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Default ContentType="image/x-emf" Extension="emf"/>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Lst>
  <p:sldSz cy="6858000" cx="12192000"/>
  <p:notesSz cx="6858000" cy="9144000"/>
  <p:defaultTextStyle>
    <a:defPPr lvl="0">
      <a:defRPr lang="tr-TR"/>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2" Type="http://schemas.openxmlformats.org/officeDocument/2006/relationships/slide" Target="slides/slide19.xml"/><Relationship Id="rId21" Type="http://schemas.openxmlformats.org/officeDocument/2006/relationships/slide" Target="slides/slide18.xml"/><Relationship Id="rId24" Type="http://schemas.openxmlformats.org/officeDocument/2006/relationships/slide" Target="slides/slide21.xml"/><Relationship Id="rId23" Type="http://schemas.openxmlformats.org/officeDocument/2006/relationships/slide" Target="slides/slide20.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26" Type="http://schemas.openxmlformats.org/officeDocument/2006/relationships/slide" Target="slides/slide23.xml"/><Relationship Id="rId25" Type="http://schemas.openxmlformats.org/officeDocument/2006/relationships/slide" Target="slides/slide22.xml"/><Relationship Id="rId28" Type="http://schemas.openxmlformats.org/officeDocument/2006/relationships/slide" Target="slides/slide25.xml"/><Relationship Id="rId27" Type="http://schemas.openxmlformats.org/officeDocument/2006/relationships/slide" Target="slides/slide24.xml"/><Relationship Id="rId5" Type="http://schemas.openxmlformats.org/officeDocument/2006/relationships/slide" Target="slides/slide2.xml"/><Relationship Id="rId6" Type="http://schemas.openxmlformats.org/officeDocument/2006/relationships/slide" Target="slides/slide3.xml"/><Relationship Id="rId29" Type="http://schemas.openxmlformats.org/officeDocument/2006/relationships/slide" Target="slides/slide26.xml"/><Relationship Id="rId7" Type="http://schemas.openxmlformats.org/officeDocument/2006/relationships/slide" Target="slides/slide4.xml"/><Relationship Id="rId8" Type="http://schemas.openxmlformats.org/officeDocument/2006/relationships/slide" Target="slides/slide5.xml"/><Relationship Id="rId30" Type="http://schemas.openxmlformats.org/officeDocument/2006/relationships/slide" Target="slides/slide27.xml"/><Relationship Id="rId11" Type="http://schemas.openxmlformats.org/officeDocument/2006/relationships/slide" Target="slides/slide8.xml"/><Relationship Id="rId10" Type="http://schemas.openxmlformats.org/officeDocument/2006/relationships/slide" Target="slides/slide7.xml"/><Relationship Id="rId13" Type="http://schemas.openxmlformats.org/officeDocument/2006/relationships/slide" Target="slides/slide10.xml"/><Relationship Id="rId12" Type="http://schemas.openxmlformats.org/officeDocument/2006/relationships/slide" Target="slides/slide9.xml"/><Relationship Id="rId15" Type="http://schemas.openxmlformats.org/officeDocument/2006/relationships/slide" Target="slides/slide12.xml"/><Relationship Id="rId14" Type="http://schemas.openxmlformats.org/officeDocument/2006/relationships/slide" Target="slides/slide11.xml"/><Relationship Id="rId17" Type="http://schemas.openxmlformats.org/officeDocument/2006/relationships/slide" Target="slides/slide14.xml"/><Relationship Id="rId16" Type="http://schemas.openxmlformats.org/officeDocument/2006/relationships/slide" Target="slides/slide13.xml"/><Relationship Id="rId19" Type="http://schemas.openxmlformats.org/officeDocument/2006/relationships/slide" Target="slides/slide16.xml"/><Relationship Id="rId18"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1B241C-9523-4D19-B948-2F365DAAB8B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9A735F7-A0E5-47FC-8874-3E46B36CD8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6D8C0FE-20BB-4AED-8E21-BF7C24322F0F}"/>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5" name="Alt Bilgi Yer Tutucusu 4">
            <a:extLst>
              <a:ext uri="{FF2B5EF4-FFF2-40B4-BE49-F238E27FC236}">
                <a16:creationId xmlns:a16="http://schemas.microsoft.com/office/drawing/2014/main" id="{1278470A-C013-4638-B46E-C21B1692D03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89402F-4C9C-43F5-B61F-5302BF4FDACA}"/>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2423644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A46024-9394-405B-B184-74FB5792F8E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FFB3C09-1B1D-444B-8799-66E8966F24B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3D73293-6571-4951-81EE-013F0D102DA3}"/>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5" name="Alt Bilgi Yer Tutucusu 4">
            <a:extLst>
              <a:ext uri="{FF2B5EF4-FFF2-40B4-BE49-F238E27FC236}">
                <a16:creationId xmlns:a16="http://schemas.microsoft.com/office/drawing/2014/main" id="{F1962AAF-5E6E-4DF2-BEC4-EB0CBC7BAC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AB1259B-E393-40F9-8FF4-F7BC03A68667}"/>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426086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0EFC8D3-B3DE-437E-BB7B-8CE33F693DC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C5433DD-5C3D-45FB-8E3D-7CC393949E1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02AD0F9-FF5A-41E7-8124-35CA6B8EEA50}"/>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5" name="Alt Bilgi Yer Tutucusu 4">
            <a:extLst>
              <a:ext uri="{FF2B5EF4-FFF2-40B4-BE49-F238E27FC236}">
                <a16:creationId xmlns:a16="http://schemas.microsoft.com/office/drawing/2014/main" id="{9D6AB281-A617-492A-B9B9-4D6279C3BCF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73F9E54-DA4A-43D3-982A-51CA2851731A}"/>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1996682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A12907-7F73-421F-A891-256F7CEA6C0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5CAE9AC-550F-4ACD-8598-784BB184C2D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EE9A2D0-B8FD-4328-BF18-9C7EED7DBB62}"/>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5" name="Alt Bilgi Yer Tutucusu 4">
            <a:extLst>
              <a:ext uri="{FF2B5EF4-FFF2-40B4-BE49-F238E27FC236}">
                <a16:creationId xmlns:a16="http://schemas.microsoft.com/office/drawing/2014/main" id="{90A7B144-FC71-4CE0-881C-B2780AE2495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ECD78D9-5FEB-4D53-9ED7-4970680A6334}"/>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192486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7FB128-C9DC-4AF3-8439-C53E184F4E9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A78CFF9-694D-4D33-862B-DFB8AB628E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683C464-2065-4B40-8751-755C549A0A1C}"/>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5" name="Alt Bilgi Yer Tutucusu 4">
            <a:extLst>
              <a:ext uri="{FF2B5EF4-FFF2-40B4-BE49-F238E27FC236}">
                <a16:creationId xmlns:a16="http://schemas.microsoft.com/office/drawing/2014/main" id="{80025D3F-9CE5-4C69-A58C-702C14114CC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608238E-4A1F-47CF-9CC9-519120712D0D}"/>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1550613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EDD112-97B6-4BAF-9076-FFFFDC1E6ED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9FE1972-C952-4394-83D1-4901D27DC11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4C5A474-1DC2-4A64-9AC5-B8A356FAEF3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3B2CFA2-EC08-4DE9-A9D4-2449BE96F203}"/>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6" name="Alt Bilgi Yer Tutucusu 5">
            <a:extLst>
              <a:ext uri="{FF2B5EF4-FFF2-40B4-BE49-F238E27FC236}">
                <a16:creationId xmlns:a16="http://schemas.microsoft.com/office/drawing/2014/main" id="{B1E8D404-B3A5-4A32-91CA-9412B9C21DF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4613E4-2961-45ED-A182-FE8AE03777B0}"/>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170888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27B76B-0414-4247-AC89-BD2B325FB3A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A963F5E-6536-4144-A06E-5D8F8080C2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7AD21D5-6E55-4965-B49A-A6D31F88AF7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0BEF5C2-49C3-494E-B69A-982C23F794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B6E2D6F-F12E-42EF-8367-24E9FCECF50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58049B0-98CE-469D-9DF5-2C60D197E06E}"/>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8" name="Alt Bilgi Yer Tutucusu 7">
            <a:extLst>
              <a:ext uri="{FF2B5EF4-FFF2-40B4-BE49-F238E27FC236}">
                <a16:creationId xmlns:a16="http://schemas.microsoft.com/office/drawing/2014/main" id="{ED418069-4FE5-4469-87CE-CC7C6A149EF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0697AD6-78BD-47C8-B47B-1992FB8C2073}"/>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3009813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E03220-7456-459D-95D7-399CE8A8CF4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AA3FB9-0284-4EC3-A32E-F80FD6399F97}"/>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4" name="Alt Bilgi Yer Tutucusu 3">
            <a:extLst>
              <a:ext uri="{FF2B5EF4-FFF2-40B4-BE49-F238E27FC236}">
                <a16:creationId xmlns:a16="http://schemas.microsoft.com/office/drawing/2014/main" id="{FFBCA5E0-688B-419A-A434-C3E399468E8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DC76456-8CD8-473B-98D1-16E0C2A02B95}"/>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2290815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D8FCD24-6447-4B64-AF50-738C40AD28E7}"/>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3" name="Alt Bilgi Yer Tutucusu 2">
            <a:extLst>
              <a:ext uri="{FF2B5EF4-FFF2-40B4-BE49-F238E27FC236}">
                <a16:creationId xmlns:a16="http://schemas.microsoft.com/office/drawing/2014/main" id="{7CBC2F8C-6B79-4D01-A8F0-470A3B2800F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1F3EA19-1E35-4F17-BB61-C362BBE46DA6}"/>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3104641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8A12C9-122D-490E-8C89-59E52669806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8739F6B-E3D2-4180-A123-75432EF013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F1F7CF2-CC33-430F-BA05-8824F1C3BA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04C8782-FF8A-4DCC-980E-69582F2C7EE5}"/>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6" name="Alt Bilgi Yer Tutucusu 5">
            <a:extLst>
              <a:ext uri="{FF2B5EF4-FFF2-40B4-BE49-F238E27FC236}">
                <a16:creationId xmlns:a16="http://schemas.microsoft.com/office/drawing/2014/main" id="{28455224-CC0B-48E1-BD39-136C8A179DE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54F4771-4E3F-48CE-BAED-D73EB18E4F34}"/>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2608902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9548D8-B26B-4D93-8B41-716FB938E39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9CDDBD0-CA41-4533-AE67-15FB9AE0EF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270BF7E-4F11-4EBE-B88C-7337F0E9A9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3B401F7-0FF5-41A3-A3C4-A65D0B730D7D}"/>
              </a:ext>
            </a:extLst>
          </p:cNvPr>
          <p:cNvSpPr>
            <a:spLocks noGrp="1"/>
          </p:cNvSpPr>
          <p:nvPr>
            <p:ph type="dt" sz="half" idx="10"/>
          </p:nvPr>
        </p:nvSpPr>
        <p:spPr/>
        <p:txBody>
          <a:bodyPr/>
          <a:lstStyle/>
          <a:p>
            <a:fld id="{80328D48-292B-4DB9-9870-4E978C48BC90}" type="datetimeFigureOut">
              <a:rPr lang="tr-TR" smtClean="0"/>
              <a:t>18.10.2021</a:t>
            </a:fld>
            <a:endParaRPr lang="tr-TR"/>
          </a:p>
        </p:txBody>
      </p:sp>
      <p:sp>
        <p:nvSpPr>
          <p:cNvPr id="6" name="Alt Bilgi Yer Tutucusu 5">
            <a:extLst>
              <a:ext uri="{FF2B5EF4-FFF2-40B4-BE49-F238E27FC236}">
                <a16:creationId xmlns:a16="http://schemas.microsoft.com/office/drawing/2014/main" id="{5C33FBD1-30C7-4149-AE6B-DB4334086A9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976EC83-DC60-49CC-98B7-743B94E1040E}"/>
              </a:ext>
            </a:extLst>
          </p:cNvPr>
          <p:cNvSpPr>
            <a:spLocks noGrp="1"/>
          </p:cNvSpPr>
          <p:nvPr>
            <p:ph type="sldNum" sz="quarter" idx="12"/>
          </p:nvPr>
        </p:nvSpPr>
        <p:spPr/>
        <p:txBody>
          <a:bodyPr/>
          <a:lstStyle/>
          <a:p>
            <a:fld id="{4EFA684D-8FAC-4549-A20B-EE675E829FE8}" type="slidenum">
              <a:rPr lang="tr-TR" smtClean="0"/>
              <a:t>‹#›</a:t>
            </a:fld>
            <a:endParaRPr lang="tr-TR"/>
          </a:p>
        </p:txBody>
      </p:sp>
    </p:spTree>
    <p:extLst>
      <p:ext uri="{BB962C8B-B14F-4D97-AF65-F5344CB8AC3E}">
        <p14:creationId xmlns:p14="http://schemas.microsoft.com/office/powerpoint/2010/main" val="2832685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243A1E4-FB9D-4D8C-98D9-C4A625DF7B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3946011-5222-4250-A91B-94DC48D0FD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F39AB36-5939-4AB8-9807-4E67651B46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28D48-292B-4DB9-9870-4E978C48BC90}" type="datetimeFigureOut">
              <a:rPr lang="tr-TR" smtClean="0"/>
              <a:t>18.10.2021</a:t>
            </a:fld>
            <a:endParaRPr lang="tr-TR"/>
          </a:p>
        </p:txBody>
      </p:sp>
      <p:sp>
        <p:nvSpPr>
          <p:cNvPr id="5" name="Alt Bilgi Yer Tutucusu 4">
            <a:extLst>
              <a:ext uri="{FF2B5EF4-FFF2-40B4-BE49-F238E27FC236}">
                <a16:creationId xmlns:a16="http://schemas.microsoft.com/office/drawing/2014/main" id="{D5E4C2D7-CAB4-43AA-919F-8AA1C80C8F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14A45B4-9F15-4246-905A-16F4DE71B0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FA684D-8FAC-4549-A20B-EE675E829FE8}" type="slidenum">
              <a:rPr lang="tr-TR" smtClean="0"/>
              <a:t>‹#›</a:t>
            </a:fld>
            <a:endParaRPr lang="tr-TR"/>
          </a:p>
        </p:txBody>
      </p:sp>
    </p:spTree>
    <p:extLst>
      <p:ext uri="{BB962C8B-B14F-4D97-AF65-F5344CB8AC3E}">
        <p14:creationId xmlns:p14="http://schemas.microsoft.com/office/powerpoint/2010/main" val="3271127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ciencedirect.com/science/article/pii/S2210778920300064#f000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1AC053A1-08A7-4945-961E-55609EA5DF39}"/>
              </a:ext>
            </a:extLst>
          </p:cNvPr>
          <p:cNvPicPr>
            <a:picLocks noChangeAspect="1"/>
          </p:cNvPicPr>
          <p:nvPr/>
        </p:nvPicPr>
        <p:blipFill>
          <a:blip r:embed="rId2"/>
          <a:stretch>
            <a:fillRect/>
          </a:stretch>
        </p:blipFill>
        <p:spPr>
          <a:xfrm>
            <a:off x="1660123" y="121206"/>
            <a:ext cx="8025414" cy="4928832"/>
          </a:xfrm>
          <a:prstGeom prst="rect">
            <a:avLst/>
          </a:prstGeom>
        </p:spPr>
      </p:pic>
      <p:pic>
        <p:nvPicPr>
          <p:cNvPr id="7" name="Resim 6">
            <a:extLst>
              <a:ext uri="{FF2B5EF4-FFF2-40B4-BE49-F238E27FC236}">
                <a16:creationId xmlns:a16="http://schemas.microsoft.com/office/drawing/2014/main" id="{C6C7DBD5-9368-49FF-ADE2-B72EA8095DB3}"/>
              </a:ext>
            </a:extLst>
          </p:cNvPr>
          <p:cNvPicPr>
            <a:picLocks noChangeAspect="1"/>
          </p:cNvPicPr>
          <p:nvPr/>
        </p:nvPicPr>
        <p:blipFill>
          <a:blip r:embed="rId3"/>
          <a:stretch>
            <a:fillRect/>
          </a:stretch>
        </p:blipFill>
        <p:spPr>
          <a:xfrm>
            <a:off x="1953087" y="5050038"/>
            <a:ext cx="8025414" cy="1660123"/>
          </a:xfrm>
          <a:prstGeom prst="rect">
            <a:avLst/>
          </a:prstGeom>
        </p:spPr>
      </p:pic>
    </p:spTree>
    <p:extLst>
      <p:ext uri="{BB962C8B-B14F-4D97-AF65-F5344CB8AC3E}">
        <p14:creationId xmlns:p14="http://schemas.microsoft.com/office/powerpoint/2010/main" val="3530639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5AD36B-A8B0-4C35-84A7-2CE7E539C5D1}"/>
              </a:ext>
            </a:extLst>
          </p:cNvPr>
          <p:cNvSpPr>
            <a:spLocks noGrp="1"/>
          </p:cNvSpPr>
          <p:nvPr>
            <p:ph type="title"/>
          </p:nvPr>
        </p:nvSpPr>
        <p:spPr/>
        <p:txBody>
          <a:bodyPr/>
          <a:lstStyle/>
          <a:p>
            <a:r>
              <a:rPr lang="tr-TR" b="1" dirty="0"/>
              <a:t>Takipler</a:t>
            </a:r>
          </a:p>
        </p:txBody>
      </p:sp>
      <p:sp>
        <p:nvSpPr>
          <p:cNvPr id="3" name="İçerik Yer Tutucusu 2">
            <a:extLst>
              <a:ext uri="{FF2B5EF4-FFF2-40B4-BE49-F238E27FC236}">
                <a16:creationId xmlns:a16="http://schemas.microsoft.com/office/drawing/2014/main" id="{CC6F34ED-0FD8-42A0-B49B-5A44C20BC5CE}"/>
              </a:ext>
            </a:extLst>
          </p:cNvPr>
          <p:cNvSpPr>
            <a:spLocks noGrp="1"/>
          </p:cNvSpPr>
          <p:nvPr>
            <p:ph idx="1"/>
          </p:nvPr>
        </p:nvSpPr>
        <p:spPr/>
        <p:txBody>
          <a:bodyPr>
            <a:normAutofit/>
          </a:bodyPr>
          <a:lstStyle/>
          <a:p>
            <a:r>
              <a:rPr lang="tr-TR" dirty="0"/>
              <a:t>Tüm denekler, gruplara bölündükten sonra günlük olarak uygun dozda FA aldı. Tüm deneklere kapsamlı bir muayene yapıldı ve her 4 haftada bir klinik araştırma merkezine (belirlenmiş bir hastaneye) gitmeleri istendi. </a:t>
            </a:r>
          </a:p>
          <a:p>
            <a:r>
              <a:rPr lang="tr-TR" dirty="0"/>
              <a:t>Gebeliğin doğrulanmasından sonra deneklerden gebeliğin ilk trimesterinde en az bir kez, 2. trimesterde ayda bir, 28. haftadan 36. haftaya kadar iki haftada bir ve 36. hafta sonrası haftada bir kez kontrolleri yapıldı. Demografik veriler ve diğer ilgili bilgiler, doğum öncesi dönemdeki ilk ziyaret sırasında elde edildi. Nihai veri analizi aşamasında, analizi yapan kişi verileri toplayanlardan habersizdi.</a:t>
            </a:r>
          </a:p>
        </p:txBody>
      </p:sp>
    </p:spTree>
    <p:extLst>
      <p:ext uri="{BB962C8B-B14F-4D97-AF65-F5344CB8AC3E}">
        <p14:creationId xmlns:p14="http://schemas.microsoft.com/office/powerpoint/2010/main" val="2490464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080BC3-0454-475B-B308-97A13E972D21}"/>
              </a:ext>
            </a:extLst>
          </p:cNvPr>
          <p:cNvSpPr>
            <a:spLocks noGrp="1"/>
          </p:cNvSpPr>
          <p:nvPr>
            <p:ph type="title"/>
          </p:nvPr>
        </p:nvSpPr>
        <p:spPr>
          <a:xfrm>
            <a:off x="838200" y="578485"/>
            <a:ext cx="10515600" cy="1325563"/>
          </a:xfrm>
        </p:spPr>
        <p:txBody>
          <a:bodyPr/>
          <a:lstStyle/>
          <a:p>
            <a:r>
              <a:rPr lang="tr-TR" b="1" dirty="0"/>
              <a:t>Primer ve Sekonder Sonuç Ölçümleri</a:t>
            </a:r>
          </a:p>
        </p:txBody>
      </p:sp>
      <p:sp>
        <p:nvSpPr>
          <p:cNvPr id="3" name="İçerik Yer Tutucusu 2">
            <a:extLst>
              <a:ext uri="{FF2B5EF4-FFF2-40B4-BE49-F238E27FC236}">
                <a16:creationId xmlns:a16="http://schemas.microsoft.com/office/drawing/2014/main" id="{1152EC43-9911-46F3-946D-DF3202936118}"/>
              </a:ext>
            </a:extLst>
          </p:cNvPr>
          <p:cNvSpPr>
            <a:spLocks noGrp="1"/>
          </p:cNvSpPr>
          <p:nvPr>
            <p:ph idx="1"/>
          </p:nvPr>
        </p:nvSpPr>
        <p:spPr>
          <a:xfrm>
            <a:off x="838200" y="2262505"/>
            <a:ext cx="10515600" cy="4351338"/>
          </a:xfrm>
        </p:spPr>
        <p:txBody>
          <a:bodyPr/>
          <a:lstStyle/>
          <a:p>
            <a:r>
              <a:rPr lang="tr-TR" dirty="0"/>
              <a:t>Preeklampsi primer sonuç ölçüsüdür. Preeklampsinin tanımı ve ölçümü önceki araştırmalara dayanmaktadır. Plazma homosistein seviyeleri ve plazma FA seviyeleri ,homosistein ELISA Kiti ve  Folik asit ELISA Kiti (Biorbyt, San Francisco, CA, ABD) ile ölçülmüştür.</a:t>
            </a:r>
          </a:p>
          <a:p>
            <a:r>
              <a:rPr lang="tr-TR" dirty="0"/>
              <a:t>Sekonder sonuçların tanımı ve ölçümü yine önceki araştırmalara dayandırılmıştır ve daha sonra bahsedilecektir.</a:t>
            </a:r>
          </a:p>
        </p:txBody>
      </p:sp>
    </p:spTree>
    <p:extLst>
      <p:ext uri="{BB962C8B-B14F-4D97-AF65-F5344CB8AC3E}">
        <p14:creationId xmlns:p14="http://schemas.microsoft.com/office/powerpoint/2010/main" val="1547979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E18E82-1E19-4221-B4A7-894F8D25D225}"/>
              </a:ext>
            </a:extLst>
          </p:cNvPr>
          <p:cNvSpPr>
            <a:spLocks noGrp="1"/>
          </p:cNvSpPr>
          <p:nvPr>
            <p:ph type="title"/>
          </p:nvPr>
        </p:nvSpPr>
        <p:spPr/>
        <p:txBody>
          <a:bodyPr/>
          <a:lstStyle/>
          <a:p>
            <a:r>
              <a:rPr lang="tr-TR" b="1" dirty="0"/>
              <a:t>Veri Analizi</a:t>
            </a:r>
          </a:p>
        </p:txBody>
      </p:sp>
      <p:sp>
        <p:nvSpPr>
          <p:cNvPr id="3" name="İçerik Yer Tutucusu 2">
            <a:extLst>
              <a:ext uri="{FF2B5EF4-FFF2-40B4-BE49-F238E27FC236}">
                <a16:creationId xmlns:a16="http://schemas.microsoft.com/office/drawing/2014/main" id="{E54C2B77-3B56-400E-A729-B76EC22C9802}"/>
              </a:ext>
            </a:extLst>
          </p:cNvPr>
          <p:cNvSpPr>
            <a:spLocks noGrp="1"/>
          </p:cNvSpPr>
          <p:nvPr>
            <p:ph idx="1"/>
          </p:nvPr>
        </p:nvSpPr>
        <p:spPr>
          <a:xfrm>
            <a:off x="838200" y="1690688"/>
            <a:ext cx="10515600" cy="4351338"/>
          </a:xfrm>
        </p:spPr>
        <p:txBody>
          <a:bodyPr>
            <a:normAutofit fontScale="92500" lnSpcReduction="10000"/>
          </a:bodyPr>
          <a:lstStyle/>
          <a:p>
            <a:r>
              <a:rPr lang="tr-TR" dirty="0"/>
              <a:t>Literatüre göre, daha önce preeklampsi veya eklampsi geçirmiş kadınlarda rekürrens olasılığı %25 civarındadır.</a:t>
            </a:r>
          </a:p>
          <a:p>
            <a:r>
              <a:rPr lang="tr-TR" dirty="0"/>
              <a:t>Yüksek dozlarda FA alındıktan sonra nüks olasılığının %25'ten %15'e düşürülebileceğini göz önünde bulunduruldu. Anlamlılık düzeyi </a:t>
            </a:r>
            <a:r>
              <a:rPr lang="el-GR" dirty="0"/>
              <a:t>α = 0.05'</a:t>
            </a:r>
            <a:r>
              <a:rPr lang="tr-TR" dirty="0"/>
              <a:t>e ve istatistiksel güç </a:t>
            </a:r>
            <a:r>
              <a:rPr lang="el-GR" dirty="0"/>
              <a:t>β = 0.2'</a:t>
            </a:r>
            <a:r>
              <a:rPr lang="tr-TR" dirty="0"/>
              <a:t>ye ayarlanınca , yaklaşık 540 deneğe ihtiyaç vardı. </a:t>
            </a:r>
          </a:p>
          <a:p>
            <a:r>
              <a:rPr lang="tr-TR" dirty="0"/>
              <a:t>Uyumsuzluk gibi ,takipten çıkma gibi diğer beklenmeyen olaylar dikkate alınmadı. Kadınların sadece %50'sinin sonunda gebe kalacağını ve takipte %15'inin kaybedileceğini düşünürsek, yaklaşık 1270 katılımcıya ihtiyaç olacaktı. Yeterli sayıda örnekleme ulaşıldığında daha katılımcı eklenmedi.</a:t>
            </a:r>
          </a:p>
          <a:p>
            <a:r>
              <a:rPr lang="tr-TR" dirty="0"/>
              <a:t>Primer sonuçtaki plazma homosistein seviyeleri ve FA seviyeleri için t-testi ile karşılaştırmalı bir analiz yapıldı. Diğer kategorik parametreler, %95 GA ile risk oranları (RR) olarak karşılaştırıldı. Analiz SPSS 17.0 programı ile yapıldı.</a:t>
            </a:r>
          </a:p>
        </p:txBody>
      </p:sp>
    </p:spTree>
    <p:extLst>
      <p:ext uri="{BB962C8B-B14F-4D97-AF65-F5344CB8AC3E}">
        <p14:creationId xmlns:p14="http://schemas.microsoft.com/office/powerpoint/2010/main" val="600118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F3C288-3461-4B29-BE32-ACBED90FC33C}"/>
              </a:ext>
            </a:extLst>
          </p:cNvPr>
          <p:cNvSpPr>
            <a:spLocks noGrp="1"/>
          </p:cNvSpPr>
          <p:nvPr>
            <p:ph type="title"/>
          </p:nvPr>
        </p:nvSpPr>
        <p:spPr>
          <a:xfrm>
            <a:off x="838200" y="507365"/>
            <a:ext cx="10515600" cy="1325563"/>
          </a:xfrm>
        </p:spPr>
        <p:txBody>
          <a:bodyPr/>
          <a:lstStyle/>
          <a:p>
            <a:r>
              <a:rPr lang="tr-TR" b="1" dirty="0"/>
              <a:t>BULGULAR</a:t>
            </a:r>
            <a:endParaRPr lang="tr-TR" dirty="0"/>
          </a:p>
        </p:txBody>
      </p:sp>
      <p:sp>
        <p:nvSpPr>
          <p:cNvPr id="3" name="İçerik Yer Tutucusu 2">
            <a:extLst>
              <a:ext uri="{FF2B5EF4-FFF2-40B4-BE49-F238E27FC236}">
                <a16:creationId xmlns:a16="http://schemas.microsoft.com/office/drawing/2014/main" id="{85146037-46B4-48F8-A14A-F3CFDC437FC9}"/>
              </a:ext>
            </a:extLst>
          </p:cNvPr>
          <p:cNvSpPr>
            <a:spLocks noGrp="1"/>
          </p:cNvSpPr>
          <p:nvPr>
            <p:ph idx="1"/>
          </p:nvPr>
        </p:nvSpPr>
        <p:spPr>
          <a:xfrm>
            <a:off x="838200" y="2141537"/>
            <a:ext cx="10515600" cy="4351338"/>
          </a:xfrm>
        </p:spPr>
        <p:txBody>
          <a:bodyPr>
            <a:normAutofit/>
          </a:bodyPr>
          <a:lstStyle/>
          <a:p>
            <a:r>
              <a:rPr lang="tr-TR" dirty="0"/>
              <a:t>Katılımcılar rastgele ve eşit olarak düşük doz (LD) grubu (n=788) ve yüksek doz (HD) grubu (n=788) olmak üzere 2 gruba ayrıldı.</a:t>
            </a:r>
          </a:p>
          <a:p>
            <a:r>
              <a:rPr lang="tr-TR" dirty="0"/>
              <a:t>LD grubunda n = 378 ve HD grubunda n = 410 kişi ile çalışma tamamlandı.</a:t>
            </a:r>
          </a:p>
          <a:p>
            <a:r>
              <a:rPr lang="tr-TR" dirty="0"/>
              <a:t>Doğuma kadar LD grubuna günde 0.4 mg, HD grubuna günde 4 mg FA verildi.</a:t>
            </a:r>
          </a:p>
        </p:txBody>
      </p:sp>
    </p:spTree>
    <p:extLst>
      <p:ext uri="{BB962C8B-B14F-4D97-AF65-F5344CB8AC3E}">
        <p14:creationId xmlns:p14="http://schemas.microsoft.com/office/powerpoint/2010/main" val="994924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35D2A9-029D-4314-96FC-B28F40CC0FEF}"/>
              </a:ext>
            </a:extLst>
          </p:cNvPr>
          <p:cNvSpPr>
            <a:spLocks noGrp="1"/>
          </p:cNvSpPr>
          <p:nvPr>
            <p:ph type="title"/>
          </p:nvPr>
        </p:nvSpPr>
        <p:spPr/>
        <p:txBody>
          <a:bodyPr/>
          <a:lstStyle/>
          <a:p>
            <a:r>
              <a:rPr lang="tr-TR" b="1" dirty="0"/>
              <a:t>Katılımcıların Temel Özellikleri</a:t>
            </a:r>
          </a:p>
        </p:txBody>
      </p:sp>
      <p:sp>
        <p:nvSpPr>
          <p:cNvPr id="3" name="İçerik Yer Tutucusu 2">
            <a:extLst>
              <a:ext uri="{FF2B5EF4-FFF2-40B4-BE49-F238E27FC236}">
                <a16:creationId xmlns:a16="http://schemas.microsoft.com/office/drawing/2014/main" id="{4F4E30E1-A6F3-4A96-B8D3-FB998DD9A31F}"/>
              </a:ext>
            </a:extLst>
          </p:cNvPr>
          <p:cNvSpPr>
            <a:spLocks noGrp="1"/>
          </p:cNvSpPr>
          <p:nvPr>
            <p:ph idx="1"/>
          </p:nvPr>
        </p:nvSpPr>
        <p:spPr>
          <a:xfrm>
            <a:off x="838200" y="1998345"/>
            <a:ext cx="10515600" cy="4351338"/>
          </a:xfrm>
        </p:spPr>
        <p:txBody>
          <a:bodyPr/>
          <a:lstStyle/>
          <a:p>
            <a:r>
              <a:rPr lang="tr-TR" dirty="0"/>
              <a:t>Anne yaşı, gebelik öncesi BMİ, kan basıncı, önceki şiddetli preeklampsi, önceki eklampsi ve önceki canlı doğum gibi temel özellikler başlangıçta katılımcılardan öğrenildi. </a:t>
            </a:r>
          </a:p>
          <a:p>
            <a:r>
              <a:rPr lang="tr-TR" dirty="0"/>
              <a:t>Temel özelliklerde LD ve HD grubu arasında anlamlı fark yoktu. Bazı kişilerin takipten çıkması, iki grup arasındaki dengeyi bozmadı ve son analizi yapılan denekler arasında yine temel özellik açısından anlamlı bir fark oluşmadı.</a:t>
            </a:r>
          </a:p>
        </p:txBody>
      </p:sp>
    </p:spTree>
    <p:extLst>
      <p:ext uri="{BB962C8B-B14F-4D97-AF65-F5344CB8AC3E}">
        <p14:creationId xmlns:p14="http://schemas.microsoft.com/office/powerpoint/2010/main" val="1369906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5A353A-CEFF-4879-A121-DB94957A33CD}"/>
              </a:ext>
            </a:extLst>
          </p:cNvPr>
          <p:cNvSpPr>
            <a:spLocks noGrp="1"/>
          </p:cNvSpPr>
          <p:nvPr>
            <p:ph type="title"/>
          </p:nvPr>
        </p:nvSpPr>
        <p:spPr>
          <a:xfrm>
            <a:off x="838200" y="223520"/>
            <a:ext cx="10515600" cy="1325563"/>
          </a:xfrm>
        </p:spPr>
        <p:txBody>
          <a:bodyPr/>
          <a:lstStyle/>
          <a:p>
            <a:r>
              <a:rPr lang="tr-TR" b="1" dirty="0"/>
              <a:t>Uyumluluk Verileri</a:t>
            </a:r>
          </a:p>
        </p:txBody>
      </p:sp>
      <p:sp>
        <p:nvSpPr>
          <p:cNvPr id="3" name="İçerik Yer Tutucusu 2">
            <a:extLst>
              <a:ext uri="{FF2B5EF4-FFF2-40B4-BE49-F238E27FC236}">
                <a16:creationId xmlns:a16="http://schemas.microsoft.com/office/drawing/2014/main" id="{EA87EF8A-97DA-4A0C-A7D9-50802AB36549}"/>
              </a:ext>
            </a:extLst>
          </p:cNvPr>
          <p:cNvSpPr>
            <a:spLocks noGrp="1"/>
          </p:cNvSpPr>
          <p:nvPr>
            <p:ph idx="1"/>
          </p:nvPr>
        </p:nvSpPr>
        <p:spPr>
          <a:xfrm>
            <a:off x="838200" y="1549083"/>
            <a:ext cx="10515600" cy="3856037"/>
          </a:xfrm>
        </p:spPr>
        <p:txBody>
          <a:bodyPr>
            <a:normAutofit/>
          </a:bodyPr>
          <a:lstStyle/>
          <a:p>
            <a:r>
              <a:rPr lang="tr-TR" dirty="0"/>
              <a:t>Hesaplama yöntemi, toplam FA tüketimini toplam teorik doza bölmekti. </a:t>
            </a:r>
          </a:p>
          <a:p>
            <a:r>
              <a:rPr lang="tr-TR" dirty="0"/>
              <a:t>Uyum &gt;%80 olan LD grubunda 276 (%73.0) ve HD grubunda 304 (%74.1) katılımcı olduğu bulundu. </a:t>
            </a:r>
          </a:p>
          <a:p>
            <a:r>
              <a:rPr lang="tr-TR" dirty="0"/>
              <a:t>Ayrıca, LD grubunda 325 katılımcı (%86.0) ve HD grubunda 347 katılımcı (%84.6) uyum &gt;%50 gösterdi. </a:t>
            </a:r>
          </a:p>
        </p:txBody>
      </p:sp>
      <p:pic>
        <p:nvPicPr>
          <p:cNvPr id="5" name="Resim 4">
            <a:extLst>
              <a:ext uri="{FF2B5EF4-FFF2-40B4-BE49-F238E27FC236}">
                <a16:creationId xmlns:a16="http://schemas.microsoft.com/office/drawing/2014/main" id="{A1AC3D7A-7C6B-47B2-BCC9-8990ACBD9C3E}"/>
              </a:ext>
            </a:extLst>
          </p:cNvPr>
          <p:cNvPicPr>
            <a:picLocks noChangeAspect="1"/>
          </p:cNvPicPr>
          <p:nvPr/>
        </p:nvPicPr>
        <p:blipFill>
          <a:blip r:embed="rId2"/>
          <a:stretch>
            <a:fillRect/>
          </a:stretch>
        </p:blipFill>
        <p:spPr>
          <a:xfrm>
            <a:off x="462185" y="4512769"/>
            <a:ext cx="10891615" cy="2038951"/>
          </a:xfrm>
          <a:prstGeom prst="rect">
            <a:avLst/>
          </a:prstGeom>
        </p:spPr>
      </p:pic>
    </p:spTree>
    <p:extLst>
      <p:ext uri="{BB962C8B-B14F-4D97-AF65-F5344CB8AC3E}">
        <p14:creationId xmlns:p14="http://schemas.microsoft.com/office/powerpoint/2010/main" val="2861848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3F3991-0E92-439E-A9C1-95D96EDAF665}"/>
              </a:ext>
            </a:extLst>
          </p:cNvPr>
          <p:cNvSpPr>
            <a:spLocks noGrp="1"/>
          </p:cNvSpPr>
          <p:nvPr>
            <p:ph idx="1"/>
          </p:nvPr>
        </p:nvSpPr>
        <p:spPr>
          <a:xfrm>
            <a:off x="838200" y="671528"/>
            <a:ext cx="10515600" cy="4351338"/>
          </a:xfrm>
        </p:spPr>
        <p:txBody>
          <a:bodyPr/>
          <a:lstStyle/>
          <a:p>
            <a:r>
              <a:rPr lang="tr-TR" dirty="0"/>
              <a:t>Daha sonra, uyumu %80 veya %50'nin üzerinde olan katılımcıların plazma homosistein ve FA düzeylerini ölçüldü. </a:t>
            </a:r>
          </a:p>
          <a:p>
            <a:r>
              <a:rPr lang="tr-TR" dirty="0"/>
              <a:t>Plazma homosistein düzeylerinin HD grubunda LD grubuna göre önemli ölçüde daha düşük olduğunu bulundu, bu da yüksek dozda FA takviyesinin plazma homosistein düzeylerini daha da azalttığını gösterdi.</a:t>
            </a:r>
          </a:p>
          <a:p>
            <a:endParaRPr lang="tr-TR" dirty="0"/>
          </a:p>
        </p:txBody>
      </p:sp>
      <p:pic>
        <p:nvPicPr>
          <p:cNvPr id="5" name="Resim 4">
            <a:extLst>
              <a:ext uri="{FF2B5EF4-FFF2-40B4-BE49-F238E27FC236}">
                <a16:creationId xmlns:a16="http://schemas.microsoft.com/office/drawing/2014/main" id="{EBD8B10A-6BD4-4C3B-86B5-D5E8C68B60A4}"/>
              </a:ext>
            </a:extLst>
          </p:cNvPr>
          <p:cNvPicPr>
            <a:picLocks noChangeAspect="1"/>
          </p:cNvPicPr>
          <p:nvPr/>
        </p:nvPicPr>
        <p:blipFill>
          <a:blip r:embed="rId2"/>
          <a:stretch>
            <a:fillRect/>
          </a:stretch>
        </p:blipFill>
        <p:spPr>
          <a:xfrm>
            <a:off x="1000468" y="3506680"/>
            <a:ext cx="9972332" cy="2986195"/>
          </a:xfrm>
          <a:prstGeom prst="rect">
            <a:avLst/>
          </a:prstGeom>
        </p:spPr>
      </p:pic>
    </p:spTree>
    <p:extLst>
      <p:ext uri="{BB962C8B-B14F-4D97-AF65-F5344CB8AC3E}">
        <p14:creationId xmlns:p14="http://schemas.microsoft.com/office/powerpoint/2010/main" val="414390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FBC722-7CFF-4812-9D60-94CF8EA4444A}"/>
              </a:ext>
            </a:extLst>
          </p:cNvPr>
          <p:cNvSpPr>
            <a:spLocks noGrp="1"/>
          </p:cNvSpPr>
          <p:nvPr>
            <p:ph type="title"/>
          </p:nvPr>
        </p:nvSpPr>
        <p:spPr/>
        <p:txBody>
          <a:bodyPr/>
          <a:lstStyle/>
          <a:p>
            <a:r>
              <a:rPr lang="tr-TR" b="1" dirty="0"/>
              <a:t>Primer ve Sekonder Sonuçlar</a:t>
            </a:r>
          </a:p>
        </p:txBody>
      </p:sp>
      <p:sp>
        <p:nvSpPr>
          <p:cNvPr id="3" name="İçerik Yer Tutucusu 2">
            <a:extLst>
              <a:ext uri="{FF2B5EF4-FFF2-40B4-BE49-F238E27FC236}">
                <a16:creationId xmlns:a16="http://schemas.microsoft.com/office/drawing/2014/main" id="{CFF2AC4D-9718-40A9-893E-29F5B9737888}"/>
              </a:ext>
            </a:extLst>
          </p:cNvPr>
          <p:cNvSpPr>
            <a:spLocks noGrp="1"/>
          </p:cNvSpPr>
          <p:nvPr>
            <p:ph idx="1"/>
          </p:nvPr>
        </p:nvSpPr>
        <p:spPr/>
        <p:txBody>
          <a:bodyPr>
            <a:normAutofit/>
          </a:bodyPr>
          <a:lstStyle/>
          <a:p>
            <a:r>
              <a:rPr lang="tr-TR" dirty="0"/>
              <a:t>Çalışma grubuna göre primer ve sekonder sonuçlar Tablo 4'te gösterilmiştir. Primer sonuçlarda preeklampsi prevalansı, LD grubu ile HD grubu arasında anlamlı bir fark göstermedi (37 [%9.8] ve 42 [%10.2]). </a:t>
            </a:r>
          </a:p>
          <a:p>
            <a:r>
              <a:rPr lang="tr-TR" dirty="0"/>
              <a:t>Sekonder sonuçlar arasında, şiddetli gestasyonel hipertansiyon, erken başlangıçlı preeklampsi (&lt;32. gebelik haftası), şiddetli preeklampsi ve yenidoğanların 5 dakikadaki Apgar skoru &lt;7 HD grubunda önemli ölçüde azaldı. </a:t>
            </a:r>
          </a:p>
        </p:txBody>
      </p:sp>
    </p:spTree>
    <p:extLst>
      <p:ext uri="{BB962C8B-B14F-4D97-AF65-F5344CB8AC3E}">
        <p14:creationId xmlns:p14="http://schemas.microsoft.com/office/powerpoint/2010/main" val="572535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6EE7C24C-2E8E-41B0-9A3E-CE7FE69639D2}"/>
              </a:ext>
            </a:extLst>
          </p:cNvPr>
          <p:cNvPicPr>
            <a:picLocks noGrp="1" noChangeAspect="1"/>
          </p:cNvPicPr>
          <p:nvPr>
            <p:ph idx="1"/>
          </p:nvPr>
        </p:nvPicPr>
        <p:blipFill>
          <a:blip r:embed="rId2"/>
          <a:stretch>
            <a:fillRect/>
          </a:stretch>
        </p:blipFill>
        <p:spPr>
          <a:xfrm>
            <a:off x="462021" y="407633"/>
            <a:ext cx="11267957" cy="5487140"/>
          </a:xfrm>
        </p:spPr>
      </p:pic>
      <p:sp>
        <p:nvSpPr>
          <p:cNvPr id="7" name="Ok: Sol 6">
            <a:extLst>
              <a:ext uri="{FF2B5EF4-FFF2-40B4-BE49-F238E27FC236}">
                <a16:creationId xmlns:a16="http://schemas.microsoft.com/office/drawing/2014/main" id="{B03676EF-3B99-49DB-8EB1-37BD0D60721E}"/>
              </a:ext>
            </a:extLst>
          </p:cNvPr>
          <p:cNvSpPr/>
          <p:nvPr/>
        </p:nvSpPr>
        <p:spPr>
          <a:xfrm>
            <a:off x="2618912" y="1722268"/>
            <a:ext cx="204976" cy="15979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k: Sol 7">
            <a:extLst>
              <a:ext uri="{FF2B5EF4-FFF2-40B4-BE49-F238E27FC236}">
                <a16:creationId xmlns:a16="http://schemas.microsoft.com/office/drawing/2014/main" id="{67610CD2-12F3-4329-BF0C-2C1199A74C43}"/>
              </a:ext>
            </a:extLst>
          </p:cNvPr>
          <p:cNvSpPr/>
          <p:nvPr/>
        </p:nvSpPr>
        <p:spPr>
          <a:xfrm>
            <a:off x="3773010" y="2115845"/>
            <a:ext cx="204976" cy="15979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Ok: Sol 8">
            <a:extLst>
              <a:ext uri="{FF2B5EF4-FFF2-40B4-BE49-F238E27FC236}">
                <a16:creationId xmlns:a16="http://schemas.microsoft.com/office/drawing/2014/main" id="{A234F6A8-B8D4-41FC-BF51-DE58246BC714}"/>
              </a:ext>
            </a:extLst>
          </p:cNvPr>
          <p:cNvSpPr/>
          <p:nvPr/>
        </p:nvSpPr>
        <p:spPr>
          <a:xfrm>
            <a:off x="1953087" y="2296358"/>
            <a:ext cx="204976" cy="15979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k: Sol 10">
            <a:extLst>
              <a:ext uri="{FF2B5EF4-FFF2-40B4-BE49-F238E27FC236}">
                <a16:creationId xmlns:a16="http://schemas.microsoft.com/office/drawing/2014/main" id="{DCB7EDDD-EC74-451E-A9E5-85DB9EEEE719}"/>
              </a:ext>
            </a:extLst>
          </p:cNvPr>
          <p:cNvSpPr/>
          <p:nvPr/>
        </p:nvSpPr>
        <p:spPr>
          <a:xfrm>
            <a:off x="2194363" y="4813177"/>
            <a:ext cx="204976" cy="15979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34405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A1C1F6-E6CA-466D-8A0D-B7AC146561CF}"/>
              </a:ext>
            </a:extLst>
          </p:cNvPr>
          <p:cNvSpPr>
            <a:spLocks noGrp="1"/>
          </p:cNvSpPr>
          <p:nvPr>
            <p:ph type="title"/>
          </p:nvPr>
        </p:nvSpPr>
        <p:spPr>
          <a:xfrm>
            <a:off x="771178" y="-173355"/>
            <a:ext cx="10515600" cy="1325563"/>
          </a:xfrm>
        </p:spPr>
        <p:txBody>
          <a:bodyPr/>
          <a:lstStyle/>
          <a:p>
            <a:endParaRPr lang="tr-TR" dirty="0"/>
          </a:p>
        </p:txBody>
      </p:sp>
      <p:sp>
        <p:nvSpPr>
          <p:cNvPr id="3" name="İçerik Yer Tutucusu 2">
            <a:extLst>
              <a:ext uri="{FF2B5EF4-FFF2-40B4-BE49-F238E27FC236}">
                <a16:creationId xmlns:a16="http://schemas.microsoft.com/office/drawing/2014/main" id="{7D310023-3733-4B9C-9B25-A0730B8CF506}"/>
              </a:ext>
            </a:extLst>
          </p:cNvPr>
          <p:cNvSpPr>
            <a:spLocks noGrp="1"/>
          </p:cNvSpPr>
          <p:nvPr>
            <p:ph idx="1"/>
          </p:nvPr>
        </p:nvSpPr>
        <p:spPr>
          <a:xfrm>
            <a:off x="838200" y="1253331"/>
            <a:ext cx="10515600" cy="4351338"/>
          </a:xfrm>
        </p:spPr>
        <p:txBody>
          <a:bodyPr/>
          <a:lstStyle/>
          <a:p>
            <a:r>
              <a:rPr lang="tr-TR" dirty="0"/>
              <a:t>Daha sonra, uyumu %50 veya %80'in üzerinde olan katılımcılarda preeklampsi insidansı incelendi. Verilerimiz HD grubunda preeklampsi insidansının önemli ölçüde azaldığını gösterdi. </a:t>
            </a:r>
          </a:p>
          <a:p>
            <a:r>
              <a:rPr lang="tr-TR" dirty="0"/>
              <a:t>Ayrıca, preeklampsi insidansı, uyum &gt;%80 olan HD grubunda, &gt;%50 uyum sağlayan gruba göre daha da azdı.</a:t>
            </a:r>
          </a:p>
          <a:p>
            <a:endParaRPr lang="tr-TR" dirty="0"/>
          </a:p>
        </p:txBody>
      </p:sp>
      <p:pic>
        <p:nvPicPr>
          <p:cNvPr id="5" name="Resim 4">
            <a:extLst>
              <a:ext uri="{FF2B5EF4-FFF2-40B4-BE49-F238E27FC236}">
                <a16:creationId xmlns:a16="http://schemas.microsoft.com/office/drawing/2014/main" id="{5FC589B9-E288-4E52-85E5-67E26ABBBF47}"/>
              </a:ext>
            </a:extLst>
          </p:cNvPr>
          <p:cNvPicPr>
            <a:picLocks noChangeAspect="1"/>
          </p:cNvPicPr>
          <p:nvPr/>
        </p:nvPicPr>
        <p:blipFill>
          <a:blip r:embed="rId2"/>
          <a:stretch>
            <a:fillRect/>
          </a:stretch>
        </p:blipFill>
        <p:spPr>
          <a:xfrm>
            <a:off x="838200" y="4001294"/>
            <a:ext cx="9640858" cy="2563763"/>
          </a:xfrm>
          <a:prstGeom prst="rect">
            <a:avLst/>
          </a:prstGeom>
        </p:spPr>
      </p:pic>
    </p:spTree>
    <p:extLst>
      <p:ext uri="{BB962C8B-B14F-4D97-AF65-F5344CB8AC3E}">
        <p14:creationId xmlns:p14="http://schemas.microsoft.com/office/powerpoint/2010/main" val="3827799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21DE56-281C-4868-8641-185615CCBED9}"/>
              </a:ext>
            </a:extLst>
          </p:cNvPr>
          <p:cNvSpPr>
            <a:spLocks noGrp="1"/>
          </p:cNvSpPr>
          <p:nvPr>
            <p:ph type="title"/>
          </p:nvPr>
        </p:nvSpPr>
        <p:spPr/>
        <p:txBody>
          <a:bodyPr/>
          <a:lstStyle/>
          <a:p>
            <a:r>
              <a:rPr lang="tr-TR" b="1" dirty="0"/>
              <a:t>GİRİŞ</a:t>
            </a:r>
          </a:p>
        </p:txBody>
      </p:sp>
      <p:sp>
        <p:nvSpPr>
          <p:cNvPr id="3" name="İçerik Yer Tutucusu 2">
            <a:extLst>
              <a:ext uri="{FF2B5EF4-FFF2-40B4-BE49-F238E27FC236}">
                <a16:creationId xmlns:a16="http://schemas.microsoft.com/office/drawing/2014/main" id="{502EECE4-839A-42F2-8A7F-CF0FA71C1996}"/>
              </a:ext>
            </a:extLst>
          </p:cNvPr>
          <p:cNvSpPr>
            <a:spLocks noGrp="1"/>
          </p:cNvSpPr>
          <p:nvPr>
            <p:ph idx="1"/>
          </p:nvPr>
        </p:nvSpPr>
        <p:spPr/>
        <p:txBody>
          <a:bodyPr>
            <a:normAutofit fontScale="92500" lnSpcReduction="10000"/>
          </a:bodyPr>
          <a:lstStyle/>
          <a:p>
            <a:r>
              <a:rPr lang="tr-TR" dirty="0"/>
              <a:t>Preeklampsi gebelik sırasındaki en ciddi komplikasyonlardan biridir ve anne ile fetüsün erken ölüm riskini artırır. </a:t>
            </a:r>
          </a:p>
          <a:p>
            <a:r>
              <a:rPr lang="tr-TR" dirty="0"/>
              <a:t>Preeklampsinin semptomları esas olarak gebelik sırasında hipertansiyon ve proteinüridir.</a:t>
            </a:r>
          </a:p>
          <a:p>
            <a:r>
              <a:rPr lang="tr-TR" dirty="0"/>
              <a:t>Bugüne kadar, preeklampsinin etiyolojisi hala tam olarak bilinmemekte ve daha fazla aydınlatılması gerekmektedir. Preeklampsinin şu anda bilinen patogenezi esas olarak vasküler endotelyal hücrelerin multifaktöriyel aktivasyonu ve hasarından kaynaklanmaktadır. </a:t>
            </a:r>
          </a:p>
          <a:p>
            <a:r>
              <a:rPr lang="tr-TR" dirty="0"/>
              <a:t>Preeklampsi öyküsü olan hastalarda, normal gebe kadınlara kıyasla gelecekte kardiyovasküler hastalık riskinde artış olması, preeklampsi ve kardiyovasküler hastalığın ortak bir patogeneze sahip olabileceğini düşündürmektedir.</a:t>
            </a:r>
          </a:p>
        </p:txBody>
      </p:sp>
    </p:spTree>
    <p:extLst>
      <p:ext uri="{BB962C8B-B14F-4D97-AF65-F5344CB8AC3E}">
        <p14:creationId xmlns:p14="http://schemas.microsoft.com/office/powerpoint/2010/main" val="3239039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D3A22E-D565-4D9D-BADC-13A19BD819B7}"/>
              </a:ext>
            </a:extLst>
          </p:cNvPr>
          <p:cNvSpPr>
            <a:spLocks noGrp="1"/>
          </p:cNvSpPr>
          <p:nvPr>
            <p:ph type="title"/>
          </p:nvPr>
        </p:nvSpPr>
        <p:spPr>
          <a:xfrm>
            <a:off x="838200" y="190975"/>
            <a:ext cx="10515600" cy="1325563"/>
          </a:xfrm>
        </p:spPr>
        <p:txBody>
          <a:bodyPr/>
          <a:lstStyle/>
          <a:p>
            <a:r>
              <a:rPr lang="tr-TR" b="1" dirty="0"/>
              <a:t>TARTIŞMA</a:t>
            </a:r>
          </a:p>
        </p:txBody>
      </p:sp>
      <p:sp>
        <p:nvSpPr>
          <p:cNvPr id="3" name="İçerik Yer Tutucusu 2">
            <a:extLst>
              <a:ext uri="{FF2B5EF4-FFF2-40B4-BE49-F238E27FC236}">
                <a16:creationId xmlns:a16="http://schemas.microsoft.com/office/drawing/2014/main" id="{350F65C4-14AF-4DBB-AE9B-3BF579427464}"/>
              </a:ext>
            </a:extLst>
          </p:cNvPr>
          <p:cNvSpPr>
            <a:spLocks noGrp="1"/>
          </p:cNvSpPr>
          <p:nvPr>
            <p:ph idx="1"/>
          </p:nvPr>
        </p:nvSpPr>
        <p:spPr>
          <a:xfrm>
            <a:off x="701040" y="1442720"/>
            <a:ext cx="10652760" cy="6299200"/>
          </a:xfrm>
        </p:spPr>
        <p:txBody>
          <a:bodyPr>
            <a:noAutofit/>
          </a:bodyPr>
          <a:lstStyle/>
          <a:p>
            <a:pPr>
              <a:lnSpc>
                <a:spcPct val="70000"/>
              </a:lnSpc>
            </a:pPr>
            <a:r>
              <a:rPr lang="tr-TR" sz="2400" dirty="0"/>
              <a:t>Çoğu akademisyen, homosistein düzeylerindeki artışın preeklampsiye yol açan vasküler endotelyal hücrelerin peroksidatif hasarı ile ilişkili olduğuna inanmaktadır. Çalışmalar homosistein düzeylerinin normal gebelik sırasında düştüğünü ,gebeliğin 20-32. haftalarında gebelik öncesi düzeylerin %50-60'ına kadar düşebildiğini, buna karşın üçüncü trimesterde bir miktar arttığını göstermiştir. </a:t>
            </a:r>
          </a:p>
          <a:p>
            <a:pPr>
              <a:lnSpc>
                <a:spcPct val="70000"/>
              </a:lnSpc>
            </a:pPr>
            <a:r>
              <a:rPr lang="tr-TR" sz="2400" dirty="0"/>
              <a:t>Preeklampsi öncesi plazma homosistein konsantrasyonu normal gebe kadınlarınkinden  daha yüksektir. </a:t>
            </a:r>
          </a:p>
          <a:p>
            <a:pPr>
              <a:lnSpc>
                <a:spcPct val="70000"/>
              </a:lnSpc>
            </a:pPr>
            <a:r>
              <a:rPr lang="tr-TR" sz="2400" dirty="0"/>
              <a:t>İkinci trimesterde, plazma homosistein düzeyleri yüksek  olan hastalarda preeklampsi riski 3,2 kat artmıştır. </a:t>
            </a:r>
          </a:p>
          <a:p>
            <a:pPr>
              <a:lnSpc>
                <a:spcPct val="70000"/>
              </a:lnSpc>
            </a:pPr>
            <a:r>
              <a:rPr lang="tr-TR" sz="2400" dirty="0"/>
              <a:t>Hiperhomosisteineminin kadınlarda spontan abortus, plasental tromboz, annelerde ve bebeklerde  obezite ve tip 2 diyabet ile ilişkili olduğu da gösterilmiştir.</a:t>
            </a:r>
          </a:p>
          <a:p>
            <a:pPr>
              <a:lnSpc>
                <a:spcPct val="70000"/>
              </a:lnSpc>
            </a:pPr>
            <a:r>
              <a:rPr lang="tr-TR" sz="2400" b="1" dirty="0"/>
              <a:t>Endotel hücrelerinin yüksek homosistein seviyelerine uzun süre maruz kalması, vücuttaki nitrik oksit üretiminde azalmaya neden olur. Bu, trombosit fonksiyonlarında bozulmaya, bu durum da nihayetinde uterusa kan akışını etkileyerek preeklampsiye yol açan vasküler yetmezliğe sebep olur.</a:t>
            </a:r>
          </a:p>
        </p:txBody>
      </p:sp>
    </p:spTree>
    <p:extLst>
      <p:ext uri="{BB962C8B-B14F-4D97-AF65-F5344CB8AC3E}">
        <p14:creationId xmlns:p14="http://schemas.microsoft.com/office/powerpoint/2010/main" val="3952378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0F59289-AFAD-4EEC-AEBA-3DA7B020BA94}"/>
              </a:ext>
            </a:extLst>
          </p:cNvPr>
          <p:cNvSpPr>
            <a:spLocks noGrp="1"/>
          </p:cNvSpPr>
          <p:nvPr>
            <p:ph idx="1"/>
          </p:nvPr>
        </p:nvSpPr>
        <p:spPr>
          <a:xfrm>
            <a:off x="568960" y="2506661"/>
            <a:ext cx="10278812" cy="4209099"/>
          </a:xfrm>
        </p:spPr>
        <p:txBody>
          <a:bodyPr>
            <a:normAutofit fontScale="77500" lnSpcReduction="20000"/>
          </a:bodyPr>
          <a:lstStyle/>
          <a:p>
            <a:r>
              <a:rPr lang="tr-TR" dirty="0"/>
              <a:t>Homosisteinin, metilasyon yolu yoluyla metioninin sentezidinde kullanılır. Bu reaksiyonda, 5,10-metilentetrahidrofolatın 5-metiltetrahidrofolata indirgenmesini katalize etmek için N5,10-metilentetrahidrofolat </a:t>
            </a:r>
            <a:r>
              <a:rPr lang="tr-TR" dirty="0" err="1"/>
              <a:t>redüktaz</a:t>
            </a:r>
            <a:r>
              <a:rPr lang="tr-TR" dirty="0"/>
              <a:t> (MTHFR) gerekir . FA, bu enzimin kofaktörüdür ve metiyonini oluşturmak için reaksiyonda  FA tarafından bir metil grubu verilir. </a:t>
            </a:r>
          </a:p>
          <a:p>
            <a:r>
              <a:rPr lang="tr-TR" dirty="0"/>
              <a:t>Bu nedenle FA, preeklampsinin başlangıcında ve ilerlemesinde çok önemli olabilir. Çalışmalar, hiperhomosisteinemisi ve folik asit seviyesi düşüklüğü olan hamile kadınların, kontrol grubuna göre çoklu preeklampsi geliştirme riskine sahip olduğunu göstermiştir. </a:t>
            </a:r>
          </a:p>
          <a:p>
            <a:r>
              <a:rPr lang="tr-TR" dirty="0"/>
              <a:t>Çoğu çalışma, oral FA alımının preeklampsi insidansını azaltabileceğini göstermektedir. Bir çalışmada, günde yüksek dozlarda (günde 3-9 mg) FA alan çalışma grubunda , erken doğum ve erken başlangıçlı preeklampsi oranını önemli ölçüde azalttığı gösterilmiştir. </a:t>
            </a:r>
          </a:p>
          <a:p>
            <a:r>
              <a:rPr lang="tr-TR" dirty="0"/>
              <a:t>Başka bir çalışmada, ikinci trimesterin erken evrelerinde FA kullanımına devam edilmesi, preeklampsi riskini önemli ölçüde azaltmıştır.</a:t>
            </a:r>
          </a:p>
        </p:txBody>
      </p:sp>
      <p:pic>
        <p:nvPicPr>
          <p:cNvPr id="5" name="Resim 4">
            <a:extLst>
              <a:ext uri="{FF2B5EF4-FFF2-40B4-BE49-F238E27FC236}">
                <a16:creationId xmlns:a16="http://schemas.microsoft.com/office/drawing/2014/main" id="{A6681B48-5265-49D0-AE59-103C4F4AA9EA}"/>
              </a:ext>
            </a:extLst>
          </p:cNvPr>
          <p:cNvPicPr>
            <a:picLocks noChangeAspect="1"/>
          </p:cNvPicPr>
          <p:nvPr/>
        </p:nvPicPr>
        <p:blipFill>
          <a:blip r:embed="rId2"/>
          <a:stretch>
            <a:fillRect/>
          </a:stretch>
        </p:blipFill>
        <p:spPr>
          <a:xfrm>
            <a:off x="6249880" y="-26632"/>
            <a:ext cx="5368817" cy="2352582"/>
          </a:xfrm>
          <a:prstGeom prst="rect">
            <a:avLst/>
          </a:prstGeom>
        </p:spPr>
      </p:pic>
      <p:sp>
        <p:nvSpPr>
          <p:cNvPr id="6" name="Ok: Bükülü 5">
            <a:extLst>
              <a:ext uri="{FF2B5EF4-FFF2-40B4-BE49-F238E27FC236}">
                <a16:creationId xmlns:a16="http://schemas.microsoft.com/office/drawing/2014/main" id="{7E8F3DC8-9D6E-45E5-9582-8024954483A4}"/>
              </a:ext>
            </a:extLst>
          </p:cNvPr>
          <p:cNvSpPr/>
          <p:nvPr/>
        </p:nvSpPr>
        <p:spPr>
          <a:xfrm>
            <a:off x="5113538" y="1526959"/>
            <a:ext cx="488272" cy="79899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747675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757EEF2-5AD5-400F-9A4A-D9342D2BB5FD}"/>
              </a:ext>
            </a:extLst>
          </p:cNvPr>
          <p:cNvSpPr>
            <a:spLocks noGrp="1"/>
          </p:cNvSpPr>
          <p:nvPr>
            <p:ph idx="1"/>
          </p:nvPr>
        </p:nvSpPr>
        <p:spPr>
          <a:xfrm>
            <a:off x="838200" y="532660"/>
            <a:ext cx="10515600" cy="5777468"/>
          </a:xfrm>
        </p:spPr>
        <p:txBody>
          <a:bodyPr>
            <a:normAutofit fontScale="85000" lnSpcReduction="20000"/>
          </a:bodyPr>
          <a:lstStyle/>
          <a:p>
            <a:r>
              <a:rPr lang="tr-TR" dirty="0"/>
              <a:t>Son zamanlarda yapılan çalışmalarda, gebelere gebelik boyunca düşük veya yüksek doz FA verildiğinde, homosistein seviyesinin iki grup arasında farklı olmasına rağmen, her iki grupta da preeklampsinin daha az görüldüğü bildirilmiştir. Bu nedenle, hamilelik sırasında FA uygulamasının homosistein seviyesini azaltabileceğine ve preeklampsi oluşumunu engelleyebileceğine inanılmaktadır. Çalışmalar ayrıca ikinci trimesterde FA uygulamasının preeklampsi riskini azaltabileceğini öne sürmüştür.</a:t>
            </a:r>
          </a:p>
          <a:p>
            <a:r>
              <a:rPr lang="tr-TR" dirty="0"/>
              <a:t>Ancak Fernández ve arkadaşları, erken gebelikte homosistein artışının preeklampsi oluşumu ile ilişkili olmadığına ve folik asitin erken uygulanmasının preeklampsi insidansını azaltamayacağına inanmaktadır. </a:t>
            </a:r>
          </a:p>
          <a:p>
            <a:r>
              <a:rPr lang="tr-TR" dirty="0"/>
              <a:t>FA'nın preeklampsi insidansını azaltıp azaltamayacağına dair tartışmalı raporlar vardır, bu nedenle araştırmamızda yüksek preeklampsi riski olan hamile kadınlarda yüksek doz veya düşük doz FA uygulamasına yönelik randomize bir klinik çalışma yapılmıştır. FA'nın dozaj seçimi için düşük doz (0.4 mg/gün) ve yüksek doz (4 mg/gün) FA daha önce yayınlanmış protokollerden benimsenmiştir. </a:t>
            </a:r>
          </a:p>
          <a:p>
            <a:r>
              <a:rPr lang="tr-TR" dirty="0"/>
              <a:t>Çin'de en yaygın öneri 0.4 mg/gün olmasına rağmen, optimal FA dozu sorgulanmaktadır. </a:t>
            </a:r>
          </a:p>
          <a:p>
            <a:r>
              <a:rPr lang="tr-TR" dirty="0"/>
              <a:t>Bu nedenle, bu çalışmanın amacı, daha yüksek dozda perikonsepsiyonel FA takviyesinin preeklampsi oluşumunu azaltma üzerindeki etkilerini değerlendirmektir. </a:t>
            </a:r>
          </a:p>
        </p:txBody>
      </p:sp>
    </p:spTree>
    <p:extLst>
      <p:ext uri="{BB962C8B-B14F-4D97-AF65-F5344CB8AC3E}">
        <p14:creationId xmlns:p14="http://schemas.microsoft.com/office/powerpoint/2010/main" val="31596244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74BC6E-D96A-4A09-851B-4F7B1C223736}"/>
              </a:ext>
            </a:extLst>
          </p:cNvPr>
          <p:cNvSpPr>
            <a:spLocks noGrp="1"/>
          </p:cNvSpPr>
          <p:nvPr>
            <p:ph type="title"/>
          </p:nvPr>
        </p:nvSpPr>
        <p:spPr>
          <a:xfrm>
            <a:off x="838200" y="0"/>
            <a:ext cx="10515600" cy="1325563"/>
          </a:xfrm>
        </p:spPr>
        <p:txBody>
          <a:bodyPr/>
          <a:lstStyle/>
          <a:p>
            <a:endParaRPr lang="tr-TR" dirty="0"/>
          </a:p>
        </p:txBody>
      </p:sp>
      <p:sp>
        <p:nvSpPr>
          <p:cNvPr id="3" name="İçerik Yer Tutucusu 2">
            <a:extLst>
              <a:ext uri="{FF2B5EF4-FFF2-40B4-BE49-F238E27FC236}">
                <a16:creationId xmlns:a16="http://schemas.microsoft.com/office/drawing/2014/main" id="{E01F3F9A-4D92-460C-B6CF-99594CF42020}"/>
              </a:ext>
            </a:extLst>
          </p:cNvPr>
          <p:cNvSpPr>
            <a:spLocks noGrp="1"/>
          </p:cNvSpPr>
          <p:nvPr>
            <p:ph idx="1"/>
          </p:nvPr>
        </p:nvSpPr>
        <p:spPr>
          <a:xfrm>
            <a:off x="838200" y="1581785"/>
            <a:ext cx="10515600" cy="4351338"/>
          </a:xfrm>
        </p:spPr>
        <p:txBody>
          <a:bodyPr>
            <a:normAutofit/>
          </a:bodyPr>
          <a:lstStyle/>
          <a:p>
            <a:r>
              <a:rPr lang="tr-TR" dirty="0"/>
              <a:t>Çalışmada , hamilelik boyunca yüksek doz FA takviyesi ile tekrarlayan preeklampside önemli bir azalma görüldü.</a:t>
            </a:r>
          </a:p>
          <a:p>
            <a:r>
              <a:rPr lang="tr-TR" dirty="0"/>
              <a:t>Bu çalışmada ayrıca son hamilelikte preeklampsi veya eklampsi geçirmiş katılımcıları çalışmaya dahil ederek folik asit kullanımı sonrası nüks oranı da değerlendirilmiş oldu. </a:t>
            </a:r>
          </a:p>
          <a:p>
            <a:r>
              <a:rPr lang="tr-TR" dirty="0"/>
              <a:t>Preeklampsi insidansı hamile kadınların yaklaşık %5'idir. Bu nedenle, hamile kadınlar rastgele seçilirse, (yani son gebelikte preeklampsi yada eklampsi geçirme şartı aranmamış olsa), örneklem büyüklüğü yeterince büyük olmadığından, seçilen grup içerinde yeterince preeklampsi görülen olmayabilirdi.</a:t>
            </a:r>
          </a:p>
          <a:p>
            <a:endParaRPr lang="tr-TR" dirty="0"/>
          </a:p>
        </p:txBody>
      </p:sp>
    </p:spTree>
    <p:extLst>
      <p:ext uri="{BB962C8B-B14F-4D97-AF65-F5344CB8AC3E}">
        <p14:creationId xmlns:p14="http://schemas.microsoft.com/office/powerpoint/2010/main" val="2854903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C563FF-4A57-4974-85A3-169C82AAFD55}"/>
              </a:ext>
            </a:extLst>
          </p:cNvPr>
          <p:cNvSpPr>
            <a:spLocks noGrp="1"/>
          </p:cNvSpPr>
          <p:nvPr>
            <p:ph type="title"/>
          </p:nvPr>
        </p:nvSpPr>
        <p:spPr>
          <a:xfrm>
            <a:off x="746760" y="-528955"/>
            <a:ext cx="10515600" cy="1325563"/>
          </a:xfrm>
        </p:spPr>
        <p:txBody>
          <a:bodyPr/>
          <a:lstStyle/>
          <a:p>
            <a:endParaRPr lang="tr-TR" dirty="0"/>
          </a:p>
        </p:txBody>
      </p:sp>
      <p:sp>
        <p:nvSpPr>
          <p:cNvPr id="3" name="İçerik Yer Tutucusu 2">
            <a:extLst>
              <a:ext uri="{FF2B5EF4-FFF2-40B4-BE49-F238E27FC236}">
                <a16:creationId xmlns:a16="http://schemas.microsoft.com/office/drawing/2014/main" id="{9A2A3BBC-2AD0-4CC9-AD57-E0BDEC491FB0}"/>
              </a:ext>
            </a:extLst>
          </p:cNvPr>
          <p:cNvSpPr>
            <a:spLocks noGrp="1"/>
          </p:cNvSpPr>
          <p:nvPr>
            <p:ph idx="1"/>
          </p:nvPr>
        </p:nvSpPr>
        <p:spPr>
          <a:xfrm>
            <a:off x="838200" y="880744"/>
            <a:ext cx="10515600" cy="5591175"/>
          </a:xfrm>
        </p:spPr>
        <p:txBody>
          <a:bodyPr>
            <a:normAutofit fontScale="85000" lnSpcReduction="20000"/>
          </a:bodyPr>
          <a:lstStyle/>
          <a:p>
            <a:r>
              <a:rPr lang="tr-TR" dirty="0"/>
              <a:t>Sekonder sonuçlara bakıldığında HD grubunda LD grubuyla karşılaştırıldığında  şiddetli gestasyonel hipertansiyon, erken başlangıçlı preeklampsi (&lt;32. gebelik haftası), şiddetli preeklampsi ve yenidoğan Apgar skorunun 5. dakikada &lt;7 olması durumunun anlamlı derecede daha düşük olduğu saptanmıştır. </a:t>
            </a:r>
          </a:p>
          <a:p>
            <a:r>
              <a:rPr lang="tr-TR" dirty="0"/>
              <a:t>Çalışmalarda doğum öncesi şiddetli preeklampsili hastalarda serum homosistein konsantrasyonunun doğumdan 3 gün sonra, doğumdan 42 gün sonra  ve gebeliğin geç dönemlerinde normal gebeliklere göre daha yüksek olduğu gösterilmiştir.</a:t>
            </a:r>
          </a:p>
          <a:p>
            <a:r>
              <a:rPr lang="tr-TR" dirty="0"/>
              <a:t>Serum homosistein seviyeleri, doğumdan 42 gün sonra şiddetli preeklampsili hastalarda, doğum sonrası 3 güne göre anlamlı olarak daha düşük bulunmuştur. Şiddetli preeklampsili hastalarda doğum sonrası serum homosistein konsantrasyonunun giderek düştüğü, postpartum sürenin uzaması ve hastalığın düzelmesi ile serum homosistein konsantrasyonundaki düşüşün arttığı görülmektedir. </a:t>
            </a:r>
          </a:p>
          <a:p>
            <a:r>
              <a:rPr lang="tr-TR" b="1" dirty="0"/>
              <a:t>Şiddetli preeklampsinin ortaya çıkmasının gebelerde serum homosistein düzeyinin artmasıyla ilişkili olduğu, serum homosistein konsantrasyonunun ise preeklampsinin şiddetiyle ilişkili olduğu belirtilmektedir.</a:t>
            </a:r>
            <a:r>
              <a:rPr lang="tr-TR" dirty="0"/>
              <a:t> </a:t>
            </a:r>
            <a:r>
              <a:rPr lang="tr-TR" b="1" dirty="0"/>
              <a:t>Bu çalışmada, yüksek doz FA uygulamasının katılımcılarda plazma homosistein düzeylerini daha da azalttığı bulunmuştur.</a:t>
            </a:r>
            <a:endParaRPr lang="tr-TR" dirty="0"/>
          </a:p>
        </p:txBody>
      </p:sp>
    </p:spTree>
    <p:extLst>
      <p:ext uri="{BB962C8B-B14F-4D97-AF65-F5344CB8AC3E}">
        <p14:creationId xmlns:p14="http://schemas.microsoft.com/office/powerpoint/2010/main" val="435859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5B7B38-1A07-4322-830D-4676A7F83176}"/>
              </a:ext>
            </a:extLst>
          </p:cNvPr>
          <p:cNvSpPr>
            <a:spLocks noGrp="1"/>
          </p:cNvSpPr>
          <p:nvPr>
            <p:ph type="title"/>
          </p:nvPr>
        </p:nvSpPr>
        <p:spPr>
          <a:xfrm>
            <a:off x="838200" y="0"/>
            <a:ext cx="10515600" cy="1325563"/>
          </a:xfrm>
        </p:spPr>
        <p:txBody>
          <a:bodyPr/>
          <a:lstStyle/>
          <a:p>
            <a:endParaRPr lang="tr-TR" dirty="0"/>
          </a:p>
        </p:txBody>
      </p:sp>
      <p:sp>
        <p:nvSpPr>
          <p:cNvPr id="3" name="İçerik Yer Tutucusu 2">
            <a:extLst>
              <a:ext uri="{FF2B5EF4-FFF2-40B4-BE49-F238E27FC236}">
                <a16:creationId xmlns:a16="http://schemas.microsoft.com/office/drawing/2014/main" id="{D118DFE6-D4C7-4449-997D-6D2A54194FF4}"/>
              </a:ext>
            </a:extLst>
          </p:cNvPr>
          <p:cNvSpPr>
            <a:spLocks noGrp="1"/>
          </p:cNvSpPr>
          <p:nvPr>
            <p:ph idx="1"/>
          </p:nvPr>
        </p:nvSpPr>
        <p:spPr>
          <a:xfrm>
            <a:off x="838200" y="1480185"/>
            <a:ext cx="10515600" cy="4351338"/>
          </a:xfrm>
        </p:spPr>
        <p:txBody>
          <a:bodyPr>
            <a:normAutofit fontScale="92500"/>
          </a:bodyPr>
          <a:lstStyle/>
          <a:p>
            <a:r>
              <a:rPr lang="tr-TR" dirty="0"/>
              <a:t>Bu çalışmanın kısıtlamalarından biri, tedavi ve takibe daha iyi uyum sağlanması için çalışmaya nispeten az sayıda engelli hasta dahil edildi, bu da bulguların genellenmesini sınırlandırabilir.</a:t>
            </a:r>
          </a:p>
          <a:p>
            <a:r>
              <a:rPr lang="tr-TR" dirty="0"/>
              <a:t>Ek olarak, bu çalışma grubunun hamilelikleri boyunca preeklampsiyi tedavi edebilecek ve hafifletebilecek diğer ilaçları kullanmasını sınırlamadı. Ancak dahil edilen katılımcıların tümü daha önce preeklampsi öyküsü olan hamile kadınlar olduğundan, beklendiği üzere katılımcılar şiddetli preeklampsi de dahil olmak üzere yüksek bir morbidite insidansı göstermiştir. </a:t>
            </a:r>
          </a:p>
          <a:p>
            <a:r>
              <a:rPr lang="tr-TR" dirty="0"/>
              <a:t>Folik asitin diğer terapötik ilaçlarla ilişkisinin varlığı ve preeklampsinin tedavisinde rol oynayıp oynayamayacağı bilinmemektedir, bu da daha fazla araştırmayı gerektirmektedir.</a:t>
            </a:r>
          </a:p>
        </p:txBody>
      </p:sp>
    </p:spTree>
    <p:extLst>
      <p:ext uri="{BB962C8B-B14F-4D97-AF65-F5344CB8AC3E}">
        <p14:creationId xmlns:p14="http://schemas.microsoft.com/office/powerpoint/2010/main" val="22164029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8DB0B9-BF53-4445-A09D-848A7B2BA966}"/>
              </a:ext>
            </a:extLst>
          </p:cNvPr>
          <p:cNvSpPr>
            <a:spLocks noGrp="1"/>
          </p:cNvSpPr>
          <p:nvPr>
            <p:ph type="title"/>
          </p:nvPr>
        </p:nvSpPr>
        <p:spPr>
          <a:xfrm>
            <a:off x="838200" y="629285"/>
            <a:ext cx="10515600" cy="1325563"/>
          </a:xfrm>
        </p:spPr>
        <p:txBody>
          <a:bodyPr/>
          <a:lstStyle/>
          <a:p>
            <a:r>
              <a:rPr lang="tr-TR" b="1" dirty="0"/>
              <a:t>SONUÇ</a:t>
            </a:r>
          </a:p>
        </p:txBody>
      </p:sp>
      <p:sp>
        <p:nvSpPr>
          <p:cNvPr id="3" name="İçerik Yer Tutucusu 2">
            <a:extLst>
              <a:ext uri="{FF2B5EF4-FFF2-40B4-BE49-F238E27FC236}">
                <a16:creationId xmlns:a16="http://schemas.microsoft.com/office/drawing/2014/main" id="{E7BFE2AA-0A00-40C8-9012-7FB541FF146D}"/>
              </a:ext>
            </a:extLst>
          </p:cNvPr>
          <p:cNvSpPr>
            <a:spLocks noGrp="1"/>
          </p:cNvSpPr>
          <p:nvPr>
            <p:ph idx="1"/>
          </p:nvPr>
        </p:nvSpPr>
        <p:spPr>
          <a:xfrm>
            <a:off x="838200" y="2353945"/>
            <a:ext cx="10515600" cy="4351338"/>
          </a:xfrm>
        </p:spPr>
        <p:txBody>
          <a:bodyPr/>
          <a:lstStyle/>
          <a:p>
            <a:r>
              <a:rPr lang="tr-TR" dirty="0"/>
              <a:t>Gebelikten 3 ay önce başlanan yüksek doz FA takviyesinin, düşük doz FA ile karşılaştırıldığında tekrarlayan preeklampside önemli bir azalmaya yol açtığı gösterilmiştir.</a:t>
            </a:r>
          </a:p>
        </p:txBody>
      </p:sp>
    </p:spTree>
    <p:extLst>
      <p:ext uri="{BB962C8B-B14F-4D97-AF65-F5344CB8AC3E}">
        <p14:creationId xmlns:p14="http://schemas.microsoft.com/office/powerpoint/2010/main" val="303226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DE5FFB-AE58-4B14-A8E4-4529014272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774E202-87EC-43DF-84DD-195506EF6470}"/>
              </a:ext>
            </a:extLst>
          </p:cNvPr>
          <p:cNvSpPr>
            <a:spLocks noGrp="1"/>
          </p:cNvSpPr>
          <p:nvPr>
            <p:ph idx="1"/>
          </p:nvPr>
        </p:nvSpPr>
        <p:spPr>
          <a:xfrm>
            <a:off x="838200" y="2841625"/>
            <a:ext cx="10515600" cy="4351338"/>
          </a:xfrm>
        </p:spPr>
        <p:txBody>
          <a:bodyPr>
            <a:normAutofit/>
          </a:bodyPr>
          <a:lstStyle/>
          <a:p>
            <a:pPr marL="0" indent="0">
              <a:buNone/>
            </a:pPr>
            <a:r>
              <a:rPr lang="tr-TR" sz="3600" b="1" i="1" dirty="0"/>
              <a:t>TEŞEKKÜRLER….</a:t>
            </a:r>
          </a:p>
        </p:txBody>
      </p:sp>
    </p:spTree>
    <p:extLst>
      <p:ext uri="{BB962C8B-B14F-4D97-AF65-F5344CB8AC3E}">
        <p14:creationId xmlns:p14="http://schemas.microsoft.com/office/powerpoint/2010/main" val="1996855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A06784-DEB2-49B6-9AC0-25FC219F48F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A3AA14-8463-4031-A452-884E2A1E3E5F}"/>
              </a:ext>
            </a:extLst>
          </p:cNvPr>
          <p:cNvSpPr>
            <a:spLocks noGrp="1"/>
          </p:cNvSpPr>
          <p:nvPr>
            <p:ph idx="1"/>
          </p:nvPr>
        </p:nvSpPr>
        <p:spPr>
          <a:xfrm>
            <a:off x="838200" y="1690688"/>
            <a:ext cx="10515600" cy="4351338"/>
          </a:xfrm>
        </p:spPr>
        <p:txBody>
          <a:bodyPr/>
          <a:lstStyle/>
          <a:p>
            <a:r>
              <a:rPr lang="tr-TR" dirty="0"/>
              <a:t>Homosistein, kardiyovasküler hastalık için bağımsız bir risk faktörüdür. Koroner arter ve periferik vasküler hastalığı olan hastaların yaklaşık %20-30'unda hiperhomosisteinemi gelişir. </a:t>
            </a:r>
          </a:p>
          <a:p>
            <a:r>
              <a:rPr lang="tr-TR" dirty="0"/>
              <a:t>Homosistein düzeyi arttığında, homosistein katılacağı kimyasal tepkimeler için oksitlenir ve vasküler endotel hücrelerine zarar veren hidrojen peroksit ve süperoksit radikalleri oluşur. </a:t>
            </a:r>
          </a:p>
          <a:p>
            <a:r>
              <a:rPr lang="tr-TR" dirty="0"/>
              <a:t>Gebelikte hipertansif bozuklukların başlamasının nedenlerinden birinin de homosistein olduğu bildirilmiştir.</a:t>
            </a:r>
          </a:p>
        </p:txBody>
      </p:sp>
    </p:spTree>
    <p:extLst>
      <p:ext uri="{BB962C8B-B14F-4D97-AF65-F5344CB8AC3E}">
        <p14:creationId xmlns:p14="http://schemas.microsoft.com/office/powerpoint/2010/main" val="2097426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B03C71C-E37A-4DE6-92FE-79668AFFA47C}"/>
              </a:ext>
            </a:extLst>
          </p:cNvPr>
          <p:cNvSpPr>
            <a:spLocks noGrp="1"/>
          </p:cNvSpPr>
          <p:nvPr>
            <p:ph idx="1"/>
          </p:nvPr>
        </p:nvSpPr>
        <p:spPr>
          <a:xfrm>
            <a:off x="692458" y="976543"/>
            <a:ext cx="10661342" cy="5448994"/>
          </a:xfrm>
        </p:spPr>
        <p:txBody>
          <a:bodyPr>
            <a:noAutofit/>
          </a:bodyPr>
          <a:lstStyle/>
          <a:p>
            <a:r>
              <a:rPr lang="tr-TR" sz="2000" dirty="0">
                <a:effectLst/>
              </a:rPr>
              <a:t>Vücuttaki homosistein düzeyini etkileyen ana iki faktör vardır; genetik ve gıda eksiklikleri.</a:t>
            </a:r>
          </a:p>
          <a:p>
            <a:r>
              <a:rPr lang="tr-TR" sz="2000" dirty="0">
                <a:effectLst/>
              </a:rPr>
              <a:t>Besinsel folik asit (FA) eksikliği, edinilmiş homosisteinin önde gelen nedenidir. </a:t>
            </a:r>
          </a:p>
          <a:p>
            <a:r>
              <a:rPr lang="tr-TR" sz="2000" dirty="0">
                <a:effectLst/>
              </a:rPr>
              <a:t>Pteroil glutamik asit olarak da bilinen FA , insan vücudunda FH4 formunda bulunan suda çözünür bir B vitaminidir. </a:t>
            </a:r>
          </a:p>
          <a:p>
            <a:r>
              <a:rPr lang="tr-TR" sz="2000" dirty="0">
                <a:effectLst/>
              </a:rPr>
              <a:t>Protein ve yağ metabolizmasında ve fetal nöral tüp hücre bölünmesi ve büyümesinde rol oynar. </a:t>
            </a:r>
          </a:p>
          <a:p>
            <a:r>
              <a:rPr lang="tr-TR" sz="2000" dirty="0">
                <a:effectLst/>
              </a:rPr>
              <a:t>FA, hücre DNA sentezinin önemli bir koenzimidir ve plasental oluşumunda, fetal büyüme ve gelişmede önemli bir rol oynar.</a:t>
            </a:r>
          </a:p>
          <a:p>
            <a:r>
              <a:rPr lang="tr-TR" sz="2000" dirty="0">
                <a:effectLst/>
              </a:rPr>
              <a:t>Yeterli alınan FA megaloblastik anemi insidansını azaltır , plasental vasküler yapıları dilate ederek  plasental kan akışını artırır, fetal büyüme ve gelişmeyi olumlu yönde etkiler.</a:t>
            </a:r>
          </a:p>
          <a:p>
            <a:r>
              <a:rPr lang="tr-TR" sz="2000" dirty="0">
                <a:effectLst/>
              </a:rPr>
              <a:t>Yüksek dozlarda veya uzun süreli FA takviyesinin preeklampsiyi önleyebileceğine yönelik çalışmalar vardır. </a:t>
            </a:r>
            <a:r>
              <a:rPr lang="tr-TR" sz="2000" dirty="0"/>
              <a:t>Ancak bu konu üzerinde daha fazla çalışma gerekmektedir.</a:t>
            </a:r>
            <a:endParaRPr lang="tr-TR" sz="2000" dirty="0">
              <a:effectLst/>
            </a:endParaRPr>
          </a:p>
          <a:p>
            <a:r>
              <a:rPr lang="tr-TR" sz="2000" dirty="0">
                <a:effectLst/>
              </a:rPr>
              <a:t>Bu makalede, yüksek dozda FA takviyesinin preeklampsi gelişimini azaltıp azaltmayacağını araştırmak için önceki gebeliğinde </a:t>
            </a:r>
          </a:p>
          <a:p>
            <a:r>
              <a:rPr lang="tr-TR" sz="2000" dirty="0">
                <a:effectLst/>
              </a:rPr>
              <a:t> </a:t>
            </a:r>
            <a:r>
              <a:rPr lang="tr-TR" sz="2000" b="1" dirty="0"/>
              <a:t>S</a:t>
            </a:r>
            <a:r>
              <a:rPr lang="tr-TR" sz="2000" b="1" dirty="0">
                <a:effectLst/>
              </a:rPr>
              <a:t>on trimesterde preeklampsi veya eklampsisi olan kadınlar </a:t>
            </a:r>
            <a:r>
              <a:rPr lang="tr-TR" sz="2000" dirty="0">
                <a:effectLst/>
              </a:rPr>
              <a:t>üzerinde çalışma yapılmıştır.</a:t>
            </a:r>
            <a:endParaRPr lang="tr-TR" sz="2000" dirty="0"/>
          </a:p>
        </p:txBody>
      </p:sp>
    </p:spTree>
    <p:extLst>
      <p:ext uri="{BB962C8B-B14F-4D97-AF65-F5344CB8AC3E}">
        <p14:creationId xmlns:p14="http://schemas.microsoft.com/office/powerpoint/2010/main" val="3364256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5B6726-BC82-4301-9270-AD3DD11889AD}"/>
              </a:ext>
            </a:extLst>
          </p:cNvPr>
          <p:cNvSpPr>
            <a:spLocks noGrp="1"/>
          </p:cNvSpPr>
          <p:nvPr>
            <p:ph type="title"/>
          </p:nvPr>
        </p:nvSpPr>
        <p:spPr/>
        <p:txBody>
          <a:bodyPr/>
          <a:lstStyle/>
          <a:p>
            <a:r>
              <a:rPr lang="tr-TR" b="1" dirty="0"/>
              <a:t>YÖNTEM</a:t>
            </a:r>
          </a:p>
        </p:txBody>
      </p:sp>
      <p:sp>
        <p:nvSpPr>
          <p:cNvPr id="3" name="İçerik Yer Tutucusu 2">
            <a:extLst>
              <a:ext uri="{FF2B5EF4-FFF2-40B4-BE49-F238E27FC236}">
                <a16:creationId xmlns:a16="http://schemas.microsoft.com/office/drawing/2014/main" id="{F67D9FCD-6BB8-41F5-92AE-3F0BF3023AB3}"/>
              </a:ext>
            </a:extLst>
          </p:cNvPr>
          <p:cNvSpPr>
            <a:spLocks noGrp="1"/>
          </p:cNvSpPr>
          <p:nvPr>
            <p:ph idx="1"/>
          </p:nvPr>
        </p:nvSpPr>
        <p:spPr/>
        <p:txBody>
          <a:bodyPr>
            <a:normAutofit fontScale="77500" lnSpcReduction="20000"/>
          </a:bodyPr>
          <a:lstStyle/>
          <a:p>
            <a:pPr algn="l"/>
            <a:r>
              <a:rPr lang="tr-TR" b="0" i="0" dirty="0">
                <a:effectLst/>
              </a:rPr>
              <a:t>Çalışma Hebei Tıp Üniversitesi Hastanesinde yapıldı, tüm katılımcılardan onam alındı.</a:t>
            </a:r>
          </a:p>
          <a:p>
            <a:pPr algn="l"/>
            <a:r>
              <a:rPr lang="tr-TR" b="0" i="0" dirty="0">
                <a:effectLst/>
              </a:rPr>
              <a:t>Gebelik planı olup son gebeliklerinde preeklampsi veya eklampsi olan kadınlar üzerinde randomize klinik çalışma yapıldı.</a:t>
            </a:r>
          </a:p>
          <a:p>
            <a:pPr algn="l"/>
            <a:r>
              <a:rPr lang="tr-TR" b="0" i="0" dirty="0">
                <a:effectLst/>
              </a:rPr>
              <a:t>Çalışmaya dahil edilen hastalara esas olarak Toplum Sağlığı Merkezi personeli aracılığıyla yapılan görüşmeler, telefon görüşmeleri veya ilanlar vasıtasıyla ulaşıldı. </a:t>
            </a:r>
          </a:p>
          <a:p>
            <a:pPr algn="l"/>
            <a:r>
              <a:rPr lang="tr-TR" dirty="0"/>
              <a:t>Çalışmaya </a:t>
            </a:r>
            <a:r>
              <a:rPr lang="tr-TR" b="0" i="0" dirty="0">
                <a:effectLst/>
              </a:rPr>
              <a:t>başlangıçta 2764 katılımcı alındı. Dahil edilme kriterlerini karşılayamama (n = 497), katılmayı reddetme (n = 476) ve diğer bazı nedenler (n = 125) nedeniyle çalışmanın başında çalışmadan çıkarılan 1098 hasta dışında, geri kalan 1576 uygun hastalar çalışmanın bir sonraki aşamasına katıldı.</a:t>
            </a:r>
          </a:p>
          <a:p>
            <a:pPr algn="l"/>
            <a:r>
              <a:rPr lang="tr-TR" dirty="0"/>
              <a:t>Grup random şekilde düşük doz </a:t>
            </a:r>
            <a:r>
              <a:rPr lang="tr-TR" b="0" i="0" dirty="0">
                <a:effectLst/>
              </a:rPr>
              <a:t>(LD) grubu (n = 788) ve yüksek doz (HD) grubu (n = 788) olmak üzere 2 gruba ayrıldı. </a:t>
            </a:r>
          </a:p>
          <a:p>
            <a:pPr algn="l"/>
            <a:r>
              <a:rPr lang="tr-TR" b="0" i="0" dirty="0">
                <a:effectLst/>
              </a:rPr>
              <a:t>Katılımcıların bir kısmı,</a:t>
            </a:r>
            <a:r>
              <a:rPr lang="tr-TR" b="0" i="0" u="none" strike="noStrike" dirty="0">
                <a:effectLst/>
                <a:hlinkClick r:id="rId2">
                  <a:extLst>
                    <a:ext uri="{A12FA001-AC4F-418D-AE19-62706E023703}">
                      <ahyp:hlinkClr xmlns:ahyp="http://schemas.microsoft.com/office/drawing/2018/hyperlinkcolor" val="tx"/>
                    </a:ext>
                  </a:extLst>
                </a:hlinkClick>
              </a:rPr>
              <a:t> </a:t>
            </a:r>
            <a:r>
              <a:rPr lang="tr-TR" b="0" i="0" dirty="0">
                <a:effectLst/>
              </a:rPr>
              <a:t>gösterilen bazı nedenlerle takipten çıktı. Ve son olarak </a:t>
            </a:r>
            <a:r>
              <a:rPr lang="tr-TR" dirty="0"/>
              <a:t> </a:t>
            </a:r>
            <a:r>
              <a:rPr lang="tr-TR" b="0" i="0" dirty="0">
                <a:effectLst/>
              </a:rPr>
              <a:t>LD grubunda n = 378, HD grubunda n = 410 kişi ile çalışma tamamlandı.</a:t>
            </a:r>
          </a:p>
          <a:p>
            <a:endParaRPr lang="tr-TR" dirty="0"/>
          </a:p>
        </p:txBody>
      </p:sp>
    </p:spTree>
    <p:extLst>
      <p:ext uri="{BB962C8B-B14F-4D97-AF65-F5344CB8AC3E}">
        <p14:creationId xmlns:p14="http://schemas.microsoft.com/office/powerpoint/2010/main" val="4117177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744C6C72-7471-421D-BD09-CB6467F1B95B}"/>
              </a:ext>
            </a:extLst>
          </p:cNvPr>
          <p:cNvPicPr>
            <a:picLocks noChangeAspect="1"/>
          </p:cNvPicPr>
          <p:nvPr/>
        </p:nvPicPr>
        <p:blipFill>
          <a:blip r:embed="rId2"/>
          <a:stretch>
            <a:fillRect/>
          </a:stretch>
        </p:blipFill>
        <p:spPr>
          <a:xfrm>
            <a:off x="2166151" y="364769"/>
            <a:ext cx="7395474" cy="6493232"/>
          </a:xfrm>
          <a:prstGeom prst="rect">
            <a:avLst/>
          </a:prstGeom>
        </p:spPr>
      </p:pic>
    </p:spTree>
    <p:extLst>
      <p:ext uri="{BB962C8B-B14F-4D97-AF65-F5344CB8AC3E}">
        <p14:creationId xmlns:p14="http://schemas.microsoft.com/office/powerpoint/2010/main" val="920744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664715-0063-4F45-A52B-BDBF3D80D149}"/>
              </a:ext>
            </a:extLst>
          </p:cNvPr>
          <p:cNvSpPr>
            <a:spLocks noGrp="1"/>
          </p:cNvSpPr>
          <p:nvPr>
            <p:ph type="title"/>
          </p:nvPr>
        </p:nvSpPr>
        <p:spPr>
          <a:xfrm>
            <a:off x="780125" y="1102453"/>
            <a:ext cx="10631750" cy="1711767"/>
          </a:xfrm>
        </p:spPr>
        <p:txBody>
          <a:bodyPr>
            <a:normAutofit/>
          </a:bodyPr>
          <a:lstStyle/>
          <a:p>
            <a:r>
              <a:rPr lang="tr-TR" sz="2700" b="1" i="0" dirty="0">
                <a:effectLst/>
                <a:latin typeface="+mn-lt"/>
              </a:rPr>
              <a:t>Dahil etme ve hariç tutma kriterleri görüşmeye katılan kadın doğum uzmanları tarafından belirlendi ve kriterler şu şekilde sıralandı:</a:t>
            </a:r>
            <a:br>
              <a:rPr lang="tr-TR" b="0" i="0" dirty="0">
                <a:solidFill>
                  <a:srgbClr val="2E2E2E"/>
                </a:solidFill>
                <a:effectLst/>
                <a:latin typeface="NexusSerif"/>
              </a:rPr>
            </a:br>
            <a:endParaRPr lang="tr-TR" dirty="0"/>
          </a:p>
        </p:txBody>
      </p:sp>
      <p:sp>
        <p:nvSpPr>
          <p:cNvPr id="4" name="Rectangle 1">
            <a:extLst>
              <a:ext uri="{FF2B5EF4-FFF2-40B4-BE49-F238E27FC236}">
                <a16:creationId xmlns:a16="http://schemas.microsoft.com/office/drawing/2014/main" id="{E6E9B723-2DC9-424D-A93A-4AF31F80B468}"/>
              </a:ext>
            </a:extLst>
          </p:cNvPr>
          <p:cNvSpPr>
            <a:spLocks noGrp="1" noChangeArrowheads="1"/>
          </p:cNvSpPr>
          <p:nvPr>
            <p:ph idx="1"/>
          </p:nvPr>
        </p:nvSpPr>
        <p:spPr bwMode="auto">
          <a:xfrm>
            <a:off x="838200" y="2546920"/>
            <a:ext cx="957108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effectLst/>
                <a:latin typeface="+mn-lt"/>
              </a:rPr>
              <a:t>1.</a:t>
            </a:r>
            <a:r>
              <a:rPr kumimoji="0" lang="tr-TR" altLang="tr-TR" sz="2000" b="0" i="0" u="none" strike="noStrike" cap="none" normalizeH="0" dirty="0">
                <a:ln>
                  <a:noFill/>
                </a:ln>
                <a:effectLst/>
                <a:latin typeface="+mn-lt"/>
              </a:rPr>
              <a:t> </a:t>
            </a:r>
            <a:r>
              <a:rPr kumimoji="0" lang="tr-TR" altLang="tr-TR" sz="2000" b="0" i="0" u="none" strike="noStrike" cap="none" normalizeH="0" baseline="0" dirty="0">
                <a:ln>
                  <a:noFill/>
                </a:ln>
                <a:effectLst/>
                <a:latin typeface="+mn-lt"/>
              </a:rPr>
              <a:t>Son hamileliği sırasında preeklampsi veya eklampsi veya HELLP sendromu geçirenler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effectLst/>
                <a:latin typeface="+mn-lt"/>
              </a:rPr>
              <a:t>2. Yakın gelecekte yeniden hamilelik planları olanlar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effectLst/>
                <a:latin typeface="+mn-lt"/>
              </a:rPr>
              <a:t>3. 18 yaşından büyük doğurganlık çağındaki kadınlar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effectLst/>
                <a:latin typeface="+mn-lt"/>
              </a:rPr>
              <a:t>4. Randomizasyondan önceki günlük FA alımı 1.1 mg'dan az</a:t>
            </a:r>
            <a:r>
              <a:rPr kumimoji="0" lang="tr-TR" altLang="tr-TR" sz="2000" b="0" i="0" u="none" strike="noStrike" cap="none" normalizeH="0" dirty="0">
                <a:ln>
                  <a:noFill/>
                </a:ln>
                <a:effectLst/>
                <a:latin typeface="+mn-lt"/>
              </a:rPr>
              <a:t> olanlar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dirty="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effectLst/>
                <a:latin typeface="+mn-lt"/>
              </a:rPr>
              <a:t>5. Belirlenen hastanede gebelik testine ve takibe onam veren </a:t>
            </a:r>
            <a:r>
              <a:rPr kumimoji="0" lang="tr-TR" altLang="tr-TR" sz="2000" b="0" i="0" u="none" strike="noStrike" cap="none" normalizeH="0" dirty="0">
                <a:ln>
                  <a:noFill/>
                </a:ln>
                <a:effectLst/>
                <a:latin typeface="+mn-lt"/>
              </a:rPr>
              <a:t>hastalar çalışmaya dahil edildi.</a:t>
            </a:r>
            <a:endParaRPr kumimoji="0" lang="tr-TR" altLang="tr-TR" sz="2000" b="0" i="0" u="none" strike="noStrike" cap="none" normalizeH="0" baseline="0" dirty="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5218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876AA14C-3DA5-4662-A7B5-EFED0A410302}"/>
              </a:ext>
            </a:extLst>
          </p:cNvPr>
          <p:cNvSpPr>
            <a:spLocks noGrp="1"/>
          </p:cNvSpPr>
          <p:nvPr>
            <p:ph type="title"/>
          </p:nvPr>
        </p:nvSpPr>
        <p:spPr>
          <a:xfrm>
            <a:off x="838200" y="500062"/>
            <a:ext cx="10515600" cy="1325563"/>
          </a:xfrm>
        </p:spPr>
        <p:txBody>
          <a:bodyPr/>
          <a:lstStyle/>
          <a:p>
            <a:r>
              <a:rPr lang="tr-TR" b="1" dirty="0"/>
              <a:t>Hariç Tutulma Kriterleri</a:t>
            </a:r>
          </a:p>
        </p:txBody>
      </p:sp>
      <p:sp>
        <p:nvSpPr>
          <p:cNvPr id="3" name="İçerik Yer Tutucusu 2">
            <a:extLst>
              <a:ext uri="{FF2B5EF4-FFF2-40B4-BE49-F238E27FC236}">
                <a16:creationId xmlns:a16="http://schemas.microsoft.com/office/drawing/2014/main" id="{97F5206C-E4D0-437C-B9B4-CE059D4A132F}"/>
              </a:ext>
            </a:extLst>
          </p:cNvPr>
          <p:cNvSpPr>
            <a:spLocks noGrp="1"/>
          </p:cNvSpPr>
          <p:nvPr>
            <p:ph idx="1"/>
          </p:nvPr>
        </p:nvSpPr>
        <p:spPr>
          <a:xfrm>
            <a:off x="838200" y="1825625"/>
            <a:ext cx="10515600" cy="4351338"/>
          </a:xfrm>
        </p:spPr>
        <p:txBody>
          <a:bodyPr>
            <a:normAutofit/>
          </a:bodyPr>
          <a:lstStyle/>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1. 18 yaşın altında olanlar</a:t>
            </a:r>
          </a:p>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2. Bekar olanlar</a:t>
            </a:r>
          </a:p>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3. Hamilelikten önce sigara içenler</a:t>
            </a:r>
          </a:p>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4. Zaten </a:t>
            </a:r>
            <a:r>
              <a:rPr lang="tr-TR" altLang="tr-TR" sz="2000" dirty="0"/>
              <a:t>h</a:t>
            </a:r>
            <a:r>
              <a:rPr kumimoji="0" lang="tr-TR" altLang="tr-TR" sz="2000" b="0" i="0" u="none" strike="noStrike" cap="none" normalizeH="0" baseline="0" dirty="0">
                <a:ln>
                  <a:noFill/>
                </a:ln>
                <a:effectLst/>
              </a:rPr>
              <a:t>amile olanlar</a:t>
            </a:r>
          </a:p>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5. Daha önce veya şu anda yüksek doz (4 mg) FA’ a intolerans gösterenler</a:t>
            </a:r>
          </a:p>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6. Ürolitiyazis, böbrek hastalığı, tiroidle ilgili hastalıklar veya gastrointestinal hastalıklar gibi başka tür hastalıkları olanlar</a:t>
            </a:r>
          </a:p>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7. HIV, Hep-B veya Hep-C pozitif hastalar</a:t>
            </a:r>
          </a:p>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8. Hamilelikten önceki 6 ay içerisinde yasa dışı uyuşturucu madde kullanmış olanlar </a:t>
            </a:r>
          </a:p>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9. FA alerjisi olanlar</a:t>
            </a:r>
          </a:p>
          <a:p>
            <a:pPr marL="0" indent="0" algn="just" eaLnBrk="0" fontAlgn="base" hangingPunct="0">
              <a:lnSpc>
                <a:spcPct val="100000"/>
              </a:lnSpc>
              <a:spcBef>
                <a:spcPct val="0"/>
              </a:spcBef>
              <a:spcAft>
                <a:spcPct val="0"/>
              </a:spcAft>
              <a:buNone/>
            </a:pPr>
            <a:r>
              <a:rPr kumimoji="0" lang="tr-TR" altLang="tr-TR" sz="2000" b="0" i="0" u="none" strike="noStrike" cap="none" normalizeH="0" baseline="0" dirty="0">
                <a:ln>
                  <a:noFill/>
                </a:ln>
                <a:effectLst/>
              </a:rPr>
              <a:t>10. Belirli hastanelerde testleri  ve takibi kabul etmeyenler</a:t>
            </a:r>
            <a:endParaRPr lang="tr-TR" altLang="tr-TR" sz="2000" dirty="0"/>
          </a:p>
        </p:txBody>
      </p:sp>
    </p:spTree>
    <p:extLst>
      <p:ext uri="{BB962C8B-B14F-4D97-AF65-F5344CB8AC3E}">
        <p14:creationId xmlns:p14="http://schemas.microsoft.com/office/powerpoint/2010/main" val="1904274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263A83-A562-49F4-A271-BF90DF45B0EF}"/>
              </a:ext>
            </a:extLst>
          </p:cNvPr>
          <p:cNvSpPr>
            <a:spLocks noGrp="1"/>
          </p:cNvSpPr>
          <p:nvPr>
            <p:ph type="title"/>
          </p:nvPr>
        </p:nvSpPr>
        <p:spPr/>
        <p:txBody>
          <a:bodyPr/>
          <a:lstStyle/>
          <a:p>
            <a:r>
              <a:rPr lang="tr-TR" b="1" dirty="0"/>
              <a:t>Çalışma</a:t>
            </a:r>
            <a:r>
              <a:rPr lang="tr-TR" dirty="0"/>
              <a:t> </a:t>
            </a:r>
          </a:p>
        </p:txBody>
      </p:sp>
      <p:sp>
        <p:nvSpPr>
          <p:cNvPr id="3" name="İçerik Yer Tutucusu 2">
            <a:extLst>
              <a:ext uri="{FF2B5EF4-FFF2-40B4-BE49-F238E27FC236}">
                <a16:creationId xmlns:a16="http://schemas.microsoft.com/office/drawing/2014/main" id="{CBF1D754-AC02-430C-8CFE-AF23CFA2AFDE}"/>
              </a:ext>
            </a:extLst>
          </p:cNvPr>
          <p:cNvSpPr>
            <a:spLocks noGrp="1"/>
          </p:cNvSpPr>
          <p:nvPr>
            <p:ph idx="1"/>
          </p:nvPr>
        </p:nvSpPr>
        <p:spPr/>
        <p:txBody>
          <a:bodyPr/>
          <a:lstStyle/>
          <a:p>
            <a:r>
              <a:rPr lang="tr-TR" dirty="0"/>
              <a:t>Denekler toplanıp random gruplara bölündükten sonra , LD grubuna günde 0,4 mg ve HD grubuna günlük 4 mg FA verildi. Uyumluluğu artırmak için, FA ücretsiz olarak verildi . Araştırmacılar, deneklere ilacı rasyonel olarak kullanmaları için rehberlik etti ve her denek, daha sonraki uyumu hesaplamak için günlük FA alımını kaydettiği için bir form teslim etti.</a:t>
            </a:r>
          </a:p>
          <a:p>
            <a:r>
              <a:rPr lang="tr-TR" dirty="0"/>
              <a:t>Uyum; hastanın aldığı toplam folik asit miktarının alması gereken toplam doza bölünerek elde edilen oran olarak belirlendi.</a:t>
            </a:r>
          </a:p>
        </p:txBody>
      </p:sp>
    </p:spTree>
    <p:extLst>
      <p:ext uri="{BB962C8B-B14F-4D97-AF65-F5344CB8AC3E}">
        <p14:creationId xmlns:p14="http://schemas.microsoft.com/office/powerpoint/2010/main" val="368606497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