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30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4" r:id="rId34"/>
    <p:sldId id="296" r:id="rId35"/>
    <p:sldId id="299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2971" autoAdjust="0"/>
  </p:normalViewPr>
  <p:slideViewPr>
    <p:cSldViewPr>
      <p:cViewPr varScale="1">
        <p:scale>
          <a:sx n="96" d="100"/>
          <a:sy n="96" d="100"/>
        </p:scale>
        <p:origin x="-20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CA10-9567-4AAD-BE76-FC92F3CD72FC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6B5A-0DC7-44D2-A8D6-CE5C57A8E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2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97 hasta </a:t>
            </a:r>
            <a:r>
              <a:rPr lang="tr-TR" dirty="0" err="1" smtClean="0"/>
              <a:t>obezite</a:t>
            </a:r>
            <a:r>
              <a:rPr lang="tr-TR" dirty="0" smtClean="0"/>
              <a:t> tedavisi almıştı.</a:t>
            </a:r>
          </a:p>
          <a:p>
            <a:endParaRPr lang="tr-TR" dirty="0" smtClean="0"/>
          </a:p>
          <a:p>
            <a:r>
              <a:rPr lang="tr-TR" dirty="0" smtClean="0"/>
              <a:t>6 ay sonunda VA, VKİ, bel çevresi, SKB, DKB, APG, HbA1c, IRI, HOMA-R, AST, ALT ve GFR de anlamlı bir azalma oldu.</a:t>
            </a:r>
          </a:p>
          <a:p>
            <a:r>
              <a:rPr lang="tr-TR" dirty="0" smtClean="0"/>
              <a:t>Buna ek olarak, erkek hastalarda </a:t>
            </a:r>
            <a:r>
              <a:rPr lang="el-GR" dirty="0" smtClean="0"/>
              <a:t>γ-</a:t>
            </a:r>
            <a:r>
              <a:rPr lang="tr-TR" dirty="0" smtClean="0"/>
              <a:t>GTP, TC, LDL, BUN ve CRP </a:t>
            </a:r>
          </a:p>
          <a:p>
            <a:r>
              <a:rPr lang="tr-TR" dirty="0" smtClean="0"/>
              <a:t>Kadın hastalarda TG, HDL, </a:t>
            </a:r>
            <a:r>
              <a:rPr lang="tr-TR" dirty="0" err="1" smtClean="0"/>
              <a:t>Kre</a:t>
            </a:r>
            <a:r>
              <a:rPr lang="tr-TR" dirty="0" smtClean="0"/>
              <a:t> ve serum </a:t>
            </a:r>
            <a:r>
              <a:rPr lang="tr-TR" dirty="0" err="1" smtClean="0"/>
              <a:t>leptin</a:t>
            </a:r>
            <a:r>
              <a:rPr lang="tr-TR" dirty="0" smtClean="0"/>
              <a:t> düzeyleri anlamlı azaldı.</a:t>
            </a:r>
          </a:p>
          <a:p>
            <a:r>
              <a:rPr lang="tr-TR" dirty="0" smtClean="0"/>
              <a:t>Ancak, serum </a:t>
            </a:r>
            <a:r>
              <a:rPr lang="tr-TR" dirty="0" err="1" smtClean="0"/>
              <a:t>adiponektin</a:t>
            </a:r>
            <a:r>
              <a:rPr lang="tr-TR" dirty="0" smtClean="0"/>
              <a:t> düzeylerinde kadın ve erkek hastalarda tedaviden sonra anlamlı bir farklılık yoktu.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6B5A-0DC7-44D2-A8D6-CE5C57A8E10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22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Serum sT4 düzeylerinde hem kadın hem de erkek hastalarda anlamlı bir farklılık yok.</a:t>
            </a:r>
          </a:p>
          <a:p>
            <a:endParaRPr lang="tr-TR" dirty="0" smtClean="0"/>
          </a:p>
          <a:p>
            <a:r>
              <a:rPr lang="tr-TR" dirty="0" smtClean="0"/>
              <a:t>Serum sT3 düzeyinde kadın hastalarda anlamlı fark var.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6B5A-0DC7-44D2-A8D6-CE5C57A8E10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41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6B5A-0DC7-44D2-A8D6-CE5C57A8E10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67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461388" y="3429000"/>
            <a:ext cx="8208912" cy="1996452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Serum </a:t>
            </a:r>
            <a:r>
              <a:rPr lang="tr-TR" dirty="0" smtClean="0">
                <a:solidFill>
                  <a:schemeClr val="tx1"/>
                </a:solidFill>
              </a:rPr>
              <a:t>sT4 düzeyleri </a:t>
            </a:r>
            <a:r>
              <a:rPr lang="tr-TR" dirty="0" err="1" smtClean="0">
                <a:solidFill>
                  <a:schemeClr val="tx1"/>
                </a:solidFill>
              </a:rPr>
              <a:t>obez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kadınlarda </a:t>
            </a:r>
            <a:r>
              <a:rPr lang="tr-TR" dirty="0" smtClean="0">
                <a:solidFill>
                  <a:schemeClr val="tx1"/>
                </a:solidFill>
              </a:rPr>
              <a:t>kilo verme tedavisinin </a:t>
            </a:r>
            <a:r>
              <a:rPr lang="tr-TR" dirty="0">
                <a:solidFill>
                  <a:schemeClr val="tx1"/>
                </a:solidFill>
              </a:rPr>
              <a:t>etkinliği ile ilişkilidir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007254" y="5636540"/>
            <a:ext cx="7117180" cy="1221460"/>
          </a:xfrm>
        </p:spPr>
        <p:txBody>
          <a:bodyPr>
            <a:normAutofit/>
          </a:bodyPr>
          <a:lstStyle/>
          <a:p>
            <a:pPr algn="r"/>
            <a:r>
              <a:rPr lang="tr-TR" sz="1600" dirty="0" smtClean="0">
                <a:solidFill>
                  <a:schemeClr val="tx1"/>
                </a:solidFill>
              </a:rPr>
              <a:t>Dr. Ceyhun YURTSEVER</a:t>
            </a:r>
          </a:p>
          <a:p>
            <a:pPr algn="r"/>
            <a:r>
              <a:rPr lang="tr-TR" sz="1600" dirty="0" smtClean="0">
                <a:solidFill>
                  <a:schemeClr val="tx1"/>
                </a:solidFill>
              </a:rPr>
              <a:t>KTÜ Aile Hekimliği ABD</a:t>
            </a:r>
          </a:p>
          <a:p>
            <a:pPr algn="r"/>
            <a:r>
              <a:rPr lang="tr-TR" sz="1600" dirty="0" smtClean="0">
                <a:solidFill>
                  <a:schemeClr val="tx1"/>
                </a:solidFill>
              </a:rPr>
              <a:t>15.12.2015</a:t>
            </a: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5" y="195"/>
            <a:ext cx="9150678" cy="335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788024" y="332656"/>
            <a:ext cx="173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3 Aralık 2015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Tedavi öncesi ve sonrası, her hasta için </a:t>
            </a:r>
            <a:r>
              <a:rPr lang="tr-TR" sz="2400" dirty="0" err="1">
                <a:solidFill>
                  <a:schemeClr val="tx1"/>
                </a:solidFill>
              </a:rPr>
              <a:t>antropometrik</a:t>
            </a:r>
            <a:r>
              <a:rPr lang="tr-TR" sz="2400" dirty="0">
                <a:solidFill>
                  <a:schemeClr val="tx1"/>
                </a:solidFill>
              </a:rPr>
              <a:t> ve </a:t>
            </a:r>
            <a:r>
              <a:rPr lang="tr-TR" sz="2400" dirty="0" err="1">
                <a:solidFill>
                  <a:schemeClr val="tx1"/>
                </a:solidFill>
              </a:rPr>
              <a:t>metabolik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parametreler ölçülmüş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Tedavi boyunca ağırlıklar kaydedilmiş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6 ayda kendi </a:t>
            </a:r>
            <a:r>
              <a:rPr lang="tr-TR" sz="2400" dirty="0">
                <a:solidFill>
                  <a:schemeClr val="tx1"/>
                </a:solidFill>
              </a:rPr>
              <a:t>bazal </a:t>
            </a:r>
            <a:r>
              <a:rPr lang="tr-TR" sz="2400" dirty="0" err="1" smtClean="0">
                <a:solidFill>
                  <a:schemeClr val="tx1"/>
                </a:solidFill>
              </a:rPr>
              <a:t>VA’nı</a:t>
            </a:r>
            <a:r>
              <a:rPr lang="tr-TR" sz="2400" dirty="0" smtClean="0">
                <a:solidFill>
                  <a:schemeClr val="tx1"/>
                </a:solidFill>
              </a:rPr>
              <a:t> % 5’den fazla oranda azaltmış hastalar </a:t>
            </a:r>
            <a:r>
              <a:rPr lang="tr-TR" sz="2400" dirty="0">
                <a:solidFill>
                  <a:schemeClr val="tx1"/>
                </a:solidFill>
              </a:rPr>
              <a:t>başarılı olarak </a:t>
            </a:r>
            <a:r>
              <a:rPr lang="tr-TR" sz="2400" dirty="0" smtClean="0">
                <a:solidFill>
                  <a:schemeClr val="tx1"/>
                </a:solidFill>
              </a:rPr>
              <a:t>tanımlanmış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Sonuçlar – </a:t>
            </a:r>
            <a:r>
              <a:rPr lang="tr-TR" dirty="0" err="1" smtClean="0">
                <a:solidFill>
                  <a:schemeClr val="tx1"/>
                </a:solidFill>
              </a:rPr>
              <a:t>Obez</a:t>
            </a:r>
            <a:r>
              <a:rPr lang="tr-TR" dirty="0" smtClean="0">
                <a:solidFill>
                  <a:schemeClr val="tx1"/>
                </a:solidFill>
              </a:rPr>
              <a:t> hastaların </a:t>
            </a:r>
            <a:r>
              <a:rPr lang="tr-TR" dirty="0">
                <a:solidFill>
                  <a:schemeClr val="tx1"/>
                </a:solidFill>
              </a:rPr>
              <a:t>bazal klinik </a:t>
            </a:r>
            <a:r>
              <a:rPr lang="tr-TR" dirty="0" smtClean="0">
                <a:solidFill>
                  <a:schemeClr val="tx1"/>
                </a:solidFill>
              </a:rPr>
              <a:t>özellikleri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Kadın ve erkek hastalar arasında bazal serum TSH düzeylerinde anlamlı bir fark yoktu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Ancak, erkek hastalarda </a:t>
            </a:r>
            <a:r>
              <a:rPr lang="tr-TR" sz="2400" dirty="0" smtClean="0">
                <a:solidFill>
                  <a:schemeClr val="tx1"/>
                </a:solidFill>
              </a:rPr>
              <a:t>VA, Bel çevresi, APG, </a:t>
            </a:r>
            <a:r>
              <a:rPr lang="tr-TR" sz="2400" dirty="0">
                <a:solidFill>
                  <a:schemeClr val="tx1"/>
                </a:solidFill>
              </a:rPr>
              <a:t>IRI, HOMA-R ve s</a:t>
            </a:r>
            <a:r>
              <a:rPr lang="tr-TR" sz="2400" dirty="0" smtClean="0">
                <a:solidFill>
                  <a:schemeClr val="tx1"/>
                </a:solidFill>
              </a:rPr>
              <a:t>T4 </a:t>
            </a:r>
            <a:r>
              <a:rPr lang="tr-TR" sz="2400" dirty="0">
                <a:solidFill>
                  <a:schemeClr val="tx1"/>
                </a:solidFill>
              </a:rPr>
              <a:t>düzeyleri kadın </a:t>
            </a:r>
            <a:r>
              <a:rPr lang="tr-TR" sz="2400" dirty="0" smtClean="0">
                <a:solidFill>
                  <a:schemeClr val="tx1"/>
                </a:solidFill>
              </a:rPr>
              <a:t>hastalardan </a:t>
            </a:r>
            <a:r>
              <a:rPr lang="tr-TR" sz="2400" dirty="0">
                <a:solidFill>
                  <a:schemeClr val="tx1"/>
                </a:solidFill>
              </a:rPr>
              <a:t>anlamlı derecede daha </a:t>
            </a:r>
            <a:r>
              <a:rPr lang="tr-TR" sz="2400" dirty="0" smtClean="0">
                <a:solidFill>
                  <a:schemeClr val="tx1"/>
                </a:solidFill>
              </a:rPr>
              <a:t>yüksekti.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5" y="980729"/>
            <a:ext cx="8818954" cy="5504578"/>
          </a:xfrm>
        </p:spPr>
      </p:pic>
    </p:spTree>
    <p:extLst>
      <p:ext uri="{BB962C8B-B14F-4D97-AF65-F5344CB8AC3E}">
        <p14:creationId xmlns:p14="http://schemas.microsoft.com/office/powerpoint/2010/main" val="344613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</a:rPr>
              <a:t>Sonuçlar – </a:t>
            </a:r>
            <a:r>
              <a:rPr lang="tr-TR" sz="2800" dirty="0" smtClean="0">
                <a:solidFill>
                  <a:schemeClr val="tx1"/>
                </a:solidFill>
              </a:rPr>
              <a:t>Başlangıçtaki VA</a:t>
            </a:r>
            <a:r>
              <a:rPr lang="tr-TR" sz="2800" dirty="0" smtClean="0">
                <a:solidFill>
                  <a:schemeClr val="tx1"/>
                </a:solidFill>
              </a:rPr>
              <a:t>, VKİ ve </a:t>
            </a:r>
            <a:r>
              <a:rPr lang="tr-TR" sz="2800" dirty="0" err="1">
                <a:solidFill>
                  <a:schemeClr val="tx1"/>
                </a:solidFill>
              </a:rPr>
              <a:t>tiroid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fonksiyonları </a:t>
            </a:r>
            <a:r>
              <a:rPr lang="tr-TR" sz="2800" dirty="0">
                <a:solidFill>
                  <a:schemeClr val="tx1"/>
                </a:solidFill>
              </a:rPr>
              <a:t>arasındaki ilişki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9631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cinsiyet </a:t>
            </a:r>
            <a:r>
              <a:rPr lang="tr-TR" sz="2400" dirty="0">
                <a:solidFill>
                  <a:schemeClr val="tx1"/>
                </a:solidFill>
              </a:rPr>
              <a:t>ayırımı yapılmaksızın </a:t>
            </a:r>
            <a:r>
              <a:rPr lang="tr-TR" sz="2400" dirty="0" smtClean="0">
                <a:solidFill>
                  <a:schemeClr val="tx1"/>
                </a:solidFill>
              </a:rPr>
              <a:t>hastalarda </a:t>
            </a:r>
            <a:r>
              <a:rPr lang="tr-TR" sz="2400" dirty="0">
                <a:solidFill>
                  <a:schemeClr val="tx1"/>
                </a:solidFill>
              </a:rPr>
              <a:t>n</a:t>
            </a:r>
            <a:r>
              <a:rPr lang="tr-TR" sz="2400" dirty="0" smtClean="0">
                <a:solidFill>
                  <a:schemeClr val="tx1"/>
                </a:solidFill>
              </a:rPr>
              <a:t>e </a:t>
            </a:r>
            <a:r>
              <a:rPr lang="tr-TR" sz="2400" dirty="0">
                <a:solidFill>
                  <a:schemeClr val="tx1"/>
                </a:solidFill>
              </a:rPr>
              <a:t>VA </a:t>
            </a:r>
            <a:r>
              <a:rPr lang="tr-TR" sz="2400" dirty="0" smtClean="0">
                <a:solidFill>
                  <a:schemeClr val="tx1"/>
                </a:solidFill>
              </a:rPr>
              <a:t>nede VKİ </a:t>
            </a:r>
            <a:r>
              <a:rPr lang="tr-TR" sz="2400" dirty="0" smtClean="0">
                <a:solidFill>
                  <a:schemeClr val="tx1"/>
                </a:solidFill>
              </a:rPr>
              <a:t>ile serum </a:t>
            </a:r>
            <a:r>
              <a:rPr lang="tr-TR" sz="2400" dirty="0">
                <a:solidFill>
                  <a:schemeClr val="tx1"/>
                </a:solidFill>
              </a:rPr>
              <a:t>bazal </a:t>
            </a:r>
            <a:r>
              <a:rPr lang="tr-TR" sz="2400" dirty="0" smtClean="0">
                <a:solidFill>
                  <a:schemeClr val="tx1"/>
                </a:solidFill>
              </a:rPr>
              <a:t>sT4 </a:t>
            </a:r>
            <a:r>
              <a:rPr lang="tr-TR" sz="2400" dirty="0">
                <a:solidFill>
                  <a:schemeClr val="tx1"/>
                </a:solidFill>
              </a:rPr>
              <a:t>ve TSH düzeyleri </a:t>
            </a:r>
            <a:r>
              <a:rPr lang="tr-TR" sz="2400" dirty="0" smtClean="0">
                <a:solidFill>
                  <a:schemeClr val="tx1"/>
                </a:solidFill>
              </a:rPr>
              <a:t>arasına anlamlı </a:t>
            </a:r>
            <a:r>
              <a:rPr lang="tr-TR" sz="2400" dirty="0">
                <a:solidFill>
                  <a:schemeClr val="tx1"/>
                </a:solidFill>
              </a:rPr>
              <a:t>ilişki </a:t>
            </a:r>
            <a:r>
              <a:rPr lang="tr-TR" sz="2400" dirty="0" smtClean="0">
                <a:solidFill>
                  <a:schemeClr val="tx1"/>
                </a:solidFill>
              </a:rPr>
              <a:t>yoktu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071"/>
            <a:ext cx="9144000" cy="35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13116"/>
          </a:xfrm>
        </p:spPr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</a:rPr>
              <a:t>Sonuçlar – </a:t>
            </a:r>
            <a:r>
              <a:rPr lang="tr-TR" sz="2800" dirty="0" err="1" smtClean="0">
                <a:solidFill>
                  <a:schemeClr val="tx1"/>
                </a:solidFill>
              </a:rPr>
              <a:t>Obez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hastalarda </a:t>
            </a:r>
            <a:r>
              <a:rPr lang="tr-TR" sz="2800" dirty="0" err="1" smtClean="0">
                <a:solidFill>
                  <a:schemeClr val="tx1"/>
                </a:solidFill>
              </a:rPr>
              <a:t>VA’ndaki</a:t>
            </a:r>
            <a:r>
              <a:rPr lang="tr-TR" sz="2800" dirty="0" smtClean="0">
                <a:solidFill>
                  <a:schemeClr val="tx1"/>
                </a:solidFill>
              </a:rPr>
              <a:t> azalmanın </a:t>
            </a:r>
            <a:r>
              <a:rPr lang="tr-TR" sz="2800" dirty="0" err="1">
                <a:solidFill>
                  <a:schemeClr val="tx1"/>
                </a:solidFill>
              </a:rPr>
              <a:t>metabolik</a:t>
            </a:r>
            <a:r>
              <a:rPr lang="tr-TR" sz="2800" dirty="0">
                <a:solidFill>
                  <a:schemeClr val="tx1"/>
                </a:solidFill>
              </a:rPr>
              <a:t> parametreler üzerine </a:t>
            </a:r>
            <a:r>
              <a:rPr lang="tr-TR" sz="2800" dirty="0" smtClean="0">
                <a:solidFill>
                  <a:schemeClr val="tx1"/>
                </a:solidFill>
              </a:rPr>
              <a:t>etkisi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2204864"/>
            <a:ext cx="7125112" cy="3653934"/>
          </a:xfrm>
        </p:spPr>
        <p:txBody>
          <a:bodyPr numCol="1"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92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49412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</a:rPr>
              <a:t>Sonuçlar – 6 aylık </a:t>
            </a:r>
            <a:r>
              <a:rPr lang="tr-TR" sz="2800" dirty="0" err="1" smtClean="0">
                <a:solidFill>
                  <a:schemeClr val="tx1"/>
                </a:solidFill>
              </a:rPr>
              <a:t>obezite</a:t>
            </a:r>
            <a:r>
              <a:rPr lang="tr-TR" sz="2800" dirty="0" smtClean="0">
                <a:solidFill>
                  <a:schemeClr val="tx1"/>
                </a:solidFill>
              </a:rPr>
              <a:t> tedavisi </a:t>
            </a:r>
            <a:r>
              <a:rPr lang="tr-TR" sz="2800" dirty="0">
                <a:solidFill>
                  <a:schemeClr val="tx1"/>
                </a:solidFill>
              </a:rPr>
              <a:t>öncesi ve </a:t>
            </a:r>
            <a:r>
              <a:rPr lang="tr-TR" sz="2800" dirty="0" smtClean="0">
                <a:solidFill>
                  <a:schemeClr val="tx1"/>
                </a:solidFill>
              </a:rPr>
              <a:t>sonrası sT4 </a:t>
            </a:r>
            <a:r>
              <a:rPr lang="tr-TR" sz="2800" dirty="0">
                <a:solidFill>
                  <a:schemeClr val="tx1"/>
                </a:solidFill>
              </a:rPr>
              <a:t>ve </a:t>
            </a:r>
            <a:r>
              <a:rPr lang="tr-TR" sz="2800" dirty="0" smtClean="0">
                <a:solidFill>
                  <a:schemeClr val="tx1"/>
                </a:solidFill>
              </a:rPr>
              <a:t>sT3 düzeyleri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8" y="2102749"/>
            <a:ext cx="6120680" cy="43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5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</a:rPr>
              <a:t>Sonuçlar - Bazal sT4 düzeyi ile VA </a:t>
            </a:r>
            <a:r>
              <a:rPr lang="tr-TR" sz="2800" dirty="0">
                <a:solidFill>
                  <a:schemeClr val="tx1"/>
                </a:solidFill>
              </a:rPr>
              <a:t>ve VKİ </a:t>
            </a:r>
            <a:r>
              <a:rPr lang="tr-TR" sz="2800" dirty="0" smtClean="0">
                <a:solidFill>
                  <a:schemeClr val="tx1"/>
                </a:solidFill>
              </a:rPr>
              <a:t>değişim ilişkisi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6 aylık </a:t>
            </a:r>
            <a:r>
              <a:rPr lang="tr-TR" sz="2000" dirty="0" smtClean="0">
                <a:solidFill>
                  <a:schemeClr val="tx1"/>
                </a:solidFill>
              </a:rPr>
              <a:t>tedavi </a:t>
            </a:r>
            <a:r>
              <a:rPr lang="tr-TR" sz="2000" dirty="0">
                <a:solidFill>
                  <a:schemeClr val="tx1"/>
                </a:solidFill>
              </a:rPr>
              <a:t>sonrası </a:t>
            </a:r>
            <a:r>
              <a:rPr lang="tr-TR" sz="2000" dirty="0" smtClean="0">
                <a:solidFill>
                  <a:schemeClr val="tx1"/>
                </a:solidFill>
              </a:rPr>
              <a:t>kadınlarda VA, </a:t>
            </a:r>
            <a:r>
              <a:rPr lang="tr-TR" sz="2000" dirty="0">
                <a:solidFill>
                  <a:schemeClr val="tx1"/>
                </a:solidFill>
              </a:rPr>
              <a:t>VKİ ve Bel </a:t>
            </a:r>
            <a:r>
              <a:rPr lang="tr-TR" sz="2000" dirty="0" smtClean="0">
                <a:solidFill>
                  <a:schemeClr val="tx1"/>
                </a:solidFill>
              </a:rPr>
              <a:t>çevresi değişimi ile, bazal </a:t>
            </a:r>
            <a:r>
              <a:rPr lang="tr-TR" sz="2000" dirty="0">
                <a:solidFill>
                  <a:schemeClr val="tx1"/>
                </a:solidFill>
              </a:rPr>
              <a:t>serum </a:t>
            </a:r>
            <a:r>
              <a:rPr lang="tr-TR" sz="2000" dirty="0" smtClean="0">
                <a:solidFill>
                  <a:schemeClr val="tx1"/>
                </a:solidFill>
              </a:rPr>
              <a:t>sT4 </a:t>
            </a:r>
            <a:r>
              <a:rPr lang="tr-TR" sz="2000" dirty="0">
                <a:solidFill>
                  <a:schemeClr val="tx1"/>
                </a:solidFill>
              </a:rPr>
              <a:t>düzeyleri </a:t>
            </a:r>
            <a:r>
              <a:rPr lang="tr-TR" sz="2000" dirty="0" smtClean="0">
                <a:solidFill>
                  <a:schemeClr val="tx1"/>
                </a:solidFill>
              </a:rPr>
              <a:t>arasında anlamlı bir ilişki vardı.</a:t>
            </a:r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Erkeklerde anlamlı değildi.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57 kadın hasta sT4 düzeyinde 0,1 </a:t>
            </a:r>
            <a:r>
              <a:rPr lang="tr-TR" sz="2000" dirty="0" err="1" smtClean="0">
                <a:solidFill>
                  <a:schemeClr val="tx1"/>
                </a:solidFill>
              </a:rPr>
              <a:t>pg</a:t>
            </a:r>
            <a:r>
              <a:rPr lang="tr-TR" sz="2000" dirty="0" smtClean="0">
                <a:solidFill>
                  <a:schemeClr val="tx1"/>
                </a:solidFill>
              </a:rPr>
              <a:t>/ml artışlar temel alınarak 6 gruba ayrılmış.</a:t>
            </a:r>
          </a:p>
          <a:p>
            <a:r>
              <a:rPr lang="tr-TR" sz="2000" dirty="0" err="1" smtClean="0">
                <a:solidFill>
                  <a:schemeClr val="tx1"/>
                </a:solidFill>
              </a:rPr>
              <a:t>Varyans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analizi </a:t>
            </a:r>
            <a:r>
              <a:rPr lang="tr-TR" sz="2000" dirty="0" smtClean="0">
                <a:solidFill>
                  <a:schemeClr val="tx1"/>
                </a:solidFill>
              </a:rPr>
              <a:t>ile bu gruplar arasında başlangıç sT4 düzeyleri ile VA ve VKİ arasında önemli ölçüde ilişki olduğu ortaya koyuldu.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4" y="0"/>
            <a:ext cx="8328667" cy="344714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25" y="2924944"/>
            <a:ext cx="5257143" cy="39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7614" y="764704"/>
            <a:ext cx="7125112" cy="1800200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Ayrıca, kilo </a:t>
            </a:r>
            <a:r>
              <a:rPr lang="tr-TR" sz="2000" dirty="0" smtClean="0">
                <a:solidFill>
                  <a:schemeClr val="tx1"/>
                </a:solidFill>
              </a:rPr>
              <a:t>vermede başarılı </a:t>
            </a:r>
            <a:r>
              <a:rPr lang="tr-TR" sz="2000" dirty="0">
                <a:solidFill>
                  <a:schemeClr val="tx1"/>
                </a:solidFill>
              </a:rPr>
              <a:t>olan kadın hastalarda</a:t>
            </a:r>
            <a:r>
              <a:rPr lang="tr-TR" sz="2000" dirty="0" smtClean="0">
                <a:solidFill>
                  <a:schemeClr val="tx1"/>
                </a:solidFill>
              </a:rPr>
              <a:t>,</a:t>
            </a:r>
            <a:r>
              <a:rPr lang="tr-TR" sz="2000" dirty="0">
                <a:solidFill>
                  <a:schemeClr val="tx1"/>
                </a:solidFill>
              </a:rPr>
              <a:t> bazal serum </a:t>
            </a:r>
            <a:r>
              <a:rPr lang="tr-TR" sz="2000" dirty="0" smtClean="0">
                <a:solidFill>
                  <a:schemeClr val="tx1"/>
                </a:solidFill>
              </a:rPr>
              <a:t>sT4 </a:t>
            </a:r>
            <a:r>
              <a:rPr lang="tr-TR" sz="2000" dirty="0">
                <a:solidFill>
                  <a:schemeClr val="tx1"/>
                </a:solidFill>
              </a:rPr>
              <a:t>düzeyleri </a:t>
            </a:r>
            <a:r>
              <a:rPr lang="tr-TR" sz="2000" dirty="0" smtClean="0">
                <a:solidFill>
                  <a:schemeClr val="tx1"/>
                </a:solidFill>
              </a:rPr>
              <a:t>ile VA, VKİ </a:t>
            </a:r>
            <a:r>
              <a:rPr lang="tr-TR" sz="2000" dirty="0">
                <a:solidFill>
                  <a:schemeClr val="tx1"/>
                </a:solidFill>
              </a:rPr>
              <a:t>ve </a:t>
            </a:r>
            <a:r>
              <a:rPr lang="tr-TR" sz="2000" dirty="0" smtClean="0">
                <a:solidFill>
                  <a:schemeClr val="tx1"/>
                </a:solidFill>
              </a:rPr>
              <a:t>Bel çevresi değişimi arasında </a:t>
            </a:r>
            <a:r>
              <a:rPr lang="tr-TR" sz="2000" dirty="0">
                <a:solidFill>
                  <a:schemeClr val="tx1"/>
                </a:solidFill>
              </a:rPr>
              <a:t>korelasyon bulundu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TSH </a:t>
            </a:r>
            <a:r>
              <a:rPr lang="tr-TR" sz="2000" dirty="0">
                <a:solidFill>
                  <a:schemeClr val="tx1"/>
                </a:solidFill>
              </a:rPr>
              <a:t>düzeyleri </a:t>
            </a:r>
            <a:r>
              <a:rPr lang="tr-TR" sz="2000" dirty="0" smtClean="0">
                <a:solidFill>
                  <a:schemeClr val="tx1"/>
                </a:solidFill>
              </a:rPr>
              <a:t>ile ilişki yoktu.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8657301" cy="38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Giriş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Kilo verme, </a:t>
            </a:r>
            <a:r>
              <a:rPr lang="tr-TR" sz="2400" dirty="0" err="1" smtClean="0">
                <a:solidFill>
                  <a:schemeClr val="tx1"/>
                </a:solidFill>
              </a:rPr>
              <a:t>obezite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ile ilişkili </a:t>
            </a:r>
            <a:r>
              <a:rPr lang="tr-TR" sz="2400" dirty="0" err="1">
                <a:solidFill>
                  <a:schemeClr val="tx1"/>
                </a:solidFill>
              </a:rPr>
              <a:t>metabolik</a:t>
            </a:r>
            <a:r>
              <a:rPr lang="tr-TR" sz="2400" dirty="0">
                <a:solidFill>
                  <a:schemeClr val="tx1"/>
                </a:solidFill>
              </a:rPr>
              <a:t> sekel ve </a:t>
            </a:r>
            <a:r>
              <a:rPr lang="tr-TR" sz="2400" dirty="0" err="1">
                <a:solidFill>
                  <a:schemeClr val="tx1"/>
                </a:solidFill>
              </a:rPr>
              <a:t>kardiyovasküler</a:t>
            </a:r>
            <a:r>
              <a:rPr lang="tr-TR" sz="2400" dirty="0">
                <a:solidFill>
                  <a:schemeClr val="tx1"/>
                </a:solidFill>
              </a:rPr>
              <a:t> komplikasyonların </a:t>
            </a:r>
            <a:r>
              <a:rPr lang="tr-TR" sz="2400" dirty="0" smtClean="0">
                <a:solidFill>
                  <a:schemeClr val="tx1"/>
                </a:solidFill>
              </a:rPr>
              <a:t>azalmasını sağlar.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Ancak, bugüne kadar, </a:t>
            </a:r>
            <a:r>
              <a:rPr lang="tr-TR" sz="2400" dirty="0" err="1">
                <a:solidFill>
                  <a:schemeClr val="tx1"/>
                </a:solidFill>
              </a:rPr>
              <a:t>obez</a:t>
            </a:r>
            <a:r>
              <a:rPr lang="tr-TR" sz="2400" dirty="0">
                <a:solidFill>
                  <a:schemeClr val="tx1"/>
                </a:solidFill>
              </a:rPr>
              <a:t> hastalarda kilo </a:t>
            </a:r>
            <a:r>
              <a:rPr lang="tr-TR" sz="2400" dirty="0" smtClean="0">
                <a:solidFill>
                  <a:schemeClr val="tx1"/>
                </a:solidFill>
              </a:rPr>
              <a:t>verme </a:t>
            </a:r>
            <a:r>
              <a:rPr lang="tr-TR" sz="2400" dirty="0">
                <a:solidFill>
                  <a:schemeClr val="tx1"/>
                </a:solidFill>
              </a:rPr>
              <a:t>tedavisinin sonuçlarını </a:t>
            </a:r>
            <a:r>
              <a:rPr lang="tr-TR" sz="2400" dirty="0" smtClean="0">
                <a:solidFill>
                  <a:schemeClr val="tx1"/>
                </a:solidFill>
              </a:rPr>
              <a:t>tahmin eden </a:t>
            </a:r>
            <a:r>
              <a:rPr lang="tr-TR" sz="2400" dirty="0">
                <a:solidFill>
                  <a:schemeClr val="tx1"/>
                </a:solidFill>
              </a:rPr>
              <a:t>hiçbir </a:t>
            </a:r>
            <a:r>
              <a:rPr lang="tr-TR" sz="2400" dirty="0" smtClean="0">
                <a:solidFill>
                  <a:schemeClr val="tx1"/>
                </a:solidFill>
              </a:rPr>
              <a:t>kullanışlı yöntem belirlenmemiş.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69911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Diğer yandan, </a:t>
            </a:r>
            <a:r>
              <a:rPr lang="tr-TR" sz="2400" dirty="0">
                <a:solidFill>
                  <a:schemeClr val="tx1"/>
                </a:solidFill>
              </a:rPr>
              <a:t>bazal </a:t>
            </a:r>
            <a:r>
              <a:rPr lang="tr-TR" sz="2400" dirty="0" smtClean="0">
                <a:solidFill>
                  <a:schemeClr val="tx1"/>
                </a:solidFill>
              </a:rPr>
              <a:t>sT3 </a:t>
            </a:r>
            <a:r>
              <a:rPr lang="tr-TR" sz="2400" dirty="0">
                <a:solidFill>
                  <a:schemeClr val="tx1"/>
                </a:solidFill>
              </a:rPr>
              <a:t>düzeyleri </a:t>
            </a:r>
            <a:r>
              <a:rPr lang="tr-TR" sz="2400" dirty="0" smtClean="0">
                <a:solidFill>
                  <a:schemeClr val="tx1"/>
                </a:solidFill>
              </a:rPr>
              <a:t>hem kadın hem de erkek hastalarda 6 </a:t>
            </a:r>
            <a:r>
              <a:rPr lang="tr-TR" sz="2400" dirty="0">
                <a:solidFill>
                  <a:schemeClr val="tx1"/>
                </a:solidFill>
              </a:rPr>
              <a:t>aylık </a:t>
            </a:r>
            <a:r>
              <a:rPr lang="tr-TR" sz="2400" dirty="0" smtClean="0">
                <a:solidFill>
                  <a:schemeClr val="tx1"/>
                </a:solidFill>
              </a:rPr>
              <a:t>tedavi </a:t>
            </a:r>
            <a:r>
              <a:rPr lang="tr-TR" sz="2400" dirty="0">
                <a:solidFill>
                  <a:schemeClr val="tx1"/>
                </a:solidFill>
              </a:rPr>
              <a:t>sonrası </a:t>
            </a:r>
            <a:r>
              <a:rPr lang="tr-TR" sz="2400" dirty="0" smtClean="0">
                <a:solidFill>
                  <a:schemeClr val="tx1"/>
                </a:solidFill>
              </a:rPr>
              <a:t>VA, VKİ ve Bel çevresi değişimi </a:t>
            </a:r>
            <a:r>
              <a:rPr lang="tr-TR" sz="2400" dirty="0">
                <a:solidFill>
                  <a:schemeClr val="tx1"/>
                </a:solidFill>
              </a:rPr>
              <a:t>ile ilişkili değildi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menopozun </a:t>
            </a:r>
            <a:r>
              <a:rPr lang="tr-TR" sz="2000" dirty="0">
                <a:solidFill>
                  <a:schemeClr val="tx1"/>
                </a:solidFill>
              </a:rPr>
              <a:t>kadınlarda </a:t>
            </a:r>
            <a:r>
              <a:rPr lang="tr-TR" sz="2000" dirty="0" err="1">
                <a:solidFill>
                  <a:schemeClr val="tx1"/>
                </a:solidFill>
              </a:rPr>
              <a:t>tiroid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fonksiyonu ile </a:t>
            </a:r>
            <a:r>
              <a:rPr lang="tr-TR" sz="2000" dirty="0">
                <a:solidFill>
                  <a:schemeClr val="tx1"/>
                </a:solidFill>
              </a:rPr>
              <a:t>bağlantılı </a:t>
            </a:r>
            <a:r>
              <a:rPr lang="tr-TR" sz="2000" dirty="0" smtClean="0">
                <a:solidFill>
                  <a:schemeClr val="tx1"/>
                </a:solidFill>
              </a:rPr>
              <a:t>olduğu </a:t>
            </a:r>
            <a:r>
              <a:rPr lang="tr-TR" sz="2000" dirty="0" smtClean="0">
                <a:solidFill>
                  <a:schemeClr val="tx1"/>
                </a:solidFill>
              </a:rPr>
              <a:t>bilindiğinden</a:t>
            </a:r>
            <a:r>
              <a:rPr lang="tr-TR" sz="2000" dirty="0" smtClean="0">
                <a:solidFill>
                  <a:schemeClr val="tx1"/>
                </a:solidFill>
              </a:rPr>
              <a:t>, </a:t>
            </a:r>
            <a:r>
              <a:rPr lang="tr-TR" sz="2000" dirty="0">
                <a:solidFill>
                  <a:schemeClr val="tx1"/>
                </a:solidFill>
              </a:rPr>
              <a:t>57 kadın hasta </a:t>
            </a:r>
            <a:r>
              <a:rPr lang="tr-TR" sz="2000" dirty="0" smtClean="0">
                <a:solidFill>
                  <a:schemeClr val="tx1"/>
                </a:solidFill>
              </a:rPr>
              <a:t>iki </a:t>
            </a:r>
            <a:r>
              <a:rPr lang="tr-TR" sz="2000" dirty="0">
                <a:solidFill>
                  <a:schemeClr val="tx1"/>
                </a:solidFill>
              </a:rPr>
              <a:t>gruba </a:t>
            </a:r>
            <a:r>
              <a:rPr lang="tr-TR" sz="2000" dirty="0" smtClean="0">
                <a:solidFill>
                  <a:schemeClr val="tx1"/>
                </a:solidFill>
              </a:rPr>
              <a:t>ayrılmış, </a:t>
            </a:r>
            <a:r>
              <a:rPr lang="tr-TR" sz="2000" dirty="0" err="1" smtClean="0">
                <a:solidFill>
                  <a:schemeClr val="tx1"/>
                </a:solidFill>
              </a:rPr>
              <a:t>premenopozal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(n = </a:t>
            </a:r>
            <a:r>
              <a:rPr lang="tr-TR" sz="2000" dirty="0" smtClean="0">
                <a:solidFill>
                  <a:schemeClr val="tx1"/>
                </a:solidFill>
              </a:rPr>
              <a:t>29), </a:t>
            </a:r>
            <a:r>
              <a:rPr lang="tr-TR" sz="2000" dirty="0" err="1" smtClean="0">
                <a:solidFill>
                  <a:schemeClr val="tx1"/>
                </a:solidFill>
              </a:rPr>
              <a:t>postmenopozal</a:t>
            </a:r>
            <a:r>
              <a:rPr lang="tr-TR" sz="2000" dirty="0" smtClean="0">
                <a:solidFill>
                  <a:schemeClr val="tx1"/>
                </a:solidFill>
              </a:rPr>
              <a:t> (</a:t>
            </a:r>
            <a:r>
              <a:rPr lang="tr-TR" sz="2000" dirty="0">
                <a:solidFill>
                  <a:schemeClr val="tx1"/>
                </a:solidFill>
              </a:rPr>
              <a:t>n = </a:t>
            </a:r>
            <a:r>
              <a:rPr lang="tr-TR" sz="2000" dirty="0" smtClean="0">
                <a:solidFill>
                  <a:schemeClr val="tx1"/>
                </a:solidFill>
              </a:rPr>
              <a:t>28).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err="1" smtClean="0">
                <a:solidFill>
                  <a:schemeClr val="tx1"/>
                </a:solidFill>
              </a:rPr>
              <a:t>Premenopozal</a:t>
            </a:r>
            <a:r>
              <a:rPr lang="tr-TR" sz="2000" dirty="0" smtClean="0">
                <a:solidFill>
                  <a:schemeClr val="tx1"/>
                </a:solidFill>
              </a:rPr>
              <a:t> grupta VA, VKİ, bel çevresi değişimi ile </a:t>
            </a:r>
            <a:r>
              <a:rPr lang="tr-TR" sz="2000" dirty="0">
                <a:solidFill>
                  <a:schemeClr val="tx1"/>
                </a:solidFill>
              </a:rPr>
              <a:t>bazal serum </a:t>
            </a:r>
            <a:r>
              <a:rPr lang="tr-TR" sz="2000" dirty="0" smtClean="0">
                <a:solidFill>
                  <a:schemeClr val="tx1"/>
                </a:solidFill>
              </a:rPr>
              <a:t>sT4 </a:t>
            </a:r>
            <a:r>
              <a:rPr lang="tr-TR" sz="2000" dirty="0">
                <a:solidFill>
                  <a:schemeClr val="tx1"/>
                </a:solidFill>
              </a:rPr>
              <a:t>düzeyleri </a:t>
            </a:r>
            <a:r>
              <a:rPr lang="tr-TR" sz="2000" dirty="0" smtClean="0">
                <a:solidFill>
                  <a:schemeClr val="tx1"/>
                </a:solidFill>
              </a:rPr>
              <a:t>arasında anlamlı </a:t>
            </a:r>
            <a:r>
              <a:rPr lang="tr-TR" sz="2000" dirty="0">
                <a:solidFill>
                  <a:schemeClr val="tx1"/>
                </a:solidFill>
              </a:rPr>
              <a:t>negatif korelasyon </a:t>
            </a:r>
            <a:r>
              <a:rPr lang="tr-TR" sz="2000" dirty="0" smtClean="0">
                <a:solidFill>
                  <a:schemeClr val="tx1"/>
                </a:solidFill>
              </a:rPr>
              <a:t>bulundu.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err="1" smtClean="0">
                <a:solidFill>
                  <a:schemeClr val="tx1"/>
                </a:solidFill>
              </a:rPr>
              <a:t>Postmenapozal</a:t>
            </a:r>
            <a:r>
              <a:rPr lang="tr-TR" sz="2000" dirty="0" smtClean="0">
                <a:solidFill>
                  <a:schemeClr val="tx1"/>
                </a:solidFill>
              </a:rPr>
              <a:t> grupta yoktu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86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" y="1606414"/>
            <a:ext cx="9123752" cy="4176464"/>
          </a:xfrm>
        </p:spPr>
      </p:pic>
    </p:spTree>
    <p:extLst>
      <p:ext uri="{BB962C8B-B14F-4D97-AF65-F5344CB8AC3E}">
        <p14:creationId xmlns:p14="http://schemas.microsoft.com/office/powerpoint/2010/main" val="58633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9631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Kilo </a:t>
            </a:r>
            <a:r>
              <a:rPr lang="tr-TR" sz="2000" dirty="0" smtClean="0">
                <a:solidFill>
                  <a:schemeClr val="tx1"/>
                </a:solidFill>
              </a:rPr>
              <a:t>vermede başarılı </a:t>
            </a:r>
            <a:r>
              <a:rPr lang="tr-TR" sz="2000" dirty="0">
                <a:solidFill>
                  <a:schemeClr val="tx1"/>
                </a:solidFill>
              </a:rPr>
              <a:t>olan kadın hastalarda, </a:t>
            </a:r>
            <a:r>
              <a:rPr lang="tr-TR" sz="2000" dirty="0" smtClean="0">
                <a:solidFill>
                  <a:schemeClr val="tx1"/>
                </a:solidFill>
              </a:rPr>
              <a:t>VA, </a:t>
            </a:r>
            <a:r>
              <a:rPr lang="tr-TR" sz="2000" dirty="0">
                <a:solidFill>
                  <a:schemeClr val="tx1"/>
                </a:solidFill>
              </a:rPr>
              <a:t>VKİ ve b</a:t>
            </a:r>
            <a:r>
              <a:rPr lang="tr-TR" sz="2000" dirty="0" smtClean="0">
                <a:solidFill>
                  <a:schemeClr val="tx1"/>
                </a:solidFill>
              </a:rPr>
              <a:t>el çevresi değişimi </a:t>
            </a:r>
            <a:r>
              <a:rPr lang="tr-TR" sz="2000" dirty="0">
                <a:solidFill>
                  <a:schemeClr val="tx1"/>
                </a:solidFill>
              </a:rPr>
              <a:t>sadece </a:t>
            </a:r>
            <a:r>
              <a:rPr lang="tr-TR" sz="2000" dirty="0" err="1">
                <a:solidFill>
                  <a:schemeClr val="tx1"/>
                </a:solidFill>
              </a:rPr>
              <a:t>premenopozal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hastalarda bazal serum sT4 düzeyleri ile anlamlı </a:t>
            </a:r>
            <a:r>
              <a:rPr lang="tr-TR" sz="2000" dirty="0">
                <a:solidFill>
                  <a:schemeClr val="tx1"/>
                </a:solidFill>
              </a:rPr>
              <a:t>negatif korelasyon </a:t>
            </a:r>
            <a:r>
              <a:rPr lang="tr-TR" sz="2000" dirty="0" smtClean="0">
                <a:solidFill>
                  <a:schemeClr val="tx1"/>
                </a:solidFill>
              </a:rPr>
              <a:t>gösterdi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1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3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1"/>
                </a:solidFill>
              </a:rPr>
              <a:t>Sonuçlar </a:t>
            </a:r>
            <a:r>
              <a:rPr lang="tr-TR" sz="2400" dirty="0" smtClean="0">
                <a:solidFill>
                  <a:schemeClr val="tx1"/>
                </a:solidFill>
              </a:rPr>
              <a:t>– </a:t>
            </a:r>
            <a:r>
              <a:rPr lang="tr-TR" sz="2400" dirty="0" err="1" smtClean="0">
                <a:solidFill>
                  <a:schemeClr val="tx1"/>
                </a:solidFill>
              </a:rPr>
              <a:t>Tiroid</a:t>
            </a:r>
            <a:r>
              <a:rPr lang="tr-TR" sz="2400" dirty="0" smtClean="0">
                <a:solidFill>
                  <a:schemeClr val="tx1"/>
                </a:solidFill>
              </a:rPr>
              <a:t> fonksiyonu </a:t>
            </a:r>
            <a:r>
              <a:rPr lang="tr-TR" sz="2400" dirty="0">
                <a:solidFill>
                  <a:schemeClr val="tx1"/>
                </a:solidFill>
              </a:rPr>
              <a:t>ile </a:t>
            </a:r>
            <a:r>
              <a:rPr lang="tr-TR" sz="2400" dirty="0" err="1">
                <a:solidFill>
                  <a:schemeClr val="tx1"/>
                </a:solidFill>
              </a:rPr>
              <a:t>metabolik</a:t>
            </a:r>
            <a:r>
              <a:rPr lang="tr-TR" sz="2400" dirty="0">
                <a:solidFill>
                  <a:schemeClr val="tx1"/>
                </a:solidFill>
              </a:rPr>
              <a:t> parametrelerin değişim </a:t>
            </a:r>
            <a:r>
              <a:rPr lang="tr-TR" sz="2400" dirty="0" smtClean="0">
                <a:solidFill>
                  <a:schemeClr val="tx1"/>
                </a:solidFill>
              </a:rPr>
              <a:t>ilişkisi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3647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Tedavi sırasında IRI ve HOMA-R değişiklikler kadın hastalarda bazal serum </a:t>
            </a:r>
            <a:r>
              <a:rPr lang="tr-TR" sz="2000" dirty="0" smtClean="0">
                <a:solidFill>
                  <a:schemeClr val="tx1"/>
                </a:solidFill>
              </a:rPr>
              <a:t>sT4 düzeyleriyle </a:t>
            </a:r>
            <a:r>
              <a:rPr lang="tr-TR" sz="2000" dirty="0">
                <a:solidFill>
                  <a:schemeClr val="tx1"/>
                </a:solidFill>
              </a:rPr>
              <a:t>önemli negatif korelasyon göstermiştir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Erkeklerde ilişki yok.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3501008"/>
            <a:ext cx="8496944" cy="33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3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77623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Kilo vermede başarılı olanlarda, başlangıç </a:t>
            </a:r>
            <a:r>
              <a:rPr lang="tr-TR" sz="2000" dirty="0">
                <a:solidFill>
                  <a:schemeClr val="tx1"/>
                </a:solidFill>
              </a:rPr>
              <a:t>serum sT4 düzeyleri IRI ve HOMO-R </a:t>
            </a:r>
            <a:r>
              <a:rPr lang="tr-TR" sz="2000" dirty="0" smtClean="0">
                <a:solidFill>
                  <a:schemeClr val="tx1"/>
                </a:solidFill>
              </a:rPr>
              <a:t>değişiklikleri </a:t>
            </a:r>
            <a:r>
              <a:rPr lang="tr-TR" sz="2000" dirty="0">
                <a:solidFill>
                  <a:schemeClr val="tx1"/>
                </a:solidFill>
              </a:rPr>
              <a:t>ile </a:t>
            </a:r>
            <a:r>
              <a:rPr lang="tr-TR" sz="2000" dirty="0" smtClean="0">
                <a:solidFill>
                  <a:schemeClr val="tx1"/>
                </a:solidFill>
              </a:rPr>
              <a:t>önemli ölçüde </a:t>
            </a:r>
            <a:r>
              <a:rPr lang="tr-TR" sz="2000" dirty="0" err="1" smtClean="0">
                <a:solidFill>
                  <a:schemeClr val="tx1"/>
                </a:solidFill>
              </a:rPr>
              <a:t>koreleydi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7282"/>
            <a:ext cx="9144000" cy="35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09671"/>
          </a:xfrm>
        </p:spPr>
        <p:txBody>
          <a:bodyPr>
            <a:normAutofit fontScale="92500"/>
          </a:bodyPr>
          <a:lstStyle/>
          <a:p>
            <a:r>
              <a:rPr lang="tr-TR" dirty="0"/>
              <a:t>Ek olarak, HbA1c, IRI </a:t>
            </a:r>
            <a:r>
              <a:rPr lang="tr-TR" dirty="0" smtClean="0"/>
              <a:t>ve HOMA-R gibi </a:t>
            </a:r>
            <a:r>
              <a:rPr lang="tr-TR" dirty="0" err="1" smtClean="0"/>
              <a:t>metabolik</a:t>
            </a:r>
            <a:r>
              <a:rPr lang="tr-TR" dirty="0" smtClean="0"/>
              <a:t> parametrelerdeki değişim ile bazal sT3 seviyeleri arasında hem erkek hem de kadınlarda ilişki görünmemiş.</a:t>
            </a:r>
          </a:p>
          <a:p>
            <a:r>
              <a:rPr lang="tr-TR" dirty="0"/>
              <a:t>kadınlarda </a:t>
            </a:r>
            <a:r>
              <a:rPr lang="tr-TR" dirty="0" smtClean="0"/>
              <a:t>APG düzeyi </a:t>
            </a:r>
            <a:r>
              <a:rPr lang="tr-TR" dirty="0"/>
              <a:t>başlangıç </a:t>
            </a:r>
            <a:r>
              <a:rPr lang="tr-TR" dirty="0" smtClean="0"/>
              <a:t>serum </a:t>
            </a:r>
            <a:r>
              <a:rPr lang="tr-TR" dirty="0"/>
              <a:t>sT3 </a:t>
            </a:r>
            <a:r>
              <a:rPr lang="tr-TR" dirty="0" smtClean="0"/>
              <a:t>düzeyleri ile anlamlı </a:t>
            </a:r>
            <a:r>
              <a:rPr lang="tr-TR" dirty="0"/>
              <a:t>pozitif korelasyon </a:t>
            </a:r>
            <a:r>
              <a:rPr lang="tr-TR" dirty="0" smtClean="0"/>
              <a:t>gösterdi.</a:t>
            </a:r>
          </a:p>
          <a:p>
            <a:r>
              <a:rPr lang="tr-TR" dirty="0" smtClean="0"/>
              <a:t>Bu erkeklerde yoktu.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4" y="3924194"/>
            <a:ext cx="6552728" cy="29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9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Tartışma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Bu çalışma </a:t>
            </a:r>
            <a:r>
              <a:rPr lang="tr-TR" sz="2000" dirty="0">
                <a:solidFill>
                  <a:schemeClr val="tx1"/>
                </a:solidFill>
              </a:rPr>
              <a:t>bazal serum </a:t>
            </a:r>
            <a:r>
              <a:rPr lang="tr-TR" sz="2000" dirty="0" smtClean="0">
                <a:solidFill>
                  <a:schemeClr val="tx1"/>
                </a:solidFill>
              </a:rPr>
              <a:t>sT4 </a:t>
            </a:r>
            <a:r>
              <a:rPr lang="tr-TR" sz="2000" dirty="0">
                <a:solidFill>
                  <a:schemeClr val="tx1"/>
                </a:solidFill>
              </a:rPr>
              <a:t>düzeylerinin </a:t>
            </a:r>
            <a:r>
              <a:rPr lang="tr-TR" sz="2000" dirty="0" err="1">
                <a:solidFill>
                  <a:schemeClr val="tx1"/>
                </a:solidFill>
              </a:rPr>
              <a:t>obez</a:t>
            </a:r>
            <a:r>
              <a:rPr lang="tr-TR" sz="2000" dirty="0">
                <a:solidFill>
                  <a:schemeClr val="tx1"/>
                </a:solidFill>
              </a:rPr>
              <a:t> kadın hastalarda kilo </a:t>
            </a:r>
            <a:r>
              <a:rPr lang="tr-TR" sz="2000" dirty="0" smtClean="0">
                <a:solidFill>
                  <a:schemeClr val="tx1"/>
                </a:solidFill>
              </a:rPr>
              <a:t>verme tedavisinin </a:t>
            </a:r>
            <a:r>
              <a:rPr lang="tr-TR" sz="2000" dirty="0">
                <a:solidFill>
                  <a:schemeClr val="tx1"/>
                </a:solidFill>
              </a:rPr>
              <a:t>etkinliği ile ilişkili olduğunu ilk kez gösterdi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97 </a:t>
            </a:r>
            <a:r>
              <a:rPr lang="tr-TR" sz="2000" dirty="0" err="1">
                <a:solidFill>
                  <a:schemeClr val="tx1"/>
                </a:solidFill>
              </a:rPr>
              <a:t>obez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hastaya 6 </a:t>
            </a:r>
            <a:r>
              <a:rPr lang="tr-TR" sz="2000" dirty="0">
                <a:solidFill>
                  <a:schemeClr val="tx1"/>
                </a:solidFill>
              </a:rPr>
              <a:t>ay boyunca kilo </a:t>
            </a:r>
            <a:r>
              <a:rPr lang="tr-TR" sz="2000" dirty="0" smtClean="0">
                <a:solidFill>
                  <a:schemeClr val="tx1"/>
                </a:solidFill>
              </a:rPr>
              <a:t>verme </a:t>
            </a:r>
            <a:r>
              <a:rPr lang="tr-TR" sz="2000" dirty="0">
                <a:solidFill>
                  <a:schemeClr val="tx1"/>
                </a:solidFill>
              </a:rPr>
              <a:t>tedavisi uygulandı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sz="2000" dirty="0">
                <a:solidFill>
                  <a:schemeClr val="tx1"/>
                </a:solidFill>
              </a:rPr>
              <a:t>kilo vermek için </a:t>
            </a:r>
            <a:r>
              <a:rPr lang="tr-TR" sz="2000" dirty="0" smtClean="0">
                <a:solidFill>
                  <a:schemeClr val="tx1"/>
                </a:solidFill>
              </a:rPr>
              <a:t>bu müdahalenin </a:t>
            </a:r>
            <a:r>
              <a:rPr lang="tr-TR" sz="2000" dirty="0">
                <a:solidFill>
                  <a:schemeClr val="tx1"/>
                </a:solidFill>
              </a:rPr>
              <a:t>başarılı olduğunu </a:t>
            </a:r>
            <a:r>
              <a:rPr lang="tr-TR" sz="2000" dirty="0" smtClean="0">
                <a:solidFill>
                  <a:schemeClr val="tx1"/>
                </a:solidFill>
              </a:rPr>
              <a:t>doğrulayacak şekilde, </a:t>
            </a:r>
            <a:r>
              <a:rPr lang="tr-TR" sz="2000" dirty="0">
                <a:solidFill>
                  <a:schemeClr val="tx1"/>
                </a:solidFill>
              </a:rPr>
              <a:t>s</a:t>
            </a:r>
            <a:r>
              <a:rPr lang="tr-TR" sz="2000" dirty="0" smtClean="0">
                <a:solidFill>
                  <a:schemeClr val="tx1"/>
                </a:solidFill>
              </a:rPr>
              <a:t>ayısız </a:t>
            </a:r>
            <a:r>
              <a:rPr lang="tr-TR" sz="2000" dirty="0" err="1">
                <a:solidFill>
                  <a:schemeClr val="tx1"/>
                </a:solidFill>
              </a:rPr>
              <a:t>antropometrik</a:t>
            </a:r>
            <a:r>
              <a:rPr lang="tr-TR" sz="2000" dirty="0">
                <a:solidFill>
                  <a:schemeClr val="tx1"/>
                </a:solidFill>
              </a:rPr>
              <a:t> ve </a:t>
            </a:r>
            <a:r>
              <a:rPr lang="tr-TR" sz="2000" dirty="0" err="1">
                <a:solidFill>
                  <a:schemeClr val="tx1"/>
                </a:solidFill>
              </a:rPr>
              <a:t>metabolik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parametre </a:t>
            </a:r>
            <a:r>
              <a:rPr lang="tr-TR" sz="2000" dirty="0">
                <a:solidFill>
                  <a:schemeClr val="tx1"/>
                </a:solidFill>
              </a:rPr>
              <a:t>6 aylık </a:t>
            </a:r>
            <a:r>
              <a:rPr lang="tr-TR" sz="2000" dirty="0" smtClean="0">
                <a:solidFill>
                  <a:schemeClr val="tx1"/>
                </a:solidFill>
              </a:rPr>
              <a:t>tedavi </a:t>
            </a:r>
            <a:r>
              <a:rPr lang="tr-TR" sz="2000" dirty="0">
                <a:solidFill>
                  <a:schemeClr val="tx1"/>
                </a:solidFill>
              </a:rPr>
              <a:t>sonrası </a:t>
            </a:r>
            <a:r>
              <a:rPr lang="tr-TR" sz="2000" dirty="0" smtClean="0">
                <a:solidFill>
                  <a:schemeClr val="tx1"/>
                </a:solidFill>
              </a:rPr>
              <a:t>düzeldi.</a:t>
            </a:r>
          </a:p>
          <a:p>
            <a:r>
              <a:rPr lang="tr-TR" sz="2000" dirty="0">
                <a:solidFill>
                  <a:schemeClr val="tx1"/>
                </a:solidFill>
              </a:rPr>
              <a:t>Ayrıca, kilo </a:t>
            </a:r>
            <a:r>
              <a:rPr lang="tr-TR" sz="2000" dirty="0" smtClean="0">
                <a:solidFill>
                  <a:schemeClr val="tx1"/>
                </a:solidFill>
              </a:rPr>
              <a:t>vermede başarılı </a:t>
            </a:r>
            <a:r>
              <a:rPr lang="tr-TR" sz="2000" dirty="0">
                <a:solidFill>
                  <a:schemeClr val="tx1"/>
                </a:solidFill>
              </a:rPr>
              <a:t>olan </a:t>
            </a:r>
            <a:r>
              <a:rPr lang="tr-TR" sz="2000" dirty="0" err="1">
                <a:solidFill>
                  <a:schemeClr val="tx1"/>
                </a:solidFill>
              </a:rPr>
              <a:t>obez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hastalara odaklanıldığı zaman, sadece </a:t>
            </a:r>
            <a:r>
              <a:rPr lang="tr-TR" sz="2000" dirty="0">
                <a:solidFill>
                  <a:schemeClr val="tx1"/>
                </a:solidFill>
              </a:rPr>
              <a:t>kadın hastalarda </a:t>
            </a:r>
            <a:r>
              <a:rPr lang="tr-TR" sz="2000" dirty="0" smtClean="0">
                <a:solidFill>
                  <a:schemeClr val="tx1"/>
                </a:solidFill>
              </a:rPr>
              <a:t>bazal </a:t>
            </a:r>
            <a:r>
              <a:rPr lang="tr-TR" sz="2000" dirty="0">
                <a:solidFill>
                  <a:schemeClr val="tx1"/>
                </a:solidFill>
              </a:rPr>
              <a:t>serum </a:t>
            </a:r>
            <a:r>
              <a:rPr lang="tr-TR" sz="2000" dirty="0" smtClean="0">
                <a:solidFill>
                  <a:schemeClr val="tx1"/>
                </a:solidFill>
              </a:rPr>
              <a:t>sT4 düzeyleri ile VA ve </a:t>
            </a:r>
            <a:r>
              <a:rPr lang="tr-TR" sz="2000" dirty="0">
                <a:solidFill>
                  <a:schemeClr val="tx1"/>
                </a:solidFill>
              </a:rPr>
              <a:t>VKİ </a:t>
            </a:r>
            <a:r>
              <a:rPr lang="tr-TR" sz="2000" dirty="0" smtClean="0">
                <a:solidFill>
                  <a:schemeClr val="tx1"/>
                </a:solidFill>
              </a:rPr>
              <a:t>değişiklikleri arasında anlamlı ilişki vardı.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Kadın </a:t>
            </a:r>
            <a:r>
              <a:rPr lang="tr-TR" sz="2000" dirty="0" smtClean="0">
                <a:solidFill>
                  <a:schemeClr val="tx1"/>
                </a:solidFill>
              </a:rPr>
              <a:t>hastalarda </a:t>
            </a:r>
            <a:r>
              <a:rPr lang="tr-TR" sz="2000" dirty="0">
                <a:solidFill>
                  <a:schemeClr val="tx1"/>
                </a:solidFill>
              </a:rPr>
              <a:t>bazal serum </a:t>
            </a:r>
            <a:r>
              <a:rPr lang="tr-TR" sz="2000" dirty="0" err="1">
                <a:solidFill>
                  <a:schemeClr val="tx1"/>
                </a:solidFill>
              </a:rPr>
              <a:t>leptin</a:t>
            </a:r>
            <a:r>
              <a:rPr lang="tr-TR" sz="2000" dirty="0">
                <a:solidFill>
                  <a:schemeClr val="tx1"/>
                </a:solidFill>
              </a:rPr>
              <a:t> düzeyleri erkek </a:t>
            </a:r>
            <a:r>
              <a:rPr lang="tr-TR" sz="2000" dirty="0" smtClean="0">
                <a:solidFill>
                  <a:schemeClr val="tx1"/>
                </a:solidFill>
              </a:rPr>
              <a:t>hastalardakinden </a:t>
            </a:r>
            <a:r>
              <a:rPr lang="tr-TR" sz="2000" dirty="0">
                <a:solidFill>
                  <a:schemeClr val="tx1"/>
                </a:solidFill>
              </a:rPr>
              <a:t>daha </a:t>
            </a:r>
            <a:r>
              <a:rPr lang="tr-TR" sz="2000" dirty="0" smtClean="0">
                <a:solidFill>
                  <a:schemeClr val="tx1"/>
                </a:solidFill>
              </a:rPr>
              <a:t>yüksekti.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>
                <a:solidFill>
                  <a:schemeClr val="tx1"/>
                </a:solidFill>
              </a:rPr>
              <a:t>Ayrıca, serum </a:t>
            </a:r>
            <a:r>
              <a:rPr lang="tr-TR" sz="2000" dirty="0" err="1">
                <a:solidFill>
                  <a:schemeClr val="tx1"/>
                </a:solidFill>
              </a:rPr>
              <a:t>leptin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düzeyleri 6 </a:t>
            </a:r>
            <a:r>
              <a:rPr lang="tr-TR" sz="2000" dirty="0">
                <a:solidFill>
                  <a:schemeClr val="tx1"/>
                </a:solidFill>
              </a:rPr>
              <a:t>aylık </a:t>
            </a:r>
            <a:r>
              <a:rPr lang="tr-TR" sz="2000" dirty="0" smtClean="0">
                <a:solidFill>
                  <a:schemeClr val="tx1"/>
                </a:solidFill>
              </a:rPr>
              <a:t>tedaviden </a:t>
            </a:r>
            <a:r>
              <a:rPr lang="tr-TR" sz="2000" dirty="0">
                <a:solidFill>
                  <a:schemeClr val="tx1"/>
                </a:solidFill>
              </a:rPr>
              <a:t>sonra </a:t>
            </a:r>
            <a:r>
              <a:rPr lang="tr-TR" sz="2000" dirty="0" smtClean="0">
                <a:solidFill>
                  <a:schemeClr val="tx1"/>
                </a:solidFill>
              </a:rPr>
              <a:t>sadece kadın </a:t>
            </a:r>
            <a:r>
              <a:rPr lang="tr-TR" sz="2000" dirty="0" err="1">
                <a:solidFill>
                  <a:schemeClr val="tx1"/>
                </a:solidFill>
              </a:rPr>
              <a:t>obez</a:t>
            </a:r>
            <a:r>
              <a:rPr lang="tr-TR" sz="2000" dirty="0">
                <a:solidFill>
                  <a:schemeClr val="tx1"/>
                </a:solidFill>
              </a:rPr>
              <a:t> hastalarda </a:t>
            </a:r>
            <a:r>
              <a:rPr lang="tr-TR" sz="2000" dirty="0" smtClean="0">
                <a:solidFill>
                  <a:schemeClr val="tx1"/>
                </a:solidFill>
              </a:rPr>
              <a:t>anlamlı olarak azalmıştı.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err="1">
                <a:solidFill>
                  <a:schemeClr val="tx1"/>
                </a:solidFill>
              </a:rPr>
              <a:t>visseral</a:t>
            </a:r>
            <a:r>
              <a:rPr lang="tr-TR" sz="2000" dirty="0">
                <a:solidFill>
                  <a:schemeClr val="tx1"/>
                </a:solidFill>
              </a:rPr>
              <a:t> yağ kütlesini yansıtan serum </a:t>
            </a:r>
            <a:r>
              <a:rPr lang="tr-TR" sz="2000" dirty="0" err="1">
                <a:solidFill>
                  <a:schemeClr val="tx1"/>
                </a:solidFill>
              </a:rPr>
              <a:t>adiponektin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düzeyleri ise hem erkek </a:t>
            </a:r>
            <a:r>
              <a:rPr lang="tr-TR" sz="2000" dirty="0" err="1" smtClean="0">
                <a:solidFill>
                  <a:schemeClr val="tx1"/>
                </a:solidFill>
              </a:rPr>
              <a:t>hemde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kadın </a:t>
            </a:r>
            <a:r>
              <a:rPr lang="tr-TR" sz="2000" dirty="0" smtClean="0">
                <a:solidFill>
                  <a:schemeClr val="tx1"/>
                </a:solidFill>
              </a:rPr>
              <a:t>hastalarda tedavi sonrası </a:t>
            </a:r>
            <a:r>
              <a:rPr lang="tr-TR" sz="2000" dirty="0">
                <a:solidFill>
                  <a:schemeClr val="tx1"/>
                </a:solidFill>
              </a:rPr>
              <a:t>anlamlı olarak farklı </a:t>
            </a:r>
            <a:r>
              <a:rPr lang="tr-TR" sz="2000" dirty="0" smtClean="0">
                <a:solidFill>
                  <a:schemeClr val="tx1"/>
                </a:solidFill>
              </a:rPr>
              <a:t>değildi.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Serum </a:t>
            </a:r>
            <a:r>
              <a:rPr lang="tr-TR" sz="2400" dirty="0" err="1">
                <a:solidFill>
                  <a:schemeClr val="tx1"/>
                </a:solidFill>
              </a:rPr>
              <a:t>leptin</a:t>
            </a:r>
            <a:r>
              <a:rPr lang="tr-TR" sz="2400" dirty="0">
                <a:solidFill>
                  <a:schemeClr val="tx1"/>
                </a:solidFill>
              </a:rPr>
              <a:t> düzeyleri vücut </a:t>
            </a:r>
            <a:r>
              <a:rPr lang="tr-TR" sz="2400" dirty="0" smtClean="0">
                <a:solidFill>
                  <a:schemeClr val="tx1"/>
                </a:solidFill>
              </a:rPr>
              <a:t>yağ (özellikle </a:t>
            </a:r>
            <a:r>
              <a:rPr lang="tr-TR" sz="2400" dirty="0">
                <a:solidFill>
                  <a:schemeClr val="tx1"/>
                </a:solidFill>
              </a:rPr>
              <a:t>deri </a:t>
            </a:r>
            <a:r>
              <a:rPr lang="tr-TR" sz="2400" dirty="0" smtClean="0">
                <a:solidFill>
                  <a:schemeClr val="tx1"/>
                </a:solidFill>
              </a:rPr>
              <a:t>altı) </a:t>
            </a:r>
            <a:r>
              <a:rPr lang="tr-TR" sz="2400" dirty="0">
                <a:solidFill>
                  <a:schemeClr val="tx1"/>
                </a:solidFill>
              </a:rPr>
              <a:t>yüzdesi ile ilişkili olduğundan</a:t>
            </a:r>
            <a:r>
              <a:rPr lang="tr-TR" sz="2400" dirty="0" smtClean="0">
                <a:solidFill>
                  <a:schemeClr val="tx1"/>
                </a:solidFill>
              </a:rPr>
              <a:t>, bu </a:t>
            </a:r>
            <a:r>
              <a:rPr lang="tr-TR" sz="2400" dirty="0">
                <a:solidFill>
                  <a:schemeClr val="tx1"/>
                </a:solidFill>
              </a:rPr>
              <a:t>veriler </a:t>
            </a:r>
            <a:endParaRPr lang="tr-TR" sz="2400" dirty="0" smtClean="0">
              <a:solidFill>
                <a:schemeClr val="tx1"/>
              </a:solidFill>
            </a:endParaRP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kadın </a:t>
            </a:r>
            <a:r>
              <a:rPr lang="tr-TR" sz="2000" dirty="0" smtClean="0">
                <a:solidFill>
                  <a:schemeClr val="tx1"/>
                </a:solidFill>
              </a:rPr>
              <a:t>hastalarda, </a:t>
            </a:r>
            <a:r>
              <a:rPr lang="tr-TR" sz="2000" dirty="0" smtClean="0">
                <a:solidFill>
                  <a:schemeClr val="tx1"/>
                </a:solidFill>
              </a:rPr>
              <a:t>erkek </a:t>
            </a:r>
            <a:r>
              <a:rPr lang="tr-TR" sz="2000" dirty="0">
                <a:solidFill>
                  <a:schemeClr val="tx1"/>
                </a:solidFill>
              </a:rPr>
              <a:t>hastalara göre daha fazla </a:t>
            </a:r>
            <a:r>
              <a:rPr lang="tr-TR" sz="2000" dirty="0" smtClean="0">
                <a:solidFill>
                  <a:schemeClr val="tx1"/>
                </a:solidFill>
              </a:rPr>
              <a:t>yağlanma olduğunu ve </a:t>
            </a: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tedavi </a:t>
            </a:r>
            <a:r>
              <a:rPr lang="tr-TR" sz="2000" dirty="0">
                <a:solidFill>
                  <a:schemeClr val="tx1"/>
                </a:solidFill>
              </a:rPr>
              <a:t>sonrası </a:t>
            </a:r>
            <a:r>
              <a:rPr lang="tr-TR" sz="2000" dirty="0" smtClean="0">
                <a:solidFill>
                  <a:schemeClr val="tx1"/>
                </a:solidFill>
              </a:rPr>
              <a:t>VA azalmasının </a:t>
            </a:r>
            <a:r>
              <a:rPr lang="tr-TR" sz="2000" dirty="0">
                <a:solidFill>
                  <a:schemeClr val="tx1"/>
                </a:solidFill>
              </a:rPr>
              <a:t>kadın hastalarda deri altı yağın </a:t>
            </a:r>
            <a:r>
              <a:rPr lang="tr-TR" sz="2000" dirty="0" smtClean="0">
                <a:solidFill>
                  <a:schemeClr val="tx1"/>
                </a:solidFill>
              </a:rPr>
              <a:t>azalmasına </a:t>
            </a:r>
            <a:r>
              <a:rPr lang="tr-TR" sz="2000" dirty="0">
                <a:solidFill>
                  <a:schemeClr val="tx1"/>
                </a:solidFill>
              </a:rPr>
              <a:t>bağlı olabileceğini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düşündürdü.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5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err="1" smtClean="0">
                <a:solidFill>
                  <a:schemeClr val="tx1"/>
                </a:solidFill>
              </a:rPr>
              <a:t>Tiroid</a:t>
            </a:r>
            <a:r>
              <a:rPr lang="tr-TR" sz="2400" dirty="0" smtClean="0">
                <a:solidFill>
                  <a:schemeClr val="tx1"/>
                </a:solidFill>
              </a:rPr>
              <a:t> hormonunun </a:t>
            </a:r>
            <a:r>
              <a:rPr lang="tr-TR" sz="2400" dirty="0">
                <a:solidFill>
                  <a:schemeClr val="tx1"/>
                </a:solidFill>
              </a:rPr>
              <a:t>sistemik enerji harcaması ile ilişkili olduğu </a:t>
            </a:r>
            <a:r>
              <a:rPr lang="tr-TR" sz="2400" dirty="0" smtClean="0">
                <a:solidFill>
                  <a:schemeClr val="tx1"/>
                </a:solidFill>
              </a:rPr>
              <a:t>böylece </a:t>
            </a:r>
            <a:r>
              <a:rPr lang="tr-TR" sz="2400" dirty="0">
                <a:solidFill>
                  <a:schemeClr val="tx1"/>
                </a:solidFill>
              </a:rPr>
              <a:t>vücut </a:t>
            </a:r>
            <a:r>
              <a:rPr lang="tr-TR" sz="2400" dirty="0" smtClean="0">
                <a:solidFill>
                  <a:schemeClr val="tx1"/>
                </a:solidFill>
              </a:rPr>
              <a:t>ağırlığını etkilediği bilinmekte.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Örneğin</a:t>
            </a:r>
            <a:r>
              <a:rPr lang="tr-TR" sz="2400" dirty="0">
                <a:solidFill>
                  <a:schemeClr val="tx1"/>
                </a:solidFill>
              </a:rPr>
              <a:t>, VKİ ile TSH </a:t>
            </a:r>
            <a:r>
              <a:rPr lang="tr-TR" sz="2400" dirty="0" smtClean="0">
                <a:solidFill>
                  <a:schemeClr val="tx1"/>
                </a:solidFill>
              </a:rPr>
              <a:t>düzeyinin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+ korelasyon, sT4 düzeyinin - </a:t>
            </a:r>
            <a:r>
              <a:rPr lang="tr-TR" sz="2400" dirty="0">
                <a:solidFill>
                  <a:schemeClr val="tx1"/>
                </a:solidFill>
              </a:rPr>
              <a:t>korelasyon </a:t>
            </a:r>
            <a:r>
              <a:rPr lang="tr-TR" sz="2400" dirty="0" smtClean="0">
                <a:solidFill>
                  <a:schemeClr val="tx1"/>
                </a:solidFill>
              </a:rPr>
              <a:t>gösterdiği bildirilmiş.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Ayrıca, </a:t>
            </a:r>
            <a:r>
              <a:rPr lang="tr-TR" sz="2400" dirty="0" err="1" smtClean="0">
                <a:solidFill>
                  <a:schemeClr val="tx1"/>
                </a:solidFill>
              </a:rPr>
              <a:t>obez</a:t>
            </a:r>
            <a:r>
              <a:rPr lang="tr-TR" sz="2400" dirty="0" smtClean="0">
                <a:solidFill>
                  <a:schemeClr val="tx1"/>
                </a:solidFill>
              </a:rPr>
              <a:t> olmayanlarla </a:t>
            </a:r>
            <a:r>
              <a:rPr lang="tr-TR" sz="2400" dirty="0">
                <a:solidFill>
                  <a:schemeClr val="tx1"/>
                </a:solidFill>
              </a:rPr>
              <a:t>karşılaştırıldığında ciddi </a:t>
            </a:r>
            <a:r>
              <a:rPr lang="tr-TR" sz="2400" dirty="0" err="1">
                <a:solidFill>
                  <a:schemeClr val="tx1"/>
                </a:solidFill>
              </a:rPr>
              <a:t>obez</a:t>
            </a:r>
            <a:r>
              <a:rPr lang="tr-TR" sz="2400" dirty="0">
                <a:solidFill>
                  <a:schemeClr val="tx1"/>
                </a:solidFill>
              </a:rPr>
              <a:t> kişilerde yüksek TSH </a:t>
            </a:r>
            <a:r>
              <a:rPr lang="tr-TR" sz="2400" dirty="0" smtClean="0">
                <a:solidFill>
                  <a:schemeClr val="tx1"/>
                </a:solidFill>
              </a:rPr>
              <a:t>bulunmuş.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Diğer yandan</a:t>
            </a:r>
            <a:r>
              <a:rPr lang="tr-TR" sz="2400" dirty="0">
                <a:solidFill>
                  <a:schemeClr val="tx1"/>
                </a:solidFill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</a:rPr>
              <a:t>leptin</a:t>
            </a:r>
            <a:r>
              <a:rPr lang="tr-TR" sz="2400" dirty="0" smtClean="0">
                <a:solidFill>
                  <a:schemeClr val="tx1"/>
                </a:solidFill>
              </a:rPr>
              <a:t>, tip </a:t>
            </a:r>
            <a:r>
              <a:rPr lang="tr-TR" sz="2400" dirty="0">
                <a:solidFill>
                  <a:schemeClr val="tx1"/>
                </a:solidFill>
              </a:rPr>
              <a:t>1 </a:t>
            </a:r>
            <a:r>
              <a:rPr lang="tr-TR" sz="2400" dirty="0" err="1">
                <a:solidFill>
                  <a:schemeClr val="tx1"/>
                </a:solidFill>
              </a:rPr>
              <a:t>deiyodinaz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aktivitesinde ve </a:t>
            </a:r>
            <a:r>
              <a:rPr lang="tr-TR" sz="2400" dirty="0">
                <a:solidFill>
                  <a:schemeClr val="tx1"/>
                </a:solidFill>
              </a:rPr>
              <a:t>bunun sonucunda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T3 - T4 </a:t>
            </a:r>
            <a:r>
              <a:rPr lang="tr-TR" sz="2400" dirty="0" smtClean="0">
                <a:solidFill>
                  <a:schemeClr val="tx1"/>
                </a:solidFill>
              </a:rPr>
              <a:t>dönüşümünde bir </a:t>
            </a:r>
            <a:r>
              <a:rPr lang="tr-TR" sz="2400" dirty="0">
                <a:solidFill>
                  <a:schemeClr val="tx1"/>
                </a:solidFill>
              </a:rPr>
              <a:t>artışa yol </a:t>
            </a:r>
            <a:r>
              <a:rPr lang="tr-TR" sz="2400" dirty="0" smtClean="0">
                <a:solidFill>
                  <a:schemeClr val="tx1"/>
                </a:solidFill>
              </a:rPr>
              <a:t>açtığından, 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kadın </a:t>
            </a:r>
            <a:r>
              <a:rPr lang="tr-TR" sz="2400" dirty="0">
                <a:solidFill>
                  <a:schemeClr val="tx1"/>
                </a:solidFill>
              </a:rPr>
              <a:t>hastalarda, </a:t>
            </a:r>
            <a:r>
              <a:rPr lang="tr-TR" sz="2400" dirty="0" smtClean="0">
                <a:solidFill>
                  <a:schemeClr val="tx1"/>
                </a:solidFill>
              </a:rPr>
              <a:t>bu dönüşümün daha aktif olduğunu böylece </a:t>
            </a:r>
            <a:r>
              <a:rPr lang="tr-TR" sz="2400" dirty="0">
                <a:solidFill>
                  <a:schemeClr val="tx1"/>
                </a:solidFill>
              </a:rPr>
              <a:t>enerji </a:t>
            </a:r>
            <a:r>
              <a:rPr lang="tr-TR" sz="2400" dirty="0" smtClean="0">
                <a:solidFill>
                  <a:schemeClr val="tx1"/>
                </a:solidFill>
              </a:rPr>
              <a:t>tüketimini teşvik ettiği </a:t>
            </a:r>
            <a:r>
              <a:rPr lang="tr-TR" sz="2400" dirty="0" smtClean="0">
                <a:solidFill>
                  <a:schemeClr val="tx1"/>
                </a:solidFill>
              </a:rPr>
              <a:t>düşünüldü.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87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Serum sT3 düzeylerinin sadece kadın </a:t>
            </a:r>
            <a:r>
              <a:rPr lang="tr-TR" sz="2400" dirty="0">
                <a:solidFill>
                  <a:schemeClr val="tx1"/>
                </a:solidFill>
              </a:rPr>
              <a:t>hastalarda </a:t>
            </a:r>
            <a:r>
              <a:rPr lang="tr-TR" sz="2400" dirty="0" smtClean="0">
                <a:solidFill>
                  <a:schemeClr val="tx1"/>
                </a:solidFill>
              </a:rPr>
              <a:t>anlamlı şekilde düşmesi, 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6 </a:t>
            </a:r>
            <a:r>
              <a:rPr lang="tr-TR" sz="2400" dirty="0">
                <a:solidFill>
                  <a:schemeClr val="tx1"/>
                </a:solidFill>
              </a:rPr>
              <a:t>aylık </a:t>
            </a:r>
            <a:r>
              <a:rPr lang="tr-TR" sz="2400" dirty="0" smtClean="0">
                <a:solidFill>
                  <a:schemeClr val="tx1"/>
                </a:solidFill>
              </a:rPr>
              <a:t>tedavi sırasında, </a:t>
            </a:r>
            <a:r>
              <a:rPr lang="tr-TR" sz="2400" dirty="0" err="1">
                <a:solidFill>
                  <a:schemeClr val="tx1"/>
                </a:solidFill>
              </a:rPr>
              <a:t>adipoz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dokudaki azalmanın </a:t>
            </a:r>
            <a:r>
              <a:rPr lang="tr-TR" sz="2400" dirty="0" err="1">
                <a:solidFill>
                  <a:schemeClr val="tx1"/>
                </a:solidFill>
              </a:rPr>
              <a:t>leptin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düzeylerinde </a:t>
            </a:r>
            <a:r>
              <a:rPr lang="tr-TR" sz="2400" dirty="0">
                <a:solidFill>
                  <a:schemeClr val="tx1"/>
                </a:solidFill>
              </a:rPr>
              <a:t>ardından D1 </a:t>
            </a:r>
            <a:r>
              <a:rPr lang="tr-TR" sz="2400" dirty="0" smtClean="0">
                <a:solidFill>
                  <a:schemeClr val="tx1"/>
                </a:solidFill>
              </a:rPr>
              <a:t>etkinliğinde ve bunun sonucunda da </a:t>
            </a:r>
            <a:r>
              <a:rPr lang="tr-TR" sz="2400" dirty="0">
                <a:solidFill>
                  <a:schemeClr val="tx1"/>
                </a:solidFill>
              </a:rPr>
              <a:t>serum ST3 </a:t>
            </a:r>
            <a:r>
              <a:rPr lang="tr-TR" sz="2400" dirty="0" smtClean="0">
                <a:solidFill>
                  <a:schemeClr val="tx1"/>
                </a:solidFill>
              </a:rPr>
              <a:t>düzeylerinde azalmaya </a:t>
            </a:r>
            <a:r>
              <a:rPr lang="tr-TR" sz="2400" dirty="0">
                <a:solidFill>
                  <a:schemeClr val="tx1"/>
                </a:solidFill>
              </a:rPr>
              <a:t>neden </a:t>
            </a:r>
            <a:r>
              <a:rPr lang="tr-TR" sz="2400" dirty="0" smtClean="0">
                <a:solidFill>
                  <a:schemeClr val="tx1"/>
                </a:solidFill>
              </a:rPr>
              <a:t>olabileceği </a:t>
            </a:r>
            <a:r>
              <a:rPr lang="tr-TR" sz="2400" dirty="0" smtClean="0">
                <a:solidFill>
                  <a:schemeClr val="tx1"/>
                </a:solidFill>
              </a:rPr>
              <a:t>düşünüldü. 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23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Sadece </a:t>
            </a:r>
            <a:r>
              <a:rPr lang="tr-TR" sz="2400" dirty="0" err="1">
                <a:solidFill>
                  <a:schemeClr val="tx1"/>
                </a:solidFill>
              </a:rPr>
              <a:t>premenopozal</a:t>
            </a:r>
            <a:r>
              <a:rPr lang="tr-TR" sz="2400" dirty="0">
                <a:solidFill>
                  <a:schemeClr val="tx1"/>
                </a:solidFill>
              </a:rPr>
              <a:t> kadın </a:t>
            </a:r>
            <a:r>
              <a:rPr lang="tr-TR" sz="2400" dirty="0" smtClean="0">
                <a:solidFill>
                  <a:schemeClr val="tx1"/>
                </a:solidFill>
              </a:rPr>
              <a:t>hastalarda bazal </a:t>
            </a:r>
            <a:r>
              <a:rPr lang="tr-TR" sz="2400" dirty="0">
                <a:solidFill>
                  <a:schemeClr val="tx1"/>
                </a:solidFill>
              </a:rPr>
              <a:t>serum </a:t>
            </a:r>
            <a:r>
              <a:rPr lang="tr-TR" sz="2400" dirty="0" smtClean="0">
                <a:solidFill>
                  <a:schemeClr val="tx1"/>
                </a:solidFill>
              </a:rPr>
              <a:t>sT4 </a:t>
            </a:r>
            <a:r>
              <a:rPr lang="tr-TR" sz="2400" dirty="0" smtClean="0">
                <a:solidFill>
                  <a:schemeClr val="tx1"/>
                </a:solidFill>
              </a:rPr>
              <a:t>düzeyleri, </a:t>
            </a:r>
            <a:r>
              <a:rPr lang="tr-TR" sz="2400" dirty="0">
                <a:solidFill>
                  <a:schemeClr val="tx1"/>
                </a:solidFill>
              </a:rPr>
              <a:t>kilo kaybı tedavisinin </a:t>
            </a:r>
            <a:r>
              <a:rPr lang="tr-TR" sz="2400" dirty="0" smtClean="0">
                <a:solidFill>
                  <a:schemeClr val="tx1"/>
                </a:solidFill>
              </a:rPr>
              <a:t>sonuçlarıyla anlamlı olarak </a:t>
            </a:r>
            <a:r>
              <a:rPr lang="tr-TR" sz="2400" dirty="0" err="1" smtClean="0">
                <a:solidFill>
                  <a:schemeClr val="tx1"/>
                </a:solidFill>
              </a:rPr>
              <a:t>korele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olduğundan, </a:t>
            </a:r>
            <a:r>
              <a:rPr lang="tr-TR" sz="2400" dirty="0" smtClean="0">
                <a:solidFill>
                  <a:schemeClr val="tx1"/>
                </a:solidFill>
              </a:rPr>
              <a:t>kadın </a:t>
            </a:r>
            <a:r>
              <a:rPr lang="tr-TR" sz="2400" dirty="0">
                <a:solidFill>
                  <a:schemeClr val="tx1"/>
                </a:solidFill>
              </a:rPr>
              <a:t>cinsiyet hormonu kadın ve erkek hastalar arasındaki farkı etkileyen bir başka </a:t>
            </a:r>
            <a:r>
              <a:rPr lang="tr-TR" sz="2400" dirty="0" smtClean="0">
                <a:solidFill>
                  <a:schemeClr val="tx1"/>
                </a:solidFill>
              </a:rPr>
              <a:t>faktör </a:t>
            </a:r>
            <a:r>
              <a:rPr lang="tr-TR" sz="2400" dirty="0">
                <a:solidFill>
                  <a:schemeClr val="tx1"/>
                </a:solidFill>
              </a:rPr>
              <a:t>olabilir.</a:t>
            </a:r>
          </a:p>
        </p:txBody>
      </p:sp>
    </p:spTree>
    <p:extLst>
      <p:ext uri="{BB962C8B-B14F-4D97-AF65-F5344CB8AC3E}">
        <p14:creationId xmlns:p14="http://schemas.microsoft.com/office/powerpoint/2010/main" val="1505622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B</a:t>
            </a:r>
            <a:r>
              <a:rPr lang="tr-TR" sz="2400" dirty="0" smtClean="0">
                <a:solidFill>
                  <a:schemeClr val="tx1"/>
                </a:solidFill>
              </a:rPr>
              <a:t>u </a:t>
            </a:r>
            <a:r>
              <a:rPr lang="tr-TR" sz="2400" dirty="0">
                <a:solidFill>
                  <a:schemeClr val="tx1"/>
                </a:solidFill>
              </a:rPr>
              <a:t>çalışmada, </a:t>
            </a:r>
            <a:r>
              <a:rPr lang="tr-TR" sz="2400" dirty="0" smtClean="0">
                <a:solidFill>
                  <a:schemeClr val="tx1"/>
                </a:solidFill>
              </a:rPr>
              <a:t>tedavi </a:t>
            </a:r>
            <a:r>
              <a:rPr lang="tr-TR" sz="2400" dirty="0">
                <a:solidFill>
                  <a:schemeClr val="tx1"/>
                </a:solidFill>
              </a:rPr>
              <a:t>sırasında IRI ve HOMA-R </a:t>
            </a:r>
            <a:r>
              <a:rPr lang="tr-TR" sz="2400" dirty="0" smtClean="0">
                <a:solidFill>
                  <a:schemeClr val="tx1"/>
                </a:solidFill>
              </a:rPr>
              <a:t>değişiklikleri </a:t>
            </a:r>
            <a:r>
              <a:rPr lang="tr-TR" sz="2400" dirty="0" err="1">
                <a:solidFill>
                  <a:schemeClr val="tx1"/>
                </a:solidFill>
              </a:rPr>
              <a:t>obez</a:t>
            </a:r>
            <a:r>
              <a:rPr lang="tr-TR" sz="2400" dirty="0">
                <a:solidFill>
                  <a:schemeClr val="tx1"/>
                </a:solidFill>
              </a:rPr>
              <a:t> kadın </a:t>
            </a:r>
            <a:r>
              <a:rPr lang="tr-TR" sz="2400" dirty="0" smtClean="0">
                <a:solidFill>
                  <a:schemeClr val="tx1"/>
                </a:solidFill>
              </a:rPr>
              <a:t>hastalarda bazal </a:t>
            </a:r>
            <a:r>
              <a:rPr lang="tr-TR" sz="2400" dirty="0">
                <a:solidFill>
                  <a:schemeClr val="tx1"/>
                </a:solidFill>
              </a:rPr>
              <a:t>serumu </a:t>
            </a:r>
            <a:r>
              <a:rPr lang="tr-TR" sz="2400" dirty="0" smtClean="0">
                <a:solidFill>
                  <a:schemeClr val="tx1"/>
                </a:solidFill>
              </a:rPr>
              <a:t>sT4 düzeyiyle anlamlı olarak </a:t>
            </a:r>
            <a:r>
              <a:rPr lang="tr-TR" sz="2400" dirty="0">
                <a:solidFill>
                  <a:schemeClr val="tx1"/>
                </a:solidFill>
              </a:rPr>
              <a:t>negatif korelasyon </a:t>
            </a:r>
            <a:r>
              <a:rPr lang="tr-TR" sz="2400" dirty="0" smtClean="0">
                <a:solidFill>
                  <a:schemeClr val="tx1"/>
                </a:solidFill>
              </a:rPr>
              <a:t>gösterdi.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tedaviden </a:t>
            </a:r>
            <a:r>
              <a:rPr lang="tr-TR" sz="2400" dirty="0" smtClean="0">
                <a:solidFill>
                  <a:schemeClr val="tx1"/>
                </a:solidFill>
              </a:rPr>
              <a:t>önceki yüksek </a:t>
            </a:r>
            <a:r>
              <a:rPr lang="tr-TR" sz="2400" dirty="0">
                <a:solidFill>
                  <a:schemeClr val="tx1"/>
                </a:solidFill>
              </a:rPr>
              <a:t>serum </a:t>
            </a:r>
            <a:r>
              <a:rPr lang="tr-TR" sz="2400" dirty="0" smtClean="0">
                <a:solidFill>
                  <a:schemeClr val="tx1"/>
                </a:solidFill>
              </a:rPr>
              <a:t>sT4 </a:t>
            </a:r>
            <a:r>
              <a:rPr lang="tr-TR" sz="2400" dirty="0">
                <a:solidFill>
                  <a:schemeClr val="tx1"/>
                </a:solidFill>
              </a:rPr>
              <a:t>düzeylerinin başarılı kilo </a:t>
            </a:r>
            <a:r>
              <a:rPr lang="tr-TR" sz="2400" dirty="0" smtClean="0">
                <a:solidFill>
                  <a:schemeClr val="tx1"/>
                </a:solidFill>
              </a:rPr>
              <a:t>verme tedavisiyle birlikte </a:t>
            </a:r>
            <a:r>
              <a:rPr lang="tr-TR" sz="2400" dirty="0">
                <a:solidFill>
                  <a:schemeClr val="tx1"/>
                </a:solidFill>
              </a:rPr>
              <a:t>insülin </a:t>
            </a:r>
            <a:r>
              <a:rPr lang="tr-TR" sz="2400" dirty="0" smtClean="0">
                <a:solidFill>
                  <a:schemeClr val="tx1"/>
                </a:solidFill>
              </a:rPr>
              <a:t>direncini azalttığı öngörülebilir.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31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Sonuç olarak</a:t>
            </a:r>
            <a:r>
              <a:rPr lang="tr-TR" dirty="0" smtClean="0">
                <a:solidFill>
                  <a:schemeClr val="tx1"/>
                </a:solidFill>
              </a:rPr>
              <a:t>,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bu </a:t>
            </a:r>
            <a:r>
              <a:rPr lang="tr-TR" sz="2400" dirty="0" smtClean="0">
                <a:solidFill>
                  <a:schemeClr val="tx1"/>
                </a:solidFill>
              </a:rPr>
              <a:t>çalışma, </a:t>
            </a:r>
            <a:r>
              <a:rPr lang="tr-TR" sz="2400" dirty="0">
                <a:solidFill>
                  <a:schemeClr val="tx1"/>
                </a:solidFill>
              </a:rPr>
              <a:t>bazal serum sT4 düzeylerinin </a:t>
            </a:r>
            <a:r>
              <a:rPr lang="tr-TR" sz="2400" dirty="0" smtClean="0">
                <a:solidFill>
                  <a:schemeClr val="tx1"/>
                </a:solidFill>
              </a:rPr>
              <a:t>(referans </a:t>
            </a:r>
            <a:r>
              <a:rPr lang="tr-TR" sz="2400" dirty="0">
                <a:solidFill>
                  <a:schemeClr val="tx1"/>
                </a:solidFill>
              </a:rPr>
              <a:t>aralığında olsa </a:t>
            </a:r>
            <a:r>
              <a:rPr lang="tr-TR" sz="2400" dirty="0" smtClean="0">
                <a:solidFill>
                  <a:schemeClr val="tx1"/>
                </a:solidFill>
              </a:rPr>
              <a:t>bile) </a:t>
            </a:r>
            <a:r>
              <a:rPr lang="tr-TR" sz="2400" dirty="0" err="1">
                <a:solidFill>
                  <a:schemeClr val="tx1"/>
                </a:solidFill>
              </a:rPr>
              <a:t>obez</a:t>
            </a:r>
            <a:r>
              <a:rPr lang="tr-TR" sz="2400" dirty="0">
                <a:solidFill>
                  <a:schemeClr val="tx1"/>
                </a:solidFill>
              </a:rPr>
              <a:t> kadın hastalarda kilo </a:t>
            </a:r>
            <a:r>
              <a:rPr lang="tr-TR" sz="2400" dirty="0" smtClean="0">
                <a:solidFill>
                  <a:schemeClr val="tx1"/>
                </a:solidFill>
              </a:rPr>
              <a:t>verme </a:t>
            </a:r>
            <a:r>
              <a:rPr lang="tr-TR" sz="2400" dirty="0">
                <a:solidFill>
                  <a:schemeClr val="tx1"/>
                </a:solidFill>
              </a:rPr>
              <a:t>tedavisinin </a:t>
            </a:r>
            <a:r>
              <a:rPr lang="tr-TR" sz="2400" dirty="0" smtClean="0">
                <a:solidFill>
                  <a:schemeClr val="tx1"/>
                </a:solidFill>
              </a:rPr>
              <a:t>sonucunu öngörebileceğini gösterdi.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73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>
                <a:solidFill>
                  <a:schemeClr val="tx1"/>
                </a:solidFill>
              </a:rPr>
              <a:t>Teşekkürler</a:t>
            </a:r>
            <a:endParaRPr lang="tr-TR" sz="6000" dirty="0">
              <a:solidFill>
                <a:schemeClr val="tx1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68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Bu çalışmada, </a:t>
            </a:r>
            <a:r>
              <a:rPr lang="tr-TR" sz="2400" dirty="0" smtClean="0">
                <a:solidFill>
                  <a:schemeClr val="tx1"/>
                </a:solidFill>
              </a:rPr>
              <a:t>kilo verme tedavisinde </a:t>
            </a:r>
            <a:r>
              <a:rPr lang="tr-TR" sz="2400" dirty="0">
                <a:solidFill>
                  <a:schemeClr val="tx1"/>
                </a:solidFill>
              </a:rPr>
              <a:t>bazal </a:t>
            </a:r>
            <a:r>
              <a:rPr lang="tr-TR" sz="2400" dirty="0" err="1">
                <a:solidFill>
                  <a:schemeClr val="tx1"/>
                </a:solidFill>
              </a:rPr>
              <a:t>tiroid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fonksiyonlarının </a:t>
            </a:r>
            <a:r>
              <a:rPr lang="tr-TR" sz="2400" dirty="0">
                <a:solidFill>
                  <a:schemeClr val="tx1"/>
                </a:solidFill>
              </a:rPr>
              <a:t>klinik önemi üzerinde duruldu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7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0906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Metot - Hastalar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283 </a:t>
            </a:r>
            <a:r>
              <a:rPr lang="tr-TR" sz="2000" dirty="0" err="1" smtClean="0">
                <a:solidFill>
                  <a:schemeClr val="tx1"/>
                </a:solidFill>
              </a:rPr>
              <a:t>obez</a:t>
            </a:r>
            <a:r>
              <a:rPr lang="tr-TR" sz="2000" dirty="0" smtClean="0">
                <a:solidFill>
                  <a:schemeClr val="tx1"/>
                </a:solidFill>
              </a:rPr>
              <a:t> Japon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2010-2014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Kyoto </a:t>
            </a:r>
            <a:r>
              <a:rPr lang="en-US" sz="2000" dirty="0">
                <a:solidFill>
                  <a:schemeClr val="tx1"/>
                </a:solidFill>
              </a:rPr>
              <a:t>Medical Center</a:t>
            </a:r>
            <a:endParaRPr lang="tr-TR" sz="2000" dirty="0">
              <a:solidFill>
                <a:schemeClr val="tx1"/>
              </a:solidFill>
            </a:endParaRP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err="1" smtClean="0">
                <a:solidFill>
                  <a:schemeClr val="tx1"/>
                </a:solidFill>
              </a:rPr>
              <a:t>Prospektif</a:t>
            </a:r>
            <a:r>
              <a:rPr lang="tr-TR" sz="2000" dirty="0" smtClean="0">
                <a:solidFill>
                  <a:schemeClr val="tx1"/>
                </a:solidFill>
              </a:rPr>
              <a:t> gözlemsel çalışma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VKİ  </a:t>
            </a:r>
            <a:r>
              <a:rPr lang="tr-TR" sz="2000" dirty="0">
                <a:solidFill>
                  <a:schemeClr val="tx1"/>
                </a:solidFill>
              </a:rPr>
              <a:t>≥ 25 </a:t>
            </a:r>
            <a:r>
              <a:rPr lang="tr-TR" sz="2000" dirty="0" smtClean="0">
                <a:solidFill>
                  <a:schemeClr val="tx1"/>
                </a:solidFill>
              </a:rPr>
              <a:t>kg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Dışlama </a:t>
            </a:r>
            <a:r>
              <a:rPr lang="tr-TR" sz="2800" dirty="0" smtClean="0">
                <a:solidFill>
                  <a:schemeClr val="tx1"/>
                </a:solidFill>
              </a:rPr>
              <a:t>kriterleri</a:t>
            </a:r>
          </a:p>
          <a:p>
            <a:pPr lvl="1"/>
            <a:r>
              <a:rPr lang="tr-TR" sz="2400" dirty="0">
                <a:solidFill>
                  <a:schemeClr val="tx1"/>
                </a:solidFill>
              </a:rPr>
              <a:t>aşikar </a:t>
            </a:r>
            <a:r>
              <a:rPr lang="tr-TR" sz="2400" dirty="0" err="1">
                <a:solidFill>
                  <a:schemeClr val="tx1"/>
                </a:solidFill>
              </a:rPr>
              <a:t>hipotiroidi</a:t>
            </a:r>
            <a:r>
              <a:rPr lang="tr-TR" sz="2400" dirty="0">
                <a:solidFill>
                  <a:schemeClr val="tx1"/>
                </a:solidFill>
              </a:rPr>
              <a:t> (TSH≥10</a:t>
            </a:r>
            <a:r>
              <a:rPr lang="el-GR" sz="2400" dirty="0">
                <a:solidFill>
                  <a:schemeClr val="tx1"/>
                </a:solidFill>
              </a:rPr>
              <a:t>μ</a:t>
            </a:r>
            <a:r>
              <a:rPr lang="tr-TR" sz="2400" dirty="0">
                <a:solidFill>
                  <a:schemeClr val="tx1"/>
                </a:solidFill>
              </a:rPr>
              <a:t>IU / ml) </a:t>
            </a:r>
            <a:r>
              <a:rPr lang="tr-TR" sz="2400" dirty="0" smtClean="0">
                <a:solidFill>
                  <a:schemeClr val="tx1"/>
                </a:solidFill>
              </a:rPr>
              <a:t>öyküsü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böbrek hastalığı</a:t>
            </a:r>
          </a:p>
          <a:p>
            <a:pPr lvl="1"/>
            <a:r>
              <a:rPr lang="tr-TR" sz="2400" dirty="0">
                <a:solidFill>
                  <a:schemeClr val="tx1"/>
                </a:solidFill>
              </a:rPr>
              <a:t>ş</a:t>
            </a:r>
            <a:r>
              <a:rPr lang="tr-TR" sz="2400" dirty="0" smtClean="0">
                <a:solidFill>
                  <a:schemeClr val="tx1"/>
                </a:solidFill>
              </a:rPr>
              <a:t>iddetli </a:t>
            </a:r>
            <a:r>
              <a:rPr lang="tr-TR" sz="2400" dirty="0">
                <a:solidFill>
                  <a:schemeClr val="tx1"/>
                </a:solidFill>
              </a:rPr>
              <a:t>karaciğer fonksiyon </a:t>
            </a:r>
            <a:r>
              <a:rPr lang="tr-TR" sz="2400" dirty="0" smtClean="0">
                <a:solidFill>
                  <a:schemeClr val="tx1"/>
                </a:solidFill>
              </a:rPr>
              <a:t>bozukluğu</a:t>
            </a:r>
          </a:p>
          <a:p>
            <a:pPr lvl="1"/>
            <a:r>
              <a:rPr lang="tr-TR" sz="2400" dirty="0">
                <a:solidFill>
                  <a:schemeClr val="tx1"/>
                </a:solidFill>
              </a:rPr>
              <a:t>endokrin </a:t>
            </a:r>
            <a:r>
              <a:rPr lang="tr-TR" sz="2400" dirty="0" smtClean="0">
                <a:solidFill>
                  <a:schemeClr val="tx1"/>
                </a:solidFill>
              </a:rPr>
              <a:t>bozukluklara ikincil </a:t>
            </a:r>
            <a:r>
              <a:rPr lang="tr-TR" sz="2400" dirty="0" err="1" smtClean="0">
                <a:solidFill>
                  <a:schemeClr val="tx1"/>
                </a:solidFill>
              </a:rPr>
              <a:t>obezite</a:t>
            </a:r>
            <a:endParaRPr lang="tr-TR" sz="2400" dirty="0" smtClean="0">
              <a:solidFill>
                <a:schemeClr val="tx1"/>
              </a:solidFill>
            </a:endParaRPr>
          </a:p>
          <a:p>
            <a:pPr lvl="2"/>
            <a:r>
              <a:rPr lang="tr-TR" sz="2000" dirty="0" err="1" smtClean="0">
                <a:solidFill>
                  <a:schemeClr val="tx1"/>
                </a:solidFill>
              </a:rPr>
              <a:t>Cushing</a:t>
            </a:r>
            <a:r>
              <a:rPr lang="tr-TR" sz="2000" dirty="0" smtClean="0">
                <a:solidFill>
                  <a:schemeClr val="tx1"/>
                </a:solidFill>
              </a:rPr>
              <a:t> sendromu</a:t>
            </a:r>
          </a:p>
          <a:p>
            <a:pPr lvl="2"/>
            <a:r>
              <a:rPr lang="tr-TR" sz="2000" dirty="0" err="1">
                <a:solidFill>
                  <a:schemeClr val="tx1"/>
                </a:solidFill>
              </a:rPr>
              <a:t>P</a:t>
            </a:r>
            <a:r>
              <a:rPr lang="tr-TR" sz="2000" dirty="0" err="1" smtClean="0">
                <a:solidFill>
                  <a:schemeClr val="tx1"/>
                </a:solidFill>
              </a:rPr>
              <a:t>olikistik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over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sendromu</a:t>
            </a:r>
          </a:p>
          <a:p>
            <a:pPr lvl="2"/>
            <a:r>
              <a:rPr lang="tr-TR" sz="2000" dirty="0">
                <a:solidFill>
                  <a:schemeClr val="tx1"/>
                </a:solidFill>
              </a:rPr>
              <a:t>A</a:t>
            </a:r>
            <a:r>
              <a:rPr lang="tr-TR" sz="2000" dirty="0" smtClean="0">
                <a:solidFill>
                  <a:schemeClr val="tx1"/>
                </a:solidFill>
              </a:rPr>
              <a:t>kromegali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Hastaların hiçbiri </a:t>
            </a:r>
            <a:r>
              <a:rPr lang="tr-TR" sz="2400" dirty="0" err="1">
                <a:solidFill>
                  <a:schemeClr val="tx1"/>
                </a:solidFill>
              </a:rPr>
              <a:t>antiobezite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ilaç almamış </a:t>
            </a:r>
            <a:r>
              <a:rPr lang="tr-TR" sz="2400" dirty="0">
                <a:solidFill>
                  <a:schemeClr val="tx1"/>
                </a:solidFill>
              </a:rPr>
              <a:t>ya da son zamanlarda </a:t>
            </a:r>
            <a:r>
              <a:rPr lang="tr-TR" sz="2400" dirty="0" err="1">
                <a:solidFill>
                  <a:schemeClr val="tx1"/>
                </a:solidFill>
              </a:rPr>
              <a:t>glukokortikoid</a:t>
            </a:r>
            <a:r>
              <a:rPr lang="tr-TR" sz="2400" dirty="0">
                <a:solidFill>
                  <a:schemeClr val="tx1"/>
                </a:solidFill>
              </a:rPr>
              <a:t>, östrojen veya L-tiroksin ile tedavi </a:t>
            </a:r>
            <a:r>
              <a:rPr lang="tr-TR" sz="2400" dirty="0" smtClean="0">
                <a:solidFill>
                  <a:schemeClr val="tx1"/>
                </a:solidFill>
              </a:rPr>
              <a:t>edilmemiş.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1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Metot – Veri Toplama ve Laboratuvar Ölçümleri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916832"/>
            <a:ext cx="7125112" cy="4213927"/>
          </a:xfrm>
        </p:spPr>
        <p:txBody>
          <a:bodyPr>
            <a:normAutofit fontScale="92500"/>
          </a:bodyPr>
          <a:lstStyle/>
          <a:p>
            <a:r>
              <a:rPr lang="tr-TR" sz="2400" dirty="0" err="1">
                <a:solidFill>
                  <a:schemeClr val="tx1"/>
                </a:solidFill>
              </a:rPr>
              <a:t>Sistolik</a:t>
            </a:r>
            <a:r>
              <a:rPr lang="tr-TR" sz="2400" dirty="0">
                <a:solidFill>
                  <a:schemeClr val="tx1"/>
                </a:solidFill>
              </a:rPr>
              <a:t> ve </a:t>
            </a:r>
            <a:r>
              <a:rPr lang="tr-TR" sz="2400" dirty="0" err="1">
                <a:solidFill>
                  <a:schemeClr val="tx1"/>
                </a:solidFill>
              </a:rPr>
              <a:t>diyastolik</a:t>
            </a:r>
            <a:r>
              <a:rPr lang="tr-TR" sz="2400" dirty="0">
                <a:solidFill>
                  <a:schemeClr val="tx1"/>
                </a:solidFill>
              </a:rPr>
              <a:t> kan basıncı (SKB ve DKB</a:t>
            </a:r>
            <a:r>
              <a:rPr lang="tr-TR" sz="2400" dirty="0" smtClean="0">
                <a:solidFill>
                  <a:schemeClr val="tx1"/>
                </a:solidFill>
              </a:rPr>
              <a:t>)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açlık plazma glikozu, HbA1C, insülin</a:t>
            </a:r>
            <a:r>
              <a:rPr lang="tr-TR" sz="2400" dirty="0" smtClean="0">
                <a:solidFill>
                  <a:schemeClr val="tx1"/>
                </a:solidFill>
              </a:rPr>
              <a:t>, TC, LDL</a:t>
            </a:r>
            <a:r>
              <a:rPr lang="tr-TR" sz="2400" dirty="0" smtClean="0">
                <a:solidFill>
                  <a:schemeClr val="tx1"/>
                </a:solidFill>
              </a:rPr>
              <a:t>, HDL, TG, sT4, TSH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C-reaktif protein (</a:t>
            </a:r>
            <a:r>
              <a:rPr lang="tr-TR" sz="2400" dirty="0" err="1">
                <a:solidFill>
                  <a:schemeClr val="tx1"/>
                </a:solidFill>
              </a:rPr>
              <a:t>hs</a:t>
            </a:r>
            <a:r>
              <a:rPr lang="tr-TR" sz="2400" dirty="0">
                <a:solidFill>
                  <a:schemeClr val="tx1"/>
                </a:solidFill>
              </a:rPr>
              <a:t>-CRP), </a:t>
            </a:r>
            <a:r>
              <a:rPr lang="tr-TR" sz="2400" dirty="0" err="1">
                <a:solidFill>
                  <a:schemeClr val="tx1"/>
                </a:solidFill>
              </a:rPr>
              <a:t>adiponektin</a:t>
            </a:r>
            <a:r>
              <a:rPr lang="tr-TR" sz="2400" dirty="0">
                <a:solidFill>
                  <a:schemeClr val="tx1"/>
                </a:solidFill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</a:rPr>
              <a:t>leptin</a:t>
            </a:r>
            <a:endParaRPr lang="tr-TR" sz="2400" dirty="0" smtClean="0">
              <a:solidFill>
                <a:schemeClr val="tx1"/>
              </a:solidFill>
            </a:endParaRP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>
                <a:solidFill>
                  <a:schemeClr val="tx1"/>
                </a:solidFill>
              </a:rPr>
              <a:t>Bazı hastalarda önceki ve sonraki sT3 ve sT4 de ölçüldü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Metot – Kilo verme tedavisi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283 </a:t>
            </a:r>
            <a:r>
              <a:rPr lang="tr-TR" sz="2400" dirty="0" err="1">
                <a:solidFill>
                  <a:schemeClr val="tx1"/>
                </a:solidFill>
              </a:rPr>
              <a:t>obez</a:t>
            </a:r>
            <a:r>
              <a:rPr lang="tr-TR" sz="2400" dirty="0">
                <a:solidFill>
                  <a:schemeClr val="tx1"/>
                </a:solidFill>
              </a:rPr>
              <a:t> hastanın </a:t>
            </a:r>
            <a:r>
              <a:rPr lang="tr-TR" sz="2400" dirty="0" smtClean="0">
                <a:solidFill>
                  <a:schemeClr val="tx1"/>
                </a:solidFill>
              </a:rPr>
              <a:t>97’sine,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6 </a:t>
            </a:r>
            <a:r>
              <a:rPr lang="tr-TR" sz="2400" dirty="0">
                <a:solidFill>
                  <a:schemeClr val="tx1"/>
                </a:solidFill>
              </a:rPr>
              <a:t>ay </a:t>
            </a:r>
            <a:r>
              <a:rPr lang="tr-TR" sz="2400" dirty="0" smtClean="0">
                <a:solidFill>
                  <a:schemeClr val="tx1"/>
                </a:solidFill>
              </a:rPr>
              <a:t>boyunca,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yaşam </a:t>
            </a:r>
            <a:r>
              <a:rPr lang="tr-TR" sz="2400" dirty="0">
                <a:solidFill>
                  <a:schemeClr val="tx1"/>
                </a:solidFill>
              </a:rPr>
              <a:t>tarzı </a:t>
            </a:r>
            <a:r>
              <a:rPr lang="tr-TR" sz="2400" dirty="0" smtClean="0">
                <a:solidFill>
                  <a:schemeClr val="tx1"/>
                </a:solidFill>
              </a:rPr>
              <a:t>değişikliğini </a:t>
            </a:r>
            <a:r>
              <a:rPr lang="tr-TR" sz="2400" dirty="0">
                <a:solidFill>
                  <a:schemeClr val="tx1"/>
                </a:solidFill>
              </a:rPr>
              <a:t>içeren zayıflama tedavisi </a:t>
            </a:r>
            <a:r>
              <a:rPr lang="tr-TR" sz="2400" dirty="0" smtClean="0">
                <a:solidFill>
                  <a:schemeClr val="tx1"/>
                </a:solidFill>
              </a:rPr>
              <a:t>uygulananmış.</a:t>
            </a: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tüm </a:t>
            </a:r>
            <a:r>
              <a:rPr lang="tr-TR" sz="2000" dirty="0">
                <a:solidFill>
                  <a:schemeClr val="tx1"/>
                </a:solidFill>
              </a:rPr>
              <a:t>dönem için enerji alımı ve fiziksel </a:t>
            </a:r>
            <a:r>
              <a:rPr lang="tr-TR" sz="2000" dirty="0" smtClean="0">
                <a:solidFill>
                  <a:schemeClr val="tx1"/>
                </a:solidFill>
              </a:rPr>
              <a:t>aktivite seviyelerini </a:t>
            </a:r>
            <a:r>
              <a:rPr lang="tr-TR" sz="2000" dirty="0">
                <a:solidFill>
                  <a:schemeClr val="tx1"/>
                </a:solidFill>
              </a:rPr>
              <a:t>korumak </a:t>
            </a:r>
            <a:r>
              <a:rPr lang="tr-TR" sz="2000" dirty="0" smtClean="0">
                <a:solidFill>
                  <a:schemeClr val="tx1"/>
                </a:solidFill>
              </a:rPr>
              <a:t>yönünden hastalar </a:t>
            </a:r>
            <a:r>
              <a:rPr lang="tr-TR" sz="2000" dirty="0" smtClean="0">
                <a:solidFill>
                  <a:schemeClr val="tx1"/>
                </a:solidFill>
              </a:rPr>
              <a:t>bilgilendirilmiş.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0911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1994</TotalTime>
  <Words>1152</Words>
  <Application>Microsoft Office PowerPoint</Application>
  <PresentationFormat>Ekran Gösterisi (4:3)</PresentationFormat>
  <Paragraphs>122</Paragraphs>
  <Slides>35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Spring</vt:lpstr>
      <vt:lpstr>Serum sT4 düzeyleri obez kadınlarda kilo verme tedavisinin etkinliği ile ilişkilidir</vt:lpstr>
      <vt:lpstr>Giriş</vt:lpstr>
      <vt:lpstr>PowerPoint Sunusu</vt:lpstr>
      <vt:lpstr>PowerPoint Sunusu</vt:lpstr>
      <vt:lpstr>Metot - Hastalar</vt:lpstr>
      <vt:lpstr>PowerPoint Sunusu</vt:lpstr>
      <vt:lpstr>PowerPoint Sunusu</vt:lpstr>
      <vt:lpstr>Metot – Veri Toplama ve Laboratuvar Ölçümleri </vt:lpstr>
      <vt:lpstr>Metot – Kilo verme tedavisi</vt:lpstr>
      <vt:lpstr>PowerPoint Sunusu</vt:lpstr>
      <vt:lpstr>Sonuçlar – Obez hastaların bazal klinik özellikleri</vt:lpstr>
      <vt:lpstr>PowerPoint Sunusu</vt:lpstr>
      <vt:lpstr>Sonuçlar – Başlangıçtaki VA, VKİ ve tiroid fonksiyonları arasındaki ilişki</vt:lpstr>
      <vt:lpstr>Sonuçlar – Obez hastalarda VA’ndaki azalmanın metabolik parametreler üzerine etkisi</vt:lpstr>
      <vt:lpstr>PowerPoint Sunusu</vt:lpstr>
      <vt:lpstr>Sonuçlar – 6 aylık obezite tedavisi öncesi ve sonrası sT4 ve sT3 düzeyleri</vt:lpstr>
      <vt:lpstr>Sonuçlar - Bazal sT4 düzeyi ile VA ve VKİ değişim ilişkisi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Sonuçlar – Tiroid fonksiyonu ile metabolik parametrelerin değişim ilişkisi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 olarak,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Yenidoğan Sarılığı</dc:title>
  <dc:creator>Win7</dc:creator>
  <cp:lastModifiedBy>Win7</cp:lastModifiedBy>
  <cp:revision>152</cp:revision>
  <dcterms:created xsi:type="dcterms:W3CDTF">2015-10-27T09:15:28Z</dcterms:created>
  <dcterms:modified xsi:type="dcterms:W3CDTF">2015-12-15T07:55:34Z</dcterms:modified>
</cp:coreProperties>
</file>