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68" r:id="rId14"/>
    <p:sldId id="271" r:id="rId15"/>
    <p:sldId id="26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5/31/2016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5/31/2016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5/31/2016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5/31/2016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5/31/2016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Diz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ğrısı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n-US" dirty="0" err="1" smtClean="0"/>
              <a:t>Zehra</a:t>
            </a:r>
            <a:r>
              <a:rPr lang="en-US" dirty="0" smtClean="0"/>
              <a:t> ASLAN AYDOĞDU</a:t>
            </a:r>
          </a:p>
          <a:p>
            <a:pPr algn="r"/>
            <a:r>
              <a:rPr lang="en-US" dirty="0" smtClean="0"/>
              <a:t>KTÜ </a:t>
            </a:r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Hekimliği</a:t>
            </a:r>
            <a:r>
              <a:rPr lang="en-US" dirty="0" smtClean="0"/>
              <a:t> AD</a:t>
            </a:r>
          </a:p>
          <a:p>
            <a:pPr algn="r"/>
            <a:r>
              <a:rPr lang="en-US" dirty="0" smtClean="0"/>
              <a:t>24.05.2016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915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Konservatif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yeterlidir</a:t>
            </a:r>
            <a:r>
              <a:rPr lang="en-US" dirty="0" smtClean="0"/>
              <a:t> </a:t>
            </a:r>
            <a:r>
              <a:rPr lang="en-US" dirty="0" err="1" smtClean="0"/>
              <a:t>çünkü</a:t>
            </a:r>
            <a:r>
              <a:rPr lang="en-US" dirty="0" smtClean="0"/>
              <a:t> </a:t>
            </a:r>
            <a:r>
              <a:rPr lang="en-US" dirty="0" err="1" smtClean="0"/>
              <a:t>büyüme</a:t>
            </a:r>
            <a:r>
              <a:rPr lang="en-US" dirty="0" smtClean="0"/>
              <a:t> </a:t>
            </a:r>
            <a:r>
              <a:rPr lang="en-US" dirty="0" err="1" smtClean="0"/>
              <a:t>plağı</a:t>
            </a:r>
            <a:r>
              <a:rPr lang="en-US" dirty="0" smtClean="0"/>
              <a:t> </a:t>
            </a:r>
            <a:r>
              <a:rPr lang="en-US" dirty="0" err="1" smtClean="0"/>
              <a:t>kapandığında</a:t>
            </a:r>
            <a:r>
              <a:rPr lang="en-US" dirty="0" smtClean="0"/>
              <a:t> </a:t>
            </a:r>
            <a:r>
              <a:rPr lang="en-US" dirty="0" err="1" smtClean="0"/>
              <a:t>geriler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buz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analjeziklerle</a:t>
            </a:r>
            <a:r>
              <a:rPr lang="en-US" dirty="0" smtClean="0"/>
              <a:t> </a:t>
            </a:r>
            <a:r>
              <a:rPr lang="en-US" dirty="0" err="1" smtClean="0"/>
              <a:t>ağrı</a:t>
            </a:r>
            <a:r>
              <a:rPr lang="en-US" dirty="0" smtClean="0"/>
              <a:t> </a:t>
            </a:r>
            <a:r>
              <a:rPr lang="en-US" dirty="0" err="1" smtClean="0"/>
              <a:t>kontrolü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fizik</a:t>
            </a:r>
            <a:r>
              <a:rPr lang="en-US" dirty="0" smtClean="0"/>
              <a:t> </a:t>
            </a:r>
            <a:r>
              <a:rPr lang="en-US" dirty="0" err="1" smtClean="0"/>
              <a:t>tedaviyi</a:t>
            </a:r>
            <a:r>
              <a:rPr lang="en-US" dirty="0" smtClean="0"/>
              <a:t> </a:t>
            </a:r>
            <a:r>
              <a:rPr lang="en-US" dirty="0" err="1" smtClean="0"/>
              <a:t>içermelidir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Semptomlar</a:t>
            </a:r>
            <a:r>
              <a:rPr lang="en-US" dirty="0" smtClean="0"/>
              <a:t> </a:t>
            </a:r>
            <a:r>
              <a:rPr lang="en-US" dirty="0" err="1" smtClean="0"/>
              <a:t>şiddetli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,hasta </a:t>
            </a:r>
            <a:r>
              <a:rPr lang="en-US" dirty="0" err="1" smtClean="0"/>
              <a:t>mikrofraktürlere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olmamak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aktiviteyi</a:t>
            </a:r>
            <a:r>
              <a:rPr lang="en-US" dirty="0" smtClean="0"/>
              <a:t> </a:t>
            </a:r>
            <a:r>
              <a:rPr lang="en-US" dirty="0" err="1" smtClean="0"/>
              <a:t>azaltmalıdır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Sporcular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smtClean="0"/>
              <a:t>2-3 ay </a:t>
            </a:r>
            <a:r>
              <a:rPr lang="en-US" dirty="0" err="1" smtClean="0"/>
              <a:t>spordan</a:t>
            </a:r>
            <a:r>
              <a:rPr lang="en-US" dirty="0" smtClean="0"/>
              <a:t> </a:t>
            </a:r>
            <a:r>
              <a:rPr lang="en-US" dirty="0" err="1" smtClean="0"/>
              <a:t>kaçınmaları</a:t>
            </a:r>
            <a:r>
              <a:rPr lang="en-US" dirty="0" smtClean="0"/>
              <a:t> </a:t>
            </a:r>
            <a:r>
              <a:rPr lang="en-US" dirty="0" err="1" smtClean="0"/>
              <a:t>gerekebilir</a:t>
            </a:r>
            <a:r>
              <a:rPr lang="en-US" dirty="0" smtClean="0"/>
              <a:t>. </a:t>
            </a:r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998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Osteokondritis</a:t>
            </a:r>
            <a:r>
              <a:rPr lang="en-US" dirty="0" smtClean="0"/>
              <a:t> </a:t>
            </a:r>
            <a:r>
              <a:rPr lang="en-US" dirty="0" err="1" smtClean="0"/>
              <a:t>dissekans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Ergenlerde</a:t>
            </a:r>
            <a:r>
              <a:rPr lang="en-US" dirty="0" smtClean="0"/>
              <a:t> </a:t>
            </a:r>
            <a:r>
              <a:rPr lang="en-US" dirty="0" err="1" smtClean="0"/>
              <a:t>subkondral</a:t>
            </a:r>
            <a:r>
              <a:rPr lang="en-US" dirty="0" smtClean="0"/>
              <a:t> </a:t>
            </a:r>
            <a:r>
              <a:rPr lang="en-US" dirty="0" err="1" smtClean="0"/>
              <a:t>kemiğin</a:t>
            </a:r>
            <a:r>
              <a:rPr lang="en-US" dirty="0" smtClean="0"/>
              <a:t> </a:t>
            </a:r>
            <a:r>
              <a:rPr lang="en-US" dirty="0" err="1" smtClean="0"/>
              <a:t>hasarına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eklem</a:t>
            </a:r>
            <a:r>
              <a:rPr lang="en-US" dirty="0" smtClean="0"/>
              <a:t> </a:t>
            </a:r>
            <a:r>
              <a:rPr lang="en-US" dirty="0" err="1" smtClean="0"/>
              <a:t>ağrısına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Ağrı</a:t>
            </a:r>
            <a:r>
              <a:rPr lang="en-US" dirty="0" smtClean="0"/>
              <a:t> </a:t>
            </a:r>
            <a:r>
              <a:rPr lang="en-US" dirty="0" err="1" smtClean="0"/>
              <a:t>kartilaj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kemiğin</a:t>
            </a:r>
            <a:r>
              <a:rPr lang="en-US" dirty="0" smtClean="0"/>
              <a:t> </a:t>
            </a:r>
            <a:r>
              <a:rPr lang="en-US" dirty="0" err="1" smtClean="0"/>
              <a:t>osteonekrozu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subkondral</a:t>
            </a:r>
            <a:r>
              <a:rPr lang="en-US" dirty="0" smtClean="0"/>
              <a:t> </a:t>
            </a:r>
            <a:r>
              <a:rPr lang="en-US" dirty="0" err="1" smtClean="0"/>
              <a:t>kemik</a:t>
            </a:r>
            <a:r>
              <a:rPr lang="en-US" dirty="0" smtClean="0"/>
              <a:t> </a:t>
            </a:r>
            <a:r>
              <a:rPr lang="en-US" dirty="0" err="1" smtClean="0"/>
              <a:t>stres</a:t>
            </a:r>
            <a:r>
              <a:rPr lang="en-US" dirty="0" smtClean="0"/>
              <a:t> </a:t>
            </a:r>
            <a:r>
              <a:rPr lang="en-US" dirty="0" err="1" smtClean="0"/>
              <a:t>fraktürüne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Bacağın</a:t>
            </a:r>
            <a:r>
              <a:rPr lang="en-US" dirty="0" smtClean="0"/>
              <a:t> tam </a:t>
            </a:r>
            <a:r>
              <a:rPr lang="en-US" dirty="0" err="1" smtClean="0"/>
              <a:t>ekstansiyona</a:t>
            </a:r>
            <a:r>
              <a:rPr lang="en-US" dirty="0" smtClean="0"/>
              <a:t> </a:t>
            </a:r>
            <a:r>
              <a:rPr lang="en-US" dirty="0" err="1" smtClean="0"/>
              <a:t>gelmemesi</a:t>
            </a:r>
            <a:r>
              <a:rPr lang="en-US" dirty="0" smtClean="0"/>
              <a:t> </a:t>
            </a:r>
            <a:r>
              <a:rPr lang="en-US" dirty="0" err="1" smtClean="0"/>
              <a:t>klinik</a:t>
            </a:r>
            <a:r>
              <a:rPr lang="en-US" dirty="0" smtClean="0"/>
              <a:t> </a:t>
            </a:r>
            <a:r>
              <a:rPr lang="en-US" dirty="0" err="1" smtClean="0"/>
              <a:t>açıdan</a:t>
            </a:r>
            <a:r>
              <a:rPr lang="en-US" dirty="0" smtClean="0"/>
              <a:t> </a:t>
            </a:r>
            <a:r>
              <a:rPr lang="en-US" dirty="0" err="1" smtClean="0"/>
              <a:t>yardımcı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r>
              <a:rPr lang="en-US" dirty="0" smtClean="0"/>
              <a:t> </a:t>
            </a:r>
            <a:r>
              <a:rPr lang="en-US" dirty="0" err="1" smtClean="0"/>
              <a:t>fakat</a:t>
            </a:r>
            <a:r>
              <a:rPr lang="en-US" dirty="0" smtClean="0"/>
              <a:t> </a:t>
            </a:r>
            <a:r>
              <a:rPr lang="en-US" dirty="0" err="1" smtClean="0"/>
              <a:t>radyografik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doğrulanmalıdır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95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Osteosarkom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Kemiğin</a:t>
            </a:r>
            <a:r>
              <a:rPr lang="en-US" dirty="0" smtClean="0"/>
              <a:t> malign </a:t>
            </a:r>
            <a:r>
              <a:rPr lang="en-US" dirty="0" err="1" smtClean="0"/>
              <a:t>tümörüdür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sıklıkla</a:t>
            </a:r>
            <a:r>
              <a:rPr lang="en-US" dirty="0" smtClean="0"/>
              <a:t> distal </a:t>
            </a:r>
            <a:r>
              <a:rPr lang="en-US" dirty="0" err="1" smtClean="0"/>
              <a:t>femurda</a:t>
            </a:r>
            <a:r>
              <a:rPr lang="en-US" dirty="0" smtClean="0"/>
              <a:t> </a:t>
            </a:r>
            <a:r>
              <a:rPr lang="en-US" dirty="0" err="1" smtClean="0"/>
              <a:t>görülür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Geceleri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aktivite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artan</a:t>
            </a:r>
            <a:r>
              <a:rPr lang="en-US" dirty="0" smtClean="0"/>
              <a:t> </a:t>
            </a:r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ağrıya</a:t>
            </a:r>
            <a:r>
              <a:rPr lang="en-US" dirty="0" smtClean="0"/>
              <a:t> </a:t>
            </a:r>
            <a:r>
              <a:rPr lang="en-US" dirty="0" err="1" smtClean="0"/>
              <a:t>sebep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Patellofemoral</a:t>
            </a:r>
            <a:r>
              <a:rPr lang="en-US" dirty="0"/>
              <a:t> </a:t>
            </a:r>
            <a:r>
              <a:rPr lang="en-US" dirty="0" err="1" smtClean="0"/>
              <a:t>disfonksiyon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Genç</a:t>
            </a:r>
            <a:r>
              <a:rPr lang="en-US" dirty="0" smtClean="0"/>
              <a:t> </a:t>
            </a:r>
            <a:r>
              <a:rPr lang="en-US" dirty="0" err="1" smtClean="0"/>
              <a:t>bireylerdeözellikle</a:t>
            </a:r>
            <a:r>
              <a:rPr lang="en-US" dirty="0" smtClean="0"/>
              <a:t> </a:t>
            </a:r>
            <a:r>
              <a:rPr lang="en-US" dirty="0" err="1" smtClean="0"/>
              <a:t>sporcularda</a:t>
            </a:r>
            <a:r>
              <a:rPr lang="en-US" dirty="0" smtClean="0"/>
              <a:t> </a:t>
            </a:r>
            <a:r>
              <a:rPr lang="en-US" dirty="0" err="1" smtClean="0"/>
              <a:t>ön</a:t>
            </a:r>
            <a:r>
              <a:rPr lang="en-US" dirty="0" smtClean="0"/>
              <a:t> </a:t>
            </a:r>
            <a:r>
              <a:rPr lang="en-US" dirty="0" err="1" smtClean="0"/>
              <a:t>diz</a:t>
            </a:r>
            <a:r>
              <a:rPr lang="en-US" dirty="0" smtClean="0"/>
              <a:t> </a:t>
            </a:r>
            <a:r>
              <a:rPr lang="en-US" dirty="0" err="1" smtClean="0"/>
              <a:t>ağrısının</a:t>
            </a:r>
            <a:r>
              <a:rPr lang="en-US" dirty="0" smtClean="0"/>
              <a:t> </a:t>
            </a:r>
            <a:r>
              <a:rPr lang="en-US" dirty="0" err="1" smtClean="0"/>
              <a:t>sık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nedenidir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Patella </a:t>
            </a:r>
            <a:r>
              <a:rPr lang="en-US" dirty="0" err="1" smtClean="0"/>
              <a:t>eklem</a:t>
            </a:r>
            <a:r>
              <a:rPr lang="en-US" dirty="0" smtClean="0"/>
              <a:t> </a:t>
            </a:r>
            <a:r>
              <a:rPr lang="en-US" dirty="0" err="1" smtClean="0"/>
              <a:t>yüzeyleri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inflamasyona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gelişir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patellaya</a:t>
            </a:r>
            <a:r>
              <a:rPr lang="en-US" dirty="0" smtClean="0"/>
              <a:t> </a:t>
            </a:r>
            <a:r>
              <a:rPr lang="en-US" dirty="0" err="1" smtClean="0"/>
              <a:t>bası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kötüleşir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Ağrı</a:t>
            </a:r>
            <a:r>
              <a:rPr lang="en-US" dirty="0" smtClean="0"/>
              <a:t> </a:t>
            </a:r>
            <a:r>
              <a:rPr lang="en-US" dirty="0" err="1" smtClean="0"/>
              <a:t>tırmanma</a:t>
            </a:r>
            <a:r>
              <a:rPr lang="en-US" dirty="0" smtClean="0"/>
              <a:t>, </a:t>
            </a:r>
            <a:r>
              <a:rPr lang="en-US" dirty="0" err="1" smtClean="0"/>
              <a:t>zıplama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oturma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artar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01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Sinding</a:t>
            </a:r>
            <a:r>
              <a:rPr lang="en-US" sz="4000" dirty="0"/>
              <a:t>-Larsen-Johansson </a:t>
            </a:r>
            <a:r>
              <a:rPr lang="en-US" sz="4000" dirty="0" err="1" smtClean="0"/>
              <a:t>Hastalığı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Patellanın</a:t>
            </a:r>
            <a:r>
              <a:rPr lang="en-US" dirty="0" smtClean="0"/>
              <a:t> inferior </a:t>
            </a:r>
            <a:r>
              <a:rPr lang="en-US" dirty="0" err="1" smtClean="0"/>
              <a:t>kısmından</a:t>
            </a:r>
            <a:r>
              <a:rPr lang="en-US" dirty="0" smtClean="0"/>
              <a:t> patellar </a:t>
            </a:r>
            <a:r>
              <a:rPr lang="en-US" dirty="0" err="1" smtClean="0"/>
              <a:t>tendonun</a:t>
            </a:r>
            <a:r>
              <a:rPr lang="en-US" dirty="0" smtClean="0"/>
              <a:t> </a:t>
            </a:r>
            <a:r>
              <a:rPr lang="en-US" dirty="0" err="1" smtClean="0"/>
              <a:t>aşırı</a:t>
            </a:r>
            <a:r>
              <a:rPr lang="en-US" dirty="0" smtClean="0"/>
              <a:t> </a:t>
            </a:r>
            <a:r>
              <a:rPr lang="en-US" dirty="0" err="1" smtClean="0"/>
              <a:t>çekimine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gelişen</a:t>
            </a:r>
            <a:r>
              <a:rPr lang="en-US" dirty="0" smtClean="0"/>
              <a:t> </a:t>
            </a:r>
            <a:r>
              <a:rPr lang="en-US" dirty="0" err="1" smtClean="0"/>
              <a:t>apofizittir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Patellar tendon </a:t>
            </a:r>
            <a:r>
              <a:rPr lang="en-US" dirty="0" err="1" smtClean="0"/>
              <a:t>ve</a:t>
            </a:r>
            <a:r>
              <a:rPr lang="en-US" dirty="0" smtClean="0"/>
              <a:t> inferior </a:t>
            </a:r>
            <a:r>
              <a:rPr lang="en-US" dirty="0" err="1" smtClean="0"/>
              <a:t>patellada</a:t>
            </a:r>
            <a:r>
              <a:rPr lang="en-US" dirty="0" smtClean="0"/>
              <a:t> </a:t>
            </a:r>
            <a:r>
              <a:rPr lang="en-US" dirty="0" err="1" smtClean="0"/>
              <a:t>ağrı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hassasiyete</a:t>
            </a:r>
            <a:r>
              <a:rPr lang="en-US" dirty="0" smtClean="0"/>
              <a:t> </a:t>
            </a:r>
            <a:r>
              <a:rPr lang="en-US" dirty="0" err="1" smtClean="0"/>
              <a:t>sebep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Genellikle</a:t>
            </a:r>
            <a:r>
              <a:rPr lang="en-US" dirty="0" smtClean="0"/>
              <a:t> 9-12 </a:t>
            </a:r>
            <a:r>
              <a:rPr lang="en-US" dirty="0" err="1" smtClean="0"/>
              <a:t>yaşındaki</a:t>
            </a:r>
            <a:r>
              <a:rPr lang="en-US" dirty="0" smtClean="0"/>
              <a:t> </a:t>
            </a:r>
            <a:r>
              <a:rPr lang="en-US" dirty="0" err="1" smtClean="0"/>
              <a:t>erkeklerde</a:t>
            </a:r>
            <a:r>
              <a:rPr lang="en-US" dirty="0" smtClean="0"/>
              <a:t> </a:t>
            </a:r>
            <a:r>
              <a:rPr lang="en-US" dirty="0" err="1" smtClean="0"/>
              <a:t>meydana</a:t>
            </a:r>
            <a:r>
              <a:rPr lang="en-US" dirty="0" smtClean="0"/>
              <a:t> </a:t>
            </a:r>
            <a:r>
              <a:rPr lang="en-US" dirty="0" err="1" smtClean="0"/>
              <a:t>gelir</a:t>
            </a:r>
            <a:r>
              <a:rPr lang="en-US" dirty="0" smtClean="0"/>
              <a:t>.</a:t>
            </a:r>
          </a:p>
          <a:p>
            <a:pPr marL="11430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5568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Kaynak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ELIZABETH ROTH, MD; MICHAEL MIROCHNA, MD; and DAVID HARSHA, MD, CAQSM, St. Vincent Hospital, Indianapolis, </a:t>
            </a:r>
            <a:r>
              <a:rPr lang="en-US" dirty="0" smtClean="0"/>
              <a:t>Indiana, </a:t>
            </a:r>
            <a:r>
              <a:rPr lang="es-ES_tradnl" i="1" dirty="0" smtClean="0"/>
              <a:t>Am </a:t>
            </a:r>
            <a:r>
              <a:rPr lang="es-ES_tradnl" i="1" dirty="0" err="1"/>
              <a:t>Fam</a:t>
            </a:r>
            <a:r>
              <a:rPr lang="es-ES_tradnl" i="1" dirty="0"/>
              <a:t> </a:t>
            </a:r>
            <a:r>
              <a:rPr lang="es-ES_tradnl" i="1" dirty="0" err="1"/>
              <a:t>Physician</a:t>
            </a:r>
            <a:r>
              <a:rPr lang="es-ES_tradnl" i="1" dirty="0"/>
              <a:t>.</a:t>
            </a:r>
            <a:r>
              <a:rPr lang="es-ES_tradnl" dirty="0"/>
              <a:t> 2012 </a:t>
            </a:r>
            <a:r>
              <a:rPr lang="es-ES_tradnl" dirty="0" err="1"/>
              <a:t>Sep</a:t>
            </a:r>
            <a:r>
              <a:rPr lang="es-ES_tradnl" dirty="0"/>
              <a:t> 15;86(6):569-570.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50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14 </a:t>
            </a:r>
            <a:r>
              <a:rPr lang="en-US" dirty="0" err="1" smtClean="0"/>
              <a:t>yaşında</a:t>
            </a:r>
            <a:r>
              <a:rPr lang="en-US" dirty="0" smtClean="0"/>
              <a:t> </a:t>
            </a:r>
            <a:r>
              <a:rPr lang="en-US" dirty="0" err="1" smtClean="0"/>
              <a:t>kız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Birkaç</a:t>
            </a:r>
            <a:r>
              <a:rPr lang="en-US" dirty="0" smtClean="0"/>
              <a:t> </a:t>
            </a:r>
            <a:r>
              <a:rPr lang="en-US" dirty="0" err="1" smtClean="0"/>
              <a:t>haftadır</a:t>
            </a:r>
            <a:r>
              <a:rPr lang="en-US" dirty="0" smtClean="0"/>
              <a:t> </a:t>
            </a:r>
            <a:r>
              <a:rPr lang="en-US" dirty="0" err="1" smtClean="0"/>
              <a:t>aralıklı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sağ</a:t>
            </a:r>
            <a:r>
              <a:rPr lang="en-US" dirty="0" smtClean="0"/>
              <a:t> </a:t>
            </a:r>
            <a:r>
              <a:rPr lang="en-US" dirty="0" err="1" smtClean="0"/>
              <a:t>diz</a:t>
            </a:r>
            <a:r>
              <a:rPr lang="en-US" dirty="0" smtClean="0"/>
              <a:t> </a:t>
            </a:r>
            <a:r>
              <a:rPr lang="en-US" dirty="0" err="1" smtClean="0"/>
              <a:t>ağrısı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Ağrı</a:t>
            </a:r>
            <a:r>
              <a:rPr lang="en-US" dirty="0" smtClean="0"/>
              <a:t> </a:t>
            </a:r>
            <a:r>
              <a:rPr lang="en-US" dirty="0" err="1" smtClean="0"/>
              <a:t>aktivite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kötüleşmekte</a:t>
            </a:r>
            <a:r>
              <a:rPr lang="en-US" dirty="0" smtClean="0"/>
              <a:t>, </a:t>
            </a:r>
            <a:r>
              <a:rPr lang="en-US" dirty="0" err="1" smtClean="0"/>
              <a:t>istirahat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azalmakta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Ağrı</a:t>
            </a:r>
            <a:r>
              <a:rPr lang="en-US" dirty="0" smtClean="0"/>
              <a:t> </a:t>
            </a:r>
            <a:r>
              <a:rPr lang="en-US" dirty="0" err="1" smtClean="0"/>
              <a:t>kesici</a:t>
            </a:r>
            <a:r>
              <a:rPr lang="en-US" dirty="0" smtClean="0"/>
              <a:t> </a:t>
            </a:r>
            <a:r>
              <a:rPr lang="en-US" dirty="0" err="1" smtClean="0"/>
              <a:t>kullanmamış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Hasta </a:t>
            </a:r>
            <a:r>
              <a:rPr lang="en-US" dirty="0" err="1" smtClean="0"/>
              <a:t>voleybol</a:t>
            </a:r>
            <a:r>
              <a:rPr lang="en-US" dirty="0" smtClean="0"/>
              <a:t> </a:t>
            </a:r>
            <a:r>
              <a:rPr lang="en-US" dirty="0" err="1" smtClean="0"/>
              <a:t>oynuyor</a:t>
            </a:r>
            <a:r>
              <a:rPr lang="en-US" dirty="0" smtClean="0"/>
              <a:t> </a:t>
            </a:r>
            <a:r>
              <a:rPr lang="en-US" dirty="0" err="1" smtClean="0"/>
              <a:t>fakat</a:t>
            </a:r>
            <a:r>
              <a:rPr lang="en-US" dirty="0" smtClean="0"/>
              <a:t> </a:t>
            </a:r>
            <a:r>
              <a:rPr lang="en-US" dirty="0" err="1" smtClean="0"/>
              <a:t>ağrı</a:t>
            </a:r>
            <a:r>
              <a:rPr lang="en-US" dirty="0" smtClean="0"/>
              <a:t> </a:t>
            </a:r>
            <a:r>
              <a:rPr lang="en-US" dirty="0" err="1" smtClean="0"/>
              <a:t>başladığından</a:t>
            </a:r>
            <a:r>
              <a:rPr lang="en-US" dirty="0" smtClean="0"/>
              <a:t> </a:t>
            </a:r>
            <a:r>
              <a:rPr lang="en-US" dirty="0" err="1" smtClean="0"/>
              <a:t>beri</a:t>
            </a:r>
            <a:r>
              <a:rPr lang="en-US" dirty="0"/>
              <a:t> </a:t>
            </a:r>
            <a:r>
              <a:rPr lang="en-US" dirty="0" err="1" smtClean="0"/>
              <a:t>oynamamış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986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Fizik</a:t>
            </a:r>
            <a:r>
              <a:rPr lang="en-US" dirty="0" smtClean="0"/>
              <a:t> </a:t>
            </a:r>
            <a:r>
              <a:rPr lang="en-US" dirty="0" err="1" smtClean="0"/>
              <a:t>muayenede</a:t>
            </a:r>
            <a:r>
              <a:rPr lang="en-US" dirty="0" smtClean="0"/>
              <a:t> </a:t>
            </a:r>
            <a:r>
              <a:rPr lang="en-US" dirty="0" err="1" smtClean="0"/>
              <a:t>inspeksiyon</a:t>
            </a:r>
            <a:r>
              <a:rPr lang="en-US" dirty="0" smtClean="0"/>
              <a:t> normal; </a:t>
            </a:r>
            <a:r>
              <a:rPr lang="en-US" dirty="0" err="1" smtClean="0"/>
              <a:t>varus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valgus </a:t>
            </a:r>
            <a:r>
              <a:rPr lang="en-US" dirty="0" err="1" smtClean="0"/>
              <a:t>deformitesi</a:t>
            </a:r>
            <a:r>
              <a:rPr lang="en-US" dirty="0" smtClean="0"/>
              <a:t> </a:t>
            </a:r>
            <a:r>
              <a:rPr lang="en-US" dirty="0" err="1" smtClean="0"/>
              <a:t>yok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Hastanın</a:t>
            </a:r>
            <a:r>
              <a:rPr lang="en-US" dirty="0" smtClean="0"/>
              <a:t> </a:t>
            </a:r>
            <a:r>
              <a:rPr lang="en-US" dirty="0" err="1" smtClean="0"/>
              <a:t>kilosu</a:t>
            </a:r>
            <a:r>
              <a:rPr lang="en-US" dirty="0" smtClean="0"/>
              <a:t> normal </a:t>
            </a:r>
          </a:p>
          <a:p>
            <a:endParaRPr lang="en-US" dirty="0" smtClean="0"/>
          </a:p>
          <a:p>
            <a:r>
              <a:rPr lang="en-US" dirty="0" smtClean="0"/>
              <a:t>Patellar tendon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tibial</a:t>
            </a:r>
            <a:r>
              <a:rPr lang="en-US" dirty="0" smtClean="0"/>
              <a:t> </a:t>
            </a:r>
            <a:r>
              <a:rPr lang="en-US" dirty="0" err="1" smtClean="0"/>
              <a:t>tüberkülde</a:t>
            </a:r>
            <a:r>
              <a:rPr lang="en-US" dirty="0" smtClean="0"/>
              <a:t> </a:t>
            </a:r>
            <a:r>
              <a:rPr lang="en-US" dirty="0" err="1" smtClean="0"/>
              <a:t>hassasiyet</a:t>
            </a:r>
            <a:r>
              <a:rPr lang="en-US" dirty="0" smtClean="0"/>
              <a:t> </a:t>
            </a:r>
            <a:r>
              <a:rPr lang="en-US" dirty="0" err="1" smtClean="0"/>
              <a:t>mevcut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Efüzyon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eritem</a:t>
            </a:r>
            <a:r>
              <a:rPr lang="en-US" dirty="0" smtClean="0"/>
              <a:t> </a:t>
            </a:r>
            <a:r>
              <a:rPr lang="en-US" dirty="0" err="1" smtClean="0"/>
              <a:t>yok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Eklem</a:t>
            </a:r>
            <a:r>
              <a:rPr lang="en-US" dirty="0" smtClean="0"/>
              <a:t> </a:t>
            </a:r>
            <a:r>
              <a:rPr lang="en-US" dirty="0" err="1" smtClean="0"/>
              <a:t>hareket</a:t>
            </a:r>
            <a:r>
              <a:rPr lang="en-US" dirty="0" smtClean="0"/>
              <a:t> </a:t>
            </a:r>
            <a:r>
              <a:rPr lang="en-US" dirty="0" err="1" smtClean="0"/>
              <a:t>açıklığı</a:t>
            </a:r>
            <a:r>
              <a:rPr lang="en-US" dirty="0" smtClean="0"/>
              <a:t> normal </a:t>
            </a:r>
            <a:r>
              <a:rPr lang="en-US" dirty="0" err="1" smtClean="0"/>
              <a:t>ve</a:t>
            </a:r>
            <a:r>
              <a:rPr lang="en-US" dirty="0" smtClean="0"/>
              <a:t> sol </a:t>
            </a:r>
            <a:r>
              <a:rPr lang="en-US" dirty="0" err="1" smtClean="0"/>
              <a:t>taraf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benzer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Ligaman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menisküsler</a:t>
            </a:r>
            <a:r>
              <a:rPr lang="en-US" dirty="0" smtClean="0"/>
              <a:t> </a:t>
            </a:r>
            <a:r>
              <a:rPr lang="en-US" dirty="0" err="1" smtClean="0"/>
              <a:t>sağlam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3384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99" r="556"/>
          <a:stretch/>
        </p:blipFill>
        <p:spPr>
          <a:xfrm>
            <a:off x="855902" y="-43841"/>
            <a:ext cx="5811850" cy="6921413"/>
          </a:xfrm>
        </p:spPr>
      </p:pic>
    </p:spTree>
    <p:extLst>
      <p:ext uri="{BB962C8B-B14F-4D97-AF65-F5344CB8AC3E}">
        <p14:creationId xmlns:p14="http://schemas.microsoft.com/office/powerpoint/2010/main" val="48624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Tanınız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 Osgood-</a:t>
            </a:r>
            <a:r>
              <a:rPr lang="en-US" dirty="0" err="1"/>
              <a:t>Schlatter</a:t>
            </a:r>
            <a:r>
              <a:rPr lang="en-US" dirty="0"/>
              <a:t> </a:t>
            </a:r>
            <a:r>
              <a:rPr lang="en-US" dirty="0" err="1" smtClean="0"/>
              <a:t>hastalığı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B. </a:t>
            </a:r>
            <a:r>
              <a:rPr lang="en-US" dirty="0" err="1" smtClean="0"/>
              <a:t>Osteokondritis</a:t>
            </a:r>
            <a:r>
              <a:rPr lang="en-US" dirty="0" smtClean="0"/>
              <a:t> </a:t>
            </a:r>
            <a:r>
              <a:rPr lang="en-US" dirty="0" err="1" smtClean="0"/>
              <a:t>dissekans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C. </a:t>
            </a:r>
            <a:r>
              <a:rPr lang="en-US" dirty="0" err="1" smtClean="0"/>
              <a:t>Osteosarkoma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D. </a:t>
            </a:r>
            <a:r>
              <a:rPr lang="en-US" dirty="0" err="1"/>
              <a:t>Patellofemoral</a:t>
            </a:r>
            <a:r>
              <a:rPr lang="en-US" dirty="0"/>
              <a:t> </a:t>
            </a:r>
            <a:r>
              <a:rPr lang="en-US" dirty="0" err="1" smtClean="0"/>
              <a:t>disfonksiyon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E. </a:t>
            </a:r>
            <a:r>
              <a:rPr lang="en-US" dirty="0" err="1"/>
              <a:t>Sinding</a:t>
            </a:r>
            <a:r>
              <a:rPr lang="en-US" dirty="0"/>
              <a:t>-Larsen-Johansson </a:t>
            </a:r>
            <a:r>
              <a:rPr lang="en-US" dirty="0" err="1" smtClean="0"/>
              <a:t>hastalığı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6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Cevap</a:t>
            </a:r>
            <a:r>
              <a:rPr lang="en-US" dirty="0" smtClean="0"/>
              <a:t>: Osgood</a:t>
            </a:r>
            <a:r>
              <a:rPr lang="en-US" dirty="0"/>
              <a:t>-</a:t>
            </a:r>
            <a:r>
              <a:rPr lang="en-US" dirty="0" err="1"/>
              <a:t>Schlatter</a:t>
            </a:r>
            <a:r>
              <a:rPr lang="en-US" dirty="0"/>
              <a:t> </a:t>
            </a:r>
            <a:r>
              <a:rPr lang="en-US" dirty="0" err="1" smtClean="0"/>
              <a:t>hastalığı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227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Osgood-</a:t>
            </a:r>
            <a:r>
              <a:rPr lang="en-US" dirty="0" err="1"/>
              <a:t>Schlatter</a:t>
            </a:r>
            <a:r>
              <a:rPr lang="en-US" dirty="0"/>
              <a:t> </a:t>
            </a:r>
            <a:r>
              <a:rPr lang="en-US" dirty="0" err="1" smtClean="0"/>
              <a:t>Hastalığı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Tibial</a:t>
            </a:r>
            <a:r>
              <a:rPr lang="en-US" dirty="0" smtClean="0"/>
              <a:t> </a:t>
            </a:r>
            <a:r>
              <a:rPr lang="en-US" dirty="0" err="1" smtClean="0"/>
              <a:t>tüberkülün</a:t>
            </a:r>
            <a:r>
              <a:rPr lang="en-US" dirty="0" smtClean="0"/>
              <a:t> </a:t>
            </a:r>
            <a:r>
              <a:rPr lang="en-US" dirty="0" err="1" smtClean="0"/>
              <a:t>osteokondrozisi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Aşırı</a:t>
            </a:r>
            <a:r>
              <a:rPr lang="en-US" dirty="0" smtClean="0"/>
              <a:t> </a:t>
            </a:r>
            <a:r>
              <a:rPr lang="en-US" dirty="0" err="1" smtClean="0"/>
              <a:t>yaralanmanın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tibial</a:t>
            </a:r>
            <a:r>
              <a:rPr lang="en-US" dirty="0" smtClean="0"/>
              <a:t> </a:t>
            </a:r>
            <a:r>
              <a:rPr lang="en-US" dirty="0" err="1" smtClean="0"/>
              <a:t>tüberkülün</a:t>
            </a:r>
            <a:r>
              <a:rPr lang="en-US" dirty="0" smtClean="0"/>
              <a:t> </a:t>
            </a:r>
            <a:r>
              <a:rPr lang="en-US" dirty="0" err="1" smtClean="0"/>
              <a:t>apofizinin</a:t>
            </a:r>
            <a:r>
              <a:rPr lang="en-US" dirty="0" smtClean="0"/>
              <a:t> </a:t>
            </a:r>
            <a:r>
              <a:rPr lang="en-US" dirty="0" err="1" smtClean="0"/>
              <a:t>dahil</a:t>
            </a:r>
            <a:r>
              <a:rPr lang="en-US" dirty="0" smtClean="0"/>
              <a:t> </a:t>
            </a:r>
            <a:r>
              <a:rPr lang="en-US" dirty="0" err="1" smtClean="0"/>
              <a:t>olmadığı</a:t>
            </a:r>
            <a:r>
              <a:rPr lang="en-US" dirty="0" smtClean="0"/>
              <a:t> </a:t>
            </a:r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olaydır</a:t>
            </a:r>
            <a:r>
              <a:rPr lang="en-US" dirty="0" smtClean="0"/>
              <a:t>.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err="1" smtClean="0"/>
              <a:t>Proksimal</a:t>
            </a:r>
            <a:r>
              <a:rPr lang="en-US" dirty="0" smtClean="0"/>
              <a:t> </a:t>
            </a:r>
            <a:r>
              <a:rPr lang="en-US" dirty="0" err="1" smtClean="0"/>
              <a:t>tibial</a:t>
            </a:r>
            <a:r>
              <a:rPr lang="en-US" dirty="0" smtClean="0"/>
              <a:t> </a:t>
            </a:r>
            <a:r>
              <a:rPr lang="en-US" dirty="0" err="1" smtClean="0"/>
              <a:t>fizis</a:t>
            </a:r>
            <a:r>
              <a:rPr lang="en-US" dirty="0" smtClean="0"/>
              <a:t> </a:t>
            </a:r>
            <a:r>
              <a:rPr lang="en-US" dirty="0" err="1" smtClean="0"/>
              <a:t>hattı</a:t>
            </a:r>
            <a:r>
              <a:rPr lang="en-US" dirty="0" smtClean="0"/>
              <a:t> </a:t>
            </a:r>
            <a:r>
              <a:rPr lang="en-US" dirty="0" err="1" smtClean="0"/>
              <a:t>genellikle</a:t>
            </a:r>
            <a:r>
              <a:rPr lang="en-US" dirty="0" smtClean="0"/>
              <a:t> </a:t>
            </a:r>
            <a:r>
              <a:rPr lang="en-US" dirty="0" err="1" smtClean="0"/>
              <a:t>ergenlik</a:t>
            </a:r>
            <a:r>
              <a:rPr lang="en-US" dirty="0" smtClean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 smtClean="0"/>
              <a:t>kapanır</a:t>
            </a:r>
            <a:r>
              <a:rPr lang="en-US" dirty="0" smtClean="0"/>
              <a:t>. Bu </a:t>
            </a:r>
            <a:r>
              <a:rPr lang="en-US" dirty="0" err="1" smtClean="0"/>
              <a:t>bölüm</a:t>
            </a:r>
            <a:r>
              <a:rPr lang="en-US" dirty="0" smtClean="0"/>
              <a:t> </a:t>
            </a:r>
            <a:r>
              <a:rPr lang="en-US" dirty="0" err="1" smtClean="0"/>
              <a:t>kemikleşirken</a:t>
            </a:r>
            <a:r>
              <a:rPr lang="en-US" dirty="0" smtClean="0"/>
              <a:t> </a:t>
            </a:r>
            <a:r>
              <a:rPr lang="en-US" dirty="0" err="1" smtClean="0"/>
              <a:t>güçlü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fibrokartilajdan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zayıf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kolumnar</a:t>
            </a:r>
            <a:r>
              <a:rPr lang="en-US" dirty="0" smtClean="0"/>
              <a:t> </a:t>
            </a:r>
            <a:r>
              <a:rPr lang="en-US" dirty="0" err="1" smtClean="0"/>
              <a:t>kartilaja</a:t>
            </a:r>
            <a:r>
              <a:rPr lang="en-US" dirty="0" smtClean="0"/>
              <a:t> </a:t>
            </a:r>
            <a:r>
              <a:rPr lang="en-US" dirty="0" err="1" smtClean="0"/>
              <a:t>dönüşür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Quadriseps</a:t>
            </a:r>
            <a:r>
              <a:rPr lang="en-US" dirty="0" smtClean="0"/>
              <a:t> </a:t>
            </a:r>
            <a:r>
              <a:rPr lang="en-US" dirty="0" err="1" smtClean="0"/>
              <a:t>kasının</a:t>
            </a:r>
            <a:r>
              <a:rPr lang="en-US" dirty="0" smtClean="0"/>
              <a:t> </a:t>
            </a:r>
            <a:r>
              <a:rPr lang="en-US" dirty="0" err="1" smtClean="0"/>
              <a:t>sıçrama</a:t>
            </a:r>
            <a:r>
              <a:rPr lang="en-US" dirty="0" smtClean="0"/>
              <a:t>, </a:t>
            </a:r>
            <a:r>
              <a:rPr lang="en-US" dirty="0" err="1" smtClean="0"/>
              <a:t>çömelme</a:t>
            </a:r>
            <a:r>
              <a:rPr lang="en-US" dirty="0" smtClean="0"/>
              <a:t>, </a:t>
            </a:r>
            <a:r>
              <a:rPr lang="en-US" dirty="0" err="1" smtClean="0"/>
              <a:t>merdiven</a:t>
            </a:r>
            <a:r>
              <a:rPr lang="en-US" dirty="0" smtClean="0"/>
              <a:t> </a:t>
            </a:r>
            <a:r>
              <a:rPr lang="en-US" dirty="0" err="1" smtClean="0"/>
              <a:t>çıkma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tekrarlayan</a:t>
            </a:r>
            <a:r>
              <a:rPr lang="en-US" dirty="0" smtClean="0"/>
              <a:t> </a:t>
            </a:r>
            <a:r>
              <a:rPr lang="en-US" dirty="0" err="1" smtClean="0"/>
              <a:t>kasılmaları</a:t>
            </a:r>
            <a:r>
              <a:rPr lang="en-US" dirty="0" smtClean="0"/>
              <a:t> </a:t>
            </a:r>
            <a:r>
              <a:rPr lang="en-US" dirty="0" err="1" smtClean="0"/>
              <a:t>sonucu</a:t>
            </a:r>
            <a:r>
              <a:rPr lang="en-US" dirty="0" smtClean="0"/>
              <a:t> patellar tendon </a:t>
            </a:r>
            <a:r>
              <a:rPr lang="en-US" dirty="0" err="1" smtClean="0"/>
              <a:t>tibial</a:t>
            </a:r>
            <a:r>
              <a:rPr lang="en-US" dirty="0" smtClean="0"/>
              <a:t> </a:t>
            </a:r>
            <a:r>
              <a:rPr lang="en-US" dirty="0" err="1" smtClean="0"/>
              <a:t>tüberkülü</a:t>
            </a:r>
            <a:r>
              <a:rPr lang="en-US" dirty="0" smtClean="0"/>
              <a:t> </a:t>
            </a:r>
            <a:r>
              <a:rPr lang="en-US" dirty="0" err="1" smtClean="0"/>
              <a:t>çekmeye</a:t>
            </a:r>
            <a:r>
              <a:rPr lang="en-US" dirty="0" smtClean="0"/>
              <a:t> </a:t>
            </a:r>
            <a:r>
              <a:rPr lang="en-US" dirty="0" err="1" smtClean="0"/>
              <a:t>başlar</a:t>
            </a:r>
            <a:r>
              <a:rPr lang="en-US" baseline="30000" dirty="0" smtClean="0"/>
              <a:t>.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62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Osgood-</a:t>
            </a:r>
            <a:r>
              <a:rPr lang="en-US" dirty="0" err="1"/>
              <a:t>Schlatter</a:t>
            </a:r>
            <a:r>
              <a:rPr lang="en-US" dirty="0"/>
              <a:t> </a:t>
            </a:r>
            <a:r>
              <a:rPr lang="en-US" dirty="0" err="1" smtClean="0"/>
              <a:t>hastalığı</a:t>
            </a:r>
            <a:r>
              <a:rPr lang="en-US" dirty="0" smtClean="0"/>
              <a:t> </a:t>
            </a:r>
            <a:r>
              <a:rPr lang="en-US" dirty="0" err="1" smtClean="0"/>
              <a:t>erkeklerde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sıktır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Hastalar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taraflı</a:t>
            </a:r>
            <a:r>
              <a:rPr lang="en-US" dirty="0" smtClean="0"/>
              <a:t>, </a:t>
            </a:r>
            <a:r>
              <a:rPr lang="en-US" dirty="0" err="1" smtClean="0"/>
              <a:t>aktivite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kötüleşen</a:t>
            </a:r>
            <a:r>
              <a:rPr lang="en-US" dirty="0" smtClean="0"/>
              <a:t>, </a:t>
            </a:r>
            <a:r>
              <a:rPr lang="en-US" dirty="0" err="1" smtClean="0"/>
              <a:t>istirahat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rahatlayan</a:t>
            </a:r>
            <a:r>
              <a:rPr lang="en-US" dirty="0" smtClean="0"/>
              <a:t> </a:t>
            </a:r>
            <a:r>
              <a:rPr lang="en-US" dirty="0" err="1" smtClean="0"/>
              <a:t>ön</a:t>
            </a:r>
            <a:r>
              <a:rPr lang="en-US" dirty="0" smtClean="0"/>
              <a:t> </a:t>
            </a:r>
            <a:r>
              <a:rPr lang="en-US" dirty="0" err="1" smtClean="0"/>
              <a:t>diz</a:t>
            </a:r>
            <a:r>
              <a:rPr lang="en-US" dirty="0" smtClean="0"/>
              <a:t> </a:t>
            </a:r>
            <a:r>
              <a:rPr lang="en-US" dirty="0" err="1" smtClean="0"/>
              <a:t>ağrısı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başvururlar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%25-30 </a:t>
            </a:r>
            <a:r>
              <a:rPr lang="en-US" dirty="0" err="1" smtClean="0"/>
              <a:t>hastada</a:t>
            </a:r>
            <a:r>
              <a:rPr lang="en-US" dirty="0" smtClean="0"/>
              <a:t> </a:t>
            </a:r>
            <a:r>
              <a:rPr lang="en-US" dirty="0" err="1" smtClean="0"/>
              <a:t>semptomlar</a:t>
            </a:r>
            <a:r>
              <a:rPr lang="en-US" dirty="0" smtClean="0"/>
              <a:t> </a:t>
            </a:r>
            <a:r>
              <a:rPr lang="en-US" dirty="0" err="1" smtClean="0"/>
              <a:t>bilateraldir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83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Fizik</a:t>
            </a:r>
            <a:r>
              <a:rPr lang="en-US" dirty="0" smtClean="0"/>
              <a:t> </a:t>
            </a:r>
            <a:r>
              <a:rPr lang="en-US" dirty="0" err="1" smtClean="0"/>
              <a:t>muayenede</a:t>
            </a:r>
            <a:r>
              <a:rPr lang="en-US" dirty="0" smtClean="0"/>
              <a:t> </a:t>
            </a:r>
            <a:r>
              <a:rPr lang="en-US" dirty="0" err="1" smtClean="0"/>
              <a:t>tibial</a:t>
            </a:r>
            <a:r>
              <a:rPr lang="en-US" dirty="0" smtClean="0"/>
              <a:t> </a:t>
            </a:r>
            <a:r>
              <a:rPr lang="en-US" dirty="0" err="1" smtClean="0"/>
              <a:t>tüberkül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/>
              <a:t> </a:t>
            </a:r>
            <a:r>
              <a:rPr lang="en-US" dirty="0" err="1" smtClean="0"/>
              <a:t>şişlik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hassiyet</a:t>
            </a:r>
            <a:r>
              <a:rPr lang="en-US" dirty="0" smtClean="0"/>
              <a:t> </a:t>
            </a:r>
            <a:r>
              <a:rPr lang="en-US" dirty="0" err="1" smtClean="0"/>
              <a:t>mevcuttur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Diz</a:t>
            </a:r>
            <a:r>
              <a:rPr lang="en-US" dirty="0" smtClean="0"/>
              <a:t> </a:t>
            </a:r>
            <a:r>
              <a:rPr lang="en-US" dirty="0" err="1" smtClean="0"/>
              <a:t>ekstansiyonu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çömelme</a:t>
            </a:r>
            <a:r>
              <a:rPr lang="en-US" dirty="0" smtClean="0"/>
              <a:t> </a:t>
            </a:r>
            <a:r>
              <a:rPr lang="en-US" dirty="0" err="1" smtClean="0"/>
              <a:t>ağrıyı</a:t>
            </a:r>
            <a:r>
              <a:rPr lang="en-US" dirty="0" smtClean="0"/>
              <a:t> </a:t>
            </a:r>
            <a:r>
              <a:rPr lang="en-US" dirty="0" err="1" smtClean="0"/>
              <a:t>arttırabilir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Hamstring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quadriseps</a:t>
            </a:r>
            <a:r>
              <a:rPr lang="en-US" dirty="0" smtClean="0"/>
              <a:t> </a:t>
            </a:r>
            <a:r>
              <a:rPr lang="en-US" dirty="0" err="1" smtClean="0"/>
              <a:t>kasları</a:t>
            </a:r>
            <a:r>
              <a:rPr lang="en-US" dirty="0" smtClean="0"/>
              <a:t> </a:t>
            </a:r>
            <a:r>
              <a:rPr lang="en-US" dirty="0" err="1" smtClean="0"/>
              <a:t>gergindir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Radyografi</a:t>
            </a:r>
            <a:r>
              <a:rPr lang="en-US" dirty="0" smtClean="0"/>
              <a:t> </a:t>
            </a:r>
            <a:r>
              <a:rPr lang="en-US" dirty="0" err="1" smtClean="0"/>
              <a:t>tanısal</a:t>
            </a:r>
            <a:r>
              <a:rPr lang="en-US" dirty="0" smtClean="0"/>
              <a:t> </a:t>
            </a:r>
            <a:r>
              <a:rPr lang="en-US" dirty="0" err="1" smtClean="0"/>
              <a:t>değildir,diğer</a:t>
            </a:r>
            <a:r>
              <a:rPr lang="en-US" dirty="0" smtClean="0"/>
              <a:t> </a:t>
            </a:r>
            <a:r>
              <a:rPr lang="en-US" dirty="0" err="1" smtClean="0"/>
              <a:t>ağrı</a:t>
            </a:r>
            <a:r>
              <a:rPr lang="en-US" dirty="0" smtClean="0"/>
              <a:t> </a:t>
            </a:r>
            <a:r>
              <a:rPr lang="en-US" dirty="0" err="1" smtClean="0"/>
              <a:t>nedenlerini</a:t>
            </a:r>
            <a:r>
              <a:rPr lang="en-US" dirty="0" smtClean="0"/>
              <a:t> </a:t>
            </a:r>
            <a:r>
              <a:rPr lang="en-US" dirty="0" err="1" smtClean="0"/>
              <a:t>dışlamak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yardımcı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Patellar </a:t>
            </a:r>
            <a:r>
              <a:rPr lang="en-US" dirty="0" err="1" smtClean="0"/>
              <a:t>tendonda</a:t>
            </a:r>
            <a:r>
              <a:rPr lang="en-US" dirty="0" smtClean="0"/>
              <a:t> </a:t>
            </a:r>
            <a:r>
              <a:rPr lang="en-US" dirty="0" err="1" smtClean="0"/>
              <a:t>kalsifikasyon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kalınlaşma</a:t>
            </a:r>
            <a:r>
              <a:rPr lang="en-US" dirty="0" smtClean="0"/>
              <a:t>, </a:t>
            </a:r>
            <a:r>
              <a:rPr lang="en-US" dirty="0" err="1" smtClean="0"/>
              <a:t>tibial</a:t>
            </a:r>
            <a:r>
              <a:rPr lang="en-US" dirty="0" smtClean="0"/>
              <a:t> </a:t>
            </a:r>
            <a:r>
              <a:rPr lang="en-US" dirty="0" err="1" smtClean="0"/>
              <a:t>tüberkülde</a:t>
            </a:r>
            <a:r>
              <a:rPr lang="en-US" dirty="0" smtClean="0"/>
              <a:t> </a:t>
            </a:r>
            <a:r>
              <a:rPr lang="en-US" dirty="0" err="1" smtClean="0"/>
              <a:t>düzensiz</a:t>
            </a:r>
            <a:r>
              <a:rPr lang="en-US" dirty="0" smtClean="0"/>
              <a:t> </a:t>
            </a:r>
            <a:r>
              <a:rPr lang="en-US" dirty="0" err="1" smtClean="0"/>
              <a:t>kemikleşme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üstteki</a:t>
            </a:r>
            <a:r>
              <a:rPr lang="en-US" dirty="0" smtClean="0"/>
              <a:t> </a:t>
            </a:r>
            <a:r>
              <a:rPr lang="en-US" dirty="0" err="1" smtClean="0"/>
              <a:t>yumuşak</a:t>
            </a:r>
            <a:r>
              <a:rPr lang="en-US" dirty="0" smtClean="0"/>
              <a:t> </a:t>
            </a:r>
            <a:r>
              <a:rPr lang="en-US" dirty="0" err="1" smtClean="0"/>
              <a:t>dokuda</a:t>
            </a:r>
            <a:r>
              <a:rPr lang="en-US" dirty="0" smtClean="0"/>
              <a:t>  </a:t>
            </a:r>
            <a:r>
              <a:rPr lang="en-US" dirty="0" err="1" smtClean="0"/>
              <a:t>şişlik</a:t>
            </a:r>
            <a:r>
              <a:rPr lang="en-US" dirty="0" smtClean="0"/>
              <a:t> </a:t>
            </a:r>
            <a:r>
              <a:rPr lang="en-US" dirty="0" err="1" smtClean="0"/>
              <a:t>görülebilir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064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60</TotalTime>
  <Words>438</Words>
  <Application>Microsoft Office PowerPoint</Application>
  <PresentationFormat>Ekran Gösterisi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Adjacency</vt:lpstr>
      <vt:lpstr>Diz Ağrısı</vt:lpstr>
      <vt:lpstr>PowerPoint Sunusu</vt:lpstr>
      <vt:lpstr>PowerPoint Sunusu</vt:lpstr>
      <vt:lpstr>PowerPoint Sunusu</vt:lpstr>
      <vt:lpstr>Tanınız nedir?</vt:lpstr>
      <vt:lpstr>PowerPoint Sunusu</vt:lpstr>
      <vt:lpstr>Osgood-Schlatter Hastalığı</vt:lpstr>
      <vt:lpstr>PowerPoint Sunusu</vt:lpstr>
      <vt:lpstr>PowerPoint Sunusu</vt:lpstr>
      <vt:lpstr>PowerPoint Sunusu</vt:lpstr>
      <vt:lpstr>Osteokondritis dissekans </vt:lpstr>
      <vt:lpstr>Osteosarkom </vt:lpstr>
      <vt:lpstr>Patellofemoral disfonksiyon </vt:lpstr>
      <vt:lpstr>Sinding-Larsen-Johansson Hastalığı</vt:lpstr>
      <vt:lpstr>Kaynak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Diz Ağrısı</dc:title>
  <dc:creator>ZEHRA ASLAN</dc:creator>
  <cp:lastModifiedBy>Win7</cp:lastModifiedBy>
  <cp:revision>8</cp:revision>
  <dcterms:created xsi:type="dcterms:W3CDTF">2016-05-22T19:59:48Z</dcterms:created>
  <dcterms:modified xsi:type="dcterms:W3CDTF">2016-05-31T12:05:34Z</dcterms:modified>
</cp:coreProperties>
</file>