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0" r:id="rId6"/>
    <p:sldId id="286" r:id="rId7"/>
    <p:sldId id="262" r:id="rId8"/>
    <p:sldId id="263" r:id="rId9"/>
    <p:sldId id="264" r:id="rId10"/>
    <p:sldId id="265" r:id="rId11"/>
    <p:sldId id="266" r:id="rId12"/>
    <p:sldId id="287" r:id="rId13"/>
    <p:sldId id="291" r:id="rId14"/>
    <p:sldId id="267" r:id="rId15"/>
    <p:sldId id="268" r:id="rId16"/>
    <p:sldId id="289" r:id="rId17"/>
    <p:sldId id="288" r:id="rId18"/>
    <p:sldId id="290" r:id="rId19"/>
    <p:sldId id="269" r:id="rId20"/>
    <p:sldId id="293" r:id="rId21"/>
    <p:sldId id="270" r:id="rId22"/>
    <p:sldId id="283" r:id="rId23"/>
    <p:sldId id="292" r:id="rId24"/>
    <p:sldId id="272" r:id="rId25"/>
    <p:sldId id="284" r:id="rId26"/>
    <p:sldId id="285" r:id="rId27"/>
    <p:sldId id="273" r:id="rId28"/>
    <p:sldId id="274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14.01.2019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14.01.2019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14.01.2019</a:t>
            </a:fld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14.01.2019</a:t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14.01.2019</a:t>
            </a:fld>
            <a:endParaRPr lang="tr-TR"/>
          </a:p>
        </p:txBody>
      </p:sp>
      <p:sp>
        <p:nvSpPr>
          <p:cNvPr id="12" name="Slayt Numarası Yer Tutucus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Dikdörtgen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23720DD-5B6D-40BF-8493-A6B52D484E6B}" type="datetimeFigureOut">
              <a:rPr lang="tr-TR" smtClean="0"/>
              <a:t>14.01.2019</a:t>
            </a:fld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14.01.2019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153400" cy="1728192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chemeClr val="tx1"/>
                </a:solidFill>
              </a:rPr>
              <a:t>       VAKA </a:t>
            </a:r>
            <a:r>
              <a:rPr lang="tr-TR" sz="6000" b="1" dirty="0">
                <a:solidFill>
                  <a:schemeClr val="tx1"/>
                </a:solidFill>
              </a:rPr>
              <a:t>SUNUMU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3789040"/>
            <a:ext cx="8153400" cy="230696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	</a:t>
            </a:r>
            <a:r>
              <a:rPr lang="tr-TR" b="1" dirty="0" smtClean="0"/>
              <a:t>Arş</a:t>
            </a:r>
            <a:r>
              <a:rPr lang="tr-TR" b="1" dirty="0"/>
              <a:t>. Gör. Dr. </a:t>
            </a:r>
            <a:r>
              <a:rPr lang="tr-TR" b="1" dirty="0" smtClean="0"/>
              <a:t>Cuma Ali ZOBA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	KTÜ </a:t>
            </a:r>
            <a:r>
              <a:rPr lang="tr-TR" dirty="0"/>
              <a:t>Tıp Fakültesi </a:t>
            </a:r>
          </a:p>
          <a:p>
            <a:pPr marL="0" indent="0">
              <a:buNone/>
            </a:pPr>
            <a:r>
              <a:rPr lang="tr-TR" dirty="0" smtClean="0"/>
              <a:t>			Aile </a:t>
            </a:r>
            <a:r>
              <a:rPr lang="tr-TR" dirty="0"/>
              <a:t>Hekimliği AD</a:t>
            </a:r>
          </a:p>
          <a:p>
            <a:pPr marL="0" indent="0">
              <a:buNone/>
            </a:pPr>
            <a:r>
              <a:rPr lang="tr-TR" dirty="0" smtClean="0"/>
              <a:t>			   15.01.2019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82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Akral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elanom</a:t>
            </a: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2514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 algn="just"/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Subungual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melanomun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tanınması zor olabilir ve gecikmiş tanı nedeniyle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prognoz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genellikle diğer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kutanöz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melanomlardan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daha kötüdür.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Hutchinson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tırnak işareti (tırnak yatağından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proksimal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tırnak kıvrımlarına uzanan siyah veya kahverengi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pigmentasyon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melanom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ilişkilidir.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1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Akral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Melanom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5069160"/>
          </a:xfrm>
        </p:spPr>
        <p:txBody>
          <a:bodyPr/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Melanonişinin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sık görülen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benign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nedenleri de,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benzer şekilde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görünebilir. Ancak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tipik olarak birden fazla tırnak yatağında eşzamanlı olarak meydana gelir.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Melanomu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dışlamak için biyopsi gereklidir.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tırnak matrisi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melanomları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tüm tırnağın (tırnak plakası, yatak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konservatif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eksizyonu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tedavi edilebilir.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01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umali\Desktop\IMG_25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70" t="-1013" r="31864" b="26845"/>
          <a:stretch/>
        </p:blipFill>
        <p:spPr bwMode="auto">
          <a:xfrm>
            <a:off x="2555776" y="0"/>
            <a:ext cx="4639238" cy="61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-29328" y="6396335"/>
            <a:ext cx="834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*</a:t>
            </a:r>
            <a:r>
              <a:rPr lang="tr-TR" dirty="0" err="1"/>
              <a:t>Fitzpatrick’in</a:t>
            </a:r>
            <a:r>
              <a:rPr lang="tr-TR" dirty="0"/>
              <a:t> Renkli Klinik Dermatoloji Atlası ve Özeti,  6. Baskı, Güneş Tıp Kitapevi</a:t>
            </a:r>
          </a:p>
        </p:txBody>
      </p:sp>
    </p:spTree>
    <p:extLst>
      <p:ext uri="{BB962C8B-B14F-4D97-AF65-F5344CB8AC3E}">
        <p14:creationId xmlns:p14="http://schemas.microsoft.com/office/powerpoint/2010/main" val="5815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6211669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*Dermatoloji Atlası, Can BAYKAL,  3. Baskı, Nobel Tıp Kitapevi</a:t>
            </a:r>
          </a:p>
        </p:txBody>
      </p:sp>
      <p:pic>
        <p:nvPicPr>
          <p:cNvPr id="3074" name="Picture 2" descr="C:\Users\cumali\Desktop\Ekran Alıntıs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352"/>
            <a:ext cx="584768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Melanonişi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Striata</a:t>
            </a: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68952" cy="506916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 algn="just"/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Melanonişi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striata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tırnak plağının altındaki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melanine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bağlı siyah veya kahverengi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pigmentasyon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bandıdır. </a:t>
            </a: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Koyu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tenli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hastalarda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yaygındır.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Melanonişi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striatada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pigmentasyon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bandı eşit genişliktedir.</a:t>
            </a:r>
          </a:p>
        </p:txBody>
      </p:sp>
    </p:spTree>
    <p:extLst>
      <p:ext uri="{BB962C8B-B14F-4D97-AF65-F5344CB8AC3E}">
        <p14:creationId xmlns:p14="http://schemas.microsoft.com/office/powerpoint/2010/main" val="31701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Melanonişi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Striata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925144"/>
          </a:xfrm>
        </p:spPr>
        <p:txBody>
          <a:bodyPr/>
          <a:lstStyle/>
          <a:p>
            <a:endParaRPr lang="tr-TR" dirty="0" smtClean="0"/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Oysa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tırnak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melanomu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tabanda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genellikle daha geniştir,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distale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doğru  daralır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tırnak plağının şişmesine neden olabilir. </a:t>
            </a: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Melanonişi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striata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ilaç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kullanımına,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bakteriyel,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enfeksiyonuna bağlı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01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umali\Desktop\Ekran Alıntıs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204"/>
            <a:ext cx="612068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6216908"/>
            <a:ext cx="592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*Dermatoloji Atlası, Can BAYKAL,  3. Baskı, Nobel Tıp Kitapevi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9325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umali\Desktop\Ekran Alıntıs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79512" y="631668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*Dermatoloji Atlası, Can BAYKAL,  3. Baskı, Nobel Tıp Kitapevi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858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-28524" y="6205954"/>
            <a:ext cx="6256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*Dermatoloji Atlası, Can BAYKAL,  3. Baskı, Nobel Tıp Kitapevi</a:t>
            </a:r>
          </a:p>
        </p:txBody>
      </p:sp>
      <p:pic>
        <p:nvPicPr>
          <p:cNvPr id="3" name="Picture 2" descr="C:\Users\cumali\Desktop\vaka\RESİM\IMG_25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r="3525"/>
          <a:stretch/>
        </p:blipFill>
        <p:spPr bwMode="auto">
          <a:xfrm>
            <a:off x="1115616" y="0"/>
            <a:ext cx="706755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85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Tırnak </a:t>
            </a:r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matriksi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hematomu</a:t>
            </a: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Tırnak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matriksi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hematomları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tırnak yatağındaki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travmatik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yaralanmadan dolayı, tırnağın altında kan birikmesiyle olur.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genişlemesinden kaynaklanan artan baskı hassasiyete neden olabilir.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Ağrı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genellikle yaralanmanın olduğu gün içerinde düzelir.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Hematomdan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gelen sürekli ağrı drenajı gerektirebilir.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Tırnak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yatağı rengi kırmızıdan mora ve daha sonra koyu kahverengi veya siyaha dönecektir.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01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mali\Desktop\Ekran Alıntıs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8729"/>
            <a:ext cx="84969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6211669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*</a:t>
            </a:r>
            <a:r>
              <a:rPr lang="tr-TR" dirty="0" err="1"/>
              <a:t>Fitzpatrick’in</a:t>
            </a:r>
            <a:r>
              <a:rPr lang="tr-TR" dirty="0"/>
              <a:t> Renkli Klinik Dermatoloji Atlası ve Özeti,  6. Baskı, Güneş Tıp Kitapevi</a:t>
            </a:r>
          </a:p>
        </p:txBody>
      </p:sp>
      <p:pic>
        <p:nvPicPr>
          <p:cNvPr id="3" name="Picture 2" descr="C:\Users\cumali\Desktop\IMG_25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17760" b="28611"/>
          <a:stretch/>
        </p:blipFill>
        <p:spPr bwMode="auto">
          <a:xfrm>
            <a:off x="2028850" y="0"/>
            <a:ext cx="504825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18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640960" cy="990600"/>
          </a:xfrm>
        </p:spPr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Pseudomonas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Aeruginosa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Enfeksiyonu</a:t>
            </a: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1411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Pseudomonas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aeruginosa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enfeksiyonu tırnak yatağının yeşile dönüşmesine neden olabilir. </a:t>
            </a:r>
            <a:endParaRPr lang="tr-T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Genellikle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klinik ile teşhis edilir, ancak tanı tırnak kültürleriyle doğrulanabilir. </a:t>
            </a:r>
            <a:endParaRPr lang="tr-T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Genellikle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kronik </a:t>
            </a:r>
            <a:r>
              <a:rPr lang="tr-T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paronişi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onikoliz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komplikasyonu olarak ortaya çıkar. </a:t>
            </a:r>
            <a:endParaRPr lang="tr-T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uzun süreli suya maruz kaldıktan sonra, genellikle bir veya iki tırnak etkilenir.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01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umali\Desktop\IMG_2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008908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-8756" y="6232088"/>
            <a:ext cx="6452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*Dermatoloji Atlası, Can BAYKAL,  3. Baskı, Nobel Tıp Kitapevi</a:t>
            </a:r>
          </a:p>
        </p:txBody>
      </p:sp>
    </p:spTree>
    <p:extLst>
      <p:ext uri="{BB962C8B-B14F-4D97-AF65-F5344CB8AC3E}">
        <p14:creationId xmlns:p14="http://schemas.microsoft.com/office/powerpoint/2010/main" val="15999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umali\Desktop\IMG_25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4" r="4670" b="10577"/>
          <a:stretch/>
        </p:blipFill>
        <p:spPr bwMode="auto">
          <a:xfrm>
            <a:off x="1691680" y="198928"/>
            <a:ext cx="5775920" cy="61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-1116" y="6318766"/>
            <a:ext cx="8677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*</a:t>
            </a:r>
            <a:r>
              <a:rPr lang="tr-TR" dirty="0" err="1"/>
              <a:t>Fitzpatrick’in</a:t>
            </a:r>
            <a:r>
              <a:rPr lang="tr-TR" dirty="0"/>
              <a:t> Renkli Klinik Dermatoloji Atlası ve Özeti,  6. Baskı, Güneş Tıp Kitapevi</a:t>
            </a:r>
          </a:p>
        </p:txBody>
      </p:sp>
    </p:spTree>
    <p:extLst>
      <p:ext uri="{BB962C8B-B14F-4D97-AF65-F5344CB8AC3E}">
        <p14:creationId xmlns:p14="http://schemas.microsoft.com/office/powerpoint/2010/main" val="4228846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/>
          <a:lstStyle/>
          <a:p>
            <a:pPr algn="just"/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Subungual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Verruka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5069160"/>
          </a:xfrm>
        </p:spPr>
        <p:txBody>
          <a:bodyPr>
            <a:normAutofit/>
          </a:bodyPr>
          <a:lstStyle/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Subungual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verruka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insan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papilloma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virüsünün neden olduğu tırnak plağının altından çıkan siğilin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atipik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görünümüdür.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Subungual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verruka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genellikle düzensiz bir yüzeye sahip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hiperkeratotik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kaba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papüllere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dönüşen tırnak plağı deformasyonuna neden olur.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Kılcal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damar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trombozu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nedeniyle kırmızımsı veya kahverengi renk değişikliği oluşabilir.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6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6236850"/>
            <a:ext cx="6438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*Dermatoloji Atlası, Can BAYKAL,  3. Baskı, Nobel Tıp Kitapevi</a:t>
            </a:r>
          </a:p>
        </p:txBody>
      </p:sp>
      <p:pic>
        <p:nvPicPr>
          <p:cNvPr id="5122" name="Picture 2" descr="C:\Users\cumali\Desktop\Ekran Alıntıs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5372844" cy="584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umali\Desktop\Ekran Alıntıs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37" y="0"/>
            <a:ext cx="6408712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-18256" y="648866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*Dermatoloji Atlası, Can BAYKAL,  3. Baskı, Nobel Tıp Kitapevi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0" y="6053102"/>
            <a:ext cx="287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+mj-lt"/>
              </a:rPr>
              <a:t> </a:t>
            </a:r>
            <a:r>
              <a:rPr lang="tr-TR" b="1" dirty="0" err="1" smtClean="0">
                <a:latin typeface="+mj-lt"/>
              </a:rPr>
              <a:t>Periungual</a:t>
            </a:r>
            <a:r>
              <a:rPr lang="tr-TR" b="1" dirty="0" smtClean="0">
                <a:latin typeface="+mj-lt"/>
              </a:rPr>
              <a:t> </a:t>
            </a:r>
            <a:r>
              <a:rPr lang="tr-TR" b="1" dirty="0" err="1">
                <a:latin typeface="+mj-lt"/>
                <a:cs typeface="Times New Roman" panose="02020603050405020304" pitchFamily="18" charset="0"/>
              </a:rPr>
              <a:t>verruka</a:t>
            </a:r>
            <a:r>
              <a:rPr lang="tr-TR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+mj-lt"/>
                <a:cs typeface="Times New Roman" panose="02020603050405020304" pitchFamily="18" charset="0"/>
              </a:rPr>
              <a:t>vulgaris</a:t>
            </a:r>
            <a:endParaRPr lang="tr-T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24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171400"/>
            <a:ext cx="8153400" cy="990600"/>
          </a:xfrm>
        </p:spPr>
        <p:txBody>
          <a:bodyPr/>
          <a:lstStyle/>
          <a:p>
            <a:r>
              <a:rPr lang="tr-TR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Özet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22735327"/>
              </p:ext>
            </p:extLst>
          </p:nvPr>
        </p:nvGraphicFramePr>
        <p:xfrm>
          <a:off x="-35559" y="692696"/>
          <a:ext cx="9216071" cy="6070474"/>
        </p:xfrm>
        <a:graphic>
          <a:graphicData uri="http://schemas.openxmlformats.org/drawingml/2006/table">
            <a:tbl>
              <a:tblPr firstRow="1" firstCol="1" bandCol="1">
                <a:tableStyleId>{9DCAF9ED-07DC-4A11-8D7F-57B35C25682E}</a:tableStyleId>
              </a:tblPr>
              <a:tblGrid>
                <a:gridCol w="4572001"/>
                <a:gridCol w="4644070"/>
              </a:tblGrid>
              <a:tr h="90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Hastalık</a:t>
                      </a:r>
                      <a:endParaRPr lang="tr-TR" sz="3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Özellikleri</a:t>
                      </a:r>
                      <a:endParaRPr lang="tr-TR" sz="3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03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Akral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melanom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Tırnak yatağından </a:t>
                      </a:r>
                      <a:r>
                        <a:rPr lang="tr-TR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proksimal</a:t>
                      </a: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veya </a:t>
                      </a:r>
                      <a:r>
                        <a:rPr lang="tr-TR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lateral</a:t>
                      </a: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tırnak kıvrımlarına (</a:t>
                      </a:r>
                      <a:r>
                        <a:rPr lang="tr-TR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Hutchinson</a:t>
                      </a: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tırnak işareti) uzanan siyah veya kahverengi </a:t>
                      </a:r>
                      <a:r>
                        <a:rPr lang="tr-TR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pigmentasyon</a:t>
                      </a: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distalde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sivri pigmentli bant, </a:t>
                      </a:r>
                      <a:r>
                        <a:rPr lang="tr-TR" sz="1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tr-TR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istal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tırnak 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plağı</a:t>
                      </a:r>
                      <a:r>
                        <a:rPr lang="tr-TR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şiş</a:t>
                      </a:r>
                      <a:r>
                        <a:rPr lang="tr-TR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olabilir</a:t>
                      </a:r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6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Melanonişi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striata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Tırnak plağının altındaki </a:t>
                      </a:r>
                      <a:r>
                        <a:rPr lang="tr-TR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melanin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nedeniyle siyah veya kahverengi </a:t>
                      </a:r>
                      <a:r>
                        <a:rPr lang="tr-TR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pigmentasyon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bandı;</a:t>
                      </a:r>
                      <a:r>
                        <a:rPr lang="tr-TR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bant eşit genişliktedir; koyu tenli kişilerde yaygın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1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Tırnak matrisi hematomu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Tırnak yatağı basıncını arttırarak</a:t>
                      </a:r>
                      <a:r>
                        <a:rPr lang="tr-TR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hassasiyete neden olabilecek </a:t>
                      </a:r>
                      <a:r>
                        <a:rPr lang="tr-TR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kadar büyük</a:t>
                      </a:r>
                      <a:r>
                        <a:rPr lang="tr-TR" sz="16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akut </a:t>
                      </a:r>
                      <a:r>
                        <a:rPr lang="tr-TR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hematomlar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travma öyküsü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7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Pseudomonas aeruginosa enfeksiyonu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Genellikle birden fazla tırnakta</a:t>
                      </a:r>
                      <a:r>
                        <a:rPr lang="tr-TR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genellikle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bütün tırnak yatağını tutan yeşil renk değişikliği; tanı tırnak kültürü ile doğrulanır.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1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Subungual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verruca</a:t>
                      </a: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vulgaris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Tırnak plağının altında düzensiz bir yüzeye sahip </a:t>
                      </a:r>
                      <a:r>
                        <a:rPr lang="tr-TR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hiperkeratotik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kaba </a:t>
                      </a:r>
                      <a:r>
                        <a:rPr lang="tr-TR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papüller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tırnak plağının deformasyonuna neden olur; </a:t>
                      </a:r>
                      <a:r>
                        <a:rPr lang="tr-TR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kapiler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ağ </a:t>
                      </a:r>
                      <a:r>
                        <a:rPr lang="tr-TR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trombozunda</a:t>
                      </a:r>
                      <a:r>
                        <a:rPr lang="tr-TR" sz="16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kırmızımsı veya kahverengi  noktalar </a:t>
                      </a:r>
                      <a:r>
                        <a:rPr lang="tr-T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olabilir.</a:t>
                      </a:r>
                      <a:endParaRPr lang="tr-TR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4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umali\Desktop\thank-you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Vaka</a:t>
            </a: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yaşında erkek hasta,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ırdavat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mağazasında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çalışmakta,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muayenesi için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başvurdu,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astanın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bulguları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normaldi,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Ateşi, titremesi, gece terlemesi ya da istemsiz kilo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kaybı yoktu.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1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/>
          <a:lstStyle/>
          <a:p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Hastanın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şikayeti, başparmak tırnağında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 ay önce fark ettiği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ağrısız lezyondu.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Yakın zamanda travma öyküsü yoktu.</a:t>
            </a:r>
          </a:p>
        </p:txBody>
      </p:sp>
    </p:spTree>
    <p:extLst>
      <p:ext uri="{BB962C8B-B14F-4D97-AF65-F5344CB8AC3E}">
        <p14:creationId xmlns:p14="http://schemas.microsoft.com/office/powerpoint/2010/main" val="31701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muayenede: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başparmak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tırnağında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melanonişi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görüldü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Proksimal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tırnak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kıvrımında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kahverengi-siyah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pigmentasyon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mevcuttu.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Pigmentasyon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distalde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sivriydi.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Tırnağın plakasının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distalinde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şeklinde bir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çentik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vardı.</a:t>
            </a:r>
          </a:p>
        </p:txBody>
      </p:sp>
    </p:spTree>
    <p:extLst>
      <p:ext uri="{BB962C8B-B14F-4D97-AF65-F5344CB8AC3E}">
        <p14:creationId xmlns:p14="http://schemas.microsoft.com/office/powerpoint/2010/main" val="31701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1967"/>
            <a:ext cx="5616623" cy="632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8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Hastanın öyküsü ve fizik muayene bulgularına dayanarak, aşağıdakilerden hangisi en olası tanıdır?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melanom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Melanonişi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striata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Tırnak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matriksi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hematomu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Pseudomonas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aeruginosa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enfeksiyonu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Subungual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verruca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01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soru iÅaret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5292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25144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Cevap A: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Akral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melanom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5" name="Picture 7" descr="5b337d6d3e963e20770c4a4acc0d1a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84" y="1591877"/>
            <a:ext cx="4283968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yan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506</TotalTime>
  <Words>731</Words>
  <Application>Microsoft Office PowerPoint</Application>
  <PresentationFormat>Ekran Gösterisi (4:3)</PresentationFormat>
  <Paragraphs>102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Medyan</vt:lpstr>
      <vt:lpstr>       VAKA SUNUMU</vt:lpstr>
      <vt:lpstr>PowerPoint Sunusu</vt:lpstr>
      <vt:lpstr>Vaka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Akral Melanom</vt:lpstr>
      <vt:lpstr>Akral Melanom</vt:lpstr>
      <vt:lpstr>PowerPoint Sunusu</vt:lpstr>
      <vt:lpstr>PowerPoint Sunusu</vt:lpstr>
      <vt:lpstr>Melanonişi Striata</vt:lpstr>
      <vt:lpstr>Melanonişi Striata</vt:lpstr>
      <vt:lpstr>PowerPoint Sunusu</vt:lpstr>
      <vt:lpstr>PowerPoint Sunusu</vt:lpstr>
      <vt:lpstr>PowerPoint Sunusu</vt:lpstr>
      <vt:lpstr>Tırnak matriksi hematomu</vt:lpstr>
      <vt:lpstr>PowerPoint Sunusu</vt:lpstr>
      <vt:lpstr>Pseudomonas Aeruginosa Enfeksiyonu</vt:lpstr>
      <vt:lpstr>PowerPoint Sunusu</vt:lpstr>
      <vt:lpstr>PowerPoint Sunusu</vt:lpstr>
      <vt:lpstr>Subungual Verruka Vulgaris</vt:lpstr>
      <vt:lpstr>PowerPoint Sunusu</vt:lpstr>
      <vt:lpstr>PowerPoint Sunusu</vt:lpstr>
      <vt:lpstr>Özet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VAKA SUNUMU</dc:title>
  <dc:creator>cumali</dc:creator>
  <cp:lastModifiedBy>cumali</cp:lastModifiedBy>
  <cp:revision>35</cp:revision>
  <dcterms:created xsi:type="dcterms:W3CDTF">2018-11-07T16:06:09Z</dcterms:created>
  <dcterms:modified xsi:type="dcterms:W3CDTF">2019-01-14T20:10:04Z</dcterms:modified>
</cp:coreProperties>
</file>