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82" r:id="rId10"/>
    <p:sldId id="263" r:id="rId11"/>
    <p:sldId id="264" r:id="rId12"/>
    <p:sldId id="265" r:id="rId13"/>
    <p:sldId id="266" r:id="rId14"/>
    <p:sldId id="283" r:id="rId15"/>
    <p:sldId id="269" r:id="rId16"/>
    <p:sldId id="277" r:id="rId17"/>
    <p:sldId id="271" r:id="rId18"/>
    <p:sldId id="281" r:id="rId19"/>
    <p:sldId id="273" r:id="rId20"/>
    <p:sldId id="272" r:id="rId21"/>
    <p:sldId id="284" r:id="rId22"/>
    <p:sldId id="285" r:id="rId23"/>
    <p:sldId id="287" r:id="rId24"/>
    <p:sldId id="274" r:id="rId25"/>
    <p:sldId id="275" r:id="rId26"/>
    <p:sldId id="286" r:id="rId27"/>
    <p:sldId id="276" r:id="rId28"/>
    <p:sldId id="278" r:id="rId29"/>
    <p:sldId id="279" r:id="rId30"/>
    <p:sldId id="288" r:id="rId31"/>
    <p:sldId id="289" r:id="rId32"/>
    <p:sldId id="290" r:id="rId33"/>
    <p:sldId id="267" r:id="rId34"/>
    <p:sldId id="280" r:id="rId35"/>
    <p:sldId id="268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1" autoAdjust="0"/>
    <p:restoredTop sz="94660"/>
  </p:normalViewPr>
  <p:slideViewPr>
    <p:cSldViewPr>
      <p:cViewPr>
        <p:scale>
          <a:sx n="66" d="100"/>
          <a:sy n="66" d="100"/>
        </p:scale>
        <p:origin x="372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21F040E-C707-43DA-9A97-64FCB1E0ECBB}" type="datetimeFigureOut">
              <a:rPr lang="tr-TR" smtClean="0"/>
              <a:t>19.01.2016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BD8A87-9F38-441C-96F0-C404C4726F5E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40E-C707-43DA-9A97-64FCB1E0ECBB}" type="datetimeFigureOut">
              <a:rPr lang="tr-TR" smtClean="0"/>
              <a:t>19.01.2016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8A87-9F38-441C-96F0-C404C472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40E-C707-43DA-9A97-64FCB1E0ECBB}" type="datetimeFigureOut">
              <a:rPr lang="tr-TR" smtClean="0"/>
              <a:t>19.01.2016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8A87-9F38-441C-96F0-C404C472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40E-C707-43DA-9A97-64FCB1E0ECBB}" type="datetimeFigureOut">
              <a:rPr lang="tr-TR" smtClean="0"/>
              <a:t>19.01.2016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8A87-9F38-441C-96F0-C404C472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40E-C707-43DA-9A97-64FCB1E0ECBB}" type="datetimeFigureOut">
              <a:rPr lang="tr-TR" smtClean="0"/>
              <a:t>19.01.2016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8A87-9F38-441C-96F0-C404C472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40E-C707-43DA-9A97-64FCB1E0ECBB}" type="datetimeFigureOut">
              <a:rPr lang="tr-TR" smtClean="0"/>
              <a:t>19.01.2016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8A87-9F38-441C-96F0-C404C4726F5E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40E-C707-43DA-9A97-64FCB1E0ECBB}" type="datetimeFigureOut">
              <a:rPr lang="tr-TR" smtClean="0"/>
              <a:t>19.01.2016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8A87-9F38-441C-96F0-C404C472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40E-C707-43DA-9A97-64FCB1E0ECBB}" type="datetimeFigureOut">
              <a:rPr lang="tr-TR" smtClean="0"/>
              <a:t>19.01.2016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8A87-9F38-441C-96F0-C404C472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40E-C707-43DA-9A97-64FCB1E0ECBB}" type="datetimeFigureOut">
              <a:rPr lang="tr-TR" smtClean="0"/>
              <a:t>19.01.2016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8A87-9F38-441C-96F0-C404C472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40E-C707-43DA-9A97-64FCB1E0ECBB}" type="datetimeFigureOut">
              <a:rPr lang="tr-TR" smtClean="0"/>
              <a:t>19.01.2016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8A87-9F38-441C-96F0-C404C4726F5E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40E-C707-43DA-9A97-64FCB1E0ECBB}" type="datetimeFigureOut">
              <a:rPr lang="tr-TR" smtClean="0"/>
              <a:t>19.01.2016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8A87-9F38-441C-96F0-C404C472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21F040E-C707-43DA-9A97-64FCB1E0ECBB}" type="datetimeFigureOut">
              <a:rPr lang="tr-TR" smtClean="0"/>
              <a:t>19.01.2016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DBD8A87-9F38-441C-96F0-C404C4726F5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fammed.org/search?author1=Jonathan+L.+Temte&amp;sortspec=date&amp;submit=Submit" TargetMode="External"/><Relationship Id="rId2" Type="http://schemas.openxmlformats.org/officeDocument/2006/relationships/hyperlink" Target="http://www.annfammed.org/search?author1=Jeffrey+P.+Yaeger&amp;sortspec=date&amp;submit=Submit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nnfammed.org/search?author1=P.+Martinez-Donate&amp;sortspec=date&amp;submit=Submit" TargetMode="External"/><Relationship Id="rId4" Type="http://schemas.openxmlformats.org/officeDocument/2006/relationships/hyperlink" Target="http://www.annfammed.org/search?author1=Lawrence+P.+Hanrahan&amp;sortspec=date&amp;submit=Subm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usercontent.com/translate_c?depth=2&amp;hl=tr&amp;prev=search&amp;rurl=translate.google.com&amp;sl=en&amp;u=http://www.annfammed.org/content/13/6/529.full&amp;usg=ALkJrhgF7hVzspE-Wsty4WXMG7Hdfv78o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716016" y="188640"/>
            <a:ext cx="3313355" cy="4077980"/>
          </a:xfrm>
        </p:spPr>
        <p:txBody>
          <a:bodyPr>
            <a:noAutofit/>
          </a:bodyPr>
          <a:lstStyle/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Pediatrik Üst Solunum Yolu Enfeksiyonları Yönetiminde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Klinisyen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, Hasta ve Toplum Özelliklerinin Rolü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82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tr-TR" sz="1200" b="1" dirty="0" err="1">
                <a:effectLst/>
                <a:hlinkClick r:id="rId2"/>
              </a:rPr>
              <a:t>Jeffrey</a:t>
            </a:r>
            <a:r>
              <a:rPr lang="tr-TR" sz="1200" b="1" dirty="0">
                <a:effectLst/>
                <a:hlinkClick r:id="rId2"/>
              </a:rPr>
              <a:t> P. </a:t>
            </a:r>
            <a:r>
              <a:rPr lang="tr-TR" sz="1200" b="1" dirty="0" err="1">
                <a:effectLst/>
                <a:hlinkClick r:id="rId2"/>
              </a:rPr>
              <a:t>Yaeger</a:t>
            </a:r>
            <a:r>
              <a:rPr lang="tr-TR" sz="1200" b="1" dirty="0">
                <a:effectLst/>
              </a:rPr>
              <a:t>, MD, </a:t>
            </a:r>
            <a:r>
              <a:rPr lang="tr-TR" sz="1200" b="1" dirty="0" smtClean="0">
                <a:effectLst/>
              </a:rPr>
              <a:t>MPH,</a:t>
            </a:r>
            <a:r>
              <a:rPr lang="tr-TR" sz="1200" b="1" dirty="0">
                <a:effectLst/>
              </a:rPr>
              <a:t> </a:t>
            </a:r>
            <a:endParaRPr lang="tr-TR" sz="1200" b="1" dirty="0" smtClean="0">
              <a:effectLst/>
            </a:endParaRPr>
          </a:p>
          <a:p>
            <a:pPr fontAlgn="base"/>
            <a:r>
              <a:rPr lang="tr-TR" sz="1200" b="1" dirty="0" err="1" smtClean="0">
                <a:effectLst/>
                <a:hlinkClick r:id="rId3"/>
              </a:rPr>
              <a:t>Jonathan</a:t>
            </a:r>
            <a:r>
              <a:rPr lang="tr-TR" sz="1200" b="1" dirty="0" smtClean="0">
                <a:effectLst/>
                <a:hlinkClick r:id="rId3"/>
              </a:rPr>
              <a:t> </a:t>
            </a:r>
            <a:r>
              <a:rPr lang="tr-TR" sz="1200" b="1" dirty="0">
                <a:effectLst/>
                <a:hlinkClick r:id="rId3"/>
              </a:rPr>
              <a:t>L. </a:t>
            </a:r>
            <a:r>
              <a:rPr lang="tr-TR" sz="1200" b="1" dirty="0" err="1">
                <a:effectLst/>
                <a:hlinkClick r:id="rId3"/>
              </a:rPr>
              <a:t>Temte</a:t>
            </a:r>
            <a:r>
              <a:rPr lang="tr-TR" sz="1200" b="1" dirty="0">
                <a:effectLst/>
              </a:rPr>
              <a:t>, MD, </a:t>
            </a:r>
            <a:r>
              <a:rPr lang="tr-TR" sz="1200" b="1" dirty="0" err="1" smtClean="0">
                <a:effectLst/>
              </a:rPr>
              <a:t>PhD</a:t>
            </a:r>
            <a:r>
              <a:rPr lang="tr-TR" sz="1200" b="1" dirty="0" smtClean="0">
                <a:effectLst/>
              </a:rPr>
              <a:t>, </a:t>
            </a:r>
          </a:p>
          <a:p>
            <a:pPr fontAlgn="base"/>
            <a:r>
              <a:rPr lang="tr-TR" sz="1200" b="1" dirty="0" smtClean="0">
                <a:effectLst/>
                <a:hlinkClick r:id="rId4"/>
              </a:rPr>
              <a:t>Lawrence </a:t>
            </a:r>
            <a:r>
              <a:rPr lang="tr-TR" sz="1200" b="1" dirty="0">
                <a:effectLst/>
                <a:hlinkClick r:id="rId4"/>
              </a:rPr>
              <a:t>P. </a:t>
            </a:r>
            <a:r>
              <a:rPr lang="tr-TR" sz="1200" b="1" dirty="0" err="1">
                <a:effectLst/>
                <a:hlinkClick r:id="rId4"/>
              </a:rPr>
              <a:t>Hanrahan</a:t>
            </a:r>
            <a:r>
              <a:rPr lang="tr-TR" sz="1200" b="1" dirty="0">
                <a:effectLst/>
              </a:rPr>
              <a:t>, </a:t>
            </a:r>
            <a:r>
              <a:rPr lang="tr-TR" sz="1200" b="1" dirty="0" err="1">
                <a:effectLst/>
              </a:rPr>
              <a:t>PhD</a:t>
            </a:r>
            <a:r>
              <a:rPr lang="tr-TR" sz="1200" b="1" dirty="0">
                <a:effectLst/>
              </a:rPr>
              <a:t>, </a:t>
            </a:r>
            <a:r>
              <a:rPr lang="tr-TR" sz="1200" b="1" dirty="0" smtClean="0">
                <a:effectLst/>
              </a:rPr>
              <a:t>MS</a:t>
            </a:r>
            <a:r>
              <a:rPr lang="tr-TR" sz="1200" b="1" dirty="0">
                <a:effectLst/>
              </a:rPr>
              <a:t> </a:t>
            </a:r>
            <a:r>
              <a:rPr lang="tr-TR" sz="1200" b="1" dirty="0" err="1">
                <a:effectLst/>
              </a:rPr>
              <a:t>and</a:t>
            </a:r>
            <a:r>
              <a:rPr lang="tr-TR" sz="1200" b="1" dirty="0">
                <a:effectLst/>
              </a:rPr>
              <a:t> </a:t>
            </a:r>
            <a:r>
              <a:rPr lang="tr-TR" sz="1200" b="1" dirty="0" smtClean="0">
                <a:effectLst/>
              </a:rPr>
              <a:t>, </a:t>
            </a:r>
          </a:p>
          <a:p>
            <a:pPr fontAlgn="base"/>
            <a:r>
              <a:rPr lang="tr-TR" sz="1200" b="1" dirty="0" smtClean="0">
                <a:effectLst/>
                <a:hlinkClick r:id="rId5"/>
              </a:rPr>
              <a:t>P</a:t>
            </a:r>
            <a:r>
              <a:rPr lang="tr-TR" sz="1200" b="1" dirty="0">
                <a:effectLst/>
                <a:hlinkClick r:id="rId5"/>
              </a:rPr>
              <a:t>. </a:t>
            </a:r>
            <a:r>
              <a:rPr lang="tr-TR" sz="1200" b="1" dirty="0" err="1" smtClean="0">
                <a:effectLst/>
                <a:hlinkClick r:id="rId5"/>
              </a:rPr>
              <a:t>Martinez-Donate</a:t>
            </a:r>
            <a:r>
              <a:rPr lang="tr-TR" sz="1200" b="1" dirty="0">
                <a:effectLst/>
              </a:rPr>
              <a:t>, </a:t>
            </a:r>
            <a:r>
              <a:rPr lang="tr-TR" sz="1200" b="1" dirty="0" err="1" smtClean="0">
                <a:effectLst/>
              </a:rPr>
              <a:t>PhD</a:t>
            </a:r>
            <a:endParaRPr lang="tr-TR" sz="1200" b="1" dirty="0" smtClean="0">
              <a:effectLst/>
            </a:endParaRPr>
          </a:p>
          <a:p>
            <a:pPr fontAlgn="base"/>
            <a:endParaRPr lang="tr-TR" sz="1200" b="1" dirty="0">
              <a:effectLst/>
            </a:endParaRPr>
          </a:p>
          <a:p>
            <a:r>
              <a:rPr lang="tr-TR" dirty="0" smtClean="0"/>
              <a:t>ANNALS OF FAMILY MEDICINE</a:t>
            </a:r>
          </a:p>
          <a:p>
            <a:r>
              <a:rPr lang="tr-TR" dirty="0" smtClean="0"/>
              <a:t>       KASIM-ARALIK 2015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77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r>
              <a:rPr lang="tr-TR" dirty="0"/>
              <a:t>Bildiğimiz </a:t>
            </a:r>
            <a:r>
              <a:rPr lang="tr-TR" dirty="0" smtClean="0"/>
              <a:t>kadarıyla önceki çalışmaların hiçbirinde </a:t>
            </a:r>
            <a:r>
              <a:rPr lang="tr-TR" dirty="0"/>
              <a:t>ÜSYE olan </a:t>
            </a:r>
            <a:r>
              <a:rPr lang="tr-TR" dirty="0" smtClean="0"/>
              <a:t>çocuklara antibiyotik reçete edilmesinin değerlendirilmesinde elektronik </a:t>
            </a:r>
            <a:r>
              <a:rPr lang="tr-TR" dirty="0"/>
              <a:t>sağlık kaydının ( ESK ) verileri </a:t>
            </a:r>
            <a:r>
              <a:rPr lang="tr-TR" dirty="0" smtClean="0"/>
              <a:t>kullanılmamıştır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Aynı </a:t>
            </a:r>
            <a:r>
              <a:rPr lang="tr-TR" dirty="0"/>
              <a:t>zamanda, </a:t>
            </a:r>
            <a:r>
              <a:rPr lang="tr-TR" dirty="0" smtClean="0"/>
              <a:t>ÜSYE olan çocukların yönetiminde toplumsal özelliklerin </a:t>
            </a:r>
            <a:r>
              <a:rPr lang="tr-TR" dirty="0"/>
              <a:t>etkisi açık değildir.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sorunların her ikisi de pediatrik </a:t>
            </a:r>
            <a:r>
              <a:rPr lang="tr-TR" dirty="0" smtClean="0"/>
              <a:t>ÜSYE yönetiminde bizim  anlayışımızda yer alan </a:t>
            </a:r>
            <a:r>
              <a:rPr lang="tr-TR" dirty="0"/>
              <a:t>boşlukları temsil etmektedir.</a:t>
            </a:r>
          </a:p>
        </p:txBody>
      </p:sp>
    </p:spTree>
    <p:extLst>
      <p:ext uri="{BB962C8B-B14F-4D97-AF65-F5344CB8AC3E}">
        <p14:creationId xmlns:p14="http://schemas.microsoft.com/office/powerpoint/2010/main" val="429339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/>
          </a:bodyPr>
          <a:lstStyle/>
          <a:p>
            <a:r>
              <a:rPr lang="tr-TR" dirty="0" smtClean="0"/>
              <a:t>Bu </a:t>
            </a:r>
            <a:r>
              <a:rPr lang="tr-TR" dirty="0"/>
              <a:t>çalışma için hedeflerimiz iki yönlü idi. </a:t>
            </a:r>
            <a:endParaRPr lang="tr-TR" dirty="0" smtClean="0"/>
          </a:p>
          <a:p>
            <a:r>
              <a:rPr lang="tr-TR" dirty="0" smtClean="0"/>
              <a:t>İlk </a:t>
            </a:r>
            <a:r>
              <a:rPr lang="tr-TR" dirty="0"/>
              <a:t>olarak , biz ÜSYE olan çocukların uygun yönetim sıklığını </a:t>
            </a:r>
            <a:r>
              <a:rPr lang="tr-TR" dirty="0" smtClean="0"/>
              <a:t>hesaplamak </a:t>
            </a:r>
            <a:r>
              <a:rPr lang="tr-TR" dirty="0"/>
              <a:t>ve ulusal verilerle bu bulguları karşılaştırmak </a:t>
            </a:r>
            <a:r>
              <a:rPr lang="tr-TR" dirty="0" smtClean="0"/>
              <a:t>için EHR verileriyle HEDIS </a:t>
            </a:r>
            <a:r>
              <a:rPr lang="tr-TR" dirty="0"/>
              <a:t>protokolünü uygulamayı</a:t>
            </a:r>
            <a:r>
              <a:rPr lang="tr-TR" dirty="0" smtClean="0"/>
              <a:t> amaçladık.</a:t>
            </a:r>
          </a:p>
          <a:p>
            <a:r>
              <a:rPr lang="tr-TR" dirty="0" smtClean="0"/>
              <a:t> İkincisi, </a:t>
            </a:r>
            <a:r>
              <a:rPr lang="tr-TR" dirty="0"/>
              <a:t>biz ÜSYE için </a:t>
            </a:r>
            <a:r>
              <a:rPr lang="tr-TR" dirty="0" smtClean="0"/>
              <a:t>antibiyotik reçete edilmesini belirleyen daha </a:t>
            </a:r>
            <a:r>
              <a:rPr lang="tr-TR" dirty="0"/>
              <a:t>önce tanımlanmamış hasta , </a:t>
            </a:r>
            <a:r>
              <a:rPr lang="tr-TR" dirty="0" err="1"/>
              <a:t>klinisyen</a:t>
            </a:r>
            <a:r>
              <a:rPr lang="tr-TR" dirty="0"/>
              <a:t> ve özellikle </a:t>
            </a:r>
            <a:r>
              <a:rPr lang="tr-TR" dirty="0" smtClean="0"/>
              <a:t>toplumsal özelliklerin tespit edilmesi için çalıştık.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846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24744" cy="1143000"/>
          </a:xfrm>
        </p:spPr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METOD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latin typeface="+mj-lt"/>
                <a:cs typeface="Arial" pitchFamily="34" charset="0"/>
              </a:rPr>
              <a:t>Wisconsin Elektronik Sağlık Kaydı Üniversitesi - Halk Sağlığı Bilgi Değişimi ( UW </a:t>
            </a:r>
            <a:r>
              <a:rPr lang="tr-TR" dirty="0" err="1">
                <a:latin typeface="+mj-lt"/>
                <a:cs typeface="Arial" pitchFamily="34" charset="0"/>
              </a:rPr>
              <a:t>eSağlık</a:t>
            </a:r>
            <a:r>
              <a:rPr lang="tr-TR" dirty="0">
                <a:latin typeface="+mj-lt"/>
                <a:cs typeface="Arial" pitchFamily="34" charset="0"/>
              </a:rPr>
              <a:t> - PHINEX ) veri seti uygun pediatrik hastaları belirlemek için kullanılmıştır. </a:t>
            </a:r>
            <a:endParaRPr lang="tr-TR" dirty="0" smtClean="0">
              <a:latin typeface="+mj-lt"/>
              <a:cs typeface="Arial" pitchFamily="34" charset="0"/>
            </a:endParaRPr>
          </a:p>
          <a:p>
            <a:r>
              <a:rPr lang="tr-TR" dirty="0" smtClean="0">
                <a:latin typeface="+mj-lt"/>
                <a:cs typeface="Arial" pitchFamily="34" charset="0"/>
              </a:rPr>
              <a:t>PHINEX, </a:t>
            </a:r>
            <a:r>
              <a:rPr lang="tr-TR" dirty="0">
                <a:latin typeface="+mj-lt"/>
                <a:cs typeface="Arial" pitchFamily="34" charset="0"/>
              </a:rPr>
              <a:t>UW Sağlık </a:t>
            </a:r>
            <a:r>
              <a:rPr lang="tr-TR" dirty="0" smtClean="0">
                <a:latin typeface="+mj-lt"/>
                <a:cs typeface="Arial" pitchFamily="34" charset="0"/>
              </a:rPr>
              <a:t>(Wisconsin Üniversitesi </a:t>
            </a:r>
            <a:r>
              <a:rPr lang="tr-TR" dirty="0">
                <a:latin typeface="+mj-lt"/>
                <a:cs typeface="Arial" pitchFamily="34" charset="0"/>
              </a:rPr>
              <a:t>Aile </a:t>
            </a:r>
            <a:r>
              <a:rPr lang="tr-TR" dirty="0" smtClean="0">
                <a:latin typeface="+mj-lt"/>
                <a:cs typeface="Arial" pitchFamily="34" charset="0"/>
              </a:rPr>
              <a:t>Hekimliği, </a:t>
            </a:r>
            <a:r>
              <a:rPr lang="tr-TR" dirty="0">
                <a:latin typeface="+mj-lt"/>
                <a:cs typeface="Arial" pitchFamily="34" charset="0"/>
              </a:rPr>
              <a:t>İç Hastalıkları </a:t>
            </a:r>
            <a:r>
              <a:rPr lang="tr-TR" dirty="0" smtClean="0">
                <a:latin typeface="+mj-lt"/>
                <a:cs typeface="Arial" pitchFamily="34" charset="0"/>
              </a:rPr>
              <a:t>ve Pediatri </a:t>
            </a:r>
            <a:r>
              <a:rPr lang="tr-TR" dirty="0">
                <a:latin typeface="+mj-lt"/>
                <a:cs typeface="Arial" pitchFamily="34" charset="0"/>
              </a:rPr>
              <a:t>Bölümleri</a:t>
            </a:r>
            <a:r>
              <a:rPr lang="tr-TR" dirty="0" smtClean="0">
                <a:latin typeface="+mj-lt"/>
                <a:cs typeface="Arial" pitchFamily="34" charset="0"/>
              </a:rPr>
              <a:t>) </a:t>
            </a:r>
            <a:r>
              <a:rPr lang="tr-TR" dirty="0">
                <a:latin typeface="+mj-lt"/>
                <a:cs typeface="Arial" pitchFamily="34" charset="0"/>
              </a:rPr>
              <a:t>ve Wisconsin Eyaleti Halk Sağlığı </a:t>
            </a:r>
            <a:r>
              <a:rPr lang="tr-TR" dirty="0" smtClean="0">
                <a:latin typeface="+mj-lt"/>
                <a:cs typeface="Arial" pitchFamily="34" charset="0"/>
              </a:rPr>
              <a:t>Anabilim Dalı arasında </a:t>
            </a:r>
            <a:r>
              <a:rPr lang="tr-TR" dirty="0">
                <a:latin typeface="+mj-lt"/>
                <a:cs typeface="Arial" pitchFamily="34" charset="0"/>
              </a:rPr>
              <a:t>kurulan büyük bir klinik veri </a:t>
            </a:r>
            <a:r>
              <a:rPr lang="tr-TR" dirty="0" smtClean="0">
                <a:latin typeface="+mj-lt"/>
                <a:cs typeface="Arial" pitchFamily="34" charset="0"/>
              </a:rPr>
              <a:t>alışverişi sistemidir.</a:t>
            </a:r>
          </a:p>
          <a:p>
            <a:r>
              <a:rPr lang="tr-TR" dirty="0" smtClean="0">
                <a:latin typeface="+mj-lt"/>
                <a:cs typeface="Arial" pitchFamily="34" charset="0"/>
              </a:rPr>
              <a:t>Bu </a:t>
            </a:r>
            <a:r>
              <a:rPr lang="tr-TR" dirty="0">
                <a:latin typeface="+mj-lt"/>
                <a:cs typeface="Arial" pitchFamily="34" charset="0"/>
              </a:rPr>
              <a:t>birincil bakım </a:t>
            </a:r>
            <a:r>
              <a:rPr lang="tr-TR" dirty="0" smtClean="0">
                <a:latin typeface="+mj-lt"/>
                <a:cs typeface="Arial" pitchFamily="34" charset="0"/>
              </a:rPr>
              <a:t>bölümlerinde ve tüm diğer UW sağlık bölümlerinde bakılan ve hastaneye yatırılan, acil servise başvuran ve acil bakım alan tüm hastaların verilerini de içerir. </a:t>
            </a:r>
            <a:endParaRPr lang="tr-TR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9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59628" y="228600"/>
            <a:ext cx="7024744" cy="1143000"/>
          </a:xfrm>
        </p:spPr>
        <p:txBody>
          <a:bodyPr/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412776"/>
            <a:ext cx="6777317" cy="5184576"/>
          </a:xfrm>
        </p:spPr>
        <p:txBody>
          <a:bodyPr>
            <a:normAutofit/>
          </a:bodyPr>
          <a:lstStyle/>
          <a:p>
            <a:r>
              <a:rPr lang="tr-TR" dirty="0"/>
              <a:t>Özellikle </a:t>
            </a:r>
            <a:r>
              <a:rPr lang="tr-TR" dirty="0" smtClean="0"/>
              <a:t>istatistiksel olarak </a:t>
            </a:r>
            <a:r>
              <a:rPr lang="tr-TR" dirty="0"/>
              <a:t>ekolojik sağlık </a:t>
            </a:r>
            <a:r>
              <a:rPr lang="tr-TR" dirty="0" smtClean="0"/>
              <a:t>sistemleri modelini </a:t>
            </a:r>
            <a:r>
              <a:rPr lang="tr-TR" dirty="0"/>
              <a:t>temsil etmek için tasarlanmış </a:t>
            </a:r>
            <a:r>
              <a:rPr lang="tr-TR" dirty="0" smtClean="0"/>
              <a:t>olan </a:t>
            </a:r>
            <a:r>
              <a:rPr lang="tr-TR" dirty="0"/>
              <a:t>PHINEX  «sağlık» ve «</a:t>
            </a:r>
            <a:r>
              <a:rPr lang="tr-TR" dirty="0" smtClean="0"/>
              <a:t>hastalığı» biyolojik, </a:t>
            </a:r>
            <a:r>
              <a:rPr lang="tr-TR" dirty="0" err="1" smtClean="0"/>
              <a:t>psikososyoekonomik</a:t>
            </a:r>
            <a:r>
              <a:rPr lang="tr-TR" dirty="0" smtClean="0"/>
              <a:t>, çevresel </a:t>
            </a:r>
            <a:r>
              <a:rPr lang="tr-TR" dirty="0"/>
              <a:t>ve toplumsal </a:t>
            </a:r>
            <a:r>
              <a:rPr lang="tr-TR" dirty="0" smtClean="0"/>
              <a:t>bağlamda ele alır. </a:t>
            </a:r>
          </a:p>
          <a:p>
            <a:r>
              <a:rPr lang="tr-TR" dirty="0" smtClean="0"/>
              <a:t>Bulaşıcı hastalıkların, akut-kronik problemlerin, </a:t>
            </a:r>
            <a:r>
              <a:rPr lang="tr-TR" dirty="0"/>
              <a:t>yaralanma ile </a:t>
            </a:r>
            <a:r>
              <a:rPr lang="tr-TR" dirty="0" smtClean="0"/>
              <a:t>ilişkili durumların, </a:t>
            </a:r>
            <a:r>
              <a:rPr lang="tr-TR" dirty="0"/>
              <a:t>mesleki ve çevresel </a:t>
            </a:r>
            <a:r>
              <a:rPr lang="tr-TR" dirty="0" smtClean="0"/>
              <a:t>sağlık sonuçlarının </a:t>
            </a:r>
            <a:r>
              <a:rPr lang="tr-TR" dirty="0"/>
              <a:t>ve risk faktörlerinin araştırılması için kapsamlı bir kaynak oluşturmak </a:t>
            </a:r>
            <a:r>
              <a:rPr lang="tr-TR" dirty="0" smtClean="0"/>
              <a:t>için </a:t>
            </a:r>
            <a:r>
              <a:rPr lang="tr-TR" dirty="0"/>
              <a:t>EHR verilerini coğrafi</a:t>
            </a:r>
            <a:r>
              <a:rPr lang="tr-TR" dirty="0" smtClean="0"/>
              <a:t>, çevresel </a:t>
            </a:r>
            <a:r>
              <a:rPr lang="tr-TR" dirty="0"/>
              <a:t>, sosyoekonomik ve demografik profilleri kamu </a:t>
            </a:r>
            <a:r>
              <a:rPr lang="tr-TR" dirty="0" smtClean="0"/>
              <a:t>veri tabanları </a:t>
            </a:r>
            <a:r>
              <a:rPr lang="tr-TR" dirty="0"/>
              <a:t>ile </a:t>
            </a:r>
            <a:r>
              <a:rPr lang="tr-TR" dirty="0" smtClean="0"/>
              <a:t>birleştirir </a:t>
            </a:r>
            <a:r>
              <a:rPr lang="tr-TR" dirty="0"/>
              <a:t>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03316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Daha sonra blok gruplar düzeyinde hastalık ve sağlık kalitesini belirleyen değişkenleri modellemek için çok değişkenli analizleri ve veri araştırma araçlarını kullanır.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425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792088"/>
          </a:xfrm>
        </p:spPr>
        <p:txBody>
          <a:bodyPr/>
          <a:lstStyle/>
          <a:p>
            <a:r>
              <a:rPr lang="tr-TR" dirty="0" smtClean="0"/>
              <a:t>ÇALIŞMA GRUBU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Eyalet </a:t>
            </a:r>
            <a:r>
              <a:rPr lang="tr-TR" dirty="0"/>
              <a:t>çapında 42 Wisconsin Üniversite </a:t>
            </a:r>
            <a:r>
              <a:rPr lang="tr-TR" dirty="0" smtClean="0"/>
              <a:t>Kliniğindeki 180'den </a:t>
            </a:r>
            <a:r>
              <a:rPr lang="tr-TR" dirty="0"/>
              <a:t>fazla </a:t>
            </a:r>
            <a:r>
              <a:rPr lang="tr-TR" dirty="0" smtClean="0"/>
              <a:t>fakülte ve </a:t>
            </a:r>
            <a:r>
              <a:rPr lang="tr-TR" dirty="0"/>
              <a:t>100 asistan </a:t>
            </a:r>
            <a:r>
              <a:rPr lang="tr-TR" dirty="0" smtClean="0"/>
              <a:t>hekimle ile</a:t>
            </a:r>
            <a:r>
              <a:rPr lang="tr-TR" dirty="0"/>
              <a:t>, </a:t>
            </a:r>
            <a:r>
              <a:rPr lang="tr-TR" dirty="0" smtClean="0"/>
              <a:t>2007’den  2012’ye kadar olan verileri </a:t>
            </a:r>
            <a:r>
              <a:rPr lang="tr-TR" dirty="0"/>
              <a:t>içermektedir </a:t>
            </a:r>
            <a:r>
              <a:rPr lang="tr-TR" dirty="0" smtClean="0"/>
              <a:t>.(Şekil </a:t>
            </a:r>
            <a:r>
              <a:rPr lang="tr-TR" dirty="0"/>
              <a:t>1</a:t>
            </a:r>
            <a:r>
              <a:rPr lang="tr-TR" dirty="0" smtClean="0"/>
              <a:t>)</a:t>
            </a:r>
            <a:r>
              <a:rPr lang="tr-TR" dirty="0"/>
              <a:t> 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PHINEX </a:t>
            </a:r>
            <a:r>
              <a:rPr lang="tr-TR" dirty="0"/>
              <a:t>örnek nüfusun demografik özellikleri </a:t>
            </a:r>
            <a:r>
              <a:rPr lang="tr-TR" dirty="0" smtClean="0"/>
              <a:t>Wisconsin eyaletindekine çok benziyordu.</a:t>
            </a:r>
            <a:r>
              <a:rPr lang="tr-TR" dirty="0"/>
              <a:t> </a:t>
            </a:r>
            <a:r>
              <a:rPr lang="tr-TR" baseline="30000" dirty="0">
                <a:hlinkClick r:id="rId2"/>
              </a:rPr>
              <a:t>29,</a:t>
            </a:r>
            <a:r>
              <a:rPr lang="tr-TR" dirty="0"/>
              <a:t> 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Çalışmada </a:t>
            </a:r>
            <a:r>
              <a:rPr lang="tr-TR" dirty="0" err="1"/>
              <a:t>k</a:t>
            </a:r>
            <a:r>
              <a:rPr lang="tr-TR" dirty="0" err="1" smtClean="0"/>
              <a:t>linisyen</a:t>
            </a:r>
            <a:r>
              <a:rPr lang="tr-TR" dirty="0" smtClean="0"/>
              <a:t>, hemşire, </a:t>
            </a:r>
            <a:r>
              <a:rPr lang="tr-TR" dirty="0" err="1" smtClean="0"/>
              <a:t>laboratuar</a:t>
            </a:r>
            <a:r>
              <a:rPr lang="tr-TR" dirty="0" smtClean="0"/>
              <a:t>, </a:t>
            </a:r>
            <a:r>
              <a:rPr lang="tr-TR" dirty="0"/>
              <a:t>radyoloji ve </a:t>
            </a:r>
            <a:r>
              <a:rPr lang="tr-TR" dirty="0" smtClean="0"/>
              <a:t>diğer ziyaretler de arasında olmak </a:t>
            </a:r>
            <a:r>
              <a:rPr lang="tr-TR" dirty="0"/>
              <a:t>21 </a:t>
            </a:r>
            <a:r>
              <a:rPr lang="tr-TR" dirty="0" smtClean="0"/>
              <a:t>milyonun üzerinde karşılaşma </a:t>
            </a:r>
            <a:r>
              <a:rPr lang="tr-TR" dirty="0"/>
              <a:t>ve yaklaşık 500.000 kişi yer almaktadır 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7348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745152"/>
          </a:xfrm>
        </p:spPr>
        <p:txBody>
          <a:bodyPr/>
          <a:lstStyle/>
          <a:p>
            <a:r>
              <a:rPr lang="tr-TR" dirty="0"/>
              <a:t>ÇALIŞMA GRUBU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69643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PHINEX ile eczane verilerine dayanılmadan tüm </a:t>
            </a:r>
            <a:r>
              <a:rPr lang="tr-TR" dirty="0" err="1"/>
              <a:t>klinisyen</a:t>
            </a:r>
            <a:r>
              <a:rPr lang="tr-TR" dirty="0"/>
              <a:t> </a:t>
            </a:r>
            <a:r>
              <a:rPr lang="tr-TR" dirty="0" err="1"/>
              <a:t>orderlarını</a:t>
            </a:r>
            <a:r>
              <a:rPr lang="tr-TR" dirty="0"/>
              <a:t> çıkarmak mümkün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Blok grubu düzeyindeki verilerdeki yaklaşık 6.000 değişken içerisinde demografik veriler , sokak verileri, sosyoekonomik şartlar ve toplumsal eğitim de bulunmaktadır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/>
              <a:t>Veri </a:t>
            </a:r>
            <a:r>
              <a:rPr lang="tr-TR" dirty="0" smtClean="0"/>
              <a:t>alışverişi de </a:t>
            </a:r>
            <a:r>
              <a:rPr lang="tr-TR" dirty="0"/>
              <a:t>ve bu </a:t>
            </a:r>
            <a:r>
              <a:rPr lang="tr-TR" dirty="0" smtClean="0"/>
              <a:t>çalışma da Wisconsin </a:t>
            </a:r>
            <a:r>
              <a:rPr lang="tr-TR" dirty="0"/>
              <a:t>Kurumsal Değerlendirme Kurulu Üniversitesi tarafından onaylanmıştır. Tüm veriler </a:t>
            </a:r>
            <a:r>
              <a:rPr lang="tr-TR" dirty="0" smtClean="0"/>
              <a:t>tanımlanan HIPAA </a:t>
            </a:r>
            <a:r>
              <a:rPr lang="tr-TR" dirty="0"/>
              <a:t>gizlilik kurallarına </a:t>
            </a:r>
            <a:r>
              <a:rPr lang="tr-TR" dirty="0" smtClean="0"/>
              <a:t>uymaktadır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917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5733256"/>
            <a:ext cx="7024744" cy="864096"/>
          </a:xfrm>
        </p:spPr>
        <p:txBody>
          <a:bodyPr>
            <a:normAutofit fontScale="90000"/>
          </a:bodyPr>
          <a:lstStyle/>
          <a:p>
            <a:pPr fontAlgn="base"/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PHINEX </a:t>
            </a:r>
            <a:r>
              <a:rPr lang="tr-T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veritabanı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karşılığında hastaların coğrafi dağılımı.</a:t>
            </a:r>
            <a:b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PHINEX = Kamu Sağlığı Bilgi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Değişim Sistemi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8280920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431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İSTATİSTİKSEL ANALİZ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844824"/>
            <a:ext cx="7200916" cy="4464496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Faz </a:t>
            </a:r>
            <a:r>
              <a:rPr lang="tr-TR" dirty="0" smtClean="0"/>
              <a:t>1 için </a:t>
            </a:r>
            <a:r>
              <a:rPr lang="tr-TR" dirty="0"/>
              <a:t>6 </a:t>
            </a:r>
            <a:r>
              <a:rPr lang="tr-TR" dirty="0" smtClean="0"/>
              <a:t>yılın </a:t>
            </a:r>
            <a:r>
              <a:rPr lang="tr-TR" dirty="0"/>
              <a:t>(2007-2012) toplu </a:t>
            </a:r>
            <a:r>
              <a:rPr lang="tr-TR" dirty="0" smtClean="0"/>
              <a:t>verileri kullanılmıştır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Ulusal </a:t>
            </a:r>
            <a:r>
              <a:rPr lang="tr-TR" dirty="0"/>
              <a:t>HEDİS </a:t>
            </a:r>
            <a:r>
              <a:rPr lang="tr-TR" dirty="0" smtClean="0"/>
              <a:t>verileri </a:t>
            </a:r>
            <a:r>
              <a:rPr lang="tr-TR" dirty="0"/>
              <a:t>ile PHİNEX </a:t>
            </a:r>
            <a:r>
              <a:rPr lang="tr-TR" dirty="0" smtClean="0"/>
              <a:t>verilerini </a:t>
            </a:r>
            <a:r>
              <a:rPr lang="tr-TR" dirty="0"/>
              <a:t>karşılaştırmak için, antibiyotiklerin uygun kullanımı ham yüzdeleri her yıl için hesaplanmıştır. </a:t>
            </a:r>
            <a:endParaRPr lang="tr-TR" dirty="0" smtClean="0"/>
          </a:p>
          <a:p>
            <a:r>
              <a:rPr lang="tr-TR" dirty="0" smtClean="0"/>
              <a:t>Faz 2’de, her </a:t>
            </a:r>
            <a:r>
              <a:rPr lang="tr-TR" dirty="0"/>
              <a:t>değişken için ham </a:t>
            </a:r>
            <a:r>
              <a:rPr lang="tr-TR" dirty="0" smtClean="0"/>
              <a:t>oranlar(</a:t>
            </a:r>
            <a:r>
              <a:rPr lang="tr-TR" dirty="0" err="1" smtClean="0"/>
              <a:t>crude</a:t>
            </a:r>
            <a:r>
              <a:rPr lang="tr-TR" dirty="0" smtClean="0"/>
              <a:t> </a:t>
            </a:r>
            <a:r>
              <a:rPr lang="tr-TR" dirty="0" err="1" smtClean="0"/>
              <a:t>odds</a:t>
            </a:r>
            <a:r>
              <a:rPr lang="tr-TR" dirty="0" smtClean="0"/>
              <a:t> </a:t>
            </a:r>
            <a:r>
              <a:rPr lang="tr-TR" dirty="0" err="1" smtClean="0"/>
              <a:t>ratio</a:t>
            </a:r>
            <a:r>
              <a:rPr lang="tr-TR" dirty="0" smtClean="0"/>
              <a:t>)hesaplandı. </a:t>
            </a:r>
            <a:r>
              <a:rPr lang="tr-TR" dirty="0"/>
              <a:t>Sonra otomatik </a:t>
            </a:r>
            <a:r>
              <a:rPr lang="tr-TR" dirty="0" smtClean="0"/>
              <a:t>olarak adım adım </a:t>
            </a:r>
            <a:r>
              <a:rPr lang="tr-TR" dirty="0"/>
              <a:t>ÜSYE için antibiyotik reçete edilmesine katılan bağımsız faktörleri </a:t>
            </a:r>
            <a:r>
              <a:rPr lang="tr-TR" dirty="0" smtClean="0"/>
              <a:t>belirleyebilen bir </a:t>
            </a:r>
            <a:r>
              <a:rPr lang="tr-TR" dirty="0"/>
              <a:t>model geliştirmek amacıyla</a:t>
            </a:r>
            <a:r>
              <a:rPr lang="tr-TR" dirty="0" smtClean="0"/>
              <a:t> </a:t>
            </a:r>
            <a:r>
              <a:rPr lang="tr-TR" dirty="0"/>
              <a:t>lojistik regresyon </a:t>
            </a:r>
            <a:r>
              <a:rPr lang="tr-TR" dirty="0" smtClean="0"/>
              <a:t>analizi uygulandı .</a:t>
            </a:r>
          </a:p>
          <a:p>
            <a:r>
              <a:rPr lang="tr-TR" dirty="0" smtClean="0"/>
              <a:t>Bu modelde </a:t>
            </a:r>
            <a:r>
              <a:rPr lang="tr-TR" dirty="0"/>
              <a:t>olasılık oranları ve %95 güven aralıkları </a:t>
            </a:r>
            <a:r>
              <a:rPr lang="tr-TR" dirty="0" smtClean="0"/>
              <a:t> </a:t>
            </a:r>
            <a:r>
              <a:rPr lang="tr-TR" dirty="0"/>
              <a:t>ve P değerleri bu bağımsız </a:t>
            </a:r>
            <a:r>
              <a:rPr lang="tr-TR" dirty="0" smtClean="0"/>
              <a:t>değişkenleri hesaplamak </a:t>
            </a:r>
            <a:r>
              <a:rPr lang="tr-TR" dirty="0"/>
              <a:t>için kullanıldı. </a:t>
            </a:r>
          </a:p>
        </p:txBody>
      </p:sp>
    </p:spTree>
    <p:extLst>
      <p:ext uri="{BB962C8B-B14F-4D97-AF65-F5344CB8AC3E}">
        <p14:creationId xmlns:p14="http://schemas.microsoft.com/office/powerpoint/2010/main" val="2902250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39248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Toplamda, 20.581 hasta dahil edilme kriterlerini karşıladı</a:t>
            </a:r>
            <a:r>
              <a:rPr lang="tr-TR" dirty="0" smtClean="0"/>
              <a:t>. </a:t>
            </a:r>
          </a:p>
          <a:p>
            <a:pPr fontAlgn="base"/>
            <a:r>
              <a:rPr lang="tr-TR" dirty="0" smtClean="0"/>
              <a:t>Yaklaşık % 60’I </a:t>
            </a:r>
            <a:r>
              <a:rPr lang="tr-TR" dirty="0"/>
              <a:t>3 </a:t>
            </a:r>
            <a:r>
              <a:rPr lang="tr-TR" dirty="0" smtClean="0"/>
              <a:t>ay-4 yaş aralığındaydı</a:t>
            </a:r>
            <a:r>
              <a:rPr lang="tr-TR" dirty="0"/>
              <a:t>, neredeyse bir buçuk çocuk kliniklerinde görüldü, bir buçuk erkek, </a:t>
            </a:r>
            <a:r>
              <a:rPr lang="tr-TR" dirty="0" smtClean="0"/>
              <a:t>yaklaşık % 80’i </a:t>
            </a:r>
            <a:r>
              <a:rPr lang="tr-TR" dirty="0"/>
              <a:t>beyazdı, </a:t>
            </a:r>
            <a:r>
              <a:rPr lang="tr-TR" dirty="0" smtClean="0"/>
              <a:t>çoğunluğun </a:t>
            </a:r>
            <a:r>
              <a:rPr lang="tr-TR" dirty="0"/>
              <a:t>hiçbir </a:t>
            </a:r>
            <a:r>
              <a:rPr lang="tr-TR" dirty="0" err="1" smtClean="0"/>
              <a:t>komorbiditesi</a:t>
            </a:r>
            <a:r>
              <a:rPr lang="tr-TR" dirty="0" smtClean="0"/>
              <a:t> yoktu ve çoğu </a:t>
            </a:r>
            <a:r>
              <a:rPr lang="tr-TR" dirty="0"/>
              <a:t>ticari sağlık </a:t>
            </a:r>
            <a:r>
              <a:rPr lang="tr-TR" dirty="0" smtClean="0"/>
              <a:t>sigortasına sahipti.(Tablo 1)</a:t>
            </a:r>
            <a:r>
              <a:rPr lang="tr-TR" dirty="0"/>
              <a:t> </a:t>
            </a:r>
            <a:endParaRPr lang="tr-TR" dirty="0" smtClean="0"/>
          </a:p>
          <a:p>
            <a:pPr fontAlgn="base"/>
            <a:r>
              <a:rPr lang="tr-TR" dirty="0" smtClean="0"/>
              <a:t>Hastaların </a:t>
            </a:r>
            <a:r>
              <a:rPr lang="tr-TR" dirty="0"/>
              <a:t>çoğu ekonomik </a:t>
            </a:r>
            <a:r>
              <a:rPr lang="tr-TR" dirty="0" smtClean="0"/>
              <a:t>sıkıntıların orta düzeyde olduğu ve  </a:t>
            </a:r>
            <a:r>
              <a:rPr lang="tr-TR" dirty="0"/>
              <a:t>toplum eğitim </a:t>
            </a:r>
            <a:r>
              <a:rPr lang="tr-TR" dirty="0" smtClean="0">
                <a:solidFill>
                  <a:schemeClr val="tx1"/>
                </a:solidFill>
              </a:rPr>
              <a:t>düzeyinin yüksek olduğu kenar mahallelerdendi.(Tablo1)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624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71296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20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32048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71601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18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772816"/>
            <a:ext cx="7128908" cy="417646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tr-TR" dirty="0"/>
              <a:t>2007 yılından itibaren 2012 yılına kadar, PHINEX verilerinde ÜSYE tedavisinde bir antibiyotik reçete edilmeden çocukların yüzde % 92.9 - 93.9’si tedavi edildi.  (Şekil 2) </a:t>
            </a:r>
          </a:p>
          <a:p>
            <a:pPr fontAlgn="base"/>
            <a:r>
              <a:rPr lang="tr-TR" dirty="0"/>
              <a:t>PHINEX her yıl ulusal HEDIS verilerine göre daha yüksek puanlar almıştır.(Şekil 2)</a:t>
            </a:r>
          </a:p>
          <a:p>
            <a:r>
              <a:rPr lang="tr-TR" dirty="0"/>
              <a:t>Tek değişkenli analizde, ÜSYE için antibiyotik reçete oranları acil bakım hastalarında ve beyaz ırktan hastalarda  en yüksek olduğu gösterilmiştir. (Tablo 2) </a:t>
            </a:r>
          </a:p>
          <a:p>
            <a:r>
              <a:rPr lang="tr-TR" dirty="0"/>
              <a:t>Ham </a:t>
            </a:r>
            <a:r>
              <a:rPr lang="tr-TR" dirty="0" smtClean="0"/>
              <a:t>oranları</a:t>
            </a:r>
            <a:r>
              <a:rPr lang="tr-TR" dirty="0"/>
              <a:t>; pediatri</a:t>
            </a:r>
            <a:r>
              <a:rPr lang="tr-TR" dirty="0">
                <a:sym typeface="Wingdings" pitchFamily="2" charset="2"/>
              </a:rPr>
              <a:t> 1.00  </a:t>
            </a:r>
          </a:p>
          <a:p>
            <a:pPr marL="68580" indent="0">
              <a:buNone/>
            </a:pPr>
            <a:r>
              <a:rPr lang="tr-TR" dirty="0">
                <a:sym typeface="Wingdings" pitchFamily="2" charset="2"/>
              </a:rPr>
              <a:t>    Acil Bakım 2.19  Aile Hekimliği1.57 </a:t>
            </a:r>
            <a:r>
              <a:rPr lang="tr-TR" dirty="0" smtClean="0"/>
              <a:t>(Tablo </a:t>
            </a:r>
            <a:r>
              <a:rPr lang="tr-TR" dirty="0"/>
              <a:t>2)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8322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704856" cy="1189936"/>
          </a:xfrm>
        </p:spPr>
        <p:txBody>
          <a:bodyPr>
            <a:noAutofit/>
          </a:bodyPr>
          <a:lstStyle/>
          <a:p>
            <a:pPr fontAlgn="base"/>
            <a:r>
              <a:rPr lang="tr-TR" sz="1200" b="1" dirty="0">
                <a:solidFill>
                  <a:schemeClr val="tx1"/>
                </a:solidFill>
              </a:rPr>
              <a:t>Şekil </a:t>
            </a:r>
            <a:r>
              <a:rPr lang="tr-TR" sz="1200" b="1" dirty="0" smtClean="0">
                <a:solidFill>
                  <a:schemeClr val="tx1"/>
                </a:solidFill>
              </a:rPr>
              <a:t>2 ÜSYE</a:t>
            </a:r>
            <a:r>
              <a:rPr lang="tr-TR" sz="1200" dirty="0" smtClean="0">
                <a:solidFill>
                  <a:schemeClr val="tx1"/>
                </a:solidFill>
              </a:rPr>
              <a:t>, </a:t>
            </a:r>
            <a:r>
              <a:rPr lang="tr-TR" sz="1200" dirty="0">
                <a:solidFill>
                  <a:schemeClr val="tx1"/>
                </a:solidFill>
              </a:rPr>
              <a:t>2007-2012 uygun tedavi gören hastaların yüzdeleri.</a:t>
            </a:r>
            <a:br>
              <a:rPr lang="tr-TR" sz="1200" dirty="0">
                <a:solidFill>
                  <a:schemeClr val="tx1"/>
                </a:solidFill>
              </a:rPr>
            </a:br>
            <a:r>
              <a:rPr lang="tr-TR" sz="1200" dirty="0">
                <a:solidFill>
                  <a:schemeClr val="tx1"/>
                </a:solidFill>
              </a:rPr>
              <a:t>HEDIS = Sağlık Etkinliği Veri ve Bilgi Seti; </a:t>
            </a:r>
            <a:r>
              <a:rPr lang="tr-TR" sz="1200" dirty="0">
                <a:solidFill>
                  <a:schemeClr val="tx1"/>
                </a:solidFill>
              </a:rPr>
              <a:t> NCQA = </a:t>
            </a:r>
            <a:r>
              <a:rPr lang="tr-TR" sz="1200" dirty="0" smtClean="0">
                <a:solidFill>
                  <a:schemeClr val="tx1"/>
                </a:solidFill>
              </a:rPr>
              <a:t>Kalite </a:t>
            </a:r>
            <a:r>
              <a:rPr lang="tr-TR" sz="1200" dirty="0">
                <a:solidFill>
                  <a:schemeClr val="tx1"/>
                </a:solidFill>
              </a:rPr>
              <a:t>Güvencesi </a:t>
            </a:r>
            <a:r>
              <a:rPr lang="tr-TR" sz="1200" dirty="0" smtClean="0">
                <a:solidFill>
                  <a:schemeClr val="tx1"/>
                </a:solidFill>
              </a:rPr>
              <a:t>Ulusal </a:t>
            </a:r>
            <a:r>
              <a:rPr lang="tr-TR" sz="1200" dirty="0">
                <a:solidFill>
                  <a:schemeClr val="tx1"/>
                </a:solidFill>
              </a:rPr>
              <a:t>Komitesi; PHINEX = Kamu Sağlığı Bilgi Değişimi; </a:t>
            </a:r>
            <a:br>
              <a:rPr lang="tr-TR" sz="1200" dirty="0">
                <a:solidFill>
                  <a:schemeClr val="tx1"/>
                </a:solidFill>
              </a:rPr>
            </a:br>
            <a:r>
              <a:rPr lang="tr-TR" sz="1200" dirty="0">
                <a:solidFill>
                  <a:schemeClr val="tx1"/>
                </a:solidFill>
              </a:rPr>
              <a:t>. </a:t>
            </a:r>
            <a:r>
              <a:rPr lang="tr-TR" sz="1200" i="1" dirty="0">
                <a:solidFill>
                  <a:schemeClr val="tx1"/>
                </a:solidFill>
              </a:rPr>
              <a:t>Sağlık Kalite Devlet </a:t>
            </a:r>
            <a:r>
              <a:rPr lang="tr-TR" sz="1200" i="1" dirty="0" smtClean="0">
                <a:solidFill>
                  <a:schemeClr val="tx1"/>
                </a:solidFill>
              </a:rPr>
              <a:t> 2013</a:t>
            </a:r>
            <a:r>
              <a:rPr lang="tr-TR" sz="1200" dirty="0">
                <a:solidFill>
                  <a:schemeClr val="tx1"/>
                </a:solidFill>
              </a:rPr>
              <a:t> Washington, </a:t>
            </a:r>
            <a:r>
              <a:rPr lang="tr-TR" sz="1200" i="1" dirty="0">
                <a:solidFill>
                  <a:schemeClr val="tx1"/>
                </a:solidFill>
              </a:rPr>
              <a:t>DC: Kalite ve Hasta Deneyimi İyileştirme</a:t>
            </a:r>
            <a:r>
              <a:rPr lang="tr-TR" sz="1200" dirty="0">
                <a:solidFill>
                  <a:schemeClr val="tx1"/>
                </a:solidFill>
              </a:rPr>
              <a:t> </a:t>
            </a:r>
            <a:r>
              <a:rPr lang="tr-TR" sz="1200" dirty="0">
                <a:solidFill>
                  <a:schemeClr val="tx1"/>
                </a:solidFill>
              </a:rPr>
              <a:t> NCQA </a:t>
            </a:r>
            <a:r>
              <a:rPr lang="tr-TR" sz="1200" dirty="0" smtClean="0">
                <a:solidFill>
                  <a:schemeClr val="tx1"/>
                </a:solidFill>
              </a:rPr>
              <a:t>Kalite </a:t>
            </a:r>
            <a:r>
              <a:rPr lang="tr-TR" sz="1200" dirty="0">
                <a:solidFill>
                  <a:schemeClr val="tx1"/>
                </a:solidFill>
              </a:rPr>
              <a:t>Güvencesi Ulusal Komitesi </a:t>
            </a:r>
            <a:r>
              <a:rPr lang="tr-TR" sz="1200" dirty="0" smtClean="0">
                <a:solidFill>
                  <a:schemeClr val="tx1"/>
                </a:solidFill>
              </a:rPr>
              <a:t>verileri.;</a:t>
            </a:r>
            <a:r>
              <a:rPr lang="tr-TR" sz="1200" dirty="0">
                <a:solidFill>
                  <a:schemeClr val="tx1"/>
                </a:solidFill>
              </a:rPr>
              <a:t> 2013.</a:t>
            </a:r>
            <a:br>
              <a:rPr lang="tr-TR" sz="1200" dirty="0">
                <a:solidFill>
                  <a:schemeClr val="tx1"/>
                </a:solidFill>
              </a:rPr>
            </a:br>
            <a:endParaRPr lang="tr-TR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4" y="152843"/>
            <a:ext cx="8470206" cy="52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065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6102289"/>
            <a:ext cx="5357737" cy="385112"/>
          </a:xfrm>
        </p:spPr>
        <p:txBody>
          <a:bodyPr>
            <a:noAutofit/>
          </a:bodyPr>
          <a:lstStyle/>
          <a:p>
            <a:r>
              <a:rPr lang="tr-TR" sz="1200" b="1" dirty="0">
                <a:solidFill>
                  <a:schemeClr val="tx1"/>
                </a:solidFill>
              </a:rPr>
              <a:t>Tablo </a:t>
            </a:r>
            <a:r>
              <a:rPr lang="tr-TR" sz="1200" b="1" dirty="0" smtClean="0">
                <a:solidFill>
                  <a:schemeClr val="tx1"/>
                </a:solidFill>
              </a:rPr>
              <a:t>2  </a:t>
            </a:r>
            <a:r>
              <a:rPr lang="tr-TR" sz="1200" dirty="0" smtClean="0">
                <a:solidFill>
                  <a:schemeClr val="tx1"/>
                </a:solidFill>
              </a:rPr>
              <a:t>Tek </a:t>
            </a:r>
            <a:r>
              <a:rPr lang="tr-TR" sz="1200" dirty="0">
                <a:solidFill>
                  <a:schemeClr val="tx1"/>
                </a:solidFill>
              </a:rPr>
              <a:t>değişkenli Analiz </a:t>
            </a:r>
            <a:r>
              <a:rPr lang="tr-TR" sz="1200" dirty="0" smtClean="0">
                <a:solidFill>
                  <a:schemeClr val="tx1"/>
                </a:solidFill>
              </a:rPr>
              <a:t>Sonuçları</a:t>
            </a:r>
            <a:r>
              <a:rPr lang="tr-TR" sz="1200" dirty="0">
                <a:solidFill>
                  <a:schemeClr val="tx1"/>
                </a:solidFill>
              </a:rPr>
              <a:t/>
            </a:r>
            <a:br>
              <a:rPr lang="tr-TR" sz="1200" dirty="0">
                <a:solidFill>
                  <a:schemeClr val="tx1"/>
                </a:solidFill>
              </a:rPr>
            </a:br>
            <a:endParaRPr lang="tr-TR" sz="1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088"/>
            <a:ext cx="4206290" cy="599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14716"/>
            <a:ext cx="4550221" cy="597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07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864096"/>
          </a:xfrm>
        </p:spPr>
        <p:txBody>
          <a:bodyPr/>
          <a:lstStyle/>
          <a:p>
            <a:r>
              <a:rPr lang="tr-TR" dirty="0" smtClean="0"/>
              <a:t>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752528"/>
          </a:xfrm>
        </p:spPr>
        <p:txBody>
          <a:bodyPr>
            <a:normAutofit/>
          </a:bodyPr>
          <a:lstStyle/>
          <a:p>
            <a:r>
              <a:rPr lang="tr-TR" dirty="0" smtClean="0"/>
              <a:t>Daha </a:t>
            </a:r>
            <a:r>
              <a:rPr lang="tr-TR" dirty="0"/>
              <a:t>büyük </a:t>
            </a:r>
            <a:r>
              <a:rPr lang="tr-TR" dirty="0" smtClean="0"/>
              <a:t>çocuklarda antibiyotik alımı 3 ay-4 yas arası çocuklardan daha fazlaydı.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smtClean="0"/>
              <a:t>Tek </a:t>
            </a:r>
            <a:r>
              <a:rPr lang="tr-TR" dirty="0"/>
              <a:t>değişkenli modelde </a:t>
            </a:r>
            <a:r>
              <a:rPr lang="tr-TR" dirty="0" smtClean="0"/>
              <a:t>ÜSYE </a:t>
            </a:r>
            <a:r>
              <a:rPr lang="tr-TR" dirty="0"/>
              <a:t>için antibiyotik </a:t>
            </a:r>
            <a:r>
              <a:rPr lang="tr-TR" dirty="0" smtClean="0"/>
              <a:t>reçete </a:t>
            </a:r>
            <a:r>
              <a:rPr lang="tr-TR" dirty="0" smtClean="0"/>
              <a:t>edilmesi </a:t>
            </a:r>
            <a:r>
              <a:rPr lang="tr-TR" dirty="0"/>
              <a:t>ile ilişkili diğer </a:t>
            </a:r>
            <a:r>
              <a:rPr lang="tr-TR" dirty="0" smtClean="0"/>
              <a:t>faktörler; </a:t>
            </a:r>
            <a:r>
              <a:rPr lang="tr-TR" dirty="0" err="1"/>
              <a:t>komorbidite</a:t>
            </a:r>
            <a:r>
              <a:rPr lang="tr-TR" dirty="0"/>
              <a:t>, ırk / </a:t>
            </a:r>
            <a:r>
              <a:rPr lang="tr-TR" dirty="0" err="1"/>
              <a:t>etnisite</a:t>
            </a:r>
            <a:r>
              <a:rPr lang="tr-TR" dirty="0"/>
              <a:t>, sağlık sigortası olmaması ve kırsal ya da </a:t>
            </a:r>
            <a:r>
              <a:rPr lang="tr-TR" dirty="0" smtClean="0"/>
              <a:t>banliyö(kenar mahalle) </a:t>
            </a:r>
            <a:r>
              <a:rPr lang="tr-TR" dirty="0"/>
              <a:t>ev konumu </a:t>
            </a:r>
            <a:r>
              <a:rPr lang="tr-TR" dirty="0" smtClean="0"/>
              <a:t>varlığının yanı </a:t>
            </a:r>
            <a:r>
              <a:rPr lang="tr-TR" dirty="0"/>
              <a:t>sıra daha düşük </a:t>
            </a:r>
            <a:r>
              <a:rPr lang="tr-TR" dirty="0" smtClean="0"/>
              <a:t>toplumsal </a:t>
            </a:r>
            <a:r>
              <a:rPr lang="tr-TR" dirty="0"/>
              <a:t>eğitim </a:t>
            </a:r>
            <a:r>
              <a:rPr lang="tr-TR" dirty="0" smtClean="0"/>
              <a:t>düzeyleridir.</a:t>
            </a:r>
          </a:p>
          <a:p>
            <a:r>
              <a:rPr lang="tr-TR" dirty="0" smtClean="0"/>
              <a:t>Sağlık </a:t>
            </a:r>
            <a:r>
              <a:rPr lang="tr-TR" dirty="0" smtClean="0"/>
              <a:t>sigortası olanlara </a:t>
            </a:r>
            <a:r>
              <a:rPr lang="tr-TR" dirty="0" smtClean="0"/>
              <a:t>mesleki </a:t>
            </a:r>
            <a:r>
              <a:rPr lang="tr-TR" dirty="0" smtClean="0"/>
              <a:t>sigortası </a:t>
            </a:r>
            <a:r>
              <a:rPr lang="tr-TR" dirty="0" err="1" smtClean="0"/>
              <a:t>oloanlardan</a:t>
            </a:r>
            <a:r>
              <a:rPr lang="tr-TR" dirty="0" smtClean="0"/>
              <a:t> </a:t>
            </a:r>
            <a:r>
              <a:rPr lang="tr-TR" dirty="0"/>
              <a:t>d</a:t>
            </a:r>
            <a:r>
              <a:rPr lang="tr-TR" dirty="0" smtClean="0"/>
              <a:t>aha az antibiyotik </a:t>
            </a:r>
            <a:r>
              <a:rPr lang="tr-TR" dirty="0"/>
              <a:t>reçete </a:t>
            </a:r>
            <a:r>
              <a:rPr lang="tr-TR" dirty="0" smtClean="0"/>
              <a:t>edildiği tespit edilmiştir.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6996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45152"/>
          </a:xfrm>
        </p:spPr>
        <p:txBody>
          <a:bodyPr/>
          <a:lstStyle/>
          <a:p>
            <a:r>
              <a:rPr lang="tr-TR" dirty="0" smtClean="0"/>
              <a:t>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628800"/>
            <a:ext cx="7344932" cy="4536504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Çoklu lojistik </a:t>
            </a:r>
            <a:r>
              <a:rPr lang="tr-TR" dirty="0" smtClean="0"/>
              <a:t>regresyon analizi bir </a:t>
            </a:r>
            <a:r>
              <a:rPr lang="tr-TR" dirty="0" err="1" smtClean="0"/>
              <a:t>ÜSYE’de</a:t>
            </a:r>
            <a:r>
              <a:rPr lang="tr-TR" dirty="0" smtClean="0"/>
              <a:t> antibiyotik reçete edilmesi için </a:t>
            </a:r>
            <a:r>
              <a:rPr lang="tr-TR" dirty="0"/>
              <a:t>3 bağımsız </a:t>
            </a:r>
            <a:r>
              <a:rPr lang="tr-TR" dirty="0" smtClean="0"/>
              <a:t>belirleyici faktör tespit etti; </a:t>
            </a:r>
            <a:r>
              <a:rPr lang="tr-TR" dirty="0" err="1" smtClean="0"/>
              <a:t>klinisyenin</a:t>
            </a:r>
            <a:r>
              <a:rPr lang="tr-TR" dirty="0" smtClean="0"/>
              <a:t> uzmanlığı, hastanın </a:t>
            </a:r>
            <a:r>
              <a:rPr lang="tr-TR" dirty="0"/>
              <a:t>yaşı ve ırk / </a:t>
            </a:r>
            <a:r>
              <a:rPr lang="tr-TR" dirty="0" err="1" smtClean="0"/>
              <a:t>etnisite</a:t>
            </a:r>
            <a:r>
              <a:rPr lang="tr-TR" dirty="0" smtClean="0"/>
              <a:t>-(Şekil </a:t>
            </a:r>
            <a:r>
              <a:rPr lang="tr-TR" dirty="0"/>
              <a:t>3</a:t>
            </a:r>
            <a:r>
              <a:rPr lang="tr-TR" dirty="0" smtClean="0"/>
              <a:t>)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Bu değişkenlerden 4 tanesi istatistiksel </a:t>
            </a:r>
            <a:r>
              <a:rPr lang="tr-TR" dirty="0"/>
              <a:t>olarak </a:t>
            </a:r>
            <a:r>
              <a:rPr lang="tr-TR" dirty="0" smtClean="0"/>
              <a:t>anlamlı idi. </a:t>
            </a:r>
          </a:p>
          <a:p>
            <a:r>
              <a:rPr lang="tr-TR" dirty="0" smtClean="0"/>
              <a:t>Aile </a:t>
            </a:r>
            <a:r>
              <a:rPr lang="tr-TR" dirty="0"/>
              <a:t>hekimliği ve acil bakım kliniklerinde görülen </a:t>
            </a:r>
            <a:r>
              <a:rPr lang="tr-TR" dirty="0" smtClean="0"/>
              <a:t>hastalara antibiyotik reçete edilme oranı </a:t>
            </a:r>
            <a:r>
              <a:rPr lang="tr-TR" dirty="0"/>
              <a:t>sırasıyla çocuk kliniklerinde </a:t>
            </a:r>
            <a:r>
              <a:rPr lang="tr-TR" dirty="0" smtClean="0"/>
              <a:t>görülen hastalara antibiyotik </a:t>
            </a:r>
            <a:r>
              <a:rPr lang="tr-TR" dirty="0"/>
              <a:t>reçete </a:t>
            </a:r>
            <a:r>
              <a:rPr lang="tr-TR" dirty="0" smtClean="0"/>
              <a:t>edilme oranının </a:t>
            </a:r>
            <a:r>
              <a:rPr lang="tr-TR" dirty="0"/>
              <a:t>1.5 ve 2.23 katı oldu. </a:t>
            </a:r>
            <a:endParaRPr lang="tr-TR" dirty="0" smtClean="0"/>
          </a:p>
          <a:p>
            <a:r>
              <a:rPr lang="tr-TR" dirty="0" smtClean="0"/>
              <a:t>Diğer faktörler kontrol </a:t>
            </a:r>
            <a:r>
              <a:rPr lang="tr-TR" dirty="0"/>
              <a:t>edildikten sonra </a:t>
            </a:r>
            <a:r>
              <a:rPr lang="tr-TR" dirty="0" smtClean="0"/>
              <a:t>ergen ve beyaz ırktan olan(</a:t>
            </a:r>
            <a:r>
              <a:rPr lang="tr-TR" dirty="0" err="1" smtClean="0"/>
              <a:t>Hispanik</a:t>
            </a:r>
            <a:r>
              <a:rPr lang="tr-TR" dirty="0" smtClean="0"/>
              <a:t> </a:t>
            </a:r>
            <a:r>
              <a:rPr lang="tr-TR" dirty="0"/>
              <a:t>olmayan) </a:t>
            </a:r>
            <a:r>
              <a:rPr lang="tr-TR" dirty="0" smtClean="0"/>
              <a:t>hastalara antibiyotik reçete edilme oranı sırasıyla</a:t>
            </a:r>
            <a:r>
              <a:rPr lang="tr-TR" dirty="0"/>
              <a:t>, </a:t>
            </a:r>
            <a:r>
              <a:rPr lang="tr-TR" dirty="0" smtClean="0"/>
              <a:t>1.4 </a:t>
            </a:r>
            <a:r>
              <a:rPr lang="tr-TR" dirty="0"/>
              <a:t>ve 1.8 </a:t>
            </a:r>
            <a:r>
              <a:rPr lang="tr-TR" dirty="0" smtClean="0"/>
              <a:t>kattı.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017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5229200"/>
            <a:ext cx="7024744" cy="1143000"/>
          </a:xfrm>
        </p:spPr>
        <p:txBody>
          <a:bodyPr>
            <a:normAutofit/>
          </a:bodyPr>
          <a:lstStyle/>
          <a:p>
            <a:r>
              <a:rPr lang="tr-TR" sz="2700" b="1" dirty="0">
                <a:solidFill>
                  <a:schemeClr val="tx1"/>
                </a:solidFill>
              </a:rPr>
              <a:t>Şekil 3,</a:t>
            </a:r>
            <a:r>
              <a:rPr lang="tr-TR" sz="2700" dirty="0">
                <a:solidFill>
                  <a:schemeClr val="tx1"/>
                </a:solidFill>
              </a:rPr>
              <a:t>Çok değişkenli analiz sonuçları.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84059" cy="428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52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864096"/>
          </a:xfrm>
        </p:spPr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556792"/>
            <a:ext cx="7200916" cy="4536504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PHİNEX veri </a:t>
            </a:r>
            <a:r>
              <a:rPr lang="tr-TR" dirty="0" smtClean="0"/>
              <a:t>kümesinde ÜSYE olan çocukların </a:t>
            </a:r>
            <a:r>
              <a:rPr lang="tr-TR" dirty="0"/>
              <a:t>uygun yönetim genel oranları 93.9% (2010) 92.9% (2011) arasında değişiyordu.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oranlar ulusal HEDİS oranından daha yüksekti. </a:t>
            </a:r>
            <a:r>
              <a:rPr lang="tr-TR" dirty="0" smtClean="0"/>
              <a:t>(2010 </a:t>
            </a:r>
            <a:r>
              <a:rPr lang="tr-TR" dirty="0"/>
              <a:t>yılında </a:t>
            </a:r>
            <a:r>
              <a:rPr lang="tr-TR" dirty="0" smtClean="0"/>
              <a:t>%87.2, </a:t>
            </a:r>
            <a:r>
              <a:rPr lang="tr-TR" dirty="0"/>
              <a:t>2007 yılında %</a:t>
            </a:r>
            <a:r>
              <a:rPr lang="tr-TR" dirty="0" smtClean="0"/>
              <a:t>83.5 </a:t>
            </a:r>
            <a:r>
              <a:rPr lang="tr-TR" dirty="0"/>
              <a:t>arasında </a:t>
            </a:r>
            <a:r>
              <a:rPr lang="tr-TR" dirty="0" smtClean="0"/>
              <a:t>değişiyor.) </a:t>
            </a:r>
          </a:p>
          <a:p>
            <a:r>
              <a:rPr lang="tr-TR" dirty="0" smtClean="0"/>
              <a:t>Doğrudan kodlanan davranışı doğrudan gözlemlemiyor olduğumuzu </a:t>
            </a:r>
            <a:r>
              <a:rPr lang="tr-TR" dirty="0"/>
              <a:t>düşünürsek, bu tutarsızlık </a:t>
            </a:r>
            <a:r>
              <a:rPr lang="tr-TR" dirty="0" smtClean="0"/>
              <a:t>nedenini </a:t>
            </a:r>
            <a:r>
              <a:rPr lang="tr-TR" dirty="0"/>
              <a:t>belirlemek zordur. </a:t>
            </a:r>
            <a:endParaRPr lang="tr-TR" dirty="0" smtClean="0"/>
          </a:p>
          <a:p>
            <a:r>
              <a:rPr lang="tr-TR" dirty="0"/>
              <a:t>A</a:t>
            </a:r>
            <a:r>
              <a:rPr lang="tr-TR" dirty="0" smtClean="0"/>
              <a:t>ncak </a:t>
            </a:r>
            <a:r>
              <a:rPr lang="tr-TR" dirty="0"/>
              <a:t>hastaların </a:t>
            </a:r>
            <a:r>
              <a:rPr lang="tr-TR" dirty="0" smtClean="0"/>
              <a:t>çoğunun pediatri </a:t>
            </a:r>
            <a:r>
              <a:rPr lang="tr-TR" dirty="0"/>
              <a:t>kliniklerinde </a:t>
            </a:r>
            <a:r>
              <a:rPr lang="tr-TR" dirty="0" smtClean="0"/>
              <a:t>görülmesi ve çalışmanın </a:t>
            </a:r>
            <a:r>
              <a:rPr lang="tr-TR" dirty="0"/>
              <a:t>antibiyotik </a:t>
            </a:r>
            <a:r>
              <a:rPr lang="tr-TR" dirty="0" smtClean="0"/>
              <a:t>yönetimi konusunda </a:t>
            </a:r>
            <a:r>
              <a:rPr lang="tr-TR" dirty="0" err="1" smtClean="0"/>
              <a:t>klinisyenleri</a:t>
            </a:r>
            <a:r>
              <a:rPr lang="tr-TR" dirty="0" smtClean="0"/>
              <a:t> </a:t>
            </a:r>
            <a:r>
              <a:rPr lang="tr-TR" dirty="0"/>
              <a:t>eğitmek için kapsamlı bir </a:t>
            </a:r>
            <a:r>
              <a:rPr lang="tr-TR" dirty="0" smtClean="0"/>
              <a:t>girişimden kısa süre sonra oluşturulmuş olması bunun için katkı sağlayabilir.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872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901904"/>
          </a:xfrm>
        </p:spPr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700808"/>
            <a:ext cx="7128908" cy="4392488"/>
          </a:xfrm>
        </p:spPr>
        <p:txBody>
          <a:bodyPr>
            <a:normAutofit/>
          </a:bodyPr>
          <a:lstStyle/>
          <a:p>
            <a:r>
              <a:rPr lang="tr-TR" dirty="0"/>
              <a:t>Bu </a:t>
            </a:r>
            <a:r>
              <a:rPr lang="tr-TR" dirty="0" smtClean="0"/>
              <a:t>çalışma ÜSYE için </a:t>
            </a:r>
            <a:r>
              <a:rPr lang="tr-TR" dirty="0"/>
              <a:t>uygunsuz antibiyotik reçete </a:t>
            </a:r>
            <a:r>
              <a:rPr lang="tr-TR" dirty="0" smtClean="0"/>
              <a:t>edilmesindeki bağımsız belirteçleri/</a:t>
            </a:r>
            <a:r>
              <a:rPr lang="tr-TR" dirty="0" err="1" smtClean="0"/>
              <a:t>prediktörleri</a:t>
            </a:r>
            <a:r>
              <a:rPr lang="tr-TR" dirty="0" smtClean="0"/>
              <a:t> kapsayan  toplumsal </a:t>
            </a:r>
            <a:r>
              <a:rPr lang="tr-TR" dirty="0"/>
              <a:t>faktörler tespit etmedi. </a:t>
            </a:r>
            <a:endParaRPr lang="tr-TR" dirty="0" smtClean="0"/>
          </a:p>
          <a:p>
            <a:r>
              <a:rPr lang="tr-TR" dirty="0" smtClean="0"/>
              <a:t>Bunun </a:t>
            </a:r>
            <a:r>
              <a:rPr lang="tr-TR" dirty="0"/>
              <a:t>çeşitli açıklamaları olabilir. İlk olarak, </a:t>
            </a:r>
            <a:r>
              <a:rPr lang="tr-TR" dirty="0" smtClean="0"/>
              <a:t>ÜSYE </a:t>
            </a:r>
            <a:r>
              <a:rPr lang="tr-TR" dirty="0"/>
              <a:t>için antibiyotik reçete </a:t>
            </a:r>
            <a:r>
              <a:rPr lang="tr-TR" dirty="0" smtClean="0"/>
              <a:t>edilmesi ile ilgili </a:t>
            </a:r>
            <a:r>
              <a:rPr lang="tr-TR" dirty="0"/>
              <a:t>toplumsal faktörler </a:t>
            </a:r>
            <a:r>
              <a:rPr lang="tr-TR" dirty="0" smtClean="0"/>
              <a:t>bağımsız olmayabilir. </a:t>
            </a:r>
          </a:p>
          <a:p>
            <a:r>
              <a:rPr lang="tr-TR" dirty="0" smtClean="0"/>
              <a:t>İkinci </a:t>
            </a:r>
            <a:r>
              <a:rPr lang="tr-TR" dirty="0"/>
              <a:t>olarak, bu çalışmada değerlendirilen </a:t>
            </a:r>
            <a:r>
              <a:rPr lang="tr-TR" dirty="0" smtClean="0"/>
              <a:t>toplumsal </a:t>
            </a:r>
            <a:r>
              <a:rPr lang="tr-TR" dirty="0"/>
              <a:t>faktörler </a:t>
            </a:r>
            <a:r>
              <a:rPr lang="tr-TR" dirty="0" smtClean="0"/>
              <a:t>diğer özelliklerle </a:t>
            </a:r>
            <a:r>
              <a:rPr lang="tr-TR" dirty="0"/>
              <a:t>ırk/etnik köken veya sigorta durumu gibi, kendi genel </a:t>
            </a:r>
            <a:r>
              <a:rPr lang="tr-TR" dirty="0" smtClean="0"/>
              <a:t>etkisi ile bütünleştirici tarzda </a:t>
            </a:r>
            <a:r>
              <a:rPr lang="tr-TR" dirty="0"/>
              <a:t>bağlantılı olabilir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758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57888"/>
          </a:xfrm>
        </p:spPr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Üçüncü olarak Wisconsin demografik verilerine rağmen, örnek sınırlı ırksal, etnik ve ekonomik farklılığa sahip bir </a:t>
            </a:r>
            <a:r>
              <a:rPr lang="tr-TR" dirty="0" err="1"/>
              <a:t>populasyondan</a:t>
            </a:r>
            <a:r>
              <a:rPr lang="tr-TR" dirty="0"/>
              <a:t> meydana geliyordu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smtClean="0"/>
              <a:t>Dördüncü </a:t>
            </a:r>
            <a:r>
              <a:rPr lang="tr-TR" dirty="0"/>
              <a:t>olarak, tüm </a:t>
            </a:r>
            <a:r>
              <a:rPr lang="tr-TR" dirty="0" smtClean="0"/>
              <a:t>hastalar büyük </a:t>
            </a:r>
            <a:r>
              <a:rPr lang="tr-TR" dirty="0"/>
              <a:t>bir üniversite ağına </a:t>
            </a:r>
            <a:r>
              <a:rPr lang="tr-TR" dirty="0" smtClean="0"/>
              <a:t>ait kliniklerde </a:t>
            </a:r>
            <a:r>
              <a:rPr lang="tr-TR" dirty="0"/>
              <a:t>tedavi edildi</a:t>
            </a:r>
            <a:r>
              <a:rPr lang="tr-TR" dirty="0" smtClean="0"/>
              <a:t>, bu durum </a:t>
            </a:r>
            <a:r>
              <a:rPr lang="tr-TR" dirty="0"/>
              <a:t>klinik </a:t>
            </a:r>
            <a:r>
              <a:rPr lang="tr-TR" dirty="0" smtClean="0"/>
              <a:t>ve </a:t>
            </a:r>
            <a:r>
              <a:rPr lang="tr-TR" dirty="0"/>
              <a:t>hasta </a:t>
            </a:r>
            <a:r>
              <a:rPr lang="tr-TR" dirty="0" smtClean="0"/>
              <a:t>değişkenlik düzeyini azalttı. </a:t>
            </a:r>
          </a:p>
          <a:p>
            <a:r>
              <a:rPr lang="tr-TR" dirty="0" smtClean="0"/>
              <a:t>Anlaşılmaktadır ki sağlık bakım kalitesi </a:t>
            </a:r>
            <a:r>
              <a:rPr lang="tr-TR" dirty="0"/>
              <a:t>ve </a:t>
            </a:r>
            <a:r>
              <a:rPr lang="tr-TR" dirty="0" err="1" smtClean="0"/>
              <a:t>özkaynakları</a:t>
            </a:r>
            <a:r>
              <a:rPr lang="tr-TR" dirty="0" smtClean="0"/>
              <a:t> üzerindeki </a:t>
            </a:r>
            <a:r>
              <a:rPr lang="tr-TR" dirty="0"/>
              <a:t>toplumsal </a:t>
            </a:r>
            <a:r>
              <a:rPr lang="tr-TR" dirty="0" smtClean="0"/>
              <a:t>faktörleri </a:t>
            </a:r>
            <a:r>
              <a:rPr lang="tr-TR" dirty="0"/>
              <a:t>daha ayrıntılı </a:t>
            </a:r>
            <a:r>
              <a:rPr lang="tr-TR" dirty="0" smtClean="0"/>
              <a:t>biçimde ele almak gerekir ve farklılıkları ortaya koyan çalışmaların devam etmesi gerekmektedir.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231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latin typeface="Arial" pitchFamily="34" charset="0"/>
                <a:cs typeface="Arial" pitchFamily="34" charset="0"/>
              </a:rPr>
              <a:t>AMAÇ</a:t>
            </a:r>
            <a:endParaRPr lang="tr-TR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+mj-lt"/>
                <a:cs typeface="Arial" pitchFamily="34" charset="0"/>
              </a:rPr>
              <a:t> Önceki </a:t>
            </a:r>
            <a:r>
              <a:rPr lang="tr-TR" dirty="0" smtClean="0">
                <a:latin typeface="+mj-lt"/>
                <a:cs typeface="Arial" pitchFamily="34" charset="0"/>
              </a:rPr>
              <a:t>çalışmalarda </a:t>
            </a:r>
            <a:r>
              <a:rPr lang="tr-TR" dirty="0">
                <a:latin typeface="+mj-lt"/>
                <a:cs typeface="Arial" pitchFamily="34" charset="0"/>
              </a:rPr>
              <a:t>üst solunum yolu </a:t>
            </a:r>
            <a:r>
              <a:rPr lang="tr-TR" dirty="0" smtClean="0">
                <a:latin typeface="+mj-lt"/>
                <a:cs typeface="Arial" pitchFamily="34" charset="0"/>
              </a:rPr>
              <a:t>enfeksiyonlarında (ÜSYE)  </a:t>
            </a:r>
            <a:r>
              <a:rPr lang="tr-TR" dirty="0">
                <a:latin typeface="+mj-lt"/>
                <a:cs typeface="Arial" pitchFamily="34" charset="0"/>
              </a:rPr>
              <a:t>uygunsuz antibiyotik </a:t>
            </a:r>
            <a:r>
              <a:rPr lang="tr-TR" dirty="0" smtClean="0">
                <a:latin typeface="+mj-lt"/>
                <a:cs typeface="Arial" pitchFamily="34" charset="0"/>
              </a:rPr>
              <a:t>reçete edilmesini etkileyen faktörler </a:t>
            </a:r>
            <a:r>
              <a:rPr lang="tr-TR" dirty="0">
                <a:latin typeface="+mj-lt"/>
                <a:cs typeface="Arial" pitchFamily="34" charset="0"/>
              </a:rPr>
              <a:t>değerlendirilmiştir.  </a:t>
            </a:r>
            <a:r>
              <a:rPr lang="tr-TR" dirty="0" smtClean="0">
                <a:latin typeface="+mj-lt"/>
                <a:cs typeface="Arial" pitchFamily="34" charset="0"/>
              </a:rPr>
              <a:t>Ancak toplumsal faktörler incelenmemiştir.</a:t>
            </a:r>
            <a:r>
              <a:rPr lang="tr-TR" dirty="0">
                <a:latin typeface="+mj-lt"/>
                <a:cs typeface="Arial" pitchFamily="34" charset="0"/>
              </a:rPr>
              <a:t> Bu çalışmanın amacı, çocuklarda </a:t>
            </a:r>
            <a:r>
              <a:rPr lang="tr-TR" dirty="0" err="1" smtClean="0">
                <a:latin typeface="+mj-lt"/>
                <a:cs typeface="Arial" pitchFamily="34" charset="0"/>
              </a:rPr>
              <a:t>ÜSYE’nin</a:t>
            </a:r>
            <a:r>
              <a:rPr lang="tr-TR" dirty="0" smtClean="0">
                <a:latin typeface="+mj-lt"/>
                <a:cs typeface="Arial" pitchFamily="34" charset="0"/>
              </a:rPr>
              <a:t> </a:t>
            </a:r>
            <a:r>
              <a:rPr lang="tr-TR" dirty="0">
                <a:latin typeface="+mj-lt"/>
                <a:cs typeface="Arial" pitchFamily="34" charset="0"/>
              </a:rPr>
              <a:t>uygun </a:t>
            </a:r>
            <a:r>
              <a:rPr lang="tr-TR" dirty="0" smtClean="0">
                <a:latin typeface="+mj-lt"/>
                <a:cs typeface="Arial" pitchFamily="34" charset="0"/>
              </a:rPr>
              <a:t>yönetiminde hasta</a:t>
            </a:r>
            <a:r>
              <a:rPr lang="tr-TR" dirty="0">
                <a:latin typeface="+mj-lt"/>
                <a:cs typeface="Arial" pitchFamily="34" charset="0"/>
              </a:rPr>
              <a:t>, </a:t>
            </a:r>
            <a:r>
              <a:rPr lang="tr-TR" dirty="0" err="1">
                <a:latin typeface="+mj-lt"/>
                <a:cs typeface="Arial" pitchFamily="34" charset="0"/>
              </a:rPr>
              <a:t>klinisyen</a:t>
            </a:r>
            <a:r>
              <a:rPr lang="tr-TR" dirty="0">
                <a:latin typeface="+mj-lt"/>
                <a:cs typeface="Arial" pitchFamily="34" charset="0"/>
              </a:rPr>
              <a:t> ve </a:t>
            </a:r>
            <a:r>
              <a:rPr lang="tr-TR" dirty="0" smtClean="0">
                <a:latin typeface="+mj-lt"/>
                <a:cs typeface="Arial" pitchFamily="34" charset="0"/>
              </a:rPr>
              <a:t>toplumsal faktörlerin rolünü </a:t>
            </a:r>
            <a:r>
              <a:rPr lang="tr-TR" dirty="0">
                <a:latin typeface="+mj-lt"/>
                <a:cs typeface="Arial" pitchFamily="34" charset="0"/>
              </a:rPr>
              <a:t>değerlendirmektir.</a:t>
            </a:r>
          </a:p>
        </p:txBody>
      </p:sp>
    </p:spTree>
    <p:extLst>
      <p:ext uri="{BB962C8B-B14F-4D97-AF65-F5344CB8AC3E}">
        <p14:creationId xmlns:p14="http://schemas.microsoft.com/office/powerpoint/2010/main" val="3652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864096"/>
          </a:xfrm>
        </p:spPr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320480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Çalışma ,</a:t>
            </a:r>
            <a:r>
              <a:rPr lang="tr-TR" dirty="0" err="1"/>
              <a:t>k</a:t>
            </a:r>
            <a:r>
              <a:rPr lang="tr-TR" dirty="0" err="1" smtClean="0"/>
              <a:t>linisyenin</a:t>
            </a:r>
            <a:r>
              <a:rPr lang="tr-TR" dirty="0" smtClean="0"/>
              <a:t> uzman oluşu ile antibiyotik reçete edilmesi arasında güçlü bir ilişki olduğunu gösterdi. Pediatri uzmanı dışındaki </a:t>
            </a:r>
            <a:r>
              <a:rPr lang="tr-TR" dirty="0" err="1" smtClean="0"/>
              <a:t>klinisyenler</a:t>
            </a:r>
            <a:r>
              <a:rPr lang="tr-TR" dirty="0" smtClean="0"/>
              <a:t> antibiyotik </a:t>
            </a:r>
            <a:r>
              <a:rPr lang="tr-TR" dirty="0"/>
              <a:t>daha sık reçete </a:t>
            </a:r>
            <a:r>
              <a:rPr lang="tr-TR" dirty="0" smtClean="0"/>
              <a:t>ettiği gözlendi. </a:t>
            </a:r>
          </a:p>
          <a:p>
            <a:r>
              <a:rPr lang="tr-TR" dirty="0" smtClean="0"/>
              <a:t>Bu mesele </a:t>
            </a:r>
            <a:r>
              <a:rPr lang="tr-TR" dirty="0" err="1"/>
              <a:t>klinisyen</a:t>
            </a:r>
            <a:r>
              <a:rPr lang="tr-TR" dirty="0"/>
              <a:t> </a:t>
            </a:r>
            <a:r>
              <a:rPr lang="tr-TR" dirty="0" smtClean="0"/>
              <a:t>eninde sonunda </a:t>
            </a:r>
            <a:r>
              <a:rPr lang="tr-TR" dirty="0"/>
              <a:t>antibiyotik vermeye karar </a:t>
            </a:r>
            <a:r>
              <a:rPr lang="tr-TR" dirty="0" smtClean="0"/>
              <a:t>verecek diye düşünülecek basit bir </a:t>
            </a:r>
            <a:r>
              <a:rPr lang="tr-TR" dirty="0" err="1" smtClean="0"/>
              <a:t>klinisyen</a:t>
            </a:r>
            <a:r>
              <a:rPr lang="tr-TR" dirty="0" smtClean="0"/>
              <a:t> konusu </a:t>
            </a:r>
            <a:r>
              <a:rPr lang="tr-TR" dirty="0"/>
              <a:t>gibi görünebilir. </a:t>
            </a:r>
            <a:endParaRPr lang="tr-TR" dirty="0" smtClean="0"/>
          </a:p>
          <a:p>
            <a:r>
              <a:rPr lang="tr-TR" dirty="0" smtClean="0"/>
              <a:t>Ancak</a:t>
            </a:r>
            <a:r>
              <a:rPr lang="tr-TR" dirty="0"/>
              <a:t>, bu </a:t>
            </a:r>
            <a:r>
              <a:rPr lang="tr-TR" dirty="0" smtClean="0"/>
              <a:t>hasta- hekim karşılaşmasının </a:t>
            </a:r>
            <a:r>
              <a:rPr lang="tr-TR" dirty="0"/>
              <a:t>karmaşık doğasını basite </a:t>
            </a:r>
            <a:r>
              <a:rPr lang="tr-TR" dirty="0" smtClean="0"/>
              <a:t>indirgemek demek olur ki bu etkileşim fizik muayene ve tedavi planında hasta- aile hekimi arasında diğer </a:t>
            </a:r>
            <a:r>
              <a:rPr lang="tr-TR" dirty="0" err="1" smtClean="0"/>
              <a:t>klinisyenlerden</a:t>
            </a:r>
            <a:r>
              <a:rPr lang="tr-TR" dirty="0" smtClean="0"/>
              <a:t> daha fazladır.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3289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080120"/>
          </a:xfrm>
        </p:spPr>
        <p:txBody>
          <a:bodyPr>
            <a:normAutofit/>
          </a:bodyPr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700808"/>
            <a:ext cx="7416940" cy="4608512"/>
          </a:xfrm>
        </p:spPr>
        <p:txBody>
          <a:bodyPr>
            <a:normAutofit/>
          </a:bodyPr>
          <a:lstStyle/>
          <a:p>
            <a:r>
              <a:rPr lang="tr-TR" dirty="0" err="1"/>
              <a:t>Klinisyenler</a:t>
            </a:r>
            <a:r>
              <a:rPr lang="tr-TR" dirty="0"/>
              <a:t> </a:t>
            </a:r>
            <a:r>
              <a:rPr lang="tr-TR" dirty="0" err="1" smtClean="0"/>
              <a:t>ÜSYE’de</a:t>
            </a:r>
            <a:r>
              <a:rPr lang="tr-TR" dirty="0" smtClean="0"/>
              <a:t> </a:t>
            </a:r>
            <a:r>
              <a:rPr lang="tr-TR" dirty="0"/>
              <a:t>birçok nedenden dolayı antibiyotik verebilirler.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İlk olarak, kapsamlı eğitim girişimlerine rağmen, bazı </a:t>
            </a:r>
            <a:r>
              <a:rPr lang="tr-TR" dirty="0" err="1"/>
              <a:t>klinisyenler</a:t>
            </a:r>
            <a:r>
              <a:rPr lang="tr-TR" dirty="0"/>
              <a:t> ab kullanımını iyi bilmiyor olabilir. </a:t>
            </a:r>
            <a:endParaRPr lang="tr-TR" dirty="0" smtClean="0"/>
          </a:p>
          <a:p>
            <a:r>
              <a:rPr lang="tr-TR" dirty="0" smtClean="0"/>
              <a:t>İkinci </a:t>
            </a:r>
            <a:r>
              <a:rPr lang="tr-TR" dirty="0"/>
              <a:t>olarak; ailelerin hoşnut olmamasından ya da ailelerin daha iyi bir tıbbi bakım alamama riskindense, hekim-hasta ilişkisinin uzun süreli devam etmesi umuduyla, hastaların ya da ailelerinin acil antibiyotik isteklerini karşılamanın daha önemli olduğunu düşünebilirler.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0947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700809"/>
            <a:ext cx="7416940" cy="3888432"/>
          </a:xfrm>
        </p:spPr>
        <p:txBody>
          <a:bodyPr/>
          <a:lstStyle/>
          <a:p>
            <a:r>
              <a:rPr lang="tr-TR" dirty="0"/>
              <a:t>Üçüncü olarak; </a:t>
            </a:r>
            <a:r>
              <a:rPr lang="tr-TR" dirty="0" err="1"/>
              <a:t>klinisyenler</a:t>
            </a:r>
            <a:r>
              <a:rPr lang="tr-TR" dirty="0"/>
              <a:t>, ailelere </a:t>
            </a:r>
            <a:r>
              <a:rPr lang="tr-TR" dirty="0" err="1"/>
              <a:t>ÜSYE’de</a:t>
            </a:r>
            <a:r>
              <a:rPr lang="tr-TR" dirty="0"/>
              <a:t> antibiyotik vermenin zararlarını yeterli derecede anlatma konusunda isteksiz ya da başarısız olabilirler. </a:t>
            </a:r>
          </a:p>
          <a:p>
            <a:r>
              <a:rPr lang="tr-TR" dirty="0"/>
              <a:t>Son olarak, akut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 çalışmalarında gösterildiği gibi, bu dengesizlik uygulamalardaki yarış temelli farklılıklardan kaynaklanıyor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7804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864096"/>
          </a:xfrm>
        </p:spPr>
        <p:txBody>
          <a:bodyPr>
            <a:normAutofit/>
          </a:bodyPr>
          <a:lstStyle/>
          <a:p>
            <a:r>
              <a:rPr lang="tr-TR" dirty="0" smtClean="0"/>
              <a:t>SONUÇTA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75252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Bu çalışma </a:t>
            </a:r>
            <a:r>
              <a:rPr lang="tr-TR" dirty="0" smtClean="0"/>
              <a:t>ESK(Elektronik Sağlık Kayıtları) </a:t>
            </a:r>
            <a:r>
              <a:rPr lang="tr-TR" dirty="0" smtClean="0"/>
              <a:t>verileriyle ve toplumsal verileri </a:t>
            </a:r>
            <a:r>
              <a:rPr lang="tr-TR" dirty="0"/>
              <a:t>aynı anda </a:t>
            </a:r>
            <a:r>
              <a:rPr lang="tr-TR" dirty="0" smtClean="0"/>
              <a:t>kullanan pediatrik ÜSYE </a:t>
            </a:r>
            <a:r>
              <a:rPr lang="tr-TR" dirty="0"/>
              <a:t>yönetimini etkileyen hasta, </a:t>
            </a:r>
            <a:r>
              <a:rPr lang="tr-TR" dirty="0" err="1"/>
              <a:t>klinisyen</a:t>
            </a:r>
            <a:r>
              <a:rPr lang="tr-TR" dirty="0"/>
              <a:t> ve </a:t>
            </a:r>
            <a:r>
              <a:rPr lang="tr-TR" dirty="0" smtClean="0"/>
              <a:t>toplumsal faktörleri değerlendiren  ilk </a:t>
            </a:r>
            <a:r>
              <a:rPr lang="tr-TR" dirty="0"/>
              <a:t>çalışmadır. 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B</a:t>
            </a:r>
            <a:r>
              <a:rPr lang="tr-TR" dirty="0" smtClean="0"/>
              <a:t>eyaz </a:t>
            </a:r>
            <a:r>
              <a:rPr lang="tr-TR" dirty="0" smtClean="0"/>
              <a:t>ırktan olan çocukların, ergenlerin </a:t>
            </a:r>
            <a:r>
              <a:rPr lang="tr-TR" dirty="0" smtClean="0"/>
              <a:t>ve pediatri dışındaki kliniklerde </a:t>
            </a:r>
            <a:r>
              <a:rPr lang="tr-TR" dirty="0" smtClean="0"/>
              <a:t>muayene edilen çocukların </a:t>
            </a:r>
            <a:r>
              <a:rPr lang="tr-TR" dirty="0" smtClean="0"/>
              <a:t>ÜSYE </a:t>
            </a:r>
            <a:r>
              <a:rPr lang="tr-TR" dirty="0"/>
              <a:t>için antibiyotik </a:t>
            </a:r>
            <a:r>
              <a:rPr lang="tr-TR" dirty="0" smtClean="0"/>
              <a:t>alımı riski artmıştır.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smtClean="0"/>
              <a:t>Önceki bulguların </a:t>
            </a:r>
            <a:r>
              <a:rPr lang="tr-TR" dirty="0" smtClean="0"/>
              <a:t>çoğaltılması açısından </a:t>
            </a:r>
            <a:r>
              <a:rPr lang="tr-TR" dirty="0"/>
              <a:t>çocuklarda antibiyotik reçete </a:t>
            </a:r>
            <a:r>
              <a:rPr lang="tr-TR" dirty="0" smtClean="0"/>
              <a:t>edilmesini değerlendirmek </a:t>
            </a:r>
            <a:r>
              <a:rPr lang="tr-TR" dirty="0"/>
              <a:t>için halk sağlığı </a:t>
            </a:r>
            <a:r>
              <a:rPr lang="tr-TR" dirty="0" smtClean="0"/>
              <a:t>bilgi sistemi bağlantılı ESK </a:t>
            </a:r>
            <a:r>
              <a:rPr lang="tr-TR" dirty="0"/>
              <a:t>veri </a:t>
            </a:r>
            <a:r>
              <a:rPr lang="tr-TR" dirty="0" smtClean="0"/>
              <a:t>kullanımını </a:t>
            </a:r>
            <a:r>
              <a:rPr lang="tr-TR" dirty="0"/>
              <a:t>ve geçerliliğini desteklemektedir. 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201223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Ergen yaş dönemi bulgularımızı desteklemek için diğer toplumlarda incelenmesi gerekmektedir. </a:t>
            </a:r>
          </a:p>
          <a:p>
            <a:r>
              <a:rPr lang="tr-TR" dirty="0"/>
              <a:t>Topluluk özellikleri bizim çalışmamızda bağımsız belirleyici/</a:t>
            </a:r>
            <a:r>
              <a:rPr lang="tr-TR" dirty="0" err="1"/>
              <a:t>prediktör</a:t>
            </a:r>
            <a:r>
              <a:rPr lang="tr-TR" dirty="0"/>
              <a:t> değildi, onlar başka toplumlarda ve koşullarda önemli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3553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tr-TR" dirty="0" smtClean="0"/>
              <a:t>SONUÇTA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896544"/>
          </a:xfrm>
        </p:spPr>
        <p:txBody>
          <a:bodyPr>
            <a:normAutofit/>
          </a:bodyPr>
          <a:lstStyle/>
          <a:p>
            <a:r>
              <a:rPr lang="tr-TR" dirty="0" smtClean="0"/>
              <a:t>Gelecekte PHINEX veri sistemi, hasta ve </a:t>
            </a:r>
            <a:r>
              <a:rPr lang="tr-TR" dirty="0" err="1" smtClean="0"/>
              <a:t>klinisyenin</a:t>
            </a:r>
            <a:r>
              <a:rPr lang="tr-TR" dirty="0" smtClean="0"/>
              <a:t> karşılaştıktan sonraki sosyal uyumu dahil </a:t>
            </a:r>
            <a:r>
              <a:rPr lang="tr-TR" dirty="0" err="1" smtClean="0"/>
              <a:t>ÜSYE‘li</a:t>
            </a:r>
            <a:r>
              <a:rPr lang="tr-TR" dirty="0" smtClean="0"/>
              <a:t> çocuklar için antibiyotik yönetimiyle ilişkili diğer özellikleri değerlendirmek için kullanılabilir. </a:t>
            </a:r>
          </a:p>
          <a:p>
            <a:r>
              <a:rPr lang="tr-TR" dirty="0" smtClean="0"/>
              <a:t>ESK </a:t>
            </a:r>
            <a:r>
              <a:rPr lang="tr-TR" dirty="0" smtClean="0"/>
              <a:t>verilerini halk sağlığı bilgileriyle birleştirmek sağlık bakımı eşitsizliklerini içerebilir diğer sonuçlar açısından </a:t>
            </a:r>
            <a:r>
              <a:rPr lang="tr-TR" dirty="0" smtClean="0"/>
              <a:t>ESK </a:t>
            </a:r>
            <a:r>
              <a:rPr lang="tr-TR" dirty="0" smtClean="0"/>
              <a:t>daha yaygın olarak kullanılabilir.</a:t>
            </a:r>
          </a:p>
          <a:p>
            <a:r>
              <a:rPr lang="tr-TR" dirty="0"/>
              <a:t>B</a:t>
            </a:r>
            <a:r>
              <a:rPr lang="tr-TR" dirty="0" smtClean="0"/>
              <a:t>u </a:t>
            </a:r>
            <a:r>
              <a:rPr lang="tr-TR" dirty="0"/>
              <a:t>veri </a:t>
            </a:r>
            <a:r>
              <a:rPr lang="tr-TR" dirty="0" smtClean="0"/>
              <a:t>alışverişini farklı </a:t>
            </a:r>
            <a:r>
              <a:rPr lang="tr-TR" dirty="0" err="1" smtClean="0"/>
              <a:t>populasyonlara</a:t>
            </a:r>
            <a:r>
              <a:rPr lang="tr-TR" dirty="0" smtClean="0"/>
              <a:t> genişletmek için daha </a:t>
            </a:r>
            <a:r>
              <a:rPr lang="tr-TR" dirty="0"/>
              <a:t>fazla </a:t>
            </a:r>
            <a:r>
              <a:rPr lang="tr-TR" dirty="0" smtClean="0"/>
              <a:t>araştırma yapmak gerekir</a:t>
            </a:r>
            <a:r>
              <a:rPr lang="tr-TR" dirty="0"/>
              <a:t>.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081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680520"/>
          </a:xfrm>
        </p:spPr>
        <p:txBody>
          <a:bodyPr>
            <a:noAutofit/>
          </a:bodyPr>
          <a:lstStyle/>
          <a:p>
            <a:pPr fontAlgn="base"/>
            <a:r>
              <a:rPr lang="tr-TR" dirty="0">
                <a:latin typeface="+mj-lt"/>
                <a:cs typeface="Arial" pitchFamily="34" charset="0"/>
              </a:rPr>
              <a:t>Üst solunum yolu </a:t>
            </a:r>
            <a:r>
              <a:rPr lang="tr-TR" dirty="0" smtClean="0">
                <a:latin typeface="+mj-lt"/>
                <a:cs typeface="Arial" pitchFamily="34" charset="0"/>
              </a:rPr>
              <a:t>enfeksiyonları </a:t>
            </a:r>
            <a:r>
              <a:rPr lang="tr-TR" dirty="0">
                <a:latin typeface="+mj-lt"/>
                <a:cs typeface="Arial" pitchFamily="34" charset="0"/>
              </a:rPr>
              <a:t>çocuklarda tıbbi </a:t>
            </a:r>
            <a:r>
              <a:rPr lang="tr-TR" dirty="0" smtClean="0">
                <a:latin typeface="+mj-lt"/>
                <a:cs typeface="Arial" pitchFamily="34" charset="0"/>
              </a:rPr>
              <a:t>bakıma ihtiyaç duyulan </a:t>
            </a:r>
            <a:r>
              <a:rPr lang="tr-TR" dirty="0">
                <a:latin typeface="+mj-lt"/>
                <a:cs typeface="Arial" pitchFamily="34" charset="0"/>
              </a:rPr>
              <a:t>en sık akut nedenlerinden biridir. </a:t>
            </a:r>
            <a:endParaRPr lang="tr-TR" dirty="0" smtClean="0">
              <a:latin typeface="+mj-lt"/>
              <a:cs typeface="Arial" pitchFamily="34" charset="0"/>
            </a:endParaRPr>
          </a:p>
          <a:p>
            <a:pPr fontAlgn="base"/>
            <a:r>
              <a:rPr lang="tr-TR" dirty="0" smtClean="0">
                <a:latin typeface="+mj-lt"/>
                <a:cs typeface="Arial" pitchFamily="34" charset="0"/>
              </a:rPr>
              <a:t>Her yıl tüm ayaktan gelen </a:t>
            </a:r>
            <a:r>
              <a:rPr lang="tr-TR" dirty="0">
                <a:latin typeface="+mj-lt"/>
                <a:cs typeface="Arial" pitchFamily="34" charset="0"/>
              </a:rPr>
              <a:t>ve acil </a:t>
            </a:r>
            <a:r>
              <a:rPr lang="tr-TR" dirty="0" smtClean="0">
                <a:latin typeface="+mj-lt"/>
                <a:cs typeface="Arial" pitchFamily="34" charset="0"/>
              </a:rPr>
              <a:t>servise başvuran hastaların % </a:t>
            </a:r>
            <a:r>
              <a:rPr lang="tr-TR" dirty="0" smtClean="0">
                <a:latin typeface="+mj-lt"/>
                <a:cs typeface="Arial" pitchFamily="34" charset="0"/>
              </a:rPr>
              <a:t>10'undan, </a:t>
            </a:r>
            <a:r>
              <a:rPr lang="tr-TR" dirty="0" smtClean="0">
                <a:latin typeface="+mj-lt"/>
                <a:cs typeface="Arial" pitchFamily="34" charset="0"/>
              </a:rPr>
              <a:t>yaklaşık 500 milyon vakadan, sorumlu tutulmaktadır.</a:t>
            </a:r>
          </a:p>
          <a:p>
            <a:pPr fontAlgn="base"/>
            <a:r>
              <a:rPr lang="tr-TR" dirty="0">
                <a:latin typeface="+mj-lt"/>
                <a:cs typeface="Arial" pitchFamily="34" charset="0"/>
              </a:rPr>
              <a:t> </a:t>
            </a:r>
            <a:r>
              <a:rPr lang="tr-TR" dirty="0" smtClean="0">
                <a:latin typeface="+mj-lt"/>
                <a:cs typeface="Arial" pitchFamily="34" charset="0"/>
              </a:rPr>
              <a:t>Soğuk algınlıklarının </a:t>
            </a:r>
            <a:r>
              <a:rPr lang="tr-TR" dirty="0">
                <a:latin typeface="+mj-lt"/>
                <a:cs typeface="Arial" pitchFamily="34" charset="0"/>
              </a:rPr>
              <a:t>büyük </a:t>
            </a:r>
            <a:r>
              <a:rPr lang="tr-TR" dirty="0" smtClean="0">
                <a:latin typeface="+mj-lt"/>
                <a:cs typeface="Arial" pitchFamily="34" charset="0"/>
              </a:rPr>
              <a:t>çoğunluğu </a:t>
            </a:r>
            <a:r>
              <a:rPr lang="tr-TR" dirty="0" err="1">
                <a:latin typeface="+mj-lt"/>
                <a:cs typeface="Arial" pitchFamily="34" charset="0"/>
              </a:rPr>
              <a:t>v</a:t>
            </a:r>
            <a:r>
              <a:rPr lang="tr-TR" dirty="0" err="1" smtClean="0">
                <a:latin typeface="+mj-lt"/>
                <a:cs typeface="Arial" pitchFamily="34" charset="0"/>
              </a:rPr>
              <a:t>iral</a:t>
            </a:r>
            <a:r>
              <a:rPr lang="tr-TR" dirty="0" smtClean="0">
                <a:latin typeface="+mj-lt"/>
                <a:cs typeface="Arial" pitchFamily="34" charset="0"/>
              </a:rPr>
              <a:t> </a:t>
            </a:r>
            <a:r>
              <a:rPr lang="tr-TR" dirty="0" smtClean="0">
                <a:latin typeface="+mj-lt"/>
                <a:cs typeface="Arial" pitchFamily="34" charset="0"/>
              </a:rPr>
              <a:t>olduğu </a:t>
            </a:r>
            <a:r>
              <a:rPr lang="tr-TR" dirty="0" smtClean="0">
                <a:latin typeface="+mj-lt"/>
                <a:cs typeface="Arial" pitchFamily="34" charset="0"/>
              </a:rPr>
              <a:t>için ÜSYE tedavisi için </a:t>
            </a:r>
            <a:r>
              <a:rPr lang="tr-TR" dirty="0">
                <a:latin typeface="+mj-lt"/>
                <a:cs typeface="Arial" pitchFamily="34" charset="0"/>
              </a:rPr>
              <a:t>antibiyotik kullanımı tavsiye </a:t>
            </a:r>
            <a:r>
              <a:rPr lang="tr-TR" dirty="0" smtClean="0">
                <a:latin typeface="+mj-lt"/>
                <a:cs typeface="Arial" pitchFamily="34" charset="0"/>
              </a:rPr>
              <a:t>edilmez. </a:t>
            </a:r>
            <a:endParaRPr lang="tr-TR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/>
          </a:bodyPr>
          <a:lstStyle/>
          <a:p>
            <a:r>
              <a:rPr lang="tr-TR" dirty="0">
                <a:latin typeface="+mj-lt"/>
                <a:cs typeface="Arial" pitchFamily="34" charset="0"/>
              </a:rPr>
              <a:t>ÜSYE için antibiyotik reçete sıklığı 1990'ların başından beri düşmüş gibi görünüyor olsa da</a:t>
            </a:r>
            <a:r>
              <a:rPr lang="tr-TR" dirty="0" smtClean="0">
                <a:latin typeface="+mj-lt"/>
                <a:cs typeface="Arial" pitchFamily="34" charset="0"/>
              </a:rPr>
              <a:t>,</a:t>
            </a:r>
            <a:r>
              <a:rPr lang="tr-TR" dirty="0">
                <a:latin typeface="+mj-lt"/>
                <a:cs typeface="Arial" pitchFamily="34" charset="0"/>
              </a:rPr>
              <a:t> </a:t>
            </a:r>
            <a:r>
              <a:rPr lang="tr-TR" dirty="0" smtClean="0">
                <a:latin typeface="+mj-lt"/>
                <a:cs typeface="Arial" pitchFamily="34" charset="0"/>
              </a:rPr>
              <a:t>çalışmalar </a:t>
            </a:r>
            <a:r>
              <a:rPr lang="tr-TR" dirty="0">
                <a:latin typeface="+mj-lt"/>
                <a:cs typeface="Arial" pitchFamily="34" charset="0"/>
              </a:rPr>
              <a:t>bu zaman içerisinde </a:t>
            </a:r>
            <a:r>
              <a:rPr lang="tr-TR" dirty="0" smtClean="0">
                <a:latin typeface="+mj-lt"/>
                <a:cs typeface="Arial" pitchFamily="34" charset="0"/>
              </a:rPr>
              <a:t>antibiyotiklerin soğuk algınlığında % 20'ye varan oranlarda reçete edildiğini </a:t>
            </a:r>
            <a:r>
              <a:rPr lang="tr-TR" dirty="0">
                <a:latin typeface="+mj-lt"/>
                <a:cs typeface="Arial" pitchFamily="34" charset="0"/>
              </a:rPr>
              <a:t>göstermektedir</a:t>
            </a:r>
            <a:r>
              <a:rPr lang="tr-TR" dirty="0" smtClean="0">
                <a:latin typeface="+mj-lt"/>
                <a:cs typeface="Arial" pitchFamily="34" charset="0"/>
              </a:rPr>
              <a:t>.</a:t>
            </a:r>
            <a:r>
              <a:rPr lang="tr-TR" dirty="0">
                <a:latin typeface="+mj-lt"/>
                <a:cs typeface="Arial" pitchFamily="34" charset="0"/>
              </a:rPr>
              <a:t> </a:t>
            </a:r>
            <a:endParaRPr lang="tr-TR" dirty="0" smtClean="0">
              <a:latin typeface="+mj-lt"/>
              <a:cs typeface="Arial" pitchFamily="34" charset="0"/>
            </a:endParaRPr>
          </a:p>
          <a:p>
            <a:r>
              <a:rPr lang="tr-TR" dirty="0" smtClean="0">
                <a:latin typeface="+mj-lt"/>
                <a:cs typeface="Arial" pitchFamily="34" charset="0"/>
              </a:rPr>
              <a:t>Çocuklarda ÜSYE tedavisinde </a:t>
            </a:r>
            <a:r>
              <a:rPr lang="tr-TR" dirty="0">
                <a:latin typeface="+mj-lt"/>
                <a:cs typeface="Arial" pitchFamily="34" charset="0"/>
              </a:rPr>
              <a:t>antibiyotiklerin </a:t>
            </a:r>
            <a:r>
              <a:rPr lang="tr-TR" dirty="0" smtClean="0">
                <a:latin typeface="+mj-lt"/>
                <a:cs typeface="Arial" pitchFamily="34" charset="0"/>
              </a:rPr>
              <a:t>yanlış kullanımı ile </a:t>
            </a:r>
            <a:r>
              <a:rPr lang="tr-TR" dirty="0">
                <a:latin typeface="+mj-lt"/>
                <a:cs typeface="Arial" pitchFamily="34" charset="0"/>
              </a:rPr>
              <a:t>ilgili </a:t>
            </a:r>
            <a:r>
              <a:rPr lang="tr-TR" dirty="0" smtClean="0">
                <a:latin typeface="+mj-lt"/>
                <a:cs typeface="Arial" pitchFamily="34" charset="0"/>
              </a:rPr>
              <a:t>problemler iyi bir şekilde belirlenmiştir.</a:t>
            </a:r>
            <a:r>
              <a:rPr lang="tr-TR" dirty="0">
                <a:latin typeface="+mj-lt"/>
                <a:cs typeface="Arial" pitchFamily="34" charset="0"/>
              </a:rPr>
              <a:t> </a:t>
            </a:r>
            <a:endParaRPr lang="tr-TR" dirty="0" smtClean="0">
              <a:latin typeface="+mj-lt"/>
              <a:cs typeface="Arial" pitchFamily="34" charset="0"/>
            </a:endParaRPr>
          </a:p>
          <a:p>
            <a:r>
              <a:rPr lang="tr-TR" dirty="0" smtClean="0">
                <a:latin typeface="+mj-lt"/>
                <a:cs typeface="Arial" pitchFamily="34" charset="0"/>
              </a:rPr>
              <a:t>Bunlar; </a:t>
            </a:r>
            <a:r>
              <a:rPr lang="tr-TR" dirty="0">
                <a:latin typeface="+mj-lt"/>
                <a:cs typeface="Arial" pitchFamily="34" charset="0"/>
              </a:rPr>
              <a:t>ilaca dirençli organizmaların </a:t>
            </a:r>
            <a:r>
              <a:rPr lang="tr-TR" dirty="0" smtClean="0">
                <a:latin typeface="+mj-lt"/>
                <a:cs typeface="Arial" pitchFamily="34" charset="0"/>
              </a:rPr>
              <a:t>gelişmesi, artan </a:t>
            </a:r>
            <a:r>
              <a:rPr lang="tr-TR" dirty="0">
                <a:latin typeface="+mj-lt"/>
                <a:cs typeface="Arial" pitchFamily="34" charset="0"/>
              </a:rPr>
              <a:t>sağlık </a:t>
            </a:r>
            <a:r>
              <a:rPr lang="tr-TR" dirty="0" smtClean="0">
                <a:latin typeface="+mj-lt"/>
                <a:cs typeface="Arial" pitchFamily="34" charset="0"/>
              </a:rPr>
              <a:t>maliyetleri, </a:t>
            </a:r>
            <a:r>
              <a:rPr lang="tr-TR" dirty="0">
                <a:latin typeface="+mj-lt"/>
                <a:cs typeface="Arial" pitchFamily="34" charset="0"/>
              </a:rPr>
              <a:t>potansiyel yan </a:t>
            </a:r>
            <a:r>
              <a:rPr lang="tr-TR" dirty="0" smtClean="0">
                <a:latin typeface="+mj-lt"/>
                <a:cs typeface="Arial" pitchFamily="34" charset="0"/>
              </a:rPr>
              <a:t>etkiler </a:t>
            </a:r>
            <a:r>
              <a:rPr lang="tr-TR" dirty="0">
                <a:latin typeface="+mj-lt"/>
                <a:cs typeface="Arial" pitchFamily="34" charset="0"/>
              </a:rPr>
              <a:t>/ klinik </a:t>
            </a:r>
            <a:r>
              <a:rPr lang="tr-TR" dirty="0" smtClean="0">
                <a:latin typeface="+mj-lt"/>
                <a:cs typeface="Arial" pitchFamily="34" charset="0"/>
              </a:rPr>
              <a:t>yarar olmaksızın ortaya çıkan </a:t>
            </a:r>
            <a:r>
              <a:rPr lang="tr-TR" dirty="0" err="1" smtClean="0">
                <a:latin typeface="+mj-lt"/>
                <a:cs typeface="Arial" pitchFamily="34" charset="0"/>
              </a:rPr>
              <a:t>toksik</a:t>
            </a:r>
            <a:r>
              <a:rPr lang="tr-TR" dirty="0" smtClean="0">
                <a:latin typeface="+mj-lt"/>
                <a:cs typeface="Arial" pitchFamily="34" charset="0"/>
              </a:rPr>
              <a:t> etkilerdir.</a:t>
            </a:r>
            <a:endParaRPr lang="tr-TR" dirty="0">
              <a:latin typeface="+mj-lt"/>
              <a:cs typeface="Arial" pitchFamily="34" charset="0"/>
            </a:endParaRPr>
          </a:p>
          <a:p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51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836712"/>
            <a:ext cx="6777317" cy="4995917"/>
          </a:xfrm>
        </p:spPr>
        <p:txBody>
          <a:bodyPr>
            <a:normAutofit fontScale="92500"/>
          </a:bodyPr>
          <a:lstStyle/>
          <a:p>
            <a:r>
              <a:rPr lang="tr-TR" dirty="0">
                <a:latin typeface="+mj-lt"/>
                <a:cs typeface="Arial" pitchFamily="34" charset="0"/>
              </a:rPr>
              <a:t>Ulusal </a:t>
            </a:r>
            <a:r>
              <a:rPr lang="tr-TR" dirty="0" smtClean="0">
                <a:latin typeface="+mj-lt"/>
                <a:cs typeface="Arial" pitchFamily="34" charset="0"/>
              </a:rPr>
              <a:t>Kalite Kontrol Komitesi </a:t>
            </a:r>
            <a:r>
              <a:rPr lang="tr-TR" dirty="0">
                <a:latin typeface="+mj-lt"/>
                <a:cs typeface="Arial" pitchFamily="34" charset="0"/>
              </a:rPr>
              <a:t>(NCQA), </a:t>
            </a:r>
            <a:r>
              <a:rPr lang="tr-TR" dirty="0" smtClean="0">
                <a:latin typeface="+mj-lt"/>
                <a:cs typeface="Arial" pitchFamily="34" charset="0"/>
              </a:rPr>
              <a:t>Sağlık </a:t>
            </a:r>
            <a:r>
              <a:rPr lang="tr-TR" dirty="0">
                <a:latin typeface="+mj-lt"/>
                <a:cs typeface="Arial" pitchFamily="34" charset="0"/>
              </a:rPr>
              <a:t>Etkililik Veri ve Bilgi </a:t>
            </a:r>
            <a:r>
              <a:rPr lang="tr-TR" dirty="0" smtClean="0">
                <a:latin typeface="+mj-lt"/>
                <a:cs typeface="Arial" pitchFamily="34" charset="0"/>
              </a:rPr>
              <a:t>Sistemi </a:t>
            </a:r>
            <a:r>
              <a:rPr lang="tr-TR" dirty="0">
                <a:latin typeface="+mj-lt"/>
                <a:cs typeface="Arial" pitchFamily="34" charset="0"/>
              </a:rPr>
              <a:t>(HEDIS) aracılığıyla, </a:t>
            </a:r>
            <a:r>
              <a:rPr lang="tr-TR" dirty="0" err="1">
                <a:latin typeface="+mj-lt"/>
                <a:cs typeface="Arial" pitchFamily="34" charset="0"/>
              </a:rPr>
              <a:t>ABD’daki</a:t>
            </a:r>
            <a:r>
              <a:rPr lang="tr-TR" dirty="0">
                <a:latin typeface="+mj-lt"/>
                <a:cs typeface="Arial" pitchFamily="34" charset="0"/>
              </a:rPr>
              <a:t> </a:t>
            </a:r>
            <a:r>
              <a:rPr lang="tr-TR" dirty="0" smtClean="0">
                <a:latin typeface="+mj-lt"/>
                <a:cs typeface="Arial" pitchFamily="34" charset="0"/>
              </a:rPr>
              <a:t>ÜSYE </a:t>
            </a:r>
            <a:r>
              <a:rPr lang="tr-TR" dirty="0">
                <a:latin typeface="+mj-lt"/>
                <a:cs typeface="Arial" pitchFamily="34" charset="0"/>
              </a:rPr>
              <a:t>tanısı </a:t>
            </a:r>
            <a:r>
              <a:rPr lang="tr-TR" dirty="0" smtClean="0">
                <a:latin typeface="+mj-lt"/>
                <a:cs typeface="Arial" pitchFamily="34" charset="0"/>
              </a:rPr>
              <a:t>konmuş antibiyotik reçetesi almamış çocukların </a:t>
            </a:r>
            <a:r>
              <a:rPr lang="tr-TR" dirty="0">
                <a:latin typeface="+mj-lt"/>
                <a:cs typeface="Arial" pitchFamily="34" charset="0"/>
              </a:rPr>
              <a:t>yıllık yüzdesini </a:t>
            </a:r>
            <a:r>
              <a:rPr lang="tr-TR" dirty="0" smtClean="0">
                <a:latin typeface="+mj-lt"/>
                <a:cs typeface="Arial" pitchFamily="34" charset="0"/>
              </a:rPr>
              <a:t>değerlendirmek için «ÜSYE olan </a:t>
            </a:r>
            <a:r>
              <a:rPr lang="tr-TR" dirty="0">
                <a:latin typeface="+mj-lt"/>
                <a:cs typeface="Arial" pitchFamily="34" charset="0"/>
              </a:rPr>
              <a:t>çocuklara uygun </a:t>
            </a:r>
            <a:r>
              <a:rPr lang="tr-TR" dirty="0" smtClean="0">
                <a:latin typeface="+mj-lt"/>
                <a:cs typeface="Arial" pitchFamily="34" charset="0"/>
              </a:rPr>
              <a:t>tedavi ölçeği» geliştirdi. </a:t>
            </a:r>
          </a:p>
          <a:p>
            <a:r>
              <a:rPr lang="tr-TR" dirty="0" smtClean="0">
                <a:latin typeface="+mj-lt"/>
                <a:cs typeface="Arial" pitchFamily="34" charset="0"/>
              </a:rPr>
              <a:t>HEDIS ölçeği antibiyotik aşırı kullanımı hakkında geniş </a:t>
            </a:r>
            <a:r>
              <a:rPr lang="tr-TR" dirty="0">
                <a:latin typeface="+mj-lt"/>
                <a:cs typeface="Arial" pitchFamily="34" charset="0"/>
              </a:rPr>
              <a:t>bir </a:t>
            </a:r>
            <a:r>
              <a:rPr lang="tr-TR" dirty="0" smtClean="0">
                <a:latin typeface="+mj-lt"/>
                <a:cs typeface="Arial" pitchFamily="34" charset="0"/>
              </a:rPr>
              <a:t>ulusal fotoğraf sunmak bakımından yardımcıdır, </a:t>
            </a:r>
            <a:r>
              <a:rPr lang="tr-TR" dirty="0">
                <a:latin typeface="+mj-lt"/>
                <a:cs typeface="Arial" pitchFamily="34" charset="0"/>
              </a:rPr>
              <a:t>ancak </a:t>
            </a:r>
            <a:r>
              <a:rPr lang="tr-TR" dirty="0" smtClean="0">
                <a:latin typeface="+mj-lt"/>
                <a:cs typeface="Arial" pitchFamily="34" charset="0"/>
              </a:rPr>
              <a:t>yararı </a:t>
            </a:r>
            <a:r>
              <a:rPr lang="tr-TR" dirty="0">
                <a:latin typeface="+mj-lt"/>
                <a:cs typeface="Arial" pitchFamily="34" charset="0"/>
              </a:rPr>
              <a:t>sınırlıdır. </a:t>
            </a:r>
            <a:endParaRPr lang="tr-TR" dirty="0" smtClean="0">
              <a:latin typeface="+mj-lt"/>
              <a:cs typeface="Arial" pitchFamily="34" charset="0"/>
            </a:endParaRPr>
          </a:p>
          <a:p>
            <a:r>
              <a:rPr lang="tr-TR" dirty="0" smtClean="0">
                <a:latin typeface="+mj-lt"/>
                <a:cs typeface="Arial" pitchFamily="34" charset="0"/>
              </a:rPr>
              <a:t>Cinsiyet</a:t>
            </a:r>
            <a:r>
              <a:rPr lang="tr-TR" dirty="0">
                <a:latin typeface="+mj-lt"/>
                <a:cs typeface="Arial" pitchFamily="34" charset="0"/>
              </a:rPr>
              <a:t>, yaş, ırk / </a:t>
            </a:r>
            <a:r>
              <a:rPr lang="tr-TR" dirty="0" err="1">
                <a:latin typeface="+mj-lt"/>
                <a:cs typeface="Arial" pitchFamily="34" charset="0"/>
              </a:rPr>
              <a:t>etnisite</a:t>
            </a:r>
            <a:r>
              <a:rPr lang="tr-TR" dirty="0">
                <a:latin typeface="+mj-lt"/>
                <a:cs typeface="Arial" pitchFamily="34" charset="0"/>
              </a:rPr>
              <a:t>, ev konumu ve sosyoekonomik statü </a:t>
            </a:r>
            <a:r>
              <a:rPr lang="tr-TR" dirty="0" smtClean="0">
                <a:latin typeface="+mj-lt"/>
                <a:cs typeface="Arial" pitchFamily="34" charset="0"/>
              </a:rPr>
              <a:t>gibi </a:t>
            </a:r>
            <a:r>
              <a:rPr lang="tr-TR" dirty="0">
                <a:latin typeface="+mj-lt"/>
                <a:cs typeface="Arial" pitchFamily="34" charset="0"/>
              </a:rPr>
              <a:t>b</a:t>
            </a:r>
            <a:r>
              <a:rPr lang="tr-TR" dirty="0" smtClean="0">
                <a:latin typeface="+mj-lt"/>
                <a:cs typeface="Arial" pitchFamily="34" charset="0"/>
              </a:rPr>
              <a:t>ireysel </a:t>
            </a:r>
            <a:r>
              <a:rPr lang="tr-TR" dirty="0">
                <a:latin typeface="+mj-lt"/>
                <a:cs typeface="Arial" pitchFamily="34" charset="0"/>
              </a:rPr>
              <a:t>özellikler </a:t>
            </a:r>
            <a:r>
              <a:rPr lang="tr-TR" dirty="0" smtClean="0">
                <a:latin typeface="+mj-lt"/>
                <a:cs typeface="Arial" pitchFamily="34" charset="0"/>
              </a:rPr>
              <a:t>sağlığı </a:t>
            </a:r>
            <a:r>
              <a:rPr lang="tr-TR" dirty="0">
                <a:latin typeface="+mj-lt"/>
                <a:cs typeface="Arial" pitchFamily="34" charset="0"/>
              </a:rPr>
              <a:t>etkileyen ancak HEDIS verilerine dahil </a:t>
            </a:r>
            <a:r>
              <a:rPr lang="tr-TR" dirty="0" smtClean="0">
                <a:latin typeface="+mj-lt"/>
                <a:cs typeface="Arial" pitchFamily="34" charset="0"/>
              </a:rPr>
              <a:t>edilmemiş </a:t>
            </a:r>
            <a:r>
              <a:rPr lang="tr-TR" dirty="0">
                <a:latin typeface="+mj-lt"/>
                <a:cs typeface="Arial" pitchFamily="34" charset="0"/>
              </a:rPr>
              <a:t>önemli faktörlerdir</a:t>
            </a:r>
            <a:r>
              <a:rPr lang="tr-TR" dirty="0" smtClean="0">
                <a:latin typeface="+mj-lt"/>
                <a:cs typeface="Arial" pitchFamily="34" charset="0"/>
              </a:rPr>
              <a:t>.</a:t>
            </a:r>
            <a:endParaRPr lang="tr-TR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>
            <a:normAutofit/>
          </a:bodyPr>
          <a:lstStyle/>
          <a:p>
            <a:r>
              <a:rPr lang="tr-TR" dirty="0"/>
              <a:t>Önceki </a:t>
            </a:r>
            <a:r>
              <a:rPr lang="tr-TR" dirty="0" smtClean="0"/>
              <a:t>çalışmalarda çocuklarda </a:t>
            </a:r>
            <a:r>
              <a:rPr lang="tr-TR" dirty="0" err="1" smtClean="0"/>
              <a:t>ÜSYE’de</a:t>
            </a:r>
            <a:r>
              <a:rPr lang="tr-TR" dirty="0" smtClean="0"/>
              <a:t> kullanılan </a:t>
            </a:r>
            <a:r>
              <a:rPr lang="tr-TR" dirty="0"/>
              <a:t>antibiyotiklerin uygunsuz </a:t>
            </a:r>
            <a:r>
              <a:rPr lang="tr-TR" dirty="0" smtClean="0"/>
              <a:t>reçete edilmesi </a:t>
            </a:r>
            <a:r>
              <a:rPr lang="tr-TR" dirty="0"/>
              <a:t>ile </a:t>
            </a:r>
            <a:r>
              <a:rPr lang="tr-TR" dirty="0" smtClean="0"/>
              <a:t>ilişkili </a:t>
            </a:r>
            <a:r>
              <a:rPr lang="tr-TR" dirty="0"/>
              <a:t>hasta ve</a:t>
            </a:r>
            <a:r>
              <a:rPr lang="tr-TR" dirty="0" smtClean="0"/>
              <a:t> </a:t>
            </a:r>
            <a:r>
              <a:rPr lang="tr-TR" dirty="0" err="1" smtClean="0"/>
              <a:t>klinisyen</a:t>
            </a:r>
            <a:r>
              <a:rPr lang="tr-TR" dirty="0" smtClean="0"/>
              <a:t> </a:t>
            </a:r>
            <a:r>
              <a:rPr lang="tr-TR" dirty="0"/>
              <a:t>faktörleri </a:t>
            </a:r>
            <a:r>
              <a:rPr lang="tr-TR" dirty="0" smtClean="0"/>
              <a:t>incelenmişti.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smtClean="0"/>
              <a:t>Bağımsız belirleyiciler(</a:t>
            </a:r>
            <a:r>
              <a:rPr lang="tr-TR" dirty="0" err="1" smtClean="0"/>
              <a:t>prediktörler</a:t>
            </a:r>
            <a:r>
              <a:rPr lang="tr-TR" dirty="0" smtClean="0"/>
              <a:t>); </a:t>
            </a:r>
            <a:r>
              <a:rPr lang="tr-TR" dirty="0"/>
              <a:t>5 -</a:t>
            </a:r>
            <a:r>
              <a:rPr lang="tr-TR" dirty="0" smtClean="0"/>
              <a:t>11 yaş aralığında olma</a:t>
            </a:r>
            <a:r>
              <a:rPr lang="tr-TR" dirty="0" smtClean="0"/>
              <a:t>,</a:t>
            </a:r>
            <a:r>
              <a:rPr lang="tr-TR" dirty="0"/>
              <a:t> bronşit tanısı </a:t>
            </a:r>
            <a:r>
              <a:rPr lang="tr-TR" dirty="0" smtClean="0"/>
              <a:t>olma</a:t>
            </a:r>
            <a:r>
              <a:rPr lang="tr-TR" dirty="0"/>
              <a:t> </a:t>
            </a:r>
            <a:r>
              <a:rPr lang="tr-TR" dirty="0" smtClean="0"/>
              <a:t>ve </a:t>
            </a:r>
            <a:r>
              <a:rPr lang="tr-TR" dirty="0" smtClean="0"/>
              <a:t>pediatri uzmanı olmayan doktor tarafından görülmüş </a:t>
            </a:r>
            <a:r>
              <a:rPr lang="tr-TR" dirty="0" smtClean="0"/>
              <a:t>olma</a:t>
            </a:r>
            <a:endParaRPr lang="tr-TR" baseline="30000" dirty="0" smtClean="0"/>
          </a:p>
          <a:p>
            <a:r>
              <a:rPr lang="tr-TR" dirty="0"/>
              <a:t> </a:t>
            </a:r>
            <a:r>
              <a:rPr lang="tr-TR" dirty="0" smtClean="0"/>
              <a:t>Aynı </a:t>
            </a:r>
            <a:r>
              <a:rPr lang="tr-TR" dirty="0" err="1" smtClean="0"/>
              <a:t>klinisyen</a:t>
            </a:r>
            <a:r>
              <a:rPr lang="tr-TR" dirty="0" smtClean="0"/>
              <a:t> </a:t>
            </a:r>
            <a:r>
              <a:rPr lang="tr-TR" dirty="0"/>
              <a:t>tarafından tedavi </a:t>
            </a:r>
            <a:r>
              <a:rPr lang="tr-TR" dirty="0" smtClean="0"/>
              <a:t>edildiği zaman </a:t>
            </a:r>
            <a:r>
              <a:rPr lang="tr-TR" dirty="0"/>
              <a:t>siyah çocukların </a:t>
            </a:r>
            <a:r>
              <a:rPr lang="tr-TR" dirty="0" smtClean="0"/>
              <a:t>antibiyotik alma </a:t>
            </a:r>
            <a:r>
              <a:rPr lang="tr-TR" dirty="0"/>
              <a:t>olasılığı daha </a:t>
            </a:r>
            <a:r>
              <a:rPr lang="tr-TR" dirty="0" smtClean="0"/>
              <a:t>azdı.</a:t>
            </a:r>
            <a:r>
              <a:rPr lang="tr-TR" dirty="0"/>
              <a:t> 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065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/>
          </a:bodyPr>
          <a:lstStyle/>
          <a:p>
            <a:r>
              <a:rPr lang="tr-TR" dirty="0"/>
              <a:t>Acil tıp hekimleri birinci basamak hekimlerine oranla daha çok ÜSYE için antibiyotik veriyorlardı. </a:t>
            </a:r>
          </a:p>
          <a:p>
            <a:r>
              <a:rPr lang="tr-TR" dirty="0" err="1" smtClean="0"/>
              <a:t>Klinisyenlerin</a:t>
            </a:r>
            <a:r>
              <a:rPr lang="tr-TR" dirty="0" smtClean="0"/>
              <a:t> </a:t>
            </a:r>
            <a:r>
              <a:rPr lang="tr-TR" dirty="0"/>
              <a:t>düşük sosyoekonomik </a:t>
            </a:r>
            <a:r>
              <a:rPr lang="tr-TR" dirty="0" smtClean="0"/>
              <a:t>düzeyde olanlar ile </a:t>
            </a:r>
            <a:r>
              <a:rPr lang="tr-TR" dirty="0"/>
              <a:t>özel sigortası olanlara uygunsuz antibiyotik reçete etmeleri daha fazla </a:t>
            </a:r>
            <a:r>
              <a:rPr lang="tr-TR" dirty="0" smtClean="0"/>
              <a:t>orandaydı.</a:t>
            </a:r>
            <a:r>
              <a:rPr lang="tr-TR" dirty="0"/>
              <a:t> </a:t>
            </a:r>
          </a:p>
          <a:p>
            <a:r>
              <a:rPr lang="tr-TR" dirty="0"/>
              <a:t>Ayrıca Tıp fakültesinden uzaklaştırılmış </a:t>
            </a:r>
            <a:r>
              <a:rPr lang="tr-TR" dirty="0" err="1"/>
              <a:t>klinisyenler</a:t>
            </a:r>
            <a:r>
              <a:rPr lang="tr-TR" dirty="0"/>
              <a:t> daha sık antibiyotik reçete </a:t>
            </a:r>
            <a:r>
              <a:rPr lang="tr-TR" dirty="0" smtClean="0"/>
              <a:t>etmekteydi. </a:t>
            </a:r>
            <a:r>
              <a:rPr lang="tr-TR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683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/>
          </a:bodyPr>
          <a:lstStyle/>
          <a:p>
            <a:r>
              <a:rPr lang="tr-TR" dirty="0"/>
              <a:t>Velilerin beklenti içinde olduğu </a:t>
            </a:r>
            <a:r>
              <a:rPr lang="tr-TR" dirty="0" err="1"/>
              <a:t>klinisyen</a:t>
            </a:r>
            <a:r>
              <a:rPr lang="tr-TR" dirty="0"/>
              <a:t> tarafından hissedildiğinde ÜSYE için antibiyotikler daha sık reçete ediliyordu. </a:t>
            </a:r>
          </a:p>
          <a:p>
            <a:r>
              <a:rPr lang="tr-TR" dirty="0" err="1"/>
              <a:t>Klinisyen</a:t>
            </a:r>
            <a:r>
              <a:rPr lang="tr-TR" dirty="0"/>
              <a:t> ve hasta/aile arasındaki sosyal uyum uygunsuz antibiyotiklerin reçete edilmesinde önemli bir faktördür. </a:t>
            </a:r>
          </a:p>
          <a:p>
            <a:r>
              <a:rPr lang="tr-TR" dirty="0"/>
              <a:t>Bazı çalışmalar Ulusal (Hastane) Ayakta Medikal Bakım Anketi aracılığıyla toplanan bilgilere dayanıyorken diğer bazıları için de farklı veriler ve anketler kullanıldı.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8959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2566</TotalTime>
  <Words>1307</Words>
  <Application>Microsoft Office PowerPoint</Application>
  <PresentationFormat>Ekran Gösterisi (4:3)</PresentationFormat>
  <Paragraphs>118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Austin</vt:lpstr>
      <vt:lpstr>Pediatrik Üst Solunum Yolu Enfeksiyonları Yönetiminde Klinisyen , Hasta ve Toplum Özelliklerinin Rolü</vt:lpstr>
      <vt:lpstr>PowerPoint Sunusu</vt:lpstr>
      <vt:lpstr>AMAÇ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METOD</vt:lpstr>
      <vt:lpstr>METOD</vt:lpstr>
      <vt:lpstr>METOD</vt:lpstr>
      <vt:lpstr>ÇALIŞMA GRUBU</vt:lpstr>
      <vt:lpstr>ÇALIŞMA GRUBU</vt:lpstr>
      <vt:lpstr>PHINEX veritabanı karşılığında hastaların coğrafi dağılımı. PHINEX = Kamu Sağlığı Bilgi Değişim Sistemi </vt:lpstr>
      <vt:lpstr>İSTATİSTİKSEL ANALİZ</vt:lpstr>
      <vt:lpstr>SONUÇLAR</vt:lpstr>
      <vt:lpstr>PowerPoint Sunusu</vt:lpstr>
      <vt:lpstr>SONUÇLAR</vt:lpstr>
      <vt:lpstr>Şekil 2 ÜSYE, 2007-2012 uygun tedavi gören hastaların yüzdeleri. HEDIS = Sağlık Etkinliği Veri ve Bilgi Seti;  NCQA = Kalite Güvencesi Ulusal Komitesi; PHINEX = Kamu Sağlığı Bilgi Değişimi;  . Sağlık Kalite Devlet  2013 Washington, DC: Kalite ve Hasta Deneyimi İyileştirme  NCQA Kalite Güvencesi Ulusal Komitesi verileri.; 2013. </vt:lpstr>
      <vt:lpstr>Tablo 2  Tek değişkenli Analiz Sonuçları </vt:lpstr>
      <vt:lpstr>SONUÇLAR</vt:lpstr>
      <vt:lpstr>SONUÇLAR</vt:lpstr>
      <vt:lpstr>Şekil 3,Çok değişkenli analiz sonuçları. </vt:lpstr>
      <vt:lpstr>TARTIŞMA</vt:lpstr>
      <vt:lpstr>TARTIŞMA</vt:lpstr>
      <vt:lpstr>TARTIŞMA</vt:lpstr>
      <vt:lpstr>TARTIŞMA</vt:lpstr>
      <vt:lpstr>TARTIŞMA</vt:lpstr>
      <vt:lpstr>TARTIŞMA</vt:lpstr>
      <vt:lpstr>SONUÇTA</vt:lpstr>
      <vt:lpstr>SONUÇTA</vt:lpstr>
      <vt:lpstr>SONUÇTA</vt:lpstr>
    </vt:vector>
  </TitlesOfParts>
  <Company>MOTUN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Pediatrik Üst Solunum Yolu Enfeksiyonları Yönetiminde Klinisyen , Hasta ve Toplum Özelliklerinin Rolü</dc:title>
  <dc:creator>motun</dc:creator>
  <cp:lastModifiedBy>Win7</cp:lastModifiedBy>
  <cp:revision>94</cp:revision>
  <dcterms:created xsi:type="dcterms:W3CDTF">2016-01-16T19:47:54Z</dcterms:created>
  <dcterms:modified xsi:type="dcterms:W3CDTF">2016-01-19T11:08:48Z</dcterms:modified>
</cp:coreProperties>
</file>