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63" r:id="rId5"/>
    <p:sldId id="266" r:id="rId6"/>
    <p:sldId id="268" r:id="rId7"/>
    <p:sldId id="269" r:id="rId8"/>
    <p:sldId id="270" r:id="rId9"/>
    <p:sldId id="271" r:id="rId10"/>
    <p:sldId id="309" r:id="rId11"/>
    <p:sldId id="273" r:id="rId12"/>
    <p:sldId id="275" r:id="rId13"/>
    <p:sldId id="276" r:id="rId14"/>
    <p:sldId id="277" r:id="rId15"/>
    <p:sldId id="279" r:id="rId16"/>
    <p:sldId id="280" r:id="rId17"/>
    <p:sldId id="281" r:id="rId18"/>
    <p:sldId id="282" r:id="rId19"/>
    <p:sldId id="283" r:id="rId20"/>
    <p:sldId id="285" r:id="rId21"/>
    <p:sldId id="286" r:id="rId22"/>
    <p:sldId id="288" r:id="rId23"/>
    <p:sldId id="292" r:id="rId24"/>
    <p:sldId id="295" r:id="rId25"/>
    <p:sldId id="297" r:id="rId26"/>
    <p:sldId id="310" r:id="rId27"/>
    <p:sldId id="299" r:id="rId28"/>
    <p:sldId id="300" r:id="rId29"/>
    <p:sldId id="301" r:id="rId30"/>
    <p:sldId id="303" r:id="rId31"/>
    <p:sldId id="308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>
      <p:cViewPr varScale="1">
        <p:scale>
          <a:sx n="72" d="100"/>
          <a:sy n="72" d="100"/>
        </p:scale>
        <p:origin x="4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27876-F8DF-4810-97C3-6EB6E627CC70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D6FE2-EF52-49A2-9971-DF573BB79E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4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>
                <a:solidFill>
                  <a:srgbClr val="FF0000"/>
                </a:solidFill>
              </a:rPr>
              <a:t>Yaş, etnik grup, eğitim durumu, alkol tüketimi, bel çevresi, BMI, kan basıncı ve açlık kan şekeri gibi olası karıştırıcılar için düzeltmeler yapıldıktan sonra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D6FE2-EF52-49A2-9971-DF573BB79ECF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671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D6FE2-EF52-49A2-9971-DF573BB79ECF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966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AFB0D57-D458-4675-B51A-D85D65BAC6EE}" type="datetimeFigureOut">
              <a:rPr lang="tr-TR" smtClean="0"/>
              <a:t>06.03.2018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57A9FE-D1C4-424F-8CB9-23AC39CC63D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632849" cy="367240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016" y="4797152"/>
            <a:ext cx="3056384" cy="1080120"/>
          </a:xfrm>
        </p:spPr>
        <p:txBody>
          <a:bodyPr>
            <a:normAutofit fontScale="92500" lnSpcReduction="20000"/>
          </a:bodyPr>
          <a:lstStyle/>
          <a:p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ARŞ.GÖR DR .KEVSER AYAR</a:t>
            </a:r>
            <a:endParaRPr lang="tr-T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KTÜ AİLE HEKİMLİĞİ ABD</a:t>
            </a:r>
          </a:p>
          <a:p>
            <a:r>
              <a:rPr lang="tr-T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06.03.18</a:t>
            </a:r>
            <a:endParaRPr lang="tr-TR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692696"/>
            <a:ext cx="7632848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23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Toplama ve ölçümler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Sigara ve alkol kullanımı  açısından, bireyler aşağıdaki gruplara ayrıldı</a:t>
            </a:r>
            <a:r>
              <a:rPr lang="tr-TR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200" dirty="0" smtClean="0"/>
              <a:t>Sigara </a:t>
            </a:r>
            <a:r>
              <a:rPr lang="tr-TR" sz="2200" dirty="0"/>
              <a:t>içmeyen </a:t>
            </a:r>
            <a:r>
              <a:rPr lang="tr-TR" sz="2200" dirty="0" smtClean="0"/>
              <a:t>kişiler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>
                <a:solidFill>
                  <a:prstClr val="black"/>
                </a:solidFill>
              </a:rPr>
              <a:t>Sigara </a:t>
            </a:r>
            <a:r>
              <a:rPr lang="tr-TR" sz="2400" dirty="0">
                <a:solidFill>
                  <a:prstClr val="black"/>
                </a:solidFill>
              </a:rPr>
              <a:t>içenler: Her gün sigara </a:t>
            </a:r>
            <a:r>
              <a:rPr lang="tr-TR" sz="2400" dirty="0" smtClean="0">
                <a:solidFill>
                  <a:prstClr val="black"/>
                </a:solidFill>
              </a:rPr>
              <a:t>içenler </a:t>
            </a:r>
            <a:r>
              <a:rPr lang="tr-TR" sz="2400" dirty="0">
                <a:solidFill>
                  <a:prstClr val="black"/>
                </a:solidFill>
              </a:rPr>
              <a:t>ve altı aydan uzun süre sigara </a:t>
            </a:r>
            <a:r>
              <a:rPr lang="tr-TR" sz="2400" dirty="0" smtClean="0">
                <a:solidFill>
                  <a:prstClr val="black"/>
                </a:solidFill>
              </a:rPr>
              <a:t>içenler (Sigara </a:t>
            </a:r>
            <a:r>
              <a:rPr lang="tr-TR" sz="2400" dirty="0">
                <a:solidFill>
                  <a:prstClr val="black"/>
                </a:solidFill>
              </a:rPr>
              <a:t>içme miktarına göre, sigara içenler hafif sigara içenler (1-20 sigara / gün) veya ağır sigara içenler (&gt; 20 sigara/gün) </a:t>
            </a:r>
            <a:r>
              <a:rPr lang="tr-TR" sz="2400" dirty="0" smtClean="0">
                <a:solidFill>
                  <a:prstClr val="black"/>
                </a:solidFill>
              </a:rPr>
              <a:t>olarak sınıflandırılmıştır</a:t>
            </a:r>
            <a:r>
              <a:rPr lang="tr-TR" sz="2400" dirty="0">
                <a:solidFill>
                  <a:prstClr val="black"/>
                </a:solidFill>
              </a:rPr>
              <a:t>. Sigara içme süresine göre sigara içenler 1-10 yıl, 11-20 yıl ve&gt;20 yıl alt sınıflandırılmıştır</a:t>
            </a:r>
            <a:r>
              <a:rPr lang="tr-TR" sz="2400" dirty="0" smtClean="0">
                <a:solidFill>
                  <a:prstClr val="black"/>
                </a:solidFill>
              </a:rPr>
              <a:t>.)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sz="2400" dirty="0" smtClean="0"/>
              <a:t>Eskiden </a:t>
            </a:r>
            <a:r>
              <a:rPr lang="tr-TR" sz="2400" dirty="0"/>
              <a:t>sigara içenler: Görüşmeden en az altı ay önce sigarayı bıraktığını </a:t>
            </a:r>
            <a:r>
              <a:rPr lang="tr-TR" sz="2400" dirty="0" smtClean="0"/>
              <a:t>söyleyen kişiler</a:t>
            </a:r>
            <a:r>
              <a:rPr lang="tr-TR" sz="2400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endParaRPr lang="tr-TR" sz="2400" dirty="0" smtClean="0">
              <a:solidFill>
                <a:prstClr val="black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endParaRPr lang="tr-TR" sz="2400" dirty="0">
              <a:solidFill>
                <a:prstClr val="black"/>
              </a:solidFill>
            </a:endParaRPr>
          </a:p>
          <a:p>
            <a:pPr lvl="1"/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073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Toplama ve ölçümler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Alkol </a:t>
            </a:r>
            <a:r>
              <a:rPr lang="tr-TR" sz="2800" dirty="0"/>
              <a:t>tüketimi açısından, </a:t>
            </a:r>
            <a:r>
              <a:rPr lang="tr-TR" sz="2800" dirty="0" smtClean="0"/>
              <a:t>bireyler aşağıdaki </a:t>
            </a:r>
            <a:r>
              <a:rPr lang="tr-TR" sz="2800" dirty="0"/>
              <a:t>gruplara ayrılmıştır</a:t>
            </a:r>
            <a:r>
              <a:rPr lang="tr-TR" sz="2800" dirty="0" smtClean="0"/>
              <a:t>:</a:t>
            </a:r>
            <a:endParaRPr lang="tr-TR" sz="2800" dirty="0"/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Alkol kullanmayanlar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Alkol kullananlar: Her </a:t>
            </a:r>
            <a:r>
              <a:rPr lang="tr-TR" sz="2800" dirty="0"/>
              <a:t>gün alkol </a:t>
            </a:r>
            <a:r>
              <a:rPr lang="tr-TR" sz="2800" dirty="0" smtClean="0"/>
              <a:t>alan ve </a:t>
            </a:r>
            <a:r>
              <a:rPr lang="tr-TR" sz="2800" dirty="0"/>
              <a:t>altı aydan fazla </a:t>
            </a:r>
            <a:r>
              <a:rPr lang="tr-TR" sz="2800" dirty="0" smtClean="0"/>
              <a:t>süredir alan kişiler. Alkol </a:t>
            </a:r>
            <a:r>
              <a:rPr lang="tr-TR" sz="2800" dirty="0"/>
              <a:t>tüketenlerin içme sürelerine göre 1-20 yıl ve&gt; 20 yıl olarak sınıflandırılmıştır</a:t>
            </a:r>
            <a:r>
              <a:rPr lang="tr-TR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Eskiden </a:t>
            </a:r>
            <a:r>
              <a:rPr lang="tr-TR" sz="2800" dirty="0"/>
              <a:t>içenler: Görüşmeden en az altı ay önce içmeyi </a:t>
            </a:r>
            <a:r>
              <a:rPr lang="tr-TR" sz="2800" dirty="0" smtClean="0"/>
              <a:t>bırakan kişiler</a:t>
            </a:r>
            <a:r>
              <a:rPr lang="tr-TR" sz="2800" dirty="0"/>
              <a:t>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792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Toplama ve ölçümler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/>
              <a:t>Dislipidemi</a:t>
            </a:r>
            <a:r>
              <a:rPr lang="tr-TR" sz="2800" dirty="0" smtClean="0"/>
              <a:t> </a:t>
            </a:r>
            <a:r>
              <a:rPr lang="tr-TR" sz="2800" dirty="0"/>
              <a:t>Uluslararası Diyabet Federasyonu (2005) kriterlerine göre </a:t>
            </a:r>
            <a:r>
              <a:rPr lang="tr-TR" sz="2800" dirty="0" smtClean="0"/>
              <a:t>tanımlanmıştır: </a:t>
            </a:r>
          </a:p>
          <a:p>
            <a:pPr lvl="1"/>
            <a:r>
              <a:rPr lang="tr-TR" sz="2400" dirty="0" smtClean="0"/>
              <a:t>TC </a:t>
            </a:r>
            <a:r>
              <a:rPr lang="tr-TR" sz="2400" dirty="0"/>
              <a:t>≥ 5.72 </a:t>
            </a:r>
            <a:r>
              <a:rPr lang="tr-TR" sz="2400" dirty="0" err="1" smtClean="0"/>
              <a:t>mmol</a:t>
            </a:r>
            <a:r>
              <a:rPr lang="tr-TR" sz="2400" dirty="0" smtClean="0"/>
              <a:t>/l</a:t>
            </a:r>
            <a:r>
              <a:rPr lang="tr-TR" sz="2400" dirty="0"/>
              <a:t>, </a:t>
            </a:r>
            <a:endParaRPr lang="tr-TR" sz="2400" dirty="0" smtClean="0"/>
          </a:p>
          <a:p>
            <a:pPr lvl="1"/>
            <a:r>
              <a:rPr lang="tr-TR" sz="2400" dirty="0" smtClean="0"/>
              <a:t>TG </a:t>
            </a:r>
            <a:r>
              <a:rPr lang="tr-TR" sz="2400" dirty="0"/>
              <a:t>≥ 1.7 </a:t>
            </a:r>
            <a:r>
              <a:rPr lang="tr-TR" sz="2400" dirty="0" err="1" smtClean="0"/>
              <a:t>mmol</a:t>
            </a:r>
            <a:r>
              <a:rPr lang="tr-TR" sz="2400" dirty="0" smtClean="0"/>
              <a:t>/l</a:t>
            </a:r>
            <a:r>
              <a:rPr lang="tr-TR" sz="2400" dirty="0"/>
              <a:t>, </a:t>
            </a:r>
            <a:endParaRPr lang="tr-TR" sz="2400" dirty="0" smtClean="0"/>
          </a:p>
          <a:p>
            <a:pPr lvl="1"/>
            <a:r>
              <a:rPr lang="tr-TR" sz="2400" dirty="0" smtClean="0"/>
              <a:t>LDL-C </a:t>
            </a:r>
            <a:r>
              <a:rPr lang="tr-TR" sz="2400" dirty="0"/>
              <a:t>≥ 3.4 </a:t>
            </a:r>
            <a:r>
              <a:rPr lang="tr-TR" sz="2400" dirty="0" err="1" smtClean="0"/>
              <a:t>mmol</a:t>
            </a:r>
            <a:r>
              <a:rPr lang="tr-TR" sz="2400" dirty="0" smtClean="0"/>
              <a:t>/l </a:t>
            </a:r>
            <a:r>
              <a:rPr lang="tr-TR" sz="2400" dirty="0"/>
              <a:t>ve </a:t>
            </a:r>
            <a:endParaRPr lang="tr-TR" sz="2400" dirty="0" smtClean="0"/>
          </a:p>
          <a:p>
            <a:pPr lvl="1"/>
            <a:r>
              <a:rPr lang="tr-TR" sz="2400" dirty="0" smtClean="0"/>
              <a:t>HDL-C </a:t>
            </a:r>
            <a:r>
              <a:rPr lang="tr-TR" sz="2400" dirty="0"/>
              <a:t>&lt;0.9 </a:t>
            </a:r>
            <a:r>
              <a:rPr lang="tr-TR" sz="2400" dirty="0" err="1" smtClean="0"/>
              <a:t>mmol</a:t>
            </a:r>
            <a:r>
              <a:rPr lang="tr-TR" sz="2400" dirty="0" smtClean="0"/>
              <a:t>/l</a:t>
            </a:r>
            <a:r>
              <a:rPr lang="tr-TR" sz="2400" dirty="0"/>
              <a:t>.</a:t>
            </a:r>
            <a:br>
              <a:rPr lang="tr-TR" sz="2400" dirty="0"/>
            </a:br>
            <a:r>
              <a:rPr lang="tr-TR" sz="2400" dirty="0" smtClean="0"/>
              <a:t>  </a:t>
            </a:r>
          </a:p>
          <a:p>
            <a:r>
              <a:rPr lang="tr-TR" sz="2800" dirty="0" smtClean="0"/>
              <a:t>TG / HDL-C </a:t>
            </a:r>
            <a:r>
              <a:rPr lang="tr-TR" sz="2800" dirty="0"/>
              <a:t>oranı ≥3.75 </a:t>
            </a:r>
            <a:r>
              <a:rPr lang="tr-TR" sz="2800" dirty="0" smtClean="0"/>
              <a:t>olduğunda  </a:t>
            </a:r>
            <a:r>
              <a:rPr lang="tr-TR" sz="2800" dirty="0" err="1" smtClean="0"/>
              <a:t>kardiyovasküler</a:t>
            </a:r>
            <a:r>
              <a:rPr lang="tr-TR" sz="2800" dirty="0" smtClean="0"/>
              <a:t> olaylar için bir risk faktörü olduğu belirtilmiştir.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447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Toplama ve ölçümler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Visseral</a:t>
            </a:r>
            <a:r>
              <a:rPr lang="tr-TR" sz="2800" dirty="0"/>
              <a:t> </a:t>
            </a:r>
            <a:r>
              <a:rPr lang="tr-TR" sz="2800" dirty="0" err="1"/>
              <a:t>adipozite</a:t>
            </a:r>
            <a:r>
              <a:rPr lang="tr-TR" sz="2800" dirty="0"/>
              <a:t> indeksi (VAI) ve </a:t>
            </a:r>
            <a:r>
              <a:rPr lang="tr-TR" sz="2800" dirty="0" err="1"/>
              <a:t>lipid</a:t>
            </a:r>
            <a:r>
              <a:rPr lang="tr-TR" sz="2800" dirty="0"/>
              <a:t> birikim ürünü (LAP), </a:t>
            </a:r>
            <a:r>
              <a:rPr lang="tr-TR" sz="2800" dirty="0" err="1"/>
              <a:t>antropometrik</a:t>
            </a:r>
            <a:r>
              <a:rPr lang="tr-TR" sz="2800" dirty="0"/>
              <a:t> ve </a:t>
            </a:r>
            <a:r>
              <a:rPr lang="tr-TR" sz="2800" dirty="0" err="1"/>
              <a:t>metabolik</a:t>
            </a:r>
            <a:r>
              <a:rPr lang="tr-TR" sz="2800" dirty="0"/>
              <a:t> indeks ile </a:t>
            </a:r>
            <a:r>
              <a:rPr lang="tr-TR" sz="2800" dirty="0" smtClean="0"/>
              <a:t>hesaplanmıştır.</a:t>
            </a:r>
          </a:p>
          <a:p>
            <a:r>
              <a:rPr lang="tr-TR" sz="2800" dirty="0" smtClean="0"/>
              <a:t>Yapılan epidemiyolojik çalışmalarda, </a:t>
            </a:r>
            <a:r>
              <a:rPr lang="tr-TR" sz="2800" dirty="0"/>
              <a:t>VAI ve </a:t>
            </a:r>
            <a:r>
              <a:rPr lang="tr-TR" sz="2800" dirty="0" err="1"/>
              <a:t>LAP'ın</a:t>
            </a:r>
            <a:r>
              <a:rPr lang="tr-TR" sz="2800" dirty="0"/>
              <a:t> </a:t>
            </a:r>
            <a:r>
              <a:rPr lang="tr-TR" sz="2800" dirty="0" err="1"/>
              <a:t>kardiyovasküler</a:t>
            </a:r>
            <a:r>
              <a:rPr lang="tr-TR" sz="2800" dirty="0"/>
              <a:t> hastalık ve diyabet riski için iyi kanıtlanmış </a:t>
            </a:r>
            <a:r>
              <a:rPr lang="tr-TR" sz="2800" dirty="0" err="1"/>
              <a:t>prediktif</a:t>
            </a:r>
            <a:r>
              <a:rPr lang="tr-TR" sz="2800" dirty="0"/>
              <a:t> güce sahip </a:t>
            </a:r>
            <a:r>
              <a:rPr lang="tr-TR" sz="2800" dirty="0" smtClean="0"/>
              <a:t>olduğu görülmektedir.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937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Toplama ve ölçümler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800" dirty="0"/>
              <a:t>Aşağıdaki formüller kullanıldı</a:t>
            </a:r>
            <a:r>
              <a:rPr lang="tr-TR" sz="2800" dirty="0" smtClean="0"/>
              <a:t>:</a:t>
            </a:r>
          </a:p>
          <a:p>
            <a:r>
              <a:rPr lang="tr-TR" sz="2800" dirty="0"/>
              <a:t>LAP = [WC (cm) − 65] × [TG (</a:t>
            </a:r>
            <a:r>
              <a:rPr lang="tr-TR" sz="2800" dirty="0" err="1"/>
              <a:t>mmol</a:t>
            </a:r>
            <a:r>
              <a:rPr lang="tr-TR" sz="2800" dirty="0"/>
              <a:t>/l)]</a:t>
            </a:r>
          </a:p>
          <a:p>
            <a:r>
              <a:rPr lang="tr-TR" sz="2800" dirty="0"/>
              <a:t>VAI = [WC/39.68 + (1.88 × BMI)] × (</a:t>
            </a:r>
            <a:r>
              <a:rPr lang="tr-TR" sz="2800" dirty="0" smtClean="0"/>
              <a:t>TG/1.03mmol/l)</a:t>
            </a:r>
            <a:r>
              <a:rPr lang="tr-TR" sz="2800" dirty="0"/>
              <a:t> × (</a:t>
            </a:r>
            <a:r>
              <a:rPr lang="tr-TR" sz="2800" dirty="0" smtClean="0"/>
              <a:t>1.31/HDL-</a:t>
            </a:r>
            <a:r>
              <a:rPr lang="tr-TR" sz="2800" dirty="0" err="1" smtClean="0"/>
              <a:t>Cmmol</a:t>
            </a:r>
            <a:r>
              <a:rPr lang="tr-TR" sz="2800" dirty="0" smtClean="0"/>
              <a:t>/l)</a:t>
            </a:r>
          </a:p>
          <a:p>
            <a:pPr marL="0" indent="0">
              <a:buNone/>
            </a:pPr>
            <a:r>
              <a:rPr lang="tr-TR" sz="2400" dirty="0"/>
              <a:t>(</a:t>
            </a:r>
            <a:r>
              <a:rPr lang="tr-TR" sz="2400" dirty="0" smtClean="0"/>
              <a:t> </a:t>
            </a:r>
            <a:r>
              <a:rPr lang="tr-TR" sz="2400" dirty="0"/>
              <a:t>WC ve </a:t>
            </a:r>
            <a:r>
              <a:rPr lang="tr-TR" sz="2400" dirty="0" smtClean="0"/>
              <a:t>BMI sırasıyla </a:t>
            </a:r>
            <a:r>
              <a:rPr lang="tr-TR" sz="2400" dirty="0"/>
              <a:t>ortalama bel çevresi ve vücut kitle indeksini temsil eder</a:t>
            </a:r>
            <a:r>
              <a:rPr lang="tr-TR" sz="2400" dirty="0" smtClean="0"/>
              <a:t>.)</a:t>
            </a:r>
            <a:endParaRPr lang="tr-TR" sz="2400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64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 Toplama ve ölçümler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Çalışmada yaş</a:t>
            </a:r>
            <a:r>
              <a:rPr lang="tr-TR" dirty="0"/>
              <a:t>, etnik grup, eğitim durumu, sigara (veya içme), bel çevresi, vücut kütle indeksi, kan basıncı ve açlık kan şekeri karıştırıcı </a:t>
            </a:r>
            <a:r>
              <a:rPr lang="tr-TR" dirty="0" smtClean="0"/>
              <a:t>faktör olarak ayarlanmıştır.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66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</a:t>
            </a:r>
            <a:r>
              <a:rPr lang="tr-TR" dirty="0" smtClean="0"/>
              <a:t>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707 </a:t>
            </a:r>
            <a:r>
              <a:rPr lang="tr-TR" sz="2800" dirty="0" smtClean="0"/>
              <a:t>kişiden </a:t>
            </a:r>
            <a:r>
              <a:rPr lang="tr-TR" sz="2800" dirty="0"/>
              <a:t>330 tanesi sigara </a:t>
            </a:r>
            <a:r>
              <a:rPr lang="tr-TR" sz="2800" dirty="0" smtClean="0"/>
              <a:t>içen, </a:t>
            </a:r>
            <a:r>
              <a:rPr lang="tr-TR" sz="2800" dirty="0"/>
              <a:t>377 tanesi sigara içmeyen kişiler olarak </a:t>
            </a:r>
            <a:r>
              <a:rPr lang="tr-TR" sz="2800" dirty="0" smtClean="0"/>
              <a:t>sınıflandırıldı</a:t>
            </a:r>
            <a:r>
              <a:rPr lang="tr-TR" sz="2800" dirty="0"/>
              <a:t>.</a:t>
            </a:r>
            <a:endParaRPr lang="tr-TR" sz="2800" dirty="0" smtClean="0"/>
          </a:p>
          <a:p>
            <a:r>
              <a:rPr lang="tr-TR" sz="2800" dirty="0" smtClean="0"/>
              <a:t>Tablo 1 de gösterildiği gibi HDL-C</a:t>
            </a:r>
            <a:r>
              <a:rPr lang="tr-TR" sz="2800" dirty="0"/>
              <a:t>, sigara içenlerde sigara içmeyenlere göre anlamlı olarak daha düşüktü</a:t>
            </a:r>
            <a:r>
              <a:rPr lang="tr-TR" sz="2800" dirty="0" smtClean="0"/>
              <a:t>.</a:t>
            </a:r>
          </a:p>
          <a:p>
            <a:r>
              <a:rPr lang="tr-TR" sz="2800" dirty="0"/>
              <a:t>Sigara içenlerde TC / HDL-C, TG / HDL-C ve LDL-C / HDL-C oranları ve VAI sigara içmeyenlere göre anlamlı derecede </a:t>
            </a:r>
            <a:r>
              <a:rPr lang="tr-TR" sz="2800" dirty="0" smtClean="0"/>
              <a:t>yüksekti.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199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 descr="Ekran Kırpma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394" y="3951275"/>
            <a:ext cx="257211" cy="171474"/>
          </a:xfrm>
        </p:spPr>
      </p:pic>
      <p:pic>
        <p:nvPicPr>
          <p:cNvPr id="7" name="Resim 6" descr="Ekran Kırpm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58" y="548680"/>
            <a:ext cx="7128792" cy="546151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3" name="Dikdörtgen 2"/>
          <p:cNvSpPr/>
          <p:nvPr/>
        </p:nvSpPr>
        <p:spPr>
          <a:xfrm>
            <a:off x="6575830" y="3849926"/>
            <a:ext cx="1080120" cy="360040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6571830" y="4209966"/>
            <a:ext cx="1080120" cy="360040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555967" y="1480195"/>
            <a:ext cx="1080120" cy="360040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Metin kutusu 3"/>
          <p:cNvSpPr txBox="1"/>
          <p:nvPr/>
        </p:nvSpPr>
        <p:spPr>
          <a:xfrm>
            <a:off x="523158" y="6165304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Tablo </a:t>
            </a:r>
            <a:r>
              <a:rPr lang="tr-TR" dirty="0" smtClean="0"/>
              <a:t>1 Sigara </a:t>
            </a:r>
            <a:r>
              <a:rPr lang="tr-TR" dirty="0"/>
              <a:t>içme durumuna göre </a:t>
            </a:r>
            <a:r>
              <a:rPr lang="tr-TR" dirty="0" smtClean="0"/>
              <a:t>bireylerin özellikleri</a:t>
            </a:r>
            <a:r>
              <a:rPr lang="tr-TR" dirty="0"/>
              <a:t>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6575830" y="4570006"/>
            <a:ext cx="1080120" cy="371162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6557675" y="4941168"/>
            <a:ext cx="1080120" cy="291354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/>
          <p:cNvSpPr/>
          <p:nvPr/>
        </p:nvSpPr>
        <p:spPr>
          <a:xfrm>
            <a:off x="6574025" y="5650150"/>
            <a:ext cx="1080120" cy="360040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011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8229600" cy="2337123"/>
          </a:xfrm>
        </p:spPr>
        <p:txBody>
          <a:bodyPr/>
          <a:lstStyle/>
          <a:p>
            <a:r>
              <a:rPr lang="tr-TR" dirty="0" smtClean="0"/>
              <a:t>Tablo 2 TG </a:t>
            </a:r>
            <a:r>
              <a:rPr lang="tr-TR" dirty="0"/>
              <a:t>/ HDL-C ve LDL-C / HDL-C oranları ile TG, LAP ve </a:t>
            </a:r>
            <a:r>
              <a:rPr lang="tr-TR" dirty="0" err="1"/>
              <a:t>VAI'nın</a:t>
            </a:r>
            <a:r>
              <a:rPr lang="tr-TR" dirty="0"/>
              <a:t>, alkol alanlarda almayanlara göre anlamlı derecede yüksek olduğunu göstermektedir.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39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4" name="İçerik Yer Tutucusu 3" descr="Ekran Kırpma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0"/>
            <a:ext cx="7524327" cy="5665238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523158" y="616530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Tablo 2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4830187" y="2267566"/>
            <a:ext cx="677917" cy="457200"/>
          </a:xfrm>
          <a:prstGeom prst="rect">
            <a:avLst/>
          </a:prstGeom>
          <a:solidFill>
            <a:srgbClr val="FFFF00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4830187" y="5157192"/>
            <a:ext cx="677917" cy="457200"/>
          </a:xfrm>
          <a:prstGeom prst="rect">
            <a:avLst/>
          </a:prstGeom>
          <a:solidFill>
            <a:srgbClr val="FFFF00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830186" y="5708104"/>
            <a:ext cx="677917" cy="457200"/>
          </a:xfrm>
          <a:prstGeom prst="rect">
            <a:avLst/>
          </a:prstGeom>
          <a:solidFill>
            <a:srgbClr val="FFFF00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452320" y="2306496"/>
            <a:ext cx="677917" cy="457200"/>
          </a:xfrm>
          <a:prstGeom prst="rect">
            <a:avLst/>
          </a:prstGeom>
          <a:solidFill>
            <a:srgbClr val="FFFF00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7452319" y="5157140"/>
            <a:ext cx="677917" cy="457200"/>
          </a:xfrm>
          <a:prstGeom prst="rect">
            <a:avLst/>
          </a:prstGeom>
          <a:solidFill>
            <a:srgbClr val="FFFF00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35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err="1" smtClean="0"/>
              <a:t>Dislipidemi</a:t>
            </a:r>
            <a:r>
              <a:rPr lang="tr-TR" sz="2800" dirty="0" smtClean="0"/>
              <a:t> kandaki anormal lipit seviyesi olarak tanımlanır.</a:t>
            </a:r>
          </a:p>
          <a:p>
            <a:pPr lvl="1"/>
            <a:r>
              <a:rPr lang="tr-TR" sz="2400" dirty="0" smtClean="0"/>
              <a:t>Total kolesterol, LDL düzeyinde artış ve HDL düzeyinde azalma ile karakterizedir.</a:t>
            </a:r>
          </a:p>
          <a:p>
            <a:pPr lvl="1"/>
            <a:r>
              <a:rPr lang="tr-TR" sz="2400" dirty="0" err="1" smtClean="0"/>
              <a:t>Kardiyovasküler</a:t>
            </a:r>
            <a:r>
              <a:rPr lang="tr-TR" sz="2400" dirty="0" smtClean="0"/>
              <a:t> </a:t>
            </a:r>
            <a:r>
              <a:rPr lang="tr-TR" sz="2400" dirty="0"/>
              <a:t>hastalık için önemli bir risk faktörüdür</a:t>
            </a:r>
            <a:r>
              <a:rPr lang="tr-T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25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sz="2800" dirty="0" smtClean="0"/>
              <a:t>Tablo </a:t>
            </a:r>
            <a:r>
              <a:rPr lang="tr-TR" sz="2800" dirty="0"/>
              <a:t>3 </a:t>
            </a:r>
            <a:r>
              <a:rPr lang="tr-TR" sz="2800" dirty="0" err="1"/>
              <a:t>d</a:t>
            </a:r>
            <a:r>
              <a:rPr lang="tr-TR" sz="2800" dirty="0" err="1" smtClean="0"/>
              <a:t>islipidemi</a:t>
            </a:r>
            <a:r>
              <a:rPr lang="tr-TR" sz="2800" dirty="0" smtClean="0"/>
              <a:t> </a:t>
            </a:r>
            <a:r>
              <a:rPr lang="tr-TR" sz="2800" dirty="0"/>
              <a:t>ve anormal </a:t>
            </a:r>
            <a:r>
              <a:rPr lang="tr-TR" sz="2800" dirty="0" err="1"/>
              <a:t>lipid</a:t>
            </a:r>
            <a:r>
              <a:rPr lang="tr-TR" sz="2800" dirty="0"/>
              <a:t> </a:t>
            </a:r>
            <a:r>
              <a:rPr lang="tr-TR" sz="2800" dirty="0" smtClean="0"/>
              <a:t>profili ile </a:t>
            </a:r>
            <a:r>
              <a:rPr lang="tr-TR" sz="2800" dirty="0"/>
              <a:t>sigara içme </a:t>
            </a:r>
            <a:r>
              <a:rPr lang="tr-TR" sz="2800" dirty="0" err="1" smtClean="0"/>
              <a:t>durumununun</a:t>
            </a:r>
            <a:r>
              <a:rPr lang="tr-TR" sz="2800" dirty="0" smtClean="0"/>
              <a:t> ilişkisini göstermektedir. Sigara </a:t>
            </a:r>
            <a:r>
              <a:rPr lang="tr-TR" sz="2800" dirty="0"/>
              <a:t>içme durumu </a:t>
            </a:r>
            <a:r>
              <a:rPr lang="tr-TR" sz="2800" dirty="0" smtClean="0"/>
              <a:t>ile </a:t>
            </a:r>
            <a:r>
              <a:rPr lang="tr-TR" sz="2800" dirty="0" err="1" smtClean="0"/>
              <a:t>dislipidemi</a:t>
            </a:r>
            <a:r>
              <a:rPr lang="tr-TR" sz="2800" dirty="0" smtClean="0"/>
              <a:t> ,düşük </a:t>
            </a:r>
            <a:r>
              <a:rPr lang="tr-TR" sz="2800" dirty="0"/>
              <a:t>HDL-K ve yüksek VAI arasında anlamlı bir ilişki </a:t>
            </a:r>
            <a:r>
              <a:rPr lang="tr-TR" sz="2800" dirty="0" smtClean="0"/>
              <a:t>bulunmuştur.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9334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 descr="Ekran Kırpma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2" y="18322"/>
            <a:ext cx="8945217" cy="6552728"/>
          </a:xfrm>
        </p:spPr>
      </p:pic>
      <p:sp>
        <p:nvSpPr>
          <p:cNvPr id="3" name="Dikdörtgen 2"/>
          <p:cNvSpPr/>
          <p:nvPr/>
        </p:nvSpPr>
        <p:spPr>
          <a:xfrm>
            <a:off x="6734134" y="970311"/>
            <a:ext cx="2160240" cy="288032"/>
          </a:xfrm>
          <a:prstGeom prst="rect">
            <a:avLst/>
          </a:prstGeom>
          <a:solidFill>
            <a:srgbClr val="FF0000">
              <a:alpha val="2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ikdörtgen 4"/>
          <p:cNvSpPr/>
          <p:nvPr/>
        </p:nvSpPr>
        <p:spPr>
          <a:xfrm>
            <a:off x="6734134" y="673988"/>
            <a:ext cx="2160240" cy="288032"/>
          </a:xfrm>
          <a:prstGeom prst="rect">
            <a:avLst/>
          </a:prstGeom>
          <a:solidFill>
            <a:srgbClr val="FF0000">
              <a:alpha val="2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kdörtgen 6"/>
          <p:cNvSpPr/>
          <p:nvPr/>
        </p:nvSpPr>
        <p:spPr>
          <a:xfrm>
            <a:off x="6734134" y="3313203"/>
            <a:ext cx="2160240" cy="288032"/>
          </a:xfrm>
          <a:prstGeom prst="rect">
            <a:avLst/>
          </a:prstGeom>
          <a:solidFill>
            <a:srgbClr val="FF0000">
              <a:alpha val="2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kdörtgen 7"/>
          <p:cNvSpPr/>
          <p:nvPr/>
        </p:nvSpPr>
        <p:spPr>
          <a:xfrm>
            <a:off x="6734134" y="3599455"/>
            <a:ext cx="2160240" cy="288032"/>
          </a:xfrm>
          <a:prstGeom prst="rect">
            <a:avLst/>
          </a:prstGeom>
          <a:solidFill>
            <a:srgbClr val="FF0000">
              <a:alpha val="2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kdörtgen 8"/>
          <p:cNvSpPr/>
          <p:nvPr/>
        </p:nvSpPr>
        <p:spPr>
          <a:xfrm>
            <a:off x="4525246" y="6246374"/>
            <a:ext cx="2160240" cy="288032"/>
          </a:xfrm>
          <a:prstGeom prst="rect">
            <a:avLst/>
          </a:prstGeom>
          <a:solidFill>
            <a:srgbClr val="FF0000">
              <a:alpha val="2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ikdörtgen 9"/>
          <p:cNvSpPr/>
          <p:nvPr/>
        </p:nvSpPr>
        <p:spPr>
          <a:xfrm>
            <a:off x="6709810" y="6251174"/>
            <a:ext cx="2160240" cy="288032"/>
          </a:xfrm>
          <a:prstGeom prst="rect">
            <a:avLst/>
          </a:prstGeom>
          <a:solidFill>
            <a:srgbClr val="FF0000">
              <a:alpha val="2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ikdörtgen 10"/>
          <p:cNvSpPr/>
          <p:nvPr/>
        </p:nvSpPr>
        <p:spPr>
          <a:xfrm>
            <a:off x="4475112" y="4437112"/>
            <a:ext cx="2160240" cy="288032"/>
          </a:xfrm>
          <a:prstGeom prst="rect">
            <a:avLst/>
          </a:prstGeom>
          <a:solidFill>
            <a:srgbClr val="FF0000">
              <a:alpha val="2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kdörtgen 11"/>
          <p:cNvSpPr/>
          <p:nvPr/>
        </p:nvSpPr>
        <p:spPr>
          <a:xfrm>
            <a:off x="6709810" y="5958342"/>
            <a:ext cx="2160240" cy="288032"/>
          </a:xfrm>
          <a:prstGeom prst="rect">
            <a:avLst/>
          </a:prstGeom>
          <a:solidFill>
            <a:srgbClr val="FF0000">
              <a:alpha val="2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ikdörtgen 3"/>
          <p:cNvSpPr/>
          <p:nvPr/>
        </p:nvSpPr>
        <p:spPr>
          <a:xfrm>
            <a:off x="179512" y="6531294"/>
            <a:ext cx="928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i="1" dirty="0"/>
              <a:t>Tab</a:t>
            </a:r>
            <a:r>
              <a:rPr lang="tr-TR" dirty="0"/>
              <a:t>lo 3</a:t>
            </a:r>
          </a:p>
        </p:txBody>
      </p:sp>
    </p:spTree>
    <p:extLst>
      <p:ext uri="{BB962C8B-B14F-4D97-AF65-F5344CB8AC3E}">
        <p14:creationId xmlns:p14="http://schemas.microsoft.com/office/powerpoint/2010/main" val="330955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</a:t>
            </a:r>
            <a:r>
              <a:rPr lang="tr-TR" dirty="0" smtClean="0"/>
              <a:t>igara ile alkol kullanımı </a:t>
            </a:r>
            <a:r>
              <a:rPr lang="tr-TR" dirty="0"/>
              <a:t>ve </a:t>
            </a:r>
            <a:r>
              <a:rPr lang="tr-TR" dirty="0" err="1"/>
              <a:t>lipid</a:t>
            </a:r>
            <a:r>
              <a:rPr lang="tr-TR" dirty="0"/>
              <a:t> profili arasındaki </a:t>
            </a:r>
            <a:r>
              <a:rPr lang="tr-TR" dirty="0" smtClean="0"/>
              <a:t>ilişki </a:t>
            </a:r>
            <a:r>
              <a:rPr lang="tr-TR" dirty="0"/>
              <a:t>Tablo 4'te </a:t>
            </a:r>
            <a:r>
              <a:rPr lang="tr-TR" dirty="0" smtClean="0"/>
              <a:t>gösterilmiştir.</a:t>
            </a:r>
          </a:p>
          <a:p>
            <a:r>
              <a:rPr lang="tr-TR" dirty="0"/>
              <a:t>S</a:t>
            </a:r>
            <a:r>
              <a:rPr lang="tr-TR" dirty="0" smtClean="0"/>
              <a:t>igara ve alkol kullanan  kişilerde, </a:t>
            </a:r>
            <a:r>
              <a:rPr lang="tr-TR" dirty="0"/>
              <a:t>sigara </a:t>
            </a:r>
            <a:r>
              <a:rPr lang="tr-TR" dirty="0" smtClean="0"/>
              <a:t>kullanan fakat alkol almayan </a:t>
            </a:r>
            <a:r>
              <a:rPr lang="tr-TR" dirty="0"/>
              <a:t>kişilerle </a:t>
            </a:r>
            <a:r>
              <a:rPr lang="tr-TR" dirty="0" smtClean="0"/>
              <a:t>kıyaslandığında </a:t>
            </a:r>
            <a:r>
              <a:rPr lang="tr-TR" dirty="0" err="1" smtClean="0"/>
              <a:t>dislipidemi</a:t>
            </a:r>
            <a:r>
              <a:rPr lang="tr-TR" dirty="0" smtClean="0"/>
              <a:t> riskinde anlamlı  bir artış görülmüştür.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833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" name="İçerik Yer Tutucusu 5" descr="Ekran Kırpma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7782758" cy="5859816"/>
          </a:xfrm>
        </p:spPr>
      </p:pic>
      <p:sp>
        <p:nvSpPr>
          <p:cNvPr id="3" name="Dikdörtgen 2"/>
          <p:cNvSpPr/>
          <p:nvPr/>
        </p:nvSpPr>
        <p:spPr>
          <a:xfrm>
            <a:off x="6228184" y="1067668"/>
            <a:ext cx="1944216" cy="288032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235474" y="4024466"/>
            <a:ext cx="1936926" cy="288032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4506304" y="5589240"/>
            <a:ext cx="1721880" cy="288032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228184" y="4725144"/>
            <a:ext cx="1944217" cy="288032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Dikdörtgen 9"/>
          <p:cNvSpPr/>
          <p:nvPr/>
        </p:nvSpPr>
        <p:spPr>
          <a:xfrm>
            <a:off x="6228184" y="5589240"/>
            <a:ext cx="1944217" cy="288032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4487889" y="5888178"/>
            <a:ext cx="1740295" cy="288032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4506304" y="5013176"/>
            <a:ext cx="1729170" cy="288032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/>
          <p:cNvSpPr/>
          <p:nvPr/>
        </p:nvSpPr>
        <p:spPr>
          <a:xfrm>
            <a:off x="4499992" y="3462746"/>
            <a:ext cx="1732015" cy="288032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3"/>
          <p:cNvSpPr/>
          <p:nvPr/>
        </p:nvSpPr>
        <p:spPr>
          <a:xfrm>
            <a:off x="4499992" y="3174714"/>
            <a:ext cx="1732015" cy="288032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Dikdörtgen 14"/>
          <p:cNvSpPr/>
          <p:nvPr/>
        </p:nvSpPr>
        <p:spPr>
          <a:xfrm>
            <a:off x="4499992" y="1124743"/>
            <a:ext cx="1728192" cy="230957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Dikdörtgen 15"/>
          <p:cNvSpPr/>
          <p:nvPr/>
        </p:nvSpPr>
        <p:spPr>
          <a:xfrm>
            <a:off x="6232007" y="836711"/>
            <a:ext cx="1940393" cy="230957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Dikdörtgen 16"/>
          <p:cNvSpPr/>
          <p:nvPr/>
        </p:nvSpPr>
        <p:spPr>
          <a:xfrm>
            <a:off x="4487889" y="836712"/>
            <a:ext cx="1740295" cy="288032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Dikdörtgen 17"/>
          <p:cNvSpPr/>
          <p:nvPr/>
        </p:nvSpPr>
        <p:spPr>
          <a:xfrm>
            <a:off x="6232007" y="1592796"/>
            <a:ext cx="1940394" cy="288032"/>
          </a:xfrm>
          <a:prstGeom prst="rect">
            <a:avLst/>
          </a:prstGeom>
          <a:solidFill>
            <a:srgbClr val="FF0000">
              <a:alpha val="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Metin kutusu 18"/>
          <p:cNvSpPr txBox="1"/>
          <p:nvPr/>
        </p:nvSpPr>
        <p:spPr>
          <a:xfrm>
            <a:off x="523158" y="616530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Tablo </a:t>
            </a:r>
            <a:r>
              <a:rPr lang="tr-TR" dirty="0" smtClean="0"/>
              <a:t>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533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</a:t>
            </a:r>
            <a:r>
              <a:rPr lang="tr-TR" dirty="0" smtClean="0"/>
              <a:t>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Sigara  </a:t>
            </a:r>
            <a:r>
              <a:rPr lang="tr-TR" sz="2800" dirty="0"/>
              <a:t>ve alkol tüketiminin </a:t>
            </a:r>
            <a:r>
              <a:rPr lang="tr-TR" sz="2800" dirty="0" err="1"/>
              <a:t>lipid</a:t>
            </a:r>
            <a:r>
              <a:rPr lang="tr-TR" sz="2800" dirty="0"/>
              <a:t> profili </a:t>
            </a:r>
            <a:r>
              <a:rPr lang="tr-TR" sz="2800" dirty="0" smtClean="0"/>
              <a:t>üzerine </a:t>
            </a:r>
            <a:r>
              <a:rPr lang="tr-TR" sz="2800" dirty="0"/>
              <a:t>etkileri ve bunun Çin popülasyonları arasındaki serum </a:t>
            </a:r>
            <a:r>
              <a:rPr lang="tr-TR" sz="2800" dirty="0" err="1"/>
              <a:t>lipid</a:t>
            </a:r>
            <a:r>
              <a:rPr lang="tr-TR" sz="2800" dirty="0"/>
              <a:t> / </a:t>
            </a:r>
            <a:r>
              <a:rPr lang="tr-TR" sz="2800" dirty="0" err="1"/>
              <a:t>lipoprotein</a:t>
            </a:r>
            <a:r>
              <a:rPr lang="tr-TR" sz="2800" dirty="0"/>
              <a:t> ile ilişkisi üzerine yapılan önceki çalışmaların sonuçları genel olarak bu çalışmanın sonuçları ile tutarlıdır</a:t>
            </a:r>
            <a:r>
              <a:rPr lang="tr-T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4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</a:t>
            </a:r>
            <a:r>
              <a:rPr lang="tr-TR" dirty="0" smtClean="0"/>
              <a:t>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Önceki çalışmaların çoğunda, </a:t>
            </a:r>
            <a:r>
              <a:rPr lang="tr-TR" dirty="0"/>
              <a:t>alkol tüketiminin </a:t>
            </a:r>
            <a:r>
              <a:rPr lang="tr-TR" dirty="0" err="1"/>
              <a:t>dislipidemi</a:t>
            </a:r>
            <a:r>
              <a:rPr lang="tr-TR" dirty="0"/>
              <a:t> üzerindeki etkileri üzerine yoğunlaşmış ve daha yüksek </a:t>
            </a:r>
            <a:r>
              <a:rPr lang="tr-TR" dirty="0" err="1"/>
              <a:t>dislipidemi</a:t>
            </a:r>
            <a:r>
              <a:rPr lang="tr-TR" dirty="0"/>
              <a:t> riski ve alkol tüketimi arasındaki ilişki bildirilmiştir</a:t>
            </a:r>
            <a:r>
              <a:rPr lang="tr-TR" dirty="0" smtClean="0"/>
              <a:t>.</a:t>
            </a:r>
          </a:p>
          <a:p>
            <a:r>
              <a:rPr lang="tr-TR" dirty="0"/>
              <a:t>Bununla birlikte, birkaç çalışma alkol tüketimiyle </a:t>
            </a:r>
            <a:r>
              <a:rPr lang="tr-TR" dirty="0" err="1"/>
              <a:t>dislipidemi</a:t>
            </a:r>
            <a:r>
              <a:rPr lang="tr-TR" dirty="0"/>
              <a:t> arasında negatif bir ilişki olduğunu tespit etmiştir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975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 dirty="0"/>
              <a:t>Örneğin, sigara içenlere kıyasla, haftalık ≥ 90 g alkol tüketiminin HDL-K düşüklüğüne karşı koruyucu etkisi vardır. </a:t>
            </a:r>
          </a:p>
          <a:p>
            <a:r>
              <a:rPr lang="tr-TR" sz="2800" dirty="0"/>
              <a:t>Yine de Alkol tüketimi ile </a:t>
            </a:r>
            <a:r>
              <a:rPr lang="tr-TR" sz="2800" dirty="0" err="1"/>
              <a:t>lipid</a:t>
            </a:r>
            <a:r>
              <a:rPr lang="tr-TR" sz="2800" dirty="0"/>
              <a:t> profili arasındaki ilişki belirsiz ve karmaşıktır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6846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</a:t>
            </a:r>
            <a:r>
              <a:rPr lang="tr-TR" dirty="0" smtClean="0"/>
              <a:t>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Bu </a:t>
            </a:r>
            <a:r>
              <a:rPr lang="tr-TR" sz="2800" dirty="0"/>
              <a:t>çalışma, </a:t>
            </a:r>
            <a:r>
              <a:rPr lang="tr-TR" sz="2800" dirty="0" err="1"/>
              <a:t>dislipidemi</a:t>
            </a:r>
            <a:r>
              <a:rPr lang="tr-TR" sz="2800" dirty="0"/>
              <a:t> üzerinde </a:t>
            </a:r>
            <a:r>
              <a:rPr lang="tr-TR" sz="2800" dirty="0" smtClean="0"/>
              <a:t>alkol alımının kesilmesi </a:t>
            </a:r>
            <a:r>
              <a:rPr lang="tr-TR" sz="2800" dirty="0"/>
              <a:t>ya da </a:t>
            </a:r>
            <a:r>
              <a:rPr lang="tr-TR" sz="2800" dirty="0" smtClean="0"/>
              <a:t>alkol alım </a:t>
            </a:r>
            <a:r>
              <a:rPr lang="tr-TR" sz="2800" dirty="0"/>
              <a:t>süresinin etkisini araştırmamıştır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Sigara </a:t>
            </a:r>
            <a:r>
              <a:rPr lang="tr-TR" sz="2800" dirty="0"/>
              <a:t>içen </a:t>
            </a:r>
            <a:r>
              <a:rPr lang="tr-TR" sz="2800" dirty="0" smtClean="0"/>
              <a:t>birçok kişinin alkol de aldığı görülmüştür.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8737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</a:t>
            </a:r>
            <a:r>
              <a:rPr lang="tr-TR" dirty="0" smtClean="0"/>
              <a:t>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Bazı çalışmalar, bazı hastalıklarda sigara ve alkol tüketiminin olası kombine etkilerini analiz etmiştir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5771 erkek katılımcıyla yapılan 30 yıllık </a:t>
            </a:r>
            <a:r>
              <a:rPr lang="tr-TR" sz="2800" dirty="0" err="1" smtClean="0"/>
              <a:t>kohort</a:t>
            </a:r>
            <a:r>
              <a:rPr lang="tr-TR" sz="2800" dirty="0" smtClean="0"/>
              <a:t> </a:t>
            </a:r>
            <a:r>
              <a:rPr lang="tr-TR" sz="2800" dirty="0"/>
              <a:t>çalışmasında </a:t>
            </a:r>
            <a:r>
              <a:rPr lang="tr-TR" sz="2800" dirty="0" smtClean="0"/>
              <a:t> </a:t>
            </a:r>
            <a:r>
              <a:rPr lang="tr-TR" sz="2800" dirty="0"/>
              <a:t>sigara </a:t>
            </a:r>
            <a:r>
              <a:rPr lang="tr-TR" sz="2800" dirty="0" smtClean="0"/>
              <a:t>tüketenlerde KAH için </a:t>
            </a:r>
            <a:r>
              <a:rPr lang="tr-TR" sz="2800" dirty="0" err="1" smtClean="0"/>
              <a:t>mortalitenin</a:t>
            </a:r>
            <a:r>
              <a:rPr lang="tr-TR" sz="2800" dirty="0" smtClean="0"/>
              <a:t> yüksek  ,alkol tüketimi olup sigara tüketmeyenlerde </a:t>
            </a:r>
            <a:r>
              <a:rPr lang="tr-TR" sz="2800" dirty="0" err="1" smtClean="0"/>
              <a:t>KAH’a</a:t>
            </a:r>
            <a:r>
              <a:rPr lang="tr-TR" sz="2800" dirty="0" smtClean="0"/>
              <a:t> bağlı </a:t>
            </a:r>
            <a:r>
              <a:rPr lang="tr-TR" sz="2800" dirty="0" err="1" smtClean="0"/>
              <a:t>mortalitenin</a:t>
            </a:r>
            <a:r>
              <a:rPr lang="tr-TR" sz="2800" dirty="0" smtClean="0"/>
              <a:t> düşük olduğu bulunmuştur.</a:t>
            </a:r>
          </a:p>
        </p:txBody>
      </p:sp>
    </p:spTree>
    <p:extLst>
      <p:ext uri="{BB962C8B-B14F-4D97-AF65-F5344CB8AC3E}">
        <p14:creationId xmlns:p14="http://schemas.microsoft.com/office/powerpoint/2010/main" val="2512748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dirty="0" smtClean="0"/>
              <a:t>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Alkol </a:t>
            </a:r>
            <a:r>
              <a:rPr lang="tr-TR" sz="2800" dirty="0"/>
              <a:t>ve sigara içen </a:t>
            </a:r>
            <a:r>
              <a:rPr lang="tr-TR" sz="2800" dirty="0" smtClean="0"/>
              <a:t>kişiler, içmeyen kişilerle </a:t>
            </a:r>
            <a:r>
              <a:rPr lang="tr-TR" sz="2800" dirty="0"/>
              <a:t>karşılaştırıldığında </a:t>
            </a:r>
            <a:r>
              <a:rPr lang="tr-TR" sz="2800" dirty="0" err="1"/>
              <a:t>dislipidemi</a:t>
            </a:r>
            <a:r>
              <a:rPr lang="tr-TR" sz="2800" dirty="0"/>
              <a:t> riskinin </a:t>
            </a:r>
            <a:r>
              <a:rPr lang="tr-TR" sz="2800" dirty="0" smtClean="0"/>
              <a:t>içenlerde daha </a:t>
            </a:r>
            <a:r>
              <a:rPr lang="tr-TR" sz="2800" dirty="0"/>
              <a:t>yüksek olabileceğini düşündürmektedir</a:t>
            </a:r>
            <a:r>
              <a:rPr lang="tr-T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53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Birleşik </a:t>
            </a:r>
            <a:r>
              <a:rPr lang="tr-TR" sz="2800" dirty="0" err="1"/>
              <a:t>Devletler’de</a:t>
            </a:r>
            <a:r>
              <a:rPr lang="tr-TR" sz="2800" dirty="0"/>
              <a:t> yetişkinlerin % 53'ü (105,3 milyon) lipit profili anormalliklerine sahiptir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Çin'de, </a:t>
            </a:r>
            <a:r>
              <a:rPr lang="tr-TR" sz="2800" dirty="0" err="1" smtClean="0"/>
              <a:t>dislipidemi</a:t>
            </a:r>
            <a:r>
              <a:rPr lang="tr-TR" sz="2800" dirty="0" smtClean="0"/>
              <a:t> </a:t>
            </a:r>
            <a:r>
              <a:rPr lang="tr-TR" sz="2800" dirty="0" err="1" smtClean="0"/>
              <a:t>prevalansının</a:t>
            </a:r>
            <a:r>
              <a:rPr lang="tr-TR" sz="2800" dirty="0" smtClean="0"/>
              <a:t> toplam nüfusta % 34, kırsal alanlarda % 26.3 olduğu bildirilmiştir.</a:t>
            </a:r>
            <a:endParaRPr lang="tr-TR" sz="2800" dirty="0"/>
          </a:p>
          <a:p>
            <a:r>
              <a:rPr lang="tr-TR" sz="2800" dirty="0" smtClean="0"/>
              <a:t>Ayrıca </a:t>
            </a:r>
            <a:r>
              <a:rPr lang="tr-TR" sz="2800" dirty="0" err="1" smtClean="0"/>
              <a:t>dislipidemi</a:t>
            </a:r>
            <a:r>
              <a:rPr lang="tr-TR" sz="2800" dirty="0" smtClean="0"/>
              <a:t> </a:t>
            </a:r>
            <a:r>
              <a:rPr lang="tr-TR" sz="2800" dirty="0" err="1" smtClean="0"/>
              <a:t>prevalansı</a:t>
            </a:r>
            <a:r>
              <a:rPr lang="tr-TR" sz="2800" dirty="0" smtClean="0"/>
              <a:t> erkeklerde (% 41.9) kadınlardan (% 32.5) daha yüksektir.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0406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</a:t>
            </a:r>
            <a:r>
              <a:rPr lang="tr-TR" smtClean="0"/>
              <a:t>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Sigara </a:t>
            </a:r>
            <a:r>
              <a:rPr lang="tr-TR" sz="2800" dirty="0"/>
              <a:t>içen ve </a:t>
            </a:r>
            <a:r>
              <a:rPr lang="tr-TR" sz="2800" dirty="0" smtClean="0"/>
              <a:t>alkol alanlarda </a:t>
            </a:r>
            <a:r>
              <a:rPr lang="tr-TR" sz="2800" dirty="0" err="1"/>
              <a:t>lipid</a:t>
            </a:r>
            <a:r>
              <a:rPr lang="tr-TR" sz="2800" dirty="0"/>
              <a:t> profilinin </a:t>
            </a:r>
            <a:r>
              <a:rPr lang="tr-TR" sz="2800" dirty="0" err="1"/>
              <a:t>nedensel</a:t>
            </a:r>
            <a:r>
              <a:rPr lang="tr-TR" sz="2800" dirty="0"/>
              <a:t> değişimini gözlemlemek için </a:t>
            </a:r>
            <a:r>
              <a:rPr lang="tr-TR" sz="2800" dirty="0" err="1"/>
              <a:t>prospektif</a:t>
            </a:r>
            <a:r>
              <a:rPr lang="tr-TR" sz="2800" dirty="0"/>
              <a:t> gözlem çalışmalarına ihtiyaç vardır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39411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TEŞEKKÜRLER…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397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Araştırmalar sigara ve alkol tüketiminin </a:t>
            </a:r>
            <a:r>
              <a:rPr lang="tr-TR" sz="2800" dirty="0" err="1" smtClean="0"/>
              <a:t>dislipidemi</a:t>
            </a:r>
            <a:r>
              <a:rPr lang="tr-TR" sz="2800" dirty="0" smtClean="0"/>
              <a:t> için güçlü risk faktörü olduğunu göstermiştir.</a:t>
            </a:r>
          </a:p>
          <a:p>
            <a:r>
              <a:rPr lang="tr-TR" sz="2800" dirty="0" smtClean="0"/>
              <a:t>Sigara içiminin </a:t>
            </a:r>
            <a:r>
              <a:rPr lang="tr-TR" sz="2800" dirty="0" err="1" smtClean="0"/>
              <a:t>HDL'yi</a:t>
            </a:r>
            <a:r>
              <a:rPr lang="tr-TR" sz="2800" dirty="0" smtClean="0"/>
              <a:t> düşürdüğü ve </a:t>
            </a:r>
            <a:r>
              <a:rPr lang="tr-TR" sz="2800" dirty="0" err="1" smtClean="0"/>
              <a:t>TG'i</a:t>
            </a:r>
            <a:r>
              <a:rPr lang="tr-TR" sz="2800" dirty="0" smtClean="0"/>
              <a:t> arttırdığı alkol tüketiminin ise HDL ve </a:t>
            </a:r>
            <a:r>
              <a:rPr lang="tr-TR" sz="2800" dirty="0" err="1" smtClean="0"/>
              <a:t>TG'i</a:t>
            </a:r>
            <a:r>
              <a:rPr lang="tr-TR" sz="2800" dirty="0" smtClean="0"/>
              <a:t> arttırdığı görülmüştür.</a:t>
            </a:r>
          </a:p>
          <a:p>
            <a:r>
              <a:rPr lang="tr-TR" sz="2800" dirty="0" smtClean="0"/>
              <a:t>Sigarayı bırakmak </a:t>
            </a:r>
            <a:r>
              <a:rPr lang="tr-TR" sz="2800" dirty="0" err="1" smtClean="0"/>
              <a:t>lipid</a:t>
            </a:r>
            <a:r>
              <a:rPr lang="tr-TR" sz="2800" dirty="0" smtClean="0"/>
              <a:t> metabolizmasını iyileştirir.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8545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Yapılan önceki çalışmalar, sigara ve alkol tüketiminin </a:t>
            </a:r>
            <a:r>
              <a:rPr lang="tr-TR" sz="2800" dirty="0" err="1" smtClean="0"/>
              <a:t>dislipidemi</a:t>
            </a:r>
            <a:r>
              <a:rPr lang="tr-TR" sz="2800" dirty="0" smtClean="0"/>
              <a:t> üzerindeki ayrı ayrı etkilerini değerlendirmeye odaklanmıştır; ancak sigara ve alkol tüketiminin kombine etkisi belirsizliğini korumaktadır.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B</a:t>
            </a:r>
            <a:r>
              <a:rPr lang="tr-TR" sz="2800" dirty="0" smtClean="0"/>
              <a:t>u çalışma, sigara ve alkolün tek tek veya birlikte tüketimi halinde,  Çin nüfusunda </a:t>
            </a:r>
            <a:r>
              <a:rPr lang="tr-TR" sz="2800" dirty="0" err="1" smtClean="0"/>
              <a:t>lipid</a:t>
            </a:r>
            <a:r>
              <a:rPr lang="tr-TR" sz="2800" dirty="0" smtClean="0"/>
              <a:t> profili üzerine etkilerini araştırmak için yapılmıştır.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6171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metod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sz="2800" dirty="0" smtClean="0"/>
          </a:p>
          <a:p>
            <a:r>
              <a:rPr lang="tr-TR" sz="2800" dirty="0" smtClean="0"/>
              <a:t> 2008-2012 yıllarını içeren </a:t>
            </a:r>
            <a:r>
              <a:rPr lang="tr-TR" sz="2800" dirty="0" err="1" smtClean="0"/>
              <a:t>kesitsel</a:t>
            </a:r>
            <a:r>
              <a:rPr lang="tr-TR" sz="2800" dirty="0" smtClean="0"/>
              <a:t> bir çalışmadır.</a:t>
            </a:r>
          </a:p>
          <a:p>
            <a:r>
              <a:rPr lang="tr-TR" sz="2800" dirty="0" smtClean="0"/>
              <a:t>18-75 </a:t>
            </a:r>
            <a:r>
              <a:rPr lang="tr-TR" sz="2800" dirty="0"/>
              <a:t>yaşlarındaki </a:t>
            </a:r>
            <a:r>
              <a:rPr lang="tr-TR" sz="2800" dirty="0" smtClean="0"/>
              <a:t> </a:t>
            </a:r>
            <a:r>
              <a:rPr lang="tr-TR" sz="2800" dirty="0"/>
              <a:t>Çin'de kırsal </a:t>
            </a:r>
            <a:r>
              <a:rPr lang="tr-TR" sz="2800" dirty="0" smtClean="0"/>
              <a:t>kesimde yaşayan </a:t>
            </a:r>
            <a:r>
              <a:rPr lang="tr-TR" sz="2800" dirty="0"/>
              <a:t>4614 kişiyi </a:t>
            </a:r>
            <a:r>
              <a:rPr lang="tr-TR" sz="2800" dirty="0" smtClean="0"/>
              <a:t>içermektedir.</a:t>
            </a:r>
            <a:endParaRPr lang="tr-TR" sz="2800" dirty="0"/>
          </a:p>
          <a:p>
            <a:r>
              <a:rPr lang="tr-TR" sz="2800" dirty="0" smtClean="0"/>
              <a:t>4614 kişiden </a:t>
            </a:r>
            <a:r>
              <a:rPr lang="tr-TR" sz="2800" dirty="0"/>
              <a:t>(3591 kadın ve 1023 erkek) </a:t>
            </a:r>
            <a:r>
              <a:rPr lang="tr-TR" sz="2800" dirty="0" smtClean="0"/>
              <a:t>yüz yüze görüşme </a:t>
            </a:r>
            <a:r>
              <a:rPr lang="tr-TR" sz="2800" dirty="0"/>
              <a:t>yoluyla genel </a:t>
            </a:r>
            <a:r>
              <a:rPr lang="tr-TR" sz="2800" dirty="0" smtClean="0"/>
              <a:t>demografik özellikleri </a:t>
            </a:r>
            <a:r>
              <a:rPr lang="tr-TR" sz="2800" dirty="0"/>
              <a:t>ve yaşam </a:t>
            </a:r>
            <a:r>
              <a:rPr lang="tr-TR" sz="2800" dirty="0" smtClean="0"/>
              <a:t>tarzları hakkında veriler kaydedilmiştir.</a:t>
            </a: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090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sz="2800" dirty="0" smtClean="0"/>
              <a:t>Kadınlarda </a:t>
            </a:r>
            <a:r>
              <a:rPr lang="tr-TR" sz="2800" dirty="0"/>
              <a:t>sigara içme ve alkol tüketimi oranları düşük olduğundan, bu çalışma erkeklerle </a:t>
            </a:r>
            <a:r>
              <a:rPr lang="tr-TR" sz="2800" dirty="0" smtClean="0"/>
              <a:t>sınırlandırılmıştır.</a:t>
            </a:r>
          </a:p>
        </p:txBody>
      </p:sp>
    </p:spTree>
    <p:extLst>
      <p:ext uri="{BB962C8B-B14F-4D97-AF65-F5344CB8AC3E}">
        <p14:creationId xmlns:p14="http://schemas.microsoft.com/office/powerpoint/2010/main" val="404223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>
            <a:normAutofit/>
          </a:bodyPr>
          <a:lstStyle/>
          <a:p>
            <a:r>
              <a:rPr lang="tr-TR" dirty="0" smtClean="0"/>
              <a:t>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err="1" smtClean="0"/>
              <a:t>KAH’ı</a:t>
            </a:r>
            <a:r>
              <a:rPr lang="tr-TR" dirty="0" smtClean="0"/>
              <a:t> </a:t>
            </a:r>
            <a:r>
              <a:rPr lang="tr-TR" dirty="0"/>
              <a:t>olan 28 </a:t>
            </a:r>
            <a:r>
              <a:rPr lang="tr-TR" dirty="0" smtClean="0"/>
              <a:t>, </a:t>
            </a:r>
            <a:r>
              <a:rPr lang="tr-TR" dirty="0" err="1"/>
              <a:t>HT’u</a:t>
            </a:r>
            <a:r>
              <a:rPr lang="tr-TR" dirty="0"/>
              <a:t> olan 91 </a:t>
            </a:r>
            <a:r>
              <a:rPr lang="tr-TR" dirty="0" smtClean="0"/>
              <a:t>, </a:t>
            </a:r>
            <a:r>
              <a:rPr lang="tr-TR" dirty="0" err="1"/>
              <a:t>DM’si</a:t>
            </a:r>
            <a:r>
              <a:rPr lang="tr-TR" dirty="0"/>
              <a:t> olan 23 </a:t>
            </a:r>
            <a:r>
              <a:rPr lang="tr-TR" dirty="0" smtClean="0"/>
              <a:t>, </a:t>
            </a:r>
            <a:r>
              <a:rPr lang="tr-TR" dirty="0"/>
              <a:t>sigarayı bırakan 55 </a:t>
            </a:r>
            <a:r>
              <a:rPr lang="tr-TR" dirty="0" smtClean="0"/>
              <a:t>, </a:t>
            </a:r>
            <a:r>
              <a:rPr lang="tr-TR" dirty="0"/>
              <a:t>alkolü bırakan 23 </a:t>
            </a:r>
            <a:r>
              <a:rPr lang="tr-TR" dirty="0" smtClean="0"/>
              <a:t> </a:t>
            </a:r>
            <a:r>
              <a:rPr lang="tr-TR" dirty="0"/>
              <a:t>ve gerekli serum </a:t>
            </a:r>
            <a:r>
              <a:rPr lang="tr-TR" dirty="0" err="1"/>
              <a:t>lipid</a:t>
            </a:r>
            <a:r>
              <a:rPr lang="tr-TR" dirty="0"/>
              <a:t> düzeyini karşılamayan 96 kişi </a:t>
            </a:r>
            <a:r>
              <a:rPr lang="tr-TR" dirty="0" smtClean="0"/>
              <a:t>olmak </a:t>
            </a:r>
            <a:r>
              <a:rPr lang="tr-TR" dirty="0"/>
              <a:t>üzere toplamda 316 erkek </a:t>
            </a:r>
            <a:r>
              <a:rPr lang="tr-TR" dirty="0" smtClean="0"/>
              <a:t>çalışmadan </a:t>
            </a:r>
            <a:r>
              <a:rPr lang="tr-TR" dirty="0"/>
              <a:t>dışlanmasıyla 707 </a:t>
            </a:r>
            <a:r>
              <a:rPr lang="tr-TR" dirty="0" smtClean="0"/>
              <a:t>erkek çalışmaya alındı.</a:t>
            </a:r>
          </a:p>
        </p:txBody>
      </p:sp>
    </p:spTree>
    <p:extLst>
      <p:ext uri="{BB962C8B-B14F-4D97-AF65-F5344CB8AC3E}">
        <p14:creationId xmlns:p14="http://schemas.microsoft.com/office/powerpoint/2010/main" val="25643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Toplama ve ölçümler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Tüm deneklere eğitimli </a:t>
            </a:r>
            <a:r>
              <a:rPr lang="tr-TR" sz="2800" dirty="0" smtClean="0"/>
              <a:t>araştırmacılar tarafından </a:t>
            </a:r>
            <a:r>
              <a:rPr lang="tr-TR" sz="2800" dirty="0"/>
              <a:t>kapalı uçlu bir anket </a:t>
            </a:r>
            <a:r>
              <a:rPr lang="tr-TR" sz="2800" dirty="0" smtClean="0"/>
              <a:t>uygulanmıştır.</a:t>
            </a:r>
          </a:p>
          <a:p>
            <a:r>
              <a:rPr lang="tr-TR" sz="2800" dirty="0" smtClean="0"/>
              <a:t>Etnik </a:t>
            </a:r>
            <a:r>
              <a:rPr lang="tr-TR" sz="2800" dirty="0"/>
              <a:t>grup, eğitim durumu, sigara ve </a:t>
            </a:r>
            <a:r>
              <a:rPr lang="tr-TR" sz="2800" dirty="0" smtClean="0"/>
              <a:t>alkol </a:t>
            </a:r>
            <a:r>
              <a:rPr lang="tr-TR" sz="2800" dirty="0"/>
              <a:t>durumu, kişisel ve aile hastalık öyküsü vb. gibi demografik özelliklere ilişkin </a:t>
            </a:r>
            <a:r>
              <a:rPr lang="tr-TR" sz="2800" dirty="0" smtClean="0"/>
              <a:t>bilgiler </a:t>
            </a:r>
            <a:r>
              <a:rPr lang="tr-TR" sz="2800" dirty="0" err="1" smtClean="0"/>
              <a:t>araştımacılar</a:t>
            </a:r>
            <a:r>
              <a:rPr lang="tr-TR" sz="2800" dirty="0" smtClean="0"/>
              <a:t> </a:t>
            </a:r>
            <a:r>
              <a:rPr lang="tr-TR" sz="2800" dirty="0"/>
              <a:t>tarafından </a:t>
            </a:r>
            <a:r>
              <a:rPr lang="tr-TR" sz="2800" dirty="0" smtClean="0"/>
              <a:t>edinilmiş olup gerçeklikleri </a:t>
            </a:r>
            <a:r>
              <a:rPr lang="tr-TR" sz="2800" dirty="0"/>
              <a:t>ve </a:t>
            </a:r>
            <a:r>
              <a:rPr lang="tr-TR" sz="2800" dirty="0" smtClean="0"/>
              <a:t>eksiksizlikleri kontrol edilmiştir.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8201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3329</TotalTime>
  <Words>999</Words>
  <Application>Microsoft Office PowerPoint</Application>
  <PresentationFormat>Ekran Gösterisi (4:3)</PresentationFormat>
  <Paragraphs>107</Paragraphs>
  <Slides>31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6" baseType="lpstr">
      <vt:lpstr>Calibri</vt:lpstr>
      <vt:lpstr>Century Schoolbook</vt:lpstr>
      <vt:lpstr>Wingdings</vt:lpstr>
      <vt:lpstr>Wingdings 2</vt:lpstr>
      <vt:lpstr>Cumba</vt:lpstr>
      <vt:lpstr>PowerPoint Sunusu</vt:lpstr>
      <vt:lpstr>GİRİŞ</vt:lpstr>
      <vt:lpstr>GİRİŞ</vt:lpstr>
      <vt:lpstr>GİRİŞ</vt:lpstr>
      <vt:lpstr>GİRİŞ</vt:lpstr>
      <vt:lpstr>metod</vt:lpstr>
      <vt:lpstr>METOD</vt:lpstr>
      <vt:lpstr>METOD</vt:lpstr>
      <vt:lpstr>Veri Toplama ve ölçümler</vt:lpstr>
      <vt:lpstr>Veri Toplama ve ölçümler</vt:lpstr>
      <vt:lpstr>Veri Toplama ve ölçümler</vt:lpstr>
      <vt:lpstr>Veri Toplama ve ölçümler</vt:lpstr>
      <vt:lpstr>Veri Toplama ve ölçümler</vt:lpstr>
      <vt:lpstr>Veri Toplama ve ölçümler</vt:lpstr>
      <vt:lpstr>Veri Toplama ve ölçümler</vt:lpstr>
      <vt:lpstr>Bulgular</vt:lpstr>
      <vt:lpstr>PowerPoint Sunusu</vt:lpstr>
      <vt:lpstr>Bulgular</vt:lpstr>
      <vt:lpstr> </vt:lpstr>
      <vt:lpstr>Bulgular</vt:lpstr>
      <vt:lpstr>PowerPoint Sunusu</vt:lpstr>
      <vt:lpstr>Bulgular</vt:lpstr>
      <vt:lpstr>PowerPoint Sunusu</vt:lpstr>
      <vt:lpstr>Tartışma</vt:lpstr>
      <vt:lpstr>Tartışma</vt:lpstr>
      <vt:lpstr>Tartışma</vt:lpstr>
      <vt:lpstr>Tartışma</vt:lpstr>
      <vt:lpstr>Tartışma</vt:lpstr>
      <vt:lpstr>Sonuç</vt:lpstr>
      <vt:lpstr>Sonuç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lenovo</cp:lastModifiedBy>
  <cp:revision>81</cp:revision>
  <dcterms:created xsi:type="dcterms:W3CDTF">2018-03-02T06:18:18Z</dcterms:created>
  <dcterms:modified xsi:type="dcterms:W3CDTF">2018-03-06T10:00:16Z</dcterms:modified>
</cp:coreProperties>
</file>