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4"/>
  </p:notesMasterIdLst>
  <p:sldIdLst>
    <p:sldId id="256" r:id="rId2"/>
    <p:sldId id="257" r:id="rId3"/>
    <p:sldId id="259" r:id="rId4"/>
    <p:sldId id="260" r:id="rId5"/>
    <p:sldId id="261" r:id="rId6"/>
    <p:sldId id="262" r:id="rId7"/>
    <p:sldId id="280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28" autoAdjust="0"/>
  </p:normalViewPr>
  <p:slideViewPr>
    <p:cSldViewPr>
      <p:cViewPr>
        <p:scale>
          <a:sx n="50" d="100"/>
          <a:sy n="50" d="100"/>
        </p:scale>
        <p:origin x="-183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4CAB9-EDF1-4227-9A62-9AB5F647B536}" type="datetimeFigureOut">
              <a:rPr lang="tr-TR" smtClean="0"/>
              <a:pPr/>
              <a:t>17.10.2016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32FCB8-B3B2-4A27-9DB4-92749947546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402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8A29-BCB5-4DAF-A6FE-B930183454F1}" type="datetimeFigureOut">
              <a:rPr lang="tr-TR" smtClean="0"/>
              <a:pPr/>
              <a:t>17.10.2016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AF92-1E0C-47E7-92F3-662ECBAAA4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8A29-BCB5-4DAF-A6FE-B930183454F1}" type="datetimeFigureOut">
              <a:rPr lang="tr-TR" smtClean="0"/>
              <a:pPr/>
              <a:t>17.10.2016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AF92-1E0C-47E7-92F3-662ECBAAA4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8A29-BCB5-4DAF-A6FE-B930183454F1}" type="datetimeFigureOut">
              <a:rPr lang="tr-TR" smtClean="0"/>
              <a:pPr/>
              <a:t>17.10.2016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AF92-1E0C-47E7-92F3-662ECBAAA4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8A29-BCB5-4DAF-A6FE-B930183454F1}" type="datetimeFigureOut">
              <a:rPr lang="tr-TR" smtClean="0"/>
              <a:pPr/>
              <a:t>17.10.2016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AF92-1E0C-47E7-92F3-662ECBAAA4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8A29-BCB5-4DAF-A6FE-B930183454F1}" type="datetimeFigureOut">
              <a:rPr lang="tr-TR" smtClean="0"/>
              <a:pPr/>
              <a:t>17.10.2016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AF92-1E0C-47E7-92F3-662ECBAAA4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8A29-BCB5-4DAF-A6FE-B930183454F1}" type="datetimeFigureOut">
              <a:rPr lang="tr-TR" smtClean="0"/>
              <a:pPr/>
              <a:t>17.10.2016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AF92-1E0C-47E7-92F3-662ECBAAA4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8A29-BCB5-4DAF-A6FE-B930183454F1}" type="datetimeFigureOut">
              <a:rPr lang="tr-TR" smtClean="0"/>
              <a:pPr/>
              <a:t>17.10.2016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AF92-1E0C-47E7-92F3-662ECBAAA4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8A29-BCB5-4DAF-A6FE-B930183454F1}" type="datetimeFigureOut">
              <a:rPr lang="tr-TR" smtClean="0"/>
              <a:pPr/>
              <a:t>17.10.2016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AF92-1E0C-47E7-92F3-662ECBAAA4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8A29-BCB5-4DAF-A6FE-B930183454F1}" type="datetimeFigureOut">
              <a:rPr lang="tr-TR" smtClean="0"/>
              <a:pPr/>
              <a:t>17.10.2016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AF92-1E0C-47E7-92F3-662ECBAAA4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8A29-BCB5-4DAF-A6FE-B930183454F1}" type="datetimeFigureOut">
              <a:rPr lang="tr-TR" smtClean="0"/>
              <a:pPr/>
              <a:t>17.10.2016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AF92-1E0C-47E7-92F3-662ECBAAA4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8A29-BCB5-4DAF-A6FE-B930183454F1}" type="datetimeFigureOut">
              <a:rPr lang="tr-TR" smtClean="0"/>
              <a:pPr/>
              <a:t>17.10.2016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AF92-1E0C-47E7-92F3-662ECBAAA4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98A29-BCB5-4DAF-A6FE-B930183454F1}" type="datetimeFigureOut">
              <a:rPr lang="tr-TR" smtClean="0"/>
              <a:pPr/>
              <a:t>17.10.2016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8AF92-1E0C-47E7-92F3-662ECBAAA48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</a:t>
            </a:r>
            <a:endParaRPr lang="tr-TR" dirty="0"/>
          </a:p>
        </p:txBody>
      </p:sp>
      <p:pic>
        <p:nvPicPr>
          <p:cNvPr id="4" name="3 İçerik Yer Tutucusu" descr="makal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14290"/>
            <a:ext cx="8001056" cy="478634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5 Metin kutusu"/>
          <p:cNvSpPr txBox="1"/>
          <p:nvPr/>
        </p:nvSpPr>
        <p:spPr>
          <a:xfrm>
            <a:off x="428596" y="5214950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Arş. Gör. Dr. </a:t>
            </a:r>
            <a:r>
              <a:rPr lang="tr-TR" sz="2400" b="1" dirty="0" err="1" smtClean="0"/>
              <a:t>Esranur</a:t>
            </a:r>
            <a:r>
              <a:rPr lang="tr-TR" sz="2400" b="1" dirty="0" smtClean="0"/>
              <a:t> </a:t>
            </a:r>
            <a:r>
              <a:rPr lang="tr-TR" sz="2400" b="1" dirty="0" smtClean="0"/>
              <a:t>AKBULUT                                                                      18.10.2016</a:t>
            </a:r>
            <a:endParaRPr lang="tr-T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3224" y="980728"/>
            <a:ext cx="3322712" cy="3845024"/>
          </a:xfrm>
        </p:spPr>
        <p:txBody>
          <a:bodyPr>
            <a:normAutofit lnSpcReduction="10000"/>
          </a:bodyPr>
          <a:lstStyle/>
          <a:p>
            <a:pPr algn="l"/>
            <a:r>
              <a:rPr lang="tr-TR" dirty="0" smtClean="0"/>
              <a:t>Depresyon tanısı olmayan ve herhangi bir </a:t>
            </a:r>
            <a:r>
              <a:rPr lang="tr-TR" dirty="0" err="1" smtClean="0"/>
              <a:t>antidepresan</a:t>
            </a:r>
            <a:r>
              <a:rPr lang="tr-TR" dirty="0" smtClean="0"/>
              <a:t> reçete edilmemiş 59992 koroner kalp </a:t>
            </a:r>
            <a:r>
              <a:rPr lang="tr-TR" dirty="0" smtClean="0"/>
              <a:t>hastası</a:t>
            </a:r>
            <a:endParaRPr lang="tr-TR" dirty="0" smtClean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4993704" y="994048"/>
            <a:ext cx="3322712" cy="3917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dirty="0"/>
              <a:t>K</a:t>
            </a:r>
            <a:r>
              <a:rPr lang="tr-TR" dirty="0" smtClean="0"/>
              <a:t>oroner kalp hastalığı ve depresyon tanısı olmayan, </a:t>
            </a:r>
            <a:r>
              <a:rPr lang="tr-TR" dirty="0" err="1" smtClean="0"/>
              <a:t>antidepresan</a:t>
            </a:r>
            <a:r>
              <a:rPr lang="tr-TR" dirty="0" smtClean="0"/>
              <a:t> reçete edilmemiş 59992 kişilik kontrol grubu karşılaştırılmış.</a:t>
            </a:r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1259632" y="5301208"/>
            <a:ext cx="6851104" cy="79208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dirty="0" smtClean="0"/>
              <a:t>Yaş, cinsiyet ve geçmişteki depresyon tanısı kriterleri baz alınarak eşleştirme yapılmış.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Birinci </a:t>
            </a:r>
            <a:r>
              <a:rPr lang="tr-TR" dirty="0" smtClean="0"/>
              <a:t>basamak tanıları baz alınarak </a:t>
            </a:r>
            <a:endParaRPr lang="tr-TR" dirty="0" smtClean="0"/>
          </a:p>
          <a:p>
            <a:pPr lvl="1"/>
            <a:r>
              <a:rPr lang="tr-TR" dirty="0" err="1" smtClean="0"/>
              <a:t>diyabetes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, hipertansiyon, </a:t>
            </a:r>
            <a:r>
              <a:rPr lang="tr-TR" dirty="0" err="1" smtClean="0"/>
              <a:t>demans</a:t>
            </a:r>
            <a:r>
              <a:rPr lang="tr-TR" dirty="0" smtClean="0"/>
              <a:t>, inme, kalp yetmezliği</a:t>
            </a:r>
            <a:r>
              <a:rPr lang="tr-TR" dirty="0" smtClean="0"/>
              <a:t>, </a:t>
            </a:r>
            <a:r>
              <a:rPr lang="tr-TR" dirty="0" err="1" smtClean="0"/>
              <a:t>miyokard</a:t>
            </a:r>
            <a:r>
              <a:rPr lang="tr-TR" dirty="0" smtClean="0"/>
              <a:t> </a:t>
            </a:r>
            <a:r>
              <a:rPr lang="tr-TR" dirty="0" err="1" smtClean="0"/>
              <a:t>infarktüsü</a:t>
            </a:r>
            <a:r>
              <a:rPr lang="tr-TR" dirty="0" smtClean="0"/>
              <a:t>, kardiyak aritmiler, osteoporoz, kanser ve </a:t>
            </a:r>
            <a:r>
              <a:rPr lang="tr-TR" dirty="0" err="1" smtClean="0"/>
              <a:t>osteoartrit</a:t>
            </a:r>
            <a:r>
              <a:rPr lang="tr-TR" dirty="0" smtClean="0"/>
              <a:t> gibi kronik hastalıkların da artmış depresyon riskiyle ilişkili olabileceği belirlenmiş ve bunun karışıklığa neden olabileceği düşünülmüş.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Hastaların özellikleri, farklılıkları, örneklerin eşleştirilmeleri </a:t>
            </a:r>
            <a:r>
              <a:rPr lang="tr-TR" dirty="0" err="1" smtClean="0"/>
              <a:t>Wilcoxon</a:t>
            </a:r>
            <a:r>
              <a:rPr lang="tr-TR" dirty="0" smtClean="0"/>
              <a:t> ve </a:t>
            </a:r>
            <a:r>
              <a:rPr lang="tr-TR" dirty="0" err="1" smtClean="0"/>
              <a:t>McNemar</a:t>
            </a:r>
            <a:r>
              <a:rPr lang="tr-TR" dirty="0" smtClean="0"/>
              <a:t> testleri kullanılarak incelenmiş. Hastalarda depresyon riski gelişimini göstermek için Kaplan-</a:t>
            </a:r>
            <a:r>
              <a:rPr lang="tr-TR" dirty="0" err="1" smtClean="0"/>
              <a:t>Meier</a:t>
            </a:r>
            <a:r>
              <a:rPr lang="tr-TR" dirty="0" smtClean="0"/>
              <a:t> eğrileri kullanılmış.</a:t>
            </a:r>
          </a:p>
          <a:p>
            <a:r>
              <a:rPr lang="tr-TR" dirty="0" smtClean="0"/>
              <a:t>Koroner kalp hastalığı ve diğer kronik hastalıkların depresyon için risk faktörü olduğu </a:t>
            </a:r>
            <a:r>
              <a:rPr lang="tr-TR" dirty="0" err="1" smtClean="0"/>
              <a:t>Cox</a:t>
            </a:r>
            <a:r>
              <a:rPr lang="tr-TR" dirty="0" smtClean="0"/>
              <a:t> regresyon modeli ile </a:t>
            </a:r>
            <a:r>
              <a:rPr lang="tr-TR" dirty="0" smtClean="0"/>
              <a:t>gösterilmiş</a:t>
            </a:r>
            <a:r>
              <a:rPr lang="tr-TR" dirty="0" smtClean="0"/>
              <a:t>.</a:t>
            </a:r>
          </a:p>
          <a:p>
            <a:r>
              <a:rPr lang="tr-TR" dirty="0" smtClean="0"/>
              <a:t>İstatistik sonucu p&lt;0.05 anlamlı kabul edilmiş.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Ortalama </a:t>
            </a:r>
            <a:r>
              <a:rPr lang="tr-TR" dirty="0" smtClean="0"/>
              <a:t>yaş 68 ve hastaların %55.9’u erkek</a:t>
            </a:r>
          </a:p>
          <a:p>
            <a:r>
              <a:rPr lang="tr-TR" dirty="0" smtClean="0"/>
              <a:t>Tüm kronik hastalıklar, koroner kalp hastalığı olan grupta kontrol grubundakilerden daha sık ortaya çıkmış.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Koroner kalp hastalarının %7.7’sinde, kontrol grubunun ise %4.3’ünde bir yıl  içinde depresyon gelişmiş (</a:t>
            </a:r>
            <a:r>
              <a:rPr lang="tr-TR" b="1" dirty="0" smtClean="0"/>
              <a:t>p&lt;0.001</a:t>
            </a:r>
            <a:r>
              <a:rPr lang="tr-TR" dirty="0" smtClean="0"/>
              <a:t>).</a:t>
            </a:r>
          </a:p>
          <a:p>
            <a:r>
              <a:rPr lang="tr-TR" dirty="0" smtClean="0"/>
              <a:t>Takip eden 5 yıl içinde ise koroner kalp hastalarının %21.8’ine, kontrol grubunun ise %14.2’sine depresyon teşhisi konulmuş (</a:t>
            </a:r>
            <a:r>
              <a:rPr lang="tr-TR" b="1" dirty="0" smtClean="0"/>
              <a:t>p&lt;0.001</a:t>
            </a:r>
            <a:r>
              <a:rPr lang="tr-TR" dirty="0" smtClean="0"/>
              <a:t>).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_20161016_141107.JPG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3351" r="3813"/>
          <a:stretch/>
        </p:blipFill>
        <p:spPr>
          <a:xfrm>
            <a:off x="203244" y="692696"/>
            <a:ext cx="8689236" cy="58148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60 yaş altı ve 70 yaş üzeri hasta grubunda depresyon riskinin diğer yaş gruplarına kıyasla daha fazla olduğu,</a:t>
            </a:r>
          </a:p>
          <a:p>
            <a:r>
              <a:rPr lang="tr-TR" dirty="0" smtClean="0"/>
              <a:t>Ayrıca ek kronik hastalıkların depresyon riskini artırdığı</a:t>
            </a:r>
            <a:r>
              <a:rPr lang="tr-TR" dirty="0" smtClean="0"/>
              <a:t>,</a:t>
            </a:r>
          </a:p>
          <a:p>
            <a:r>
              <a:rPr lang="tr-TR" dirty="0" smtClean="0"/>
              <a:t>Erkeklerin </a:t>
            </a:r>
            <a:r>
              <a:rPr lang="tr-TR" dirty="0"/>
              <a:t>kadınlara göre daha düşük riskli olduğu gösterilmiş.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Almanya’da birinci basamak hekimleri tarafından tedavi gören 119984 hastayla yapılmış bu retrospektif çalışma, </a:t>
            </a:r>
            <a:endParaRPr lang="tr-TR" dirty="0" smtClean="0"/>
          </a:p>
          <a:p>
            <a:pPr lvl="1"/>
            <a:r>
              <a:rPr lang="tr-TR" dirty="0" smtClean="0"/>
              <a:t>koroner </a:t>
            </a:r>
            <a:r>
              <a:rPr lang="tr-TR" dirty="0" smtClean="0"/>
              <a:t>kalp hastalığının depresyon gelişme riskini artırdığını; </a:t>
            </a:r>
            <a:endParaRPr lang="tr-TR" dirty="0" smtClean="0"/>
          </a:p>
          <a:p>
            <a:pPr lvl="1"/>
            <a:r>
              <a:rPr lang="tr-TR" dirty="0" smtClean="0"/>
              <a:t>ayrıca depresif periyotların </a:t>
            </a:r>
            <a:r>
              <a:rPr lang="tr-TR" dirty="0" smtClean="0"/>
              <a:t>ve ek kronik </a:t>
            </a:r>
            <a:r>
              <a:rPr lang="tr-TR" dirty="0" smtClean="0"/>
              <a:t>hastalıkların (</a:t>
            </a:r>
            <a:r>
              <a:rPr lang="tr-TR" dirty="0" err="1" smtClean="0"/>
              <a:t>demans</a:t>
            </a:r>
            <a:r>
              <a:rPr lang="tr-TR" dirty="0" smtClean="0"/>
              <a:t>, inme, kanser, osteoporoz, kalp yetmezliği, HT vs.) bu psikiyatrik bozukluk için risk faktörü olduğunu göstermiş.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İlginç </a:t>
            </a:r>
            <a:r>
              <a:rPr lang="tr-TR" dirty="0" smtClean="0"/>
              <a:t>bir şekilde depresyon ve koroner kalp hastalığı arasındaki bağlantının iki yönlü olduğu yani depresyonun da koroner kalp hastalığı gelişimi için risk faktörü olduğu gösterilmiş.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Birçok araştırmacı koroner kalp hastalığının ve depresyonun genetik mekanizmasının birbiriyle ilişki olduğunu ileri </a:t>
            </a:r>
            <a:r>
              <a:rPr lang="tr-TR" dirty="0" smtClean="0"/>
              <a:t>sürmekte.</a:t>
            </a:r>
          </a:p>
          <a:p>
            <a:pPr lvl="1"/>
            <a:r>
              <a:rPr lang="tr-TR" dirty="0" smtClean="0"/>
              <a:t>Örneğin </a:t>
            </a:r>
            <a:r>
              <a:rPr lang="tr-TR" dirty="0" smtClean="0"/>
              <a:t>lökosit </a:t>
            </a:r>
            <a:r>
              <a:rPr lang="tr-TR" dirty="0" err="1" smtClean="0"/>
              <a:t>telomerlerinin</a:t>
            </a:r>
            <a:r>
              <a:rPr lang="tr-TR" dirty="0" smtClean="0"/>
              <a:t> boyunun, depresyon bozuklukları ve koroner arter hastalıklarıyla ters ilişkili olduğu gösterilmiş.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GİRİŞ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err="1" smtClean="0">
                <a:cs typeface="Times New Roman" pitchFamily="18" charset="0"/>
              </a:rPr>
              <a:t>Kardiyovasküler</a:t>
            </a:r>
            <a:r>
              <a:rPr lang="tr-TR" sz="2800" dirty="0" smtClean="0">
                <a:cs typeface="Times New Roman" pitchFamily="18" charset="0"/>
              </a:rPr>
              <a:t> hastalıklardan biri olan koroner kalp hastalığı, tüm dünyada büyük sayıda hastayı etkilemesiyle önde gelen kronik bir sağlık durumudur</a:t>
            </a:r>
            <a:r>
              <a:rPr lang="tr-TR" sz="2800" dirty="0" smtClean="0">
                <a:cs typeface="Times New Roman" pitchFamily="18" charset="0"/>
              </a:rPr>
              <a:t>.</a:t>
            </a:r>
          </a:p>
          <a:p>
            <a:pPr algn="just"/>
            <a:endParaRPr lang="tr-TR" sz="2800" dirty="0" smtClean="0">
              <a:cs typeface="Times New Roman" pitchFamily="18" charset="0"/>
            </a:endParaRPr>
          </a:p>
          <a:p>
            <a:pPr algn="just"/>
            <a:r>
              <a:rPr lang="tr-TR" sz="2800" dirty="0" smtClean="0">
                <a:cs typeface="Times New Roman" pitchFamily="18" charset="0"/>
              </a:rPr>
              <a:t>Koroner kalp hastalığı</a:t>
            </a:r>
            <a:r>
              <a:rPr lang="tr-TR" sz="2800" dirty="0" smtClean="0">
                <a:cs typeface="Times New Roman" pitchFamily="18" charset="0"/>
              </a:rPr>
              <a:t>, koroner </a:t>
            </a:r>
            <a:r>
              <a:rPr lang="tr-TR" sz="2800" dirty="0" smtClean="0">
                <a:cs typeface="Times New Roman" pitchFamily="18" charset="0"/>
              </a:rPr>
              <a:t>arterleri daraltarak kalbin </a:t>
            </a:r>
            <a:r>
              <a:rPr lang="tr-TR" sz="2800" dirty="0" err="1" smtClean="0">
                <a:cs typeface="Times New Roman" pitchFamily="18" charset="0"/>
              </a:rPr>
              <a:t>perfüzyonunu</a:t>
            </a:r>
            <a:r>
              <a:rPr lang="tr-TR" sz="2800" dirty="0" smtClean="0">
                <a:cs typeface="Times New Roman" pitchFamily="18" charset="0"/>
              </a:rPr>
              <a:t> </a:t>
            </a:r>
            <a:r>
              <a:rPr lang="tr-TR" sz="2800" dirty="0" smtClean="0">
                <a:cs typeface="Times New Roman" pitchFamily="18" charset="0"/>
              </a:rPr>
              <a:t>azaltan koroner arterlerdeki </a:t>
            </a:r>
            <a:r>
              <a:rPr lang="tr-TR" sz="2800" dirty="0" err="1" smtClean="0">
                <a:cs typeface="Times New Roman" pitchFamily="18" charset="0"/>
              </a:rPr>
              <a:t>ateroskleroz</a:t>
            </a:r>
            <a:r>
              <a:rPr lang="tr-TR" sz="2800" dirty="0" smtClean="0">
                <a:cs typeface="Times New Roman" pitchFamily="18" charset="0"/>
              </a:rPr>
              <a:t> ile karakterizedir.</a:t>
            </a:r>
            <a:endParaRPr lang="tr-TR" sz="28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Depresyon riskinin kadınlarda </a:t>
            </a:r>
            <a:r>
              <a:rPr lang="tr-TR" dirty="0" smtClean="0"/>
              <a:t>daha fazla olması</a:t>
            </a:r>
          </a:p>
          <a:p>
            <a:pPr lvl="1"/>
            <a:r>
              <a:rPr lang="tr-TR" dirty="0" smtClean="0"/>
              <a:t>Cinsiyet </a:t>
            </a:r>
            <a:r>
              <a:rPr lang="tr-TR" dirty="0" smtClean="0"/>
              <a:t>hormonları ve genetik farklılık, beyin yapısı, kadınların daha duygusal oluşu, medikal desteğe erkeklerden daha fazla istekli oluşları ile ilişkilendirilmiş.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60 yaş altı ve 70 yaş üzeri bireylerde depresyon riskinin </a:t>
            </a:r>
            <a:r>
              <a:rPr lang="tr-TR" dirty="0" smtClean="0"/>
              <a:t>fazla olması</a:t>
            </a:r>
          </a:p>
          <a:p>
            <a:pPr lvl="1"/>
            <a:r>
              <a:rPr lang="tr-TR" dirty="0" smtClean="0"/>
              <a:t>Genç </a:t>
            </a:r>
            <a:r>
              <a:rPr lang="tr-TR" dirty="0" smtClean="0"/>
              <a:t>bireylerde kronik hastalıklar daha az oranda geliştiği ve  bu nedenle medikal takipleri yapılamadığı için depresyon gelişme riskinin fazla olabileceği; </a:t>
            </a:r>
            <a:endParaRPr lang="tr-TR" dirty="0" smtClean="0"/>
          </a:p>
          <a:p>
            <a:pPr lvl="1"/>
            <a:r>
              <a:rPr lang="tr-TR" dirty="0" smtClean="0"/>
              <a:t>çok </a:t>
            </a:r>
            <a:r>
              <a:rPr lang="tr-TR" dirty="0" smtClean="0"/>
              <a:t>yaşlı hastalarda ise uyumlu olmadıkları ve medikal takipleri yetersiz olduğu için depresyon gelişme riskinin yüksek </a:t>
            </a:r>
            <a:r>
              <a:rPr lang="tr-TR" dirty="0" smtClean="0"/>
              <a:t>olmasına bağlanmış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Koroner </a:t>
            </a:r>
            <a:r>
              <a:rPr lang="tr-TR" dirty="0" smtClean="0"/>
              <a:t>kalp hastalığı olanlarda depresyon riskinin koroner kalp hastalığı olmayanlara göre fazla olduğunu, </a:t>
            </a:r>
            <a:endParaRPr lang="tr-TR" dirty="0" smtClean="0"/>
          </a:p>
          <a:p>
            <a:r>
              <a:rPr lang="tr-TR" dirty="0" smtClean="0"/>
              <a:t>Ek </a:t>
            </a:r>
            <a:r>
              <a:rPr lang="tr-TR" dirty="0" smtClean="0"/>
              <a:t>kronik hastalıkların depresyon  gelişme riskini artırdığını,</a:t>
            </a:r>
          </a:p>
          <a:p>
            <a:r>
              <a:rPr lang="tr-TR" dirty="0" smtClean="0"/>
              <a:t>&lt;60 yaş ve &gt;70 yaş bireylerde diğer yaş gruplarına göre depresyon gelişme riskinin fazla olduğunu,</a:t>
            </a:r>
          </a:p>
          <a:p>
            <a:r>
              <a:rPr lang="tr-TR" dirty="0" smtClean="0"/>
              <a:t>Kadınlarda erkeklere oranla daha fazla depresyon gelişme riski </a:t>
            </a:r>
            <a:r>
              <a:rPr lang="tr-TR" dirty="0" smtClean="0"/>
              <a:t>olduğu gösterilmiştir.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1200"/>
              </a:spcAft>
            </a:pPr>
            <a:r>
              <a:rPr lang="tr-TR" sz="2800" dirty="0" smtClean="0"/>
              <a:t>Almanya’da koroner kalp hastalığı olan yaklaşık 6 milyon kişi var.</a:t>
            </a:r>
          </a:p>
          <a:p>
            <a:pPr algn="just">
              <a:spcAft>
                <a:spcPts val="1200"/>
              </a:spcAft>
            </a:pPr>
            <a:r>
              <a:rPr lang="tr-TR" sz="2800" dirty="0" smtClean="0"/>
              <a:t>Almanya’da 2003-2012 </a:t>
            </a:r>
            <a:r>
              <a:rPr lang="tr-TR" sz="2800" dirty="0" smtClean="0"/>
              <a:t>yıları arası </a:t>
            </a:r>
            <a:r>
              <a:rPr lang="tr-TR" sz="2800" dirty="0" smtClean="0"/>
              <a:t>koroner kalp </a:t>
            </a:r>
            <a:r>
              <a:rPr lang="tr-TR" sz="2800" dirty="0"/>
              <a:t>hastalığı </a:t>
            </a:r>
            <a:r>
              <a:rPr lang="tr-TR" sz="2800" dirty="0" err="1" smtClean="0"/>
              <a:t>prevalansı</a:t>
            </a:r>
            <a:endParaRPr lang="tr-TR" sz="2800" dirty="0" smtClean="0"/>
          </a:p>
          <a:p>
            <a:pPr lvl="1" algn="just">
              <a:spcAft>
                <a:spcPts val="1200"/>
              </a:spcAft>
            </a:pPr>
            <a:r>
              <a:rPr lang="tr-TR" sz="2400" dirty="0" smtClean="0"/>
              <a:t>K</a:t>
            </a:r>
            <a:r>
              <a:rPr lang="tr-TR" sz="2400" dirty="0" smtClean="0"/>
              <a:t>adınlarda %7 </a:t>
            </a:r>
          </a:p>
          <a:p>
            <a:pPr lvl="1" algn="just">
              <a:spcAft>
                <a:spcPts val="1200"/>
              </a:spcAft>
            </a:pPr>
            <a:r>
              <a:rPr lang="tr-TR" sz="2400" dirty="0" smtClean="0"/>
              <a:t>Erkeklerde %</a:t>
            </a:r>
            <a:r>
              <a:rPr lang="tr-TR" sz="2400" dirty="0" smtClean="0"/>
              <a:t>10 </a:t>
            </a:r>
          </a:p>
          <a:p>
            <a:pPr algn="just">
              <a:spcAft>
                <a:spcPts val="1200"/>
              </a:spcAft>
            </a:pPr>
            <a:r>
              <a:rPr lang="tr-TR" sz="2800" dirty="0" smtClean="0"/>
              <a:t>Almanya’da 2014 yılındaki toplam ölüm sayısının %38.9’undan </a:t>
            </a:r>
            <a:r>
              <a:rPr lang="tr-TR" sz="2800" dirty="0" err="1" smtClean="0"/>
              <a:t>kardiyovasküler</a:t>
            </a:r>
            <a:r>
              <a:rPr lang="tr-TR" sz="2800" dirty="0" smtClean="0"/>
              <a:t> hastalıklar; </a:t>
            </a:r>
            <a:endParaRPr lang="tr-TR" sz="2800" dirty="0" smtClean="0"/>
          </a:p>
          <a:p>
            <a:pPr lvl="1" algn="just">
              <a:spcAft>
                <a:spcPts val="1200"/>
              </a:spcAft>
            </a:pPr>
            <a:r>
              <a:rPr lang="tr-TR" sz="2400" dirty="0" smtClean="0"/>
              <a:t>Bunların </a:t>
            </a:r>
            <a:r>
              <a:rPr lang="tr-TR" sz="2400" dirty="0" smtClean="0"/>
              <a:t>da yaklaşık %20’sinden  koroner kalp hastalığı sorumlu.</a:t>
            </a:r>
          </a:p>
          <a:p>
            <a:pPr algn="just">
              <a:spcAft>
                <a:spcPts val="1200"/>
              </a:spcAft>
              <a:buNone/>
            </a:pPr>
            <a:endParaRPr lang="tr-TR" sz="2800" dirty="0" smtClean="0"/>
          </a:p>
          <a:p>
            <a:pPr algn="just">
              <a:spcAft>
                <a:spcPts val="1200"/>
              </a:spcAft>
            </a:pP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smtClean="0"/>
              <a:t>Kronik hastalığı olan bireylerde depresyon riskinin genel popülasyona göre 2-3 kat fazla oranda arttığı biliniyor.</a:t>
            </a:r>
          </a:p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Depresyon, kronik hastalığı olanların sağlık durumunu önemli ölçüde kötüleştiriyor. </a:t>
            </a:r>
          </a:p>
          <a:p>
            <a:pPr algn="just"/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Çalışmalar koroner kalp hastalığı olanların %30’unda depresyon olduğunu göstermekte.</a:t>
            </a:r>
            <a:endParaRPr lang="tr-TR" dirty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Depresyon koroner kalp hastalığının seyrini, komplikasyonlarını ve yönetimini olumsuz etkiliyor, hastaların yaşam kalitesini azaltıyor, </a:t>
            </a:r>
            <a:r>
              <a:rPr lang="tr-TR" dirty="0" err="1" smtClean="0"/>
              <a:t>mortalitesini</a:t>
            </a:r>
            <a:r>
              <a:rPr lang="tr-TR" dirty="0" smtClean="0"/>
              <a:t> artırıyor.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konu ile ilgili yayımlanmış çalışmalar daha çok hastanede yatan hastalar üzerinde veya az sayıda hasta baz alınarak yapılmış. </a:t>
            </a:r>
            <a:endParaRPr lang="tr-TR" dirty="0" smtClean="0"/>
          </a:p>
          <a:p>
            <a:pPr lvl="1"/>
            <a:r>
              <a:rPr lang="tr-TR" dirty="0" smtClean="0"/>
              <a:t>Bu </a:t>
            </a:r>
            <a:r>
              <a:rPr lang="tr-TR" dirty="0" smtClean="0"/>
              <a:t>yüzden koroner kalp hastalığı olup ayaktan tedavi gören hastalarda depresyon riski ve </a:t>
            </a:r>
            <a:r>
              <a:rPr lang="tr-TR" dirty="0" err="1" smtClean="0"/>
              <a:t>prevalansı</a:t>
            </a:r>
            <a:r>
              <a:rPr lang="tr-TR" dirty="0" smtClean="0"/>
              <a:t> pek bilinmiyor.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</a:t>
            </a:r>
            <a:r>
              <a:rPr lang="tr-TR" dirty="0" smtClean="0"/>
              <a:t>çalışmanın sonunda  Almanya’da birinci basamak sağlık merkezlerinde tedavi gören koroner kalp hastalarında depresyon risk faktörleri  ve </a:t>
            </a:r>
            <a:r>
              <a:rPr lang="tr-TR" dirty="0" err="1" smtClean="0"/>
              <a:t>prevalansı</a:t>
            </a:r>
            <a:r>
              <a:rPr lang="tr-TR" dirty="0" smtClean="0"/>
              <a:t>  hakkında tahminler hedeflenmiş.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609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METOD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tr-TR" sz="2800" dirty="0" smtClean="0"/>
              <a:t>Hastalık çözümleyici veritabanı (IMS HEALTH) reçeteler, tanılar, temel medikal ve demografik veriler pratisyen hekimlerin kullandığı bilgisayar sisteminden direkt veya formatlanarak  derlenmiş.</a:t>
            </a:r>
          </a:p>
          <a:p>
            <a:pPr>
              <a:spcAft>
                <a:spcPts val="1200"/>
              </a:spcAft>
            </a:pPr>
            <a:r>
              <a:rPr lang="tr-TR" sz="2800" dirty="0"/>
              <a:t>V</a:t>
            </a:r>
            <a:r>
              <a:rPr lang="tr-TR" sz="2800" dirty="0" smtClean="0"/>
              <a:t>eritabanı teşhisleri, tedavileri ve kaydedilmiş verilerin niteliğini teşhis ve reçeteler arasındaki bağlantı ile </a:t>
            </a:r>
            <a:r>
              <a:rPr lang="tr-TR" sz="2800" dirty="0" smtClean="0"/>
              <a:t>birlikte değerlendirilmiş.</a:t>
            </a:r>
            <a:endParaRPr lang="tr-TR" sz="2800" dirty="0" smtClean="0"/>
          </a:p>
          <a:p>
            <a:pPr>
              <a:spcAft>
                <a:spcPts val="1200"/>
              </a:spcAft>
            </a:pP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çalışma </a:t>
            </a:r>
            <a:r>
              <a:rPr lang="tr-TR" dirty="0" smtClean="0"/>
              <a:t>2009 ile 2013 yılları </a:t>
            </a:r>
            <a:r>
              <a:rPr lang="tr-TR" dirty="0" smtClean="0"/>
              <a:t>arasındaki kayıt periyodu boyunca  1072 pratisyen hekim tarafından tedavi görmüş ve ön tanı olarak koroner kalp hastalığı tanısı almış, 40 </a:t>
            </a:r>
            <a:r>
              <a:rPr lang="tr-TR" dirty="0" smtClean="0"/>
              <a:t>- </a:t>
            </a:r>
            <a:r>
              <a:rPr lang="tr-TR" dirty="0" smtClean="0"/>
              <a:t>90 yaş arası hastaları kapsamış.</a:t>
            </a:r>
          </a:p>
          <a:p>
            <a:r>
              <a:rPr lang="tr-TR" dirty="0" smtClean="0"/>
              <a:t>Koroner kalp hastalığı olup depresyon tanısı almış veya herhangi bir </a:t>
            </a:r>
            <a:r>
              <a:rPr lang="tr-TR" dirty="0" err="1" smtClean="0"/>
              <a:t>antidepresan</a:t>
            </a:r>
            <a:r>
              <a:rPr lang="tr-TR" dirty="0" smtClean="0"/>
              <a:t> reçete edilmiş hastalar hariç tutulmuş.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</TotalTime>
  <Words>792</Words>
  <Application>Microsoft Office PowerPoint</Application>
  <PresentationFormat>Ekran Gösterisi (4:3)</PresentationFormat>
  <Paragraphs>59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Ofis Teması</vt:lpstr>
      <vt:lpstr>M</vt:lpstr>
      <vt:lpstr>GİRİŞ</vt:lpstr>
      <vt:lpstr>PowerPoint Sunusu</vt:lpstr>
      <vt:lpstr>PowerPoint Sunusu</vt:lpstr>
      <vt:lpstr>PowerPoint Sunusu</vt:lpstr>
      <vt:lpstr>PowerPoint Sunusu</vt:lpstr>
      <vt:lpstr>PowerPoint Sunusu</vt:lpstr>
      <vt:lpstr>MATERYAL VE METOD</vt:lpstr>
      <vt:lpstr>PowerPoint Sunusu</vt:lpstr>
      <vt:lpstr>PowerPoint Sunusu</vt:lpstr>
      <vt:lpstr>PowerPoint Sunusu</vt:lpstr>
      <vt:lpstr>PowerPoint Sunusu</vt:lpstr>
      <vt:lpstr>BULGULAR</vt:lpstr>
      <vt:lpstr>PowerPoint Sunusu</vt:lpstr>
      <vt:lpstr>PowerPoint Sunusu</vt:lpstr>
      <vt:lpstr>PowerPoint Sunusu</vt:lpstr>
      <vt:lpstr>TARTIŞMA</vt:lpstr>
      <vt:lpstr>PowerPoint Sunusu</vt:lpstr>
      <vt:lpstr>PowerPoint Sunusu</vt:lpstr>
      <vt:lpstr>PowerPoint Sunusu</vt:lpstr>
      <vt:lpstr>PowerPoint Sunusu</vt:lpstr>
      <vt:lpstr>SONUÇ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ALMANYA’DA KORONER KALP HASTALIĞI OLANLARDA DEPRESYON RİSKİ</dc:title>
  <dc:creator>Lenovo User</dc:creator>
  <cp:lastModifiedBy>Turan S</cp:lastModifiedBy>
  <cp:revision>75</cp:revision>
  <dcterms:created xsi:type="dcterms:W3CDTF">2016-10-15T17:59:43Z</dcterms:created>
  <dcterms:modified xsi:type="dcterms:W3CDTF">2016-10-17T11:07:51Z</dcterms:modified>
</cp:coreProperties>
</file>