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246"/>
    <a:srgbClr val="E1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E0C7E-93D2-423A-A097-3EEFC14481BC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4C5C6-4201-4E99-BF97-A0FF4026D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2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2DBAF3-2D95-4DA1-92A3-9A4CB88F8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DBDC3B7-D061-447C-8FB2-1B631C77A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018F16-6233-4D73-BF50-08A14F97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E88003-DA18-43BB-9E93-FC220A2A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234BAD-EBA8-4B1A-ACEA-708C48F2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5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6C104A-F3AE-4D2A-82C7-FC5ADB93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D68ABA9-069C-4A31-A0AA-28329E1FE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ED00DA-984F-43C6-9B0B-F0C4B55C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AFD2D0-FDD5-41E5-8C1F-F7C23B39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C3E8C6-4DB0-45A1-8093-B9500275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6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299331D-9ADD-41A1-BF52-D6751E437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0311EAE-C73E-403D-8865-40B521163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95A343-0DE9-4DBB-AB30-24CC746A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D27D11-A12D-4D2D-8AB4-FC7B2FBF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C9C4F6-CCA0-4139-99DF-A17FF725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12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80FABB-562F-420D-8E3F-810BB7CF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EB352B-86A3-4EB3-A57C-F3498AC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849C4C-E108-4641-A41F-D8E2ED76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C605C8-E9AE-4801-AD8B-87354E94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49B644-FEAB-4CE9-87D2-6DE5BBDD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32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5ADC0EA-0CB0-4788-B728-E069CC50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B57BFB7-AC2A-456F-851D-66BD4BB57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2E8C22-477C-47B3-B3C6-7D99E725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EC2108-0ED4-4D93-8588-2C8FC53F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0E5D15-4737-4E8C-ACFA-4F9922E7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87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002967-0194-4C38-B7F7-D2DB9459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0B7407-1FFE-478D-94E1-CCA7DD391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6FCC0B-79D0-4214-880E-31BEF7A92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16A20BF-6ED5-46C3-AA98-A86130BB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8C25A7-EFDC-4B84-B99F-686F99F1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76BC6C-B340-423F-AFBB-212B1043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31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E9FEC4-ADFE-4A70-935F-BA8D8DA9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8E7C01-1B7F-4D15-908B-3ADEAC7DF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DA32E0-E39C-4D49-9D43-DC56F1B9E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DCAC897-F353-4774-9D3B-26FB08E17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108CC16-2E91-4781-B890-93AB90F3C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B3D0EED-CF4B-4A85-8430-F2183517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FFD1728-640F-49DC-B770-06FBA099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F7CE3B7-AC52-421E-92F9-B537BCC7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42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9BEA0D5-CFB0-4E38-88E0-DE7D2178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EE1AFF5-07E0-4C5A-A88C-02DFF0B3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A8DC8C5-745C-4561-B4EB-ABFA0EC0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BB2B324-3757-4A70-A3F8-05B7F0B1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41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8BE7983-C44E-4385-8BC3-05A79648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B3C3ED-0B11-4B3F-8775-F5C0164C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441307-A4D2-45FA-95AF-BE9143A0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9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5D6BDB-C49A-409A-BC6B-4A2E0D37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C2EC0A-1D4A-4740-93B7-D82F9DD97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493BB2E-E23F-42F7-951B-85B36AE86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451D132-938F-457B-88EB-2EDCACB8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FFD6959-4B03-4E80-BE8C-2A684B59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1C4A166-FB47-40CC-8864-FB051082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20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9866C6-049C-46DA-BE98-7B3AE8BE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F4987EE-553D-4FEE-9C46-86A023B29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B5673A-9994-4E88-95BF-CECFB70C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9FDD7B-132A-47DB-AB66-8D11F51E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BD9F468-3D22-40BB-B0E2-487AA953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879FF7-5F6C-47BD-A153-1B8DB8B1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01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80DBB45-0DB8-4D5D-A780-0E342F4F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08B6B0-1E63-4791-8998-17E4A269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5CDD69-0AE0-4956-BBE6-D9783E139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D1F4-BE7C-4387-B273-4996516A1F28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7057DD-E4BF-484E-8B5F-14D0C06EE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2D4437-6458-4170-B171-99C2A67A9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46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B9A30A-E4D7-4AB9-A176-2DB46AA54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3247"/>
            <a:ext cx="9144000" cy="2387600"/>
          </a:xfrm>
        </p:spPr>
        <p:txBody>
          <a:bodyPr>
            <a:normAutofit/>
          </a:bodyPr>
          <a:lstStyle/>
          <a:p>
            <a:r>
              <a:rPr lang="tr-TR" sz="2800" dirty="0" err="1"/>
              <a:t>İnfertil</a:t>
            </a:r>
            <a:r>
              <a:rPr lang="tr-TR" sz="2800" dirty="0"/>
              <a:t> </a:t>
            </a:r>
            <a:r>
              <a:rPr lang="tr-TR" sz="2800" dirty="0" err="1"/>
              <a:t>PCOS'lu</a:t>
            </a:r>
            <a:r>
              <a:rPr lang="tr-TR" sz="2800" dirty="0"/>
              <a:t> kadınlarda </a:t>
            </a:r>
            <a:r>
              <a:rPr lang="tr-TR" sz="2800" dirty="0" err="1"/>
              <a:t>oksitosin</a:t>
            </a:r>
            <a:r>
              <a:rPr lang="tr-TR" sz="2800" dirty="0"/>
              <a:t> düzeyi, </a:t>
            </a:r>
            <a:r>
              <a:rPr lang="tr-TR" sz="2800" dirty="0" err="1"/>
              <a:t>glukoz</a:t>
            </a:r>
            <a:r>
              <a:rPr lang="tr-TR" sz="2800" dirty="0"/>
              <a:t> metabolizması bileşenleri, </a:t>
            </a:r>
            <a:r>
              <a:rPr lang="tr-TR" sz="2800" dirty="0" err="1"/>
              <a:t>oksitosin</a:t>
            </a:r>
            <a:r>
              <a:rPr lang="tr-TR" sz="2800" dirty="0"/>
              <a:t> ve anti-</a:t>
            </a:r>
            <a:r>
              <a:rPr lang="tr-TR" sz="2800" dirty="0" err="1"/>
              <a:t>mullerian</a:t>
            </a:r>
            <a:r>
              <a:rPr lang="tr-TR" sz="2800" dirty="0"/>
              <a:t> hormon için eşik değerlerin değerlendirilmesi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6361A20-827C-4223-9210-53FD785D1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057" y="4138934"/>
            <a:ext cx="9144000" cy="1655762"/>
          </a:xfrm>
        </p:spPr>
        <p:txBody>
          <a:bodyPr/>
          <a:lstStyle/>
          <a:p>
            <a:r>
              <a:rPr lang="tr-TR" dirty="0" err="1"/>
              <a:t>Araş.Gör.Dr.Hatice</a:t>
            </a:r>
            <a:r>
              <a:rPr lang="tr-TR" dirty="0"/>
              <a:t> ALKAYA KOL </a:t>
            </a:r>
          </a:p>
          <a:p>
            <a:r>
              <a:rPr lang="tr-TR" dirty="0"/>
              <a:t>KTÜ Aile Hekimliği AD</a:t>
            </a:r>
          </a:p>
          <a:p>
            <a:r>
              <a:rPr lang="tr-TR" dirty="0"/>
              <a:t>16.10.2018</a:t>
            </a:r>
          </a:p>
        </p:txBody>
      </p:sp>
    </p:spTree>
    <p:extLst>
      <p:ext uri="{BB962C8B-B14F-4D97-AF65-F5344CB8AC3E}">
        <p14:creationId xmlns:p14="http://schemas.microsoft.com/office/powerpoint/2010/main" val="106047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EE9382-ADDE-402E-8D47-A1BE2B2F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Materyal-</a:t>
            </a:r>
            <a:r>
              <a:rPr lang="tr-TR" sz="4000" dirty="0" err="1"/>
              <a:t>Metod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33FC08-972B-48D6-A710-1EDBFE51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Kan örneği, adet döngüsünün 2-4. Günlerinde gece boyunca aç bırakıldıktan 10 saat sonra alındı. </a:t>
            </a:r>
          </a:p>
          <a:p>
            <a:r>
              <a:rPr lang="tr-TR" sz="2400" dirty="0"/>
              <a:t>Tüm katılımcıların </a:t>
            </a:r>
            <a:r>
              <a:rPr lang="tr-TR" sz="2400" dirty="0" err="1"/>
              <a:t>formülasyonu</a:t>
            </a:r>
            <a:r>
              <a:rPr lang="tr-TR" sz="2400" dirty="0"/>
              <a:t> için BMI hesaplandı. </a:t>
            </a:r>
          </a:p>
          <a:p>
            <a:r>
              <a:rPr lang="tr-TR" sz="2400" dirty="0"/>
              <a:t>Standart OGTT, başlangıçtaki kan glikoz düzeylerinin ölçülmesi ve 75 g </a:t>
            </a:r>
            <a:r>
              <a:rPr lang="tr-TR" sz="2400" dirty="0" err="1"/>
              <a:t>glukozun</a:t>
            </a:r>
            <a:r>
              <a:rPr lang="tr-TR" sz="2400" dirty="0"/>
              <a:t> oral alımından 2 saat sonra gerçekleştirildi. Eşzamanlı olarak insülin seviyeleri aynı zaman noktalarında ölçüldü. </a:t>
            </a:r>
          </a:p>
          <a:p>
            <a:r>
              <a:rPr lang="tr-TR" sz="2400" dirty="0"/>
              <a:t>HOMA-IR hesaplandı</a:t>
            </a:r>
          </a:p>
          <a:p>
            <a:r>
              <a:rPr lang="tr-TR" sz="2400" dirty="0"/>
              <a:t>HOMA-IR ≥2.5 IR olarak kabul edildi. </a:t>
            </a:r>
          </a:p>
        </p:txBody>
      </p:sp>
    </p:spTree>
    <p:extLst>
      <p:ext uri="{BB962C8B-B14F-4D97-AF65-F5344CB8AC3E}">
        <p14:creationId xmlns:p14="http://schemas.microsoft.com/office/powerpoint/2010/main" val="1319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720E44-ADCA-4954-84E5-3F53232A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Materyal-</a:t>
            </a:r>
            <a:r>
              <a:rPr lang="tr-TR" sz="4000" dirty="0" err="1"/>
              <a:t>Metod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97BAA0-2E8C-44EF-91BA-9CA1F82D3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err="1"/>
              <a:t>Menstrüel</a:t>
            </a:r>
            <a:r>
              <a:rPr lang="tr-TR" sz="2200" dirty="0"/>
              <a:t> </a:t>
            </a:r>
            <a:r>
              <a:rPr lang="tr-TR" sz="2200" dirty="0" err="1"/>
              <a:t>siklusun</a:t>
            </a:r>
            <a:r>
              <a:rPr lang="tr-TR" sz="2200" dirty="0"/>
              <a:t> 3. - 5. günleri </a:t>
            </a:r>
            <a:r>
              <a:rPr lang="tr-TR" sz="2200" dirty="0" err="1"/>
              <a:t>arasinda</a:t>
            </a:r>
            <a:r>
              <a:rPr lang="tr-TR" sz="2200" dirty="0"/>
              <a:t> ultrason muayeneleri </a:t>
            </a:r>
            <a:r>
              <a:rPr lang="tr-TR" sz="2200" dirty="0" err="1"/>
              <a:t>yapilmis</a:t>
            </a:r>
            <a:r>
              <a:rPr lang="tr-TR" sz="2200" dirty="0"/>
              <a:t> ve en az bir yumurtalıkta 12 veya daha fazla </a:t>
            </a:r>
            <a:r>
              <a:rPr lang="tr-TR" sz="2200" dirty="0" err="1"/>
              <a:t>folikül</a:t>
            </a:r>
            <a:r>
              <a:rPr lang="tr-TR" sz="2200" dirty="0"/>
              <a:t> varsa ve / veya </a:t>
            </a:r>
            <a:r>
              <a:rPr lang="tr-TR" sz="2200" dirty="0" err="1"/>
              <a:t>ovaryan</a:t>
            </a:r>
            <a:r>
              <a:rPr lang="tr-TR" sz="2200" dirty="0"/>
              <a:t> hacim&gt; 10 cm3’se </a:t>
            </a:r>
            <a:r>
              <a:rPr lang="tr-TR" sz="2200" dirty="0" err="1"/>
              <a:t>polikistik</a:t>
            </a:r>
            <a:r>
              <a:rPr lang="tr-TR" sz="2200" dirty="0"/>
              <a:t> </a:t>
            </a:r>
            <a:r>
              <a:rPr lang="tr-TR" sz="2200" dirty="0" err="1"/>
              <a:t>over</a:t>
            </a:r>
            <a:r>
              <a:rPr lang="tr-TR" sz="2200" dirty="0"/>
              <a:t> </a:t>
            </a:r>
            <a:r>
              <a:rPr lang="tr-TR" sz="2200" dirty="0" err="1"/>
              <a:t>tanisi</a:t>
            </a:r>
            <a:r>
              <a:rPr lang="tr-TR" sz="2200" dirty="0"/>
              <a:t> </a:t>
            </a:r>
            <a:r>
              <a:rPr lang="tr-TR" sz="2200" dirty="0" err="1"/>
              <a:t>konulmustur</a:t>
            </a:r>
            <a:r>
              <a:rPr lang="tr-TR" sz="2200" dirty="0"/>
              <a:t>. </a:t>
            </a:r>
          </a:p>
          <a:p>
            <a:endParaRPr lang="tr-TR" sz="2200" dirty="0"/>
          </a:p>
          <a:p>
            <a:r>
              <a:rPr lang="tr-TR" sz="2200" dirty="0"/>
              <a:t>VKİ ≥ 25, HOMA-IR ≥2.5 ve 75 g </a:t>
            </a:r>
            <a:r>
              <a:rPr lang="tr-TR" sz="2200" dirty="0" err="1"/>
              <a:t>glukoz</a:t>
            </a:r>
            <a:r>
              <a:rPr lang="tr-TR" sz="2200" dirty="0"/>
              <a:t> uygulandıktan sonra 2.saatte kan şekeri≥140 mg / dl olarak belirlendi, hastalar ve kontrol grupları arasında karşılaştırıldı. </a:t>
            </a:r>
          </a:p>
          <a:p>
            <a:endParaRPr lang="tr-TR" sz="2200" dirty="0"/>
          </a:p>
          <a:p>
            <a:r>
              <a:rPr lang="tr-TR" sz="2200" dirty="0" err="1"/>
              <a:t>Oksitosinin</a:t>
            </a:r>
            <a:r>
              <a:rPr lang="tr-TR" sz="2200" dirty="0"/>
              <a:t> AMH, HOMA-IR ve BMI ile korelasyonu değerlendirildi.</a:t>
            </a:r>
          </a:p>
          <a:p>
            <a:endParaRPr lang="tr-TR" sz="2200" dirty="0"/>
          </a:p>
          <a:p>
            <a:r>
              <a:rPr lang="tr-TR" sz="2200" dirty="0"/>
              <a:t>PCOS grubunda </a:t>
            </a:r>
            <a:r>
              <a:rPr lang="tr-TR" sz="2200" dirty="0" err="1"/>
              <a:t>oksitosin</a:t>
            </a:r>
            <a:r>
              <a:rPr lang="tr-TR" sz="2200" dirty="0"/>
              <a:t> ve AMH için kesme değerleri hesaplandı.</a:t>
            </a:r>
          </a:p>
        </p:txBody>
      </p:sp>
    </p:spTree>
    <p:extLst>
      <p:ext uri="{BB962C8B-B14F-4D97-AF65-F5344CB8AC3E}">
        <p14:creationId xmlns:p14="http://schemas.microsoft.com/office/powerpoint/2010/main" val="386450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08B4CE-31C3-4B2E-A6DB-2D8830D2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Materyal-</a:t>
            </a:r>
            <a:r>
              <a:rPr lang="tr-TR" sz="4000" dirty="0" err="1"/>
              <a:t>Metod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A08B9C-E565-4066-AFA6-36CE72164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İstatistiksel analiz</a:t>
            </a:r>
          </a:p>
          <a:p>
            <a:endParaRPr lang="tr-TR" dirty="0"/>
          </a:p>
          <a:p>
            <a:r>
              <a:rPr lang="tr-TR" dirty="0"/>
              <a:t>Veriler, SPSS Versiyon 22 ile analiz edildi. </a:t>
            </a:r>
          </a:p>
          <a:p>
            <a:r>
              <a:rPr lang="tr-TR" dirty="0"/>
              <a:t>P değeri &lt;0.05 anlamlı kabul edildi.</a:t>
            </a:r>
          </a:p>
        </p:txBody>
      </p:sp>
    </p:spTree>
    <p:extLst>
      <p:ext uri="{BB962C8B-B14F-4D97-AF65-F5344CB8AC3E}">
        <p14:creationId xmlns:p14="http://schemas.microsoft.com/office/powerpoint/2010/main" val="114322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24BF43-D1AB-46F8-86B4-901CFCCB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3074FE-1FDE-45E6-9CB2-7B5876658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Çalışmamız 161 </a:t>
            </a:r>
            <a:r>
              <a:rPr lang="tr-TR" dirty="0" err="1"/>
              <a:t>infertil</a:t>
            </a:r>
            <a:r>
              <a:rPr lang="tr-TR" dirty="0"/>
              <a:t> kadın üzerinde yapıldı. </a:t>
            </a:r>
          </a:p>
          <a:p>
            <a:endParaRPr lang="tr-TR" dirty="0"/>
          </a:p>
          <a:p>
            <a:r>
              <a:rPr lang="tr-TR" dirty="0"/>
              <a:t>PCOS kriterleri mevcut olanlar olgu grubu olup, kontrol grubu olarak 81 PCOS olmayan kadın ile karşılaştırılmıştır. </a:t>
            </a:r>
          </a:p>
        </p:txBody>
      </p:sp>
    </p:spTree>
    <p:extLst>
      <p:ext uri="{BB962C8B-B14F-4D97-AF65-F5344CB8AC3E}">
        <p14:creationId xmlns:p14="http://schemas.microsoft.com/office/powerpoint/2010/main" val="38153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F79E13-65C9-4CDD-9A53-BF1AB704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AD7FDF7-A25E-4EBC-9BD4-A5348C2C3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52" t="19352" r="16454" b="30136"/>
          <a:stretch/>
        </p:blipFill>
        <p:spPr>
          <a:xfrm>
            <a:off x="415730" y="365125"/>
            <a:ext cx="11360540" cy="612775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C6356403-98C3-49F3-86F7-AEA2F50533CE}"/>
              </a:ext>
            </a:extLst>
          </p:cNvPr>
          <p:cNvSpPr/>
          <p:nvPr/>
        </p:nvSpPr>
        <p:spPr>
          <a:xfrm>
            <a:off x="838200" y="2164360"/>
            <a:ext cx="10377881" cy="1098957"/>
          </a:xfrm>
          <a:prstGeom prst="rect">
            <a:avLst/>
          </a:prstGeom>
          <a:solidFill>
            <a:srgbClr val="7030A0">
              <a:alpha val="1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5DE3CF1-4BF0-4B1C-B282-C98D2C5CDAD5}"/>
              </a:ext>
            </a:extLst>
          </p:cNvPr>
          <p:cNvSpPr/>
          <p:nvPr/>
        </p:nvSpPr>
        <p:spPr>
          <a:xfrm>
            <a:off x="838200" y="4687503"/>
            <a:ext cx="10444993" cy="1098957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058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858D55-2102-49D6-B69A-6F99E090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FB79C76-E0B6-43F3-A7AC-9168C057B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63" t="52705" r="5933" b="15292"/>
          <a:stretch/>
        </p:blipFill>
        <p:spPr>
          <a:xfrm>
            <a:off x="141005" y="452136"/>
            <a:ext cx="11717319" cy="24771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0CA62F7-0FC5-4D9F-9528-0A816F39E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29" t="38811" r="21352" b="38811"/>
          <a:stretch/>
        </p:blipFill>
        <p:spPr>
          <a:xfrm>
            <a:off x="141005" y="3429000"/>
            <a:ext cx="11717319" cy="2477104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02E58F6-6115-40FE-879D-95CCA0795A4D}"/>
              </a:ext>
            </a:extLst>
          </p:cNvPr>
          <p:cNvSpPr/>
          <p:nvPr/>
        </p:nvSpPr>
        <p:spPr>
          <a:xfrm>
            <a:off x="462013" y="1511166"/>
            <a:ext cx="10982425" cy="770021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47E6B2C-6440-442B-A833-18DF19B9F292}"/>
              </a:ext>
            </a:extLst>
          </p:cNvPr>
          <p:cNvSpPr/>
          <p:nvPr/>
        </p:nvSpPr>
        <p:spPr>
          <a:xfrm>
            <a:off x="7700211" y="5346834"/>
            <a:ext cx="3850105" cy="178067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311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1C6A98-B7A4-4261-8192-76F64BF1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0A4CF1-7865-4FAD-9E4D-D232A4A3F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PCOS'ta</a:t>
            </a:r>
            <a:r>
              <a:rPr lang="tr-TR" sz="2400" dirty="0"/>
              <a:t> </a:t>
            </a:r>
            <a:r>
              <a:rPr lang="tr-TR" sz="2400" dirty="0" err="1"/>
              <a:t>oksitosin</a:t>
            </a:r>
            <a:r>
              <a:rPr lang="tr-TR" sz="2400" dirty="0"/>
              <a:t> ve AMH için kesme değerlerini bulmak için ROC eğrisi ve </a:t>
            </a:r>
            <a:r>
              <a:rPr lang="tr-TR" sz="2400" dirty="0" err="1"/>
              <a:t>DeLong</a:t>
            </a:r>
            <a:r>
              <a:rPr lang="tr-TR" sz="2400" dirty="0"/>
              <a:t> yöntemini kullandık. </a:t>
            </a:r>
          </a:p>
          <a:p>
            <a:endParaRPr lang="tr-TR" sz="2400" dirty="0"/>
          </a:p>
          <a:p>
            <a:r>
              <a:rPr lang="tr-TR" sz="2400" dirty="0"/>
              <a:t>Buna göre </a:t>
            </a:r>
            <a:r>
              <a:rPr lang="tr-TR" sz="2400" dirty="0" err="1"/>
              <a:t>PCOS'ta</a:t>
            </a:r>
            <a:r>
              <a:rPr lang="tr-TR" sz="2400" dirty="0"/>
              <a:t> </a:t>
            </a:r>
            <a:r>
              <a:rPr lang="tr-TR" sz="2400" dirty="0" err="1"/>
              <a:t>oksitosin</a:t>
            </a:r>
            <a:r>
              <a:rPr lang="tr-TR" sz="2400" dirty="0"/>
              <a:t> için kesme noktası % 70 duyarlılık ve % 85.2 özgüllük ile 125 </a:t>
            </a:r>
            <a:r>
              <a:rPr lang="tr-TR" sz="2400" dirty="0" err="1"/>
              <a:t>ng</a:t>
            </a:r>
            <a:r>
              <a:rPr lang="tr-TR" sz="2400" dirty="0"/>
              <a:t> / l belirlendi.</a:t>
            </a:r>
          </a:p>
          <a:p>
            <a:endParaRPr lang="tr-TR" sz="2400" dirty="0"/>
          </a:p>
          <a:p>
            <a:r>
              <a:rPr lang="tr-TR" sz="2400" dirty="0"/>
              <a:t>PCOS grubumuzdaki AMH için kesme değeri % 70 duyarlılık ve % 74.7 özgüllüğü ile 3.6 </a:t>
            </a:r>
            <a:r>
              <a:rPr lang="tr-TR" sz="2400" dirty="0" err="1"/>
              <a:t>ng</a:t>
            </a:r>
            <a:r>
              <a:rPr lang="tr-TR" sz="2400" dirty="0"/>
              <a:t> / ml olarak hesaplandı.</a:t>
            </a:r>
          </a:p>
        </p:txBody>
      </p:sp>
    </p:spTree>
    <p:extLst>
      <p:ext uri="{BB962C8B-B14F-4D97-AF65-F5344CB8AC3E}">
        <p14:creationId xmlns:p14="http://schemas.microsoft.com/office/powerpoint/2010/main" val="312181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1E0ED1-651F-4303-AA4D-B5CC3FF8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5715F3-F74F-4E82-8462-FAEBC7211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Oksitosin</a:t>
            </a:r>
            <a:r>
              <a:rPr lang="tr-TR" sz="2400" dirty="0"/>
              <a:t> ve AMH düzeyleri arasında ters korelasyon saptadık (p = 0.044, r =-0.160). Zayıf olmasına rağmen bu değer tüm olgular için hesaplandığında istatistiksel olarak anlamlıydı. 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Tüm katılımcılar için hesaplandığında </a:t>
            </a:r>
            <a:r>
              <a:rPr lang="tr-TR" sz="2400" dirty="0" err="1"/>
              <a:t>oksitosin</a:t>
            </a:r>
            <a:r>
              <a:rPr lang="tr-TR" sz="2400" dirty="0"/>
              <a:t> ve HOMA-IR arasında anlamlı ters korelasyon vardı (P = 0.009, r = -0.204). 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Ayrıca HOMA-IR ve BMI&gt; 25 arasındaki korelasyon hesaplandı. Zayıf değerlere rağmen HOMA-IR, her iki durumda da (P = 0.007, r = 0.308) ve kontrolde (P = 0.026, r = 0.274) VKİ≥25 ile pozitif korelasyon göstermiştir.</a:t>
            </a:r>
          </a:p>
        </p:txBody>
      </p:sp>
    </p:spTree>
    <p:extLst>
      <p:ext uri="{BB962C8B-B14F-4D97-AF65-F5344CB8AC3E}">
        <p14:creationId xmlns:p14="http://schemas.microsoft.com/office/powerpoint/2010/main" val="87593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820736-C0F4-4253-998A-C678D4FD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A85D99-EEA2-4216-911B-5C045D4F2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400" dirty="0"/>
              <a:t>Kronik </a:t>
            </a:r>
            <a:r>
              <a:rPr lang="tr-TR" sz="2400" dirty="0" err="1"/>
              <a:t>anovulasyonun</a:t>
            </a:r>
            <a:r>
              <a:rPr lang="tr-TR" sz="2400" dirty="0"/>
              <a:t> en yaygın sonucu olarak PCOS, çeşitli etiyolojilere, karmaşık </a:t>
            </a:r>
            <a:r>
              <a:rPr lang="tr-TR" sz="2400" dirty="0" err="1"/>
              <a:t>patogeneze</a:t>
            </a:r>
            <a:r>
              <a:rPr lang="tr-TR" sz="2400" dirty="0"/>
              <a:t> ve çoklu klinik tablolara sahip olabilir.</a:t>
            </a:r>
          </a:p>
          <a:p>
            <a:endParaRPr lang="tr-TR" sz="2400" dirty="0"/>
          </a:p>
          <a:p>
            <a:r>
              <a:rPr lang="tr-TR" sz="2400" dirty="0"/>
              <a:t>Bu çalışmada </a:t>
            </a:r>
            <a:r>
              <a:rPr lang="tr-TR" sz="2400" dirty="0" err="1"/>
              <a:t>oksitosinin</a:t>
            </a:r>
            <a:r>
              <a:rPr lang="tr-TR" sz="2400" dirty="0"/>
              <a:t> belirgin olarak daha düşük olduğu ve BMI, AMH, LH, testosteron, AKŞ, 75 g </a:t>
            </a:r>
            <a:r>
              <a:rPr lang="tr-TR" sz="2400" dirty="0" err="1"/>
              <a:t>glukoz</a:t>
            </a:r>
            <a:r>
              <a:rPr lang="tr-TR" sz="2400" dirty="0"/>
              <a:t> sonrası 2.saat insülin ve HOMA-IR, PCOS grubunda kontrol grubuna göre anlamlı olarak daha yüksek olduğu gösterilmiştir.</a:t>
            </a:r>
          </a:p>
          <a:p>
            <a:endParaRPr lang="tr-TR" sz="2400" dirty="0"/>
          </a:p>
          <a:p>
            <a:r>
              <a:rPr lang="tr-TR" sz="2400" dirty="0"/>
              <a:t>Beyindeki </a:t>
            </a:r>
            <a:r>
              <a:rPr lang="tr-TR" sz="2400" dirty="0" err="1"/>
              <a:t>oksitosin</a:t>
            </a:r>
            <a:r>
              <a:rPr lang="tr-TR" sz="2400" dirty="0"/>
              <a:t> konsantrasyonu </a:t>
            </a:r>
            <a:r>
              <a:rPr lang="tr-TR" sz="2400" dirty="0" err="1"/>
              <a:t>periferal</a:t>
            </a:r>
            <a:r>
              <a:rPr lang="tr-TR" sz="2400" dirty="0"/>
              <a:t> dokulardan 1000 kat daha fazladır. </a:t>
            </a:r>
          </a:p>
          <a:p>
            <a:endParaRPr lang="tr-TR" sz="2400" dirty="0"/>
          </a:p>
          <a:p>
            <a:r>
              <a:rPr lang="tr-TR" sz="2400" dirty="0" err="1"/>
              <a:t>Folikülogenezde</a:t>
            </a:r>
            <a:r>
              <a:rPr lang="tr-TR" sz="2400" dirty="0"/>
              <a:t> </a:t>
            </a:r>
            <a:r>
              <a:rPr lang="tr-TR" sz="2400" dirty="0" err="1"/>
              <a:t>oksitosinin</a:t>
            </a:r>
            <a:r>
              <a:rPr lang="tr-TR" sz="2400" dirty="0"/>
              <a:t> pozitif etki gösterdiğini veya </a:t>
            </a:r>
            <a:r>
              <a:rPr lang="tr-TR" sz="2400" dirty="0" err="1"/>
              <a:t>oksitosin</a:t>
            </a:r>
            <a:r>
              <a:rPr lang="tr-TR" sz="2400" dirty="0"/>
              <a:t> uygulandıktan sonra klinik gebelik oranının arttığını gösteren az sayıda hayvan veya insan çalışması vardır.</a:t>
            </a:r>
          </a:p>
        </p:txBody>
      </p:sp>
    </p:spTree>
    <p:extLst>
      <p:ext uri="{BB962C8B-B14F-4D97-AF65-F5344CB8AC3E}">
        <p14:creationId xmlns:p14="http://schemas.microsoft.com/office/powerpoint/2010/main" val="3751657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2849A49-DE98-4316-895E-E50222B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0CFFBB-7C65-4671-B38F-6811A4533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Bizim sonuçlarımız </a:t>
            </a:r>
            <a:r>
              <a:rPr lang="tr-TR" sz="2400" dirty="0" err="1"/>
              <a:t>PCOS'lu</a:t>
            </a:r>
            <a:r>
              <a:rPr lang="tr-TR" sz="2400" dirty="0"/>
              <a:t> kadınlarda anlamlı olarak daha düşük ortalama </a:t>
            </a:r>
            <a:r>
              <a:rPr lang="tr-TR" sz="2400" dirty="0" err="1"/>
              <a:t>oksitosin</a:t>
            </a:r>
            <a:r>
              <a:rPr lang="tr-TR" sz="2400" dirty="0"/>
              <a:t> düzeyini göstermiştir. </a:t>
            </a:r>
          </a:p>
          <a:p>
            <a:endParaRPr lang="tr-TR" sz="2400" dirty="0"/>
          </a:p>
          <a:p>
            <a:r>
              <a:rPr lang="tr-TR" sz="2400" dirty="0" err="1"/>
              <a:t>PCOS’lular</a:t>
            </a:r>
            <a:r>
              <a:rPr lang="tr-TR" sz="2400" dirty="0"/>
              <a:t> </a:t>
            </a:r>
            <a:r>
              <a:rPr lang="tr-TR" sz="2400" dirty="0" err="1"/>
              <a:t>hipotalamus</a:t>
            </a:r>
            <a:r>
              <a:rPr lang="tr-TR" sz="2400" dirty="0"/>
              <a:t>-hipofiz-</a:t>
            </a:r>
            <a:r>
              <a:rPr lang="tr-TR" sz="2400" dirty="0" err="1"/>
              <a:t>over</a:t>
            </a:r>
            <a:r>
              <a:rPr lang="tr-TR" sz="2400" dirty="0"/>
              <a:t> (HPO) eksenindeki </a:t>
            </a:r>
            <a:r>
              <a:rPr lang="tr-TR" sz="2400" dirty="0" err="1"/>
              <a:t>hormonal</a:t>
            </a:r>
            <a:r>
              <a:rPr lang="tr-TR" sz="2400" dirty="0"/>
              <a:t> dengesizliklerden </a:t>
            </a:r>
            <a:r>
              <a:rPr lang="tr-TR" sz="2400" dirty="0" err="1"/>
              <a:t>muzdariptirler</a:t>
            </a:r>
            <a:r>
              <a:rPr lang="tr-TR" sz="2400" dirty="0"/>
              <a:t>. </a:t>
            </a:r>
          </a:p>
          <a:p>
            <a:endParaRPr lang="tr-TR" sz="2400" dirty="0"/>
          </a:p>
          <a:p>
            <a:r>
              <a:rPr lang="tr-TR" sz="2400" dirty="0"/>
              <a:t>Bu </a:t>
            </a:r>
            <a:r>
              <a:rPr lang="tr-TR" sz="2400" dirty="0" err="1"/>
              <a:t>defekt</a:t>
            </a:r>
            <a:r>
              <a:rPr lang="tr-TR" sz="2400" dirty="0"/>
              <a:t>, muhtemelen </a:t>
            </a:r>
            <a:r>
              <a:rPr lang="tr-TR" sz="2400" dirty="0" err="1"/>
              <a:t>PCOS'taki</a:t>
            </a:r>
            <a:r>
              <a:rPr lang="tr-TR" sz="2400" dirty="0"/>
              <a:t> düşük </a:t>
            </a:r>
            <a:r>
              <a:rPr lang="tr-TR" sz="2400" dirty="0" err="1"/>
              <a:t>oksitosin</a:t>
            </a:r>
            <a:r>
              <a:rPr lang="tr-TR" sz="2400" dirty="0"/>
              <a:t> seviyesine bağlıdır. 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Bu nedenle </a:t>
            </a:r>
            <a:r>
              <a:rPr lang="tr-TR" sz="2400" dirty="0" err="1"/>
              <a:t>posterior</a:t>
            </a:r>
            <a:r>
              <a:rPr lang="tr-TR" sz="2400" dirty="0"/>
              <a:t> hipofizden düşük </a:t>
            </a:r>
            <a:r>
              <a:rPr lang="tr-TR" sz="2400" dirty="0" err="1"/>
              <a:t>oksitosin</a:t>
            </a:r>
            <a:r>
              <a:rPr lang="tr-TR" sz="2400" dirty="0"/>
              <a:t> üretiminin de kronik </a:t>
            </a:r>
            <a:r>
              <a:rPr lang="tr-TR" sz="2400" dirty="0" err="1"/>
              <a:t>anovulasyonun</a:t>
            </a:r>
            <a:r>
              <a:rPr lang="tr-TR" sz="2400" dirty="0"/>
              <a:t> </a:t>
            </a:r>
            <a:r>
              <a:rPr lang="tr-TR" sz="2400" dirty="0" err="1"/>
              <a:t>patofizyolojisinde</a:t>
            </a:r>
            <a:r>
              <a:rPr lang="tr-TR" sz="2400" dirty="0"/>
              <a:t> yer alması mümkündür.</a:t>
            </a:r>
          </a:p>
        </p:txBody>
      </p:sp>
    </p:spTree>
    <p:extLst>
      <p:ext uri="{BB962C8B-B14F-4D97-AF65-F5344CB8AC3E}">
        <p14:creationId xmlns:p14="http://schemas.microsoft.com/office/powerpoint/2010/main" val="30855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E9A647-9269-404C-8EA9-CCA65A9B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975FD0F-CEF2-449B-98E3-3D4D25479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07" t="11062" r="22310" b="10665"/>
          <a:stretch/>
        </p:blipFill>
        <p:spPr>
          <a:xfrm>
            <a:off x="100668" y="72287"/>
            <a:ext cx="11392249" cy="654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42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CBA2092-2E16-4508-BB80-CCF468B4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7B87CE-C6D1-4CE7-897C-0383F06CC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Literatüre göre </a:t>
            </a:r>
            <a:r>
              <a:rPr lang="tr-TR" sz="2400" dirty="0" err="1"/>
              <a:t>PCOS'lu</a:t>
            </a:r>
            <a:r>
              <a:rPr lang="tr-TR" sz="2400" dirty="0"/>
              <a:t> kadınların % 38-66'sı </a:t>
            </a:r>
            <a:r>
              <a:rPr lang="tr-TR" sz="2400" dirty="0" err="1"/>
              <a:t>obezdir</a:t>
            </a:r>
            <a:r>
              <a:rPr lang="tr-TR" sz="2400" dirty="0"/>
              <a:t>. </a:t>
            </a:r>
          </a:p>
          <a:p>
            <a:endParaRPr lang="tr-TR" sz="2400" dirty="0"/>
          </a:p>
          <a:p>
            <a:r>
              <a:rPr lang="tr-TR" sz="2400" dirty="0"/>
              <a:t>Bizim çalışmamızda, </a:t>
            </a:r>
            <a:r>
              <a:rPr lang="tr-TR" sz="2400" dirty="0" err="1"/>
              <a:t>PCOS'lu</a:t>
            </a:r>
            <a:r>
              <a:rPr lang="tr-TR" sz="2400" dirty="0"/>
              <a:t> kadınların % 70.7 'si BMI≥25 ile fazla kilolu iken, kontrol grubunda bu oran % 42.4'dür. 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Beklenildiği üzere, AKŞ, 75 g </a:t>
            </a:r>
            <a:r>
              <a:rPr lang="tr-TR" sz="2400" dirty="0" err="1"/>
              <a:t>glukoz</a:t>
            </a:r>
            <a:r>
              <a:rPr lang="tr-TR" sz="2400" dirty="0"/>
              <a:t> sonrası insülin, HOMA-IR ve AMH aşırı kilolu bireylerde istatistiksel olarak daha yüksek bulundu.</a:t>
            </a:r>
          </a:p>
        </p:txBody>
      </p:sp>
    </p:spTree>
    <p:extLst>
      <p:ext uri="{BB962C8B-B14F-4D97-AF65-F5344CB8AC3E}">
        <p14:creationId xmlns:p14="http://schemas.microsoft.com/office/powerpoint/2010/main" val="2044970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7B0DEF-2F68-4033-BD7E-F09CDDC0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6272DD-EAA9-42E2-84E3-9D0F90EFA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/>
              <a:t>Elde ettiğimiz sonuçlar HOMA-</a:t>
            </a:r>
            <a:r>
              <a:rPr lang="tr-TR" sz="2200" dirty="0" err="1"/>
              <a:t>IR'nin</a:t>
            </a:r>
            <a:r>
              <a:rPr lang="tr-TR" sz="2200" dirty="0"/>
              <a:t> kontrol grubundaki BMI ≥ 25 ile ilişkili olduğunu, ancak PCOS grubunda ilişkili olmadığını gösterdi.</a:t>
            </a:r>
          </a:p>
          <a:p>
            <a:endParaRPr lang="tr-TR" sz="2200" dirty="0"/>
          </a:p>
          <a:p>
            <a:r>
              <a:rPr lang="tr-TR" sz="2200" dirty="0"/>
              <a:t>Mantıken aşırı kilolu kişilerin kontrol grubumuzda görüldüğü gibi IR gelişme riski daha yüksektir.</a:t>
            </a:r>
          </a:p>
          <a:p>
            <a:endParaRPr lang="tr-TR" sz="2200" dirty="0"/>
          </a:p>
          <a:p>
            <a:r>
              <a:rPr lang="tr-TR" sz="2200" dirty="0"/>
              <a:t>Ancak olgu grubumuzun, uzun süreli tedavi altında olan, ortalama 5 yıllık </a:t>
            </a:r>
            <a:r>
              <a:rPr lang="tr-TR" sz="2200" dirty="0" err="1"/>
              <a:t>infertilitesi</a:t>
            </a:r>
            <a:r>
              <a:rPr lang="tr-TR" sz="2200" dirty="0"/>
              <a:t> olan PCOS </a:t>
            </a:r>
            <a:r>
              <a:rPr lang="tr-TR" sz="2200" dirty="0" err="1"/>
              <a:t>lu</a:t>
            </a:r>
            <a:r>
              <a:rPr lang="tr-TR" sz="2200" dirty="0"/>
              <a:t> kadınlardan oluştuğu göz önünde bulundurulmalıdır. </a:t>
            </a:r>
          </a:p>
          <a:p>
            <a:endParaRPr lang="tr-TR" sz="2200" dirty="0"/>
          </a:p>
          <a:p>
            <a:r>
              <a:rPr lang="tr-TR" sz="2200" dirty="0"/>
              <a:t>PCOS yönetiminin ilk basamağı olarak kilo verme ve sağlıklı yaşam tarzı onlara öğretildi. Bu kilo azaltma programlarının doğal durumlarını değiştirmiş olabileceğine inanıyoruz.</a:t>
            </a:r>
          </a:p>
        </p:txBody>
      </p:sp>
    </p:spTree>
    <p:extLst>
      <p:ext uri="{BB962C8B-B14F-4D97-AF65-F5344CB8AC3E}">
        <p14:creationId xmlns:p14="http://schemas.microsoft.com/office/powerpoint/2010/main" val="5299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5FD2CA7-72C0-49B8-AD2E-DD98F9E7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AE69FB-D80D-4E3E-8E42-0BEF8C9D8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PCOS'lu</a:t>
            </a:r>
            <a:r>
              <a:rPr lang="tr-TR" sz="2400" dirty="0"/>
              <a:t> kadınlarda İR </a:t>
            </a:r>
            <a:r>
              <a:rPr lang="tr-TR" sz="2400" dirty="0" err="1"/>
              <a:t>prevalansının</a:t>
            </a:r>
            <a:r>
              <a:rPr lang="tr-TR" sz="2400" dirty="0"/>
              <a:t> yaklaşık % 40-75 olduğu ve aşırı kilolu </a:t>
            </a:r>
            <a:r>
              <a:rPr lang="tr-TR" sz="2400" dirty="0" err="1"/>
              <a:t>PCOS'lu</a:t>
            </a:r>
            <a:r>
              <a:rPr lang="tr-TR" sz="2400" dirty="0"/>
              <a:t> kadınlarda daha sık olduğu bildirilmiştir. </a:t>
            </a:r>
          </a:p>
          <a:p>
            <a:endParaRPr lang="tr-TR" sz="2400" dirty="0"/>
          </a:p>
          <a:p>
            <a:r>
              <a:rPr lang="tr-TR" sz="2400" dirty="0"/>
              <a:t>Bulgularımız, HOMA-</a:t>
            </a:r>
            <a:r>
              <a:rPr lang="tr-TR" sz="2400" dirty="0" err="1"/>
              <a:t>IR'nin</a:t>
            </a:r>
            <a:r>
              <a:rPr lang="tr-TR" sz="2400" dirty="0"/>
              <a:t> </a:t>
            </a:r>
            <a:r>
              <a:rPr lang="tr-TR" sz="2400" dirty="0" err="1"/>
              <a:t>metabolik</a:t>
            </a:r>
            <a:r>
              <a:rPr lang="tr-TR" sz="2400" dirty="0"/>
              <a:t> bozukluğu daha iyi ayırt edebildiğini ve OGTT sırasında kan şekeri ölçümünün PCOS hastaları arasında </a:t>
            </a:r>
            <a:r>
              <a:rPr lang="tr-TR" sz="2400" dirty="0" err="1"/>
              <a:t>IR'nin</a:t>
            </a:r>
            <a:r>
              <a:rPr lang="tr-TR" sz="2400" dirty="0"/>
              <a:t> tanısında iyi bir gösterge olmadığını ileri sürmektedir.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3601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CADA415-8751-4971-B83D-20F56C80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6FB096-FCF0-46F6-A837-6E423A481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000" dirty="0"/>
              <a:t>Erkek fetüste önemli rolü olan anti-</a:t>
            </a:r>
            <a:r>
              <a:rPr lang="tr-TR" sz="2000" dirty="0" err="1"/>
              <a:t>müllerian</a:t>
            </a:r>
            <a:r>
              <a:rPr lang="tr-TR" sz="2000" dirty="0"/>
              <a:t> hormon (AMH) </a:t>
            </a:r>
            <a:r>
              <a:rPr lang="tr-TR" sz="2000" dirty="0" err="1"/>
              <a:t>sertoli</a:t>
            </a:r>
            <a:r>
              <a:rPr lang="tr-TR" sz="2000" dirty="0"/>
              <a:t> hücrelerinden salgılanır ve </a:t>
            </a:r>
            <a:r>
              <a:rPr lang="tr-TR" sz="2000" dirty="0" err="1"/>
              <a:t>mullerian</a:t>
            </a:r>
            <a:r>
              <a:rPr lang="tr-TR" sz="2000" dirty="0"/>
              <a:t> kanal gelişimini </a:t>
            </a:r>
            <a:r>
              <a:rPr lang="tr-TR" sz="2000" dirty="0" err="1"/>
              <a:t>inhibe</a:t>
            </a:r>
            <a:r>
              <a:rPr lang="tr-TR" sz="2000" dirty="0"/>
              <a:t> eder. </a:t>
            </a:r>
          </a:p>
          <a:p>
            <a:endParaRPr lang="tr-TR" sz="2000" dirty="0"/>
          </a:p>
          <a:p>
            <a:r>
              <a:rPr lang="tr-TR" sz="2000" dirty="0"/>
              <a:t>Kadın yumurtalıklarda AMH, </a:t>
            </a:r>
            <a:r>
              <a:rPr lang="tr-TR" sz="2000" dirty="0" err="1"/>
              <a:t>preantral</a:t>
            </a:r>
            <a:r>
              <a:rPr lang="tr-TR" sz="2000" dirty="0"/>
              <a:t> ve </a:t>
            </a:r>
            <a:r>
              <a:rPr lang="tr-TR" sz="2000" dirty="0" err="1"/>
              <a:t>antral</a:t>
            </a:r>
            <a:r>
              <a:rPr lang="tr-TR" sz="2000" dirty="0"/>
              <a:t> </a:t>
            </a:r>
            <a:r>
              <a:rPr lang="tr-TR" sz="2000" dirty="0" err="1"/>
              <a:t>foliküllerin</a:t>
            </a:r>
            <a:r>
              <a:rPr lang="tr-TR" sz="2000" dirty="0"/>
              <a:t> </a:t>
            </a:r>
            <a:r>
              <a:rPr lang="tr-TR" sz="2000" dirty="0" err="1"/>
              <a:t>granülosa</a:t>
            </a:r>
            <a:r>
              <a:rPr lang="tr-TR" sz="2000" dirty="0"/>
              <a:t> hücrelerinden salgılanır ve PCOS kadınlarında yüksek seviyelere sahiptir.</a:t>
            </a:r>
          </a:p>
          <a:p>
            <a:endParaRPr lang="tr-TR" sz="2000" dirty="0"/>
          </a:p>
          <a:p>
            <a:r>
              <a:rPr lang="tr-TR" sz="2000" dirty="0"/>
              <a:t>Bu çalışmada </a:t>
            </a:r>
            <a:r>
              <a:rPr lang="tr-TR" sz="2000" dirty="0" err="1"/>
              <a:t>PCOS'lu</a:t>
            </a:r>
            <a:r>
              <a:rPr lang="tr-TR" sz="2000" dirty="0"/>
              <a:t> olgularda AMH için 3.6 </a:t>
            </a:r>
            <a:r>
              <a:rPr lang="tr-TR" sz="2000" dirty="0" err="1"/>
              <a:t>ng</a:t>
            </a:r>
            <a:r>
              <a:rPr lang="tr-TR" sz="2000" dirty="0"/>
              <a:t> / ml'lik kesme noktası en iyi ayırıcı nokta olarak hesaplandı. </a:t>
            </a:r>
          </a:p>
          <a:p>
            <a:endParaRPr lang="tr-TR" sz="2000" dirty="0"/>
          </a:p>
          <a:p>
            <a:r>
              <a:rPr lang="tr-TR" sz="2000" dirty="0"/>
              <a:t>Ayrıca </a:t>
            </a:r>
            <a:r>
              <a:rPr lang="tr-TR" sz="2000" dirty="0" err="1"/>
              <a:t>oksitosinin</a:t>
            </a:r>
            <a:r>
              <a:rPr lang="tr-TR" sz="2000" dirty="0"/>
              <a:t> 125 </a:t>
            </a:r>
            <a:r>
              <a:rPr lang="tr-TR" sz="2000" dirty="0" err="1"/>
              <a:t>ng</a:t>
            </a:r>
            <a:r>
              <a:rPr lang="tr-TR" sz="2000" dirty="0"/>
              <a:t> / l değerini, kesme değeri olarak hesapladık.</a:t>
            </a:r>
          </a:p>
          <a:p>
            <a:endParaRPr lang="tr-TR" sz="2000" dirty="0"/>
          </a:p>
          <a:p>
            <a:r>
              <a:rPr lang="tr-TR" sz="2000" dirty="0"/>
              <a:t>Bildiğimiz kadarıyla bu, PCOS ayrımında </a:t>
            </a:r>
            <a:r>
              <a:rPr lang="tr-TR" sz="2000" dirty="0" err="1"/>
              <a:t>oksitosin</a:t>
            </a:r>
            <a:r>
              <a:rPr lang="tr-TR" sz="2000" dirty="0"/>
              <a:t> kesme noktasını ortaya koyan ilk çalışmadır ve bu nedenle PCOS için ayırıcı tanı araçları olarak </a:t>
            </a:r>
            <a:r>
              <a:rPr lang="tr-TR" sz="2000" dirty="0" err="1"/>
              <a:t>oksitosin</a:t>
            </a:r>
            <a:r>
              <a:rPr lang="tr-TR" sz="2000" dirty="0"/>
              <a:t> düzeylerinin kullanılabileceği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3407026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39AC7C-597F-452D-A2F4-976787E0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0E0179-6EC9-4599-BCD9-442A6D7A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Oksitosin</a:t>
            </a:r>
            <a:r>
              <a:rPr lang="tr-TR" sz="2400" dirty="0"/>
              <a:t> ve HOMA-IR arasında anlamlı bir anti-korelasyon bulduk.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Bu, ciddi </a:t>
            </a:r>
            <a:r>
              <a:rPr lang="tr-TR" sz="2400" dirty="0" err="1"/>
              <a:t>PCOS'lu</a:t>
            </a:r>
            <a:r>
              <a:rPr lang="tr-TR" sz="2400" dirty="0"/>
              <a:t> vakaların daha yüksek AMH seviyelerine ve daha yüksek insülin direncine sahip olduğu bilinmektedir. Buna göre daha ciddi </a:t>
            </a:r>
            <a:r>
              <a:rPr lang="tr-TR" sz="2400" dirty="0" err="1"/>
              <a:t>PCOS'a</a:t>
            </a:r>
            <a:r>
              <a:rPr lang="tr-TR" sz="2400" dirty="0"/>
              <a:t> düşük </a:t>
            </a:r>
            <a:r>
              <a:rPr lang="tr-TR" sz="2400" dirty="0" err="1"/>
              <a:t>oksitosin</a:t>
            </a:r>
            <a:r>
              <a:rPr lang="tr-TR" sz="2400" dirty="0"/>
              <a:t> seviyesi eşlik eder.</a:t>
            </a:r>
          </a:p>
        </p:txBody>
      </p:sp>
    </p:spTree>
    <p:extLst>
      <p:ext uri="{BB962C8B-B14F-4D97-AF65-F5344CB8AC3E}">
        <p14:creationId xmlns:p14="http://schemas.microsoft.com/office/powerpoint/2010/main" val="1705353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326571-7C7B-4DA2-B59C-E881A20B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50E7BF-BE16-415A-B29B-43D10C006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Son olarak;</a:t>
            </a:r>
          </a:p>
          <a:p>
            <a:pPr marL="0" indent="0">
              <a:buNone/>
            </a:pPr>
            <a:r>
              <a:rPr lang="tr-TR" sz="2400" dirty="0"/>
              <a:t> </a:t>
            </a:r>
          </a:p>
          <a:p>
            <a:r>
              <a:rPr lang="tr-TR" sz="2400" dirty="0" err="1"/>
              <a:t>PCOS'ta</a:t>
            </a:r>
            <a:r>
              <a:rPr lang="tr-TR" sz="2400" dirty="0"/>
              <a:t> bir tanısal faktör olarak </a:t>
            </a:r>
            <a:r>
              <a:rPr lang="tr-TR" sz="2400" dirty="0" err="1"/>
              <a:t>oksitosin</a:t>
            </a:r>
            <a:r>
              <a:rPr lang="tr-TR" sz="2400" dirty="0"/>
              <a:t> rolünün daha kesin bir şekilde değerlendirilmesi için ,</a:t>
            </a:r>
          </a:p>
          <a:p>
            <a:r>
              <a:rPr lang="tr-TR" sz="2400" dirty="0" err="1"/>
              <a:t>İnfertilite</a:t>
            </a:r>
            <a:r>
              <a:rPr lang="tr-TR" sz="2400" dirty="0"/>
              <a:t> tedavilerindeki başarı oranları ve </a:t>
            </a:r>
            <a:r>
              <a:rPr lang="tr-TR" sz="2400" dirty="0" err="1"/>
              <a:t>over</a:t>
            </a:r>
            <a:r>
              <a:rPr lang="tr-TR" sz="2400" dirty="0"/>
              <a:t> yanıtı için bir </a:t>
            </a:r>
            <a:r>
              <a:rPr lang="tr-TR" sz="2400" dirty="0" err="1"/>
              <a:t>prognostik</a:t>
            </a:r>
            <a:r>
              <a:rPr lang="tr-TR" sz="2400" dirty="0"/>
              <a:t> faktör olarak kullanılabilmesi için, </a:t>
            </a:r>
          </a:p>
          <a:p>
            <a:r>
              <a:rPr lang="tr-TR" sz="2400" dirty="0"/>
              <a:t>Ve PCOS yönetimini geliştirmek amacıyla ileride </a:t>
            </a:r>
            <a:r>
              <a:rPr lang="tr-TR" sz="2400" dirty="0" err="1"/>
              <a:t>ovulasyon</a:t>
            </a:r>
            <a:r>
              <a:rPr lang="tr-TR" sz="2400" dirty="0"/>
              <a:t> indüksiyonunu hızlandırmak, kilo kaybını ve </a:t>
            </a:r>
            <a:r>
              <a:rPr lang="tr-TR" sz="2400" dirty="0" err="1"/>
              <a:t>hormonal</a:t>
            </a:r>
            <a:r>
              <a:rPr lang="tr-TR" sz="2400" dirty="0"/>
              <a:t> profilleri dengelemek için </a:t>
            </a:r>
            <a:r>
              <a:rPr lang="tr-TR" sz="2400" dirty="0" err="1"/>
              <a:t>PCOS'lu</a:t>
            </a:r>
            <a:r>
              <a:rPr lang="tr-TR" sz="2400" dirty="0"/>
              <a:t> kadınlarda farklı </a:t>
            </a:r>
            <a:r>
              <a:rPr lang="tr-TR" sz="2400" dirty="0" err="1"/>
              <a:t>oksitosin</a:t>
            </a:r>
            <a:r>
              <a:rPr lang="tr-TR" sz="2400" dirty="0"/>
              <a:t> dozlarının etkisini araştırmak amacıyla çalışmalar yapılmasını önermekteyiz.</a:t>
            </a:r>
          </a:p>
        </p:txBody>
      </p:sp>
    </p:spTree>
    <p:extLst>
      <p:ext uri="{BB962C8B-B14F-4D97-AF65-F5344CB8AC3E}">
        <p14:creationId xmlns:p14="http://schemas.microsoft.com/office/powerpoint/2010/main" val="216749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35019D-E8A3-4D58-AC95-9E4F2468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1BFD7E-859D-483F-B912-52EDDF5D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err="1"/>
              <a:t>Polikistik</a:t>
            </a:r>
            <a:r>
              <a:rPr lang="tr-TR" sz="2400" dirty="0"/>
              <a:t> </a:t>
            </a:r>
            <a:r>
              <a:rPr lang="tr-TR" sz="2400" dirty="0" err="1"/>
              <a:t>Over</a:t>
            </a:r>
            <a:r>
              <a:rPr lang="tr-TR" sz="2400" dirty="0"/>
              <a:t> Sendromu (PCOS), üreme çağındaki kadınlar arasında en sık görülen endokrin bozukluktur. </a:t>
            </a:r>
          </a:p>
          <a:p>
            <a:r>
              <a:rPr lang="tr-TR" sz="2400" dirty="0"/>
              <a:t>PCOS </a:t>
            </a:r>
            <a:r>
              <a:rPr lang="tr-TR" sz="2400" dirty="0" err="1"/>
              <a:t>prevalansı</a:t>
            </a:r>
            <a:r>
              <a:rPr lang="tr-TR" sz="2400" dirty="0"/>
              <a:t> ;</a:t>
            </a:r>
          </a:p>
          <a:p>
            <a:r>
              <a:rPr lang="tr-TR" sz="2400" dirty="0"/>
              <a:t>Ulusal Sağlık Enstitüsü / Ulusal Çocuk Sağlığı ve İnsan Hastalıkları Enstitüsü (NIH / NICHD) kriterlerine göre</a:t>
            </a:r>
          </a:p>
          <a:p>
            <a:pPr lvl="1"/>
            <a:r>
              <a:rPr lang="tr-TR" sz="2000" dirty="0"/>
              <a:t>% 6.1-8.7, </a:t>
            </a:r>
          </a:p>
          <a:p>
            <a:r>
              <a:rPr lang="tr-TR" sz="2400" dirty="0"/>
              <a:t>Rotterdam ölçütleri </a:t>
            </a:r>
          </a:p>
          <a:p>
            <a:pPr lvl="1"/>
            <a:r>
              <a:rPr lang="tr-TR" sz="2000" dirty="0"/>
              <a:t>% 15.2-19.9 </a:t>
            </a:r>
          </a:p>
          <a:p>
            <a:r>
              <a:rPr lang="tr-TR" sz="2400" dirty="0" err="1"/>
              <a:t>Androjen</a:t>
            </a:r>
            <a:r>
              <a:rPr lang="tr-TR" sz="2400" dirty="0"/>
              <a:t> fazlalığı ve PCOS toplum ölçütlerine göre </a:t>
            </a:r>
          </a:p>
          <a:p>
            <a:pPr lvl="1"/>
            <a:r>
              <a:rPr lang="tr-TR" sz="2000" dirty="0"/>
              <a:t>% 12-15.3 olarak bildirilmiştir.</a:t>
            </a:r>
          </a:p>
        </p:txBody>
      </p:sp>
    </p:spTree>
    <p:extLst>
      <p:ext uri="{BB962C8B-B14F-4D97-AF65-F5344CB8AC3E}">
        <p14:creationId xmlns:p14="http://schemas.microsoft.com/office/powerpoint/2010/main" val="49844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DBE43A-8C41-4DEA-805C-32C8F652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BBACA6-4A02-4912-A313-CD792223D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PCOS, </a:t>
            </a:r>
            <a:r>
              <a:rPr lang="tr-TR" sz="2400" dirty="0" err="1"/>
              <a:t>obezite</a:t>
            </a:r>
            <a:r>
              <a:rPr lang="tr-TR" sz="2400" dirty="0"/>
              <a:t>, insülin direnci (İR) ve </a:t>
            </a:r>
            <a:r>
              <a:rPr lang="tr-TR" sz="2400" dirty="0" err="1"/>
              <a:t>lipid</a:t>
            </a:r>
            <a:r>
              <a:rPr lang="tr-TR" sz="2400" dirty="0"/>
              <a:t> anormallikleri ile ilişkili, kronik </a:t>
            </a:r>
            <a:r>
              <a:rPr lang="tr-TR" sz="2400" dirty="0" err="1"/>
              <a:t>anovulasyon</a:t>
            </a:r>
            <a:r>
              <a:rPr lang="tr-TR" sz="2400" dirty="0"/>
              <a:t> ve </a:t>
            </a:r>
            <a:r>
              <a:rPr lang="tr-TR" sz="2400" dirty="0" err="1"/>
              <a:t>hiperandrojenizm</a:t>
            </a:r>
            <a:r>
              <a:rPr lang="tr-TR" sz="2400" dirty="0"/>
              <a:t> durumudur.</a:t>
            </a:r>
          </a:p>
          <a:p>
            <a:endParaRPr lang="tr-TR" sz="2400" dirty="0"/>
          </a:p>
          <a:p>
            <a:r>
              <a:rPr lang="tr-TR" sz="2400" dirty="0" err="1"/>
              <a:t>Obezite</a:t>
            </a:r>
            <a:r>
              <a:rPr lang="tr-TR" sz="2400" dirty="0"/>
              <a:t>, PCOS hastalarının % 38-66'sında bulunmuştur ve </a:t>
            </a:r>
            <a:r>
              <a:rPr lang="tr-TR" sz="2400" dirty="0" err="1"/>
              <a:t>obez</a:t>
            </a:r>
            <a:r>
              <a:rPr lang="tr-TR" sz="2400" dirty="0"/>
              <a:t> PCOS kadınlarında gebelik oranları azalmıştır.</a:t>
            </a:r>
          </a:p>
          <a:p>
            <a:endParaRPr lang="tr-TR" sz="2400" dirty="0"/>
          </a:p>
          <a:p>
            <a:r>
              <a:rPr lang="tr-TR" sz="2400" dirty="0" err="1"/>
              <a:t>PCOS'lu</a:t>
            </a:r>
            <a:r>
              <a:rPr lang="tr-TR" sz="2400" dirty="0"/>
              <a:t> hastalarda </a:t>
            </a:r>
            <a:r>
              <a:rPr lang="tr-TR" sz="2400" dirty="0" err="1"/>
              <a:t>hiperinsülinemi</a:t>
            </a:r>
            <a:r>
              <a:rPr lang="tr-TR" sz="2400" dirty="0"/>
              <a:t> </a:t>
            </a:r>
            <a:r>
              <a:rPr lang="tr-TR" sz="2400" dirty="0" err="1"/>
              <a:t>obezitelerinden</a:t>
            </a:r>
            <a:r>
              <a:rPr lang="tr-TR" sz="2400" dirty="0"/>
              <a:t> bağımsız olarak mevcuttur. 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 err="1"/>
              <a:t>Obez</a:t>
            </a:r>
            <a:r>
              <a:rPr lang="tr-TR" sz="2400" dirty="0"/>
              <a:t> PCOS kadınlarının % 40-75'inin IR olduğu tahmin edilmektedir.</a:t>
            </a:r>
          </a:p>
        </p:txBody>
      </p:sp>
    </p:spTree>
    <p:extLst>
      <p:ext uri="{BB962C8B-B14F-4D97-AF65-F5344CB8AC3E}">
        <p14:creationId xmlns:p14="http://schemas.microsoft.com/office/powerpoint/2010/main" val="149998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42BA146-813E-49C2-9185-CD73B227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AAF952-1B28-4DED-B5BC-4FA33CD0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Metabolik</a:t>
            </a:r>
            <a:r>
              <a:rPr lang="tr-TR" sz="2400" dirty="0"/>
              <a:t> sendromlu veya </a:t>
            </a:r>
            <a:r>
              <a:rPr lang="tr-TR" sz="2400" dirty="0" err="1"/>
              <a:t>prematür</a:t>
            </a:r>
            <a:r>
              <a:rPr lang="tr-TR" sz="2400" dirty="0"/>
              <a:t> </a:t>
            </a:r>
            <a:r>
              <a:rPr lang="tr-TR" sz="2400" dirty="0" err="1"/>
              <a:t>adrenarş</a:t>
            </a:r>
            <a:r>
              <a:rPr lang="tr-TR" sz="2400" dirty="0"/>
              <a:t> olan </a:t>
            </a:r>
            <a:r>
              <a:rPr lang="tr-TR" sz="2400" dirty="0" err="1"/>
              <a:t>PCOS'lu</a:t>
            </a:r>
            <a:r>
              <a:rPr lang="tr-TR" sz="2400" dirty="0"/>
              <a:t> kadınlar için OGTT yapılması önerilmektedir. 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İR tanısı için dolaylı yöntemler önerilmektedir: </a:t>
            </a:r>
          </a:p>
          <a:p>
            <a:pPr lvl="1"/>
            <a:r>
              <a:rPr lang="tr-TR" sz="2200" dirty="0"/>
              <a:t>Açlık insülini (FI) </a:t>
            </a:r>
          </a:p>
          <a:p>
            <a:pPr lvl="1"/>
            <a:r>
              <a:rPr lang="tr-TR" sz="2200" dirty="0"/>
              <a:t>Açlık </a:t>
            </a:r>
            <a:r>
              <a:rPr lang="tr-TR" sz="2200" dirty="0" err="1"/>
              <a:t>glukozu</a:t>
            </a:r>
            <a:r>
              <a:rPr lang="tr-TR" sz="2200" dirty="0"/>
              <a:t> / açlık insülini </a:t>
            </a:r>
          </a:p>
          <a:p>
            <a:pPr lvl="1"/>
            <a:r>
              <a:rPr lang="tr-TR" sz="2200" dirty="0"/>
              <a:t>İnsülin direncinin </a:t>
            </a:r>
            <a:r>
              <a:rPr lang="tr-TR" sz="2200" dirty="0" err="1"/>
              <a:t>homeostatik</a:t>
            </a:r>
            <a:r>
              <a:rPr lang="tr-TR" sz="2200" dirty="0"/>
              <a:t> model değerlendirmesi (HOMA- IR) indeksi .</a:t>
            </a:r>
          </a:p>
        </p:txBody>
      </p:sp>
    </p:spTree>
    <p:extLst>
      <p:ext uri="{BB962C8B-B14F-4D97-AF65-F5344CB8AC3E}">
        <p14:creationId xmlns:p14="http://schemas.microsoft.com/office/powerpoint/2010/main" val="421063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A0BAC3-7DA5-482D-8037-E0CDD1F4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4A3E98-1547-48DC-80AD-55D6AE7D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357"/>
            <a:ext cx="10515600" cy="4156438"/>
          </a:xfrm>
        </p:spPr>
        <p:txBody>
          <a:bodyPr>
            <a:noAutofit/>
          </a:bodyPr>
          <a:lstStyle/>
          <a:p>
            <a:r>
              <a:rPr lang="tr-TR" sz="2000" dirty="0" err="1"/>
              <a:t>Oksitosin</a:t>
            </a:r>
            <a:r>
              <a:rPr lang="tr-TR" sz="2000" dirty="0"/>
              <a:t>, doğum sancısında, emzirme ve cinsel davranışlar sırasında bilinen önemli rolleri olan bir </a:t>
            </a:r>
            <a:r>
              <a:rPr lang="tr-TR" sz="2000" dirty="0" err="1"/>
              <a:t>nörohipofizyal</a:t>
            </a:r>
            <a:r>
              <a:rPr lang="tr-TR" sz="2000" dirty="0"/>
              <a:t> hormondur. </a:t>
            </a:r>
          </a:p>
          <a:p>
            <a:r>
              <a:rPr lang="tr-TR" sz="2000" dirty="0" err="1"/>
              <a:t>Oksitosin</a:t>
            </a:r>
            <a:r>
              <a:rPr lang="tr-TR" sz="2000" dirty="0"/>
              <a:t> sosyal kompleks davranışları ve </a:t>
            </a:r>
            <a:r>
              <a:rPr lang="tr-TR" sz="2000" dirty="0" err="1"/>
              <a:t>nöroendokrin</a:t>
            </a:r>
            <a:r>
              <a:rPr lang="tr-TR" sz="2000" dirty="0"/>
              <a:t> refleksleri modüle etmek için önemli </a:t>
            </a:r>
            <a:r>
              <a:rPr lang="tr-TR" sz="2000" dirty="0" err="1"/>
              <a:t>nöropsikiyatrik</a:t>
            </a:r>
            <a:r>
              <a:rPr lang="tr-TR" sz="2000" dirty="0"/>
              <a:t> fonksiyonlara sahiptir.</a:t>
            </a:r>
          </a:p>
          <a:p>
            <a:r>
              <a:rPr lang="tr-TR" sz="2000" dirty="0" err="1"/>
              <a:t>Oksitosinin</a:t>
            </a:r>
            <a:r>
              <a:rPr lang="tr-TR" sz="2000" dirty="0"/>
              <a:t> </a:t>
            </a:r>
            <a:r>
              <a:rPr lang="tr-TR" sz="2000" dirty="0" err="1"/>
              <a:t>korpus</a:t>
            </a:r>
            <a:r>
              <a:rPr lang="tr-TR" sz="2000" dirty="0"/>
              <a:t> </a:t>
            </a:r>
            <a:r>
              <a:rPr lang="tr-TR" sz="2000" dirty="0" err="1"/>
              <a:t>luteum</a:t>
            </a:r>
            <a:r>
              <a:rPr lang="tr-TR" sz="2000" dirty="0"/>
              <a:t>, plasenta, testis </a:t>
            </a:r>
            <a:r>
              <a:rPr lang="tr-TR" sz="2000" dirty="0" err="1"/>
              <a:t>leydig</a:t>
            </a:r>
            <a:r>
              <a:rPr lang="tr-TR" sz="2000" dirty="0"/>
              <a:t> hücreleri gibi hücrelerde varlığı üreme fonksiyonunu destekler. </a:t>
            </a:r>
          </a:p>
          <a:p>
            <a:r>
              <a:rPr lang="tr-TR" sz="2000" dirty="0" err="1"/>
              <a:t>Zhang</a:t>
            </a:r>
            <a:r>
              <a:rPr lang="tr-TR" sz="2000" dirty="0"/>
              <a:t> ve arkadaşları, farelerin yüksek yağlı diyetle beslenmesinin </a:t>
            </a:r>
            <a:r>
              <a:rPr lang="tr-TR" sz="2000" dirty="0" err="1"/>
              <a:t>hipotalamik</a:t>
            </a:r>
            <a:r>
              <a:rPr lang="tr-TR" sz="2000" dirty="0"/>
              <a:t> </a:t>
            </a:r>
            <a:r>
              <a:rPr lang="tr-TR" sz="2000" dirty="0" err="1"/>
              <a:t>oksitosin</a:t>
            </a:r>
            <a:r>
              <a:rPr lang="tr-TR" sz="2000" dirty="0"/>
              <a:t> reseptörlerinin düzenlenmesini ve </a:t>
            </a:r>
            <a:r>
              <a:rPr lang="tr-TR" sz="2000" dirty="0" err="1"/>
              <a:t>oksitosin</a:t>
            </a:r>
            <a:r>
              <a:rPr lang="tr-TR" sz="2000" dirty="0"/>
              <a:t> verilmesinin yağlı diyetle beslenmenin neden olduğu </a:t>
            </a:r>
            <a:r>
              <a:rPr lang="tr-TR" sz="2000" dirty="0" err="1"/>
              <a:t>obeziteye</a:t>
            </a:r>
            <a:r>
              <a:rPr lang="tr-TR" sz="2000" dirty="0"/>
              <a:t> karşı koruyucu etkiye sahip olduğunu gösterdi. </a:t>
            </a:r>
          </a:p>
          <a:p>
            <a:r>
              <a:rPr lang="tr-TR" sz="2000" dirty="0"/>
              <a:t>Ayrıca </a:t>
            </a:r>
            <a:r>
              <a:rPr lang="tr-TR" sz="2000" dirty="0" err="1"/>
              <a:t>oksitosinin</a:t>
            </a:r>
            <a:r>
              <a:rPr lang="tr-TR" sz="2000" dirty="0"/>
              <a:t> burun spreyi sadece vücut ağırlığını azaltmadı, aynı zamanda lipit profili, glikoz metabolizması ve insülin düzeylerini de iyileştirdi.</a:t>
            </a:r>
          </a:p>
        </p:txBody>
      </p:sp>
    </p:spTree>
    <p:extLst>
      <p:ext uri="{BB962C8B-B14F-4D97-AF65-F5344CB8AC3E}">
        <p14:creationId xmlns:p14="http://schemas.microsoft.com/office/powerpoint/2010/main" val="387934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60CCF60-3FA9-49CE-852E-A4BDBB69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69ACC9-FA90-432A-980B-87D51C59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/>
              <a:t>2002 yılında yayınlanan bir araştırmanın sonuçları, </a:t>
            </a:r>
            <a:r>
              <a:rPr lang="tr-TR" sz="2200" dirty="0" err="1"/>
              <a:t>granüloza</a:t>
            </a:r>
            <a:r>
              <a:rPr lang="tr-TR" sz="2200" dirty="0"/>
              <a:t> hücrelerinin fonksiyonel </a:t>
            </a:r>
            <a:r>
              <a:rPr lang="tr-TR" sz="2200" dirty="0" err="1"/>
              <a:t>oksitosin</a:t>
            </a:r>
            <a:r>
              <a:rPr lang="tr-TR" sz="2200" dirty="0"/>
              <a:t> reseptörlerini eksprese ettiğini ve </a:t>
            </a:r>
            <a:r>
              <a:rPr lang="tr-TR" sz="2200" dirty="0" err="1"/>
              <a:t>oksitosinin</a:t>
            </a:r>
            <a:r>
              <a:rPr lang="tr-TR" sz="2200" dirty="0"/>
              <a:t> </a:t>
            </a:r>
            <a:r>
              <a:rPr lang="tr-TR" sz="2200" dirty="0" err="1"/>
              <a:t>progesteron</a:t>
            </a:r>
            <a:r>
              <a:rPr lang="tr-TR" sz="2200" dirty="0"/>
              <a:t> üretimini arttırdığını göstermiştir. </a:t>
            </a:r>
          </a:p>
          <a:p>
            <a:r>
              <a:rPr lang="tr-TR" sz="2200" dirty="0"/>
              <a:t>Bir çalışmada, </a:t>
            </a:r>
            <a:r>
              <a:rPr lang="tr-TR" sz="2200" dirty="0" err="1"/>
              <a:t>anovulatuar</a:t>
            </a:r>
            <a:r>
              <a:rPr lang="tr-TR" sz="2200" dirty="0"/>
              <a:t> kadınlarda </a:t>
            </a:r>
            <a:r>
              <a:rPr lang="tr-TR" sz="2200" dirty="0" err="1"/>
              <a:t>ovulasyon</a:t>
            </a:r>
            <a:r>
              <a:rPr lang="tr-TR" sz="2200" dirty="0"/>
              <a:t> indüksiyonu için kullanılan ilaçlara </a:t>
            </a:r>
            <a:r>
              <a:rPr lang="tr-TR" sz="2200" dirty="0" err="1"/>
              <a:t>oksitosin</a:t>
            </a:r>
            <a:r>
              <a:rPr lang="tr-TR" sz="2200" dirty="0"/>
              <a:t> ilavesinin klinik gebelik oranlarını arttırdığı gösterilmiştir.</a:t>
            </a:r>
          </a:p>
          <a:p>
            <a:r>
              <a:rPr lang="tr-TR" sz="2200" dirty="0"/>
              <a:t>Biz bu çalışmayı, PCOS ve PCOS olmayan </a:t>
            </a:r>
            <a:r>
              <a:rPr lang="tr-TR" sz="2200" dirty="0" err="1"/>
              <a:t>infertil</a:t>
            </a:r>
            <a:r>
              <a:rPr lang="tr-TR" sz="2200" dirty="0"/>
              <a:t> kadınlar arasındaki serum </a:t>
            </a:r>
            <a:r>
              <a:rPr lang="tr-TR" sz="2200" dirty="0" err="1"/>
              <a:t>oksitosin</a:t>
            </a:r>
            <a:r>
              <a:rPr lang="tr-TR" sz="2200" dirty="0"/>
              <a:t> düzeylerini karşılaştırmak ve </a:t>
            </a:r>
            <a:r>
              <a:rPr lang="tr-TR" sz="2200" dirty="0" err="1"/>
              <a:t>antimüllerin</a:t>
            </a:r>
            <a:r>
              <a:rPr lang="tr-TR" sz="2200" dirty="0"/>
              <a:t> hormon (AMH), vücut kitle indeksi (BMI) ve insülin direnci (İR) ile </a:t>
            </a:r>
            <a:r>
              <a:rPr lang="tr-TR" sz="2200" dirty="0" err="1"/>
              <a:t>oksitosin</a:t>
            </a:r>
            <a:r>
              <a:rPr lang="tr-TR" sz="2200" dirty="0"/>
              <a:t> arasındaki olası korelasyonu değerlendirmek için gerçekleştirdik. </a:t>
            </a:r>
          </a:p>
          <a:p>
            <a:r>
              <a:rPr lang="tr-TR" sz="2200" dirty="0"/>
              <a:t>Ayrıca PCOS için </a:t>
            </a:r>
            <a:r>
              <a:rPr lang="tr-TR" sz="2200" dirty="0" err="1"/>
              <a:t>oksitosin</a:t>
            </a:r>
            <a:r>
              <a:rPr lang="tr-TR" sz="2200" dirty="0"/>
              <a:t> ve anti-</a:t>
            </a:r>
            <a:r>
              <a:rPr lang="tr-TR" sz="2200" dirty="0" err="1"/>
              <a:t>mullerian</a:t>
            </a:r>
            <a:r>
              <a:rPr lang="tr-TR" sz="2200" dirty="0"/>
              <a:t> hormon (AMH) için kesme değerlerini hesapladık.</a:t>
            </a:r>
          </a:p>
        </p:txBody>
      </p:sp>
    </p:spTree>
    <p:extLst>
      <p:ext uri="{BB962C8B-B14F-4D97-AF65-F5344CB8AC3E}">
        <p14:creationId xmlns:p14="http://schemas.microsoft.com/office/powerpoint/2010/main" val="279098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2406AC-8B7E-48B8-8AED-EE455D83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Materyal-</a:t>
            </a:r>
            <a:r>
              <a:rPr lang="tr-TR" sz="4000" dirty="0" err="1"/>
              <a:t>Metod</a:t>
            </a:r>
            <a:r>
              <a:rPr lang="tr-TR" sz="4000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975D6F-BE4A-47C9-B214-080987B6D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Bu olgu-kontrol çalışması, Ocak-Ağustos 2015 tarihleri arasında Şiraz Üniversitesi Tıp Bilimleri Fakültesi'ne bağlı </a:t>
            </a:r>
            <a:r>
              <a:rPr lang="tr-TR" sz="2400" dirty="0" err="1"/>
              <a:t>Ghadir</a:t>
            </a:r>
            <a:r>
              <a:rPr lang="tr-TR" sz="2400" dirty="0"/>
              <a:t>-Kadın Hastalıkları ve Çocuk Hastanesi'nin </a:t>
            </a:r>
            <a:r>
              <a:rPr lang="tr-TR" sz="2400" dirty="0" err="1"/>
              <a:t>infertilite</a:t>
            </a:r>
            <a:r>
              <a:rPr lang="tr-TR" sz="2400" dirty="0"/>
              <a:t> kliniğine başvuran 20-35 yaşları arasında olan </a:t>
            </a:r>
            <a:r>
              <a:rPr lang="tr-TR" sz="2400" dirty="0" err="1"/>
              <a:t>infertil</a:t>
            </a:r>
            <a:r>
              <a:rPr lang="tr-TR" sz="2400" dirty="0"/>
              <a:t> çiftlerin 161 kadın partneri üzerinde yapıldı.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Revize edilmiş Rotterdam 2003 kriterlerine göre PCOS tanısı konuldu. Buna göre, aşağıdaki üç ölçütten ikisi mevcut olmalıdır: </a:t>
            </a:r>
          </a:p>
          <a:p>
            <a:pPr lvl="1"/>
            <a:r>
              <a:rPr lang="tr-TR" sz="2000" dirty="0"/>
              <a:t>1-Oligo veya </a:t>
            </a:r>
            <a:r>
              <a:rPr lang="tr-TR" sz="2000" dirty="0" err="1"/>
              <a:t>anovülasyon</a:t>
            </a:r>
            <a:r>
              <a:rPr lang="tr-TR" sz="2000" dirty="0"/>
              <a:t>, </a:t>
            </a:r>
          </a:p>
          <a:p>
            <a:pPr lvl="1"/>
            <a:r>
              <a:rPr lang="tr-TR" sz="2000" dirty="0"/>
              <a:t>2-Hiperandrojenizmin klinik ve / veya biyokimyasal bulguları  </a:t>
            </a:r>
          </a:p>
          <a:p>
            <a:pPr lvl="1"/>
            <a:r>
              <a:rPr lang="tr-TR" sz="2000" dirty="0"/>
              <a:t>3-Ultrason taramasında </a:t>
            </a:r>
            <a:r>
              <a:rPr lang="tr-TR" sz="2000" dirty="0" err="1"/>
              <a:t>polikistik</a:t>
            </a:r>
            <a:r>
              <a:rPr lang="tr-TR" sz="2000" dirty="0"/>
              <a:t> yumurtalıklar </a:t>
            </a:r>
          </a:p>
        </p:txBody>
      </p:sp>
    </p:spTree>
    <p:extLst>
      <p:ext uri="{BB962C8B-B14F-4D97-AF65-F5344CB8AC3E}">
        <p14:creationId xmlns:p14="http://schemas.microsoft.com/office/powerpoint/2010/main" val="268497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AA5931-1AAC-4A85-8FCE-FF689430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Materyal-</a:t>
            </a:r>
            <a:r>
              <a:rPr lang="tr-TR" sz="4000" dirty="0" err="1"/>
              <a:t>Metod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3BF11C-3DD1-43F2-B7EA-DE7CA11F2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Dışlama kriterleri;</a:t>
            </a:r>
          </a:p>
          <a:p>
            <a:pPr marL="0" indent="0">
              <a:buNone/>
            </a:pPr>
            <a:endParaRPr lang="tr-TR" sz="2400" dirty="0"/>
          </a:p>
          <a:p>
            <a:pPr lvl="1"/>
            <a:r>
              <a:rPr lang="tr-TR" sz="2000" dirty="0" err="1"/>
              <a:t>Hiperprolaktinemi</a:t>
            </a:r>
            <a:r>
              <a:rPr lang="tr-TR" sz="2000" dirty="0"/>
              <a:t>, </a:t>
            </a:r>
            <a:r>
              <a:rPr lang="tr-TR" sz="2000" dirty="0" err="1"/>
              <a:t>tiroid</a:t>
            </a:r>
            <a:r>
              <a:rPr lang="tr-TR" sz="2000" dirty="0"/>
              <a:t> hastalığı, </a:t>
            </a:r>
            <a:r>
              <a:rPr lang="tr-TR" sz="2000" dirty="0" err="1"/>
              <a:t>konjenital</a:t>
            </a:r>
            <a:r>
              <a:rPr lang="tr-TR" sz="2000" dirty="0"/>
              <a:t> adrenal </a:t>
            </a:r>
            <a:r>
              <a:rPr lang="tr-TR" sz="2000" dirty="0" err="1"/>
              <a:t>hiperplazi</a:t>
            </a:r>
            <a:r>
              <a:rPr lang="tr-TR" sz="2000" dirty="0"/>
              <a:t>, </a:t>
            </a:r>
            <a:r>
              <a:rPr lang="tr-TR" sz="2000" dirty="0" err="1"/>
              <a:t>Cushing</a:t>
            </a:r>
            <a:r>
              <a:rPr lang="tr-TR" sz="2000" dirty="0"/>
              <a:t> hastalığı ve </a:t>
            </a:r>
            <a:r>
              <a:rPr lang="tr-TR" sz="2000" dirty="0" err="1"/>
              <a:t>neoplazisi</a:t>
            </a:r>
            <a:r>
              <a:rPr lang="tr-TR" sz="2000" dirty="0"/>
              <a:t> olanlar</a:t>
            </a:r>
          </a:p>
          <a:p>
            <a:pPr lvl="1"/>
            <a:r>
              <a:rPr lang="tr-TR" sz="2000" dirty="0"/>
              <a:t>Son 90 gün içinde insülin </a:t>
            </a:r>
            <a:r>
              <a:rPr lang="tr-TR" sz="2000" dirty="0" err="1"/>
              <a:t>duyarlaştırıcı</a:t>
            </a:r>
            <a:r>
              <a:rPr lang="tr-TR" sz="2000" dirty="0"/>
              <a:t>, oral </a:t>
            </a:r>
            <a:r>
              <a:rPr lang="tr-TR" sz="2000" dirty="0" err="1"/>
              <a:t>kontraseptif</a:t>
            </a:r>
            <a:r>
              <a:rPr lang="tr-TR" sz="2000" dirty="0"/>
              <a:t>, </a:t>
            </a:r>
            <a:r>
              <a:rPr lang="tr-TR" sz="2000" dirty="0" err="1"/>
              <a:t>antiandrojen</a:t>
            </a:r>
            <a:r>
              <a:rPr lang="tr-TR" sz="2000" dirty="0"/>
              <a:t>, </a:t>
            </a:r>
            <a:r>
              <a:rPr lang="tr-TR" sz="2000" dirty="0" err="1"/>
              <a:t>kortikosteroid</a:t>
            </a:r>
            <a:r>
              <a:rPr lang="tr-TR" sz="2000" dirty="0"/>
              <a:t> ve diğer </a:t>
            </a:r>
            <a:r>
              <a:rPr lang="tr-TR" sz="2000" dirty="0" err="1"/>
              <a:t>hormonal</a:t>
            </a:r>
            <a:r>
              <a:rPr lang="tr-TR" sz="2000" dirty="0"/>
              <a:t> ilaçları kullanan katılımcılar 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Etik kurul onayı alındı ve tüm katılımcılardan yazılı bilgilendirilmiş onam alındı.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80 </a:t>
            </a:r>
            <a:r>
              <a:rPr lang="tr-TR" sz="2400" dirty="0" err="1"/>
              <a:t>PCOS’lu</a:t>
            </a:r>
            <a:r>
              <a:rPr lang="tr-TR" sz="2400" dirty="0"/>
              <a:t> ve 81 PCOS olmayan kadın bu çalışmaya dahil edildi.</a:t>
            </a:r>
          </a:p>
        </p:txBody>
      </p:sp>
    </p:spTree>
    <p:extLst>
      <p:ext uri="{BB962C8B-B14F-4D97-AF65-F5344CB8AC3E}">
        <p14:creationId xmlns:p14="http://schemas.microsoft.com/office/powerpoint/2010/main" val="1359727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1400</Words>
  <Application>Microsoft Office PowerPoint</Application>
  <PresentationFormat>Geniş ekran</PresentationFormat>
  <Paragraphs>144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Teması</vt:lpstr>
      <vt:lpstr>İnfertil PCOS'lu kadınlarda oksitosin düzeyi, glukoz metabolizması bileşenleri, oksitosin ve anti-mullerian hormon için eşik değerlerin değerlendirilmesi</vt:lpstr>
      <vt:lpstr>PowerPoint Sunusu</vt:lpstr>
      <vt:lpstr>Giriş</vt:lpstr>
      <vt:lpstr>Giriş</vt:lpstr>
      <vt:lpstr>Giriş</vt:lpstr>
      <vt:lpstr>Giriş</vt:lpstr>
      <vt:lpstr>Giriş</vt:lpstr>
      <vt:lpstr>Materyal-Metod </vt:lpstr>
      <vt:lpstr>Materyal-Metod</vt:lpstr>
      <vt:lpstr>Materyal-Metod</vt:lpstr>
      <vt:lpstr>Materyal-Metod</vt:lpstr>
      <vt:lpstr>Materyal-Metod</vt:lpstr>
      <vt:lpstr>Sonuçlar</vt:lpstr>
      <vt:lpstr>PowerPoint Sunusu</vt:lpstr>
      <vt:lpstr>PowerPoint Sunusu</vt:lpstr>
      <vt:lpstr>Sonuçlar</vt:lpstr>
      <vt:lpstr>Sonuçlar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Birinci Basamak Obezite Yönetimi</dc:title>
  <dc:creator>lenovo</dc:creator>
  <cp:lastModifiedBy>Hatice Alkaya Kol</cp:lastModifiedBy>
  <cp:revision>135</cp:revision>
  <dcterms:created xsi:type="dcterms:W3CDTF">2018-09-22T18:28:04Z</dcterms:created>
  <dcterms:modified xsi:type="dcterms:W3CDTF">2018-10-16T08:50:35Z</dcterms:modified>
</cp:coreProperties>
</file>