
<file path=[Content_Types].xml><?xml version="1.0" encoding="utf-8"?>
<Types xmlns="http://schemas.openxmlformats.org/package/2006/content-types">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96" r:id="rId2"/>
    <p:sldId id="256" r:id="rId3"/>
    <p:sldId id="258" r:id="rId4"/>
    <p:sldId id="259" r:id="rId5"/>
    <p:sldId id="261" r:id="rId6"/>
    <p:sldId id="263" r:id="rId7"/>
    <p:sldId id="264" r:id="rId8"/>
    <p:sldId id="265" r:id="rId9"/>
    <p:sldId id="266" r:id="rId10"/>
    <p:sldId id="283" r:id="rId11"/>
    <p:sldId id="284" r:id="rId12"/>
    <p:sldId id="285" r:id="rId13"/>
    <p:sldId id="286" r:id="rId14"/>
    <p:sldId id="268" r:id="rId15"/>
    <p:sldId id="297" r:id="rId16"/>
    <p:sldId id="272" r:id="rId17"/>
    <p:sldId id="298" r:id="rId18"/>
    <p:sldId id="299" r:id="rId19"/>
    <p:sldId id="274" r:id="rId20"/>
    <p:sldId id="300" r:id="rId21"/>
    <p:sldId id="275" r:id="rId22"/>
    <p:sldId id="301" r:id="rId23"/>
    <p:sldId id="277" r:id="rId24"/>
    <p:sldId id="287" r:id="rId25"/>
    <p:sldId id="278" r:id="rId26"/>
    <p:sldId id="279" r:id="rId27"/>
    <p:sldId id="280" r:id="rId28"/>
    <p:sldId id="281" r:id="rId29"/>
    <p:sldId id="302" r:id="rId30"/>
    <p:sldId id="291" r:id="rId31"/>
    <p:sldId id="292" r:id="rId32"/>
    <p:sldId id="295" r:id="rId33"/>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246"/>
    <a:srgbClr val="E1EA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94660"/>
  </p:normalViewPr>
  <p:slideViewPr>
    <p:cSldViewPr snapToGrid="0">
      <p:cViewPr varScale="1">
        <p:scale>
          <a:sx n="86" d="100"/>
          <a:sy n="86" d="100"/>
        </p:scale>
        <p:origin x="542"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CB20F96-A972-4005-940E-5C6FC6F611C5}" type="datetimeFigureOut">
              <a:rPr lang="tr-TR"/>
              <a:pPr>
                <a:defRPr/>
              </a:pPr>
              <a:t>6.11.2018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a:t>Asıl metin stillerini düzenle</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EE15FBE-020E-47CE-83B7-037F75A73394}"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p:cNvPr>
          <p:cNvSpPr>
            <a:spLocks noGrp="1"/>
          </p:cNvSpPr>
          <p:nvPr>
            <p:ph type="dt" sz="half" idx="10"/>
          </p:nvPr>
        </p:nvSpPr>
        <p:spPr/>
        <p:txBody>
          <a:bodyPr/>
          <a:lstStyle>
            <a:lvl1pPr>
              <a:defRPr/>
            </a:lvl1pPr>
          </a:lstStyle>
          <a:p>
            <a:pPr>
              <a:defRPr/>
            </a:pPr>
            <a:fld id="{DD0D89FD-2E68-4BA5-898A-2DA97D51D471}" type="datetimeFigureOut">
              <a:rPr lang="tr-TR"/>
              <a:pPr>
                <a:defRPr/>
              </a:pPr>
              <a:t>6.11.2018</a:t>
            </a:fld>
            <a:endParaRPr lang="tr-TR"/>
          </a:p>
        </p:txBody>
      </p:sp>
      <p:sp>
        <p:nvSpPr>
          <p:cNvPr id="5" name="Alt Bilgi Yer Tutucusu 4">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p:cNvPr>
          <p:cNvSpPr>
            <a:spLocks noGrp="1"/>
          </p:cNvSpPr>
          <p:nvPr>
            <p:ph type="sldNum" sz="quarter" idx="12"/>
          </p:nvPr>
        </p:nvSpPr>
        <p:spPr/>
        <p:txBody>
          <a:bodyPr/>
          <a:lstStyle>
            <a:lvl1pPr>
              <a:defRPr/>
            </a:lvl1pPr>
          </a:lstStyle>
          <a:p>
            <a:pPr>
              <a:defRPr/>
            </a:pPr>
            <a:fld id="{143C2DFC-F56E-43D4-B787-E812AA491321}"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r>
              <a:rPr lang="tr-TR"/>
              <a:t>Asıl başlık stilini düzenlemek için tıklayın</a:t>
            </a:r>
          </a:p>
        </p:txBody>
      </p:sp>
      <p:sp>
        <p:nvSpPr>
          <p:cNvPr id="3" name="Dikey Metin Yer Tutucusu 2">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p:cNvPr>
          <p:cNvSpPr>
            <a:spLocks noGrp="1"/>
          </p:cNvSpPr>
          <p:nvPr>
            <p:ph type="dt" sz="half" idx="10"/>
          </p:nvPr>
        </p:nvSpPr>
        <p:spPr/>
        <p:txBody>
          <a:bodyPr/>
          <a:lstStyle>
            <a:lvl1pPr>
              <a:defRPr/>
            </a:lvl1pPr>
          </a:lstStyle>
          <a:p>
            <a:pPr>
              <a:defRPr/>
            </a:pPr>
            <a:fld id="{EDFD667E-0B01-4886-87CA-12D3BE350F5A}" type="datetimeFigureOut">
              <a:rPr lang="tr-TR"/>
              <a:pPr>
                <a:defRPr/>
              </a:pPr>
              <a:t>6.11.2018</a:t>
            </a:fld>
            <a:endParaRPr lang="tr-TR"/>
          </a:p>
        </p:txBody>
      </p:sp>
      <p:sp>
        <p:nvSpPr>
          <p:cNvPr id="5" name="Alt Bilgi Yer Tutucusu 4">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p:cNvPr>
          <p:cNvSpPr>
            <a:spLocks noGrp="1"/>
          </p:cNvSpPr>
          <p:nvPr>
            <p:ph type="sldNum" sz="quarter" idx="12"/>
          </p:nvPr>
        </p:nvSpPr>
        <p:spPr/>
        <p:txBody>
          <a:bodyPr/>
          <a:lstStyle>
            <a:lvl1pPr>
              <a:defRPr/>
            </a:lvl1pPr>
          </a:lstStyle>
          <a:p>
            <a:pPr>
              <a:defRPr/>
            </a:pPr>
            <a:fld id="{93198A83-05CA-4271-A2DE-724E85E5895A}"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p:cNvPr>
          <p:cNvSpPr>
            <a:spLocks noGrp="1"/>
          </p:cNvSpPr>
          <p:nvPr>
            <p:ph type="dt" sz="half" idx="10"/>
          </p:nvPr>
        </p:nvSpPr>
        <p:spPr/>
        <p:txBody>
          <a:bodyPr/>
          <a:lstStyle>
            <a:lvl1pPr>
              <a:defRPr/>
            </a:lvl1pPr>
          </a:lstStyle>
          <a:p>
            <a:pPr>
              <a:defRPr/>
            </a:pPr>
            <a:fld id="{AD382588-05D1-4097-929B-3077A29F209B}" type="datetimeFigureOut">
              <a:rPr lang="tr-TR"/>
              <a:pPr>
                <a:defRPr/>
              </a:pPr>
              <a:t>6.11.2018</a:t>
            </a:fld>
            <a:endParaRPr lang="tr-TR"/>
          </a:p>
        </p:txBody>
      </p:sp>
      <p:sp>
        <p:nvSpPr>
          <p:cNvPr id="5" name="Alt Bilgi Yer Tutucusu 4">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p:cNvPr>
          <p:cNvSpPr>
            <a:spLocks noGrp="1"/>
          </p:cNvSpPr>
          <p:nvPr>
            <p:ph type="sldNum" sz="quarter" idx="12"/>
          </p:nvPr>
        </p:nvSpPr>
        <p:spPr/>
        <p:txBody>
          <a:bodyPr/>
          <a:lstStyle>
            <a:lvl1pPr>
              <a:defRPr/>
            </a:lvl1pPr>
          </a:lstStyle>
          <a:p>
            <a:pPr>
              <a:defRPr/>
            </a:pPr>
            <a:fld id="{E236B65B-FC4C-4E9E-B1E0-5D829ACA2C8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r>
              <a:rPr lang="tr-TR"/>
              <a:t>Asıl başlık stilini düzenlemek için tıklayın</a:t>
            </a:r>
          </a:p>
        </p:txBody>
      </p:sp>
      <p:sp>
        <p:nvSpPr>
          <p:cNvPr id="3" name="İçerik Yer Tutucusu 2">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p:cNvPr>
          <p:cNvSpPr>
            <a:spLocks noGrp="1"/>
          </p:cNvSpPr>
          <p:nvPr>
            <p:ph type="dt" sz="half" idx="10"/>
          </p:nvPr>
        </p:nvSpPr>
        <p:spPr/>
        <p:txBody>
          <a:bodyPr/>
          <a:lstStyle>
            <a:lvl1pPr>
              <a:defRPr/>
            </a:lvl1pPr>
          </a:lstStyle>
          <a:p>
            <a:pPr>
              <a:defRPr/>
            </a:pPr>
            <a:fld id="{8FA29039-E930-4592-9DE0-199540335404}" type="datetimeFigureOut">
              <a:rPr lang="tr-TR"/>
              <a:pPr>
                <a:defRPr/>
              </a:pPr>
              <a:t>6.11.2018</a:t>
            </a:fld>
            <a:endParaRPr lang="tr-TR"/>
          </a:p>
        </p:txBody>
      </p:sp>
      <p:sp>
        <p:nvSpPr>
          <p:cNvPr id="5" name="Alt Bilgi Yer Tutucusu 4">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p:cNvPr>
          <p:cNvSpPr>
            <a:spLocks noGrp="1"/>
          </p:cNvSpPr>
          <p:nvPr>
            <p:ph type="sldNum" sz="quarter" idx="12"/>
          </p:nvPr>
        </p:nvSpPr>
        <p:spPr/>
        <p:txBody>
          <a:bodyPr/>
          <a:lstStyle>
            <a:lvl1pPr>
              <a:defRPr/>
            </a:lvl1pPr>
          </a:lstStyle>
          <a:p>
            <a:pPr>
              <a:defRPr/>
            </a:pPr>
            <a:fld id="{2D2C07CA-1B10-4AB1-BDB1-97BCC4A8CFB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p:cNvPr>
          <p:cNvSpPr>
            <a:spLocks noGrp="1"/>
          </p:cNvSpPr>
          <p:nvPr>
            <p:ph type="dt" sz="half" idx="10"/>
          </p:nvPr>
        </p:nvSpPr>
        <p:spPr/>
        <p:txBody>
          <a:bodyPr/>
          <a:lstStyle>
            <a:lvl1pPr>
              <a:defRPr/>
            </a:lvl1pPr>
          </a:lstStyle>
          <a:p>
            <a:pPr>
              <a:defRPr/>
            </a:pPr>
            <a:fld id="{1B8BA60D-9770-42D0-8452-83BA0B027886}" type="datetimeFigureOut">
              <a:rPr lang="tr-TR"/>
              <a:pPr>
                <a:defRPr/>
              </a:pPr>
              <a:t>6.11.2018</a:t>
            </a:fld>
            <a:endParaRPr lang="tr-TR"/>
          </a:p>
        </p:txBody>
      </p:sp>
      <p:sp>
        <p:nvSpPr>
          <p:cNvPr id="5" name="Alt Bilgi Yer Tutucusu 4">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p:cNvPr>
          <p:cNvSpPr>
            <a:spLocks noGrp="1"/>
          </p:cNvSpPr>
          <p:nvPr>
            <p:ph type="sldNum" sz="quarter" idx="12"/>
          </p:nvPr>
        </p:nvSpPr>
        <p:spPr/>
        <p:txBody>
          <a:bodyPr/>
          <a:lstStyle>
            <a:lvl1pPr>
              <a:defRPr/>
            </a:lvl1pPr>
          </a:lstStyle>
          <a:p>
            <a:pPr>
              <a:defRPr/>
            </a:pPr>
            <a:fld id="{69269F18-D5A3-441B-B6BF-D37BFAAEADD9}"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r>
              <a:rPr lang="tr-TR"/>
              <a:t>Asıl başlık stilini düzenlemek için tıklayın</a:t>
            </a:r>
          </a:p>
        </p:txBody>
      </p:sp>
      <p:sp>
        <p:nvSpPr>
          <p:cNvPr id="3" name="İçerik Yer Tutucusu 2">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3">
            <a:extLst/>
          </p:cNvPr>
          <p:cNvSpPr>
            <a:spLocks noGrp="1"/>
          </p:cNvSpPr>
          <p:nvPr>
            <p:ph type="dt" sz="half" idx="10"/>
          </p:nvPr>
        </p:nvSpPr>
        <p:spPr/>
        <p:txBody>
          <a:bodyPr/>
          <a:lstStyle>
            <a:lvl1pPr>
              <a:defRPr/>
            </a:lvl1pPr>
          </a:lstStyle>
          <a:p>
            <a:pPr>
              <a:defRPr/>
            </a:pPr>
            <a:fld id="{AF03A02F-E2D1-4D91-B072-3C90BCA9A035}" type="datetimeFigureOut">
              <a:rPr lang="tr-TR"/>
              <a:pPr>
                <a:defRPr/>
              </a:pPr>
              <a:t>6.11.2018</a:t>
            </a:fld>
            <a:endParaRPr lang="tr-TR"/>
          </a:p>
        </p:txBody>
      </p:sp>
      <p:sp>
        <p:nvSpPr>
          <p:cNvPr id="6" name="Alt Bilgi Yer Tutucusu 4">
            <a:extLst/>
          </p:cNvPr>
          <p:cNvSpPr>
            <a:spLocks noGrp="1"/>
          </p:cNvSpPr>
          <p:nvPr>
            <p:ph type="ftr" sz="quarter" idx="11"/>
          </p:nvPr>
        </p:nvSpPr>
        <p:spPr/>
        <p:txBody>
          <a:bodyPr/>
          <a:lstStyle>
            <a:lvl1pPr>
              <a:defRPr/>
            </a:lvl1pPr>
          </a:lstStyle>
          <a:p>
            <a:pPr>
              <a:defRPr/>
            </a:pPr>
            <a:endParaRPr lang="tr-TR"/>
          </a:p>
        </p:txBody>
      </p:sp>
      <p:sp>
        <p:nvSpPr>
          <p:cNvPr id="7" name="Slayt Numarası Yer Tutucusu 5">
            <a:extLst/>
          </p:cNvPr>
          <p:cNvSpPr>
            <a:spLocks noGrp="1"/>
          </p:cNvSpPr>
          <p:nvPr>
            <p:ph type="sldNum" sz="quarter" idx="12"/>
          </p:nvPr>
        </p:nvSpPr>
        <p:spPr/>
        <p:txBody>
          <a:bodyPr/>
          <a:lstStyle>
            <a:lvl1pPr>
              <a:defRPr/>
            </a:lvl1pPr>
          </a:lstStyle>
          <a:p>
            <a:pPr>
              <a:defRPr/>
            </a:pPr>
            <a:fld id="{446A1280-3CD1-441C-8AB7-BDE3C02EFE14}"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3">
            <a:extLst/>
          </p:cNvPr>
          <p:cNvSpPr>
            <a:spLocks noGrp="1"/>
          </p:cNvSpPr>
          <p:nvPr>
            <p:ph type="dt" sz="half" idx="10"/>
          </p:nvPr>
        </p:nvSpPr>
        <p:spPr/>
        <p:txBody>
          <a:bodyPr/>
          <a:lstStyle>
            <a:lvl1pPr>
              <a:defRPr/>
            </a:lvl1pPr>
          </a:lstStyle>
          <a:p>
            <a:pPr>
              <a:defRPr/>
            </a:pPr>
            <a:fld id="{10CC0886-43BB-46C0-813F-934BF56E5E25}" type="datetimeFigureOut">
              <a:rPr lang="tr-TR"/>
              <a:pPr>
                <a:defRPr/>
              </a:pPr>
              <a:t>6.11.2018</a:t>
            </a:fld>
            <a:endParaRPr lang="tr-TR"/>
          </a:p>
        </p:txBody>
      </p:sp>
      <p:sp>
        <p:nvSpPr>
          <p:cNvPr id="8" name="Alt Bilgi Yer Tutucusu 4">
            <a:extLst/>
          </p:cNvPr>
          <p:cNvSpPr>
            <a:spLocks noGrp="1"/>
          </p:cNvSpPr>
          <p:nvPr>
            <p:ph type="ftr" sz="quarter" idx="11"/>
          </p:nvPr>
        </p:nvSpPr>
        <p:spPr/>
        <p:txBody>
          <a:bodyPr/>
          <a:lstStyle>
            <a:lvl1pPr>
              <a:defRPr/>
            </a:lvl1pPr>
          </a:lstStyle>
          <a:p>
            <a:pPr>
              <a:defRPr/>
            </a:pPr>
            <a:endParaRPr lang="tr-TR"/>
          </a:p>
        </p:txBody>
      </p:sp>
      <p:sp>
        <p:nvSpPr>
          <p:cNvPr id="9" name="Slayt Numarası Yer Tutucusu 5">
            <a:extLst/>
          </p:cNvPr>
          <p:cNvSpPr>
            <a:spLocks noGrp="1"/>
          </p:cNvSpPr>
          <p:nvPr>
            <p:ph type="sldNum" sz="quarter" idx="12"/>
          </p:nvPr>
        </p:nvSpPr>
        <p:spPr/>
        <p:txBody>
          <a:bodyPr/>
          <a:lstStyle>
            <a:lvl1pPr>
              <a:defRPr/>
            </a:lvl1pPr>
          </a:lstStyle>
          <a:p>
            <a:pPr>
              <a:defRPr/>
            </a:pPr>
            <a:fld id="{760B1B48-D2F2-4907-8790-43F0A44E750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p:cNvPr>
          <p:cNvSpPr>
            <a:spLocks noGrp="1"/>
          </p:cNvSpPr>
          <p:nvPr>
            <p:ph type="title"/>
          </p:nvPr>
        </p:nvSpPr>
        <p:spPr/>
        <p:txBody>
          <a:bodyPr/>
          <a:lstStyle/>
          <a:p>
            <a:r>
              <a:rPr lang="tr-TR"/>
              <a:t>Asıl başlık stilini düzenlemek için tıklayın</a:t>
            </a:r>
          </a:p>
        </p:txBody>
      </p:sp>
      <p:sp>
        <p:nvSpPr>
          <p:cNvPr id="3" name="Veri Yer Tutucusu 3">
            <a:extLst/>
          </p:cNvPr>
          <p:cNvSpPr>
            <a:spLocks noGrp="1"/>
          </p:cNvSpPr>
          <p:nvPr>
            <p:ph type="dt" sz="half" idx="10"/>
          </p:nvPr>
        </p:nvSpPr>
        <p:spPr/>
        <p:txBody>
          <a:bodyPr/>
          <a:lstStyle>
            <a:lvl1pPr>
              <a:defRPr/>
            </a:lvl1pPr>
          </a:lstStyle>
          <a:p>
            <a:pPr>
              <a:defRPr/>
            </a:pPr>
            <a:fld id="{D8716770-B042-43C3-ABD7-37EF8B1CFD0D}" type="datetimeFigureOut">
              <a:rPr lang="tr-TR"/>
              <a:pPr>
                <a:defRPr/>
              </a:pPr>
              <a:t>6.11.2018</a:t>
            </a:fld>
            <a:endParaRPr lang="tr-TR"/>
          </a:p>
        </p:txBody>
      </p:sp>
      <p:sp>
        <p:nvSpPr>
          <p:cNvPr id="4" name="Alt Bilgi Yer Tutucusu 4">
            <a:extLst/>
          </p:cNvPr>
          <p:cNvSpPr>
            <a:spLocks noGrp="1"/>
          </p:cNvSpPr>
          <p:nvPr>
            <p:ph type="ftr" sz="quarter" idx="11"/>
          </p:nvPr>
        </p:nvSpPr>
        <p:spPr/>
        <p:txBody>
          <a:bodyPr/>
          <a:lstStyle>
            <a:lvl1pPr>
              <a:defRPr/>
            </a:lvl1pPr>
          </a:lstStyle>
          <a:p>
            <a:pPr>
              <a:defRPr/>
            </a:pPr>
            <a:endParaRPr lang="tr-TR"/>
          </a:p>
        </p:txBody>
      </p:sp>
      <p:sp>
        <p:nvSpPr>
          <p:cNvPr id="5" name="Slayt Numarası Yer Tutucusu 5">
            <a:extLst/>
          </p:cNvPr>
          <p:cNvSpPr>
            <a:spLocks noGrp="1"/>
          </p:cNvSpPr>
          <p:nvPr>
            <p:ph type="sldNum" sz="quarter" idx="12"/>
          </p:nvPr>
        </p:nvSpPr>
        <p:spPr/>
        <p:txBody>
          <a:bodyPr/>
          <a:lstStyle>
            <a:lvl1pPr>
              <a:defRPr/>
            </a:lvl1pPr>
          </a:lstStyle>
          <a:p>
            <a:pPr>
              <a:defRPr/>
            </a:pPr>
            <a:fld id="{79D6E7B3-8A1A-4C63-92D8-54DDCA5B270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a:extLst/>
          </p:cNvPr>
          <p:cNvSpPr>
            <a:spLocks noGrp="1"/>
          </p:cNvSpPr>
          <p:nvPr>
            <p:ph type="dt" sz="half" idx="10"/>
          </p:nvPr>
        </p:nvSpPr>
        <p:spPr/>
        <p:txBody>
          <a:bodyPr/>
          <a:lstStyle>
            <a:lvl1pPr>
              <a:defRPr/>
            </a:lvl1pPr>
          </a:lstStyle>
          <a:p>
            <a:pPr>
              <a:defRPr/>
            </a:pPr>
            <a:fld id="{F06494E2-797B-404A-B005-44B9FF5060DF}" type="datetimeFigureOut">
              <a:rPr lang="tr-TR"/>
              <a:pPr>
                <a:defRPr/>
              </a:pPr>
              <a:t>6.11.2018</a:t>
            </a:fld>
            <a:endParaRPr lang="tr-TR"/>
          </a:p>
        </p:txBody>
      </p:sp>
      <p:sp>
        <p:nvSpPr>
          <p:cNvPr id="3" name="Alt Bilgi Yer Tutucusu 4">
            <a:extLst/>
          </p:cNvPr>
          <p:cNvSpPr>
            <a:spLocks noGrp="1"/>
          </p:cNvSpPr>
          <p:nvPr>
            <p:ph type="ftr" sz="quarter" idx="11"/>
          </p:nvPr>
        </p:nvSpPr>
        <p:spPr/>
        <p:txBody>
          <a:bodyPr/>
          <a:lstStyle>
            <a:lvl1pPr>
              <a:defRPr/>
            </a:lvl1pPr>
          </a:lstStyle>
          <a:p>
            <a:pPr>
              <a:defRPr/>
            </a:pPr>
            <a:endParaRPr lang="tr-TR"/>
          </a:p>
        </p:txBody>
      </p:sp>
      <p:sp>
        <p:nvSpPr>
          <p:cNvPr id="4" name="Slayt Numarası Yer Tutucusu 5">
            <a:extLst/>
          </p:cNvPr>
          <p:cNvSpPr>
            <a:spLocks noGrp="1"/>
          </p:cNvSpPr>
          <p:nvPr>
            <p:ph type="sldNum" sz="quarter" idx="12"/>
          </p:nvPr>
        </p:nvSpPr>
        <p:spPr/>
        <p:txBody>
          <a:bodyPr/>
          <a:lstStyle>
            <a:lvl1pPr>
              <a:defRPr/>
            </a:lvl1pPr>
          </a:lstStyle>
          <a:p>
            <a:pPr>
              <a:defRPr/>
            </a:pPr>
            <a:fld id="{8730C1E1-41CB-4CB6-B978-6347B2F18E87}"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3">
            <a:extLst/>
          </p:cNvPr>
          <p:cNvSpPr>
            <a:spLocks noGrp="1"/>
          </p:cNvSpPr>
          <p:nvPr>
            <p:ph type="dt" sz="half" idx="10"/>
          </p:nvPr>
        </p:nvSpPr>
        <p:spPr/>
        <p:txBody>
          <a:bodyPr/>
          <a:lstStyle>
            <a:lvl1pPr>
              <a:defRPr/>
            </a:lvl1pPr>
          </a:lstStyle>
          <a:p>
            <a:pPr>
              <a:defRPr/>
            </a:pPr>
            <a:fld id="{E5676295-73E5-4F0C-8F14-A012AF046E5B}" type="datetimeFigureOut">
              <a:rPr lang="tr-TR"/>
              <a:pPr>
                <a:defRPr/>
              </a:pPr>
              <a:t>6.11.2018</a:t>
            </a:fld>
            <a:endParaRPr lang="tr-TR"/>
          </a:p>
        </p:txBody>
      </p:sp>
      <p:sp>
        <p:nvSpPr>
          <p:cNvPr id="6" name="Alt Bilgi Yer Tutucusu 4">
            <a:extLst/>
          </p:cNvPr>
          <p:cNvSpPr>
            <a:spLocks noGrp="1"/>
          </p:cNvSpPr>
          <p:nvPr>
            <p:ph type="ftr" sz="quarter" idx="11"/>
          </p:nvPr>
        </p:nvSpPr>
        <p:spPr/>
        <p:txBody>
          <a:bodyPr/>
          <a:lstStyle>
            <a:lvl1pPr>
              <a:defRPr/>
            </a:lvl1pPr>
          </a:lstStyle>
          <a:p>
            <a:pPr>
              <a:defRPr/>
            </a:pPr>
            <a:endParaRPr lang="tr-TR"/>
          </a:p>
        </p:txBody>
      </p:sp>
      <p:sp>
        <p:nvSpPr>
          <p:cNvPr id="7" name="Slayt Numarası Yer Tutucusu 5">
            <a:extLst/>
          </p:cNvPr>
          <p:cNvSpPr>
            <a:spLocks noGrp="1"/>
          </p:cNvSpPr>
          <p:nvPr>
            <p:ph type="sldNum" sz="quarter" idx="12"/>
          </p:nvPr>
        </p:nvSpPr>
        <p:spPr/>
        <p:txBody>
          <a:bodyPr/>
          <a:lstStyle>
            <a:lvl1pPr>
              <a:defRPr/>
            </a:lvl1pPr>
          </a:lstStyle>
          <a:p>
            <a:pPr>
              <a:defRPr/>
            </a:pPr>
            <a:fld id="{B27BD14B-3CF7-41EF-B8FA-504A6866856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3">
            <a:extLst/>
          </p:cNvPr>
          <p:cNvSpPr>
            <a:spLocks noGrp="1"/>
          </p:cNvSpPr>
          <p:nvPr>
            <p:ph type="dt" sz="half" idx="10"/>
          </p:nvPr>
        </p:nvSpPr>
        <p:spPr/>
        <p:txBody>
          <a:bodyPr/>
          <a:lstStyle>
            <a:lvl1pPr>
              <a:defRPr/>
            </a:lvl1pPr>
          </a:lstStyle>
          <a:p>
            <a:pPr>
              <a:defRPr/>
            </a:pPr>
            <a:fld id="{B1123CED-DA9D-4238-B2BC-944365057AAB}" type="datetimeFigureOut">
              <a:rPr lang="tr-TR"/>
              <a:pPr>
                <a:defRPr/>
              </a:pPr>
              <a:t>6.11.2018</a:t>
            </a:fld>
            <a:endParaRPr lang="tr-TR"/>
          </a:p>
        </p:txBody>
      </p:sp>
      <p:sp>
        <p:nvSpPr>
          <p:cNvPr id="6" name="Alt Bilgi Yer Tutucusu 4">
            <a:extLst/>
          </p:cNvPr>
          <p:cNvSpPr>
            <a:spLocks noGrp="1"/>
          </p:cNvSpPr>
          <p:nvPr>
            <p:ph type="ftr" sz="quarter" idx="11"/>
          </p:nvPr>
        </p:nvSpPr>
        <p:spPr/>
        <p:txBody>
          <a:bodyPr/>
          <a:lstStyle>
            <a:lvl1pPr>
              <a:defRPr/>
            </a:lvl1pPr>
          </a:lstStyle>
          <a:p>
            <a:pPr>
              <a:defRPr/>
            </a:pPr>
            <a:endParaRPr lang="tr-TR"/>
          </a:p>
        </p:txBody>
      </p:sp>
      <p:sp>
        <p:nvSpPr>
          <p:cNvPr id="7" name="Slayt Numarası Yer Tutucusu 5">
            <a:extLst/>
          </p:cNvPr>
          <p:cNvSpPr>
            <a:spLocks noGrp="1"/>
          </p:cNvSpPr>
          <p:nvPr>
            <p:ph type="sldNum" sz="quarter" idx="12"/>
          </p:nvPr>
        </p:nvSpPr>
        <p:spPr/>
        <p:txBody>
          <a:bodyPr/>
          <a:lstStyle>
            <a:lvl1pPr>
              <a:defRPr/>
            </a:lvl1pPr>
          </a:lstStyle>
          <a:p>
            <a:pPr>
              <a:defRPr/>
            </a:pPr>
            <a:fld id="{592AD473-022E-4FC1-ABF2-2D9BDFADE04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Asıl başlık stilini düzenlemek için tıklayın</a:t>
            </a:r>
          </a:p>
        </p:txBody>
      </p:sp>
      <p:sp>
        <p:nvSpPr>
          <p:cNvPr id="1027" name="Metin Yer Tutucusu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D9402E7-03CA-4B64-B22D-A35F8214CF8E}" type="datetimeFigureOut">
              <a:rPr lang="tr-TR"/>
              <a:pPr>
                <a:defRPr/>
              </a:pPr>
              <a:t>6.11.2018</a:t>
            </a:fld>
            <a:endParaRPr lang="tr-TR"/>
          </a:p>
        </p:txBody>
      </p:sp>
      <p:sp>
        <p:nvSpPr>
          <p:cNvPr id="5" name="Alt Bilgi Yer Tutucusu 4">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ayt Numarası Yer Tutucusu 5">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FAD2CB9-D536-4106-952B-F531F10E44A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ED9C4EAD-CAA5-4DA8-AE2E-7A2C7F153E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951" y="104775"/>
            <a:ext cx="11163300" cy="6153150"/>
          </a:xfrm>
          <a:prstGeom prst="rect">
            <a:avLst/>
          </a:prstGeom>
        </p:spPr>
      </p:pic>
      <p:sp>
        <p:nvSpPr>
          <p:cNvPr id="11" name="Metin kutusu 10">
            <a:extLst>
              <a:ext uri="{FF2B5EF4-FFF2-40B4-BE49-F238E27FC236}">
                <a16:creationId xmlns:a16="http://schemas.microsoft.com/office/drawing/2014/main" id="{54FFE526-9713-4B7C-9CDC-3584D232BD8D}"/>
              </a:ext>
            </a:extLst>
          </p:cNvPr>
          <p:cNvSpPr txBox="1"/>
          <p:nvPr/>
        </p:nvSpPr>
        <p:spPr>
          <a:xfrm>
            <a:off x="4895850" y="6257925"/>
            <a:ext cx="3219450" cy="369332"/>
          </a:xfrm>
          <a:prstGeom prst="rect">
            <a:avLst/>
          </a:prstGeom>
          <a:noFill/>
        </p:spPr>
        <p:txBody>
          <a:bodyPr wrap="square" rtlCol="0">
            <a:spAutoFit/>
          </a:bodyPr>
          <a:lstStyle/>
          <a:p>
            <a:r>
              <a:rPr lang="en-US" dirty="0"/>
              <a:t>JAMA July 18, 2017 </a:t>
            </a:r>
            <a:endParaRPr lang="tr-TR" dirty="0"/>
          </a:p>
        </p:txBody>
      </p:sp>
    </p:spTree>
    <p:extLst>
      <p:ext uri="{BB962C8B-B14F-4D97-AF65-F5344CB8AC3E}">
        <p14:creationId xmlns:p14="http://schemas.microsoft.com/office/powerpoint/2010/main" val="4062525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r>
              <a:rPr lang="tr-TR" b="1" dirty="0"/>
              <a:t>Materyal-</a:t>
            </a:r>
            <a:r>
              <a:rPr lang="tr-TR" b="1" dirty="0" err="1"/>
              <a:t>Metod</a:t>
            </a:r>
            <a:br>
              <a:rPr lang="tr-TR" b="1" dirty="0"/>
            </a:br>
            <a:r>
              <a:rPr lang="tr-TR" b="1" dirty="0"/>
              <a:t>(Prosedür</a:t>
            </a:r>
            <a:r>
              <a:rPr lang="tr-TR" sz="4000" b="1" dirty="0"/>
              <a:t>)</a:t>
            </a:r>
          </a:p>
        </p:txBody>
      </p:sp>
      <p:sp>
        <p:nvSpPr>
          <p:cNvPr id="40963" name="Rectangle 3"/>
          <p:cNvSpPr>
            <a:spLocks noGrp="1"/>
          </p:cNvSpPr>
          <p:nvPr>
            <p:ph type="body" idx="1"/>
          </p:nvPr>
        </p:nvSpPr>
        <p:spPr/>
        <p:txBody>
          <a:bodyPr/>
          <a:lstStyle/>
          <a:p>
            <a:r>
              <a:rPr lang="tr-TR" altLang="ja-JP" sz="3200" dirty="0"/>
              <a:t>Sabit kategoriler kullanılarak, ebeveynler tarafından etnik köken bildirildi. </a:t>
            </a:r>
          </a:p>
          <a:p>
            <a:r>
              <a:rPr lang="tr-TR" altLang="ja-JP" sz="3200" dirty="0"/>
              <a:t>Cilt </a:t>
            </a:r>
            <a:r>
              <a:rPr lang="tr-TR" altLang="ja-JP" sz="3200" dirty="0" err="1"/>
              <a:t>pigmentasyonu</a:t>
            </a:r>
            <a:r>
              <a:rPr lang="tr-TR" altLang="ja-JP" sz="3200" dirty="0"/>
              <a:t>, </a:t>
            </a:r>
            <a:r>
              <a:rPr lang="tr-TR" altLang="ja-JP" sz="3200" dirty="0" err="1"/>
              <a:t>Fitzpatrick</a:t>
            </a:r>
            <a:r>
              <a:rPr lang="tr-TR" altLang="ja-JP" sz="3200" dirty="0"/>
              <a:t> ölçeği kullanılarak sabit kategoriler aracılığıyla eğitimli araştırma görevlileri tarafından değerlendirildi.</a:t>
            </a:r>
          </a:p>
          <a:p>
            <a:r>
              <a:rPr lang="tr-TR" altLang="ja-JP" sz="3200" dirty="0"/>
              <a:t>Araştırma görevlileri, başka yerlerde tanımlanan standartlaştırılmış teknikleri kullanarak çocuk boy ve kilolarını da kaydettiler.</a:t>
            </a:r>
          </a:p>
          <a:p>
            <a:pPr marL="0" indent="0">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935855" y="418391"/>
            <a:ext cx="10515600" cy="1325563"/>
          </a:xfrm>
        </p:spPr>
        <p:txBody>
          <a:bodyPr/>
          <a:lstStyle/>
          <a:p>
            <a:r>
              <a:rPr lang="tr-TR" b="1" dirty="0"/>
              <a:t>Materyal-</a:t>
            </a:r>
            <a:r>
              <a:rPr lang="tr-TR" b="1" dirty="0" err="1"/>
              <a:t>Metod</a:t>
            </a:r>
            <a:br>
              <a:rPr lang="tr-TR" b="1" dirty="0"/>
            </a:br>
            <a:r>
              <a:rPr lang="tr-TR" b="1" dirty="0"/>
              <a:t>(Prosedür)</a:t>
            </a:r>
          </a:p>
        </p:txBody>
      </p:sp>
      <p:sp>
        <p:nvSpPr>
          <p:cNvPr id="41987" name="Rectangle 3"/>
          <p:cNvSpPr>
            <a:spLocks noGrp="1"/>
          </p:cNvSpPr>
          <p:nvPr>
            <p:ph type="body" idx="1"/>
          </p:nvPr>
        </p:nvSpPr>
        <p:spPr/>
        <p:txBody>
          <a:bodyPr/>
          <a:lstStyle/>
          <a:p>
            <a:r>
              <a:rPr lang="tr-TR" altLang="ja-JP" sz="3200" dirty="0"/>
              <a:t>Ebeveynlerden Kış ayları boyunca, bir semptom kontrol listesi tamamlamaları ve her üst solunum yolu enfeksiyonu için </a:t>
            </a:r>
            <a:r>
              <a:rPr lang="tr-TR" altLang="ja-JP" sz="3200" dirty="0" err="1"/>
              <a:t>viral</a:t>
            </a:r>
            <a:r>
              <a:rPr lang="tr-TR" altLang="ja-JP" sz="3200" dirty="0"/>
              <a:t> burun </a:t>
            </a:r>
            <a:r>
              <a:rPr lang="tr-TR" altLang="ja-JP" sz="3200" dirty="0" err="1"/>
              <a:t>swabları</a:t>
            </a:r>
            <a:r>
              <a:rPr lang="tr-TR" altLang="ja-JP" sz="3200" dirty="0"/>
              <a:t> toplamaları istendi.</a:t>
            </a:r>
          </a:p>
          <a:p>
            <a:r>
              <a:rPr lang="tr-TR" altLang="ja-JP" sz="3200" dirty="0"/>
              <a:t>Anne babalara, nazal </a:t>
            </a:r>
            <a:r>
              <a:rPr lang="tr-TR" altLang="ja-JP" sz="3200" dirty="0" err="1"/>
              <a:t>swabların</a:t>
            </a:r>
            <a:r>
              <a:rPr lang="tr-TR" altLang="ja-JP" sz="3200" dirty="0"/>
              <a:t> nasıl alınacağı ve 24 saat içinde çalışma </a:t>
            </a:r>
            <a:r>
              <a:rPr lang="tr-TR" altLang="ja-JP" sz="3200" dirty="0" err="1"/>
              <a:t>laboratuarına</a:t>
            </a:r>
            <a:r>
              <a:rPr lang="tr-TR" altLang="ja-JP" sz="3200" dirty="0"/>
              <a:t> gönderilinceye kadar, buzdolabında nasıl depolanacağına dair uygun teknikler hakkında talimat verildi.</a:t>
            </a:r>
          </a:p>
          <a:p>
            <a:r>
              <a:rPr lang="tr-TR" altLang="ja-JP" sz="3200" dirty="0"/>
              <a:t> Ebeveynlerin nazal </a:t>
            </a:r>
            <a:r>
              <a:rPr lang="tr-TR" altLang="ja-JP" sz="3200" dirty="0" err="1"/>
              <a:t>swab</a:t>
            </a:r>
            <a:r>
              <a:rPr lang="tr-TR" altLang="ja-JP" sz="3200" dirty="0"/>
              <a:t> toplama konusunda, bir sağlık profesyoneli kadar etkin olduğu görüldü.</a:t>
            </a:r>
            <a:endParaRPr lang="tr-T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tr-TR" b="1" dirty="0"/>
              <a:t>Materyal-</a:t>
            </a:r>
            <a:r>
              <a:rPr lang="tr-TR" b="1" dirty="0" err="1"/>
              <a:t>Metod</a:t>
            </a:r>
            <a:br>
              <a:rPr lang="tr-TR" b="1" dirty="0"/>
            </a:br>
            <a:r>
              <a:rPr lang="tr-TR" b="1" dirty="0"/>
              <a:t>(Prosedür</a:t>
            </a:r>
            <a:r>
              <a:rPr lang="tr-TR" sz="4000" b="1" dirty="0"/>
              <a:t>)</a:t>
            </a:r>
          </a:p>
        </p:txBody>
      </p:sp>
      <p:sp>
        <p:nvSpPr>
          <p:cNvPr id="43011" name="Rectangle 3"/>
          <p:cNvSpPr>
            <a:spLocks noGrp="1"/>
          </p:cNvSpPr>
          <p:nvPr>
            <p:ph type="body" idx="1"/>
          </p:nvPr>
        </p:nvSpPr>
        <p:spPr/>
        <p:txBody>
          <a:bodyPr/>
          <a:lstStyle/>
          <a:p>
            <a:r>
              <a:rPr lang="tr-TR" altLang="ja-JP" sz="3200" dirty="0"/>
              <a:t>Bir sonraki yıl (ve </a:t>
            </a:r>
            <a:r>
              <a:rPr lang="tr-TR" altLang="ja-JP" sz="3200" dirty="0" err="1"/>
              <a:t>randomizasyondan</a:t>
            </a:r>
            <a:r>
              <a:rPr lang="tr-TR" altLang="ja-JP" sz="3200" dirty="0"/>
              <a:t> 4-8 ay sonra) Nisan ve Mayıs aylarında, katılımcılar ve ebeveynleri doktora geri geldiler, ve 25-hidroksivitamin D seviyeleri </a:t>
            </a:r>
            <a:r>
              <a:rPr lang="tr-TR" altLang="ja-JP" sz="3200" dirty="0" err="1"/>
              <a:t>venöz</a:t>
            </a:r>
            <a:r>
              <a:rPr lang="tr-TR" altLang="ja-JP" sz="3200" dirty="0"/>
              <a:t> kan örneklerinden ölçüldü. </a:t>
            </a:r>
          </a:p>
          <a:p>
            <a:r>
              <a:rPr lang="tr-TR" altLang="ja-JP" sz="3200" dirty="0"/>
              <a:t>Ebeveynlerden, onlara verilen şişeleri iade etmeleri istendi ve uygulanan D vitamini miktarı ölçülerek hesaplandı.</a:t>
            </a:r>
          </a:p>
          <a:p>
            <a:pPr marL="0" indent="0">
              <a:buNone/>
            </a:pPr>
            <a:endParaRPr lang="tr-TR" altLang="ja-JP" dirty="0"/>
          </a:p>
          <a:p>
            <a:pPr marL="0" indent="0">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a:xfrm>
            <a:off x="838200" y="356248"/>
            <a:ext cx="10515600" cy="1325563"/>
          </a:xfrm>
        </p:spPr>
        <p:txBody>
          <a:bodyPr/>
          <a:lstStyle/>
          <a:p>
            <a:r>
              <a:rPr lang="tr-TR" b="1" dirty="0"/>
              <a:t>Materyal-</a:t>
            </a:r>
            <a:r>
              <a:rPr lang="tr-TR" b="1" dirty="0" err="1"/>
              <a:t>Metod</a:t>
            </a:r>
            <a:br>
              <a:rPr lang="tr-TR" b="1" dirty="0"/>
            </a:br>
            <a:r>
              <a:rPr lang="tr-TR" b="1" dirty="0"/>
              <a:t>(Prosedür)</a:t>
            </a:r>
          </a:p>
        </p:txBody>
      </p:sp>
      <p:sp>
        <p:nvSpPr>
          <p:cNvPr id="44035" name="Rectangle 3"/>
          <p:cNvSpPr>
            <a:spLocks noGrp="1"/>
          </p:cNvSpPr>
          <p:nvPr>
            <p:ph type="body" idx="1"/>
          </p:nvPr>
        </p:nvSpPr>
        <p:spPr/>
        <p:txBody>
          <a:bodyPr/>
          <a:lstStyle/>
          <a:p>
            <a:r>
              <a:rPr lang="tr-TR" sz="3200" dirty="0" err="1"/>
              <a:t>Primer</a:t>
            </a:r>
            <a:r>
              <a:rPr lang="tr-TR" sz="3200" dirty="0"/>
              <a:t> sonuç; çocuk başına </a:t>
            </a:r>
            <a:r>
              <a:rPr lang="tr-TR" sz="3200" dirty="0" err="1"/>
              <a:t>laboratuarda</a:t>
            </a:r>
            <a:r>
              <a:rPr lang="tr-TR" sz="3200" dirty="0"/>
              <a:t> doğrulanmış </a:t>
            </a:r>
            <a:r>
              <a:rPr lang="tr-TR" sz="3200" dirty="0" err="1"/>
              <a:t>viral</a:t>
            </a:r>
            <a:r>
              <a:rPr lang="tr-TR" sz="3200" dirty="0"/>
              <a:t> üst solunum yolu enfeksiyonlarının sayısıydı. Bu data, ebeveynler tarafından toplanan burun </a:t>
            </a:r>
            <a:r>
              <a:rPr lang="tr-TR" sz="3200" dirty="0" err="1"/>
              <a:t>swablarında</a:t>
            </a:r>
            <a:r>
              <a:rPr lang="tr-TR" sz="3200" dirty="0"/>
              <a:t>  (</a:t>
            </a:r>
            <a:r>
              <a:rPr lang="tr-TR" sz="3200" dirty="0" err="1"/>
              <a:t>Luminex</a:t>
            </a:r>
            <a:r>
              <a:rPr lang="tr-TR" sz="3200" dirty="0"/>
              <a:t> </a:t>
            </a:r>
            <a:r>
              <a:rPr lang="tr-TR" sz="3200" dirty="0" err="1"/>
              <a:t>xMAP</a:t>
            </a:r>
            <a:r>
              <a:rPr lang="tr-TR" sz="3200" dirty="0"/>
              <a:t> ID-</a:t>
            </a:r>
            <a:r>
              <a:rPr lang="tr-TR" sz="3200" dirty="0" err="1"/>
              <a:t>Tag</a:t>
            </a:r>
            <a:r>
              <a:rPr lang="tr-TR" sz="3200" dirty="0"/>
              <a:t> RVP analiz sistemi (</a:t>
            </a:r>
            <a:r>
              <a:rPr lang="tr-TR" sz="3200" dirty="0" err="1"/>
              <a:t>Luminex</a:t>
            </a:r>
            <a:r>
              <a:rPr lang="tr-TR" sz="3200" dirty="0"/>
              <a:t> </a:t>
            </a:r>
            <a:r>
              <a:rPr lang="tr-TR" sz="3200" dirty="0" err="1"/>
              <a:t>Corp</a:t>
            </a:r>
            <a:r>
              <a:rPr lang="tr-TR" sz="3200" dirty="0"/>
              <a:t>) kullanılarak) solunum virüslerinin varlığının saptanmasıyla tespit edildi.</a:t>
            </a:r>
          </a:p>
          <a:p>
            <a:r>
              <a:rPr lang="tr-TR" sz="3200" dirty="0"/>
              <a:t>Solunum virüsleri olarak; </a:t>
            </a:r>
            <a:r>
              <a:rPr lang="tr-TR" sz="3200" dirty="0" err="1"/>
              <a:t>influenza</a:t>
            </a:r>
            <a:r>
              <a:rPr lang="tr-TR" sz="3200" dirty="0"/>
              <a:t> A ve B ,</a:t>
            </a:r>
            <a:r>
              <a:rPr lang="tr-TR" sz="3200" dirty="0" err="1"/>
              <a:t>adenovirüsler</a:t>
            </a:r>
            <a:r>
              <a:rPr lang="tr-TR" sz="3200" dirty="0"/>
              <a:t>, </a:t>
            </a:r>
            <a:r>
              <a:rPr lang="tr-TR" sz="3200" dirty="0" err="1"/>
              <a:t>respiratuar</a:t>
            </a:r>
            <a:r>
              <a:rPr lang="tr-TR" sz="3200" dirty="0"/>
              <a:t> </a:t>
            </a:r>
            <a:r>
              <a:rPr lang="tr-TR" sz="3200" dirty="0" err="1"/>
              <a:t>sinsityal</a:t>
            </a:r>
            <a:r>
              <a:rPr lang="tr-TR" sz="3200" dirty="0"/>
              <a:t> virüs, </a:t>
            </a:r>
            <a:r>
              <a:rPr lang="tr-TR" sz="3200" dirty="0" err="1"/>
              <a:t>picornavirüsler</a:t>
            </a:r>
            <a:r>
              <a:rPr lang="tr-TR" sz="3200" dirty="0"/>
              <a:t>, </a:t>
            </a:r>
            <a:r>
              <a:rPr lang="tr-TR" sz="3200" dirty="0" err="1"/>
              <a:t>koronavirüs</a:t>
            </a:r>
            <a:r>
              <a:rPr lang="tr-TR" sz="3200" dirty="0"/>
              <a:t>, insan </a:t>
            </a:r>
            <a:r>
              <a:rPr lang="tr-TR" sz="3200" dirty="0" err="1"/>
              <a:t>metapnömovirüsü</a:t>
            </a:r>
            <a:r>
              <a:rPr lang="tr-TR" sz="3200" dirty="0"/>
              <a:t> ve </a:t>
            </a:r>
            <a:r>
              <a:rPr lang="tr-TR" sz="3200" dirty="0" err="1"/>
              <a:t>parainfluenza</a:t>
            </a:r>
            <a:r>
              <a:rPr lang="tr-TR" sz="3200" dirty="0"/>
              <a:t> % 92 duyarlılık ve % 97 özgüllükle araştırıldı.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Unvan 1"/>
          <p:cNvSpPr>
            <a:spLocks noGrp="1"/>
          </p:cNvSpPr>
          <p:nvPr>
            <p:ph type="title"/>
          </p:nvPr>
        </p:nvSpPr>
        <p:spPr>
          <a:xfrm>
            <a:off x="838200" y="365125"/>
            <a:ext cx="10515600" cy="975403"/>
          </a:xfrm>
        </p:spPr>
        <p:txBody>
          <a:bodyPr/>
          <a:lstStyle/>
          <a:p>
            <a:r>
              <a:rPr lang="tr-TR" b="1" dirty="0"/>
              <a:t>Bulgular</a:t>
            </a:r>
            <a:endParaRPr lang="tr-TR" sz="4000" b="1" dirty="0"/>
          </a:p>
        </p:txBody>
      </p:sp>
      <p:sp>
        <p:nvSpPr>
          <p:cNvPr id="26626" name="İçerik Yer Tutucusu 2"/>
          <p:cNvSpPr>
            <a:spLocks noGrp="1"/>
          </p:cNvSpPr>
          <p:nvPr>
            <p:ph idx="1"/>
          </p:nvPr>
        </p:nvSpPr>
        <p:spPr>
          <a:xfrm>
            <a:off x="838200" y="1207363"/>
            <a:ext cx="10515600" cy="4969600"/>
          </a:xfrm>
        </p:spPr>
        <p:txBody>
          <a:bodyPr/>
          <a:lstStyle/>
          <a:p>
            <a:r>
              <a:rPr lang="tr-TR" sz="3200" dirty="0"/>
              <a:t>İncelenen 1397 katılımcıdan uygun olan 703 katılımcı çalışmaya katıldı ve iki vitamin D </a:t>
            </a:r>
            <a:r>
              <a:rPr lang="tr-TR" sz="3200" dirty="0" err="1"/>
              <a:t>formülasyonundan</a:t>
            </a:r>
            <a:r>
              <a:rPr lang="tr-TR" sz="3200" dirty="0"/>
              <a:t> birini almak için rasgele seçildi . </a:t>
            </a:r>
          </a:p>
          <a:p>
            <a:r>
              <a:rPr lang="tr-TR" sz="3200" dirty="0"/>
              <a:t>354 katılımcı (% 50.4) standart dozu almak için tahsis edildi ve yüksek doz almak için 349 katılımcı (% 49.6) ayrıldı.</a:t>
            </a:r>
          </a:p>
          <a:p>
            <a:r>
              <a:rPr lang="tr-TR" sz="3200" dirty="0"/>
              <a:t>699 (% 99.4) katılımcıdan, analiz için veri mevcuttu. 4 (% 0,6)kişi takibi bıraktı. 55 kişi ise (% 7,9) tedaviyi bıraktı ancak takibi tamamladı.</a:t>
            </a:r>
          </a:p>
          <a:p>
            <a:r>
              <a:rPr lang="tr-TR" sz="3200" dirty="0"/>
              <a:t>Ortalama doz uzunluğu ve maruz kalma süresi, standart doz grubu için 6.2 ay (% 95 CI, 5.1-7.2 ay) ve yüksek doz grubu için 6.3 ay (% 95 CI, 5.8-7.4 ay) idi.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46D9F35B-3303-4AA9-B8D1-D7B5FDC775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6746" y="248575"/>
            <a:ext cx="9925235" cy="6445188"/>
          </a:xfrm>
        </p:spPr>
      </p:pic>
    </p:spTree>
    <p:extLst>
      <p:ext uri="{BB962C8B-B14F-4D97-AF65-F5344CB8AC3E}">
        <p14:creationId xmlns:p14="http://schemas.microsoft.com/office/powerpoint/2010/main" val="3171926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Unvan 1"/>
          <p:cNvSpPr>
            <a:spLocks noGrp="1"/>
          </p:cNvSpPr>
          <p:nvPr>
            <p:ph type="title"/>
          </p:nvPr>
        </p:nvSpPr>
        <p:spPr/>
        <p:txBody>
          <a:bodyPr/>
          <a:lstStyle/>
          <a:p>
            <a:r>
              <a:rPr lang="tr-TR" b="1" dirty="0"/>
              <a:t>Bulgular</a:t>
            </a:r>
            <a:endParaRPr lang="tr-TR" sz="4000" b="1" dirty="0"/>
          </a:p>
        </p:txBody>
      </p:sp>
      <p:sp>
        <p:nvSpPr>
          <p:cNvPr id="29698" name="İçerik Yer Tutucusu 2"/>
          <p:cNvSpPr>
            <a:spLocks noGrp="1"/>
          </p:cNvSpPr>
          <p:nvPr>
            <p:ph idx="1"/>
          </p:nvPr>
        </p:nvSpPr>
        <p:spPr/>
        <p:txBody>
          <a:bodyPr/>
          <a:lstStyle/>
          <a:p>
            <a:pPr eaLnBrk="0" hangingPunct="0">
              <a:lnSpc>
                <a:spcPct val="100000"/>
              </a:lnSpc>
              <a:spcBef>
                <a:spcPct val="0"/>
              </a:spcBef>
            </a:pPr>
            <a:r>
              <a:rPr lang="tr-TR" altLang="ja-JP" sz="3200" dirty="0">
                <a:solidFill>
                  <a:srgbClr val="252525"/>
                </a:solidFill>
                <a:latin typeface="Arial" panose="020B0604020202020204" pitchFamily="34" charset="0"/>
                <a:ea typeface="MS Mincho" panose="020B0400000000000000" pitchFamily="49" charset="-128"/>
                <a:cs typeface="Arial" panose="020B0604020202020204" pitchFamily="34" charset="0"/>
              </a:rPr>
              <a:t>Uygulanan formül miktarları gruplar arasında karşılaştırılabilir olmuştur: yüksek dozlu </a:t>
            </a:r>
            <a:r>
              <a:rPr lang="tr-TR" altLang="ja-JP" sz="3200" dirty="0" err="1">
                <a:solidFill>
                  <a:srgbClr val="252525"/>
                </a:solidFill>
                <a:latin typeface="Arial" panose="020B0604020202020204" pitchFamily="34" charset="0"/>
                <a:ea typeface="MS Mincho" panose="020B0400000000000000" pitchFamily="49" charset="-128"/>
                <a:cs typeface="Arial" panose="020B0604020202020204" pitchFamily="34" charset="0"/>
              </a:rPr>
              <a:t>formülasyon</a:t>
            </a:r>
            <a:r>
              <a:rPr lang="tr-TR" altLang="ja-JP" sz="3200" dirty="0">
                <a:solidFill>
                  <a:srgbClr val="252525"/>
                </a:solidFill>
                <a:latin typeface="Arial" panose="020B0604020202020204" pitchFamily="34" charset="0"/>
                <a:ea typeface="MS Mincho" panose="020B0400000000000000" pitchFamily="49" charset="-128"/>
                <a:cs typeface="Arial" panose="020B0604020202020204" pitchFamily="34" charset="0"/>
              </a:rPr>
              <a:t> ortalama 5.39 g ; Standart dozlu </a:t>
            </a:r>
            <a:r>
              <a:rPr lang="tr-TR" altLang="ja-JP" sz="3200" dirty="0" err="1">
                <a:solidFill>
                  <a:srgbClr val="252525"/>
                </a:solidFill>
                <a:latin typeface="Arial" panose="020B0604020202020204" pitchFamily="34" charset="0"/>
                <a:ea typeface="MS Mincho" panose="020B0400000000000000" pitchFamily="49" charset="-128"/>
                <a:cs typeface="Arial" panose="020B0604020202020204" pitchFamily="34" charset="0"/>
              </a:rPr>
              <a:t>formülasyon</a:t>
            </a:r>
            <a:r>
              <a:rPr lang="tr-TR" altLang="ja-JP" sz="3200" dirty="0">
                <a:solidFill>
                  <a:srgbClr val="252525"/>
                </a:solidFill>
                <a:latin typeface="Arial" panose="020B0604020202020204" pitchFamily="34" charset="0"/>
                <a:ea typeface="MS Mincho" panose="020B0400000000000000" pitchFamily="49" charset="-128"/>
                <a:cs typeface="Arial" panose="020B0604020202020204" pitchFamily="34" charset="0"/>
              </a:rPr>
              <a:t> ortalama 5.01 g  idi.</a:t>
            </a:r>
            <a:endParaRPr lang="tr-TR" altLang="ja-JP" sz="3200" dirty="0"/>
          </a:p>
          <a:p>
            <a:pPr eaLnBrk="0" hangingPunct="0">
              <a:lnSpc>
                <a:spcPct val="100000"/>
              </a:lnSpc>
              <a:spcBef>
                <a:spcPct val="0"/>
              </a:spcBef>
            </a:pPr>
            <a:r>
              <a:rPr lang="tr-TR" sz="3200" dirty="0"/>
              <a:t>296 katılımcı (% 42.3) kızlardan oluşuyordu. </a:t>
            </a:r>
          </a:p>
          <a:p>
            <a:pPr eaLnBrk="0" hangingPunct="0">
              <a:lnSpc>
                <a:spcPct val="100000"/>
              </a:lnSpc>
              <a:spcBef>
                <a:spcPct val="0"/>
              </a:spcBef>
            </a:pPr>
            <a:r>
              <a:rPr lang="tr-TR" sz="3200" dirty="0"/>
              <a:t>Yaş ortalaması 2.7 yıldı.(% 95 CI, 2.58-2.81 yıl)</a:t>
            </a:r>
          </a:p>
          <a:p>
            <a:pPr eaLnBrk="0" hangingPunct="0">
              <a:lnSpc>
                <a:spcPct val="100000"/>
              </a:lnSpc>
              <a:spcBef>
                <a:spcPct val="0"/>
              </a:spcBef>
            </a:pPr>
            <a:r>
              <a:rPr lang="tr-TR" sz="3200" dirty="0"/>
              <a:t>Yüksek doz grubu için başlangıç ​​serum 25-hidroksivitamin D seviyesi, 35.9 </a:t>
            </a:r>
            <a:r>
              <a:rPr lang="tr-TR" sz="3200" dirty="0" err="1"/>
              <a:t>ng</a:t>
            </a:r>
            <a:r>
              <a:rPr lang="tr-TR" sz="3200" dirty="0"/>
              <a:t> / </a:t>
            </a:r>
            <a:r>
              <a:rPr lang="tr-TR" sz="3200" dirty="0" err="1"/>
              <a:t>mL</a:t>
            </a:r>
            <a:r>
              <a:rPr lang="tr-TR" sz="3200" dirty="0"/>
              <a:t>  standart doz grubu için ise 36.9 </a:t>
            </a:r>
            <a:r>
              <a:rPr lang="tr-TR" sz="3200" dirty="0" err="1"/>
              <a:t>ng</a:t>
            </a:r>
            <a:r>
              <a:rPr lang="tr-TR" sz="3200" dirty="0"/>
              <a:t> / </a:t>
            </a:r>
            <a:r>
              <a:rPr lang="tr-TR" sz="3200" dirty="0" err="1"/>
              <a:t>mL</a:t>
            </a:r>
            <a:r>
              <a:rPr lang="tr-TR" sz="3200" dirty="0"/>
              <a:t>  idi.</a:t>
            </a:r>
          </a:p>
          <a:p>
            <a:pPr marL="0" indent="0" eaLnBrk="0" hangingPunct="0">
              <a:lnSpc>
                <a:spcPct val="100000"/>
              </a:lnSpc>
              <a:spcBef>
                <a:spcPct val="0"/>
              </a:spcBef>
              <a:buNone/>
            </a:pPr>
            <a:endParaRPr lang="tr-TR" altLang="ja-JP" sz="3200" dirty="0"/>
          </a:p>
          <a:p>
            <a:pPr marL="0" indent="0">
              <a:buNone/>
            </a:pP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çerik Yer Tutucusu 10">
            <a:extLst>
              <a:ext uri="{FF2B5EF4-FFF2-40B4-BE49-F238E27FC236}">
                <a16:creationId xmlns:a16="http://schemas.microsoft.com/office/drawing/2014/main" id="{C61554CD-8EF6-4FA1-8B5D-363EB83D22E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1852" y="426128"/>
            <a:ext cx="8637973" cy="6161103"/>
          </a:xfrm>
        </p:spPr>
      </p:pic>
    </p:spTree>
    <p:extLst>
      <p:ext uri="{BB962C8B-B14F-4D97-AF65-F5344CB8AC3E}">
        <p14:creationId xmlns:p14="http://schemas.microsoft.com/office/powerpoint/2010/main" val="4154639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a:extLst>
              <a:ext uri="{FF2B5EF4-FFF2-40B4-BE49-F238E27FC236}">
                <a16:creationId xmlns:a16="http://schemas.microsoft.com/office/drawing/2014/main" id="{2CF16D08-2B59-4A79-B07D-1EEA2F7D27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0528" y="497150"/>
            <a:ext cx="7847859" cy="6107836"/>
          </a:xfrm>
        </p:spPr>
      </p:pic>
    </p:spTree>
    <p:extLst>
      <p:ext uri="{BB962C8B-B14F-4D97-AF65-F5344CB8AC3E}">
        <p14:creationId xmlns:p14="http://schemas.microsoft.com/office/powerpoint/2010/main" val="402383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Unvan 1"/>
          <p:cNvSpPr>
            <a:spLocks noGrp="1"/>
          </p:cNvSpPr>
          <p:nvPr>
            <p:ph type="title"/>
          </p:nvPr>
        </p:nvSpPr>
        <p:spPr/>
        <p:txBody>
          <a:bodyPr/>
          <a:lstStyle/>
          <a:p>
            <a:r>
              <a:rPr lang="tr-TR" b="1" dirty="0"/>
              <a:t>Bulgular</a:t>
            </a:r>
          </a:p>
        </p:txBody>
      </p:sp>
      <p:sp>
        <p:nvSpPr>
          <p:cNvPr id="3" name="İçerik Yer Tutucusu 2">
            <a:extLst/>
          </p:cNvPr>
          <p:cNvSpPr>
            <a:spLocks noGrp="1"/>
          </p:cNvSpPr>
          <p:nvPr>
            <p:ph idx="1"/>
          </p:nvPr>
        </p:nvSpPr>
        <p:spPr>
          <a:xfrm>
            <a:off x="838200" y="1518082"/>
            <a:ext cx="10515600" cy="4658881"/>
          </a:xfrm>
        </p:spPr>
        <p:txBody>
          <a:bodyPr rtlCol="0">
            <a:noAutofit/>
          </a:bodyPr>
          <a:lstStyle/>
          <a:p>
            <a:pPr fontAlgn="auto">
              <a:spcAft>
                <a:spcPts val="0"/>
              </a:spcAft>
              <a:buFont typeface="Arial" panose="020B0604020202020204" pitchFamily="34" charset="0"/>
              <a:buChar char="•"/>
              <a:defRPr/>
            </a:pPr>
            <a:r>
              <a:rPr lang="tr-TR" sz="3200" dirty="0"/>
              <a:t>Çalışma süresince toplam 728 laboratuvar onaylı üst solunum yolu enfeksiyonu meydana geldi. 883 </a:t>
            </a:r>
            <a:r>
              <a:rPr lang="tr-TR" sz="3200" dirty="0" err="1"/>
              <a:t>swab</a:t>
            </a:r>
            <a:r>
              <a:rPr lang="tr-TR" sz="3200" dirty="0"/>
              <a:t>, 415 katılımcı tarafından sunulmuştur; Bu </a:t>
            </a:r>
            <a:r>
              <a:rPr lang="tr-TR" sz="3200" dirty="0" err="1"/>
              <a:t>swabların</a:t>
            </a:r>
            <a:r>
              <a:rPr lang="tr-TR" sz="3200" dirty="0"/>
              <a:t> 155 tanesinde (130 katılımcıdan toplanan) herhangi bir enfeksiyon saptanmadı.</a:t>
            </a:r>
          </a:p>
          <a:p>
            <a:pPr fontAlgn="auto">
              <a:spcAft>
                <a:spcPts val="0"/>
              </a:spcAft>
              <a:buFont typeface="Arial" panose="020B0604020202020204" pitchFamily="34" charset="0"/>
              <a:buChar char="•"/>
              <a:defRPr/>
            </a:pPr>
            <a:r>
              <a:rPr lang="tr-TR" sz="3200" dirty="0"/>
              <a:t>Çocuk başına ortalama enfeksiyon sayısı, standart doz grubu için 1.03 ve yüksek doz grubu için 1.05 idi. Gruplar arası farklılık 0.02’dir. (% 95 CI, −0.17 ila 0.21) </a:t>
            </a:r>
          </a:p>
          <a:p>
            <a:pPr fontAlgn="auto">
              <a:spcAft>
                <a:spcPts val="0"/>
              </a:spcAft>
              <a:buFont typeface="Arial" panose="020B0604020202020204" pitchFamily="34" charset="0"/>
              <a:buChar char="•"/>
              <a:defRPr/>
            </a:pPr>
            <a:r>
              <a:rPr lang="tr-TR" sz="3200" dirty="0"/>
              <a:t>Negatif </a:t>
            </a:r>
            <a:r>
              <a:rPr lang="tr-TR" sz="3200" dirty="0" err="1"/>
              <a:t>binom</a:t>
            </a:r>
            <a:r>
              <a:rPr lang="tr-TR" sz="3200" dirty="0"/>
              <a:t> modeline göre, tüm nedenlere bağlı üst solunum yolu enfeksiyonları oranında gruplar arasında istatistiksel olarak anlamlı fark bulunmadı.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Unvan 1"/>
          <p:cNvSpPr>
            <a:spLocks noGrp="1"/>
          </p:cNvSpPr>
          <p:nvPr>
            <p:ph type="ctrTitle"/>
          </p:nvPr>
        </p:nvSpPr>
        <p:spPr>
          <a:xfrm>
            <a:off x="0" y="752475"/>
            <a:ext cx="12192000" cy="2836863"/>
          </a:xfrm>
        </p:spPr>
        <p:txBody>
          <a:bodyPr/>
          <a:lstStyle/>
          <a:p>
            <a:r>
              <a:rPr lang="tr-TR" sz="4400" b="1" dirty="0"/>
              <a:t>Kış Aylarında Uygulanan </a:t>
            </a:r>
            <a:br>
              <a:rPr lang="tr-TR" sz="4400" b="1" dirty="0"/>
            </a:br>
            <a:r>
              <a:rPr lang="tr-TR" sz="4400" b="1" dirty="0"/>
              <a:t>Yüksek Doz veya Standart Doz </a:t>
            </a:r>
            <a:br>
              <a:rPr lang="tr-TR" sz="4400" b="1" dirty="0"/>
            </a:br>
            <a:r>
              <a:rPr lang="tr-TR" sz="4400" b="1" dirty="0"/>
              <a:t>Vitamin D Desteğinin, Sağlıklı Çocuklardaki</a:t>
            </a:r>
            <a:br>
              <a:rPr lang="tr-TR" sz="4400" b="1" dirty="0"/>
            </a:br>
            <a:r>
              <a:rPr lang="tr-TR" sz="4400" b="1" dirty="0" err="1"/>
              <a:t>Viral</a:t>
            </a:r>
            <a:r>
              <a:rPr lang="tr-TR" sz="4400" b="1" dirty="0"/>
              <a:t> Üst Solunum Yolu Enfeksiyonları Üzerine Etkisi </a:t>
            </a:r>
            <a:br>
              <a:rPr lang="tr-TR" sz="4400" b="1" dirty="0"/>
            </a:br>
            <a:endParaRPr lang="tr-TR" sz="4400" b="1" dirty="0"/>
          </a:p>
        </p:txBody>
      </p:sp>
      <p:sp>
        <p:nvSpPr>
          <p:cNvPr id="14338" name="Alt Başlık 2"/>
          <p:cNvSpPr>
            <a:spLocks noGrp="1"/>
          </p:cNvSpPr>
          <p:nvPr>
            <p:ph type="subTitle" idx="1"/>
          </p:nvPr>
        </p:nvSpPr>
        <p:spPr>
          <a:xfrm>
            <a:off x="1633538" y="4138613"/>
            <a:ext cx="9144000" cy="1655762"/>
          </a:xfrm>
        </p:spPr>
        <p:txBody>
          <a:bodyPr/>
          <a:lstStyle/>
          <a:p>
            <a:r>
              <a:rPr lang="tr-TR" dirty="0" err="1"/>
              <a:t>Araş.Gör.Dr.Feyzanur</a:t>
            </a:r>
            <a:r>
              <a:rPr lang="tr-TR" dirty="0"/>
              <a:t> Çelik </a:t>
            </a:r>
          </a:p>
          <a:p>
            <a:r>
              <a:rPr lang="tr-TR" dirty="0"/>
              <a:t>KTÜ Aile Hekimliği AD</a:t>
            </a:r>
          </a:p>
          <a:p>
            <a:r>
              <a:rPr lang="tr-TR" dirty="0"/>
              <a:t>06.11.2018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4E345A5A-B265-4994-9647-0D73348E0C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9709" y="43054"/>
            <a:ext cx="8052045" cy="6814946"/>
          </a:xfrm>
        </p:spPr>
      </p:pic>
    </p:spTree>
    <p:extLst>
      <p:ext uri="{BB962C8B-B14F-4D97-AF65-F5344CB8AC3E}">
        <p14:creationId xmlns:p14="http://schemas.microsoft.com/office/powerpoint/2010/main" val="2165791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Unvan 1"/>
          <p:cNvSpPr>
            <a:spLocks noGrp="1"/>
          </p:cNvSpPr>
          <p:nvPr>
            <p:ph type="title"/>
          </p:nvPr>
        </p:nvSpPr>
        <p:spPr/>
        <p:txBody>
          <a:bodyPr/>
          <a:lstStyle/>
          <a:p>
            <a:r>
              <a:rPr lang="tr-TR" b="1" dirty="0"/>
              <a:t>Bulgular</a:t>
            </a:r>
            <a:endParaRPr lang="tr-TR" sz="4000" b="1" dirty="0"/>
          </a:p>
        </p:txBody>
      </p:sp>
      <p:sp>
        <p:nvSpPr>
          <p:cNvPr id="3" name="İçerik Yer Tutucusu 2">
            <a:extLst/>
          </p:cNvPr>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tr-TR" sz="3200" dirty="0"/>
              <a:t>İlk laboratuvar onaylı üst solunum yolu enfeksiyonu için medyan süre, standart doz grubunda 3.29 ay ve yüksek doz grubu için 3.95 ay idi. Gruplarda ilk laboratuvarda doğrulanmış enfeksiyona kadar geçen sürede istatistiksel olarak anlamlı bir fark yoktu.</a:t>
            </a:r>
          </a:p>
          <a:p>
            <a:pPr marL="0" indent="0" fontAlgn="auto">
              <a:spcAft>
                <a:spcPts val="0"/>
              </a:spcAft>
              <a:buNone/>
              <a:defRPr/>
            </a:pPr>
            <a:endParaRPr lang="tr-TR" sz="2400" dirty="0"/>
          </a:p>
          <a:p>
            <a:pPr fontAlgn="auto">
              <a:spcAft>
                <a:spcPts val="0"/>
              </a:spcAft>
              <a:buFont typeface="Arial" panose="020B0604020202020204" pitchFamily="34" charset="0"/>
              <a:buChar char="•"/>
              <a:defRPr/>
            </a:pPr>
            <a:endParaRPr lang="tr-TR" sz="2400" dirty="0"/>
          </a:p>
          <a:p>
            <a:pPr fontAlgn="auto">
              <a:spcAft>
                <a:spcPts val="0"/>
              </a:spcAft>
              <a:buFont typeface="Arial" panose="020B0604020202020204" pitchFamily="34" charset="0"/>
              <a:buChar char="•"/>
              <a:defRPr/>
            </a:pPr>
            <a:endParaRPr lang="tr-TR" sz="2400" dirty="0"/>
          </a:p>
          <a:p>
            <a:pPr fontAlgn="auto">
              <a:spcAft>
                <a:spcPts val="0"/>
              </a:spcAft>
              <a:buFont typeface="Arial" panose="020B0604020202020204" pitchFamily="34" charset="0"/>
              <a:buChar char="•"/>
              <a:defRPr/>
            </a:pPr>
            <a:endParaRPr lang="tr-TR" sz="2400" dirty="0"/>
          </a:p>
          <a:p>
            <a:pPr fontAlgn="auto">
              <a:spcAft>
                <a:spcPts val="0"/>
              </a:spcAft>
              <a:buFont typeface="Arial" panose="020B0604020202020204" pitchFamily="34" charset="0"/>
              <a:buChar char="•"/>
              <a:defRPr/>
            </a:pPr>
            <a:endParaRPr lang="tr-TR" sz="2400" dirty="0"/>
          </a:p>
          <a:p>
            <a:pPr fontAlgn="auto">
              <a:spcAft>
                <a:spcPts val="0"/>
              </a:spcAft>
              <a:buFont typeface="Arial" panose="020B0604020202020204" pitchFamily="34" charset="0"/>
              <a:buChar char="•"/>
              <a:defRPr/>
            </a:pPr>
            <a:endParaRPr lang="tr-TR" sz="2400" dirty="0"/>
          </a:p>
          <a:p>
            <a:pPr marL="0" indent="0" fontAlgn="auto">
              <a:spcAft>
                <a:spcPts val="0"/>
              </a:spcAft>
              <a:buNone/>
              <a:defRPr/>
            </a:pPr>
            <a:endParaRPr lang="tr-T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B6A52D2D-009F-4A1E-B82B-0FA15A00059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6252" y="550416"/>
            <a:ext cx="7386222" cy="5939161"/>
          </a:xfrm>
        </p:spPr>
      </p:pic>
    </p:spTree>
    <p:extLst>
      <p:ext uri="{BB962C8B-B14F-4D97-AF65-F5344CB8AC3E}">
        <p14:creationId xmlns:p14="http://schemas.microsoft.com/office/powerpoint/2010/main" val="2412337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Unvan 1"/>
          <p:cNvSpPr>
            <a:spLocks noGrp="1"/>
          </p:cNvSpPr>
          <p:nvPr>
            <p:ph type="title"/>
          </p:nvPr>
        </p:nvSpPr>
        <p:spPr/>
        <p:txBody>
          <a:bodyPr/>
          <a:lstStyle/>
          <a:p>
            <a:r>
              <a:rPr lang="tr-TR" b="1" dirty="0"/>
              <a:t>Bulgular</a:t>
            </a:r>
            <a:endParaRPr lang="tr-TR" sz="4000" b="1" dirty="0"/>
          </a:p>
        </p:txBody>
      </p:sp>
      <p:sp>
        <p:nvSpPr>
          <p:cNvPr id="34818" name="İçerik Yer Tutucusu 2"/>
          <p:cNvSpPr>
            <a:spLocks noGrp="1"/>
          </p:cNvSpPr>
          <p:nvPr>
            <p:ph idx="1"/>
          </p:nvPr>
        </p:nvSpPr>
        <p:spPr/>
        <p:txBody>
          <a:bodyPr/>
          <a:lstStyle/>
          <a:p>
            <a:r>
              <a:rPr lang="tr-TR" sz="3200" dirty="0"/>
              <a:t>Çalışmanın sonunda gruplar arasındaki serum 25-hidroksivitamin D seviyelerinde istatistiksel olarak anlamlı fark vardı (P &lt;0.01). Ortalama 25-hidroksivitamin D düzeyi, yüksek doz grubunda 48.7 </a:t>
            </a:r>
            <a:r>
              <a:rPr lang="tr-TR" sz="3200" dirty="0" err="1"/>
              <a:t>ng</a:t>
            </a:r>
            <a:r>
              <a:rPr lang="tr-TR" sz="3200" dirty="0"/>
              <a:t>/</a:t>
            </a:r>
            <a:r>
              <a:rPr lang="tr-TR" sz="3200" dirty="0" err="1"/>
              <a:t>mL</a:t>
            </a:r>
            <a:r>
              <a:rPr lang="tr-TR" sz="3200" dirty="0"/>
              <a:t> ve standart doz grubunda 36.8 </a:t>
            </a:r>
            <a:r>
              <a:rPr lang="tr-TR" sz="3200" dirty="0" err="1"/>
              <a:t>ng</a:t>
            </a:r>
            <a:r>
              <a:rPr lang="tr-TR" sz="3200" dirty="0"/>
              <a:t>/</a:t>
            </a:r>
            <a:r>
              <a:rPr lang="tr-TR" sz="3200" dirty="0" err="1"/>
              <a:t>mL</a:t>
            </a:r>
            <a:r>
              <a:rPr lang="tr-TR" sz="3200" dirty="0"/>
              <a:t> idi. </a:t>
            </a:r>
          </a:p>
          <a:p>
            <a:r>
              <a:rPr lang="tr-TR" sz="3200" dirty="0"/>
              <a:t>Çalışmanın sonunda; yüksek dozlu grup,  standart doz grubuna kıyasla serum 25-hidroksivitamin D seviyesi bakımından 12.3 </a:t>
            </a:r>
            <a:r>
              <a:rPr lang="tr-TR" sz="3200" dirty="0" err="1"/>
              <a:t>ng</a:t>
            </a:r>
            <a:r>
              <a:rPr lang="tr-TR" sz="3200" dirty="0"/>
              <a:t>/</a:t>
            </a:r>
            <a:r>
              <a:rPr lang="tr-TR" sz="3200" dirty="0" err="1"/>
              <a:t>mL’lik</a:t>
            </a:r>
            <a:r>
              <a:rPr lang="tr-TR" sz="3200" dirty="0"/>
              <a:t> artış gösterdi. Hiçbir yan etki bildirilmedi.</a:t>
            </a:r>
          </a:p>
          <a:p>
            <a:endParaRPr lang="tr-TR"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AFA57735-ED81-4E38-B793-BF1858773D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2257" y="266330"/>
            <a:ext cx="9072978" cy="6525087"/>
          </a:xfrm>
        </p:spPr>
      </p:pic>
    </p:spTree>
    <p:extLst>
      <p:ext uri="{BB962C8B-B14F-4D97-AF65-F5344CB8AC3E}">
        <p14:creationId xmlns:p14="http://schemas.microsoft.com/office/powerpoint/2010/main" val="3817424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Unvan 1"/>
          <p:cNvSpPr>
            <a:spLocks noGrp="1"/>
          </p:cNvSpPr>
          <p:nvPr>
            <p:ph type="title"/>
          </p:nvPr>
        </p:nvSpPr>
        <p:spPr>
          <a:xfrm>
            <a:off x="838200" y="168677"/>
            <a:ext cx="10515600" cy="1003175"/>
          </a:xfrm>
        </p:spPr>
        <p:txBody>
          <a:bodyPr/>
          <a:lstStyle/>
          <a:p>
            <a:r>
              <a:rPr lang="tr-TR" b="1" dirty="0"/>
              <a:t>Bulgular</a:t>
            </a:r>
            <a:endParaRPr lang="tr-TR" sz="4000" b="1" dirty="0"/>
          </a:p>
        </p:txBody>
      </p:sp>
      <p:sp>
        <p:nvSpPr>
          <p:cNvPr id="35842" name="İçerik Yer Tutucusu 2"/>
          <p:cNvSpPr>
            <a:spLocks noGrp="1"/>
          </p:cNvSpPr>
          <p:nvPr>
            <p:ph idx="1"/>
          </p:nvPr>
        </p:nvSpPr>
        <p:spPr>
          <a:xfrm>
            <a:off x="838200" y="1029810"/>
            <a:ext cx="10515600" cy="5147153"/>
          </a:xfrm>
        </p:spPr>
        <p:txBody>
          <a:bodyPr/>
          <a:lstStyle/>
          <a:p>
            <a:r>
              <a:rPr lang="tr-TR" sz="3100" dirty="0"/>
              <a:t>Yüksek doz grubunda </a:t>
            </a:r>
            <a:r>
              <a:rPr lang="tr-TR" sz="3100" dirty="0" err="1"/>
              <a:t>influenza</a:t>
            </a:r>
            <a:r>
              <a:rPr lang="tr-TR" sz="3100" dirty="0"/>
              <a:t> enfeksiyonlarının sayısı 16 (tüm enfeksiyonların% 4.4'ü) idi. Standart doz grubunda 31 (tüm enfeksiyonların% 8.5’i) idi. Gruplar arası fark 0.04 (% 95 CI, 0.01-0.08). Bu azalma, klinik açıdan önemli minimum farktan daha küçüktü.</a:t>
            </a:r>
          </a:p>
          <a:p>
            <a:r>
              <a:rPr lang="tr-TR" sz="3100" dirty="0" err="1"/>
              <a:t>Non-influenza</a:t>
            </a:r>
            <a:r>
              <a:rPr lang="tr-TR" sz="3100" dirty="0"/>
              <a:t> virüslerinin </a:t>
            </a:r>
            <a:r>
              <a:rPr lang="tr-TR" sz="3100" dirty="0" err="1"/>
              <a:t>insidansı</a:t>
            </a:r>
            <a:r>
              <a:rPr lang="tr-TR" sz="3100" dirty="0"/>
              <a:t> açısından gruplar arasında fark bulunmadı. </a:t>
            </a:r>
          </a:p>
          <a:p>
            <a:r>
              <a:rPr lang="tr-TR" sz="3100" dirty="0" err="1"/>
              <a:t>Enterovirüs</a:t>
            </a:r>
            <a:r>
              <a:rPr lang="tr-TR" sz="3100" dirty="0"/>
              <a:t> veya </a:t>
            </a:r>
            <a:r>
              <a:rPr lang="tr-TR" sz="3100" dirty="0" err="1"/>
              <a:t>rinovirüs</a:t>
            </a:r>
            <a:r>
              <a:rPr lang="tr-TR" sz="3100" dirty="0"/>
              <a:t> en yaygın solunum yolu virüsü idi.</a:t>
            </a:r>
          </a:p>
          <a:p>
            <a:r>
              <a:rPr lang="tr-TR" sz="3100" dirty="0"/>
              <a:t>Gruplar arasında </a:t>
            </a:r>
            <a:r>
              <a:rPr lang="tr-TR" sz="3100" dirty="0" err="1"/>
              <a:t>adenovirüs</a:t>
            </a:r>
            <a:r>
              <a:rPr lang="tr-TR" sz="3100" dirty="0"/>
              <a:t>, </a:t>
            </a:r>
            <a:r>
              <a:rPr lang="tr-TR" sz="3100" dirty="0" err="1"/>
              <a:t>koronavirüs</a:t>
            </a:r>
            <a:r>
              <a:rPr lang="tr-TR" sz="3100" dirty="0"/>
              <a:t>, insan </a:t>
            </a:r>
            <a:r>
              <a:rPr lang="tr-TR" sz="3100" dirty="0" err="1"/>
              <a:t>metapnömovirüsü</a:t>
            </a:r>
            <a:r>
              <a:rPr lang="tr-TR" sz="3100" dirty="0"/>
              <a:t>, </a:t>
            </a:r>
            <a:r>
              <a:rPr lang="tr-TR" sz="3100" dirty="0" err="1"/>
              <a:t>parainfluenza</a:t>
            </a:r>
            <a:r>
              <a:rPr lang="tr-TR" sz="3100" dirty="0"/>
              <a:t> ve </a:t>
            </a:r>
            <a:r>
              <a:rPr lang="tr-TR" sz="3100" dirty="0" err="1"/>
              <a:t>respiratuar</a:t>
            </a:r>
            <a:r>
              <a:rPr lang="tr-TR" sz="3100" dirty="0"/>
              <a:t> </a:t>
            </a:r>
            <a:r>
              <a:rPr lang="tr-TR" sz="3100" dirty="0" err="1"/>
              <a:t>sinsitiyal</a:t>
            </a:r>
            <a:r>
              <a:rPr lang="tr-TR" sz="3100" dirty="0"/>
              <a:t> virüs için üst solunum yolu enfeksiyonu </a:t>
            </a:r>
            <a:r>
              <a:rPr lang="tr-TR" sz="3100" dirty="0" err="1"/>
              <a:t>epizodlarının</a:t>
            </a:r>
            <a:r>
              <a:rPr lang="tr-TR" sz="3100" dirty="0"/>
              <a:t> sayısı açısından klinik olarak önemli bir fark yoktu.</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Unvan 1"/>
          <p:cNvSpPr>
            <a:spLocks noGrp="1"/>
          </p:cNvSpPr>
          <p:nvPr>
            <p:ph type="title"/>
          </p:nvPr>
        </p:nvSpPr>
        <p:spPr/>
        <p:txBody>
          <a:bodyPr/>
          <a:lstStyle/>
          <a:p>
            <a:r>
              <a:rPr lang="tr-TR" b="1" dirty="0"/>
              <a:t>Tartışma</a:t>
            </a:r>
            <a:endParaRPr lang="tr-TR" sz="4000" b="1" dirty="0"/>
          </a:p>
        </p:txBody>
      </p:sp>
      <p:sp>
        <p:nvSpPr>
          <p:cNvPr id="3" name="İçerik Yer Tutucusu 2">
            <a:extLst/>
          </p:cNvPr>
          <p:cNvSpPr>
            <a:spLocks noGrp="1"/>
          </p:cNvSpPr>
          <p:nvPr>
            <p:ph idx="1"/>
          </p:nvPr>
        </p:nvSpPr>
        <p:spPr/>
        <p:txBody>
          <a:bodyPr rtlCol="0">
            <a:normAutofit/>
          </a:bodyPr>
          <a:lstStyle/>
          <a:p>
            <a:r>
              <a:rPr lang="tr-TR" sz="3200" dirty="0"/>
              <a:t>Bu çalışma 1 ila 5 yaş arası 703 sağlıklı çocuğu kapsamıştır.</a:t>
            </a:r>
          </a:p>
          <a:p>
            <a:r>
              <a:rPr lang="tr-TR" sz="3200" dirty="0"/>
              <a:t>Standart doz D vitamini ile yüksek doz D vitamini takviyesi karşılaştırıldığında  Gruplar arasında serum 25-hidroksivitamin D konsantrasyonu açısından 12.3 </a:t>
            </a:r>
            <a:r>
              <a:rPr lang="tr-TR" sz="3200" dirty="0" err="1"/>
              <a:t>ng</a:t>
            </a:r>
            <a:r>
              <a:rPr lang="tr-TR" sz="3200" dirty="0"/>
              <a:t>/</a:t>
            </a:r>
            <a:r>
              <a:rPr lang="tr-TR" sz="3200" dirty="0" err="1"/>
              <a:t>mL’lik</a:t>
            </a:r>
            <a:r>
              <a:rPr lang="tr-TR" sz="3200" dirty="0"/>
              <a:t> farka rağmen; yüksek doz D vitamini, kış mevsiminde görülen genel üst solunum yolu enfeksiyonlarını azaltmamıştır.</a:t>
            </a:r>
          </a:p>
          <a:p>
            <a:pPr marL="0" indent="0">
              <a:buNone/>
            </a:pPr>
            <a:endParaRPr lang="tr-TR" dirty="0"/>
          </a:p>
          <a:p>
            <a:pPr marL="0" indent="0" fontAlgn="auto">
              <a:spcAft>
                <a:spcPts val="0"/>
              </a:spcAft>
              <a:buNone/>
              <a:defRPr/>
            </a:pPr>
            <a:endParaRPr lang="tr-T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Unvan 1"/>
          <p:cNvSpPr>
            <a:spLocks noGrp="1"/>
          </p:cNvSpPr>
          <p:nvPr>
            <p:ph type="title"/>
          </p:nvPr>
        </p:nvSpPr>
        <p:spPr/>
        <p:txBody>
          <a:bodyPr/>
          <a:lstStyle/>
          <a:p>
            <a:r>
              <a:rPr lang="tr-TR" b="1" dirty="0"/>
              <a:t>Tartışma</a:t>
            </a:r>
            <a:endParaRPr lang="tr-TR" sz="4000" b="1" dirty="0"/>
          </a:p>
        </p:txBody>
      </p:sp>
      <p:sp>
        <p:nvSpPr>
          <p:cNvPr id="3" name="İçerik Yer Tutucusu 2">
            <a:extLst/>
          </p:cNvPr>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tr-TR" sz="3200" dirty="0"/>
              <a:t>Bu çalışmada, yüksek doz D vitamini takviyesinin, genel üst solunum yolu enfeksiyon sıklığı üzerine standart doza kıyasla koruyucu bir etkisinin olmamasına rağmen bazı alt popülasyonlarda üst solunum yolu enfeksiyonlarını önlenmede yüksek doz desteğinin etkili olması mümkündür.</a:t>
            </a:r>
          </a:p>
          <a:p>
            <a:pPr fontAlgn="auto">
              <a:spcAft>
                <a:spcPts val="0"/>
              </a:spcAft>
              <a:buFont typeface="Arial" panose="020B0604020202020204" pitchFamily="34" charset="0"/>
              <a:buChar char="•"/>
              <a:defRPr/>
            </a:pPr>
            <a:r>
              <a:rPr lang="tr-TR" sz="3200" dirty="0" err="1"/>
              <a:t>Bergman</a:t>
            </a:r>
            <a:r>
              <a:rPr lang="tr-TR" sz="3200" dirty="0"/>
              <a:t> ve ark . günde 4000 IU vitamin D3 ve </a:t>
            </a:r>
            <a:r>
              <a:rPr lang="tr-TR" sz="3200" dirty="0" err="1"/>
              <a:t>plasebo</a:t>
            </a:r>
            <a:r>
              <a:rPr lang="tr-TR" sz="3200" dirty="0"/>
              <a:t> alan antikor eksikliği olan hastalarda semptomların anlamlı düzeyde azaldığını bulmuşlardır.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Unvan 1"/>
          <p:cNvSpPr>
            <a:spLocks noGrp="1"/>
          </p:cNvSpPr>
          <p:nvPr>
            <p:ph type="title"/>
          </p:nvPr>
        </p:nvSpPr>
        <p:spPr/>
        <p:txBody>
          <a:bodyPr/>
          <a:lstStyle/>
          <a:p>
            <a:r>
              <a:rPr lang="tr-TR" b="1" dirty="0"/>
              <a:t>Tartışma</a:t>
            </a:r>
            <a:endParaRPr lang="tr-TR" sz="4000" b="1" dirty="0"/>
          </a:p>
        </p:txBody>
      </p:sp>
      <p:sp>
        <p:nvSpPr>
          <p:cNvPr id="3" name="İçerik Yer Tutucusu 2">
            <a:extLst/>
          </p:cNvPr>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tr-TR" sz="3200" dirty="0"/>
              <a:t>Çeşitli gruplar çocuklarda D vitamini ve astım atakları arasında bir bağlantı olduğunu öne sürmüştür. </a:t>
            </a:r>
          </a:p>
          <a:p>
            <a:pPr fontAlgn="auto">
              <a:spcAft>
                <a:spcPts val="0"/>
              </a:spcAft>
              <a:buFont typeface="Arial" panose="020B0604020202020204" pitchFamily="34" charset="0"/>
              <a:buChar char="•"/>
              <a:defRPr/>
            </a:pPr>
            <a:r>
              <a:rPr lang="tr-TR" sz="3200" dirty="0"/>
              <a:t>Astım alevlenmelerinin, üst solunum yolu enfeksiyonları ile ilişkili olduğu bilinmektedir. Astımı olan çocuklarda D vitamininin olası koruyucu etkisini gösterilmiştir.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0DB384-9583-4358-ADB6-B6517A96885C}"/>
              </a:ext>
            </a:extLst>
          </p:cNvPr>
          <p:cNvSpPr>
            <a:spLocks noGrp="1"/>
          </p:cNvSpPr>
          <p:nvPr>
            <p:ph type="title"/>
          </p:nvPr>
        </p:nvSpPr>
        <p:spPr>
          <a:xfrm>
            <a:off x="838200" y="365126"/>
            <a:ext cx="10515600" cy="948770"/>
          </a:xfrm>
        </p:spPr>
        <p:txBody>
          <a:bodyPr/>
          <a:lstStyle/>
          <a:p>
            <a:r>
              <a:rPr lang="tr-TR" b="1" dirty="0"/>
              <a:t>Tartışma</a:t>
            </a:r>
            <a:endParaRPr lang="tr-TR" sz="4000" b="1" dirty="0"/>
          </a:p>
        </p:txBody>
      </p:sp>
      <p:sp>
        <p:nvSpPr>
          <p:cNvPr id="3" name="İçerik Yer Tutucusu 2">
            <a:extLst>
              <a:ext uri="{FF2B5EF4-FFF2-40B4-BE49-F238E27FC236}">
                <a16:creationId xmlns:a16="http://schemas.microsoft.com/office/drawing/2014/main" id="{6FADD986-82A4-4369-A88B-67AE5FDE0DE5}"/>
              </a:ext>
            </a:extLst>
          </p:cNvPr>
          <p:cNvSpPr>
            <a:spLocks noGrp="1"/>
          </p:cNvSpPr>
          <p:nvPr>
            <p:ph idx="1"/>
          </p:nvPr>
        </p:nvSpPr>
        <p:spPr>
          <a:xfrm>
            <a:off x="838200" y="1313896"/>
            <a:ext cx="10515600" cy="4863067"/>
          </a:xfrm>
        </p:spPr>
        <p:txBody>
          <a:bodyPr/>
          <a:lstStyle/>
          <a:p>
            <a:r>
              <a:rPr lang="tr-TR" sz="3200" dirty="0"/>
              <a:t>D vitamini </a:t>
            </a:r>
            <a:r>
              <a:rPr lang="tr-TR" sz="3200" dirty="0" err="1"/>
              <a:t>influenza</a:t>
            </a:r>
            <a:r>
              <a:rPr lang="tr-TR" sz="3200" dirty="0"/>
              <a:t> riskini azaltıyor olabilir. Ancak çalışmamızdaki </a:t>
            </a:r>
            <a:r>
              <a:rPr lang="tr-TR" sz="3200" dirty="0" err="1"/>
              <a:t>influenza</a:t>
            </a:r>
            <a:r>
              <a:rPr lang="tr-TR" sz="3200" dirty="0"/>
              <a:t> enfeksiyonu sayısı yeterli olmadığı için bu alanda yeni çalışmalara ihtiyaç vardır.</a:t>
            </a:r>
          </a:p>
          <a:p>
            <a:r>
              <a:rPr lang="tr-TR" sz="3200" dirty="0"/>
              <a:t>Bu çalışmada, yüksek doz grubunda </a:t>
            </a:r>
            <a:r>
              <a:rPr lang="tr-TR" sz="3200" dirty="0" err="1"/>
              <a:t>influenza</a:t>
            </a:r>
            <a:r>
              <a:rPr lang="tr-TR" sz="3200" dirty="0"/>
              <a:t> </a:t>
            </a:r>
            <a:r>
              <a:rPr lang="tr-TR" sz="3200" dirty="0" err="1"/>
              <a:t>insidansının</a:t>
            </a:r>
            <a:r>
              <a:rPr lang="tr-TR" sz="3200" dirty="0"/>
              <a:t> istatistiksel olarak azalmasına rağmen, çocuklarda grup başına düşen </a:t>
            </a:r>
            <a:r>
              <a:rPr lang="tr-TR" sz="3200" dirty="0" err="1"/>
              <a:t>influenza</a:t>
            </a:r>
            <a:r>
              <a:rPr lang="tr-TR" sz="3200" dirty="0"/>
              <a:t> enfeksiyonu sayısındaki fark minimaldi. (yüksek doz grubunda her sezonda 0.05 enfeksiyon, standart doz grubunda sezon başına 0.09 enfeksiyon).</a:t>
            </a:r>
          </a:p>
          <a:p>
            <a:r>
              <a:rPr lang="tr-TR" sz="3200" dirty="0"/>
              <a:t>Bu bulguları değerlendirmek için, </a:t>
            </a:r>
            <a:r>
              <a:rPr lang="tr-TR" sz="3200" dirty="0" err="1"/>
              <a:t>influenza</a:t>
            </a:r>
            <a:r>
              <a:rPr lang="tr-TR" sz="3200" dirty="0"/>
              <a:t> epidemisi sırasında D vitamini desteğinin araştırılması gerekli olacaktır.</a:t>
            </a:r>
          </a:p>
          <a:p>
            <a:endParaRPr lang="tr-TR" dirty="0"/>
          </a:p>
        </p:txBody>
      </p:sp>
    </p:spTree>
    <p:extLst>
      <p:ext uri="{BB962C8B-B14F-4D97-AF65-F5344CB8AC3E}">
        <p14:creationId xmlns:p14="http://schemas.microsoft.com/office/powerpoint/2010/main" val="272354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Unvan 1"/>
          <p:cNvSpPr>
            <a:spLocks noGrp="1"/>
          </p:cNvSpPr>
          <p:nvPr>
            <p:ph type="title"/>
          </p:nvPr>
        </p:nvSpPr>
        <p:spPr/>
        <p:txBody>
          <a:bodyPr/>
          <a:lstStyle/>
          <a:p>
            <a:r>
              <a:rPr lang="tr-TR" sz="4800" b="1" dirty="0"/>
              <a:t>Giriş</a:t>
            </a:r>
          </a:p>
        </p:txBody>
      </p:sp>
      <p:sp>
        <p:nvSpPr>
          <p:cNvPr id="16386" name="İçerik Yer Tutucusu 2"/>
          <p:cNvSpPr>
            <a:spLocks noGrp="1"/>
          </p:cNvSpPr>
          <p:nvPr>
            <p:ph idx="1"/>
          </p:nvPr>
        </p:nvSpPr>
        <p:spPr>
          <a:xfrm>
            <a:off x="771525" y="1773238"/>
            <a:ext cx="10515600" cy="4351337"/>
          </a:xfrm>
        </p:spPr>
        <p:txBody>
          <a:bodyPr/>
          <a:lstStyle/>
          <a:p>
            <a:r>
              <a:rPr lang="tr-TR" altLang="ja-JP" sz="3200" dirty="0" err="1"/>
              <a:t>Viral</a:t>
            </a:r>
            <a:r>
              <a:rPr lang="tr-TR" altLang="ja-JP" sz="3200" dirty="0"/>
              <a:t> üst solunum yolu enfeksiyonları, çocukluk çağının en yaygın bulaşıcı hastalıklarıdır. </a:t>
            </a:r>
          </a:p>
          <a:p>
            <a:r>
              <a:rPr lang="tr-TR" altLang="ja-JP" sz="3200" dirty="0"/>
              <a:t>1980'lerin ortasından itibaren, D vitamini, hem doğuştan gelen hem de </a:t>
            </a:r>
            <a:r>
              <a:rPr lang="tr-TR" altLang="ja-JP" sz="3200" dirty="0" err="1"/>
              <a:t>adaptif</a:t>
            </a:r>
            <a:r>
              <a:rPr lang="tr-TR" altLang="ja-JP" sz="3200" dirty="0"/>
              <a:t> </a:t>
            </a:r>
            <a:r>
              <a:rPr lang="tr-TR" altLang="ja-JP" sz="3200" dirty="0" err="1"/>
              <a:t>immün</a:t>
            </a:r>
            <a:r>
              <a:rPr lang="tr-TR" altLang="ja-JP" sz="3200" dirty="0"/>
              <a:t> yanıtlardaki rolüyle, hastalığın önlenmesi potansiyeli açısından dikkat çekmiştir.</a:t>
            </a:r>
          </a:p>
          <a:p>
            <a:r>
              <a:rPr lang="tr-TR" altLang="ja-JP" sz="3200" dirty="0"/>
              <a:t>Hem gözlemsel hem de klinik çalışma verileri, düşük serum 25-hidroksivitamin D seviyeleri ve artan solunum yolu enfeksiyonları oranları arasında bir bağlantı olduğunu göstermiştir. </a:t>
            </a:r>
            <a:endParaRPr lang="tr-TR"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1D7D7C-B0FD-45D7-98F3-35ADF3137E07}"/>
              </a:ext>
            </a:extLst>
          </p:cNvPr>
          <p:cNvSpPr>
            <a:spLocks noGrp="1"/>
          </p:cNvSpPr>
          <p:nvPr>
            <p:ph type="title"/>
          </p:nvPr>
        </p:nvSpPr>
        <p:spPr/>
        <p:txBody>
          <a:bodyPr/>
          <a:lstStyle/>
          <a:p>
            <a:r>
              <a:rPr lang="tr-TR" b="1" dirty="0"/>
              <a:t>Tartışma</a:t>
            </a:r>
            <a:endParaRPr lang="tr-TR" sz="4000" b="1" dirty="0"/>
          </a:p>
        </p:txBody>
      </p:sp>
      <p:sp>
        <p:nvSpPr>
          <p:cNvPr id="3" name="İçerik Yer Tutucusu 2">
            <a:extLst>
              <a:ext uri="{FF2B5EF4-FFF2-40B4-BE49-F238E27FC236}">
                <a16:creationId xmlns:a16="http://schemas.microsoft.com/office/drawing/2014/main" id="{5079A79A-B5D3-41C4-9A92-5DE7BEC79484}"/>
              </a:ext>
            </a:extLst>
          </p:cNvPr>
          <p:cNvSpPr>
            <a:spLocks noGrp="1"/>
          </p:cNvSpPr>
          <p:nvPr>
            <p:ph idx="1"/>
          </p:nvPr>
        </p:nvSpPr>
        <p:spPr/>
        <p:txBody>
          <a:bodyPr/>
          <a:lstStyle/>
          <a:p>
            <a:r>
              <a:rPr lang="tr-TR" sz="3200" dirty="0"/>
              <a:t>Bu çalışma için çeşitli sınırlamalar vardır;</a:t>
            </a:r>
          </a:p>
          <a:p>
            <a:r>
              <a:rPr lang="tr-TR" sz="3200" dirty="0"/>
              <a:t> Birincisi, ebeveynler nazal </a:t>
            </a:r>
            <a:r>
              <a:rPr lang="tr-TR" sz="3200" dirty="0" err="1"/>
              <a:t>swabların</a:t>
            </a:r>
            <a:r>
              <a:rPr lang="tr-TR" sz="3200" dirty="0"/>
              <a:t> uygulanmasında </a:t>
            </a:r>
            <a:r>
              <a:rPr lang="tr-TR" sz="3200" dirty="0" err="1"/>
              <a:t>klinisyenler</a:t>
            </a:r>
            <a:r>
              <a:rPr lang="tr-TR" sz="3200" dirty="0"/>
              <a:t> kadar yetenekli olmasına rağmen,  çocuklar  </a:t>
            </a:r>
            <a:r>
              <a:rPr lang="tr-TR" sz="3200" dirty="0" err="1"/>
              <a:t>swablar</a:t>
            </a:r>
            <a:r>
              <a:rPr lang="tr-TR" sz="3200" dirty="0"/>
              <a:t> verilmeden üst solunum yolu enfeksiyonu geçirmiş olabilir.</a:t>
            </a:r>
          </a:p>
          <a:p>
            <a:r>
              <a:rPr lang="tr-TR" sz="3200" dirty="0"/>
              <a:t>İkincisi, Amerikan Pediatri Akademisi 400 IU/gün D vitamini dozu önerdiği için araştırma etiği açısından bu çalışma bir </a:t>
            </a:r>
            <a:r>
              <a:rPr lang="tr-TR" sz="3200" dirty="0" err="1"/>
              <a:t>plasebo</a:t>
            </a:r>
            <a:r>
              <a:rPr lang="tr-TR" sz="3200" dirty="0"/>
              <a:t> grubuna kıyasla yapılamamıştır. </a:t>
            </a:r>
          </a:p>
          <a:p>
            <a:endParaRPr lang="tr-TR" dirty="0"/>
          </a:p>
        </p:txBody>
      </p:sp>
    </p:spTree>
    <p:extLst>
      <p:ext uri="{BB962C8B-B14F-4D97-AF65-F5344CB8AC3E}">
        <p14:creationId xmlns:p14="http://schemas.microsoft.com/office/powerpoint/2010/main" val="144678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A170A7-6B9D-409E-83CE-0D56AA54BBBD}"/>
              </a:ext>
            </a:extLst>
          </p:cNvPr>
          <p:cNvSpPr>
            <a:spLocks noGrp="1"/>
          </p:cNvSpPr>
          <p:nvPr>
            <p:ph type="title"/>
          </p:nvPr>
        </p:nvSpPr>
        <p:spPr/>
        <p:txBody>
          <a:bodyPr/>
          <a:lstStyle/>
          <a:p>
            <a:r>
              <a:rPr lang="tr-TR" b="1" dirty="0"/>
              <a:t>Tartışma</a:t>
            </a:r>
            <a:endParaRPr lang="tr-TR" sz="4000" b="1" dirty="0"/>
          </a:p>
        </p:txBody>
      </p:sp>
      <p:sp>
        <p:nvSpPr>
          <p:cNvPr id="3" name="İçerik Yer Tutucusu 2">
            <a:extLst>
              <a:ext uri="{FF2B5EF4-FFF2-40B4-BE49-F238E27FC236}">
                <a16:creationId xmlns:a16="http://schemas.microsoft.com/office/drawing/2014/main" id="{FD974247-4FD4-4BD0-AAA1-AF2D26B1B088}"/>
              </a:ext>
            </a:extLst>
          </p:cNvPr>
          <p:cNvSpPr>
            <a:spLocks noGrp="1"/>
          </p:cNvSpPr>
          <p:nvPr>
            <p:ph idx="1"/>
          </p:nvPr>
        </p:nvSpPr>
        <p:spPr/>
        <p:txBody>
          <a:bodyPr/>
          <a:lstStyle/>
          <a:p>
            <a:r>
              <a:rPr lang="tr-TR" sz="3200" dirty="0"/>
              <a:t>Üçüncüsü, çocuklarda yaz sonu 25-hidroksivitamin D başlangıç ​​seviyesi nispeten yüksektir ve bu yüksek doz D vitamini desteğinin etkisizliğine katkıda bulunmuş olabilir. D vitamini takviyesi düşük başlangıç ​​serum 25-hidroksivitamin D seviyeleri olan çocuklarda daha büyük fayda sağlayabilir.</a:t>
            </a:r>
          </a:p>
          <a:p>
            <a:endParaRPr lang="tr-TR" sz="3200" dirty="0"/>
          </a:p>
          <a:p>
            <a:endParaRPr lang="tr-TR" dirty="0"/>
          </a:p>
        </p:txBody>
      </p:sp>
    </p:spTree>
    <p:extLst>
      <p:ext uri="{BB962C8B-B14F-4D97-AF65-F5344CB8AC3E}">
        <p14:creationId xmlns:p14="http://schemas.microsoft.com/office/powerpoint/2010/main" val="1837397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A2274D-9A48-40E6-8985-73EFBAEB64AA}"/>
              </a:ext>
            </a:extLst>
          </p:cNvPr>
          <p:cNvSpPr>
            <a:spLocks noGrp="1"/>
          </p:cNvSpPr>
          <p:nvPr>
            <p:ph type="title"/>
          </p:nvPr>
        </p:nvSpPr>
        <p:spPr/>
        <p:txBody>
          <a:bodyPr/>
          <a:lstStyle/>
          <a:p>
            <a:r>
              <a:rPr lang="tr-TR" b="1" dirty="0"/>
              <a:t>Sonuç</a:t>
            </a:r>
            <a:endParaRPr lang="tr-TR" sz="4000" b="1" dirty="0"/>
          </a:p>
        </p:txBody>
      </p:sp>
      <p:sp>
        <p:nvSpPr>
          <p:cNvPr id="3" name="İçerik Yer Tutucusu 2">
            <a:extLst>
              <a:ext uri="{FF2B5EF4-FFF2-40B4-BE49-F238E27FC236}">
                <a16:creationId xmlns:a16="http://schemas.microsoft.com/office/drawing/2014/main" id="{55807854-048E-4BDE-9A27-50F0EE4531A9}"/>
              </a:ext>
            </a:extLst>
          </p:cNvPr>
          <p:cNvSpPr>
            <a:spLocks noGrp="1"/>
          </p:cNvSpPr>
          <p:nvPr>
            <p:ph idx="1"/>
          </p:nvPr>
        </p:nvSpPr>
        <p:spPr/>
        <p:txBody>
          <a:bodyPr/>
          <a:lstStyle/>
          <a:p>
            <a:r>
              <a:rPr lang="tr-TR" sz="3200" dirty="0"/>
              <a:t>1 ila 5 yaş arası sağlıklı çocuklarda, 400 IU D vitamini takviyesine kıyasla 2000 IU D vitamini takviyesinin, genel kış dönemi üst solunum yolu enfeksiyonlarını azaltmadığı görülmüştür. </a:t>
            </a:r>
          </a:p>
          <a:p>
            <a:r>
              <a:rPr lang="tr-TR" sz="3200" dirty="0"/>
              <a:t>Bu bulgular, </a:t>
            </a:r>
            <a:r>
              <a:rPr lang="tr-TR" sz="3200" dirty="0" err="1"/>
              <a:t>viral</a:t>
            </a:r>
            <a:r>
              <a:rPr lang="tr-TR" sz="3200" dirty="0"/>
              <a:t> üst solunum yolu enfeksiyonlarının önlenmesi için, çocuklarda yüksek doz D vitamini desteğinin rutin kullanımını desteklememektedir.</a:t>
            </a:r>
          </a:p>
        </p:txBody>
      </p:sp>
    </p:spTree>
    <p:extLst>
      <p:ext uri="{BB962C8B-B14F-4D97-AF65-F5344CB8AC3E}">
        <p14:creationId xmlns:p14="http://schemas.microsoft.com/office/powerpoint/2010/main" val="141584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Unvan 1"/>
          <p:cNvSpPr>
            <a:spLocks noGrp="1"/>
          </p:cNvSpPr>
          <p:nvPr>
            <p:ph type="title"/>
          </p:nvPr>
        </p:nvSpPr>
        <p:spPr>
          <a:xfrm>
            <a:off x="838200" y="133165"/>
            <a:ext cx="10515600" cy="1557523"/>
          </a:xfrm>
        </p:spPr>
        <p:txBody>
          <a:bodyPr/>
          <a:lstStyle/>
          <a:p>
            <a:r>
              <a:rPr lang="tr-TR" sz="4800" b="1" dirty="0"/>
              <a:t>Giriş</a:t>
            </a:r>
          </a:p>
        </p:txBody>
      </p:sp>
      <p:sp>
        <p:nvSpPr>
          <p:cNvPr id="3" name="İçerik Yer Tutucusu 2">
            <a:extLst/>
          </p:cNvPr>
          <p:cNvSpPr>
            <a:spLocks noGrp="1"/>
          </p:cNvSpPr>
          <p:nvPr>
            <p:ph idx="1"/>
          </p:nvPr>
        </p:nvSpPr>
        <p:spPr>
          <a:xfrm>
            <a:off x="838200" y="1429305"/>
            <a:ext cx="10515600" cy="4747658"/>
          </a:xfrm>
        </p:spPr>
        <p:txBody>
          <a:bodyPr>
            <a:normAutofit lnSpcReduction="10000"/>
          </a:bodyPr>
          <a:lstStyle/>
          <a:p>
            <a:r>
              <a:rPr lang="tr-TR" altLang="ja-JP" sz="3200" dirty="0"/>
              <a:t>D vitamini, solunum yolu </a:t>
            </a:r>
            <a:r>
              <a:rPr lang="tr-TR" altLang="ja-JP" sz="3200" dirty="0" err="1"/>
              <a:t>epitelindeki</a:t>
            </a:r>
            <a:r>
              <a:rPr lang="tr-TR" altLang="ja-JP" sz="3200" dirty="0"/>
              <a:t> </a:t>
            </a:r>
            <a:r>
              <a:rPr lang="tr-TR" altLang="ja-JP" sz="3200" dirty="0" err="1"/>
              <a:t>antimikrobiyal</a:t>
            </a:r>
            <a:r>
              <a:rPr lang="tr-TR" altLang="ja-JP" sz="3200" dirty="0"/>
              <a:t> </a:t>
            </a:r>
            <a:r>
              <a:rPr lang="tr-TR" altLang="ja-JP" sz="3200" dirty="0" err="1"/>
              <a:t>peptit</a:t>
            </a:r>
            <a:r>
              <a:rPr lang="tr-TR" altLang="ja-JP" sz="3200" dirty="0"/>
              <a:t> ‘</a:t>
            </a:r>
            <a:r>
              <a:rPr lang="tr-TR" altLang="ja-JP" sz="3200" dirty="0" err="1"/>
              <a:t>katelisidin</a:t>
            </a:r>
            <a:r>
              <a:rPr lang="tr-TR" altLang="ja-JP" sz="3200" dirty="0"/>
              <a:t>’ sentezini arttırır, böylece </a:t>
            </a:r>
            <a:r>
              <a:rPr lang="tr-TR" altLang="ja-JP" sz="3200" dirty="0" err="1"/>
              <a:t>influenza</a:t>
            </a:r>
            <a:r>
              <a:rPr lang="tr-TR" altLang="ja-JP" sz="3200" dirty="0"/>
              <a:t> virüsünün (in </a:t>
            </a:r>
            <a:r>
              <a:rPr lang="tr-TR" altLang="ja-JP" sz="3200" dirty="0" err="1"/>
              <a:t>vitro</a:t>
            </a:r>
            <a:r>
              <a:rPr lang="tr-TR" altLang="ja-JP" sz="3200" dirty="0"/>
              <a:t> olarak) </a:t>
            </a:r>
            <a:r>
              <a:rPr lang="tr-TR" altLang="ja-JP" sz="3200" dirty="0" err="1"/>
              <a:t>replikasyonu</a:t>
            </a:r>
            <a:r>
              <a:rPr lang="tr-TR" altLang="ja-JP" sz="3200" dirty="0"/>
              <a:t> ve virüse bağlı hastalığın şiddeti azalır.</a:t>
            </a:r>
          </a:p>
          <a:p>
            <a:r>
              <a:rPr lang="tr-TR" sz="3200" dirty="0"/>
              <a:t>Japonya’da 334 </a:t>
            </a:r>
            <a:r>
              <a:rPr lang="tr-TR" sz="3200" dirty="0" err="1"/>
              <a:t>çoçuğu</a:t>
            </a:r>
            <a:r>
              <a:rPr lang="tr-TR" sz="3200" dirty="0"/>
              <a:t> içeren bir çalışmada; 1200 IU/d vitamin D alan çocuklarda, </a:t>
            </a:r>
            <a:r>
              <a:rPr lang="tr-TR" sz="3200" dirty="0" err="1"/>
              <a:t>influenza</a:t>
            </a:r>
            <a:r>
              <a:rPr lang="tr-TR" sz="3200" dirty="0"/>
              <a:t> A enfeksiyonunda önemli ölçüde bir azalma görülürken, </a:t>
            </a:r>
            <a:r>
              <a:rPr lang="tr-TR" sz="3200" dirty="0" err="1"/>
              <a:t>influenza</a:t>
            </a:r>
            <a:r>
              <a:rPr lang="tr-TR" sz="3200" dirty="0"/>
              <a:t> B açısından böyle bir etki görülememiştir.</a:t>
            </a:r>
          </a:p>
          <a:p>
            <a:r>
              <a:rPr lang="tr-TR" altLang="ja-JP" sz="3200" dirty="0"/>
              <a:t>D vitamini desteğinin çocuklardaki üst solunum yolu enfeksiyonlarının tüm nedenlerini önleyip önleyemeyeceği belirsizdir.</a:t>
            </a:r>
            <a:endParaRPr lang="tr-TR" sz="3200" dirty="0"/>
          </a:p>
          <a:p>
            <a:endParaRPr lang="tr-TR" sz="3200" dirty="0"/>
          </a:p>
          <a:p>
            <a:endParaRPr lang="tr-TR" altLang="ja-JP" sz="3200" dirty="0"/>
          </a:p>
          <a:p>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Unvan 1"/>
          <p:cNvSpPr>
            <a:spLocks noGrp="1"/>
          </p:cNvSpPr>
          <p:nvPr>
            <p:ph type="title"/>
          </p:nvPr>
        </p:nvSpPr>
        <p:spPr/>
        <p:txBody>
          <a:bodyPr/>
          <a:lstStyle/>
          <a:p>
            <a:r>
              <a:rPr lang="tr-TR" sz="4000" dirty="0"/>
              <a:t>  </a:t>
            </a:r>
            <a:r>
              <a:rPr lang="tr-TR" sz="4800" b="1" dirty="0"/>
              <a:t>Giriş</a:t>
            </a:r>
            <a:r>
              <a:rPr lang="tr-TR" sz="4000" b="1" dirty="0"/>
              <a:t> </a:t>
            </a:r>
          </a:p>
        </p:txBody>
      </p:sp>
      <p:sp>
        <p:nvSpPr>
          <p:cNvPr id="19458" name="İçerik Yer Tutucusu 2"/>
          <p:cNvSpPr>
            <a:spLocks noGrp="1"/>
          </p:cNvSpPr>
          <p:nvPr>
            <p:ph idx="1"/>
          </p:nvPr>
        </p:nvSpPr>
        <p:spPr>
          <a:xfrm>
            <a:off x="838200" y="1790700"/>
            <a:ext cx="10515600" cy="4157663"/>
          </a:xfrm>
        </p:spPr>
        <p:txBody>
          <a:bodyPr/>
          <a:lstStyle/>
          <a:p>
            <a:r>
              <a:rPr lang="tr-TR" sz="3200" dirty="0"/>
              <a:t>‘Küçük Çocuklarda D vitamini Sonuç ve Müdahaleleri’ çalışması kapsamında; Yüksek doz oral D vitamini takviyesinin (2000 IU / gün) , güncel önerilen doz takviyesine (400 IU/gün) kıyasla 1- 5 yaş arası çocuklarda </a:t>
            </a:r>
            <a:r>
              <a:rPr lang="tr-TR" sz="3200" dirty="0" err="1"/>
              <a:t>labratuvar</a:t>
            </a:r>
            <a:r>
              <a:rPr lang="tr-TR" sz="3200" dirty="0"/>
              <a:t> tarafından doğrulanan </a:t>
            </a:r>
            <a:r>
              <a:rPr lang="tr-TR" sz="3200" dirty="0" err="1"/>
              <a:t>viral</a:t>
            </a:r>
            <a:r>
              <a:rPr lang="tr-TR" sz="3200" dirty="0"/>
              <a:t> üst solunum yolu enfeksiyonlarını önlemedeki başarısı araştırıldı. (çalışma 4-8 kış dönemini içerir)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Unvan 1"/>
          <p:cNvSpPr>
            <a:spLocks noGrp="1"/>
          </p:cNvSpPr>
          <p:nvPr>
            <p:ph type="title"/>
          </p:nvPr>
        </p:nvSpPr>
        <p:spPr/>
        <p:txBody>
          <a:bodyPr/>
          <a:lstStyle/>
          <a:p>
            <a:r>
              <a:rPr lang="tr-TR" b="1" dirty="0"/>
              <a:t>Materyal-</a:t>
            </a:r>
            <a:r>
              <a:rPr lang="tr-TR" b="1" dirty="0" err="1"/>
              <a:t>Metod</a:t>
            </a:r>
            <a:r>
              <a:rPr lang="tr-TR" b="1" dirty="0"/>
              <a:t> </a:t>
            </a:r>
            <a:br>
              <a:rPr lang="tr-TR" b="1" dirty="0"/>
            </a:br>
            <a:r>
              <a:rPr lang="tr-TR" b="1" dirty="0"/>
              <a:t>(Çalışma Dizaynı ve Katılımcılar</a:t>
            </a:r>
            <a:r>
              <a:rPr lang="tr-TR" sz="4000" b="1" dirty="0"/>
              <a:t>)</a:t>
            </a:r>
          </a:p>
        </p:txBody>
      </p:sp>
      <p:sp>
        <p:nvSpPr>
          <p:cNvPr id="3" name="İçerik Yer Tutucusu 2">
            <a:extLst/>
          </p:cNvPr>
          <p:cNvSpPr>
            <a:spLocks noGrp="1"/>
          </p:cNvSpPr>
          <p:nvPr>
            <p:ph idx="1"/>
          </p:nvPr>
        </p:nvSpPr>
        <p:spPr/>
        <p:txBody>
          <a:bodyPr>
            <a:normAutofit/>
          </a:bodyPr>
          <a:lstStyle/>
          <a:p>
            <a:r>
              <a:rPr lang="tr-TR" altLang="ja-JP" sz="3200" dirty="0"/>
              <a:t>Bu çalışma Toronto, </a:t>
            </a:r>
            <a:r>
              <a:rPr lang="tr-TR" altLang="ja-JP" sz="3200" dirty="0" err="1"/>
              <a:t>Ontario</a:t>
            </a:r>
            <a:r>
              <a:rPr lang="tr-TR" altLang="ja-JP" sz="3200" dirty="0"/>
              <a:t>, Kanada'da yürütülen çok merkezli bir pragmatik </a:t>
            </a:r>
            <a:r>
              <a:rPr lang="tr-TR" altLang="ja-JP" sz="3200" dirty="0" err="1"/>
              <a:t>randomize</a:t>
            </a:r>
            <a:r>
              <a:rPr lang="tr-TR" altLang="ja-JP" sz="3200" dirty="0"/>
              <a:t> klinik üstünlük (</a:t>
            </a:r>
            <a:r>
              <a:rPr lang="tr-TR" altLang="ja-JP" sz="3200" dirty="0" err="1"/>
              <a:t>superiority</a:t>
            </a:r>
            <a:r>
              <a:rPr lang="tr-TR" altLang="ja-JP" sz="3200" dirty="0"/>
              <a:t>) çalışmasıydı. </a:t>
            </a:r>
            <a:endParaRPr lang="tr-TR" sz="3200" dirty="0"/>
          </a:p>
          <a:p>
            <a:r>
              <a:rPr lang="tr-TR" altLang="ja-JP" sz="3200" dirty="0"/>
              <a:t>Çalışma, 2011-2015 kış mevsimlerinde yapılmıştır.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Unvan 1"/>
          <p:cNvSpPr>
            <a:spLocks noGrp="1"/>
          </p:cNvSpPr>
          <p:nvPr>
            <p:ph type="title"/>
          </p:nvPr>
        </p:nvSpPr>
        <p:spPr/>
        <p:txBody>
          <a:bodyPr/>
          <a:lstStyle/>
          <a:p>
            <a:r>
              <a:rPr lang="tr-TR" b="1" dirty="0"/>
              <a:t>Materyal-</a:t>
            </a:r>
            <a:r>
              <a:rPr lang="tr-TR" b="1" dirty="0" err="1"/>
              <a:t>Metod</a:t>
            </a:r>
            <a:r>
              <a:rPr lang="tr-TR" b="1" dirty="0"/>
              <a:t> </a:t>
            </a:r>
            <a:br>
              <a:rPr lang="tr-TR" b="1" dirty="0"/>
            </a:br>
            <a:r>
              <a:rPr lang="tr-TR" b="1" dirty="0"/>
              <a:t>(Çalışma Dizaynı ve Katılımcılar)</a:t>
            </a:r>
          </a:p>
        </p:txBody>
      </p:sp>
      <p:sp>
        <p:nvSpPr>
          <p:cNvPr id="3" name="İçerik Yer Tutucusu 2">
            <a:extLst/>
          </p:cNvPr>
          <p:cNvSpPr>
            <a:spLocks noGrp="1"/>
          </p:cNvSpPr>
          <p:nvPr>
            <p:ph idx="1"/>
          </p:nvPr>
        </p:nvSpPr>
        <p:spPr/>
        <p:txBody>
          <a:bodyPr>
            <a:normAutofit/>
          </a:bodyPr>
          <a:lstStyle/>
          <a:p>
            <a:r>
              <a:rPr lang="tr-TR" altLang="ja-JP" sz="3200" dirty="0"/>
              <a:t>Uygun katılımcılar 1 ila 5 yaş arası sağlıklı çocuklardı.</a:t>
            </a:r>
            <a:endParaRPr lang="tr-TR" sz="3200" dirty="0"/>
          </a:p>
          <a:p>
            <a:r>
              <a:rPr lang="tr-TR" sz="3200" dirty="0"/>
              <a:t>Dışlama kriteri; </a:t>
            </a:r>
            <a:r>
              <a:rPr lang="tr-TR" altLang="ja-JP" sz="3200" dirty="0"/>
              <a:t>32 haftadan küçük çocuklar ve kronik hastalığı (astım dışında) olanlar idi.</a:t>
            </a:r>
          </a:p>
          <a:p>
            <a:r>
              <a:rPr lang="tr-TR" altLang="ja-JP" sz="3200" dirty="0"/>
              <a:t>2011 ve 2015 yılları arasında her </a:t>
            </a:r>
            <a:r>
              <a:rPr lang="tr-TR" altLang="ja-JP" sz="3200" dirty="0" err="1"/>
              <a:t>viral</a:t>
            </a:r>
            <a:r>
              <a:rPr lang="tr-TR" altLang="ja-JP" sz="3200" dirty="0"/>
              <a:t> sezon (Eylül-Kasım) öncesinde, çalışmaya katılacak ailelerin çocuklarına sağlıklı çocuk izlemi yapıldı.</a:t>
            </a:r>
            <a:endParaRPr lang="tr-T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Unvan 1"/>
          <p:cNvSpPr>
            <a:spLocks noGrp="1"/>
          </p:cNvSpPr>
          <p:nvPr>
            <p:ph type="title"/>
          </p:nvPr>
        </p:nvSpPr>
        <p:spPr/>
        <p:txBody>
          <a:bodyPr/>
          <a:lstStyle/>
          <a:p>
            <a:r>
              <a:rPr lang="tr-TR" sz="4000" b="1" dirty="0"/>
              <a:t>Materyal-</a:t>
            </a:r>
            <a:r>
              <a:rPr lang="tr-TR" sz="4000" b="1" dirty="0" err="1"/>
              <a:t>Metod</a:t>
            </a:r>
            <a:br>
              <a:rPr lang="tr-TR" sz="4000" b="1" dirty="0"/>
            </a:br>
            <a:r>
              <a:rPr lang="tr-TR" sz="4000" b="1" dirty="0"/>
              <a:t>(</a:t>
            </a:r>
            <a:r>
              <a:rPr lang="tr-TR" sz="4000" b="1" dirty="0" err="1"/>
              <a:t>Randomizasyon</a:t>
            </a:r>
            <a:r>
              <a:rPr lang="tr-TR" sz="4000" b="1" dirty="0"/>
              <a:t> ve </a:t>
            </a:r>
            <a:r>
              <a:rPr lang="tr-TR" sz="4000" b="1" dirty="0" err="1"/>
              <a:t>Körleme</a:t>
            </a:r>
            <a:r>
              <a:rPr lang="tr-TR" sz="4000" b="1" dirty="0"/>
              <a:t>)  </a:t>
            </a:r>
          </a:p>
        </p:txBody>
      </p:sp>
      <p:sp>
        <p:nvSpPr>
          <p:cNvPr id="23554" name="İçerik Yer Tutucusu 2"/>
          <p:cNvSpPr>
            <a:spLocks noGrp="1"/>
          </p:cNvSpPr>
          <p:nvPr>
            <p:ph idx="1"/>
          </p:nvPr>
        </p:nvSpPr>
        <p:spPr/>
        <p:txBody>
          <a:bodyPr/>
          <a:lstStyle/>
          <a:p>
            <a:r>
              <a:rPr lang="tr-TR" altLang="ja-JP" sz="3200" dirty="0"/>
              <a:t>Çocuklar 2 </a:t>
            </a:r>
            <a:r>
              <a:rPr lang="tr-TR" altLang="ja-JP" sz="3200" dirty="0" err="1"/>
              <a:t>formülasyondan</a:t>
            </a:r>
            <a:r>
              <a:rPr lang="tr-TR" altLang="ja-JP" sz="3200" dirty="0"/>
              <a:t> birini almak için </a:t>
            </a:r>
            <a:r>
              <a:rPr lang="tr-TR" altLang="ja-JP" sz="3200" dirty="0" err="1"/>
              <a:t>randomize</a:t>
            </a:r>
            <a:r>
              <a:rPr lang="tr-TR" altLang="ja-JP" sz="3200" dirty="0"/>
              <a:t> edildi. </a:t>
            </a:r>
            <a:r>
              <a:rPr lang="tr-TR" altLang="ja-JP" sz="3200" dirty="0" err="1"/>
              <a:t>Formülasyonlar</a:t>
            </a:r>
            <a:r>
              <a:rPr lang="tr-TR" altLang="ja-JP" sz="3200" dirty="0"/>
              <a:t>; standart doz, 400 IU/d D vitamini veya yüksek doz, 2000 IU/d D vitamini</a:t>
            </a:r>
            <a:r>
              <a:rPr lang="tr-TR" sz="3200" dirty="0"/>
              <a:t> idi.</a:t>
            </a:r>
          </a:p>
          <a:p>
            <a:r>
              <a:rPr lang="tr-TR" altLang="ja-JP" sz="3200" dirty="0"/>
              <a:t>Standart doz, Amerikan Pediatri Akademisi (AAP) D vitamini yönergelerine uygun olacak şekilde seçildi. </a:t>
            </a:r>
          </a:p>
          <a:p>
            <a:r>
              <a:rPr lang="tr-TR" altLang="ja-JP" sz="3200" dirty="0"/>
              <a:t>Yüksek doz ise, Tıp Enstitüsü tarafından belirlenen </a:t>
            </a:r>
            <a:r>
              <a:rPr lang="tr-TR" altLang="ja-JP" sz="3200" dirty="0" err="1"/>
              <a:t>tolere</a:t>
            </a:r>
            <a:r>
              <a:rPr lang="tr-TR" altLang="ja-JP" sz="3200" dirty="0"/>
              <a:t> edilebilir üst D vitamini sınırı içinde seçildi.</a:t>
            </a:r>
          </a:p>
          <a:p>
            <a:pPr marL="0" indent="0">
              <a:buNone/>
            </a:pPr>
            <a:r>
              <a:rPr lang="tr-TR" altLang="ja-JP" dirty="0"/>
              <a:t>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Unvan 1"/>
          <p:cNvSpPr>
            <a:spLocks noGrp="1"/>
          </p:cNvSpPr>
          <p:nvPr>
            <p:ph type="title"/>
          </p:nvPr>
        </p:nvSpPr>
        <p:spPr>
          <a:xfrm>
            <a:off x="838200" y="852256"/>
            <a:ext cx="10515600" cy="390618"/>
          </a:xfrm>
        </p:spPr>
        <p:txBody>
          <a:bodyPr/>
          <a:lstStyle/>
          <a:p>
            <a:r>
              <a:rPr lang="tr-TR" b="1" dirty="0"/>
              <a:t>Materyal-</a:t>
            </a:r>
            <a:r>
              <a:rPr lang="tr-TR" b="1" dirty="0" err="1"/>
              <a:t>Metod</a:t>
            </a:r>
            <a:br>
              <a:rPr lang="tr-TR" b="1" dirty="0"/>
            </a:br>
            <a:r>
              <a:rPr lang="tr-TR" b="1" dirty="0"/>
              <a:t>(</a:t>
            </a:r>
            <a:r>
              <a:rPr lang="tr-TR" b="1" dirty="0" err="1"/>
              <a:t>Randomizasyon</a:t>
            </a:r>
            <a:r>
              <a:rPr lang="tr-TR" b="1" dirty="0"/>
              <a:t> ve </a:t>
            </a:r>
            <a:r>
              <a:rPr lang="tr-TR" b="1" dirty="0" err="1"/>
              <a:t>Körleme</a:t>
            </a:r>
            <a:r>
              <a:rPr lang="tr-TR" b="1" dirty="0"/>
              <a:t>)</a:t>
            </a:r>
          </a:p>
        </p:txBody>
      </p:sp>
      <p:sp>
        <p:nvSpPr>
          <p:cNvPr id="24578" name="İçerik Yer Tutucusu 2"/>
          <p:cNvSpPr>
            <a:spLocks noGrp="1"/>
          </p:cNvSpPr>
          <p:nvPr>
            <p:ph idx="1"/>
          </p:nvPr>
        </p:nvSpPr>
        <p:spPr>
          <a:xfrm>
            <a:off x="838200" y="1899821"/>
            <a:ext cx="10515600" cy="4261282"/>
          </a:xfrm>
        </p:spPr>
        <p:txBody>
          <a:bodyPr/>
          <a:lstStyle/>
          <a:p>
            <a:r>
              <a:rPr lang="tr-TR" altLang="ja-JP" sz="3100" dirty="0"/>
              <a:t>Anne babalara, günde bir kez olacak şekilde, verilen çözeltinin 1 damlasını çocuğuna, ağız yoluyla vermeleri söylendi. </a:t>
            </a:r>
            <a:endParaRPr lang="tr-TR" sz="3100" dirty="0"/>
          </a:p>
          <a:p>
            <a:r>
              <a:rPr lang="tr-TR" altLang="ja-JP" sz="3100" dirty="0"/>
              <a:t>Damlalar, müdahale grupları arasında tat, hacim ve renk bakımından aynıydı; Sadece D vitamini konsantrasyonu farklıydı. </a:t>
            </a:r>
            <a:endParaRPr lang="tr-TR" sz="3100" dirty="0"/>
          </a:p>
          <a:p>
            <a:r>
              <a:rPr lang="tr-TR" altLang="ja-JP" sz="3100" dirty="0"/>
              <a:t>Damlalar gün içinde herhangi bir zamanda verilebilir. </a:t>
            </a:r>
          </a:p>
          <a:p>
            <a:r>
              <a:rPr lang="tr-TR" altLang="ja-JP" sz="3100" dirty="0"/>
              <a:t>Araştırma eczanesi, D vitamini </a:t>
            </a:r>
            <a:r>
              <a:rPr lang="tr-TR" altLang="ja-JP" sz="3100" dirty="0" err="1"/>
              <a:t>formülasyonlarını</a:t>
            </a:r>
            <a:r>
              <a:rPr lang="tr-TR" altLang="ja-JP" sz="3100" dirty="0"/>
              <a:t>, tahsis gizliliğini korumak için görünüm ve ağırlık olarak aynı şekilde mühürlenmiş, seri olarak numaralandırılmış şişelerde hazırladı.</a:t>
            </a:r>
            <a:endParaRPr lang="tr-TR" sz="31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2080</TotalTime>
  <Words>1532</Words>
  <Application>Microsoft Office PowerPoint</Application>
  <PresentationFormat>Geniş ekran</PresentationFormat>
  <Paragraphs>98</Paragraphs>
  <Slides>32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MS Mincho</vt:lpstr>
      <vt:lpstr>游ゴシック</vt:lpstr>
      <vt:lpstr>Arial</vt:lpstr>
      <vt:lpstr>Calibri</vt:lpstr>
      <vt:lpstr>Calibri Light</vt:lpstr>
      <vt:lpstr>Office Teması</vt:lpstr>
      <vt:lpstr>PowerPoint Sunusu</vt:lpstr>
      <vt:lpstr>Kış Aylarında Uygulanan  Yüksek Doz veya Standart Doz  Vitamin D Desteğinin, Sağlıklı Çocuklardaki Viral Üst Solunum Yolu Enfeksiyonları Üzerine Etkisi  </vt:lpstr>
      <vt:lpstr>Giriş</vt:lpstr>
      <vt:lpstr>Giriş</vt:lpstr>
      <vt:lpstr>  Giriş </vt:lpstr>
      <vt:lpstr>Materyal-Metod  (Çalışma Dizaynı ve Katılımcılar)</vt:lpstr>
      <vt:lpstr>Materyal-Metod  (Çalışma Dizaynı ve Katılımcılar)</vt:lpstr>
      <vt:lpstr>Materyal-Metod (Randomizasyon ve Körleme)  </vt:lpstr>
      <vt:lpstr>Materyal-Metod (Randomizasyon ve Körleme)</vt:lpstr>
      <vt:lpstr>Materyal-Metod (Prosedür)</vt:lpstr>
      <vt:lpstr>Materyal-Metod (Prosedür)</vt:lpstr>
      <vt:lpstr>Materyal-Metod (Prosedür)</vt:lpstr>
      <vt:lpstr>Materyal-Metod (Prosedür)</vt:lpstr>
      <vt:lpstr>Bulgular</vt:lpstr>
      <vt:lpstr>PowerPoint Sunusu</vt:lpstr>
      <vt:lpstr>Bulgular</vt:lpstr>
      <vt:lpstr>PowerPoint Sunusu</vt:lpstr>
      <vt:lpstr>PowerPoint Sunusu</vt:lpstr>
      <vt:lpstr>Bulgular</vt:lpstr>
      <vt:lpstr>PowerPoint Sunusu</vt:lpstr>
      <vt:lpstr>Bulgular</vt:lpstr>
      <vt:lpstr>PowerPoint Sunusu</vt:lpstr>
      <vt:lpstr>Bulgular</vt:lpstr>
      <vt:lpstr>PowerPoint Sunusu</vt:lpstr>
      <vt:lpstr>Bulgular</vt:lpstr>
      <vt:lpstr>Tartışma</vt:lpstr>
      <vt:lpstr>Tartışma</vt:lpstr>
      <vt:lpstr>Tartışma</vt:lpstr>
      <vt:lpstr>Tartışma</vt:lpstr>
      <vt:lpstr>Tartışma</vt:lpstr>
      <vt:lpstr>Tartışma</vt:lpstr>
      <vt:lpstr>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Birinci Basamak Obezite Yönetimi</dc:title>
  <dc:creator>lenovo</dc:creator>
  <cp:lastModifiedBy>Feyzanur  Çelik</cp:lastModifiedBy>
  <cp:revision>188</cp:revision>
  <dcterms:created xsi:type="dcterms:W3CDTF">2018-09-22T18:28:04Z</dcterms:created>
  <dcterms:modified xsi:type="dcterms:W3CDTF">2018-11-06T06:46:56Z</dcterms:modified>
</cp:coreProperties>
</file>