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4"/>
  </p:notesMasterIdLst>
  <p:sldIdLst>
    <p:sldId id="256" r:id="rId2"/>
    <p:sldId id="296" r:id="rId3"/>
    <p:sldId id="297" r:id="rId4"/>
    <p:sldId id="257" r:id="rId5"/>
    <p:sldId id="258" r:id="rId6"/>
    <p:sldId id="259" r:id="rId7"/>
    <p:sldId id="260" r:id="rId8"/>
    <p:sldId id="261" r:id="rId9"/>
    <p:sldId id="262" r:id="rId10"/>
    <p:sldId id="263" r:id="rId11"/>
    <p:sldId id="264" r:id="rId12"/>
    <p:sldId id="265" r:id="rId13"/>
    <p:sldId id="266" r:id="rId14"/>
    <p:sldId id="267" r:id="rId15"/>
    <p:sldId id="268" r:id="rId16"/>
    <p:sldId id="307" r:id="rId17"/>
    <p:sldId id="308" r:id="rId18"/>
    <p:sldId id="309" r:id="rId19"/>
    <p:sldId id="271" r:id="rId20"/>
    <p:sldId id="272" r:id="rId21"/>
    <p:sldId id="273" r:id="rId22"/>
    <p:sldId id="299" r:id="rId23"/>
    <p:sldId id="300" r:id="rId24"/>
    <p:sldId id="301" r:id="rId25"/>
    <p:sldId id="302" r:id="rId26"/>
    <p:sldId id="303" r:id="rId27"/>
    <p:sldId id="304" r:id="rId28"/>
    <p:sldId id="305" r:id="rId29"/>
    <p:sldId id="306" r:id="rId30"/>
    <p:sldId id="293" r:id="rId31"/>
    <p:sldId id="298" r:id="rId32"/>
    <p:sldId id="294" r:id="rId33"/>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3" d="100"/>
          <a:sy n="63" d="100"/>
        </p:scale>
        <p:origin x="-3012" y="-11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A5A155A4-EF45-4B96-8955-DE0DE02E6A8D}" type="datetimeFigureOut">
              <a:rPr lang="tr-TR"/>
              <a:pPr>
                <a:defRPr/>
              </a:pPr>
              <a:t>11.10.2016</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12AA17D8-CA97-4A1E-84A8-4B5030659EC9}" type="slidenum">
              <a:rPr lang="tr-TR"/>
              <a:pPr>
                <a:defRPr/>
              </a:pPr>
              <a:t>‹#›</a:t>
            </a:fld>
            <a:endParaRPr lang="tr-TR"/>
          </a:p>
        </p:txBody>
      </p:sp>
    </p:spTree>
    <p:extLst>
      <p:ext uri="{BB962C8B-B14F-4D97-AF65-F5344CB8AC3E}">
        <p14:creationId xmlns:p14="http://schemas.microsoft.com/office/powerpoint/2010/main" val="27279917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fld id="{0BAFBF01-E0D8-4110-8A58-5DD6C5B44713}" type="datetimeFigureOut">
              <a:rPr lang="tr-TR"/>
              <a:pPr>
                <a:defRPr/>
              </a:pPr>
              <a:t>11.10.2016</a:t>
            </a:fld>
            <a:endParaRPr lang="tr-TR"/>
          </a:p>
        </p:txBody>
      </p:sp>
      <p:sp>
        <p:nvSpPr>
          <p:cNvPr id="5" name="18 Altbilgi Yer Tutucusu"/>
          <p:cNvSpPr>
            <a:spLocks noGrp="1"/>
          </p:cNvSpPr>
          <p:nvPr>
            <p:ph type="ftr" sz="quarter" idx="11"/>
          </p:nvPr>
        </p:nvSpPr>
        <p:spPr/>
        <p:txBody>
          <a:bodyPr/>
          <a:lstStyle>
            <a:lvl1pPr>
              <a:defRPr/>
            </a:lvl1pPr>
          </a:lstStyle>
          <a:p>
            <a:pPr>
              <a:defRPr/>
            </a:pPr>
            <a:endParaRPr lang="tr-TR"/>
          </a:p>
        </p:txBody>
      </p:sp>
      <p:sp>
        <p:nvSpPr>
          <p:cNvPr id="6" name="26 Slayt Numarası Yer Tutucusu"/>
          <p:cNvSpPr>
            <a:spLocks noGrp="1"/>
          </p:cNvSpPr>
          <p:nvPr>
            <p:ph type="sldNum" sz="quarter" idx="12"/>
          </p:nvPr>
        </p:nvSpPr>
        <p:spPr/>
        <p:txBody>
          <a:bodyPr/>
          <a:lstStyle>
            <a:lvl1pPr>
              <a:defRPr/>
            </a:lvl1pPr>
          </a:lstStyle>
          <a:p>
            <a:pPr>
              <a:defRPr/>
            </a:pPr>
            <a:fld id="{57D57967-6CDA-47D6-9745-58C74BDE4102}"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CD1E7F39-9CE3-49C4-A8AA-D85E34B6ABF9}" type="datetimeFigureOut">
              <a:rPr lang="tr-TR"/>
              <a:pPr>
                <a:defRPr/>
              </a:pPr>
              <a:t>11.10.2016</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905399A9-91FA-4DF6-9834-802BD95F1D2A}"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BB9DB40D-6A22-4BF4-8401-9DF3F4CB5629}" type="datetimeFigureOut">
              <a:rPr lang="tr-TR"/>
              <a:pPr>
                <a:defRPr/>
              </a:pPr>
              <a:t>11.10.2016</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35BC03C3-5D44-4D44-AC47-2D5859D61197}"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AFEF7039-D29E-48EE-A3E8-904FC921B262}" type="datetimeFigureOut">
              <a:rPr lang="tr-TR"/>
              <a:pPr>
                <a:defRPr/>
              </a:pPr>
              <a:t>11.10.2016</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B1EDB29E-4939-49DB-91FB-28F5178180B2}"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724A9F58-6FF9-4CD4-9796-0FFB0B326B1A}" type="datetimeFigureOut">
              <a:rPr lang="tr-TR"/>
              <a:pPr>
                <a:defRPr/>
              </a:pPr>
              <a:t>11.10.2016</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0E1C76E2-2188-4038-83A4-F20FA48E3388}"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00DE1796-EE62-4068-8433-4B68AFF3AC84}" type="datetimeFigureOut">
              <a:rPr lang="tr-TR"/>
              <a:pPr>
                <a:defRPr/>
              </a:pPr>
              <a:t>11.10.2016</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F7469390-CE30-43FB-86B6-13F8971FF465}"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fld id="{525E3A6B-74B2-4976-B30B-51897DBA20F3}" type="datetimeFigureOut">
              <a:rPr lang="tr-TR"/>
              <a:pPr>
                <a:defRPr/>
              </a:pPr>
              <a:t>11.10.2016</a:t>
            </a:fld>
            <a:endParaRPr lang="tr-TR"/>
          </a:p>
        </p:txBody>
      </p:sp>
      <p:sp>
        <p:nvSpPr>
          <p:cNvPr id="8" name="21 Altbilgi Yer Tutucusu"/>
          <p:cNvSpPr>
            <a:spLocks noGrp="1"/>
          </p:cNvSpPr>
          <p:nvPr>
            <p:ph type="ftr" sz="quarter" idx="11"/>
          </p:nvPr>
        </p:nvSpPr>
        <p:spPr/>
        <p:txBody>
          <a:bodyPr/>
          <a:lstStyle>
            <a:lvl1pPr>
              <a:defRPr/>
            </a:lvl1pPr>
          </a:lstStyle>
          <a:p>
            <a:pPr>
              <a:defRPr/>
            </a:pPr>
            <a:endParaRPr lang="tr-TR"/>
          </a:p>
        </p:txBody>
      </p:sp>
      <p:sp>
        <p:nvSpPr>
          <p:cNvPr id="9" name="17 Slayt Numarası Yer Tutucusu"/>
          <p:cNvSpPr>
            <a:spLocks noGrp="1"/>
          </p:cNvSpPr>
          <p:nvPr>
            <p:ph type="sldNum" sz="quarter" idx="12"/>
          </p:nvPr>
        </p:nvSpPr>
        <p:spPr/>
        <p:txBody>
          <a:bodyPr/>
          <a:lstStyle>
            <a:lvl1pPr>
              <a:defRPr/>
            </a:lvl1pPr>
          </a:lstStyle>
          <a:p>
            <a:pPr>
              <a:defRPr/>
            </a:pPr>
            <a:fld id="{CB6679B1-6193-4D08-B429-BB4E9AA9B3FF}"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fld id="{07FC26AB-A1DD-4F9C-8B79-94D36CA13D7F}" type="datetimeFigureOut">
              <a:rPr lang="tr-TR"/>
              <a:pPr>
                <a:defRPr/>
              </a:pPr>
              <a:t>11.10.2016</a:t>
            </a:fld>
            <a:endParaRPr lang="tr-TR"/>
          </a:p>
        </p:txBody>
      </p:sp>
      <p:sp>
        <p:nvSpPr>
          <p:cNvPr id="4" name="21 Altbilgi Yer Tutucusu"/>
          <p:cNvSpPr>
            <a:spLocks noGrp="1"/>
          </p:cNvSpPr>
          <p:nvPr>
            <p:ph type="ftr" sz="quarter" idx="11"/>
          </p:nvPr>
        </p:nvSpPr>
        <p:spPr/>
        <p:txBody>
          <a:bodyPr/>
          <a:lstStyle>
            <a:lvl1pPr>
              <a:defRPr/>
            </a:lvl1pPr>
          </a:lstStyle>
          <a:p>
            <a:pPr>
              <a:defRPr/>
            </a:pPr>
            <a:endParaRPr lang="tr-TR"/>
          </a:p>
        </p:txBody>
      </p:sp>
      <p:sp>
        <p:nvSpPr>
          <p:cNvPr id="5" name="17 Slayt Numarası Yer Tutucusu"/>
          <p:cNvSpPr>
            <a:spLocks noGrp="1"/>
          </p:cNvSpPr>
          <p:nvPr>
            <p:ph type="sldNum" sz="quarter" idx="12"/>
          </p:nvPr>
        </p:nvSpPr>
        <p:spPr/>
        <p:txBody>
          <a:bodyPr/>
          <a:lstStyle>
            <a:lvl1pPr>
              <a:defRPr/>
            </a:lvl1pPr>
          </a:lstStyle>
          <a:p>
            <a:pPr>
              <a:defRPr/>
            </a:pPr>
            <a:fld id="{AEE907BC-7777-437A-A88A-DF57A29C1EDA}"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F044417D-D402-450B-887B-B332FED443FB}" type="datetimeFigureOut">
              <a:rPr lang="tr-TR"/>
              <a:pPr>
                <a:defRPr/>
              </a:pPr>
              <a:t>11.10.2016</a:t>
            </a:fld>
            <a:endParaRPr lang="tr-TR"/>
          </a:p>
        </p:txBody>
      </p:sp>
      <p:sp>
        <p:nvSpPr>
          <p:cNvPr id="3" name="21 Altbilgi Yer Tutucusu"/>
          <p:cNvSpPr>
            <a:spLocks noGrp="1"/>
          </p:cNvSpPr>
          <p:nvPr>
            <p:ph type="ftr" sz="quarter" idx="11"/>
          </p:nvPr>
        </p:nvSpPr>
        <p:spPr/>
        <p:txBody>
          <a:bodyPr/>
          <a:lstStyle>
            <a:lvl1pPr>
              <a:defRPr/>
            </a:lvl1pPr>
          </a:lstStyle>
          <a:p>
            <a:pPr>
              <a:defRPr/>
            </a:pPr>
            <a:endParaRPr lang="tr-TR"/>
          </a:p>
        </p:txBody>
      </p:sp>
      <p:sp>
        <p:nvSpPr>
          <p:cNvPr id="4" name="17 Slayt Numarası Yer Tutucusu"/>
          <p:cNvSpPr>
            <a:spLocks noGrp="1"/>
          </p:cNvSpPr>
          <p:nvPr>
            <p:ph type="sldNum" sz="quarter" idx="12"/>
          </p:nvPr>
        </p:nvSpPr>
        <p:spPr/>
        <p:txBody>
          <a:bodyPr/>
          <a:lstStyle>
            <a:lvl1pPr>
              <a:defRPr/>
            </a:lvl1pPr>
          </a:lstStyle>
          <a:p>
            <a:pPr>
              <a:defRPr/>
            </a:pPr>
            <a:fld id="{7E007AC4-80A3-48ED-9975-9D8716F55B4B}"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CE59FA57-B684-48E1-BFB1-506190281A4D}" type="datetimeFigureOut">
              <a:rPr lang="tr-TR"/>
              <a:pPr>
                <a:defRPr/>
              </a:pPr>
              <a:t>11.10.2016</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0CD5BC6A-22DD-452D-91A8-1345171589C1}"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8 Tek Köşesi Kesik ve Yuvarlatılmış Dikdörtgen"/>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1 Dik Üçgen"/>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1 Başlık"/>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fld id="{59AC06EC-6E5D-450F-8A4B-1CB58F8DC7E7}" type="datetimeFigureOut">
              <a:rPr lang="tr-TR"/>
              <a:pPr>
                <a:defRPr/>
              </a:pPr>
              <a:t>11.10.2016</a:t>
            </a:fld>
            <a:endParaRPr lang="tr-TR"/>
          </a:p>
        </p:txBody>
      </p:sp>
      <p:sp>
        <p:nvSpPr>
          <p:cNvPr id="10" name="5 Altbilgi Yer Tutucusu"/>
          <p:cNvSpPr>
            <a:spLocks noGrp="1"/>
          </p:cNvSpPr>
          <p:nvPr>
            <p:ph type="ftr" sz="quarter" idx="11"/>
          </p:nvPr>
        </p:nvSpPr>
        <p:spPr/>
        <p:txBody>
          <a:bodyPr/>
          <a:lstStyle>
            <a:lvl1pPr>
              <a:defRPr/>
            </a:lvl1pPr>
          </a:lstStyle>
          <a:p>
            <a:pPr>
              <a:defRPr/>
            </a:pPr>
            <a:endParaRPr lang="tr-TR"/>
          </a:p>
        </p:txBody>
      </p:sp>
      <p:sp>
        <p:nvSpPr>
          <p:cNvPr id="11" name="6 Slayt Numarası Yer Tutucusu"/>
          <p:cNvSpPr>
            <a:spLocks noGrp="1"/>
          </p:cNvSpPr>
          <p:nvPr>
            <p:ph type="sldNum" sz="quarter" idx="12"/>
          </p:nvPr>
        </p:nvSpPr>
        <p:spPr>
          <a:xfrm>
            <a:off x="8077200" y="6356350"/>
            <a:ext cx="609600" cy="365125"/>
          </a:xfrm>
        </p:spPr>
        <p:txBody>
          <a:bodyPr/>
          <a:lstStyle>
            <a:lvl1pPr>
              <a:defRPr/>
            </a:lvl1pPr>
          </a:lstStyle>
          <a:p>
            <a:pPr>
              <a:defRPr/>
            </a:pPr>
            <a:fld id="{1846256F-43D2-4F63-86BD-799F43E74FB0}"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7 Serbest Form"/>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8 Başlık Yer Tutucusu"/>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tr-TR" smtClean="0"/>
              <a:t>Asıl başlık stili için tıklatın</a:t>
            </a:r>
            <a:endParaRPr lang="en-US" smtClean="0"/>
          </a:p>
        </p:txBody>
      </p:sp>
      <p:sp>
        <p:nvSpPr>
          <p:cNvPr id="1029" name="29 Metin Yer Tutucusu"/>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F086E70C-F497-4E0C-B28C-150A6D515BA4}" type="datetimeFigureOut">
              <a:rPr lang="tr-TR"/>
              <a:pPr>
                <a:defRPr/>
              </a:pPr>
              <a:t>11.10.2016</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8B908EBD-2281-409A-9FB1-7C85E243AE44}" type="slidenum">
              <a:rPr lang="tr-TR"/>
              <a:pPr>
                <a:defRPr/>
              </a:pPr>
              <a:t>‹#›</a:t>
            </a:fld>
            <a:endParaRPr lang="tr-TR"/>
          </a:p>
        </p:txBody>
      </p:sp>
      <p:grpSp>
        <p:nvGrpSpPr>
          <p:cNvPr id="1033" name="1 Grup"/>
          <p:cNvGrpSpPr>
            <a:grpSpLocks/>
          </p:cNvGrpSpPr>
          <p:nvPr/>
        </p:nvGrpSpPr>
        <p:grpSpPr bwMode="auto">
          <a:xfrm>
            <a:off x="-19050" y="203200"/>
            <a:ext cx="9180513"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720" r:id="rId1"/>
    <p:sldLayoutId id="2147483712" r:id="rId2"/>
    <p:sldLayoutId id="2147483721" r:id="rId3"/>
    <p:sldLayoutId id="2147483713" r:id="rId4"/>
    <p:sldLayoutId id="2147483714" r:id="rId5"/>
    <p:sldLayoutId id="2147483715" r:id="rId6"/>
    <p:sldLayoutId id="2147483716" r:id="rId7"/>
    <p:sldLayoutId id="2147483717" r:id="rId8"/>
    <p:sldLayoutId id="2147483722" r:id="rId9"/>
    <p:sldLayoutId id="2147483718" r:id="rId10"/>
    <p:sldLayoutId id="2147483719"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pPr eaLnBrk="1" fontAlgn="auto" hangingPunct="1">
              <a:spcAft>
                <a:spcPts val="0"/>
              </a:spcAft>
              <a:defRPr/>
            </a:pPr>
            <a:r>
              <a:rPr lang="tr-TR" sz="3200" dirty="0" smtClean="0">
                <a:solidFill>
                  <a:srgbClr val="C00000"/>
                </a:solidFill>
                <a:latin typeface="+mn-lt"/>
              </a:rPr>
              <a:t>TÜRKİYE’DE</a:t>
            </a:r>
            <a:r>
              <a:rPr lang="tr-TR" sz="3200" dirty="0" smtClean="0">
                <a:solidFill>
                  <a:srgbClr val="C00000"/>
                </a:solidFill>
              </a:rPr>
              <a:t> AİLE HEKİMLİĞİ’NİN TANIMI VE TARİHÇESİ</a:t>
            </a:r>
            <a:endParaRPr lang="tr-TR" sz="3200" dirty="0">
              <a:solidFill>
                <a:srgbClr val="C00000"/>
              </a:solidFill>
            </a:endParaRPr>
          </a:p>
        </p:txBody>
      </p:sp>
      <p:sp>
        <p:nvSpPr>
          <p:cNvPr id="14338" name="2 Alt Başlık"/>
          <p:cNvSpPr>
            <a:spLocks noGrp="1"/>
          </p:cNvSpPr>
          <p:nvPr>
            <p:ph type="subTitle" idx="1"/>
          </p:nvPr>
        </p:nvSpPr>
        <p:spPr>
          <a:xfrm>
            <a:off x="533400" y="4214813"/>
            <a:ext cx="7854950" cy="766762"/>
          </a:xfrm>
        </p:spPr>
        <p:txBody>
          <a:bodyPr/>
          <a:lstStyle/>
          <a:p>
            <a:pPr marR="0" eaLnBrk="1" hangingPunct="1"/>
            <a:r>
              <a:rPr lang="tr-TR" sz="2400" dirty="0" err="1" smtClean="0">
                <a:solidFill>
                  <a:srgbClr val="C00000"/>
                </a:solidFill>
              </a:rPr>
              <a:t>Araş</a:t>
            </a:r>
            <a:r>
              <a:rPr lang="tr-TR" sz="2400" dirty="0" smtClean="0">
                <a:solidFill>
                  <a:srgbClr val="C00000"/>
                </a:solidFill>
              </a:rPr>
              <a:t>. Gör. Dr. Makbule Nurdan ÖZKAYA</a:t>
            </a:r>
          </a:p>
          <a:p>
            <a:pPr marR="0" eaLnBrk="1" hangingPunct="1"/>
            <a:r>
              <a:rPr lang="tr-TR" sz="2400" dirty="0" smtClean="0">
                <a:solidFill>
                  <a:srgbClr val="C00000"/>
                </a:solidFill>
              </a:rPr>
              <a:t>KTÜ AİLE HEKİMLİĞİ AD</a:t>
            </a:r>
          </a:p>
          <a:p>
            <a:pPr marR="0" eaLnBrk="1" hangingPunct="1"/>
            <a:r>
              <a:rPr lang="tr-TR" sz="2400" dirty="0" smtClean="0">
                <a:solidFill>
                  <a:srgbClr val="C00000"/>
                </a:solidFill>
              </a:rPr>
              <a:t>11.10.2016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813"/>
            <a:ext cx="8229600" cy="5538787"/>
          </a:xfrm>
        </p:spPr>
        <p:txBody>
          <a:bodyPr>
            <a:normAutofit/>
          </a:bodyPr>
          <a:lstStyle/>
          <a:p>
            <a:pPr marL="274320" indent="-274320" eaLnBrk="1" fontAlgn="auto" hangingPunct="1">
              <a:spcAft>
                <a:spcPts val="0"/>
              </a:spcAft>
              <a:buClr>
                <a:schemeClr val="accent3"/>
              </a:buClr>
              <a:buFont typeface="Wingdings 2"/>
              <a:buChar char=""/>
              <a:defRPr/>
            </a:pPr>
            <a:r>
              <a:rPr lang="tr-TR" sz="2000" dirty="0" smtClean="0"/>
              <a:t>O zaman için en uygun çözüm henüz hiçbir konuda uzmanlaşmamış/uzmanlaşamamış tıp fakültesi mezunlarının bu işlevi üslenmeleriydi.</a:t>
            </a:r>
          </a:p>
          <a:p>
            <a:pPr marL="274320" indent="-274320" eaLnBrk="1" fontAlgn="auto" hangingPunct="1">
              <a:spcAft>
                <a:spcPts val="0"/>
              </a:spcAft>
              <a:buClr>
                <a:schemeClr val="accent3"/>
              </a:buClr>
              <a:buFont typeface="Wingdings 2"/>
              <a:buChar char=""/>
              <a:defRPr/>
            </a:pPr>
            <a:endParaRPr lang="tr-TR" sz="2000" dirty="0" smtClean="0"/>
          </a:p>
          <a:p>
            <a:pPr marL="274320" indent="-274320" eaLnBrk="1" fontAlgn="auto" hangingPunct="1">
              <a:spcAft>
                <a:spcPts val="0"/>
              </a:spcAft>
              <a:buClr>
                <a:schemeClr val="accent3"/>
              </a:buClr>
              <a:buFont typeface="Wingdings 2"/>
              <a:buChar char=""/>
              <a:defRPr/>
            </a:pPr>
            <a:r>
              <a:rPr lang="tr-TR" sz="2000" dirty="0" smtClean="0"/>
              <a:t>Böylelikle kısa sürede ve çok sayıda, sık görülen hastalıkların tanı ve tedavisini yapabilen bir hekim sınıfı oluşturuldu.</a:t>
            </a:r>
          </a:p>
          <a:p>
            <a:pPr marL="274320" indent="-274320" eaLnBrk="1" fontAlgn="auto" hangingPunct="1">
              <a:spcAft>
                <a:spcPts val="0"/>
              </a:spcAft>
              <a:buClr>
                <a:schemeClr val="accent3"/>
              </a:buClr>
              <a:buFont typeface="Wingdings 2"/>
              <a:buChar char=""/>
              <a:defRPr/>
            </a:pPr>
            <a:endParaRPr lang="tr-TR" sz="2000" dirty="0" smtClean="0"/>
          </a:p>
          <a:p>
            <a:pPr marL="274320" indent="-274320" eaLnBrk="1" fontAlgn="auto" hangingPunct="1">
              <a:spcAft>
                <a:spcPts val="0"/>
              </a:spcAft>
              <a:buClr>
                <a:schemeClr val="accent3"/>
              </a:buClr>
              <a:buFont typeface="Wingdings 2"/>
              <a:buChar char=""/>
              <a:defRPr/>
            </a:pPr>
            <a:r>
              <a:rPr lang="tr-TR" sz="2000" dirty="0" smtClean="0"/>
              <a:t>Bu hekimler, hastanelerde uzmanlaşmış hekimler tarafından ileri teknoloji desteğiyle geliştirilen tanı ve tedavi  yöntemlerini halka uygulayacaklardı.</a:t>
            </a:r>
          </a:p>
          <a:p>
            <a:pPr marL="274320" indent="-274320" eaLnBrk="1" fontAlgn="auto" hangingPunct="1">
              <a:spcAft>
                <a:spcPts val="0"/>
              </a:spcAft>
              <a:buClr>
                <a:schemeClr val="accent3"/>
              </a:buClr>
              <a:buFont typeface="Wingdings 2"/>
              <a:buChar char=""/>
              <a:defRPr/>
            </a:pPr>
            <a:endParaRPr lang="tr-TR" sz="2000" dirty="0" smtClean="0"/>
          </a:p>
          <a:p>
            <a:pPr marL="274320" indent="-274320" eaLnBrk="1" fontAlgn="auto" hangingPunct="1">
              <a:spcAft>
                <a:spcPts val="0"/>
              </a:spcAft>
              <a:buClr>
                <a:schemeClr val="accent3"/>
              </a:buClr>
              <a:buFont typeface="Wingdings 2"/>
              <a:buChar char=""/>
              <a:defRPr/>
            </a:pPr>
            <a:r>
              <a:rPr lang="tr-TR" sz="2000" dirty="0" smtClean="0"/>
              <a:t>Bu nedenle adları da yaptıkları işle uyumlu olarak ‘’ general </a:t>
            </a:r>
            <a:r>
              <a:rPr lang="tr-TR" sz="2000" dirty="0" err="1" smtClean="0"/>
              <a:t>practitioner</a:t>
            </a:r>
            <a:r>
              <a:rPr lang="tr-TR" sz="2000" dirty="0" smtClean="0"/>
              <a:t>’’ (genel uygulayıcı) oldu.</a:t>
            </a:r>
            <a:endParaRPr lang="tr-TR"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2 İçerik Yer Tutucusu"/>
          <p:cNvSpPr>
            <a:spLocks noGrp="1"/>
          </p:cNvSpPr>
          <p:nvPr>
            <p:ph idx="1"/>
          </p:nvPr>
        </p:nvSpPr>
        <p:spPr>
          <a:xfrm>
            <a:off x="457200" y="785813"/>
            <a:ext cx="8229600" cy="5538787"/>
          </a:xfrm>
        </p:spPr>
        <p:txBody>
          <a:bodyPr/>
          <a:lstStyle/>
          <a:p>
            <a:pPr marL="0" indent="0" eaLnBrk="1" hangingPunct="1">
              <a:buNone/>
            </a:pPr>
            <a:endParaRPr lang="tr-TR" sz="2000" dirty="0" smtClean="0"/>
          </a:p>
          <a:p>
            <a:pPr eaLnBrk="1" hangingPunct="1"/>
            <a:r>
              <a:rPr lang="tr-TR" sz="2000" dirty="0" smtClean="0"/>
              <a:t>Sonuç olarak bu sıkıntılar halka verilen sağlık hizmetlerinin kalitesinde düşmeye neden oldu.</a:t>
            </a:r>
          </a:p>
          <a:p>
            <a:pPr eaLnBrk="1" hangingPunct="1"/>
            <a:endParaRPr lang="tr-TR" sz="2000" dirty="0" smtClean="0"/>
          </a:p>
          <a:p>
            <a:pPr eaLnBrk="1" hangingPunct="1"/>
            <a:r>
              <a:rPr lang="tr-TR" sz="2000" b="1" u="sng" dirty="0" smtClean="0"/>
              <a:t>1966</a:t>
            </a:r>
            <a:r>
              <a:rPr lang="tr-TR" sz="2000" dirty="0" smtClean="0"/>
              <a:t> yılında Case Western </a:t>
            </a:r>
            <a:r>
              <a:rPr lang="tr-TR" sz="2000" dirty="0" err="1" smtClean="0"/>
              <a:t>Reserve</a:t>
            </a:r>
            <a:r>
              <a:rPr lang="tr-TR" sz="2000" dirty="0" smtClean="0"/>
              <a:t> </a:t>
            </a:r>
            <a:r>
              <a:rPr lang="tr-TR" sz="2000" dirty="0" err="1" smtClean="0"/>
              <a:t>University</a:t>
            </a:r>
            <a:r>
              <a:rPr lang="tr-TR" sz="2000" dirty="0" smtClean="0"/>
              <a:t>, Cleveland’dan </a:t>
            </a:r>
            <a:r>
              <a:rPr lang="tr-TR" sz="2000" b="1" i="1" dirty="0" smtClean="0"/>
              <a:t>John </a:t>
            </a:r>
            <a:r>
              <a:rPr lang="tr-TR" sz="2000" b="1" i="1" dirty="0" err="1" smtClean="0"/>
              <a:t>Millis</a:t>
            </a:r>
            <a:r>
              <a:rPr lang="tr-TR" sz="2000" b="1" i="1" dirty="0" smtClean="0"/>
              <a:t>, </a:t>
            </a:r>
            <a:r>
              <a:rPr lang="tr-TR" sz="2000" b="1" i="1" dirty="0" err="1" smtClean="0"/>
              <a:t>Ph.D</a:t>
            </a:r>
            <a:r>
              <a:rPr lang="tr-TR" sz="2000" b="1" i="1" dirty="0" smtClean="0"/>
              <a:t> </a:t>
            </a:r>
            <a:r>
              <a:rPr lang="tr-TR" sz="2000" dirty="0" smtClean="0"/>
              <a:t>başkanlığındaki bir heyet (</a:t>
            </a:r>
            <a:r>
              <a:rPr lang="tr-TR" sz="2000" dirty="0" err="1" smtClean="0"/>
              <a:t>The</a:t>
            </a:r>
            <a:r>
              <a:rPr lang="tr-TR" sz="2000" dirty="0" smtClean="0"/>
              <a:t> </a:t>
            </a:r>
            <a:r>
              <a:rPr lang="tr-TR" sz="2000" dirty="0" err="1" smtClean="0"/>
              <a:t>Citizens</a:t>
            </a:r>
            <a:r>
              <a:rPr lang="tr-TR" sz="2000" dirty="0" smtClean="0"/>
              <a:t> </a:t>
            </a:r>
            <a:r>
              <a:rPr lang="tr-TR" sz="2000" dirty="0" err="1" smtClean="0"/>
              <a:t>Commission</a:t>
            </a:r>
            <a:r>
              <a:rPr lang="tr-TR" sz="2000" dirty="0" smtClean="0"/>
              <a:t> on </a:t>
            </a:r>
            <a:r>
              <a:rPr lang="tr-TR" sz="2000" dirty="0" err="1" smtClean="0"/>
              <a:t>Graduate</a:t>
            </a:r>
            <a:r>
              <a:rPr lang="tr-TR" sz="2000" dirty="0" smtClean="0"/>
              <a:t> </a:t>
            </a:r>
            <a:r>
              <a:rPr lang="tr-TR" sz="2000" dirty="0" err="1" smtClean="0"/>
              <a:t>Medical</a:t>
            </a:r>
            <a:r>
              <a:rPr lang="tr-TR" sz="2000" dirty="0" smtClean="0"/>
              <a:t> </a:t>
            </a:r>
            <a:r>
              <a:rPr lang="tr-TR" sz="2000" dirty="0" err="1" smtClean="0"/>
              <a:t>Education</a:t>
            </a:r>
            <a:r>
              <a:rPr lang="tr-TR" sz="2000" dirty="0" smtClean="0"/>
              <a:t>), </a:t>
            </a:r>
            <a:r>
              <a:rPr lang="tr-TR" sz="2000" u="sng" dirty="0" smtClean="0"/>
              <a:t>‘</a:t>
            </a:r>
            <a:r>
              <a:rPr lang="tr-TR" sz="2000" b="1" i="1" u="sng" dirty="0" smtClean="0"/>
              <a:t>’</a:t>
            </a:r>
            <a:r>
              <a:rPr lang="tr-TR" sz="2000" b="1" i="1" u="sng" dirty="0" err="1" smtClean="0"/>
              <a:t>Millis</a:t>
            </a:r>
            <a:r>
              <a:rPr lang="tr-TR" sz="2000" b="1" i="1" u="sng" dirty="0" smtClean="0"/>
              <a:t> Raporu</a:t>
            </a:r>
            <a:r>
              <a:rPr lang="tr-TR" sz="2000" u="sng" dirty="0" smtClean="0"/>
              <a:t>’’ </a:t>
            </a:r>
            <a:r>
              <a:rPr lang="tr-TR" sz="2000" dirty="0" smtClean="0"/>
              <a:t>olarak bilinen bir raporu yayınladı. </a:t>
            </a:r>
          </a:p>
          <a:p>
            <a:pPr eaLnBrk="1" hangingPunct="1"/>
            <a:endParaRPr lang="tr-TR" sz="2000" dirty="0"/>
          </a:p>
          <a:p>
            <a:pPr eaLnBrk="1" hangingPunct="1"/>
            <a:r>
              <a:rPr lang="tr-TR" sz="2000" dirty="0" smtClean="0"/>
              <a:t>Bu raporda birinci basamak sağlık bakımı (</a:t>
            </a:r>
            <a:r>
              <a:rPr lang="tr-TR" sz="2000" dirty="0" err="1" smtClean="0"/>
              <a:t>primary</a:t>
            </a:r>
            <a:r>
              <a:rPr lang="tr-TR" sz="2000" dirty="0" smtClean="0"/>
              <a:t> </a:t>
            </a:r>
            <a:r>
              <a:rPr lang="tr-TR" sz="2000" dirty="0" err="1" smtClean="0"/>
              <a:t>care</a:t>
            </a:r>
            <a:r>
              <a:rPr lang="tr-TR" sz="2000" dirty="0" smtClean="0"/>
              <a:t>) için mezuniyet sonrası eğitimin gerekliliği vurgulanıyordu.</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2 İçerik Yer Tutucusu"/>
          <p:cNvSpPr>
            <a:spLocks noGrp="1"/>
          </p:cNvSpPr>
          <p:nvPr>
            <p:ph idx="1"/>
          </p:nvPr>
        </p:nvSpPr>
        <p:spPr>
          <a:xfrm>
            <a:off x="457200" y="785813"/>
            <a:ext cx="8229600" cy="5538787"/>
          </a:xfrm>
        </p:spPr>
        <p:txBody>
          <a:bodyPr/>
          <a:lstStyle/>
          <a:p>
            <a:pPr eaLnBrk="1" hangingPunct="1">
              <a:lnSpc>
                <a:spcPct val="90000"/>
              </a:lnSpc>
            </a:pPr>
            <a:endParaRPr lang="tr-TR" sz="1600" dirty="0" smtClean="0"/>
          </a:p>
          <a:p>
            <a:pPr eaLnBrk="1" hangingPunct="1">
              <a:lnSpc>
                <a:spcPct val="90000"/>
              </a:lnSpc>
            </a:pPr>
            <a:r>
              <a:rPr lang="tr-TR" sz="1600" dirty="0" smtClean="0"/>
              <a:t>Aynı yıl Ad Hoc </a:t>
            </a:r>
            <a:r>
              <a:rPr lang="tr-TR" sz="1600" dirty="0" err="1" smtClean="0"/>
              <a:t>Committee</a:t>
            </a:r>
            <a:r>
              <a:rPr lang="tr-TR" sz="1600" dirty="0" smtClean="0"/>
              <a:t> in </a:t>
            </a:r>
            <a:r>
              <a:rPr lang="tr-TR" sz="1600" dirty="0" err="1" smtClean="0"/>
              <a:t>Education</a:t>
            </a:r>
            <a:r>
              <a:rPr lang="tr-TR" sz="1600" dirty="0" smtClean="0"/>
              <a:t> </a:t>
            </a:r>
            <a:r>
              <a:rPr lang="tr-TR" sz="1600" dirty="0" err="1" smtClean="0"/>
              <a:t>for</a:t>
            </a:r>
            <a:r>
              <a:rPr lang="tr-TR" sz="1600" dirty="0" smtClean="0"/>
              <a:t> </a:t>
            </a:r>
            <a:r>
              <a:rPr lang="tr-TR" sz="1600" dirty="0" err="1" smtClean="0"/>
              <a:t>Family</a:t>
            </a:r>
            <a:r>
              <a:rPr lang="tr-TR" sz="1600" dirty="0" smtClean="0"/>
              <a:t> </a:t>
            </a:r>
            <a:r>
              <a:rPr lang="tr-TR" sz="1600" dirty="0" err="1" smtClean="0"/>
              <a:t>Practice</a:t>
            </a:r>
            <a:r>
              <a:rPr lang="tr-TR" sz="1600" dirty="0" smtClean="0"/>
              <a:t> of </a:t>
            </a:r>
            <a:r>
              <a:rPr lang="tr-TR" sz="1600" dirty="0" err="1" smtClean="0"/>
              <a:t>Council</a:t>
            </a:r>
            <a:r>
              <a:rPr lang="tr-TR" sz="1600" dirty="0" smtClean="0"/>
              <a:t> on </a:t>
            </a:r>
            <a:r>
              <a:rPr lang="tr-TR" sz="1600" dirty="0" err="1" smtClean="0"/>
              <a:t>Medical</a:t>
            </a:r>
            <a:r>
              <a:rPr lang="tr-TR" sz="1600" dirty="0" smtClean="0"/>
              <a:t> </a:t>
            </a:r>
            <a:r>
              <a:rPr lang="tr-TR" sz="1600" dirty="0" err="1" smtClean="0"/>
              <a:t>education</a:t>
            </a:r>
            <a:r>
              <a:rPr lang="tr-TR" sz="1600" dirty="0" smtClean="0"/>
              <a:t> of </a:t>
            </a:r>
            <a:r>
              <a:rPr lang="tr-TR" sz="1600" dirty="0" err="1" smtClean="0"/>
              <a:t>the</a:t>
            </a:r>
            <a:r>
              <a:rPr lang="tr-TR" sz="1600" dirty="0" smtClean="0"/>
              <a:t> </a:t>
            </a:r>
            <a:r>
              <a:rPr lang="tr-TR" sz="1600" dirty="0" err="1" smtClean="0"/>
              <a:t>American</a:t>
            </a:r>
            <a:r>
              <a:rPr lang="tr-TR" sz="1600" dirty="0" smtClean="0"/>
              <a:t> </a:t>
            </a:r>
            <a:r>
              <a:rPr lang="tr-TR" sz="1600" dirty="0" err="1" smtClean="0"/>
              <a:t>Medical</a:t>
            </a:r>
            <a:r>
              <a:rPr lang="tr-TR" sz="1600" dirty="0" smtClean="0"/>
              <a:t> </a:t>
            </a:r>
            <a:r>
              <a:rPr lang="tr-TR" sz="1600" dirty="0" err="1" smtClean="0"/>
              <a:t>Association</a:t>
            </a:r>
            <a:r>
              <a:rPr lang="tr-TR" sz="2200" dirty="0" smtClean="0"/>
              <a:t>, </a:t>
            </a:r>
            <a:r>
              <a:rPr lang="tr-TR" sz="2200" b="1" i="1" u="sng" dirty="0" smtClean="0"/>
              <a:t>William </a:t>
            </a:r>
            <a:r>
              <a:rPr lang="tr-TR" sz="2200" b="1" i="1" u="sng" dirty="0" err="1" smtClean="0"/>
              <a:t>Willard</a:t>
            </a:r>
            <a:r>
              <a:rPr lang="tr-TR" sz="2200" b="1" i="1" u="sng" dirty="0" smtClean="0"/>
              <a:t>, M.D</a:t>
            </a:r>
            <a:r>
              <a:rPr lang="tr-TR" sz="2200" u="sng" dirty="0" smtClean="0"/>
              <a:t>.,</a:t>
            </a:r>
            <a:r>
              <a:rPr lang="tr-TR" sz="1600" dirty="0" err="1" smtClean="0"/>
              <a:t>University</a:t>
            </a:r>
            <a:r>
              <a:rPr lang="tr-TR" sz="1600" dirty="0" smtClean="0"/>
              <a:t> of </a:t>
            </a:r>
            <a:r>
              <a:rPr lang="tr-TR" sz="1600" dirty="0" err="1" smtClean="0"/>
              <a:t>Kentucky,Lexington</a:t>
            </a:r>
            <a:r>
              <a:rPr lang="tr-TR" sz="1600" dirty="0" smtClean="0"/>
              <a:t> başkanlığında yayınladığı raporda halkın sağlık gereksinimlerinin karşılanabilmesi için </a:t>
            </a:r>
            <a:r>
              <a:rPr lang="tr-TR" sz="2200" b="1" i="1" u="sng" dirty="0" smtClean="0"/>
              <a:t>‘’</a:t>
            </a:r>
            <a:r>
              <a:rPr lang="tr-TR" sz="2200" b="1" i="1" u="sng" dirty="0" err="1" smtClean="0"/>
              <a:t>family</a:t>
            </a:r>
            <a:r>
              <a:rPr lang="tr-TR" sz="2200" b="1" i="1" u="sng" dirty="0" smtClean="0"/>
              <a:t> </a:t>
            </a:r>
            <a:r>
              <a:rPr lang="tr-TR" sz="2200" b="1" i="1" u="sng" dirty="0" err="1" smtClean="0"/>
              <a:t>practice</a:t>
            </a:r>
            <a:r>
              <a:rPr lang="tr-TR" sz="2200" b="1" i="1" u="sng" dirty="0" smtClean="0"/>
              <a:t>’’ </a:t>
            </a:r>
            <a:r>
              <a:rPr lang="tr-TR" sz="1600" dirty="0" smtClean="0"/>
              <a:t>olarak isimlendirilecek yeni bir uzmanlık dalının kurulmasından bahsediyordu</a:t>
            </a:r>
            <a:r>
              <a:rPr lang="tr-TR" sz="1600" u="sng" dirty="0" smtClean="0"/>
              <a:t>.</a:t>
            </a:r>
            <a:r>
              <a:rPr lang="tr-TR" sz="1600" b="1" u="sng" dirty="0" smtClean="0"/>
              <a:t> (</a:t>
            </a:r>
            <a:r>
              <a:rPr lang="tr-TR" sz="2200" b="1" i="1" u="sng" dirty="0" err="1" smtClean="0"/>
              <a:t>Willard</a:t>
            </a:r>
            <a:r>
              <a:rPr lang="tr-TR" sz="2200" b="1" i="1" u="sng" dirty="0" smtClean="0"/>
              <a:t> Raporu</a:t>
            </a:r>
            <a:r>
              <a:rPr lang="tr-TR" sz="2200" u="sng" dirty="0" smtClean="0"/>
              <a:t>)</a:t>
            </a:r>
          </a:p>
          <a:p>
            <a:pPr eaLnBrk="1" hangingPunct="1">
              <a:lnSpc>
                <a:spcPct val="90000"/>
              </a:lnSpc>
            </a:pPr>
            <a:endParaRPr lang="tr-TR" sz="2200" dirty="0" smtClean="0"/>
          </a:p>
          <a:p>
            <a:pPr eaLnBrk="1" hangingPunct="1">
              <a:lnSpc>
                <a:spcPct val="90000"/>
              </a:lnSpc>
            </a:pPr>
            <a:r>
              <a:rPr lang="tr-TR" sz="2000" dirty="0" smtClean="0"/>
              <a:t>Bu raporlar üzerine  1947’den bu yana  adı </a:t>
            </a:r>
            <a:r>
              <a:rPr lang="tr-TR" sz="2000" b="1" i="1" dirty="0" smtClean="0"/>
              <a:t>‘’</a:t>
            </a:r>
            <a:r>
              <a:rPr lang="tr-TR" sz="2000" b="1" i="1" dirty="0" err="1" smtClean="0"/>
              <a:t>American</a:t>
            </a:r>
            <a:r>
              <a:rPr lang="tr-TR" sz="2000" b="1" i="1" dirty="0" smtClean="0"/>
              <a:t> Board of General </a:t>
            </a:r>
            <a:r>
              <a:rPr lang="tr-TR" sz="2000" b="1" i="1" dirty="0" err="1" smtClean="0"/>
              <a:t>Practice</a:t>
            </a:r>
            <a:r>
              <a:rPr lang="tr-TR" sz="2000" b="1" i="1" dirty="0" smtClean="0"/>
              <a:t>’’ </a:t>
            </a:r>
            <a:r>
              <a:rPr lang="tr-TR" sz="2000" dirty="0" smtClean="0"/>
              <a:t>olan kuruluş</a:t>
            </a:r>
            <a:r>
              <a:rPr lang="tr-TR" sz="2000" dirty="0" smtClean="0">
                <a:latin typeface="Arial" charset="0"/>
              </a:rPr>
              <a:t>, </a:t>
            </a:r>
            <a:r>
              <a:rPr lang="tr-TR" sz="2000" dirty="0" smtClean="0"/>
              <a:t>adını ‘</a:t>
            </a:r>
            <a:r>
              <a:rPr lang="tr-TR" sz="2000" b="1" i="1" dirty="0" smtClean="0"/>
              <a:t>’</a:t>
            </a:r>
            <a:r>
              <a:rPr lang="tr-TR" sz="2000" b="1" i="1" dirty="0" err="1" smtClean="0"/>
              <a:t>American</a:t>
            </a:r>
            <a:r>
              <a:rPr lang="tr-TR" sz="2000" b="1" i="1" dirty="0" smtClean="0"/>
              <a:t> Board of </a:t>
            </a:r>
            <a:r>
              <a:rPr lang="tr-TR" sz="2000" b="1" i="1" dirty="0" err="1" smtClean="0"/>
              <a:t>Family</a:t>
            </a:r>
            <a:r>
              <a:rPr lang="tr-TR" sz="2000" b="1" i="1" dirty="0" smtClean="0"/>
              <a:t> </a:t>
            </a:r>
            <a:r>
              <a:rPr lang="tr-TR" sz="2000" b="1" i="1" dirty="0" err="1" smtClean="0"/>
              <a:t>Practice</a:t>
            </a:r>
            <a:r>
              <a:rPr lang="tr-TR" sz="2000" b="1" i="1" dirty="0" smtClean="0"/>
              <a:t>’’ </a:t>
            </a:r>
            <a:r>
              <a:rPr lang="tr-TR" sz="2000" dirty="0" smtClean="0"/>
              <a:t>olarak değiştirdi.</a:t>
            </a:r>
          </a:p>
          <a:p>
            <a:pPr eaLnBrk="1" hangingPunct="1">
              <a:lnSpc>
                <a:spcPct val="90000"/>
              </a:lnSpc>
            </a:pPr>
            <a:endParaRPr lang="tr-TR" sz="2000" dirty="0" smtClean="0"/>
          </a:p>
          <a:p>
            <a:pPr eaLnBrk="1" hangingPunct="1">
              <a:lnSpc>
                <a:spcPct val="90000"/>
              </a:lnSpc>
            </a:pPr>
            <a:r>
              <a:rPr lang="tr-TR" sz="2000" dirty="0" smtClean="0"/>
              <a:t>Bu yeni uzmanlığın adının ‘’</a:t>
            </a:r>
            <a:r>
              <a:rPr lang="tr-TR" sz="2000" dirty="0" err="1" smtClean="0"/>
              <a:t>family</a:t>
            </a:r>
            <a:r>
              <a:rPr lang="tr-TR" sz="2000" dirty="0" smtClean="0"/>
              <a:t> </a:t>
            </a:r>
            <a:r>
              <a:rPr lang="tr-TR" sz="2000" dirty="0" err="1" smtClean="0"/>
              <a:t>practice</a:t>
            </a:r>
            <a:r>
              <a:rPr lang="tr-TR" sz="2000" dirty="0" smtClean="0"/>
              <a:t>’’ (aile uygulaması) olması ise ‘’aile’’ adının sıcaklığından değil, kişiyi ailesinin içinde ele alıp tanı ve tedavi sürecine  aileyi de dahil etmesinden kaynaklanıyordu.</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2 İçerik Yer Tutucusu"/>
          <p:cNvSpPr>
            <a:spLocks noGrp="1"/>
          </p:cNvSpPr>
          <p:nvPr>
            <p:ph idx="1"/>
          </p:nvPr>
        </p:nvSpPr>
        <p:spPr>
          <a:xfrm>
            <a:off x="457200" y="928688"/>
            <a:ext cx="8229600" cy="5395912"/>
          </a:xfrm>
        </p:spPr>
        <p:txBody>
          <a:bodyPr/>
          <a:lstStyle/>
          <a:p>
            <a:pPr eaLnBrk="1" hangingPunct="1">
              <a:lnSpc>
                <a:spcPct val="90000"/>
              </a:lnSpc>
            </a:pPr>
            <a:r>
              <a:rPr lang="tr-TR" sz="2000" dirty="0" smtClean="0"/>
              <a:t>ABD’de bu gelişmeler olurken aynı yıllarda </a:t>
            </a:r>
            <a:r>
              <a:rPr lang="tr-TR" sz="2000" b="1" u="sng" dirty="0" smtClean="0"/>
              <a:t>İngiltere’de</a:t>
            </a:r>
            <a:r>
              <a:rPr lang="tr-TR" sz="2000" dirty="0" smtClean="0"/>
              <a:t> genel pratisyenliği geliştirmek, standartlarını yükseltmek ve genel pratisyenlerin sesi olmak amacıyla </a:t>
            </a:r>
            <a:r>
              <a:rPr lang="tr-TR" sz="2400" b="1" u="sng" dirty="0" smtClean="0"/>
              <a:t>1952 yılında </a:t>
            </a:r>
            <a:r>
              <a:rPr lang="tr-TR" sz="2400" b="1" u="sng" dirty="0" err="1" smtClean="0"/>
              <a:t>College</a:t>
            </a:r>
            <a:r>
              <a:rPr lang="tr-TR" sz="2400" b="1" u="sng" dirty="0" smtClean="0"/>
              <a:t> of General </a:t>
            </a:r>
            <a:r>
              <a:rPr lang="tr-TR" sz="2400" b="1" u="sng" dirty="0" err="1" smtClean="0"/>
              <a:t>Practitioners</a:t>
            </a:r>
            <a:r>
              <a:rPr lang="tr-TR" sz="2000" dirty="0" smtClean="0"/>
              <a:t> kuruldu.</a:t>
            </a:r>
          </a:p>
          <a:p>
            <a:pPr eaLnBrk="1" hangingPunct="1">
              <a:lnSpc>
                <a:spcPct val="90000"/>
              </a:lnSpc>
            </a:pPr>
            <a:endParaRPr lang="tr-TR" sz="2000" dirty="0" smtClean="0"/>
          </a:p>
          <a:p>
            <a:pPr eaLnBrk="1" hangingPunct="1">
              <a:lnSpc>
                <a:spcPct val="90000"/>
              </a:lnSpc>
            </a:pPr>
            <a:r>
              <a:rPr lang="tr-TR" sz="2000" dirty="0" smtClean="0"/>
              <a:t>Avrupa’da Aile Hekimliği/Genel Pratisyenlik kavramları, 1967’de UEMO(Avrupa Genel Prat</a:t>
            </a:r>
            <a:r>
              <a:rPr lang="tr-TR" sz="2000" dirty="0" smtClean="0">
                <a:latin typeface="Arial" charset="0"/>
              </a:rPr>
              <a:t>i</a:t>
            </a:r>
            <a:r>
              <a:rPr lang="tr-TR" sz="2000" dirty="0" smtClean="0"/>
              <a:t>syenler Birliği’nin) kurulmasıyla birlikte ivme kazandı.</a:t>
            </a:r>
          </a:p>
          <a:p>
            <a:pPr eaLnBrk="1" hangingPunct="1">
              <a:lnSpc>
                <a:spcPct val="90000"/>
              </a:lnSpc>
            </a:pPr>
            <a:endParaRPr lang="tr-TR" sz="2000" dirty="0" smtClean="0"/>
          </a:p>
          <a:p>
            <a:pPr eaLnBrk="1" hangingPunct="1">
              <a:lnSpc>
                <a:spcPct val="90000"/>
              </a:lnSpc>
            </a:pPr>
            <a:r>
              <a:rPr lang="tr-TR" sz="2000" dirty="0" smtClean="0"/>
              <a:t>1986’da Avrupa’da aile hekimi/genel pratisyenlerin eğitimleri için asgari bir standart oluşturulmasını garanti altına alan yönetmelik kabul edildi.</a:t>
            </a:r>
          </a:p>
          <a:p>
            <a:pPr eaLnBrk="1" hangingPunct="1">
              <a:lnSpc>
                <a:spcPct val="90000"/>
              </a:lnSpc>
            </a:pPr>
            <a:endParaRPr lang="tr-TR" sz="2000" dirty="0" smtClean="0"/>
          </a:p>
          <a:p>
            <a:pPr eaLnBrk="1" hangingPunct="1">
              <a:lnSpc>
                <a:spcPct val="90000"/>
              </a:lnSpc>
            </a:pPr>
            <a:r>
              <a:rPr lang="tr-TR" sz="2000" b="1" i="1" dirty="0" smtClean="0"/>
              <a:t>Bu yönetmelik mezuniyet sonrası birinci basamağa yönelik eğitiminin en az 2 yıl olmasını öngörmekteydi</a:t>
            </a:r>
            <a:r>
              <a:rPr lang="tr-TR" sz="2000" dirty="0" smtClean="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2 İçerik Yer Tutucusu"/>
          <p:cNvSpPr>
            <a:spLocks noGrp="1"/>
          </p:cNvSpPr>
          <p:nvPr>
            <p:ph idx="1"/>
          </p:nvPr>
        </p:nvSpPr>
        <p:spPr>
          <a:xfrm>
            <a:off x="457200" y="857250"/>
            <a:ext cx="8229600" cy="5467350"/>
          </a:xfrm>
        </p:spPr>
        <p:txBody>
          <a:bodyPr/>
          <a:lstStyle/>
          <a:p>
            <a:pPr eaLnBrk="1" hangingPunct="1"/>
            <a:r>
              <a:rPr lang="tr-TR" sz="1600" dirty="0" smtClean="0"/>
              <a:t>Avrupa’da aile hekimliği kavramının ilk savunucu ve uygulayıcı ülkesi olan </a:t>
            </a:r>
            <a:r>
              <a:rPr lang="tr-TR" sz="2000" dirty="0" smtClean="0"/>
              <a:t>İngiltere’de ilk üniversite kürsüsü 1963 yılında </a:t>
            </a:r>
            <a:r>
              <a:rPr lang="tr-TR" sz="2000" dirty="0" err="1" smtClean="0"/>
              <a:t>Edinburg’da</a:t>
            </a:r>
            <a:r>
              <a:rPr lang="tr-TR" sz="2000" dirty="0" smtClean="0"/>
              <a:t> </a:t>
            </a:r>
            <a:r>
              <a:rPr lang="tr-TR" sz="1600" dirty="0" smtClean="0"/>
              <a:t>kurulmuş</a:t>
            </a:r>
            <a:r>
              <a:rPr lang="tr-TR" sz="2000" dirty="0" smtClean="0"/>
              <a:t>,</a:t>
            </a:r>
          </a:p>
          <a:p>
            <a:pPr eaLnBrk="1" hangingPunct="1"/>
            <a:r>
              <a:rPr lang="tr-TR" sz="2000" dirty="0" smtClean="0"/>
              <a:t>1967 yılında Kraliyetçe kabul edilmiş,</a:t>
            </a:r>
          </a:p>
          <a:p>
            <a:pPr eaLnBrk="1" hangingPunct="1"/>
            <a:r>
              <a:rPr lang="tr-TR" sz="2000" dirty="0" smtClean="0"/>
              <a:t>1972 yılında ‘’</a:t>
            </a:r>
            <a:r>
              <a:rPr lang="tr-TR" sz="2000" dirty="0" err="1" smtClean="0"/>
              <a:t>The</a:t>
            </a:r>
            <a:r>
              <a:rPr lang="tr-TR" sz="2000" dirty="0" smtClean="0"/>
              <a:t> </a:t>
            </a:r>
            <a:r>
              <a:rPr lang="tr-TR" sz="2000" dirty="0" err="1" smtClean="0"/>
              <a:t>Royal</a:t>
            </a:r>
            <a:r>
              <a:rPr lang="tr-TR" sz="2000" dirty="0" smtClean="0"/>
              <a:t> </a:t>
            </a:r>
            <a:r>
              <a:rPr lang="tr-TR" sz="2000" dirty="0" err="1" smtClean="0"/>
              <a:t>College</a:t>
            </a:r>
            <a:r>
              <a:rPr lang="tr-TR" sz="2000" dirty="0" smtClean="0"/>
              <a:t> of General </a:t>
            </a:r>
            <a:r>
              <a:rPr lang="tr-TR" sz="2000" dirty="0" err="1" smtClean="0"/>
              <a:t>Practititoners</a:t>
            </a:r>
            <a:r>
              <a:rPr lang="tr-TR" sz="2000" dirty="0" smtClean="0"/>
              <a:t>’’olarak kurumsallaşmıştır.</a:t>
            </a:r>
          </a:p>
          <a:p>
            <a:pPr eaLnBrk="1" hangingPunct="1"/>
            <a:endParaRPr lang="tr-TR" sz="2000" dirty="0" smtClean="0"/>
          </a:p>
          <a:p>
            <a:pPr eaLnBrk="1" hangingPunct="1"/>
            <a:r>
              <a:rPr lang="tr-TR" sz="1600" dirty="0" smtClean="0"/>
              <a:t>1970’li yılların başında, idari kabul aşamasını tamamlayan aile hekimliği uzmanlığının tüm dünyada kabul edilmiş bir tanımının yapılması gerekliliği ortaya çıkmış ve aynı yıl </a:t>
            </a:r>
            <a:r>
              <a:rPr lang="tr-TR" sz="2000" b="1" i="1" dirty="0" smtClean="0"/>
              <a:t>Hollanda’da </a:t>
            </a:r>
            <a:r>
              <a:rPr lang="tr-TR" sz="2000" dirty="0" smtClean="0"/>
              <a:t>yapılan</a:t>
            </a:r>
            <a:r>
              <a:rPr lang="tr-TR" sz="2000" b="1" i="1" dirty="0" smtClean="0"/>
              <a:t> İkinci Avrupa Aile Hekimleri Eğitimi toplantısında,</a:t>
            </a:r>
            <a:r>
              <a:rPr lang="tr-TR" sz="2000" dirty="0"/>
              <a:t> </a:t>
            </a:r>
            <a:r>
              <a:rPr lang="tr-TR" sz="2000" dirty="0" err="1"/>
              <a:t>Leeuwenhorst</a:t>
            </a:r>
            <a:r>
              <a:rPr lang="tr-TR" sz="2000" dirty="0"/>
              <a:t> ve grubu tarafından</a:t>
            </a:r>
            <a:r>
              <a:rPr lang="tr-TR" sz="2000" dirty="0" smtClean="0"/>
              <a:t>;</a:t>
            </a:r>
            <a:endParaRPr lang="tr-TR" sz="2000" b="1" i="1" dirty="0" smtClean="0"/>
          </a:p>
          <a:p>
            <a:pPr eaLnBrk="1" hangingPunct="1"/>
            <a:r>
              <a:rPr lang="tr-TR" sz="2000" b="1" i="1" dirty="0" smtClean="0"/>
              <a:t>birinci basamak hekimliğinin insanı</a:t>
            </a:r>
            <a:r>
              <a:rPr lang="tr-TR" sz="2000" b="1" i="1" dirty="0" smtClean="0">
                <a:latin typeface="Arial" charset="0"/>
              </a:rPr>
              <a:t>, </a:t>
            </a:r>
            <a:r>
              <a:rPr lang="tr-TR" sz="2000" b="1" i="1" dirty="0" smtClean="0"/>
              <a:t>organ ya da sistemlerini esas alarak inceleyen, diğer klinik uzmanlık dallarından farklı bir uzmanlık dalı olduğu vurgulanarak tanımı yapılmıştır.</a:t>
            </a:r>
          </a:p>
          <a:p>
            <a:pPr eaLnBrk="1" hangingPunct="1"/>
            <a:endParaRPr lang="tr-TR" sz="2000" dirty="0" smtClean="0"/>
          </a:p>
          <a:p>
            <a:pPr eaLnBrk="1" hangingPunct="1"/>
            <a:r>
              <a:rPr lang="tr-TR" sz="2000" dirty="0" smtClean="0"/>
              <a:t>Bu tanıma göre,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2 İçerik Yer Tutucusu"/>
          <p:cNvSpPr>
            <a:spLocks noGrp="1"/>
          </p:cNvSpPr>
          <p:nvPr>
            <p:ph idx="1"/>
          </p:nvPr>
        </p:nvSpPr>
        <p:spPr>
          <a:xfrm>
            <a:off x="457200" y="714375"/>
            <a:ext cx="8229600" cy="5610225"/>
          </a:xfrm>
        </p:spPr>
        <p:txBody>
          <a:bodyPr/>
          <a:lstStyle/>
          <a:p>
            <a:pPr eaLnBrk="1" hangingPunct="1"/>
            <a:endParaRPr lang="tr-TR" sz="1600" i="1" dirty="0" smtClean="0"/>
          </a:p>
          <a:p>
            <a:pPr eaLnBrk="1" hangingPunct="1"/>
            <a:r>
              <a:rPr lang="tr-TR" sz="1600" i="1" dirty="0" smtClean="0"/>
              <a:t>‘’Yaş, cinsiyet ve hastalık ayrımı yapmaksızın kişiler, aileler ve belirli bir topluluğa kişisel, birinci basamak, sürekli ve devamlı bakım veren lisanslı tıp doktorudur. Bu fonksiyonların bir sentezini yapması onu diğer  uzmanlık dallarından ayırır. Hastalarına; muayenehanesinde, evde ve bazen bir klinik ya da hastanede bakar. Amacı erken tanı koymaktır. Hastalık ve sağlık hakkındaki düşüncelerine fiziksel, psikolojik ve sosyal faktörleri de dahil eder. Kendisine bir hekim olarak getirilen tüm sağlık problemleri hakkında bir ilk değerlendirme yapar.</a:t>
            </a:r>
          </a:p>
          <a:p>
            <a:pPr eaLnBrk="1" hangingPunct="1"/>
            <a:endParaRPr lang="tr-TR" sz="1600" i="1" dirty="0" smtClean="0"/>
          </a:p>
          <a:p>
            <a:pPr eaLnBrk="1" hangingPunct="1"/>
            <a:r>
              <a:rPr lang="tr-TR" sz="1600" i="1" dirty="0" smtClean="0"/>
              <a:t>Kronik, tekrarlayıcı ya da terminal hastalığı olan hastalarının devamlı bakımını üstlenir.</a:t>
            </a:r>
          </a:p>
          <a:p>
            <a:pPr eaLnBrk="1" hangingPunct="1"/>
            <a:endParaRPr lang="tr-TR" sz="1600" i="1" dirty="0" smtClean="0"/>
          </a:p>
          <a:p>
            <a:pPr eaLnBrk="1" hangingPunct="1"/>
            <a:r>
              <a:rPr lang="tr-TR" sz="1600" i="1" dirty="0" smtClean="0"/>
              <a:t>Hastasıyla uzun süreli ilişki kurması, her hastası için tekrarlayan zamanlarda profesyonel olarak kullanabileceği bilgiler toplayabilmesi ve karşılıklı güvene dayalı bir ilişki kurması anlamına gelir.</a:t>
            </a:r>
          </a:p>
          <a:p>
            <a:pPr eaLnBrk="1" hangingPunct="1"/>
            <a:endParaRPr lang="tr-TR" sz="1600" i="1" dirty="0" smtClean="0"/>
          </a:p>
          <a:p>
            <a:pPr eaLnBrk="1" hangingPunct="1"/>
            <a:r>
              <a:rPr lang="tr-TR" sz="1600" i="1" dirty="0" smtClean="0"/>
              <a:t>Diğer medikal ve </a:t>
            </a:r>
            <a:r>
              <a:rPr lang="tr-TR" sz="1600" i="1" dirty="0" err="1" smtClean="0"/>
              <a:t>paramedikal</a:t>
            </a:r>
            <a:r>
              <a:rPr lang="tr-TR" sz="1600" i="1" dirty="0" smtClean="0"/>
              <a:t> uzmanlarla birlikte çalışır. Hastalarının ve ailelerinin sağlığını artırabilmek için tedavi, koruma ve eğitim hizmetleri arasında nasıl ve ne zaman geçiş yapılacağını bilir. Topluma karşı da profesyonel sorumluluğu olduğunu da unutmaz.’’</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Başlık 1"/>
          <p:cNvSpPr>
            <a:spLocks noGrp="1"/>
          </p:cNvSpPr>
          <p:nvPr>
            <p:ph type="title"/>
          </p:nvPr>
        </p:nvSpPr>
        <p:spPr>
          <a:xfrm>
            <a:off x="612775" y="228600"/>
            <a:ext cx="8153400" cy="990600"/>
          </a:xfrm>
        </p:spPr>
        <p:txBody>
          <a:bodyPr/>
          <a:lstStyle/>
          <a:p>
            <a:r>
              <a:rPr lang="tr-TR" smtClean="0"/>
              <a:t>Aile Hekimliğinin Tarihçesi</a:t>
            </a:r>
          </a:p>
        </p:txBody>
      </p:sp>
      <p:sp>
        <p:nvSpPr>
          <p:cNvPr id="3" name="İçerik Yer Tutucusu 2"/>
          <p:cNvSpPr>
            <a:spLocks noGrp="1"/>
          </p:cNvSpPr>
          <p:nvPr>
            <p:ph sz="quarter" idx="1"/>
          </p:nvPr>
        </p:nvSpPr>
        <p:spPr>
          <a:xfrm>
            <a:off x="612775" y="1600200"/>
            <a:ext cx="8153400" cy="4495800"/>
          </a:xfrm>
        </p:spPr>
        <p:txBody>
          <a:bodyPr>
            <a:normAutofit fontScale="92500"/>
          </a:bodyPr>
          <a:lstStyle/>
          <a:p>
            <a:pPr marL="320040" indent="-320040" fontAlgn="auto">
              <a:spcAft>
                <a:spcPts val="0"/>
              </a:spcAft>
              <a:buFont typeface="Wingdings"/>
              <a:buChar char=""/>
              <a:defRPr/>
            </a:pPr>
            <a:r>
              <a:rPr lang="tr-TR" dirty="0" smtClean="0"/>
              <a:t>1978 Alma Ata (Almatı) </a:t>
            </a:r>
            <a:r>
              <a:rPr lang="tr-TR" dirty="0"/>
              <a:t>K</a:t>
            </a:r>
            <a:r>
              <a:rPr lang="tr-TR" dirty="0" smtClean="0"/>
              <a:t>onferansı’nda;</a:t>
            </a:r>
          </a:p>
          <a:p>
            <a:pPr marL="640080" lvl="1" indent="-274320" fontAlgn="auto">
              <a:spcAft>
                <a:spcPts val="0"/>
              </a:spcAft>
              <a:buFont typeface="Wingdings 2"/>
              <a:buChar char=""/>
              <a:defRPr/>
            </a:pPr>
            <a:endParaRPr lang="tr-TR" dirty="0" smtClean="0"/>
          </a:p>
          <a:p>
            <a:pPr marL="640080" lvl="1" indent="-274320" fontAlgn="auto">
              <a:spcAft>
                <a:spcPts val="0"/>
              </a:spcAft>
              <a:buFont typeface="Wingdings 2"/>
              <a:buChar char=""/>
              <a:defRPr/>
            </a:pPr>
            <a:r>
              <a:rPr lang="tr-TR" dirty="0" smtClean="0"/>
              <a:t>‘2000 </a:t>
            </a:r>
            <a:r>
              <a:rPr lang="tr-TR" dirty="0"/>
              <a:t>yılında herkese sağlık ‘ başlığı altında toplanan bir kısım hedefler ve stratejiler </a:t>
            </a:r>
            <a:r>
              <a:rPr lang="tr-TR" dirty="0" smtClean="0"/>
              <a:t>belirlenmiş</a:t>
            </a:r>
          </a:p>
          <a:p>
            <a:pPr marL="640080" lvl="1" indent="-274320" fontAlgn="auto">
              <a:spcAft>
                <a:spcPts val="0"/>
              </a:spcAft>
              <a:buFont typeface="Wingdings 2"/>
              <a:buChar char=""/>
              <a:defRPr/>
            </a:pPr>
            <a:endParaRPr lang="tr-TR" dirty="0" smtClean="0"/>
          </a:p>
          <a:p>
            <a:pPr marL="640080" lvl="1" indent="-274320" fontAlgn="auto">
              <a:spcAft>
                <a:spcPts val="0"/>
              </a:spcAft>
              <a:buFont typeface="Wingdings 2"/>
              <a:buChar char=""/>
              <a:defRPr/>
            </a:pPr>
            <a:r>
              <a:rPr lang="tr-TR" dirty="0"/>
              <a:t>Özellikle birinci basamak sağlık hizmet sunumunun kendine özgü bilgi ve koşullar içerdiği ve bunun uzmanlaşmış hekimlerce verilmesi </a:t>
            </a:r>
            <a:r>
              <a:rPr lang="tr-TR" dirty="0" smtClean="0"/>
              <a:t>gerektiği vurgulanmıştır</a:t>
            </a:r>
          </a:p>
          <a:p>
            <a:pPr marL="640080" lvl="1" indent="-274320" fontAlgn="auto">
              <a:spcAft>
                <a:spcPts val="0"/>
              </a:spcAft>
              <a:buFont typeface="Wingdings 2"/>
              <a:buChar char=""/>
              <a:defRPr/>
            </a:pPr>
            <a:endParaRPr lang="tr-TR" dirty="0" smtClean="0"/>
          </a:p>
          <a:p>
            <a:pPr marL="320040" indent="-320040" fontAlgn="auto">
              <a:spcAft>
                <a:spcPts val="0"/>
              </a:spcAft>
              <a:buFont typeface="Wingdings"/>
              <a:buChar char=""/>
              <a:defRPr/>
            </a:pPr>
            <a:r>
              <a:rPr lang="tr-TR" dirty="0" smtClean="0"/>
              <a:t>Sonuç olarak </a:t>
            </a:r>
            <a:r>
              <a:rPr lang="tr-TR" dirty="0"/>
              <a:t>tüm dünyada </a:t>
            </a:r>
            <a:r>
              <a:rPr lang="tr-TR" dirty="0" smtClean="0"/>
              <a:t> sağlık </a:t>
            </a:r>
            <a:r>
              <a:rPr lang="tr-TR" dirty="0"/>
              <a:t>sistem ve </a:t>
            </a:r>
            <a:r>
              <a:rPr lang="tr-TR" dirty="0" smtClean="0"/>
              <a:t>politikaları </a:t>
            </a:r>
            <a:r>
              <a:rPr lang="tr-TR" dirty="0"/>
              <a:t>bu görüş doğrultusunda yeniden gözden </a:t>
            </a:r>
            <a:r>
              <a:rPr lang="tr-TR" dirty="0" smtClean="0"/>
              <a:t>geçirilmiştir</a:t>
            </a:r>
          </a:p>
          <a:p>
            <a:pPr marL="320040" indent="-320040" fontAlgn="auto">
              <a:spcAft>
                <a:spcPts val="0"/>
              </a:spcAft>
              <a:buFont typeface="Wingdings"/>
              <a:buChar char=""/>
              <a:defRPr/>
            </a:pPr>
            <a:endParaRPr lang="tr-TR" dirty="0" smtClean="0"/>
          </a:p>
          <a:p>
            <a:pPr marL="320040" indent="-320040" fontAlgn="auto">
              <a:spcAft>
                <a:spcPts val="0"/>
              </a:spcAft>
              <a:buFont typeface="Wingdings"/>
              <a:buChar char=""/>
              <a:defRPr/>
            </a:pPr>
            <a:endParaRPr lang="tr-TR" dirty="0"/>
          </a:p>
        </p:txBody>
      </p:sp>
    </p:spTree>
    <p:extLst>
      <p:ext uri="{BB962C8B-B14F-4D97-AF65-F5344CB8AC3E}">
        <p14:creationId xmlns:p14="http://schemas.microsoft.com/office/powerpoint/2010/main" val="6467394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Başlık 1"/>
          <p:cNvSpPr>
            <a:spLocks noGrp="1"/>
          </p:cNvSpPr>
          <p:nvPr>
            <p:ph type="title"/>
          </p:nvPr>
        </p:nvSpPr>
        <p:spPr>
          <a:xfrm>
            <a:off x="612775" y="228600"/>
            <a:ext cx="8153400" cy="990600"/>
          </a:xfrm>
        </p:spPr>
        <p:txBody>
          <a:bodyPr/>
          <a:lstStyle/>
          <a:p>
            <a:r>
              <a:rPr lang="tr-TR" smtClean="0"/>
              <a:t>Aile Hekimliğinin Tarihçesi</a:t>
            </a:r>
          </a:p>
        </p:txBody>
      </p:sp>
      <p:sp>
        <p:nvSpPr>
          <p:cNvPr id="30722" name="İçerik Yer Tutucusu 2"/>
          <p:cNvSpPr>
            <a:spLocks noGrp="1"/>
          </p:cNvSpPr>
          <p:nvPr>
            <p:ph sz="quarter" idx="1"/>
          </p:nvPr>
        </p:nvSpPr>
        <p:spPr>
          <a:xfrm>
            <a:off x="612775" y="1600200"/>
            <a:ext cx="8153400" cy="4495800"/>
          </a:xfrm>
        </p:spPr>
        <p:txBody>
          <a:bodyPr/>
          <a:lstStyle/>
          <a:p>
            <a:r>
              <a:rPr lang="tr-TR" dirty="0" smtClean="0"/>
              <a:t>1986’da toplanan Avrupa Konseyi, Avrupa Topluluğu ülkelerinde görev yapacak aile hekimlerinin;</a:t>
            </a:r>
          </a:p>
          <a:p>
            <a:pPr lvl="1"/>
            <a:r>
              <a:rPr lang="tr-TR" dirty="0" smtClean="0"/>
              <a:t>En az 2 yıl uzmanlık eğitimi almış olması gerektiğini kararlaştırmış,</a:t>
            </a:r>
          </a:p>
          <a:p>
            <a:pPr lvl="1"/>
            <a:r>
              <a:rPr lang="tr-TR" dirty="0" smtClean="0"/>
              <a:t>Hedef tarihi olarak da 1 Ocak 1995’i belirlemiştir.</a:t>
            </a:r>
          </a:p>
          <a:p>
            <a:pPr lvl="1"/>
            <a:r>
              <a:rPr lang="tr-TR" dirty="0" smtClean="0"/>
              <a:t>Daha sonra 2001 yılında Barcelona’daki toplantıda bu süreyi 3 yıla çıkarmışlardır.</a:t>
            </a:r>
          </a:p>
          <a:p>
            <a:endParaRPr lang="tr-TR" dirty="0" smtClean="0"/>
          </a:p>
        </p:txBody>
      </p:sp>
    </p:spTree>
    <p:extLst>
      <p:ext uri="{BB962C8B-B14F-4D97-AF65-F5344CB8AC3E}">
        <p14:creationId xmlns:p14="http://schemas.microsoft.com/office/powerpoint/2010/main" val="21632773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Başlık 1"/>
          <p:cNvSpPr>
            <a:spLocks noGrp="1"/>
          </p:cNvSpPr>
          <p:nvPr>
            <p:ph type="title"/>
          </p:nvPr>
        </p:nvSpPr>
        <p:spPr>
          <a:xfrm>
            <a:off x="612775" y="228600"/>
            <a:ext cx="8153400" cy="990600"/>
          </a:xfrm>
        </p:spPr>
        <p:txBody>
          <a:bodyPr/>
          <a:lstStyle/>
          <a:p>
            <a:r>
              <a:rPr lang="tr-TR" smtClean="0"/>
              <a:t>Aile Hekimliğinin Tarihçesi</a:t>
            </a:r>
          </a:p>
        </p:txBody>
      </p:sp>
      <p:sp>
        <p:nvSpPr>
          <p:cNvPr id="3" name="İçerik Yer Tutucusu 2"/>
          <p:cNvSpPr>
            <a:spLocks noGrp="1"/>
          </p:cNvSpPr>
          <p:nvPr>
            <p:ph sz="quarter" idx="1"/>
          </p:nvPr>
        </p:nvSpPr>
        <p:spPr>
          <a:xfrm>
            <a:off x="612775" y="1600200"/>
            <a:ext cx="8153400" cy="4495800"/>
          </a:xfrm>
        </p:spPr>
        <p:txBody>
          <a:bodyPr>
            <a:normAutofit fontScale="92500"/>
          </a:bodyPr>
          <a:lstStyle/>
          <a:p>
            <a:pPr>
              <a:lnSpc>
                <a:spcPct val="90000"/>
              </a:lnSpc>
            </a:pPr>
            <a:r>
              <a:rPr lang="tr-TR" sz="2500" dirty="0" smtClean="0"/>
              <a:t>WHO ve WONCA tarafından  Kanada’nın </a:t>
            </a:r>
            <a:r>
              <a:rPr lang="tr-TR" sz="2500" dirty="0" err="1" smtClean="0"/>
              <a:t>Ontario</a:t>
            </a:r>
            <a:r>
              <a:rPr lang="tr-TR" sz="2500" dirty="0" smtClean="0"/>
              <a:t> kentinde (1994)  düzenlenen konferansta </a:t>
            </a:r>
          </a:p>
          <a:p>
            <a:pPr>
              <a:lnSpc>
                <a:spcPct val="90000"/>
              </a:lnSpc>
            </a:pPr>
            <a:endParaRPr lang="tr-TR" sz="2500" dirty="0" smtClean="0"/>
          </a:p>
          <a:p>
            <a:pPr lvl="1">
              <a:lnSpc>
                <a:spcPct val="90000"/>
              </a:lnSpc>
            </a:pPr>
            <a:r>
              <a:rPr lang="tr-TR" sz="2200" dirty="0" smtClean="0"/>
              <a:t>‘Sağlık bakımını daha eşit, maliyet etkin ve gereksinimlere yanıt verir kılabilmek için kökten değişiklikler yapılması gereklidir’</a:t>
            </a:r>
          </a:p>
          <a:p>
            <a:pPr lvl="1">
              <a:lnSpc>
                <a:spcPct val="90000"/>
              </a:lnSpc>
            </a:pPr>
            <a:r>
              <a:rPr lang="tr-TR" sz="2200" dirty="0" smtClean="0"/>
              <a:t>‘Her olanakta aile hekimi ilk başvuru hekimi olarak kullanılmalıdır’</a:t>
            </a:r>
          </a:p>
          <a:p>
            <a:pPr lvl="1">
              <a:lnSpc>
                <a:spcPct val="90000"/>
              </a:lnSpc>
            </a:pPr>
            <a:r>
              <a:rPr lang="tr-TR" sz="2200" dirty="0" smtClean="0"/>
              <a:t>‘Her ülkede aile hekimlerinin bağımsız örgütleri kurulmalıdır’</a:t>
            </a:r>
          </a:p>
          <a:p>
            <a:pPr lvl="1">
              <a:lnSpc>
                <a:spcPct val="90000"/>
              </a:lnSpc>
            </a:pPr>
            <a:endParaRPr lang="tr-TR" sz="2400" dirty="0" smtClean="0"/>
          </a:p>
          <a:p>
            <a:pPr lvl="1">
              <a:lnSpc>
                <a:spcPct val="90000"/>
              </a:lnSpc>
              <a:buFont typeface="Wingdings 2" pitchFamily="18" charset="2"/>
              <a:buNone/>
            </a:pPr>
            <a:r>
              <a:rPr lang="tr-TR" sz="2400" dirty="0" smtClean="0"/>
              <a:t>    şeklinde önerilerde bulunularak, aile hekimliğinin amaçları, görev tanımı, işleyişi, kurumsallaşması ve aile hekimliği politikası konularında önemli kararlar alınmıştır.</a:t>
            </a:r>
          </a:p>
        </p:txBody>
      </p:sp>
    </p:spTree>
    <p:extLst>
      <p:ext uri="{BB962C8B-B14F-4D97-AF65-F5344CB8AC3E}">
        <p14:creationId xmlns:p14="http://schemas.microsoft.com/office/powerpoint/2010/main" val="8753220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85813"/>
            <a:ext cx="8229600" cy="714375"/>
          </a:xfrm>
        </p:spPr>
        <p:txBody>
          <a:bodyPr>
            <a:normAutofit fontScale="90000"/>
          </a:bodyPr>
          <a:lstStyle/>
          <a:p>
            <a:pPr eaLnBrk="1" fontAlgn="auto" hangingPunct="1">
              <a:spcAft>
                <a:spcPts val="0"/>
              </a:spcAft>
              <a:defRPr/>
            </a:pPr>
            <a:r>
              <a:rPr lang="tr-TR" dirty="0" smtClean="0"/>
              <a:t>2001 </a:t>
            </a:r>
            <a:r>
              <a:rPr lang="tr-TR" dirty="0" err="1" smtClean="0"/>
              <a:t>Barcelona</a:t>
            </a:r>
            <a:endParaRPr lang="tr-TR" dirty="0"/>
          </a:p>
        </p:txBody>
      </p:sp>
      <p:sp>
        <p:nvSpPr>
          <p:cNvPr id="28674" name="2 İçerik Yer Tutucusu"/>
          <p:cNvSpPr>
            <a:spLocks noGrp="1"/>
          </p:cNvSpPr>
          <p:nvPr>
            <p:ph idx="1"/>
          </p:nvPr>
        </p:nvSpPr>
        <p:spPr>
          <a:xfrm>
            <a:off x="457200" y="1643063"/>
            <a:ext cx="8229600" cy="4681537"/>
          </a:xfrm>
        </p:spPr>
        <p:txBody>
          <a:bodyPr/>
          <a:lstStyle/>
          <a:p>
            <a:pPr eaLnBrk="1" hangingPunct="1"/>
            <a:r>
              <a:rPr lang="tr-TR" sz="1600" i="1" dirty="0" smtClean="0"/>
              <a:t>Aile hekimleri aile hekimliği prensipleri içinde eğitilmiş uzman hekimlerdir. Temel olarak tıbbi bakıma gereksinimi olan herkese yaş, cinsiyet ve hastalık ayrımı yapmaksızın kapsamlı ve devamlı bir bakım vermekle yükümlü kişisel doktorlardır. Kişilere aileleri, yaşadıkları topluluk ve kültürleri bağlamında bakım verirler. Topluma karşı da profesyonel sorumlulukları olduğunu da kabul ederler. Hastalarıyla birlikte bakım planı oluştururken tekrarlayan görüşmelerde elde ettikleri bilgi ve güveni kullanarak hastası hakkındaki fiziksel, psikolojik ve sosyal faktörleri entegre ederler.</a:t>
            </a:r>
          </a:p>
          <a:p>
            <a:pPr eaLnBrk="1" hangingPunct="1"/>
            <a:endParaRPr lang="tr-TR" sz="1600" i="1" dirty="0" smtClean="0"/>
          </a:p>
          <a:p>
            <a:pPr eaLnBrk="1" hangingPunct="1"/>
            <a:endParaRPr lang="tr-TR" sz="1600" i="1" dirty="0"/>
          </a:p>
          <a:p>
            <a:pPr eaLnBrk="1" hangingPunct="1"/>
            <a:r>
              <a:rPr lang="tr-TR" sz="1600" i="1" dirty="0" smtClean="0"/>
              <a:t>Aile hekimleri profesyonel rollerini ya doğrudan ya da hastanın sağlık gereksinimi ve hizmet ettikleri topluluktaki kaynakların uygunluğuna bağlı olarak; hastanın diğer servisleri kullanmasına yardımcı olup sağlığını yükselterek, tedavi, bakım ya da </a:t>
            </a:r>
            <a:r>
              <a:rPr lang="tr-TR" sz="1600" i="1" dirty="0" err="1" smtClean="0"/>
              <a:t>palyasyon</a:t>
            </a:r>
            <a:r>
              <a:rPr lang="tr-TR" sz="1600" i="1" dirty="0" smtClean="0"/>
              <a:t> sağlayarak yaparlar.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Başlık 1"/>
          <p:cNvSpPr>
            <a:spLocks noGrp="1"/>
          </p:cNvSpPr>
          <p:nvPr>
            <p:ph type="title"/>
          </p:nvPr>
        </p:nvSpPr>
        <p:spPr>
          <a:xfrm>
            <a:off x="611560" y="1268760"/>
            <a:ext cx="8153400" cy="990600"/>
          </a:xfrm>
        </p:spPr>
        <p:txBody>
          <a:bodyPr/>
          <a:lstStyle/>
          <a:p>
            <a:endParaRPr lang="tr-TR" dirty="0" smtClean="0"/>
          </a:p>
        </p:txBody>
      </p:sp>
      <p:sp>
        <p:nvSpPr>
          <p:cNvPr id="15362" name="İçerik Yer Tutucusu 2"/>
          <p:cNvSpPr>
            <a:spLocks noGrp="1"/>
          </p:cNvSpPr>
          <p:nvPr>
            <p:ph sz="quarter" idx="1"/>
          </p:nvPr>
        </p:nvSpPr>
        <p:spPr>
          <a:xfrm>
            <a:off x="539552" y="2420888"/>
            <a:ext cx="8153400" cy="4495800"/>
          </a:xfrm>
        </p:spPr>
        <p:txBody>
          <a:bodyPr/>
          <a:lstStyle/>
          <a:p>
            <a:r>
              <a:rPr lang="tr-TR" smtClean="0"/>
              <a:t>Amuaç</a:t>
            </a:r>
            <a:r>
              <a:rPr lang="tr-TR" dirty="0" smtClean="0"/>
              <a:t> ;</a:t>
            </a:r>
          </a:p>
          <a:p>
            <a:endParaRPr lang="tr-TR" dirty="0" smtClean="0"/>
          </a:p>
          <a:p>
            <a:pPr lvl="1"/>
            <a:r>
              <a:rPr lang="tr-TR" dirty="0" smtClean="0"/>
              <a:t>Aile hekimliğinin tanımı yapabilmek,</a:t>
            </a:r>
          </a:p>
          <a:p>
            <a:pPr lvl="1"/>
            <a:r>
              <a:rPr lang="tr-TR" dirty="0">
                <a:latin typeface="Constantia" panose="02030602050306030303" pitchFamily="18" charset="0"/>
              </a:rPr>
              <a:t>D</a:t>
            </a:r>
            <a:r>
              <a:rPr lang="tr-TR" dirty="0" smtClean="0">
                <a:latin typeface="Constantia" panose="02030602050306030303" pitchFamily="18" charset="0"/>
              </a:rPr>
              <a:t>ünyadaki</a:t>
            </a:r>
            <a:r>
              <a:rPr lang="tr-TR" dirty="0" smtClean="0"/>
              <a:t> ve ülkemizdeki tarihi hakkında bilgi vermek</a:t>
            </a:r>
          </a:p>
        </p:txBody>
      </p:sp>
    </p:spTree>
    <p:extLst>
      <p:ext uri="{BB962C8B-B14F-4D97-AF65-F5344CB8AC3E}">
        <p14:creationId xmlns:p14="http://schemas.microsoft.com/office/powerpoint/2010/main" val="5302780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Başlık"/>
          <p:cNvSpPr>
            <a:spLocks noGrp="1"/>
          </p:cNvSpPr>
          <p:nvPr>
            <p:ph type="title"/>
          </p:nvPr>
        </p:nvSpPr>
        <p:spPr>
          <a:xfrm>
            <a:off x="457200" y="704850"/>
            <a:ext cx="8229600" cy="938213"/>
          </a:xfrm>
        </p:spPr>
        <p:txBody>
          <a:bodyPr/>
          <a:lstStyle/>
          <a:p>
            <a:pPr eaLnBrk="1" hangingPunct="1"/>
            <a:r>
              <a:rPr lang="tr-TR" sz="3200" smtClean="0"/>
              <a:t>Türkiye’ye Özgü Tanımlamalar</a:t>
            </a:r>
          </a:p>
        </p:txBody>
      </p:sp>
      <p:sp>
        <p:nvSpPr>
          <p:cNvPr id="29698" name="2 İçerik Yer Tutucusu"/>
          <p:cNvSpPr>
            <a:spLocks noGrp="1"/>
          </p:cNvSpPr>
          <p:nvPr>
            <p:ph idx="1"/>
          </p:nvPr>
        </p:nvSpPr>
        <p:spPr/>
        <p:txBody>
          <a:bodyPr/>
          <a:lstStyle/>
          <a:p>
            <a:pPr eaLnBrk="1" hangingPunct="1"/>
            <a:r>
              <a:rPr lang="tr-TR" sz="2200" dirty="0" smtClean="0"/>
              <a:t>Genel Pratisyen / Aile Hekimi: Birinci Basamak Hekimi (Aile Doktoru):</a:t>
            </a:r>
          </a:p>
          <a:p>
            <a:pPr eaLnBrk="1" hangingPunct="1"/>
            <a:endParaRPr lang="tr-TR" sz="1800" dirty="0" smtClean="0"/>
          </a:p>
          <a:p>
            <a:pPr eaLnBrk="1" hangingPunct="1"/>
            <a:r>
              <a:rPr lang="tr-TR" sz="1800" dirty="0" smtClean="0"/>
              <a:t>6 temmuz 2005 tarihinde çıkan Aile Hekimliği pilot uygulaması hakkındaki yönetmelikte aile hekimliği bir uzmanlık dalının adı olarak değil bir görev unvanı olarak tanımlanmıştır. </a:t>
            </a:r>
          </a:p>
          <a:p>
            <a:pPr eaLnBrk="1" hangingPunct="1"/>
            <a:r>
              <a:rPr lang="tr-TR" sz="1800" dirty="0" smtClean="0"/>
              <a:t>Buna göre aile hekimi: Kişiye yönelik koruyucu sağlık hizmetleri ile birinci basamak teşhis, tedavi ve </a:t>
            </a:r>
            <a:r>
              <a:rPr lang="tr-TR" sz="1800" dirty="0" err="1" smtClean="0"/>
              <a:t>rehabilite</a:t>
            </a:r>
            <a:r>
              <a:rPr lang="tr-TR" sz="1800" dirty="0" smtClean="0"/>
              <a:t> edici sağlık hizmetlerini, yaş, cinsiyet  ve hastalık ayrımı yapmaksızın, her kişiye kapsamlı ve devamlı olarak belli bir mekanda  vermekle  yükümlü, gerektiği ölçüde gezici sağlık hizmeti veren ve tam gün esasına göre çalışan aile hekimliği uzmanı veya bakanlığın öngördüğü eğitimleri alan uzman tabip veya tabiplerdir</a:t>
            </a:r>
            <a:r>
              <a:rPr lang="tr-TR" sz="2200" dirty="0" smtClean="0"/>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Başlık"/>
          <p:cNvSpPr>
            <a:spLocks noGrp="1"/>
          </p:cNvSpPr>
          <p:nvPr>
            <p:ph type="title"/>
          </p:nvPr>
        </p:nvSpPr>
        <p:spPr>
          <a:xfrm>
            <a:off x="457200" y="704850"/>
            <a:ext cx="8229600" cy="795338"/>
          </a:xfrm>
        </p:spPr>
        <p:txBody>
          <a:bodyPr/>
          <a:lstStyle/>
          <a:p>
            <a:pPr eaLnBrk="1" hangingPunct="1"/>
            <a:r>
              <a:rPr lang="tr-TR" sz="3200" smtClean="0"/>
              <a:t>TÜRKİYE’DE AİLE HEKİMLİĞİNİN GELİŞİMİ</a:t>
            </a:r>
          </a:p>
        </p:txBody>
      </p:sp>
      <p:sp>
        <p:nvSpPr>
          <p:cNvPr id="30722" name="2 İçerik Yer Tutucusu"/>
          <p:cNvSpPr>
            <a:spLocks noGrp="1"/>
          </p:cNvSpPr>
          <p:nvPr>
            <p:ph idx="1"/>
          </p:nvPr>
        </p:nvSpPr>
        <p:spPr>
          <a:xfrm>
            <a:off x="457200" y="1714500"/>
            <a:ext cx="8229600" cy="4610100"/>
          </a:xfrm>
        </p:spPr>
        <p:txBody>
          <a:bodyPr/>
          <a:lstStyle/>
          <a:p>
            <a:pPr eaLnBrk="1" hangingPunct="1"/>
            <a:r>
              <a:rPr lang="tr-TR" dirty="0" smtClean="0"/>
              <a:t>Aile hekimliği bir tıp disiplinidir.</a:t>
            </a:r>
          </a:p>
          <a:p>
            <a:pPr eaLnBrk="1" hangingPunct="1"/>
            <a:r>
              <a:rPr lang="tr-TR" dirty="0" smtClean="0"/>
              <a:t>Tıp disiplinlerinin olmazsa olmaz üç özelliği;</a:t>
            </a:r>
          </a:p>
          <a:p>
            <a:pPr eaLnBrk="1" hangingPunct="1"/>
            <a:endParaRPr lang="tr-TR" dirty="0" smtClean="0"/>
          </a:p>
          <a:p>
            <a:pPr eaLnBrk="1" hangingPunct="1"/>
            <a:r>
              <a:rPr lang="tr-TR" dirty="0" smtClean="0"/>
              <a:t>1- Anabilim dallarının kurulması</a:t>
            </a:r>
          </a:p>
          <a:p>
            <a:pPr eaLnBrk="1" hangingPunct="1"/>
            <a:r>
              <a:rPr lang="tr-TR" dirty="0" smtClean="0"/>
              <a:t>2- Derneği</a:t>
            </a:r>
          </a:p>
          <a:p>
            <a:pPr eaLnBrk="1" hangingPunct="1"/>
            <a:r>
              <a:rPr lang="tr-TR" dirty="0" smtClean="0"/>
              <a:t>3- Sürekli yayınlanan dergisinin olmasıdır.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Başlık 1"/>
          <p:cNvSpPr>
            <a:spLocks noGrp="1"/>
          </p:cNvSpPr>
          <p:nvPr>
            <p:ph type="title"/>
          </p:nvPr>
        </p:nvSpPr>
        <p:spPr>
          <a:xfrm>
            <a:off x="612775" y="228600"/>
            <a:ext cx="8153400" cy="990600"/>
          </a:xfrm>
        </p:spPr>
        <p:txBody>
          <a:bodyPr/>
          <a:lstStyle/>
          <a:p>
            <a:r>
              <a:rPr lang="tr-TR" smtClean="0"/>
              <a:t>Aile Hekimliğinin Tarihçesi</a:t>
            </a:r>
          </a:p>
        </p:txBody>
      </p:sp>
      <p:sp>
        <p:nvSpPr>
          <p:cNvPr id="3" name="İçerik Yer Tutucusu 2"/>
          <p:cNvSpPr>
            <a:spLocks noGrp="1"/>
          </p:cNvSpPr>
          <p:nvPr>
            <p:ph sz="quarter" idx="1"/>
          </p:nvPr>
        </p:nvSpPr>
        <p:spPr>
          <a:xfrm>
            <a:off x="612775" y="1600200"/>
            <a:ext cx="8153400" cy="4495800"/>
          </a:xfrm>
        </p:spPr>
        <p:txBody>
          <a:bodyPr>
            <a:normAutofit fontScale="92500"/>
          </a:bodyPr>
          <a:lstStyle/>
          <a:p>
            <a:pPr marL="320040" indent="-320040" fontAlgn="auto">
              <a:spcAft>
                <a:spcPts val="0"/>
              </a:spcAft>
              <a:buFont typeface="Wingdings"/>
              <a:buChar char=""/>
              <a:defRPr/>
            </a:pPr>
            <a:r>
              <a:rPr lang="tr-TR" dirty="0" smtClean="0"/>
              <a:t>Aile hekimliğinin Türkiye’deki gelişim süreci</a:t>
            </a:r>
          </a:p>
          <a:p>
            <a:pPr marL="320040" indent="-320040" fontAlgn="auto">
              <a:spcAft>
                <a:spcPts val="0"/>
              </a:spcAft>
              <a:buFont typeface="Wingdings"/>
              <a:buChar char=""/>
              <a:defRPr/>
            </a:pPr>
            <a:endParaRPr lang="tr-TR" dirty="0" smtClean="0"/>
          </a:p>
          <a:p>
            <a:pPr marL="640080" lvl="1" indent="-274320" fontAlgn="auto">
              <a:spcAft>
                <a:spcPts val="0"/>
              </a:spcAft>
              <a:buFont typeface="Wingdings 2"/>
              <a:buChar char=""/>
              <a:defRPr/>
            </a:pPr>
            <a:r>
              <a:rPr lang="tr-TR" dirty="0" smtClean="0"/>
              <a:t>1947’de Sağlık Bakanı Dr. Behçet UZ önderliğinde ‘</a:t>
            </a:r>
            <a:r>
              <a:rPr lang="tr-TR" dirty="0"/>
              <a:t>’Genel Sağlık Uzmanlığı’’ adı </a:t>
            </a:r>
            <a:r>
              <a:rPr lang="tr-TR" dirty="0" smtClean="0"/>
              <a:t>altında </a:t>
            </a:r>
            <a:r>
              <a:rPr lang="tr-TR" dirty="0"/>
              <a:t>yeni bir uzmanlık eğitimine </a:t>
            </a:r>
            <a:r>
              <a:rPr lang="tr-TR" dirty="0" smtClean="0"/>
              <a:t>başlanılmış ancak programa 1955’de son verilmiştir</a:t>
            </a:r>
          </a:p>
          <a:p>
            <a:pPr marL="640080" lvl="1" indent="-274320" fontAlgn="auto">
              <a:spcAft>
                <a:spcPts val="0"/>
              </a:spcAft>
              <a:buFont typeface="Wingdings 2"/>
              <a:buChar char=""/>
              <a:defRPr/>
            </a:pPr>
            <a:endParaRPr lang="tr-TR" dirty="0" smtClean="0"/>
          </a:p>
          <a:p>
            <a:pPr marL="640080" lvl="1" indent="-274320" fontAlgn="auto">
              <a:spcAft>
                <a:spcPts val="0"/>
              </a:spcAft>
              <a:buFont typeface="Wingdings 2"/>
              <a:buChar char=""/>
              <a:defRPr/>
            </a:pPr>
            <a:r>
              <a:rPr lang="tr-TR" dirty="0"/>
              <a:t>Ülkemizde Aile hekimliği </a:t>
            </a:r>
            <a:r>
              <a:rPr lang="tr-TR" dirty="0" smtClean="0"/>
              <a:t>kavramı </a:t>
            </a:r>
            <a:r>
              <a:rPr lang="tr-TR" dirty="0"/>
              <a:t>1980’li yıllarda </a:t>
            </a:r>
            <a:r>
              <a:rPr lang="tr-TR" dirty="0" smtClean="0"/>
              <a:t>tekrar gündeme </a:t>
            </a:r>
            <a:r>
              <a:rPr lang="tr-TR" dirty="0"/>
              <a:t>gelmeye </a:t>
            </a:r>
            <a:r>
              <a:rPr lang="tr-TR" dirty="0" smtClean="0"/>
              <a:t>başlamıştır.</a:t>
            </a:r>
          </a:p>
          <a:p>
            <a:pPr marL="640080" lvl="1" indent="-274320" fontAlgn="auto">
              <a:spcAft>
                <a:spcPts val="0"/>
              </a:spcAft>
              <a:buFont typeface="Wingdings 2"/>
              <a:buChar char=""/>
              <a:defRPr/>
            </a:pPr>
            <a:endParaRPr lang="tr-TR" dirty="0" smtClean="0"/>
          </a:p>
          <a:p>
            <a:pPr marL="640080" lvl="1" indent="-274320" fontAlgn="auto">
              <a:spcAft>
                <a:spcPts val="0"/>
              </a:spcAft>
              <a:buFont typeface="Wingdings 2"/>
              <a:buChar char=""/>
              <a:defRPr/>
            </a:pPr>
            <a:r>
              <a:rPr lang="tr-TR" dirty="0" smtClean="0"/>
              <a:t>1983’de </a:t>
            </a:r>
            <a:r>
              <a:rPr lang="tr-TR" dirty="0"/>
              <a:t>Aile hekimliği ayrı bir uzmanlık dalı olarak "Tababet Uzmanlık </a:t>
            </a:r>
            <a:r>
              <a:rPr lang="tr-TR" dirty="0" smtClean="0"/>
              <a:t>Tüzüğü’nde</a:t>
            </a:r>
            <a:r>
              <a:rPr lang="tr-TR" dirty="0"/>
              <a:t>" yer </a:t>
            </a:r>
            <a:r>
              <a:rPr lang="tr-TR" dirty="0" smtClean="0"/>
              <a:t>almıştır.</a:t>
            </a:r>
          </a:p>
          <a:p>
            <a:pPr marL="457200" lvl="1" indent="0" fontAlgn="auto">
              <a:spcAft>
                <a:spcPts val="0"/>
              </a:spcAft>
              <a:buFont typeface="Wingdings 2"/>
              <a:buNone/>
              <a:defRPr/>
            </a:pPr>
            <a:endParaRPr lang="tr-TR" dirty="0"/>
          </a:p>
          <a:p>
            <a:pPr marL="640080" lvl="1" indent="-274320" fontAlgn="auto">
              <a:spcAft>
                <a:spcPts val="0"/>
              </a:spcAft>
              <a:buFont typeface="Wingdings 2"/>
              <a:buChar char=""/>
              <a:defRPr/>
            </a:pPr>
            <a:endParaRPr lang="tr-TR" dirty="0"/>
          </a:p>
          <a:p>
            <a:pPr marL="640080" lvl="1" indent="-274320" fontAlgn="auto">
              <a:spcAft>
                <a:spcPts val="0"/>
              </a:spcAft>
              <a:buFont typeface="Wingdings 2"/>
              <a:buChar char=""/>
              <a:defRPr/>
            </a:pPr>
            <a:endParaRPr lang="tr-TR" dirty="0"/>
          </a:p>
        </p:txBody>
      </p:sp>
    </p:spTree>
    <p:extLst>
      <p:ext uri="{BB962C8B-B14F-4D97-AF65-F5344CB8AC3E}">
        <p14:creationId xmlns:p14="http://schemas.microsoft.com/office/powerpoint/2010/main" val="19921275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Başlık 1"/>
          <p:cNvSpPr>
            <a:spLocks noGrp="1"/>
          </p:cNvSpPr>
          <p:nvPr>
            <p:ph type="title"/>
          </p:nvPr>
        </p:nvSpPr>
        <p:spPr>
          <a:xfrm>
            <a:off x="612775" y="228600"/>
            <a:ext cx="8153400" cy="990600"/>
          </a:xfrm>
        </p:spPr>
        <p:txBody>
          <a:bodyPr/>
          <a:lstStyle/>
          <a:p>
            <a:r>
              <a:rPr lang="tr-TR" smtClean="0"/>
              <a:t>Aile Hekimliğinin Tarihçesi</a:t>
            </a:r>
          </a:p>
        </p:txBody>
      </p:sp>
      <p:sp>
        <p:nvSpPr>
          <p:cNvPr id="3" name="İçerik Yer Tutucusu 2"/>
          <p:cNvSpPr>
            <a:spLocks noGrp="1"/>
          </p:cNvSpPr>
          <p:nvPr>
            <p:ph sz="quarter" idx="1"/>
          </p:nvPr>
        </p:nvSpPr>
        <p:spPr>
          <a:xfrm>
            <a:off x="612775" y="1600200"/>
            <a:ext cx="8153400" cy="4495800"/>
          </a:xfrm>
        </p:spPr>
        <p:txBody>
          <a:bodyPr>
            <a:normAutofit fontScale="92500" lnSpcReduction="10000"/>
          </a:bodyPr>
          <a:lstStyle/>
          <a:p>
            <a:pPr marL="320040" indent="-320040" fontAlgn="auto">
              <a:spcAft>
                <a:spcPts val="0"/>
              </a:spcAft>
              <a:buFont typeface="Wingdings"/>
              <a:buChar char=""/>
              <a:defRPr/>
            </a:pPr>
            <a:r>
              <a:rPr lang="tr-TR" dirty="0"/>
              <a:t>Aile hekimliğinin Türkiye’deki gelişim süreci</a:t>
            </a:r>
          </a:p>
          <a:p>
            <a:pPr marL="640080" lvl="1" indent="-274320" fontAlgn="auto">
              <a:spcAft>
                <a:spcPts val="0"/>
              </a:spcAft>
              <a:buFont typeface="Wingdings 2"/>
              <a:buChar char=""/>
              <a:defRPr/>
            </a:pPr>
            <a:endParaRPr lang="tr-TR" dirty="0" smtClean="0"/>
          </a:p>
          <a:p>
            <a:pPr marL="640080" lvl="1" indent="-274320" fontAlgn="auto">
              <a:spcAft>
                <a:spcPts val="0"/>
              </a:spcAft>
              <a:buFont typeface="Wingdings 2"/>
              <a:buChar char=""/>
              <a:defRPr/>
            </a:pPr>
            <a:r>
              <a:rPr lang="tr-TR" dirty="0" smtClean="0"/>
              <a:t>Tababet Uzmanlık Tüzüğü’ne göre;</a:t>
            </a:r>
          </a:p>
          <a:p>
            <a:pPr lvl="2" fontAlgn="auto">
              <a:spcAft>
                <a:spcPts val="0"/>
              </a:spcAft>
              <a:buFont typeface="Wingdings"/>
              <a:buChar char=""/>
              <a:defRPr/>
            </a:pPr>
            <a:r>
              <a:rPr lang="tr-TR" dirty="0" smtClean="0"/>
              <a:t>Eğitim </a:t>
            </a:r>
            <a:r>
              <a:rPr lang="tr-TR" dirty="0"/>
              <a:t>süresi pratisyenler için üç yıl </a:t>
            </a:r>
          </a:p>
          <a:p>
            <a:pPr lvl="2" fontAlgn="auto">
              <a:spcAft>
                <a:spcPts val="0"/>
              </a:spcAft>
              <a:buFont typeface="Wingdings"/>
              <a:buChar char=""/>
              <a:defRPr/>
            </a:pPr>
            <a:r>
              <a:rPr lang="tr-TR" dirty="0"/>
              <a:t>Pediatri ve dahiliye uzmanları için bir yıl dört ay olarak </a:t>
            </a:r>
            <a:r>
              <a:rPr lang="tr-TR" dirty="0" smtClean="0"/>
              <a:t>belirlenmiştir</a:t>
            </a:r>
          </a:p>
          <a:p>
            <a:pPr marL="640080" lvl="1" indent="-274320" fontAlgn="auto">
              <a:spcAft>
                <a:spcPts val="0"/>
              </a:spcAft>
              <a:buFont typeface="Wingdings 2"/>
              <a:buChar char=""/>
              <a:defRPr/>
            </a:pPr>
            <a:endParaRPr lang="tr-TR" dirty="0" smtClean="0"/>
          </a:p>
          <a:p>
            <a:pPr marL="640080" lvl="1" indent="-274320" fontAlgn="auto">
              <a:spcAft>
                <a:spcPts val="0"/>
              </a:spcAft>
              <a:buFont typeface="Wingdings 2"/>
              <a:buChar char=""/>
              <a:defRPr/>
            </a:pPr>
            <a:r>
              <a:rPr lang="tr-TR" dirty="0" smtClean="0"/>
              <a:t>1984 de </a:t>
            </a:r>
            <a:r>
              <a:rPr lang="tr-TR" dirty="0"/>
              <a:t>Gazi Üniversitesi Tıp Fakültesinde ilk aile hekimliği anabilim dalı </a:t>
            </a:r>
            <a:r>
              <a:rPr lang="tr-TR" dirty="0" smtClean="0"/>
              <a:t>kurulmuş</a:t>
            </a:r>
          </a:p>
          <a:p>
            <a:pPr marL="640080" lvl="1" indent="-274320" fontAlgn="auto">
              <a:spcAft>
                <a:spcPts val="0"/>
              </a:spcAft>
              <a:buFont typeface="Wingdings 2"/>
              <a:buChar char=""/>
              <a:defRPr/>
            </a:pPr>
            <a:endParaRPr lang="tr-TR" dirty="0" smtClean="0"/>
          </a:p>
          <a:p>
            <a:pPr marL="640080" lvl="1" indent="-274320" fontAlgn="auto">
              <a:spcAft>
                <a:spcPts val="0"/>
              </a:spcAft>
              <a:buFont typeface="Wingdings 2"/>
              <a:buChar char=""/>
              <a:defRPr/>
            </a:pPr>
            <a:r>
              <a:rPr lang="tr-TR" dirty="0" smtClean="0"/>
              <a:t>1985 de ise </a:t>
            </a:r>
            <a:r>
              <a:rPr lang="tr-TR" dirty="0"/>
              <a:t>Ankara, İstanbul ve İzmir’de Sağlık Bakanlığı Eğitim ve Araştırma Hastanelerinde Aile Hekimliği Uzmanlık </a:t>
            </a:r>
            <a:r>
              <a:rPr lang="tr-TR" dirty="0" smtClean="0"/>
              <a:t>eğitimi başlatılmıştır</a:t>
            </a:r>
            <a:endParaRPr lang="tr-TR" dirty="0"/>
          </a:p>
        </p:txBody>
      </p:sp>
    </p:spTree>
    <p:extLst>
      <p:ext uri="{BB962C8B-B14F-4D97-AF65-F5344CB8AC3E}">
        <p14:creationId xmlns:p14="http://schemas.microsoft.com/office/powerpoint/2010/main" val="38084659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Başlık 1"/>
          <p:cNvSpPr>
            <a:spLocks noGrp="1"/>
          </p:cNvSpPr>
          <p:nvPr>
            <p:ph type="title"/>
          </p:nvPr>
        </p:nvSpPr>
        <p:spPr>
          <a:xfrm>
            <a:off x="612775" y="228600"/>
            <a:ext cx="8153400" cy="990600"/>
          </a:xfrm>
        </p:spPr>
        <p:txBody>
          <a:bodyPr/>
          <a:lstStyle/>
          <a:p>
            <a:r>
              <a:rPr lang="tr-TR" smtClean="0"/>
              <a:t>Aile Hekimliğinin Tarihçesi</a:t>
            </a:r>
          </a:p>
        </p:txBody>
      </p:sp>
      <p:sp>
        <p:nvSpPr>
          <p:cNvPr id="3" name="İçerik Yer Tutucusu 2"/>
          <p:cNvSpPr>
            <a:spLocks noGrp="1"/>
          </p:cNvSpPr>
          <p:nvPr>
            <p:ph sz="quarter" idx="1"/>
          </p:nvPr>
        </p:nvSpPr>
        <p:spPr>
          <a:xfrm>
            <a:off x="612775" y="1600200"/>
            <a:ext cx="8153400" cy="4495800"/>
          </a:xfrm>
        </p:spPr>
        <p:txBody>
          <a:bodyPr>
            <a:normAutofit lnSpcReduction="10000"/>
          </a:bodyPr>
          <a:lstStyle/>
          <a:p>
            <a:pPr marL="320040" indent="-320040" fontAlgn="auto">
              <a:spcAft>
                <a:spcPts val="0"/>
              </a:spcAft>
              <a:buFont typeface="Wingdings"/>
              <a:buChar char=""/>
              <a:defRPr/>
            </a:pPr>
            <a:r>
              <a:rPr lang="tr-TR" dirty="0"/>
              <a:t>Aile hekimliğinin Türkiye’deki gelişim </a:t>
            </a:r>
            <a:r>
              <a:rPr lang="tr-TR" dirty="0" smtClean="0"/>
              <a:t>süreci</a:t>
            </a:r>
          </a:p>
          <a:p>
            <a:pPr marL="640080" lvl="1" indent="-274320" fontAlgn="auto">
              <a:spcAft>
                <a:spcPts val="0"/>
              </a:spcAft>
              <a:buFont typeface="Wingdings 2"/>
              <a:buChar char=""/>
              <a:defRPr/>
            </a:pPr>
            <a:endParaRPr lang="tr-TR" dirty="0" smtClean="0"/>
          </a:p>
          <a:p>
            <a:pPr marL="640080" lvl="1" indent="-274320" fontAlgn="auto">
              <a:spcAft>
                <a:spcPts val="0"/>
              </a:spcAft>
              <a:buFont typeface="Wingdings 2"/>
              <a:buChar char=""/>
              <a:defRPr/>
            </a:pPr>
            <a:r>
              <a:rPr lang="tr-TR" dirty="0" smtClean="0"/>
              <a:t>Aile </a:t>
            </a:r>
            <a:r>
              <a:rPr lang="tr-TR" dirty="0"/>
              <a:t>Hekimleri Uzmanlık </a:t>
            </a:r>
            <a:r>
              <a:rPr lang="tr-TR" dirty="0" smtClean="0"/>
              <a:t>Derneği (</a:t>
            </a:r>
            <a:r>
              <a:rPr lang="tr-TR" dirty="0"/>
              <a:t>AHUD) 24 Temmuz 1990’da </a:t>
            </a:r>
            <a:r>
              <a:rPr lang="tr-TR" dirty="0" smtClean="0"/>
              <a:t>kurulmuş</a:t>
            </a:r>
          </a:p>
          <a:p>
            <a:pPr marL="640080" lvl="1" indent="-274320" fontAlgn="auto">
              <a:spcAft>
                <a:spcPts val="0"/>
              </a:spcAft>
              <a:buFont typeface="Wingdings 2"/>
              <a:buChar char=""/>
              <a:defRPr/>
            </a:pPr>
            <a:endParaRPr lang="tr-TR" dirty="0"/>
          </a:p>
          <a:p>
            <a:pPr marL="640080" lvl="1" indent="-274320" fontAlgn="auto">
              <a:spcAft>
                <a:spcPts val="0"/>
              </a:spcAft>
              <a:buFont typeface="Wingdings 2"/>
              <a:buChar char=""/>
              <a:defRPr/>
            </a:pPr>
            <a:r>
              <a:rPr lang="tr-TR" dirty="0" smtClean="0"/>
              <a:t>1998’de </a:t>
            </a:r>
            <a:r>
              <a:rPr lang="tr-TR" dirty="0"/>
              <a:t>Bakanlar Kurulu kararı ile Türkiye Aile Hekimleri Uzmanlık Derneği (TAHUD) olarak </a:t>
            </a:r>
            <a:r>
              <a:rPr lang="tr-TR" dirty="0" smtClean="0"/>
              <a:t>isim değiştirmiştir</a:t>
            </a:r>
          </a:p>
          <a:p>
            <a:pPr marL="640080" lvl="1" indent="-274320" fontAlgn="auto">
              <a:spcAft>
                <a:spcPts val="0"/>
              </a:spcAft>
              <a:buFont typeface="Wingdings 2"/>
              <a:buChar char=""/>
              <a:defRPr/>
            </a:pPr>
            <a:endParaRPr lang="tr-TR" dirty="0"/>
          </a:p>
          <a:p>
            <a:pPr marL="640080" lvl="1" indent="-274320" fontAlgn="auto">
              <a:spcAft>
                <a:spcPts val="0"/>
              </a:spcAft>
              <a:buFont typeface="Wingdings 2"/>
              <a:buChar char=""/>
              <a:defRPr/>
            </a:pPr>
            <a:r>
              <a:rPr lang="tr-TR" dirty="0" smtClean="0"/>
              <a:t>Şu anda Ankara</a:t>
            </a:r>
            <a:r>
              <a:rPr lang="tr-TR" dirty="0"/>
              <a:t>, İstanbul, İzmir, Bursa, </a:t>
            </a:r>
            <a:r>
              <a:rPr lang="tr-TR" dirty="0" smtClean="0"/>
              <a:t>Adana ve Edirne  </a:t>
            </a:r>
            <a:r>
              <a:rPr lang="tr-TR" dirty="0"/>
              <a:t>olmak üzere 6</a:t>
            </a:r>
            <a:r>
              <a:rPr lang="tr-TR" dirty="0" smtClean="0"/>
              <a:t> tane </a:t>
            </a:r>
            <a:r>
              <a:rPr lang="tr-TR" dirty="0"/>
              <a:t>şubesi vardır</a:t>
            </a:r>
            <a:r>
              <a:rPr lang="tr-TR" dirty="0" smtClean="0"/>
              <a:t>.</a:t>
            </a:r>
            <a:endParaRPr lang="tr-TR" dirty="0"/>
          </a:p>
        </p:txBody>
      </p:sp>
    </p:spTree>
    <p:extLst>
      <p:ext uri="{BB962C8B-B14F-4D97-AF65-F5344CB8AC3E}">
        <p14:creationId xmlns:p14="http://schemas.microsoft.com/office/powerpoint/2010/main" val="2074537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Başlık 1"/>
          <p:cNvSpPr>
            <a:spLocks noGrp="1"/>
          </p:cNvSpPr>
          <p:nvPr>
            <p:ph type="title"/>
          </p:nvPr>
        </p:nvSpPr>
        <p:spPr>
          <a:xfrm>
            <a:off x="612775" y="228600"/>
            <a:ext cx="8153400" cy="990600"/>
          </a:xfrm>
        </p:spPr>
        <p:txBody>
          <a:bodyPr/>
          <a:lstStyle/>
          <a:p>
            <a:r>
              <a:rPr lang="tr-TR" smtClean="0"/>
              <a:t>Aile Hekimliğinin Tarihçesi</a:t>
            </a:r>
          </a:p>
        </p:txBody>
      </p:sp>
      <p:sp>
        <p:nvSpPr>
          <p:cNvPr id="3" name="İçerik Yer Tutucusu 2"/>
          <p:cNvSpPr>
            <a:spLocks noGrp="1"/>
          </p:cNvSpPr>
          <p:nvPr>
            <p:ph sz="quarter" idx="1"/>
          </p:nvPr>
        </p:nvSpPr>
        <p:spPr>
          <a:xfrm>
            <a:off x="612775" y="1600200"/>
            <a:ext cx="8153400" cy="4495800"/>
          </a:xfrm>
        </p:spPr>
        <p:txBody>
          <a:bodyPr>
            <a:normAutofit fontScale="92500"/>
          </a:bodyPr>
          <a:lstStyle/>
          <a:p>
            <a:pPr marL="320040" indent="-320040" fontAlgn="auto">
              <a:spcAft>
                <a:spcPts val="0"/>
              </a:spcAft>
              <a:buFont typeface="Wingdings"/>
              <a:buChar char=""/>
              <a:defRPr/>
            </a:pPr>
            <a:r>
              <a:rPr lang="tr-TR" dirty="0"/>
              <a:t>Aile hekimliğinin Türkiye’deki gelişim süreci</a:t>
            </a:r>
          </a:p>
          <a:p>
            <a:pPr marL="320040" indent="-320040" fontAlgn="auto">
              <a:spcAft>
                <a:spcPts val="0"/>
              </a:spcAft>
              <a:buFont typeface="Wingdings"/>
              <a:buChar char=""/>
              <a:defRPr/>
            </a:pPr>
            <a:endParaRPr lang="tr-TR" dirty="0" smtClean="0"/>
          </a:p>
          <a:p>
            <a:pPr marL="640080" lvl="1" indent="-274320" fontAlgn="auto">
              <a:spcAft>
                <a:spcPts val="0"/>
              </a:spcAft>
              <a:buFont typeface="Wingdings 2"/>
              <a:buChar char=""/>
              <a:defRPr/>
            </a:pPr>
            <a:r>
              <a:rPr lang="tr-TR" dirty="0" smtClean="0"/>
              <a:t>1993’de </a:t>
            </a:r>
            <a:r>
              <a:rPr lang="tr-TR" dirty="0"/>
              <a:t>Yüksek Öğretim </a:t>
            </a:r>
            <a:r>
              <a:rPr lang="tr-TR" dirty="0" smtClean="0"/>
              <a:t>Kurumu </a:t>
            </a:r>
            <a:r>
              <a:rPr lang="tr-TR" dirty="0"/>
              <a:t>tıp fakültelerinde aile hekimliği anabilim dallarının kurulmasını </a:t>
            </a:r>
            <a:r>
              <a:rPr lang="tr-TR" dirty="0" smtClean="0"/>
              <a:t>uygun bulmuş</a:t>
            </a:r>
          </a:p>
          <a:p>
            <a:pPr marL="640080" lvl="1" indent="-274320" fontAlgn="auto">
              <a:spcAft>
                <a:spcPts val="0"/>
              </a:spcAft>
              <a:buFont typeface="Wingdings 2"/>
              <a:buChar char=""/>
              <a:defRPr/>
            </a:pPr>
            <a:endParaRPr lang="tr-TR" dirty="0"/>
          </a:p>
          <a:p>
            <a:pPr marL="640080" lvl="1" indent="-274320" fontAlgn="auto">
              <a:spcAft>
                <a:spcPts val="0"/>
              </a:spcAft>
              <a:buFont typeface="Wingdings 2"/>
              <a:buChar char=""/>
              <a:defRPr/>
            </a:pPr>
            <a:r>
              <a:rPr lang="tr-TR" dirty="0" smtClean="0"/>
              <a:t>Trakya </a:t>
            </a:r>
            <a:r>
              <a:rPr lang="tr-TR" dirty="0"/>
              <a:t>Üniversitesi’nde Aile Hekimliği Anabilim Dalı </a:t>
            </a:r>
            <a:r>
              <a:rPr lang="tr-TR" dirty="0" smtClean="0"/>
              <a:t>kurularak </a:t>
            </a:r>
            <a:r>
              <a:rPr lang="tr-TR" dirty="0"/>
              <a:t>üniversitelerde Aile Hekimliği asistan </a:t>
            </a:r>
            <a:r>
              <a:rPr lang="tr-TR" dirty="0" smtClean="0"/>
              <a:t>eğitimine başlanmıştır</a:t>
            </a:r>
          </a:p>
          <a:p>
            <a:pPr marL="640080" lvl="1" indent="-274320" fontAlgn="auto">
              <a:spcAft>
                <a:spcPts val="0"/>
              </a:spcAft>
              <a:buFont typeface="Wingdings 2"/>
              <a:buChar char=""/>
              <a:defRPr/>
            </a:pPr>
            <a:endParaRPr lang="tr-TR" dirty="0"/>
          </a:p>
          <a:p>
            <a:pPr marL="640080" lvl="1" indent="-274320" fontAlgn="auto">
              <a:spcAft>
                <a:spcPts val="0"/>
              </a:spcAft>
              <a:buFont typeface="Wingdings 2"/>
              <a:buChar char=""/>
              <a:defRPr/>
            </a:pPr>
            <a:r>
              <a:rPr lang="tr-TR" dirty="0" smtClean="0"/>
              <a:t>Aynı yılda İstanbul’da </a:t>
            </a:r>
            <a:r>
              <a:rPr lang="tr-TR" dirty="0"/>
              <a:t>ilk ulusal Aile Hekimliği kongresi </a:t>
            </a:r>
            <a:r>
              <a:rPr lang="tr-TR" dirty="0" smtClean="0"/>
              <a:t>düzenlenmiştir</a:t>
            </a:r>
            <a:endParaRPr lang="tr-TR" dirty="0"/>
          </a:p>
          <a:p>
            <a:pPr marL="640080" lvl="1" indent="-274320" fontAlgn="auto">
              <a:spcAft>
                <a:spcPts val="0"/>
              </a:spcAft>
              <a:buFont typeface="Wingdings 2"/>
              <a:buChar char=""/>
              <a:defRPr/>
            </a:pPr>
            <a:endParaRPr lang="tr-TR" dirty="0"/>
          </a:p>
        </p:txBody>
      </p:sp>
    </p:spTree>
    <p:extLst>
      <p:ext uri="{BB962C8B-B14F-4D97-AF65-F5344CB8AC3E}">
        <p14:creationId xmlns:p14="http://schemas.microsoft.com/office/powerpoint/2010/main" val="37960138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Başlık 1"/>
          <p:cNvSpPr>
            <a:spLocks noGrp="1"/>
          </p:cNvSpPr>
          <p:nvPr>
            <p:ph type="title"/>
          </p:nvPr>
        </p:nvSpPr>
        <p:spPr>
          <a:xfrm>
            <a:off x="612775" y="228600"/>
            <a:ext cx="8153400" cy="990600"/>
          </a:xfrm>
        </p:spPr>
        <p:txBody>
          <a:bodyPr/>
          <a:lstStyle/>
          <a:p>
            <a:r>
              <a:rPr lang="tr-TR" smtClean="0"/>
              <a:t>Aile Hekimliğinin Tarihçesi</a:t>
            </a:r>
          </a:p>
        </p:txBody>
      </p:sp>
      <p:sp>
        <p:nvSpPr>
          <p:cNvPr id="37890" name="İçerik Yer Tutucusu 2"/>
          <p:cNvSpPr>
            <a:spLocks noGrp="1"/>
          </p:cNvSpPr>
          <p:nvPr>
            <p:ph sz="quarter" idx="1"/>
          </p:nvPr>
        </p:nvSpPr>
        <p:spPr>
          <a:xfrm>
            <a:off x="612775" y="1600200"/>
            <a:ext cx="8153400" cy="4495800"/>
          </a:xfrm>
        </p:spPr>
        <p:txBody>
          <a:bodyPr/>
          <a:lstStyle/>
          <a:p>
            <a:r>
              <a:rPr lang="tr-TR" dirty="0" smtClean="0"/>
              <a:t>Aile hekimliğinin Türkiye’deki gelişim süreci</a:t>
            </a:r>
          </a:p>
          <a:p>
            <a:endParaRPr lang="tr-TR" dirty="0" smtClean="0"/>
          </a:p>
          <a:p>
            <a:pPr lvl="1"/>
            <a:r>
              <a:rPr lang="tr-TR" dirty="0" smtClean="0"/>
              <a:t>1995 Nisan TUS ile ilk aile hekimliği asistanı Dicle Üniversitesi Tıp Fakültesi Aile Hekimliği Anabilim Dalında eğitime başlamıştır</a:t>
            </a:r>
          </a:p>
          <a:p>
            <a:pPr lvl="1"/>
            <a:r>
              <a:rPr lang="tr-TR" dirty="0" smtClean="0"/>
              <a:t>AHUD aile hekimi uzman ve asistanlarına yönelik mezuniyet sonrası eğitimlere başlamıştır</a:t>
            </a:r>
          </a:p>
          <a:p>
            <a:pPr lvl="1"/>
            <a:r>
              <a:rPr lang="tr-TR" dirty="0" err="1" smtClean="0"/>
              <a:t>TAHUD’un</a:t>
            </a:r>
            <a:r>
              <a:rPr lang="tr-TR" dirty="0" smtClean="0"/>
              <a:t> bir yayın organı olan ‘Türkiye Aile Hekimliği Dergisi’ 1997’den bu yana 3 ayda bir düzenli olarak yayınlanmaktadır</a:t>
            </a:r>
          </a:p>
        </p:txBody>
      </p:sp>
    </p:spTree>
    <p:extLst>
      <p:ext uri="{BB962C8B-B14F-4D97-AF65-F5344CB8AC3E}">
        <p14:creationId xmlns:p14="http://schemas.microsoft.com/office/powerpoint/2010/main" val="13472700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Başlık 1"/>
          <p:cNvSpPr>
            <a:spLocks noGrp="1"/>
          </p:cNvSpPr>
          <p:nvPr>
            <p:ph type="title"/>
          </p:nvPr>
        </p:nvSpPr>
        <p:spPr>
          <a:xfrm>
            <a:off x="612775" y="228600"/>
            <a:ext cx="8153400" cy="990600"/>
          </a:xfrm>
        </p:spPr>
        <p:txBody>
          <a:bodyPr/>
          <a:lstStyle/>
          <a:p>
            <a:r>
              <a:rPr lang="tr-TR" smtClean="0"/>
              <a:t>Aile Hekimliğinin Tarihçesi</a:t>
            </a:r>
          </a:p>
        </p:txBody>
      </p:sp>
      <p:sp>
        <p:nvSpPr>
          <p:cNvPr id="3" name="İçerik Yer Tutucusu 2"/>
          <p:cNvSpPr>
            <a:spLocks noGrp="1"/>
          </p:cNvSpPr>
          <p:nvPr>
            <p:ph sz="quarter" idx="1"/>
          </p:nvPr>
        </p:nvSpPr>
        <p:spPr>
          <a:xfrm>
            <a:off x="612775" y="1600200"/>
            <a:ext cx="8153400" cy="4495800"/>
          </a:xfrm>
        </p:spPr>
        <p:txBody>
          <a:bodyPr>
            <a:normAutofit fontScale="92500" lnSpcReduction="20000"/>
          </a:bodyPr>
          <a:lstStyle/>
          <a:p>
            <a:pPr marL="320040" indent="-320040" fontAlgn="auto">
              <a:spcAft>
                <a:spcPts val="0"/>
              </a:spcAft>
              <a:buFont typeface="Wingdings"/>
              <a:buChar char=""/>
              <a:defRPr/>
            </a:pPr>
            <a:r>
              <a:rPr lang="tr-TR" dirty="0"/>
              <a:t>Aile hekimliğinin Türkiye’deki gelişim </a:t>
            </a:r>
            <a:r>
              <a:rPr lang="tr-TR" dirty="0" smtClean="0"/>
              <a:t>süreci</a:t>
            </a:r>
          </a:p>
          <a:p>
            <a:pPr marL="640080" lvl="1" indent="-274320" fontAlgn="auto">
              <a:spcAft>
                <a:spcPts val="0"/>
              </a:spcAft>
              <a:buFont typeface="Wingdings 2"/>
              <a:buChar char=""/>
              <a:defRPr/>
            </a:pPr>
            <a:r>
              <a:rPr lang="tr-TR" dirty="0" smtClean="0"/>
              <a:t>Uluslararası </a:t>
            </a:r>
            <a:r>
              <a:rPr lang="tr-TR" dirty="0"/>
              <a:t>katılımlı 1.Ulusal Aile Hekimliği </a:t>
            </a:r>
            <a:r>
              <a:rPr lang="tr-TR" dirty="0" smtClean="0"/>
              <a:t>Günleri </a:t>
            </a:r>
            <a:r>
              <a:rPr lang="tr-TR" dirty="0"/>
              <a:t>Kasım </a:t>
            </a:r>
            <a:r>
              <a:rPr lang="tr-TR" dirty="0" smtClean="0"/>
              <a:t>2001’de </a:t>
            </a:r>
            <a:r>
              <a:rPr lang="tr-TR" dirty="0"/>
              <a:t>Edirne’de </a:t>
            </a:r>
            <a:r>
              <a:rPr lang="tr-TR" dirty="0" smtClean="0"/>
              <a:t>yapılmıştır</a:t>
            </a:r>
          </a:p>
          <a:p>
            <a:pPr marL="640080" lvl="1" indent="-274320" fontAlgn="auto">
              <a:spcAft>
                <a:spcPts val="0"/>
              </a:spcAft>
              <a:buFont typeface="Wingdings 2"/>
              <a:buChar char=""/>
              <a:defRPr/>
            </a:pPr>
            <a:endParaRPr lang="tr-TR" dirty="0" smtClean="0"/>
          </a:p>
          <a:p>
            <a:pPr marL="640080" lvl="1" indent="-274320" fontAlgn="auto">
              <a:spcAft>
                <a:spcPts val="0"/>
              </a:spcAft>
              <a:buFont typeface="Wingdings 2"/>
              <a:buChar char=""/>
              <a:defRPr/>
            </a:pPr>
            <a:r>
              <a:rPr lang="tr-TR" dirty="0" smtClean="0"/>
              <a:t>2003 yılına kadar gözlemci üye konumundaki Türkiye, artık </a:t>
            </a:r>
            <a:r>
              <a:rPr lang="tr-TR" dirty="0"/>
              <a:t>Dünya Aile Hekimleri Birliği (WONCA)’ya tam üye </a:t>
            </a:r>
            <a:r>
              <a:rPr lang="tr-TR" dirty="0" smtClean="0"/>
              <a:t>olmuştur</a:t>
            </a:r>
          </a:p>
          <a:p>
            <a:pPr marL="640080" lvl="1" indent="-274320" fontAlgn="auto">
              <a:spcAft>
                <a:spcPts val="0"/>
              </a:spcAft>
              <a:buFont typeface="Wingdings 2"/>
              <a:buChar char=""/>
              <a:defRPr/>
            </a:pPr>
            <a:endParaRPr lang="tr-TR" dirty="0" smtClean="0"/>
          </a:p>
          <a:p>
            <a:pPr marL="640080" lvl="1" indent="-274320" fontAlgn="auto">
              <a:spcAft>
                <a:spcPts val="0"/>
              </a:spcAft>
              <a:buFont typeface="Wingdings 2"/>
              <a:buChar char=""/>
              <a:defRPr/>
            </a:pPr>
            <a:r>
              <a:rPr lang="tr-TR" dirty="0"/>
              <a:t>Temmuz 2005 tarih 25867 sayılı ‘’Aile Hekimliği Pilot Uygulaması Hakkında Yönetmelik’’ Resmi </a:t>
            </a:r>
            <a:r>
              <a:rPr lang="tr-TR" dirty="0" smtClean="0"/>
              <a:t>Gazete’ de yayınlanmış</a:t>
            </a:r>
          </a:p>
          <a:p>
            <a:pPr marL="640080" lvl="1" indent="-274320" fontAlgn="auto">
              <a:spcAft>
                <a:spcPts val="0"/>
              </a:spcAft>
              <a:buFont typeface="Wingdings 2"/>
              <a:buChar char=""/>
              <a:defRPr/>
            </a:pPr>
            <a:endParaRPr lang="tr-TR" dirty="0"/>
          </a:p>
          <a:p>
            <a:pPr marL="640080" lvl="1" indent="-274320" fontAlgn="auto">
              <a:spcAft>
                <a:spcPts val="0"/>
              </a:spcAft>
              <a:buFont typeface="Wingdings 2"/>
              <a:buChar char=""/>
              <a:defRPr/>
            </a:pPr>
            <a:r>
              <a:rPr lang="tr-TR" dirty="0"/>
              <a:t>15 Eylül 2005 tarihinde Düzce’de Aile Hekimliği pilot </a:t>
            </a:r>
            <a:r>
              <a:rPr lang="tr-TR" dirty="0" smtClean="0"/>
              <a:t>uygulaması başlamıştır</a:t>
            </a:r>
            <a:endParaRPr lang="tr-TR" dirty="0"/>
          </a:p>
          <a:p>
            <a:pPr lvl="2" fontAlgn="auto">
              <a:spcAft>
                <a:spcPts val="0"/>
              </a:spcAft>
              <a:buFont typeface="Wingdings"/>
              <a:buChar char=""/>
              <a:defRPr/>
            </a:pPr>
            <a:endParaRPr lang="tr-TR" dirty="0"/>
          </a:p>
        </p:txBody>
      </p:sp>
    </p:spTree>
    <p:extLst>
      <p:ext uri="{BB962C8B-B14F-4D97-AF65-F5344CB8AC3E}">
        <p14:creationId xmlns:p14="http://schemas.microsoft.com/office/powerpoint/2010/main" val="22840844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Başlık 1"/>
          <p:cNvSpPr>
            <a:spLocks noGrp="1"/>
          </p:cNvSpPr>
          <p:nvPr>
            <p:ph type="title"/>
          </p:nvPr>
        </p:nvSpPr>
        <p:spPr>
          <a:xfrm>
            <a:off x="612775" y="228600"/>
            <a:ext cx="8153400" cy="990600"/>
          </a:xfrm>
        </p:spPr>
        <p:txBody>
          <a:bodyPr/>
          <a:lstStyle/>
          <a:p>
            <a:r>
              <a:rPr lang="tr-TR" smtClean="0"/>
              <a:t>Aile Hekimliğinin Tarihçesi</a:t>
            </a:r>
          </a:p>
        </p:txBody>
      </p:sp>
      <p:sp>
        <p:nvSpPr>
          <p:cNvPr id="39938" name="İçerik Yer Tutucusu 2"/>
          <p:cNvSpPr>
            <a:spLocks noGrp="1"/>
          </p:cNvSpPr>
          <p:nvPr>
            <p:ph sz="quarter" idx="1"/>
          </p:nvPr>
        </p:nvSpPr>
        <p:spPr>
          <a:xfrm>
            <a:off x="612775" y="1600200"/>
            <a:ext cx="8153400" cy="4495800"/>
          </a:xfrm>
        </p:spPr>
        <p:txBody>
          <a:bodyPr/>
          <a:lstStyle/>
          <a:p>
            <a:r>
              <a:rPr lang="tr-TR" dirty="0" smtClean="0"/>
              <a:t>Aile hekimliğinin Türkiye’deki gelişim süreci</a:t>
            </a:r>
          </a:p>
          <a:p>
            <a:endParaRPr lang="tr-TR" dirty="0" smtClean="0"/>
          </a:p>
          <a:p>
            <a:pPr lvl="1"/>
            <a:r>
              <a:rPr lang="tr-TR" dirty="0" smtClean="0"/>
              <a:t>14. WONCA Avrupa 20008 Konferansı 1-7 Eylül 2008 tarihleri arasında toplam 4706 kişinin katılımıyla İstanbul’da yapılmıştır.</a:t>
            </a:r>
          </a:p>
          <a:p>
            <a:pPr lvl="1"/>
            <a:r>
              <a:rPr lang="tr-TR" dirty="0" smtClean="0"/>
              <a:t>20. WONCA Avrupa 2015 Konferansı 22-25 Ekim 2015 tarihleri arasında İstanbul’da yapılmıştır.</a:t>
            </a:r>
            <a:endParaRPr lang="tr-TR" dirty="0"/>
          </a:p>
          <a:p>
            <a:pPr lvl="1"/>
            <a:endParaRPr lang="tr-TR" dirty="0" smtClean="0"/>
          </a:p>
          <a:p>
            <a:pPr lvl="1"/>
            <a:r>
              <a:rPr lang="tr-TR" dirty="0" smtClean="0"/>
              <a:t>2010 yılının sonunda tüm illerimizde Aile Hekimliği uygulamasına geçilmiştir</a:t>
            </a:r>
          </a:p>
        </p:txBody>
      </p:sp>
    </p:spTree>
    <p:extLst>
      <p:ext uri="{BB962C8B-B14F-4D97-AF65-F5344CB8AC3E}">
        <p14:creationId xmlns:p14="http://schemas.microsoft.com/office/powerpoint/2010/main" val="23348338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Başlık 1"/>
          <p:cNvSpPr>
            <a:spLocks noGrp="1"/>
          </p:cNvSpPr>
          <p:nvPr>
            <p:ph type="title"/>
          </p:nvPr>
        </p:nvSpPr>
        <p:spPr>
          <a:xfrm>
            <a:off x="683568" y="548680"/>
            <a:ext cx="8153400" cy="990600"/>
          </a:xfrm>
        </p:spPr>
        <p:txBody>
          <a:bodyPr/>
          <a:lstStyle/>
          <a:p>
            <a:r>
              <a:rPr lang="tr-TR" dirty="0" smtClean="0"/>
              <a:t>Aile Hekimliğinin Tarihçesi</a:t>
            </a:r>
          </a:p>
        </p:txBody>
      </p:sp>
      <p:sp>
        <p:nvSpPr>
          <p:cNvPr id="40962" name="İçerik Yer Tutucusu 2"/>
          <p:cNvSpPr>
            <a:spLocks noGrp="1"/>
          </p:cNvSpPr>
          <p:nvPr>
            <p:ph sz="quarter" idx="1"/>
          </p:nvPr>
        </p:nvSpPr>
        <p:spPr>
          <a:xfrm>
            <a:off x="611560" y="2060848"/>
            <a:ext cx="8153400" cy="4495800"/>
          </a:xfrm>
        </p:spPr>
        <p:txBody>
          <a:bodyPr/>
          <a:lstStyle/>
          <a:p>
            <a:r>
              <a:rPr lang="tr-TR" dirty="0" smtClean="0"/>
              <a:t>Aile hekimliğinin Türkiye’deki gelişim süreci</a:t>
            </a:r>
          </a:p>
          <a:p>
            <a:endParaRPr lang="tr-TR" dirty="0" smtClean="0"/>
          </a:p>
          <a:p>
            <a:pPr lvl="1"/>
            <a:r>
              <a:rPr lang="tr-TR" dirty="0" smtClean="0"/>
              <a:t>Son olarak, 7-10 Nisan 2016 tarihleri arasında Trabzon’da gerçekleşen ‘8. Aile Hekimliği Araştırma Günleri’ toplantısı Türkiye aile hekimliği tarihindeki yerini almıştır.</a:t>
            </a:r>
          </a:p>
        </p:txBody>
      </p:sp>
    </p:spTree>
    <p:extLst>
      <p:ext uri="{BB962C8B-B14F-4D97-AF65-F5344CB8AC3E}">
        <p14:creationId xmlns:p14="http://schemas.microsoft.com/office/powerpoint/2010/main" val="594209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Başlık 1"/>
          <p:cNvSpPr>
            <a:spLocks noGrp="1"/>
          </p:cNvSpPr>
          <p:nvPr>
            <p:ph type="title"/>
          </p:nvPr>
        </p:nvSpPr>
        <p:spPr>
          <a:xfrm>
            <a:off x="611560" y="1196752"/>
            <a:ext cx="8153400" cy="990600"/>
          </a:xfrm>
        </p:spPr>
        <p:txBody>
          <a:bodyPr/>
          <a:lstStyle/>
          <a:p>
            <a:endParaRPr lang="tr-TR" dirty="0" smtClean="0"/>
          </a:p>
        </p:txBody>
      </p:sp>
      <p:sp>
        <p:nvSpPr>
          <p:cNvPr id="3" name="İçerik Yer Tutucusu 2"/>
          <p:cNvSpPr>
            <a:spLocks noGrp="1"/>
          </p:cNvSpPr>
          <p:nvPr>
            <p:ph sz="quarter" idx="1"/>
          </p:nvPr>
        </p:nvSpPr>
        <p:spPr>
          <a:xfrm>
            <a:off x="467544" y="908720"/>
            <a:ext cx="8153400" cy="4495800"/>
          </a:xfrm>
        </p:spPr>
        <p:txBody>
          <a:bodyPr>
            <a:normAutofit/>
          </a:bodyPr>
          <a:lstStyle/>
          <a:p>
            <a:pPr marL="0" indent="0">
              <a:lnSpc>
                <a:spcPct val="150000"/>
              </a:lnSpc>
              <a:buNone/>
            </a:pPr>
            <a:endParaRPr lang="tr-TR" dirty="0" smtClean="0"/>
          </a:p>
          <a:p>
            <a:pPr>
              <a:lnSpc>
                <a:spcPct val="150000"/>
              </a:lnSpc>
            </a:pPr>
            <a:endParaRPr lang="tr-TR" dirty="0" smtClean="0"/>
          </a:p>
          <a:p>
            <a:pPr>
              <a:lnSpc>
                <a:spcPct val="150000"/>
              </a:lnSpc>
            </a:pPr>
            <a:r>
              <a:rPr lang="tr-TR" dirty="0" smtClean="0"/>
              <a:t>Öğrenim hedefleri</a:t>
            </a:r>
          </a:p>
          <a:p>
            <a:pPr lvl="1">
              <a:lnSpc>
                <a:spcPct val="150000"/>
              </a:lnSpc>
            </a:pPr>
            <a:r>
              <a:rPr lang="tr-TR" dirty="0" smtClean="0"/>
              <a:t>Aile hekimliğinin tanımını yapabilmek</a:t>
            </a:r>
          </a:p>
          <a:p>
            <a:pPr lvl="1">
              <a:lnSpc>
                <a:spcPct val="150000"/>
              </a:lnSpc>
            </a:pPr>
            <a:r>
              <a:rPr lang="tr-TR" dirty="0" smtClean="0"/>
              <a:t>Aile hekimliği gelişimindeki 4 önemli olayı sayabilmek</a:t>
            </a:r>
          </a:p>
          <a:p>
            <a:pPr lvl="1">
              <a:lnSpc>
                <a:spcPct val="150000"/>
              </a:lnSpc>
            </a:pPr>
            <a:r>
              <a:rPr lang="tr-TR" dirty="0" smtClean="0"/>
              <a:t>Aile hekimliğinin Türkiye’deki gelişim sürecini özetleyebilmek</a:t>
            </a:r>
          </a:p>
          <a:p>
            <a:pPr lvl="1">
              <a:lnSpc>
                <a:spcPct val="150000"/>
              </a:lnSpc>
              <a:buFont typeface="Wingdings 2" pitchFamily="18" charset="2"/>
              <a:buNone/>
            </a:pPr>
            <a:endParaRPr lang="tr-TR" dirty="0" smtClean="0"/>
          </a:p>
          <a:p>
            <a:pPr>
              <a:lnSpc>
                <a:spcPct val="150000"/>
              </a:lnSpc>
            </a:pPr>
            <a:endParaRPr lang="tr-TR" dirty="0" smtClean="0"/>
          </a:p>
        </p:txBody>
      </p:sp>
    </p:spTree>
    <p:extLst>
      <p:ext uri="{BB962C8B-B14F-4D97-AF65-F5344CB8AC3E}">
        <p14:creationId xmlns:p14="http://schemas.microsoft.com/office/powerpoint/2010/main" val="34507410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3"/>
          <p:cNvSpPr>
            <a:spLocks noGrp="1"/>
          </p:cNvSpPr>
          <p:nvPr>
            <p:ph type="body" idx="1"/>
          </p:nvPr>
        </p:nvSpPr>
        <p:spPr>
          <a:xfrm>
            <a:off x="457200" y="765175"/>
            <a:ext cx="8229600" cy="5559425"/>
          </a:xfrm>
        </p:spPr>
        <p:txBody>
          <a:bodyPr/>
          <a:lstStyle/>
          <a:p>
            <a:pPr eaLnBrk="1" hangingPunct="1"/>
            <a:endParaRPr lang="tr-TR" smtClean="0"/>
          </a:p>
          <a:p>
            <a:pPr eaLnBrk="1" hangingPunct="1"/>
            <a:endParaRPr lang="tr-TR" smtClean="0"/>
          </a:p>
          <a:p>
            <a:pPr eaLnBrk="1" hangingPunct="1"/>
            <a:endParaRPr lang="tr-TR" smtClean="0"/>
          </a:p>
          <a:p>
            <a:pPr eaLnBrk="1" hangingPunct="1"/>
            <a:r>
              <a:rPr lang="tr-TR" smtClean="0"/>
              <a:t>Bugün aile hekimliği, genç bir disiplin olmanın yanı sıra toplum gereksinimlerinin kazandırdığı dinamizmi, kaliteli hizmet sunumuna inancı, bu yolda geleceklerini ortaya koyarak çalışan yetişmiş ve deneyimli kadrosu ile ülkemizin sağlıklı geleceğinin güvencelerinden biridir.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Başlık 1"/>
          <p:cNvSpPr>
            <a:spLocks noGrp="1"/>
          </p:cNvSpPr>
          <p:nvPr>
            <p:ph type="title"/>
          </p:nvPr>
        </p:nvSpPr>
        <p:spPr>
          <a:xfrm>
            <a:off x="612775" y="228600"/>
            <a:ext cx="8153400" cy="990600"/>
          </a:xfrm>
        </p:spPr>
        <p:txBody>
          <a:bodyPr/>
          <a:lstStyle/>
          <a:p>
            <a:r>
              <a:rPr lang="tr-TR" sz="4400" dirty="0" smtClean="0"/>
              <a:t>Aile Hekimliğinin Tanımı ve Tarihi</a:t>
            </a:r>
          </a:p>
        </p:txBody>
      </p:sp>
      <p:sp>
        <p:nvSpPr>
          <p:cNvPr id="41986" name="İçerik Yer Tutucusu 2"/>
          <p:cNvSpPr>
            <a:spLocks noGrp="1"/>
          </p:cNvSpPr>
          <p:nvPr>
            <p:ph sz="quarter" idx="1"/>
          </p:nvPr>
        </p:nvSpPr>
        <p:spPr>
          <a:xfrm>
            <a:off x="612775" y="1600200"/>
            <a:ext cx="8153400" cy="4495800"/>
          </a:xfrm>
        </p:spPr>
        <p:txBody>
          <a:bodyPr/>
          <a:lstStyle/>
          <a:p>
            <a:r>
              <a:rPr lang="tr-TR" dirty="0" smtClean="0"/>
              <a:t>Özetle ;</a:t>
            </a:r>
          </a:p>
          <a:p>
            <a:pPr lvl="1"/>
            <a:r>
              <a:rPr lang="tr-TR" sz="2400" dirty="0" smtClean="0"/>
              <a:t>Aile hekimi yaş, cins ve hastalık ayırımı yapmadan bireylere, ailelere ve bir sağlık birimine bağlı nüfusa kişisel ve sürekli sağlık hizmeti sunan; tıp fakültesinden mezun olduktan sonra uzmanlık eğitimi almış birinci basamak hekimidir</a:t>
            </a:r>
            <a:endParaRPr lang="tr-TR" dirty="0" smtClean="0"/>
          </a:p>
          <a:p>
            <a:pPr lvl="1"/>
            <a:r>
              <a:rPr lang="tr-TR" dirty="0" smtClean="0"/>
              <a:t>Aile hekimliği tarihindeki 4 önemli olay</a:t>
            </a:r>
          </a:p>
          <a:p>
            <a:pPr lvl="2"/>
            <a:r>
              <a:rPr lang="tr-TR" sz="2000" dirty="0" smtClean="0"/>
              <a:t>1974 Hollanda, </a:t>
            </a:r>
            <a:r>
              <a:rPr lang="tr-TR" sz="2000" dirty="0" err="1" smtClean="0"/>
              <a:t>Leeuwenhorst</a:t>
            </a:r>
            <a:r>
              <a:rPr lang="tr-TR" sz="2000" dirty="0" smtClean="0"/>
              <a:t> (Avrupa Aile Hekimleri Eğitimi toplantısı) (gereklilik ve tanım)</a:t>
            </a:r>
          </a:p>
          <a:p>
            <a:pPr lvl="2"/>
            <a:r>
              <a:rPr lang="tr-TR" sz="2000" dirty="0" smtClean="0"/>
              <a:t>1978 Alma Ata Konferansı (1. basamak hizmet sunumu)</a:t>
            </a:r>
          </a:p>
          <a:p>
            <a:pPr lvl="2"/>
            <a:r>
              <a:rPr lang="tr-TR" sz="2000" dirty="0" smtClean="0"/>
              <a:t>1986 Avrupa Birliği Kararları (eğitim süresi)</a:t>
            </a:r>
          </a:p>
          <a:p>
            <a:pPr lvl="2"/>
            <a:r>
              <a:rPr lang="tr-TR" sz="2000" dirty="0" smtClean="0"/>
              <a:t>1994 </a:t>
            </a:r>
            <a:r>
              <a:rPr lang="tr-TR" sz="2000" dirty="0" err="1" smtClean="0"/>
              <a:t>Ontario</a:t>
            </a:r>
            <a:r>
              <a:rPr lang="tr-TR" sz="2000" dirty="0" smtClean="0"/>
              <a:t> Konferansı (politika)</a:t>
            </a:r>
          </a:p>
        </p:txBody>
      </p:sp>
    </p:spTree>
    <p:extLst>
      <p:ext uri="{BB962C8B-B14F-4D97-AF65-F5344CB8AC3E}">
        <p14:creationId xmlns:p14="http://schemas.microsoft.com/office/powerpoint/2010/main" val="39620031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p:cNvSpPr>
          <p:nvPr>
            <p:ph type="title"/>
          </p:nvPr>
        </p:nvSpPr>
        <p:spPr/>
        <p:txBody>
          <a:bodyPr/>
          <a:lstStyle/>
          <a:p>
            <a:pPr eaLnBrk="1" hangingPunct="1"/>
            <a:r>
              <a:rPr lang="tr-TR" smtClean="0"/>
              <a:t>  KAYNAKLAR</a:t>
            </a:r>
          </a:p>
        </p:txBody>
      </p:sp>
      <p:sp>
        <p:nvSpPr>
          <p:cNvPr id="51202" name="Rectangle 3"/>
          <p:cNvSpPr>
            <a:spLocks noGrp="1"/>
          </p:cNvSpPr>
          <p:nvPr>
            <p:ph type="body" idx="1"/>
          </p:nvPr>
        </p:nvSpPr>
        <p:spPr/>
        <p:txBody>
          <a:bodyPr/>
          <a:lstStyle/>
          <a:p>
            <a:pPr eaLnBrk="1" hangingPunct="1"/>
            <a:r>
              <a:rPr lang="tr-TR" dirty="0" smtClean="0"/>
              <a:t>Birinci Basamakta Tanı ve </a:t>
            </a:r>
            <a:r>
              <a:rPr lang="tr-TR" dirty="0" err="1" smtClean="0"/>
              <a:t>Tedavi,Prof</a:t>
            </a:r>
            <a:r>
              <a:rPr lang="tr-TR" dirty="0" smtClean="0"/>
              <a:t>. Dr. Nafiz Bozdemir, </a:t>
            </a:r>
            <a:r>
              <a:rPr lang="tr-TR" dirty="0" err="1" smtClean="0"/>
              <a:t>Prof.Dr</a:t>
            </a:r>
            <a:r>
              <a:rPr lang="tr-TR" dirty="0" smtClean="0"/>
              <a:t>. İsmail Hamdi Kara</a:t>
            </a:r>
          </a:p>
          <a:p>
            <a:pPr eaLnBrk="1" hangingPunct="1"/>
            <a:r>
              <a:rPr lang="tr-TR" dirty="0" err="1" smtClean="0"/>
              <a:t>Rakel</a:t>
            </a:r>
            <a:r>
              <a:rPr lang="tr-TR" dirty="0" smtClean="0"/>
              <a:t> RE. </a:t>
            </a:r>
            <a:r>
              <a:rPr lang="tr-TR" dirty="0" err="1" smtClean="0"/>
              <a:t>The</a:t>
            </a:r>
            <a:r>
              <a:rPr lang="tr-TR" dirty="0" smtClean="0"/>
              <a:t> </a:t>
            </a:r>
            <a:r>
              <a:rPr lang="tr-TR" dirty="0" err="1" smtClean="0"/>
              <a:t>family</a:t>
            </a:r>
            <a:r>
              <a:rPr lang="tr-TR" dirty="0" smtClean="0"/>
              <a:t> </a:t>
            </a:r>
            <a:r>
              <a:rPr lang="tr-TR" dirty="0" err="1" smtClean="0"/>
              <a:t>physcian</a:t>
            </a:r>
            <a:r>
              <a:rPr lang="tr-TR" dirty="0" smtClean="0"/>
              <a:t>. </a:t>
            </a:r>
            <a:r>
              <a:rPr lang="tr-TR" dirty="0" err="1" smtClean="0"/>
              <a:t>In:Textbook</a:t>
            </a:r>
            <a:r>
              <a:rPr lang="tr-TR" dirty="0" smtClean="0"/>
              <a:t> of </a:t>
            </a:r>
            <a:r>
              <a:rPr lang="tr-TR" dirty="0" err="1" smtClean="0"/>
              <a:t>Family</a:t>
            </a:r>
            <a:r>
              <a:rPr lang="tr-TR" dirty="0" smtClean="0"/>
              <a:t> </a:t>
            </a:r>
            <a:r>
              <a:rPr lang="tr-TR" dirty="0" err="1" smtClean="0"/>
              <a:t>Practice</a:t>
            </a:r>
            <a:r>
              <a:rPr lang="tr-TR" dirty="0" smtClean="0"/>
              <a:t>. </a:t>
            </a:r>
            <a:r>
              <a:rPr lang="tr-TR" dirty="0" err="1" smtClean="0"/>
              <a:t>Philadelphia</a:t>
            </a:r>
            <a:r>
              <a:rPr lang="tr-TR" dirty="0" smtClean="0"/>
              <a:t>, </a:t>
            </a:r>
            <a:r>
              <a:rPr lang="tr-TR" dirty="0" err="1" smtClean="0"/>
              <a:t>Sauners</a:t>
            </a:r>
            <a:r>
              <a:rPr lang="tr-TR" dirty="0" smtClean="0"/>
              <a:t>, 1995:2-3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Başlık"/>
          <p:cNvSpPr>
            <a:spLocks noGrp="1"/>
          </p:cNvSpPr>
          <p:nvPr>
            <p:ph type="title"/>
          </p:nvPr>
        </p:nvSpPr>
        <p:spPr>
          <a:xfrm>
            <a:off x="457200" y="704850"/>
            <a:ext cx="8229600" cy="652463"/>
          </a:xfrm>
        </p:spPr>
        <p:txBody>
          <a:bodyPr/>
          <a:lstStyle/>
          <a:p>
            <a:pPr eaLnBrk="1" hangingPunct="1"/>
            <a:r>
              <a:rPr lang="tr-TR" sz="3200" smtClean="0"/>
              <a:t>GENEL BİLGİLER</a:t>
            </a:r>
          </a:p>
        </p:txBody>
      </p:sp>
      <p:sp>
        <p:nvSpPr>
          <p:cNvPr id="3" name="2 İçerik Yer Tutucusu"/>
          <p:cNvSpPr>
            <a:spLocks noGrp="1"/>
          </p:cNvSpPr>
          <p:nvPr>
            <p:ph idx="1"/>
          </p:nvPr>
        </p:nvSpPr>
        <p:spPr>
          <a:xfrm>
            <a:off x="457200" y="1571625"/>
            <a:ext cx="8229600" cy="4752975"/>
          </a:xfrm>
        </p:spPr>
        <p:txBody>
          <a:bodyPr>
            <a:normAutofit lnSpcReduction="10000"/>
          </a:bodyPr>
          <a:lstStyle/>
          <a:p>
            <a:pPr marL="274320" indent="-274320" eaLnBrk="1" fontAlgn="auto" hangingPunct="1">
              <a:spcAft>
                <a:spcPts val="0"/>
              </a:spcAft>
              <a:buClr>
                <a:schemeClr val="accent3"/>
              </a:buClr>
              <a:buFont typeface="Wingdings 2"/>
              <a:buChar char=""/>
              <a:defRPr/>
            </a:pPr>
            <a:endParaRPr lang="tr-TR" sz="2400" dirty="0" smtClean="0"/>
          </a:p>
          <a:p>
            <a:pPr marL="274320" indent="-274320" eaLnBrk="1" fontAlgn="auto" hangingPunct="1">
              <a:spcAft>
                <a:spcPts val="0"/>
              </a:spcAft>
              <a:buClr>
                <a:schemeClr val="accent3"/>
              </a:buClr>
              <a:buFont typeface="Wingdings 2"/>
              <a:buChar char=""/>
              <a:defRPr/>
            </a:pPr>
            <a:r>
              <a:rPr lang="tr-TR" sz="2400" dirty="0" smtClean="0"/>
              <a:t>19.yüzyılın ikinci yarısında </a:t>
            </a:r>
          </a:p>
          <a:p>
            <a:pPr marL="274320" indent="-274320" eaLnBrk="1" fontAlgn="auto" hangingPunct="1">
              <a:spcAft>
                <a:spcPts val="0"/>
              </a:spcAft>
              <a:buClr>
                <a:schemeClr val="accent3"/>
              </a:buClr>
              <a:buFont typeface="Wingdings 2"/>
              <a:buChar char=""/>
              <a:defRPr/>
            </a:pPr>
            <a:endParaRPr lang="tr-TR" sz="2400" dirty="0" smtClean="0"/>
          </a:p>
          <a:p>
            <a:pPr marL="274320" indent="-274320" eaLnBrk="1" fontAlgn="auto" hangingPunct="1">
              <a:spcAft>
                <a:spcPts val="0"/>
              </a:spcAft>
              <a:buClr>
                <a:schemeClr val="accent3"/>
              </a:buClr>
              <a:buFont typeface="Wingdings 2"/>
              <a:buChar char=""/>
              <a:defRPr/>
            </a:pPr>
            <a:r>
              <a:rPr lang="tr-TR" sz="2400" dirty="0" smtClean="0"/>
              <a:t>mikroskobun geliştirilmesi, </a:t>
            </a:r>
          </a:p>
          <a:p>
            <a:pPr marL="274320" indent="-274320" eaLnBrk="1" fontAlgn="auto" hangingPunct="1">
              <a:spcAft>
                <a:spcPts val="0"/>
              </a:spcAft>
              <a:buClr>
                <a:schemeClr val="accent3"/>
              </a:buClr>
              <a:buFont typeface="Wingdings 2"/>
              <a:buChar char=""/>
              <a:defRPr/>
            </a:pPr>
            <a:endParaRPr lang="tr-TR" sz="2400" dirty="0" smtClean="0"/>
          </a:p>
          <a:p>
            <a:pPr marL="274320" indent="-274320" eaLnBrk="1" fontAlgn="auto" hangingPunct="1">
              <a:spcAft>
                <a:spcPts val="0"/>
              </a:spcAft>
              <a:buClr>
                <a:schemeClr val="accent3"/>
              </a:buClr>
              <a:buFont typeface="Wingdings 2"/>
              <a:buChar char=""/>
              <a:defRPr/>
            </a:pPr>
            <a:r>
              <a:rPr lang="tr-TR" sz="2400" dirty="0" smtClean="0"/>
              <a:t>anestezinin tıbbın kullanımına girmesi, </a:t>
            </a:r>
          </a:p>
          <a:p>
            <a:pPr marL="274320" indent="-274320" eaLnBrk="1" fontAlgn="auto" hangingPunct="1">
              <a:spcAft>
                <a:spcPts val="0"/>
              </a:spcAft>
              <a:buClr>
                <a:schemeClr val="accent3"/>
              </a:buClr>
              <a:buFont typeface="Wingdings 2"/>
              <a:buChar char=""/>
              <a:defRPr/>
            </a:pPr>
            <a:endParaRPr lang="tr-TR" sz="2400" dirty="0" smtClean="0"/>
          </a:p>
          <a:p>
            <a:pPr marL="274320" indent="-274320" eaLnBrk="1" fontAlgn="auto" hangingPunct="1">
              <a:spcAft>
                <a:spcPts val="0"/>
              </a:spcAft>
              <a:buClr>
                <a:schemeClr val="accent3"/>
              </a:buClr>
              <a:buFont typeface="Wingdings 2"/>
              <a:buChar char=""/>
              <a:defRPr/>
            </a:pPr>
            <a:r>
              <a:rPr lang="tr-TR" sz="2400" dirty="0" smtClean="0"/>
              <a:t>sanayi ve teknolojinin ilerlemesi ve</a:t>
            </a:r>
          </a:p>
          <a:p>
            <a:pPr marL="274320" indent="-274320" eaLnBrk="1" fontAlgn="auto" hangingPunct="1">
              <a:spcAft>
                <a:spcPts val="0"/>
              </a:spcAft>
              <a:buClr>
                <a:schemeClr val="accent3"/>
              </a:buClr>
              <a:buFont typeface="Wingdings 2"/>
              <a:buChar char=""/>
              <a:defRPr/>
            </a:pPr>
            <a:endParaRPr lang="tr-TR" sz="2400" dirty="0" smtClean="0"/>
          </a:p>
          <a:p>
            <a:pPr marL="274320" indent="-274320" eaLnBrk="1" fontAlgn="auto" hangingPunct="1">
              <a:spcAft>
                <a:spcPts val="0"/>
              </a:spcAft>
              <a:buClr>
                <a:schemeClr val="accent3"/>
              </a:buClr>
              <a:buFont typeface="Wingdings 2"/>
              <a:buChar char=""/>
              <a:defRPr/>
            </a:pPr>
            <a:r>
              <a:rPr lang="tr-TR" sz="2400" dirty="0" smtClean="0"/>
              <a:t>bilgilerin daha hızlı yayılması gibi nedenlerle hızlanan tıptaki bilgi artışı beraberinde ihtisaslaşmayı getirmiştir.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2 İçerik Yer Tutucusu"/>
          <p:cNvSpPr>
            <a:spLocks noGrp="1"/>
          </p:cNvSpPr>
          <p:nvPr>
            <p:ph idx="1"/>
          </p:nvPr>
        </p:nvSpPr>
        <p:spPr>
          <a:xfrm>
            <a:off x="457200" y="928688"/>
            <a:ext cx="8229600" cy="5395912"/>
          </a:xfrm>
        </p:spPr>
        <p:txBody>
          <a:bodyPr/>
          <a:lstStyle/>
          <a:p>
            <a:pPr eaLnBrk="1" hangingPunct="1"/>
            <a:endParaRPr lang="tr-TR" sz="2000" dirty="0" smtClean="0"/>
          </a:p>
          <a:p>
            <a:pPr eaLnBrk="1" hangingPunct="1"/>
            <a:r>
              <a:rPr lang="tr-TR" sz="2000" dirty="0" smtClean="0"/>
              <a:t>20. yüzyıla gelindiğinde bu derinleşme iyice hızlanmış ve hastalar  gün geçtikçe daha küçük parçalar  halinde incelenmeye başlanmıştır.</a:t>
            </a:r>
          </a:p>
          <a:p>
            <a:pPr eaLnBrk="1" hangingPunct="1"/>
            <a:endParaRPr lang="tr-TR" sz="2000" dirty="0"/>
          </a:p>
          <a:p>
            <a:pPr eaLnBrk="1" hangingPunct="1"/>
            <a:endParaRPr lang="tr-TR" sz="2000" dirty="0" smtClean="0"/>
          </a:p>
          <a:p>
            <a:pPr eaLnBrk="1" hangingPunct="1"/>
            <a:endParaRPr lang="tr-TR" sz="2000" dirty="0"/>
          </a:p>
          <a:p>
            <a:pPr eaLnBrk="1" hangingPunct="1"/>
            <a:r>
              <a:rPr lang="tr-TR" sz="2000" dirty="0" smtClean="0"/>
              <a:t>Tıp alanındaki bilgilerin artmasının kaçınılmaz bir sonucu olarak ortaya çıkan bu durum ,hastaların önceleri tedavi şekillerine göre(cerrahi-dahiliye), daha sonraları ise yaşa (pediatri-geriatri), cinse (kadın hastalıkları), hastalıkların tuttuğu organlara göre (</a:t>
            </a:r>
            <a:r>
              <a:rPr lang="tr-TR" sz="2000" dirty="0" err="1" smtClean="0"/>
              <a:t>nefroloji,kardiyoloji</a:t>
            </a:r>
            <a:r>
              <a:rPr lang="tr-TR" sz="2000" dirty="0" smtClean="0"/>
              <a:t> </a:t>
            </a:r>
            <a:r>
              <a:rPr lang="tr-TR" sz="2000" dirty="0" err="1" smtClean="0"/>
              <a:t>vb</a:t>
            </a:r>
            <a:r>
              <a:rPr lang="tr-TR" sz="2000" dirty="0" smtClean="0"/>
              <a:t>)ayrılmasına neden olmuştur.</a:t>
            </a:r>
          </a:p>
          <a:p>
            <a:pPr marL="0" indent="0" eaLnBrk="1" hangingPunct="1">
              <a:buNone/>
            </a:pPr>
            <a:endParaRPr lang="tr-TR"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2 İçerik Yer Tutucusu"/>
          <p:cNvSpPr>
            <a:spLocks noGrp="1"/>
          </p:cNvSpPr>
          <p:nvPr>
            <p:ph idx="1"/>
          </p:nvPr>
        </p:nvSpPr>
        <p:spPr>
          <a:xfrm>
            <a:off x="457200" y="785813"/>
            <a:ext cx="8229600" cy="5538787"/>
          </a:xfrm>
        </p:spPr>
        <p:txBody>
          <a:bodyPr/>
          <a:lstStyle/>
          <a:p>
            <a:pPr eaLnBrk="1" hangingPunct="1"/>
            <a:endParaRPr lang="tr-TR" sz="2400" dirty="0" smtClean="0"/>
          </a:p>
          <a:p>
            <a:pPr eaLnBrk="1" hangingPunct="1"/>
            <a:r>
              <a:rPr lang="tr-TR" sz="2400" dirty="0" smtClean="0"/>
              <a:t>Bu parçalanmanın sonucunda hasta ile hekim arasındaki ilişki, </a:t>
            </a:r>
            <a:r>
              <a:rPr lang="tr-TR" sz="2400" b="1" u="sng" dirty="0" smtClean="0"/>
              <a:t>hastalık ile hekim </a:t>
            </a:r>
            <a:r>
              <a:rPr lang="tr-TR" sz="2400" dirty="0" smtClean="0"/>
              <a:t>arasındaki ilişkiye dönüşmüş,</a:t>
            </a:r>
          </a:p>
          <a:p>
            <a:pPr eaLnBrk="1" hangingPunct="1"/>
            <a:endParaRPr lang="tr-TR" sz="2400" dirty="0" smtClean="0"/>
          </a:p>
          <a:p>
            <a:pPr eaLnBrk="1" hangingPunct="1"/>
            <a:r>
              <a:rPr lang="tr-TR" sz="2400" dirty="0" smtClean="0"/>
              <a:t>Hastanın bir bütün olarak sorumluluğunu hiçbir hekim almamaya başlamıştır.</a:t>
            </a:r>
          </a:p>
          <a:p>
            <a:pPr eaLnBrk="1" hangingPunct="1"/>
            <a:endParaRPr lang="tr-TR" sz="2400" dirty="0" smtClean="0"/>
          </a:p>
          <a:p>
            <a:pPr eaLnBrk="1" hangingPunct="1"/>
            <a:r>
              <a:rPr lang="tr-TR" sz="2400" dirty="0" smtClean="0"/>
              <a:t>Bu durumda bir hasta için önerilen tedavi seçeneklerini koordine ederek hasta için en uygun şemayı çıkarmak imkansız hale gelmiş, bu iş genellikle hastanın kendisine terk edilmiştir.</a:t>
            </a:r>
          </a:p>
          <a:p>
            <a:pPr eaLnBrk="1" hangingPunct="1"/>
            <a:endParaRPr lang="tr-TR"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2 İçerik Yer Tutucusu"/>
          <p:cNvSpPr>
            <a:spLocks noGrp="1"/>
          </p:cNvSpPr>
          <p:nvPr>
            <p:ph idx="1"/>
          </p:nvPr>
        </p:nvSpPr>
        <p:spPr>
          <a:xfrm>
            <a:off x="457200" y="785813"/>
            <a:ext cx="8229600" cy="5538787"/>
          </a:xfrm>
        </p:spPr>
        <p:txBody>
          <a:bodyPr/>
          <a:lstStyle/>
          <a:p>
            <a:pPr eaLnBrk="1" hangingPunct="1"/>
            <a:r>
              <a:rPr lang="tr-TR" sz="2000" dirty="0" smtClean="0"/>
              <a:t>Bunun sonucunda tedaviyi tam olarak uygulayamadığı için,</a:t>
            </a:r>
          </a:p>
          <a:p>
            <a:pPr eaLnBrk="1" hangingPunct="1"/>
            <a:endParaRPr lang="tr-TR" sz="2000" dirty="0" smtClean="0"/>
          </a:p>
          <a:p>
            <a:pPr eaLnBrk="1" hangingPunct="1"/>
            <a:r>
              <a:rPr lang="tr-TR" sz="2000" dirty="0" smtClean="0"/>
              <a:t>Bir türlü iyileşemeyen,</a:t>
            </a:r>
          </a:p>
          <a:p>
            <a:pPr eaLnBrk="1" hangingPunct="1"/>
            <a:endParaRPr lang="tr-TR" sz="2000" dirty="0" smtClean="0"/>
          </a:p>
          <a:p>
            <a:pPr eaLnBrk="1" hangingPunct="1"/>
            <a:r>
              <a:rPr lang="tr-TR" sz="2000" dirty="0" smtClean="0"/>
              <a:t>Defalarca hekime başvurmak zorunda kalan ve</a:t>
            </a:r>
          </a:p>
          <a:p>
            <a:pPr eaLnBrk="1" hangingPunct="1"/>
            <a:endParaRPr lang="tr-TR" sz="2000" dirty="0" smtClean="0"/>
          </a:p>
          <a:p>
            <a:pPr eaLnBrk="1" hangingPunct="1"/>
            <a:r>
              <a:rPr lang="tr-TR" sz="2000" dirty="0" smtClean="0"/>
              <a:t>Başvurduğu hekimlere de çok fazla güveni olmayan bir hasta topluluğu oluşmuştur.</a:t>
            </a:r>
          </a:p>
          <a:p>
            <a:pPr eaLnBrk="1" hangingPunct="1"/>
            <a:endParaRPr lang="tr-TR" sz="2000" dirty="0" smtClean="0"/>
          </a:p>
          <a:p>
            <a:pPr eaLnBrk="1" hangingPunct="1"/>
            <a:r>
              <a:rPr lang="tr-TR" sz="2000" dirty="0" smtClean="0"/>
              <a:t>Hastalarla sağlıkçılar arasındaki ilişkilerin bozulmasına neden olan bu durum ilk kez </a:t>
            </a:r>
            <a:r>
              <a:rPr lang="tr-TR" sz="2000" b="1" u="sng" dirty="0" smtClean="0"/>
              <a:t>1923 yılında </a:t>
            </a:r>
            <a:r>
              <a:rPr lang="tr-TR" sz="2000" dirty="0" smtClean="0"/>
              <a:t>Amerikalı bir hekim olan </a:t>
            </a:r>
            <a:r>
              <a:rPr lang="tr-TR" sz="2000" b="1" u="sng" dirty="0" smtClean="0"/>
              <a:t>Francis </a:t>
            </a:r>
            <a:r>
              <a:rPr lang="tr-TR" sz="2000" b="1" u="sng" dirty="0" err="1" smtClean="0"/>
              <a:t>Peabody</a:t>
            </a:r>
            <a:r>
              <a:rPr lang="tr-TR" sz="2000" dirty="0" smtClean="0"/>
              <a:t> tarafından ortaya konmuş, fakat o dönemdeki bilimsel hırs bu deklarasyonun dikkate alınmasına engel olmuştur.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813"/>
            <a:ext cx="8229600" cy="5538787"/>
          </a:xfrm>
        </p:spPr>
        <p:txBody>
          <a:bodyPr>
            <a:normAutofit lnSpcReduction="10000"/>
          </a:bodyPr>
          <a:lstStyle/>
          <a:p>
            <a:pPr marL="0" indent="0" eaLnBrk="1" fontAlgn="auto" hangingPunct="1">
              <a:spcAft>
                <a:spcPts val="0"/>
              </a:spcAft>
              <a:buClr>
                <a:schemeClr val="accent3"/>
              </a:buClr>
              <a:buNone/>
              <a:defRPr/>
            </a:pPr>
            <a:r>
              <a:rPr lang="tr-TR" sz="2400" dirty="0" smtClean="0">
                <a:solidFill>
                  <a:schemeClr val="accent1">
                    <a:lumMod val="50000"/>
                  </a:schemeClr>
                </a:solidFill>
              </a:rPr>
              <a:t>1945 yılında Birleşmiş Milletler</a:t>
            </a:r>
          </a:p>
          <a:p>
            <a:pPr marL="0" indent="0" eaLnBrk="1" fontAlgn="auto" hangingPunct="1">
              <a:spcAft>
                <a:spcPts val="0"/>
              </a:spcAft>
              <a:buClr>
                <a:schemeClr val="accent3"/>
              </a:buClr>
              <a:buNone/>
              <a:defRPr/>
            </a:pPr>
            <a:r>
              <a:rPr lang="tr-TR" sz="2400" dirty="0" smtClean="0">
                <a:solidFill>
                  <a:schemeClr val="accent1">
                    <a:lumMod val="50000"/>
                  </a:schemeClr>
                </a:solidFill>
              </a:rPr>
              <a:t>1948 yılında Dünya Sağlık Örgütü</a:t>
            </a:r>
          </a:p>
          <a:p>
            <a:pPr marL="274320" indent="-274320" eaLnBrk="1" fontAlgn="auto" hangingPunct="1">
              <a:spcAft>
                <a:spcPts val="0"/>
              </a:spcAft>
              <a:buClr>
                <a:schemeClr val="accent3"/>
              </a:buClr>
              <a:buFont typeface="Wingdings 2"/>
              <a:buChar char=""/>
              <a:defRPr/>
            </a:pPr>
            <a:endParaRPr lang="tr-TR" sz="2000" dirty="0" smtClean="0"/>
          </a:p>
          <a:p>
            <a:pPr marL="274320" indent="-274320" eaLnBrk="1" fontAlgn="auto" hangingPunct="1">
              <a:spcAft>
                <a:spcPts val="0"/>
              </a:spcAft>
              <a:buClr>
                <a:schemeClr val="accent3"/>
              </a:buClr>
              <a:buFont typeface="Wingdings 2"/>
              <a:buChar char=""/>
              <a:defRPr/>
            </a:pPr>
            <a:r>
              <a:rPr lang="tr-TR" sz="2000" dirty="0" smtClean="0"/>
              <a:t>Herkese gereksindiği hizmet götürülmeli,</a:t>
            </a:r>
          </a:p>
          <a:p>
            <a:pPr marL="274320" indent="-274320" eaLnBrk="1" fontAlgn="auto" hangingPunct="1">
              <a:spcAft>
                <a:spcPts val="0"/>
              </a:spcAft>
              <a:buClr>
                <a:schemeClr val="accent3"/>
              </a:buClr>
              <a:buFont typeface="Wingdings 2"/>
              <a:buChar char=""/>
              <a:defRPr/>
            </a:pPr>
            <a:endParaRPr lang="tr-TR" sz="2000" dirty="0" smtClean="0"/>
          </a:p>
          <a:p>
            <a:pPr marL="274320" indent="-274320" eaLnBrk="1" fontAlgn="auto" hangingPunct="1">
              <a:spcAft>
                <a:spcPts val="0"/>
              </a:spcAft>
              <a:buClr>
                <a:schemeClr val="accent3"/>
              </a:buClr>
              <a:buFont typeface="Wingdings 2"/>
              <a:buChar char=""/>
              <a:defRPr/>
            </a:pPr>
            <a:r>
              <a:rPr lang="tr-TR" sz="2000" dirty="0" smtClean="0"/>
              <a:t>Örgütün işletme maliyeti ülke kaynaklarını aşmamalı,</a:t>
            </a:r>
          </a:p>
          <a:p>
            <a:pPr marL="274320" indent="-274320" eaLnBrk="1" fontAlgn="auto" hangingPunct="1">
              <a:spcAft>
                <a:spcPts val="0"/>
              </a:spcAft>
              <a:buClr>
                <a:schemeClr val="accent3"/>
              </a:buClr>
              <a:buFont typeface="Wingdings 2"/>
              <a:buChar char=""/>
              <a:defRPr/>
            </a:pPr>
            <a:endParaRPr lang="tr-TR" sz="2000" dirty="0" smtClean="0"/>
          </a:p>
          <a:p>
            <a:pPr marL="274320" indent="-274320" eaLnBrk="1" fontAlgn="auto" hangingPunct="1">
              <a:spcAft>
                <a:spcPts val="0"/>
              </a:spcAft>
              <a:buClr>
                <a:schemeClr val="accent3"/>
              </a:buClr>
              <a:buFont typeface="Wingdings 2"/>
              <a:buChar char=""/>
              <a:defRPr/>
            </a:pPr>
            <a:r>
              <a:rPr lang="tr-TR" sz="2000" dirty="0" smtClean="0"/>
              <a:t>Kullanılan teknoloji ülke olanaklarına uygun olmalı ve olanaklar elverdikçe bu teknoloji geliştirilmeli,</a:t>
            </a:r>
          </a:p>
          <a:p>
            <a:pPr marL="274320" indent="-274320" eaLnBrk="1" fontAlgn="auto" hangingPunct="1">
              <a:spcAft>
                <a:spcPts val="0"/>
              </a:spcAft>
              <a:buClr>
                <a:schemeClr val="accent3"/>
              </a:buClr>
              <a:buFont typeface="Wingdings 2"/>
              <a:buChar char=""/>
              <a:defRPr/>
            </a:pPr>
            <a:endParaRPr lang="tr-TR" sz="2000" dirty="0" smtClean="0"/>
          </a:p>
          <a:p>
            <a:pPr marL="274320" indent="-274320" eaLnBrk="1" fontAlgn="auto" hangingPunct="1">
              <a:spcAft>
                <a:spcPts val="0"/>
              </a:spcAft>
              <a:buClr>
                <a:schemeClr val="accent3"/>
              </a:buClr>
              <a:buFont typeface="Wingdings 2"/>
              <a:buChar char=""/>
              <a:defRPr/>
            </a:pPr>
            <a:r>
              <a:rPr lang="tr-TR" sz="2000" dirty="0" smtClean="0"/>
              <a:t>Kişiye yönelik koruyucu hekimlik hizmetleri ile ayakta ve evde hasta tedavisi hizmetleri entegre olarak yürütülmeli(bütüncül yaklaşım),</a:t>
            </a:r>
          </a:p>
          <a:p>
            <a:pPr marL="274320" indent="-274320" eaLnBrk="1" fontAlgn="auto" hangingPunct="1">
              <a:spcAft>
                <a:spcPts val="0"/>
              </a:spcAft>
              <a:buClr>
                <a:schemeClr val="accent3"/>
              </a:buClr>
              <a:buFont typeface="Wingdings 2"/>
              <a:buChar char=""/>
              <a:defRPr/>
            </a:pPr>
            <a:endParaRPr lang="tr-TR" sz="2000" dirty="0" smtClean="0"/>
          </a:p>
          <a:p>
            <a:pPr marL="274320" indent="-274320" eaLnBrk="1" fontAlgn="auto" hangingPunct="1">
              <a:spcAft>
                <a:spcPts val="0"/>
              </a:spcAft>
              <a:buClr>
                <a:schemeClr val="accent3"/>
              </a:buClr>
              <a:buFont typeface="Wingdings 2"/>
              <a:buChar char=""/>
              <a:defRPr/>
            </a:pPr>
            <a:r>
              <a:rPr lang="tr-TR" sz="2000" dirty="0" smtClean="0"/>
              <a:t>Tedavi hizmetlerinin örgütlenmesinde hastaların ayakta-evde tedavisi ile hastanede tedavisi bir bütün olarak ele alınmalıdır(kademe ve sevk zinciri) </a:t>
            </a:r>
            <a:endParaRPr lang="tr-TR" dirty="0" smtClean="0"/>
          </a:p>
          <a:p>
            <a:pPr marL="274320" indent="-274320" eaLnBrk="1" fontAlgn="auto" hangingPunct="1">
              <a:spcAft>
                <a:spcPts val="0"/>
              </a:spcAft>
              <a:buClr>
                <a:schemeClr val="accent3"/>
              </a:buClr>
              <a:buFont typeface="Wingdings 2"/>
              <a:buChar char=""/>
              <a:defRPr/>
            </a:pPr>
            <a:endParaRPr lang="tr-TR" dirty="0" smtClean="0"/>
          </a:p>
          <a:p>
            <a:pPr marL="274320" indent="-274320" eaLnBrk="1" fontAlgn="auto" hangingPunct="1">
              <a:spcAft>
                <a:spcPts val="0"/>
              </a:spcAft>
              <a:buClr>
                <a:schemeClr val="accent3"/>
              </a:buClr>
              <a:buFont typeface="Wingdings 2"/>
              <a:buChar char=""/>
              <a:defRPr/>
            </a:pP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2 İçerik Yer Tutucusu"/>
          <p:cNvSpPr>
            <a:spLocks noGrp="1"/>
          </p:cNvSpPr>
          <p:nvPr>
            <p:ph idx="1"/>
          </p:nvPr>
        </p:nvSpPr>
        <p:spPr>
          <a:xfrm>
            <a:off x="457200" y="785813"/>
            <a:ext cx="8229600" cy="5538787"/>
          </a:xfrm>
        </p:spPr>
        <p:txBody>
          <a:bodyPr/>
          <a:lstStyle/>
          <a:p>
            <a:pPr eaLnBrk="1" hangingPunct="1"/>
            <a:endParaRPr lang="tr-TR" sz="2400" smtClean="0"/>
          </a:p>
          <a:p>
            <a:pPr eaLnBrk="1" hangingPunct="1"/>
            <a:r>
              <a:rPr lang="tr-TR" sz="2400" smtClean="0"/>
              <a:t>Gerek ekonomik zorlamalar, gerekse sağlık bakım anlayışının  değişerek bireyin biyolojik, sosyal ve kültürel çevresiyle birlikte değerlendirilmesi gerekliliğinin anlaşılmasıyla,</a:t>
            </a:r>
          </a:p>
          <a:p>
            <a:pPr eaLnBrk="1" hangingPunct="1"/>
            <a:endParaRPr lang="tr-TR" sz="2400" smtClean="0"/>
          </a:p>
          <a:p>
            <a:pPr eaLnBrk="1" hangingPunct="1"/>
            <a:r>
              <a:rPr lang="tr-TR" sz="2400" smtClean="0"/>
              <a:t>Bireyi her şeyi ile bir bütün olarak gören;</a:t>
            </a:r>
          </a:p>
          <a:p>
            <a:pPr eaLnBrk="1" hangingPunct="1"/>
            <a:endParaRPr lang="tr-TR" sz="2400" smtClean="0"/>
          </a:p>
          <a:p>
            <a:pPr eaLnBrk="1" hangingPunct="1"/>
            <a:r>
              <a:rPr lang="tr-TR" sz="2400" smtClean="0"/>
              <a:t>Onun yaşadığı çevreyi tanıyan;</a:t>
            </a:r>
          </a:p>
          <a:p>
            <a:pPr eaLnBrk="1" hangingPunct="1"/>
            <a:endParaRPr lang="tr-TR" sz="2400" smtClean="0"/>
          </a:p>
          <a:p>
            <a:pPr eaLnBrk="1" hangingPunct="1"/>
            <a:r>
              <a:rPr lang="tr-TR" sz="2400" smtClean="0"/>
              <a:t>Koruma</a:t>
            </a:r>
            <a:r>
              <a:rPr lang="tr-TR" sz="2400" smtClean="0">
                <a:latin typeface="Arial" charset="0"/>
              </a:rPr>
              <a:t>, </a:t>
            </a:r>
            <a:r>
              <a:rPr lang="tr-TR" sz="2400" smtClean="0"/>
              <a:t>tanı ve tedavi sürecine bu bilgilerini dahil edebilen bir hekim tipine ihtiyaç duyuldu.</a:t>
            </a:r>
          </a:p>
          <a:p>
            <a:pPr eaLnBrk="1" hangingPunct="1"/>
            <a:endParaRPr lang="tr-TR" sz="240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678</TotalTime>
  <Words>2014</Words>
  <Application>Microsoft Office PowerPoint</Application>
  <PresentationFormat>Ekran Gösterisi (4:3)</PresentationFormat>
  <Paragraphs>222</Paragraphs>
  <Slides>32</Slides>
  <Notes>0</Notes>
  <HiddenSlides>0</HiddenSlides>
  <MMClips>0</MMClips>
  <ScaleCrop>false</ScaleCrop>
  <HeadingPairs>
    <vt:vector size="4" baseType="variant">
      <vt:variant>
        <vt:lpstr>Tema</vt:lpstr>
      </vt:variant>
      <vt:variant>
        <vt:i4>1</vt:i4>
      </vt:variant>
      <vt:variant>
        <vt:lpstr>Slayt Başlıkları</vt:lpstr>
      </vt:variant>
      <vt:variant>
        <vt:i4>32</vt:i4>
      </vt:variant>
    </vt:vector>
  </HeadingPairs>
  <TitlesOfParts>
    <vt:vector size="33" baseType="lpstr">
      <vt:lpstr>Akış</vt:lpstr>
      <vt:lpstr>TÜRKİYE’DE AİLE HEKİMLİĞİ’NİN TANIMI VE TARİHÇESİ</vt:lpstr>
      <vt:lpstr>PowerPoint Sunusu</vt:lpstr>
      <vt:lpstr>PowerPoint Sunusu</vt:lpstr>
      <vt:lpstr>GENEL BİLGİLER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Aile Hekimliğinin Tarihçesi</vt:lpstr>
      <vt:lpstr>Aile Hekimliğinin Tarihçesi</vt:lpstr>
      <vt:lpstr>Aile Hekimliğinin Tarihçesi</vt:lpstr>
      <vt:lpstr>2001 Barcelona</vt:lpstr>
      <vt:lpstr>Türkiye’ye Özgü Tanımlamalar</vt:lpstr>
      <vt:lpstr>TÜRKİYE’DE AİLE HEKİMLİĞİNİN GELİŞİMİ</vt:lpstr>
      <vt:lpstr>Aile Hekimliğinin Tarihçesi</vt:lpstr>
      <vt:lpstr>Aile Hekimliğinin Tarihçesi</vt:lpstr>
      <vt:lpstr>Aile Hekimliğinin Tarihçesi</vt:lpstr>
      <vt:lpstr>Aile Hekimliğinin Tarihçesi</vt:lpstr>
      <vt:lpstr>Aile Hekimliğinin Tarihçesi</vt:lpstr>
      <vt:lpstr>Aile Hekimliğinin Tarihçesi</vt:lpstr>
      <vt:lpstr>Aile Hekimliğinin Tarihçesi</vt:lpstr>
      <vt:lpstr>Aile Hekimliğinin Tarihçesi</vt:lpstr>
      <vt:lpstr>PowerPoint Sunusu</vt:lpstr>
      <vt:lpstr>Aile Hekimliğinin Tanımı ve Tarihi</vt:lpstr>
      <vt:lpstr>  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TÜRKİYE’DE AİLE HEKİMLİĞİ’NİN TARİHÇESİ</dc:title>
  <dc:creator>win 7</dc:creator>
  <cp:lastModifiedBy>Win7</cp:lastModifiedBy>
  <cp:revision>156</cp:revision>
  <dcterms:created xsi:type="dcterms:W3CDTF">2014-12-22T23:37:31Z</dcterms:created>
  <dcterms:modified xsi:type="dcterms:W3CDTF">2016-10-11T11:30:06Z</dcterms:modified>
</cp:coreProperties>
</file>