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84" r:id="rId5"/>
    <p:sldId id="259" r:id="rId6"/>
    <p:sldId id="260" r:id="rId7"/>
    <p:sldId id="261" r:id="rId8"/>
    <p:sldId id="262" r:id="rId9"/>
    <p:sldId id="263" r:id="rId10"/>
    <p:sldId id="264" r:id="rId11"/>
    <p:sldId id="275" r:id="rId12"/>
    <p:sldId id="265" r:id="rId13"/>
    <p:sldId id="266" r:id="rId14"/>
    <p:sldId id="267" r:id="rId15"/>
    <p:sldId id="268" r:id="rId16"/>
    <p:sldId id="285" r:id="rId17"/>
    <p:sldId id="269" r:id="rId18"/>
    <p:sldId id="276" r:id="rId19"/>
    <p:sldId id="270" r:id="rId20"/>
    <p:sldId id="277" r:id="rId21"/>
    <p:sldId id="271" r:id="rId22"/>
    <p:sldId id="272" r:id="rId23"/>
    <p:sldId id="273" r:id="rId24"/>
    <p:sldId id="274" r:id="rId25"/>
    <p:sldId id="278" r:id="rId26"/>
    <p:sldId id="279" r:id="rId27"/>
    <p:sldId id="280" r:id="rId28"/>
    <p:sldId id="281" r:id="rId29"/>
    <p:sldId id="282" r:id="rId30"/>
    <p:sldId id="283" r:id="rId3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9091" autoAdjust="0"/>
  </p:normalViewPr>
  <p:slideViewPr>
    <p:cSldViewPr snapToGrid="0">
      <p:cViewPr varScale="1">
        <p:scale>
          <a:sx n="58" d="100"/>
          <a:sy n="58" d="100"/>
        </p:scale>
        <p:origin x="12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F68013-5227-41B6-9BAA-47629205AB34}" type="datetimeFigureOut">
              <a:rPr lang="tr-TR" smtClean="0"/>
              <a:t>19.02.2019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C651B3-598C-42A5-BCFE-7CF7A08A818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2265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 smtClean="0"/>
              <a:t>Glibenclamid</a:t>
            </a:r>
            <a:r>
              <a:rPr lang="tr-TR" dirty="0" smtClean="0"/>
              <a:t>: </a:t>
            </a:r>
            <a:r>
              <a:rPr lang="tr-TR" dirty="0" err="1" smtClean="0"/>
              <a:t>sülfonamid</a:t>
            </a:r>
            <a:r>
              <a:rPr lang="tr-TR" dirty="0" smtClean="0"/>
              <a:t>  </a:t>
            </a:r>
            <a:r>
              <a:rPr lang="tr-TR" dirty="0" err="1" smtClean="0"/>
              <a:t>dianorm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651B3-598C-42A5-BCFE-7CF7A08A818D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1668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AA7E3-0859-4161-A569-5D58D06883FC}" type="datetimeFigureOut">
              <a:rPr lang="tr-TR" smtClean="0"/>
              <a:t>19.02.2019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AEC1-9351-4A0F-BB84-68C04EF5C8F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353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AA7E3-0859-4161-A569-5D58D06883FC}" type="datetimeFigureOut">
              <a:rPr lang="tr-TR" smtClean="0"/>
              <a:t>19.02.2019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AEC1-9351-4A0F-BB84-68C04EF5C8F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3216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AA7E3-0859-4161-A569-5D58D06883FC}" type="datetimeFigureOut">
              <a:rPr lang="tr-TR" smtClean="0"/>
              <a:t>19.02.2019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AEC1-9351-4A0F-BB84-68C04EF5C8F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4404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AA7E3-0859-4161-A569-5D58D06883FC}" type="datetimeFigureOut">
              <a:rPr lang="tr-TR" smtClean="0"/>
              <a:t>19.02.2019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AEC1-9351-4A0F-BB84-68C04EF5C8F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3214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AA7E3-0859-4161-A569-5D58D06883FC}" type="datetimeFigureOut">
              <a:rPr lang="tr-TR" smtClean="0"/>
              <a:t>19.02.2019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AEC1-9351-4A0F-BB84-68C04EF5C8F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4128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AA7E3-0859-4161-A569-5D58D06883FC}" type="datetimeFigureOut">
              <a:rPr lang="tr-TR" smtClean="0"/>
              <a:t>19.02.2019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AEC1-9351-4A0F-BB84-68C04EF5C8F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8917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AA7E3-0859-4161-A569-5D58D06883FC}" type="datetimeFigureOut">
              <a:rPr lang="tr-TR" smtClean="0"/>
              <a:t>19.02.2019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AEC1-9351-4A0F-BB84-68C04EF5C8F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5451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AA7E3-0859-4161-A569-5D58D06883FC}" type="datetimeFigureOut">
              <a:rPr lang="tr-TR" smtClean="0"/>
              <a:t>19.02.2019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AEC1-9351-4A0F-BB84-68C04EF5C8F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2463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AA7E3-0859-4161-A569-5D58D06883FC}" type="datetimeFigureOut">
              <a:rPr lang="tr-TR" smtClean="0"/>
              <a:t>19.02.2019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AEC1-9351-4A0F-BB84-68C04EF5C8F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020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AA7E3-0859-4161-A569-5D58D06883FC}" type="datetimeFigureOut">
              <a:rPr lang="tr-TR" smtClean="0"/>
              <a:t>19.02.2019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AEC1-9351-4A0F-BB84-68C04EF5C8F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64159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AA7E3-0859-4161-A569-5D58D06883FC}" type="datetimeFigureOut">
              <a:rPr lang="tr-TR" smtClean="0"/>
              <a:t>19.02.2019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AEC1-9351-4A0F-BB84-68C04EF5C8F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3286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AA7E3-0859-4161-A569-5D58D06883FC}" type="datetimeFigureOut">
              <a:rPr lang="tr-TR" smtClean="0"/>
              <a:t>19.02.2019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7AEC1-9351-4A0F-BB84-68C04EF5C8F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510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article/pii/S1871402118302339#tbl0015" TargetMode="External"/><Relationship Id="rId2" Type="http://schemas.openxmlformats.org/officeDocument/2006/relationships/hyperlink" Target="https://www.sciencedirect.com/science/article/pii/S1871402118302339#tbl001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ciencedirect.com/topics/medicine-and-dentistry/dash-diet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ciencedirect.com/topics/medicine-and-dentistry/diuretic-agent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097280" y="4336869"/>
            <a:ext cx="9993086" cy="2521130"/>
          </a:xfrm>
        </p:spPr>
        <p:txBody>
          <a:bodyPr>
            <a:noAutofit/>
          </a:bodyPr>
          <a:lstStyle/>
          <a:p>
            <a:r>
              <a:rPr lang="tr-TR" sz="2000" dirty="0" smtClean="0"/>
              <a:t>Tip 2 Diyabet ve </a:t>
            </a:r>
            <a:r>
              <a:rPr lang="tr-TR" sz="2000" dirty="0" err="1" smtClean="0"/>
              <a:t>Prehipertansiyonu</a:t>
            </a:r>
            <a:r>
              <a:rPr lang="tr-TR" sz="2000" dirty="0" smtClean="0"/>
              <a:t> Olan Hastalarda DASH Diyetinin Kan Basıncı </a:t>
            </a:r>
          </a:p>
          <a:p>
            <a:r>
              <a:rPr lang="tr-TR" sz="2000" dirty="0" smtClean="0"/>
              <a:t>Üzerindeki Etkisinin Araştırılması</a:t>
            </a:r>
          </a:p>
          <a:p>
            <a:r>
              <a:rPr lang="tr-TR" sz="2000" dirty="0"/>
              <a:t> </a:t>
            </a:r>
            <a:r>
              <a:rPr lang="tr-TR" sz="2000" dirty="0" smtClean="0"/>
              <a:t>             </a:t>
            </a:r>
          </a:p>
          <a:p>
            <a:r>
              <a:rPr lang="tr-TR" sz="1800" dirty="0"/>
              <a:t> </a:t>
            </a:r>
            <a:r>
              <a:rPr lang="tr-TR" sz="1800" dirty="0" smtClean="0"/>
              <a:t>                                                          </a:t>
            </a:r>
            <a:r>
              <a:rPr lang="tr-TR" sz="1800" dirty="0"/>
              <a:t> </a:t>
            </a:r>
            <a:r>
              <a:rPr lang="tr-TR" sz="1800" dirty="0" smtClean="0"/>
              <a:t>                            </a:t>
            </a:r>
            <a:r>
              <a:rPr lang="tr-TR" sz="1800" dirty="0" err="1" smtClean="0"/>
              <a:t>Araş</a:t>
            </a:r>
            <a:r>
              <a:rPr lang="tr-TR" sz="1800" dirty="0" smtClean="0"/>
              <a:t>. Gör. Dr. Havva </a:t>
            </a:r>
            <a:r>
              <a:rPr lang="tr-TR" sz="1800" dirty="0" smtClean="0"/>
              <a:t>ŞEN</a:t>
            </a:r>
          </a:p>
          <a:p>
            <a:r>
              <a:rPr lang="tr-TR" sz="1800" dirty="0" smtClean="0"/>
              <a:t>                                                                                        KTÜ Aile Hekimliği A.B.D</a:t>
            </a:r>
          </a:p>
          <a:p>
            <a:r>
              <a:rPr lang="tr-TR" sz="1800" dirty="0" smtClean="0"/>
              <a:t>                                                                                      19.02.2019</a:t>
            </a:r>
            <a:endParaRPr lang="tr-TR" sz="1800" dirty="0"/>
          </a:p>
        </p:txBody>
      </p:sp>
      <p:pic>
        <p:nvPicPr>
          <p:cNvPr id="4" name="İçerik Yer Tutucus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980" y="415517"/>
            <a:ext cx="9096020" cy="38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56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sz="3200" b="1" dirty="0" smtClean="0"/>
              <a:t/>
            </a:r>
            <a:br>
              <a:rPr lang="tr-TR" sz="3200" b="1" dirty="0" smtClean="0"/>
            </a:br>
            <a:r>
              <a:rPr lang="tr-TR" sz="3200" b="1" dirty="0"/>
              <a:t/>
            </a:r>
            <a:br>
              <a:rPr lang="tr-TR" sz="3200" b="1" dirty="0"/>
            </a:br>
            <a:r>
              <a:rPr lang="tr-TR" sz="3600" dirty="0"/>
              <a:t>MATERYAL VE METOD</a:t>
            </a:r>
            <a:r>
              <a:rPr lang="tr-TR" sz="3600" b="1" dirty="0" smtClean="0"/>
              <a:t/>
            </a:r>
            <a:br>
              <a:rPr lang="tr-TR" sz="3600" b="1" dirty="0" smtClean="0"/>
            </a:br>
            <a:r>
              <a:rPr lang="tr-TR" sz="3600" b="1" dirty="0" smtClean="0"/>
              <a:t>Diyet</a:t>
            </a:r>
            <a:r>
              <a:rPr lang="tr-TR" b="1" dirty="0"/>
              <a:t/>
            </a:r>
            <a:br>
              <a:rPr lang="tr-TR" b="1" dirty="0"/>
            </a:br>
            <a:r>
              <a:rPr lang="tr-TR" b="1" dirty="0" smtClean="0"/>
              <a:t/>
            </a:r>
            <a:br>
              <a:rPr lang="tr-TR" b="1" dirty="0" smtClean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dirty="0" smtClean="0"/>
              <a:t>Kontrol</a:t>
            </a:r>
            <a:r>
              <a:rPr lang="tr-TR" dirty="0"/>
              <a:t> grubu </a:t>
            </a:r>
            <a:r>
              <a:rPr lang="tr-TR" dirty="0" smtClean="0"/>
              <a:t>ve DASH diyet</a:t>
            </a:r>
            <a:r>
              <a:rPr lang="tr-TR" dirty="0"/>
              <a:t> grubunun katılımcılarına iki farklı diyet </a:t>
            </a:r>
            <a:r>
              <a:rPr lang="tr-TR" dirty="0" smtClean="0"/>
              <a:t>önerildi</a:t>
            </a:r>
            <a:r>
              <a:rPr lang="tr-TR" u="sng" dirty="0" smtClean="0">
                <a:solidFill>
                  <a:schemeClr val="accent5"/>
                </a:solidFill>
              </a:rPr>
              <a:t>(Tablo 1).</a:t>
            </a:r>
          </a:p>
          <a:p>
            <a:pPr marL="0" indent="0">
              <a:buNone/>
            </a:pPr>
            <a:r>
              <a:rPr lang="tr-TR" dirty="0" smtClean="0"/>
              <a:t>   </a:t>
            </a:r>
            <a:r>
              <a:rPr lang="tr-TR" dirty="0"/>
              <a:t> </a:t>
            </a:r>
            <a:r>
              <a:rPr lang="tr-TR" u="sng" dirty="0"/>
              <a:t>Kontrol </a:t>
            </a:r>
            <a:r>
              <a:rPr lang="tr-TR" u="sng" dirty="0" smtClean="0"/>
              <a:t>diyeti</a:t>
            </a:r>
            <a:r>
              <a:rPr lang="tr-TR" dirty="0"/>
              <a:t>:</a:t>
            </a:r>
            <a:r>
              <a:rPr lang="tr-TR" dirty="0" smtClean="0"/>
              <a:t> % </a:t>
            </a:r>
            <a:r>
              <a:rPr lang="tr-TR" dirty="0"/>
              <a:t>18 </a:t>
            </a:r>
            <a:r>
              <a:rPr lang="tr-TR" dirty="0" smtClean="0"/>
              <a:t>protein % </a:t>
            </a:r>
            <a:r>
              <a:rPr lang="tr-TR" dirty="0"/>
              <a:t>52 karbonhidrat </a:t>
            </a:r>
            <a:r>
              <a:rPr lang="tr-TR" dirty="0" smtClean="0"/>
              <a:t>ve % </a:t>
            </a:r>
            <a:r>
              <a:rPr lang="tr-TR" dirty="0"/>
              <a:t>30 yağ </a:t>
            </a:r>
            <a:r>
              <a:rPr lang="tr-TR" dirty="0" smtClean="0"/>
              <a:t>içeren diyabetik diyet olarak düzenlendi.</a:t>
            </a:r>
          </a:p>
          <a:p>
            <a:pPr marL="0" indent="0">
              <a:buNone/>
            </a:pPr>
            <a:r>
              <a:rPr lang="tr-TR" dirty="0" smtClean="0"/>
              <a:t>    </a:t>
            </a:r>
            <a:r>
              <a:rPr lang="tr-TR" u="sng" dirty="0" smtClean="0"/>
              <a:t>DASH diyeti:</a:t>
            </a:r>
          </a:p>
          <a:p>
            <a:r>
              <a:rPr lang="tr-TR" dirty="0" smtClean="0"/>
              <a:t>günde </a:t>
            </a:r>
            <a:r>
              <a:rPr lang="tr-TR" dirty="0"/>
              <a:t>8-10 porsiyon meyve ve sebze, </a:t>
            </a:r>
            <a:endParaRPr lang="tr-TR" dirty="0" smtClean="0"/>
          </a:p>
          <a:p>
            <a:r>
              <a:rPr lang="tr-TR" dirty="0" smtClean="0"/>
              <a:t>günde </a:t>
            </a:r>
            <a:r>
              <a:rPr lang="tr-TR" dirty="0"/>
              <a:t>en az 6</a:t>
            </a:r>
            <a:r>
              <a:rPr lang="tr-TR" dirty="0" smtClean="0"/>
              <a:t> </a:t>
            </a:r>
            <a:r>
              <a:rPr lang="tr-TR" dirty="0"/>
              <a:t>porsiyon </a:t>
            </a:r>
            <a:r>
              <a:rPr lang="tr-TR" dirty="0" smtClean="0"/>
              <a:t>tahıl (yarısının </a:t>
            </a:r>
            <a:r>
              <a:rPr lang="tr-TR" dirty="0"/>
              <a:t>tam tahıl olması </a:t>
            </a:r>
            <a:r>
              <a:rPr lang="tr-TR" dirty="0" smtClean="0"/>
              <a:t>gerekir), </a:t>
            </a:r>
          </a:p>
          <a:p>
            <a:r>
              <a:rPr lang="tr-TR" dirty="0" smtClean="0"/>
              <a:t>günde 2-3 porsiyon az </a:t>
            </a:r>
            <a:r>
              <a:rPr lang="tr-TR" dirty="0"/>
              <a:t>yağlı veya yağsız süt ürünleri, </a:t>
            </a:r>
            <a:endParaRPr lang="tr-TR" dirty="0" smtClean="0"/>
          </a:p>
          <a:p>
            <a:r>
              <a:rPr lang="tr-TR" dirty="0" smtClean="0"/>
              <a:t>günlük </a:t>
            </a:r>
            <a:r>
              <a:rPr lang="tr-TR" dirty="0"/>
              <a:t>en fazla </a:t>
            </a:r>
            <a:r>
              <a:rPr lang="tr-TR" dirty="0" smtClean="0"/>
              <a:t>180 </a:t>
            </a:r>
            <a:r>
              <a:rPr lang="tr-TR" dirty="0"/>
              <a:t>g et (balık ve kümes hayvanı etine ağırlık verilir</a:t>
            </a:r>
            <a:r>
              <a:rPr lang="tr-TR" dirty="0" smtClean="0"/>
              <a:t>),</a:t>
            </a:r>
          </a:p>
          <a:p>
            <a:r>
              <a:rPr lang="tr-TR" dirty="0" smtClean="0"/>
              <a:t>haftada en fazla  3 porsiyon basit şeker, </a:t>
            </a:r>
          </a:p>
          <a:p>
            <a:r>
              <a:rPr lang="tr-TR" dirty="0"/>
              <a:t>g</a:t>
            </a:r>
            <a:r>
              <a:rPr lang="tr-TR" dirty="0" smtClean="0"/>
              <a:t>ünlük maksimum </a:t>
            </a:r>
            <a:r>
              <a:rPr lang="tr-TR" dirty="0"/>
              <a:t>toplam yağ miktarı </a:t>
            </a:r>
            <a:r>
              <a:rPr lang="tr-TR" dirty="0" smtClean="0"/>
              <a:t>% </a:t>
            </a:r>
            <a:r>
              <a:rPr lang="tr-TR" dirty="0"/>
              <a:t>27, doymuş yağ asitleri (SFA ) Toplam yağın ≤% 7'si </a:t>
            </a:r>
            <a:r>
              <a:rPr lang="tr-TR" dirty="0" smtClean="0"/>
              <a:t>olmalı  </a:t>
            </a:r>
          </a:p>
          <a:p>
            <a:r>
              <a:rPr lang="tr-TR" dirty="0" smtClean="0"/>
              <a:t>günde maksimum </a:t>
            </a:r>
            <a:r>
              <a:rPr lang="tr-TR" dirty="0"/>
              <a:t>sodyum </a:t>
            </a:r>
            <a:r>
              <a:rPr lang="tr-TR" dirty="0" smtClean="0"/>
              <a:t>alımı </a:t>
            </a:r>
            <a:r>
              <a:rPr lang="tr-TR" dirty="0"/>
              <a:t>2300mg </a:t>
            </a:r>
            <a:r>
              <a:rPr lang="tr-TR" dirty="0" smtClean="0"/>
              <a:t>olmalı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6918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3703" y="652508"/>
            <a:ext cx="9304594" cy="551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53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sz="3200" dirty="0" smtClean="0"/>
              <a:t/>
            </a:r>
            <a:br>
              <a:rPr lang="tr-TR" sz="3200" dirty="0" smtClean="0"/>
            </a:br>
            <a:r>
              <a:rPr lang="tr-TR" sz="3200" dirty="0" smtClean="0"/>
              <a:t>MATERYAL </a:t>
            </a:r>
            <a:r>
              <a:rPr lang="tr-TR" sz="3200" dirty="0"/>
              <a:t>VE METOD</a:t>
            </a:r>
            <a:r>
              <a:rPr lang="tr-TR" sz="3200" b="1" dirty="0" smtClean="0"/>
              <a:t/>
            </a:r>
            <a:br>
              <a:rPr lang="tr-TR" sz="3200" b="1" dirty="0" smtClean="0"/>
            </a:br>
            <a:r>
              <a:rPr lang="tr-TR" sz="3200" b="1" dirty="0" smtClean="0"/>
              <a:t>Diyet</a:t>
            </a:r>
            <a:r>
              <a:rPr lang="tr-TR" b="1" dirty="0"/>
              <a:t/>
            </a:r>
            <a:br>
              <a:rPr lang="tr-TR" b="1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Her iki gruptaki katılımcılara ilave tuz tüketiminden kaçınmaları tavsiye edildi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r>
              <a:rPr lang="tr-TR" dirty="0"/>
              <a:t> Ek olarak, müdahale </a:t>
            </a:r>
            <a:r>
              <a:rPr lang="tr-TR" dirty="0" smtClean="0"/>
              <a:t>grubundaki hastaların düşük </a:t>
            </a:r>
            <a:r>
              <a:rPr lang="tr-TR" dirty="0" smtClean="0"/>
              <a:t>sodyum içeren </a:t>
            </a:r>
            <a:r>
              <a:rPr lang="tr-TR" dirty="0"/>
              <a:t>meyve ve sebzelerin yanı sıra yüksek potasyum içeren gıda kaynaklarını tüketmeleri </a:t>
            </a:r>
            <a:r>
              <a:rPr lang="tr-TR" dirty="0" smtClean="0"/>
              <a:t>istenmiştir.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4741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sz="3200" dirty="0" smtClean="0"/>
              <a:t/>
            </a:r>
            <a:br>
              <a:rPr lang="tr-TR" sz="3200" dirty="0" smtClean="0"/>
            </a:br>
            <a:r>
              <a:rPr lang="tr-TR" sz="3200" dirty="0" smtClean="0"/>
              <a:t>MATERYAL </a:t>
            </a:r>
            <a:r>
              <a:rPr lang="tr-TR" sz="3200" dirty="0"/>
              <a:t>VE METOD</a:t>
            </a:r>
            <a:r>
              <a:rPr lang="tr-TR" sz="3200" b="1" dirty="0"/>
              <a:t/>
            </a:r>
            <a:br>
              <a:rPr lang="tr-TR" sz="3200" b="1" dirty="0"/>
            </a:br>
            <a:r>
              <a:rPr lang="tr-TR" sz="3200" b="1" dirty="0" smtClean="0"/>
              <a:t>Diyet</a:t>
            </a:r>
            <a:r>
              <a:rPr lang="tr-TR" b="1" dirty="0"/>
              <a:t/>
            </a:r>
            <a:br>
              <a:rPr lang="tr-TR" b="1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Her </a:t>
            </a:r>
            <a:r>
              <a:rPr lang="tr-TR" dirty="0"/>
              <a:t>iki grup için kalori gereksinimi kalori sınırlamasına göre </a:t>
            </a:r>
            <a:r>
              <a:rPr lang="tr-TR" dirty="0" smtClean="0"/>
              <a:t>hesaplandı</a:t>
            </a:r>
          </a:p>
          <a:p>
            <a:r>
              <a:rPr lang="tr-TR" dirty="0" err="1"/>
              <a:t>ADA'nın</a:t>
            </a:r>
            <a:r>
              <a:rPr lang="tr-TR" dirty="0"/>
              <a:t> önerileri doğrultusunda (kontrol grubunda) günde 1700 </a:t>
            </a:r>
            <a:r>
              <a:rPr lang="tr-TR" dirty="0" smtClean="0"/>
              <a:t>kilo kalori </a:t>
            </a:r>
            <a:r>
              <a:rPr lang="tr-TR" dirty="0"/>
              <a:t>esas </a:t>
            </a:r>
            <a:r>
              <a:rPr lang="tr-TR" dirty="0" smtClean="0"/>
              <a:t>alınarak hesaplandı.</a:t>
            </a:r>
          </a:p>
          <a:p>
            <a:r>
              <a:rPr lang="tr-TR" dirty="0" smtClean="0"/>
              <a:t>Hastaların BMI indekslerine göre bir takım müdahalelerde bulunuldu.</a:t>
            </a:r>
          </a:p>
          <a:p>
            <a:r>
              <a:rPr lang="tr-TR" dirty="0"/>
              <a:t>Bu değişiklikler şunlardır</a:t>
            </a:r>
            <a:r>
              <a:rPr lang="tr-TR" dirty="0" smtClean="0"/>
              <a:t>: </a:t>
            </a:r>
          </a:p>
          <a:p>
            <a:pPr marL="0" indent="0">
              <a:buNone/>
            </a:pPr>
            <a:r>
              <a:rPr lang="tr-TR" dirty="0" smtClean="0"/>
              <a:t> BMI </a:t>
            </a:r>
            <a:r>
              <a:rPr lang="tr-TR" dirty="0"/>
              <a:t>25-27.5 arasında </a:t>
            </a:r>
            <a:r>
              <a:rPr lang="tr-TR" dirty="0" smtClean="0"/>
              <a:t>350  </a:t>
            </a:r>
            <a:r>
              <a:rPr lang="tr-TR" dirty="0" err="1"/>
              <a:t>kcal</a:t>
            </a:r>
            <a:r>
              <a:rPr lang="tr-TR" dirty="0"/>
              <a:t> </a:t>
            </a:r>
            <a:r>
              <a:rPr lang="tr-TR" dirty="0" smtClean="0"/>
              <a:t>azaltma</a:t>
            </a:r>
          </a:p>
          <a:p>
            <a:pPr marL="0" indent="0">
              <a:buNone/>
            </a:pPr>
            <a:r>
              <a:rPr lang="tr-TR" dirty="0" smtClean="0"/>
              <a:t> BMI </a:t>
            </a:r>
            <a:r>
              <a:rPr lang="tr-TR" dirty="0"/>
              <a:t>= 27,5-31 için 500 </a:t>
            </a:r>
            <a:r>
              <a:rPr lang="tr-TR" dirty="0" err="1" smtClean="0"/>
              <a:t>kcal</a:t>
            </a:r>
            <a:r>
              <a:rPr lang="tr-TR" dirty="0" smtClean="0"/>
              <a:t> azaltma</a:t>
            </a:r>
          </a:p>
          <a:p>
            <a:pPr marL="0" indent="0">
              <a:buNone/>
            </a:pPr>
            <a:r>
              <a:rPr lang="tr-TR" dirty="0" smtClean="0"/>
              <a:t> BMI</a:t>
            </a:r>
            <a:r>
              <a:rPr lang="tr-TR" dirty="0"/>
              <a:t>&gt; 31 </a:t>
            </a:r>
            <a:r>
              <a:rPr lang="tr-TR" dirty="0" smtClean="0"/>
              <a:t>için 700 </a:t>
            </a:r>
            <a:r>
              <a:rPr lang="tr-TR" dirty="0" err="1"/>
              <a:t>kcal</a:t>
            </a:r>
            <a:r>
              <a:rPr lang="tr-TR" dirty="0"/>
              <a:t> </a:t>
            </a:r>
            <a:r>
              <a:rPr lang="tr-TR" dirty="0" smtClean="0"/>
              <a:t>azaltma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5312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sz="3200" b="1" dirty="0" smtClean="0"/>
              <a:t/>
            </a:r>
            <a:br>
              <a:rPr lang="tr-TR" sz="3200" b="1" dirty="0" smtClean="0"/>
            </a:br>
            <a:r>
              <a:rPr lang="tr-TR" sz="3200" dirty="0"/>
              <a:t>MATERYAL VE METOD</a:t>
            </a:r>
            <a:r>
              <a:rPr lang="tr-TR" sz="3200" b="1" dirty="0" smtClean="0"/>
              <a:t/>
            </a:r>
            <a:br>
              <a:rPr lang="tr-TR" sz="3200" b="1" dirty="0" smtClean="0"/>
            </a:br>
            <a:r>
              <a:rPr lang="tr-TR" sz="3200" b="1" dirty="0" smtClean="0"/>
              <a:t>Kan </a:t>
            </a:r>
            <a:r>
              <a:rPr lang="tr-TR" sz="3200" b="1" dirty="0"/>
              <a:t>basıncı ölçümü</a:t>
            </a:r>
            <a:r>
              <a:rPr lang="tr-TR" b="1" dirty="0"/>
              <a:t/>
            </a:r>
            <a:br>
              <a:rPr lang="tr-TR" b="1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Katılımcıların </a:t>
            </a:r>
            <a:r>
              <a:rPr lang="tr-TR" dirty="0"/>
              <a:t>kan basıncı çalışmanın başında ve sonunda ölçüldü. </a:t>
            </a:r>
            <a:endParaRPr lang="tr-TR" dirty="0" smtClean="0"/>
          </a:p>
          <a:p>
            <a:r>
              <a:rPr lang="tr-TR" dirty="0" smtClean="0"/>
              <a:t>Katılımcılardan</a:t>
            </a:r>
            <a:r>
              <a:rPr lang="tr-TR" dirty="0"/>
              <a:t>, </a:t>
            </a:r>
            <a:r>
              <a:rPr lang="tr-TR" dirty="0" smtClean="0"/>
              <a:t>koltuklarda </a:t>
            </a:r>
            <a:r>
              <a:rPr lang="tr-TR" dirty="0"/>
              <a:t>sessizce oturmaları ve </a:t>
            </a:r>
            <a:r>
              <a:rPr lang="tr-TR" dirty="0" smtClean="0"/>
              <a:t>konuşmaktan</a:t>
            </a:r>
            <a:r>
              <a:rPr lang="tr-TR" dirty="0"/>
              <a:t>, yemek yemekten </a:t>
            </a:r>
            <a:r>
              <a:rPr lang="tr-TR" dirty="0" smtClean="0"/>
              <a:t>kaçınmaları </a:t>
            </a:r>
            <a:r>
              <a:rPr lang="tr-TR" dirty="0"/>
              <a:t>istendi. </a:t>
            </a:r>
            <a:endParaRPr lang="tr-TR" dirty="0" smtClean="0"/>
          </a:p>
          <a:p>
            <a:r>
              <a:rPr lang="tr-TR" dirty="0" err="1" smtClean="0"/>
              <a:t>Sistolik</a:t>
            </a:r>
            <a:r>
              <a:rPr lang="tr-TR" dirty="0" smtClean="0"/>
              <a:t> ve </a:t>
            </a:r>
            <a:r>
              <a:rPr lang="tr-TR" dirty="0" err="1" smtClean="0"/>
              <a:t>diyastolik</a:t>
            </a:r>
            <a:r>
              <a:rPr lang="tr-TR" dirty="0" smtClean="0"/>
              <a:t> cıva </a:t>
            </a:r>
            <a:r>
              <a:rPr lang="tr-TR" dirty="0"/>
              <a:t>manometresi (Mikro hayat AG, 9443Widnau / İsviçre) kullanılarak ölçülmüştür. </a:t>
            </a:r>
            <a:endParaRPr lang="tr-TR" dirty="0" smtClean="0"/>
          </a:p>
          <a:p>
            <a:r>
              <a:rPr lang="tr-TR" dirty="0" smtClean="0"/>
              <a:t>Kan </a:t>
            </a:r>
            <a:r>
              <a:rPr lang="tr-TR" dirty="0"/>
              <a:t>basıncını ölçmek için </a:t>
            </a:r>
            <a:r>
              <a:rPr lang="tr-TR" dirty="0" smtClean="0"/>
              <a:t>manşon,</a:t>
            </a:r>
            <a:r>
              <a:rPr lang="tr-TR" dirty="0"/>
              <a:t> </a:t>
            </a:r>
            <a:r>
              <a:rPr lang="tr-TR" dirty="0" err="1" smtClean="0"/>
              <a:t>brakial</a:t>
            </a:r>
            <a:r>
              <a:rPr lang="tr-TR" dirty="0" smtClean="0"/>
              <a:t> </a:t>
            </a:r>
            <a:r>
              <a:rPr lang="tr-TR" dirty="0" err="1" smtClean="0"/>
              <a:t>vene</a:t>
            </a:r>
            <a:r>
              <a:rPr lang="tr-TR" dirty="0"/>
              <a:t> yerleştirildi, böylece </a:t>
            </a:r>
            <a:r>
              <a:rPr lang="tr-TR" dirty="0" smtClean="0"/>
              <a:t>manşonun </a:t>
            </a:r>
            <a:r>
              <a:rPr lang="tr-TR" dirty="0"/>
              <a:t>alt kenarı </a:t>
            </a:r>
            <a:r>
              <a:rPr lang="tr-TR" dirty="0" err="1" smtClean="0"/>
              <a:t>olekranon</a:t>
            </a:r>
            <a:r>
              <a:rPr lang="tr-TR" dirty="0" smtClean="0"/>
              <a:t> 2.5 </a:t>
            </a:r>
            <a:r>
              <a:rPr lang="tr-TR" dirty="0"/>
              <a:t>cm altına </a:t>
            </a:r>
            <a:r>
              <a:rPr lang="tr-TR" dirty="0" smtClean="0"/>
              <a:t>yerleştirildi</a:t>
            </a:r>
            <a:r>
              <a:rPr lang="tr-TR" dirty="0"/>
              <a:t>. </a:t>
            </a:r>
            <a:endParaRPr lang="tr-TR" dirty="0" smtClean="0"/>
          </a:p>
          <a:p>
            <a:r>
              <a:rPr lang="tr-TR" dirty="0" smtClean="0"/>
              <a:t>Beş </a:t>
            </a:r>
            <a:r>
              <a:rPr lang="tr-TR" dirty="0"/>
              <a:t>dakika aralıklarla üç tekrarda otururken kan basıncı ölçüldü ve son olarak ortalama üç ölçü rapor edildi.</a:t>
            </a:r>
          </a:p>
        </p:txBody>
      </p:sp>
    </p:spTree>
    <p:extLst>
      <p:ext uri="{BB962C8B-B14F-4D97-AF65-F5344CB8AC3E}">
        <p14:creationId xmlns:p14="http://schemas.microsoft.com/office/powerpoint/2010/main" val="145524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r-TR" sz="3200" b="1" dirty="0"/>
              <a:t/>
            </a:r>
            <a:br>
              <a:rPr lang="tr-TR" sz="3200" b="1" dirty="0"/>
            </a:br>
            <a:r>
              <a:rPr lang="tr-TR" sz="3200" dirty="0"/>
              <a:t>MATERYAL VE METOD</a:t>
            </a:r>
            <a:r>
              <a:rPr lang="tr-TR" sz="3200" b="1" dirty="0" smtClean="0"/>
              <a:t/>
            </a:r>
            <a:br>
              <a:rPr lang="tr-TR" sz="3200" b="1" dirty="0" smtClean="0"/>
            </a:br>
            <a:r>
              <a:rPr lang="tr-TR" sz="3200" b="1" dirty="0" smtClean="0"/>
              <a:t>İstatistiksel Analiz</a:t>
            </a:r>
            <a:r>
              <a:rPr lang="tr-TR" sz="3200" b="1" dirty="0"/>
              <a:t/>
            </a:r>
            <a:br>
              <a:rPr lang="tr-TR" sz="3200" b="1" dirty="0"/>
            </a:b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 smtClean="0"/>
          </a:p>
          <a:p>
            <a:endParaRPr lang="tr-TR" dirty="0"/>
          </a:p>
          <a:p>
            <a:r>
              <a:rPr lang="tr-TR" dirty="0" smtClean="0"/>
              <a:t>İki </a:t>
            </a:r>
            <a:r>
              <a:rPr lang="tr-TR" dirty="0"/>
              <a:t>gruptaki karıştırıcı değişkenlerin </a:t>
            </a:r>
            <a:r>
              <a:rPr lang="tr-TR" dirty="0" smtClean="0"/>
              <a:t>tanımlanması için </a:t>
            </a:r>
            <a:r>
              <a:rPr lang="tr-TR" dirty="0"/>
              <a:t>ki-kare ve </a:t>
            </a:r>
            <a:r>
              <a:rPr lang="tr-TR" dirty="0" smtClean="0"/>
              <a:t>Mann </a:t>
            </a:r>
            <a:r>
              <a:rPr lang="tr-TR" dirty="0" err="1" smtClean="0"/>
              <a:t>Whitney</a:t>
            </a:r>
            <a:r>
              <a:rPr lang="tr-TR" dirty="0" smtClean="0"/>
              <a:t> testi kullanıldı.</a:t>
            </a:r>
          </a:p>
          <a:p>
            <a:r>
              <a:rPr lang="tr-TR" dirty="0"/>
              <a:t> İki gruba kıyasla P değeri &lt;0.2 olan değişkenler , potansiyel karıştırıcı faktörler olarak </a:t>
            </a:r>
            <a:r>
              <a:rPr lang="tr-TR" dirty="0" err="1" smtClean="0"/>
              <a:t>kovaryans</a:t>
            </a:r>
            <a:r>
              <a:rPr lang="tr-TR" dirty="0" smtClean="0"/>
              <a:t> modelinin analizine</a:t>
            </a:r>
            <a:r>
              <a:rPr lang="tr-TR" dirty="0"/>
              <a:t> dahil </a:t>
            </a:r>
            <a:r>
              <a:rPr lang="tr-TR" dirty="0" smtClean="0"/>
              <a:t>edildi.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 smtClean="0"/>
              <a:t>  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5486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3200" dirty="0"/>
              <a:t>MATERYAL VE METOD</a:t>
            </a:r>
            <a:r>
              <a:rPr lang="tr-TR" b="1" dirty="0"/>
              <a:t/>
            </a:r>
            <a:br>
              <a:rPr lang="tr-TR" b="1" dirty="0"/>
            </a:br>
            <a:r>
              <a:rPr lang="tr-TR" sz="2800" b="1" dirty="0"/>
              <a:t>İstatistiksel Analiz</a:t>
            </a:r>
            <a:endParaRPr lang="tr-TR" sz="2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Diyetin </a:t>
            </a:r>
            <a:r>
              <a:rPr lang="tr-TR" dirty="0"/>
              <a:t>ve cinsiyet etkileşiminin yanı sıra diyet ve temel VKİ etkileşiminin araştırılması için ANCOVA modeli kullanılmıştır:</a:t>
            </a:r>
            <a:r>
              <a:rPr lang="tr-TR" dirty="0" smtClean="0"/>
              <a:t>  </a:t>
            </a:r>
          </a:p>
          <a:p>
            <a:pPr marL="0" indent="0">
              <a:buNone/>
            </a:pPr>
            <a:r>
              <a:rPr lang="tr-TR" dirty="0" smtClean="0"/>
              <a:t>   Model </a:t>
            </a:r>
            <a:r>
              <a:rPr lang="tr-TR" dirty="0"/>
              <a:t>1: Bu ANCOVA </a:t>
            </a:r>
            <a:r>
              <a:rPr lang="tr-TR" dirty="0" smtClean="0"/>
              <a:t>modelinde temel </a:t>
            </a:r>
            <a:r>
              <a:rPr lang="tr-TR" dirty="0" smtClean="0"/>
              <a:t>değişkenler değerlendirildi.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   Model 2: Bu ANCOVA modelinde, model 1'deki değişkenlere ek olarak kilo kaybının etkisi de </a:t>
            </a:r>
            <a:r>
              <a:rPr lang="tr-TR" dirty="0" smtClean="0"/>
              <a:t>dahil edildi.</a:t>
            </a:r>
            <a:endParaRPr lang="tr-TR" dirty="0"/>
          </a:p>
          <a:p>
            <a:r>
              <a:rPr lang="tr-TR" dirty="0"/>
              <a:t>Çalışma öncesi ve sonrası değerleri karşılaştırmak için </a:t>
            </a:r>
            <a:r>
              <a:rPr lang="tr-TR" dirty="0" err="1" smtClean="0"/>
              <a:t>paired</a:t>
            </a:r>
            <a:r>
              <a:rPr lang="tr-TR" dirty="0" smtClean="0"/>
              <a:t>(bağımlı örneklem) </a:t>
            </a:r>
            <a:r>
              <a:rPr lang="tr-TR" dirty="0"/>
              <a:t>t-test ve </a:t>
            </a:r>
            <a:r>
              <a:rPr lang="tr-TR" dirty="0" err="1"/>
              <a:t>Wilcoxon</a:t>
            </a:r>
            <a:r>
              <a:rPr lang="tr-TR" dirty="0"/>
              <a:t> testleri kullanıldı. Tüm bu analizler, anlamlılık düzeyi 0.05 olan R 3.3.2 yazılımı kullanılarak yapıldı.</a:t>
            </a:r>
          </a:p>
        </p:txBody>
      </p:sp>
    </p:spTree>
    <p:extLst>
      <p:ext uri="{BB962C8B-B14F-4D97-AF65-F5344CB8AC3E}">
        <p14:creationId xmlns:p14="http://schemas.microsoft.com/office/powerpoint/2010/main" val="122314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b="1" dirty="0"/>
              <a:t> </a:t>
            </a:r>
            <a:r>
              <a:rPr lang="tr-TR" sz="4000" b="1" dirty="0" smtClean="0"/>
              <a:t>Sonuç</a:t>
            </a:r>
            <a:r>
              <a:rPr lang="tr-TR" sz="3200" b="1" dirty="0"/>
              <a:t/>
            </a:r>
            <a:br>
              <a:rPr lang="tr-TR" sz="3200" b="1" dirty="0"/>
            </a:b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Tüm </a:t>
            </a:r>
            <a:r>
              <a:rPr lang="tr-TR" dirty="0"/>
              <a:t>sonuçlar ortalama ve standart sapma (Ortalama ± SD) veya yüzde olarak rapor edildi. </a:t>
            </a:r>
            <a:endParaRPr lang="tr-TR" dirty="0" smtClean="0"/>
          </a:p>
          <a:p>
            <a:endParaRPr lang="tr-TR" dirty="0" smtClean="0"/>
          </a:p>
          <a:p>
            <a:r>
              <a:rPr lang="tr-TR" u="sng" dirty="0" smtClean="0">
                <a:solidFill>
                  <a:schemeClr val="accent5"/>
                </a:solidFill>
              </a:rPr>
              <a:t>Tablo 2</a:t>
            </a:r>
            <a:r>
              <a:rPr lang="tr-TR" dirty="0" smtClean="0"/>
              <a:t> de gösterildiği gibi, </a:t>
            </a:r>
            <a:r>
              <a:rPr lang="tr-TR" dirty="0"/>
              <a:t>müdahale ve kontrol gruplarında katılımcıların temel bilgilerinde anlamlı bir fark yoktu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r>
              <a:rPr lang="tr-TR" dirty="0" smtClean="0"/>
              <a:t>Ayrıca</a:t>
            </a:r>
            <a:r>
              <a:rPr lang="tr-TR" dirty="0"/>
              <a:t>, müdahale </a:t>
            </a:r>
            <a:r>
              <a:rPr lang="tr-TR" dirty="0" smtClean="0"/>
              <a:t>grubunda insülin tedavisine başlaması </a:t>
            </a:r>
            <a:r>
              <a:rPr lang="tr-TR" dirty="0"/>
              <a:t>nedeniyle </a:t>
            </a:r>
            <a:r>
              <a:rPr lang="tr-TR" dirty="0" smtClean="0"/>
              <a:t>2 hasta, kalsiyum takviyesi</a:t>
            </a:r>
            <a:r>
              <a:rPr lang="tr-TR" dirty="0"/>
              <a:t> nedeniyle </a:t>
            </a:r>
            <a:r>
              <a:rPr lang="tr-TR" dirty="0" smtClean="0"/>
              <a:t>2 hasta</a:t>
            </a:r>
            <a:r>
              <a:rPr lang="tr-TR" dirty="0"/>
              <a:t> ve fiziksel aktivite artışı nedeniyle </a:t>
            </a:r>
            <a:r>
              <a:rPr lang="tr-TR" dirty="0" smtClean="0"/>
              <a:t>1 hasta </a:t>
            </a:r>
            <a:r>
              <a:rPr lang="tr-TR" dirty="0"/>
              <a:t>çalışma dışı bırakıldı</a:t>
            </a:r>
            <a:r>
              <a:rPr lang="tr-TR" dirty="0" smtClean="0"/>
              <a:t>.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8185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154" y="365125"/>
            <a:ext cx="10110652" cy="6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33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b="1" dirty="0"/>
              <a:t> </a:t>
            </a:r>
            <a:r>
              <a:rPr lang="tr-TR" sz="4000" b="1" dirty="0" smtClean="0"/>
              <a:t>Sonuç</a:t>
            </a:r>
            <a:endParaRPr lang="tr-TR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hlinkClick r:id="rId2"/>
              </a:rPr>
              <a:t>Tablo 2'ye</a:t>
            </a:r>
            <a:r>
              <a:rPr lang="tr-TR" dirty="0"/>
              <a:t> göre </a:t>
            </a:r>
            <a:r>
              <a:rPr lang="tr-TR" dirty="0" err="1" smtClean="0"/>
              <a:t>dermografik</a:t>
            </a:r>
            <a:r>
              <a:rPr lang="tr-TR" dirty="0" smtClean="0"/>
              <a:t> özelliklerde anlamlı bir fark saptanmazken(p&gt;0,2), «geçmişte spesifik </a:t>
            </a:r>
            <a:r>
              <a:rPr lang="tr-TR" dirty="0"/>
              <a:t>bir diyete </a:t>
            </a:r>
            <a:r>
              <a:rPr lang="tr-TR" dirty="0" smtClean="0"/>
              <a:t>bağlılık", tek temel </a:t>
            </a:r>
            <a:r>
              <a:rPr lang="tr-TR" dirty="0"/>
              <a:t>değişkendi ve </a:t>
            </a:r>
            <a:r>
              <a:rPr lang="tr-TR" dirty="0" smtClean="0"/>
              <a:t>bu karıştırıcı değişken olarak kabul edildi(p&lt;0,2).</a:t>
            </a:r>
          </a:p>
          <a:p>
            <a:endParaRPr lang="tr-TR" dirty="0" smtClean="0"/>
          </a:p>
          <a:p>
            <a:endParaRPr lang="tr-TR" dirty="0"/>
          </a:p>
          <a:p>
            <a:r>
              <a:rPr lang="tr-TR" dirty="0" smtClean="0"/>
              <a:t>DASH diyeti ve diyabetik diyetin</a:t>
            </a:r>
            <a:r>
              <a:rPr lang="tr-TR" dirty="0"/>
              <a:t> </a:t>
            </a:r>
            <a:r>
              <a:rPr lang="tr-TR" dirty="0" err="1" smtClean="0"/>
              <a:t>sistolik</a:t>
            </a:r>
            <a:r>
              <a:rPr lang="tr-TR" dirty="0" smtClean="0"/>
              <a:t> ve </a:t>
            </a:r>
            <a:r>
              <a:rPr lang="tr-TR" dirty="0" err="1" smtClean="0"/>
              <a:t>diyastolik</a:t>
            </a:r>
            <a:r>
              <a:rPr lang="tr-TR" dirty="0" smtClean="0"/>
              <a:t> kan basıncı üzerindeki</a:t>
            </a:r>
            <a:r>
              <a:rPr lang="tr-TR" dirty="0"/>
              <a:t> etkisinin analiz sonuçları</a:t>
            </a:r>
            <a:r>
              <a:rPr lang="tr-TR" dirty="0">
                <a:hlinkClick r:id="rId3"/>
              </a:rPr>
              <a:t> Tablo 3'te </a:t>
            </a:r>
            <a:r>
              <a:rPr lang="tr-TR" dirty="0" smtClean="0"/>
              <a:t>sunulmuştur.</a:t>
            </a:r>
            <a:r>
              <a:rPr lang="tr-TR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13818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GİRİŞ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Hipertansiyon </a:t>
            </a:r>
            <a:r>
              <a:rPr lang="tr-TR" dirty="0" err="1"/>
              <a:t>insidansı</a:t>
            </a:r>
            <a:r>
              <a:rPr lang="tr-TR" dirty="0"/>
              <a:t> diyabetli insanlar </a:t>
            </a:r>
            <a:r>
              <a:rPr lang="tr-TR" dirty="0" smtClean="0"/>
              <a:t>arasında giderek artmaktadır.</a:t>
            </a:r>
            <a:r>
              <a:rPr lang="tr-TR" dirty="0"/>
              <a:t> Kendi içinde </a:t>
            </a:r>
            <a:r>
              <a:rPr lang="tr-TR" dirty="0" smtClean="0"/>
              <a:t>diyabet, </a:t>
            </a:r>
            <a:r>
              <a:rPr lang="tr-TR" dirty="0" err="1" smtClean="0"/>
              <a:t>kardiyovasküler</a:t>
            </a:r>
            <a:r>
              <a:rPr lang="tr-TR" dirty="0" smtClean="0"/>
              <a:t> hastalığa bağlı </a:t>
            </a:r>
            <a:r>
              <a:rPr lang="tr-TR" dirty="0"/>
              <a:t>ölümlerin önde gelen bir </a:t>
            </a:r>
            <a:r>
              <a:rPr lang="tr-TR" dirty="0" smtClean="0"/>
              <a:t>nedenidir.</a:t>
            </a:r>
            <a:r>
              <a:rPr lang="tr-TR" dirty="0"/>
              <a:t> 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Diğer </a:t>
            </a:r>
            <a:r>
              <a:rPr lang="tr-TR" dirty="0"/>
              <a:t>yandan, </a:t>
            </a:r>
            <a:r>
              <a:rPr lang="tr-TR" dirty="0" err="1" smtClean="0"/>
              <a:t>prehipertansiyonu</a:t>
            </a:r>
            <a:r>
              <a:rPr lang="tr-TR" dirty="0" smtClean="0"/>
              <a:t> (</a:t>
            </a:r>
            <a:r>
              <a:rPr lang="tr-TR" dirty="0" err="1" smtClean="0"/>
              <a:t>sistolik</a:t>
            </a:r>
            <a:r>
              <a:rPr lang="tr-TR" dirty="0" smtClean="0"/>
              <a:t> kan basıncı: 120-130 </a:t>
            </a:r>
            <a:r>
              <a:rPr lang="tr-TR" dirty="0"/>
              <a:t>mm / Hg </a:t>
            </a:r>
            <a:r>
              <a:rPr lang="tr-TR" dirty="0" smtClean="0"/>
              <a:t>veya </a:t>
            </a:r>
            <a:r>
              <a:rPr lang="tr-TR" dirty="0" err="1" smtClean="0"/>
              <a:t>diyastolik</a:t>
            </a:r>
            <a:r>
              <a:rPr lang="tr-TR" dirty="0" smtClean="0"/>
              <a:t> kan basıncı: 80-89 </a:t>
            </a:r>
            <a:r>
              <a:rPr lang="tr-TR" dirty="0"/>
              <a:t>mm / </a:t>
            </a:r>
            <a:r>
              <a:rPr lang="tr-TR" dirty="0" smtClean="0"/>
              <a:t>Hg) olanlar</a:t>
            </a:r>
            <a:r>
              <a:rPr lang="tr-TR" dirty="0"/>
              <a:t> </a:t>
            </a:r>
            <a:r>
              <a:rPr lang="tr-TR" dirty="0" smtClean="0"/>
              <a:t>, </a:t>
            </a:r>
            <a:r>
              <a:rPr lang="tr-TR" dirty="0"/>
              <a:t>normal kan basıncı olan insanlara oranla hipertansiyon ve </a:t>
            </a:r>
            <a:r>
              <a:rPr lang="tr-TR" dirty="0" err="1"/>
              <a:t>kardiyovasküler</a:t>
            </a:r>
            <a:r>
              <a:rPr lang="tr-TR" dirty="0"/>
              <a:t> hastalık gelişimi için daha büyük risk </a:t>
            </a:r>
            <a:r>
              <a:rPr lang="tr-TR" dirty="0" smtClean="0"/>
              <a:t>altındadır.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8898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 descr="Ekran Kırpm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229" y="104503"/>
            <a:ext cx="9287691" cy="650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38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b="1" dirty="0"/>
              <a:t> </a:t>
            </a:r>
            <a:r>
              <a:rPr lang="tr-TR" sz="4000" b="1" dirty="0" smtClean="0"/>
              <a:t>Sonuç</a:t>
            </a:r>
            <a:endParaRPr lang="tr-TR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Model 1 ve </a:t>
            </a:r>
            <a:r>
              <a:rPr lang="tr-TR" dirty="0" smtClean="0"/>
              <a:t>2'nin </a:t>
            </a:r>
            <a:r>
              <a:rPr lang="tr-TR" dirty="0" err="1" smtClean="0"/>
              <a:t>kovaryans</a:t>
            </a:r>
            <a:r>
              <a:rPr lang="tr-TR" dirty="0" smtClean="0"/>
              <a:t> analizi</a:t>
            </a:r>
            <a:r>
              <a:rPr lang="tr-TR" dirty="0"/>
              <a:t> (ANCOVA), iki grup arasında </a:t>
            </a:r>
            <a:r>
              <a:rPr lang="tr-TR" dirty="0" err="1"/>
              <a:t>sistolik</a:t>
            </a:r>
            <a:r>
              <a:rPr lang="tr-TR" dirty="0"/>
              <a:t> kan basıncındaki ortalama </a:t>
            </a:r>
            <a:r>
              <a:rPr lang="tr-TR" dirty="0" smtClean="0"/>
              <a:t>düşüşte </a:t>
            </a:r>
            <a:r>
              <a:rPr lang="tr-TR" dirty="0"/>
              <a:t>anlamlı bir fark olmadığını gösterdi (P&gt; 0.05</a:t>
            </a:r>
            <a:r>
              <a:rPr lang="tr-TR" dirty="0" smtClean="0"/>
              <a:t>),</a:t>
            </a:r>
          </a:p>
          <a:p>
            <a:r>
              <a:rPr lang="tr-TR" dirty="0" smtClean="0"/>
              <a:t> </a:t>
            </a:r>
            <a:r>
              <a:rPr lang="tr-TR" dirty="0"/>
              <a:t>Ek olarak, 1 ve 2 numaralı modellerin </a:t>
            </a:r>
            <a:r>
              <a:rPr lang="tr-TR" dirty="0" err="1"/>
              <a:t>ANCOVA'sı</a:t>
            </a:r>
            <a:r>
              <a:rPr lang="tr-TR" dirty="0"/>
              <a:t> test grubu ile cinsiyet arasındaki etkileşimin ve test grubu ile bazal VKİ arasındaki etkileşimin ortalama </a:t>
            </a:r>
            <a:r>
              <a:rPr lang="tr-TR" dirty="0" err="1" smtClean="0"/>
              <a:t>sistolik</a:t>
            </a:r>
            <a:r>
              <a:rPr lang="tr-TR" dirty="0" smtClean="0"/>
              <a:t> </a:t>
            </a:r>
            <a:r>
              <a:rPr lang="tr-TR" dirty="0"/>
              <a:t>kan basıncı üzerinde anlamlı olmadığını göstermiştir </a:t>
            </a:r>
            <a:r>
              <a:rPr lang="tr-TR" dirty="0" smtClean="0"/>
              <a:t>(P&gt; </a:t>
            </a:r>
            <a:r>
              <a:rPr lang="tr-TR" dirty="0"/>
              <a:t>0.05). </a:t>
            </a:r>
            <a:endParaRPr lang="tr-TR" dirty="0" smtClean="0"/>
          </a:p>
          <a:p>
            <a:r>
              <a:rPr lang="tr-TR" dirty="0" smtClean="0"/>
              <a:t>Bununla </a:t>
            </a:r>
            <a:r>
              <a:rPr lang="tr-TR" dirty="0"/>
              <a:t>birlikte, (</a:t>
            </a:r>
            <a:r>
              <a:rPr lang="tr-TR" dirty="0" err="1" smtClean="0"/>
              <a:t>paired</a:t>
            </a:r>
            <a:r>
              <a:rPr lang="tr-TR" dirty="0" smtClean="0"/>
              <a:t>) bağımlı örneklem</a:t>
            </a:r>
            <a:r>
              <a:rPr lang="tr-TR" dirty="0"/>
              <a:t> </a:t>
            </a:r>
            <a:r>
              <a:rPr lang="tr-TR" i="1" dirty="0"/>
              <a:t>t-</a:t>
            </a:r>
            <a:r>
              <a:rPr lang="tr-TR" dirty="0"/>
              <a:t> testine göre, </a:t>
            </a:r>
            <a:r>
              <a:rPr lang="tr-TR" dirty="0" err="1"/>
              <a:t>sistolik</a:t>
            </a:r>
            <a:r>
              <a:rPr lang="tr-TR" dirty="0"/>
              <a:t> kan basıncı değerlerinde azalma müdahale grubunda anlamlı, kontrol grubunda ise anlamlı değildi (sırasıyla P = 0.003 ve P = 0.338).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4355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b="1" dirty="0"/>
              <a:t> </a:t>
            </a:r>
            <a:r>
              <a:rPr lang="tr-TR" sz="4000" b="1" dirty="0" smtClean="0"/>
              <a:t>Sonuç</a:t>
            </a:r>
            <a:endParaRPr lang="tr-TR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Model 1 ve 2'deki </a:t>
            </a:r>
            <a:r>
              <a:rPr lang="tr-TR" dirty="0" smtClean="0"/>
              <a:t>ANCOVA sonuçları</a:t>
            </a:r>
            <a:r>
              <a:rPr lang="tr-TR" dirty="0"/>
              <a:t> , iki grup arasında ortalama azalmış </a:t>
            </a:r>
            <a:r>
              <a:rPr lang="tr-TR" dirty="0" err="1" smtClean="0"/>
              <a:t>diyastolik</a:t>
            </a:r>
            <a:r>
              <a:rPr lang="tr-TR" dirty="0" smtClean="0"/>
              <a:t> kan basıncında anlamlı </a:t>
            </a:r>
            <a:r>
              <a:rPr lang="tr-TR" dirty="0"/>
              <a:t>bir fark olmadığını göstermiştir (P&gt; 0.05). </a:t>
            </a:r>
            <a:endParaRPr lang="tr-TR" dirty="0" smtClean="0"/>
          </a:p>
          <a:p>
            <a:r>
              <a:rPr lang="tr-TR" dirty="0" smtClean="0"/>
              <a:t>Ek </a:t>
            </a:r>
            <a:r>
              <a:rPr lang="tr-TR" dirty="0"/>
              <a:t>olarak, 1 ve 2 numaralı modellerin </a:t>
            </a:r>
            <a:r>
              <a:rPr lang="tr-TR" dirty="0" err="1"/>
              <a:t>ANCOVA'sı</a:t>
            </a:r>
            <a:r>
              <a:rPr lang="tr-TR" dirty="0"/>
              <a:t> test grubu ile cinsiyet arasındaki etkileşimin ve test grubu ile bazal VKİ arasındaki etkileşimin ortalama </a:t>
            </a:r>
            <a:r>
              <a:rPr lang="tr-TR" dirty="0" err="1"/>
              <a:t>diyastolik</a:t>
            </a:r>
            <a:r>
              <a:rPr lang="tr-TR" dirty="0"/>
              <a:t> kan basıncı üzerinde anlamlı olmadığını göstermiştir (P&gt; 0.05). </a:t>
            </a:r>
            <a:endParaRPr lang="tr-TR" dirty="0" smtClean="0"/>
          </a:p>
          <a:p>
            <a:r>
              <a:rPr lang="tr-TR" dirty="0" smtClean="0"/>
              <a:t>Bununla </a:t>
            </a:r>
            <a:r>
              <a:rPr lang="tr-TR" dirty="0"/>
              <a:t>birlikte, (</a:t>
            </a:r>
            <a:r>
              <a:rPr lang="tr-TR" dirty="0" err="1" smtClean="0"/>
              <a:t>paired</a:t>
            </a:r>
            <a:r>
              <a:rPr lang="tr-TR" dirty="0" smtClean="0"/>
              <a:t>) bağımlı örneklem</a:t>
            </a:r>
            <a:r>
              <a:rPr lang="tr-TR" dirty="0"/>
              <a:t> </a:t>
            </a:r>
            <a:r>
              <a:rPr lang="tr-TR" i="1" dirty="0"/>
              <a:t>t-</a:t>
            </a:r>
            <a:r>
              <a:rPr lang="tr-TR" dirty="0"/>
              <a:t> testi göz önüne alındığında, </a:t>
            </a:r>
            <a:r>
              <a:rPr lang="tr-TR" dirty="0" err="1"/>
              <a:t>diyastolik</a:t>
            </a:r>
            <a:r>
              <a:rPr lang="tr-TR" dirty="0"/>
              <a:t> kan basıncı değerlerinde azalma, müdahale grubunda ve kontrol grubunda anlamlı değildi (P = 0.126 ve P = 0.219).</a:t>
            </a:r>
          </a:p>
        </p:txBody>
      </p:sp>
    </p:spTree>
    <p:extLst>
      <p:ext uri="{BB962C8B-B14F-4D97-AF65-F5344CB8AC3E}">
        <p14:creationId xmlns:p14="http://schemas.microsoft.com/office/powerpoint/2010/main" val="81115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4000" b="1" dirty="0" smtClean="0"/>
              <a:t>Tartışma</a:t>
            </a:r>
            <a:r>
              <a:rPr lang="tr-TR" b="1" dirty="0"/>
              <a:t/>
            </a:r>
            <a:br>
              <a:rPr lang="tr-TR" b="1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Tip </a:t>
            </a:r>
            <a:r>
              <a:rPr lang="tr-TR" dirty="0"/>
              <a:t>2 Diyabet ve </a:t>
            </a:r>
            <a:r>
              <a:rPr lang="tr-TR" dirty="0" err="1"/>
              <a:t>Prehipertansiyonu</a:t>
            </a:r>
            <a:r>
              <a:rPr lang="tr-TR" dirty="0"/>
              <a:t> olan </a:t>
            </a:r>
            <a:r>
              <a:rPr lang="tr-TR" dirty="0" smtClean="0"/>
              <a:t>hastalar üzerinde yapılan bu </a:t>
            </a:r>
            <a:r>
              <a:rPr lang="tr-TR" dirty="0"/>
              <a:t>çalışmada, iki grup arasında  </a:t>
            </a:r>
            <a:r>
              <a:rPr lang="tr-TR" dirty="0" err="1"/>
              <a:t>sistolik</a:t>
            </a:r>
            <a:r>
              <a:rPr lang="tr-TR" dirty="0"/>
              <a:t> ve </a:t>
            </a:r>
            <a:r>
              <a:rPr lang="tr-TR" dirty="0" err="1"/>
              <a:t>diyastolik</a:t>
            </a:r>
            <a:r>
              <a:rPr lang="tr-TR" dirty="0"/>
              <a:t> kan </a:t>
            </a:r>
            <a:r>
              <a:rPr lang="tr-TR" dirty="0" smtClean="0"/>
              <a:t>basıncında anlamlı </a:t>
            </a:r>
            <a:r>
              <a:rPr lang="tr-TR" dirty="0"/>
              <a:t>bir fark </a:t>
            </a:r>
            <a:r>
              <a:rPr lang="tr-TR" dirty="0" smtClean="0"/>
              <a:t>yoktu.</a:t>
            </a:r>
          </a:p>
          <a:p>
            <a:r>
              <a:rPr lang="tr-TR" dirty="0"/>
              <a:t> Her grubun değişikliklerini karşılaştırdığımızda, sadece DASH diyeti </a:t>
            </a:r>
            <a:r>
              <a:rPr lang="tr-TR" dirty="0" err="1" smtClean="0"/>
              <a:t>diyastolik</a:t>
            </a:r>
            <a:r>
              <a:rPr lang="tr-TR" dirty="0" smtClean="0"/>
              <a:t> kan basıncında </a:t>
            </a:r>
            <a:r>
              <a:rPr lang="tr-TR" dirty="0"/>
              <a:t>değil </a:t>
            </a:r>
            <a:r>
              <a:rPr lang="tr-TR" dirty="0" err="1" smtClean="0"/>
              <a:t>sistolik</a:t>
            </a:r>
            <a:r>
              <a:rPr lang="tr-TR" dirty="0" smtClean="0"/>
              <a:t> kan basıncında </a:t>
            </a:r>
            <a:r>
              <a:rPr lang="tr-TR" dirty="0"/>
              <a:t>belirgin bir azalmaya neden oldu. ADA diyeti </a:t>
            </a:r>
            <a:r>
              <a:rPr lang="tr-TR" dirty="0" err="1"/>
              <a:t>s</a:t>
            </a:r>
            <a:r>
              <a:rPr lang="tr-TR" dirty="0" err="1" smtClean="0"/>
              <a:t>istolik</a:t>
            </a:r>
            <a:r>
              <a:rPr lang="tr-TR" dirty="0" smtClean="0"/>
              <a:t> kan basıncında ve </a:t>
            </a:r>
            <a:r>
              <a:rPr lang="tr-TR" dirty="0" err="1"/>
              <a:t>d</a:t>
            </a:r>
            <a:r>
              <a:rPr lang="tr-TR" dirty="0" err="1" smtClean="0"/>
              <a:t>iyastolik</a:t>
            </a:r>
            <a:r>
              <a:rPr lang="tr-TR" dirty="0" smtClean="0"/>
              <a:t> kan basıncında anlamlı </a:t>
            </a:r>
            <a:r>
              <a:rPr lang="tr-TR" dirty="0"/>
              <a:t>bir farklılığa neden olmamıştır.</a:t>
            </a:r>
          </a:p>
          <a:p>
            <a:r>
              <a:rPr lang="tr-TR" dirty="0"/>
              <a:t>Çocuklarda ve yetişkinlerde yapılan çalışmalar, </a:t>
            </a:r>
            <a:r>
              <a:rPr lang="tr-TR" dirty="0" smtClean="0"/>
              <a:t>diyetle tuz</a:t>
            </a:r>
            <a:r>
              <a:rPr lang="tr-TR" dirty="0"/>
              <a:t> alımının düşürülmesinin </a:t>
            </a:r>
            <a:r>
              <a:rPr lang="tr-TR" dirty="0" smtClean="0"/>
              <a:t>kan basıncını düşürdüğünü </a:t>
            </a:r>
            <a:r>
              <a:rPr lang="tr-TR" dirty="0" smtClean="0"/>
              <a:t>göstermiştir.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1286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4000" b="1" dirty="0" smtClean="0"/>
              <a:t>Tartışma</a:t>
            </a:r>
            <a:r>
              <a:rPr lang="tr-TR" b="1" dirty="0"/>
              <a:t/>
            </a:r>
            <a:br>
              <a:rPr lang="tr-TR" b="1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Sacks</a:t>
            </a:r>
            <a:r>
              <a:rPr lang="tr-TR" dirty="0" smtClean="0"/>
              <a:t> ve arkadaşları DASH diyetinde ve </a:t>
            </a:r>
            <a:r>
              <a:rPr lang="tr-TR" dirty="0"/>
              <a:t>normal diyetlerde sodyum alımında yüksek seviyelerden orta seviyelere düşüşün </a:t>
            </a:r>
            <a:r>
              <a:rPr lang="tr-TR" dirty="0" err="1"/>
              <a:t>sistolik</a:t>
            </a:r>
            <a:r>
              <a:rPr lang="tr-TR" dirty="0"/>
              <a:t> kan basıncında belirgin bir düşüşe yol açtığını </a:t>
            </a:r>
            <a:r>
              <a:rPr lang="tr-TR" dirty="0" smtClean="0"/>
              <a:t>belirtti.</a:t>
            </a:r>
          </a:p>
          <a:p>
            <a:endParaRPr lang="tr-TR" dirty="0"/>
          </a:p>
          <a:p>
            <a:r>
              <a:rPr lang="tr-TR" dirty="0" smtClean="0"/>
              <a:t>Ayrıca DASH diyetinde ve </a:t>
            </a:r>
            <a:r>
              <a:rPr lang="tr-TR" dirty="0"/>
              <a:t>normal diyetlerde </a:t>
            </a:r>
            <a:r>
              <a:rPr lang="tr-TR" dirty="0" smtClean="0"/>
              <a:t>sodyum </a:t>
            </a:r>
            <a:r>
              <a:rPr lang="tr-TR" dirty="0"/>
              <a:t>alımının orta seviyelerden düşük seviyelere düşmesi, kan basıncında daha büyük bir düşüşe neden </a:t>
            </a:r>
            <a:r>
              <a:rPr lang="tr-TR" dirty="0" smtClean="0"/>
              <a:t>olur.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7205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4000" b="1" dirty="0"/>
              <a:t> Tartışma</a:t>
            </a:r>
            <a:r>
              <a:rPr lang="tr-TR" b="1" dirty="0"/>
              <a:t/>
            </a:r>
            <a:br>
              <a:rPr lang="tr-TR" b="1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Ayrıca, DASH diyetinde sodyum alımının 2300 mg / gün seviyesinin altına düşmesi, normal diyete kıyasla kan basıncında daha fazla azalmaya yol </a:t>
            </a:r>
            <a:r>
              <a:rPr lang="tr-TR" dirty="0" smtClean="0"/>
              <a:t>açmaktadır.</a:t>
            </a:r>
          </a:p>
          <a:p>
            <a:endParaRPr lang="tr-TR" dirty="0" smtClean="0"/>
          </a:p>
          <a:p>
            <a:r>
              <a:rPr lang="tr-TR" dirty="0" err="1"/>
              <a:t>Sanei</a:t>
            </a:r>
            <a:r>
              <a:rPr lang="tr-TR" dirty="0"/>
              <a:t> </a:t>
            </a:r>
            <a:r>
              <a:rPr lang="tr-TR" dirty="0" smtClean="0"/>
              <a:t>ve arkadaşları Meta-analiz </a:t>
            </a:r>
            <a:r>
              <a:rPr lang="tr-TR" dirty="0"/>
              <a:t>incelemesi sırasında DASH diyetinin </a:t>
            </a:r>
            <a:r>
              <a:rPr lang="tr-TR" dirty="0" err="1"/>
              <a:t>sistolik</a:t>
            </a:r>
            <a:r>
              <a:rPr lang="tr-TR" dirty="0"/>
              <a:t> ve </a:t>
            </a:r>
            <a:r>
              <a:rPr lang="tr-TR" dirty="0" err="1" smtClean="0"/>
              <a:t>diyastolik</a:t>
            </a:r>
            <a:r>
              <a:rPr lang="tr-TR" dirty="0" smtClean="0"/>
              <a:t> kan basıncını</a:t>
            </a:r>
            <a:r>
              <a:rPr lang="tr-TR" dirty="0"/>
              <a:t> önemli ölçüde azalttığını </a:t>
            </a:r>
            <a:r>
              <a:rPr lang="tr-TR" dirty="0" smtClean="0"/>
              <a:t>gösterdi, </a:t>
            </a:r>
            <a:r>
              <a:rPr lang="tr-TR" dirty="0"/>
              <a:t>ancak bu yararlı etki DASH benzeri diyetlerde </a:t>
            </a:r>
            <a:r>
              <a:rPr lang="tr-TR" dirty="0" smtClean="0"/>
              <a:t>daha azdı.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89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4000" b="1" dirty="0"/>
              <a:t> Tartışma</a:t>
            </a:r>
            <a:r>
              <a:rPr lang="tr-TR" b="1" dirty="0"/>
              <a:t/>
            </a:r>
            <a:br>
              <a:rPr lang="tr-TR" b="1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Çalışmamızdaki 12 haftalık müdahalenin sonuçları, iki grup arasında ortalama </a:t>
            </a:r>
            <a:r>
              <a:rPr lang="tr-TR" dirty="0" err="1"/>
              <a:t>sistolik</a:t>
            </a:r>
            <a:r>
              <a:rPr lang="tr-TR" dirty="0"/>
              <a:t> kan basıncı açısından anlamlı bir fark göstermedi, </a:t>
            </a:r>
            <a:r>
              <a:rPr lang="tr-TR" dirty="0" smtClean="0"/>
              <a:t>müdahale </a:t>
            </a:r>
            <a:r>
              <a:rPr lang="tr-TR" dirty="0"/>
              <a:t>grubunda </a:t>
            </a:r>
            <a:r>
              <a:rPr lang="tr-TR" dirty="0" err="1"/>
              <a:t>sistolik</a:t>
            </a:r>
            <a:r>
              <a:rPr lang="tr-TR" dirty="0"/>
              <a:t> kan basıncında anlamlı bir azalma </a:t>
            </a:r>
            <a:r>
              <a:rPr lang="tr-TR" dirty="0" smtClean="0"/>
              <a:t>gözlendi </a:t>
            </a:r>
            <a:r>
              <a:rPr lang="tr-TR" dirty="0"/>
              <a:t>ancak kontrol grubunda bu etki </a:t>
            </a:r>
            <a:r>
              <a:rPr lang="tr-TR" dirty="0" smtClean="0"/>
              <a:t>gözlenmedi.</a:t>
            </a:r>
          </a:p>
          <a:p>
            <a:endParaRPr lang="tr-TR" dirty="0" smtClean="0"/>
          </a:p>
          <a:p>
            <a:r>
              <a:rPr lang="tr-TR" dirty="0" smtClean="0"/>
              <a:t>İki </a:t>
            </a:r>
            <a:r>
              <a:rPr lang="tr-TR" dirty="0"/>
              <a:t>grup arasında </a:t>
            </a:r>
            <a:r>
              <a:rPr lang="tr-TR" dirty="0" err="1"/>
              <a:t>diyastolik</a:t>
            </a:r>
            <a:r>
              <a:rPr lang="tr-TR" dirty="0"/>
              <a:t> kan basıncındaki ortalama azalma açısından da anlamlı bir fark yoktu; Ek olarak, ortalama </a:t>
            </a:r>
            <a:r>
              <a:rPr lang="tr-TR" dirty="0" err="1"/>
              <a:t>diyastolik</a:t>
            </a:r>
            <a:r>
              <a:rPr lang="tr-TR" dirty="0"/>
              <a:t> kan basıncının her iki grupta da çalışma öncesi ve sonrasında </a:t>
            </a:r>
            <a:r>
              <a:rPr lang="tr-TR" dirty="0" smtClean="0"/>
              <a:t>anlamlı </a:t>
            </a:r>
            <a:r>
              <a:rPr lang="tr-TR" dirty="0"/>
              <a:t>bir </a:t>
            </a:r>
            <a:r>
              <a:rPr lang="tr-TR" dirty="0" smtClean="0"/>
              <a:t>değişiklik </a:t>
            </a:r>
            <a:r>
              <a:rPr lang="tr-TR" dirty="0"/>
              <a:t>olmamıştır.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2033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4000" b="1" dirty="0" smtClean="0"/>
              <a:t>Tartışma</a:t>
            </a:r>
            <a:r>
              <a:rPr lang="tr-TR" b="1" dirty="0"/>
              <a:t/>
            </a:r>
            <a:br>
              <a:rPr lang="tr-TR" b="1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Araştırmalar</a:t>
            </a:r>
            <a:r>
              <a:rPr lang="tr-TR" dirty="0"/>
              <a:t>, DASH diyetinin hipertansiyonlu kişilerde kan basıncı üzerindeki etkisinin, </a:t>
            </a:r>
            <a:r>
              <a:rPr lang="tr-TR" dirty="0" err="1"/>
              <a:t>prehipertansiyonlu</a:t>
            </a:r>
            <a:r>
              <a:rPr lang="tr-TR" dirty="0"/>
              <a:t> insanlardan anlamlı derecede daha fazla olduğunu ve </a:t>
            </a:r>
            <a:r>
              <a:rPr lang="tr-TR" dirty="0" err="1"/>
              <a:t>prehipertansiyonlu</a:t>
            </a:r>
            <a:r>
              <a:rPr lang="tr-TR" dirty="0"/>
              <a:t> insanlarda hipertansiyonun önlenmesinde faydalı olduğunu göstermiştir.</a:t>
            </a:r>
          </a:p>
        </p:txBody>
      </p:sp>
    </p:spTree>
    <p:extLst>
      <p:ext uri="{BB962C8B-B14F-4D97-AF65-F5344CB8AC3E}">
        <p14:creationId xmlns:p14="http://schemas.microsoft.com/office/powerpoint/2010/main" val="122762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4000" b="1" dirty="0" smtClean="0"/>
              <a:t>Tartışma</a:t>
            </a:r>
            <a:r>
              <a:rPr lang="tr-TR" b="1" dirty="0"/>
              <a:t/>
            </a:r>
            <a:br>
              <a:rPr lang="tr-TR" b="1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Sonuç </a:t>
            </a:r>
            <a:r>
              <a:rPr lang="tr-TR" dirty="0"/>
              <a:t>olarak, tip 2 diyabet ve </a:t>
            </a:r>
            <a:r>
              <a:rPr lang="tr-TR" dirty="0" err="1" smtClean="0"/>
              <a:t>prehipertansiyonu</a:t>
            </a:r>
            <a:r>
              <a:rPr lang="tr-TR" dirty="0" smtClean="0"/>
              <a:t> </a:t>
            </a:r>
            <a:r>
              <a:rPr lang="tr-TR" dirty="0"/>
              <a:t>olan hastalar üzerinde yapılan bu çalışma, DASH diyetinin normal diyabetik diyete kıyasla, sadece </a:t>
            </a:r>
            <a:r>
              <a:rPr lang="tr-TR" dirty="0" err="1"/>
              <a:t>sistolik</a:t>
            </a:r>
            <a:r>
              <a:rPr lang="tr-TR" dirty="0"/>
              <a:t> kan basıncını önemli ölçüde azalttığını ve </a:t>
            </a:r>
            <a:r>
              <a:rPr lang="tr-TR" dirty="0" err="1"/>
              <a:t>diyastolik</a:t>
            </a:r>
            <a:r>
              <a:rPr lang="tr-TR" dirty="0"/>
              <a:t> kan basıncı üzerinde anlamlı bir etkisinin olmadığını göstermiştir. 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385049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4000" b="1" dirty="0" smtClean="0"/>
              <a:t>Tartışma</a:t>
            </a:r>
            <a:r>
              <a:rPr lang="tr-TR" b="1" dirty="0"/>
              <a:t/>
            </a:r>
            <a:br>
              <a:rPr lang="tr-TR" b="1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Bu </a:t>
            </a:r>
            <a:r>
              <a:rPr lang="tr-TR" dirty="0"/>
              <a:t>nedenle, diyabet ve </a:t>
            </a:r>
            <a:r>
              <a:rPr lang="tr-TR" dirty="0" err="1" smtClean="0"/>
              <a:t>prehipertansiyonu</a:t>
            </a:r>
            <a:r>
              <a:rPr lang="tr-TR" dirty="0" smtClean="0"/>
              <a:t> olan hastalar </a:t>
            </a:r>
            <a:r>
              <a:rPr lang="tr-TR" dirty="0"/>
              <a:t>üzerinde yapılacak  uzun süreli çalışmalar, DASH diyetinin kan basıncı üzerindeki etkileri konusunda daha iyi sonuçlar alınmasına yardımcı </a:t>
            </a:r>
            <a:r>
              <a:rPr lang="tr-TR" dirty="0" smtClean="0"/>
              <a:t>olabilir.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2382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GİRİŞ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Ayrıca, </a:t>
            </a:r>
            <a:r>
              <a:rPr lang="tr-TR" dirty="0" err="1"/>
              <a:t>kardiyovasküler</a:t>
            </a:r>
            <a:r>
              <a:rPr lang="tr-TR" dirty="0"/>
              <a:t> problemler ve inme diyabetli hastalarda ölümlerin </a:t>
            </a:r>
            <a:r>
              <a:rPr lang="tr-TR" dirty="0" smtClean="0"/>
              <a:t>yaklaşık % </a:t>
            </a:r>
            <a:r>
              <a:rPr lang="tr-TR" dirty="0"/>
              <a:t>65'ine neden olmaktadır.</a:t>
            </a:r>
          </a:p>
          <a:p>
            <a:endParaRPr lang="tr-TR" dirty="0" smtClean="0"/>
          </a:p>
          <a:p>
            <a:r>
              <a:rPr lang="tr-TR" dirty="0" smtClean="0"/>
              <a:t>Diyet </a:t>
            </a:r>
            <a:r>
              <a:rPr lang="tr-TR" dirty="0"/>
              <a:t>kompozisyonunun kan basıncı üzerindeki etkisi halk sağlığı ile ilgili önemli bir </a:t>
            </a:r>
            <a:r>
              <a:rPr lang="tr-TR" dirty="0" smtClean="0"/>
              <a:t>konudur.</a:t>
            </a:r>
          </a:p>
          <a:p>
            <a:endParaRPr lang="tr-TR" dirty="0" smtClean="0"/>
          </a:p>
          <a:p>
            <a:r>
              <a:rPr lang="tr-TR" dirty="0"/>
              <a:t>K</a:t>
            </a:r>
            <a:r>
              <a:rPr lang="tr-TR" dirty="0" smtClean="0"/>
              <a:t>linik </a:t>
            </a:r>
            <a:r>
              <a:rPr lang="tr-TR" dirty="0"/>
              <a:t>denemeler</a:t>
            </a:r>
            <a:r>
              <a:rPr lang="tr-TR" dirty="0" smtClean="0"/>
              <a:t>, diyette </a:t>
            </a:r>
            <a:r>
              <a:rPr lang="tr-TR" dirty="0"/>
              <a:t>sodyum klorür </a:t>
            </a:r>
            <a:r>
              <a:rPr lang="tr-TR" dirty="0" smtClean="0"/>
              <a:t>alımının 5.8 </a:t>
            </a:r>
            <a:r>
              <a:rPr lang="tr-TR" dirty="0"/>
              <a:t>g / güne (günde </a:t>
            </a:r>
            <a:r>
              <a:rPr lang="tr-TR" dirty="0" smtClean="0"/>
              <a:t>&lt;2300 </a:t>
            </a:r>
            <a:r>
              <a:rPr lang="tr-TR" dirty="0"/>
              <a:t>mg sodyum)  </a:t>
            </a:r>
            <a:r>
              <a:rPr lang="tr-TR" dirty="0" smtClean="0"/>
              <a:t>düşürülmesinin kan </a:t>
            </a:r>
            <a:r>
              <a:rPr lang="tr-TR" dirty="0" err="1" smtClean="0"/>
              <a:t>basınıcını</a:t>
            </a:r>
            <a:r>
              <a:rPr lang="tr-TR" dirty="0" smtClean="0"/>
              <a:t> düşürdüğünü göstermiştir.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168855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                                                                             </a:t>
            </a:r>
            <a:r>
              <a:rPr lang="tr-TR" sz="3600" dirty="0" smtClean="0"/>
              <a:t>TEŞEKKÜR EDERİM…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399960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GİRİŞ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  <a:p>
            <a:r>
              <a:rPr lang="tr-TR" dirty="0" smtClean="0"/>
              <a:t>Bununla </a:t>
            </a:r>
            <a:r>
              <a:rPr lang="tr-TR" dirty="0"/>
              <a:t>birlikte, kalsiyum, magnezyum ve potasyum bakımından zengin olması ve düşük sodyum olması nedeniyle </a:t>
            </a:r>
            <a:r>
              <a:rPr lang="tr-TR" u="sng" dirty="0">
                <a:hlinkClick r:id="rId2" tooltip="DASH Diyet hakkında daha fazla bilgi edinin"/>
              </a:rPr>
              <a:t>DASH diyeti</a:t>
            </a:r>
            <a:r>
              <a:rPr lang="tr-TR" dirty="0"/>
              <a:t> (</a:t>
            </a:r>
            <a:r>
              <a:rPr lang="en-US" dirty="0">
                <a:hlinkClick r:id="rId2" tooltip="Learn more about DASH Diet"/>
              </a:rPr>
              <a:t>Dietary Approaches to Stop Hypertension</a:t>
            </a:r>
            <a:r>
              <a:rPr lang="tr-TR" dirty="0"/>
              <a:t>) kan basıncını düşürmede en büyük etkiye </a:t>
            </a:r>
            <a:r>
              <a:rPr lang="tr-TR" dirty="0" smtClean="0"/>
              <a:t>sahiptir.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5978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GİRİŞ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Bu </a:t>
            </a:r>
            <a:r>
              <a:rPr lang="tr-TR" dirty="0"/>
              <a:t>diyet kepekli tahılların, sebzelerin, meyvelerin, baklagillerin, </a:t>
            </a:r>
            <a:r>
              <a:rPr lang="tr-TR" dirty="0" smtClean="0"/>
              <a:t>balıkların, </a:t>
            </a:r>
            <a:r>
              <a:rPr lang="tr-TR" dirty="0"/>
              <a:t>kuruyemişlerin ve az yağlı süt </a:t>
            </a:r>
            <a:r>
              <a:rPr lang="tr-TR" dirty="0" smtClean="0"/>
              <a:t>tüketiminin arttırılmasının </a:t>
            </a:r>
            <a:r>
              <a:rPr lang="tr-TR" dirty="0"/>
              <a:t>yanı sıra kırmızı et, şeker ve ek şeker ve sodyum tüketiminin azaltılmasına da vurgu </a:t>
            </a:r>
            <a:r>
              <a:rPr lang="tr-TR" dirty="0" smtClean="0"/>
              <a:t>yapar.</a:t>
            </a:r>
          </a:p>
          <a:p>
            <a:endParaRPr lang="tr-TR" dirty="0" smtClean="0"/>
          </a:p>
          <a:p>
            <a:r>
              <a:rPr lang="tr-TR" dirty="0" smtClean="0"/>
              <a:t>DASH diyeti, lif ve protein açısından da zengindir.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8120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GİRİŞ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Çok sayıda çalışma DASH </a:t>
            </a:r>
            <a:r>
              <a:rPr lang="tr-TR" dirty="0" smtClean="0"/>
              <a:t>diyetinin </a:t>
            </a:r>
            <a:r>
              <a:rPr lang="tr-TR" dirty="0" err="1" smtClean="0"/>
              <a:t>sistolik</a:t>
            </a:r>
            <a:r>
              <a:rPr lang="tr-TR" dirty="0" smtClean="0"/>
              <a:t> kan basıncını azalttığını göstermiştir</a:t>
            </a:r>
            <a:r>
              <a:rPr lang="tr-TR" dirty="0"/>
              <a:t>, ancak </a:t>
            </a:r>
            <a:r>
              <a:rPr lang="tr-TR" dirty="0" smtClean="0"/>
              <a:t>sonuçlarda </a:t>
            </a:r>
            <a:r>
              <a:rPr lang="tr-TR" dirty="0" err="1"/>
              <a:t>diyastolik</a:t>
            </a:r>
            <a:r>
              <a:rPr lang="tr-TR" dirty="0"/>
              <a:t> kan basıncı üzerindeki etkisi </a:t>
            </a:r>
            <a:r>
              <a:rPr lang="tr-TR" dirty="0" smtClean="0"/>
              <a:t>çelişkilidir.</a:t>
            </a:r>
          </a:p>
          <a:p>
            <a:endParaRPr lang="tr-TR" dirty="0" smtClean="0"/>
          </a:p>
          <a:p>
            <a:r>
              <a:rPr lang="tr-TR" dirty="0"/>
              <a:t> ENCORE </a:t>
            </a:r>
            <a:r>
              <a:rPr lang="tr-TR" dirty="0" smtClean="0"/>
              <a:t>sonuçları</a:t>
            </a:r>
            <a:r>
              <a:rPr lang="tr-TR" dirty="0"/>
              <a:t>, DASH diyetinin </a:t>
            </a:r>
            <a:r>
              <a:rPr lang="tr-TR" dirty="0" err="1"/>
              <a:t>obezite</a:t>
            </a:r>
            <a:r>
              <a:rPr lang="tr-TR" dirty="0"/>
              <a:t> ve hipertansiyondan </a:t>
            </a:r>
            <a:r>
              <a:rPr lang="tr-TR" dirty="0" err="1"/>
              <a:t>muzdarip</a:t>
            </a:r>
            <a:r>
              <a:rPr lang="tr-TR" dirty="0"/>
              <a:t> olan insanlarda kan basıncını azaltabileceğini </a:t>
            </a:r>
            <a:r>
              <a:rPr lang="tr-TR" dirty="0" smtClean="0"/>
              <a:t>göstermektedir.</a:t>
            </a:r>
          </a:p>
          <a:p>
            <a:endParaRPr lang="tr-TR" dirty="0" smtClean="0"/>
          </a:p>
          <a:p>
            <a:r>
              <a:rPr lang="tr-TR" dirty="0"/>
              <a:t>Bu </a:t>
            </a:r>
            <a:r>
              <a:rPr lang="tr-TR" dirty="0" smtClean="0"/>
              <a:t>nedenle bu çalışmada, </a:t>
            </a:r>
            <a:r>
              <a:rPr lang="tr-TR" dirty="0"/>
              <a:t>DASH diyetinin tip 2 diyabetli ve </a:t>
            </a:r>
            <a:r>
              <a:rPr lang="tr-TR" dirty="0" err="1"/>
              <a:t>prehipertansiyonlu</a:t>
            </a:r>
            <a:r>
              <a:rPr lang="tr-TR" dirty="0"/>
              <a:t> kişilerde kan basıncına </a:t>
            </a:r>
            <a:r>
              <a:rPr lang="tr-TR" dirty="0" smtClean="0"/>
              <a:t>etkileri araştırılmıştır.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3825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MATERYAL VE METOD</a:t>
            </a:r>
            <a:br>
              <a:rPr lang="tr-TR" dirty="0" smtClean="0"/>
            </a:br>
            <a:r>
              <a:rPr lang="tr-TR" sz="3600" b="1" dirty="0"/>
              <a:t> Katılımcılar</a:t>
            </a:r>
            <a:r>
              <a:rPr lang="tr-TR" b="1" dirty="0"/>
              <a:t/>
            </a:r>
            <a:br>
              <a:rPr lang="tr-TR" b="1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Bu</a:t>
            </a:r>
            <a:r>
              <a:rPr lang="tr-TR" dirty="0"/>
              <a:t> </a:t>
            </a:r>
            <a:r>
              <a:rPr lang="tr-TR" dirty="0" err="1"/>
              <a:t>randomize</a:t>
            </a:r>
            <a:r>
              <a:rPr lang="tr-TR" dirty="0"/>
              <a:t> klinik </a:t>
            </a:r>
            <a:r>
              <a:rPr lang="tr-TR" dirty="0" smtClean="0"/>
              <a:t>çalışma, Mayıs </a:t>
            </a:r>
            <a:r>
              <a:rPr lang="tr-TR" dirty="0"/>
              <a:t>2016 - Ağustos 2016 döneminde </a:t>
            </a:r>
            <a:r>
              <a:rPr lang="tr-TR" dirty="0" err="1" smtClean="0"/>
              <a:t>Urmia</a:t>
            </a:r>
            <a:r>
              <a:rPr lang="tr-TR" dirty="0" smtClean="0"/>
              <a:t> </a:t>
            </a:r>
            <a:r>
              <a:rPr lang="tr-TR" dirty="0"/>
              <a:t>Tıp Bilimleri </a:t>
            </a:r>
            <a:r>
              <a:rPr lang="tr-TR" dirty="0" smtClean="0"/>
              <a:t>Üniversitesi'nde </a:t>
            </a:r>
            <a:r>
              <a:rPr lang="tr-TR" dirty="0"/>
              <a:t>(</a:t>
            </a:r>
            <a:r>
              <a:rPr lang="tr-TR" dirty="0" err="1"/>
              <a:t>Urmiye</a:t>
            </a:r>
            <a:r>
              <a:rPr lang="tr-TR" dirty="0"/>
              <a:t>, İran</a:t>
            </a:r>
            <a:r>
              <a:rPr lang="tr-TR" dirty="0" smtClean="0"/>
              <a:t>) yapıldı.</a:t>
            </a:r>
          </a:p>
          <a:p>
            <a:endParaRPr lang="tr-TR" dirty="0" smtClean="0"/>
          </a:p>
          <a:p>
            <a:r>
              <a:rPr lang="tr-TR" dirty="0" smtClean="0"/>
              <a:t>Her iki grupta 40 ar kişi olmak üzere 80 </a:t>
            </a:r>
            <a:r>
              <a:rPr lang="tr-TR" dirty="0"/>
              <a:t>hasta </a:t>
            </a:r>
            <a:r>
              <a:rPr lang="tr-TR" dirty="0" smtClean="0"/>
              <a:t>kaydedildi.</a:t>
            </a:r>
          </a:p>
          <a:p>
            <a:endParaRPr lang="tr-TR" dirty="0" smtClean="0"/>
          </a:p>
          <a:p>
            <a:r>
              <a:rPr lang="tr-TR" dirty="0" smtClean="0"/>
              <a:t>Katılımcılar</a:t>
            </a:r>
            <a:r>
              <a:rPr lang="tr-TR" dirty="0"/>
              <a:t> </a:t>
            </a:r>
            <a:r>
              <a:rPr lang="tr-TR" dirty="0" smtClean="0"/>
              <a:t> 18-65 yaş arası sadece </a:t>
            </a:r>
            <a:r>
              <a:rPr lang="tr-TR" dirty="0"/>
              <a:t> </a:t>
            </a:r>
            <a:r>
              <a:rPr lang="tr-TR" dirty="0" err="1" smtClean="0"/>
              <a:t>metformin</a:t>
            </a:r>
            <a:r>
              <a:rPr lang="tr-TR" dirty="0" smtClean="0"/>
              <a:t> ve </a:t>
            </a:r>
            <a:r>
              <a:rPr lang="tr-TR" dirty="0" err="1" smtClean="0"/>
              <a:t>sülfanilüre</a:t>
            </a:r>
            <a:r>
              <a:rPr lang="tr-TR" dirty="0" smtClean="0"/>
              <a:t> </a:t>
            </a:r>
            <a:r>
              <a:rPr lang="tr-TR" dirty="0" smtClean="0"/>
              <a:t>alan tip 2 dm hastası olup ve hiçbir diyabet komplikasyonu olmayan hastalardı.</a:t>
            </a:r>
            <a:r>
              <a:rPr lang="tr-TR" dirty="0"/>
              <a:t> </a:t>
            </a:r>
            <a:r>
              <a:rPr lang="tr-TR" dirty="0" err="1" smtClean="0"/>
              <a:t>Antihipertansif</a:t>
            </a:r>
            <a:r>
              <a:rPr lang="tr-TR" dirty="0" smtClean="0"/>
              <a:t> ilaç kullanmayan </a:t>
            </a:r>
            <a:r>
              <a:rPr lang="tr-TR" dirty="0" err="1"/>
              <a:t>prehipertansiyon</a:t>
            </a:r>
            <a:r>
              <a:rPr lang="tr-TR" dirty="0"/>
              <a:t> aşamasındaydılar.</a:t>
            </a:r>
          </a:p>
        </p:txBody>
      </p:sp>
    </p:spTree>
    <p:extLst>
      <p:ext uri="{BB962C8B-B14F-4D97-AF65-F5344CB8AC3E}">
        <p14:creationId xmlns:p14="http://schemas.microsoft.com/office/powerpoint/2010/main" val="186147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sz="3200" dirty="0" smtClean="0"/>
              <a:t/>
            </a:r>
            <a:br>
              <a:rPr lang="tr-TR" sz="3200" dirty="0" smtClean="0"/>
            </a:br>
            <a:r>
              <a:rPr lang="tr-TR" sz="3600" dirty="0" smtClean="0"/>
              <a:t>MATERYAL </a:t>
            </a:r>
            <a:r>
              <a:rPr lang="tr-TR" sz="3600" dirty="0"/>
              <a:t>VE METOD</a:t>
            </a:r>
            <a:r>
              <a:rPr lang="tr-TR" sz="3600" b="1" dirty="0" smtClean="0"/>
              <a:t/>
            </a:r>
            <a:br>
              <a:rPr lang="tr-TR" sz="3600" b="1" dirty="0" smtClean="0"/>
            </a:br>
            <a:r>
              <a:rPr lang="tr-TR" sz="3600" b="1" dirty="0" smtClean="0"/>
              <a:t>Katılımcılar</a:t>
            </a:r>
            <a:r>
              <a:rPr lang="tr-TR" b="1" dirty="0"/>
              <a:t/>
            </a:r>
            <a:br>
              <a:rPr lang="tr-TR" b="1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/>
              <a:t>Hariç </a:t>
            </a:r>
            <a:r>
              <a:rPr lang="tr-TR" dirty="0"/>
              <a:t>tutma </a:t>
            </a:r>
            <a:r>
              <a:rPr lang="tr-TR" dirty="0" smtClean="0"/>
              <a:t>kriterleri: </a:t>
            </a:r>
          </a:p>
          <a:p>
            <a:r>
              <a:rPr lang="tr-TR" dirty="0"/>
              <a:t>B</a:t>
            </a:r>
            <a:r>
              <a:rPr lang="tr-TR" dirty="0" smtClean="0"/>
              <a:t>itkisel </a:t>
            </a:r>
            <a:r>
              <a:rPr lang="tr-TR" dirty="0"/>
              <a:t>ve kimyasal takviyelerin </a:t>
            </a:r>
            <a:r>
              <a:rPr lang="tr-TR" dirty="0" smtClean="0"/>
              <a:t>kullanımı</a:t>
            </a:r>
            <a:r>
              <a:rPr lang="tr-TR" dirty="0"/>
              <a:t> </a:t>
            </a:r>
          </a:p>
          <a:p>
            <a:r>
              <a:rPr lang="tr-TR" dirty="0"/>
              <a:t>E</a:t>
            </a:r>
            <a:r>
              <a:rPr lang="tr-TR" dirty="0" smtClean="0"/>
              <a:t>milim bozukluğu olan hastalar</a:t>
            </a:r>
            <a:r>
              <a:rPr lang="tr-TR" dirty="0"/>
              <a:t> </a:t>
            </a:r>
            <a:endParaRPr lang="tr-TR" dirty="0" smtClean="0"/>
          </a:p>
          <a:p>
            <a:r>
              <a:rPr lang="tr-TR" dirty="0" smtClean="0"/>
              <a:t>Elektrolit dengesizliği ile </a:t>
            </a:r>
            <a:r>
              <a:rPr lang="tr-TR" dirty="0"/>
              <a:t>ilişkili </a:t>
            </a:r>
            <a:r>
              <a:rPr lang="tr-TR" dirty="0" smtClean="0"/>
              <a:t>hastalıklar</a:t>
            </a:r>
          </a:p>
          <a:p>
            <a:r>
              <a:rPr lang="tr-TR" dirty="0" smtClean="0"/>
              <a:t>Sigara ve alkol tüketimi </a:t>
            </a:r>
          </a:p>
          <a:p>
            <a:r>
              <a:rPr lang="tr-TR" dirty="0"/>
              <a:t>K</a:t>
            </a:r>
            <a:r>
              <a:rPr lang="tr-TR" dirty="0" smtClean="0"/>
              <a:t>ilo verdirici ilaç alınması </a:t>
            </a:r>
          </a:p>
          <a:p>
            <a:r>
              <a:rPr lang="tr-TR" dirty="0"/>
              <a:t>Y</a:t>
            </a:r>
            <a:r>
              <a:rPr lang="tr-TR" dirty="0" smtClean="0"/>
              <a:t>ağ azaltıcı ilaç alınması</a:t>
            </a:r>
            <a:endParaRPr lang="tr-TR" u="sng" dirty="0" smtClean="0">
              <a:hlinkClick r:id="rId2" tooltip="Diüretik Ajan hakkında daha fazla bilgi edinin"/>
            </a:endParaRPr>
          </a:p>
          <a:p>
            <a:r>
              <a:rPr lang="tr-TR" dirty="0" smtClean="0"/>
              <a:t>İdrar söktürücü ilaç alınması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9946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3200" dirty="0"/>
              <a:t>MATERYAL VE METOD</a:t>
            </a:r>
            <a:r>
              <a:rPr lang="tr-TR" sz="3200" b="1" dirty="0" smtClean="0"/>
              <a:t/>
            </a:r>
            <a:br>
              <a:rPr lang="tr-TR" sz="3200" b="1" dirty="0" smtClean="0"/>
            </a:br>
            <a:r>
              <a:rPr lang="tr-TR" sz="3200" b="1" dirty="0" smtClean="0"/>
              <a:t>Çalışma tasarımı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Katılımcılar </a:t>
            </a:r>
            <a:r>
              <a:rPr lang="tr-TR" dirty="0"/>
              <a:t>rastgele </a:t>
            </a:r>
            <a:r>
              <a:rPr lang="tr-TR" dirty="0" smtClean="0"/>
              <a:t>müdahale </a:t>
            </a:r>
            <a:r>
              <a:rPr lang="tr-TR" dirty="0"/>
              <a:t>ve kontrol grubundan birine 12 hafta boyunca dağıtıldı. Tüm </a:t>
            </a:r>
            <a:r>
              <a:rPr lang="tr-TR" dirty="0" smtClean="0"/>
              <a:t>hastalara </a:t>
            </a:r>
            <a:r>
              <a:rPr lang="tr-TR" dirty="0"/>
              <a:t>çalışma sırasında olağan fiziksel aktivitelerini takip </a:t>
            </a:r>
            <a:r>
              <a:rPr lang="tr-TR" dirty="0" smtClean="0"/>
              <a:t>etmeleri önerildi.</a:t>
            </a:r>
          </a:p>
          <a:p>
            <a:endParaRPr lang="tr-TR" dirty="0" smtClean="0"/>
          </a:p>
          <a:p>
            <a:r>
              <a:rPr lang="tr-TR" dirty="0"/>
              <a:t>Aylık ziyaretlere katılım ve 3 günlük </a:t>
            </a:r>
            <a:r>
              <a:rPr lang="tr-TR" dirty="0" smtClean="0"/>
              <a:t>diyet </a:t>
            </a:r>
            <a:r>
              <a:rPr lang="tr-TR" dirty="0"/>
              <a:t>günlüklerinin analizi ile hastanın </a:t>
            </a:r>
            <a:r>
              <a:rPr lang="tr-TR" dirty="0" smtClean="0"/>
              <a:t>bağlılığı değerlendirildi.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6680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936</TotalTime>
  <Words>519</Words>
  <Application>Microsoft Office PowerPoint</Application>
  <PresentationFormat>Geniş ekran</PresentationFormat>
  <Paragraphs>145</Paragraphs>
  <Slides>30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Office Teması</vt:lpstr>
      <vt:lpstr>PowerPoint Sunusu</vt:lpstr>
      <vt:lpstr>GİRİŞ</vt:lpstr>
      <vt:lpstr>GİRİŞ</vt:lpstr>
      <vt:lpstr>GİRİŞ</vt:lpstr>
      <vt:lpstr>GİRİŞ</vt:lpstr>
      <vt:lpstr>GİRİŞ</vt:lpstr>
      <vt:lpstr> MATERYAL VE METOD  Katılımcılar </vt:lpstr>
      <vt:lpstr> MATERYAL VE METOD Katılımcılar </vt:lpstr>
      <vt:lpstr>MATERYAL VE METOD Çalışma tasarımı</vt:lpstr>
      <vt:lpstr>  MATERYAL VE METOD Diyet  </vt:lpstr>
      <vt:lpstr>PowerPoint Sunusu</vt:lpstr>
      <vt:lpstr> MATERYAL VE METOD Diyet </vt:lpstr>
      <vt:lpstr> MATERYAL VE METOD Diyet </vt:lpstr>
      <vt:lpstr> MATERYAL VE METOD Kan basıncı ölçümü </vt:lpstr>
      <vt:lpstr> MATERYAL VE METOD İstatistiksel Analiz </vt:lpstr>
      <vt:lpstr>MATERYAL VE METOD İstatistiksel Analiz</vt:lpstr>
      <vt:lpstr> Sonuç </vt:lpstr>
      <vt:lpstr>PowerPoint Sunusu</vt:lpstr>
      <vt:lpstr> Sonuç</vt:lpstr>
      <vt:lpstr>PowerPoint Sunusu</vt:lpstr>
      <vt:lpstr> Sonuç</vt:lpstr>
      <vt:lpstr> Sonuç</vt:lpstr>
      <vt:lpstr>Tartışma </vt:lpstr>
      <vt:lpstr>Tartışma </vt:lpstr>
      <vt:lpstr> Tartışma </vt:lpstr>
      <vt:lpstr> Tartışma </vt:lpstr>
      <vt:lpstr>Tartışma </vt:lpstr>
      <vt:lpstr>Tartışma </vt:lpstr>
      <vt:lpstr>Tartışma </vt:lpstr>
      <vt:lpstr>PowerPoint Sunusu</vt:lpstr>
    </vt:vector>
  </TitlesOfParts>
  <Company>NouS/TncTR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havva şen</dc:creator>
  <cp:lastModifiedBy>havva şen</cp:lastModifiedBy>
  <cp:revision>40</cp:revision>
  <dcterms:created xsi:type="dcterms:W3CDTF">2019-02-07T07:47:33Z</dcterms:created>
  <dcterms:modified xsi:type="dcterms:W3CDTF">2019-02-19T08:03:04Z</dcterms:modified>
</cp:coreProperties>
</file>