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8" r:id="rId1"/>
    <p:sldMasterId id="2147484150" r:id="rId2"/>
    <p:sldMasterId id="2147484163" r:id="rId3"/>
    <p:sldMasterId id="2147484175" r:id="rId4"/>
  </p:sldMasterIdLst>
  <p:notesMasterIdLst>
    <p:notesMasterId r:id="rId61"/>
  </p:notesMasterIdLst>
  <p:sldIdLst>
    <p:sldId id="258" r:id="rId5"/>
    <p:sldId id="259" r:id="rId6"/>
    <p:sldId id="260" r:id="rId7"/>
    <p:sldId id="262" r:id="rId8"/>
    <p:sldId id="263" r:id="rId9"/>
    <p:sldId id="268" r:id="rId10"/>
    <p:sldId id="267" r:id="rId11"/>
    <p:sldId id="281" r:id="rId12"/>
    <p:sldId id="282" r:id="rId13"/>
    <p:sldId id="269" r:id="rId14"/>
    <p:sldId id="351" r:id="rId15"/>
    <p:sldId id="352" r:id="rId16"/>
    <p:sldId id="353" r:id="rId17"/>
    <p:sldId id="354" r:id="rId18"/>
    <p:sldId id="356" r:id="rId19"/>
    <p:sldId id="264" r:id="rId20"/>
    <p:sldId id="280" r:id="rId21"/>
    <p:sldId id="357" r:id="rId22"/>
    <p:sldId id="358" r:id="rId23"/>
    <p:sldId id="359" r:id="rId24"/>
    <p:sldId id="364" r:id="rId25"/>
    <p:sldId id="367" r:id="rId26"/>
    <p:sldId id="368" r:id="rId27"/>
    <p:sldId id="369" r:id="rId28"/>
    <p:sldId id="370" r:id="rId29"/>
    <p:sldId id="372" r:id="rId30"/>
    <p:sldId id="320" r:id="rId31"/>
    <p:sldId id="321" r:id="rId32"/>
    <p:sldId id="292" r:id="rId33"/>
    <p:sldId id="394" r:id="rId34"/>
    <p:sldId id="298" r:id="rId35"/>
    <p:sldId id="302" r:id="rId36"/>
    <p:sldId id="303" r:id="rId37"/>
    <p:sldId id="377" r:id="rId38"/>
    <p:sldId id="379" r:id="rId39"/>
    <p:sldId id="307" r:id="rId40"/>
    <p:sldId id="382" r:id="rId41"/>
    <p:sldId id="315" r:id="rId42"/>
    <p:sldId id="309" r:id="rId43"/>
    <p:sldId id="305" r:id="rId44"/>
    <p:sldId id="326" r:id="rId45"/>
    <p:sldId id="308" r:id="rId46"/>
    <p:sldId id="385" r:id="rId47"/>
    <p:sldId id="324" r:id="rId48"/>
    <p:sldId id="327" r:id="rId49"/>
    <p:sldId id="293" r:id="rId50"/>
    <p:sldId id="333" r:id="rId51"/>
    <p:sldId id="335" r:id="rId52"/>
    <p:sldId id="336" r:id="rId53"/>
    <p:sldId id="386" r:id="rId54"/>
    <p:sldId id="387" r:id="rId55"/>
    <p:sldId id="388" r:id="rId56"/>
    <p:sldId id="389" r:id="rId57"/>
    <p:sldId id="390" r:id="rId58"/>
    <p:sldId id="391" r:id="rId59"/>
    <p:sldId id="392" r:id="rId60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B8BB3294-E930-4003-9BDD-FB3D9E66804F}">
          <p14:sldIdLst/>
        </p14:section>
        <p14:section name="Başlıksız Bölüm" id="{8C76602A-07CD-467B-9EFF-190E67E44948}">
          <p14:sldIdLst>
            <p14:sldId id="258"/>
            <p14:sldId id="259"/>
            <p14:sldId id="260"/>
            <p14:sldId id="262"/>
            <p14:sldId id="263"/>
            <p14:sldId id="268"/>
            <p14:sldId id="267"/>
            <p14:sldId id="281"/>
            <p14:sldId id="282"/>
            <p14:sldId id="269"/>
            <p14:sldId id="351"/>
            <p14:sldId id="352"/>
            <p14:sldId id="353"/>
            <p14:sldId id="354"/>
            <p14:sldId id="356"/>
            <p14:sldId id="264"/>
            <p14:sldId id="280"/>
            <p14:sldId id="357"/>
            <p14:sldId id="358"/>
            <p14:sldId id="359"/>
            <p14:sldId id="364"/>
            <p14:sldId id="367"/>
            <p14:sldId id="368"/>
            <p14:sldId id="369"/>
            <p14:sldId id="370"/>
            <p14:sldId id="372"/>
            <p14:sldId id="320"/>
            <p14:sldId id="321"/>
            <p14:sldId id="292"/>
            <p14:sldId id="394"/>
            <p14:sldId id="298"/>
            <p14:sldId id="302"/>
            <p14:sldId id="303"/>
            <p14:sldId id="377"/>
            <p14:sldId id="379"/>
            <p14:sldId id="307"/>
            <p14:sldId id="382"/>
            <p14:sldId id="315"/>
            <p14:sldId id="309"/>
            <p14:sldId id="305"/>
            <p14:sldId id="326"/>
            <p14:sldId id="308"/>
            <p14:sldId id="385"/>
            <p14:sldId id="324"/>
            <p14:sldId id="327"/>
            <p14:sldId id="293"/>
            <p14:sldId id="333"/>
            <p14:sldId id="335"/>
            <p14:sldId id="336"/>
            <p14:sldId id="386"/>
            <p14:sldId id="387"/>
            <p14:sldId id="388"/>
            <p14:sldId id="389"/>
            <p14:sldId id="390"/>
            <p14:sldId id="391"/>
            <p14:sldId id="3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2948" autoAdjust="0"/>
  </p:normalViewPr>
  <p:slideViewPr>
    <p:cSldViewPr snapToGrid="0">
      <p:cViewPr varScale="1">
        <p:scale>
          <a:sx n="49" d="100"/>
          <a:sy n="49" d="100"/>
        </p:scale>
        <p:origin x="14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EAC4CB-0B8E-46BE-8B2E-1D87C3228AB2}" type="doc">
      <dgm:prSet loTypeId="urn:microsoft.com/office/officeart/2005/8/layout/vList5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357883C-1C63-4333-8379-1EAEEEB35703}">
      <dgm:prSet phldrT="[Metin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</dgm:spPr>
      <dgm:t>
        <a:bodyPr/>
        <a:lstStyle/>
        <a:p>
          <a:r>
            <a:rPr lang="tr-TR" dirty="0"/>
            <a:t>Odağı saptanan ateş</a:t>
          </a:r>
        </a:p>
      </dgm:t>
    </dgm:pt>
    <dgm:pt modelId="{F874031B-D153-4237-AAE0-953E2FD3374C}" type="parTrans" cxnId="{C9D479A6-C895-4F7C-83C4-8C42B1B0A4E6}">
      <dgm:prSet/>
      <dgm:spPr/>
      <dgm:t>
        <a:bodyPr/>
        <a:lstStyle/>
        <a:p>
          <a:endParaRPr lang="tr-TR"/>
        </a:p>
      </dgm:t>
    </dgm:pt>
    <dgm:pt modelId="{1FF26964-CF44-44D7-BFB1-46FF6B8A961B}" type="sibTrans" cxnId="{C9D479A6-C895-4F7C-83C4-8C42B1B0A4E6}">
      <dgm:prSet/>
      <dgm:spPr/>
      <dgm:t>
        <a:bodyPr/>
        <a:lstStyle/>
        <a:p>
          <a:endParaRPr lang="tr-TR"/>
        </a:p>
      </dgm:t>
    </dgm:pt>
    <dgm:pt modelId="{7791DFBD-FA19-4F03-A1A7-D911BDA2260D}">
      <dgm:prSet phldrT="[Metin]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tr-TR" b="1" dirty="0"/>
            <a:t>7 günden kısa </a:t>
          </a:r>
        </a:p>
      </dgm:t>
    </dgm:pt>
    <dgm:pt modelId="{34CCA022-2677-4603-9FB4-2231DAF48D76}" type="parTrans" cxnId="{E883BFA1-9EDD-477C-8F51-022503D8C542}">
      <dgm:prSet/>
      <dgm:spPr/>
      <dgm:t>
        <a:bodyPr/>
        <a:lstStyle/>
        <a:p>
          <a:endParaRPr lang="tr-TR"/>
        </a:p>
      </dgm:t>
    </dgm:pt>
    <dgm:pt modelId="{151BBE2D-39ED-4F1E-98C5-4725F242885A}" type="sibTrans" cxnId="{E883BFA1-9EDD-477C-8F51-022503D8C542}">
      <dgm:prSet/>
      <dgm:spPr/>
      <dgm:t>
        <a:bodyPr/>
        <a:lstStyle/>
        <a:p>
          <a:endParaRPr lang="tr-TR"/>
        </a:p>
      </dgm:t>
    </dgm:pt>
    <dgm:pt modelId="{33614D41-D08F-4943-87C7-71468A9A64CE}">
      <dgm:prSet phldrT="[Metin]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tr-TR" b="1" dirty="0"/>
            <a:t>ÜSYE en sık</a:t>
          </a:r>
        </a:p>
      </dgm:t>
    </dgm:pt>
    <dgm:pt modelId="{6FAF8525-9FE9-4C56-A275-1B4348D34321}" type="parTrans" cxnId="{069FAE1A-C41C-4EE4-8098-2BC032A94B06}">
      <dgm:prSet/>
      <dgm:spPr/>
      <dgm:t>
        <a:bodyPr/>
        <a:lstStyle/>
        <a:p>
          <a:endParaRPr lang="tr-TR"/>
        </a:p>
      </dgm:t>
    </dgm:pt>
    <dgm:pt modelId="{0BC5E1F2-9D1E-4D1E-AB10-412559FDA743}" type="sibTrans" cxnId="{069FAE1A-C41C-4EE4-8098-2BC032A94B06}">
      <dgm:prSet/>
      <dgm:spPr/>
      <dgm:t>
        <a:bodyPr/>
        <a:lstStyle/>
        <a:p>
          <a:endParaRPr lang="tr-TR"/>
        </a:p>
      </dgm:t>
    </dgm:pt>
    <dgm:pt modelId="{4EA04225-BD00-4E1B-8BB9-B87DDBC0506A}">
      <dgm:prSet phldrT="[Metin]"/>
      <dgm:spPr>
        <a:solidFill>
          <a:schemeClr val="accent2"/>
        </a:solidFill>
      </dgm:spPr>
      <dgm:t>
        <a:bodyPr/>
        <a:lstStyle/>
        <a:p>
          <a:r>
            <a:rPr lang="tr-TR" dirty="0"/>
            <a:t>ODAĞI SAPTANAMAYAN ATEŞ</a:t>
          </a:r>
        </a:p>
      </dgm:t>
    </dgm:pt>
    <dgm:pt modelId="{CAA08F48-5361-46EB-A5C5-8B9BD884B2FD}" type="parTrans" cxnId="{14B74A99-D1DB-4A36-BA42-5F829893392C}">
      <dgm:prSet/>
      <dgm:spPr/>
      <dgm:t>
        <a:bodyPr/>
        <a:lstStyle/>
        <a:p>
          <a:endParaRPr lang="tr-TR"/>
        </a:p>
      </dgm:t>
    </dgm:pt>
    <dgm:pt modelId="{7FF82AD1-5F73-4630-AE5A-202834FADAF6}" type="sibTrans" cxnId="{14B74A99-D1DB-4A36-BA42-5F829893392C}">
      <dgm:prSet/>
      <dgm:spPr/>
      <dgm:t>
        <a:bodyPr/>
        <a:lstStyle/>
        <a:p>
          <a:endParaRPr lang="tr-TR"/>
        </a:p>
      </dgm:t>
    </dgm:pt>
    <dgm:pt modelId="{E58C0340-6020-4E65-BEB8-FBC397A01881}">
      <dgm:prSet phldrT="[Metin]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tr-TR" b="1" dirty="0"/>
            <a:t>7 günden kısa</a:t>
          </a:r>
        </a:p>
      </dgm:t>
    </dgm:pt>
    <dgm:pt modelId="{9396B80C-8F08-4F1D-973B-DD094B863826}" type="parTrans" cxnId="{9EE74436-B8FB-4781-8928-C28B6362C0DF}">
      <dgm:prSet/>
      <dgm:spPr/>
      <dgm:t>
        <a:bodyPr/>
        <a:lstStyle/>
        <a:p>
          <a:endParaRPr lang="tr-TR"/>
        </a:p>
      </dgm:t>
    </dgm:pt>
    <dgm:pt modelId="{AF8C73B0-70D2-4D03-BA7B-6ACA2D55C19C}" type="sibTrans" cxnId="{9EE74436-B8FB-4781-8928-C28B6362C0DF}">
      <dgm:prSet/>
      <dgm:spPr/>
      <dgm:t>
        <a:bodyPr/>
        <a:lstStyle/>
        <a:p>
          <a:endParaRPr lang="tr-TR"/>
        </a:p>
      </dgm:t>
    </dgm:pt>
    <dgm:pt modelId="{0EDAC377-7C2A-4546-A290-094B661D293C}">
      <dgm:prSet phldrT="[Metin]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tr-TR" b="1" dirty="0" err="1"/>
            <a:t>Viralenf</a:t>
          </a:r>
          <a:r>
            <a:rPr lang="tr-TR" b="1" dirty="0"/>
            <a:t>., İYE</a:t>
          </a:r>
        </a:p>
      </dgm:t>
    </dgm:pt>
    <dgm:pt modelId="{4339AD34-6085-4A15-91D0-9F90EC485AE9}" type="parTrans" cxnId="{483F4285-B09E-4315-9A66-F6EE691C3B33}">
      <dgm:prSet/>
      <dgm:spPr/>
      <dgm:t>
        <a:bodyPr/>
        <a:lstStyle/>
        <a:p>
          <a:endParaRPr lang="tr-TR"/>
        </a:p>
      </dgm:t>
    </dgm:pt>
    <dgm:pt modelId="{4EA82A89-4840-4050-AB48-A9F84C0D801E}" type="sibTrans" cxnId="{483F4285-B09E-4315-9A66-F6EE691C3B33}">
      <dgm:prSet/>
      <dgm:spPr/>
      <dgm:t>
        <a:bodyPr/>
        <a:lstStyle/>
        <a:p>
          <a:endParaRPr lang="tr-TR"/>
        </a:p>
      </dgm:t>
    </dgm:pt>
    <dgm:pt modelId="{653AFAD1-0FE9-4A0D-B79A-FDF3FB2149DA}">
      <dgm:prSet phldrT="[Metin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tr-TR" cap="all" baseline="0" dirty="0"/>
            <a:t>Nedeni</a:t>
          </a:r>
        </a:p>
        <a:p>
          <a:r>
            <a:rPr lang="tr-TR" cap="all" baseline="0" dirty="0"/>
            <a:t>bilinmeyen ateş</a:t>
          </a:r>
        </a:p>
      </dgm:t>
    </dgm:pt>
    <dgm:pt modelId="{BB8F08E1-1108-42DB-A4FE-B9ED146C9A47}" type="parTrans" cxnId="{394548EF-3057-4467-96AB-22C831E8DF9C}">
      <dgm:prSet/>
      <dgm:spPr/>
      <dgm:t>
        <a:bodyPr/>
        <a:lstStyle/>
        <a:p>
          <a:endParaRPr lang="tr-TR"/>
        </a:p>
      </dgm:t>
    </dgm:pt>
    <dgm:pt modelId="{A8521561-3EC0-4C52-B95D-2E7561B5F06E}" type="sibTrans" cxnId="{394548EF-3057-4467-96AB-22C831E8DF9C}">
      <dgm:prSet/>
      <dgm:spPr/>
      <dgm:t>
        <a:bodyPr/>
        <a:lstStyle/>
        <a:p>
          <a:endParaRPr lang="tr-TR"/>
        </a:p>
      </dgm:t>
    </dgm:pt>
    <dgm:pt modelId="{4C87173B-D548-491D-A4B5-CAF994BB6A30}">
      <dgm:prSet phldrT="[Metin]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tr-TR" b="1" dirty="0"/>
            <a:t>&amp;gt; 8 gün</a:t>
          </a:r>
        </a:p>
      </dgm:t>
    </dgm:pt>
    <dgm:pt modelId="{6406A0DA-870E-491F-90D0-45770212EAD1}" type="parTrans" cxnId="{973915A0-BA2A-403F-A65F-D75E0C1B5DA5}">
      <dgm:prSet/>
      <dgm:spPr/>
      <dgm:t>
        <a:bodyPr/>
        <a:lstStyle/>
        <a:p>
          <a:endParaRPr lang="tr-TR"/>
        </a:p>
      </dgm:t>
    </dgm:pt>
    <dgm:pt modelId="{4D2DD94B-8BDC-48FF-859C-A4566D757C8B}" type="sibTrans" cxnId="{973915A0-BA2A-403F-A65F-D75E0C1B5DA5}">
      <dgm:prSet/>
      <dgm:spPr/>
      <dgm:t>
        <a:bodyPr/>
        <a:lstStyle/>
        <a:p>
          <a:endParaRPr lang="tr-TR"/>
        </a:p>
      </dgm:t>
    </dgm:pt>
    <dgm:pt modelId="{CE4143A4-4112-4AFE-965B-EE6A0CCFF53F}">
      <dgm:prSet phldrT="[Metin]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tr-TR" b="1" dirty="0"/>
            <a:t>Enfeksiyon, JİA...</a:t>
          </a:r>
        </a:p>
      </dgm:t>
    </dgm:pt>
    <dgm:pt modelId="{D403CED3-D789-46F9-BDE9-1F80011E84EA}" type="parTrans" cxnId="{099A92AA-3856-4EC2-B9A7-C8612FA1B9F5}">
      <dgm:prSet/>
      <dgm:spPr/>
      <dgm:t>
        <a:bodyPr/>
        <a:lstStyle/>
        <a:p>
          <a:endParaRPr lang="tr-TR"/>
        </a:p>
      </dgm:t>
    </dgm:pt>
    <dgm:pt modelId="{E64F3707-72D0-44AF-96FD-070BB22D5063}" type="sibTrans" cxnId="{099A92AA-3856-4EC2-B9A7-C8612FA1B9F5}">
      <dgm:prSet/>
      <dgm:spPr/>
      <dgm:t>
        <a:bodyPr/>
        <a:lstStyle/>
        <a:p>
          <a:endParaRPr lang="tr-TR"/>
        </a:p>
      </dgm:t>
    </dgm:pt>
    <dgm:pt modelId="{26D2E850-F081-44A8-BC64-F23232376335}">
      <dgm:prSet phldrT="[Metin]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tr-TR" b="1" dirty="0"/>
            <a:t>Semptom yok.FM: N</a:t>
          </a:r>
        </a:p>
      </dgm:t>
    </dgm:pt>
    <dgm:pt modelId="{3521875E-39FD-4035-971F-26229240A950}" type="parTrans" cxnId="{90CD7526-A06C-4F7A-955E-2A0E69D7A0F5}">
      <dgm:prSet/>
      <dgm:spPr/>
      <dgm:t>
        <a:bodyPr/>
        <a:lstStyle/>
        <a:p>
          <a:endParaRPr lang="tr-TR"/>
        </a:p>
      </dgm:t>
    </dgm:pt>
    <dgm:pt modelId="{6BD53969-4FAB-4E01-9425-ECA2F2003B89}" type="sibTrans" cxnId="{90CD7526-A06C-4F7A-955E-2A0E69D7A0F5}">
      <dgm:prSet/>
      <dgm:spPr/>
      <dgm:t>
        <a:bodyPr/>
        <a:lstStyle/>
        <a:p>
          <a:endParaRPr lang="tr-TR"/>
        </a:p>
      </dgm:t>
    </dgm:pt>
    <dgm:pt modelId="{4FD4DC31-C118-4BDD-979B-AB7CD4446790}">
      <dgm:prSet phldrT="[Metin]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tr-TR" b="1" dirty="0"/>
            <a:t>FM:N    Tetkikler: N</a:t>
          </a:r>
        </a:p>
      </dgm:t>
    </dgm:pt>
    <dgm:pt modelId="{4EFBB525-E850-46D9-BD62-9729D5EEF810}" type="parTrans" cxnId="{565485F0-0829-45A4-8D72-994C068727D2}">
      <dgm:prSet/>
      <dgm:spPr/>
      <dgm:t>
        <a:bodyPr/>
        <a:lstStyle/>
        <a:p>
          <a:endParaRPr lang="tr-TR"/>
        </a:p>
      </dgm:t>
    </dgm:pt>
    <dgm:pt modelId="{CB3293E9-09CB-493B-8B0D-9FE6A1584B51}" type="sibTrans" cxnId="{565485F0-0829-45A4-8D72-994C068727D2}">
      <dgm:prSet/>
      <dgm:spPr/>
      <dgm:t>
        <a:bodyPr/>
        <a:lstStyle/>
        <a:p>
          <a:endParaRPr lang="tr-TR"/>
        </a:p>
      </dgm:t>
    </dgm:pt>
    <dgm:pt modelId="{2D472911-8240-46AE-97C6-871F528129FB}" type="pres">
      <dgm:prSet presAssocID="{19EAC4CB-0B8E-46BE-8B2E-1D87C3228AB2}" presName="Name0" presStyleCnt="0">
        <dgm:presLayoutVars>
          <dgm:dir/>
          <dgm:animLvl val="lvl"/>
          <dgm:resizeHandles val="exact"/>
        </dgm:presLayoutVars>
      </dgm:prSet>
      <dgm:spPr/>
    </dgm:pt>
    <dgm:pt modelId="{1CF23003-C444-4622-8978-2DD0CCAF593F}" type="pres">
      <dgm:prSet presAssocID="{2357883C-1C63-4333-8379-1EAEEEB35703}" presName="linNode" presStyleCnt="0"/>
      <dgm:spPr/>
    </dgm:pt>
    <dgm:pt modelId="{A5407330-411E-4555-BF50-718E4980B1C8}" type="pres">
      <dgm:prSet presAssocID="{2357883C-1C63-4333-8379-1EAEEEB35703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B3F9CF2-82F0-4DDE-AC47-29CAD80F3519}" type="pres">
      <dgm:prSet presAssocID="{2357883C-1C63-4333-8379-1EAEEEB35703}" presName="descendantText" presStyleLbl="alignAccFollowNode1" presStyleIdx="0" presStyleCnt="3">
        <dgm:presLayoutVars>
          <dgm:bulletEnabled val="1"/>
        </dgm:presLayoutVars>
      </dgm:prSet>
      <dgm:spPr/>
    </dgm:pt>
    <dgm:pt modelId="{4CEDD090-CF66-4A1C-9D0A-3FC6AB71F5A2}" type="pres">
      <dgm:prSet presAssocID="{1FF26964-CF44-44D7-BFB1-46FF6B8A961B}" presName="sp" presStyleCnt="0"/>
      <dgm:spPr/>
    </dgm:pt>
    <dgm:pt modelId="{0CA3DC8A-9558-414E-BC79-C08A22F1E0FC}" type="pres">
      <dgm:prSet presAssocID="{4EA04225-BD00-4E1B-8BB9-B87DDBC0506A}" presName="linNode" presStyleCnt="0"/>
      <dgm:spPr/>
    </dgm:pt>
    <dgm:pt modelId="{E2F2DDBD-9DCE-462E-BC97-BAC4012ADE64}" type="pres">
      <dgm:prSet presAssocID="{4EA04225-BD00-4E1B-8BB9-B87DDBC0506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FBFB0AC5-0BF2-4C39-928C-7C84AC09386A}" type="pres">
      <dgm:prSet presAssocID="{4EA04225-BD00-4E1B-8BB9-B87DDBC0506A}" presName="descendantText" presStyleLbl="alignAccFollowNode1" presStyleIdx="1" presStyleCnt="3">
        <dgm:presLayoutVars>
          <dgm:bulletEnabled val="1"/>
        </dgm:presLayoutVars>
      </dgm:prSet>
      <dgm:spPr/>
    </dgm:pt>
    <dgm:pt modelId="{15D1314B-DF79-4521-BCA8-FE8C40959033}" type="pres">
      <dgm:prSet presAssocID="{7FF82AD1-5F73-4630-AE5A-202834FADAF6}" presName="sp" presStyleCnt="0"/>
      <dgm:spPr/>
    </dgm:pt>
    <dgm:pt modelId="{DB36263C-AA14-44EF-A4BD-C3A2C620F89E}" type="pres">
      <dgm:prSet presAssocID="{653AFAD1-0FE9-4A0D-B79A-FDF3FB2149DA}" presName="linNode" presStyleCnt="0"/>
      <dgm:spPr/>
    </dgm:pt>
    <dgm:pt modelId="{88CD0EAD-FF7D-435C-A02B-0C266D4E8104}" type="pres">
      <dgm:prSet presAssocID="{653AFAD1-0FE9-4A0D-B79A-FDF3FB2149DA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699F501E-F05E-4B0F-A39F-868473A7B5CC}" type="pres">
      <dgm:prSet presAssocID="{653AFAD1-0FE9-4A0D-B79A-FDF3FB2149DA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E658970B-EFF7-45E8-BBB1-6F520FD188A4}" type="presOf" srcId="{E58C0340-6020-4E65-BEB8-FBC397A01881}" destId="{FBFB0AC5-0BF2-4C39-928C-7C84AC09386A}" srcOrd="0" destOrd="0" presId="urn:microsoft.com/office/officeart/2005/8/layout/vList5"/>
    <dgm:cxn modelId="{069FAE1A-C41C-4EE4-8098-2BC032A94B06}" srcId="{2357883C-1C63-4333-8379-1EAEEEB35703}" destId="{33614D41-D08F-4943-87C7-71468A9A64CE}" srcOrd="1" destOrd="0" parTransId="{6FAF8525-9FE9-4C56-A275-1B4348D34321}" sibTransId="{0BC5E1F2-9D1E-4D1E-AB10-412559FDA743}"/>
    <dgm:cxn modelId="{90CD7526-A06C-4F7A-955E-2A0E69D7A0F5}" srcId="{4EA04225-BD00-4E1B-8BB9-B87DDBC0506A}" destId="{26D2E850-F081-44A8-BC64-F23232376335}" srcOrd="1" destOrd="0" parTransId="{3521875E-39FD-4035-971F-26229240A950}" sibTransId="{6BD53969-4FAB-4E01-9425-ECA2F2003B89}"/>
    <dgm:cxn modelId="{DA4AFF34-1597-4746-A5B6-FF29B41F5027}" type="presOf" srcId="{4FD4DC31-C118-4BDD-979B-AB7CD4446790}" destId="{699F501E-F05E-4B0F-A39F-868473A7B5CC}" srcOrd="0" destOrd="1" presId="urn:microsoft.com/office/officeart/2005/8/layout/vList5"/>
    <dgm:cxn modelId="{9EE74436-B8FB-4781-8928-C28B6362C0DF}" srcId="{4EA04225-BD00-4E1B-8BB9-B87DDBC0506A}" destId="{E58C0340-6020-4E65-BEB8-FBC397A01881}" srcOrd="0" destOrd="0" parTransId="{9396B80C-8F08-4F1D-973B-DD094B863826}" sibTransId="{AF8C73B0-70D2-4D03-BA7B-6ACA2D55C19C}"/>
    <dgm:cxn modelId="{34FE7C6C-4E17-49A0-A98C-26B7B3334409}" type="presOf" srcId="{0EDAC377-7C2A-4546-A290-094B661D293C}" destId="{FBFB0AC5-0BF2-4C39-928C-7C84AC09386A}" srcOrd="0" destOrd="2" presId="urn:microsoft.com/office/officeart/2005/8/layout/vList5"/>
    <dgm:cxn modelId="{3D371E6E-B6F7-44EB-B9A6-BB4D7041432C}" type="presOf" srcId="{19EAC4CB-0B8E-46BE-8B2E-1D87C3228AB2}" destId="{2D472911-8240-46AE-97C6-871F528129FB}" srcOrd="0" destOrd="0" presId="urn:microsoft.com/office/officeart/2005/8/layout/vList5"/>
    <dgm:cxn modelId="{EE7B1474-7903-4718-B02C-AA1C41B468E2}" type="presOf" srcId="{653AFAD1-0FE9-4A0D-B79A-FDF3FB2149DA}" destId="{88CD0EAD-FF7D-435C-A02B-0C266D4E8104}" srcOrd="0" destOrd="0" presId="urn:microsoft.com/office/officeart/2005/8/layout/vList5"/>
    <dgm:cxn modelId="{D3060A75-22A2-46C4-BC05-4606CF8B52EA}" type="presOf" srcId="{2357883C-1C63-4333-8379-1EAEEEB35703}" destId="{A5407330-411E-4555-BF50-718E4980B1C8}" srcOrd="0" destOrd="0" presId="urn:microsoft.com/office/officeart/2005/8/layout/vList5"/>
    <dgm:cxn modelId="{483F4285-B09E-4315-9A66-F6EE691C3B33}" srcId="{4EA04225-BD00-4E1B-8BB9-B87DDBC0506A}" destId="{0EDAC377-7C2A-4546-A290-094B661D293C}" srcOrd="2" destOrd="0" parTransId="{4339AD34-6085-4A15-91D0-9F90EC485AE9}" sibTransId="{4EA82A89-4840-4050-AB48-A9F84C0D801E}"/>
    <dgm:cxn modelId="{14B74A99-D1DB-4A36-BA42-5F829893392C}" srcId="{19EAC4CB-0B8E-46BE-8B2E-1D87C3228AB2}" destId="{4EA04225-BD00-4E1B-8BB9-B87DDBC0506A}" srcOrd="1" destOrd="0" parTransId="{CAA08F48-5361-46EB-A5C5-8B9BD884B2FD}" sibTransId="{7FF82AD1-5F73-4630-AE5A-202834FADAF6}"/>
    <dgm:cxn modelId="{A771419E-9F20-446E-839A-FF0C2FC99743}" type="presOf" srcId="{7791DFBD-FA19-4F03-A1A7-D911BDA2260D}" destId="{3B3F9CF2-82F0-4DDE-AC47-29CAD80F3519}" srcOrd="0" destOrd="0" presId="urn:microsoft.com/office/officeart/2005/8/layout/vList5"/>
    <dgm:cxn modelId="{973915A0-BA2A-403F-A65F-D75E0C1B5DA5}" srcId="{653AFAD1-0FE9-4A0D-B79A-FDF3FB2149DA}" destId="{4C87173B-D548-491D-A4B5-CAF994BB6A30}" srcOrd="0" destOrd="0" parTransId="{6406A0DA-870E-491F-90D0-45770212EAD1}" sibTransId="{4D2DD94B-8BDC-48FF-859C-A4566D757C8B}"/>
    <dgm:cxn modelId="{E883BFA1-9EDD-477C-8F51-022503D8C542}" srcId="{2357883C-1C63-4333-8379-1EAEEEB35703}" destId="{7791DFBD-FA19-4F03-A1A7-D911BDA2260D}" srcOrd="0" destOrd="0" parTransId="{34CCA022-2677-4603-9FB4-2231DAF48D76}" sibTransId="{151BBE2D-39ED-4F1E-98C5-4725F242885A}"/>
    <dgm:cxn modelId="{C9D479A6-C895-4F7C-83C4-8C42B1B0A4E6}" srcId="{19EAC4CB-0B8E-46BE-8B2E-1D87C3228AB2}" destId="{2357883C-1C63-4333-8379-1EAEEEB35703}" srcOrd="0" destOrd="0" parTransId="{F874031B-D153-4237-AAE0-953E2FD3374C}" sibTransId="{1FF26964-CF44-44D7-BFB1-46FF6B8A961B}"/>
    <dgm:cxn modelId="{099A92AA-3856-4EC2-B9A7-C8612FA1B9F5}" srcId="{653AFAD1-0FE9-4A0D-B79A-FDF3FB2149DA}" destId="{CE4143A4-4112-4AFE-965B-EE6A0CCFF53F}" srcOrd="2" destOrd="0" parTransId="{D403CED3-D789-46F9-BDE9-1F80011E84EA}" sibTransId="{E64F3707-72D0-44AF-96FD-070BB22D5063}"/>
    <dgm:cxn modelId="{FC288BBE-C90F-403A-A7D8-628CCCCE5049}" type="presOf" srcId="{26D2E850-F081-44A8-BC64-F23232376335}" destId="{FBFB0AC5-0BF2-4C39-928C-7C84AC09386A}" srcOrd="0" destOrd="1" presId="urn:microsoft.com/office/officeart/2005/8/layout/vList5"/>
    <dgm:cxn modelId="{574BBEC6-605F-4D79-8283-33EF368DE4A8}" type="presOf" srcId="{CE4143A4-4112-4AFE-965B-EE6A0CCFF53F}" destId="{699F501E-F05E-4B0F-A39F-868473A7B5CC}" srcOrd="0" destOrd="2" presId="urn:microsoft.com/office/officeart/2005/8/layout/vList5"/>
    <dgm:cxn modelId="{1B85E1C6-30C7-4D64-A4BC-F6838BCBDC42}" type="presOf" srcId="{4C87173B-D548-491D-A4B5-CAF994BB6A30}" destId="{699F501E-F05E-4B0F-A39F-868473A7B5CC}" srcOrd="0" destOrd="0" presId="urn:microsoft.com/office/officeart/2005/8/layout/vList5"/>
    <dgm:cxn modelId="{15D191C7-97A3-4CD0-933B-766604C26E62}" type="presOf" srcId="{4EA04225-BD00-4E1B-8BB9-B87DDBC0506A}" destId="{E2F2DDBD-9DCE-462E-BC97-BAC4012ADE64}" srcOrd="0" destOrd="0" presId="urn:microsoft.com/office/officeart/2005/8/layout/vList5"/>
    <dgm:cxn modelId="{16D698E8-E19A-44E7-B2D6-EC47F5D42601}" type="presOf" srcId="{33614D41-D08F-4943-87C7-71468A9A64CE}" destId="{3B3F9CF2-82F0-4DDE-AC47-29CAD80F3519}" srcOrd="0" destOrd="1" presId="urn:microsoft.com/office/officeart/2005/8/layout/vList5"/>
    <dgm:cxn modelId="{394548EF-3057-4467-96AB-22C831E8DF9C}" srcId="{19EAC4CB-0B8E-46BE-8B2E-1D87C3228AB2}" destId="{653AFAD1-0FE9-4A0D-B79A-FDF3FB2149DA}" srcOrd="2" destOrd="0" parTransId="{BB8F08E1-1108-42DB-A4FE-B9ED146C9A47}" sibTransId="{A8521561-3EC0-4C52-B95D-2E7561B5F06E}"/>
    <dgm:cxn modelId="{565485F0-0829-45A4-8D72-994C068727D2}" srcId="{653AFAD1-0FE9-4A0D-B79A-FDF3FB2149DA}" destId="{4FD4DC31-C118-4BDD-979B-AB7CD4446790}" srcOrd="1" destOrd="0" parTransId="{4EFBB525-E850-46D9-BD62-9729D5EEF810}" sibTransId="{CB3293E9-09CB-493B-8B0D-9FE6A1584B51}"/>
    <dgm:cxn modelId="{386CDBB1-510A-47C3-B033-F57CAAD5871D}" type="presParOf" srcId="{2D472911-8240-46AE-97C6-871F528129FB}" destId="{1CF23003-C444-4622-8978-2DD0CCAF593F}" srcOrd="0" destOrd="0" presId="urn:microsoft.com/office/officeart/2005/8/layout/vList5"/>
    <dgm:cxn modelId="{BF27218D-07AD-4026-8CEB-54D628A86202}" type="presParOf" srcId="{1CF23003-C444-4622-8978-2DD0CCAF593F}" destId="{A5407330-411E-4555-BF50-718E4980B1C8}" srcOrd="0" destOrd="0" presId="urn:microsoft.com/office/officeart/2005/8/layout/vList5"/>
    <dgm:cxn modelId="{B3EE5E72-803E-4E05-83DC-4E0846997508}" type="presParOf" srcId="{1CF23003-C444-4622-8978-2DD0CCAF593F}" destId="{3B3F9CF2-82F0-4DDE-AC47-29CAD80F3519}" srcOrd="1" destOrd="0" presId="urn:microsoft.com/office/officeart/2005/8/layout/vList5"/>
    <dgm:cxn modelId="{0D0D706D-8001-4AFE-8990-5F145DD7DB93}" type="presParOf" srcId="{2D472911-8240-46AE-97C6-871F528129FB}" destId="{4CEDD090-CF66-4A1C-9D0A-3FC6AB71F5A2}" srcOrd="1" destOrd="0" presId="urn:microsoft.com/office/officeart/2005/8/layout/vList5"/>
    <dgm:cxn modelId="{53F3E059-94A5-49F8-B1AF-17C6902CF0AE}" type="presParOf" srcId="{2D472911-8240-46AE-97C6-871F528129FB}" destId="{0CA3DC8A-9558-414E-BC79-C08A22F1E0FC}" srcOrd="2" destOrd="0" presId="urn:microsoft.com/office/officeart/2005/8/layout/vList5"/>
    <dgm:cxn modelId="{F393F896-2BF4-4957-B400-170C5F196DA7}" type="presParOf" srcId="{0CA3DC8A-9558-414E-BC79-C08A22F1E0FC}" destId="{E2F2DDBD-9DCE-462E-BC97-BAC4012ADE64}" srcOrd="0" destOrd="0" presId="urn:microsoft.com/office/officeart/2005/8/layout/vList5"/>
    <dgm:cxn modelId="{7FC19E52-4963-43AE-BB14-AA24883B1742}" type="presParOf" srcId="{0CA3DC8A-9558-414E-BC79-C08A22F1E0FC}" destId="{FBFB0AC5-0BF2-4C39-928C-7C84AC09386A}" srcOrd="1" destOrd="0" presId="urn:microsoft.com/office/officeart/2005/8/layout/vList5"/>
    <dgm:cxn modelId="{74C8F6E9-F280-45C9-91D9-9EF488E43FAC}" type="presParOf" srcId="{2D472911-8240-46AE-97C6-871F528129FB}" destId="{15D1314B-DF79-4521-BCA8-FE8C40959033}" srcOrd="3" destOrd="0" presId="urn:microsoft.com/office/officeart/2005/8/layout/vList5"/>
    <dgm:cxn modelId="{CC0CA69A-63B8-4561-8FB3-F734177A8A89}" type="presParOf" srcId="{2D472911-8240-46AE-97C6-871F528129FB}" destId="{DB36263C-AA14-44EF-A4BD-C3A2C620F89E}" srcOrd="4" destOrd="0" presId="urn:microsoft.com/office/officeart/2005/8/layout/vList5"/>
    <dgm:cxn modelId="{6EB4BA8E-6BA3-497E-B1A6-20532F044510}" type="presParOf" srcId="{DB36263C-AA14-44EF-A4BD-C3A2C620F89E}" destId="{88CD0EAD-FF7D-435C-A02B-0C266D4E8104}" srcOrd="0" destOrd="0" presId="urn:microsoft.com/office/officeart/2005/8/layout/vList5"/>
    <dgm:cxn modelId="{25DAF1C6-AA8C-4D3D-8905-12B0834BEF48}" type="presParOf" srcId="{DB36263C-AA14-44EF-A4BD-C3A2C620F89E}" destId="{699F501E-F05E-4B0F-A39F-868473A7B5C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E054AF-7520-4D76-BD6B-497001568581}" type="doc">
      <dgm:prSet loTypeId="urn:microsoft.com/office/officeart/2005/8/layout/orgChart1" loCatId="hierarchy" qsTypeId="urn:microsoft.com/office/officeart/2005/8/quickstyle/3d2#1" qsCatId="3D" csTypeId="urn:microsoft.com/office/officeart/2005/8/colors/colorful1#2" csCatId="colorful" phldr="1"/>
      <dgm:spPr/>
      <dgm:t>
        <a:bodyPr/>
        <a:lstStyle/>
        <a:p>
          <a:endParaRPr lang="tr-TR"/>
        </a:p>
      </dgm:t>
    </dgm:pt>
    <dgm:pt modelId="{EBDA7B7B-1E5D-4198-ACD3-8B87A84E145C}">
      <dgm:prSet phldrT="[Metin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>
              <a:solidFill>
                <a:srgbClr val="FF0000"/>
              </a:solidFill>
            </a:rPr>
            <a:t>YAŞ</a:t>
          </a:r>
        </a:p>
      </dgm:t>
    </dgm:pt>
    <dgm:pt modelId="{00AC4450-7622-41F3-BC05-E78CAA0F86A4}" type="parTrans" cxnId="{50437EB6-6D44-497C-8A11-B924FCA6E9E1}">
      <dgm:prSet/>
      <dgm:spPr/>
      <dgm:t>
        <a:bodyPr/>
        <a:lstStyle/>
        <a:p>
          <a:endParaRPr lang="tr-TR"/>
        </a:p>
      </dgm:t>
    </dgm:pt>
    <dgm:pt modelId="{BB30C715-DC0D-4B6A-A53C-80EDABFFBE94}" type="sibTrans" cxnId="{50437EB6-6D44-497C-8A11-B924FCA6E9E1}">
      <dgm:prSet/>
      <dgm:spPr/>
      <dgm:t>
        <a:bodyPr/>
        <a:lstStyle/>
        <a:p>
          <a:endParaRPr lang="tr-TR"/>
        </a:p>
      </dgm:t>
    </dgm:pt>
    <dgm:pt modelId="{D01067F6-70B4-4781-AC53-3686D6BB33F3}">
      <dgm:prSet phldrT="[Metin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b="0" dirty="0">
              <a:solidFill>
                <a:schemeClr val="tx1"/>
              </a:solidFill>
            </a:rPr>
            <a:t>28 gün altı</a:t>
          </a:r>
        </a:p>
      </dgm:t>
    </dgm:pt>
    <dgm:pt modelId="{5C52887F-FF98-4D19-B175-A627DA6C74D3}" type="parTrans" cxnId="{12C6F754-4C66-42F3-A120-59028DB8C140}">
      <dgm:prSet/>
      <dgm:spPr/>
      <dgm:t>
        <a:bodyPr/>
        <a:lstStyle/>
        <a:p>
          <a:endParaRPr lang="tr-TR"/>
        </a:p>
      </dgm:t>
    </dgm:pt>
    <dgm:pt modelId="{64EE5C15-C1F3-4D1E-A792-6ADFF7F1E7BF}" type="sibTrans" cxnId="{12C6F754-4C66-42F3-A120-59028DB8C140}">
      <dgm:prSet/>
      <dgm:spPr/>
      <dgm:t>
        <a:bodyPr/>
        <a:lstStyle/>
        <a:p>
          <a:endParaRPr lang="tr-TR"/>
        </a:p>
      </dgm:t>
    </dgm:pt>
    <dgm:pt modelId="{8A0A646C-CD41-4062-AC80-B89EDACEDE2F}">
      <dgm:prSet phldrT="[Metin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>
              <a:solidFill>
                <a:schemeClr val="tx1"/>
              </a:solidFill>
            </a:rPr>
            <a:t>1-3 ay</a:t>
          </a:r>
        </a:p>
      </dgm:t>
    </dgm:pt>
    <dgm:pt modelId="{4258AF39-0D46-4C21-9C6A-81290E99E044}" type="parTrans" cxnId="{834C6BF8-2658-4FB6-BB3F-C599B6210C39}">
      <dgm:prSet/>
      <dgm:spPr/>
      <dgm:t>
        <a:bodyPr/>
        <a:lstStyle/>
        <a:p>
          <a:endParaRPr lang="tr-TR"/>
        </a:p>
      </dgm:t>
    </dgm:pt>
    <dgm:pt modelId="{821E4C88-1A76-4755-8E91-AA3536CA86E2}" type="sibTrans" cxnId="{834C6BF8-2658-4FB6-BB3F-C599B6210C39}">
      <dgm:prSet/>
      <dgm:spPr/>
      <dgm:t>
        <a:bodyPr/>
        <a:lstStyle/>
        <a:p>
          <a:endParaRPr lang="tr-TR"/>
        </a:p>
      </dgm:t>
    </dgm:pt>
    <dgm:pt modelId="{8AE1E94D-044D-4D59-A20B-CF40EAA8C06E}">
      <dgm:prSet phldrT="[Metin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>
              <a:solidFill>
                <a:schemeClr val="tx1"/>
              </a:solidFill>
            </a:rPr>
            <a:t>3-36ay</a:t>
          </a:r>
        </a:p>
      </dgm:t>
    </dgm:pt>
    <dgm:pt modelId="{58EA9773-F208-45AB-AF7B-5E22BB93EDED}" type="sibTrans" cxnId="{B6B7E2A5-F035-42FA-94BF-FCFF15F0B666}">
      <dgm:prSet/>
      <dgm:spPr/>
      <dgm:t>
        <a:bodyPr/>
        <a:lstStyle/>
        <a:p>
          <a:endParaRPr lang="tr-TR"/>
        </a:p>
      </dgm:t>
    </dgm:pt>
    <dgm:pt modelId="{0907CA71-96F1-477A-B91A-831CBA51106D}" type="parTrans" cxnId="{B6B7E2A5-F035-42FA-94BF-FCFF15F0B666}">
      <dgm:prSet/>
      <dgm:spPr/>
      <dgm:t>
        <a:bodyPr/>
        <a:lstStyle/>
        <a:p>
          <a:endParaRPr lang="tr-TR"/>
        </a:p>
      </dgm:t>
    </dgm:pt>
    <dgm:pt modelId="{AACB72CA-D0EC-4B23-8830-C7C470DAB9F4}">
      <dgm:prSet phldrT="[Metin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>
              <a:solidFill>
                <a:schemeClr val="tx1"/>
              </a:solidFill>
            </a:rPr>
            <a:t>36 ay üstü</a:t>
          </a:r>
        </a:p>
      </dgm:t>
    </dgm:pt>
    <dgm:pt modelId="{B20FC9CB-C0E0-43A3-952A-ABCE61BB672A}" type="parTrans" cxnId="{A1130270-E51F-4CFA-91F0-4A706EBD6717}">
      <dgm:prSet/>
      <dgm:spPr>
        <a:solidFill>
          <a:srgbClr val="0070C0"/>
        </a:solidFill>
      </dgm:spPr>
      <dgm:t>
        <a:bodyPr/>
        <a:lstStyle/>
        <a:p>
          <a:endParaRPr lang="tr-TR"/>
        </a:p>
      </dgm:t>
    </dgm:pt>
    <dgm:pt modelId="{CC6055A3-9F47-457E-BB5F-5D185A00C0BE}" type="sibTrans" cxnId="{A1130270-E51F-4CFA-91F0-4A706EBD6717}">
      <dgm:prSet/>
      <dgm:spPr/>
      <dgm:t>
        <a:bodyPr/>
        <a:lstStyle/>
        <a:p>
          <a:endParaRPr lang="tr-TR"/>
        </a:p>
      </dgm:t>
    </dgm:pt>
    <dgm:pt modelId="{CD6FB3FE-3835-4420-B814-108E137258B1}" type="pres">
      <dgm:prSet presAssocID="{1AE054AF-7520-4D76-BD6B-49700156858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E293AA4-D86E-43BE-A9A4-BE01BFDE7605}" type="pres">
      <dgm:prSet presAssocID="{EBDA7B7B-1E5D-4198-ACD3-8B87A84E145C}" presName="hierRoot1" presStyleCnt="0">
        <dgm:presLayoutVars>
          <dgm:hierBranch val="init"/>
        </dgm:presLayoutVars>
      </dgm:prSet>
      <dgm:spPr/>
    </dgm:pt>
    <dgm:pt modelId="{E50F8C1D-D3FF-48C5-BAB9-9F013E96BC5B}" type="pres">
      <dgm:prSet presAssocID="{EBDA7B7B-1E5D-4198-ACD3-8B87A84E145C}" presName="rootComposite1" presStyleCnt="0"/>
      <dgm:spPr/>
    </dgm:pt>
    <dgm:pt modelId="{1C737B08-7E9E-48FB-B891-264CADCE4E1C}" type="pres">
      <dgm:prSet presAssocID="{EBDA7B7B-1E5D-4198-ACD3-8B87A84E145C}" presName="rootText1" presStyleLbl="node0" presStyleIdx="0" presStyleCnt="1">
        <dgm:presLayoutVars>
          <dgm:chPref val="3"/>
        </dgm:presLayoutVars>
      </dgm:prSet>
      <dgm:spPr/>
    </dgm:pt>
    <dgm:pt modelId="{A5697179-5A97-4108-A9C7-CB4F146D1963}" type="pres">
      <dgm:prSet presAssocID="{EBDA7B7B-1E5D-4198-ACD3-8B87A84E145C}" presName="rootConnector1" presStyleLbl="node1" presStyleIdx="0" presStyleCnt="0"/>
      <dgm:spPr/>
    </dgm:pt>
    <dgm:pt modelId="{61A4FF73-5BE4-4A3E-B81F-E8A062216551}" type="pres">
      <dgm:prSet presAssocID="{EBDA7B7B-1E5D-4198-ACD3-8B87A84E145C}" presName="hierChild2" presStyleCnt="0"/>
      <dgm:spPr/>
    </dgm:pt>
    <dgm:pt modelId="{69EBAA8F-5641-45F2-94C3-A08A75C137CE}" type="pres">
      <dgm:prSet presAssocID="{5C52887F-FF98-4D19-B175-A627DA6C74D3}" presName="Name37" presStyleLbl="parChTrans1D2" presStyleIdx="0" presStyleCnt="4"/>
      <dgm:spPr/>
    </dgm:pt>
    <dgm:pt modelId="{A6190F6D-4616-4278-8DBB-B073789952F1}" type="pres">
      <dgm:prSet presAssocID="{D01067F6-70B4-4781-AC53-3686D6BB33F3}" presName="hierRoot2" presStyleCnt="0">
        <dgm:presLayoutVars>
          <dgm:hierBranch val="init"/>
        </dgm:presLayoutVars>
      </dgm:prSet>
      <dgm:spPr/>
    </dgm:pt>
    <dgm:pt modelId="{B0AB720B-9301-4191-8FFC-72CDE2DD62E8}" type="pres">
      <dgm:prSet presAssocID="{D01067F6-70B4-4781-AC53-3686D6BB33F3}" presName="rootComposite" presStyleCnt="0"/>
      <dgm:spPr/>
    </dgm:pt>
    <dgm:pt modelId="{A3A724DB-7C5A-4D05-A3F8-1D790BB4598A}" type="pres">
      <dgm:prSet presAssocID="{D01067F6-70B4-4781-AC53-3686D6BB33F3}" presName="rootText" presStyleLbl="node2" presStyleIdx="0" presStyleCnt="4">
        <dgm:presLayoutVars>
          <dgm:chPref val="3"/>
        </dgm:presLayoutVars>
      </dgm:prSet>
      <dgm:spPr/>
    </dgm:pt>
    <dgm:pt modelId="{C2846191-736D-4058-81A6-B2650B623609}" type="pres">
      <dgm:prSet presAssocID="{D01067F6-70B4-4781-AC53-3686D6BB33F3}" presName="rootConnector" presStyleLbl="node2" presStyleIdx="0" presStyleCnt="4"/>
      <dgm:spPr/>
    </dgm:pt>
    <dgm:pt modelId="{608124F1-6BDE-4712-835A-ED1D1AADE80F}" type="pres">
      <dgm:prSet presAssocID="{D01067F6-70B4-4781-AC53-3686D6BB33F3}" presName="hierChild4" presStyleCnt="0"/>
      <dgm:spPr/>
    </dgm:pt>
    <dgm:pt modelId="{4B0C0A11-E275-4FAB-97BD-CA65D0EE940F}" type="pres">
      <dgm:prSet presAssocID="{D01067F6-70B4-4781-AC53-3686D6BB33F3}" presName="hierChild5" presStyleCnt="0"/>
      <dgm:spPr/>
    </dgm:pt>
    <dgm:pt modelId="{9BE92233-F144-4E08-AFED-AB6EF83A210F}" type="pres">
      <dgm:prSet presAssocID="{4258AF39-0D46-4C21-9C6A-81290E99E044}" presName="Name37" presStyleLbl="parChTrans1D2" presStyleIdx="1" presStyleCnt="4"/>
      <dgm:spPr/>
    </dgm:pt>
    <dgm:pt modelId="{F30768E4-29BF-47BC-8825-D5EBD768BA3C}" type="pres">
      <dgm:prSet presAssocID="{8A0A646C-CD41-4062-AC80-B89EDACEDE2F}" presName="hierRoot2" presStyleCnt="0">
        <dgm:presLayoutVars>
          <dgm:hierBranch val="init"/>
        </dgm:presLayoutVars>
      </dgm:prSet>
      <dgm:spPr/>
    </dgm:pt>
    <dgm:pt modelId="{760A46C2-9047-4CD2-A09C-EB95407FAA47}" type="pres">
      <dgm:prSet presAssocID="{8A0A646C-CD41-4062-AC80-B89EDACEDE2F}" presName="rootComposite" presStyleCnt="0"/>
      <dgm:spPr/>
    </dgm:pt>
    <dgm:pt modelId="{AA4BD86A-E51F-4659-9CBE-22D517FBA7D6}" type="pres">
      <dgm:prSet presAssocID="{8A0A646C-CD41-4062-AC80-B89EDACEDE2F}" presName="rootText" presStyleLbl="node2" presStyleIdx="1" presStyleCnt="4">
        <dgm:presLayoutVars>
          <dgm:chPref val="3"/>
        </dgm:presLayoutVars>
      </dgm:prSet>
      <dgm:spPr/>
    </dgm:pt>
    <dgm:pt modelId="{28DE4BAF-5506-4993-AFBD-D918B56B1138}" type="pres">
      <dgm:prSet presAssocID="{8A0A646C-CD41-4062-AC80-B89EDACEDE2F}" presName="rootConnector" presStyleLbl="node2" presStyleIdx="1" presStyleCnt="4"/>
      <dgm:spPr/>
    </dgm:pt>
    <dgm:pt modelId="{C2D4C72B-C476-4FEA-A02F-1FA895E782BA}" type="pres">
      <dgm:prSet presAssocID="{8A0A646C-CD41-4062-AC80-B89EDACEDE2F}" presName="hierChild4" presStyleCnt="0"/>
      <dgm:spPr/>
    </dgm:pt>
    <dgm:pt modelId="{130DBA7E-9B6A-4835-B78C-F981D9D2BB60}" type="pres">
      <dgm:prSet presAssocID="{8A0A646C-CD41-4062-AC80-B89EDACEDE2F}" presName="hierChild5" presStyleCnt="0"/>
      <dgm:spPr/>
    </dgm:pt>
    <dgm:pt modelId="{419226FA-4F85-4180-8AAB-553D16318F25}" type="pres">
      <dgm:prSet presAssocID="{0907CA71-96F1-477A-B91A-831CBA51106D}" presName="Name37" presStyleLbl="parChTrans1D2" presStyleIdx="2" presStyleCnt="4"/>
      <dgm:spPr/>
    </dgm:pt>
    <dgm:pt modelId="{F2AC9D09-CC3B-4EDE-8FE8-3C961DE3D573}" type="pres">
      <dgm:prSet presAssocID="{8AE1E94D-044D-4D59-A20B-CF40EAA8C06E}" presName="hierRoot2" presStyleCnt="0">
        <dgm:presLayoutVars>
          <dgm:hierBranch val="init"/>
        </dgm:presLayoutVars>
      </dgm:prSet>
      <dgm:spPr/>
    </dgm:pt>
    <dgm:pt modelId="{3A1D6142-1ACD-4521-8FDC-3463CBD9D2CF}" type="pres">
      <dgm:prSet presAssocID="{8AE1E94D-044D-4D59-A20B-CF40EAA8C06E}" presName="rootComposite" presStyleCnt="0"/>
      <dgm:spPr/>
    </dgm:pt>
    <dgm:pt modelId="{5EBFF7EF-60FC-43AF-97BD-E12B997F55E2}" type="pres">
      <dgm:prSet presAssocID="{8AE1E94D-044D-4D59-A20B-CF40EAA8C06E}" presName="rootText" presStyleLbl="node2" presStyleIdx="2" presStyleCnt="4">
        <dgm:presLayoutVars>
          <dgm:chPref val="3"/>
        </dgm:presLayoutVars>
      </dgm:prSet>
      <dgm:spPr/>
    </dgm:pt>
    <dgm:pt modelId="{0055016C-3DE3-4593-8361-6924806E63C5}" type="pres">
      <dgm:prSet presAssocID="{8AE1E94D-044D-4D59-A20B-CF40EAA8C06E}" presName="rootConnector" presStyleLbl="node2" presStyleIdx="2" presStyleCnt="4"/>
      <dgm:spPr/>
    </dgm:pt>
    <dgm:pt modelId="{36F30B31-CC07-43D3-B5B5-23FFC5BB3418}" type="pres">
      <dgm:prSet presAssocID="{8AE1E94D-044D-4D59-A20B-CF40EAA8C06E}" presName="hierChild4" presStyleCnt="0"/>
      <dgm:spPr/>
    </dgm:pt>
    <dgm:pt modelId="{291EBB3C-C64A-4355-8CAC-ED4FB2DFBABC}" type="pres">
      <dgm:prSet presAssocID="{8AE1E94D-044D-4D59-A20B-CF40EAA8C06E}" presName="hierChild5" presStyleCnt="0"/>
      <dgm:spPr/>
    </dgm:pt>
    <dgm:pt modelId="{587DB6D1-ED23-4511-B44F-30253CFEE948}" type="pres">
      <dgm:prSet presAssocID="{B20FC9CB-C0E0-43A3-952A-ABCE61BB672A}" presName="Name37" presStyleLbl="parChTrans1D2" presStyleIdx="3" presStyleCnt="4"/>
      <dgm:spPr/>
    </dgm:pt>
    <dgm:pt modelId="{EA6FA13B-50E9-4A31-A6CE-2B27D2FC740E}" type="pres">
      <dgm:prSet presAssocID="{AACB72CA-D0EC-4B23-8830-C7C470DAB9F4}" presName="hierRoot2" presStyleCnt="0">
        <dgm:presLayoutVars>
          <dgm:hierBranch val="init"/>
        </dgm:presLayoutVars>
      </dgm:prSet>
      <dgm:spPr/>
    </dgm:pt>
    <dgm:pt modelId="{BBB4FE73-4074-4499-BB76-24C6A06880B8}" type="pres">
      <dgm:prSet presAssocID="{AACB72CA-D0EC-4B23-8830-C7C470DAB9F4}" presName="rootComposite" presStyleCnt="0"/>
      <dgm:spPr/>
    </dgm:pt>
    <dgm:pt modelId="{BD6D9DAA-1C8C-43B4-A0F1-D4A35DFC01D0}" type="pres">
      <dgm:prSet presAssocID="{AACB72CA-D0EC-4B23-8830-C7C470DAB9F4}" presName="rootText" presStyleLbl="node2" presStyleIdx="3" presStyleCnt="4">
        <dgm:presLayoutVars>
          <dgm:chPref val="3"/>
        </dgm:presLayoutVars>
      </dgm:prSet>
      <dgm:spPr/>
    </dgm:pt>
    <dgm:pt modelId="{531EC915-C3E7-4F0D-9FF6-9E90271B1298}" type="pres">
      <dgm:prSet presAssocID="{AACB72CA-D0EC-4B23-8830-C7C470DAB9F4}" presName="rootConnector" presStyleLbl="node2" presStyleIdx="3" presStyleCnt="4"/>
      <dgm:spPr/>
    </dgm:pt>
    <dgm:pt modelId="{356BE50C-F42A-4914-9EB6-A62EAAAF9B5A}" type="pres">
      <dgm:prSet presAssocID="{AACB72CA-D0EC-4B23-8830-C7C470DAB9F4}" presName="hierChild4" presStyleCnt="0"/>
      <dgm:spPr/>
    </dgm:pt>
    <dgm:pt modelId="{5DF3CE34-128C-41A4-91A8-08C7995FFEBA}" type="pres">
      <dgm:prSet presAssocID="{AACB72CA-D0EC-4B23-8830-C7C470DAB9F4}" presName="hierChild5" presStyleCnt="0"/>
      <dgm:spPr/>
    </dgm:pt>
    <dgm:pt modelId="{B733AD27-A682-40D9-AD89-406AD737F3F7}" type="pres">
      <dgm:prSet presAssocID="{EBDA7B7B-1E5D-4198-ACD3-8B87A84E145C}" presName="hierChild3" presStyleCnt="0"/>
      <dgm:spPr/>
    </dgm:pt>
  </dgm:ptLst>
  <dgm:cxnLst>
    <dgm:cxn modelId="{7DF1950B-2386-4B2C-99C2-1E74BAB0B0D1}" type="presOf" srcId="{5C52887F-FF98-4D19-B175-A627DA6C74D3}" destId="{69EBAA8F-5641-45F2-94C3-A08A75C137CE}" srcOrd="0" destOrd="0" presId="urn:microsoft.com/office/officeart/2005/8/layout/orgChart1"/>
    <dgm:cxn modelId="{6109EA11-2ABE-4309-B98B-3FD381C5133C}" type="presOf" srcId="{D01067F6-70B4-4781-AC53-3686D6BB33F3}" destId="{C2846191-736D-4058-81A6-B2650B623609}" srcOrd="1" destOrd="0" presId="urn:microsoft.com/office/officeart/2005/8/layout/orgChart1"/>
    <dgm:cxn modelId="{C352BC39-D225-47FD-A5B2-2FE489E664FC}" type="presOf" srcId="{8AE1E94D-044D-4D59-A20B-CF40EAA8C06E}" destId="{5EBFF7EF-60FC-43AF-97BD-E12B997F55E2}" srcOrd="0" destOrd="0" presId="urn:microsoft.com/office/officeart/2005/8/layout/orgChart1"/>
    <dgm:cxn modelId="{8812273E-8E09-45D7-A191-FDA481F15D8A}" type="presOf" srcId="{0907CA71-96F1-477A-B91A-831CBA51106D}" destId="{419226FA-4F85-4180-8AAB-553D16318F25}" srcOrd="0" destOrd="0" presId="urn:microsoft.com/office/officeart/2005/8/layout/orgChart1"/>
    <dgm:cxn modelId="{5D9A905E-6D27-4FC9-BA45-4EB376E115B2}" type="presOf" srcId="{AACB72CA-D0EC-4B23-8830-C7C470DAB9F4}" destId="{BD6D9DAA-1C8C-43B4-A0F1-D4A35DFC01D0}" srcOrd="0" destOrd="0" presId="urn:microsoft.com/office/officeart/2005/8/layout/orgChart1"/>
    <dgm:cxn modelId="{2BAF1B61-7957-4838-8EB4-A932260A2191}" type="presOf" srcId="{8AE1E94D-044D-4D59-A20B-CF40EAA8C06E}" destId="{0055016C-3DE3-4593-8361-6924806E63C5}" srcOrd="1" destOrd="0" presId="urn:microsoft.com/office/officeart/2005/8/layout/orgChart1"/>
    <dgm:cxn modelId="{97885F68-6744-4DEB-89BF-377DB7ED8A0B}" type="presOf" srcId="{8A0A646C-CD41-4062-AC80-B89EDACEDE2F}" destId="{AA4BD86A-E51F-4659-9CBE-22D517FBA7D6}" srcOrd="0" destOrd="0" presId="urn:microsoft.com/office/officeart/2005/8/layout/orgChart1"/>
    <dgm:cxn modelId="{A1130270-E51F-4CFA-91F0-4A706EBD6717}" srcId="{EBDA7B7B-1E5D-4198-ACD3-8B87A84E145C}" destId="{AACB72CA-D0EC-4B23-8830-C7C470DAB9F4}" srcOrd="3" destOrd="0" parTransId="{B20FC9CB-C0E0-43A3-952A-ABCE61BB672A}" sibTransId="{CC6055A3-9F47-457E-BB5F-5D185A00C0BE}"/>
    <dgm:cxn modelId="{12C6F754-4C66-42F3-A120-59028DB8C140}" srcId="{EBDA7B7B-1E5D-4198-ACD3-8B87A84E145C}" destId="{D01067F6-70B4-4781-AC53-3686D6BB33F3}" srcOrd="0" destOrd="0" parTransId="{5C52887F-FF98-4D19-B175-A627DA6C74D3}" sibTransId="{64EE5C15-C1F3-4D1E-A792-6ADFF7F1E7BF}"/>
    <dgm:cxn modelId="{D2D88C77-1A23-473F-A508-C3EACD444CA6}" type="presOf" srcId="{D01067F6-70B4-4781-AC53-3686D6BB33F3}" destId="{A3A724DB-7C5A-4D05-A3F8-1D790BB4598A}" srcOrd="0" destOrd="0" presId="urn:microsoft.com/office/officeart/2005/8/layout/orgChart1"/>
    <dgm:cxn modelId="{4AE2A47D-88EA-4C22-8F01-19C05EB0D47B}" type="presOf" srcId="{1AE054AF-7520-4D76-BD6B-497001568581}" destId="{CD6FB3FE-3835-4420-B814-108E137258B1}" srcOrd="0" destOrd="0" presId="urn:microsoft.com/office/officeart/2005/8/layout/orgChart1"/>
    <dgm:cxn modelId="{B6B7E2A5-F035-42FA-94BF-FCFF15F0B666}" srcId="{EBDA7B7B-1E5D-4198-ACD3-8B87A84E145C}" destId="{8AE1E94D-044D-4D59-A20B-CF40EAA8C06E}" srcOrd="2" destOrd="0" parTransId="{0907CA71-96F1-477A-B91A-831CBA51106D}" sibTransId="{58EA9773-F208-45AB-AF7B-5E22BB93EDED}"/>
    <dgm:cxn modelId="{50437EB6-6D44-497C-8A11-B924FCA6E9E1}" srcId="{1AE054AF-7520-4D76-BD6B-497001568581}" destId="{EBDA7B7B-1E5D-4198-ACD3-8B87A84E145C}" srcOrd="0" destOrd="0" parTransId="{00AC4450-7622-41F3-BC05-E78CAA0F86A4}" sibTransId="{BB30C715-DC0D-4B6A-A53C-80EDABFFBE94}"/>
    <dgm:cxn modelId="{C3CA1EBE-90A8-45C0-A465-80052288CFC0}" type="presOf" srcId="{EBDA7B7B-1E5D-4198-ACD3-8B87A84E145C}" destId="{1C737B08-7E9E-48FB-B891-264CADCE4E1C}" srcOrd="0" destOrd="0" presId="urn:microsoft.com/office/officeart/2005/8/layout/orgChart1"/>
    <dgm:cxn modelId="{D3EB3ECE-46F6-449D-B364-2907CA466999}" type="presOf" srcId="{AACB72CA-D0EC-4B23-8830-C7C470DAB9F4}" destId="{531EC915-C3E7-4F0D-9FF6-9E90271B1298}" srcOrd="1" destOrd="0" presId="urn:microsoft.com/office/officeart/2005/8/layout/orgChart1"/>
    <dgm:cxn modelId="{73859BD5-CCE8-4985-B5D4-CB07DFA3D9A9}" type="presOf" srcId="{EBDA7B7B-1E5D-4198-ACD3-8B87A84E145C}" destId="{A5697179-5A97-4108-A9C7-CB4F146D1963}" srcOrd="1" destOrd="0" presId="urn:microsoft.com/office/officeart/2005/8/layout/orgChart1"/>
    <dgm:cxn modelId="{8E943CDD-5BD1-41A5-9E2F-18282ABA3B80}" type="presOf" srcId="{8A0A646C-CD41-4062-AC80-B89EDACEDE2F}" destId="{28DE4BAF-5506-4993-AFBD-D918B56B1138}" srcOrd="1" destOrd="0" presId="urn:microsoft.com/office/officeart/2005/8/layout/orgChart1"/>
    <dgm:cxn modelId="{DD356CE2-8BC7-4135-A61C-DFE6A4979285}" type="presOf" srcId="{B20FC9CB-C0E0-43A3-952A-ABCE61BB672A}" destId="{587DB6D1-ED23-4511-B44F-30253CFEE948}" srcOrd="0" destOrd="0" presId="urn:microsoft.com/office/officeart/2005/8/layout/orgChart1"/>
    <dgm:cxn modelId="{97F6B2F6-C55E-436D-9130-B01E1CDE08B9}" type="presOf" srcId="{4258AF39-0D46-4C21-9C6A-81290E99E044}" destId="{9BE92233-F144-4E08-AFED-AB6EF83A210F}" srcOrd="0" destOrd="0" presId="urn:microsoft.com/office/officeart/2005/8/layout/orgChart1"/>
    <dgm:cxn modelId="{834C6BF8-2658-4FB6-BB3F-C599B6210C39}" srcId="{EBDA7B7B-1E5D-4198-ACD3-8B87A84E145C}" destId="{8A0A646C-CD41-4062-AC80-B89EDACEDE2F}" srcOrd="1" destOrd="0" parTransId="{4258AF39-0D46-4C21-9C6A-81290E99E044}" sibTransId="{821E4C88-1A76-4755-8E91-AA3536CA86E2}"/>
    <dgm:cxn modelId="{35086D1C-E4C7-45BF-A642-6DEC364882B1}" type="presParOf" srcId="{CD6FB3FE-3835-4420-B814-108E137258B1}" destId="{DE293AA4-D86E-43BE-A9A4-BE01BFDE7605}" srcOrd="0" destOrd="0" presId="urn:microsoft.com/office/officeart/2005/8/layout/orgChart1"/>
    <dgm:cxn modelId="{C0E9613F-B5C7-43A0-A829-A49CDA9FD17E}" type="presParOf" srcId="{DE293AA4-D86E-43BE-A9A4-BE01BFDE7605}" destId="{E50F8C1D-D3FF-48C5-BAB9-9F013E96BC5B}" srcOrd="0" destOrd="0" presId="urn:microsoft.com/office/officeart/2005/8/layout/orgChart1"/>
    <dgm:cxn modelId="{D9EE930A-277B-4C94-A874-383EEEE95898}" type="presParOf" srcId="{E50F8C1D-D3FF-48C5-BAB9-9F013E96BC5B}" destId="{1C737B08-7E9E-48FB-B891-264CADCE4E1C}" srcOrd="0" destOrd="0" presId="urn:microsoft.com/office/officeart/2005/8/layout/orgChart1"/>
    <dgm:cxn modelId="{3A3F8E06-8D82-4D7B-B0D5-B5822217D636}" type="presParOf" srcId="{E50F8C1D-D3FF-48C5-BAB9-9F013E96BC5B}" destId="{A5697179-5A97-4108-A9C7-CB4F146D1963}" srcOrd="1" destOrd="0" presId="urn:microsoft.com/office/officeart/2005/8/layout/orgChart1"/>
    <dgm:cxn modelId="{0F7C7826-66ED-40EB-AECD-0435602B18BC}" type="presParOf" srcId="{DE293AA4-D86E-43BE-A9A4-BE01BFDE7605}" destId="{61A4FF73-5BE4-4A3E-B81F-E8A062216551}" srcOrd="1" destOrd="0" presId="urn:microsoft.com/office/officeart/2005/8/layout/orgChart1"/>
    <dgm:cxn modelId="{D78462ED-F9EE-4ED1-9EFD-9761B8684046}" type="presParOf" srcId="{61A4FF73-5BE4-4A3E-B81F-E8A062216551}" destId="{69EBAA8F-5641-45F2-94C3-A08A75C137CE}" srcOrd="0" destOrd="0" presId="urn:microsoft.com/office/officeart/2005/8/layout/orgChart1"/>
    <dgm:cxn modelId="{D6015889-7A30-4F3E-8AE8-3EB914FC5401}" type="presParOf" srcId="{61A4FF73-5BE4-4A3E-B81F-E8A062216551}" destId="{A6190F6D-4616-4278-8DBB-B073789952F1}" srcOrd="1" destOrd="0" presId="urn:microsoft.com/office/officeart/2005/8/layout/orgChart1"/>
    <dgm:cxn modelId="{7A928908-A97D-43B2-8B88-0D42D8CEEEE5}" type="presParOf" srcId="{A6190F6D-4616-4278-8DBB-B073789952F1}" destId="{B0AB720B-9301-4191-8FFC-72CDE2DD62E8}" srcOrd="0" destOrd="0" presId="urn:microsoft.com/office/officeart/2005/8/layout/orgChart1"/>
    <dgm:cxn modelId="{27880531-6E58-4C69-ABB7-B4F3185C383C}" type="presParOf" srcId="{B0AB720B-9301-4191-8FFC-72CDE2DD62E8}" destId="{A3A724DB-7C5A-4D05-A3F8-1D790BB4598A}" srcOrd="0" destOrd="0" presId="urn:microsoft.com/office/officeart/2005/8/layout/orgChart1"/>
    <dgm:cxn modelId="{560621EE-2BF7-4760-B651-DF639D44753E}" type="presParOf" srcId="{B0AB720B-9301-4191-8FFC-72CDE2DD62E8}" destId="{C2846191-736D-4058-81A6-B2650B623609}" srcOrd="1" destOrd="0" presId="urn:microsoft.com/office/officeart/2005/8/layout/orgChart1"/>
    <dgm:cxn modelId="{B1656569-8AB2-49CB-8356-8A28A87DB64F}" type="presParOf" srcId="{A6190F6D-4616-4278-8DBB-B073789952F1}" destId="{608124F1-6BDE-4712-835A-ED1D1AADE80F}" srcOrd="1" destOrd="0" presId="urn:microsoft.com/office/officeart/2005/8/layout/orgChart1"/>
    <dgm:cxn modelId="{5EF4BCF2-BE25-47AD-843C-285E54978DA3}" type="presParOf" srcId="{A6190F6D-4616-4278-8DBB-B073789952F1}" destId="{4B0C0A11-E275-4FAB-97BD-CA65D0EE940F}" srcOrd="2" destOrd="0" presId="urn:microsoft.com/office/officeart/2005/8/layout/orgChart1"/>
    <dgm:cxn modelId="{AF6DF964-B678-4517-BFDD-52EE13993B51}" type="presParOf" srcId="{61A4FF73-5BE4-4A3E-B81F-E8A062216551}" destId="{9BE92233-F144-4E08-AFED-AB6EF83A210F}" srcOrd="2" destOrd="0" presId="urn:microsoft.com/office/officeart/2005/8/layout/orgChart1"/>
    <dgm:cxn modelId="{4AC96C2E-3898-4D0A-8078-898EAA5803F1}" type="presParOf" srcId="{61A4FF73-5BE4-4A3E-B81F-E8A062216551}" destId="{F30768E4-29BF-47BC-8825-D5EBD768BA3C}" srcOrd="3" destOrd="0" presId="urn:microsoft.com/office/officeart/2005/8/layout/orgChart1"/>
    <dgm:cxn modelId="{11B5E42C-0F40-49BB-B9A1-040D4722E410}" type="presParOf" srcId="{F30768E4-29BF-47BC-8825-D5EBD768BA3C}" destId="{760A46C2-9047-4CD2-A09C-EB95407FAA47}" srcOrd="0" destOrd="0" presId="urn:microsoft.com/office/officeart/2005/8/layout/orgChart1"/>
    <dgm:cxn modelId="{8698F1DC-2E89-4B57-9F2E-184176190DEE}" type="presParOf" srcId="{760A46C2-9047-4CD2-A09C-EB95407FAA47}" destId="{AA4BD86A-E51F-4659-9CBE-22D517FBA7D6}" srcOrd="0" destOrd="0" presId="urn:microsoft.com/office/officeart/2005/8/layout/orgChart1"/>
    <dgm:cxn modelId="{6DEE24B6-3783-47B0-9329-E6F387104E12}" type="presParOf" srcId="{760A46C2-9047-4CD2-A09C-EB95407FAA47}" destId="{28DE4BAF-5506-4993-AFBD-D918B56B1138}" srcOrd="1" destOrd="0" presId="urn:microsoft.com/office/officeart/2005/8/layout/orgChart1"/>
    <dgm:cxn modelId="{8BB7C3E2-30D7-42D9-B062-83317F6218B8}" type="presParOf" srcId="{F30768E4-29BF-47BC-8825-D5EBD768BA3C}" destId="{C2D4C72B-C476-4FEA-A02F-1FA895E782BA}" srcOrd="1" destOrd="0" presId="urn:microsoft.com/office/officeart/2005/8/layout/orgChart1"/>
    <dgm:cxn modelId="{5DFD3457-1137-48D1-98DD-1E850A97F44D}" type="presParOf" srcId="{F30768E4-29BF-47BC-8825-D5EBD768BA3C}" destId="{130DBA7E-9B6A-4835-B78C-F981D9D2BB60}" srcOrd="2" destOrd="0" presId="urn:microsoft.com/office/officeart/2005/8/layout/orgChart1"/>
    <dgm:cxn modelId="{DCE7188E-4F87-47DB-98A9-C5AED1F529CC}" type="presParOf" srcId="{61A4FF73-5BE4-4A3E-B81F-E8A062216551}" destId="{419226FA-4F85-4180-8AAB-553D16318F25}" srcOrd="4" destOrd="0" presId="urn:microsoft.com/office/officeart/2005/8/layout/orgChart1"/>
    <dgm:cxn modelId="{8FEBE7CC-6847-4E08-8239-35A2D267D99A}" type="presParOf" srcId="{61A4FF73-5BE4-4A3E-B81F-E8A062216551}" destId="{F2AC9D09-CC3B-4EDE-8FE8-3C961DE3D573}" srcOrd="5" destOrd="0" presId="urn:microsoft.com/office/officeart/2005/8/layout/orgChart1"/>
    <dgm:cxn modelId="{79F5F04A-DAAB-4470-910F-6C88942EA960}" type="presParOf" srcId="{F2AC9D09-CC3B-4EDE-8FE8-3C961DE3D573}" destId="{3A1D6142-1ACD-4521-8FDC-3463CBD9D2CF}" srcOrd="0" destOrd="0" presId="urn:microsoft.com/office/officeart/2005/8/layout/orgChart1"/>
    <dgm:cxn modelId="{9A2B3AB5-5C4A-4AB0-9661-44A56B025E19}" type="presParOf" srcId="{3A1D6142-1ACD-4521-8FDC-3463CBD9D2CF}" destId="{5EBFF7EF-60FC-43AF-97BD-E12B997F55E2}" srcOrd="0" destOrd="0" presId="urn:microsoft.com/office/officeart/2005/8/layout/orgChart1"/>
    <dgm:cxn modelId="{67C8DBE1-94F8-4710-8924-79025414EDAC}" type="presParOf" srcId="{3A1D6142-1ACD-4521-8FDC-3463CBD9D2CF}" destId="{0055016C-3DE3-4593-8361-6924806E63C5}" srcOrd="1" destOrd="0" presId="urn:microsoft.com/office/officeart/2005/8/layout/orgChart1"/>
    <dgm:cxn modelId="{729516BA-179A-4D45-8CD1-332FF5FA4BBA}" type="presParOf" srcId="{F2AC9D09-CC3B-4EDE-8FE8-3C961DE3D573}" destId="{36F30B31-CC07-43D3-B5B5-23FFC5BB3418}" srcOrd="1" destOrd="0" presId="urn:microsoft.com/office/officeart/2005/8/layout/orgChart1"/>
    <dgm:cxn modelId="{0B9D88EA-0514-4437-BB32-421F48A47F32}" type="presParOf" srcId="{F2AC9D09-CC3B-4EDE-8FE8-3C961DE3D573}" destId="{291EBB3C-C64A-4355-8CAC-ED4FB2DFBABC}" srcOrd="2" destOrd="0" presId="urn:microsoft.com/office/officeart/2005/8/layout/orgChart1"/>
    <dgm:cxn modelId="{2A309ECA-C0CD-4AA9-8B94-B03034C02306}" type="presParOf" srcId="{61A4FF73-5BE4-4A3E-B81F-E8A062216551}" destId="{587DB6D1-ED23-4511-B44F-30253CFEE948}" srcOrd="6" destOrd="0" presId="urn:microsoft.com/office/officeart/2005/8/layout/orgChart1"/>
    <dgm:cxn modelId="{69FEAB45-4E91-4677-B660-43E2E3378462}" type="presParOf" srcId="{61A4FF73-5BE4-4A3E-B81F-E8A062216551}" destId="{EA6FA13B-50E9-4A31-A6CE-2B27D2FC740E}" srcOrd="7" destOrd="0" presId="urn:microsoft.com/office/officeart/2005/8/layout/orgChart1"/>
    <dgm:cxn modelId="{93AE89F8-12D4-4DA2-89CD-9978299ADE60}" type="presParOf" srcId="{EA6FA13B-50E9-4A31-A6CE-2B27D2FC740E}" destId="{BBB4FE73-4074-4499-BB76-24C6A06880B8}" srcOrd="0" destOrd="0" presId="urn:microsoft.com/office/officeart/2005/8/layout/orgChart1"/>
    <dgm:cxn modelId="{9D016276-CF0E-49C7-B3EB-5D969B0BBEA6}" type="presParOf" srcId="{BBB4FE73-4074-4499-BB76-24C6A06880B8}" destId="{BD6D9DAA-1C8C-43B4-A0F1-D4A35DFC01D0}" srcOrd="0" destOrd="0" presId="urn:microsoft.com/office/officeart/2005/8/layout/orgChart1"/>
    <dgm:cxn modelId="{02983DED-462F-4D94-A7BB-C412B3287D4F}" type="presParOf" srcId="{BBB4FE73-4074-4499-BB76-24C6A06880B8}" destId="{531EC915-C3E7-4F0D-9FF6-9E90271B1298}" srcOrd="1" destOrd="0" presId="urn:microsoft.com/office/officeart/2005/8/layout/orgChart1"/>
    <dgm:cxn modelId="{EE60110F-960D-47B7-8017-8303AEEB3FDF}" type="presParOf" srcId="{EA6FA13B-50E9-4A31-A6CE-2B27D2FC740E}" destId="{356BE50C-F42A-4914-9EB6-A62EAAAF9B5A}" srcOrd="1" destOrd="0" presId="urn:microsoft.com/office/officeart/2005/8/layout/orgChart1"/>
    <dgm:cxn modelId="{24ECB79B-7763-4554-AA9A-A5CFE5045541}" type="presParOf" srcId="{EA6FA13B-50E9-4A31-A6CE-2B27D2FC740E}" destId="{5DF3CE34-128C-41A4-91A8-08C7995FFEBA}" srcOrd="2" destOrd="0" presId="urn:microsoft.com/office/officeart/2005/8/layout/orgChart1"/>
    <dgm:cxn modelId="{6D5832ED-0737-4CCC-BBCF-0F314AA6A21B}" type="presParOf" srcId="{DE293AA4-D86E-43BE-A9A4-BE01BFDE7605}" destId="{B733AD27-A682-40D9-AD89-406AD737F3F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5B9D12-D063-4E04-B61A-6AD3AD860E8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FA9AB93-155A-42B9-9C7C-2F6C865FA109}">
      <dgm:prSet phldrT="[Metin]"/>
      <dgm:spPr/>
      <dgm:t>
        <a:bodyPr/>
        <a:lstStyle/>
        <a:p>
          <a:r>
            <a:rPr lang="tr-TR" dirty="0"/>
            <a:t>Öykü</a:t>
          </a:r>
        </a:p>
      </dgm:t>
    </dgm:pt>
    <dgm:pt modelId="{F26173F6-D65F-4A03-A565-40E01EE623B9}" type="parTrans" cxnId="{9BFC9956-E120-4EDE-AFAD-901FBEE5B201}">
      <dgm:prSet/>
      <dgm:spPr/>
      <dgm:t>
        <a:bodyPr/>
        <a:lstStyle/>
        <a:p>
          <a:endParaRPr lang="tr-TR"/>
        </a:p>
      </dgm:t>
    </dgm:pt>
    <dgm:pt modelId="{D281C91A-9149-4966-8B7A-2014C1845A3A}" type="sibTrans" cxnId="{9BFC9956-E120-4EDE-AFAD-901FBEE5B201}">
      <dgm:prSet/>
      <dgm:spPr/>
      <dgm:t>
        <a:bodyPr/>
        <a:lstStyle/>
        <a:p>
          <a:endParaRPr lang="tr-TR"/>
        </a:p>
      </dgm:t>
    </dgm:pt>
    <dgm:pt modelId="{B19A2560-0F60-4D66-87B5-46D98E5B36ED}">
      <dgm:prSet phldrT="[Metin]"/>
      <dgm:spPr/>
      <dgm:t>
        <a:bodyPr/>
        <a:lstStyle/>
        <a:p>
          <a:r>
            <a:rPr lang="tr-TR" dirty="0"/>
            <a:t>Laboratuvar</a:t>
          </a:r>
        </a:p>
      </dgm:t>
    </dgm:pt>
    <dgm:pt modelId="{0196C5C3-E8A7-49CE-B689-D86C9BEE2FB0}" type="parTrans" cxnId="{F6952C60-2A47-4B07-A187-7AAF1754C558}">
      <dgm:prSet/>
      <dgm:spPr/>
      <dgm:t>
        <a:bodyPr/>
        <a:lstStyle/>
        <a:p>
          <a:endParaRPr lang="tr-TR"/>
        </a:p>
      </dgm:t>
    </dgm:pt>
    <dgm:pt modelId="{19579F41-1FE3-4D5A-B135-C8F674842FFD}" type="sibTrans" cxnId="{F6952C60-2A47-4B07-A187-7AAF1754C558}">
      <dgm:prSet/>
      <dgm:spPr/>
      <dgm:t>
        <a:bodyPr/>
        <a:lstStyle/>
        <a:p>
          <a:endParaRPr lang="tr-TR"/>
        </a:p>
      </dgm:t>
    </dgm:pt>
    <dgm:pt modelId="{63D4E6C4-5D1D-411A-9BD8-D757AE0B026E}">
      <dgm:prSet phldrT="[Metin]"/>
      <dgm:spPr/>
      <dgm:t>
        <a:bodyPr/>
        <a:lstStyle/>
        <a:p>
          <a:r>
            <a:rPr lang="tr-TR" dirty="0"/>
            <a:t>Fizik muayene</a:t>
          </a:r>
        </a:p>
      </dgm:t>
    </dgm:pt>
    <dgm:pt modelId="{B9337CD1-E725-465F-9CFA-40FA706C499F}" type="parTrans" cxnId="{3BAEC1BE-4834-4BFF-8426-D5E43845AEAD}">
      <dgm:prSet/>
      <dgm:spPr/>
      <dgm:t>
        <a:bodyPr/>
        <a:lstStyle/>
        <a:p>
          <a:endParaRPr lang="tr-TR"/>
        </a:p>
      </dgm:t>
    </dgm:pt>
    <dgm:pt modelId="{3D8C1BDC-E583-4958-9163-6679CE46883E}" type="sibTrans" cxnId="{3BAEC1BE-4834-4BFF-8426-D5E43845AEAD}">
      <dgm:prSet/>
      <dgm:spPr/>
      <dgm:t>
        <a:bodyPr/>
        <a:lstStyle/>
        <a:p>
          <a:endParaRPr lang="tr-TR"/>
        </a:p>
      </dgm:t>
    </dgm:pt>
    <dgm:pt modelId="{587857E9-A01F-4586-8049-238707430D8F}" type="pres">
      <dgm:prSet presAssocID="{085B9D12-D063-4E04-B61A-6AD3AD860E8B}" presName="compositeShape" presStyleCnt="0">
        <dgm:presLayoutVars>
          <dgm:chMax val="7"/>
          <dgm:dir/>
          <dgm:resizeHandles val="exact"/>
        </dgm:presLayoutVars>
      </dgm:prSet>
      <dgm:spPr/>
    </dgm:pt>
    <dgm:pt modelId="{A68CAD4E-C6E4-40F4-9D08-36AE2208E808}" type="pres">
      <dgm:prSet presAssocID="{7FA9AB93-155A-42B9-9C7C-2F6C865FA109}" presName="circ1" presStyleLbl="vennNode1" presStyleIdx="0" presStyleCnt="3"/>
      <dgm:spPr/>
    </dgm:pt>
    <dgm:pt modelId="{F40B05A9-4E4F-49AE-AB61-1BE999C5C9A8}" type="pres">
      <dgm:prSet presAssocID="{7FA9AB93-155A-42B9-9C7C-2F6C865FA10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A5DA2D4-A2DD-45A3-8323-38B4DE7B26F9}" type="pres">
      <dgm:prSet presAssocID="{B19A2560-0F60-4D66-87B5-46D98E5B36ED}" presName="circ2" presStyleLbl="vennNode1" presStyleIdx="1" presStyleCnt="3"/>
      <dgm:spPr/>
    </dgm:pt>
    <dgm:pt modelId="{BA6941D8-8F15-4B7A-ACFA-C56E272A079E}" type="pres">
      <dgm:prSet presAssocID="{B19A2560-0F60-4D66-87B5-46D98E5B36E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0F19C18-9621-4C82-B7DE-427161B1DC0D}" type="pres">
      <dgm:prSet presAssocID="{63D4E6C4-5D1D-411A-9BD8-D757AE0B026E}" presName="circ3" presStyleLbl="vennNode1" presStyleIdx="2" presStyleCnt="3"/>
      <dgm:spPr/>
    </dgm:pt>
    <dgm:pt modelId="{71FE34C3-4CEB-4BCF-BD2F-A93A87A1D0C1}" type="pres">
      <dgm:prSet presAssocID="{63D4E6C4-5D1D-411A-9BD8-D757AE0B026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5179A09-CB3B-49BF-B25A-6AACEFBF79FD}" type="presOf" srcId="{B19A2560-0F60-4D66-87B5-46D98E5B36ED}" destId="{EA5DA2D4-A2DD-45A3-8323-38B4DE7B26F9}" srcOrd="0" destOrd="0" presId="urn:microsoft.com/office/officeart/2005/8/layout/venn1"/>
    <dgm:cxn modelId="{C541B123-0FE6-47CC-89CC-FA14C19A0E02}" type="presOf" srcId="{085B9D12-D063-4E04-B61A-6AD3AD860E8B}" destId="{587857E9-A01F-4586-8049-238707430D8F}" srcOrd="0" destOrd="0" presId="urn:microsoft.com/office/officeart/2005/8/layout/venn1"/>
    <dgm:cxn modelId="{F6952C60-2A47-4B07-A187-7AAF1754C558}" srcId="{085B9D12-D063-4E04-B61A-6AD3AD860E8B}" destId="{B19A2560-0F60-4D66-87B5-46D98E5B36ED}" srcOrd="1" destOrd="0" parTransId="{0196C5C3-E8A7-49CE-B689-D86C9BEE2FB0}" sibTransId="{19579F41-1FE3-4D5A-B135-C8F674842FFD}"/>
    <dgm:cxn modelId="{0FAFF348-3A8F-49DE-9028-110EBA284519}" type="presOf" srcId="{63D4E6C4-5D1D-411A-9BD8-D757AE0B026E}" destId="{20F19C18-9621-4C82-B7DE-427161B1DC0D}" srcOrd="0" destOrd="0" presId="urn:microsoft.com/office/officeart/2005/8/layout/venn1"/>
    <dgm:cxn modelId="{9BFC9956-E120-4EDE-AFAD-901FBEE5B201}" srcId="{085B9D12-D063-4E04-B61A-6AD3AD860E8B}" destId="{7FA9AB93-155A-42B9-9C7C-2F6C865FA109}" srcOrd="0" destOrd="0" parTransId="{F26173F6-D65F-4A03-A565-40E01EE623B9}" sibTransId="{D281C91A-9149-4966-8B7A-2014C1845A3A}"/>
    <dgm:cxn modelId="{ADE4A183-8D59-4DA2-AE6C-5E8864097E79}" type="presOf" srcId="{63D4E6C4-5D1D-411A-9BD8-D757AE0B026E}" destId="{71FE34C3-4CEB-4BCF-BD2F-A93A87A1D0C1}" srcOrd="1" destOrd="0" presId="urn:microsoft.com/office/officeart/2005/8/layout/venn1"/>
    <dgm:cxn modelId="{3BAEC1BE-4834-4BFF-8426-D5E43845AEAD}" srcId="{085B9D12-D063-4E04-B61A-6AD3AD860E8B}" destId="{63D4E6C4-5D1D-411A-9BD8-D757AE0B026E}" srcOrd="2" destOrd="0" parTransId="{B9337CD1-E725-465F-9CFA-40FA706C499F}" sibTransId="{3D8C1BDC-E583-4958-9163-6679CE46883E}"/>
    <dgm:cxn modelId="{AA5A47D0-F7F1-4201-9FA6-794017F11AC9}" type="presOf" srcId="{7FA9AB93-155A-42B9-9C7C-2F6C865FA109}" destId="{A68CAD4E-C6E4-40F4-9D08-36AE2208E808}" srcOrd="0" destOrd="0" presId="urn:microsoft.com/office/officeart/2005/8/layout/venn1"/>
    <dgm:cxn modelId="{724BFBD1-5A1E-46F4-BC66-7E08509593F8}" type="presOf" srcId="{7FA9AB93-155A-42B9-9C7C-2F6C865FA109}" destId="{F40B05A9-4E4F-49AE-AB61-1BE999C5C9A8}" srcOrd="1" destOrd="0" presId="urn:microsoft.com/office/officeart/2005/8/layout/venn1"/>
    <dgm:cxn modelId="{5CB1F8E8-78D8-4F77-86BD-34A91EF93D43}" type="presOf" srcId="{B19A2560-0F60-4D66-87B5-46D98E5B36ED}" destId="{BA6941D8-8F15-4B7A-ACFA-C56E272A079E}" srcOrd="1" destOrd="0" presId="urn:microsoft.com/office/officeart/2005/8/layout/venn1"/>
    <dgm:cxn modelId="{257AE762-6675-4158-A50F-0DF679559EAE}" type="presParOf" srcId="{587857E9-A01F-4586-8049-238707430D8F}" destId="{A68CAD4E-C6E4-40F4-9D08-36AE2208E808}" srcOrd="0" destOrd="0" presId="urn:microsoft.com/office/officeart/2005/8/layout/venn1"/>
    <dgm:cxn modelId="{606AA648-BCE3-4D1E-962D-C4527D6AC958}" type="presParOf" srcId="{587857E9-A01F-4586-8049-238707430D8F}" destId="{F40B05A9-4E4F-49AE-AB61-1BE999C5C9A8}" srcOrd="1" destOrd="0" presId="urn:microsoft.com/office/officeart/2005/8/layout/venn1"/>
    <dgm:cxn modelId="{43B70E46-C79D-4E6D-8435-C32B44E3269D}" type="presParOf" srcId="{587857E9-A01F-4586-8049-238707430D8F}" destId="{EA5DA2D4-A2DD-45A3-8323-38B4DE7B26F9}" srcOrd="2" destOrd="0" presId="urn:microsoft.com/office/officeart/2005/8/layout/venn1"/>
    <dgm:cxn modelId="{CF5C2E41-2A5A-4B93-A5C9-1AEFC792B9C5}" type="presParOf" srcId="{587857E9-A01F-4586-8049-238707430D8F}" destId="{BA6941D8-8F15-4B7A-ACFA-C56E272A079E}" srcOrd="3" destOrd="0" presId="urn:microsoft.com/office/officeart/2005/8/layout/venn1"/>
    <dgm:cxn modelId="{F8504E71-81A1-489B-818A-9EE42440C954}" type="presParOf" srcId="{587857E9-A01F-4586-8049-238707430D8F}" destId="{20F19C18-9621-4C82-B7DE-427161B1DC0D}" srcOrd="4" destOrd="0" presId="urn:microsoft.com/office/officeart/2005/8/layout/venn1"/>
    <dgm:cxn modelId="{57172E94-412E-487E-A936-22C1A2A5A3B2}" type="presParOf" srcId="{587857E9-A01F-4586-8049-238707430D8F}" destId="{71FE34C3-4CEB-4BCF-BD2F-A93A87A1D0C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F9CF2-82F0-4DDE-AC47-29CAD80F3519}">
      <dsp:nvSpPr>
        <dsp:cNvPr id="0" name=""/>
        <dsp:cNvSpPr/>
      </dsp:nvSpPr>
      <dsp:spPr>
        <a:xfrm rot="5400000">
          <a:off x="6407517" y="-2440884"/>
          <a:ext cx="1466850" cy="6720887"/>
        </a:xfrm>
        <a:prstGeom prst="round2SameRect">
          <a:avLst/>
        </a:prstGeom>
        <a:solidFill>
          <a:srgbClr val="FFFF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600" b="1" kern="1200" dirty="0"/>
            <a:t>7 günden kısa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600" b="1" kern="1200" dirty="0"/>
            <a:t>ÜSYE en sık</a:t>
          </a:r>
        </a:p>
      </dsp:txBody>
      <dsp:txXfrm rot="-5400000">
        <a:off x="3780499" y="257740"/>
        <a:ext cx="6649281" cy="1323638"/>
      </dsp:txXfrm>
    </dsp:sp>
    <dsp:sp modelId="{A5407330-411E-4555-BF50-718E4980B1C8}">
      <dsp:nvSpPr>
        <dsp:cNvPr id="0" name=""/>
        <dsp:cNvSpPr/>
      </dsp:nvSpPr>
      <dsp:spPr>
        <a:xfrm>
          <a:off x="0" y="2778"/>
          <a:ext cx="3780498" cy="1833562"/>
        </a:xfrm>
        <a:prstGeom prst="roundRect">
          <a:avLst/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dirty="0"/>
            <a:t>Odağı saptanan ateş</a:t>
          </a:r>
        </a:p>
      </dsp:txBody>
      <dsp:txXfrm>
        <a:off x="89507" y="92285"/>
        <a:ext cx="3601484" cy="1654548"/>
      </dsp:txXfrm>
    </dsp:sp>
    <dsp:sp modelId="{FBFB0AC5-0BF2-4C39-928C-7C84AC09386A}">
      <dsp:nvSpPr>
        <dsp:cNvPr id="0" name=""/>
        <dsp:cNvSpPr/>
      </dsp:nvSpPr>
      <dsp:spPr>
        <a:xfrm rot="5400000">
          <a:off x="6407517" y="-515643"/>
          <a:ext cx="1466850" cy="6720887"/>
        </a:xfrm>
        <a:prstGeom prst="round2SameRect">
          <a:avLst/>
        </a:prstGeom>
        <a:solidFill>
          <a:srgbClr val="FFFF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600" b="1" kern="1200" dirty="0"/>
            <a:t>7 günden kısa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600" b="1" kern="1200" dirty="0"/>
            <a:t>Semptom yok.FM: N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600" b="1" kern="1200" dirty="0" err="1"/>
            <a:t>Viralenf</a:t>
          </a:r>
          <a:r>
            <a:rPr lang="tr-TR" sz="2600" b="1" kern="1200" dirty="0"/>
            <a:t>., İYE</a:t>
          </a:r>
        </a:p>
      </dsp:txBody>
      <dsp:txXfrm rot="-5400000">
        <a:off x="3780499" y="2182981"/>
        <a:ext cx="6649281" cy="1323638"/>
      </dsp:txXfrm>
    </dsp:sp>
    <dsp:sp modelId="{E2F2DDBD-9DCE-462E-BC97-BAC4012ADE64}">
      <dsp:nvSpPr>
        <dsp:cNvPr id="0" name=""/>
        <dsp:cNvSpPr/>
      </dsp:nvSpPr>
      <dsp:spPr>
        <a:xfrm>
          <a:off x="0" y="1928018"/>
          <a:ext cx="3780498" cy="1833562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dirty="0"/>
            <a:t>ODAĞI SAPTANAMAYAN ATEŞ</a:t>
          </a:r>
        </a:p>
      </dsp:txBody>
      <dsp:txXfrm>
        <a:off x="89507" y="2017525"/>
        <a:ext cx="3601484" cy="1654548"/>
      </dsp:txXfrm>
    </dsp:sp>
    <dsp:sp modelId="{699F501E-F05E-4B0F-A39F-868473A7B5CC}">
      <dsp:nvSpPr>
        <dsp:cNvPr id="0" name=""/>
        <dsp:cNvSpPr/>
      </dsp:nvSpPr>
      <dsp:spPr>
        <a:xfrm rot="5400000">
          <a:off x="6407517" y="1409597"/>
          <a:ext cx="1466850" cy="6720887"/>
        </a:xfrm>
        <a:prstGeom prst="round2SameRect">
          <a:avLst/>
        </a:prstGeom>
        <a:solidFill>
          <a:srgbClr val="FFFF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600" b="1" kern="1200" dirty="0"/>
            <a:t>&amp;gt; 8 gün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600" b="1" kern="1200" dirty="0"/>
            <a:t>FM:N    Tetkikler: N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600" b="1" kern="1200" dirty="0"/>
            <a:t>Enfeksiyon, JİA...</a:t>
          </a:r>
        </a:p>
      </dsp:txBody>
      <dsp:txXfrm rot="-5400000">
        <a:off x="3780499" y="4108221"/>
        <a:ext cx="6649281" cy="1323638"/>
      </dsp:txXfrm>
    </dsp:sp>
    <dsp:sp modelId="{88CD0EAD-FF7D-435C-A02B-0C266D4E8104}">
      <dsp:nvSpPr>
        <dsp:cNvPr id="0" name=""/>
        <dsp:cNvSpPr/>
      </dsp:nvSpPr>
      <dsp:spPr>
        <a:xfrm>
          <a:off x="0" y="3853259"/>
          <a:ext cx="3780498" cy="1833562"/>
        </a:xfrm>
        <a:prstGeom prst="roundRect">
          <a:avLst/>
        </a:prstGeom>
        <a:solidFill>
          <a:srgbClr val="FFFF66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cap="all" baseline="0" dirty="0"/>
            <a:t>Nedeni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cap="all" baseline="0" dirty="0"/>
            <a:t>bilinmeyen ateş</a:t>
          </a:r>
        </a:p>
      </dsp:txBody>
      <dsp:txXfrm>
        <a:off x="89507" y="3942766"/>
        <a:ext cx="3601484" cy="16545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DB6D1-ED23-4511-B44F-30253CFEE948}">
      <dsp:nvSpPr>
        <dsp:cNvPr id="0" name=""/>
        <dsp:cNvSpPr/>
      </dsp:nvSpPr>
      <dsp:spPr>
        <a:xfrm>
          <a:off x="5250693" y="2606893"/>
          <a:ext cx="4112375" cy="475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906"/>
              </a:lnTo>
              <a:lnTo>
                <a:pt x="4112375" y="237906"/>
              </a:lnTo>
              <a:lnTo>
                <a:pt x="4112375" y="47581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226FA-4F85-4180-8AAB-553D16318F25}">
      <dsp:nvSpPr>
        <dsp:cNvPr id="0" name=""/>
        <dsp:cNvSpPr/>
      </dsp:nvSpPr>
      <dsp:spPr>
        <a:xfrm>
          <a:off x="5250693" y="2606893"/>
          <a:ext cx="1370791" cy="475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906"/>
              </a:lnTo>
              <a:lnTo>
                <a:pt x="1370791" y="237906"/>
              </a:lnTo>
              <a:lnTo>
                <a:pt x="1370791" y="47581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92233-F144-4E08-AFED-AB6EF83A210F}">
      <dsp:nvSpPr>
        <dsp:cNvPr id="0" name=""/>
        <dsp:cNvSpPr/>
      </dsp:nvSpPr>
      <dsp:spPr>
        <a:xfrm>
          <a:off x="3879901" y="2606893"/>
          <a:ext cx="1370791" cy="475812"/>
        </a:xfrm>
        <a:custGeom>
          <a:avLst/>
          <a:gdLst/>
          <a:ahLst/>
          <a:cxnLst/>
          <a:rect l="0" t="0" r="0" b="0"/>
          <a:pathLst>
            <a:path>
              <a:moveTo>
                <a:pt x="1370791" y="0"/>
              </a:moveTo>
              <a:lnTo>
                <a:pt x="1370791" y="237906"/>
              </a:lnTo>
              <a:lnTo>
                <a:pt x="0" y="237906"/>
              </a:lnTo>
              <a:lnTo>
                <a:pt x="0" y="47581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BAA8F-5641-45F2-94C3-A08A75C137CE}">
      <dsp:nvSpPr>
        <dsp:cNvPr id="0" name=""/>
        <dsp:cNvSpPr/>
      </dsp:nvSpPr>
      <dsp:spPr>
        <a:xfrm>
          <a:off x="1138317" y="2606893"/>
          <a:ext cx="4112375" cy="475812"/>
        </a:xfrm>
        <a:custGeom>
          <a:avLst/>
          <a:gdLst/>
          <a:ahLst/>
          <a:cxnLst/>
          <a:rect l="0" t="0" r="0" b="0"/>
          <a:pathLst>
            <a:path>
              <a:moveTo>
                <a:pt x="4112375" y="0"/>
              </a:moveTo>
              <a:lnTo>
                <a:pt x="4112375" y="237906"/>
              </a:lnTo>
              <a:lnTo>
                <a:pt x="0" y="237906"/>
              </a:lnTo>
              <a:lnTo>
                <a:pt x="0" y="47581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737B08-7E9E-48FB-B891-264CADCE4E1C}">
      <dsp:nvSpPr>
        <dsp:cNvPr id="0" name=""/>
        <dsp:cNvSpPr/>
      </dsp:nvSpPr>
      <dsp:spPr>
        <a:xfrm>
          <a:off x="4117807" y="1474008"/>
          <a:ext cx="2265771" cy="1132885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000" kern="1200" dirty="0">
              <a:solidFill>
                <a:srgbClr val="FF0000"/>
              </a:solidFill>
            </a:rPr>
            <a:t>YAŞ</a:t>
          </a:r>
        </a:p>
      </dsp:txBody>
      <dsp:txXfrm>
        <a:off x="4117807" y="1474008"/>
        <a:ext cx="2265771" cy="1132885"/>
      </dsp:txXfrm>
    </dsp:sp>
    <dsp:sp modelId="{A3A724DB-7C5A-4D05-A3F8-1D790BB4598A}">
      <dsp:nvSpPr>
        <dsp:cNvPr id="0" name=""/>
        <dsp:cNvSpPr/>
      </dsp:nvSpPr>
      <dsp:spPr>
        <a:xfrm>
          <a:off x="5432" y="3082706"/>
          <a:ext cx="2265771" cy="1132885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000" b="0" kern="1200" dirty="0">
              <a:solidFill>
                <a:schemeClr val="tx1"/>
              </a:solidFill>
            </a:rPr>
            <a:t>28 gün altı</a:t>
          </a:r>
        </a:p>
      </dsp:txBody>
      <dsp:txXfrm>
        <a:off x="5432" y="3082706"/>
        <a:ext cx="2265771" cy="1132885"/>
      </dsp:txXfrm>
    </dsp:sp>
    <dsp:sp modelId="{AA4BD86A-E51F-4659-9CBE-22D517FBA7D6}">
      <dsp:nvSpPr>
        <dsp:cNvPr id="0" name=""/>
        <dsp:cNvSpPr/>
      </dsp:nvSpPr>
      <dsp:spPr>
        <a:xfrm>
          <a:off x="2747015" y="3082706"/>
          <a:ext cx="2265771" cy="1132885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000" kern="1200" dirty="0">
              <a:solidFill>
                <a:schemeClr val="tx1"/>
              </a:solidFill>
            </a:rPr>
            <a:t>1-3 ay</a:t>
          </a:r>
        </a:p>
      </dsp:txBody>
      <dsp:txXfrm>
        <a:off x="2747015" y="3082706"/>
        <a:ext cx="2265771" cy="1132885"/>
      </dsp:txXfrm>
    </dsp:sp>
    <dsp:sp modelId="{5EBFF7EF-60FC-43AF-97BD-E12B997F55E2}">
      <dsp:nvSpPr>
        <dsp:cNvPr id="0" name=""/>
        <dsp:cNvSpPr/>
      </dsp:nvSpPr>
      <dsp:spPr>
        <a:xfrm>
          <a:off x="5488599" y="3082706"/>
          <a:ext cx="2265771" cy="1132885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000" kern="1200" dirty="0">
              <a:solidFill>
                <a:schemeClr val="tx1"/>
              </a:solidFill>
            </a:rPr>
            <a:t>3-36ay</a:t>
          </a:r>
        </a:p>
      </dsp:txBody>
      <dsp:txXfrm>
        <a:off x="5488599" y="3082706"/>
        <a:ext cx="2265771" cy="1132885"/>
      </dsp:txXfrm>
    </dsp:sp>
    <dsp:sp modelId="{BD6D9DAA-1C8C-43B4-A0F1-D4A35DFC01D0}">
      <dsp:nvSpPr>
        <dsp:cNvPr id="0" name=""/>
        <dsp:cNvSpPr/>
      </dsp:nvSpPr>
      <dsp:spPr>
        <a:xfrm>
          <a:off x="8230182" y="3082706"/>
          <a:ext cx="2265771" cy="1132885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000" kern="1200" dirty="0">
              <a:solidFill>
                <a:schemeClr val="tx1"/>
              </a:solidFill>
            </a:rPr>
            <a:t>36 ay üstü</a:t>
          </a:r>
        </a:p>
      </dsp:txBody>
      <dsp:txXfrm>
        <a:off x="8230182" y="3082706"/>
        <a:ext cx="2265771" cy="11328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CAD4E-C6E4-40F4-9D08-36AE2208E808}">
      <dsp:nvSpPr>
        <dsp:cNvPr id="0" name=""/>
        <dsp:cNvSpPr/>
      </dsp:nvSpPr>
      <dsp:spPr>
        <a:xfrm>
          <a:off x="3917289" y="76809"/>
          <a:ext cx="3686860" cy="36868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kern="1200" dirty="0"/>
            <a:t>Öykü</a:t>
          </a:r>
        </a:p>
      </dsp:txBody>
      <dsp:txXfrm>
        <a:off x="4408871" y="722010"/>
        <a:ext cx="2703697" cy="1659087"/>
      </dsp:txXfrm>
    </dsp:sp>
    <dsp:sp modelId="{EA5DA2D4-A2DD-45A3-8323-38B4DE7B26F9}">
      <dsp:nvSpPr>
        <dsp:cNvPr id="0" name=""/>
        <dsp:cNvSpPr/>
      </dsp:nvSpPr>
      <dsp:spPr>
        <a:xfrm>
          <a:off x="5247631" y="2381097"/>
          <a:ext cx="3686860" cy="36868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kern="1200" dirty="0"/>
            <a:t>Laboratuvar</a:t>
          </a:r>
        </a:p>
      </dsp:txBody>
      <dsp:txXfrm>
        <a:off x="6375196" y="3333536"/>
        <a:ext cx="2212116" cy="2027773"/>
      </dsp:txXfrm>
    </dsp:sp>
    <dsp:sp modelId="{20F19C18-9621-4C82-B7DE-427161B1DC0D}">
      <dsp:nvSpPr>
        <dsp:cNvPr id="0" name=""/>
        <dsp:cNvSpPr/>
      </dsp:nvSpPr>
      <dsp:spPr>
        <a:xfrm>
          <a:off x="2586947" y="2381097"/>
          <a:ext cx="3686860" cy="36868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kern="1200" dirty="0"/>
            <a:t>Fizik muayene</a:t>
          </a:r>
        </a:p>
      </dsp:txBody>
      <dsp:txXfrm>
        <a:off x="2934126" y="3333536"/>
        <a:ext cx="2212116" cy="2027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FA54E-95D5-41B2-83A7-C8CC9FC12795}" type="datetimeFigureOut">
              <a:rPr lang="tr-TR" smtClean="0"/>
              <a:t>1.12.2020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ECA31-EE28-4D49-AA1C-07578CF7D7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8603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ECA31-EE28-4D49-AA1C-07578CF7D785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9432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756EE-4FE4-44BC-B779-12C7481B16E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094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>
              <a:sym typeface="Wingdings" pitchFamily="2" charset="2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756EE-4FE4-44BC-B779-12C7481B16E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221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>
                <a:sym typeface="Wingdings" pitchFamily="2" charset="2"/>
              </a:rPr>
              <a:t>Tekrarlayan kan </a:t>
            </a:r>
            <a:r>
              <a:rPr lang="tr-TR" dirty="0" err="1">
                <a:sym typeface="Wingdings" pitchFamily="2" charset="2"/>
              </a:rPr>
              <a:t>kx</a:t>
            </a:r>
            <a:r>
              <a:rPr lang="tr-TR" baseline="0" dirty="0">
                <a:sym typeface="Wingdings" pitchFamily="2" charset="2"/>
              </a:rPr>
              <a:t> İE, OM</a:t>
            </a:r>
            <a:endParaRPr lang="tr-TR" dirty="0"/>
          </a:p>
          <a:p>
            <a:r>
              <a:rPr lang="tr-TR" dirty="0"/>
              <a:t>GİS: </a:t>
            </a:r>
            <a:r>
              <a:rPr lang="tr-TR" dirty="0" err="1"/>
              <a:t>İnflamatuar</a:t>
            </a:r>
            <a:r>
              <a:rPr lang="tr-TR" baseline="0" dirty="0"/>
              <a:t> barsak </a:t>
            </a:r>
            <a:r>
              <a:rPr lang="tr-TR" baseline="0" dirty="0" err="1"/>
              <a:t>hast</a:t>
            </a:r>
            <a:r>
              <a:rPr lang="tr-TR" baseline="0" dirty="0"/>
              <a:t>.</a:t>
            </a:r>
          </a:p>
          <a:p>
            <a:r>
              <a:rPr lang="tr-TR" baseline="0" dirty="0"/>
              <a:t>Kİ: </a:t>
            </a:r>
            <a:r>
              <a:rPr lang="tr-TR" baseline="0" dirty="0" err="1"/>
              <a:t>malign</a:t>
            </a:r>
            <a:r>
              <a:rPr lang="tr-TR" baseline="0" dirty="0"/>
              <a:t> hastalıklar, metastazlar</a:t>
            </a:r>
          </a:p>
          <a:p>
            <a:r>
              <a:rPr lang="tr-TR" baseline="0" dirty="0" err="1"/>
              <a:t>Serolojik</a:t>
            </a:r>
            <a:r>
              <a:rPr lang="tr-TR" baseline="0" dirty="0"/>
              <a:t> testler: </a:t>
            </a:r>
            <a:r>
              <a:rPr lang="tr-TR" sz="1000" baseline="0" dirty="0"/>
              <a:t>EBV, CMV, </a:t>
            </a:r>
            <a:r>
              <a:rPr lang="tr-TR" sz="1000" baseline="0" dirty="0" err="1"/>
              <a:t>toxo</a:t>
            </a:r>
            <a:r>
              <a:rPr lang="tr-TR" sz="1000" baseline="0" dirty="0"/>
              <a:t>, </a:t>
            </a:r>
            <a:r>
              <a:rPr lang="tr-TR" sz="1000" baseline="0" dirty="0" err="1"/>
              <a:t>salmonella</a:t>
            </a:r>
            <a:r>
              <a:rPr lang="tr-TR" sz="1000" baseline="0" dirty="0"/>
              <a:t>, </a:t>
            </a:r>
            <a:r>
              <a:rPr lang="tr-TR" sz="1000" baseline="0" dirty="0" err="1"/>
              <a:t>tularemi</a:t>
            </a:r>
            <a:r>
              <a:rPr lang="tr-TR" sz="1000" baseline="0" dirty="0"/>
              <a:t>, </a:t>
            </a:r>
            <a:r>
              <a:rPr lang="tr-TR" sz="1000" baseline="0" dirty="0" err="1"/>
              <a:t>brucelloz</a:t>
            </a:r>
            <a:r>
              <a:rPr lang="tr-TR" sz="1000" baseline="0" dirty="0"/>
              <a:t>, kedi tırmığı </a:t>
            </a:r>
            <a:r>
              <a:rPr lang="tr-TR" sz="1000" baseline="0" dirty="0" err="1"/>
              <a:t>hast</a:t>
            </a:r>
            <a:r>
              <a:rPr lang="tr-TR" sz="1000" baseline="0" dirty="0"/>
              <a:t>, </a:t>
            </a:r>
            <a:r>
              <a:rPr lang="tr-TR" sz="1000" baseline="0" dirty="0" err="1"/>
              <a:t>lyme</a:t>
            </a:r>
            <a:endParaRPr lang="tr-TR" sz="1000" baseline="0" dirty="0"/>
          </a:p>
          <a:p>
            <a:r>
              <a:rPr lang="tr-TR" baseline="0" dirty="0"/>
              <a:t>Eko: İE</a:t>
            </a:r>
          </a:p>
          <a:p>
            <a:r>
              <a:rPr lang="tr-TR" baseline="0" dirty="0"/>
              <a:t>MR: </a:t>
            </a:r>
            <a:r>
              <a:rPr lang="tr-TR" baseline="0" dirty="0" err="1"/>
              <a:t>osteomyelit</a:t>
            </a:r>
            <a:endParaRPr lang="tr-TR" baseline="0" dirty="0"/>
          </a:p>
          <a:p>
            <a:r>
              <a:rPr lang="tr-TR" baseline="0" dirty="0"/>
              <a:t>BT, MR: LAP</a:t>
            </a:r>
          </a:p>
          <a:p>
            <a:endParaRPr lang="tr-TR" baseline="0" dirty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756EE-4FE4-44BC-B779-12C7481B16E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980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756EE-4FE4-44BC-B779-12C7481B16E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456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10000"/>
              </a:lnSpc>
            </a:pP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YATIŞ:</a:t>
            </a:r>
            <a:r>
              <a:rPr lang="tr-TR" altLang="tr-T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Antibiyotik</a:t>
            </a:r>
            <a:r>
              <a:rPr lang="tr-TR" altLang="tr-TR" sz="1200" b="1" dirty="0">
                <a:latin typeface="Arial" panose="020B0604020202020204" pitchFamily="34" charset="0"/>
                <a:cs typeface="Arial" panose="020B0604020202020204" pitchFamily="34" charset="0"/>
              </a:rPr>
              <a:t> başla</a:t>
            </a:r>
          </a:p>
          <a:p>
            <a:pPr lvl="2">
              <a:lnSpc>
                <a:spcPct val="110000"/>
              </a:lnSpc>
            </a:pPr>
            <a:r>
              <a:rPr lang="tr-TR" altLang="tr-T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Seftriakson</a:t>
            </a:r>
            <a:r>
              <a:rPr lang="tr-TR" altLang="tr-TR" sz="1200" dirty="0">
                <a:latin typeface="Arial" panose="020B0604020202020204" pitchFamily="34" charset="0"/>
                <a:cs typeface="Arial" panose="020B0604020202020204" pitchFamily="34" charset="0"/>
              </a:rPr>
              <a:t>, 75 mg/kg/gün, </a:t>
            </a:r>
            <a:r>
              <a:rPr lang="tr-TR" alt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tr-TR" altLang="tr-TR" sz="1200" dirty="0">
                <a:latin typeface="Arial" panose="020B0604020202020204" pitchFamily="34" charset="0"/>
                <a:cs typeface="Arial" panose="020B0604020202020204" pitchFamily="34" charset="0"/>
              </a:rPr>
              <a:t>, 1-2 dozda (</a:t>
            </a:r>
            <a:r>
              <a:rPr lang="tr-TR" alt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BOS’ta</a:t>
            </a:r>
            <a:r>
              <a:rPr lang="tr-TR" alt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hücre varsa 100 mg/kg/gün, </a:t>
            </a:r>
            <a:r>
              <a:rPr lang="tr-TR" alt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tr-TR" altLang="tr-TR" sz="1200" dirty="0">
                <a:latin typeface="Arial" panose="020B0604020202020204" pitchFamily="34" charset="0"/>
                <a:cs typeface="Arial" panose="020B0604020202020204" pitchFamily="34" charset="0"/>
              </a:rPr>
              <a:t>, 1-2 dozda)</a:t>
            </a:r>
          </a:p>
          <a:p>
            <a:pPr lvl="2">
              <a:lnSpc>
                <a:spcPct val="110000"/>
              </a:lnSpc>
            </a:pPr>
            <a:r>
              <a:rPr lang="tr-TR" alt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veya </a:t>
            </a:r>
            <a:r>
              <a:rPr lang="tr-TR" altLang="tr-T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Sefotaksim</a:t>
            </a:r>
            <a:r>
              <a:rPr lang="tr-TR" altLang="tr-TR" sz="1200" dirty="0">
                <a:latin typeface="Arial" panose="020B0604020202020204" pitchFamily="34" charset="0"/>
                <a:cs typeface="Arial" panose="020B0604020202020204" pitchFamily="34" charset="0"/>
              </a:rPr>
              <a:t>, 200 mg/kg/gün, </a:t>
            </a:r>
            <a:r>
              <a:rPr lang="tr-TR" alt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tr-TR" altLang="tr-TR" sz="1200" dirty="0">
                <a:latin typeface="Arial" panose="020B0604020202020204" pitchFamily="34" charset="0"/>
                <a:cs typeface="Arial" panose="020B0604020202020204" pitchFamily="34" charset="0"/>
              </a:rPr>
              <a:t>, 4 dozda </a:t>
            </a:r>
            <a:r>
              <a:rPr lang="tr-TR" altLang="tr-TR" sz="12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tr-TR" alt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Ampisilin</a:t>
            </a:r>
            <a:r>
              <a:rPr lang="tr-TR" altLang="tr-TR" sz="1200" dirty="0">
                <a:latin typeface="Arial" panose="020B0604020202020204" pitchFamily="34" charset="0"/>
                <a:cs typeface="Arial" panose="020B0604020202020204" pitchFamily="34" charset="0"/>
              </a:rPr>
              <a:t>, 200 mg/kg/gün, </a:t>
            </a:r>
            <a:r>
              <a:rPr lang="tr-TR" alt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tr-TR" altLang="tr-TR" sz="1200" dirty="0">
                <a:latin typeface="Arial" panose="020B0604020202020204" pitchFamily="34" charset="0"/>
                <a:cs typeface="Arial" panose="020B0604020202020204" pitchFamily="34" charset="0"/>
              </a:rPr>
              <a:t>, 4 dozda (</a:t>
            </a:r>
            <a:r>
              <a:rPr lang="tr-TR" altLang="tr-TR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L.monocytogenes</a:t>
            </a:r>
            <a:r>
              <a:rPr lang="tr-TR" alt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alt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enterokokları</a:t>
            </a:r>
            <a:r>
              <a:rPr lang="tr-TR" alt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da içermesi için) </a:t>
            </a:r>
            <a:r>
              <a:rPr lang="en-US" altLang="tr-TR" sz="1200" b="1" dirty="0">
                <a:latin typeface="Arial" panose="020B0604020202020204" pitchFamily="34" charset="0"/>
                <a:cs typeface="Arial" panose="020B0604020202020204" pitchFamily="34" charset="0"/>
              </a:rPr>
              <a:t>±</a:t>
            </a:r>
            <a:r>
              <a:rPr lang="tr-TR" alt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Vankomisin</a:t>
            </a:r>
            <a:r>
              <a:rPr lang="tr-TR" altLang="tr-TR" sz="1200" dirty="0">
                <a:latin typeface="Arial" panose="020B0604020202020204" pitchFamily="34" charset="0"/>
                <a:cs typeface="Arial" panose="020B0604020202020204" pitchFamily="34" charset="0"/>
              </a:rPr>
              <a:t>, 60 mg/kg/gün, </a:t>
            </a:r>
            <a:r>
              <a:rPr lang="tr-TR" alt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tr-TR" altLang="tr-TR" sz="1200" dirty="0">
                <a:latin typeface="Arial" panose="020B0604020202020204" pitchFamily="34" charset="0"/>
                <a:cs typeface="Arial" panose="020B0604020202020204" pitchFamily="34" charset="0"/>
              </a:rPr>
              <a:t>, 4 dozda (BOS bulguları menenjiti gösteriyorsa, </a:t>
            </a:r>
            <a:r>
              <a:rPr lang="tr-TR" alt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penisilinaz</a:t>
            </a:r>
            <a:r>
              <a:rPr lang="tr-TR" alt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dirençli </a:t>
            </a:r>
            <a:r>
              <a:rPr lang="tr-TR" alt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pnömokok</a:t>
            </a:r>
            <a:r>
              <a:rPr lang="tr-TR" alt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olasılığına karşı, kültür-</a:t>
            </a:r>
            <a:r>
              <a:rPr lang="tr-TR" alt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antibiyogram</a:t>
            </a:r>
            <a:r>
              <a:rPr lang="tr-TR" alt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sonucu gelinceye kadar)</a:t>
            </a:r>
          </a:p>
          <a:p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756EE-4FE4-44BC-B779-12C7481B16E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869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DÜŞÜK RİSK KRİTERLERİ </a:t>
            </a:r>
            <a:r>
              <a:rPr lang="tr-TR" dirty="0" err="1"/>
              <a:t>VARSA:</a:t>
            </a:r>
            <a:r>
              <a:rPr lang="tr-TR" b="1" dirty="0" err="1">
                <a:latin typeface="Comic Sans MS" pitchFamily="66" charset="0"/>
              </a:rPr>
              <a:t>Hastanede</a:t>
            </a:r>
            <a:r>
              <a:rPr lang="tr-TR" b="1" dirty="0">
                <a:latin typeface="Comic Sans MS" pitchFamily="66" charset="0"/>
              </a:rPr>
              <a:t> ya da evde izlem</a:t>
            </a:r>
          </a:p>
          <a:p>
            <a:endParaRPr lang="tr-TR" b="1" dirty="0">
              <a:latin typeface="Comic Sans MS" pitchFamily="66" charset="0"/>
            </a:endParaRPr>
          </a:p>
          <a:p>
            <a:r>
              <a:rPr lang="tr-TR" dirty="0">
                <a:solidFill>
                  <a:srgbClr val="FF3300"/>
                </a:solidFill>
                <a:latin typeface="Comic Sans MS" pitchFamily="66" charset="0"/>
              </a:rPr>
              <a:t>Seçenek 1:</a:t>
            </a:r>
            <a:r>
              <a:rPr lang="tr-TR" dirty="0">
                <a:latin typeface="Comic Sans MS" pitchFamily="66" charset="0"/>
              </a:rPr>
              <a:t> </a:t>
            </a:r>
          </a:p>
          <a:p>
            <a:r>
              <a:rPr lang="tr-TR" dirty="0">
                <a:latin typeface="Comic Sans MS" pitchFamily="66" charset="0"/>
              </a:rPr>
              <a:t>Kan kültürü</a:t>
            </a:r>
          </a:p>
          <a:p>
            <a:r>
              <a:rPr lang="tr-TR" dirty="0">
                <a:latin typeface="Comic Sans MS" pitchFamily="66" charset="0"/>
              </a:rPr>
              <a:t>İdrar kültürü</a:t>
            </a:r>
          </a:p>
          <a:p>
            <a:r>
              <a:rPr lang="tr-TR" dirty="0">
                <a:latin typeface="Comic Sans MS" pitchFamily="66" charset="0"/>
              </a:rPr>
              <a:t>BOS incelemesi</a:t>
            </a:r>
          </a:p>
          <a:p>
            <a:r>
              <a:rPr lang="tr-TR" dirty="0">
                <a:latin typeface="Comic Sans MS" pitchFamily="66" charset="0"/>
              </a:rPr>
              <a:t>Antibiyotik tedavisi başla ***</a:t>
            </a:r>
          </a:p>
          <a:p>
            <a:r>
              <a:rPr lang="tr-TR" dirty="0">
                <a:latin typeface="Comic Sans MS" pitchFamily="66" charset="0"/>
              </a:rPr>
              <a:t>24 saat sonra değerlendir </a:t>
            </a:r>
          </a:p>
          <a:p>
            <a:endParaRPr lang="tr-TR" dirty="0">
              <a:latin typeface="Comic Sans MS" pitchFamily="66" charset="0"/>
            </a:endParaRPr>
          </a:p>
          <a:p>
            <a:r>
              <a:rPr lang="tr-TR" dirty="0">
                <a:solidFill>
                  <a:srgbClr val="FF3300"/>
                </a:solidFill>
                <a:latin typeface="Comic Sans MS" pitchFamily="66" charset="0"/>
              </a:rPr>
              <a:t>Seçenek 2:</a:t>
            </a:r>
          </a:p>
          <a:p>
            <a:r>
              <a:rPr lang="tr-TR" dirty="0">
                <a:latin typeface="Comic Sans MS" pitchFamily="66" charset="0"/>
              </a:rPr>
              <a:t>24 saat sonra değerlendir</a:t>
            </a:r>
          </a:p>
          <a:p>
            <a:endParaRPr lang="tr-TR" dirty="0">
              <a:latin typeface="Comic Sans MS" pitchFamily="66" charset="0"/>
            </a:endParaRPr>
          </a:p>
          <a:p>
            <a:r>
              <a:rPr lang="tr-TR" dirty="0">
                <a:latin typeface="Comic Sans MS" pitchFamily="66" charset="0"/>
              </a:rPr>
              <a:t>DÜŞÜK RİSK KRİTERLERİ YOKSA : Hastaneye</a:t>
            </a:r>
            <a:r>
              <a:rPr lang="tr-TR" baseline="0" dirty="0">
                <a:latin typeface="Comic Sans MS" pitchFamily="66" charset="0"/>
              </a:rPr>
              <a:t> yatır, antibiyotik başla.</a:t>
            </a:r>
            <a:endParaRPr lang="en-US" dirty="0"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756EE-4FE4-44BC-B779-12C7481B16E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95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756EE-4FE4-44BC-B779-12C7481B16E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4132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756EE-4FE4-44BC-B779-12C7481B16E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0702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756EE-4FE4-44BC-B779-12C7481B16E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133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tr-TR" sz="1200" dirty="0">
                <a:latin typeface="Comic Sans MS" pitchFamily="66" charset="0"/>
              </a:rPr>
              <a:t>Fizik incelemede herhangi bir bulgu var ise, </a:t>
            </a:r>
            <a:r>
              <a:rPr lang="tr-TR" sz="1200" dirty="0" err="1">
                <a:latin typeface="Comic Sans MS" pitchFamily="66" charset="0"/>
              </a:rPr>
              <a:t>pnömoni</a:t>
            </a:r>
            <a:r>
              <a:rPr lang="tr-TR" sz="1200" dirty="0">
                <a:latin typeface="Comic Sans MS" pitchFamily="66" charset="0"/>
              </a:rPr>
              <a:t> tanısı koymak kolaydır. </a:t>
            </a:r>
          </a:p>
          <a:p>
            <a:pPr eaLnBrk="1" hangingPunct="1">
              <a:lnSpc>
                <a:spcPct val="120000"/>
              </a:lnSpc>
            </a:pPr>
            <a:r>
              <a:rPr lang="tr-TR" sz="1200" dirty="0">
                <a:latin typeface="Comic Sans MS" pitchFamily="66" charset="0"/>
              </a:rPr>
              <a:t>Nadiren </a:t>
            </a:r>
            <a:r>
              <a:rPr lang="tr-TR" sz="1200" dirty="0" err="1">
                <a:latin typeface="Comic Sans MS" pitchFamily="66" charset="0"/>
              </a:rPr>
              <a:t>pnömonide</a:t>
            </a:r>
            <a:r>
              <a:rPr lang="tr-TR" sz="1200" dirty="0">
                <a:latin typeface="Comic Sans MS" pitchFamily="66" charset="0"/>
              </a:rPr>
              <a:t> ateşten başka bulgu olmayabilir.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756EE-4FE4-44BC-B779-12C7481B16E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595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Yaş:Çocuklar</a:t>
            </a:r>
            <a:r>
              <a:rPr lang="tr-TR" dirty="0"/>
              <a:t> yetişkinlerden daha yüksek vücut ısısına sahip </a:t>
            </a:r>
            <a:r>
              <a:rPr lang="tr-TR" dirty="0" err="1"/>
              <a:t>Diürnal</a:t>
            </a:r>
            <a:r>
              <a:rPr lang="tr-TR" dirty="0"/>
              <a:t>: Sabah en düşük öğlen akşam arası en yüksek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ECA31-EE28-4D49-AA1C-07578CF7D785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63482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D8A7FE-1F13-4418-803F-EA5C86E02A48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8945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8946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</p:spPr>
        <p:txBody>
          <a:bodyPr wrap="none" anchor="ctr"/>
          <a:lstStyle/>
          <a:p>
            <a:r>
              <a:rPr lang="tr-TR" dirty="0"/>
              <a:t> </a:t>
            </a:r>
            <a:r>
              <a:rPr lang="tr-TR" baseline="0" dirty="0" err="1"/>
              <a:t>Antipiretiklerin</a:t>
            </a:r>
            <a:r>
              <a:rPr lang="tr-TR" baseline="0" dirty="0"/>
              <a:t> bulunmasına kadar geçen sürede ateşi düşürmek için soğutma yöntemleri kullanılmıştır. Fiziksel soğutma sadece cilt ısısını düşürür.cilt ısısının düşmesi ise set </a:t>
            </a:r>
            <a:r>
              <a:rPr lang="tr-TR" baseline="0" dirty="0" err="1"/>
              <a:t>pointi</a:t>
            </a:r>
            <a:r>
              <a:rPr lang="tr-TR" baseline="0" dirty="0"/>
              <a:t> aşağı çekeceğine yukarı çeker.tek </a:t>
            </a:r>
            <a:r>
              <a:rPr lang="tr-TR" baseline="0" dirty="0" err="1"/>
              <a:t>endikasyon</a:t>
            </a:r>
            <a:r>
              <a:rPr lang="tr-TR" baseline="0" dirty="0"/>
              <a:t> </a:t>
            </a:r>
            <a:r>
              <a:rPr lang="tr-TR" baseline="0" dirty="0" err="1"/>
              <a:t>hipertemidir</a:t>
            </a:r>
            <a:r>
              <a:rPr lang="tr-TR" baseline="0" dirty="0"/>
              <a:t>. Dış soğutma tek başına kullanılması </a:t>
            </a:r>
            <a:r>
              <a:rPr lang="tr-TR" baseline="0" dirty="0" err="1"/>
              <a:t>önerilmememkte</a:t>
            </a:r>
            <a:r>
              <a:rPr lang="tr-TR" baseline="0" dirty="0"/>
              <a:t>. Sadece önemli bir ateş düşüklüğüne ihtiyaç durumlarında </a:t>
            </a:r>
            <a:r>
              <a:rPr lang="tr-TR" baseline="0" dirty="0" err="1"/>
              <a:t>antipiretik</a:t>
            </a:r>
            <a:r>
              <a:rPr lang="tr-TR" baseline="0" dirty="0"/>
              <a:t> verilmesinden 30 </a:t>
            </a:r>
            <a:r>
              <a:rPr lang="tr-TR" baseline="0" dirty="0" err="1"/>
              <a:t>dk</a:t>
            </a:r>
            <a:r>
              <a:rPr lang="tr-TR" baseline="0" dirty="0"/>
              <a:t> sonra </a:t>
            </a:r>
            <a:r>
              <a:rPr lang="tr-TR" baseline="0" dirty="0" err="1"/>
              <a:t>uygulanabilir.endikasyonlar</a:t>
            </a:r>
            <a:r>
              <a:rPr lang="tr-TR" baseline="0" dirty="0"/>
              <a:t> sıcak çarpması, atropin </a:t>
            </a:r>
            <a:r>
              <a:rPr lang="tr-TR" baseline="0" dirty="0" err="1"/>
              <a:t>zeh,antipiretiklere</a:t>
            </a:r>
            <a:r>
              <a:rPr lang="tr-TR" baseline="0" dirty="0"/>
              <a:t> az </a:t>
            </a:r>
            <a:r>
              <a:rPr lang="tr-TR" baseline="0" dirty="0" err="1"/>
              <a:t>cevapı</a:t>
            </a:r>
            <a:r>
              <a:rPr lang="tr-TR" baseline="0" dirty="0"/>
              <a:t> olan altta yatan nörolojik hastalık</a:t>
            </a:r>
            <a:endParaRPr lang="tr-T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0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961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dirty="0" err="1">
                <a:solidFill>
                  <a:srgbClr val="000000"/>
                </a:solidFill>
                <a:latin typeface="Calibri" pitchFamily="34" charset="0"/>
              </a:rPr>
              <a:t>Bronşiyolit</a:t>
            </a:r>
            <a:r>
              <a:rPr lang="tr-TR" sz="1200" dirty="0">
                <a:solidFill>
                  <a:srgbClr val="000000"/>
                </a:solidFill>
                <a:latin typeface="Calibri" pitchFamily="34" charset="0"/>
              </a:rPr>
              <a:t> gibi </a:t>
            </a:r>
            <a:r>
              <a:rPr lang="tr-TR" sz="1200" dirty="0" err="1">
                <a:solidFill>
                  <a:srgbClr val="000000"/>
                </a:solidFill>
                <a:latin typeface="Calibri" pitchFamily="34" charset="0"/>
              </a:rPr>
              <a:t>hipoksi</a:t>
            </a:r>
            <a:r>
              <a:rPr lang="tr-TR" sz="1200" dirty="0">
                <a:solidFill>
                  <a:srgbClr val="000000"/>
                </a:solidFill>
                <a:latin typeface="Calibri" pitchFamily="34" charset="0"/>
              </a:rPr>
              <a:t> riski yaratabilecek küçük çocuklarda ateş </a:t>
            </a:r>
            <a:r>
              <a:rPr lang="tr-TR" sz="1200" dirty="0" err="1">
                <a:solidFill>
                  <a:srgbClr val="000000"/>
                </a:solidFill>
                <a:latin typeface="Calibri" pitchFamily="34" charset="0"/>
              </a:rPr>
              <a:t>hipoksi</a:t>
            </a:r>
            <a:r>
              <a:rPr lang="tr-TR" sz="1200" dirty="0">
                <a:solidFill>
                  <a:srgbClr val="000000"/>
                </a:solidFill>
                <a:latin typeface="Calibri" pitchFamily="34" charset="0"/>
              </a:rPr>
              <a:t> riskini artırabilir</a:t>
            </a:r>
          </a:p>
          <a:p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Amaç vücut ısısının normale döndürülmesi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olmamalıdırBüyük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çocukların kendini iyi hissettiği, küçük çocukların</a:t>
            </a:r>
          </a:p>
          <a:p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ise rahatladığı bir vücut ısısı düzeyi tedavi için yeterlidir.</a:t>
            </a:r>
          </a:p>
          <a:p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 Ateşin düşmesi altta yatan hastalığın tedavisi anlamına gelmediği gibi ciddi bakteriyel enfeksiyon ile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viral</a:t>
            </a:r>
            <a:endParaRPr lang="tr-TR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hastalık ayırıcı tanısına da yardımcı olmaz</a:t>
            </a:r>
            <a:endParaRPr lang="tr-TR" dirty="0"/>
          </a:p>
        </p:txBody>
      </p:sp>
      <p:sp>
        <p:nvSpPr>
          <p:cNvPr id="1048962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6ADD74-738F-48E7-8154-4C84CA509AF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5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956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Ölüm</a:t>
            </a:r>
            <a:r>
              <a:rPr lang="tr-TR" baseline="0" dirty="0"/>
              <a:t> ateşten dolayı değil ateşi yapan hastalık nedeniyledir. Son çıkan </a:t>
            </a:r>
            <a:r>
              <a:rPr lang="tr-TR" baseline="0" dirty="0" err="1"/>
              <a:t>mateaanalizlerfe</a:t>
            </a:r>
            <a:r>
              <a:rPr lang="tr-TR" baseline="0" dirty="0"/>
              <a:t> </a:t>
            </a:r>
            <a:r>
              <a:rPr lang="tr-TR" baseline="0" dirty="0" err="1"/>
              <a:t>antipiretiklerin</a:t>
            </a:r>
            <a:r>
              <a:rPr lang="tr-TR" baseline="0" dirty="0"/>
              <a:t> </a:t>
            </a:r>
            <a:r>
              <a:rPr lang="tr-TR" baseline="0" dirty="0" err="1"/>
              <a:t>fk</a:t>
            </a:r>
            <a:r>
              <a:rPr lang="tr-TR" baseline="0" dirty="0"/>
              <a:t> </a:t>
            </a:r>
            <a:r>
              <a:rPr lang="tr-TR" baseline="0" dirty="0" err="1"/>
              <a:t>yı</a:t>
            </a:r>
            <a:r>
              <a:rPr lang="tr-TR" baseline="0" dirty="0"/>
              <a:t> engellemediği gösterilmiştir.</a:t>
            </a:r>
            <a:endParaRPr lang="tr-TR" dirty="0"/>
          </a:p>
        </p:txBody>
      </p:sp>
      <p:sp>
        <p:nvSpPr>
          <p:cNvPr id="1048957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6ADD74-738F-48E7-8154-4C84CA509AF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sz="1200" dirty="0"/>
              <a:t>Uygun dozlarda </a:t>
            </a:r>
            <a:r>
              <a:rPr lang="tr-TR" sz="1200" dirty="0" err="1"/>
              <a:t>ibuprofeni</a:t>
            </a:r>
            <a:r>
              <a:rPr lang="tr-TR" sz="1200" dirty="0"/>
              <a:t> takiben akut böbrek hasarı bildirilmiştir.</a:t>
            </a:r>
          </a:p>
          <a:p>
            <a:pPr eaLnBrk="1" hangingPunct="1"/>
            <a:endParaRPr lang="tr-TR" sz="1200" dirty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756EE-4FE4-44BC-B779-12C7481B16E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5710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756EE-4FE4-44BC-B779-12C7481B16E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4086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Alkol ve sirke kullanılmamalıdır.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756EE-4FE4-44BC-B779-12C7481B16E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311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ECA31-EE28-4D49-AA1C-07578CF7D785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1412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Endojen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eksojen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pirojenler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olarak adlandırılan bir grup molekül tarafından kontrol edilir.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Eksojen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pirojenler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direkt olarak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termoregülatuar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merkezi etkileyerek ateş oluşturabileceği gibi, çoğunlukla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endojen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pirojen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denilen moleküllerin salınımını artırarak etki gösterir.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ECA31-EE28-4D49-AA1C-07578CF7D785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5002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Vücut ısısı, </a:t>
            </a:r>
            <a:r>
              <a:rPr lang="tr-TR" dirty="0" err="1"/>
              <a:t>hipotalamustaki</a:t>
            </a:r>
            <a:r>
              <a:rPr lang="tr-TR" dirty="0"/>
              <a:t> </a:t>
            </a:r>
            <a:r>
              <a:rPr lang="tr-TR" dirty="0" err="1"/>
              <a:t>termoregulatuvar</a:t>
            </a:r>
            <a:r>
              <a:rPr lang="tr-TR" dirty="0"/>
              <a:t> merkez tarafından kontrol edilmektedir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/>
              <a:t>Prostaglandin</a:t>
            </a:r>
            <a:r>
              <a:rPr lang="tr-TR" dirty="0"/>
              <a:t> E2</a:t>
            </a:r>
            <a:r>
              <a:rPr lang="tr-TR" baseline="0" dirty="0"/>
              <a:t> kan beyin bariyerini geçer, sempatik aktivite arter, </a:t>
            </a:r>
            <a:r>
              <a:rPr lang="tr-TR" baseline="0" dirty="0" err="1"/>
              <a:t>vk</a:t>
            </a:r>
            <a:r>
              <a:rPr lang="tr-TR" baseline="0" dirty="0"/>
              <a:t> oluşur, kaslar kasılarak ısı ortaya çıkar.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aseline="0" dirty="0"/>
              <a:t>Eş zamanlı olarak </a:t>
            </a:r>
            <a:r>
              <a:rPr lang="tr-TR" baseline="0" dirty="0" err="1"/>
              <a:t>antiinflamatuar</a:t>
            </a:r>
            <a:r>
              <a:rPr lang="tr-TR" baseline="0" dirty="0"/>
              <a:t> mekanizmalar da çalıştırılarak </a:t>
            </a:r>
            <a:r>
              <a:rPr lang="tr-TR" baseline="0" dirty="0" err="1"/>
              <a:t>iflamatuar</a:t>
            </a:r>
            <a:r>
              <a:rPr lang="tr-TR" baseline="0" dirty="0"/>
              <a:t> yanıtın belirli bir büyüklük ve sürede sonlandırılması sağlanır.</a:t>
            </a:r>
            <a:endParaRPr lang="tr-TR" dirty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756EE-4FE4-44BC-B779-12C7481B16E6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6384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756EE-4FE4-44BC-B779-12C7481B16E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965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6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Çocuklarda</a:t>
            </a:r>
            <a:r>
              <a:rPr lang="tr-TR" baseline="0" dirty="0"/>
              <a:t> ateş 3 ayrı grupta karşımıza çıkabilir.ilk grup kısa süren lokal </a:t>
            </a:r>
            <a:r>
              <a:rPr lang="tr-TR" baseline="0" dirty="0" err="1"/>
              <a:t>enf</a:t>
            </a:r>
            <a:r>
              <a:rPr lang="tr-TR" baseline="0" dirty="0"/>
              <a:t> bulguları gösteren basit  </a:t>
            </a:r>
            <a:r>
              <a:rPr lang="tr-TR" baseline="0" dirty="0" err="1"/>
              <a:t>lab</a:t>
            </a:r>
            <a:r>
              <a:rPr lang="tr-TR" baseline="0" dirty="0"/>
              <a:t> testleri veya bu testler yapılmadan klinik olarak öykü ve </a:t>
            </a:r>
            <a:r>
              <a:rPr lang="tr-TR" baseline="0" dirty="0" err="1"/>
              <a:t>fm</a:t>
            </a:r>
            <a:r>
              <a:rPr lang="tr-TR" baseline="0" dirty="0"/>
              <a:t> ile tanı konulabilen. 2. grup lokalize bulgusu olmayan ve tanısı ancak </a:t>
            </a:r>
            <a:r>
              <a:rPr lang="tr-TR" baseline="0" dirty="0" err="1"/>
              <a:t>lab</a:t>
            </a:r>
            <a:r>
              <a:rPr lang="tr-TR" baseline="0" dirty="0"/>
              <a:t>. ile konan.(</a:t>
            </a:r>
            <a:r>
              <a:rPr lang="tr-TR" sz="1200" dirty="0">
                <a:solidFill>
                  <a:schemeClr val="tx1"/>
                </a:solidFill>
              </a:rPr>
              <a:t>Detaylı hikaye ve FM ile ateş nedeninin anlaşılamadığı ve </a:t>
            </a:r>
            <a:r>
              <a:rPr lang="tr-TR" sz="1200" dirty="0">
                <a:solidFill>
                  <a:schemeClr val="tx1"/>
                </a:solidFill>
                <a:cs typeface="Arial" charset="0"/>
              </a:rPr>
              <a:t>bir odakla ilişkili belirti veya bulgu saptanamayan</a:t>
            </a:r>
            <a:r>
              <a:rPr lang="tr-TR" sz="1200" dirty="0">
                <a:solidFill>
                  <a:schemeClr val="tx1"/>
                </a:solidFill>
              </a:rPr>
              <a:t> akut ateşli hastalık tablosu)</a:t>
            </a:r>
            <a:r>
              <a:rPr lang="tr-TR" baseline="0" dirty="0"/>
              <a:t> 3. grup en az 8 gün süren ateşi olan bir çocukta hastanede ve ayaktan yapılan ilk muayene ve incelemelerle nedenin saptanamadığı durumlar. NBA genellikle acil bir durum olarak değerlendirilmez ve ab tedavisi başlanması </a:t>
            </a:r>
            <a:r>
              <a:rPr lang="tr-TR" baseline="0" dirty="0" err="1"/>
              <a:t>gerkmezken</a:t>
            </a:r>
            <a:r>
              <a:rPr lang="tr-TR" baseline="0" dirty="0"/>
              <a:t> 2. grupta gerekebilir.</a:t>
            </a:r>
            <a:endParaRPr lang="tr-TR" dirty="0"/>
          </a:p>
        </p:txBody>
      </p:sp>
      <p:sp>
        <p:nvSpPr>
          <p:cNvPr id="1048647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6ADD74-738F-48E7-8154-4C84CA509AF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4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baseline="0" dirty="0"/>
              <a:t>Çocuklarda y</a:t>
            </a:r>
            <a:r>
              <a:rPr lang="tr-TR" dirty="0"/>
              <a:t>eni başlangıçlı olan </a:t>
            </a:r>
            <a:r>
              <a:rPr lang="tr-TR" baseline="0" dirty="0"/>
              <a:t>ateşin</a:t>
            </a:r>
            <a:r>
              <a:rPr lang="tr-TR" dirty="0"/>
              <a:t> büyük bir kısmında</a:t>
            </a:r>
            <a:r>
              <a:rPr lang="tr-TR" baseline="0" dirty="0"/>
              <a:t> akut </a:t>
            </a:r>
            <a:r>
              <a:rPr lang="tr-TR" baseline="0" dirty="0" err="1"/>
              <a:t>enf</a:t>
            </a:r>
            <a:r>
              <a:rPr lang="tr-TR" baseline="0" dirty="0"/>
              <a:t> bir hastalık söz konusu. Bunların çoğu selim seyirli ve kendiliğinden düzelmektedir. ARA,JIA,SLE,FMF,KAWASAKİ gibi </a:t>
            </a:r>
            <a:r>
              <a:rPr lang="tr-TR" baseline="0" dirty="0" err="1"/>
              <a:t>kollajen</a:t>
            </a:r>
            <a:r>
              <a:rPr lang="tr-TR" baseline="0" dirty="0"/>
              <a:t> doku hastalıkları ateşe neden olabilir. </a:t>
            </a:r>
            <a:r>
              <a:rPr lang="tr-TR" baseline="0" dirty="0" err="1"/>
              <a:t>Lçsemi</a:t>
            </a:r>
            <a:r>
              <a:rPr lang="tr-TR" baseline="0" dirty="0"/>
              <a:t>, </a:t>
            </a:r>
            <a:r>
              <a:rPr lang="tr-TR" baseline="0" dirty="0" err="1"/>
              <a:t>hocking</a:t>
            </a:r>
            <a:r>
              <a:rPr lang="tr-TR" baseline="0" dirty="0"/>
              <a:t>  ,</a:t>
            </a:r>
            <a:r>
              <a:rPr lang="tr-TR" baseline="0" dirty="0" err="1"/>
              <a:t>nb</a:t>
            </a:r>
            <a:r>
              <a:rPr lang="tr-TR" baseline="0" dirty="0"/>
              <a:t> da ateş ilk bulgu olabilir. </a:t>
            </a:r>
            <a:r>
              <a:rPr lang="tr-TR" baseline="0" dirty="0" err="1"/>
              <a:t>Dehidratasyon</a:t>
            </a:r>
            <a:r>
              <a:rPr lang="tr-TR" baseline="0" dirty="0"/>
              <a:t> </a:t>
            </a:r>
            <a:r>
              <a:rPr lang="tr-TR" baseline="0" dirty="0" err="1"/>
              <a:t>Yd</a:t>
            </a:r>
            <a:r>
              <a:rPr lang="tr-TR" baseline="0" dirty="0"/>
              <a:t> ve küçük bebeklerde ateşe neden olabilir. Atropin ve aspirin zehirlenmelerinde sıklıkla ateş görülür. </a:t>
            </a:r>
            <a:r>
              <a:rPr lang="tr-TR" baseline="0" dirty="0" err="1"/>
              <a:t>İntrakranial</a:t>
            </a:r>
            <a:r>
              <a:rPr lang="tr-TR" baseline="0" dirty="0"/>
              <a:t> kanama beyin </a:t>
            </a:r>
            <a:r>
              <a:rPr lang="tr-TR" baseline="0" dirty="0" err="1"/>
              <a:t>tm</a:t>
            </a:r>
            <a:r>
              <a:rPr lang="tr-TR" baseline="0" dirty="0"/>
              <a:t> ve santral sinir sistemi ile ilgili cerrahi girişimler ateşe neden olabilir. YD ve </a:t>
            </a:r>
            <a:r>
              <a:rPr lang="tr-TR" baseline="0" dirty="0" err="1"/>
              <a:t>pm</a:t>
            </a:r>
            <a:r>
              <a:rPr lang="tr-TR" baseline="0" dirty="0"/>
              <a:t> bebeklerde ortam </a:t>
            </a:r>
            <a:r>
              <a:rPr lang="tr-TR" baseline="0" dirty="0" err="1"/>
              <a:t>ıısının</a:t>
            </a:r>
            <a:r>
              <a:rPr lang="tr-TR" baseline="0" dirty="0"/>
              <a:t> artması ateşe neden olabilir.</a:t>
            </a:r>
            <a:endParaRPr lang="tr-TR" dirty="0"/>
          </a:p>
        </p:txBody>
      </p:sp>
      <p:sp>
        <p:nvSpPr>
          <p:cNvPr id="1048655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6ADD74-738F-48E7-8154-4C84CA509AF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35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Böyle</a:t>
            </a:r>
            <a:r>
              <a:rPr lang="tr-TR" baseline="0" dirty="0"/>
              <a:t> bir ayırım  her bir grupta olası etkenler ve ateş değerine göre CBE riski açısından önemlidir.</a:t>
            </a:r>
            <a:endParaRPr lang="tr-TR" dirty="0"/>
          </a:p>
        </p:txBody>
      </p:sp>
      <p:sp>
        <p:nvSpPr>
          <p:cNvPr id="1048736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6ADD74-738F-48E7-8154-4C84CA509AF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746760" y="1920240"/>
            <a:ext cx="10992307" cy="256032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784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746760" y="4519950"/>
            <a:ext cx="10996574" cy="2453640"/>
          </a:xfrm>
        </p:spPr>
        <p:txBody>
          <a:bodyPr lIns="0" rIns="18288"/>
          <a:lstStyle>
            <a:lvl1pPr marL="0" marR="64008" indent="0" algn="r">
              <a:buNone/>
              <a:defRPr>
                <a:solidFill>
                  <a:schemeClr val="tx1"/>
                </a:solidFill>
              </a:defRPr>
            </a:lvl1pPr>
            <a:lvl2pPr marL="640080" indent="0" algn="ctr">
              <a:buNone/>
            </a:lvl2pPr>
            <a:lvl3pPr marL="1280160" indent="0" algn="ctr">
              <a:buNone/>
            </a:lvl3pPr>
            <a:lvl4pPr marL="1920240" indent="0" algn="ctr">
              <a:buNone/>
            </a:lvl4pPr>
            <a:lvl5pPr marL="2560320" indent="0" algn="ctr">
              <a:buNone/>
            </a:lvl5pPr>
            <a:lvl6pPr marL="3200400" indent="0" algn="ctr">
              <a:buNone/>
            </a:lvl6pPr>
            <a:lvl7pPr marL="3840480" indent="0" algn="ctr">
              <a:buNone/>
            </a:lvl7pPr>
            <a:lvl8pPr marL="4480560" indent="0" algn="ctr">
              <a:buNone/>
            </a:lvl8pPr>
            <a:lvl9pPr marL="512064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83B2-644A-458B-B007-D21D4138CAD1}" type="datetimeFigureOut">
              <a:rPr lang="tr-TR" smtClean="0"/>
              <a:pPr/>
              <a:t>1.12.2020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D546-E0A9-446C-AC86-A037BF6A12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311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83B2-644A-458B-B007-D21D4138CAD1}" type="datetimeFigureOut">
              <a:rPr lang="tr-TR" smtClean="0"/>
              <a:pPr/>
              <a:t>1.12.2020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D546-E0A9-446C-AC86-A037BF6A12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623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281160" y="1280162"/>
            <a:ext cx="2880360" cy="7296468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40080" y="1280162"/>
            <a:ext cx="8427720" cy="7296468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83B2-644A-458B-B007-D21D4138CAD1}" type="datetimeFigureOut">
              <a:rPr lang="tr-TR" smtClean="0"/>
              <a:pPr/>
              <a:t>1.12.2020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D546-E0A9-446C-AC86-A037BF6A12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1724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382" y="853440"/>
            <a:ext cx="9228779" cy="4363856"/>
          </a:xfrm>
        </p:spPr>
        <p:txBody>
          <a:bodyPr anchor="ctr">
            <a:normAutofit/>
          </a:bodyPr>
          <a:lstStyle>
            <a:lvl1pPr algn="l">
              <a:defRPr sz="672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9382" y="6095664"/>
            <a:ext cx="9228779" cy="2178210"/>
          </a:xfrm>
        </p:spPr>
        <p:txBody>
          <a:bodyPr anchor="ctr">
            <a:normAutofit/>
          </a:bodyPr>
          <a:lstStyle>
            <a:lvl1pPr marL="0" indent="0" algn="l">
              <a:buNone/>
              <a:defRPr sz="252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CB0B-D7CB-4D51-8261-CCF12E0F1B14}" type="datetimeFigureOut">
              <a:rPr lang="tr-TR" smtClean="0"/>
              <a:t>1.12.2020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5719" y="4541797"/>
            <a:ext cx="818969" cy="511175"/>
          </a:xfrm>
        </p:spPr>
        <p:txBody>
          <a:bodyPr/>
          <a:lstStyle/>
          <a:p>
            <a:fld id="{03D09B33-9BAD-4BD0-AB95-B418E07DE2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186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1 Başlık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1048635" name="2 Alt Başlık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1048636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2CB3-A82C-4E5A-A153-DFB4D6BC0F46}" type="datetimeFigureOut">
              <a:rPr lang="tr-TR"/>
              <a:t>1.12.2020</a:t>
            </a:fld>
            <a:endParaRPr lang="tr-TR"/>
          </a:p>
        </p:txBody>
      </p:sp>
      <p:sp>
        <p:nvSpPr>
          <p:cNvPr id="1048637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8638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426A-7372-468F-8938-A34F5A3F8225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0164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1048590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48591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7B33-36B3-43D8-814F-3E897ED6DFD0}" type="datetimeFigureOut">
              <a:rPr lang="tr-TR"/>
              <a:t>1.12.2020</a:t>
            </a:fld>
            <a:endParaRPr lang="tr-TR"/>
          </a:p>
        </p:txBody>
      </p:sp>
      <p:sp>
        <p:nvSpPr>
          <p:cNvPr id="1048592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8593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3D4B-3F50-4107-8189-E3B2F46138E0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9308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8" name="1 Başlık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1049049" name="2 Metin Yer Tutucusu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049050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B5E3-A151-49EF-ACD6-769795F6B403}" type="datetimeFigureOut">
              <a:rPr lang="tr-TR"/>
              <a:t>1.12.2020</a:t>
            </a:fld>
            <a:endParaRPr lang="tr-TR"/>
          </a:p>
        </p:txBody>
      </p:sp>
      <p:sp>
        <p:nvSpPr>
          <p:cNvPr id="1049051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9052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969A-8522-425F-B001-8A6E087CCDD3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7409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3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1049024" name="2 İçerik Yer Tutucusu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49025" name="3 İçerik Yer Tutucusu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49026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7692-D235-4363-9965-3928567CA6A1}" type="datetimeFigureOut">
              <a:rPr lang="tr-TR"/>
              <a:t>1.12.2020</a:t>
            </a:fld>
            <a:endParaRPr lang="tr-TR"/>
          </a:p>
        </p:txBody>
      </p:sp>
      <p:sp>
        <p:nvSpPr>
          <p:cNvPr id="1049027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9028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0FBB-BF40-441A-9B93-F6F9CD81ADC4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5384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9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1049030" name="2 Metin Yer Tutucusu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049031" name="3 İçerik Yer Tutucusu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49032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049033" name="5 İçerik Yer Tutucusu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4903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1C11-774F-4CEC-9D76-EA5F86B14FF6}" type="datetimeFigureOut">
              <a:rPr lang="tr-TR"/>
              <a:t>1.12.2020</a:t>
            </a:fld>
            <a:endParaRPr lang="tr-TR"/>
          </a:p>
        </p:txBody>
      </p:sp>
      <p:sp>
        <p:nvSpPr>
          <p:cNvPr id="104903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903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CB22-E2FB-4F59-8090-295708A921EC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5697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1048649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3FDE-9D5F-42B6-9CA2-2BF76818AA5D}" type="datetimeFigureOut">
              <a:rPr lang="tr-TR"/>
              <a:t>1.12.2020</a:t>
            </a:fld>
            <a:endParaRPr lang="tr-TR"/>
          </a:p>
        </p:txBody>
      </p:sp>
      <p:sp>
        <p:nvSpPr>
          <p:cNvPr id="1048650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8651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78C9-B67B-4254-8BE4-92861E8DA5B8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9970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B14B-1F8C-40DC-8E68-4C5AD17F5899}" type="datetimeFigureOut">
              <a:rPr lang="tr-TR"/>
              <a:t>1.12.2020</a:t>
            </a:fld>
            <a:endParaRPr lang="tr-TR"/>
          </a:p>
        </p:txBody>
      </p:sp>
      <p:sp>
        <p:nvSpPr>
          <p:cNvPr id="1048582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8583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0F3A-F8A4-4AE9-ABB5-16EDF84A3841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6428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83B2-644A-458B-B007-D21D4138CAD1}" type="datetimeFigureOut">
              <a:rPr lang="tr-TR" smtClean="0"/>
              <a:pPr/>
              <a:t>1.12.2020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D546-E0A9-446C-AC86-A037BF6A12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0640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8" name="1 Başlık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1049059" name="2 İçerik Yer Tutucusu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49060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049061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743F7-58B5-4215-AA1C-ECC752FBC483}" type="datetimeFigureOut">
              <a:rPr lang="tr-TR"/>
              <a:t>1.12.2020</a:t>
            </a:fld>
            <a:endParaRPr lang="tr-TR"/>
          </a:p>
        </p:txBody>
      </p:sp>
      <p:sp>
        <p:nvSpPr>
          <p:cNvPr id="1049062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9063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3164-F1E2-4DBD-B7D0-4C4127E8EBD8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0726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2" name="1 Başlık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1049043" name="2 Resim Yer Tutucusu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 rtlCol="0">
            <a:normAutofit/>
          </a:bodyPr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endParaRPr lang="tr-TR" noProof="0"/>
          </a:p>
        </p:txBody>
      </p:sp>
      <p:sp>
        <p:nvSpPr>
          <p:cNvPr id="104904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04904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133E-8DA7-4E7D-8C20-11AED5962BE3}" type="datetimeFigureOut">
              <a:rPr lang="tr-TR"/>
              <a:t>1.12.2020</a:t>
            </a:fld>
            <a:endParaRPr lang="tr-TR"/>
          </a:p>
        </p:txBody>
      </p:sp>
      <p:sp>
        <p:nvSpPr>
          <p:cNvPr id="104904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904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0659-8036-4AFA-8199-4A2B3507318B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513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3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1049054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4905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1F2C-3904-414F-9E00-08A1504F8872}" type="datetimeFigureOut">
              <a:rPr lang="tr-TR"/>
              <a:t>1.12.2020</a:t>
            </a:fld>
            <a:endParaRPr lang="tr-TR"/>
          </a:p>
        </p:txBody>
      </p:sp>
      <p:sp>
        <p:nvSpPr>
          <p:cNvPr id="104905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905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915C-5043-4DE8-8207-7C21FB0A3A5B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5994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7" name="1 Dikey Başlık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1049038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49039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8D3-690D-4446-AA79-658F9950D251}" type="datetimeFigureOut">
              <a:rPr lang="tr-TR"/>
              <a:t>1.12.2020</a:t>
            </a:fld>
            <a:endParaRPr lang="tr-TR"/>
          </a:p>
        </p:txBody>
      </p:sp>
      <p:sp>
        <p:nvSpPr>
          <p:cNvPr id="1049040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9041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0CED-E29C-4B04-9254-427ED37390EC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29644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413761"/>
            <a:ext cx="12613244" cy="147351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 sz="189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 sz="189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 sz="189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 sz="189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 sz="189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 sz="189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 sz="1890"/>
            </a:p>
          </p:txBody>
        </p:sp>
      </p:grpSp>
      <p:sp>
        <p:nvSpPr>
          <p:cNvPr id="6657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86840" y="2346960"/>
            <a:ext cx="10881360" cy="2046923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6657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386840" y="8747760"/>
            <a:ext cx="2667000" cy="64008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D7FBAFB-7BF7-490A-A1B9-83797CB3AD47}" type="datetimeFigureOut">
              <a:rPr lang="tr-TR"/>
              <a:pPr>
                <a:defRPr/>
              </a:pPr>
              <a:t>1.12.2020</a:t>
            </a:fld>
            <a:endParaRPr lang="tr-T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800600" y="8747760"/>
            <a:ext cx="4053840" cy="64008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01200" y="8747760"/>
            <a:ext cx="2667000" cy="64008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6E77E86-52E7-437D-8B97-2910BF5F0B3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3513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24C14-929A-4384-83F5-24DB63AE0BF7}" type="datetimeFigureOut">
              <a:rPr lang="tr-TR"/>
              <a:pPr>
                <a:defRPr/>
              </a:pPr>
              <a:t>1.12.2020</a:t>
            </a:fld>
            <a:endParaRPr lang="tr-T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B9D34-DAC6-4EE1-B90D-26D4B2B87B8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87281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794" y="6169661"/>
            <a:ext cx="10881360" cy="190690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794" y="4069399"/>
            <a:ext cx="10881360" cy="2100262"/>
          </a:xfrm>
        </p:spPr>
        <p:txBody>
          <a:bodyPr anchor="b"/>
          <a:lstStyle>
            <a:lvl1pPr marL="0" indent="0">
              <a:buNone/>
              <a:defRPr sz="2100"/>
            </a:lvl1pPr>
            <a:lvl2pPr marL="480060" indent="0">
              <a:buNone/>
              <a:defRPr sz="1890"/>
            </a:lvl2pPr>
            <a:lvl3pPr marL="960120" indent="0">
              <a:buNone/>
              <a:defRPr sz="1680"/>
            </a:lvl3pPr>
            <a:lvl4pPr marL="1440180" indent="0">
              <a:buNone/>
              <a:defRPr sz="1470"/>
            </a:lvl4pPr>
            <a:lvl5pPr marL="1920240" indent="0">
              <a:buNone/>
              <a:defRPr sz="1470"/>
            </a:lvl5pPr>
            <a:lvl6pPr marL="2400300" indent="0">
              <a:buNone/>
              <a:defRPr sz="1470"/>
            </a:lvl6pPr>
            <a:lvl7pPr marL="2880360" indent="0">
              <a:buNone/>
              <a:defRPr sz="1470"/>
            </a:lvl7pPr>
            <a:lvl8pPr marL="3360420" indent="0">
              <a:buNone/>
              <a:defRPr sz="1470"/>
            </a:lvl8pPr>
            <a:lvl9pPr marL="3840480" indent="0">
              <a:buNone/>
              <a:defRPr sz="14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6019D-CDD0-4745-BA6C-1F2B6247744A}" type="datetimeFigureOut">
              <a:rPr lang="tr-TR"/>
              <a:pPr>
                <a:defRPr/>
              </a:pPr>
              <a:t>1.12.2020</a:t>
            </a:fld>
            <a:endParaRPr lang="tr-T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68EED-1FCF-431B-B533-B74F0C844D4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1421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5207" y="2824798"/>
            <a:ext cx="5360670" cy="5760720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5897" y="2824798"/>
            <a:ext cx="5360670" cy="5760720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06CA6-FAB5-405B-8FDE-FD7E20CB9811}" type="datetimeFigureOut">
              <a:rPr lang="tr-TR"/>
              <a:pPr>
                <a:defRPr/>
              </a:pPr>
              <a:t>1.12.2020</a:t>
            </a:fld>
            <a:endParaRPr lang="tr-T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C47D7-F9B7-4C69-BC25-A37414680F3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2641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5707" cy="8956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5707" cy="5531803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2480" y="2149158"/>
            <a:ext cx="5659040" cy="8956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2480" y="3044825"/>
            <a:ext cx="5659040" cy="5531803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039CD-0F31-42AF-BC07-2DFD223BEC2C}" type="datetimeFigureOut">
              <a:rPr lang="tr-TR"/>
              <a:pPr>
                <a:defRPr/>
              </a:pPr>
              <a:t>1.12.2020</a:t>
            </a:fld>
            <a:endParaRPr lang="tr-TR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11580-16F6-46EF-B203-2B75333866C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48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5E518-1E04-4103-A86D-6E462A3B7583}" type="datetimeFigureOut">
              <a:rPr lang="tr-TR"/>
              <a:pPr>
                <a:defRPr/>
              </a:pPr>
              <a:t>1.12.2020</a:t>
            </a:fld>
            <a:endParaRPr lang="tr-T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09742-9D0F-4977-A926-3E997D2D0A0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4503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42493" y="1843431"/>
            <a:ext cx="10881360" cy="190743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784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42493" y="3786530"/>
            <a:ext cx="10881360" cy="2113597"/>
          </a:xfrm>
        </p:spPr>
        <p:txBody>
          <a:bodyPr lIns="45720" rIns="45720" anchor="t"/>
          <a:lstStyle>
            <a:lvl1pPr marL="0" indent="0">
              <a:buNone/>
              <a:defRPr sz="3080">
                <a:solidFill>
                  <a:schemeClr val="tx1"/>
                </a:solidFill>
              </a:defRPr>
            </a:lvl1pPr>
            <a:lvl2pPr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83B2-644A-458B-B007-D21D4138CAD1}" type="datetimeFigureOut">
              <a:rPr lang="tr-TR" smtClean="0"/>
              <a:pPr/>
              <a:t>1.12.2020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D546-E0A9-446C-AC86-A037BF6A12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6928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C4E16-423A-41F9-A1EB-D88E4D8158CB}" type="datetimeFigureOut">
              <a:rPr lang="tr-TR"/>
              <a:pPr>
                <a:defRPr/>
              </a:pPr>
              <a:t>1.12.2020</a:t>
            </a:fld>
            <a:endParaRPr lang="tr-T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0CA08-06D2-402A-8E77-F57EE6175D1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48321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2270"/>
            <a:ext cx="4212194" cy="1626870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627" y="382271"/>
            <a:ext cx="7155894" cy="8194358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0" y="2009141"/>
            <a:ext cx="4212194" cy="6567488"/>
          </a:xfrm>
        </p:spPr>
        <p:txBody>
          <a:bodyPr/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D7596-22B0-4DD2-B499-00FA7505CC50}" type="datetimeFigureOut">
              <a:rPr lang="tr-TR"/>
              <a:pPr>
                <a:defRPr/>
              </a:pPr>
              <a:t>1.12.2020</a:t>
            </a:fld>
            <a:endParaRPr lang="tr-T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D295E-AF8B-4A67-ACA0-16CB875F797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10515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647" y="6720840"/>
            <a:ext cx="7680960" cy="793433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8647" y="857885"/>
            <a:ext cx="7680960" cy="5760720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pPr lvl="0"/>
            <a:endParaRPr lang="tr-T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8647" y="7514273"/>
            <a:ext cx="7680960" cy="1126807"/>
          </a:xfrm>
        </p:spPr>
        <p:txBody>
          <a:bodyPr/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4541C-46C0-48E2-B540-C783ADE30D19}" type="datetimeFigureOut">
              <a:rPr lang="tr-TR"/>
              <a:pPr>
                <a:defRPr/>
              </a:pPr>
              <a:t>1.12.2020</a:t>
            </a:fld>
            <a:endParaRPr lang="tr-T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F7697-2864-4762-B0FC-E1CADEEB60D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90657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C57A4-2354-4F33-BD1A-B4061257E8FC}" type="datetimeFigureOut">
              <a:rPr lang="tr-TR"/>
              <a:pPr>
                <a:defRPr/>
              </a:pPr>
              <a:t>1.12.2020</a:t>
            </a:fld>
            <a:endParaRPr lang="tr-T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8EBA3-EA10-4B9C-94A6-DF6176DD0EF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03148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06227" y="300038"/>
            <a:ext cx="2730341" cy="8285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1868" y="300038"/>
            <a:ext cx="8034338" cy="8285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EBC91-3796-4722-A86C-81A84BCDDC44}" type="datetimeFigureOut">
              <a:rPr lang="tr-TR"/>
              <a:pPr>
                <a:defRPr/>
              </a:pPr>
              <a:t>1.12.2020</a:t>
            </a:fld>
            <a:endParaRPr lang="tr-T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54A97-91C5-4718-9848-1BAF7C5A859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24674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roup 2"/>
          <p:cNvGrpSpPr/>
          <p:nvPr/>
        </p:nvGrpSpPr>
        <p:grpSpPr bwMode="auto">
          <a:xfrm>
            <a:off x="1" y="0"/>
            <a:ext cx="12328208" cy="9601200"/>
            <a:chOff x="0" y="0"/>
            <a:chExt cx="5547" cy="4320"/>
          </a:xfrm>
        </p:grpSpPr>
        <p:grpSp>
          <p:nvGrpSpPr>
            <p:cNvPr id="304" name="Group 3"/>
            <p:cNvGrpSpPr/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1049196" name="Freeform 4"/>
              <p:cNvSpPr/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 sz="2520"/>
              </a:p>
            </p:txBody>
          </p:sp>
          <p:sp>
            <p:nvSpPr>
              <p:cNvPr id="1049197" name="Freeform 5"/>
              <p:cNvSpPr/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 sz="2520"/>
              </a:p>
            </p:txBody>
          </p:sp>
          <p:sp>
            <p:nvSpPr>
              <p:cNvPr id="1049198" name="Freeform 6"/>
              <p:cNvSpPr/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 sz="2520"/>
              </a:p>
            </p:txBody>
          </p:sp>
          <p:sp>
            <p:nvSpPr>
              <p:cNvPr id="1049199" name="Freeform 7"/>
              <p:cNvSpPr/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 sz="2520"/>
              </a:p>
            </p:txBody>
          </p:sp>
          <p:sp>
            <p:nvSpPr>
              <p:cNvPr id="1049200" name="Freeform 8"/>
              <p:cNvSpPr/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 sz="2520"/>
              </a:p>
            </p:txBody>
          </p:sp>
          <p:sp>
            <p:nvSpPr>
              <p:cNvPr id="1049201" name="Freeform 9"/>
              <p:cNvSpPr/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 sz="2520"/>
              </a:p>
            </p:txBody>
          </p:sp>
          <p:sp>
            <p:nvSpPr>
              <p:cNvPr id="1049202" name="Freeform 10"/>
              <p:cNvSpPr/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 sz="2520"/>
              </a:p>
            </p:txBody>
          </p:sp>
        </p:grpSp>
        <p:sp>
          <p:nvSpPr>
            <p:cNvPr id="1049203" name="Freeform 11"/>
            <p:cNvSpPr/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 sz="2520"/>
            </a:p>
          </p:txBody>
        </p:sp>
        <p:sp>
          <p:nvSpPr>
            <p:cNvPr id="1049204" name="Freeform 12"/>
            <p:cNvSpPr/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 sz="2520"/>
            </a:p>
          </p:txBody>
        </p:sp>
        <p:sp>
          <p:nvSpPr>
            <p:cNvPr id="1049205" name="Freeform 13"/>
            <p:cNvSpPr/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 sz="2520"/>
            </a:p>
          </p:txBody>
        </p:sp>
        <p:sp>
          <p:nvSpPr>
            <p:cNvPr id="1049206" name="Freeform 14"/>
            <p:cNvSpPr/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 sz="2520"/>
            </a:p>
          </p:txBody>
        </p:sp>
        <p:sp>
          <p:nvSpPr>
            <p:cNvPr id="1049207" name="Freeform 15"/>
            <p:cNvSpPr/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 sz="2520"/>
            </a:p>
          </p:txBody>
        </p:sp>
        <p:sp>
          <p:nvSpPr>
            <p:cNvPr id="1049208" name="Freeform 16"/>
            <p:cNvSpPr/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 sz="2520"/>
            </a:p>
          </p:txBody>
        </p:sp>
        <p:grpSp>
          <p:nvGrpSpPr>
            <p:cNvPr id="305" name="Group 17"/>
            <p:cNvGrpSpPr/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1049209" name="Freeform 18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 sz="2520"/>
              </a:p>
            </p:txBody>
          </p:sp>
          <p:sp>
            <p:nvSpPr>
              <p:cNvPr id="1049210" name="Freeform 19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 sz="2520"/>
              </a:p>
            </p:txBody>
          </p:sp>
          <p:sp>
            <p:nvSpPr>
              <p:cNvPr id="1049211" name="Freeform 20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 sz="2520"/>
              </a:p>
            </p:txBody>
          </p:sp>
        </p:grpSp>
        <p:grpSp>
          <p:nvGrpSpPr>
            <p:cNvPr id="306" name="Group 21"/>
            <p:cNvGrpSpPr/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1049212" name="Freeform 22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 sz="2520"/>
              </a:p>
            </p:txBody>
          </p:sp>
          <p:sp>
            <p:nvSpPr>
              <p:cNvPr id="1049213" name="Freeform 23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 sz="2520"/>
              </a:p>
            </p:txBody>
          </p:sp>
          <p:sp>
            <p:nvSpPr>
              <p:cNvPr id="1049214" name="Freeform 24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 sz="2520"/>
              </a:p>
            </p:txBody>
          </p:sp>
        </p:grpSp>
        <p:grpSp>
          <p:nvGrpSpPr>
            <p:cNvPr id="307" name="Group 25"/>
            <p:cNvGrpSpPr/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1049215" name="Freeform 26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 sz="2520"/>
              </a:p>
            </p:txBody>
          </p:sp>
          <p:sp>
            <p:nvSpPr>
              <p:cNvPr id="1049216" name="Freeform 27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 sz="2520"/>
              </a:p>
            </p:txBody>
          </p:sp>
          <p:sp>
            <p:nvSpPr>
              <p:cNvPr id="1049217" name="Freeform 28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 sz="2520"/>
              </a:p>
            </p:txBody>
          </p:sp>
        </p:grpSp>
        <p:grpSp>
          <p:nvGrpSpPr>
            <p:cNvPr id="308" name="Group 29"/>
            <p:cNvGrpSpPr/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1049218" name="Freeform 30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 sz="2520"/>
              </a:p>
            </p:txBody>
          </p:sp>
          <p:sp>
            <p:nvSpPr>
              <p:cNvPr id="1049219" name="Freeform 31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 sz="2520"/>
              </a:p>
            </p:txBody>
          </p:sp>
          <p:sp>
            <p:nvSpPr>
              <p:cNvPr id="1049220" name="Freeform 32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 sz="2520"/>
              </a:p>
            </p:txBody>
          </p:sp>
        </p:grpSp>
        <p:grpSp>
          <p:nvGrpSpPr>
            <p:cNvPr id="309" name="Group 33"/>
            <p:cNvGrpSpPr/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1049221" name="Freeform 34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 sz="2520"/>
              </a:p>
            </p:txBody>
          </p:sp>
          <p:sp>
            <p:nvSpPr>
              <p:cNvPr id="1049222" name="Freeform 35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 sz="2520"/>
              </a:p>
            </p:txBody>
          </p:sp>
          <p:sp>
            <p:nvSpPr>
              <p:cNvPr id="1049223" name="Freeform 36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 sz="2520"/>
              </a:p>
            </p:txBody>
          </p:sp>
        </p:grpSp>
        <p:sp>
          <p:nvSpPr>
            <p:cNvPr id="1049224" name="Freeform 37"/>
            <p:cNvSpPr/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 sz="2520"/>
            </a:p>
          </p:txBody>
        </p:sp>
        <p:sp>
          <p:nvSpPr>
            <p:cNvPr id="1049225" name="Freeform 38"/>
            <p:cNvSpPr/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 sz="2520"/>
            </a:p>
          </p:txBody>
        </p:sp>
        <p:sp>
          <p:nvSpPr>
            <p:cNvPr id="1049226" name="Freeform 39"/>
            <p:cNvSpPr/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 sz="2520"/>
            </a:p>
          </p:txBody>
        </p:sp>
        <p:sp>
          <p:nvSpPr>
            <p:cNvPr id="1049227" name="Freeform 40"/>
            <p:cNvSpPr/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 sz="2520"/>
            </a:p>
          </p:txBody>
        </p:sp>
        <p:sp>
          <p:nvSpPr>
            <p:cNvPr id="1049228" name="Freeform 41"/>
            <p:cNvSpPr/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 sz="2520"/>
            </a:p>
          </p:txBody>
        </p:sp>
        <p:sp>
          <p:nvSpPr>
            <p:cNvPr id="1049229" name="Freeform 42"/>
            <p:cNvSpPr/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 sz="2520"/>
            </a:p>
          </p:txBody>
        </p:sp>
        <p:sp>
          <p:nvSpPr>
            <p:cNvPr id="1049230" name="Freeform 43"/>
            <p:cNvSpPr/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 sz="2520"/>
            </a:p>
          </p:txBody>
        </p:sp>
      </p:grpSp>
      <p:sp>
        <p:nvSpPr>
          <p:cNvPr id="1049231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640080" y="8747760"/>
            <a:ext cx="2987040" cy="640080"/>
          </a:xfrm>
        </p:spPr>
        <p:txBody>
          <a:bodyPr/>
          <a:lstStyle/>
          <a:p>
            <a:endParaRPr lang="tr-TR"/>
          </a:p>
        </p:txBody>
      </p:sp>
      <p:sp>
        <p:nvSpPr>
          <p:cNvPr id="1049232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9233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12357D3-5110-4423-A111-4F6394BE99E5}" type="slidenum">
              <a:rPr lang="tr-TR"/>
              <a:t>‹#›</a:t>
            </a:fld>
            <a:endParaRPr lang="tr-TR"/>
          </a:p>
        </p:txBody>
      </p:sp>
      <p:sp>
        <p:nvSpPr>
          <p:cNvPr id="1049234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438209" y="835660"/>
            <a:ext cx="8669972" cy="5013960"/>
          </a:xfrm>
        </p:spPr>
        <p:txBody>
          <a:bodyPr/>
          <a:lstStyle>
            <a:lvl1pPr>
              <a:defRPr sz="728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1049235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484880" y="5991860"/>
            <a:ext cx="8605520" cy="208026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tr-TR"/>
              <a:t>Asıl alt başlık stilini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5416534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7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1048888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48889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8890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8891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D9ED-7299-4CE6-9D16-6E2BBA2D17A8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93368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77" name="1 Başlık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1049278" name="2 Metin Yer Tutucusu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40080" indent="0">
              <a:buNone/>
              <a:defRPr sz="2520"/>
            </a:lvl2pPr>
            <a:lvl3pPr marL="1280160" indent="0">
              <a:buNone/>
              <a:defRPr sz="2240"/>
            </a:lvl3pPr>
            <a:lvl4pPr marL="1920240" indent="0">
              <a:buNone/>
              <a:defRPr sz="1960"/>
            </a:lvl4pPr>
            <a:lvl5pPr marL="2560320" indent="0">
              <a:buNone/>
              <a:defRPr sz="1960"/>
            </a:lvl5pPr>
            <a:lvl6pPr marL="3200400" indent="0">
              <a:buNone/>
              <a:defRPr sz="1960"/>
            </a:lvl6pPr>
            <a:lvl7pPr marL="3840480" indent="0">
              <a:buNone/>
              <a:defRPr sz="1960"/>
            </a:lvl7pPr>
            <a:lvl8pPr marL="4480560" indent="0">
              <a:buNone/>
              <a:defRPr sz="1960"/>
            </a:lvl8pPr>
            <a:lvl9pPr marL="5120640" indent="0">
              <a:buNone/>
              <a:defRPr sz="196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049279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9280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9281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23DC-7718-4DFF-8FB5-FF2CBEA1312F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09170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5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1048936" name="2 İçerik Yer Tutucusu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238558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48937" name="3 İçerik Yer Tutucusu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238558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48938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8939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8940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1DCA-59BB-4BE1-AB3B-3A8A86B0A8D0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5030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88" name="1 Başlık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1049189" name="2 Metin Yer Tutucusu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049190" name="3 İçerik Yer Tutucusu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49191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049192" name="5 İçerik Yer Tutucusu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49193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9194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9195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2893B-06B0-462D-8917-3258827E50D1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0432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40080" y="985723"/>
            <a:ext cx="11521440" cy="16002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40080" y="2688119"/>
            <a:ext cx="5654040" cy="6208776"/>
          </a:xfrm>
        </p:spPr>
        <p:txBody>
          <a:bodyPr/>
          <a:lstStyle>
            <a:lvl1pPr>
              <a:defRPr sz="364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507480" y="2688119"/>
            <a:ext cx="5654040" cy="6208776"/>
          </a:xfrm>
        </p:spPr>
        <p:txBody>
          <a:bodyPr/>
          <a:lstStyle>
            <a:lvl1pPr>
              <a:defRPr sz="364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83B2-644A-458B-B007-D21D4138CAD1}" type="datetimeFigureOut">
              <a:rPr lang="tr-TR" smtClean="0"/>
              <a:pPr/>
              <a:t>1.12.2020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D546-E0A9-446C-AC86-A037BF6A12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62381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5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1048866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8867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8868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0714D-5F94-4877-8EF0-2AB8554F9397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8255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5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8846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8847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7967-C787-44F5-BF25-E6ECDDB0D3BA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70562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82" name="1 Başlık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/>
          <a:lstStyle>
            <a:lvl1pPr algn="l">
              <a:defRPr sz="28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1049183" name="2 İçerik Yer Tutucusu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4918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04918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918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918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D6C6-4B4F-4ACB-A8E1-D05288676CE7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7248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40" name="1 Başlık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/>
          <a:lstStyle>
            <a:lvl1pPr algn="l">
              <a:defRPr sz="28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1049241" name="2 Resim Yer Tutucusu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tr-TR"/>
          </a:p>
        </p:txBody>
      </p:sp>
      <p:sp>
        <p:nvSpPr>
          <p:cNvPr id="1049242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049243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9244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9245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05B2-8546-4B0D-8BB4-4D53B291A070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51450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57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1049258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49259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9260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9261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8308-D7D0-4A72-B624-9ECA47BD7A39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15524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82" name="1 Dikey Başlık"/>
          <p:cNvSpPr>
            <a:spLocks noGrp="1"/>
          </p:cNvSpPr>
          <p:nvPr>
            <p:ph type="title" orient="vert"/>
          </p:nvPr>
        </p:nvSpPr>
        <p:spPr>
          <a:xfrm>
            <a:off x="9276716" y="144464"/>
            <a:ext cx="2884805" cy="833437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104928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20078" y="144464"/>
            <a:ext cx="8443277" cy="833437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4928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928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928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6253-BCB8-4402-BA19-02B717C65820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56167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46" name="1 Başlık"/>
          <p:cNvSpPr>
            <a:spLocks noGrp="1"/>
          </p:cNvSpPr>
          <p:nvPr>
            <p:ph type="title"/>
          </p:nvPr>
        </p:nvSpPr>
        <p:spPr>
          <a:xfrm>
            <a:off x="620079" y="144463"/>
            <a:ext cx="11541442" cy="184023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1049247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40080" y="2240281"/>
            <a:ext cx="5654040" cy="623855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49248" name="3 İçerik Yer Tutucusu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23855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49249" name="4 Veri Yer Tutucusu"/>
          <p:cNvSpPr>
            <a:spLocks noGrp="1"/>
          </p:cNvSpPr>
          <p:nvPr>
            <p:ph type="dt" sz="half" idx="10"/>
          </p:nvPr>
        </p:nvSpPr>
        <p:spPr>
          <a:xfrm>
            <a:off x="640080" y="8741093"/>
            <a:ext cx="2987040" cy="640080"/>
          </a:xfrm>
        </p:spPr>
        <p:txBody>
          <a:bodyPr/>
          <a:lstStyle/>
          <a:p>
            <a:endParaRPr lang="tr-TR"/>
          </a:p>
        </p:txBody>
      </p:sp>
      <p:sp>
        <p:nvSpPr>
          <p:cNvPr id="1049250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373880" y="8747760"/>
            <a:ext cx="4053840" cy="640080"/>
          </a:xfrm>
        </p:spPr>
        <p:txBody>
          <a:bodyPr/>
          <a:lstStyle/>
          <a:p>
            <a:endParaRPr lang="tr-TR"/>
          </a:p>
        </p:txBody>
      </p:sp>
      <p:sp>
        <p:nvSpPr>
          <p:cNvPr id="104925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9174480" y="8741093"/>
            <a:ext cx="2987040" cy="640080"/>
          </a:xfrm>
        </p:spPr>
        <p:txBody>
          <a:bodyPr/>
          <a:lstStyle/>
          <a:p>
            <a:fld id="{1D55E166-A13D-4E45-BC02-0C1D3005976E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26164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52" name="1 Başlık"/>
          <p:cNvSpPr>
            <a:spLocks noGrp="1"/>
          </p:cNvSpPr>
          <p:nvPr>
            <p:ph type="title"/>
          </p:nvPr>
        </p:nvSpPr>
        <p:spPr>
          <a:xfrm>
            <a:off x="620079" y="144463"/>
            <a:ext cx="11541442" cy="184023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1049253" name="2 Tablo Yer Tutucusu"/>
          <p:cNvSpPr>
            <a:spLocks noGrp="1"/>
          </p:cNvSpPr>
          <p:nvPr>
            <p:ph type="tbl" idx="1"/>
          </p:nvPr>
        </p:nvSpPr>
        <p:spPr>
          <a:xfrm>
            <a:off x="640080" y="2240281"/>
            <a:ext cx="11521440" cy="6238558"/>
          </a:xfrm>
        </p:spPr>
        <p:txBody>
          <a:bodyPr/>
          <a:lstStyle/>
          <a:p>
            <a:endParaRPr lang="tr-TR"/>
          </a:p>
        </p:txBody>
      </p:sp>
      <p:sp>
        <p:nvSpPr>
          <p:cNvPr id="1049254" name="3 Veri Yer Tutucusu"/>
          <p:cNvSpPr>
            <a:spLocks noGrp="1"/>
          </p:cNvSpPr>
          <p:nvPr>
            <p:ph type="dt" sz="half" idx="10"/>
          </p:nvPr>
        </p:nvSpPr>
        <p:spPr>
          <a:xfrm>
            <a:off x="640080" y="8741093"/>
            <a:ext cx="2987040" cy="640080"/>
          </a:xfrm>
        </p:spPr>
        <p:txBody>
          <a:bodyPr/>
          <a:lstStyle/>
          <a:p>
            <a:endParaRPr lang="tr-TR"/>
          </a:p>
        </p:txBody>
      </p:sp>
      <p:sp>
        <p:nvSpPr>
          <p:cNvPr id="104925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373880" y="8747760"/>
            <a:ext cx="4053840" cy="640080"/>
          </a:xfrm>
        </p:spPr>
        <p:txBody>
          <a:bodyPr/>
          <a:lstStyle/>
          <a:p>
            <a:endParaRPr lang="tr-TR"/>
          </a:p>
        </p:txBody>
      </p:sp>
      <p:sp>
        <p:nvSpPr>
          <p:cNvPr id="104925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9174480" y="8741093"/>
            <a:ext cx="2987040" cy="640080"/>
          </a:xfrm>
        </p:spPr>
        <p:txBody>
          <a:bodyPr/>
          <a:lstStyle/>
          <a:p>
            <a:fld id="{319354FA-6FDB-4CAD-B535-5988D650F5C3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21430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62" name="1 Başlık"/>
          <p:cNvSpPr>
            <a:spLocks noGrp="1"/>
          </p:cNvSpPr>
          <p:nvPr>
            <p:ph type="title" sz="quarter"/>
          </p:nvPr>
        </p:nvSpPr>
        <p:spPr>
          <a:xfrm>
            <a:off x="620079" y="144463"/>
            <a:ext cx="11541442" cy="184023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1049263" name="2 İçerik Yer Tutucusu"/>
          <p:cNvSpPr>
            <a:spLocks noGrp="1"/>
          </p:cNvSpPr>
          <p:nvPr>
            <p:ph sz="quarter" idx="1"/>
          </p:nvPr>
        </p:nvSpPr>
        <p:spPr>
          <a:xfrm>
            <a:off x="640080" y="2240281"/>
            <a:ext cx="5654040" cy="30114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49264" name="3 İçerik Yer Tutucusu"/>
          <p:cNvSpPr>
            <a:spLocks noGrp="1"/>
          </p:cNvSpPr>
          <p:nvPr>
            <p:ph sz="quarter" idx="2"/>
          </p:nvPr>
        </p:nvSpPr>
        <p:spPr>
          <a:xfrm>
            <a:off x="6507480" y="2240281"/>
            <a:ext cx="5654040" cy="30114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49265" name="4 İçerik Yer Tutucusu"/>
          <p:cNvSpPr>
            <a:spLocks noGrp="1"/>
          </p:cNvSpPr>
          <p:nvPr>
            <p:ph sz="quarter" idx="3"/>
          </p:nvPr>
        </p:nvSpPr>
        <p:spPr>
          <a:xfrm>
            <a:off x="640080" y="5465128"/>
            <a:ext cx="5654040" cy="301371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49266" name="5 İçerik Yer Tutucusu"/>
          <p:cNvSpPr>
            <a:spLocks noGrp="1"/>
          </p:cNvSpPr>
          <p:nvPr>
            <p:ph sz="quarter" idx="4"/>
          </p:nvPr>
        </p:nvSpPr>
        <p:spPr>
          <a:xfrm>
            <a:off x="6507480" y="5465128"/>
            <a:ext cx="5654040" cy="301371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49267" name="6 Veri Yer Tutucusu"/>
          <p:cNvSpPr>
            <a:spLocks noGrp="1"/>
          </p:cNvSpPr>
          <p:nvPr>
            <p:ph type="dt" sz="half" idx="10"/>
          </p:nvPr>
        </p:nvSpPr>
        <p:spPr>
          <a:xfrm>
            <a:off x="640080" y="8741093"/>
            <a:ext cx="2987040" cy="640080"/>
          </a:xfrm>
        </p:spPr>
        <p:txBody>
          <a:bodyPr/>
          <a:lstStyle/>
          <a:p>
            <a:endParaRPr lang="tr-TR"/>
          </a:p>
        </p:txBody>
      </p:sp>
      <p:sp>
        <p:nvSpPr>
          <p:cNvPr id="104926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373880" y="8747760"/>
            <a:ext cx="4053840" cy="640080"/>
          </a:xfrm>
        </p:spPr>
        <p:txBody>
          <a:bodyPr/>
          <a:lstStyle/>
          <a:p>
            <a:endParaRPr lang="tr-TR"/>
          </a:p>
        </p:txBody>
      </p:sp>
      <p:sp>
        <p:nvSpPr>
          <p:cNvPr id="104926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9174480" y="8741093"/>
            <a:ext cx="2987040" cy="640080"/>
          </a:xfrm>
        </p:spPr>
        <p:txBody>
          <a:bodyPr/>
          <a:lstStyle/>
          <a:p>
            <a:fld id="{72549A04-B2C3-4FC2-8ACB-6D0CFF52F26C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24658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36" name="1 İçerik Yer Tutucusu"/>
          <p:cNvSpPr>
            <a:spLocks noGrp="1"/>
          </p:cNvSpPr>
          <p:nvPr>
            <p:ph/>
          </p:nvPr>
        </p:nvSpPr>
        <p:spPr>
          <a:xfrm>
            <a:off x="620079" y="144464"/>
            <a:ext cx="11541442" cy="83343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49237" name="2 Veri Yer Tutucusu"/>
          <p:cNvSpPr>
            <a:spLocks noGrp="1"/>
          </p:cNvSpPr>
          <p:nvPr>
            <p:ph type="dt" sz="half" idx="10"/>
          </p:nvPr>
        </p:nvSpPr>
        <p:spPr>
          <a:xfrm>
            <a:off x="640080" y="8741093"/>
            <a:ext cx="2987040" cy="640080"/>
          </a:xfrm>
        </p:spPr>
        <p:txBody>
          <a:bodyPr/>
          <a:lstStyle/>
          <a:p>
            <a:endParaRPr lang="tr-TR"/>
          </a:p>
        </p:txBody>
      </p:sp>
      <p:sp>
        <p:nvSpPr>
          <p:cNvPr id="1049238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4373880" y="8747760"/>
            <a:ext cx="4053840" cy="640080"/>
          </a:xfrm>
        </p:spPr>
        <p:txBody>
          <a:bodyPr/>
          <a:lstStyle/>
          <a:p>
            <a:endParaRPr lang="tr-TR"/>
          </a:p>
        </p:txBody>
      </p:sp>
      <p:sp>
        <p:nvSpPr>
          <p:cNvPr id="1049239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9174480" y="8741093"/>
            <a:ext cx="2987040" cy="640080"/>
          </a:xfrm>
        </p:spPr>
        <p:txBody>
          <a:bodyPr/>
          <a:lstStyle/>
          <a:p>
            <a:fld id="{CECE9FA2-EED1-4050-A2FB-36928FF4A14D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3832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40080" y="985723"/>
            <a:ext cx="11521440" cy="16002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40080" y="2597347"/>
            <a:ext cx="5656263" cy="923093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336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800" b="1"/>
            </a:lvl2pPr>
            <a:lvl3pPr>
              <a:buNone/>
              <a:defRPr sz="2520" b="1"/>
            </a:lvl3pPr>
            <a:lvl4pPr>
              <a:buNone/>
              <a:defRPr sz="2240" b="1"/>
            </a:lvl4pPr>
            <a:lvl5pPr>
              <a:buNone/>
              <a:defRPr sz="224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503036" y="2603661"/>
            <a:ext cx="5658485" cy="916780"/>
          </a:xfrm>
        </p:spPr>
        <p:txBody>
          <a:bodyPr lIns="45720" tIns="0" rIns="45720" bIns="0" anchor="ctr"/>
          <a:lstStyle>
            <a:lvl1pPr marL="0" indent="0">
              <a:buNone/>
              <a:defRPr sz="336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800" b="1"/>
            </a:lvl2pPr>
            <a:lvl3pPr>
              <a:buNone/>
              <a:defRPr sz="2520" b="1"/>
            </a:lvl3pPr>
            <a:lvl4pPr>
              <a:buNone/>
              <a:defRPr sz="2240" b="1"/>
            </a:lvl4pPr>
            <a:lvl5pPr>
              <a:buNone/>
              <a:defRPr sz="224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40080" y="3520440"/>
            <a:ext cx="5656263" cy="5384008"/>
          </a:xfrm>
        </p:spPr>
        <p:txBody>
          <a:bodyPr tIns="0"/>
          <a:lstStyle>
            <a:lvl1pPr>
              <a:defRPr sz="308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503036" y="3520440"/>
            <a:ext cx="5658485" cy="5384008"/>
          </a:xfrm>
        </p:spPr>
        <p:txBody>
          <a:bodyPr tIns="0"/>
          <a:lstStyle>
            <a:lvl1pPr>
              <a:defRPr sz="308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83B2-644A-458B-B007-D21D4138CAD1}" type="datetimeFigureOut">
              <a:rPr lang="tr-TR" smtClean="0"/>
              <a:pPr/>
              <a:t>1.12.2020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D546-E0A9-446C-AC86-A037BF6A12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1134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70" name="1 Başlık"/>
          <p:cNvSpPr>
            <a:spLocks noGrp="1"/>
          </p:cNvSpPr>
          <p:nvPr>
            <p:ph type="title"/>
          </p:nvPr>
        </p:nvSpPr>
        <p:spPr>
          <a:xfrm>
            <a:off x="620079" y="144463"/>
            <a:ext cx="11541442" cy="184023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1049271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40080" y="2240281"/>
            <a:ext cx="5654040" cy="623855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49272" name="3 İçerik Yer Tutucusu"/>
          <p:cNvSpPr>
            <a:spLocks noGrp="1"/>
          </p:cNvSpPr>
          <p:nvPr>
            <p:ph sz="quarter" idx="2"/>
          </p:nvPr>
        </p:nvSpPr>
        <p:spPr>
          <a:xfrm>
            <a:off x="6507480" y="2240281"/>
            <a:ext cx="5654040" cy="30114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49273" name="4 İçerik Yer Tutucusu"/>
          <p:cNvSpPr>
            <a:spLocks noGrp="1"/>
          </p:cNvSpPr>
          <p:nvPr>
            <p:ph sz="quarter" idx="3"/>
          </p:nvPr>
        </p:nvSpPr>
        <p:spPr>
          <a:xfrm>
            <a:off x="6507480" y="5465128"/>
            <a:ext cx="5654040" cy="301371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49274" name="5 Veri Yer Tutucusu"/>
          <p:cNvSpPr>
            <a:spLocks noGrp="1"/>
          </p:cNvSpPr>
          <p:nvPr>
            <p:ph type="dt" sz="half" idx="10"/>
          </p:nvPr>
        </p:nvSpPr>
        <p:spPr>
          <a:xfrm>
            <a:off x="640080" y="8741093"/>
            <a:ext cx="2987040" cy="640080"/>
          </a:xfrm>
        </p:spPr>
        <p:txBody>
          <a:bodyPr/>
          <a:lstStyle/>
          <a:p>
            <a:endParaRPr lang="tr-TR"/>
          </a:p>
        </p:txBody>
      </p:sp>
      <p:sp>
        <p:nvSpPr>
          <p:cNvPr id="1049275" name="6 Altbilgi Yer Tutucusu"/>
          <p:cNvSpPr>
            <a:spLocks noGrp="1"/>
          </p:cNvSpPr>
          <p:nvPr>
            <p:ph type="ftr" sz="quarter" idx="11"/>
          </p:nvPr>
        </p:nvSpPr>
        <p:spPr>
          <a:xfrm>
            <a:off x="4373880" y="8747760"/>
            <a:ext cx="4053840" cy="640080"/>
          </a:xfrm>
        </p:spPr>
        <p:txBody>
          <a:bodyPr/>
          <a:lstStyle/>
          <a:p>
            <a:endParaRPr lang="tr-TR"/>
          </a:p>
        </p:txBody>
      </p:sp>
      <p:sp>
        <p:nvSpPr>
          <p:cNvPr id="1049276" name="7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9174480" y="8741093"/>
            <a:ext cx="2987040" cy="640080"/>
          </a:xfrm>
        </p:spPr>
        <p:txBody>
          <a:bodyPr/>
          <a:lstStyle/>
          <a:p>
            <a:fld id="{F274A0D9-B00E-4560-861D-29EF40F44BB2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902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40080" y="985723"/>
            <a:ext cx="11628120" cy="16002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7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83B2-644A-458B-B007-D21D4138CAD1}" type="datetimeFigureOut">
              <a:rPr lang="tr-TR" smtClean="0"/>
              <a:pPr/>
              <a:t>1.12.2020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D546-E0A9-446C-AC86-A037BF6A12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136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83B2-644A-458B-B007-D21D4138CAD1}" type="datetimeFigureOut">
              <a:rPr lang="tr-TR" smtClean="0"/>
              <a:pPr/>
              <a:t>1.12.2020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D546-E0A9-446C-AC86-A037BF6A12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138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0120" y="720093"/>
            <a:ext cx="3840480" cy="162687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64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60120" y="2346960"/>
            <a:ext cx="3840480" cy="6400800"/>
          </a:xfrm>
        </p:spPr>
        <p:txBody>
          <a:bodyPr lIns="18288" rIns="18288"/>
          <a:lstStyle>
            <a:lvl1pPr marL="0" indent="0" algn="l">
              <a:buNone/>
              <a:defRPr sz="1960"/>
            </a:lvl1pPr>
            <a:lvl2pPr indent="0" algn="l">
              <a:buNone/>
              <a:defRPr sz="1680"/>
            </a:lvl2pPr>
            <a:lvl3pPr indent="0" algn="l">
              <a:buNone/>
              <a:defRPr sz="1400"/>
            </a:lvl3pPr>
            <a:lvl4pPr indent="0" algn="l">
              <a:buNone/>
              <a:defRPr sz="1260"/>
            </a:lvl4pPr>
            <a:lvl5pPr indent="0" algn="l">
              <a:buNone/>
              <a:defRPr sz="126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5005070" y="2346960"/>
            <a:ext cx="7156450" cy="6400800"/>
          </a:xfrm>
        </p:spPr>
        <p:txBody>
          <a:bodyPr tIns="0"/>
          <a:lstStyle>
            <a:lvl1pPr>
              <a:defRPr sz="3920"/>
            </a:lvl1pPr>
            <a:lvl2pPr>
              <a:defRPr sz="3640"/>
            </a:lvl2pPr>
            <a:lvl3pPr>
              <a:defRPr sz="3360"/>
            </a:lvl3pPr>
            <a:lvl4pPr>
              <a:defRPr sz="2800"/>
            </a:lvl4pPr>
            <a:lvl5pPr>
              <a:defRPr sz="252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83B2-644A-458B-B007-D21D4138CAD1}" type="datetimeFigureOut">
              <a:rPr lang="tr-TR" smtClean="0"/>
              <a:pPr/>
              <a:t>1.12.2020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D546-E0A9-446C-AC86-A037BF6A12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9523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4432054" y="1551308"/>
            <a:ext cx="7360920" cy="576072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11205788" y="7503677"/>
            <a:ext cx="217627" cy="217627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53440" y="1647795"/>
            <a:ext cx="3097987" cy="2215669"/>
          </a:xfrm>
        </p:spPr>
        <p:txBody>
          <a:bodyPr vert="horz" lIns="45720" tIns="45720" rIns="45720" bIns="45720" anchor="b"/>
          <a:lstStyle>
            <a:lvl1pPr algn="l">
              <a:buNone/>
              <a:defRPr sz="2800" b="1">
                <a:solidFill>
                  <a:schemeClr val="tx2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53440" y="3960299"/>
            <a:ext cx="3093720" cy="3051048"/>
          </a:xfrm>
        </p:spPr>
        <p:txBody>
          <a:bodyPr lIns="64008" rIns="45720" bIns="45720" anchor="t"/>
          <a:lstStyle>
            <a:lvl1pPr marL="0" indent="0" algn="l">
              <a:spcBef>
                <a:spcPts val="350"/>
              </a:spcBef>
              <a:buFontTx/>
              <a:buNone/>
              <a:defRPr sz="1820"/>
            </a:lvl1pPr>
            <a:lvl2pPr>
              <a:defRPr sz="1680"/>
            </a:lvl2pPr>
            <a:lvl3pPr>
              <a:defRPr sz="1400"/>
            </a:lvl3pPr>
            <a:lvl4pPr>
              <a:defRPr sz="1260"/>
            </a:lvl4pPr>
            <a:lvl5pPr>
              <a:defRPr sz="126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83B2-644A-458B-B007-D21D4138CAD1}" type="datetimeFigureOut">
              <a:rPr lang="tr-TR" smtClean="0"/>
              <a:pPr/>
              <a:t>1.12.2020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308080" y="8898891"/>
            <a:ext cx="853440" cy="511175"/>
          </a:xfrm>
        </p:spPr>
        <p:txBody>
          <a:bodyPr/>
          <a:lstStyle/>
          <a:p>
            <a:fld id="{4A53D546-E0A9-446C-AC86-A037BF6A12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4880110" y="1679324"/>
            <a:ext cx="6464808" cy="5504688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448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13335" y="8143240"/>
            <a:ext cx="12828270" cy="1457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16" tIns="64008" rIns="128016" bIns="64008" anchor="t" compatLnSpc="1"/>
          <a:lstStyle/>
          <a:p>
            <a:pPr marL="0" algn="l" rtl="0" eaLnBrk="1" latinLnBrk="0" hangingPunct="1"/>
            <a:endParaRPr kumimoji="0" lang="en-US" sz="252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6134100" y="8707756"/>
            <a:ext cx="6667500" cy="89344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16" tIns="64008" rIns="128016" bIns="64008" anchor="t" compatLnSpc="1"/>
          <a:lstStyle/>
          <a:p>
            <a:pPr marL="0" algn="l" rtl="0" eaLnBrk="1" latinLnBrk="0" hangingPunct="1"/>
            <a:endParaRPr kumimoji="0" lang="en-US" sz="252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617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13335" y="-10002"/>
            <a:ext cx="12828270" cy="1457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16" tIns="64008" rIns="128016" bIns="64008" anchor="t" compatLnSpc="1"/>
          <a:lstStyle/>
          <a:p>
            <a:pPr marL="0" algn="l" rtl="0" eaLnBrk="1" latinLnBrk="0" hangingPunct="1"/>
            <a:endParaRPr kumimoji="0" lang="en-US" sz="252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6134100" y="-10001"/>
            <a:ext cx="6667500" cy="89344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16" tIns="64008" rIns="128016" bIns="64008" anchor="t" compatLnSpc="1"/>
          <a:lstStyle/>
          <a:p>
            <a:pPr marL="0" algn="l" rtl="0" eaLnBrk="1" latinLnBrk="0" hangingPunct="1"/>
            <a:endParaRPr kumimoji="0" lang="en-US" sz="252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40080" y="985723"/>
            <a:ext cx="11521440" cy="16002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640080" y="2709672"/>
            <a:ext cx="11521440" cy="6144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68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DB83B2-644A-458B-B007-D21D4138CAD1}" type="datetimeFigureOut">
              <a:rPr lang="tr-TR" smtClean="0"/>
              <a:pPr/>
              <a:t>1.12.2020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733800" y="8898891"/>
            <a:ext cx="4693920" cy="51117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68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094720" y="8898891"/>
            <a:ext cx="1066800" cy="51117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68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53D546-E0A9-446C-AC86-A037BF6A1206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26624" y="283371"/>
            <a:ext cx="12852767" cy="90891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2520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2520"/>
            </a:p>
          </p:txBody>
        </p:sp>
      </p:grpSp>
    </p:spTree>
    <p:extLst>
      <p:ext uri="{BB962C8B-B14F-4D97-AF65-F5344CB8AC3E}">
        <p14:creationId xmlns:p14="http://schemas.microsoft.com/office/powerpoint/2010/main" val="26138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  <p:sldLayoutId id="2147484162" r:id="rId12"/>
  </p:sldLayoutIdLst>
  <p:txStyles>
    <p:titleStyle>
      <a:lvl1pPr algn="l" rtl="0" eaLnBrk="1" latinLnBrk="0" hangingPunct="1">
        <a:spcBef>
          <a:spcPct val="0"/>
        </a:spcBef>
        <a:buNone/>
        <a:defRPr kumimoji="0" sz="7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84048" indent="-384048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640" kern="1200">
          <a:solidFill>
            <a:schemeClr val="tx1"/>
          </a:solidFill>
          <a:latin typeface="+mn-lt"/>
          <a:ea typeface="+mn-ea"/>
          <a:cs typeface="+mn-cs"/>
        </a:defRPr>
      </a:lvl1pPr>
      <a:lvl2pPr marL="896112" indent="-345643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indent="-345643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940" kern="1200">
          <a:solidFill>
            <a:schemeClr val="tx1"/>
          </a:solidFill>
          <a:latin typeface="+mn-lt"/>
          <a:ea typeface="+mn-ea"/>
          <a:cs typeface="+mn-cs"/>
        </a:defRPr>
      </a:lvl3pPr>
      <a:lvl4pPr marL="1664208" indent="-294437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48256" indent="-294437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2304" indent="-29443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2688336" indent="-25603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24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072384" indent="-256032" algn="l" rtl="0" eaLnBrk="1" latinLnBrk="0" hangingPunct="1">
        <a:spcBef>
          <a:spcPct val="20000"/>
        </a:spcBef>
        <a:buClr>
          <a:schemeClr val="tx2"/>
        </a:buClr>
        <a:buChar char="•"/>
        <a:defRPr kumimoji="0" sz="2240" kern="1200">
          <a:solidFill>
            <a:schemeClr val="tx1"/>
          </a:solidFill>
          <a:latin typeface="+mn-lt"/>
          <a:ea typeface="+mn-ea"/>
          <a:cs typeface="+mn-cs"/>
        </a:defRPr>
      </a:lvl8pPr>
      <a:lvl9pPr marL="3456432" indent="-25603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96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640080" y="384493"/>
            <a:ext cx="1152144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104857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640080" y="2240281"/>
            <a:ext cx="11521440" cy="633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48578" name="3 Veri Yer Tutucusu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370E6-A5BC-4AC5-81E9-DDBA75F8CB20}" type="datetimeFigureOut">
              <a:rPr lang="tr-TR"/>
              <a:t>1.12.2020</a:t>
            </a:fld>
            <a:endParaRPr lang="tr-TR"/>
          </a:p>
        </p:txBody>
      </p:sp>
      <p:sp>
        <p:nvSpPr>
          <p:cNvPr id="1048579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048580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38314-9C33-4959-AC54-746F2E407EE9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03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160">
          <a:solidFill>
            <a:schemeClr val="tx1"/>
          </a:solidFill>
          <a:latin typeface="Calibri" pitchFamily="3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160">
          <a:solidFill>
            <a:schemeClr val="tx1"/>
          </a:solidFill>
          <a:latin typeface="Calibri" pitchFamily="3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160">
          <a:solidFill>
            <a:schemeClr val="tx1"/>
          </a:solidFill>
          <a:latin typeface="Calibri" pitchFamily="3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160">
          <a:solidFill>
            <a:schemeClr val="tx1"/>
          </a:solidFill>
          <a:latin typeface="Calibri" pitchFamily="32" charset="0"/>
        </a:defRPr>
      </a:lvl5pPr>
      <a:lvl6pPr marL="640080" algn="ctr" rtl="0" fontAlgn="base">
        <a:spcBef>
          <a:spcPct val="0"/>
        </a:spcBef>
        <a:spcAft>
          <a:spcPct val="0"/>
        </a:spcAft>
        <a:defRPr sz="6160">
          <a:solidFill>
            <a:schemeClr val="tx1"/>
          </a:solidFill>
          <a:latin typeface="Calibri" pitchFamily="32" charset="0"/>
        </a:defRPr>
      </a:lvl6pPr>
      <a:lvl7pPr marL="1280160" algn="ctr" rtl="0" fontAlgn="base">
        <a:spcBef>
          <a:spcPct val="0"/>
        </a:spcBef>
        <a:spcAft>
          <a:spcPct val="0"/>
        </a:spcAft>
        <a:defRPr sz="6160">
          <a:solidFill>
            <a:schemeClr val="tx1"/>
          </a:solidFill>
          <a:latin typeface="Calibri" pitchFamily="32" charset="0"/>
        </a:defRPr>
      </a:lvl7pPr>
      <a:lvl8pPr marL="1920240" algn="ctr" rtl="0" fontAlgn="base">
        <a:spcBef>
          <a:spcPct val="0"/>
        </a:spcBef>
        <a:spcAft>
          <a:spcPct val="0"/>
        </a:spcAft>
        <a:defRPr sz="6160">
          <a:solidFill>
            <a:schemeClr val="tx1"/>
          </a:solidFill>
          <a:latin typeface="Calibri" pitchFamily="32" charset="0"/>
        </a:defRPr>
      </a:lvl8pPr>
      <a:lvl9pPr marL="2560320" algn="ctr" rtl="0" fontAlgn="base">
        <a:spcBef>
          <a:spcPct val="0"/>
        </a:spcBef>
        <a:spcAft>
          <a:spcPct val="0"/>
        </a:spcAft>
        <a:defRPr sz="6160">
          <a:solidFill>
            <a:schemeClr val="tx1"/>
          </a:solidFill>
          <a:latin typeface="Calibri" pitchFamily="32" charset="0"/>
        </a:defRPr>
      </a:lvl9pPr>
    </p:titleStyle>
    <p:bodyStyle>
      <a:lvl1pPr marL="480060" indent="-48006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48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92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ltGray">
          <a:xfrm>
            <a:off x="585074" y="1537971"/>
            <a:ext cx="613410" cy="66452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r-TR" sz="2520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ltGray">
          <a:xfrm>
            <a:off x="1120140" y="1537971"/>
            <a:ext cx="460058" cy="66452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r-TR" sz="2520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ltGray">
          <a:xfrm>
            <a:off x="758429" y="2129156"/>
            <a:ext cx="590074" cy="66452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r-TR" sz="2520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ltGray">
          <a:xfrm>
            <a:off x="1275161" y="2129156"/>
            <a:ext cx="516731" cy="664528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r-TR" sz="2520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ltGray">
          <a:xfrm>
            <a:off x="178357" y="2026921"/>
            <a:ext cx="783431" cy="59118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r-TR" sz="2520"/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gray">
          <a:xfrm>
            <a:off x="1066801" y="1386841"/>
            <a:ext cx="45006" cy="147351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r-TR" sz="2520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gray">
          <a:xfrm>
            <a:off x="620077" y="2493645"/>
            <a:ext cx="11516440" cy="444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r-TR" sz="252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611869" y="300039"/>
            <a:ext cx="10909696" cy="204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55207" y="2824798"/>
            <a:ext cx="10881360" cy="576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55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26870" y="8741093"/>
            <a:ext cx="266700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70"/>
            </a:lvl1pPr>
          </a:lstStyle>
          <a:p>
            <a:pPr>
              <a:defRPr/>
            </a:pPr>
            <a:fld id="{FB954603-B817-40E8-90D4-D76854248D2D}" type="datetimeFigureOut">
              <a:rPr lang="tr-TR"/>
              <a:pPr>
                <a:defRPr/>
              </a:pPr>
              <a:t>1.12.2020</a:t>
            </a:fld>
            <a:endParaRPr lang="tr-TR"/>
          </a:p>
        </p:txBody>
      </p:sp>
      <p:sp>
        <p:nvSpPr>
          <p:cNvPr id="655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20640" y="8741093"/>
            <a:ext cx="405384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7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859566" y="8741093"/>
            <a:ext cx="266700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70"/>
            </a:lvl1pPr>
          </a:lstStyle>
          <a:p>
            <a:pPr>
              <a:defRPr/>
            </a:pPr>
            <a:fld id="{E2515F27-1F8B-43E5-9C03-204768ADF34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364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Tahoma" pitchFamily="34" charset="0"/>
          <a:cs typeface="Arial" charset="0"/>
        </a:defRPr>
      </a:lvl5pPr>
      <a:lvl6pPr marL="480060" algn="l" rtl="0" fontAlgn="base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Tahoma" pitchFamily="34" charset="0"/>
          <a:cs typeface="Arial" charset="0"/>
        </a:defRPr>
      </a:lvl6pPr>
      <a:lvl7pPr marL="960120" algn="l" rtl="0" fontAlgn="base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Tahoma" pitchFamily="34" charset="0"/>
          <a:cs typeface="Arial" charset="0"/>
        </a:defRPr>
      </a:lvl7pPr>
      <a:lvl8pPr marL="1440180" algn="l" rtl="0" fontAlgn="base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Tahoma" pitchFamily="34" charset="0"/>
          <a:cs typeface="Arial" charset="0"/>
        </a:defRPr>
      </a:lvl8pPr>
      <a:lvl9pPr marL="1920240" algn="l" rtl="0" fontAlgn="base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60045" indent="-36004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360">
          <a:solidFill>
            <a:schemeClr val="tx1"/>
          </a:solidFill>
          <a:latin typeface="+mn-lt"/>
          <a:ea typeface="+mn-ea"/>
          <a:cs typeface="+mn-cs"/>
        </a:defRPr>
      </a:lvl1pPr>
      <a:lvl2pPr marL="780098" indent="-3000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940">
          <a:solidFill>
            <a:schemeClr val="tx1"/>
          </a:solidFill>
          <a:latin typeface="+mn-lt"/>
          <a:cs typeface="+mn-cs"/>
        </a:defRPr>
      </a:lvl2pPr>
      <a:lvl3pPr marL="1200150" indent="-24003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520">
          <a:solidFill>
            <a:schemeClr val="tx1"/>
          </a:solidFill>
          <a:latin typeface="+mn-lt"/>
          <a:cs typeface="+mn-cs"/>
        </a:defRPr>
      </a:lvl3pPr>
      <a:lvl4pPr marL="1680210" indent="-2400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4pPr>
      <a:lvl5pPr marL="2160270" indent="-24003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5pPr>
      <a:lvl6pPr marL="2640330" indent="-24003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6pPr>
      <a:lvl7pPr marL="3120390" indent="-24003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7pPr>
      <a:lvl8pPr marL="3600450" indent="-24003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8pPr>
      <a:lvl9pPr marL="4080510" indent="-24003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roup 2"/>
          <p:cNvGrpSpPr/>
          <p:nvPr/>
        </p:nvGrpSpPr>
        <p:grpSpPr bwMode="auto">
          <a:xfrm>
            <a:off x="-11113" y="1"/>
            <a:ext cx="3967163" cy="9598978"/>
            <a:chOff x="-5" y="0"/>
            <a:chExt cx="1785" cy="4319"/>
          </a:xfrm>
        </p:grpSpPr>
        <p:sp>
          <p:nvSpPr>
            <p:cNvPr id="1048804" name="Freeform 3"/>
            <p:cNvSpPr/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 sz="2520"/>
            </a:p>
          </p:txBody>
        </p:sp>
        <p:grpSp>
          <p:nvGrpSpPr>
            <p:cNvPr id="174" name="Group 4"/>
            <p:cNvGrpSpPr/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48805" name="Freeform 5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 sz="2520"/>
              </a:p>
            </p:txBody>
          </p:sp>
          <p:sp>
            <p:nvSpPr>
              <p:cNvPr id="1048806" name="Freeform 6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 sz="2520"/>
              </a:p>
            </p:txBody>
          </p:sp>
          <p:sp>
            <p:nvSpPr>
              <p:cNvPr id="1048807" name="Freeform 7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 sz="2520"/>
              </a:p>
            </p:txBody>
          </p:sp>
        </p:grpSp>
        <p:sp>
          <p:nvSpPr>
            <p:cNvPr id="1048808" name="Freeform 8"/>
            <p:cNvSpPr/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 sz="2520"/>
            </a:p>
          </p:txBody>
        </p:sp>
        <p:grpSp>
          <p:nvGrpSpPr>
            <p:cNvPr id="175" name="Group 9"/>
            <p:cNvGrpSpPr/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48809" name="Freeform 10"/>
              <p:cNvSpPr/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 sz="2520"/>
              </a:p>
            </p:txBody>
          </p:sp>
          <p:sp>
            <p:nvSpPr>
              <p:cNvPr id="1048810" name="Freeform 11"/>
              <p:cNvSpPr/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 sz="2520"/>
              </a:p>
            </p:txBody>
          </p:sp>
          <p:sp>
            <p:nvSpPr>
              <p:cNvPr id="1048811" name="Freeform 12"/>
              <p:cNvSpPr/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 sz="2520"/>
              </a:p>
            </p:txBody>
          </p:sp>
          <p:sp>
            <p:nvSpPr>
              <p:cNvPr id="1048812" name="Freeform 13"/>
              <p:cNvSpPr/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 sz="2520"/>
              </a:p>
            </p:txBody>
          </p:sp>
          <p:sp>
            <p:nvSpPr>
              <p:cNvPr id="1048813" name="Freeform 14"/>
              <p:cNvSpPr/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 sz="2520"/>
              </a:p>
            </p:txBody>
          </p:sp>
          <p:grpSp>
            <p:nvGrpSpPr>
              <p:cNvPr id="176" name="Group 15"/>
              <p:cNvGrpSpPr/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48814" name="Freeform 16"/>
                <p:cNvSpPr/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sz="2520"/>
                </a:p>
              </p:txBody>
            </p:sp>
            <p:sp>
              <p:nvSpPr>
                <p:cNvPr id="1048815" name="Freeform 17"/>
                <p:cNvSpPr/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sz="2520"/>
                </a:p>
              </p:txBody>
            </p:sp>
            <p:sp>
              <p:nvSpPr>
                <p:cNvPr id="1048816" name="Freeform 18"/>
                <p:cNvSpPr/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sz="2520"/>
                </a:p>
              </p:txBody>
            </p:sp>
          </p:grpSp>
        </p:grpSp>
        <p:grpSp>
          <p:nvGrpSpPr>
            <p:cNvPr id="177" name="Group 19"/>
            <p:cNvGrpSpPr/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48817" name="Freeform 20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 sz="2520"/>
              </a:p>
            </p:txBody>
          </p:sp>
          <p:sp>
            <p:nvSpPr>
              <p:cNvPr id="1048818" name="Freeform 21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 sz="2520"/>
              </a:p>
            </p:txBody>
          </p:sp>
          <p:sp>
            <p:nvSpPr>
              <p:cNvPr id="1048819" name="Freeform 22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 sz="2520"/>
              </a:p>
            </p:txBody>
          </p:sp>
        </p:grpSp>
        <p:grpSp>
          <p:nvGrpSpPr>
            <p:cNvPr id="178" name="Group 23"/>
            <p:cNvGrpSpPr/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48820" name="Freeform 24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 sz="2520"/>
              </a:p>
            </p:txBody>
          </p:sp>
          <p:sp>
            <p:nvSpPr>
              <p:cNvPr id="1048821" name="Freeform 25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 sz="2520"/>
              </a:p>
            </p:txBody>
          </p:sp>
          <p:sp>
            <p:nvSpPr>
              <p:cNvPr id="1048822" name="Freeform 26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 sz="2520"/>
              </a:p>
            </p:txBody>
          </p:sp>
        </p:grpSp>
        <p:grpSp>
          <p:nvGrpSpPr>
            <p:cNvPr id="179" name="Group 27"/>
            <p:cNvGrpSpPr/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48823" name="Freeform 28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 sz="2520"/>
              </a:p>
            </p:txBody>
          </p:sp>
          <p:sp>
            <p:nvSpPr>
              <p:cNvPr id="1048824" name="Freeform 29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 sz="2520"/>
              </a:p>
            </p:txBody>
          </p:sp>
          <p:sp>
            <p:nvSpPr>
              <p:cNvPr id="1048825" name="Freeform 30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 sz="2520"/>
              </a:p>
            </p:txBody>
          </p:sp>
        </p:grpSp>
        <p:sp>
          <p:nvSpPr>
            <p:cNvPr id="1048826" name="Freeform 31"/>
            <p:cNvSpPr/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 sz="2520"/>
            </a:p>
          </p:txBody>
        </p:sp>
        <p:sp>
          <p:nvSpPr>
            <p:cNvPr id="1048827" name="Freeform 32"/>
            <p:cNvSpPr/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 sz="2520"/>
            </a:p>
          </p:txBody>
        </p:sp>
        <p:sp>
          <p:nvSpPr>
            <p:cNvPr id="1048828" name="Freeform 33"/>
            <p:cNvSpPr/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 sz="2520"/>
            </a:p>
          </p:txBody>
        </p:sp>
        <p:sp>
          <p:nvSpPr>
            <p:cNvPr id="1048829" name="Freeform 34"/>
            <p:cNvSpPr/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 sz="2520"/>
            </a:p>
          </p:txBody>
        </p:sp>
        <p:sp>
          <p:nvSpPr>
            <p:cNvPr id="1048830" name="Freeform 35"/>
            <p:cNvSpPr/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 sz="2520"/>
            </a:p>
          </p:txBody>
        </p:sp>
        <p:sp>
          <p:nvSpPr>
            <p:cNvPr id="1048831" name="Freeform 36"/>
            <p:cNvSpPr/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 sz="2520"/>
            </a:p>
          </p:txBody>
        </p:sp>
        <p:sp>
          <p:nvSpPr>
            <p:cNvPr id="1048832" name="Freeform 37"/>
            <p:cNvSpPr/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 sz="2520"/>
            </a:p>
          </p:txBody>
        </p:sp>
        <p:sp>
          <p:nvSpPr>
            <p:cNvPr id="1048833" name="Freeform 38"/>
            <p:cNvSpPr/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 sz="2520"/>
            </a:p>
          </p:txBody>
        </p:sp>
        <p:sp>
          <p:nvSpPr>
            <p:cNvPr id="1048834" name="Freeform 39"/>
            <p:cNvSpPr/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 sz="2520"/>
            </a:p>
          </p:txBody>
        </p:sp>
        <p:sp>
          <p:nvSpPr>
            <p:cNvPr id="1048835" name="Freeform 40"/>
            <p:cNvSpPr/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 sz="2520"/>
            </a:p>
          </p:txBody>
        </p:sp>
        <p:sp>
          <p:nvSpPr>
            <p:cNvPr id="1048836" name="Freeform 41"/>
            <p:cNvSpPr/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 sz="2520"/>
            </a:p>
          </p:txBody>
        </p:sp>
        <p:sp>
          <p:nvSpPr>
            <p:cNvPr id="1048837" name="Freeform 42"/>
            <p:cNvSpPr/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 sz="2520"/>
            </a:p>
          </p:txBody>
        </p:sp>
        <p:sp>
          <p:nvSpPr>
            <p:cNvPr id="1048838" name="Freeform 43"/>
            <p:cNvSpPr/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 sz="2520"/>
            </a:p>
          </p:txBody>
        </p:sp>
        <p:sp>
          <p:nvSpPr>
            <p:cNvPr id="1048839" name="Freeform 44"/>
            <p:cNvSpPr/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 sz="2520"/>
            </a:p>
          </p:txBody>
        </p:sp>
      </p:grpSp>
      <p:sp>
        <p:nvSpPr>
          <p:cNvPr id="1048840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620079" y="144463"/>
            <a:ext cx="11541442" cy="1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1048841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0080" y="2240281"/>
            <a:ext cx="11521440" cy="623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48842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" y="8741093"/>
            <a:ext cx="298704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960"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1048843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8747760"/>
            <a:ext cx="405384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960"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1048844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8741093"/>
            <a:ext cx="298704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960">
                <a:latin typeface="+mn-lt"/>
              </a:defRPr>
            </a:lvl1pPr>
          </a:lstStyle>
          <a:p>
            <a:fld id="{35E9F692-DE90-43B3-8E50-37E0DD69867A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599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  <p:sldLayoutId id="2147484187" r:id="rId12"/>
    <p:sldLayoutId id="2147484188" r:id="rId13"/>
    <p:sldLayoutId id="2147484189" r:id="rId14"/>
    <p:sldLayoutId id="2147484190" r:id="rId15"/>
    <p:sldLayoutId id="2147484191" r:id="rId16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616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616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616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616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616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640080" algn="ctr" rtl="0" fontAlgn="base">
        <a:lnSpc>
          <a:spcPct val="90000"/>
        </a:lnSpc>
        <a:spcBef>
          <a:spcPct val="0"/>
        </a:spcBef>
        <a:spcAft>
          <a:spcPct val="0"/>
        </a:spcAft>
        <a:defRPr sz="616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1280160" algn="ctr" rtl="0" fontAlgn="base">
        <a:lnSpc>
          <a:spcPct val="90000"/>
        </a:lnSpc>
        <a:spcBef>
          <a:spcPct val="0"/>
        </a:spcBef>
        <a:spcAft>
          <a:spcPct val="0"/>
        </a:spcAft>
        <a:defRPr sz="616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920240" algn="ctr" rtl="0" fontAlgn="base">
        <a:lnSpc>
          <a:spcPct val="90000"/>
        </a:lnSpc>
        <a:spcBef>
          <a:spcPct val="0"/>
        </a:spcBef>
        <a:spcAft>
          <a:spcPct val="0"/>
        </a:spcAft>
        <a:defRPr sz="616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2560320" algn="ctr" rtl="0" fontAlgn="base">
        <a:lnSpc>
          <a:spcPct val="90000"/>
        </a:lnSpc>
        <a:spcBef>
          <a:spcPct val="0"/>
        </a:spcBef>
        <a:spcAft>
          <a:spcPct val="0"/>
        </a:spcAft>
        <a:defRPr sz="616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480060" indent="-480060" algn="l" rtl="0" fontAlgn="base">
        <a:spcBef>
          <a:spcPct val="20000"/>
        </a:spcBef>
        <a:spcAft>
          <a:spcPct val="0"/>
        </a:spcAft>
        <a:buChar char="•"/>
        <a:defRPr sz="448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rtl="0" fontAlgn="base">
        <a:spcBef>
          <a:spcPct val="20000"/>
        </a:spcBef>
        <a:spcAft>
          <a:spcPct val="0"/>
        </a:spcAft>
        <a:buChar char="–"/>
        <a:defRPr sz="3920">
          <a:solidFill>
            <a:schemeClr val="tx1"/>
          </a:solidFill>
          <a:latin typeface="+mn-lt"/>
        </a:defRPr>
      </a:lvl2pPr>
      <a:lvl3pPr marL="1600200" indent="-320040" algn="l" rtl="0" fontAlgn="base">
        <a:spcBef>
          <a:spcPct val="20000"/>
        </a:spcBef>
        <a:spcAft>
          <a:spcPct val="0"/>
        </a:spcAft>
        <a:buChar char="•"/>
        <a:defRPr sz="3360">
          <a:solidFill>
            <a:schemeClr val="tx1"/>
          </a:solidFill>
          <a:latin typeface="+mn-lt"/>
        </a:defRPr>
      </a:lvl3pPr>
      <a:lvl4pPr marL="2240280" indent="-32004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80360" indent="-32004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20440" indent="-32004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160520" indent="-32004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800600" indent="-32004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440680" indent="-32004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3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E2A2B32-612A-47E8-ABF1-DE1C90D52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 </a:t>
            </a:r>
            <a:br>
              <a:rPr lang="tr-TR" dirty="0"/>
            </a:br>
            <a:r>
              <a:rPr lang="tr-TR" sz="5565" dirty="0"/>
              <a:t>ATEŞLİ ÇOCUĞA YAKLAŞIM </a:t>
            </a:r>
            <a:br>
              <a:rPr lang="tr-TR" sz="5565" dirty="0"/>
            </a:br>
            <a:r>
              <a:rPr lang="tr-TR" sz="5565" dirty="0"/>
              <a:t> </a:t>
            </a:r>
            <a:br>
              <a:rPr lang="tr-TR" dirty="0"/>
            </a:br>
            <a:br>
              <a:rPr lang="tr-TR" dirty="0"/>
            </a:br>
            <a:endParaRPr lang="tr-TR" dirty="0"/>
          </a:p>
        </p:txBody>
      </p:sp>
      <p:sp>
        <p:nvSpPr>
          <p:cNvPr id="6" name="Metin Yer Tutucusu 5">
            <a:extLst>
              <a:ext uri="{FF2B5EF4-FFF2-40B4-BE49-F238E27FC236}">
                <a16:creationId xmlns:a16="http://schemas.microsoft.com/office/drawing/2014/main" id="{F775BC6B-7F9B-414E-9346-D5005D017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20841" y="5442513"/>
            <a:ext cx="5359002" cy="1963045"/>
          </a:xfrm>
        </p:spPr>
        <p:txBody>
          <a:bodyPr>
            <a:normAutofit/>
          </a:bodyPr>
          <a:lstStyle/>
          <a:p>
            <a:r>
              <a:rPr lang="tr-TR" b="1" dirty="0"/>
              <a:t>ARŞ.GÖR.DR.ASİYE GÜNAYDIN SEVGİ </a:t>
            </a:r>
          </a:p>
          <a:p>
            <a:r>
              <a:rPr lang="tr-TR" b="1" dirty="0"/>
              <a:t>      K.T.Ü. Aile Hekimliği AD </a:t>
            </a:r>
          </a:p>
          <a:p>
            <a:r>
              <a:rPr lang="tr-TR" b="1" dirty="0"/>
              <a:t>            01.12.2020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DE0A8D5-D722-49F4-9C82-88964848AE4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5213"/>
            <a:ext cx="3079750" cy="2530475"/>
          </a:xfrm>
        </p:spPr>
      </p:pic>
    </p:spTree>
    <p:extLst>
      <p:ext uri="{BB962C8B-B14F-4D97-AF65-F5344CB8AC3E}">
        <p14:creationId xmlns:p14="http://schemas.microsoft.com/office/powerpoint/2010/main" val="2651397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8E6A37E9-7A8B-453F-8008-A53A5DC84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8016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80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040" dirty="0">
                <a:latin typeface="Arial" pitchFamily="34" charset="0"/>
                <a:cs typeface="Arial" pitchFamily="34" charset="0"/>
              </a:rPr>
              <a:t>Ölçüm Yerlerine Göre Farklar 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553750" y="3389244"/>
          <a:ext cx="11521440" cy="23791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76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1610">
                <a:tc gridSpan="2">
                  <a:txBody>
                    <a:bodyPr/>
                    <a:lstStyle/>
                    <a:p>
                      <a:r>
                        <a:rPr lang="tr-TR" sz="3400" dirty="0">
                          <a:latin typeface="Arial" pitchFamily="34" charset="0"/>
                          <a:cs typeface="Arial" pitchFamily="34" charset="0"/>
                        </a:rPr>
                        <a:t>              </a:t>
                      </a:r>
                      <a:r>
                        <a:rPr lang="tr-TR" sz="3400" dirty="0" err="1">
                          <a:latin typeface="Arial" pitchFamily="34" charset="0"/>
                          <a:cs typeface="Arial" pitchFamily="34" charset="0"/>
                        </a:rPr>
                        <a:t>Rektal</a:t>
                      </a:r>
                      <a:r>
                        <a:rPr lang="tr-TR" sz="3400" dirty="0">
                          <a:latin typeface="Arial" pitchFamily="34" charset="0"/>
                          <a:cs typeface="Arial" pitchFamily="34" charset="0"/>
                        </a:rPr>
                        <a:t> &gt;</a:t>
                      </a:r>
                      <a:r>
                        <a:rPr lang="tr-TR" sz="3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3400" baseline="0" dirty="0" err="1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tr-TR" sz="3400" dirty="0" err="1">
                          <a:latin typeface="Arial" pitchFamily="34" charset="0"/>
                          <a:cs typeface="Arial" pitchFamily="34" charset="0"/>
                        </a:rPr>
                        <a:t>impanik</a:t>
                      </a:r>
                      <a:r>
                        <a:rPr lang="tr-TR" sz="3400" dirty="0">
                          <a:latin typeface="Arial" pitchFamily="34" charset="0"/>
                          <a:cs typeface="Arial" pitchFamily="34" charset="0"/>
                        </a:rPr>
                        <a:t> &gt;</a:t>
                      </a:r>
                      <a:r>
                        <a:rPr lang="tr-TR" sz="3400" baseline="0" dirty="0">
                          <a:latin typeface="Arial" pitchFamily="34" charset="0"/>
                          <a:cs typeface="Arial" pitchFamily="34" charset="0"/>
                        </a:rPr>
                        <a:t> O</a:t>
                      </a:r>
                      <a:r>
                        <a:rPr lang="tr-TR" sz="3400" dirty="0">
                          <a:latin typeface="Arial" pitchFamily="34" charset="0"/>
                          <a:cs typeface="Arial" pitchFamily="34" charset="0"/>
                        </a:rPr>
                        <a:t>ral &gt;</a:t>
                      </a:r>
                      <a:r>
                        <a:rPr lang="tr-TR" sz="3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3400" baseline="0" dirty="0" err="1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tr-TR" sz="3400" dirty="0" err="1">
                          <a:latin typeface="Arial" pitchFamily="34" charset="0"/>
                          <a:cs typeface="Arial" pitchFamily="34" charset="0"/>
                        </a:rPr>
                        <a:t>ksiller</a:t>
                      </a:r>
                      <a:endParaRPr lang="tr-TR" sz="3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8016" marR="128016" marT="64008" marB="64008"/>
                </a:tc>
                <a:tc hMerge="1">
                  <a:txBody>
                    <a:bodyPr/>
                    <a:lstStyle/>
                    <a:p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76">
                <a:tc>
                  <a:txBody>
                    <a:bodyPr/>
                    <a:lstStyle/>
                    <a:p>
                      <a:r>
                        <a:rPr lang="tr-TR" sz="2500" dirty="0" err="1">
                          <a:latin typeface="Arial" pitchFamily="34" charset="0"/>
                          <a:cs typeface="Arial" pitchFamily="34" charset="0"/>
                        </a:rPr>
                        <a:t>Rektal</a:t>
                      </a:r>
                      <a:r>
                        <a:rPr lang="tr-TR" sz="2500" dirty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tr-TR" sz="2500" dirty="0" err="1">
                          <a:latin typeface="Arial" pitchFamily="34" charset="0"/>
                          <a:cs typeface="Arial" pitchFamily="34" charset="0"/>
                        </a:rPr>
                        <a:t>Aksiller</a:t>
                      </a:r>
                      <a:r>
                        <a:rPr lang="tr-TR" sz="2500" dirty="0">
                          <a:latin typeface="Arial" pitchFamily="34" charset="0"/>
                          <a:cs typeface="Arial" pitchFamily="34" charset="0"/>
                        </a:rPr>
                        <a:t> + 0.64</a:t>
                      </a:r>
                      <a:r>
                        <a:rPr lang="tr-TR" sz="25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2500" baseline="30000" dirty="0" err="1">
                          <a:latin typeface="Verdana" pitchFamily="34" charset="0"/>
                        </a:rPr>
                        <a:t>o</a:t>
                      </a:r>
                      <a:r>
                        <a:rPr lang="tr-TR" sz="2500" dirty="0" err="1">
                          <a:latin typeface="Verdana" pitchFamily="34" charset="0"/>
                        </a:rPr>
                        <a:t>C</a:t>
                      </a:r>
                      <a:endParaRPr lang="tr-TR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8016" marR="128016" marT="64008" marB="640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76">
                <a:tc>
                  <a:txBody>
                    <a:bodyPr/>
                    <a:lstStyle/>
                    <a:p>
                      <a:r>
                        <a:rPr lang="tr-TR" sz="2500" dirty="0" err="1">
                          <a:latin typeface="Arial" pitchFamily="34" charset="0"/>
                          <a:cs typeface="Arial" pitchFamily="34" charset="0"/>
                        </a:rPr>
                        <a:t>Timpanik</a:t>
                      </a:r>
                      <a:r>
                        <a:rPr lang="tr-TR" sz="25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tr-TR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tr-TR" sz="2500" dirty="0" err="1">
                          <a:latin typeface="Arial" pitchFamily="34" charset="0"/>
                          <a:cs typeface="Arial" pitchFamily="34" charset="0"/>
                        </a:rPr>
                        <a:t>Aksiller</a:t>
                      </a:r>
                      <a:r>
                        <a:rPr lang="tr-TR" sz="2500" dirty="0">
                          <a:latin typeface="Arial" pitchFamily="34" charset="0"/>
                          <a:cs typeface="Arial" pitchFamily="34" charset="0"/>
                        </a:rPr>
                        <a:t> +</a:t>
                      </a:r>
                      <a:r>
                        <a:rPr lang="tr-TR" sz="2500" baseline="0" dirty="0">
                          <a:latin typeface="Arial" pitchFamily="34" charset="0"/>
                          <a:cs typeface="Arial" pitchFamily="34" charset="0"/>
                        </a:rPr>
                        <a:t> 0.26 </a:t>
                      </a:r>
                      <a:r>
                        <a:rPr lang="tr-TR" sz="2500" baseline="30000" dirty="0" err="1">
                          <a:latin typeface="Verdana" pitchFamily="34" charset="0"/>
                        </a:rPr>
                        <a:t>o</a:t>
                      </a:r>
                      <a:r>
                        <a:rPr lang="tr-TR" sz="2500" dirty="0" err="1">
                          <a:latin typeface="Verdana" pitchFamily="34" charset="0"/>
                        </a:rPr>
                        <a:t>C</a:t>
                      </a:r>
                      <a:endParaRPr lang="tr-TR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8016" marR="128016" marT="64008" marB="640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76">
                <a:tc>
                  <a:txBody>
                    <a:bodyPr/>
                    <a:lstStyle/>
                    <a:p>
                      <a:r>
                        <a:rPr lang="tr-TR" sz="2500" dirty="0">
                          <a:latin typeface="Arial" pitchFamily="34" charset="0"/>
                          <a:cs typeface="Arial" pitchFamily="34" charset="0"/>
                        </a:rPr>
                        <a:t>Oral  </a:t>
                      </a: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tr-TR" sz="2500" dirty="0" err="1">
                          <a:latin typeface="Arial" pitchFamily="34" charset="0"/>
                          <a:cs typeface="Arial" pitchFamily="34" charset="0"/>
                        </a:rPr>
                        <a:t>Aksiller</a:t>
                      </a:r>
                      <a:r>
                        <a:rPr lang="tr-TR" sz="2500" dirty="0">
                          <a:latin typeface="Arial" pitchFamily="34" charset="0"/>
                          <a:cs typeface="Arial" pitchFamily="34" charset="0"/>
                        </a:rPr>
                        <a:t> + 0.19 </a:t>
                      </a:r>
                      <a:r>
                        <a:rPr lang="tr-TR" sz="2500" baseline="30000" dirty="0" err="1">
                          <a:latin typeface="Verdana" pitchFamily="34" charset="0"/>
                        </a:rPr>
                        <a:t>o</a:t>
                      </a:r>
                      <a:r>
                        <a:rPr lang="tr-TR" sz="2500" dirty="0" err="1">
                          <a:latin typeface="Verdana" pitchFamily="34" charset="0"/>
                        </a:rPr>
                        <a:t>C</a:t>
                      </a:r>
                      <a:endParaRPr lang="tr-TR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8016" marR="128016" marT="64008" marB="6400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Dikdörtgen 1"/>
          <p:cNvSpPr>
            <a:spLocks noChangeArrowheads="1"/>
          </p:cNvSpPr>
          <p:nvPr/>
        </p:nvSpPr>
        <p:spPr bwMode="auto">
          <a:xfrm>
            <a:off x="251318" y="8585518"/>
            <a:ext cx="12298965" cy="7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80160">
              <a:lnSpc>
                <a:spcPct val="70000"/>
              </a:lnSpc>
            </a:pPr>
            <a:r>
              <a:rPr lang="tr-TR" sz="196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İLÇE, A., &amp; KARABAY, O. (2009). Ateş ölçümünde dört farklı vücut bölgesinin karşılaştırılması ve hasta tercihinin incelenmesi.</a:t>
            </a:r>
            <a:r>
              <a:rPr lang="tr-TR" sz="196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Düzce Üniversitesi Tıp Fakültesi Dergisi</a:t>
            </a:r>
            <a:r>
              <a:rPr lang="tr-TR" sz="196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 </a:t>
            </a:r>
            <a:r>
              <a:rPr lang="tr-TR" sz="196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tr-TR" sz="196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(3), 5-10. </a:t>
            </a:r>
          </a:p>
          <a:p>
            <a:pPr defTabSz="1280160">
              <a:lnSpc>
                <a:spcPct val="70000"/>
              </a:lnSpc>
            </a:pPr>
            <a:endParaRPr lang="tr-TR" sz="196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B168BA-60C7-4EEB-A9F2-AE3352911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Ateş Neden Faydalı ?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5D0720A8-38BA-46E7-B0EB-540BA1091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7041" y="3798049"/>
            <a:ext cx="10327519" cy="3968840"/>
          </a:xfrm>
        </p:spPr>
      </p:pic>
    </p:spTree>
    <p:extLst>
      <p:ext uri="{BB962C8B-B14F-4D97-AF65-F5344CB8AC3E}">
        <p14:creationId xmlns:p14="http://schemas.microsoft.com/office/powerpoint/2010/main" val="3510435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6ECC12-C841-4B66-A25D-4EADDBA32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907902"/>
            <a:ext cx="11521440" cy="1600200"/>
          </a:xfrm>
        </p:spPr>
        <p:txBody>
          <a:bodyPr/>
          <a:lstStyle/>
          <a:p>
            <a:r>
              <a:rPr lang="tr-TR" dirty="0"/>
              <a:t> Neden Zararlı ?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07FF26DF-621C-4DD6-97FA-91C799B169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3509" y="3418181"/>
            <a:ext cx="10394581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94DDD7-EF36-471E-8621-B7CD51ABC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212" y="1433196"/>
            <a:ext cx="11521440" cy="1600200"/>
          </a:xfrm>
        </p:spPr>
        <p:txBody>
          <a:bodyPr>
            <a:normAutofit fontScale="90000"/>
          </a:bodyPr>
          <a:lstStyle/>
          <a:p>
            <a:r>
              <a:rPr lang="tr-TR" dirty="0"/>
              <a:t>Ateş </a:t>
            </a:r>
            <a:br>
              <a:rPr lang="tr-TR" dirty="0"/>
            </a:br>
            <a:endParaRPr lang="tr-TR" dirty="0"/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BA79BF97-FC83-4363-9CD1-81DBF3E9F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63" y="2709863"/>
            <a:ext cx="11522075" cy="6145212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tr-TR" sz="2800" dirty="0"/>
              <a:t>Ateş, altta yatan hastalığın belirtisidir.</a:t>
            </a:r>
          </a:p>
          <a:p>
            <a:pPr eaLnBrk="1" hangingPunct="1">
              <a:lnSpc>
                <a:spcPct val="70000"/>
              </a:lnSpc>
              <a:defRPr/>
            </a:pPr>
            <a:endParaRPr lang="tr-TR" sz="2800" dirty="0"/>
          </a:p>
          <a:p>
            <a:pPr eaLnBrk="1" hangingPunct="1">
              <a:lnSpc>
                <a:spcPct val="70000"/>
              </a:lnSpc>
              <a:defRPr/>
            </a:pPr>
            <a:r>
              <a:rPr lang="tr-TR" sz="2800" dirty="0"/>
              <a:t>Ateşin yönetimindeki ilk adım, nedenini belirlemektir.</a:t>
            </a:r>
          </a:p>
          <a:p>
            <a:pPr eaLnBrk="1" hangingPunct="1">
              <a:lnSpc>
                <a:spcPct val="70000"/>
              </a:lnSpc>
              <a:defRPr/>
            </a:pPr>
            <a:endParaRPr lang="tr-TR" sz="2800" dirty="0"/>
          </a:p>
          <a:p>
            <a:pPr eaLnBrk="1" hangingPunct="1">
              <a:lnSpc>
                <a:spcPct val="70000"/>
              </a:lnSpc>
              <a:defRPr/>
            </a:pPr>
            <a:r>
              <a:rPr lang="tr-TR" sz="2800" dirty="0"/>
              <a:t>Normal çocuklarda ateşin rutin tedavisi önerilmez. 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endParaRPr lang="tr-TR" sz="2800" dirty="0"/>
          </a:p>
          <a:p>
            <a:pPr eaLnBrk="1" hangingPunct="1">
              <a:lnSpc>
                <a:spcPct val="110000"/>
              </a:lnSpc>
              <a:defRPr/>
            </a:pPr>
            <a:r>
              <a:rPr lang="tr-TR" sz="2800" dirty="0"/>
              <a:t>Ateş, rahatsızlık vericiyse (aktivite seviyesinin azalması, sıvı alımının azalması vb.) bir </a:t>
            </a:r>
            <a:r>
              <a:rPr lang="tr-TR" sz="2800" dirty="0" err="1"/>
              <a:t>antipiretik</a:t>
            </a:r>
            <a:r>
              <a:rPr lang="tr-TR" sz="2800" dirty="0"/>
              <a:t> ajan verilebilir.</a:t>
            </a:r>
          </a:p>
          <a:p>
            <a:pPr eaLnBrk="1" hangingPunct="1">
              <a:lnSpc>
                <a:spcPct val="110000"/>
              </a:lnSpc>
              <a:defRPr/>
            </a:pPr>
            <a:endParaRPr lang="tr-TR" sz="2800" dirty="0"/>
          </a:p>
          <a:p>
            <a:pPr eaLnBrk="1" hangingPunct="1">
              <a:lnSpc>
                <a:spcPct val="110000"/>
              </a:lnSpc>
              <a:defRPr/>
            </a:pPr>
            <a:r>
              <a:rPr lang="tr-TR" sz="2800" dirty="0"/>
              <a:t>Ateşi düşürmenin ateşli bir hastalığa bağlı morbidite ve </a:t>
            </a:r>
            <a:r>
              <a:rPr lang="tr-TR" sz="2800" dirty="0" err="1"/>
              <a:t>mortaliteyi</a:t>
            </a:r>
            <a:r>
              <a:rPr lang="tr-TR" sz="2800" dirty="0"/>
              <a:t> veya </a:t>
            </a:r>
            <a:r>
              <a:rPr lang="tr-TR" sz="2800" dirty="0" err="1"/>
              <a:t>febril</a:t>
            </a:r>
            <a:r>
              <a:rPr lang="tr-TR" sz="2800" dirty="0"/>
              <a:t> </a:t>
            </a:r>
            <a:r>
              <a:rPr lang="tr-TR" sz="2800" dirty="0" err="1"/>
              <a:t>konvülsiyon</a:t>
            </a:r>
            <a:r>
              <a:rPr lang="tr-TR" sz="2800" dirty="0"/>
              <a:t> tekrarını azalttığına dair kanıt bulunmamaktadır. </a:t>
            </a:r>
          </a:p>
          <a:p>
            <a:pPr eaLnBrk="1" hangingPunct="1">
              <a:lnSpc>
                <a:spcPct val="70000"/>
              </a:lnSpc>
              <a:defRPr/>
            </a:pPr>
            <a:endParaRPr lang="tr-TR" sz="2800" dirty="0"/>
          </a:p>
          <a:p>
            <a:pPr eaLnBrk="1" hangingPunct="1">
              <a:lnSpc>
                <a:spcPct val="70000"/>
              </a:lnSpc>
              <a:defRPr/>
            </a:pPr>
            <a:endParaRPr lang="tr-TR" sz="3000" dirty="0"/>
          </a:p>
        </p:txBody>
      </p:sp>
    </p:spTree>
    <p:extLst>
      <p:ext uri="{BB962C8B-B14F-4D97-AF65-F5344CB8AC3E}">
        <p14:creationId xmlns:p14="http://schemas.microsoft.com/office/powerpoint/2010/main" val="819245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7" name="1 Diyagram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5770791"/>
              </p:ext>
            </p:extLst>
          </p:nvPr>
        </p:nvGraphicFramePr>
        <p:xfrm>
          <a:off x="800061" y="1900217"/>
          <a:ext cx="10501386" cy="568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48644" name="2 Dikdörtgen"/>
          <p:cNvSpPr/>
          <p:nvPr/>
        </p:nvSpPr>
        <p:spPr>
          <a:xfrm>
            <a:off x="2300259" y="700059"/>
            <a:ext cx="8201082" cy="8679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1280160">
              <a:tabLst>
                <a:tab pos="0" algn="l"/>
                <a:tab pos="626745" algn="l"/>
                <a:tab pos="1255713" algn="l"/>
                <a:tab pos="1884680" algn="l"/>
                <a:tab pos="2513648" algn="l"/>
                <a:tab pos="3142615" algn="l"/>
                <a:tab pos="3771583" algn="l"/>
                <a:tab pos="4400550" algn="l"/>
                <a:tab pos="5029518" algn="l"/>
                <a:tab pos="5658485" algn="l"/>
                <a:tab pos="6287453" algn="l"/>
                <a:tab pos="6916420" algn="l"/>
                <a:tab pos="7545388" algn="l"/>
                <a:tab pos="8174355" algn="l"/>
                <a:tab pos="8803323" algn="l"/>
                <a:tab pos="9432290" algn="l"/>
                <a:tab pos="10061258" algn="l"/>
                <a:tab pos="10690225" algn="l"/>
                <a:tab pos="11319193" algn="l"/>
                <a:tab pos="11948160" algn="l"/>
                <a:tab pos="12577128" algn="l"/>
              </a:tabLst>
            </a:pPr>
            <a:r>
              <a:rPr lang="tr-TR" sz="5040" b="1" dirty="0">
                <a:solidFill>
                  <a:srgbClr val="FF0000"/>
                </a:solidFill>
                <a:latin typeface="Calibri" pitchFamily="32" charset="0"/>
                <a:ea typeface="Arial Unicode MS" pitchFamily="34" charset="-128"/>
                <a:cs typeface="Arial Unicode MS" pitchFamily="34" charset="-128"/>
              </a:rPr>
              <a:t>Ateş ile ilgili Tanımlar</a:t>
            </a:r>
          </a:p>
        </p:txBody>
      </p:sp>
    </p:spTree>
  </p:cSld>
  <p:clrMapOvr>
    <a:masterClrMapping/>
  </p:clrMapOvr>
  <p:transition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8" name="Group 34"/>
          <p:cNvGraphicFramePr>
            <a:graphicFrameLocks noGrp="1"/>
          </p:cNvGraphicFramePr>
          <p:nvPr/>
        </p:nvGraphicFramePr>
        <p:xfrm>
          <a:off x="654562" y="1200124"/>
          <a:ext cx="11446993" cy="9189415"/>
        </p:xfrm>
        <a:graphic>
          <a:graphicData uri="http://schemas.openxmlformats.org/drawingml/2006/table">
            <a:tbl>
              <a:tblPr/>
              <a:tblGrid>
                <a:gridCol w="5850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6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89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Enfeksiyonlar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344488" marR="0" lvl="1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Üst solunum yolu</a:t>
                      </a:r>
                    </a:p>
                    <a:p>
                      <a:pPr marL="671513" marR="0" lvl="2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Gripal</a:t>
                      </a: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tr-T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infeksiyon</a:t>
                      </a:r>
                      <a:endParaRPr kumimoji="0" 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671513" marR="0" lvl="2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Farenjit/</a:t>
                      </a:r>
                      <a:r>
                        <a:rPr kumimoji="0" lang="tr-T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tonsillit</a:t>
                      </a:r>
                      <a:endParaRPr kumimoji="0" 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671513" marR="0" lvl="2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Servikal</a:t>
                      </a: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adenit</a:t>
                      </a:r>
                    </a:p>
                    <a:p>
                      <a:pPr marL="671513" marR="0" lvl="2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Krup</a:t>
                      </a:r>
                      <a:endParaRPr kumimoji="0" 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671513" marR="0" lvl="2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Akut </a:t>
                      </a:r>
                      <a:r>
                        <a:rPr kumimoji="0" lang="tr-T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sinusit</a:t>
                      </a:r>
                      <a:endParaRPr kumimoji="0" 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671513" marR="0" lvl="2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Otitis</a:t>
                      </a: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tr-T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media</a:t>
                      </a:r>
                      <a:endParaRPr kumimoji="0" 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344488" marR="0" lvl="1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344488" marR="0" lvl="1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Gastrointestinal</a:t>
                      </a:r>
                      <a:endParaRPr kumimoji="0" 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344488" marR="0" lvl="1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    </a:t>
                      </a:r>
                      <a:r>
                        <a:rPr kumimoji="0" lang="tr-T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Akut </a:t>
                      </a:r>
                      <a:r>
                        <a:rPr kumimoji="0" lang="tr-TR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gastroenterit</a:t>
                      </a:r>
                      <a:endParaRPr kumimoji="0" lang="tr-T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671513" marR="0" lvl="2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Apendisit</a:t>
                      </a:r>
                      <a:endParaRPr kumimoji="0" lang="tr-TR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344488" marR="0" lvl="1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Genitoüriner</a:t>
                      </a:r>
                      <a:r>
                        <a:rPr kumimoji="0" lang="tr-T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</a:t>
                      </a:r>
                    </a:p>
                    <a:p>
                      <a:pPr marL="344488" marR="0" lvl="1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     </a:t>
                      </a: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İdrar yolu </a:t>
                      </a:r>
                      <a:r>
                        <a:rPr kumimoji="0" lang="tr-T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infeksiyonu</a:t>
                      </a:r>
                      <a:endParaRPr kumimoji="0" 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344488" marR="0" lvl="1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Pulmoner</a:t>
                      </a:r>
                      <a:endParaRPr kumimoji="0" 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671513" marR="0" lvl="2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Akut </a:t>
                      </a:r>
                      <a:r>
                        <a:rPr kumimoji="0" lang="tr-T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trakeobronşit</a:t>
                      </a:r>
                      <a:endParaRPr kumimoji="0" 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671513" marR="0" lvl="2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Bronşiolit</a:t>
                      </a: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  <a:p>
                      <a:pPr marL="671513" marR="0" lvl="2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Pnömoni</a:t>
                      </a: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</a:t>
                      </a:r>
                    </a:p>
                    <a:p>
                      <a:pPr marL="344488" marR="0" lvl="1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Oral </a:t>
                      </a:r>
                      <a:r>
                        <a:rPr kumimoji="0" lang="tr-T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kavite</a:t>
                      </a: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ve </a:t>
                      </a:r>
                      <a:r>
                        <a:rPr kumimoji="0" lang="tr-T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tükrük</a:t>
                      </a: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bezleri</a:t>
                      </a:r>
                    </a:p>
                    <a:p>
                      <a:pPr marL="671513" marR="0" lvl="2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Herpanjina</a:t>
                      </a:r>
                      <a:endParaRPr kumimoji="0" 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671513" marR="0" lvl="2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Herpetik</a:t>
                      </a: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tr-T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gingivostomatit</a:t>
                      </a:r>
                      <a:endParaRPr kumimoji="0" 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671513" marR="0" lvl="2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KabakulaK</a:t>
                      </a:r>
                      <a:endParaRPr kumimoji="0" 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671513" marR="0" lvl="2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Santral sinir sistemi</a:t>
                      </a:r>
                    </a:p>
                    <a:p>
                      <a:pPr marL="671513" marR="0" lvl="2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Akut bakteriyel menenjit</a:t>
                      </a:r>
                    </a:p>
                    <a:p>
                      <a:pPr marL="671513" marR="0" lvl="2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Viral</a:t>
                      </a: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tr-T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meningoensefalit</a:t>
                      </a:r>
                      <a:endParaRPr kumimoji="0" 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344488" marR="0" lvl="1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Oküler</a:t>
                      </a:r>
                    </a:p>
                    <a:p>
                      <a:pPr marL="671513" marR="0" lvl="2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Periorbital</a:t>
                      </a: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</a:t>
                      </a:r>
                      <a:r>
                        <a:rPr kumimoji="0" lang="tr-T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orbital</a:t>
                      </a: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tr-T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selülit</a:t>
                      </a:r>
                      <a:endParaRPr kumimoji="0" 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671513" marR="0" lvl="2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28016" marR="128016" marT="64008" marB="64008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1513" marR="0" lvl="2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</a:t>
                      </a:r>
                    </a:p>
                    <a:p>
                      <a:pPr marL="671513" marR="0" lvl="2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671513" marR="0" lvl="2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671513" marR="0" lvl="2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Kas-iskelet</a:t>
                      </a:r>
                    </a:p>
                    <a:p>
                      <a:pPr marL="1023938" marR="0" lvl="3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Septik </a:t>
                      </a:r>
                      <a:r>
                        <a:rPr kumimoji="0" lang="tr-T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artrit</a:t>
                      </a:r>
                      <a:endParaRPr kumimoji="0" 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1023938" marR="0" lvl="3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Osteomyelit</a:t>
                      </a:r>
                      <a:endParaRPr kumimoji="0" 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671513" marR="0" lvl="2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Deri</a:t>
                      </a:r>
                    </a:p>
                    <a:p>
                      <a:pPr marL="1023938" marR="0" lvl="3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Selülit</a:t>
                      </a:r>
                      <a:endParaRPr kumimoji="0" 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1023938" marR="0" lvl="3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Viral</a:t>
                      </a: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tr-T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ekzamtemler</a:t>
                      </a: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(su </a:t>
                      </a:r>
                      <a:r>
                        <a:rPr kumimoji="0" lang="tr-T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çiceği</a:t>
                      </a: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kızamık)</a:t>
                      </a:r>
                    </a:p>
                    <a:p>
                      <a:pPr marL="1023938" marR="0" lvl="3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Kızıl</a:t>
                      </a:r>
                    </a:p>
                    <a:p>
                      <a:pPr marL="1023938" marR="0" lvl="3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Meningokoksemi</a:t>
                      </a:r>
                      <a:endParaRPr kumimoji="0" lang="tr-TR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344488" marR="0" lvl="1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   </a:t>
                      </a: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Sistemik</a:t>
                      </a:r>
                    </a:p>
                    <a:p>
                      <a:pPr marL="1023938" marR="0" lvl="3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Septisemi</a:t>
                      </a:r>
                    </a:p>
                    <a:p>
                      <a:pPr marL="1023938" marR="0" lvl="3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Gizli </a:t>
                      </a:r>
                      <a:r>
                        <a:rPr kumimoji="0" lang="tr-T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bakteriyemi</a:t>
                      </a:r>
                      <a:endParaRPr kumimoji="0" 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1023938" marR="0" lvl="3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Viral</a:t>
                      </a: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sendromlar</a:t>
                      </a:r>
                    </a:p>
                    <a:p>
                      <a:pPr marL="1023938" marR="0" lvl="3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Toksik</a:t>
                      </a: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şok sendromu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Tx/>
                        <a:buFont typeface="Comic Sans MS" pitchFamily="66" charset="0"/>
                        <a:buNone/>
                      </a:pPr>
                      <a:r>
                        <a:rPr kumimoji="0" lang="tr-TR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Lucida Sans Unicode" pitchFamily="34" charset="0"/>
                          <a:cs typeface="Lucida Sans Unicode" pitchFamily="34" charset="0"/>
                        </a:rPr>
                        <a:t>Kollajen</a:t>
                      </a:r>
                      <a:r>
                        <a:rPr kumimoji="0" lang="tr-TR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Lucida Sans Unicode" pitchFamily="34" charset="0"/>
                          <a:cs typeface="Lucida Sans Unicode" pitchFamily="34" charset="0"/>
                        </a:rPr>
                        <a:t> doku hastalıkları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Tx/>
                        <a:buFont typeface="Comic Sans MS" pitchFamily="66" charset="0"/>
                        <a:buNone/>
                      </a:pPr>
                      <a:r>
                        <a:rPr kumimoji="0" lang="tr-TR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Lucida Sans Unicode" pitchFamily="34" charset="0"/>
                        </a:rPr>
                        <a:t>Maligniteler</a:t>
                      </a:r>
                      <a:endParaRPr kumimoji="0" lang="tr-TR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Lucida Sans Unicod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6600CC"/>
                        </a:buClr>
                        <a:buSzTx/>
                        <a:buFont typeface="Comic Sans MS" pitchFamily="66" charset="0"/>
                        <a:buNone/>
                      </a:pPr>
                      <a:r>
                        <a:rPr kumimoji="0" lang="tr-TR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Diğer</a:t>
                      </a:r>
                      <a:r>
                        <a:rPr kumimoji="0" lang="tr-TR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</a:p>
                    <a:p>
                      <a:pPr marL="671513" marR="0" lvl="2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</a:t>
                      </a:r>
                      <a:r>
                        <a:rPr kumimoji="0" lang="tr-T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İlaç ve aşı reaksiyonları</a:t>
                      </a:r>
                    </a:p>
                    <a:p>
                      <a:pPr marL="671513" marR="0" lvl="2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  </a:t>
                      </a:r>
                      <a:r>
                        <a:rPr kumimoji="0" lang="tr-TR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Dehidratasyon</a:t>
                      </a:r>
                      <a:endParaRPr kumimoji="0" lang="tr-T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671513" marR="0" lvl="2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  Aşırı sıcak hava</a:t>
                      </a:r>
                    </a:p>
                    <a:p>
                      <a:pPr marL="671513" marR="0" lvl="2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  Nörolojik hastalıklar</a:t>
                      </a:r>
                    </a:p>
                    <a:p>
                      <a:pPr marL="671513" marR="0" lvl="2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  Periyodik ateş sendromları</a:t>
                      </a:r>
                    </a:p>
                    <a:p>
                      <a:pPr marL="344488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344488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344488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28016" marR="128016" marT="64008" marB="64008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48652" name="Rectangle 9"/>
          <p:cNvSpPr>
            <a:spLocks noGrp="1" noChangeArrowheads="1"/>
          </p:cNvSpPr>
          <p:nvPr>
            <p:ph type="title"/>
          </p:nvPr>
        </p:nvSpPr>
        <p:spPr>
          <a:xfrm>
            <a:off x="620079" y="144464"/>
            <a:ext cx="11541442" cy="72453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sz="4480" b="1" dirty="0">
                <a:solidFill>
                  <a:srgbClr val="FF0000"/>
                </a:solidFill>
                <a:latin typeface="Calibri" pitchFamily="34" charset="0"/>
              </a:rPr>
              <a:t>Sık karşılaşılan ateş nedenleri</a:t>
            </a:r>
          </a:p>
        </p:txBody>
      </p:sp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15" name="1 Diyagram"/>
          <p:cNvGraphicFramePr>
            <a:graphicFrameLocks/>
          </p:cNvGraphicFramePr>
          <p:nvPr/>
        </p:nvGraphicFramePr>
        <p:xfrm>
          <a:off x="1000087" y="1955800"/>
          <a:ext cx="10501386" cy="568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97168" name="Picture 2" descr="https://media5.picsearch.com/is?TtHbw1P_19mcdWFtBmN6SrKvLv6pQw2OPBCU_FGyszg&amp;height=34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01143" y="0"/>
            <a:ext cx="3800457" cy="38004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FC6A34-4A2B-44DE-982B-30A8BA89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Etyoloji</a:t>
            </a:r>
            <a:r>
              <a:rPr lang="tr-TR" dirty="0"/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BB5DBB5-9D33-4E1D-87CC-738341E58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Ateşli </a:t>
            </a:r>
            <a:r>
              <a:rPr lang="tr-TR" b="1" dirty="0" err="1"/>
              <a:t>yenidoğanda</a:t>
            </a:r>
            <a:r>
              <a:rPr lang="tr-TR" b="1" dirty="0"/>
              <a:t> (0-28 günlük); </a:t>
            </a:r>
          </a:p>
          <a:p>
            <a:endParaRPr lang="tr-TR" b="1" dirty="0"/>
          </a:p>
          <a:p>
            <a:r>
              <a:rPr lang="tr-TR" b="1" dirty="0"/>
              <a:t>GBS  </a:t>
            </a:r>
          </a:p>
          <a:p>
            <a:r>
              <a:rPr lang="tr-TR" b="1" dirty="0" err="1"/>
              <a:t>Listeria</a:t>
            </a:r>
            <a:r>
              <a:rPr lang="tr-TR" b="1" dirty="0"/>
              <a:t> </a:t>
            </a:r>
            <a:r>
              <a:rPr lang="tr-TR" b="1" dirty="0" err="1"/>
              <a:t>monocytogenes</a:t>
            </a:r>
            <a:r>
              <a:rPr lang="tr-TR" b="1" dirty="0"/>
              <a:t> </a:t>
            </a:r>
          </a:p>
          <a:p>
            <a:r>
              <a:rPr lang="tr-TR" b="1" dirty="0"/>
              <a:t>Gram(-) </a:t>
            </a:r>
            <a:r>
              <a:rPr lang="tr-TR" b="1" dirty="0" err="1"/>
              <a:t>enterik</a:t>
            </a:r>
            <a:r>
              <a:rPr lang="tr-TR" b="1" dirty="0"/>
              <a:t> mikroorganizmalar </a:t>
            </a:r>
          </a:p>
          <a:p>
            <a:r>
              <a:rPr lang="tr-TR" b="1" dirty="0" err="1"/>
              <a:t>Enterovirüs</a:t>
            </a:r>
            <a:r>
              <a:rPr lang="tr-TR" b="1" dirty="0"/>
              <a:t> ve </a:t>
            </a:r>
            <a:r>
              <a:rPr lang="tr-TR" b="1" dirty="0" err="1"/>
              <a:t>Herpes</a:t>
            </a:r>
            <a:r>
              <a:rPr lang="tr-TR" b="1" dirty="0"/>
              <a:t> gibi </a:t>
            </a:r>
            <a:r>
              <a:rPr lang="tr-TR" b="1" dirty="0" err="1"/>
              <a:t>viral</a:t>
            </a:r>
            <a:r>
              <a:rPr lang="tr-TR" b="1" dirty="0"/>
              <a:t> </a:t>
            </a:r>
            <a:r>
              <a:rPr lang="tr-TR" b="1" dirty="0" err="1"/>
              <a:t>enf</a:t>
            </a:r>
            <a:r>
              <a:rPr lang="tr-TR" b="1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67188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8A615B-C969-4EDA-8A02-F78D79B7E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Etyoloji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3CDD35F-66F3-4FD4-8216-64251A31D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29-90 günlük ateşli çocukta;</a:t>
            </a:r>
          </a:p>
          <a:p>
            <a:endParaRPr lang="tr-TR" b="1" dirty="0"/>
          </a:p>
          <a:p>
            <a:r>
              <a:rPr lang="tr-TR" b="1" dirty="0"/>
              <a:t>S. </a:t>
            </a:r>
            <a:r>
              <a:rPr lang="tr-TR" b="1" dirty="0" err="1"/>
              <a:t>pneumoniae</a:t>
            </a:r>
            <a:r>
              <a:rPr lang="tr-TR" b="1" dirty="0"/>
              <a:t> </a:t>
            </a:r>
          </a:p>
          <a:p>
            <a:r>
              <a:rPr lang="tr-TR" b="1" dirty="0"/>
              <a:t>H. </a:t>
            </a:r>
            <a:r>
              <a:rPr lang="tr-TR" b="1" dirty="0" err="1"/>
              <a:t>influenzae</a:t>
            </a:r>
            <a:r>
              <a:rPr lang="tr-TR" b="1" dirty="0"/>
              <a:t> </a:t>
            </a:r>
          </a:p>
          <a:p>
            <a:r>
              <a:rPr lang="tr-TR" b="1" dirty="0"/>
              <a:t>GBS </a:t>
            </a:r>
          </a:p>
          <a:p>
            <a:r>
              <a:rPr lang="tr-TR" b="1" dirty="0"/>
              <a:t>Aşılama</a:t>
            </a:r>
          </a:p>
          <a:p>
            <a:r>
              <a:rPr lang="tr-TR" b="1" dirty="0" err="1"/>
              <a:t>Bronşiyolit</a:t>
            </a:r>
            <a:r>
              <a:rPr lang="tr-TR" b="1" dirty="0"/>
              <a:t> gibi </a:t>
            </a:r>
            <a:r>
              <a:rPr lang="tr-TR" b="1" dirty="0" err="1"/>
              <a:t>viral</a:t>
            </a:r>
            <a:r>
              <a:rPr lang="tr-TR" b="1" dirty="0"/>
              <a:t> </a:t>
            </a:r>
            <a:r>
              <a:rPr lang="tr-TR" b="1" dirty="0" err="1"/>
              <a:t>hst.</a:t>
            </a:r>
            <a:endParaRPr lang="tr-TR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35294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430F70-67D5-4B0E-A0F9-4177E8D2A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Amaç :Çocuklarda ateşin tamını ve yönetimi hakkında bilgi vermek 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82CCE0E-7DBD-4A3C-ADD3-4796B4886D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61288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F7D919-9CDF-4FC7-87A3-226A4A8C7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Etyoloji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0027C6B-4462-4148-A4B6-786CC50A1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3-36 ay arası olan çocuklarda;</a:t>
            </a:r>
          </a:p>
          <a:p>
            <a:r>
              <a:rPr lang="tr-TR" b="1" dirty="0" err="1"/>
              <a:t>S.pneumonia</a:t>
            </a:r>
            <a:r>
              <a:rPr lang="tr-TR" b="1" dirty="0"/>
              <a:t> </a:t>
            </a:r>
          </a:p>
          <a:p>
            <a:r>
              <a:rPr lang="tr-TR" b="1" dirty="0" err="1"/>
              <a:t>H.influenzae</a:t>
            </a:r>
            <a:r>
              <a:rPr lang="tr-TR" b="1" dirty="0"/>
              <a:t>  </a:t>
            </a:r>
          </a:p>
          <a:p>
            <a:r>
              <a:rPr lang="tr-TR" b="1" dirty="0" err="1"/>
              <a:t>N.menengitis</a:t>
            </a:r>
            <a:r>
              <a:rPr lang="tr-TR" b="1" dirty="0"/>
              <a:t> </a:t>
            </a:r>
          </a:p>
          <a:p>
            <a:endParaRPr lang="tr-TR" b="1" dirty="0"/>
          </a:p>
          <a:p>
            <a:r>
              <a:rPr lang="tr-TR" b="1" dirty="0"/>
              <a:t>&gt;36 ay çocuklarda;</a:t>
            </a:r>
          </a:p>
          <a:p>
            <a:r>
              <a:rPr lang="tr-TR" b="1" dirty="0"/>
              <a:t>Lokalize enfeksiyonlar</a:t>
            </a:r>
          </a:p>
          <a:p>
            <a:r>
              <a:rPr lang="tr-TR" b="1" dirty="0" err="1"/>
              <a:t>Vaskülit</a:t>
            </a:r>
            <a:r>
              <a:rPr lang="tr-TR" b="1" dirty="0"/>
              <a:t> ve </a:t>
            </a:r>
            <a:r>
              <a:rPr lang="tr-TR" b="1" dirty="0" err="1"/>
              <a:t>otoimmün</a:t>
            </a:r>
            <a:r>
              <a:rPr lang="tr-TR" b="1" dirty="0"/>
              <a:t> hastalıklar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4182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5373" y="465718"/>
            <a:ext cx="11521440" cy="1600200"/>
          </a:xfrm>
        </p:spPr>
        <p:txBody>
          <a:bodyPr>
            <a:noAutofit/>
          </a:bodyPr>
          <a:lstStyle/>
          <a:p>
            <a:r>
              <a:rPr lang="tr-TR" sz="448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Ateşli Çocuğun Değerlendirilmesi</a:t>
            </a:r>
            <a:endParaRPr lang="tr-TR" sz="3920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</p:nvPr>
        </p:nvGraphicFramePr>
        <p:xfrm>
          <a:off x="640080" y="2709672"/>
          <a:ext cx="11521440" cy="6144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2373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878215-EFF3-4440-9183-3E1949FF0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Anamnez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690FA4A-3A41-4A62-B86F-0658A099E9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/>
              <a:t>Ateşin </a:t>
            </a:r>
            <a:r>
              <a:rPr lang="tr-TR" dirty="0" err="1"/>
              <a:t>tipi,süresi</a:t>
            </a:r>
            <a:r>
              <a:rPr lang="tr-TR" dirty="0"/>
              <a:t> ,derecesi ve günlük pik sayısı</a:t>
            </a:r>
          </a:p>
          <a:p>
            <a:r>
              <a:rPr lang="tr-TR" dirty="0"/>
              <a:t>Eşlik eden şikayetler</a:t>
            </a:r>
          </a:p>
          <a:p>
            <a:r>
              <a:rPr lang="tr-TR" dirty="0"/>
              <a:t>İlaç alım öyküsü </a:t>
            </a:r>
          </a:p>
          <a:p>
            <a:r>
              <a:rPr lang="tr-TR" dirty="0"/>
              <a:t>Temas öyküsü (</a:t>
            </a:r>
            <a:r>
              <a:rPr lang="tr-TR" dirty="0" err="1"/>
              <a:t>leptospira</a:t>
            </a:r>
            <a:r>
              <a:rPr lang="tr-TR" dirty="0"/>
              <a:t>, </a:t>
            </a:r>
            <a:r>
              <a:rPr lang="tr-TR" dirty="0" err="1"/>
              <a:t>tularemi</a:t>
            </a:r>
            <a:r>
              <a:rPr lang="tr-TR" dirty="0"/>
              <a:t>)</a:t>
            </a:r>
          </a:p>
          <a:p>
            <a:r>
              <a:rPr lang="tr-TR" dirty="0"/>
              <a:t>Seyahat öyküsü</a:t>
            </a:r>
          </a:p>
          <a:p>
            <a:r>
              <a:rPr lang="tr-TR" dirty="0"/>
              <a:t>Pastörize edilmemiş süt ürünü kullanımı</a:t>
            </a:r>
          </a:p>
          <a:p>
            <a:r>
              <a:rPr lang="tr-TR" dirty="0" err="1"/>
              <a:t>Pica</a:t>
            </a:r>
            <a:r>
              <a:rPr lang="tr-TR" dirty="0"/>
              <a:t> (</a:t>
            </a:r>
            <a:r>
              <a:rPr lang="tr-TR" dirty="0" err="1"/>
              <a:t>toxoplazma</a:t>
            </a:r>
            <a:r>
              <a:rPr lang="tr-TR" dirty="0"/>
              <a:t>)</a:t>
            </a:r>
          </a:p>
          <a:p>
            <a:r>
              <a:rPr lang="tr-TR" dirty="0"/>
              <a:t>Aşılama </a:t>
            </a:r>
          </a:p>
          <a:p>
            <a:r>
              <a:rPr lang="tr-TR" dirty="0"/>
              <a:t>Antibiyotik/ </a:t>
            </a:r>
            <a:r>
              <a:rPr lang="tr-TR" dirty="0" err="1"/>
              <a:t>antipiretik</a:t>
            </a:r>
            <a:endParaRPr lang="tr-TR" dirty="0"/>
          </a:p>
          <a:p>
            <a:r>
              <a:rPr lang="tr-TR" dirty="0"/>
              <a:t>Kemoterapi/ </a:t>
            </a:r>
            <a:r>
              <a:rPr lang="tr-TR" dirty="0" err="1"/>
              <a:t>steroid</a:t>
            </a:r>
            <a:r>
              <a:rPr lang="tr-TR" dirty="0"/>
              <a:t> </a:t>
            </a:r>
          </a:p>
          <a:p>
            <a:r>
              <a:rPr lang="tr-TR" dirty="0"/>
              <a:t>Kalıtsal geçmiş (FMF)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F2139208-B237-42AB-86BB-9EC735C8C0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245495"/>
            <a:ext cx="5654675" cy="3769783"/>
          </a:xfrm>
        </p:spPr>
      </p:pic>
    </p:spTree>
    <p:extLst>
      <p:ext uri="{BB962C8B-B14F-4D97-AF65-F5344CB8AC3E}">
        <p14:creationId xmlns:p14="http://schemas.microsoft.com/office/powerpoint/2010/main" val="3955621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>
            <a:extLst>
              <a:ext uri="{FF2B5EF4-FFF2-40B4-BE49-F238E27FC236}">
                <a16:creationId xmlns:a16="http://schemas.microsoft.com/office/drawing/2014/main" id="{53C21EE3-FC32-4CEB-B09A-25E34C1C0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Risk faktörleri</a:t>
            </a:r>
          </a:p>
        </p:txBody>
      </p:sp>
      <p:sp>
        <p:nvSpPr>
          <p:cNvPr id="9" name="İçerik Yer Tutucusu 8">
            <a:extLst>
              <a:ext uri="{FF2B5EF4-FFF2-40B4-BE49-F238E27FC236}">
                <a16:creationId xmlns:a16="http://schemas.microsoft.com/office/drawing/2014/main" id="{15CF4E06-595C-42E7-8C1F-B78A6BEF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Kronik akciğer, karaciğer, böbrek hastalığı</a:t>
            </a:r>
          </a:p>
          <a:p>
            <a:r>
              <a:rPr lang="tr-TR" b="1" dirty="0" err="1"/>
              <a:t>Konjenital</a:t>
            </a:r>
            <a:r>
              <a:rPr lang="tr-TR" b="1" dirty="0"/>
              <a:t> kalp hastalığı</a:t>
            </a:r>
          </a:p>
          <a:p>
            <a:r>
              <a:rPr lang="tr-TR" b="1" dirty="0" err="1"/>
              <a:t>İmmun</a:t>
            </a:r>
            <a:r>
              <a:rPr lang="tr-TR" b="1" dirty="0"/>
              <a:t> yetmezlik</a:t>
            </a:r>
          </a:p>
          <a:p>
            <a:r>
              <a:rPr lang="tr-TR" b="1" dirty="0" err="1"/>
              <a:t>Konvülsiyon</a:t>
            </a:r>
            <a:r>
              <a:rPr lang="tr-TR" b="1" dirty="0"/>
              <a:t> öyküsü</a:t>
            </a:r>
          </a:p>
          <a:p>
            <a:r>
              <a:rPr lang="tr-TR" b="1" dirty="0"/>
              <a:t>Doğumsal metabolizma hastalıkları</a:t>
            </a:r>
          </a:p>
          <a:p>
            <a:r>
              <a:rPr lang="tr-TR" b="1" dirty="0"/>
              <a:t>Adrenal yetmezlik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1851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95F4A8-1FCC-4990-AFF2-003131BFB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Fizik Muayene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AA477C4-BDAC-4B39-89F3-3C87B62CA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r-TR" sz="2000" b="1" dirty="0"/>
              <a:t>Genel durum </a:t>
            </a:r>
          </a:p>
          <a:p>
            <a:pPr marL="0" indent="0">
              <a:buNone/>
            </a:pPr>
            <a:r>
              <a:rPr lang="tr-TR" sz="2000" b="1" dirty="0"/>
              <a:t>Ateş ölçümü </a:t>
            </a:r>
          </a:p>
          <a:p>
            <a:pPr marL="0" indent="0">
              <a:buNone/>
            </a:pPr>
            <a:r>
              <a:rPr lang="tr-TR" sz="2000" b="1" dirty="0" err="1"/>
              <a:t>Vital</a:t>
            </a:r>
            <a:r>
              <a:rPr lang="tr-TR" sz="2000" b="1" dirty="0"/>
              <a:t> bulgular</a:t>
            </a:r>
          </a:p>
          <a:p>
            <a:pPr marL="0" indent="0">
              <a:buNone/>
            </a:pPr>
            <a:r>
              <a:rPr lang="tr-TR" sz="2000" b="1" dirty="0"/>
              <a:t>Solunum sistemi</a:t>
            </a:r>
          </a:p>
          <a:p>
            <a:pPr marL="0" indent="0">
              <a:buNone/>
            </a:pPr>
            <a:r>
              <a:rPr lang="tr-TR" sz="2000" b="1" dirty="0" err="1"/>
              <a:t>Kardiyovasküler</a:t>
            </a:r>
            <a:r>
              <a:rPr lang="tr-TR" sz="2000" b="1" dirty="0"/>
              <a:t> sistem </a:t>
            </a:r>
          </a:p>
          <a:p>
            <a:pPr marL="0" indent="0">
              <a:buNone/>
            </a:pPr>
            <a:r>
              <a:rPr lang="tr-TR" sz="2000" b="1" dirty="0" err="1"/>
              <a:t>Ürogenital</a:t>
            </a:r>
            <a:r>
              <a:rPr lang="tr-TR" sz="2000" b="1" dirty="0"/>
              <a:t> sistem </a:t>
            </a:r>
          </a:p>
          <a:p>
            <a:pPr marL="0" indent="0">
              <a:buNone/>
            </a:pPr>
            <a:r>
              <a:rPr lang="tr-TR" sz="2000" b="1" dirty="0"/>
              <a:t>Döküntü </a:t>
            </a:r>
          </a:p>
          <a:p>
            <a:pPr marL="0" indent="0">
              <a:buNone/>
            </a:pPr>
            <a:r>
              <a:rPr lang="tr-TR" sz="2000" b="1" dirty="0"/>
              <a:t>LAP</a:t>
            </a:r>
          </a:p>
          <a:p>
            <a:pPr marL="0" indent="0">
              <a:buNone/>
            </a:pPr>
            <a:r>
              <a:rPr lang="tr-TR" sz="2000" b="1" dirty="0"/>
              <a:t>Kulak muayenesi </a:t>
            </a:r>
          </a:p>
          <a:p>
            <a:pPr marL="0" indent="0">
              <a:buNone/>
            </a:pPr>
            <a:r>
              <a:rPr lang="tr-TR" sz="2000" b="1" dirty="0"/>
              <a:t>Batın muayenesi</a:t>
            </a:r>
          </a:p>
          <a:p>
            <a:pPr marL="0" indent="0">
              <a:buNone/>
            </a:pPr>
            <a:r>
              <a:rPr lang="tr-TR" sz="2000" b="1" dirty="0"/>
              <a:t>Kas iskelet sistemi muayenesi</a:t>
            </a:r>
          </a:p>
          <a:p>
            <a:pPr marL="0" indent="0">
              <a:buNone/>
            </a:pPr>
            <a:r>
              <a:rPr lang="tr-TR" sz="2000" b="1" dirty="0" err="1"/>
              <a:t>Menenjial</a:t>
            </a:r>
            <a:r>
              <a:rPr lang="tr-TR" sz="2000" b="1" dirty="0"/>
              <a:t> belirtiler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5DA5693-341D-43FA-8683-908714390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343" y="2987041"/>
            <a:ext cx="5122818" cy="452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BD358785-EE41-44D9-B3C4-CB436974DAF0}"/>
              </a:ext>
            </a:extLst>
          </p:cNvPr>
          <p:cNvSpPr txBox="1">
            <a:spLocks/>
          </p:cNvSpPr>
          <p:nvPr/>
        </p:nvSpPr>
        <p:spPr bwMode="auto">
          <a:xfrm>
            <a:off x="1495019" y="2749685"/>
            <a:ext cx="10383838" cy="501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8AD48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tr-T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Toksik</a:t>
            </a:r>
            <a:r>
              <a:rPr kumimoji="0" lang="tr-T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 görünüm</a:t>
            </a:r>
            <a:r>
              <a:rPr kumimoji="0" lang="tr-T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3CE82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cs typeface="Arial"/>
              </a:rPr>
              <a:t>Cilt rengi soluk veya mor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3CE82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cs typeface="Arial"/>
              </a:rPr>
              <a:t>Huzursuzluk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3CE82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cs typeface="Arial"/>
              </a:rPr>
              <a:t>Aşırı ağlama veya ağlamama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3CE82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cs typeface="Arial"/>
              </a:rPr>
              <a:t>Emmeme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3CE82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cs typeface="Arial"/>
              </a:rPr>
              <a:t>Aşırı halsizlik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3CE82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cs typeface="Arial"/>
              </a:rPr>
              <a:t>Uykuya eğilim veya baygınlık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3CE82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cs typeface="Arial"/>
              </a:rPr>
              <a:t>Hızlı veya çok yavaş soluk alıp verme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3CE82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tr-T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cs typeface="Arial"/>
              </a:rPr>
              <a:t>Peteşiyal</a:t>
            </a: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cs typeface="Arial"/>
              </a:rPr>
              <a:t> döküntü varlığı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8AD48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tr-T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Bilinç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8AD48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tr-T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Enfeksiyon odağı</a:t>
            </a:r>
          </a:p>
        </p:txBody>
      </p:sp>
      <p:sp>
        <p:nvSpPr>
          <p:cNvPr id="5" name="Unvan 1">
            <a:extLst>
              <a:ext uri="{FF2B5EF4-FFF2-40B4-BE49-F238E27FC236}">
                <a16:creationId xmlns:a16="http://schemas.microsoft.com/office/drawing/2014/main" id="{256C4318-704E-4B50-90BC-64694CC03FA5}"/>
              </a:ext>
            </a:extLst>
          </p:cNvPr>
          <p:cNvSpPr txBox="1">
            <a:spLocks/>
          </p:cNvSpPr>
          <p:nvPr/>
        </p:nvSpPr>
        <p:spPr>
          <a:xfrm>
            <a:off x="1049338" y="1050587"/>
            <a:ext cx="10390187" cy="1699098"/>
          </a:xfrm>
          <a:prstGeom prst="rect">
            <a:avLst/>
          </a:prstGeom>
        </p:spPr>
        <p:txBody>
          <a:bodyPr vert="horz" lIns="0" rIns="0" bIns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7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tr-TR" dirty="0"/>
              <a:t>Fizik Muayene</a:t>
            </a:r>
          </a:p>
        </p:txBody>
      </p:sp>
    </p:spTree>
    <p:extLst>
      <p:ext uri="{BB962C8B-B14F-4D97-AF65-F5344CB8AC3E}">
        <p14:creationId xmlns:p14="http://schemas.microsoft.com/office/powerpoint/2010/main" val="4023140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54562" y="465718"/>
            <a:ext cx="11521440" cy="1600200"/>
          </a:xfrm>
        </p:spPr>
        <p:txBody>
          <a:bodyPr>
            <a:normAutofit/>
          </a:bodyPr>
          <a:lstStyle/>
          <a:p>
            <a:r>
              <a:rPr lang="tr-TR" sz="5040" dirty="0">
                <a:latin typeface="Arial" pitchFamily="34" charset="0"/>
                <a:cs typeface="Arial" pitchFamily="34" charset="0"/>
              </a:rPr>
              <a:t>Fizik Muayene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40080" y="2179510"/>
            <a:ext cx="11506958" cy="6717386"/>
          </a:xfrm>
        </p:spPr>
        <p:txBody>
          <a:bodyPr>
            <a:normAutofit/>
          </a:bodyPr>
          <a:lstStyle/>
          <a:p>
            <a:r>
              <a:rPr lang="tr-TR" sz="3080" dirty="0" err="1">
                <a:latin typeface="Arial" pitchFamily="34" charset="0"/>
                <a:cs typeface="Arial" pitchFamily="34" charset="0"/>
              </a:rPr>
              <a:t>Farinkste</a:t>
            </a:r>
            <a:r>
              <a:rPr lang="tr-TR" sz="308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3080" dirty="0" err="1">
                <a:latin typeface="Arial" pitchFamily="34" charset="0"/>
                <a:cs typeface="Arial" pitchFamily="34" charset="0"/>
              </a:rPr>
              <a:t>hiperemi</a:t>
            </a:r>
            <a:r>
              <a:rPr lang="tr-TR" sz="3080" dirty="0">
                <a:latin typeface="Arial" pitchFamily="34" charset="0"/>
                <a:cs typeface="Arial" pitchFamily="34" charset="0"/>
              </a:rPr>
              <a:t> 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(EMN, CMV, 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toxo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tularemi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)</a:t>
            </a:r>
            <a:endParaRPr lang="tr-TR" sz="3080" dirty="0">
              <a:latin typeface="Arial" pitchFamily="34" charset="0"/>
              <a:cs typeface="Arial" pitchFamily="34" charset="0"/>
            </a:endParaRPr>
          </a:p>
          <a:p>
            <a:r>
              <a:rPr lang="tr-TR" sz="3080" dirty="0">
                <a:latin typeface="Arial" pitchFamily="34" charset="0"/>
                <a:cs typeface="Arial" pitchFamily="34" charset="0"/>
              </a:rPr>
              <a:t>Sinüsler üzerine baskı ile ağrı</a:t>
            </a:r>
          </a:p>
          <a:p>
            <a:r>
              <a:rPr lang="tr-TR" sz="3080" dirty="0">
                <a:latin typeface="Arial" pitchFamily="34" charset="0"/>
                <a:cs typeface="Arial" pitchFamily="34" charset="0"/>
              </a:rPr>
              <a:t>Tekrarlayan oral </a:t>
            </a:r>
            <a:r>
              <a:rPr lang="tr-TR" sz="3080" dirty="0" err="1">
                <a:latin typeface="Arial" pitchFamily="34" charset="0"/>
                <a:cs typeface="Arial" pitchFamily="34" charset="0"/>
              </a:rPr>
              <a:t>kandidiyazis</a:t>
            </a:r>
            <a:r>
              <a:rPr lang="tr-TR" sz="308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(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immün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yetmezlik)</a:t>
            </a:r>
            <a:endParaRPr lang="tr-TR" sz="308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tr-TR" sz="3080" dirty="0" err="1">
                <a:latin typeface="Arial" pitchFamily="34" charset="0"/>
                <a:cs typeface="Arial" pitchFamily="34" charset="0"/>
              </a:rPr>
              <a:t>Artrit</a:t>
            </a:r>
            <a:endParaRPr lang="tr-TR" sz="308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tr-TR" sz="3080" dirty="0">
                <a:latin typeface="Arial" pitchFamily="34" charset="0"/>
                <a:cs typeface="Arial" pitchFamily="34" charset="0"/>
              </a:rPr>
              <a:t>HSM</a:t>
            </a:r>
          </a:p>
          <a:p>
            <a:pPr lvl="0"/>
            <a:r>
              <a:rPr lang="tr-TR" sz="3080" dirty="0">
                <a:latin typeface="Arial" pitchFamily="34" charset="0"/>
                <a:cs typeface="Arial" pitchFamily="34" charset="0"/>
              </a:rPr>
              <a:t>Kemikte noktasal hassasiyet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(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osteomyelit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)</a:t>
            </a:r>
            <a:endParaRPr lang="tr-TR" sz="308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tr-TR" sz="3080" dirty="0">
                <a:latin typeface="Arial" pitchFamily="34" charset="0"/>
                <a:cs typeface="Arial" pitchFamily="34" charset="0"/>
              </a:rPr>
              <a:t>Genel kas hassasiyeti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(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dermatomyozit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kawasaki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)</a:t>
            </a:r>
            <a:endParaRPr lang="tr-TR" sz="308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tr-TR" sz="3080" dirty="0">
                <a:latin typeface="Arial" pitchFamily="34" charset="0"/>
                <a:cs typeface="Arial" pitchFamily="34" charset="0"/>
              </a:rPr>
              <a:t>Tekrarlayan titremeler/ ateş pikleri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(septisemi,sıtma,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brucelloz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, İE)</a:t>
            </a:r>
          </a:p>
          <a:p>
            <a:pPr lvl="0"/>
            <a:r>
              <a:rPr lang="tr-TR" sz="3080" dirty="0">
                <a:latin typeface="Arial" pitchFamily="34" charset="0"/>
                <a:cs typeface="Arial" pitchFamily="34" charset="0"/>
              </a:rPr>
              <a:t>Derin </a:t>
            </a:r>
            <a:r>
              <a:rPr lang="tr-TR" sz="3080" dirty="0" err="1">
                <a:latin typeface="Arial" pitchFamily="34" charset="0"/>
                <a:cs typeface="Arial" pitchFamily="34" charset="0"/>
              </a:rPr>
              <a:t>tendon</a:t>
            </a:r>
            <a:r>
              <a:rPr lang="tr-TR" sz="3080" dirty="0">
                <a:latin typeface="Arial" pitchFamily="34" charset="0"/>
                <a:cs typeface="Arial" pitchFamily="34" charset="0"/>
              </a:rPr>
              <a:t> reflekslerinde artış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(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tirotoksikoz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)</a:t>
            </a:r>
            <a:endParaRPr lang="tr-TR" sz="3080" dirty="0">
              <a:latin typeface="Arial" pitchFamily="34" charset="0"/>
              <a:cs typeface="Arial" pitchFamily="34" charset="0"/>
            </a:endParaRPr>
          </a:p>
          <a:p>
            <a:pPr lvl="0"/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3750" y="465718"/>
            <a:ext cx="11521440" cy="1600200"/>
          </a:xfrm>
        </p:spPr>
        <p:txBody>
          <a:bodyPr>
            <a:normAutofit/>
          </a:bodyPr>
          <a:lstStyle/>
          <a:p>
            <a:r>
              <a:rPr lang="tr-TR" sz="5040" dirty="0">
                <a:latin typeface="Arial" pitchFamily="34" charset="0"/>
                <a:cs typeface="Arial" pitchFamily="34" charset="0"/>
              </a:rPr>
              <a:t>İlk Basamak Tetkikler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tr-TR" dirty="0">
                <a:latin typeface="Arial" pitchFamily="34" charset="0"/>
                <a:cs typeface="Arial" pitchFamily="34" charset="0"/>
              </a:rPr>
              <a:t>Tam kan sayımı</a:t>
            </a:r>
          </a:p>
          <a:p>
            <a:pPr>
              <a:buFontTx/>
              <a:buChar char="-"/>
            </a:pPr>
            <a:r>
              <a:rPr lang="tr-TR" dirty="0" err="1">
                <a:latin typeface="Arial" pitchFamily="34" charset="0"/>
                <a:cs typeface="Arial" pitchFamily="34" charset="0"/>
              </a:rPr>
              <a:t>Periferik</a:t>
            </a:r>
            <a:r>
              <a:rPr lang="tr-TR" dirty="0">
                <a:latin typeface="Arial" pitchFamily="34" charset="0"/>
                <a:cs typeface="Arial" pitchFamily="34" charset="0"/>
              </a:rPr>
              <a:t> yayma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(sıtma)</a:t>
            </a:r>
          </a:p>
          <a:p>
            <a:pPr>
              <a:buFontTx/>
              <a:buChar char="-"/>
            </a:pPr>
            <a:r>
              <a:rPr lang="tr-TR" dirty="0">
                <a:latin typeface="Arial" pitchFamily="34" charset="0"/>
                <a:cs typeface="Arial" pitchFamily="34" charset="0"/>
              </a:rPr>
              <a:t>CRP</a:t>
            </a:r>
          </a:p>
          <a:p>
            <a:pPr>
              <a:buFontTx/>
              <a:buChar char="-"/>
            </a:pPr>
            <a:r>
              <a:rPr lang="tr-TR" dirty="0">
                <a:latin typeface="Arial" pitchFamily="34" charset="0"/>
                <a:cs typeface="Arial" pitchFamily="34" charset="0"/>
              </a:rPr>
              <a:t>Sedimantasyon </a:t>
            </a:r>
          </a:p>
          <a:p>
            <a:pPr>
              <a:buNone/>
            </a:pPr>
            <a:r>
              <a:rPr lang="tr-TR" sz="2660" dirty="0">
                <a:latin typeface="Arial" pitchFamily="34" charset="0"/>
                <a:cs typeface="Arial" pitchFamily="34" charset="0"/>
              </a:rPr>
              <a:t>            (Düşük </a:t>
            </a:r>
            <a:r>
              <a:rPr lang="tr-TR" sz="2660" dirty="0" err="1">
                <a:latin typeface="Arial" pitchFamily="34" charset="0"/>
                <a:cs typeface="Arial" pitchFamily="34" charset="0"/>
              </a:rPr>
              <a:t>sedimentasyon</a:t>
            </a:r>
            <a:r>
              <a:rPr lang="tr-TR" sz="2660" dirty="0">
                <a:latin typeface="Arial" pitchFamily="34" charset="0"/>
                <a:cs typeface="Arial" pitchFamily="34" charset="0"/>
              </a:rPr>
              <a:t> hızı hastalık varlığını dışlamaz!)</a:t>
            </a:r>
          </a:p>
          <a:p>
            <a:pPr>
              <a:buFontTx/>
              <a:buChar char="-"/>
            </a:pPr>
            <a:r>
              <a:rPr lang="tr-TR" dirty="0" err="1">
                <a:latin typeface="Arial" pitchFamily="34" charset="0"/>
                <a:cs typeface="Arial" pitchFamily="34" charset="0"/>
              </a:rPr>
              <a:t>Prokalsitonin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tr-TR" dirty="0">
                <a:latin typeface="Arial" pitchFamily="34" charset="0"/>
                <a:cs typeface="Arial" pitchFamily="34" charset="0"/>
              </a:rPr>
              <a:t>Tam biyokimyasal inceleme</a:t>
            </a:r>
          </a:p>
          <a:p>
            <a:pPr>
              <a:buFontTx/>
              <a:buChar char="-"/>
            </a:pPr>
            <a:r>
              <a:rPr lang="tr-TR" dirty="0">
                <a:latin typeface="Arial" pitchFamily="34" charset="0"/>
                <a:cs typeface="Arial" pitchFamily="34" charset="0"/>
              </a:rPr>
              <a:t>İdrar ve kan kültürü</a:t>
            </a:r>
          </a:p>
          <a:p>
            <a:pPr>
              <a:buFontTx/>
              <a:buChar char="-"/>
            </a:pPr>
            <a:r>
              <a:rPr lang="tr-TR" dirty="0">
                <a:latin typeface="Arial" pitchFamily="34" charset="0"/>
                <a:cs typeface="Arial" pitchFamily="34" charset="0"/>
              </a:rPr>
              <a:t>Akciğer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grafisi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54562" y="465718"/>
            <a:ext cx="11521440" cy="1600200"/>
          </a:xfrm>
        </p:spPr>
        <p:txBody>
          <a:bodyPr>
            <a:normAutofit/>
          </a:bodyPr>
          <a:lstStyle/>
          <a:p>
            <a:r>
              <a:rPr lang="tr-TR" sz="5040" dirty="0">
                <a:latin typeface="Arial" pitchFamily="34" charset="0"/>
                <a:cs typeface="Arial" pitchFamily="34" charset="0"/>
              </a:rPr>
              <a:t>İkinci Basamak Tetkikler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tr-TR" dirty="0">
                <a:latin typeface="Arial" pitchFamily="34" charset="0"/>
                <a:cs typeface="Arial" pitchFamily="34" charset="0"/>
              </a:rPr>
              <a:t>Yinelenen kan kültür örneklemesi </a:t>
            </a:r>
            <a:endParaRPr lang="tr-TR" sz="224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tr-TR" dirty="0">
                <a:latin typeface="Arial" pitchFamily="34" charset="0"/>
                <a:cs typeface="Arial" pitchFamily="34" charset="0"/>
              </a:rPr>
              <a:t>Tüberküloz taraması ve kültürleri</a:t>
            </a:r>
          </a:p>
          <a:p>
            <a:pPr>
              <a:buFontTx/>
              <a:buChar char="-"/>
            </a:pPr>
            <a:r>
              <a:rPr lang="tr-TR" dirty="0" err="1">
                <a:latin typeface="Arial" pitchFamily="34" charset="0"/>
                <a:cs typeface="Arial" pitchFamily="34" charset="0"/>
              </a:rPr>
              <a:t>İmmunglobulin</a:t>
            </a:r>
            <a:r>
              <a:rPr lang="tr-TR" dirty="0">
                <a:latin typeface="Arial" pitchFamily="34" charset="0"/>
                <a:cs typeface="Arial" pitchFamily="34" charset="0"/>
              </a:rPr>
              <a:t> düzeyleri </a:t>
            </a:r>
          </a:p>
          <a:p>
            <a:pPr>
              <a:buFontTx/>
              <a:buChar char="-"/>
            </a:pPr>
            <a:r>
              <a:rPr lang="tr-TR" dirty="0">
                <a:latin typeface="Arial" pitchFamily="34" charset="0"/>
                <a:cs typeface="Arial" pitchFamily="34" charset="0"/>
              </a:rPr>
              <a:t>Mantar kültürleri</a:t>
            </a:r>
          </a:p>
          <a:p>
            <a:pPr>
              <a:buFontTx/>
              <a:buChar char="-"/>
            </a:pPr>
            <a:r>
              <a:rPr lang="tr-TR" dirty="0" err="1">
                <a:latin typeface="Arial" pitchFamily="34" charset="0"/>
                <a:cs typeface="Arial" pitchFamily="34" charset="0"/>
              </a:rPr>
              <a:t>Serolojik</a:t>
            </a:r>
            <a:r>
              <a:rPr lang="tr-TR" dirty="0">
                <a:latin typeface="Arial" pitchFamily="34" charset="0"/>
                <a:cs typeface="Arial" pitchFamily="34" charset="0"/>
              </a:rPr>
              <a:t> testler 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(</a:t>
            </a:r>
            <a:r>
              <a:rPr lang="tr-TR" sz="2100" dirty="0"/>
              <a:t>EBV, CMV, </a:t>
            </a:r>
            <a:r>
              <a:rPr lang="tr-TR" sz="2100" dirty="0" err="1"/>
              <a:t>toxo</a:t>
            </a:r>
            <a:r>
              <a:rPr lang="tr-TR" sz="2100" dirty="0"/>
              <a:t>, </a:t>
            </a:r>
            <a:r>
              <a:rPr lang="tr-TR" sz="2100" dirty="0" err="1"/>
              <a:t>salmonella</a:t>
            </a:r>
            <a:r>
              <a:rPr lang="tr-TR" sz="2100" dirty="0"/>
              <a:t>, </a:t>
            </a:r>
            <a:r>
              <a:rPr lang="tr-TR" sz="2100" dirty="0" err="1"/>
              <a:t>tularemi</a:t>
            </a:r>
            <a:r>
              <a:rPr lang="tr-TR" sz="2100" dirty="0"/>
              <a:t>, </a:t>
            </a:r>
            <a:r>
              <a:rPr lang="tr-TR" sz="2100" dirty="0" err="1"/>
              <a:t>brucelloz</a:t>
            </a:r>
            <a:r>
              <a:rPr lang="tr-TR" sz="2100" dirty="0"/>
              <a:t>, kedi tırmığı </a:t>
            </a:r>
            <a:r>
              <a:rPr lang="tr-TR" sz="2100" dirty="0" err="1"/>
              <a:t>hast</a:t>
            </a:r>
            <a:r>
              <a:rPr lang="tr-TR" sz="2100" dirty="0"/>
              <a:t>, </a:t>
            </a:r>
            <a:r>
              <a:rPr lang="tr-TR" sz="2100" dirty="0" err="1"/>
              <a:t>lyme</a:t>
            </a:r>
            <a:r>
              <a:rPr lang="tr-TR" sz="2100" dirty="0"/>
              <a:t>)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tr-TR" dirty="0">
                <a:latin typeface="Arial" pitchFamily="34" charset="0"/>
                <a:cs typeface="Arial" pitchFamily="34" charset="0"/>
              </a:rPr>
              <a:t>ANA </a:t>
            </a:r>
          </a:p>
          <a:p>
            <a:pPr>
              <a:buFontTx/>
              <a:buChar char="-"/>
            </a:pPr>
            <a:r>
              <a:rPr lang="tr-TR" dirty="0">
                <a:latin typeface="Arial" pitchFamily="34" charset="0"/>
                <a:cs typeface="Arial" pitchFamily="34" charset="0"/>
              </a:rPr>
              <a:t>Ekokardiyografi </a:t>
            </a:r>
            <a:endParaRPr lang="tr-TR" sz="224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tr-TR" dirty="0">
                <a:latin typeface="Arial" pitchFamily="34" charset="0"/>
                <a:cs typeface="Arial" pitchFamily="34" charset="0"/>
              </a:rPr>
              <a:t>Abdomen ve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toraks</a:t>
            </a:r>
            <a:r>
              <a:rPr lang="tr-TR" dirty="0">
                <a:latin typeface="Arial" pitchFamily="34" charset="0"/>
                <a:cs typeface="Arial" pitchFamily="34" charset="0"/>
              </a:rPr>
              <a:t> görüntülemesi </a:t>
            </a:r>
          </a:p>
          <a:p>
            <a:pPr>
              <a:buFontTx/>
              <a:buChar char="-"/>
            </a:pPr>
            <a:r>
              <a:rPr lang="tr-TR" dirty="0">
                <a:latin typeface="Arial" pitchFamily="34" charset="0"/>
                <a:cs typeface="Arial" pitchFamily="34" charset="0"/>
              </a:rPr>
              <a:t>Ultrasonografi</a:t>
            </a:r>
          </a:p>
          <a:p>
            <a:pPr>
              <a:buFontTx/>
              <a:buChar char="-"/>
            </a:pPr>
            <a:r>
              <a:rPr lang="tr-TR" dirty="0">
                <a:latin typeface="Arial" pitchFamily="34" charset="0"/>
                <a:cs typeface="Arial" pitchFamily="34" charset="0"/>
              </a:rPr>
              <a:t>Kemik iliği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aspirasyonu</a:t>
            </a:r>
            <a:r>
              <a:rPr lang="tr-TR" dirty="0">
                <a:latin typeface="Arial" pitchFamily="34" charset="0"/>
                <a:cs typeface="Arial" pitchFamily="34" charset="0"/>
              </a:rPr>
              <a:t> / Kİ biyopsisi</a:t>
            </a:r>
          </a:p>
          <a:p>
            <a:pPr>
              <a:buFontTx/>
              <a:buChar char="-"/>
            </a:pPr>
            <a:r>
              <a:rPr lang="tr-TR" dirty="0">
                <a:latin typeface="Arial" pitchFamily="34" charset="0"/>
                <a:cs typeface="Arial" pitchFamily="34" charset="0"/>
              </a:rPr>
              <a:t>BT, MR </a:t>
            </a:r>
            <a:r>
              <a:rPr lang="tr-TR" sz="2240" dirty="0">
                <a:latin typeface="Arial" pitchFamily="34" charset="0"/>
                <a:cs typeface="Arial" pitchFamily="34" charset="0"/>
              </a:rPr>
              <a:t>(LAP)</a:t>
            </a:r>
          </a:p>
          <a:p>
            <a:pPr>
              <a:buFontTx/>
              <a:buChar char="-"/>
            </a:pPr>
            <a:r>
              <a:rPr lang="tr-TR" dirty="0">
                <a:latin typeface="Arial" pitchFamily="34" charset="0"/>
                <a:cs typeface="Arial" pitchFamily="34" charset="0"/>
              </a:rPr>
              <a:t>Sintigrafi</a:t>
            </a:r>
          </a:p>
          <a:p>
            <a:pPr>
              <a:buFontTx/>
              <a:buChar char="-"/>
            </a:pPr>
            <a:r>
              <a:rPr lang="tr-TR" dirty="0">
                <a:latin typeface="Arial" pitchFamily="34" charset="0"/>
                <a:cs typeface="Arial" pitchFamily="34" charset="0"/>
              </a:rPr>
              <a:t>Endoskopik incelemeler</a:t>
            </a:r>
          </a:p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40080" y="985723"/>
            <a:ext cx="11521440" cy="1294597"/>
          </a:xfrm>
        </p:spPr>
        <p:txBody>
          <a:bodyPr>
            <a:normAutofit/>
          </a:bodyPr>
          <a:lstStyle/>
          <a:p>
            <a:r>
              <a:rPr lang="tr-TR" sz="5040" dirty="0">
                <a:latin typeface="Arial" pitchFamily="34" charset="0"/>
                <a:cs typeface="Arial" pitchFamily="34" charset="0"/>
              </a:rPr>
              <a:t>Akut Odağı Olmayan Ateş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tr-TR" sz="3360" dirty="0">
              <a:latin typeface="Arial" pitchFamily="34" charset="0"/>
              <a:cs typeface="Arial" pitchFamily="34" charset="0"/>
            </a:endParaRPr>
          </a:p>
          <a:p>
            <a:r>
              <a:rPr lang="tr-TR" sz="3360" dirty="0">
                <a:latin typeface="Arial" pitchFamily="34" charset="0"/>
                <a:cs typeface="Arial" pitchFamily="34" charset="0"/>
              </a:rPr>
              <a:t>Akut başlayan,</a:t>
            </a:r>
          </a:p>
          <a:p>
            <a:r>
              <a:rPr lang="tr-TR" sz="3360" dirty="0">
                <a:latin typeface="Arial" pitchFamily="34" charset="0"/>
                <a:cs typeface="Arial" pitchFamily="34" charset="0"/>
              </a:rPr>
              <a:t>1 haftadan kısa süredir var olan,</a:t>
            </a:r>
          </a:p>
          <a:p>
            <a:r>
              <a:rPr lang="tr-TR" sz="3360" dirty="0">
                <a:latin typeface="Arial" pitchFamily="34" charset="0"/>
                <a:cs typeface="Arial" pitchFamily="34" charset="0"/>
              </a:rPr>
              <a:t>Dikkatli bir öykü ve ayrıntılı fizik muayene ile ateş odağı saptanamayan</a:t>
            </a:r>
          </a:p>
          <a:p>
            <a:r>
              <a:rPr lang="tr-TR" sz="3360" dirty="0">
                <a:latin typeface="Arial" pitchFamily="34" charset="0"/>
                <a:cs typeface="Arial" pitchFamily="34" charset="0"/>
              </a:rPr>
              <a:t>&lt;36 ay çocuklar için kullanılan bir tanıdır.</a:t>
            </a:r>
          </a:p>
          <a:p>
            <a:endParaRPr lang="tr-TR" sz="3360" dirty="0">
              <a:latin typeface="Arial" pitchFamily="34" charset="0"/>
              <a:cs typeface="Arial" pitchFamily="34" charset="0"/>
            </a:endParaRPr>
          </a:p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D2654D4F-55AA-4ABA-854B-2C0E29B51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ÖĞRENİM HEDEFLERİ </a:t>
            </a:r>
            <a:br>
              <a:rPr lang="tr-TR" dirty="0"/>
            </a:br>
            <a:endParaRPr lang="tr-TR" dirty="0"/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6CB75644-525B-40FD-93B7-3ECC3D4E4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5372" y="3440430"/>
            <a:ext cx="9361170" cy="3966503"/>
          </a:xfrm>
        </p:spPr>
        <p:txBody>
          <a:bodyPr>
            <a:normAutofit fontScale="70000" lnSpcReduction="20000"/>
          </a:bodyPr>
          <a:lstStyle/>
          <a:p>
            <a:r>
              <a:rPr lang="tr-TR" b="1" i="1" dirty="0">
                <a:solidFill>
                  <a:srgbClr val="FF0000"/>
                </a:solidFill>
              </a:rPr>
              <a:t>Vücut ısısı ölçme yöntemlerini sayabilmek</a:t>
            </a:r>
          </a:p>
          <a:p>
            <a:r>
              <a:rPr lang="tr-TR" b="1" i="1" dirty="0">
                <a:solidFill>
                  <a:srgbClr val="FF0000"/>
                </a:solidFill>
              </a:rPr>
              <a:t>Ölçme yöntemine göre normal vücut ısısı değerini belirleyebilmek</a:t>
            </a:r>
          </a:p>
          <a:p>
            <a:r>
              <a:rPr lang="tr-TR" b="1" i="1" dirty="0">
                <a:solidFill>
                  <a:srgbClr val="FF0000"/>
                </a:solidFill>
              </a:rPr>
              <a:t>Çocuklarda yaş gruplarına göre ateş </a:t>
            </a:r>
            <a:r>
              <a:rPr lang="tr-TR" b="1" i="1" dirty="0" err="1">
                <a:solidFill>
                  <a:srgbClr val="FF0000"/>
                </a:solidFill>
              </a:rPr>
              <a:t>etyolojisini</a:t>
            </a:r>
            <a:r>
              <a:rPr lang="tr-TR" b="1" i="1" dirty="0">
                <a:solidFill>
                  <a:srgbClr val="FF0000"/>
                </a:solidFill>
              </a:rPr>
              <a:t> sayabilmek</a:t>
            </a:r>
          </a:p>
          <a:p>
            <a:r>
              <a:rPr lang="tr-TR" b="1" i="1" dirty="0" err="1">
                <a:solidFill>
                  <a:srgbClr val="FF0000"/>
                </a:solidFill>
              </a:rPr>
              <a:t>Anamnez</a:t>
            </a:r>
            <a:r>
              <a:rPr lang="tr-TR" b="1" i="1" dirty="0">
                <a:solidFill>
                  <a:srgbClr val="FF0000"/>
                </a:solidFill>
              </a:rPr>
              <a:t> ve fizik muayene basamaklarını açıklayabilmek</a:t>
            </a:r>
          </a:p>
          <a:p>
            <a:r>
              <a:rPr lang="tr-TR" b="1" i="1" dirty="0">
                <a:solidFill>
                  <a:srgbClr val="FF0000"/>
                </a:solidFill>
              </a:rPr>
              <a:t>Ateşli çocuklarda sevk kriterlerini sayabilmek</a:t>
            </a:r>
          </a:p>
          <a:p>
            <a:r>
              <a:rPr lang="tr-TR" b="1" i="1" dirty="0">
                <a:solidFill>
                  <a:srgbClr val="FF0000"/>
                </a:solidFill>
              </a:rPr>
              <a:t>Ateş durumunda </a:t>
            </a:r>
            <a:r>
              <a:rPr lang="tr-TR" b="1" i="1" dirty="0" err="1">
                <a:solidFill>
                  <a:srgbClr val="FF0000"/>
                </a:solidFill>
              </a:rPr>
              <a:t>parasetamol</a:t>
            </a:r>
            <a:r>
              <a:rPr lang="tr-TR" b="1" i="1" dirty="0">
                <a:solidFill>
                  <a:srgbClr val="FF0000"/>
                </a:solidFill>
              </a:rPr>
              <a:t> ve </a:t>
            </a:r>
            <a:r>
              <a:rPr lang="tr-TR" b="1" i="1" dirty="0" err="1">
                <a:solidFill>
                  <a:srgbClr val="FF0000"/>
                </a:solidFill>
              </a:rPr>
              <a:t>ibuprofen</a:t>
            </a:r>
            <a:r>
              <a:rPr lang="tr-TR" b="1" i="1" dirty="0">
                <a:solidFill>
                  <a:srgbClr val="FF0000"/>
                </a:solidFill>
              </a:rPr>
              <a:t> kullanımını açıklayabilmek</a:t>
            </a:r>
          </a:p>
          <a:p>
            <a:r>
              <a:rPr lang="tr-TR" b="1" i="1" dirty="0">
                <a:solidFill>
                  <a:srgbClr val="FF0000"/>
                </a:solidFill>
              </a:rPr>
              <a:t>Harici soğutma ilkelerini açıklayabilmek</a:t>
            </a:r>
          </a:p>
        </p:txBody>
      </p:sp>
    </p:spTree>
    <p:extLst>
      <p:ext uri="{BB962C8B-B14F-4D97-AF65-F5344CB8AC3E}">
        <p14:creationId xmlns:p14="http://schemas.microsoft.com/office/powerpoint/2010/main" val="3021894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54562" y="566530"/>
            <a:ext cx="11521440" cy="1600200"/>
          </a:xfrm>
        </p:spPr>
        <p:txBody>
          <a:bodyPr>
            <a:normAutofit/>
          </a:bodyPr>
          <a:lstStyle/>
          <a:p>
            <a:r>
              <a:rPr lang="tr-TR" sz="5040" dirty="0">
                <a:latin typeface="Arial" pitchFamily="34" charset="0"/>
                <a:cs typeface="Arial" pitchFamily="34" charset="0"/>
              </a:rPr>
              <a:t>Akut Odağı Olmayan Ateş </a:t>
            </a:r>
            <a:endParaRPr lang="tr-TR" sz="504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080" dirty="0">
                <a:latin typeface="Arial" pitchFamily="34" charset="0"/>
                <a:cs typeface="Arial" pitchFamily="34" charset="0"/>
              </a:rPr>
              <a:t>Ne belirgin bir enfeksiyon odağı ne de enfeksiyon dışı bir tanı vardır.</a:t>
            </a:r>
          </a:p>
          <a:p>
            <a:endParaRPr lang="tr-TR" sz="3080" dirty="0">
              <a:latin typeface="Arial" pitchFamily="34" charset="0"/>
              <a:cs typeface="Arial" pitchFamily="34" charset="0"/>
            </a:endParaRPr>
          </a:p>
          <a:p>
            <a:r>
              <a:rPr lang="tr-TR" sz="3080" dirty="0">
                <a:latin typeface="Arial" pitchFamily="34" charset="0"/>
                <a:cs typeface="Arial" pitchFamily="34" charset="0"/>
              </a:rPr>
              <a:t>%70 hastada </a:t>
            </a:r>
            <a:r>
              <a:rPr lang="tr-TR" sz="3080" dirty="0" err="1">
                <a:latin typeface="Arial" pitchFamily="34" charset="0"/>
                <a:cs typeface="Arial" pitchFamily="34" charset="0"/>
              </a:rPr>
              <a:t>viral</a:t>
            </a:r>
            <a:r>
              <a:rPr lang="tr-TR" sz="3080" dirty="0">
                <a:latin typeface="Arial" pitchFamily="34" charset="0"/>
                <a:cs typeface="Arial" pitchFamily="34" charset="0"/>
              </a:rPr>
              <a:t> bir ajan tespit edilir.</a:t>
            </a:r>
          </a:p>
          <a:p>
            <a:endParaRPr lang="tr-TR" sz="3080" dirty="0">
              <a:latin typeface="Arial" pitchFamily="34" charset="0"/>
              <a:cs typeface="Arial" pitchFamily="34" charset="0"/>
            </a:endParaRPr>
          </a:p>
          <a:p>
            <a:r>
              <a:rPr lang="tr-TR" sz="3080" dirty="0">
                <a:latin typeface="Arial" pitchFamily="34" charset="0"/>
                <a:cs typeface="Arial" pitchFamily="34" charset="0"/>
              </a:rPr>
              <a:t>%30 hastanın önemli bir kısmında </a:t>
            </a:r>
            <a:r>
              <a:rPr lang="tr-TR" sz="3080" dirty="0" err="1">
                <a:latin typeface="Arial" pitchFamily="34" charset="0"/>
                <a:cs typeface="Arial" pitchFamily="34" charset="0"/>
              </a:rPr>
              <a:t>viral</a:t>
            </a:r>
            <a:r>
              <a:rPr lang="tr-TR" sz="3080" dirty="0">
                <a:latin typeface="Arial" pitchFamily="34" charset="0"/>
                <a:cs typeface="Arial" pitchFamily="34" charset="0"/>
              </a:rPr>
              <a:t> etiyoloji olduğu kabul edilir.</a:t>
            </a:r>
          </a:p>
          <a:p>
            <a:endParaRPr lang="tr-TR" sz="3080" dirty="0">
              <a:latin typeface="Arial" pitchFamily="34" charset="0"/>
              <a:cs typeface="Arial" pitchFamily="34" charset="0"/>
            </a:endParaRPr>
          </a:p>
          <a:p>
            <a:r>
              <a:rPr lang="tr-TR" sz="3080" dirty="0">
                <a:latin typeface="Arial" pitchFamily="34" charset="0"/>
                <a:cs typeface="Arial" pitchFamily="34" charset="0"/>
              </a:rPr>
              <a:t>Ancak her hastada öncelikle </a:t>
            </a:r>
            <a:r>
              <a:rPr lang="tr-TR" sz="3080" b="1" dirty="0">
                <a:latin typeface="Arial" pitchFamily="34" charset="0"/>
                <a:cs typeface="Arial" pitchFamily="34" charset="0"/>
              </a:rPr>
              <a:t>ciddi bakteriyel </a:t>
            </a:r>
            <a:r>
              <a:rPr lang="tr-TR" sz="3080" dirty="0">
                <a:latin typeface="Arial" pitchFamily="34" charset="0"/>
                <a:cs typeface="Arial" pitchFamily="34" charset="0"/>
              </a:rPr>
              <a:t>hastalık düşünülmelidir.</a:t>
            </a:r>
          </a:p>
          <a:p>
            <a:endParaRPr lang="tr-TR" sz="3080" dirty="0"/>
          </a:p>
          <a:p>
            <a:endParaRPr lang="tr-TR" sz="308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54562" y="465718"/>
            <a:ext cx="11521440" cy="1600200"/>
          </a:xfrm>
        </p:spPr>
        <p:txBody>
          <a:bodyPr>
            <a:normAutofit/>
          </a:bodyPr>
          <a:lstStyle/>
          <a:p>
            <a:r>
              <a:rPr lang="tr-TR" sz="5040" dirty="0">
                <a:latin typeface="Arial" pitchFamily="34" charset="0"/>
                <a:cs typeface="Arial" pitchFamily="34" charset="0"/>
              </a:rPr>
              <a:t>0-28 Gün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360" dirty="0" err="1">
                <a:latin typeface="Arial" pitchFamily="34" charset="0"/>
                <a:cs typeface="Arial" pitchFamily="34" charset="0"/>
              </a:rPr>
              <a:t>Yenidoğan</a:t>
            </a:r>
            <a:r>
              <a:rPr lang="tr-TR" sz="3360" dirty="0">
                <a:latin typeface="Arial" pitchFamily="34" charset="0"/>
                <a:cs typeface="Arial" pitchFamily="34" charset="0"/>
              </a:rPr>
              <a:t> döneminde </a:t>
            </a:r>
            <a:r>
              <a:rPr lang="tr-TR" sz="3360" dirty="0" err="1">
                <a:latin typeface="Arial" pitchFamily="34" charset="0"/>
                <a:cs typeface="Arial" pitchFamily="34" charset="0"/>
              </a:rPr>
              <a:t>nötrofillerin</a:t>
            </a:r>
            <a:r>
              <a:rPr lang="tr-TR" sz="3360" dirty="0">
                <a:latin typeface="Arial" pitchFamily="34" charset="0"/>
                <a:cs typeface="Arial" pitchFamily="34" charset="0"/>
              </a:rPr>
              <a:t>, T-hücrelerin, NK hücrelerin fonksiyonları </a:t>
            </a:r>
            <a:r>
              <a:rPr lang="tr-TR" sz="3360" dirty="0" err="1">
                <a:latin typeface="Arial" pitchFamily="34" charset="0"/>
                <a:cs typeface="Arial" pitchFamily="34" charset="0"/>
              </a:rPr>
              <a:t>immatürdür</a:t>
            </a:r>
            <a:r>
              <a:rPr lang="tr-TR" sz="336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tr-TR" sz="3360" dirty="0">
                <a:latin typeface="Arial" pitchFamily="34" charset="0"/>
                <a:cs typeface="Arial" pitchFamily="34" charset="0"/>
              </a:rPr>
              <a:t>Bu dönemde enfeksiyon dışında </a:t>
            </a:r>
            <a:r>
              <a:rPr lang="tr-TR" sz="3360" dirty="0" err="1">
                <a:latin typeface="Arial" pitchFamily="34" charset="0"/>
                <a:cs typeface="Arial" pitchFamily="34" charset="0"/>
              </a:rPr>
              <a:t>dehidratasyon</a:t>
            </a:r>
            <a:r>
              <a:rPr lang="tr-TR" sz="3360" dirty="0">
                <a:latin typeface="Arial" pitchFamily="34" charset="0"/>
                <a:cs typeface="Arial" pitchFamily="34" charset="0"/>
              </a:rPr>
              <a:t> ve yüksek çevre ısısı da ateşe yol açabilir. </a:t>
            </a:r>
          </a:p>
          <a:p>
            <a:r>
              <a:rPr lang="tr-TR" sz="3360" dirty="0">
                <a:latin typeface="Arial" pitchFamily="34" charset="0"/>
                <a:cs typeface="Arial" pitchFamily="34" charset="0"/>
              </a:rPr>
              <a:t>Enfeksiyon bulguları özellikle erken dönemde belirsizdir.</a:t>
            </a:r>
          </a:p>
          <a:p>
            <a:r>
              <a:rPr lang="tr-TR" sz="3360" dirty="0">
                <a:latin typeface="Arial" pitchFamily="34" charset="0"/>
                <a:cs typeface="Arial" pitchFamily="34" charset="0"/>
              </a:rPr>
              <a:t>Gizli </a:t>
            </a:r>
            <a:r>
              <a:rPr lang="tr-TR" sz="3360" dirty="0" err="1">
                <a:latin typeface="Arial" pitchFamily="34" charset="0"/>
                <a:cs typeface="Arial" pitchFamily="34" charset="0"/>
              </a:rPr>
              <a:t>bakteriyemi</a:t>
            </a:r>
            <a:r>
              <a:rPr lang="tr-TR" sz="3360" dirty="0">
                <a:latin typeface="Arial" pitchFamily="34" charset="0"/>
                <a:cs typeface="Arial" pitchFamily="34" charset="0"/>
              </a:rPr>
              <a:t> riski %7,4-13 </a:t>
            </a:r>
          </a:p>
          <a:p>
            <a:r>
              <a:rPr lang="tr-TR" sz="3360" dirty="0" err="1">
                <a:latin typeface="Arial" pitchFamily="34" charset="0"/>
                <a:cs typeface="Arial" pitchFamily="34" charset="0"/>
              </a:rPr>
              <a:t>Yenidoğan</a:t>
            </a:r>
            <a:r>
              <a:rPr lang="tr-TR" sz="336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3360" dirty="0" err="1">
                <a:latin typeface="Arial" pitchFamily="34" charset="0"/>
                <a:cs typeface="Arial" pitchFamily="34" charset="0"/>
              </a:rPr>
              <a:t>sepsisinde</a:t>
            </a:r>
            <a:r>
              <a:rPr lang="tr-TR" sz="336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3360" dirty="0" err="1">
                <a:latin typeface="Arial" pitchFamily="34" charset="0"/>
                <a:cs typeface="Arial" pitchFamily="34" charset="0"/>
              </a:rPr>
              <a:t>mortalite</a:t>
            </a:r>
            <a:r>
              <a:rPr lang="tr-TR" sz="3360" dirty="0">
                <a:latin typeface="Arial" pitchFamily="34" charset="0"/>
                <a:cs typeface="Arial" pitchFamily="34" charset="0"/>
              </a:rPr>
              <a:t> yüksektir.</a:t>
            </a:r>
          </a:p>
          <a:p>
            <a:r>
              <a:rPr lang="tr-TR" sz="3360" dirty="0">
                <a:latin typeface="Arial" pitchFamily="34" charset="0"/>
                <a:cs typeface="Arial" pitchFamily="34" charset="0"/>
              </a:rPr>
              <a:t>Ateşli </a:t>
            </a:r>
            <a:r>
              <a:rPr lang="tr-TR" sz="3360" dirty="0" err="1">
                <a:latin typeface="Arial" pitchFamily="34" charset="0"/>
                <a:cs typeface="Arial" pitchFamily="34" charset="0"/>
              </a:rPr>
              <a:t>yenidoğan</a:t>
            </a:r>
            <a:r>
              <a:rPr lang="tr-TR" sz="336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hastaneye yatırılarak </a:t>
            </a:r>
            <a:r>
              <a:rPr lang="tr-TR" sz="3360" dirty="0">
                <a:latin typeface="Arial" pitchFamily="34" charset="0"/>
                <a:cs typeface="Arial" pitchFamily="34" charset="0"/>
              </a:rPr>
              <a:t>tetkik edilir.</a:t>
            </a:r>
          </a:p>
          <a:p>
            <a:endParaRPr lang="tr-TR" sz="336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None/>
              <a:defRPr/>
            </a:pPr>
            <a:r>
              <a:rPr lang="tr-TR" b="1" dirty="0">
                <a:latin typeface="Comic Sans MS" pitchFamily="66" charset="0"/>
              </a:rPr>
              <a:t>                         </a:t>
            </a:r>
            <a: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HASTANEYE YATIR!!!</a:t>
            </a:r>
          </a:p>
          <a:p>
            <a:pPr>
              <a:lnSpc>
                <a:spcPct val="120000"/>
              </a:lnSpc>
              <a:defRPr/>
            </a:pPr>
            <a:endParaRPr lang="tr-TR" u="sng" dirty="0">
              <a:latin typeface="Comic Sans MS" pitchFamily="66" charset="0"/>
            </a:endParaRPr>
          </a:p>
          <a:p>
            <a:pPr algn="ctr">
              <a:lnSpc>
                <a:spcPct val="120000"/>
              </a:lnSpc>
              <a:buNone/>
              <a:defRPr/>
            </a:pPr>
            <a:r>
              <a:rPr lang="tr-TR" u="sng" dirty="0">
                <a:latin typeface="Arial" pitchFamily="34" charset="0"/>
                <a:cs typeface="Arial" pitchFamily="34" charset="0"/>
              </a:rPr>
              <a:t>Mutlaka;</a:t>
            </a:r>
          </a:p>
          <a:p>
            <a:pPr algn="ctr">
              <a:lnSpc>
                <a:spcPct val="120000"/>
              </a:lnSpc>
              <a:defRPr/>
            </a:pPr>
            <a:r>
              <a:rPr lang="tr-TR" dirty="0">
                <a:latin typeface="Arial" pitchFamily="34" charset="0"/>
                <a:cs typeface="Arial" pitchFamily="34" charset="0"/>
              </a:rPr>
              <a:t>Kan kültürü</a:t>
            </a:r>
          </a:p>
          <a:p>
            <a:pPr algn="ctr">
              <a:lnSpc>
                <a:spcPct val="120000"/>
              </a:lnSpc>
              <a:defRPr/>
            </a:pPr>
            <a:r>
              <a:rPr lang="tr-TR" dirty="0">
                <a:latin typeface="Arial" pitchFamily="34" charset="0"/>
                <a:cs typeface="Arial" pitchFamily="34" charset="0"/>
              </a:rPr>
              <a:t>Tam idrar tetkiki</a:t>
            </a:r>
          </a:p>
          <a:p>
            <a:pPr algn="ctr">
              <a:lnSpc>
                <a:spcPct val="120000"/>
              </a:lnSpc>
              <a:defRPr/>
            </a:pPr>
            <a:r>
              <a:rPr lang="tr-TR" dirty="0">
                <a:latin typeface="Arial" pitchFamily="34" charset="0"/>
                <a:cs typeface="Arial" pitchFamily="34" charset="0"/>
              </a:rPr>
              <a:t>İdrar kültürü *</a:t>
            </a:r>
          </a:p>
          <a:p>
            <a:pPr algn="ctr">
              <a:lnSpc>
                <a:spcPct val="120000"/>
              </a:lnSpc>
              <a:defRPr/>
            </a:pPr>
            <a:endParaRPr lang="tr-TR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buNone/>
              <a:defRPr/>
            </a:pPr>
            <a:r>
              <a:rPr lang="tr-TR" u="sng" dirty="0">
                <a:latin typeface="Arial" pitchFamily="34" charset="0"/>
                <a:cs typeface="Arial" pitchFamily="34" charset="0"/>
              </a:rPr>
              <a:t>Gerekli ise;</a:t>
            </a:r>
          </a:p>
          <a:p>
            <a:pPr algn="ctr">
              <a:lnSpc>
                <a:spcPct val="120000"/>
              </a:lnSpc>
              <a:defRPr/>
            </a:pPr>
            <a:r>
              <a:rPr lang="tr-TR" dirty="0">
                <a:latin typeface="Arial" pitchFamily="34" charset="0"/>
                <a:cs typeface="Arial" pitchFamily="34" charset="0"/>
              </a:rPr>
              <a:t>PA  AC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grafisi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tr-TR" dirty="0">
                <a:latin typeface="Arial" pitchFamily="34" charset="0"/>
                <a:cs typeface="Arial" pitchFamily="34" charset="0"/>
              </a:rPr>
              <a:t>Gaita tetkiki </a:t>
            </a:r>
          </a:p>
          <a:p>
            <a:pPr algn="ctr">
              <a:lnSpc>
                <a:spcPct val="120000"/>
              </a:lnSpc>
              <a:defRPr/>
            </a:pPr>
            <a:r>
              <a:rPr lang="tr-TR" dirty="0">
                <a:latin typeface="Arial" pitchFamily="34" charset="0"/>
                <a:cs typeface="Arial" pitchFamily="34" charset="0"/>
              </a:rPr>
              <a:t>BOS incelemesi</a:t>
            </a:r>
          </a:p>
          <a:p>
            <a:endParaRPr lang="tr-TR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956996" y="1070586"/>
            <a:ext cx="2155825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80160">
              <a:defRPr/>
            </a:pPr>
            <a:r>
              <a:rPr lang="tr-TR" sz="336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0-28 gün</a:t>
            </a:r>
            <a:endParaRPr lang="en-US" sz="336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55374" y="2683565"/>
            <a:ext cx="2502535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defTabSz="1280160">
              <a:defRPr/>
            </a:pPr>
            <a:r>
              <a:rPr lang="tr-T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Ateş ≥ 38 C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º</a:t>
            </a:r>
            <a:r>
              <a:rPr lang="tr-T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 rot="5400000">
            <a:off x="1620134" y="2020428"/>
            <a:ext cx="646748" cy="360045"/>
          </a:xfrm>
          <a:prstGeom prst="notchedRightArrow">
            <a:avLst>
              <a:gd name="adj1" fmla="val 50000"/>
              <a:gd name="adj2" fmla="val 4490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1280160"/>
            <a:endParaRPr lang="tr-TR" sz="252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3779709" y="2784377"/>
            <a:ext cx="646747" cy="360045"/>
          </a:xfrm>
          <a:prstGeom prst="notchedRightArrow">
            <a:avLst>
              <a:gd name="adj1" fmla="val 50000"/>
              <a:gd name="adj2" fmla="val 4490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1280160"/>
            <a:endParaRPr lang="tr-TR" sz="2520" dirty="0">
              <a:solidFill>
                <a:srgbClr val="009DD9"/>
              </a:solidFill>
              <a:latin typeface="Constant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3750" y="566530"/>
            <a:ext cx="11521440" cy="1600200"/>
          </a:xfrm>
        </p:spPr>
        <p:txBody>
          <a:bodyPr>
            <a:normAutofit/>
          </a:bodyPr>
          <a:lstStyle/>
          <a:p>
            <a:r>
              <a:rPr lang="tr-TR" sz="5040" dirty="0">
                <a:latin typeface="Arial" pitchFamily="34" charset="0"/>
                <a:cs typeface="Arial" pitchFamily="34" charset="0"/>
              </a:rPr>
              <a:t>1-3 Ay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080" dirty="0">
                <a:latin typeface="Arial" pitchFamily="34" charset="0"/>
                <a:cs typeface="Arial" pitchFamily="34" charset="0"/>
              </a:rPr>
              <a:t>İmmünolojik olarak bakteriyel enfeksiyonları sınırlandırma yetenekleri </a:t>
            </a:r>
            <a:r>
              <a:rPr lang="tr-TR" sz="3080" dirty="0" err="1">
                <a:latin typeface="Arial" pitchFamily="34" charset="0"/>
                <a:cs typeface="Arial" pitchFamily="34" charset="0"/>
              </a:rPr>
              <a:t>yenidoğanlardan</a:t>
            </a:r>
            <a:r>
              <a:rPr lang="tr-TR" sz="3080" dirty="0">
                <a:latin typeface="Arial" pitchFamily="34" charset="0"/>
                <a:cs typeface="Arial" pitchFamily="34" charset="0"/>
              </a:rPr>
              <a:t> daha iyidir. </a:t>
            </a:r>
          </a:p>
          <a:p>
            <a:endParaRPr lang="tr-TR" sz="3080" dirty="0">
              <a:latin typeface="Arial" pitchFamily="34" charset="0"/>
              <a:cs typeface="Arial" pitchFamily="34" charset="0"/>
            </a:endParaRPr>
          </a:p>
          <a:p>
            <a:r>
              <a:rPr lang="tr-TR" sz="3080" dirty="0" err="1">
                <a:latin typeface="Arial" pitchFamily="34" charset="0"/>
                <a:cs typeface="Arial" pitchFamily="34" charset="0"/>
              </a:rPr>
              <a:t>Fokal</a:t>
            </a:r>
            <a:r>
              <a:rPr lang="tr-TR" sz="3080" dirty="0">
                <a:latin typeface="Arial" pitchFamily="34" charset="0"/>
                <a:cs typeface="Arial" pitchFamily="34" charset="0"/>
              </a:rPr>
              <a:t> enfeksiyonlar görülebilir.</a:t>
            </a:r>
          </a:p>
          <a:p>
            <a:endParaRPr lang="tr-TR" sz="3080" dirty="0">
              <a:latin typeface="Arial" pitchFamily="34" charset="0"/>
              <a:cs typeface="Arial" pitchFamily="34" charset="0"/>
            </a:endParaRPr>
          </a:p>
          <a:p>
            <a:r>
              <a:rPr lang="tr-TR" sz="3080" dirty="0">
                <a:latin typeface="Arial" pitchFamily="34" charset="0"/>
                <a:cs typeface="Arial" pitchFamily="34" charset="0"/>
              </a:rPr>
              <a:t>Gizli bakteriyel enfeksiyon riski %5 civarındadır. </a:t>
            </a:r>
          </a:p>
          <a:p>
            <a:endParaRPr lang="tr-TR" sz="3080" dirty="0">
              <a:latin typeface="Arial" pitchFamily="34" charset="0"/>
              <a:cs typeface="Arial" pitchFamily="34" charset="0"/>
            </a:endParaRPr>
          </a:p>
          <a:p>
            <a:r>
              <a:rPr lang="tr-TR" sz="3080" dirty="0">
                <a:latin typeface="Arial" pitchFamily="34" charset="0"/>
                <a:cs typeface="Arial" pitchFamily="34" charset="0"/>
              </a:rPr>
              <a:t>Geleneksel yaklaşım </a:t>
            </a:r>
            <a:r>
              <a:rPr lang="tr-TR" sz="3080" dirty="0" err="1">
                <a:latin typeface="Arial" pitchFamily="34" charset="0"/>
                <a:cs typeface="Arial" pitchFamily="34" charset="0"/>
              </a:rPr>
              <a:t>yenidoğanlar</a:t>
            </a:r>
            <a:r>
              <a:rPr lang="tr-TR" sz="3080" dirty="0">
                <a:latin typeface="Arial" pitchFamily="34" charset="0"/>
                <a:cs typeface="Arial" pitchFamily="34" charset="0"/>
              </a:rPr>
              <a:t> gibidir.</a:t>
            </a:r>
          </a:p>
          <a:p>
            <a:endParaRPr lang="tr-TR" sz="3080" dirty="0">
              <a:latin typeface="Arial" pitchFamily="34" charset="0"/>
              <a:cs typeface="Arial" pitchFamily="34" charset="0"/>
            </a:endParaRPr>
          </a:p>
          <a:p>
            <a:r>
              <a:rPr lang="tr-TR" sz="3080" dirty="0" err="1">
                <a:latin typeface="Arial" pitchFamily="34" charset="0"/>
                <a:cs typeface="Arial" pitchFamily="34" charset="0"/>
              </a:rPr>
              <a:t>Toksik</a:t>
            </a:r>
            <a:r>
              <a:rPr lang="tr-TR" sz="3080" dirty="0">
                <a:latin typeface="Arial" pitchFamily="34" charset="0"/>
                <a:cs typeface="Arial" pitchFamily="34" charset="0"/>
              </a:rPr>
              <a:t> görünüm varlığında hastaneye </a:t>
            </a:r>
            <a:r>
              <a:rPr lang="tr-TR" sz="30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yatış </a:t>
            </a:r>
            <a:r>
              <a:rPr lang="tr-TR" sz="3080" dirty="0">
                <a:latin typeface="Arial" pitchFamily="34" charset="0"/>
                <a:cs typeface="Arial" pitchFamily="34" charset="0"/>
              </a:rPr>
              <a:t>gerekir.</a:t>
            </a:r>
          </a:p>
          <a:p>
            <a:pPr marL="640080" lvl="1" indent="0">
              <a:buNone/>
            </a:pPr>
            <a:endParaRPr lang="tr-TR" sz="3080" dirty="0">
              <a:latin typeface="Arial" pitchFamily="34" charset="0"/>
              <a:cs typeface="Arial" pitchFamily="34" charset="0"/>
            </a:endParaRPr>
          </a:p>
          <a:p>
            <a:endParaRPr lang="tr-TR" sz="3080" dirty="0">
              <a:latin typeface="Arial" pitchFamily="34" charset="0"/>
              <a:cs typeface="Arial" pitchFamily="34" charset="0"/>
            </a:endParaRPr>
          </a:p>
          <a:p>
            <a:endParaRPr lang="tr-TR" sz="308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55650" y="566738"/>
            <a:ext cx="163859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80160">
              <a:defRPr/>
            </a:pPr>
            <a:r>
              <a:rPr lang="tr-TR" sz="336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1-3 ay</a:t>
            </a:r>
            <a:endParaRPr lang="en-US" sz="336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55638" y="2078038"/>
            <a:ext cx="2715808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defTabSz="1280160">
              <a:defRPr/>
            </a:pPr>
            <a:r>
              <a:rPr lang="tr-TR" sz="2800" b="1">
                <a:solidFill>
                  <a:prstClr val="black"/>
                </a:solidFill>
                <a:latin typeface="Comic Sans MS" pitchFamily="66" charset="0"/>
              </a:rPr>
              <a:t>Ateş ≥ 38 C</a:t>
            </a:r>
            <a:r>
              <a:rPr lang="en-US" sz="2800" b="1">
                <a:solidFill>
                  <a:prstClr val="black"/>
                </a:solidFill>
                <a:latin typeface="Comic Sans MS" pitchFamily="66" charset="0"/>
              </a:rPr>
              <a:t>º</a:t>
            </a:r>
            <a:r>
              <a:rPr lang="tr-TR" sz="2800" b="1">
                <a:solidFill>
                  <a:prstClr val="black"/>
                </a:solidFill>
                <a:latin typeface="Comic Sans MS" pitchFamily="66" charset="0"/>
              </a:rPr>
              <a:t> </a:t>
            </a:r>
            <a:endParaRPr lang="en-US" sz="2800" b="1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5400000">
            <a:off x="1419067" y="1414622"/>
            <a:ext cx="646748" cy="360045"/>
          </a:xfrm>
          <a:prstGeom prst="notchedRightArrow">
            <a:avLst>
              <a:gd name="adj1" fmla="val 50000"/>
              <a:gd name="adj2" fmla="val 44907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1280160"/>
            <a:endParaRPr lang="tr-TR" sz="252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678238" y="2180274"/>
            <a:ext cx="646747" cy="360045"/>
          </a:xfrm>
          <a:prstGeom prst="notchedRightArrow">
            <a:avLst>
              <a:gd name="adj1" fmla="val 50000"/>
              <a:gd name="adj2" fmla="val 44907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1280160"/>
            <a:endParaRPr lang="tr-TR" sz="252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687253" y="2084706"/>
            <a:ext cx="2571538" cy="4801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defTabSz="1280160">
              <a:defRPr/>
            </a:pPr>
            <a:r>
              <a:rPr lang="tr-TR" sz="252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Toksik</a:t>
            </a:r>
            <a:r>
              <a:rPr lang="tr-TR" sz="252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görünüm</a:t>
            </a:r>
            <a:endParaRPr lang="en-US" sz="252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375979" y="4900614"/>
            <a:ext cx="184731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80160"/>
            <a:endParaRPr lang="tr-TR" sz="252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53391" y="4202748"/>
            <a:ext cx="3134063" cy="42380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80160">
              <a:lnSpc>
                <a:spcPct val="120000"/>
              </a:lnSpc>
              <a:defRPr/>
            </a:pPr>
            <a:r>
              <a:rPr lang="tr-TR" sz="252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HASTANEYE YATIŞ</a:t>
            </a:r>
          </a:p>
          <a:p>
            <a:pPr defTabSz="1280160">
              <a:lnSpc>
                <a:spcPct val="120000"/>
              </a:lnSpc>
              <a:defRPr/>
            </a:pPr>
            <a:r>
              <a:rPr lang="tr-TR" sz="252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Mutlaka;</a:t>
            </a:r>
          </a:p>
          <a:p>
            <a:pPr defTabSz="1280160">
              <a:lnSpc>
                <a:spcPct val="120000"/>
              </a:lnSpc>
              <a:defRPr/>
            </a:pPr>
            <a:r>
              <a:rPr lang="tr-TR" sz="25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kültürü</a:t>
            </a:r>
          </a:p>
          <a:p>
            <a:pPr defTabSz="1280160">
              <a:lnSpc>
                <a:spcPct val="120000"/>
              </a:lnSpc>
              <a:defRPr/>
            </a:pPr>
            <a:r>
              <a:rPr lang="tr-TR" sz="25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 idrar tetkiki</a:t>
            </a:r>
          </a:p>
          <a:p>
            <a:pPr defTabSz="1280160">
              <a:lnSpc>
                <a:spcPct val="120000"/>
              </a:lnSpc>
              <a:defRPr/>
            </a:pPr>
            <a:r>
              <a:rPr lang="tr-TR" sz="25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İdrar kültürü ***</a:t>
            </a:r>
          </a:p>
          <a:p>
            <a:pPr defTabSz="1280160">
              <a:lnSpc>
                <a:spcPct val="120000"/>
              </a:lnSpc>
              <a:defRPr/>
            </a:pPr>
            <a:r>
              <a:rPr lang="tr-TR" sz="252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Gerekli ise;</a:t>
            </a:r>
          </a:p>
          <a:p>
            <a:pPr defTabSz="1280160">
              <a:lnSpc>
                <a:spcPct val="120000"/>
              </a:lnSpc>
              <a:defRPr/>
            </a:pPr>
            <a:r>
              <a:rPr lang="tr-TR" sz="25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PAAC </a:t>
            </a:r>
            <a:r>
              <a:rPr lang="tr-TR" sz="252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grafisi</a:t>
            </a:r>
            <a:endParaRPr lang="tr-TR" sz="252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80160">
              <a:lnSpc>
                <a:spcPct val="120000"/>
              </a:lnSpc>
              <a:defRPr/>
            </a:pPr>
            <a:r>
              <a:rPr lang="tr-TR" sz="25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Gaita tetkiki</a:t>
            </a:r>
          </a:p>
          <a:p>
            <a:pPr defTabSz="1280160">
              <a:lnSpc>
                <a:spcPct val="120000"/>
              </a:lnSpc>
              <a:defRPr/>
            </a:pPr>
            <a:r>
              <a:rPr lang="tr-TR" sz="25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 incelemesi</a:t>
            </a:r>
            <a:endParaRPr lang="en-US" sz="252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H="1">
            <a:off x="2871471" y="2682559"/>
            <a:ext cx="2218055" cy="15135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1280160"/>
            <a:endParaRPr lang="tr-TR" sz="252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375979" y="3187066"/>
            <a:ext cx="1031051" cy="4801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80160">
              <a:defRPr/>
            </a:pPr>
            <a:r>
              <a:rPr lang="tr-TR" sz="252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EVET</a:t>
            </a:r>
            <a:endParaRPr lang="en-US" sz="252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7207568" y="4302761"/>
            <a:ext cx="2924198" cy="4370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80160"/>
            <a:r>
              <a:rPr lang="tr-TR" sz="22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kriterlerini belirle</a:t>
            </a:r>
            <a:endParaRPr lang="en-US" sz="224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7005321" y="2682559"/>
            <a:ext cx="1713548" cy="15135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1280160"/>
            <a:endParaRPr lang="tr-TR" sz="252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7409816" y="3193734"/>
            <a:ext cx="1257075" cy="4801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80160"/>
            <a:r>
              <a:rPr lang="tr-TR" sz="2520" b="1">
                <a:solidFill>
                  <a:prstClr val="black"/>
                </a:solidFill>
                <a:latin typeface="Comic Sans MS" pitchFamily="66" charset="0"/>
              </a:rPr>
              <a:t>HAYIR</a:t>
            </a:r>
            <a:endParaRPr lang="en-US" sz="2520" b="1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 rot="5400000">
            <a:off x="8407960" y="5313722"/>
            <a:ext cx="622024" cy="402272"/>
          </a:xfrm>
          <a:prstGeom prst="notchedRightArrow">
            <a:avLst>
              <a:gd name="adj1" fmla="val 50000"/>
              <a:gd name="adj2" fmla="val 56354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1280160"/>
            <a:endParaRPr lang="tr-TR" sz="252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7" name="14 Metin kutusu"/>
          <p:cNvSpPr txBox="1"/>
          <p:nvPr/>
        </p:nvSpPr>
        <p:spPr>
          <a:xfrm>
            <a:off x="4787821" y="6312769"/>
            <a:ext cx="8013779" cy="1342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80160">
              <a:lnSpc>
                <a:spcPct val="120000"/>
              </a:lnSpc>
            </a:pPr>
            <a:r>
              <a:rPr lang="tr-TR" sz="2240" dirty="0">
                <a:solidFill>
                  <a:srgbClr val="0F6F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Düşük risk kriterleri varsa </a:t>
            </a:r>
            <a:r>
              <a:rPr lang="tr-TR" sz="2240" dirty="0">
                <a:solidFill>
                  <a:srgbClr val="0F6FC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Hastanede ya da evde izlem</a:t>
            </a:r>
          </a:p>
          <a:p>
            <a:pPr defTabSz="1280160">
              <a:lnSpc>
                <a:spcPct val="120000"/>
              </a:lnSpc>
            </a:pPr>
            <a:endParaRPr lang="tr-TR" sz="2240" dirty="0">
              <a:solidFill>
                <a:srgbClr val="0F6FC6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defTabSz="1280160">
              <a:lnSpc>
                <a:spcPct val="120000"/>
              </a:lnSpc>
            </a:pPr>
            <a:r>
              <a:rPr lang="tr-TR" sz="2240" dirty="0">
                <a:solidFill>
                  <a:srgbClr val="0F6FC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Düşük risk kriterleri yoksa  </a:t>
            </a:r>
            <a:r>
              <a:rPr lang="tr-TR" sz="25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Hastaneye yatış</a:t>
            </a:r>
            <a:endParaRPr lang="tr-TR" sz="224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67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54562" y="667341"/>
            <a:ext cx="11521440" cy="1600200"/>
          </a:xfrm>
        </p:spPr>
        <p:txBody>
          <a:bodyPr>
            <a:normAutofit/>
          </a:bodyPr>
          <a:lstStyle/>
          <a:p>
            <a:r>
              <a:rPr lang="tr-TR" sz="4480" dirty="0">
                <a:latin typeface="Arial" pitchFamily="34" charset="0"/>
                <a:cs typeface="Arial" pitchFamily="34" charset="0"/>
              </a:rPr>
              <a:t>Düşük Risk Kriterleri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it-IT" sz="3080" dirty="0">
                <a:latin typeface="Arial" panose="020B0604020202020204" pitchFamily="34" charset="0"/>
                <a:cs typeface="Arial" panose="020B0604020202020204" pitchFamily="34" charset="0"/>
              </a:rPr>
              <a:t>İyi görünen</a:t>
            </a:r>
            <a:endParaRPr lang="en-US" sz="308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it-IT" sz="3080" dirty="0">
                <a:latin typeface="Arial" panose="020B0604020202020204" pitchFamily="34" charset="0"/>
                <a:cs typeface="Arial" panose="020B0604020202020204" pitchFamily="34" charset="0"/>
              </a:rPr>
              <a:t>Daha önce sağlıklı</a:t>
            </a:r>
            <a:r>
              <a:rPr lang="tr-TR" sz="3080" dirty="0">
                <a:latin typeface="Arial" panose="020B0604020202020204" pitchFamily="34" charset="0"/>
                <a:cs typeface="Arial" panose="020B0604020202020204" pitchFamily="34" charset="0"/>
              </a:rPr>
              <a:t> olan</a:t>
            </a:r>
            <a:endParaRPr lang="en-US" sz="308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it-IT" sz="3080" dirty="0">
                <a:latin typeface="Arial" panose="020B0604020202020204" pitchFamily="34" charset="0"/>
                <a:cs typeface="Arial" panose="020B0604020202020204" pitchFamily="34" charset="0"/>
              </a:rPr>
              <a:t>Cilt, yumuşak doku, kemik, eklem ve kulak enfeksiyonu olmayan </a:t>
            </a:r>
            <a:endParaRPr lang="en-US" sz="308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sv-SE" sz="3080" dirty="0">
                <a:latin typeface="Arial" panose="020B0604020202020204" pitchFamily="34" charset="0"/>
                <a:cs typeface="Arial" panose="020B0604020202020204" pitchFamily="34" charset="0"/>
              </a:rPr>
              <a:t>BK sayısı</a:t>
            </a:r>
            <a:r>
              <a:rPr lang="tr-TR" sz="30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080" dirty="0">
                <a:latin typeface="Arial" panose="020B0604020202020204" pitchFamily="34" charset="0"/>
                <a:cs typeface="Arial" panose="020B0604020202020204" pitchFamily="34" charset="0"/>
              </a:rPr>
              <a:t>normal olan (5000-15000/mm3)</a:t>
            </a:r>
            <a:endParaRPr lang="en-US" sz="308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sv-SE" sz="3080" dirty="0">
                <a:latin typeface="Arial" panose="020B0604020202020204" pitchFamily="34" charset="0"/>
                <a:cs typeface="Arial" panose="020B0604020202020204" pitchFamily="34" charset="0"/>
              </a:rPr>
              <a:t>Normal absolü nötrofil sayısı olan</a:t>
            </a:r>
            <a:endParaRPr lang="en-US" sz="308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sv-SE" sz="3080" dirty="0">
                <a:latin typeface="Arial" panose="020B0604020202020204" pitchFamily="34" charset="0"/>
                <a:cs typeface="Arial" panose="020B0604020202020204" pitchFamily="34" charset="0"/>
              </a:rPr>
              <a:t>İdrar sedimentinde</a:t>
            </a:r>
            <a:r>
              <a:rPr lang="tr-TR" sz="30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080" dirty="0">
                <a:latin typeface="Arial" panose="020B0604020202020204" pitchFamily="34" charset="0"/>
                <a:cs typeface="Arial" panose="020B0604020202020204" pitchFamily="34" charset="0"/>
              </a:rPr>
              <a:t>≤</a:t>
            </a:r>
            <a:r>
              <a:rPr lang="tr-TR" sz="30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080" dirty="0">
                <a:latin typeface="Arial" panose="020B0604020202020204" pitchFamily="34" charset="0"/>
                <a:cs typeface="Arial" panose="020B0604020202020204" pitchFamily="34" charset="0"/>
              </a:rPr>
              <a:t>10 beyaz küre</a:t>
            </a:r>
            <a:r>
              <a:rPr lang="tr-TR" sz="3080" dirty="0">
                <a:latin typeface="Arial" panose="020B0604020202020204" pitchFamily="34" charset="0"/>
                <a:cs typeface="Arial" panose="020B0604020202020204" pitchFamily="34" charset="0"/>
              </a:rPr>
              <a:t> olan</a:t>
            </a:r>
            <a:endParaRPr lang="en-US" sz="308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sv-SE" sz="3080" dirty="0">
                <a:latin typeface="Arial" panose="020B0604020202020204" pitchFamily="34" charset="0"/>
                <a:cs typeface="Arial" panose="020B0604020202020204" pitchFamily="34" charset="0"/>
              </a:rPr>
              <a:t>Diaresi olan ve gaita yaymasında </a:t>
            </a:r>
            <a:r>
              <a:rPr lang="tr-TR" sz="30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080" dirty="0">
                <a:latin typeface="Arial" panose="020B0604020202020204" pitchFamily="34" charset="0"/>
                <a:cs typeface="Arial" panose="020B0604020202020204" pitchFamily="34" charset="0"/>
              </a:rPr>
              <a:t>≤5 beyaz küre olan</a:t>
            </a:r>
            <a:endParaRPr lang="tr-TR" sz="308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3750" y="0"/>
            <a:ext cx="11521440" cy="1600200"/>
          </a:xfrm>
        </p:spPr>
        <p:txBody>
          <a:bodyPr>
            <a:normAutofit/>
          </a:bodyPr>
          <a:lstStyle/>
          <a:p>
            <a:r>
              <a:rPr lang="tr-TR" sz="5040" dirty="0">
                <a:latin typeface="Arial" pitchFamily="34" charset="0"/>
                <a:cs typeface="Arial" pitchFamily="34" charset="0"/>
              </a:rPr>
              <a:t>3-36 Ay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53750" y="1977886"/>
            <a:ext cx="11521440" cy="6955973"/>
          </a:xfrm>
        </p:spPr>
        <p:txBody>
          <a:bodyPr>
            <a:normAutofit fontScale="92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tr-TR" sz="2520" dirty="0">
                <a:latin typeface="Arial" pitchFamily="34" charset="0"/>
                <a:cs typeface="Arial" pitchFamily="34" charset="0"/>
              </a:rPr>
              <a:t>Enfeksiyonun yayılma riski bağışıklık sisteminin olgunlaşması nedeni ile azdır.</a:t>
            </a:r>
          </a:p>
          <a:p>
            <a:pPr>
              <a:buNone/>
            </a:pPr>
            <a:r>
              <a:rPr lang="tr-TR" sz="2800" dirty="0">
                <a:solidFill>
                  <a:schemeClr val="accent2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tr-TR" sz="2800" dirty="0">
                <a:solidFill>
                  <a:schemeClr val="accent2"/>
                </a:solidFill>
                <a:latin typeface="Arial" panose="020B0604020202020204" pitchFamily="34" charset="0"/>
                <a:cs typeface="Arial" pitchFamily="34" charset="0"/>
              </a:rPr>
              <a:t>Etiyoloji</a:t>
            </a:r>
          </a:p>
          <a:p>
            <a:r>
              <a:rPr lang="tr-TR" sz="3080" dirty="0" err="1">
                <a:latin typeface="Arial" panose="020B0604020202020204" pitchFamily="34" charset="0"/>
                <a:cs typeface="Arial" panose="020B0604020202020204" pitchFamily="34" charset="0"/>
              </a:rPr>
              <a:t>Viral</a:t>
            </a:r>
            <a:r>
              <a:rPr lang="tr-TR" sz="3080" dirty="0">
                <a:latin typeface="Arial" panose="020B0604020202020204" pitchFamily="34" charset="0"/>
                <a:cs typeface="Arial" panose="020B0604020202020204" pitchFamily="34" charset="0"/>
              </a:rPr>
              <a:t> enfeksiyonlar</a:t>
            </a:r>
          </a:p>
          <a:p>
            <a:r>
              <a:rPr lang="tr-TR" sz="3080" dirty="0">
                <a:latin typeface="Arial" panose="020B0604020202020204" pitchFamily="34" charset="0"/>
                <a:cs typeface="Arial" panose="020B0604020202020204" pitchFamily="34" charset="0"/>
              </a:rPr>
              <a:t>Ciddi bakteriyel enfeksiyonlar</a:t>
            </a:r>
          </a:p>
          <a:p>
            <a:pPr lvl="1"/>
            <a:r>
              <a:rPr lang="tr-TR" sz="2380" i="1" dirty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tr-TR" sz="2380" i="1" dirty="0" err="1">
                <a:latin typeface="Arial" panose="020B0604020202020204" pitchFamily="34" charset="0"/>
                <a:cs typeface="Arial" panose="020B0604020202020204" pitchFamily="34" charset="0"/>
              </a:rPr>
              <a:t>pneumoniae</a:t>
            </a:r>
            <a:r>
              <a:rPr lang="tr-TR" sz="238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1"/>
            <a:r>
              <a:rPr lang="tr-TR" sz="2380" i="1" dirty="0">
                <a:latin typeface="Arial" panose="020B0604020202020204" pitchFamily="34" charset="0"/>
                <a:cs typeface="Arial" panose="020B0604020202020204" pitchFamily="34" charset="0"/>
              </a:rPr>
              <a:t>N. </a:t>
            </a:r>
            <a:r>
              <a:rPr lang="tr-TR" sz="2380" i="1" dirty="0" err="1">
                <a:latin typeface="Arial" panose="020B0604020202020204" pitchFamily="34" charset="0"/>
                <a:cs typeface="Arial" panose="020B0604020202020204" pitchFamily="34" charset="0"/>
              </a:rPr>
              <a:t>meningitidis</a:t>
            </a:r>
            <a:r>
              <a:rPr lang="tr-TR" sz="238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1"/>
            <a:r>
              <a:rPr lang="tr-TR" sz="2380" i="1" dirty="0" err="1">
                <a:latin typeface="Arial" panose="020B0604020202020204" pitchFamily="34" charset="0"/>
                <a:cs typeface="Arial" panose="020B0604020202020204" pitchFamily="34" charset="0"/>
              </a:rPr>
              <a:t>Salmonella</a:t>
            </a:r>
            <a:r>
              <a:rPr lang="tr-TR" sz="238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tr-TR" sz="2380" i="1" dirty="0">
                <a:latin typeface="Arial" panose="020B0604020202020204" pitchFamily="34" charset="0"/>
                <a:cs typeface="Arial" panose="020B0604020202020204" pitchFamily="34" charset="0"/>
              </a:rPr>
              <a:t>H. </a:t>
            </a:r>
            <a:r>
              <a:rPr lang="tr-TR" sz="2380" i="1" dirty="0" err="1">
                <a:latin typeface="Arial" panose="020B0604020202020204" pitchFamily="34" charset="0"/>
                <a:cs typeface="Arial" panose="020B0604020202020204" pitchFamily="34" charset="0"/>
              </a:rPr>
              <a:t>İnfluenzae</a:t>
            </a:r>
            <a:endParaRPr lang="tr-TR" sz="238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tr-TR" sz="224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3080" dirty="0">
                <a:latin typeface="Arial" panose="020B0604020202020204" pitchFamily="34" charset="0"/>
                <a:cs typeface="Arial" panose="020B0604020202020204" pitchFamily="34" charset="0"/>
              </a:rPr>
              <a:t>Tedavisiz </a:t>
            </a:r>
            <a:r>
              <a:rPr lang="tr-TR" sz="3080" dirty="0" err="1">
                <a:latin typeface="Arial" panose="020B0604020202020204" pitchFamily="34" charset="0"/>
                <a:cs typeface="Arial" panose="020B0604020202020204" pitchFamily="34" charset="0"/>
              </a:rPr>
              <a:t>pnömokok</a:t>
            </a:r>
            <a:r>
              <a:rPr lang="tr-TR" sz="30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80" dirty="0" err="1">
                <a:latin typeface="Arial" panose="020B0604020202020204" pitchFamily="34" charset="0"/>
                <a:cs typeface="Arial" panose="020B0604020202020204" pitchFamily="34" charset="0"/>
              </a:rPr>
              <a:t>bakteriyemisi</a:t>
            </a:r>
            <a:r>
              <a:rPr lang="tr-TR" sz="30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80" dirty="0" err="1">
                <a:latin typeface="Arial" panose="020B0604020202020204" pitchFamily="34" charset="0"/>
                <a:cs typeface="Arial" panose="020B0604020202020204" pitchFamily="34" charset="0"/>
              </a:rPr>
              <a:t>spontan</a:t>
            </a:r>
            <a:r>
              <a:rPr lang="tr-TR" sz="3080" dirty="0">
                <a:latin typeface="Arial" panose="020B0604020202020204" pitchFamily="34" charset="0"/>
                <a:cs typeface="Arial" panose="020B0604020202020204" pitchFamily="34" charset="0"/>
              </a:rPr>
              <a:t> iyileşebilir veya menenjit, </a:t>
            </a:r>
            <a:r>
              <a:rPr lang="tr-TR" sz="3080" dirty="0" err="1">
                <a:latin typeface="Arial" panose="020B0604020202020204" pitchFamily="34" charset="0"/>
                <a:cs typeface="Arial" panose="020B0604020202020204" pitchFamily="34" charset="0"/>
              </a:rPr>
              <a:t>pnömoni</a:t>
            </a:r>
            <a:r>
              <a:rPr lang="tr-TR" sz="308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3080" dirty="0" err="1">
                <a:latin typeface="Arial" panose="020B0604020202020204" pitchFamily="34" charset="0"/>
                <a:cs typeface="Arial" panose="020B0604020202020204" pitchFamily="34" charset="0"/>
              </a:rPr>
              <a:t>selülit</a:t>
            </a:r>
            <a:r>
              <a:rPr lang="tr-TR" sz="308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tr-TR" sz="3080" dirty="0" err="1">
                <a:latin typeface="Arial" panose="020B0604020202020204" pitchFamily="34" charset="0"/>
                <a:cs typeface="Arial" panose="020B0604020202020204" pitchFamily="34" charset="0"/>
              </a:rPr>
              <a:t>perikardit</a:t>
            </a:r>
            <a:r>
              <a:rPr lang="tr-TR" sz="308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3080" dirty="0" err="1">
                <a:latin typeface="Arial" panose="020B0604020202020204" pitchFamily="34" charset="0"/>
                <a:cs typeface="Arial" panose="020B0604020202020204" pitchFamily="34" charset="0"/>
              </a:rPr>
              <a:t>otitid</a:t>
            </a:r>
            <a:r>
              <a:rPr lang="tr-TR" sz="30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080" dirty="0" err="1"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r>
              <a:rPr lang="tr-TR" sz="3080" dirty="0">
                <a:latin typeface="Arial" panose="020B0604020202020204" pitchFamily="34" charset="0"/>
                <a:cs typeface="Arial" panose="020B0604020202020204" pitchFamily="34" charset="0"/>
              </a:rPr>
              <a:t>, septik </a:t>
            </a:r>
            <a:r>
              <a:rPr lang="tr-TR" sz="3080" dirty="0" err="1">
                <a:latin typeface="Arial" panose="020B0604020202020204" pitchFamily="34" charset="0"/>
                <a:cs typeface="Arial" panose="020B0604020202020204" pitchFamily="34" charset="0"/>
              </a:rPr>
              <a:t>artrit</a:t>
            </a:r>
            <a:r>
              <a:rPr lang="tr-TR" sz="3080" dirty="0">
                <a:latin typeface="Arial" panose="020B0604020202020204" pitchFamily="34" charset="0"/>
                <a:cs typeface="Arial" panose="020B0604020202020204" pitchFamily="34" charset="0"/>
              </a:rPr>
              <a:t> gelişebilir.</a:t>
            </a:r>
          </a:p>
          <a:p>
            <a:pPr marL="0" indent="0">
              <a:buNone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392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tr-TR" sz="336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&gt;36 ay çocuklarda;</a:t>
            </a:r>
          </a:p>
          <a:p>
            <a:pPr lvl="1"/>
            <a:r>
              <a:rPr lang="tr-TR" sz="3080" dirty="0">
                <a:latin typeface="Arial" panose="020B0604020202020204" pitchFamily="34" charset="0"/>
                <a:cs typeface="Arial" panose="020B0604020202020204" pitchFamily="34" charset="0"/>
              </a:rPr>
              <a:t>Lokalize enfeksiyonlar</a:t>
            </a:r>
          </a:p>
          <a:p>
            <a:pPr lvl="1"/>
            <a:r>
              <a:rPr lang="tr-TR" sz="3080" dirty="0" err="1">
                <a:latin typeface="Arial" panose="020B0604020202020204" pitchFamily="34" charset="0"/>
                <a:cs typeface="Arial" panose="020B0604020202020204" pitchFamily="34" charset="0"/>
              </a:rPr>
              <a:t>Vaskülit</a:t>
            </a:r>
            <a:r>
              <a:rPr lang="tr-TR" sz="308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3080" dirty="0" err="1">
                <a:latin typeface="Arial" panose="020B0604020202020204" pitchFamily="34" charset="0"/>
                <a:cs typeface="Arial" panose="020B0604020202020204" pitchFamily="34" charset="0"/>
              </a:rPr>
              <a:t>otoimmün</a:t>
            </a:r>
            <a:r>
              <a:rPr lang="tr-TR" sz="3080" dirty="0">
                <a:latin typeface="Arial" panose="020B0604020202020204" pitchFamily="34" charset="0"/>
                <a:cs typeface="Arial" panose="020B0604020202020204" pitchFamily="34" charset="0"/>
              </a:rPr>
              <a:t> hastalıklar</a:t>
            </a:r>
          </a:p>
          <a:p>
            <a:endParaRPr lang="tr-TR" dirty="0"/>
          </a:p>
          <a:p>
            <a:endParaRPr lang="tr-TR" sz="336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55651" y="566738"/>
            <a:ext cx="1901483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80160">
              <a:defRPr/>
            </a:pPr>
            <a:r>
              <a:rPr lang="tr-TR" sz="336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3-36 ay</a:t>
            </a:r>
            <a:endParaRPr lang="en-US" sz="336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87240" y="2078039"/>
            <a:ext cx="4052348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defTabSz="1280160">
              <a:defRPr/>
            </a:pPr>
            <a:r>
              <a:rPr lang="tr-TR" sz="2800" b="1" dirty="0">
                <a:solidFill>
                  <a:prstClr val="black"/>
                </a:solidFill>
                <a:latin typeface="Comic Sans MS" pitchFamily="66" charset="0"/>
              </a:rPr>
              <a:t>Ateş ≥ 39</a:t>
            </a:r>
            <a:r>
              <a:rPr lang="en-US" sz="2800" b="1" dirty="0">
                <a:solidFill>
                  <a:prstClr val="black"/>
                </a:solidFill>
                <a:latin typeface="Comic Sans MS" pitchFamily="66" charset="0"/>
              </a:rPr>
              <a:t>º</a:t>
            </a:r>
            <a:r>
              <a:rPr lang="tr-TR" sz="2800" b="1" dirty="0">
                <a:solidFill>
                  <a:prstClr val="black"/>
                </a:solidFill>
                <a:latin typeface="Comic Sans MS" pitchFamily="66" charset="0"/>
              </a:rPr>
              <a:t>C; </a:t>
            </a:r>
            <a:r>
              <a:rPr lang="tr-TR" sz="2800" b="1" dirty="0" err="1">
                <a:solidFill>
                  <a:prstClr val="black"/>
                </a:solidFill>
                <a:latin typeface="Comic Sans MS" pitchFamily="66" charset="0"/>
              </a:rPr>
              <a:t>toksik</a:t>
            </a:r>
            <a:r>
              <a:rPr lang="tr-TR" sz="28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endParaRPr lang="en-US" sz="28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55639" y="2078038"/>
            <a:ext cx="2822575" cy="4801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defTabSz="1280160">
              <a:defRPr/>
            </a:pPr>
            <a:r>
              <a:rPr lang="tr-TR" sz="252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Toksik</a:t>
            </a:r>
            <a:r>
              <a:rPr lang="tr-TR" sz="252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görünüm?</a:t>
            </a:r>
            <a:endParaRPr lang="en-US" sz="252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 rot="5400000">
            <a:off x="1419067" y="1414622"/>
            <a:ext cx="646748" cy="360045"/>
          </a:xfrm>
          <a:prstGeom prst="notchedRightArrow">
            <a:avLst>
              <a:gd name="adj1" fmla="val 50000"/>
              <a:gd name="adj2" fmla="val 44907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1280160"/>
            <a:endParaRPr lang="tr-TR" sz="252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3678238" y="2180274"/>
            <a:ext cx="646747" cy="360045"/>
          </a:xfrm>
          <a:prstGeom prst="notchedRightArrow">
            <a:avLst>
              <a:gd name="adj1" fmla="val 50000"/>
              <a:gd name="adj2" fmla="val 44907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1280160"/>
            <a:endParaRPr lang="tr-TR" sz="252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0130155" y="2051368"/>
            <a:ext cx="1181414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80160"/>
            <a:r>
              <a:rPr lang="tr-T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YATIŞ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1 Metin kutusu"/>
          <p:cNvSpPr txBox="1"/>
          <p:nvPr/>
        </p:nvSpPr>
        <p:spPr>
          <a:xfrm>
            <a:off x="9184967" y="2646998"/>
            <a:ext cx="3326109" cy="16435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80160"/>
            <a:r>
              <a:rPr lang="tr-TR" sz="2520" dirty="0">
                <a:solidFill>
                  <a:prstClr val="black"/>
                </a:solidFill>
                <a:latin typeface="Comic Sans MS" pitchFamily="66" charset="0"/>
              </a:rPr>
              <a:t>Kan kültürü</a:t>
            </a:r>
          </a:p>
          <a:p>
            <a:pPr defTabSz="1280160"/>
            <a:r>
              <a:rPr lang="tr-TR" sz="2520" dirty="0">
                <a:solidFill>
                  <a:prstClr val="black"/>
                </a:solidFill>
                <a:latin typeface="Comic Sans MS" pitchFamily="66" charset="0"/>
              </a:rPr>
              <a:t>İdrar kültürü</a:t>
            </a:r>
          </a:p>
          <a:p>
            <a:pPr defTabSz="1280160"/>
            <a:r>
              <a:rPr lang="tr-TR" sz="2520" dirty="0">
                <a:solidFill>
                  <a:prstClr val="black"/>
                </a:solidFill>
                <a:latin typeface="Comic Sans MS" pitchFamily="66" charset="0"/>
              </a:rPr>
              <a:t>BOS incelemesi</a:t>
            </a:r>
          </a:p>
          <a:p>
            <a:pPr defTabSz="1280160"/>
            <a:r>
              <a:rPr lang="tr-TR" sz="2520" dirty="0">
                <a:solidFill>
                  <a:prstClr val="black"/>
                </a:solidFill>
                <a:latin typeface="Comic Sans MS" pitchFamily="66" charset="0"/>
              </a:rPr>
              <a:t>Antibiyotik tedavisi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973219" y="4699789"/>
            <a:ext cx="4738126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defTabSz="1280160">
              <a:defRPr/>
            </a:pPr>
            <a:r>
              <a:rPr lang="tr-TR" sz="2800" b="1" dirty="0">
                <a:solidFill>
                  <a:prstClr val="black"/>
                </a:solidFill>
                <a:latin typeface="Comic Sans MS" pitchFamily="66" charset="0"/>
              </a:rPr>
              <a:t>Ateş </a:t>
            </a:r>
            <a:r>
              <a:rPr lang="tr-TR" sz="2520" b="1" dirty="0">
                <a:solidFill>
                  <a:prstClr val="black"/>
                </a:solidFill>
                <a:latin typeface="Constantia"/>
              </a:rPr>
              <a:t>≥</a:t>
            </a:r>
            <a:r>
              <a:rPr lang="tr-TR" sz="2520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tr-TR" sz="2800" b="1" dirty="0">
                <a:solidFill>
                  <a:prstClr val="black"/>
                </a:solidFill>
                <a:latin typeface="Comic Sans MS" pitchFamily="66" charset="0"/>
              </a:rPr>
              <a:t>39</a:t>
            </a:r>
            <a:r>
              <a:rPr lang="en-US" sz="2800" b="1" dirty="0">
                <a:solidFill>
                  <a:prstClr val="black"/>
                </a:solidFill>
                <a:latin typeface="Comic Sans MS" pitchFamily="66" charset="0"/>
              </a:rPr>
              <a:t>º</a:t>
            </a:r>
            <a:r>
              <a:rPr lang="tr-TR" sz="2800" b="1" dirty="0">
                <a:solidFill>
                  <a:prstClr val="black"/>
                </a:solidFill>
                <a:latin typeface="Comic Sans MS" pitchFamily="66" charset="0"/>
              </a:rPr>
              <a:t>C; </a:t>
            </a:r>
            <a:r>
              <a:rPr lang="tr-TR" sz="2800" b="1" dirty="0" err="1">
                <a:solidFill>
                  <a:prstClr val="black"/>
                </a:solidFill>
                <a:latin typeface="Comic Sans MS" pitchFamily="66" charset="0"/>
              </a:rPr>
              <a:t>toksik</a:t>
            </a:r>
            <a:r>
              <a:rPr lang="tr-TR" sz="2800" b="1" dirty="0">
                <a:solidFill>
                  <a:prstClr val="black"/>
                </a:solidFill>
                <a:latin typeface="Comic Sans MS" pitchFamily="66" charset="0"/>
              </a:rPr>
              <a:t> değil</a:t>
            </a:r>
            <a:endParaRPr lang="en-US" sz="28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9324325" y="4712519"/>
            <a:ext cx="2333267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80160"/>
            <a:r>
              <a:rPr lang="tr-T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TARTIŞMALI</a:t>
            </a:r>
          </a:p>
        </p:txBody>
      </p:sp>
      <p:sp>
        <p:nvSpPr>
          <p:cNvPr id="13" name="23 Metin kutusu"/>
          <p:cNvSpPr txBox="1"/>
          <p:nvPr/>
        </p:nvSpPr>
        <p:spPr>
          <a:xfrm>
            <a:off x="9648372" y="5607090"/>
            <a:ext cx="2016224" cy="16435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1280160"/>
            <a:r>
              <a:rPr lang="tr-TR" sz="25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CBC</a:t>
            </a:r>
          </a:p>
          <a:p>
            <a:pPr defTabSz="1280160"/>
            <a:r>
              <a:rPr lang="tr-TR" sz="25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KK </a:t>
            </a:r>
          </a:p>
          <a:p>
            <a:pPr defTabSz="1280160"/>
            <a:r>
              <a:rPr lang="tr-TR" sz="25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İK </a:t>
            </a:r>
          </a:p>
          <a:p>
            <a:pPr defTabSz="1280160"/>
            <a:r>
              <a:rPr lang="tr-TR" sz="25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PAAG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478214" y="8176716"/>
            <a:ext cx="48380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defTabSz="1280160">
              <a:defRPr/>
            </a:pPr>
            <a:r>
              <a:rPr lang="tr-TR" sz="2800" b="1">
                <a:solidFill>
                  <a:prstClr val="black"/>
                </a:solidFill>
                <a:latin typeface="Comic Sans MS" pitchFamily="66" charset="0"/>
              </a:rPr>
              <a:t>Ateş &lt;39</a:t>
            </a:r>
            <a:r>
              <a:rPr lang="en-US" sz="2800" b="1">
                <a:solidFill>
                  <a:prstClr val="black"/>
                </a:solidFill>
                <a:latin typeface="Comic Sans MS" pitchFamily="66" charset="0"/>
              </a:rPr>
              <a:t>º</a:t>
            </a:r>
            <a:r>
              <a:rPr lang="tr-TR" sz="2800" b="1">
                <a:solidFill>
                  <a:prstClr val="black"/>
                </a:solidFill>
                <a:latin typeface="Comic Sans MS" pitchFamily="66" charset="0"/>
              </a:rPr>
              <a:t>C; toksik değil</a:t>
            </a:r>
            <a:endParaRPr lang="en-US" sz="2800" b="1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9828382" y="7623314"/>
            <a:ext cx="2366353" cy="1604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80160">
              <a:lnSpc>
                <a:spcPct val="120000"/>
              </a:lnSpc>
            </a:pPr>
            <a:r>
              <a:rPr lang="tr-TR" sz="2800" b="1" dirty="0">
                <a:solidFill>
                  <a:prstClr val="black"/>
                </a:solidFill>
                <a:latin typeface="Comic Sans MS" pitchFamily="66" charset="0"/>
              </a:rPr>
              <a:t>İZLEM</a:t>
            </a:r>
            <a:r>
              <a:rPr lang="tr-TR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</a:p>
          <a:p>
            <a:pPr defTabSz="1280160">
              <a:lnSpc>
                <a:spcPct val="120000"/>
              </a:lnSpc>
            </a:pPr>
            <a:r>
              <a:rPr lang="tr-TR" sz="2800" dirty="0">
                <a:solidFill>
                  <a:prstClr val="black"/>
                </a:solidFill>
                <a:latin typeface="Comic Sans MS" pitchFamily="66" charset="0"/>
              </a:rPr>
              <a:t>Araştırmaya </a:t>
            </a:r>
          </a:p>
          <a:p>
            <a:pPr defTabSz="1280160">
              <a:lnSpc>
                <a:spcPct val="120000"/>
              </a:lnSpc>
            </a:pPr>
            <a:r>
              <a:rPr lang="tr-TR" sz="2800" dirty="0">
                <a:solidFill>
                  <a:prstClr val="black"/>
                </a:solidFill>
                <a:latin typeface="Comic Sans MS" pitchFamily="66" charset="0"/>
              </a:rPr>
              <a:t>gerek yok</a:t>
            </a:r>
            <a:endParaRPr lang="en-US" sz="28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8316214" y="4812574"/>
            <a:ext cx="646747" cy="360045"/>
          </a:xfrm>
          <a:prstGeom prst="notchedRightArrow">
            <a:avLst>
              <a:gd name="adj1" fmla="val 50000"/>
              <a:gd name="adj2" fmla="val 44907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1280160"/>
            <a:endParaRPr lang="tr-TR" sz="252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8741852" y="8281173"/>
            <a:ext cx="646747" cy="360045"/>
          </a:xfrm>
          <a:prstGeom prst="notchedRightArrow">
            <a:avLst>
              <a:gd name="adj1" fmla="val 50000"/>
              <a:gd name="adj2" fmla="val 44907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1280160"/>
            <a:endParaRPr lang="tr-TR" sz="252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9159972" y="2151423"/>
            <a:ext cx="646747" cy="360045"/>
          </a:xfrm>
          <a:prstGeom prst="notchedRightArrow">
            <a:avLst>
              <a:gd name="adj1" fmla="val 50000"/>
              <a:gd name="adj2" fmla="val 44907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1280160"/>
            <a:endParaRPr lang="tr-TR" sz="252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6868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0" grpId="1" animBg="1"/>
      <p:bldP spid="11" grpId="0" animBg="1"/>
      <p:bldP spid="12" grpId="0" animBg="1"/>
      <p:bldP spid="13" grpId="0" animBg="1"/>
      <p:bldP spid="13" grpId="1" animBg="1"/>
      <p:bldP spid="15" grpId="0" animBg="1"/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56184" y="1070585"/>
            <a:ext cx="11521440" cy="806490"/>
          </a:xfrm>
        </p:spPr>
        <p:txBody>
          <a:bodyPr>
            <a:normAutofit/>
          </a:bodyPr>
          <a:lstStyle/>
          <a:p>
            <a:r>
              <a:rPr lang="tr-TR" sz="4200" dirty="0">
                <a:latin typeface="Arial" pitchFamily="34" charset="0"/>
                <a:cs typeface="Arial" pitchFamily="34" charset="0"/>
              </a:rPr>
              <a:t>Her ateşli çocuğa idrar tetkiki yapılmalı mı?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0080" y="2179509"/>
            <a:ext cx="11521440" cy="667493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sv-SE" sz="4340" dirty="0">
                <a:latin typeface="Arial" pitchFamily="34" charset="0"/>
                <a:cs typeface="Arial" pitchFamily="34" charset="0"/>
              </a:rPr>
              <a:t>Çocuklarda</a:t>
            </a:r>
            <a:r>
              <a:rPr lang="tr-TR" sz="4340" dirty="0">
                <a:latin typeface="Arial" pitchFamily="34" charset="0"/>
                <a:cs typeface="Arial" pitchFamily="34" charset="0"/>
              </a:rPr>
              <a:t> </a:t>
            </a:r>
            <a:r>
              <a:rPr lang="sv-SE" sz="434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4340" dirty="0">
                <a:latin typeface="Arial" pitchFamily="34" charset="0"/>
                <a:cs typeface="Arial" pitchFamily="34" charset="0"/>
              </a:rPr>
              <a:t>İYE</a:t>
            </a:r>
            <a:r>
              <a:rPr lang="sv-SE" sz="4340" dirty="0">
                <a:latin typeface="Arial" pitchFamily="34" charset="0"/>
                <a:cs typeface="Arial" pitchFamily="34" charset="0"/>
              </a:rPr>
              <a:t> prevalansı % 2-5 </a:t>
            </a:r>
            <a:endParaRPr lang="tr-TR" sz="434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tr-TR" sz="4340" dirty="0">
                <a:latin typeface="Arial" pitchFamily="34" charset="0"/>
                <a:cs typeface="Arial" pitchFamily="34" charset="0"/>
              </a:rPr>
              <a:t>Ateş İYE olan bebeklerde tek yakınma olabilir.</a:t>
            </a:r>
          </a:p>
          <a:p>
            <a:pPr>
              <a:lnSpc>
                <a:spcPct val="120000"/>
              </a:lnSpc>
              <a:defRPr/>
            </a:pPr>
            <a:endParaRPr lang="tr-TR" sz="308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tr-TR" sz="3080" dirty="0">
                <a:latin typeface="Arial" pitchFamily="34" charset="0"/>
                <a:cs typeface="Arial" pitchFamily="34" charset="0"/>
              </a:rPr>
              <a:t>    </a:t>
            </a:r>
            <a:r>
              <a:rPr lang="tr-TR" sz="308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YÜKSEK RİSKLİ HASTALAR</a:t>
            </a:r>
          </a:p>
          <a:p>
            <a:pPr lvl="1">
              <a:lnSpc>
                <a:spcPct val="120000"/>
              </a:lnSpc>
              <a:defRPr/>
            </a:pPr>
            <a:r>
              <a:rPr lang="sv-SE" sz="3640" dirty="0">
                <a:latin typeface="Arial" pitchFamily="34" charset="0"/>
                <a:cs typeface="Arial" pitchFamily="34" charset="0"/>
              </a:rPr>
              <a:t>Beyaz ırk,</a:t>
            </a:r>
            <a:r>
              <a:rPr lang="tr-TR" sz="364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lnSpc>
                <a:spcPct val="120000"/>
              </a:lnSpc>
              <a:defRPr/>
            </a:pPr>
            <a:r>
              <a:rPr lang="tr-TR" sz="3640" dirty="0">
                <a:latin typeface="Arial" pitchFamily="34" charset="0"/>
                <a:cs typeface="Arial" pitchFamily="34" charset="0"/>
              </a:rPr>
              <a:t>&lt;12 ay </a:t>
            </a:r>
            <a:r>
              <a:rPr lang="sv-SE" sz="3640" dirty="0">
                <a:latin typeface="Arial" pitchFamily="34" charset="0"/>
                <a:cs typeface="Arial" pitchFamily="34" charset="0"/>
              </a:rPr>
              <a:t>kız çocuklar,</a:t>
            </a:r>
            <a:endParaRPr lang="tr-TR" sz="364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  <a:defRPr/>
            </a:pPr>
            <a:r>
              <a:rPr lang="tr-TR" sz="3640" dirty="0">
                <a:latin typeface="Arial" pitchFamily="34" charset="0"/>
                <a:cs typeface="Arial" pitchFamily="34" charset="0"/>
              </a:rPr>
              <a:t>&lt;6 ay erkek çocuklar,</a:t>
            </a:r>
            <a:r>
              <a:rPr lang="sv-SE" sz="3640" dirty="0">
                <a:latin typeface="Arial" pitchFamily="34" charset="0"/>
                <a:cs typeface="Arial" pitchFamily="34" charset="0"/>
              </a:rPr>
              <a:t> </a:t>
            </a:r>
            <a:endParaRPr lang="tr-TR" sz="364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  <a:defRPr/>
            </a:pPr>
            <a:r>
              <a:rPr lang="tr-TR" sz="3640" dirty="0">
                <a:latin typeface="Arial" pitchFamily="34" charset="0"/>
                <a:cs typeface="Arial" pitchFamily="34" charset="0"/>
              </a:rPr>
              <a:t>&lt; 12 ay </a:t>
            </a:r>
            <a:r>
              <a:rPr lang="sv-SE" sz="3640" dirty="0">
                <a:latin typeface="Arial" pitchFamily="34" charset="0"/>
                <a:cs typeface="Arial" pitchFamily="34" charset="0"/>
              </a:rPr>
              <a:t>sünnetsiz erkek çocuklar</a:t>
            </a:r>
            <a:r>
              <a:rPr lang="tr-TR" sz="3640" dirty="0">
                <a:latin typeface="Arial" pitchFamily="34" charset="0"/>
                <a:cs typeface="Arial" pitchFamily="34" charset="0"/>
              </a:rPr>
              <a:t> (risk 8-9 kat artar)</a:t>
            </a:r>
          </a:p>
          <a:p>
            <a:pPr lvl="1">
              <a:lnSpc>
                <a:spcPct val="120000"/>
              </a:lnSpc>
              <a:defRPr/>
            </a:pPr>
            <a:r>
              <a:rPr lang="sv-SE" sz="3640" dirty="0">
                <a:latin typeface="Arial" pitchFamily="34" charset="0"/>
                <a:cs typeface="Arial" pitchFamily="34" charset="0"/>
              </a:rPr>
              <a:t>ateş odağı olmayan çocuklar, </a:t>
            </a:r>
            <a:endParaRPr lang="tr-TR" sz="364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  <a:defRPr/>
            </a:pPr>
            <a:r>
              <a:rPr lang="sv-SE" sz="3640" dirty="0">
                <a:latin typeface="Arial" pitchFamily="34" charset="0"/>
                <a:cs typeface="Arial" pitchFamily="34" charset="0"/>
              </a:rPr>
              <a:t>ateş≥39</a:t>
            </a:r>
            <a:r>
              <a:rPr lang="en-US" sz="3640" dirty="0">
                <a:latin typeface="Arial" pitchFamily="34" charset="0"/>
                <a:cs typeface="Arial" pitchFamily="34" charset="0"/>
              </a:rPr>
              <a:t>º</a:t>
            </a:r>
            <a:r>
              <a:rPr lang="sv-SE" sz="3640" dirty="0">
                <a:latin typeface="Arial" pitchFamily="34" charset="0"/>
                <a:cs typeface="Arial" pitchFamily="34" charset="0"/>
              </a:rPr>
              <a:t>C.</a:t>
            </a:r>
            <a:endParaRPr lang="tr-TR" sz="364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  <a:defRPr/>
            </a:pPr>
            <a:endParaRPr lang="tr-TR" sz="308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  <a:buNone/>
              <a:defRPr/>
            </a:pPr>
            <a:r>
              <a:rPr lang="tr-TR" sz="3080" dirty="0">
                <a:latin typeface="Arial" pitchFamily="34" charset="0"/>
                <a:cs typeface="Arial" pitchFamily="34" charset="0"/>
              </a:rPr>
              <a:t>İdrar örneği </a:t>
            </a:r>
            <a:r>
              <a:rPr lang="tr-TR" sz="266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ÜRETRAL KATETERİZASYON</a:t>
            </a:r>
            <a:r>
              <a:rPr lang="tr-TR" sz="266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3080" dirty="0">
                <a:latin typeface="Arial" pitchFamily="34" charset="0"/>
                <a:cs typeface="Arial" pitchFamily="34" charset="0"/>
              </a:rPr>
              <a:t>ile alınmalıdır.</a:t>
            </a:r>
          </a:p>
          <a:p>
            <a:pPr lvl="1">
              <a:lnSpc>
                <a:spcPct val="120000"/>
              </a:lnSpc>
              <a:buNone/>
              <a:defRPr/>
            </a:pPr>
            <a:endParaRPr lang="tr-TR" sz="3080" i="1" dirty="0">
              <a:latin typeface="Comic Sans MS" pitchFamily="66" charset="0"/>
            </a:endParaRPr>
          </a:p>
          <a:p>
            <a:pPr lvl="1">
              <a:lnSpc>
                <a:spcPct val="120000"/>
              </a:lnSpc>
              <a:buNone/>
              <a:defRPr/>
            </a:pPr>
            <a:r>
              <a:rPr lang="tr-TR" sz="3080" i="1" dirty="0">
                <a:latin typeface="Comic Sans MS" pitchFamily="66" charset="0"/>
              </a:rPr>
              <a:t>      *</a:t>
            </a:r>
            <a:r>
              <a:rPr lang="tr-TR" sz="2100" i="1" dirty="0" err="1">
                <a:latin typeface="Comic Sans MS" pitchFamily="66" charset="0"/>
              </a:rPr>
              <a:t>American</a:t>
            </a:r>
            <a:r>
              <a:rPr lang="tr-TR" sz="2100" i="1" dirty="0">
                <a:latin typeface="Comic Sans MS" pitchFamily="66" charset="0"/>
              </a:rPr>
              <a:t> Academy of </a:t>
            </a:r>
            <a:r>
              <a:rPr lang="tr-TR" sz="2100" i="1" dirty="0" err="1">
                <a:latin typeface="Comic Sans MS" pitchFamily="66" charset="0"/>
              </a:rPr>
              <a:t>Pediatrics</a:t>
            </a:r>
            <a:r>
              <a:rPr lang="tr-TR" sz="2100" i="1" dirty="0">
                <a:latin typeface="Comic Sans MS" pitchFamily="66" charset="0"/>
              </a:rPr>
              <a:t>. </a:t>
            </a:r>
            <a:r>
              <a:rPr lang="tr-TR" sz="2100" i="1" dirty="0" err="1">
                <a:latin typeface="Comic Sans MS" pitchFamily="66" charset="0"/>
              </a:rPr>
              <a:t>Pediatrics</a:t>
            </a:r>
            <a:r>
              <a:rPr lang="tr-TR" sz="2100" i="1" dirty="0">
                <a:latin typeface="Comic Sans MS" pitchFamily="66" charset="0"/>
              </a:rPr>
              <a:t>. 1999</a:t>
            </a:r>
            <a:endParaRPr lang="en-US" sz="2100" i="1" dirty="0">
              <a:latin typeface="Comic Sans MS" pitchFamily="66" charset="0"/>
            </a:endParaRPr>
          </a:p>
          <a:p>
            <a:endParaRPr lang="tr-T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Her ateşli çocuğa akciğer </a:t>
            </a:r>
            <a:r>
              <a:rPr lang="tr-TR" sz="42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grafisi</a:t>
            </a:r>
            <a:r>
              <a:rPr lang="tr-TR" sz="4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çektirelim mi?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3080" dirty="0">
              <a:latin typeface="Arial" pitchFamily="34" charset="0"/>
              <a:cs typeface="Arial" pitchFamily="34" charset="0"/>
            </a:endParaRPr>
          </a:p>
          <a:p>
            <a:endParaRPr lang="tr-TR" sz="3080" dirty="0">
              <a:latin typeface="Arial" pitchFamily="34" charset="0"/>
              <a:cs typeface="Arial" pitchFamily="34" charset="0"/>
            </a:endParaRPr>
          </a:p>
          <a:p>
            <a:r>
              <a:rPr lang="tr-TR" sz="3080" dirty="0">
                <a:latin typeface="Arial" pitchFamily="34" charset="0"/>
                <a:cs typeface="Arial" pitchFamily="34" charset="0"/>
              </a:rPr>
              <a:t>Solunumsal semptomu yok ise, PA-AC </a:t>
            </a:r>
            <a:r>
              <a:rPr lang="tr-TR" sz="3080" dirty="0" err="1">
                <a:latin typeface="Arial" pitchFamily="34" charset="0"/>
                <a:cs typeface="Arial" pitchFamily="34" charset="0"/>
              </a:rPr>
              <a:t>grafisi</a:t>
            </a:r>
            <a:r>
              <a:rPr lang="tr-TR" sz="3080" dirty="0">
                <a:latin typeface="Arial" pitchFamily="34" charset="0"/>
                <a:cs typeface="Arial" pitchFamily="34" charset="0"/>
              </a:rPr>
              <a:t> çekilmeli mi?</a:t>
            </a:r>
          </a:p>
          <a:p>
            <a:pPr>
              <a:buNone/>
            </a:pPr>
            <a:endParaRPr lang="tr-TR" dirty="0">
              <a:latin typeface="Comic Sans MS" pitchFamily="66" charset="0"/>
            </a:endParaRPr>
          </a:p>
          <a:p>
            <a:pPr>
              <a:buNone/>
            </a:pPr>
            <a:endParaRPr lang="tr-TR" dirty="0">
              <a:latin typeface="Comic Sans MS" pitchFamily="66" charset="0"/>
            </a:endParaRP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478214" y="5405467"/>
            <a:ext cx="5745162" cy="19781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280160">
              <a:lnSpc>
                <a:spcPct val="120000"/>
              </a:lnSpc>
            </a:pPr>
            <a:r>
              <a:rPr lang="tr-TR" sz="2800" dirty="0">
                <a:solidFill>
                  <a:prstClr val="black"/>
                </a:solidFill>
                <a:latin typeface="Comic Sans MS" pitchFamily="66" charset="0"/>
              </a:rPr>
              <a:t>&gt;3 ay</a:t>
            </a:r>
          </a:p>
          <a:p>
            <a:pPr algn="ctr" defTabSz="1280160">
              <a:lnSpc>
                <a:spcPct val="120000"/>
              </a:lnSpc>
            </a:pPr>
            <a:r>
              <a:rPr lang="tr-TR" sz="2800" dirty="0">
                <a:solidFill>
                  <a:prstClr val="black"/>
                </a:solidFill>
                <a:latin typeface="Comic Sans MS" pitchFamily="66" charset="0"/>
              </a:rPr>
              <a:t>Ateş &gt; 39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º</a:t>
            </a:r>
            <a:r>
              <a:rPr lang="tr-TR" sz="2800" dirty="0">
                <a:solidFill>
                  <a:prstClr val="black"/>
                </a:solidFill>
                <a:latin typeface="Comic Sans MS" pitchFamily="66" charset="0"/>
              </a:rPr>
              <a:t>C </a:t>
            </a:r>
          </a:p>
          <a:p>
            <a:pPr algn="ctr" defTabSz="1280160">
              <a:lnSpc>
                <a:spcPct val="120000"/>
              </a:lnSpc>
            </a:pPr>
            <a:r>
              <a:rPr lang="tr-TR" sz="2800" dirty="0">
                <a:solidFill>
                  <a:prstClr val="black"/>
                </a:solidFill>
                <a:latin typeface="Comic Sans MS" pitchFamily="66" charset="0"/>
              </a:rPr>
              <a:t>BK &gt; 20.000/mm3</a:t>
            </a:r>
          </a:p>
          <a:p>
            <a:pPr algn="ctr" defTabSz="1280160">
              <a:lnSpc>
                <a:spcPct val="120000"/>
              </a:lnSpc>
            </a:pPr>
            <a:r>
              <a:rPr lang="tr-TR" sz="1960" dirty="0">
                <a:solidFill>
                  <a:prstClr val="black"/>
                </a:solidFill>
                <a:latin typeface="Comic Sans MS" pitchFamily="66" charset="0"/>
              </a:rPr>
              <a:t>                                     </a:t>
            </a:r>
            <a:endParaRPr lang="en-US" sz="196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189BC6-60CE-4840-8CE3-8F6BCAA3E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238" y="2031298"/>
            <a:ext cx="9357271" cy="134493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7B064A27-AC8D-4BB3-9CC0-92BB42F6CE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128016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763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1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9" y="364492"/>
            <a:ext cx="10785722" cy="110934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126000" tIns="65520" rIns="126000" bIns="65520" numCol="1" anchor="ctr" anchorCtr="0" compatLnSpc="1">
            <a:prstTxWarp prst="textNoShape">
              <a:avLst/>
            </a:prstTxWarp>
          </a:bodyPr>
          <a:lstStyle/>
          <a:p>
            <a:pPr defTabSz="628968">
              <a:lnSpc>
                <a:spcPct val="100000"/>
              </a:lnSpc>
              <a:buClr>
                <a:srgbClr val="CC0066"/>
              </a:buClr>
              <a:tabLst>
                <a:tab pos="0" algn="l"/>
                <a:tab pos="1280160" algn="l"/>
                <a:tab pos="2560320" algn="l"/>
                <a:tab pos="3840480" algn="l"/>
                <a:tab pos="5120640" algn="l"/>
                <a:tab pos="6400800" algn="l"/>
                <a:tab pos="7680960" algn="l"/>
                <a:tab pos="8961120" algn="l"/>
                <a:tab pos="10241280" algn="l"/>
                <a:tab pos="11521440" algn="l"/>
                <a:tab pos="12801600" algn="l"/>
                <a:tab pos="14081760" algn="l"/>
              </a:tabLst>
            </a:pPr>
            <a:r>
              <a:rPr lang="en-GB" sz="4480">
                <a:solidFill>
                  <a:srgbClr val="FF0000"/>
                </a:solidFill>
                <a:effectLst/>
                <a:latin typeface="Calibri" pitchFamily="34" charset="0"/>
              </a:rPr>
              <a:t>Ateşli çocuklarda tedavi yaklaşımı</a:t>
            </a:r>
            <a:endParaRPr lang="en-GB" sz="4480" dirty="0">
              <a:solidFill>
                <a:srgbClr val="FF0000"/>
              </a:solidFill>
              <a:effectLst/>
              <a:latin typeface="Calibri" pitchFamily="34" charset="0"/>
            </a:endParaRPr>
          </a:p>
        </p:txBody>
      </p:sp>
      <p:sp>
        <p:nvSpPr>
          <p:cNvPr id="10489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3390" y="1775778"/>
            <a:ext cx="5947410" cy="745871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126000" tIns="65520" rIns="126000" bIns="65520" numCol="1" anchor="t" anchorCtr="0" compatLnSpc="1">
            <a:prstTxWarp prst="textNoShape">
              <a:avLst/>
            </a:prstTxWarp>
          </a:bodyPr>
          <a:lstStyle/>
          <a:p>
            <a:pPr marL="744538" indent="-744538" defTabSz="628968">
              <a:spcBef>
                <a:spcPts val="980"/>
              </a:spcBef>
              <a:buClr>
                <a:srgbClr val="333399"/>
              </a:buClr>
              <a:buNone/>
              <a:tabLst>
                <a:tab pos="1542415" algn="l"/>
                <a:tab pos="2822575" algn="l"/>
                <a:tab pos="4102735" algn="l"/>
                <a:tab pos="5382895" algn="l"/>
                <a:tab pos="6663055" algn="l"/>
                <a:tab pos="7943215" algn="l"/>
                <a:tab pos="9223375" algn="l"/>
                <a:tab pos="10503535" algn="l"/>
                <a:tab pos="11783695" algn="l"/>
                <a:tab pos="13063855" algn="l"/>
                <a:tab pos="14344015" algn="l"/>
              </a:tabLst>
            </a:pPr>
            <a:r>
              <a:rPr lang="tr-TR" sz="336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1.  Destekleyici </a:t>
            </a:r>
            <a:r>
              <a:rPr lang="en-GB" sz="336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tedavi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; </a:t>
            </a:r>
          </a:p>
          <a:p>
            <a:pPr marL="744538" indent="-744538" defTabSz="628968">
              <a:spcBef>
                <a:spcPts val="840"/>
              </a:spcBef>
              <a:buClr>
                <a:srgbClr val="FF0066"/>
              </a:buClr>
              <a:buNone/>
              <a:tabLst>
                <a:tab pos="1542415" algn="l"/>
                <a:tab pos="2822575" algn="l"/>
                <a:tab pos="4102735" algn="l"/>
                <a:tab pos="5382895" algn="l"/>
                <a:tab pos="6663055" algn="l"/>
                <a:tab pos="7943215" algn="l"/>
                <a:tab pos="9223375" algn="l"/>
                <a:tab pos="10503535" algn="l"/>
                <a:tab pos="11783695" algn="l"/>
                <a:tab pos="13063855" algn="l"/>
                <a:tab pos="14344015" algn="l"/>
              </a:tabLst>
            </a:pPr>
            <a:endParaRPr lang="en-GB" sz="336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marL="744538" indent="-744538" defTabSz="628968">
              <a:spcBef>
                <a:spcPts val="840"/>
              </a:spcBef>
              <a:buClr>
                <a:srgbClr val="FF0066"/>
              </a:buClr>
              <a:buNone/>
              <a:tabLst>
                <a:tab pos="1542415" algn="l"/>
                <a:tab pos="2822575" algn="l"/>
                <a:tab pos="4102735" algn="l"/>
                <a:tab pos="5382895" algn="l"/>
                <a:tab pos="6663055" algn="l"/>
                <a:tab pos="7943215" algn="l"/>
                <a:tab pos="9223375" algn="l"/>
                <a:tab pos="10503535" algn="l"/>
                <a:tab pos="11783695" algn="l"/>
                <a:tab pos="13063855" algn="l"/>
                <a:tab pos="14344015" algn="l"/>
              </a:tabLst>
            </a:pPr>
            <a:r>
              <a:rPr lang="en-GB" sz="28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HEDEF: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ÇOCUĞU RAHATLATMAK</a:t>
            </a:r>
            <a:endParaRPr lang="tr-TR" sz="2800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marL="744538" indent="-744538" defTabSz="628968">
              <a:spcBef>
                <a:spcPts val="840"/>
              </a:spcBef>
              <a:buClr>
                <a:srgbClr val="FF0066"/>
              </a:buClr>
              <a:buNone/>
              <a:tabLst>
                <a:tab pos="1542415" algn="l"/>
                <a:tab pos="2822575" algn="l"/>
                <a:tab pos="4102735" algn="l"/>
                <a:tab pos="5382895" algn="l"/>
                <a:tab pos="6663055" algn="l"/>
                <a:tab pos="7943215" algn="l"/>
                <a:tab pos="9223375" algn="l"/>
                <a:tab pos="10503535" algn="l"/>
                <a:tab pos="11783695" algn="l"/>
                <a:tab pos="13063855" algn="l"/>
                <a:tab pos="14344015" algn="l"/>
              </a:tabLst>
            </a:pPr>
            <a:endParaRPr lang="en-GB" sz="2800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marL="744538" indent="-744538" defTabSz="628968">
              <a:lnSpc>
                <a:spcPct val="115000"/>
              </a:lnSpc>
              <a:spcBef>
                <a:spcPts val="770"/>
              </a:spcBef>
              <a:buFont typeface="Wingdings" pitchFamily="2" charset="2"/>
              <a:buChar char="v"/>
              <a:tabLst>
                <a:tab pos="1542415" algn="l"/>
                <a:tab pos="2822575" algn="l"/>
                <a:tab pos="4102735" algn="l"/>
                <a:tab pos="5382895" algn="l"/>
                <a:tab pos="6663055" algn="l"/>
                <a:tab pos="7943215" algn="l"/>
                <a:tab pos="9223375" algn="l"/>
                <a:tab pos="10503535" algn="l"/>
                <a:tab pos="11783695" algn="l"/>
                <a:tab pos="13063855" algn="l"/>
                <a:tab pos="14344015" algn="l"/>
              </a:tabLst>
            </a:pPr>
            <a:r>
              <a:rPr lang="tr-TR" sz="3080" b="1" dirty="0" err="1">
                <a:latin typeface="Calibri" pitchFamily="34" charset="0"/>
              </a:rPr>
              <a:t>Eksternal</a:t>
            </a:r>
            <a:r>
              <a:rPr lang="tr-TR" sz="3080" b="1" dirty="0">
                <a:latin typeface="Calibri" pitchFamily="34" charset="0"/>
              </a:rPr>
              <a:t> soğutma??</a:t>
            </a:r>
            <a:endParaRPr lang="en-GB" sz="3080" b="1" dirty="0">
              <a:latin typeface="Calibri" pitchFamily="34" charset="0"/>
            </a:endParaRPr>
          </a:p>
          <a:p>
            <a:pPr marL="744538" indent="-744538" defTabSz="628968">
              <a:lnSpc>
                <a:spcPct val="115000"/>
              </a:lnSpc>
              <a:spcBef>
                <a:spcPts val="770"/>
              </a:spcBef>
              <a:buFont typeface="Wingdings" pitchFamily="2" charset="2"/>
              <a:buChar char="v"/>
              <a:tabLst>
                <a:tab pos="1542415" algn="l"/>
                <a:tab pos="2822575" algn="l"/>
                <a:tab pos="4102735" algn="l"/>
                <a:tab pos="5382895" algn="l"/>
                <a:tab pos="6663055" algn="l"/>
                <a:tab pos="7943215" algn="l"/>
                <a:tab pos="9223375" algn="l"/>
                <a:tab pos="10503535" algn="l"/>
                <a:tab pos="11783695" algn="l"/>
                <a:tab pos="13063855" algn="l"/>
                <a:tab pos="14344015" algn="l"/>
              </a:tabLst>
            </a:pPr>
            <a:r>
              <a:rPr lang="en-GB" sz="3080" b="1" dirty="0" err="1">
                <a:latin typeface="Calibri" pitchFamily="34" charset="0"/>
              </a:rPr>
              <a:t>Sıvı</a:t>
            </a:r>
            <a:r>
              <a:rPr lang="en-GB" sz="3080" b="1" dirty="0">
                <a:latin typeface="Calibri" pitchFamily="34" charset="0"/>
              </a:rPr>
              <a:t> </a:t>
            </a:r>
            <a:r>
              <a:rPr lang="en-GB" sz="3080" b="1" dirty="0" err="1">
                <a:latin typeface="Calibri" pitchFamily="34" charset="0"/>
              </a:rPr>
              <a:t>alımı</a:t>
            </a:r>
            <a:r>
              <a:rPr lang="en-GB" sz="3080" b="1" dirty="0">
                <a:latin typeface="Calibri" pitchFamily="34" charset="0"/>
              </a:rPr>
              <a:t> </a:t>
            </a:r>
          </a:p>
          <a:p>
            <a:pPr marL="744538" indent="-744538" defTabSz="628968">
              <a:lnSpc>
                <a:spcPct val="115000"/>
              </a:lnSpc>
              <a:spcBef>
                <a:spcPts val="770"/>
              </a:spcBef>
              <a:buFont typeface="Wingdings" pitchFamily="2" charset="2"/>
              <a:buChar char="v"/>
              <a:tabLst>
                <a:tab pos="1542415" algn="l"/>
                <a:tab pos="2822575" algn="l"/>
                <a:tab pos="4102735" algn="l"/>
                <a:tab pos="5382895" algn="l"/>
                <a:tab pos="6663055" algn="l"/>
                <a:tab pos="7943215" algn="l"/>
                <a:tab pos="9223375" algn="l"/>
                <a:tab pos="10503535" algn="l"/>
                <a:tab pos="11783695" algn="l"/>
                <a:tab pos="13063855" algn="l"/>
                <a:tab pos="14344015" algn="l"/>
              </a:tabLst>
            </a:pPr>
            <a:r>
              <a:rPr lang="en-GB" sz="3080" b="1" dirty="0" err="1">
                <a:latin typeface="Calibri" pitchFamily="34" charset="0"/>
              </a:rPr>
              <a:t>Antipiretik</a:t>
            </a:r>
            <a:r>
              <a:rPr lang="en-GB" sz="3080" b="1" dirty="0">
                <a:latin typeface="Calibri" pitchFamily="34" charset="0"/>
              </a:rPr>
              <a:t> </a:t>
            </a:r>
            <a:r>
              <a:rPr lang="en-GB" sz="3080" b="1" dirty="0" err="1">
                <a:latin typeface="Calibri" pitchFamily="34" charset="0"/>
              </a:rPr>
              <a:t>tedavi</a:t>
            </a:r>
            <a:endParaRPr lang="tr-TR" sz="3080" b="1" dirty="0">
              <a:latin typeface="Comic Sans MS" pitchFamily="66" charset="0"/>
            </a:endParaRPr>
          </a:p>
          <a:p>
            <a:pPr marL="744538" indent="-744538" defTabSz="628968">
              <a:lnSpc>
                <a:spcPct val="115000"/>
              </a:lnSpc>
              <a:spcBef>
                <a:spcPts val="770"/>
              </a:spcBef>
              <a:buBlip>
                <a:blip r:embed="rId3"/>
              </a:buBlip>
              <a:tabLst>
                <a:tab pos="1542415" algn="l"/>
                <a:tab pos="2822575" algn="l"/>
                <a:tab pos="4102735" algn="l"/>
                <a:tab pos="5382895" algn="l"/>
                <a:tab pos="6663055" algn="l"/>
                <a:tab pos="7943215" algn="l"/>
                <a:tab pos="9223375" algn="l"/>
                <a:tab pos="10503535" algn="l"/>
                <a:tab pos="11783695" algn="l"/>
                <a:tab pos="13063855" algn="l"/>
                <a:tab pos="14344015" algn="l"/>
              </a:tabLst>
            </a:pPr>
            <a:endParaRPr lang="en-GB" sz="3080" b="1" dirty="0">
              <a:latin typeface="Comic Sans MS" pitchFamily="66" charset="0"/>
            </a:endParaRPr>
          </a:p>
          <a:p>
            <a:pPr marL="744538" indent="-744538" defTabSz="628968">
              <a:lnSpc>
                <a:spcPct val="115000"/>
              </a:lnSpc>
              <a:spcBef>
                <a:spcPts val="630"/>
              </a:spcBef>
              <a:buNone/>
              <a:tabLst>
                <a:tab pos="1542415" algn="l"/>
                <a:tab pos="2822575" algn="l"/>
                <a:tab pos="4102735" algn="l"/>
                <a:tab pos="5382895" algn="l"/>
                <a:tab pos="6663055" algn="l"/>
                <a:tab pos="7943215" algn="l"/>
                <a:tab pos="9223375" algn="l"/>
                <a:tab pos="10503535" algn="l"/>
                <a:tab pos="11783695" algn="l"/>
                <a:tab pos="13063855" algn="l"/>
                <a:tab pos="14344015" algn="l"/>
              </a:tabLst>
            </a:pPr>
            <a:endParaRPr lang="en-GB" sz="2520" b="1" dirty="0">
              <a:latin typeface="Comic Sans MS" pitchFamily="66" charset="0"/>
            </a:endParaRPr>
          </a:p>
          <a:p>
            <a:pPr marL="744538" indent="-744538" defTabSz="628968">
              <a:lnSpc>
                <a:spcPct val="115000"/>
              </a:lnSpc>
              <a:spcBef>
                <a:spcPts val="630"/>
              </a:spcBef>
              <a:buNone/>
              <a:tabLst>
                <a:tab pos="1542415" algn="l"/>
                <a:tab pos="2822575" algn="l"/>
                <a:tab pos="4102735" algn="l"/>
                <a:tab pos="5382895" algn="l"/>
                <a:tab pos="6663055" algn="l"/>
                <a:tab pos="7943215" algn="l"/>
                <a:tab pos="9223375" algn="l"/>
                <a:tab pos="10503535" algn="l"/>
                <a:tab pos="11783695" algn="l"/>
                <a:tab pos="13063855" algn="l"/>
                <a:tab pos="14344015" algn="l"/>
              </a:tabLst>
            </a:pPr>
            <a:endParaRPr lang="en-GB" sz="2520" b="1" dirty="0">
              <a:latin typeface="Comic Sans MS" pitchFamily="66" charset="0"/>
            </a:endParaRPr>
          </a:p>
        </p:txBody>
      </p:sp>
      <p:sp>
        <p:nvSpPr>
          <p:cNvPr id="1048943" name="Rectangle 4"/>
          <p:cNvSpPr>
            <a:spLocks noGrp="1" noChangeArrowheads="1"/>
          </p:cNvSpPr>
          <p:nvPr>
            <p:ph type="body" idx="2"/>
          </p:nvPr>
        </p:nvSpPr>
        <p:spPr>
          <a:xfrm>
            <a:off x="6905308" y="1775778"/>
            <a:ext cx="5342890" cy="745871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126000" tIns="65520" rIns="126000" bIns="65520" numCol="1" anchor="t" anchorCtr="0" compatLnSpc="1">
            <a:prstTxWarp prst="textNoShape">
              <a:avLst/>
            </a:prstTxWarp>
          </a:bodyPr>
          <a:lstStyle/>
          <a:p>
            <a:pPr marL="744538" indent="-744538" defTabSz="628968">
              <a:lnSpc>
                <a:spcPct val="90000"/>
              </a:lnSpc>
              <a:spcBef>
                <a:spcPts val="840"/>
              </a:spcBef>
              <a:buClr>
                <a:srgbClr val="9933FF"/>
              </a:buClr>
              <a:buNone/>
              <a:tabLst>
                <a:tab pos="1542415" algn="l"/>
                <a:tab pos="2822575" algn="l"/>
                <a:tab pos="4102735" algn="l"/>
                <a:tab pos="5382895" algn="l"/>
                <a:tab pos="6663055" algn="l"/>
                <a:tab pos="7943215" algn="l"/>
                <a:tab pos="9223375" algn="l"/>
                <a:tab pos="10503535" algn="l"/>
                <a:tab pos="11783695" algn="l"/>
                <a:tab pos="13063855" algn="l"/>
                <a:tab pos="14344015" algn="l"/>
              </a:tabLst>
            </a:pPr>
            <a:r>
              <a:rPr lang="tr-TR" sz="336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2.  </a:t>
            </a:r>
            <a:r>
              <a:rPr lang="en-GB" sz="336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Nedenin</a:t>
            </a:r>
            <a:r>
              <a:rPr lang="en-GB" sz="336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GB" sz="336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tedavisi</a:t>
            </a:r>
            <a:r>
              <a:rPr lang="en-GB" sz="336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;</a:t>
            </a:r>
          </a:p>
          <a:p>
            <a:pPr marL="744538" indent="-744538" defTabSz="628968">
              <a:lnSpc>
                <a:spcPct val="90000"/>
              </a:lnSpc>
              <a:spcBef>
                <a:spcPts val="840"/>
              </a:spcBef>
              <a:buClr>
                <a:srgbClr val="9933FF"/>
              </a:buClr>
              <a:buNone/>
              <a:tabLst>
                <a:tab pos="1542415" algn="l"/>
                <a:tab pos="2822575" algn="l"/>
                <a:tab pos="4102735" algn="l"/>
                <a:tab pos="5382895" algn="l"/>
                <a:tab pos="6663055" algn="l"/>
                <a:tab pos="7943215" algn="l"/>
                <a:tab pos="9223375" algn="l"/>
                <a:tab pos="10503535" algn="l"/>
                <a:tab pos="11783695" algn="l"/>
                <a:tab pos="13063855" algn="l"/>
                <a:tab pos="14344015" algn="l"/>
              </a:tabLst>
            </a:pPr>
            <a:endParaRPr lang="en-GB" sz="336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744538" indent="-744538" defTabSz="628968">
              <a:lnSpc>
                <a:spcPct val="90000"/>
              </a:lnSpc>
              <a:spcBef>
                <a:spcPts val="840"/>
              </a:spcBef>
              <a:buClr>
                <a:srgbClr val="9933FF"/>
              </a:buClr>
              <a:buNone/>
              <a:tabLst>
                <a:tab pos="1542415" algn="l"/>
                <a:tab pos="2822575" algn="l"/>
                <a:tab pos="4102735" algn="l"/>
                <a:tab pos="5382895" algn="l"/>
                <a:tab pos="6663055" algn="l"/>
                <a:tab pos="7943215" algn="l"/>
                <a:tab pos="9223375" algn="l"/>
                <a:tab pos="10503535" algn="l"/>
                <a:tab pos="11783695" algn="l"/>
                <a:tab pos="13063855" algn="l"/>
                <a:tab pos="14344015" algn="l"/>
              </a:tabLst>
            </a:pPr>
            <a:r>
              <a:rPr lang="en-GB" sz="2800" b="1" dirty="0">
                <a:solidFill>
                  <a:srgbClr val="FF0066"/>
                </a:solidFill>
                <a:latin typeface="Calibri" pitchFamily="34" charset="0"/>
              </a:rPr>
              <a:t>HEDEF:</a:t>
            </a:r>
            <a:r>
              <a:rPr lang="en-GB" sz="2800" dirty="0">
                <a:latin typeface="Calibri" pitchFamily="34" charset="0"/>
              </a:rPr>
              <a:t> </a:t>
            </a:r>
            <a:r>
              <a:rPr lang="en-GB" sz="2800" b="1" dirty="0">
                <a:latin typeface="Calibri" pitchFamily="34" charset="0"/>
              </a:rPr>
              <a:t>ET</a:t>
            </a:r>
            <a:r>
              <a:rPr lang="tr-TR" sz="2800" b="1" dirty="0">
                <a:latin typeface="Calibri" pitchFamily="34" charset="0"/>
              </a:rPr>
              <a:t>i</a:t>
            </a:r>
            <a:r>
              <a:rPr lang="en-GB" sz="2800" b="1" dirty="0">
                <a:latin typeface="Calibri" pitchFamily="34" charset="0"/>
              </a:rPr>
              <a:t>YOLOJİYE YÖNELİK</a:t>
            </a:r>
          </a:p>
        </p:txBody>
      </p:sp>
      <p:pic>
        <p:nvPicPr>
          <p:cNvPr id="209718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2075" y="5002849"/>
            <a:ext cx="3931603" cy="28648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07933" dir="2700000" algn="ctr" rotWithShape="0">
              <a:srgbClr val="808080">
                <a:alpha val="50027"/>
              </a:srgbClr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54562" y="768152"/>
            <a:ext cx="11521440" cy="1600200"/>
          </a:xfrm>
        </p:spPr>
        <p:txBody>
          <a:bodyPr>
            <a:normAutofit/>
          </a:bodyPr>
          <a:lstStyle/>
          <a:p>
            <a:r>
              <a:rPr lang="tr-TR" sz="5040" dirty="0">
                <a:latin typeface="Arial" pitchFamily="34" charset="0"/>
                <a:cs typeface="Arial" pitchFamily="34" charset="0"/>
              </a:rPr>
              <a:t>Destek Tedavi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tr-TR" sz="3360" dirty="0">
                <a:latin typeface="Arial" pitchFamily="34" charset="0"/>
                <a:cs typeface="Arial" pitchFamily="34" charset="0"/>
              </a:rPr>
              <a:t>Oda ısısı 21-22</a:t>
            </a:r>
            <a:r>
              <a:rPr lang="en-US" sz="3360" dirty="0">
                <a:latin typeface="Arial" pitchFamily="34" charset="0"/>
                <a:cs typeface="Arial" pitchFamily="34" charset="0"/>
              </a:rPr>
              <a:t>º</a:t>
            </a:r>
            <a:r>
              <a:rPr lang="tr-TR" sz="3360" dirty="0">
                <a:latin typeface="Arial" pitchFamily="34" charset="0"/>
                <a:cs typeface="Arial" pitchFamily="34" charset="0"/>
              </a:rPr>
              <a:t>C olmalı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tr-TR" sz="3360" dirty="0">
                <a:latin typeface="Arial" pitchFamily="34" charset="0"/>
                <a:cs typeface="Arial" pitchFamily="34" charset="0"/>
              </a:rPr>
              <a:t>İnce, hafif ve gevşek giysiler giydirilmeli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tr-TR" sz="3360" dirty="0">
                <a:latin typeface="Arial" pitchFamily="34" charset="0"/>
                <a:cs typeface="Arial" pitchFamily="34" charset="0"/>
              </a:rPr>
              <a:t>Bol sıvı verilmeli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tr-TR" sz="3360" dirty="0">
                <a:latin typeface="Arial" pitchFamily="34" charset="0"/>
                <a:cs typeface="Arial" pitchFamily="34" charset="0"/>
              </a:rPr>
              <a:t>Ateş çok yüksekse ılık duş yaptırılmalı                 </a:t>
            </a:r>
          </a:p>
          <a:p>
            <a:pPr>
              <a:buFont typeface="Arial" pitchFamily="34" charset="0"/>
              <a:buChar char="•"/>
            </a:pPr>
            <a:endParaRPr lang="tr-TR" sz="336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DAF5A0D-00AA-4233-886C-6D2FDB6CE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845629"/>
            <a:ext cx="6564085" cy="3350131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54" y="566739"/>
            <a:ext cx="10501385" cy="131794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r-TR" sz="4480" dirty="0" err="1">
                <a:solidFill>
                  <a:srgbClr val="FF0000"/>
                </a:solidFill>
                <a:latin typeface="Calibri" pitchFamily="34" charset="0"/>
              </a:rPr>
              <a:t>Antipiretik</a:t>
            </a:r>
            <a:r>
              <a:rPr lang="tr-TR" sz="4480" dirty="0">
                <a:solidFill>
                  <a:srgbClr val="FF0000"/>
                </a:solidFill>
                <a:latin typeface="Calibri" pitchFamily="34" charset="0"/>
              </a:rPr>
              <a:t> Kullanımının </a:t>
            </a:r>
            <a:r>
              <a:rPr lang="tr-TR" sz="4480" dirty="0" err="1">
                <a:solidFill>
                  <a:srgbClr val="FF0000"/>
                </a:solidFill>
                <a:latin typeface="Calibri" pitchFamily="34" charset="0"/>
              </a:rPr>
              <a:t>Endikasyonları</a:t>
            </a:r>
            <a:endParaRPr lang="tr-TR" sz="448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489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0154" y="2180273"/>
            <a:ext cx="10501385" cy="702090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853440" indent="-853440">
              <a:buNone/>
            </a:pPr>
            <a:endParaRPr lang="en-GB" sz="3360" dirty="0">
              <a:solidFill>
                <a:srgbClr val="000000"/>
              </a:solidFill>
              <a:latin typeface="Calibri" pitchFamily="34" charset="0"/>
            </a:endParaRPr>
          </a:p>
          <a:p>
            <a:pPr marL="853440" indent="-853440">
              <a:buNone/>
            </a:pPr>
            <a:r>
              <a:rPr lang="tr-TR" sz="3360" dirty="0">
                <a:solidFill>
                  <a:srgbClr val="000000"/>
                </a:solidFill>
                <a:latin typeface="Calibri" pitchFamily="34" charset="0"/>
              </a:rPr>
              <a:t>- Ateş</a:t>
            </a:r>
            <a:r>
              <a:rPr lang="en-GB" sz="3360" dirty="0">
                <a:solidFill>
                  <a:srgbClr val="000000"/>
                </a:solidFill>
                <a:latin typeface="Calibri" pitchFamily="34" charset="0"/>
              </a:rPr>
              <a:t>&gt;</a:t>
            </a:r>
            <a:r>
              <a:rPr lang="tr-TR" sz="336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3360" dirty="0">
                <a:solidFill>
                  <a:srgbClr val="000000"/>
                </a:solidFill>
                <a:latin typeface="Calibri" pitchFamily="34" charset="0"/>
              </a:rPr>
              <a:t>40</a:t>
            </a:r>
            <a:r>
              <a:rPr lang="en-GB" sz="3360" baseline="30000" dirty="0">
                <a:solidFill>
                  <a:srgbClr val="000000"/>
                </a:solidFill>
                <a:latin typeface="Calibri" pitchFamily="34" charset="0"/>
              </a:rPr>
              <a:t>o</a:t>
            </a:r>
            <a:r>
              <a:rPr lang="en-GB" sz="3360" dirty="0">
                <a:solidFill>
                  <a:srgbClr val="000000"/>
                </a:solidFill>
                <a:latin typeface="Calibri" pitchFamily="34" charset="0"/>
              </a:rPr>
              <a:t>C</a:t>
            </a:r>
            <a:endParaRPr lang="tr-TR" sz="3360" dirty="0">
              <a:solidFill>
                <a:srgbClr val="000000"/>
              </a:solidFill>
              <a:latin typeface="Calibri" pitchFamily="34" charset="0"/>
            </a:endParaRPr>
          </a:p>
          <a:p>
            <a:pPr marL="853440" indent="-853440">
              <a:buNone/>
            </a:pPr>
            <a:endParaRPr lang="en-GB" sz="3360" dirty="0">
              <a:solidFill>
                <a:srgbClr val="000000"/>
              </a:solidFill>
              <a:latin typeface="Calibri" pitchFamily="34" charset="0"/>
            </a:endParaRPr>
          </a:p>
          <a:p>
            <a:pPr marL="853440" indent="-853440">
              <a:buNone/>
            </a:pPr>
            <a:r>
              <a:rPr lang="tr-TR" sz="3360" dirty="0">
                <a:solidFill>
                  <a:srgbClr val="000000"/>
                </a:solidFill>
                <a:latin typeface="Calibri" pitchFamily="34" charset="0"/>
              </a:rPr>
              <a:t>-</a:t>
            </a:r>
            <a:r>
              <a:rPr lang="en-GB" sz="3360" dirty="0">
                <a:solidFill>
                  <a:srgbClr val="000000"/>
                </a:solidFill>
                <a:latin typeface="Calibri" pitchFamily="34" charset="0"/>
              </a:rPr>
              <a:t> </a:t>
            </a:r>
            <a:r>
              <a:rPr lang="tr-TR" sz="3360" dirty="0">
                <a:solidFill>
                  <a:srgbClr val="000000"/>
                </a:solidFill>
                <a:latin typeface="Calibri" pitchFamily="34" charset="0"/>
              </a:rPr>
              <a:t>Altta yatan nörolojik, </a:t>
            </a:r>
            <a:r>
              <a:rPr lang="tr-TR" sz="3360" dirty="0" err="1">
                <a:solidFill>
                  <a:srgbClr val="000000"/>
                </a:solidFill>
                <a:latin typeface="Calibri" pitchFamily="34" charset="0"/>
              </a:rPr>
              <a:t>kardiyovasküler</a:t>
            </a:r>
            <a:r>
              <a:rPr lang="tr-TR" sz="3360" dirty="0">
                <a:solidFill>
                  <a:srgbClr val="000000"/>
                </a:solidFill>
                <a:latin typeface="Calibri" pitchFamily="34" charset="0"/>
              </a:rPr>
              <a:t> hastalıklar</a:t>
            </a:r>
          </a:p>
          <a:p>
            <a:pPr marL="853440" indent="-853440">
              <a:buNone/>
            </a:pPr>
            <a:r>
              <a:rPr lang="tr-TR" sz="3360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marL="853440" indent="-853440">
              <a:buNone/>
            </a:pPr>
            <a:r>
              <a:rPr lang="tr-TR" sz="3360" dirty="0">
                <a:solidFill>
                  <a:srgbClr val="000000"/>
                </a:solidFill>
                <a:latin typeface="Calibri" pitchFamily="34" charset="0"/>
              </a:rPr>
              <a:t>-Şok, yanık ve  post-</a:t>
            </a:r>
            <a:r>
              <a:rPr lang="tr-TR" sz="3360" dirty="0" err="1">
                <a:solidFill>
                  <a:srgbClr val="000000"/>
                </a:solidFill>
                <a:latin typeface="Calibri" pitchFamily="34" charset="0"/>
              </a:rPr>
              <a:t>operatif</a:t>
            </a:r>
            <a:r>
              <a:rPr lang="tr-TR" sz="3360" dirty="0">
                <a:solidFill>
                  <a:srgbClr val="000000"/>
                </a:solidFill>
                <a:latin typeface="Calibri" pitchFamily="34" charset="0"/>
              </a:rPr>
              <a:t> dönem, </a:t>
            </a:r>
            <a:r>
              <a:rPr lang="tr-TR" sz="3360" dirty="0" err="1">
                <a:solidFill>
                  <a:srgbClr val="000000"/>
                </a:solidFill>
                <a:latin typeface="Calibri" pitchFamily="34" charset="0"/>
              </a:rPr>
              <a:t>postkardiyak</a:t>
            </a:r>
            <a:r>
              <a:rPr lang="tr-TR" sz="336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tr-TR" sz="3360" dirty="0" err="1">
                <a:solidFill>
                  <a:srgbClr val="000000"/>
                </a:solidFill>
                <a:latin typeface="Calibri" pitchFamily="34" charset="0"/>
              </a:rPr>
              <a:t>arrest</a:t>
            </a:r>
            <a:endParaRPr lang="tr-TR" sz="3360" dirty="0">
              <a:solidFill>
                <a:srgbClr val="000000"/>
              </a:solidFill>
              <a:latin typeface="Calibri" pitchFamily="34" charset="0"/>
            </a:endParaRPr>
          </a:p>
          <a:p>
            <a:pPr marL="853440" indent="-853440">
              <a:buNone/>
            </a:pPr>
            <a:endParaRPr lang="en-GB" sz="3360" dirty="0">
              <a:solidFill>
                <a:srgbClr val="000000"/>
              </a:solidFill>
              <a:latin typeface="Calibri" pitchFamily="34" charset="0"/>
            </a:endParaRPr>
          </a:p>
          <a:p>
            <a:pPr marL="853440" indent="-853440">
              <a:buNone/>
            </a:pPr>
            <a:r>
              <a:rPr lang="tr-TR" sz="3360" dirty="0">
                <a:solidFill>
                  <a:srgbClr val="000000"/>
                </a:solidFill>
                <a:latin typeface="Calibri" pitchFamily="34" charset="0"/>
              </a:rPr>
              <a:t> -Aşırı letarji, </a:t>
            </a:r>
            <a:r>
              <a:rPr lang="tr-TR" sz="3360" dirty="0" err="1">
                <a:solidFill>
                  <a:srgbClr val="000000"/>
                </a:solidFill>
                <a:latin typeface="Calibri" pitchFamily="34" charset="0"/>
              </a:rPr>
              <a:t>deliryum</a:t>
            </a:r>
            <a:r>
              <a:rPr lang="tr-TR" sz="3360" dirty="0">
                <a:solidFill>
                  <a:srgbClr val="000000"/>
                </a:solidFill>
                <a:latin typeface="Calibri" pitchFamily="34" charset="0"/>
              </a:rPr>
              <a:t>, ağrı, rahatsızlık durumu</a:t>
            </a:r>
          </a:p>
          <a:p>
            <a:pPr marL="853440" indent="-853440">
              <a:buNone/>
            </a:pPr>
            <a:endParaRPr lang="tr-TR" sz="3360" dirty="0">
              <a:solidFill>
                <a:srgbClr val="000000"/>
              </a:solidFill>
              <a:latin typeface="Calibri" pitchFamily="34" charset="0"/>
            </a:endParaRPr>
          </a:p>
          <a:p>
            <a:pPr marL="853440" indent="-853440">
              <a:buNone/>
            </a:pPr>
            <a:r>
              <a:rPr lang="tr-TR" sz="3360" dirty="0">
                <a:solidFill>
                  <a:srgbClr val="000000"/>
                </a:solidFill>
                <a:latin typeface="Calibri" pitchFamily="34" charset="0"/>
              </a:rPr>
              <a:t>-</a:t>
            </a:r>
            <a:r>
              <a:rPr lang="tr-TR" sz="3360" dirty="0" err="1">
                <a:solidFill>
                  <a:srgbClr val="000000"/>
                </a:solidFill>
                <a:latin typeface="Calibri" pitchFamily="34" charset="0"/>
              </a:rPr>
              <a:t>Major</a:t>
            </a:r>
            <a:r>
              <a:rPr lang="tr-TR" sz="3360" dirty="0">
                <a:solidFill>
                  <a:srgbClr val="000000"/>
                </a:solidFill>
                <a:latin typeface="Calibri" pitchFamily="34" charset="0"/>
              </a:rPr>
              <a:t> kafa travması</a:t>
            </a:r>
          </a:p>
          <a:p>
            <a:pPr marL="853440" indent="-853440">
              <a:buNone/>
            </a:pPr>
            <a:endParaRPr lang="tr-TR" sz="336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9" y="182245"/>
            <a:ext cx="5896292" cy="889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tr-TR" sz="252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Antipiretik</a:t>
            </a:r>
            <a:r>
              <a:rPr lang="tr-TR" sz="25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tr-TR" sz="252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kullanalım</a:t>
            </a:r>
            <a:br>
              <a:rPr lang="tr-TR" sz="25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tr-TR" sz="25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Çünkü…</a:t>
            </a:r>
          </a:p>
        </p:txBody>
      </p:sp>
      <p:sp>
        <p:nvSpPr>
          <p:cNvPr id="10489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0080" y="1373505"/>
            <a:ext cx="5654040" cy="710533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tr-TR" sz="2240" dirty="0">
                <a:solidFill>
                  <a:srgbClr val="000000"/>
                </a:solidFill>
                <a:latin typeface="Calibri" pitchFamily="34" charset="0"/>
              </a:rPr>
              <a:t>Ateşin zararlı yada tehlikeli olduğu düşüncesi baskındır </a:t>
            </a:r>
          </a:p>
          <a:p>
            <a:pPr>
              <a:lnSpc>
                <a:spcPct val="80000"/>
              </a:lnSpc>
              <a:buFontTx/>
              <a:buNone/>
            </a:pPr>
            <a:endParaRPr lang="tr-TR" sz="224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tr-TR" sz="2240" dirty="0">
                <a:solidFill>
                  <a:srgbClr val="000000"/>
                </a:solidFill>
                <a:latin typeface="Calibri" pitchFamily="34" charset="0"/>
              </a:rPr>
              <a:t>Tedavi edilmemiş ateş tehlikeli seviyelere yükselip SSS hasarına yol açabilir. </a:t>
            </a:r>
          </a:p>
          <a:p>
            <a:pPr>
              <a:lnSpc>
                <a:spcPct val="80000"/>
              </a:lnSpc>
            </a:pPr>
            <a:endParaRPr lang="tr-TR" sz="224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tr-TR" sz="2240" dirty="0">
                <a:solidFill>
                  <a:srgbClr val="000000"/>
                </a:solidFill>
                <a:latin typeface="Calibri" pitchFamily="34" charset="0"/>
              </a:rPr>
              <a:t>Ailenin </a:t>
            </a:r>
            <a:r>
              <a:rPr lang="en-GB" sz="2240" dirty="0">
                <a:solidFill>
                  <a:srgbClr val="000000"/>
                </a:solidFill>
                <a:latin typeface="Calibri" pitchFamily="34" charset="0"/>
              </a:rPr>
              <a:t>an</a:t>
            </a:r>
            <a:r>
              <a:rPr lang="tr-TR" sz="2240" dirty="0" err="1">
                <a:solidFill>
                  <a:srgbClr val="000000"/>
                </a:solidFill>
                <a:latin typeface="Calibri" pitchFamily="34" charset="0"/>
              </a:rPr>
              <a:t>ks</a:t>
            </a:r>
            <a:r>
              <a:rPr lang="en-GB" sz="2240" dirty="0" err="1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tr-TR" sz="2240" dirty="0">
                <a:solidFill>
                  <a:srgbClr val="000000"/>
                </a:solidFill>
                <a:latin typeface="Calibri" pitchFamily="34" charset="0"/>
              </a:rPr>
              <a:t>y</a:t>
            </a:r>
            <a:r>
              <a:rPr lang="en-GB" sz="2240" dirty="0">
                <a:solidFill>
                  <a:srgbClr val="000000"/>
                </a:solidFill>
                <a:latin typeface="Calibri" pitchFamily="34" charset="0"/>
              </a:rPr>
              <a:t>et</a:t>
            </a:r>
            <a:r>
              <a:rPr lang="tr-TR" sz="2240" dirty="0">
                <a:solidFill>
                  <a:srgbClr val="000000"/>
                </a:solidFill>
                <a:latin typeface="Calibri" pitchFamily="34" charset="0"/>
              </a:rPr>
              <a:t>esini baskılar</a:t>
            </a:r>
            <a:r>
              <a:rPr lang="en-GB" sz="2240" dirty="0">
                <a:solidFill>
                  <a:srgbClr val="000000"/>
                </a:solidFill>
                <a:latin typeface="Calibri" pitchFamily="34" charset="0"/>
              </a:rPr>
              <a:t> </a:t>
            </a:r>
            <a:endParaRPr lang="tr-TR" sz="224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sz="2240" dirty="0">
                <a:solidFill>
                  <a:srgbClr val="000000"/>
                </a:solidFill>
                <a:latin typeface="Calibri" pitchFamily="34" charset="0"/>
              </a:rPr>
              <a:t> </a:t>
            </a:r>
            <a:endParaRPr lang="tr-TR" sz="224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tr-TR" sz="2240" dirty="0">
                <a:solidFill>
                  <a:srgbClr val="000000"/>
                </a:solidFill>
                <a:latin typeface="Calibri" pitchFamily="34" charset="0"/>
              </a:rPr>
              <a:t>F</a:t>
            </a:r>
            <a:r>
              <a:rPr lang="en-GB" sz="2240" dirty="0" err="1">
                <a:solidFill>
                  <a:srgbClr val="000000"/>
                </a:solidFill>
                <a:latin typeface="Calibri" pitchFamily="34" charset="0"/>
              </a:rPr>
              <a:t>ebril</a:t>
            </a:r>
            <a:r>
              <a:rPr lang="en-GB" sz="224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tr-TR" sz="2240" dirty="0">
                <a:solidFill>
                  <a:srgbClr val="000000"/>
                </a:solidFill>
                <a:latin typeface="Calibri" pitchFamily="34" charset="0"/>
              </a:rPr>
              <a:t>k</a:t>
            </a:r>
            <a:r>
              <a:rPr lang="en-GB" sz="2240" dirty="0" err="1">
                <a:solidFill>
                  <a:srgbClr val="000000"/>
                </a:solidFill>
                <a:latin typeface="Calibri" pitchFamily="34" charset="0"/>
              </a:rPr>
              <a:t>onvul</a:t>
            </a:r>
            <a:r>
              <a:rPr lang="tr-TR" sz="2240" dirty="0">
                <a:solidFill>
                  <a:srgbClr val="000000"/>
                </a:solidFill>
                <a:latin typeface="Calibri" pitchFamily="34" charset="0"/>
              </a:rPr>
              <a:t>z</a:t>
            </a:r>
            <a:r>
              <a:rPr lang="en-GB" sz="2240" dirty="0" err="1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tr-TR" sz="2240" dirty="0">
                <a:solidFill>
                  <a:srgbClr val="000000"/>
                </a:solidFill>
                <a:latin typeface="Calibri" pitchFamily="34" charset="0"/>
              </a:rPr>
              <a:t>y</a:t>
            </a:r>
            <a:r>
              <a:rPr lang="en-GB" sz="2240" dirty="0">
                <a:solidFill>
                  <a:srgbClr val="000000"/>
                </a:solidFill>
                <a:latin typeface="Calibri" pitchFamily="34" charset="0"/>
              </a:rPr>
              <a:t>on </a:t>
            </a:r>
            <a:r>
              <a:rPr lang="tr-TR" sz="2240" dirty="0">
                <a:solidFill>
                  <a:srgbClr val="000000"/>
                </a:solidFill>
                <a:latin typeface="Calibri" pitchFamily="34" charset="0"/>
              </a:rPr>
              <a:t>r</a:t>
            </a:r>
            <a:r>
              <a:rPr lang="en-GB" sz="2240" dirty="0" err="1">
                <a:solidFill>
                  <a:srgbClr val="000000"/>
                </a:solidFill>
                <a:latin typeface="Calibri" pitchFamily="34" charset="0"/>
              </a:rPr>
              <a:t>isk</a:t>
            </a:r>
            <a:r>
              <a:rPr lang="tr-TR" sz="2240" dirty="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en-GB" sz="2240" dirty="0">
                <a:solidFill>
                  <a:srgbClr val="000000"/>
                </a:solidFill>
                <a:latin typeface="Calibri" pitchFamily="34" charset="0"/>
              </a:rPr>
              <a:t>   </a:t>
            </a:r>
            <a:endParaRPr lang="tr-TR" sz="224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tr-TR" sz="224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tr-TR" sz="2240" dirty="0">
                <a:solidFill>
                  <a:srgbClr val="000000"/>
                </a:solidFill>
                <a:latin typeface="Calibri" pitchFamily="34" charset="0"/>
              </a:rPr>
              <a:t>Huzursuzluk ve </a:t>
            </a:r>
            <a:r>
              <a:rPr lang="tr-TR" sz="2240" dirty="0" err="1">
                <a:solidFill>
                  <a:srgbClr val="000000"/>
                </a:solidFill>
                <a:latin typeface="Calibri" pitchFamily="34" charset="0"/>
              </a:rPr>
              <a:t>myalji</a:t>
            </a:r>
            <a:r>
              <a:rPr lang="tr-TR" sz="224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tr-TR" sz="2240" dirty="0" err="1">
                <a:solidFill>
                  <a:srgbClr val="000000"/>
                </a:solidFill>
                <a:latin typeface="Calibri" pitchFamily="34" charset="0"/>
              </a:rPr>
              <a:t>delirium</a:t>
            </a:r>
            <a:r>
              <a:rPr lang="tr-TR" sz="2240" dirty="0">
                <a:solidFill>
                  <a:srgbClr val="000000"/>
                </a:solidFill>
                <a:latin typeface="Calibri" pitchFamily="34" charset="0"/>
              </a:rPr>
              <a:t> gibi ateşle ilgili diğer semptomları önler </a:t>
            </a:r>
          </a:p>
          <a:p>
            <a:pPr>
              <a:lnSpc>
                <a:spcPct val="80000"/>
              </a:lnSpc>
              <a:buFontTx/>
              <a:buNone/>
            </a:pPr>
            <a:endParaRPr lang="tr-TR" sz="224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tr-TR" sz="2240" dirty="0">
                <a:solidFill>
                  <a:srgbClr val="000000"/>
                </a:solidFill>
                <a:latin typeface="Calibri" pitchFamily="34" charset="0"/>
              </a:rPr>
              <a:t>Ateşi düşürme </a:t>
            </a:r>
            <a:r>
              <a:rPr lang="tr-TR" sz="2240" dirty="0" err="1">
                <a:solidFill>
                  <a:srgbClr val="000000"/>
                </a:solidFill>
                <a:latin typeface="Calibri" pitchFamily="34" charset="0"/>
              </a:rPr>
              <a:t>dehidratasyonu</a:t>
            </a:r>
            <a:r>
              <a:rPr lang="tr-TR" sz="2240" dirty="0">
                <a:solidFill>
                  <a:srgbClr val="000000"/>
                </a:solidFill>
                <a:latin typeface="Calibri" pitchFamily="34" charset="0"/>
              </a:rPr>
              <a:t> da önleyebilir.</a:t>
            </a:r>
          </a:p>
        </p:txBody>
      </p:sp>
      <p:sp>
        <p:nvSpPr>
          <p:cNvPr id="10489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03074" y="1373505"/>
            <a:ext cx="5747385" cy="715867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tr-TR" sz="2240" dirty="0">
                <a:solidFill>
                  <a:srgbClr val="000000"/>
                </a:solidFill>
                <a:latin typeface="Calibri" pitchFamily="34" charset="0"/>
              </a:rPr>
              <a:t>Ateş beyin hasarına neden olmaz. Ateşin hastalığı daha da kötüleştirdiğine  ve ateşi azaltmanın ateşli hastalıktan kaynaklanan </a:t>
            </a:r>
            <a:r>
              <a:rPr lang="tr-TR" sz="2240" dirty="0" err="1">
                <a:solidFill>
                  <a:srgbClr val="000000"/>
                </a:solidFill>
                <a:latin typeface="Calibri" pitchFamily="34" charset="0"/>
              </a:rPr>
              <a:t>morbidite</a:t>
            </a:r>
            <a:r>
              <a:rPr lang="tr-TR" sz="2240" dirty="0">
                <a:solidFill>
                  <a:srgbClr val="000000"/>
                </a:solidFill>
                <a:latin typeface="Calibri" pitchFamily="34" charset="0"/>
              </a:rPr>
              <a:t> ve </a:t>
            </a:r>
            <a:r>
              <a:rPr lang="tr-TR" sz="2240" dirty="0" err="1">
                <a:solidFill>
                  <a:srgbClr val="000000"/>
                </a:solidFill>
                <a:latin typeface="Calibri" pitchFamily="34" charset="0"/>
              </a:rPr>
              <a:t>mortaliteyi</a:t>
            </a:r>
            <a:r>
              <a:rPr lang="tr-TR" sz="2240" dirty="0">
                <a:solidFill>
                  <a:srgbClr val="000000"/>
                </a:solidFill>
                <a:latin typeface="Calibri" pitchFamily="34" charset="0"/>
              </a:rPr>
              <a:t> azalttığına ait bir kanıt yoktur.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GB" sz="224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tr-TR" sz="2240" dirty="0" err="1">
                <a:solidFill>
                  <a:srgbClr val="000000"/>
                </a:solidFill>
                <a:latin typeface="Calibri" pitchFamily="34" charset="0"/>
              </a:rPr>
              <a:t>Hipertermi</a:t>
            </a:r>
            <a:r>
              <a:rPr lang="tr-TR" sz="2240" dirty="0">
                <a:solidFill>
                  <a:srgbClr val="000000"/>
                </a:solidFill>
                <a:latin typeface="Calibri" pitchFamily="34" charset="0"/>
              </a:rPr>
              <a:t> hariç, ateş </a:t>
            </a:r>
            <a:r>
              <a:rPr lang="tr-TR" sz="2240" dirty="0" err="1">
                <a:solidFill>
                  <a:srgbClr val="000000"/>
                </a:solidFill>
                <a:latin typeface="Calibri" pitchFamily="34" charset="0"/>
              </a:rPr>
              <a:t>hipotalamus</a:t>
            </a:r>
            <a:r>
              <a:rPr lang="tr-TR" sz="2240" dirty="0">
                <a:solidFill>
                  <a:srgbClr val="000000"/>
                </a:solidFill>
                <a:latin typeface="Calibri" pitchFamily="34" charset="0"/>
              </a:rPr>
              <a:t> tarafından </a:t>
            </a:r>
            <a:r>
              <a:rPr lang="tr-TR" sz="2240" dirty="0" err="1">
                <a:solidFill>
                  <a:srgbClr val="000000"/>
                </a:solidFill>
                <a:latin typeface="Calibri" pitchFamily="34" charset="0"/>
              </a:rPr>
              <a:t>regüle</a:t>
            </a:r>
            <a:r>
              <a:rPr lang="tr-TR" sz="2240" dirty="0">
                <a:solidFill>
                  <a:srgbClr val="000000"/>
                </a:solidFill>
                <a:latin typeface="Calibri" pitchFamily="34" charset="0"/>
              </a:rPr>
              <a:t> edilir ve devamlı olarak artmaz </a:t>
            </a:r>
            <a:endParaRPr lang="en-GB" sz="224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tr-TR" sz="224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tr-TR" sz="2240" dirty="0" err="1">
                <a:solidFill>
                  <a:srgbClr val="000000"/>
                </a:solidFill>
                <a:latin typeface="Calibri" pitchFamily="34" charset="0"/>
              </a:rPr>
              <a:t>Antipiretik</a:t>
            </a:r>
            <a:r>
              <a:rPr lang="tr-TR" sz="2240" dirty="0">
                <a:solidFill>
                  <a:srgbClr val="000000"/>
                </a:solidFill>
                <a:latin typeface="Calibri" pitchFamily="34" charset="0"/>
              </a:rPr>
              <a:t> reçetesine verilen zamanda ateşin yararlı rolü üzerine ailenin eğitimi yapılabilir. </a:t>
            </a:r>
            <a:r>
              <a:rPr lang="en-GB" sz="2240" dirty="0">
                <a:solidFill>
                  <a:srgbClr val="000000"/>
                </a:solidFill>
                <a:latin typeface="Calibri" pitchFamily="34" charset="0"/>
              </a:rPr>
              <a:t> </a:t>
            </a:r>
          </a:p>
          <a:p>
            <a:pPr>
              <a:lnSpc>
                <a:spcPct val="80000"/>
              </a:lnSpc>
            </a:pPr>
            <a:endParaRPr lang="tr-TR" sz="224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2240" dirty="0" err="1">
                <a:solidFill>
                  <a:srgbClr val="000000"/>
                </a:solidFill>
                <a:latin typeface="Calibri" pitchFamily="34" charset="0"/>
              </a:rPr>
              <a:t>Antip</a:t>
            </a:r>
            <a:r>
              <a:rPr lang="tr-TR" sz="2240" dirty="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en-GB" sz="2240" dirty="0" err="1">
                <a:solidFill>
                  <a:srgbClr val="000000"/>
                </a:solidFill>
                <a:latin typeface="Calibri" pitchFamily="34" charset="0"/>
              </a:rPr>
              <a:t>reti</a:t>
            </a:r>
            <a:r>
              <a:rPr lang="tr-TR" sz="2240" dirty="0" err="1">
                <a:solidFill>
                  <a:srgbClr val="000000"/>
                </a:solidFill>
                <a:latin typeface="Calibri" pitchFamily="34" charset="0"/>
              </a:rPr>
              <a:t>kler</a:t>
            </a:r>
            <a:r>
              <a:rPr lang="en-GB" sz="224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tr-TR" sz="2240" dirty="0" err="1">
                <a:solidFill>
                  <a:srgbClr val="000000"/>
                </a:solidFill>
                <a:latin typeface="Calibri" pitchFamily="34" charset="0"/>
              </a:rPr>
              <a:t>febril</a:t>
            </a:r>
            <a:r>
              <a:rPr lang="tr-TR" sz="224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tr-TR" sz="2240" dirty="0" err="1">
                <a:solidFill>
                  <a:srgbClr val="000000"/>
                </a:solidFill>
                <a:latin typeface="Calibri" pitchFamily="34" charset="0"/>
              </a:rPr>
              <a:t>konvüziyonu</a:t>
            </a:r>
            <a:r>
              <a:rPr lang="tr-TR" sz="2240" dirty="0">
                <a:solidFill>
                  <a:srgbClr val="000000"/>
                </a:solidFill>
                <a:latin typeface="Calibri" pitchFamily="34" charset="0"/>
              </a:rPr>
              <a:t> önlemez. Ateşin seviyesinden ziyade ısı artışının hızı </a:t>
            </a:r>
            <a:r>
              <a:rPr lang="tr-TR" sz="2240" dirty="0" err="1">
                <a:solidFill>
                  <a:srgbClr val="000000"/>
                </a:solidFill>
                <a:latin typeface="Calibri" pitchFamily="34" charset="0"/>
              </a:rPr>
              <a:t>febril</a:t>
            </a:r>
            <a:r>
              <a:rPr lang="tr-TR" sz="224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tr-TR" sz="2240" dirty="0" err="1">
                <a:solidFill>
                  <a:srgbClr val="000000"/>
                </a:solidFill>
                <a:latin typeface="Calibri" pitchFamily="34" charset="0"/>
              </a:rPr>
              <a:t>konvülziyonu</a:t>
            </a:r>
            <a:r>
              <a:rPr lang="tr-TR" sz="2240" dirty="0">
                <a:solidFill>
                  <a:srgbClr val="000000"/>
                </a:solidFill>
                <a:latin typeface="Calibri" pitchFamily="34" charset="0"/>
              </a:rPr>
              <a:t> tetikler </a:t>
            </a:r>
            <a:endParaRPr lang="en-GB" sz="224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tr-TR" sz="224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2240" dirty="0" err="1">
                <a:solidFill>
                  <a:srgbClr val="000000"/>
                </a:solidFill>
                <a:latin typeface="Calibri" pitchFamily="34" charset="0"/>
              </a:rPr>
              <a:t>Antip</a:t>
            </a:r>
            <a:r>
              <a:rPr lang="tr-TR" sz="2240" dirty="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en-GB" sz="2240" dirty="0" err="1">
                <a:solidFill>
                  <a:srgbClr val="000000"/>
                </a:solidFill>
                <a:latin typeface="Calibri" pitchFamily="34" charset="0"/>
              </a:rPr>
              <a:t>reti</a:t>
            </a:r>
            <a:r>
              <a:rPr lang="tr-TR" sz="2240" dirty="0" err="1">
                <a:solidFill>
                  <a:srgbClr val="000000"/>
                </a:solidFill>
                <a:latin typeface="Calibri" pitchFamily="34" charset="0"/>
              </a:rPr>
              <a:t>klerin</a:t>
            </a:r>
            <a:r>
              <a:rPr lang="tr-TR" sz="2240" dirty="0">
                <a:solidFill>
                  <a:srgbClr val="000000"/>
                </a:solidFill>
                <a:latin typeface="Calibri" pitchFamily="34" charset="0"/>
              </a:rPr>
              <a:t> nadiren </a:t>
            </a:r>
            <a:r>
              <a:rPr lang="tr-TR" sz="2240" dirty="0" err="1">
                <a:solidFill>
                  <a:srgbClr val="000000"/>
                </a:solidFill>
                <a:latin typeface="Calibri" pitchFamily="34" charset="0"/>
              </a:rPr>
              <a:t>fatal</a:t>
            </a:r>
            <a:r>
              <a:rPr lang="tr-TR" sz="2240" dirty="0">
                <a:solidFill>
                  <a:srgbClr val="000000"/>
                </a:solidFill>
                <a:latin typeface="Calibri" pitchFamily="34" charset="0"/>
              </a:rPr>
              <a:t> olabilen yan etkileri vardır. </a:t>
            </a:r>
            <a:r>
              <a:rPr lang="en-GB" sz="2240" dirty="0">
                <a:solidFill>
                  <a:srgbClr val="000000"/>
                </a:solidFill>
                <a:latin typeface="Calibri" pitchFamily="34" charset="0"/>
              </a:rPr>
              <a:t> </a:t>
            </a:r>
          </a:p>
          <a:p>
            <a:pPr>
              <a:lnSpc>
                <a:spcPct val="80000"/>
              </a:lnSpc>
            </a:pPr>
            <a:endParaRPr lang="tr-TR" sz="224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tr-TR" sz="2240" dirty="0">
                <a:solidFill>
                  <a:srgbClr val="000000"/>
                </a:solidFill>
                <a:latin typeface="Calibri" pitchFamily="34" charset="0"/>
              </a:rPr>
              <a:t>Ateşin enfeksiyonlara karşı </a:t>
            </a:r>
            <a:r>
              <a:rPr lang="tr-TR" sz="2240" dirty="0" err="1">
                <a:solidFill>
                  <a:srgbClr val="000000"/>
                </a:solidFill>
                <a:latin typeface="Calibri" pitchFamily="34" charset="0"/>
              </a:rPr>
              <a:t>protektif</a:t>
            </a:r>
            <a:r>
              <a:rPr lang="tr-TR" sz="2240" dirty="0">
                <a:solidFill>
                  <a:srgbClr val="000000"/>
                </a:solidFill>
                <a:latin typeface="Calibri" pitchFamily="34" charset="0"/>
              </a:rPr>
              <a:t> etkisini baskılarlar</a:t>
            </a:r>
          </a:p>
        </p:txBody>
      </p:sp>
      <p:sp>
        <p:nvSpPr>
          <p:cNvPr id="1048953" name="Text Box 5"/>
          <p:cNvSpPr txBox="1">
            <a:spLocks noChangeArrowheads="1"/>
          </p:cNvSpPr>
          <p:nvPr/>
        </p:nvSpPr>
        <p:spPr bwMode="auto">
          <a:xfrm>
            <a:off x="6904677" y="182245"/>
            <a:ext cx="5647372" cy="9157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26000" tIns="65520" rIns="126000" bIns="65520">
            <a:spAutoFit/>
          </a:bodyPr>
          <a:lstStyle/>
          <a:p>
            <a:pPr algn="ctr" defTabSz="1280160">
              <a:spcBef>
                <a:spcPct val="50000"/>
              </a:spcBef>
            </a:pPr>
            <a:r>
              <a:rPr lang="tr-TR" sz="2520" dirty="0" err="1">
                <a:solidFill>
                  <a:srgbClr val="FFFFFF"/>
                </a:solidFill>
                <a:latin typeface="Calibri" pitchFamily="34" charset="0"/>
              </a:rPr>
              <a:t>Antipiretik</a:t>
            </a:r>
            <a:r>
              <a:rPr lang="tr-TR" sz="252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tr-TR" sz="2520" u="sng" dirty="0">
                <a:solidFill>
                  <a:srgbClr val="FFFFFF"/>
                </a:solidFill>
                <a:latin typeface="Calibri" pitchFamily="34" charset="0"/>
              </a:rPr>
              <a:t>kullanmayalım</a:t>
            </a:r>
          </a:p>
          <a:p>
            <a:pPr algn="ctr" defTabSz="1280160">
              <a:lnSpc>
                <a:spcPct val="40000"/>
              </a:lnSpc>
              <a:spcBef>
                <a:spcPct val="50000"/>
              </a:spcBef>
            </a:pPr>
            <a:r>
              <a:rPr lang="tr-TR" sz="2520" dirty="0">
                <a:solidFill>
                  <a:srgbClr val="FFFFFF"/>
                </a:solidFill>
                <a:latin typeface="Calibri" pitchFamily="34" charset="0"/>
              </a:rPr>
              <a:t>Çünkü…</a:t>
            </a:r>
          </a:p>
        </p:txBody>
      </p:sp>
      <p:sp>
        <p:nvSpPr>
          <p:cNvPr id="1048954" name="Text Box 6"/>
          <p:cNvSpPr txBox="1">
            <a:spLocks noChangeArrowheads="1"/>
          </p:cNvSpPr>
          <p:nvPr/>
        </p:nvSpPr>
        <p:spPr bwMode="auto">
          <a:xfrm>
            <a:off x="554582" y="8732238"/>
            <a:ext cx="10483533" cy="64938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126000" tIns="65520" rIns="126000" bIns="65520">
            <a:spAutoFit/>
          </a:bodyPr>
          <a:lstStyle/>
          <a:p>
            <a:pPr defTabSz="1280160">
              <a:spcBef>
                <a:spcPct val="50000"/>
              </a:spcBef>
            </a:pPr>
            <a:r>
              <a:rPr lang="tr-TR" sz="1680" b="1" dirty="0">
                <a:solidFill>
                  <a:srgbClr val="FF0000"/>
                </a:solidFill>
                <a:latin typeface="Arial" charset="0"/>
              </a:rPr>
              <a:t>FEVER IN CHILDREN, </a:t>
            </a:r>
            <a:r>
              <a:rPr lang="tr-TR" sz="1680" b="1" dirty="0" err="1">
                <a:solidFill>
                  <a:srgbClr val="FF0000"/>
                </a:solidFill>
                <a:latin typeface="Arial" charset="0"/>
              </a:rPr>
              <a:t>Dr</a:t>
            </a:r>
            <a:r>
              <a:rPr lang="tr-TR" sz="168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tr-TR" sz="1680" b="1" dirty="0" err="1">
                <a:solidFill>
                  <a:srgbClr val="FF0000"/>
                </a:solidFill>
                <a:latin typeface="Arial" charset="0"/>
              </a:rPr>
              <a:t>Wong</a:t>
            </a:r>
            <a:r>
              <a:rPr lang="tr-TR" sz="168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tr-TR" sz="1680" b="1" dirty="0" err="1">
                <a:solidFill>
                  <a:srgbClr val="FF0000"/>
                </a:solidFill>
                <a:latin typeface="Arial" charset="0"/>
              </a:rPr>
              <a:t>Chin</a:t>
            </a:r>
            <a:r>
              <a:rPr lang="tr-TR" sz="168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tr-TR" sz="1680" b="1" dirty="0" err="1">
                <a:solidFill>
                  <a:srgbClr val="FF0000"/>
                </a:solidFill>
                <a:latin typeface="Arial" charset="0"/>
              </a:rPr>
              <a:t>Khoon</a:t>
            </a:r>
            <a:br>
              <a:rPr lang="tr-TR" sz="1680" b="1" dirty="0">
                <a:solidFill>
                  <a:srgbClr val="FF0000"/>
                </a:solidFill>
                <a:latin typeface="Arial" charset="0"/>
              </a:rPr>
            </a:br>
            <a:r>
              <a:rPr lang="tr-TR" sz="1680" b="1" dirty="0">
                <a:solidFill>
                  <a:srgbClr val="FF0000"/>
                </a:solidFill>
                <a:latin typeface="Arial" charset="0"/>
              </a:rPr>
              <a:t>Consultant, </a:t>
            </a:r>
            <a:r>
              <a:rPr lang="tr-TR" sz="1680" b="1" dirty="0" err="1">
                <a:solidFill>
                  <a:srgbClr val="FF0000"/>
                </a:solidFill>
                <a:latin typeface="Arial" charset="0"/>
              </a:rPr>
              <a:t>The</a:t>
            </a:r>
            <a:r>
              <a:rPr lang="tr-TR" sz="168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tr-TR" sz="1680" b="1" dirty="0" err="1">
                <a:solidFill>
                  <a:srgbClr val="FF0000"/>
                </a:solidFill>
                <a:latin typeface="Arial" charset="0"/>
              </a:rPr>
              <a:t>Children's</a:t>
            </a:r>
            <a:r>
              <a:rPr lang="tr-TR" sz="168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tr-TR" sz="1680" b="1" dirty="0" err="1">
                <a:solidFill>
                  <a:srgbClr val="FF0000"/>
                </a:solidFill>
                <a:latin typeface="Arial" charset="0"/>
              </a:rPr>
              <a:t>Medical</a:t>
            </a:r>
            <a:r>
              <a:rPr lang="tr-TR" sz="168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tr-TR" sz="1680" b="1" dirty="0" err="1">
                <a:solidFill>
                  <a:srgbClr val="FF0000"/>
                </a:solidFill>
                <a:latin typeface="Arial" charset="0"/>
              </a:rPr>
              <a:t>Institute</a:t>
            </a:r>
            <a:r>
              <a:rPr lang="tr-TR" sz="1680" b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tr-TR" sz="1680" b="1" dirty="0" err="1">
                <a:solidFill>
                  <a:srgbClr val="FF0000"/>
                </a:solidFill>
                <a:latin typeface="Arial" charset="0"/>
              </a:rPr>
              <a:t>National</a:t>
            </a:r>
            <a:r>
              <a:rPr lang="tr-TR" sz="168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tr-TR" sz="1680" b="1" dirty="0" err="1">
                <a:solidFill>
                  <a:srgbClr val="FF0000"/>
                </a:solidFill>
                <a:latin typeface="Arial" charset="0"/>
              </a:rPr>
              <a:t>University</a:t>
            </a:r>
            <a:r>
              <a:rPr lang="tr-TR" sz="168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tr-TR" sz="1680" b="1" dirty="0" err="1">
                <a:solidFill>
                  <a:srgbClr val="FF0000"/>
                </a:solidFill>
                <a:latin typeface="Arial" charset="0"/>
              </a:rPr>
              <a:t>Hospital</a:t>
            </a:r>
            <a:endParaRPr lang="tr-TR" sz="1680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3750" y="667341"/>
            <a:ext cx="11521440" cy="1600200"/>
          </a:xfrm>
        </p:spPr>
        <p:txBody>
          <a:bodyPr>
            <a:normAutofit/>
          </a:bodyPr>
          <a:lstStyle/>
          <a:p>
            <a:r>
              <a:rPr lang="tr-TR" sz="5040" dirty="0" err="1">
                <a:latin typeface="Arial" pitchFamily="34" charset="0"/>
                <a:cs typeface="Arial" pitchFamily="34" charset="0"/>
              </a:rPr>
              <a:t>Antipiretik</a:t>
            </a:r>
            <a:r>
              <a:rPr lang="tr-TR" sz="5040" dirty="0">
                <a:latin typeface="Arial" pitchFamily="34" charset="0"/>
                <a:cs typeface="Arial" pitchFamily="34" charset="0"/>
              </a:rPr>
              <a:t> Ajanlar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360" dirty="0" err="1">
                <a:latin typeface="Arial" pitchFamily="34" charset="0"/>
                <a:cs typeface="Arial" pitchFamily="34" charset="0"/>
              </a:rPr>
              <a:t>Antipiretik</a:t>
            </a:r>
            <a:r>
              <a:rPr lang="tr-TR" sz="3360" dirty="0">
                <a:latin typeface="Arial" pitchFamily="34" charset="0"/>
                <a:cs typeface="Arial" pitchFamily="34" charset="0"/>
              </a:rPr>
              <a:t> ajanlar, </a:t>
            </a:r>
            <a:r>
              <a:rPr lang="tr-TR" sz="3360" dirty="0" err="1">
                <a:latin typeface="Arial" pitchFamily="34" charset="0"/>
                <a:cs typeface="Arial" pitchFamily="34" charset="0"/>
              </a:rPr>
              <a:t>termoregülasyon</a:t>
            </a:r>
            <a:r>
              <a:rPr lang="tr-TR" sz="3360" dirty="0">
                <a:latin typeface="Arial" pitchFamily="34" charset="0"/>
                <a:cs typeface="Arial" pitchFamily="34" charset="0"/>
              </a:rPr>
              <a:t> merkezi üzerinden etki eder.</a:t>
            </a:r>
          </a:p>
          <a:p>
            <a:endParaRPr lang="tr-TR" sz="3360" dirty="0">
              <a:latin typeface="Arial" pitchFamily="34" charset="0"/>
              <a:cs typeface="Arial" pitchFamily="34" charset="0"/>
            </a:endParaRPr>
          </a:p>
          <a:p>
            <a:r>
              <a:rPr lang="tr-TR" sz="3360" dirty="0">
                <a:latin typeface="Arial" pitchFamily="34" charset="0"/>
                <a:cs typeface="Arial" pitchFamily="34" charset="0"/>
              </a:rPr>
              <a:t>En çok kullanılan </a:t>
            </a:r>
            <a:r>
              <a:rPr lang="tr-TR" sz="3360" dirty="0" err="1">
                <a:latin typeface="Arial" pitchFamily="34" charset="0"/>
                <a:cs typeface="Arial" pitchFamily="34" charset="0"/>
              </a:rPr>
              <a:t>antipiretik</a:t>
            </a:r>
            <a:r>
              <a:rPr lang="tr-TR" sz="3360" dirty="0">
                <a:latin typeface="Arial" pitchFamily="34" charset="0"/>
                <a:cs typeface="Arial" pitchFamily="34" charset="0"/>
              </a:rPr>
              <a:t> ajanlar; </a:t>
            </a:r>
            <a:r>
              <a:rPr lang="tr-TR" sz="3360" dirty="0" err="1">
                <a:latin typeface="Arial" pitchFamily="34" charset="0"/>
                <a:cs typeface="Arial" pitchFamily="34" charset="0"/>
              </a:rPr>
              <a:t>parasetamol</a:t>
            </a:r>
            <a:r>
              <a:rPr lang="tr-TR" sz="3360" dirty="0">
                <a:latin typeface="Arial" pitchFamily="34" charset="0"/>
                <a:cs typeface="Arial" pitchFamily="34" charset="0"/>
              </a:rPr>
              <a:t> ve </a:t>
            </a:r>
            <a:r>
              <a:rPr lang="tr-TR" sz="3360" dirty="0" err="1">
                <a:latin typeface="Arial" pitchFamily="34" charset="0"/>
                <a:cs typeface="Arial" pitchFamily="34" charset="0"/>
              </a:rPr>
              <a:t>ibuprofendir</a:t>
            </a:r>
            <a:r>
              <a:rPr lang="tr-TR" sz="3360" dirty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tr-TR" sz="3360" dirty="0">
              <a:latin typeface="Arial" pitchFamily="34" charset="0"/>
              <a:cs typeface="Arial" pitchFamily="34" charset="0"/>
            </a:endParaRPr>
          </a:p>
          <a:p>
            <a:r>
              <a:rPr lang="tr-TR" sz="3360" dirty="0">
                <a:latin typeface="Arial" pitchFamily="34" charset="0"/>
                <a:cs typeface="Arial" pitchFamily="34" charset="0"/>
              </a:rPr>
              <a:t>Aspirin, Reye sendromu ile ilişkisi nedeniyle kullanılmamalıdır.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40079" y="566530"/>
            <a:ext cx="11521440" cy="1600200"/>
          </a:xfrm>
        </p:spPr>
        <p:txBody>
          <a:bodyPr>
            <a:normAutofit/>
          </a:bodyPr>
          <a:lstStyle/>
          <a:p>
            <a:r>
              <a:rPr lang="tr-TR" sz="5040" dirty="0" err="1">
                <a:latin typeface="Arial" pitchFamily="34" charset="0"/>
                <a:cs typeface="Arial" pitchFamily="34" charset="0"/>
              </a:rPr>
              <a:t>Antipiretik</a:t>
            </a:r>
            <a:r>
              <a:rPr lang="tr-TR" sz="5040" dirty="0">
                <a:latin typeface="Arial" pitchFamily="34" charset="0"/>
                <a:cs typeface="Arial" pitchFamily="34" charset="0"/>
              </a:rPr>
              <a:t> Ajanlar</a:t>
            </a:r>
            <a:endParaRPr lang="tr-TR" sz="504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tr-TR" sz="12320" dirty="0">
                <a:latin typeface="Arial" pitchFamily="34" charset="0"/>
                <a:cs typeface="Arial" pitchFamily="34" charset="0"/>
              </a:rPr>
              <a:t>Altta yatan hastalığı olmayan çocuklar için oral </a:t>
            </a:r>
            <a:r>
              <a:rPr lang="tr-TR" sz="12320" dirty="0" err="1">
                <a:latin typeface="Arial" pitchFamily="34" charset="0"/>
                <a:cs typeface="Arial" pitchFamily="34" charset="0"/>
              </a:rPr>
              <a:t>parasetamol</a:t>
            </a:r>
            <a:r>
              <a:rPr lang="tr-TR" sz="12320" dirty="0">
                <a:latin typeface="Arial" pitchFamily="34" charset="0"/>
                <a:cs typeface="Arial" pitchFamily="34" charset="0"/>
              </a:rPr>
              <a:t> ile tedaviye başlanması önerilir.</a:t>
            </a:r>
          </a:p>
          <a:p>
            <a:pPr>
              <a:lnSpc>
                <a:spcPct val="110000"/>
              </a:lnSpc>
              <a:buNone/>
              <a:defRPr/>
            </a:pPr>
            <a:endParaRPr lang="tr-TR" sz="1232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defRPr/>
            </a:pPr>
            <a:r>
              <a:rPr lang="tr-TR" sz="12320" dirty="0">
                <a:latin typeface="Arial" pitchFamily="34" charset="0"/>
                <a:cs typeface="Arial" pitchFamily="34" charset="0"/>
              </a:rPr>
              <a:t>Oral </a:t>
            </a:r>
            <a:r>
              <a:rPr lang="tr-TR" sz="12320" dirty="0" err="1">
                <a:latin typeface="Arial" pitchFamily="34" charset="0"/>
                <a:cs typeface="Arial" pitchFamily="34" charset="0"/>
              </a:rPr>
              <a:t>ibuprofen</a:t>
            </a:r>
            <a:r>
              <a:rPr lang="tr-TR" sz="12320" dirty="0">
                <a:latin typeface="Arial" pitchFamily="34" charset="0"/>
                <a:cs typeface="Arial" pitchFamily="34" charset="0"/>
              </a:rPr>
              <a:t>, özellikle </a:t>
            </a:r>
            <a:r>
              <a:rPr lang="tr-TR" sz="12320" dirty="0" err="1">
                <a:latin typeface="Arial" pitchFamily="34" charset="0"/>
                <a:cs typeface="Arial" pitchFamily="34" charset="0"/>
              </a:rPr>
              <a:t>antipiretik</a:t>
            </a:r>
            <a:r>
              <a:rPr lang="tr-TR" sz="12320" dirty="0">
                <a:latin typeface="Arial" pitchFamily="34" charset="0"/>
                <a:cs typeface="Arial" pitchFamily="34" charset="0"/>
              </a:rPr>
              <a:t> etkiye ek olarak anti-</a:t>
            </a:r>
            <a:r>
              <a:rPr lang="tr-TR" sz="12320" dirty="0" err="1">
                <a:latin typeface="Arial" pitchFamily="34" charset="0"/>
                <a:cs typeface="Arial" pitchFamily="34" charset="0"/>
              </a:rPr>
              <a:t>inflamatuvar</a:t>
            </a:r>
            <a:r>
              <a:rPr lang="tr-TR" sz="12320" dirty="0">
                <a:latin typeface="Arial" pitchFamily="34" charset="0"/>
                <a:cs typeface="Arial" pitchFamily="34" charset="0"/>
              </a:rPr>
              <a:t> etki isteniyorsa, </a:t>
            </a:r>
            <a:r>
              <a:rPr lang="tr-TR" sz="12320" dirty="0" err="1">
                <a:latin typeface="Arial" pitchFamily="34" charset="0"/>
                <a:cs typeface="Arial" pitchFamily="34" charset="0"/>
              </a:rPr>
              <a:t>parasetamole</a:t>
            </a:r>
            <a:r>
              <a:rPr lang="tr-TR" sz="12320" dirty="0">
                <a:latin typeface="Arial" pitchFamily="34" charset="0"/>
                <a:cs typeface="Arial" pitchFamily="34" charset="0"/>
              </a:rPr>
              <a:t> alternatiftir. </a:t>
            </a:r>
          </a:p>
          <a:p>
            <a:pPr>
              <a:lnSpc>
                <a:spcPct val="110000"/>
              </a:lnSpc>
              <a:defRPr/>
            </a:pPr>
            <a:endParaRPr lang="tr-TR" sz="1232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defRPr/>
            </a:pPr>
            <a:r>
              <a:rPr lang="tr-TR" sz="12320" dirty="0" err="1">
                <a:latin typeface="Arial" pitchFamily="34" charset="0"/>
                <a:cs typeface="Arial" pitchFamily="34" charset="0"/>
              </a:rPr>
              <a:t>Randomize</a:t>
            </a:r>
            <a:r>
              <a:rPr lang="tr-TR" sz="12320" dirty="0">
                <a:latin typeface="Arial" pitchFamily="34" charset="0"/>
                <a:cs typeface="Arial" pitchFamily="34" charset="0"/>
              </a:rPr>
              <a:t> çalışmalarda, </a:t>
            </a:r>
            <a:r>
              <a:rPr lang="tr-TR" sz="12320" dirty="0" err="1">
                <a:latin typeface="Arial" pitchFamily="34" charset="0"/>
                <a:cs typeface="Arial" pitchFamily="34" charset="0"/>
              </a:rPr>
              <a:t>parasetamol</a:t>
            </a:r>
            <a:r>
              <a:rPr lang="tr-TR" sz="12320" dirty="0">
                <a:latin typeface="Arial" pitchFamily="34" charset="0"/>
                <a:cs typeface="Arial" pitchFamily="34" charset="0"/>
              </a:rPr>
              <a:t> ve </a:t>
            </a:r>
            <a:r>
              <a:rPr lang="tr-TR" sz="12320" dirty="0" err="1">
                <a:latin typeface="Arial" pitchFamily="34" charset="0"/>
                <a:cs typeface="Arial" pitchFamily="34" charset="0"/>
              </a:rPr>
              <a:t>ibuprofen</a:t>
            </a:r>
            <a:r>
              <a:rPr lang="tr-TR" sz="12320" dirty="0">
                <a:latin typeface="Arial" pitchFamily="34" charset="0"/>
                <a:cs typeface="Arial" pitchFamily="34" charset="0"/>
              </a:rPr>
              <a:t>, </a:t>
            </a:r>
            <a:r>
              <a:rPr lang="tr-TR" sz="12320" dirty="0" err="1">
                <a:latin typeface="Arial" pitchFamily="34" charset="0"/>
                <a:cs typeface="Arial" pitchFamily="34" charset="0"/>
              </a:rPr>
              <a:t>plaseboya</a:t>
            </a:r>
            <a:r>
              <a:rPr lang="tr-TR" sz="12320" dirty="0">
                <a:latin typeface="Arial" pitchFamily="34" charset="0"/>
                <a:cs typeface="Arial" pitchFamily="34" charset="0"/>
              </a:rPr>
              <a:t> göre daha etkilidir; </a:t>
            </a:r>
            <a:r>
              <a:rPr lang="tr-TR" sz="12320" dirty="0" err="1">
                <a:latin typeface="Arial" pitchFamily="34" charset="0"/>
                <a:cs typeface="Arial" pitchFamily="34" charset="0"/>
              </a:rPr>
              <a:t>ibuprofen</a:t>
            </a:r>
            <a:r>
              <a:rPr lang="tr-TR" sz="12320" dirty="0">
                <a:latin typeface="Arial" pitchFamily="34" charset="0"/>
                <a:cs typeface="Arial" pitchFamily="34" charset="0"/>
              </a:rPr>
              <a:t>, </a:t>
            </a:r>
            <a:r>
              <a:rPr lang="tr-TR" sz="12320" dirty="0" err="1">
                <a:latin typeface="Arial" pitchFamily="34" charset="0"/>
                <a:cs typeface="Arial" pitchFamily="34" charset="0"/>
              </a:rPr>
              <a:t>parasetamol'den</a:t>
            </a:r>
            <a:r>
              <a:rPr lang="tr-TR" sz="12320" dirty="0">
                <a:latin typeface="Arial" pitchFamily="34" charset="0"/>
                <a:cs typeface="Arial" pitchFamily="34" charset="0"/>
              </a:rPr>
              <a:t> biraz daha etkilidir ve etkisi daha uzun sürelidir.</a:t>
            </a:r>
          </a:p>
          <a:p>
            <a:pPr>
              <a:lnSpc>
                <a:spcPct val="110000"/>
              </a:lnSpc>
              <a:defRPr/>
            </a:pPr>
            <a:endParaRPr lang="tr-TR" sz="1232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defRPr/>
            </a:pPr>
            <a:r>
              <a:rPr lang="tr-TR" sz="12320" dirty="0" err="1">
                <a:latin typeface="Arial" pitchFamily="34" charset="0"/>
                <a:cs typeface="Arial" pitchFamily="34" charset="0"/>
              </a:rPr>
              <a:t>Parasetamol</a:t>
            </a:r>
            <a:r>
              <a:rPr lang="tr-TR" sz="12320" dirty="0">
                <a:latin typeface="Arial" pitchFamily="34" charset="0"/>
                <a:cs typeface="Arial" pitchFamily="34" charset="0"/>
              </a:rPr>
              <a:t> güvenliliğinden dolayı tercih edilir.</a:t>
            </a:r>
          </a:p>
          <a:p>
            <a:pPr>
              <a:lnSpc>
                <a:spcPct val="110000"/>
              </a:lnSpc>
              <a:buNone/>
              <a:defRPr/>
            </a:pPr>
            <a:r>
              <a:rPr lang="tr-TR" sz="12320" dirty="0">
                <a:latin typeface="Arial" pitchFamily="34" charset="0"/>
                <a:cs typeface="Arial" pitchFamily="34" charset="0"/>
              </a:rPr>
              <a:t>      </a:t>
            </a:r>
          </a:p>
          <a:p>
            <a:pPr>
              <a:lnSpc>
                <a:spcPct val="110000"/>
              </a:lnSpc>
              <a:buNone/>
              <a:defRPr/>
            </a:pPr>
            <a:endParaRPr lang="tr-TR" sz="1232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buNone/>
              <a:defRPr/>
            </a:pPr>
            <a:endParaRPr lang="tr-TR" sz="3500" dirty="0"/>
          </a:p>
          <a:p>
            <a:pPr>
              <a:lnSpc>
                <a:spcPct val="110000"/>
              </a:lnSpc>
              <a:buNone/>
              <a:defRPr/>
            </a:pPr>
            <a:r>
              <a:rPr lang="tr-TR" sz="3920" dirty="0"/>
              <a:t>   </a:t>
            </a:r>
            <a:endParaRPr lang="tr-TR" sz="3500" dirty="0"/>
          </a:p>
        </p:txBody>
      </p:sp>
      <p:sp>
        <p:nvSpPr>
          <p:cNvPr id="4" name="Dikdörtgen 1"/>
          <p:cNvSpPr>
            <a:spLocks noChangeArrowheads="1"/>
          </p:cNvSpPr>
          <p:nvPr/>
        </p:nvSpPr>
        <p:spPr bwMode="auto">
          <a:xfrm>
            <a:off x="251318" y="8585518"/>
            <a:ext cx="12298965" cy="42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80160">
              <a:lnSpc>
                <a:spcPct val="70000"/>
              </a:lnSpc>
            </a:pPr>
            <a:r>
              <a:rPr lang="tr-TR" sz="15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tr-TR" sz="154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Perrott</a:t>
            </a:r>
            <a:r>
              <a:rPr lang="tr-TR" sz="15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D. A., </a:t>
            </a:r>
            <a:r>
              <a:rPr lang="tr-TR" sz="154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Piira</a:t>
            </a:r>
            <a:r>
              <a:rPr lang="tr-TR" sz="15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T., </a:t>
            </a:r>
            <a:r>
              <a:rPr lang="tr-TR" sz="154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Goodenough</a:t>
            </a:r>
            <a:r>
              <a:rPr lang="tr-TR" sz="15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B., &amp; </a:t>
            </a:r>
            <a:r>
              <a:rPr lang="tr-TR" sz="154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Champion</a:t>
            </a:r>
            <a:r>
              <a:rPr lang="tr-TR" sz="15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G. D. (2004). </a:t>
            </a:r>
            <a:r>
              <a:rPr lang="tr-TR" sz="154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Efficacy</a:t>
            </a:r>
            <a:r>
              <a:rPr lang="tr-TR" sz="15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tr-TR" sz="154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safety</a:t>
            </a:r>
            <a:r>
              <a:rPr lang="tr-TR" sz="15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154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acetaminophen</a:t>
            </a:r>
            <a:r>
              <a:rPr lang="tr-TR" sz="15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vs </a:t>
            </a:r>
            <a:r>
              <a:rPr lang="tr-TR" sz="154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ibuprofen</a:t>
            </a:r>
            <a:r>
              <a:rPr lang="tr-TR" sz="15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tr-TR" sz="154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treating</a:t>
            </a:r>
            <a:r>
              <a:rPr lang="tr-TR" sz="15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54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children's</a:t>
            </a:r>
            <a:r>
              <a:rPr lang="tr-TR" sz="15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54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pain</a:t>
            </a:r>
            <a:r>
              <a:rPr lang="tr-TR" sz="15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54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tr-TR" sz="15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54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fever</a:t>
            </a:r>
            <a:r>
              <a:rPr lang="tr-TR" sz="15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a meta-</a:t>
            </a:r>
            <a:r>
              <a:rPr lang="tr-TR" sz="154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analysis</a:t>
            </a:r>
            <a:r>
              <a:rPr lang="tr-TR" sz="15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 </a:t>
            </a:r>
            <a:r>
              <a:rPr lang="tr-TR" sz="154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Archives</a:t>
            </a:r>
            <a:r>
              <a:rPr lang="tr-TR" sz="154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154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pediatrics</a:t>
            </a:r>
            <a:r>
              <a:rPr lang="tr-TR" sz="154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tr-TR" sz="154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adolescent</a:t>
            </a:r>
            <a:r>
              <a:rPr lang="tr-TR" sz="154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54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medicine</a:t>
            </a:r>
            <a:r>
              <a:rPr lang="tr-TR" sz="15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 </a:t>
            </a:r>
            <a:r>
              <a:rPr lang="tr-TR" sz="154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158</a:t>
            </a:r>
            <a:r>
              <a:rPr lang="tr-TR" sz="15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(6), 521-526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1 Başlık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tr-TR"/>
              <a:t>Antipiretik ajanlar </a:t>
            </a:r>
          </a:p>
        </p:txBody>
      </p:sp>
      <p:graphicFrame>
        <p:nvGraphicFramePr>
          <p:cNvPr id="43046" name="Group 38"/>
          <p:cNvGraphicFramePr>
            <a:graphicFrameLocks noGrp="1"/>
          </p:cNvGraphicFramePr>
          <p:nvPr>
            <p:ph idx="4294967295"/>
          </p:nvPr>
        </p:nvGraphicFramePr>
        <p:xfrm>
          <a:off x="1655207" y="3318749"/>
          <a:ext cx="10881360" cy="3988832"/>
        </p:xfrm>
        <a:graphic>
          <a:graphicData uri="http://schemas.openxmlformats.org/drawingml/2006/table">
            <a:tbl>
              <a:tblPr/>
              <a:tblGrid>
                <a:gridCol w="3627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7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7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tr-TR" sz="2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96012" marR="96012" marT="48006" marB="480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tr-TR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İbuprofen </a:t>
                      </a:r>
                    </a:p>
                  </a:txBody>
                  <a:tcPr marL="96012" marR="96012" marT="48006" marB="480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tr-TR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Parasetamol</a:t>
                      </a:r>
                    </a:p>
                  </a:txBody>
                  <a:tcPr marL="96012" marR="96012" marT="48006" marB="480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tr-T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Doz</a:t>
                      </a:r>
                    </a:p>
                  </a:txBody>
                  <a:tcPr marL="96012" marR="96012" marT="48006" marB="480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tr-T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 mg/kg</a:t>
                      </a:r>
                    </a:p>
                  </a:txBody>
                  <a:tcPr marL="96012" marR="96012" marT="48006" marB="480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tr-T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10-15 mg/kg</a:t>
                      </a:r>
                    </a:p>
                  </a:txBody>
                  <a:tcPr marL="96012" marR="96012" marT="48006" marB="480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tr-T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Periyot</a:t>
                      </a:r>
                    </a:p>
                  </a:txBody>
                  <a:tcPr marL="96012" marR="96012" marT="48006" marB="480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tr-T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 saatte bir</a:t>
                      </a:r>
                    </a:p>
                  </a:txBody>
                  <a:tcPr marL="96012" marR="96012" marT="48006" marB="480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tr-T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4-6 saatte bir (günde ≤5 doz)</a:t>
                      </a:r>
                    </a:p>
                  </a:txBody>
                  <a:tcPr marL="96012" marR="96012" marT="48006" marB="480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tr-T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Etki başlama süresi</a:t>
                      </a:r>
                    </a:p>
                  </a:txBody>
                  <a:tcPr marL="96012" marR="96012" marT="48006" marB="480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tr-T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60 dk</a:t>
                      </a:r>
                    </a:p>
                  </a:txBody>
                  <a:tcPr marL="96012" marR="96012" marT="48006" marB="480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tr-T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30-60 dk</a:t>
                      </a:r>
                    </a:p>
                  </a:txBody>
                  <a:tcPr marL="96012" marR="96012" marT="48006" marB="480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tr-T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Pik etki zamanı</a:t>
                      </a:r>
                    </a:p>
                  </a:txBody>
                  <a:tcPr marL="96012" marR="96012" marT="48006" marB="480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tr-T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3-4 saat</a:t>
                      </a:r>
                    </a:p>
                  </a:txBody>
                  <a:tcPr marL="96012" marR="96012" marT="48006" marB="480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tr-T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3-4 saat</a:t>
                      </a:r>
                    </a:p>
                  </a:txBody>
                  <a:tcPr marL="96012" marR="96012" marT="48006" marB="480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tr-T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Toplam etki süresi</a:t>
                      </a:r>
                    </a:p>
                  </a:txBody>
                  <a:tcPr marL="96012" marR="96012" marT="48006" marB="480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tr-T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6-8 saat</a:t>
                      </a:r>
                    </a:p>
                  </a:txBody>
                  <a:tcPr marL="96012" marR="96012" marT="48006" marB="480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tr-T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4-6 saat</a:t>
                      </a:r>
                    </a:p>
                  </a:txBody>
                  <a:tcPr marL="96012" marR="96012" marT="48006" marB="480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6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tr-T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Günlük max. doz</a:t>
                      </a:r>
                    </a:p>
                  </a:txBody>
                  <a:tcPr marL="96012" marR="96012" marT="48006" marB="480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tr-T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40 mg/kg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tr-T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2.4 gr/gün</a:t>
                      </a:r>
                    </a:p>
                  </a:txBody>
                  <a:tcPr marL="96012" marR="96012" marT="48006" marB="480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tr-T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 gr/gün</a:t>
                      </a:r>
                    </a:p>
                  </a:txBody>
                  <a:tcPr marL="96012" marR="96012" marT="48006" marB="480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54562" y="465718"/>
            <a:ext cx="11521440" cy="1600200"/>
          </a:xfrm>
        </p:spPr>
        <p:txBody>
          <a:bodyPr>
            <a:normAutofit/>
          </a:bodyPr>
          <a:lstStyle/>
          <a:p>
            <a:r>
              <a:rPr lang="tr-TR" sz="5040" dirty="0" err="1">
                <a:latin typeface="Arial" pitchFamily="34" charset="0"/>
                <a:cs typeface="Arial" pitchFamily="34" charset="0"/>
              </a:rPr>
              <a:t>İbuprofen</a:t>
            </a:r>
            <a:endParaRPr lang="tr-TR" sz="504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0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Genellikle altı aydan küçük bebekler için önerilmez</a:t>
            </a:r>
            <a:r>
              <a:rPr lang="tr-TR" sz="3080" dirty="0">
                <a:latin typeface="Arial" pitchFamily="34" charset="0"/>
                <a:cs typeface="Arial" pitchFamily="34" charset="0"/>
              </a:rPr>
              <a:t>. </a:t>
            </a:r>
          </a:p>
          <a:p>
            <a:pPr lvl="1"/>
            <a:r>
              <a:rPr lang="tr-TR" sz="3080" dirty="0">
                <a:latin typeface="Arial" pitchFamily="34" charset="0"/>
                <a:cs typeface="Arial" pitchFamily="34" charset="0"/>
              </a:rPr>
              <a:t>Böbrek </a:t>
            </a:r>
            <a:r>
              <a:rPr lang="tr-TR" sz="3080" dirty="0" err="1">
                <a:latin typeface="Arial" pitchFamily="34" charset="0"/>
                <a:cs typeface="Arial" pitchFamily="34" charset="0"/>
              </a:rPr>
              <a:t>toksisitesi</a:t>
            </a:r>
            <a:r>
              <a:rPr lang="tr-TR" sz="3080" dirty="0">
                <a:latin typeface="Arial" pitchFamily="34" charset="0"/>
                <a:cs typeface="Arial" pitchFamily="34" charset="0"/>
              </a:rPr>
              <a:t> !</a:t>
            </a:r>
          </a:p>
          <a:p>
            <a:pPr lvl="1">
              <a:buNone/>
            </a:pPr>
            <a:endParaRPr lang="tr-TR" sz="3080" dirty="0">
              <a:latin typeface="Arial" pitchFamily="34" charset="0"/>
              <a:cs typeface="Arial" pitchFamily="34" charset="0"/>
            </a:endParaRPr>
          </a:p>
          <a:p>
            <a:r>
              <a:rPr lang="tr-TR" sz="3080" dirty="0">
                <a:latin typeface="Arial" pitchFamily="34" charset="0"/>
                <a:cs typeface="Arial" pitchFamily="34" charset="0"/>
              </a:rPr>
              <a:t>Yan etkileri gastrit ve </a:t>
            </a:r>
            <a:r>
              <a:rPr lang="tr-TR" sz="3080" dirty="0" err="1">
                <a:latin typeface="Arial" pitchFamily="34" charset="0"/>
                <a:cs typeface="Arial" pitchFamily="34" charset="0"/>
              </a:rPr>
              <a:t>gastrointestinal</a:t>
            </a:r>
            <a:r>
              <a:rPr lang="tr-TR" sz="3080" dirty="0">
                <a:latin typeface="Arial" pitchFamily="34" charset="0"/>
                <a:cs typeface="Arial" pitchFamily="34" charset="0"/>
              </a:rPr>
              <a:t> kanama olabilir.</a:t>
            </a:r>
          </a:p>
          <a:p>
            <a:endParaRPr lang="tr-TR" sz="3080" dirty="0">
              <a:latin typeface="Arial" pitchFamily="34" charset="0"/>
              <a:cs typeface="Arial" pitchFamily="34" charset="0"/>
            </a:endParaRPr>
          </a:p>
          <a:p>
            <a:r>
              <a:rPr lang="tr-TR" sz="3080" dirty="0">
                <a:latin typeface="Arial" pitchFamily="34" charset="0"/>
                <a:cs typeface="Arial" pitchFamily="34" charset="0"/>
              </a:rPr>
              <a:t>Uygun dozlarda uygulandığında ve gıdayla birlikte alındığında, genellikle güvenlidir. </a:t>
            </a:r>
          </a:p>
          <a:p>
            <a:endParaRPr lang="tr-TR" sz="3080" dirty="0">
              <a:latin typeface="Arial" pitchFamily="34" charset="0"/>
              <a:cs typeface="Arial" pitchFamily="34" charset="0"/>
            </a:endParaRPr>
          </a:p>
          <a:p>
            <a:r>
              <a:rPr lang="tr-TR" sz="3080" dirty="0">
                <a:latin typeface="Arial" pitchFamily="34" charset="0"/>
                <a:cs typeface="Arial" pitchFamily="34" charset="0"/>
              </a:rPr>
              <a:t>Aşırı dozda </a:t>
            </a:r>
            <a:r>
              <a:rPr lang="tr-TR" sz="3080" dirty="0" err="1">
                <a:latin typeface="Arial" pitchFamily="34" charset="0"/>
                <a:cs typeface="Arial" pitchFamily="34" charset="0"/>
              </a:rPr>
              <a:t>ibuprofen</a:t>
            </a:r>
            <a:r>
              <a:rPr lang="tr-TR" sz="3080" dirty="0">
                <a:latin typeface="Arial" pitchFamily="34" charset="0"/>
                <a:cs typeface="Arial" pitchFamily="34" charset="0"/>
              </a:rPr>
              <a:t>, aşırı dozda </a:t>
            </a:r>
            <a:r>
              <a:rPr lang="tr-TR" sz="3080" dirty="0" err="1">
                <a:latin typeface="Arial" pitchFamily="34" charset="0"/>
                <a:cs typeface="Arial" pitchFamily="34" charset="0"/>
              </a:rPr>
              <a:t>parasetamolden</a:t>
            </a:r>
            <a:r>
              <a:rPr lang="tr-TR" sz="3080" dirty="0">
                <a:latin typeface="Arial" pitchFamily="34" charset="0"/>
                <a:cs typeface="Arial" pitchFamily="34" charset="0"/>
              </a:rPr>
              <a:t> daha kolay yönetilmektedir.</a:t>
            </a:r>
          </a:p>
          <a:p>
            <a:endParaRPr lang="tr-TR" sz="3080" dirty="0">
              <a:latin typeface="Arial" pitchFamily="34" charset="0"/>
              <a:cs typeface="Arial" pitchFamily="34" charset="0"/>
            </a:endParaRPr>
          </a:p>
          <a:p>
            <a:endParaRPr lang="tr-TR" sz="308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54562" y="264096"/>
            <a:ext cx="11521440" cy="1600200"/>
          </a:xfrm>
        </p:spPr>
        <p:txBody>
          <a:bodyPr>
            <a:normAutofit/>
          </a:bodyPr>
          <a:lstStyle/>
          <a:p>
            <a:r>
              <a:rPr lang="tr-TR" sz="5040" dirty="0">
                <a:latin typeface="Arial" pitchFamily="34" charset="0"/>
                <a:cs typeface="Arial" pitchFamily="34" charset="0"/>
              </a:rPr>
              <a:t>Harici Soğutma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53750" y="2179509"/>
            <a:ext cx="11521440" cy="614476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defRPr/>
            </a:pPr>
            <a:r>
              <a:rPr lang="tr-TR" sz="2520" dirty="0">
                <a:latin typeface="Arial" pitchFamily="34" charset="0"/>
                <a:cs typeface="Arial" pitchFamily="34" charset="0"/>
              </a:rPr>
              <a:t>Uç organ hasarını önlemek için hızlı soğutmanın 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tr-TR" sz="2520" dirty="0">
                <a:latin typeface="Arial" pitchFamily="34" charset="0"/>
                <a:cs typeface="Arial" pitchFamily="34" charset="0"/>
              </a:rPr>
              <a:t>     gerekli olduğu durumlarda tercih edilen tedavi yöntemidir.</a:t>
            </a:r>
          </a:p>
          <a:p>
            <a:pPr>
              <a:lnSpc>
                <a:spcPct val="110000"/>
              </a:lnSpc>
              <a:defRPr/>
            </a:pPr>
            <a:endParaRPr lang="tr-TR" sz="252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defRPr/>
            </a:pPr>
            <a:r>
              <a:rPr lang="tr-TR" sz="2520" dirty="0">
                <a:latin typeface="Arial" pitchFamily="34" charset="0"/>
                <a:cs typeface="Arial" pitchFamily="34" charset="0"/>
              </a:rPr>
              <a:t>Daha hızlı ve daha fazla vücut ısısı düşüşü gereken çocuklar için </a:t>
            </a:r>
            <a:r>
              <a:rPr lang="tr-TR" sz="2520" dirty="0" err="1">
                <a:latin typeface="Arial" pitchFamily="34" charset="0"/>
                <a:cs typeface="Arial" pitchFamily="34" charset="0"/>
              </a:rPr>
              <a:t>antipiretik</a:t>
            </a:r>
            <a:r>
              <a:rPr lang="tr-TR" sz="2520" dirty="0">
                <a:latin typeface="Arial" pitchFamily="34" charset="0"/>
                <a:cs typeface="Arial" pitchFamily="34" charset="0"/>
              </a:rPr>
              <a:t> tedaviye yardımcı olarak kullanılabilir. </a:t>
            </a:r>
          </a:p>
          <a:p>
            <a:pPr>
              <a:lnSpc>
                <a:spcPct val="110000"/>
              </a:lnSpc>
              <a:defRPr/>
            </a:pPr>
            <a:endParaRPr lang="tr-TR" sz="308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defRPr/>
            </a:pPr>
            <a:r>
              <a:rPr lang="tr-TR" sz="2520" dirty="0" err="1">
                <a:latin typeface="Arial" pitchFamily="34" charset="0"/>
                <a:cs typeface="Arial" pitchFamily="34" charset="0"/>
              </a:rPr>
              <a:t>Antipiretik</a:t>
            </a:r>
            <a:r>
              <a:rPr lang="tr-TR" sz="2520" dirty="0">
                <a:latin typeface="Arial" pitchFamily="34" charset="0"/>
                <a:cs typeface="Arial" pitchFamily="34" charset="0"/>
              </a:rPr>
              <a:t> ajanlar harici soğutmadan en az 30 dakika önce verilmelidir. </a:t>
            </a:r>
          </a:p>
          <a:p>
            <a:pPr>
              <a:lnSpc>
                <a:spcPct val="110000"/>
              </a:lnSpc>
              <a:defRPr/>
            </a:pPr>
            <a:endParaRPr lang="tr-TR" sz="252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10000"/>
              </a:lnSpc>
              <a:defRPr/>
            </a:pPr>
            <a:r>
              <a:rPr lang="tr-TR" sz="2240" dirty="0" err="1">
                <a:latin typeface="Arial" pitchFamily="34" charset="0"/>
                <a:cs typeface="Arial" pitchFamily="34" charset="0"/>
              </a:rPr>
              <a:t>Antipiretik</a:t>
            </a:r>
            <a:r>
              <a:rPr lang="tr-TR" sz="2240" dirty="0">
                <a:latin typeface="Arial" pitchFamily="34" charset="0"/>
                <a:cs typeface="Arial" pitchFamily="34" charset="0"/>
              </a:rPr>
              <a:t> ajanlar, </a:t>
            </a:r>
            <a:r>
              <a:rPr lang="tr-TR" sz="2240" dirty="0" err="1">
                <a:latin typeface="Arial" pitchFamily="34" charset="0"/>
                <a:cs typeface="Arial" pitchFamily="34" charset="0"/>
              </a:rPr>
              <a:t>termoregülasyon</a:t>
            </a:r>
            <a:r>
              <a:rPr lang="tr-TR" sz="2240" dirty="0">
                <a:latin typeface="Arial" pitchFamily="34" charset="0"/>
                <a:cs typeface="Arial" pitchFamily="34" charset="0"/>
              </a:rPr>
              <a:t> set değerini sıfırlamak için gereklidir. Bu olmadan harici soğutma ısının üretiminde bir artışa neden olur. </a:t>
            </a:r>
          </a:p>
          <a:p>
            <a:endParaRPr lang="tr-TR" sz="308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ikdörtgen 1"/>
          <p:cNvSpPr>
            <a:spLocks noChangeArrowheads="1"/>
          </p:cNvSpPr>
          <p:nvPr/>
        </p:nvSpPr>
        <p:spPr bwMode="auto">
          <a:xfrm>
            <a:off x="452939" y="8644003"/>
            <a:ext cx="12348661" cy="75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80160"/>
            <a:r>
              <a:rPr lang="tr-TR" sz="15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tr-TR" sz="154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Feigin</a:t>
            </a:r>
            <a:r>
              <a:rPr lang="tr-TR" sz="15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R. D., &amp; </a:t>
            </a:r>
            <a:r>
              <a:rPr lang="tr-TR" sz="154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Cherry</a:t>
            </a:r>
            <a:r>
              <a:rPr lang="tr-TR" sz="15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J. D. (2009). </a:t>
            </a:r>
            <a:r>
              <a:rPr lang="tr-TR" sz="154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Feigin</a:t>
            </a:r>
            <a:r>
              <a:rPr lang="tr-TR" sz="154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tr-TR" sz="154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Cherry's</a:t>
            </a:r>
            <a:r>
              <a:rPr lang="tr-TR" sz="154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54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textbook</a:t>
            </a:r>
            <a:r>
              <a:rPr lang="tr-TR" sz="154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154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pediatric</a:t>
            </a:r>
            <a:r>
              <a:rPr lang="tr-TR" sz="154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54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infectious</a:t>
            </a:r>
            <a:r>
              <a:rPr lang="tr-TR" sz="154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54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diseases</a:t>
            </a:r>
            <a:r>
              <a:rPr lang="tr-TR" sz="15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tr-TR" sz="154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Saunders</a:t>
            </a:r>
            <a:r>
              <a:rPr lang="tr-TR" sz="15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tr-TR" sz="154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Elsevier</a:t>
            </a:r>
            <a:r>
              <a:rPr lang="tr-TR" sz="15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,.</a:t>
            </a:r>
          </a:p>
          <a:p>
            <a:pPr defTabSz="1280160"/>
            <a:r>
              <a:rPr lang="tr-TR" sz="154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Schmitt</a:t>
            </a:r>
            <a:r>
              <a:rPr lang="tr-TR" sz="15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B. D. (1984). </a:t>
            </a:r>
            <a:r>
              <a:rPr lang="tr-TR" sz="154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Fever</a:t>
            </a:r>
            <a:r>
              <a:rPr lang="tr-TR" sz="15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tr-TR" sz="154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childhood</a:t>
            </a:r>
            <a:r>
              <a:rPr lang="tr-TR" sz="15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 </a:t>
            </a:r>
            <a:r>
              <a:rPr lang="tr-TR" sz="154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Pediatrics</a:t>
            </a:r>
            <a:r>
              <a:rPr lang="tr-TR" sz="15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 </a:t>
            </a:r>
            <a:r>
              <a:rPr lang="tr-TR" sz="154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74</a:t>
            </a:r>
            <a:r>
              <a:rPr lang="tr-TR" sz="15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(5), 929-936. </a:t>
            </a:r>
          </a:p>
          <a:p>
            <a:pPr defTabSz="1280160">
              <a:lnSpc>
                <a:spcPct val="70000"/>
              </a:lnSpc>
            </a:pPr>
            <a:endParaRPr lang="tr-TR" sz="168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6792" y="1270954"/>
            <a:ext cx="2998680" cy="2219101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54562" y="566530"/>
            <a:ext cx="11521440" cy="1600200"/>
          </a:xfrm>
        </p:spPr>
        <p:txBody>
          <a:bodyPr>
            <a:normAutofit/>
          </a:bodyPr>
          <a:lstStyle/>
          <a:p>
            <a:r>
              <a:rPr lang="tr-TR" sz="5040" dirty="0">
                <a:latin typeface="Arial" pitchFamily="34" charset="0"/>
                <a:cs typeface="Arial" pitchFamily="34" charset="0"/>
              </a:rPr>
              <a:t>Harici Soğutma</a:t>
            </a:r>
            <a:endParaRPr lang="tr-TR" sz="504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080" dirty="0">
                <a:latin typeface="Arial" pitchFamily="34" charset="0"/>
                <a:cs typeface="Arial" pitchFamily="34" charset="0"/>
              </a:rPr>
              <a:t>Ateşi tedavi etmek için mekanik soğutma gerektiğinde, 30ºC  civarında ılık suya bez daldırılır. Bu bezle vücut silinir.</a:t>
            </a:r>
          </a:p>
          <a:p>
            <a:endParaRPr lang="tr-TR" sz="3080" dirty="0">
              <a:latin typeface="Arial" pitchFamily="34" charset="0"/>
              <a:cs typeface="Arial" pitchFamily="34" charset="0"/>
            </a:endParaRPr>
          </a:p>
          <a:p>
            <a:r>
              <a:rPr lang="tr-TR" sz="3080" dirty="0">
                <a:latin typeface="Arial" pitchFamily="34" charset="0"/>
                <a:cs typeface="Arial" pitchFamily="34" charset="0"/>
              </a:rPr>
              <a:t>Alkol, alveol zarında ve muhtemelen deri boyunca emilerek merkezi sinir sistemi </a:t>
            </a:r>
            <a:r>
              <a:rPr lang="tr-TR" sz="3080" dirty="0" err="1">
                <a:latin typeface="Arial" pitchFamily="34" charset="0"/>
                <a:cs typeface="Arial" pitchFamily="34" charset="0"/>
              </a:rPr>
              <a:t>toksisitesine</a:t>
            </a:r>
            <a:r>
              <a:rPr lang="tr-TR" sz="3080" dirty="0">
                <a:latin typeface="Arial" pitchFamily="34" charset="0"/>
                <a:cs typeface="Arial" pitchFamily="34" charset="0"/>
              </a:rPr>
              <a:t> neden olduğundan kullanılmamalıdır.</a:t>
            </a:r>
          </a:p>
          <a:p>
            <a:endParaRPr lang="tr-TR" sz="3080" dirty="0">
              <a:latin typeface="Arial" pitchFamily="34" charset="0"/>
              <a:cs typeface="Arial" pitchFamily="34" charset="0"/>
            </a:endParaRPr>
          </a:p>
          <a:p>
            <a:r>
              <a:rPr lang="tr-TR" sz="3080" dirty="0">
                <a:latin typeface="Arial" pitchFamily="34" charset="0"/>
                <a:cs typeface="Arial" pitchFamily="34" charset="0"/>
              </a:rPr>
              <a:t>Soğutma battaniyeleri, kritik hastalığı olan veya sıcaklık kontrolü ile ilgili sorun yaşayan hastanede yatan çocuklarda (örneğin, akut kafa travması geçirmiş çocuklar) yararlı olabilir.</a:t>
            </a:r>
          </a:p>
          <a:p>
            <a:endParaRPr lang="tr-TR" sz="3360" dirty="0"/>
          </a:p>
          <a:p>
            <a:endParaRPr lang="tr-TR" sz="3360" dirty="0">
              <a:latin typeface="Arial" pitchFamily="34" charset="0"/>
              <a:cs typeface="Arial" pitchFamily="34" charset="0"/>
            </a:endParaRPr>
          </a:p>
          <a:p>
            <a:endParaRPr lang="tr-TR" sz="3360" dirty="0">
              <a:latin typeface="Arial" pitchFamily="34" charset="0"/>
              <a:cs typeface="Arial" pitchFamily="34" charset="0"/>
            </a:endParaRPr>
          </a:p>
          <a:p>
            <a:endParaRPr lang="tr-TR" sz="3360" dirty="0">
              <a:latin typeface="Arial" pitchFamily="34" charset="0"/>
              <a:cs typeface="Arial" pitchFamily="34" charset="0"/>
            </a:endParaRPr>
          </a:p>
          <a:p>
            <a:endParaRPr lang="tr-TR" sz="3360" dirty="0">
              <a:latin typeface="Arial" pitchFamily="34" charset="0"/>
              <a:cs typeface="Arial" pitchFamily="34" charset="0"/>
            </a:endParaRPr>
          </a:p>
          <a:p>
            <a:endParaRPr lang="tr-TR" sz="336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9051BD-3E59-47E4-B72A-8DA9338F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753" y="3699278"/>
            <a:ext cx="6030719" cy="653505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026246E7-7798-431B-B21C-33507D33C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365" y="0"/>
            <a:ext cx="12976698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991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FE7BF3-FEC8-44EF-9DAA-2020868DF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Ateşin Acil Tedavisi Gerektiren Durumlar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D04EE1-25E2-4EBD-A0AE-BA1B94269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Şok </a:t>
            </a:r>
          </a:p>
          <a:p>
            <a:r>
              <a:rPr lang="tr-TR" dirty="0"/>
              <a:t>Nörolojik ve </a:t>
            </a:r>
            <a:r>
              <a:rPr lang="tr-TR" dirty="0" err="1"/>
              <a:t>Kardiyopulmoner</a:t>
            </a:r>
            <a:r>
              <a:rPr lang="tr-TR" dirty="0"/>
              <a:t> Hastalık</a:t>
            </a:r>
          </a:p>
          <a:p>
            <a:r>
              <a:rPr lang="tr-TR" dirty="0"/>
              <a:t>Sıvı –elektrolit dengesizlikleri </a:t>
            </a:r>
          </a:p>
          <a:p>
            <a:r>
              <a:rPr lang="tr-TR" dirty="0"/>
              <a:t>&gt;40 C ateş </a:t>
            </a:r>
          </a:p>
          <a:p>
            <a:r>
              <a:rPr lang="tr-TR" dirty="0"/>
              <a:t>Kafa travması </a:t>
            </a:r>
          </a:p>
          <a:p>
            <a:r>
              <a:rPr lang="tr-TR" dirty="0"/>
              <a:t>Post kardiyak </a:t>
            </a:r>
            <a:r>
              <a:rPr lang="tr-TR" dirty="0" err="1"/>
              <a:t>arrest</a:t>
            </a:r>
            <a:r>
              <a:rPr lang="tr-TR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093DDE7-F385-4E7B-8C3A-0EBD0810B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4800600"/>
            <a:ext cx="523820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269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30AA69-908B-42F4-AEEB-548EE3475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Sevk Kriterleri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49B5A58-8E7B-460F-A02F-E84E596B1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Ateşle birlikte döküntü olması</a:t>
            </a:r>
          </a:p>
          <a:p>
            <a:r>
              <a:rPr lang="tr-TR" dirty="0"/>
              <a:t>Aşırı kusma varlığı ve sıvı alamama</a:t>
            </a:r>
          </a:p>
          <a:p>
            <a:r>
              <a:rPr lang="tr-TR" dirty="0"/>
              <a:t>Uykuya eğilim veya baygınlık durumu </a:t>
            </a:r>
          </a:p>
          <a:p>
            <a:r>
              <a:rPr lang="tr-TR" dirty="0"/>
              <a:t>Solunum güçlüğü veya hızlı solunum  </a:t>
            </a:r>
          </a:p>
          <a:p>
            <a:r>
              <a:rPr lang="tr-TR" dirty="0"/>
              <a:t>Baş ağrısı ve ense sertliği </a:t>
            </a:r>
          </a:p>
          <a:p>
            <a:r>
              <a:rPr lang="tr-TR" dirty="0"/>
              <a:t>Nöbet geçirme</a:t>
            </a:r>
          </a:p>
          <a:p>
            <a:r>
              <a:rPr lang="tr-TR" dirty="0" err="1"/>
              <a:t>Toksik</a:t>
            </a:r>
            <a:r>
              <a:rPr lang="tr-TR" dirty="0"/>
              <a:t> görünüm </a:t>
            </a:r>
          </a:p>
          <a:p>
            <a:r>
              <a:rPr lang="tr-TR" dirty="0" err="1"/>
              <a:t>Yenidoğan</a:t>
            </a:r>
            <a:r>
              <a:rPr lang="tr-TR" dirty="0"/>
              <a:t>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825202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6FB3BD-55F9-4D38-A790-748EBFCE8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Özetle; 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CB6A6BD-94AE-405C-8345-D6D3C022A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Vücut sıcaklığı ölçümü için standart </a:t>
            </a:r>
            <a:r>
              <a:rPr lang="tr-TR" dirty="0" err="1"/>
              <a:t>rektal</a:t>
            </a:r>
            <a:r>
              <a:rPr lang="tr-TR" dirty="0"/>
              <a:t> ölçümdür.</a:t>
            </a:r>
          </a:p>
          <a:p>
            <a:endParaRPr lang="tr-TR" dirty="0"/>
          </a:p>
          <a:p>
            <a:r>
              <a:rPr lang="tr-TR" dirty="0"/>
              <a:t>Ateş altta yatan hastalığın belirtisidir, ateş yönetiminde ilk olarak ateş nedenini belirlemek gerekir. </a:t>
            </a:r>
          </a:p>
          <a:p>
            <a:endParaRPr lang="tr-TR" dirty="0"/>
          </a:p>
          <a:p>
            <a:r>
              <a:rPr lang="tr-TR" dirty="0"/>
              <a:t>Normal çocuklarda ateşin rutin tedavisi önerilmez.</a:t>
            </a:r>
          </a:p>
          <a:p>
            <a:endParaRPr lang="tr-TR" dirty="0"/>
          </a:p>
          <a:p>
            <a:r>
              <a:rPr lang="tr-TR" dirty="0"/>
              <a:t>Ateş </a:t>
            </a:r>
            <a:r>
              <a:rPr lang="tr-TR" dirty="0" err="1"/>
              <a:t>etyolojisinde</a:t>
            </a:r>
            <a:r>
              <a:rPr lang="tr-TR" dirty="0"/>
              <a:t> yaşlara göre farklı etkenler düşünmek gerekir.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720866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0466141-C179-461E-801C-B0CC9F827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763DEC1-D3B7-48C4-816E-3877B06DF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Yenidoğanda</a:t>
            </a:r>
            <a:r>
              <a:rPr lang="tr-TR" dirty="0"/>
              <a:t> ateş varlığı ,daha büyük çocuklarda ise ateşe </a:t>
            </a:r>
            <a:r>
              <a:rPr lang="tr-TR" dirty="0" err="1"/>
              <a:t>toksik</a:t>
            </a:r>
            <a:r>
              <a:rPr lang="tr-TR" dirty="0"/>
              <a:t> görünümün eşlik etmesi yatış </a:t>
            </a:r>
            <a:r>
              <a:rPr lang="tr-TR" dirty="0" err="1"/>
              <a:t>endikasyonudur</a:t>
            </a:r>
            <a:endParaRPr lang="tr-TR" dirty="0"/>
          </a:p>
          <a:p>
            <a:r>
              <a:rPr lang="tr-TR" dirty="0" err="1"/>
              <a:t>Antipiretik</a:t>
            </a:r>
            <a:r>
              <a:rPr lang="tr-TR" dirty="0"/>
              <a:t> olarak </a:t>
            </a:r>
            <a:r>
              <a:rPr lang="tr-TR" dirty="0" err="1"/>
              <a:t>kontrendikasyon</a:t>
            </a:r>
            <a:r>
              <a:rPr lang="tr-TR" dirty="0"/>
              <a:t> yoksa ilk tercih </a:t>
            </a:r>
            <a:r>
              <a:rPr lang="tr-TR" dirty="0" err="1"/>
              <a:t>parasetamoldür</a:t>
            </a:r>
            <a:r>
              <a:rPr lang="tr-TR" dirty="0"/>
              <a:t> </a:t>
            </a:r>
          </a:p>
          <a:p>
            <a:r>
              <a:rPr lang="tr-TR" dirty="0" err="1"/>
              <a:t>Parasetamol</a:t>
            </a:r>
            <a:r>
              <a:rPr lang="tr-TR" dirty="0"/>
              <a:t> ve </a:t>
            </a:r>
            <a:r>
              <a:rPr lang="tr-TR" dirty="0" err="1"/>
              <a:t>ibuprofen</a:t>
            </a:r>
            <a:r>
              <a:rPr lang="tr-TR" dirty="0"/>
              <a:t> kombinasyonu önerilmez</a:t>
            </a:r>
          </a:p>
        </p:txBody>
      </p:sp>
    </p:spTree>
    <p:extLst>
      <p:ext uri="{BB962C8B-B14F-4D97-AF65-F5344CB8AC3E}">
        <p14:creationId xmlns:p14="http://schemas.microsoft.com/office/powerpoint/2010/main" val="15739426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2E3CB4-0A5A-4B68-A807-3BAF26703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42E7C0D-B229-418C-9DAA-3EBE203E4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Daha hızlı ve daha fazla vücut ısısı düşüşü gereken çocuklar için </a:t>
            </a:r>
            <a:r>
              <a:rPr lang="tr-TR" dirty="0" err="1"/>
              <a:t>antipiretiğe</a:t>
            </a:r>
            <a:r>
              <a:rPr lang="tr-TR" dirty="0"/>
              <a:t> yardımcı olarak harici soğutma uygulanabilir. </a:t>
            </a:r>
          </a:p>
          <a:p>
            <a:endParaRPr lang="tr-TR" dirty="0"/>
          </a:p>
          <a:p>
            <a:r>
              <a:rPr lang="tr-TR" dirty="0"/>
              <a:t>Harici soğutma uygulanacaksa, uygulamadan en az 30 dakika önce </a:t>
            </a:r>
            <a:r>
              <a:rPr lang="tr-TR" dirty="0" err="1"/>
              <a:t>antipiretik</a:t>
            </a:r>
            <a:r>
              <a:rPr lang="tr-TR" dirty="0"/>
              <a:t> verilmelidir</a:t>
            </a:r>
          </a:p>
          <a:p>
            <a:r>
              <a:rPr lang="tr-TR" dirty="0"/>
              <a:t>Aileler ateş konusunda eğitilerek ateş fobisi azaltılmalıdır</a:t>
            </a:r>
          </a:p>
        </p:txBody>
      </p:sp>
    </p:spTree>
    <p:extLst>
      <p:ext uri="{BB962C8B-B14F-4D97-AF65-F5344CB8AC3E}">
        <p14:creationId xmlns:p14="http://schemas.microsoft.com/office/powerpoint/2010/main" val="3744872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5DA74C-F517-4654-902D-0D1C0A590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D7AEF1D-A39E-4B3C-B9F4-9A5087F74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 dirty="0"/>
              <a:t>https://www.uptodate.com/contents/fever-in-infants-and-children-pathophysiology-and-management?source=search_result&amp;search=fever%20child&amp;selectedTitle=2~150</a:t>
            </a:r>
          </a:p>
          <a:p>
            <a:r>
              <a:rPr lang="tr-TR" dirty="0"/>
              <a:t>Temel Aile Hekimliği 2016 Ümit Aydoğan, Bayram Koç</a:t>
            </a:r>
          </a:p>
          <a:p>
            <a:r>
              <a:rPr lang="tr-TR" dirty="0"/>
              <a:t>İLÇE, A., &amp; KARABAY, O. (2009). Ateş ölçümünde dört farklı vücut bölgesinin karşılaştırılması ve hasta tercihinin </a:t>
            </a:r>
            <a:r>
              <a:rPr lang="tr-TR" dirty="0" err="1"/>
              <a:t>incelenmesi.Düzce</a:t>
            </a:r>
            <a:r>
              <a:rPr lang="tr-TR" dirty="0"/>
              <a:t> Üniversitesi Tıp Fakültesi Dergisi, 11(3), 5-10. </a:t>
            </a:r>
          </a:p>
          <a:p>
            <a:r>
              <a:rPr lang="tr-TR" dirty="0" err="1"/>
              <a:t>Purssell</a:t>
            </a:r>
            <a:r>
              <a:rPr lang="tr-TR" dirty="0"/>
              <a:t>, E. (2011). </a:t>
            </a:r>
            <a:r>
              <a:rPr lang="tr-TR" dirty="0" err="1"/>
              <a:t>Systematic</a:t>
            </a:r>
            <a:r>
              <a:rPr lang="tr-TR" dirty="0"/>
              <a:t> </a:t>
            </a:r>
            <a:r>
              <a:rPr lang="tr-TR" dirty="0" err="1"/>
              <a:t>review</a:t>
            </a:r>
            <a:r>
              <a:rPr lang="tr-TR" dirty="0"/>
              <a:t> of </a:t>
            </a:r>
            <a:r>
              <a:rPr lang="tr-TR" dirty="0" err="1"/>
              <a:t>studies</a:t>
            </a:r>
            <a:r>
              <a:rPr lang="tr-TR" dirty="0"/>
              <a:t> </a:t>
            </a:r>
            <a:r>
              <a:rPr lang="tr-TR" dirty="0" err="1"/>
              <a:t>comparing</a:t>
            </a:r>
            <a:r>
              <a:rPr lang="tr-TR" dirty="0"/>
              <a:t> </a:t>
            </a:r>
            <a:r>
              <a:rPr lang="tr-TR" dirty="0" err="1"/>
              <a:t>combined</a:t>
            </a:r>
            <a:r>
              <a:rPr lang="tr-TR" dirty="0"/>
              <a:t> </a:t>
            </a:r>
            <a:r>
              <a:rPr lang="tr-TR" dirty="0" err="1"/>
              <a:t>treatment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paracetamol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ibuprofen</a:t>
            </a:r>
            <a:r>
              <a:rPr lang="tr-TR" dirty="0"/>
              <a:t>,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either</a:t>
            </a:r>
            <a:r>
              <a:rPr lang="tr-TR" dirty="0"/>
              <a:t> </a:t>
            </a:r>
            <a:r>
              <a:rPr lang="tr-TR" dirty="0" err="1"/>
              <a:t>drug</a:t>
            </a:r>
            <a:r>
              <a:rPr lang="tr-TR" dirty="0"/>
              <a:t> </a:t>
            </a:r>
            <a:r>
              <a:rPr lang="tr-TR" dirty="0" err="1"/>
              <a:t>alone</a:t>
            </a:r>
            <a:r>
              <a:rPr lang="tr-TR" dirty="0"/>
              <a:t>. </a:t>
            </a:r>
            <a:r>
              <a:rPr lang="tr-TR" dirty="0" err="1"/>
              <a:t>Archives</a:t>
            </a:r>
            <a:r>
              <a:rPr lang="tr-TR" dirty="0"/>
              <a:t> of </a:t>
            </a:r>
            <a:r>
              <a:rPr lang="tr-TR" dirty="0" err="1"/>
              <a:t>disease</a:t>
            </a:r>
            <a:r>
              <a:rPr lang="tr-TR" dirty="0"/>
              <a:t> in </a:t>
            </a:r>
            <a:r>
              <a:rPr lang="tr-TR" dirty="0" err="1"/>
              <a:t>childhood</a:t>
            </a:r>
            <a:r>
              <a:rPr lang="tr-TR" dirty="0"/>
              <a:t>, archdischild-2011.</a:t>
            </a:r>
          </a:p>
          <a:p>
            <a:r>
              <a:rPr lang="tr-TR" dirty="0" err="1"/>
              <a:t>Feigin</a:t>
            </a:r>
            <a:r>
              <a:rPr lang="tr-TR" dirty="0"/>
              <a:t>, R. D., &amp; </a:t>
            </a:r>
            <a:r>
              <a:rPr lang="tr-TR" dirty="0" err="1"/>
              <a:t>Cherry</a:t>
            </a:r>
            <a:r>
              <a:rPr lang="tr-TR" dirty="0"/>
              <a:t>, J. D. (2009). </a:t>
            </a:r>
            <a:r>
              <a:rPr lang="tr-TR" dirty="0" err="1"/>
              <a:t>Feigin</a:t>
            </a:r>
            <a:r>
              <a:rPr lang="tr-TR" dirty="0"/>
              <a:t> &amp; </a:t>
            </a:r>
            <a:r>
              <a:rPr lang="tr-TR" dirty="0" err="1"/>
              <a:t>Cherry's</a:t>
            </a:r>
            <a:r>
              <a:rPr lang="tr-TR" dirty="0"/>
              <a:t> </a:t>
            </a:r>
            <a:r>
              <a:rPr lang="tr-TR" dirty="0" err="1"/>
              <a:t>textbook</a:t>
            </a:r>
            <a:r>
              <a:rPr lang="tr-TR" dirty="0"/>
              <a:t> of </a:t>
            </a:r>
            <a:r>
              <a:rPr lang="tr-TR" dirty="0" err="1"/>
              <a:t>pediatric</a:t>
            </a:r>
            <a:r>
              <a:rPr lang="tr-TR" dirty="0"/>
              <a:t> </a:t>
            </a:r>
            <a:r>
              <a:rPr lang="tr-TR" dirty="0" err="1"/>
              <a:t>infectious</a:t>
            </a:r>
            <a:r>
              <a:rPr lang="tr-TR" dirty="0"/>
              <a:t> </a:t>
            </a:r>
            <a:r>
              <a:rPr lang="tr-TR" dirty="0" err="1"/>
              <a:t>diseases</a:t>
            </a:r>
            <a:r>
              <a:rPr lang="tr-TR" dirty="0"/>
              <a:t>. </a:t>
            </a:r>
            <a:r>
              <a:rPr lang="tr-TR" dirty="0" err="1"/>
              <a:t>Saunders</a:t>
            </a:r>
            <a:r>
              <a:rPr lang="tr-TR" dirty="0"/>
              <a:t>/</a:t>
            </a:r>
            <a:r>
              <a:rPr lang="tr-TR" dirty="0" err="1"/>
              <a:t>Elsevier</a:t>
            </a:r>
            <a:r>
              <a:rPr lang="tr-TR" dirty="0"/>
              <a:t>,.</a:t>
            </a:r>
          </a:p>
          <a:p>
            <a:r>
              <a:rPr lang="tr-TR" dirty="0" err="1"/>
              <a:t>Schmitt</a:t>
            </a:r>
            <a:r>
              <a:rPr lang="tr-TR" dirty="0"/>
              <a:t>, B. D. (1984). Fever in </a:t>
            </a:r>
            <a:r>
              <a:rPr lang="tr-TR" dirty="0" err="1"/>
              <a:t>childhood</a:t>
            </a:r>
            <a:r>
              <a:rPr lang="tr-TR" dirty="0"/>
              <a:t>. </a:t>
            </a:r>
            <a:r>
              <a:rPr lang="tr-TR" dirty="0" err="1"/>
              <a:t>Pediatrics</a:t>
            </a:r>
            <a:r>
              <a:rPr lang="tr-TR" dirty="0"/>
              <a:t>, 74(5), 929-936. </a:t>
            </a:r>
          </a:p>
          <a:p>
            <a:r>
              <a:rPr lang="tr-TR" dirty="0" err="1"/>
              <a:t>Current</a:t>
            </a:r>
            <a:r>
              <a:rPr lang="tr-TR" dirty="0"/>
              <a:t> Aile Hekimliği Tanı ve Tedavi</a:t>
            </a:r>
          </a:p>
          <a:p>
            <a:r>
              <a:rPr lang="tr-TR" dirty="0"/>
              <a:t>https://www.uptodate.com/contents/fever-in-infants-and-children-pathophysiology-and-management?source=search_result&amp;search=fever%20child&amp;selectedTitle=2~150</a:t>
            </a:r>
          </a:p>
          <a:p>
            <a:r>
              <a:rPr lang="tr-TR" dirty="0"/>
              <a:t>Ateşli Çocuğa Yaklaşım, Prof. Dr. Fazıl Orhan</a:t>
            </a:r>
          </a:p>
          <a:p>
            <a:r>
              <a:rPr lang="tr-TR" dirty="0"/>
              <a:t>Türkiye Klinikleri / Ateşli Çocuğa Yaklaşım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116566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31A726AF-6171-4FE7-95F5-F6E5A4E26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9810893-D42A-4813-B2DE-569BC5986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1891" y="6160979"/>
            <a:ext cx="4012475" cy="2178210"/>
          </a:xfrm>
        </p:spPr>
        <p:txBody>
          <a:bodyPr>
            <a:normAutofit/>
          </a:bodyPr>
          <a:lstStyle/>
          <a:p>
            <a:r>
              <a:rPr lang="tr-TR" sz="4000" u="sng" dirty="0">
                <a:solidFill>
                  <a:srgbClr val="0070C0"/>
                </a:solidFill>
              </a:rPr>
              <a:t>TEŞEKKÜRLER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D00CCEE0-9748-474E-93B2-900ECBA1F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382" y="853440"/>
            <a:ext cx="9625018" cy="463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43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A99288-36B7-4575-830F-0E17C3556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     ATEŞ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834ABC6-A794-4217-9572-A5CA7B54C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r-TR" dirty="0"/>
          </a:p>
          <a:p>
            <a:r>
              <a:rPr lang="tr-TR" b="1" i="1" u="sng" dirty="0"/>
              <a:t>Vücut ısısı </a:t>
            </a:r>
            <a:r>
              <a:rPr lang="tr-TR" b="1" i="1" u="sng" dirty="0" err="1"/>
              <a:t>hipotalamusta</a:t>
            </a:r>
            <a:r>
              <a:rPr lang="tr-TR" b="1" i="1" u="sng" dirty="0"/>
              <a:t> bulunan </a:t>
            </a:r>
            <a:r>
              <a:rPr lang="tr-TR" b="1" i="1" u="sng" dirty="0" err="1"/>
              <a:t>termoregülatuar</a:t>
            </a:r>
            <a:r>
              <a:rPr lang="tr-TR" b="1" i="1" u="sng" dirty="0"/>
              <a:t> merkezdeki ayar eşiğinin tetikleyici bir faktör tarafından yükseltilmesiyle artar. </a:t>
            </a:r>
          </a:p>
          <a:p>
            <a:endParaRPr lang="tr-TR" b="1" i="1" u="sng" dirty="0"/>
          </a:p>
          <a:p>
            <a:r>
              <a:rPr lang="tr-TR" b="1" i="1" u="sng" dirty="0"/>
              <a:t>Tetikleyici faktörler:</a:t>
            </a:r>
          </a:p>
          <a:p>
            <a:r>
              <a:rPr lang="tr-TR" b="1" i="1" u="sng" dirty="0" err="1"/>
              <a:t>Eksojen</a:t>
            </a:r>
            <a:r>
              <a:rPr lang="tr-TR" b="1" i="1" u="sng" dirty="0"/>
              <a:t> </a:t>
            </a:r>
            <a:r>
              <a:rPr lang="tr-TR" b="1" i="1" u="sng" dirty="0" err="1"/>
              <a:t>pirojenler</a:t>
            </a:r>
            <a:r>
              <a:rPr lang="tr-TR" b="1" i="1" u="sng" dirty="0"/>
              <a:t>; direkt / </a:t>
            </a:r>
            <a:r>
              <a:rPr lang="tr-TR" b="1" i="1" u="sng" dirty="0" err="1"/>
              <a:t>endojen</a:t>
            </a:r>
            <a:r>
              <a:rPr lang="tr-TR" b="1" i="1" u="sng" dirty="0"/>
              <a:t> </a:t>
            </a:r>
            <a:r>
              <a:rPr lang="tr-TR" b="1" i="1" u="sng" dirty="0" err="1"/>
              <a:t>pirojenlerin</a:t>
            </a:r>
            <a:r>
              <a:rPr lang="tr-TR" b="1" i="1" u="sng" dirty="0"/>
              <a:t> salınımını artırarak </a:t>
            </a:r>
          </a:p>
          <a:p>
            <a:r>
              <a:rPr lang="tr-TR" b="1" i="1" u="sng" dirty="0" err="1"/>
              <a:t>Endojen</a:t>
            </a:r>
            <a:r>
              <a:rPr lang="tr-TR" b="1" i="1" u="sng" dirty="0"/>
              <a:t> </a:t>
            </a:r>
            <a:r>
              <a:rPr lang="tr-TR" b="1" i="1" u="sng" dirty="0" err="1"/>
              <a:t>pirojenler</a:t>
            </a:r>
            <a:r>
              <a:rPr lang="tr-TR" b="1" i="1" u="sng" dirty="0"/>
              <a:t>; IL-1, IL-6, TNF-alfa ve interferonlar </a:t>
            </a:r>
          </a:p>
        </p:txBody>
      </p:sp>
    </p:spTree>
    <p:extLst>
      <p:ext uri="{BB962C8B-B14F-4D97-AF65-F5344CB8AC3E}">
        <p14:creationId xmlns:p14="http://schemas.microsoft.com/office/powerpoint/2010/main" val="3905884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2166938" y="1388511"/>
            <a:ext cx="3402092" cy="755094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2223" dirty="0" err="1">
                <a:latin typeface="Comic Sans MS" pitchFamily="66" charset="0"/>
              </a:rPr>
              <a:t>Ekzojen</a:t>
            </a:r>
            <a:r>
              <a:rPr lang="tr-TR" sz="2223" dirty="0">
                <a:latin typeface="Comic Sans MS" pitchFamily="66" charset="0"/>
              </a:rPr>
              <a:t> </a:t>
            </a:r>
            <a:r>
              <a:rPr lang="tr-TR" sz="2223" dirty="0" err="1">
                <a:latin typeface="Comic Sans MS" pitchFamily="66" charset="0"/>
              </a:rPr>
              <a:t>pirojenler</a:t>
            </a:r>
            <a:r>
              <a:rPr lang="tr-TR" sz="2100" dirty="0">
                <a:latin typeface="Comic Sans MS" pitchFamily="66" charset="0"/>
              </a:rPr>
              <a:t> </a:t>
            </a:r>
          </a:p>
          <a:p>
            <a:pPr algn="ctr"/>
            <a:r>
              <a:rPr lang="tr-TR" sz="1260" dirty="0">
                <a:latin typeface="Comic Sans MS" pitchFamily="66" charset="0"/>
              </a:rPr>
              <a:t>(bakteri, </a:t>
            </a:r>
            <a:r>
              <a:rPr lang="tr-TR" sz="1260" dirty="0" err="1">
                <a:latin typeface="Comic Sans MS" pitchFamily="66" charset="0"/>
              </a:rPr>
              <a:t>virus</a:t>
            </a:r>
            <a:r>
              <a:rPr lang="tr-TR" sz="1260" dirty="0">
                <a:latin typeface="Comic Sans MS" pitchFamily="66" charset="0"/>
              </a:rPr>
              <a:t>,mantar,</a:t>
            </a:r>
            <a:r>
              <a:rPr lang="tr-TR" sz="1260" dirty="0" err="1">
                <a:latin typeface="Comic Sans MS" pitchFamily="66" charset="0"/>
              </a:rPr>
              <a:t>endotoksin</a:t>
            </a:r>
            <a:r>
              <a:rPr lang="tr-TR" sz="1260" dirty="0">
                <a:latin typeface="Comic Sans MS" pitchFamily="66" charset="0"/>
              </a:rPr>
              <a:t>)</a:t>
            </a:r>
            <a:endParaRPr lang="en-US" sz="1260" dirty="0">
              <a:latin typeface="Comic Sans MS" pitchFamily="66" charset="0"/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7268869" y="1423514"/>
            <a:ext cx="3400425" cy="755094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2223" dirty="0">
                <a:latin typeface="Comic Sans MS" pitchFamily="66" charset="0"/>
              </a:rPr>
              <a:t>Diğer </a:t>
            </a:r>
            <a:r>
              <a:rPr lang="tr-TR" sz="2223" dirty="0" err="1">
                <a:latin typeface="Comic Sans MS" pitchFamily="66" charset="0"/>
              </a:rPr>
              <a:t>pirojenler</a:t>
            </a:r>
            <a:r>
              <a:rPr lang="tr-TR" sz="2100" dirty="0">
                <a:latin typeface="Comic Sans MS" pitchFamily="66" charset="0"/>
              </a:rPr>
              <a:t> </a:t>
            </a:r>
          </a:p>
          <a:p>
            <a:pPr algn="ctr"/>
            <a:r>
              <a:rPr lang="tr-TR" sz="1260" dirty="0">
                <a:latin typeface="Comic Sans MS" pitchFamily="66" charset="0"/>
              </a:rPr>
              <a:t>(toksin, </a:t>
            </a:r>
            <a:r>
              <a:rPr lang="tr-TR" sz="1260" dirty="0" err="1">
                <a:latin typeface="Comic Sans MS" pitchFamily="66" charset="0"/>
              </a:rPr>
              <a:t>ag</a:t>
            </a:r>
            <a:r>
              <a:rPr lang="tr-TR" sz="1260" dirty="0">
                <a:latin typeface="Comic Sans MS" pitchFamily="66" charset="0"/>
              </a:rPr>
              <a:t>-ab kompleksi, </a:t>
            </a:r>
            <a:r>
              <a:rPr lang="tr-TR" sz="1260" dirty="0" err="1">
                <a:latin typeface="Comic Sans MS" pitchFamily="66" charset="0"/>
              </a:rPr>
              <a:t>kompleman</a:t>
            </a:r>
            <a:r>
              <a:rPr lang="tr-TR" sz="1260" dirty="0">
                <a:latin typeface="Comic Sans MS" pitchFamily="66" charset="0"/>
              </a:rPr>
              <a:t>)</a:t>
            </a:r>
            <a:endParaRPr lang="en-US" sz="1260" dirty="0">
              <a:latin typeface="Comic Sans MS" pitchFamily="66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5569030" y="1776889"/>
            <a:ext cx="1738550" cy="0"/>
          </a:xfrm>
          <a:prstGeom prst="line">
            <a:avLst/>
          </a:prstGeom>
          <a:noFill/>
          <a:ln w="349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 sz="2223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6325795" y="1851902"/>
            <a:ext cx="301704" cy="755094"/>
          </a:xfrm>
          <a:prstGeom prst="downArrow">
            <a:avLst>
              <a:gd name="adj1" fmla="val 50000"/>
              <a:gd name="adj2" fmla="val 62569"/>
            </a:avLst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tr-TR" sz="2223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585574" y="2683673"/>
            <a:ext cx="3778805" cy="756761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100000">
                <a:srgbClr val="AD82D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2223" dirty="0" err="1">
                <a:latin typeface="Comic Sans MS" pitchFamily="66" charset="0"/>
              </a:rPr>
              <a:t>İnflamatuvar</a:t>
            </a:r>
            <a:r>
              <a:rPr lang="tr-TR" sz="2223" dirty="0">
                <a:latin typeface="Comic Sans MS" pitchFamily="66" charset="0"/>
              </a:rPr>
              <a:t> hücreler </a:t>
            </a:r>
          </a:p>
          <a:p>
            <a:pPr algn="ctr"/>
            <a:r>
              <a:rPr lang="tr-TR" sz="1260" dirty="0">
                <a:latin typeface="Comic Sans MS" pitchFamily="66" charset="0"/>
              </a:rPr>
              <a:t>(</a:t>
            </a:r>
            <a:r>
              <a:rPr lang="tr-TR" sz="1260" dirty="0" err="1">
                <a:latin typeface="Comic Sans MS" pitchFamily="66" charset="0"/>
              </a:rPr>
              <a:t>monosit</a:t>
            </a:r>
            <a:r>
              <a:rPr lang="tr-TR" sz="1260" dirty="0">
                <a:latin typeface="Comic Sans MS" pitchFamily="66" charset="0"/>
              </a:rPr>
              <a:t>, </a:t>
            </a:r>
            <a:r>
              <a:rPr lang="tr-TR" sz="1260" dirty="0" err="1">
                <a:latin typeface="Comic Sans MS" pitchFamily="66" charset="0"/>
              </a:rPr>
              <a:t>makrofaj</a:t>
            </a:r>
            <a:r>
              <a:rPr lang="tr-TR" sz="1260" dirty="0">
                <a:latin typeface="Comic Sans MS" pitchFamily="66" charset="0"/>
              </a:rPr>
              <a:t>,</a:t>
            </a:r>
            <a:r>
              <a:rPr lang="tr-TR" sz="1260" dirty="0" err="1">
                <a:latin typeface="Comic Sans MS" pitchFamily="66" charset="0"/>
              </a:rPr>
              <a:t>endotel</a:t>
            </a:r>
            <a:r>
              <a:rPr lang="tr-TR" sz="1260" dirty="0">
                <a:latin typeface="Comic Sans MS" pitchFamily="66" charset="0"/>
              </a:rPr>
              <a:t> h, B-lenfosit,</a:t>
            </a:r>
          </a:p>
          <a:p>
            <a:pPr algn="ctr"/>
            <a:r>
              <a:rPr lang="tr-TR" sz="1260" dirty="0" err="1">
                <a:latin typeface="Comic Sans MS" pitchFamily="66" charset="0"/>
              </a:rPr>
              <a:t>mezenjial</a:t>
            </a:r>
            <a:r>
              <a:rPr lang="tr-TR" sz="1260" dirty="0">
                <a:latin typeface="Comic Sans MS" pitchFamily="66" charset="0"/>
              </a:rPr>
              <a:t> h, </a:t>
            </a:r>
            <a:r>
              <a:rPr lang="tr-TR" sz="1260" dirty="0" err="1">
                <a:latin typeface="Comic Sans MS" pitchFamily="66" charset="0"/>
              </a:rPr>
              <a:t>epitel</a:t>
            </a:r>
            <a:r>
              <a:rPr lang="tr-TR" sz="1260" dirty="0">
                <a:latin typeface="Comic Sans MS" pitchFamily="66" charset="0"/>
              </a:rPr>
              <a:t> h, </a:t>
            </a:r>
            <a:r>
              <a:rPr lang="tr-TR" sz="1260" dirty="0" err="1">
                <a:latin typeface="Comic Sans MS" pitchFamily="66" charset="0"/>
              </a:rPr>
              <a:t>astrosit</a:t>
            </a:r>
            <a:r>
              <a:rPr lang="tr-TR" sz="1260" dirty="0">
                <a:latin typeface="Comic Sans MS" pitchFamily="66" charset="0"/>
              </a:rPr>
              <a:t>, </a:t>
            </a:r>
            <a:r>
              <a:rPr lang="tr-TR" sz="1260" dirty="0" err="1">
                <a:latin typeface="Comic Sans MS" pitchFamily="66" charset="0"/>
              </a:rPr>
              <a:t>glial</a:t>
            </a:r>
            <a:r>
              <a:rPr lang="tr-TR" sz="1260" dirty="0">
                <a:latin typeface="Comic Sans MS" pitchFamily="66" charset="0"/>
              </a:rPr>
              <a:t> h.)</a:t>
            </a:r>
            <a:endParaRPr lang="en-US" sz="1260" dirty="0">
              <a:latin typeface="Comic Sans MS" pitchFamily="66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6322461" y="3515440"/>
            <a:ext cx="301704" cy="378380"/>
          </a:xfrm>
          <a:prstGeom prst="downArrow">
            <a:avLst>
              <a:gd name="adj1" fmla="val 50000"/>
              <a:gd name="adj2" fmla="val 31354"/>
            </a:avLst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tr-TR" sz="2223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622245" y="3968830"/>
            <a:ext cx="3778805" cy="566738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100000">
                <a:srgbClr val="9A74C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2223">
                <a:latin typeface="Comic Sans MS" pitchFamily="66" charset="0"/>
              </a:rPr>
              <a:t>Endojen pirojenler</a:t>
            </a:r>
            <a:r>
              <a:rPr lang="tr-TR" sz="2100">
                <a:latin typeface="Comic Sans MS" pitchFamily="66" charset="0"/>
              </a:rPr>
              <a:t> </a:t>
            </a:r>
            <a:r>
              <a:rPr lang="tr-TR" sz="2223">
                <a:latin typeface="Comic Sans MS" pitchFamily="66" charset="0"/>
              </a:rPr>
              <a:t> </a:t>
            </a:r>
          </a:p>
          <a:p>
            <a:pPr algn="ctr"/>
            <a:r>
              <a:rPr lang="tr-TR" sz="1260">
                <a:latin typeface="Comic Sans MS" pitchFamily="66" charset="0"/>
              </a:rPr>
              <a:t>(İL-1, İL-6, TNF, İFN)</a:t>
            </a:r>
            <a:endParaRPr lang="en-US" sz="1260">
              <a:latin typeface="Comic Sans MS" pitchFamily="66" charset="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6325795" y="4648915"/>
            <a:ext cx="301704" cy="378380"/>
          </a:xfrm>
          <a:prstGeom prst="downArrow">
            <a:avLst>
              <a:gd name="adj1" fmla="val 50000"/>
              <a:gd name="adj2" fmla="val 31354"/>
            </a:avLst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tr-TR" sz="2223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5417348" y="5102305"/>
            <a:ext cx="2231946" cy="605075"/>
          </a:xfrm>
          <a:prstGeom prst="ellipse">
            <a:avLst/>
          </a:prstGeom>
          <a:gradFill rotWithShape="1">
            <a:gsLst>
              <a:gs pos="0">
                <a:srgbClr val="FF0000">
                  <a:alpha val="68999"/>
                </a:srgbClr>
              </a:gs>
              <a:gs pos="100000">
                <a:srgbClr val="76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2223" dirty="0">
                <a:latin typeface="Comic Sans MS" pitchFamily="66" charset="0"/>
              </a:rPr>
              <a:t>Dolaşım</a:t>
            </a:r>
            <a:endParaRPr lang="en-US" sz="2223" dirty="0">
              <a:latin typeface="Comic Sans MS" pitchFamily="66" charset="0"/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6325795" y="5859070"/>
            <a:ext cx="301704" cy="755094"/>
          </a:xfrm>
          <a:prstGeom prst="downArrow">
            <a:avLst>
              <a:gd name="adj1" fmla="val 50000"/>
              <a:gd name="adj2" fmla="val 62569"/>
            </a:avLst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tr-TR" sz="2223"/>
          </a:p>
        </p:txBody>
      </p:sp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6112" y="5253994"/>
            <a:ext cx="1511855" cy="143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9047798" y="5253990"/>
            <a:ext cx="1813560" cy="111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223" dirty="0" err="1">
                <a:latin typeface="Comic Sans MS" pitchFamily="66" charset="0"/>
              </a:rPr>
              <a:t>Hipotalamus</a:t>
            </a:r>
            <a:r>
              <a:rPr lang="tr-TR" sz="2223" dirty="0">
                <a:latin typeface="Comic Sans MS" pitchFamily="66" charset="0"/>
              </a:rPr>
              <a:t> </a:t>
            </a:r>
          </a:p>
          <a:p>
            <a:r>
              <a:rPr lang="tr-TR" sz="2223" dirty="0">
                <a:latin typeface="Comic Sans MS" pitchFamily="66" charset="0"/>
              </a:rPr>
              <a:t>PGE2</a:t>
            </a:r>
          </a:p>
          <a:p>
            <a:r>
              <a:rPr lang="tr-TR" sz="2223" b="1" dirty="0">
                <a:latin typeface="Comic Sans MS" pitchFamily="66" charset="0"/>
              </a:rPr>
              <a:t>Isı ayarı</a:t>
            </a:r>
            <a:endParaRPr lang="en-US" sz="2223" b="1" dirty="0">
              <a:latin typeface="Comic Sans MS" pitchFamily="66" charset="0"/>
            </a:endParaRPr>
          </a:p>
        </p:txBody>
      </p:sp>
      <p:cxnSp>
        <p:nvCxnSpPr>
          <p:cNvPr id="16" name="AutoShape 14"/>
          <p:cNvCxnSpPr>
            <a:cxnSpLocks noChangeShapeType="1"/>
            <a:stCxn id="12" idx="6"/>
          </p:cNvCxnSpPr>
          <p:nvPr/>
        </p:nvCxnSpPr>
        <p:spPr bwMode="auto">
          <a:xfrm>
            <a:off x="7649290" y="5405676"/>
            <a:ext cx="1246823" cy="566738"/>
          </a:xfrm>
          <a:prstGeom prst="bentConnector3">
            <a:avLst>
              <a:gd name="adj1" fmla="val 50000"/>
            </a:avLst>
          </a:prstGeom>
          <a:noFill/>
          <a:ln w="76200">
            <a:solidFill>
              <a:srgbClr val="CC99FF"/>
            </a:solidFill>
            <a:miter lim="800000"/>
            <a:headEnd/>
            <a:tailEnd type="triangle" w="med" len="med"/>
          </a:ln>
        </p:spPr>
      </p:cxnSp>
      <p:sp>
        <p:nvSpPr>
          <p:cNvPr id="17" name="UpRibbonSharp"/>
          <p:cNvSpPr>
            <a:spLocks noEditPoints="1" noChangeArrowheads="1"/>
          </p:cNvSpPr>
          <p:nvPr/>
        </p:nvSpPr>
        <p:spPr bwMode="auto">
          <a:xfrm>
            <a:off x="4208864" y="6765850"/>
            <a:ext cx="4762261" cy="675084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18900"/>
              <a:gd name="G6" fmla="*/ 18900 1 2"/>
              <a:gd name="G7" fmla="+- 21600 0 G6"/>
              <a:gd name="G8" fmla="+- 18900 0 0"/>
              <a:gd name="T0" fmla="*/ 10800 w 21600"/>
              <a:gd name="T1" fmla="*/ 0 h 21600"/>
              <a:gd name="T2" fmla="*/ 2700 w 21600"/>
              <a:gd name="T3" fmla="*/ 12150 h 21600"/>
              <a:gd name="T4" fmla="*/ 10800 w 21600"/>
              <a:gd name="T5" fmla="*/ 18900 h 21600"/>
              <a:gd name="T6" fmla="*/ 18900 w 21600"/>
              <a:gd name="T7" fmla="*/ 12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0 h 21600"/>
              <a:gd name="T14" fmla="*/ G4 w 21600"/>
              <a:gd name="T15" fmla="*/ G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8100" y="21600"/>
                </a:lnTo>
                <a:lnTo>
                  <a:pt x="8100" y="18900"/>
                </a:lnTo>
                <a:lnTo>
                  <a:pt x="13500" y="189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6200" y="2700"/>
                </a:lnTo>
                <a:lnTo>
                  <a:pt x="16200" y="0"/>
                </a:lnTo>
                <a:lnTo>
                  <a:pt x="5400" y="0"/>
                </a:lnTo>
                <a:lnTo>
                  <a:pt x="5400" y="2700"/>
                </a:lnTo>
                <a:lnTo>
                  <a:pt x="0" y="2700"/>
                </a:lnTo>
                <a:lnTo>
                  <a:pt x="2700" y="12150"/>
                </a:lnTo>
                <a:close/>
              </a:path>
              <a:path w="21600" h="21600" fill="none" extrusionOk="0">
                <a:moveTo>
                  <a:pt x="8100" y="18900"/>
                </a:moveTo>
                <a:lnTo>
                  <a:pt x="5400" y="18900"/>
                </a:lnTo>
                <a:lnTo>
                  <a:pt x="5400" y="2700"/>
                </a:lnTo>
              </a:path>
              <a:path w="21600" h="21600" fill="none" extrusionOk="0">
                <a:moveTo>
                  <a:pt x="5400" y="18900"/>
                </a:moveTo>
                <a:lnTo>
                  <a:pt x="8100" y="21600"/>
                </a:lnTo>
              </a:path>
              <a:path w="21600" h="21600" fill="none" extrusionOk="0">
                <a:moveTo>
                  <a:pt x="13500" y="18900"/>
                </a:moveTo>
                <a:lnTo>
                  <a:pt x="16200" y="18900"/>
                </a:lnTo>
                <a:lnTo>
                  <a:pt x="16200" y="2700"/>
                </a:lnTo>
              </a:path>
              <a:path w="21600" h="21600" fill="none" extrusionOk="0">
                <a:moveTo>
                  <a:pt x="16200" y="18900"/>
                </a:moveTo>
                <a:lnTo>
                  <a:pt x="13500" y="21600"/>
                </a:lnTo>
              </a:path>
            </a:pathLst>
          </a:custGeom>
          <a:solidFill>
            <a:srgbClr val="FF9933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tr-TR" sz="2223" dirty="0">
                <a:latin typeface="Comic Sans MS" pitchFamily="66" charset="0"/>
              </a:rPr>
              <a:t>Akut </a:t>
            </a:r>
            <a:r>
              <a:rPr lang="tr-TR" sz="2223" dirty="0" err="1">
                <a:latin typeface="Comic Sans MS" pitchFamily="66" charset="0"/>
              </a:rPr>
              <a:t>inflamatuvar</a:t>
            </a:r>
            <a:r>
              <a:rPr lang="tr-TR" sz="2223" dirty="0">
                <a:latin typeface="Comic Sans MS" pitchFamily="66" charset="0"/>
              </a:rPr>
              <a:t> yanıt</a:t>
            </a:r>
            <a:endParaRPr lang="en-US" sz="2223" dirty="0">
              <a:latin typeface="Comic Sans MS" pitchFamily="66" charset="0"/>
            </a:endParaRPr>
          </a:p>
        </p:txBody>
      </p:sp>
      <p:sp>
        <p:nvSpPr>
          <p:cNvPr id="18" name="plant"/>
          <p:cNvSpPr>
            <a:spLocks noEditPoints="1" noChangeArrowheads="1"/>
          </p:cNvSpPr>
          <p:nvPr/>
        </p:nvSpPr>
        <p:spPr bwMode="auto">
          <a:xfrm>
            <a:off x="9501187" y="6917531"/>
            <a:ext cx="1220153" cy="90678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tr-TR" sz="2223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9424511" y="7220906"/>
            <a:ext cx="1360170" cy="415498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21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ATEŞ</a:t>
            </a:r>
            <a:endParaRPr lang="en-US" sz="21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20" name="AutoShape 18"/>
          <p:cNvCxnSpPr>
            <a:cxnSpLocks noChangeShapeType="1"/>
          </p:cNvCxnSpPr>
          <p:nvPr/>
        </p:nvCxnSpPr>
        <p:spPr bwMode="auto">
          <a:xfrm flipH="1">
            <a:off x="10256282" y="5784056"/>
            <a:ext cx="140018" cy="1181815"/>
          </a:xfrm>
          <a:prstGeom prst="bentConnector4">
            <a:avLst>
              <a:gd name="adj1" fmla="val -171431"/>
              <a:gd name="adj2" fmla="val 70241"/>
            </a:avLst>
          </a:prstGeom>
          <a:noFill/>
          <a:ln w="76200">
            <a:solidFill>
              <a:srgbClr val="CC99FF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940246" y="7674293"/>
            <a:ext cx="3477101" cy="350865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tr-TR" sz="1680"/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2091933" y="7824311"/>
            <a:ext cx="5215651" cy="350865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1680" i="1">
                <a:latin typeface="Comic Sans MS" pitchFamily="66" charset="0"/>
              </a:rPr>
              <a:t>Fever pathophysiology. Clin Ped Emerg Med 2000</a:t>
            </a:r>
            <a:endParaRPr lang="en-US" sz="1680" i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54562" y="868963"/>
            <a:ext cx="11521440" cy="1092974"/>
          </a:xfrm>
        </p:spPr>
        <p:txBody>
          <a:bodyPr>
            <a:normAutofit/>
          </a:bodyPr>
          <a:lstStyle/>
          <a:p>
            <a:r>
              <a:rPr lang="tr-TR" sz="5040" dirty="0">
                <a:latin typeface="Arial" pitchFamily="34" charset="0"/>
                <a:cs typeface="Arial" pitchFamily="34" charset="0"/>
              </a:rPr>
              <a:t>Vücut Sıcaklığı Nasıl Ölçülür?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54562" y="2582754"/>
            <a:ext cx="11521440" cy="6144768"/>
          </a:xfrm>
        </p:spPr>
        <p:txBody>
          <a:bodyPr>
            <a:normAutofit/>
          </a:bodyPr>
          <a:lstStyle/>
          <a:p>
            <a:r>
              <a:rPr lang="tr-TR" sz="3360" b="1" dirty="0" err="1">
                <a:latin typeface="Arial" pitchFamily="34" charset="0"/>
                <a:cs typeface="Arial" pitchFamily="34" charset="0"/>
              </a:rPr>
              <a:t>Rektal</a:t>
            </a:r>
            <a:r>
              <a:rPr lang="tr-TR" sz="3360" b="1" dirty="0">
                <a:latin typeface="Arial" pitchFamily="34" charset="0"/>
                <a:cs typeface="Arial" pitchFamily="34" charset="0"/>
              </a:rPr>
              <a:t> ölçüm</a:t>
            </a:r>
            <a:r>
              <a:rPr lang="tr-TR" sz="3360" dirty="0">
                <a:latin typeface="Arial" pitchFamily="34" charset="0"/>
                <a:cs typeface="Arial" pitchFamily="34" charset="0"/>
              </a:rPr>
              <a:t>; standart (en doğru)</a:t>
            </a:r>
          </a:p>
          <a:p>
            <a:pPr lvl="1"/>
            <a:r>
              <a:rPr lang="tr-TR" sz="3080" dirty="0" err="1">
                <a:latin typeface="Arial" pitchFamily="34" charset="0"/>
                <a:cs typeface="Arial" pitchFamily="34" charset="0"/>
              </a:rPr>
              <a:t>Nötropeni</a:t>
            </a:r>
            <a:r>
              <a:rPr lang="tr-TR" sz="3080" dirty="0">
                <a:latin typeface="Arial" pitchFamily="34" charset="0"/>
                <a:cs typeface="Arial" pitchFamily="34" charset="0"/>
              </a:rPr>
              <a:t> hastalarında </a:t>
            </a:r>
            <a:r>
              <a:rPr lang="tr-TR" sz="3080" dirty="0" err="1">
                <a:latin typeface="Arial" pitchFamily="34" charset="0"/>
                <a:cs typeface="Arial" pitchFamily="34" charset="0"/>
              </a:rPr>
              <a:t>kontrendike</a:t>
            </a:r>
            <a:r>
              <a:rPr lang="tr-TR" sz="3080" dirty="0">
                <a:latin typeface="Arial" pitchFamily="34" charset="0"/>
                <a:cs typeface="Arial" pitchFamily="34" charset="0"/>
              </a:rPr>
              <a:t>!</a:t>
            </a:r>
          </a:p>
          <a:p>
            <a:pPr lvl="1">
              <a:buNone/>
            </a:pPr>
            <a:endParaRPr lang="tr-TR" dirty="0">
              <a:latin typeface="Arial" pitchFamily="34" charset="0"/>
              <a:cs typeface="Arial" pitchFamily="34" charset="0"/>
            </a:endParaRPr>
          </a:p>
          <a:p>
            <a:r>
              <a:rPr lang="tr-TR" sz="3360" b="1" dirty="0">
                <a:latin typeface="Arial" pitchFamily="34" charset="0"/>
                <a:cs typeface="Arial" pitchFamily="34" charset="0"/>
              </a:rPr>
              <a:t>Oral ölçüm;</a:t>
            </a:r>
            <a:r>
              <a:rPr lang="tr-TR" sz="3360" dirty="0">
                <a:latin typeface="Arial" pitchFamily="34" charset="0"/>
                <a:cs typeface="Arial" pitchFamily="34" charset="0"/>
              </a:rPr>
              <a:t> uyum sağlayabilen çocuklarda  </a:t>
            </a:r>
          </a:p>
          <a:p>
            <a:pPr lvl="1">
              <a:buNone/>
            </a:pPr>
            <a:endParaRPr lang="tr-TR" dirty="0">
              <a:latin typeface="Arial" pitchFamily="34" charset="0"/>
              <a:cs typeface="Arial" pitchFamily="34" charset="0"/>
            </a:endParaRPr>
          </a:p>
          <a:p>
            <a:r>
              <a:rPr lang="tr-TR" sz="3360" dirty="0">
                <a:latin typeface="Arial" pitchFamily="34" charset="0"/>
                <a:cs typeface="Arial" pitchFamily="34" charset="0"/>
              </a:rPr>
              <a:t>Oral ölçüm için uyum sağlayamayan küçük çocuklarda</a:t>
            </a:r>
            <a:r>
              <a:rPr lang="tr-TR" sz="4200" dirty="0">
                <a:latin typeface="Arial" pitchFamily="34" charset="0"/>
                <a:cs typeface="Arial" pitchFamily="34" charset="0"/>
              </a:rPr>
              <a:t>; </a:t>
            </a:r>
          </a:p>
          <a:p>
            <a:pPr lvl="1"/>
            <a:r>
              <a:rPr lang="tr-TR" sz="3080" dirty="0">
                <a:latin typeface="Arial" pitchFamily="34" charset="0"/>
                <a:cs typeface="Arial" pitchFamily="34" charset="0"/>
              </a:rPr>
              <a:t>&lt;4 hafta </a:t>
            </a:r>
            <a:r>
              <a:rPr lang="tr-TR" sz="308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tr-TR" sz="3080" dirty="0" err="1">
                <a:latin typeface="Arial" pitchFamily="34" charset="0"/>
                <a:cs typeface="Arial" pitchFamily="34" charset="0"/>
              </a:rPr>
              <a:t>aksiller</a:t>
            </a:r>
            <a:r>
              <a:rPr lang="tr-TR" sz="3080" dirty="0">
                <a:latin typeface="Arial" pitchFamily="34" charset="0"/>
                <a:cs typeface="Arial" pitchFamily="34" charset="0"/>
              </a:rPr>
              <a:t> ölçüm </a:t>
            </a:r>
          </a:p>
          <a:p>
            <a:pPr lvl="1"/>
            <a:r>
              <a:rPr lang="tr-TR" sz="3080" dirty="0">
                <a:latin typeface="Arial" pitchFamily="34" charset="0"/>
                <a:cs typeface="Arial" pitchFamily="34" charset="0"/>
              </a:rPr>
              <a:t>&lt;4 yaş </a:t>
            </a:r>
            <a:r>
              <a:rPr lang="tr-TR" sz="308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tr-TR" sz="308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3080" dirty="0" err="1">
                <a:latin typeface="Arial" pitchFamily="34" charset="0"/>
                <a:cs typeface="Arial" pitchFamily="34" charset="0"/>
              </a:rPr>
              <a:t>rektal</a:t>
            </a:r>
            <a:r>
              <a:rPr lang="tr-TR" sz="3080" dirty="0">
                <a:latin typeface="Arial" pitchFamily="34" charset="0"/>
                <a:cs typeface="Arial" pitchFamily="34" charset="0"/>
              </a:rPr>
              <a:t> ölçüm</a:t>
            </a:r>
          </a:p>
          <a:p>
            <a:pPr lvl="1">
              <a:buNone/>
            </a:pPr>
            <a:endParaRPr lang="tr-TR" dirty="0">
              <a:latin typeface="Arial" pitchFamily="34" charset="0"/>
              <a:cs typeface="Arial" pitchFamily="34" charset="0"/>
            </a:endParaRPr>
          </a:p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54562" y="768152"/>
            <a:ext cx="11521440" cy="1193786"/>
          </a:xfrm>
        </p:spPr>
        <p:txBody>
          <a:bodyPr>
            <a:normAutofit/>
          </a:bodyPr>
          <a:lstStyle/>
          <a:p>
            <a:r>
              <a:rPr lang="tr-TR" sz="5040" dirty="0">
                <a:latin typeface="Arial" pitchFamily="34" charset="0"/>
                <a:cs typeface="Arial" pitchFamily="34" charset="0"/>
              </a:rPr>
              <a:t>Vücut Sıcaklığı Nasıl Ölçülür?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53750" y="2582754"/>
            <a:ext cx="11521440" cy="6144768"/>
          </a:xfrm>
        </p:spPr>
        <p:txBody>
          <a:bodyPr/>
          <a:lstStyle/>
          <a:p>
            <a:r>
              <a:rPr lang="tr-TR" sz="3360" b="1" dirty="0">
                <a:latin typeface="Arial" pitchFamily="34" charset="0"/>
                <a:cs typeface="Arial" pitchFamily="34" charset="0"/>
              </a:rPr>
              <a:t>Alın ölçümü; </a:t>
            </a:r>
            <a:r>
              <a:rPr lang="tr-TR" sz="3360" dirty="0" err="1">
                <a:latin typeface="Arial" pitchFamily="34" charset="0"/>
                <a:cs typeface="Arial" pitchFamily="34" charset="0"/>
              </a:rPr>
              <a:t>temporal</a:t>
            </a:r>
            <a:r>
              <a:rPr lang="tr-TR" sz="3360" dirty="0">
                <a:latin typeface="Arial" pitchFamily="34" charset="0"/>
                <a:cs typeface="Arial" pitchFamily="34" charset="0"/>
              </a:rPr>
              <a:t> arterlerin ürettikleri ısının miktarını ölçer</a:t>
            </a:r>
            <a:r>
              <a:rPr lang="tr-TR" sz="4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tr-TR" sz="3080" dirty="0">
                <a:latin typeface="Arial" pitchFamily="34" charset="0"/>
                <a:cs typeface="Arial" pitchFamily="34" charset="0"/>
              </a:rPr>
              <a:t>Bu ölçümlerin doğruluğu terleme veya </a:t>
            </a:r>
            <a:r>
              <a:rPr lang="tr-TR" sz="3080" dirty="0" err="1">
                <a:latin typeface="Arial" pitchFamily="34" charset="0"/>
                <a:cs typeface="Arial" pitchFamily="34" charset="0"/>
              </a:rPr>
              <a:t>vasküler</a:t>
            </a:r>
            <a:r>
              <a:rPr lang="tr-TR" sz="3080" dirty="0">
                <a:latin typeface="Arial" pitchFamily="34" charset="0"/>
                <a:cs typeface="Arial" pitchFamily="34" charset="0"/>
              </a:rPr>
              <a:t> değişikliklerden etkilenebilir. </a:t>
            </a:r>
          </a:p>
          <a:p>
            <a:pPr marL="550469" lvl="1" indent="0">
              <a:buNone/>
            </a:pPr>
            <a:endParaRPr lang="tr-TR" sz="3640" dirty="0">
              <a:latin typeface="Arial" pitchFamily="34" charset="0"/>
              <a:cs typeface="Arial" pitchFamily="34" charset="0"/>
            </a:endParaRPr>
          </a:p>
          <a:p>
            <a:r>
              <a:rPr lang="tr-TR" sz="3360" b="1" dirty="0" err="1">
                <a:latin typeface="Arial" pitchFamily="34" charset="0"/>
                <a:cs typeface="Arial" pitchFamily="34" charset="0"/>
              </a:rPr>
              <a:t>Aksiller</a:t>
            </a:r>
            <a:r>
              <a:rPr lang="tr-TR" sz="3360" b="1" dirty="0">
                <a:latin typeface="Arial" pitchFamily="34" charset="0"/>
                <a:cs typeface="Arial" pitchFamily="34" charset="0"/>
              </a:rPr>
              <a:t> ölçüm</a:t>
            </a:r>
            <a:r>
              <a:rPr lang="tr-TR" b="1" dirty="0">
                <a:latin typeface="Arial" pitchFamily="34" charset="0"/>
                <a:cs typeface="Arial" pitchFamily="34" charset="0"/>
              </a:rPr>
              <a:t>;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tr-TR" sz="3080" dirty="0">
                <a:latin typeface="Arial" pitchFamily="34" charset="0"/>
                <a:cs typeface="Arial" pitchFamily="34" charset="0"/>
              </a:rPr>
              <a:t>En basit olan yöntemdir, fakat güvenilirliği en az olandır.</a:t>
            </a:r>
          </a:p>
          <a:p>
            <a:pPr lvl="1"/>
            <a:r>
              <a:rPr lang="tr-TR" sz="3080" dirty="0">
                <a:latin typeface="Arial" pitchFamily="34" charset="0"/>
                <a:cs typeface="Arial" pitchFamily="34" charset="0"/>
              </a:rPr>
              <a:t>Ölçüm çevresel faktörlerden etkilenebilir. </a:t>
            </a:r>
          </a:p>
          <a:p>
            <a:pPr lvl="1">
              <a:buNone/>
            </a:pPr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/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Karışımlar">
  <a:themeElements>
    <a:clrScheme name="Karışımlar 6">
      <a:dk1>
        <a:srgbClr val="000000"/>
      </a:dk1>
      <a:lt1>
        <a:srgbClr val="FFFFFF"/>
      </a:lt1>
      <a:dk2>
        <a:srgbClr val="6A4076"/>
      </a:dk2>
      <a:lt2>
        <a:srgbClr val="969696"/>
      </a:lt2>
      <a:accent1>
        <a:srgbClr val="DBA9C2"/>
      </a:accent1>
      <a:accent2>
        <a:srgbClr val="E1BF91"/>
      </a:accent2>
      <a:accent3>
        <a:srgbClr val="FFFFFF"/>
      </a:accent3>
      <a:accent4>
        <a:srgbClr val="000000"/>
      </a:accent4>
      <a:accent5>
        <a:srgbClr val="EAD1DD"/>
      </a:accent5>
      <a:accent6>
        <a:srgbClr val="CCAD83"/>
      </a:accent6>
      <a:hlink>
        <a:srgbClr val="B3CE82"/>
      </a:hlink>
      <a:folHlink>
        <a:srgbClr val="B8AD48"/>
      </a:folHlink>
    </a:clrScheme>
    <a:fontScheme name="Karışımla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arışımlar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ışımlar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ışımlar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ışımlar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ışımlar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ışımlar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alonlar">
  <a:themeElements>
    <a:clrScheme name="Balonlar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onla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341313" marR="0" indent="-341313" algn="ctr" defTabSz="449263" rtl="0" eaLnBrk="1" fontAlgn="base" latinLnBrk="0" hangingPunct="1">
          <a:lnSpc>
            <a:spcPct val="100000"/>
          </a:lnSpc>
          <a:spcBef>
            <a:spcPts val="700"/>
          </a:spcBef>
          <a:spcAft>
            <a:spcPct val="0"/>
          </a:spcAft>
          <a:buClrTx/>
          <a:buSzTx/>
          <a:buFont typeface="Comic Sans MS" pitchFamily="66" charset="0"/>
          <a:buNone/>
          <a:tabLst>
            <a:tab pos="911225" algn="l"/>
            <a:tab pos="1825625" algn="l"/>
            <a:tab pos="2740025" algn="l"/>
            <a:tab pos="3654425" algn="l"/>
            <a:tab pos="4568825" algn="l"/>
            <a:tab pos="5483225" algn="l"/>
            <a:tab pos="6397625" algn="l"/>
            <a:tab pos="7312025" algn="l"/>
            <a:tab pos="8226425" algn="l"/>
            <a:tab pos="9140825" algn="l"/>
            <a:tab pos="10055225" algn="l"/>
          </a:tabLst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341313" marR="0" indent="-341313" algn="ctr" defTabSz="449263" rtl="0" eaLnBrk="1" fontAlgn="base" latinLnBrk="0" hangingPunct="1">
          <a:lnSpc>
            <a:spcPct val="100000"/>
          </a:lnSpc>
          <a:spcBef>
            <a:spcPts val="700"/>
          </a:spcBef>
          <a:spcAft>
            <a:spcPct val="0"/>
          </a:spcAft>
          <a:buClrTx/>
          <a:buSzTx/>
          <a:buFont typeface="Comic Sans MS" pitchFamily="66" charset="0"/>
          <a:buNone/>
          <a:tabLst>
            <a:tab pos="911225" algn="l"/>
            <a:tab pos="1825625" algn="l"/>
            <a:tab pos="2740025" algn="l"/>
            <a:tab pos="3654425" algn="l"/>
            <a:tab pos="4568825" algn="l"/>
            <a:tab pos="5483225" algn="l"/>
            <a:tab pos="6397625" algn="l"/>
            <a:tab pos="7312025" algn="l"/>
            <a:tab pos="8226425" algn="l"/>
            <a:tab pos="9140825" algn="l"/>
            <a:tab pos="10055225" algn="l"/>
          </a:tabLst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alonlar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onlar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onlar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onlar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onlar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onlar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onlar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onlar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onlar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1376</TotalTime>
  <Words>3234</Words>
  <Application>Microsoft Office PowerPoint</Application>
  <PresentationFormat>A3 Kağıt (297x420 mm)</PresentationFormat>
  <Paragraphs>620</Paragraphs>
  <Slides>56</Slides>
  <Notes>25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4</vt:i4>
      </vt:variant>
      <vt:variant>
        <vt:lpstr>Slayt Başlıkları</vt:lpstr>
      </vt:variant>
      <vt:variant>
        <vt:i4>56</vt:i4>
      </vt:variant>
    </vt:vector>
  </HeadingPairs>
  <TitlesOfParts>
    <vt:vector size="70" baseType="lpstr">
      <vt:lpstr>Arial</vt:lpstr>
      <vt:lpstr>Arial Black</vt:lpstr>
      <vt:lpstr>Calibri</vt:lpstr>
      <vt:lpstr>Comic Sans MS</vt:lpstr>
      <vt:lpstr>Constantia</vt:lpstr>
      <vt:lpstr>Courier New</vt:lpstr>
      <vt:lpstr>Tahoma</vt:lpstr>
      <vt:lpstr>Verdana</vt:lpstr>
      <vt:lpstr>Wingdings</vt:lpstr>
      <vt:lpstr>Wingdings 2</vt:lpstr>
      <vt:lpstr>Akış</vt:lpstr>
      <vt:lpstr>3_Ofis Teması</vt:lpstr>
      <vt:lpstr>Karışımlar</vt:lpstr>
      <vt:lpstr>Balonlar</vt:lpstr>
      <vt:lpstr>  ATEŞLİ ÇOCUĞA YAKLAŞIM     </vt:lpstr>
      <vt:lpstr>Amaç :Çocuklarda ateşin tamını ve yönetimi hakkında bilgi vermek </vt:lpstr>
      <vt:lpstr>ÖĞRENİM HEDEFLERİ  </vt:lpstr>
      <vt:lpstr>PowerPoint Sunusu</vt:lpstr>
      <vt:lpstr>PowerPoint Sunusu</vt:lpstr>
      <vt:lpstr>      ATEŞ </vt:lpstr>
      <vt:lpstr>PowerPoint Sunusu</vt:lpstr>
      <vt:lpstr>Vücut Sıcaklığı Nasıl Ölçülür?</vt:lpstr>
      <vt:lpstr>Vücut Sıcaklığı Nasıl Ölçülür?</vt:lpstr>
      <vt:lpstr>PowerPoint Sunusu</vt:lpstr>
      <vt:lpstr>Ölçüm Yerlerine Göre Farklar </vt:lpstr>
      <vt:lpstr>Ateş Neden Faydalı ?</vt:lpstr>
      <vt:lpstr> Neden Zararlı ?</vt:lpstr>
      <vt:lpstr>Ateş  </vt:lpstr>
      <vt:lpstr>PowerPoint Sunusu</vt:lpstr>
      <vt:lpstr>Sık karşılaşılan ateş nedenleri</vt:lpstr>
      <vt:lpstr>PowerPoint Sunusu</vt:lpstr>
      <vt:lpstr>Etyoloji </vt:lpstr>
      <vt:lpstr>Etyoloji</vt:lpstr>
      <vt:lpstr>Etyoloji</vt:lpstr>
      <vt:lpstr>Ateşli Çocuğun Değerlendirilmesi</vt:lpstr>
      <vt:lpstr>Anamnez</vt:lpstr>
      <vt:lpstr>Risk faktörleri</vt:lpstr>
      <vt:lpstr>Fizik Muayene </vt:lpstr>
      <vt:lpstr>PowerPoint Sunusu</vt:lpstr>
      <vt:lpstr>Fizik Muayene</vt:lpstr>
      <vt:lpstr>İlk Basamak Tetkikler </vt:lpstr>
      <vt:lpstr>İkinci Basamak Tetkikler</vt:lpstr>
      <vt:lpstr>Akut Odağı Olmayan Ateş </vt:lpstr>
      <vt:lpstr>Akut Odağı Olmayan Ateş </vt:lpstr>
      <vt:lpstr>0-28 Gün </vt:lpstr>
      <vt:lpstr>PowerPoint Sunusu</vt:lpstr>
      <vt:lpstr>1-3 Ay</vt:lpstr>
      <vt:lpstr>PowerPoint Sunusu</vt:lpstr>
      <vt:lpstr>Düşük Risk Kriterleri</vt:lpstr>
      <vt:lpstr>3-36 Ay </vt:lpstr>
      <vt:lpstr>PowerPoint Sunusu</vt:lpstr>
      <vt:lpstr>Her ateşli çocuğa idrar tetkiki yapılmalı mı?</vt:lpstr>
      <vt:lpstr>Her ateşli çocuğa akciğer grafisi çektirelim mi?</vt:lpstr>
      <vt:lpstr>Ateşli çocuklarda tedavi yaklaşımı</vt:lpstr>
      <vt:lpstr>Destek Tedavi</vt:lpstr>
      <vt:lpstr>Antipiretik Kullanımının Endikasyonları</vt:lpstr>
      <vt:lpstr>Antipiretik kullanalım Çünkü…</vt:lpstr>
      <vt:lpstr>Antipiretik Ajanlar</vt:lpstr>
      <vt:lpstr>Antipiretik Ajanlar</vt:lpstr>
      <vt:lpstr>Antipiretik ajanlar </vt:lpstr>
      <vt:lpstr>İbuprofen</vt:lpstr>
      <vt:lpstr>Harici Soğutma</vt:lpstr>
      <vt:lpstr>Harici Soğutma</vt:lpstr>
      <vt:lpstr>Ateşin Acil Tedavisi Gerektiren Durumlar </vt:lpstr>
      <vt:lpstr>Sevk Kriterleri</vt:lpstr>
      <vt:lpstr>Özetle;  </vt:lpstr>
      <vt:lpstr>PowerPoint Sunusu</vt:lpstr>
      <vt:lpstr>PowerPoint Sunusu</vt:lpstr>
      <vt:lpstr>Kaynaklar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HP</dc:creator>
  <cp:lastModifiedBy>HP</cp:lastModifiedBy>
  <cp:revision>30</cp:revision>
  <dcterms:created xsi:type="dcterms:W3CDTF">2020-11-29T18:14:32Z</dcterms:created>
  <dcterms:modified xsi:type="dcterms:W3CDTF">2020-12-01T10:39:47Z</dcterms:modified>
</cp:coreProperties>
</file>