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306" r:id="rId4"/>
    <p:sldId id="305" r:id="rId5"/>
    <p:sldId id="257" r:id="rId6"/>
    <p:sldId id="258" r:id="rId7"/>
    <p:sldId id="259" r:id="rId8"/>
    <p:sldId id="302" r:id="rId9"/>
    <p:sldId id="262" r:id="rId10"/>
    <p:sldId id="263" r:id="rId11"/>
    <p:sldId id="264" r:id="rId12"/>
    <p:sldId id="271" r:id="rId13"/>
    <p:sldId id="260" r:id="rId14"/>
    <p:sldId id="272" r:id="rId15"/>
    <p:sldId id="265" r:id="rId16"/>
    <p:sldId id="267" r:id="rId17"/>
    <p:sldId id="268" r:id="rId18"/>
    <p:sldId id="266" r:id="rId19"/>
    <p:sldId id="269" r:id="rId20"/>
    <p:sldId id="270" r:id="rId21"/>
    <p:sldId id="279" r:id="rId22"/>
    <p:sldId id="273" r:id="rId23"/>
    <p:sldId id="275" r:id="rId24"/>
    <p:sldId id="274" r:id="rId25"/>
    <p:sldId id="276" r:id="rId26"/>
    <p:sldId id="281" r:id="rId27"/>
    <p:sldId id="282" r:id="rId28"/>
    <p:sldId id="283" r:id="rId29"/>
    <p:sldId id="277" r:id="rId30"/>
    <p:sldId id="278" r:id="rId31"/>
    <p:sldId id="284" r:id="rId32"/>
    <p:sldId id="285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79" autoAdjust="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B39-EAE9-4DD1-A746-9A26927603C5}" type="datetimeFigureOut">
              <a:rPr lang="tr-TR" smtClean="0"/>
              <a:t>5.05.2026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3EEB-2B16-47BB-B96F-9ECF7F2652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262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B39-EAE9-4DD1-A746-9A26927603C5}" type="datetimeFigureOut">
              <a:rPr lang="tr-TR" smtClean="0"/>
              <a:t>5.05.2026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3EEB-2B16-47BB-B96F-9ECF7F2652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03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B39-EAE9-4DD1-A746-9A26927603C5}" type="datetimeFigureOut">
              <a:rPr lang="tr-TR" smtClean="0"/>
              <a:t>5.05.2026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3EEB-2B16-47BB-B96F-9ECF7F2652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948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B39-EAE9-4DD1-A746-9A26927603C5}" type="datetimeFigureOut">
              <a:rPr lang="tr-TR" smtClean="0"/>
              <a:t>5.05.2026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3EEB-2B16-47BB-B96F-9ECF7F2652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561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B39-EAE9-4DD1-A746-9A26927603C5}" type="datetimeFigureOut">
              <a:rPr lang="tr-TR" smtClean="0"/>
              <a:t>5.05.2026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3EEB-2B16-47BB-B96F-9ECF7F2652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92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B39-EAE9-4DD1-A746-9A26927603C5}" type="datetimeFigureOut">
              <a:rPr lang="tr-TR" smtClean="0"/>
              <a:t>5.05.2026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3EEB-2B16-47BB-B96F-9ECF7F2652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334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B39-EAE9-4DD1-A746-9A26927603C5}" type="datetimeFigureOut">
              <a:rPr lang="tr-TR" smtClean="0"/>
              <a:t>5.05.2026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3EEB-2B16-47BB-B96F-9ECF7F2652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706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B39-EAE9-4DD1-A746-9A26927603C5}" type="datetimeFigureOut">
              <a:rPr lang="tr-TR" smtClean="0"/>
              <a:t>5.05.2026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3EEB-2B16-47BB-B96F-9ECF7F2652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47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B39-EAE9-4DD1-A746-9A26927603C5}" type="datetimeFigureOut">
              <a:rPr lang="tr-TR" smtClean="0"/>
              <a:t>5.05.2026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3EEB-2B16-47BB-B96F-9ECF7F2652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923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B39-EAE9-4DD1-A746-9A26927603C5}" type="datetimeFigureOut">
              <a:rPr lang="tr-TR" smtClean="0"/>
              <a:t>5.05.2026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3EEB-2B16-47BB-B96F-9ECF7F2652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44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B39-EAE9-4DD1-A746-9A26927603C5}" type="datetimeFigureOut">
              <a:rPr lang="tr-TR" smtClean="0"/>
              <a:t>5.05.2026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3EEB-2B16-47BB-B96F-9ECF7F2652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86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60B39-EAE9-4DD1-A746-9A26927603C5}" type="datetimeFigureOut">
              <a:rPr lang="tr-TR" smtClean="0"/>
              <a:t>5.05.2026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53EEB-2B16-47BB-B96F-9ECF7F2652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07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6096000" y="4934214"/>
            <a:ext cx="5299587" cy="1504337"/>
          </a:xfrm>
        </p:spPr>
        <p:txBody>
          <a:bodyPr>
            <a:normAutofit fontScale="90000"/>
          </a:bodyPr>
          <a:lstStyle/>
          <a:p>
            <a:r>
              <a:rPr lang="tr-TR" sz="27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KTÜ Aile Hekimliği Anabilim Dalı</a:t>
            </a:r>
            <a:br>
              <a:rPr lang="tr-TR" sz="27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7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Ast. Dr. </a:t>
            </a:r>
            <a:r>
              <a:rPr lang="tr-TR" sz="27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Kemalettin KÖLEMENOĞLU</a:t>
            </a:r>
            <a:br>
              <a:rPr lang="tr-TR" sz="27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7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05.05.2026</a:t>
            </a:r>
            <a:br>
              <a:rPr lang="tr-T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tr-TR" b="1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04F6054-1DF2-4C8A-A83D-2663FA53B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8437"/>
            <a:ext cx="6243485" cy="2497394"/>
          </a:xfrm>
        </p:spPr>
        <p:txBody>
          <a:bodyPr>
            <a:normAutofit/>
          </a:bodyPr>
          <a:lstStyle/>
          <a:p>
            <a:r>
              <a:rPr lang="tr-TR" dirty="0" err="1"/>
              <a:t>Randomize</a:t>
            </a:r>
            <a:r>
              <a:rPr lang="tr-TR" dirty="0"/>
              <a:t> kontrollü çalışma </a:t>
            </a:r>
          </a:p>
          <a:p>
            <a:r>
              <a:rPr lang="tr-TR" dirty="0"/>
              <a:t>He ve ark., 2022 </a:t>
            </a:r>
          </a:p>
          <a:p>
            <a:r>
              <a:rPr lang="tr-TR" i="1" dirty="0"/>
              <a:t>Cell </a:t>
            </a:r>
            <a:r>
              <a:rPr lang="tr-TR" i="1" dirty="0" err="1"/>
              <a:t>Reports</a:t>
            </a:r>
            <a:r>
              <a:rPr lang="tr-TR" i="1" dirty="0"/>
              <a:t> </a:t>
            </a:r>
            <a:r>
              <a:rPr lang="tr-TR" i="1" dirty="0" err="1"/>
              <a:t>Medicine</a:t>
            </a:r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28" y="1526695"/>
            <a:ext cx="5700672" cy="14729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87" y="208696"/>
            <a:ext cx="7773485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67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Demografik veriler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 err="1"/>
              <a:t>Metabolik</a:t>
            </a:r>
            <a:r>
              <a:rPr lang="tr-TR" dirty="0"/>
              <a:t> sendrom kriterlerine sahip, 45-47 yaş ortalamasında 121 Çinli yetişkinin katıldığı çalışmada, katılımcıların çoğunluğu erkeklerden oluşmaktadır. Çalışmanın başında VKİ ortalaması 28-30 kg/m² aralığında olan, yüksek </a:t>
            </a:r>
            <a:r>
              <a:rPr lang="tr-TR" dirty="0" err="1"/>
              <a:t>visseral</a:t>
            </a:r>
            <a:r>
              <a:rPr lang="tr-TR" dirty="0"/>
              <a:t> yağlanmaya ve </a:t>
            </a:r>
            <a:r>
              <a:rPr lang="tr-TR" dirty="0" err="1"/>
              <a:t>metabolik</a:t>
            </a:r>
            <a:r>
              <a:rPr lang="tr-TR" dirty="0"/>
              <a:t> risk faktörlerine sahip fazla kilolu bireyler incelenmiştir.</a:t>
            </a:r>
          </a:p>
        </p:txBody>
      </p:sp>
    </p:spTree>
    <p:extLst>
      <p:ext uri="{BB962C8B-B14F-4D97-AF65-F5344CB8AC3E}">
        <p14:creationId xmlns:p14="http://schemas.microsoft.com/office/powerpoint/2010/main" val="2411289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36" y="78658"/>
            <a:ext cx="7412106" cy="6779342"/>
          </a:xfrm>
        </p:spPr>
      </p:pic>
    </p:spTree>
    <p:extLst>
      <p:ext uri="{BB962C8B-B14F-4D97-AF65-F5344CB8AC3E}">
        <p14:creationId xmlns:p14="http://schemas.microsoft.com/office/powerpoint/2010/main" val="378182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658761"/>
            <a:ext cx="10515600" cy="5518202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Bu çalışma için 290 katılımcı tarandı ve 121'i dahil edilme kriterlerini karşılamadıkları, zamanlama çakışmaları yaşadıkları veya katılmayı reddettikleri için dışlandı. Toplam 169 katılımcı, LCD (A grubu; n = 56), TRE (B grubu; n = 57) veya bunların kombinasyonu (C grubu; n = 56) ile müdahale almak üzere rastgele gruplara ayrıldı. Daha sonradan da yedi kişinin ayrılmasının ardından, çalışmaya nihayetinde 162 kişi katıldı. Tüm katılımcılar kayıt sırasında üç veya daha fazla </a:t>
            </a:r>
            <a:r>
              <a:rPr lang="tr-TR" dirty="0" err="1"/>
              <a:t>MetS</a:t>
            </a:r>
            <a:r>
              <a:rPr lang="tr-TR" dirty="0"/>
              <a:t> kriterini karşıladı ve katılımcıların az bir kısmı (n = 62) ilaç kullanıyordu. Bu çalışma 2 haftalık kilo stabilizasyonu ile başladı ve ardından 3 aylık bir müdahale izledi. 3 aylık çalışmanın sonunda 47 katılımcı LCD'yi, 44 katılımcı </a:t>
            </a:r>
            <a:r>
              <a:rPr lang="tr-TR" dirty="0" err="1"/>
              <a:t>TRE'yi</a:t>
            </a:r>
            <a:r>
              <a:rPr lang="tr-TR" dirty="0"/>
              <a:t> ve 44 katılımcı kombinasyon müdahalesini tamamladı.</a:t>
            </a:r>
          </a:p>
        </p:txBody>
      </p:sp>
    </p:spTree>
    <p:extLst>
      <p:ext uri="{BB962C8B-B14F-4D97-AF65-F5344CB8AC3E}">
        <p14:creationId xmlns:p14="http://schemas.microsoft.com/office/powerpoint/2010/main" val="233087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4830097" y="148815"/>
            <a:ext cx="4038600" cy="323133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Katılımcılar</a:t>
            </a: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948"/>
            <a:ext cx="12192000" cy="6386052"/>
          </a:xfrm>
        </p:spPr>
      </p:pic>
    </p:spTree>
    <p:extLst>
      <p:ext uri="{BB962C8B-B14F-4D97-AF65-F5344CB8AC3E}">
        <p14:creationId xmlns:p14="http://schemas.microsoft.com/office/powerpoint/2010/main" val="324384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21110"/>
            <a:ext cx="10515600" cy="5655854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Bu çalışmada, TRE ve kombinasyon grubundaki katılımcılara iki öğün yeme aralığı arasında serbestçe seçim yapma olanağı sağladık: </a:t>
            </a:r>
          </a:p>
          <a:p>
            <a:pPr marL="0" indent="0">
              <a:buNone/>
            </a:pPr>
            <a:r>
              <a:rPr lang="tr-TR" dirty="0"/>
              <a:t>   08:00 - 16:00 (</a:t>
            </a:r>
            <a:r>
              <a:rPr lang="tr-TR" dirty="0" err="1"/>
              <a:t>eTRE</a:t>
            </a:r>
            <a:r>
              <a:rPr lang="tr-TR" dirty="0"/>
              <a:t>) ve 12:00 - 20:00 (</a:t>
            </a:r>
            <a:r>
              <a:rPr lang="tr-TR" dirty="0" err="1"/>
              <a:t>lTRE</a:t>
            </a:r>
            <a:r>
              <a:rPr lang="tr-TR" dirty="0"/>
              <a:t>). İki öğün yeme aralığının etkilerini </a:t>
            </a:r>
            <a:r>
              <a:rPr lang="tr-TR" dirty="0" err="1"/>
              <a:t>keşifsel</a:t>
            </a:r>
            <a:r>
              <a:rPr lang="tr-TR" dirty="0"/>
              <a:t> bir analiz kullanarak karşılaştırdık. </a:t>
            </a:r>
          </a:p>
          <a:p>
            <a:r>
              <a:rPr lang="tr-TR" dirty="0"/>
              <a:t>TRE grubunda 38 katılımcı (erkek/kadın 23/15) </a:t>
            </a:r>
            <a:r>
              <a:rPr lang="tr-TR" dirty="0" err="1"/>
              <a:t>eTRE'yi</a:t>
            </a:r>
            <a:r>
              <a:rPr lang="tr-TR" dirty="0"/>
              <a:t>, 17 katılımcı (erkek/kadın 12/5) ise </a:t>
            </a:r>
            <a:r>
              <a:rPr lang="tr-TR" dirty="0" err="1"/>
              <a:t>lTRE'yi</a:t>
            </a:r>
            <a:r>
              <a:rPr lang="tr-TR" dirty="0"/>
              <a:t> seçti. </a:t>
            </a:r>
          </a:p>
          <a:p>
            <a:r>
              <a:rPr lang="tr-TR" dirty="0"/>
              <a:t>Kombinasyon grubunda 32 katılımcı (erkek/kadın 22/10) </a:t>
            </a:r>
            <a:r>
              <a:rPr lang="tr-TR" dirty="0" err="1"/>
              <a:t>eTRE'yi</a:t>
            </a:r>
            <a:r>
              <a:rPr lang="tr-TR" dirty="0"/>
              <a:t>, 20 katılımcı (erkek/kadın 15/5) ise </a:t>
            </a:r>
            <a:r>
              <a:rPr lang="tr-TR" dirty="0" err="1"/>
              <a:t>lTRE'yi</a:t>
            </a:r>
            <a:r>
              <a:rPr lang="tr-TR" dirty="0"/>
              <a:t> seçti. </a:t>
            </a:r>
          </a:p>
        </p:txBody>
      </p:sp>
    </p:spTree>
    <p:extLst>
      <p:ext uri="{BB962C8B-B14F-4D97-AF65-F5344CB8AC3E}">
        <p14:creationId xmlns:p14="http://schemas.microsoft.com/office/powerpoint/2010/main" val="165384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Ana Bulgular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Zaman Kısıtlı Beslenmenin (TRE) karbonhidrat kısıtlamasından bağımsız olarak </a:t>
            </a:r>
            <a:r>
              <a:rPr lang="tr-TR" dirty="0" err="1"/>
              <a:t>metabolik</a:t>
            </a:r>
            <a:r>
              <a:rPr lang="tr-TR" dirty="0"/>
              <a:t> sendromu iyileştireceğini öne süren hipotez,  tablodaki verilerle desteklenmektedir. Veriler, TRE gruplarında </a:t>
            </a:r>
            <a:r>
              <a:rPr lang="tr-TR" dirty="0" err="1"/>
              <a:t>visseral</a:t>
            </a:r>
            <a:r>
              <a:rPr lang="tr-TR" dirty="0"/>
              <a:t> yağlanmada anlamlı azalma, açlık kan şekeri ve insülin direncinde (HOMA-IR) ise LCD grubuna göre daha üstün düzelme göstermektedir.</a:t>
            </a:r>
          </a:p>
        </p:txBody>
      </p:sp>
    </p:spTree>
    <p:extLst>
      <p:ext uri="{BB962C8B-B14F-4D97-AF65-F5344CB8AC3E}">
        <p14:creationId xmlns:p14="http://schemas.microsoft.com/office/powerpoint/2010/main" val="2161049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3" y="0"/>
            <a:ext cx="12290323" cy="6858000"/>
          </a:xfrm>
        </p:spPr>
      </p:pic>
    </p:spTree>
    <p:extLst>
      <p:ext uri="{BB962C8B-B14F-4D97-AF65-F5344CB8AC3E}">
        <p14:creationId xmlns:p14="http://schemas.microsoft.com/office/powerpoint/2010/main" val="423712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90"/>
            <a:ext cx="12192000" cy="6946489"/>
          </a:xfrm>
        </p:spPr>
      </p:pic>
    </p:spTree>
    <p:extLst>
      <p:ext uri="{BB962C8B-B14F-4D97-AF65-F5344CB8AC3E}">
        <p14:creationId xmlns:p14="http://schemas.microsoft.com/office/powerpoint/2010/main" val="3080035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77" y="0"/>
            <a:ext cx="9370142" cy="6858000"/>
          </a:xfrm>
        </p:spPr>
      </p:pic>
    </p:spTree>
    <p:extLst>
      <p:ext uri="{BB962C8B-B14F-4D97-AF65-F5344CB8AC3E}">
        <p14:creationId xmlns:p14="http://schemas.microsoft.com/office/powerpoint/2010/main" val="4038435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59" y="0"/>
            <a:ext cx="9458632" cy="6858000"/>
          </a:xfrm>
        </p:spPr>
      </p:pic>
    </p:spTree>
    <p:extLst>
      <p:ext uri="{BB962C8B-B14F-4D97-AF65-F5344CB8AC3E}">
        <p14:creationId xmlns:p14="http://schemas.microsoft.com/office/powerpoint/2010/main" val="71692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tr-TR" b="1" dirty="0"/>
          </a:p>
          <a:p>
            <a:endParaRPr lang="tr-TR" b="1" dirty="0"/>
          </a:p>
          <a:p>
            <a:r>
              <a:rPr lang="tr-TR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METABOLİK SENDROM NEDİR?</a:t>
            </a:r>
          </a:p>
          <a:p>
            <a:pPr algn="l"/>
            <a:endParaRPr lang="tr-TR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dirty="0">
                <a:cs typeface="Times New Roman" panose="02020603050405020304" pitchFamily="18" charset="0"/>
              </a:rPr>
              <a:t>       </a:t>
            </a:r>
          </a:p>
          <a:p>
            <a:pPr algn="l"/>
            <a:r>
              <a:rPr lang="tr-TR" dirty="0">
                <a:cs typeface="Times New Roman" panose="02020603050405020304" pitchFamily="18" charset="0"/>
              </a:rPr>
              <a:t>                    </a:t>
            </a:r>
            <a:r>
              <a:rPr lang="tr-TR" dirty="0" err="1">
                <a:cs typeface="Times New Roman" panose="02020603050405020304" pitchFamily="18" charset="0"/>
              </a:rPr>
              <a:t>Metabolik</a:t>
            </a:r>
            <a:r>
              <a:rPr lang="tr-TR" dirty="0">
                <a:cs typeface="Times New Roman" panose="02020603050405020304" pitchFamily="18" charset="0"/>
              </a:rPr>
              <a:t> sendrom; </a:t>
            </a:r>
          </a:p>
          <a:p>
            <a:pPr algn="l"/>
            <a:r>
              <a:rPr lang="tr-TR" dirty="0">
                <a:cs typeface="Times New Roman" panose="02020603050405020304" pitchFamily="18" charset="0"/>
              </a:rPr>
              <a:t>       Birden fazla </a:t>
            </a:r>
            <a:r>
              <a:rPr lang="tr-TR" dirty="0" err="1">
                <a:cs typeface="Times New Roman" panose="02020603050405020304" pitchFamily="18" charset="0"/>
              </a:rPr>
              <a:t>metabolik</a:t>
            </a:r>
            <a:r>
              <a:rPr lang="tr-TR" dirty="0">
                <a:cs typeface="Times New Roman" panose="02020603050405020304" pitchFamily="18" charset="0"/>
              </a:rPr>
              <a:t> risk faktörünün birlikte görülmesidir.</a:t>
            </a:r>
          </a:p>
          <a:p>
            <a:pPr algn="l"/>
            <a:r>
              <a:rPr lang="tr-TR" dirty="0">
                <a:cs typeface="Times New Roman" panose="02020603050405020304" pitchFamily="18" charset="0"/>
              </a:rPr>
              <a:t>       Kalp-damar hastalığı ve tip 2 diyabet riskini artırır.</a:t>
            </a:r>
          </a:p>
          <a:p>
            <a:pPr algn="l"/>
            <a:r>
              <a:rPr lang="tr-TR" dirty="0">
                <a:cs typeface="Times New Roman" panose="02020603050405020304" pitchFamily="18" charset="0"/>
              </a:rPr>
              <a:t>       Genellikle </a:t>
            </a:r>
            <a:r>
              <a:rPr lang="tr-TR" b="1" dirty="0">
                <a:cs typeface="Times New Roman" panose="02020603050405020304" pitchFamily="18" charset="0"/>
              </a:rPr>
              <a:t>insülin direnci</a:t>
            </a:r>
            <a:r>
              <a:rPr lang="tr-TR" dirty="0">
                <a:cs typeface="Times New Roman" panose="02020603050405020304" pitchFamily="18" charset="0"/>
              </a:rPr>
              <a:t> temelinde gelişir.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7634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/>
              <a:t>     </a:t>
            </a:r>
            <a:r>
              <a:rPr lang="tr-TR" sz="1800" b="1" dirty="0">
                <a:solidFill>
                  <a:srgbClr val="FF0000"/>
                </a:solidFill>
              </a:rPr>
              <a:t>Değişkenler</a:t>
            </a:r>
            <a:r>
              <a:rPr lang="tr-TR" sz="1800" b="1" dirty="0"/>
              <a:t>                                       </a:t>
            </a:r>
            <a:r>
              <a:rPr lang="tr-TR" sz="1800" b="1" dirty="0">
                <a:solidFill>
                  <a:srgbClr val="0070C0"/>
                </a:solidFill>
              </a:rPr>
              <a:t>LCD (Düşük Karbonhidrat)         TRE (Zaman Kısıtlı Beslenme)            Her İkisi (Kombinasyon)</a:t>
            </a:r>
          </a:p>
          <a:p>
            <a:endParaRPr lang="tr-TR" sz="1800" dirty="0"/>
          </a:p>
          <a:p>
            <a:r>
              <a:rPr lang="tr-TR" sz="1800" dirty="0"/>
              <a:t>Katılımcı Sayısı                                            N = 55                                             N = 55                                                             N = 52</a:t>
            </a:r>
          </a:p>
          <a:p>
            <a:r>
              <a:rPr lang="tr-TR" sz="1800" dirty="0"/>
              <a:t>Uyum Gün Sayısı (gün)                             55.5 ± 3.5                                      65.9 ± 3.0                                                        57.7 ± 3.1</a:t>
            </a:r>
          </a:p>
          <a:p>
            <a:r>
              <a:rPr lang="tr-TR" sz="1800" dirty="0"/>
              <a:t>Diyete Devam Etme İsteği %                    46/47 (98)                                    43/44 (98)                                                       36/44 (82)</a:t>
            </a:r>
          </a:p>
          <a:p>
            <a:r>
              <a:rPr lang="tr-TR" sz="1800" dirty="0"/>
              <a:t>Yemek Yeme Aralığı Takip(saat)               10.0 (-0.6)                                      6.5 (-3.9)                                                        6.8 (-3.9) </a:t>
            </a:r>
          </a:p>
          <a:p>
            <a:r>
              <a:rPr lang="tr-TR" sz="1800" dirty="0"/>
              <a:t>Günlük Karbonhidrat Alımı Takip (g)       149 (-175)                                     327 (-21)                                                        140 (-221)</a:t>
            </a:r>
          </a:p>
          <a:p>
            <a:r>
              <a:rPr lang="tr-TR" sz="1800" dirty="0"/>
              <a:t>Vücut Ağırlığı (kg) Takip </a:t>
            </a:r>
            <a:r>
              <a:rPr lang="el-GR" sz="1800" dirty="0"/>
              <a:t>Δ</a:t>
            </a:r>
            <a:r>
              <a:rPr lang="tr-TR" sz="1800" dirty="0"/>
              <a:t>                         82.3 (-2.2)                                     81.2 (-3.4)                                                      80.2 (-5.0)  </a:t>
            </a:r>
          </a:p>
          <a:p>
            <a:r>
              <a:rPr lang="tr-TR" sz="1800" dirty="0"/>
              <a:t>Vücut Kitle İndeksi (VKİ, kg/m²)              28.3 ± 0.4                                      28.1 ± 0.4                                                       27.2 ± 0.4  </a:t>
            </a:r>
          </a:p>
          <a:p>
            <a:r>
              <a:rPr lang="tr-TR" sz="1800" dirty="0"/>
              <a:t>Bel Çevresi (cm) Takip                               93.6 (</a:t>
            </a:r>
            <a:r>
              <a:rPr lang="el-GR" sz="1800" dirty="0"/>
              <a:t>-2.4</a:t>
            </a:r>
            <a:r>
              <a:rPr lang="tr-TR" sz="1800" dirty="0"/>
              <a:t>)                                     92.7 (</a:t>
            </a:r>
            <a:r>
              <a:rPr lang="el-GR" sz="1800" dirty="0"/>
              <a:t>-4.2</a:t>
            </a:r>
            <a:r>
              <a:rPr lang="tr-TR" sz="1800" dirty="0"/>
              <a:t>)                                                      91.4 (</a:t>
            </a:r>
            <a:r>
              <a:rPr lang="el-GR" sz="1800" dirty="0"/>
              <a:t>-3.3</a:t>
            </a:r>
            <a:r>
              <a:rPr lang="tr-TR" sz="1800" dirty="0"/>
              <a:t>)</a:t>
            </a:r>
          </a:p>
          <a:p>
            <a:r>
              <a:rPr lang="tr-TR" sz="1800" dirty="0"/>
              <a:t>Vücut Yağ Kütlesi (kg) Takip                     31.9 (</a:t>
            </a:r>
            <a:r>
              <a:rPr lang="el-GR" sz="1800" dirty="0"/>
              <a:t>-2.0 </a:t>
            </a:r>
            <a:r>
              <a:rPr lang="tr-TR" sz="1800" dirty="0"/>
              <a:t>)                                    31.9 (</a:t>
            </a:r>
            <a:r>
              <a:rPr lang="el-GR" sz="1800" dirty="0"/>
              <a:t>-1.3 </a:t>
            </a:r>
            <a:r>
              <a:rPr lang="tr-TR" sz="1800" dirty="0"/>
              <a:t>)                                                      29.8 (</a:t>
            </a:r>
            <a:r>
              <a:rPr lang="el-GR" sz="1800" dirty="0"/>
              <a:t>-3.0 </a:t>
            </a:r>
            <a:r>
              <a:rPr lang="tr-TR" sz="1800" dirty="0"/>
              <a:t>) </a:t>
            </a:r>
          </a:p>
          <a:p>
            <a:r>
              <a:rPr lang="tr-TR" sz="1800" dirty="0" err="1"/>
              <a:t>Visseral</a:t>
            </a:r>
            <a:r>
              <a:rPr lang="tr-TR" sz="1800" dirty="0"/>
              <a:t> Yağ Alanı (VFA, cm²) Takip         98 (+6)                                           92 (-13)                                                           86 (-10)</a:t>
            </a:r>
          </a:p>
          <a:p>
            <a:r>
              <a:rPr lang="tr-TR" sz="1800" dirty="0"/>
              <a:t>Hemoglobin A1c (HbA1c, %) Takip         5.7 (0.0)                                         5.6 (0.0)                                                          5.6 (-0.1) </a:t>
            </a:r>
          </a:p>
          <a:p>
            <a:r>
              <a:rPr lang="tr-TR" sz="1800" dirty="0"/>
              <a:t>Açlık Kan Şekeri (</a:t>
            </a:r>
            <a:r>
              <a:rPr lang="tr-TR" sz="1800" dirty="0" err="1"/>
              <a:t>mmol</a:t>
            </a:r>
            <a:r>
              <a:rPr lang="tr-TR" sz="1800" dirty="0"/>
              <a:t>/L) Takip              5.22 (</a:t>
            </a:r>
            <a:r>
              <a:rPr lang="el-GR" sz="1800" dirty="0"/>
              <a:t>0.07</a:t>
            </a:r>
            <a:r>
              <a:rPr lang="tr-TR" sz="1800" dirty="0"/>
              <a:t>)                                    4.76 (</a:t>
            </a:r>
            <a:r>
              <a:rPr lang="el-GR" sz="1800" dirty="0"/>
              <a:t>-0.18 </a:t>
            </a:r>
            <a:r>
              <a:rPr lang="tr-TR" sz="1800" dirty="0"/>
              <a:t>)                                                   5.01 (</a:t>
            </a:r>
            <a:r>
              <a:rPr lang="el-GR" sz="1800" dirty="0"/>
              <a:t>-0.21 </a:t>
            </a:r>
            <a:r>
              <a:rPr lang="tr-TR" sz="1800" dirty="0"/>
              <a:t>)</a:t>
            </a:r>
          </a:p>
          <a:p>
            <a:r>
              <a:rPr lang="tr-TR" sz="1800" dirty="0"/>
              <a:t>HOMA-IR (İnsülin Direnci) Takip              4.64 (</a:t>
            </a:r>
            <a:r>
              <a:rPr lang="el-GR" sz="1800" dirty="0"/>
              <a:t>-1.15 </a:t>
            </a:r>
            <a:r>
              <a:rPr lang="tr-TR" sz="1800" dirty="0"/>
              <a:t>)                                 5.73 (</a:t>
            </a:r>
            <a:r>
              <a:rPr lang="el-GR" sz="1800" dirty="0"/>
              <a:t>-1.04</a:t>
            </a:r>
            <a:r>
              <a:rPr lang="tr-TR" sz="1800" dirty="0"/>
              <a:t>)                                                     4.17 (</a:t>
            </a:r>
            <a:r>
              <a:rPr lang="el-GR" sz="1800" dirty="0"/>
              <a:t>-2.16 </a:t>
            </a:r>
            <a:r>
              <a:rPr lang="tr-TR" sz="1800" dirty="0"/>
              <a:t>)</a:t>
            </a:r>
          </a:p>
          <a:p>
            <a:r>
              <a:rPr lang="tr-TR" sz="1800" dirty="0"/>
              <a:t>Ürik Asit (UA, </a:t>
            </a:r>
            <a:r>
              <a:rPr lang="el-GR" sz="1800" dirty="0"/>
              <a:t>μ</a:t>
            </a:r>
            <a:r>
              <a:rPr lang="tr-TR" sz="1800" dirty="0" err="1"/>
              <a:t>mol</a:t>
            </a:r>
            <a:r>
              <a:rPr lang="tr-TR" sz="1800" dirty="0"/>
              <a:t>/L) Takip                     363 (-</a:t>
            </a:r>
            <a:r>
              <a:rPr lang="el-GR" sz="1800" dirty="0"/>
              <a:t>17</a:t>
            </a:r>
            <a:r>
              <a:rPr lang="tr-TR" sz="1800" dirty="0"/>
              <a:t>)                                       345 (-40)                                                        364 (-51)</a:t>
            </a:r>
          </a:p>
          <a:p>
            <a:r>
              <a:rPr lang="tr-TR" sz="1800" dirty="0" err="1"/>
              <a:t>Sistolik</a:t>
            </a:r>
            <a:r>
              <a:rPr lang="tr-TR" sz="1800" dirty="0"/>
              <a:t> Kan Basıncı (</a:t>
            </a:r>
            <a:r>
              <a:rPr lang="tr-TR" sz="1800" dirty="0" err="1"/>
              <a:t>mmHg</a:t>
            </a:r>
            <a:r>
              <a:rPr lang="tr-TR" sz="1800" dirty="0"/>
              <a:t>) Takip           130 (+1)                                        137 (+1)                                                          131 (+1)</a:t>
            </a:r>
          </a:p>
        </p:txBody>
      </p:sp>
    </p:spTree>
    <p:extLst>
      <p:ext uri="{BB962C8B-B14F-4D97-AF65-F5344CB8AC3E}">
        <p14:creationId xmlns:p14="http://schemas.microsoft.com/office/powerpoint/2010/main" val="251871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93290"/>
            <a:ext cx="10515600" cy="57836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dirty="0"/>
              <a:t>                     </a:t>
            </a:r>
            <a:r>
              <a:rPr lang="tr-TR" b="1" dirty="0">
                <a:solidFill>
                  <a:srgbClr val="FF0000"/>
                </a:solidFill>
              </a:rPr>
              <a:t>Temel Bulgular</a:t>
            </a:r>
            <a:endParaRPr lang="tr-TR" dirty="0"/>
          </a:p>
          <a:p>
            <a:r>
              <a:rPr lang="tr-TR" b="1" dirty="0"/>
              <a:t>Kilo Kaybı:</a:t>
            </a:r>
            <a:r>
              <a:rPr lang="tr-TR" dirty="0"/>
              <a:t> Her üç yöntem de kilo kaybı sağlamıştır. Ancak en etkili sonuç, 3 ayda </a:t>
            </a:r>
            <a:r>
              <a:rPr lang="tr-TR" b="1" dirty="0"/>
              <a:t>%5,8</a:t>
            </a:r>
            <a:r>
              <a:rPr lang="tr-TR" dirty="0"/>
              <a:t>'lik azalma ile </a:t>
            </a:r>
            <a:r>
              <a:rPr lang="tr-TR" b="1" dirty="0"/>
              <a:t>LCD + TRE kombinasyonunda</a:t>
            </a:r>
            <a:r>
              <a:rPr lang="tr-TR" dirty="0"/>
              <a:t> görülmüştür.</a:t>
            </a:r>
          </a:p>
          <a:p>
            <a:r>
              <a:rPr lang="tr-TR" b="1" dirty="0"/>
              <a:t>Yağ Yakımı:</a:t>
            </a:r>
            <a:r>
              <a:rPr lang="tr-TR" dirty="0"/>
              <a:t> LCD sadece doymuş yağ asitlerini (SFA) azaltırken; TRE ve kombinasyon tedavisi hem </a:t>
            </a:r>
            <a:r>
              <a:rPr lang="tr-TR" dirty="0" err="1"/>
              <a:t>SFA'yı</a:t>
            </a:r>
            <a:r>
              <a:rPr lang="tr-TR" dirty="0"/>
              <a:t> hem de </a:t>
            </a:r>
            <a:r>
              <a:rPr lang="tr-TR" b="1" dirty="0" err="1"/>
              <a:t>visseral</a:t>
            </a:r>
            <a:r>
              <a:rPr lang="tr-TR" b="1" dirty="0"/>
              <a:t> (iç organ) yağlanmayı (VFA)</a:t>
            </a:r>
            <a:r>
              <a:rPr lang="tr-TR" dirty="0"/>
              <a:t> anlamlı şekilde azaltmıştır.</a:t>
            </a:r>
          </a:p>
          <a:p>
            <a:r>
              <a:rPr lang="tr-TR" b="1" dirty="0" err="1"/>
              <a:t>Metabolik</a:t>
            </a:r>
            <a:r>
              <a:rPr lang="tr-TR" b="1" dirty="0"/>
              <a:t> İyileşme:</a:t>
            </a:r>
            <a:r>
              <a:rPr lang="tr-TR" dirty="0"/>
              <a:t> TRE, karın içi yağlanma ve kan şekeri (FBG) üzerinde LCD'den daha etkili bulunmuştur. LCD ise özellikle insülin seviyelerini düşürmede ve insülin duyarlılığını artırmada başarılıdır.</a:t>
            </a:r>
          </a:p>
          <a:p>
            <a:r>
              <a:rPr lang="tr-TR" b="1" dirty="0"/>
              <a:t>Ürik Asit ve Tansiyon:</a:t>
            </a:r>
            <a:r>
              <a:rPr lang="tr-TR" dirty="0"/>
              <a:t> TRE uygulamaları (özellikle kombinasyon), ürik asit seviyelerini ve kan basıncını iyileştirmede LCD'ye göre daha üstün sonuçlar vermiştir.</a:t>
            </a:r>
          </a:p>
          <a:p>
            <a:r>
              <a:rPr lang="tr-TR" b="1" dirty="0"/>
              <a:t>Uyum:</a:t>
            </a:r>
            <a:r>
              <a:rPr lang="tr-TR" dirty="0"/>
              <a:t> Katılımcıların 8 saatlik yeme penceresine (TRE) uyum sağlama oranı, LCD diyetine kıyasla daha yüksek çıkmıştır. Ayrıca </a:t>
            </a:r>
            <a:r>
              <a:rPr lang="tr-TR" dirty="0" err="1"/>
              <a:t>TRE'nin</a:t>
            </a:r>
            <a:r>
              <a:rPr lang="tr-TR" dirty="0"/>
              <a:t> zamanlaması (erken veya geç başlaması) sonuçlar üzerinde benzer faydalar göstermiştir.</a:t>
            </a:r>
          </a:p>
          <a:p>
            <a:pPr marL="0" indent="0">
              <a:buNone/>
            </a:pPr>
            <a:r>
              <a:rPr lang="tr-TR" b="1" dirty="0"/>
              <a:t>           </a:t>
            </a:r>
          </a:p>
          <a:p>
            <a:pPr marL="0" indent="0">
              <a:buNone/>
            </a:pPr>
            <a:r>
              <a:rPr lang="tr-TR" b="1" dirty="0"/>
              <a:t>        Sonuç:</a:t>
            </a:r>
            <a:br>
              <a:rPr lang="tr-TR" dirty="0"/>
            </a:br>
            <a:r>
              <a:rPr lang="tr-TR" dirty="0" err="1"/>
              <a:t>Metabolik</a:t>
            </a:r>
            <a:r>
              <a:rPr lang="tr-TR" dirty="0"/>
              <a:t> sendrom belirtilerini iyileştirmek ve </a:t>
            </a:r>
            <a:r>
              <a:rPr lang="tr-TR" dirty="0" err="1"/>
              <a:t>visseral</a:t>
            </a:r>
            <a:r>
              <a:rPr lang="tr-TR" dirty="0"/>
              <a:t> yağdan kurtulmak için </a:t>
            </a:r>
            <a:r>
              <a:rPr lang="tr-TR" b="1" dirty="0"/>
              <a:t>8 saatlik aralıklı oruç (TRE)</a:t>
            </a:r>
            <a:r>
              <a:rPr lang="tr-TR" dirty="0"/>
              <a:t>, tek başına düşük karbonhidratlı diyetten daha etkili görünmektedir. En yüksek klinik fayda ise bu iki yöntemin birleştirilmesiyle elde edilmiştir.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857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07923"/>
            <a:ext cx="10515600" cy="5469040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/>
              <a:t>Deri Altı Yağı (SFA):</a:t>
            </a:r>
            <a:r>
              <a:rPr lang="tr-TR" dirty="0"/>
              <a:t> Her üç yöntem de (TRE, LCD ve Kombinasyon) deri altı yağını azaltmada benzer şekilde etkili.</a:t>
            </a:r>
          </a:p>
          <a:p>
            <a:r>
              <a:rPr lang="tr-TR" b="1" dirty="0"/>
              <a:t>Karın İçi (</a:t>
            </a:r>
            <a:r>
              <a:rPr lang="tr-TR" b="1" dirty="0" err="1"/>
              <a:t>Viseral</a:t>
            </a:r>
            <a:r>
              <a:rPr lang="tr-TR" b="1" dirty="0"/>
              <a:t>) Yağ (VFA):</a:t>
            </a:r>
            <a:r>
              <a:rPr lang="tr-TR" dirty="0"/>
              <a:t> Sadece TRE ve TRE+LCD kombinasyonu karın içi yağını anlamlı düzeyde azaltıyor. LCD'nin tek başına karın içi yağı üzerinde bu denli bir etkisi yok.</a:t>
            </a:r>
          </a:p>
          <a:p>
            <a:r>
              <a:rPr lang="tr-TR" b="1" dirty="0"/>
              <a:t>Bel-Kalça Oranı (WHR):</a:t>
            </a:r>
            <a:r>
              <a:rPr lang="tr-TR" dirty="0"/>
              <a:t> TRE, karın bölgesindeki </a:t>
            </a:r>
            <a:r>
              <a:rPr lang="tr-TR" dirty="0" err="1"/>
              <a:t>obeziteyi</a:t>
            </a:r>
            <a:r>
              <a:rPr lang="tr-TR" dirty="0"/>
              <a:t> (</a:t>
            </a:r>
            <a:r>
              <a:rPr lang="tr-TR" dirty="0" err="1"/>
              <a:t>metabolik</a:t>
            </a:r>
            <a:r>
              <a:rPr lang="tr-TR" dirty="0"/>
              <a:t> riskin ana göstergesi) LCD'ye göre daha etkili bir şekilde iyileştiriyor.</a:t>
            </a:r>
          </a:p>
          <a:p>
            <a:r>
              <a:rPr lang="tr-TR" b="1" dirty="0"/>
              <a:t>Zamanlama (</a:t>
            </a:r>
            <a:r>
              <a:rPr lang="tr-TR" b="1" dirty="0" err="1"/>
              <a:t>eTRE</a:t>
            </a:r>
            <a:r>
              <a:rPr lang="tr-TR" b="1" dirty="0"/>
              <a:t> vs. </a:t>
            </a:r>
            <a:r>
              <a:rPr lang="tr-TR" b="1" dirty="0" err="1"/>
              <a:t>lTRE</a:t>
            </a:r>
            <a:r>
              <a:rPr lang="tr-TR" b="1" dirty="0"/>
              <a:t>):</a:t>
            </a:r>
            <a:r>
              <a:rPr lang="tr-TR" dirty="0"/>
              <a:t> Erken zaman kısıtlı beslenme (</a:t>
            </a:r>
            <a:r>
              <a:rPr lang="tr-TR" b="1" dirty="0" err="1"/>
              <a:t>eTRE</a:t>
            </a:r>
            <a:r>
              <a:rPr lang="tr-TR" dirty="0"/>
              <a:t>), karın içi ve deri altı yağını azaltmada geç kısıtlı beslenmeye (</a:t>
            </a:r>
            <a:r>
              <a:rPr lang="tr-TR" b="1" dirty="0" err="1"/>
              <a:t>lTRE</a:t>
            </a:r>
            <a:r>
              <a:rPr lang="tr-TR" dirty="0"/>
              <a:t>) göre daha başarılı sonuçlar veriyor.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Cilt altı yağ kaybı için her üç yöntem de işe yararken, </a:t>
            </a:r>
            <a:r>
              <a:rPr lang="tr-TR" dirty="0" err="1"/>
              <a:t>metabolik</a:t>
            </a:r>
            <a:r>
              <a:rPr lang="tr-TR" dirty="0"/>
              <a:t> sağlık açısından en riskli olan </a:t>
            </a:r>
            <a:r>
              <a:rPr lang="tr-TR" b="1" dirty="0"/>
              <a:t>karın içi yağlarını eritmede TRE (özellikle erken saatlerde uygulanan) açık ara daha etkili.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52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2727" y="1357745"/>
            <a:ext cx="10882745" cy="4904509"/>
          </a:xfrm>
        </p:spPr>
        <p:txBody>
          <a:bodyPr>
            <a:normAutofit/>
          </a:bodyPr>
          <a:lstStyle/>
          <a:p>
            <a:r>
              <a:rPr lang="tr-TR" b="1" dirty="0"/>
              <a:t>TRE (Zaman Kısıtlı Beslenme):</a:t>
            </a:r>
            <a:r>
              <a:rPr lang="tr-TR" dirty="0"/>
              <a:t> Tek başına veya düşük karbonhidrat diyetiyle (LCD) birlikte uygulandığında </a:t>
            </a:r>
            <a:r>
              <a:rPr lang="tr-TR" dirty="0" err="1"/>
              <a:t>trigliserit</a:t>
            </a:r>
            <a:r>
              <a:rPr lang="tr-TR" dirty="0"/>
              <a:t> (TG) seviyelerini ve TG/HDL oranını düşürür.</a:t>
            </a:r>
          </a:p>
          <a:p>
            <a:endParaRPr lang="tr-TR" dirty="0"/>
          </a:p>
          <a:p>
            <a:r>
              <a:rPr lang="tr-TR" b="1" dirty="0"/>
              <a:t>LCD (Düşük Karbonhidrat Diyeti):</a:t>
            </a:r>
            <a:r>
              <a:rPr lang="tr-TR" dirty="0"/>
              <a:t> </a:t>
            </a:r>
            <a:r>
              <a:rPr lang="tr-TR" dirty="0" err="1"/>
              <a:t>Trigliserit</a:t>
            </a:r>
            <a:r>
              <a:rPr lang="tr-TR" dirty="0"/>
              <a:t> ve HDL üzerinde anlamlı bir iyileşme sağlamadığı gibi, LDL (kötü kolesterol) seviyelerini az da olsa artırarak </a:t>
            </a:r>
            <a:r>
              <a:rPr lang="tr-TR" b="1" dirty="0"/>
              <a:t>olumsuz</a:t>
            </a:r>
            <a:r>
              <a:rPr lang="tr-TR" dirty="0"/>
              <a:t> etki yaratır.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dirty="0"/>
              <a:t>Zamanlama:</a:t>
            </a:r>
            <a:r>
              <a:rPr lang="tr-TR" dirty="0"/>
              <a:t> Erken (</a:t>
            </a:r>
            <a:r>
              <a:rPr lang="tr-TR" dirty="0" err="1"/>
              <a:t>eTRE</a:t>
            </a:r>
            <a:r>
              <a:rPr lang="tr-TR" dirty="0"/>
              <a:t>) veya geç (</a:t>
            </a:r>
            <a:r>
              <a:rPr lang="tr-TR" dirty="0" err="1"/>
              <a:t>lTRE</a:t>
            </a:r>
            <a:r>
              <a:rPr lang="tr-TR" dirty="0"/>
              <a:t>) yapılan zaman kısıtlı beslenme arasında sonuç bakımından bir fark bulunmamıştır.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7679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Düşük karbonhidrat diyet (LCD) ve zaman kısıtlı beslenme (TRE) kombinasyonu, </a:t>
            </a:r>
            <a:r>
              <a:rPr lang="tr-TR" dirty="0" err="1"/>
              <a:t>glisemik</a:t>
            </a:r>
            <a:r>
              <a:rPr lang="tr-TR" dirty="0"/>
              <a:t> kontrolü ve insülin direncini iyileştirmede en etkili yöntem olup, HbA1c seviyelerini anlamlı derecede düşürerek tek başına diyetten daha üstün sonuçlar vermektedir. </a:t>
            </a:r>
          </a:p>
          <a:p>
            <a:r>
              <a:rPr lang="tr-TR" dirty="0"/>
              <a:t>Karın yağlanmasındaki azalmayla ilişkili olarak her üç müdahale de insülin duyarlılığını artırırken, özellikle düşük karbonhidrat diyeti ile erken zaman kısıtlı beslenme (</a:t>
            </a:r>
            <a:r>
              <a:rPr lang="tr-TR" dirty="0" err="1"/>
              <a:t>eTRE</a:t>
            </a:r>
            <a:r>
              <a:rPr lang="tr-TR" dirty="0"/>
              <a:t>) kombinasyonu ürik asit ve HOMA-IR değerlerinde daha belirgin iyileşme sağlamaktadır.</a:t>
            </a:r>
          </a:p>
        </p:txBody>
      </p:sp>
    </p:spTree>
    <p:extLst>
      <p:ext uri="{BB962C8B-B14F-4D97-AF65-F5344CB8AC3E}">
        <p14:creationId xmlns:p14="http://schemas.microsoft.com/office/powerpoint/2010/main" val="3992599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9655" y="443344"/>
            <a:ext cx="10515600" cy="5911273"/>
          </a:xfrm>
        </p:spPr>
        <p:txBody>
          <a:bodyPr>
            <a:normAutofit/>
          </a:bodyPr>
          <a:lstStyle/>
          <a:p>
            <a:r>
              <a:rPr lang="tr-TR" sz="2600" b="1" dirty="0" err="1"/>
              <a:t>Sistolik</a:t>
            </a:r>
            <a:r>
              <a:rPr lang="tr-TR" sz="2600" b="1" dirty="0"/>
              <a:t> Kan Basıncı (SBP):</a:t>
            </a:r>
            <a:r>
              <a:rPr lang="tr-TR" sz="2600" dirty="0"/>
              <a:t> Hiçbir tedavi yöntemi (TRE, LCD veya kombinasyon) büyük tansiyon üzerinde bir fayda sağlamamıştır.</a:t>
            </a:r>
          </a:p>
          <a:p>
            <a:endParaRPr lang="tr-TR" sz="2600" dirty="0"/>
          </a:p>
          <a:p>
            <a:r>
              <a:rPr lang="tr-TR" sz="2600" b="1" dirty="0" err="1"/>
              <a:t>Diyastolik</a:t>
            </a:r>
            <a:r>
              <a:rPr lang="tr-TR" sz="2600" b="1" dirty="0"/>
              <a:t> Kan Basıncı (DBP):</a:t>
            </a:r>
            <a:r>
              <a:rPr lang="tr-TR" sz="2600" dirty="0"/>
              <a:t> Küçük tansiyon, yalnızca </a:t>
            </a:r>
            <a:r>
              <a:rPr lang="tr-TR" sz="2600" b="1" dirty="0"/>
              <a:t>LCD ve TRE birlikte (kombine)</a:t>
            </a:r>
            <a:r>
              <a:rPr lang="tr-TR" sz="2600" dirty="0"/>
              <a:t> uygulandığında anlamlı şekilde düşmüştür. Bu yöntemler tek başına uygulandığında ise düşüş görülmemiştir.</a:t>
            </a:r>
          </a:p>
          <a:p>
            <a:endParaRPr lang="tr-TR" sz="2600" dirty="0"/>
          </a:p>
          <a:p>
            <a:r>
              <a:rPr lang="tr-TR" sz="2600" b="1" dirty="0"/>
              <a:t>Zamanlama Etkisi:</a:t>
            </a:r>
            <a:r>
              <a:rPr lang="tr-TR" sz="2600" dirty="0"/>
              <a:t> LCD ile beraber uygulandığında </a:t>
            </a:r>
            <a:r>
              <a:rPr lang="tr-TR" sz="2600" b="1" dirty="0"/>
              <a:t>erken TRE (</a:t>
            </a:r>
            <a:r>
              <a:rPr lang="tr-TR" sz="2600" b="1" dirty="0" err="1"/>
              <a:t>eTRE</a:t>
            </a:r>
            <a:r>
              <a:rPr lang="tr-TR" sz="2600" b="1" dirty="0"/>
              <a:t>)</a:t>
            </a:r>
            <a:r>
              <a:rPr lang="tr-TR" sz="2600" dirty="0"/>
              <a:t> küçük tansiyonu düşürürken, geç TRE (</a:t>
            </a:r>
            <a:r>
              <a:rPr lang="tr-TR" sz="2600" dirty="0" err="1"/>
              <a:t>lTRE</a:t>
            </a:r>
            <a:r>
              <a:rPr lang="tr-TR" sz="2600" dirty="0"/>
              <a:t>) düşürmemiştir; ancak iki zamanlama arasında istatistiksel olarak devasa bir fark bulunmamıştır.</a:t>
            </a:r>
          </a:p>
          <a:p>
            <a:endParaRPr lang="tr-TR" sz="2600" dirty="0"/>
          </a:p>
          <a:p>
            <a:r>
              <a:rPr lang="tr-TR" sz="2600" b="1" dirty="0"/>
              <a:t>İlişkili Faktörler:</a:t>
            </a:r>
            <a:r>
              <a:rPr lang="tr-TR" sz="2600" dirty="0"/>
              <a:t> Hem büyük hem de küçük tansiyonun, deri altı yağlanmasından (SFA) ziyade </a:t>
            </a:r>
            <a:r>
              <a:rPr lang="tr-TR" sz="2600" b="1" dirty="0" err="1"/>
              <a:t>visseral</a:t>
            </a:r>
            <a:r>
              <a:rPr lang="tr-TR" sz="2600" b="1" dirty="0"/>
              <a:t> (iç organ çevresi) yağlanma (VFA)</a:t>
            </a:r>
            <a:r>
              <a:rPr lang="tr-TR" sz="2600" dirty="0"/>
              <a:t> ile güçlü bir bağı olduğu saptanmıştır.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3115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   Kan Basıncı (Tansiyon):</a:t>
            </a:r>
            <a:endParaRPr lang="tr-TR" dirty="0"/>
          </a:p>
          <a:p>
            <a:r>
              <a:rPr lang="tr-TR" dirty="0"/>
              <a:t>Yalnızca </a:t>
            </a:r>
            <a:r>
              <a:rPr lang="tr-TR" b="1" dirty="0"/>
              <a:t>kombine müdahale</a:t>
            </a:r>
            <a:r>
              <a:rPr lang="tr-TR" dirty="0"/>
              <a:t> (LCD + TRE) kan basıncında, özellikle </a:t>
            </a:r>
            <a:r>
              <a:rPr lang="tr-TR" dirty="0" err="1"/>
              <a:t>diyastolik</a:t>
            </a:r>
            <a:r>
              <a:rPr lang="tr-TR" dirty="0"/>
              <a:t> (küçük) tansiyonda belirgin bir düşüş sağlamıştır. Ancak çalışmanın bu konuda kesin bir yargıya varmak için daha geniş gruplarda tekrarlanması gerektiği not edilmiştir.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5724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34297"/>
            <a:ext cx="10515600" cy="58426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/>
              <a:t>                   </a:t>
            </a:r>
            <a:r>
              <a:rPr lang="tr-TR" b="1" dirty="0" err="1">
                <a:solidFill>
                  <a:srgbClr val="FF0000"/>
                </a:solidFill>
              </a:rPr>
              <a:t>eTRE</a:t>
            </a:r>
            <a:r>
              <a:rPr lang="tr-TR" b="1" dirty="0">
                <a:solidFill>
                  <a:srgbClr val="FF0000"/>
                </a:solidFill>
              </a:rPr>
              <a:t> (Erken) ve </a:t>
            </a:r>
            <a:r>
              <a:rPr lang="tr-TR" b="1" dirty="0" err="1">
                <a:solidFill>
                  <a:srgbClr val="FF0000"/>
                </a:solidFill>
              </a:rPr>
              <a:t>lTRE</a:t>
            </a:r>
            <a:r>
              <a:rPr lang="tr-TR" b="1" dirty="0">
                <a:solidFill>
                  <a:srgbClr val="FF0000"/>
                </a:solidFill>
              </a:rPr>
              <a:t> (Geç) Karşılaştırması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b="1" dirty="0" err="1"/>
              <a:t>eTRE</a:t>
            </a:r>
            <a:r>
              <a:rPr lang="tr-TR" b="1" dirty="0"/>
              <a:t> (Sabah 08:00 - 16:00):</a:t>
            </a:r>
            <a:r>
              <a:rPr lang="tr-TR" dirty="0"/>
              <a:t> Karın bölgesindeki yağlanmayı azaltmada </a:t>
            </a:r>
            <a:r>
              <a:rPr lang="tr-TR" dirty="0" err="1"/>
              <a:t>lTRE’ye</a:t>
            </a:r>
            <a:r>
              <a:rPr lang="tr-TR" dirty="0"/>
              <a:t> göre daha etkili bulunmuştur. Vücudun sabah saatlerinde insülin duyarlılığı ve besinleri yakma (termik etki) kapasitesinin daha yüksek olması nedeniyle </a:t>
            </a:r>
            <a:r>
              <a:rPr lang="tr-TR" dirty="0" err="1"/>
              <a:t>glisemik</a:t>
            </a:r>
            <a:r>
              <a:rPr lang="tr-TR" dirty="0"/>
              <a:t> kontrol için daha avantajlı olabilir.</a:t>
            </a:r>
          </a:p>
          <a:p>
            <a:r>
              <a:rPr lang="tr-TR" b="1" dirty="0" err="1"/>
              <a:t>lTRE</a:t>
            </a:r>
            <a:r>
              <a:rPr lang="tr-TR" b="1" dirty="0"/>
              <a:t> (Öğlen 12:00 - Akşam 20:00):</a:t>
            </a:r>
            <a:r>
              <a:rPr lang="tr-TR" dirty="0"/>
              <a:t> Kilo kaybı ve diğer </a:t>
            </a:r>
            <a:r>
              <a:rPr lang="tr-TR" dirty="0" err="1"/>
              <a:t>metabolik</a:t>
            </a:r>
            <a:r>
              <a:rPr lang="tr-TR" dirty="0"/>
              <a:t> faydalar açısından </a:t>
            </a:r>
            <a:r>
              <a:rPr lang="tr-TR" dirty="0" err="1"/>
              <a:t>eTRE</a:t>
            </a:r>
            <a:r>
              <a:rPr lang="tr-TR" dirty="0"/>
              <a:t> ile benzer sonuçlar verse de, yağ yakımı </a:t>
            </a:r>
            <a:r>
              <a:rPr lang="tr-TR" dirty="0" err="1"/>
              <a:t>eTRE'de</a:t>
            </a:r>
            <a:r>
              <a:rPr lang="tr-TR" dirty="0"/>
              <a:t> bir miktar daha fazla olabilir. Ancak </a:t>
            </a:r>
            <a:r>
              <a:rPr lang="tr-TR" dirty="0" err="1"/>
              <a:t>lTRE</a:t>
            </a:r>
            <a:r>
              <a:rPr lang="tr-TR" dirty="0"/>
              <a:t>, akşam yemeğinin sosyal önemi nedeniyle uygulanabilirliği daha yüksek bir alternatiftir.</a:t>
            </a:r>
          </a:p>
          <a:p>
            <a:pPr marL="0" indent="0">
              <a:buNone/>
            </a:pPr>
            <a:r>
              <a:rPr lang="tr-TR" b="1" dirty="0"/>
              <a:t>                    </a:t>
            </a:r>
            <a:br>
              <a:rPr lang="tr-TR" dirty="0"/>
            </a:br>
            <a:r>
              <a:rPr lang="tr-TR" dirty="0"/>
              <a:t>          Karbonhidrat kısıtlamasıyla birleştirilen zaman kısıtlı beslenme (TRE); iç organ yağlanmasını azaltmak, </a:t>
            </a:r>
            <a:r>
              <a:rPr lang="tr-TR" dirty="0" err="1"/>
              <a:t>trigliserid</a:t>
            </a:r>
            <a:r>
              <a:rPr lang="tr-TR" dirty="0"/>
              <a:t> seviyelerini düşürmek ve tansiyonu dengelemek için güçlü bir stratejidir. En iyi sonuçlar için kişinin yaşam tarzına göre (sabah veya öğlen odaklı) beslenme aralığını seçmesi sürdürülebilirlik açısından önemlidir.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2242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               </a:t>
            </a:r>
            <a:r>
              <a:rPr lang="tr-TR" b="1" dirty="0">
                <a:solidFill>
                  <a:srgbClr val="FF0000"/>
                </a:solidFill>
              </a:rPr>
              <a:t>Sonuçlar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/>
              <a:t>TRE Daha Etkili:</a:t>
            </a:r>
            <a:r>
              <a:rPr lang="tr-TR" dirty="0"/>
              <a:t> Sadece düşük kalorili diyetle (LCD) kıyaslandığında; TRE (ister tek başına ister diyetle birlikte olsun) </a:t>
            </a:r>
            <a:r>
              <a:rPr lang="tr-TR" b="1" dirty="0"/>
              <a:t>kilo verme ve karın bölgesindeki iç yağlanmayı (</a:t>
            </a:r>
            <a:r>
              <a:rPr lang="tr-TR" b="1" dirty="0" err="1"/>
              <a:t>viseral</a:t>
            </a:r>
            <a:r>
              <a:rPr lang="tr-TR" b="1" dirty="0"/>
              <a:t> yağ) azaltmada</a:t>
            </a:r>
            <a:r>
              <a:rPr lang="tr-TR" dirty="0"/>
              <a:t> çok daha başarılı.</a:t>
            </a:r>
          </a:p>
          <a:p>
            <a:r>
              <a:rPr lang="tr-TR" b="1" dirty="0" err="1"/>
              <a:t>Metabolik</a:t>
            </a:r>
            <a:r>
              <a:rPr lang="tr-TR" b="1" dirty="0"/>
              <a:t> İyileşme:</a:t>
            </a:r>
            <a:r>
              <a:rPr lang="tr-TR" dirty="0"/>
              <a:t> TRE; kan şekeri, </a:t>
            </a:r>
            <a:r>
              <a:rPr lang="tr-TR" dirty="0" err="1"/>
              <a:t>trigliserit</a:t>
            </a:r>
            <a:r>
              <a:rPr lang="tr-TR" dirty="0"/>
              <a:t>, ürik asit ve insülin direnci gibi kritik değerleri anlamlı şekilde iyileştirerek </a:t>
            </a:r>
            <a:r>
              <a:rPr lang="tr-TR" dirty="0" err="1"/>
              <a:t>metabolik</a:t>
            </a:r>
            <a:r>
              <a:rPr lang="tr-TR" dirty="0"/>
              <a:t> hastalık riskini düşürüyor.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dirty="0"/>
              <a:t>      Bu olumlu etkiler, fiziksel aktivitede bir değişiklik olmasa bile gözlemlenebiliyor.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/>
              <a:t>     Ana Sonuç:</a:t>
            </a:r>
            <a:r>
              <a:rPr lang="tr-TR" dirty="0"/>
              <a:t> 8 saatlik beslenme penceresi, </a:t>
            </a:r>
            <a:r>
              <a:rPr lang="tr-TR" dirty="0" err="1"/>
              <a:t>Metabolik</a:t>
            </a:r>
            <a:r>
              <a:rPr lang="tr-TR" dirty="0"/>
              <a:t> Sendrom (</a:t>
            </a:r>
            <a:r>
              <a:rPr lang="tr-TR" dirty="0" err="1"/>
              <a:t>MetS</a:t>
            </a:r>
            <a:r>
              <a:rPr lang="tr-TR" dirty="0"/>
              <a:t>) ile mücadelede düşük kalorili diyetlere göre </a:t>
            </a:r>
            <a:r>
              <a:rPr lang="tr-TR" b="1" dirty="0"/>
              <a:t>daha üstün ve etkili</a:t>
            </a:r>
            <a:r>
              <a:rPr lang="tr-TR" dirty="0"/>
              <a:t> bir yöntemdir.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084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>
                <a:solidFill>
                  <a:srgbClr val="FF0000"/>
                </a:solidFill>
              </a:rPr>
              <a:t>Olumsuz olaylar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Ciddi bir yan etki gözlenmedi. Yaklaşık beş yan etkinin, diyet müdahaleleriyle muhtemelen ilişkili olduğu düşünüldü; bunlar arasında kabızlık, baş dönmesi, uykusuzluk, ağız kuruluğu ve saç dökülmesi yer almaktadır. Yan etkilerin görülme oranı üç grup arasında anlamlı bir farklılık göstermedi. </a:t>
            </a:r>
          </a:p>
          <a:p>
            <a:r>
              <a:rPr lang="tr-TR" dirty="0"/>
              <a:t>Diyet müdahalesinden bağımsız olarak, 3 aylık müdahale sırasında biri bel fıtığı, diğeri böbrek taşı olmak üzere 2 katılımcıya cerrahi müdahale gerektirdi, bu da denemeden çekilmelerine neden oldu.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193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Tanı Kriterleri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dirty="0">
                <a:cs typeface="Times New Roman" panose="02020603050405020304" pitchFamily="18" charset="0"/>
              </a:rPr>
              <a:t>Aşağıdakilerden en az </a:t>
            </a:r>
            <a:r>
              <a:rPr lang="tr-TR" sz="2400" b="1" dirty="0">
                <a:cs typeface="Times New Roman" panose="02020603050405020304" pitchFamily="18" charset="0"/>
              </a:rPr>
              <a:t>3’ü varsa</a:t>
            </a:r>
            <a:r>
              <a:rPr lang="tr-TR" sz="2400" dirty="0">
                <a:cs typeface="Times New Roman" panose="02020603050405020304" pitchFamily="18" charset="0"/>
              </a:rPr>
              <a:t> </a:t>
            </a:r>
            <a:r>
              <a:rPr lang="tr-TR" sz="2400" dirty="0" err="1">
                <a:cs typeface="Times New Roman" panose="02020603050405020304" pitchFamily="18" charset="0"/>
              </a:rPr>
              <a:t>metabolik</a:t>
            </a:r>
            <a:r>
              <a:rPr lang="tr-TR" sz="2400" dirty="0">
                <a:cs typeface="Times New Roman" panose="02020603050405020304" pitchFamily="18" charset="0"/>
              </a:rPr>
              <a:t> sendrom (</a:t>
            </a:r>
            <a:r>
              <a:rPr lang="tr-TR" sz="2400" dirty="0" err="1">
                <a:cs typeface="Times New Roman" panose="02020603050405020304" pitchFamily="18" charset="0"/>
              </a:rPr>
              <a:t>MetS</a:t>
            </a:r>
            <a:r>
              <a:rPr lang="tr-TR" sz="2400" dirty="0">
                <a:cs typeface="Times New Roman" panose="02020603050405020304" pitchFamily="18" charset="0"/>
              </a:rPr>
              <a:t>) düşünülür:</a:t>
            </a:r>
          </a:p>
          <a:p>
            <a:pPr marL="0" indent="0">
              <a:buNone/>
            </a:pPr>
            <a:endParaRPr lang="tr-TR" sz="2400" dirty="0">
              <a:cs typeface="Times New Roman" panose="02020603050405020304" pitchFamily="18" charset="0"/>
            </a:endParaRPr>
          </a:p>
          <a:p>
            <a:r>
              <a:rPr lang="tr-TR" sz="2400" dirty="0">
                <a:cs typeface="Times New Roman" panose="02020603050405020304" pitchFamily="18" charset="0"/>
              </a:rPr>
              <a:t>Bel çevresinde artış (</a:t>
            </a:r>
            <a:r>
              <a:rPr lang="sv-SE" sz="2400" dirty="0"/>
              <a:t>Erkeklerde</a:t>
            </a:r>
            <a:r>
              <a:rPr lang="tr-TR" sz="2400" dirty="0"/>
              <a:t>&gt;</a:t>
            </a:r>
            <a:r>
              <a:rPr lang="sv-SE" sz="2400" dirty="0"/>
              <a:t>102 cm, Kadınlarda</a:t>
            </a:r>
            <a:r>
              <a:rPr lang="tr-TR" sz="2400" dirty="0"/>
              <a:t>&gt;</a:t>
            </a:r>
            <a:r>
              <a:rPr lang="sv-SE" sz="2400" dirty="0"/>
              <a:t>88 cm</a:t>
            </a:r>
            <a:r>
              <a:rPr lang="tr-TR" sz="2400" dirty="0">
                <a:cs typeface="Times New Roman" panose="02020603050405020304" pitchFamily="18" charset="0"/>
              </a:rPr>
              <a:t>) </a:t>
            </a:r>
          </a:p>
          <a:p>
            <a:r>
              <a:rPr lang="tr-TR" sz="2400" dirty="0">
                <a:cs typeface="Times New Roman" panose="02020603050405020304" pitchFamily="18" charset="0"/>
              </a:rPr>
              <a:t>Yüksek tansiyon</a:t>
            </a:r>
            <a:r>
              <a:rPr lang="tr-TR" sz="1600" dirty="0"/>
              <a:t> </a:t>
            </a:r>
            <a:r>
              <a:rPr lang="tr-TR" sz="2400" dirty="0"/>
              <a:t>&gt;130/85 </a:t>
            </a:r>
            <a:r>
              <a:rPr lang="tr-TR" sz="2400" dirty="0" err="1"/>
              <a:t>mmHg</a:t>
            </a:r>
            <a:r>
              <a:rPr lang="tr-TR" sz="2400" dirty="0"/>
              <a:t> (veya tansiyon ilacı kullanımı)</a:t>
            </a:r>
            <a:endParaRPr lang="tr-TR" sz="2400" dirty="0">
              <a:cs typeface="Times New Roman" panose="02020603050405020304" pitchFamily="18" charset="0"/>
            </a:endParaRPr>
          </a:p>
          <a:p>
            <a:r>
              <a:rPr lang="tr-TR" sz="2400" dirty="0">
                <a:cs typeface="Times New Roman" panose="02020603050405020304" pitchFamily="18" charset="0"/>
              </a:rPr>
              <a:t>Yüksek açlık kan şekeri</a:t>
            </a:r>
            <a:r>
              <a:rPr lang="sv-SE" sz="1600" dirty="0"/>
              <a:t> </a:t>
            </a:r>
            <a:r>
              <a:rPr lang="tr-TR" sz="2400" dirty="0"/>
              <a:t>&gt;</a:t>
            </a:r>
            <a:r>
              <a:rPr lang="sv-SE" sz="2400" dirty="0"/>
              <a:t>100 mg/dL (veya tip 2 diyabet tanısı)</a:t>
            </a:r>
            <a:endParaRPr lang="tr-TR" sz="2400" dirty="0">
              <a:cs typeface="Times New Roman" panose="02020603050405020304" pitchFamily="18" charset="0"/>
            </a:endParaRPr>
          </a:p>
          <a:p>
            <a:r>
              <a:rPr lang="tr-TR" sz="2400" dirty="0">
                <a:cs typeface="Times New Roman" panose="02020603050405020304" pitchFamily="18" charset="0"/>
              </a:rPr>
              <a:t>Yüksek </a:t>
            </a:r>
            <a:r>
              <a:rPr lang="tr-TR" sz="2400" dirty="0" err="1">
                <a:cs typeface="Times New Roman" panose="02020603050405020304" pitchFamily="18" charset="0"/>
              </a:rPr>
              <a:t>trigliserid</a:t>
            </a:r>
            <a:r>
              <a:rPr lang="tr-TR" sz="2400" dirty="0">
                <a:cs typeface="Times New Roman" panose="02020603050405020304" pitchFamily="18" charset="0"/>
              </a:rPr>
              <a:t> &gt;</a:t>
            </a:r>
            <a:r>
              <a:rPr lang="tr-TR" sz="2400" dirty="0"/>
              <a:t>150 mg/</a:t>
            </a:r>
            <a:r>
              <a:rPr lang="tr-TR" sz="2400" dirty="0" err="1"/>
              <a:t>dL</a:t>
            </a:r>
            <a:r>
              <a:rPr lang="tr-TR" sz="2400" dirty="0"/>
              <a:t> (veya bu durum için ilaç kullanımı)</a:t>
            </a:r>
            <a:endParaRPr lang="tr-TR" sz="2400" dirty="0">
              <a:cs typeface="Times New Roman" panose="02020603050405020304" pitchFamily="18" charset="0"/>
            </a:endParaRPr>
          </a:p>
          <a:p>
            <a:r>
              <a:rPr lang="tr-TR" sz="2400" dirty="0">
                <a:cs typeface="Times New Roman" panose="02020603050405020304" pitchFamily="18" charset="0"/>
              </a:rPr>
              <a:t>Düşük HDL (</a:t>
            </a:r>
            <a:r>
              <a:rPr lang="tr-TR" sz="2400" dirty="0"/>
              <a:t>Erkeklerde &lt; 40 mg/</a:t>
            </a:r>
            <a:r>
              <a:rPr lang="tr-TR" sz="2400" dirty="0" err="1"/>
              <a:t>dL</a:t>
            </a:r>
            <a:r>
              <a:rPr lang="tr-TR" sz="2400" dirty="0"/>
              <a:t>, Kadınlarda &lt; 50 mg/</a:t>
            </a:r>
            <a:r>
              <a:rPr lang="tr-TR" sz="2400" dirty="0" err="1"/>
              <a:t>dL</a:t>
            </a:r>
            <a:r>
              <a:rPr lang="tr-TR" sz="2400" dirty="0"/>
              <a:t>)</a:t>
            </a:r>
            <a:endParaRPr lang="tr-TR" sz="2400" dirty="0"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320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Uygulanabilirlik ve kabul edilebilirlik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/>
              <a:t>En Yüksek Uyum:</a:t>
            </a:r>
            <a:r>
              <a:rPr lang="tr-TR" dirty="0"/>
              <a:t> Katılımcılar, Zaman Kısıtlı Beslenme (TRE) yöntemine, Düşük Karbonhidratlı Diyete (LCD) kıyasla çok daha sadık kaldılar.</a:t>
            </a:r>
          </a:p>
          <a:p>
            <a:r>
              <a:rPr lang="tr-TR" b="1" dirty="0"/>
              <a:t>TRE Tercihi:</a:t>
            </a:r>
            <a:r>
              <a:rPr lang="tr-TR" dirty="0"/>
              <a:t> Geç saatli TRE (</a:t>
            </a:r>
            <a:r>
              <a:rPr lang="tr-TR" dirty="0" err="1"/>
              <a:t>lTRE</a:t>
            </a:r>
            <a:r>
              <a:rPr lang="tr-TR" dirty="0"/>
              <a:t>), erken saatli </a:t>
            </a:r>
            <a:r>
              <a:rPr lang="tr-TR" dirty="0" err="1"/>
              <a:t>TRE’ye</a:t>
            </a:r>
            <a:r>
              <a:rPr lang="tr-TR" dirty="0"/>
              <a:t> (</a:t>
            </a:r>
            <a:r>
              <a:rPr lang="tr-TR" dirty="0" err="1"/>
              <a:t>eTRE</a:t>
            </a:r>
            <a:r>
              <a:rPr lang="tr-TR" dirty="0"/>
              <a:t>) göre daha sürdürülebilir bulundu.</a:t>
            </a:r>
          </a:p>
          <a:p>
            <a:r>
              <a:rPr lang="tr-TR" b="1" dirty="0"/>
              <a:t>Devam Etme İsteği:</a:t>
            </a:r>
            <a:r>
              <a:rPr lang="tr-TR" dirty="0"/>
              <a:t> Çalışma sonunda sadece diyet (LCD) veya sadece zaman kısıtlaması (TRE) uygulayanların neredeyse tamamı (%98) yönteme devam etmek isterken, </a:t>
            </a:r>
            <a:r>
              <a:rPr lang="tr-TR" b="1" dirty="0"/>
              <a:t>hem diyet hem zaman kısıtlamasını birleştiren (Kombinasyon)</a:t>
            </a:r>
            <a:r>
              <a:rPr lang="tr-TR" dirty="0"/>
              <a:t> grubun devam etme isteği %82 ile anlamlı derecede düşük çıktı.</a:t>
            </a:r>
          </a:p>
          <a:p>
            <a:r>
              <a:rPr lang="tr-TR" b="1" dirty="0"/>
              <a:t>Özetle:</a:t>
            </a:r>
            <a:r>
              <a:rPr lang="tr-TR" dirty="0"/>
              <a:t> İnsanlar tek bir kısıtlamaya (sadece ne yediği veya sadece ne zaman yediği) kolayca uyum sağlarken, her iki kısıtlamanın aynı anda uygulanmasını daha zor ve az kabul edilebilir buluyor.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6433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              </a:t>
            </a:r>
            <a:r>
              <a:rPr lang="tr-TR" b="1" dirty="0">
                <a:solidFill>
                  <a:srgbClr val="FF0000"/>
                </a:solidFill>
              </a:rPr>
              <a:t>Çalışmanın sınırlılıkları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b="1" dirty="0"/>
              <a:t>Veri Güvenilirliği:</a:t>
            </a:r>
            <a:r>
              <a:rPr lang="tr-TR" dirty="0"/>
              <a:t> Beslenme verileri katılımcıların beyanına (hatırlamaya) dayalıdır; bu durum unutma veya eksik bildirim gibi hatalara (hatırlama yanlılığına) yol açmış olabilir.</a:t>
            </a:r>
          </a:p>
          <a:p>
            <a:r>
              <a:rPr lang="tr-TR" b="1" dirty="0"/>
              <a:t>Yöntemsel Eksiklikler:</a:t>
            </a:r>
            <a:r>
              <a:rPr lang="tr-TR" dirty="0"/>
              <a:t> Yemek yeme aralıkları 2 haftalık ortalamalara göre hesaplanmış, günlük değişimler ve ara öğünler göz ardı edilmiştir. Ayrıca, bir </a:t>
            </a:r>
            <a:r>
              <a:rPr lang="tr-TR" b="1" dirty="0"/>
              <a:t>kontrol grubunun olmaması</a:t>
            </a:r>
            <a:r>
              <a:rPr lang="tr-TR" dirty="0"/>
              <a:t> sonuçların kesinliğini zayıflatmaktadır.</a:t>
            </a:r>
          </a:p>
          <a:p>
            <a:r>
              <a:rPr lang="tr-TR" b="1" dirty="0"/>
              <a:t>Kısa Süre:</a:t>
            </a:r>
            <a:r>
              <a:rPr lang="tr-TR" dirty="0"/>
              <a:t> 3 aylık takip süresi, LCD ve TRE yöntemlerinin tek başına kilo kaybı ve sağlık üzerindeki uzun vadeli etkilerini görmek için yetersiz kalmıştır.</a:t>
            </a:r>
          </a:p>
          <a:p>
            <a:r>
              <a:rPr lang="tr-TR" b="1" dirty="0"/>
              <a:t>Örneklem Kısıtları:</a:t>
            </a:r>
            <a:r>
              <a:rPr lang="tr-TR" dirty="0"/>
              <a:t> Katılımcıların </a:t>
            </a:r>
            <a:r>
              <a:rPr lang="tr-TR" dirty="0" err="1"/>
              <a:t>eTRE</a:t>
            </a:r>
            <a:r>
              <a:rPr lang="tr-TR" dirty="0"/>
              <a:t> veya </a:t>
            </a:r>
            <a:r>
              <a:rPr lang="tr-TR" dirty="0" err="1"/>
              <a:t>lTRE</a:t>
            </a:r>
            <a:r>
              <a:rPr lang="tr-TR" dirty="0"/>
              <a:t> gruplarına rastgele atanmaması ve örneklem sayısının azlığı bu karşılaştırmayı sadece </a:t>
            </a:r>
            <a:r>
              <a:rPr lang="tr-TR" dirty="0" err="1"/>
              <a:t>keşifsel</a:t>
            </a:r>
            <a:r>
              <a:rPr lang="tr-TR" dirty="0"/>
              <a:t> kılmaktadır.</a:t>
            </a:r>
          </a:p>
          <a:p>
            <a:r>
              <a:rPr lang="tr-TR" b="1" dirty="0" err="1"/>
              <a:t>Genellenebilirlik</a:t>
            </a:r>
            <a:r>
              <a:rPr lang="tr-TR" b="1" dirty="0"/>
              <a:t>:</a:t>
            </a:r>
            <a:r>
              <a:rPr lang="tr-TR" dirty="0"/>
              <a:t> Çalışma sadece Çin'in tek bir bölgesindeki (</a:t>
            </a:r>
            <a:r>
              <a:rPr lang="tr-TR" dirty="0" err="1"/>
              <a:t>Şaanxi</a:t>
            </a:r>
            <a:r>
              <a:rPr lang="tr-TR" dirty="0"/>
              <a:t>) katılımcılarla yürütüldüğünden, sonuçlar farklı ırk ve etnik gruplar için geçerli olmayabilir.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7014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767DCB6-3F75-492B-B1C2-D3F8DE90B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3977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Önemi ve Tedavi</a:t>
            </a:r>
            <a:br>
              <a:rPr lang="tr-TR" sz="4000" b="1" dirty="0"/>
            </a:b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Kalp krizi ve inme riskini artırır</a:t>
            </a:r>
          </a:p>
          <a:p>
            <a:r>
              <a:rPr lang="tr-TR" dirty="0"/>
              <a:t>Yaşam tarzı değişikliği en önemli tedavidir:</a:t>
            </a:r>
          </a:p>
          <a:p>
            <a:pPr lvl="1"/>
            <a:r>
              <a:rPr lang="tr-TR" dirty="0"/>
              <a:t>Sağlıklı beslenme</a:t>
            </a:r>
          </a:p>
          <a:p>
            <a:pPr lvl="1"/>
            <a:r>
              <a:rPr lang="tr-TR" dirty="0"/>
              <a:t>Düzenli egzersiz</a:t>
            </a:r>
          </a:p>
          <a:p>
            <a:pPr lvl="1"/>
            <a:r>
              <a:rPr lang="tr-TR" dirty="0"/>
              <a:t>Kilo kontrolü</a:t>
            </a:r>
          </a:p>
          <a:p>
            <a:r>
              <a:rPr lang="tr-TR" dirty="0"/>
              <a:t>Gerekirse ilaç tedavisi uygulanır.</a:t>
            </a:r>
          </a:p>
        </p:txBody>
      </p:sp>
    </p:spTree>
    <p:extLst>
      <p:ext uri="{BB962C8B-B14F-4D97-AF65-F5344CB8AC3E}">
        <p14:creationId xmlns:p14="http://schemas.microsoft.com/office/powerpoint/2010/main" val="157726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ÇALIŞMA NEDEN ÖNEMLİ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çalışma, </a:t>
            </a:r>
            <a:r>
              <a:rPr lang="tr-TR" dirty="0" err="1"/>
              <a:t>Metabolik</a:t>
            </a:r>
            <a:r>
              <a:rPr lang="tr-TR" dirty="0"/>
              <a:t> Sendromla mücadelede Zaman Kısıtlı Beslenme (TRE) ile Düşük Karbonhidratlı Diyetin (LCD) tek başına ve birlikte uygulanmasının etkilerini </a:t>
            </a:r>
            <a:r>
              <a:rPr lang="tr-TR" dirty="0" err="1"/>
              <a:t>randomize</a:t>
            </a:r>
            <a:r>
              <a:rPr lang="tr-TR" dirty="0"/>
              <a:t> kontrollü bir deneyle incelemektedir. Çalışma, özellikle iç organ yağlanması (</a:t>
            </a:r>
            <a:r>
              <a:rPr lang="tr-TR" dirty="0" err="1"/>
              <a:t>visseral</a:t>
            </a:r>
            <a:r>
              <a:rPr lang="tr-TR" dirty="0"/>
              <a:t> yağ) üzerindeki iyileştirici etkileri ve beslenme zamanlamasının kilo kaybından bağımsız faydalarını kanıtlaması bakımından literatürdeki eksikliği gideren önemli klinik veriler sunmaktadır.</a:t>
            </a:r>
          </a:p>
        </p:txBody>
      </p:sp>
    </p:spTree>
    <p:extLst>
      <p:ext uri="{BB962C8B-B14F-4D97-AF65-F5344CB8AC3E}">
        <p14:creationId xmlns:p14="http://schemas.microsoft.com/office/powerpoint/2010/main" val="112126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makale, </a:t>
            </a:r>
            <a:r>
              <a:rPr lang="tr-TR" dirty="0" err="1"/>
              <a:t>metabolik</a:t>
            </a:r>
            <a:r>
              <a:rPr lang="tr-TR" dirty="0"/>
              <a:t> sendromlu bireylerde zaman kısıtlı beslenmenin (TRE) düşük karbonhidrat diyetiyle birleştiğinde mi yoksa tek başına mı </a:t>
            </a:r>
            <a:r>
              <a:rPr lang="tr-TR" dirty="0" err="1"/>
              <a:t>visseral</a:t>
            </a:r>
            <a:r>
              <a:rPr lang="tr-TR" dirty="0"/>
              <a:t> yağlanmayı ve </a:t>
            </a:r>
            <a:r>
              <a:rPr lang="tr-TR" dirty="0" err="1"/>
              <a:t>metabolik</a:t>
            </a:r>
            <a:r>
              <a:rPr lang="tr-TR" dirty="0"/>
              <a:t> bozuklukları daha etkili düzelttiğini araştırmaktadır. Temel varsayım, kalori kısıtlaması olmaksızın beslenme penceresini daraltmanın (</a:t>
            </a:r>
            <a:r>
              <a:rPr lang="tr-TR" dirty="0" err="1"/>
              <a:t>sirkadiyen</a:t>
            </a:r>
            <a:r>
              <a:rPr lang="tr-TR" dirty="0"/>
              <a:t> ritim/insülin duyarlılığı) </a:t>
            </a:r>
            <a:r>
              <a:rPr lang="tr-TR" dirty="0" err="1"/>
              <a:t>metabolik</a:t>
            </a:r>
            <a:r>
              <a:rPr lang="tr-TR" dirty="0"/>
              <a:t> esnekliği artırarak, ne yendiğinden (karbonhidrat) daha kritik bir etki yaratacağı üzerine kuruludur.</a:t>
            </a:r>
          </a:p>
        </p:txBody>
      </p:sp>
    </p:spTree>
    <p:extLst>
      <p:ext uri="{BB962C8B-B14F-4D97-AF65-F5344CB8AC3E}">
        <p14:creationId xmlns:p14="http://schemas.microsoft.com/office/powerpoint/2010/main" val="395283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37416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Çalışmanın Tipi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1035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       </a:t>
            </a:r>
          </a:p>
          <a:p>
            <a:pPr marL="0" indent="0">
              <a:buNone/>
            </a:pPr>
            <a:r>
              <a:rPr lang="tr-TR" b="1" dirty="0" err="1"/>
              <a:t>Randomize</a:t>
            </a:r>
            <a:r>
              <a:rPr lang="tr-TR" b="1" dirty="0"/>
              <a:t> Klinik Çalışma </a:t>
            </a:r>
          </a:p>
          <a:p>
            <a:r>
              <a:rPr lang="tr-TR" dirty="0"/>
              <a:t>Katılımcıların gruplara (TRE, LCD, TRE+LCD veya Kontrol) tamamen rastgele dağıtıldığı </a:t>
            </a:r>
            <a:r>
              <a:rPr lang="tr-TR" dirty="0" err="1"/>
              <a:t>randomize</a:t>
            </a:r>
            <a:r>
              <a:rPr lang="tr-TR" dirty="0"/>
              <a:t> kontrollü bir çalışmadır</a:t>
            </a:r>
            <a:r>
              <a:rPr lang="tr-T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51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4366491" y="249382"/>
            <a:ext cx="3318164" cy="1325563"/>
          </a:xfrm>
        </p:spPr>
        <p:txBody>
          <a:bodyPr/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KATILIMCILAR</a:t>
            </a:r>
            <a:r>
              <a:rPr lang="tr-T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847436" y="1825624"/>
            <a:ext cx="5181600" cy="523701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tr-TR" b="1" dirty="0"/>
              <a:t>                 </a:t>
            </a:r>
            <a:r>
              <a:rPr lang="tr-TR" sz="4600" b="1" dirty="0">
                <a:solidFill>
                  <a:srgbClr val="FF0000"/>
                </a:solidFill>
              </a:rPr>
              <a:t>Alım Kriterleri</a:t>
            </a:r>
          </a:p>
          <a:p>
            <a:pPr marL="0" indent="0">
              <a:buNone/>
            </a:pPr>
            <a:endParaRPr lang="tr-TR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tr-TR" sz="3800" b="1" dirty="0"/>
              <a:t>18–65 yaş </a:t>
            </a:r>
            <a:r>
              <a:rPr lang="tr-TR" sz="3800" dirty="0"/>
              <a:t>arasında olması </a:t>
            </a:r>
          </a:p>
          <a:p>
            <a:pPr>
              <a:lnSpc>
                <a:spcPct val="120000"/>
              </a:lnSpc>
            </a:pPr>
            <a:r>
              <a:rPr lang="tr-TR" sz="3800" b="1" dirty="0" err="1"/>
              <a:t>Metabolik</a:t>
            </a:r>
            <a:r>
              <a:rPr lang="tr-TR" sz="3800" b="1" dirty="0"/>
              <a:t> sendrom (</a:t>
            </a:r>
            <a:r>
              <a:rPr lang="tr-TR" sz="3800" b="1" dirty="0" err="1"/>
              <a:t>MetS</a:t>
            </a:r>
            <a:r>
              <a:rPr lang="tr-TR" sz="3800" b="1" dirty="0"/>
              <a:t>)</a:t>
            </a:r>
            <a:r>
              <a:rPr lang="tr-TR" sz="3800" dirty="0"/>
              <a:t> tanısı almış olması </a:t>
            </a:r>
          </a:p>
          <a:p>
            <a:pPr>
              <a:lnSpc>
                <a:spcPct val="120000"/>
              </a:lnSpc>
            </a:pPr>
            <a:r>
              <a:rPr lang="tr-TR" sz="3800" dirty="0"/>
              <a:t>En az </a:t>
            </a:r>
            <a:r>
              <a:rPr lang="tr-TR" sz="3800" b="1" dirty="0"/>
              <a:t>3 </a:t>
            </a:r>
            <a:r>
              <a:rPr lang="tr-TR" sz="3800" b="1" dirty="0" err="1"/>
              <a:t>MetS</a:t>
            </a:r>
            <a:r>
              <a:rPr lang="tr-TR" sz="3800" b="1" dirty="0"/>
              <a:t> kriterini karşılaması</a:t>
            </a:r>
            <a:r>
              <a:rPr lang="tr-TR" sz="3800" dirty="0"/>
              <a:t> </a:t>
            </a:r>
          </a:p>
          <a:p>
            <a:pPr>
              <a:lnSpc>
                <a:spcPct val="120000"/>
              </a:lnSpc>
            </a:pPr>
            <a:r>
              <a:rPr lang="tr-TR" sz="3800" dirty="0"/>
              <a:t>Son 3 ay içinde </a:t>
            </a:r>
            <a:r>
              <a:rPr lang="tr-TR" sz="3800" b="1" dirty="0"/>
              <a:t>vücut ağırlığında büyük değişiklik olmamış olması</a:t>
            </a:r>
            <a:r>
              <a:rPr lang="tr-TR" sz="3800" dirty="0"/>
              <a:t> </a:t>
            </a:r>
          </a:p>
          <a:p>
            <a:pPr>
              <a:lnSpc>
                <a:spcPct val="120000"/>
              </a:lnSpc>
            </a:pPr>
            <a:r>
              <a:rPr lang="tr-TR" sz="3800" dirty="0"/>
              <a:t>Çalışma süresince verilen </a:t>
            </a:r>
            <a:r>
              <a:rPr lang="tr-TR" sz="3800" b="1" dirty="0"/>
              <a:t>diyete uyum </a:t>
            </a:r>
            <a:r>
              <a:rPr lang="tr-TR" sz="3800" dirty="0"/>
              <a:t>sağlayabilecek olması </a:t>
            </a:r>
          </a:p>
          <a:p>
            <a:pPr>
              <a:lnSpc>
                <a:spcPct val="120000"/>
              </a:lnSpc>
            </a:pPr>
            <a:r>
              <a:rPr lang="tr-TR" sz="3800" dirty="0"/>
              <a:t>Yazılı </a:t>
            </a:r>
            <a:r>
              <a:rPr lang="tr-TR" sz="3800" b="1" dirty="0"/>
              <a:t>aydınlatılmış onam vermesi</a:t>
            </a:r>
            <a:r>
              <a:rPr lang="tr-TR" sz="3800" dirty="0"/>
              <a:t> gerekir.</a:t>
            </a:r>
          </a:p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6209146" y="1825624"/>
            <a:ext cx="5181600" cy="482455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tr-TR" sz="4600" b="1" dirty="0"/>
              <a:t>         </a:t>
            </a:r>
            <a:r>
              <a:rPr lang="tr-TR" sz="4600" b="1" dirty="0">
                <a:solidFill>
                  <a:srgbClr val="FF0000"/>
                </a:solidFill>
              </a:rPr>
              <a:t>Dışlama Kriterleri</a:t>
            </a:r>
          </a:p>
          <a:p>
            <a:pPr marL="0" indent="0">
              <a:buNone/>
            </a:pPr>
            <a:endParaRPr lang="tr-TR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tr-TR" sz="3800" b="1" dirty="0"/>
              <a:t>Tip 1 diyabet</a:t>
            </a:r>
            <a:r>
              <a:rPr lang="tr-TR" sz="3800" dirty="0"/>
              <a:t> veya ciddi kontrolsüz diyabet </a:t>
            </a:r>
          </a:p>
          <a:p>
            <a:pPr>
              <a:lnSpc>
                <a:spcPct val="120000"/>
              </a:lnSpc>
            </a:pPr>
            <a:r>
              <a:rPr lang="tr-TR" sz="3800" dirty="0"/>
              <a:t>Ciddi </a:t>
            </a:r>
            <a:r>
              <a:rPr lang="tr-TR" sz="3800" b="1" dirty="0"/>
              <a:t>karaciğer, böbrek, kalp hastalığı</a:t>
            </a:r>
            <a:r>
              <a:rPr lang="tr-TR" sz="3800" dirty="0"/>
              <a:t> </a:t>
            </a:r>
          </a:p>
          <a:p>
            <a:pPr>
              <a:lnSpc>
                <a:spcPct val="120000"/>
              </a:lnSpc>
            </a:pPr>
            <a:r>
              <a:rPr lang="tr-TR" sz="3800" b="1" dirty="0"/>
              <a:t>Kanser</a:t>
            </a:r>
            <a:r>
              <a:rPr lang="tr-TR" sz="3800" dirty="0"/>
              <a:t> öyküsü </a:t>
            </a:r>
          </a:p>
          <a:p>
            <a:pPr>
              <a:lnSpc>
                <a:spcPct val="120000"/>
              </a:lnSpc>
            </a:pPr>
            <a:r>
              <a:rPr lang="tr-TR" sz="3800" b="1" dirty="0"/>
              <a:t>Gebelik</a:t>
            </a:r>
            <a:r>
              <a:rPr lang="tr-TR" sz="3800" dirty="0"/>
              <a:t> veya emzirme </a:t>
            </a:r>
          </a:p>
          <a:p>
            <a:pPr>
              <a:lnSpc>
                <a:spcPct val="120000"/>
              </a:lnSpc>
            </a:pPr>
            <a:r>
              <a:rPr lang="tr-TR" sz="3800" b="1" dirty="0"/>
              <a:t>Kilo verdirici </a:t>
            </a:r>
            <a:r>
              <a:rPr lang="tr-TR" sz="3800" dirty="0"/>
              <a:t>ilaç / </a:t>
            </a:r>
            <a:r>
              <a:rPr lang="tr-TR" sz="3800" dirty="0" err="1"/>
              <a:t>bariatrik</a:t>
            </a:r>
            <a:r>
              <a:rPr lang="tr-TR" sz="3800" dirty="0"/>
              <a:t> cerrahi öyküsü </a:t>
            </a:r>
          </a:p>
          <a:p>
            <a:pPr>
              <a:lnSpc>
                <a:spcPct val="120000"/>
              </a:lnSpc>
            </a:pPr>
            <a:r>
              <a:rPr lang="tr-TR" sz="3800" dirty="0"/>
              <a:t>Düzenli </a:t>
            </a:r>
            <a:r>
              <a:rPr lang="tr-TR" sz="3800" b="1" dirty="0" err="1"/>
              <a:t>steroid</a:t>
            </a:r>
            <a:r>
              <a:rPr lang="tr-TR" sz="3800" dirty="0"/>
              <a:t> kullanımı </a:t>
            </a:r>
          </a:p>
          <a:p>
            <a:pPr>
              <a:lnSpc>
                <a:spcPct val="120000"/>
              </a:lnSpc>
            </a:pPr>
            <a:r>
              <a:rPr lang="tr-TR" sz="3800" b="1" dirty="0"/>
              <a:t>Yeme bozukluğu </a:t>
            </a:r>
            <a:r>
              <a:rPr lang="tr-TR" sz="3800" dirty="0"/>
              <a:t>öyküsü </a:t>
            </a:r>
          </a:p>
          <a:p>
            <a:pPr>
              <a:lnSpc>
                <a:spcPct val="120000"/>
              </a:lnSpc>
            </a:pPr>
            <a:r>
              <a:rPr lang="tr-TR" sz="3800" dirty="0"/>
              <a:t>Çalışmaya uyum sağlayamayacak kişiler </a:t>
            </a:r>
          </a:p>
          <a:p>
            <a:pPr>
              <a:lnSpc>
                <a:spcPct val="120000"/>
              </a:lnSpc>
            </a:pPr>
            <a:r>
              <a:rPr lang="tr-TR" sz="3800" dirty="0"/>
              <a:t>Planlama / zamanlama problemi olanlar </a:t>
            </a:r>
          </a:p>
          <a:p>
            <a:pPr>
              <a:lnSpc>
                <a:spcPct val="120000"/>
              </a:lnSpc>
            </a:pPr>
            <a:r>
              <a:rPr lang="tr-TR" sz="3800" dirty="0"/>
              <a:t>Katılmayı reddedenler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4269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Veri toplama ve analiz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Çalışmada </a:t>
            </a:r>
            <a:r>
              <a:rPr lang="tr-TR" dirty="0" err="1"/>
              <a:t>metabolik</a:t>
            </a:r>
            <a:r>
              <a:rPr lang="tr-TR" dirty="0"/>
              <a:t> verileri toplamak amacıyla MR taramaları, kan tetkikleri ve akıllı telefon destekli beslenme günlükleri kullanılmış, HOMA-IR ile insülin direnci hesaplanmıştır. Verilerin analizinde </a:t>
            </a:r>
            <a:r>
              <a:rPr lang="tr-TR" dirty="0" err="1"/>
              <a:t>Intention-to-Treat</a:t>
            </a:r>
            <a:r>
              <a:rPr lang="tr-TR" dirty="0"/>
              <a:t> (ITT) ve Per-Protocol (PP) yaklaşımları, ANOVA ve  korelasyon katsayıları gibi normal dağılım testleri kullanılmıştır.</a:t>
            </a:r>
          </a:p>
        </p:txBody>
      </p:sp>
    </p:spTree>
    <p:extLst>
      <p:ext uri="{BB962C8B-B14F-4D97-AF65-F5344CB8AC3E}">
        <p14:creationId xmlns:p14="http://schemas.microsoft.com/office/powerpoint/2010/main" val="2902598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2380</Words>
  <Application>Microsoft Office PowerPoint</Application>
  <PresentationFormat>Geniş ekran</PresentationFormat>
  <Paragraphs>146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Ebrima</vt:lpstr>
      <vt:lpstr>Office Teması</vt:lpstr>
      <vt:lpstr>KTÜ Aile Hekimliği Anabilim Dalı Ast. Dr. Kemalettin KÖLEMENOĞLU 05.05.2026 </vt:lpstr>
      <vt:lpstr>PowerPoint Sunusu</vt:lpstr>
      <vt:lpstr>Tanı Kriterleri</vt:lpstr>
      <vt:lpstr>Önemi ve Tedavi </vt:lpstr>
      <vt:lpstr>ÇALIŞMA NEDEN ÖNEMLİ</vt:lpstr>
      <vt:lpstr>AMAÇ</vt:lpstr>
      <vt:lpstr>Çalışmanın Tipi</vt:lpstr>
      <vt:lpstr>KATILIMCILAR </vt:lpstr>
      <vt:lpstr>Veri toplama ve analiz</vt:lpstr>
      <vt:lpstr>Demografik veriler</vt:lpstr>
      <vt:lpstr>PowerPoint Sunusu</vt:lpstr>
      <vt:lpstr>PowerPoint Sunusu</vt:lpstr>
      <vt:lpstr>Katılımcılar</vt:lpstr>
      <vt:lpstr>PowerPoint Sunusu</vt:lpstr>
      <vt:lpstr>Ana Bulgular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          Sonuçlar</vt:lpstr>
      <vt:lpstr>Olumsuz olaylar </vt:lpstr>
      <vt:lpstr>Uygulanabilirlik ve kabul edilebilirlik</vt:lpstr>
      <vt:lpstr>              Çalışmanın sınırlılıkları</vt:lpstr>
      <vt:lpstr>PowerPoint Sunusu</vt:lpstr>
    </vt:vector>
  </TitlesOfParts>
  <Company>TEDAS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Time-restricted eating with or without low-carbohydrate diet reduces visceral fat and improves metabolic syndrome: A randomized trial  </dc:title>
  <dc:creator>Şafak KÖLEMENOĞLU</dc:creator>
  <cp:lastModifiedBy>lenovo</cp:lastModifiedBy>
  <cp:revision>52</cp:revision>
  <dcterms:created xsi:type="dcterms:W3CDTF">2026-04-30T18:29:38Z</dcterms:created>
  <dcterms:modified xsi:type="dcterms:W3CDTF">2026-05-05T11:59:08Z</dcterms:modified>
</cp:coreProperties>
</file>