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56" r:id="rId2"/>
    <p:sldId id="257" r:id="rId3"/>
    <p:sldId id="258" r:id="rId4"/>
    <p:sldId id="267" r:id="rId5"/>
    <p:sldId id="259" r:id="rId6"/>
    <p:sldId id="269" r:id="rId7"/>
    <p:sldId id="260" r:id="rId8"/>
    <p:sldId id="261" r:id="rId9"/>
    <p:sldId id="262" r:id="rId10"/>
    <p:sldId id="270" r:id="rId11"/>
    <p:sldId id="268" r:id="rId12"/>
    <p:sldId id="271" r:id="rId13"/>
    <p:sldId id="263" r:id="rId14"/>
    <p:sldId id="264" r:id="rId15"/>
    <p:sldId id="265" r:id="rId16"/>
    <p:sldId id="266" r:id="rId17"/>
    <p:sldId id="272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08" autoAdjust="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1E37C-EE85-405C-A1A2-209108958D49}" type="datetimeFigureOut">
              <a:rPr lang="tr-TR" smtClean="0"/>
              <a:t>4.05.2025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D2853-399A-41ED-B1E8-98D8ECCB63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4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i="1" u="sng" dirty="0" err="1"/>
              <a:t>Bmj</a:t>
            </a:r>
            <a:r>
              <a:rPr lang="tr-TR" b="1" i="1" u="sng" dirty="0"/>
              <a:t> 2021, </a:t>
            </a:r>
            <a:r>
              <a:rPr lang="tr-TR" b="1" i="1" u="sng" dirty="0" err="1"/>
              <a:t>Portekizde</a:t>
            </a:r>
            <a:r>
              <a:rPr lang="tr-TR" b="1" i="1" u="sng" dirty="0"/>
              <a:t> dahiliye ve patoloji yayınlamış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2853-399A-41ED-B1E8-98D8ECCB63A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6234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i="1" u="sng" dirty="0"/>
              <a:t>TNM(Tümör Nod Metastazlar), T4 komşu organlara yayılmış </a:t>
            </a:r>
            <a:r>
              <a:rPr lang="tr-TR" sz="1800" b="1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Cerrahi </a:t>
            </a:r>
            <a:r>
              <a:rPr lang="tr-TR" sz="1800" b="1" i="1" u="sng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inop</a:t>
            </a:r>
            <a:r>
              <a:rPr lang="tr-TR" sz="1800" b="1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evre</a:t>
            </a:r>
          </a:p>
          <a:p>
            <a:r>
              <a:rPr lang="tr-TR" sz="1800" b="0" i="0" u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ESH yüksek olabilirdi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2853-399A-41ED-B1E8-98D8ECCB63A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0100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b="1" i="1" u="sng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nab-paklitaksel</a:t>
            </a:r>
            <a:r>
              <a:rPr lang="tr-TR" sz="1800" b="1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ve </a:t>
            </a:r>
            <a:r>
              <a:rPr lang="tr-TR" sz="1800" b="1" i="1" u="sng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gemcitabin</a:t>
            </a:r>
            <a:r>
              <a:rPr lang="tr-TR" sz="1800" b="1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ECOG performans durumu skalasında 2</a:t>
            </a:r>
            <a:r>
              <a:rPr lang="tr-T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uyanık durduğu sürenin %50sinden fazlasında ayakta kendi işini görebilir kısmen yardıma ihtiyaç duyar, KT </a:t>
            </a:r>
            <a:r>
              <a:rPr lang="tr-TR" sz="1800" b="1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FLOX </a:t>
            </a:r>
            <a:r>
              <a:rPr lang="tr-TR" sz="1800" b="0" i="0" u="none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ile değiştirilmiş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Yaşlıda 1. Seçenek SSRI, 2. Seçenek SNRI ve atipiklerden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Mirtazapin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Mirtazapin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atipik antidepresan; hastamızda uykusuzluk, anoreksi, kilo kaybı olduğu için seçilmiş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Oksazepam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güvenli bir benzodiazepin, hızlı etkisiyle kurtarma ilacı olarak, </a:t>
            </a:r>
            <a:r>
              <a:rPr lang="tr-TR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İşbirlikçi bakım(psikoterapi) ve egzersiz(en az günde bir kez tempolu yürüyüş) eklenebilir</a:t>
            </a:r>
            <a:endParaRPr lang="tr-T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2853-399A-41ED-B1E8-98D8ECCB63A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35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4-6 haftada yanıt bekleniyor ama yaşlı hastada daha uzun sürede yanıt verebilirdi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Kemoterapiye bağlı periferik nöropati gelişmiş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2853-399A-41ED-B1E8-98D8ECCB63A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249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b="1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Depresyon ve anksiyetenin, pankreas kanserinden önce yaygın psikiyatrik semptomlar olduğu bilinmektedir,1 yıl önce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i="1" u="sng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Bir hastalık olarak, belirti olarak, deneyim olarak depresyonu tanımak gerekir ve bu vakada depresyon bir belirti</a:t>
            </a:r>
          </a:p>
          <a:p>
            <a:r>
              <a:rPr lang="tr-T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2853-399A-41ED-B1E8-98D8ECCB63A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469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Yaşlılık depresyonunun tanınması ve yönetimi birinci basamak klinisyeninin sorumluluğudur, vakamızınsa </a:t>
            </a:r>
            <a:r>
              <a:rPr lang="tr-TR" sz="1800" b="1" i="1" u="sng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komorbid</a:t>
            </a:r>
            <a:r>
              <a:rPr lang="tr-TR" sz="18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hastalığı olduğu için psikiyatrist değerlendirmesi uygun olmuş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b="1" i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Artan tanı imkanlarına rağmen klinik şüphe en önemli araç olmaya devam etmektedir.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Özet olarak; acil başvurularında depresyona bağlanan şikayetleri olan hasta ileri evre pankreas kanseri tanısı alıp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oldu, tedavide gecikme olmasaydı sonuç daha farklı olabilirdi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2853-399A-41ED-B1E8-98D8ECCB63A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98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b="1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Kanser tanısı ile depresyon arasındaki ilişki iyi bilinmektedir</a:t>
            </a:r>
            <a:br>
              <a:rPr lang="tr-TR" sz="1800" b="1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tr-TR" sz="1800" b="1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Bunun tersi ise daha az araştırılmış bir konudur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2853-399A-41ED-B1E8-98D8ECCB63A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59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i="1" u="sng" dirty="0"/>
              <a:t>Kadın cinsiyet depresyon için risk faktörü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2853-399A-41ED-B1E8-98D8ECCB63A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521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2853-399A-41ED-B1E8-98D8ECCB63A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6059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2853-399A-41ED-B1E8-98D8ECCB63A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61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800" b="1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1000 mg metformin, 20 mg </a:t>
            </a:r>
            <a:r>
              <a:rPr lang="tr-TR" sz="1800" b="1" i="1" u="sng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lisinopril</a:t>
            </a:r>
            <a:r>
              <a:rPr lang="tr-TR" sz="1800" b="1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 mg </a:t>
            </a:r>
            <a:r>
              <a:rPr lang="tr-TR" sz="1800" b="1" i="1" u="sng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simvastatin</a:t>
            </a:r>
            <a:r>
              <a:rPr lang="tr-TR" sz="1800" b="1" i="1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kullanıyordu</a:t>
            </a:r>
            <a:r>
              <a:rPr lang="tr-T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1800" dirty="0" err="1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Diabetli</a:t>
            </a:r>
            <a:r>
              <a:rPr lang="tr-TR" sz="180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 hastalarda da depresif semptomlar daha sık görülür</a:t>
            </a:r>
          </a:p>
          <a:p>
            <a:r>
              <a:rPr lang="tr-TR" b="1" i="1" u="sng" dirty="0">
                <a:highlight>
                  <a:srgbClr val="000000"/>
                </a:highlight>
              </a:rPr>
              <a:t>Acil servis başvurularında depresyona bağlanmış? Ama antidepresan tedavi başlanmamış?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1" u="sng" kern="100" dirty="0">
                <a:effectLst/>
                <a:highlight>
                  <a:srgbClr val="0000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Depresyon tedavisi mortaliteyi azaltır, kronik hastalıklarda </a:t>
            </a:r>
            <a:r>
              <a:rPr lang="tr-TR" sz="1200" b="1" i="1" u="sng" kern="100" dirty="0" err="1">
                <a:effectLst/>
                <a:highlight>
                  <a:srgbClr val="0000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prognozu</a:t>
            </a:r>
            <a:r>
              <a:rPr lang="tr-TR" sz="1200" b="1" i="1" u="sng" kern="100" dirty="0">
                <a:effectLst/>
                <a:highlight>
                  <a:srgbClr val="0000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iyileştirir, organik hastalık tanısı koyulması için incelenirken dahi depresyon tedavisi geciktirilmemelidir</a:t>
            </a:r>
            <a:endParaRPr lang="tr-TR" b="1" i="1" u="sng" dirty="0">
              <a:highlight>
                <a:srgbClr val="000000"/>
              </a:highlight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2853-399A-41ED-B1E8-98D8ECCB63A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264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i="0" strike="noStrike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2853-399A-41ED-B1E8-98D8ECCB63A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589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i="0" u="none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2853-399A-41ED-B1E8-98D8ECCB63A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2048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i="1" u="sng" dirty="0" err="1"/>
              <a:t>Türkiyedeki</a:t>
            </a:r>
            <a:r>
              <a:rPr lang="tr-TR" b="1" i="1" u="sng" dirty="0"/>
              <a:t> MR ve BT sayısı </a:t>
            </a:r>
            <a:r>
              <a:rPr lang="tr-TR" b="1" i="1" u="sng" dirty="0" err="1"/>
              <a:t>Avrupanın</a:t>
            </a:r>
            <a:r>
              <a:rPr lang="tr-TR" b="1" i="1" u="sng" dirty="0"/>
              <a:t> hepsinden daha fazla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D2853-399A-41ED-B1E8-98D8ECCB63A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711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454584-94A2-D7F4-8388-521F5B410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58FF30D-B783-BC7E-6249-8B0146573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9B6793A-5E8C-B9FF-F74E-080BA40D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22B8-D924-4308-BDDC-AA773F8A66BC}" type="datetimeFigureOut">
              <a:rPr lang="tr-TR" smtClean="0"/>
              <a:t>4.05.2025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F41927-3962-C4C0-9BE5-F0BE77F3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030099-3FBB-B42D-CEFF-2FDF6515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0853-C4E3-4B7E-955D-29FBC9584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50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35BA41-C921-A34E-3EB8-23EFE698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1B5D236-5F22-4E55-2649-5BD080D56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3B09A60-FC09-3368-44ED-3CC86623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22B8-D924-4308-BDDC-AA773F8A66BC}" type="datetimeFigureOut">
              <a:rPr lang="tr-TR" smtClean="0"/>
              <a:t>4.05.2025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9AE984-7750-4255-778E-27B10CEF8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E8EE57-16AC-1B2D-9B6F-5D4528DF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0853-C4E3-4B7E-955D-29FBC9584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04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9F0EC18-C8EC-4257-BD2B-455FF3C9B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A2F4BA1-9728-576E-1E5A-64798C86F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C3C4298-F468-8E57-C67F-837C6019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22B8-D924-4308-BDDC-AA773F8A66BC}" type="datetimeFigureOut">
              <a:rPr lang="tr-TR" smtClean="0"/>
              <a:t>4.05.2025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4229D2-95EB-BF5B-5066-8F1C1C18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C6EB55-731A-5EA7-DD23-687A3CD8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0853-C4E3-4B7E-955D-29FBC9584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BA5B9F-233B-CBE4-08F7-87D16551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C02605-9E70-56E9-725B-F3FF98B24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1EDB7D-2D16-37F4-5C46-A1EE117C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22B8-D924-4308-BDDC-AA773F8A66BC}" type="datetimeFigureOut">
              <a:rPr lang="tr-TR" smtClean="0"/>
              <a:t>4.05.2025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C2BEAF-CD76-FFCF-2E62-AEC3EB2D1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B1FDCC-D0E9-60E5-B67F-6ED7880F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0853-C4E3-4B7E-955D-29FBC9584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53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0B1BE8-7563-BAB6-A9F3-4C7C1724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710E656-E8DD-7B60-F1DC-AC60B6389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E8B6C4-FD80-7DB6-32A6-B7436C4B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22B8-D924-4308-BDDC-AA773F8A66BC}" type="datetimeFigureOut">
              <a:rPr lang="tr-TR" smtClean="0"/>
              <a:t>4.05.2025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FB718E-D1AD-ED8C-19EC-061B6397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A4A78AF-D096-A897-FE3E-5355C9CF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0853-C4E3-4B7E-955D-29FBC9584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295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C6F23F-1094-2248-D5ED-BF176788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6D53F1-8880-7E50-3EA1-DE15FDE8C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BFFBFB8-04BD-7167-838E-4D04BE631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BC754DD-0367-47B9-ECEE-2D19FC13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22B8-D924-4308-BDDC-AA773F8A66BC}" type="datetimeFigureOut">
              <a:rPr lang="tr-TR" smtClean="0"/>
              <a:t>4.05.2025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167ADF6-32E7-FBE4-2BC0-FB9749CA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99DFC8E-8BB5-D5B3-7734-DD2C101F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0853-C4E3-4B7E-955D-29FBC9584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19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34EB80-9713-F04A-0CE6-6BD2385E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AA13FC-CCC2-0F88-59CE-EC85B148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8EA11A8-2F2E-4656-8B1A-E042B630B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8CC267-7E83-FA26-5FA1-F78E111E3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BB7AF2D-FA98-F718-F47B-E0E2543D6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157A22E-53D5-05DE-6938-804A41EE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22B8-D924-4308-BDDC-AA773F8A66BC}" type="datetimeFigureOut">
              <a:rPr lang="tr-TR" smtClean="0"/>
              <a:t>4.05.2025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D99D3F1-1DB1-FE4B-CBA8-E26FD5EE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58F023D-F43D-8231-A600-769C82C6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0853-C4E3-4B7E-955D-29FBC9584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85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F4AACA-686F-0D24-1250-AD38C73D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C93BFF4-D84B-98BE-D83B-6B57D2CF7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22B8-D924-4308-BDDC-AA773F8A66BC}" type="datetimeFigureOut">
              <a:rPr lang="tr-TR" smtClean="0"/>
              <a:t>4.05.2025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D8ED3B1-F489-9D96-7368-C651BB14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4CBAD2B-FBAE-C3B9-5DB5-36361977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0853-C4E3-4B7E-955D-29FBC9584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67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20DD602-AE44-262D-A1CF-E81552360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22B8-D924-4308-BDDC-AA773F8A66BC}" type="datetimeFigureOut">
              <a:rPr lang="tr-TR" smtClean="0"/>
              <a:t>4.05.2025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74E5D9A-1466-E95C-7814-27560E98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1C64D30-ECA0-5E02-F02C-4C722172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0853-C4E3-4B7E-955D-29FBC9584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06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A247D4-ED44-5F36-F29E-F01E786F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6A149C-A9CE-A066-0336-2DC7CCEB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A9A82F4-1E97-D062-4BD9-BA3C270B0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00B6B22-EB1B-1753-70A5-026B2753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22B8-D924-4308-BDDC-AA773F8A66BC}" type="datetimeFigureOut">
              <a:rPr lang="tr-TR" smtClean="0"/>
              <a:t>4.05.2025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28D60B7-6D19-E314-5412-1CA89682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E431860-5E02-2C85-516F-EDA71E06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0853-C4E3-4B7E-955D-29FBC9584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2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CF09BD-1EED-8C82-F2D2-D5DB769E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D0BCA7A-A318-B3FE-E673-0620F652B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E72B829-9CF7-7CC6-6592-C16EDA92B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BD88C4F-2149-238C-1CCC-338EBF25A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22B8-D924-4308-BDDC-AA773F8A66BC}" type="datetimeFigureOut">
              <a:rPr lang="tr-TR" smtClean="0"/>
              <a:t>4.05.2025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7917B11-3B68-D311-D2C8-10AB3AB0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9A33D34-F9E0-91D8-0E95-00C11F7C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0853-C4E3-4B7E-955D-29FBC9584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39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BE0CD0D-2F04-EC9D-B31A-4999AE0E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432F1FB-3E7E-8A4C-A0CE-A8B5D8717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6022AB-DFE7-18E8-513D-F3F8551F1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AF22B8-D924-4308-BDDC-AA773F8A66BC}" type="datetimeFigureOut">
              <a:rPr lang="tr-TR" smtClean="0"/>
              <a:t>4.05.2025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0CEAAD2-F288-0E56-BE76-4D9DEE454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AEB2EAD-BC92-8ECD-4FC4-FB92DF8BB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B0853-C4E3-4B7E-955D-29FBC95844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827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doi.org/10.1136/bcr-2019-231585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83FAAD-94CF-4ECE-B8C0-3387C91B1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602" y="1681016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sz="2700" b="1" dirty="0"/>
              <a:t>PANKREAS KANSERİ TANISINDAN ÖNCE ORTAYA ÇIKAN DEPRESYON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609B7AA-D176-4CE1-B015-EE050CA14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9318"/>
            <a:ext cx="9144000" cy="1655762"/>
          </a:xfrm>
        </p:spPr>
        <p:txBody>
          <a:bodyPr>
            <a:normAutofit/>
          </a:bodyPr>
          <a:lstStyle/>
          <a:p>
            <a:r>
              <a:rPr lang="tr-TR" sz="1800" dirty="0"/>
              <a:t>HAZIRLAYAN: Asistan Dr. BERAT GENÇ</a:t>
            </a:r>
          </a:p>
          <a:p>
            <a:r>
              <a:rPr lang="tr-TR" sz="1800" dirty="0"/>
              <a:t>MODERATÖR: Dr. Öğr. Üyesi OĞUZER USTA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B887E66-4DC7-3F86-C2B0-637C3962A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24" y="875923"/>
            <a:ext cx="5876925" cy="10668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6401083-29CA-0716-F546-F6ADD11AD0B7}"/>
              </a:ext>
            </a:extLst>
          </p:cNvPr>
          <p:cNvSpPr txBox="1"/>
          <p:nvPr/>
        </p:nvSpPr>
        <p:spPr>
          <a:xfrm>
            <a:off x="8786870" y="819754"/>
            <a:ext cx="3193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tr-TR" b="0" i="0" dirty="0">
                <a:solidFill>
                  <a:srgbClr val="212121"/>
                </a:solidFill>
                <a:effectLst/>
                <a:latin typeface="BlinkMacSystemFont"/>
              </a:rPr>
              <a:t> DOI: </a:t>
            </a:r>
            <a:r>
              <a:rPr lang="tr-TR" b="0" i="0" u="none" strike="noStrike" dirty="0">
                <a:effectLst/>
                <a:latin typeface="BlinkMacSystemFo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10.1136/bcr-2019-231585</a:t>
            </a:r>
            <a:endParaRPr lang="tr-TR" b="0" i="0" dirty="0">
              <a:effectLst/>
              <a:latin typeface="BlinkMacSystemFont"/>
            </a:endParaRP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F926423-7639-71E4-D60A-3D5175F3F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71" y="1520141"/>
            <a:ext cx="1447800" cy="238125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B1E89FE-59F8-7A5A-4069-497A1BE69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71" y="4845668"/>
            <a:ext cx="13525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09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447F28-B5E4-47FC-88F2-BD486275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 descr="siyah beyaz, tıbbi görüntüleme, tıbbi, radyoloji içeren bir resim">
            <a:extLst>
              <a:ext uri="{FF2B5EF4-FFF2-40B4-BE49-F238E27FC236}">
                <a16:creationId xmlns:a16="http://schemas.microsoft.com/office/drawing/2014/main" id="{247391F5-73E6-97A9-419B-D01121CA0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59" y="839306"/>
            <a:ext cx="5801783" cy="4351338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B3042BD-2CAB-E54A-5A49-A020E00DE507}"/>
              </a:ext>
            </a:extLst>
          </p:cNvPr>
          <p:cNvSpPr txBox="1"/>
          <p:nvPr/>
        </p:nvSpPr>
        <p:spPr>
          <a:xfrm>
            <a:off x="2607398" y="5423025"/>
            <a:ext cx="716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Bölgesel damarları etkileyen pankreatik kitle etkisini gösteren BT görüntüsü</a:t>
            </a:r>
          </a:p>
        </p:txBody>
      </p:sp>
    </p:spTree>
    <p:extLst>
      <p:ext uri="{BB962C8B-B14F-4D97-AF65-F5344CB8AC3E}">
        <p14:creationId xmlns:p14="http://schemas.microsoft.com/office/powerpoint/2010/main" val="90875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B22B4F-E144-49DC-A637-1CB3E178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2E5F58-3243-4D90-B1DA-4A9AA90E0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800" dirty="0"/>
          </a:p>
          <a:p>
            <a:endParaRPr lang="tr-TR" sz="1800" dirty="0"/>
          </a:p>
          <a:p>
            <a:r>
              <a:rPr lang="tr-TR" sz="1800" dirty="0"/>
              <a:t>Histopatolojik incelemede pankreas kötü diferansiye adenokarsinomunun </a:t>
            </a:r>
            <a:r>
              <a:rPr lang="tr-TR" sz="1800" dirty="0" err="1"/>
              <a:t>malign</a:t>
            </a:r>
            <a:r>
              <a:rPr lang="tr-TR" sz="1800" dirty="0"/>
              <a:t> proliferasyonu saptanmış</a:t>
            </a:r>
          </a:p>
          <a:p>
            <a:r>
              <a:rPr lang="tr-TR" sz="1800" dirty="0" err="1"/>
              <a:t>İmmünohistokimyada</a:t>
            </a:r>
            <a:r>
              <a:rPr lang="tr-TR" sz="1800" dirty="0"/>
              <a:t> CK19 ekspresyonu gösterilmiş, P53 mutasyonu için ekspresyon tespit edilmemiş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3684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F30A65-81D7-FB6C-FB72-A133714F9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963D767-CBE2-40A5-2367-FB9B602FA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2646"/>
            <a:ext cx="10515600" cy="395063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5655418-D629-C371-EE7C-8630079DA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991" y="5493838"/>
            <a:ext cx="4734962" cy="14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6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5A0BE5-C74A-4638-9DDF-49AF5165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BF4A73-AD3D-4DF9-A540-64B6547FF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800" dirty="0"/>
          </a:p>
          <a:p>
            <a:endParaRPr lang="tr-TR" sz="1800" dirty="0"/>
          </a:p>
          <a:p>
            <a:r>
              <a:rPr lang="tr-TR" sz="1800" dirty="0"/>
              <a:t>Tümör T4NxM0 olarak </a:t>
            </a:r>
            <a:r>
              <a:rPr lang="tr-TR" sz="1800" dirty="0" err="1"/>
              <a:t>evrelendirilmiş</a:t>
            </a:r>
            <a:endParaRPr lang="tr-TR" sz="1800" dirty="0"/>
          </a:p>
          <a:p>
            <a:r>
              <a:rPr lang="tr-TR" sz="1800" dirty="0"/>
              <a:t>Laboratuvar değerleri CA 19.9’un [6802 U/</a:t>
            </a:r>
            <a:r>
              <a:rPr lang="tr-TR" sz="1800" dirty="0" err="1"/>
              <a:t>mL</a:t>
            </a:r>
            <a:r>
              <a:rPr lang="tr-TR" sz="1800" dirty="0"/>
              <a:t> (n&lt;37 U/</a:t>
            </a:r>
            <a:r>
              <a:rPr lang="tr-TR" sz="1800" dirty="0" err="1"/>
              <a:t>mL</a:t>
            </a:r>
            <a:r>
              <a:rPr lang="tr-TR" sz="1800" dirty="0"/>
              <a:t>)] yüksek olmasının dışında normalmiş</a:t>
            </a:r>
          </a:p>
          <a:p>
            <a:r>
              <a:rPr lang="tr-TR" sz="1800" dirty="0"/>
              <a:t>Hastanede yatarken psikiyatrist tarafından gözlemlenmiş ve depresif bozukluk tanısı doğrulanmış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976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2F890B-A474-4C53-B3D0-50A30E07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367568-8D83-41AA-816C-E5246D789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800" dirty="0"/>
          </a:p>
          <a:p>
            <a:endParaRPr lang="tr-TR" sz="1800" dirty="0"/>
          </a:p>
          <a:p>
            <a:r>
              <a:rPr lang="tr-TR" sz="1800" dirty="0"/>
              <a:t>Palyatif kemoterapi almış ve 14 ay boyunca klinik stabil kalmış</a:t>
            </a:r>
          </a:p>
          <a:p>
            <a:r>
              <a:rPr lang="tr-TR" sz="1800" dirty="0"/>
              <a:t>Ancak hastalık ilerleyerek karaciğer metastazı gelişmiş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400" dirty="0"/>
              <a:t>Kemoterapisi değiştirilmiş</a:t>
            </a:r>
          </a:p>
          <a:p>
            <a:r>
              <a:rPr lang="tr-TR" sz="1800" dirty="0"/>
              <a:t>Depresif bozukluk </a:t>
            </a:r>
            <a:r>
              <a:rPr lang="tr-TR" sz="1800" dirty="0" err="1"/>
              <a:t>mirtazapin</a:t>
            </a:r>
            <a:r>
              <a:rPr lang="tr-TR" sz="1800" dirty="0"/>
              <a:t> ve </a:t>
            </a:r>
            <a:r>
              <a:rPr lang="tr-TR" sz="1800" dirty="0" err="1"/>
              <a:t>luzüm</a:t>
            </a:r>
            <a:r>
              <a:rPr lang="tr-TR" sz="1800" dirty="0"/>
              <a:t> halinde </a:t>
            </a:r>
            <a:r>
              <a:rPr lang="tr-TR" sz="1800" dirty="0" err="1"/>
              <a:t>oksazepam</a:t>
            </a:r>
            <a:r>
              <a:rPr lang="tr-TR" sz="1800" dirty="0"/>
              <a:t> ile tedavi edilmiş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688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7D9434-105F-4991-87DC-F3A294C1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/>
              <a:t>TAKİP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F04293-9F08-490C-9C10-DFB645FAB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800" dirty="0"/>
          </a:p>
          <a:p>
            <a:endParaRPr lang="tr-TR" sz="1800" dirty="0"/>
          </a:p>
          <a:p>
            <a:r>
              <a:rPr lang="tr-TR" sz="1800" dirty="0"/>
              <a:t>Depresif ruh hali ve anksiyete semptomları </a:t>
            </a:r>
            <a:r>
              <a:rPr lang="tr-TR" sz="1800" dirty="0" err="1"/>
              <a:t>mirtazapin</a:t>
            </a:r>
            <a:r>
              <a:rPr lang="tr-TR" sz="1800" dirty="0"/>
              <a:t>, </a:t>
            </a:r>
            <a:r>
              <a:rPr lang="tr-TR" sz="1800" dirty="0" err="1"/>
              <a:t>oksazepam</a:t>
            </a:r>
            <a:r>
              <a:rPr lang="tr-TR" sz="1800" dirty="0"/>
              <a:t> tedavisinin ilk 4 haftasında önemli ölçüde azalmış</a:t>
            </a:r>
          </a:p>
          <a:p>
            <a:r>
              <a:rPr lang="tr-TR" sz="1800" dirty="0"/>
              <a:t>Kansere yönelik tedavisi klinik ve fonksiyonel durumunun ilerleyerek kötüleşmesi nedeniyle 20 ay sonra durdurulmak zorunda kalınmış</a:t>
            </a:r>
          </a:p>
          <a:p>
            <a:r>
              <a:rPr lang="tr-TR" sz="1800" dirty="0"/>
              <a:t>Hasta tanıyı takiben 21 ay sonra pnömoni nedeniyle hayatını kaybetmiş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34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6E4357-FA2A-4640-B9E5-96FE99A8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/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8C9014-34C5-4598-8F9F-C5E674570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800" dirty="0"/>
          </a:p>
          <a:p>
            <a:endParaRPr lang="tr-TR" sz="1800" dirty="0"/>
          </a:p>
          <a:p>
            <a:r>
              <a:rPr lang="tr-TR" sz="1800" dirty="0"/>
              <a:t>Klinisyenlerin pankreas kanserinin ilk belirtisi olarak depresyon konusunda farkında olması önemlidir</a:t>
            </a:r>
          </a:p>
          <a:p>
            <a:r>
              <a:rPr lang="tr-TR" sz="1800" dirty="0"/>
              <a:t>Bu vaka sistemik hastalık nedeniyle ortaya çıkan psikiyatrik semptomların tanınmasının önemini vurgulamaktadır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3045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7F9206-EA54-3157-92D8-BF653A005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/>
              <a:t>ÖĞRENİLECEK NOKTALAR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686493-29DF-30E6-D1AA-BB4257AE4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/>
              <a:t>Pankreas kanseri özellikle lokal ileri veya metastatik ise en kötü prognoza sahip kanser türlerinden biridir</a:t>
            </a:r>
          </a:p>
          <a:p>
            <a:r>
              <a:rPr lang="tr-TR" sz="1800" dirty="0"/>
              <a:t>Bu hastalara daha iyi yaklaşabilmek için pankreas kanseri ile depresyon arasındaki ilişki bilinmelidir</a:t>
            </a:r>
          </a:p>
          <a:p>
            <a:r>
              <a:rPr lang="tr-TR" sz="1800" dirty="0"/>
              <a:t>Psikiyatrik semptomların değerlendirilmesi ve tedavisinde bir ruh sağlığı uzmanı sürece dahil edilmelidir</a:t>
            </a:r>
          </a:p>
          <a:p>
            <a:r>
              <a:rPr lang="tr-TR" sz="1800" dirty="0"/>
              <a:t>Organik semptomları olan hastada psikiyatrik bozukluk tanısı ancak kapsamlı incelemeden sonra düşünülmelidir</a:t>
            </a:r>
          </a:p>
        </p:txBody>
      </p:sp>
    </p:spTree>
    <p:extLst>
      <p:ext uri="{BB962C8B-B14F-4D97-AF65-F5344CB8AC3E}">
        <p14:creationId xmlns:p14="http://schemas.microsoft.com/office/powerpoint/2010/main" val="40863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AFC507-5917-4C63-AA4D-95D0757A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B6364D-B09D-4638-B8CF-5C5F28EB6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800" dirty="0"/>
          </a:p>
          <a:p>
            <a:endParaRPr lang="tr-TR" sz="1800" dirty="0"/>
          </a:p>
          <a:p>
            <a:r>
              <a:rPr lang="tr-TR" sz="1800" dirty="0"/>
              <a:t>Pankreas kanseri depresyon oranlarının en yüksek olduğu tümör türlerinden biridir</a:t>
            </a:r>
          </a:p>
          <a:p>
            <a:r>
              <a:rPr lang="tr-TR" sz="1800" dirty="0"/>
              <a:t>Pankreas kanseri </a:t>
            </a:r>
            <a:r>
              <a:rPr lang="tr-TR" sz="1800" dirty="0" err="1"/>
              <a:t>prognozu</a:t>
            </a:r>
            <a:r>
              <a:rPr lang="tr-TR" sz="1800" dirty="0"/>
              <a:t> en kötü kanser türlerinden biri olmaya devam etmektedir</a:t>
            </a:r>
          </a:p>
          <a:p>
            <a:r>
              <a:rPr lang="tr-TR" sz="1800" dirty="0"/>
              <a:t>Depresyonun kansere öncülük edebileceği fikri son bir kaç yıldır tartışılmaktadır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514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B64DE3-F4C1-4D4B-83DA-03305CE9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dirty="0"/>
              <a:t>Vaka Sunumu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5AC13D-6878-4DD6-97DB-22E9A907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800" dirty="0"/>
          </a:p>
          <a:p>
            <a:endParaRPr lang="tr-TR" sz="1800" dirty="0"/>
          </a:p>
          <a:p>
            <a:r>
              <a:rPr lang="tr-TR" sz="1800" dirty="0"/>
              <a:t>69 yaş kadın ilerleyici yaygın karın ağrısı ile başvurmuş</a:t>
            </a:r>
          </a:p>
          <a:p>
            <a:r>
              <a:rPr lang="tr-TR" sz="1800" dirty="0"/>
              <a:t>Başlangıçta ağrı daha çok üst kadranlarda yoğun olup sırt bölgesine yayılmakta, doygunluk hissi ve kilo kaybı eşlik etmekteymiş</a:t>
            </a:r>
          </a:p>
          <a:p>
            <a:r>
              <a:rPr lang="tr-TR" sz="1800" dirty="0"/>
              <a:t>Bu şikayetlerle 3 ay içinde sekiz kez acil servise başvurmuş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100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7936EA-2262-49BA-BE60-E580432F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490F08-5CD5-435B-9565-357E77072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800" dirty="0"/>
          </a:p>
          <a:p>
            <a:endParaRPr lang="tr-TR" sz="1800" dirty="0"/>
          </a:p>
          <a:p>
            <a:r>
              <a:rPr lang="tr-TR" sz="1800" dirty="0"/>
              <a:t>Hasta son 2 yıl içinde gittikçe artan istemsiz kilo kaybı (4 ayda %15), kabızlık ve genel rahatsızlık hissettiğini belirtmiş</a:t>
            </a:r>
          </a:p>
          <a:p>
            <a:r>
              <a:rPr lang="tr-TR" sz="1800" dirty="0"/>
              <a:t>Durum hastaneye yatıştan bir ay önce </a:t>
            </a:r>
            <a:r>
              <a:rPr lang="tr-TR" sz="1800" dirty="0" err="1"/>
              <a:t>anoreksia</a:t>
            </a:r>
            <a:r>
              <a:rPr lang="tr-TR" sz="1800" dirty="0"/>
              <a:t>, belirgin kilo kaybı ve zaman zaman kusma ile ilerlemiş</a:t>
            </a:r>
          </a:p>
          <a:p>
            <a:r>
              <a:rPr lang="tr-TR" sz="1800" dirty="0"/>
              <a:t>Bu dönemde üzüntü, yorgunluk, uykusuzluk ve açıklanamayan anksiyete hissi de bildirmiş</a:t>
            </a:r>
          </a:p>
          <a:p>
            <a:r>
              <a:rPr lang="tr-TR" sz="1800" dirty="0"/>
              <a:t>Hastanın daha önce herhangi bir psikiyatrik hastalık öyküsü yokmuş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092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9A3034-E11A-4D04-95BB-C3556D0D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FB0346-6DB2-4A06-B8E1-DEE0E0D11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800" dirty="0"/>
          </a:p>
          <a:p>
            <a:endParaRPr lang="tr-TR" sz="1800" dirty="0"/>
          </a:p>
          <a:p>
            <a:r>
              <a:rPr lang="tr-TR" sz="1800" dirty="0"/>
              <a:t>Acil servis başvurularında abdominal ultrasonlar ve analitik testler yapılmış ancak önemli bir değişiklik tespit edilmemiş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400" dirty="0"/>
              <a:t>Hasta semptomatik tedavi ile rahatlamış ve her defasında taburcu edilmiş</a:t>
            </a:r>
          </a:p>
          <a:p>
            <a:r>
              <a:rPr lang="tr-TR" sz="1800" dirty="0"/>
              <a:t>14 yıl önce </a:t>
            </a:r>
            <a:r>
              <a:rPr lang="tr-TR" sz="1800" dirty="0" err="1"/>
              <a:t>rektosigmoidektomi</a:t>
            </a:r>
            <a:r>
              <a:rPr lang="tr-TR" sz="1800" dirty="0"/>
              <a:t> ve kemoterapi ile tedavi edilen kolorektal kanser öyküsü bulunmaktaymış, tedavi ile tam remisyon sağlanmış</a:t>
            </a:r>
          </a:p>
        </p:txBody>
      </p:sp>
    </p:spTree>
    <p:extLst>
      <p:ext uri="{BB962C8B-B14F-4D97-AF65-F5344CB8AC3E}">
        <p14:creationId xmlns:p14="http://schemas.microsoft.com/office/powerpoint/2010/main" val="28672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55B583-69F0-6D50-6E38-5362197A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AF76FF-E100-5870-6A1E-4BD382F08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800" dirty="0"/>
          </a:p>
          <a:p>
            <a:endParaRPr lang="tr-TR" sz="1800" dirty="0"/>
          </a:p>
          <a:p>
            <a:r>
              <a:rPr lang="tr-TR" sz="1800" dirty="0"/>
              <a:t>Ayrıca epigastrik insizyonel </a:t>
            </a:r>
            <a:r>
              <a:rPr lang="tr-TR" sz="1800" dirty="0" err="1"/>
              <a:t>herni</a:t>
            </a:r>
            <a:r>
              <a:rPr lang="tr-TR" sz="1800" dirty="0"/>
              <a:t>, osteoartrit, hipertansiyon ve diyabet öyküsü de mevcutmuş</a:t>
            </a:r>
          </a:p>
          <a:p>
            <a:r>
              <a:rPr lang="tr-TR" sz="1800" dirty="0"/>
              <a:t>Son birkaç ayda çeşitli antiasitler, laksatifler ve </a:t>
            </a:r>
            <a:r>
              <a:rPr lang="tr-TR" sz="1800" dirty="0" err="1"/>
              <a:t>prokinetik</a:t>
            </a:r>
            <a:r>
              <a:rPr lang="tr-TR" sz="1800" dirty="0"/>
              <a:t> ajanlar reçete edilmiş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27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FBBCE0-66DF-4FF8-A64C-78F23281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49C158-0CF6-4E5A-BC61-F7D6F3E66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800" dirty="0"/>
          </a:p>
          <a:p>
            <a:endParaRPr lang="tr-TR" sz="1800" dirty="0"/>
          </a:p>
          <a:p>
            <a:r>
              <a:rPr lang="tr-TR" sz="1800" dirty="0"/>
              <a:t>Sekiz kez acil servise başvurunun ardından semptomatik kontrol ve ileri tetkik için servise yatırılmış</a:t>
            </a:r>
          </a:p>
          <a:p>
            <a:r>
              <a:rPr lang="tr-TR" sz="1800" dirty="0"/>
              <a:t>Bu noktada ilerleyici depresif ruh hali, suçluluk duygusu, kaygı ve duygusal </a:t>
            </a:r>
            <a:r>
              <a:rPr lang="tr-TR" sz="1800" dirty="0" err="1"/>
              <a:t>labilite</a:t>
            </a:r>
            <a:r>
              <a:rPr lang="tr-TR" sz="1800" dirty="0"/>
              <a:t> şikayetlerinde bulunmuş</a:t>
            </a:r>
          </a:p>
          <a:p>
            <a:r>
              <a:rPr lang="tr-TR" sz="1800" dirty="0"/>
              <a:t>Fizik muayenede özellikle sol </a:t>
            </a:r>
            <a:r>
              <a:rPr lang="tr-TR" sz="1800" dirty="0" err="1"/>
              <a:t>flankta</a:t>
            </a:r>
            <a:r>
              <a:rPr lang="tr-TR" sz="1800" dirty="0"/>
              <a:t> ağrılı karın palpasyonu saptanmış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381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C1C67F-78F1-4086-8CC1-FCC2BB3C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tr-TR" sz="2400" b="1" dirty="0"/>
            </a:br>
            <a:br>
              <a:rPr lang="tr-TR" sz="2400" b="1" dirty="0"/>
            </a:br>
            <a:r>
              <a:rPr lang="tr-TR" sz="2400" b="1" dirty="0"/>
              <a:t>TETKİKLER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FB24CD-C713-402C-948B-A13D25354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1800" dirty="0"/>
          </a:p>
          <a:p>
            <a:endParaRPr lang="tr-TR" sz="1800" dirty="0"/>
          </a:p>
          <a:p>
            <a:r>
              <a:rPr lang="tr-TR" sz="1800" dirty="0"/>
              <a:t>Acil serviste yapılan birkaç abdominal ultrason muhtemel karaciğer </a:t>
            </a:r>
            <a:r>
              <a:rPr lang="tr-TR" sz="1800" dirty="0" err="1"/>
              <a:t>steatozunun</a:t>
            </a:r>
            <a:r>
              <a:rPr lang="tr-TR" sz="1800" dirty="0"/>
              <a:t> infiltrasyonu, safra kesesinde küçük bir polip dışında önemli bulgu göstermemiş</a:t>
            </a:r>
          </a:p>
          <a:p>
            <a:r>
              <a:rPr lang="tr-TR" sz="1800" dirty="0"/>
              <a:t>ADBG herhangi bir anormallik göstermemiş</a:t>
            </a:r>
          </a:p>
          <a:p>
            <a:r>
              <a:rPr lang="tr-TR" sz="1800" dirty="0"/>
              <a:t>Semptomların başlangıcında yapılan kolonoskopi anal marjinden 25 cm mesafede anastomoz olduğunu göstermiş, başka önemli bulgu saptanmamış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400" dirty="0"/>
              <a:t>Tıpkı endoskopisi gibi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316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FE0987-1C63-4C60-9814-1FB2242A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31EEFE-5FA6-4E3C-A947-BC8580AE1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1800" dirty="0"/>
          </a:p>
          <a:p>
            <a:endParaRPr lang="tr-TR" sz="1800" dirty="0"/>
          </a:p>
          <a:p>
            <a:r>
              <a:rPr lang="tr-TR" sz="1800" dirty="0"/>
              <a:t>Yatış döneminde kontrastlı toraks, abdominal ve pelvik BT çekilmiş; pankreasın morfolojik olarak değiştiği, korpus ve kuyruk kısımlarının boyutunun arttığı görülmüş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400" dirty="0"/>
              <a:t>Lezyon heterojen ve </a:t>
            </a:r>
            <a:r>
              <a:rPr lang="tr-TR" sz="1400" dirty="0" err="1"/>
              <a:t>hipovasküler</a:t>
            </a:r>
            <a:r>
              <a:rPr lang="tr-TR" sz="1400" dirty="0"/>
              <a:t> tutulum göstermiş, iyi tanımlanmış sınırları varmış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400" dirty="0"/>
              <a:t>Ayrıca çölyak </a:t>
            </a:r>
            <a:r>
              <a:rPr lang="tr-TR" sz="1400" dirty="0" err="1"/>
              <a:t>trunkus</a:t>
            </a:r>
            <a:r>
              <a:rPr lang="tr-TR" sz="1400" dirty="0"/>
              <a:t>, hepatik arter, mezenterik ve </a:t>
            </a:r>
            <a:r>
              <a:rPr lang="tr-TR" sz="1400" dirty="0" err="1"/>
              <a:t>splenik</a:t>
            </a:r>
            <a:r>
              <a:rPr lang="tr-TR" sz="1400" dirty="0"/>
              <a:t>-portal ven birleşim alanlarında infiltrasyon ve kitle etkisi gözlemlenmiş, safra kanallarında genişleme saptanmamış</a:t>
            </a:r>
          </a:p>
        </p:txBody>
      </p:sp>
    </p:spTree>
    <p:extLst>
      <p:ext uri="{BB962C8B-B14F-4D97-AF65-F5344CB8AC3E}">
        <p14:creationId xmlns:p14="http://schemas.microsoft.com/office/powerpoint/2010/main" val="1637297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910</Words>
  <Application>Microsoft Office PowerPoint</Application>
  <PresentationFormat>Geniş ekran</PresentationFormat>
  <Paragraphs>115</Paragraphs>
  <Slides>17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BlinkMacSystemFont</vt:lpstr>
      <vt:lpstr>Calibri</vt:lpstr>
      <vt:lpstr>Noto Sans</vt:lpstr>
      <vt:lpstr>Wingdings</vt:lpstr>
      <vt:lpstr>Office Teması</vt:lpstr>
      <vt:lpstr>     PANKREAS KANSERİ TANISINDAN ÖNCE ORTAYA ÇIKAN DEPRESYON </vt:lpstr>
      <vt:lpstr>GİRİŞ</vt:lpstr>
      <vt:lpstr>Vaka Sunumu</vt:lpstr>
      <vt:lpstr>PowerPoint Sunusu</vt:lpstr>
      <vt:lpstr>PowerPoint Sunusu</vt:lpstr>
      <vt:lpstr>PowerPoint Sunusu</vt:lpstr>
      <vt:lpstr>PowerPoint Sunusu</vt:lpstr>
      <vt:lpstr>  TETKİKLER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TAKİP</vt:lpstr>
      <vt:lpstr>SONUÇ</vt:lpstr>
      <vt:lpstr>ÖĞRENİLECEK NOKTALAR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PANKREAS KANSERİ TANISINDAN ÖNCE ORTAYA ÇIKAN DEPRESYON </dc:title>
  <dc:creator>win7</dc:creator>
  <cp:lastModifiedBy>41221</cp:lastModifiedBy>
  <cp:revision>166</cp:revision>
  <dcterms:created xsi:type="dcterms:W3CDTF">2025-04-22T07:50:12Z</dcterms:created>
  <dcterms:modified xsi:type="dcterms:W3CDTF">2025-05-04T13:57:23Z</dcterms:modified>
</cp:coreProperties>
</file>