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6" r:id="rId2"/>
    <p:sldId id="332" r:id="rId3"/>
    <p:sldId id="333" r:id="rId4"/>
    <p:sldId id="266" r:id="rId5"/>
    <p:sldId id="258" r:id="rId6"/>
    <p:sldId id="259" r:id="rId7"/>
    <p:sldId id="260" r:id="rId8"/>
    <p:sldId id="261" r:id="rId9"/>
    <p:sldId id="262" r:id="rId10"/>
    <p:sldId id="263" r:id="rId11"/>
    <p:sldId id="265" r:id="rId12"/>
    <p:sldId id="334" r:id="rId13"/>
    <p:sldId id="267" r:id="rId14"/>
    <p:sldId id="264" r:id="rId15"/>
    <p:sldId id="268" r:id="rId16"/>
    <p:sldId id="269" r:id="rId17"/>
    <p:sldId id="270" r:id="rId18"/>
    <p:sldId id="271" r:id="rId19"/>
    <p:sldId id="272" r:id="rId20"/>
    <p:sldId id="273" r:id="rId21"/>
    <p:sldId id="276" r:id="rId22"/>
    <p:sldId id="277" r:id="rId23"/>
    <p:sldId id="275" r:id="rId24"/>
    <p:sldId id="274" r:id="rId25"/>
    <p:sldId id="279" r:id="rId26"/>
    <p:sldId id="280" r:id="rId27"/>
    <p:sldId id="281" r:id="rId28"/>
    <p:sldId id="282" r:id="rId29"/>
    <p:sldId id="283" r:id="rId30"/>
    <p:sldId id="284" r:id="rId31"/>
    <p:sldId id="285" r:id="rId32"/>
    <p:sldId id="286" r:id="rId33"/>
    <p:sldId id="335" r:id="rId34"/>
    <p:sldId id="287" r:id="rId35"/>
    <p:sldId id="336" r:id="rId36"/>
    <p:sldId id="288" r:id="rId37"/>
    <p:sldId id="331" r:id="rId38"/>
    <p:sldId id="289" r:id="rId39"/>
    <p:sldId id="291" r:id="rId40"/>
    <p:sldId id="293" r:id="rId41"/>
    <p:sldId id="294" r:id="rId42"/>
    <p:sldId id="296" r:id="rId43"/>
    <p:sldId id="295" r:id="rId44"/>
    <p:sldId id="297" r:id="rId45"/>
    <p:sldId id="298" r:id="rId46"/>
    <p:sldId id="301" r:id="rId47"/>
    <p:sldId id="302" r:id="rId48"/>
    <p:sldId id="303" r:id="rId49"/>
    <p:sldId id="304" r:id="rId50"/>
    <p:sldId id="305" r:id="rId51"/>
    <p:sldId id="310" r:id="rId52"/>
    <p:sldId id="337" r:id="rId53"/>
    <p:sldId id="311" r:id="rId54"/>
    <p:sldId id="312" r:id="rId55"/>
    <p:sldId id="313" r:id="rId56"/>
    <p:sldId id="314" r:id="rId57"/>
    <p:sldId id="315" r:id="rId58"/>
    <p:sldId id="316" r:id="rId59"/>
    <p:sldId id="317" r:id="rId60"/>
    <p:sldId id="319" r:id="rId61"/>
    <p:sldId id="320" r:id="rId62"/>
    <p:sldId id="321" r:id="rId63"/>
    <p:sldId id="322" r:id="rId64"/>
    <p:sldId id="323" r:id="rId65"/>
    <p:sldId id="324" r:id="rId66"/>
    <p:sldId id="325" r:id="rId67"/>
    <p:sldId id="326" r:id="rId68"/>
    <p:sldId id="327" r:id="rId69"/>
    <p:sldId id="338" r:id="rId70"/>
    <p:sldId id="329" r:id="rId71"/>
    <p:sldId id="330"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4660"/>
  </p:normalViewPr>
  <p:slideViewPr>
    <p:cSldViewPr snapToGrid="0">
      <p:cViewPr varScale="1">
        <p:scale>
          <a:sx n="59" d="100"/>
          <a:sy n="59" d="100"/>
        </p:scale>
        <p:origin x="8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EFF63-D879-4757-A9AF-94EEE9BED81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DCE1B5-38B1-44B6-B9C6-C3DF95DD55C7}">
      <dgm:prSet/>
      <dgm:spPr/>
      <dgm:t>
        <a:bodyPr/>
        <a:lstStyle/>
        <a:p>
          <a:r>
            <a:rPr lang="tr-TR"/>
            <a:t>Epidemiyoloji</a:t>
          </a:r>
          <a:endParaRPr lang="en-US"/>
        </a:p>
      </dgm:t>
    </dgm:pt>
    <dgm:pt modelId="{F6BC586F-3599-44D3-9EA4-646F13655553}" type="parTrans" cxnId="{EA63A178-5010-46C1-B6E3-787B7A18F979}">
      <dgm:prSet/>
      <dgm:spPr/>
      <dgm:t>
        <a:bodyPr/>
        <a:lstStyle/>
        <a:p>
          <a:endParaRPr lang="en-US"/>
        </a:p>
      </dgm:t>
    </dgm:pt>
    <dgm:pt modelId="{F0964CFC-D4AE-4B68-9ECF-44695638586C}" type="sibTrans" cxnId="{EA63A178-5010-46C1-B6E3-787B7A18F979}">
      <dgm:prSet/>
      <dgm:spPr/>
      <dgm:t>
        <a:bodyPr/>
        <a:lstStyle/>
        <a:p>
          <a:endParaRPr lang="en-US"/>
        </a:p>
      </dgm:t>
    </dgm:pt>
    <dgm:pt modelId="{331BA626-C6D5-4328-9BCC-FF8F96A3F8D0}">
      <dgm:prSet/>
      <dgm:spPr/>
      <dgm:t>
        <a:bodyPr/>
        <a:lstStyle/>
        <a:p>
          <a:r>
            <a:rPr lang="tr-TR" dirty="0"/>
            <a:t>Tanım</a:t>
          </a:r>
          <a:endParaRPr lang="en-US" dirty="0"/>
        </a:p>
      </dgm:t>
    </dgm:pt>
    <dgm:pt modelId="{1EE9D691-C121-482F-92DE-1AFC6C33D200}" type="parTrans" cxnId="{D91A7B96-1CED-46C7-B048-8E015746BB04}">
      <dgm:prSet/>
      <dgm:spPr/>
      <dgm:t>
        <a:bodyPr/>
        <a:lstStyle/>
        <a:p>
          <a:endParaRPr lang="en-US"/>
        </a:p>
      </dgm:t>
    </dgm:pt>
    <dgm:pt modelId="{FEAF9118-3E41-4851-A458-DBCC81B21F9F}" type="sibTrans" cxnId="{D91A7B96-1CED-46C7-B048-8E015746BB04}">
      <dgm:prSet/>
      <dgm:spPr/>
      <dgm:t>
        <a:bodyPr/>
        <a:lstStyle/>
        <a:p>
          <a:endParaRPr lang="en-US"/>
        </a:p>
      </dgm:t>
    </dgm:pt>
    <dgm:pt modelId="{D738FC1B-A5B6-43A9-9D2E-65E8337F2DF0}">
      <dgm:prSet/>
      <dgm:spPr/>
      <dgm:t>
        <a:bodyPr/>
        <a:lstStyle/>
        <a:p>
          <a:r>
            <a:rPr lang="tr-TR" dirty="0"/>
            <a:t>Etiyoloji ve Risk Faktörleri</a:t>
          </a:r>
          <a:endParaRPr lang="en-US" dirty="0"/>
        </a:p>
      </dgm:t>
    </dgm:pt>
    <dgm:pt modelId="{A29174B5-5E36-49F4-8085-6375A8FC88AE}" type="parTrans" cxnId="{6837FBAD-8800-452F-BA94-D4481CEDECB8}">
      <dgm:prSet/>
      <dgm:spPr/>
      <dgm:t>
        <a:bodyPr/>
        <a:lstStyle/>
        <a:p>
          <a:endParaRPr lang="en-US"/>
        </a:p>
      </dgm:t>
    </dgm:pt>
    <dgm:pt modelId="{D753BC2F-50E1-46EE-A955-F9B3F8103381}" type="sibTrans" cxnId="{6837FBAD-8800-452F-BA94-D4481CEDECB8}">
      <dgm:prSet/>
      <dgm:spPr/>
      <dgm:t>
        <a:bodyPr/>
        <a:lstStyle/>
        <a:p>
          <a:endParaRPr lang="en-US"/>
        </a:p>
      </dgm:t>
    </dgm:pt>
    <dgm:pt modelId="{E0789F3F-6C69-4735-BF7A-7D0AF50D9411}">
      <dgm:prSet/>
      <dgm:spPr/>
      <dgm:t>
        <a:bodyPr/>
        <a:lstStyle/>
        <a:p>
          <a:r>
            <a:rPr lang="tr-TR" dirty="0"/>
            <a:t>Tanısal Yaklaşım</a:t>
          </a:r>
          <a:endParaRPr lang="en-US" dirty="0"/>
        </a:p>
      </dgm:t>
    </dgm:pt>
    <dgm:pt modelId="{B22C769F-37CF-4BDF-9508-C95B7E062E5B}" type="parTrans" cxnId="{0907152C-74F4-4B7F-96BB-168A2081849C}">
      <dgm:prSet/>
      <dgm:spPr/>
      <dgm:t>
        <a:bodyPr/>
        <a:lstStyle/>
        <a:p>
          <a:endParaRPr lang="en-US"/>
        </a:p>
      </dgm:t>
    </dgm:pt>
    <dgm:pt modelId="{56F427F2-295D-476C-AEA7-AC7A313EC5CB}" type="sibTrans" cxnId="{0907152C-74F4-4B7F-96BB-168A2081849C}">
      <dgm:prSet/>
      <dgm:spPr/>
      <dgm:t>
        <a:bodyPr/>
        <a:lstStyle/>
        <a:p>
          <a:endParaRPr lang="en-US"/>
        </a:p>
      </dgm:t>
    </dgm:pt>
    <dgm:pt modelId="{57CFDCB5-FFFB-4622-8A7E-36DC87CCAC4A}">
      <dgm:prSet/>
      <dgm:spPr/>
      <dgm:t>
        <a:bodyPr/>
        <a:lstStyle/>
        <a:p>
          <a:r>
            <a:rPr lang="tr-TR"/>
            <a:t>Tedavi</a:t>
          </a:r>
          <a:endParaRPr lang="en-US"/>
        </a:p>
      </dgm:t>
    </dgm:pt>
    <dgm:pt modelId="{6D9D902A-EDA5-4D41-93B2-0B518CC0FB8B}" type="parTrans" cxnId="{F501E72F-9307-4006-A4C0-641CA6FB1616}">
      <dgm:prSet/>
      <dgm:spPr/>
      <dgm:t>
        <a:bodyPr/>
        <a:lstStyle/>
        <a:p>
          <a:endParaRPr lang="en-US"/>
        </a:p>
      </dgm:t>
    </dgm:pt>
    <dgm:pt modelId="{2A9CBDE5-2AED-4333-87B3-00F126D1C66D}" type="sibTrans" cxnId="{F501E72F-9307-4006-A4C0-641CA6FB1616}">
      <dgm:prSet/>
      <dgm:spPr/>
      <dgm:t>
        <a:bodyPr/>
        <a:lstStyle/>
        <a:p>
          <a:endParaRPr lang="en-US"/>
        </a:p>
      </dgm:t>
    </dgm:pt>
    <dgm:pt modelId="{3D7E012D-C8AD-4DCA-BB55-54CCDB173212}">
      <dgm:prSet/>
      <dgm:spPr/>
      <dgm:t>
        <a:bodyPr/>
        <a:lstStyle/>
        <a:p>
          <a:r>
            <a:rPr lang="tr-TR"/>
            <a:t>Komplikasyonlar</a:t>
          </a:r>
          <a:endParaRPr lang="en-US"/>
        </a:p>
      </dgm:t>
    </dgm:pt>
    <dgm:pt modelId="{5256318F-D500-4B1F-816B-ABD6B5EE1689}" type="parTrans" cxnId="{A8236A91-77F4-4180-BAED-6E9C9C6D1022}">
      <dgm:prSet/>
      <dgm:spPr/>
      <dgm:t>
        <a:bodyPr/>
        <a:lstStyle/>
        <a:p>
          <a:endParaRPr lang="en-US"/>
        </a:p>
      </dgm:t>
    </dgm:pt>
    <dgm:pt modelId="{3CA80C88-3677-4898-AA90-B2F86E776399}" type="sibTrans" cxnId="{A8236A91-77F4-4180-BAED-6E9C9C6D1022}">
      <dgm:prSet/>
      <dgm:spPr/>
      <dgm:t>
        <a:bodyPr/>
        <a:lstStyle/>
        <a:p>
          <a:endParaRPr lang="en-US"/>
        </a:p>
      </dgm:t>
    </dgm:pt>
    <dgm:pt modelId="{7EC97848-7061-4CD7-B614-82401CAF843A}">
      <dgm:prSet/>
      <dgm:spPr/>
      <dgm:t>
        <a:bodyPr/>
        <a:lstStyle/>
        <a:p>
          <a:r>
            <a:rPr lang="tr-TR"/>
            <a:t>Sevk Kriterleri</a:t>
          </a:r>
          <a:endParaRPr lang="en-US"/>
        </a:p>
      </dgm:t>
    </dgm:pt>
    <dgm:pt modelId="{15383390-0F0C-4132-82A7-C340406E93A4}" type="parTrans" cxnId="{7BEF8576-2BFB-4282-AA2D-D09D15CBAF23}">
      <dgm:prSet/>
      <dgm:spPr/>
      <dgm:t>
        <a:bodyPr/>
        <a:lstStyle/>
        <a:p>
          <a:endParaRPr lang="en-US"/>
        </a:p>
      </dgm:t>
    </dgm:pt>
    <dgm:pt modelId="{B6472301-E6BE-4AAF-BA8A-C02B8A6A095B}" type="sibTrans" cxnId="{7BEF8576-2BFB-4282-AA2D-D09D15CBAF23}">
      <dgm:prSet/>
      <dgm:spPr/>
      <dgm:t>
        <a:bodyPr/>
        <a:lstStyle/>
        <a:p>
          <a:endParaRPr lang="en-US"/>
        </a:p>
      </dgm:t>
    </dgm:pt>
    <dgm:pt modelId="{5627AD07-4017-4E6E-8958-E159B612A9B3}" type="pres">
      <dgm:prSet presAssocID="{448EFF63-D879-4757-A9AF-94EEE9BED81E}" presName="linear" presStyleCnt="0">
        <dgm:presLayoutVars>
          <dgm:animLvl val="lvl"/>
          <dgm:resizeHandles val="exact"/>
        </dgm:presLayoutVars>
      </dgm:prSet>
      <dgm:spPr/>
    </dgm:pt>
    <dgm:pt modelId="{59811CBF-F091-43CC-BBE8-6DBE8334A09A}" type="pres">
      <dgm:prSet presAssocID="{33DCE1B5-38B1-44B6-B9C6-C3DF95DD55C7}" presName="parentText" presStyleLbl="node1" presStyleIdx="0" presStyleCnt="7">
        <dgm:presLayoutVars>
          <dgm:chMax val="0"/>
          <dgm:bulletEnabled val="1"/>
        </dgm:presLayoutVars>
      </dgm:prSet>
      <dgm:spPr/>
    </dgm:pt>
    <dgm:pt modelId="{BBC6658D-65D2-4775-AF8F-FCC01ADE5238}" type="pres">
      <dgm:prSet presAssocID="{F0964CFC-D4AE-4B68-9ECF-44695638586C}" presName="spacer" presStyleCnt="0"/>
      <dgm:spPr/>
    </dgm:pt>
    <dgm:pt modelId="{386B2631-1DC4-45B0-91FB-120022B0D56A}" type="pres">
      <dgm:prSet presAssocID="{331BA626-C6D5-4328-9BCC-FF8F96A3F8D0}" presName="parentText" presStyleLbl="node1" presStyleIdx="1" presStyleCnt="7">
        <dgm:presLayoutVars>
          <dgm:chMax val="0"/>
          <dgm:bulletEnabled val="1"/>
        </dgm:presLayoutVars>
      </dgm:prSet>
      <dgm:spPr/>
    </dgm:pt>
    <dgm:pt modelId="{BFC32D29-31B9-4551-A694-0A93BA77FAB1}" type="pres">
      <dgm:prSet presAssocID="{FEAF9118-3E41-4851-A458-DBCC81B21F9F}" presName="spacer" presStyleCnt="0"/>
      <dgm:spPr/>
    </dgm:pt>
    <dgm:pt modelId="{5605CF1F-5D06-4B64-9911-36697E3F0539}" type="pres">
      <dgm:prSet presAssocID="{D738FC1B-A5B6-43A9-9D2E-65E8337F2DF0}" presName="parentText" presStyleLbl="node1" presStyleIdx="2" presStyleCnt="7" custLinFactNeighborX="-552" custLinFactNeighborY="-13500">
        <dgm:presLayoutVars>
          <dgm:chMax val="0"/>
          <dgm:bulletEnabled val="1"/>
        </dgm:presLayoutVars>
      </dgm:prSet>
      <dgm:spPr/>
    </dgm:pt>
    <dgm:pt modelId="{8220A11E-98D9-4E56-894B-75A13F8F7DC0}" type="pres">
      <dgm:prSet presAssocID="{D753BC2F-50E1-46EE-A955-F9B3F8103381}" presName="spacer" presStyleCnt="0"/>
      <dgm:spPr/>
    </dgm:pt>
    <dgm:pt modelId="{260C03BB-21E1-4F4F-BC2F-F71F2E374993}" type="pres">
      <dgm:prSet presAssocID="{E0789F3F-6C69-4735-BF7A-7D0AF50D9411}" presName="parentText" presStyleLbl="node1" presStyleIdx="3" presStyleCnt="7">
        <dgm:presLayoutVars>
          <dgm:chMax val="0"/>
          <dgm:bulletEnabled val="1"/>
        </dgm:presLayoutVars>
      </dgm:prSet>
      <dgm:spPr/>
    </dgm:pt>
    <dgm:pt modelId="{217B603F-BF95-45ED-99A9-30CB18B991EB}" type="pres">
      <dgm:prSet presAssocID="{56F427F2-295D-476C-AEA7-AC7A313EC5CB}" presName="spacer" presStyleCnt="0"/>
      <dgm:spPr/>
    </dgm:pt>
    <dgm:pt modelId="{65B45A45-81DF-4FB4-A2FB-EA48C1C3305C}" type="pres">
      <dgm:prSet presAssocID="{57CFDCB5-FFFB-4622-8A7E-36DC87CCAC4A}" presName="parentText" presStyleLbl="node1" presStyleIdx="4" presStyleCnt="7">
        <dgm:presLayoutVars>
          <dgm:chMax val="0"/>
          <dgm:bulletEnabled val="1"/>
        </dgm:presLayoutVars>
      </dgm:prSet>
      <dgm:spPr/>
    </dgm:pt>
    <dgm:pt modelId="{646ED40B-D2E4-4F49-824A-1CDE92062A46}" type="pres">
      <dgm:prSet presAssocID="{2A9CBDE5-2AED-4333-87B3-00F126D1C66D}" presName="spacer" presStyleCnt="0"/>
      <dgm:spPr/>
    </dgm:pt>
    <dgm:pt modelId="{75709A3D-DE06-4215-A4C8-3E44FA49EB7B}" type="pres">
      <dgm:prSet presAssocID="{3D7E012D-C8AD-4DCA-BB55-54CCDB173212}" presName="parentText" presStyleLbl="node1" presStyleIdx="5" presStyleCnt="7">
        <dgm:presLayoutVars>
          <dgm:chMax val="0"/>
          <dgm:bulletEnabled val="1"/>
        </dgm:presLayoutVars>
      </dgm:prSet>
      <dgm:spPr/>
    </dgm:pt>
    <dgm:pt modelId="{AA739783-5DF6-4486-8355-4A4DED0700AD}" type="pres">
      <dgm:prSet presAssocID="{3CA80C88-3677-4898-AA90-B2F86E776399}" presName="spacer" presStyleCnt="0"/>
      <dgm:spPr/>
    </dgm:pt>
    <dgm:pt modelId="{1133B03A-A07E-4A61-9723-67399C25BA56}" type="pres">
      <dgm:prSet presAssocID="{7EC97848-7061-4CD7-B614-82401CAF843A}" presName="parentText" presStyleLbl="node1" presStyleIdx="6" presStyleCnt="7">
        <dgm:presLayoutVars>
          <dgm:chMax val="0"/>
          <dgm:bulletEnabled val="1"/>
        </dgm:presLayoutVars>
      </dgm:prSet>
      <dgm:spPr/>
    </dgm:pt>
  </dgm:ptLst>
  <dgm:cxnLst>
    <dgm:cxn modelId="{6A1E6821-032C-4592-ACB9-75EE7D3674E5}" type="presOf" srcId="{57CFDCB5-FFFB-4622-8A7E-36DC87CCAC4A}" destId="{65B45A45-81DF-4FB4-A2FB-EA48C1C3305C}" srcOrd="0" destOrd="0" presId="urn:microsoft.com/office/officeart/2005/8/layout/vList2"/>
    <dgm:cxn modelId="{E61F1329-02E9-4C15-985B-ED826BAD8756}" type="presOf" srcId="{3D7E012D-C8AD-4DCA-BB55-54CCDB173212}" destId="{75709A3D-DE06-4215-A4C8-3E44FA49EB7B}" srcOrd="0" destOrd="0" presId="urn:microsoft.com/office/officeart/2005/8/layout/vList2"/>
    <dgm:cxn modelId="{0907152C-74F4-4B7F-96BB-168A2081849C}" srcId="{448EFF63-D879-4757-A9AF-94EEE9BED81E}" destId="{E0789F3F-6C69-4735-BF7A-7D0AF50D9411}" srcOrd="3" destOrd="0" parTransId="{B22C769F-37CF-4BDF-9508-C95B7E062E5B}" sibTransId="{56F427F2-295D-476C-AEA7-AC7A313EC5CB}"/>
    <dgm:cxn modelId="{F501E72F-9307-4006-A4C0-641CA6FB1616}" srcId="{448EFF63-D879-4757-A9AF-94EEE9BED81E}" destId="{57CFDCB5-FFFB-4622-8A7E-36DC87CCAC4A}" srcOrd="4" destOrd="0" parTransId="{6D9D902A-EDA5-4D41-93B2-0B518CC0FB8B}" sibTransId="{2A9CBDE5-2AED-4333-87B3-00F126D1C66D}"/>
    <dgm:cxn modelId="{C8EC4565-2CEC-45A8-914A-0648686476FF}" type="presOf" srcId="{E0789F3F-6C69-4735-BF7A-7D0AF50D9411}" destId="{260C03BB-21E1-4F4F-BC2F-F71F2E374993}" srcOrd="0" destOrd="0" presId="urn:microsoft.com/office/officeart/2005/8/layout/vList2"/>
    <dgm:cxn modelId="{3A8B1C4C-A9EE-47FE-9C2D-C8BC4BD8204E}" type="presOf" srcId="{33DCE1B5-38B1-44B6-B9C6-C3DF95DD55C7}" destId="{59811CBF-F091-43CC-BBE8-6DBE8334A09A}" srcOrd="0" destOrd="0" presId="urn:microsoft.com/office/officeart/2005/8/layout/vList2"/>
    <dgm:cxn modelId="{7BEF8576-2BFB-4282-AA2D-D09D15CBAF23}" srcId="{448EFF63-D879-4757-A9AF-94EEE9BED81E}" destId="{7EC97848-7061-4CD7-B614-82401CAF843A}" srcOrd="6" destOrd="0" parTransId="{15383390-0F0C-4132-82A7-C340406E93A4}" sibTransId="{B6472301-E6BE-4AAF-BA8A-C02B8A6A095B}"/>
    <dgm:cxn modelId="{C9FE6057-D16C-47E3-9DEF-2F58514DCC40}" type="presOf" srcId="{448EFF63-D879-4757-A9AF-94EEE9BED81E}" destId="{5627AD07-4017-4E6E-8958-E159B612A9B3}" srcOrd="0" destOrd="0" presId="urn:microsoft.com/office/officeart/2005/8/layout/vList2"/>
    <dgm:cxn modelId="{EA63A178-5010-46C1-B6E3-787B7A18F979}" srcId="{448EFF63-D879-4757-A9AF-94EEE9BED81E}" destId="{33DCE1B5-38B1-44B6-B9C6-C3DF95DD55C7}" srcOrd="0" destOrd="0" parTransId="{F6BC586F-3599-44D3-9EA4-646F13655553}" sibTransId="{F0964CFC-D4AE-4B68-9ECF-44695638586C}"/>
    <dgm:cxn modelId="{A8236A91-77F4-4180-BAED-6E9C9C6D1022}" srcId="{448EFF63-D879-4757-A9AF-94EEE9BED81E}" destId="{3D7E012D-C8AD-4DCA-BB55-54CCDB173212}" srcOrd="5" destOrd="0" parTransId="{5256318F-D500-4B1F-816B-ABD6B5EE1689}" sibTransId="{3CA80C88-3677-4898-AA90-B2F86E776399}"/>
    <dgm:cxn modelId="{9FCC8C95-4A4F-476D-B1A1-2978B5166D01}" type="presOf" srcId="{D738FC1B-A5B6-43A9-9D2E-65E8337F2DF0}" destId="{5605CF1F-5D06-4B64-9911-36697E3F0539}" srcOrd="0" destOrd="0" presId="urn:microsoft.com/office/officeart/2005/8/layout/vList2"/>
    <dgm:cxn modelId="{D91A7B96-1CED-46C7-B048-8E015746BB04}" srcId="{448EFF63-D879-4757-A9AF-94EEE9BED81E}" destId="{331BA626-C6D5-4328-9BCC-FF8F96A3F8D0}" srcOrd="1" destOrd="0" parTransId="{1EE9D691-C121-482F-92DE-1AFC6C33D200}" sibTransId="{FEAF9118-3E41-4851-A458-DBCC81B21F9F}"/>
    <dgm:cxn modelId="{DF566DA4-DA9F-49B2-A34B-EF7C2DE62A90}" type="presOf" srcId="{331BA626-C6D5-4328-9BCC-FF8F96A3F8D0}" destId="{386B2631-1DC4-45B0-91FB-120022B0D56A}" srcOrd="0" destOrd="0" presId="urn:microsoft.com/office/officeart/2005/8/layout/vList2"/>
    <dgm:cxn modelId="{60F377A5-D926-44D5-B8B1-39A43E8A2516}" type="presOf" srcId="{7EC97848-7061-4CD7-B614-82401CAF843A}" destId="{1133B03A-A07E-4A61-9723-67399C25BA56}" srcOrd="0" destOrd="0" presId="urn:microsoft.com/office/officeart/2005/8/layout/vList2"/>
    <dgm:cxn modelId="{6837FBAD-8800-452F-BA94-D4481CEDECB8}" srcId="{448EFF63-D879-4757-A9AF-94EEE9BED81E}" destId="{D738FC1B-A5B6-43A9-9D2E-65E8337F2DF0}" srcOrd="2" destOrd="0" parTransId="{A29174B5-5E36-49F4-8085-6375A8FC88AE}" sibTransId="{D753BC2F-50E1-46EE-A955-F9B3F8103381}"/>
    <dgm:cxn modelId="{B332A720-ABBE-438F-B5FD-057CD59F1CA8}" type="presParOf" srcId="{5627AD07-4017-4E6E-8958-E159B612A9B3}" destId="{59811CBF-F091-43CC-BBE8-6DBE8334A09A}" srcOrd="0" destOrd="0" presId="urn:microsoft.com/office/officeart/2005/8/layout/vList2"/>
    <dgm:cxn modelId="{DF1340AC-EDBF-4F3E-8BBE-293FAA9E9513}" type="presParOf" srcId="{5627AD07-4017-4E6E-8958-E159B612A9B3}" destId="{BBC6658D-65D2-4775-AF8F-FCC01ADE5238}" srcOrd="1" destOrd="0" presId="urn:microsoft.com/office/officeart/2005/8/layout/vList2"/>
    <dgm:cxn modelId="{960A35CA-12D4-4335-A62B-27917815527D}" type="presParOf" srcId="{5627AD07-4017-4E6E-8958-E159B612A9B3}" destId="{386B2631-1DC4-45B0-91FB-120022B0D56A}" srcOrd="2" destOrd="0" presId="urn:microsoft.com/office/officeart/2005/8/layout/vList2"/>
    <dgm:cxn modelId="{3A9BB7EA-6688-4A57-94D4-8B8359B2B812}" type="presParOf" srcId="{5627AD07-4017-4E6E-8958-E159B612A9B3}" destId="{BFC32D29-31B9-4551-A694-0A93BA77FAB1}" srcOrd="3" destOrd="0" presId="urn:microsoft.com/office/officeart/2005/8/layout/vList2"/>
    <dgm:cxn modelId="{4967906D-0272-424D-8235-97D2FA189566}" type="presParOf" srcId="{5627AD07-4017-4E6E-8958-E159B612A9B3}" destId="{5605CF1F-5D06-4B64-9911-36697E3F0539}" srcOrd="4" destOrd="0" presId="urn:microsoft.com/office/officeart/2005/8/layout/vList2"/>
    <dgm:cxn modelId="{5E13A5B5-760B-46B6-B4F7-DB027D68E917}" type="presParOf" srcId="{5627AD07-4017-4E6E-8958-E159B612A9B3}" destId="{8220A11E-98D9-4E56-894B-75A13F8F7DC0}" srcOrd="5" destOrd="0" presId="urn:microsoft.com/office/officeart/2005/8/layout/vList2"/>
    <dgm:cxn modelId="{6EE6412F-FA14-4FDF-BD0C-8835C153B72C}" type="presParOf" srcId="{5627AD07-4017-4E6E-8958-E159B612A9B3}" destId="{260C03BB-21E1-4F4F-BC2F-F71F2E374993}" srcOrd="6" destOrd="0" presId="urn:microsoft.com/office/officeart/2005/8/layout/vList2"/>
    <dgm:cxn modelId="{A0ABEF3C-EEC8-4653-B883-C2BBB9ADD07D}" type="presParOf" srcId="{5627AD07-4017-4E6E-8958-E159B612A9B3}" destId="{217B603F-BF95-45ED-99A9-30CB18B991EB}" srcOrd="7" destOrd="0" presId="urn:microsoft.com/office/officeart/2005/8/layout/vList2"/>
    <dgm:cxn modelId="{661D0C2B-C36A-454F-B70C-56DD4A52F7CA}" type="presParOf" srcId="{5627AD07-4017-4E6E-8958-E159B612A9B3}" destId="{65B45A45-81DF-4FB4-A2FB-EA48C1C3305C}" srcOrd="8" destOrd="0" presId="urn:microsoft.com/office/officeart/2005/8/layout/vList2"/>
    <dgm:cxn modelId="{0C012233-E534-4B93-8343-A15B90C0F290}" type="presParOf" srcId="{5627AD07-4017-4E6E-8958-E159B612A9B3}" destId="{646ED40B-D2E4-4F49-824A-1CDE92062A46}" srcOrd="9" destOrd="0" presId="urn:microsoft.com/office/officeart/2005/8/layout/vList2"/>
    <dgm:cxn modelId="{44372494-018B-4B54-9F0F-02654B6E06B7}" type="presParOf" srcId="{5627AD07-4017-4E6E-8958-E159B612A9B3}" destId="{75709A3D-DE06-4215-A4C8-3E44FA49EB7B}" srcOrd="10" destOrd="0" presId="urn:microsoft.com/office/officeart/2005/8/layout/vList2"/>
    <dgm:cxn modelId="{BB9C6D5E-A6E3-4625-B2F3-024BACD0D74F}" type="presParOf" srcId="{5627AD07-4017-4E6E-8958-E159B612A9B3}" destId="{AA739783-5DF6-4486-8355-4A4DED0700AD}" srcOrd="11" destOrd="0" presId="urn:microsoft.com/office/officeart/2005/8/layout/vList2"/>
    <dgm:cxn modelId="{0EB92026-4E08-45FF-9462-84E03940AB54}" type="presParOf" srcId="{5627AD07-4017-4E6E-8958-E159B612A9B3}" destId="{1133B03A-A07E-4A61-9723-67399C25BA56}"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11CBF-F091-43CC-BBE8-6DBE8334A09A}">
      <dsp:nvSpPr>
        <dsp:cNvPr id="0" name=""/>
        <dsp:cNvSpPr/>
      </dsp:nvSpPr>
      <dsp:spPr>
        <a:xfrm>
          <a:off x="0" y="89208"/>
          <a:ext cx="5914209" cy="655200"/>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Epidemiyoloji</a:t>
          </a:r>
          <a:endParaRPr lang="en-US" sz="2800" kern="1200"/>
        </a:p>
      </dsp:txBody>
      <dsp:txXfrm>
        <a:off x="31984" y="121192"/>
        <a:ext cx="5850241" cy="591232"/>
      </dsp:txXfrm>
    </dsp:sp>
    <dsp:sp modelId="{386B2631-1DC4-45B0-91FB-120022B0D56A}">
      <dsp:nvSpPr>
        <dsp:cNvPr id="0" name=""/>
        <dsp:cNvSpPr/>
      </dsp:nvSpPr>
      <dsp:spPr>
        <a:xfrm>
          <a:off x="0" y="825048"/>
          <a:ext cx="5914209" cy="655200"/>
        </a:xfrm>
        <a:prstGeom prst="roundRect">
          <a:avLst/>
        </a:prstGeom>
        <a:blipFill>
          <a:blip xmlns:r="http://schemas.openxmlformats.org/officeDocument/2006/relationships" r:embed="rId1">
            <a:duotone>
              <a:schemeClr val="accent2">
                <a:hueOff val="560526"/>
                <a:satOff val="-595"/>
                <a:lumOff val="457"/>
                <a:alphaOff val="0"/>
                <a:shade val="74000"/>
                <a:satMod val="130000"/>
                <a:lumMod val="90000"/>
              </a:schemeClr>
              <a:schemeClr val="accent2">
                <a:hueOff val="560526"/>
                <a:satOff val="-595"/>
                <a:lumOff val="45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dirty="0"/>
            <a:t>Tanım</a:t>
          </a:r>
          <a:endParaRPr lang="en-US" sz="2800" kern="1200" dirty="0"/>
        </a:p>
      </dsp:txBody>
      <dsp:txXfrm>
        <a:off x="31984" y="857032"/>
        <a:ext cx="5850241" cy="591232"/>
      </dsp:txXfrm>
    </dsp:sp>
    <dsp:sp modelId="{5605CF1F-5D06-4B64-9911-36697E3F0539}">
      <dsp:nvSpPr>
        <dsp:cNvPr id="0" name=""/>
        <dsp:cNvSpPr/>
      </dsp:nvSpPr>
      <dsp:spPr>
        <a:xfrm>
          <a:off x="0" y="1550002"/>
          <a:ext cx="5914209" cy="655200"/>
        </a:xfrm>
        <a:prstGeom prst="roundRect">
          <a:avLst/>
        </a:prstGeom>
        <a:blipFill>
          <a:blip xmlns:r="http://schemas.openxmlformats.org/officeDocument/2006/relationships" r:embed="rId1">
            <a:duotone>
              <a:schemeClr val="accent2">
                <a:hueOff val="1121052"/>
                <a:satOff val="-1191"/>
                <a:lumOff val="915"/>
                <a:alphaOff val="0"/>
                <a:shade val="74000"/>
                <a:satMod val="130000"/>
                <a:lumMod val="90000"/>
              </a:schemeClr>
              <a:schemeClr val="accent2">
                <a:hueOff val="1121052"/>
                <a:satOff val="-1191"/>
                <a:lumOff val="91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dirty="0"/>
            <a:t>Etiyoloji ve Risk Faktörleri</a:t>
          </a:r>
          <a:endParaRPr lang="en-US" sz="2800" kern="1200" dirty="0"/>
        </a:p>
      </dsp:txBody>
      <dsp:txXfrm>
        <a:off x="31984" y="1581986"/>
        <a:ext cx="5850241" cy="591232"/>
      </dsp:txXfrm>
    </dsp:sp>
    <dsp:sp modelId="{260C03BB-21E1-4F4F-BC2F-F71F2E374993}">
      <dsp:nvSpPr>
        <dsp:cNvPr id="0" name=""/>
        <dsp:cNvSpPr/>
      </dsp:nvSpPr>
      <dsp:spPr>
        <a:xfrm>
          <a:off x="0" y="2296728"/>
          <a:ext cx="5914209" cy="655200"/>
        </a:xfrm>
        <a:prstGeom prst="roundRect">
          <a:avLst/>
        </a:prstGeom>
        <a:blipFill>
          <a:blip xmlns:r="http://schemas.openxmlformats.org/officeDocument/2006/relationships" r:embed="rId1">
            <a:duotone>
              <a:schemeClr val="accent2">
                <a:hueOff val="1681577"/>
                <a:satOff val="-1786"/>
                <a:lumOff val="1372"/>
                <a:alphaOff val="0"/>
                <a:shade val="74000"/>
                <a:satMod val="130000"/>
                <a:lumMod val="90000"/>
              </a:schemeClr>
              <a:schemeClr val="accent2">
                <a:hueOff val="1681577"/>
                <a:satOff val="-1786"/>
                <a:lumOff val="137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dirty="0"/>
            <a:t>Tanısal Yaklaşım</a:t>
          </a:r>
          <a:endParaRPr lang="en-US" sz="2800" kern="1200" dirty="0"/>
        </a:p>
      </dsp:txBody>
      <dsp:txXfrm>
        <a:off x="31984" y="2328712"/>
        <a:ext cx="5850241" cy="591232"/>
      </dsp:txXfrm>
    </dsp:sp>
    <dsp:sp modelId="{65B45A45-81DF-4FB4-A2FB-EA48C1C3305C}">
      <dsp:nvSpPr>
        <dsp:cNvPr id="0" name=""/>
        <dsp:cNvSpPr/>
      </dsp:nvSpPr>
      <dsp:spPr>
        <a:xfrm>
          <a:off x="0" y="3032568"/>
          <a:ext cx="5914209" cy="655200"/>
        </a:xfrm>
        <a:prstGeom prst="roundRect">
          <a:avLst/>
        </a:prstGeom>
        <a:blipFill>
          <a:blip xmlns:r="http://schemas.openxmlformats.org/officeDocument/2006/relationships" r:embed="rId1">
            <a:duotone>
              <a:schemeClr val="accent2">
                <a:hueOff val="2242103"/>
                <a:satOff val="-2381"/>
                <a:lumOff val="1830"/>
                <a:alphaOff val="0"/>
                <a:shade val="74000"/>
                <a:satMod val="130000"/>
                <a:lumMod val="90000"/>
              </a:schemeClr>
              <a:schemeClr val="accent2">
                <a:hueOff val="2242103"/>
                <a:satOff val="-2381"/>
                <a:lumOff val="183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Tedavi</a:t>
          </a:r>
          <a:endParaRPr lang="en-US" sz="2800" kern="1200"/>
        </a:p>
      </dsp:txBody>
      <dsp:txXfrm>
        <a:off x="31984" y="3064552"/>
        <a:ext cx="5850241" cy="591232"/>
      </dsp:txXfrm>
    </dsp:sp>
    <dsp:sp modelId="{75709A3D-DE06-4215-A4C8-3E44FA49EB7B}">
      <dsp:nvSpPr>
        <dsp:cNvPr id="0" name=""/>
        <dsp:cNvSpPr/>
      </dsp:nvSpPr>
      <dsp:spPr>
        <a:xfrm>
          <a:off x="0" y="3768408"/>
          <a:ext cx="5914209" cy="655200"/>
        </a:xfrm>
        <a:prstGeom prst="roundRect">
          <a:avLst/>
        </a:prstGeom>
        <a:blipFill>
          <a:blip xmlns:r="http://schemas.openxmlformats.org/officeDocument/2006/relationships" r:embed="rId1">
            <a:duotone>
              <a:schemeClr val="accent2">
                <a:hueOff val="2802629"/>
                <a:satOff val="-2977"/>
                <a:lumOff val="2287"/>
                <a:alphaOff val="0"/>
                <a:shade val="74000"/>
                <a:satMod val="130000"/>
                <a:lumMod val="90000"/>
              </a:schemeClr>
              <a:schemeClr val="accent2">
                <a:hueOff val="2802629"/>
                <a:satOff val="-2977"/>
                <a:lumOff val="228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Komplikasyonlar</a:t>
          </a:r>
          <a:endParaRPr lang="en-US" sz="2800" kern="1200"/>
        </a:p>
      </dsp:txBody>
      <dsp:txXfrm>
        <a:off x="31984" y="3800392"/>
        <a:ext cx="5850241" cy="591232"/>
      </dsp:txXfrm>
    </dsp:sp>
    <dsp:sp modelId="{1133B03A-A07E-4A61-9723-67399C25BA56}">
      <dsp:nvSpPr>
        <dsp:cNvPr id="0" name=""/>
        <dsp:cNvSpPr/>
      </dsp:nvSpPr>
      <dsp:spPr>
        <a:xfrm>
          <a:off x="0" y="4504248"/>
          <a:ext cx="5914209" cy="655200"/>
        </a:xfrm>
        <a:prstGeom prst="roundRect">
          <a:avLst/>
        </a:prstGeom>
        <a:blipFill>
          <a:blip xmlns:r="http://schemas.openxmlformats.org/officeDocument/2006/relationships" r:embed="rId1">
            <a:duotone>
              <a:schemeClr val="accent2">
                <a:hueOff val="3363155"/>
                <a:satOff val="-3572"/>
                <a:lumOff val="2745"/>
                <a:alphaOff val="0"/>
                <a:shade val="74000"/>
                <a:satMod val="130000"/>
                <a:lumMod val="90000"/>
              </a:schemeClr>
              <a:schemeClr val="accent2">
                <a:hueOff val="3363155"/>
                <a:satOff val="-3572"/>
                <a:lumOff val="2745"/>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Sevk Kriterleri</a:t>
          </a:r>
          <a:endParaRPr lang="en-US" sz="2800" kern="1200"/>
        </a:p>
      </dsp:txBody>
      <dsp:txXfrm>
        <a:off x="31984" y="4536232"/>
        <a:ext cx="5850241" cy="59123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A9204-10AF-4861-BBC4-010D5790B763}" type="datetimeFigureOut">
              <a:rPr lang="tr-TR" smtClean="0"/>
              <a:t>16.06.2025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3DD81-9FA9-46AB-BD90-D3C9D37AB2A8}" type="slidenum">
              <a:rPr lang="tr-TR" smtClean="0"/>
              <a:t>‹#›</a:t>
            </a:fld>
            <a:endParaRPr lang="tr-TR"/>
          </a:p>
        </p:txBody>
      </p:sp>
    </p:spTree>
    <p:extLst>
      <p:ext uri="{BB962C8B-B14F-4D97-AF65-F5344CB8AC3E}">
        <p14:creationId xmlns:p14="http://schemas.microsoft.com/office/powerpoint/2010/main" val="2250493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11</a:t>
            </a:fld>
            <a:endParaRPr lang="tr-TR"/>
          </a:p>
        </p:txBody>
      </p:sp>
    </p:spTree>
    <p:extLst>
      <p:ext uri="{BB962C8B-B14F-4D97-AF65-F5344CB8AC3E}">
        <p14:creationId xmlns:p14="http://schemas.microsoft.com/office/powerpoint/2010/main" val="2392975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32</a:t>
            </a:fld>
            <a:endParaRPr lang="tr-TR"/>
          </a:p>
        </p:txBody>
      </p:sp>
    </p:spTree>
    <p:extLst>
      <p:ext uri="{BB962C8B-B14F-4D97-AF65-F5344CB8AC3E}">
        <p14:creationId xmlns:p14="http://schemas.microsoft.com/office/powerpoint/2010/main" val="3909001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41</a:t>
            </a:fld>
            <a:endParaRPr lang="tr-TR"/>
          </a:p>
        </p:txBody>
      </p:sp>
    </p:spTree>
    <p:extLst>
      <p:ext uri="{BB962C8B-B14F-4D97-AF65-F5344CB8AC3E}">
        <p14:creationId xmlns:p14="http://schemas.microsoft.com/office/powerpoint/2010/main" val="379894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46</a:t>
            </a:fld>
            <a:endParaRPr lang="tr-TR"/>
          </a:p>
        </p:txBody>
      </p:sp>
    </p:spTree>
    <p:extLst>
      <p:ext uri="{BB962C8B-B14F-4D97-AF65-F5344CB8AC3E}">
        <p14:creationId xmlns:p14="http://schemas.microsoft.com/office/powerpoint/2010/main" val="3015356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50</a:t>
            </a:fld>
            <a:endParaRPr lang="tr-TR"/>
          </a:p>
        </p:txBody>
      </p:sp>
    </p:spTree>
    <p:extLst>
      <p:ext uri="{BB962C8B-B14F-4D97-AF65-F5344CB8AC3E}">
        <p14:creationId xmlns:p14="http://schemas.microsoft.com/office/powerpoint/2010/main" val="1999480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60</a:t>
            </a:fld>
            <a:endParaRPr lang="tr-TR"/>
          </a:p>
        </p:txBody>
      </p:sp>
    </p:spTree>
    <p:extLst>
      <p:ext uri="{BB962C8B-B14F-4D97-AF65-F5344CB8AC3E}">
        <p14:creationId xmlns:p14="http://schemas.microsoft.com/office/powerpoint/2010/main" val="200807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EF13DD81-9FA9-46AB-BD90-D3C9D37AB2A8}" type="slidenum">
              <a:rPr lang="tr-TR" smtClean="0"/>
              <a:t>71</a:t>
            </a:fld>
            <a:endParaRPr lang="tr-TR"/>
          </a:p>
        </p:txBody>
      </p:sp>
    </p:spTree>
    <p:extLst>
      <p:ext uri="{BB962C8B-B14F-4D97-AF65-F5344CB8AC3E}">
        <p14:creationId xmlns:p14="http://schemas.microsoft.com/office/powerpoint/2010/main" val="955021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167692FE-4997-4867-ACC7-69AA5DB4998B}" type="slidenum">
              <a:rPr lang="tr-TR" smtClean="0"/>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341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C814953-394C-4511-A11B-B0C99C4AD2D2}" type="datetimeFigureOut">
              <a:rPr lang="tr-TR" smtClean="0"/>
              <a:t>16.06.2025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3683046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5492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3084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3526749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a:t>Asıl başlık stilini düzenlemek için tıklayın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8505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a:t>Asıl başlık stilini düzenlemek için tıklayın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416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982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321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375415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C814953-394C-4511-A11B-B0C99C4AD2D2}" type="datetimeFigureOut">
              <a:rPr lang="tr-TR" smtClean="0"/>
              <a:t>16.06.2025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67692FE-4997-4867-ACC7-69AA5DB4998B}" type="slidenum">
              <a:rPr lang="tr-TR" smtClean="0"/>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228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C814953-394C-4511-A11B-B0C99C4AD2D2}" type="datetimeFigureOut">
              <a:rPr lang="tr-TR" smtClean="0"/>
              <a:t>16.06.2025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257880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C814953-394C-4511-A11B-B0C99C4AD2D2}" type="datetimeFigureOut">
              <a:rPr lang="tr-TR" smtClean="0"/>
              <a:t>16.06.2025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67692FE-4997-4867-ACC7-69AA5DB4998B}" type="slidenum">
              <a:rPr lang="tr-TR" smtClean="0"/>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764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C814953-394C-4511-A11B-B0C99C4AD2D2}" type="datetimeFigureOut">
              <a:rPr lang="tr-TR" smtClean="0"/>
              <a:t>16.06.2025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67692FE-4997-4867-ACC7-69AA5DB4998B}" type="slidenum">
              <a:rPr lang="tr-TR" smtClean="0"/>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179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14953-394C-4511-A11B-B0C99C4AD2D2}" type="datetimeFigureOut">
              <a:rPr lang="tr-TR" smtClean="0"/>
              <a:t>16.06.2025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3217626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C814953-394C-4511-A11B-B0C99C4AD2D2}" type="datetimeFigureOut">
              <a:rPr lang="tr-TR" smtClean="0"/>
              <a:t>16.06.2025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7692FE-4997-4867-ACC7-69AA5DB4998B}" type="slidenum">
              <a:rPr lang="tr-TR" smtClean="0"/>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217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a:t>Asıl başlık stilini düzenlemek için tıklayın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C814953-394C-4511-A11B-B0C99C4AD2D2}" type="datetimeFigureOut">
              <a:rPr lang="tr-TR" smtClean="0"/>
              <a:t>16.06.2025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67692FE-4997-4867-ACC7-69AA5DB4998B}" type="slidenum">
              <a:rPr lang="tr-TR" smtClean="0"/>
              <a:t>‹#›</a:t>
            </a:fld>
            <a:endParaRPr lang="tr-TR"/>
          </a:p>
        </p:txBody>
      </p:sp>
    </p:spTree>
    <p:extLst>
      <p:ext uri="{BB962C8B-B14F-4D97-AF65-F5344CB8AC3E}">
        <p14:creationId xmlns:p14="http://schemas.microsoft.com/office/powerpoint/2010/main" val="236077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C814953-394C-4511-A11B-B0C99C4AD2D2}" type="datetimeFigureOut">
              <a:rPr lang="tr-TR" smtClean="0"/>
              <a:t>16.06.2025</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67692FE-4997-4867-ACC7-69AA5DB4998B}" type="slidenum">
              <a:rPr lang="tr-TR" smtClean="0"/>
              <a:t>‹#›</a:t>
            </a:fld>
            <a:endParaRPr lang="tr-TR"/>
          </a:p>
        </p:txBody>
      </p:sp>
    </p:spTree>
    <p:extLst>
      <p:ext uri="{BB962C8B-B14F-4D97-AF65-F5344CB8AC3E}">
        <p14:creationId xmlns:p14="http://schemas.microsoft.com/office/powerpoint/2010/main" val="23728791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E7ED73-8D15-0732-A3B3-A20B64138849}"/>
              </a:ext>
            </a:extLst>
          </p:cNvPr>
          <p:cNvSpPr>
            <a:spLocks noGrp="1"/>
          </p:cNvSpPr>
          <p:nvPr>
            <p:ph type="ctrTitle"/>
          </p:nvPr>
        </p:nvSpPr>
        <p:spPr>
          <a:xfrm>
            <a:off x="2547258" y="1687287"/>
            <a:ext cx="6960810" cy="1741714"/>
          </a:xfrm>
        </p:spPr>
        <p:txBody>
          <a:bodyPr/>
          <a:lstStyle/>
          <a:p>
            <a:r>
              <a:rPr lang="tr-TR" dirty="0"/>
              <a:t>Birinci Basamakta Kabızlığa Yaklaşım </a:t>
            </a:r>
          </a:p>
        </p:txBody>
      </p:sp>
      <p:sp>
        <p:nvSpPr>
          <p:cNvPr id="3" name="Alt Başlık 2">
            <a:extLst>
              <a:ext uri="{FF2B5EF4-FFF2-40B4-BE49-F238E27FC236}">
                <a16:creationId xmlns:a16="http://schemas.microsoft.com/office/drawing/2014/main" id="{9FD3A260-5475-4AAD-6CA2-F8ACEF40949F}"/>
              </a:ext>
            </a:extLst>
          </p:cNvPr>
          <p:cNvSpPr>
            <a:spLocks noGrp="1"/>
          </p:cNvSpPr>
          <p:nvPr>
            <p:ph type="subTitle" idx="1"/>
          </p:nvPr>
        </p:nvSpPr>
        <p:spPr/>
        <p:txBody>
          <a:bodyPr/>
          <a:lstStyle/>
          <a:p>
            <a:r>
              <a:rPr lang="tr-TR" sz="2400" dirty="0">
                <a:solidFill>
                  <a:srgbClr val="002060"/>
                </a:solidFill>
              </a:rPr>
              <a:t>ARŞ. GÖR. DR. KÜRŞAT ÖZTÜRK</a:t>
            </a:r>
          </a:p>
          <a:p>
            <a:r>
              <a:rPr lang="tr-TR" sz="2400" dirty="0">
                <a:solidFill>
                  <a:srgbClr val="002060"/>
                </a:solidFill>
              </a:rPr>
              <a:t>KTÜ AİLE HEKİMLİĞİ</a:t>
            </a:r>
          </a:p>
          <a:p>
            <a:endParaRPr lang="tr-TR" dirty="0"/>
          </a:p>
        </p:txBody>
      </p:sp>
    </p:spTree>
    <p:extLst>
      <p:ext uri="{BB962C8B-B14F-4D97-AF65-F5344CB8AC3E}">
        <p14:creationId xmlns:p14="http://schemas.microsoft.com/office/powerpoint/2010/main" val="223235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355839F-F8E4-B29F-219A-837928DA4D2F}"/>
              </a:ext>
            </a:extLst>
          </p:cNvPr>
          <p:cNvSpPr>
            <a:spLocks noGrp="1"/>
          </p:cNvSpPr>
          <p:nvPr>
            <p:ph type="title"/>
          </p:nvPr>
        </p:nvSpPr>
        <p:spPr/>
        <p:txBody>
          <a:bodyPr/>
          <a:lstStyle/>
          <a:p>
            <a:r>
              <a:rPr lang="tr-TR" dirty="0"/>
              <a:t>Tanım</a:t>
            </a:r>
          </a:p>
        </p:txBody>
      </p:sp>
      <p:sp>
        <p:nvSpPr>
          <p:cNvPr id="3" name="İçerik Yer Tutucusu 2">
            <a:extLst>
              <a:ext uri="{FF2B5EF4-FFF2-40B4-BE49-F238E27FC236}">
                <a16:creationId xmlns:a16="http://schemas.microsoft.com/office/drawing/2014/main" id="{5A4864C8-5013-6D8C-A4CB-3692007EC947}"/>
              </a:ext>
            </a:extLst>
          </p:cNvPr>
          <p:cNvSpPr>
            <a:spLocks noGrp="1"/>
          </p:cNvSpPr>
          <p:nvPr>
            <p:ph idx="1"/>
          </p:nvPr>
        </p:nvSpPr>
        <p:spPr/>
        <p:txBody>
          <a:bodyPr>
            <a:normAutofit lnSpcReduction="10000"/>
          </a:bodyPr>
          <a:lstStyle/>
          <a:p>
            <a:r>
              <a:rPr lang="tr-TR" dirty="0"/>
              <a:t>Hastalar kabızlığı farklı şekillerde tanımlarlar. Genelde kabızlık; </a:t>
            </a:r>
          </a:p>
          <a:p>
            <a:pPr lvl="1">
              <a:buFont typeface="Wingdings" panose="05000000000000000000" pitchFamily="2" charset="2"/>
              <a:buChar char="Ø"/>
            </a:pPr>
            <a:r>
              <a:rPr lang="tr-TR" sz="2400" dirty="0"/>
              <a:t>sert dışkılama</a:t>
            </a:r>
          </a:p>
          <a:p>
            <a:pPr lvl="1">
              <a:buFont typeface="Wingdings" panose="05000000000000000000" pitchFamily="2" charset="2"/>
              <a:buChar char="Ø"/>
            </a:pPr>
            <a:r>
              <a:rPr lang="tr-TR" sz="2400" dirty="0"/>
              <a:t>dışkı sayısının normalden az olması</a:t>
            </a:r>
          </a:p>
          <a:p>
            <a:pPr lvl="1">
              <a:buFont typeface="Wingdings" panose="05000000000000000000" pitchFamily="2" charset="2"/>
              <a:buChar char="Ø"/>
            </a:pPr>
            <a:r>
              <a:rPr lang="tr-TR" sz="2400" dirty="0"/>
              <a:t>yoğun ıkınma gerekliliği </a:t>
            </a:r>
          </a:p>
          <a:p>
            <a:pPr lvl="1">
              <a:buFont typeface="Wingdings" panose="05000000000000000000" pitchFamily="2" charset="2"/>
              <a:buChar char="Ø"/>
            </a:pPr>
            <a:r>
              <a:rPr lang="tr-TR" sz="2400" dirty="0"/>
              <a:t>tam boşalamama</a:t>
            </a:r>
          </a:p>
          <a:p>
            <a:pPr lvl="1">
              <a:buFont typeface="Wingdings" panose="05000000000000000000" pitchFamily="2" charset="2"/>
              <a:buChar char="Ø"/>
            </a:pPr>
            <a:r>
              <a:rPr lang="tr-TR" sz="2400" dirty="0"/>
              <a:t> dışkılama için anüs ve vajina çevresine parmakla bası yapma bileşenleriyle tanımlanabilir</a:t>
            </a:r>
            <a:r>
              <a:rPr lang="tr-TR" sz="1800" dirty="0"/>
              <a:t>.</a:t>
            </a:r>
          </a:p>
          <a:p>
            <a:endParaRPr lang="tr-TR" dirty="0"/>
          </a:p>
        </p:txBody>
      </p:sp>
    </p:spTree>
    <p:extLst>
      <p:ext uri="{BB962C8B-B14F-4D97-AF65-F5344CB8AC3E}">
        <p14:creationId xmlns:p14="http://schemas.microsoft.com/office/powerpoint/2010/main" val="89173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C4D1BB-8A0F-D8CF-A0BA-8619575760B1}"/>
              </a:ext>
            </a:extLst>
          </p:cNvPr>
          <p:cNvSpPr>
            <a:spLocks noGrp="1"/>
          </p:cNvSpPr>
          <p:nvPr>
            <p:ph type="title"/>
          </p:nvPr>
        </p:nvSpPr>
        <p:spPr>
          <a:xfrm>
            <a:off x="1295402" y="535818"/>
            <a:ext cx="9601196" cy="1303867"/>
          </a:xfrm>
        </p:spPr>
        <p:txBody>
          <a:bodyPr/>
          <a:lstStyle/>
          <a:p>
            <a:r>
              <a:rPr lang="tr-TR" dirty="0"/>
              <a:t>Tanım</a:t>
            </a:r>
          </a:p>
        </p:txBody>
      </p:sp>
      <p:sp>
        <p:nvSpPr>
          <p:cNvPr id="3" name="İçerik Yer Tutucusu 2">
            <a:extLst>
              <a:ext uri="{FF2B5EF4-FFF2-40B4-BE49-F238E27FC236}">
                <a16:creationId xmlns:a16="http://schemas.microsoft.com/office/drawing/2014/main" id="{996F1E85-CCB1-8E20-D644-E936B6ED075F}"/>
              </a:ext>
            </a:extLst>
          </p:cNvPr>
          <p:cNvSpPr>
            <a:spLocks noGrp="1"/>
          </p:cNvSpPr>
          <p:nvPr>
            <p:ph sz="half" idx="1"/>
          </p:nvPr>
        </p:nvSpPr>
        <p:spPr>
          <a:xfrm>
            <a:off x="1295402" y="2081348"/>
            <a:ext cx="9601196" cy="3310128"/>
          </a:xfrm>
        </p:spPr>
        <p:txBody>
          <a:bodyPr>
            <a:normAutofit fontScale="25000" lnSpcReduction="20000"/>
          </a:bodyPr>
          <a:lstStyle/>
          <a:p>
            <a:pPr marL="457200" lvl="1" indent="0">
              <a:buNone/>
            </a:pPr>
            <a:r>
              <a:rPr lang="tr-TR" sz="9600" dirty="0"/>
              <a:t>Kabızlık tanımında kullanılan kriterler:</a:t>
            </a:r>
          </a:p>
          <a:p>
            <a:pPr lvl="1">
              <a:buFont typeface="Wingdings" panose="05000000000000000000" pitchFamily="2" charset="2"/>
              <a:buChar char="Ø"/>
            </a:pPr>
            <a:r>
              <a:rPr lang="tr-TR" sz="9600" b="1" dirty="0"/>
              <a:t>Roma IV  Tanı Kriterleri</a:t>
            </a:r>
          </a:p>
          <a:p>
            <a:pPr lvl="1">
              <a:buFont typeface="Wingdings" panose="05000000000000000000" pitchFamily="2" charset="2"/>
              <a:buChar char="Ø"/>
            </a:pPr>
            <a:r>
              <a:rPr lang="tr-TR" sz="9600" dirty="0" err="1"/>
              <a:t>Task</a:t>
            </a:r>
            <a:r>
              <a:rPr lang="tr-TR" sz="9600" dirty="0"/>
              <a:t> Force Kriterleri</a:t>
            </a:r>
          </a:p>
          <a:p>
            <a:pPr lvl="1">
              <a:buFont typeface="Wingdings" panose="05000000000000000000" pitchFamily="2" charset="2"/>
              <a:buChar char="Ø"/>
            </a:pPr>
            <a:r>
              <a:rPr lang="tr-TR" sz="9600" dirty="0" err="1"/>
              <a:t>American</a:t>
            </a:r>
            <a:r>
              <a:rPr lang="tr-TR" sz="9600" dirty="0"/>
              <a:t> </a:t>
            </a:r>
            <a:r>
              <a:rPr lang="tr-TR" sz="9600" dirty="0" err="1"/>
              <a:t>College</a:t>
            </a:r>
            <a:r>
              <a:rPr lang="tr-TR" sz="9600" dirty="0"/>
              <a:t> of </a:t>
            </a:r>
            <a:r>
              <a:rPr lang="tr-TR" sz="9600" dirty="0" err="1"/>
              <a:t>Gastroenterology</a:t>
            </a:r>
            <a:r>
              <a:rPr lang="tr-TR" sz="9600" dirty="0"/>
              <a:t> Kriterleri</a:t>
            </a:r>
          </a:p>
          <a:p>
            <a:pPr lvl="1">
              <a:buFont typeface="Wingdings" panose="05000000000000000000" pitchFamily="2" charset="2"/>
              <a:buChar char="Ø"/>
            </a:pPr>
            <a:r>
              <a:rPr lang="tr-TR" sz="9600" b="1" dirty="0"/>
              <a:t>Bristol Gaita Skalası</a:t>
            </a:r>
          </a:p>
          <a:p>
            <a:pPr marL="457200" lvl="1" indent="0">
              <a:buNone/>
            </a:pPr>
            <a:endParaRPr lang="tr-TR" sz="9600" dirty="0"/>
          </a:p>
          <a:p>
            <a:pPr lvl="1">
              <a:buFont typeface="Arial" panose="020B0604020202020204" pitchFamily="34" charset="0"/>
              <a:buChar char="•"/>
            </a:pPr>
            <a:endParaRPr lang="tr-TR" sz="3800" dirty="0"/>
          </a:p>
          <a:p>
            <a:pPr marL="457200" lvl="1" indent="0">
              <a:buNone/>
            </a:pPr>
            <a:br>
              <a:rPr lang="tr-TR" dirty="0"/>
            </a:br>
            <a:endParaRPr lang="tr-TR" dirty="0"/>
          </a:p>
          <a:p>
            <a:pPr lvl="1">
              <a:buFont typeface="Wingdings" panose="05000000000000000000" pitchFamily="2" charset="2"/>
              <a:buChar char="Ø"/>
            </a:pPr>
            <a:endParaRPr lang="tr-TR" dirty="0"/>
          </a:p>
          <a:p>
            <a:pPr marL="457200" lvl="1" indent="0">
              <a:buNone/>
            </a:pPr>
            <a:endParaRPr lang="tr-TR" dirty="0"/>
          </a:p>
          <a:p>
            <a:pPr marL="457200" lvl="1" indent="0">
              <a:buNone/>
            </a:pPr>
            <a:endParaRPr lang="tr-TR" dirty="0"/>
          </a:p>
          <a:p>
            <a:pPr marL="0" indent="0">
              <a:buNone/>
            </a:pPr>
            <a:endParaRPr lang="tr-TR" dirty="0"/>
          </a:p>
          <a:p>
            <a:pPr marL="0" indent="0">
              <a:buNone/>
            </a:pPr>
            <a:endParaRPr lang="tr-TR" dirty="0"/>
          </a:p>
        </p:txBody>
      </p:sp>
    </p:spTree>
    <p:extLst>
      <p:ext uri="{BB962C8B-B14F-4D97-AF65-F5344CB8AC3E}">
        <p14:creationId xmlns:p14="http://schemas.microsoft.com/office/powerpoint/2010/main" val="389835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A3337D-4701-4204-CEB7-BB3AED0AE479}"/>
              </a:ext>
            </a:extLst>
          </p:cNvPr>
          <p:cNvSpPr>
            <a:spLocks noGrp="1"/>
          </p:cNvSpPr>
          <p:nvPr>
            <p:ph type="title"/>
          </p:nvPr>
        </p:nvSpPr>
        <p:spPr>
          <a:xfrm>
            <a:off x="1295402" y="740230"/>
            <a:ext cx="9601196" cy="1545770"/>
          </a:xfrm>
        </p:spPr>
        <p:txBody>
          <a:bodyPr/>
          <a:lstStyle/>
          <a:p>
            <a:r>
              <a:rPr lang="tr-TR" dirty="0"/>
              <a:t>Tanım</a:t>
            </a:r>
          </a:p>
        </p:txBody>
      </p:sp>
      <p:sp>
        <p:nvSpPr>
          <p:cNvPr id="3" name="İçerik Yer Tutucusu 2">
            <a:extLst>
              <a:ext uri="{FF2B5EF4-FFF2-40B4-BE49-F238E27FC236}">
                <a16:creationId xmlns:a16="http://schemas.microsoft.com/office/drawing/2014/main" id="{D0664986-0C3B-35C4-E2D4-76A1826CAE49}"/>
              </a:ext>
            </a:extLst>
          </p:cNvPr>
          <p:cNvSpPr>
            <a:spLocks noGrp="1"/>
          </p:cNvSpPr>
          <p:nvPr>
            <p:ph idx="1"/>
          </p:nvPr>
        </p:nvSpPr>
        <p:spPr/>
        <p:txBody>
          <a:bodyPr/>
          <a:lstStyle/>
          <a:p>
            <a:r>
              <a:rPr lang="tr-TR" dirty="0"/>
              <a:t>Kabızlık tanımında kullanılan "</a:t>
            </a:r>
            <a:r>
              <a:rPr lang="tr-TR" dirty="0" err="1"/>
              <a:t>Task</a:t>
            </a:r>
            <a:r>
              <a:rPr lang="tr-TR" dirty="0"/>
              <a:t> Force Kriterleri" ve "</a:t>
            </a:r>
            <a:r>
              <a:rPr lang="tr-TR" dirty="0" err="1"/>
              <a:t>American</a:t>
            </a:r>
            <a:r>
              <a:rPr lang="tr-TR" dirty="0"/>
              <a:t> </a:t>
            </a:r>
            <a:r>
              <a:rPr lang="tr-TR" dirty="0" err="1"/>
              <a:t>College</a:t>
            </a:r>
            <a:r>
              <a:rPr lang="tr-TR" dirty="0"/>
              <a:t> of </a:t>
            </a:r>
            <a:r>
              <a:rPr lang="tr-TR" dirty="0" err="1"/>
              <a:t>Gastroenterology</a:t>
            </a:r>
            <a:r>
              <a:rPr lang="tr-TR" dirty="0"/>
              <a:t> kriterleri", genellikle </a:t>
            </a:r>
            <a:r>
              <a:rPr lang="tr-TR" b="1" dirty="0"/>
              <a:t>Roma IV Kriterleri</a:t>
            </a:r>
            <a:r>
              <a:rPr lang="tr-TR" dirty="0"/>
              <a:t>'nin farklı bağlamlarda anılması veya bu kriterlere dayanan klinik kılavuzların bir parçası olarak yorumlanmalıdır.</a:t>
            </a:r>
          </a:p>
          <a:p>
            <a:r>
              <a:rPr lang="tr-TR" b="1" dirty="0"/>
              <a:t>Roma IV kriterlerinin sağlanması kronik kabızlığa işaret eder.</a:t>
            </a:r>
          </a:p>
          <a:p>
            <a:endParaRPr lang="tr-TR" dirty="0"/>
          </a:p>
        </p:txBody>
      </p:sp>
    </p:spTree>
    <p:extLst>
      <p:ext uri="{BB962C8B-B14F-4D97-AF65-F5344CB8AC3E}">
        <p14:creationId xmlns:p14="http://schemas.microsoft.com/office/powerpoint/2010/main" val="1747008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F99863-DE7E-C0B6-4996-7F2107971A25}"/>
              </a:ext>
            </a:extLst>
          </p:cNvPr>
          <p:cNvSpPr>
            <a:spLocks noGrp="1"/>
          </p:cNvSpPr>
          <p:nvPr>
            <p:ph type="title"/>
          </p:nvPr>
        </p:nvSpPr>
        <p:spPr>
          <a:xfrm>
            <a:off x="1295402" y="982132"/>
            <a:ext cx="9601196" cy="901097"/>
          </a:xfrm>
        </p:spPr>
        <p:txBody>
          <a:bodyPr/>
          <a:lstStyle/>
          <a:p>
            <a:r>
              <a:rPr lang="tr-TR" dirty="0"/>
              <a:t>Tanım</a:t>
            </a:r>
          </a:p>
        </p:txBody>
      </p:sp>
      <p:sp>
        <p:nvSpPr>
          <p:cNvPr id="3" name="İçerik Yer Tutucusu 2">
            <a:extLst>
              <a:ext uri="{FF2B5EF4-FFF2-40B4-BE49-F238E27FC236}">
                <a16:creationId xmlns:a16="http://schemas.microsoft.com/office/drawing/2014/main" id="{B7B4CB9C-4F37-40D6-B200-95EBCF6D9DC3}"/>
              </a:ext>
            </a:extLst>
          </p:cNvPr>
          <p:cNvSpPr>
            <a:spLocks noGrp="1"/>
          </p:cNvSpPr>
          <p:nvPr>
            <p:ph idx="1"/>
          </p:nvPr>
        </p:nvSpPr>
        <p:spPr>
          <a:xfrm>
            <a:off x="1295402" y="2012646"/>
            <a:ext cx="9601196" cy="3318936"/>
          </a:xfrm>
        </p:spPr>
        <p:txBody>
          <a:bodyPr/>
          <a:lstStyle/>
          <a:p>
            <a:r>
              <a:rPr lang="tr-TR" dirty="0"/>
              <a:t>ROMA IV KRİTERLERİ</a:t>
            </a:r>
          </a:p>
        </p:txBody>
      </p:sp>
      <p:pic>
        <p:nvPicPr>
          <p:cNvPr id="5" name="İçerik Yer Tutucusu 3">
            <a:extLst>
              <a:ext uri="{FF2B5EF4-FFF2-40B4-BE49-F238E27FC236}">
                <a16:creationId xmlns:a16="http://schemas.microsoft.com/office/drawing/2014/main" id="{EF585A9C-9B39-D62F-25FF-2035A10810FF}"/>
              </a:ext>
            </a:extLst>
          </p:cNvPr>
          <p:cNvPicPr>
            <a:picLocks noChangeAspect="1"/>
          </p:cNvPicPr>
          <p:nvPr/>
        </p:nvPicPr>
        <p:blipFill rotWithShape="1">
          <a:blip r:embed="rId2"/>
          <a:srcRect l="827" t="8456" r="1209"/>
          <a:stretch/>
        </p:blipFill>
        <p:spPr>
          <a:xfrm>
            <a:off x="1295402" y="2437189"/>
            <a:ext cx="9797142" cy="3616655"/>
          </a:xfrm>
          <a:prstGeom prst="rect">
            <a:avLst/>
          </a:prstGeom>
        </p:spPr>
      </p:pic>
    </p:spTree>
    <p:extLst>
      <p:ext uri="{BB962C8B-B14F-4D97-AF65-F5344CB8AC3E}">
        <p14:creationId xmlns:p14="http://schemas.microsoft.com/office/powerpoint/2010/main" val="1710814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0897C6-784C-718D-FB8A-E84ED0994EDE}"/>
              </a:ext>
            </a:extLst>
          </p:cNvPr>
          <p:cNvSpPr>
            <a:spLocks noGrp="1"/>
          </p:cNvSpPr>
          <p:nvPr>
            <p:ph type="title"/>
          </p:nvPr>
        </p:nvSpPr>
        <p:spPr>
          <a:xfrm>
            <a:off x="1295401" y="546704"/>
            <a:ext cx="9601196" cy="890211"/>
          </a:xfrm>
        </p:spPr>
        <p:txBody>
          <a:bodyPr/>
          <a:lstStyle/>
          <a:p>
            <a:r>
              <a:rPr lang="tr-TR" dirty="0"/>
              <a:t>Tanım</a:t>
            </a:r>
          </a:p>
        </p:txBody>
      </p:sp>
      <p:pic>
        <p:nvPicPr>
          <p:cNvPr id="4" name="İçerik Yer Tutucusu 5">
            <a:extLst>
              <a:ext uri="{FF2B5EF4-FFF2-40B4-BE49-F238E27FC236}">
                <a16:creationId xmlns:a16="http://schemas.microsoft.com/office/drawing/2014/main" id="{FF108A48-39D4-80B6-0501-E7795F065247}"/>
              </a:ext>
            </a:extLst>
          </p:cNvPr>
          <p:cNvPicPr>
            <a:picLocks noGrp="1" noChangeAspect="1"/>
          </p:cNvPicPr>
          <p:nvPr>
            <p:ph idx="1"/>
          </p:nvPr>
        </p:nvPicPr>
        <p:blipFill>
          <a:blip r:embed="rId2"/>
          <a:stretch>
            <a:fillRect/>
          </a:stretch>
        </p:blipFill>
        <p:spPr>
          <a:xfrm>
            <a:off x="1208314" y="1632858"/>
            <a:ext cx="9688283" cy="4351867"/>
          </a:xfrm>
          <a:prstGeom prst="rect">
            <a:avLst/>
          </a:prstGeom>
        </p:spPr>
      </p:pic>
    </p:spTree>
    <p:extLst>
      <p:ext uri="{BB962C8B-B14F-4D97-AF65-F5344CB8AC3E}">
        <p14:creationId xmlns:p14="http://schemas.microsoft.com/office/powerpoint/2010/main" val="2042914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124854-D40E-AB71-EB27-67F20AD932D8}"/>
              </a:ext>
            </a:extLst>
          </p:cNvPr>
          <p:cNvSpPr>
            <a:spLocks noGrp="1"/>
          </p:cNvSpPr>
          <p:nvPr>
            <p:ph type="title"/>
          </p:nvPr>
        </p:nvSpPr>
        <p:spPr>
          <a:xfrm>
            <a:off x="849087" y="711199"/>
            <a:ext cx="9601196" cy="1063172"/>
          </a:xfrm>
        </p:spPr>
        <p:txBody>
          <a:bodyPr/>
          <a:lstStyle/>
          <a:p>
            <a:r>
              <a:rPr lang="tr-TR" dirty="0"/>
              <a:t>Tanım</a:t>
            </a:r>
          </a:p>
        </p:txBody>
      </p:sp>
      <p:sp>
        <p:nvSpPr>
          <p:cNvPr id="3" name="İçerik Yer Tutucusu 2">
            <a:extLst>
              <a:ext uri="{FF2B5EF4-FFF2-40B4-BE49-F238E27FC236}">
                <a16:creationId xmlns:a16="http://schemas.microsoft.com/office/drawing/2014/main" id="{46CB2BEF-4238-DD63-D811-BF4FFD6446C9}"/>
              </a:ext>
            </a:extLst>
          </p:cNvPr>
          <p:cNvSpPr>
            <a:spLocks noGrp="1"/>
          </p:cNvSpPr>
          <p:nvPr>
            <p:ph idx="1"/>
          </p:nvPr>
        </p:nvSpPr>
        <p:spPr>
          <a:xfrm>
            <a:off x="1295401" y="2827865"/>
            <a:ext cx="9601196" cy="3318936"/>
          </a:xfrm>
        </p:spPr>
        <p:txBody>
          <a:bodyPr/>
          <a:lstStyle/>
          <a:p>
            <a:r>
              <a:rPr lang="tr-TR" b="1" dirty="0"/>
              <a:t>Primer kabızlık</a:t>
            </a:r>
            <a:r>
              <a:rPr lang="tr-TR" dirty="0"/>
              <a:t>, literatürde </a:t>
            </a:r>
            <a:r>
              <a:rPr lang="tr-TR" b="1" dirty="0"/>
              <a:t>fonksiyonel kabızlık</a:t>
            </a:r>
            <a:r>
              <a:rPr lang="tr-TR" dirty="0"/>
              <a:t> veya </a:t>
            </a:r>
            <a:r>
              <a:rPr lang="tr-TR" b="1" dirty="0" err="1"/>
              <a:t>idiyopatik</a:t>
            </a:r>
            <a:r>
              <a:rPr lang="tr-TR" b="1" dirty="0"/>
              <a:t> kabızlık</a:t>
            </a:r>
            <a:r>
              <a:rPr lang="tr-TR" dirty="0"/>
              <a:t> olarak da bilinen bir durumdur. Bu terim, kabızlık semptomlarına neden olabilecek altta yatan herhangi bir </a:t>
            </a:r>
            <a:r>
              <a:rPr lang="tr-TR" b="1" dirty="0"/>
              <a:t>organik hastalığın, yapısal anormalliğin veya ilacın bulunmadığı</a:t>
            </a:r>
            <a:r>
              <a:rPr lang="tr-TR" dirty="0"/>
              <a:t> durumlarda kullanılır.</a:t>
            </a:r>
          </a:p>
        </p:txBody>
      </p:sp>
      <p:sp>
        <p:nvSpPr>
          <p:cNvPr id="4" name="Metin kutusu 3">
            <a:extLst>
              <a:ext uri="{FF2B5EF4-FFF2-40B4-BE49-F238E27FC236}">
                <a16:creationId xmlns:a16="http://schemas.microsoft.com/office/drawing/2014/main" id="{C414E08C-A30A-D41D-A7A9-344A05E3F57B}"/>
              </a:ext>
            </a:extLst>
          </p:cNvPr>
          <p:cNvSpPr txBox="1"/>
          <p:nvPr/>
        </p:nvSpPr>
        <p:spPr>
          <a:xfrm>
            <a:off x="4599213" y="2007986"/>
            <a:ext cx="2993571" cy="369332"/>
          </a:xfrm>
          <a:prstGeom prst="rect">
            <a:avLst/>
          </a:prstGeom>
          <a:noFill/>
        </p:spPr>
        <p:txBody>
          <a:bodyPr wrap="square" rtlCol="0">
            <a:spAutoFit/>
          </a:bodyPr>
          <a:lstStyle/>
          <a:p>
            <a:r>
              <a:rPr lang="tr-TR" dirty="0"/>
              <a:t>PRİMER KABIZLIK</a:t>
            </a:r>
          </a:p>
        </p:txBody>
      </p:sp>
    </p:spTree>
    <p:extLst>
      <p:ext uri="{BB962C8B-B14F-4D97-AF65-F5344CB8AC3E}">
        <p14:creationId xmlns:p14="http://schemas.microsoft.com/office/powerpoint/2010/main" val="3292783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7258A2-B536-CC38-A8A8-8C155DEB44B7}"/>
              </a:ext>
            </a:extLst>
          </p:cNvPr>
          <p:cNvSpPr>
            <a:spLocks noGrp="1"/>
          </p:cNvSpPr>
          <p:nvPr>
            <p:ph type="title"/>
          </p:nvPr>
        </p:nvSpPr>
        <p:spPr>
          <a:xfrm>
            <a:off x="1099459" y="546703"/>
            <a:ext cx="9601196" cy="1303867"/>
          </a:xfrm>
        </p:spPr>
        <p:txBody>
          <a:bodyPr/>
          <a:lstStyle/>
          <a:p>
            <a:r>
              <a:rPr lang="tr-TR" dirty="0"/>
              <a:t>Tanım</a:t>
            </a:r>
          </a:p>
        </p:txBody>
      </p:sp>
      <p:sp>
        <p:nvSpPr>
          <p:cNvPr id="3" name="İçerik Yer Tutucusu 2">
            <a:extLst>
              <a:ext uri="{FF2B5EF4-FFF2-40B4-BE49-F238E27FC236}">
                <a16:creationId xmlns:a16="http://schemas.microsoft.com/office/drawing/2014/main" id="{4B7DA707-5229-1B2C-43F0-F8DEFD7723F6}"/>
              </a:ext>
            </a:extLst>
          </p:cNvPr>
          <p:cNvSpPr>
            <a:spLocks noGrp="1"/>
          </p:cNvSpPr>
          <p:nvPr>
            <p:ph idx="1"/>
          </p:nvPr>
        </p:nvSpPr>
        <p:spPr>
          <a:xfrm>
            <a:off x="1295401" y="2057400"/>
            <a:ext cx="9601196" cy="3818468"/>
          </a:xfrm>
        </p:spPr>
        <p:txBody>
          <a:bodyPr>
            <a:normAutofit fontScale="92500" lnSpcReduction="20000"/>
          </a:bodyPr>
          <a:lstStyle/>
          <a:p>
            <a:pPr marL="0" indent="0">
              <a:buNone/>
            </a:pPr>
            <a:r>
              <a:rPr lang="tr-TR" b="1" dirty="0"/>
              <a:t>Primer Kabızlığın Temel Özellikleri:</a:t>
            </a:r>
          </a:p>
          <a:p>
            <a:r>
              <a:rPr lang="tr-TR" b="1" dirty="0"/>
              <a:t>Organik Neden Yokluğu:</a:t>
            </a:r>
            <a:r>
              <a:rPr lang="tr-TR" dirty="0"/>
              <a:t> En belirgin özelliğidir. Kabızlığa yol açan bir tümör, iltihaplı bağırsak hastalığı (</a:t>
            </a:r>
            <a:r>
              <a:rPr lang="tr-TR" dirty="0" err="1"/>
              <a:t>Crohn</a:t>
            </a:r>
            <a:r>
              <a:rPr lang="tr-TR" dirty="0"/>
              <a:t>, ülseratif kolit), </a:t>
            </a:r>
            <a:r>
              <a:rPr lang="tr-TR" dirty="0" err="1"/>
              <a:t>tiroid</a:t>
            </a:r>
            <a:r>
              <a:rPr lang="tr-TR" dirty="0"/>
              <a:t> bozukluğu (hipotiroidi), diyabet veya kullanılan herhangi bir ilacın yan etkisi gibi bilinen bir sebep yoktur.</a:t>
            </a:r>
          </a:p>
          <a:p>
            <a:r>
              <a:rPr lang="tr-TR" b="1" dirty="0"/>
              <a:t>Fonksiyonel Bozukluk:</a:t>
            </a:r>
            <a:r>
              <a:rPr lang="tr-TR" dirty="0"/>
              <a:t> Sorun, bağırsakların normal çalışma (</a:t>
            </a:r>
            <a:r>
              <a:rPr lang="tr-TR" dirty="0" err="1"/>
              <a:t>motilite</a:t>
            </a:r>
            <a:r>
              <a:rPr lang="tr-TR" dirty="0"/>
              <a:t>) mekanizmalarındaki veya dışkılama reflekslerindeki işlevsel bir bozukluktan kaynaklanır. Bağırsaklar yapısal olarak sağlıklı görünse de, görevlerini tam olarak yerine getiremezler.</a:t>
            </a:r>
          </a:p>
          <a:p>
            <a:r>
              <a:rPr lang="tr-TR" b="1" dirty="0"/>
              <a:t>Kronikleşme Eğilimi:</a:t>
            </a:r>
            <a:r>
              <a:rPr lang="tr-TR" dirty="0"/>
              <a:t> Primer kabızlık genellikle kronik bir durumdur, yani uzun süre devam eder. Tanı için Roma IV kriterlerinde belirtilen süreler (örneğin, yetişkinlerde son 3 ayda semptomların varlığı ve başlangıcın en az 6 ay önce olması) önemlidir</a:t>
            </a:r>
          </a:p>
          <a:p>
            <a:endParaRPr lang="tr-TR" dirty="0"/>
          </a:p>
        </p:txBody>
      </p:sp>
    </p:spTree>
    <p:extLst>
      <p:ext uri="{BB962C8B-B14F-4D97-AF65-F5344CB8AC3E}">
        <p14:creationId xmlns:p14="http://schemas.microsoft.com/office/powerpoint/2010/main" val="37407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2A7B40-90D9-BCA7-6304-B5822CFE59D3}"/>
              </a:ext>
            </a:extLst>
          </p:cNvPr>
          <p:cNvSpPr>
            <a:spLocks noGrp="1"/>
          </p:cNvSpPr>
          <p:nvPr>
            <p:ph type="title"/>
          </p:nvPr>
        </p:nvSpPr>
        <p:spPr>
          <a:xfrm>
            <a:off x="1295401" y="677333"/>
            <a:ext cx="9601196" cy="1303867"/>
          </a:xfrm>
        </p:spPr>
        <p:txBody>
          <a:bodyPr/>
          <a:lstStyle/>
          <a:p>
            <a:r>
              <a:rPr lang="tr-TR" dirty="0"/>
              <a:t>Tanım</a:t>
            </a:r>
          </a:p>
        </p:txBody>
      </p:sp>
      <p:sp>
        <p:nvSpPr>
          <p:cNvPr id="3" name="İçerik Yer Tutucusu 2">
            <a:extLst>
              <a:ext uri="{FF2B5EF4-FFF2-40B4-BE49-F238E27FC236}">
                <a16:creationId xmlns:a16="http://schemas.microsoft.com/office/drawing/2014/main" id="{2DF0E4C0-FD6F-330B-F06C-ADF93BCEC55C}"/>
              </a:ext>
            </a:extLst>
          </p:cNvPr>
          <p:cNvSpPr>
            <a:spLocks noGrp="1"/>
          </p:cNvSpPr>
          <p:nvPr>
            <p:ph idx="1"/>
          </p:nvPr>
        </p:nvSpPr>
        <p:spPr>
          <a:xfrm>
            <a:off x="1295401" y="1981200"/>
            <a:ext cx="9601196" cy="3894668"/>
          </a:xfrm>
        </p:spPr>
        <p:txBody>
          <a:bodyPr/>
          <a:lstStyle/>
          <a:p>
            <a:r>
              <a:rPr lang="tr-TR" dirty="0"/>
              <a:t>Primer kabızlığın alt tipleri şunlardır:</a:t>
            </a:r>
          </a:p>
          <a:p>
            <a:pPr marL="0" indent="0">
              <a:buNone/>
            </a:pPr>
            <a:r>
              <a:rPr lang="tr-TR" b="1" dirty="0"/>
              <a:t>1-Normal Kolon Geçişli Kabızlık (Normal Transit </a:t>
            </a:r>
            <a:r>
              <a:rPr lang="tr-TR" b="1" dirty="0" err="1"/>
              <a:t>Constipation</a:t>
            </a:r>
            <a:r>
              <a:rPr lang="tr-TR" b="1" dirty="0"/>
              <a:t> - NTC)</a:t>
            </a:r>
            <a:endParaRPr lang="tr-TR" dirty="0"/>
          </a:p>
          <a:p>
            <a:pPr marL="0" indent="0">
              <a:buNone/>
            </a:pPr>
            <a:r>
              <a:rPr lang="tr-TR" b="1" dirty="0"/>
              <a:t>2-Yavaş Kolon Geçişli Kabızlık (</a:t>
            </a:r>
            <a:r>
              <a:rPr lang="tr-TR" b="1" dirty="0" err="1"/>
              <a:t>Slow</a:t>
            </a:r>
            <a:r>
              <a:rPr lang="tr-TR" b="1" dirty="0"/>
              <a:t> Transit </a:t>
            </a:r>
            <a:r>
              <a:rPr lang="tr-TR" b="1" dirty="0" err="1"/>
              <a:t>Constipation</a:t>
            </a:r>
            <a:r>
              <a:rPr lang="tr-TR" b="1" dirty="0"/>
              <a:t> - STC)</a:t>
            </a:r>
            <a:endParaRPr lang="tr-TR" dirty="0"/>
          </a:p>
          <a:p>
            <a:pPr marL="0" indent="0">
              <a:buNone/>
            </a:pPr>
            <a:r>
              <a:rPr lang="tr-TR" b="1" dirty="0"/>
              <a:t>3-Disfonksiyonel Dışkılama/ Pelvik Taban Disfonksiyonu (</a:t>
            </a:r>
            <a:r>
              <a:rPr lang="tr-TR" b="1" dirty="0" err="1"/>
              <a:t>Dyssynergic</a:t>
            </a:r>
            <a:r>
              <a:rPr lang="tr-TR" b="1" dirty="0"/>
              <a:t> </a:t>
            </a:r>
            <a:r>
              <a:rPr lang="tr-TR" b="1" dirty="0" err="1"/>
              <a:t>Defecation</a:t>
            </a:r>
            <a:r>
              <a:rPr lang="tr-TR" b="1" dirty="0"/>
              <a:t> / </a:t>
            </a:r>
            <a:r>
              <a:rPr lang="tr-TR" b="1" dirty="0" err="1"/>
              <a:t>Pelvic</a:t>
            </a:r>
            <a:r>
              <a:rPr lang="tr-TR" b="1" dirty="0"/>
              <a:t> </a:t>
            </a:r>
            <a:r>
              <a:rPr lang="tr-TR" b="1" dirty="0" err="1"/>
              <a:t>Floor</a:t>
            </a:r>
            <a:r>
              <a:rPr lang="tr-TR" b="1" dirty="0"/>
              <a:t> </a:t>
            </a:r>
            <a:r>
              <a:rPr lang="tr-TR" b="1" dirty="0" err="1"/>
              <a:t>Dyssynergia</a:t>
            </a:r>
            <a:r>
              <a:rPr lang="tr-TR" b="1" dirty="0"/>
              <a:t>)</a:t>
            </a:r>
            <a:endParaRPr lang="tr-TR" dirty="0"/>
          </a:p>
          <a:p>
            <a:endParaRPr lang="tr-TR" dirty="0"/>
          </a:p>
        </p:txBody>
      </p:sp>
    </p:spTree>
    <p:extLst>
      <p:ext uri="{BB962C8B-B14F-4D97-AF65-F5344CB8AC3E}">
        <p14:creationId xmlns:p14="http://schemas.microsoft.com/office/powerpoint/2010/main" val="1553503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E5B5CA-665C-B7C8-B683-DC11BBAD908D}"/>
              </a:ext>
            </a:extLst>
          </p:cNvPr>
          <p:cNvSpPr>
            <a:spLocks noGrp="1"/>
          </p:cNvSpPr>
          <p:nvPr>
            <p:ph type="title"/>
          </p:nvPr>
        </p:nvSpPr>
        <p:spPr>
          <a:xfrm>
            <a:off x="1295402" y="982132"/>
            <a:ext cx="9601196" cy="944639"/>
          </a:xfrm>
        </p:spPr>
        <p:txBody>
          <a:bodyPr/>
          <a:lstStyle/>
          <a:p>
            <a:r>
              <a:rPr lang="tr-TR" dirty="0"/>
              <a:t>Tanım</a:t>
            </a:r>
          </a:p>
        </p:txBody>
      </p:sp>
      <p:sp>
        <p:nvSpPr>
          <p:cNvPr id="3" name="İçerik Yer Tutucusu 2">
            <a:extLst>
              <a:ext uri="{FF2B5EF4-FFF2-40B4-BE49-F238E27FC236}">
                <a16:creationId xmlns:a16="http://schemas.microsoft.com/office/drawing/2014/main" id="{BB1D8DE8-E1D8-F5EA-A33B-9299230B8197}"/>
              </a:ext>
            </a:extLst>
          </p:cNvPr>
          <p:cNvSpPr>
            <a:spLocks noGrp="1"/>
          </p:cNvSpPr>
          <p:nvPr>
            <p:ph idx="1"/>
          </p:nvPr>
        </p:nvSpPr>
        <p:spPr>
          <a:xfrm>
            <a:off x="1295402" y="2024743"/>
            <a:ext cx="9405255" cy="3981753"/>
          </a:xfrm>
        </p:spPr>
        <p:txBody>
          <a:bodyPr>
            <a:normAutofit fontScale="92500"/>
          </a:bodyPr>
          <a:lstStyle/>
          <a:p>
            <a:pPr marL="0" indent="0">
              <a:buNone/>
            </a:pPr>
            <a:r>
              <a:rPr lang="tr-TR" sz="2600" b="1" dirty="0"/>
              <a:t>Normal Kolon Geçişli Kabızlık (Normal Transit </a:t>
            </a:r>
            <a:r>
              <a:rPr lang="tr-TR" sz="2600" b="1" dirty="0" err="1"/>
              <a:t>Constipation</a:t>
            </a:r>
            <a:r>
              <a:rPr lang="tr-TR" sz="2600" b="1" dirty="0"/>
              <a:t> - NTC):</a:t>
            </a:r>
            <a:endParaRPr lang="tr-TR" sz="2600" dirty="0"/>
          </a:p>
          <a:p>
            <a:pPr>
              <a:buFont typeface="Wingdings" panose="05000000000000000000" pitchFamily="2" charset="2"/>
              <a:buChar char="Ø"/>
            </a:pPr>
            <a:r>
              <a:rPr lang="tr-TR" b="1" dirty="0"/>
              <a:t>En sık görülen primer kabızlık tipidir.</a:t>
            </a:r>
            <a:endParaRPr lang="tr-TR" dirty="0"/>
          </a:p>
          <a:p>
            <a:pPr>
              <a:buFont typeface="Wingdings" panose="05000000000000000000" pitchFamily="2" charset="2"/>
              <a:buChar char="Ø"/>
            </a:pPr>
            <a:r>
              <a:rPr lang="tr-TR" dirty="0"/>
              <a:t>Bu tipte dışkı, kalın bağırsak (kolon) boyunca normal hızda hareket eder ve rektuma ulaşır.</a:t>
            </a:r>
          </a:p>
          <a:p>
            <a:pPr>
              <a:buFont typeface="Wingdings" panose="05000000000000000000" pitchFamily="2" charset="2"/>
              <a:buChar char="Ø"/>
            </a:pPr>
            <a:r>
              <a:rPr lang="tr-TR" dirty="0"/>
              <a:t>Ancak hastalar, genellikle sert dışkı, dışkılama zorluğu, tam boşalamama hissi ve şişkinlik gibi semptomlardan şikayet ederler.</a:t>
            </a:r>
          </a:p>
          <a:p>
            <a:pPr>
              <a:buFont typeface="Wingdings" panose="05000000000000000000" pitchFamily="2" charset="2"/>
              <a:buChar char="Ø"/>
            </a:pPr>
            <a:r>
              <a:rPr lang="tr-TR" dirty="0"/>
              <a:t>Sıklıkla, bağırsakların ağrıya ve gerilmeye karşı aşırı duyarlı olması (</a:t>
            </a:r>
            <a:r>
              <a:rPr lang="tr-TR" dirty="0" err="1"/>
              <a:t>visseral</a:t>
            </a:r>
            <a:r>
              <a:rPr lang="tr-TR" dirty="0"/>
              <a:t> hipersensitivite) ile ilişkilidir ve </a:t>
            </a:r>
            <a:r>
              <a:rPr lang="tr-TR" dirty="0" err="1"/>
              <a:t>İrritabl</a:t>
            </a:r>
            <a:r>
              <a:rPr lang="tr-TR" dirty="0"/>
              <a:t> Bağırsak </a:t>
            </a:r>
            <a:r>
              <a:rPr lang="tr-TR" dirty="0" err="1"/>
              <a:t>Sendromu'nun</a:t>
            </a:r>
            <a:r>
              <a:rPr lang="tr-TR" dirty="0"/>
              <a:t> (İBS) kabızlık baskın alt tipiyle benzerlikler gösterebilir.</a:t>
            </a:r>
          </a:p>
          <a:p>
            <a:endParaRPr lang="tr-TR" dirty="0"/>
          </a:p>
        </p:txBody>
      </p:sp>
    </p:spTree>
    <p:extLst>
      <p:ext uri="{BB962C8B-B14F-4D97-AF65-F5344CB8AC3E}">
        <p14:creationId xmlns:p14="http://schemas.microsoft.com/office/powerpoint/2010/main" val="90471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BE423C-FEBE-69F5-29A8-3B688E5C6FF4}"/>
              </a:ext>
            </a:extLst>
          </p:cNvPr>
          <p:cNvSpPr>
            <a:spLocks noGrp="1"/>
          </p:cNvSpPr>
          <p:nvPr>
            <p:ph type="title"/>
          </p:nvPr>
        </p:nvSpPr>
        <p:spPr>
          <a:xfrm>
            <a:off x="1295401" y="688219"/>
            <a:ext cx="9601196" cy="1303867"/>
          </a:xfrm>
        </p:spPr>
        <p:txBody>
          <a:bodyPr/>
          <a:lstStyle/>
          <a:p>
            <a:r>
              <a:rPr lang="tr-TR" dirty="0"/>
              <a:t>Tanım</a:t>
            </a:r>
          </a:p>
        </p:txBody>
      </p:sp>
      <p:sp>
        <p:nvSpPr>
          <p:cNvPr id="3" name="İçerik Yer Tutucusu 2">
            <a:extLst>
              <a:ext uri="{FF2B5EF4-FFF2-40B4-BE49-F238E27FC236}">
                <a16:creationId xmlns:a16="http://schemas.microsoft.com/office/drawing/2014/main" id="{C8FC794B-96D3-B222-6D99-344079E96F43}"/>
              </a:ext>
            </a:extLst>
          </p:cNvPr>
          <p:cNvSpPr>
            <a:spLocks noGrp="1"/>
          </p:cNvSpPr>
          <p:nvPr>
            <p:ph idx="1"/>
          </p:nvPr>
        </p:nvSpPr>
        <p:spPr>
          <a:xfrm>
            <a:off x="1295401" y="1992086"/>
            <a:ext cx="9601196" cy="3883782"/>
          </a:xfrm>
        </p:spPr>
        <p:txBody>
          <a:bodyPr>
            <a:normAutofit/>
          </a:bodyPr>
          <a:lstStyle/>
          <a:p>
            <a:pPr marL="0" indent="0">
              <a:buNone/>
            </a:pPr>
            <a:r>
              <a:rPr lang="tr-TR" b="1" dirty="0"/>
              <a:t>Yavaş Kolon Geçişli Kabızlık (</a:t>
            </a:r>
            <a:r>
              <a:rPr lang="tr-TR" b="1" dirty="0" err="1"/>
              <a:t>Slow</a:t>
            </a:r>
            <a:r>
              <a:rPr lang="tr-TR" b="1" dirty="0"/>
              <a:t> Transit </a:t>
            </a:r>
            <a:r>
              <a:rPr lang="tr-TR" b="1" dirty="0" err="1"/>
              <a:t>Constipation</a:t>
            </a:r>
            <a:r>
              <a:rPr lang="tr-TR" b="1" dirty="0"/>
              <a:t> - STC):</a:t>
            </a:r>
            <a:endParaRPr lang="tr-TR" dirty="0"/>
          </a:p>
          <a:p>
            <a:pPr>
              <a:buFont typeface="Wingdings" panose="05000000000000000000" pitchFamily="2" charset="2"/>
              <a:buChar char="Ø"/>
            </a:pPr>
            <a:r>
              <a:rPr lang="tr-TR" dirty="0"/>
              <a:t>Bu tipte dışkı, kolon boyunca normalden daha yavaş hareket eder. Bu durum, kolonik </a:t>
            </a:r>
            <a:r>
              <a:rPr lang="tr-TR" dirty="0" err="1"/>
              <a:t>motiliteyi</a:t>
            </a:r>
            <a:r>
              <a:rPr lang="tr-TR" dirty="0"/>
              <a:t> sağlayan sinir veya kas hücrelerindeki bir sorunla ilişkili olabilir.</a:t>
            </a:r>
          </a:p>
          <a:p>
            <a:pPr>
              <a:buFont typeface="Wingdings" panose="05000000000000000000" pitchFamily="2" charset="2"/>
              <a:buChar char="Ø"/>
            </a:pPr>
            <a:r>
              <a:rPr lang="tr-TR" dirty="0"/>
              <a:t>Semptomlar arasında seyrek dışkılama (genellikle haftada 1'den az), şişkinlik, karın ağrısı ve bazen iştahsızlık bulunur.</a:t>
            </a:r>
          </a:p>
          <a:p>
            <a:pPr>
              <a:buFont typeface="Wingdings" panose="05000000000000000000" pitchFamily="2" charset="2"/>
              <a:buChar char="Ø"/>
            </a:pPr>
            <a:r>
              <a:rPr lang="tr-TR" dirty="0"/>
              <a:t>Genellikle genç kadınlarda daha sık görülür. Tanı, özel bir test olan kolon transit zamanı ölçümü ile konulabilir.</a:t>
            </a:r>
          </a:p>
          <a:p>
            <a:endParaRPr lang="tr-TR" dirty="0"/>
          </a:p>
        </p:txBody>
      </p:sp>
    </p:spTree>
    <p:extLst>
      <p:ext uri="{BB962C8B-B14F-4D97-AF65-F5344CB8AC3E}">
        <p14:creationId xmlns:p14="http://schemas.microsoft.com/office/powerpoint/2010/main" val="2228805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38DAB1-8715-6BAF-5658-DAFE21047C99}"/>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a16="http://schemas.microsoft.com/office/drawing/2014/main" id="{FFBF2DBB-1453-A080-CD47-A0FE46294AE7}"/>
              </a:ext>
            </a:extLst>
          </p:cNvPr>
          <p:cNvSpPr>
            <a:spLocks noGrp="1"/>
          </p:cNvSpPr>
          <p:nvPr>
            <p:ph idx="1"/>
          </p:nvPr>
        </p:nvSpPr>
        <p:spPr/>
        <p:txBody>
          <a:bodyPr>
            <a:normAutofit/>
          </a:bodyPr>
          <a:lstStyle/>
          <a:p>
            <a:r>
              <a:rPr lang="tr-TR" sz="2800" dirty="0"/>
              <a:t>Birinci basamağa kabızlık şikayetiyle başvuran hastalara etkin, güvenli ve bütüncül bir yaklaşımla tanı koyabilme, hastaları tedavi edebilme ve yönetebilme becerilerini arttırmak.</a:t>
            </a:r>
          </a:p>
        </p:txBody>
      </p:sp>
    </p:spTree>
    <p:extLst>
      <p:ext uri="{BB962C8B-B14F-4D97-AF65-F5344CB8AC3E}">
        <p14:creationId xmlns:p14="http://schemas.microsoft.com/office/powerpoint/2010/main" val="1291532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7D2D80-5854-1E6E-674F-35C7416032CC}"/>
              </a:ext>
            </a:extLst>
          </p:cNvPr>
          <p:cNvSpPr>
            <a:spLocks noGrp="1"/>
          </p:cNvSpPr>
          <p:nvPr>
            <p:ph type="title"/>
          </p:nvPr>
        </p:nvSpPr>
        <p:spPr>
          <a:xfrm>
            <a:off x="1295402" y="642258"/>
            <a:ext cx="9601196" cy="1393369"/>
          </a:xfrm>
        </p:spPr>
        <p:txBody>
          <a:bodyPr/>
          <a:lstStyle/>
          <a:p>
            <a:r>
              <a:rPr lang="tr-TR" dirty="0"/>
              <a:t>Tanım</a:t>
            </a:r>
          </a:p>
        </p:txBody>
      </p:sp>
      <p:sp>
        <p:nvSpPr>
          <p:cNvPr id="3" name="İçerik Yer Tutucusu 2">
            <a:extLst>
              <a:ext uri="{FF2B5EF4-FFF2-40B4-BE49-F238E27FC236}">
                <a16:creationId xmlns:a16="http://schemas.microsoft.com/office/drawing/2014/main" id="{ABDE6D2A-4F02-D896-44B1-B47383DB56FB}"/>
              </a:ext>
            </a:extLst>
          </p:cNvPr>
          <p:cNvSpPr>
            <a:spLocks noGrp="1"/>
          </p:cNvSpPr>
          <p:nvPr>
            <p:ph idx="1"/>
          </p:nvPr>
        </p:nvSpPr>
        <p:spPr>
          <a:xfrm>
            <a:off x="1295401" y="1763487"/>
            <a:ext cx="9601196" cy="4201884"/>
          </a:xfrm>
        </p:spPr>
        <p:txBody>
          <a:bodyPr>
            <a:normAutofit fontScale="92500" lnSpcReduction="10000"/>
          </a:bodyPr>
          <a:lstStyle/>
          <a:p>
            <a:pPr marL="0" indent="0">
              <a:buNone/>
            </a:pPr>
            <a:r>
              <a:rPr lang="tr-TR" b="1" dirty="0"/>
              <a:t>Disfonksiyonel Dışkılama/ Pelvik Taban Disfonksiyonu (</a:t>
            </a:r>
            <a:r>
              <a:rPr lang="tr-TR" b="1" dirty="0" err="1"/>
              <a:t>Dyssynergic</a:t>
            </a:r>
            <a:r>
              <a:rPr lang="tr-TR" b="1" dirty="0"/>
              <a:t> </a:t>
            </a:r>
            <a:r>
              <a:rPr lang="tr-TR" b="1" dirty="0" err="1"/>
              <a:t>Defecation</a:t>
            </a:r>
            <a:r>
              <a:rPr lang="tr-TR" b="1" dirty="0"/>
              <a:t> / </a:t>
            </a:r>
            <a:r>
              <a:rPr lang="tr-TR" b="1" dirty="0" err="1"/>
              <a:t>Pelvic</a:t>
            </a:r>
            <a:r>
              <a:rPr lang="tr-TR" b="1" dirty="0"/>
              <a:t> </a:t>
            </a:r>
            <a:r>
              <a:rPr lang="tr-TR" b="1" dirty="0" err="1"/>
              <a:t>Floor</a:t>
            </a:r>
            <a:r>
              <a:rPr lang="tr-TR" b="1" dirty="0"/>
              <a:t> </a:t>
            </a:r>
            <a:r>
              <a:rPr lang="tr-TR" b="1" dirty="0" err="1"/>
              <a:t>Dyssynergia</a:t>
            </a:r>
            <a:r>
              <a:rPr lang="tr-TR" b="1" dirty="0"/>
              <a:t>):</a:t>
            </a:r>
            <a:endParaRPr lang="tr-TR" dirty="0"/>
          </a:p>
          <a:p>
            <a:pPr>
              <a:buFont typeface="Wingdings" panose="05000000000000000000" pitchFamily="2" charset="2"/>
              <a:buChar char="Ø"/>
            </a:pPr>
            <a:r>
              <a:rPr lang="tr-TR" dirty="0"/>
              <a:t>Bu tipte sorun, bağırsak içeriğinin kolonda normal hızda ilerlemesine rağmen, dışkılama sırasında anüs ve rektum çevresindeki kasların (pelvik taban kasları ve anal </a:t>
            </a:r>
            <a:r>
              <a:rPr lang="tr-TR" dirty="0" err="1"/>
              <a:t>sfinkterler</a:t>
            </a:r>
            <a:r>
              <a:rPr lang="tr-TR" dirty="0"/>
              <a:t>) koordineli çalışmamasıdır.</a:t>
            </a:r>
          </a:p>
          <a:p>
            <a:pPr>
              <a:buFont typeface="Wingdings" panose="05000000000000000000" pitchFamily="2" charset="2"/>
              <a:buChar char="Ø"/>
            </a:pPr>
            <a:r>
              <a:rPr lang="tr-TR" dirty="0"/>
              <a:t>Normalde dışkılama sırasında bu kaslar gevşer. Ancak bu disfonksiyonda, kaslar gevşemek yerine kasılabilir veya yeterince gevşemez, bu da dışkının dışarı çıkmasını engeller.</a:t>
            </a:r>
          </a:p>
          <a:p>
            <a:pPr>
              <a:buFont typeface="Wingdings" panose="05000000000000000000" pitchFamily="2" charset="2"/>
              <a:buChar char="Ø"/>
            </a:pPr>
            <a:r>
              <a:rPr lang="tr-TR" dirty="0"/>
              <a:t>Semptomlar arasında aşırı ıkınma, tam boşalamama hissi, anorektal tıkanıklık hissi ve dışkıyı çıkarmak için elle müdahale ihtiyacı yaygındır. Tanı için anorektal </a:t>
            </a:r>
            <a:r>
              <a:rPr lang="tr-TR" dirty="0" err="1"/>
              <a:t>manometri</a:t>
            </a:r>
            <a:r>
              <a:rPr lang="tr-TR" dirty="0"/>
              <a:t> gibi testler kullanılır.</a:t>
            </a:r>
          </a:p>
          <a:p>
            <a:endParaRPr lang="tr-TR" dirty="0"/>
          </a:p>
        </p:txBody>
      </p:sp>
    </p:spTree>
    <p:extLst>
      <p:ext uri="{BB962C8B-B14F-4D97-AF65-F5344CB8AC3E}">
        <p14:creationId xmlns:p14="http://schemas.microsoft.com/office/powerpoint/2010/main" val="3566794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7A24F1-33E2-61DF-8FBA-8468552F5EF3}"/>
              </a:ext>
            </a:extLst>
          </p:cNvPr>
          <p:cNvSpPr>
            <a:spLocks noGrp="1"/>
          </p:cNvSpPr>
          <p:nvPr>
            <p:ph type="title"/>
          </p:nvPr>
        </p:nvSpPr>
        <p:spPr>
          <a:xfrm>
            <a:off x="1295401" y="699496"/>
            <a:ext cx="9601196" cy="1303867"/>
          </a:xfrm>
        </p:spPr>
        <p:txBody>
          <a:bodyPr/>
          <a:lstStyle/>
          <a:p>
            <a:r>
              <a:rPr lang="tr-TR" dirty="0"/>
              <a:t>Tanım</a:t>
            </a:r>
          </a:p>
        </p:txBody>
      </p:sp>
      <p:sp>
        <p:nvSpPr>
          <p:cNvPr id="3" name="İçerik Yer Tutucusu 2">
            <a:extLst>
              <a:ext uri="{FF2B5EF4-FFF2-40B4-BE49-F238E27FC236}">
                <a16:creationId xmlns:a16="http://schemas.microsoft.com/office/drawing/2014/main" id="{B366F3C8-5EF3-D08C-3AF2-CD7C95460253}"/>
              </a:ext>
            </a:extLst>
          </p:cNvPr>
          <p:cNvSpPr>
            <a:spLocks noGrp="1"/>
          </p:cNvSpPr>
          <p:nvPr>
            <p:ph idx="1"/>
          </p:nvPr>
        </p:nvSpPr>
        <p:spPr/>
        <p:txBody>
          <a:bodyPr/>
          <a:lstStyle/>
          <a:p>
            <a:r>
              <a:rPr lang="tr-TR" b="1" dirty="0" err="1"/>
              <a:t>İrritabl</a:t>
            </a:r>
            <a:r>
              <a:rPr lang="tr-TR" b="1" dirty="0"/>
              <a:t> Bağırsak Sendromu (İBS)</a:t>
            </a:r>
            <a:r>
              <a:rPr lang="tr-TR" dirty="0"/>
              <a:t>, kronik ve tekrarlayan </a:t>
            </a:r>
            <a:r>
              <a:rPr lang="tr-TR" dirty="0" err="1"/>
              <a:t>gastrointestinal</a:t>
            </a:r>
            <a:r>
              <a:rPr lang="tr-TR" dirty="0"/>
              <a:t> semptomlarla karakterize edilen, ancak yapısal veya biyokimyasal bir anormallikle açıklanamayan bir </a:t>
            </a:r>
            <a:r>
              <a:rPr lang="tr-TR" b="1" dirty="0"/>
              <a:t>fonksiyonel </a:t>
            </a:r>
            <a:r>
              <a:rPr lang="tr-TR" b="1" dirty="0" err="1"/>
              <a:t>gastrointestinal</a:t>
            </a:r>
            <a:r>
              <a:rPr lang="tr-TR" b="1" dirty="0"/>
              <a:t> bozukluktur.</a:t>
            </a:r>
          </a:p>
          <a:p>
            <a:r>
              <a:rPr lang="tr-TR" dirty="0"/>
              <a:t>Tanı, Uluslararası Fonksiyonel </a:t>
            </a:r>
            <a:r>
              <a:rPr lang="tr-TR" dirty="0" err="1"/>
              <a:t>Gastrointestinal</a:t>
            </a:r>
            <a:r>
              <a:rPr lang="tr-TR" dirty="0"/>
              <a:t> Bozukluklar Konsensüsü tarafından belirlenen </a:t>
            </a:r>
            <a:r>
              <a:rPr lang="tr-TR" b="1" dirty="0"/>
              <a:t>Roma IV kriterleri</a:t>
            </a:r>
            <a:r>
              <a:rPr lang="tr-TR" dirty="0"/>
              <a:t>ne göre semptomların spesifik bir kombinasyonuna dayanır.</a:t>
            </a:r>
          </a:p>
        </p:txBody>
      </p:sp>
      <p:sp>
        <p:nvSpPr>
          <p:cNvPr id="4" name="Metin kutusu 3">
            <a:extLst>
              <a:ext uri="{FF2B5EF4-FFF2-40B4-BE49-F238E27FC236}">
                <a16:creationId xmlns:a16="http://schemas.microsoft.com/office/drawing/2014/main" id="{04610F8F-880E-2357-B138-11861FA05259}"/>
              </a:ext>
            </a:extLst>
          </p:cNvPr>
          <p:cNvSpPr txBox="1"/>
          <p:nvPr/>
        </p:nvSpPr>
        <p:spPr>
          <a:xfrm>
            <a:off x="4201885" y="2003363"/>
            <a:ext cx="3973286" cy="369332"/>
          </a:xfrm>
          <a:prstGeom prst="rect">
            <a:avLst/>
          </a:prstGeom>
          <a:noFill/>
        </p:spPr>
        <p:txBody>
          <a:bodyPr wrap="square" rtlCol="0">
            <a:spAutoFit/>
          </a:bodyPr>
          <a:lstStyle/>
          <a:p>
            <a:r>
              <a:rPr lang="tr-TR" dirty="0"/>
              <a:t>İRRİTABL BAĞIRSAK SENDROMU</a:t>
            </a:r>
          </a:p>
        </p:txBody>
      </p:sp>
    </p:spTree>
    <p:extLst>
      <p:ext uri="{BB962C8B-B14F-4D97-AF65-F5344CB8AC3E}">
        <p14:creationId xmlns:p14="http://schemas.microsoft.com/office/powerpoint/2010/main" val="148700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49C117F-F390-437B-ADB0-57E87EFF34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3" name="Picture 22">
              <a:extLst>
                <a:ext uri="{FF2B5EF4-FFF2-40B4-BE49-F238E27FC236}">
                  <a16:creationId xmlns:a16="http://schemas.microsoft.com/office/drawing/2014/main" id="{A7EF42F8-2417-49A6-95CE-DE9503B0AA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4" name="Rectangle 23">
              <a:extLst>
                <a:ext uri="{FF2B5EF4-FFF2-40B4-BE49-F238E27FC236}">
                  <a16:creationId xmlns:a16="http://schemas.microsoft.com/office/drawing/2014/main" id="{AC6F623B-2003-4AED-B02F-541A150EC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25" name="Picture 24">
              <a:extLst>
                <a:ext uri="{FF2B5EF4-FFF2-40B4-BE49-F238E27FC236}">
                  <a16:creationId xmlns:a16="http://schemas.microsoft.com/office/drawing/2014/main" id="{CD11837A-4F3D-419F-ACE2-E80B1EA2846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6" name="Picture 25">
              <a:extLst>
                <a:ext uri="{FF2B5EF4-FFF2-40B4-BE49-F238E27FC236}">
                  <a16:creationId xmlns:a16="http://schemas.microsoft.com/office/drawing/2014/main" id="{B9411D1A-7E2C-4A36-BE32-BF7A8E13072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28" name="Straight Connector 27">
            <a:extLst>
              <a:ext uri="{FF2B5EF4-FFF2-40B4-BE49-F238E27FC236}">
                <a16:creationId xmlns:a16="http://schemas.microsoft.com/office/drawing/2014/main" id="{20742BC3-654B-4E41-9A6A-73A42E4776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575E71FA-50BD-43F8-8C98-04339283A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F1AA7F6-A589-4BC8-BC72-2CA6DC9083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3" name="Picture 32">
              <a:extLst>
                <a:ext uri="{FF2B5EF4-FFF2-40B4-BE49-F238E27FC236}">
                  <a16:creationId xmlns:a16="http://schemas.microsoft.com/office/drawing/2014/main" id="{53F5243F-7E41-439E-8991-C4F246D88F6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4" name="Rectangle 33">
              <a:extLst>
                <a:ext uri="{FF2B5EF4-FFF2-40B4-BE49-F238E27FC236}">
                  <a16:creationId xmlns:a16="http://schemas.microsoft.com/office/drawing/2014/main" id="{401A6B5F-1CF1-43AD-9E85-94E187210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35" name="Picture 34">
              <a:extLst>
                <a:ext uri="{FF2B5EF4-FFF2-40B4-BE49-F238E27FC236}">
                  <a16:creationId xmlns:a16="http://schemas.microsoft.com/office/drawing/2014/main" id="{2F682A59-7E20-407C-A7F8-582295AC687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6" name="Picture 35">
              <a:extLst>
                <a:ext uri="{FF2B5EF4-FFF2-40B4-BE49-F238E27FC236}">
                  <a16:creationId xmlns:a16="http://schemas.microsoft.com/office/drawing/2014/main" id="{5E4AC24E-0670-406E-822F-AAA6DA2010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Başlık 1">
            <a:extLst>
              <a:ext uri="{FF2B5EF4-FFF2-40B4-BE49-F238E27FC236}">
                <a16:creationId xmlns:a16="http://schemas.microsoft.com/office/drawing/2014/main" id="{3D314EBA-6178-E864-906C-2DC5366B5899}"/>
              </a:ext>
            </a:extLst>
          </p:cNvPr>
          <p:cNvSpPr>
            <a:spLocks noGrp="1"/>
          </p:cNvSpPr>
          <p:nvPr>
            <p:ph type="title"/>
          </p:nvPr>
        </p:nvSpPr>
        <p:spPr>
          <a:xfrm>
            <a:off x="8013290" y="1041401"/>
            <a:ext cx="3079006" cy="2345264"/>
          </a:xfrm>
        </p:spPr>
        <p:txBody>
          <a:bodyPr vert="horz" lIns="91440" tIns="45720" rIns="91440" bIns="45720" rtlCol="0" anchor="b">
            <a:normAutofit/>
          </a:bodyPr>
          <a:lstStyle/>
          <a:p>
            <a:r>
              <a:rPr lang="en-US">
                <a:solidFill>
                  <a:srgbClr val="262626"/>
                </a:solidFill>
              </a:rPr>
              <a:t>Tanım</a:t>
            </a:r>
          </a:p>
        </p:txBody>
      </p:sp>
      <p:sp>
        <p:nvSpPr>
          <p:cNvPr id="38" name="Rectangle 37">
            <a:extLst>
              <a:ext uri="{FF2B5EF4-FFF2-40B4-BE49-F238E27FC236}">
                <a16:creationId xmlns:a16="http://schemas.microsoft.com/office/drawing/2014/main" id="{E89B1776-F953-4C0F-8E85-E9C66B1EF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6432130"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F0158879-737E-81BD-98FE-5104FD6E012E}"/>
              </a:ext>
            </a:extLst>
          </p:cNvPr>
          <p:cNvPicPr>
            <a:picLocks noChangeAspect="1"/>
          </p:cNvPicPr>
          <p:nvPr/>
        </p:nvPicPr>
        <p:blipFill>
          <a:blip r:embed="rId7"/>
          <a:stretch>
            <a:fillRect/>
          </a:stretch>
        </p:blipFill>
        <p:spPr>
          <a:xfrm>
            <a:off x="1412683" y="1511386"/>
            <a:ext cx="5784083" cy="3656423"/>
          </a:xfrm>
          <a:prstGeom prst="rect">
            <a:avLst/>
          </a:prstGeom>
        </p:spPr>
      </p:pic>
      <p:cxnSp>
        <p:nvCxnSpPr>
          <p:cNvPr id="40" name="Straight Connector 39">
            <a:extLst>
              <a:ext uri="{FF2B5EF4-FFF2-40B4-BE49-F238E27FC236}">
                <a16:creationId xmlns:a16="http://schemas.microsoft.com/office/drawing/2014/main" id="{997356D0-D934-42B9-8291-DF34A3AC0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9431" y="3509772"/>
            <a:ext cx="3074977" cy="1235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99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7F8A4E-5C13-2DEB-7DFF-0A7DBE292B1D}"/>
              </a:ext>
            </a:extLst>
          </p:cNvPr>
          <p:cNvSpPr>
            <a:spLocks noGrp="1"/>
          </p:cNvSpPr>
          <p:nvPr>
            <p:ph type="title"/>
          </p:nvPr>
        </p:nvSpPr>
        <p:spPr>
          <a:xfrm>
            <a:off x="1208316" y="514259"/>
            <a:ext cx="9601196" cy="999068"/>
          </a:xfrm>
        </p:spPr>
        <p:txBody>
          <a:bodyPr/>
          <a:lstStyle/>
          <a:p>
            <a:r>
              <a:rPr lang="tr-TR" dirty="0"/>
              <a:t>Tanım</a:t>
            </a:r>
          </a:p>
        </p:txBody>
      </p:sp>
      <p:sp>
        <p:nvSpPr>
          <p:cNvPr id="3" name="İçerik Yer Tutucusu 2">
            <a:extLst>
              <a:ext uri="{FF2B5EF4-FFF2-40B4-BE49-F238E27FC236}">
                <a16:creationId xmlns:a16="http://schemas.microsoft.com/office/drawing/2014/main" id="{A92ED20F-60F3-0CF2-6E02-00CB42538F2F}"/>
              </a:ext>
            </a:extLst>
          </p:cNvPr>
          <p:cNvSpPr>
            <a:spLocks noGrp="1"/>
          </p:cNvSpPr>
          <p:nvPr>
            <p:ph idx="1"/>
          </p:nvPr>
        </p:nvSpPr>
        <p:spPr>
          <a:xfrm>
            <a:off x="1295399" y="2525271"/>
            <a:ext cx="9601196" cy="3318936"/>
          </a:xfrm>
        </p:spPr>
        <p:txBody>
          <a:bodyPr/>
          <a:lstStyle/>
          <a:p>
            <a:pPr>
              <a:buFont typeface="Wingdings" panose="05000000000000000000" pitchFamily="2" charset="2"/>
              <a:buChar char="Ø"/>
            </a:pPr>
            <a:r>
              <a:rPr lang="tr-TR" b="1" dirty="0"/>
              <a:t>Sekonder kabızlık</a:t>
            </a:r>
            <a:r>
              <a:rPr lang="tr-TR" dirty="0"/>
              <a:t>, kabızlık semptomlarının altta yatan </a:t>
            </a:r>
            <a:r>
              <a:rPr lang="tr-TR" b="1" dirty="0"/>
              <a:t>hastalık veya kullanılan bir ilacın yan etkisi</a:t>
            </a:r>
            <a:r>
              <a:rPr lang="tr-TR" dirty="0"/>
              <a:t> olarak ortaya çıktığı durumdur. </a:t>
            </a:r>
          </a:p>
          <a:p>
            <a:pPr>
              <a:buFont typeface="Wingdings" panose="05000000000000000000" pitchFamily="2" charset="2"/>
              <a:buChar char="Ø"/>
            </a:pPr>
            <a:r>
              <a:rPr lang="tr-TR" dirty="0"/>
              <a:t>"Primer kabızlık" (veya fonksiyonel kabızlık) ile temel farkı, sekonder kabızlıkta semptomlara neden olan </a:t>
            </a:r>
            <a:r>
              <a:rPr lang="tr-TR" b="1" dirty="0"/>
              <a:t>belirlenebilir bir dış faktörün </a:t>
            </a:r>
            <a:r>
              <a:rPr lang="tr-TR" dirty="0"/>
              <a:t>olmasıdır.</a:t>
            </a:r>
          </a:p>
        </p:txBody>
      </p:sp>
      <p:sp>
        <p:nvSpPr>
          <p:cNvPr id="4" name="Metin kutusu 3">
            <a:extLst>
              <a:ext uri="{FF2B5EF4-FFF2-40B4-BE49-F238E27FC236}">
                <a16:creationId xmlns:a16="http://schemas.microsoft.com/office/drawing/2014/main" id="{F3F152D3-35D6-D82D-0EDE-0272ABC18692}"/>
              </a:ext>
            </a:extLst>
          </p:cNvPr>
          <p:cNvSpPr txBox="1"/>
          <p:nvPr/>
        </p:nvSpPr>
        <p:spPr>
          <a:xfrm>
            <a:off x="4708069" y="1795541"/>
            <a:ext cx="3080657" cy="369332"/>
          </a:xfrm>
          <a:prstGeom prst="rect">
            <a:avLst/>
          </a:prstGeom>
          <a:noFill/>
        </p:spPr>
        <p:txBody>
          <a:bodyPr wrap="square" rtlCol="0">
            <a:spAutoFit/>
          </a:bodyPr>
          <a:lstStyle/>
          <a:p>
            <a:r>
              <a:rPr lang="tr-TR" dirty="0"/>
              <a:t>SEKONDER KABIZLIK</a:t>
            </a:r>
          </a:p>
        </p:txBody>
      </p:sp>
    </p:spTree>
    <p:extLst>
      <p:ext uri="{BB962C8B-B14F-4D97-AF65-F5344CB8AC3E}">
        <p14:creationId xmlns:p14="http://schemas.microsoft.com/office/powerpoint/2010/main" val="40349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BDA7961-6524-FD1E-FD59-11301D9BCA66}"/>
              </a:ext>
            </a:extLst>
          </p:cNvPr>
          <p:cNvSpPr>
            <a:spLocks noGrp="1"/>
          </p:cNvSpPr>
          <p:nvPr>
            <p:ph type="title"/>
          </p:nvPr>
        </p:nvSpPr>
        <p:spPr>
          <a:xfrm>
            <a:off x="1295402" y="982132"/>
            <a:ext cx="9601196" cy="944639"/>
          </a:xfrm>
        </p:spPr>
        <p:txBody>
          <a:bodyPr/>
          <a:lstStyle/>
          <a:p>
            <a:r>
              <a:rPr lang="tr-TR" dirty="0"/>
              <a:t>Tanım</a:t>
            </a:r>
          </a:p>
        </p:txBody>
      </p:sp>
      <p:sp>
        <p:nvSpPr>
          <p:cNvPr id="3" name="İçerik Yer Tutucusu 2">
            <a:extLst>
              <a:ext uri="{FF2B5EF4-FFF2-40B4-BE49-F238E27FC236}">
                <a16:creationId xmlns:a16="http://schemas.microsoft.com/office/drawing/2014/main" id="{D446F2F2-ADFF-D17B-7755-5698DB6FA5B3}"/>
              </a:ext>
            </a:extLst>
          </p:cNvPr>
          <p:cNvSpPr>
            <a:spLocks noGrp="1"/>
          </p:cNvSpPr>
          <p:nvPr>
            <p:ph idx="1"/>
          </p:nvPr>
        </p:nvSpPr>
        <p:spPr/>
        <p:txBody>
          <a:bodyPr/>
          <a:lstStyle/>
          <a:p>
            <a:endParaRPr lang="tr-TR" dirty="0"/>
          </a:p>
        </p:txBody>
      </p:sp>
      <p:pic>
        <p:nvPicPr>
          <p:cNvPr id="4" name="Resim 3">
            <a:extLst>
              <a:ext uri="{FF2B5EF4-FFF2-40B4-BE49-F238E27FC236}">
                <a16:creationId xmlns:a16="http://schemas.microsoft.com/office/drawing/2014/main" id="{B3F9D89C-D3D8-DCC2-F8BC-2CA42FE9EF4E}"/>
              </a:ext>
            </a:extLst>
          </p:cNvPr>
          <p:cNvPicPr>
            <a:picLocks noChangeAspect="1"/>
          </p:cNvPicPr>
          <p:nvPr/>
        </p:nvPicPr>
        <p:blipFill rotWithShape="1">
          <a:blip r:embed="rId2"/>
          <a:srcRect l="591" t="1137"/>
          <a:stretch/>
        </p:blipFill>
        <p:spPr>
          <a:xfrm>
            <a:off x="1268297" y="1926770"/>
            <a:ext cx="9628300" cy="3949097"/>
          </a:xfrm>
          <a:prstGeom prst="rect">
            <a:avLst/>
          </a:prstGeom>
        </p:spPr>
      </p:pic>
    </p:spTree>
    <p:extLst>
      <p:ext uri="{BB962C8B-B14F-4D97-AF65-F5344CB8AC3E}">
        <p14:creationId xmlns:p14="http://schemas.microsoft.com/office/powerpoint/2010/main" val="338882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72B089CE-5252-B3BD-A297-7AC8591F4EB8}"/>
              </a:ext>
            </a:extLst>
          </p:cNvPr>
          <p:cNvSpPr>
            <a:spLocks noGrp="1"/>
          </p:cNvSpPr>
          <p:nvPr>
            <p:ph type="title"/>
          </p:nvPr>
        </p:nvSpPr>
        <p:spPr>
          <a:xfrm>
            <a:off x="952108" y="954756"/>
            <a:ext cx="2730414" cy="4946003"/>
          </a:xfrm>
        </p:spPr>
        <p:txBody>
          <a:bodyPr>
            <a:normAutofit/>
          </a:bodyPr>
          <a:lstStyle/>
          <a:p>
            <a:r>
              <a:rPr lang="tr-TR">
                <a:solidFill>
                  <a:srgbClr val="FFFFFF"/>
                </a:solidFill>
              </a:rPr>
              <a:t>Etiyoloji ve Risk Faktörleri</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E852DB03-F30B-11B9-AEBE-349B946D368D}"/>
              </a:ext>
            </a:extLst>
          </p:cNvPr>
          <p:cNvPicPr>
            <a:picLocks noGrp="1" noChangeAspect="1"/>
          </p:cNvPicPr>
          <p:nvPr>
            <p:ph idx="1"/>
          </p:nvPr>
        </p:nvPicPr>
        <p:blipFill>
          <a:blip r:embed="rId3"/>
          <a:stretch>
            <a:fillRect/>
          </a:stretch>
        </p:blipFill>
        <p:spPr>
          <a:xfrm>
            <a:off x="5859562" y="331678"/>
            <a:ext cx="5127171" cy="6192157"/>
          </a:xfrm>
          <a:prstGeom prst="rect">
            <a:avLst/>
          </a:prstGeom>
        </p:spPr>
      </p:pic>
    </p:spTree>
    <p:extLst>
      <p:ext uri="{BB962C8B-B14F-4D97-AF65-F5344CB8AC3E}">
        <p14:creationId xmlns:p14="http://schemas.microsoft.com/office/powerpoint/2010/main" val="1826387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D184BF6A-1177-1337-8FAE-36AB88C36373}"/>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Etiyoloji ve Risk Faktörleri</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4D17EE34-379F-4113-5BE5-23E75F7048B7}"/>
              </a:ext>
            </a:extLst>
          </p:cNvPr>
          <p:cNvPicPr>
            <a:picLocks noChangeAspect="1"/>
          </p:cNvPicPr>
          <p:nvPr/>
        </p:nvPicPr>
        <p:blipFill>
          <a:blip r:embed="rId3"/>
          <a:stretch>
            <a:fillRect/>
          </a:stretch>
        </p:blipFill>
        <p:spPr>
          <a:xfrm>
            <a:off x="5722892" y="982132"/>
            <a:ext cx="4789714" cy="4893736"/>
          </a:xfrm>
          <a:prstGeom prst="rect">
            <a:avLst/>
          </a:prstGeom>
        </p:spPr>
      </p:pic>
      <p:sp>
        <p:nvSpPr>
          <p:cNvPr id="5" name="Metin kutusu 4">
            <a:extLst>
              <a:ext uri="{FF2B5EF4-FFF2-40B4-BE49-F238E27FC236}">
                <a16:creationId xmlns:a16="http://schemas.microsoft.com/office/drawing/2014/main" id="{25AC15A9-D991-3549-87B7-6698CE564018}"/>
              </a:ext>
            </a:extLst>
          </p:cNvPr>
          <p:cNvSpPr txBox="1"/>
          <p:nvPr/>
        </p:nvSpPr>
        <p:spPr>
          <a:xfrm>
            <a:off x="7410776" y="504371"/>
            <a:ext cx="2024743" cy="369332"/>
          </a:xfrm>
          <a:prstGeom prst="rect">
            <a:avLst/>
          </a:prstGeom>
          <a:noFill/>
        </p:spPr>
        <p:txBody>
          <a:bodyPr wrap="square" rtlCol="0">
            <a:spAutoFit/>
          </a:bodyPr>
          <a:lstStyle/>
          <a:p>
            <a:r>
              <a:rPr lang="tr-TR" dirty="0"/>
              <a:t>İLAÇLAR</a:t>
            </a:r>
          </a:p>
        </p:txBody>
      </p:sp>
    </p:spTree>
    <p:extLst>
      <p:ext uri="{BB962C8B-B14F-4D97-AF65-F5344CB8AC3E}">
        <p14:creationId xmlns:p14="http://schemas.microsoft.com/office/powerpoint/2010/main" val="2897921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1C149588-51F1-1DC4-6059-A63C388E3532}"/>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Risk Faktörleri</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612B58CA-ABFF-2989-D67D-11ADE3E2EE09}"/>
              </a:ext>
            </a:extLst>
          </p:cNvPr>
          <p:cNvPicPr>
            <a:picLocks noGrp="1" noChangeAspect="1"/>
          </p:cNvPicPr>
          <p:nvPr>
            <p:ph idx="1"/>
          </p:nvPr>
        </p:nvPicPr>
        <p:blipFill rotWithShape="1">
          <a:blip r:embed="rId3"/>
          <a:srcRect l="874" t="978"/>
          <a:stretch/>
        </p:blipFill>
        <p:spPr>
          <a:xfrm>
            <a:off x="5638800" y="795131"/>
            <a:ext cx="5431971" cy="5265251"/>
          </a:xfrm>
          <a:prstGeom prst="rect">
            <a:avLst/>
          </a:prstGeom>
        </p:spPr>
      </p:pic>
    </p:spTree>
    <p:extLst>
      <p:ext uri="{BB962C8B-B14F-4D97-AF65-F5344CB8AC3E}">
        <p14:creationId xmlns:p14="http://schemas.microsoft.com/office/powerpoint/2010/main" val="1329535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339F30B9-C53E-39D3-D55D-3F69BE98FDE9}"/>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1AB041F-2E9C-E8FD-8D12-0AFE56427C55}"/>
              </a:ext>
            </a:extLst>
          </p:cNvPr>
          <p:cNvSpPr>
            <a:spLocks noGrp="1"/>
          </p:cNvSpPr>
          <p:nvPr>
            <p:ph idx="1"/>
          </p:nvPr>
        </p:nvSpPr>
        <p:spPr>
          <a:xfrm>
            <a:off x="5007429" y="315686"/>
            <a:ext cx="6999513" cy="6161314"/>
          </a:xfrm>
        </p:spPr>
        <p:txBody>
          <a:bodyPr anchor="ctr">
            <a:normAutofit/>
          </a:bodyPr>
          <a:lstStyle/>
          <a:p>
            <a:pPr>
              <a:lnSpc>
                <a:spcPct val="90000"/>
              </a:lnSpc>
            </a:pPr>
            <a:r>
              <a:rPr lang="tr-TR" sz="3600" dirty="0"/>
              <a:t>Kronik kabızlığı olan hastanın ilk değerlendirmesinde dikkatli bir </a:t>
            </a:r>
            <a:r>
              <a:rPr lang="tr-TR" sz="3600" u="sng" dirty="0" err="1"/>
              <a:t>anamnez</a:t>
            </a:r>
            <a:r>
              <a:rPr lang="tr-TR" sz="3600" dirty="0"/>
              <a:t> ve </a:t>
            </a:r>
            <a:r>
              <a:rPr lang="tr-TR" sz="3600" u="sng" dirty="0"/>
              <a:t>fizik muayene</a:t>
            </a:r>
            <a:r>
              <a:rPr lang="tr-TR" sz="3600" dirty="0"/>
              <a:t> yer almalıdır.</a:t>
            </a:r>
          </a:p>
          <a:p>
            <a:pPr>
              <a:lnSpc>
                <a:spcPct val="90000"/>
              </a:lnSpc>
            </a:pPr>
            <a:r>
              <a:rPr lang="tr-TR" sz="3600" u="sng" dirty="0"/>
              <a:t>Laboratuvar testleri</a:t>
            </a:r>
            <a:r>
              <a:rPr lang="tr-TR" sz="3600" dirty="0"/>
              <a:t>, endoskopik değerlendirme ve </a:t>
            </a:r>
            <a:r>
              <a:rPr lang="tr-TR" sz="3600" u="sng" dirty="0"/>
              <a:t>radyolojik çalışmalar </a:t>
            </a:r>
            <a:r>
              <a:rPr lang="tr-TR" sz="3600" dirty="0"/>
              <a:t>ancak seçilmiş vakalarda uygulanmalıdır.</a:t>
            </a:r>
          </a:p>
          <a:p>
            <a:pPr>
              <a:lnSpc>
                <a:spcPct val="90000"/>
              </a:lnSpc>
            </a:pPr>
            <a:endParaRPr lang="tr-TR" sz="1900" dirty="0"/>
          </a:p>
        </p:txBody>
      </p:sp>
    </p:spTree>
    <p:extLst>
      <p:ext uri="{BB962C8B-B14F-4D97-AF65-F5344CB8AC3E}">
        <p14:creationId xmlns:p14="http://schemas.microsoft.com/office/powerpoint/2010/main" val="72663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602EA40-D5D9-489C-F109-00FF17B972E9}"/>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çerik Yer Tutucusu 2">
            <a:extLst>
              <a:ext uri="{FF2B5EF4-FFF2-40B4-BE49-F238E27FC236}">
                <a16:creationId xmlns:a16="http://schemas.microsoft.com/office/drawing/2014/main" id="{B11803E6-90C6-1420-00F2-0D9C01F36F13}"/>
              </a:ext>
            </a:extLst>
          </p:cNvPr>
          <p:cNvSpPr>
            <a:spLocks noGrp="1"/>
          </p:cNvSpPr>
          <p:nvPr>
            <p:ph idx="1"/>
          </p:nvPr>
        </p:nvSpPr>
        <p:spPr>
          <a:xfrm>
            <a:off x="5130049" y="635508"/>
            <a:ext cx="6822466" cy="5405968"/>
          </a:xfrm>
        </p:spPr>
        <p:txBody>
          <a:bodyPr anchor="ctr">
            <a:normAutofit lnSpcReduction="10000"/>
          </a:bodyPr>
          <a:lstStyle/>
          <a:p>
            <a:pPr marL="0" indent="0">
              <a:lnSpc>
                <a:spcPct val="90000"/>
              </a:lnSpc>
              <a:buNone/>
            </a:pPr>
            <a:r>
              <a:rPr lang="tr-TR" dirty="0">
                <a:solidFill>
                  <a:srgbClr val="FF0000"/>
                </a:solidFill>
              </a:rPr>
              <a:t>İlk değerlendirmede </a:t>
            </a:r>
            <a:r>
              <a:rPr lang="tr-TR" u="sng" dirty="0">
                <a:solidFill>
                  <a:srgbClr val="FF0000"/>
                </a:solidFill>
              </a:rPr>
              <a:t>alarm yakınmaları !!</a:t>
            </a:r>
          </a:p>
          <a:p>
            <a:pPr lvl="1">
              <a:lnSpc>
                <a:spcPct val="90000"/>
              </a:lnSpc>
            </a:pPr>
            <a:r>
              <a:rPr lang="tr-TR" sz="2400" dirty="0" err="1">
                <a:solidFill>
                  <a:srgbClr val="FF0000"/>
                </a:solidFill>
              </a:rPr>
              <a:t>hematokezya</a:t>
            </a:r>
            <a:endParaRPr lang="tr-TR" sz="2400" dirty="0">
              <a:solidFill>
                <a:srgbClr val="FF0000"/>
              </a:solidFill>
            </a:endParaRPr>
          </a:p>
          <a:p>
            <a:pPr lvl="1">
              <a:lnSpc>
                <a:spcPct val="90000"/>
              </a:lnSpc>
            </a:pPr>
            <a:r>
              <a:rPr lang="tr-TR" sz="2400" dirty="0">
                <a:solidFill>
                  <a:srgbClr val="FF0000"/>
                </a:solidFill>
              </a:rPr>
              <a:t>sebebi açıklanmamış karın ağrısı</a:t>
            </a:r>
          </a:p>
          <a:p>
            <a:pPr lvl="1">
              <a:lnSpc>
                <a:spcPct val="90000"/>
              </a:lnSpc>
            </a:pPr>
            <a:r>
              <a:rPr lang="tr-TR" sz="2400" dirty="0">
                <a:solidFill>
                  <a:srgbClr val="FF0000"/>
                </a:solidFill>
              </a:rPr>
              <a:t>istemsiz veya progresif kilo kaybı</a:t>
            </a:r>
          </a:p>
          <a:p>
            <a:pPr lvl="1">
              <a:lnSpc>
                <a:spcPct val="90000"/>
              </a:lnSpc>
            </a:pPr>
            <a:r>
              <a:rPr lang="tr-TR" sz="2400" dirty="0">
                <a:solidFill>
                  <a:srgbClr val="FF0000"/>
                </a:solidFill>
              </a:rPr>
              <a:t>ailede kolon kanseri ya da </a:t>
            </a:r>
            <a:r>
              <a:rPr lang="tr-TR" sz="2400" dirty="0" err="1">
                <a:solidFill>
                  <a:srgbClr val="FF0000"/>
                </a:solidFill>
              </a:rPr>
              <a:t>inflamatuvar</a:t>
            </a:r>
            <a:r>
              <a:rPr lang="tr-TR" sz="2400" dirty="0">
                <a:solidFill>
                  <a:srgbClr val="FF0000"/>
                </a:solidFill>
              </a:rPr>
              <a:t> bağırsak hastalığı öyküsü varlığı</a:t>
            </a:r>
          </a:p>
          <a:p>
            <a:pPr lvl="1">
              <a:lnSpc>
                <a:spcPct val="90000"/>
              </a:lnSpc>
            </a:pPr>
            <a:r>
              <a:rPr lang="tr-TR" sz="2400" dirty="0">
                <a:solidFill>
                  <a:srgbClr val="FF0000"/>
                </a:solidFill>
              </a:rPr>
              <a:t>anemi varlığı</a:t>
            </a:r>
          </a:p>
          <a:p>
            <a:pPr lvl="1">
              <a:lnSpc>
                <a:spcPct val="90000"/>
              </a:lnSpc>
            </a:pPr>
            <a:r>
              <a:rPr lang="tr-TR" sz="2400" dirty="0">
                <a:solidFill>
                  <a:srgbClr val="FF0000"/>
                </a:solidFill>
              </a:rPr>
              <a:t>dışkıda gizli kan pozitifliği</a:t>
            </a:r>
          </a:p>
          <a:p>
            <a:pPr lvl="1">
              <a:lnSpc>
                <a:spcPct val="90000"/>
              </a:lnSpc>
            </a:pPr>
            <a:r>
              <a:rPr lang="tr-TR" sz="2400" dirty="0">
                <a:solidFill>
                  <a:srgbClr val="FF0000"/>
                </a:solidFill>
              </a:rPr>
              <a:t>yeni başlayan kabızlık veya mevcut kabızlığın kötüleşmesi (özellikle 50 yaş üzeri)</a:t>
            </a:r>
          </a:p>
          <a:p>
            <a:pPr marL="457200" lvl="1" indent="0">
              <a:lnSpc>
                <a:spcPct val="90000"/>
              </a:lnSpc>
              <a:buNone/>
            </a:pPr>
            <a:r>
              <a:rPr lang="tr-TR" dirty="0">
                <a:solidFill>
                  <a:srgbClr val="FF0000"/>
                </a:solidFill>
              </a:rPr>
              <a:t>gibi durumlar varsa </a:t>
            </a:r>
            <a:r>
              <a:rPr lang="tr-TR" dirty="0" err="1">
                <a:solidFill>
                  <a:srgbClr val="FF0000"/>
                </a:solidFill>
              </a:rPr>
              <a:t>kolonoskopik</a:t>
            </a:r>
            <a:r>
              <a:rPr lang="tr-TR" dirty="0">
                <a:solidFill>
                  <a:srgbClr val="FF0000"/>
                </a:solidFill>
              </a:rPr>
              <a:t> inceleme gecikmeden uygulanmalı, kabızlığı açıklayacak herhangi bir olası organik sebep (kolon-rektum kanserleri, büyük polipler gibi) dışlanmalı ya da varlığı hızla gösterilmelidir.</a:t>
            </a:r>
          </a:p>
          <a:p>
            <a:pPr>
              <a:lnSpc>
                <a:spcPct val="90000"/>
              </a:lnSpc>
            </a:pPr>
            <a:endParaRPr lang="tr-TR" sz="1700" dirty="0"/>
          </a:p>
        </p:txBody>
      </p:sp>
    </p:spTree>
    <p:extLst>
      <p:ext uri="{BB962C8B-B14F-4D97-AF65-F5344CB8AC3E}">
        <p14:creationId xmlns:p14="http://schemas.microsoft.com/office/powerpoint/2010/main" val="184546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252B7F-7017-7BAC-7F1D-0EA4579336CF}"/>
              </a:ext>
            </a:extLst>
          </p:cNvPr>
          <p:cNvSpPr>
            <a:spLocks noGrp="1"/>
          </p:cNvSpPr>
          <p:nvPr>
            <p:ph type="title"/>
          </p:nvPr>
        </p:nvSpPr>
        <p:spPr/>
        <p:txBody>
          <a:bodyPr/>
          <a:lstStyle/>
          <a:p>
            <a:r>
              <a:rPr lang="tr-TR" dirty="0"/>
              <a:t>ÖĞRENİM HEDEFLERİ</a:t>
            </a:r>
          </a:p>
        </p:txBody>
      </p:sp>
      <p:sp>
        <p:nvSpPr>
          <p:cNvPr id="3" name="İçerik Yer Tutucusu 2">
            <a:extLst>
              <a:ext uri="{FF2B5EF4-FFF2-40B4-BE49-F238E27FC236}">
                <a16:creationId xmlns:a16="http://schemas.microsoft.com/office/drawing/2014/main" id="{39C1A625-09B1-7F95-9824-56FD48E8A906}"/>
              </a:ext>
            </a:extLst>
          </p:cNvPr>
          <p:cNvSpPr>
            <a:spLocks noGrp="1"/>
          </p:cNvSpPr>
          <p:nvPr>
            <p:ph idx="1"/>
          </p:nvPr>
        </p:nvSpPr>
        <p:spPr/>
        <p:txBody>
          <a:bodyPr>
            <a:normAutofit lnSpcReduction="10000"/>
          </a:bodyPr>
          <a:lstStyle/>
          <a:p>
            <a:r>
              <a:rPr lang="tr-TR" dirty="0"/>
              <a:t>Kabızlığı doğru tanımlama ve küresel epidemiyolojik verilerini anlamak.</a:t>
            </a:r>
          </a:p>
          <a:p>
            <a:r>
              <a:rPr lang="tr-TR" dirty="0"/>
              <a:t>Kabızlık etiyolojisi ve risk faktörlerini anlamak.</a:t>
            </a:r>
          </a:p>
          <a:p>
            <a:r>
              <a:rPr lang="tr-TR" dirty="0"/>
              <a:t>Kabızlığın primer (fonksiyonel) ve sekonder nedenlerini ayırt etmek.</a:t>
            </a:r>
          </a:p>
          <a:p>
            <a:r>
              <a:rPr lang="tr-TR" dirty="0"/>
              <a:t>Tanı sürecini en kapsamlı, güvenilir ve etkin bir biçimde yönetmek</a:t>
            </a:r>
          </a:p>
          <a:p>
            <a:r>
              <a:rPr lang="tr-TR" dirty="0"/>
              <a:t>Kabızlık tedavisini etkin bir biçimde basamaklı olarak uygulayabilmek.</a:t>
            </a:r>
          </a:p>
          <a:p>
            <a:r>
              <a:rPr lang="tr-TR" dirty="0"/>
              <a:t>Kabızlıkta üst basamağa sevk gerektiren durumları ve alarm semptomlarını kesin olarak tanımlayabilmek.</a:t>
            </a:r>
          </a:p>
          <a:p>
            <a:endParaRPr lang="tr-TR" dirty="0"/>
          </a:p>
          <a:p>
            <a:endParaRPr lang="tr-TR" dirty="0"/>
          </a:p>
          <a:p>
            <a:endParaRPr lang="tr-TR" dirty="0"/>
          </a:p>
          <a:p>
            <a:endParaRPr lang="tr-TR" dirty="0"/>
          </a:p>
          <a:p>
            <a:endParaRPr lang="tr-TR" dirty="0"/>
          </a:p>
        </p:txBody>
      </p:sp>
    </p:spTree>
    <p:extLst>
      <p:ext uri="{BB962C8B-B14F-4D97-AF65-F5344CB8AC3E}">
        <p14:creationId xmlns:p14="http://schemas.microsoft.com/office/powerpoint/2010/main" val="1052589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3B0D6232-17A4-EDD3-B3DB-D80F6ABE117C}"/>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58767251-DD8C-D5B6-F017-665CB49788E5}"/>
              </a:ext>
            </a:extLst>
          </p:cNvPr>
          <p:cNvSpPr>
            <a:spLocks noGrp="1"/>
          </p:cNvSpPr>
          <p:nvPr>
            <p:ph idx="1"/>
          </p:nvPr>
        </p:nvSpPr>
        <p:spPr>
          <a:xfrm>
            <a:off x="5107883" y="253389"/>
            <a:ext cx="6609454" cy="6213512"/>
          </a:xfrm>
        </p:spPr>
        <p:txBody>
          <a:bodyPr anchor="ctr">
            <a:normAutofit/>
          </a:bodyPr>
          <a:lstStyle/>
          <a:p>
            <a:r>
              <a:rPr lang="tr-TR" sz="2800" dirty="0"/>
              <a:t>Alarm semptomlarının yokluğunda, tanı testleri yapılmadan ampirik tedaviye (hasta eğitimi, diyet değişiklikleri, posalı </a:t>
            </a:r>
            <a:r>
              <a:rPr lang="tr-TR" sz="2800" dirty="0" err="1"/>
              <a:t>beslenme,farmakolojik</a:t>
            </a:r>
            <a:r>
              <a:rPr lang="tr-TR" sz="2800" dirty="0"/>
              <a:t> tedaviler) başlanabilir. </a:t>
            </a:r>
          </a:p>
          <a:p>
            <a:r>
              <a:rPr lang="tr-TR" sz="2800" dirty="0"/>
              <a:t>Eğer bu değerlendirmelerle hastanın kabızlığının sebebi açıklanamadıysa ve konservatif tedavi yaklaşımlarına da yanıt alınamadıysa ek tanı testlerine gidilmelidir.</a:t>
            </a:r>
          </a:p>
        </p:txBody>
      </p:sp>
    </p:spTree>
    <p:extLst>
      <p:ext uri="{BB962C8B-B14F-4D97-AF65-F5344CB8AC3E}">
        <p14:creationId xmlns:p14="http://schemas.microsoft.com/office/powerpoint/2010/main" val="2971357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CA64F93C-35B1-2D92-23A5-A549F3243FAA}"/>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2A64654-9620-9710-37B6-DB6C3E0F6EF1}"/>
              </a:ext>
            </a:extLst>
          </p:cNvPr>
          <p:cNvSpPr>
            <a:spLocks noGrp="1"/>
          </p:cNvSpPr>
          <p:nvPr>
            <p:ph idx="1"/>
          </p:nvPr>
        </p:nvSpPr>
        <p:spPr>
          <a:xfrm>
            <a:off x="5286262" y="840110"/>
            <a:ext cx="5953630" cy="5405968"/>
          </a:xfrm>
        </p:spPr>
        <p:txBody>
          <a:bodyPr anchor="ctr">
            <a:normAutofit/>
          </a:bodyPr>
          <a:lstStyle/>
          <a:p>
            <a:r>
              <a:rPr lang="tr-TR" dirty="0"/>
              <a:t>En önemlisi kabızlığın </a:t>
            </a:r>
            <a:r>
              <a:rPr lang="tr-TR" u="sng" dirty="0"/>
              <a:t>süresi</a:t>
            </a:r>
            <a:r>
              <a:rPr lang="tr-TR" dirty="0"/>
              <a:t> ve </a:t>
            </a:r>
            <a:r>
              <a:rPr lang="tr-TR" u="sng" dirty="0"/>
              <a:t>özelliğidir.</a:t>
            </a:r>
          </a:p>
          <a:p>
            <a:r>
              <a:rPr lang="tr-TR" dirty="0"/>
              <a:t>Özellikle kabızlığın ikincil nedenleri üzerine yoğunlaşılmalıdır.</a:t>
            </a:r>
          </a:p>
          <a:p>
            <a:pPr>
              <a:buFont typeface="Arial" panose="020B0604020202020204" pitchFamily="34" charset="0"/>
              <a:buChar char="•"/>
            </a:pPr>
            <a:r>
              <a:rPr lang="tr-TR" dirty="0"/>
              <a:t> Hastayı en çok hangi semptomun sıkıntıya soktuğu öğrenilmelidir.</a:t>
            </a:r>
          </a:p>
          <a:p>
            <a:pPr lvl="1">
              <a:buFont typeface="Wingdings" panose="05000000000000000000" pitchFamily="2" charset="2"/>
              <a:buChar char="Ø"/>
            </a:pPr>
            <a:r>
              <a:rPr lang="tr-TR" sz="2400" dirty="0"/>
              <a:t>hasta ağrı, </a:t>
            </a:r>
            <a:r>
              <a:rPr lang="tr-TR" sz="2400" dirty="0" err="1"/>
              <a:t>şişkinlik,barsak</a:t>
            </a:r>
            <a:r>
              <a:rPr lang="tr-TR" sz="2400" dirty="0"/>
              <a:t> </a:t>
            </a:r>
            <a:r>
              <a:rPr lang="tr-TR" sz="2400" dirty="0" err="1"/>
              <a:t>harketleriyle</a:t>
            </a:r>
            <a:r>
              <a:rPr lang="tr-TR" sz="2400" dirty="0"/>
              <a:t> birlikte kramp  </a:t>
            </a:r>
            <a:r>
              <a:rPr lang="tr-TR" sz="2400" dirty="0">
                <a:sym typeface="Wingdings" panose="05000000000000000000" pitchFamily="2" charset="2"/>
              </a:rPr>
              <a:t> </a:t>
            </a:r>
            <a:r>
              <a:rPr lang="tr-TR" sz="2400" dirty="0" err="1"/>
              <a:t>irritabl</a:t>
            </a:r>
            <a:r>
              <a:rPr lang="tr-TR" sz="2400" dirty="0"/>
              <a:t> barsak sendromu</a:t>
            </a:r>
          </a:p>
          <a:p>
            <a:pPr lvl="1">
              <a:buFont typeface="Wingdings" panose="05000000000000000000" pitchFamily="2" charset="2"/>
              <a:buChar char="Ø"/>
            </a:pPr>
            <a:r>
              <a:rPr lang="tr-TR" sz="2400" dirty="0"/>
              <a:t>uzun ve zorlu ıkınmalar, parmak yardımıyla dışkılama  </a:t>
            </a:r>
            <a:r>
              <a:rPr lang="tr-TR" sz="2400" dirty="0">
                <a:sym typeface="Wingdings" panose="05000000000000000000" pitchFamily="2" charset="2"/>
              </a:rPr>
              <a:t>  </a:t>
            </a:r>
            <a:r>
              <a:rPr lang="tr-TR" sz="2400" dirty="0"/>
              <a:t>pelvik taban disfonksiyonu</a:t>
            </a:r>
          </a:p>
          <a:p>
            <a:endParaRPr lang="tr-TR" dirty="0"/>
          </a:p>
        </p:txBody>
      </p:sp>
      <p:sp>
        <p:nvSpPr>
          <p:cNvPr id="4" name="Metin kutusu 3">
            <a:extLst>
              <a:ext uri="{FF2B5EF4-FFF2-40B4-BE49-F238E27FC236}">
                <a16:creationId xmlns:a16="http://schemas.microsoft.com/office/drawing/2014/main" id="{5ECDBE29-8426-AD72-748F-58147729FAD6}"/>
              </a:ext>
            </a:extLst>
          </p:cNvPr>
          <p:cNvSpPr txBox="1"/>
          <p:nvPr/>
        </p:nvSpPr>
        <p:spPr>
          <a:xfrm>
            <a:off x="7383562" y="426357"/>
            <a:ext cx="2362200" cy="369332"/>
          </a:xfrm>
          <a:prstGeom prst="rect">
            <a:avLst/>
          </a:prstGeom>
          <a:noFill/>
        </p:spPr>
        <p:txBody>
          <a:bodyPr wrap="square" rtlCol="0">
            <a:spAutoFit/>
          </a:bodyPr>
          <a:lstStyle/>
          <a:p>
            <a:r>
              <a:rPr lang="tr-TR" dirty="0"/>
              <a:t>ANAMNEZ</a:t>
            </a:r>
          </a:p>
        </p:txBody>
      </p:sp>
    </p:spTree>
    <p:extLst>
      <p:ext uri="{BB962C8B-B14F-4D97-AF65-F5344CB8AC3E}">
        <p14:creationId xmlns:p14="http://schemas.microsoft.com/office/powerpoint/2010/main" val="272290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33F783B3-57E5-8D16-D9AD-DF1F20645CB4}"/>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B30EB62-CF26-D75F-8004-1254638A46F0}"/>
              </a:ext>
            </a:extLst>
          </p:cNvPr>
          <p:cNvSpPr>
            <a:spLocks noGrp="1"/>
          </p:cNvSpPr>
          <p:nvPr>
            <p:ph idx="1"/>
          </p:nvPr>
        </p:nvSpPr>
        <p:spPr>
          <a:xfrm>
            <a:off x="5167763" y="662884"/>
            <a:ext cx="6708419" cy="5725216"/>
          </a:xfrm>
        </p:spPr>
        <p:txBody>
          <a:bodyPr anchor="ctr">
            <a:normAutofit/>
          </a:bodyPr>
          <a:lstStyle/>
          <a:p>
            <a:pPr marL="0" indent="0">
              <a:buNone/>
            </a:pPr>
            <a:r>
              <a:rPr lang="tr-TR" sz="2800" dirty="0">
                <a:solidFill>
                  <a:srgbClr val="FF0000"/>
                </a:solidFill>
              </a:rPr>
              <a:t>Öyküde; </a:t>
            </a:r>
          </a:p>
          <a:p>
            <a:r>
              <a:rPr lang="tr-TR" sz="2800" dirty="0">
                <a:solidFill>
                  <a:srgbClr val="FF0000"/>
                </a:solidFill>
              </a:rPr>
              <a:t>bağırsak alışkanlıklarında altı haftadan uzun süren dışkılama değişikliği, </a:t>
            </a:r>
          </a:p>
          <a:p>
            <a:r>
              <a:rPr lang="tr-TR" sz="2800" dirty="0">
                <a:solidFill>
                  <a:srgbClr val="FF0000"/>
                </a:solidFill>
              </a:rPr>
              <a:t>kilo kaybı, </a:t>
            </a:r>
          </a:p>
          <a:p>
            <a:r>
              <a:rPr lang="tr-TR" sz="2800" dirty="0">
                <a:solidFill>
                  <a:srgbClr val="FF0000"/>
                </a:solidFill>
              </a:rPr>
              <a:t>persistan kanlı mukuslu dışkılama, </a:t>
            </a:r>
          </a:p>
          <a:p>
            <a:r>
              <a:rPr lang="tr-TR" sz="2800" dirty="0">
                <a:solidFill>
                  <a:srgbClr val="FF0000"/>
                </a:solidFill>
              </a:rPr>
              <a:t>geçirilmiş karın cerrahisi, </a:t>
            </a:r>
          </a:p>
          <a:p>
            <a:r>
              <a:rPr lang="tr-TR" sz="2800" dirty="0">
                <a:solidFill>
                  <a:srgbClr val="FF0000"/>
                </a:solidFill>
              </a:rPr>
              <a:t>rektumdan nedeni bilinmeyen kanama varlığı</a:t>
            </a:r>
          </a:p>
          <a:p>
            <a:pPr>
              <a:buFont typeface="Wingdings" panose="05000000000000000000" pitchFamily="2" charset="2"/>
              <a:buChar char="Ø"/>
            </a:pPr>
            <a:r>
              <a:rPr lang="tr-TR" sz="2800" dirty="0">
                <a:solidFill>
                  <a:srgbClr val="FF0000"/>
                </a:solidFill>
              </a:rPr>
              <a:t> malignite yönünden uyarıcı olmalıdır.</a:t>
            </a:r>
          </a:p>
          <a:p>
            <a:pPr>
              <a:buFont typeface="Wingdings" panose="05000000000000000000" pitchFamily="2" charset="2"/>
              <a:buChar char="v"/>
            </a:pPr>
            <a:r>
              <a:rPr lang="tr-TR" sz="2800" dirty="0">
                <a:solidFill>
                  <a:srgbClr val="FF0000"/>
                </a:solidFill>
              </a:rPr>
              <a:t>Bu hastaların mutlaka bir üst basamağa sevki gereklidir.</a:t>
            </a:r>
          </a:p>
          <a:p>
            <a:endParaRPr lang="tr-TR" dirty="0"/>
          </a:p>
        </p:txBody>
      </p:sp>
      <p:sp>
        <p:nvSpPr>
          <p:cNvPr id="4" name="Metin kutusu 3">
            <a:extLst>
              <a:ext uri="{FF2B5EF4-FFF2-40B4-BE49-F238E27FC236}">
                <a16:creationId xmlns:a16="http://schemas.microsoft.com/office/drawing/2014/main" id="{65418FF6-765B-C7CC-E91A-107C642486D4}"/>
              </a:ext>
            </a:extLst>
          </p:cNvPr>
          <p:cNvSpPr txBox="1"/>
          <p:nvPr/>
        </p:nvSpPr>
        <p:spPr>
          <a:xfrm>
            <a:off x="7670481" y="88148"/>
            <a:ext cx="2923904" cy="369332"/>
          </a:xfrm>
          <a:prstGeom prst="rect">
            <a:avLst/>
          </a:prstGeom>
          <a:noFill/>
        </p:spPr>
        <p:txBody>
          <a:bodyPr wrap="square" rtlCol="0">
            <a:spAutoFit/>
          </a:bodyPr>
          <a:lstStyle/>
          <a:p>
            <a:r>
              <a:rPr lang="tr-TR" dirty="0"/>
              <a:t>ANAMNEZ</a:t>
            </a:r>
          </a:p>
        </p:txBody>
      </p:sp>
    </p:spTree>
    <p:extLst>
      <p:ext uri="{BB962C8B-B14F-4D97-AF65-F5344CB8AC3E}">
        <p14:creationId xmlns:p14="http://schemas.microsoft.com/office/powerpoint/2010/main" val="613996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E458B0E0-F691-19D6-FA20-B624317DE2AB}"/>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8BB989E1-CF95-C1D3-590F-DC9373665E46}"/>
              </a:ext>
            </a:extLst>
          </p:cNvPr>
          <p:cNvSpPr>
            <a:spLocks noGrp="1"/>
          </p:cNvSpPr>
          <p:nvPr>
            <p:ph idx="1"/>
          </p:nvPr>
        </p:nvSpPr>
        <p:spPr>
          <a:xfrm>
            <a:off x="5140933" y="469900"/>
            <a:ext cx="6889485" cy="5405968"/>
          </a:xfrm>
        </p:spPr>
        <p:txBody>
          <a:bodyPr anchor="ctr">
            <a:normAutofit/>
          </a:bodyPr>
          <a:lstStyle/>
          <a:p>
            <a:r>
              <a:rPr lang="tr-TR" sz="3200" dirty="0"/>
              <a:t>Özellikle yaşlı hastalarda kabızlığa neden olabilecek ilaçlar ve organik hastalıklar sorgulanarak dışlanmalıdır. </a:t>
            </a:r>
          </a:p>
          <a:p>
            <a:r>
              <a:rPr lang="tr-TR" sz="3200" dirty="0"/>
              <a:t>Hastanın laksatif kullanıp kullanmadığı ve dozunu sormak faydalı olabilir.</a:t>
            </a:r>
          </a:p>
          <a:p>
            <a:endParaRPr lang="tr-TR" dirty="0"/>
          </a:p>
        </p:txBody>
      </p:sp>
    </p:spTree>
    <p:extLst>
      <p:ext uri="{BB962C8B-B14F-4D97-AF65-F5344CB8AC3E}">
        <p14:creationId xmlns:p14="http://schemas.microsoft.com/office/powerpoint/2010/main" val="1677536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FFCECBAE-F109-DACC-2479-2A8C1F0EFCFE}"/>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7210815-272A-2D54-D672-8622BD56A231}"/>
              </a:ext>
            </a:extLst>
          </p:cNvPr>
          <p:cNvSpPr>
            <a:spLocks noGrp="1"/>
          </p:cNvSpPr>
          <p:nvPr>
            <p:ph idx="1"/>
          </p:nvPr>
        </p:nvSpPr>
        <p:spPr>
          <a:xfrm>
            <a:off x="5165076" y="724773"/>
            <a:ext cx="6755175" cy="5405968"/>
          </a:xfrm>
        </p:spPr>
        <p:txBody>
          <a:bodyPr anchor="ctr">
            <a:normAutofit/>
          </a:bodyPr>
          <a:lstStyle/>
          <a:p>
            <a:pPr>
              <a:lnSpc>
                <a:spcPct val="90000"/>
              </a:lnSpc>
            </a:pPr>
            <a:r>
              <a:rPr lang="tr-TR" sz="3200" dirty="0"/>
              <a:t>Genel fizik muayene kronik konstipasyonu olan hastada detaylı veya tanıya götürücü bulgular vermeyebilir.</a:t>
            </a:r>
          </a:p>
          <a:p>
            <a:pPr>
              <a:lnSpc>
                <a:spcPct val="90000"/>
              </a:lnSpc>
            </a:pPr>
            <a:r>
              <a:rPr lang="tr-TR" sz="3200" dirty="0"/>
              <a:t> Alarm yakınmalarını ya da kabızlığa sebep olabilecek metabolik hastalıkları şüphelendirebilen </a:t>
            </a:r>
            <a:r>
              <a:rPr lang="tr-TR" sz="3200" b="1" u="sng" dirty="0"/>
              <a:t>solukluk</a:t>
            </a:r>
            <a:r>
              <a:rPr lang="tr-TR" sz="3200" b="1" dirty="0"/>
              <a:t>, </a:t>
            </a:r>
            <a:r>
              <a:rPr lang="tr-TR" sz="3200" b="1" u="sng" dirty="0" err="1"/>
              <a:t>kaşekşi</a:t>
            </a:r>
            <a:r>
              <a:rPr lang="tr-TR" sz="3200" b="1" dirty="0"/>
              <a:t>, </a:t>
            </a:r>
            <a:r>
              <a:rPr lang="tr-TR" sz="3200" b="1" u="sng" dirty="0"/>
              <a:t>ödem</a:t>
            </a:r>
            <a:r>
              <a:rPr lang="tr-TR" sz="3200" b="1" dirty="0"/>
              <a:t>, </a:t>
            </a:r>
            <a:r>
              <a:rPr lang="tr-TR" sz="3200" b="1" u="sng" dirty="0"/>
              <a:t>cilt kuruluğu</a:t>
            </a:r>
            <a:r>
              <a:rPr lang="tr-TR" sz="3200" u="sng" dirty="0"/>
              <a:t> </a:t>
            </a:r>
            <a:r>
              <a:rPr lang="tr-TR" sz="3200" dirty="0"/>
              <a:t>açısından kişi değerlendirilmelidir.</a:t>
            </a:r>
          </a:p>
          <a:p>
            <a:pPr>
              <a:lnSpc>
                <a:spcPct val="90000"/>
              </a:lnSpc>
            </a:pPr>
            <a:endParaRPr lang="tr-TR" dirty="0"/>
          </a:p>
        </p:txBody>
      </p:sp>
      <p:sp>
        <p:nvSpPr>
          <p:cNvPr id="4" name="Metin kutusu 3">
            <a:extLst>
              <a:ext uri="{FF2B5EF4-FFF2-40B4-BE49-F238E27FC236}">
                <a16:creationId xmlns:a16="http://schemas.microsoft.com/office/drawing/2014/main" id="{C38B6FCD-A0E9-50EF-68FE-A4780C03879F}"/>
              </a:ext>
            </a:extLst>
          </p:cNvPr>
          <p:cNvSpPr txBox="1"/>
          <p:nvPr/>
        </p:nvSpPr>
        <p:spPr>
          <a:xfrm>
            <a:off x="7313023" y="266176"/>
            <a:ext cx="3021875" cy="369332"/>
          </a:xfrm>
          <a:prstGeom prst="rect">
            <a:avLst/>
          </a:prstGeom>
          <a:noFill/>
        </p:spPr>
        <p:txBody>
          <a:bodyPr wrap="square" rtlCol="0">
            <a:spAutoFit/>
          </a:bodyPr>
          <a:lstStyle/>
          <a:p>
            <a:r>
              <a:rPr lang="tr-TR" dirty="0"/>
              <a:t>FİZİK MUAYENE</a:t>
            </a:r>
          </a:p>
        </p:txBody>
      </p:sp>
    </p:spTree>
    <p:extLst>
      <p:ext uri="{BB962C8B-B14F-4D97-AF65-F5344CB8AC3E}">
        <p14:creationId xmlns:p14="http://schemas.microsoft.com/office/powerpoint/2010/main" val="1671536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9E83630-EFBF-E9E6-398D-47AAC3EFE5CF}"/>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EAD7ED22-5E57-2DFB-F615-C46481A3C58B}"/>
              </a:ext>
            </a:extLst>
          </p:cNvPr>
          <p:cNvSpPr>
            <a:spLocks noGrp="1"/>
          </p:cNvSpPr>
          <p:nvPr>
            <p:ph idx="1"/>
          </p:nvPr>
        </p:nvSpPr>
        <p:spPr>
          <a:xfrm>
            <a:off x="4983914" y="297455"/>
            <a:ext cx="7024472" cy="6389784"/>
          </a:xfrm>
        </p:spPr>
        <p:txBody>
          <a:bodyPr anchor="ctr">
            <a:normAutofit/>
          </a:bodyPr>
          <a:lstStyle/>
          <a:p>
            <a:r>
              <a:rPr lang="tr-TR" sz="3200" b="1" u="sng" dirty="0" err="1"/>
              <a:t>Şişkinlik</a:t>
            </a:r>
            <a:r>
              <a:rPr lang="tr-TR" sz="3200" b="1" dirty="0" err="1"/>
              <a:t>,</a:t>
            </a:r>
            <a:r>
              <a:rPr lang="tr-TR" sz="3200" b="1" u="sng" dirty="0" err="1"/>
              <a:t>asimetri</a:t>
            </a:r>
            <a:r>
              <a:rPr lang="tr-TR" sz="3200" b="1" u="sng" dirty="0"/>
              <a:t> </a:t>
            </a:r>
            <a:r>
              <a:rPr lang="tr-TR" sz="3200" dirty="0"/>
              <a:t>görülebilir.</a:t>
            </a:r>
          </a:p>
          <a:p>
            <a:r>
              <a:rPr lang="tr-TR" sz="3200" dirty="0"/>
              <a:t>Palpasyonda özellikle sol kadranlarda dışkı ile dolu barsak ansı ele gelebilir ve şişkinliğe bağlı karın hassasiyeti olabilir</a:t>
            </a:r>
          </a:p>
          <a:p>
            <a:r>
              <a:rPr lang="tr-TR" sz="3200" dirty="0"/>
              <a:t> Kronik kabızlığı olan hastada en önemli ve olmazsa olmaz muayene </a:t>
            </a:r>
            <a:r>
              <a:rPr lang="tr-TR" sz="3200" b="1" u="sng" dirty="0"/>
              <a:t>anal bölgenin muayenesi ve rektal tuşedir.</a:t>
            </a:r>
          </a:p>
          <a:p>
            <a:endParaRPr lang="tr-TR" dirty="0"/>
          </a:p>
        </p:txBody>
      </p:sp>
    </p:spTree>
    <p:extLst>
      <p:ext uri="{BB962C8B-B14F-4D97-AF65-F5344CB8AC3E}">
        <p14:creationId xmlns:p14="http://schemas.microsoft.com/office/powerpoint/2010/main" val="3759404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9025C921-885F-CE89-DA95-ACC919EEABC8}"/>
              </a:ext>
            </a:extLst>
          </p:cNvPr>
          <p:cNvSpPr>
            <a:spLocks noGrp="1"/>
          </p:cNvSpPr>
          <p:nvPr>
            <p:ph type="title"/>
          </p:nvPr>
        </p:nvSpPr>
        <p:spPr>
          <a:xfrm>
            <a:off x="952108" y="954756"/>
            <a:ext cx="2730414" cy="4946003"/>
          </a:xfrm>
        </p:spPr>
        <p:txBody>
          <a:bodyPr>
            <a:normAutofit/>
          </a:bodyPr>
          <a:lstStyle/>
          <a:p>
            <a:r>
              <a:rPr lang="tr-TR" dirty="0">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58C4C5D-6767-9041-5425-D84996042EEA}"/>
              </a:ext>
            </a:extLst>
          </p:cNvPr>
          <p:cNvSpPr>
            <a:spLocks noGrp="1"/>
          </p:cNvSpPr>
          <p:nvPr>
            <p:ph idx="1"/>
          </p:nvPr>
        </p:nvSpPr>
        <p:spPr>
          <a:xfrm>
            <a:off x="4979624" y="870333"/>
            <a:ext cx="6983776" cy="5687477"/>
          </a:xfrm>
        </p:spPr>
        <p:txBody>
          <a:bodyPr anchor="ctr">
            <a:normAutofit/>
          </a:bodyPr>
          <a:lstStyle/>
          <a:p>
            <a:pPr>
              <a:lnSpc>
                <a:spcPct val="90000"/>
              </a:lnSpc>
            </a:pPr>
            <a:r>
              <a:rPr lang="tr-TR" sz="2800" dirty="0"/>
              <a:t>Kronik kabızlığı olanların çoğunda karın muayenesi ve rektal tuşe çok yardımcıdır. </a:t>
            </a:r>
          </a:p>
          <a:p>
            <a:pPr>
              <a:lnSpc>
                <a:spcPct val="90000"/>
              </a:lnSpc>
            </a:pPr>
            <a:r>
              <a:rPr lang="tr-TR" sz="2800" dirty="0"/>
              <a:t>Rektal </a:t>
            </a:r>
            <a:r>
              <a:rPr lang="tr-TR" sz="2800" dirty="0" err="1"/>
              <a:t>tuşede</a:t>
            </a:r>
            <a:r>
              <a:rPr lang="tr-TR" sz="2800" dirty="0"/>
              <a:t>; </a:t>
            </a:r>
          </a:p>
          <a:p>
            <a:pPr lvl="1">
              <a:lnSpc>
                <a:spcPct val="90000"/>
              </a:lnSpc>
              <a:buFont typeface="Wingdings" panose="05000000000000000000" pitchFamily="2" charset="2"/>
              <a:buChar char="ü"/>
            </a:pPr>
            <a:r>
              <a:rPr lang="tr-TR" sz="2800" dirty="0"/>
              <a:t> Kabızlık nedeniyle ortaya çıkan </a:t>
            </a:r>
            <a:r>
              <a:rPr lang="tr-TR" sz="2800" dirty="0" err="1"/>
              <a:t>fissürler</a:t>
            </a:r>
            <a:r>
              <a:rPr lang="tr-TR" sz="2800" dirty="0"/>
              <a:t> veya </a:t>
            </a:r>
            <a:r>
              <a:rPr lang="tr-TR" sz="2800" dirty="0" err="1"/>
              <a:t>hemoroidler</a:t>
            </a:r>
            <a:r>
              <a:rPr lang="tr-TR" sz="2800" dirty="0"/>
              <a:t> görülebilir, dışkı retansiyonu ya da ağrılı tuşe saptanabilir. </a:t>
            </a:r>
          </a:p>
          <a:p>
            <a:pPr lvl="1">
              <a:lnSpc>
                <a:spcPct val="90000"/>
              </a:lnSpc>
              <a:buFont typeface="Wingdings" panose="05000000000000000000" pitchFamily="2" charset="2"/>
              <a:buChar char="ü"/>
            </a:pPr>
            <a:r>
              <a:rPr lang="tr-TR" sz="2800" dirty="0"/>
              <a:t>Asimetrik anal kanal açılması </a:t>
            </a:r>
            <a:r>
              <a:rPr lang="tr-TR" sz="2800" dirty="0" err="1"/>
              <a:t>sfinkter</a:t>
            </a:r>
            <a:r>
              <a:rPr lang="tr-TR" sz="2800" dirty="0"/>
              <a:t> fonksiyonunu bozan nörolojik bir hastalığı daha çok düşündürür</a:t>
            </a:r>
            <a:r>
              <a:rPr lang="tr-TR" sz="1800" dirty="0"/>
              <a:t>. </a:t>
            </a:r>
          </a:p>
          <a:p>
            <a:pPr>
              <a:lnSpc>
                <a:spcPct val="90000"/>
              </a:lnSpc>
            </a:pPr>
            <a:endParaRPr lang="tr-TR" sz="1400" dirty="0"/>
          </a:p>
        </p:txBody>
      </p:sp>
      <p:sp>
        <p:nvSpPr>
          <p:cNvPr id="4" name="Metin kutusu 3">
            <a:extLst>
              <a:ext uri="{FF2B5EF4-FFF2-40B4-BE49-F238E27FC236}">
                <a16:creationId xmlns:a16="http://schemas.microsoft.com/office/drawing/2014/main" id="{D1AD1065-E630-8E0F-8163-97E201DD6304}"/>
              </a:ext>
            </a:extLst>
          </p:cNvPr>
          <p:cNvSpPr txBox="1"/>
          <p:nvPr/>
        </p:nvSpPr>
        <p:spPr>
          <a:xfrm>
            <a:off x="7387047" y="300190"/>
            <a:ext cx="3744686" cy="369332"/>
          </a:xfrm>
          <a:prstGeom prst="rect">
            <a:avLst/>
          </a:prstGeom>
          <a:noFill/>
        </p:spPr>
        <p:txBody>
          <a:bodyPr wrap="square" rtlCol="0">
            <a:spAutoFit/>
          </a:bodyPr>
          <a:lstStyle/>
          <a:p>
            <a:r>
              <a:rPr lang="tr-TR" dirty="0"/>
              <a:t>FİZİK MUAYENE</a:t>
            </a:r>
          </a:p>
        </p:txBody>
      </p:sp>
    </p:spTree>
    <p:extLst>
      <p:ext uri="{BB962C8B-B14F-4D97-AF65-F5344CB8AC3E}">
        <p14:creationId xmlns:p14="http://schemas.microsoft.com/office/powerpoint/2010/main" val="3174672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00E1674-0506-03BD-DA13-CAA68731C603}"/>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BD76E634-AB2D-28C9-838C-FBA414E5EDB4}"/>
              </a:ext>
            </a:extLst>
          </p:cNvPr>
          <p:cNvSpPr>
            <a:spLocks noGrp="1"/>
          </p:cNvSpPr>
          <p:nvPr>
            <p:ph idx="1"/>
          </p:nvPr>
        </p:nvSpPr>
        <p:spPr>
          <a:xfrm>
            <a:off x="5140934" y="469900"/>
            <a:ext cx="6822466" cy="5918200"/>
          </a:xfrm>
        </p:spPr>
        <p:txBody>
          <a:bodyPr anchor="ctr">
            <a:normAutofit/>
          </a:bodyPr>
          <a:lstStyle/>
          <a:p>
            <a:r>
              <a:rPr lang="tr-TR" dirty="0"/>
              <a:t>Rektal muayene sırasında </a:t>
            </a:r>
            <a:r>
              <a:rPr lang="tr-TR" dirty="0" err="1"/>
              <a:t>puborektal</a:t>
            </a:r>
            <a:r>
              <a:rPr lang="tr-TR" dirty="0"/>
              <a:t> ve </a:t>
            </a:r>
            <a:r>
              <a:rPr lang="tr-TR" dirty="0" err="1"/>
              <a:t>eksternal</a:t>
            </a:r>
            <a:r>
              <a:rPr lang="tr-TR" dirty="0"/>
              <a:t> anal </a:t>
            </a:r>
            <a:r>
              <a:rPr lang="tr-TR" dirty="0" err="1"/>
              <a:t>sfinkter</a:t>
            </a:r>
            <a:r>
              <a:rPr lang="tr-TR" dirty="0"/>
              <a:t> kaslarının cevapları değerlendirilebilir, bu özellikle </a:t>
            </a:r>
            <a:r>
              <a:rPr lang="tr-TR" dirty="0" err="1"/>
              <a:t>dissinerjik</a:t>
            </a:r>
            <a:r>
              <a:rPr lang="tr-TR" dirty="0"/>
              <a:t> dışkılaması olan hastalarda önemlidir. </a:t>
            </a:r>
          </a:p>
          <a:p>
            <a:r>
              <a:rPr lang="tr-TR" dirty="0"/>
              <a:t>Sağ elle yapılan rektal </a:t>
            </a:r>
            <a:r>
              <a:rPr lang="tr-TR" dirty="0" err="1"/>
              <a:t>tuşede</a:t>
            </a:r>
            <a:r>
              <a:rPr lang="tr-TR" dirty="0"/>
              <a:t> rektal hassasiyet, kitle, darlık ya da dışkı değerlendirilebilir. Eğer dışkı tespit edilirse yoğunluğu da not edilmelidir.</a:t>
            </a:r>
          </a:p>
          <a:p>
            <a:r>
              <a:rPr lang="tr-TR" dirty="0"/>
              <a:t> İstirahat </a:t>
            </a:r>
            <a:r>
              <a:rPr lang="tr-TR" dirty="0" err="1"/>
              <a:t>sfinkter</a:t>
            </a:r>
            <a:r>
              <a:rPr lang="tr-TR" dirty="0"/>
              <a:t> tonusu normal, zayıf ya da azalmış olarak belirlenmelidir. Rektal prolapsus ve </a:t>
            </a:r>
            <a:r>
              <a:rPr lang="tr-TR" dirty="0" err="1"/>
              <a:t>rektosel</a:t>
            </a:r>
            <a:r>
              <a:rPr lang="tr-TR" dirty="0"/>
              <a:t> de bu muayene sırasında saptanabilir.</a:t>
            </a:r>
          </a:p>
          <a:p>
            <a:endParaRPr lang="tr-TR" dirty="0"/>
          </a:p>
        </p:txBody>
      </p:sp>
    </p:spTree>
    <p:extLst>
      <p:ext uri="{BB962C8B-B14F-4D97-AF65-F5344CB8AC3E}">
        <p14:creationId xmlns:p14="http://schemas.microsoft.com/office/powerpoint/2010/main" val="1627864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7573DDC7-EC94-619C-B767-9461507F5E04}"/>
              </a:ext>
            </a:extLst>
          </p:cNvPr>
          <p:cNvSpPr>
            <a:spLocks noGrp="1"/>
          </p:cNvSpPr>
          <p:nvPr>
            <p:ph type="title"/>
          </p:nvPr>
        </p:nvSpPr>
        <p:spPr>
          <a:xfrm>
            <a:off x="952108" y="954756"/>
            <a:ext cx="2730414" cy="4946003"/>
          </a:xfrm>
        </p:spPr>
        <p:txBody>
          <a:bodyPr>
            <a:normAutofit/>
          </a:bodyPr>
          <a:lstStyle/>
          <a:p>
            <a:r>
              <a:rPr lang="tr-TR">
                <a:solidFill>
                  <a:srgbClr val="FFFFFF"/>
                </a:solidFill>
              </a:rPr>
              <a:t>Tanısal Yaklaşım</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CD06D99B-E2D1-392A-F0CB-EC63B2B27187}"/>
              </a:ext>
            </a:extLst>
          </p:cNvPr>
          <p:cNvSpPr>
            <a:spLocks noGrp="1"/>
          </p:cNvSpPr>
          <p:nvPr>
            <p:ph idx="1"/>
          </p:nvPr>
        </p:nvSpPr>
        <p:spPr>
          <a:xfrm>
            <a:off x="5286262" y="849086"/>
            <a:ext cx="5953630" cy="5540828"/>
          </a:xfrm>
        </p:spPr>
        <p:txBody>
          <a:bodyPr anchor="ctr">
            <a:normAutofit/>
          </a:bodyPr>
          <a:lstStyle/>
          <a:p>
            <a:pPr>
              <a:lnSpc>
                <a:spcPct val="90000"/>
              </a:lnSpc>
            </a:pPr>
            <a:r>
              <a:rPr lang="tr-TR" dirty="0"/>
              <a:t>Tam kan sayımı</a:t>
            </a:r>
          </a:p>
          <a:p>
            <a:pPr>
              <a:lnSpc>
                <a:spcPct val="90000"/>
              </a:lnSpc>
            </a:pPr>
            <a:r>
              <a:rPr lang="tr-TR" dirty="0"/>
              <a:t>Serum glukoz ve elektrolitler</a:t>
            </a:r>
          </a:p>
          <a:p>
            <a:pPr>
              <a:lnSpc>
                <a:spcPct val="90000"/>
              </a:lnSpc>
            </a:pPr>
            <a:r>
              <a:rPr lang="tr-TR" dirty="0"/>
              <a:t>Böbrek fonksiyon testleri</a:t>
            </a:r>
          </a:p>
          <a:p>
            <a:pPr>
              <a:lnSpc>
                <a:spcPct val="90000"/>
              </a:lnSpc>
            </a:pPr>
            <a:r>
              <a:rPr lang="tr-TR" dirty="0" err="1"/>
              <a:t>Tiroid</a:t>
            </a:r>
            <a:r>
              <a:rPr lang="tr-TR" dirty="0"/>
              <a:t> fonksiyon testleri</a:t>
            </a:r>
          </a:p>
          <a:p>
            <a:pPr>
              <a:lnSpc>
                <a:spcPct val="90000"/>
              </a:lnSpc>
              <a:buFont typeface="Wingdings" panose="05000000000000000000" pitchFamily="2" charset="2"/>
              <a:buChar char="Ø"/>
            </a:pPr>
            <a:r>
              <a:rPr lang="tr-TR" dirty="0" err="1"/>
              <a:t>Hematokezya</a:t>
            </a:r>
            <a:r>
              <a:rPr lang="tr-TR" dirty="0"/>
              <a:t>, kilo kaybı, aile öyküsü, anemisi, pozitif gaitada gizli kan testi (GGK) olanlar ve kısa sürede kabızlığı ortaya çıkanlarda bu testler istenmelidir.</a:t>
            </a:r>
          </a:p>
          <a:p>
            <a:pPr>
              <a:lnSpc>
                <a:spcPct val="90000"/>
              </a:lnSpc>
            </a:pPr>
            <a:r>
              <a:rPr lang="tr-TR" dirty="0">
                <a:solidFill>
                  <a:srgbClr val="FF0000"/>
                </a:solidFill>
              </a:rPr>
              <a:t>Çalışmalarda, alarm yakınması olmayan hastalarda bu kan tetkiklerinin rutin olarak yapılması gerekliliği hakkında yeterli kanıt bulunmamıştır.</a:t>
            </a:r>
          </a:p>
          <a:p>
            <a:pPr>
              <a:lnSpc>
                <a:spcPct val="90000"/>
              </a:lnSpc>
            </a:pPr>
            <a:endParaRPr lang="tr-TR" dirty="0"/>
          </a:p>
        </p:txBody>
      </p:sp>
      <p:sp>
        <p:nvSpPr>
          <p:cNvPr id="4" name="Metin kutusu 3">
            <a:extLst>
              <a:ext uri="{FF2B5EF4-FFF2-40B4-BE49-F238E27FC236}">
                <a16:creationId xmlns:a16="http://schemas.microsoft.com/office/drawing/2014/main" id="{10F44CD1-6195-5AAA-69B9-EE58634168BA}"/>
              </a:ext>
            </a:extLst>
          </p:cNvPr>
          <p:cNvSpPr txBox="1"/>
          <p:nvPr/>
        </p:nvSpPr>
        <p:spPr>
          <a:xfrm>
            <a:off x="6401620" y="261258"/>
            <a:ext cx="3722914" cy="369332"/>
          </a:xfrm>
          <a:prstGeom prst="rect">
            <a:avLst/>
          </a:prstGeom>
          <a:noFill/>
        </p:spPr>
        <p:txBody>
          <a:bodyPr wrap="square" rtlCol="0">
            <a:spAutoFit/>
          </a:bodyPr>
          <a:lstStyle/>
          <a:p>
            <a:r>
              <a:rPr lang="tr-TR" dirty="0"/>
              <a:t>LABORATUVAR BULGULARI</a:t>
            </a:r>
          </a:p>
        </p:txBody>
      </p:sp>
    </p:spTree>
    <p:extLst>
      <p:ext uri="{BB962C8B-B14F-4D97-AF65-F5344CB8AC3E}">
        <p14:creationId xmlns:p14="http://schemas.microsoft.com/office/powerpoint/2010/main" val="3902858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6787FF-4EA4-91E2-D0A5-69F843DE5B59}"/>
              </a:ext>
            </a:extLst>
          </p:cNvPr>
          <p:cNvSpPr>
            <a:spLocks noGrp="1"/>
          </p:cNvSpPr>
          <p:nvPr>
            <p:ph type="title"/>
          </p:nvPr>
        </p:nvSpPr>
        <p:spPr>
          <a:xfrm>
            <a:off x="1293811" y="838200"/>
            <a:ext cx="3718455" cy="789820"/>
          </a:xfrm>
        </p:spPr>
        <p:txBody>
          <a:bodyPr>
            <a:normAutofit/>
          </a:bodyPr>
          <a:lstStyle/>
          <a:p>
            <a:r>
              <a:rPr lang="tr-TR" sz="3600" dirty="0"/>
              <a:t>Tanısal Yaklaşım</a:t>
            </a:r>
          </a:p>
        </p:txBody>
      </p:sp>
      <p:sp>
        <p:nvSpPr>
          <p:cNvPr id="3" name="İçerik Yer Tutucusu 2">
            <a:extLst>
              <a:ext uri="{FF2B5EF4-FFF2-40B4-BE49-F238E27FC236}">
                <a16:creationId xmlns:a16="http://schemas.microsoft.com/office/drawing/2014/main" id="{A9FD24DE-4F10-169B-608A-B0A1E2730EFB}"/>
              </a:ext>
            </a:extLst>
          </p:cNvPr>
          <p:cNvSpPr>
            <a:spLocks noGrp="1"/>
          </p:cNvSpPr>
          <p:nvPr>
            <p:ph idx="1"/>
          </p:nvPr>
        </p:nvSpPr>
        <p:spPr>
          <a:xfrm>
            <a:off x="5538411" y="1233110"/>
            <a:ext cx="5469466" cy="5037666"/>
          </a:xfrm>
        </p:spPr>
        <p:txBody>
          <a:bodyPr>
            <a:normAutofit lnSpcReduction="10000"/>
          </a:bodyPr>
          <a:lstStyle/>
          <a:p>
            <a:r>
              <a:rPr lang="tr-TR" dirty="0">
                <a:solidFill>
                  <a:srgbClr val="002060"/>
                </a:solidFill>
              </a:rPr>
              <a:t>Endoskopi (</a:t>
            </a:r>
            <a:r>
              <a:rPr lang="tr-TR" dirty="0" err="1">
                <a:solidFill>
                  <a:srgbClr val="002060"/>
                </a:solidFill>
              </a:rPr>
              <a:t>kolonoksopi</a:t>
            </a:r>
            <a:r>
              <a:rPr lang="tr-TR" dirty="0">
                <a:solidFill>
                  <a:srgbClr val="002060"/>
                </a:solidFill>
              </a:rPr>
              <a:t>, </a:t>
            </a:r>
            <a:r>
              <a:rPr lang="tr-TR" dirty="0" err="1">
                <a:solidFill>
                  <a:srgbClr val="002060"/>
                </a:solidFill>
              </a:rPr>
              <a:t>fleksible</a:t>
            </a:r>
            <a:r>
              <a:rPr lang="tr-TR" dirty="0">
                <a:solidFill>
                  <a:srgbClr val="002060"/>
                </a:solidFill>
              </a:rPr>
              <a:t> </a:t>
            </a:r>
            <a:r>
              <a:rPr lang="tr-TR" dirty="0" err="1">
                <a:solidFill>
                  <a:srgbClr val="002060"/>
                </a:solidFill>
              </a:rPr>
              <a:t>sigmoidoskopi</a:t>
            </a:r>
            <a:r>
              <a:rPr lang="tr-TR" dirty="0">
                <a:solidFill>
                  <a:srgbClr val="002060"/>
                </a:solidFill>
              </a:rPr>
              <a:t>)</a:t>
            </a:r>
          </a:p>
          <a:p>
            <a:pPr lvl="1">
              <a:buFont typeface="Wingdings" panose="05000000000000000000" pitchFamily="2" charset="2"/>
              <a:buChar char="Ø"/>
            </a:pPr>
            <a:r>
              <a:rPr lang="tr-TR" u="sng" dirty="0" err="1"/>
              <a:t>Fleksibl</a:t>
            </a:r>
            <a:r>
              <a:rPr lang="tr-TR" u="sng" dirty="0"/>
              <a:t> </a:t>
            </a:r>
            <a:r>
              <a:rPr lang="tr-TR" u="sng" dirty="0" err="1"/>
              <a:t>sigmoidoskopi</a:t>
            </a:r>
            <a:r>
              <a:rPr lang="tr-TR" u="sng" dirty="0"/>
              <a:t> ya da kolonoskopi </a:t>
            </a:r>
            <a:r>
              <a:rPr lang="tr-TR" dirty="0"/>
              <a:t>lezyonları (</a:t>
            </a:r>
            <a:r>
              <a:rPr lang="tr-TR" dirty="0" err="1"/>
              <a:t>soliter</a:t>
            </a:r>
            <a:r>
              <a:rPr lang="tr-TR" dirty="0"/>
              <a:t> rektal ülser, inflamasyon, malignite...) saptamada üstün tekniklerdir. Aynı zamanda doku örneklemesi ya da </a:t>
            </a:r>
            <a:r>
              <a:rPr lang="tr-TR" dirty="0" err="1"/>
              <a:t>polipektomi</a:t>
            </a:r>
            <a:r>
              <a:rPr lang="tr-TR" dirty="0"/>
              <a:t> olanağı da sağlarlar. </a:t>
            </a:r>
          </a:p>
          <a:p>
            <a:pPr lvl="1">
              <a:buFont typeface="Wingdings" panose="05000000000000000000" pitchFamily="2" charset="2"/>
              <a:buChar char="Ø"/>
            </a:pPr>
            <a:r>
              <a:rPr lang="tr-TR" u="sng" dirty="0"/>
              <a:t>Kolonoskopi</a:t>
            </a:r>
            <a:r>
              <a:rPr lang="tr-TR" dirty="0"/>
              <a:t>; anemisi, rektal kanaması, pozitif GGK, obstrüktif semptomları, ani kabızlık öyküsü, kilo kaybı, dışkı şeklinde değişiklik ve rektal prolapsusu olan hastalarda uygulanmalıdır </a:t>
            </a:r>
          </a:p>
          <a:p>
            <a:pPr lvl="1">
              <a:buFont typeface="Wingdings" panose="05000000000000000000" pitchFamily="2" charset="2"/>
              <a:buChar char="Ø"/>
            </a:pPr>
            <a:r>
              <a:rPr lang="tr-TR" b="1" dirty="0"/>
              <a:t>50 yaşın üzerinde ve daha önce hiç kolon kanseri taraması yapılmayan hastalara da kolonoskopi yapılmalıdır.</a:t>
            </a:r>
          </a:p>
          <a:p>
            <a:endParaRPr lang="tr-TR" dirty="0"/>
          </a:p>
        </p:txBody>
      </p:sp>
      <p:sp>
        <p:nvSpPr>
          <p:cNvPr id="4" name="Metin Yer Tutucusu 3">
            <a:extLst>
              <a:ext uri="{FF2B5EF4-FFF2-40B4-BE49-F238E27FC236}">
                <a16:creationId xmlns:a16="http://schemas.microsoft.com/office/drawing/2014/main" id="{2088D4F3-E3A8-5897-D515-2255668EB9A4}"/>
              </a:ext>
            </a:extLst>
          </p:cNvPr>
          <p:cNvSpPr>
            <a:spLocks noGrp="1"/>
          </p:cNvSpPr>
          <p:nvPr>
            <p:ph type="body" sz="half" idx="2"/>
          </p:nvPr>
        </p:nvSpPr>
        <p:spPr>
          <a:xfrm>
            <a:off x="1293811" y="1915886"/>
            <a:ext cx="3718455" cy="3553583"/>
          </a:xfrm>
        </p:spPr>
        <p:txBody>
          <a:bodyPr/>
          <a:lstStyle/>
          <a:p>
            <a:endParaRPr lang="tr-TR" dirty="0"/>
          </a:p>
        </p:txBody>
      </p:sp>
      <p:pic>
        <p:nvPicPr>
          <p:cNvPr id="5" name="Picture 4" descr="Kolonoskopi | Kolonoskopi Nedir | Kolonoskopi Nasıl Yapılır?">
            <a:extLst>
              <a:ext uri="{FF2B5EF4-FFF2-40B4-BE49-F238E27FC236}">
                <a16:creationId xmlns:a16="http://schemas.microsoft.com/office/drawing/2014/main" id="{B6C905D2-CBC0-B6D7-1712-16E013384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0" y="1915886"/>
            <a:ext cx="3718455" cy="3618897"/>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D0461870-AFC7-A9E2-BA5E-AA494D6D3899}"/>
              </a:ext>
            </a:extLst>
          </p:cNvPr>
          <p:cNvSpPr txBox="1"/>
          <p:nvPr/>
        </p:nvSpPr>
        <p:spPr>
          <a:xfrm>
            <a:off x="7179736" y="740228"/>
            <a:ext cx="3015343" cy="369332"/>
          </a:xfrm>
          <a:prstGeom prst="rect">
            <a:avLst/>
          </a:prstGeom>
          <a:noFill/>
        </p:spPr>
        <p:txBody>
          <a:bodyPr wrap="square" rtlCol="0">
            <a:spAutoFit/>
          </a:bodyPr>
          <a:lstStyle/>
          <a:p>
            <a:r>
              <a:rPr lang="tr-TR" dirty="0"/>
              <a:t>GÖRÜNTÜLEME</a:t>
            </a:r>
          </a:p>
        </p:txBody>
      </p:sp>
    </p:spTree>
    <p:extLst>
      <p:ext uri="{BB962C8B-B14F-4D97-AF65-F5344CB8AC3E}">
        <p14:creationId xmlns:p14="http://schemas.microsoft.com/office/powerpoint/2010/main" val="3739260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BE4420-3B5F-4549-8B4A-77855B821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5876F6-95D4-48CB-8E3E-4401A96E2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1B84719-90BB-4D0C-92D8-61DC5512B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3552006"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 name="Başlık 1">
            <a:extLst>
              <a:ext uri="{FF2B5EF4-FFF2-40B4-BE49-F238E27FC236}">
                <a16:creationId xmlns:a16="http://schemas.microsoft.com/office/drawing/2014/main" id="{2BE27738-F1DF-0415-0770-DA867E8E05E1}"/>
              </a:ext>
            </a:extLst>
          </p:cNvPr>
          <p:cNvSpPr>
            <a:spLocks noGrp="1"/>
          </p:cNvSpPr>
          <p:nvPr>
            <p:ph type="title"/>
          </p:nvPr>
        </p:nvSpPr>
        <p:spPr>
          <a:xfrm>
            <a:off x="1055599" y="1055077"/>
            <a:ext cx="2532909" cy="4794578"/>
          </a:xfrm>
        </p:spPr>
        <p:txBody>
          <a:bodyPr>
            <a:normAutofit/>
          </a:bodyPr>
          <a:lstStyle/>
          <a:p>
            <a:r>
              <a:rPr lang="tr-TR">
                <a:solidFill>
                  <a:srgbClr val="262626"/>
                </a:solidFill>
              </a:rPr>
              <a:t>Sunum Planı</a:t>
            </a:r>
          </a:p>
        </p:txBody>
      </p:sp>
      <p:sp useBgFill="1">
        <p:nvSpPr>
          <p:cNvPr id="15" name="Rectangle 14">
            <a:extLst>
              <a:ext uri="{FF2B5EF4-FFF2-40B4-BE49-F238E27FC236}">
                <a16:creationId xmlns:a16="http://schemas.microsoft.com/office/drawing/2014/main" id="{7B407EC4-5D16-4845-9840-4E28622B6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21C67B01-AC51-5413-C703-3CE0A2FDBC2C}"/>
              </a:ext>
            </a:extLst>
          </p:cNvPr>
          <p:cNvGraphicFramePr>
            <a:graphicFrameLocks noGrp="1"/>
          </p:cNvGraphicFramePr>
          <p:nvPr>
            <p:ph idx="1"/>
            <p:extLst>
              <p:ext uri="{D42A27DB-BD31-4B8C-83A1-F6EECF244321}">
                <p14:modId xmlns:p14="http://schemas.microsoft.com/office/powerpoint/2010/main" val="3526692527"/>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6030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7" name="Picture 46">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8" name="Rectangle 47">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49" name="Picture 48">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0" name="Picture 49">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2" name="Straight Connector 51">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54" name="Rectangle 53">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57" name="Picture 56">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58" name="Rectangle 57">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59" name="Picture 58">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0" name="Picture 59">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Başlık 1">
            <a:extLst>
              <a:ext uri="{FF2B5EF4-FFF2-40B4-BE49-F238E27FC236}">
                <a16:creationId xmlns:a16="http://schemas.microsoft.com/office/drawing/2014/main" id="{36364C5F-5A3C-AB12-4BB8-797C35E23CC4}"/>
              </a:ext>
            </a:extLst>
          </p:cNvPr>
          <p:cNvSpPr>
            <a:spLocks noGrp="1"/>
          </p:cNvSpPr>
          <p:nvPr>
            <p:ph type="title"/>
          </p:nvPr>
        </p:nvSpPr>
        <p:spPr>
          <a:xfrm>
            <a:off x="7535824" y="601132"/>
            <a:ext cx="3360772" cy="1303867"/>
          </a:xfrm>
        </p:spPr>
        <p:txBody>
          <a:bodyPr vert="horz" lIns="91440" tIns="45720" rIns="91440" bIns="45720" rtlCol="0" anchor="ctr">
            <a:normAutofit/>
          </a:bodyPr>
          <a:lstStyle/>
          <a:p>
            <a:pPr>
              <a:lnSpc>
                <a:spcPct val="90000"/>
              </a:lnSpc>
            </a:pPr>
            <a:r>
              <a:rPr lang="en-US" sz="4100" dirty="0" err="1"/>
              <a:t>Tanısal</a:t>
            </a:r>
            <a:r>
              <a:rPr lang="en-US" sz="4100" dirty="0"/>
              <a:t> </a:t>
            </a:r>
            <a:r>
              <a:rPr lang="en-US" sz="4100" dirty="0" err="1"/>
              <a:t>Yaklaşım</a:t>
            </a:r>
            <a:endParaRPr lang="en-US" sz="4100" dirty="0"/>
          </a:p>
        </p:txBody>
      </p:sp>
      <p:sp>
        <p:nvSpPr>
          <p:cNvPr id="62" name="Rectangle 61">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descr="Baryumlu grafiler – Prof. Dr Ahmet DOBRUCALI">
            <a:extLst>
              <a:ext uri="{FF2B5EF4-FFF2-40B4-BE49-F238E27FC236}">
                <a16:creationId xmlns:a16="http://schemas.microsoft.com/office/drawing/2014/main" id="{A50247DE-DB98-E130-D346-1AF552EB1C7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l="4407" r="11122" b="3"/>
          <a:stretch>
            <a:fillRect/>
          </a:stretch>
        </p:blipFill>
        <p:spPr bwMode="auto">
          <a:xfrm>
            <a:off x="1412683" y="1410208"/>
            <a:ext cx="5278777"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Straight Connector 63">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İçerik Yer Tutucusu 3">
            <a:extLst>
              <a:ext uri="{FF2B5EF4-FFF2-40B4-BE49-F238E27FC236}">
                <a16:creationId xmlns:a16="http://schemas.microsoft.com/office/drawing/2014/main" id="{745C0F38-0C8B-3EE5-E64F-7423E99DE2F1}"/>
              </a:ext>
            </a:extLst>
          </p:cNvPr>
          <p:cNvSpPr>
            <a:spLocks noGrp="1"/>
          </p:cNvSpPr>
          <p:nvPr>
            <p:ph sz="half" idx="2"/>
          </p:nvPr>
        </p:nvSpPr>
        <p:spPr>
          <a:xfrm>
            <a:off x="7535824" y="2556932"/>
            <a:ext cx="3360771" cy="3318936"/>
          </a:xfrm>
        </p:spPr>
        <p:txBody>
          <a:bodyPr vert="horz" lIns="91440" tIns="45720" rIns="91440" bIns="45720" rtlCol="0" anchor="t">
            <a:normAutofit/>
          </a:bodyPr>
          <a:lstStyle/>
          <a:p>
            <a:pPr>
              <a:lnSpc>
                <a:spcPct val="90000"/>
              </a:lnSpc>
            </a:pPr>
            <a:r>
              <a:rPr lang="en-US" sz="1800" dirty="0" err="1"/>
              <a:t>Direk</a:t>
            </a:r>
            <a:r>
              <a:rPr lang="en-US" sz="1800" dirty="0"/>
              <a:t> </a:t>
            </a:r>
            <a:r>
              <a:rPr lang="en-US" sz="1800" dirty="0" err="1"/>
              <a:t>ve</a:t>
            </a:r>
            <a:r>
              <a:rPr lang="en-US" sz="1800" dirty="0"/>
              <a:t> </a:t>
            </a:r>
            <a:r>
              <a:rPr lang="en-US" sz="1800" dirty="0" err="1"/>
              <a:t>Baryumlu</a:t>
            </a:r>
            <a:r>
              <a:rPr lang="en-US" sz="1800" dirty="0"/>
              <a:t> </a:t>
            </a:r>
            <a:r>
              <a:rPr lang="en-US" sz="1800" dirty="0" err="1"/>
              <a:t>Grafiler</a:t>
            </a:r>
            <a:endParaRPr lang="en-US" sz="1800" dirty="0"/>
          </a:p>
          <a:p>
            <a:pPr>
              <a:lnSpc>
                <a:spcPct val="90000"/>
              </a:lnSpc>
            </a:pPr>
            <a:r>
              <a:rPr lang="en-US" sz="1800" dirty="0" err="1"/>
              <a:t>Radyoopak</a:t>
            </a:r>
            <a:r>
              <a:rPr lang="en-US" sz="1800" dirty="0"/>
              <a:t> </a:t>
            </a:r>
            <a:r>
              <a:rPr lang="en-US" sz="1800" dirty="0" err="1"/>
              <a:t>İşaretli</a:t>
            </a:r>
            <a:r>
              <a:rPr lang="en-US" sz="1800" dirty="0"/>
              <a:t> </a:t>
            </a:r>
            <a:r>
              <a:rPr lang="en-US" sz="1800" dirty="0" err="1"/>
              <a:t>Çalışmalar</a:t>
            </a:r>
            <a:endParaRPr lang="en-US" sz="1800" dirty="0"/>
          </a:p>
          <a:p>
            <a:pPr lvl="1">
              <a:lnSpc>
                <a:spcPct val="90000"/>
              </a:lnSpc>
            </a:pPr>
            <a:r>
              <a:rPr lang="en-US" sz="1800" dirty="0" err="1"/>
              <a:t>Kablosuz</a:t>
            </a:r>
            <a:r>
              <a:rPr lang="en-US" sz="1800" dirty="0"/>
              <a:t> </a:t>
            </a:r>
            <a:r>
              <a:rPr lang="en-US" sz="1800" dirty="0" err="1"/>
              <a:t>motilite</a:t>
            </a:r>
            <a:r>
              <a:rPr lang="en-US" sz="1800" dirty="0"/>
              <a:t> </a:t>
            </a:r>
            <a:r>
              <a:rPr lang="en-US" sz="1800" dirty="0" err="1"/>
              <a:t>kapsülü</a:t>
            </a:r>
            <a:endParaRPr lang="en-US" sz="1800" dirty="0"/>
          </a:p>
          <a:p>
            <a:pPr lvl="1">
              <a:lnSpc>
                <a:spcPct val="90000"/>
              </a:lnSpc>
            </a:pPr>
            <a:r>
              <a:rPr lang="en-US" sz="1800" dirty="0" err="1"/>
              <a:t>Defekografi</a:t>
            </a:r>
            <a:endParaRPr lang="en-US" sz="1800" dirty="0"/>
          </a:p>
          <a:p>
            <a:pPr>
              <a:lnSpc>
                <a:spcPct val="90000"/>
              </a:lnSpc>
            </a:pPr>
            <a:r>
              <a:rPr lang="en-US" sz="1800" dirty="0" err="1"/>
              <a:t>Motilite</a:t>
            </a:r>
            <a:r>
              <a:rPr lang="en-US" sz="1800" dirty="0"/>
              <a:t> </a:t>
            </a:r>
            <a:r>
              <a:rPr lang="en-US" sz="1800" dirty="0" err="1"/>
              <a:t>Çalışmaları</a:t>
            </a:r>
            <a:endParaRPr lang="en-US" sz="1800" dirty="0"/>
          </a:p>
          <a:p>
            <a:pPr lvl="1">
              <a:lnSpc>
                <a:spcPct val="90000"/>
              </a:lnSpc>
            </a:pPr>
            <a:r>
              <a:rPr lang="en-US" sz="1800" dirty="0" err="1"/>
              <a:t>Anorektal</a:t>
            </a:r>
            <a:r>
              <a:rPr lang="en-US" sz="1800" dirty="0"/>
              <a:t> </a:t>
            </a:r>
            <a:r>
              <a:rPr lang="en-US" sz="1800" dirty="0" err="1"/>
              <a:t>manometri</a:t>
            </a:r>
            <a:r>
              <a:rPr lang="en-US" sz="1800" dirty="0"/>
              <a:t>/</a:t>
            </a:r>
            <a:r>
              <a:rPr lang="en-US" sz="1800" dirty="0" err="1"/>
              <a:t>Kolonik</a:t>
            </a:r>
            <a:r>
              <a:rPr lang="en-US" sz="1800" dirty="0"/>
              <a:t> </a:t>
            </a:r>
            <a:r>
              <a:rPr lang="en-US" sz="1800" dirty="0" err="1"/>
              <a:t>manometri</a:t>
            </a:r>
            <a:endParaRPr lang="en-US" sz="1800" dirty="0"/>
          </a:p>
          <a:p>
            <a:pPr lvl="1">
              <a:lnSpc>
                <a:spcPct val="90000"/>
              </a:lnSpc>
            </a:pPr>
            <a:r>
              <a:rPr lang="en-US" sz="1800" dirty="0" err="1"/>
              <a:t>Balonun</a:t>
            </a:r>
            <a:r>
              <a:rPr lang="en-US" sz="1800" dirty="0"/>
              <a:t> </a:t>
            </a:r>
            <a:r>
              <a:rPr lang="en-US" sz="1800" dirty="0" err="1"/>
              <a:t>defekasyon</a:t>
            </a:r>
            <a:r>
              <a:rPr lang="en-US" sz="1800" dirty="0"/>
              <a:t> </a:t>
            </a:r>
            <a:r>
              <a:rPr lang="en-US" sz="1800" dirty="0" err="1"/>
              <a:t>testi</a:t>
            </a:r>
            <a:endParaRPr lang="en-US" sz="1800" dirty="0"/>
          </a:p>
          <a:p>
            <a:pPr>
              <a:lnSpc>
                <a:spcPct val="90000"/>
              </a:lnSpc>
            </a:pPr>
            <a:endParaRPr lang="en-US" sz="1400" dirty="0"/>
          </a:p>
        </p:txBody>
      </p:sp>
      <p:sp>
        <p:nvSpPr>
          <p:cNvPr id="9" name="Metin kutusu 8">
            <a:extLst>
              <a:ext uri="{FF2B5EF4-FFF2-40B4-BE49-F238E27FC236}">
                <a16:creationId xmlns:a16="http://schemas.microsoft.com/office/drawing/2014/main" id="{AEC0F524-0611-B9B5-65F1-AF575C064455}"/>
              </a:ext>
            </a:extLst>
          </p:cNvPr>
          <p:cNvSpPr txBox="1"/>
          <p:nvPr/>
        </p:nvSpPr>
        <p:spPr>
          <a:xfrm>
            <a:off x="8089567" y="1984402"/>
            <a:ext cx="3842657" cy="369332"/>
          </a:xfrm>
          <a:prstGeom prst="rect">
            <a:avLst/>
          </a:prstGeom>
          <a:noFill/>
        </p:spPr>
        <p:txBody>
          <a:bodyPr wrap="square" rtlCol="0">
            <a:spAutoFit/>
          </a:bodyPr>
          <a:lstStyle/>
          <a:p>
            <a:pPr>
              <a:spcAft>
                <a:spcPts val="600"/>
              </a:spcAft>
            </a:pPr>
            <a:r>
              <a:rPr lang="tr-TR" dirty="0"/>
              <a:t>GÖRÜNTÜLEME</a:t>
            </a:r>
          </a:p>
        </p:txBody>
      </p:sp>
    </p:spTree>
    <p:extLst>
      <p:ext uri="{BB962C8B-B14F-4D97-AF65-F5344CB8AC3E}">
        <p14:creationId xmlns:p14="http://schemas.microsoft.com/office/powerpoint/2010/main" val="22576137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60F83E6-5955-32D8-784C-B1A6AFF7B9A8}"/>
              </a:ext>
            </a:extLst>
          </p:cNvPr>
          <p:cNvPicPr>
            <a:picLocks noChangeAspect="1"/>
          </p:cNvPicPr>
          <p:nvPr/>
        </p:nvPicPr>
        <p:blipFill>
          <a:blip r:embed="rId3"/>
          <a:stretch>
            <a:fillRect/>
          </a:stretch>
        </p:blipFill>
        <p:spPr>
          <a:xfrm>
            <a:off x="511630" y="446215"/>
            <a:ext cx="11179628" cy="5965570"/>
          </a:xfrm>
          <a:prstGeom prst="rect">
            <a:avLst/>
          </a:prstGeom>
        </p:spPr>
      </p:pic>
    </p:spTree>
    <p:extLst>
      <p:ext uri="{BB962C8B-B14F-4D97-AF65-F5344CB8AC3E}">
        <p14:creationId xmlns:p14="http://schemas.microsoft.com/office/powerpoint/2010/main" val="140831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C90AF0D-365F-9672-2008-1289034DAC9F}"/>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98596431-7290-2747-48A0-7D12830C16BC}"/>
              </a:ext>
            </a:extLst>
          </p:cNvPr>
          <p:cNvSpPr>
            <a:spLocks noGrp="1"/>
          </p:cNvSpPr>
          <p:nvPr>
            <p:ph idx="1"/>
          </p:nvPr>
        </p:nvSpPr>
        <p:spPr/>
        <p:txBody>
          <a:bodyPr/>
          <a:lstStyle/>
          <a:p>
            <a:r>
              <a:rPr lang="tr-TR" sz="2800" dirty="0"/>
              <a:t>Tedavide amaç; barsak hareketlerini normale döndürmek, yumuşak dışkılamayı sağlamak</a:t>
            </a:r>
            <a:r>
              <a:rPr lang="tr-TR" sz="2800" u="sng" dirty="0"/>
              <a:t>, haftada en az üç kez zorlanmadan dışkılamak</a:t>
            </a:r>
            <a:r>
              <a:rPr lang="tr-TR" sz="2800" dirty="0"/>
              <a:t> ve ciddi yan etkiler olmadan hastanın yaşam kalitesini arttırmaktır.</a:t>
            </a:r>
          </a:p>
          <a:p>
            <a:endParaRPr lang="tr-TR" dirty="0"/>
          </a:p>
        </p:txBody>
      </p:sp>
    </p:spTree>
    <p:extLst>
      <p:ext uri="{BB962C8B-B14F-4D97-AF65-F5344CB8AC3E}">
        <p14:creationId xmlns:p14="http://schemas.microsoft.com/office/powerpoint/2010/main" val="2237963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7FBC78-6C5B-2640-7225-991F5ADBEFB4}"/>
              </a:ext>
            </a:extLst>
          </p:cNvPr>
          <p:cNvSpPr>
            <a:spLocks noGrp="1"/>
          </p:cNvSpPr>
          <p:nvPr>
            <p:ph type="title"/>
          </p:nvPr>
        </p:nvSpPr>
        <p:spPr>
          <a:xfrm>
            <a:off x="6096000" y="718457"/>
            <a:ext cx="4093027" cy="1001485"/>
          </a:xfrm>
        </p:spPr>
        <p:txBody>
          <a:bodyPr/>
          <a:lstStyle/>
          <a:p>
            <a:r>
              <a:rPr lang="tr-TR" dirty="0"/>
              <a:t>Tedavi</a:t>
            </a:r>
          </a:p>
        </p:txBody>
      </p:sp>
      <p:sp>
        <p:nvSpPr>
          <p:cNvPr id="3" name="İçerik Yer Tutucusu 2">
            <a:extLst>
              <a:ext uri="{FF2B5EF4-FFF2-40B4-BE49-F238E27FC236}">
                <a16:creationId xmlns:a16="http://schemas.microsoft.com/office/drawing/2014/main" id="{5B47E9A2-E9E9-3C44-4610-4E97ED0E6A14}"/>
              </a:ext>
            </a:extLst>
          </p:cNvPr>
          <p:cNvSpPr>
            <a:spLocks noGrp="1"/>
          </p:cNvSpPr>
          <p:nvPr>
            <p:ph idx="1"/>
          </p:nvPr>
        </p:nvSpPr>
        <p:spPr>
          <a:xfrm>
            <a:off x="5736771" y="2035629"/>
            <a:ext cx="5159826" cy="3840239"/>
          </a:xfrm>
        </p:spPr>
        <p:txBody>
          <a:bodyPr>
            <a:normAutofit fontScale="77500" lnSpcReduction="20000"/>
          </a:bodyPr>
          <a:lstStyle/>
          <a:p>
            <a:pPr marL="0" indent="0">
              <a:buNone/>
            </a:pPr>
            <a:r>
              <a:rPr lang="tr-TR" dirty="0"/>
              <a:t>YAŞAM TARZI DEĞİŞİKLERİ VE DİYET</a:t>
            </a:r>
          </a:p>
          <a:p>
            <a:pPr marL="0" indent="0">
              <a:buNone/>
            </a:pPr>
            <a:r>
              <a:rPr lang="tr-TR" b="1" dirty="0"/>
              <a:t>Diyet Lifi Alımının Artırılması:</a:t>
            </a:r>
            <a:r>
              <a:rPr lang="tr-TR" dirty="0"/>
              <a:t> </a:t>
            </a:r>
          </a:p>
          <a:p>
            <a:pPr>
              <a:buFont typeface="Arial" panose="020B0604020202020204" pitchFamily="34" charset="0"/>
              <a:buChar char="•"/>
            </a:pPr>
            <a:r>
              <a:rPr lang="tr-TR" b="1" dirty="0"/>
              <a:t> Çözünür Lifler:</a:t>
            </a:r>
            <a:r>
              <a:rPr lang="tr-TR" dirty="0"/>
              <a:t> Suda çözünerek jel benzeri bir madde oluşturan liflerdir (</a:t>
            </a:r>
            <a:r>
              <a:rPr lang="tr-TR" dirty="0" err="1"/>
              <a:t>örn</a:t>
            </a:r>
            <a:r>
              <a:rPr lang="tr-TR" dirty="0"/>
              <a:t>. yulaf, arpa, elma, turunçgiller, havuç, kuru fasulye). Dışkıyı yumuşatır ve kolay geçişini sağlar.</a:t>
            </a:r>
          </a:p>
          <a:p>
            <a:r>
              <a:rPr lang="tr-TR" b="1" dirty="0"/>
              <a:t>Çözünmez Lifler:</a:t>
            </a:r>
            <a:r>
              <a:rPr lang="tr-TR" dirty="0"/>
              <a:t> Suda çözünmeyen ve dışkıya hacim katan liflerdir (</a:t>
            </a:r>
            <a:r>
              <a:rPr lang="tr-TR" dirty="0" err="1"/>
              <a:t>örn</a:t>
            </a:r>
            <a:r>
              <a:rPr lang="tr-TR" dirty="0"/>
              <a:t>. tam tahıllar, kepek, sebzeler, meyve kabukları). Bağırsak hareketlerini artırır.</a:t>
            </a:r>
          </a:p>
          <a:p>
            <a:r>
              <a:rPr lang="tr-TR" b="1" dirty="0"/>
              <a:t>Hedef:</a:t>
            </a:r>
            <a:r>
              <a:rPr lang="tr-TR" dirty="0"/>
              <a:t> Günde 25-35 gram lif alımı önerilir. Lif alımı yavaş yavaş artırılmalı ve eş zamanlı olarak sıvı alımı da artırılmalıdır.</a:t>
            </a:r>
          </a:p>
          <a:p>
            <a:endParaRPr lang="tr-TR" dirty="0"/>
          </a:p>
        </p:txBody>
      </p:sp>
      <p:pic>
        <p:nvPicPr>
          <p:cNvPr id="4" name="Resim 3">
            <a:extLst>
              <a:ext uri="{FF2B5EF4-FFF2-40B4-BE49-F238E27FC236}">
                <a16:creationId xmlns:a16="http://schemas.microsoft.com/office/drawing/2014/main" id="{248DDF74-B322-00AB-A981-604527B8D0E6}"/>
              </a:ext>
            </a:extLst>
          </p:cNvPr>
          <p:cNvPicPr>
            <a:picLocks noChangeAspect="1"/>
          </p:cNvPicPr>
          <p:nvPr/>
        </p:nvPicPr>
        <p:blipFill>
          <a:blip r:embed="rId2"/>
          <a:stretch>
            <a:fillRect/>
          </a:stretch>
        </p:blipFill>
        <p:spPr>
          <a:xfrm>
            <a:off x="762001" y="718457"/>
            <a:ext cx="4669970" cy="5236029"/>
          </a:xfrm>
          <a:prstGeom prst="rect">
            <a:avLst/>
          </a:prstGeom>
        </p:spPr>
      </p:pic>
    </p:spTree>
    <p:extLst>
      <p:ext uri="{BB962C8B-B14F-4D97-AF65-F5344CB8AC3E}">
        <p14:creationId xmlns:p14="http://schemas.microsoft.com/office/powerpoint/2010/main" val="3823085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C00A115-3B87-3917-7EE1-91A1C6C104ED}"/>
              </a:ext>
            </a:extLst>
          </p:cNvPr>
          <p:cNvSpPr>
            <a:spLocks noGrp="1"/>
          </p:cNvSpPr>
          <p:nvPr>
            <p:ph type="title"/>
          </p:nvPr>
        </p:nvSpPr>
        <p:spPr/>
        <p:txBody>
          <a:bodyPr/>
          <a:lstStyle/>
          <a:p>
            <a:r>
              <a:rPr lang="tr-TR" dirty="0"/>
              <a:t>Tedavi</a:t>
            </a:r>
          </a:p>
        </p:txBody>
      </p:sp>
      <p:sp>
        <p:nvSpPr>
          <p:cNvPr id="8" name="Rectangle 4">
            <a:extLst>
              <a:ext uri="{FF2B5EF4-FFF2-40B4-BE49-F238E27FC236}">
                <a16:creationId xmlns:a16="http://schemas.microsoft.com/office/drawing/2014/main" id="{1C5CF863-FBAE-44BE-93C7-AEE48601797F}"/>
              </a:ext>
            </a:extLst>
          </p:cNvPr>
          <p:cNvSpPr>
            <a:spLocks noGrp="1" noChangeArrowheads="1"/>
          </p:cNvSpPr>
          <p:nvPr>
            <p:ph idx="1"/>
          </p:nvPr>
        </p:nvSpPr>
        <p:spPr bwMode="auto">
          <a:xfrm>
            <a:off x="1295401" y="2387550"/>
            <a:ext cx="9387467"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tr-TR" altLang="tr-TR" b="1" i="0" u="none" strike="noStrike" cap="none" normalizeH="0" baseline="0" dirty="0">
                <a:ln>
                  <a:noFill/>
                </a:ln>
                <a:solidFill>
                  <a:schemeClr val="tx1"/>
                </a:solidFill>
                <a:effectLst/>
                <a:latin typeface="Garamond" panose="02020404030301010803" pitchFamily="18" charset="0"/>
              </a:rPr>
              <a:t>Yeterli Sıvı Tüketimi:</a:t>
            </a:r>
            <a:r>
              <a:rPr kumimoji="0" lang="tr-TR" altLang="tr-TR" b="0" i="0" u="none" strike="noStrike" cap="none" normalizeH="0" baseline="0" dirty="0">
                <a:ln>
                  <a:noFill/>
                </a:ln>
                <a:solidFill>
                  <a:schemeClr val="tx1"/>
                </a:solidFill>
                <a:effectLst/>
                <a:latin typeface="Garamond" panose="02020404030301010803" pitchFamily="18" charset="0"/>
              </a:rPr>
              <a:t> </a:t>
            </a:r>
          </a:p>
          <a:p>
            <a:pPr marR="0" lvl="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0" i="0" u="none" strike="noStrike" cap="none" normalizeH="0" baseline="0" dirty="0">
                <a:ln>
                  <a:noFill/>
                </a:ln>
                <a:solidFill>
                  <a:schemeClr val="tx1"/>
                </a:solidFill>
                <a:effectLst/>
                <a:latin typeface="Garamond" panose="02020404030301010803" pitchFamily="18" charset="0"/>
              </a:rPr>
              <a:t>Yeterli sıvı alımı (günde en az 8-10 bardak su), liflerin şişmesine ve dışkının yumuşamasına yardımcı olur. Çay, kahve gibi kafeinli içecekler diüretik etki yapabileceğinden su yerine geçmez. </a:t>
            </a:r>
          </a:p>
          <a:p>
            <a:pPr marL="0" marR="0" lvl="0" indent="0" algn="l" defTabSz="914400" rtl="0" eaLnBrk="0" fontAlgn="base" latinLnBrk="0" hangingPunct="0">
              <a:lnSpc>
                <a:spcPct val="100000"/>
              </a:lnSpc>
              <a:spcBef>
                <a:spcPct val="0"/>
              </a:spcBef>
              <a:spcAft>
                <a:spcPct val="0"/>
              </a:spcAft>
              <a:buClrTx/>
              <a:buSzTx/>
              <a:buNone/>
              <a:tabLst/>
            </a:pPr>
            <a:r>
              <a:rPr kumimoji="0" lang="tr-TR" altLang="tr-TR" b="1" i="0" u="none" strike="noStrike" cap="none" normalizeH="0" baseline="0" dirty="0">
                <a:ln>
                  <a:noFill/>
                </a:ln>
                <a:solidFill>
                  <a:schemeClr val="tx1"/>
                </a:solidFill>
                <a:effectLst/>
                <a:latin typeface="Garamond" panose="02020404030301010803" pitchFamily="18" charset="0"/>
              </a:rPr>
              <a:t>Fiziksel Aktivitenin Artırılması:</a:t>
            </a:r>
            <a:r>
              <a:rPr kumimoji="0" lang="tr-TR" altLang="tr-TR" b="0" i="0" u="none" strike="noStrike" cap="none" normalizeH="0" baseline="0" dirty="0">
                <a:ln>
                  <a:noFill/>
                </a:ln>
                <a:solidFill>
                  <a:schemeClr val="tx1"/>
                </a:solidFill>
                <a:effectLst/>
                <a:latin typeface="Garamond" panose="02020404030301010803" pitchFamily="18" charset="0"/>
              </a:rPr>
              <a:t> </a:t>
            </a:r>
          </a:p>
          <a:p>
            <a:pPr marR="0" lvl="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tr-TR" altLang="tr-TR" b="0" i="0" u="none" strike="noStrike" cap="none" normalizeH="0" baseline="0" dirty="0">
                <a:ln>
                  <a:noFill/>
                </a:ln>
                <a:solidFill>
                  <a:schemeClr val="tx1"/>
                </a:solidFill>
                <a:effectLst/>
                <a:latin typeface="Garamond" panose="02020404030301010803" pitchFamily="18" charset="0"/>
              </a:rPr>
              <a:t>Düzenli egzersiz (günde en az 30 dakika orta şiddetli aktivite), bağırsakların doğal hareketliliğini (peristaltizm) uyararak dışkı geçişini hızlandırır. Hareketsiz yaşam tarzı kabızlığı tetikleyebilir veya kötüleştirebilir</a:t>
            </a:r>
            <a:r>
              <a:rPr kumimoji="0" lang="tr-TR" altLang="tr-TR"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1477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1F8C6A-220E-CAF9-A792-ACBEDAEE59DF}"/>
              </a:ext>
            </a:extLst>
          </p:cNvPr>
          <p:cNvSpPr>
            <a:spLocks noGrp="1"/>
          </p:cNvSpPr>
          <p:nvPr>
            <p:ph type="title"/>
          </p:nvPr>
        </p:nvSpPr>
        <p:spPr>
          <a:xfrm>
            <a:off x="1295402" y="982133"/>
            <a:ext cx="9601196" cy="911982"/>
          </a:xfrm>
        </p:spPr>
        <p:txBody>
          <a:bodyPr/>
          <a:lstStyle/>
          <a:p>
            <a:r>
              <a:rPr lang="tr-TR" dirty="0"/>
              <a:t>Tedavi</a:t>
            </a:r>
          </a:p>
        </p:txBody>
      </p:sp>
      <p:sp>
        <p:nvSpPr>
          <p:cNvPr id="3" name="İçerik Yer Tutucusu 2">
            <a:extLst>
              <a:ext uri="{FF2B5EF4-FFF2-40B4-BE49-F238E27FC236}">
                <a16:creationId xmlns:a16="http://schemas.microsoft.com/office/drawing/2014/main" id="{F5A71A3D-6EED-68B4-4994-87F0522F1345}"/>
              </a:ext>
            </a:extLst>
          </p:cNvPr>
          <p:cNvSpPr>
            <a:spLocks noGrp="1"/>
          </p:cNvSpPr>
          <p:nvPr>
            <p:ph idx="1"/>
          </p:nvPr>
        </p:nvSpPr>
        <p:spPr>
          <a:xfrm>
            <a:off x="1295401" y="2079171"/>
            <a:ext cx="9601196" cy="3796697"/>
          </a:xfrm>
        </p:spPr>
        <p:txBody>
          <a:bodyPr>
            <a:normAutofit fontScale="92500"/>
          </a:bodyPr>
          <a:lstStyle/>
          <a:p>
            <a:pPr marL="0" indent="0">
              <a:buNone/>
            </a:pPr>
            <a:r>
              <a:rPr lang="tr-TR" b="1" dirty="0"/>
              <a:t>Tuvalet Alışkanlıklarının Düzenlenmesi:</a:t>
            </a:r>
          </a:p>
          <a:p>
            <a:r>
              <a:rPr lang="tr-TR" b="1" dirty="0"/>
              <a:t>Dışkılama İsteğine Yanıt Verme:</a:t>
            </a:r>
            <a:r>
              <a:rPr lang="tr-TR" dirty="0"/>
              <a:t> Dışkılama hissi geldiğinde ertelemeden tuvalete gitmek önemlidir. Dışkıyı ertelemek, reflekslerin zayıflamasına ve dışkının sertleşmesine yol açar.</a:t>
            </a:r>
          </a:p>
          <a:p>
            <a:r>
              <a:rPr lang="tr-TR" b="1" dirty="0"/>
              <a:t>Düzenli Tuvalet Zamanı:</a:t>
            </a:r>
            <a:r>
              <a:rPr lang="tr-TR" dirty="0"/>
              <a:t> Her gün aynı saatte (</a:t>
            </a:r>
            <a:r>
              <a:rPr lang="tr-TR" dirty="0" err="1"/>
              <a:t>örn</a:t>
            </a:r>
            <a:r>
              <a:rPr lang="tr-TR" dirty="0"/>
              <a:t>. kahvaltıdan sonra) tuvalete gitme alışkanlığı edinmek, bağırsakların doğal ritmini destekler.</a:t>
            </a:r>
          </a:p>
          <a:p>
            <a:r>
              <a:rPr lang="tr-TR" b="1" dirty="0"/>
              <a:t>Doğru Tuvalet Pozisyonu:</a:t>
            </a:r>
            <a:r>
              <a:rPr lang="tr-TR" dirty="0"/>
              <a:t> Klozet kullanılıyorsa, ayakları yükselterek dizlerin kalçalardan daha yüksekte olmasını sağlamak (örneğin bir tabure kullanarak), anorektal açının düzleşmesine ve dışkılamanın kolaylaşmasına yardımcı olur.</a:t>
            </a:r>
          </a:p>
          <a:p>
            <a:endParaRPr lang="tr-TR" dirty="0"/>
          </a:p>
        </p:txBody>
      </p:sp>
    </p:spTree>
    <p:extLst>
      <p:ext uri="{BB962C8B-B14F-4D97-AF65-F5344CB8AC3E}">
        <p14:creationId xmlns:p14="http://schemas.microsoft.com/office/powerpoint/2010/main" val="1763285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08345A-2CF2-D9CD-59E5-5F6EFAF8A5B5}"/>
              </a:ext>
            </a:extLst>
          </p:cNvPr>
          <p:cNvSpPr>
            <a:spLocks noGrp="1"/>
          </p:cNvSpPr>
          <p:nvPr>
            <p:ph type="title"/>
          </p:nvPr>
        </p:nvSpPr>
        <p:spPr>
          <a:xfrm>
            <a:off x="1295402" y="818575"/>
            <a:ext cx="9601196" cy="672497"/>
          </a:xfrm>
        </p:spPr>
        <p:txBody>
          <a:bodyPr>
            <a:normAutofit fontScale="90000"/>
          </a:bodyPr>
          <a:lstStyle/>
          <a:p>
            <a:r>
              <a:rPr lang="tr-TR" dirty="0"/>
              <a:t>Tedavi</a:t>
            </a:r>
          </a:p>
        </p:txBody>
      </p:sp>
      <p:pic>
        <p:nvPicPr>
          <p:cNvPr id="5" name="İçerik Yer Tutucusu 4">
            <a:extLst>
              <a:ext uri="{FF2B5EF4-FFF2-40B4-BE49-F238E27FC236}">
                <a16:creationId xmlns:a16="http://schemas.microsoft.com/office/drawing/2014/main" id="{D86221B8-1B43-68F5-11D2-EBB78C75CE7D}"/>
              </a:ext>
            </a:extLst>
          </p:cNvPr>
          <p:cNvPicPr>
            <a:picLocks noGrp="1" noChangeAspect="1"/>
          </p:cNvPicPr>
          <p:nvPr>
            <p:ph sz="half" idx="1"/>
          </p:nvPr>
        </p:nvPicPr>
        <p:blipFill>
          <a:blip r:embed="rId3"/>
          <a:stretch>
            <a:fillRect/>
          </a:stretch>
        </p:blipFill>
        <p:spPr>
          <a:xfrm>
            <a:off x="1298575" y="2965450"/>
            <a:ext cx="2500313" cy="2500313"/>
          </a:xfrm>
          <a:prstGeom prst="rect">
            <a:avLst/>
          </a:prstGeom>
        </p:spPr>
      </p:pic>
      <p:sp>
        <p:nvSpPr>
          <p:cNvPr id="4" name="İçerik Yer Tutucusu 3">
            <a:extLst>
              <a:ext uri="{FF2B5EF4-FFF2-40B4-BE49-F238E27FC236}">
                <a16:creationId xmlns:a16="http://schemas.microsoft.com/office/drawing/2014/main" id="{5D1E4916-68AD-A5C7-B360-459835899FFB}"/>
              </a:ext>
            </a:extLst>
          </p:cNvPr>
          <p:cNvSpPr>
            <a:spLocks noGrp="1"/>
          </p:cNvSpPr>
          <p:nvPr>
            <p:ph sz="half" idx="2"/>
          </p:nvPr>
        </p:nvSpPr>
        <p:spPr>
          <a:xfrm>
            <a:off x="3918857" y="2560320"/>
            <a:ext cx="6980791" cy="3310128"/>
          </a:xfrm>
        </p:spPr>
        <p:txBody>
          <a:bodyPr>
            <a:normAutofit lnSpcReduction="10000"/>
          </a:bodyPr>
          <a:lstStyle/>
          <a:p>
            <a:pPr marL="0" indent="0">
              <a:buNone/>
            </a:pPr>
            <a:r>
              <a:rPr lang="tr-TR" b="1" dirty="0"/>
              <a:t>Hacim Artırıcı Laksatifler (</a:t>
            </a:r>
            <a:r>
              <a:rPr lang="tr-TR" b="1" dirty="0" err="1"/>
              <a:t>Bulking</a:t>
            </a:r>
            <a:r>
              <a:rPr lang="tr-TR" b="1" dirty="0"/>
              <a:t> Ajanlar):</a:t>
            </a:r>
          </a:p>
          <a:p>
            <a:pPr>
              <a:buFont typeface="Arial" panose="020B0604020202020204" pitchFamily="34" charset="0"/>
              <a:buChar char="•"/>
            </a:pPr>
            <a:r>
              <a:rPr lang="tr-TR" dirty="0"/>
              <a:t> </a:t>
            </a:r>
            <a:r>
              <a:rPr lang="tr-TR" b="1" dirty="0"/>
              <a:t>Mekanizma:</a:t>
            </a:r>
            <a:r>
              <a:rPr lang="tr-TR" dirty="0"/>
              <a:t> Sindirilemeyen lifler veya polisakkaritler içerirler (</a:t>
            </a:r>
            <a:r>
              <a:rPr lang="tr-TR" dirty="0" err="1"/>
              <a:t>örn</a:t>
            </a:r>
            <a:r>
              <a:rPr lang="tr-TR" dirty="0"/>
              <a:t>. </a:t>
            </a:r>
            <a:r>
              <a:rPr lang="tr-TR" dirty="0" err="1"/>
              <a:t>psyllium</a:t>
            </a:r>
            <a:r>
              <a:rPr lang="tr-TR" dirty="0"/>
              <a:t>, metilselüloz, </a:t>
            </a:r>
            <a:r>
              <a:rPr lang="tr-TR" dirty="0" err="1"/>
              <a:t>polikarbofil</a:t>
            </a:r>
            <a:r>
              <a:rPr lang="tr-TR" dirty="0"/>
              <a:t>). Bağırsakta su emerek dışkının hacmini artırır ve yumuşatır, bu da bağırsakları uyarır.</a:t>
            </a:r>
          </a:p>
          <a:p>
            <a:r>
              <a:rPr lang="tr-TR" b="1" dirty="0"/>
              <a:t>Kullanım:</a:t>
            </a:r>
            <a:r>
              <a:rPr lang="tr-TR" dirty="0"/>
              <a:t> Bol su ile alınmaları esastır, aksi takdirde tıkanıklığa yol açabilirler. Etkileri 1-3 gün içinde görülür. Kronik kullanım için güvenlidirler.</a:t>
            </a:r>
          </a:p>
          <a:p>
            <a:endParaRPr lang="tr-TR" dirty="0"/>
          </a:p>
        </p:txBody>
      </p:sp>
      <p:sp>
        <p:nvSpPr>
          <p:cNvPr id="6" name="Metin kutusu 5">
            <a:extLst>
              <a:ext uri="{FF2B5EF4-FFF2-40B4-BE49-F238E27FC236}">
                <a16:creationId xmlns:a16="http://schemas.microsoft.com/office/drawing/2014/main" id="{36874AD8-187F-7290-A03B-C8C9B6DA8637}"/>
              </a:ext>
            </a:extLst>
          </p:cNvPr>
          <p:cNvSpPr txBox="1"/>
          <p:nvPr/>
        </p:nvSpPr>
        <p:spPr>
          <a:xfrm>
            <a:off x="4746171" y="1948543"/>
            <a:ext cx="4212771" cy="369332"/>
          </a:xfrm>
          <a:prstGeom prst="rect">
            <a:avLst/>
          </a:prstGeom>
          <a:noFill/>
        </p:spPr>
        <p:txBody>
          <a:bodyPr wrap="square" rtlCol="0">
            <a:spAutoFit/>
          </a:bodyPr>
          <a:lstStyle/>
          <a:p>
            <a:r>
              <a:rPr lang="tr-TR" dirty="0"/>
              <a:t>FARMAKOLOJİK TEDAVİ</a:t>
            </a:r>
          </a:p>
        </p:txBody>
      </p:sp>
    </p:spTree>
    <p:extLst>
      <p:ext uri="{BB962C8B-B14F-4D97-AF65-F5344CB8AC3E}">
        <p14:creationId xmlns:p14="http://schemas.microsoft.com/office/powerpoint/2010/main" val="409486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3">
            <a:extLst>
              <a:ext uri="{FF2B5EF4-FFF2-40B4-BE49-F238E27FC236}">
                <a16:creationId xmlns:a16="http://schemas.microsoft.com/office/drawing/2014/main" id="{5863A804-C1D0-0D43-32A6-1EF52B9B6439}"/>
              </a:ext>
            </a:extLst>
          </p:cNvPr>
          <p:cNvSpPr>
            <a:spLocks noGrp="1"/>
          </p:cNvSpPr>
          <p:nvPr>
            <p:ph sz="half" idx="2"/>
          </p:nvPr>
        </p:nvSpPr>
        <p:spPr>
          <a:xfrm>
            <a:off x="3875314" y="2116877"/>
            <a:ext cx="7021284" cy="4120637"/>
          </a:xfrm>
        </p:spPr>
        <p:txBody>
          <a:bodyPr>
            <a:normAutofit fontScale="92500" lnSpcReduction="20000"/>
          </a:bodyPr>
          <a:lstStyle/>
          <a:p>
            <a:pPr marL="0" indent="0">
              <a:buNone/>
            </a:pPr>
            <a:r>
              <a:rPr lang="tr-TR" b="1" dirty="0"/>
              <a:t>Ozmotik Laksatifler:</a:t>
            </a:r>
            <a:r>
              <a:rPr lang="tr-TR" dirty="0"/>
              <a:t> </a:t>
            </a:r>
          </a:p>
          <a:p>
            <a:r>
              <a:rPr lang="tr-TR" b="1" dirty="0"/>
              <a:t>Mekanizma:</a:t>
            </a:r>
            <a:r>
              <a:rPr lang="tr-TR" dirty="0"/>
              <a:t> Bağırsak lümenine su çekerek dışkının yumuşamasını ve hacminin artmasını sağlarlar.</a:t>
            </a:r>
          </a:p>
          <a:p>
            <a:r>
              <a:rPr lang="tr-TR" b="1" dirty="0"/>
              <a:t>Örnekler:</a:t>
            </a:r>
            <a:r>
              <a:rPr lang="tr-TR" dirty="0"/>
              <a:t> </a:t>
            </a:r>
          </a:p>
          <a:p>
            <a:pPr lvl="1"/>
            <a:r>
              <a:rPr lang="tr-TR" b="1" dirty="0"/>
              <a:t>Polietilen Glikol (PEG):</a:t>
            </a:r>
            <a:r>
              <a:rPr lang="tr-TR" dirty="0"/>
              <a:t> Genellikle en güvenli ve etkili ozmotik laksatiflerden biridir. Geniş bir yaş aralığında (çocuklar dahil) kullanılabilir.</a:t>
            </a:r>
          </a:p>
          <a:p>
            <a:pPr lvl="1"/>
            <a:r>
              <a:rPr lang="tr-TR" b="1" dirty="0" err="1"/>
              <a:t>Laktuloz</a:t>
            </a:r>
            <a:r>
              <a:rPr lang="tr-TR" b="1" dirty="0"/>
              <a:t>, Sorbitol:</a:t>
            </a:r>
            <a:r>
              <a:rPr lang="tr-TR" dirty="0"/>
              <a:t> Şeker alkolleri olup bağırsak bakterileri tarafından fermente edilir ve ozmotik etki yaratır. Gaz ve şişkinliğe neden olabilirler.</a:t>
            </a:r>
          </a:p>
          <a:p>
            <a:pPr lvl="1"/>
            <a:r>
              <a:rPr lang="tr-TR" b="1" dirty="0"/>
              <a:t>Magnezyum Hidroksit (Süt Magnezya), Magnezyum Sitrat:</a:t>
            </a:r>
            <a:r>
              <a:rPr lang="tr-TR" dirty="0"/>
              <a:t> Hızlı etki gösterirler ancak elektrolit dengesizlikleri riski nedeniyle dikkatli kullanılmalıdır.</a:t>
            </a:r>
          </a:p>
          <a:p>
            <a:endParaRPr lang="tr-TR" dirty="0"/>
          </a:p>
        </p:txBody>
      </p:sp>
      <p:pic>
        <p:nvPicPr>
          <p:cNvPr id="5" name="Resim 4">
            <a:extLst>
              <a:ext uri="{FF2B5EF4-FFF2-40B4-BE49-F238E27FC236}">
                <a16:creationId xmlns:a16="http://schemas.microsoft.com/office/drawing/2014/main" id="{C6CEF6B9-04D1-C806-47F9-192D7461EEBC}"/>
              </a:ext>
            </a:extLst>
          </p:cNvPr>
          <p:cNvPicPr>
            <a:picLocks noChangeAspect="1"/>
          </p:cNvPicPr>
          <p:nvPr/>
        </p:nvPicPr>
        <p:blipFill>
          <a:blip r:embed="rId2"/>
          <a:stretch>
            <a:fillRect/>
          </a:stretch>
        </p:blipFill>
        <p:spPr>
          <a:xfrm>
            <a:off x="556461" y="2639471"/>
            <a:ext cx="2974494" cy="1643743"/>
          </a:xfrm>
          <a:prstGeom prst="rect">
            <a:avLst/>
          </a:prstGeom>
        </p:spPr>
      </p:pic>
      <p:pic>
        <p:nvPicPr>
          <p:cNvPr id="6" name="Resim 5">
            <a:extLst>
              <a:ext uri="{FF2B5EF4-FFF2-40B4-BE49-F238E27FC236}">
                <a16:creationId xmlns:a16="http://schemas.microsoft.com/office/drawing/2014/main" id="{F9BDB1DC-54DF-260D-B23C-4BD8BCE40F60}"/>
              </a:ext>
            </a:extLst>
          </p:cNvPr>
          <p:cNvPicPr>
            <a:picLocks noChangeAspect="1"/>
          </p:cNvPicPr>
          <p:nvPr/>
        </p:nvPicPr>
        <p:blipFill>
          <a:blip r:embed="rId3"/>
          <a:stretch>
            <a:fillRect/>
          </a:stretch>
        </p:blipFill>
        <p:spPr>
          <a:xfrm>
            <a:off x="556461" y="4283214"/>
            <a:ext cx="2974494" cy="1867216"/>
          </a:xfrm>
          <a:prstGeom prst="rect">
            <a:avLst/>
          </a:prstGeom>
        </p:spPr>
      </p:pic>
      <p:pic>
        <p:nvPicPr>
          <p:cNvPr id="7" name="Resim 6">
            <a:extLst>
              <a:ext uri="{FF2B5EF4-FFF2-40B4-BE49-F238E27FC236}">
                <a16:creationId xmlns:a16="http://schemas.microsoft.com/office/drawing/2014/main" id="{A8FE3C85-E11E-3E3B-B43E-DC80C54B6A30}"/>
              </a:ext>
            </a:extLst>
          </p:cNvPr>
          <p:cNvPicPr>
            <a:picLocks noChangeAspect="1"/>
          </p:cNvPicPr>
          <p:nvPr/>
        </p:nvPicPr>
        <p:blipFill>
          <a:blip r:embed="rId4"/>
          <a:stretch>
            <a:fillRect/>
          </a:stretch>
        </p:blipFill>
        <p:spPr>
          <a:xfrm>
            <a:off x="556461" y="609600"/>
            <a:ext cx="2974494" cy="2029871"/>
          </a:xfrm>
          <a:prstGeom prst="rect">
            <a:avLst/>
          </a:prstGeom>
        </p:spPr>
      </p:pic>
      <p:pic>
        <p:nvPicPr>
          <p:cNvPr id="9" name="Resim 8">
            <a:extLst>
              <a:ext uri="{FF2B5EF4-FFF2-40B4-BE49-F238E27FC236}">
                <a16:creationId xmlns:a16="http://schemas.microsoft.com/office/drawing/2014/main" id="{7C7862F0-D404-5082-B0BF-8AF69DC3CCE7}"/>
              </a:ext>
            </a:extLst>
          </p:cNvPr>
          <p:cNvPicPr>
            <a:picLocks noChangeAspect="1"/>
          </p:cNvPicPr>
          <p:nvPr/>
        </p:nvPicPr>
        <p:blipFill>
          <a:blip r:embed="rId5"/>
          <a:stretch>
            <a:fillRect/>
          </a:stretch>
        </p:blipFill>
        <p:spPr>
          <a:xfrm>
            <a:off x="6999514" y="831920"/>
            <a:ext cx="4310743" cy="1315674"/>
          </a:xfrm>
          <a:prstGeom prst="rect">
            <a:avLst/>
          </a:prstGeom>
        </p:spPr>
      </p:pic>
      <p:pic>
        <p:nvPicPr>
          <p:cNvPr id="2054" name="Picture 6" descr="B.T. ENEMA 59 MG/ML+161 MG/ML COZELTI (67,5 ML) - 2025 Fiyatı">
            <a:extLst>
              <a:ext uri="{FF2B5EF4-FFF2-40B4-BE49-F238E27FC236}">
                <a16:creationId xmlns:a16="http://schemas.microsoft.com/office/drawing/2014/main" id="{2F941BB4-9B8A-38E0-DC64-43CCADCDC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956" y="590938"/>
            <a:ext cx="3577416" cy="1525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8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0C3D90-E6F3-525A-7186-3574B090F74E}"/>
              </a:ext>
            </a:extLst>
          </p:cNvPr>
          <p:cNvSpPr>
            <a:spLocks noGrp="1"/>
          </p:cNvSpPr>
          <p:nvPr>
            <p:ph type="title"/>
          </p:nvPr>
        </p:nvSpPr>
        <p:spPr>
          <a:xfrm>
            <a:off x="3988960" y="729343"/>
            <a:ext cx="5979306" cy="944639"/>
          </a:xfrm>
        </p:spPr>
        <p:txBody>
          <a:bodyPr/>
          <a:lstStyle/>
          <a:p>
            <a:r>
              <a:rPr lang="tr-TR" dirty="0"/>
              <a:t>Tedavi</a:t>
            </a:r>
          </a:p>
        </p:txBody>
      </p:sp>
      <p:pic>
        <p:nvPicPr>
          <p:cNvPr id="5" name="İçerik Yer Tutucusu 4">
            <a:extLst>
              <a:ext uri="{FF2B5EF4-FFF2-40B4-BE49-F238E27FC236}">
                <a16:creationId xmlns:a16="http://schemas.microsoft.com/office/drawing/2014/main" id="{ED93F536-EDCF-AB05-E113-3A9F2F3E55C1}"/>
              </a:ext>
            </a:extLst>
          </p:cNvPr>
          <p:cNvPicPr>
            <a:picLocks noGrp="1" noChangeAspect="1"/>
          </p:cNvPicPr>
          <p:nvPr>
            <p:ph sz="half" idx="1"/>
          </p:nvPr>
        </p:nvPicPr>
        <p:blipFill>
          <a:blip r:embed="rId2"/>
          <a:stretch>
            <a:fillRect/>
          </a:stretch>
        </p:blipFill>
        <p:spPr>
          <a:xfrm>
            <a:off x="682965" y="2015898"/>
            <a:ext cx="3007292" cy="1857375"/>
          </a:xfrm>
          <a:prstGeom prst="rect">
            <a:avLst/>
          </a:prstGeom>
        </p:spPr>
      </p:pic>
      <p:sp>
        <p:nvSpPr>
          <p:cNvPr id="4" name="İçerik Yer Tutucusu 3">
            <a:extLst>
              <a:ext uri="{FF2B5EF4-FFF2-40B4-BE49-F238E27FC236}">
                <a16:creationId xmlns:a16="http://schemas.microsoft.com/office/drawing/2014/main" id="{76123169-6C74-0D36-42DE-28EC5A50BB37}"/>
              </a:ext>
            </a:extLst>
          </p:cNvPr>
          <p:cNvSpPr>
            <a:spLocks noGrp="1"/>
          </p:cNvSpPr>
          <p:nvPr>
            <p:ph sz="half" idx="2"/>
          </p:nvPr>
        </p:nvSpPr>
        <p:spPr>
          <a:xfrm>
            <a:off x="3799115" y="1861457"/>
            <a:ext cx="7100534" cy="4103914"/>
          </a:xfrm>
        </p:spPr>
        <p:txBody>
          <a:bodyPr>
            <a:normAutofit/>
          </a:bodyPr>
          <a:lstStyle/>
          <a:p>
            <a:pPr marL="0" indent="0">
              <a:buNone/>
            </a:pPr>
            <a:r>
              <a:rPr lang="tr-TR" b="1" dirty="0" err="1"/>
              <a:t>Stimülan</a:t>
            </a:r>
            <a:r>
              <a:rPr lang="tr-TR" b="1" dirty="0"/>
              <a:t> Laksatifler (Uyarıcı Laksatifler):</a:t>
            </a:r>
          </a:p>
          <a:p>
            <a:r>
              <a:rPr lang="tr-TR" dirty="0"/>
              <a:t> </a:t>
            </a:r>
            <a:r>
              <a:rPr lang="tr-TR" b="1" dirty="0"/>
              <a:t>Mekanizma:</a:t>
            </a:r>
            <a:r>
              <a:rPr lang="tr-TR" dirty="0"/>
              <a:t> Bağırsak kaslarının doğrudan kasılmasını uyararak dışkı geçişini hızlandırırlar.</a:t>
            </a:r>
          </a:p>
          <a:p>
            <a:r>
              <a:rPr lang="tr-TR" b="1" dirty="0"/>
              <a:t>Örnekler:</a:t>
            </a:r>
            <a:r>
              <a:rPr lang="tr-TR" dirty="0"/>
              <a:t> </a:t>
            </a:r>
            <a:r>
              <a:rPr lang="tr-TR" dirty="0" err="1"/>
              <a:t>Senna</a:t>
            </a:r>
            <a:r>
              <a:rPr lang="tr-TR" dirty="0"/>
              <a:t>, </a:t>
            </a:r>
            <a:r>
              <a:rPr lang="tr-TR" dirty="0" err="1"/>
              <a:t>bisakodil</a:t>
            </a:r>
            <a:r>
              <a:rPr lang="tr-TR" dirty="0"/>
              <a:t>, sodyum </a:t>
            </a:r>
            <a:r>
              <a:rPr lang="tr-TR" dirty="0" err="1"/>
              <a:t>pikosülfat</a:t>
            </a:r>
            <a:r>
              <a:rPr lang="tr-TR" dirty="0"/>
              <a:t>.</a:t>
            </a:r>
          </a:p>
          <a:p>
            <a:r>
              <a:rPr lang="tr-TR" b="1" dirty="0"/>
              <a:t>Kullanım:</a:t>
            </a:r>
            <a:r>
              <a:rPr lang="tr-TR" dirty="0"/>
              <a:t> Genellikle kısa süreli kullanım için önerilir, çünkü uzun süreli kullanım bağırsak tembelliğine (laksatif bağımlılığı) veya bağırsak duvarında hasara yol açabilir.</a:t>
            </a:r>
          </a:p>
          <a:p>
            <a:endParaRPr lang="tr-TR" dirty="0"/>
          </a:p>
        </p:txBody>
      </p:sp>
      <p:pic>
        <p:nvPicPr>
          <p:cNvPr id="6" name="Resim 5">
            <a:extLst>
              <a:ext uri="{FF2B5EF4-FFF2-40B4-BE49-F238E27FC236}">
                <a16:creationId xmlns:a16="http://schemas.microsoft.com/office/drawing/2014/main" id="{E4ABC7D0-A24D-7C86-5D16-60113D37D355}"/>
              </a:ext>
            </a:extLst>
          </p:cNvPr>
          <p:cNvPicPr>
            <a:picLocks noChangeAspect="1"/>
          </p:cNvPicPr>
          <p:nvPr/>
        </p:nvPicPr>
        <p:blipFill>
          <a:blip r:embed="rId3"/>
          <a:stretch>
            <a:fillRect/>
          </a:stretch>
        </p:blipFill>
        <p:spPr>
          <a:xfrm>
            <a:off x="682965" y="3913414"/>
            <a:ext cx="3007292" cy="2134054"/>
          </a:xfrm>
          <a:prstGeom prst="rect">
            <a:avLst/>
          </a:prstGeom>
        </p:spPr>
      </p:pic>
    </p:spTree>
    <p:extLst>
      <p:ext uri="{BB962C8B-B14F-4D97-AF65-F5344CB8AC3E}">
        <p14:creationId xmlns:p14="http://schemas.microsoft.com/office/powerpoint/2010/main" val="665940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B8C79A-EA3C-49DD-A3F8-B6A687BCDA4E}"/>
              </a:ext>
            </a:extLst>
          </p:cNvPr>
          <p:cNvSpPr>
            <a:spLocks noGrp="1"/>
          </p:cNvSpPr>
          <p:nvPr>
            <p:ph type="title"/>
          </p:nvPr>
        </p:nvSpPr>
        <p:spPr>
          <a:xfrm>
            <a:off x="4187951" y="731762"/>
            <a:ext cx="6011962" cy="705154"/>
          </a:xfrm>
        </p:spPr>
        <p:txBody>
          <a:bodyPr>
            <a:normAutofit fontScale="90000"/>
          </a:bodyPr>
          <a:lstStyle/>
          <a:p>
            <a:r>
              <a:rPr lang="tr-TR" dirty="0"/>
              <a:t>Tedavi</a:t>
            </a:r>
          </a:p>
        </p:txBody>
      </p:sp>
      <p:pic>
        <p:nvPicPr>
          <p:cNvPr id="5" name="İçerik Yer Tutucusu 4">
            <a:extLst>
              <a:ext uri="{FF2B5EF4-FFF2-40B4-BE49-F238E27FC236}">
                <a16:creationId xmlns:a16="http://schemas.microsoft.com/office/drawing/2014/main" id="{C3F06C70-5716-CD36-8C58-22ABF4460991}"/>
              </a:ext>
            </a:extLst>
          </p:cNvPr>
          <p:cNvPicPr>
            <a:picLocks noGrp="1" noChangeAspect="1"/>
          </p:cNvPicPr>
          <p:nvPr>
            <p:ph sz="half" idx="1"/>
          </p:nvPr>
        </p:nvPicPr>
        <p:blipFill>
          <a:blip r:embed="rId2"/>
          <a:stretch>
            <a:fillRect/>
          </a:stretch>
        </p:blipFill>
        <p:spPr>
          <a:xfrm>
            <a:off x="1015547" y="1861457"/>
            <a:ext cx="3251200" cy="3799114"/>
          </a:xfrm>
          <a:prstGeom prst="rect">
            <a:avLst/>
          </a:prstGeom>
        </p:spPr>
      </p:pic>
      <p:sp>
        <p:nvSpPr>
          <p:cNvPr id="4" name="İçerik Yer Tutucusu 3">
            <a:extLst>
              <a:ext uri="{FF2B5EF4-FFF2-40B4-BE49-F238E27FC236}">
                <a16:creationId xmlns:a16="http://schemas.microsoft.com/office/drawing/2014/main" id="{0503FED6-2840-D9F3-41A2-AA187A039586}"/>
              </a:ext>
            </a:extLst>
          </p:cNvPr>
          <p:cNvSpPr>
            <a:spLocks noGrp="1"/>
          </p:cNvSpPr>
          <p:nvPr>
            <p:ph sz="half" idx="2"/>
          </p:nvPr>
        </p:nvSpPr>
        <p:spPr>
          <a:xfrm>
            <a:off x="4887686" y="1861457"/>
            <a:ext cx="6011962" cy="4008991"/>
          </a:xfrm>
        </p:spPr>
        <p:txBody>
          <a:bodyPr>
            <a:normAutofit/>
          </a:bodyPr>
          <a:lstStyle/>
          <a:p>
            <a:pPr marL="0" indent="0">
              <a:buNone/>
            </a:pPr>
            <a:r>
              <a:rPr lang="tr-TR" b="1" dirty="0"/>
              <a:t>Dışkı Yumuşatıcılar (</a:t>
            </a:r>
            <a:r>
              <a:rPr lang="tr-TR" b="1" dirty="0" err="1"/>
              <a:t>Emolyan</a:t>
            </a:r>
            <a:r>
              <a:rPr lang="tr-TR" b="1" dirty="0"/>
              <a:t> Laksatifler):</a:t>
            </a:r>
          </a:p>
          <a:p>
            <a:r>
              <a:rPr lang="tr-TR" dirty="0"/>
              <a:t> </a:t>
            </a:r>
            <a:r>
              <a:rPr lang="tr-TR" b="1" dirty="0"/>
              <a:t>Mekanizma:</a:t>
            </a:r>
            <a:r>
              <a:rPr lang="tr-TR" dirty="0"/>
              <a:t> Dışkının içine nüfuz ederek su ve yağın dışkıyla karışmasını kolaylaştırır, böylece dışkıyı yumuşatır.</a:t>
            </a:r>
          </a:p>
          <a:p>
            <a:r>
              <a:rPr lang="tr-TR" b="1" dirty="0"/>
              <a:t>Örnek:</a:t>
            </a:r>
            <a:r>
              <a:rPr lang="tr-TR" dirty="0"/>
              <a:t> </a:t>
            </a:r>
            <a:r>
              <a:rPr lang="tr-TR" dirty="0" err="1"/>
              <a:t>Dokusat</a:t>
            </a:r>
            <a:r>
              <a:rPr lang="tr-TR" dirty="0"/>
              <a:t> sodyum.</a:t>
            </a:r>
          </a:p>
          <a:p>
            <a:r>
              <a:rPr lang="tr-TR" b="1" dirty="0"/>
              <a:t>Kullanım:</a:t>
            </a:r>
            <a:r>
              <a:rPr lang="tr-TR" dirty="0"/>
              <a:t> Genellikle dışkılama sırasında zorlanmaktan kaçınması gereken kişilerde (</a:t>
            </a:r>
            <a:r>
              <a:rPr lang="tr-TR" dirty="0" err="1"/>
              <a:t>örn</a:t>
            </a:r>
            <a:r>
              <a:rPr lang="tr-TR" dirty="0"/>
              <a:t>. kalp hastalığı olanlar, ameliyat sonrası) veya anal </a:t>
            </a:r>
            <a:r>
              <a:rPr lang="tr-TR" dirty="0" err="1"/>
              <a:t>fissür</a:t>
            </a:r>
            <a:r>
              <a:rPr lang="tr-TR" dirty="0"/>
              <a:t> gibi durumlarda tercih edilir.</a:t>
            </a:r>
          </a:p>
          <a:p>
            <a:endParaRPr lang="tr-TR" dirty="0"/>
          </a:p>
        </p:txBody>
      </p:sp>
    </p:spTree>
    <p:extLst>
      <p:ext uri="{BB962C8B-B14F-4D97-AF65-F5344CB8AC3E}">
        <p14:creationId xmlns:p14="http://schemas.microsoft.com/office/powerpoint/2010/main" val="86965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A8B0CB-05E6-FF19-5F44-21D693AD662F}"/>
              </a:ext>
            </a:extLst>
          </p:cNvPr>
          <p:cNvSpPr>
            <a:spLocks noGrp="1"/>
          </p:cNvSpPr>
          <p:nvPr>
            <p:ph type="title"/>
          </p:nvPr>
        </p:nvSpPr>
        <p:spPr>
          <a:xfrm>
            <a:off x="1295402" y="707572"/>
            <a:ext cx="9601196" cy="1578428"/>
          </a:xfrm>
        </p:spPr>
        <p:txBody>
          <a:bodyPr/>
          <a:lstStyle/>
          <a:p>
            <a:r>
              <a:rPr lang="tr-TR" dirty="0"/>
              <a:t>Epidemiyoloji</a:t>
            </a:r>
          </a:p>
        </p:txBody>
      </p:sp>
      <p:sp>
        <p:nvSpPr>
          <p:cNvPr id="3" name="İçerik Yer Tutucusu 2">
            <a:extLst>
              <a:ext uri="{FF2B5EF4-FFF2-40B4-BE49-F238E27FC236}">
                <a16:creationId xmlns:a16="http://schemas.microsoft.com/office/drawing/2014/main" id="{8206EC0C-2BDC-A351-B4D9-0CF46B4FE307}"/>
              </a:ext>
            </a:extLst>
          </p:cNvPr>
          <p:cNvSpPr>
            <a:spLocks noGrp="1"/>
          </p:cNvSpPr>
          <p:nvPr>
            <p:ph idx="1"/>
          </p:nvPr>
        </p:nvSpPr>
        <p:spPr/>
        <p:txBody>
          <a:bodyPr/>
          <a:lstStyle/>
          <a:p>
            <a:r>
              <a:rPr lang="tr-TR" sz="2800" dirty="0"/>
              <a:t>Kabızlık prevalansı, yetişkin genel popülasyonda ortalama </a:t>
            </a:r>
            <a:r>
              <a:rPr lang="tr-TR" sz="2800" b="1" dirty="0"/>
              <a:t>%14-%16.</a:t>
            </a:r>
            <a:endParaRPr lang="tr-TR" sz="2800" dirty="0"/>
          </a:p>
          <a:p>
            <a:r>
              <a:rPr lang="tr-TR" sz="2800" b="1" dirty="0"/>
              <a:t>Yaş, bu durumun en önemli demografik belirleyicisidir.</a:t>
            </a:r>
          </a:p>
          <a:p>
            <a:r>
              <a:rPr lang="tr-TR" sz="2800" dirty="0"/>
              <a:t>65 yaş üzeri bireylerde </a:t>
            </a:r>
            <a:r>
              <a:rPr lang="tr-TR" sz="2800" b="1" dirty="0"/>
              <a:t>%30-%40</a:t>
            </a:r>
          </a:p>
          <a:p>
            <a:r>
              <a:rPr lang="tr-TR" sz="2800" dirty="0"/>
              <a:t>Huzurevlerinde bu oran </a:t>
            </a:r>
            <a:r>
              <a:rPr lang="tr-TR" sz="2800" b="1" dirty="0"/>
              <a:t>%50-75'i</a:t>
            </a:r>
            <a:r>
              <a:rPr lang="tr-TR" sz="2800" dirty="0"/>
              <a:t> bulmaktadır</a:t>
            </a:r>
            <a:r>
              <a:rPr lang="tr-TR" dirty="0"/>
              <a:t>. </a:t>
            </a:r>
          </a:p>
        </p:txBody>
      </p:sp>
    </p:spTree>
    <p:extLst>
      <p:ext uri="{BB962C8B-B14F-4D97-AF65-F5344CB8AC3E}">
        <p14:creationId xmlns:p14="http://schemas.microsoft.com/office/powerpoint/2010/main" val="27416549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60925F-DF6C-1358-1899-7126A0F406F2}"/>
              </a:ext>
            </a:extLst>
          </p:cNvPr>
          <p:cNvSpPr>
            <a:spLocks noGrp="1"/>
          </p:cNvSpPr>
          <p:nvPr>
            <p:ph type="title"/>
          </p:nvPr>
        </p:nvSpPr>
        <p:spPr>
          <a:xfrm>
            <a:off x="4299857" y="797075"/>
            <a:ext cx="5924878" cy="824897"/>
          </a:xfrm>
        </p:spPr>
        <p:txBody>
          <a:bodyPr/>
          <a:lstStyle/>
          <a:p>
            <a:r>
              <a:rPr lang="tr-TR" dirty="0"/>
              <a:t>Tedavi</a:t>
            </a:r>
          </a:p>
        </p:txBody>
      </p:sp>
      <p:pic>
        <p:nvPicPr>
          <p:cNvPr id="5" name="İçerik Yer Tutucusu 4">
            <a:extLst>
              <a:ext uri="{FF2B5EF4-FFF2-40B4-BE49-F238E27FC236}">
                <a16:creationId xmlns:a16="http://schemas.microsoft.com/office/drawing/2014/main" id="{533BA55C-1EDB-7EC1-43AC-8187EED0694E}"/>
              </a:ext>
            </a:extLst>
          </p:cNvPr>
          <p:cNvPicPr>
            <a:picLocks noGrp="1" noChangeAspect="1"/>
          </p:cNvPicPr>
          <p:nvPr>
            <p:ph sz="half" idx="1"/>
          </p:nvPr>
        </p:nvPicPr>
        <p:blipFill>
          <a:blip r:embed="rId3"/>
          <a:stretch>
            <a:fillRect/>
          </a:stretch>
        </p:blipFill>
        <p:spPr>
          <a:xfrm>
            <a:off x="772886" y="1621972"/>
            <a:ext cx="3167743" cy="4049485"/>
          </a:xfrm>
          <a:prstGeom prst="rect">
            <a:avLst/>
          </a:prstGeom>
        </p:spPr>
      </p:pic>
      <p:sp>
        <p:nvSpPr>
          <p:cNvPr id="4" name="İçerik Yer Tutucusu 3">
            <a:extLst>
              <a:ext uri="{FF2B5EF4-FFF2-40B4-BE49-F238E27FC236}">
                <a16:creationId xmlns:a16="http://schemas.microsoft.com/office/drawing/2014/main" id="{70CBDA55-E156-C663-ED49-34B6D4C4C145}"/>
              </a:ext>
            </a:extLst>
          </p:cNvPr>
          <p:cNvSpPr>
            <a:spLocks noGrp="1"/>
          </p:cNvSpPr>
          <p:nvPr>
            <p:ph sz="half" idx="2"/>
          </p:nvPr>
        </p:nvSpPr>
        <p:spPr>
          <a:xfrm>
            <a:off x="4495800" y="1905000"/>
            <a:ext cx="6672943" cy="4049485"/>
          </a:xfrm>
        </p:spPr>
        <p:txBody>
          <a:bodyPr>
            <a:normAutofit/>
          </a:bodyPr>
          <a:lstStyle/>
          <a:p>
            <a:pPr marL="0" indent="0">
              <a:buNone/>
            </a:pPr>
            <a:r>
              <a:rPr lang="tr-TR" b="1" dirty="0" err="1"/>
              <a:t>Lubrikan</a:t>
            </a:r>
            <a:r>
              <a:rPr lang="tr-TR" b="1" dirty="0"/>
              <a:t> Laksatifler:</a:t>
            </a:r>
            <a:r>
              <a:rPr lang="tr-TR" dirty="0"/>
              <a:t> </a:t>
            </a:r>
          </a:p>
          <a:p>
            <a:r>
              <a:rPr lang="tr-TR" b="1" dirty="0"/>
              <a:t>Mekanizma:</a:t>
            </a:r>
            <a:r>
              <a:rPr lang="tr-TR" dirty="0"/>
              <a:t> Dışkının yüzeyini kaplayarak kayganlaştırır ve geçişini kolaylaştırır.</a:t>
            </a:r>
          </a:p>
          <a:p>
            <a:r>
              <a:rPr lang="tr-TR" b="1" dirty="0"/>
              <a:t>Örnek:</a:t>
            </a:r>
            <a:r>
              <a:rPr lang="tr-TR" dirty="0"/>
              <a:t> Mineral yağ (parafin yağı).</a:t>
            </a:r>
          </a:p>
          <a:p>
            <a:r>
              <a:rPr lang="tr-TR" b="1" dirty="0"/>
              <a:t>Kullanım:</a:t>
            </a:r>
            <a:r>
              <a:rPr lang="tr-TR" dirty="0"/>
              <a:t> Uzun süreli kullanımı emilim bozukluklarına (yağda çözünen vitaminler) ve aspirasyon riskine neden olabileceği için nadiren ve kısa süreli tercih edilir.</a:t>
            </a:r>
          </a:p>
          <a:p>
            <a:endParaRPr lang="tr-TR" dirty="0"/>
          </a:p>
        </p:txBody>
      </p:sp>
    </p:spTree>
    <p:extLst>
      <p:ext uri="{BB962C8B-B14F-4D97-AF65-F5344CB8AC3E}">
        <p14:creationId xmlns:p14="http://schemas.microsoft.com/office/powerpoint/2010/main" val="370144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F77D7A-05CB-D362-AF3A-D6FBADEF3541}"/>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A2608E97-630E-CD1E-5F92-9049701635AA}"/>
              </a:ext>
            </a:extLst>
          </p:cNvPr>
          <p:cNvSpPr>
            <a:spLocks noGrp="1"/>
          </p:cNvSpPr>
          <p:nvPr>
            <p:ph idx="1"/>
          </p:nvPr>
        </p:nvSpPr>
        <p:spPr/>
        <p:txBody>
          <a:bodyPr>
            <a:normAutofit/>
          </a:bodyPr>
          <a:lstStyle/>
          <a:p>
            <a:r>
              <a:rPr lang="tr-TR" sz="2800" dirty="0"/>
              <a:t>Kabızlık tedavisinde laksatifler dışında kullanılan ilaçlar özellikle standart laksatif tedavilerine yanıt vermeyen veya spesifik patofizyolojisi olan </a:t>
            </a:r>
            <a:r>
              <a:rPr lang="tr-TR" sz="2800" b="1" dirty="0"/>
              <a:t>kronik kabızlık</a:t>
            </a:r>
            <a:r>
              <a:rPr lang="tr-TR" sz="2800" dirty="0"/>
              <a:t> vakalarında tercih edilirler.</a:t>
            </a:r>
          </a:p>
          <a:p>
            <a:r>
              <a:rPr lang="tr-TR" sz="2800" dirty="0"/>
              <a:t> Bu ilaçlar, bağırsak fonksiyonlarını farklı mekanizmalarla hedef alarak çalışırlar.</a:t>
            </a:r>
          </a:p>
        </p:txBody>
      </p:sp>
    </p:spTree>
    <p:extLst>
      <p:ext uri="{BB962C8B-B14F-4D97-AF65-F5344CB8AC3E}">
        <p14:creationId xmlns:p14="http://schemas.microsoft.com/office/powerpoint/2010/main" val="25976539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B3490B-CE58-295A-F481-2FC3C2A5FFD2}"/>
              </a:ext>
            </a:extLst>
          </p:cNvPr>
          <p:cNvSpPr>
            <a:spLocks noGrp="1"/>
          </p:cNvSpPr>
          <p:nvPr>
            <p:ph type="title"/>
          </p:nvPr>
        </p:nvSpPr>
        <p:spPr>
          <a:xfrm>
            <a:off x="1186544" y="982132"/>
            <a:ext cx="9601196" cy="1303867"/>
          </a:xfrm>
        </p:spPr>
        <p:txBody>
          <a:bodyPr/>
          <a:lstStyle/>
          <a:p>
            <a:r>
              <a:rPr lang="tr-TR" dirty="0"/>
              <a:t>Tedavi</a:t>
            </a:r>
          </a:p>
        </p:txBody>
      </p:sp>
      <p:sp>
        <p:nvSpPr>
          <p:cNvPr id="3" name="İçerik Yer Tutucusu 2">
            <a:extLst>
              <a:ext uri="{FF2B5EF4-FFF2-40B4-BE49-F238E27FC236}">
                <a16:creationId xmlns:a16="http://schemas.microsoft.com/office/drawing/2014/main" id="{2BFDACC6-0FD5-5875-6310-EBBC93319A5B}"/>
              </a:ext>
            </a:extLst>
          </p:cNvPr>
          <p:cNvSpPr>
            <a:spLocks noGrp="1"/>
          </p:cNvSpPr>
          <p:nvPr>
            <p:ph idx="1"/>
          </p:nvPr>
        </p:nvSpPr>
        <p:spPr/>
        <p:txBody>
          <a:bodyPr/>
          <a:lstStyle/>
          <a:p>
            <a:r>
              <a:rPr lang="tr-TR" b="1" dirty="0"/>
              <a:t>Klorür Kanal Aktivatörleri (</a:t>
            </a:r>
            <a:r>
              <a:rPr lang="tr-TR" b="1" dirty="0" err="1"/>
              <a:t>Chloride</a:t>
            </a:r>
            <a:r>
              <a:rPr lang="tr-TR" b="1" dirty="0"/>
              <a:t> Channel </a:t>
            </a:r>
            <a:r>
              <a:rPr lang="tr-TR" b="1" dirty="0" err="1"/>
              <a:t>Activators</a:t>
            </a:r>
            <a:r>
              <a:rPr lang="tr-TR" b="1" dirty="0"/>
              <a:t>)</a:t>
            </a:r>
          </a:p>
          <a:p>
            <a:r>
              <a:rPr lang="tr-TR" b="1" dirty="0" err="1"/>
              <a:t>Guanilat</a:t>
            </a:r>
            <a:r>
              <a:rPr lang="tr-TR" b="1" dirty="0"/>
              <a:t> </a:t>
            </a:r>
            <a:r>
              <a:rPr lang="tr-TR" b="1" dirty="0" err="1"/>
              <a:t>Siklaz</a:t>
            </a:r>
            <a:r>
              <a:rPr lang="tr-TR" b="1" dirty="0"/>
              <a:t>-C Agonistleri (</a:t>
            </a:r>
            <a:r>
              <a:rPr lang="tr-TR" b="1" dirty="0" err="1"/>
              <a:t>Guanylate</a:t>
            </a:r>
            <a:r>
              <a:rPr lang="tr-TR" b="1" dirty="0"/>
              <a:t> </a:t>
            </a:r>
            <a:r>
              <a:rPr lang="tr-TR" b="1" dirty="0" err="1"/>
              <a:t>Cyclase</a:t>
            </a:r>
            <a:r>
              <a:rPr lang="tr-TR" b="1" dirty="0"/>
              <a:t>-C </a:t>
            </a:r>
            <a:r>
              <a:rPr lang="tr-TR" b="1" dirty="0" err="1"/>
              <a:t>Agonists</a:t>
            </a:r>
            <a:r>
              <a:rPr lang="tr-TR" b="1" dirty="0"/>
              <a:t>)</a:t>
            </a:r>
          </a:p>
          <a:p>
            <a:r>
              <a:rPr lang="tr-TR" b="1" dirty="0"/>
              <a:t>Serotonin 5-HT4 Reseptör Agonistleri (5-HT4 </a:t>
            </a:r>
            <a:r>
              <a:rPr lang="tr-TR" b="1" dirty="0" err="1"/>
              <a:t>Receptor</a:t>
            </a:r>
            <a:r>
              <a:rPr lang="tr-TR" b="1" dirty="0"/>
              <a:t> </a:t>
            </a:r>
            <a:r>
              <a:rPr lang="tr-TR" b="1" dirty="0" err="1"/>
              <a:t>Agonists</a:t>
            </a:r>
            <a:r>
              <a:rPr lang="tr-TR" b="1" dirty="0"/>
              <a:t> / </a:t>
            </a:r>
            <a:r>
              <a:rPr lang="tr-TR" b="1" dirty="0" err="1"/>
              <a:t>Prokinetikler</a:t>
            </a:r>
            <a:r>
              <a:rPr lang="tr-TR" b="1" dirty="0"/>
              <a:t>)</a:t>
            </a:r>
          </a:p>
          <a:p>
            <a:r>
              <a:rPr lang="tr-TR" b="1" dirty="0" err="1"/>
              <a:t>Opioid</a:t>
            </a:r>
            <a:r>
              <a:rPr lang="tr-TR" b="1" dirty="0"/>
              <a:t> Reseptör Antagonistleri (Periferik Etkili Mü-</a:t>
            </a:r>
            <a:r>
              <a:rPr lang="tr-TR" b="1" dirty="0" err="1"/>
              <a:t>Opioid</a:t>
            </a:r>
            <a:r>
              <a:rPr lang="tr-TR" b="1" dirty="0"/>
              <a:t> Reseptör Antagonistleri - </a:t>
            </a:r>
            <a:r>
              <a:rPr lang="tr-TR" b="1" dirty="0" err="1"/>
              <a:t>PAMORAs</a:t>
            </a:r>
            <a:r>
              <a:rPr lang="tr-TR" b="1" dirty="0"/>
              <a:t>)</a:t>
            </a:r>
          </a:p>
          <a:p>
            <a:endParaRPr lang="tr-TR" dirty="0"/>
          </a:p>
        </p:txBody>
      </p:sp>
    </p:spTree>
    <p:extLst>
      <p:ext uri="{BB962C8B-B14F-4D97-AF65-F5344CB8AC3E}">
        <p14:creationId xmlns:p14="http://schemas.microsoft.com/office/powerpoint/2010/main" val="279224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8C58E2-8E65-45D9-390B-92C78866A05E}"/>
              </a:ext>
            </a:extLst>
          </p:cNvPr>
          <p:cNvSpPr>
            <a:spLocks noGrp="1"/>
          </p:cNvSpPr>
          <p:nvPr>
            <p:ph type="title"/>
          </p:nvPr>
        </p:nvSpPr>
        <p:spPr>
          <a:xfrm>
            <a:off x="957945" y="584803"/>
            <a:ext cx="9601196" cy="794657"/>
          </a:xfrm>
        </p:spPr>
        <p:txBody>
          <a:bodyPr>
            <a:normAutofit/>
          </a:bodyPr>
          <a:lstStyle/>
          <a:p>
            <a:r>
              <a:rPr lang="tr-TR" dirty="0"/>
              <a:t>Tedavi</a:t>
            </a:r>
          </a:p>
        </p:txBody>
      </p:sp>
      <p:sp>
        <p:nvSpPr>
          <p:cNvPr id="3" name="İçerik Yer Tutucusu 2">
            <a:extLst>
              <a:ext uri="{FF2B5EF4-FFF2-40B4-BE49-F238E27FC236}">
                <a16:creationId xmlns:a16="http://schemas.microsoft.com/office/drawing/2014/main" id="{2CDEC568-D628-BA3B-55B8-DC3F426A3078}"/>
              </a:ext>
            </a:extLst>
          </p:cNvPr>
          <p:cNvSpPr>
            <a:spLocks noGrp="1"/>
          </p:cNvSpPr>
          <p:nvPr>
            <p:ph idx="1"/>
          </p:nvPr>
        </p:nvSpPr>
        <p:spPr>
          <a:xfrm>
            <a:off x="1295401" y="2035629"/>
            <a:ext cx="9601196" cy="3840239"/>
          </a:xfrm>
        </p:spPr>
        <p:txBody>
          <a:bodyPr>
            <a:normAutofit lnSpcReduction="10000"/>
          </a:bodyPr>
          <a:lstStyle/>
          <a:p>
            <a:pPr marL="0" indent="0">
              <a:buNone/>
            </a:pPr>
            <a:r>
              <a:rPr lang="tr-TR" b="1" dirty="0" err="1"/>
              <a:t>Biyofeedback</a:t>
            </a:r>
            <a:r>
              <a:rPr lang="tr-TR" b="1" dirty="0"/>
              <a:t> Terapisi:</a:t>
            </a:r>
            <a:r>
              <a:rPr lang="tr-TR" dirty="0"/>
              <a:t> </a:t>
            </a:r>
          </a:p>
          <a:p>
            <a:pPr>
              <a:buFont typeface="Arial" panose="020B0604020202020204" pitchFamily="34" charset="0"/>
              <a:buChar char="•"/>
            </a:pPr>
            <a:r>
              <a:rPr lang="tr-TR" b="1" dirty="0"/>
              <a:t>Kullanım</a:t>
            </a:r>
            <a:r>
              <a:rPr lang="tr-TR" dirty="0"/>
              <a:t>: Özellikle </a:t>
            </a:r>
            <a:r>
              <a:rPr lang="tr-TR" b="1" dirty="0"/>
              <a:t>disfonksiyonel dışkılama (pelvik taban disfonksiyonu)</a:t>
            </a:r>
            <a:r>
              <a:rPr lang="tr-TR" dirty="0"/>
              <a:t> olan primer kabızlık vakalarında çok etkilidir. Bu durum, dışkılama sırasında pelvik taban kaslarının (anal </a:t>
            </a:r>
            <a:r>
              <a:rPr lang="tr-TR" dirty="0" err="1"/>
              <a:t>sfinkterler</a:t>
            </a:r>
            <a:r>
              <a:rPr lang="tr-TR" dirty="0"/>
              <a:t> dahil) yanlış kasılması veya gevşememesiyle karakterizedir.</a:t>
            </a:r>
          </a:p>
          <a:p>
            <a:r>
              <a:rPr lang="tr-TR" b="1" dirty="0"/>
              <a:t>Mekanizma:</a:t>
            </a:r>
            <a:r>
              <a:rPr lang="tr-TR" dirty="0"/>
              <a:t> Bir fizyoterapist eşliğinde, özel cihazlar (</a:t>
            </a:r>
            <a:r>
              <a:rPr lang="tr-TR" dirty="0" err="1"/>
              <a:t>örn</a:t>
            </a:r>
            <a:r>
              <a:rPr lang="tr-TR" dirty="0"/>
              <a:t>. anorektal manometre) kullanılarak hastanın pelvik taban kaslarının aktivitesini gerçek zamanlı olarak görmesi sağlanır. Hasta, bu görsel veya işitsel geri bildirimle, kaslarını doğru zamanda kasma ve gevşetme becerisini yeniden öğrenir. Amaç, koordineli bir dışkılama refleksini yeniden eğitmektir.</a:t>
            </a:r>
          </a:p>
          <a:p>
            <a:endParaRPr lang="tr-TR" dirty="0"/>
          </a:p>
        </p:txBody>
      </p:sp>
      <p:sp>
        <p:nvSpPr>
          <p:cNvPr id="4" name="Metin kutusu 3">
            <a:extLst>
              <a:ext uri="{FF2B5EF4-FFF2-40B4-BE49-F238E27FC236}">
                <a16:creationId xmlns:a16="http://schemas.microsoft.com/office/drawing/2014/main" id="{C9A69B14-5A58-2541-7AF7-61EC91CF012B}"/>
              </a:ext>
            </a:extLst>
          </p:cNvPr>
          <p:cNvSpPr txBox="1"/>
          <p:nvPr/>
        </p:nvSpPr>
        <p:spPr>
          <a:xfrm>
            <a:off x="4669972" y="1665123"/>
            <a:ext cx="3940628" cy="369332"/>
          </a:xfrm>
          <a:prstGeom prst="rect">
            <a:avLst/>
          </a:prstGeom>
          <a:noFill/>
        </p:spPr>
        <p:txBody>
          <a:bodyPr wrap="square" rtlCol="0">
            <a:spAutoFit/>
          </a:bodyPr>
          <a:lstStyle/>
          <a:p>
            <a:r>
              <a:rPr lang="tr-TR" dirty="0"/>
              <a:t>DİĞER TEDAVİLER</a:t>
            </a:r>
          </a:p>
        </p:txBody>
      </p:sp>
    </p:spTree>
    <p:extLst>
      <p:ext uri="{BB962C8B-B14F-4D97-AF65-F5344CB8AC3E}">
        <p14:creationId xmlns:p14="http://schemas.microsoft.com/office/powerpoint/2010/main" val="38028657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CE03E04-BEF7-BB0D-1B3F-2900000899C1}"/>
              </a:ext>
            </a:extLst>
          </p:cNvPr>
          <p:cNvSpPr>
            <a:spLocks noGrp="1"/>
          </p:cNvSpPr>
          <p:nvPr>
            <p:ph type="title"/>
          </p:nvPr>
        </p:nvSpPr>
        <p:spPr>
          <a:xfrm>
            <a:off x="1295402" y="982133"/>
            <a:ext cx="9601196" cy="694268"/>
          </a:xfrm>
        </p:spPr>
        <p:txBody>
          <a:bodyPr>
            <a:normAutofit fontScale="90000"/>
          </a:bodyPr>
          <a:lstStyle/>
          <a:p>
            <a:r>
              <a:rPr lang="tr-TR" dirty="0"/>
              <a:t>Tedavi</a:t>
            </a:r>
          </a:p>
        </p:txBody>
      </p:sp>
      <p:sp>
        <p:nvSpPr>
          <p:cNvPr id="3" name="İçerik Yer Tutucusu 2">
            <a:extLst>
              <a:ext uri="{FF2B5EF4-FFF2-40B4-BE49-F238E27FC236}">
                <a16:creationId xmlns:a16="http://schemas.microsoft.com/office/drawing/2014/main" id="{D4F6160F-D78A-353A-6A62-93E805B81BB2}"/>
              </a:ext>
            </a:extLst>
          </p:cNvPr>
          <p:cNvSpPr>
            <a:spLocks noGrp="1"/>
          </p:cNvSpPr>
          <p:nvPr>
            <p:ph idx="1"/>
          </p:nvPr>
        </p:nvSpPr>
        <p:spPr>
          <a:xfrm>
            <a:off x="1295401" y="1915886"/>
            <a:ext cx="9601196" cy="3959982"/>
          </a:xfrm>
        </p:spPr>
        <p:txBody>
          <a:bodyPr>
            <a:normAutofit/>
          </a:bodyPr>
          <a:lstStyle/>
          <a:p>
            <a:pPr marL="0" indent="0">
              <a:buNone/>
            </a:pPr>
            <a:r>
              <a:rPr lang="tr-TR" b="1" dirty="0"/>
              <a:t>Probiyotikler:</a:t>
            </a:r>
            <a:endParaRPr lang="tr-TR" dirty="0"/>
          </a:p>
          <a:p>
            <a:r>
              <a:rPr lang="tr-TR" b="1" dirty="0"/>
              <a:t>Mekanizma:</a:t>
            </a:r>
            <a:r>
              <a:rPr lang="tr-TR" dirty="0"/>
              <a:t> Bağırsak mikrobiyotasının dengesini iyileştirmeye yardımcı olan canlı mikroorganizmalardır. Bazı probiyotik suşlarının (</a:t>
            </a:r>
            <a:r>
              <a:rPr lang="tr-TR" dirty="0" err="1"/>
              <a:t>örn</a:t>
            </a:r>
            <a:r>
              <a:rPr lang="tr-TR" dirty="0"/>
              <a:t>. </a:t>
            </a:r>
            <a:r>
              <a:rPr lang="tr-TR" i="1" dirty="0" err="1"/>
              <a:t>Bifidobacterium</a:t>
            </a:r>
            <a:r>
              <a:rPr lang="tr-TR" i="1" dirty="0"/>
              <a:t> </a:t>
            </a:r>
            <a:r>
              <a:rPr lang="tr-TR" i="1" dirty="0" err="1"/>
              <a:t>lactis</a:t>
            </a:r>
            <a:r>
              <a:rPr lang="tr-TR" dirty="0"/>
              <a:t>, </a:t>
            </a:r>
            <a:r>
              <a:rPr lang="tr-TR" i="1" dirty="0" err="1"/>
              <a:t>Lactobacillus</a:t>
            </a:r>
            <a:r>
              <a:rPr lang="tr-TR" i="1" dirty="0"/>
              <a:t> </a:t>
            </a:r>
            <a:r>
              <a:rPr lang="tr-TR" i="1" dirty="0" err="1"/>
              <a:t>reuteri</a:t>
            </a:r>
            <a:r>
              <a:rPr lang="tr-TR" dirty="0"/>
              <a:t>) bağırsak geçiş süresini hızlandırdığına ve dışkı kıvamını iyileştirdiğine dair kanıtlar bulunmaktadır.</a:t>
            </a:r>
          </a:p>
          <a:p>
            <a:r>
              <a:rPr lang="tr-TR" b="1" dirty="0"/>
              <a:t>Kullanım:</a:t>
            </a:r>
            <a:r>
              <a:rPr lang="tr-TR" dirty="0"/>
              <a:t> Özellikle İBS ile ilişkili kabızlıkta veya mikrobiyota dengesizliği şüphesinde destekleyici tedavi olarak denenebilir. Ancak etki kişiden kişiye değişebilir ve hangi suşun etkili olacağı kesin değildir.</a:t>
            </a:r>
          </a:p>
          <a:p>
            <a:endParaRPr lang="tr-TR" dirty="0"/>
          </a:p>
        </p:txBody>
      </p:sp>
    </p:spTree>
    <p:extLst>
      <p:ext uri="{BB962C8B-B14F-4D97-AF65-F5344CB8AC3E}">
        <p14:creationId xmlns:p14="http://schemas.microsoft.com/office/powerpoint/2010/main" val="174613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804B81F-EDA2-04EF-C7D1-9CD72BA48BAB}"/>
              </a:ext>
            </a:extLst>
          </p:cNvPr>
          <p:cNvSpPr>
            <a:spLocks noGrp="1"/>
          </p:cNvSpPr>
          <p:nvPr>
            <p:ph type="title"/>
          </p:nvPr>
        </p:nvSpPr>
        <p:spPr>
          <a:xfrm>
            <a:off x="957945" y="873276"/>
            <a:ext cx="9601196" cy="781354"/>
          </a:xfrm>
        </p:spPr>
        <p:txBody>
          <a:bodyPr/>
          <a:lstStyle/>
          <a:p>
            <a:r>
              <a:rPr lang="tr-TR" dirty="0"/>
              <a:t>Tedavi</a:t>
            </a:r>
          </a:p>
        </p:txBody>
      </p:sp>
      <p:sp>
        <p:nvSpPr>
          <p:cNvPr id="3" name="İçerik Yer Tutucusu 2">
            <a:extLst>
              <a:ext uri="{FF2B5EF4-FFF2-40B4-BE49-F238E27FC236}">
                <a16:creationId xmlns:a16="http://schemas.microsoft.com/office/drawing/2014/main" id="{CB4E7F86-2717-213E-97B4-DE2E052948D4}"/>
              </a:ext>
            </a:extLst>
          </p:cNvPr>
          <p:cNvSpPr>
            <a:spLocks noGrp="1"/>
          </p:cNvSpPr>
          <p:nvPr>
            <p:ph idx="1"/>
          </p:nvPr>
        </p:nvSpPr>
        <p:spPr>
          <a:xfrm>
            <a:off x="1295401" y="1981200"/>
            <a:ext cx="9601196" cy="3894668"/>
          </a:xfrm>
        </p:spPr>
        <p:txBody>
          <a:bodyPr>
            <a:normAutofit fontScale="92500"/>
          </a:bodyPr>
          <a:lstStyle/>
          <a:p>
            <a:pPr marL="0" indent="0">
              <a:buNone/>
            </a:pPr>
            <a:r>
              <a:rPr lang="tr-TR" sz="3000" b="1" dirty="0"/>
              <a:t>Dışkı Tıkacı (</a:t>
            </a:r>
            <a:r>
              <a:rPr lang="tr-TR" sz="3000" b="1" dirty="0" err="1"/>
              <a:t>Fekal</a:t>
            </a:r>
            <a:r>
              <a:rPr lang="tr-TR" sz="3000" b="1" dirty="0"/>
              <a:t> </a:t>
            </a:r>
            <a:r>
              <a:rPr lang="tr-TR" sz="3000" b="1" dirty="0" err="1"/>
              <a:t>İmpaksiyon</a:t>
            </a:r>
            <a:r>
              <a:rPr lang="tr-TR" sz="3000" b="1" dirty="0"/>
              <a:t>) Yönetimi</a:t>
            </a:r>
            <a:r>
              <a:rPr lang="tr-TR" b="1" dirty="0"/>
              <a:t>:</a:t>
            </a:r>
            <a:endParaRPr lang="tr-TR" dirty="0"/>
          </a:p>
          <a:p>
            <a:r>
              <a:rPr lang="tr-TR" dirty="0"/>
              <a:t>Ağır kabızlık durumlarında, rektumda veya kolonun daha üst kısımlarında sertleşmiş bir dışkı kütlesi oluşabilir. Laksatifler bu durumda bazen yetersiz kalır.</a:t>
            </a:r>
          </a:p>
          <a:p>
            <a:pPr marL="0" indent="0">
              <a:buNone/>
            </a:pPr>
            <a:r>
              <a:rPr lang="tr-TR" b="1" dirty="0"/>
              <a:t>Yöntemler:</a:t>
            </a:r>
            <a:r>
              <a:rPr lang="tr-TR" dirty="0"/>
              <a:t> </a:t>
            </a:r>
          </a:p>
          <a:p>
            <a:pPr>
              <a:buFont typeface="Wingdings" panose="05000000000000000000" pitchFamily="2" charset="2"/>
              <a:buChar char="Ø"/>
            </a:pPr>
            <a:r>
              <a:rPr lang="tr-TR" b="1" dirty="0"/>
              <a:t>Lavmanlar:</a:t>
            </a:r>
            <a:r>
              <a:rPr lang="tr-TR" dirty="0"/>
              <a:t> Hacim artırıcı (</a:t>
            </a:r>
            <a:r>
              <a:rPr lang="tr-TR" dirty="0" err="1"/>
              <a:t>örn</a:t>
            </a:r>
            <a:r>
              <a:rPr lang="tr-TR" dirty="0"/>
              <a:t>. </a:t>
            </a:r>
            <a:r>
              <a:rPr lang="tr-TR" dirty="0" err="1"/>
              <a:t>salin</a:t>
            </a:r>
            <a:r>
              <a:rPr lang="tr-TR" dirty="0"/>
              <a:t>, musluk suyu) veya yağlayıcı (</a:t>
            </a:r>
            <a:r>
              <a:rPr lang="tr-TR" dirty="0" err="1"/>
              <a:t>örn</a:t>
            </a:r>
            <a:r>
              <a:rPr lang="tr-TR" dirty="0"/>
              <a:t>. mineral yağ) lavmanlar ile dışkının yumuşatılması ve boşaltılması.</a:t>
            </a:r>
          </a:p>
          <a:p>
            <a:pPr>
              <a:buFont typeface="Wingdings" panose="05000000000000000000" pitchFamily="2" charset="2"/>
              <a:buChar char="Ø"/>
            </a:pPr>
            <a:r>
              <a:rPr lang="tr-TR" b="1" dirty="0"/>
              <a:t>Manuel Boşaltma:</a:t>
            </a:r>
            <a:r>
              <a:rPr lang="tr-TR" dirty="0"/>
              <a:t> Bazı durumlarda, sağlık profesyonelleri tarafından rektumdaki dışkı manuel olarak çıkarılabilir. Bu işlem bazen sedasyon altında yapılabilir</a:t>
            </a:r>
          </a:p>
          <a:p>
            <a:endParaRPr lang="tr-TR" dirty="0"/>
          </a:p>
        </p:txBody>
      </p:sp>
    </p:spTree>
    <p:extLst>
      <p:ext uri="{BB962C8B-B14F-4D97-AF65-F5344CB8AC3E}">
        <p14:creationId xmlns:p14="http://schemas.microsoft.com/office/powerpoint/2010/main" val="1796600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1E27C6-F10F-C63C-A920-D6D36146A690}"/>
              </a:ext>
            </a:extLst>
          </p:cNvPr>
          <p:cNvSpPr>
            <a:spLocks noGrp="1"/>
          </p:cNvSpPr>
          <p:nvPr>
            <p:ph type="title"/>
          </p:nvPr>
        </p:nvSpPr>
        <p:spPr>
          <a:xfrm>
            <a:off x="849088" y="895047"/>
            <a:ext cx="9601196" cy="770468"/>
          </a:xfrm>
        </p:spPr>
        <p:txBody>
          <a:bodyPr/>
          <a:lstStyle/>
          <a:p>
            <a:r>
              <a:rPr lang="tr-TR" dirty="0"/>
              <a:t>Tedavi</a:t>
            </a:r>
          </a:p>
        </p:txBody>
      </p:sp>
      <p:sp>
        <p:nvSpPr>
          <p:cNvPr id="3" name="İçerik Yer Tutucusu 2">
            <a:extLst>
              <a:ext uri="{FF2B5EF4-FFF2-40B4-BE49-F238E27FC236}">
                <a16:creationId xmlns:a16="http://schemas.microsoft.com/office/drawing/2014/main" id="{DD7BCCF8-9BB6-A4FF-760A-E896FD1C1146}"/>
              </a:ext>
            </a:extLst>
          </p:cNvPr>
          <p:cNvSpPr>
            <a:spLocks noGrp="1"/>
          </p:cNvSpPr>
          <p:nvPr>
            <p:ph idx="1"/>
          </p:nvPr>
        </p:nvSpPr>
        <p:spPr>
          <a:xfrm>
            <a:off x="1295401" y="1926771"/>
            <a:ext cx="9601196" cy="3949097"/>
          </a:xfrm>
        </p:spPr>
        <p:txBody>
          <a:bodyPr/>
          <a:lstStyle/>
          <a:p>
            <a:pPr marL="0" indent="0">
              <a:buNone/>
            </a:pPr>
            <a:r>
              <a:rPr lang="tr-TR" sz="2800" b="1" dirty="0" err="1"/>
              <a:t>Nöromodülasyon</a:t>
            </a:r>
            <a:r>
              <a:rPr lang="tr-TR" sz="2800" b="1" dirty="0"/>
              <a:t> Teknikleri (Özel Vakalar İçin)</a:t>
            </a:r>
            <a:r>
              <a:rPr lang="tr-TR" b="1" dirty="0"/>
              <a:t>:</a:t>
            </a:r>
            <a:endParaRPr lang="tr-TR" dirty="0"/>
          </a:p>
          <a:p>
            <a:r>
              <a:rPr lang="tr-TR" sz="2800" b="1" dirty="0" err="1"/>
              <a:t>Sakral</a:t>
            </a:r>
            <a:r>
              <a:rPr lang="tr-TR" sz="2800" b="1" dirty="0"/>
              <a:t> </a:t>
            </a:r>
            <a:r>
              <a:rPr lang="tr-TR" sz="2800" b="1" dirty="0" err="1"/>
              <a:t>Nöromodülasyon</a:t>
            </a:r>
            <a:r>
              <a:rPr lang="tr-TR" sz="2800" b="1" dirty="0"/>
              <a:t>:</a:t>
            </a:r>
            <a:r>
              <a:rPr lang="tr-TR" sz="2800" dirty="0"/>
              <a:t> Kronik, şiddetli ve tedaviye dirençli kabızlık ve eşlik eden dışkı kaçırma veya işeme bozuklukları olan seçilmiş hastalarda düşünülebilir. Sinirleri uyaran küçük bir cihaz cerrahi olarak </a:t>
            </a:r>
            <a:r>
              <a:rPr lang="tr-TR" sz="2800" dirty="0" err="1"/>
              <a:t>implante</a:t>
            </a:r>
            <a:r>
              <a:rPr lang="tr-TR" sz="2800" dirty="0"/>
              <a:t> edilir. Bağırsak ve mesane fonksiyonlarını kontrol eden </a:t>
            </a:r>
            <a:r>
              <a:rPr lang="tr-TR" sz="2800" dirty="0" err="1"/>
              <a:t>sakral</a:t>
            </a:r>
            <a:r>
              <a:rPr lang="tr-TR" sz="2800" dirty="0"/>
              <a:t> sinirleri modüle ederek işlevi iyileştirmeyi hedefler</a:t>
            </a:r>
            <a:r>
              <a:rPr lang="tr-TR" dirty="0"/>
              <a:t>.</a:t>
            </a:r>
          </a:p>
          <a:p>
            <a:endParaRPr lang="tr-TR" dirty="0"/>
          </a:p>
        </p:txBody>
      </p:sp>
    </p:spTree>
    <p:extLst>
      <p:ext uri="{BB962C8B-B14F-4D97-AF65-F5344CB8AC3E}">
        <p14:creationId xmlns:p14="http://schemas.microsoft.com/office/powerpoint/2010/main" val="1564915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BCD653-44E4-F521-E3A6-D7EF51AB7E97}"/>
              </a:ext>
            </a:extLst>
          </p:cNvPr>
          <p:cNvSpPr>
            <a:spLocks noGrp="1"/>
          </p:cNvSpPr>
          <p:nvPr>
            <p:ph type="title"/>
          </p:nvPr>
        </p:nvSpPr>
        <p:spPr>
          <a:xfrm>
            <a:off x="903516" y="905932"/>
            <a:ext cx="9601196" cy="737811"/>
          </a:xfrm>
        </p:spPr>
        <p:txBody>
          <a:bodyPr>
            <a:normAutofit fontScale="90000"/>
          </a:bodyPr>
          <a:lstStyle/>
          <a:p>
            <a:r>
              <a:rPr lang="tr-TR" dirty="0"/>
              <a:t>Tedavi</a:t>
            </a:r>
          </a:p>
        </p:txBody>
      </p:sp>
      <p:sp>
        <p:nvSpPr>
          <p:cNvPr id="3" name="İçerik Yer Tutucusu 2">
            <a:extLst>
              <a:ext uri="{FF2B5EF4-FFF2-40B4-BE49-F238E27FC236}">
                <a16:creationId xmlns:a16="http://schemas.microsoft.com/office/drawing/2014/main" id="{A9350179-C8D6-5069-610B-F77F7E0E0029}"/>
              </a:ext>
            </a:extLst>
          </p:cNvPr>
          <p:cNvSpPr>
            <a:spLocks noGrp="1"/>
          </p:cNvSpPr>
          <p:nvPr>
            <p:ph idx="1"/>
          </p:nvPr>
        </p:nvSpPr>
        <p:spPr>
          <a:xfrm>
            <a:off x="1295401" y="1937657"/>
            <a:ext cx="9601196" cy="3938211"/>
          </a:xfrm>
        </p:spPr>
        <p:txBody>
          <a:bodyPr>
            <a:normAutofit/>
          </a:bodyPr>
          <a:lstStyle/>
          <a:p>
            <a:pPr marL="0" indent="0">
              <a:buNone/>
            </a:pPr>
            <a:r>
              <a:rPr lang="tr-TR" sz="2800" b="1" dirty="0"/>
              <a:t>Cerrahi Tedavi</a:t>
            </a:r>
            <a:r>
              <a:rPr lang="tr-TR" b="1" dirty="0"/>
              <a:t>:</a:t>
            </a:r>
            <a:endParaRPr lang="tr-TR" dirty="0"/>
          </a:p>
          <a:p>
            <a:r>
              <a:rPr lang="tr-TR" b="1" dirty="0"/>
              <a:t>Kullanım:</a:t>
            </a:r>
            <a:r>
              <a:rPr lang="tr-TR" dirty="0"/>
              <a:t> Tüm konservatif ve medikal tedavilere yanıt vermeyen, hastanın yaşam kalitesini ciddi şekilde bozan ve altta yatan spesifik patolojisi (</a:t>
            </a:r>
            <a:r>
              <a:rPr lang="tr-TR" dirty="0" err="1"/>
              <a:t>örn</a:t>
            </a:r>
            <a:r>
              <a:rPr lang="tr-TR" dirty="0"/>
              <a:t>. ciddi yavaş kolon geçişi veya </a:t>
            </a:r>
            <a:r>
              <a:rPr lang="tr-TR" dirty="0" err="1"/>
              <a:t>megakolon</a:t>
            </a:r>
            <a:r>
              <a:rPr lang="tr-TR" dirty="0"/>
              <a:t>) olan seçilmiş vakalarda düşünülür.</a:t>
            </a:r>
          </a:p>
          <a:p>
            <a:r>
              <a:rPr lang="tr-TR" b="1" dirty="0"/>
              <a:t>Prosedürler:</a:t>
            </a:r>
            <a:r>
              <a:rPr lang="tr-TR" dirty="0"/>
              <a:t> En sık uygulanan prosedürlerden biri </a:t>
            </a:r>
            <a:r>
              <a:rPr lang="tr-TR" dirty="0" err="1"/>
              <a:t>subtotal</a:t>
            </a:r>
            <a:r>
              <a:rPr lang="tr-TR" dirty="0"/>
              <a:t> </a:t>
            </a:r>
            <a:r>
              <a:rPr lang="tr-TR" dirty="0" err="1"/>
              <a:t>kolektomi</a:t>
            </a:r>
            <a:r>
              <a:rPr lang="tr-TR" dirty="0"/>
              <a:t> (kalın bağırsağın büyük bir kısmının çıkarılması) ve </a:t>
            </a:r>
            <a:r>
              <a:rPr lang="tr-TR" dirty="0" err="1"/>
              <a:t>ileorektal</a:t>
            </a:r>
            <a:r>
              <a:rPr lang="tr-TR" dirty="0"/>
              <a:t> anastomozdur. Ancak bu ameliyatların diyare, dışkı kaçırma ve karın ağrısı gibi ciddi komplikasyon riskleri nedeniyle çok dikkatli hasta seçimi gereklidir.</a:t>
            </a:r>
          </a:p>
          <a:p>
            <a:endParaRPr lang="tr-TR" dirty="0"/>
          </a:p>
        </p:txBody>
      </p:sp>
    </p:spTree>
    <p:extLst>
      <p:ext uri="{BB962C8B-B14F-4D97-AF65-F5344CB8AC3E}">
        <p14:creationId xmlns:p14="http://schemas.microsoft.com/office/powerpoint/2010/main" val="2334376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D0290E-ED11-6BE3-B6E5-EC1B80C3A5FE}"/>
              </a:ext>
            </a:extLst>
          </p:cNvPr>
          <p:cNvSpPr>
            <a:spLocks noGrp="1"/>
          </p:cNvSpPr>
          <p:nvPr>
            <p:ph type="title"/>
          </p:nvPr>
        </p:nvSpPr>
        <p:spPr>
          <a:xfrm>
            <a:off x="1197430" y="807960"/>
            <a:ext cx="9601196" cy="824897"/>
          </a:xfrm>
        </p:spPr>
        <p:txBody>
          <a:bodyPr/>
          <a:lstStyle/>
          <a:p>
            <a:r>
              <a:rPr lang="tr-TR" dirty="0"/>
              <a:t>Tedavi</a:t>
            </a:r>
          </a:p>
        </p:txBody>
      </p:sp>
      <p:sp>
        <p:nvSpPr>
          <p:cNvPr id="3" name="İçerik Yer Tutucusu 2">
            <a:extLst>
              <a:ext uri="{FF2B5EF4-FFF2-40B4-BE49-F238E27FC236}">
                <a16:creationId xmlns:a16="http://schemas.microsoft.com/office/drawing/2014/main" id="{FBE56A35-2D0D-646E-83E5-DE65FA4F93C0}"/>
              </a:ext>
            </a:extLst>
          </p:cNvPr>
          <p:cNvSpPr>
            <a:spLocks noGrp="1"/>
          </p:cNvSpPr>
          <p:nvPr>
            <p:ph idx="1"/>
          </p:nvPr>
        </p:nvSpPr>
        <p:spPr>
          <a:xfrm>
            <a:off x="1295401" y="1948543"/>
            <a:ext cx="9601196" cy="3927325"/>
          </a:xfrm>
        </p:spPr>
        <p:txBody>
          <a:bodyPr/>
          <a:lstStyle/>
          <a:p>
            <a:pPr marL="0" indent="0">
              <a:buNone/>
            </a:pPr>
            <a:r>
              <a:rPr lang="tr-TR" sz="2800" b="1" dirty="0"/>
              <a:t>Psikoterapi ve Psikolojik Destek</a:t>
            </a:r>
            <a:r>
              <a:rPr lang="tr-TR" b="1" dirty="0"/>
              <a:t>:</a:t>
            </a:r>
            <a:endParaRPr lang="tr-TR" dirty="0"/>
          </a:p>
          <a:p>
            <a:r>
              <a:rPr lang="tr-TR" sz="2800" b="1" dirty="0"/>
              <a:t>Mekanizma:</a:t>
            </a:r>
            <a:r>
              <a:rPr lang="tr-TR" sz="2800" dirty="0"/>
              <a:t> Kronik kabızlık, özellikle İBS ile ilişkili olanlar, stres, anksiyete ve depresyonla yakından ilişkilidir. Bu psikolojik faktörler, beyin-bağırsak aksını etkileyerek semptomları kötüleştirebilir.</a:t>
            </a:r>
          </a:p>
          <a:p>
            <a:r>
              <a:rPr lang="tr-TR" sz="2800" b="1" dirty="0"/>
              <a:t>Yöntemler:</a:t>
            </a:r>
            <a:r>
              <a:rPr lang="tr-TR" sz="2800" dirty="0"/>
              <a:t> Bilişsel davranışçı terapi (BDT), hipnoterapi ve farkındalık temelli stres azaltma teknikleri, semptomların yönetilmesine ve yaşam kalitesinin artırılmasına yardımcı olabilir.</a:t>
            </a:r>
          </a:p>
          <a:p>
            <a:endParaRPr lang="tr-TR" dirty="0"/>
          </a:p>
        </p:txBody>
      </p:sp>
    </p:spTree>
    <p:extLst>
      <p:ext uri="{BB962C8B-B14F-4D97-AF65-F5344CB8AC3E}">
        <p14:creationId xmlns:p14="http://schemas.microsoft.com/office/powerpoint/2010/main" val="1200188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AA623F-9AEB-61E0-99B3-2A7472A1C1CE}"/>
              </a:ext>
            </a:extLst>
          </p:cNvPr>
          <p:cNvSpPr>
            <a:spLocks noGrp="1"/>
          </p:cNvSpPr>
          <p:nvPr>
            <p:ph type="title"/>
          </p:nvPr>
        </p:nvSpPr>
        <p:spPr>
          <a:xfrm>
            <a:off x="1088573" y="742647"/>
            <a:ext cx="9601196" cy="901097"/>
          </a:xfrm>
        </p:spPr>
        <p:txBody>
          <a:bodyPr/>
          <a:lstStyle/>
          <a:p>
            <a:r>
              <a:rPr lang="tr-TR" dirty="0"/>
              <a:t>Tedavi</a:t>
            </a:r>
          </a:p>
        </p:txBody>
      </p:sp>
      <p:sp>
        <p:nvSpPr>
          <p:cNvPr id="3" name="İçerik Yer Tutucusu 2">
            <a:extLst>
              <a:ext uri="{FF2B5EF4-FFF2-40B4-BE49-F238E27FC236}">
                <a16:creationId xmlns:a16="http://schemas.microsoft.com/office/drawing/2014/main" id="{C76F81E8-2590-71AC-0EA8-CFE1A9820837}"/>
              </a:ext>
            </a:extLst>
          </p:cNvPr>
          <p:cNvSpPr>
            <a:spLocks noGrp="1"/>
          </p:cNvSpPr>
          <p:nvPr>
            <p:ph idx="1"/>
          </p:nvPr>
        </p:nvSpPr>
        <p:spPr>
          <a:xfrm>
            <a:off x="1295401" y="1905000"/>
            <a:ext cx="9601196" cy="3970868"/>
          </a:xfrm>
        </p:spPr>
        <p:txBody>
          <a:bodyPr>
            <a:normAutofit/>
          </a:bodyPr>
          <a:lstStyle/>
          <a:p>
            <a:pPr marL="0" indent="0">
              <a:buNone/>
            </a:pPr>
            <a:r>
              <a:rPr lang="tr-TR" sz="2800" b="1" dirty="0"/>
              <a:t>Altta Yatan Nedenin Tedavisi (Sekonder Kabızlıkta Yaklaşım):</a:t>
            </a:r>
            <a:endParaRPr lang="tr-TR" sz="2800" dirty="0"/>
          </a:p>
          <a:p>
            <a:r>
              <a:rPr lang="tr-TR" sz="3200" dirty="0"/>
              <a:t>Eğer kabızlık, başka bir hastalığın (</a:t>
            </a:r>
            <a:r>
              <a:rPr lang="tr-TR" sz="3200" dirty="0" err="1"/>
              <a:t>örn</a:t>
            </a:r>
            <a:r>
              <a:rPr lang="tr-TR" sz="3200" dirty="0"/>
              <a:t>. hipotiroidizm, diyabet) veya kullanılan bir ilacın yan etkisi olarak ortaya çıkmışsa kabızlığın tedavisi, öncelikle altta yatan nedenin tedavi edilmesi veya ilacın değiştirilmesi/dozunun ayarlanmasıyla sağlanır.</a:t>
            </a:r>
          </a:p>
          <a:p>
            <a:endParaRPr lang="tr-TR" dirty="0"/>
          </a:p>
        </p:txBody>
      </p:sp>
    </p:spTree>
    <p:extLst>
      <p:ext uri="{BB962C8B-B14F-4D97-AF65-F5344CB8AC3E}">
        <p14:creationId xmlns:p14="http://schemas.microsoft.com/office/powerpoint/2010/main" val="3954795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90821C-FD0D-6D22-4679-9C7B7699EC1C}"/>
              </a:ext>
            </a:extLst>
          </p:cNvPr>
          <p:cNvSpPr>
            <a:spLocks noGrp="1"/>
          </p:cNvSpPr>
          <p:nvPr>
            <p:ph type="title"/>
          </p:nvPr>
        </p:nvSpPr>
        <p:spPr>
          <a:xfrm>
            <a:off x="1295402" y="718458"/>
            <a:ext cx="9601196" cy="1567542"/>
          </a:xfrm>
        </p:spPr>
        <p:txBody>
          <a:bodyPr/>
          <a:lstStyle/>
          <a:p>
            <a:r>
              <a:rPr lang="tr-TR" dirty="0"/>
              <a:t>Epidemiyoloji</a:t>
            </a:r>
          </a:p>
        </p:txBody>
      </p:sp>
      <p:sp>
        <p:nvSpPr>
          <p:cNvPr id="3" name="İçerik Yer Tutucusu 2">
            <a:extLst>
              <a:ext uri="{FF2B5EF4-FFF2-40B4-BE49-F238E27FC236}">
                <a16:creationId xmlns:a16="http://schemas.microsoft.com/office/drawing/2014/main" id="{94597910-C243-16D7-7937-4357CB8DAD7A}"/>
              </a:ext>
            </a:extLst>
          </p:cNvPr>
          <p:cNvSpPr>
            <a:spLocks noGrp="1"/>
          </p:cNvSpPr>
          <p:nvPr>
            <p:ph idx="1"/>
          </p:nvPr>
        </p:nvSpPr>
        <p:spPr/>
        <p:txBody>
          <a:bodyPr>
            <a:noAutofit/>
          </a:bodyPr>
          <a:lstStyle/>
          <a:p>
            <a:r>
              <a:rPr lang="tr-TR" dirty="0"/>
              <a:t>Pediatrik popülasyonda prevalans daha düşüktür.</a:t>
            </a:r>
          </a:p>
          <a:p>
            <a:r>
              <a:rPr lang="tr-TR" dirty="0"/>
              <a:t>Pediatrik gastroenteroloji poliklinik başvurularının önemli bir kısmını (%25'e kadar) oluşturmaktadır.</a:t>
            </a:r>
          </a:p>
          <a:p>
            <a:r>
              <a:rPr lang="tr-TR" dirty="0"/>
              <a:t>Çocukluk çağında en yüksek prevalans genellikle </a:t>
            </a:r>
            <a:r>
              <a:rPr lang="tr-TR" b="1" dirty="0"/>
              <a:t>tuvalet eğitimi </a:t>
            </a:r>
            <a:r>
              <a:rPr lang="tr-TR" dirty="0"/>
              <a:t>ve </a:t>
            </a:r>
            <a:r>
              <a:rPr lang="tr-TR" b="1" dirty="0"/>
              <a:t>okul başlangıcı</a:t>
            </a:r>
            <a:r>
              <a:rPr lang="tr-TR" dirty="0"/>
              <a:t> dönemlerinde görülür. </a:t>
            </a:r>
          </a:p>
          <a:p>
            <a:r>
              <a:rPr lang="tr-TR" b="1" dirty="0"/>
              <a:t>Özellikle tuvalet eğitimi sırasında yaşanan olumsuz deneyimler veya dışkılamayı erteleme alışkanlığı, kronik kabızlığın başlangıcında kritik bir rol oynayabilir.</a:t>
            </a:r>
          </a:p>
        </p:txBody>
      </p:sp>
    </p:spTree>
    <p:extLst>
      <p:ext uri="{BB962C8B-B14F-4D97-AF65-F5344CB8AC3E}">
        <p14:creationId xmlns:p14="http://schemas.microsoft.com/office/powerpoint/2010/main" val="40688181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C25A990-05D4-FE14-C628-733FD17BCD41}"/>
              </a:ext>
            </a:extLst>
          </p:cNvPr>
          <p:cNvPicPr>
            <a:picLocks noChangeAspect="1"/>
          </p:cNvPicPr>
          <p:nvPr/>
        </p:nvPicPr>
        <p:blipFill>
          <a:blip r:embed="rId3"/>
          <a:stretch>
            <a:fillRect/>
          </a:stretch>
        </p:blipFill>
        <p:spPr>
          <a:xfrm>
            <a:off x="1219200" y="738187"/>
            <a:ext cx="9916886" cy="5381625"/>
          </a:xfrm>
          <a:prstGeom prst="rect">
            <a:avLst/>
          </a:prstGeom>
        </p:spPr>
      </p:pic>
    </p:spTree>
    <p:extLst>
      <p:ext uri="{BB962C8B-B14F-4D97-AF65-F5344CB8AC3E}">
        <p14:creationId xmlns:p14="http://schemas.microsoft.com/office/powerpoint/2010/main" val="3251178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7A612C3-16D2-3B0A-4C18-6F03BBDDC026}"/>
              </a:ext>
            </a:extLst>
          </p:cNvPr>
          <p:cNvPicPr>
            <a:picLocks noChangeAspect="1"/>
          </p:cNvPicPr>
          <p:nvPr/>
        </p:nvPicPr>
        <p:blipFill>
          <a:blip r:embed="rId2"/>
          <a:stretch>
            <a:fillRect/>
          </a:stretch>
        </p:blipFill>
        <p:spPr>
          <a:xfrm>
            <a:off x="1513116" y="1423821"/>
            <a:ext cx="9318170" cy="4356493"/>
          </a:xfrm>
          <a:prstGeom prst="rect">
            <a:avLst/>
          </a:prstGeom>
        </p:spPr>
      </p:pic>
      <p:sp>
        <p:nvSpPr>
          <p:cNvPr id="3" name="Metin kutusu 2">
            <a:extLst>
              <a:ext uri="{FF2B5EF4-FFF2-40B4-BE49-F238E27FC236}">
                <a16:creationId xmlns:a16="http://schemas.microsoft.com/office/drawing/2014/main" id="{120C93CF-79AB-43C6-4D7D-EBF74518FC86}"/>
              </a:ext>
            </a:extLst>
          </p:cNvPr>
          <p:cNvSpPr txBox="1"/>
          <p:nvPr/>
        </p:nvSpPr>
        <p:spPr>
          <a:xfrm>
            <a:off x="4517572" y="859971"/>
            <a:ext cx="4354286" cy="369332"/>
          </a:xfrm>
          <a:prstGeom prst="rect">
            <a:avLst/>
          </a:prstGeom>
          <a:noFill/>
        </p:spPr>
        <p:txBody>
          <a:bodyPr wrap="square" rtlCol="0">
            <a:spAutoFit/>
          </a:bodyPr>
          <a:lstStyle/>
          <a:p>
            <a:r>
              <a:rPr lang="tr-TR" dirty="0"/>
              <a:t>ORAL LAKSATİFLER</a:t>
            </a:r>
          </a:p>
        </p:txBody>
      </p:sp>
    </p:spTree>
    <p:extLst>
      <p:ext uri="{BB962C8B-B14F-4D97-AF65-F5344CB8AC3E}">
        <p14:creationId xmlns:p14="http://schemas.microsoft.com/office/powerpoint/2010/main" val="2096724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C2EC259-3DFA-C660-3A77-976417DE9D79}"/>
              </a:ext>
            </a:extLst>
          </p:cNvPr>
          <p:cNvPicPr>
            <a:picLocks noChangeAspect="1"/>
          </p:cNvPicPr>
          <p:nvPr/>
        </p:nvPicPr>
        <p:blipFill>
          <a:blip r:embed="rId2"/>
          <a:stretch>
            <a:fillRect/>
          </a:stretch>
        </p:blipFill>
        <p:spPr>
          <a:xfrm>
            <a:off x="1899339" y="1746297"/>
            <a:ext cx="8393321" cy="3631246"/>
          </a:xfrm>
          <a:prstGeom prst="rect">
            <a:avLst/>
          </a:prstGeom>
        </p:spPr>
      </p:pic>
      <p:sp>
        <p:nvSpPr>
          <p:cNvPr id="3" name="Metin kutusu 2">
            <a:extLst>
              <a:ext uri="{FF2B5EF4-FFF2-40B4-BE49-F238E27FC236}">
                <a16:creationId xmlns:a16="http://schemas.microsoft.com/office/drawing/2014/main" id="{1F90D305-E771-E574-BDC0-63CA3EC7580E}"/>
              </a:ext>
            </a:extLst>
          </p:cNvPr>
          <p:cNvSpPr txBox="1"/>
          <p:nvPr/>
        </p:nvSpPr>
        <p:spPr>
          <a:xfrm>
            <a:off x="4474028" y="939245"/>
            <a:ext cx="3864429" cy="369332"/>
          </a:xfrm>
          <a:prstGeom prst="rect">
            <a:avLst/>
          </a:prstGeom>
          <a:noFill/>
        </p:spPr>
        <p:txBody>
          <a:bodyPr wrap="square" rtlCol="0">
            <a:spAutoFit/>
          </a:bodyPr>
          <a:lstStyle/>
          <a:p>
            <a:r>
              <a:rPr lang="tr-TR" dirty="0"/>
              <a:t>REKTAL LAKSATİFLER</a:t>
            </a:r>
          </a:p>
        </p:txBody>
      </p:sp>
    </p:spTree>
    <p:extLst>
      <p:ext uri="{BB962C8B-B14F-4D97-AF65-F5344CB8AC3E}">
        <p14:creationId xmlns:p14="http://schemas.microsoft.com/office/powerpoint/2010/main" val="2093919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99D186-A4FD-FF8F-7418-924D44D2DE11}"/>
              </a:ext>
            </a:extLst>
          </p:cNvPr>
          <p:cNvSpPr>
            <a:spLocks noGrp="1"/>
          </p:cNvSpPr>
          <p:nvPr>
            <p:ph type="title"/>
          </p:nvPr>
        </p:nvSpPr>
        <p:spPr>
          <a:xfrm>
            <a:off x="5170714" y="982132"/>
            <a:ext cx="5323112" cy="1009954"/>
          </a:xfrm>
        </p:spPr>
        <p:txBody>
          <a:bodyPr/>
          <a:lstStyle/>
          <a:p>
            <a:r>
              <a:rPr lang="tr-TR" dirty="0"/>
              <a:t>Komplikasyonlar</a:t>
            </a:r>
          </a:p>
        </p:txBody>
      </p:sp>
      <p:sp>
        <p:nvSpPr>
          <p:cNvPr id="3" name="İçerik Yer Tutucusu 2">
            <a:extLst>
              <a:ext uri="{FF2B5EF4-FFF2-40B4-BE49-F238E27FC236}">
                <a16:creationId xmlns:a16="http://schemas.microsoft.com/office/drawing/2014/main" id="{BE6A949A-9ABC-334C-36F5-2196E89D07CE}"/>
              </a:ext>
            </a:extLst>
          </p:cNvPr>
          <p:cNvSpPr>
            <a:spLocks noGrp="1"/>
          </p:cNvSpPr>
          <p:nvPr>
            <p:ph idx="1"/>
          </p:nvPr>
        </p:nvSpPr>
        <p:spPr>
          <a:xfrm>
            <a:off x="5475514" y="2492829"/>
            <a:ext cx="5910939" cy="3383039"/>
          </a:xfrm>
        </p:spPr>
        <p:txBody>
          <a:bodyPr>
            <a:normAutofit fontScale="92500" lnSpcReduction="20000"/>
          </a:bodyPr>
          <a:lstStyle/>
          <a:p>
            <a:r>
              <a:rPr lang="tr-TR" b="1" dirty="0" err="1"/>
              <a:t>Hemoroid</a:t>
            </a:r>
            <a:r>
              <a:rPr lang="tr-TR" b="1" dirty="0"/>
              <a:t> </a:t>
            </a:r>
            <a:endParaRPr lang="tr-TR" dirty="0"/>
          </a:p>
          <a:p>
            <a:r>
              <a:rPr lang="tr-TR" b="1" dirty="0"/>
              <a:t>Anal </a:t>
            </a:r>
            <a:r>
              <a:rPr lang="tr-TR" b="1" dirty="0" err="1"/>
              <a:t>Fissür</a:t>
            </a:r>
            <a:endParaRPr lang="tr-TR" b="1" dirty="0"/>
          </a:p>
          <a:p>
            <a:r>
              <a:rPr lang="tr-TR" b="1" dirty="0" err="1"/>
              <a:t>Fekal</a:t>
            </a:r>
            <a:r>
              <a:rPr lang="tr-TR" b="1" dirty="0"/>
              <a:t> </a:t>
            </a:r>
            <a:r>
              <a:rPr lang="tr-TR" b="1" dirty="0" err="1"/>
              <a:t>İmpaksiyon</a:t>
            </a:r>
            <a:endParaRPr lang="tr-TR" dirty="0"/>
          </a:p>
          <a:p>
            <a:r>
              <a:rPr lang="tr-TR" b="1" dirty="0"/>
              <a:t>Rektal Prolapsus</a:t>
            </a:r>
            <a:endParaRPr lang="tr-TR" dirty="0"/>
          </a:p>
          <a:p>
            <a:r>
              <a:rPr lang="tr-TR" b="1" dirty="0" err="1"/>
              <a:t>Divertiküloz</a:t>
            </a:r>
            <a:r>
              <a:rPr lang="tr-TR" b="1" dirty="0"/>
              <a:t> ve </a:t>
            </a:r>
            <a:r>
              <a:rPr lang="tr-TR" b="1" dirty="0" err="1"/>
              <a:t>Divertikülit</a:t>
            </a:r>
            <a:endParaRPr lang="tr-TR" dirty="0"/>
          </a:p>
          <a:p>
            <a:r>
              <a:rPr lang="tr-TR" b="1" dirty="0" err="1"/>
              <a:t>Fekal</a:t>
            </a:r>
            <a:r>
              <a:rPr lang="tr-TR" b="1" dirty="0"/>
              <a:t> İnkontinans / Enkoprezis/ Mesane Disfonksiyonu</a:t>
            </a:r>
            <a:endParaRPr lang="tr-TR" dirty="0"/>
          </a:p>
          <a:p>
            <a:r>
              <a:rPr lang="tr-TR" b="1" dirty="0"/>
              <a:t>Bağırsak Obstrüksiyonu ve Perforasyon</a:t>
            </a:r>
            <a:endParaRPr lang="tr-TR" dirty="0"/>
          </a:p>
          <a:p>
            <a:endParaRPr lang="tr-TR" dirty="0"/>
          </a:p>
        </p:txBody>
      </p:sp>
      <p:pic>
        <p:nvPicPr>
          <p:cNvPr id="4" name="Picture 2" descr="Hemoroid Tedavisi İzmir - Ata Sağlık Hastanesi">
            <a:extLst>
              <a:ext uri="{FF2B5EF4-FFF2-40B4-BE49-F238E27FC236}">
                <a16:creationId xmlns:a16="http://schemas.microsoft.com/office/drawing/2014/main" id="{20099B06-E74B-4B68-19D2-4CF210457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53" y="3329023"/>
            <a:ext cx="2438400" cy="21896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nal Fissür (makat çatlağı) — Prof. Dr. Hakan Yanar">
            <a:extLst>
              <a:ext uri="{FF2B5EF4-FFF2-40B4-BE49-F238E27FC236}">
                <a16:creationId xmlns:a16="http://schemas.microsoft.com/office/drawing/2014/main" id="{7998A438-727E-25CE-6D5D-0D1037C5D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520" y="1175918"/>
            <a:ext cx="2557690" cy="2024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Dışkı kaçırma - Tıpacı">
            <a:extLst>
              <a:ext uri="{FF2B5EF4-FFF2-40B4-BE49-F238E27FC236}">
                <a16:creationId xmlns:a16="http://schemas.microsoft.com/office/drawing/2014/main" id="{40CF5EBA-AD1D-99CB-C57F-F1F35B557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6456" y="3329023"/>
            <a:ext cx="2148671" cy="21896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ktal Prolapsus - Prof. Dr. Oktar ASOĞLU">
            <a:extLst>
              <a:ext uri="{FF2B5EF4-FFF2-40B4-BE49-F238E27FC236}">
                <a16:creationId xmlns:a16="http://schemas.microsoft.com/office/drawing/2014/main" id="{9F69578F-846F-C520-3A0C-E40666FA6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1384" y="1175917"/>
            <a:ext cx="2273743" cy="2024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867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70C78A-9ADE-0858-ED4B-B354A5F68E5E}"/>
              </a:ext>
            </a:extLst>
          </p:cNvPr>
          <p:cNvSpPr>
            <a:spLocks noGrp="1"/>
          </p:cNvSpPr>
          <p:nvPr>
            <p:ph type="title"/>
          </p:nvPr>
        </p:nvSpPr>
        <p:spPr>
          <a:xfrm>
            <a:off x="1295401" y="622903"/>
            <a:ext cx="9601196" cy="1303867"/>
          </a:xfrm>
        </p:spPr>
        <p:txBody>
          <a:bodyPr/>
          <a:lstStyle/>
          <a:p>
            <a:r>
              <a:rPr lang="tr-TR" dirty="0"/>
              <a:t>Sevk Kriterleri</a:t>
            </a:r>
          </a:p>
        </p:txBody>
      </p:sp>
      <p:sp>
        <p:nvSpPr>
          <p:cNvPr id="3" name="İçerik Yer Tutucusu 2">
            <a:extLst>
              <a:ext uri="{FF2B5EF4-FFF2-40B4-BE49-F238E27FC236}">
                <a16:creationId xmlns:a16="http://schemas.microsoft.com/office/drawing/2014/main" id="{CB112068-A7CA-5C93-3435-967EB8E1D6BC}"/>
              </a:ext>
            </a:extLst>
          </p:cNvPr>
          <p:cNvSpPr>
            <a:spLocks noGrp="1"/>
          </p:cNvSpPr>
          <p:nvPr>
            <p:ph idx="1"/>
          </p:nvPr>
        </p:nvSpPr>
        <p:spPr>
          <a:xfrm>
            <a:off x="1219201" y="2046513"/>
            <a:ext cx="9601196" cy="3949098"/>
          </a:xfrm>
        </p:spPr>
        <p:txBody>
          <a:bodyPr>
            <a:normAutofit fontScale="85000" lnSpcReduction="10000"/>
          </a:bodyPr>
          <a:lstStyle/>
          <a:p>
            <a:pPr marL="0" indent="0">
              <a:buNone/>
            </a:pPr>
            <a:r>
              <a:rPr lang="tr-TR" b="1" dirty="0">
                <a:solidFill>
                  <a:srgbClr val="FF0000"/>
                </a:solidFill>
              </a:rPr>
              <a:t>Alarm Semptomları (Kırmızı Bayraklar) Varlığı:</a:t>
            </a:r>
            <a:endParaRPr lang="tr-TR" dirty="0">
              <a:solidFill>
                <a:srgbClr val="FF0000"/>
              </a:solidFill>
            </a:endParaRPr>
          </a:p>
          <a:p>
            <a:r>
              <a:rPr lang="tr-TR" b="1" dirty="0">
                <a:solidFill>
                  <a:srgbClr val="FF0000"/>
                </a:solidFill>
              </a:rPr>
              <a:t>Açıklanamayan Rektal Kanama veya </a:t>
            </a:r>
            <a:r>
              <a:rPr lang="tr-TR" b="1" dirty="0" err="1">
                <a:solidFill>
                  <a:srgbClr val="FF0000"/>
                </a:solidFill>
              </a:rPr>
              <a:t>Melena</a:t>
            </a:r>
            <a:endParaRPr lang="tr-TR" b="1" dirty="0">
              <a:solidFill>
                <a:srgbClr val="FF0000"/>
              </a:solidFill>
            </a:endParaRPr>
          </a:p>
          <a:p>
            <a:r>
              <a:rPr lang="tr-TR" b="1" dirty="0">
                <a:solidFill>
                  <a:srgbClr val="FF0000"/>
                </a:solidFill>
              </a:rPr>
              <a:t>İstem Dışı ve Açıklanamayan Kilo Kaybı</a:t>
            </a:r>
          </a:p>
          <a:p>
            <a:r>
              <a:rPr lang="tr-TR" b="1" dirty="0">
                <a:solidFill>
                  <a:srgbClr val="FF0000"/>
                </a:solidFill>
              </a:rPr>
              <a:t>Açıklanamayan Demir Eksikliği Anemisi</a:t>
            </a:r>
            <a:endParaRPr lang="tr-TR" dirty="0">
              <a:solidFill>
                <a:srgbClr val="FF0000"/>
              </a:solidFill>
            </a:endParaRPr>
          </a:p>
          <a:p>
            <a:r>
              <a:rPr lang="tr-TR" b="1" dirty="0">
                <a:solidFill>
                  <a:srgbClr val="FF0000"/>
                </a:solidFill>
              </a:rPr>
              <a:t>Yeni Başlayan veya Kötüleşen Kabızlık(Özellikle 50 yaş üzeri)</a:t>
            </a:r>
          </a:p>
          <a:p>
            <a:r>
              <a:rPr lang="tr-TR" b="1" dirty="0">
                <a:solidFill>
                  <a:srgbClr val="FF0000"/>
                </a:solidFill>
              </a:rPr>
              <a:t>Şiddetli, İlerleyici Karın Ağrısı veya Karında Ele Gelen Kitle</a:t>
            </a:r>
            <a:endParaRPr lang="tr-TR" dirty="0">
              <a:solidFill>
                <a:srgbClr val="FF0000"/>
              </a:solidFill>
            </a:endParaRPr>
          </a:p>
          <a:p>
            <a:r>
              <a:rPr lang="tr-TR" b="1" dirty="0">
                <a:solidFill>
                  <a:srgbClr val="FF0000"/>
                </a:solidFill>
              </a:rPr>
              <a:t>Gece Dışkılaması veya Semptomların Uykudan Uyandırması</a:t>
            </a:r>
          </a:p>
          <a:p>
            <a:r>
              <a:rPr lang="tr-TR" b="1" dirty="0">
                <a:solidFill>
                  <a:srgbClr val="FF0000"/>
                </a:solidFill>
              </a:rPr>
              <a:t>Ateş, Kusma veya İshal Atakları ile Dönüşümlü Kabızlık</a:t>
            </a:r>
          </a:p>
          <a:p>
            <a:r>
              <a:rPr lang="tr-TR" b="1" dirty="0">
                <a:solidFill>
                  <a:srgbClr val="FF0000"/>
                </a:solidFill>
              </a:rPr>
              <a:t>Ailede Kolorektal Kanser veya Enflamatuvar Bağırsak Hastalığı (İBH) Öyküsü</a:t>
            </a:r>
            <a:endParaRPr lang="tr-TR" dirty="0">
              <a:solidFill>
                <a:srgbClr val="FF0000"/>
              </a:solidFill>
            </a:endParaRPr>
          </a:p>
          <a:p>
            <a:endParaRPr lang="tr-TR" dirty="0"/>
          </a:p>
        </p:txBody>
      </p:sp>
    </p:spTree>
    <p:extLst>
      <p:ext uri="{BB962C8B-B14F-4D97-AF65-F5344CB8AC3E}">
        <p14:creationId xmlns:p14="http://schemas.microsoft.com/office/powerpoint/2010/main" val="547058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911B34-EDC0-72A0-AC33-021BD790DE07}"/>
              </a:ext>
            </a:extLst>
          </p:cNvPr>
          <p:cNvSpPr>
            <a:spLocks noGrp="1"/>
          </p:cNvSpPr>
          <p:nvPr>
            <p:ph type="title"/>
          </p:nvPr>
        </p:nvSpPr>
        <p:spPr>
          <a:xfrm>
            <a:off x="1164773" y="601132"/>
            <a:ext cx="9601196" cy="1303867"/>
          </a:xfrm>
        </p:spPr>
        <p:txBody>
          <a:bodyPr/>
          <a:lstStyle/>
          <a:p>
            <a:r>
              <a:rPr lang="tr-TR" dirty="0"/>
              <a:t>Sevk Kriterleri</a:t>
            </a:r>
          </a:p>
        </p:txBody>
      </p:sp>
      <p:sp>
        <p:nvSpPr>
          <p:cNvPr id="3" name="İçerik Yer Tutucusu 2">
            <a:extLst>
              <a:ext uri="{FF2B5EF4-FFF2-40B4-BE49-F238E27FC236}">
                <a16:creationId xmlns:a16="http://schemas.microsoft.com/office/drawing/2014/main" id="{12659E1E-371B-291E-80F9-43BC62986A5B}"/>
              </a:ext>
            </a:extLst>
          </p:cNvPr>
          <p:cNvSpPr>
            <a:spLocks noGrp="1"/>
          </p:cNvSpPr>
          <p:nvPr>
            <p:ph idx="1"/>
          </p:nvPr>
        </p:nvSpPr>
        <p:spPr>
          <a:xfrm>
            <a:off x="1295401" y="1904999"/>
            <a:ext cx="9601196" cy="3970869"/>
          </a:xfrm>
        </p:spPr>
        <p:txBody>
          <a:bodyPr/>
          <a:lstStyle/>
          <a:p>
            <a:pPr marL="0" indent="0">
              <a:buNone/>
            </a:pPr>
            <a:r>
              <a:rPr lang="tr-TR" b="1" dirty="0">
                <a:solidFill>
                  <a:srgbClr val="FF0000"/>
                </a:solidFill>
              </a:rPr>
              <a:t>Tedaviye Dirençli Kabızlık:</a:t>
            </a:r>
            <a:endParaRPr lang="tr-TR" dirty="0">
              <a:solidFill>
                <a:srgbClr val="FF0000"/>
              </a:solidFill>
            </a:endParaRPr>
          </a:p>
          <a:p>
            <a:r>
              <a:rPr lang="tr-TR" dirty="0"/>
              <a:t>Yaşam tarzı değişiklikleri (diyet lifi artışı, yeterli sıvı alımı, düzenli egzersiz) ve </a:t>
            </a:r>
            <a:r>
              <a:rPr lang="tr-TR" b="1" dirty="0"/>
              <a:t>uygun dozda ve sürede kullanılan reçetesiz laksatif tedavilere (özellikle Polietilen Glikol - PEG)</a:t>
            </a:r>
            <a:r>
              <a:rPr lang="tr-TR" dirty="0"/>
              <a:t> rağmen kabızlık semptomlarının düzelmemesi veya tekrarlaması durumunda. Bu, altta yatan spesifik bir fonksiyonel bozukluğu (</a:t>
            </a:r>
            <a:r>
              <a:rPr lang="tr-TR" dirty="0" err="1"/>
              <a:t>örn</a:t>
            </a:r>
            <a:r>
              <a:rPr lang="tr-TR" dirty="0"/>
              <a:t>. yavaş kolon geçişi veya pelvik taban disfonksiyonu) işaret edebil</a:t>
            </a:r>
          </a:p>
          <a:p>
            <a:endParaRPr lang="tr-TR" dirty="0"/>
          </a:p>
        </p:txBody>
      </p:sp>
    </p:spTree>
    <p:extLst>
      <p:ext uri="{BB962C8B-B14F-4D97-AF65-F5344CB8AC3E}">
        <p14:creationId xmlns:p14="http://schemas.microsoft.com/office/powerpoint/2010/main" val="2633664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E779E8-E34E-970D-C598-3DB24D672E91}"/>
              </a:ext>
            </a:extLst>
          </p:cNvPr>
          <p:cNvSpPr>
            <a:spLocks noGrp="1"/>
          </p:cNvSpPr>
          <p:nvPr>
            <p:ph type="title"/>
          </p:nvPr>
        </p:nvSpPr>
        <p:spPr>
          <a:xfrm>
            <a:off x="1164773" y="829733"/>
            <a:ext cx="9601196" cy="846668"/>
          </a:xfrm>
        </p:spPr>
        <p:txBody>
          <a:bodyPr/>
          <a:lstStyle/>
          <a:p>
            <a:r>
              <a:rPr lang="tr-TR" dirty="0"/>
              <a:t>Sevk Kriterleri</a:t>
            </a:r>
          </a:p>
        </p:txBody>
      </p:sp>
      <p:sp>
        <p:nvSpPr>
          <p:cNvPr id="3" name="İçerik Yer Tutucusu 2">
            <a:extLst>
              <a:ext uri="{FF2B5EF4-FFF2-40B4-BE49-F238E27FC236}">
                <a16:creationId xmlns:a16="http://schemas.microsoft.com/office/drawing/2014/main" id="{3F87C023-FFF9-0C36-9AE0-194BAE2288E4}"/>
              </a:ext>
            </a:extLst>
          </p:cNvPr>
          <p:cNvSpPr>
            <a:spLocks noGrp="1"/>
          </p:cNvSpPr>
          <p:nvPr>
            <p:ph idx="1"/>
          </p:nvPr>
        </p:nvSpPr>
        <p:spPr>
          <a:xfrm>
            <a:off x="1295401" y="1948543"/>
            <a:ext cx="9601196" cy="3927325"/>
          </a:xfrm>
        </p:spPr>
        <p:txBody>
          <a:bodyPr/>
          <a:lstStyle/>
          <a:p>
            <a:pPr marL="0" indent="0">
              <a:buNone/>
            </a:pPr>
            <a:r>
              <a:rPr lang="tr-TR" b="1" dirty="0">
                <a:solidFill>
                  <a:srgbClr val="FF0000"/>
                </a:solidFill>
              </a:rPr>
              <a:t>Dışkılama Bozukluğu Şüphesi (Pelvik Taban Disfonksiyonu):</a:t>
            </a:r>
            <a:endParaRPr lang="tr-TR" dirty="0">
              <a:solidFill>
                <a:srgbClr val="FF0000"/>
              </a:solidFill>
            </a:endParaRPr>
          </a:p>
          <a:p>
            <a:r>
              <a:rPr lang="tr-TR" dirty="0"/>
              <a:t>Hastanın dışkılama sırasında aşırı </a:t>
            </a:r>
            <a:r>
              <a:rPr lang="tr-TR" b="1" dirty="0"/>
              <a:t>ıkınma</a:t>
            </a:r>
            <a:r>
              <a:rPr lang="tr-TR" dirty="0"/>
              <a:t>, </a:t>
            </a:r>
            <a:r>
              <a:rPr lang="tr-TR" b="1" dirty="0"/>
              <a:t>tam boşalamama hissi</a:t>
            </a:r>
            <a:r>
              <a:rPr lang="tr-TR" dirty="0"/>
              <a:t>, </a:t>
            </a:r>
            <a:r>
              <a:rPr lang="tr-TR" b="1" dirty="0"/>
              <a:t>anorektal tıkanıklık hissi</a:t>
            </a:r>
            <a:r>
              <a:rPr lang="tr-TR" dirty="0"/>
              <a:t> ve/veya dışkılamayı kolaylaştırmak için </a:t>
            </a:r>
            <a:r>
              <a:rPr lang="tr-TR" b="1" dirty="0"/>
              <a:t>manuel manevralara</a:t>
            </a:r>
            <a:r>
              <a:rPr lang="tr-TR" dirty="0"/>
              <a:t> (</a:t>
            </a:r>
            <a:r>
              <a:rPr lang="tr-TR" dirty="0" err="1"/>
              <a:t>örn</a:t>
            </a:r>
            <a:r>
              <a:rPr lang="tr-TR" dirty="0"/>
              <a:t>. parmakla dışkı çıkarma) ihtiyaç duyması durumunda. Bu durum, anorektal </a:t>
            </a:r>
            <a:r>
              <a:rPr lang="tr-TR" dirty="0" err="1"/>
              <a:t>manometri</a:t>
            </a:r>
            <a:r>
              <a:rPr lang="tr-TR" dirty="0"/>
              <a:t> ve </a:t>
            </a:r>
            <a:r>
              <a:rPr lang="tr-TR" dirty="0" err="1"/>
              <a:t>biyofeedback</a:t>
            </a:r>
            <a:r>
              <a:rPr lang="tr-TR" dirty="0"/>
              <a:t> terapisi gerektiren bir pelvik taban disfonksiyonu düşündürür</a:t>
            </a:r>
          </a:p>
          <a:p>
            <a:endParaRPr lang="tr-TR" dirty="0"/>
          </a:p>
        </p:txBody>
      </p:sp>
    </p:spTree>
    <p:extLst>
      <p:ext uri="{BB962C8B-B14F-4D97-AF65-F5344CB8AC3E}">
        <p14:creationId xmlns:p14="http://schemas.microsoft.com/office/powerpoint/2010/main" val="1905536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46A64C-3E0D-204D-3FCF-530E9E89C04C}"/>
              </a:ext>
            </a:extLst>
          </p:cNvPr>
          <p:cNvSpPr>
            <a:spLocks noGrp="1"/>
          </p:cNvSpPr>
          <p:nvPr>
            <p:ph type="title"/>
          </p:nvPr>
        </p:nvSpPr>
        <p:spPr>
          <a:xfrm>
            <a:off x="1295401" y="579361"/>
            <a:ext cx="9601196" cy="1303867"/>
          </a:xfrm>
        </p:spPr>
        <p:txBody>
          <a:bodyPr/>
          <a:lstStyle/>
          <a:p>
            <a:r>
              <a:rPr lang="tr-TR" dirty="0"/>
              <a:t>Sevk Kriterleri</a:t>
            </a:r>
          </a:p>
        </p:txBody>
      </p:sp>
      <p:sp>
        <p:nvSpPr>
          <p:cNvPr id="3" name="İçerik Yer Tutucusu 2">
            <a:extLst>
              <a:ext uri="{FF2B5EF4-FFF2-40B4-BE49-F238E27FC236}">
                <a16:creationId xmlns:a16="http://schemas.microsoft.com/office/drawing/2014/main" id="{1E7EFDB5-6374-CEB4-013A-842E2A6B9E05}"/>
              </a:ext>
            </a:extLst>
          </p:cNvPr>
          <p:cNvSpPr>
            <a:spLocks noGrp="1"/>
          </p:cNvSpPr>
          <p:nvPr>
            <p:ph idx="1"/>
          </p:nvPr>
        </p:nvSpPr>
        <p:spPr>
          <a:xfrm>
            <a:off x="1295401" y="1970314"/>
            <a:ext cx="9601196" cy="3905554"/>
          </a:xfrm>
        </p:spPr>
        <p:txBody>
          <a:bodyPr>
            <a:normAutofit/>
          </a:bodyPr>
          <a:lstStyle/>
          <a:p>
            <a:pPr marL="0" indent="0">
              <a:buNone/>
            </a:pPr>
            <a:r>
              <a:rPr lang="tr-TR" b="1" dirty="0">
                <a:solidFill>
                  <a:srgbClr val="FF0000"/>
                </a:solidFill>
              </a:rPr>
              <a:t>Çocuklarda Özel Durumlar:</a:t>
            </a:r>
            <a:endParaRPr lang="tr-TR" dirty="0">
              <a:solidFill>
                <a:srgbClr val="FF0000"/>
              </a:solidFill>
            </a:endParaRPr>
          </a:p>
          <a:p>
            <a:r>
              <a:rPr lang="tr-TR" b="1" dirty="0">
                <a:solidFill>
                  <a:srgbClr val="FF0000"/>
                </a:solidFill>
              </a:rPr>
              <a:t>Yenidoğan veya ilk 6 ay içinde başlayan kabızlık:</a:t>
            </a:r>
            <a:r>
              <a:rPr lang="tr-TR" dirty="0">
                <a:solidFill>
                  <a:srgbClr val="FF0000"/>
                </a:solidFill>
              </a:rPr>
              <a:t> </a:t>
            </a:r>
            <a:r>
              <a:rPr lang="tr-TR" dirty="0"/>
              <a:t>Bu yaş grubunda kabızlık genellikle organik bir nedeni (</a:t>
            </a:r>
            <a:r>
              <a:rPr lang="tr-TR" dirty="0" err="1"/>
              <a:t>örn</a:t>
            </a:r>
            <a:r>
              <a:rPr lang="tr-TR" dirty="0"/>
              <a:t>. </a:t>
            </a:r>
            <a:r>
              <a:rPr lang="tr-TR" dirty="0" err="1"/>
              <a:t>Hirschsprung</a:t>
            </a:r>
            <a:r>
              <a:rPr lang="tr-TR" dirty="0"/>
              <a:t> hastalığı, kistik fibrozis) işaret edebilir.</a:t>
            </a:r>
          </a:p>
          <a:p>
            <a:r>
              <a:rPr lang="tr-TR" b="1" dirty="0">
                <a:solidFill>
                  <a:srgbClr val="FF0000"/>
                </a:solidFill>
              </a:rPr>
              <a:t>Kabızlığa eşlik eden büyüme geriliği veya yetersiz kilo alımı</a:t>
            </a:r>
            <a:endParaRPr lang="tr-TR" dirty="0"/>
          </a:p>
          <a:p>
            <a:r>
              <a:rPr lang="tr-TR" b="1" dirty="0">
                <a:solidFill>
                  <a:srgbClr val="FF0000"/>
                </a:solidFill>
              </a:rPr>
              <a:t>Şiddetli ve tedaviye dirençli çocukluk çağı kabızlığı:</a:t>
            </a:r>
            <a:r>
              <a:rPr lang="tr-TR" dirty="0">
                <a:solidFill>
                  <a:srgbClr val="FF0000"/>
                </a:solidFill>
              </a:rPr>
              <a:t> </a:t>
            </a:r>
            <a:r>
              <a:rPr lang="tr-TR" dirty="0"/>
              <a:t>Özellikle dışkı kaçırma (enkoprezis) ile birlikteyse, multidisipliner bir yaklaşıma ihtiyaç duyulabilir</a:t>
            </a:r>
          </a:p>
          <a:p>
            <a:endParaRPr lang="tr-TR" dirty="0"/>
          </a:p>
        </p:txBody>
      </p:sp>
    </p:spTree>
    <p:extLst>
      <p:ext uri="{BB962C8B-B14F-4D97-AF65-F5344CB8AC3E}">
        <p14:creationId xmlns:p14="http://schemas.microsoft.com/office/powerpoint/2010/main" val="3440297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283D04-DB97-52CA-1B97-F60549DE0F6C}"/>
              </a:ext>
            </a:extLst>
          </p:cNvPr>
          <p:cNvSpPr>
            <a:spLocks noGrp="1"/>
          </p:cNvSpPr>
          <p:nvPr>
            <p:ph type="title"/>
          </p:nvPr>
        </p:nvSpPr>
        <p:spPr>
          <a:xfrm>
            <a:off x="903516" y="851503"/>
            <a:ext cx="9601196" cy="955525"/>
          </a:xfrm>
        </p:spPr>
        <p:txBody>
          <a:bodyPr/>
          <a:lstStyle/>
          <a:p>
            <a:r>
              <a:rPr lang="tr-TR" dirty="0"/>
              <a:t>Sevk Kriterleri</a:t>
            </a:r>
          </a:p>
        </p:txBody>
      </p:sp>
      <p:sp>
        <p:nvSpPr>
          <p:cNvPr id="3" name="İçerik Yer Tutucusu 2">
            <a:extLst>
              <a:ext uri="{FF2B5EF4-FFF2-40B4-BE49-F238E27FC236}">
                <a16:creationId xmlns:a16="http://schemas.microsoft.com/office/drawing/2014/main" id="{9EAA16C4-CEFB-6B75-E5CB-580F6C610A2A}"/>
              </a:ext>
            </a:extLst>
          </p:cNvPr>
          <p:cNvSpPr>
            <a:spLocks noGrp="1"/>
          </p:cNvSpPr>
          <p:nvPr>
            <p:ph idx="1"/>
          </p:nvPr>
        </p:nvSpPr>
        <p:spPr/>
        <p:txBody>
          <a:bodyPr/>
          <a:lstStyle/>
          <a:p>
            <a:pPr marL="0" indent="0">
              <a:buNone/>
            </a:pPr>
            <a:r>
              <a:rPr lang="tr-TR" b="1" dirty="0" err="1">
                <a:solidFill>
                  <a:srgbClr val="FF0000"/>
                </a:solidFill>
              </a:rPr>
              <a:t>Fekal</a:t>
            </a:r>
            <a:r>
              <a:rPr lang="tr-TR" b="1" dirty="0">
                <a:solidFill>
                  <a:srgbClr val="FF0000"/>
                </a:solidFill>
              </a:rPr>
              <a:t> </a:t>
            </a:r>
            <a:r>
              <a:rPr lang="tr-TR" b="1" dirty="0" err="1">
                <a:solidFill>
                  <a:srgbClr val="FF0000"/>
                </a:solidFill>
              </a:rPr>
              <a:t>İmpaksiyon</a:t>
            </a:r>
            <a:r>
              <a:rPr lang="tr-TR" b="1" dirty="0">
                <a:solidFill>
                  <a:srgbClr val="FF0000"/>
                </a:solidFill>
              </a:rPr>
              <a:t> (Dışkı Tıkacı):</a:t>
            </a:r>
            <a:endParaRPr lang="tr-TR" dirty="0">
              <a:solidFill>
                <a:srgbClr val="FF0000"/>
              </a:solidFill>
            </a:endParaRPr>
          </a:p>
          <a:p>
            <a:r>
              <a:rPr lang="tr-TR" dirty="0"/>
              <a:t>Tedaviye dirençli veya tekrarlayan </a:t>
            </a:r>
            <a:r>
              <a:rPr lang="tr-TR" dirty="0" err="1"/>
              <a:t>fekal</a:t>
            </a:r>
            <a:r>
              <a:rPr lang="tr-TR" dirty="0"/>
              <a:t> </a:t>
            </a:r>
            <a:r>
              <a:rPr lang="tr-TR" dirty="0" err="1"/>
              <a:t>impaksiyon</a:t>
            </a:r>
            <a:r>
              <a:rPr lang="tr-TR" dirty="0"/>
              <a:t> durumları, özellikle manuel müdahale veya özel lavmanlar gerektiriyorsa</a:t>
            </a:r>
          </a:p>
          <a:p>
            <a:pPr marL="0" indent="0">
              <a:buNone/>
            </a:pPr>
            <a:r>
              <a:rPr lang="tr-TR" b="1" dirty="0">
                <a:solidFill>
                  <a:srgbClr val="FF0000"/>
                </a:solidFill>
              </a:rPr>
              <a:t>Belirgin Psikolojik Yük:</a:t>
            </a:r>
            <a:endParaRPr lang="tr-TR" dirty="0">
              <a:solidFill>
                <a:srgbClr val="FF0000"/>
              </a:solidFill>
            </a:endParaRPr>
          </a:p>
          <a:p>
            <a:r>
              <a:rPr lang="tr-TR" dirty="0"/>
              <a:t>Kabızlığın hastanın yaşam kalitesini, psikolojik durumunu (şiddetli anksiyete, depresyon) veya sosyal işlevselliğini ciddi şekilde etkilemesi ve birinci basamakta yönetilememesi.</a:t>
            </a:r>
          </a:p>
          <a:p>
            <a:endParaRPr lang="tr-TR" dirty="0"/>
          </a:p>
          <a:p>
            <a:endParaRPr lang="tr-TR" dirty="0"/>
          </a:p>
        </p:txBody>
      </p:sp>
    </p:spTree>
    <p:extLst>
      <p:ext uri="{BB962C8B-B14F-4D97-AF65-F5344CB8AC3E}">
        <p14:creationId xmlns:p14="http://schemas.microsoft.com/office/powerpoint/2010/main" val="1845176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6D633A-74DB-D1D9-EB3A-260CED14606D}"/>
              </a:ext>
            </a:extLst>
          </p:cNvPr>
          <p:cNvSpPr>
            <a:spLocks noGrp="1"/>
          </p:cNvSpPr>
          <p:nvPr>
            <p:ph type="title"/>
          </p:nvPr>
        </p:nvSpPr>
        <p:spPr>
          <a:xfrm>
            <a:off x="1295402" y="740229"/>
            <a:ext cx="9601196" cy="1556656"/>
          </a:xfrm>
        </p:spPr>
        <p:txBody>
          <a:bodyPr/>
          <a:lstStyle/>
          <a:p>
            <a:r>
              <a:rPr lang="tr-TR" dirty="0"/>
              <a:t>ÖZET</a:t>
            </a:r>
          </a:p>
        </p:txBody>
      </p:sp>
      <p:sp>
        <p:nvSpPr>
          <p:cNvPr id="3" name="İçerik Yer Tutucusu 2">
            <a:extLst>
              <a:ext uri="{FF2B5EF4-FFF2-40B4-BE49-F238E27FC236}">
                <a16:creationId xmlns:a16="http://schemas.microsoft.com/office/drawing/2014/main" id="{8EA5E353-39CD-87FB-7862-0A0A987F963C}"/>
              </a:ext>
            </a:extLst>
          </p:cNvPr>
          <p:cNvSpPr>
            <a:spLocks noGrp="1"/>
          </p:cNvSpPr>
          <p:nvPr>
            <p:ph idx="1"/>
          </p:nvPr>
        </p:nvSpPr>
        <p:spPr>
          <a:xfrm>
            <a:off x="903514" y="2471057"/>
            <a:ext cx="10482943" cy="3570514"/>
          </a:xfrm>
        </p:spPr>
        <p:txBody>
          <a:bodyPr>
            <a:normAutofit fontScale="92500" lnSpcReduction="20000"/>
          </a:bodyPr>
          <a:lstStyle/>
          <a:p>
            <a:r>
              <a:rPr lang="tr-TR" b="1" dirty="0"/>
              <a:t>Kabızlık, dışkılama sıklığı ve/veya güçlüğüyle karakterize, toplumda sık görülen bir sindirim sistemi sorunudur.</a:t>
            </a:r>
          </a:p>
          <a:p>
            <a:r>
              <a:rPr lang="tr-TR" b="1" dirty="0"/>
              <a:t>Primer (fonksiyonel) kabızlık ve sekonder nedenler (diyet, ilaçlar, hastalıklar) olarak ayrılır.</a:t>
            </a:r>
          </a:p>
          <a:p>
            <a:r>
              <a:rPr lang="tr-TR" b="1" dirty="0"/>
              <a:t>Detaylı </a:t>
            </a:r>
            <a:r>
              <a:rPr lang="tr-TR" b="1" dirty="0" err="1"/>
              <a:t>anamnez</a:t>
            </a:r>
            <a:r>
              <a:rPr lang="tr-TR" b="1" dirty="0"/>
              <a:t>, fizik muayene ve alarm semptomlarının tespiti kritiktir.</a:t>
            </a:r>
          </a:p>
          <a:p>
            <a:r>
              <a:rPr lang="tr-TR" b="1" dirty="0"/>
              <a:t>Tanımlamada Roma IV kriterleri ve tanı algoritmaları kullanılır.</a:t>
            </a:r>
          </a:p>
          <a:p>
            <a:r>
              <a:rPr lang="tr-TR" b="1" dirty="0"/>
              <a:t>Temelde yaşam tarzı değişiklikleri (lif, sıvı, egzersiz, tuvalet alışkanlıkları) ve ardından basamaklı laksatif kullanımı esastır.</a:t>
            </a:r>
          </a:p>
          <a:p>
            <a:r>
              <a:rPr lang="tr-TR" b="1" dirty="0"/>
              <a:t>Alarm semptomları veya tedaviye direnç durumunda üst basamağa yönlendirme gereklidir</a:t>
            </a:r>
            <a:r>
              <a:rPr lang="tr-TR" dirty="0"/>
              <a:t>.</a:t>
            </a:r>
          </a:p>
          <a:p>
            <a:endParaRPr lang="tr-TR" dirty="0"/>
          </a:p>
          <a:p>
            <a:endParaRPr lang="tr-TR" dirty="0"/>
          </a:p>
        </p:txBody>
      </p:sp>
    </p:spTree>
    <p:extLst>
      <p:ext uri="{BB962C8B-B14F-4D97-AF65-F5344CB8AC3E}">
        <p14:creationId xmlns:p14="http://schemas.microsoft.com/office/powerpoint/2010/main" val="3092154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D4712F-75AA-DB8A-91AA-9725258AC362}"/>
              </a:ext>
            </a:extLst>
          </p:cNvPr>
          <p:cNvSpPr>
            <a:spLocks noGrp="1"/>
          </p:cNvSpPr>
          <p:nvPr>
            <p:ph type="title"/>
          </p:nvPr>
        </p:nvSpPr>
        <p:spPr>
          <a:xfrm>
            <a:off x="1295402" y="740230"/>
            <a:ext cx="9601196" cy="1545770"/>
          </a:xfrm>
        </p:spPr>
        <p:txBody>
          <a:bodyPr/>
          <a:lstStyle/>
          <a:p>
            <a:r>
              <a:rPr lang="tr-TR" dirty="0"/>
              <a:t>Epidemiyoloji</a:t>
            </a:r>
          </a:p>
        </p:txBody>
      </p:sp>
      <p:sp>
        <p:nvSpPr>
          <p:cNvPr id="3" name="İçerik Yer Tutucusu 2">
            <a:extLst>
              <a:ext uri="{FF2B5EF4-FFF2-40B4-BE49-F238E27FC236}">
                <a16:creationId xmlns:a16="http://schemas.microsoft.com/office/drawing/2014/main" id="{E1F96DC5-05CC-83B7-75C2-5D7BC04C226D}"/>
              </a:ext>
            </a:extLst>
          </p:cNvPr>
          <p:cNvSpPr>
            <a:spLocks noGrp="1"/>
          </p:cNvSpPr>
          <p:nvPr>
            <p:ph idx="1"/>
          </p:nvPr>
        </p:nvSpPr>
        <p:spPr/>
        <p:txBody>
          <a:bodyPr>
            <a:normAutofit/>
          </a:bodyPr>
          <a:lstStyle/>
          <a:p>
            <a:r>
              <a:rPr lang="tr-TR" sz="2800" dirty="0"/>
              <a:t>Cinsiyet açısından yapılan epidemiyolojik değerlendirmede, kadınlarda kabızlık prevalansı erkeklere göre </a:t>
            </a:r>
            <a:r>
              <a:rPr lang="tr-TR" sz="2800" b="1" dirty="0"/>
              <a:t>2-3 kat daha yüksektir.</a:t>
            </a:r>
          </a:p>
          <a:p>
            <a:r>
              <a:rPr lang="tr-TR" sz="2800" dirty="0"/>
              <a:t>Kadınlarda prevalansın daha yüksek olması </a:t>
            </a:r>
            <a:r>
              <a:rPr lang="tr-TR" sz="2800" dirty="0" err="1"/>
              <a:t>hormonal</a:t>
            </a:r>
            <a:r>
              <a:rPr lang="tr-TR" sz="2800" dirty="0"/>
              <a:t> faktörler, pelvik taban anatomisi ve gebelik gibi spesifik fizyolojik durumlarla açıklanabilir.</a:t>
            </a:r>
          </a:p>
        </p:txBody>
      </p:sp>
    </p:spTree>
    <p:extLst>
      <p:ext uri="{BB962C8B-B14F-4D97-AF65-F5344CB8AC3E}">
        <p14:creationId xmlns:p14="http://schemas.microsoft.com/office/powerpoint/2010/main" val="20290586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1B5BB39-58CD-00F7-E20A-4AED15C50BE3}"/>
              </a:ext>
            </a:extLst>
          </p:cNvPr>
          <p:cNvSpPr txBox="1"/>
          <p:nvPr/>
        </p:nvSpPr>
        <p:spPr>
          <a:xfrm>
            <a:off x="1045030" y="1545771"/>
            <a:ext cx="10352314" cy="4062651"/>
          </a:xfrm>
          <a:prstGeom prst="rect">
            <a:avLst/>
          </a:prstGeom>
          <a:noFill/>
        </p:spPr>
        <p:txBody>
          <a:bodyPr wrap="square" rtlCol="0">
            <a:spAutoFit/>
          </a:bodyPr>
          <a:lstStyle/>
          <a:p>
            <a:r>
              <a:rPr lang="en-US" sz="2000" dirty="0"/>
              <a:t>Drossman, D. A. (Ed.). (2016). </a:t>
            </a:r>
            <a:r>
              <a:rPr lang="en-US" sz="2000" i="1" dirty="0"/>
              <a:t>Rome IV: Functional GI Disorders – Disorders of Gut-Brain Interaction.</a:t>
            </a:r>
            <a:r>
              <a:rPr lang="en-US" sz="2000" dirty="0"/>
              <a:t> The Rome Foundation.</a:t>
            </a:r>
            <a:endParaRPr lang="tr-TR" sz="2000" dirty="0"/>
          </a:p>
          <a:p>
            <a:r>
              <a:rPr lang="en-US" sz="2000" dirty="0"/>
              <a:t>American College of Gastroenterology (ACG) &amp; American Gastroenterological Association (AGA) </a:t>
            </a:r>
            <a:r>
              <a:rPr lang="en-US" sz="2000" dirty="0" err="1"/>
              <a:t>Kılavuzları</a:t>
            </a:r>
            <a:endParaRPr lang="tr-TR" sz="2000" dirty="0"/>
          </a:p>
          <a:p>
            <a:r>
              <a:rPr lang="en-US" sz="2000" i="1" dirty="0"/>
              <a:t>Journal of Pediatric Gastroenterology and Nutrition</a:t>
            </a:r>
            <a:endParaRPr lang="tr-TR" sz="2000" i="1" dirty="0"/>
          </a:p>
          <a:p>
            <a:r>
              <a:rPr lang="en-US" sz="2000" dirty="0" err="1"/>
              <a:t>Sleisenger</a:t>
            </a:r>
            <a:r>
              <a:rPr lang="en-US" sz="2000" dirty="0"/>
              <a:t> and </a:t>
            </a:r>
            <a:r>
              <a:rPr lang="en-US" sz="2000" dirty="0" err="1"/>
              <a:t>Fordtran's</a:t>
            </a:r>
            <a:r>
              <a:rPr lang="en-US" sz="2000" dirty="0"/>
              <a:t> Gastrointestinal and Liver Disease</a:t>
            </a:r>
            <a:endParaRPr lang="tr-TR" sz="2000" dirty="0"/>
          </a:p>
          <a:p>
            <a:r>
              <a:rPr lang="en-US" sz="2000" dirty="0"/>
              <a:t>Harrison's Principles of Internal Medicine</a:t>
            </a:r>
            <a:endParaRPr lang="tr-TR" sz="2000" dirty="0"/>
          </a:p>
          <a:p>
            <a:r>
              <a:rPr lang="tr-TR" sz="2000" dirty="0"/>
              <a:t>NIDDK resmi web sitesi (niddk.nih.gov)</a:t>
            </a:r>
          </a:p>
          <a:p>
            <a:r>
              <a:rPr lang="tr-TR" sz="2000" dirty="0" err="1"/>
              <a:t>Constipation</a:t>
            </a:r>
            <a:r>
              <a:rPr lang="tr-TR" sz="2000" dirty="0"/>
              <a:t>. </a:t>
            </a:r>
            <a:r>
              <a:rPr lang="tr-TR" sz="2000" dirty="0" err="1"/>
              <a:t>Nationale</a:t>
            </a:r>
            <a:r>
              <a:rPr lang="tr-TR" sz="2000" dirty="0"/>
              <a:t> </a:t>
            </a:r>
            <a:r>
              <a:rPr lang="tr-TR" sz="2000" dirty="0" err="1"/>
              <a:t>Digestive</a:t>
            </a:r>
            <a:r>
              <a:rPr lang="tr-TR" sz="2000" dirty="0"/>
              <a:t> </a:t>
            </a:r>
            <a:r>
              <a:rPr lang="tr-TR" sz="2000" dirty="0" err="1"/>
              <a:t>Diseases</a:t>
            </a:r>
            <a:r>
              <a:rPr lang="tr-TR" sz="2000" dirty="0"/>
              <a:t> Information </a:t>
            </a:r>
            <a:r>
              <a:rPr lang="tr-TR" sz="2000" dirty="0" err="1"/>
              <a:t>Clerainghouse</a:t>
            </a:r>
            <a:r>
              <a:rPr lang="tr-TR" sz="2000" dirty="0"/>
              <a:t>. NIH </a:t>
            </a:r>
            <a:r>
              <a:rPr lang="tr-TR" sz="2000" dirty="0" err="1"/>
              <a:t>Publication</a:t>
            </a:r>
            <a:r>
              <a:rPr lang="tr-TR" sz="2000" dirty="0"/>
              <a:t> 07-2754 2007</a:t>
            </a:r>
          </a:p>
          <a:p>
            <a:r>
              <a:rPr lang="tr-TR" sz="2000" dirty="0"/>
              <a:t>World </a:t>
            </a:r>
            <a:r>
              <a:rPr lang="tr-TR" sz="2000" dirty="0" err="1"/>
              <a:t>Gastroenterology</a:t>
            </a:r>
            <a:r>
              <a:rPr lang="tr-TR" sz="2000" dirty="0"/>
              <a:t> </a:t>
            </a:r>
            <a:r>
              <a:rPr lang="tr-TR" sz="2000" dirty="0" err="1"/>
              <a:t>Organisation</a:t>
            </a:r>
            <a:r>
              <a:rPr lang="tr-TR" sz="2000" dirty="0"/>
              <a:t> </a:t>
            </a:r>
            <a:r>
              <a:rPr lang="tr-TR" sz="2000" dirty="0" err="1"/>
              <a:t>Practice</a:t>
            </a:r>
            <a:r>
              <a:rPr lang="tr-TR" sz="2000" dirty="0"/>
              <a:t> </a:t>
            </a:r>
            <a:r>
              <a:rPr lang="tr-TR" sz="2000" dirty="0" err="1"/>
              <a:t>Guidelines-Constipation</a:t>
            </a:r>
            <a:r>
              <a:rPr lang="tr-TR" sz="2000" dirty="0"/>
              <a:t>. 2007. 7. </a:t>
            </a:r>
            <a:r>
              <a:rPr lang="tr-TR" sz="2000" dirty="0" err="1"/>
              <a:t>Akp˝nar</a:t>
            </a:r>
            <a:r>
              <a:rPr lang="tr-TR" sz="2000" dirty="0"/>
              <a:t> H, Kronik konstipasyon.</a:t>
            </a:r>
          </a:p>
          <a:p>
            <a:r>
              <a:rPr lang="tr-TR" sz="2000" dirty="0" err="1"/>
              <a:t>Rakel</a:t>
            </a:r>
            <a:r>
              <a:rPr lang="tr-TR" sz="2000" dirty="0"/>
              <a:t> Aile Hekimliği, 9.baskı, 38.kısım,</a:t>
            </a:r>
          </a:p>
          <a:p>
            <a:endParaRPr lang="tr-TR" dirty="0"/>
          </a:p>
        </p:txBody>
      </p:sp>
      <p:sp>
        <p:nvSpPr>
          <p:cNvPr id="3" name="Metin kutusu 2">
            <a:extLst>
              <a:ext uri="{FF2B5EF4-FFF2-40B4-BE49-F238E27FC236}">
                <a16:creationId xmlns:a16="http://schemas.microsoft.com/office/drawing/2014/main" id="{7522B463-656B-3143-AB43-4C77C86BA088}"/>
              </a:ext>
            </a:extLst>
          </p:cNvPr>
          <p:cNvSpPr txBox="1"/>
          <p:nvPr/>
        </p:nvSpPr>
        <p:spPr>
          <a:xfrm>
            <a:off x="4550228" y="664803"/>
            <a:ext cx="4691743" cy="584775"/>
          </a:xfrm>
          <a:prstGeom prst="rect">
            <a:avLst/>
          </a:prstGeom>
          <a:noFill/>
        </p:spPr>
        <p:txBody>
          <a:bodyPr wrap="square" rtlCol="0">
            <a:spAutoFit/>
          </a:bodyPr>
          <a:lstStyle/>
          <a:p>
            <a:r>
              <a:rPr lang="tr-TR" sz="3200" dirty="0"/>
              <a:t>KAYNAKÇA</a:t>
            </a:r>
          </a:p>
        </p:txBody>
      </p:sp>
    </p:spTree>
    <p:extLst>
      <p:ext uri="{BB962C8B-B14F-4D97-AF65-F5344CB8AC3E}">
        <p14:creationId xmlns:p14="http://schemas.microsoft.com/office/powerpoint/2010/main" val="25625227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3" name="Group 22">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24" name="Picture 23">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4" name="Rectangle 24">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pic>
          <p:nvPicPr>
            <p:cNvPr id="26" name="Picture 25">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7" name="Picture 26">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45" name="Straight Connector 28">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Gün batımında suyun üzerinde bir kano">
            <a:extLst>
              <a:ext uri="{FF2B5EF4-FFF2-40B4-BE49-F238E27FC236}">
                <a16:creationId xmlns:a16="http://schemas.microsoft.com/office/drawing/2014/main" id="{1CE03DD5-E648-D0A0-ECEE-CA752377B917}"/>
              </a:ext>
            </a:extLst>
          </p:cNvPr>
          <p:cNvPicPr>
            <a:picLocks noChangeAspect="1"/>
          </p:cNvPicPr>
          <p:nvPr/>
        </p:nvPicPr>
        <p:blipFill>
          <a:blip r:embed="rId6"/>
          <a:srcRect t="15730"/>
          <a:stretch>
            <a:fillRect/>
          </a:stretch>
        </p:blipFill>
        <p:spPr>
          <a:xfrm>
            <a:off x="20" y="10"/>
            <a:ext cx="12191980" cy="6857990"/>
          </a:xfrm>
          <a:prstGeom prst="rect">
            <a:avLst/>
          </a:prstGeom>
        </p:spPr>
      </p:pic>
      <p:sp>
        <p:nvSpPr>
          <p:cNvPr id="46" name="Rectangle 30">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7">
              <a:alphaModFix amt="86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2">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txBody>
          <a:bodyPr/>
          <a:lstStyle/>
          <a:p>
            <a:endParaRPr lang="tr-TR"/>
          </a:p>
        </p:txBody>
      </p:sp>
      <p:grpSp>
        <p:nvGrpSpPr>
          <p:cNvPr id="48" name="Group 34">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49"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50"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Başlık 1">
            <a:extLst>
              <a:ext uri="{FF2B5EF4-FFF2-40B4-BE49-F238E27FC236}">
                <a16:creationId xmlns:a16="http://schemas.microsoft.com/office/drawing/2014/main" id="{83B45DA9-3F28-4B5B-5138-6D4D7927B49C}"/>
              </a:ext>
            </a:extLst>
          </p:cNvPr>
          <p:cNvSpPr>
            <a:spLocks noGrp="1"/>
          </p:cNvSpPr>
          <p:nvPr>
            <p:ph type="title"/>
          </p:nvPr>
        </p:nvSpPr>
        <p:spPr>
          <a:xfrm>
            <a:off x="2896842" y="2004812"/>
            <a:ext cx="6815669" cy="1515533"/>
          </a:xfrm>
        </p:spPr>
        <p:txBody>
          <a:bodyPr vert="horz" lIns="91440" tIns="45720" rIns="91440" bIns="45720" rtlCol="0" anchor="b">
            <a:normAutofit/>
          </a:bodyPr>
          <a:lstStyle/>
          <a:p>
            <a:r>
              <a:rPr lang="en-US" sz="5400" dirty="0"/>
              <a:t>TEŞEKKÜRLER..</a:t>
            </a:r>
          </a:p>
        </p:txBody>
      </p:sp>
      <p:cxnSp>
        <p:nvCxnSpPr>
          <p:cNvPr id="51" name="Straight Connector 40">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986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D085E4-E55D-C20D-723B-F58E4EC07B3C}"/>
              </a:ext>
            </a:extLst>
          </p:cNvPr>
          <p:cNvSpPr>
            <a:spLocks noGrp="1"/>
          </p:cNvSpPr>
          <p:nvPr>
            <p:ph type="title"/>
          </p:nvPr>
        </p:nvSpPr>
        <p:spPr/>
        <p:txBody>
          <a:bodyPr/>
          <a:lstStyle/>
          <a:p>
            <a:r>
              <a:rPr lang="tr-TR" dirty="0"/>
              <a:t>Tanım</a:t>
            </a:r>
          </a:p>
        </p:txBody>
      </p:sp>
      <p:sp>
        <p:nvSpPr>
          <p:cNvPr id="3" name="İçerik Yer Tutucusu 2">
            <a:extLst>
              <a:ext uri="{FF2B5EF4-FFF2-40B4-BE49-F238E27FC236}">
                <a16:creationId xmlns:a16="http://schemas.microsoft.com/office/drawing/2014/main" id="{68DC38C5-754A-321C-1343-046CECBF5736}"/>
              </a:ext>
            </a:extLst>
          </p:cNvPr>
          <p:cNvSpPr>
            <a:spLocks noGrp="1"/>
          </p:cNvSpPr>
          <p:nvPr>
            <p:ph idx="1"/>
          </p:nvPr>
        </p:nvSpPr>
        <p:spPr/>
        <p:txBody>
          <a:bodyPr/>
          <a:lstStyle/>
          <a:p>
            <a:r>
              <a:rPr lang="tr-TR" dirty="0"/>
              <a:t>Kabızlık (</a:t>
            </a:r>
            <a:r>
              <a:rPr lang="tr-TR" b="1" dirty="0"/>
              <a:t>konstipasyon)</a:t>
            </a:r>
            <a:r>
              <a:rPr lang="tr-TR" dirty="0"/>
              <a:t>, bağırsak hareketlerinin sıklığında veya dışkılama sürecinde yaşanan zorluklarla karakterize edilen yaygın bir sindirim sistemi sorunudur.</a:t>
            </a:r>
          </a:p>
          <a:p>
            <a:r>
              <a:rPr lang="tr-TR" dirty="0"/>
              <a:t>Bu durum, kişiden kişiye değişen "normal" dışkılama alışkanlığından belirgin bir sapmayı ifade eder.</a:t>
            </a:r>
          </a:p>
          <a:p>
            <a:r>
              <a:rPr lang="tr-TR" dirty="0"/>
              <a:t>Sadece seyrek dışkılama değil, aynı zamanda dışkının kıvamı ve dışkılama sırasında hissedilen zorluklar da kabızlığın önemli bileşenleridir.</a:t>
            </a:r>
          </a:p>
        </p:txBody>
      </p:sp>
    </p:spTree>
    <p:extLst>
      <p:ext uri="{BB962C8B-B14F-4D97-AF65-F5344CB8AC3E}">
        <p14:creationId xmlns:p14="http://schemas.microsoft.com/office/powerpoint/2010/main" val="3194091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A8E921-6274-EBD0-A078-ABCB1A243AC8}"/>
              </a:ext>
            </a:extLst>
          </p:cNvPr>
          <p:cNvSpPr>
            <a:spLocks noGrp="1"/>
          </p:cNvSpPr>
          <p:nvPr>
            <p:ph type="title"/>
          </p:nvPr>
        </p:nvSpPr>
        <p:spPr/>
        <p:txBody>
          <a:bodyPr/>
          <a:lstStyle/>
          <a:p>
            <a:r>
              <a:rPr lang="tr-TR" dirty="0"/>
              <a:t>Tanım</a:t>
            </a:r>
          </a:p>
        </p:txBody>
      </p:sp>
      <p:sp>
        <p:nvSpPr>
          <p:cNvPr id="3" name="İçerik Yer Tutucusu 2">
            <a:extLst>
              <a:ext uri="{FF2B5EF4-FFF2-40B4-BE49-F238E27FC236}">
                <a16:creationId xmlns:a16="http://schemas.microsoft.com/office/drawing/2014/main" id="{C6E440BE-77C0-140D-4F9E-B026671E4068}"/>
              </a:ext>
            </a:extLst>
          </p:cNvPr>
          <p:cNvSpPr>
            <a:spLocks noGrp="1"/>
          </p:cNvSpPr>
          <p:nvPr>
            <p:ph idx="1"/>
          </p:nvPr>
        </p:nvSpPr>
        <p:spPr/>
        <p:txBody>
          <a:bodyPr/>
          <a:lstStyle/>
          <a:p>
            <a:r>
              <a:rPr lang="tr-TR" dirty="0"/>
              <a:t>Kabızlık aynı zamanda kişiden kişiye değişen ve farklı şekillerde yorumlanan subjektif bir semptomdur.</a:t>
            </a:r>
          </a:p>
          <a:p>
            <a:r>
              <a:rPr lang="tr-TR" b="1" dirty="0"/>
              <a:t>Genel olarak haftada iki veya daha az sayıda dışkılama alışkanlığı kabızlık olarak tarif edilmekle birlikte, sayı tek başına yeterli bir kriter değildir.</a:t>
            </a:r>
          </a:p>
          <a:p>
            <a:endParaRPr lang="tr-TR" dirty="0"/>
          </a:p>
          <a:p>
            <a:endParaRPr lang="tr-TR" dirty="0"/>
          </a:p>
          <a:p>
            <a:endParaRPr lang="tr-TR" dirty="0"/>
          </a:p>
        </p:txBody>
      </p:sp>
    </p:spTree>
    <p:extLst>
      <p:ext uri="{BB962C8B-B14F-4D97-AF65-F5344CB8AC3E}">
        <p14:creationId xmlns:p14="http://schemas.microsoft.com/office/powerpoint/2010/main" val="176530350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Organic</Template>
  <TotalTime>714</TotalTime>
  <Words>3381</Words>
  <Application>Microsoft Office PowerPoint</Application>
  <PresentationFormat>Geniş ekran</PresentationFormat>
  <Paragraphs>331</Paragraphs>
  <Slides>71</Slides>
  <Notes>7</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71</vt:i4>
      </vt:variant>
    </vt:vector>
  </HeadingPairs>
  <TitlesOfParts>
    <vt:vector size="76" baseType="lpstr">
      <vt:lpstr>Aptos</vt:lpstr>
      <vt:lpstr>Arial</vt:lpstr>
      <vt:lpstr>Garamond</vt:lpstr>
      <vt:lpstr>Wingdings</vt:lpstr>
      <vt:lpstr>Organik</vt:lpstr>
      <vt:lpstr>Birinci Basamakta Kabızlığa Yaklaşım </vt:lpstr>
      <vt:lpstr>AMAÇ</vt:lpstr>
      <vt:lpstr>ÖĞRENİM HEDEFLERİ</vt:lpstr>
      <vt:lpstr>Sunum Planı</vt:lpstr>
      <vt:lpstr>Epidemiyoloji</vt:lpstr>
      <vt:lpstr>Epidemiyoloji</vt:lpstr>
      <vt:lpstr>Epidemiyoloji</vt:lpstr>
      <vt:lpstr>Tanım</vt:lpstr>
      <vt:lpstr>Tanım</vt:lpstr>
      <vt:lpstr>Tanım</vt:lpstr>
      <vt:lpstr>Tanım</vt:lpstr>
      <vt:lpstr>Tanım</vt:lpstr>
      <vt:lpstr>Tanım</vt:lpstr>
      <vt:lpstr>Tanım</vt:lpstr>
      <vt:lpstr>Tanım</vt:lpstr>
      <vt:lpstr>Tanım</vt:lpstr>
      <vt:lpstr>Tanım</vt:lpstr>
      <vt:lpstr>Tanım</vt:lpstr>
      <vt:lpstr>Tanım</vt:lpstr>
      <vt:lpstr>Tanım</vt:lpstr>
      <vt:lpstr>Tanım</vt:lpstr>
      <vt:lpstr>Tanım</vt:lpstr>
      <vt:lpstr>Tanım</vt:lpstr>
      <vt:lpstr>Tanım</vt:lpstr>
      <vt:lpstr>Etiyoloji ve Risk Faktörleri</vt:lpstr>
      <vt:lpstr>Etiyoloji ve Risk Faktörleri</vt:lpstr>
      <vt:lpstr>Risk Faktörleri</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Tanısal Yaklaşım</vt:lpstr>
      <vt:lpstr>PowerPoint Sunusu</vt:lpstr>
      <vt:lpstr>Tedavi</vt:lpstr>
      <vt:lpstr>Tedavi</vt:lpstr>
      <vt:lpstr>Tedavi</vt:lpstr>
      <vt:lpstr>Tedavi</vt:lpstr>
      <vt:lpstr>Tedavi</vt:lpstr>
      <vt:lpstr>PowerPoint Sunusu</vt:lpstr>
      <vt:lpstr>Tedavi</vt:lpstr>
      <vt:lpstr>Tedavi</vt:lpstr>
      <vt:lpstr>Tedavi</vt:lpstr>
      <vt:lpstr>Tedavi</vt:lpstr>
      <vt:lpstr>Tedavi</vt:lpstr>
      <vt:lpstr>Tedavi</vt:lpstr>
      <vt:lpstr>Tedavi</vt:lpstr>
      <vt:lpstr>Tedavi</vt:lpstr>
      <vt:lpstr>Tedavi</vt:lpstr>
      <vt:lpstr>Tedavi</vt:lpstr>
      <vt:lpstr>Tedavi</vt:lpstr>
      <vt:lpstr>Tedavi</vt:lpstr>
      <vt:lpstr>PowerPoint Sunusu</vt:lpstr>
      <vt:lpstr>PowerPoint Sunusu</vt:lpstr>
      <vt:lpstr>PowerPoint Sunusu</vt:lpstr>
      <vt:lpstr>Komplikasyonlar</vt:lpstr>
      <vt:lpstr>Sevk Kriterleri</vt:lpstr>
      <vt:lpstr>Sevk Kriterleri</vt:lpstr>
      <vt:lpstr>Sevk Kriterleri</vt:lpstr>
      <vt:lpstr>Sevk Kriterleri</vt:lpstr>
      <vt:lpstr>Sevk Kriterleri</vt:lpstr>
      <vt:lpstr>ÖZET</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KÜRŞAT</dc:creator>
  <cp:lastModifiedBy>KÜRŞAT</cp:lastModifiedBy>
  <cp:revision>86</cp:revision>
  <dcterms:created xsi:type="dcterms:W3CDTF">2025-06-13T19:53:00Z</dcterms:created>
  <dcterms:modified xsi:type="dcterms:W3CDTF">2025-06-16T19:46:55Z</dcterms:modified>
</cp:coreProperties>
</file>