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1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09857-7AC9-4E89-8815-D3F220A94E58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127D-3CC3-4295-95F7-8E6D4C656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51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1127D-3CC3-4295-95F7-8E6D4C6562E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48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1AE8B9-F100-D040-4548-45509DE0E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C4AC36E-9E78-FD01-2AB9-5B61EF3A3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7E6F0A-5108-D928-A2BB-0946B84E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9F2377-F4D2-14E6-2380-6A0A91A6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33E4CB-E824-1BC9-9038-7F04D46E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0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14E9F2-8EB6-A621-2B92-233B074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2A5DDA-5408-8E04-75A3-CC8B51F81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2EAB14-8CC3-8D7A-3741-4A015586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3A2810-1381-F6EE-439D-3433AE6F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A48EC3-6276-AC6B-3502-E79A5F57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02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C4ACD3-9B0E-05D9-433C-60DEB3841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F049C1D-E253-24F5-3775-62970FA3A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DE240B-1EB7-0C0D-23BC-8110FA37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79667C-2D79-B292-8781-380F7B2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5B5D81-5EE2-7E7C-9574-CD497A57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DE5077-2062-A3AE-85CE-558966DF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3FD5EF-AE66-AB75-07A1-95EA9AA9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3CA236-CAB2-FE8F-0E70-11528558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BBC85C-262E-F03B-96C4-EE09CAA8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6973F6-F867-B3BC-921D-27BBD6AE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1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080AEF-9528-7BD1-C7DE-47FA6782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42D5546-25D6-27BC-A385-918102821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AC0586-F8A7-246C-BAF3-B7CEA8AB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32CC57-993C-EDB7-4323-5D4380F5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1AD6BA-8502-3EED-5C86-34F78591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3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157827-7F8E-E92E-585D-6E60756A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BA627-DC58-F45F-8C57-D05BF9DF2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470CCE-66B8-B083-3B4F-7FE38B418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877CDB-D981-744F-015F-5B2FC6DA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E6F42E-7F1F-DDE2-E946-09992D7B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487038-22F2-FEB0-AD62-26435FD6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67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229C78-7599-062E-6057-00389AB3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A6E439-8C1D-FBF2-09D0-759CC558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9E2E1F-1ECF-77B4-9EFB-12242661A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2EDADE-37DD-C9D3-F156-C33BC5955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35646F7-F5D4-228D-6921-AAA671619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622492-9EAD-CFC9-DEC5-76B4402D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16E0BB7-CC56-4ACD-32E8-6133360C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C569A77-857F-586F-8A45-8D9C70F2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74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D7D8F8-4D03-5DC0-8B19-1BE7BDC2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15BAD5-204D-08F2-31F3-4B7D59A1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92FEA0-48F4-7D37-2E23-F14BFE94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EBF83EE-F213-2DDC-75EB-C854DA84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84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738706B-5B44-0312-C222-8404445B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F1E0E5A-AA8F-9FF4-3D5B-ADE83A1E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D8F613-BC0C-22F0-1EED-78BEB6FB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3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F09B23-8A19-89F4-2E06-7E348B68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BB72EF-2279-AE6D-9880-F27FE358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7094018-64CA-3B66-5347-EF5DF4395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D334C7-12F3-D7DC-9575-EDDC5DDA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B04B5B-4D49-D43C-0E4F-909FE6AC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BA97F5-647C-4B20-326F-8C580EAA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9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A8D67-E87D-2BE1-7DDC-FF7C241A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5F90F8-6BB5-ABD5-1289-217C3BE51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BB75520-2D8B-CFDB-1E88-2193FA48F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F771B8B-612E-8245-78B6-CBBD7037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C7DC56-70B2-1756-AAA1-6F2DCF72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9713DA-3198-F8BB-85FE-44D0FF5E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9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FFD4CAB-C29F-EBB6-AA6D-73D8B2AE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8B715D-83ED-9072-93A4-7130F85B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6EB670-748B-CCBD-DBDB-9B494802A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6A44-707E-476C-9C4F-6E0B008695EB}" type="datetimeFigureOut">
              <a:rPr lang="tr-TR" smtClean="0"/>
              <a:t>16.12.2025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1FE307-4A9A-E6AE-CFC0-E48186097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F592E3-7CB2-4DA2-4430-895485C47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E82C-FCF0-497D-B5FB-9D25ACABB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6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3C978-C181-5970-7458-7C0B9DD48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968" y="3039147"/>
            <a:ext cx="8657617" cy="1720074"/>
          </a:xfrm>
        </p:spPr>
        <p:txBody>
          <a:bodyPr>
            <a:normAutofit/>
          </a:bodyPr>
          <a:lstStyle/>
          <a:p>
            <a:r>
              <a:rPr lang="tr-TR" sz="4400" dirty="0" err="1"/>
              <a:t>Statin</a:t>
            </a:r>
            <a:r>
              <a:rPr lang="tr-TR" sz="4400" dirty="0"/>
              <a:t> İntoleransı olan hastaların yönetimi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91F8DC3-AE73-1415-E081-DE3EE801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9183" y="4685051"/>
            <a:ext cx="9144000" cy="1655762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Arş. Gör. Dr. Enes Durmuşoğlu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CC1FAE-33C7-8F5F-1835-3C23D5D52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63" y="726727"/>
            <a:ext cx="6445357" cy="24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85CA30-0AD5-6417-640A-442E97E1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CAB2BB-3071-9EAE-8135-47F4ACD2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>
                <a:effectLst/>
                <a:ea typeface="Times New Roman" panose="02020603050405020304" pitchFamily="18" charset="0"/>
              </a:rPr>
              <a:t>LDL kolesterol hedefine göre uygun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statin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 (</a:t>
            </a:r>
            <a:r>
              <a:rPr lang="tr-TR" sz="1600" b="1" dirty="0" err="1">
                <a:effectLst/>
                <a:ea typeface="Times New Roman" panose="02020603050405020304" pitchFamily="18" charset="0"/>
              </a:rPr>
              <a:t>atorvastatin</a:t>
            </a:r>
            <a:r>
              <a:rPr lang="tr-TR" sz="1600" b="1" dirty="0">
                <a:effectLst/>
                <a:ea typeface="Times New Roman" panose="02020603050405020304" pitchFamily="18" charset="0"/>
              </a:rPr>
              <a:t>, </a:t>
            </a:r>
            <a:r>
              <a:rPr lang="tr-TR" sz="1600" b="1" dirty="0" err="1">
                <a:effectLst/>
                <a:ea typeface="Times New Roman" panose="02020603050405020304" pitchFamily="18" charset="0"/>
              </a:rPr>
              <a:t>rosuvastatin</a:t>
            </a:r>
            <a:r>
              <a:rPr lang="tr-TR" sz="1600" b="1" dirty="0">
                <a:effectLst/>
                <a:ea typeface="Times New Roman" panose="02020603050405020304" pitchFamily="18" charset="0"/>
              </a:rPr>
              <a:t> veya </a:t>
            </a:r>
            <a:r>
              <a:rPr lang="tr-TR" sz="1600" b="1" dirty="0" err="1">
                <a:effectLst/>
                <a:ea typeface="Times New Roman" panose="02020603050405020304" pitchFamily="18" charset="0"/>
              </a:rPr>
              <a:t>simvastatin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…)</a:t>
            </a:r>
          </a:p>
          <a:p>
            <a:pPr marL="0" indent="0">
              <a:buNone/>
            </a:pPr>
            <a:endParaRPr lang="tr-TR" sz="16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dirty="0">
                <a:ea typeface="Times New Roman" panose="02020603050405020304" pitchFamily="18" charset="0"/>
              </a:rPr>
              <a:t>İntolerans durumunda 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doz azaltımı veya daha zayıf bir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statin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 (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pravastatin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 veya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fluvastatin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) ve ya  güçlü etkili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statin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 daha az sıklıkta (gün aşırı veya haftada iki kez) </a:t>
            </a:r>
          </a:p>
          <a:p>
            <a:pPr marL="0" indent="0">
              <a:buNone/>
            </a:pPr>
            <a:endParaRPr lang="tr-TR" sz="16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dirty="0" err="1">
                <a:ea typeface="Times New Roman" panose="02020603050405020304" pitchFamily="18" charset="0"/>
              </a:rPr>
              <a:t>Statinler</a:t>
            </a:r>
            <a:r>
              <a:rPr lang="tr-TR" sz="1600" dirty="0">
                <a:ea typeface="Times New Roman" panose="02020603050405020304" pitchFamily="18" charset="0"/>
              </a:rPr>
              <a:t> tolere edilemiyorsa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Ezetimib</a:t>
            </a:r>
            <a:r>
              <a:rPr lang="tr-TR" sz="1600" dirty="0">
                <a:ea typeface="Times New Roman" panose="02020603050405020304" pitchFamily="18" charset="0"/>
              </a:rPr>
              <a:t>, tolere edilebiliyorsa 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düşük doz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statinlerle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 kombinasyon halinde</a:t>
            </a:r>
          </a:p>
          <a:p>
            <a:pPr marL="0" indent="0">
              <a:buNone/>
            </a:pPr>
            <a:endParaRPr lang="tr-TR" sz="16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dirty="0"/>
              <a:t>Alternatif olarak </a:t>
            </a:r>
            <a:r>
              <a:rPr lang="tr-TR" sz="1600" dirty="0" err="1"/>
              <a:t>bempedoik</a:t>
            </a:r>
            <a:r>
              <a:rPr lang="tr-TR" sz="1600" dirty="0"/>
              <a:t> asit, 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safra asidi bağlayıcıları (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kolestiramin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kolesevelam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) </a:t>
            </a:r>
            <a:r>
              <a:rPr lang="tr-TR" sz="1600" dirty="0" err="1">
                <a:effectLst/>
                <a:ea typeface="Times New Roman" panose="02020603050405020304" pitchFamily="18" charset="0"/>
              </a:rPr>
              <a:t>ezetimib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 ile kombine edilebilir</a:t>
            </a:r>
          </a:p>
          <a:p>
            <a:pPr marL="0" indent="0">
              <a:buNone/>
            </a:pPr>
            <a:endParaRPr lang="tr-TR" sz="16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dirty="0">
                <a:effectLst/>
                <a:ea typeface="Times New Roman" panose="02020603050405020304" pitchFamily="18" charset="0"/>
              </a:rPr>
              <a:t>LDL kolesterol hedefine ulaşılamazsa </a:t>
            </a:r>
            <a:r>
              <a:rPr lang="tr-TR" sz="1600" dirty="0"/>
              <a:t>PCSK9 inhibitörü (</a:t>
            </a:r>
            <a:r>
              <a:rPr lang="tr-TR" sz="1600" dirty="0" err="1"/>
              <a:t>alirocumab</a:t>
            </a:r>
            <a:r>
              <a:rPr lang="tr-TR" sz="1600" dirty="0"/>
              <a:t>, </a:t>
            </a:r>
            <a:r>
              <a:rPr lang="tr-TR" sz="1600" dirty="0" err="1"/>
              <a:t>evolocumab</a:t>
            </a:r>
            <a:r>
              <a:rPr lang="tr-TR" sz="1600" dirty="0"/>
              <a:t>), diğer ilaçlarla kombine edilebilir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dirty="0"/>
              <a:t>LDL </a:t>
            </a:r>
            <a:r>
              <a:rPr lang="tr-TR" sz="1600" dirty="0">
                <a:effectLst/>
                <a:ea typeface="Times New Roman" panose="02020603050405020304" pitchFamily="18" charset="0"/>
              </a:rPr>
              <a:t>kolesterol </a:t>
            </a:r>
            <a:r>
              <a:rPr lang="tr-TR" sz="1600" dirty="0"/>
              <a:t>hedef açısından son çare olarak veya ilerleyici vasküler komplikasyonları olan hastalarda lipoprotein </a:t>
            </a:r>
            <a:r>
              <a:rPr lang="tr-TR" sz="1600" dirty="0" err="1"/>
              <a:t>aferezi</a:t>
            </a:r>
            <a:r>
              <a:rPr lang="tr-TR" sz="1600" dirty="0"/>
              <a:t> endikasyonunu değerlendir</a:t>
            </a: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CD1079B0-8DCB-4A0B-BBF0-2617A05FD101}"/>
              </a:ext>
            </a:extLst>
          </p:cNvPr>
          <p:cNvSpPr/>
          <p:nvPr/>
        </p:nvSpPr>
        <p:spPr>
          <a:xfrm>
            <a:off x="5236725" y="3780817"/>
            <a:ext cx="301556" cy="382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0A423BBA-DDB8-E8D6-D662-06AC8352B2F3}"/>
              </a:ext>
            </a:extLst>
          </p:cNvPr>
          <p:cNvSpPr/>
          <p:nvPr/>
        </p:nvSpPr>
        <p:spPr>
          <a:xfrm>
            <a:off x="5236725" y="4452025"/>
            <a:ext cx="301556" cy="382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4151E273-5FD9-449E-0E99-29874590404F}"/>
              </a:ext>
            </a:extLst>
          </p:cNvPr>
          <p:cNvSpPr/>
          <p:nvPr/>
        </p:nvSpPr>
        <p:spPr>
          <a:xfrm>
            <a:off x="5236725" y="3109609"/>
            <a:ext cx="301556" cy="382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0EF164EA-F2AB-7EA0-1A2F-6BACAC334DCE}"/>
              </a:ext>
            </a:extLst>
          </p:cNvPr>
          <p:cNvSpPr/>
          <p:nvPr/>
        </p:nvSpPr>
        <p:spPr>
          <a:xfrm>
            <a:off x="5236725" y="2188725"/>
            <a:ext cx="301556" cy="382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Aşağı 14">
            <a:extLst>
              <a:ext uri="{FF2B5EF4-FFF2-40B4-BE49-F238E27FC236}">
                <a16:creationId xmlns:a16="http://schemas.microsoft.com/office/drawing/2014/main" id="{568D732F-825D-7EDE-8DF3-972C15A81FF4}"/>
              </a:ext>
            </a:extLst>
          </p:cNvPr>
          <p:cNvSpPr/>
          <p:nvPr/>
        </p:nvSpPr>
        <p:spPr>
          <a:xfrm>
            <a:off x="5236725" y="5123233"/>
            <a:ext cx="301556" cy="382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09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F14DCA-7690-C364-C7FA-8D9CC5A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7954E7-28B9-1A9F-83B0-B6F9B700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/>
              <a:t>TEŞEKKÜRLER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51795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A9160C-931B-FB3C-5A59-B19D7490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70396B-66DD-9102-712F-FE39332BC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Dislipidemi,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, hipertansiyon ve sigaraya ek olarak, ateroskleroz için önemli risk faktörlerinden biridir.</a:t>
            </a:r>
          </a:p>
          <a:p>
            <a:r>
              <a:rPr lang="tr-TR" dirty="0"/>
              <a:t>Yüksek LDL, kolesterol ve lipoprotein(a) seviyeleri, aterosklerotik lezyonları indükleyen ana faktörlerdir.</a:t>
            </a:r>
          </a:p>
          <a:p>
            <a:r>
              <a:rPr lang="tr-TR" dirty="0"/>
              <a:t>Risk faktörleri ne kadar belirginse, lipoprotein hedef değerleri o kadar düşük olmalıdır.</a:t>
            </a:r>
          </a:p>
        </p:txBody>
      </p:sp>
    </p:spTree>
    <p:extLst>
      <p:ext uri="{BB962C8B-B14F-4D97-AF65-F5344CB8AC3E}">
        <p14:creationId xmlns:p14="http://schemas.microsoft.com/office/powerpoint/2010/main" val="35154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27C5F4-0174-9FC0-303A-C342B77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66" y="551858"/>
            <a:ext cx="10429875" cy="3160764"/>
          </a:xfrm>
        </p:spPr>
        <p:txBody>
          <a:bodyPr>
            <a:normAutofit/>
          </a:bodyPr>
          <a:lstStyle/>
          <a:p>
            <a:r>
              <a:rPr lang="tr-TR" b="1" dirty="0"/>
              <a:t> 2025 Güncellemeleri ile 2019 ESC/EAS Dislipidemi Yönetimi Kılavuzu</a:t>
            </a:r>
          </a:p>
          <a:p>
            <a:endParaRPr lang="tr-TR" b="1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E66945-0EC8-00B6-7CF7-0F46B95B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64" y="1486618"/>
            <a:ext cx="7824905" cy="52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0FFCA-EA39-A306-E7C1-E45B6F62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97F4F1-BBFA-F8B4-0213-E7114E410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Statin</a:t>
            </a:r>
            <a:r>
              <a:rPr lang="tr-TR" b="1" dirty="0"/>
              <a:t> Tedavisi ve İntoleransı</a:t>
            </a:r>
          </a:p>
          <a:p>
            <a:r>
              <a:rPr lang="tr-TR" dirty="0"/>
              <a:t>Yüksek LDL kolesterol konsantrasyonlarını düşürmek için </a:t>
            </a:r>
            <a:r>
              <a:rPr lang="tr-TR" dirty="0" err="1"/>
              <a:t>endikedir</a:t>
            </a:r>
            <a:r>
              <a:rPr lang="tr-TR" dirty="0"/>
              <a:t>	</a:t>
            </a:r>
          </a:p>
          <a:p>
            <a:r>
              <a:rPr lang="tr-TR" dirty="0" err="1"/>
              <a:t>Atorvastatin</a:t>
            </a:r>
            <a:r>
              <a:rPr lang="tr-TR" dirty="0"/>
              <a:t> ve </a:t>
            </a:r>
            <a:r>
              <a:rPr lang="tr-TR" dirty="0" err="1"/>
              <a:t>rosuvastatin</a:t>
            </a:r>
            <a:r>
              <a:rPr lang="tr-TR" dirty="0"/>
              <a:t>, </a:t>
            </a:r>
            <a:r>
              <a:rPr lang="tr-TR" dirty="0" err="1"/>
              <a:t>fluvastatin</a:t>
            </a:r>
            <a:r>
              <a:rPr lang="tr-TR" dirty="0"/>
              <a:t> ve </a:t>
            </a:r>
            <a:r>
              <a:rPr lang="tr-TR" dirty="0" err="1"/>
              <a:t>pravastatin</a:t>
            </a:r>
            <a:r>
              <a:rPr lang="tr-TR" dirty="0"/>
              <a:t> gibi diğer </a:t>
            </a:r>
            <a:r>
              <a:rPr lang="tr-TR" dirty="0" err="1"/>
              <a:t>statinlerden</a:t>
            </a:r>
            <a:r>
              <a:rPr lang="tr-TR" dirty="0"/>
              <a:t> daha güçlü etkiye sahiplerdir</a:t>
            </a:r>
          </a:p>
          <a:p>
            <a:r>
              <a:rPr lang="tr-TR" dirty="0"/>
              <a:t>Daha az etkili </a:t>
            </a:r>
            <a:r>
              <a:rPr lang="tr-TR" dirty="0" err="1"/>
              <a:t>statinler</a:t>
            </a:r>
            <a:r>
              <a:rPr lang="tr-TR" dirty="0"/>
              <a:t>, güçlü etkili </a:t>
            </a:r>
            <a:r>
              <a:rPr lang="tr-TR" dirty="0" err="1"/>
              <a:t>statinlere</a:t>
            </a:r>
            <a:r>
              <a:rPr lang="tr-TR" dirty="0"/>
              <a:t> göre genellikle daha iyi tolere edilir</a:t>
            </a:r>
          </a:p>
          <a:p>
            <a:r>
              <a:rPr lang="tr-TR" dirty="0"/>
              <a:t>Hastaların %7-29'unda, farklı klinik öneme sahip ve normal veya hafifçe yükselmiş kreatin kinaz değerleri ile birlikte kas ağrıları görülür.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626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0A2021-C98C-5F96-7116-1B334404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9C10AC-E6A8-106C-E942-91C05BFE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Hasta şikayetlerinin </a:t>
            </a:r>
            <a:r>
              <a:rPr lang="tr-TR" dirty="0" err="1"/>
              <a:t>statin</a:t>
            </a:r>
            <a:r>
              <a:rPr lang="tr-TR" dirty="0"/>
              <a:t> tedavisinin yan etkileri mi yoksa başka bir kökenli mi olduğunu anlamak için, ayrıntılı bir tıbbi öykü alınmalı, ilacın alımına geçici olarak ara verilmeli ve tekrar daha düşük dozda </a:t>
            </a:r>
            <a:r>
              <a:rPr lang="tr-TR" dirty="0" err="1"/>
              <a:t>başlamanmalıdır</a:t>
            </a:r>
            <a:endParaRPr lang="tr-TR" dirty="0"/>
          </a:p>
          <a:p>
            <a:r>
              <a:rPr lang="tr-TR" dirty="0"/>
              <a:t>Çalışmalar </a:t>
            </a:r>
            <a:r>
              <a:rPr lang="tr-TR" dirty="0" err="1"/>
              <a:t>atorvastatin</a:t>
            </a:r>
            <a:r>
              <a:rPr lang="tr-TR" dirty="0"/>
              <a:t> ve </a:t>
            </a:r>
            <a:r>
              <a:rPr lang="tr-TR" dirty="0" err="1"/>
              <a:t>rosuvastatinin</a:t>
            </a:r>
            <a:r>
              <a:rPr lang="tr-TR" dirty="0"/>
              <a:t>, gün aşırı veya haftada iki kez alındığında da LDL kolesterolü düşürmede etkili olduğunu göstermiştir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684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456EA7-81E6-ED38-C436-75E9D38D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E98DE-E684-D589-FB22-6CB7EE14D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Alternatif Lipid Düşürücü İlaçlar</a:t>
            </a:r>
          </a:p>
          <a:p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Ezetimib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Niemann-Pick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Cl-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(NPCIL1) reseptörünü inaktive ederek bağırsaktan kolesterol emilimini engeller.</a:t>
            </a:r>
          </a:p>
          <a:p>
            <a:pPr marL="0" indent="0">
              <a:buNone/>
            </a:pPr>
            <a:r>
              <a:rPr lang="tr-TR" sz="2400" b="1" dirty="0" err="1"/>
              <a:t>Bempedoik</a:t>
            </a:r>
            <a:r>
              <a:rPr lang="tr-TR" sz="2400" b="1" dirty="0"/>
              <a:t> asit</a:t>
            </a:r>
          </a:p>
          <a:p>
            <a:r>
              <a:rPr lang="tr-TR" sz="2400" dirty="0" err="1"/>
              <a:t>Statinlere</a:t>
            </a:r>
            <a:r>
              <a:rPr lang="tr-TR" sz="2400" dirty="0"/>
              <a:t> benzer şekilde karaciğerdeki kolesterol üretimini azaltır.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Safra asidi bağlayıcıları </a:t>
            </a:r>
          </a:p>
          <a:p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Kolestiramin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Kolesevelam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Bağırsakta safra asitlerini bağlar ve dışkı ile atılımını artırır, safra asitlerine kolesterol oksidasyonu artar ve kolesterol seviyesi düşer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10214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8196B2-AE60-4B07-607E-CF32B25C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52B11F-D014-7FF3-AA73-CB50D527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Fibratlar</a:t>
            </a:r>
            <a:endParaRPr lang="tr-T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Daha çok </a:t>
            </a:r>
            <a:r>
              <a:rPr lang="tr-TR" sz="2600" dirty="0" err="1"/>
              <a:t>hipertrigliseridemi</a:t>
            </a:r>
            <a:r>
              <a:rPr lang="tr-TR" sz="2600" dirty="0"/>
              <a:t>  tedavisinde kullanılır</a:t>
            </a:r>
            <a:endParaRPr lang="tr-T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LDL kolesterol üzerinde hafif bir düşürücü etki gösterirler</a:t>
            </a:r>
          </a:p>
          <a:p>
            <a:pPr marL="0" indent="0">
              <a:buNone/>
            </a:pP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PCSK9 İnhibitörleri</a:t>
            </a:r>
          </a:p>
          <a:p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Monoklonal bir antikor, PCSK9’a (</a:t>
            </a:r>
            <a:r>
              <a:rPr lang="tr-T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Proprotein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Konvertaz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Subtilisin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tr-T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Kexin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tip 9) bağlanır ve LDL kolesterol konsantrasyonunu azaltır.</a:t>
            </a:r>
          </a:p>
          <a:p>
            <a:pPr marL="0" indent="0">
              <a:buNone/>
            </a:pPr>
            <a:r>
              <a:rPr lang="tr-T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Lipoprotein </a:t>
            </a:r>
            <a:r>
              <a:rPr lang="tr-TR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Aferezi</a:t>
            </a:r>
            <a:endParaRPr lang="tr-T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bu ilaçların LDL kolesterol için hedef değerlere ulaşmada başarısız olduğu ve ilerleyici vasküler komplikasyonların gözlendiği hastalarda lipoprotein </a:t>
            </a:r>
            <a:r>
              <a:rPr lang="tr-T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aferezi</a:t>
            </a:r>
            <a:r>
              <a:rPr lang="tr-T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endikasyonu verilir.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17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B92B75-2D36-2A7B-0CCC-0F952E63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F4D168-26EE-8025-F8E4-6A8266219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erkek hasta anjina pektoris ile başvuruyor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 %90 darlık, 1 PCI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Sigara +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Kardiyoloji polikliniğinde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atorvastatin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mg/gün tedavisi sonrası kas ağrıları olmuş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mg/gün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simvastatin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tedavisine geçilmiş ancak şikayetleri devam etmiş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LDL kolesterol konsantrasyonu: 185 mg/dl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Kreatin Kinaz: 3,52 mmol/l*s (Normal aralık &lt;3,17) 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Lipoprotein(a) 173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nmol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olarak ölçülmüş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bulgu lipid düşürücü ilaç tedavisi endikasyonu gerektirdiğinden 1x10 mg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ezetimib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başlanmış. </a:t>
            </a:r>
          </a:p>
          <a:p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Ezetimib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 LDL kolesterol 138 mg/dl düşmüş, kas ağrıları olmamış.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54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4523A-AECF-F167-B7D6-5C012347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574598-1947-4567-5E5E-6CB0353B7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hastada LDL kolesterol için hedef değer &lt;70 mg/dl  olduğundan, 60 mg/güne kadar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yavaş doz artırılarak </a:t>
            </a:r>
            <a:r>
              <a:rPr lang="tr-T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fluvastatin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denenmiş, hasta bu dozda hafif kas ağrıları olduğunu bildirmiş</a:t>
            </a:r>
            <a:endParaRPr lang="tr-TR" sz="2000" dirty="0"/>
          </a:p>
          <a:p>
            <a:r>
              <a:rPr lang="tr-TR" sz="2000" dirty="0"/>
              <a:t>LDL kolesterol anda 73-85 mg/dl arasında, kreatin kinaz ise 3,9-6,2 mmol/l*s arasında ölçülmüş</a:t>
            </a:r>
          </a:p>
          <a:p>
            <a:r>
              <a:rPr lang="tr-TR" sz="2000" dirty="0" err="1"/>
              <a:t>Fluvastatin</a:t>
            </a:r>
            <a:r>
              <a:rPr lang="tr-TR" sz="2000" dirty="0"/>
              <a:t> 40 mg/gün düşürülmüş. </a:t>
            </a:r>
          </a:p>
          <a:p>
            <a:r>
              <a:rPr lang="tr-TR" sz="2000" dirty="0"/>
              <a:t>LDL kolesterol hedefine ulaşılamadığından düşük doz  </a:t>
            </a:r>
            <a:r>
              <a:rPr lang="tr-TR" sz="2000" dirty="0" err="1"/>
              <a:t>kolestiramin</a:t>
            </a:r>
            <a:r>
              <a:rPr lang="tr-TR" sz="2000" dirty="0"/>
              <a:t>  (4-8 g/gün) başlanmış</a:t>
            </a:r>
          </a:p>
          <a:p>
            <a:r>
              <a:rPr lang="tr-TR" sz="2000" dirty="0"/>
              <a:t>LDL kolesterol düzeyi 81-96 mg/dl arasında saptanmış.</a:t>
            </a:r>
          </a:p>
          <a:p>
            <a:r>
              <a:rPr lang="tr-TR" sz="2000" dirty="0"/>
              <a:t>Yükselmiş lipoprotein(a) seviyesi, hedef değerin üzerinde LDL kolesterol konsantrasyonu ve ciddi kardiyak komplikasyonlar göz önüne alındığında, lipoprotein </a:t>
            </a:r>
            <a:r>
              <a:rPr lang="tr-TR" sz="2000" dirty="0" err="1"/>
              <a:t>aferez</a:t>
            </a:r>
            <a:r>
              <a:rPr lang="tr-TR" sz="2000" dirty="0"/>
              <a:t> tedavisi endikasyonunu değerlendirilmiş ve hasta ile görüşüldükten sonra </a:t>
            </a:r>
            <a:r>
              <a:rPr lang="tr-TR" sz="2000" dirty="0" err="1"/>
              <a:t>aferez</a:t>
            </a:r>
            <a:r>
              <a:rPr lang="tr-TR" sz="2000" dirty="0"/>
              <a:t> tedavisi uygulanmış</a:t>
            </a:r>
          </a:p>
        </p:txBody>
      </p:sp>
    </p:spTree>
    <p:extLst>
      <p:ext uri="{BB962C8B-B14F-4D97-AF65-F5344CB8AC3E}">
        <p14:creationId xmlns:p14="http://schemas.microsoft.com/office/powerpoint/2010/main" val="176122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628</Words>
  <Application>Microsoft Office PowerPoint</Application>
  <PresentationFormat>Geniş ekran</PresentationFormat>
  <Paragraphs>61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Statin İntoleransı olan hastaların yönetimi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VAKA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Enes Durmuşoğlu</dc:creator>
  <cp:lastModifiedBy>Enes Durmuşoğlu</cp:lastModifiedBy>
  <cp:revision>12</cp:revision>
  <dcterms:created xsi:type="dcterms:W3CDTF">2025-12-15T23:53:09Z</dcterms:created>
  <dcterms:modified xsi:type="dcterms:W3CDTF">2025-12-16T08:43:18Z</dcterms:modified>
</cp:coreProperties>
</file>