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78" r:id="rId3"/>
    <p:sldId id="276" r:id="rId4"/>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3421C4-1C93-DFC1-5FD3-536E29A16674}" v="71" dt="2025-03-11T19:29:07.2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5" autoAdjust="0"/>
    <p:restoredTop sz="94660"/>
  </p:normalViewPr>
  <p:slideViewPr>
    <p:cSldViewPr snapToGrid="0">
      <p:cViewPr varScale="1">
        <p:scale>
          <a:sx n="86" d="100"/>
          <a:sy n="86" d="100"/>
        </p:scale>
        <p:origin x="6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C8DE4D-75D1-4FBF-9286-83611C785EDF}"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A0F51086-4E3F-4FB9-B2D7-6B2A44A0BD4D}">
      <dgm:prSet/>
      <dgm:spPr/>
      <dgm:t>
        <a:bodyPr/>
        <a:lstStyle/>
        <a:p>
          <a:pPr rtl="0"/>
          <a:r>
            <a:rPr lang="tr-TR" b="1" dirty="0"/>
            <a:t>Beslenme geçmişine bakıldığında, gün boyunca çoğunlukla lipid açısından zengin veya işlenmiş </a:t>
          </a:r>
          <a:r>
            <a:rPr lang="tr-TR" b="1" dirty="0">
              <a:latin typeface="Aptos Display" panose="020F0302020204030204"/>
            </a:rPr>
            <a:t>gıdalarla beslenip</a:t>
          </a:r>
          <a:r>
            <a:rPr lang="tr-TR" b="1" dirty="0"/>
            <a:t> </a:t>
          </a:r>
          <a:r>
            <a:rPr lang="tr-TR" b="1" dirty="0">
              <a:latin typeface="Aptos Display" panose="020F0302020204030204"/>
            </a:rPr>
            <a:t>öğün</a:t>
          </a:r>
          <a:r>
            <a:rPr lang="tr-TR" b="1" dirty="0"/>
            <a:t> başına </a:t>
          </a:r>
          <a:r>
            <a:rPr lang="tr-TR" b="1" dirty="0">
              <a:latin typeface="Aptos Display" panose="020F0302020204030204"/>
            </a:rPr>
            <a:t>2-3 </a:t>
          </a:r>
          <a:r>
            <a:rPr lang="tr-TR" b="1" dirty="0"/>
            <a:t>porsiyon </a:t>
          </a:r>
          <a:r>
            <a:rPr lang="tr-TR" b="1" dirty="0">
              <a:latin typeface="Aptos Display" panose="020F0302020204030204"/>
            </a:rPr>
            <a:t>tüketmiş.</a:t>
          </a:r>
          <a:endParaRPr lang="en-US" b="1" dirty="0"/>
        </a:p>
      </dgm:t>
    </dgm:pt>
    <dgm:pt modelId="{A6F51B1E-C53C-4DD0-ACE9-32FB3CCC8DE6}" type="parTrans" cxnId="{C2433EAA-A70D-4C0B-925B-129FEDF6C711}">
      <dgm:prSet/>
      <dgm:spPr/>
      <dgm:t>
        <a:bodyPr/>
        <a:lstStyle/>
        <a:p>
          <a:endParaRPr lang="en-US"/>
        </a:p>
      </dgm:t>
    </dgm:pt>
    <dgm:pt modelId="{42707FB0-87B3-40A4-89F7-5B6296F65B7A}" type="sibTrans" cxnId="{C2433EAA-A70D-4C0B-925B-129FEDF6C711}">
      <dgm:prSet/>
      <dgm:spPr/>
      <dgm:t>
        <a:bodyPr/>
        <a:lstStyle/>
        <a:p>
          <a:endParaRPr lang="en-US"/>
        </a:p>
      </dgm:t>
    </dgm:pt>
    <dgm:pt modelId="{EDA731D9-7442-428D-8CEE-A65DB6645964}">
      <dgm:prSet/>
      <dgm:spPr/>
      <dgm:t>
        <a:bodyPr/>
        <a:lstStyle/>
        <a:p>
          <a:r>
            <a:rPr lang="tr-TR" b="1" dirty="0"/>
            <a:t>Son birkaç haftadır ağız ülserleri nedeniyle sadece meyve yiyebiliyor. </a:t>
          </a:r>
          <a:endParaRPr lang="en-US" b="1" dirty="0"/>
        </a:p>
      </dgm:t>
    </dgm:pt>
    <dgm:pt modelId="{D07A4230-5AC2-4E73-990D-760F9662949C}" type="parTrans" cxnId="{EA522309-3520-4C11-911E-045A7FDD485B}">
      <dgm:prSet/>
      <dgm:spPr/>
      <dgm:t>
        <a:bodyPr/>
        <a:lstStyle/>
        <a:p>
          <a:endParaRPr lang="en-US"/>
        </a:p>
      </dgm:t>
    </dgm:pt>
    <dgm:pt modelId="{B1B9D10E-310D-497C-B993-EFC982B9E892}" type="sibTrans" cxnId="{EA522309-3520-4C11-911E-045A7FDD485B}">
      <dgm:prSet/>
      <dgm:spPr/>
      <dgm:t>
        <a:bodyPr/>
        <a:lstStyle/>
        <a:p>
          <a:endParaRPr lang="en-US"/>
        </a:p>
      </dgm:t>
    </dgm:pt>
    <dgm:pt modelId="{0CE8FC3A-886B-4B47-A159-4A3EA84B9C92}" type="pres">
      <dgm:prSet presAssocID="{B6C8DE4D-75D1-4FBF-9286-83611C785EDF}" presName="hierChild1" presStyleCnt="0">
        <dgm:presLayoutVars>
          <dgm:chPref val="1"/>
          <dgm:dir/>
          <dgm:animOne val="branch"/>
          <dgm:animLvl val="lvl"/>
          <dgm:resizeHandles/>
        </dgm:presLayoutVars>
      </dgm:prSet>
      <dgm:spPr/>
    </dgm:pt>
    <dgm:pt modelId="{1E29F206-0876-40A0-A334-E70592635FE5}" type="pres">
      <dgm:prSet presAssocID="{A0F51086-4E3F-4FB9-B2D7-6B2A44A0BD4D}" presName="hierRoot1" presStyleCnt="0"/>
      <dgm:spPr/>
    </dgm:pt>
    <dgm:pt modelId="{EF0D186A-9974-49B9-8FDC-DAF55E98F99D}" type="pres">
      <dgm:prSet presAssocID="{A0F51086-4E3F-4FB9-B2D7-6B2A44A0BD4D}" presName="composite" presStyleCnt="0"/>
      <dgm:spPr/>
    </dgm:pt>
    <dgm:pt modelId="{613CBF52-F890-45C1-A18A-A1BECE319ED1}" type="pres">
      <dgm:prSet presAssocID="{A0F51086-4E3F-4FB9-B2D7-6B2A44A0BD4D}" presName="background" presStyleLbl="node0" presStyleIdx="0" presStyleCnt="2"/>
      <dgm:spPr/>
    </dgm:pt>
    <dgm:pt modelId="{D6E91256-FC97-4A78-AABE-A512C53BD7B2}" type="pres">
      <dgm:prSet presAssocID="{A0F51086-4E3F-4FB9-B2D7-6B2A44A0BD4D}" presName="text" presStyleLbl="fgAcc0" presStyleIdx="0" presStyleCnt="2">
        <dgm:presLayoutVars>
          <dgm:chPref val="3"/>
        </dgm:presLayoutVars>
      </dgm:prSet>
      <dgm:spPr/>
    </dgm:pt>
    <dgm:pt modelId="{D8EA4D72-5291-4594-BE08-2453E19146B5}" type="pres">
      <dgm:prSet presAssocID="{A0F51086-4E3F-4FB9-B2D7-6B2A44A0BD4D}" presName="hierChild2" presStyleCnt="0"/>
      <dgm:spPr/>
    </dgm:pt>
    <dgm:pt modelId="{D01D78C4-2530-4EDE-82BA-55AB3BCD7D75}" type="pres">
      <dgm:prSet presAssocID="{EDA731D9-7442-428D-8CEE-A65DB6645964}" presName="hierRoot1" presStyleCnt="0"/>
      <dgm:spPr/>
    </dgm:pt>
    <dgm:pt modelId="{0E17E40D-41E5-4F29-AD93-F86AD81A04BB}" type="pres">
      <dgm:prSet presAssocID="{EDA731D9-7442-428D-8CEE-A65DB6645964}" presName="composite" presStyleCnt="0"/>
      <dgm:spPr/>
    </dgm:pt>
    <dgm:pt modelId="{9ABC7C34-A2B7-4675-9B5E-857153046A19}" type="pres">
      <dgm:prSet presAssocID="{EDA731D9-7442-428D-8CEE-A65DB6645964}" presName="background" presStyleLbl="node0" presStyleIdx="1" presStyleCnt="2"/>
      <dgm:spPr/>
    </dgm:pt>
    <dgm:pt modelId="{0640EC57-E2EA-4567-80BA-CD46881F058D}" type="pres">
      <dgm:prSet presAssocID="{EDA731D9-7442-428D-8CEE-A65DB6645964}" presName="text" presStyleLbl="fgAcc0" presStyleIdx="1" presStyleCnt="2">
        <dgm:presLayoutVars>
          <dgm:chPref val="3"/>
        </dgm:presLayoutVars>
      </dgm:prSet>
      <dgm:spPr/>
    </dgm:pt>
    <dgm:pt modelId="{D90DF5C3-0A8D-4D97-B634-7F96CAB9DF92}" type="pres">
      <dgm:prSet presAssocID="{EDA731D9-7442-428D-8CEE-A65DB6645964}" presName="hierChild2" presStyleCnt="0"/>
      <dgm:spPr/>
    </dgm:pt>
  </dgm:ptLst>
  <dgm:cxnLst>
    <dgm:cxn modelId="{EA522309-3520-4C11-911E-045A7FDD485B}" srcId="{B6C8DE4D-75D1-4FBF-9286-83611C785EDF}" destId="{EDA731D9-7442-428D-8CEE-A65DB6645964}" srcOrd="1" destOrd="0" parTransId="{D07A4230-5AC2-4E73-990D-760F9662949C}" sibTransId="{B1B9D10E-310D-497C-B993-EFC982B9E892}"/>
    <dgm:cxn modelId="{2CC2BE14-3F9D-4BE3-A9C8-04013F803289}" type="presOf" srcId="{A0F51086-4E3F-4FB9-B2D7-6B2A44A0BD4D}" destId="{D6E91256-FC97-4A78-AABE-A512C53BD7B2}" srcOrd="0" destOrd="0" presId="urn:microsoft.com/office/officeart/2005/8/layout/hierarchy1"/>
    <dgm:cxn modelId="{2B4CC626-2712-4CDB-A168-85AE85F12960}" type="presOf" srcId="{B6C8DE4D-75D1-4FBF-9286-83611C785EDF}" destId="{0CE8FC3A-886B-4B47-A159-4A3EA84B9C92}" srcOrd="0" destOrd="0" presId="urn:microsoft.com/office/officeart/2005/8/layout/hierarchy1"/>
    <dgm:cxn modelId="{08E67E64-B48E-4745-9A0F-C7B9A8B55ED0}" type="presOf" srcId="{EDA731D9-7442-428D-8CEE-A65DB6645964}" destId="{0640EC57-E2EA-4567-80BA-CD46881F058D}" srcOrd="0" destOrd="0" presId="urn:microsoft.com/office/officeart/2005/8/layout/hierarchy1"/>
    <dgm:cxn modelId="{C2433EAA-A70D-4C0B-925B-129FEDF6C711}" srcId="{B6C8DE4D-75D1-4FBF-9286-83611C785EDF}" destId="{A0F51086-4E3F-4FB9-B2D7-6B2A44A0BD4D}" srcOrd="0" destOrd="0" parTransId="{A6F51B1E-C53C-4DD0-ACE9-32FB3CCC8DE6}" sibTransId="{42707FB0-87B3-40A4-89F7-5B6296F65B7A}"/>
    <dgm:cxn modelId="{854C26EC-D97D-4401-926A-3FD248DEE987}" type="presParOf" srcId="{0CE8FC3A-886B-4B47-A159-4A3EA84B9C92}" destId="{1E29F206-0876-40A0-A334-E70592635FE5}" srcOrd="0" destOrd="0" presId="urn:microsoft.com/office/officeart/2005/8/layout/hierarchy1"/>
    <dgm:cxn modelId="{1005B8AD-2842-4611-A315-7E6B220DC3C5}" type="presParOf" srcId="{1E29F206-0876-40A0-A334-E70592635FE5}" destId="{EF0D186A-9974-49B9-8FDC-DAF55E98F99D}" srcOrd="0" destOrd="0" presId="urn:microsoft.com/office/officeart/2005/8/layout/hierarchy1"/>
    <dgm:cxn modelId="{96C2A674-849E-4D90-9F78-24BBF2133C34}" type="presParOf" srcId="{EF0D186A-9974-49B9-8FDC-DAF55E98F99D}" destId="{613CBF52-F890-45C1-A18A-A1BECE319ED1}" srcOrd="0" destOrd="0" presId="urn:microsoft.com/office/officeart/2005/8/layout/hierarchy1"/>
    <dgm:cxn modelId="{4EEB43F3-4F49-4814-8454-002495B11F81}" type="presParOf" srcId="{EF0D186A-9974-49B9-8FDC-DAF55E98F99D}" destId="{D6E91256-FC97-4A78-AABE-A512C53BD7B2}" srcOrd="1" destOrd="0" presId="urn:microsoft.com/office/officeart/2005/8/layout/hierarchy1"/>
    <dgm:cxn modelId="{8B7C901D-3EDE-4A75-A582-71954117E6A4}" type="presParOf" srcId="{1E29F206-0876-40A0-A334-E70592635FE5}" destId="{D8EA4D72-5291-4594-BE08-2453E19146B5}" srcOrd="1" destOrd="0" presId="urn:microsoft.com/office/officeart/2005/8/layout/hierarchy1"/>
    <dgm:cxn modelId="{F1CDA530-4787-41C1-B714-05552D652E44}" type="presParOf" srcId="{0CE8FC3A-886B-4B47-A159-4A3EA84B9C92}" destId="{D01D78C4-2530-4EDE-82BA-55AB3BCD7D75}" srcOrd="1" destOrd="0" presId="urn:microsoft.com/office/officeart/2005/8/layout/hierarchy1"/>
    <dgm:cxn modelId="{39FACA01-9FD4-42CB-B314-10F5C391FDE3}" type="presParOf" srcId="{D01D78C4-2530-4EDE-82BA-55AB3BCD7D75}" destId="{0E17E40D-41E5-4F29-AD93-F86AD81A04BB}" srcOrd="0" destOrd="0" presId="urn:microsoft.com/office/officeart/2005/8/layout/hierarchy1"/>
    <dgm:cxn modelId="{13A8DBFF-7537-4A77-9F06-63EF839F7A82}" type="presParOf" srcId="{0E17E40D-41E5-4F29-AD93-F86AD81A04BB}" destId="{9ABC7C34-A2B7-4675-9B5E-857153046A19}" srcOrd="0" destOrd="0" presId="urn:microsoft.com/office/officeart/2005/8/layout/hierarchy1"/>
    <dgm:cxn modelId="{C454831C-D67F-402B-94A9-EBA1C53F9929}" type="presParOf" srcId="{0E17E40D-41E5-4F29-AD93-F86AD81A04BB}" destId="{0640EC57-E2EA-4567-80BA-CD46881F058D}" srcOrd="1" destOrd="0" presId="urn:microsoft.com/office/officeart/2005/8/layout/hierarchy1"/>
    <dgm:cxn modelId="{B2DD1C63-5B2B-4322-96EA-1E9855DA6CC7}" type="presParOf" srcId="{D01D78C4-2530-4EDE-82BA-55AB3BCD7D75}" destId="{D90DF5C3-0A8D-4D97-B634-7F96CAB9DF9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CBF52-F890-45C1-A18A-A1BECE319ED1}">
      <dsp:nvSpPr>
        <dsp:cNvPr id="0" name=""/>
        <dsp:cNvSpPr/>
      </dsp:nvSpPr>
      <dsp:spPr>
        <a:xfrm>
          <a:off x="1283" y="507350"/>
          <a:ext cx="4505585" cy="2861046"/>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E91256-FC97-4A78-AABE-A512C53BD7B2}">
      <dsp:nvSpPr>
        <dsp:cNvPr id="0" name=""/>
        <dsp:cNvSpPr/>
      </dsp:nvSpPr>
      <dsp:spPr>
        <a:xfrm>
          <a:off x="501904" y="982940"/>
          <a:ext cx="4505585" cy="2861046"/>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tr-TR" sz="2500" b="1" kern="1200" dirty="0"/>
            <a:t>Beslenme geçmişine bakıldığında, gün boyunca çoğunlukla lipid açısından zengin veya işlenmiş </a:t>
          </a:r>
          <a:r>
            <a:rPr lang="tr-TR" sz="2500" b="1" kern="1200" dirty="0">
              <a:latin typeface="Aptos Display" panose="020F0302020204030204"/>
            </a:rPr>
            <a:t>gıdalarla beslenip</a:t>
          </a:r>
          <a:r>
            <a:rPr lang="tr-TR" sz="2500" b="1" kern="1200" dirty="0"/>
            <a:t> </a:t>
          </a:r>
          <a:r>
            <a:rPr lang="tr-TR" sz="2500" b="1" kern="1200" dirty="0">
              <a:latin typeface="Aptos Display" panose="020F0302020204030204"/>
            </a:rPr>
            <a:t>öğün</a:t>
          </a:r>
          <a:r>
            <a:rPr lang="tr-TR" sz="2500" b="1" kern="1200" dirty="0"/>
            <a:t> başına </a:t>
          </a:r>
          <a:r>
            <a:rPr lang="tr-TR" sz="2500" b="1" kern="1200" dirty="0">
              <a:latin typeface="Aptos Display" panose="020F0302020204030204"/>
            </a:rPr>
            <a:t>2-3 </a:t>
          </a:r>
          <a:r>
            <a:rPr lang="tr-TR" sz="2500" b="1" kern="1200" dirty="0"/>
            <a:t>porsiyon </a:t>
          </a:r>
          <a:r>
            <a:rPr lang="tr-TR" sz="2500" b="1" kern="1200" dirty="0">
              <a:latin typeface="Aptos Display" panose="020F0302020204030204"/>
            </a:rPr>
            <a:t>tüketmiş.</a:t>
          </a:r>
          <a:endParaRPr lang="en-US" sz="2500" b="1" kern="1200" dirty="0"/>
        </a:p>
      </dsp:txBody>
      <dsp:txXfrm>
        <a:off x="585701" y="1066737"/>
        <a:ext cx="4337991" cy="2693452"/>
      </dsp:txXfrm>
    </dsp:sp>
    <dsp:sp modelId="{9ABC7C34-A2B7-4675-9B5E-857153046A19}">
      <dsp:nvSpPr>
        <dsp:cNvPr id="0" name=""/>
        <dsp:cNvSpPr/>
      </dsp:nvSpPr>
      <dsp:spPr>
        <a:xfrm>
          <a:off x="5508110" y="507350"/>
          <a:ext cx="4505585" cy="2861046"/>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40EC57-E2EA-4567-80BA-CD46881F058D}">
      <dsp:nvSpPr>
        <dsp:cNvPr id="0" name=""/>
        <dsp:cNvSpPr/>
      </dsp:nvSpPr>
      <dsp:spPr>
        <a:xfrm>
          <a:off x="6008730" y="982940"/>
          <a:ext cx="4505585" cy="2861046"/>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b="1" kern="1200" dirty="0"/>
            <a:t>Son birkaç haftadır ağız ülserleri nedeniyle sadece meyve yiyebiliyor. </a:t>
          </a:r>
          <a:endParaRPr lang="en-US" sz="2500" b="1" kern="1200" dirty="0"/>
        </a:p>
      </dsp:txBody>
      <dsp:txXfrm>
        <a:off x="6092527" y="1066737"/>
        <a:ext cx="4337991" cy="26934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t>11.03.2025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44099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11.03.2025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47874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11.03.2025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04856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11.03.2025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944319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t>11.03.2025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19683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2072480-10DA-4FB4-BEAE-2A1DEA90F248}" type="datetimeFigureOut">
              <a:rPr lang="tr-TR" smtClean="0"/>
              <a:t>11.03.2025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65279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2072480-10DA-4FB4-BEAE-2A1DEA90F248}" type="datetimeFigureOut">
              <a:rPr lang="tr-TR" smtClean="0"/>
              <a:t>11.03.2025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46744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2072480-10DA-4FB4-BEAE-2A1DEA90F248}" type="datetimeFigureOut">
              <a:rPr lang="tr-TR" smtClean="0"/>
              <a:t>11.03.2025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861482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2072480-10DA-4FB4-BEAE-2A1DEA90F248}" type="datetimeFigureOut">
              <a:rPr lang="tr-TR" smtClean="0"/>
              <a:t>11.03.2025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419981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t>11.03.2025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70091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t>11.03.2025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1817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072480-10DA-4FB4-BEAE-2A1DEA90F248}" type="datetimeFigureOut">
              <a:rPr lang="tr-TR" smtClean="0"/>
              <a:t>11.03.2025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0A84BC-3F9E-4B08-9743-FC4E27FA5126}" type="slidenum">
              <a:rPr lang="tr-TR" smtClean="0"/>
              <a:t>‹#›</a:t>
            </a:fld>
            <a:endParaRPr lang="tr-TR"/>
          </a:p>
        </p:txBody>
      </p:sp>
    </p:spTree>
    <p:extLst>
      <p:ext uri="{BB962C8B-B14F-4D97-AF65-F5344CB8AC3E}">
        <p14:creationId xmlns:p14="http://schemas.microsoft.com/office/powerpoint/2010/main" val="3712468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7B101552-E747-1E4C-2BC5-9E78AA549FFA}"/>
              </a:ext>
            </a:extLst>
          </p:cNvPr>
          <p:cNvSpPr>
            <a:spLocks noGrp="1"/>
          </p:cNvSpPr>
          <p:nvPr>
            <p:ph idx="1"/>
          </p:nvPr>
        </p:nvSpPr>
        <p:spPr>
          <a:xfrm>
            <a:off x="1371599" y="2318197"/>
            <a:ext cx="9724031" cy="3683358"/>
          </a:xfrm>
        </p:spPr>
        <p:txBody>
          <a:bodyPr vert="horz" lIns="91440" tIns="45720" rIns="91440" bIns="45720" rtlCol="0" anchor="ctr">
            <a:normAutofit lnSpcReduction="10000"/>
          </a:bodyPr>
          <a:lstStyle/>
          <a:p>
            <a:pPr marL="0" indent="0">
              <a:buNone/>
            </a:pPr>
            <a:r>
              <a:rPr lang="tr-TR" sz="1900" b="1" dirty="0"/>
              <a:t>49 yaşında tip2 dm nedeniyle takip edilen erkek hasta kontrole geliyor. 8 yıl öncesinde tanı </a:t>
            </a:r>
            <a:r>
              <a:rPr lang="tr-TR" sz="1900" b="1" err="1"/>
              <a:t>almış.Yaklaşık</a:t>
            </a:r>
            <a:r>
              <a:rPr lang="tr-TR" sz="1900" b="1" dirty="0"/>
              <a:t> 1 yıl önce MI </a:t>
            </a:r>
            <a:r>
              <a:rPr lang="tr-TR" sz="1900" b="1" err="1"/>
              <a:t>geçirmiş.Öyküsünde</a:t>
            </a:r>
            <a:r>
              <a:rPr lang="tr-TR" sz="1900" b="1" dirty="0"/>
              <a:t> HT ve hiperlipidemi </a:t>
            </a:r>
            <a:r>
              <a:rPr lang="tr-TR" sz="1900" b="1" err="1"/>
              <a:t>mevcut.Şu</a:t>
            </a:r>
            <a:r>
              <a:rPr lang="tr-TR" sz="1900" b="1" dirty="0"/>
              <a:t> anda tedavide </a:t>
            </a:r>
            <a:r>
              <a:rPr lang="tr-TR" sz="1900" b="1" err="1"/>
              <a:t>metformin,ramipril,aspirin,metaprolol</a:t>
            </a:r>
            <a:r>
              <a:rPr lang="tr-TR" sz="1900" b="1" dirty="0"/>
              <a:t> ve </a:t>
            </a:r>
            <a:r>
              <a:rPr lang="tr-TR" sz="1900" b="1" err="1"/>
              <a:t>rosuvastatin</a:t>
            </a:r>
            <a:r>
              <a:rPr lang="tr-TR" sz="1900" b="1" dirty="0"/>
              <a:t> kullanıyor.VKİ:32 HbA1C:8.5 </a:t>
            </a:r>
          </a:p>
          <a:p>
            <a:pPr marL="0" indent="0">
              <a:buNone/>
            </a:pPr>
            <a:r>
              <a:rPr lang="tr-TR" sz="1900" b="1" dirty="0"/>
              <a:t>Bu hastada efektif kan şekeri kontrolünün yapılması için aşağıdaki ilaçlardan hangisi daha uygundur?</a:t>
            </a:r>
          </a:p>
          <a:p>
            <a:pPr marL="0" indent="0">
              <a:buNone/>
            </a:pPr>
            <a:r>
              <a:rPr lang="tr-TR" sz="1900" b="1" dirty="0">
                <a:ea typeface="+mn-lt"/>
                <a:cs typeface="+mn-lt"/>
              </a:rPr>
              <a:t>A) </a:t>
            </a:r>
            <a:r>
              <a:rPr lang="tr-TR" sz="1900" b="1" err="1">
                <a:ea typeface="+mn-lt"/>
                <a:cs typeface="+mn-lt"/>
              </a:rPr>
              <a:t>Eksenatid</a:t>
            </a:r>
            <a:endParaRPr lang="tr-TR" sz="1900" b="1" err="1"/>
          </a:p>
          <a:p>
            <a:pPr marL="0" indent="0">
              <a:buNone/>
            </a:pPr>
            <a:r>
              <a:rPr lang="tr-TR" sz="1900" b="1" dirty="0">
                <a:ea typeface="+mn-lt"/>
                <a:cs typeface="+mn-lt"/>
              </a:rPr>
              <a:t>B) </a:t>
            </a:r>
            <a:r>
              <a:rPr lang="tr-TR" sz="1900" b="1" err="1">
                <a:ea typeface="+mn-lt"/>
                <a:cs typeface="+mn-lt"/>
              </a:rPr>
              <a:t>Gliklazid</a:t>
            </a:r>
            <a:endParaRPr lang="tr-TR" sz="1900" b="1" err="1"/>
          </a:p>
          <a:p>
            <a:pPr marL="0" indent="0">
              <a:buNone/>
            </a:pPr>
            <a:r>
              <a:rPr lang="tr-TR" sz="1900" b="1" dirty="0">
                <a:ea typeface="+mn-lt"/>
                <a:cs typeface="+mn-lt"/>
              </a:rPr>
              <a:t>C) </a:t>
            </a:r>
            <a:r>
              <a:rPr lang="tr-TR" sz="1900" b="1" err="1">
                <a:ea typeface="+mn-lt"/>
                <a:cs typeface="+mn-lt"/>
              </a:rPr>
              <a:t>Liraglutid</a:t>
            </a:r>
            <a:endParaRPr lang="tr-TR" sz="1900" b="1" err="1"/>
          </a:p>
          <a:p>
            <a:pPr marL="0" indent="0">
              <a:buNone/>
            </a:pPr>
            <a:r>
              <a:rPr lang="tr-TR" sz="1900" b="1" dirty="0">
                <a:ea typeface="+mn-lt"/>
                <a:cs typeface="+mn-lt"/>
              </a:rPr>
              <a:t>D) </a:t>
            </a:r>
            <a:r>
              <a:rPr lang="tr-TR" sz="1900" b="1" err="1">
                <a:ea typeface="+mn-lt"/>
                <a:cs typeface="+mn-lt"/>
              </a:rPr>
              <a:t>Pioglitazon</a:t>
            </a:r>
            <a:endParaRPr lang="tr-TR" sz="1900" b="1" err="1"/>
          </a:p>
          <a:p>
            <a:pPr marL="0" indent="0">
              <a:buNone/>
            </a:pPr>
            <a:r>
              <a:rPr lang="tr-TR" sz="1900" b="1" dirty="0">
                <a:ea typeface="+mn-lt"/>
                <a:cs typeface="+mn-lt"/>
              </a:rPr>
              <a:t>E) </a:t>
            </a:r>
            <a:r>
              <a:rPr lang="tr-TR" sz="1900" b="1" err="1">
                <a:ea typeface="+mn-lt"/>
                <a:cs typeface="+mn-lt"/>
              </a:rPr>
              <a:t>Saxagliptin</a:t>
            </a:r>
            <a:endParaRPr lang="tr-TR" sz="1900" b="1" err="1"/>
          </a:p>
          <a:p>
            <a:pPr marL="0" indent="0"/>
            <a:endParaRPr lang="tr-TR" sz="1900"/>
          </a:p>
          <a:p>
            <a:pPr marL="0" indent="0">
              <a:buNone/>
            </a:pPr>
            <a:endParaRPr lang="tr-TR" sz="1900"/>
          </a:p>
          <a:p>
            <a:endParaRPr lang="tr-TR" sz="1900"/>
          </a:p>
        </p:txBody>
      </p:sp>
    </p:spTree>
    <p:extLst>
      <p:ext uri="{BB962C8B-B14F-4D97-AF65-F5344CB8AC3E}">
        <p14:creationId xmlns:p14="http://schemas.microsoft.com/office/powerpoint/2010/main" val="365700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FDB92D9-53AE-D401-B88A-FE96BE33DF44}"/>
              </a:ext>
            </a:extLst>
          </p:cNvPr>
          <p:cNvSpPr>
            <a:spLocks noGrp="1"/>
          </p:cNvSpPr>
          <p:nvPr>
            <p:ph type="title"/>
          </p:nvPr>
        </p:nvSpPr>
        <p:spPr>
          <a:xfrm>
            <a:off x="1371599" y="294538"/>
            <a:ext cx="9895951" cy="1033669"/>
          </a:xfrm>
        </p:spPr>
        <p:txBody>
          <a:bodyPr>
            <a:normAutofit/>
          </a:bodyPr>
          <a:lstStyle/>
          <a:p>
            <a:r>
              <a:rPr lang="tr-TR" sz="4000">
                <a:solidFill>
                  <a:srgbClr val="FFFFFF"/>
                </a:solidFill>
              </a:rPr>
              <a:t>BULGULAR</a:t>
            </a:r>
          </a:p>
        </p:txBody>
      </p:sp>
      <p:sp>
        <p:nvSpPr>
          <p:cNvPr id="3" name="İçerik Yer Tutucusu 2">
            <a:extLst>
              <a:ext uri="{FF2B5EF4-FFF2-40B4-BE49-F238E27FC236}">
                <a16:creationId xmlns:a16="http://schemas.microsoft.com/office/drawing/2014/main" id="{90481EA5-3CD3-0F8F-E264-3768070F4486}"/>
              </a:ext>
            </a:extLst>
          </p:cNvPr>
          <p:cNvSpPr>
            <a:spLocks noGrp="1"/>
          </p:cNvSpPr>
          <p:nvPr>
            <p:ph idx="1"/>
          </p:nvPr>
        </p:nvSpPr>
        <p:spPr>
          <a:xfrm>
            <a:off x="1371599" y="2318197"/>
            <a:ext cx="9724031" cy="3683358"/>
          </a:xfrm>
        </p:spPr>
        <p:txBody>
          <a:bodyPr vert="horz" lIns="91440" tIns="45720" rIns="91440" bIns="45720" rtlCol="0" anchor="ctr">
            <a:normAutofit/>
          </a:bodyPr>
          <a:lstStyle/>
          <a:p>
            <a:r>
              <a:rPr lang="tr-TR" sz="2000" b="1" dirty="0">
                <a:ea typeface="+mn-lt"/>
                <a:cs typeface="+mn-lt"/>
              </a:rPr>
              <a:t>Obeziteyle ilişkili komorbiditeleri değerlendirmek için çok sayıda inceleme yapıldı.</a:t>
            </a:r>
          </a:p>
          <a:p>
            <a:r>
              <a:rPr lang="tr-TR" sz="2000" b="1" dirty="0">
                <a:latin typeface="Calibri"/>
                <a:ea typeface="+mn-lt"/>
                <a:cs typeface="+mn-lt"/>
              </a:rPr>
              <a:t>Kan testlerinde prediyabet, hafif yükselmiş karaciğer enzimleri ve yükselmiş C-reaktif protein gösterildi.</a:t>
            </a:r>
          </a:p>
          <a:p>
            <a:r>
              <a:rPr lang="tr-TR" sz="2000" b="1" dirty="0">
                <a:ea typeface="+mn-lt"/>
                <a:cs typeface="+mn-lt"/>
              </a:rPr>
              <a:t>Ayrıca, </a:t>
            </a:r>
            <a:r>
              <a:rPr lang="tr-TR" sz="2000" b="1" dirty="0" err="1">
                <a:ea typeface="+mn-lt"/>
                <a:cs typeface="+mn-lt"/>
              </a:rPr>
              <a:t>makrositer</a:t>
            </a:r>
            <a:r>
              <a:rPr lang="tr-TR" sz="2000" b="1" dirty="0">
                <a:ea typeface="+mn-lt"/>
                <a:cs typeface="+mn-lt"/>
              </a:rPr>
              <a:t> anemi, düşük albümin ve </a:t>
            </a:r>
            <a:r>
              <a:rPr lang="tr-TR" sz="2000" b="1" dirty="0" err="1">
                <a:ea typeface="+mn-lt"/>
                <a:cs typeface="+mn-lt"/>
              </a:rPr>
              <a:t>prealbumin</a:t>
            </a:r>
            <a:r>
              <a:rPr lang="tr-TR" sz="2000" b="1" dirty="0">
                <a:ea typeface="+mn-lt"/>
                <a:cs typeface="+mn-lt"/>
              </a:rPr>
              <a:t> konsantrasyonları ve çoklu besin eksiklikleri vardı: A, B9, D vitamini, selenyum ve çinko.</a:t>
            </a:r>
          </a:p>
          <a:p>
            <a:endParaRPr lang="tr-TR" sz="2000" b="1" dirty="0">
              <a:ea typeface="+mn-lt"/>
              <a:cs typeface="+mn-lt"/>
            </a:endParaRPr>
          </a:p>
          <a:p>
            <a:endParaRPr lang="tr-TR" sz="2000" b="1" dirty="0">
              <a:latin typeface="Calibri"/>
              <a:ea typeface="+mn-lt"/>
              <a:cs typeface="+mn-lt"/>
            </a:endParaRPr>
          </a:p>
        </p:txBody>
      </p:sp>
    </p:spTree>
    <p:extLst>
      <p:ext uri="{BB962C8B-B14F-4D97-AF65-F5344CB8AC3E}">
        <p14:creationId xmlns:p14="http://schemas.microsoft.com/office/powerpoint/2010/main" val="1055957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3DECB67-4262-98A3-8C53-BBC25AA183E1}"/>
              </a:ext>
            </a:extLst>
          </p:cNvPr>
          <p:cNvSpPr>
            <a:spLocks noGrp="1"/>
          </p:cNvSpPr>
          <p:nvPr>
            <p:ph type="title"/>
          </p:nvPr>
        </p:nvSpPr>
        <p:spPr>
          <a:xfrm>
            <a:off x="1371599" y="294538"/>
            <a:ext cx="9895951" cy="1033669"/>
          </a:xfrm>
        </p:spPr>
        <p:txBody>
          <a:bodyPr>
            <a:normAutofit/>
          </a:bodyPr>
          <a:lstStyle/>
          <a:p>
            <a:r>
              <a:rPr lang="tr-TR" sz="4000">
                <a:solidFill>
                  <a:srgbClr val="FFFFFF"/>
                </a:solidFill>
              </a:rPr>
              <a:t>BULGULAR</a:t>
            </a:r>
          </a:p>
        </p:txBody>
      </p:sp>
      <p:sp>
        <p:nvSpPr>
          <p:cNvPr id="3" name="İçerik Yer Tutucusu 2">
            <a:extLst>
              <a:ext uri="{FF2B5EF4-FFF2-40B4-BE49-F238E27FC236}">
                <a16:creationId xmlns:a16="http://schemas.microsoft.com/office/drawing/2014/main" id="{428A73BA-FE2B-AB8D-1DB4-CC9C26335865}"/>
              </a:ext>
            </a:extLst>
          </p:cNvPr>
          <p:cNvSpPr>
            <a:spLocks noGrp="1"/>
          </p:cNvSpPr>
          <p:nvPr>
            <p:ph idx="1"/>
          </p:nvPr>
        </p:nvSpPr>
        <p:spPr>
          <a:xfrm>
            <a:off x="1237128" y="1881167"/>
            <a:ext cx="9724031" cy="3683358"/>
          </a:xfrm>
        </p:spPr>
        <p:txBody>
          <a:bodyPr vert="horz" lIns="91440" tIns="45720" rIns="91440" bIns="45720" rtlCol="0" anchor="ctr">
            <a:normAutofit/>
          </a:bodyPr>
          <a:lstStyle/>
          <a:p>
            <a:pPr marL="285750" indent="-285750">
              <a:buFont typeface="Arial,Sans-Serif" panose="020B0604020202020204" pitchFamily="34" charset="0"/>
            </a:pPr>
            <a:r>
              <a:rPr lang="tr-TR" sz="2000" b="1">
                <a:ea typeface="+mn-lt"/>
                <a:cs typeface="+mn-lt"/>
              </a:rPr>
              <a:t>Akciğer değerlendirmesi, obezite hipoventilasyon sendromuyla birlikte şiddetli obstrüktif uyku apnesi (OSAS) olduğunu ortaya koydu.</a:t>
            </a:r>
            <a:endParaRPr lang="en-US" sz="2000">
              <a:ea typeface="+mn-lt"/>
              <a:cs typeface="+mn-lt"/>
            </a:endParaRPr>
          </a:p>
          <a:p>
            <a:r>
              <a:rPr lang="tr-TR" sz="2000" b="1" dirty="0">
                <a:ea typeface="+mn-lt"/>
                <a:cs typeface="+mn-lt"/>
              </a:rPr>
              <a:t>Panel genetik testimiz, </a:t>
            </a:r>
            <a:r>
              <a:rPr lang="tr-TR" sz="2000" b="1" dirty="0" err="1">
                <a:ea typeface="+mn-lt"/>
                <a:cs typeface="+mn-lt"/>
              </a:rPr>
              <a:t>monogenik</a:t>
            </a:r>
            <a:r>
              <a:rPr lang="tr-TR" sz="2000" b="1" dirty="0">
                <a:ea typeface="+mn-lt"/>
                <a:cs typeface="+mn-lt"/>
              </a:rPr>
              <a:t> obeziteyle bağlantılı 18 gende herhangi bir varyant ortaya koymadı.</a:t>
            </a:r>
          </a:p>
          <a:p>
            <a:r>
              <a:rPr lang="tr-TR" sz="2000" b="1" dirty="0">
                <a:ea typeface="+mn-lt"/>
                <a:cs typeface="+mn-lt"/>
              </a:rPr>
              <a:t>Daha sonraki karşılaştırmalı genomik hibridizasyon dizisi, genomunda herhangi bir </a:t>
            </a:r>
            <a:r>
              <a:rPr lang="tr-TR" sz="2000" b="1" dirty="0" err="1">
                <a:ea typeface="+mn-lt"/>
                <a:cs typeface="+mn-lt"/>
              </a:rPr>
              <a:t>delesyon</a:t>
            </a:r>
            <a:r>
              <a:rPr lang="tr-TR" sz="2000" b="1" dirty="0">
                <a:ea typeface="+mn-lt"/>
                <a:cs typeface="+mn-lt"/>
              </a:rPr>
              <a:t> veya duplikasyon göstermedi.</a:t>
            </a:r>
          </a:p>
        </p:txBody>
      </p:sp>
    </p:spTree>
    <p:extLst>
      <p:ext uri="{BB962C8B-B14F-4D97-AF65-F5344CB8AC3E}">
        <p14:creationId xmlns:p14="http://schemas.microsoft.com/office/powerpoint/2010/main" val="988516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Yer Tutucusu 4" descr="metin, ekran görüntüsü, sayı, numara, yazı tipi içeren bir resim&#10;&#10;Yapay zeka tarafından oluşturulan içerik yanlış olabilir.">
            <a:extLst>
              <a:ext uri="{FF2B5EF4-FFF2-40B4-BE49-F238E27FC236}">
                <a16:creationId xmlns:a16="http://schemas.microsoft.com/office/drawing/2014/main" id="{C5E5B6C7-49EF-5FFE-B496-90FF49EEFA60}"/>
              </a:ext>
            </a:extLst>
          </p:cNvPr>
          <p:cNvPicPr>
            <a:picLocks noGrp="1" noChangeAspect="1"/>
          </p:cNvPicPr>
          <p:nvPr>
            <p:ph type="pic" idx="1"/>
          </p:nvPr>
        </p:nvPicPr>
        <p:blipFill>
          <a:blip r:embed="rId2"/>
          <a:srcRect t="3550" b="6467"/>
          <a:stretch/>
        </p:blipFill>
        <p:spPr>
          <a:xfrm>
            <a:off x="811801" y="457200"/>
            <a:ext cx="10568398" cy="5943600"/>
          </a:xfrm>
          <a:prstGeom prst="rect">
            <a:avLst/>
          </a:prstGeom>
        </p:spPr>
      </p:pic>
    </p:spTree>
    <p:extLst>
      <p:ext uri="{BB962C8B-B14F-4D97-AF65-F5344CB8AC3E}">
        <p14:creationId xmlns:p14="http://schemas.microsoft.com/office/powerpoint/2010/main" val="215306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435621E-AE9E-316B-04BE-E2A0376A0FD6}"/>
              </a:ext>
            </a:extLst>
          </p:cNvPr>
          <p:cNvSpPr>
            <a:spLocks noGrp="1"/>
          </p:cNvSpPr>
          <p:nvPr>
            <p:ph type="title"/>
          </p:nvPr>
        </p:nvSpPr>
        <p:spPr>
          <a:xfrm>
            <a:off x="1371599" y="294538"/>
            <a:ext cx="9895951" cy="1033669"/>
          </a:xfrm>
        </p:spPr>
        <p:txBody>
          <a:bodyPr>
            <a:normAutofit/>
          </a:bodyPr>
          <a:lstStyle/>
          <a:p>
            <a:r>
              <a:rPr lang="tr-TR" sz="4000">
                <a:solidFill>
                  <a:srgbClr val="FFFFFF"/>
                </a:solidFill>
              </a:rPr>
              <a:t>VAKANIN SEYRİ</a:t>
            </a:r>
          </a:p>
        </p:txBody>
      </p:sp>
      <p:sp>
        <p:nvSpPr>
          <p:cNvPr id="3" name="İçerik Yer Tutucusu 2">
            <a:extLst>
              <a:ext uri="{FF2B5EF4-FFF2-40B4-BE49-F238E27FC236}">
                <a16:creationId xmlns:a16="http://schemas.microsoft.com/office/drawing/2014/main" id="{816D5E9F-47D9-395E-390E-CA89A955F92B}"/>
              </a:ext>
            </a:extLst>
          </p:cNvPr>
          <p:cNvSpPr>
            <a:spLocks noGrp="1"/>
          </p:cNvSpPr>
          <p:nvPr>
            <p:ph idx="1"/>
          </p:nvPr>
        </p:nvSpPr>
        <p:spPr>
          <a:xfrm>
            <a:off x="1237128" y="1713079"/>
            <a:ext cx="9724031" cy="3683358"/>
          </a:xfrm>
        </p:spPr>
        <p:txBody>
          <a:bodyPr vert="horz" lIns="91440" tIns="45720" rIns="91440" bIns="45720" rtlCol="0" anchor="ctr">
            <a:normAutofit/>
          </a:bodyPr>
          <a:lstStyle/>
          <a:p>
            <a:r>
              <a:rPr lang="tr-TR" sz="2000" b="1" err="1">
                <a:ea typeface="+mn-lt"/>
                <a:cs typeface="+mn-lt"/>
              </a:rPr>
              <a:t>Semaglutid</a:t>
            </a:r>
            <a:r>
              <a:rPr lang="tr-TR" sz="2000" b="1" dirty="0">
                <a:ea typeface="+mn-lt"/>
                <a:cs typeface="+mn-lt"/>
              </a:rPr>
              <a:t> tedavisi, hastanede yatış sırasında haftalık 0,25 mg'da başlatıldı.</a:t>
            </a:r>
          </a:p>
          <a:p>
            <a:r>
              <a:rPr lang="tr-TR" sz="2000" b="1" dirty="0">
                <a:ea typeface="+mn-lt"/>
                <a:cs typeface="+mn-lt"/>
              </a:rPr>
              <a:t>Kaldığı süre boyunca, hasta dengeli hastane yemekleri yedi. Kendisi ve ailesi, diyetisyenlerden sağlıklı bir diyet hakkında eğitim ve dokümantasyon aldı.</a:t>
            </a:r>
          </a:p>
          <a:p>
            <a:r>
              <a:rPr lang="tr-TR" sz="2000" b="1" dirty="0">
                <a:ea typeface="+mn-lt"/>
                <a:cs typeface="+mn-lt"/>
              </a:rPr>
              <a:t>Lenfödem nedeniyle bacağındaki yaralar için cilt yıkaması yapıldı ve çok katlı bandajlarla kapatıldı.</a:t>
            </a:r>
          </a:p>
        </p:txBody>
      </p:sp>
    </p:spTree>
    <p:extLst>
      <p:ext uri="{BB962C8B-B14F-4D97-AF65-F5344CB8AC3E}">
        <p14:creationId xmlns:p14="http://schemas.microsoft.com/office/powerpoint/2010/main" val="3137045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F1F2927-1C87-E573-B2BA-00F85C9509D3}"/>
              </a:ext>
            </a:extLst>
          </p:cNvPr>
          <p:cNvSpPr>
            <a:spLocks noGrp="1"/>
          </p:cNvSpPr>
          <p:nvPr>
            <p:ph type="title"/>
          </p:nvPr>
        </p:nvSpPr>
        <p:spPr>
          <a:xfrm>
            <a:off x="1371599" y="294538"/>
            <a:ext cx="9895951" cy="1033669"/>
          </a:xfrm>
        </p:spPr>
        <p:txBody>
          <a:bodyPr>
            <a:normAutofit/>
          </a:bodyPr>
          <a:lstStyle/>
          <a:p>
            <a:r>
              <a:rPr lang="tr-TR" sz="4000">
                <a:solidFill>
                  <a:srgbClr val="FFFFFF"/>
                </a:solidFill>
              </a:rPr>
              <a:t>VAKANIN SEYRİ</a:t>
            </a:r>
          </a:p>
        </p:txBody>
      </p:sp>
      <p:sp>
        <p:nvSpPr>
          <p:cNvPr id="3" name="İçerik Yer Tutucusu 2">
            <a:extLst>
              <a:ext uri="{FF2B5EF4-FFF2-40B4-BE49-F238E27FC236}">
                <a16:creationId xmlns:a16="http://schemas.microsoft.com/office/drawing/2014/main" id="{ADDC5BBB-8A11-6F3B-73EB-4478BD4D03A7}"/>
              </a:ext>
            </a:extLst>
          </p:cNvPr>
          <p:cNvSpPr>
            <a:spLocks noGrp="1"/>
          </p:cNvSpPr>
          <p:nvPr>
            <p:ph idx="1"/>
          </p:nvPr>
        </p:nvSpPr>
        <p:spPr>
          <a:xfrm>
            <a:off x="1371599" y="2318197"/>
            <a:ext cx="9724031" cy="3683358"/>
          </a:xfrm>
        </p:spPr>
        <p:txBody>
          <a:bodyPr vert="horz" lIns="91440" tIns="45720" rIns="91440" bIns="45720" rtlCol="0" anchor="ctr">
            <a:normAutofit/>
          </a:bodyPr>
          <a:lstStyle/>
          <a:p>
            <a:r>
              <a:rPr lang="tr-TR" sz="2000" b="1" dirty="0">
                <a:ea typeface="+mn-lt"/>
                <a:cs typeface="+mn-lt"/>
              </a:rPr>
              <a:t>Hastaya antihipertansif ilaç, vitamin takviyesi, sürekli pozitif hava yolu basıncı makinesi, oksijen tedavisi uygulandı. </a:t>
            </a:r>
          </a:p>
          <a:p>
            <a:r>
              <a:rPr lang="tr-TR" sz="2000" b="1" dirty="0">
                <a:ea typeface="+mn-lt"/>
                <a:cs typeface="+mn-lt"/>
              </a:rPr>
              <a:t>Taburcu olduktan sonra, haftalık </a:t>
            </a:r>
            <a:r>
              <a:rPr lang="tr-TR" sz="2000" b="1" dirty="0" err="1">
                <a:ea typeface="+mn-lt"/>
                <a:cs typeface="+mn-lt"/>
              </a:rPr>
              <a:t>semaglutid</a:t>
            </a:r>
            <a:r>
              <a:rPr lang="tr-TR" sz="2000" b="1" dirty="0">
                <a:ea typeface="+mn-lt"/>
                <a:cs typeface="+mn-lt"/>
              </a:rPr>
              <a:t> enjeksiyonlarını (4 hafta boyunca haftada 0,25 mg, ardından haftada 0,5 mg'a çıkarıldı) ve yara bakımını yapmak için hemşirelerle birlikte ev ziyaretleri düzenlendi.</a:t>
            </a:r>
          </a:p>
          <a:p>
            <a:r>
              <a:rPr lang="tr-TR" sz="2000" b="1" dirty="0">
                <a:ea typeface="+mn-lt"/>
                <a:cs typeface="+mn-lt"/>
              </a:rPr>
              <a:t>Sonraki aylarda, hasta obezite ve lenfödeminin yeniden değerlendirilmesi için </a:t>
            </a:r>
            <a:r>
              <a:rPr lang="tr-TR" sz="2000" b="1" dirty="0" err="1">
                <a:ea typeface="+mn-lt"/>
                <a:cs typeface="+mn-lt"/>
              </a:rPr>
              <a:t>semaglutid</a:t>
            </a:r>
            <a:r>
              <a:rPr lang="tr-TR" sz="2000" b="1" dirty="0">
                <a:ea typeface="+mn-lt"/>
                <a:cs typeface="+mn-lt"/>
              </a:rPr>
              <a:t> tedavisinin 6., 13. ve 28. haftalarında üç kez (3-4 gün) hastanede kaldı.</a:t>
            </a:r>
          </a:p>
          <a:p>
            <a:endParaRPr lang="tr-TR" sz="2000" b="1" dirty="0">
              <a:ea typeface="+mn-lt"/>
              <a:cs typeface="+mn-lt"/>
            </a:endParaRPr>
          </a:p>
          <a:p>
            <a:endParaRPr lang="tr-TR" sz="2000" b="1" dirty="0">
              <a:ea typeface="+mn-lt"/>
              <a:cs typeface="+mn-lt"/>
            </a:endParaRPr>
          </a:p>
        </p:txBody>
      </p:sp>
    </p:spTree>
    <p:extLst>
      <p:ext uri="{BB962C8B-B14F-4D97-AF65-F5344CB8AC3E}">
        <p14:creationId xmlns:p14="http://schemas.microsoft.com/office/powerpoint/2010/main" val="2537696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E2A6495-A0A8-2B2A-93A2-2714593A42EC}"/>
              </a:ext>
            </a:extLst>
          </p:cNvPr>
          <p:cNvSpPr>
            <a:spLocks noGrp="1"/>
          </p:cNvSpPr>
          <p:nvPr>
            <p:ph type="title"/>
          </p:nvPr>
        </p:nvSpPr>
        <p:spPr>
          <a:xfrm>
            <a:off x="1371599" y="294538"/>
            <a:ext cx="9895951" cy="1033669"/>
          </a:xfrm>
        </p:spPr>
        <p:txBody>
          <a:bodyPr>
            <a:normAutofit/>
          </a:bodyPr>
          <a:lstStyle/>
          <a:p>
            <a:r>
              <a:rPr lang="tr-TR" sz="4000">
                <a:solidFill>
                  <a:srgbClr val="FFFFFF"/>
                </a:solidFill>
              </a:rPr>
              <a:t>VAKANIN SEYRİ</a:t>
            </a:r>
          </a:p>
        </p:txBody>
      </p:sp>
      <p:sp>
        <p:nvSpPr>
          <p:cNvPr id="3" name="İçerik Yer Tutucusu 2">
            <a:extLst>
              <a:ext uri="{FF2B5EF4-FFF2-40B4-BE49-F238E27FC236}">
                <a16:creationId xmlns:a16="http://schemas.microsoft.com/office/drawing/2014/main" id="{01A62ED4-EBEE-4A50-C15E-09336727E7EC}"/>
              </a:ext>
            </a:extLst>
          </p:cNvPr>
          <p:cNvSpPr>
            <a:spLocks noGrp="1"/>
          </p:cNvSpPr>
          <p:nvPr>
            <p:ph idx="1"/>
          </p:nvPr>
        </p:nvSpPr>
        <p:spPr>
          <a:xfrm>
            <a:off x="1371599" y="2318197"/>
            <a:ext cx="9724031" cy="3683358"/>
          </a:xfrm>
        </p:spPr>
        <p:txBody>
          <a:bodyPr vert="horz" lIns="91440" tIns="45720" rIns="91440" bIns="45720" rtlCol="0" anchor="ctr">
            <a:normAutofit/>
          </a:bodyPr>
          <a:lstStyle/>
          <a:p>
            <a:pPr marL="0" indent="0"/>
            <a:r>
              <a:rPr lang="tr-TR" sz="2000" dirty="0">
                <a:ea typeface="+mn-lt"/>
                <a:cs typeface="+mn-lt"/>
              </a:rPr>
              <a:t> </a:t>
            </a:r>
            <a:r>
              <a:rPr lang="tr-TR" sz="2000" b="1" dirty="0">
                <a:ea typeface="+mn-lt"/>
                <a:cs typeface="+mn-lt"/>
              </a:rPr>
              <a:t>Yatış sırasında multidisipliner ekipten koçluk ve destek almaya devam etti. </a:t>
            </a:r>
            <a:r>
              <a:rPr lang="tr-TR" sz="2000" b="1" err="1">
                <a:ea typeface="+mn-lt"/>
                <a:cs typeface="+mn-lt"/>
              </a:rPr>
              <a:t>Semaglutid</a:t>
            </a:r>
            <a:r>
              <a:rPr lang="tr-TR" sz="2000" b="1" dirty="0">
                <a:ea typeface="+mn-lt"/>
                <a:cs typeface="+mn-lt"/>
              </a:rPr>
              <a:t> tedavisiyle ilgili olarak, doz 6. haftada </a:t>
            </a:r>
            <a:r>
              <a:rPr lang="tr-TR" sz="2000" b="1" err="1">
                <a:ea typeface="+mn-lt"/>
                <a:cs typeface="+mn-lt"/>
              </a:rPr>
              <a:t>haftada</a:t>
            </a:r>
            <a:r>
              <a:rPr lang="tr-TR" sz="2000" b="1" dirty="0">
                <a:ea typeface="+mn-lt"/>
                <a:cs typeface="+mn-lt"/>
              </a:rPr>
              <a:t> 1 mg'a çıkarıldı, bu haftada kilo kaybı zaten başlamıştı.</a:t>
            </a:r>
          </a:p>
          <a:p>
            <a:pPr marL="0" indent="0"/>
            <a:r>
              <a:rPr lang="tr-TR" sz="2000" b="1" dirty="0">
                <a:ea typeface="+mn-lt"/>
                <a:cs typeface="+mn-lt"/>
              </a:rPr>
              <a:t>Hasta ve ailesi diyet önerilerini anlamakta zorluk çekti ve hastanın   kilo kaybını desteklemek için yiyecek alımını kısıtlama eğilimindeydi. Bu nedenle doz, daha fazla yetersiz beslenmeyi önlemek için 13. haftada 0,25 mg'a düşürüldü.</a:t>
            </a:r>
          </a:p>
          <a:p>
            <a:pPr marL="0" indent="0"/>
            <a:r>
              <a:rPr lang="tr-TR" sz="2000" b="1" dirty="0">
                <a:ea typeface="+mn-lt"/>
                <a:cs typeface="+mn-lt"/>
              </a:rPr>
              <a:t>Günde 4 kez kullanılmak üzere reçete edilen protein tozuna bu zamanda başlandı.</a:t>
            </a:r>
          </a:p>
          <a:p>
            <a:pPr marL="0" indent="0"/>
            <a:endParaRPr lang="tr-TR" sz="2000" b="1" dirty="0"/>
          </a:p>
          <a:p>
            <a:pPr marL="0" indent="0"/>
            <a:endParaRPr lang="tr-TR" sz="2000" b="1" dirty="0"/>
          </a:p>
          <a:p>
            <a:pPr marL="0" indent="0"/>
            <a:endParaRPr lang="tr-TR" sz="2000"/>
          </a:p>
        </p:txBody>
      </p:sp>
    </p:spTree>
    <p:extLst>
      <p:ext uri="{BB962C8B-B14F-4D97-AF65-F5344CB8AC3E}">
        <p14:creationId xmlns:p14="http://schemas.microsoft.com/office/powerpoint/2010/main" val="1643322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BDFA595-0A07-6DD8-1FB4-831F2516D9A9}"/>
              </a:ext>
            </a:extLst>
          </p:cNvPr>
          <p:cNvSpPr>
            <a:spLocks noGrp="1"/>
          </p:cNvSpPr>
          <p:nvPr>
            <p:ph type="title"/>
          </p:nvPr>
        </p:nvSpPr>
        <p:spPr>
          <a:xfrm>
            <a:off x="1371599" y="294538"/>
            <a:ext cx="9895951" cy="1033669"/>
          </a:xfrm>
        </p:spPr>
        <p:txBody>
          <a:bodyPr>
            <a:normAutofit/>
          </a:bodyPr>
          <a:lstStyle/>
          <a:p>
            <a:r>
              <a:rPr lang="tr-TR" sz="4000">
                <a:solidFill>
                  <a:srgbClr val="FFFFFF"/>
                </a:solidFill>
              </a:rPr>
              <a:t>VAKANIN SEYRİ</a:t>
            </a:r>
          </a:p>
        </p:txBody>
      </p:sp>
      <p:sp>
        <p:nvSpPr>
          <p:cNvPr id="3" name="İçerik Yer Tutucusu 2">
            <a:extLst>
              <a:ext uri="{FF2B5EF4-FFF2-40B4-BE49-F238E27FC236}">
                <a16:creationId xmlns:a16="http://schemas.microsoft.com/office/drawing/2014/main" id="{4C6DE7EA-C402-2E4F-D4D0-DFFE7C1393C2}"/>
              </a:ext>
            </a:extLst>
          </p:cNvPr>
          <p:cNvSpPr>
            <a:spLocks noGrp="1"/>
          </p:cNvSpPr>
          <p:nvPr>
            <p:ph idx="1"/>
          </p:nvPr>
        </p:nvSpPr>
        <p:spPr>
          <a:xfrm>
            <a:off x="1371599" y="2318197"/>
            <a:ext cx="9724031" cy="3683358"/>
          </a:xfrm>
        </p:spPr>
        <p:txBody>
          <a:bodyPr vert="horz" lIns="91440" tIns="45720" rIns="91440" bIns="45720" rtlCol="0" anchor="ctr">
            <a:normAutofit/>
          </a:bodyPr>
          <a:lstStyle/>
          <a:p>
            <a:pPr marL="0" indent="0"/>
            <a:r>
              <a:rPr lang="tr-TR" sz="2000" b="1" dirty="0">
                <a:ea typeface="+mn-lt"/>
                <a:cs typeface="+mn-lt"/>
              </a:rPr>
              <a:t>Devam eden kilo kaybı nedeniyle, </a:t>
            </a:r>
            <a:r>
              <a:rPr lang="tr-TR" sz="2000" b="1" dirty="0" err="1">
                <a:ea typeface="+mn-lt"/>
                <a:cs typeface="+mn-lt"/>
              </a:rPr>
              <a:t>semaglutid</a:t>
            </a:r>
            <a:r>
              <a:rPr lang="tr-TR" sz="2000" b="1" dirty="0">
                <a:ea typeface="+mn-lt"/>
                <a:cs typeface="+mn-lt"/>
              </a:rPr>
              <a:t> dozu hastanedeki takibinin yapıldığı 28. haftada 0,25 mg  olarak tutuldu.</a:t>
            </a:r>
            <a:endParaRPr lang="tr-TR" sz="2000" b="1" dirty="0"/>
          </a:p>
          <a:p>
            <a:pPr marL="0" indent="0"/>
            <a:r>
              <a:rPr lang="tr-TR" sz="2000" b="1" dirty="0">
                <a:solidFill>
                  <a:srgbClr val="C00000"/>
                </a:solidFill>
                <a:ea typeface="+mn-lt"/>
                <a:cs typeface="+mn-lt"/>
              </a:rPr>
              <a:t>28 haftalık </a:t>
            </a:r>
            <a:r>
              <a:rPr lang="tr-TR" sz="2000" b="1" err="1">
                <a:solidFill>
                  <a:srgbClr val="C00000"/>
                </a:solidFill>
                <a:ea typeface="+mn-lt"/>
                <a:cs typeface="+mn-lt"/>
              </a:rPr>
              <a:t>semaglutid</a:t>
            </a:r>
            <a:r>
              <a:rPr lang="tr-TR" sz="2000" b="1" dirty="0">
                <a:solidFill>
                  <a:srgbClr val="C00000"/>
                </a:solidFill>
                <a:ea typeface="+mn-lt"/>
                <a:cs typeface="+mn-lt"/>
              </a:rPr>
              <a:t> tedavisiyle hasta 40 kg (toplam vücut ağırlığının %15,7'si) kaybetti, ağırlığını 215 kg'a ve </a:t>
            </a:r>
            <a:r>
              <a:rPr lang="tr-TR" sz="2000" b="1" err="1">
                <a:solidFill>
                  <a:srgbClr val="C00000"/>
                </a:solidFill>
                <a:ea typeface="+mn-lt"/>
                <a:cs typeface="+mn-lt"/>
              </a:rPr>
              <a:t>BMI'sini</a:t>
            </a:r>
            <a:r>
              <a:rPr lang="tr-TR" sz="2000" b="1" dirty="0">
                <a:solidFill>
                  <a:srgbClr val="C00000"/>
                </a:solidFill>
                <a:ea typeface="+mn-lt"/>
                <a:cs typeface="+mn-lt"/>
              </a:rPr>
              <a:t> 79 kg/m2'ye düşürdü.</a:t>
            </a:r>
            <a:endParaRPr lang="tr-TR" sz="2000" b="1">
              <a:solidFill>
                <a:srgbClr val="C00000"/>
              </a:solidFill>
            </a:endParaRPr>
          </a:p>
          <a:p>
            <a:pPr marL="0" indent="0"/>
            <a:r>
              <a:rPr lang="tr-TR" sz="2000" b="1" dirty="0">
                <a:solidFill>
                  <a:srgbClr val="C00000"/>
                </a:solidFill>
                <a:ea typeface="+mn-lt"/>
                <a:cs typeface="+mn-lt"/>
              </a:rPr>
              <a:t>Sol bacağındaki yoğun lenfödem önemli ölçüde iyileşti.6. ve 13. haftalar arasında sol uyluğunun tabanının çevresi 129 cm'den 113 cm'ye (-%12,4) düştü</a:t>
            </a:r>
          </a:p>
          <a:p>
            <a:pPr marL="0" indent="0"/>
            <a:endParaRPr lang="tr-TR" sz="2000" b="1" dirty="0"/>
          </a:p>
          <a:p>
            <a:endParaRPr lang="tr-TR" sz="2000" b="1" dirty="0"/>
          </a:p>
        </p:txBody>
      </p:sp>
    </p:spTree>
    <p:extLst>
      <p:ext uri="{BB962C8B-B14F-4D97-AF65-F5344CB8AC3E}">
        <p14:creationId xmlns:p14="http://schemas.microsoft.com/office/powerpoint/2010/main" val="2202023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0E22980F-5365-84BB-4D86-6CFA52D97DFC}"/>
              </a:ext>
            </a:extLst>
          </p:cNvPr>
          <p:cNvSpPr>
            <a:spLocks noGrp="1"/>
          </p:cNvSpPr>
          <p:nvPr>
            <p:ph idx="1"/>
          </p:nvPr>
        </p:nvSpPr>
        <p:spPr>
          <a:xfrm>
            <a:off x="1371599" y="2318197"/>
            <a:ext cx="9724031" cy="3683358"/>
          </a:xfrm>
        </p:spPr>
        <p:txBody>
          <a:bodyPr vert="horz" lIns="91440" tIns="45720" rIns="91440" bIns="45720" rtlCol="0" anchor="ctr">
            <a:normAutofit/>
          </a:bodyPr>
          <a:lstStyle/>
          <a:p>
            <a:pPr marL="0" indent="0"/>
            <a:r>
              <a:rPr lang="tr-TR" sz="2000" b="1" dirty="0">
                <a:solidFill>
                  <a:srgbClr val="C00000"/>
                </a:solidFill>
                <a:ea typeface="+mn-lt"/>
                <a:cs typeface="+mn-lt"/>
              </a:rPr>
              <a:t>Kilo kaybı ve fizik tedavi eğitimiyle artık 100 m yürüyebiliyor, giyinebiliyor ve kişisel hijyenini yardım almadan gerçekleştirebiliyordu.</a:t>
            </a:r>
            <a:endParaRPr lang="tr-TR" sz="2000" b="1">
              <a:solidFill>
                <a:srgbClr val="C00000"/>
              </a:solidFill>
            </a:endParaRPr>
          </a:p>
          <a:p>
            <a:pPr marL="0" indent="0"/>
            <a:r>
              <a:rPr lang="tr-TR" sz="2000" b="1" dirty="0">
                <a:solidFill>
                  <a:srgbClr val="C00000"/>
                </a:solidFill>
                <a:ea typeface="+mn-lt"/>
                <a:cs typeface="+mn-lt"/>
              </a:rPr>
              <a:t>Dinamometreyle ölçülen sağ el kavrama gücü 55,2'den 61,7 kg'a çıktı. </a:t>
            </a:r>
          </a:p>
          <a:p>
            <a:pPr marL="0" indent="0"/>
            <a:r>
              <a:rPr lang="tr-TR" sz="2000" b="1" dirty="0">
                <a:solidFill>
                  <a:srgbClr val="C00000"/>
                </a:solidFill>
                <a:ea typeface="+mn-lt"/>
                <a:cs typeface="+mn-lt"/>
              </a:rPr>
              <a:t>Obeziteyle ilişkili eşlik eden hastalıkları da </a:t>
            </a:r>
            <a:r>
              <a:rPr lang="tr-TR" sz="2000" b="1" err="1">
                <a:solidFill>
                  <a:srgbClr val="C00000"/>
                </a:solidFill>
                <a:ea typeface="+mn-lt"/>
                <a:cs typeface="+mn-lt"/>
              </a:rPr>
              <a:t>iyileşti:kan</a:t>
            </a:r>
            <a:r>
              <a:rPr lang="tr-TR" sz="2000" b="1" dirty="0">
                <a:solidFill>
                  <a:srgbClr val="C00000"/>
                </a:solidFill>
                <a:ea typeface="+mn-lt"/>
                <a:cs typeface="+mn-lt"/>
              </a:rPr>
              <a:t> basıncı çift hipertansif tedaviyle kontrol altına alındı, prediyabeti düzeldi ve </a:t>
            </a:r>
            <a:r>
              <a:rPr lang="tr-TR" sz="2000" b="1" err="1">
                <a:solidFill>
                  <a:srgbClr val="C00000"/>
                </a:solidFill>
                <a:ea typeface="+mn-lt"/>
                <a:cs typeface="+mn-lt"/>
              </a:rPr>
              <a:t>OSAS'ı</a:t>
            </a:r>
            <a:r>
              <a:rPr lang="tr-TR" sz="2000" b="1" dirty="0">
                <a:solidFill>
                  <a:srgbClr val="C00000"/>
                </a:solidFill>
                <a:ea typeface="+mn-lt"/>
                <a:cs typeface="+mn-lt"/>
              </a:rPr>
              <a:t> klinik olarak daha az şiddetliydi. Ayrıca, karaciğer fonksiyon testleri normalleşti ve CRP seviyeleri düştü</a:t>
            </a:r>
            <a:endParaRPr lang="tr-TR" sz="2000" b="1" dirty="0">
              <a:solidFill>
                <a:srgbClr val="C00000"/>
              </a:solidFill>
            </a:endParaRPr>
          </a:p>
          <a:p>
            <a:pPr marL="0" indent="0"/>
            <a:r>
              <a:rPr lang="tr-TR" sz="2000" b="1" dirty="0">
                <a:solidFill>
                  <a:srgbClr val="C00000"/>
                </a:solidFill>
                <a:ea typeface="+mn-lt"/>
                <a:cs typeface="+mn-lt"/>
              </a:rPr>
              <a:t>Başlangıçtaki tüm vitamin eksiklikleri takviyeyle çözüldü.</a:t>
            </a:r>
            <a:endParaRPr lang="tr-TR" sz="2000" b="1" dirty="0">
              <a:solidFill>
                <a:srgbClr val="C00000"/>
              </a:solidFill>
            </a:endParaRPr>
          </a:p>
          <a:p>
            <a:pPr marL="0" indent="0"/>
            <a:endParaRPr lang="tr-TR" sz="2000" b="1" dirty="0">
              <a:solidFill>
                <a:srgbClr val="C00000"/>
              </a:solidFill>
            </a:endParaRPr>
          </a:p>
          <a:p>
            <a:endParaRPr lang="tr-TR" sz="2000" b="1" dirty="0"/>
          </a:p>
        </p:txBody>
      </p:sp>
    </p:spTree>
    <p:extLst>
      <p:ext uri="{BB962C8B-B14F-4D97-AF65-F5344CB8AC3E}">
        <p14:creationId xmlns:p14="http://schemas.microsoft.com/office/powerpoint/2010/main" val="2045030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9098DB5-85D8-4099-4D01-48D3E7DEE26F}"/>
              </a:ext>
            </a:extLst>
          </p:cNvPr>
          <p:cNvSpPr>
            <a:spLocks noGrp="1"/>
          </p:cNvSpPr>
          <p:nvPr>
            <p:ph type="title"/>
          </p:nvPr>
        </p:nvSpPr>
        <p:spPr>
          <a:xfrm>
            <a:off x="1371599" y="294538"/>
            <a:ext cx="9895951" cy="1033669"/>
          </a:xfrm>
        </p:spPr>
        <p:txBody>
          <a:bodyPr>
            <a:normAutofit/>
          </a:bodyPr>
          <a:lstStyle/>
          <a:p>
            <a:r>
              <a:rPr lang="tr-TR" sz="4000">
                <a:solidFill>
                  <a:srgbClr val="FFFFFF"/>
                </a:solidFill>
              </a:rPr>
              <a:t>TARTIŞMA VE SONUÇ</a:t>
            </a:r>
          </a:p>
        </p:txBody>
      </p:sp>
      <p:sp>
        <p:nvSpPr>
          <p:cNvPr id="3" name="İçerik Yer Tutucusu 2">
            <a:extLst>
              <a:ext uri="{FF2B5EF4-FFF2-40B4-BE49-F238E27FC236}">
                <a16:creationId xmlns:a16="http://schemas.microsoft.com/office/drawing/2014/main" id="{1701A70E-30FD-8CDC-9CB9-A15E48695BA7}"/>
              </a:ext>
            </a:extLst>
          </p:cNvPr>
          <p:cNvSpPr>
            <a:spLocks noGrp="1"/>
          </p:cNvSpPr>
          <p:nvPr>
            <p:ph idx="1"/>
          </p:nvPr>
        </p:nvSpPr>
        <p:spPr>
          <a:xfrm>
            <a:off x="1371599" y="2318197"/>
            <a:ext cx="9724031" cy="3683358"/>
          </a:xfrm>
        </p:spPr>
        <p:txBody>
          <a:bodyPr vert="horz" lIns="91440" tIns="45720" rIns="91440" bIns="45720" rtlCol="0" anchor="ctr">
            <a:normAutofit/>
          </a:bodyPr>
          <a:lstStyle/>
          <a:p>
            <a:pPr marL="0" indent="0"/>
            <a:r>
              <a:rPr lang="tr-TR" sz="2000" b="1" dirty="0">
                <a:ea typeface="+mn-lt"/>
                <a:cs typeface="+mn-lt"/>
              </a:rPr>
              <a:t>Bu klinik vaka, </a:t>
            </a:r>
            <a:r>
              <a:rPr lang="tr-TR" sz="2000" b="1" dirty="0" err="1">
                <a:ea typeface="+mn-lt"/>
                <a:cs typeface="+mn-lt"/>
              </a:rPr>
              <a:t>morbid</a:t>
            </a:r>
            <a:r>
              <a:rPr lang="tr-TR" sz="2000" b="1" dirty="0">
                <a:ea typeface="+mn-lt"/>
                <a:cs typeface="+mn-lt"/>
              </a:rPr>
              <a:t> obeziteye sahip bir hastada </a:t>
            </a:r>
            <a:r>
              <a:rPr lang="tr-TR" sz="2000" b="1" dirty="0" err="1">
                <a:ea typeface="+mn-lt"/>
                <a:cs typeface="+mn-lt"/>
              </a:rPr>
              <a:t>semaglutidin</a:t>
            </a:r>
            <a:r>
              <a:rPr lang="tr-TR" sz="2000" b="1" dirty="0">
                <a:ea typeface="+mn-lt"/>
                <a:cs typeface="+mn-lt"/>
              </a:rPr>
              <a:t> etkinliğini göstermiştir. 28 haftalık tedaviden sonra, hasta total vücut ağırlığının %15,7'sini </a:t>
            </a:r>
            <a:r>
              <a:rPr lang="tr-TR" sz="2000" b="1" dirty="0" err="1">
                <a:ea typeface="+mn-lt"/>
                <a:cs typeface="+mn-lt"/>
              </a:rPr>
              <a:t>kaybetti.Bu</a:t>
            </a:r>
            <a:r>
              <a:rPr lang="tr-TR" sz="2000" b="1" dirty="0">
                <a:ea typeface="+mn-lt"/>
                <a:cs typeface="+mn-lt"/>
              </a:rPr>
              <a:t>, </a:t>
            </a:r>
            <a:r>
              <a:rPr lang="tr-TR" sz="2000" b="1" dirty="0" err="1">
                <a:ea typeface="+mn-lt"/>
                <a:cs typeface="+mn-lt"/>
              </a:rPr>
              <a:t>submaksimal</a:t>
            </a:r>
            <a:r>
              <a:rPr lang="tr-TR" sz="2000" b="1" dirty="0">
                <a:ea typeface="+mn-lt"/>
                <a:cs typeface="+mn-lt"/>
              </a:rPr>
              <a:t> dozlar kullanılmasına rağmen önemli bir miktardır ve kilosu son takipte hala düşüş eğilimindeydi.</a:t>
            </a:r>
            <a:endParaRPr lang="tr-TR" sz="2000" b="1" dirty="0"/>
          </a:p>
          <a:p>
            <a:pPr marL="0" indent="0"/>
            <a:r>
              <a:rPr lang="tr-TR" sz="2000" b="1" dirty="0">
                <a:ea typeface="+mn-lt"/>
                <a:cs typeface="+mn-lt"/>
              </a:rPr>
              <a:t>Ancak, aşırı obeziteye sahip hastalarda GLP1-RA'ların kullanımıyla ilgili çok az veri bulunmaktadır.GLP1-RA'nın etkinliği ve yönetimiyle ilgili daha fazla veriye ihtiyaç duyulmaktadır.</a:t>
            </a:r>
          </a:p>
          <a:p>
            <a:pPr marL="0" indent="0"/>
            <a:r>
              <a:rPr lang="tr-TR" sz="2000" b="1" dirty="0">
                <a:ea typeface="+mn-lt"/>
                <a:cs typeface="+mn-lt"/>
              </a:rPr>
              <a:t>Bu vakanın ikinci önemli noktası, hastanın sol bacağındaki </a:t>
            </a:r>
            <a:r>
              <a:rPr lang="tr-TR" sz="2000" b="1" dirty="0" err="1">
                <a:ea typeface="+mn-lt"/>
                <a:cs typeface="+mn-lt"/>
              </a:rPr>
              <a:t>multifokal</a:t>
            </a:r>
            <a:r>
              <a:rPr lang="tr-TR" sz="2000" b="1" dirty="0">
                <a:ea typeface="+mn-lt"/>
                <a:cs typeface="+mn-lt"/>
              </a:rPr>
              <a:t> masif lenfödemin iyileşmesidir, bu tür bir açıklama GLP1-RA tedavisi bağlamında ilk kez yapılmıştır.</a:t>
            </a:r>
            <a:endParaRPr lang="tr-TR" sz="2000" b="1" dirty="0"/>
          </a:p>
          <a:p>
            <a:pPr marL="0" indent="0"/>
            <a:endParaRPr lang="tr-TR" sz="2000" b="1" dirty="0">
              <a:ea typeface="+mn-lt"/>
              <a:cs typeface="+mn-lt"/>
            </a:endParaRPr>
          </a:p>
          <a:p>
            <a:pPr marL="0" indent="0"/>
            <a:endParaRPr lang="tr-TR" sz="2000">
              <a:ea typeface="+mn-lt"/>
              <a:cs typeface="+mn-lt"/>
            </a:endParaRPr>
          </a:p>
          <a:p>
            <a:pPr marL="0" indent="0">
              <a:buNone/>
            </a:pPr>
            <a:endParaRPr lang="tr-TR" sz="2000">
              <a:ea typeface="+mn-lt"/>
              <a:cs typeface="+mn-lt"/>
            </a:endParaRPr>
          </a:p>
        </p:txBody>
      </p:sp>
    </p:spTree>
    <p:extLst>
      <p:ext uri="{BB962C8B-B14F-4D97-AF65-F5344CB8AC3E}">
        <p14:creationId xmlns:p14="http://schemas.microsoft.com/office/powerpoint/2010/main" val="3578843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A7779F49-142F-0167-B3C2-A0806DFB5ED9}"/>
              </a:ext>
            </a:extLst>
          </p:cNvPr>
          <p:cNvSpPr>
            <a:spLocks noGrp="1"/>
          </p:cNvSpPr>
          <p:nvPr>
            <p:ph idx="1"/>
          </p:nvPr>
        </p:nvSpPr>
        <p:spPr>
          <a:xfrm>
            <a:off x="1371599" y="2318197"/>
            <a:ext cx="9724031" cy="3683358"/>
          </a:xfrm>
        </p:spPr>
        <p:txBody>
          <a:bodyPr vert="horz" lIns="91440" tIns="45720" rIns="91440" bIns="45720" rtlCol="0" anchor="ctr">
            <a:normAutofit/>
          </a:bodyPr>
          <a:lstStyle/>
          <a:p>
            <a:pPr marL="0" indent="0">
              <a:buNone/>
            </a:pPr>
            <a:r>
              <a:rPr lang="tr-TR" sz="2000" b="1" dirty="0">
                <a:ea typeface="+mn-lt"/>
                <a:cs typeface="+mn-lt"/>
              </a:rPr>
              <a:t>Lenfödemindeki azalma muhtemelen </a:t>
            </a:r>
            <a:r>
              <a:rPr lang="tr-TR" sz="2000" b="1" dirty="0" err="1">
                <a:ea typeface="+mn-lt"/>
                <a:cs typeface="+mn-lt"/>
              </a:rPr>
              <a:t>semaglutid</a:t>
            </a:r>
            <a:r>
              <a:rPr lang="tr-TR" sz="2000" b="1" dirty="0">
                <a:ea typeface="+mn-lt"/>
                <a:cs typeface="+mn-lt"/>
              </a:rPr>
              <a:t> ile hastanın genel kilo kaybından kaynaklanmaktadır.</a:t>
            </a:r>
            <a:endParaRPr lang="tr-TR" sz="2000" b="1"/>
          </a:p>
          <a:p>
            <a:pPr marL="0" indent="0"/>
            <a:r>
              <a:rPr lang="tr-TR" sz="2000" b="1" dirty="0">
                <a:ea typeface="+mn-lt"/>
                <a:cs typeface="+mn-lt"/>
              </a:rPr>
              <a:t>GLP1-RA'ların lenfödem üzerinde doğrudan bir etkisi olup olmadığı henüz belirlenmemiştir.GLP1-RA'lar tedavi sırasında inflamatuar belirteçlerin azalmasıyla gösterildiği gibi lenfödemde iyileşme sağlayabilir; belki de bunun lenfödem üzerinde yararlı bir etkisi olabilir.</a:t>
            </a:r>
            <a:endParaRPr lang="tr-TR" sz="2000" b="1"/>
          </a:p>
          <a:p>
            <a:pPr marL="0" indent="0"/>
            <a:r>
              <a:rPr lang="tr-TR" sz="2000" b="1" dirty="0">
                <a:ea typeface="+mn-lt"/>
                <a:cs typeface="+mn-lt"/>
              </a:rPr>
              <a:t>Bu hasta </a:t>
            </a:r>
            <a:r>
              <a:rPr lang="tr-TR" sz="2000" b="1" dirty="0" err="1">
                <a:ea typeface="+mn-lt"/>
                <a:cs typeface="+mn-lt"/>
              </a:rPr>
              <a:t>için,lenfatik</a:t>
            </a:r>
            <a:r>
              <a:rPr lang="tr-TR" sz="2000" b="1" dirty="0">
                <a:ea typeface="+mn-lt"/>
                <a:cs typeface="+mn-lt"/>
              </a:rPr>
              <a:t> kitlelerin cerrahi olarak çıkarılması, kilo kaybının devam etmesiyle gereksiz olacaktır. Ancak, </a:t>
            </a:r>
            <a:r>
              <a:rPr lang="tr-TR" sz="2000" b="1" dirty="0" err="1">
                <a:ea typeface="+mn-lt"/>
                <a:cs typeface="+mn-lt"/>
              </a:rPr>
              <a:t>endike</a:t>
            </a:r>
            <a:r>
              <a:rPr lang="tr-TR" sz="2000" b="1" dirty="0">
                <a:ea typeface="+mn-lt"/>
                <a:cs typeface="+mn-lt"/>
              </a:rPr>
              <a:t> ise, büyüklüklerinin azalması nedeniyle  uygulanması daha kolay </a:t>
            </a:r>
            <a:r>
              <a:rPr lang="tr-TR" sz="2000" b="1" dirty="0" err="1">
                <a:ea typeface="+mn-lt"/>
                <a:cs typeface="+mn-lt"/>
              </a:rPr>
              <a:t>olacaktır.Bu</a:t>
            </a:r>
            <a:r>
              <a:rPr lang="tr-TR" sz="2000" b="1" dirty="0">
                <a:ea typeface="+mn-lt"/>
                <a:cs typeface="+mn-lt"/>
              </a:rPr>
              <a:t> nedenle, cerrahi eksizyondan önce GLP1-RA tedavisiyle kilo kaybı, gelecekteki lenfödem vakalarında düşünülebilir</a:t>
            </a:r>
          </a:p>
          <a:p>
            <a:pPr marL="0" indent="0"/>
            <a:endParaRPr lang="tr-TR" sz="2000" b="1" dirty="0">
              <a:ea typeface="+mn-lt"/>
              <a:cs typeface="+mn-lt"/>
            </a:endParaRPr>
          </a:p>
          <a:p>
            <a:endParaRPr lang="tr-TR" sz="2000">
              <a:ea typeface="+mn-lt"/>
              <a:cs typeface="+mn-lt"/>
            </a:endParaRPr>
          </a:p>
        </p:txBody>
      </p:sp>
    </p:spTree>
    <p:extLst>
      <p:ext uri="{BB962C8B-B14F-4D97-AF65-F5344CB8AC3E}">
        <p14:creationId xmlns:p14="http://schemas.microsoft.com/office/powerpoint/2010/main" val="1944208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8DFADA-27D9-E307-B425-865526E2B77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84D9397-10D7-76FB-0307-D36453448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E9312C-B07B-39F9-D141-69EC282D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90529-CA63-6533-84B8-5C99619C3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A94EBE8-8F93-9146-2A12-976A41324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EA5A9C2-7F5D-5848-4354-9D66DDF4A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399D3AD8-9BCD-214F-3C1B-DC274227959A}"/>
              </a:ext>
            </a:extLst>
          </p:cNvPr>
          <p:cNvSpPr>
            <a:spLocks noGrp="1"/>
          </p:cNvSpPr>
          <p:nvPr>
            <p:ph idx="1"/>
          </p:nvPr>
        </p:nvSpPr>
        <p:spPr>
          <a:xfrm>
            <a:off x="1371599" y="2318197"/>
            <a:ext cx="9724031" cy="3683358"/>
          </a:xfrm>
        </p:spPr>
        <p:txBody>
          <a:bodyPr vert="horz" lIns="91440" tIns="45720" rIns="91440" bIns="45720" rtlCol="0" anchor="ctr">
            <a:normAutofit lnSpcReduction="10000"/>
          </a:bodyPr>
          <a:lstStyle/>
          <a:p>
            <a:pPr marL="0" indent="0">
              <a:buNone/>
            </a:pPr>
            <a:r>
              <a:rPr lang="tr-TR" sz="1900" b="1" dirty="0"/>
              <a:t>49 yaşında tip2 dm nedeniyle takip edilen erkek hasta kontrole geliyor. 8 yıl öncesinde tanı </a:t>
            </a:r>
            <a:r>
              <a:rPr lang="tr-TR" sz="1900" b="1" err="1"/>
              <a:t>almış.Yaklaşık</a:t>
            </a:r>
            <a:r>
              <a:rPr lang="tr-TR" sz="1900" b="1" dirty="0"/>
              <a:t> 1 yıl önce MI </a:t>
            </a:r>
            <a:r>
              <a:rPr lang="tr-TR" sz="1900" b="1" err="1"/>
              <a:t>geçirmiş.Öyküsünde</a:t>
            </a:r>
            <a:r>
              <a:rPr lang="tr-TR" sz="1900" b="1" dirty="0"/>
              <a:t> HT ve hiperlipidemi </a:t>
            </a:r>
            <a:r>
              <a:rPr lang="tr-TR" sz="1900" b="1" err="1"/>
              <a:t>mevcut.Şu</a:t>
            </a:r>
            <a:r>
              <a:rPr lang="tr-TR" sz="1900" b="1" dirty="0"/>
              <a:t> anda tedavide </a:t>
            </a:r>
            <a:r>
              <a:rPr lang="tr-TR" sz="1900" b="1" err="1"/>
              <a:t>metformin,ramipril,aspirin,metaprolol</a:t>
            </a:r>
            <a:r>
              <a:rPr lang="tr-TR" sz="1900" b="1" dirty="0"/>
              <a:t> ve </a:t>
            </a:r>
            <a:r>
              <a:rPr lang="tr-TR" sz="1900" b="1" err="1"/>
              <a:t>rosuvastatin</a:t>
            </a:r>
            <a:r>
              <a:rPr lang="tr-TR" sz="1900" b="1" dirty="0"/>
              <a:t> kullanıyor.VKİ:32 HbA1C:8.5 </a:t>
            </a:r>
          </a:p>
          <a:p>
            <a:pPr marL="0" indent="0">
              <a:buNone/>
            </a:pPr>
            <a:r>
              <a:rPr lang="tr-TR" sz="1900" b="1" dirty="0"/>
              <a:t>Bu hastada efektif kan şekeri kontrolünün yapılması için aşağıdaki ilaçlardan hangisi daha uygundur?</a:t>
            </a:r>
          </a:p>
          <a:p>
            <a:pPr marL="0" indent="0">
              <a:buNone/>
            </a:pPr>
            <a:r>
              <a:rPr lang="tr-TR" sz="1900" b="1" dirty="0">
                <a:ea typeface="+mn-lt"/>
                <a:cs typeface="+mn-lt"/>
              </a:rPr>
              <a:t>A) </a:t>
            </a:r>
            <a:r>
              <a:rPr lang="tr-TR" sz="1900" b="1" err="1">
                <a:ea typeface="+mn-lt"/>
                <a:cs typeface="+mn-lt"/>
              </a:rPr>
              <a:t>Eksenatid</a:t>
            </a:r>
            <a:endParaRPr lang="tr-TR" sz="1900" b="1" err="1"/>
          </a:p>
          <a:p>
            <a:pPr marL="0" indent="0">
              <a:buNone/>
            </a:pPr>
            <a:r>
              <a:rPr lang="tr-TR" sz="1900" b="1" dirty="0">
                <a:ea typeface="+mn-lt"/>
                <a:cs typeface="+mn-lt"/>
              </a:rPr>
              <a:t>B) </a:t>
            </a:r>
            <a:r>
              <a:rPr lang="tr-TR" sz="1900" b="1" err="1">
                <a:ea typeface="+mn-lt"/>
                <a:cs typeface="+mn-lt"/>
              </a:rPr>
              <a:t>Gliklazid</a:t>
            </a:r>
            <a:endParaRPr lang="tr-TR" sz="1900" b="1" err="1"/>
          </a:p>
          <a:p>
            <a:pPr marL="0" indent="0">
              <a:buNone/>
            </a:pPr>
            <a:r>
              <a:rPr lang="tr-TR" sz="1900" b="1" dirty="0">
                <a:ea typeface="+mn-lt"/>
                <a:cs typeface="+mn-lt"/>
              </a:rPr>
              <a:t>C) </a:t>
            </a:r>
            <a:r>
              <a:rPr lang="tr-TR" sz="1900" b="1" err="1">
                <a:ea typeface="+mn-lt"/>
                <a:cs typeface="+mn-lt"/>
              </a:rPr>
              <a:t>Liraglutid</a:t>
            </a:r>
            <a:endParaRPr lang="tr-TR" sz="1900" b="1" err="1"/>
          </a:p>
          <a:p>
            <a:pPr marL="0" indent="0">
              <a:buNone/>
            </a:pPr>
            <a:r>
              <a:rPr lang="tr-TR" sz="1900" b="1" dirty="0">
                <a:ea typeface="+mn-lt"/>
                <a:cs typeface="+mn-lt"/>
              </a:rPr>
              <a:t>D) </a:t>
            </a:r>
            <a:r>
              <a:rPr lang="tr-TR" sz="1900" b="1" err="1">
                <a:ea typeface="+mn-lt"/>
                <a:cs typeface="+mn-lt"/>
              </a:rPr>
              <a:t>Pioglitazon</a:t>
            </a:r>
            <a:endParaRPr lang="tr-TR" sz="1900" b="1" err="1"/>
          </a:p>
          <a:p>
            <a:pPr marL="0" indent="0">
              <a:buNone/>
            </a:pPr>
            <a:r>
              <a:rPr lang="tr-TR" sz="1900" b="1" dirty="0">
                <a:ea typeface="+mn-lt"/>
                <a:cs typeface="+mn-lt"/>
              </a:rPr>
              <a:t>E) </a:t>
            </a:r>
            <a:r>
              <a:rPr lang="tr-TR" sz="1900" b="1" err="1">
                <a:ea typeface="+mn-lt"/>
                <a:cs typeface="+mn-lt"/>
              </a:rPr>
              <a:t>Saxagliptin</a:t>
            </a:r>
            <a:endParaRPr lang="tr-TR" sz="1900" b="1" err="1"/>
          </a:p>
          <a:p>
            <a:pPr marL="0" indent="0"/>
            <a:endParaRPr lang="tr-TR" sz="1900"/>
          </a:p>
          <a:p>
            <a:pPr marL="0" indent="0">
              <a:buNone/>
            </a:pPr>
            <a:endParaRPr lang="tr-TR" sz="1900"/>
          </a:p>
          <a:p>
            <a:endParaRPr lang="tr-TR" sz="1900"/>
          </a:p>
        </p:txBody>
      </p:sp>
      <p:sp>
        <p:nvSpPr>
          <p:cNvPr id="2" name="Dikdörtgen 1">
            <a:extLst>
              <a:ext uri="{FF2B5EF4-FFF2-40B4-BE49-F238E27FC236}">
                <a16:creationId xmlns:a16="http://schemas.microsoft.com/office/drawing/2014/main" id="{1D0477B4-5F2F-3164-2CB6-01E6830EDD8E}"/>
              </a:ext>
            </a:extLst>
          </p:cNvPr>
          <p:cNvSpPr/>
          <p:nvPr/>
        </p:nvSpPr>
        <p:spPr>
          <a:xfrm flipH="1">
            <a:off x="1368478" y="4291144"/>
            <a:ext cx="336918" cy="311267"/>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355308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190CAC5F-66D9-65D3-B648-797348033641}"/>
              </a:ext>
            </a:extLst>
          </p:cNvPr>
          <p:cNvSpPr>
            <a:spLocks noGrp="1"/>
          </p:cNvSpPr>
          <p:nvPr>
            <p:ph idx="1"/>
          </p:nvPr>
        </p:nvSpPr>
        <p:spPr>
          <a:xfrm>
            <a:off x="1371599" y="2318197"/>
            <a:ext cx="9724031" cy="3683358"/>
          </a:xfrm>
        </p:spPr>
        <p:txBody>
          <a:bodyPr vert="horz" lIns="91440" tIns="45720" rIns="91440" bIns="45720" rtlCol="0" anchor="ctr">
            <a:normAutofit/>
          </a:bodyPr>
          <a:lstStyle/>
          <a:p>
            <a:r>
              <a:rPr lang="tr-TR" sz="2000" b="1" dirty="0">
                <a:ea typeface="+mn-lt"/>
                <a:cs typeface="+mn-lt"/>
              </a:rPr>
              <a:t>Sonuç olarak, vaka raporumuz GLP1-RA'nın </a:t>
            </a:r>
            <a:r>
              <a:rPr lang="tr-TR" sz="2000" b="1" err="1">
                <a:ea typeface="+mn-lt"/>
                <a:cs typeface="+mn-lt"/>
              </a:rPr>
              <a:t>semaglutid</a:t>
            </a:r>
            <a:r>
              <a:rPr lang="tr-TR" sz="2000" b="1" dirty="0">
                <a:ea typeface="+mn-lt"/>
                <a:cs typeface="+mn-lt"/>
              </a:rPr>
              <a:t> ile tedavisinin aşırı obezite ve </a:t>
            </a:r>
            <a:r>
              <a:rPr lang="tr-TR" sz="2000" b="1" err="1">
                <a:ea typeface="+mn-lt"/>
                <a:cs typeface="+mn-lt"/>
              </a:rPr>
              <a:t>MLL'li</a:t>
            </a:r>
            <a:r>
              <a:rPr lang="tr-TR" sz="2000" b="1" dirty="0">
                <a:ea typeface="+mn-lt"/>
                <a:cs typeface="+mn-lt"/>
              </a:rPr>
              <a:t> hastaların tedavisinde etkili olabileceğini göstermektedir.</a:t>
            </a:r>
            <a:endParaRPr lang="tr-TR"/>
          </a:p>
          <a:p>
            <a:pPr marL="0" indent="0"/>
            <a:r>
              <a:rPr lang="tr-TR" sz="2000" b="1" dirty="0">
                <a:ea typeface="+mn-lt"/>
                <a:cs typeface="+mn-lt"/>
              </a:rPr>
              <a:t>Bu faydaları elde etmek için, uzmanlaşmış bir obezite merkezinde multidisipliner bir ekibin desteği </a:t>
            </a:r>
            <a:r>
              <a:rPr lang="tr-TR" sz="2000" b="1" err="1">
                <a:ea typeface="+mn-lt"/>
                <a:cs typeface="+mn-lt"/>
              </a:rPr>
              <a:t>esastır.Aşırı</a:t>
            </a:r>
            <a:r>
              <a:rPr lang="tr-TR" sz="2000" b="1" dirty="0">
                <a:ea typeface="+mn-lt"/>
                <a:cs typeface="+mn-lt"/>
              </a:rPr>
              <a:t> obezite ve komplikasyonları olan hastaların tıbbi tedavisiyle ilgili daha fazla araştırma, yönetimlerini en iyi hale getirmek için gereklidir.</a:t>
            </a:r>
          </a:p>
          <a:p>
            <a:pPr marL="0" indent="0"/>
            <a:endParaRPr lang="tr-TR" sz="2000" b="1" dirty="0"/>
          </a:p>
          <a:p>
            <a:endParaRPr lang="tr-TR" sz="2000" b="1" dirty="0">
              <a:ea typeface="+mn-lt"/>
              <a:cs typeface="+mn-lt"/>
            </a:endParaRPr>
          </a:p>
        </p:txBody>
      </p:sp>
    </p:spTree>
    <p:extLst>
      <p:ext uri="{BB962C8B-B14F-4D97-AF65-F5344CB8AC3E}">
        <p14:creationId xmlns:p14="http://schemas.microsoft.com/office/powerpoint/2010/main" val="1136797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metin, yazı tipi, ekran görüntüsü, sayı, numara içeren bir resim&#10;&#10;Yapay zeka tarafından oluşturulan içerik yanlış olabilir.">
            <a:extLst>
              <a:ext uri="{FF2B5EF4-FFF2-40B4-BE49-F238E27FC236}">
                <a16:creationId xmlns:a16="http://schemas.microsoft.com/office/drawing/2014/main" id="{DB1DFE4A-9F65-C7C3-835D-08AF63BC9E51}"/>
              </a:ext>
            </a:extLst>
          </p:cNvPr>
          <p:cNvPicPr>
            <a:picLocks noGrp="1" noChangeAspect="1"/>
          </p:cNvPicPr>
          <p:nvPr>
            <p:ph idx="1"/>
          </p:nvPr>
        </p:nvPicPr>
        <p:blipFill>
          <a:blip r:embed="rId2"/>
          <a:stretch>
            <a:fillRect/>
          </a:stretch>
        </p:blipFill>
        <p:spPr>
          <a:xfrm>
            <a:off x="228259" y="395205"/>
            <a:ext cx="11722111" cy="6075863"/>
          </a:xfrm>
        </p:spPr>
      </p:pic>
    </p:spTree>
    <p:extLst>
      <p:ext uri="{BB962C8B-B14F-4D97-AF65-F5344CB8AC3E}">
        <p14:creationId xmlns:p14="http://schemas.microsoft.com/office/powerpoint/2010/main" val="3011657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9089EED9-F54D-4F20-A2C6-949DE4176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E46F721-3785-414D-8697-16AF490E6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lt Başlık 2">
            <a:extLst>
              <a:ext uri="{FF2B5EF4-FFF2-40B4-BE49-F238E27FC236}">
                <a16:creationId xmlns:a16="http://schemas.microsoft.com/office/drawing/2014/main" id="{55F25801-A815-A1A4-F498-9565D9886B2F}"/>
              </a:ext>
            </a:extLst>
          </p:cNvPr>
          <p:cNvSpPr>
            <a:spLocks noGrp="1"/>
          </p:cNvSpPr>
          <p:nvPr>
            <p:ph type="subTitle" idx="1"/>
          </p:nvPr>
        </p:nvSpPr>
        <p:spPr>
          <a:xfrm>
            <a:off x="8362951" y="4216344"/>
            <a:ext cx="2895600" cy="1289676"/>
          </a:xfrm>
        </p:spPr>
        <p:txBody>
          <a:bodyPr vert="horz" lIns="91440" tIns="45720" rIns="91440" bIns="45720" rtlCol="0" anchor="t">
            <a:normAutofit/>
          </a:bodyPr>
          <a:lstStyle/>
          <a:p>
            <a:r>
              <a:rPr lang="tr-TR" sz="1600">
                <a:solidFill>
                  <a:schemeClr val="tx1">
                    <a:lumMod val="85000"/>
                    <a:lumOff val="15000"/>
                  </a:schemeClr>
                </a:solidFill>
                <a:latin typeface="Book Antiqua"/>
              </a:rPr>
              <a:t>Dinlediğiniz için teşekkürler..</a:t>
            </a:r>
          </a:p>
        </p:txBody>
      </p:sp>
      <p:pic>
        <p:nvPicPr>
          <p:cNvPr id="4" name="Resim 3" descr="metin, gökyüzü, bulut, ekran görüntüsü içeren bir resim&#10;&#10;Yapay zeka tarafından oluşturulan içerik yanlış olabilir.">
            <a:extLst>
              <a:ext uri="{FF2B5EF4-FFF2-40B4-BE49-F238E27FC236}">
                <a16:creationId xmlns:a16="http://schemas.microsoft.com/office/drawing/2014/main" id="{2247D391-1589-2F7A-B23A-FABEC8F14661}"/>
              </a:ext>
            </a:extLst>
          </p:cNvPr>
          <p:cNvPicPr>
            <a:picLocks noChangeAspect="1"/>
          </p:cNvPicPr>
          <p:nvPr/>
        </p:nvPicPr>
        <p:blipFill>
          <a:blip r:embed="rId2"/>
          <a:srcRect r="2756" b="1"/>
          <a:stretch/>
        </p:blipFill>
        <p:spPr>
          <a:xfrm>
            <a:off x="20" y="1"/>
            <a:ext cx="7665573" cy="6857999"/>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p:spPr>
      </p:pic>
    </p:spTree>
    <p:extLst>
      <p:ext uri="{BB962C8B-B14F-4D97-AF65-F5344CB8AC3E}">
        <p14:creationId xmlns:p14="http://schemas.microsoft.com/office/powerpoint/2010/main" val="1693980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ACEB888E-0B88-B996-01AC-91E3F670BD88}"/>
              </a:ext>
            </a:extLst>
          </p:cNvPr>
          <p:cNvSpPr>
            <a:spLocks noGrp="1"/>
          </p:cNvSpPr>
          <p:nvPr>
            <p:ph idx="1"/>
          </p:nvPr>
        </p:nvSpPr>
        <p:spPr>
          <a:xfrm>
            <a:off x="1371599" y="2318197"/>
            <a:ext cx="9724031" cy="3683358"/>
          </a:xfrm>
        </p:spPr>
        <p:txBody>
          <a:bodyPr vert="horz" lIns="91440" tIns="45720" rIns="91440" bIns="45720" rtlCol="0" anchor="ctr">
            <a:normAutofit lnSpcReduction="10000"/>
          </a:bodyPr>
          <a:lstStyle/>
          <a:p>
            <a:endParaRPr lang="tr-TR" sz="1900" b="1" dirty="0"/>
          </a:p>
          <a:p>
            <a:pPr marL="0" indent="0">
              <a:buNone/>
            </a:pPr>
            <a:r>
              <a:rPr lang="tr-TR" sz="1900" b="1" dirty="0"/>
              <a:t>GLP-1 analogları (</a:t>
            </a:r>
            <a:r>
              <a:rPr lang="tr-TR" sz="1900" b="1" dirty="0" err="1"/>
              <a:t>liraglutide,exenatide,dulaglutide,lixisenatide,semaglutide</a:t>
            </a:r>
            <a:r>
              <a:rPr lang="tr-TR" sz="1900" b="1" dirty="0"/>
              <a:t>) ;</a:t>
            </a:r>
          </a:p>
          <a:p>
            <a:pPr marL="0" indent="0">
              <a:buNone/>
            </a:pPr>
            <a:r>
              <a:rPr lang="tr-TR" sz="1900" b="1" dirty="0"/>
              <a:t>-</a:t>
            </a:r>
            <a:r>
              <a:rPr lang="tr-TR" sz="1900" b="1" err="1"/>
              <a:t>Sc</a:t>
            </a:r>
            <a:r>
              <a:rPr lang="tr-TR" sz="1900" b="1" dirty="0"/>
              <a:t> kullanılırlar.</a:t>
            </a:r>
          </a:p>
          <a:p>
            <a:pPr marL="0" indent="0">
              <a:buNone/>
            </a:pPr>
            <a:r>
              <a:rPr lang="tr-TR" sz="1900" b="1" dirty="0"/>
              <a:t>-Glukoz bağımlı insülin sekresyonunu arttırırlar.</a:t>
            </a:r>
          </a:p>
          <a:p>
            <a:pPr marL="0" indent="0">
              <a:buNone/>
            </a:pPr>
            <a:r>
              <a:rPr lang="tr-TR" sz="1900" b="1" dirty="0"/>
              <a:t>-İştahı azaltırlar.</a:t>
            </a:r>
          </a:p>
          <a:p>
            <a:pPr marL="0" indent="0">
              <a:buNone/>
            </a:pPr>
            <a:r>
              <a:rPr lang="tr-TR" sz="1900" b="1" dirty="0"/>
              <a:t>-Hipoglisemi riski düşüktür.</a:t>
            </a:r>
          </a:p>
          <a:p>
            <a:pPr marL="0" indent="0">
              <a:buNone/>
            </a:pPr>
            <a:r>
              <a:rPr lang="tr-TR" sz="1900" b="1" dirty="0"/>
              <a:t>-Koroner arter hastalığı olanlarda KV olay riskini azaltırlar(LİRAGLUTİD VE SEMAGLUTİD)</a:t>
            </a:r>
          </a:p>
          <a:p>
            <a:pPr marL="0" indent="0">
              <a:buNone/>
            </a:pPr>
            <a:r>
              <a:rPr lang="tr-TR" sz="1900" b="1" dirty="0"/>
              <a:t>-C </a:t>
            </a:r>
            <a:r>
              <a:rPr lang="tr-TR" sz="1900" b="1" err="1"/>
              <a:t>hc</a:t>
            </a:r>
            <a:r>
              <a:rPr lang="tr-TR" sz="1900" b="1" dirty="0"/>
              <a:t> hiperplazisi riski nedeniyle </a:t>
            </a:r>
            <a:r>
              <a:rPr lang="tr-TR" sz="1900" b="1" err="1"/>
              <a:t>medüller</a:t>
            </a:r>
            <a:r>
              <a:rPr lang="tr-TR" sz="1900" b="1" dirty="0"/>
              <a:t> </a:t>
            </a:r>
            <a:r>
              <a:rPr lang="tr-TR" sz="1900" b="1" err="1"/>
              <a:t>tiroid</a:t>
            </a:r>
            <a:r>
              <a:rPr lang="tr-TR" sz="1900" b="1" dirty="0"/>
              <a:t> kanseri öyküsü/riski olanlarda kullanılmaz.</a:t>
            </a:r>
          </a:p>
          <a:p>
            <a:pPr marL="0" indent="0">
              <a:buNone/>
            </a:pPr>
            <a:r>
              <a:rPr lang="tr-TR" sz="1900" b="1" dirty="0"/>
              <a:t>-Pankreatit öyküsü olanlarda kullanımı önerilmez.</a:t>
            </a:r>
          </a:p>
          <a:p>
            <a:endParaRPr lang="tr-TR" sz="1900" b="1" dirty="0"/>
          </a:p>
          <a:p>
            <a:endParaRPr lang="tr-TR" sz="1900" b="1" dirty="0"/>
          </a:p>
        </p:txBody>
      </p:sp>
    </p:spTree>
    <p:extLst>
      <p:ext uri="{BB962C8B-B14F-4D97-AF65-F5344CB8AC3E}">
        <p14:creationId xmlns:p14="http://schemas.microsoft.com/office/powerpoint/2010/main" val="1091309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lt Başlık 2"/>
          <p:cNvSpPr>
            <a:spLocks noGrp="1"/>
          </p:cNvSpPr>
          <p:nvPr>
            <p:ph type="subTitle" idx="1"/>
          </p:nvPr>
        </p:nvSpPr>
        <p:spPr>
          <a:xfrm>
            <a:off x="8456522" y="5633765"/>
            <a:ext cx="3408555" cy="873612"/>
          </a:xfrm>
        </p:spPr>
        <p:txBody>
          <a:bodyPr vert="horz" lIns="91440" tIns="45720" rIns="91440" bIns="45720" rtlCol="0" anchor="ctr">
            <a:normAutofit/>
          </a:bodyPr>
          <a:lstStyle/>
          <a:p>
            <a:pPr algn="l"/>
            <a:r>
              <a:rPr lang="tr-TR" sz="2000">
                <a:solidFill>
                  <a:srgbClr val="FFFFFF"/>
                </a:solidFill>
              </a:rPr>
              <a:t>Arş.Gör.Dr. Kürşat ÖZTÜRK</a:t>
            </a:r>
          </a:p>
          <a:p>
            <a:pPr algn="l"/>
            <a:r>
              <a:rPr lang="tr-TR" sz="2000">
                <a:solidFill>
                  <a:srgbClr val="FFFFFF"/>
                </a:solidFill>
              </a:rPr>
              <a:t>KTÜ Aile Hekimliği </a:t>
            </a:r>
          </a:p>
        </p:txBody>
      </p:sp>
      <p:pic>
        <p:nvPicPr>
          <p:cNvPr id="4" name="Resim 3" descr="metin, ekran görüntüsü, yazı tipi, doküman, belge içeren bir resim&#10;&#10;Yapay zeka tarafından oluşturulan içerik yanlış olabilir.">
            <a:extLst>
              <a:ext uri="{FF2B5EF4-FFF2-40B4-BE49-F238E27FC236}">
                <a16:creationId xmlns:a16="http://schemas.microsoft.com/office/drawing/2014/main" id="{C2B0D39C-7585-58CE-25D0-F853F10F3A06}"/>
              </a:ext>
            </a:extLst>
          </p:cNvPr>
          <p:cNvPicPr>
            <a:picLocks noChangeAspect="1"/>
          </p:cNvPicPr>
          <p:nvPr/>
        </p:nvPicPr>
        <p:blipFill>
          <a:blip r:embed="rId2"/>
          <a:srcRect r="1" b="15488"/>
          <a:stretch/>
        </p:blipFill>
        <p:spPr>
          <a:xfrm>
            <a:off x="2136879" y="390832"/>
            <a:ext cx="8010861" cy="4519114"/>
          </a:xfrm>
          <a:prstGeom prst="rect">
            <a:avLst/>
          </a:prstGeom>
        </p:spPr>
      </p:pic>
    </p:spTree>
    <p:extLst>
      <p:ext uri="{BB962C8B-B14F-4D97-AF65-F5344CB8AC3E}">
        <p14:creationId xmlns:p14="http://schemas.microsoft.com/office/powerpoint/2010/main" val="1674425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B6D324F0-0346-D8C4-A0F6-ED14D6C2ACCE}"/>
              </a:ext>
            </a:extLst>
          </p:cNvPr>
          <p:cNvSpPr>
            <a:spLocks noGrp="1"/>
          </p:cNvSpPr>
          <p:nvPr>
            <p:ph type="title"/>
          </p:nvPr>
        </p:nvSpPr>
        <p:spPr>
          <a:xfrm>
            <a:off x="826396" y="586855"/>
            <a:ext cx="4230100" cy="3387497"/>
          </a:xfrm>
        </p:spPr>
        <p:txBody>
          <a:bodyPr anchor="b">
            <a:normAutofit/>
          </a:bodyPr>
          <a:lstStyle/>
          <a:p>
            <a:pPr algn="r"/>
            <a:r>
              <a:rPr lang="tr-TR" sz="4000">
                <a:solidFill>
                  <a:srgbClr val="FFFFFF"/>
                </a:solidFill>
              </a:rPr>
              <a:t>VAKA</a:t>
            </a:r>
          </a:p>
        </p:txBody>
      </p:sp>
      <p:sp>
        <p:nvSpPr>
          <p:cNvPr id="3" name="İçerik Yer Tutucusu 2">
            <a:extLst>
              <a:ext uri="{FF2B5EF4-FFF2-40B4-BE49-F238E27FC236}">
                <a16:creationId xmlns:a16="http://schemas.microsoft.com/office/drawing/2014/main" id="{7B386B13-11C5-C32B-4F75-13D1F363ECCE}"/>
              </a:ext>
            </a:extLst>
          </p:cNvPr>
          <p:cNvSpPr>
            <a:spLocks noGrp="1"/>
          </p:cNvSpPr>
          <p:nvPr>
            <p:ph idx="1"/>
          </p:nvPr>
        </p:nvSpPr>
        <p:spPr>
          <a:xfrm>
            <a:off x="6503158" y="649480"/>
            <a:ext cx="4862447" cy="5546047"/>
          </a:xfrm>
        </p:spPr>
        <p:txBody>
          <a:bodyPr vert="horz" lIns="91440" tIns="45720" rIns="91440" bIns="45720" rtlCol="0" anchor="ctr">
            <a:normAutofit/>
          </a:bodyPr>
          <a:lstStyle/>
          <a:p>
            <a:r>
              <a:rPr lang="tr-TR" sz="2000" b="1" dirty="0">
                <a:solidFill>
                  <a:schemeClr val="tx1">
                    <a:lumMod val="95000"/>
                    <a:lumOff val="5000"/>
                  </a:schemeClr>
                </a:solidFill>
              </a:rPr>
              <a:t>43 yaşında erkek hasta </a:t>
            </a:r>
          </a:p>
          <a:p>
            <a:r>
              <a:rPr lang="tr-TR" sz="2000" b="1" dirty="0">
                <a:solidFill>
                  <a:schemeClr val="tx1">
                    <a:lumMod val="95000"/>
                    <a:lumOff val="5000"/>
                  </a:schemeClr>
                </a:solidFill>
              </a:rPr>
              <a:t>255 kg ağırlığında</a:t>
            </a:r>
          </a:p>
          <a:p>
            <a:r>
              <a:rPr lang="tr-TR" sz="2000" b="1" dirty="0">
                <a:solidFill>
                  <a:schemeClr val="tx1">
                    <a:lumMod val="95000"/>
                    <a:lumOff val="5000"/>
                  </a:schemeClr>
                </a:solidFill>
              </a:rPr>
              <a:t>165 cm boyunda</a:t>
            </a:r>
          </a:p>
          <a:p>
            <a:r>
              <a:rPr lang="tr-TR" sz="2000" b="1" dirty="0">
                <a:solidFill>
                  <a:schemeClr val="tx1">
                    <a:lumMod val="95000"/>
                    <a:lumOff val="5000"/>
                  </a:schemeClr>
                </a:solidFill>
              </a:rPr>
              <a:t>BMI: 93,7 kg/</a:t>
            </a:r>
            <a:r>
              <a:rPr lang="tr-TR" sz="2000" b="1" dirty="0">
                <a:solidFill>
                  <a:schemeClr val="tx1">
                    <a:lumMod val="95000"/>
                    <a:lumOff val="5000"/>
                  </a:schemeClr>
                </a:solidFill>
                <a:ea typeface="+mn-lt"/>
                <a:cs typeface="+mn-lt"/>
              </a:rPr>
              <a:t>m²</a:t>
            </a:r>
          </a:p>
          <a:p>
            <a:pPr marL="0" indent="0"/>
            <a:r>
              <a:rPr lang="tr-TR" sz="2000" b="1" dirty="0">
                <a:solidFill>
                  <a:schemeClr val="tx1">
                    <a:lumMod val="95000"/>
                    <a:lumOff val="5000"/>
                  </a:schemeClr>
                </a:solidFill>
                <a:ea typeface="+mn-lt"/>
                <a:cs typeface="+mn-lt"/>
              </a:rPr>
              <a:t>  Aşırı obezite ve lenfödeminin yönetimi için uzmanlaşmış obezite merkezine başvurdu.</a:t>
            </a:r>
          </a:p>
          <a:p>
            <a:endParaRPr lang="tr-TR" sz="2000" b="1" dirty="0">
              <a:solidFill>
                <a:schemeClr val="tx1">
                  <a:lumMod val="95000"/>
                  <a:lumOff val="5000"/>
                </a:schemeClr>
              </a:solidFill>
              <a:ea typeface="+mn-lt"/>
              <a:cs typeface="+mn-lt"/>
            </a:endParaRPr>
          </a:p>
          <a:p>
            <a:endParaRPr lang="tr-TR" sz="2000" b="1" dirty="0">
              <a:solidFill>
                <a:schemeClr val="tx1">
                  <a:lumMod val="95000"/>
                  <a:lumOff val="5000"/>
                </a:schemeClr>
              </a:solidFill>
              <a:ea typeface="+mn-lt"/>
              <a:cs typeface="+mn-lt"/>
            </a:endParaRPr>
          </a:p>
          <a:p>
            <a:endParaRPr lang="tr-TR" sz="2000" b="1" dirty="0">
              <a:solidFill>
                <a:schemeClr val="tx1">
                  <a:lumMod val="95000"/>
                  <a:lumOff val="5000"/>
                </a:schemeClr>
              </a:solidFill>
              <a:ea typeface="+mn-lt"/>
              <a:cs typeface="+mn-lt"/>
            </a:endParaRPr>
          </a:p>
        </p:txBody>
      </p:sp>
    </p:spTree>
    <p:extLst>
      <p:ext uri="{BB962C8B-B14F-4D97-AF65-F5344CB8AC3E}">
        <p14:creationId xmlns:p14="http://schemas.microsoft.com/office/powerpoint/2010/main" val="1625151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Yer Tutucusu 4" descr="metin, kişi, şahıs, yeni doğan, deri, cilt içeren bir resim&#10;&#10;Yapay zeka tarafından oluşturulan içerik yanlış olabilir.">
            <a:extLst>
              <a:ext uri="{FF2B5EF4-FFF2-40B4-BE49-F238E27FC236}">
                <a16:creationId xmlns:a16="http://schemas.microsoft.com/office/drawing/2014/main" id="{1420E902-A9A2-3CAC-80B8-A3EDA43BA78C}"/>
              </a:ext>
            </a:extLst>
          </p:cNvPr>
          <p:cNvPicPr>
            <a:picLocks noGrp="1" noChangeAspect="1"/>
          </p:cNvPicPr>
          <p:nvPr>
            <p:ph type="pic" idx="1"/>
          </p:nvPr>
        </p:nvPicPr>
        <p:blipFill>
          <a:blip r:embed="rId2"/>
          <a:srcRect t="33" r="1" b="21225"/>
          <a:stretch/>
        </p:blipFill>
        <p:spPr>
          <a:xfrm>
            <a:off x="457200" y="487403"/>
            <a:ext cx="11277600" cy="5883194"/>
          </a:xfrm>
          <a:prstGeom prst="rect">
            <a:avLst/>
          </a:prstGeom>
        </p:spPr>
      </p:pic>
    </p:spTree>
    <p:extLst>
      <p:ext uri="{BB962C8B-B14F-4D97-AF65-F5344CB8AC3E}">
        <p14:creationId xmlns:p14="http://schemas.microsoft.com/office/powerpoint/2010/main" val="4120882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Rectangle 3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Rectangle 4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B1DDD74-6244-5140-6F73-1A72961A333C}"/>
              </a:ext>
            </a:extLst>
          </p:cNvPr>
          <p:cNvSpPr>
            <a:spLocks noGrp="1"/>
          </p:cNvSpPr>
          <p:nvPr>
            <p:ph type="title"/>
          </p:nvPr>
        </p:nvSpPr>
        <p:spPr>
          <a:xfrm>
            <a:off x="466722" y="586855"/>
            <a:ext cx="3201366" cy="3387497"/>
          </a:xfrm>
        </p:spPr>
        <p:txBody>
          <a:bodyPr anchor="b">
            <a:normAutofit/>
          </a:bodyPr>
          <a:lstStyle/>
          <a:p>
            <a:pPr algn="r"/>
            <a:r>
              <a:rPr lang="tr-TR" sz="4000">
                <a:solidFill>
                  <a:srgbClr val="FFFFFF"/>
                </a:solidFill>
              </a:rPr>
              <a:t>ANAMNEZ</a:t>
            </a:r>
          </a:p>
        </p:txBody>
      </p:sp>
      <p:sp>
        <p:nvSpPr>
          <p:cNvPr id="3" name="İçerik Yer Tutucusu 2">
            <a:extLst>
              <a:ext uri="{FF2B5EF4-FFF2-40B4-BE49-F238E27FC236}">
                <a16:creationId xmlns:a16="http://schemas.microsoft.com/office/drawing/2014/main" id="{BD7051DD-14D1-43A2-140A-968E1B33C228}"/>
              </a:ext>
            </a:extLst>
          </p:cNvPr>
          <p:cNvSpPr>
            <a:spLocks noGrp="1"/>
          </p:cNvSpPr>
          <p:nvPr>
            <p:ph idx="1"/>
          </p:nvPr>
        </p:nvSpPr>
        <p:spPr>
          <a:xfrm>
            <a:off x="4810259" y="649480"/>
            <a:ext cx="6555347" cy="5546047"/>
          </a:xfrm>
        </p:spPr>
        <p:txBody>
          <a:bodyPr vert="horz" lIns="91440" tIns="45720" rIns="91440" bIns="45720" rtlCol="0" anchor="ctr">
            <a:normAutofit/>
          </a:bodyPr>
          <a:lstStyle/>
          <a:p>
            <a:r>
              <a:rPr lang="tr-TR" sz="2000" b="1" dirty="0"/>
              <a:t>Hastanın çocukluktan bu yana obezitesi mevcut.</a:t>
            </a:r>
          </a:p>
          <a:p>
            <a:r>
              <a:rPr lang="tr-TR" sz="2000" b="1" dirty="0"/>
              <a:t>Yatağa bağımlı</a:t>
            </a:r>
          </a:p>
          <a:p>
            <a:r>
              <a:rPr lang="tr-TR" sz="2000" b="1" dirty="0"/>
              <a:t>Ayağa kalkması ve günlük işlerini yapabilmesi ancak başkalarının yardımıyla mümkün olabiliyor.</a:t>
            </a:r>
          </a:p>
          <a:p>
            <a:r>
              <a:rPr lang="tr-TR" sz="2000" b="1" dirty="0"/>
              <a:t>Efor sarfederken nefes darlığı çekiyor.</a:t>
            </a:r>
          </a:p>
          <a:p>
            <a:r>
              <a:rPr lang="tr-TR" sz="2000" b="1" dirty="0"/>
              <a:t>Ayakta dururken bacaklarında özellikle de sol bacağında ağrı hissediyor.</a:t>
            </a:r>
          </a:p>
          <a:p>
            <a:endParaRPr lang="tr-TR" sz="2000" b="1" dirty="0"/>
          </a:p>
          <a:p>
            <a:endParaRPr lang="tr-TR" sz="2000" b="1" dirty="0"/>
          </a:p>
        </p:txBody>
      </p:sp>
    </p:spTree>
    <p:extLst>
      <p:ext uri="{BB962C8B-B14F-4D97-AF65-F5344CB8AC3E}">
        <p14:creationId xmlns:p14="http://schemas.microsoft.com/office/powerpoint/2010/main" val="3928486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D729F78-BF3A-BDB9-7D84-3833DFB2E0C6}"/>
              </a:ext>
            </a:extLst>
          </p:cNvPr>
          <p:cNvSpPr>
            <a:spLocks noGrp="1"/>
          </p:cNvSpPr>
          <p:nvPr>
            <p:ph type="title"/>
          </p:nvPr>
        </p:nvSpPr>
        <p:spPr>
          <a:xfrm>
            <a:off x="838200" y="556995"/>
            <a:ext cx="10515600" cy="1133693"/>
          </a:xfrm>
        </p:spPr>
        <p:txBody>
          <a:bodyPr>
            <a:normAutofit/>
          </a:bodyPr>
          <a:lstStyle/>
          <a:p>
            <a:r>
              <a:rPr lang="tr-TR" sz="5200"/>
              <a:t>ANAMNEZ</a:t>
            </a:r>
          </a:p>
        </p:txBody>
      </p:sp>
      <p:graphicFrame>
        <p:nvGraphicFramePr>
          <p:cNvPr id="5" name="İçerik Yer Tutucusu 2">
            <a:extLst>
              <a:ext uri="{FF2B5EF4-FFF2-40B4-BE49-F238E27FC236}">
                <a16:creationId xmlns:a16="http://schemas.microsoft.com/office/drawing/2014/main" id="{33CF4E39-0CCB-CF33-E6B1-E64BD68DDE7E}"/>
              </a:ext>
            </a:extLst>
          </p:cNvPr>
          <p:cNvGraphicFramePr>
            <a:graphicFrameLocks noGrp="1"/>
          </p:cNvGraphicFramePr>
          <p:nvPr>
            <p:ph idx="1"/>
            <p:extLst>
              <p:ext uri="{D42A27DB-BD31-4B8C-83A1-F6EECF244321}">
                <p14:modId xmlns:p14="http://schemas.microsoft.com/office/powerpoint/2010/main" val="10232245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8856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7C7CA5F-E0C5-3903-36F9-9CB6BA977906}"/>
              </a:ext>
            </a:extLst>
          </p:cNvPr>
          <p:cNvSpPr>
            <a:spLocks noGrp="1"/>
          </p:cNvSpPr>
          <p:nvPr>
            <p:ph type="title"/>
          </p:nvPr>
        </p:nvSpPr>
        <p:spPr>
          <a:xfrm>
            <a:off x="1371599" y="294538"/>
            <a:ext cx="9895951" cy="1033669"/>
          </a:xfrm>
        </p:spPr>
        <p:txBody>
          <a:bodyPr>
            <a:normAutofit/>
          </a:bodyPr>
          <a:lstStyle/>
          <a:p>
            <a:r>
              <a:rPr lang="tr-TR" sz="4000">
                <a:solidFill>
                  <a:srgbClr val="FFFFFF"/>
                </a:solidFill>
              </a:rPr>
              <a:t>VİTAL BULGULAR VE FM</a:t>
            </a:r>
          </a:p>
        </p:txBody>
      </p:sp>
      <p:sp>
        <p:nvSpPr>
          <p:cNvPr id="3" name="İçerik Yer Tutucusu 2">
            <a:extLst>
              <a:ext uri="{FF2B5EF4-FFF2-40B4-BE49-F238E27FC236}">
                <a16:creationId xmlns:a16="http://schemas.microsoft.com/office/drawing/2014/main" id="{08111551-B299-026E-6804-63DE51B7D825}"/>
              </a:ext>
            </a:extLst>
          </p:cNvPr>
          <p:cNvSpPr>
            <a:spLocks noGrp="1"/>
          </p:cNvSpPr>
          <p:nvPr>
            <p:ph idx="1"/>
          </p:nvPr>
        </p:nvSpPr>
        <p:spPr>
          <a:xfrm>
            <a:off x="1371599" y="2318197"/>
            <a:ext cx="9724031" cy="3683358"/>
          </a:xfrm>
        </p:spPr>
        <p:txBody>
          <a:bodyPr vert="horz" lIns="91440" tIns="45720" rIns="91440" bIns="45720" rtlCol="0" anchor="ctr">
            <a:normAutofit/>
          </a:bodyPr>
          <a:lstStyle/>
          <a:p>
            <a:r>
              <a:rPr lang="tr-TR" sz="2000" b="1" dirty="0"/>
              <a:t>KB: 188/99 mm </a:t>
            </a:r>
            <a:r>
              <a:rPr lang="tr-TR" sz="2000" b="1" err="1"/>
              <a:t>hg</a:t>
            </a:r>
            <a:endParaRPr lang="tr-TR" sz="2000" b="1"/>
          </a:p>
          <a:p>
            <a:r>
              <a:rPr lang="tr-TR" sz="2000" b="1" dirty="0"/>
              <a:t>Nabız:92</a:t>
            </a:r>
          </a:p>
          <a:p>
            <a:r>
              <a:rPr lang="tr-TR" sz="2000" b="1" dirty="0"/>
              <a:t>Oda havasında satürasyon: % 91</a:t>
            </a:r>
          </a:p>
          <a:p>
            <a:r>
              <a:rPr lang="tr-TR" sz="2000" b="1" dirty="0">
                <a:ea typeface="+mn-lt"/>
                <a:cs typeface="+mn-lt"/>
              </a:rPr>
              <a:t>Muayenedeki en belirgin özellik sol bacağındaki masif </a:t>
            </a:r>
            <a:r>
              <a:rPr lang="tr-TR" sz="2000" b="1" err="1">
                <a:ea typeface="+mn-lt"/>
                <a:cs typeface="+mn-lt"/>
              </a:rPr>
              <a:t>multifokal</a:t>
            </a:r>
            <a:r>
              <a:rPr lang="tr-TR" sz="2000" b="1" dirty="0">
                <a:ea typeface="+mn-lt"/>
                <a:cs typeface="+mn-lt"/>
              </a:rPr>
              <a:t> lenfödem</a:t>
            </a:r>
          </a:p>
          <a:p>
            <a:r>
              <a:rPr lang="tr-TR" sz="2000" b="1" dirty="0">
                <a:ea typeface="+mn-lt"/>
                <a:cs typeface="+mn-lt"/>
              </a:rPr>
              <a:t>Sol bacağının derisi kalınlaşmış, hiperpigmente</a:t>
            </a:r>
          </a:p>
          <a:p>
            <a:r>
              <a:rPr lang="tr-TR" sz="2000" b="1" dirty="0">
                <a:ea typeface="+mn-lt"/>
                <a:cs typeface="+mn-lt"/>
              </a:rPr>
              <a:t>Sol bacağında çok sayıda iltihaplı veya kabuklu yara var.</a:t>
            </a:r>
          </a:p>
          <a:p>
            <a:pPr marL="0" indent="0"/>
            <a:r>
              <a:rPr lang="tr-TR" sz="2000" b="1" dirty="0">
                <a:ea typeface="+mn-lt"/>
                <a:cs typeface="+mn-lt"/>
              </a:rPr>
              <a:t>  Sağ bacağında hafif lenfödem var.</a:t>
            </a:r>
          </a:p>
          <a:p>
            <a:pPr marL="0" indent="0">
              <a:buNone/>
            </a:pPr>
            <a:endParaRPr lang="tr-TR" sz="2000" b="1" dirty="0"/>
          </a:p>
          <a:p>
            <a:endParaRPr lang="tr-TR" sz="2000" b="1" dirty="0">
              <a:ea typeface="+mn-lt"/>
              <a:cs typeface="+mn-lt"/>
            </a:endParaRPr>
          </a:p>
          <a:p>
            <a:endParaRPr lang="tr-TR" sz="2000">
              <a:ea typeface="+mn-lt"/>
              <a:cs typeface="+mn-lt"/>
            </a:endParaRPr>
          </a:p>
        </p:txBody>
      </p:sp>
    </p:spTree>
    <p:extLst>
      <p:ext uri="{BB962C8B-B14F-4D97-AF65-F5344CB8AC3E}">
        <p14:creationId xmlns:p14="http://schemas.microsoft.com/office/powerpoint/2010/main" val="1817858977"/>
      </p:ext>
    </p:extLst>
  </p:cSld>
  <p:clrMapOvr>
    <a:masterClrMapping/>
  </p:clrMapOvr>
</p:sld>
</file>

<file path=ppt/theme/theme1.xml><?xml version="1.0" encoding="utf-8"?>
<a:theme xmlns:a="http://schemas.openxmlformats.org/drawingml/2006/main" name="Ofis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is">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Geniş ekran</PresentationFormat>
  <Paragraphs>0</Paragraphs>
  <Slides>22</Slides>
  <Notes>0</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Ofis Teması</vt:lpstr>
      <vt:lpstr>PowerPoint Sunusu</vt:lpstr>
      <vt:lpstr>PowerPoint Sunusu</vt:lpstr>
      <vt:lpstr>PowerPoint Sunusu</vt:lpstr>
      <vt:lpstr>PowerPoint Sunusu</vt:lpstr>
      <vt:lpstr>VAKA</vt:lpstr>
      <vt:lpstr>PowerPoint Sunusu</vt:lpstr>
      <vt:lpstr>ANAMNEZ</vt:lpstr>
      <vt:lpstr>ANAMNEZ</vt:lpstr>
      <vt:lpstr>VİTAL BULGULAR VE FM</vt:lpstr>
      <vt:lpstr>BULGULAR</vt:lpstr>
      <vt:lpstr>BULGULAR</vt:lpstr>
      <vt:lpstr>PowerPoint Sunusu</vt:lpstr>
      <vt:lpstr>VAKANIN SEYRİ</vt:lpstr>
      <vt:lpstr>VAKANIN SEYRİ</vt:lpstr>
      <vt:lpstr>VAKANIN SEYRİ</vt:lpstr>
      <vt:lpstr>VAKANIN SEYRİ</vt:lpstr>
      <vt:lpstr>PowerPoint Sunusu</vt:lpstr>
      <vt:lpstr>TARTIŞMA VE SONUÇ</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750</cp:revision>
  <dcterms:created xsi:type="dcterms:W3CDTF">2025-03-05T11:47:27Z</dcterms:created>
  <dcterms:modified xsi:type="dcterms:W3CDTF">2025-03-11T19:41:10Z</dcterms:modified>
</cp:coreProperties>
</file>