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58" r:id="rId6"/>
    <p:sldId id="259" r:id="rId7"/>
    <p:sldId id="278" r:id="rId8"/>
    <p:sldId id="276" r:id="rId9"/>
    <p:sldId id="277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372C9-F6B2-44D8-A087-B570F6BA5705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AE651-386E-440C-A325-B706D31CC0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19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E651-386E-440C-A325-B706D31CC0C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5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3CEFE9-F938-F81B-7CEE-A655DED7A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8EBE7BB-69E7-865C-3643-B6748BA4E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86B8DD-E223-F86E-2A0F-71C3059A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8C56CA-BC50-788D-BFD5-DC643C1E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E0DFE4-AB3E-5AC4-B695-42B72D76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2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06B33A-B278-E480-471C-DA373522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8132BB-619E-EB49-0F61-471EE9CF1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FF7213-4DD1-75F9-1D2F-77801267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3538C7-FC12-632C-C10C-EAEA88E9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698B67-7F59-052F-8259-0DB0CBF7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38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8603B22-4A1B-652B-4CA1-110527B45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6CCBED5-5E1C-54E8-1596-61614284B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1D6402-CE41-5A57-3ECF-525BFF30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196F61-6E2C-25ED-B198-ED9F00F7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5630BA-5184-1C8E-41E7-ED770FED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77E52D-FAFF-47A0-3B5B-39F89CF6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81DEDB-D553-18F4-4963-630C30DE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E4C4E4-DA67-9BDE-CE02-A4BCDD1B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A51D87-E7DD-E39F-3FAA-9D0591E2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520C75-3708-A0D8-A0F0-8F6865F2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37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4DD78A-CAAA-FAAF-85B1-F2FCDFB4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7BABB9-7B5B-28E1-D20D-EDBE2EEA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094F77-896F-9912-46D1-991D7759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9E22F2-5354-5896-7A7F-8F92B8B6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12AA03-2B59-C436-74A7-58587B4D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53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880197-4882-C4F5-2BF0-9F313455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5FCCAB-C3A2-3E1C-7D00-18A5546FD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12B1D1-D899-81E3-742F-A8AB09B0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F403A5-2BC3-0EEF-99BA-A5E7DCBC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BC867A-9982-E945-9E47-4059F693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76AE7C-6A77-B28A-DBFF-2E77FD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96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FF9CE6-CABD-B7B3-6FB9-D2050210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B23F5D-5ABD-1849-0004-0589452CD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DC4BB8-72DB-D392-62B3-8295D46A0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8667904-5973-1285-9233-F77639AC8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FC25FA6-7A8F-367E-13DE-613E6A939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F4D6EAC-6EDF-ABC5-4B89-8D927405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DFBB80E-F646-0030-7568-E9B55256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E8816E9-83D5-11FD-91E3-3FB5AA59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9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5BDE00-AF67-80F7-A6B7-2F80383D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6133DC8-1E4A-C38C-49E2-A05A1895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D4E402-A7B6-BB27-435F-824974B9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97C9F87-E55B-9AF1-B319-8623816F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31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354C2A3-B156-6C41-9BEB-A09476BC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172C214-31B5-51B3-2188-CFCED135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71917F-DD0E-4508-4922-C2464BF6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6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65EB97-A623-5F1E-448D-0ED9D52C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49F384-33B7-F97E-2139-52DB87D1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D2483F0-33F8-9F75-F22D-A57C1BFC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CDA76F5-E400-EFA2-5D08-413F570B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8B27BF-758B-8A10-0C5F-C7B52EC0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2FA5D8-C1AC-FCD9-4692-E240B283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1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D1EE82-CEEB-D47B-339F-1AA8BB55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0A2F9BD-15D9-08B1-160E-959EFE35B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4439EC0-1625-7ECC-0997-14A2D34F6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A7254F-8071-ACF1-9F56-2C85599B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EF346F-81B8-CB64-7DC8-28BE62F0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03170C-EF5E-56E4-60EC-1DC0D351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7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C002FE6-507C-E45D-A2D0-8785D290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F0B9A3-E815-6C9F-BDA4-681097637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6EE6B4-ABEC-48B4-F7F5-067798E6D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AE462-8D0A-4A09-996C-C19DEE640B3D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D41B35-301E-1EBC-8AA6-5D8BD68AF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562414-BC43-F365-54D9-44E6101A7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46402A-DA47-4334-897E-9B12348FBC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9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2D54691-9987-59B4-B86C-CECA9333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9" y="840042"/>
            <a:ext cx="9293679" cy="185465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C807433-4428-6FF4-6144-C7C7E7AC8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360" y="2694696"/>
            <a:ext cx="9293679" cy="2595762"/>
          </a:xfrm>
          <a:prstGeom prst="rect">
            <a:avLst/>
          </a:prstGeom>
        </p:spPr>
      </p:pic>
      <p:sp>
        <p:nvSpPr>
          <p:cNvPr id="10" name="Başlık 9">
            <a:extLst>
              <a:ext uri="{FF2B5EF4-FFF2-40B4-BE49-F238E27FC236}">
                <a16:creationId xmlns:a16="http://schemas.microsoft.com/office/drawing/2014/main" id="{8EAB6614-8141-3BDC-43F9-F86F5DCB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298" y="5316283"/>
            <a:ext cx="2819400" cy="701675"/>
          </a:xfrm>
        </p:spPr>
        <p:txBody>
          <a:bodyPr>
            <a:normAutofit/>
          </a:bodyPr>
          <a:lstStyle/>
          <a:p>
            <a:r>
              <a:rPr lang="tr-TR" sz="2000" dirty="0" err="1"/>
              <a:t>Arş.Gör.Dr.Merve</a:t>
            </a:r>
            <a:r>
              <a:rPr lang="tr-TR" sz="2000" dirty="0"/>
              <a:t> Dilekci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8D33E2-A0A1-94FF-8AF9-5D2005D53D0B}"/>
              </a:ext>
            </a:extLst>
          </p:cNvPr>
          <p:cNvSpPr txBox="1"/>
          <p:nvPr/>
        </p:nvSpPr>
        <p:spPr>
          <a:xfrm>
            <a:off x="9535885" y="555563"/>
            <a:ext cx="220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16.09.2025</a:t>
            </a:r>
          </a:p>
        </p:txBody>
      </p:sp>
    </p:spTree>
    <p:extLst>
      <p:ext uri="{BB962C8B-B14F-4D97-AF65-F5344CB8AC3E}">
        <p14:creationId xmlns:p14="http://schemas.microsoft.com/office/powerpoint/2010/main" val="2890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50477F-C361-D171-EDB8-6BE506C2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4DF973-C70D-C8D4-C7E8-D2EB37861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3157"/>
            <a:ext cx="10515600" cy="776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OKSİPİTAL NEVRALJİ</a:t>
            </a:r>
          </a:p>
        </p:txBody>
      </p:sp>
    </p:spTree>
    <p:extLst>
      <p:ext uri="{BB962C8B-B14F-4D97-AF65-F5344CB8AC3E}">
        <p14:creationId xmlns:p14="http://schemas.microsoft.com/office/powerpoint/2010/main" val="232392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260E25-9924-2715-FB5C-1BA4079B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520E05-6D89-464C-0657-BC503891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Ağrının muhtemelen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miyofasyal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gerginliğe bağlı oksipital sinir basısından kaynaklandığını düşünüldü</a:t>
            </a:r>
          </a:p>
        </p:txBody>
      </p:sp>
    </p:spTree>
    <p:extLst>
      <p:ext uri="{BB962C8B-B14F-4D97-AF65-F5344CB8AC3E}">
        <p14:creationId xmlns:p14="http://schemas.microsoft.com/office/powerpoint/2010/main" val="19314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D66D2-898E-98B4-14A8-29EE67BA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4FD5F2-BB65-BC0A-4CCA-8AB901BE0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8373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akupunkturu ana tedavi olarak seçildi. Bu bölgeler;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servikal vertebranın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çıkıntısı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servikal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spinöz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çıkıntının yakınındaki alt oblik kas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oksipital sinir ve dalları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oksipital sinir ve dalları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38A801-E76A-62EF-5F3F-BD95B467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3" y="3429000"/>
            <a:ext cx="198980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0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79CF74-0EB4-FDA1-C3B2-D92E3DA0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TEDAVİ-İLK UYGULAMA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30CFBC-50B3-D28F-AE64-4BD68F3E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8542" cy="4351338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masaj yatağında yan yatar pozisyonda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kullanımlık 0,25×40 mm paslanmaz çelik akupunktur iğneleri akupunktur noktalarına yerleştirildi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İğnenin yerleştirilmesi için gereken derinlik, iğne ucunda bir gerginlik hissi ile kemik yüzeyine kadardır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akupunktur noktalarına nötral takviye ve drenaj uygulandı.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İğneler 30 dakika boyunca tutuldu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BC2C2A-A666-1DB3-6CAF-B0A9CC41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42" y="3531734"/>
            <a:ext cx="2569029" cy="264522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BF6EAD3-2C3B-FE17-3111-E9DC39193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42" y="1248683"/>
            <a:ext cx="2569029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6CAD9F-23CD-F227-A016-0A224C6E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TEDAVİ-İLK UYGULAMA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7985F0-72E8-F8C3-DA58-9FFCC28B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Akupunktur tedavisi tamamlandıktan sonra hasta, baş ağrısının şiddetinde azalma ile birlikte kendini çok rahatlamış hissettiğini ve herhangi bir olumsuz reaksiyona rastlanmadığını bildirdi.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Hastaya akupunktur tedavisini tekrarlaması ve başka bir tedaviden kaçınması gerektiği söylendi.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7F1E2B4-F919-138B-FC11-1DB81533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3" y="4662890"/>
            <a:ext cx="2321742" cy="12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856F12-0362-4A75-B065-5C000D2B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TEDAVİ-ÜÇÜNCÜ UYGULAMA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459516-A2C3-5F33-2C52-58EB252C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oksipital ve temporal bölgedeki ağrının önemli ölçüde hafiflediğini, şişlik ve ağrının çok az kaldığını belirtti.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 pozisyonundaki değişikliğin neden olduğu baş dönmesi ve mide bulantısı semptomları ortadan kalktı.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büyük oksipital sinirin çıkışına elle basıldığında hala hafif bir hassasiyet vardı.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Semptomları %80 oranında iyileşti.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Orijinal akupunktur tedavi stratejisi ve nokta seçme prosedürü 3 kez tekrarlandı.</a:t>
            </a:r>
          </a:p>
        </p:txBody>
      </p:sp>
    </p:spTree>
    <p:extLst>
      <p:ext uri="{BB962C8B-B14F-4D97-AF65-F5344CB8AC3E}">
        <p14:creationId xmlns:p14="http://schemas.microsoft.com/office/powerpoint/2010/main" val="269405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7031B3-5459-5BEE-1C2F-4AECCD1D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TEDAVİ-ALTINCI UYGULAMA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E01B48-66EF-82EA-C6BD-36DF0585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12 gün boyunca 6 akupunktur tedavisi gördü.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ardından, "şişlik" hissi de dahil olmak üzere baş ağrısının önemli ölçüde azaldığını bildirdi.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 ağrısı, boyun ağrısı veya baş dönmesi şikayetini reddetti. S-LANSS skoru 0 idi ve görsel analog skalaların geçerliliği ağrı olmadığını gösteriyordu.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Önceki semptomlarının tamamen düzeldiğini ve o zamandan beri tekrarlamadığını bildirdi.</a:t>
            </a:r>
          </a:p>
        </p:txBody>
      </p:sp>
    </p:spTree>
    <p:extLst>
      <p:ext uri="{BB962C8B-B14F-4D97-AF65-F5344CB8AC3E}">
        <p14:creationId xmlns:p14="http://schemas.microsoft.com/office/powerpoint/2010/main" val="2550719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5C1A86-1332-40B6-6FC8-475086F4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TAKİP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5FC01C-AB29-0388-7DC1-727E8384C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 ay sonra, hastayla düzenli telefon görüşmeleri yapıldı ve hasta baş ağrısı olmadığını bildirdi.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Altı ay sonra  yorgun olduğunda ara sıra baş ağrısı yaşadığını belirtti.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Tedaviden dokuz ay sonra ayda yaklaşık 1-2 kez ara sıra baş ağrısı yaşadığını bildirdi.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 ağrısının nispeten hafif olduğunu ve başka bir tedaviye gerek olmadığını düşünüyordu.</a:t>
            </a:r>
          </a:p>
        </p:txBody>
      </p:sp>
    </p:spTree>
    <p:extLst>
      <p:ext uri="{BB962C8B-B14F-4D97-AF65-F5344CB8AC3E}">
        <p14:creationId xmlns:p14="http://schemas.microsoft.com/office/powerpoint/2010/main" val="396984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8FCF4-03FB-EBEC-8D97-85228228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OKSİPİTAL NEVRALJİ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61395E-3E93-F279-6E4D-6F8BF11A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Bazen hareket kabiliyetini kısıtlayabilen ve oksipital sinirlerin hasarı, sıkışması veya gerilmesi sonucu oluşan yaygın bir hastalıktır.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Tipik semptomlar;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veya iki taraflı baş ağrısı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Gözlerin arkasındaki ağrı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Kafatasının tabanında ağrı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 dönmesi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Işık hassaslığı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Azalan boyun hareket açıklığı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Bulanık görme veya diğer görme sorunları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FC349A-11BE-83E3-8EC7-AE4D1E3A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77" y="2581957"/>
            <a:ext cx="4028128" cy="26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7BB037-0CC7-D1CB-D508-C7EEC519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OKSİPİTAL NEVRALJİ -ETYOLOJİ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EFB7FA-1A18-D9C3-6BD5-48677AAF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Servikal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ekstansiyon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fleksiyon içeren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boynun tekrarlanan hareketleri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Servikal vertebra tümörleri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Osteoartrit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Servikal kaslarda kronik kas spazmı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A5AB1C-64C6-4540-51C7-83E2AD79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37" y="2350180"/>
            <a:ext cx="3784282" cy="36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9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4BF6ED-EAFC-041F-D896-1EE6D1CC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VAKA-ÖYKÜ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25F90B-F622-6C3F-A9EE-817CAFD5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yaş erkek hasta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yıldan fazla süredir devam eden ve son zamanlarda şiddetinde artış olan baş ağrısı  mevcut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Ağrı tek taraflı, şiddetli, bıçak saplanır gibi, şişlik şeklinde ve sol oksipital ve temporal bölgede yerleşmiş durumda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Semptomları hiçbir sebep yokken aniden ortaya çıkmakta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Ağrı günlük işini ve yaşamını ciddi şekilde etkilemekte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318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81DFF3-7936-3968-4062-742DE851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OKSİPİTAL NEVRALJİ - 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B2D905-F4FA-7ECF-3AF7-BE967C3DA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Oksipital nevralji semptomları, gerilim tipi baş ağrıları ve migren semptomlarına benzer. Bu nedenle sıklıkla yanlış teşhis edilebilir.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Şüphelenildiğinde tanısal oksipital sinir bloğu yapılabilir. Sinir bloğu uygulandıktan sonra ağrı giderilmesi bildirilirse, oksipital nevralji teşhisi doğrulanır.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Görme değişiklikleri, baş dönmesi, mide bulantısı veya kusmayla ilgili sorular,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kraniyal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servikal sinirlerin sıkışması olup olmadığını belirlemeye yardımcı olacaktır.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Altta yatan herhangi bir patolojiyi dışlamak için röntgen filmi, bilgisayarlı tomografi  veya manyetik rezonans görüntüleme gibi özel görüntüleme prosedürleri istenebilir.</a:t>
            </a:r>
          </a:p>
        </p:txBody>
      </p:sp>
    </p:spTree>
    <p:extLst>
      <p:ext uri="{BB962C8B-B14F-4D97-AF65-F5344CB8AC3E}">
        <p14:creationId xmlns:p14="http://schemas.microsoft.com/office/powerpoint/2010/main" val="9561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53E9EB-4DB1-2D03-5243-92AABBE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OKSİPİTAL NEVRALJİ -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2F238E-B8C5-85A4-370C-32EADD8C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Sıcak uygulama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 tedavi veya masaj terapisi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Antiinflamatuar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ilaçlar, kas gevşeticiler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Perkütan sinir blokları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toksini (Botoks) enjeksiyonları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Oksipital Sinir Stimülasyonu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 tarzı değişiklikleri: Stres azaltma teknikleri, düzenli egzersiz ve iyi postürün korunması 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9C046C-C0A5-BD71-C6FB-61212B41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830" y="1825625"/>
            <a:ext cx="3567113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C74AB9-6BD2-38D0-4006-E97472B5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011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0969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F421FD-962C-CC71-ADD4-3FB41142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VAKA-ÖYKÜ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E12B8-B4A1-211A-EAD7-F76F5549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Pozisyon değiştirdiğinde zaman zaman baş dönmesi ve mide bulantısı eşlik etmekte; yaklaşık 1 dakika dinlendikten sonra şikayetleri gerilemekte</a:t>
            </a:r>
          </a:p>
        </p:txBody>
      </p:sp>
    </p:spTree>
    <p:extLst>
      <p:ext uri="{BB962C8B-B14F-4D97-AF65-F5344CB8AC3E}">
        <p14:creationId xmlns:p14="http://schemas.microsoft.com/office/powerpoint/2010/main" val="90794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44028B-193A-7009-AFDB-2284D329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VAKA-ÖYKÜ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CD9BCC-B315-D71E-A8F1-6641BFCC9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 hastalık yok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 öyküsü yok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Ameliyat yok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 ağrıları için ağrı kesiciler kullanıyordu, ancak ağrı kesici etkisinin giderek zayıflaması nedeniyle yaklaşık 2 ay önce kullanımını bırakmış</a:t>
            </a:r>
          </a:p>
        </p:txBody>
      </p:sp>
    </p:spTree>
    <p:extLst>
      <p:ext uri="{BB962C8B-B14F-4D97-AF65-F5344CB8AC3E}">
        <p14:creationId xmlns:p14="http://schemas.microsoft.com/office/powerpoint/2010/main" val="153335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6131F7-E127-5173-90B4-08ACF7C1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VAKA-FİZİK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1FF057-48C4-3D88-3986-2F8BFFEE4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 ağrısının yeri sol büyük ve küçük oksipital sinirlerin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ettiği bölgeyle örtüşüyordu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oksipital sinir noktasında belirgin hassasiyet ve bastırma reddi vardı, yayılan bir ağrı yoktu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Nabız 55 atım/dk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basıncı 110/70 mmHg idi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1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47826D-C99C-C79F-3CEE-E503DBA6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VAKA-FİZİK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89D247-416D-02E4-3F89-FBA31A1F7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bilgisayarlı tomografi taramasından ve diğer görüntüleme incelemelerinden geçmeyi reddetti.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7BA72F2-BF87-0E62-410D-9DAD1316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65" y="3603171"/>
            <a:ext cx="3269302" cy="21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5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5D1B58-7A89-B716-79EC-6B7A10BC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B68FF-BAE5-DE91-1EC3-301DC0D4A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Anamnez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fizik muayene ile değerlendirildiğinde olası tanılar nelerdir?</a:t>
            </a:r>
          </a:p>
        </p:txBody>
      </p:sp>
    </p:spTree>
    <p:extLst>
      <p:ext uri="{BB962C8B-B14F-4D97-AF65-F5344CB8AC3E}">
        <p14:creationId xmlns:p14="http://schemas.microsoft.com/office/powerpoint/2010/main" val="301366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09BCF-F127-1E1B-0D22-6F94F336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OLASI TANILAR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8245ED-3748-6B8F-3E0D-FFCE8B2BF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Migren:Genellikle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 taraflı, zonklayıcı ağrı. Bulantı, kusma,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ışık ve sese hassasiyet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eşlik edebilir.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Gerilim Tipi Baş Ağrısı: Başın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etrafını sıkıştırır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gibi, basınç hissi. Stres, yorgunluk, boyun ve omuz kaslarındaki gerilim tetikleyici olabilir.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Küme Baş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Ağrısı:Şiddetli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taraflı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göz çevresinde yoğun ağrı. Genellikle kısa süreli ama günler veya haftalar süren ataklar halinde görülür.</a:t>
            </a:r>
          </a:p>
        </p:txBody>
      </p:sp>
    </p:spTree>
    <p:extLst>
      <p:ext uri="{BB962C8B-B14F-4D97-AF65-F5344CB8AC3E}">
        <p14:creationId xmlns:p14="http://schemas.microsoft.com/office/powerpoint/2010/main" val="200047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02FA4E-3DBC-7DF8-7B4E-DDE40A2D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OLASI TANILAR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7FA371-862C-6649-EF58-BD7063BF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Sinüzit: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Yüz, alın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başın bazı bölgelerinde basınç ve zonklama şeklinde olur, öne eğilmekle artar ve burun tıkanıklığı veya akıntıyla birlikte görülür.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Hipertansiyon: Oksipital bölgede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pulsatil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karakterde baş ağrısı ortaya çıkabilir.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Beyin Tümörleri veya Anevrizmalar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Madde Kullanımı</a:t>
            </a:r>
          </a:p>
        </p:txBody>
      </p:sp>
    </p:spTree>
    <p:extLst>
      <p:ext uri="{BB962C8B-B14F-4D97-AF65-F5344CB8AC3E}">
        <p14:creationId xmlns:p14="http://schemas.microsoft.com/office/powerpoint/2010/main" val="97498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827</Words>
  <Application>Microsoft Office PowerPoint</Application>
  <PresentationFormat>Geniş ekran</PresentationFormat>
  <Paragraphs>135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Times New Roman</vt:lpstr>
      <vt:lpstr>Office Teması</vt:lpstr>
      <vt:lpstr>Arş.Gör.Dr.Merve Dilekci</vt:lpstr>
      <vt:lpstr>VAKA-ÖYKÜ</vt:lpstr>
      <vt:lpstr>VAKA-ÖYKÜ</vt:lpstr>
      <vt:lpstr>VAKA-ÖYKÜ</vt:lpstr>
      <vt:lpstr>VAKA-FİZİK MUAYENE</vt:lpstr>
      <vt:lpstr>VAKA-FİZİK MUAYENE</vt:lpstr>
      <vt:lpstr>VAKA</vt:lpstr>
      <vt:lpstr>OLASI TANILAR</vt:lpstr>
      <vt:lpstr>OLASI TANILAR</vt:lpstr>
      <vt:lpstr>TANI</vt:lpstr>
      <vt:lpstr>TANI</vt:lpstr>
      <vt:lpstr>TEDAVİ</vt:lpstr>
      <vt:lpstr>TEDAVİ-İLK UYGULAMA</vt:lpstr>
      <vt:lpstr>TEDAVİ-İLK UYGULAMA</vt:lpstr>
      <vt:lpstr>TEDAVİ-ÜÇÜNCÜ UYGULAMA</vt:lpstr>
      <vt:lpstr>TEDAVİ-ALTINCI UYGULAMA</vt:lpstr>
      <vt:lpstr>TAKİP</vt:lpstr>
      <vt:lpstr>OKSİPİTAL NEVRALJİ</vt:lpstr>
      <vt:lpstr>OKSİPİTAL NEVRALJİ -ETYOLOJİ</vt:lpstr>
      <vt:lpstr>OKSİPİTAL NEVRALJİ - TANI</vt:lpstr>
      <vt:lpstr>OKSİPİTAL NEVRALJİ - TEDAVİ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Merve Dilekci</dc:creator>
  <cp:lastModifiedBy>Merve Dilekci</cp:lastModifiedBy>
  <cp:revision>7</cp:revision>
  <dcterms:created xsi:type="dcterms:W3CDTF">2025-09-15T06:58:37Z</dcterms:created>
  <dcterms:modified xsi:type="dcterms:W3CDTF">2025-09-16T08:24:22Z</dcterms:modified>
</cp:coreProperties>
</file>