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5" r:id="rId5"/>
    <p:sldId id="296" r:id="rId6"/>
    <p:sldId id="297" r:id="rId7"/>
    <p:sldId id="266" r:id="rId8"/>
    <p:sldId id="264" r:id="rId9"/>
    <p:sldId id="267" r:id="rId10"/>
    <p:sldId id="269" r:id="rId11"/>
    <p:sldId id="270" r:id="rId12"/>
    <p:sldId id="271" r:id="rId13"/>
    <p:sldId id="272" r:id="rId14"/>
    <p:sldId id="273" r:id="rId15"/>
    <p:sldId id="292" r:id="rId16"/>
    <p:sldId id="293" r:id="rId17"/>
    <p:sldId id="294" r:id="rId18"/>
    <p:sldId id="295" r:id="rId19"/>
    <p:sldId id="274" r:id="rId20"/>
    <p:sldId id="275" r:id="rId21"/>
    <p:sldId id="290" r:id="rId22"/>
    <p:sldId id="284" r:id="rId23"/>
    <p:sldId id="285" r:id="rId24"/>
    <p:sldId id="287" r:id="rId25"/>
    <p:sldId id="261" r:id="rId26"/>
    <p:sldId id="291" r:id="rId27"/>
    <p:sldId id="276" r:id="rId28"/>
    <p:sldId id="277" r:id="rId29"/>
    <p:sldId id="278" r:id="rId30"/>
    <p:sldId id="279" r:id="rId31"/>
    <p:sldId id="283" r:id="rId32"/>
    <p:sldId id="280" r:id="rId33"/>
    <p:sldId id="281" r:id="rId34"/>
    <p:sldId id="282" r:id="rId35"/>
    <p:sldId id="298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ED91F-612F-4A89-B75A-AAB10569773B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266A-0E6F-4443-AA0A-359DB6725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0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EF9BE4-4030-4E5F-8FF8-298CA586B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B15E590-244E-4E65-934D-75D9A58C6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E3C9CA-CF94-426C-8A8E-60389874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F268FB-299F-41DA-872E-2F549611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63BF3E-1C2C-4202-8FB0-FAE2395E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21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BEE964-B109-4E0D-9FC9-70B4934D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6923FB-824F-4D2A-A4AD-81C699A2D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70B34F-1C9B-47E6-8FFD-7F09D145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CBCA6D-F46A-49C9-BDF1-28E4459B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445C2E-AEBE-4471-90DC-F0CFB452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83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6BBE44C-DCFA-4204-9053-C6A0625D7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F210EE2-E03E-4590-BB0C-5AD5383D3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1B782FD-3667-4C94-8B1C-AB7CC4D5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639F92-7C47-4D40-BB89-7BC31299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739765-B9C7-47DC-8918-81F19499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57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A5B778-566D-4282-8981-8BB8328C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D4B76A-583E-40BC-BB1B-F39AB466B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F8540B-7CF9-4380-BFF1-A6F3AF70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AF25C2D-44BD-43DB-B802-E284F792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62B240-F481-49B8-ADF2-D5D34749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60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C931C8-848A-42D6-BEB5-840896AA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960B22-FA72-4DAD-A2E7-8A907EDA0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38BF1F-533A-4792-AE74-8B777E7D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998DCA-5785-4467-877B-2C04099B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627D54-BCBD-4ABC-BF6B-A817A7E1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28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B3F0B5-AB8B-488F-B0C1-3C0DA5F6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470E1A-7C88-45F2-81C9-37D229315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77E1DF0-50A1-45E4-8986-FBE2B119C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1E05C32-C84D-4576-BEDC-2321D051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D5AE83-2A56-4A26-95A3-74F2D7B1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3F7AE3-CBAD-4EC6-8875-5817ADA4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62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5860BD-D64F-48A8-A907-9AD82A30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7AB4C8-FF1D-499C-84C3-67D7D8BA0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0CEFEF2-9C4D-4F5C-85E2-977C776D3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BC19FD7-6F44-460F-93D7-23C9F1149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FD98499-5C8F-42B5-B510-E5D778EC5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5AE9F4F-7E99-4938-9592-5DF5BA2C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FA0F4F3-224E-4549-BE77-E088FE43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8DE2DE1-9742-4DBC-B7AD-240DA0F5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24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47D65A-DE94-43A5-B721-C3D116B6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E312408-BF94-400F-BF15-125F396B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BC3C893-E86E-4262-A310-5F2F2A03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59E472D-72E0-4D30-A9F1-39061F81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99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C42795B-4A72-4304-B60E-812353BF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CE092C9-FA15-438A-8584-2770D4C9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D76599-9E0C-4994-9364-DC353B2A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17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D3FD89-205C-4682-B56F-4697F962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DF56A8-CA16-4AF0-B7FF-3E068AC20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FCCA67B-C9FC-4206-96B1-B9339CA1D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18687A-716D-4A09-9490-E030C21C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6DDB502-21F2-4D03-8B9E-11E41FCC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509151-A821-4219-8BE5-E71417DB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202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77778A-27C8-4DCE-9884-722752E1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328443A-D418-46A5-8DAC-58A7BD0FF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9B47EE-423B-4F52-AE89-D4904AA20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AEA7CC4-4DF2-4BBA-B904-3DA858F1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D3F80D-EB9D-4596-B8E6-12D5CA9A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0E9300-93E2-42B1-8455-96AA53C4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61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13449A4-2836-4902-83A9-776F9CAA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FD32DD-B702-4101-A724-405F6C56E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90AB8B-276C-4029-9F37-FF4E95583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1E00D-D03F-476A-A2A3-839FF261D39A}" type="datetimeFigureOut">
              <a:rPr lang="tr-TR" smtClean="0"/>
              <a:t>13.06.2024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23E7E6-92EE-472A-A41B-A5D2299A0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1A82FA-B7D8-4EFC-8205-2C5AEF4F7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54DB-41FF-419D-ABC8-B1B0B96C4D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4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2EF44F-D2C2-4C03-83B7-39A550C04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A91C544-DFB7-423F-B467-36CA2B3CD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33688"/>
            <a:ext cx="9144000" cy="1316192"/>
          </a:xfrm>
        </p:spPr>
        <p:txBody>
          <a:bodyPr/>
          <a:lstStyle/>
          <a:p>
            <a:r>
              <a:rPr lang="tr-TR" dirty="0"/>
              <a:t>Arş. Gör. Dr. Ayşe Nur SALMAN </a:t>
            </a:r>
          </a:p>
          <a:p>
            <a:r>
              <a:rPr lang="tr-TR" dirty="0"/>
              <a:t>28/05/2024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60E9D9C-3B28-4A31-826C-BC0620B5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56" y="87590"/>
            <a:ext cx="10848975" cy="46863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41C7FF3-B2BC-4686-8CD0-B7CBEC34BB9B}"/>
              </a:ext>
            </a:extLst>
          </p:cNvPr>
          <p:cNvSpPr txBox="1"/>
          <p:nvPr/>
        </p:nvSpPr>
        <p:spPr>
          <a:xfrm>
            <a:off x="10484528" y="3587928"/>
            <a:ext cx="71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1290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A872C3-30E5-4A93-B7D2-CE7BD40D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Egzersiz protokolü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6B1EC1-F3D9-4282-B08F-06A83E62B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///3 ay boyunca haftada 5 kez seans, her seans 60 dakika süren orta yoğunlukta aerobik antrenman </a:t>
            </a:r>
          </a:p>
          <a:p>
            <a:pPr marL="0" indent="0">
              <a:buNone/>
            </a:pPr>
            <a:r>
              <a:rPr lang="tr-TR" dirty="0"/>
              <a:t>       Her egzersiz seansı çalışma koordinatörü tarafından denetlendi. Aerobik antrenmanı için koşu bantları, sabit bisikletler veya eliptik makineler kullanıldı. Her eğitim oturumu araştırma merkezinde gerçekleştirildi. Tahmin edilen maksimum kalp atım hızı (</a:t>
            </a:r>
            <a:r>
              <a:rPr lang="tr-TR" dirty="0" err="1"/>
              <a:t>HRmax</a:t>
            </a:r>
            <a:r>
              <a:rPr lang="tr-TR" dirty="0"/>
              <a:t>), kadınlar için [(210/</a:t>
            </a:r>
            <a:r>
              <a:rPr lang="tr-TR" dirty="0" err="1"/>
              <a:t>min</a:t>
            </a:r>
            <a:r>
              <a:rPr lang="tr-TR" dirty="0"/>
              <a:t>-yaş)], erkekler için [(220/</a:t>
            </a:r>
            <a:r>
              <a:rPr lang="tr-TR" dirty="0" err="1"/>
              <a:t>minaj</a:t>
            </a:r>
            <a:r>
              <a:rPr lang="tr-TR" dirty="0"/>
              <a:t>)] olarak hesaplandı. </a:t>
            </a:r>
            <a:r>
              <a:rPr lang="tr-TR" dirty="0" err="1"/>
              <a:t>Hrmax'ı</a:t>
            </a:r>
            <a:r>
              <a:rPr lang="tr-TR" dirty="0"/>
              <a:t> değerlendirmek için bir aktivite monitörü kullanıldı.</a:t>
            </a:r>
          </a:p>
          <a:p>
            <a:pPr marL="0" indent="0">
              <a:buNone/>
            </a:pPr>
            <a:r>
              <a:rPr lang="tr-TR" dirty="0"/>
              <a:t>      Diyet ve kontrol grubundaki deneklerden çalışma bulgularını karıştırmamak için günlük aktivite rutinlerini değiştirmemeleri istendi.</a:t>
            </a:r>
          </a:p>
        </p:txBody>
      </p:sp>
    </p:spTree>
    <p:extLst>
      <p:ext uri="{BB962C8B-B14F-4D97-AF65-F5344CB8AC3E}">
        <p14:creationId xmlns:p14="http://schemas.microsoft.com/office/powerpoint/2010/main" val="259639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DE8F37-7924-4802-B9CB-8BB3358E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 grubu protokolü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27EF2E-A64C-4FA4-98C8-958764A71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Kontrol katılımcılarına 3 aylık deneme boyunca yeme alışkanlıklarını veya aktivite rutinlerini değiştirmeyerek vücut ağırlıklarını korumaları talimatı verildi.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Kontrollere önceden paketlenmiş gıdalar veya diyet tavsiyeleri verilmedi ancak klinik değerlendirmeler sağlamak için diğer çalışma gruplarıyla aynı sıklıkta araştırma merkezini ziyaret ettiler.</a:t>
            </a:r>
          </a:p>
        </p:txBody>
      </p:sp>
    </p:spTree>
    <p:extLst>
      <p:ext uri="{BB962C8B-B14F-4D97-AF65-F5344CB8AC3E}">
        <p14:creationId xmlns:p14="http://schemas.microsoft.com/office/powerpoint/2010/main" val="20754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C4379D-CE90-47DE-995C-F6389BB5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979722-6540-45E8-97D4-5E410D15A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Tüm değişkenler başlangıçta ve 3. ayda değerlendirildi. </a:t>
            </a:r>
          </a:p>
          <a:p>
            <a:r>
              <a:rPr lang="tr-TR" dirty="0"/>
              <a:t>Vücut ağırlığı, ayakkabısız, hafif giysilerle, araştırma merkezindeki dijital tartı (</a:t>
            </a:r>
            <a:r>
              <a:rPr lang="tr-TR" dirty="0" err="1"/>
              <a:t>HealthOMeter</a:t>
            </a:r>
            <a:r>
              <a:rPr lang="tr-TR" dirty="0"/>
              <a:t>) kullanılarak değerlendirildi. </a:t>
            </a:r>
          </a:p>
          <a:p>
            <a:r>
              <a:rPr lang="tr-TR" dirty="0"/>
              <a:t>Boy, duvara monte edilen </a:t>
            </a:r>
            <a:r>
              <a:rPr lang="tr-TR" dirty="0" err="1"/>
              <a:t>stadyometre</a:t>
            </a:r>
            <a:r>
              <a:rPr lang="tr-TR" dirty="0"/>
              <a:t> kullanılarak değerlendirildi. </a:t>
            </a:r>
          </a:p>
          <a:p>
            <a:r>
              <a:rPr lang="tr-TR" dirty="0"/>
              <a:t>BMI kg/m2 olarak hesaplandı. </a:t>
            </a:r>
          </a:p>
          <a:p>
            <a:r>
              <a:rPr lang="tr-TR" dirty="0"/>
              <a:t>Yağ kütlesi, yağsız kütle ve iç organ yağ kütlesi, 8 saatlik açlıktan sonra ikili X-ışını </a:t>
            </a:r>
            <a:r>
              <a:rPr lang="tr-TR" dirty="0" err="1"/>
              <a:t>absorpsiyometrisi</a:t>
            </a:r>
            <a:r>
              <a:rPr lang="tr-TR" dirty="0"/>
              <a:t> (</a:t>
            </a:r>
            <a:r>
              <a:rPr lang="tr-TR" dirty="0" err="1"/>
              <a:t>iDXA</a:t>
            </a:r>
            <a:r>
              <a:rPr lang="tr-TR" dirty="0"/>
              <a:t>, GE) ile ölçüldü. </a:t>
            </a:r>
          </a:p>
          <a:p>
            <a:r>
              <a:rPr lang="tr-TR" dirty="0" err="1"/>
              <a:t>İntrahepatik</a:t>
            </a:r>
            <a:r>
              <a:rPr lang="tr-TR" dirty="0"/>
              <a:t> </a:t>
            </a:r>
            <a:r>
              <a:rPr lang="tr-TR" dirty="0" err="1"/>
              <a:t>trigliserit</a:t>
            </a:r>
            <a:r>
              <a:rPr lang="tr-TR" dirty="0"/>
              <a:t> içeriği MRI-PDFF ile ölçülmüştür.</a:t>
            </a:r>
          </a:p>
        </p:txBody>
      </p:sp>
    </p:spTree>
    <p:extLst>
      <p:ext uri="{BB962C8B-B14F-4D97-AF65-F5344CB8AC3E}">
        <p14:creationId xmlns:p14="http://schemas.microsoft.com/office/powerpoint/2010/main" val="432450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D65CA6-85B2-4EA5-BC81-03C96E88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676626-D0FA-43DF-A270-F48D9FCE9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Enerji alımı, Ulusal Kanser Enstitüsü'nün (NCI) web tabanlı sistemi olan Otomatik Kendi Kendine Uygulanan 24 Saatlik Diyet Değerlendirme Aracı (ASA24) tarafından başlangıçta ve 3. ayda 7 gün boyunca değerlendirildi. </a:t>
            </a:r>
          </a:p>
          <a:p>
            <a:r>
              <a:rPr lang="tr-TR" dirty="0"/>
              <a:t>Alışılmış fiziksel aktivite (aerobik egzersiz programını içermez) başlangıçta ve 3. ayda 7 gün boyunca takılan bir adımsayar (</a:t>
            </a:r>
            <a:r>
              <a:rPr lang="tr-TR" dirty="0" err="1"/>
              <a:t>Fitbit</a:t>
            </a:r>
            <a:r>
              <a:rPr lang="tr-TR" dirty="0"/>
              <a:t> Alta) ile ölçülmüştür.</a:t>
            </a:r>
          </a:p>
        </p:txBody>
      </p:sp>
    </p:spTree>
    <p:extLst>
      <p:ext uri="{BB962C8B-B14F-4D97-AF65-F5344CB8AC3E}">
        <p14:creationId xmlns:p14="http://schemas.microsoft.com/office/powerpoint/2010/main" val="113029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260294-E0CB-47C5-A5BF-6CE42291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B812E8-963F-42C1-AACB-D7A82E2C2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Uyku kalitesi, süresi ve zamanlaması </a:t>
            </a:r>
            <a:r>
              <a:rPr lang="tr-TR" b="1" dirty="0"/>
              <a:t>Pittsburgh Uyku Kalitesi İndeksi (</a:t>
            </a:r>
            <a:r>
              <a:rPr lang="tr-TR" b="1" dirty="0" err="1"/>
              <a:t>PSQI-PUKİ</a:t>
            </a:r>
            <a:r>
              <a:rPr lang="tr-TR" b="1" dirty="0"/>
              <a:t>) </a:t>
            </a:r>
            <a:r>
              <a:rPr lang="tr-TR" dirty="0"/>
              <a:t>kullanılarak ölçülmüştür. </a:t>
            </a:r>
          </a:p>
          <a:p>
            <a:pPr marL="0" indent="0">
              <a:buNone/>
            </a:pPr>
            <a:r>
              <a:rPr lang="tr-TR" dirty="0"/>
              <a:t>PSQI, geçen ayki uyku kalitesini ölçen ve toplam 0-21 puanla sonuçlanan 19 maddeden oluşan bir öz bildirim anketidir.</a:t>
            </a:r>
          </a:p>
          <a:p>
            <a:r>
              <a:rPr lang="tr-TR" dirty="0"/>
              <a:t>Uykusuzluğun şiddeti </a:t>
            </a:r>
            <a:r>
              <a:rPr lang="tr-TR" b="1" dirty="0"/>
              <a:t>Uykusuzluk Şiddeti İndeksi (ISI) </a:t>
            </a:r>
            <a:r>
              <a:rPr lang="tr-TR" dirty="0"/>
              <a:t>ile ölçülmüştür. </a:t>
            </a:r>
          </a:p>
          <a:p>
            <a:pPr marL="0" indent="0">
              <a:buNone/>
            </a:pPr>
            <a:r>
              <a:rPr lang="tr-TR" dirty="0"/>
              <a:t>ISI, her bir maddeyi 5 puanlık </a:t>
            </a:r>
            <a:r>
              <a:rPr lang="tr-TR" dirty="0" err="1"/>
              <a:t>Likert</a:t>
            </a:r>
            <a:r>
              <a:rPr lang="tr-TR" dirty="0"/>
              <a:t> ölçeğine göre derecelendiren 7 maddelik bir öz bildirim anketidir. </a:t>
            </a:r>
          </a:p>
          <a:p>
            <a:r>
              <a:rPr lang="tr-TR" dirty="0" err="1"/>
              <a:t>Obstrüktif</a:t>
            </a:r>
            <a:r>
              <a:rPr lang="tr-TR" dirty="0"/>
              <a:t> uyku </a:t>
            </a:r>
            <a:r>
              <a:rPr lang="tr-TR" dirty="0" err="1"/>
              <a:t>apnesi</a:t>
            </a:r>
            <a:r>
              <a:rPr lang="tr-TR" dirty="0"/>
              <a:t> riski (oluşma yüzdesi) tüm deneklerde 10 maddelik kişisel bildirim </a:t>
            </a:r>
            <a:r>
              <a:rPr lang="tr-TR" b="1" dirty="0"/>
              <a:t>Berlin Anketi </a:t>
            </a:r>
            <a:r>
              <a:rPr lang="tr-TR" dirty="0"/>
              <a:t>ile tahmin edilmiştir.</a:t>
            </a:r>
          </a:p>
        </p:txBody>
      </p:sp>
    </p:spTree>
    <p:extLst>
      <p:ext uri="{BB962C8B-B14F-4D97-AF65-F5344CB8AC3E}">
        <p14:creationId xmlns:p14="http://schemas.microsoft.com/office/powerpoint/2010/main" val="2051348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032AF6-036D-402D-A7C0-A89E26F7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36D3212-5872-4C78-87AE-479959BB2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132" y="655296"/>
            <a:ext cx="6559736" cy="53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8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F7A38D-5067-406B-A6D6-3140F486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4FC5871-9FAB-4B9C-A135-FD1878D2C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592" y="1390619"/>
            <a:ext cx="77828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1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C7FF2D-34EA-4F65-8190-E656A6DE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Obstruktif</a:t>
            </a:r>
            <a:r>
              <a:rPr lang="tr-TR" sz="2400" dirty="0"/>
              <a:t> uyku </a:t>
            </a:r>
            <a:r>
              <a:rPr lang="tr-TR" sz="2400" dirty="0" err="1"/>
              <a:t>apnesi</a:t>
            </a:r>
            <a:r>
              <a:rPr lang="tr-TR" sz="2400" dirty="0"/>
              <a:t> riski değerlendirme-Berlin anketi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43EE731-4243-4A9B-9366-E8F742BD0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095" y="1313850"/>
            <a:ext cx="3605142" cy="501295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8CFBB15-9C1C-493E-BF81-E1D5BBE4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132" y="1317188"/>
            <a:ext cx="3936921" cy="487942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331755D-4A40-4651-BC72-AF8F0E3A7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859" y="1313850"/>
            <a:ext cx="3791809" cy="26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8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9EC87-C8BC-419F-AF5C-C7941B06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D328CEA-E30A-40FA-850E-FFCF1BEFB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542" y="204204"/>
            <a:ext cx="4885405" cy="64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61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A1417D-E4FF-46CD-A135-BCA79D56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İSTATİSTİKSEL ANALİZ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6994E2-3B34-447C-803E-A822633AD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   Tüm veriler ortalama ± SEM olarak sunulmuştur. </a:t>
            </a:r>
          </a:p>
          <a:p>
            <a:pPr marL="0" indent="0">
              <a:buNone/>
            </a:pPr>
            <a:r>
              <a:rPr lang="tr-TR" dirty="0"/>
              <a:t>   Başlangıçta gruplar arasındaki farklar tek yönlü ANOVA (sürekli değişkenler) veya </a:t>
            </a:r>
            <a:r>
              <a:rPr lang="tr-TR" dirty="0" err="1"/>
              <a:t>McNemar</a:t>
            </a:r>
            <a:r>
              <a:rPr lang="tr-TR" dirty="0"/>
              <a:t> testi (kategorik değişkenler) ile test edildi.</a:t>
            </a:r>
          </a:p>
          <a:p>
            <a:pPr marL="0" indent="0">
              <a:buNone/>
            </a:pPr>
            <a:r>
              <a:rPr lang="tr-TR" dirty="0"/>
              <a:t>   Gruplar arası faktör olarak gruplar (kombinasyon, ADF, egzersiz ve kontrol) ve konu içi faktör olarak zaman (başlangıç ​​ve 3. ay) ile tekrarlanan ölçümler ANOVA, gruplar arasında zaman içinde bağımlı değişkenlerdeki değişiklikleri karşılaştırmak için kullanıldı.</a:t>
            </a:r>
          </a:p>
          <a:p>
            <a:pPr marL="0" indent="0">
              <a:buNone/>
            </a:pPr>
            <a:r>
              <a:rPr lang="tr-TR" dirty="0"/>
              <a:t>   Vücut ağırlığındaki değişiklikler, </a:t>
            </a:r>
            <a:r>
              <a:rPr lang="tr-TR" dirty="0" err="1"/>
              <a:t>intrahepatik</a:t>
            </a:r>
            <a:r>
              <a:rPr lang="tr-TR" dirty="0"/>
              <a:t> </a:t>
            </a:r>
            <a:r>
              <a:rPr lang="tr-TR" dirty="0" err="1"/>
              <a:t>trigliserit</a:t>
            </a:r>
            <a:r>
              <a:rPr lang="tr-TR" dirty="0"/>
              <a:t> içeriği ve uyku ölçümleri arasındaki ilişkileri değerlendirmek için </a:t>
            </a:r>
            <a:r>
              <a:rPr lang="tr-TR" dirty="0" err="1"/>
              <a:t>Pearson</a:t>
            </a:r>
            <a:r>
              <a:rPr lang="tr-TR" dirty="0"/>
              <a:t> korelasyonları yapıldı. </a:t>
            </a:r>
          </a:p>
          <a:p>
            <a:pPr marL="0" indent="0">
              <a:buNone/>
            </a:pPr>
            <a:r>
              <a:rPr lang="tr-TR" dirty="0"/>
              <a:t>   Farklılıklar p &lt;0.05'te anlamlı kabul edildi. Tüm veriler SPSS yazılımı (versiyon 27, SPSS </a:t>
            </a:r>
            <a:r>
              <a:rPr lang="tr-TR" dirty="0" err="1"/>
              <a:t>Inc</a:t>
            </a:r>
            <a:r>
              <a:rPr lang="tr-TR" dirty="0"/>
              <a:t>., Chicago, IL, ABD) kullanılarak analiz edildi. </a:t>
            </a:r>
          </a:p>
        </p:txBody>
      </p:sp>
    </p:spTree>
    <p:extLst>
      <p:ext uri="{BB962C8B-B14F-4D97-AF65-F5344CB8AC3E}">
        <p14:creationId xmlns:p14="http://schemas.microsoft.com/office/powerpoint/2010/main" val="371091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2E0FF0-D2FF-40F8-AF35-3BA3F788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B07F82-07B2-43EB-82AB-41809B3B4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çalışmada aerobik egzersiz ve </a:t>
            </a:r>
            <a:r>
              <a:rPr lang="tr-TR" b="1" dirty="0">
                <a:solidFill>
                  <a:srgbClr val="222222"/>
                </a:solidFill>
                <a:latin typeface="Calibri" panose="020F0502020204030204" pitchFamily="34" charset="0"/>
              </a:rPr>
              <a:t>a</a:t>
            </a:r>
            <a:r>
              <a:rPr lang="tr-TR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lternatif gün orucu veya açlığının (</a:t>
            </a:r>
            <a:r>
              <a:rPr lang="tr-TR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Alternate</a:t>
            </a:r>
            <a:r>
              <a:rPr lang="tr-TR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tr-TR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day</a:t>
            </a:r>
            <a:r>
              <a:rPr lang="tr-TR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tr-TR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fasting</a:t>
            </a:r>
            <a:r>
              <a:rPr lang="tr-TR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tr-TR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ADF</a:t>
            </a:r>
            <a:r>
              <a:rPr lang="tr-TR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) </a:t>
            </a:r>
            <a:r>
              <a:rPr lang="tr-TR" b="1" dirty="0" err="1"/>
              <a:t>non</a:t>
            </a:r>
            <a:r>
              <a:rPr lang="tr-TR" b="1" dirty="0"/>
              <a:t>-alkolik yağlı karaciğer hastalığı (</a:t>
            </a:r>
            <a:r>
              <a:rPr lang="tr-TR" b="1" dirty="0" err="1"/>
              <a:t>NAFLD</a:t>
            </a:r>
            <a:r>
              <a:rPr lang="tr-TR" b="1" dirty="0"/>
              <a:t>) </a:t>
            </a:r>
            <a:r>
              <a:rPr lang="tr-TR" dirty="0"/>
              <a:t>olan yetişkinlerde vücut ağırlığını ve uykuyu nasıl etkilediği araştırılmıştır. </a:t>
            </a:r>
          </a:p>
        </p:txBody>
      </p:sp>
    </p:spTree>
    <p:extLst>
      <p:ext uri="{BB962C8B-B14F-4D97-AF65-F5344CB8AC3E}">
        <p14:creationId xmlns:p14="http://schemas.microsoft.com/office/powerpoint/2010/main" val="978850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78A247-3D10-470A-8725-8FE0BC68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E1B79C-8756-43C6-B4D5-D665EA4C6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132 kişi uygunluk açısından değerlendirildi ve bunlardan </a:t>
            </a:r>
            <a:r>
              <a:rPr lang="tr-TR" dirty="0" err="1"/>
              <a:t>52'si</a:t>
            </a:r>
            <a:r>
              <a:rPr lang="tr-TR" dirty="0"/>
              <a:t> dahil edilme kriterlerinden bir veya daha fazlasını karşılamadı.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FC0AEC7-1F3A-461D-9551-13AF3A5B1CE1}"/>
              </a:ext>
            </a:extLst>
          </p:cNvPr>
          <p:cNvSpPr txBox="1"/>
          <p:nvPr/>
        </p:nvSpPr>
        <p:spPr>
          <a:xfrm>
            <a:off x="5024761" y="3149755"/>
            <a:ext cx="33202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sz="2000" dirty="0"/>
              <a:t>Tamamlayanlar: </a:t>
            </a:r>
          </a:p>
          <a:p>
            <a:pPr marL="0" indent="0">
              <a:buNone/>
            </a:pPr>
            <a:r>
              <a:rPr lang="tr-TR" sz="2000" dirty="0"/>
              <a:t>Kombinasyon grubu, n = 20</a:t>
            </a:r>
          </a:p>
          <a:p>
            <a:pPr marL="0" indent="0">
              <a:buNone/>
            </a:pPr>
            <a:r>
              <a:rPr lang="tr-TR" sz="2000" dirty="0" err="1"/>
              <a:t>ADF</a:t>
            </a:r>
            <a:r>
              <a:rPr lang="tr-TR" sz="2000" dirty="0"/>
              <a:t> grubu, n = 19</a:t>
            </a:r>
          </a:p>
          <a:p>
            <a:pPr marL="0" indent="0">
              <a:buNone/>
            </a:pPr>
            <a:r>
              <a:rPr lang="tr-TR" sz="2000" dirty="0"/>
              <a:t>Egzersiz grubu, n = 15</a:t>
            </a:r>
          </a:p>
          <a:p>
            <a:pPr marL="0" indent="0">
              <a:buNone/>
            </a:pPr>
            <a:r>
              <a:rPr lang="tr-TR" sz="2000" dirty="0"/>
              <a:t>Kontrol grubu, n = 20.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12F25D9-14CC-42A3-B8A7-F3CE193DB954}"/>
              </a:ext>
            </a:extLst>
          </p:cNvPr>
          <p:cNvSpPr txBox="1"/>
          <p:nvPr/>
        </p:nvSpPr>
        <p:spPr>
          <a:xfrm>
            <a:off x="1704513" y="3149755"/>
            <a:ext cx="3320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Toplam 80 katılımcı:</a:t>
            </a:r>
          </a:p>
          <a:p>
            <a:pPr marL="0" indent="0">
              <a:buNone/>
            </a:pPr>
            <a:r>
              <a:rPr lang="tr-TR" sz="2000" dirty="0"/>
              <a:t>Kombinasyon grubu (n = 20)</a:t>
            </a:r>
          </a:p>
          <a:p>
            <a:pPr marL="0" indent="0">
              <a:buNone/>
            </a:pPr>
            <a:r>
              <a:rPr lang="tr-TR" sz="2000" dirty="0" err="1"/>
              <a:t>ADF</a:t>
            </a:r>
            <a:r>
              <a:rPr lang="tr-TR" sz="2000" dirty="0"/>
              <a:t> grubu (n = 20)   </a:t>
            </a:r>
          </a:p>
          <a:p>
            <a:pPr marL="0" indent="0">
              <a:buNone/>
            </a:pPr>
            <a:r>
              <a:rPr lang="tr-TR" sz="2000" dirty="0"/>
              <a:t>Egzersiz(n = 20)</a:t>
            </a:r>
          </a:p>
          <a:p>
            <a:pPr marL="0" indent="0">
              <a:buNone/>
            </a:pPr>
            <a:r>
              <a:rPr lang="tr-TR" sz="2000" dirty="0"/>
              <a:t>Kontrol grubu (n = 20) </a:t>
            </a:r>
          </a:p>
        </p:txBody>
      </p:sp>
    </p:spTree>
    <p:extLst>
      <p:ext uri="{BB962C8B-B14F-4D97-AF65-F5344CB8AC3E}">
        <p14:creationId xmlns:p14="http://schemas.microsoft.com/office/powerpoint/2010/main" val="286758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C13D73-B4E1-44ED-BAEA-7D16CEB2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519C5D7-92A3-4441-940E-5291F75FE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485" y="292963"/>
            <a:ext cx="8249527" cy="4838330"/>
          </a:xfrm>
          <a:prstGeom prst="rect">
            <a:avLst/>
          </a:prstGeom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9B12712-CBF9-4BA8-972C-19D45728026B}"/>
              </a:ext>
            </a:extLst>
          </p:cNvPr>
          <p:cNvSpPr/>
          <p:nvPr/>
        </p:nvSpPr>
        <p:spPr>
          <a:xfrm>
            <a:off x="1980484" y="1996669"/>
            <a:ext cx="4891595" cy="1509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A0F10EE-15EC-4C23-B0D6-D01FBF524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083" y="2142920"/>
            <a:ext cx="4925995" cy="18289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4D564380-C26A-4E2A-83C4-BCFD26512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084" y="2908384"/>
            <a:ext cx="4925995" cy="18289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2E8B73C-C4BE-4CAE-85B7-A9938A30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283" y="3243913"/>
            <a:ext cx="4925995" cy="182896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ACD80CE4-32D2-493E-AD17-04EB71640868}"/>
              </a:ext>
            </a:extLst>
          </p:cNvPr>
          <p:cNvSpPr txBox="1"/>
          <p:nvPr/>
        </p:nvSpPr>
        <p:spPr>
          <a:xfrm>
            <a:off x="1980484" y="6049390"/>
            <a:ext cx="1006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IHTG</a:t>
            </a:r>
            <a:r>
              <a:rPr lang="tr-TR" sz="1400" dirty="0"/>
              <a:t>: </a:t>
            </a:r>
            <a:r>
              <a:rPr lang="tr-TR" sz="1400" dirty="0" err="1"/>
              <a:t>İntrahepatik</a:t>
            </a:r>
            <a:r>
              <a:rPr lang="tr-TR" sz="1400" dirty="0"/>
              <a:t> </a:t>
            </a:r>
            <a:r>
              <a:rPr lang="tr-TR" sz="1400" dirty="0" err="1"/>
              <a:t>trigliserit</a:t>
            </a:r>
            <a:r>
              <a:rPr lang="tr-TR" sz="1400" dirty="0"/>
              <a:t> içeriği, </a:t>
            </a:r>
            <a:r>
              <a:rPr lang="tr-TR" sz="1400" dirty="0" err="1"/>
              <a:t>PSQI</a:t>
            </a:r>
            <a:r>
              <a:rPr lang="tr-TR" sz="1400" dirty="0"/>
              <a:t>: </a:t>
            </a:r>
            <a:r>
              <a:rPr lang="tr-TR" sz="1400" dirty="0" err="1"/>
              <a:t>Pittsburg</a:t>
            </a:r>
            <a:r>
              <a:rPr lang="tr-TR" sz="1400" dirty="0"/>
              <a:t> Uykusu Kalite İndeksi, ISI: Uykusuzluk şiddet indeksi.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5376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1242E1-B97D-4D4C-8545-5A1FAE61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A2D44D-49BA-4B18-94B4-0802771E8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Başlangıçta, vücut ağırlığı, vücut kompozisyonu, </a:t>
            </a:r>
            <a:r>
              <a:rPr lang="tr-TR" dirty="0" err="1"/>
              <a:t>intrahepatik</a:t>
            </a:r>
            <a:r>
              <a:rPr lang="tr-TR" dirty="0"/>
              <a:t> </a:t>
            </a:r>
            <a:r>
              <a:rPr lang="tr-TR" dirty="0" err="1"/>
              <a:t>trigliserit</a:t>
            </a:r>
            <a:r>
              <a:rPr lang="tr-TR" dirty="0"/>
              <a:t> içeriği, karaciğer </a:t>
            </a:r>
            <a:r>
              <a:rPr lang="tr-TR" dirty="0" err="1"/>
              <a:t>fibroz</a:t>
            </a:r>
            <a:r>
              <a:rPr lang="tr-TR" dirty="0"/>
              <a:t> skoru, enerji alımı, fiziksel aktivite veya uyku durumu açısından gruplar arasında anlamlı fark yoktu.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5727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A9FAC9-7EBC-4314-8674-76999567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A11F3E-A201-42C2-8CC2-24E28DDA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//3. aya gelindiğinde kombinasyon grubunda egzersiz grubu ve kontrollere göre vücut ağırlığı azaldı (p &lt; 0,01, grup x zaman etkileşimi), ancak </a:t>
            </a:r>
            <a:r>
              <a:rPr lang="tr-TR" dirty="0" err="1"/>
              <a:t>ADF</a:t>
            </a:r>
            <a:r>
              <a:rPr lang="tr-TR" dirty="0"/>
              <a:t> grubuna göre bu azalma olmadı  .</a:t>
            </a:r>
          </a:p>
          <a:p>
            <a:pPr marL="0" indent="0">
              <a:buNone/>
            </a:pPr>
            <a:r>
              <a:rPr lang="tr-TR" dirty="0"/>
              <a:t>//Benzer şekilde yağ kütlesi de azaldı (p = 0,02, grup x zaman etkileşimi)</a:t>
            </a:r>
          </a:p>
          <a:p>
            <a:pPr marL="0" indent="0">
              <a:buNone/>
            </a:pPr>
            <a:r>
              <a:rPr lang="tr-TR" dirty="0"/>
              <a:t>//Yalın kütle, iç organ yağ kütlesi ve </a:t>
            </a:r>
            <a:r>
              <a:rPr lang="tr-TR" dirty="0" err="1"/>
              <a:t>BMI</a:t>
            </a:r>
            <a:r>
              <a:rPr lang="tr-TR" dirty="0"/>
              <a:t> arasında anlamlı bir değişiklik olmadı</a:t>
            </a:r>
          </a:p>
          <a:p>
            <a:pPr marL="0" indent="0">
              <a:buNone/>
            </a:pPr>
            <a:r>
              <a:rPr lang="tr-TR" dirty="0"/>
              <a:t>//</a:t>
            </a:r>
            <a:r>
              <a:rPr lang="tr-TR" dirty="0" err="1"/>
              <a:t>İntrahepatik</a:t>
            </a:r>
            <a:r>
              <a:rPr lang="tr-TR" dirty="0"/>
              <a:t> </a:t>
            </a:r>
            <a:r>
              <a:rPr lang="tr-TR" dirty="0" err="1"/>
              <a:t>trigliserit</a:t>
            </a:r>
            <a:r>
              <a:rPr lang="tr-TR" dirty="0"/>
              <a:t> içeriği azaldı.</a:t>
            </a:r>
          </a:p>
          <a:p>
            <a:pPr marL="0" indent="0">
              <a:buNone/>
            </a:pPr>
            <a:r>
              <a:rPr lang="tr-TR" dirty="0"/>
              <a:t>//Karaciğer </a:t>
            </a:r>
            <a:r>
              <a:rPr lang="tr-TR" dirty="0" err="1"/>
              <a:t>fibrozis</a:t>
            </a:r>
            <a:r>
              <a:rPr lang="tr-TR" dirty="0"/>
              <a:t> skoru arasında anlamlı bir değişiklik görülmedi.</a:t>
            </a:r>
          </a:p>
          <a:p>
            <a:pPr marL="0" indent="0">
              <a:buNone/>
            </a:pPr>
            <a:r>
              <a:rPr lang="tr-TR" dirty="0"/>
              <a:t>//Kombinasyon grubunda egzersiz grubu ve kontrollere göre enerji alımı azaldı ancak </a:t>
            </a:r>
            <a:r>
              <a:rPr lang="tr-TR" dirty="0" err="1"/>
              <a:t>ADF</a:t>
            </a:r>
            <a:r>
              <a:rPr lang="tr-TR" dirty="0"/>
              <a:t> grubuna göre bu azalma olmadı.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209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60C6D1-247C-4354-8F32-44D0194C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0DFB47-8C02-4751-B2ED-F193BBF56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535"/>
            <a:ext cx="10515600" cy="4906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//Araştırmanın başında ortalama </a:t>
            </a:r>
            <a:r>
              <a:rPr lang="tr-TR" dirty="0" err="1"/>
              <a:t>PUKİ</a:t>
            </a:r>
            <a:r>
              <a:rPr lang="tr-TR" dirty="0"/>
              <a:t> puanları kombinasyon grubu için 6,0 ± 0,7, </a:t>
            </a:r>
            <a:r>
              <a:rPr lang="tr-TR" dirty="0" err="1"/>
              <a:t>ADF</a:t>
            </a:r>
            <a:r>
              <a:rPr lang="tr-TR" dirty="0"/>
              <a:t> grubu için 8,9 ± 1,0, Egzersiz grubu için 6,4 ± 0,6 ve kontroller için 5,5 ± 0,7, bu da uyku kalitesinin kötü olduğunu gösterir(</a:t>
            </a:r>
            <a:r>
              <a:rPr lang="tr-TR" dirty="0" err="1"/>
              <a:t>PUKİ</a:t>
            </a:r>
            <a:r>
              <a:rPr lang="tr-TR" dirty="0"/>
              <a:t>&gt;5).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//Kontrollere göre herhangi bir müdahale grubunda 3 ay sonunda uyku kalitesi puanlarında anlamlı düzeyde değişiklik olmadı. Uyanma zamanı, yatma zamanı ve uyku süresi değişmedi.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//Uyku kalitesi, süresi veya uykusuzluk şiddetindeki değişiklikler arasında bir ilişki yoktu.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4150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7BE691-2DD6-40E9-8D19-0A762C58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ABA684-D669-48C7-A05D-45F486C7F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036"/>
            <a:ext cx="10515600" cy="4867927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//Başlangıçta </a:t>
            </a:r>
            <a:r>
              <a:rPr lang="tr-TR" dirty="0" err="1"/>
              <a:t>obstruktif</a:t>
            </a:r>
            <a:r>
              <a:rPr lang="tr-TR" dirty="0"/>
              <a:t> uyku </a:t>
            </a:r>
            <a:r>
              <a:rPr lang="tr-TR" dirty="0" err="1"/>
              <a:t>apnesi</a:t>
            </a:r>
            <a:r>
              <a:rPr lang="tr-TR" dirty="0"/>
              <a:t> riski;</a:t>
            </a:r>
          </a:p>
          <a:p>
            <a:pPr marL="0" indent="0">
              <a:buNone/>
            </a:pPr>
            <a:r>
              <a:rPr lang="tr-TR" dirty="0"/>
              <a:t>Kombinasyon deneklerinin %30’unda</a:t>
            </a:r>
          </a:p>
          <a:p>
            <a:pPr marL="0" indent="0">
              <a:buNone/>
            </a:pPr>
            <a:r>
              <a:rPr lang="tr-TR" dirty="0"/>
              <a:t>Diyet deneklerinin %75’inde</a:t>
            </a:r>
          </a:p>
          <a:p>
            <a:pPr marL="0" indent="0">
              <a:buNone/>
            </a:pPr>
            <a:r>
              <a:rPr lang="tr-TR" dirty="0"/>
              <a:t>Egzersiz deneklerinin %40’ında</a:t>
            </a:r>
          </a:p>
          <a:p>
            <a:pPr marL="0" indent="0">
              <a:buNone/>
            </a:pPr>
            <a:r>
              <a:rPr lang="tr-TR" dirty="0"/>
              <a:t>Kontrol grubunun %</a:t>
            </a:r>
            <a:r>
              <a:rPr lang="tr-TR" dirty="0" err="1"/>
              <a:t>75’inde</a:t>
            </a:r>
            <a:r>
              <a:rPr lang="tr-TR" dirty="0"/>
              <a:t> mevcuttu.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//Denemenin sonunda müdahale gruplarında kontrollere göre </a:t>
            </a:r>
            <a:r>
              <a:rPr lang="tr-TR" dirty="0" err="1"/>
              <a:t>obstruktif</a:t>
            </a:r>
            <a:r>
              <a:rPr lang="tr-TR" dirty="0"/>
              <a:t> </a:t>
            </a:r>
            <a:r>
              <a:rPr lang="tr-TR" dirty="0" err="1"/>
              <a:t>apne</a:t>
            </a:r>
            <a:r>
              <a:rPr lang="tr-TR" dirty="0"/>
              <a:t> riski değişmedi.</a:t>
            </a:r>
          </a:p>
        </p:txBody>
      </p:sp>
    </p:spTree>
    <p:extLst>
      <p:ext uri="{BB962C8B-B14F-4D97-AF65-F5344CB8AC3E}">
        <p14:creationId xmlns:p14="http://schemas.microsoft.com/office/powerpoint/2010/main" val="4241559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710ECA-0BC6-44FC-8788-3260512E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9586327-58DE-458B-8089-722D50E04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952" y="509504"/>
            <a:ext cx="5548101" cy="551282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017826F-625E-43B5-ABEE-142B13ECB51B}"/>
              </a:ext>
            </a:extLst>
          </p:cNvPr>
          <p:cNvSpPr txBox="1"/>
          <p:nvPr/>
        </p:nvSpPr>
        <p:spPr>
          <a:xfrm>
            <a:off x="6818743" y="5001899"/>
            <a:ext cx="3124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COMB</a:t>
            </a:r>
            <a:r>
              <a:rPr lang="tr-TR" sz="1400" dirty="0"/>
              <a:t>: kombinasyon grubu</a:t>
            </a:r>
          </a:p>
          <a:p>
            <a:r>
              <a:rPr lang="tr-TR" sz="1400" dirty="0" err="1"/>
              <a:t>ADF</a:t>
            </a:r>
            <a:r>
              <a:rPr lang="tr-TR" sz="1400" dirty="0"/>
              <a:t>: alternatif gün oruç grubu </a:t>
            </a:r>
          </a:p>
          <a:p>
            <a:r>
              <a:rPr lang="tr-TR" sz="1400" dirty="0" err="1"/>
              <a:t>EXC</a:t>
            </a:r>
            <a:r>
              <a:rPr lang="tr-TR" sz="1400" dirty="0"/>
              <a:t>: egzersiz grubu </a:t>
            </a:r>
          </a:p>
          <a:p>
            <a:r>
              <a:rPr lang="tr-TR" sz="1400" dirty="0" err="1"/>
              <a:t>CON</a:t>
            </a:r>
            <a:r>
              <a:rPr lang="tr-TR" sz="1400" dirty="0"/>
              <a:t>: kontrol grubu</a:t>
            </a:r>
          </a:p>
          <a:p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735B2A4-D71D-4B31-ABEF-F387FA2543AE}"/>
              </a:ext>
            </a:extLst>
          </p:cNvPr>
          <p:cNvSpPr txBox="1"/>
          <p:nvPr/>
        </p:nvSpPr>
        <p:spPr>
          <a:xfrm>
            <a:off x="6818743" y="1145406"/>
            <a:ext cx="4254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dirty="0"/>
              <a:t>(A) 3. ayda, kombinasyon grubunda vücut ağırlığı azaldı. </a:t>
            </a:r>
          </a:p>
          <a:p>
            <a:pPr marL="0" indent="0">
              <a:buNone/>
            </a:pPr>
            <a:r>
              <a:rPr lang="tr-TR" dirty="0"/>
              <a:t>(B) Uyku kalitesi (</a:t>
            </a:r>
            <a:r>
              <a:rPr lang="tr-TR" dirty="0" err="1"/>
              <a:t>PUKİ</a:t>
            </a:r>
            <a:r>
              <a:rPr lang="tr-TR" dirty="0"/>
              <a:t>) puanı müdahale gruplarında kontrollere göre değişiklik yok. </a:t>
            </a:r>
          </a:p>
          <a:p>
            <a:pPr marL="0" indent="0">
              <a:buNone/>
            </a:pPr>
            <a:r>
              <a:rPr lang="tr-TR" dirty="0"/>
              <a:t>(C) Uykusuzluk şiddet müdahale gruplarında kontrollere göre değişmedi.</a:t>
            </a:r>
          </a:p>
          <a:p>
            <a:pPr marL="0" indent="0">
              <a:buNone/>
            </a:pPr>
            <a:r>
              <a:rPr lang="tr-TR" dirty="0"/>
              <a:t>(D) </a:t>
            </a:r>
            <a:r>
              <a:rPr lang="tr-TR" dirty="0" err="1"/>
              <a:t>Obstrüktif</a:t>
            </a:r>
            <a:r>
              <a:rPr lang="tr-TR" dirty="0"/>
              <a:t> uyku </a:t>
            </a:r>
            <a:r>
              <a:rPr lang="tr-TR" dirty="0" err="1"/>
              <a:t>apnesi</a:t>
            </a:r>
            <a:r>
              <a:rPr lang="tr-TR" dirty="0"/>
              <a:t> riski müdahale gruplarında kontrollere göre değişmedi.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055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2C8A7E-AB9E-4C62-AEC8-635C4667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757716-1684-4FCE-B19C-C49A0E1EE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///Çalışmanın sonunda vücut ağırlığı ve </a:t>
            </a:r>
            <a:r>
              <a:rPr lang="tr-TR" dirty="0" err="1"/>
              <a:t>intrahepatik</a:t>
            </a:r>
            <a:r>
              <a:rPr lang="tr-TR" dirty="0"/>
              <a:t> </a:t>
            </a:r>
            <a:r>
              <a:rPr lang="tr-TR" dirty="0" err="1"/>
              <a:t>trigliserit</a:t>
            </a:r>
            <a:r>
              <a:rPr lang="tr-TR" dirty="0"/>
              <a:t> içeriği kombinasyon grubunda egzersiz grubu ve kontrol grubuna kıyasla azalmıştır, uyku kalitesi, uyanma zamanı, yatma zamanı, uyku süresi ve uykusuzluk şiddeti çalışma süresince hiçbir grupta değişmemiştir.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///Vücut ağırlığı ve </a:t>
            </a:r>
            <a:r>
              <a:rPr lang="tr-TR" dirty="0" err="1"/>
              <a:t>intrahepatik</a:t>
            </a:r>
            <a:r>
              <a:rPr lang="tr-TR" dirty="0"/>
              <a:t> </a:t>
            </a:r>
            <a:r>
              <a:rPr lang="tr-TR" dirty="0" err="1"/>
              <a:t>trigliserit</a:t>
            </a:r>
            <a:r>
              <a:rPr lang="tr-TR" dirty="0"/>
              <a:t> içeriğindeki değişiklikler ile herhangi bir uyku sonucu arasında ilişki gözlenmemiştir.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2993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83208C-5311-4942-AEAD-6F4B1EED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4FA9FC-EC38-4EFC-AF0A-F744CC97A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051"/>
            <a:ext cx="10515600" cy="4328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///Toplam </a:t>
            </a:r>
            <a:r>
              <a:rPr lang="tr-TR" sz="2400" dirty="0" err="1"/>
              <a:t>PUKİ</a:t>
            </a:r>
            <a:r>
              <a:rPr lang="tr-TR" sz="2400" dirty="0"/>
              <a:t> puanının 5'ten büyük olması uyku kalitesinin kötü olduğunu gösterir. </a:t>
            </a:r>
          </a:p>
          <a:p>
            <a:pPr marL="0" indent="0">
              <a:buNone/>
            </a:pPr>
            <a:r>
              <a:rPr lang="tr-TR" sz="2400" dirty="0"/>
              <a:t>Çalışmanın başlangıcında tüm gruplarda kötü uyku kalitesi olduğu görüldü. 3 ayın sonunda, kontrollere göre hiçbir müdahale grubunda uyku kalitesi puanları önemli ölçüde değişmedi. </a:t>
            </a:r>
          </a:p>
          <a:p>
            <a:endParaRPr lang="tr-TR" sz="2400" dirty="0"/>
          </a:p>
          <a:p>
            <a:pPr marL="0" indent="0">
              <a:buNone/>
            </a:pPr>
            <a:r>
              <a:rPr lang="tr-TR" sz="2400" dirty="0"/>
              <a:t>///Uyanma zamanı, yatma zamanı ve uyku süresi değişmedi.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626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2160D4-7718-42C8-A1FF-84F5ECD9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12B8F7-66A2-4645-B556-B50DFECB0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787"/>
            <a:ext cx="10515600" cy="4810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///Çalışmada uyku kalitesi ve süresinin iyileşmemesinin birkaç nedeni olabilir.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/Birincisi, katılımcılar çalışmanın başlangıcındaki </a:t>
            </a:r>
            <a:r>
              <a:rPr lang="tr-TR" dirty="0" err="1"/>
              <a:t>PUKİ</a:t>
            </a:r>
            <a:r>
              <a:rPr lang="tr-TR" dirty="0"/>
              <a:t> puanlarına göre başlangıçta “iyi uyuyanlar” olmanın eşiğindeydi. Araştırmanın başında uyku kaliteleri daha kötü olsaydı, iyileşme gözlemleme ihtimalimiz daha yüksek olabilirdi.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/İkincisi, çalışma COVID-19 salgını sırasında yürütülmüştür ve karantina koşullarının neden olduğu stresin, uyku kalitesi ve süresi üzerinde zararlı etkileri olmuş olabilir. </a:t>
            </a:r>
          </a:p>
        </p:txBody>
      </p:sp>
    </p:spTree>
    <p:extLst>
      <p:ext uri="{BB962C8B-B14F-4D97-AF65-F5344CB8AC3E}">
        <p14:creationId xmlns:p14="http://schemas.microsoft.com/office/powerpoint/2010/main" val="55571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85845B-C1A3-4A21-A1D8-C9C66124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B016B2-F67B-4041-BC39-C8B9728A5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    </a:t>
            </a:r>
            <a:r>
              <a:rPr lang="tr-TR" dirty="0" err="1"/>
              <a:t>Randomize</a:t>
            </a:r>
            <a:r>
              <a:rPr lang="tr-TR" dirty="0"/>
              <a:t> kontrollü bir çalışma, 3 aylık dönemi içermekte.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</a:t>
            </a:r>
            <a:r>
              <a:rPr lang="tr-TR" dirty="0" err="1"/>
              <a:t>Randomizasyon</a:t>
            </a:r>
            <a:r>
              <a:rPr lang="tr-TR" dirty="0"/>
              <a:t> cinsiyet, yaş, </a:t>
            </a:r>
            <a:r>
              <a:rPr lang="tr-TR" dirty="0" err="1"/>
              <a:t>BKI</a:t>
            </a:r>
            <a:r>
              <a:rPr lang="tr-TR" dirty="0"/>
              <a:t> ve </a:t>
            </a:r>
            <a:r>
              <a:rPr lang="tr-TR" dirty="0" err="1"/>
              <a:t>intrahepatik</a:t>
            </a:r>
            <a:r>
              <a:rPr lang="tr-TR" dirty="0"/>
              <a:t> </a:t>
            </a:r>
            <a:r>
              <a:rPr lang="tr-TR" dirty="0" err="1"/>
              <a:t>trigliserit</a:t>
            </a:r>
            <a:r>
              <a:rPr lang="tr-TR" dirty="0"/>
              <a:t> içeriğine dayalı tabakalı rastgele örnekleme prosedürü ile gerçekleştirildi.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Çalışma kör değildi ancak sonuç değişkenlerini analiz eden çalışma personeli, katılımcıların grup atamasından habersizdi. </a:t>
            </a:r>
          </a:p>
        </p:txBody>
      </p:sp>
    </p:spTree>
    <p:extLst>
      <p:ext uri="{BB962C8B-B14F-4D97-AF65-F5344CB8AC3E}">
        <p14:creationId xmlns:p14="http://schemas.microsoft.com/office/powerpoint/2010/main" val="329153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D71CC3-6154-4FDF-A7B7-AD735AB8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ED375A-54D9-4EA7-AFA9-83F4F6A6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//Uykusuzluk şiddetindeki değişiklikler değerlendirildiğinde başlangıçta, kombinasyon ve ADF gruplarındaki katılımcıların klinik altı uykusuzluk sergilediği (ISI puanı 8-14), egzersiz ve kontrol gruplarındaki deneklerin ise klinik olarak anlamlı bir uykusuzluk göstermediği görüldü. (ISI puanı 0-7). </a:t>
            </a:r>
          </a:p>
          <a:p>
            <a:pPr marL="0" indent="0">
              <a:buNone/>
            </a:pPr>
            <a:r>
              <a:rPr lang="tr-TR" dirty="0"/>
              <a:t>//Denemenin sonunda müdahale gruplarında kontrollere kıyasla uykusuzluk puanlarında anlamlı bir değişiklik kaydedilmedi. Bu bulgu şaşırtıcı değildir çünkü deneklerimiz başlangıçta klinik olarak anlamlı uykusuzluk göstermediğinden iyileşmesi de olası değildir. </a:t>
            </a:r>
          </a:p>
        </p:txBody>
      </p:sp>
    </p:spTree>
    <p:extLst>
      <p:ext uri="{BB962C8B-B14F-4D97-AF65-F5344CB8AC3E}">
        <p14:creationId xmlns:p14="http://schemas.microsoft.com/office/powerpoint/2010/main" val="4017444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B5B80B-9B38-4707-BE56-7FCCC37C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978AB7-32D5-479B-A230-BCAF4E328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///Çalışmanın başlangıcında grubumuzun yarısına yakını (~%50) </a:t>
            </a:r>
            <a:r>
              <a:rPr lang="tr-TR" dirty="0" err="1"/>
              <a:t>obstrüktif</a:t>
            </a:r>
            <a:r>
              <a:rPr lang="tr-TR" dirty="0"/>
              <a:t> uyku </a:t>
            </a:r>
            <a:r>
              <a:rPr lang="tr-TR" dirty="0" err="1"/>
              <a:t>apnesi</a:t>
            </a:r>
            <a:r>
              <a:rPr lang="tr-TR" dirty="0"/>
              <a:t> açısından yüksek risk altındaydı. Tüm müdahale gruplarında uyku </a:t>
            </a:r>
            <a:r>
              <a:rPr lang="tr-TR" dirty="0" err="1"/>
              <a:t>apnesi</a:t>
            </a:r>
            <a:r>
              <a:rPr lang="tr-TR" dirty="0"/>
              <a:t> riskinin sayısal olarak azaldığı görüldü ancak bu değişiklikler kontrollere göre anlamlı değildi.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/Ancak müdahalelerimizin bu uyku ölçümünü iyileştirmeye yetecek kadar kilo kaybı sağlamamış olması mümkündür. </a:t>
            </a:r>
          </a:p>
          <a:p>
            <a:pPr marL="0" indent="0">
              <a:buNone/>
            </a:pPr>
            <a:r>
              <a:rPr lang="tr-TR" dirty="0"/>
              <a:t>/</a:t>
            </a:r>
            <a:r>
              <a:rPr lang="tr-TR" dirty="0" err="1"/>
              <a:t>Obezitesi</a:t>
            </a:r>
            <a:r>
              <a:rPr lang="tr-TR" dirty="0"/>
              <a:t> olan kişilerde </a:t>
            </a:r>
            <a:r>
              <a:rPr lang="tr-TR" dirty="0" err="1"/>
              <a:t>obstrüktif</a:t>
            </a:r>
            <a:r>
              <a:rPr lang="tr-TR" dirty="0"/>
              <a:t> uyku </a:t>
            </a:r>
            <a:r>
              <a:rPr lang="tr-TR" dirty="0" err="1"/>
              <a:t>apnesi</a:t>
            </a:r>
            <a:r>
              <a:rPr lang="tr-TR" dirty="0"/>
              <a:t> riskini azaltmak için en az %10 kilo kaybı gerekli olabilir.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0153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0A8F95-4B01-40F6-B8E1-415A888F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Çalışmanın Kısıtlılıkları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D40431-FF27-4B1E-92E9-A03666F31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1. Örneklem büyüklüğümüz küçüktü (yani toplamda n = 80, grup başına n = 20). </a:t>
            </a:r>
          </a:p>
          <a:p>
            <a:pPr marL="0" indent="0">
              <a:buNone/>
            </a:pPr>
            <a:r>
              <a:rPr lang="tr-TR" dirty="0"/>
              <a:t>Güç hesaplamamız yalnızca </a:t>
            </a:r>
            <a:r>
              <a:rPr lang="tr-TR" dirty="0" err="1"/>
              <a:t>intrahepatik</a:t>
            </a:r>
            <a:r>
              <a:rPr lang="tr-TR" dirty="0"/>
              <a:t> </a:t>
            </a:r>
            <a:r>
              <a:rPr lang="tr-TR" dirty="0" err="1"/>
              <a:t>trigliserit</a:t>
            </a:r>
            <a:r>
              <a:rPr lang="tr-TR" dirty="0"/>
              <a:t> içeriğine dayanıyordu; dolayısıyla bu çalışmanın, uykusuzluk ve </a:t>
            </a:r>
            <a:r>
              <a:rPr lang="tr-TR" dirty="0" err="1"/>
              <a:t>PUKİ</a:t>
            </a:r>
            <a:r>
              <a:rPr lang="tr-TR" dirty="0"/>
              <a:t> puanı gibi uyku parametrelerindeki önemli değişiklikleri belirlemek için yeterince güçlendirilmemiş olması muhtemeldir. </a:t>
            </a:r>
          </a:p>
          <a:p>
            <a:pPr marL="0" indent="0">
              <a:buNone/>
            </a:pPr>
            <a:r>
              <a:rPr lang="tr-TR" dirty="0"/>
              <a:t>2. Tüm uyku sonuçları öz bildirim yoluyla ölçüldü. Dinlenme ve aktivite kalıplarının daha objektif değerlendirilmesini sağlamak için bilek </a:t>
            </a:r>
            <a:r>
              <a:rPr lang="tr-TR" dirty="0" err="1"/>
              <a:t>aktigrafisinin</a:t>
            </a:r>
            <a:r>
              <a:rPr lang="tr-TR" dirty="0"/>
              <a:t> kullanımından faydalanabilirdi. </a:t>
            </a:r>
          </a:p>
          <a:p>
            <a:pPr marL="0" indent="0">
              <a:buNone/>
            </a:pPr>
            <a:r>
              <a:rPr lang="tr-TR" dirty="0"/>
              <a:t>3. Bu çalışma, büyük olasılıkla katılımcılarımızın günlük rutinlerini ve düzenli uyku alışkanlıklarını etkileyen </a:t>
            </a:r>
            <a:r>
              <a:rPr lang="tr-TR" dirty="0" err="1"/>
              <a:t>COVID</a:t>
            </a:r>
            <a:r>
              <a:rPr lang="tr-TR" dirty="0"/>
              <a:t>-19 salgını sırasında yürütülmüştür. </a:t>
            </a:r>
          </a:p>
        </p:txBody>
      </p:sp>
    </p:spTree>
    <p:extLst>
      <p:ext uri="{BB962C8B-B14F-4D97-AF65-F5344CB8AC3E}">
        <p14:creationId xmlns:p14="http://schemas.microsoft.com/office/powerpoint/2010/main" val="631736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39C8B9-A7F1-47E0-BF52-1A4D60BE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7EFF71-C9CE-4EC5-AB5B-2E4659B7A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4. Deneme süresi kısaydı (3 ay). Bu nedenle, aralıklı orucun tek başına veya egzersizle birlikte uyku parametreleri üzerindeki uzun vadeli etkileri bilinmemektedir. </a:t>
            </a:r>
          </a:p>
          <a:p>
            <a:pPr marL="0" indent="0">
              <a:buNone/>
            </a:pPr>
            <a:r>
              <a:rPr lang="tr-TR" dirty="0"/>
              <a:t>5. Kombinasyon ve ADF müdahaleleri ile elde edilen kilo kaybının derecesi orta düzeydeydi ve klinik olarak anlamlı olmaktan uzaktı (yani başlangıca göre &gt;%5 kilo kaybı). </a:t>
            </a:r>
          </a:p>
          <a:p>
            <a:pPr marL="0" indent="0">
              <a:buNone/>
            </a:pPr>
            <a:r>
              <a:rPr lang="tr-TR" dirty="0"/>
              <a:t>6. Deneklerin oruç süreleri boyunca kafeinli içecekler içmelerine izin verildi. Bu nedenle, bazı katılımcılar akşam geç saatlere kadar kafein tüketmiş olabilir ve bu da uykularını etkilemiş olabilir.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9738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30604C-235F-4BD4-A03B-1EB5DF6B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5A7CFF-793A-4738-976B-0193B5AF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Yapılan bu çalışma, egzersizle birlikte </a:t>
            </a:r>
            <a:r>
              <a:rPr lang="tr-TR" dirty="0" err="1"/>
              <a:t>ADF'nin</a:t>
            </a:r>
            <a:r>
              <a:rPr lang="tr-TR" dirty="0"/>
              <a:t> neden olduğu kilo kaybının; </a:t>
            </a:r>
            <a:r>
              <a:rPr lang="tr-TR" dirty="0" err="1"/>
              <a:t>obezite</a:t>
            </a:r>
            <a:r>
              <a:rPr lang="tr-TR" dirty="0"/>
              <a:t> ve </a:t>
            </a:r>
            <a:r>
              <a:rPr lang="tr-TR" dirty="0" err="1"/>
              <a:t>NAFLD'li</a:t>
            </a:r>
            <a:r>
              <a:rPr lang="tr-TR" dirty="0"/>
              <a:t> bireylerde uyku kalitesini, süresini, uykusuzluk şiddetini veya </a:t>
            </a:r>
            <a:r>
              <a:rPr lang="tr-TR" dirty="0" err="1"/>
              <a:t>obstrüktif</a:t>
            </a:r>
            <a:r>
              <a:rPr lang="tr-TR" dirty="0"/>
              <a:t> uyku </a:t>
            </a:r>
            <a:r>
              <a:rPr lang="tr-TR" dirty="0" err="1"/>
              <a:t>apnesi</a:t>
            </a:r>
            <a:r>
              <a:rPr lang="tr-TR" dirty="0"/>
              <a:t> riskini iyileştirmediğini göstermektedir.</a:t>
            </a:r>
          </a:p>
          <a:p>
            <a:pPr marL="0" indent="0">
              <a:buNone/>
            </a:pPr>
            <a:r>
              <a:rPr lang="tr-TR" dirty="0"/>
              <a:t>       Bu yaşam tarzı müdahalelerinin, bu popülasyon grubunda uyku üzerindeki etkisini değerlendirmek için özel olarak tasarlanmış, güçlü, </a:t>
            </a:r>
            <a:r>
              <a:rPr lang="tr-TR" dirty="0" err="1"/>
              <a:t>randomize</a:t>
            </a:r>
            <a:r>
              <a:rPr lang="tr-TR" dirty="0"/>
              <a:t> kontrollü bir çalışma ile doğrulanması gerekir.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8641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EC9E26-C643-4236-A2D5-DC99C06D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03" y="2766218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4535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5744D3-2850-4A3F-8D70-1363C454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Denek Seçimi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723DCF-831C-4563-957C-6AD4A972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Katılımcılar Illinois Üniversitesi Chicago Tıp Merkezi'nden toplandı. Deneme Ocak 2020 ile Mart 2022 arasında gerçekleştirildi. Denekler dört ayrı tura (tur başına ~20 denek) kaydoldu. </a:t>
            </a:r>
          </a:p>
        </p:txBody>
      </p:sp>
    </p:spTree>
    <p:extLst>
      <p:ext uri="{BB962C8B-B14F-4D97-AF65-F5344CB8AC3E}">
        <p14:creationId xmlns:p14="http://schemas.microsoft.com/office/powerpoint/2010/main" val="274048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BAE479-6F8B-43C6-8CC4-530A440E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40C9D0-CCA1-4539-A959-644E0A17F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    Yaşları 18 ile 65 arasında olan ve vücut kitle indeksi 30 ile 60 kg/</a:t>
            </a:r>
            <a:r>
              <a:rPr lang="tr-TR" dirty="0" err="1"/>
              <a:t>m2</a:t>
            </a:r>
            <a:r>
              <a:rPr lang="tr-TR" dirty="0"/>
              <a:t> arasında olan yetişkinler </a:t>
            </a:r>
            <a:r>
              <a:rPr lang="tr-TR" u="sng" dirty="0"/>
              <a:t>anket ve serum ALT düzeyi </a:t>
            </a:r>
            <a:r>
              <a:rPr lang="tr-TR" dirty="0"/>
              <a:t>ile tarandı.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ALT düzeyleri 17 U/L'nin üzerinde olan kadınlar ve ALT düzeyleri 25 U/L'nin üzerinde olan erkekler, </a:t>
            </a:r>
            <a:r>
              <a:rPr lang="tr-TR" u="sng" dirty="0"/>
              <a:t>manyetik rezonans görüntüleme (</a:t>
            </a:r>
            <a:r>
              <a:rPr lang="tr-TR" u="sng" dirty="0" err="1"/>
              <a:t>MRI</a:t>
            </a:r>
            <a:r>
              <a:rPr lang="tr-TR" u="sng" dirty="0"/>
              <a:t>) yoluyla ileri </a:t>
            </a:r>
            <a:r>
              <a:rPr lang="tr-TR" u="sng" dirty="0" err="1"/>
              <a:t>NAFLD</a:t>
            </a:r>
            <a:r>
              <a:rPr lang="tr-TR" u="sng" dirty="0"/>
              <a:t> taraması </a:t>
            </a:r>
            <a:r>
              <a:rPr lang="tr-TR" dirty="0"/>
              <a:t>için yeniden kabul edildi.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426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71D481-7775-4F77-BDE5-89B5CFF9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689F34-045B-412E-80D3-739896319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Spesifik olarak </a:t>
            </a:r>
            <a:r>
              <a:rPr lang="tr-TR" b="1" u="sng" dirty="0" err="1"/>
              <a:t>intrahepatik</a:t>
            </a:r>
            <a:r>
              <a:rPr lang="tr-TR" b="1" u="sng" dirty="0"/>
              <a:t> </a:t>
            </a:r>
            <a:r>
              <a:rPr lang="tr-TR" b="1" u="sng" dirty="0" err="1"/>
              <a:t>trigliserit</a:t>
            </a:r>
            <a:r>
              <a:rPr lang="tr-TR" b="1" u="sng" dirty="0"/>
              <a:t> (</a:t>
            </a:r>
            <a:r>
              <a:rPr lang="tr-TR" b="1" u="sng" dirty="0" err="1"/>
              <a:t>IHTG</a:t>
            </a:r>
            <a:r>
              <a:rPr lang="tr-TR" b="1" u="sng" dirty="0"/>
              <a:t>) </a:t>
            </a:r>
            <a:r>
              <a:rPr lang="tr-TR" u="sng" dirty="0"/>
              <a:t>içeriği, manyetik rezonans görüntüleme proton yoğunluğu yağ fraksiyonu (</a:t>
            </a:r>
            <a:r>
              <a:rPr lang="tr-TR" u="sng" dirty="0" err="1"/>
              <a:t>MRI-PDFF</a:t>
            </a:r>
            <a:r>
              <a:rPr lang="tr-TR" u="sng" dirty="0"/>
              <a:t>) </a:t>
            </a:r>
            <a:r>
              <a:rPr lang="tr-TR" dirty="0"/>
              <a:t>ile ölçüldü. </a:t>
            </a:r>
          </a:p>
          <a:p>
            <a:pPr marL="0" indent="0">
              <a:buNone/>
            </a:pPr>
            <a:r>
              <a:rPr lang="tr-TR" dirty="0"/>
              <a:t>       Daha önce ultrason veya biyopsi ile </a:t>
            </a:r>
            <a:r>
              <a:rPr lang="tr-TR" dirty="0" err="1"/>
              <a:t>NAFLD</a:t>
            </a:r>
            <a:r>
              <a:rPr lang="tr-TR" dirty="0"/>
              <a:t> tanısı konulan hastaların tanıları da </a:t>
            </a:r>
            <a:r>
              <a:rPr lang="tr-TR" dirty="0" err="1"/>
              <a:t>MRI-PDFF</a:t>
            </a:r>
            <a:r>
              <a:rPr lang="tr-TR" dirty="0"/>
              <a:t> ile doğrulandı. Çalışmaya dahil edilebilmek için </a:t>
            </a:r>
            <a:r>
              <a:rPr lang="tr-TR" dirty="0" err="1"/>
              <a:t>intrahepatik</a:t>
            </a:r>
            <a:r>
              <a:rPr lang="tr-TR" dirty="0"/>
              <a:t> </a:t>
            </a:r>
            <a:r>
              <a:rPr lang="tr-TR" dirty="0" err="1"/>
              <a:t>trigliserit</a:t>
            </a:r>
            <a:r>
              <a:rPr lang="tr-TR" dirty="0"/>
              <a:t> içeriğinin karaciğer ağırlığının %</a:t>
            </a:r>
            <a:r>
              <a:rPr lang="tr-TR" dirty="0" err="1"/>
              <a:t>5'ini</a:t>
            </a:r>
            <a:r>
              <a:rPr lang="tr-TR" dirty="0"/>
              <a:t> aşması gerekiyordu.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665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B7791F-AF6A-4FC6-A4AC-B1D337A3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Dışlama Kriterleri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5E60EF-EEFB-4142-8758-CE1B1DBFF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//Akut veya kronik </a:t>
            </a:r>
            <a:r>
              <a:rPr lang="tr-TR" dirty="0" err="1"/>
              <a:t>viral</a:t>
            </a:r>
            <a:r>
              <a:rPr lang="tr-TR" dirty="0"/>
              <a:t> hepatit, </a:t>
            </a:r>
            <a:r>
              <a:rPr lang="tr-TR" dirty="0" err="1"/>
              <a:t>otoimmün</a:t>
            </a:r>
            <a:r>
              <a:rPr lang="tr-TR" dirty="0"/>
              <a:t> hepatit veya ilaca bağlı karaciğer hastalıkları öyküsü</a:t>
            </a:r>
          </a:p>
          <a:p>
            <a:pPr marL="0" indent="0">
              <a:buNone/>
            </a:pPr>
            <a:r>
              <a:rPr lang="tr-TR" dirty="0"/>
              <a:t>//Son 6 ay içinde kadınlarda haftada 5, erkeklerde haftada </a:t>
            </a:r>
            <a:r>
              <a:rPr lang="tr-TR" dirty="0" err="1"/>
              <a:t>10’dan</a:t>
            </a:r>
            <a:r>
              <a:rPr lang="tr-TR" dirty="0"/>
              <a:t> fazla alkol tüketimi</a:t>
            </a:r>
          </a:p>
          <a:p>
            <a:pPr marL="0" indent="0">
              <a:buNone/>
            </a:pPr>
            <a:r>
              <a:rPr lang="tr-TR" dirty="0"/>
              <a:t>//Diyabet, </a:t>
            </a:r>
            <a:r>
              <a:rPr lang="tr-TR" dirty="0" err="1"/>
              <a:t>kardiyovasküler</a:t>
            </a:r>
            <a:r>
              <a:rPr lang="tr-TR" dirty="0"/>
              <a:t> hastalık veya kronik böbrek hastalığı öyküsü</a:t>
            </a:r>
          </a:p>
          <a:p>
            <a:pPr marL="0" indent="0">
              <a:buNone/>
            </a:pPr>
            <a:r>
              <a:rPr lang="tr-TR" dirty="0"/>
              <a:t>//Kilo dengesizliği, son 3 ayda %4'ten fazla kilo kaybı/alımı</a:t>
            </a:r>
          </a:p>
          <a:p>
            <a:pPr marL="0" indent="0">
              <a:buNone/>
            </a:pPr>
            <a:r>
              <a:rPr lang="tr-TR" dirty="0"/>
              <a:t>//Aerobik antrenmana katılımı engelleyecek tıbbi bir durum veya yaralanma</a:t>
            </a:r>
          </a:p>
        </p:txBody>
      </p:sp>
    </p:spTree>
    <p:extLst>
      <p:ext uri="{BB962C8B-B14F-4D97-AF65-F5344CB8AC3E}">
        <p14:creationId xmlns:p14="http://schemas.microsoft.com/office/powerpoint/2010/main" val="219932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2E2F91-5999-49A7-8D16-40FF1B33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54CC12-8CE3-4BE5-8B52-3975EEF9B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Obezite</a:t>
            </a:r>
            <a:r>
              <a:rPr lang="tr-TR" dirty="0"/>
              <a:t> ve </a:t>
            </a:r>
            <a:r>
              <a:rPr lang="tr-TR" dirty="0" err="1"/>
              <a:t>NAFLD</a:t>
            </a:r>
            <a:r>
              <a:rPr lang="tr-TR" dirty="0"/>
              <a:t> olan yetişkinler 3 ay boyunca 4 ayrı gruba </a:t>
            </a:r>
            <a:r>
              <a:rPr lang="tr-TR" dirty="0" err="1"/>
              <a:t>randomize</a:t>
            </a:r>
            <a:r>
              <a:rPr lang="tr-TR" dirty="0"/>
              <a:t> edildi. </a:t>
            </a:r>
          </a:p>
          <a:p>
            <a:pPr marL="0" indent="0">
              <a:buNone/>
            </a:pPr>
            <a:r>
              <a:rPr lang="tr-TR" dirty="0" err="1"/>
              <a:t>1.ADF</a:t>
            </a:r>
            <a:r>
              <a:rPr lang="tr-TR" dirty="0"/>
              <a:t> ve orta yoğunlukta aerobik egzersiz</a:t>
            </a:r>
          </a:p>
          <a:p>
            <a:pPr marL="0" indent="0">
              <a:buNone/>
            </a:pPr>
            <a:r>
              <a:rPr lang="tr-TR" dirty="0" err="1"/>
              <a:t>2.Sadece</a:t>
            </a:r>
            <a:r>
              <a:rPr lang="tr-TR" dirty="0"/>
              <a:t> </a:t>
            </a:r>
            <a:r>
              <a:rPr lang="tr-TR" dirty="0" err="1"/>
              <a:t>ADF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3.Sadece</a:t>
            </a:r>
            <a:r>
              <a:rPr lang="tr-TR" dirty="0"/>
              <a:t> egzersiz</a:t>
            </a:r>
          </a:p>
          <a:p>
            <a:pPr marL="0" indent="0">
              <a:buNone/>
            </a:pPr>
            <a:r>
              <a:rPr lang="tr-TR" dirty="0" err="1"/>
              <a:t>4.Müdahalesiz</a:t>
            </a:r>
            <a:r>
              <a:rPr lang="tr-TR" dirty="0"/>
              <a:t> kontrol grubu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065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8621E6-F7A5-465D-A231-DF464A34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ADF</a:t>
            </a:r>
            <a:r>
              <a:rPr lang="tr-TR" dirty="0"/>
              <a:t> protokolü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1EA1D7-A212-4AF1-9E17-5DDBB6F05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///</a:t>
            </a:r>
            <a:r>
              <a:rPr lang="tr-TR" dirty="0" err="1"/>
              <a:t>600kcal</a:t>
            </a:r>
            <a:r>
              <a:rPr lang="tr-TR" dirty="0"/>
              <a:t> tüketilen oruç günü ve dönüşümlü ziyafet günü</a:t>
            </a:r>
          </a:p>
          <a:p>
            <a:pPr marL="0" indent="0">
              <a:buNone/>
            </a:pPr>
            <a:r>
              <a:rPr lang="tr-TR" dirty="0"/>
              <a:t>       Oruç günlerinde akşam yemeği olarak (17:00 ile 20:00 arası) totalde 600 </a:t>
            </a:r>
            <a:r>
              <a:rPr lang="tr-TR" dirty="0" err="1"/>
              <a:t>kcal</a:t>
            </a:r>
            <a:r>
              <a:rPr lang="tr-TR" dirty="0"/>
              <a:t> içeren ürünler yemeleri ve alternatif bayram günlerinde ise istenildiği kadar yemek yemeleri istendi. </a:t>
            </a:r>
          </a:p>
          <a:p>
            <a:pPr marL="0" indent="0">
              <a:buNone/>
            </a:pPr>
            <a:r>
              <a:rPr lang="tr-TR" dirty="0"/>
              <a:t>       Bayram ve oruç günleri her gün saat </a:t>
            </a:r>
            <a:r>
              <a:rPr lang="tr-TR" dirty="0" err="1"/>
              <a:t>12.00'de</a:t>
            </a:r>
            <a:r>
              <a:rPr lang="tr-TR" dirty="0"/>
              <a:t> başlıyor. Bu nedenle denekler oruç gününde yaklaşık 17-20 saat (yani sabah 12'den akşam 5'e veya akşam 12'den akşam 8'e kadar) oruç tuttular. </a:t>
            </a:r>
          </a:p>
          <a:p>
            <a:pPr marL="0" indent="0">
              <a:buNone/>
            </a:pPr>
            <a:r>
              <a:rPr lang="tr-TR" dirty="0"/>
              <a:t>       Her bir oruç gününde deneklerden bol su tüketmeleri istendi ve siyah kahve, bitki çayı, siyah çay ve şekersiz gazlı içecekler (günde en fazla 2 şekersiz soda) gibi enerji içermeyen içecekler içmelerine izin verildi. </a:t>
            </a:r>
          </a:p>
        </p:txBody>
      </p:sp>
    </p:spTree>
    <p:extLst>
      <p:ext uri="{BB962C8B-B14F-4D97-AF65-F5344CB8AC3E}">
        <p14:creationId xmlns:p14="http://schemas.microsoft.com/office/powerpoint/2010/main" val="238473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1941</Words>
  <Application>Microsoft Office PowerPoint</Application>
  <PresentationFormat>Geniş ekran</PresentationFormat>
  <Paragraphs>137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Office Teması</vt:lpstr>
      <vt:lpstr>PowerPoint Sunusu</vt:lpstr>
      <vt:lpstr>AMAÇ</vt:lpstr>
      <vt:lpstr>YÖNTEM</vt:lpstr>
      <vt:lpstr>Denek Seçimi</vt:lpstr>
      <vt:lpstr>PowerPoint Sunusu</vt:lpstr>
      <vt:lpstr>PowerPoint Sunusu</vt:lpstr>
      <vt:lpstr>Dışlama Kriterleri</vt:lpstr>
      <vt:lpstr>PowerPoint Sunusu</vt:lpstr>
      <vt:lpstr>ADF protokolü</vt:lpstr>
      <vt:lpstr>Egzersiz protokolü</vt:lpstr>
      <vt:lpstr>Kontrol grubu protokolü</vt:lpstr>
      <vt:lpstr>PowerPoint Sunusu</vt:lpstr>
      <vt:lpstr>PowerPoint Sunusu</vt:lpstr>
      <vt:lpstr>PowerPoint Sunusu</vt:lpstr>
      <vt:lpstr>PowerPoint Sunusu</vt:lpstr>
      <vt:lpstr>PowerPoint Sunusu</vt:lpstr>
      <vt:lpstr>Obstruktif uyku apnesi riski değerlendirme-Berlin anketi</vt:lpstr>
      <vt:lpstr>PowerPoint Sunusu</vt:lpstr>
      <vt:lpstr>İSTATİSTİKSEL ANALİZ</vt:lpstr>
      <vt:lpstr>BULGULAR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TARTIŞMA</vt:lpstr>
      <vt:lpstr>PowerPoint Sunusu</vt:lpstr>
      <vt:lpstr>PowerPoint Sunusu</vt:lpstr>
      <vt:lpstr>PowerPoint Sunusu</vt:lpstr>
      <vt:lpstr>PowerPoint Sunusu</vt:lpstr>
      <vt:lpstr>Çalışmanın Kısıtlılıkları</vt:lpstr>
      <vt:lpstr>PowerPoint Sunusu</vt:lpstr>
      <vt:lpstr>SONUÇ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FUJITSU</dc:creator>
  <cp:lastModifiedBy>w10</cp:lastModifiedBy>
  <cp:revision>32</cp:revision>
  <dcterms:created xsi:type="dcterms:W3CDTF">2024-04-28T17:37:30Z</dcterms:created>
  <dcterms:modified xsi:type="dcterms:W3CDTF">2024-06-14T06:37:15Z</dcterms:modified>
</cp:coreProperties>
</file>