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4"/>
  </p:notesMasterIdLst>
  <p:sldIdLst>
    <p:sldId id="256" r:id="rId2"/>
    <p:sldId id="386" r:id="rId3"/>
    <p:sldId id="334" r:id="rId4"/>
    <p:sldId id="335" r:id="rId5"/>
    <p:sldId id="263" r:id="rId6"/>
    <p:sldId id="341" r:id="rId7"/>
    <p:sldId id="382" r:id="rId8"/>
    <p:sldId id="258" r:id="rId9"/>
    <p:sldId id="264" r:id="rId10"/>
    <p:sldId id="399" r:id="rId11"/>
    <p:sldId id="266" r:id="rId12"/>
    <p:sldId id="377" r:id="rId13"/>
    <p:sldId id="400" r:id="rId14"/>
    <p:sldId id="259" r:id="rId15"/>
    <p:sldId id="299" r:id="rId16"/>
    <p:sldId id="346" r:id="rId17"/>
    <p:sldId id="306" r:id="rId18"/>
    <p:sldId id="407" r:id="rId19"/>
    <p:sldId id="408" r:id="rId20"/>
    <p:sldId id="363" r:id="rId21"/>
    <p:sldId id="389" r:id="rId22"/>
    <p:sldId id="348" r:id="rId23"/>
    <p:sldId id="418" r:id="rId24"/>
    <p:sldId id="419" r:id="rId25"/>
    <p:sldId id="355" r:id="rId26"/>
    <p:sldId id="269" r:id="rId27"/>
    <p:sldId id="401" r:id="rId28"/>
    <p:sldId id="271" r:id="rId29"/>
    <p:sldId id="403" r:id="rId30"/>
    <p:sldId id="404" r:id="rId31"/>
    <p:sldId id="272" r:id="rId32"/>
    <p:sldId id="273" r:id="rId33"/>
    <p:sldId id="381" r:id="rId34"/>
    <p:sldId id="409" r:id="rId35"/>
    <p:sldId id="356" r:id="rId36"/>
    <p:sldId id="402" r:id="rId37"/>
    <p:sldId id="275" r:id="rId38"/>
    <p:sldId id="278" r:id="rId39"/>
    <p:sldId id="279" r:id="rId40"/>
    <p:sldId id="383" r:id="rId41"/>
    <p:sldId id="281" r:id="rId42"/>
    <p:sldId id="371" r:id="rId43"/>
    <p:sldId id="410" r:id="rId44"/>
    <p:sldId id="349" r:id="rId45"/>
    <p:sldId id="372" r:id="rId46"/>
    <p:sldId id="350" r:id="rId47"/>
    <p:sldId id="357" r:id="rId48"/>
    <p:sldId id="375" r:id="rId49"/>
    <p:sldId id="376" r:id="rId50"/>
    <p:sldId id="411" r:id="rId51"/>
    <p:sldId id="378" r:id="rId52"/>
    <p:sldId id="379" r:id="rId53"/>
    <p:sldId id="380" r:id="rId54"/>
    <p:sldId id="412" r:id="rId55"/>
    <p:sldId id="414" r:id="rId56"/>
    <p:sldId id="320" r:id="rId57"/>
    <p:sldId id="321" r:id="rId58"/>
    <p:sldId id="325" r:id="rId59"/>
    <p:sldId id="326" r:id="rId60"/>
    <p:sldId id="328" r:id="rId61"/>
    <p:sldId id="296" r:id="rId62"/>
    <p:sldId id="398" r:id="rId63"/>
    <p:sldId id="417" r:id="rId64"/>
    <p:sldId id="415" r:id="rId65"/>
    <p:sldId id="301" r:id="rId66"/>
    <p:sldId id="307" r:id="rId67"/>
    <p:sldId id="308" r:id="rId68"/>
    <p:sldId id="310" r:id="rId69"/>
    <p:sldId id="313" r:id="rId70"/>
    <p:sldId id="416" r:id="rId71"/>
    <p:sldId id="413" r:id="rId72"/>
    <p:sldId id="396" r:id="rId73"/>
  </p:sldIdLst>
  <p:sldSz cx="12192000" cy="6858000"/>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5256" autoAdjust="0"/>
  </p:normalViewPr>
  <p:slideViewPr>
    <p:cSldViewPr snapToGrid="0">
      <p:cViewPr varScale="1">
        <p:scale>
          <a:sx n="82" d="100"/>
          <a:sy n="82" d="100"/>
        </p:scale>
        <p:origin x="691"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viewProps" Target="viewProps.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 Bilgi Yer Tutucusu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tr-TR"/>
          </a:p>
        </p:txBody>
      </p:sp>
      <p:sp>
        <p:nvSpPr>
          <p:cNvPr id="3" name="Veri Yer Tutucusu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56001-41E9-430D-A5CB-09D16AA27E0B}" type="datetimeFigureOut">
              <a:rPr lang="tr-TR" smtClean="0"/>
              <a:t>09.12.2024</a:t>
            </a:fld>
            <a:endParaRPr lang="tr-TR"/>
          </a:p>
        </p:txBody>
      </p:sp>
      <p:sp>
        <p:nvSpPr>
          <p:cNvPr id="4" name="Slayt Resmi Yer Tutucus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6" name="Alt Bilgi Yer Tutucusu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C9A8E5B-A4EA-4E86-AEE5-596DB9DD3D9A}" type="slidenum">
              <a:rPr lang="tr-TR" smtClean="0"/>
              <a:t>‹#›</a:t>
            </a:fld>
            <a:endParaRPr lang="tr-TR"/>
          </a:p>
        </p:txBody>
      </p:sp>
    </p:spTree>
    <p:extLst>
      <p:ext uri="{BB962C8B-B14F-4D97-AF65-F5344CB8AC3E}">
        <p14:creationId xmlns:p14="http://schemas.microsoft.com/office/powerpoint/2010/main" val="22988210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s://www.uptodate.com/contents/normal-skeletal-development-and-regulation-of-bone-formation-and-resorption" TargetMode="External"/><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3" Type="http://schemas.openxmlformats.org/officeDocument/2006/relationships/hyperlink" Target="https://www.sciencedirect.com/science/article/pii/S0167494319302419#bib0055" TargetMode="External"/><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www.uptodate.com/contents/clinical-manifestations-diagnosis-and-evaluation-of-osteoporosis-in-postmenopausal-women?search=osteoporosis&amp;source=search_result&amp;selectedTitle=2~150&amp;usage_type=default&amp;display_rank=2"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sz="1200" b="0" i="0" kern="1200" dirty="0">
                <a:solidFill>
                  <a:schemeClr val="tx1"/>
                </a:solidFill>
                <a:effectLst/>
                <a:latin typeface="+mn-lt"/>
                <a:ea typeface="+mn-ea"/>
                <a:cs typeface="+mn-cs"/>
              </a:rPr>
              <a:t>Dual Enerji X-ray </a:t>
            </a:r>
            <a:r>
              <a:rPr lang="tr-TR" sz="1200" b="0" i="0" kern="1200" dirty="0" err="1">
                <a:solidFill>
                  <a:schemeClr val="tx1"/>
                </a:solidFill>
                <a:effectLst/>
                <a:latin typeface="+mn-lt"/>
                <a:ea typeface="+mn-ea"/>
                <a:cs typeface="+mn-cs"/>
              </a:rPr>
              <a:t>Absorptiometre</a:t>
            </a:r>
            <a:endParaRPr lang="tr-TR" dirty="0"/>
          </a:p>
        </p:txBody>
      </p:sp>
      <p:sp>
        <p:nvSpPr>
          <p:cNvPr id="4" name="Slayt Numarası Yer Tutucusu 3"/>
          <p:cNvSpPr>
            <a:spLocks noGrp="1"/>
          </p:cNvSpPr>
          <p:nvPr>
            <p:ph type="sldNum" sz="quarter" idx="5"/>
          </p:nvPr>
        </p:nvSpPr>
        <p:spPr/>
        <p:txBody>
          <a:bodyPr/>
          <a:lstStyle/>
          <a:p>
            <a:fld id="{F29FA457-F080-4602-BDD5-A487C72F164E}" type="slidenum">
              <a:rPr lang="tr-TR" altLang="ru-RU" smtClean="0"/>
              <a:pPr/>
              <a:t>4</a:t>
            </a:fld>
            <a:endParaRPr lang="tr-TR" altLang="ru-RU"/>
          </a:p>
        </p:txBody>
      </p:sp>
    </p:spTree>
    <p:extLst>
      <p:ext uri="{BB962C8B-B14F-4D97-AF65-F5344CB8AC3E}">
        <p14:creationId xmlns:p14="http://schemas.microsoft.com/office/powerpoint/2010/main" val="280453804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ru-RU" sz="1200" dirty="0" err="1"/>
              <a:t>hipogonadizm</a:t>
            </a:r>
            <a:r>
              <a:rPr lang="tr-TR" altLang="ru-RU" sz="1200" dirty="0"/>
              <a:t> , erken menopoz, </a:t>
            </a:r>
            <a:r>
              <a:rPr lang="tr-TR" altLang="ru-RU" sz="1200" dirty="0" err="1"/>
              <a:t>sekonder</a:t>
            </a:r>
            <a:r>
              <a:rPr lang="tr-TR" altLang="ru-RU" sz="1200" dirty="0"/>
              <a:t> osteoporoz nedenleri, 5 yıl içinde 4 cm boy kısalması </a:t>
            </a:r>
            <a:endParaRPr lang="tr-TR" dirty="0"/>
          </a:p>
        </p:txBody>
      </p:sp>
      <p:sp>
        <p:nvSpPr>
          <p:cNvPr id="4" name="Slayt Numarası Yer Tutucusu 3"/>
          <p:cNvSpPr>
            <a:spLocks noGrp="1"/>
          </p:cNvSpPr>
          <p:nvPr>
            <p:ph type="sldNum" sz="quarter" idx="5"/>
          </p:nvPr>
        </p:nvSpPr>
        <p:spPr/>
        <p:txBody>
          <a:bodyPr/>
          <a:lstStyle/>
          <a:p>
            <a:fld id="{F29FA457-F080-4602-BDD5-A487C72F164E}" type="slidenum">
              <a:rPr lang="tr-TR" altLang="ru-RU" smtClean="0"/>
              <a:pPr/>
              <a:t>35</a:t>
            </a:fld>
            <a:endParaRPr lang="tr-TR" altLang="ru-RU"/>
          </a:p>
        </p:txBody>
      </p:sp>
    </p:spTree>
    <p:extLst>
      <p:ext uri="{BB962C8B-B14F-4D97-AF65-F5344CB8AC3E}">
        <p14:creationId xmlns:p14="http://schemas.microsoft.com/office/powerpoint/2010/main" val="27944622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ayt Resmi Yer Tutucusu 1">
            <a:extLst>
              <a:ext uri="{FF2B5EF4-FFF2-40B4-BE49-F238E27FC236}">
                <a16:creationId xmlns:a16="http://schemas.microsoft.com/office/drawing/2014/main" id="{486D6968-6BC7-C911-F1AD-07E8E58C37E7}"/>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 Yer Tutucusu 2">
            <a:extLst>
              <a:ext uri="{FF2B5EF4-FFF2-40B4-BE49-F238E27FC236}">
                <a16:creationId xmlns:a16="http://schemas.microsoft.com/office/drawing/2014/main" id="{F0A1279A-6F3A-CC0B-CD5C-C001F919C32F}"/>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tr-TR" altLang="tr-TR"/>
          </a:p>
        </p:txBody>
      </p:sp>
      <p:sp>
        <p:nvSpPr>
          <p:cNvPr id="4" name="Slayt Numarası Yer Tutucusu 3">
            <a:extLst>
              <a:ext uri="{FF2B5EF4-FFF2-40B4-BE49-F238E27FC236}">
                <a16:creationId xmlns:a16="http://schemas.microsoft.com/office/drawing/2014/main" id="{8D411910-F77A-BA64-65E4-461A21FBC56F}"/>
              </a:ext>
            </a:extLst>
          </p:cNvPr>
          <p:cNvSpPr>
            <a:spLocks noGrp="1"/>
          </p:cNvSpPr>
          <p:nvPr>
            <p:ph type="sldNum" sz="quarter" idx="5"/>
          </p:nvPr>
        </p:nvSpPr>
        <p:spPr/>
        <p:txBody>
          <a:bodyPr/>
          <a:lstStyle/>
          <a:p>
            <a:pPr>
              <a:defRPr/>
            </a:pPr>
            <a:fld id="{E2324A5F-C1D7-4613-9AA0-3FFB52496D8B}" type="slidenum">
              <a:rPr lang="tr-TR" smtClean="0"/>
              <a:pPr>
                <a:defRPr/>
              </a:pPr>
              <a:t>44</a:t>
            </a:fld>
            <a:endParaRPr lang="tr-T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1 Slayt Görüntüsü Yer Tutucusu">
            <a:extLst>
              <a:ext uri="{FF2B5EF4-FFF2-40B4-BE49-F238E27FC236}">
                <a16:creationId xmlns:a16="http://schemas.microsoft.com/office/drawing/2014/main" id="{48E34CAD-AD7C-47CA-BCD7-ABADAAA55FD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2 Not Yer Tutucusu">
            <a:extLst>
              <a:ext uri="{FF2B5EF4-FFF2-40B4-BE49-F238E27FC236}">
                <a16:creationId xmlns:a16="http://schemas.microsoft.com/office/drawing/2014/main" id="{B0DC334A-5B93-47D6-83C0-F2A591BBADD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ru-RU"/>
              <a:t>Yayımlanmış tüm veriler gözden geçirildiğinde, son yıllarda artık iyice yerleşen tedavi yaklaşımı, oral bir bisfosfonat ile (alendronat ya da risedronat) ile tedaviye başlamak, bunlar tolere edilemiyorsa tedaviyi zoledronik asit ile sürdürmek şeklindeki yaklaşımdır.3 Hastada bisfosfonat kullanımı ile ilgili sorunlar varsa, denosumab seçilebilir. </a:t>
            </a:r>
          </a:p>
          <a:p>
            <a:pPr eaLnBrk="1" hangingPunct="1">
              <a:spcBef>
                <a:spcPct val="0"/>
              </a:spcBef>
            </a:pPr>
            <a:endParaRPr lang="tr-TR" altLang="ru-RU"/>
          </a:p>
        </p:txBody>
      </p:sp>
      <p:sp>
        <p:nvSpPr>
          <p:cNvPr id="79876" name="3 Slayt Numarası Yer Tutucusu">
            <a:extLst>
              <a:ext uri="{FF2B5EF4-FFF2-40B4-BE49-F238E27FC236}">
                <a16:creationId xmlns:a16="http://schemas.microsoft.com/office/drawing/2014/main" id="{5FF84444-7D3F-4164-9070-9F97729AC40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84B77410-5FC7-453C-A64A-0FE236A81F85}" type="slidenum">
              <a:rPr lang="tr-TR" altLang="ru-RU"/>
              <a:pPr eaLnBrk="1" hangingPunct="1"/>
              <a:t>57</a:t>
            </a:fld>
            <a:endParaRPr lang="tr-TR" altLang="ru-RU"/>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ayt Görüntüsü Yer Tutucusu 1">
            <a:extLst>
              <a:ext uri="{FF2B5EF4-FFF2-40B4-BE49-F238E27FC236}">
                <a16:creationId xmlns:a16="http://schemas.microsoft.com/office/drawing/2014/main" id="{0CA852FF-6280-4BE2-87AE-E13342864B6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 Yer Tutucusu 2">
            <a:extLst>
              <a:ext uri="{FF2B5EF4-FFF2-40B4-BE49-F238E27FC236}">
                <a16:creationId xmlns:a16="http://schemas.microsoft.com/office/drawing/2014/main" id="{FAA0702A-B809-4582-932C-ADD6F2B6A2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ru-RU"/>
              <a:t>Endojen ya da ekzojen olarak hiperkortizolemi, osteoporoz ve kırıklara neden olabilir</a:t>
            </a:r>
          </a:p>
          <a:p>
            <a:r>
              <a:rPr lang="tr-TR" altLang="ru-RU"/>
              <a:t>Kemik üzerindeki etkileri; kullanım dozu ve süresine bağlıdır</a:t>
            </a:r>
          </a:p>
        </p:txBody>
      </p:sp>
      <p:sp>
        <p:nvSpPr>
          <p:cNvPr id="80900" name="Slayt Numarası Yer Tutucusu 3">
            <a:extLst>
              <a:ext uri="{FF2B5EF4-FFF2-40B4-BE49-F238E27FC236}">
                <a16:creationId xmlns:a16="http://schemas.microsoft.com/office/drawing/2014/main" id="{EB7BE6FD-23E4-446F-A25A-2170E7A9132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A6F78B7B-7780-459C-8FD3-36C53263C0DF}" type="slidenum">
              <a:rPr lang="tr-TR" altLang="ru-RU"/>
              <a:pPr eaLnBrk="1" hangingPunct="1"/>
              <a:t>66</a:t>
            </a:fld>
            <a:endParaRPr lang="tr-TR" altLang="ru-RU"/>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ayt Görüntüsü Yer Tutucusu 1">
            <a:extLst>
              <a:ext uri="{FF2B5EF4-FFF2-40B4-BE49-F238E27FC236}">
                <a16:creationId xmlns:a16="http://schemas.microsoft.com/office/drawing/2014/main" id="{D27DED83-7350-4D40-B6E2-6EAA41916BA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 Yer Tutucusu 2">
            <a:extLst>
              <a:ext uri="{FF2B5EF4-FFF2-40B4-BE49-F238E27FC236}">
                <a16:creationId xmlns:a16="http://schemas.microsoft.com/office/drawing/2014/main" id="{0C6ECFA5-8F34-4DF4-9450-00156E131FB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b="1"/>
              <a:t>Normal skeletal development and regulation of bone formation and resorption</a:t>
            </a:r>
            <a:r>
              <a:rPr lang="tr-TR" altLang="ru-RU" b="1"/>
              <a:t> </a:t>
            </a:r>
            <a:r>
              <a:rPr lang="tr-TR" altLang="ru-RU">
                <a:hlinkClick r:id="rId3"/>
              </a:rPr>
              <a:t>https://www.uptodate.com/contents/normal-skeletal-development-and-regulation-of-bone-formation-and-resorption</a:t>
            </a:r>
            <a:endParaRPr lang="tr-TR" altLang="ru-RU"/>
          </a:p>
        </p:txBody>
      </p:sp>
      <p:sp>
        <p:nvSpPr>
          <p:cNvPr id="69636" name="Slayt Numarası Yer Tutucusu 3">
            <a:extLst>
              <a:ext uri="{FF2B5EF4-FFF2-40B4-BE49-F238E27FC236}">
                <a16:creationId xmlns:a16="http://schemas.microsoft.com/office/drawing/2014/main" id="{F0EF9DA5-4828-425C-833D-A873BFA59597}"/>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F4E20C5E-1937-4FB3-8F85-8E075D18D4CA}" type="slidenum">
              <a:rPr lang="tr-TR" altLang="ru-RU"/>
              <a:pPr eaLnBrk="1" hangingPunct="1"/>
              <a:t>6</a:t>
            </a:fld>
            <a:endParaRPr lang="tr-TR" altLang="ru-RU"/>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1 Slayt Görüntüsü Yer Tutucusu">
            <a:extLst>
              <a:ext uri="{FF2B5EF4-FFF2-40B4-BE49-F238E27FC236}">
                <a16:creationId xmlns:a16="http://schemas.microsoft.com/office/drawing/2014/main" id="{A148699D-9D32-4F60-B92E-9D6081A9443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2 Not Yer Tutucusu">
            <a:extLst>
              <a:ext uri="{FF2B5EF4-FFF2-40B4-BE49-F238E27FC236}">
                <a16:creationId xmlns:a16="http://schemas.microsoft.com/office/drawing/2014/main" id="{0BB973EF-6D16-4277-BF37-EFE391F468A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ru-RU"/>
              <a:t>Temd-osteoporoz 2019</a:t>
            </a:r>
          </a:p>
        </p:txBody>
      </p:sp>
      <p:sp>
        <p:nvSpPr>
          <p:cNvPr id="70660" name="3 Slayt Numarası Yer Tutucusu">
            <a:extLst>
              <a:ext uri="{FF2B5EF4-FFF2-40B4-BE49-F238E27FC236}">
                <a16:creationId xmlns:a16="http://schemas.microsoft.com/office/drawing/2014/main" id="{7C4BAE3F-1E72-450C-955B-2205EFB0EC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2266A6DA-8243-4A89-A4B0-9ACEB383CD6C}" type="slidenum">
              <a:rPr lang="tr-TR" altLang="ru-RU"/>
              <a:pPr eaLnBrk="1" hangingPunct="1"/>
              <a:t>8</a:t>
            </a:fld>
            <a:endParaRPr lang="tr-TR" altLang="ru-RU"/>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ayt Görüntüsü Yer Tutucusu 1">
            <a:extLst>
              <a:ext uri="{FF2B5EF4-FFF2-40B4-BE49-F238E27FC236}">
                <a16:creationId xmlns:a16="http://schemas.microsoft.com/office/drawing/2014/main" id="{181A0FCB-0E3F-4CD2-BD09-46B52A58BF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 Yer Tutucusu 2">
            <a:extLst>
              <a:ext uri="{FF2B5EF4-FFF2-40B4-BE49-F238E27FC236}">
                <a16:creationId xmlns:a16="http://schemas.microsoft.com/office/drawing/2014/main" id="{9ED41358-BDC2-48DC-AED0-CEA0A49AFA2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ru-RU" dirty="0"/>
              <a:t>Osteoporoz, kemik metabolizmasını etkileyen faktörler göz önüne alınarak primer ve sekonder osteoporoz olarak sınıflandırılmıştır.</a:t>
            </a:r>
          </a:p>
          <a:p>
            <a:endParaRPr lang="tr-TR" altLang="ru-RU" dirty="0"/>
          </a:p>
        </p:txBody>
      </p:sp>
      <p:sp>
        <p:nvSpPr>
          <p:cNvPr id="71684" name="Slayt Numarası Yer Tutucusu 3">
            <a:extLst>
              <a:ext uri="{FF2B5EF4-FFF2-40B4-BE49-F238E27FC236}">
                <a16:creationId xmlns:a16="http://schemas.microsoft.com/office/drawing/2014/main" id="{EE7F42AF-5120-44F9-B3F5-4D0A949B127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7A8F0E64-8B09-4BE8-B9D6-DF1659A359C1}" type="slidenum">
              <a:rPr lang="tr-TR" altLang="ru-RU"/>
              <a:pPr eaLnBrk="1" hangingPunct="1"/>
              <a:t>9</a:t>
            </a:fld>
            <a:endParaRPr lang="tr-TR" altLang="ru-RU"/>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1 Slayt Görüntüsü Yer Tutucusu">
            <a:extLst>
              <a:ext uri="{FF2B5EF4-FFF2-40B4-BE49-F238E27FC236}">
                <a16:creationId xmlns:a16="http://schemas.microsoft.com/office/drawing/2014/main" id="{22874C6A-4A0C-4469-85CC-145AF94C9B0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2 Not Yer Tutucusu">
            <a:extLst>
              <a:ext uri="{FF2B5EF4-FFF2-40B4-BE49-F238E27FC236}">
                <a16:creationId xmlns:a16="http://schemas.microsoft.com/office/drawing/2014/main" id="{AD94057E-C0CF-4A85-ADEA-EF82F61C4F2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tr-TR" altLang="ru-RU" dirty="0"/>
              <a:t>TEMD 2022 OSTEOPOROZ -</a:t>
            </a:r>
            <a:r>
              <a:rPr lang="tr-TR" sz="1200" b="0" i="0" kern="1200" dirty="0">
                <a:solidFill>
                  <a:schemeClr val="tx1"/>
                </a:solidFill>
                <a:effectLst/>
                <a:latin typeface="+mn-lt"/>
                <a:ea typeface="+mn-ea"/>
                <a:cs typeface="+mn-cs"/>
              </a:rPr>
              <a:t>Türkiye Osteoporoz Derneği </a:t>
            </a:r>
            <a:endParaRPr lang="tr-TR" altLang="ru-RU" dirty="0"/>
          </a:p>
        </p:txBody>
      </p:sp>
      <p:sp>
        <p:nvSpPr>
          <p:cNvPr id="72708" name="3 Slayt Numarası Yer Tutucusu">
            <a:extLst>
              <a:ext uri="{FF2B5EF4-FFF2-40B4-BE49-F238E27FC236}">
                <a16:creationId xmlns:a16="http://schemas.microsoft.com/office/drawing/2014/main" id="{383A9D9B-9DBC-4F18-A9B6-1044EA09051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D7EC7B49-2690-4B5C-854F-F79A39B6DEA3}" type="slidenum">
              <a:rPr lang="tr-TR" altLang="ru-RU"/>
              <a:pPr eaLnBrk="1" hangingPunct="1"/>
              <a:t>14</a:t>
            </a:fld>
            <a:endParaRPr lang="tr-TR" altLang="ru-RU"/>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ayt Görüntüsü Yer Tutucusu 1">
            <a:extLst>
              <a:ext uri="{FF2B5EF4-FFF2-40B4-BE49-F238E27FC236}">
                <a16:creationId xmlns:a16="http://schemas.microsoft.com/office/drawing/2014/main" id="{7F8AE3D2-B05F-401E-9BD4-1F13433B7E6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 Yer Tutucusu 2">
            <a:extLst>
              <a:ext uri="{FF2B5EF4-FFF2-40B4-BE49-F238E27FC236}">
                <a16:creationId xmlns:a16="http://schemas.microsoft.com/office/drawing/2014/main" id="{59CEE625-D051-4AFC-969D-E2DED788ABC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ru-RU"/>
              <a:t> </a:t>
            </a:r>
            <a:r>
              <a:rPr lang="en-US" altLang="ru-RU">
                <a:hlinkClick r:id="rId3"/>
              </a:rPr>
              <a:t>Curtis, Litwic, Cooper ve Dennison, 2015</a:t>
            </a:r>
            <a:r>
              <a:rPr lang="en-US" altLang="ru-RU"/>
              <a:t> </a:t>
            </a:r>
            <a:endParaRPr lang="tr-TR" altLang="ru-RU"/>
          </a:p>
          <a:p>
            <a:endParaRPr lang="tr-TR" altLang="ru-RU"/>
          </a:p>
        </p:txBody>
      </p:sp>
      <p:sp>
        <p:nvSpPr>
          <p:cNvPr id="73732" name="Slayt Numarası Yer Tutucusu 3">
            <a:extLst>
              <a:ext uri="{FF2B5EF4-FFF2-40B4-BE49-F238E27FC236}">
                <a16:creationId xmlns:a16="http://schemas.microsoft.com/office/drawing/2014/main" id="{FCE1B0CC-B276-42FB-ABE9-EBBE8BD1D7E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ED264FD5-6D19-4594-B857-EDF3F0821071}" type="slidenum">
              <a:rPr lang="tr-TR" altLang="ru-RU"/>
              <a:pPr eaLnBrk="1" hangingPunct="1"/>
              <a:t>16</a:t>
            </a:fld>
            <a:endParaRPr lang="tr-TR" altLang="ru-RU"/>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Resmi Yer Tutucusu 1"/>
          <p:cNvSpPr>
            <a:spLocks noGrp="1" noRot="1" noChangeAspect="1"/>
          </p:cNvSpPr>
          <p:nvPr>
            <p:ph type="sldImg"/>
          </p:nvPr>
        </p:nvSpPr>
        <p:spPr/>
      </p:sp>
      <p:sp>
        <p:nvSpPr>
          <p:cNvPr id="3" name="Not Yer Tutucusu 2"/>
          <p:cNvSpPr>
            <a:spLocks noGrp="1"/>
          </p:cNvSpPr>
          <p:nvPr>
            <p:ph type="body" idx="1"/>
          </p:nvPr>
        </p:nvSpPr>
        <p:spPr/>
        <p:txBody>
          <a:bodyPr/>
          <a:lstStyle/>
          <a:p>
            <a:r>
              <a:rPr lang="tr-TR" altLang="ru-RU" dirty="0">
                <a:hlinkClick r:id="rId3"/>
              </a:rPr>
              <a:t>https://www.uptodate.com/contents/clinical-manifestations-diagnosis-and-evaluation-of-osteoporosis-in-postmenopausal-women?search=osteoporosis&amp;source=search_result&amp;selectedTitle=2~150&amp;usage_type=default&amp;display_rank=2</a:t>
            </a:r>
            <a:endParaRPr lang="tr-TR" altLang="ru-RU" dirty="0"/>
          </a:p>
          <a:p>
            <a:r>
              <a:rPr lang="tr-TR" altLang="ru-RU" dirty="0"/>
              <a:t>Dünya sağlık örgütüne göre ayakta durma pozisyonundan veya daha düşük mesafeden düşmeye denk olan güç kastedilmektedir</a:t>
            </a:r>
          </a:p>
          <a:p>
            <a:endParaRPr lang="tr-TR" dirty="0"/>
          </a:p>
        </p:txBody>
      </p:sp>
      <p:sp>
        <p:nvSpPr>
          <p:cNvPr id="4" name="Slayt Numarası Yer Tutucusu 3"/>
          <p:cNvSpPr>
            <a:spLocks noGrp="1"/>
          </p:cNvSpPr>
          <p:nvPr>
            <p:ph type="sldNum" sz="quarter" idx="5"/>
          </p:nvPr>
        </p:nvSpPr>
        <p:spPr/>
        <p:txBody>
          <a:bodyPr/>
          <a:lstStyle/>
          <a:p>
            <a:fld id="{6C9A8E5B-A4EA-4E86-AEE5-596DB9DD3D9A}" type="slidenum">
              <a:rPr lang="tr-TR" smtClean="0"/>
              <a:t>19</a:t>
            </a:fld>
            <a:endParaRPr lang="tr-TR"/>
          </a:p>
        </p:txBody>
      </p:sp>
    </p:spTree>
    <p:extLst>
      <p:ext uri="{BB962C8B-B14F-4D97-AF65-F5344CB8AC3E}">
        <p14:creationId xmlns:p14="http://schemas.microsoft.com/office/powerpoint/2010/main" val="256645408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1 Slayt Görüntüsü Yer Tutucusu">
            <a:extLst>
              <a:ext uri="{FF2B5EF4-FFF2-40B4-BE49-F238E27FC236}">
                <a16:creationId xmlns:a16="http://schemas.microsoft.com/office/drawing/2014/main" id="{BC392E80-A6D1-4160-8DC4-815A03B01D1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2 Not Yer Tutucusu">
            <a:extLst>
              <a:ext uri="{FF2B5EF4-FFF2-40B4-BE49-F238E27FC236}">
                <a16:creationId xmlns:a16="http://schemas.microsoft.com/office/drawing/2014/main" id="{97880ED7-4FA8-4FC4-930D-33347E8B5CC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0" lvl="2" eaLnBrk="1" hangingPunct="1">
              <a:spcBef>
                <a:spcPct val="0"/>
              </a:spcBef>
            </a:pPr>
            <a:r>
              <a:rPr lang="tr-TR" altLang="ru-RU"/>
              <a:t>Çift (Dual) Enerji X-Işın Absorbsiyometri (DEXA)</a:t>
            </a:r>
          </a:p>
          <a:p>
            <a:pPr eaLnBrk="1" hangingPunct="1">
              <a:spcBef>
                <a:spcPct val="0"/>
              </a:spcBef>
            </a:pPr>
            <a:endParaRPr lang="tr-TR" altLang="ru-RU"/>
          </a:p>
        </p:txBody>
      </p:sp>
      <p:sp>
        <p:nvSpPr>
          <p:cNvPr id="75780" name="3 Slayt Numarası Yer Tutucusu">
            <a:extLst>
              <a:ext uri="{FF2B5EF4-FFF2-40B4-BE49-F238E27FC236}">
                <a16:creationId xmlns:a16="http://schemas.microsoft.com/office/drawing/2014/main" id="{3075BC6E-6648-414E-A5E3-C8D7A84BF33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597309C4-DC53-4346-9238-9814C67E617F}" type="slidenum">
              <a:rPr lang="tr-TR" altLang="ru-RU"/>
              <a:pPr eaLnBrk="1" hangingPunct="1"/>
              <a:t>25</a:t>
            </a:fld>
            <a:endParaRPr lang="tr-TR" altLang="ru-RU"/>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ayt Görüntüsü Yer Tutucusu 1">
            <a:extLst>
              <a:ext uri="{FF2B5EF4-FFF2-40B4-BE49-F238E27FC236}">
                <a16:creationId xmlns:a16="http://schemas.microsoft.com/office/drawing/2014/main" id="{0EBDE626-86B5-414A-84DA-47BC697524A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3" name="Not Yer Tutucusu 2">
            <a:extLst>
              <a:ext uri="{FF2B5EF4-FFF2-40B4-BE49-F238E27FC236}">
                <a16:creationId xmlns:a16="http://schemas.microsoft.com/office/drawing/2014/main" id="{E9DA2F04-9E79-49C0-9584-B79F685E6B1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tr-TR" altLang="ru-RU"/>
              <a:t>Dsö ‘ nün kemik mineral yoğunluğuna göre osteoporoz tanımı </a:t>
            </a:r>
          </a:p>
        </p:txBody>
      </p:sp>
      <p:sp>
        <p:nvSpPr>
          <p:cNvPr id="76804" name="Slayt Numarası Yer Tutucusu 3">
            <a:extLst>
              <a:ext uri="{FF2B5EF4-FFF2-40B4-BE49-F238E27FC236}">
                <a16:creationId xmlns:a16="http://schemas.microsoft.com/office/drawing/2014/main" id="{229F156D-7744-4C36-9D91-256DBC5865E2}"/>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fld id="{B6E92458-B108-4B9F-9EA4-3357B56B86A0}" type="slidenum">
              <a:rPr lang="tr-TR" altLang="ru-RU"/>
              <a:pPr eaLnBrk="1" hangingPunct="1"/>
              <a:t>28</a:t>
            </a:fld>
            <a:endParaRPr lang="tr-TR" alt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Başlık Slaydı">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A934A23-F884-4BD6-B5B8-C6F2B1B3EB65}"/>
              </a:ext>
            </a:extLst>
          </p:cNvPr>
          <p:cNvSpPr>
            <a:spLocks noGrp="1"/>
          </p:cNvSpPr>
          <p:nvPr>
            <p:ph type="ctrTitle"/>
          </p:nvPr>
        </p:nvSpPr>
        <p:spPr>
          <a:xfrm>
            <a:off x="1524000" y="1122363"/>
            <a:ext cx="9144000" cy="2387600"/>
          </a:xfrm>
        </p:spPr>
        <p:txBody>
          <a:bodyPr anchor="b"/>
          <a:lstStyle>
            <a:lvl1pPr algn="ctr">
              <a:defRPr sz="6000"/>
            </a:lvl1pPr>
          </a:lstStyle>
          <a:p>
            <a:r>
              <a:rPr lang="tr-TR"/>
              <a:t>Asıl başlık stilini düzenlemek için tıklayın</a:t>
            </a:r>
          </a:p>
        </p:txBody>
      </p:sp>
      <p:sp>
        <p:nvSpPr>
          <p:cNvPr id="3" name="Alt Başlık 2">
            <a:extLst>
              <a:ext uri="{FF2B5EF4-FFF2-40B4-BE49-F238E27FC236}">
                <a16:creationId xmlns:a16="http://schemas.microsoft.com/office/drawing/2014/main" id="{1BAE25AE-C900-FF66-6D7B-931CC77147A5}"/>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tr-TR"/>
              <a:t>Asıl alt başlık stilini düzenlemek için tıklayın</a:t>
            </a:r>
          </a:p>
        </p:txBody>
      </p:sp>
      <p:sp>
        <p:nvSpPr>
          <p:cNvPr id="4" name="Veri Yer Tutucusu 3">
            <a:extLst>
              <a:ext uri="{FF2B5EF4-FFF2-40B4-BE49-F238E27FC236}">
                <a16:creationId xmlns:a16="http://schemas.microsoft.com/office/drawing/2014/main" id="{7AAC44E8-B3EC-3E59-896C-F8DC465C1D28}"/>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5" name="Alt Bilgi Yer Tutucusu 4">
            <a:extLst>
              <a:ext uri="{FF2B5EF4-FFF2-40B4-BE49-F238E27FC236}">
                <a16:creationId xmlns:a16="http://schemas.microsoft.com/office/drawing/2014/main" id="{42F77A33-66C4-175A-EA8F-DD54C997C0CB}"/>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C82D9959-8205-9C99-AA14-B48C2590E9D5}"/>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2948173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ve Dikey Metin">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4C2A2A9-8A6E-C8E2-BE35-D3C31C2E0708}"/>
              </a:ext>
            </a:extLst>
          </p:cNvPr>
          <p:cNvSpPr>
            <a:spLocks noGrp="1"/>
          </p:cNvSpPr>
          <p:nvPr>
            <p:ph type="title"/>
          </p:nvPr>
        </p:nvSpPr>
        <p:spPr/>
        <p:txBody>
          <a:bodyPr/>
          <a:lstStyle/>
          <a:p>
            <a:r>
              <a:rPr lang="tr-TR"/>
              <a:t>Asıl başlık stilini düzenlemek için tıklayın</a:t>
            </a:r>
          </a:p>
        </p:txBody>
      </p:sp>
      <p:sp>
        <p:nvSpPr>
          <p:cNvPr id="3" name="Dikey Metin Yer Tutucusu 2">
            <a:extLst>
              <a:ext uri="{FF2B5EF4-FFF2-40B4-BE49-F238E27FC236}">
                <a16:creationId xmlns:a16="http://schemas.microsoft.com/office/drawing/2014/main" id="{E17CF37B-560A-7C84-AD5B-6F4FFE23AA90}"/>
              </a:ext>
            </a:extLst>
          </p:cNvPr>
          <p:cNvSpPr>
            <a:spLocks noGrp="1"/>
          </p:cNvSpPr>
          <p:nvPr>
            <p:ph type="body" orient="vert" idx="1"/>
          </p:nvPr>
        </p:nvSpPr>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B20C8D7-FE78-EF4B-BFBF-E8D7A9A90887}"/>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5" name="Alt Bilgi Yer Tutucusu 4">
            <a:extLst>
              <a:ext uri="{FF2B5EF4-FFF2-40B4-BE49-F238E27FC236}">
                <a16:creationId xmlns:a16="http://schemas.microsoft.com/office/drawing/2014/main" id="{D4C3712A-70D6-1720-38A8-4A217D36D28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F2BC756C-1E80-8C15-1B3F-098EA685E36A}"/>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33134973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Dikey Başlık 1">
            <a:extLst>
              <a:ext uri="{FF2B5EF4-FFF2-40B4-BE49-F238E27FC236}">
                <a16:creationId xmlns:a16="http://schemas.microsoft.com/office/drawing/2014/main" id="{47E87629-F5C2-3D03-EDF6-77212C824929}"/>
              </a:ext>
            </a:extLst>
          </p:cNvPr>
          <p:cNvSpPr>
            <a:spLocks noGrp="1"/>
          </p:cNvSpPr>
          <p:nvPr>
            <p:ph type="title" orient="vert"/>
          </p:nvPr>
        </p:nvSpPr>
        <p:spPr>
          <a:xfrm>
            <a:off x="8724900" y="365125"/>
            <a:ext cx="2628900" cy="5811838"/>
          </a:xfrm>
        </p:spPr>
        <p:txBody>
          <a:bodyPr vert="eaVert"/>
          <a:lstStyle/>
          <a:p>
            <a:r>
              <a:rPr lang="tr-TR"/>
              <a:t>Asıl başlık stilini düzenlemek için tıklayın</a:t>
            </a:r>
          </a:p>
        </p:txBody>
      </p:sp>
      <p:sp>
        <p:nvSpPr>
          <p:cNvPr id="3" name="Dikey Metin Yer Tutucusu 2">
            <a:extLst>
              <a:ext uri="{FF2B5EF4-FFF2-40B4-BE49-F238E27FC236}">
                <a16:creationId xmlns:a16="http://schemas.microsoft.com/office/drawing/2014/main" id="{224DE026-B645-7C37-B88B-6DB2092B40A4}"/>
              </a:ext>
            </a:extLst>
          </p:cNvPr>
          <p:cNvSpPr>
            <a:spLocks noGrp="1"/>
          </p:cNvSpPr>
          <p:nvPr>
            <p:ph type="body" orient="vert" idx="1"/>
          </p:nvPr>
        </p:nvSpPr>
        <p:spPr>
          <a:xfrm>
            <a:off x="838200" y="365125"/>
            <a:ext cx="7734300" cy="5811838"/>
          </a:xfrm>
        </p:spPr>
        <p:txBody>
          <a:bodyPr vert="eaVert"/>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79C5E455-47B9-533E-B186-FD4136E7D113}"/>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5" name="Alt Bilgi Yer Tutucusu 4">
            <a:extLst>
              <a:ext uri="{FF2B5EF4-FFF2-40B4-BE49-F238E27FC236}">
                <a16:creationId xmlns:a16="http://schemas.microsoft.com/office/drawing/2014/main" id="{8D6590ED-72D7-5F72-8AA0-47E71BF44E90}"/>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847BB7DF-1B4C-94D3-9BBB-814378A3A983}"/>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6803988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2DFCA43-14CD-CC50-499B-628F88833541}"/>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8BC52664-1228-999D-AF99-89991772651C}"/>
              </a:ext>
            </a:extLst>
          </p:cNvPr>
          <p:cNvSpPr>
            <a:spLocks noGrp="1"/>
          </p:cNvSpPr>
          <p:nvPr>
            <p:ph idx="1"/>
          </p:nvPr>
        </p:nvSpPr>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AC29CA47-757A-BC29-9F74-2A2401772951}"/>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5" name="Alt Bilgi Yer Tutucusu 4">
            <a:extLst>
              <a:ext uri="{FF2B5EF4-FFF2-40B4-BE49-F238E27FC236}">
                <a16:creationId xmlns:a16="http://schemas.microsoft.com/office/drawing/2014/main" id="{210BA0DF-7A12-E39F-DF37-58DA709F9D17}"/>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7AB3CC65-030A-A223-3C6C-1E836634872C}"/>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337612183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 Bilgisi">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2FA98D32-1752-25BF-6FD1-29C154ED568A}"/>
              </a:ext>
            </a:extLst>
          </p:cNvPr>
          <p:cNvSpPr>
            <a:spLocks noGrp="1"/>
          </p:cNvSpPr>
          <p:nvPr>
            <p:ph type="title"/>
          </p:nvPr>
        </p:nvSpPr>
        <p:spPr>
          <a:xfrm>
            <a:off x="831850" y="1709738"/>
            <a:ext cx="10515600" cy="2852737"/>
          </a:xfrm>
        </p:spPr>
        <p:txBody>
          <a:bodyPr anchor="b"/>
          <a:lstStyle>
            <a:lvl1pPr>
              <a:defRPr sz="6000"/>
            </a:lvl1pPr>
          </a:lstStyle>
          <a:p>
            <a:r>
              <a:rPr lang="tr-TR"/>
              <a:t>Asıl başlık stilini düzenlemek için tıklayın</a:t>
            </a:r>
          </a:p>
        </p:txBody>
      </p:sp>
      <p:sp>
        <p:nvSpPr>
          <p:cNvPr id="3" name="Metin Yer Tutucusu 2">
            <a:extLst>
              <a:ext uri="{FF2B5EF4-FFF2-40B4-BE49-F238E27FC236}">
                <a16:creationId xmlns:a16="http://schemas.microsoft.com/office/drawing/2014/main" id="{E4F02DA8-22EE-066C-3562-A3AE18FEFEA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tr-TR"/>
              <a:t>Asıl metin stillerini düzenlemek için tıklayın</a:t>
            </a:r>
          </a:p>
        </p:txBody>
      </p:sp>
      <p:sp>
        <p:nvSpPr>
          <p:cNvPr id="4" name="Veri Yer Tutucusu 3">
            <a:extLst>
              <a:ext uri="{FF2B5EF4-FFF2-40B4-BE49-F238E27FC236}">
                <a16:creationId xmlns:a16="http://schemas.microsoft.com/office/drawing/2014/main" id="{4410EA9A-B594-2373-8BC9-4DC8986B709F}"/>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5" name="Alt Bilgi Yer Tutucusu 4">
            <a:extLst>
              <a:ext uri="{FF2B5EF4-FFF2-40B4-BE49-F238E27FC236}">
                <a16:creationId xmlns:a16="http://schemas.microsoft.com/office/drawing/2014/main" id="{7E2FEC1A-5FED-67B4-E76D-510370F45C88}"/>
              </a:ext>
            </a:extLst>
          </p:cNvPr>
          <p:cNvSpPr>
            <a:spLocks noGrp="1"/>
          </p:cNvSpPr>
          <p:nvPr>
            <p:ph type="ftr" sz="quarter" idx="11"/>
          </p:nvPr>
        </p:nvSpPr>
        <p:spPr/>
        <p:txBody>
          <a:bodyPr/>
          <a:lstStyle/>
          <a:p>
            <a:endParaRPr lang="tr-TR"/>
          </a:p>
        </p:txBody>
      </p:sp>
      <p:sp>
        <p:nvSpPr>
          <p:cNvPr id="6" name="Slayt Numarası Yer Tutucusu 5">
            <a:extLst>
              <a:ext uri="{FF2B5EF4-FFF2-40B4-BE49-F238E27FC236}">
                <a16:creationId xmlns:a16="http://schemas.microsoft.com/office/drawing/2014/main" id="{4E4282BF-E4ED-7DE1-20C3-BF67A455AE7A}"/>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4206798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7E3C2567-1880-6554-C803-7B6BE934CA0D}"/>
              </a:ext>
            </a:extLst>
          </p:cNvPr>
          <p:cNvSpPr>
            <a:spLocks noGrp="1"/>
          </p:cNvSpPr>
          <p:nvPr>
            <p:ph type="title"/>
          </p:nvPr>
        </p:nvSpPr>
        <p:spPr/>
        <p:txBody>
          <a:bodyPr/>
          <a:lstStyle/>
          <a:p>
            <a:r>
              <a:rPr lang="tr-TR"/>
              <a:t>Asıl başlık stilini düzenlemek için tıklayın</a:t>
            </a:r>
          </a:p>
        </p:txBody>
      </p:sp>
      <p:sp>
        <p:nvSpPr>
          <p:cNvPr id="3" name="İçerik Yer Tutucusu 2">
            <a:extLst>
              <a:ext uri="{FF2B5EF4-FFF2-40B4-BE49-F238E27FC236}">
                <a16:creationId xmlns:a16="http://schemas.microsoft.com/office/drawing/2014/main" id="{6B33548E-B359-56B5-7FA2-6F37105BCEBF}"/>
              </a:ext>
            </a:extLst>
          </p:cNvPr>
          <p:cNvSpPr>
            <a:spLocks noGrp="1"/>
          </p:cNvSpPr>
          <p:nvPr>
            <p:ph sz="half" idx="1"/>
          </p:nvPr>
        </p:nvSpPr>
        <p:spPr>
          <a:xfrm>
            <a:off x="838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İçerik Yer Tutucusu 3">
            <a:extLst>
              <a:ext uri="{FF2B5EF4-FFF2-40B4-BE49-F238E27FC236}">
                <a16:creationId xmlns:a16="http://schemas.microsoft.com/office/drawing/2014/main" id="{86EE1032-3C14-23EE-8D39-10889663F634}"/>
              </a:ext>
            </a:extLst>
          </p:cNvPr>
          <p:cNvSpPr>
            <a:spLocks noGrp="1"/>
          </p:cNvSpPr>
          <p:nvPr>
            <p:ph sz="half" idx="2"/>
          </p:nvPr>
        </p:nvSpPr>
        <p:spPr>
          <a:xfrm>
            <a:off x="6172200" y="1825625"/>
            <a:ext cx="5181600" cy="435133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Veri Yer Tutucusu 4">
            <a:extLst>
              <a:ext uri="{FF2B5EF4-FFF2-40B4-BE49-F238E27FC236}">
                <a16:creationId xmlns:a16="http://schemas.microsoft.com/office/drawing/2014/main" id="{C81E1831-A4CB-463C-A9D1-D1D81E846B75}"/>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6" name="Alt Bilgi Yer Tutucusu 5">
            <a:extLst>
              <a:ext uri="{FF2B5EF4-FFF2-40B4-BE49-F238E27FC236}">
                <a16:creationId xmlns:a16="http://schemas.microsoft.com/office/drawing/2014/main" id="{95EB785E-DDB6-C234-A16C-F822AE11BE71}"/>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3D35E103-3804-7D0A-E97E-02CB4165E7A0}"/>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63925365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824F7D-EF38-57DA-BFE3-C70DE59E27DD}"/>
              </a:ext>
            </a:extLst>
          </p:cNvPr>
          <p:cNvSpPr>
            <a:spLocks noGrp="1"/>
          </p:cNvSpPr>
          <p:nvPr>
            <p:ph type="title"/>
          </p:nvPr>
        </p:nvSpPr>
        <p:spPr>
          <a:xfrm>
            <a:off x="839788" y="365125"/>
            <a:ext cx="10515600" cy="1325563"/>
          </a:xfrm>
        </p:spPr>
        <p:txBody>
          <a:bodyPr/>
          <a:lstStyle/>
          <a:p>
            <a:r>
              <a:rPr lang="tr-TR"/>
              <a:t>Asıl başlık stilini düzenlemek için tıklayın</a:t>
            </a:r>
          </a:p>
        </p:txBody>
      </p:sp>
      <p:sp>
        <p:nvSpPr>
          <p:cNvPr id="3" name="Metin Yer Tutucusu 2">
            <a:extLst>
              <a:ext uri="{FF2B5EF4-FFF2-40B4-BE49-F238E27FC236}">
                <a16:creationId xmlns:a16="http://schemas.microsoft.com/office/drawing/2014/main" id="{E9EC1DC3-DA3A-9AF6-7812-CB15CAD58DC8}"/>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4" name="İçerik Yer Tutucusu 3">
            <a:extLst>
              <a:ext uri="{FF2B5EF4-FFF2-40B4-BE49-F238E27FC236}">
                <a16:creationId xmlns:a16="http://schemas.microsoft.com/office/drawing/2014/main" id="{19A0BBE8-6B38-D982-0337-91094AC21153}"/>
              </a:ext>
            </a:extLst>
          </p:cNvPr>
          <p:cNvSpPr>
            <a:spLocks noGrp="1"/>
          </p:cNvSpPr>
          <p:nvPr>
            <p:ph sz="half" idx="2"/>
          </p:nvPr>
        </p:nvSpPr>
        <p:spPr>
          <a:xfrm>
            <a:off x="839788" y="2505075"/>
            <a:ext cx="5157787"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5" name="Metin Yer Tutucusu 4">
            <a:extLst>
              <a:ext uri="{FF2B5EF4-FFF2-40B4-BE49-F238E27FC236}">
                <a16:creationId xmlns:a16="http://schemas.microsoft.com/office/drawing/2014/main" id="{021910E8-3744-15FF-5172-391F2A2FDD3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a:t>Asıl metin stillerini düzenlemek için tıklayın</a:t>
            </a:r>
          </a:p>
        </p:txBody>
      </p:sp>
      <p:sp>
        <p:nvSpPr>
          <p:cNvPr id="6" name="İçerik Yer Tutucusu 5">
            <a:extLst>
              <a:ext uri="{FF2B5EF4-FFF2-40B4-BE49-F238E27FC236}">
                <a16:creationId xmlns:a16="http://schemas.microsoft.com/office/drawing/2014/main" id="{AD18F5E0-C02E-1FD2-3091-4995CD889E1E}"/>
              </a:ext>
            </a:extLst>
          </p:cNvPr>
          <p:cNvSpPr>
            <a:spLocks noGrp="1"/>
          </p:cNvSpPr>
          <p:nvPr>
            <p:ph sz="quarter" idx="4"/>
          </p:nvPr>
        </p:nvSpPr>
        <p:spPr>
          <a:xfrm>
            <a:off x="6172200" y="2505075"/>
            <a:ext cx="5183188" cy="3684588"/>
          </a:xfrm>
        </p:spPr>
        <p:txBody>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7" name="Veri Yer Tutucusu 6">
            <a:extLst>
              <a:ext uri="{FF2B5EF4-FFF2-40B4-BE49-F238E27FC236}">
                <a16:creationId xmlns:a16="http://schemas.microsoft.com/office/drawing/2014/main" id="{2D177865-C61F-5D75-67A1-072055648F51}"/>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8" name="Alt Bilgi Yer Tutucusu 7">
            <a:extLst>
              <a:ext uri="{FF2B5EF4-FFF2-40B4-BE49-F238E27FC236}">
                <a16:creationId xmlns:a16="http://schemas.microsoft.com/office/drawing/2014/main" id="{55F5FEF5-8585-9F94-9946-FAA1A8C80ED6}"/>
              </a:ext>
            </a:extLst>
          </p:cNvPr>
          <p:cNvSpPr>
            <a:spLocks noGrp="1"/>
          </p:cNvSpPr>
          <p:nvPr>
            <p:ph type="ftr" sz="quarter" idx="11"/>
          </p:nvPr>
        </p:nvSpPr>
        <p:spPr/>
        <p:txBody>
          <a:bodyPr/>
          <a:lstStyle/>
          <a:p>
            <a:endParaRPr lang="tr-TR"/>
          </a:p>
        </p:txBody>
      </p:sp>
      <p:sp>
        <p:nvSpPr>
          <p:cNvPr id="9" name="Slayt Numarası Yer Tutucusu 8">
            <a:extLst>
              <a:ext uri="{FF2B5EF4-FFF2-40B4-BE49-F238E27FC236}">
                <a16:creationId xmlns:a16="http://schemas.microsoft.com/office/drawing/2014/main" id="{9B5400C0-D444-0B0C-FECF-9D4343B14585}"/>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8957661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3967E012-D34A-C36C-B941-A7549B961A6F}"/>
              </a:ext>
            </a:extLst>
          </p:cNvPr>
          <p:cNvSpPr>
            <a:spLocks noGrp="1"/>
          </p:cNvSpPr>
          <p:nvPr>
            <p:ph type="title"/>
          </p:nvPr>
        </p:nvSpPr>
        <p:spPr/>
        <p:txBody>
          <a:bodyPr/>
          <a:lstStyle/>
          <a:p>
            <a:r>
              <a:rPr lang="tr-TR"/>
              <a:t>Asıl başlık stilini düzenlemek için tıklayın</a:t>
            </a:r>
          </a:p>
        </p:txBody>
      </p:sp>
      <p:sp>
        <p:nvSpPr>
          <p:cNvPr id="3" name="Veri Yer Tutucusu 2">
            <a:extLst>
              <a:ext uri="{FF2B5EF4-FFF2-40B4-BE49-F238E27FC236}">
                <a16:creationId xmlns:a16="http://schemas.microsoft.com/office/drawing/2014/main" id="{ABB7D692-5063-02A5-F419-61284B9BD419}"/>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4" name="Alt Bilgi Yer Tutucusu 3">
            <a:extLst>
              <a:ext uri="{FF2B5EF4-FFF2-40B4-BE49-F238E27FC236}">
                <a16:creationId xmlns:a16="http://schemas.microsoft.com/office/drawing/2014/main" id="{D1C729A7-B8B3-5A4C-4482-712B0A225A4F}"/>
              </a:ext>
            </a:extLst>
          </p:cNvPr>
          <p:cNvSpPr>
            <a:spLocks noGrp="1"/>
          </p:cNvSpPr>
          <p:nvPr>
            <p:ph type="ftr" sz="quarter" idx="11"/>
          </p:nvPr>
        </p:nvSpPr>
        <p:spPr/>
        <p:txBody>
          <a:bodyPr/>
          <a:lstStyle/>
          <a:p>
            <a:endParaRPr lang="tr-TR"/>
          </a:p>
        </p:txBody>
      </p:sp>
      <p:sp>
        <p:nvSpPr>
          <p:cNvPr id="5" name="Slayt Numarası Yer Tutucusu 4">
            <a:extLst>
              <a:ext uri="{FF2B5EF4-FFF2-40B4-BE49-F238E27FC236}">
                <a16:creationId xmlns:a16="http://schemas.microsoft.com/office/drawing/2014/main" id="{10727C45-198E-4FF4-DFF4-D1D329B356FA}"/>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33698502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Veri Yer Tutucusu 1">
            <a:extLst>
              <a:ext uri="{FF2B5EF4-FFF2-40B4-BE49-F238E27FC236}">
                <a16:creationId xmlns:a16="http://schemas.microsoft.com/office/drawing/2014/main" id="{A559B104-E081-8EF4-D9F2-808D3179F314}"/>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3" name="Alt Bilgi Yer Tutucusu 2">
            <a:extLst>
              <a:ext uri="{FF2B5EF4-FFF2-40B4-BE49-F238E27FC236}">
                <a16:creationId xmlns:a16="http://schemas.microsoft.com/office/drawing/2014/main" id="{117D9FDE-7BC3-D469-4F89-79A0CBBEB70E}"/>
              </a:ext>
            </a:extLst>
          </p:cNvPr>
          <p:cNvSpPr>
            <a:spLocks noGrp="1"/>
          </p:cNvSpPr>
          <p:nvPr>
            <p:ph type="ftr" sz="quarter" idx="11"/>
          </p:nvPr>
        </p:nvSpPr>
        <p:spPr/>
        <p:txBody>
          <a:bodyPr/>
          <a:lstStyle/>
          <a:p>
            <a:endParaRPr lang="tr-TR"/>
          </a:p>
        </p:txBody>
      </p:sp>
      <p:sp>
        <p:nvSpPr>
          <p:cNvPr id="4" name="Slayt Numarası Yer Tutucusu 3">
            <a:extLst>
              <a:ext uri="{FF2B5EF4-FFF2-40B4-BE49-F238E27FC236}">
                <a16:creationId xmlns:a16="http://schemas.microsoft.com/office/drawing/2014/main" id="{BFAD495C-CA2E-5535-0733-CEF4E562EED3}"/>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37805882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218D303-F085-CE47-E0D2-FD463C25C7B7}"/>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İçerik Yer Tutucusu 2">
            <a:extLst>
              <a:ext uri="{FF2B5EF4-FFF2-40B4-BE49-F238E27FC236}">
                <a16:creationId xmlns:a16="http://schemas.microsoft.com/office/drawing/2014/main" id="{E0D2754D-56B6-2A80-3AFE-5B9936B67953}"/>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Metin Yer Tutucusu 3">
            <a:extLst>
              <a:ext uri="{FF2B5EF4-FFF2-40B4-BE49-F238E27FC236}">
                <a16:creationId xmlns:a16="http://schemas.microsoft.com/office/drawing/2014/main" id="{7E4605B1-7B26-91B1-BC4E-5C83B9887F6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8E9B2108-B808-F49B-840C-E92522E3AA0F}"/>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6" name="Alt Bilgi Yer Tutucusu 5">
            <a:extLst>
              <a:ext uri="{FF2B5EF4-FFF2-40B4-BE49-F238E27FC236}">
                <a16:creationId xmlns:a16="http://schemas.microsoft.com/office/drawing/2014/main" id="{43DFBF7A-A99D-C19F-5C59-219636A10D03}"/>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944DCE60-B5D8-76C8-6CB9-FF2288318392}"/>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13284198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CDC19BF8-1E38-75F9-70DE-885BB8D06EA4}"/>
              </a:ext>
            </a:extLst>
          </p:cNvPr>
          <p:cNvSpPr>
            <a:spLocks noGrp="1"/>
          </p:cNvSpPr>
          <p:nvPr>
            <p:ph type="title"/>
          </p:nvPr>
        </p:nvSpPr>
        <p:spPr>
          <a:xfrm>
            <a:off x="839788" y="457200"/>
            <a:ext cx="3932237" cy="1600200"/>
          </a:xfrm>
        </p:spPr>
        <p:txBody>
          <a:bodyPr anchor="b"/>
          <a:lstStyle>
            <a:lvl1pPr>
              <a:defRPr sz="3200"/>
            </a:lvl1pPr>
          </a:lstStyle>
          <a:p>
            <a:r>
              <a:rPr lang="tr-TR"/>
              <a:t>Asıl başlık stilini düzenlemek için tıklayın</a:t>
            </a:r>
          </a:p>
        </p:txBody>
      </p:sp>
      <p:sp>
        <p:nvSpPr>
          <p:cNvPr id="3" name="Resim Yer Tutucusu 2">
            <a:extLst>
              <a:ext uri="{FF2B5EF4-FFF2-40B4-BE49-F238E27FC236}">
                <a16:creationId xmlns:a16="http://schemas.microsoft.com/office/drawing/2014/main" id="{E343654E-E094-CF17-2B5E-F9DC8D7C92CB}"/>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tr-TR"/>
          </a:p>
        </p:txBody>
      </p:sp>
      <p:sp>
        <p:nvSpPr>
          <p:cNvPr id="4" name="Metin Yer Tutucusu 3">
            <a:extLst>
              <a:ext uri="{FF2B5EF4-FFF2-40B4-BE49-F238E27FC236}">
                <a16:creationId xmlns:a16="http://schemas.microsoft.com/office/drawing/2014/main" id="{827F17A4-F97C-D070-1FF9-D80C6319E63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tr-TR"/>
              <a:t>Asıl metin stillerini düzenlemek için tıklayın</a:t>
            </a:r>
          </a:p>
        </p:txBody>
      </p:sp>
      <p:sp>
        <p:nvSpPr>
          <p:cNvPr id="5" name="Veri Yer Tutucusu 4">
            <a:extLst>
              <a:ext uri="{FF2B5EF4-FFF2-40B4-BE49-F238E27FC236}">
                <a16:creationId xmlns:a16="http://schemas.microsoft.com/office/drawing/2014/main" id="{6E1E9935-417C-1656-4E68-8D1A78CBD851}"/>
              </a:ext>
            </a:extLst>
          </p:cNvPr>
          <p:cNvSpPr>
            <a:spLocks noGrp="1"/>
          </p:cNvSpPr>
          <p:nvPr>
            <p:ph type="dt" sz="half" idx="10"/>
          </p:nvPr>
        </p:nvSpPr>
        <p:spPr/>
        <p:txBody>
          <a:bodyPr/>
          <a:lstStyle/>
          <a:p>
            <a:fld id="{FE894EF1-CF93-4E0B-8630-3959317F592F}" type="datetimeFigureOut">
              <a:rPr lang="tr-TR" smtClean="0"/>
              <a:t>09.12.2024</a:t>
            </a:fld>
            <a:endParaRPr lang="tr-TR"/>
          </a:p>
        </p:txBody>
      </p:sp>
      <p:sp>
        <p:nvSpPr>
          <p:cNvPr id="6" name="Alt Bilgi Yer Tutucusu 5">
            <a:extLst>
              <a:ext uri="{FF2B5EF4-FFF2-40B4-BE49-F238E27FC236}">
                <a16:creationId xmlns:a16="http://schemas.microsoft.com/office/drawing/2014/main" id="{0B1E72A3-768C-E5A1-A8DF-6FE0922D9F84}"/>
              </a:ext>
            </a:extLst>
          </p:cNvPr>
          <p:cNvSpPr>
            <a:spLocks noGrp="1"/>
          </p:cNvSpPr>
          <p:nvPr>
            <p:ph type="ftr" sz="quarter" idx="11"/>
          </p:nvPr>
        </p:nvSpPr>
        <p:spPr/>
        <p:txBody>
          <a:bodyPr/>
          <a:lstStyle/>
          <a:p>
            <a:endParaRPr lang="tr-TR"/>
          </a:p>
        </p:txBody>
      </p:sp>
      <p:sp>
        <p:nvSpPr>
          <p:cNvPr id="7" name="Slayt Numarası Yer Tutucusu 6">
            <a:extLst>
              <a:ext uri="{FF2B5EF4-FFF2-40B4-BE49-F238E27FC236}">
                <a16:creationId xmlns:a16="http://schemas.microsoft.com/office/drawing/2014/main" id="{CE3CC683-E918-C123-C794-E7997587F60B}"/>
              </a:ext>
            </a:extLst>
          </p:cNvPr>
          <p:cNvSpPr>
            <a:spLocks noGrp="1"/>
          </p:cNvSpPr>
          <p:nvPr>
            <p:ph type="sldNum" sz="quarter" idx="12"/>
          </p:nvPr>
        </p:nvSpPr>
        <p:spPr/>
        <p:txBody>
          <a:bodyPr/>
          <a:lstStyle/>
          <a:p>
            <a:fld id="{CDF538A5-12CE-423E-9C18-29C41E1F0AFB}" type="slidenum">
              <a:rPr lang="tr-TR" smtClean="0"/>
              <a:t>‹#›</a:t>
            </a:fld>
            <a:endParaRPr lang="tr-TR"/>
          </a:p>
        </p:txBody>
      </p:sp>
    </p:spTree>
    <p:extLst>
      <p:ext uri="{BB962C8B-B14F-4D97-AF65-F5344CB8AC3E}">
        <p14:creationId xmlns:p14="http://schemas.microsoft.com/office/powerpoint/2010/main" val="24179057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Başlık Yer Tutucusu 1">
            <a:extLst>
              <a:ext uri="{FF2B5EF4-FFF2-40B4-BE49-F238E27FC236}">
                <a16:creationId xmlns:a16="http://schemas.microsoft.com/office/drawing/2014/main" id="{E62ECBDE-25C4-EB95-9596-476FC7A682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tr-TR"/>
              <a:t>Asıl başlık stilini düzenlemek için tıklayın</a:t>
            </a:r>
          </a:p>
        </p:txBody>
      </p:sp>
      <p:sp>
        <p:nvSpPr>
          <p:cNvPr id="3" name="Metin Yer Tutucusu 2">
            <a:extLst>
              <a:ext uri="{FF2B5EF4-FFF2-40B4-BE49-F238E27FC236}">
                <a16:creationId xmlns:a16="http://schemas.microsoft.com/office/drawing/2014/main" id="{981151FD-EF9E-B8E6-0D3E-7E6D3AC722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tr-TR"/>
              <a:t>Asıl metin stillerini düzenlemek için tıklayın</a:t>
            </a:r>
          </a:p>
          <a:p>
            <a:pPr lvl="1"/>
            <a:r>
              <a:rPr lang="tr-TR"/>
              <a:t>İkinci düzey</a:t>
            </a:r>
          </a:p>
          <a:p>
            <a:pPr lvl="2"/>
            <a:r>
              <a:rPr lang="tr-TR"/>
              <a:t>Üçüncü düzey</a:t>
            </a:r>
          </a:p>
          <a:p>
            <a:pPr lvl="3"/>
            <a:r>
              <a:rPr lang="tr-TR"/>
              <a:t>Dördüncü düzey</a:t>
            </a:r>
          </a:p>
          <a:p>
            <a:pPr lvl="4"/>
            <a:r>
              <a:rPr lang="tr-TR"/>
              <a:t>Beşinci düzey</a:t>
            </a:r>
          </a:p>
        </p:txBody>
      </p:sp>
      <p:sp>
        <p:nvSpPr>
          <p:cNvPr id="4" name="Veri Yer Tutucusu 3">
            <a:extLst>
              <a:ext uri="{FF2B5EF4-FFF2-40B4-BE49-F238E27FC236}">
                <a16:creationId xmlns:a16="http://schemas.microsoft.com/office/drawing/2014/main" id="{3A17F83C-625A-5340-F7B8-9EEF9A5B147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E894EF1-CF93-4E0B-8630-3959317F592F}" type="datetimeFigureOut">
              <a:rPr lang="tr-TR" smtClean="0"/>
              <a:t>09.12.2024</a:t>
            </a:fld>
            <a:endParaRPr lang="tr-TR"/>
          </a:p>
        </p:txBody>
      </p:sp>
      <p:sp>
        <p:nvSpPr>
          <p:cNvPr id="5" name="Alt Bilgi Yer Tutucusu 4">
            <a:extLst>
              <a:ext uri="{FF2B5EF4-FFF2-40B4-BE49-F238E27FC236}">
                <a16:creationId xmlns:a16="http://schemas.microsoft.com/office/drawing/2014/main" id="{E91E030E-0E34-B344-FBAF-FCC996C36FD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tr-TR"/>
          </a:p>
        </p:txBody>
      </p:sp>
      <p:sp>
        <p:nvSpPr>
          <p:cNvPr id="6" name="Slayt Numarası Yer Tutucusu 5">
            <a:extLst>
              <a:ext uri="{FF2B5EF4-FFF2-40B4-BE49-F238E27FC236}">
                <a16:creationId xmlns:a16="http://schemas.microsoft.com/office/drawing/2014/main" id="{6FF33039-D5A2-9C23-F925-0D407BAB799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DF538A5-12CE-423E-9C18-29C41E1F0AFB}" type="slidenum">
              <a:rPr lang="tr-TR" smtClean="0"/>
              <a:t>‹#›</a:t>
            </a:fld>
            <a:endParaRPr lang="tr-TR"/>
          </a:p>
        </p:txBody>
      </p:sp>
    </p:spTree>
    <p:extLst>
      <p:ext uri="{BB962C8B-B14F-4D97-AF65-F5344CB8AC3E}">
        <p14:creationId xmlns:p14="http://schemas.microsoft.com/office/powerpoint/2010/main" val="102272575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7.png"/></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5.png"/><Relationship Id="rId4" Type="http://schemas.openxmlformats.org/officeDocument/2006/relationships/image" Target="../media/image4.png"/></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image" Target="../media/image40.jpeg"/></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42.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70.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A02BBB7-54C7-AC96-A967-CDB7F6761CCE}"/>
              </a:ext>
            </a:extLst>
          </p:cNvPr>
          <p:cNvSpPr>
            <a:spLocks noGrp="1"/>
          </p:cNvSpPr>
          <p:nvPr>
            <p:ph type="ctrTitle"/>
          </p:nvPr>
        </p:nvSpPr>
        <p:spPr>
          <a:xfrm>
            <a:off x="1101214" y="1848464"/>
            <a:ext cx="5869858" cy="729072"/>
          </a:xfrm>
        </p:spPr>
        <p:txBody>
          <a:bodyPr>
            <a:normAutofit fontScale="90000"/>
          </a:bodyPr>
          <a:lstStyle/>
          <a:p>
            <a:r>
              <a:rPr lang="tr-TR" dirty="0"/>
              <a:t>OSTEOPOROZ</a:t>
            </a:r>
          </a:p>
        </p:txBody>
      </p:sp>
      <p:pic>
        <p:nvPicPr>
          <p:cNvPr id="1026" name="Picture 2" descr="Osteoporoz Nedir? - Fizik Tedavi Rehabilitasyon">
            <a:extLst>
              <a:ext uri="{FF2B5EF4-FFF2-40B4-BE49-F238E27FC236}">
                <a16:creationId xmlns:a16="http://schemas.microsoft.com/office/drawing/2014/main" id="{68C28010-96AC-677B-025C-D55AF416805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07801" y="441325"/>
            <a:ext cx="4976044" cy="4120164"/>
          </a:xfrm>
          <a:prstGeom prst="rect">
            <a:avLst/>
          </a:prstGeom>
          <a:noFill/>
          <a:extLst>
            <a:ext uri="{909E8E84-426E-40DD-AFC4-6F175D3DCCD1}">
              <a14:hiddenFill xmlns:a14="http://schemas.microsoft.com/office/drawing/2010/main">
                <a:solidFill>
                  <a:srgbClr val="FFFFFF"/>
                </a:solidFill>
              </a14:hiddenFill>
            </a:ext>
          </a:extLst>
        </p:spPr>
      </p:pic>
      <p:sp>
        <p:nvSpPr>
          <p:cNvPr id="5" name="Metin kutusu 4">
            <a:extLst>
              <a:ext uri="{FF2B5EF4-FFF2-40B4-BE49-F238E27FC236}">
                <a16:creationId xmlns:a16="http://schemas.microsoft.com/office/drawing/2014/main" id="{62BE6F95-3479-DD73-DA9F-29B670495887}"/>
              </a:ext>
            </a:extLst>
          </p:cNvPr>
          <p:cNvSpPr txBox="1"/>
          <p:nvPr/>
        </p:nvSpPr>
        <p:spPr>
          <a:xfrm>
            <a:off x="1622323" y="4395019"/>
            <a:ext cx="4473677" cy="1096710"/>
          </a:xfrm>
          <a:prstGeom prst="rect">
            <a:avLst/>
          </a:prstGeom>
          <a:noFill/>
        </p:spPr>
        <p:txBody>
          <a:bodyPr wrap="square" rtlCol="0">
            <a:spAutoFit/>
          </a:bodyPr>
          <a:lstStyle/>
          <a:p>
            <a:pPr algn="r" eaLnBrk="1" hangingPunct="1">
              <a:lnSpc>
                <a:spcPct val="90000"/>
              </a:lnSpc>
              <a:spcBef>
                <a:spcPts val="1000"/>
              </a:spcBef>
              <a:buFontTx/>
              <a:buNone/>
            </a:pPr>
            <a:r>
              <a:rPr lang="tr-TR" altLang="ru-RU" sz="1800" dirty="0"/>
              <a:t>Arş. Gör. Dr. </a:t>
            </a:r>
            <a:r>
              <a:rPr lang="tr-TR" altLang="ru-RU" dirty="0"/>
              <a:t>Ebru BAYRAM KARAHAN</a:t>
            </a:r>
            <a:endParaRPr lang="tr-TR" altLang="ru-RU" sz="1800" dirty="0"/>
          </a:p>
          <a:p>
            <a:pPr algn="r" eaLnBrk="1" hangingPunct="1">
              <a:lnSpc>
                <a:spcPct val="90000"/>
              </a:lnSpc>
              <a:spcBef>
                <a:spcPts val="1000"/>
              </a:spcBef>
              <a:buFontTx/>
              <a:buNone/>
            </a:pPr>
            <a:r>
              <a:rPr lang="tr-TR" altLang="ru-RU" sz="1800" dirty="0"/>
              <a:t>KTÜ Aile Hekimliği AD</a:t>
            </a:r>
          </a:p>
          <a:p>
            <a:pPr algn="r" eaLnBrk="1" hangingPunct="1">
              <a:lnSpc>
                <a:spcPct val="90000"/>
              </a:lnSpc>
              <a:spcBef>
                <a:spcPts val="1000"/>
              </a:spcBef>
              <a:buFontTx/>
              <a:buNone/>
            </a:pPr>
            <a:r>
              <a:rPr lang="tr-TR" altLang="ru-RU" dirty="0"/>
              <a:t>10/12/2024</a:t>
            </a:r>
            <a:endParaRPr lang="tr-TR" altLang="ru-RU" sz="1800" dirty="0"/>
          </a:p>
        </p:txBody>
      </p:sp>
    </p:spTree>
    <p:extLst>
      <p:ext uri="{BB962C8B-B14F-4D97-AF65-F5344CB8AC3E}">
        <p14:creationId xmlns:p14="http://schemas.microsoft.com/office/powerpoint/2010/main" val="17619141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DBA9832-56A9-4BF7-8728-8EAD7BF65AAF}"/>
              </a:ext>
            </a:extLst>
          </p:cNvPr>
          <p:cNvSpPr>
            <a:spLocks noGrp="1"/>
          </p:cNvSpPr>
          <p:nvPr>
            <p:ph type="title"/>
          </p:nvPr>
        </p:nvSpPr>
        <p:spPr>
          <a:xfrm>
            <a:off x="838200" y="294968"/>
            <a:ext cx="10515600" cy="1130249"/>
          </a:xfrm>
        </p:spPr>
        <p:txBody>
          <a:bodyPr/>
          <a:lstStyle/>
          <a:p>
            <a:r>
              <a:rPr lang="tr-TR" dirty="0" err="1"/>
              <a:t>Primer</a:t>
            </a:r>
            <a:r>
              <a:rPr lang="tr-TR" dirty="0"/>
              <a:t> Osteoporoz</a:t>
            </a:r>
          </a:p>
        </p:txBody>
      </p:sp>
      <p:sp>
        <p:nvSpPr>
          <p:cNvPr id="3" name="İçerik Yer Tutucusu 2">
            <a:extLst>
              <a:ext uri="{FF2B5EF4-FFF2-40B4-BE49-F238E27FC236}">
                <a16:creationId xmlns:a16="http://schemas.microsoft.com/office/drawing/2014/main" id="{E386FBEA-8FD6-40FF-84B8-52F23EC875B1}"/>
              </a:ext>
            </a:extLst>
          </p:cNvPr>
          <p:cNvSpPr>
            <a:spLocks noGrp="1"/>
          </p:cNvSpPr>
          <p:nvPr>
            <p:ph sz="quarter" idx="1"/>
          </p:nvPr>
        </p:nvSpPr>
        <p:spPr/>
        <p:txBody>
          <a:bodyPr/>
          <a:lstStyle/>
          <a:p>
            <a:endParaRPr lang="tr-TR" dirty="0"/>
          </a:p>
        </p:txBody>
      </p:sp>
      <p:graphicFrame>
        <p:nvGraphicFramePr>
          <p:cNvPr id="4" name="Tablo 3">
            <a:extLst>
              <a:ext uri="{FF2B5EF4-FFF2-40B4-BE49-F238E27FC236}">
                <a16:creationId xmlns:a16="http://schemas.microsoft.com/office/drawing/2014/main" id="{3BE7086E-79D2-43E8-8EE4-B5F99E276E13}"/>
              </a:ext>
            </a:extLst>
          </p:cNvPr>
          <p:cNvGraphicFramePr>
            <a:graphicFrameLocks noGrp="1"/>
          </p:cNvGraphicFramePr>
          <p:nvPr/>
        </p:nvGraphicFramePr>
        <p:xfrm>
          <a:off x="2136649" y="1241986"/>
          <a:ext cx="8153399" cy="5706439"/>
        </p:xfrm>
        <a:graphic>
          <a:graphicData uri="http://schemas.openxmlformats.org/drawingml/2006/table">
            <a:tbl>
              <a:tblPr firstRow="1" bandRow="1">
                <a:tableStyleId>{5C22544A-7EE6-4342-B048-85BDC9FD1C3A}</a:tableStyleId>
              </a:tblPr>
              <a:tblGrid>
                <a:gridCol w="1650580">
                  <a:extLst>
                    <a:ext uri="{9D8B030D-6E8A-4147-A177-3AD203B41FA5}">
                      <a16:colId xmlns:a16="http://schemas.microsoft.com/office/drawing/2014/main" val="20000"/>
                    </a:ext>
                  </a:extLst>
                </a:gridCol>
                <a:gridCol w="3241461">
                  <a:extLst>
                    <a:ext uri="{9D8B030D-6E8A-4147-A177-3AD203B41FA5}">
                      <a16:colId xmlns:a16="http://schemas.microsoft.com/office/drawing/2014/main" val="20001"/>
                    </a:ext>
                  </a:extLst>
                </a:gridCol>
                <a:gridCol w="3261358">
                  <a:extLst>
                    <a:ext uri="{9D8B030D-6E8A-4147-A177-3AD203B41FA5}">
                      <a16:colId xmlns:a16="http://schemas.microsoft.com/office/drawing/2014/main" val="20002"/>
                    </a:ext>
                  </a:extLst>
                </a:gridCol>
              </a:tblGrid>
              <a:tr h="381211">
                <a:tc>
                  <a:txBody>
                    <a:bodyPr/>
                    <a:lstStyle/>
                    <a:p>
                      <a:endParaRPr lang="tr-TR" sz="1800" dirty="0"/>
                    </a:p>
                  </a:txBody>
                  <a:tcPr marL="91446" marR="91446" marT="45724" marB="45724"/>
                </a:tc>
                <a:tc>
                  <a:txBody>
                    <a:bodyPr/>
                    <a:lstStyle/>
                    <a:p>
                      <a:r>
                        <a:rPr lang="tr-TR" sz="1600" b="1" dirty="0"/>
                        <a:t>TİP I (</a:t>
                      </a:r>
                      <a:r>
                        <a:rPr lang="tr-TR" sz="1600" b="1" dirty="0" err="1"/>
                        <a:t>Postmenopozal</a:t>
                      </a:r>
                      <a:r>
                        <a:rPr lang="tr-TR" sz="1600" b="1" dirty="0"/>
                        <a:t> osteoporoz) </a:t>
                      </a:r>
                      <a:endParaRPr lang="tr-TR" sz="1600" dirty="0"/>
                    </a:p>
                  </a:txBody>
                  <a:tcPr marL="91446" marR="91446" marT="45724" marB="45724"/>
                </a:tc>
                <a:tc>
                  <a:txBody>
                    <a:bodyPr/>
                    <a:lstStyle/>
                    <a:p>
                      <a:r>
                        <a:rPr lang="tr-TR" sz="1800" dirty="0"/>
                        <a:t> </a:t>
                      </a:r>
                      <a:r>
                        <a:rPr lang="tr-TR" sz="1600" b="1" dirty="0"/>
                        <a:t>TİP II (Yaşa bağlı/</a:t>
                      </a:r>
                      <a:r>
                        <a:rPr lang="tr-TR" sz="1600" b="1" dirty="0" err="1"/>
                        <a:t>senil</a:t>
                      </a:r>
                      <a:r>
                        <a:rPr lang="tr-TR" sz="1600" b="1" dirty="0"/>
                        <a:t> osteoporoz) </a:t>
                      </a:r>
                      <a:endParaRPr lang="tr-TR" sz="1600" dirty="0"/>
                    </a:p>
                  </a:txBody>
                  <a:tcPr marL="91446" marR="91446" marT="45724" marB="45724"/>
                </a:tc>
                <a:extLst>
                  <a:ext uri="{0D108BD9-81ED-4DB2-BD59-A6C34878D82A}">
                    <a16:rowId xmlns:a16="http://schemas.microsoft.com/office/drawing/2014/main" val="10000"/>
                  </a:ext>
                </a:extLst>
              </a:tr>
              <a:tr h="484913">
                <a:tc>
                  <a:txBody>
                    <a:bodyPr/>
                    <a:lstStyle/>
                    <a:p>
                      <a:r>
                        <a:rPr lang="tr-TR" sz="1400" i="1" dirty="0" err="1">
                          <a:solidFill>
                            <a:schemeClr val="accent2"/>
                          </a:solidFill>
                        </a:rPr>
                        <a:t>Etyoloji</a:t>
                      </a:r>
                      <a:r>
                        <a:rPr lang="tr-TR" sz="1600" i="1" dirty="0"/>
                        <a:t> </a:t>
                      </a:r>
                      <a:r>
                        <a:rPr lang="tr-TR" sz="1600" dirty="0"/>
                        <a:t>	</a:t>
                      </a:r>
                    </a:p>
                  </a:txBody>
                  <a:tcPr marL="91446" marR="91446" marT="45724" marB="45724"/>
                </a:tc>
                <a:tc>
                  <a:txBody>
                    <a:bodyPr/>
                    <a:lstStyle/>
                    <a:p>
                      <a:r>
                        <a:rPr lang="tr-TR" sz="1600" dirty="0" err="1"/>
                        <a:t>endojen</a:t>
                      </a:r>
                      <a:r>
                        <a:rPr lang="tr-TR" sz="1600" dirty="0"/>
                        <a:t> </a:t>
                      </a:r>
                      <a:r>
                        <a:rPr lang="tr-TR" sz="1600" dirty="0" err="1"/>
                        <a:t>estrojen</a:t>
                      </a:r>
                      <a:r>
                        <a:rPr lang="tr-TR" sz="1600" dirty="0"/>
                        <a:t> eksikliğine bağlı </a:t>
                      </a:r>
                    </a:p>
                  </a:txBody>
                  <a:tcPr marL="91446" marR="91446" marT="45724" marB="45724"/>
                </a:tc>
                <a:tc>
                  <a:txBody>
                    <a:bodyPr/>
                    <a:lstStyle/>
                    <a:p>
                      <a:r>
                        <a:rPr lang="tr-TR" sz="1600" dirty="0"/>
                        <a:t>yaşlanmaya bağlı</a:t>
                      </a:r>
                    </a:p>
                  </a:txBody>
                  <a:tcPr marL="91446" marR="91446" marT="45724" marB="45724"/>
                </a:tc>
                <a:extLst>
                  <a:ext uri="{0D108BD9-81ED-4DB2-BD59-A6C34878D82A}">
                    <a16:rowId xmlns:a16="http://schemas.microsoft.com/office/drawing/2014/main" val="10001"/>
                  </a:ext>
                </a:extLst>
              </a:tr>
              <a:tr h="281023">
                <a:tc>
                  <a:txBody>
                    <a:bodyPr/>
                    <a:lstStyle/>
                    <a:p>
                      <a:r>
                        <a:rPr lang="tr-TR" sz="1400" i="1" dirty="0">
                          <a:solidFill>
                            <a:schemeClr val="accent2"/>
                          </a:solidFill>
                        </a:rPr>
                        <a:t>Yaş</a:t>
                      </a:r>
                      <a:endParaRPr lang="tr-TR" sz="1400" dirty="0"/>
                    </a:p>
                  </a:txBody>
                  <a:tcPr marL="91446" marR="91446" marT="45724" marB="45724"/>
                </a:tc>
                <a:tc>
                  <a:txBody>
                    <a:bodyPr/>
                    <a:lstStyle/>
                    <a:p>
                      <a:r>
                        <a:rPr lang="tr-TR" sz="1600" dirty="0"/>
                        <a:t>51-70	</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a:cs typeface="Arial" charset="0"/>
                        </a:rPr>
                        <a:t>&gt;</a:t>
                      </a:r>
                      <a:r>
                        <a:rPr lang="tr-TR" sz="1600" dirty="0">
                          <a:cs typeface="Arial" charset="0"/>
                        </a:rPr>
                        <a:t>70</a:t>
                      </a:r>
                      <a:endParaRPr lang="en-US" sz="1600" dirty="0">
                        <a:cs typeface="Arial" charset="0"/>
                      </a:endParaRPr>
                    </a:p>
                    <a:p>
                      <a:endParaRPr lang="tr-TR" sz="1800" dirty="0"/>
                    </a:p>
                  </a:txBody>
                  <a:tcPr marL="91446" marR="91446" marT="45724" marB="45724"/>
                </a:tc>
                <a:extLst>
                  <a:ext uri="{0D108BD9-81ED-4DB2-BD59-A6C34878D82A}">
                    <a16:rowId xmlns:a16="http://schemas.microsoft.com/office/drawing/2014/main" val="10002"/>
                  </a:ext>
                </a:extLst>
              </a:tr>
              <a:tr h="554284">
                <a:tc>
                  <a:txBody>
                    <a:bodyPr/>
                    <a:lstStyle/>
                    <a:p>
                      <a:r>
                        <a:rPr lang="tr-TR" sz="1400" i="1" dirty="0">
                          <a:solidFill>
                            <a:schemeClr val="accent2"/>
                          </a:solidFill>
                        </a:rPr>
                        <a:t>Kemik kaybı</a:t>
                      </a:r>
                      <a:endParaRPr lang="tr-TR" sz="1400" dirty="0"/>
                    </a:p>
                  </a:txBody>
                  <a:tcPr marL="91446" marR="91446" marT="45724" marB="45724"/>
                </a:tc>
                <a:tc>
                  <a:txBody>
                    <a:bodyPr/>
                    <a:lstStyle/>
                    <a:p>
                      <a:r>
                        <a:rPr lang="tr-TR" sz="1600" dirty="0" err="1"/>
                        <a:t>Trabeküler</a:t>
                      </a:r>
                      <a:r>
                        <a:rPr lang="tr-TR" sz="1600" dirty="0"/>
                        <a:t>,</a:t>
                      </a:r>
                      <a:r>
                        <a:rPr lang="tr-TR" sz="1600" baseline="0" dirty="0"/>
                        <a:t> hızlı</a:t>
                      </a:r>
                      <a:endParaRPr lang="tr-TR" sz="1600" dirty="0"/>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a:t>Kortikal</a:t>
                      </a:r>
                      <a:r>
                        <a:rPr lang="tr-TR" sz="1600" dirty="0"/>
                        <a:t>, yavaş</a:t>
                      </a:r>
                    </a:p>
                  </a:txBody>
                  <a:tcPr marL="91446" marR="91446" marT="45724" marB="45724"/>
                </a:tc>
                <a:extLst>
                  <a:ext uri="{0D108BD9-81ED-4DB2-BD59-A6C34878D82A}">
                    <a16:rowId xmlns:a16="http://schemas.microsoft.com/office/drawing/2014/main" val="10004"/>
                  </a:ext>
                </a:extLst>
              </a:tr>
              <a:tr h="554284">
                <a:tc>
                  <a:txBody>
                    <a:bodyPr/>
                    <a:lstStyle/>
                    <a:p>
                      <a:r>
                        <a:rPr lang="tr-TR" sz="1400" i="1" dirty="0">
                          <a:solidFill>
                            <a:schemeClr val="accent2"/>
                          </a:solidFill>
                        </a:rPr>
                        <a:t>Yapım yıkım</a:t>
                      </a:r>
                      <a:endParaRPr lang="tr-TR" sz="1400" dirty="0"/>
                    </a:p>
                  </a:txBody>
                  <a:tcPr marL="91446" marR="91446" marT="45724" marB="45724"/>
                </a:tc>
                <a:tc>
                  <a:txBody>
                    <a:bodyPr/>
                    <a:lstStyle/>
                    <a:p>
                      <a:r>
                        <a:rPr lang="tr-TR" sz="1600" dirty="0" err="1"/>
                        <a:t>osteoklast</a:t>
                      </a:r>
                      <a:r>
                        <a:rPr lang="tr-TR" sz="1600" dirty="0"/>
                        <a:t> aktivitesi </a:t>
                      </a:r>
                    </a:p>
                  </a:txBody>
                  <a:tcPr marL="91446" marR="91446" marT="45724" marB="45724"/>
                </a:tc>
                <a:tc>
                  <a:txBody>
                    <a:bodyPr/>
                    <a:lstStyle/>
                    <a:p>
                      <a:r>
                        <a:rPr lang="tr-TR" sz="1600" dirty="0" err="1"/>
                        <a:t>osteoblast</a:t>
                      </a:r>
                      <a:r>
                        <a:rPr lang="tr-TR" sz="1600" dirty="0"/>
                        <a:t> aktivitesi</a:t>
                      </a:r>
                    </a:p>
                  </a:txBody>
                  <a:tcPr marL="91446" marR="91446" marT="45724" marB="45724"/>
                </a:tc>
                <a:extLst>
                  <a:ext uri="{0D108BD9-81ED-4DB2-BD59-A6C34878D82A}">
                    <a16:rowId xmlns:a16="http://schemas.microsoft.com/office/drawing/2014/main" val="10005"/>
                  </a:ext>
                </a:extLst>
              </a:tr>
              <a:tr h="202512">
                <a:tc>
                  <a:txBody>
                    <a:bodyPr/>
                    <a:lstStyle/>
                    <a:p>
                      <a:r>
                        <a:rPr lang="tr-TR" sz="1400" i="1" dirty="0">
                          <a:solidFill>
                            <a:schemeClr val="accent2"/>
                          </a:solidFill>
                        </a:rPr>
                        <a:t>Kırıklar</a:t>
                      </a:r>
                      <a:r>
                        <a:rPr lang="tr-TR" sz="1800" dirty="0">
                          <a:solidFill>
                            <a:schemeClr val="accent2"/>
                          </a:solidFill>
                        </a:rPr>
                        <a:t>	</a:t>
                      </a:r>
                      <a:endParaRPr lang="tr-TR" sz="1800" dirty="0"/>
                    </a:p>
                  </a:txBody>
                  <a:tcPr marL="91446" marR="91446" marT="45724" marB="45724"/>
                </a:tc>
                <a:tc>
                  <a:txBody>
                    <a:bodyPr/>
                    <a:lstStyle/>
                    <a:p>
                      <a:r>
                        <a:rPr lang="tr-TR" sz="1600" dirty="0" err="1"/>
                        <a:t>Vertebra</a:t>
                      </a:r>
                      <a:r>
                        <a:rPr lang="tr-TR" sz="1600" dirty="0"/>
                        <a:t>, el bileği</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err="1"/>
                        <a:t>Proksimal</a:t>
                      </a:r>
                      <a:r>
                        <a:rPr lang="tr-TR" sz="1600" dirty="0"/>
                        <a:t> </a:t>
                      </a:r>
                      <a:r>
                        <a:rPr lang="tr-TR" sz="1600" dirty="0" err="1"/>
                        <a:t>femur</a:t>
                      </a:r>
                      <a:r>
                        <a:rPr lang="tr-TR" sz="1600" dirty="0"/>
                        <a:t> </a:t>
                      </a:r>
                      <a:r>
                        <a:rPr lang="tr-TR" sz="1600" dirty="0" err="1"/>
                        <a:t>humerus</a:t>
                      </a:r>
                      <a:r>
                        <a:rPr lang="tr-TR" sz="1600" dirty="0"/>
                        <a:t> üst uç</a:t>
                      </a:r>
                    </a:p>
                    <a:p>
                      <a:endParaRPr lang="tr-TR" sz="1800" dirty="0"/>
                    </a:p>
                  </a:txBody>
                  <a:tcPr marL="91446" marR="91446" marT="45724" marB="45724"/>
                </a:tc>
                <a:extLst>
                  <a:ext uri="{0D108BD9-81ED-4DB2-BD59-A6C34878D82A}">
                    <a16:rowId xmlns:a16="http://schemas.microsoft.com/office/drawing/2014/main" val="10006"/>
                  </a:ext>
                </a:extLst>
              </a:tr>
              <a:tr h="283647">
                <a:tc>
                  <a:txBody>
                    <a:bodyPr/>
                    <a:lstStyle/>
                    <a:p>
                      <a:r>
                        <a:rPr lang="tr-TR" sz="1400" i="1" dirty="0">
                          <a:solidFill>
                            <a:schemeClr val="accent2"/>
                          </a:solidFill>
                        </a:rPr>
                        <a:t> (</a:t>
                      </a:r>
                      <a:r>
                        <a:rPr lang="tr-TR" sz="1400" i="1" dirty="0" err="1">
                          <a:solidFill>
                            <a:schemeClr val="accent2"/>
                          </a:solidFill>
                        </a:rPr>
                        <a:t>Ca,P</a:t>
                      </a:r>
                      <a:r>
                        <a:rPr lang="tr-TR" sz="1400" i="1" dirty="0">
                          <a:solidFill>
                            <a:schemeClr val="accent2"/>
                          </a:solidFill>
                        </a:rPr>
                        <a:t>)</a:t>
                      </a:r>
                      <a:endParaRPr lang="tr-TR" sz="1400" dirty="0"/>
                    </a:p>
                  </a:txBody>
                  <a:tcPr marL="91446" marR="91446" marT="45724" marB="45724"/>
                </a:tc>
                <a:tc>
                  <a:txBody>
                    <a:bodyPr/>
                    <a:lstStyle/>
                    <a:p>
                      <a:r>
                        <a:rPr lang="tr-TR" sz="1600" dirty="0"/>
                        <a:t>normal	</a:t>
                      </a:r>
                      <a:r>
                        <a:rPr lang="tr-TR" sz="1800" dirty="0"/>
                        <a:t>	</a:t>
                      </a:r>
                    </a:p>
                  </a:txBody>
                  <a:tcPr marL="91446" marR="91446" marT="45724" marB="45724"/>
                </a:tc>
                <a:tc>
                  <a:txBody>
                    <a:bodyPr/>
                    <a:lstStyle/>
                    <a:p>
                      <a:pPr>
                        <a:buFont typeface="Wingdings" pitchFamily="2" charset="2"/>
                        <a:buNone/>
                      </a:pPr>
                      <a:r>
                        <a:rPr lang="tr-TR" sz="1600" dirty="0"/>
                        <a:t>normal</a:t>
                      </a:r>
                    </a:p>
                  </a:txBody>
                  <a:tcPr marL="91446" marR="91446" marT="45724" marB="45724"/>
                </a:tc>
                <a:extLst>
                  <a:ext uri="{0D108BD9-81ED-4DB2-BD59-A6C34878D82A}">
                    <a16:rowId xmlns:a16="http://schemas.microsoft.com/office/drawing/2014/main" val="10007"/>
                  </a:ext>
                </a:extLst>
              </a:tr>
              <a:tr h="554284">
                <a:tc>
                  <a:txBody>
                    <a:bodyPr/>
                    <a:lstStyle/>
                    <a:p>
                      <a:r>
                        <a:rPr lang="tr-TR" sz="1400" i="1" dirty="0">
                          <a:solidFill>
                            <a:schemeClr val="accent2"/>
                          </a:solidFill>
                        </a:rPr>
                        <a:t>ALP</a:t>
                      </a:r>
                      <a:endParaRPr lang="tr-TR" sz="1400" dirty="0"/>
                    </a:p>
                  </a:txBody>
                  <a:tcPr marL="91446" marR="91446" marT="45724" marB="45724"/>
                </a:tc>
                <a:tc>
                  <a:txBody>
                    <a:bodyPr/>
                    <a:lstStyle/>
                    <a:p>
                      <a:r>
                        <a:rPr lang="tr-TR" sz="1600" dirty="0"/>
                        <a:t>N (kırık varsa artar)</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t>N (kırık varsa artar)</a:t>
                      </a:r>
                    </a:p>
                  </a:txBody>
                  <a:tcPr marL="91446" marR="91446" marT="45724" marB="45724"/>
                </a:tc>
                <a:extLst>
                  <a:ext uri="{0D108BD9-81ED-4DB2-BD59-A6C34878D82A}">
                    <a16:rowId xmlns:a16="http://schemas.microsoft.com/office/drawing/2014/main" val="10008"/>
                  </a:ext>
                </a:extLst>
              </a:tr>
              <a:tr h="583456">
                <a:tc>
                  <a:txBody>
                    <a:bodyPr/>
                    <a:lstStyle/>
                    <a:p>
                      <a:r>
                        <a:rPr lang="tr-TR" sz="1400" i="1" dirty="0">
                          <a:solidFill>
                            <a:schemeClr val="accent2"/>
                          </a:solidFill>
                        </a:rPr>
                        <a:t>PTH</a:t>
                      </a:r>
                      <a:endParaRPr lang="tr-TR" sz="1400" dirty="0"/>
                    </a:p>
                  </a:txBody>
                  <a:tcPr marL="91446" marR="91446" marT="45724" marB="45724"/>
                </a:tc>
                <a:tc>
                  <a:txBody>
                    <a:bodyPr/>
                    <a:lstStyle/>
                    <a:p>
                      <a:r>
                        <a:rPr lang="tr-TR" sz="1600" dirty="0"/>
                        <a:t>azalır	</a:t>
                      </a:r>
                      <a:r>
                        <a:rPr lang="tr-TR" sz="1800" dirty="0"/>
                        <a:t>	</a:t>
                      </a:r>
                    </a:p>
                  </a:txBody>
                  <a:tcPr marL="91446" marR="91446" marT="45724" marB="45724"/>
                </a:tc>
                <a:tc>
                  <a:txBody>
                    <a:bodyPr/>
                    <a:lstStyle/>
                    <a:p>
                      <a:pPr>
                        <a:buFont typeface="Wingdings" pitchFamily="2" charset="2"/>
                        <a:buNone/>
                      </a:pPr>
                      <a:r>
                        <a:rPr lang="tr-TR" sz="1600" dirty="0"/>
                        <a:t>artar</a:t>
                      </a:r>
                    </a:p>
                    <a:p>
                      <a:endParaRPr lang="tr-TR" sz="1800" dirty="0"/>
                    </a:p>
                  </a:txBody>
                  <a:tcPr marL="91446" marR="91446" marT="45724" marB="45724"/>
                </a:tc>
                <a:extLst>
                  <a:ext uri="{0D108BD9-81ED-4DB2-BD59-A6C34878D82A}">
                    <a16:rowId xmlns:a16="http://schemas.microsoft.com/office/drawing/2014/main" val="10009"/>
                  </a:ext>
                </a:extLst>
              </a:tr>
              <a:tr h="389364">
                <a:tc>
                  <a:txBody>
                    <a:bodyPr/>
                    <a:lstStyle/>
                    <a:p>
                      <a:r>
                        <a:rPr lang="tr-TR" sz="1400" i="1" dirty="0">
                          <a:solidFill>
                            <a:schemeClr val="accent2"/>
                          </a:solidFill>
                        </a:rPr>
                        <a:t>İdrar </a:t>
                      </a:r>
                      <a:r>
                        <a:rPr lang="tr-TR" sz="1400" i="1" dirty="0" err="1">
                          <a:solidFill>
                            <a:schemeClr val="accent2"/>
                          </a:solidFill>
                        </a:rPr>
                        <a:t>Ca</a:t>
                      </a:r>
                      <a:r>
                        <a:rPr lang="tr-TR" sz="1400" dirty="0">
                          <a:solidFill>
                            <a:schemeClr val="accent2"/>
                          </a:solidFill>
                        </a:rPr>
                        <a:t>	</a:t>
                      </a:r>
                      <a:endParaRPr lang="tr-TR" sz="1400" dirty="0"/>
                    </a:p>
                  </a:txBody>
                  <a:tcPr marL="91446" marR="91446" marT="45724" marB="45724"/>
                </a:tc>
                <a:tc>
                  <a:txBody>
                    <a:bodyPr/>
                    <a:lstStyle/>
                    <a:p>
                      <a:r>
                        <a:rPr lang="tr-TR" sz="1600" dirty="0"/>
                        <a:t>Artar</a:t>
                      </a:r>
                      <a:r>
                        <a:rPr lang="tr-TR" sz="1800" dirty="0"/>
                        <a:t>	</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t>Normal</a:t>
                      </a:r>
                    </a:p>
                  </a:txBody>
                  <a:tcPr marL="91446" marR="91446" marT="45724" marB="45724"/>
                </a:tc>
                <a:extLst>
                  <a:ext uri="{0D108BD9-81ED-4DB2-BD59-A6C34878D82A}">
                    <a16:rowId xmlns:a16="http://schemas.microsoft.com/office/drawing/2014/main" val="10011"/>
                  </a:ext>
                </a:extLst>
              </a:tr>
              <a:tr h="593507">
                <a:tc>
                  <a:txBody>
                    <a:bodyPr/>
                    <a:lstStyle/>
                    <a:p>
                      <a:r>
                        <a:rPr lang="tr-TR" sz="1400" i="1" dirty="0" err="1">
                          <a:solidFill>
                            <a:schemeClr val="accent2"/>
                          </a:solidFill>
                        </a:rPr>
                        <a:t>Ca</a:t>
                      </a:r>
                      <a:r>
                        <a:rPr lang="tr-TR" sz="1400" i="1" dirty="0">
                          <a:solidFill>
                            <a:schemeClr val="accent2"/>
                          </a:solidFill>
                        </a:rPr>
                        <a:t> </a:t>
                      </a:r>
                      <a:r>
                        <a:rPr lang="tr-TR" sz="1400" i="1" dirty="0" err="1">
                          <a:solidFill>
                            <a:schemeClr val="accent2"/>
                          </a:solidFill>
                        </a:rPr>
                        <a:t>abs</a:t>
                      </a:r>
                      <a:r>
                        <a:rPr lang="tr-TR" sz="1400" i="1" dirty="0">
                          <a:solidFill>
                            <a:schemeClr val="accent2"/>
                          </a:solidFill>
                        </a:rPr>
                        <a:t>.</a:t>
                      </a:r>
                      <a:endParaRPr lang="tr-TR" sz="1400" dirty="0"/>
                    </a:p>
                  </a:txBody>
                  <a:tcPr marL="91446" marR="91446" marT="45724" marB="45724"/>
                </a:tc>
                <a:tc>
                  <a:txBody>
                    <a:bodyPr/>
                    <a:lstStyle/>
                    <a:p>
                      <a:r>
                        <a:rPr lang="tr-TR" sz="1600" dirty="0"/>
                        <a:t>Azalır</a:t>
                      </a:r>
                      <a:r>
                        <a:rPr lang="tr-TR" sz="1800" dirty="0"/>
                        <a:t>	</a:t>
                      </a:r>
                    </a:p>
                  </a:txBody>
                  <a:tcPr marL="91446" marR="91446" marT="45724" marB="45724"/>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tr-TR" sz="1600" dirty="0"/>
                        <a:t>Azalır</a:t>
                      </a:r>
                    </a:p>
                  </a:txBody>
                  <a:tcPr marL="91446" marR="91446" marT="45724" marB="45724"/>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15666525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BF15190A-1877-4BAF-A07E-3FB60E9F96E9}"/>
              </a:ext>
            </a:extLst>
          </p:cNvPr>
          <p:cNvSpPr>
            <a:spLocks noGrp="1" noChangeArrowheads="1"/>
          </p:cNvSpPr>
          <p:nvPr>
            <p:ph type="title"/>
          </p:nvPr>
        </p:nvSpPr>
        <p:spPr>
          <a:xfrm>
            <a:off x="2136775" y="609600"/>
            <a:ext cx="8153400" cy="990600"/>
          </a:xfrm>
        </p:spPr>
        <p:txBody>
          <a:bodyPr/>
          <a:lstStyle/>
          <a:p>
            <a:pPr eaLnBrk="1" hangingPunct="1"/>
            <a:r>
              <a:rPr lang="tr-TR" altLang="ru-RU" dirty="0"/>
              <a:t>Sekonder osteoporoz</a:t>
            </a:r>
          </a:p>
        </p:txBody>
      </p:sp>
      <p:sp>
        <p:nvSpPr>
          <p:cNvPr id="19459" name="Rectangle 3">
            <a:extLst>
              <a:ext uri="{FF2B5EF4-FFF2-40B4-BE49-F238E27FC236}">
                <a16:creationId xmlns:a16="http://schemas.microsoft.com/office/drawing/2014/main" id="{400195BB-5426-4B77-B0AD-057FDD32C733}"/>
              </a:ext>
            </a:extLst>
          </p:cNvPr>
          <p:cNvSpPr>
            <a:spLocks noGrp="1" noChangeArrowheads="1"/>
          </p:cNvSpPr>
          <p:nvPr>
            <p:ph sz="quarter" idx="1"/>
          </p:nvPr>
        </p:nvSpPr>
        <p:spPr>
          <a:xfrm>
            <a:off x="2136775" y="1600200"/>
            <a:ext cx="8153400" cy="4495800"/>
          </a:xfrm>
        </p:spPr>
        <p:txBody>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Çeşitli hastalıklar veya ilaçların kullanımı sırasında görülen </a:t>
            </a:r>
            <a:r>
              <a:rPr lang="tr-TR" altLang="ru-RU" sz="2400" dirty="0" err="1"/>
              <a:t>osteporozdur</a:t>
            </a:r>
            <a:r>
              <a:rPr lang="tr-TR" altLang="ru-RU" sz="2400" dirty="0"/>
              <a:t>.</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err="1"/>
              <a:t>Sekonder</a:t>
            </a:r>
            <a:r>
              <a:rPr lang="tr-TR" altLang="ru-RU" sz="2400" dirty="0"/>
              <a:t> osteoporoz </a:t>
            </a:r>
            <a:r>
              <a:rPr lang="tr-TR" altLang="ru-RU" sz="2400" dirty="0" err="1"/>
              <a:t>prevalansı</a:t>
            </a:r>
            <a:r>
              <a:rPr lang="tr-TR" altLang="ru-RU" sz="2400" dirty="0"/>
              <a:t> erkeklerde daha yüksektir. </a:t>
            </a:r>
          </a:p>
          <a:p>
            <a:pPr eaLnBrk="1" hangingPunct="1">
              <a:buFont typeface="Wingdings" panose="05000000000000000000" pitchFamily="2" charset="2"/>
              <a:buChar char="Ø"/>
            </a:pPr>
            <a:endParaRPr lang="tr-TR" altLang="ru-RU" sz="2400"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1 Başlık">
            <a:extLst>
              <a:ext uri="{FF2B5EF4-FFF2-40B4-BE49-F238E27FC236}">
                <a16:creationId xmlns:a16="http://schemas.microsoft.com/office/drawing/2014/main" id="{854D3BEF-C28B-4D01-A471-9974D0016D56}"/>
              </a:ext>
            </a:extLst>
          </p:cNvPr>
          <p:cNvSpPr>
            <a:spLocks noGrp="1"/>
          </p:cNvSpPr>
          <p:nvPr>
            <p:ph type="title"/>
          </p:nvPr>
        </p:nvSpPr>
        <p:spPr>
          <a:xfrm>
            <a:off x="1981200" y="274638"/>
            <a:ext cx="8229600" cy="633412"/>
          </a:xfrm>
        </p:spPr>
        <p:txBody>
          <a:bodyPr/>
          <a:lstStyle/>
          <a:p>
            <a:pPr eaLnBrk="1" hangingPunct="1"/>
            <a:r>
              <a:rPr lang="tr-TR" altLang="ru-RU" sz="3200" dirty="0" err="1"/>
              <a:t>Sekonder</a:t>
            </a:r>
            <a:r>
              <a:rPr lang="tr-TR" altLang="ru-RU" sz="3200" dirty="0"/>
              <a:t> Osteoporoz Nedenleri</a:t>
            </a:r>
          </a:p>
        </p:txBody>
      </p:sp>
      <p:pic>
        <p:nvPicPr>
          <p:cNvPr id="20483" name="Picture 2">
            <a:extLst>
              <a:ext uri="{FF2B5EF4-FFF2-40B4-BE49-F238E27FC236}">
                <a16:creationId xmlns:a16="http://schemas.microsoft.com/office/drawing/2014/main" id="{D093EA81-529B-48E1-ABE3-687C38F4BA4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t="5144" b="2979"/>
          <a:stretch>
            <a:fillRect/>
          </a:stretch>
        </p:blipFill>
        <p:spPr bwMode="auto">
          <a:xfrm>
            <a:off x="2407444" y="1246188"/>
            <a:ext cx="7377112" cy="5337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0483"/>
                                        </p:tgtEl>
                                        <p:attrNameLst>
                                          <p:attrName>style.visibility</p:attrName>
                                        </p:attrNameLst>
                                      </p:cBhvr>
                                      <p:to>
                                        <p:strVal val="visible"/>
                                      </p:to>
                                    </p:set>
                                    <p:animEffect transition="in" filter="fade">
                                      <p:cBhvr>
                                        <p:cTn id="7" dur="1000"/>
                                        <p:tgtEl>
                                          <p:spTgt spid="20483"/>
                                        </p:tgtEl>
                                      </p:cBhvr>
                                    </p:animEffect>
                                    <p:anim calcmode="lin" valueType="num">
                                      <p:cBhvr>
                                        <p:cTn id="8" dur="1000" fill="hold"/>
                                        <p:tgtEl>
                                          <p:spTgt spid="20483"/>
                                        </p:tgtEl>
                                        <p:attrNameLst>
                                          <p:attrName>ppt_x</p:attrName>
                                        </p:attrNameLst>
                                      </p:cBhvr>
                                      <p:tavLst>
                                        <p:tav tm="0">
                                          <p:val>
                                            <p:strVal val="#ppt_x"/>
                                          </p:val>
                                        </p:tav>
                                        <p:tav tm="100000">
                                          <p:val>
                                            <p:strVal val="#ppt_x"/>
                                          </p:val>
                                        </p:tav>
                                      </p:tavLst>
                                    </p:anim>
                                    <p:anim calcmode="lin" valueType="num">
                                      <p:cBhvr>
                                        <p:cTn id="9" dur="1000" fill="hold"/>
                                        <p:tgtEl>
                                          <p:spTgt spid="204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1E685DC-5641-40A3-A0C1-7AB3A6D88030}"/>
              </a:ext>
            </a:extLst>
          </p:cNvPr>
          <p:cNvSpPr>
            <a:spLocks noGrp="1"/>
          </p:cNvSpPr>
          <p:nvPr>
            <p:ph type="title"/>
          </p:nvPr>
        </p:nvSpPr>
        <p:spPr/>
        <p:txBody>
          <a:bodyPr/>
          <a:lstStyle/>
          <a:p>
            <a:r>
              <a:rPr lang="tr-TR" altLang="ru-RU" sz="3200" dirty="0" err="1"/>
              <a:t>Sekonder</a:t>
            </a:r>
            <a:r>
              <a:rPr lang="tr-TR" altLang="ru-RU" sz="3200" dirty="0"/>
              <a:t> Osteoporoz Nedenleri</a:t>
            </a:r>
            <a:endParaRPr lang="tr-TR" sz="3200" dirty="0"/>
          </a:p>
        </p:txBody>
      </p:sp>
      <p:pic>
        <p:nvPicPr>
          <p:cNvPr id="4" name="Picture 5">
            <a:extLst>
              <a:ext uri="{FF2B5EF4-FFF2-40B4-BE49-F238E27FC236}">
                <a16:creationId xmlns:a16="http://schemas.microsoft.com/office/drawing/2014/main" id="{7D93140D-6DED-44CF-A901-A589DC5BA38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77986" y="1253481"/>
            <a:ext cx="7070725" cy="5351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245116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0489E724-938D-4211-A753-44B571183A18}"/>
              </a:ext>
            </a:extLst>
          </p:cNvPr>
          <p:cNvSpPr>
            <a:spLocks noGrp="1" noChangeArrowheads="1"/>
          </p:cNvSpPr>
          <p:nvPr>
            <p:ph type="title"/>
          </p:nvPr>
        </p:nvSpPr>
        <p:spPr>
          <a:xfrm>
            <a:off x="1642252" y="919065"/>
            <a:ext cx="8153400" cy="990600"/>
          </a:xfrm>
        </p:spPr>
        <p:txBody>
          <a:bodyPr/>
          <a:lstStyle/>
          <a:p>
            <a:pPr eaLnBrk="1" hangingPunct="1"/>
            <a:r>
              <a:rPr lang="tr-TR" altLang="ru-RU" dirty="0"/>
              <a:t>EPİDEMİYOLOJİ</a:t>
            </a:r>
          </a:p>
        </p:txBody>
      </p:sp>
      <p:sp>
        <p:nvSpPr>
          <p:cNvPr id="22531" name="Rectangle 3">
            <a:extLst>
              <a:ext uri="{FF2B5EF4-FFF2-40B4-BE49-F238E27FC236}">
                <a16:creationId xmlns:a16="http://schemas.microsoft.com/office/drawing/2014/main" id="{DB1980A0-BE72-4848-B218-080A225A8733}"/>
              </a:ext>
            </a:extLst>
          </p:cNvPr>
          <p:cNvSpPr>
            <a:spLocks noGrp="1" noChangeArrowheads="1"/>
          </p:cNvSpPr>
          <p:nvPr>
            <p:ph sz="quarter" idx="1"/>
          </p:nvPr>
        </p:nvSpPr>
        <p:spPr>
          <a:xfrm>
            <a:off x="1458348" y="2108717"/>
            <a:ext cx="8450762" cy="3721811"/>
          </a:xfrm>
        </p:spPr>
        <p:txBody>
          <a:bodyPr>
            <a:normAutofit/>
          </a:bodyPr>
          <a:lstStyle/>
          <a:p>
            <a:pPr>
              <a:buFont typeface="Wingdings" panose="05000000000000000000" pitchFamily="2" charset="2"/>
              <a:buChar char="Ø"/>
            </a:pPr>
            <a:endParaRPr lang="tr-TR" altLang="ru-RU" sz="2400" dirty="0"/>
          </a:p>
          <a:p>
            <a:pPr eaLnBrk="1" fontAlgn="auto" hangingPunct="1">
              <a:spcAft>
                <a:spcPts val="0"/>
              </a:spcAft>
              <a:buFont typeface="Wingdings" panose="05000000000000000000" pitchFamily="2" charset="2"/>
              <a:buChar char="Ø"/>
              <a:defRPr/>
            </a:pPr>
            <a:r>
              <a:rPr lang="tr-TR" sz="2400" dirty="0"/>
              <a:t>Günümüzde 200 milyondan fazla insanın osteoporotik olduğu tahmin edilmekte</a:t>
            </a:r>
          </a:p>
          <a:p>
            <a:pPr eaLnBrk="1" fontAlgn="auto" hangingPunct="1">
              <a:spcAft>
                <a:spcPts val="0"/>
              </a:spcAft>
              <a:buFont typeface="Wingdings" panose="05000000000000000000" pitchFamily="2" charset="2"/>
              <a:buChar char="Ø"/>
              <a:defRPr/>
            </a:pPr>
            <a:r>
              <a:rPr lang="tr-TR" sz="2400" dirty="0"/>
              <a:t>Türkiye’de 2010 yılında yapılmış FRAKTÜRK araştırmasında 50 yaş üzerindeki bireylerin </a:t>
            </a:r>
            <a:r>
              <a:rPr lang="tr-TR" sz="2400" dirty="0">
                <a:solidFill>
                  <a:srgbClr val="FF0000"/>
                </a:solidFill>
              </a:rPr>
              <a:t>%50’sinde osteopeni, %25’inde osteoporoz </a:t>
            </a:r>
            <a:r>
              <a:rPr lang="tr-TR" sz="2400" dirty="0"/>
              <a:t>saptanmış</a:t>
            </a:r>
          </a:p>
          <a:p>
            <a:pPr eaLnBrk="1" fontAlgn="auto" hangingPunct="1">
              <a:spcAft>
                <a:spcPts val="0"/>
              </a:spcAft>
              <a:buFont typeface="Wingdings" panose="05000000000000000000" pitchFamily="2" charset="2"/>
              <a:buChar char="Ø"/>
              <a:defRPr/>
            </a:pPr>
            <a:r>
              <a:rPr lang="tr-TR" sz="2400" dirty="0"/>
              <a:t>2010 yılında 50-64 yaş arasındaki bireylerde kalça kırıklarının 24.000/yıl olduğu ve bunların %73’ünün kadın olduğu tespit edilmiş</a:t>
            </a:r>
          </a:p>
          <a:p>
            <a:pPr eaLnBrk="1" hangingPunct="1">
              <a:buFont typeface="Wingdings" panose="05000000000000000000" pitchFamily="2" charset="2"/>
              <a:buChar char="Ø"/>
            </a:pPr>
            <a:endParaRPr lang="tr-TR" altLang="ru-RU" sz="2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1 Başlık">
            <a:extLst>
              <a:ext uri="{FF2B5EF4-FFF2-40B4-BE49-F238E27FC236}">
                <a16:creationId xmlns:a16="http://schemas.microsoft.com/office/drawing/2014/main" id="{821B9DE5-90D8-4D4B-99A2-276B42A5391F}"/>
              </a:ext>
            </a:extLst>
          </p:cNvPr>
          <p:cNvSpPr>
            <a:spLocks noGrp="1"/>
          </p:cNvSpPr>
          <p:nvPr>
            <p:ph type="title"/>
          </p:nvPr>
        </p:nvSpPr>
        <p:spPr>
          <a:xfrm>
            <a:off x="2136775" y="762000"/>
            <a:ext cx="8153400" cy="990600"/>
          </a:xfrm>
        </p:spPr>
        <p:txBody>
          <a:bodyPr/>
          <a:lstStyle/>
          <a:p>
            <a:pPr eaLnBrk="1" hangingPunct="1"/>
            <a:r>
              <a:rPr lang="tr-TR" altLang="ru-RU" dirty="0"/>
              <a:t>EPİDEMİYOLOJİ</a:t>
            </a:r>
          </a:p>
        </p:txBody>
      </p:sp>
      <p:sp>
        <p:nvSpPr>
          <p:cNvPr id="23555" name="2 İçerik Yer Tutucusu">
            <a:extLst>
              <a:ext uri="{FF2B5EF4-FFF2-40B4-BE49-F238E27FC236}">
                <a16:creationId xmlns:a16="http://schemas.microsoft.com/office/drawing/2014/main" id="{B900563A-1A52-4EF6-A1EE-F31767A98733}"/>
              </a:ext>
            </a:extLst>
          </p:cNvPr>
          <p:cNvSpPr>
            <a:spLocks noGrp="1"/>
          </p:cNvSpPr>
          <p:nvPr>
            <p:ph sz="quarter" idx="1"/>
          </p:nvPr>
        </p:nvSpPr>
        <p:spPr>
          <a:xfrm>
            <a:off x="2136775" y="2099388"/>
            <a:ext cx="8153400" cy="3996612"/>
          </a:xfrm>
        </p:spPr>
        <p:txBody>
          <a:bodyPr/>
          <a:lstStyle/>
          <a:p>
            <a:pPr eaLnBrk="1" hangingPunct="1"/>
            <a:r>
              <a:rPr lang="tr-TR" altLang="ru-RU" sz="2400" dirty="0"/>
              <a:t>Osteoporoz vakalarının;</a:t>
            </a:r>
          </a:p>
          <a:p>
            <a:pPr lvl="1" eaLnBrk="1" hangingPunct="1"/>
            <a:r>
              <a:rPr lang="tr-TR" altLang="ru-RU" sz="2100" dirty="0"/>
              <a:t>%80’ini kadınlar </a:t>
            </a:r>
          </a:p>
          <a:p>
            <a:pPr lvl="1" eaLnBrk="1" hangingPunct="1"/>
            <a:r>
              <a:rPr lang="tr-TR" altLang="ru-RU" sz="2100" dirty="0"/>
              <a:t>çoğu </a:t>
            </a:r>
            <a:r>
              <a:rPr lang="tr-TR" altLang="ru-RU" sz="2100" dirty="0" err="1"/>
              <a:t>postmenopozal</a:t>
            </a:r>
            <a:endParaRPr lang="tr-TR" altLang="ru-RU" sz="2100" dirty="0"/>
          </a:p>
          <a:p>
            <a:pPr eaLnBrk="1" hangingPunct="1"/>
            <a:endParaRPr lang="tr-TR" altLang="ru-RU" sz="2400" dirty="0"/>
          </a:p>
          <a:p>
            <a:pPr eaLnBrk="1" hangingPunct="1"/>
            <a:r>
              <a:rPr lang="tr-TR" altLang="ru-RU" sz="2400" dirty="0"/>
              <a:t>Erkeklerde </a:t>
            </a:r>
            <a:r>
              <a:rPr lang="tr-TR" altLang="ru-RU" sz="2400" dirty="0" err="1"/>
              <a:t>mortalite</a:t>
            </a:r>
            <a:r>
              <a:rPr lang="tr-TR" altLang="ru-RU" sz="2400" dirty="0"/>
              <a:t> oranları 2 kat fazladır, hayatta kalanların %50'si başkalarına bağımlı hale gelirler. </a:t>
            </a:r>
          </a:p>
          <a:p>
            <a:pPr eaLnBrk="1" hangingPunct="1"/>
            <a:endParaRPr lang="tr-TR" altLang="ru-RU" sz="2400"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1 Başlık">
            <a:extLst>
              <a:ext uri="{FF2B5EF4-FFF2-40B4-BE49-F238E27FC236}">
                <a16:creationId xmlns:a16="http://schemas.microsoft.com/office/drawing/2014/main" id="{C84C0E81-45DE-4CF9-9670-56E89F65439B}"/>
              </a:ext>
            </a:extLst>
          </p:cNvPr>
          <p:cNvSpPr>
            <a:spLocks noGrp="1"/>
          </p:cNvSpPr>
          <p:nvPr>
            <p:ph type="title"/>
          </p:nvPr>
        </p:nvSpPr>
        <p:spPr>
          <a:xfrm>
            <a:off x="2136775" y="747809"/>
            <a:ext cx="8153400" cy="990600"/>
          </a:xfrm>
        </p:spPr>
        <p:txBody>
          <a:bodyPr/>
          <a:lstStyle/>
          <a:p>
            <a:pPr eaLnBrk="1" hangingPunct="1"/>
            <a:r>
              <a:rPr lang="tr-TR" altLang="ru-RU" dirty="0"/>
              <a:t>ETYOLOJİ </a:t>
            </a:r>
          </a:p>
        </p:txBody>
      </p:sp>
      <p:sp>
        <p:nvSpPr>
          <p:cNvPr id="24579" name="2 İçerik Yer Tutucusu">
            <a:extLst>
              <a:ext uri="{FF2B5EF4-FFF2-40B4-BE49-F238E27FC236}">
                <a16:creationId xmlns:a16="http://schemas.microsoft.com/office/drawing/2014/main" id="{7EFDB9B1-E3AA-4D3D-A451-51007AB85E5F}"/>
              </a:ext>
            </a:extLst>
          </p:cNvPr>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Kadınlarda </a:t>
            </a:r>
            <a:r>
              <a:rPr lang="tr-TR" altLang="ru-RU" sz="2400" dirty="0" err="1"/>
              <a:t>perimenopozal</a:t>
            </a:r>
            <a:r>
              <a:rPr lang="tr-TR" altLang="ru-RU" sz="2400" dirty="0"/>
              <a:t> ve </a:t>
            </a:r>
            <a:r>
              <a:rPr lang="tr-TR" altLang="ru-RU" sz="2400" dirty="0" err="1"/>
              <a:t>postmenopozal</a:t>
            </a:r>
            <a:r>
              <a:rPr lang="tr-TR" altLang="ru-RU" sz="2400" dirty="0"/>
              <a:t> dönemde görülen östrojen eksikliği</a:t>
            </a:r>
          </a:p>
          <a:p>
            <a:pPr eaLnBrk="1" hangingPunct="1">
              <a:buFont typeface="Wingdings" panose="05000000000000000000" pitchFamily="2" charset="2"/>
              <a:buChar char="Ø"/>
            </a:pPr>
            <a:r>
              <a:rPr lang="tr-TR" altLang="ru-RU" sz="2400" dirty="0"/>
              <a:t>Yetersiz beslenme</a:t>
            </a:r>
          </a:p>
          <a:p>
            <a:pPr eaLnBrk="1" hangingPunct="1">
              <a:buFont typeface="Wingdings" panose="05000000000000000000" pitchFamily="2" charset="2"/>
              <a:buChar char="Ø"/>
            </a:pPr>
            <a:r>
              <a:rPr lang="tr-TR" altLang="ru-RU" sz="2400" dirty="0"/>
              <a:t>Fiziksel hareketsizlik</a:t>
            </a:r>
          </a:p>
          <a:p>
            <a:pPr eaLnBrk="1" hangingPunct="1">
              <a:buFont typeface="Wingdings" panose="05000000000000000000" pitchFamily="2" charset="2"/>
              <a:buChar char="Ø"/>
            </a:pPr>
            <a:r>
              <a:rPr lang="tr-TR" altLang="ru-RU" sz="2400" dirty="0"/>
              <a:t>Kas kütlesi kaybı, düşük vücut ağırlığı, sigara içimi </a:t>
            </a:r>
          </a:p>
          <a:p>
            <a:pPr eaLnBrk="1" hangingPunct="1">
              <a:buFont typeface="Wingdings" panose="05000000000000000000" pitchFamily="2" charset="2"/>
              <a:buChar char="Ø"/>
            </a:pPr>
            <a:r>
              <a:rPr lang="tr-TR" altLang="ru-RU" sz="2400" dirty="0" err="1"/>
              <a:t>Sekonder</a:t>
            </a:r>
            <a:r>
              <a:rPr lang="tr-TR" altLang="ru-RU" sz="2400" dirty="0"/>
              <a:t> nedenler</a:t>
            </a:r>
          </a:p>
          <a:p>
            <a:pPr eaLnBrk="1" hangingPunct="1">
              <a:buFont typeface="Wingdings" panose="05000000000000000000" pitchFamily="2" charset="2"/>
              <a:buChar char="Ø"/>
            </a:pPr>
            <a:endParaRPr lang="tr-TR" altLang="ru-RU" sz="2400" dirty="0"/>
          </a:p>
        </p:txBody>
      </p:sp>
      <p:pic>
        <p:nvPicPr>
          <p:cNvPr id="24580" name="Picture 5" descr="Image">
            <a:extLst>
              <a:ext uri="{FF2B5EF4-FFF2-40B4-BE49-F238E27FC236}">
                <a16:creationId xmlns:a16="http://schemas.microsoft.com/office/drawing/2014/main" id="{055564C3-F094-4236-9E8B-48955CBF0F0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32400" y="4724401"/>
            <a:ext cx="5276850" cy="191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Başlık 1">
            <a:extLst>
              <a:ext uri="{FF2B5EF4-FFF2-40B4-BE49-F238E27FC236}">
                <a16:creationId xmlns:a16="http://schemas.microsoft.com/office/drawing/2014/main" id="{D7165C1E-B0EC-9D95-6128-359C56B66385}"/>
              </a:ext>
            </a:extLst>
          </p:cNvPr>
          <p:cNvSpPr>
            <a:spLocks noGrp="1" noChangeArrowheads="1"/>
          </p:cNvSpPr>
          <p:nvPr>
            <p:ph type="title"/>
          </p:nvPr>
        </p:nvSpPr>
        <p:spPr>
          <a:xfrm>
            <a:off x="1740310" y="365125"/>
            <a:ext cx="9613490" cy="1325563"/>
          </a:xfrm>
        </p:spPr>
        <p:txBody>
          <a:bodyPr/>
          <a:lstStyle/>
          <a:p>
            <a:pPr eaLnBrk="1" hangingPunct="1"/>
            <a:r>
              <a:rPr lang="tr-TR" altLang="tr-TR" dirty="0"/>
              <a:t>KLİNİK SEYİR </a:t>
            </a:r>
          </a:p>
        </p:txBody>
      </p:sp>
      <p:sp>
        <p:nvSpPr>
          <p:cNvPr id="22531" name="İçerik Yer Tutucusu 2">
            <a:extLst>
              <a:ext uri="{FF2B5EF4-FFF2-40B4-BE49-F238E27FC236}">
                <a16:creationId xmlns:a16="http://schemas.microsoft.com/office/drawing/2014/main" id="{BF431825-EFA5-0D89-0ECA-4809B10E9CAA}"/>
              </a:ext>
            </a:extLst>
          </p:cNvPr>
          <p:cNvSpPr>
            <a:spLocks noGrp="1" noChangeArrowheads="1"/>
          </p:cNvSpPr>
          <p:nvPr>
            <p:ph idx="1"/>
          </p:nvPr>
        </p:nvSpPr>
        <p:spPr>
          <a:xfrm>
            <a:off x="3000376" y="2349500"/>
            <a:ext cx="6538913" cy="3233738"/>
          </a:xfrm>
        </p:spPr>
        <p:txBody>
          <a:bodyPr/>
          <a:lstStyle/>
          <a:p>
            <a:pPr eaLnBrk="1" hangingPunct="1"/>
            <a:r>
              <a:rPr lang="tr-TR" altLang="tr-TR" dirty="0"/>
              <a:t>Kırık gelişinceye kadar genellikle sessiz seyretmektedir</a:t>
            </a:r>
          </a:p>
          <a:p>
            <a:pPr eaLnBrk="1" hangingPunct="1"/>
            <a:r>
              <a:rPr lang="tr-TR" altLang="tr-TR" dirty="0">
                <a:solidFill>
                  <a:srgbClr val="FF0000"/>
                </a:solidFill>
              </a:rPr>
              <a:t>Kırıklar osteoporozun en önemli komplikasyonudur.</a:t>
            </a:r>
          </a:p>
          <a:p>
            <a:pPr eaLnBrk="1" hangingPunct="1"/>
            <a:r>
              <a:rPr lang="tr-TR" altLang="tr-TR" dirty="0"/>
              <a:t>Kırıklar  en sık vertebra, distal </a:t>
            </a:r>
            <a:r>
              <a:rPr lang="tr-TR" altLang="tr-TR" dirty="0" err="1"/>
              <a:t>radius</a:t>
            </a:r>
            <a:r>
              <a:rPr lang="tr-TR" altLang="tr-TR" dirty="0"/>
              <a:t> ve femur proksimalinde görülmektedir.</a:t>
            </a:r>
          </a:p>
          <a:p>
            <a:pPr eaLnBrk="1" hangingPunct="1"/>
            <a:endParaRPr lang="tr-TR" altLang="tr-TR" dirty="0"/>
          </a:p>
          <a:p>
            <a:pPr eaLnBrk="1" hangingPunct="1"/>
            <a:endParaRPr lang="tr-TR" altLang="tr-TR" dirty="0"/>
          </a:p>
        </p:txBody>
      </p:sp>
      <p:pic>
        <p:nvPicPr>
          <p:cNvPr id="22532" name="Resim 3">
            <a:extLst>
              <a:ext uri="{FF2B5EF4-FFF2-40B4-BE49-F238E27FC236}">
                <a16:creationId xmlns:a16="http://schemas.microsoft.com/office/drawing/2014/main" id="{D11F9C97-02FE-140F-C6C4-25B1544B7DB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340391" y="792956"/>
            <a:ext cx="2206625" cy="122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Başlık 1">
            <a:extLst>
              <a:ext uri="{FF2B5EF4-FFF2-40B4-BE49-F238E27FC236}">
                <a16:creationId xmlns:a16="http://schemas.microsoft.com/office/drawing/2014/main" id="{251F82BF-0E22-EF36-94A4-6740313BEAEB}"/>
              </a:ext>
            </a:extLst>
          </p:cNvPr>
          <p:cNvSpPr>
            <a:spLocks noGrp="1" noChangeArrowheads="1"/>
          </p:cNvSpPr>
          <p:nvPr>
            <p:ph type="title"/>
          </p:nvPr>
        </p:nvSpPr>
        <p:spPr>
          <a:xfrm>
            <a:off x="1856556" y="312481"/>
            <a:ext cx="9289026" cy="1325563"/>
          </a:xfrm>
        </p:spPr>
        <p:txBody>
          <a:bodyPr/>
          <a:lstStyle/>
          <a:p>
            <a:r>
              <a:rPr lang="tr-TR" altLang="tr-TR" dirty="0"/>
              <a:t>KLİNİK SEYİR </a:t>
            </a:r>
            <a:r>
              <a:rPr lang="tr-TR" altLang="tr-TR" dirty="0">
                <a:solidFill>
                  <a:srgbClr val="FF0000"/>
                </a:solidFill>
              </a:rPr>
              <a:t> </a:t>
            </a:r>
          </a:p>
        </p:txBody>
      </p:sp>
      <p:sp>
        <p:nvSpPr>
          <p:cNvPr id="23555" name="İçerik Yer Tutucusu 2">
            <a:extLst>
              <a:ext uri="{FF2B5EF4-FFF2-40B4-BE49-F238E27FC236}">
                <a16:creationId xmlns:a16="http://schemas.microsoft.com/office/drawing/2014/main" id="{DA250463-C954-C908-8B2A-32386D6E69DE}"/>
              </a:ext>
            </a:extLst>
          </p:cNvPr>
          <p:cNvSpPr>
            <a:spLocks noGrp="1" noChangeArrowheads="1"/>
          </p:cNvSpPr>
          <p:nvPr>
            <p:ph idx="1"/>
          </p:nvPr>
        </p:nvSpPr>
        <p:spPr>
          <a:xfrm>
            <a:off x="1856556" y="2246568"/>
            <a:ext cx="6394450" cy="2973388"/>
          </a:xfrm>
        </p:spPr>
        <p:txBody>
          <a:bodyPr>
            <a:normAutofit lnSpcReduction="10000"/>
          </a:bodyPr>
          <a:lstStyle/>
          <a:p>
            <a:r>
              <a:rPr lang="tr-TR" altLang="tr-TR">
                <a:solidFill>
                  <a:srgbClr val="FF0000"/>
                </a:solidFill>
              </a:rPr>
              <a:t>Kalça kırıkları, osteoporoza bağlı morbidite ve mortalitenin en önemli nedeni</a:t>
            </a:r>
          </a:p>
          <a:p>
            <a:r>
              <a:rPr lang="tr-TR" altLang="tr-TR"/>
              <a:t>Kalça kırığı olanlarda mortalite kırık sonrası 2 yıl içinde %12-20’dir</a:t>
            </a:r>
          </a:p>
          <a:p>
            <a:r>
              <a:rPr lang="tr-TR" altLang="tr-TR"/>
              <a:t>Hastaların %50'si başkalarına bağımlı hale gelirler.</a:t>
            </a:r>
          </a:p>
          <a:p>
            <a:endParaRPr lang="tr-TR" altLang="tr-TR"/>
          </a:p>
        </p:txBody>
      </p:sp>
      <p:pic>
        <p:nvPicPr>
          <p:cNvPr id="6" name="Resim 5">
            <a:extLst>
              <a:ext uri="{FF2B5EF4-FFF2-40B4-BE49-F238E27FC236}">
                <a16:creationId xmlns:a16="http://schemas.microsoft.com/office/drawing/2014/main" id="{96D126D9-A183-F3BA-3DD7-949F9A075B9D}"/>
              </a:ext>
            </a:extLst>
          </p:cNvPr>
          <p:cNvPicPr>
            <a:picLocks noChangeAspect="1"/>
          </p:cNvPicPr>
          <p:nvPr/>
        </p:nvPicPr>
        <p:blipFill>
          <a:blip r:embed="rId2"/>
          <a:stretch>
            <a:fillRect/>
          </a:stretch>
        </p:blipFill>
        <p:spPr>
          <a:xfrm>
            <a:off x="7762492" y="2129715"/>
            <a:ext cx="2980966" cy="2211685"/>
          </a:xfrm>
          <a:prstGeom prst="rect">
            <a:avLst/>
          </a:prstGeom>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Başlık 1">
            <a:extLst>
              <a:ext uri="{FF2B5EF4-FFF2-40B4-BE49-F238E27FC236}">
                <a16:creationId xmlns:a16="http://schemas.microsoft.com/office/drawing/2014/main" id="{7BCB3948-76CC-3B62-0038-361845667A7C}"/>
              </a:ext>
            </a:extLst>
          </p:cNvPr>
          <p:cNvSpPr>
            <a:spLocks noGrp="1" noChangeArrowheads="1"/>
          </p:cNvSpPr>
          <p:nvPr>
            <p:ph type="title"/>
          </p:nvPr>
        </p:nvSpPr>
        <p:spPr>
          <a:xfrm>
            <a:off x="1865466" y="365125"/>
            <a:ext cx="9488334" cy="1325563"/>
          </a:xfrm>
        </p:spPr>
        <p:txBody>
          <a:bodyPr/>
          <a:lstStyle/>
          <a:p>
            <a:pPr eaLnBrk="1" hangingPunct="1"/>
            <a:r>
              <a:rPr lang="tr-TR" altLang="tr-TR" dirty="0"/>
              <a:t>KLİNİK SEYİR </a:t>
            </a:r>
          </a:p>
        </p:txBody>
      </p:sp>
      <p:sp>
        <p:nvSpPr>
          <p:cNvPr id="3" name="İçerik Yer Tutucusu 2">
            <a:extLst>
              <a:ext uri="{FF2B5EF4-FFF2-40B4-BE49-F238E27FC236}">
                <a16:creationId xmlns:a16="http://schemas.microsoft.com/office/drawing/2014/main" id="{633B914B-D7B1-DD8A-82C7-0BAB0241A94D}"/>
              </a:ext>
            </a:extLst>
          </p:cNvPr>
          <p:cNvSpPr>
            <a:spLocks noGrp="1"/>
          </p:cNvSpPr>
          <p:nvPr>
            <p:ph idx="1"/>
          </p:nvPr>
        </p:nvSpPr>
        <p:spPr>
          <a:xfrm>
            <a:off x="1865466" y="2494014"/>
            <a:ext cx="6611938" cy="2922588"/>
          </a:xfrm>
        </p:spPr>
        <p:txBody>
          <a:bodyPr rtlCol="0">
            <a:normAutofit/>
          </a:bodyPr>
          <a:lstStyle/>
          <a:p>
            <a:pPr>
              <a:defRPr/>
            </a:pPr>
            <a:r>
              <a:rPr lang="tr-TR" dirty="0" err="1">
                <a:solidFill>
                  <a:srgbClr val="FF0000"/>
                </a:solidFill>
              </a:rPr>
              <a:t>Frajilite</a:t>
            </a:r>
            <a:r>
              <a:rPr lang="tr-TR" dirty="0">
                <a:solidFill>
                  <a:srgbClr val="FF0000"/>
                </a:solidFill>
              </a:rPr>
              <a:t> kırığı (patolojik kırık) </a:t>
            </a:r>
            <a:r>
              <a:rPr lang="tr-TR" dirty="0"/>
              <a:t>basit düşme ya da minimal bir travma ile meydana gelen kırıklardır.</a:t>
            </a:r>
          </a:p>
          <a:p>
            <a:pPr>
              <a:defRPr/>
            </a:pPr>
            <a:r>
              <a:rPr lang="tr-TR" dirty="0"/>
              <a:t>Vertebra fraktürü en sık görülen </a:t>
            </a:r>
            <a:r>
              <a:rPr lang="tr-TR" dirty="0" err="1"/>
              <a:t>frajilite</a:t>
            </a:r>
            <a:r>
              <a:rPr lang="tr-TR" dirty="0"/>
              <a:t> kırığıdır.</a:t>
            </a:r>
          </a:p>
          <a:p>
            <a:pPr>
              <a:defRPr/>
            </a:pPr>
            <a:r>
              <a:rPr lang="tr-TR" dirty="0"/>
              <a:t>Boyda kısalma ve </a:t>
            </a:r>
            <a:r>
              <a:rPr lang="tr-TR" dirty="0" err="1"/>
              <a:t>kifoza</a:t>
            </a:r>
            <a:r>
              <a:rPr lang="tr-TR" dirty="0"/>
              <a:t> neden olur.</a:t>
            </a:r>
          </a:p>
          <a:p>
            <a:pPr>
              <a:defRPr/>
            </a:pPr>
            <a:endParaRPr lang="tr-TR" dirty="0"/>
          </a:p>
          <a:p>
            <a:pPr marL="0" indent="0">
              <a:buNone/>
              <a:defRPr/>
            </a:pPr>
            <a:endParaRPr lang="tr-TR" dirty="0"/>
          </a:p>
        </p:txBody>
      </p:sp>
      <p:pic>
        <p:nvPicPr>
          <p:cNvPr id="5" name="Resim 4">
            <a:extLst>
              <a:ext uri="{FF2B5EF4-FFF2-40B4-BE49-F238E27FC236}">
                <a16:creationId xmlns:a16="http://schemas.microsoft.com/office/drawing/2014/main" id="{18EAA95E-99A3-4C11-9216-FDA428A542EA}"/>
              </a:ext>
            </a:extLst>
          </p:cNvPr>
          <p:cNvPicPr>
            <a:picLocks noChangeAspect="1"/>
          </p:cNvPicPr>
          <p:nvPr/>
        </p:nvPicPr>
        <p:blipFill>
          <a:blip r:embed="rId3"/>
          <a:stretch>
            <a:fillRect/>
          </a:stretch>
        </p:blipFill>
        <p:spPr>
          <a:xfrm>
            <a:off x="8735696" y="1178118"/>
            <a:ext cx="2947687" cy="3761260"/>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1 Başlık">
            <a:extLst>
              <a:ext uri="{FF2B5EF4-FFF2-40B4-BE49-F238E27FC236}">
                <a16:creationId xmlns:a16="http://schemas.microsoft.com/office/drawing/2014/main" id="{3A5AFCCB-E456-4F1E-92D2-087B59F7E4EF}"/>
              </a:ext>
            </a:extLst>
          </p:cNvPr>
          <p:cNvSpPr>
            <a:spLocks noGrp="1"/>
          </p:cNvSpPr>
          <p:nvPr>
            <p:ph type="title"/>
          </p:nvPr>
        </p:nvSpPr>
        <p:spPr>
          <a:xfrm>
            <a:off x="2136775" y="228600"/>
            <a:ext cx="8153400" cy="990600"/>
          </a:xfrm>
        </p:spPr>
        <p:txBody>
          <a:bodyPr/>
          <a:lstStyle/>
          <a:p>
            <a:pPr eaLnBrk="1" hangingPunct="1"/>
            <a:r>
              <a:rPr lang="tr-TR" altLang="ru-RU"/>
              <a:t>Sunum Planı</a:t>
            </a:r>
          </a:p>
        </p:txBody>
      </p:sp>
      <p:sp>
        <p:nvSpPr>
          <p:cNvPr id="3075" name="2 İçerik Yer Tutucusu">
            <a:extLst>
              <a:ext uri="{FF2B5EF4-FFF2-40B4-BE49-F238E27FC236}">
                <a16:creationId xmlns:a16="http://schemas.microsoft.com/office/drawing/2014/main" id="{39820F34-D85E-402E-9787-22C2D49FA114}"/>
              </a:ext>
            </a:extLst>
          </p:cNvPr>
          <p:cNvSpPr>
            <a:spLocks noGrp="1"/>
          </p:cNvSpPr>
          <p:nvPr>
            <p:ph sz="quarter" idx="1"/>
          </p:nvPr>
        </p:nvSpPr>
        <p:spPr>
          <a:xfrm>
            <a:off x="2136775" y="1600200"/>
            <a:ext cx="8153400" cy="4200832"/>
          </a:xfrm>
        </p:spPr>
        <p:txBody>
          <a:bodyPr>
            <a:normAutofit fontScale="85000" lnSpcReduction="20000"/>
          </a:bodyPr>
          <a:lstStyle/>
          <a:p>
            <a:pPr>
              <a:buFont typeface="Wingdings" panose="05000000000000000000" pitchFamily="2" charset="2"/>
              <a:buChar char="Ø"/>
              <a:defRPr/>
            </a:pPr>
            <a:r>
              <a:rPr lang="tr-TR" sz="2400" dirty="0"/>
              <a:t>Amaç</a:t>
            </a:r>
          </a:p>
          <a:p>
            <a:pPr>
              <a:buFont typeface="Wingdings" panose="05000000000000000000" pitchFamily="2" charset="2"/>
              <a:buChar char="Ø"/>
              <a:defRPr/>
            </a:pPr>
            <a:r>
              <a:rPr lang="tr-TR" sz="2400" dirty="0"/>
              <a:t>Hedefler</a:t>
            </a:r>
          </a:p>
          <a:p>
            <a:pPr>
              <a:buFont typeface="Wingdings" panose="05000000000000000000" pitchFamily="2" charset="2"/>
              <a:buChar char="Ø"/>
              <a:defRPr/>
            </a:pPr>
            <a:r>
              <a:rPr lang="tr-TR" sz="2400" dirty="0"/>
              <a:t>Tanım</a:t>
            </a:r>
          </a:p>
          <a:p>
            <a:pPr>
              <a:buFont typeface="Wingdings" panose="05000000000000000000" pitchFamily="2" charset="2"/>
              <a:buChar char="Ø"/>
              <a:defRPr/>
            </a:pPr>
            <a:r>
              <a:rPr lang="tr-TR" sz="2400" dirty="0"/>
              <a:t>Sınıflandırma </a:t>
            </a:r>
          </a:p>
          <a:p>
            <a:pPr>
              <a:buFont typeface="Wingdings" panose="05000000000000000000" pitchFamily="2" charset="2"/>
              <a:buChar char="Ø"/>
              <a:defRPr/>
            </a:pPr>
            <a:r>
              <a:rPr lang="tr-TR" sz="2400" dirty="0"/>
              <a:t>Epidemiyoloji</a:t>
            </a:r>
          </a:p>
          <a:p>
            <a:pPr>
              <a:buFont typeface="Wingdings" panose="05000000000000000000" pitchFamily="2" charset="2"/>
              <a:buChar char="Ø"/>
              <a:defRPr/>
            </a:pPr>
            <a:r>
              <a:rPr lang="tr-TR" sz="2400" dirty="0"/>
              <a:t>Etyoloji </a:t>
            </a:r>
          </a:p>
          <a:p>
            <a:pPr>
              <a:buFont typeface="Wingdings" panose="05000000000000000000" pitchFamily="2" charset="2"/>
              <a:buChar char="Ø"/>
              <a:defRPr/>
            </a:pPr>
            <a:r>
              <a:rPr lang="tr-TR" sz="2400" dirty="0"/>
              <a:t>Klinik Seyir</a:t>
            </a:r>
          </a:p>
          <a:p>
            <a:pPr>
              <a:buFont typeface="Wingdings" panose="05000000000000000000" pitchFamily="2" charset="2"/>
              <a:buChar char="Ø"/>
              <a:defRPr/>
            </a:pPr>
            <a:r>
              <a:rPr lang="tr-TR" sz="2400" dirty="0"/>
              <a:t>Tanı</a:t>
            </a:r>
          </a:p>
          <a:p>
            <a:pPr>
              <a:buFont typeface="Wingdings" panose="05000000000000000000" pitchFamily="2" charset="2"/>
              <a:buChar char="Ø"/>
              <a:defRPr/>
            </a:pPr>
            <a:r>
              <a:rPr lang="tr-TR" sz="2400" dirty="0"/>
              <a:t>KMY ve Tarama</a:t>
            </a:r>
          </a:p>
          <a:p>
            <a:pPr>
              <a:buFont typeface="Wingdings" panose="05000000000000000000" pitchFamily="2" charset="2"/>
              <a:buChar char="Ø"/>
              <a:defRPr/>
            </a:pPr>
            <a:r>
              <a:rPr lang="tr-TR" sz="2400" dirty="0"/>
              <a:t>Tedavi</a:t>
            </a:r>
          </a:p>
          <a:p>
            <a:pPr>
              <a:buFont typeface="Wingdings" panose="05000000000000000000" pitchFamily="2" charset="2"/>
              <a:buChar char="Ø"/>
              <a:defRPr/>
            </a:pPr>
            <a:r>
              <a:rPr lang="tr-TR" sz="2400" dirty="0"/>
              <a:t>İzlem </a:t>
            </a:r>
          </a:p>
          <a:p>
            <a:pPr>
              <a:buFont typeface="Wingdings" panose="05000000000000000000" pitchFamily="2" charset="2"/>
              <a:buChar char="Ø"/>
              <a:defRPr/>
            </a:pPr>
            <a:r>
              <a:rPr lang="tr-TR" sz="2400" dirty="0"/>
              <a:t>Özellikli Hasta Gruplarında Osteoporoz</a:t>
            </a:r>
          </a:p>
          <a:p>
            <a:pPr>
              <a:buFont typeface="Wingdings" panose="05000000000000000000" pitchFamily="2" charset="2"/>
              <a:buChar char="Ø"/>
              <a:defRPr/>
            </a:pPr>
            <a:endParaRPr lang="tr-TR" sz="2400" dirty="0"/>
          </a:p>
          <a:p>
            <a:pPr>
              <a:buFont typeface="Wingdings" panose="05000000000000000000" pitchFamily="2" charset="2"/>
              <a:buChar char="Ø"/>
              <a:defRPr/>
            </a:pPr>
            <a:endParaRPr lang="tr-TR" sz="2400" dirty="0"/>
          </a:p>
          <a:p>
            <a:pPr>
              <a:buFont typeface="Wingdings" panose="05000000000000000000" pitchFamily="2" charset="2"/>
              <a:buChar char="Ø"/>
              <a:defRPr/>
            </a:pPr>
            <a:endParaRPr lang="tr-TR" sz="24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Başlık 1">
            <a:extLst>
              <a:ext uri="{FF2B5EF4-FFF2-40B4-BE49-F238E27FC236}">
                <a16:creationId xmlns:a16="http://schemas.microsoft.com/office/drawing/2014/main" id="{7B57E489-80B3-A7E7-E83C-102A976EA2E7}"/>
              </a:ext>
            </a:extLst>
          </p:cNvPr>
          <p:cNvSpPr>
            <a:spLocks noGrp="1" noChangeArrowheads="1"/>
          </p:cNvSpPr>
          <p:nvPr>
            <p:ph type="title"/>
          </p:nvPr>
        </p:nvSpPr>
        <p:spPr>
          <a:xfrm>
            <a:off x="1671485" y="519266"/>
            <a:ext cx="7715968" cy="1049337"/>
          </a:xfrm>
        </p:spPr>
        <p:txBody>
          <a:bodyPr>
            <a:normAutofit/>
          </a:bodyPr>
          <a:lstStyle/>
          <a:p>
            <a:r>
              <a:rPr lang="tr-TR" altLang="tr-TR" sz="2400" dirty="0"/>
              <a:t>Kırıklarla ilişkili komplikasyonlar</a:t>
            </a:r>
          </a:p>
        </p:txBody>
      </p:sp>
      <p:pic>
        <p:nvPicPr>
          <p:cNvPr id="25603" name="İçerik Yer Tutucusu 4">
            <a:extLst>
              <a:ext uri="{FF2B5EF4-FFF2-40B4-BE49-F238E27FC236}">
                <a16:creationId xmlns:a16="http://schemas.microsoft.com/office/drawing/2014/main" id="{1AF4AA01-84AF-B681-B980-2687BCF0EBEC}"/>
              </a:ext>
            </a:extLst>
          </p:cNvPr>
          <p:cNvPicPr>
            <a:picLocks noGrp="1" noChangeAspect="1"/>
          </p:cNvPicPr>
          <p:nvPr>
            <p:ph idx="1"/>
          </p:nvPr>
        </p:nvPicPr>
        <p:blipFill>
          <a:blip r:embed="rId2">
            <a:extLst>
              <a:ext uri="{28A0092B-C50C-407E-A947-70E740481C1C}">
                <a14:useLocalDpi xmlns:a14="http://schemas.microsoft.com/office/drawing/2010/main" val="0"/>
              </a:ext>
            </a:extLst>
          </a:blip>
          <a:srcRect/>
          <a:stretch>
            <a:fillRect/>
          </a:stretch>
        </p:blipFill>
        <p:spPr>
          <a:xfrm>
            <a:off x="1770932" y="2114397"/>
            <a:ext cx="5468938" cy="3175000"/>
          </a:xfrm>
          <a:ln>
            <a:solidFill>
              <a:schemeClr val="accent1"/>
            </a:solidFill>
            <a:miter lim="800000"/>
            <a:headEnd/>
            <a:tailEnd/>
          </a:ln>
        </p:spPr>
      </p:pic>
      <p:pic>
        <p:nvPicPr>
          <p:cNvPr id="25604" name="Resim 2">
            <a:extLst>
              <a:ext uri="{FF2B5EF4-FFF2-40B4-BE49-F238E27FC236}">
                <a16:creationId xmlns:a16="http://schemas.microsoft.com/office/drawing/2014/main" id="{EAEBB9DF-517F-5081-469C-4468E140F5E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071772" y="4852220"/>
            <a:ext cx="3563938" cy="1808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1 Başlık">
            <a:extLst>
              <a:ext uri="{FF2B5EF4-FFF2-40B4-BE49-F238E27FC236}">
                <a16:creationId xmlns:a16="http://schemas.microsoft.com/office/drawing/2014/main" id="{F56A9B98-8A3E-4B96-B007-D405F3BFD54B}"/>
              </a:ext>
            </a:extLst>
          </p:cNvPr>
          <p:cNvSpPr>
            <a:spLocks noGrp="1"/>
          </p:cNvSpPr>
          <p:nvPr>
            <p:ph type="title"/>
          </p:nvPr>
        </p:nvSpPr>
        <p:spPr>
          <a:xfrm>
            <a:off x="2136775" y="228600"/>
            <a:ext cx="8153400" cy="990600"/>
          </a:xfrm>
        </p:spPr>
        <p:txBody>
          <a:bodyPr/>
          <a:lstStyle/>
          <a:p>
            <a:pPr eaLnBrk="1" hangingPunct="1"/>
            <a:r>
              <a:rPr lang="tr-TR" altLang="ru-RU"/>
              <a:t>TANI</a:t>
            </a:r>
          </a:p>
        </p:txBody>
      </p:sp>
      <p:sp>
        <p:nvSpPr>
          <p:cNvPr id="27651" name="2 İçerik Yer Tutucusu">
            <a:extLst>
              <a:ext uri="{FF2B5EF4-FFF2-40B4-BE49-F238E27FC236}">
                <a16:creationId xmlns:a16="http://schemas.microsoft.com/office/drawing/2014/main" id="{B6C63250-272F-4502-A23E-F50530C90F6B}"/>
              </a:ext>
            </a:extLst>
          </p:cNvPr>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err="1"/>
              <a:t>Anamnez</a:t>
            </a:r>
            <a:endParaRPr lang="tr-TR" altLang="ru-RU" sz="2400" dirty="0"/>
          </a:p>
          <a:p>
            <a:pPr eaLnBrk="1" hangingPunct="1">
              <a:buFont typeface="Wingdings" panose="05000000000000000000" pitchFamily="2" charset="2"/>
              <a:buChar char="Ø"/>
            </a:pPr>
            <a:r>
              <a:rPr lang="tr-TR" altLang="ru-RU" sz="2400" dirty="0"/>
              <a:t>Fizik muayene </a:t>
            </a:r>
          </a:p>
          <a:p>
            <a:pPr eaLnBrk="1" hangingPunct="1">
              <a:buFont typeface="Wingdings" panose="05000000000000000000" pitchFamily="2" charset="2"/>
              <a:buChar char="Ø"/>
            </a:pPr>
            <a:r>
              <a:rPr lang="tr-TR" altLang="ru-RU" sz="2400" dirty="0"/>
              <a:t>Kemik yoğunluğu ölçümü</a:t>
            </a:r>
          </a:p>
          <a:p>
            <a:pPr eaLnBrk="1" hangingPunct="1">
              <a:buFont typeface="Wingdings" panose="05000000000000000000" pitchFamily="2" charset="2"/>
              <a:buChar char="Ø"/>
            </a:pPr>
            <a:r>
              <a:rPr lang="tr-TR" altLang="ru-RU" sz="2400" dirty="0" err="1"/>
              <a:t>Vertebral</a:t>
            </a:r>
            <a:r>
              <a:rPr lang="tr-TR" altLang="ru-RU" sz="2400" dirty="0"/>
              <a:t> kırıkların tanısı için </a:t>
            </a:r>
            <a:r>
              <a:rPr lang="tr-TR" altLang="ru-RU" sz="2400" dirty="0" err="1"/>
              <a:t>vertebra</a:t>
            </a:r>
            <a:r>
              <a:rPr lang="tr-TR" altLang="ru-RU" sz="2400" dirty="0"/>
              <a:t> görüntülemesi </a:t>
            </a:r>
          </a:p>
          <a:p>
            <a:pPr eaLnBrk="1" hangingPunct="1">
              <a:buFont typeface="Wingdings" panose="05000000000000000000" pitchFamily="2" charset="2"/>
              <a:buChar char="Ø"/>
            </a:pPr>
            <a:r>
              <a:rPr lang="tr-TR" altLang="ru-RU" sz="2400" dirty="0"/>
              <a:t>Uygun durumda kırık riskinin değerlendirilmesi </a:t>
            </a:r>
          </a:p>
          <a:p>
            <a:pPr marL="742950" lvl="1" indent="-342900">
              <a:buFont typeface="Wingdings" panose="05000000000000000000" pitchFamily="2" charset="2"/>
              <a:buChar char="Ø"/>
            </a:pPr>
            <a:r>
              <a:rPr lang="tr-TR" altLang="ru-RU" sz="2000" dirty="0"/>
              <a:t>Kemik yapım ve yıkım belirteçlerinin osteoporoz tanısında yeri yoktur.</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1 Başlık">
            <a:extLst>
              <a:ext uri="{FF2B5EF4-FFF2-40B4-BE49-F238E27FC236}">
                <a16:creationId xmlns:a16="http://schemas.microsoft.com/office/drawing/2014/main" id="{B80E5AAA-2389-42AC-BDEA-0A1EAAC04E00}"/>
              </a:ext>
            </a:extLst>
          </p:cNvPr>
          <p:cNvSpPr>
            <a:spLocks noGrp="1"/>
          </p:cNvSpPr>
          <p:nvPr>
            <p:ph type="title"/>
          </p:nvPr>
        </p:nvSpPr>
        <p:spPr>
          <a:xfrm>
            <a:off x="1875518" y="695131"/>
            <a:ext cx="8153400" cy="990600"/>
          </a:xfrm>
        </p:spPr>
        <p:txBody>
          <a:bodyPr/>
          <a:lstStyle/>
          <a:p>
            <a:pPr eaLnBrk="1" hangingPunct="1"/>
            <a:r>
              <a:rPr lang="tr-TR" altLang="ru-RU" dirty="0"/>
              <a:t>TANI</a:t>
            </a:r>
          </a:p>
        </p:txBody>
      </p:sp>
      <p:sp>
        <p:nvSpPr>
          <p:cNvPr id="21507" name="2 İçerik Yer Tutucusu">
            <a:extLst>
              <a:ext uri="{FF2B5EF4-FFF2-40B4-BE49-F238E27FC236}">
                <a16:creationId xmlns:a16="http://schemas.microsoft.com/office/drawing/2014/main" id="{B2FCD03D-0C02-4F6B-9CA2-FAA817DFC0C1}"/>
              </a:ext>
            </a:extLst>
          </p:cNvPr>
          <p:cNvSpPr>
            <a:spLocks noGrp="1"/>
          </p:cNvSpPr>
          <p:nvPr>
            <p:ph sz="quarter" idx="1"/>
          </p:nvPr>
        </p:nvSpPr>
        <p:spPr>
          <a:xfrm>
            <a:off x="2136775" y="2024742"/>
            <a:ext cx="8153400" cy="4071257"/>
          </a:xfrm>
        </p:spPr>
        <p:txBody>
          <a:bodyPr>
            <a:normAutofit/>
          </a:bodyPr>
          <a:lstStyle/>
          <a:p>
            <a:pPr eaLnBrk="1" hangingPunct="1">
              <a:buFont typeface="Wingdings" panose="05000000000000000000" pitchFamily="2" charset="2"/>
              <a:buChar char="Ø"/>
            </a:pPr>
            <a:r>
              <a:rPr lang="tr-TR" altLang="ru-RU" sz="2400" dirty="0"/>
              <a:t>Öykü/FM ;</a:t>
            </a:r>
          </a:p>
          <a:p>
            <a:pPr lvl="1" eaLnBrk="1" hangingPunct="1">
              <a:buFont typeface="Wingdings" panose="05000000000000000000" pitchFamily="2" charset="2"/>
              <a:buChar char="Ø"/>
            </a:pPr>
            <a:r>
              <a:rPr lang="tr-TR" altLang="ru-RU" dirty="0"/>
              <a:t>Ağrı (özellikle bel ve kalçada)</a:t>
            </a:r>
          </a:p>
          <a:p>
            <a:pPr lvl="1" eaLnBrk="1" hangingPunct="1">
              <a:buFont typeface="Wingdings" panose="05000000000000000000" pitchFamily="2" charset="2"/>
              <a:buChar char="Ø"/>
            </a:pPr>
            <a:r>
              <a:rPr lang="tr-TR" altLang="ru-RU" dirty="0"/>
              <a:t>Boy Kısalması (Beş yıl içinde 3 cm’den fazla)</a:t>
            </a:r>
          </a:p>
          <a:p>
            <a:pPr lvl="1" eaLnBrk="1" hangingPunct="1">
              <a:buFont typeface="Wingdings" panose="05000000000000000000" pitchFamily="2" charset="2"/>
              <a:buChar char="Ø"/>
            </a:pPr>
            <a:r>
              <a:rPr lang="tr-TR" altLang="ru-RU" dirty="0" err="1"/>
              <a:t>Kifoz</a:t>
            </a:r>
            <a:r>
              <a:rPr lang="tr-TR" altLang="ru-RU" dirty="0"/>
              <a:t> gelişmesi</a:t>
            </a:r>
          </a:p>
          <a:p>
            <a:pPr lvl="1" eaLnBrk="1" hangingPunct="1">
              <a:buFont typeface="Wingdings" panose="05000000000000000000" pitchFamily="2" charset="2"/>
              <a:buChar char="Ø"/>
            </a:pPr>
            <a:r>
              <a:rPr lang="tr-TR" altLang="ru-RU" dirty="0"/>
              <a:t>Postür bozuklukları </a:t>
            </a:r>
          </a:p>
          <a:p>
            <a:pPr lvl="1" eaLnBrk="1" hangingPunct="1">
              <a:buFont typeface="Wingdings" panose="05000000000000000000" pitchFamily="2" charset="2"/>
              <a:buChar char="Ø"/>
            </a:pPr>
            <a:r>
              <a:rPr lang="tr-TR" altLang="ru-RU" dirty="0"/>
              <a:t>Akut Kırık bulguları (bel, kalça, el,…)</a:t>
            </a:r>
          </a:p>
          <a:p>
            <a:pPr eaLnBrk="1" hangingPunct="1">
              <a:buFont typeface="Wingdings" panose="05000000000000000000" pitchFamily="2" charset="2"/>
              <a:buChar char="Ø"/>
            </a:pPr>
            <a:r>
              <a:rPr lang="tr-TR" altLang="ru-RU" sz="2400" dirty="0"/>
              <a:t>Vertebral kırıkların yaklaşık 2/3 ’ü asemptomatik</a:t>
            </a:r>
          </a:p>
          <a:p>
            <a:pPr lvl="1" eaLnBrk="1" hangingPunct="1">
              <a:buFont typeface="Wingdings" panose="05000000000000000000" pitchFamily="2" charset="2"/>
              <a:buChar char="Ø"/>
            </a:pPr>
            <a:r>
              <a:rPr lang="tr-TR" altLang="ru-RU" sz="2000" dirty="0"/>
              <a:t>* FM’de Boy ve kilo mutlaka ölçülmeli, omurga muayenesi yapılmalı</a:t>
            </a:r>
          </a:p>
        </p:txBody>
      </p:sp>
      <p:pic>
        <p:nvPicPr>
          <p:cNvPr id="4" name="Picture 5" descr="osteoporosis SPİNEfracture ile ilgili görsel sonucu&quot;">
            <a:extLst>
              <a:ext uri="{FF2B5EF4-FFF2-40B4-BE49-F238E27FC236}">
                <a16:creationId xmlns:a16="http://schemas.microsoft.com/office/drawing/2014/main" id="{2EDD8F3F-83B4-4B83-93BB-F0719583540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411964" y="5204916"/>
            <a:ext cx="2092682" cy="16530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FC1F115B-4EBB-CF04-596B-DEFCDA403F90}"/>
              </a:ext>
            </a:extLst>
          </p:cNvPr>
          <p:cNvSpPr>
            <a:spLocks noGrp="1"/>
          </p:cNvSpPr>
          <p:nvPr>
            <p:ph type="title"/>
          </p:nvPr>
        </p:nvSpPr>
        <p:spPr>
          <a:xfrm>
            <a:off x="1642188" y="365125"/>
            <a:ext cx="9711612" cy="1325563"/>
          </a:xfrm>
        </p:spPr>
        <p:txBody>
          <a:bodyPr/>
          <a:lstStyle/>
          <a:p>
            <a:r>
              <a:rPr lang="tr-TR" altLang="ru-RU" dirty="0"/>
              <a:t>TANI</a:t>
            </a:r>
            <a:endParaRPr lang="tr-TR" dirty="0"/>
          </a:p>
        </p:txBody>
      </p:sp>
      <p:sp>
        <p:nvSpPr>
          <p:cNvPr id="3" name="İçerik Yer Tutucusu 2">
            <a:extLst>
              <a:ext uri="{FF2B5EF4-FFF2-40B4-BE49-F238E27FC236}">
                <a16:creationId xmlns:a16="http://schemas.microsoft.com/office/drawing/2014/main" id="{2D021136-2000-6AA1-9B11-31F2E9F24454}"/>
              </a:ext>
            </a:extLst>
          </p:cNvPr>
          <p:cNvSpPr>
            <a:spLocks noGrp="1"/>
          </p:cNvSpPr>
          <p:nvPr>
            <p:ph idx="1"/>
          </p:nvPr>
        </p:nvSpPr>
        <p:spPr>
          <a:xfrm>
            <a:off x="1390260" y="1825625"/>
            <a:ext cx="9321283" cy="2419804"/>
          </a:xfrm>
        </p:spPr>
        <p:txBody>
          <a:bodyPr/>
          <a:lstStyle/>
          <a:p>
            <a:pPr>
              <a:buFont typeface="Wingdings" panose="05000000000000000000" pitchFamily="2" charset="2"/>
              <a:buChar char="Ø"/>
            </a:pPr>
            <a:r>
              <a:rPr lang="tr-TR" dirty="0"/>
              <a:t>Laboratuvar</a:t>
            </a:r>
            <a:r>
              <a:rPr lang="tr-TR" sz="2800" dirty="0"/>
              <a:t> </a:t>
            </a:r>
            <a:endParaRPr lang="tr-TR" dirty="0"/>
          </a:p>
          <a:p>
            <a:pPr lvl="1">
              <a:buFont typeface="Wingdings" panose="05000000000000000000" pitchFamily="2" charset="2"/>
              <a:buChar char="Ø"/>
            </a:pPr>
            <a:r>
              <a:rPr lang="tr-TR" dirty="0"/>
              <a:t>Serum kalsiyum, fosfor, </a:t>
            </a:r>
            <a:r>
              <a:rPr lang="tr-TR" dirty="0" err="1"/>
              <a:t>alkalen</a:t>
            </a:r>
            <a:r>
              <a:rPr lang="tr-TR" dirty="0"/>
              <a:t> fosfataz, kreatinin, karaciğer fonksiyon testleri, 25(OH)D düzeyi, PTH, TSH, tam kan </a:t>
            </a:r>
            <a:r>
              <a:rPr lang="es-ES" dirty="0"/>
              <a:t>sayımı ve</a:t>
            </a:r>
            <a:r>
              <a:rPr lang="tr-TR" dirty="0"/>
              <a:t> erkekte</a:t>
            </a:r>
            <a:r>
              <a:rPr lang="es-ES" dirty="0"/>
              <a:t> total testosteron</a:t>
            </a:r>
            <a:r>
              <a:rPr lang="tr-TR" dirty="0"/>
              <a:t>u, premenopozal kadında </a:t>
            </a:r>
            <a:r>
              <a:rPr lang="tr-TR" dirty="0" err="1"/>
              <a:t>FSH’ı</a:t>
            </a:r>
            <a:r>
              <a:rPr lang="es-ES" dirty="0"/>
              <a:t> i</a:t>
            </a:r>
            <a:r>
              <a:rPr lang="tr-TR" dirty="0"/>
              <a:t>ç</a:t>
            </a:r>
            <a:r>
              <a:rPr lang="es-ES" dirty="0"/>
              <a:t>ermelidir.</a:t>
            </a:r>
          </a:p>
          <a:p>
            <a:endParaRPr lang="tr-TR" dirty="0"/>
          </a:p>
        </p:txBody>
      </p:sp>
    </p:spTree>
    <p:extLst>
      <p:ext uri="{BB962C8B-B14F-4D97-AF65-F5344CB8AC3E}">
        <p14:creationId xmlns:p14="http://schemas.microsoft.com/office/powerpoint/2010/main" val="153386952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5B8348EF-95E4-F7F3-328C-4F4F47F500A1}"/>
              </a:ext>
            </a:extLst>
          </p:cNvPr>
          <p:cNvSpPr>
            <a:spLocks noGrp="1"/>
          </p:cNvSpPr>
          <p:nvPr>
            <p:ph type="title"/>
          </p:nvPr>
        </p:nvSpPr>
        <p:spPr>
          <a:xfrm>
            <a:off x="1323392" y="500062"/>
            <a:ext cx="10515600" cy="1325563"/>
          </a:xfrm>
        </p:spPr>
        <p:txBody>
          <a:bodyPr/>
          <a:lstStyle/>
          <a:p>
            <a:r>
              <a:rPr lang="tr-TR" altLang="ru-RU" dirty="0"/>
              <a:t>TANI</a:t>
            </a:r>
            <a:endParaRPr lang="tr-TR" dirty="0"/>
          </a:p>
        </p:txBody>
      </p:sp>
      <p:sp>
        <p:nvSpPr>
          <p:cNvPr id="3" name="İçerik Yer Tutucusu 2">
            <a:extLst>
              <a:ext uri="{FF2B5EF4-FFF2-40B4-BE49-F238E27FC236}">
                <a16:creationId xmlns:a16="http://schemas.microsoft.com/office/drawing/2014/main" id="{85ACD0D3-44CB-8B27-18D7-DB0859E553B7}"/>
              </a:ext>
            </a:extLst>
          </p:cNvPr>
          <p:cNvSpPr>
            <a:spLocks noGrp="1"/>
          </p:cNvSpPr>
          <p:nvPr>
            <p:ph idx="1"/>
          </p:nvPr>
        </p:nvSpPr>
        <p:spPr>
          <a:xfrm>
            <a:off x="838200" y="2052735"/>
            <a:ext cx="10515600" cy="4124228"/>
          </a:xfrm>
        </p:spPr>
        <p:txBody>
          <a:bodyPr/>
          <a:lstStyle/>
          <a:p>
            <a:pPr>
              <a:buFont typeface="Wingdings" panose="05000000000000000000" pitchFamily="2" charset="2"/>
              <a:buChar char="Ø"/>
            </a:pPr>
            <a:r>
              <a:rPr lang="tr-TR" sz="2400" dirty="0"/>
              <a:t>Klinik </a:t>
            </a:r>
            <a:r>
              <a:rPr lang="tr-TR" sz="2400" u="sng" dirty="0"/>
              <a:t>şüphe</a:t>
            </a:r>
            <a:r>
              <a:rPr lang="tr-TR" sz="2400" dirty="0"/>
              <a:t> varsa sekonder nedenler için; </a:t>
            </a:r>
          </a:p>
          <a:p>
            <a:pPr lvl="1">
              <a:buFont typeface="Wingdings" panose="05000000000000000000" pitchFamily="2" charset="2"/>
              <a:buChar char="Ø"/>
            </a:pPr>
            <a:r>
              <a:rPr lang="tr-TR" sz="2000" dirty="0"/>
              <a:t>serum protein elektroforezi veya idrarda Bence-Jones proteini (monoklonal </a:t>
            </a:r>
            <a:r>
              <a:rPr lang="tr-TR" sz="2000" dirty="0" err="1"/>
              <a:t>gammapati</a:t>
            </a:r>
            <a:r>
              <a:rPr lang="tr-TR" sz="2000" dirty="0"/>
              <a:t>), </a:t>
            </a:r>
          </a:p>
          <a:p>
            <a:pPr lvl="1">
              <a:buFont typeface="Wingdings" panose="05000000000000000000" pitchFamily="2" charset="2"/>
              <a:buChar char="Ø"/>
            </a:pPr>
            <a:r>
              <a:rPr lang="tr-TR" sz="2000" dirty="0"/>
              <a:t>anti-doku </a:t>
            </a:r>
            <a:r>
              <a:rPr lang="tr-TR" sz="2000" dirty="0" err="1"/>
              <a:t>transglutaminaz</a:t>
            </a:r>
            <a:r>
              <a:rPr lang="tr-TR" sz="2000" dirty="0"/>
              <a:t> antikorları, </a:t>
            </a:r>
            <a:r>
              <a:rPr lang="tr-TR" sz="2000" dirty="0" err="1"/>
              <a:t>endomisiyal</a:t>
            </a:r>
            <a:r>
              <a:rPr lang="tr-TR" sz="2000" dirty="0"/>
              <a:t> antikorlar (</a:t>
            </a:r>
            <a:r>
              <a:rPr lang="tr-TR" sz="2000" dirty="0" err="1"/>
              <a:t>Cölyak</a:t>
            </a:r>
            <a:r>
              <a:rPr lang="tr-TR" sz="2000" dirty="0"/>
              <a:t> hastalığı), </a:t>
            </a:r>
          </a:p>
          <a:p>
            <a:pPr lvl="1">
              <a:buFont typeface="Wingdings" panose="05000000000000000000" pitchFamily="2" charset="2"/>
              <a:buChar char="Ø"/>
            </a:pPr>
            <a:r>
              <a:rPr lang="tr-TR" sz="2000" dirty="0"/>
              <a:t>24 saatlik idrarda serbest kortizol veya kalsiyum (</a:t>
            </a:r>
            <a:r>
              <a:rPr lang="tr-TR" sz="2000" dirty="0" err="1"/>
              <a:t>Cushing</a:t>
            </a:r>
            <a:r>
              <a:rPr lang="tr-TR" sz="2000" dirty="0"/>
              <a:t> veya primer hiperparatiroidizm acısından), </a:t>
            </a:r>
          </a:p>
          <a:p>
            <a:pPr lvl="1">
              <a:buFont typeface="Wingdings" panose="05000000000000000000" pitchFamily="2" charset="2"/>
              <a:buChar char="Ø"/>
            </a:pPr>
            <a:r>
              <a:rPr lang="tr-TR" sz="2000" dirty="0"/>
              <a:t>Prolaktin,</a:t>
            </a:r>
          </a:p>
          <a:p>
            <a:pPr lvl="1">
              <a:buFont typeface="Wingdings" panose="05000000000000000000" pitchFamily="2" charset="2"/>
              <a:buChar char="Ø"/>
            </a:pPr>
            <a:r>
              <a:rPr lang="tr-TR" sz="2000" dirty="0"/>
              <a:t>anti-HIV bakılması gerekebilir.</a:t>
            </a:r>
          </a:p>
          <a:p>
            <a:pPr lvl="2">
              <a:buFont typeface="Wingdings" panose="05000000000000000000" pitchFamily="2" charset="2"/>
              <a:buChar char="Ø"/>
            </a:pPr>
            <a:r>
              <a:rPr lang="tr-TR" dirty="0"/>
              <a:t>Kemik yapım/yıkım </a:t>
            </a:r>
            <a:r>
              <a:rPr lang="tr-TR" dirty="0" err="1"/>
              <a:t>belirteçleri’ne</a:t>
            </a:r>
            <a:r>
              <a:rPr lang="tr-TR" dirty="0"/>
              <a:t> (</a:t>
            </a:r>
            <a:r>
              <a:rPr lang="tr-TR" dirty="0" err="1"/>
              <a:t>osteokalsin</a:t>
            </a:r>
            <a:r>
              <a:rPr lang="tr-TR" dirty="0"/>
              <a:t>, </a:t>
            </a:r>
            <a:r>
              <a:rPr lang="tr-TR" dirty="0" err="1"/>
              <a:t>pridinolin</a:t>
            </a:r>
            <a:r>
              <a:rPr lang="tr-TR" dirty="0"/>
              <a:t>, </a:t>
            </a:r>
            <a:r>
              <a:rPr lang="tr-TR" dirty="0" err="1"/>
              <a:t>deoksipridinolin</a:t>
            </a:r>
            <a:r>
              <a:rPr lang="tr-TR" dirty="0"/>
              <a:t>,…) bakılabilir.</a:t>
            </a:r>
          </a:p>
          <a:p>
            <a:pPr lvl="1">
              <a:buFont typeface="Wingdings" panose="05000000000000000000" pitchFamily="2" charset="2"/>
              <a:buChar char="Ø"/>
            </a:pPr>
            <a:endParaRPr lang="tr-TR" sz="2000" dirty="0"/>
          </a:p>
          <a:p>
            <a:pPr lvl="2">
              <a:buFont typeface="Wingdings" panose="05000000000000000000" pitchFamily="2" charset="2"/>
              <a:buChar char="Ø"/>
            </a:pPr>
            <a:r>
              <a:rPr lang="tr-TR" u="sng" dirty="0"/>
              <a:t>Biyokimyasal testler  genelde normaldir, kesin tanıda değil; ayırıcı tanı, gerekli replasmanların yapılması ve izlemde kullanılmaktadır.</a:t>
            </a:r>
          </a:p>
          <a:p>
            <a:pPr>
              <a:buFont typeface="Wingdings" panose="05000000000000000000" pitchFamily="2" charset="2"/>
              <a:buChar char="Ø"/>
            </a:pPr>
            <a:endParaRPr lang="tr-TR" dirty="0"/>
          </a:p>
        </p:txBody>
      </p:sp>
    </p:spTree>
    <p:extLst>
      <p:ext uri="{BB962C8B-B14F-4D97-AF65-F5344CB8AC3E}">
        <p14:creationId xmlns:p14="http://schemas.microsoft.com/office/powerpoint/2010/main" val="24357482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1 Başlık">
            <a:extLst>
              <a:ext uri="{FF2B5EF4-FFF2-40B4-BE49-F238E27FC236}">
                <a16:creationId xmlns:a16="http://schemas.microsoft.com/office/drawing/2014/main" id="{5D172E32-0901-42E7-A113-2A03CCAFD297}"/>
              </a:ext>
            </a:extLst>
          </p:cNvPr>
          <p:cNvSpPr>
            <a:spLocks noGrp="1"/>
          </p:cNvSpPr>
          <p:nvPr>
            <p:ph type="title"/>
          </p:nvPr>
        </p:nvSpPr>
        <p:spPr>
          <a:xfrm>
            <a:off x="1846684" y="733995"/>
            <a:ext cx="8153400" cy="990600"/>
          </a:xfrm>
        </p:spPr>
        <p:txBody>
          <a:bodyPr/>
          <a:lstStyle/>
          <a:p>
            <a:pPr eaLnBrk="1" hangingPunct="1"/>
            <a:r>
              <a:rPr lang="tr-TR" altLang="ru-RU" dirty="0"/>
              <a:t>TANI</a:t>
            </a:r>
          </a:p>
        </p:txBody>
      </p:sp>
      <p:sp>
        <p:nvSpPr>
          <p:cNvPr id="29699" name="2 İçerik Yer Tutucusu">
            <a:extLst>
              <a:ext uri="{FF2B5EF4-FFF2-40B4-BE49-F238E27FC236}">
                <a16:creationId xmlns:a16="http://schemas.microsoft.com/office/drawing/2014/main" id="{E3A06D45-F279-4CD0-8B6F-8DDB4C59486E}"/>
              </a:ext>
            </a:extLst>
          </p:cNvPr>
          <p:cNvSpPr>
            <a:spLocks noGrp="1"/>
          </p:cNvSpPr>
          <p:nvPr>
            <p:ph sz="quarter" idx="1"/>
          </p:nvPr>
        </p:nvSpPr>
        <p:spPr>
          <a:xfrm>
            <a:off x="1636168" y="1628205"/>
            <a:ext cx="3815209" cy="4495800"/>
          </a:xfrm>
        </p:spPr>
        <p:txBody>
          <a:bodyPr/>
          <a:lstStyle/>
          <a:p>
            <a:pPr eaLnBrk="1" hangingPunct="1">
              <a:buFont typeface="Wingdings" panose="05000000000000000000" pitchFamily="2" charset="2"/>
              <a:buChar char="Ø"/>
            </a:pPr>
            <a:endParaRPr lang="tr-TR" altLang="ru-RU" dirty="0"/>
          </a:p>
          <a:p>
            <a:pPr eaLnBrk="1" hangingPunct="1">
              <a:buFont typeface="Wingdings" panose="05000000000000000000" pitchFamily="2" charset="2"/>
              <a:buChar char="Ø"/>
            </a:pPr>
            <a:r>
              <a:rPr lang="tr-TR" altLang="ru-RU" dirty="0"/>
              <a:t>Kemik Mineral Yoğunluğu/</a:t>
            </a:r>
            <a:r>
              <a:rPr lang="tr-TR" altLang="ru-RU" dirty="0" err="1"/>
              <a:t>Dansitesi</a:t>
            </a:r>
            <a:r>
              <a:rPr lang="tr-TR" altLang="ru-RU" dirty="0"/>
              <a:t> </a:t>
            </a:r>
            <a:r>
              <a:rPr lang="tr-TR" altLang="ru-RU" sz="2000" dirty="0"/>
              <a:t>;</a:t>
            </a:r>
          </a:p>
          <a:p>
            <a:pPr eaLnBrk="1" hangingPunct="1">
              <a:buFont typeface="Wingdings" panose="05000000000000000000" pitchFamily="2" charset="2"/>
              <a:buChar char="Ø"/>
            </a:pPr>
            <a:endParaRPr lang="tr-TR" altLang="ru-RU" sz="2000" dirty="0"/>
          </a:p>
          <a:p>
            <a:pPr lvl="2" eaLnBrk="1" hangingPunct="1">
              <a:buFont typeface="Wingdings" panose="05000000000000000000" pitchFamily="2" charset="2"/>
              <a:buChar char="Ø"/>
            </a:pPr>
            <a:r>
              <a:rPr lang="tr-TR" altLang="ru-RU" dirty="0"/>
              <a:t>Tanı ve tedavide </a:t>
            </a:r>
            <a:r>
              <a:rPr lang="tr-TR" altLang="ru-RU" dirty="0" err="1"/>
              <a:t>lomber</a:t>
            </a:r>
            <a:r>
              <a:rPr lang="tr-TR" altLang="ru-RU" dirty="0"/>
              <a:t> ve kalça DEXA </a:t>
            </a:r>
          </a:p>
          <a:p>
            <a:pPr lvl="2" eaLnBrk="1" hangingPunct="1">
              <a:buFont typeface="Wingdings" panose="05000000000000000000" pitchFamily="2" charset="2"/>
              <a:buChar char="Ø"/>
            </a:pPr>
            <a:endParaRPr lang="tr-TR" altLang="ru-RU" dirty="0"/>
          </a:p>
          <a:p>
            <a:pPr lvl="2" eaLnBrk="1" hangingPunct="1">
              <a:buFont typeface="Wingdings" panose="05000000000000000000" pitchFamily="2" charset="2"/>
              <a:buChar char="Ø"/>
            </a:pPr>
            <a:r>
              <a:rPr lang="tr-TR" altLang="ru-RU" dirty="0"/>
              <a:t>DEXA sadece tanıda değil kırık riskini belirlemede, tedavi takibinde de faydalıdır.</a:t>
            </a:r>
          </a:p>
          <a:p>
            <a:pPr lvl="1" eaLnBrk="1" hangingPunct="1">
              <a:buFont typeface="Wingdings" panose="05000000000000000000" pitchFamily="2" charset="2"/>
              <a:buChar char="Ø"/>
            </a:pPr>
            <a:endParaRPr lang="tr-TR" altLang="ru-RU" dirty="0"/>
          </a:p>
          <a:p>
            <a:pPr lvl="2" eaLnBrk="1" hangingPunct="1">
              <a:buFont typeface="Wingdings" panose="05000000000000000000" pitchFamily="2" charset="2"/>
              <a:buChar char="Ø"/>
            </a:pPr>
            <a:endParaRPr lang="tr-TR" altLang="ru-RU" dirty="0"/>
          </a:p>
        </p:txBody>
      </p:sp>
      <p:pic>
        <p:nvPicPr>
          <p:cNvPr id="2" name="Resim 1">
            <a:extLst>
              <a:ext uri="{FF2B5EF4-FFF2-40B4-BE49-F238E27FC236}">
                <a16:creationId xmlns:a16="http://schemas.microsoft.com/office/drawing/2014/main" id="{69BFE629-0334-437E-8B98-F4C1ADA1BF76}"/>
              </a:ext>
            </a:extLst>
          </p:cNvPr>
          <p:cNvPicPr>
            <a:picLocks noChangeAspect="1"/>
          </p:cNvPicPr>
          <p:nvPr/>
        </p:nvPicPr>
        <p:blipFill>
          <a:blip r:embed="rId3"/>
          <a:stretch>
            <a:fillRect/>
          </a:stretch>
        </p:blipFill>
        <p:spPr>
          <a:xfrm>
            <a:off x="5923384" y="2494410"/>
            <a:ext cx="4632448" cy="2763391"/>
          </a:xfrm>
          <a:prstGeom prst="rect">
            <a:avLst/>
          </a:prstGeom>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C0A32112-852A-4843-8CC4-545EA6DF85C4}"/>
              </a:ext>
            </a:extLst>
          </p:cNvPr>
          <p:cNvSpPr>
            <a:spLocks noGrp="1" noChangeArrowheads="1"/>
          </p:cNvSpPr>
          <p:nvPr>
            <p:ph type="title"/>
          </p:nvPr>
        </p:nvSpPr>
        <p:spPr>
          <a:xfrm>
            <a:off x="2136775" y="527179"/>
            <a:ext cx="8153400" cy="990600"/>
          </a:xfrm>
        </p:spPr>
        <p:txBody>
          <a:bodyPr/>
          <a:lstStyle/>
          <a:p>
            <a:pPr eaLnBrk="1" hangingPunct="1"/>
            <a:r>
              <a:rPr lang="tr-TR" altLang="ru-RU" dirty="0"/>
              <a:t>TANI</a:t>
            </a:r>
          </a:p>
        </p:txBody>
      </p:sp>
      <p:sp>
        <p:nvSpPr>
          <p:cNvPr id="30723" name="Rectangle 3">
            <a:extLst>
              <a:ext uri="{FF2B5EF4-FFF2-40B4-BE49-F238E27FC236}">
                <a16:creationId xmlns:a16="http://schemas.microsoft.com/office/drawing/2014/main" id="{B456E352-6938-4554-A028-0D5BA46D5C2F}"/>
              </a:ext>
            </a:extLst>
          </p:cNvPr>
          <p:cNvSpPr>
            <a:spLocks noGrp="1" noChangeArrowheads="1"/>
          </p:cNvSpPr>
          <p:nvPr>
            <p:ph sz="quarter" idx="1"/>
          </p:nvPr>
        </p:nvSpPr>
        <p:spPr>
          <a:xfrm>
            <a:off x="2136775" y="2057400"/>
            <a:ext cx="8153400" cy="3475653"/>
          </a:xfrm>
        </p:spPr>
        <p:txBody>
          <a:bodyPr/>
          <a:lstStyle/>
          <a:p>
            <a:pPr>
              <a:buFont typeface="Wingdings" panose="05000000000000000000" pitchFamily="2" charset="2"/>
              <a:buChar char="Ø"/>
            </a:pPr>
            <a:r>
              <a:rPr lang="tr-TR" altLang="ru-RU" sz="2400" dirty="0"/>
              <a:t>T skoru ;</a:t>
            </a:r>
          </a:p>
          <a:p>
            <a:pPr lvl="1">
              <a:buFont typeface="Wingdings" panose="05000000000000000000" pitchFamily="2" charset="2"/>
              <a:buChar char="Ø"/>
            </a:pPr>
            <a:r>
              <a:rPr lang="tr-TR" altLang="ru-RU" sz="2000" dirty="0" err="1"/>
              <a:t>Postmenopozal</a:t>
            </a:r>
            <a:r>
              <a:rPr lang="tr-TR" altLang="ru-RU" sz="2000" dirty="0"/>
              <a:t> kadınlar ve 50 yaş üstü erkeklerde</a:t>
            </a:r>
          </a:p>
          <a:p>
            <a:pPr lvl="1">
              <a:buFont typeface="Wingdings" panose="05000000000000000000" pitchFamily="2" charset="2"/>
              <a:buChar char="Ø"/>
            </a:pPr>
            <a:r>
              <a:rPr lang="tr-TR" altLang="ru-RU" sz="2000" dirty="0"/>
              <a:t>Aynı cinsiyetteki genç erişkinlerle </a:t>
            </a:r>
          </a:p>
          <a:p>
            <a:pPr eaLnBrk="1" hangingPunct="1">
              <a:buFont typeface="Wingdings" panose="05000000000000000000" pitchFamily="2" charset="2"/>
              <a:buChar char="Ø"/>
            </a:pPr>
            <a:endParaRPr lang="tr-TR" altLang="ru-RU" sz="2400" dirty="0"/>
          </a:p>
          <a:p>
            <a:pPr>
              <a:buFont typeface="Wingdings" panose="05000000000000000000" pitchFamily="2" charset="2"/>
              <a:buChar char="Ø"/>
            </a:pPr>
            <a:r>
              <a:rPr lang="tr-TR" altLang="ru-RU" sz="2400" dirty="0"/>
              <a:t>Z skoru ise ; </a:t>
            </a:r>
          </a:p>
          <a:p>
            <a:pPr lvl="1">
              <a:buFont typeface="Wingdings" panose="05000000000000000000" pitchFamily="2" charset="2"/>
              <a:buChar char="Ø"/>
            </a:pPr>
            <a:r>
              <a:rPr lang="tr-TR" altLang="ru-RU" sz="2000" dirty="0" err="1"/>
              <a:t>Premenopozal</a:t>
            </a:r>
            <a:r>
              <a:rPr lang="tr-TR" altLang="ru-RU" sz="2000" dirty="0"/>
              <a:t> kadın ve 50 yaş altı erkeklerde </a:t>
            </a:r>
          </a:p>
          <a:p>
            <a:pPr lvl="1">
              <a:buFont typeface="Wingdings" panose="05000000000000000000" pitchFamily="2" charset="2"/>
              <a:buChar char="Ø"/>
            </a:pPr>
            <a:r>
              <a:rPr lang="tr-TR" altLang="ru-RU" sz="2000" dirty="0"/>
              <a:t>Aynı cinsiyetteki ve aynı yaştaki bireylerle </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endParaRPr lang="tr-TR" altLang="ru-RU" sz="2400"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CF0BDB-F1B2-46A2-9757-ED2B087B5FED}"/>
              </a:ext>
            </a:extLst>
          </p:cNvPr>
          <p:cNvSpPr>
            <a:spLocks noGrp="1"/>
          </p:cNvSpPr>
          <p:nvPr>
            <p:ph type="title"/>
          </p:nvPr>
        </p:nvSpPr>
        <p:spPr>
          <a:xfrm>
            <a:off x="1034143" y="775672"/>
            <a:ext cx="10515600" cy="1325563"/>
          </a:xfrm>
        </p:spPr>
        <p:txBody>
          <a:bodyPr/>
          <a:lstStyle/>
          <a:p>
            <a:r>
              <a:rPr lang="tr-TR" altLang="ru-RU" dirty="0"/>
              <a:t>TANI - Z SKORU </a:t>
            </a:r>
            <a:endParaRPr lang="tr-TR" dirty="0"/>
          </a:p>
        </p:txBody>
      </p:sp>
      <p:sp>
        <p:nvSpPr>
          <p:cNvPr id="3" name="İçerik Yer Tutucusu 2">
            <a:extLst>
              <a:ext uri="{FF2B5EF4-FFF2-40B4-BE49-F238E27FC236}">
                <a16:creationId xmlns:a16="http://schemas.microsoft.com/office/drawing/2014/main" id="{0E312782-A256-446C-8B46-F488445F3FA6}"/>
              </a:ext>
            </a:extLst>
          </p:cNvPr>
          <p:cNvSpPr>
            <a:spLocks noGrp="1"/>
          </p:cNvSpPr>
          <p:nvPr>
            <p:ph sz="quarter" idx="1"/>
          </p:nvPr>
        </p:nvSpPr>
        <p:spPr>
          <a:xfrm>
            <a:off x="1343608" y="1825625"/>
            <a:ext cx="10010192" cy="4351338"/>
          </a:xfrm>
        </p:spPr>
        <p:txBody>
          <a:bodyPr/>
          <a:lstStyle/>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a:p>
          <a:p>
            <a:pPr>
              <a:buFont typeface="Wingdings" panose="05000000000000000000" pitchFamily="2" charset="2"/>
              <a:buChar char="Ø"/>
            </a:pPr>
            <a:r>
              <a:rPr lang="tr-TR" sz="2400" dirty="0"/>
              <a:t>Z skoru ;</a:t>
            </a:r>
          </a:p>
          <a:p>
            <a:pPr>
              <a:buFont typeface="Wingdings" panose="05000000000000000000" pitchFamily="2" charset="2"/>
              <a:buChar char="Ø"/>
            </a:pPr>
            <a:r>
              <a:rPr lang="tr-TR" sz="2400" dirty="0"/>
              <a:t>-2 SD ve altı ise “kronolojik yaşa göre beklenenden düşük kemik kütlesi”</a:t>
            </a:r>
          </a:p>
          <a:p>
            <a:pPr>
              <a:buFont typeface="Wingdings" panose="05000000000000000000" pitchFamily="2" charset="2"/>
              <a:buChar char="Ø"/>
            </a:pPr>
            <a:endParaRPr lang="tr-TR" sz="2400" dirty="0"/>
          </a:p>
          <a:p>
            <a:pPr>
              <a:buFont typeface="Wingdings" panose="05000000000000000000" pitchFamily="2" charset="2"/>
              <a:buChar char="Ø"/>
            </a:pPr>
            <a:r>
              <a:rPr lang="tr-TR" sz="2400" dirty="0"/>
              <a:t>-2’nin üstünde ise “kronolojik yaşa göre normal kemik kütlesi”</a:t>
            </a:r>
          </a:p>
        </p:txBody>
      </p:sp>
    </p:spTree>
    <p:extLst>
      <p:ext uri="{BB962C8B-B14F-4D97-AF65-F5344CB8AC3E}">
        <p14:creationId xmlns:p14="http://schemas.microsoft.com/office/powerpoint/2010/main" val="24638056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84C5D2FE-298B-400E-A782-D858C3A36358}"/>
              </a:ext>
            </a:extLst>
          </p:cNvPr>
          <p:cNvSpPr>
            <a:spLocks noGrp="1" noChangeArrowheads="1"/>
          </p:cNvSpPr>
          <p:nvPr>
            <p:ph type="title"/>
          </p:nvPr>
        </p:nvSpPr>
        <p:spPr>
          <a:xfrm>
            <a:off x="2019300" y="508518"/>
            <a:ext cx="8153400" cy="990600"/>
          </a:xfrm>
        </p:spPr>
        <p:txBody>
          <a:bodyPr/>
          <a:lstStyle/>
          <a:p>
            <a:pPr eaLnBrk="1" hangingPunct="1"/>
            <a:r>
              <a:rPr lang="tr-TR" altLang="ru-RU" dirty="0"/>
              <a:t>TANI - T SKORU </a:t>
            </a:r>
          </a:p>
        </p:txBody>
      </p:sp>
      <p:pic>
        <p:nvPicPr>
          <p:cNvPr id="31747" name="Picture 5">
            <a:extLst>
              <a:ext uri="{FF2B5EF4-FFF2-40B4-BE49-F238E27FC236}">
                <a16:creationId xmlns:a16="http://schemas.microsoft.com/office/drawing/2014/main" id="{99EE5B3E-9B4C-4345-8DB1-CEF0DD11EA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71625" y="1962150"/>
            <a:ext cx="904875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05CA8B23-30B9-4309-84E3-76D2DDBC98C7}"/>
              </a:ext>
            </a:extLst>
          </p:cNvPr>
          <p:cNvSpPr>
            <a:spLocks noGrp="1"/>
          </p:cNvSpPr>
          <p:nvPr>
            <p:ph type="title"/>
          </p:nvPr>
        </p:nvSpPr>
        <p:spPr>
          <a:xfrm>
            <a:off x="1464906" y="365125"/>
            <a:ext cx="9888894" cy="1325563"/>
          </a:xfrm>
        </p:spPr>
        <p:txBody>
          <a:bodyPr/>
          <a:lstStyle/>
          <a:p>
            <a:r>
              <a:rPr lang="tr-TR" altLang="ru-RU" dirty="0"/>
              <a:t>TANI</a:t>
            </a:r>
            <a:endParaRPr lang="tr-TR" dirty="0"/>
          </a:p>
        </p:txBody>
      </p:sp>
      <p:pic>
        <p:nvPicPr>
          <p:cNvPr id="4" name="Resim 3">
            <a:extLst>
              <a:ext uri="{FF2B5EF4-FFF2-40B4-BE49-F238E27FC236}">
                <a16:creationId xmlns:a16="http://schemas.microsoft.com/office/drawing/2014/main" id="{54922270-E660-4E8F-B225-F76E92F99727}"/>
              </a:ext>
            </a:extLst>
          </p:cNvPr>
          <p:cNvPicPr>
            <a:picLocks noChangeAspect="1"/>
          </p:cNvPicPr>
          <p:nvPr/>
        </p:nvPicPr>
        <p:blipFill>
          <a:blip r:embed="rId2"/>
          <a:stretch>
            <a:fillRect/>
          </a:stretch>
        </p:blipFill>
        <p:spPr>
          <a:xfrm>
            <a:off x="2611499" y="1700809"/>
            <a:ext cx="7203698" cy="4083625"/>
          </a:xfrm>
          <a:prstGeom prst="rect">
            <a:avLst/>
          </a:prstGeom>
        </p:spPr>
      </p:pic>
    </p:spTree>
    <p:extLst>
      <p:ext uri="{BB962C8B-B14F-4D97-AF65-F5344CB8AC3E}">
        <p14:creationId xmlns:p14="http://schemas.microsoft.com/office/powerpoint/2010/main" val="40004307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1 Başlık">
            <a:extLst>
              <a:ext uri="{FF2B5EF4-FFF2-40B4-BE49-F238E27FC236}">
                <a16:creationId xmlns:a16="http://schemas.microsoft.com/office/drawing/2014/main" id="{18DDDB01-EADB-4306-A3E3-80C81CBAA4B3}"/>
              </a:ext>
            </a:extLst>
          </p:cNvPr>
          <p:cNvSpPr>
            <a:spLocks noGrp="1"/>
          </p:cNvSpPr>
          <p:nvPr>
            <p:ph type="title"/>
          </p:nvPr>
        </p:nvSpPr>
        <p:spPr>
          <a:xfrm>
            <a:off x="2136775" y="609600"/>
            <a:ext cx="8153400" cy="990600"/>
          </a:xfrm>
        </p:spPr>
        <p:txBody>
          <a:bodyPr/>
          <a:lstStyle/>
          <a:p>
            <a:pPr eaLnBrk="1" hangingPunct="1"/>
            <a:r>
              <a:rPr lang="tr-TR" altLang="ru-RU" dirty="0"/>
              <a:t>Amaç </a:t>
            </a:r>
          </a:p>
        </p:txBody>
      </p:sp>
      <p:sp>
        <p:nvSpPr>
          <p:cNvPr id="11267" name="2 İçerik Yer Tutucusu">
            <a:extLst>
              <a:ext uri="{FF2B5EF4-FFF2-40B4-BE49-F238E27FC236}">
                <a16:creationId xmlns:a16="http://schemas.microsoft.com/office/drawing/2014/main" id="{0BC06CF7-6EA7-4337-BB3A-27909CF59018}"/>
              </a:ext>
            </a:extLst>
          </p:cNvPr>
          <p:cNvSpPr>
            <a:spLocks noGrp="1"/>
          </p:cNvSpPr>
          <p:nvPr>
            <p:ph sz="quarter" idx="1"/>
          </p:nvPr>
        </p:nvSpPr>
        <p:spPr>
          <a:xfrm>
            <a:off x="2136775" y="1600200"/>
            <a:ext cx="8153400" cy="4495800"/>
          </a:xfrm>
        </p:spPr>
        <p:txBody>
          <a:bodyPr/>
          <a:lstStyle/>
          <a:p>
            <a:pPr eaLnBrk="1" hangingPunct="1"/>
            <a:endParaRPr lang="tr-TR" altLang="ru-RU" sz="2400" dirty="0"/>
          </a:p>
          <a:p>
            <a:pPr eaLnBrk="1" hangingPunct="1"/>
            <a:endParaRPr lang="tr-TR" altLang="ru-RU" sz="2400" dirty="0"/>
          </a:p>
          <a:p>
            <a:pPr eaLnBrk="1" hangingPunct="1">
              <a:buFont typeface="Wingdings" panose="05000000000000000000" pitchFamily="2" charset="2"/>
              <a:buChar char="Ø"/>
            </a:pPr>
            <a:r>
              <a:rPr lang="tr-TR" altLang="ru-RU" sz="2400" dirty="0"/>
              <a:t>Osteoporozun tarama, tanı ve tedavisi hakkında bilgi vermek</a:t>
            </a:r>
          </a:p>
        </p:txBody>
      </p:sp>
      <p:pic>
        <p:nvPicPr>
          <p:cNvPr id="2050" name="Picture 2" descr="Osteoporoz (Kemik Erimesi) - Prof. Dr. Özgür ÇETİK">
            <a:extLst>
              <a:ext uri="{FF2B5EF4-FFF2-40B4-BE49-F238E27FC236}">
                <a16:creationId xmlns:a16="http://schemas.microsoft.com/office/drawing/2014/main" id="{E95DB42B-3E9B-19D8-12C1-9D5D8E97932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474321" y="3429000"/>
            <a:ext cx="4181475" cy="244792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E86CA260-E0A4-4F75-98CF-CB4E3644402D}"/>
              </a:ext>
            </a:extLst>
          </p:cNvPr>
          <p:cNvSpPr>
            <a:spLocks noGrp="1"/>
          </p:cNvSpPr>
          <p:nvPr>
            <p:ph type="title"/>
          </p:nvPr>
        </p:nvSpPr>
        <p:spPr>
          <a:xfrm>
            <a:off x="1772816" y="365125"/>
            <a:ext cx="9580984" cy="1325563"/>
          </a:xfrm>
        </p:spPr>
        <p:txBody>
          <a:bodyPr/>
          <a:lstStyle/>
          <a:p>
            <a:r>
              <a:rPr lang="tr-TR" altLang="ru-RU" dirty="0"/>
              <a:t>TANI</a:t>
            </a:r>
            <a:endParaRPr lang="tr-TR" dirty="0"/>
          </a:p>
        </p:txBody>
      </p:sp>
      <p:pic>
        <p:nvPicPr>
          <p:cNvPr id="4" name="Resim 3">
            <a:extLst>
              <a:ext uri="{FF2B5EF4-FFF2-40B4-BE49-F238E27FC236}">
                <a16:creationId xmlns:a16="http://schemas.microsoft.com/office/drawing/2014/main" id="{94415E1F-B53C-4A8E-A3AA-2CA8CE89947B}"/>
              </a:ext>
            </a:extLst>
          </p:cNvPr>
          <p:cNvPicPr>
            <a:picLocks noChangeAspect="1"/>
          </p:cNvPicPr>
          <p:nvPr/>
        </p:nvPicPr>
        <p:blipFill>
          <a:blip r:embed="rId2"/>
          <a:stretch>
            <a:fillRect/>
          </a:stretch>
        </p:blipFill>
        <p:spPr>
          <a:xfrm>
            <a:off x="2321298" y="2288307"/>
            <a:ext cx="7784101" cy="2952328"/>
          </a:xfrm>
          <a:prstGeom prst="rect">
            <a:avLst/>
          </a:prstGeom>
        </p:spPr>
      </p:pic>
    </p:spTree>
    <p:extLst>
      <p:ext uri="{BB962C8B-B14F-4D97-AF65-F5344CB8AC3E}">
        <p14:creationId xmlns:p14="http://schemas.microsoft.com/office/powerpoint/2010/main" val="238679569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318C8CD2-7FE5-429E-AE46-F497F3AFBBAE}"/>
              </a:ext>
            </a:extLst>
          </p:cNvPr>
          <p:cNvSpPr>
            <a:spLocks noGrp="1" noChangeArrowheads="1"/>
          </p:cNvSpPr>
          <p:nvPr>
            <p:ph type="title"/>
          </p:nvPr>
        </p:nvSpPr>
        <p:spPr>
          <a:xfrm>
            <a:off x="2136775" y="228600"/>
            <a:ext cx="8153400" cy="990600"/>
          </a:xfrm>
        </p:spPr>
        <p:txBody>
          <a:bodyPr/>
          <a:lstStyle/>
          <a:p>
            <a:pPr eaLnBrk="1" hangingPunct="1"/>
            <a:r>
              <a:rPr lang="tr-TR" altLang="ru-RU"/>
              <a:t>TANI</a:t>
            </a:r>
          </a:p>
        </p:txBody>
      </p:sp>
      <p:sp>
        <p:nvSpPr>
          <p:cNvPr id="33795" name="Rectangle 3">
            <a:extLst>
              <a:ext uri="{FF2B5EF4-FFF2-40B4-BE49-F238E27FC236}">
                <a16:creationId xmlns:a16="http://schemas.microsoft.com/office/drawing/2014/main" id="{5B837448-D0D4-4E44-8ED0-261A5C837D50}"/>
              </a:ext>
            </a:extLst>
          </p:cNvPr>
          <p:cNvSpPr>
            <a:spLocks noGrp="1" noChangeArrowheads="1"/>
          </p:cNvSpPr>
          <p:nvPr>
            <p:ph sz="quarter" idx="1"/>
          </p:nvPr>
        </p:nvSpPr>
        <p:spPr>
          <a:xfrm>
            <a:off x="2136775" y="1600200"/>
            <a:ext cx="8153400" cy="4495800"/>
          </a:xfrm>
        </p:spPr>
        <p:txBody>
          <a:bodyPr/>
          <a:lstStyle/>
          <a:p>
            <a:pPr eaLnBrk="1" hangingPunct="1">
              <a:buFont typeface="Wingdings" panose="05000000000000000000" pitchFamily="2" charset="2"/>
              <a:buChar char="Ø"/>
            </a:pPr>
            <a:r>
              <a:rPr lang="tr-TR" altLang="ru-RU" sz="2400" dirty="0"/>
              <a:t>KMY ölçüm bölgeleri</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Tüm vücutta gelişebilecek </a:t>
            </a:r>
            <a:r>
              <a:rPr lang="tr-TR" altLang="ru-RU" sz="2400" dirty="0" err="1"/>
              <a:t>osteoporotik</a:t>
            </a:r>
            <a:r>
              <a:rPr lang="tr-TR" altLang="ru-RU" sz="2400" dirty="0"/>
              <a:t> kırık riskini belirlemede kalça ölçümleri, </a:t>
            </a:r>
            <a:r>
              <a:rPr lang="tr-TR" altLang="ru-RU" sz="2400" dirty="0" err="1"/>
              <a:t>vertebra</a:t>
            </a:r>
            <a:r>
              <a:rPr lang="tr-TR" altLang="ru-RU" sz="2400" dirty="0"/>
              <a:t> ölçümlerine göre daha üstündür.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Ölçümlerde, osteoporoz tanısında en düşük T skoru olan bölge göz önüne alınır. </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a:extLst>
              <a:ext uri="{FF2B5EF4-FFF2-40B4-BE49-F238E27FC236}">
                <a16:creationId xmlns:a16="http://schemas.microsoft.com/office/drawing/2014/main" id="{10982B95-E0C6-4DC3-8874-4160E1B188DA}"/>
              </a:ext>
            </a:extLst>
          </p:cNvPr>
          <p:cNvSpPr>
            <a:spLocks noGrp="1" noChangeArrowheads="1"/>
          </p:cNvSpPr>
          <p:nvPr>
            <p:ph type="title"/>
          </p:nvPr>
        </p:nvSpPr>
        <p:spPr>
          <a:xfrm>
            <a:off x="2136775" y="228600"/>
            <a:ext cx="8153400" cy="990600"/>
          </a:xfrm>
        </p:spPr>
        <p:txBody>
          <a:bodyPr/>
          <a:lstStyle/>
          <a:p>
            <a:pPr eaLnBrk="1" hangingPunct="1"/>
            <a:r>
              <a:rPr lang="tr-TR" altLang="ru-RU"/>
              <a:t>TANI</a:t>
            </a:r>
          </a:p>
        </p:txBody>
      </p:sp>
      <p:sp>
        <p:nvSpPr>
          <p:cNvPr id="34819" name="Rectangle 3">
            <a:extLst>
              <a:ext uri="{FF2B5EF4-FFF2-40B4-BE49-F238E27FC236}">
                <a16:creationId xmlns:a16="http://schemas.microsoft.com/office/drawing/2014/main" id="{A6A0BB78-EDBB-4C8F-AD29-BDA76FF0290C}"/>
              </a:ext>
            </a:extLst>
          </p:cNvPr>
          <p:cNvSpPr>
            <a:spLocks noGrp="1" noChangeArrowheads="1"/>
          </p:cNvSpPr>
          <p:nvPr>
            <p:ph sz="quarter" idx="1"/>
          </p:nvPr>
        </p:nvSpPr>
        <p:spPr>
          <a:xfrm>
            <a:off x="2136775" y="1600200"/>
            <a:ext cx="8153400" cy="4495800"/>
          </a:xfrm>
        </p:spPr>
        <p:txBody>
          <a:bodyPr/>
          <a:lstStyle/>
          <a:p>
            <a:pPr eaLnBrk="1" hangingPunct="1">
              <a:buFont typeface="Wingdings" panose="05000000000000000000" pitchFamily="2" charset="2"/>
              <a:buChar char="Ø"/>
            </a:pPr>
            <a:r>
              <a:rPr lang="tr-TR" altLang="ru-RU" sz="2400" dirty="0"/>
              <a:t>KMY ölçüm bölgeleri</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Radius ölçümü şu durumlarda yapılmalıdır:  </a:t>
            </a:r>
          </a:p>
          <a:p>
            <a:pPr lvl="1">
              <a:buFont typeface="Wingdings" panose="05000000000000000000" pitchFamily="2" charset="2"/>
              <a:buChar char="Ø"/>
            </a:pPr>
            <a:r>
              <a:rPr lang="tr-TR" altLang="ru-RU" sz="2000" dirty="0"/>
              <a:t>Primer hiperparatiroidizm </a:t>
            </a:r>
          </a:p>
          <a:p>
            <a:pPr lvl="1">
              <a:buFont typeface="Wingdings" panose="05000000000000000000" pitchFamily="2" charset="2"/>
              <a:buChar char="Ø"/>
            </a:pPr>
            <a:r>
              <a:rPr lang="tr-TR" altLang="ru-RU" sz="2000" dirty="0" err="1"/>
              <a:t>Morbid</a:t>
            </a:r>
            <a:r>
              <a:rPr lang="tr-TR" altLang="ru-RU" sz="2000" dirty="0"/>
              <a:t> obezite </a:t>
            </a:r>
          </a:p>
          <a:p>
            <a:pPr lvl="1">
              <a:buFont typeface="Wingdings" panose="05000000000000000000" pitchFamily="2" charset="2"/>
              <a:buChar char="Ø"/>
            </a:pPr>
            <a:r>
              <a:rPr lang="tr-TR" altLang="ru-RU" sz="2000" dirty="0"/>
              <a:t>Kalça ve vertebra ölçümlerinin yapılamadığı durumlar (protez, </a:t>
            </a:r>
            <a:r>
              <a:rPr lang="tr-TR" altLang="ru-RU" sz="2000" dirty="0" err="1"/>
              <a:t>kifoskolyoz</a:t>
            </a:r>
            <a:r>
              <a:rPr lang="tr-TR" altLang="ru-RU" sz="2000" dirty="0"/>
              <a:t>, vb.)</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1 Başlık">
            <a:extLst>
              <a:ext uri="{FF2B5EF4-FFF2-40B4-BE49-F238E27FC236}">
                <a16:creationId xmlns:a16="http://schemas.microsoft.com/office/drawing/2014/main" id="{ABF282F2-1CEE-4DCC-8339-C81425A6953A}"/>
              </a:ext>
            </a:extLst>
          </p:cNvPr>
          <p:cNvSpPr>
            <a:spLocks noGrp="1"/>
          </p:cNvSpPr>
          <p:nvPr>
            <p:ph type="title"/>
          </p:nvPr>
        </p:nvSpPr>
        <p:spPr>
          <a:xfrm>
            <a:off x="2136775" y="228600"/>
            <a:ext cx="8153400" cy="990600"/>
          </a:xfrm>
        </p:spPr>
        <p:txBody>
          <a:bodyPr/>
          <a:lstStyle/>
          <a:p>
            <a:pPr eaLnBrk="1" hangingPunct="1"/>
            <a:r>
              <a:rPr lang="tr-TR" altLang="ru-RU" dirty="0"/>
              <a:t>TANI</a:t>
            </a:r>
          </a:p>
        </p:txBody>
      </p:sp>
      <p:sp>
        <p:nvSpPr>
          <p:cNvPr id="35843" name="2 İçerik Yer Tutucusu">
            <a:extLst>
              <a:ext uri="{FF2B5EF4-FFF2-40B4-BE49-F238E27FC236}">
                <a16:creationId xmlns:a16="http://schemas.microsoft.com/office/drawing/2014/main" id="{28DD9105-4249-4D3E-8D8C-8135D1E82000}"/>
              </a:ext>
            </a:extLst>
          </p:cNvPr>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Char char="Ø"/>
            </a:pPr>
            <a:r>
              <a:rPr lang="tr-TR" altLang="ru-RU" sz="2000" dirty="0"/>
              <a:t>Vertebra kırığı varlığı kemik mineral yoğunluğu olmadan da osteoporoz varlığını ve tedavi gerekliliğini gösterir.</a:t>
            </a:r>
          </a:p>
          <a:p>
            <a:pPr eaLnBrk="1" hangingPunct="1">
              <a:buFont typeface="Wingdings" panose="05000000000000000000" pitchFamily="2" charset="2"/>
              <a:buChar char="Ø"/>
            </a:pPr>
            <a:r>
              <a:rPr lang="tr-TR" altLang="ru-RU" sz="2000" dirty="0"/>
              <a:t> Vertebra kırıklarını saptamanın en basit yolu radyolojik görüntülemedir.</a:t>
            </a:r>
          </a:p>
        </p:txBody>
      </p:sp>
      <p:pic>
        <p:nvPicPr>
          <p:cNvPr id="35844" name="Picture 2">
            <a:extLst>
              <a:ext uri="{FF2B5EF4-FFF2-40B4-BE49-F238E27FC236}">
                <a16:creationId xmlns:a16="http://schemas.microsoft.com/office/drawing/2014/main" id="{C7044255-3A07-48B7-8D2F-41A963A50C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20094" y="3464421"/>
            <a:ext cx="8386763" cy="2767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İçerik Yer Tutucusu 2">
            <a:extLst>
              <a:ext uri="{FF2B5EF4-FFF2-40B4-BE49-F238E27FC236}">
                <a16:creationId xmlns:a16="http://schemas.microsoft.com/office/drawing/2014/main" id="{41771400-6866-124D-F766-A7838AB6AFB7}"/>
              </a:ext>
            </a:extLst>
          </p:cNvPr>
          <p:cNvSpPr>
            <a:spLocks noGrp="1"/>
          </p:cNvSpPr>
          <p:nvPr>
            <p:ph idx="1"/>
          </p:nvPr>
        </p:nvSpPr>
        <p:spPr>
          <a:xfrm>
            <a:off x="838200" y="1149284"/>
            <a:ext cx="5683898" cy="3007632"/>
          </a:xfrm>
        </p:spPr>
        <p:txBody>
          <a:bodyPr/>
          <a:lstStyle/>
          <a:p>
            <a:pPr lvl="1" eaLnBrk="1" hangingPunct="1">
              <a:buFont typeface="Wingdings" panose="05000000000000000000" pitchFamily="2" charset="2"/>
              <a:buChar char="Ø"/>
            </a:pPr>
            <a:r>
              <a:rPr lang="tr-TR" altLang="tr-TR" dirty="0"/>
              <a:t>Lateral vertebra grafilerinde, vertebral yükseklikte %20 den fazla (2 cm) kısalma</a:t>
            </a:r>
          </a:p>
          <a:p>
            <a:pPr lvl="2" eaLnBrk="1" hangingPunct="1">
              <a:buFont typeface="Wingdings" panose="05000000000000000000" pitchFamily="2" charset="2"/>
              <a:buChar char="Ø"/>
            </a:pPr>
            <a:r>
              <a:rPr lang="tr-TR" altLang="tr-TR" dirty="0"/>
              <a:t>Evre 1 (hafif) %20-25</a:t>
            </a:r>
          </a:p>
          <a:p>
            <a:pPr lvl="2" eaLnBrk="1" hangingPunct="1">
              <a:buFont typeface="Wingdings" panose="05000000000000000000" pitchFamily="2" charset="2"/>
              <a:buChar char="Ø"/>
            </a:pPr>
            <a:r>
              <a:rPr lang="tr-TR" altLang="tr-TR" dirty="0"/>
              <a:t>Evre 2 (orta) %25-40</a:t>
            </a:r>
          </a:p>
          <a:p>
            <a:pPr lvl="2" eaLnBrk="1" hangingPunct="1">
              <a:buFont typeface="Wingdings" panose="05000000000000000000" pitchFamily="2" charset="2"/>
              <a:buChar char="Ø"/>
            </a:pPr>
            <a:r>
              <a:rPr lang="tr-TR" altLang="tr-TR" dirty="0"/>
              <a:t>Evre 3 (şiddetli) &gt;%40 </a:t>
            </a:r>
          </a:p>
          <a:p>
            <a:pPr>
              <a:buFont typeface="Wingdings" panose="05000000000000000000" pitchFamily="2" charset="2"/>
              <a:buChar char="Ø"/>
            </a:pPr>
            <a:endParaRPr lang="tr-TR" dirty="0"/>
          </a:p>
        </p:txBody>
      </p:sp>
      <p:pic>
        <p:nvPicPr>
          <p:cNvPr id="4" name="Picture 4" descr="http://www.imagingeconomics.com/library/200504-05/200504-05_1.jpg">
            <a:extLst>
              <a:ext uri="{FF2B5EF4-FFF2-40B4-BE49-F238E27FC236}">
                <a16:creationId xmlns:a16="http://schemas.microsoft.com/office/drawing/2014/main" id="{83E60EF7-9729-79CC-30D5-984FED8066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59690" y="1222553"/>
            <a:ext cx="3779838" cy="2490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Resim 1">
            <a:extLst>
              <a:ext uri="{FF2B5EF4-FFF2-40B4-BE49-F238E27FC236}">
                <a16:creationId xmlns:a16="http://schemas.microsoft.com/office/drawing/2014/main" id="{3E6EB2C8-3D67-91FA-27B8-3C82022CDA0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2963" y="3942312"/>
            <a:ext cx="2475214" cy="26858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5730897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1 Başlık">
            <a:extLst>
              <a:ext uri="{FF2B5EF4-FFF2-40B4-BE49-F238E27FC236}">
                <a16:creationId xmlns:a16="http://schemas.microsoft.com/office/drawing/2014/main" id="{DADB5E7C-A38B-4EB6-B873-0429FB2AC393}"/>
              </a:ext>
            </a:extLst>
          </p:cNvPr>
          <p:cNvSpPr>
            <a:spLocks noGrp="1"/>
          </p:cNvSpPr>
          <p:nvPr>
            <p:ph type="title"/>
          </p:nvPr>
        </p:nvSpPr>
        <p:spPr>
          <a:xfrm>
            <a:off x="1660914" y="658936"/>
            <a:ext cx="8153400" cy="990600"/>
          </a:xfrm>
        </p:spPr>
        <p:txBody>
          <a:bodyPr>
            <a:normAutofit fontScale="90000"/>
          </a:bodyPr>
          <a:lstStyle/>
          <a:p>
            <a:pPr eaLnBrk="1" hangingPunct="1"/>
            <a:br>
              <a:rPr lang="tr-TR" altLang="ru-RU" dirty="0"/>
            </a:br>
            <a:r>
              <a:rPr lang="tr-TR" altLang="ru-RU" dirty="0"/>
              <a:t>Kimler KMY İçin Taranmalı </a:t>
            </a:r>
            <a:br>
              <a:rPr lang="tr-TR" altLang="ru-RU" dirty="0"/>
            </a:br>
            <a:endParaRPr lang="tr-TR" altLang="ru-RU" dirty="0"/>
          </a:p>
        </p:txBody>
      </p:sp>
      <p:pic>
        <p:nvPicPr>
          <p:cNvPr id="38915" name="Picture 1">
            <a:extLst>
              <a:ext uri="{FF2B5EF4-FFF2-40B4-BE49-F238E27FC236}">
                <a16:creationId xmlns:a16="http://schemas.microsoft.com/office/drawing/2014/main" id="{A916483A-6E37-4815-B24F-AC22A0DFF1A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0141"/>
          <a:stretch>
            <a:fillRect/>
          </a:stretch>
        </p:blipFill>
        <p:spPr bwMode="auto">
          <a:xfrm>
            <a:off x="2137813" y="1988840"/>
            <a:ext cx="7916375" cy="37149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B9DABA6-C1C4-4F1F-A2CC-D0E969F66A79}"/>
              </a:ext>
            </a:extLst>
          </p:cNvPr>
          <p:cNvSpPr>
            <a:spLocks noGrp="1"/>
          </p:cNvSpPr>
          <p:nvPr>
            <p:ph type="title"/>
          </p:nvPr>
        </p:nvSpPr>
        <p:spPr>
          <a:xfrm>
            <a:off x="1827244" y="693906"/>
            <a:ext cx="10515600" cy="1325563"/>
          </a:xfrm>
        </p:spPr>
        <p:txBody>
          <a:bodyPr/>
          <a:lstStyle/>
          <a:p>
            <a:r>
              <a:rPr lang="tr-TR" altLang="ru-RU" dirty="0"/>
              <a:t>Kimler KMY İçin Taranmalı </a:t>
            </a:r>
            <a:endParaRPr lang="tr-TR" dirty="0"/>
          </a:p>
        </p:txBody>
      </p:sp>
      <p:pic>
        <p:nvPicPr>
          <p:cNvPr id="4" name="Resim 3">
            <a:extLst>
              <a:ext uri="{FF2B5EF4-FFF2-40B4-BE49-F238E27FC236}">
                <a16:creationId xmlns:a16="http://schemas.microsoft.com/office/drawing/2014/main" id="{11D56C97-DEF7-45A7-A59D-36B633CFF4AA}"/>
              </a:ext>
            </a:extLst>
          </p:cNvPr>
          <p:cNvPicPr>
            <a:picLocks noChangeAspect="1"/>
          </p:cNvPicPr>
          <p:nvPr/>
        </p:nvPicPr>
        <p:blipFill>
          <a:blip r:embed="rId2"/>
          <a:stretch>
            <a:fillRect/>
          </a:stretch>
        </p:blipFill>
        <p:spPr>
          <a:xfrm>
            <a:off x="2279576" y="1916832"/>
            <a:ext cx="7061602" cy="3888432"/>
          </a:xfrm>
          <a:prstGeom prst="rect">
            <a:avLst/>
          </a:prstGeom>
        </p:spPr>
      </p:pic>
    </p:spTree>
    <p:extLst>
      <p:ext uri="{BB962C8B-B14F-4D97-AF65-F5344CB8AC3E}">
        <p14:creationId xmlns:p14="http://schemas.microsoft.com/office/powerpoint/2010/main" val="227423066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a:extLst>
              <a:ext uri="{FF2B5EF4-FFF2-40B4-BE49-F238E27FC236}">
                <a16:creationId xmlns:a16="http://schemas.microsoft.com/office/drawing/2014/main" id="{2E7FE301-1273-4BD7-9F59-13A663DCF42D}"/>
              </a:ext>
            </a:extLst>
          </p:cNvPr>
          <p:cNvSpPr>
            <a:spLocks noGrp="1" noChangeArrowheads="1"/>
          </p:cNvSpPr>
          <p:nvPr>
            <p:ph type="title"/>
          </p:nvPr>
        </p:nvSpPr>
        <p:spPr>
          <a:xfrm>
            <a:off x="2019300" y="762000"/>
            <a:ext cx="8153400" cy="990600"/>
          </a:xfrm>
        </p:spPr>
        <p:txBody>
          <a:bodyPr/>
          <a:lstStyle/>
          <a:p>
            <a:pPr eaLnBrk="1" hangingPunct="1"/>
            <a:r>
              <a:rPr lang="tr-TR" altLang="ru-RU" dirty="0"/>
              <a:t>KMY ölçüm sıklığı</a:t>
            </a:r>
          </a:p>
        </p:txBody>
      </p:sp>
      <p:sp>
        <p:nvSpPr>
          <p:cNvPr id="30723" name="Rectangle 3">
            <a:extLst>
              <a:ext uri="{FF2B5EF4-FFF2-40B4-BE49-F238E27FC236}">
                <a16:creationId xmlns:a16="http://schemas.microsoft.com/office/drawing/2014/main" id="{C1DFF8FB-705C-4D8B-BC88-3FB033B17365}"/>
              </a:ext>
            </a:extLst>
          </p:cNvPr>
          <p:cNvSpPr>
            <a:spLocks noGrp="1" noChangeArrowheads="1"/>
          </p:cNvSpPr>
          <p:nvPr>
            <p:ph sz="quarter" idx="1"/>
          </p:nvPr>
        </p:nvSpPr>
        <p:spPr>
          <a:xfrm>
            <a:off x="2136775" y="1600200"/>
            <a:ext cx="8153400" cy="4495800"/>
          </a:xfrm>
        </p:spPr>
        <p:txBody>
          <a:bodyPr>
            <a:normAutofit/>
          </a:bodyPr>
          <a:lstStyle/>
          <a:p>
            <a:pPr>
              <a:buFont typeface="Wingdings" panose="05000000000000000000" pitchFamily="2" charset="2"/>
              <a:buChar char="Ø"/>
              <a:defRPr/>
            </a:pPr>
            <a:endParaRPr lang="tr-TR" sz="2400" dirty="0"/>
          </a:p>
          <a:p>
            <a:pPr>
              <a:buFont typeface="Wingdings" panose="05000000000000000000" pitchFamily="2" charset="2"/>
              <a:buChar char="Ø"/>
              <a:defRPr/>
            </a:pPr>
            <a:r>
              <a:rPr lang="tr-TR" sz="2400" dirty="0"/>
              <a:t>Tedavi almayan </a:t>
            </a:r>
            <a:r>
              <a:rPr lang="tr-TR" sz="2400" dirty="0" err="1"/>
              <a:t>postmenopozal</a:t>
            </a:r>
            <a:r>
              <a:rPr lang="tr-TR" sz="2400" dirty="0"/>
              <a:t> kadın ve 70 yaş üzeri erkeklerde 2 yılda bir  </a:t>
            </a:r>
          </a:p>
          <a:p>
            <a:pPr>
              <a:buFont typeface="Wingdings" panose="05000000000000000000" pitchFamily="2" charset="2"/>
              <a:buChar char="Ø"/>
              <a:defRPr/>
            </a:pPr>
            <a:endParaRPr lang="tr-TR" sz="2400" dirty="0"/>
          </a:p>
          <a:p>
            <a:pPr>
              <a:buFont typeface="Wingdings" panose="05000000000000000000" pitchFamily="2" charset="2"/>
              <a:buChar char="Ø"/>
              <a:defRPr/>
            </a:pPr>
            <a:r>
              <a:rPr lang="tr-TR" sz="2400" dirty="0"/>
              <a:t>Takip için çekilen DXA ölçümlerinde, T ya da Z skoru yerine kemik mineral yoğunluk (g/cm2) ölçümleri kıyaslanmalı</a:t>
            </a:r>
          </a:p>
          <a:p>
            <a:pPr>
              <a:buFont typeface="Wingdings" panose="05000000000000000000" pitchFamily="2" charset="2"/>
              <a:buChar char="Ø"/>
              <a:defRPr/>
            </a:pPr>
            <a:endParaRPr lang="tr-TR" sz="2400" dirty="0"/>
          </a:p>
          <a:p>
            <a:pPr>
              <a:buFont typeface="Wingdings" panose="05000000000000000000" pitchFamily="2" charset="2"/>
              <a:buChar char="Ø"/>
              <a:defRPr/>
            </a:pPr>
            <a:r>
              <a:rPr lang="tr-TR" sz="2400" dirty="0"/>
              <a:t>Ölçümler aynı cihaz ve aynı teknisyen tarafından yapılmalı</a:t>
            </a:r>
          </a:p>
          <a:p>
            <a:pPr>
              <a:buFont typeface="Wingdings" panose="05000000000000000000" pitchFamily="2" charset="2"/>
              <a:buChar char="Ø"/>
              <a:defRPr/>
            </a:pPr>
            <a:endParaRPr lang="tr-TR" sz="2400" dirty="0"/>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a:extLst>
              <a:ext uri="{FF2B5EF4-FFF2-40B4-BE49-F238E27FC236}">
                <a16:creationId xmlns:a16="http://schemas.microsoft.com/office/drawing/2014/main" id="{76AA3A03-AE85-416A-9B5A-E68889DC8ECA}"/>
              </a:ext>
            </a:extLst>
          </p:cNvPr>
          <p:cNvSpPr>
            <a:spLocks noGrp="1" noChangeArrowheads="1"/>
          </p:cNvSpPr>
          <p:nvPr>
            <p:ph type="title"/>
          </p:nvPr>
        </p:nvSpPr>
        <p:spPr>
          <a:xfrm>
            <a:off x="2136775" y="609600"/>
            <a:ext cx="8153400" cy="990600"/>
          </a:xfrm>
        </p:spPr>
        <p:txBody>
          <a:bodyPr/>
          <a:lstStyle/>
          <a:p>
            <a:pPr eaLnBrk="1" hangingPunct="1"/>
            <a:r>
              <a:rPr lang="tr-TR" altLang="ru-RU" dirty="0"/>
              <a:t>Kırık riskinin değerlendirmesi</a:t>
            </a:r>
          </a:p>
        </p:txBody>
      </p:sp>
      <p:sp>
        <p:nvSpPr>
          <p:cNvPr id="41987" name="Rectangle 3">
            <a:extLst>
              <a:ext uri="{FF2B5EF4-FFF2-40B4-BE49-F238E27FC236}">
                <a16:creationId xmlns:a16="http://schemas.microsoft.com/office/drawing/2014/main" id="{4A400041-015C-4678-852B-6AE247004B59}"/>
              </a:ext>
            </a:extLst>
          </p:cNvPr>
          <p:cNvSpPr>
            <a:spLocks noGrp="1" noChangeArrowheads="1"/>
          </p:cNvSpPr>
          <p:nvPr>
            <p:ph sz="quarter" idx="1"/>
          </p:nvPr>
        </p:nvSpPr>
        <p:spPr>
          <a:xfrm>
            <a:off x="2136775" y="1600200"/>
            <a:ext cx="8153400" cy="4495800"/>
          </a:xfrm>
        </p:spPr>
        <p:txBody>
          <a:bodyPr/>
          <a:lstStyle/>
          <a:p>
            <a:pPr eaLnBrk="1" hangingPunct="1">
              <a:buFont typeface="Wingdings" panose="05000000000000000000" pitchFamily="2" charset="2"/>
              <a:buChar char="Ø"/>
            </a:pPr>
            <a:endParaRPr lang="tr-TR" altLang="ru-RU" sz="2400" dirty="0"/>
          </a:p>
          <a:p>
            <a:pPr>
              <a:buFont typeface="Wingdings" panose="05000000000000000000" pitchFamily="2" charset="2"/>
              <a:buChar char="Ø"/>
            </a:pPr>
            <a:r>
              <a:rPr lang="tr-TR" altLang="ru-RU" sz="2400" dirty="0"/>
              <a:t>Risk faktörlerinin tüm erişkinlerde, özellikle </a:t>
            </a:r>
            <a:r>
              <a:rPr lang="tr-TR" altLang="ru-RU" sz="2400" dirty="0" err="1"/>
              <a:t>postmenopozal</a:t>
            </a:r>
            <a:r>
              <a:rPr lang="tr-TR" altLang="ru-RU" sz="2400" dirty="0"/>
              <a:t> kadınlar, 50 yaşından büyük erkekler ve </a:t>
            </a:r>
            <a:r>
              <a:rPr lang="tr-TR" altLang="ru-RU" sz="2400" dirty="0" err="1"/>
              <a:t>frajilite</a:t>
            </a:r>
            <a:r>
              <a:rPr lang="tr-TR" altLang="ru-RU" sz="2400" dirty="0"/>
              <a:t> kırığı öyküsü olanlarda değerlendirilmesi önerilir.</a:t>
            </a:r>
          </a:p>
          <a:p>
            <a:pPr>
              <a:buFont typeface="Wingdings" panose="05000000000000000000" pitchFamily="2" charset="2"/>
              <a:buChar char="Ø"/>
            </a:pPr>
            <a:endParaRPr lang="tr-TR" altLang="ru-RU" sz="2400" dirty="0"/>
          </a:p>
          <a:p>
            <a:pPr>
              <a:buFont typeface="Wingdings" panose="05000000000000000000" pitchFamily="2" charset="2"/>
              <a:buChar char="Ø"/>
            </a:pPr>
            <a:r>
              <a:rPr lang="tr-TR" sz="2400" dirty="0">
                <a:ea typeface="+mn-lt"/>
                <a:cs typeface="+mn-lt"/>
              </a:rPr>
              <a:t>Osteoporozu olan kişiler kırık için yüksek risklidir, ancak </a:t>
            </a:r>
            <a:r>
              <a:rPr lang="tr-TR" sz="2400" dirty="0" err="1">
                <a:ea typeface="+mn-lt"/>
                <a:cs typeface="+mn-lt"/>
              </a:rPr>
              <a:t>osteopeni</a:t>
            </a:r>
            <a:r>
              <a:rPr lang="tr-TR" sz="2400" dirty="0">
                <a:ea typeface="+mn-lt"/>
                <a:cs typeface="+mn-lt"/>
              </a:rPr>
              <a:t> (T skoru -1.0 ve -2.5 arasında) ya da düşük kemik kütlesi olanlarda kırık riski rölatif olarak yüksektir. </a:t>
            </a:r>
            <a:endParaRPr lang="tr-TR" altLang="ru-RU" sz="2400" dirty="0"/>
          </a:p>
          <a:p>
            <a:pPr marL="0" indent="0" eaLnBrk="1" hangingPunct="1">
              <a:buNone/>
            </a:pPr>
            <a:endParaRPr lang="tr-TR" altLang="ru-RU" sz="2400" dirty="0"/>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a:extLst>
              <a:ext uri="{FF2B5EF4-FFF2-40B4-BE49-F238E27FC236}">
                <a16:creationId xmlns:a16="http://schemas.microsoft.com/office/drawing/2014/main" id="{69B57E12-F302-4CC7-88B7-65E2ADDBEC9C}"/>
              </a:ext>
            </a:extLst>
          </p:cNvPr>
          <p:cNvSpPr>
            <a:spLocks noGrp="1" noChangeArrowheads="1"/>
          </p:cNvSpPr>
          <p:nvPr>
            <p:ph type="title"/>
          </p:nvPr>
        </p:nvSpPr>
        <p:spPr>
          <a:xfrm>
            <a:off x="2019300" y="835090"/>
            <a:ext cx="8153400" cy="990600"/>
          </a:xfrm>
        </p:spPr>
        <p:txBody>
          <a:bodyPr/>
          <a:lstStyle/>
          <a:p>
            <a:pPr eaLnBrk="1" hangingPunct="1"/>
            <a:r>
              <a:rPr lang="tr-TR" altLang="ru-RU" dirty="0"/>
              <a:t>Kırık riskinin değerlendirmesi</a:t>
            </a:r>
          </a:p>
        </p:txBody>
      </p:sp>
      <p:sp>
        <p:nvSpPr>
          <p:cNvPr id="43011" name="Rectangle 3">
            <a:extLst>
              <a:ext uri="{FF2B5EF4-FFF2-40B4-BE49-F238E27FC236}">
                <a16:creationId xmlns:a16="http://schemas.microsoft.com/office/drawing/2014/main" id="{3081DB06-F768-41F4-8E83-8C5D923BB335}"/>
              </a:ext>
            </a:extLst>
          </p:cNvPr>
          <p:cNvSpPr>
            <a:spLocks noGrp="1" noChangeArrowheads="1"/>
          </p:cNvSpPr>
          <p:nvPr>
            <p:ph sz="quarter" idx="1"/>
          </p:nvPr>
        </p:nvSpPr>
        <p:spPr>
          <a:xfrm>
            <a:off x="2136775" y="1600200"/>
            <a:ext cx="8153400" cy="4495800"/>
          </a:xfrm>
        </p:spPr>
        <p:txBody>
          <a:bodyPr/>
          <a:lstStyle/>
          <a:p>
            <a:pPr>
              <a:buFont typeface="Wingdings" panose="05000000000000000000" pitchFamily="2" charset="2"/>
              <a:buChar char="Ø"/>
            </a:pPr>
            <a:endParaRPr lang="tr-TR" altLang="ru-RU" sz="2400" dirty="0"/>
          </a:p>
          <a:p>
            <a:pPr eaLnBrk="1" hangingPunct="1">
              <a:buFont typeface="Wingdings" panose="05000000000000000000" pitchFamily="2" charset="2"/>
              <a:buChar char="Ø"/>
            </a:pPr>
            <a:endParaRPr lang="tr-TR" altLang="ru-RU" sz="2400" dirty="0"/>
          </a:p>
          <a:p>
            <a:pPr>
              <a:buFont typeface="Wingdings" panose="05000000000000000000" pitchFamily="2" charset="2"/>
              <a:buChar char="Ø"/>
            </a:pPr>
            <a:r>
              <a:rPr lang="tr-TR" altLang="ru-RU" sz="2400" dirty="0"/>
              <a:t>Her iki cinste de, kırıkların çoğu DXA ile osteoporoz tespit edilmeyen kişilerde ortaya çıkmaktadır.</a:t>
            </a:r>
          </a:p>
          <a:p>
            <a:pPr eaLnBrk="1" hangingPunct="1">
              <a:buFont typeface="Wingdings" panose="05000000000000000000" pitchFamily="2" charset="2"/>
              <a:buChar char="Ø"/>
            </a:pPr>
            <a:endParaRPr lang="tr-TR" altLang="ru-RU" sz="2400" dirty="0"/>
          </a:p>
          <a:p>
            <a:pPr>
              <a:buFont typeface="Wingdings" panose="05000000000000000000" pitchFamily="2" charset="2"/>
              <a:buChar char="Ø"/>
            </a:pPr>
            <a:r>
              <a:rPr lang="tr-TR" altLang="ru-RU" sz="2400" dirty="0"/>
              <a:t> Bu nedenle, kemik yoğunluğundan bağımsız olarak risk faktörlerinin tüm erişkinlerde değerlendirilmesi önerilir.</a:t>
            </a:r>
          </a:p>
          <a:p>
            <a:pPr eaLnBrk="1" hangingPunct="1">
              <a:buFont typeface="Wingdings" panose="05000000000000000000" pitchFamily="2" charset="2"/>
              <a:buChar char="Ø"/>
            </a:pPr>
            <a:endParaRPr lang="tr-TR" altLang="ru-RU"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1 Başlık">
            <a:extLst>
              <a:ext uri="{FF2B5EF4-FFF2-40B4-BE49-F238E27FC236}">
                <a16:creationId xmlns:a16="http://schemas.microsoft.com/office/drawing/2014/main" id="{0FA78214-2A1B-43C0-85C5-227A45243AFD}"/>
              </a:ext>
            </a:extLst>
          </p:cNvPr>
          <p:cNvSpPr>
            <a:spLocks noGrp="1"/>
          </p:cNvSpPr>
          <p:nvPr>
            <p:ph type="title"/>
          </p:nvPr>
        </p:nvSpPr>
        <p:spPr>
          <a:xfrm>
            <a:off x="2136775" y="368559"/>
            <a:ext cx="8153400" cy="990600"/>
          </a:xfrm>
        </p:spPr>
        <p:txBody>
          <a:bodyPr/>
          <a:lstStyle/>
          <a:p>
            <a:pPr eaLnBrk="1" hangingPunct="1"/>
            <a:r>
              <a:rPr lang="tr-TR" altLang="ru-RU" dirty="0"/>
              <a:t>Hedefler </a:t>
            </a:r>
          </a:p>
        </p:txBody>
      </p:sp>
      <p:sp>
        <p:nvSpPr>
          <p:cNvPr id="12291" name="2 İçerik Yer Tutucusu">
            <a:extLst>
              <a:ext uri="{FF2B5EF4-FFF2-40B4-BE49-F238E27FC236}">
                <a16:creationId xmlns:a16="http://schemas.microsoft.com/office/drawing/2014/main" id="{3530AF9B-8F3C-4D28-BDF2-7ACB94304BA6}"/>
              </a:ext>
            </a:extLst>
          </p:cNvPr>
          <p:cNvSpPr>
            <a:spLocks noGrp="1"/>
          </p:cNvSpPr>
          <p:nvPr>
            <p:ph sz="quarter" idx="1"/>
          </p:nvPr>
        </p:nvSpPr>
        <p:spPr>
          <a:xfrm>
            <a:off x="2136775" y="1600200"/>
            <a:ext cx="8153400" cy="4495800"/>
          </a:xfrm>
        </p:spPr>
        <p:txBody>
          <a:bodyPr/>
          <a:lstStyle/>
          <a:p>
            <a:pPr>
              <a:buFont typeface="Wingdings" panose="05000000000000000000" pitchFamily="2" charset="2"/>
              <a:buChar char="Ø"/>
            </a:pPr>
            <a:r>
              <a:rPr lang="tr-TR" altLang="ru-RU" sz="2400" dirty="0"/>
              <a:t>Osteoporozun tiplerini sayabilmek</a:t>
            </a:r>
          </a:p>
          <a:p>
            <a:pPr>
              <a:buFont typeface="Wingdings" panose="05000000000000000000" pitchFamily="2" charset="2"/>
              <a:buChar char="Ø"/>
            </a:pPr>
            <a:r>
              <a:rPr lang="tr-TR" altLang="ru-RU" sz="2400" dirty="0"/>
              <a:t>Osteoporoz tanı kriterlerini sayabilmek</a:t>
            </a:r>
          </a:p>
          <a:p>
            <a:pPr eaLnBrk="1" hangingPunct="1">
              <a:buFont typeface="Wingdings" panose="05000000000000000000" pitchFamily="2" charset="2"/>
              <a:buChar char="Ø"/>
            </a:pPr>
            <a:r>
              <a:rPr lang="tr-TR" altLang="ru-RU" sz="2400" dirty="0"/>
              <a:t>Osteoporoz tarama kriterlerini sayabilmek </a:t>
            </a:r>
          </a:p>
          <a:p>
            <a:pPr eaLnBrk="1" hangingPunct="1">
              <a:buFont typeface="Wingdings" panose="05000000000000000000" pitchFamily="2" charset="2"/>
              <a:buChar char="Ø"/>
            </a:pPr>
            <a:r>
              <a:rPr lang="tr-TR" altLang="ru-RU" sz="2400" dirty="0" err="1"/>
              <a:t>DEXA’yı</a:t>
            </a:r>
            <a:r>
              <a:rPr lang="tr-TR" altLang="ru-RU" sz="2400" dirty="0"/>
              <a:t> yorumlayabilmek</a:t>
            </a:r>
          </a:p>
          <a:p>
            <a:pPr eaLnBrk="1" hangingPunct="1">
              <a:buFont typeface="Wingdings" panose="05000000000000000000" pitchFamily="2" charset="2"/>
              <a:buChar char="Ø"/>
            </a:pPr>
            <a:r>
              <a:rPr lang="tr-TR" altLang="ru-RU" sz="2400" dirty="0" err="1"/>
              <a:t>Osteoprozun</a:t>
            </a:r>
            <a:r>
              <a:rPr lang="tr-TR" altLang="ru-RU" sz="2400" dirty="0"/>
              <a:t> </a:t>
            </a:r>
            <a:r>
              <a:rPr lang="tr-TR" altLang="ru-RU" sz="2400" dirty="0" err="1"/>
              <a:t>non</a:t>
            </a:r>
            <a:r>
              <a:rPr lang="tr-TR" altLang="ru-RU" sz="2400" dirty="0"/>
              <a:t>-farmakolojik tedavi yaklaşımını açıklayabilmek</a:t>
            </a:r>
          </a:p>
          <a:p>
            <a:pPr eaLnBrk="1" hangingPunct="1">
              <a:buFont typeface="Wingdings" panose="05000000000000000000" pitchFamily="2" charset="2"/>
              <a:buChar char="Ø"/>
            </a:pPr>
            <a:r>
              <a:rPr lang="tr-TR" altLang="ru-RU" sz="2400" dirty="0" err="1"/>
              <a:t>Osteoprozun</a:t>
            </a:r>
            <a:r>
              <a:rPr lang="tr-TR" altLang="ru-RU" sz="2400" dirty="0"/>
              <a:t> farmakolojik tedavi yaklaşımını açıklayabilmek</a:t>
            </a:r>
          </a:p>
          <a:p>
            <a:pPr eaLnBrk="1" hangingPunct="1">
              <a:buFont typeface="Wingdings" panose="05000000000000000000" pitchFamily="2" charset="2"/>
              <a:buChar char="Ø"/>
            </a:pPr>
            <a:r>
              <a:rPr lang="tr-TR" altLang="ru-RU" sz="2400" dirty="0"/>
              <a:t>Osteoporozdan korunma yöntemlerini sayabilmek</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endParaRPr lang="tr-TR" altLang="ru-RU" sz="2400"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1 Başlık">
            <a:extLst>
              <a:ext uri="{FF2B5EF4-FFF2-40B4-BE49-F238E27FC236}">
                <a16:creationId xmlns:a16="http://schemas.microsoft.com/office/drawing/2014/main" id="{EBAD6C8B-FE76-4F7A-A80D-CD8C6AAB182B}"/>
              </a:ext>
            </a:extLst>
          </p:cNvPr>
          <p:cNvSpPr>
            <a:spLocks noGrp="1"/>
          </p:cNvSpPr>
          <p:nvPr>
            <p:ph type="title"/>
          </p:nvPr>
        </p:nvSpPr>
        <p:spPr>
          <a:xfrm>
            <a:off x="2136775" y="228600"/>
            <a:ext cx="8153400" cy="990600"/>
          </a:xfrm>
        </p:spPr>
        <p:txBody>
          <a:bodyPr/>
          <a:lstStyle/>
          <a:p>
            <a:pPr eaLnBrk="1" hangingPunct="1"/>
            <a:endParaRPr lang="ru-RU" altLang="ru-RU">
              <a:latin typeface="Tw Cen MT" panose="020B0602020104020603" pitchFamily="34" charset="0"/>
            </a:endParaRPr>
          </a:p>
        </p:txBody>
      </p:sp>
      <p:sp>
        <p:nvSpPr>
          <p:cNvPr id="44035" name="2 İçerik Yer Tutucusu">
            <a:extLst>
              <a:ext uri="{FF2B5EF4-FFF2-40B4-BE49-F238E27FC236}">
                <a16:creationId xmlns:a16="http://schemas.microsoft.com/office/drawing/2014/main" id="{247BA334-8FE8-4A11-8CFC-66AD969CB024}"/>
              </a:ext>
            </a:extLst>
          </p:cNvPr>
          <p:cNvSpPr>
            <a:spLocks noGrp="1"/>
          </p:cNvSpPr>
          <p:nvPr>
            <p:ph sz="quarter" idx="1"/>
          </p:nvPr>
        </p:nvSpPr>
        <p:spPr>
          <a:xfrm>
            <a:off x="2136775" y="1600200"/>
            <a:ext cx="8153400" cy="4495800"/>
          </a:xfrm>
        </p:spPr>
        <p:txBody>
          <a:bodyPr/>
          <a:lstStyle/>
          <a:p>
            <a:pPr eaLnBrk="1" hangingPunct="1"/>
            <a:endParaRPr lang="ru-RU" altLang="ru-RU">
              <a:latin typeface="Tw Cen MT" panose="020B0602020104020603" pitchFamily="34" charset="0"/>
            </a:endParaRPr>
          </a:p>
        </p:txBody>
      </p:sp>
      <p:pic>
        <p:nvPicPr>
          <p:cNvPr id="3" name="Resim 2">
            <a:extLst>
              <a:ext uri="{FF2B5EF4-FFF2-40B4-BE49-F238E27FC236}">
                <a16:creationId xmlns:a16="http://schemas.microsoft.com/office/drawing/2014/main" id="{5684F08E-8E60-2817-BB63-93A570BF5114}"/>
              </a:ext>
            </a:extLst>
          </p:cNvPr>
          <p:cNvPicPr>
            <a:picLocks noChangeAspect="1"/>
          </p:cNvPicPr>
          <p:nvPr/>
        </p:nvPicPr>
        <p:blipFill>
          <a:blip r:embed="rId2"/>
          <a:stretch>
            <a:fillRect/>
          </a:stretch>
        </p:blipFill>
        <p:spPr>
          <a:xfrm>
            <a:off x="2304661" y="0"/>
            <a:ext cx="7565706" cy="6858000"/>
          </a:xfrm>
          <a:prstGeom prst="rect">
            <a:avLst/>
          </a:prstGeom>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a:extLst>
              <a:ext uri="{FF2B5EF4-FFF2-40B4-BE49-F238E27FC236}">
                <a16:creationId xmlns:a16="http://schemas.microsoft.com/office/drawing/2014/main" id="{7EC576D3-43FE-402F-86AB-8DCC8D51AEA8}"/>
              </a:ext>
            </a:extLst>
          </p:cNvPr>
          <p:cNvSpPr>
            <a:spLocks noGrp="1" noChangeArrowheads="1"/>
          </p:cNvSpPr>
          <p:nvPr>
            <p:ph type="title"/>
          </p:nvPr>
        </p:nvSpPr>
        <p:spPr>
          <a:xfrm>
            <a:off x="2019300" y="947057"/>
            <a:ext cx="8153400" cy="990600"/>
          </a:xfrm>
        </p:spPr>
        <p:txBody>
          <a:bodyPr/>
          <a:lstStyle/>
          <a:p>
            <a:pPr eaLnBrk="1" hangingPunct="1"/>
            <a:r>
              <a:rPr lang="tr-TR" altLang="ru-RU" sz="4000" dirty="0"/>
              <a:t>Kırık riskinin değerlendirmesi</a:t>
            </a:r>
          </a:p>
        </p:txBody>
      </p:sp>
      <p:sp>
        <p:nvSpPr>
          <p:cNvPr id="45059" name="Rectangle 3">
            <a:extLst>
              <a:ext uri="{FF2B5EF4-FFF2-40B4-BE49-F238E27FC236}">
                <a16:creationId xmlns:a16="http://schemas.microsoft.com/office/drawing/2014/main" id="{4FA768EA-F441-4629-9715-B2419CA003E9}"/>
              </a:ext>
            </a:extLst>
          </p:cNvPr>
          <p:cNvSpPr>
            <a:spLocks noGrp="1" noChangeArrowheads="1"/>
          </p:cNvSpPr>
          <p:nvPr>
            <p:ph sz="quarter" idx="1"/>
          </p:nvPr>
        </p:nvSpPr>
        <p:spPr>
          <a:xfrm>
            <a:off x="2136775" y="1600200"/>
            <a:ext cx="8153400" cy="4495800"/>
          </a:xfrm>
        </p:spPr>
        <p:txBody>
          <a:bodyPr/>
          <a:lstStyle/>
          <a:p>
            <a:pPr eaLnBrk="1" hangingPunct="1"/>
            <a:endParaRPr lang="tr-TR" altLang="ru-RU" sz="2400" dirty="0"/>
          </a:p>
          <a:p>
            <a:pPr eaLnBrk="1" hangingPunct="1"/>
            <a:endParaRPr lang="tr-TR" altLang="ru-RU" sz="2400" dirty="0"/>
          </a:p>
          <a:p>
            <a:pPr marL="0" indent="0">
              <a:buNone/>
            </a:pPr>
            <a:r>
              <a:rPr lang="tr-TR" altLang="ru-RU" sz="2400" dirty="0"/>
              <a:t>FRAX </a:t>
            </a:r>
            <a:r>
              <a:rPr lang="tr-TR" altLang="ru-RU" sz="2400" dirty="0" err="1"/>
              <a:t>skorlamasına</a:t>
            </a:r>
            <a:r>
              <a:rPr lang="tr-TR" altLang="ru-RU" sz="2400" dirty="0"/>
              <a:t> göre; </a:t>
            </a:r>
          </a:p>
          <a:p>
            <a:pPr marL="0" indent="0">
              <a:buNone/>
            </a:pPr>
            <a:endParaRPr lang="tr-TR" altLang="ru-RU" sz="2400" dirty="0"/>
          </a:p>
          <a:p>
            <a:pPr eaLnBrk="1" hangingPunct="1">
              <a:buFont typeface="Wingdings" panose="05000000000000000000" pitchFamily="2" charset="2"/>
              <a:buChar char="Ø"/>
            </a:pPr>
            <a:r>
              <a:rPr lang="tr-TR" altLang="ru-RU" sz="2400" dirty="0"/>
              <a:t>10 yıllık kalça kırığı riski ≥ %3</a:t>
            </a:r>
          </a:p>
          <a:p>
            <a:pPr eaLnBrk="1" hangingPunct="1">
              <a:buFont typeface="Wingdings" panose="05000000000000000000" pitchFamily="2" charset="2"/>
              <a:buChar char="Ø"/>
            </a:pPr>
            <a:r>
              <a:rPr lang="tr-TR" altLang="ru-RU" sz="2400" dirty="0"/>
              <a:t> Majör </a:t>
            </a:r>
            <a:r>
              <a:rPr lang="tr-TR" altLang="ru-RU" sz="2400" dirty="0" err="1"/>
              <a:t>osteoporotik</a:t>
            </a:r>
            <a:r>
              <a:rPr lang="tr-TR" altLang="ru-RU" sz="2400" dirty="0"/>
              <a:t> kırık riski ≥ %20 </a:t>
            </a:r>
          </a:p>
          <a:p>
            <a:pPr>
              <a:buFont typeface="Wingdings" panose="05000000000000000000" pitchFamily="2" charset="2"/>
              <a:buChar char="Ø"/>
            </a:pPr>
            <a:r>
              <a:rPr lang="tr-TR" altLang="ru-RU" sz="2400" dirty="0"/>
              <a:t>tedaviye başlanması maliyet-etkin kabul edilmekte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Başlık 1">
            <a:extLst>
              <a:ext uri="{FF2B5EF4-FFF2-40B4-BE49-F238E27FC236}">
                <a16:creationId xmlns:a16="http://schemas.microsoft.com/office/drawing/2014/main" id="{29728E09-A5F9-13D2-34E2-4CC5BC27F032}"/>
              </a:ext>
            </a:extLst>
          </p:cNvPr>
          <p:cNvSpPr>
            <a:spLocks noGrp="1" noChangeArrowheads="1"/>
          </p:cNvSpPr>
          <p:nvPr>
            <p:ph type="title"/>
          </p:nvPr>
        </p:nvSpPr>
        <p:spPr>
          <a:xfrm>
            <a:off x="1398037" y="812995"/>
            <a:ext cx="10515600" cy="1325563"/>
          </a:xfrm>
        </p:spPr>
        <p:txBody>
          <a:bodyPr>
            <a:normAutofit/>
          </a:bodyPr>
          <a:lstStyle/>
          <a:p>
            <a:r>
              <a:rPr lang="tr-TR" altLang="tr-TR" sz="4000" dirty="0"/>
              <a:t>Osteoporoz Tedavisinde Hedefler </a:t>
            </a:r>
          </a:p>
        </p:txBody>
      </p:sp>
      <p:sp>
        <p:nvSpPr>
          <p:cNvPr id="48131" name="İçerik Yer Tutucusu 2">
            <a:extLst>
              <a:ext uri="{FF2B5EF4-FFF2-40B4-BE49-F238E27FC236}">
                <a16:creationId xmlns:a16="http://schemas.microsoft.com/office/drawing/2014/main" id="{E2A041CE-2A17-7AB7-8D58-F9298F854551}"/>
              </a:ext>
            </a:extLst>
          </p:cNvPr>
          <p:cNvSpPr>
            <a:spLocks noGrp="1" noChangeArrowheads="1"/>
          </p:cNvSpPr>
          <p:nvPr>
            <p:ph idx="1"/>
          </p:nvPr>
        </p:nvSpPr>
        <p:spPr>
          <a:xfrm>
            <a:off x="2197943" y="2340171"/>
            <a:ext cx="6538913" cy="3116263"/>
          </a:xfrm>
        </p:spPr>
        <p:txBody>
          <a:bodyPr/>
          <a:lstStyle/>
          <a:p>
            <a:pPr>
              <a:buFont typeface="Wingdings" panose="05000000000000000000" pitchFamily="2" charset="2"/>
              <a:buChar char="Ø"/>
            </a:pPr>
            <a:r>
              <a:rPr lang="tr-TR" altLang="tr-TR" dirty="0"/>
              <a:t>Kırıkların önlenmesi</a:t>
            </a:r>
          </a:p>
          <a:p>
            <a:pPr>
              <a:buFont typeface="Wingdings" panose="05000000000000000000" pitchFamily="2" charset="2"/>
              <a:buChar char="Ø"/>
            </a:pPr>
            <a:r>
              <a:rPr lang="tr-TR" altLang="tr-TR" dirty="0"/>
              <a:t>KMY artışını ve devamlılığını sağlamak</a:t>
            </a:r>
          </a:p>
          <a:p>
            <a:pPr>
              <a:buFont typeface="Wingdings" panose="05000000000000000000" pitchFamily="2" charset="2"/>
              <a:buChar char="Ø"/>
            </a:pPr>
            <a:r>
              <a:rPr lang="tr-TR" altLang="tr-TR" dirty="0"/>
              <a:t>Sekonder nedenlere bağlı kemik kaybını önlemek</a:t>
            </a:r>
          </a:p>
          <a:p>
            <a:pPr>
              <a:buFont typeface="Wingdings" panose="05000000000000000000" pitchFamily="2" charset="2"/>
              <a:buChar char="Ø"/>
            </a:pPr>
            <a:r>
              <a:rPr lang="tr-TR" altLang="tr-TR" dirty="0"/>
              <a:t>Mortalite ve morbiditeyi azaltmak</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Başlık 1">
            <a:extLst>
              <a:ext uri="{FF2B5EF4-FFF2-40B4-BE49-F238E27FC236}">
                <a16:creationId xmlns:a16="http://schemas.microsoft.com/office/drawing/2014/main" id="{06FC1B08-9A15-A17E-0C24-8B231AFE60C9}"/>
              </a:ext>
            </a:extLst>
          </p:cNvPr>
          <p:cNvSpPr>
            <a:spLocks noGrp="1" noChangeArrowheads="1"/>
          </p:cNvSpPr>
          <p:nvPr>
            <p:ph type="title"/>
          </p:nvPr>
        </p:nvSpPr>
        <p:spPr/>
        <p:txBody>
          <a:bodyPr/>
          <a:lstStyle/>
          <a:p>
            <a:pPr eaLnBrk="1" hangingPunct="1"/>
            <a:r>
              <a:rPr lang="tr-TR" altLang="tr-TR" sz="3600" dirty="0"/>
              <a:t>     TEDAVİ</a:t>
            </a:r>
          </a:p>
        </p:txBody>
      </p:sp>
      <p:sp>
        <p:nvSpPr>
          <p:cNvPr id="49155" name="İçerik Yer Tutucusu 2">
            <a:extLst>
              <a:ext uri="{FF2B5EF4-FFF2-40B4-BE49-F238E27FC236}">
                <a16:creationId xmlns:a16="http://schemas.microsoft.com/office/drawing/2014/main" id="{F5C85157-22EA-9B10-6787-8BF63479BCA4}"/>
              </a:ext>
            </a:extLst>
          </p:cNvPr>
          <p:cNvSpPr>
            <a:spLocks noGrp="1" noChangeArrowheads="1"/>
          </p:cNvSpPr>
          <p:nvPr>
            <p:ph idx="1"/>
          </p:nvPr>
        </p:nvSpPr>
        <p:spPr>
          <a:xfrm>
            <a:off x="3059114" y="2492375"/>
            <a:ext cx="6480175" cy="2973388"/>
          </a:xfrm>
        </p:spPr>
        <p:txBody>
          <a:bodyPr/>
          <a:lstStyle/>
          <a:p>
            <a:pPr eaLnBrk="1" hangingPunct="1"/>
            <a:r>
              <a:rPr lang="tr-TR" altLang="tr-TR"/>
              <a:t>Nonfarmakolojik Tedavi</a:t>
            </a:r>
          </a:p>
          <a:p>
            <a:pPr eaLnBrk="1" hangingPunct="1"/>
            <a:r>
              <a:rPr lang="tr-TR" altLang="tr-TR"/>
              <a:t>Farmakolojik Tedavi</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Başlık 1">
            <a:extLst>
              <a:ext uri="{FF2B5EF4-FFF2-40B4-BE49-F238E27FC236}">
                <a16:creationId xmlns:a16="http://schemas.microsoft.com/office/drawing/2014/main" id="{83BD1927-8BC5-76DC-9207-03AB1A434D00}"/>
              </a:ext>
            </a:extLst>
          </p:cNvPr>
          <p:cNvSpPr>
            <a:spLocks noGrp="1" noChangeArrowheads="1"/>
          </p:cNvSpPr>
          <p:nvPr>
            <p:ph type="title"/>
          </p:nvPr>
        </p:nvSpPr>
        <p:spPr>
          <a:xfrm>
            <a:off x="3078164" y="822325"/>
            <a:ext cx="6480175" cy="1049338"/>
          </a:xfrm>
        </p:spPr>
        <p:txBody>
          <a:bodyPr>
            <a:noAutofit/>
          </a:bodyPr>
          <a:lstStyle/>
          <a:p>
            <a:pPr eaLnBrk="1" hangingPunct="1"/>
            <a:r>
              <a:rPr lang="tr-TR" altLang="tr-TR" sz="3600" dirty="0" err="1"/>
              <a:t>Nonfarmakolojik</a:t>
            </a:r>
            <a:r>
              <a:rPr lang="tr-TR" altLang="tr-TR" sz="3600" dirty="0"/>
              <a:t> Tedavi</a:t>
            </a:r>
            <a:br>
              <a:rPr lang="tr-TR" altLang="tr-TR" sz="3600" dirty="0"/>
            </a:br>
            <a:endParaRPr lang="tr-TR" altLang="tr-TR" sz="3600" dirty="0"/>
          </a:p>
        </p:txBody>
      </p:sp>
      <p:sp>
        <p:nvSpPr>
          <p:cNvPr id="50179" name="İçerik Yer Tutucusu 2">
            <a:extLst>
              <a:ext uri="{FF2B5EF4-FFF2-40B4-BE49-F238E27FC236}">
                <a16:creationId xmlns:a16="http://schemas.microsoft.com/office/drawing/2014/main" id="{815984BC-AE0B-0C59-E820-E872D2B521A1}"/>
              </a:ext>
            </a:extLst>
          </p:cNvPr>
          <p:cNvSpPr>
            <a:spLocks noGrp="1" noChangeArrowheads="1"/>
          </p:cNvSpPr>
          <p:nvPr>
            <p:ph idx="1"/>
          </p:nvPr>
        </p:nvSpPr>
        <p:spPr>
          <a:xfrm>
            <a:off x="1435587" y="2060575"/>
            <a:ext cx="5581033" cy="3449638"/>
          </a:xfrm>
        </p:spPr>
        <p:txBody>
          <a:bodyPr>
            <a:normAutofit lnSpcReduction="10000"/>
          </a:bodyPr>
          <a:lstStyle/>
          <a:p>
            <a:pPr eaLnBrk="1" hangingPunct="1"/>
            <a:r>
              <a:rPr lang="tr-TR" altLang="tr-TR" dirty="0"/>
              <a:t>Beslenme </a:t>
            </a:r>
          </a:p>
          <a:p>
            <a:pPr eaLnBrk="1" hangingPunct="1"/>
            <a:r>
              <a:rPr lang="tr-TR" altLang="tr-TR" dirty="0"/>
              <a:t>Yeterli kalsiyum alımı</a:t>
            </a:r>
          </a:p>
          <a:p>
            <a:pPr eaLnBrk="1" hangingPunct="1"/>
            <a:r>
              <a:rPr lang="tr-TR" altLang="tr-TR" dirty="0"/>
              <a:t>Egzersiz </a:t>
            </a:r>
          </a:p>
          <a:p>
            <a:pPr eaLnBrk="1" hangingPunct="1"/>
            <a:r>
              <a:rPr lang="tr-TR" altLang="tr-TR" dirty="0"/>
              <a:t>Sigaranın kesilmesi</a:t>
            </a:r>
          </a:p>
          <a:p>
            <a:pPr eaLnBrk="1" hangingPunct="1"/>
            <a:r>
              <a:rPr lang="tr-TR" altLang="tr-TR" dirty="0"/>
              <a:t>Alkol alımının sınırlandırılması</a:t>
            </a:r>
          </a:p>
          <a:p>
            <a:pPr eaLnBrk="1" hangingPunct="1"/>
            <a:r>
              <a:rPr lang="tr-TR" altLang="tr-TR" dirty="0"/>
              <a:t>Yeterli vitamin D alımı</a:t>
            </a:r>
          </a:p>
          <a:p>
            <a:pPr eaLnBrk="1" hangingPunct="1"/>
            <a:r>
              <a:rPr lang="tr-TR" altLang="tr-TR" dirty="0"/>
              <a:t>Düşme riskinin azaltılması</a:t>
            </a:r>
          </a:p>
        </p:txBody>
      </p:sp>
      <p:pic>
        <p:nvPicPr>
          <p:cNvPr id="50180" name="Resim 4">
            <a:extLst>
              <a:ext uri="{FF2B5EF4-FFF2-40B4-BE49-F238E27FC236}">
                <a16:creationId xmlns:a16="http://schemas.microsoft.com/office/drawing/2014/main" id="{8DD07388-D086-B86A-66B1-6ECBB822E56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43825" y="1687350"/>
            <a:ext cx="2717800" cy="1924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0181" name="Resim 6">
            <a:extLst>
              <a:ext uri="{FF2B5EF4-FFF2-40B4-BE49-F238E27FC236}">
                <a16:creationId xmlns:a16="http://schemas.microsoft.com/office/drawing/2014/main" id="{365EFCDD-E0D5-CC1B-4E89-347EF0A1B0D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751763" y="3785394"/>
            <a:ext cx="2709862" cy="1938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Başlık 1">
            <a:extLst>
              <a:ext uri="{FF2B5EF4-FFF2-40B4-BE49-F238E27FC236}">
                <a16:creationId xmlns:a16="http://schemas.microsoft.com/office/drawing/2014/main" id="{9D8CF5EC-1748-2272-54A1-65B06B363401}"/>
              </a:ext>
            </a:extLst>
          </p:cNvPr>
          <p:cNvSpPr>
            <a:spLocks noGrp="1" noChangeArrowheads="1"/>
          </p:cNvSpPr>
          <p:nvPr>
            <p:ph type="title"/>
          </p:nvPr>
        </p:nvSpPr>
        <p:spPr>
          <a:xfrm>
            <a:off x="838200" y="860084"/>
            <a:ext cx="10515600" cy="1325563"/>
          </a:xfrm>
        </p:spPr>
        <p:txBody>
          <a:bodyPr>
            <a:normAutofit/>
          </a:bodyPr>
          <a:lstStyle/>
          <a:p>
            <a:r>
              <a:rPr lang="tr-TR" altLang="tr-TR" sz="3600" dirty="0"/>
              <a:t>		</a:t>
            </a:r>
            <a:r>
              <a:rPr lang="tr-TR" altLang="tr-TR" sz="3600" dirty="0" err="1"/>
              <a:t>Nonfarmakolojik</a:t>
            </a:r>
            <a:r>
              <a:rPr lang="tr-TR" altLang="tr-TR" sz="3600" dirty="0"/>
              <a:t> Tedavi</a:t>
            </a:r>
          </a:p>
        </p:txBody>
      </p:sp>
      <p:sp>
        <p:nvSpPr>
          <p:cNvPr id="3" name="İçerik Yer Tutucusu 2">
            <a:extLst>
              <a:ext uri="{FF2B5EF4-FFF2-40B4-BE49-F238E27FC236}">
                <a16:creationId xmlns:a16="http://schemas.microsoft.com/office/drawing/2014/main" id="{22EEDB3A-62AD-BE33-53DF-FA4D0C9A42B3}"/>
              </a:ext>
            </a:extLst>
          </p:cNvPr>
          <p:cNvSpPr>
            <a:spLocks noGrp="1"/>
          </p:cNvSpPr>
          <p:nvPr>
            <p:ph idx="1"/>
          </p:nvPr>
        </p:nvSpPr>
        <p:spPr>
          <a:xfrm>
            <a:off x="3059114" y="2276475"/>
            <a:ext cx="6480175" cy="3189288"/>
          </a:xfrm>
        </p:spPr>
        <p:txBody>
          <a:bodyPr>
            <a:normAutofit lnSpcReduction="10000"/>
          </a:bodyPr>
          <a:lstStyle/>
          <a:p>
            <a:pPr marL="0" indent="0">
              <a:buNone/>
              <a:defRPr/>
            </a:pPr>
            <a:r>
              <a:rPr lang="tr-TR" dirty="0"/>
              <a:t> Beslenme:</a:t>
            </a:r>
          </a:p>
          <a:p>
            <a:pPr>
              <a:buFont typeface="Wingdings" panose="05000000000000000000" pitchFamily="2" charset="2"/>
              <a:buChar char="Ø"/>
              <a:defRPr/>
            </a:pPr>
            <a:r>
              <a:rPr lang="tr-TR" dirty="0"/>
              <a:t>Düşük BKİ (&lt;20) osteoporoz ve kırık riskini artırmakta</a:t>
            </a:r>
          </a:p>
          <a:p>
            <a:pPr>
              <a:buFont typeface="Wingdings" panose="05000000000000000000" pitchFamily="2" charset="2"/>
              <a:buChar char="Ø"/>
              <a:defRPr/>
            </a:pPr>
            <a:r>
              <a:rPr lang="tr-TR" dirty="0"/>
              <a:t>Hızlı ve fazla kilo kaybı kemik kaybını artırmakta</a:t>
            </a:r>
          </a:p>
          <a:p>
            <a:pPr>
              <a:buFont typeface="Wingdings" panose="05000000000000000000" pitchFamily="2" charset="2"/>
              <a:buChar char="Ø"/>
              <a:defRPr/>
            </a:pPr>
            <a:r>
              <a:rPr lang="tr-TR" dirty="0"/>
              <a:t>Yeterli protein alımı (0,8 g/kg)</a:t>
            </a:r>
          </a:p>
          <a:p>
            <a:pPr>
              <a:buFont typeface="Wingdings" panose="05000000000000000000" pitchFamily="2" charset="2"/>
              <a:buChar char="Ø"/>
              <a:defRPr/>
            </a:pPr>
            <a:r>
              <a:rPr lang="tr-TR" dirty="0"/>
              <a:t>Sodyum alımının kısıtlanması</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Başlık 1">
            <a:extLst>
              <a:ext uri="{FF2B5EF4-FFF2-40B4-BE49-F238E27FC236}">
                <a16:creationId xmlns:a16="http://schemas.microsoft.com/office/drawing/2014/main" id="{372321CA-7AC6-19F5-73DB-978298AF981B}"/>
              </a:ext>
            </a:extLst>
          </p:cNvPr>
          <p:cNvSpPr>
            <a:spLocks noGrp="1" noChangeArrowheads="1"/>
          </p:cNvSpPr>
          <p:nvPr>
            <p:ph type="title"/>
          </p:nvPr>
        </p:nvSpPr>
        <p:spPr>
          <a:xfrm>
            <a:off x="2724539" y="757011"/>
            <a:ext cx="5589037" cy="1325563"/>
          </a:xfrm>
        </p:spPr>
        <p:txBody>
          <a:bodyPr>
            <a:normAutofit/>
          </a:bodyPr>
          <a:lstStyle/>
          <a:p>
            <a:pPr eaLnBrk="1" hangingPunct="1"/>
            <a:r>
              <a:rPr lang="tr-TR" altLang="tr-TR" sz="4000" dirty="0"/>
              <a:t>Yeterli kalsiyum alımı</a:t>
            </a:r>
          </a:p>
        </p:txBody>
      </p:sp>
      <p:pic>
        <p:nvPicPr>
          <p:cNvPr id="53251" name="İçerik Yer Tutucusu 4">
            <a:extLst>
              <a:ext uri="{FF2B5EF4-FFF2-40B4-BE49-F238E27FC236}">
                <a16:creationId xmlns:a16="http://schemas.microsoft.com/office/drawing/2014/main" id="{DA077DAE-E1EF-4544-15A4-6E18A3F48706}"/>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959894" y="3011489"/>
            <a:ext cx="5664200" cy="1641475"/>
          </a:xfrm>
          <a:ln>
            <a:solidFill>
              <a:schemeClr val="accent1"/>
            </a:solidFill>
            <a:miter lim="800000"/>
            <a:headEnd/>
            <a:tailEnd/>
          </a:ln>
        </p:spPr>
      </p:pic>
      <p:sp>
        <p:nvSpPr>
          <p:cNvPr id="53252" name="Metin kutusu 5">
            <a:extLst>
              <a:ext uri="{FF2B5EF4-FFF2-40B4-BE49-F238E27FC236}">
                <a16:creationId xmlns:a16="http://schemas.microsoft.com/office/drawing/2014/main" id="{8E9868E0-FD24-D0F0-8AEE-0EC496EBE8C8}"/>
              </a:ext>
            </a:extLst>
          </p:cNvPr>
          <p:cNvSpPr txBox="1">
            <a:spLocks noChangeArrowheads="1"/>
          </p:cNvSpPr>
          <p:nvPr/>
        </p:nvSpPr>
        <p:spPr bwMode="auto">
          <a:xfrm>
            <a:off x="3503613" y="2420939"/>
            <a:ext cx="457676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120000"/>
              </a:lnSpc>
              <a:spcBef>
                <a:spcPts val="1000"/>
              </a:spcBef>
              <a:buClr>
                <a:schemeClr val="accent1"/>
              </a:buClr>
              <a:buSzPct val="100000"/>
              <a:buFont typeface="Arial" panose="020B0604020202020204" pitchFamily="34" charset="0"/>
              <a:buChar char="•"/>
              <a:defRPr sz="2000">
                <a:solidFill>
                  <a:schemeClr val="tx1"/>
                </a:solidFill>
                <a:latin typeface="Palatino Linotype" panose="02040502050505030304" pitchFamily="18" charset="0"/>
              </a:defRPr>
            </a:lvl1pPr>
            <a:lvl2pPr marL="742950" indent="-28575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2pPr>
            <a:lvl3pPr marL="1143000" indent="-228600">
              <a:lnSpc>
                <a:spcPct val="120000"/>
              </a:lnSpc>
              <a:spcBef>
                <a:spcPts val="500"/>
              </a:spcBef>
              <a:buClr>
                <a:schemeClr val="accent1"/>
              </a:buClr>
              <a:buSzPct val="100000"/>
              <a:buFont typeface="Arial" panose="020B0604020202020204" pitchFamily="34" charset="0"/>
              <a:buChar char="•"/>
              <a:defRPr sz="1600">
                <a:solidFill>
                  <a:schemeClr val="tx1"/>
                </a:solidFill>
                <a:latin typeface="Palatino Linotype" panose="02040502050505030304" pitchFamily="18" charset="0"/>
              </a:defRPr>
            </a:lvl3pPr>
            <a:lvl4pPr marL="1600200" indent="-228600">
              <a:lnSpc>
                <a:spcPct val="120000"/>
              </a:lnSpc>
              <a:spcBef>
                <a:spcPts val="500"/>
              </a:spcBef>
              <a:buClr>
                <a:schemeClr val="accent1"/>
              </a:buClr>
              <a:buSzPct val="100000"/>
              <a:buFont typeface="Arial" panose="020B0604020202020204" pitchFamily="34" charset="0"/>
              <a:buChar char="•"/>
              <a:defRPr sz="1400">
                <a:solidFill>
                  <a:schemeClr val="tx1"/>
                </a:solidFill>
                <a:latin typeface="Palatino Linotype" panose="02040502050505030304" pitchFamily="18" charset="0"/>
              </a:defRPr>
            </a:lvl4pPr>
            <a:lvl5pPr marL="2057400" indent="-228600">
              <a:lnSpc>
                <a:spcPct val="120000"/>
              </a:lnSpc>
              <a:spcBef>
                <a:spcPts val="500"/>
              </a:spcBef>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5pPr>
            <a:lvl6pPr marL="25146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6pPr>
            <a:lvl7pPr marL="29718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7pPr>
            <a:lvl8pPr marL="34290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8pPr>
            <a:lvl9pPr marL="3886200" indent="-228600" defTabSz="457200" eaLnBrk="0" fontAlgn="base" hangingPunct="0">
              <a:lnSpc>
                <a:spcPct val="120000"/>
              </a:lnSpc>
              <a:spcBef>
                <a:spcPts val="500"/>
              </a:spcBef>
              <a:spcAft>
                <a:spcPct val="0"/>
              </a:spcAft>
              <a:buClr>
                <a:schemeClr val="accent1"/>
              </a:buClr>
              <a:buSzPct val="100000"/>
              <a:buFont typeface="Arial" panose="020B0604020202020204" pitchFamily="34" charset="0"/>
              <a:buChar char="•"/>
              <a:defRPr sz="1200">
                <a:solidFill>
                  <a:schemeClr val="tx1"/>
                </a:solidFill>
                <a:latin typeface="Palatino Linotype" panose="02040502050505030304" pitchFamily="18" charset="0"/>
              </a:defRPr>
            </a:lvl9pPr>
          </a:lstStyle>
          <a:p>
            <a:pPr>
              <a:lnSpc>
                <a:spcPct val="100000"/>
              </a:lnSpc>
              <a:spcBef>
                <a:spcPct val="0"/>
              </a:spcBef>
              <a:buClrTx/>
              <a:buSzTx/>
              <a:buFontTx/>
              <a:buNone/>
            </a:pPr>
            <a:r>
              <a:rPr lang="tr-TR" altLang="tr-TR" sz="1800" dirty="0"/>
              <a:t>Önerilen Günlük Kalsiyum Alımı</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Başlık 1">
            <a:extLst>
              <a:ext uri="{FF2B5EF4-FFF2-40B4-BE49-F238E27FC236}">
                <a16:creationId xmlns:a16="http://schemas.microsoft.com/office/drawing/2014/main" id="{47C9B926-EB78-66B9-54A8-2574EB3131A3}"/>
              </a:ext>
            </a:extLst>
          </p:cNvPr>
          <p:cNvSpPr>
            <a:spLocks noGrp="1" noChangeArrowheads="1"/>
          </p:cNvSpPr>
          <p:nvPr>
            <p:ph type="title"/>
          </p:nvPr>
        </p:nvSpPr>
        <p:spPr>
          <a:xfrm>
            <a:off x="2464773" y="717550"/>
            <a:ext cx="6480175" cy="1049338"/>
          </a:xfrm>
        </p:spPr>
        <p:txBody>
          <a:bodyPr>
            <a:normAutofit/>
          </a:bodyPr>
          <a:lstStyle/>
          <a:p>
            <a:r>
              <a:rPr lang="tr-TR" altLang="tr-TR" sz="3600" dirty="0"/>
              <a:t>Süt Ürünlerinin Kalsiyum İçeriği</a:t>
            </a:r>
          </a:p>
        </p:txBody>
      </p:sp>
      <p:pic>
        <p:nvPicPr>
          <p:cNvPr id="54275" name="İçerik Yer Tutucusu 8">
            <a:extLst>
              <a:ext uri="{FF2B5EF4-FFF2-40B4-BE49-F238E27FC236}">
                <a16:creationId xmlns:a16="http://schemas.microsoft.com/office/drawing/2014/main" id="{24B028C2-9776-7A41-403C-B181F66AEA87}"/>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2668037" y="2214367"/>
            <a:ext cx="6654279" cy="3926083"/>
          </a:xfrm>
          <a:ln>
            <a:solidFill>
              <a:schemeClr val="accent1"/>
            </a:solidFill>
            <a:miter lim="800000"/>
            <a:headEnd/>
            <a:tailEnd/>
          </a:ln>
        </p:spPr>
      </p:pic>
      <p:pic>
        <p:nvPicPr>
          <p:cNvPr id="54276" name="Resim 3">
            <a:extLst>
              <a:ext uri="{FF2B5EF4-FFF2-40B4-BE49-F238E27FC236}">
                <a16:creationId xmlns:a16="http://schemas.microsoft.com/office/drawing/2014/main" id="{B6FA2A5A-1971-B19A-1C3A-ED093A1DF23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78847" y="331788"/>
            <a:ext cx="1704975" cy="1435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Başlık 1">
            <a:extLst>
              <a:ext uri="{FF2B5EF4-FFF2-40B4-BE49-F238E27FC236}">
                <a16:creationId xmlns:a16="http://schemas.microsoft.com/office/drawing/2014/main" id="{4B83FDE7-7608-AD40-521B-02E4F4ADDEB0}"/>
              </a:ext>
            </a:extLst>
          </p:cNvPr>
          <p:cNvSpPr>
            <a:spLocks noGrp="1" noChangeArrowheads="1"/>
          </p:cNvSpPr>
          <p:nvPr>
            <p:ph type="title"/>
          </p:nvPr>
        </p:nvSpPr>
        <p:spPr>
          <a:xfrm>
            <a:off x="2339523" y="1118637"/>
            <a:ext cx="6480175" cy="752475"/>
          </a:xfrm>
        </p:spPr>
        <p:txBody>
          <a:bodyPr>
            <a:normAutofit/>
          </a:bodyPr>
          <a:lstStyle/>
          <a:p>
            <a:r>
              <a:rPr lang="tr-TR" altLang="tr-TR" sz="3600" b="1" dirty="0"/>
              <a:t>Kalsiyum destek tedavisi</a:t>
            </a:r>
          </a:p>
        </p:txBody>
      </p:sp>
      <p:sp>
        <p:nvSpPr>
          <p:cNvPr id="55299" name="İçerik Yer Tutucusu 2">
            <a:extLst>
              <a:ext uri="{FF2B5EF4-FFF2-40B4-BE49-F238E27FC236}">
                <a16:creationId xmlns:a16="http://schemas.microsoft.com/office/drawing/2014/main" id="{A22E256B-1ED4-06C5-727C-561BAFE9A9A4}"/>
              </a:ext>
            </a:extLst>
          </p:cNvPr>
          <p:cNvSpPr>
            <a:spLocks noGrp="1" noChangeArrowheads="1"/>
          </p:cNvSpPr>
          <p:nvPr>
            <p:ph idx="1"/>
          </p:nvPr>
        </p:nvSpPr>
        <p:spPr>
          <a:xfrm>
            <a:off x="2177273" y="2226907"/>
            <a:ext cx="6480175" cy="3332163"/>
          </a:xfrm>
        </p:spPr>
        <p:txBody>
          <a:bodyPr>
            <a:normAutofit lnSpcReduction="10000"/>
          </a:bodyPr>
          <a:lstStyle/>
          <a:p>
            <a:pPr>
              <a:buFont typeface="Wingdings" panose="05000000000000000000" pitchFamily="2" charset="2"/>
              <a:buChar char="Ø"/>
            </a:pPr>
            <a:r>
              <a:rPr lang="tr-TR" altLang="tr-TR" dirty="0"/>
              <a:t>Sıklıkla kalsiyum karbonat </a:t>
            </a:r>
          </a:p>
          <a:p>
            <a:pPr>
              <a:buFont typeface="Wingdings" panose="05000000000000000000" pitchFamily="2" charset="2"/>
              <a:buChar char="Ø"/>
            </a:pPr>
            <a:r>
              <a:rPr lang="tr-TR" altLang="tr-TR" dirty="0"/>
              <a:t>Emilimi için mide asiditesi gerekli olduğu için tok </a:t>
            </a:r>
          </a:p>
          <a:p>
            <a:pPr>
              <a:buFont typeface="Wingdings" panose="05000000000000000000" pitchFamily="2" charset="2"/>
              <a:buChar char="Ø"/>
            </a:pPr>
            <a:r>
              <a:rPr lang="tr-TR" altLang="tr-TR" dirty="0"/>
              <a:t>Günde 1200-1500 mg’dan fazla kalsiyum alımı önerilmez</a:t>
            </a:r>
          </a:p>
          <a:p>
            <a:pPr>
              <a:buFont typeface="Wingdings" panose="05000000000000000000" pitchFamily="2" charset="2"/>
              <a:buChar char="Ø"/>
            </a:pPr>
            <a:r>
              <a:rPr lang="tr-TR" altLang="tr-TR" dirty="0"/>
              <a:t>Böbrek taşı, </a:t>
            </a:r>
            <a:r>
              <a:rPr lang="tr-TR" altLang="tr-TR" dirty="0" err="1"/>
              <a:t>nefrokalsinozis</a:t>
            </a:r>
            <a:r>
              <a:rPr lang="tr-TR" altLang="tr-TR" dirty="0"/>
              <a:t>, kardiyovasküler hastalık riskini arttırabileceğine dair veriler mevcuttur.</a:t>
            </a:r>
          </a:p>
          <a:p>
            <a:endParaRPr lang="tr-TR" altLang="tr-TR" dirty="0"/>
          </a:p>
        </p:txBody>
      </p:sp>
      <p:pic>
        <p:nvPicPr>
          <p:cNvPr id="55300" name="İçerik Yer Tutucusu 4">
            <a:extLst>
              <a:ext uri="{FF2B5EF4-FFF2-40B4-BE49-F238E27FC236}">
                <a16:creationId xmlns:a16="http://schemas.microsoft.com/office/drawing/2014/main" id="{BDA2F7E5-01E1-4EE0-63ED-AAD45A5852E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57448" y="257176"/>
            <a:ext cx="2962275" cy="1511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Başlık 1">
            <a:extLst>
              <a:ext uri="{FF2B5EF4-FFF2-40B4-BE49-F238E27FC236}">
                <a16:creationId xmlns:a16="http://schemas.microsoft.com/office/drawing/2014/main" id="{6D95A50D-770B-9D36-6CDC-3E7A7979CF63}"/>
              </a:ext>
            </a:extLst>
          </p:cNvPr>
          <p:cNvSpPr>
            <a:spLocks noGrp="1" noChangeArrowheads="1"/>
          </p:cNvSpPr>
          <p:nvPr>
            <p:ph type="title"/>
          </p:nvPr>
        </p:nvSpPr>
        <p:spPr>
          <a:xfrm>
            <a:off x="2528597" y="776871"/>
            <a:ext cx="7010692" cy="895350"/>
          </a:xfrm>
        </p:spPr>
        <p:txBody>
          <a:bodyPr>
            <a:normAutofit/>
          </a:bodyPr>
          <a:lstStyle/>
          <a:p>
            <a:r>
              <a:rPr lang="tr-TR" altLang="tr-TR" sz="3600" b="1" dirty="0"/>
              <a:t>D vitamini</a:t>
            </a:r>
          </a:p>
        </p:txBody>
      </p:sp>
      <p:sp>
        <p:nvSpPr>
          <p:cNvPr id="56323" name="İçerik Yer Tutucusu 2">
            <a:extLst>
              <a:ext uri="{FF2B5EF4-FFF2-40B4-BE49-F238E27FC236}">
                <a16:creationId xmlns:a16="http://schemas.microsoft.com/office/drawing/2014/main" id="{64A1BF4D-B5AE-6422-5000-58CEF6EAC9B1}"/>
              </a:ext>
            </a:extLst>
          </p:cNvPr>
          <p:cNvSpPr>
            <a:spLocks noGrp="1" noChangeArrowheads="1"/>
          </p:cNvSpPr>
          <p:nvPr>
            <p:ph idx="1"/>
          </p:nvPr>
        </p:nvSpPr>
        <p:spPr>
          <a:xfrm>
            <a:off x="2463152" y="1974655"/>
            <a:ext cx="6497638" cy="3500438"/>
          </a:xfrm>
        </p:spPr>
        <p:txBody>
          <a:bodyPr/>
          <a:lstStyle/>
          <a:p>
            <a:pPr>
              <a:buFont typeface="Wingdings" panose="05000000000000000000" pitchFamily="2" charset="2"/>
              <a:buChar char="Ø"/>
            </a:pPr>
            <a:r>
              <a:rPr lang="tr-TR" altLang="tr-TR" i="1" dirty="0"/>
              <a:t>25(OH)D : 20-50 ng/ml </a:t>
            </a:r>
            <a:r>
              <a:rPr lang="tr-TR" altLang="tr-TR" dirty="0"/>
              <a:t>olması hedef</a:t>
            </a:r>
          </a:p>
          <a:p>
            <a:pPr>
              <a:buFont typeface="Wingdings" panose="05000000000000000000" pitchFamily="2" charset="2"/>
              <a:buChar char="Ø"/>
            </a:pPr>
            <a:r>
              <a:rPr lang="tr-TR" altLang="tr-TR" dirty="0"/>
              <a:t> 25(OH) D düzeyi ≤ 20 ng/ml olanlarda, önce 8 hafta süre ile haftada 50000 IU kolekalsiferol replasman, ardından 1500-2000 IU/gün idame</a:t>
            </a:r>
          </a:p>
          <a:p>
            <a:pPr>
              <a:buFont typeface="Wingdings" panose="05000000000000000000" pitchFamily="2" charset="2"/>
              <a:buChar char="Ø"/>
            </a:pPr>
            <a:r>
              <a:rPr lang="tr-TR" altLang="tr-TR" dirty="0"/>
              <a:t>D vitamin düzeyi &gt;20 ng/ml üzerindeki postmenopozal osteoporotik kadınlara 1500-2000 IU/gün vitamin D3 verilmelidir</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A4C6B2A3-2634-4286-B6AF-EFBA33391A24}"/>
              </a:ext>
            </a:extLst>
          </p:cNvPr>
          <p:cNvSpPr>
            <a:spLocks noGrp="1" noChangeArrowheads="1"/>
          </p:cNvSpPr>
          <p:nvPr>
            <p:ph type="title"/>
          </p:nvPr>
        </p:nvSpPr>
        <p:spPr>
          <a:xfrm>
            <a:off x="2136775" y="609600"/>
            <a:ext cx="8153400" cy="990600"/>
          </a:xfrm>
        </p:spPr>
        <p:txBody>
          <a:bodyPr/>
          <a:lstStyle/>
          <a:p>
            <a:pPr eaLnBrk="1" hangingPunct="1"/>
            <a:r>
              <a:rPr lang="tr-TR" altLang="ru-RU" dirty="0"/>
              <a:t>Kemik yapısı</a:t>
            </a:r>
          </a:p>
        </p:txBody>
      </p:sp>
      <p:sp>
        <p:nvSpPr>
          <p:cNvPr id="8195" name="Rectangle 3">
            <a:extLst>
              <a:ext uri="{FF2B5EF4-FFF2-40B4-BE49-F238E27FC236}">
                <a16:creationId xmlns:a16="http://schemas.microsoft.com/office/drawing/2014/main" id="{D48803B8-4603-4362-97A4-4B12215A22AB}"/>
              </a:ext>
            </a:extLst>
          </p:cNvPr>
          <p:cNvSpPr>
            <a:spLocks noGrp="1" noChangeArrowheads="1"/>
          </p:cNvSpPr>
          <p:nvPr>
            <p:ph sz="quarter" idx="1"/>
          </p:nvPr>
        </p:nvSpPr>
        <p:spPr>
          <a:xfrm>
            <a:off x="2136775" y="1600200"/>
            <a:ext cx="8153400" cy="4495800"/>
          </a:xfrm>
        </p:spPr>
        <p:txBody>
          <a:bodyPr>
            <a:normAutofit/>
          </a:bodyPr>
          <a:lstStyle/>
          <a:p>
            <a:pPr eaLnBrk="1" hangingPunct="1"/>
            <a:endParaRPr lang="tr-TR" altLang="ru-RU" sz="2400" dirty="0"/>
          </a:p>
          <a:p>
            <a:pPr eaLnBrk="1" hangingPunct="1">
              <a:buFont typeface="Wingdings" panose="05000000000000000000" pitchFamily="2" charset="2"/>
              <a:buChar char="Ø"/>
            </a:pPr>
            <a:r>
              <a:rPr lang="tr-TR" altLang="ru-RU" sz="2400" dirty="0"/>
              <a:t>Kemik çok dinamik bir organdır; sürekli kaybedilip (rezorpsiyon), yeniden yapılır (formasyon)</a:t>
            </a:r>
          </a:p>
          <a:p>
            <a:pPr eaLnBrk="1" hangingPunct="1">
              <a:buFontTx/>
              <a:buNone/>
            </a:pPr>
            <a:endParaRPr lang="tr-TR" altLang="ru-RU" sz="2400" dirty="0"/>
          </a:p>
          <a:p>
            <a:pPr eaLnBrk="1" hangingPunct="1">
              <a:buFont typeface="Wingdings" panose="05000000000000000000" pitchFamily="2" charset="2"/>
              <a:buChar char="Ø"/>
            </a:pPr>
            <a:r>
              <a:rPr lang="tr-TR" altLang="ru-RU" sz="2400" dirty="0"/>
              <a:t>Doruk kemik kütlesinin %90’ına 18 yaşında                   tamamına 30 yaş civarında erişilmekte</a:t>
            </a:r>
          </a:p>
          <a:p>
            <a:pPr lvl="1" eaLnBrk="1" hangingPunct="1"/>
            <a:r>
              <a:rPr lang="tr-TR" altLang="ru-RU" dirty="0"/>
              <a:t>Aile öyküsü %60</a:t>
            </a:r>
          </a:p>
          <a:p>
            <a:pPr lvl="1" eaLnBrk="1" hangingPunct="1"/>
            <a:r>
              <a:rPr lang="tr-TR" altLang="ru-RU" dirty="0"/>
              <a:t>Diyet ve egzersiz %25</a:t>
            </a:r>
          </a:p>
          <a:p>
            <a:pPr lvl="1" eaLnBrk="1" hangingPunct="1"/>
            <a:r>
              <a:rPr lang="tr-TR" altLang="ru-RU" dirty="0"/>
              <a:t>Cinsiyet ve ırk</a:t>
            </a:r>
          </a:p>
          <a:p>
            <a:pPr eaLnBrk="1" hangingPunct="1"/>
            <a:endParaRPr lang="tr-TR" altLang="ru-RU" sz="2400" dirty="0"/>
          </a:p>
          <a:p>
            <a:pPr eaLnBrk="1" hangingPunct="1">
              <a:buFontTx/>
              <a:buNone/>
            </a:pPr>
            <a:endParaRPr lang="tr-TR" altLang="ru-RU" sz="24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Başlık 1">
            <a:extLst>
              <a:ext uri="{FF2B5EF4-FFF2-40B4-BE49-F238E27FC236}">
                <a16:creationId xmlns:a16="http://schemas.microsoft.com/office/drawing/2014/main" id="{4F4D7150-F750-1CB1-E046-A38A581AD953}"/>
              </a:ext>
            </a:extLst>
          </p:cNvPr>
          <p:cNvSpPr>
            <a:spLocks noGrp="1" noChangeArrowheads="1"/>
          </p:cNvSpPr>
          <p:nvPr>
            <p:ph type="title"/>
          </p:nvPr>
        </p:nvSpPr>
        <p:spPr>
          <a:xfrm>
            <a:off x="1838131" y="365125"/>
            <a:ext cx="9515668" cy="1325563"/>
          </a:xfrm>
        </p:spPr>
        <p:txBody>
          <a:bodyPr>
            <a:normAutofit/>
          </a:bodyPr>
          <a:lstStyle/>
          <a:p>
            <a:r>
              <a:rPr lang="tr-TR" altLang="tr-TR" sz="3600" b="1" dirty="0"/>
              <a:t>Alkol</a:t>
            </a:r>
          </a:p>
        </p:txBody>
      </p:sp>
      <p:sp>
        <p:nvSpPr>
          <p:cNvPr id="57347" name="İçerik Yer Tutucusu 2">
            <a:extLst>
              <a:ext uri="{FF2B5EF4-FFF2-40B4-BE49-F238E27FC236}">
                <a16:creationId xmlns:a16="http://schemas.microsoft.com/office/drawing/2014/main" id="{AAB11DC9-D742-9C6C-0CB2-A4059ECB8EF6}"/>
              </a:ext>
            </a:extLst>
          </p:cNvPr>
          <p:cNvSpPr>
            <a:spLocks noGrp="1" noChangeArrowheads="1"/>
          </p:cNvSpPr>
          <p:nvPr>
            <p:ph idx="1"/>
          </p:nvPr>
        </p:nvSpPr>
        <p:spPr>
          <a:xfrm>
            <a:off x="1838130" y="1825625"/>
            <a:ext cx="9515669" cy="4351338"/>
          </a:xfrm>
        </p:spPr>
        <p:txBody>
          <a:bodyPr/>
          <a:lstStyle/>
          <a:p>
            <a:pPr>
              <a:buFont typeface="Wingdings" panose="05000000000000000000" pitchFamily="2" charset="2"/>
              <a:buChar char="Ø"/>
            </a:pPr>
            <a:r>
              <a:rPr lang="tr-TR" altLang="tr-TR" dirty="0"/>
              <a:t>Beslenmenin kötü olması</a:t>
            </a:r>
          </a:p>
          <a:p>
            <a:pPr>
              <a:buFont typeface="Wingdings" panose="05000000000000000000" pitchFamily="2" charset="2"/>
              <a:buChar char="Ø"/>
            </a:pPr>
            <a:r>
              <a:rPr lang="tr-TR" altLang="tr-TR" dirty="0"/>
              <a:t>Kalsiyum ve vitamin D eksikliği</a:t>
            </a:r>
          </a:p>
          <a:p>
            <a:pPr>
              <a:buFont typeface="Wingdings" panose="05000000000000000000" pitchFamily="2" charset="2"/>
              <a:buChar char="Ø"/>
            </a:pPr>
            <a:r>
              <a:rPr lang="tr-TR" altLang="tr-TR" dirty="0"/>
              <a:t>Kronik karaciğer hastalığı gelişmesi</a:t>
            </a:r>
          </a:p>
          <a:p>
            <a:pPr>
              <a:buFont typeface="Wingdings" panose="05000000000000000000" pitchFamily="2" charset="2"/>
              <a:buChar char="Ø"/>
            </a:pPr>
            <a:r>
              <a:rPr lang="tr-TR" altLang="tr-TR" dirty="0"/>
              <a:t>Düşme riskinin artması</a:t>
            </a:r>
          </a:p>
          <a:p>
            <a:pPr>
              <a:buFont typeface="Wingdings" panose="05000000000000000000" pitchFamily="2" charset="2"/>
              <a:buChar char="Ø"/>
            </a:pPr>
            <a:r>
              <a:rPr lang="tr-TR" altLang="tr-TR" dirty="0"/>
              <a:t>Alkol alımı 30 g/ gün miktarını geçmemelidir.</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Başlık 1">
            <a:extLst>
              <a:ext uri="{FF2B5EF4-FFF2-40B4-BE49-F238E27FC236}">
                <a16:creationId xmlns:a16="http://schemas.microsoft.com/office/drawing/2014/main" id="{59E719C9-F5DD-BB0C-2D66-286D507E927F}"/>
              </a:ext>
            </a:extLst>
          </p:cNvPr>
          <p:cNvSpPr>
            <a:spLocks noGrp="1" noChangeArrowheads="1"/>
          </p:cNvSpPr>
          <p:nvPr>
            <p:ph type="title"/>
          </p:nvPr>
        </p:nvSpPr>
        <p:spPr>
          <a:xfrm>
            <a:off x="2080727" y="549728"/>
            <a:ext cx="6718690" cy="1049338"/>
          </a:xfrm>
        </p:spPr>
        <p:txBody>
          <a:bodyPr>
            <a:normAutofit/>
          </a:bodyPr>
          <a:lstStyle/>
          <a:p>
            <a:r>
              <a:rPr lang="tr-TR" altLang="tr-TR" sz="3600" b="1" dirty="0"/>
              <a:t>Kafein</a:t>
            </a:r>
          </a:p>
        </p:txBody>
      </p:sp>
      <p:sp>
        <p:nvSpPr>
          <p:cNvPr id="58371" name="İçerik Yer Tutucusu 2">
            <a:extLst>
              <a:ext uri="{FF2B5EF4-FFF2-40B4-BE49-F238E27FC236}">
                <a16:creationId xmlns:a16="http://schemas.microsoft.com/office/drawing/2014/main" id="{C9893B21-BC9F-402A-B4A7-2C6CF6625847}"/>
              </a:ext>
            </a:extLst>
          </p:cNvPr>
          <p:cNvSpPr>
            <a:spLocks noGrp="1" noChangeArrowheads="1"/>
          </p:cNvSpPr>
          <p:nvPr>
            <p:ph idx="1"/>
          </p:nvPr>
        </p:nvSpPr>
        <p:spPr>
          <a:xfrm>
            <a:off x="2255968" y="2267144"/>
            <a:ext cx="6480175" cy="3189288"/>
          </a:xfrm>
        </p:spPr>
        <p:txBody>
          <a:bodyPr/>
          <a:lstStyle/>
          <a:p>
            <a:pPr>
              <a:buFont typeface="Wingdings" panose="05000000000000000000" pitchFamily="2" charset="2"/>
              <a:buChar char="Ø"/>
            </a:pPr>
            <a:r>
              <a:rPr lang="tr-TR" altLang="tr-TR" dirty="0"/>
              <a:t>Kalsiyum emilimini azaltarak ve </a:t>
            </a:r>
            <a:r>
              <a:rPr lang="tr-TR" altLang="tr-TR" dirty="0" err="1"/>
              <a:t>hiperkalsiüriye</a:t>
            </a:r>
            <a:r>
              <a:rPr lang="tr-TR" altLang="tr-TR" dirty="0"/>
              <a:t> yol açarak, kemik sağlığını olumsuz etkiler.</a:t>
            </a:r>
          </a:p>
          <a:p>
            <a:pPr>
              <a:buFont typeface="Wingdings" panose="05000000000000000000" pitchFamily="2" charset="2"/>
              <a:buChar char="Ø"/>
            </a:pPr>
            <a:r>
              <a:rPr lang="tr-TR" altLang="tr-TR" dirty="0"/>
              <a:t>Kafein tüketimi &lt;200 mg/gün</a:t>
            </a:r>
          </a:p>
          <a:p>
            <a:pPr>
              <a:buFont typeface="Wingdings" panose="05000000000000000000" pitchFamily="2" charset="2"/>
              <a:buChar char="Ø"/>
            </a:pPr>
            <a:r>
              <a:rPr lang="tr-TR" altLang="tr-TR" dirty="0"/>
              <a:t>Kahve tüketimi &lt;600 ml/gün </a:t>
            </a:r>
          </a:p>
        </p:txBody>
      </p:sp>
      <p:pic>
        <p:nvPicPr>
          <p:cNvPr id="58372" name="Resim 2">
            <a:extLst>
              <a:ext uri="{FF2B5EF4-FFF2-40B4-BE49-F238E27FC236}">
                <a16:creationId xmlns:a16="http://schemas.microsoft.com/office/drawing/2014/main" id="{D3AF1899-1C0A-555B-5C5C-70B760FCDF0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9288" y="549728"/>
            <a:ext cx="2425700" cy="154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Başlık 1">
            <a:extLst>
              <a:ext uri="{FF2B5EF4-FFF2-40B4-BE49-F238E27FC236}">
                <a16:creationId xmlns:a16="http://schemas.microsoft.com/office/drawing/2014/main" id="{7B135FF4-0742-B6CD-1E47-55F006FCE61D}"/>
              </a:ext>
            </a:extLst>
          </p:cNvPr>
          <p:cNvSpPr>
            <a:spLocks noGrp="1" noChangeArrowheads="1"/>
          </p:cNvSpPr>
          <p:nvPr>
            <p:ph type="title"/>
          </p:nvPr>
        </p:nvSpPr>
        <p:spPr>
          <a:xfrm>
            <a:off x="2537928" y="365125"/>
            <a:ext cx="8815872" cy="1325563"/>
          </a:xfrm>
        </p:spPr>
        <p:txBody>
          <a:bodyPr>
            <a:normAutofit/>
          </a:bodyPr>
          <a:lstStyle/>
          <a:p>
            <a:r>
              <a:rPr lang="tr-TR" altLang="tr-TR" sz="3600" b="1" dirty="0"/>
              <a:t>Sigara </a:t>
            </a:r>
          </a:p>
        </p:txBody>
      </p:sp>
      <p:sp>
        <p:nvSpPr>
          <p:cNvPr id="59395" name="İçerik Yer Tutucusu 2">
            <a:extLst>
              <a:ext uri="{FF2B5EF4-FFF2-40B4-BE49-F238E27FC236}">
                <a16:creationId xmlns:a16="http://schemas.microsoft.com/office/drawing/2014/main" id="{A55C8C21-EB3D-0E6F-49EA-F39379BEF1D8}"/>
              </a:ext>
            </a:extLst>
          </p:cNvPr>
          <p:cNvSpPr>
            <a:spLocks noGrp="1" noChangeArrowheads="1"/>
          </p:cNvSpPr>
          <p:nvPr>
            <p:ph idx="1"/>
          </p:nvPr>
        </p:nvSpPr>
        <p:spPr>
          <a:xfrm>
            <a:off x="2537928" y="2133601"/>
            <a:ext cx="7001362" cy="3332163"/>
          </a:xfrm>
        </p:spPr>
        <p:txBody>
          <a:bodyPr/>
          <a:lstStyle/>
          <a:p>
            <a:pPr>
              <a:buFont typeface="Wingdings" panose="05000000000000000000" pitchFamily="2" charset="2"/>
              <a:buChar char="Ø"/>
            </a:pPr>
            <a:r>
              <a:rPr lang="tr-TR" altLang="tr-TR" dirty="0"/>
              <a:t>Sigara </a:t>
            </a:r>
            <a:r>
              <a:rPr lang="tr-TR" altLang="tr-TR" dirty="0" err="1"/>
              <a:t>osteoprogenitör</a:t>
            </a:r>
            <a:r>
              <a:rPr lang="tr-TR" altLang="tr-TR" dirty="0"/>
              <a:t> hücrelerin osteoblastik farklılaşmasını bozar, mineral içeriği azaltır, östrojeni azaltarak kırık riskini artırır.</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Başlık 1">
            <a:extLst>
              <a:ext uri="{FF2B5EF4-FFF2-40B4-BE49-F238E27FC236}">
                <a16:creationId xmlns:a16="http://schemas.microsoft.com/office/drawing/2014/main" id="{4DF74071-9B1B-430D-3908-121460F97080}"/>
              </a:ext>
            </a:extLst>
          </p:cNvPr>
          <p:cNvSpPr>
            <a:spLocks noGrp="1" noChangeArrowheads="1"/>
          </p:cNvSpPr>
          <p:nvPr>
            <p:ph type="title"/>
          </p:nvPr>
        </p:nvSpPr>
        <p:spPr>
          <a:xfrm>
            <a:off x="1906178" y="783948"/>
            <a:ext cx="4571934" cy="752475"/>
          </a:xfrm>
        </p:spPr>
        <p:txBody>
          <a:bodyPr>
            <a:normAutofit/>
          </a:bodyPr>
          <a:lstStyle/>
          <a:p>
            <a:r>
              <a:rPr lang="tr-TR" altLang="tr-TR" sz="3600" b="1" dirty="0"/>
              <a:t>Egzersiz </a:t>
            </a:r>
          </a:p>
        </p:txBody>
      </p:sp>
      <p:sp>
        <p:nvSpPr>
          <p:cNvPr id="60419" name="İçerik Yer Tutucusu 2">
            <a:extLst>
              <a:ext uri="{FF2B5EF4-FFF2-40B4-BE49-F238E27FC236}">
                <a16:creationId xmlns:a16="http://schemas.microsoft.com/office/drawing/2014/main" id="{D38260BC-06AE-8DA1-FB6C-CD653B22E12D}"/>
              </a:ext>
            </a:extLst>
          </p:cNvPr>
          <p:cNvSpPr>
            <a:spLocks noGrp="1" noChangeArrowheads="1"/>
          </p:cNvSpPr>
          <p:nvPr>
            <p:ph idx="1"/>
          </p:nvPr>
        </p:nvSpPr>
        <p:spPr>
          <a:xfrm>
            <a:off x="1640861" y="2076726"/>
            <a:ext cx="6480175" cy="3621088"/>
          </a:xfrm>
        </p:spPr>
        <p:txBody>
          <a:bodyPr>
            <a:normAutofit fontScale="92500" lnSpcReduction="20000"/>
          </a:bodyPr>
          <a:lstStyle/>
          <a:p>
            <a:pPr>
              <a:buFont typeface="Wingdings" panose="05000000000000000000" pitchFamily="2" charset="2"/>
              <a:buChar char="Ø"/>
            </a:pPr>
            <a:r>
              <a:rPr lang="tr-TR" altLang="tr-TR" dirty="0"/>
              <a:t>Egzersiz, doruk kemik kütlesinin sağlanması ve korunması</a:t>
            </a:r>
          </a:p>
          <a:p>
            <a:pPr>
              <a:buFont typeface="Wingdings" panose="05000000000000000000" pitchFamily="2" charset="2"/>
              <a:buChar char="Ø"/>
            </a:pPr>
            <a:r>
              <a:rPr lang="tr-TR" altLang="tr-TR" dirty="0"/>
              <a:t>Kas gücünü ve kas kitlesini artırarak düşmelerin engellenmesi </a:t>
            </a:r>
          </a:p>
          <a:p>
            <a:pPr>
              <a:buFont typeface="Wingdings" panose="05000000000000000000" pitchFamily="2" charset="2"/>
              <a:buChar char="Ø"/>
            </a:pPr>
            <a:r>
              <a:rPr lang="tr-TR" altLang="tr-TR" dirty="0"/>
              <a:t>Pek çok çalışma, düzenli egzersizin osteoporoz oluşumunu geciktirdiğini ve </a:t>
            </a:r>
            <a:r>
              <a:rPr lang="tr-TR" altLang="tr-TR" dirty="0" err="1"/>
              <a:t>KMY’de</a:t>
            </a:r>
            <a:r>
              <a:rPr lang="tr-TR" altLang="tr-TR" dirty="0"/>
              <a:t> ortaya çıkabilecek fizyolojik kaybı azalttığını göstermiştir</a:t>
            </a:r>
          </a:p>
          <a:p>
            <a:pPr>
              <a:buFont typeface="Wingdings" panose="05000000000000000000" pitchFamily="2" charset="2"/>
              <a:buChar char="Ø"/>
            </a:pPr>
            <a:r>
              <a:rPr lang="tr-TR" altLang="tr-TR" dirty="0"/>
              <a:t>Haftada en az 3-4 gün 30-40 dakikalık yürüyüş ve  birkaç dakika sırt ve postür egzersizleri tavsiye edilir</a:t>
            </a:r>
          </a:p>
        </p:txBody>
      </p:sp>
      <p:pic>
        <p:nvPicPr>
          <p:cNvPr id="60420" name="Resim 2">
            <a:extLst>
              <a:ext uri="{FF2B5EF4-FFF2-40B4-BE49-F238E27FC236}">
                <a16:creationId xmlns:a16="http://schemas.microsoft.com/office/drawing/2014/main" id="{BA6DEF6E-8B9B-3A1F-B4DF-24CA2B41FE5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99856" y="595539"/>
            <a:ext cx="3656316" cy="18584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Başlık 1">
            <a:extLst>
              <a:ext uri="{FF2B5EF4-FFF2-40B4-BE49-F238E27FC236}">
                <a16:creationId xmlns:a16="http://schemas.microsoft.com/office/drawing/2014/main" id="{25E24885-665C-B84F-3AA3-73DBBCC12F23}"/>
              </a:ext>
            </a:extLst>
          </p:cNvPr>
          <p:cNvSpPr>
            <a:spLocks noGrp="1" noChangeArrowheads="1"/>
          </p:cNvSpPr>
          <p:nvPr>
            <p:ph type="title"/>
          </p:nvPr>
        </p:nvSpPr>
        <p:spPr>
          <a:xfrm>
            <a:off x="3059114" y="804863"/>
            <a:ext cx="6480175" cy="823912"/>
          </a:xfrm>
        </p:spPr>
        <p:txBody>
          <a:bodyPr>
            <a:normAutofit/>
          </a:bodyPr>
          <a:lstStyle/>
          <a:p>
            <a:r>
              <a:rPr lang="tr-TR" altLang="tr-TR" sz="3600" b="1" dirty="0"/>
              <a:t>Düşmenin önlenmesi</a:t>
            </a:r>
          </a:p>
        </p:txBody>
      </p:sp>
      <p:pic>
        <p:nvPicPr>
          <p:cNvPr id="61443" name="İçerik Yer Tutucusu 2">
            <a:extLst>
              <a:ext uri="{FF2B5EF4-FFF2-40B4-BE49-F238E27FC236}">
                <a16:creationId xmlns:a16="http://schemas.microsoft.com/office/drawing/2014/main" id="{D3D7A1E7-01C2-47E2-BD7D-A0680D04963F}"/>
              </a:ext>
            </a:extLst>
          </p:cNvPr>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a:xfrm>
            <a:off x="3036889" y="2349501"/>
            <a:ext cx="5210175" cy="2854325"/>
          </a:xfrm>
        </p:spPr>
      </p:pic>
      <p:sp>
        <p:nvSpPr>
          <p:cNvPr id="4" name="Dikdörtgen 3">
            <a:extLst>
              <a:ext uri="{FF2B5EF4-FFF2-40B4-BE49-F238E27FC236}">
                <a16:creationId xmlns:a16="http://schemas.microsoft.com/office/drawing/2014/main" id="{F8A7A4E3-9B25-28D3-8B2A-CDC13908034C}"/>
              </a:ext>
            </a:extLst>
          </p:cNvPr>
          <p:cNvSpPr/>
          <p:nvPr/>
        </p:nvSpPr>
        <p:spPr>
          <a:xfrm>
            <a:off x="3036889" y="2349501"/>
            <a:ext cx="179387" cy="35877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tr-T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4F708558-9530-6F35-AF9D-448EE6B580F2}"/>
              </a:ext>
            </a:extLst>
          </p:cNvPr>
          <p:cNvSpPr>
            <a:spLocks noGrp="1"/>
          </p:cNvSpPr>
          <p:nvPr>
            <p:ph type="title"/>
          </p:nvPr>
        </p:nvSpPr>
        <p:spPr>
          <a:xfrm>
            <a:off x="2676330" y="2277900"/>
            <a:ext cx="6411686" cy="1325563"/>
          </a:xfrm>
        </p:spPr>
        <p:txBody>
          <a:bodyPr/>
          <a:lstStyle/>
          <a:p>
            <a:r>
              <a:rPr lang="tr-TR" dirty="0"/>
              <a:t>FARMAKOLOJİK TEDAVİ</a:t>
            </a:r>
          </a:p>
        </p:txBody>
      </p:sp>
    </p:spTree>
    <p:extLst>
      <p:ext uri="{BB962C8B-B14F-4D97-AF65-F5344CB8AC3E}">
        <p14:creationId xmlns:p14="http://schemas.microsoft.com/office/powerpoint/2010/main" val="3570995443"/>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İçerik Yer Tutucusu 2">
            <a:extLst>
              <a:ext uri="{FF2B5EF4-FFF2-40B4-BE49-F238E27FC236}">
                <a16:creationId xmlns:a16="http://schemas.microsoft.com/office/drawing/2014/main" id="{65C36C1A-F7F9-2774-31E3-87C9D10A5498}"/>
              </a:ext>
            </a:extLst>
          </p:cNvPr>
          <p:cNvSpPr txBox="1">
            <a:spLocks/>
          </p:cNvSpPr>
          <p:nvPr/>
        </p:nvSpPr>
        <p:spPr>
          <a:xfrm>
            <a:off x="1679510" y="2019269"/>
            <a:ext cx="8052318" cy="3747050"/>
          </a:xfrm>
          <a:prstGeom prst="rect">
            <a:avLst/>
          </a:prstGeom>
          <a:solidFill>
            <a:schemeClr val="accent1">
              <a:lumMod val="20000"/>
              <a:lumOff val="80000"/>
            </a:schemeClr>
          </a:solidFill>
          <a:ln>
            <a:solidFill>
              <a:schemeClr val="accent1"/>
            </a:solidFill>
          </a:ln>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Wingdings" panose="05000000000000000000" pitchFamily="2" charset="2"/>
              <a:buChar char="Ø"/>
              <a:defRPr/>
            </a:pPr>
            <a:r>
              <a:rPr lang="tr-TR" sz="2400" b="1" dirty="0"/>
              <a:t>   </a:t>
            </a:r>
            <a:r>
              <a:rPr lang="tr-TR" sz="2400" dirty="0" err="1"/>
              <a:t>Postmenapozal</a:t>
            </a:r>
            <a:r>
              <a:rPr lang="tr-TR" sz="2400" dirty="0"/>
              <a:t> kadın ve &gt;50 yaş erkeklerde;</a:t>
            </a:r>
          </a:p>
          <a:p>
            <a:pPr>
              <a:buFont typeface="Wingdings" panose="05000000000000000000" pitchFamily="2" charset="2"/>
              <a:buChar char="Ø"/>
              <a:defRPr/>
            </a:pPr>
            <a:r>
              <a:rPr lang="tr-TR" sz="2400" dirty="0" err="1"/>
              <a:t>Frajilite</a:t>
            </a:r>
            <a:r>
              <a:rPr lang="tr-TR" sz="2400" dirty="0"/>
              <a:t> kırığı olması</a:t>
            </a:r>
          </a:p>
          <a:p>
            <a:pPr>
              <a:buFont typeface="Wingdings" panose="05000000000000000000" pitchFamily="2" charset="2"/>
              <a:buChar char="Ø"/>
              <a:defRPr/>
            </a:pPr>
            <a:r>
              <a:rPr lang="tr-TR" sz="2400" dirty="0"/>
              <a:t>Femur boynu, total kalça ya da </a:t>
            </a:r>
            <a:r>
              <a:rPr lang="tr-TR" sz="2400" dirty="0" err="1"/>
              <a:t>lumbal</a:t>
            </a:r>
            <a:r>
              <a:rPr lang="tr-TR" sz="2400" dirty="0"/>
              <a:t> vertebralardaki T skorun ≤-2.5 olması</a:t>
            </a:r>
          </a:p>
          <a:p>
            <a:pPr>
              <a:buFont typeface="Wingdings" panose="05000000000000000000" pitchFamily="2" charset="2"/>
              <a:buChar char="Ø"/>
              <a:defRPr/>
            </a:pPr>
            <a:r>
              <a:rPr lang="tr-TR" sz="2400" dirty="0"/>
              <a:t>T skorun -1 ile -2.5 arasında olduğu düşük kemik kütlesi durumunda; FRAX skorlamasıyla </a:t>
            </a:r>
          </a:p>
          <a:p>
            <a:pPr lvl="1">
              <a:buFont typeface="Wingdings" panose="05000000000000000000" pitchFamily="2" charset="2"/>
              <a:buChar char="Ø"/>
              <a:defRPr/>
            </a:pPr>
            <a:r>
              <a:rPr lang="tr-TR" sz="2000" dirty="0"/>
              <a:t>10 yıllık kalça kırığı riski ≥%3’ten</a:t>
            </a:r>
          </a:p>
          <a:p>
            <a:pPr lvl="1">
              <a:buFont typeface="Wingdings" panose="05000000000000000000" pitchFamily="2" charset="2"/>
              <a:buChar char="Ø"/>
              <a:defRPr/>
            </a:pPr>
            <a:r>
              <a:rPr lang="tr-TR" sz="2000" dirty="0"/>
              <a:t> Majör osteoporotik kırık riski ≥%20 ise farmakoterapi düşünülmelidir.</a:t>
            </a:r>
          </a:p>
        </p:txBody>
      </p:sp>
      <p:sp>
        <p:nvSpPr>
          <p:cNvPr id="4" name="İçerik Yer Tutucusu 3">
            <a:extLst>
              <a:ext uri="{FF2B5EF4-FFF2-40B4-BE49-F238E27FC236}">
                <a16:creationId xmlns:a16="http://schemas.microsoft.com/office/drawing/2014/main" id="{FCA6590F-2EFB-9D94-7544-0647CD101F26}"/>
              </a:ext>
            </a:extLst>
          </p:cNvPr>
          <p:cNvSpPr>
            <a:spLocks noGrp="1"/>
          </p:cNvSpPr>
          <p:nvPr>
            <p:ph idx="1"/>
          </p:nvPr>
        </p:nvSpPr>
        <p:spPr>
          <a:xfrm>
            <a:off x="1595534" y="1256458"/>
            <a:ext cx="9758265" cy="563012"/>
          </a:xfrm>
        </p:spPr>
        <p:txBody>
          <a:bodyPr/>
          <a:lstStyle/>
          <a:p>
            <a:r>
              <a:rPr lang="tr-TR" altLang="tr-TR" dirty="0">
                <a:solidFill>
                  <a:srgbClr val="FF0000"/>
                </a:solidFill>
              </a:rPr>
              <a:t>Kimlere farmakolojik tedavi verelim?</a:t>
            </a:r>
            <a:endParaRPr lang="tr-TR" dirty="0"/>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7" name="2 İçerik Yer Tutucusu">
            <a:extLst>
              <a:ext uri="{FF2B5EF4-FFF2-40B4-BE49-F238E27FC236}">
                <a16:creationId xmlns:a16="http://schemas.microsoft.com/office/drawing/2014/main" id="{983772CF-17D5-457A-A53F-64BA1932BB71}"/>
              </a:ext>
            </a:extLst>
          </p:cNvPr>
          <p:cNvSpPr>
            <a:spLocks noGrp="1"/>
          </p:cNvSpPr>
          <p:nvPr>
            <p:ph sz="quarter" idx="1"/>
          </p:nvPr>
        </p:nvSpPr>
        <p:spPr>
          <a:xfrm>
            <a:off x="2136775" y="1600200"/>
            <a:ext cx="8153400" cy="4495800"/>
          </a:xfrm>
        </p:spPr>
        <p:txBody>
          <a:bodyPr>
            <a:normAutofit fontScale="92500" lnSpcReduction="10000"/>
          </a:bodyPr>
          <a:lstStyle/>
          <a:p>
            <a:pPr>
              <a:buFont typeface="Wingdings" panose="05000000000000000000" pitchFamily="2" charset="2"/>
              <a:buChar char="Ø"/>
              <a:defRPr/>
            </a:pPr>
            <a:endParaRPr lang="tr-TR" sz="2400" dirty="0"/>
          </a:p>
          <a:p>
            <a:pPr>
              <a:buFont typeface="Wingdings" panose="05000000000000000000" pitchFamily="2" charset="2"/>
              <a:buChar char="Ø"/>
              <a:defRPr/>
            </a:pPr>
            <a:r>
              <a:rPr lang="tr-TR" sz="2400" dirty="0"/>
              <a:t>1) </a:t>
            </a:r>
            <a:r>
              <a:rPr lang="tr-TR" sz="2400" dirty="0" err="1"/>
              <a:t>Bisfosfonatlar</a:t>
            </a:r>
            <a:r>
              <a:rPr lang="tr-TR" sz="2400" dirty="0"/>
              <a:t> (</a:t>
            </a:r>
            <a:r>
              <a:rPr lang="tr-TR" sz="2400" dirty="0" err="1"/>
              <a:t>alendronat</a:t>
            </a:r>
            <a:r>
              <a:rPr lang="tr-TR" sz="2400" dirty="0"/>
              <a:t>, </a:t>
            </a:r>
            <a:r>
              <a:rPr lang="tr-TR" sz="2400" dirty="0" err="1"/>
              <a:t>alendronat</a:t>
            </a:r>
            <a:r>
              <a:rPr lang="tr-TR" sz="2400" dirty="0"/>
              <a:t> ve D3 kombinasyonu, </a:t>
            </a:r>
            <a:r>
              <a:rPr lang="tr-TR" sz="2400" dirty="0" err="1"/>
              <a:t>ibandronat</a:t>
            </a:r>
            <a:r>
              <a:rPr lang="tr-TR" sz="2400" dirty="0"/>
              <a:t>, </a:t>
            </a:r>
            <a:r>
              <a:rPr lang="tr-TR" sz="2400" dirty="0" err="1"/>
              <a:t>risedronat</a:t>
            </a:r>
            <a:r>
              <a:rPr lang="tr-TR" sz="2400" dirty="0"/>
              <a:t> ve </a:t>
            </a:r>
            <a:r>
              <a:rPr lang="tr-TR" sz="2400" dirty="0" err="1"/>
              <a:t>zoledronik</a:t>
            </a:r>
            <a:r>
              <a:rPr lang="tr-TR" sz="2400" dirty="0"/>
              <a:t> asit) </a:t>
            </a:r>
          </a:p>
          <a:p>
            <a:pPr>
              <a:buFont typeface="Wingdings" panose="05000000000000000000" pitchFamily="2" charset="2"/>
              <a:buChar char="Ø"/>
              <a:defRPr/>
            </a:pPr>
            <a:r>
              <a:rPr lang="tr-TR" sz="2400" dirty="0"/>
              <a:t>2) Östrojenler (östrojen ve/veya hormon tedavisi) </a:t>
            </a:r>
          </a:p>
          <a:p>
            <a:pPr>
              <a:buFont typeface="Wingdings" panose="05000000000000000000" pitchFamily="2" charset="2"/>
              <a:buChar char="Ø"/>
              <a:defRPr/>
            </a:pPr>
            <a:r>
              <a:rPr lang="tr-TR" sz="2400" dirty="0"/>
              <a:t>3) </a:t>
            </a:r>
            <a:r>
              <a:rPr lang="tr-TR" sz="2400" dirty="0" err="1"/>
              <a:t>Kalsitonin</a:t>
            </a:r>
            <a:r>
              <a:rPr lang="tr-TR" sz="2400" dirty="0"/>
              <a:t> </a:t>
            </a:r>
          </a:p>
          <a:p>
            <a:pPr>
              <a:buFont typeface="Wingdings" panose="05000000000000000000" pitchFamily="2" charset="2"/>
              <a:buChar char="Ø"/>
              <a:defRPr/>
            </a:pPr>
            <a:r>
              <a:rPr lang="tr-TR" sz="2400" dirty="0"/>
              <a:t>4) </a:t>
            </a:r>
            <a:r>
              <a:rPr lang="tr-TR" sz="2400" dirty="0" err="1"/>
              <a:t>Raloksifen</a:t>
            </a:r>
            <a:r>
              <a:rPr lang="tr-TR" sz="2400" dirty="0"/>
              <a:t> (östrojen </a:t>
            </a:r>
            <a:r>
              <a:rPr lang="tr-TR" sz="2400" dirty="0" err="1"/>
              <a:t>agonist</a:t>
            </a:r>
            <a:r>
              <a:rPr lang="tr-TR" sz="2400" dirty="0"/>
              <a:t>/antagonisti) </a:t>
            </a:r>
          </a:p>
          <a:p>
            <a:pPr>
              <a:buFont typeface="Wingdings" panose="05000000000000000000" pitchFamily="2" charset="2"/>
              <a:buChar char="Ø"/>
              <a:defRPr/>
            </a:pPr>
            <a:r>
              <a:rPr lang="tr-TR" sz="2400" dirty="0"/>
              <a:t>5) Doku </a:t>
            </a:r>
            <a:r>
              <a:rPr lang="tr-TR" sz="2400" dirty="0" err="1"/>
              <a:t>selektif</a:t>
            </a:r>
            <a:r>
              <a:rPr lang="tr-TR" sz="2400" dirty="0"/>
              <a:t> östrojen kompleks (</a:t>
            </a:r>
            <a:r>
              <a:rPr lang="tr-TR" sz="2400" dirty="0" err="1"/>
              <a:t>konjuge</a:t>
            </a:r>
            <a:r>
              <a:rPr lang="tr-TR" sz="2400" dirty="0"/>
              <a:t> östrojenler/</a:t>
            </a:r>
            <a:r>
              <a:rPr lang="tr-TR" sz="2400" dirty="0" err="1"/>
              <a:t>bazedoksifene</a:t>
            </a:r>
            <a:r>
              <a:rPr lang="tr-TR" sz="2400" dirty="0"/>
              <a:t>) </a:t>
            </a:r>
          </a:p>
          <a:p>
            <a:pPr>
              <a:buFont typeface="Wingdings" panose="05000000000000000000" pitchFamily="2" charset="2"/>
              <a:buChar char="Ø"/>
              <a:defRPr/>
            </a:pPr>
            <a:r>
              <a:rPr lang="tr-TR" sz="2400" dirty="0"/>
              <a:t>6) </a:t>
            </a:r>
            <a:r>
              <a:rPr lang="tr-TR" sz="2400" dirty="0" err="1"/>
              <a:t>Paratiroid</a:t>
            </a:r>
            <a:r>
              <a:rPr lang="tr-TR" sz="2400" dirty="0"/>
              <a:t> hormonu (1-34) (</a:t>
            </a:r>
            <a:r>
              <a:rPr lang="tr-TR" sz="2400" dirty="0" err="1"/>
              <a:t>teriparatid</a:t>
            </a:r>
            <a:r>
              <a:rPr lang="tr-TR" sz="2400" dirty="0"/>
              <a:t>) </a:t>
            </a:r>
          </a:p>
          <a:p>
            <a:pPr>
              <a:buFont typeface="Wingdings" panose="05000000000000000000" pitchFamily="2" charset="2"/>
              <a:buChar char="Ø"/>
              <a:defRPr/>
            </a:pPr>
            <a:r>
              <a:rPr lang="tr-TR" sz="2400" dirty="0"/>
              <a:t>7) </a:t>
            </a:r>
            <a:r>
              <a:rPr lang="tr-TR" sz="2400" dirty="0" err="1"/>
              <a:t>Denosumab</a:t>
            </a:r>
            <a:r>
              <a:rPr lang="tr-TR" sz="2400" dirty="0"/>
              <a:t> (RANKL inhibitörü) </a:t>
            </a:r>
          </a:p>
          <a:p>
            <a:pPr>
              <a:buFont typeface="Wingdings" panose="05000000000000000000" pitchFamily="2" charset="2"/>
              <a:buChar char="Ø"/>
              <a:defRPr/>
            </a:pPr>
            <a:endParaRPr lang="tr-TR" sz="2400" dirty="0">
              <a:solidFill>
                <a:srgbClr val="FF0000"/>
              </a:solidFill>
            </a:endParaRPr>
          </a:p>
          <a:p>
            <a:pPr>
              <a:buFont typeface="Wingdings" panose="05000000000000000000" pitchFamily="2" charset="2"/>
              <a:buChar char="Ø"/>
              <a:defRPr/>
            </a:pPr>
            <a:r>
              <a:rPr lang="tr-TR" sz="1200" dirty="0" err="1"/>
              <a:t>Premenopozal</a:t>
            </a:r>
            <a:r>
              <a:rPr lang="tr-TR" sz="1200" dirty="0"/>
              <a:t> kadınlarda </a:t>
            </a:r>
            <a:r>
              <a:rPr lang="tr-TR" sz="1200" dirty="0" err="1"/>
              <a:t>selektif</a:t>
            </a:r>
            <a:r>
              <a:rPr lang="tr-TR" sz="1200" dirty="0"/>
              <a:t> </a:t>
            </a:r>
            <a:r>
              <a:rPr lang="tr-TR" sz="1200" dirty="0" err="1"/>
              <a:t>estrojen</a:t>
            </a:r>
            <a:r>
              <a:rPr lang="tr-TR" sz="1200" dirty="0"/>
              <a:t> reseptör modülatörleri (SERM) </a:t>
            </a:r>
            <a:r>
              <a:rPr lang="tr-TR" sz="1200" dirty="0" err="1"/>
              <a:t>kontrendikedir</a:t>
            </a:r>
            <a:r>
              <a:rPr lang="tr-TR" sz="1200" dirty="0"/>
              <a:t>.</a:t>
            </a:r>
          </a:p>
          <a:p>
            <a:pPr>
              <a:buFont typeface="Wingdings" panose="05000000000000000000" pitchFamily="2" charset="2"/>
              <a:buChar char="Ø"/>
              <a:defRPr/>
            </a:pPr>
            <a:endParaRPr lang="tr-TR" sz="1200" dirty="0">
              <a:solidFill>
                <a:srgbClr val="FF0000"/>
              </a:solidFill>
            </a:endParaRPr>
          </a:p>
        </p:txBody>
      </p:sp>
      <p:pic>
        <p:nvPicPr>
          <p:cNvPr id="7170" name="Picture 2" descr="PROLİA ile ilgili görsel sonucu">
            <a:extLst>
              <a:ext uri="{FF2B5EF4-FFF2-40B4-BE49-F238E27FC236}">
                <a16:creationId xmlns:a16="http://schemas.microsoft.com/office/drawing/2014/main" id="{828EEE23-F909-405C-93D3-4C73FEB8BA1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38500" y="4437113"/>
            <a:ext cx="2818203" cy="1249263"/>
          </a:xfrm>
          <a:prstGeom prst="rect">
            <a:avLst/>
          </a:prstGeom>
          <a:noFill/>
          <a:extLst>
            <a:ext uri="{909E8E84-426E-40DD-AFC4-6F175D3DCCD1}">
              <a14:hiddenFill xmlns:a14="http://schemas.microsoft.com/office/drawing/2010/main">
                <a:solidFill>
                  <a:srgbClr val="FFFFFF"/>
                </a:solidFill>
              </a14:hiddenFill>
            </a:ext>
          </a:extLst>
        </p:spPr>
      </p:pic>
      <p:sp>
        <p:nvSpPr>
          <p:cNvPr id="3" name="Başlık 2">
            <a:extLst>
              <a:ext uri="{FF2B5EF4-FFF2-40B4-BE49-F238E27FC236}">
                <a16:creationId xmlns:a16="http://schemas.microsoft.com/office/drawing/2014/main" id="{61B03973-11AE-86A4-D325-3699B351408E}"/>
              </a:ext>
            </a:extLst>
          </p:cNvPr>
          <p:cNvSpPr>
            <a:spLocks noGrp="1"/>
          </p:cNvSpPr>
          <p:nvPr>
            <p:ph type="title"/>
          </p:nvPr>
        </p:nvSpPr>
        <p:spPr/>
        <p:txBody>
          <a:bodyPr/>
          <a:lstStyle/>
          <a:p>
            <a:endParaRPr lang="tr-T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9" name="2 İçerik Yer Tutucusu">
            <a:extLst>
              <a:ext uri="{FF2B5EF4-FFF2-40B4-BE49-F238E27FC236}">
                <a16:creationId xmlns:a16="http://schemas.microsoft.com/office/drawing/2014/main" id="{FB596EC7-8F3E-4684-B6E7-0449F6C45032}"/>
              </a:ext>
            </a:extLst>
          </p:cNvPr>
          <p:cNvSpPr>
            <a:spLocks noGrp="1"/>
          </p:cNvSpPr>
          <p:nvPr>
            <p:ph sz="quarter" idx="1"/>
          </p:nvPr>
        </p:nvSpPr>
        <p:spPr>
          <a:xfrm>
            <a:off x="1497013" y="1212980"/>
            <a:ext cx="8153400" cy="3998458"/>
          </a:xfrm>
        </p:spPr>
        <p:txBody>
          <a:bodyPr>
            <a:normAutofit/>
          </a:bodyPr>
          <a:lstStyle/>
          <a:p>
            <a:pPr>
              <a:buFont typeface="Wingdings" panose="05000000000000000000" pitchFamily="2" charset="2"/>
              <a:buChar char="Ø"/>
              <a:defRPr/>
            </a:pPr>
            <a:endParaRPr lang="tr-TR" sz="2400" dirty="0"/>
          </a:p>
          <a:p>
            <a:pPr>
              <a:buFont typeface="Wingdings" panose="05000000000000000000" pitchFamily="2" charset="2"/>
              <a:buChar char="Ø"/>
              <a:defRPr/>
            </a:pPr>
            <a:r>
              <a:rPr lang="tr-TR" sz="2400" dirty="0" err="1"/>
              <a:t>Bisfosfonatlar</a:t>
            </a:r>
            <a:r>
              <a:rPr lang="tr-TR" sz="2400" dirty="0"/>
              <a:t> </a:t>
            </a:r>
          </a:p>
          <a:p>
            <a:pPr>
              <a:buFont typeface="Wingdings" panose="05000000000000000000" pitchFamily="2" charset="2"/>
              <a:buChar char="Ø"/>
              <a:defRPr/>
            </a:pPr>
            <a:endParaRPr lang="tr-TR" sz="2400" dirty="0"/>
          </a:p>
          <a:p>
            <a:pPr marL="342900" lvl="1" indent="-342900">
              <a:buFont typeface="Wingdings" panose="05000000000000000000" pitchFamily="2" charset="2"/>
              <a:buChar char="Ø"/>
              <a:defRPr/>
            </a:pPr>
            <a:r>
              <a:rPr lang="tr-TR" sz="2000" dirty="0" err="1"/>
              <a:t>Pirofosfat</a:t>
            </a:r>
            <a:r>
              <a:rPr lang="tr-TR" sz="2000" dirty="0"/>
              <a:t> analoglarıdır. Bunlar, </a:t>
            </a:r>
            <a:r>
              <a:rPr lang="tr-TR" sz="2000" dirty="0" err="1"/>
              <a:t>hidroksiapatit</a:t>
            </a:r>
            <a:r>
              <a:rPr lang="tr-TR" sz="2000" dirty="0"/>
              <a:t> kristallerine bağlanarak kemiğe entegre olurlar.</a:t>
            </a:r>
          </a:p>
          <a:p>
            <a:pPr marL="342900" lvl="1" indent="-342900">
              <a:buFont typeface="Wingdings" panose="05000000000000000000" pitchFamily="2" charset="2"/>
              <a:buChar char="Ø"/>
              <a:defRPr/>
            </a:pPr>
            <a:r>
              <a:rPr lang="tr-TR" sz="2000" dirty="0" err="1"/>
              <a:t>Osteoklastların</a:t>
            </a:r>
            <a:r>
              <a:rPr lang="tr-TR" sz="2000" dirty="0"/>
              <a:t> fonksiyonlarını ve çoğalmalarını </a:t>
            </a:r>
            <a:r>
              <a:rPr lang="tr-TR" sz="2000" dirty="0" err="1"/>
              <a:t>inhibe</a:t>
            </a:r>
            <a:r>
              <a:rPr lang="tr-TR" sz="2000" dirty="0"/>
              <a:t> eder. </a:t>
            </a:r>
            <a:r>
              <a:rPr lang="tr-TR" sz="2000" dirty="0" err="1"/>
              <a:t>Osteoklast</a:t>
            </a:r>
            <a:r>
              <a:rPr lang="tr-TR" sz="2000" dirty="0"/>
              <a:t> </a:t>
            </a:r>
            <a:r>
              <a:rPr lang="tr-TR" sz="2000" dirty="0" err="1"/>
              <a:t>apoptozisini</a:t>
            </a:r>
            <a:r>
              <a:rPr lang="tr-TR" sz="2000" dirty="0"/>
              <a:t> artırır. Kemik kütlesini artırarak kırık riskini önemli ölçüde azaltırlar.</a:t>
            </a:r>
          </a:p>
          <a:p>
            <a:pPr marL="342900" lvl="1" indent="-342900">
              <a:buFont typeface="Wingdings" panose="05000000000000000000" pitchFamily="2" charset="2"/>
              <a:buChar char="Ø"/>
              <a:defRPr/>
            </a:pPr>
            <a:r>
              <a:rPr lang="tr-TR" sz="2000" dirty="0"/>
              <a:t>Oral </a:t>
            </a:r>
            <a:r>
              <a:rPr lang="tr-TR" sz="2000" dirty="0" err="1"/>
              <a:t>yararlanımları</a:t>
            </a:r>
            <a:r>
              <a:rPr lang="tr-TR" sz="2000" dirty="0"/>
              <a:t> %1-3 arasında olmasına rağmen çok uzun süreler kemik </a:t>
            </a:r>
            <a:r>
              <a:rPr lang="tr-TR" sz="2000" dirty="0" err="1"/>
              <a:t>retansiyonu</a:t>
            </a:r>
            <a:r>
              <a:rPr lang="tr-TR" sz="2000" dirty="0"/>
              <a:t> devam eder. Uzun kemik </a:t>
            </a:r>
            <a:r>
              <a:rPr lang="tr-TR" sz="2000" dirty="0" err="1"/>
              <a:t>retansiyon</a:t>
            </a:r>
            <a:r>
              <a:rPr lang="tr-TR" sz="2000" dirty="0"/>
              <a:t> süresi ve </a:t>
            </a:r>
            <a:r>
              <a:rPr lang="tr-TR" sz="2000" dirty="0" err="1"/>
              <a:t>remodeling</a:t>
            </a:r>
            <a:r>
              <a:rPr lang="tr-TR" sz="2000" dirty="0"/>
              <a:t> olayının sürekliliği nedeniyle gebe kalma olasılığı/ isteği olan </a:t>
            </a:r>
            <a:r>
              <a:rPr lang="tr-TR" sz="2000" dirty="0" err="1"/>
              <a:t>fertil</a:t>
            </a:r>
            <a:r>
              <a:rPr lang="tr-TR" sz="2000" dirty="0"/>
              <a:t> kadınlarda </a:t>
            </a:r>
            <a:r>
              <a:rPr lang="tr-TR" sz="2000" dirty="0" err="1"/>
              <a:t>bisfosfonatlar</a:t>
            </a:r>
            <a:r>
              <a:rPr lang="tr-TR" sz="2000" dirty="0"/>
              <a:t> önerilmemelidir.</a:t>
            </a:r>
          </a:p>
        </p:txBody>
      </p:sp>
      <p:pic>
        <p:nvPicPr>
          <p:cNvPr id="54277" name="Picture 9">
            <a:extLst>
              <a:ext uri="{FF2B5EF4-FFF2-40B4-BE49-F238E27FC236}">
                <a16:creationId xmlns:a16="http://schemas.microsoft.com/office/drawing/2014/main" id="{9D123F62-3AD9-4B18-8F5B-9837F805CB5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650413" y="0"/>
            <a:ext cx="2541587" cy="19637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4" name="Picture 2" descr="BONVİVA ile ilgili görsel sonucu">
            <a:extLst>
              <a:ext uri="{FF2B5EF4-FFF2-40B4-BE49-F238E27FC236}">
                <a16:creationId xmlns:a16="http://schemas.microsoft.com/office/drawing/2014/main" id="{F971E08C-7024-492D-BB8C-65C062ECA61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72655" y="2059652"/>
            <a:ext cx="2097103" cy="2097103"/>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3" name="2 İçerik Yer Tutucusu">
            <a:extLst>
              <a:ext uri="{FF2B5EF4-FFF2-40B4-BE49-F238E27FC236}">
                <a16:creationId xmlns:a16="http://schemas.microsoft.com/office/drawing/2014/main" id="{5FB746DC-7576-4ECD-841E-E8F00C8FD06C}"/>
              </a:ext>
            </a:extLst>
          </p:cNvPr>
          <p:cNvSpPr>
            <a:spLocks noGrp="1"/>
          </p:cNvSpPr>
          <p:nvPr>
            <p:ph sz="quarter" idx="1"/>
          </p:nvPr>
        </p:nvSpPr>
        <p:spPr>
          <a:xfrm>
            <a:off x="2136775" y="1600200"/>
            <a:ext cx="8153400" cy="4495800"/>
          </a:xfrm>
        </p:spPr>
        <p:txBody>
          <a:bodyPr>
            <a:normAutofit/>
          </a:bodyPr>
          <a:lstStyle/>
          <a:p>
            <a:pPr marL="0" indent="0">
              <a:buNone/>
            </a:pPr>
            <a:r>
              <a:rPr lang="tr-TR" altLang="ru-RU" sz="2400" dirty="0" err="1"/>
              <a:t>Bisfosfonatlar</a:t>
            </a:r>
            <a:endParaRPr lang="tr-TR" altLang="ru-RU" sz="2400" dirty="0"/>
          </a:p>
          <a:p>
            <a:pPr marL="0" indent="0">
              <a:buNone/>
            </a:pPr>
            <a:endParaRPr lang="tr-TR" altLang="ru-RU" sz="2400" dirty="0"/>
          </a:p>
          <a:p>
            <a:pPr>
              <a:buFont typeface="Wingdings" panose="05000000000000000000" pitchFamily="2" charset="2"/>
              <a:buChar char="Ø"/>
            </a:pPr>
            <a:r>
              <a:rPr lang="tr-TR" altLang="ru-RU" sz="2400" dirty="0"/>
              <a:t>Sabah açken, bir bardak dolusu bol suyla dik pozisyonda</a:t>
            </a:r>
          </a:p>
          <a:p>
            <a:pPr marL="663575" lvl="1" indent="-342900">
              <a:buFont typeface="Wingdings" panose="05000000000000000000" pitchFamily="2" charset="2"/>
              <a:buChar char="Ø"/>
            </a:pPr>
            <a:r>
              <a:rPr lang="tr-TR" altLang="ru-RU" sz="2100" dirty="0" err="1"/>
              <a:t>Alendronat</a:t>
            </a:r>
            <a:r>
              <a:rPr lang="tr-TR" altLang="ru-RU" sz="2100" dirty="0"/>
              <a:t> ve </a:t>
            </a:r>
            <a:r>
              <a:rPr lang="tr-TR" altLang="ru-RU" sz="2100" dirty="0" err="1"/>
              <a:t>risedronat</a:t>
            </a:r>
            <a:r>
              <a:rPr lang="tr-TR" altLang="ru-RU" sz="2100" dirty="0"/>
              <a:t> için 30 dakika,</a:t>
            </a:r>
          </a:p>
          <a:p>
            <a:pPr marL="663575" lvl="1" indent="-342900">
              <a:buFont typeface="Wingdings" panose="05000000000000000000" pitchFamily="2" charset="2"/>
              <a:buChar char="Ø"/>
            </a:pPr>
            <a:r>
              <a:rPr lang="tr-TR" altLang="ru-RU" sz="2100" dirty="0" err="1"/>
              <a:t>İbandronat</a:t>
            </a:r>
            <a:r>
              <a:rPr lang="tr-TR" altLang="ru-RU" sz="2100" dirty="0"/>
              <a:t> için 60 dakika</a:t>
            </a:r>
          </a:p>
          <a:p>
            <a:pPr marL="0" indent="0">
              <a:buNone/>
            </a:pPr>
            <a:r>
              <a:rPr lang="tr-TR" altLang="ru-RU" sz="2400" dirty="0"/>
              <a:t>         sırt üstü uzanılmaması söylenmeli </a:t>
            </a:r>
          </a:p>
          <a:p>
            <a:pPr>
              <a:buFont typeface="Wingdings" panose="05000000000000000000" pitchFamily="2" charset="2"/>
              <a:buChar char="Ø"/>
            </a:pPr>
            <a:endParaRPr lang="tr-TR" altLang="ru-RU" sz="2400" dirty="0"/>
          </a:p>
          <a:p>
            <a:pPr>
              <a:buFont typeface="Wingdings" panose="05000000000000000000" pitchFamily="2" charset="2"/>
              <a:buChar char="Ø"/>
            </a:pPr>
            <a:r>
              <a:rPr lang="tr-TR" altLang="ru-RU" sz="2400" dirty="0"/>
              <a:t>Su dışındaki başka sıvılar, ilacın yemekle alınması ve yemek sonrası iki saat içinde alınan ve emilimi etkileyecek ilaçlarla (kalsiyum, magnezyum, demir, </a:t>
            </a:r>
            <a:r>
              <a:rPr lang="tr-TR" altLang="ru-RU" sz="2400" dirty="0" err="1"/>
              <a:t>aluminyum</a:t>
            </a:r>
            <a:r>
              <a:rPr lang="tr-TR" altLang="ru-RU" sz="2400" dirty="0"/>
              <a:t>) emilim miktarı önemli ölçüde azalmaktadır. </a:t>
            </a:r>
          </a:p>
        </p:txBody>
      </p:sp>
      <p:sp>
        <p:nvSpPr>
          <p:cNvPr id="3" name="Başlık 2">
            <a:extLst>
              <a:ext uri="{FF2B5EF4-FFF2-40B4-BE49-F238E27FC236}">
                <a16:creationId xmlns:a16="http://schemas.microsoft.com/office/drawing/2014/main" id="{48F7B18E-88A8-6072-8300-BC2D54D8B2B4}"/>
              </a:ext>
            </a:extLst>
          </p:cNvPr>
          <p:cNvSpPr>
            <a:spLocks noGrp="1"/>
          </p:cNvSpPr>
          <p:nvPr>
            <p:ph type="title"/>
          </p:nvPr>
        </p:nvSpPr>
        <p:spPr/>
        <p:txBody>
          <a:bodyPr/>
          <a:lstStyle/>
          <a:p>
            <a:endParaRPr lang="tr-T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Başlık 1">
            <a:extLst>
              <a:ext uri="{FF2B5EF4-FFF2-40B4-BE49-F238E27FC236}">
                <a16:creationId xmlns:a16="http://schemas.microsoft.com/office/drawing/2014/main" id="{BA172CC1-3FEF-432F-A6F5-F27E508E2F12}"/>
              </a:ext>
            </a:extLst>
          </p:cNvPr>
          <p:cNvSpPr>
            <a:spLocks noGrp="1"/>
          </p:cNvSpPr>
          <p:nvPr>
            <p:ph type="title"/>
          </p:nvPr>
        </p:nvSpPr>
        <p:spPr>
          <a:xfrm>
            <a:off x="1992313" y="476250"/>
            <a:ext cx="8229600" cy="1143000"/>
          </a:xfrm>
        </p:spPr>
        <p:txBody>
          <a:bodyPr/>
          <a:lstStyle/>
          <a:p>
            <a:pPr eaLnBrk="1" hangingPunct="1"/>
            <a:r>
              <a:rPr lang="tr-TR" altLang="ru-RU"/>
              <a:t>Kemik Yapısı</a:t>
            </a:r>
            <a:endParaRPr lang="tr-TR" altLang="ru-RU" b="1"/>
          </a:p>
        </p:txBody>
      </p:sp>
      <p:sp>
        <p:nvSpPr>
          <p:cNvPr id="13315" name="İçerik Yer Tutucusu 8">
            <a:extLst>
              <a:ext uri="{FF2B5EF4-FFF2-40B4-BE49-F238E27FC236}">
                <a16:creationId xmlns:a16="http://schemas.microsoft.com/office/drawing/2014/main" id="{BF6203CD-FAA9-4234-96B8-AE8D10E64F89}"/>
              </a:ext>
            </a:extLst>
          </p:cNvPr>
          <p:cNvSpPr>
            <a:spLocks noGrp="1"/>
          </p:cNvSpPr>
          <p:nvPr>
            <p:ph sz="quarter" idx="1"/>
          </p:nvPr>
        </p:nvSpPr>
        <p:spPr>
          <a:xfrm>
            <a:off x="1631950" y="1700213"/>
            <a:ext cx="4286250" cy="4781550"/>
          </a:xfrm>
        </p:spPr>
        <p:txBody>
          <a:bodyPr/>
          <a:lstStyle/>
          <a:p>
            <a:pPr eaLnBrk="1" hangingPunct="1"/>
            <a:r>
              <a:rPr lang="tr-TR" altLang="ru-RU" sz="2000" b="1"/>
              <a:t>Kortikal kemik (%80)</a:t>
            </a:r>
          </a:p>
          <a:p>
            <a:pPr lvl="1" eaLnBrk="1" hangingPunct="1"/>
            <a:r>
              <a:rPr lang="tr-TR" altLang="ru-RU" sz="2000"/>
              <a:t>Yoğun ve sıkı</a:t>
            </a:r>
          </a:p>
          <a:p>
            <a:pPr lvl="1" eaLnBrk="1" hangingPunct="1"/>
            <a:r>
              <a:rPr lang="tr-TR" altLang="ru-RU" sz="2000"/>
              <a:t>Uzun kemikler boyunca</a:t>
            </a:r>
          </a:p>
          <a:p>
            <a:pPr lvl="1" eaLnBrk="1" hangingPunct="1"/>
            <a:r>
              <a:rPr lang="tr-TR" altLang="ru-RU" sz="2000"/>
              <a:t>Ortasında silindirik boşluk</a:t>
            </a:r>
          </a:p>
          <a:p>
            <a:pPr eaLnBrk="1" hangingPunct="1"/>
            <a:endParaRPr lang="tr-TR" altLang="ru-RU" sz="2000" b="1"/>
          </a:p>
          <a:p>
            <a:pPr eaLnBrk="1" hangingPunct="1"/>
            <a:r>
              <a:rPr lang="tr-TR" altLang="ru-RU" sz="2000" b="1"/>
              <a:t>Trabeküler kemik (%20)</a:t>
            </a:r>
          </a:p>
          <a:p>
            <a:pPr lvl="1" eaLnBrk="1" hangingPunct="1"/>
            <a:r>
              <a:rPr lang="tr-TR" altLang="ru-RU" sz="2000"/>
              <a:t>Hafif, bal peteği şeklinde</a:t>
            </a:r>
          </a:p>
          <a:p>
            <a:pPr lvl="1" eaLnBrk="1" hangingPunct="1"/>
            <a:r>
              <a:rPr lang="tr-TR" altLang="ru-RU" sz="2000"/>
              <a:t>Uzun kemiklerin uçlarında, vertebrada ve pelviste</a:t>
            </a:r>
          </a:p>
          <a:p>
            <a:pPr lvl="1" eaLnBrk="1" hangingPunct="1"/>
            <a:r>
              <a:rPr lang="tr-TR" altLang="ru-RU" sz="2000"/>
              <a:t>Akut eksiklik durumlarında ilk mineral kaynaklarını sağlar</a:t>
            </a:r>
          </a:p>
        </p:txBody>
      </p:sp>
      <p:pic>
        <p:nvPicPr>
          <p:cNvPr id="13316" name="Picture 5" descr="bone tissue ile ilgili görsel sonucu&quot;">
            <a:extLst>
              <a:ext uri="{FF2B5EF4-FFF2-40B4-BE49-F238E27FC236}">
                <a16:creationId xmlns:a16="http://schemas.microsoft.com/office/drawing/2014/main" id="{1CBD75EB-86EA-44AF-8D68-CD6C4ACB5ED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777411" y="4691022"/>
            <a:ext cx="2164838" cy="15330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3317" name="Picture 11" descr="cortical trabecular bone ile ilgili görsel sonucu&quot;">
            <a:extLst>
              <a:ext uri="{FF2B5EF4-FFF2-40B4-BE49-F238E27FC236}">
                <a16:creationId xmlns:a16="http://schemas.microsoft.com/office/drawing/2014/main" id="{E6BADEF1-A8EF-48E8-8833-DEEBE8FB0E4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373299" y="1294053"/>
            <a:ext cx="4473082" cy="25791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074" name="Picture 2" descr="cortehistologico">
            <a:extLst>
              <a:ext uri="{FF2B5EF4-FFF2-40B4-BE49-F238E27FC236}">
                <a16:creationId xmlns:a16="http://schemas.microsoft.com/office/drawing/2014/main" id="{211348D6-266F-4585-B8A3-66D3703768A8}"/>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0" y="4691022"/>
            <a:ext cx="2472631" cy="153303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1 Başlık">
            <a:extLst>
              <a:ext uri="{FF2B5EF4-FFF2-40B4-BE49-F238E27FC236}">
                <a16:creationId xmlns:a16="http://schemas.microsoft.com/office/drawing/2014/main" id="{7A465E6F-8C17-451C-A85D-03E4F1F1B793}"/>
              </a:ext>
            </a:extLst>
          </p:cNvPr>
          <p:cNvSpPr>
            <a:spLocks noGrp="1"/>
          </p:cNvSpPr>
          <p:nvPr>
            <p:ph type="title"/>
          </p:nvPr>
        </p:nvSpPr>
        <p:spPr>
          <a:xfrm>
            <a:off x="2136775" y="228600"/>
            <a:ext cx="8153400" cy="990600"/>
          </a:xfrm>
        </p:spPr>
        <p:txBody>
          <a:bodyPr>
            <a:normAutofit/>
          </a:bodyPr>
          <a:lstStyle/>
          <a:p>
            <a:pPr>
              <a:defRPr/>
            </a:pPr>
            <a:r>
              <a:rPr lang="tr-TR" sz="3600" dirty="0" err="1"/>
              <a:t>Kontrendikasyonları</a:t>
            </a:r>
            <a:endParaRPr lang="tr-TR" sz="3600" dirty="0"/>
          </a:p>
        </p:txBody>
      </p:sp>
      <p:sp>
        <p:nvSpPr>
          <p:cNvPr id="62467" name="2 İçerik Yer Tutucusu">
            <a:extLst>
              <a:ext uri="{FF2B5EF4-FFF2-40B4-BE49-F238E27FC236}">
                <a16:creationId xmlns:a16="http://schemas.microsoft.com/office/drawing/2014/main" id="{B8B55931-244F-4902-99CF-3C0101B63CBF}"/>
              </a:ext>
            </a:extLst>
          </p:cNvPr>
          <p:cNvSpPr>
            <a:spLocks noGrp="1"/>
          </p:cNvSpPr>
          <p:nvPr>
            <p:ph sz="quarter" idx="1"/>
          </p:nvPr>
        </p:nvSpPr>
        <p:spPr>
          <a:xfrm>
            <a:off x="2136775" y="1600200"/>
            <a:ext cx="8153400" cy="4495800"/>
          </a:xfrm>
        </p:spPr>
        <p:txBody>
          <a:bodyPr>
            <a:normAutofit/>
          </a:bodyPr>
          <a:lstStyle/>
          <a:p>
            <a:pPr marL="0" indent="0">
              <a:buNone/>
              <a:defRPr/>
            </a:pPr>
            <a:r>
              <a:rPr lang="tr-TR" sz="2400" dirty="0" err="1"/>
              <a:t>Bisfosfonatlar</a:t>
            </a:r>
            <a:endParaRPr lang="tr-TR" sz="2400" dirty="0"/>
          </a:p>
          <a:p>
            <a:pPr marL="320040" indent="-320040">
              <a:buFont typeface="Wingdings"/>
              <a:buChar char=""/>
              <a:defRPr/>
            </a:pPr>
            <a:endParaRPr lang="tr-TR" sz="2400" dirty="0"/>
          </a:p>
          <a:p>
            <a:pPr>
              <a:buFont typeface="Wingdings" panose="05000000000000000000" pitchFamily="2" charset="2"/>
              <a:buChar char="Ø"/>
              <a:defRPr/>
            </a:pPr>
            <a:r>
              <a:rPr lang="tr-TR" sz="2400" dirty="0"/>
              <a:t>Hipersensitivite</a:t>
            </a:r>
          </a:p>
          <a:p>
            <a:pPr>
              <a:buFont typeface="Wingdings" panose="05000000000000000000" pitchFamily="2" charset="2"/>
              <a:buChar char="Ø"/>
              <a:defRPr/>
            </a:pPr>
            <a:r>
              <a:rPr lang="tr-TR" sz="2400" dirty="0"/>
              <a:t>Hipokalsemi </a:t>
            </a:r>
          </a:p>
          <a:p>
            <a:pPr>
              <a:buFont typeface="Wingdings" panose="05000000000000000000" pitchFamily="2" charset="2"/>
              <a:buChar char="Ø"/>
              <a:defRPr/>
            </a:pPr>
            <a:r>
              <a:rPr lang="tr-TR" sz="2400" dirty="0"/>
              <a:t>Böbrek fonksiyon bozuklukları</a:t>
            </a:r>
          </a:p>
          <a:p>
            <a:pPr>
              <a:buFont typeface="Wingdings" panose="05000000000000000000" pitchFamily="2" charset="2"/>
              <a:buChar char="Ø"/>
              <a:defRPr/>
            </a:pPr>
            <a:r>
              <a:rPr lang="tr-TR" sz="2400" dirty="0"/>
              <a:t>Aktif üst </a:t>
            </a:r>
            <a:r>
              <a:rPr lang="tr-TR" sz="2400" dirty="0" err="1"/>
              <a:t>gastrointestinal</a:t>
            </a:r>
            <a:r>
              <a:rPr lang="tr-TR" sz="2400" dirty="0"/>
              <a:t> sorun </a:t>
            </a:r>
          </a:p>
          <a:p>
            <a:pPr>
              <a:buFont typeface="Wingdings" panose="05000000000000000000" pitchFamily="2" charset="2"/>
              <a:buChar char="Ø"/>
              <a:defRPr/>
            </a:pPr>
            <a:r>
              <a:rPr lang="tr-TR" sz="2400" dirty="0"/>
              <a:t>İlacı aldıktan sonra oturamayacak durumda</a:t>
            </a:r>
          </a:p>
          <a:p>
            <a:pPr>
              <a:buFont typeface="Wingdings" panose="05000000000000000000" pitchFamily="2" charset="2"/>
              <a:buChar char="Ø"/>
              <a:defRPr/>
            </a:pPr>
            <a:r>
              <a:rPr lang="tr-TR" sz="2400" dirty="0"/>
              <a:t>Anatomik-fonksiyonel </a:t>
            </a:r>
            <a:r>
              <a:rPr lang="tr-TR" sz="2400" dirty="0" err="1"/>
              <a:t>özofagus</a:t>
            </a:r>
            <a:r>
              <a:rPr lang="tr-TR" sz="2400" dirty="0"/>
              <a:t> sorunu (</a:t>
            </a:r>
            <a:r>
              <a:rPr lang="tr-TR" sz="2400" dirty="0" err="1"/>
              <a:t>akalazya-striktür</a:t>
            </a:r>
            <a:r>
              <a:rPr lang="tr-TR" sz="2400" dirty="0"/>
              <a:t>) bulunan hastalara verilmemelidir.</a:t>
            </a:r>
          </a:p>
        </p:txBody>
      </p:sp>
      <p:sp>
        <p:nvSpPr>
          <p:cNvPr id="2" name="İçerik Yer Tutucusu 3">
            <a:extLst>
              <a:ext uri="{FF2B5EF4-FFF2-40B4-BE49-F238E27FC236}">
                <a16:creationId xmlns:a16="http://schemas.microsoft.com/office/drawing/2014/main" id="{E4063F69-090D-64BC-26F4-1276DB791F20}"/>
              </a:ext>
            </a:extLst>
          </p:cNvPr>
          <p:cNvSpPr txBox="1">
            <a:spLocks/>
          </p:cNvSpPr>
          <p:nvPr/>
        </p:nvSpPr>
        <p:spPr>
          <a:xfrm>
            <a:off x="8515350" y="411164"/>
            <a:ext cx="2914650" cy="2527980"/>
          </a:xfrm>
          <a:prstGeom prst="rect">
            <a:avLst/>
          </a:prstGeom>
          <a:solidFill>
            <a:schemeClr val="bg2"/>
          </a:solidFill>
          <a:ln>
            <a:solidFill>
              <a:schemeClr val="accent1"/>
            </a:solidFill>
            <a:miter lim="800000"/>
            <a:headEnd/>
            <a:tailEnd/>
          </a:ln>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tr-TR" altLang="tr-TR" sz="2000" dirty="0">
                <a:solidFill>
                  <a:srgbClr val="FF0000"/>
                </a:solidFill>
              </a:rPr>
              <a:t>Yan Etkileri </a:t>
            </a:r>
          </a:p>
          <a:p>
            <a:r>
              <a:rPr lang="tr-TR" altLang="tr-TR" sz="2000" dirty="0"/>
              <a:t>Akut faz reaksiyonu</a:t>
            </a:r>
          </a:p>
          <a:p>
            <a:r>
              <a:rPr lang="tr-TR" altLang="tr-TR" sz="2000" dirty="0"/>
              <a:t>Kas, eklem, kemik ağrısı</a:t>
            </a:r>
          </a:p>
          <a:p>
            <a:r>
              <a:rPr lang="tr-TR" altLang="tr-TR" sz="2000" dirty="0"/>
              <a:t>Çene osteonekrozu</a:t>
            </a:r>
          </a:p>
          <a:p>
            <a:r>
              <a:rPr lang="tr-TR" altLang="tr-TR" sz="2000" dirty="0" err="1"/>
              <a:t>Subtrokanterik</a:t>
            </a:r>
            <a:r>
              <a:rPr lang="tr-TR" altLang="tr-TR" sz="2000" dirty="0"/>
              <a:t> femur kırıkları</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a:extLst>
              <a:ext uri="{FF2B5EF4-FFF2-40B4-BE49-F238E27FC236}">
                <a16:creationId xmlns:a16="http://schemas.microsoft.com/office/drawing/2014/main" id="{E83D3772-FE1D-4B22-9623-BCABD1397354}"/>
              </a:ext>
            </a:extLst>
          </p:cNvPr>
          <p:cNvSpPr>
            <a:spLocks noGrp="1" noChangeArrowheads="1"/>
          </p:cNvSpPr>
          <p:nvPr>
            <p:ph type="title"/>
          </p:nvPr>
        </p:nvSpPr>
        <p:spPr>
          <a:xfrm>
            <a:off x="2136775" y="609600"/>
            <a:ext cx="8153400" cy="990600"/>
          </a:xfrm>
        </p:spPr>
        <p:txBody>
          <a:bodyPr/>
          <a:lstStyle/>
          <a:p>
            <a:pPr eaLnBrk="1" hangingPunct="1"/>
            <a:r>
              <a:rPr lang="tr-TR" altLang="ru-RU" dirty="0"/>
              <a:t>Tedavinin İzlenmesi</a:t>
            </a:r>
          </a:p>
        </p:txBody>
      </p:sp>
      <p:sp>
        <p:nvSpPr>
          <p:cNvPr id="51203" name="Rectangle 3">
            <a:extLst>
              <a:ext uri="{FF2B5EF4-FFF2-40B4-BE49-F238E27FC236}">
                <a16:creationId xmlns:a16="http://schemas.microsoft.com/office/drawing/2014/main" id="{4222EE2A-3EC5-420E-B38B-1847DC4C8630}"/>
              </a:ext>
            </a:extLst>
          </p:cNvPr>
          <p:cNvSpPr>
            <a:spLocks noGrp="1" noChangeArrowheads="1"/>
          </p:cNvSpPr>
          <p:nvPr>
            <p:ph sz="quarter" idx="1"/>
          </p:nvPr>
        </p:nvSpPr>
        <p:spPr>
          <a:xfrm>
            <a:off x="2136775" y="1600200"/>
            <a:ext cx="8153400" cy="4495800"/>
          </a:xfrm>
        </p:spPr>
        <p:txBody>
          <a:bodyPr>
            <a:normAutofit/>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Kemik mineral yoğunluğu ölçümleri ile izlenir.</a:t>
            </a:r>
          </a:p>
          <a:p>
            <a:pPr marL="1028700" lvl="1" indent="-342900">
              <a:spcBef>
                <a:spcPts val="600"/>
              </a:spcBef>
              <a:buFont typeface="Wingdings" panose="05000000000000000000" pitchFamily="2" charset="2"/>
              <a:buChar char="Ø"/>
            </a:pPr>
            <a:r>
              <a:rPr lang="tr-TR" altLang="ru-RU" sz="2000" dirty="0"/>
              <a:t> Tedavi altında olan hastalarda yılda bir  </a:t>
            </a:r>
          </a:p>
          <a:p>
            <a:pPr marL="1028700" lvl="1" indent="-342900">
              <a:spcBef>
                <a:spcPts val="600"/>
              </a:spcBef>
              <a:buFont typeface="Wingdings" panose="05000000000000000000" pitchFamily="2" charset="2"/>
              <a:buChar char="Ø"/>
            </a:pPr>
            <a:r>
              <a:rPr lang="tr-TR" altLang="ru-RU" sz="2000" dirty="0"/>
              <a:t> </a:t>
            </a:r>
            <a:r>
              <a:rPr lang="tr-TR" altLang="ru-RU" sz="2000" dirty="0" err="1"/>
              <a:t>Teriparatid</a:t>
            </a:r>
            <a:r>
              <a:rPr lang="tr-TR" altLang="ru-RU" sz="2000" dirty="0"/>
              <a:t> tedavisi alanlarda 6 ayda bir  </a:t>
            </a:r>
          </a:p>
          <a:p>
            <a:pPr marL="1028700" lvl="1" indent="-342900">
              <a:spcBef>
                <a:spcPts val="600"/>
              </a:spcBef>
              <a:buFont typeface="Wingdings" panose="05000000000000000000" pitchFamily="2" charset="2"/>
              <a:buChar char="Ø"/>
            </a:pPr>
            <a:r>
              <a:rPr lang="tr-TR" altLang="ru-RU" sz="2000" dirty="0"/>
              <a:t> </a:t>
            </a:r>
            <a:r>
              <a:rPr lang="tr-TR" altLang="ru-RU" sz="2000" dirty="0" err="1"/>
              <a:t>Sekonder</a:t>
            </a:r>
            <a:r>
              <a:rPr lang="tr-TR" altLang="ru-RU" sz="2000" dirty="0"/>
              <a:t> osteoporozu olanlarda, </a:t>
            </a:r>
            <a:r>
              <a:rPr lang="tr-TR" altLang="ru-RU" sz="2000" dirty="0" err="1"/>
              <a:t>glukokortikoid</a:t>
            </a:r>
            <a:r>
              <a:rPr lang="tr-TR" altLang="ru-RU" sz="2000" dirty="0"/>
              <a:t> </a:t>
            </a:r>
            <a:r>
              <a:rPr lang="tr-TR" altLang="ru-RU" sz="2000" dirty="0" err="1"/>
              <a:t>kullanlarda</a:t>
            </a:r>
            <a:r>
              <a:rPr lang="tr-TR" altLang="ru-RU" sz="2000" dirty="0"/>
              <a:t> 6 ay ya da yılda bir</a:t>
            </a:r>
          </a:p>
          <a:p>
            <a:pPr marL="1028700" lvl="1" indent="-342900">
              <a:spcBef>
                <a:spcPts val="600"/>
              </a:spcBef>
              <a:buFont typeface="Wingdings" panose="05000000000000000000" pitchFamily="2" charset="2"/>
              <a:buChar char="Ø"/>
            </a:pPr>
            <a:endParaRPr lang="tr-TR" altLang="ru-RU" dirty="0"/>
          </a:p>
          <a:p>
            <a:pPr marL="1028700" lvl="1" indent="-342900">
              <a:buFont typeface="Wingdings" panose="05000000000000000000" pitchFamily="2" charset="2"/>
              <a:buChar char="Ø"/>
            </a:pPr>
            <a:endParaRPr lang="tr-TR" altLang="ru-RU" dirty="0"/>
          </a:p>
          <a:p>
            <a:pPr marL="1028700" lvl="1" indent="-342900">
              <a:buFont typeface="Wingdings" panose="05000000000000000000" pitchFamily="2" charset="2"/>
              <a:buChar char="Ø"/>
            </a:pPr>
            <a:r>
              <a:rPr lang="tr-TR" altLang="ru-RU" dirty="0"/>
              <a:t>Kemik mineral yoğunluğunun değişmemesi veya artış göstermesi tedaviye yanıt alındığını gösterir.</a:t>
            </a:r>
          </a:p>
          <a:p>
            <a:pPr marL="1028700" lvl="1" indent="-342900">
              <a:buFont typeface="Wingdings" panose="05000000000000000000" pitchFamily="2" charset="2"/>
              <a:buChar char="Ø"/>
            </a:pPr>
            <a:endParaRPr lang="tr-TR" altLang="ru-RU" dirty="0"/>
          </a:p>
          <a:p>
            <a:pPr marL="1028700" lvl="1" indent="-342900">
              <a:buFont typeface="Wingdings" panose="05000000000000000000" pitchFamily="2" charset="2"/>
              <a:buChar char="Ø"/>
            </a:pPr>
            <a:endParaRPr lang="tr-TR" altLang="ru-RU" dirty="0"/>
          </a:p>
          <a:p>
            <a:pPr eaLnBrk="1" hangingPunct="1">
              <a:buFont typeface="Wingdings" panose="05000000000000000000" pitchFamily="2" charset="2"/>
              <a:buChar char="Ø"/>
            </a:pPr>
            <a:endParaRPr lang="tr-TR" altLang="ru-RU" sz="2400" dirty="0"/>
          </a:p>
          <a:p>
            <a:pPr marL="1028700" lvl="1" indent="-342900">
              <a:spcBef>
                <a:spcPts val="600"/>
              </a:spcBef>
              <a:buFont typeface="Wingdings" panose="05000000000000000000" pitchFamily="2" charset="2"/>
              <a:buChar char="Ø"/>
            </a:pPr>
            <a:endParaRPr lang="tr-TR" altLang="ru-RU" sz="2000" dirty="0"/>
          </a:p>
          <a:p>
            <a:pPr marL="1028700" lvl="1" indent="-342900">
              <a:spcBef>
                <a:spcPts val="600"/>
              </a:spcBef>
              <a:buFont typeface="Wingdings" panose="05000000000000000000" pitchFamily="2" charset="2"/>
              <a:buChar char="Ø"/>
            </a:pPr>
            <a:endParaRPr lang="tr-TR" altLang="ru-RU" sz="2000" dirty="0"/>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Başlık 1">
            <a:extLst>
              <a:ext uri="{FF2B5EF4-FFF2-40B4-BE49-F238E27FC236}">
                <a16:creationId xmlns:a16="http://schemas.microsoft.com/office/drawing/2014/main" id="{D47F905F-354B-495A-8111-FE8EA4B31557}"/>
              </a:ext>
            </a:extLst>
          </p:cNvPr>
          <p:cNvSpPr>
            <a:spLocks noGrp="1"/>
          </p:cNvSpPr>
          <p:nvPr>
            <p:ph type="title"/>
          </p:nvPr>
        </p:nvSpPr>
        <p:spPr>
          <a:xfrm>
            <a:off x="1901825" y="609600"/>
            <a:ext cx="8153400" cy="990600"/>
          </a:xfrm>
        </p:spPr>
        <p:txBody>
          <a:bodyPr/>
          <a:lstStyle/>
          <a:p>
            <a:pPr eaLnBrk="1" hangingPunct="1"/>
            <a:r>
              <a:rPr lang="tr-TR" altLang="ru-RU" dirty="0"/>
              <a:t>Tedavinin İzlenmesi</a:t>
            </a:r>
          </a:p>
        </p:txBody>
      </p:sp>
      <p:sp>
        <p:nvSpPr>
          <p:cNvPr id="58371" name="İçerik Yer Tutucusu 2">
            <a:extLst>
              <a:ext uri="{FF2B5EF4-FFF2-40B4-BE49-F238E27FC236}">
                <a16:creationId xmlns:a16="http://schemas.microsoft.com/office/drawing/2014/main" id="{F13682EA-6C99-4B59-9A07-38C55720412D}"/>
              </a:ext>
            </a:extLst>
          </p:cNvPr>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Tedavinin izlenmesinde kemik döngüsü belirteçleri de kullanılabilir.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Yıllık boy ölçümleri yapılmalı, 2 cm veya daha fazla boy kısalması olanlarda </a:t>
            </a:r>
            <a:r>
              <a:rPr lang="tr-TR" altLang="ru-RU" sz="2400" dirty="0" err="1"/>
              <a:t>vertebral</a:t>
            </a:r>
            <a:r>
              <a:rPr lang="tr-TR" altLang="ru-RU" sz="2400" dirty="0"/>
              <a:t> görüntüleme yapılmalıdır.</a:t>
            </a:r>
          </a:p>
          <a:p>
            <a:pPr eaLnBrk="1" hangingPunct="1">
              <a:buFont typeface="Wingdings" panose="05000000000000000000" pitchFamily="2" charset="2"/>
              <a:buChar char="Ø"/>
            </a:pPr>
            <a:endParaRPr lang="tr-TR" altLang="ru-RU" dirty="0"/>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Başlık 1">
            <a:extLst>
              <a:ext uri="{FF2B5EF4-FFF2-40B4-BE49-F238E27FC236}">
                <a16:creationId xmlns:a16="http://schemas.microsoft.com/office/drawing/2014/main" id="{F35249AB-E4B0-26FA-ABB1-F3E62D409E4B}"/>
              </a:ext>
            </a:extLst>
          </p:cNvPr>
          <p:cNvSpPr>
            <a:spLocks noGrp="1" noChangeArrowheads="1"/>
          </p:cNvSpPr>
          <p:nvPr>
            <p:ph type="title"/>
          </p:nvPr>
        </p:nvSpPr>
        <p:spPr>
          <a:xfrm>
            <a:off x="2491272" y="365125"/>
            <a:ext cx="8862527" cy="1325563"/>
          </a:xfrm>
        </p:spPr>
        <p:txBody>
          <a:bodyPr>
            <a:normAutofit/>
          </a:bodyPr>
          <a:lstStyle/>
          <a:p>
            <a:r>
              <a:rPr lang="tr-TR" altLang="tr-TR" sz="4000" dirty="0"/>
              <a:t>Tedavi yetersizliği</a:t>
            </a:r>
          </a:p>
        </p:txBody>
      </p:sp>
      <p:sp>
        <p:nvSpPr>
          <p:cNvPr id="82947" name="İçerik Yer Tutucusu 2">
            <a:extLst>
              <a:ext uri="{FF2B5EF4-FFF2-40B4-BE49-F238E27FC236}">
                <a16:creationId xmlns:a16="http://schemas.microsoft.com/office/drawing/2014/main" id="{4CC78B3F-98E5-7027-2007-3F0830CCC181}"/>
              </a:ext>
            </a:extLst>
          </p:cNvPr>
          <p:cNvSpPr>
            <a:spLocks noGrp="1" noChangeArrowheads="1"/>
          </p:cNvSpPr>
          <p:nvPr>
            <p:ph idx="1"/>
          </p:nvPr>
        </p:nvSpPr>
        <p:spPr>
          <a:xfrm>
            <a:off x="2377980" y="2055749"/>
            <a:ext cx="6480175" cy="3260725"/>
          </a:xfrm>
        </p:spPr>
        <p:txBody>
          <a:bodyPr/>
          <a:lstStyle/>
          <a:p>
            <a:pPr>
              <a:buFont typeface="Wingdings" panose="05000000000000000000" pitchFamily="2" charset="2"/>
              <a:buChar char="Ø"/>
            </a:pPr>
            <a:r>
              <a:rPr lang="tr-TR" altLang="tr-TR" dirty="0"/>
              <a:t>Net bir kriteri yok</a:t>
            </a:r>
          </a:p>
          <a:p>
            <a:pPr>
              <a:buFont typeface="Wingdings" panose="05000000000000000000" pitchFamily="2" charset="2"/>
              <a:buChar char="Ø"/>
            </a:pPr>
            <a:r>
              <a:rPr lang="tr-TR" altLang="tr-TR" dirty="0"/>
              <a:t>Tedavi altında kırık</a:t>
            </a:r>
          </a:p>
          <a:p>
            <a:pPr>
              <a:buFont typeface="Wingdings" panose="05000000000000000000" pitchFamily="2" charset="2"/>
              <a:buChar char="Ø"/>
            </a:pPr>
            <a:r>
              <a:rPr lang="tr-TR" altLang="tr-TR" dirty="0"/>
              <a:t>KMY vertebrada &gt; %3, kalçada &gt;%5 azalma varsa</a:t>
            </a:r>
          </a:p>
          <a:p>
            <a:pPr>
              <a:buFont typeface="Wingdings" panose="05000000000000000000" pitchFamily="2" charset="2"/>
              <a:buChar char="Ø"/>
            </a:pPr>
            <a:r>
              <a:rPr lang="tr-TR" altLang="tr-TR" dirty="0"/>
              <a:t>Öncelikle tedavi uyumu değerlendirilmeli, sekonder nedenler gözden geçirilmeli ve/veya tedavi değiştirilmeli </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D118BB08-6CD6-A27E-84DC-B8BBA5FD45A4}"/>
              </a:ext>
            </a:extLst>
          </p:cNvPr>
          <p:cNvSpPr>
            <a:spLocks noGrp="1"/>
          </p:cNvSpPr>
          <p:nvPr>
            <p:ph type="title"/>
          </p:nvPr>
        </p:nvSpPr>
        <p:spPr>
          <a:xfrm>
            <a:off x="2024742" y="365125"/>
            <a:ext cx="9329057" cy="1325563"/>
          </a:xfrm>
        </p:spPr>
        <p:txBody>
          <a:bodyPr>
            <a:normAutofit/>
          </a:bodyPr>
          <a:lstStyle/>
          <a:p>
            <a:r>
              <a:rPr lang="tr-TR" sz="3600" dirty="0"/>
              <a:t>Özellikli Hasta Gruplarında Osteoporoz</a:t>
            </a:r>
          </a:p>
        </p:txBody>
      </p:sp>
      <p:sp>
        <p:nvSpPr>
          <p:cNvPr id="4" name="İçerik Yer Tutucusu 2">
            <a:extLst>
              <a:ext uri="{FF2B5EF4-FFF2-40B4-BE49-F238E27FC236}">
                <a16:creationId xmlns:a16="http://schemas.microsoft.com/office/drawing/2014/main" id="{A28CB0CC-91B2-F25D-A943-E92D6D7312CE}"/>
              </a:ext>
            </a:extLst>
          </p:cNvPr>
          <p:cNvSpPr>
            <a:spLocks noGrp="1"/>
          </p:cNvSpPr>
          <p:nvPr>
            <p:ph idx="1"/>
          </p:nvPr>
        </p:nvSpPr>
        <p:spPr>
          <a:xfrm>
            <a:off x="2024742" y="1825625"/>
            <a:ext cx="9329058" cy="2923657"/>
          </a:xfrm>
        </p:spPr>
        <p:txBody>
          <a:bodyPr>
            <a:normAutofit/>
          </a:bodyPr>
          <a:lstStyle/>
          <a:p>
            <a:pPr>
              <a:buFont typeface="Wingdings" panose="05000000000000000000" pitchFamily="2" charset="2"/>
              <a:buChar char="Ø"/>
            </a:pPr>
            <a:r>
              <a:rPr lang="tr-TR" sz="2400" dirty="0"/>
              <a:t>Gebelik ve Laktasyona Bağlı Osteoporoz</a:t>
            </a:r>
          </a:p>
          <a:p>
            <a:pPr>
              <a:buFont typeface="Wingdings" panose="05000000000000000000" pitchFamily="2" charset="2"/>
              <a:buChar char="Ø"/>
            </a:pPr>
            <a:r>
              <a:rPr lang="tr-TR" sz="2400" dirty="0"/>
              <a:t>Glukokortikoid Osteoporozu</a:t>
            </a:r>
          </a:p>
          <a:p>
            <a:pPr>
              <a:buFont typeface="Wingdings" panose="05000000000000000000" pitchFamily="2" charset="2"/>
              <a:buChar char="Ø"/>
            </a:pPr>
            <a:r>
              <a:rPr lang="tr-TR" sz="2400" dirty="0"/>
              <a:t>Organ Nakli Hastalarında Görülen Osteoporoz</a:t>
            </a:r>
          </a:p>
          <a:p>
            <a:pPr>
              <a:buFont typeface="Wingdings" panose="05000000000000000000" pitchFamily="2" charset="2"/>
              <a:buChar char="Ø"/>
            </a:pPr>
            <a:r>
              <a:rPr lang="tr-TR" sz="2400" dirty="0" err="1"/>
              <a:t>Bariatrik</a:t>
            </a:r>
            <a:r>
              <a:rPr lang="tr-TR" sz="2400" dirty="0"/>
              <a:t> Cerrahi Sonrası Görülen Osteoporoz</a:t>
            </a:r>
          </a:p>
          <a:p>
            <a:pPr>
              <a:buFont typeface="Wingdings" panose="05000000000000000000" pitchFamily="2" charset="2"/>
              <a:buChar char="Ø"/>
            </a:pPr>
            <a:r>
              <a:rPr lang="tr-TR" sz="2400" dirty="0"/>
              <a:t>Kronik Böbrek Hastalığında Osteoporoz</a:t>
            </a:r>
          </a:p>
          <a:p>
            <a:pPr>
              <a:buFont typeface="Wingdings" panose="05000000000000000000" pitchFamily="2" charset="2"/>
              <a:buChar char="Ø"/>
            </a:pPr>
            <a:endParaRPr lang="tr-TR" sz="2400" dirty="0"/>
          </a:p>
          <a:p>
            <a:pPr>
              <a:buFont typeface="Wingdings" panose="05000000000000000000" pitchFamily="2" charset="2"/>
              <a:buChar char="Ø"/>
            </a:pPr>
            <a:endParaRPr lang="tr-TR" sz="2400" dirty="0"/>
          </a:p>
        </p:txBody>
      </p:sp>
    </p:spTree>
    <p:extLst>
      <p:ext uri="{BB962C8B-B14F-4D97-AF65-F5344CB8AC3E}">
        <p14:creationId xmlns:p14="http://schemas.microsoft.com/office/powerpoint/2010/main" val="67497380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1 Başlık">
            <a:extLst>
              <a:ext uri="{FF2B5EF4-FFF2-40B4-BE49-F238E27FC236}">
                <a16:creationId xmlns:a16="http://schemas.microsoft.com/office/drawing/2014/main" id="{82B32F6F-0663-4C5A-A547-C6D043BD3706}"/>
              </a:ext>
            </a:extLst>
          </p:cNvPr>
          <p:cNvSpPr>
            <a:spLocks noGrp="1"/>
          </p:cNvSpPr>
          <p:nvPr>
            <p:ph type="title"/>
          </p:nvPr>
        </p:nvSpPr>
        <p:spPr>
          <a:xfrm>
            <a:off x="1707502" y="1133669"/>
            <a:ext cx="6260841" cy="990600"/>
          </a:xfrm>
        </p:spPr>
        <p:txBody>
          <a:bodyPr>
            <a:normAutofit fontScale="90000"/>
          </a:bodyPr>
          <a:lstStyle/>
          <a:p>
            <a:pPr>
              <a:defRPr/>
            </a:pPr>
            <a:r>
              <a:rPr lang="tr-TR" dirty="0"/>
              <a:t>Gebelik ve Laktasyona Bağlı Osteoporoz</a:t>
            </a:r>
          </a:p>
        </p:txBody>
      </p:sp>
      <p:sp>
        <p:nvSpPr>
          <p:cNvPr id="59395" name="2 İçerik Yer Tutucusu">
            <a:extLst>
              <a:ext uri="{FF2B5EF4-FFF2-40B4-BE49-F238E27FC236}">
                <a16:creationId xmlns:a16="http://schemas.microsoft.com/office/drawing/2014/main" id="{2FAD46C7-069D-45BA-BEAC-0B7CE5A91305}"/>
              </a:ext>
            </a:extLst>
          </p:cNvPr>
          <p:cNvSpPr>
            <a:spLocks noGrp="1"/>
          </p:cNvSpPr>
          <p:nvPr>
            <p:ph sz="quarter" idx="1"/>
          </p:nvPr>
        </p:nvSpPr>
        <p:spPr>
          <a:xfrm>
            <a:off x="1707502" y="2220686"/>
            <a:ext cx="8582673" cy="3875314"/>
          </a:xfrm>
        </p:spPr>
        <p:txBody>
          <a:bodyPr>
            <a:normAutofit lnSpcReduction="10000"/>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Nadir görülür ve genellikle kendi kendini sınırlar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Genellikle ilk gebelikte ve son </a:t>
            </a:r>
            <a:r>
              <a:rPr lang="tr-TR" altLang="ru-RU" sz="2400" dirty="0" err="1"/>
              <a:t>trimester</a:t>
            </a:r>
            <a:r>
              <a:rPr lang="tr-TR" altLang="ru-RU" sz="2400" dirty="0"/>
              <a:t>/erken </a:t>
            </a:r>
            <a:r>
              <a:rPr lang="tr-TR" altLang="ru-RU" sz="2400" dirty="0" err="1"/>
              <a:t>postpartum</a:t>
            </a:r>
            <a:r>
              <a:rPr lang="tr-TR" altLang="ru-RU" sz="2400" dirty="0"/>
              <a:t> </a:t>
            </a:r>
          </a:p>
          <a:p>
            <a:pPr lvl="2" eaLnBrk="1" hangingPunct="1">
              <a:buFont typeface="Wingdings" panose="05000000000000000000" pitchFamily="2" charset="2"/>
              <a:buChar char="Ø"/>
            </a:pPr>
            <a:r>
              <a:rPr lang="tr-TR" altLang="ru-RU" sz="1600" dirty="0"/>
              <a:t>şiddetli sırt/bel ağrısı</a:t>
            </a:r>
          </a:p>
          <a:p>
            <a:pPr lvl="2" eaLnBrk="1" hangingPunct="1">
              <a:buFont typeface="Wingdings" panose="05000000000000000000" pitchFamily="2" charset="2"/>
              <a:buChar char="Ø"/>
            </a:pPr>
            <a:r>
              <a:rPr lang="tr-TR" altLang="ru-RU" sz="1600" dirty="0"/>
              <a:t>boyda kısalma</a:t>
            </a:r>
          </a:p>
          <a:p>
            <a:pPr lvl="2" eaLnBrk="1" hangingPunct="1">
              <a:buFont typeface="Wingdings" panose="05000000000000000000" pitchFamily="2" charset="2"/>
              <a:buChar char="Ø"/>
            </a:pPr>
            <a:endParaRPr lang="tr-TR" altLang="ru-RU" sz="1600" dirty="0"/>
          </a:p>
          <a:p>
            <a:pPr eaLnBrk="1" hangingPunct="1">
              <a:buFont typeface="Wingdings" panose="05000000000000000000" pitchFamily="2" charset="2"/>
              <a:buChar char="Ø"/>
            </a:pPr>
            <a:r>
              <a:rPr lang="tr-TR" altLang="ru-RU" sz="2400" dirty="0" err="1"/>
              <a:t>Laktasyonun</a:t>
            </a:r>
            <a:r>
              <a:rPr lang="tr-TR" altLang="ru-RU" sz="2400" dirty="0"/>
              <a:t> bitmesiyle KMY artışı başlar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Tedavi yaklaşımları mümkün olduğunca konservatif olmalıdır</a:t>
            </a:r>
          </a:p>
          <a:p>
            <a:pPr eaLnBrk="1" hangingPunct="1">
              <a:buFont typeface="Wingdings" panose="05000000000000000000" pitchFamily="2" charset="2"/>
              <a:buChar char="Ø"/>
            </a:pPr>
            <a:endParaRPr lang="tr-TR" altLang="ru-RU" sz="2400" dirty="0"/>
          </a:p>
        </p:txBody>
      </p:sp>
      <p:pic>
        <p:nvPicPr>
          <p:cNvPr id="7170" name="Picture 2" descr="24 haftalık gebelik - İrfan Tarhan">
            <a:extLst>
              <a:ext uri="{FF2B5EF4-FFF2-40B4-BE49-F238E27FC236}">
                <a16:creationId xmlns:a16="http://schemas.microsoft.com/office/drawing/2014/main" id="{E5CFAF09-47A1-BBC5-6C43-8D997A5EF3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8415" y="163874"/>
            <a:ext cx="3803585" cy="285498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1 Başlık">
            <a:extLst>
              <a:ext uri="{FF2B5EF4-FFF2-40B4-BE49-F238E27FC236}">
                <a16:creationId xmlns:a16="http://schemas.microsoft.com/office/drawing/2014/main" id="{AFA96A62-BB48-4A7D-A30C-F5F8FB1D0884}"/>
              </a:ext>
            </a:extLst>
          </p:cNvPr>
          <p:cNvSpPr>
            <a:spLocks noGrp="1"/>
          </p:cNvSpPr>
          <p:nvPr>
            <p:ph type="title"/>
          </p:nvPr>
        </p:nvSpPr>
        <p:spPr>
          <a:xfrm>
            <a:off x="1362335" y="762000"/>
            <a:ext cx="7427102" cy="990600"/>
          </a:xfrm>
        </p:spPr>
        <p:txBody>
          <a:bodyPr/>
          <a:lstStyle/>
          <a:p>
            <a:pPr eaLnBrk="1" hangingPunct="1"/>
            <a:r>
              <a:rPr lang="tr-TR" altLang="ru-RU" dirty="0"/>
              <a:t>Glukokortikoid Osteoporozu</a:t>
            </a:r>
          </a:p>
        </p:txBody>
      </p:sp>
      <p:sp>
        <p:nvSpPr>
          <p:cNvPr id="60419" name="2 İçerik Yer Tutucusu">
            <a:extLst>
              <a:ext uri="{FF2B5EF4-FFF2-40B4-BE49-F238E27FC236}">
                <a16:creationId xmlns:a16="http://schemas.microsoft.com/office/drawing/2014/main" id="{BFD81921-3907-49C2-88E4-62A26D477A21}"/>
              </a:ext>
            </a:extLst>
          </p:cNvPr>
          <p:cNvSpPr>
            <a:spLocks noGrp="1"/>
          </p:cNvSpPr>
          <p:nvPr>
            <p:ph sz="quarter" idx="1"/>
          </p:nvPr>
        </p:nvSpPr>
        <p:spPr>
          <a:xfrm>
            <a:off x="1166327" y="1987420"/>
            <a:ext cx="8731963" cy="4108580"/>
          </a:xfrm>
        </p:spPr>
        <p:txBody>
          <a:bodyPr>
            <a:normAutofit lnSpcReduction="10000"/>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err="1"/>
              <a:t>Sekonder</a:t>
            </a:r>
            <a:r>
              <a:rPr lang="tr-TR" altLang="ru-RU" sz="2400" dirty="0"/>
              <a:t> osteoporozun en sık görülen nedenlerindendir.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Kırık riski için minimum </a:t>
            </a:r>
            <a:r>
              <a:rPr lang="tr-TR" altLang="ru-RU" sz="2400" dirty="0" err="1"/>
              <a:t>glukokortikoid</a:t>
            </a:r>
            <a:r>
              <a:rPr lang="tr-TR" altLang="ru-RU" sz="2400" dirty="0"/>
              <a:t> dozu 5 mg/gün ve en az kullanım süresi 3 aydır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Kırık riski tedavi başlangıcının ilk 3- 6 ayında en yüksektir. </a:t>
            </a:r>
            <a:r>
              <a:rPr lang="tr-TR" altLang="ru-RU" sz="2400" dirty="0" err="1"/>
              <a:t>Vertebra</a:t>
            </a:r>
            <a:r>
              <a:rPr lang="tr-TR" altLang="ru-RU" sz="2400" dirty="0"/>
              <a:t> ve </a:t>
            </a:r>
            <a:r>
              <a:rPr lang="tr-TR" altLang="ru-RU" sz="2400" dirty="0" err="1"/>
              <a:t>femur</a:t>
            </a:r>
            <a:r>
              <a:rPr lang="tr-TR" altLang="ru-RU" sz="2400" dirty="0"/>
              <a:t> boynu kırıkları</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err="1"/>
              <a:t>Glukokortikoid</a:t>
            </a:r>
            <a:r>
              <a:rPr lang="tr-TR" altLang="ru-RU" sz="2400" dirty="0"/>
              <a:t> kesilince, kırık riski azalır.</a:t>
            </a:r>
          </a:p>
        </p:txBody>
      </p:sp>
      <p:pic>
        <p:nvPicPr>
          <p:cNvPr id="8194" name="Picture 2" descr="DSÖ'den geniş kapsamlı araştırma: Steroid ilaçları Covid-19'dan ölüm  riskini azaltıyor - Sağlık Haberleri">
            <a:extLst>
              <a:ext uri="{FF2B5EF4-FFF2-40B4-BE49-F238E27FC236}">
                <a16:creationId xmlns:a16="http://schemas.microsoft.com/office/drawing/2014/main" id="{47B26F7A-82D7-1CD1-EEB2-6C7CFF4BC4CD}"/>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898290" y="2091613"/>
            <a:ext cx="2010587" cy="1950097"/>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teroid ilacı dexamethasone koronavirüs'ten ölüm riskini azaltıyor | SBS  Turkish">
            <a:extLst>
              <a:ext uri="{FF2B5EF4-FFF2-40B4-BE49-F238E27FC236}">
                <a16:creationId xmlns:a16="http://schemas.microsoft.com/office/drawing/2014/main" id="{57790C89-8B4A-497B-6246-D9363A5B621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94710" y="282020"/>
            <a:ext cx="2823095" cy="15879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1 Başlık">
            <a:extLst>
              <a:ext uri="{FF2B5EF4-FFF2-40B4-BE49-F238E27FC236}">
                <a16:creationId xmlns:a16="http://schemas.microsoft.com/office/drawing/2014/main" id="{FF8C5C80-59DB-4CEB-BCAD-A9E63877FB3B}"/>
              </a:ext>
            </a:extLst>
          </p:cNvPr>
          <p:cNvSpPr>
            <a:spLocks noGrp="1"/>
          </p:cNvSpPr>
          <p:nvPr>
            <p:ph type="title"/>
          </p:nvPr>
        </p:nvSpPr>
        <p:spPr>
          <a:xfrm>
            <a:off x="2019300" y="685800"/>
            <a:ext cx="8153400" cy="990600"/>
          </a:xfrm>
        </p:spPr>
        <p:txBody>
          <a:bodyPr/>
          <a:lstStyle/>
          <a:p>
            <a:pPr eaLnBrk="1" hangingPunct="1"/>
            <a:r>
              <a:rPr lang="tr-TR" altLang="ru-RU" dirty="0"/>
              <a:t>Glukokortikoid Osteoporozu</a:t>
            </a:r>
          </a:p>
        </p:txBody>
      </p:sp>
      <p:sp>
        <p:nvSpPr>
          <p:cNvPr id="61443" name="2 İçerik Yer Tutucusu">
            <a:extLst>
              <a:ext uri="{FF2B5EF4-FFF2-40B4-BE49-F238E27FC236}">
                <a16:creationId xmlns:a16="http://schemas.microsoft.com/office/drawing/2014/main" id="{FDB8CB04-1D82-4247-908B-5971C8C9828E}"/>
              </a:ext>
            </a:extLst>
          </p:cNvPr>
          <p:cNvSpPr>
            <a:spLocks noGrp="1"/>
          </p:cNvSpPr>
          <p:nvPr>
            <p:ph sz="quarter" idx="1"/>
          </p:nvPr>
        </p:nvSpPr>
        <p:spPr>
          <a:xfrm>
            <a:off x="2136775" y="1600200"/>
            <a:ext cx="8153400" cy="4495800"/>
          </a:xfrm>
        </p:spPr>
        <p:txBody>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Tipik olarak ani eğilme, ağırlık kaldırma ya da öksürük sonrasında akut sırt ağrısı ile semptom verir.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En düşük ve en kısa sürede kullanılmalıdır.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Ağırlık taşıyıcı egzersizler önerilir, sigara ve alkol kullanımı yasaklanmalıdır. </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1 Başlık">
            <a:extLst>
              <a:ext uri="{FF2B5EF4-FFF2-40B4-BE49-F238E27FC236}">
                <a16:creationId xmlns:a16="http://schemas.microsoft.com/office/drawing/2014/main" id="{A9BF9344-D9D9-4ED9-BC6D-41635B8A96F5}"/>
              </a:ext>
            </a:extLst>
          </p:cNvPr>
          <p:cNvSpPr>
            <a:spLocks noGrp="1"/>
          </p:cNvSpPr>
          <p:nvPr>
            <p:ph type="title"/>
          </p:nvPr>
        </p:nvSpPr>
        <p:spPr>
          <a:xfrm>
            <a:off x="1901825" y="1473436"/>
            <a:ext cx="5840898" cy="990600"/>
          </a:xfrm>
        </p:spPr>
        <p:txBody>
          <a:bodyPr>
            <a:normAutofit fontScale="90000"/>
          </a:bodyPr>
          <a:lstStyle/>
          <a:p>
            <a:pPr>
              <a:defRPr/>
            </a:pPr>
            <a:r>
              <a:rPr lang="tr-TR" sz="3600" dirty="0"/>
              <a:t>Organ Nakli Hastalarında Görülen </a:t>
            </a:r>
            <a:br>
              <a:rPr lang="tr-TR" sz="3600" dirty="0"/>
            </a:br>
            <a:r>
              <a:rPr lang="tr-TR" sz="3600" dirty="0"/>
              <a:t>Metabolik Kemik Hastalıkları</a:t>
            </a:r>
          </a:p>
        </p:txBody>
      </p:sp>
      <p:sp>
        <p:nvSpPr>
          <p:cNvPr id="63491" name="2 İçerik Yer Tutucusu">
            <a:extLst>
              <a:ext uri="{FF2B5EF4-FFF2-40B4-BE49-F238E27FC236}">
                <a16:creationId xmlns:a16="http://schemas.microsoft.com/office/drawing/2014/main" id="{F6754DBF-8DA5-43DA-997B-3F9E40B0EAA0}"/>
              </a:ext>
            </a:extLst>
          </p:cNvPr>
          <p:cNvSpPr>
            <a:spLocks noGrp="1"/>
          </p:cNvSpPr>
          <p:nvPr>
            <p:ph sz="quarter" idx="1"/>
          </p:nvPr>
        </p:nvSpPr>
        <p:spPr>
          <a:xfrm>
            <a:off x="1901825" y="3029390"/>
            <a:ext cx="7960632" cy="1878660"/>
          </a:xfrm>
        </p:spPr>
        <p:txBody>
          <a:bodyPr>
            <a:normAutofit/>
          </a:bodyPr>
          <a:lstStyle/>
          <a:p>
            <a:pPr marL="0" indent="0" eaLnBrk="1" hangingPunct="1">
              <a:buNone/>
            </a:pPr>
            <a:endParaRPr lang="tr-TR" altLang="ru-RU" sz="2400" dirty="0"/>
          </a:p>
          <a:p>
            <a:pPr marL="0" indent="0" eaLnBrk="1" hangingPunct="1">
              <a:buNone/>
            </a:pPr>
            <a:r>
              <a:rPr lang="tr-TR" altLang="ru-RU" sz="2400" dirty="0"/>
              <a:t>Solid organ ya da hematopoetik kök hücre nakillerinin transplantasyon öncesi ve sonrası dönemlerinde metabolik kemik hastalıkları, osteoporoz , osteomalazi görülebilir. </a:t>
            </a:r>
          </a:p>
          <a:p>
            <a:pPr eaLnBrk="1" hangingPunct="1"/>
            <a:endParaRPr lang="tr-TR" altLang="ru-RU" sz="2400" dirty="0"/>
          </a:p>
        </p:txBody>
      </p:sp>
      <p:pic>
        <p:nvPicPr>
          <p:cNvPr id="1026" name="Picture 2" descr="Türkiye'de Organ Nakli Kanunu, Şartları ve Ücret Durumu || InnovaCare">
            <a:extLst>
              <a:ext uri="{FF2B5EF4-FFF2-40B4-BE49-F238E27FC236}">
                <a16:creationId xmlns:a16="http://schemas.microsoft.com/office/drawing/2014/main" id="{7515E5D1-4143-AEE7-13A1-4DF117F045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44437" y="460406"/>
            <a:ext cx="3636040" cy="24288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1 Başlık">
            <a:extLst>
              <a:ext uri="{FF2B5EF4-FFF2-40B4-BE49-F238E27FC236}">
                <a16:creationId xmlns:a16="http://schemas.microsoft.com/office/drawing/2014/main" id="{80F339A4-D064-486E-BC96-E34258748223}"/>
              </a:ext>
            </a:extLst>
          </p:cNvPr>
          <p:cNvSpPr>
            <a:spLocks noGrp="1"/>
          </p:cNvSpPr>
          <p:nvPr>
            <p:ph type="title"/>
          </p:nvPr>
        </p:nvSpPr>
        <p:spPr>
          <a:xfrm>
            <a:off x="2028630" y="1081087"/>
            <a:ext cx="5669124" cy="990600"/>
          </a:xfrm>
        </p:spPr>
        <p:txBody>
          <a:bodyPr>
            <a:normAutofit/>
          </a:bodyPr>
          <a:lstStyle/>
          <a:p>
            <a:pPr eaLnBrk="1" hangingPunct="1"/>
            <a:r>
              <a:rPr lang="tr-TR" altLang="ru-RU" sz="2800" dirty="0"/>
              <a:t>BARİATRİK CERRAHİ SONRASI </a:t>
            </a:r>
            <a:br>
              <a:rPr lang="tr-TR" altLang="ru-RU" sz="2800" dirty="0"/>
            </a:br>
            <a:r>
              <a:rPr lang="tr-TR" altLang="ru-RU" sz="2800" dirty="0"/>
              <a:t>METABOLİK KEMİKHASTALIKLARI</a:t>
            </a:r>
          </a:p>
        </p:txBody>
      </p:sp>
      <p:sp>
        <p:nvSpPr>
          <p:cNvPr id="64515" name="2 İçerik Yer Tutucusu">
            <a:extLst>
              <a:ext uri="{FF2B5EF4-FFF2-40B4-BE49-F238E27FC236}">
                <a16:creationId xmlns:a16="http://schemas.microsoft.com/office/drawing/2014/main" id="{555CCD7A-7C54-4DA3-8602-228D21A61B94}"/>
              </a:ext>
            </a:extLst>
          </p:cNvPr>
          <p:cNvSpPr>
            <a:spLocks noGrp="1"/>
          </p:cNvSpPr>
          <p:nvPr>
            <p:ph sz="quarter" idx="1"/>
          </p:nvPr>
        </p:nvSpPr>
        <p:spPr>
          <a:xfrm>
            <a:off x="2136775" y="2369976"/>
            <a:ext cx="8153400" cy="3726024"/>
          </a:xfrm>
        </p:spPr>
        <p:txBody>
          <a:bodyPr/>
          <a:lstStyle/>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a:t>Kilo kaybı ve malabsorbsiyon ile ilişkili olarak gelişen osteoporoz veya osteomalazi tablosudur.</a:t>
            </a:r>
          </a:p>
          <a:p>
            <a:pPr eaLnBrk="1" hangingPunct="1">
              <a:buFont typeface="Wingdings" panose="05000000000000000000" pitchFamily="2" charset="2"/>
              <a:buChar char="Ø"/>
            </a:pPr>
            <a:endParaRPr lang="tr-TR" altLang="ru-RU" sz="2400" dirty="0"/>
          </a:p>
          <a:p>
            <a:pPr eaLnBrk="1" hangingPunct="1">
              <a:buFont typeface="Wingdings" panose="05000000000000000000" pitchFamily="2" charset="2"/>
              <a:buChar char="Ø"/>
            </a:pPr>
            <a:r>
              <a:rPr lang="tr-TR" altLang="ru-RU" sz="2400" dirty="0" err="1"/>
              <a:t>Etyolojide</a:t>
            </a:r>
            <a:r>
              <a:rPr lang="tr-TR" altLang="ru-RU" sz="2400" dirty="0"/>
              <a:t>;</a:t>
            </a:r>
          </a:p>
          <a:p>
            <a:pPr lvl="1" eaLnBrk="1" hangingPunct="1">
              <a:buFont typeface="Wingdings" panose="05000000000000000000" pitchFamily="2" charset="2"/>
              <a:buChar char="Ø"/>
            </a:pPr>
            <a:r>
              <a:rPr lang="tr-TR" altLang="ru-RU" sz="2000" dirty="0"/>
              <a:t> yeterli D vitamini ve kalsiyum emiliminin olmamasına bağlı gelişen </a:t>
            </a:r>
            <a:r>
              <a:rPr lang="tr-TR" altLang="ru-RU" sz="2000" dirty="0" err="1"/>
              <a:t>sekonder</a:t>
            </a:r>
            <a:r>
              <a:rPr lang="tr-TR" altLang="ru-RU" sz="2000" dirty="0"/>
              <a:t> </a:t>
            </a:r>
            <a:r>
              <a:rPr lang="tr-TR" altLang="ru-RU" sz="2000" dirty="0" err="1"/>
              <a:t>hiperparatiroidiz</a:t>
            </a:r>
            <a:endParaRPr lang="tr-TR" altLang="ru-RU" sz="2000" dirty="0"/>
          </a:p>
          <a:p>
            <a:pPr lvl="1" eaLnBrk="1" hangingPunct="1">
              <a:buFont typeface="Wingdings" panose="05000000000000000000" pitchFamily="2" charset="2"/>
              <a:buChar char="Ø"/>
            </a:pPr>
            <a:r>
              <a:rPr lang="tr-TR" altLang="ru-RU" sz="2000" dirty="0"/>
              <a:t> hızlı kilo kaybına bağlı kemiklerden mekanik yükün çekilmesi</a:t>
            </a:r>
          </a:p>
          <a:p>
            <a:pPr lvl="1" eaLnBrk="1" hangingPunct="1">
              <a:buFont typeface="Wingdings" panose="05000000000000000000" pitchFamily="2" charset="2"/>
              <a:buChar char="Ø"/>
            </a:pPr>
            <a:r>
              <a:rPr lang="tr-TR" altLang="ru-RU" sz="2000" dirty="0"/>
              <a:t> </a:t>
            </a:r>
            <a:r>
              <a:rPr lang="tr-TR" altLang="ru-RU" sz="2000" dirty="0" err="1"/>
              <a:t>gastrointestinal</a:t>
            </a:r>
            <a:r>
              <a:rPr lang="tr-TR" altLang="ru-RU" sz="2000" dirty="0"/>
              <a:t> hormonlardaki dramatik değişiklikler</a:t>
            </a:r>
          </a:p>
        </p:txBody>
      </p:sp>
      <p:pic>
        <p:nvPicPr>
          <p:cNvPr id="5124" name="Picture 4" descr="Eczacının Sesi :: Bariatrik Cerrahi Yöntemleri">
            <a:extLst>
              <a:ext uri="{FF2B5EF4-FFF2-40B4-BE49-F238E27FC236}">
                <a16:creationId xmlns:a16="http://schemas.microsoft.com/office/drawing/2014/main" id="{683C2C18-492C-B2DF-5CFE-7E1D835C981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09025" y="138112"/>
            <a:ext cx="3162300" cy="1933575"/>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Başlık 1">
            <a:extLst>
              <a:ext uri="{FF2B5EF4-FFF2-40B4-BE49-F238E27FC236}">
                <a16:creationId xmlns:a16="http://schemas.microsoft.com/office/drawing/2014/main" id="{3AAC7027-2088-F9B7-C61D-E0A7F061EE6C}"/>
              </a:ext>
            </a:extLst>
          </p:cNvPr>
          <p:cNvSpPr>
            <a:spLocks noGrp="1" noChangeArrowheads="1"/>
          </p:cNvSpPr>
          <p:nvPr>
            <p:ph type="title"/>
          </p:nvPr>
        </p:nvSpPr>
        <p:spPr>
          <a:xfrm>
            <a:off x="2640563" y="1196975"/>
            <a:ext cx="7237803" cy="1055688"/>
          </a:xfrm>
        </p:spPr>
        <p:txBody>
          <a:bodyPr>
            <a:normAutofit/>
          </a:bodyPr>
          <a:lstStyle/>
          <a:p>
            <a:pPr eaLnBrk="1" hangingPunct="1"/>
            <a:r>
              <a:rPr lang="tr-TR" altLang="tr-TR" sz="3600" b="1" dirty="0"/>
              <a:t>Osteoporoz için risk faktörleri</a:t>
            </a:r>
          </a:p>
        </p:txBody>
      </p:sp>
      <p:sp>
        <p:nvSpPr>
          <p:cNvPr id="6" name="İçerik Yer Tutucusu 5">
            <a:extLst>
              <a:ext uri="{FF2B5EF4-FFF2-40B4-BE49-F238E27FC236}">
                <a16:creationId xmlns:a16="http://schemas.microsoft.com/office/drawing/2014/main" id="{B032C1DB-CCBC-E141-1793-9C6DE977A740}"/>
              </a:ext>
            </a:extLst>
          </p:cNvPr>
          <p:cNvSpPr>
            <a:spLocks noGrp="1"/>
          </p:cNvSpPr>
          <p:nvPr>
            <p:ph sz="half" idx="2"/>
          </p:nvPr>
        </p:nvSpPr>
        <p:spPr>
          <a:xfrm>
            <a:off x="2499276" y="2820989"/>
            <a:ext cx="3079750" cy="2647950"/>
          </a:xfrm>
        </p:spPr>
        <p:txBody>
          <a:bodyPr rtlCol="0">
            <a:normAutofit fontScale="85000" lnSpcReduction="20000"/>
          </a:bodyPr>
          <a:lstStyle/>
          <a:p>
            <a:pPr>
              <a:defRPr/>
            </a:pPr>
            <a:r>
              <a:rPr lang="tr-TR" dirty="0"/>
              <a:t>Doruk kemik kitlesi</a:t>
            </a:r>
          </a:p>
          <a:p>
            <a:pPr>
              <a:defRPr/>
            </a:pPr>
            <a:r>
              <a:rPr lang="tr-TR" dirty="0"/>
              <a:t>Beyaz ırk</a:t>
            </a:r>
          </a:p>
          <a:p>
            <a:pPr>
              <a:defRPr/>
            </a:pPr>
            <a:r>
              <a:rPr lang="tr-TR" dirty="0"/>
              <a:t>Kadın cinsiyet</a:t>
            </a:r>
          </a:p>
          <a:p>
            <a:pPr>
              <a:defRPr/>
            </a:pPr>
            <a:r>
              <a:rPr lang="tr-TR" dirty="0"/>
              <a:t>Aile öyküsü </a:t>
            </a:r>
          </a:p>
          <a:p>
            <a:pPr>
              <a:defRPr/>
            </a:pPr>
            <a:r>
              <a:rPr lang="tr-TR" dirty="0"/>
              <a:t>Düşük kalsiyum alımı</a:t>
            </a:r>
          </a:p>
          <a:p>
            <a:pPr>
              <a:defRPr/>
            </a:pPr>
            <a:r>
              <a:rPr lang="tr-TR" dirty="0"/>
              <a:t>Fazla kafein</a:t>
            </a:r>
          </a:p>
          <a:p>
            <a:pPr marL="0" indent="0">
              <a:buNone/>
              <a:defRPr/>
            </a:pPr>
            <a:endParaRPr lang="tr-TR" dirty="0"/>
          </a:p>
        </p:txBody>
      </p:sp>
      <p:sp>
        <p:nvSpPr>
          <p:cNvPr id="9" name="İçerik Yer Tutucusu 8">
            <a:extLst>
              <a:ext uri="{FF2B5EF4-FFF2-40B4-BE49-F238E27FC236}">
                <a16:creationId xmlns:a16="http://schemas.microsoft.com/office/drawing/2014/main" id="{93AFBAE6-B950-8F50-F146-9D486F7C4A94}"/>
              </a:ext>
            </a:extLst>
          </p:cNvPr>
          <p:cNvSpPr>
            <a:spLocks noGrp="1"/>
          </p:cNvSpPr>
          <p:nvPr>
            <p:ph sz="quarter" idx="4"/>
          </p:nvPr>
        </p:nvSpPr>
        <p:spPr>
          <a:xfrm>
            <a:off x="6459538" y="2820989"/>
            <a:ext cx="3079750" cy="2638425"/>
          </a:xfrm>
        </p:spPr>
        <p:txBody>
          <a:bodyPr rtlCol="0">
            <a:normAutofit fontScale="85000" lnSpcReduction="20000"/>
          </a:bodyPr>
          <a:lstStyle/>
          <a:p>
            <a:pPr>
              <a:defRPr/>
            </a:pPr>
            <a:r>
              <a:rPr lang="tr-TR" dirty="0"/>
              <a:t>Yüksek sodyum alımı</a:t>
            </a:r>
          </a:p>
          <a:p>
            <a:pPr>
              <a:defRPr/>
            </a:pPr>
            <a:r>
              <a:rPr lang="tr-TR" dirty="0" err="1"/>
              <a:t>Sedanter</a:t>
            </a:r>
            <a:r>
              <a:rPr lang="tr-TR" dirty="0"/>
              <a:t> yaşam</a:t>
            </a:r>
          </a:p>
          <a:p>
            <a:pPr>
              <a:defRPr/>
            </a:pPr>
            <a:r>
              <a:rPr lang="tr-TR" dirty="0" err="1"/>
              <a:t>İmmobilizasyon</a:t>
            </a:r>
            <a:endParaRPr lang="tr-TR" dirty="0"/>
          </a:p>
          <a:p>
            <a:pPr>
              <a:defRPr/>
            </a:pPr>
            <a:r>
              <a:rPr lang="tr-TR" dirty="0"/>
              <a:t>Sigara </a:t>
            </a:r>
          </a:p>
          <a:p>
            <a:pPr>
              <a:defRPr/>
            </a:pPr>
            <a:r>
              <a:rPr lang="tr-TR" dirty="0"/>
              <a:t>Alkol </a:t>
            </a:r>
          </a:p>
          <a:p>
            <a:pPr>
              <a:defRPr/>
            </a:pPr>
            <a:r>
              <a:rPr lang="tr-TR" dirty="0"/>
              <a:t>Bozuk </a:t>
            </a:r>
            <a:r>
              <a:rPr lang="tr-TR" dirty="0" err="1"/>
              <a:t>gonadal</a:t>
            </a:r>
            <a:r>
              <a:rPr lang="tr-TR" dirty="0"/>
              <a:t> fonksiyon</a:t>
            </a:r>
          </a:p>
          <a:p>
            <a:pPr>
              <a:defRPr/>
            </a:pPr>
            <a:endParaRPr lang="tr-TR" dirty="0"/>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A4BDC799-3B8D-7E27-3034-FAFD166B668A}"/>
              </a:ext>
            </a:extLst>
          </p:cNvPr>
          <p:cNvSpPr>
            <a:spLocks noGrp="1"/>
          </p:cNvSpPr>
          <p:nvPr>
            <p:ph type="title"/>
          </p:nvPr>
        </p:nvSpPr>
        <p:spPr>
          <a:xfrm>
            <a:off x="1175656" y="365125"/>
            <a:ext cx="10178144" cy="1325563"/>
          </a:xfrm>
        </p:spPr>
        <p:txBody>
          <a:bodyPr>
            <a:normAutofit/>
          </a:bodyPr>
          <a:lstStyle/>
          <a:p>
            <a:r>
              <a:rPr lang="tr-TR" sz="3600" dirty="0"/>
              <a:t>Kronik Böbrek Hastalığında Osteoporoz</a:t>
            </a:r>
          </a:p>
        </p:txBody>
      </p:sp>
      <p:sp>
        <p:nvSpPr>
          <p:cNvPr id="3" name="İçerik Yer Tutucusu 2">
            <a:extLst>
              <a:ext uri="{FF2B5EF4-FFF2-40B4-BE49-F238E27FC236}">
                <a16:creationId xmlns:a16="http://schemas.microsoft.com/office/drawing/2014/main" id="{1628AD50-9DCE-BC1F-63AE-DE8A9DD6D794}"/>
              </a:ext>
            </a:extLst>
          </p:cNvPr>
          <p:cNvSpPr>
            <a:spLocks noGrp="1"/>
          </p:cNvSpPr>
          <p:nvPr>
            <p:ph idx="1"/>
          </p:nvPr>
        </p:nvSpPr>
        <p:spPr>
          <a:xfrm>
            <a:off x="1175656" y="2146041"/>
            <a:ext cx="9526555" cy="4030922"/>
          </a:xfrm>
        </p:spPr>
        <p:txBody>
          <a:bodyPr>
            <a:normAutofit/>
          </a:bodyPr>
          <a:lstStyle/>
          <a:p>
            <a:pPr>
              <a:buFont typeface="Wingdings" panose="05000000000000000000" pitchFamily="2" charset="2"/>
              <a:buChar char="Ø"/>
            </a:pPr>
            <a:r>
              <a:rPr lang="tr-TR" sz="2400" dirty="0"/>
              <a:t>Kronik böbrek yetersizliği (KBY) Evre 3-5 düzeyinde olan hastalarda görülen kemik yapı ve fonksiyon bozukluğudur. </a:t>
            </a:r>
          </a:p>
          <a:p>
            <a:pPr>
              <a:buFont typeface="Wingdings" panose="05000000000000000000" pitchFamily="2" charset="2"/>
              <a:buChar char="Ø"/>
            </a:pPr>
            <a:r>
              <a:rPr lang="tr-TR" sz="2400" dirty="0"/>
              <a:t>Fosfat retansiyonu, hipokalsemi, vitamin D eksikliği, fibroblast </a:t>
            </a:r>
            <a:r>
              <a:rPr lang="tr-TR" sz="2400" dirty="0" err="1"/>
              <a:t>growth</a:t>
            </a:r>
            <a:r>
              <a:rPr lang="tr-TR" sz="2400" dirty="0"/>
              <a:t> </a:t>
            </a:r>
            <a:r>
              <a:rPr lang="tr-TR" sz="2400" dirty="0" err="1"/>
              <a:t>factor</a:t>
            </a:r>
            <a:r>
              <a:rPr lang="tr-TR" sz="2400" dirty="0"/>
              <a:t> (FGF-23) artışı, sekonder hiperparatiroidizm ile karakterize mineral metabolizması bozukluğu ve kemik yapısında bozulmadır.</a:t>
            </a:r>
          </a:p>
          <a:p>
            <a:pPr>
              <a:buFont typeface="Wingdings" panose="05000000000000000000" pitchFamily="2" charset="2"/>
              <a:buChar char="Ø"/>
            </a:pPr>
            <a:r>
              <a:rPr lang="tr-TR" sz="2400" dirty="0"/>
              <a:t>Evre 3’te (orta düzeyde parankim kaybı, GFR:30-59 ml/dk) mineral ve kemik hastalığına ait laboratuvar değişiklikleri başlar.</a:t>
            </a:r>
          </a:p>
          <a:p>
            <a:pPr>
              <a:buFont typeface="Wingdings" panose="05000000000000000000" pitchFamily="2" charset="2"/>
              <a:buChar char="Ø"/>
            </a:pPr>
            <a:endParaRPr lang="tr-TR" sz="2400" dirty="0"/>
          </a:p>
        </p:txBody>
      </p:sp>
      <p:pic>
        <p:nvPicPr>
          <p:cNvPr id="6146" name="Picture 2" descr="Böbrek Hastalıkları - Dr. Nilgün Eröztürk">
            <a:extLst>
              <a:ext uri="{FF2B5EF4-FFF2-40B4-BE49-F238E27FC236}">
                <a16:creationId xmlns:a16="http://schemas.microsoft.com/office/drawing/2014/main" id="{C7A9E0EF-55EC-1BB3-934E-BD25AF3266B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40670" y="75406"/>
            <a:ext cx="2857500" cy="1905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5550505"/>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a:extLst>
              <a:ext uri="{FF2B5EF4-FFF2-40B4-BE49-F238E27FC236}">
                <a16:creationId xmlns:a16="http://schemas.microsoft.com/office/drawing/2014/main" id="{B9FDEA7E-67E4-B8B6-861A-AE9BC3EA9B21}"/>
              </a:ext>
            </a:extLst>
          </p:cNvPr>
          <p:cNvSpPr>
            <a:spLocks noGrp="1"/>
          </p:cNvSpPr>
          <p:nvPr>
            <p:ph type="title"/>
          </p:nvPr>
        </p:nvSpPr>
        <p:spPr/>
        <p:txBody>
          <a:bodyPr>
            <a:normAutofit/>
          </a:bodyPr>
          <a:lstStyle/>
          <a:p>
            <a:r>
              <a:rPr lang="tr-TR" sz="3600" dirty="0"/>
              <a:t>KAYNAKLAR</a:t>
            </a:r>
          </a:p>
        </p:txBody>
      </p:sp>
      <p:sp>
        <p:nvSpPr>
          <p:cNvPr id="3" name="İçerik Yer Tutucusu 2">
            <a:extLst>
              <a:ext uri="{FF2B5EF4-FFF2-40B4-BE49-F238E27FC236}">
                <a16:creationId xmlns:a16="http://schemas.microsoft.com/office/drawing/2014/main" id="{4614DDB1-4C96-F335-203A-1EA2724614CA}"/>
              </a:ext>
            </a:extLst>
          </p:cNvPr>
          <p:cNvSpPr>
            <a:spLocks noGrp="1"/>
          </p:cNvSpPr>
          <p:nvPr>
            <p:ph idx="1"/>
          </p:nvPr>
        </p:nvSpPr>
        <p:spPr>
          <a:xfrm>
            <a:off x="838200" y="1825625"/>
            <a:ext cx="9313506" cy="3707428"/>
          </a:xfrm>
        </p:spPr>
        <p:txBody>
          <a:bodyPr>
            <a:normAutofit/>
          </a:bodyPr>
          <a:lstStyle/>
          <a:p>
            <a:r>
              <a:rPr lang="tr-TR" sz="2000" dirty="0"/>
              <a:t>Türkiye Endokrinoloji ve Metabolizma Derneği Osteoporoz ve Metabolik Kemik Hastalıkları Tanı ve Tedavi Kılavuzu 2022</a:t>
            </a:r>
          </a:p>
          <a:p>
            <a:r>
              <a:rPr lang="tr-TR" sz="2000" dirty="0" err="1"/>
              <a:t>UpToDate</a:t>
            </a:r>
            <a:endParaRPr lang="tr-TR" sz="2000" dirty="0"/>
          </a:p>
          <a:p>
            <a:r>
              <a:rPr lang="tr-TR" sz="2000" b="1" dirty="0" err="1"/>
              <a:t>Epidemiology</a:t>
            </a:r>
            <a:r>
              <a:rPr lang="tr-TR" sz="2000" b="1" dirty="0"/>
              <a:t> of </a:t>
            </a:r>
            <a:r>
              <a:rPr lang="tr-TR" sz="2000" b="1" dirty="0" err="1"/>
              <a:t>Osteoporosis</a:t>
            </a:r>
            <a:r>
              <a:rPr lang="tr-TR" sz="2000" b="1" dirty="0"/>
              <a:t> </a:t>
            </a:r>
            <a:r>
              <a:rPr lang="tr-TR" sz="2000" b="1" dirty="0" err="1"/>
              <a:t>and</a:t>
            </a:r>
            <a:r>
              <a:rPr lang="tr-TR" sz="2000" b="1" dirty="0"/>
              <a:t> Data </a:t>
            </a:r>
            <a:r>
              <a:rPr lang="tr-TR" sz="2000" b="1" dirty="0" err="1"/>
              <a:t>for</a:t>
            </a:r>
            <a:r>
              <a:rPr lang="tr-TR" sz="2000" b="1" dirty="0"/>
              <a:t> </a:t>
            </a:r>
            <a:r>
              <a:rPr lang="tr-TR" sz="2000" b="1" dirty="0" err="1"/>
              <a:t>Turkey</a:t>
            </a:r>
            <a:r>
              <a:rPr lang="tr-TR" sz="2000" b="1" dirty="0"/>
              <a:t>, </a:t>
            </a:r>
            <a:r>
              <a:rPr lang="tr-TR" sz="2000" i="1" dirty="0"/>
              <a:t>Tansu ARASIL</a:t>
            </a:r>
            <a:r>
              <a:rPr lang="tr-TR" sz="2000" i="1" baseline="30000" dirty="0"/>
              <a:t>,</a:t>
            </a:r>
            <a:r>
              <a:rPr lang="tr-TR" sz="2000" i="1" dirty="0"/>
              <a:t> Ankara Üniversitesi Tıp Fakültesi, Fiziksel Tıp ve Rehabilitasyon AD, Emekli Öğr. </a:t>
            </a:r>
            <a:r>
              <a:rPr lang="tr-TR" sz="2000" i="1" dirty="0" err="1"/>
              <a:t>Üy</a:t>
            </a:r>
            <a:r>
              <a:rPr lang="tr-TR" sz="2000" i="1" dirty="0"/>
              <a:t>., Ankara</a:t>
            </a:r>
          </a:p>
          <a:p>
            <a:r>
              <a:rPr lang="tr-TR" sz="2000" dirty="0" err="1"/>
              <a:t>Meray</a:t>
            </a:r>
            <a:r>
              <a:rPr lang="tr-TR" sz="2000" dirty="0"/>
              <a:t> J, Peker Ö. Osteoporozda Tanı ve Tedavi. İstanbul: </a:t>
            </a:r>
            <a:r>
              <a:rPr lang="tr-TR" sz="2000" dirty="0" err="1"/>
              <a:t>Gelanos</a:t>
            </a:r>
            <a:r>
              <a:rPr lang="tr-TR" sz="2000" dirty="0"/>
              <a:t> Yayınevi; 2012. p.7-147.</a:t>
            </a:r>
          </a:p>
          <a:p>
            <a:r>
              <a:rPr lang="tr-TR" sz="2000" dirty="0"/>
              <a:t>OSTEOPOROZ VE TEDAVİSİ Pelin KIŞLAK1 , Fatma GENÇ </a:t>
            </a:r>
            <a:r>
              <a:rPr lang="en-US" sz="2000" dirty="0"/>
              <a:t>Lectio Scientific Journal of Health and Natural Sciences July 2019, Volume 3, Issue 1, 1--18</a:t>
            </a:r>
            <a:endParaRPr lang="tr-TR" sz="2000" dirty="0"/>
          </a:p>
          <a:p>
            <a:endParaRPr lang="tr-TR" sz="2000" dirty="0"/>
          </a:p>
        </p:txBody>
      </p:sp>
    </p:spTree>
    <p:extLst>
      <p:ext uri="{BB962C8B-B14F-4D97-AF65-F5344CB8AC3E}">
        <p14:creationId xmlns:p14="http://schemas.microsoft.com/office/powerpoint/2010/main" val="3906383810"/>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Başlık 1">
            <a:extLst>
              <a:ext uri="{FF2B5EF4-FFF2-40B4-BE49-F238E27FC236}">
                <a16:creationId xmlns:a16="http://schemas.microsoft.com/office/drawing/2014/main" id="{D3EB20A5-15DF-4707-8C9C-D08FED686FBF}"/>
              </a:ext>
            </a:extLst>
          </p:cNvPr>
          <p:cNvSpPr>
            <a:spLocks noGrp="1"/>
          </p:cNvSpPr>
          <p:nvPr>
            <p:ph type="title"/>
          </p:nvPr>
        </p:nvSpPr>
        <p:spPr>
          <a:xfrm>
            <a:off x="1901825" y="867697"/>
            <a:ext cx="8153400" cy="990600"/>
          </a:xfrm>
        </p:spPr>
        <p:txBody>
          <a:bodyPr/>
          <a:lstStyle/>
          <a:p>
            <a:pPr eaLnBrk="1" hangingPunct="1"/>
            <a:r>
              <a:rPr lang="tr-TR" altLang="ru-RU" dirty="0">
                <a:latin typeface="+mn-lt"/>
              </a:rPr>
              <a:t>TEŞEKKÜRLER…</a:t>
            </a:r>
            <a:endParaRPr lang="ru-RU" altLang="ru-RU" dirty="0">
              <a:latin typeface="+mn-lt"/>
            </a:endParaRPr>
          </a:p>
        </p:txBody>
      </p:sp>
      <p:sp>
        <p:nvSpPr>
          <p:cNvPr id="3" name="İçerik Yer Tutucusu 2">
            <a:extLst>
              <a:ext uri="{FF2B5EF4-FFF2-40B4-BE49-F238E27FC236}">
                <a16:creationId xmlns:a16="http://schemas.microsoft.com/office/drawing/2014/main" id="{13D68E27-42B4-41D5-B789-8D1902D58020}"/>
              </a:ext>
            </a:extLst>
          </p:cNvPr>
          <p:cNvSpPr>
            <a:spLocks noGrp="1"/>
          </p:cNvSpPr>
          <p:nvPr>
            <p:ph sz="quarter" idx="1"/>
          </p:nvPr>
        </p:nvSpPr>
        <p:spPr>
          <a:xfrm>
            <a:off x="2136775" y="1600200"/>
            <a:ext cx="6682760" cy="4781128"/>
          </a:xfrm>
        </p:spPr>
        <p:txBody>
          <a:bodyPr>
            <a:normAutofit/>
          </a:bodyPr>
          <a:lstStyle/>
          <a:p>
            <a:pPr marL="320040" indent="-320040">
              <a:buFont typeface="Wingdings"/>
              <a:buChar char=""/>
              <a:defRPr/>
            </a:pPr>
            <a:endParaRPr lang="tr-TR" dirty="0"/>
          </a:p>
          <a:p>
            <a:pPr marL="320040" indent="-320040">
              <a:buFont typeface="Wingdings"/>
              <a:buChar char=""/>
              <a:defRPr/>
            </a:pPr>
            <a:endParaRPr lang="tr-TR" dirty="0"/>
          </a:p>
          <a:p>
            <a:pPr marL="320040" indent="-320040">
              <a:buFont typeface="Wingdings"/>
              <a:buChar char=""/>
              <a:defRPr/>
            </a:pPr>
            <a:endParaRPr lang="tr-TR" dirty="0"/>
          </a:p>
          <a:p>
            <a:pPr marL="320040" indent="-320040">
              <a:buFont typeface="Wingdings"/>
              <a:buChar char=""/>
              <a:defRPr/>
            </a:pPr>
            <a:endParaRPr lang="tr-TR" dirty="0"/>
          </a:p>
          <a:p>
            <a:pPr marL="320040" indent="-320040">
              <a:buFont typeface="Wingdings"/>
              <a:buChar char=""/>
              <a:defRPr/>
            </a:pPr>
            <a:endParaRPr lang="tr-TR" dirty="0"/>
          </a:p>
          <a:p>
            <a:pPr marL="320040" indent="-320040">
              <a:buFont typeface="Wingdings"/>
              <a:buChar char=""/>
              <a:defRPr/>
            </a:pPr>
            <a:endParaRPr lang="tr-TR" dirty="0"/>
          </a:p>
          <a:p>
            <a:pPr marL="0" indent="0">
              <a:buNone/>
              <a:defRPr/>
            </a:pPr>
            <a:r>
              <a:rPr lang="tr-TR" dirty="0"/>
              <a:t>					</a:t>
            </a:r>
          </a:p>
          <a:p>
            <a:pPr marL="0" indent="0" algn="r">
              <a:buNone/>
              <a:defRPr/>
            </a:pPr>
            <a:endParaRPr lang="tr-TR" dirty="0"/>
          </a:p>
          <a:p>
            <a:pPr marL="0" indent="0" algn="r">
              <a:buNone/>
              <a:defRPr/>
            </a:pPr>
            <a:endParaRPr lang="tr-TR" dirty="0">
              <a:solidFill>
                <a:srgbClr val="CC0066"/>
              </a:solidFill>
            </a:endParaRPr>
          </a:p>
        </p:txBody>
      </p:sp>
      <p:pic>
        <p:nvPicPr>
          <p:cNvPr id="2" name="Picture 7" descr="bone İMAGE ile ilgili görsel sonucu&quot;">
            <a:extLst>
              <a:ext uri="{FF2B5EF4-FFF2-40B4-BE49-F238E27FC236}">
                <a16:creationId xmlns:a16="http://schemas.microsoft.com/office/drawing/2014/main" id="{4952E4CC-4E53-5DF0-5B1F-63DDC497E1D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70758" y="2595717"/>
            <a:ext cx="579634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7BA4CFA7-C76B-4C63-A316-47E25F2992CE}"/>
              </a:ext>
            </a:extLst>
          </p:cNvPr>
          <p:cNvSpPr>
            <a:spLocks noGrp="1" noChangeArrowheads="1"/>
          </p:cNvSpPr>
          <p:nvPr>
            <p:ph type="title"/>
          </p:nvPr>
        </p:nvSpPr>
        <p:spPr>
          <a:xfrm>
            <a:off x="2136775" y="473178"/>
            <a:ext cx="8153400" cy="990600"/>
          </a:xfrm>
        </p:spPr>
        <p:txBody>
          <a:bodyPr/>
          <a:lstStyle/>
          <a:p>
            <a:pPr eaLnBrk="1" hangingPunct="1"/>
            <a:r>
              <a:rPr lang="tr-TR" altLang="ru-RU" dirty="0"/>
              <a:t>Tanım </a:t>
            </a:r>
          </a:p>
        </p:txBody>
      </p:sp>
      <p:sp>
        <p:nvSpPr>
          <p:cNvPr id="15363" name="Rectangle 3">
            <a:extLst>
              <a:ext uri="{FF2B5EF4-FFF2-40B4-BE49-F238E27FC236}">
                <a16:creationId xmlns:a16="http://schemas.microsoft.com/office/drawing/2014/main" id="{0FBB6786-5BEF-4251-82C5-2EA7EC7E4F7F}"/>
              </a:ext>
            </a:extLst>
          </p:cNvPr>
          <p:cNvSpPr>
            <a:spLocks noGrp="1" noChangeArrowheads="1"/>
          </p:cNvSpPr>
          <p:nvPr>
            <p:ph sz="quarter" idx="1"/>
          </p:nvPr>
        </p:nvSpPr>
        <p:spPr>
          <a:xfrm>
            <a:off x="2136775" y="1393722"/>
            <a:ext cx="8153400" cy="4495800"/>
          </a:xfrm>
        </p:spPr>
        <p:txBody>
          <a:bodyPr/>
          <a:lstStyle/>
          <a:p>
            <a:pPr eaLnBrk="1" hangingPunct="1"/>
            <a:endParaRPr lang="tr-TR" altLang="ru-RU" sz="2400" dirty="0"/>
          </a:p>
          <a:p>
            <a:pPr eaLnBrk="1" hangingPunct="1">
              <a:buFont typeface="Wingdings" panose="05000000000000000000" pitchFamily="2" charset="2"/>
              <a:buChar char="Ø"/>
            </a:pPr>
            <a:r>
              <a:rPr lang="tr-TR" altLang="ru-RU" sz="2400" dirty="0"/>
              <a:t>Osteoporoz;</a:t>
            </a:r>
          </a:p>
          <a:p>
            <a:pPr eaLnBrk="1" hangingPunct="1">
              <a:buFontTx/>
              <a:buNone/>
            </a:pPr>
            <a:r>
              <a:rPr lang="tr-TR" altLang="ru-RU" sz="2400" dirty="0"/>
              <a:t>   düşük kemik kütlesi ve kemik dokusunun </a:t>
            </a:r>
            <a:r>
              <a:rPr lang="tr-TR" altLang="ru-RU" sz="2400" dirty="0" err="1"/>
              <a:t>mikromimarisinin</a:t>
            </a:r>
            <a:r>
              <a:rPr lang="tr-TR" altLang="ru-RU" sz="2400" dirty="0"/>
              <a:t> bozulması sonucunda kemik </a:t>
            </a:r>
            <a:r>
              <a:rPr lang="tr-TR" altLang="ru-RU" sz="2400" dirty="0" err="1"/>
              <a:t>kırılabilirliğinde</a:t>
            </a:r>
            <a:r>
              <a:rPr lang="tr-TR" altLang="ru-RU" sz="2400" dirty="0"/>
              <a:t> artışla sonuçlanan progresif bir metabolik kemik hastalığıdır.</a:t>
            </a:r>
          </a:p>
        </p:txBody>
      </p:sp>
      <p:pic>
        <p:nvPicPr>
          <p:cNvPr id="15364" name="Picture 6">
            <a:extLst>
              <a:ext uri="{FF2B5EF4-FFF2-40B4-BE49-F238E27FC236}">
                <a16:creationId xmlns:a16="http://schemas.microsoft.com/office/drawing/2014/main" id="{FA1938E5-4CD1-4D65-B9C4-3A1F65C732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21100" y="4010639"/>
            <a:ext cx="4749800" cy="193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03CB23A2-00C5-4453-8B01-D1F21D13602F}"/>
              </a:ext>
            </a:extLst>
          </p:cNvPr>
          <p:cNvSpPr>
            <a:spLocks noGrp="1" noChangeArrowheads="1"/>
          </p:cNvSpPr>
          <p:nvPr>
            <p:ph type="title"/>
          </p:nvPr>
        </p:nvSpPr>
        <p:spPr>
          <a:xfrm>
            <a:off x="2043112" y="703261"/>
            <a:ext cx="8153400" cy="990600"/>
          </a:xfrm>
        </p:spPr>
        <p:txBody>
          <a:bodyPr/>
          <a:lstStyle/>
          <a:p>
            <a:pPr eaLnBrk="1" hangingPunct="1"/>
            <a:r>
              <a:rPr lang="tr-TR" altLang="ru-RU" dirty="0"/>
              <a:t>Sınıflandırma </a:t>
            </a:r>
          </a:p>
        </p:txBody>
      </p:sp>
      <p:sp>
        <p:nvSpPr>
          <p:cNvPr id="10243" name="Rectangle 3">
            <a:extLst>
              <a:ext uri="{FF2B5EF4-FFF2-40B4-BE49-F238E27FC236}">
                <a16:creationId xmlns:a16="http://schemas.microsoft.com/office/drawing/2014/main" id="{5BE1A185-5E87-4397-9CF7-C1BAC962D2B7}"/>
              </a:ext>
            </a:extLst>
          </p:cNvPr>
          <p:cNvSpPr>
            <a:spLocks noGrp="1" noChangeArrowheads="1"/>
          </p:cNvSpPr>
          <p:nvPr>
            <p:ph sz="quarter" idx="1"/>
          </p:nvPr>
        </p:nvSpPr>
        <p:spPr>
          <a:xfrm>
            <a:off x="2063750" y="1628776"/>
            <a:ext cx="8085138" cy="4525963"/>
          </a:xfrm>
        </p:spPr>
        <p:txBody>
          <a:bodyPr>
            <a:normAutofit/>
          </a:bodyPr>
          <a:lstStyle/>
          <a:p>
            <a:pPr>
              <a:spcAft>
                <a:spcPts val="600"/>
              </a:spcAft>
              <a:buFont typeface="Wingdings" panose="05000000000000000000" pitchFamily="2" charset="2"/>
              <a:buChar char="Ø"/>
              <a:defRPr/>
            </a:pPr>
            <a:endParaRPr lang="tr-TR" sz="2400" dirty="0"/>
          </a:p>
          <a:p>
            <a:pPr>
              <a:spcAft>
                <a:spcPts val="600"/>
              </a:spcAft>
              <a:buFont typeface="Wingdings" panose="05000000000000000000" pitchFamily="2" charset="2"/>
              <a:buChar char="Ø"/>
              <a:defRPr/>
            </a:pPr>
            <a:r>
              <a:rPr lang="tr-TR" altLang="ru-RU" sz="2400" dirty="0"/>
              <a:t>Osteoporoz, kemik metabolizmasını etkileyen faktörler göz önüne alınarak primer ve sekonder osteoporoz olarak sınıflandırılmıştır.</a:t>
            </a:r>
            <a:endParaRPr lang="tr-TR" sz="2400" dirty="0"/>
          </a:p>
          <a:p>
            <a:pPr eaLnBrk="1" hangingPunct="1">
              <a:buFont typeface="Wingdings" panose="05000000000000000000" pitchFamily="2" charset="2"/>
              <a:buChar char="Ø"/>
              <a:defRPr/>
            </a:pPr>
            <a:r>
              <a:rPr lang="tr-TR" sz="2400" b="1" dirty="0"/>
              <a:t>  </a:t>
            </a:r>
            <a:r>
              <a:rPr lang="tr-TR" sz="2400" dirty="0"/>
              <a:t>Primer osteoporoz</a:t>
            </a:r>
          </a:p>
          <a:p>
            <a:pPr lvl="1">
              <a:defRPr/>
            </a:pPr>
            <a:r>
              <a:rPr lang="tr-TR" sz="2000" dirty="0"/>
              <a:t>Tip 1 osteoporoz (</a:t>
            </a:r>
            <a:r>
              <a:rPr lang="tr-TR" sz="2000" dirty="0" err="1"/>
              <a:t>postmenapozal</a:t>
            </a:r>
            <a:r>
              <a:rPr lang="tr-TR" sz="2000" dirty="0"/>
              <a:t>): </a:t>
            </a:r>
            <a:r>
              <a:rPr lang="tr-TR" sz="2000" dirty="0" err="1"/>
              <a:t>Menapoz</a:t>
            </a:r>
            <a:r>
              <a:rPr lang="tr-TR" sz="2000" dirty="0"/>
              <a:t> sonrası, endojen </a:t>
            </a:r>
            <a:r>
              <a:rPr lang="tr-TR" sz="2000" dirty="0" err="1"/>
              <a:t>estrojen</a:t>
            </a:r>
            <a:r>
              <a:rPr lang="tr-TR" sz="2000" dirty="0"/>
              <a:t> eksikliğine bağlı, esas olarak trabeküler kemik kaybını ifade eder</a:t>
            </a:r>
          </a:p>
          <a:p>
            <a:pPr lvl="1">
              <a:defRPr/>
            </a:pPr>
            <a:r>
              <a:rPr lang="tr-TR" sz="2000" dirty="0"/>
              <a:t>Tip 2 osteoporoz (</a:t>
            </a:r>
            <a:r>
              <a:rPr lang="tr-TR" sz="2000" dirty="0" err="1"/>
              <a:t>senil</a:t>
            </a:r>
            <a:r>
              <a:rPr lang="tr-TR" sz="2000" dirty="0"/>
              <a:t>): Kortikal ve trabeküler kemiğin, her iki cinste yaşa bağlı kaybını ifade eder</a:t>
            </a:r>
          </a:p>
          <a:p>
            <a:pPr eaLnBrk="1" hangingPunct="1">
              <a:buFont typeface="Wingdings" panose="05000000000000000000" pitchFamily="2" charset="2"/>
              <a:buChar char="Ø"/>
              <a:defRPr/>
            </a:pPr>
            <a:r>
              <a:rPr lang="tr-TR" sz="2400" b="1" dirty="0"/>
              <a:t>   </a:t>
            </a:r>
            <a:r>
              <a:rPr lang="tr-TR" sz="2400" dirty="0"/>
              <a:t>Sekonder osteoporoz</a:t>
            </a:r>
          </a:p>
        </p:txBody>
      </p:sp>
    </p:spTree>
  </p:cSld>
  <p:clrMapOvr>
    <a:masterClrMapping/>
  </p:clrMapOvr>
</p:sld>
</file>

<file path=ppt/theme/theme1.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eması">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TotalTime>
  <Words>2571</Words>
  <Application>Microsoft Office PowerPoint</Application>
  <PresentationFormat>Geniş ekran</PresentationFormat>
  <Paragraphs>457</Paragraphs>
  <Slides>72</Slides>
  <Notes>13</Notes>
  <HiddenSlides>0</HiddenSlides>
  <MMClips>0</MMClips>
  <ScaleCrop>false</ScaleCrop>
  <HeadingPairs>
    <vt:vector size="6" baseType="variant">
      <vt:variant>
        <vt:lpstr>Kullanılan Yazı Tipleri</vt:lpstr>
      </vt:variant>
      <vt:variant>
        <vt:i4>5</vt:i4>
      </vt:variant>
      <vt:variant>
        <vt:lpstr>Tema</vt:lpstr>
      </vt:variant>
      <vt:variant>
        <vt:i4>1</vt:i4>
      </vt:variant>
      <vt:variant>
        <vt:lpstr>Slayt Başlıkları</vt:lpstr>
      </vt:variant>
      <vt:variant>
        <vt:i4>72</vt:i4>
      </vt:variant>
    </vt:vector>
  </HeadingPairs>
  <TitlesOfParts>
    <vt:vector size="78" baseType="lpstr">
      <vt:lpstr>Arial</vt:lpstr>
      <vt:lpstr>Calibri</vt:lpstr>
      <vt:lpstr>Calibri Light</vt:lpstr>
      <vt:lpstr>Tw Cen MT</vt:lpstr>
      <vt:lpstr>Wingdings</vt:lpstr>
      <vt:lpstr>Office Teması</vt:lpstr>
      <vt:lpstr>OSTEOPOROZ</vt:lpstr>
      <vt:lpstr>Sunum Planı</vt:lpstr>
      <vt:lpstr>Amaç </vt:lpstr>
      <vt:lpstr>Hedefler </vt:lpstr>
      <vt:lpstr>Kemik yapısı</vt:lpstr>
      <vt:lpstr>Kemik Yapısı</vt:lpstr>
      <vt:lpstr>Osteoporoz için risk faktörleri</vt:lpstr>
      <vt:lpstr>Tanım </vt:lpstr>
      <vt:lpstr>Sınıflandırma </vt:lpstr>
      <vt:lpstr>Primer Osteoporoz</vt:lpstr>
      <vt:lpstr>Sekonder osteoporoz</vt:lpstr>
      <vt:lpstr>Sekonder Osteoporoz Nedenleri</vt:lpstr>
      <vt:lpstr>Sekonder Osteoporoz Nedenleri</vt:lpstr>
      <vt:lpstr>EPİDEMİYOLOJİ</vt:lpstr>
      <vt:lpstr>EPİDEMİYOLOJİ</vt:lpstr>
      <vt:lpstr>ETYOLOJİ </vt:lpstr>
      <vt:lpstr>KLİNİK SEYİR </vt:lpstr>
      <vt:lpstr>KLİNİK SEYİR  </vt:lpstr>
      <vt:lpstr>KLİNİK SEYİR </vt:lpstr>
      <vt:lpstr>Kırıklarla ilişkili komplikasyonlar</vt:lpstr>
      <vt:lpstr>TANI</vt:lpstr>
      <vt:lpstr>TANI</vt:lpstr>
      <vt:lpstr>TANI</vt:lpstr>
      <vt:lpstr>TANI</vt:lpstr>
      <vt:lpstr>TANI</vt:lpstr>
      <vt:lpstr>TANI</vt:lpstr>
      <vt:lpstr>TANI - Z SKORU </vt:lpstr>
      <vt:lpstr>TANI - T SKORU </vt:lpstr>
      <vt:lpstr>TANI</vt:lpstr>
      <vt:lpstr>TANI</vt:lpstr>
      <vt:lpstr>TANI</vt:lpstr>
      <vt:lpstr>TANI</vt:lpstr>
      <vt:lpstr>TANI</vt:lpstr>
      <vt:lpstr>PowerPoint Sunusu</vt:lpstr>
      <vt:lpstr> Kimler KMY İçin Taranmalı  </vt:lpstr>
      <vt:lpstr>Kimler KMY İçin Taranmalı </vt:lpstr>
      <vt:lpstr>KMY ölçüm sıklığı</vt:lpstr>
      <vt:lpstr>Kırık riskinin değerlendirmesi</vt:lpstr>
      <vt:lpstr>Kırık riskinin değerlendirmesi</vt:lpstr>
      <vt:lpstr>PowerPoint Sunusu</vt:lpstr>
      <vt:lpstr>Kırık riskinin değerlendirmesi</vt:lpstr>
      <vt:lpstr>Osteoporoz Tedavisinde Hedefler </vt:lpstr>
      <vt:lpstr>     TEDAVİ</vt:lpstr>
      <vt:lpstr>Nonfarmakolojik Tedavi </vt:lpstr>
      <vt:lpstr>  Nonfarmakolojik Tedavi</vt:lpstr>
      <vt:lpstr>Yeterli kalsiyum alımı</vt:lpstr>
      <vt:lpstr>Süt Ürünlerinin Kalsiyum İçeriği</vt:lpstr>
      <vt:lpstr>Kalsiyum destek tedavisi</vt:lpstr>
      <vt:lpstr>D vitamini</vt:lpstr>
      <vt:lpstr>Alkol</vt:lpstr>
      <vt:lpstr>Kafein</vt:lpstr>
      <vt:lpstr>Sigara </vt:lpstr>
      <vt:lpstr>Egzersiz </vt:lpstr>
      <vt:lpstr>Düşmenin önlenmesi</vt:lpstr>
      <vt:lpstr>FARMAKOLOJİK TEDAVİ</vt:lpstr>
      <vt:lpstr>PowerPoint Sunusu</vt:lpstr>
      <vt:lpstr>PowerPoint Sunusu</vt:lpstr>
      <vt:lpstr>PowerPoint Sunusu</vt:lpstr>
      <vt:lpstr>PowerPoint Sunusu</vt:lpstr>
      <vt:lpstr>Kontrendikasyonları</vt:lpstr>
      <vt:lpstr>Tedavinin İzlenmesi</vt:lpstr>
      <vt:lpstr>Tedavinin İzlenmesi</vt:lpstr>
      <vt:lpstr>Tedavi yetersizliği</vt:lpstr>
      <vt:lpstr>Özellikli Hasta Gruplarında Osteoporoz</vt:lpstr>
      <vt:lpstr>Gebelik ve Laktasyona Bağlı Osteoporoz</vt:lpstr>
      <vt:lpstr>Glukokortikoid Osteoporozu</vt:lpstr>
      <vt:lpstr>Glukokortikoid Osteoporozu</vt:lpstr>
      <vt:lpstr>Organ Nakli Hastalarında Görülen  Metabolik Kemik Hastalıkları</vt:lpstr>
      <vt:lpstr>BARİATRİK CERRAHİ SONRASI  METABOLİK KEMİKHASTALIKLARI</vt:lpstr>
      <vt:lpstr>Kronik Böbrek Hastalığında Osteoporoz</vt:lpstr>
      <vt:lpstr>KAYNAKLAR</vt:lpstr>
      <vt:lpstr>TEŞEKKÜRLER…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dell</dc:creator>
  <cp:lastModifiedBy>dell</cp:lastModifiedBy>
  <cp:revision>9</cp:revision>
  <dcterms:created xsi:type="dcterms:W3CDTF">2024-12-04T08:03:25Z</dcterms:created>
  <dcterms:modified xsi:type="dcterms:W3CDTF">2024-12-09T08:33:06Z</dcterms:modified>
</cp:coreProperties>
</file>