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27"/>
  </p:notesMasterIdLst>
  <p:sldIdLst>
    <p:sldId id="256" r:id="rId3"/>
    <p:sldId id="258" r:id="rId4"/>
    <p:sldId id="259" r:id="rId5"/>
    <p:sldId id="260" r:id="rId6"/>
    <p:sldId id="261" r:id="rId7"/>
    <p:sldId id="262" r:id="rId8"/>
    <p:sldId id="263" r:id="rId9"/>
    <p:sldId id="264" r:id="rId10"/>
    <p:sldId id="265" r:id="rId11"/>
    <p:sldId id="281" r:id="rId12"/>
    <p:sldId id="267" r:id="rId13"/>
    <p:sldId id="268" r:id="rId14"/>
    <p:sldId id="269" r:id="rId15"/>
    <p:sldId id="279" r:id="rId16"/>
    <p:sldId id="270" r:id="rId17"/>
    <p:sldId id="271" r:id="rId18"/>
    <p:sldId id="272" r:id="rId19"/>
    <p:sldId id="273" r:id="rId20"/>
    <p:sldId id="274" r:id="rId21"/>
    <p:sldId id="275" r:id="rId22"/>
    <p:sldId id="276" r:id="rId23"/>
    <p:sldId id="277" r:id="rId24"/>
    <p:sldId id="278" r:id="rId25"/>
    <p:sldId id="280"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132" y="16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le Hekimliği Ktü" userId="fd8626e3789c7ebc" providerId="LiveId" clId="{7FBCA7A0-1AD5-4325-A578-429633309965}"/>
    <pc:docChg chg="undo redo custSel addSld delSld modSld addSection delSection">
      <pc:chgData name="Aile Hekimliği Ktü" userId="fd8626e3789c7ebc" providerId="LiveId" clId="{7FBCA7A0-1AD5-4325-A578-429633309965}" dt="2025-10-06T11:43:47.105" v="478"/>
      <pc:docMkLst>
        <pc:docMk/>
      </pc:docMkLst>
      <pc:sldChg chg="addSp delSp modSp new mod chgLayout">
        <pc:chgData name="Aile Hekimliği Ktü" userId="fd8626e3789c7ebc" providerId="LiveId" clId="{7FBCA7A0-1AD5-4325-A578-429633309965}" dt="2025-10-06T06:29:15.876" v="71" actId="2711"/>
        <pc:sldMkLst>
          <pc:docMk/>
          <pc:sldMk cId="733743220" sldId="256"/>
        </pc:sldMkLst>
        <pc:spChg chg="del">
          <ac:chgData name="Aile Hekimliği Ktü" userId="fd8626e3789c7ebc" providerId="LiveId" clId="{7FBCA7A0-1AD5-4325-A578-429633309965}" dt="2025-10-06T06:16:14.550" v="3" actId="478"/>
          <ac:spMkLst>
            <pc:docMk/>
            <pc:sldMk cId="733743220" sldId="256"/>
            <ac:spMk id="2" creationId="{DB0BA636-9A33-425A-A1A1-D6BB9759202D}"/>
          </ac:spMkLst>
        </pc:spChg>
        <pc:spChg chg="mod ord">
          <ac:chgData name="Aile Hekimliği Ktü" userId="fd8626e3789c7ebc" providerId="LiveId" clId="{7FBCA7A0-1AD5-4325-A578-429633309965}" dt="2025-10-06T06:29:15.876" v="71" actId="2711"/>
          <ac:spMkLst>
            <pc:docMk/>
            <pc:sldMk cId="733743220" sldId="256"/>
            <ac:spMk id="3" creationId="{6EA5DFD5-98CB-47B2-BD38-F9CF5B91A63E}"/>
          </ac:spMkLst>
        </pc:spChg>
        <pc:spChg chg="add del mod">
          <ac:chgData name="Aile Hekimliği Ktü" userId="fd8626e3789c7ebc" providerId="LiveId" clId="{7FBCA7A0-1AD5-4325-A578-429633309965}" dt="2025-10-06T06:21:12.971" v="25" actId="6264"/>
          <ac:spMkLst>
            <pc:docMk/>
            <pc:sldMk cId="733743220" sldId="256"/>
            <ac:spMk id="6" creationId="{32750AE0-923E-4D86-AF59-BC2422E4626E}"/>
          </ac:spMkLst>
        </pc:spChg>
        <pc:spChg chg="add del mod ord">
          <ac:chgData name="Aile Hekimliği Ktü" userId="fd8626e3789c7ebc" providerId="LiveId" clId="{7FBCA7A0-1AD5-4325-A578-429633309965}" dt="2025-10-06T06:21:12.971" v="25" actId="6264"/>
          <ac:spMkLst>
            <pc:docMk/>
            <pc:sldMk cId="733743220" sldId="256"/>
            <ac:spMk id="7" creationId="{E4A188C2-990A-4353-8828-446BBF8DADF9}"/>
          </ac:spMkLst>
        </pc:spChg>
        <pc:picChg chg="add mod">
          <ac:chgData name="Aile Hekimliği Ktü" userId="fd8626e3789c7ebc" providerId="LiveId" clId="{7FBCA7A0-1AD5-4325-A578-429633309965}" dt="2025-10-06T06:16:11.863" v="2" actId="1076"/>
          <ac:picMkLst>
            <pc:docMk/>
            <pc:sldMk cId="733743220" sldId="256"/>
            <ac:picMk id="5" creationId="{649E2337-1EFB-4B91-A42A-EBD661F9B1D7}"/>
          </ac:picMkLst>
        </pc:picChg>
      </pc:sldChg>
      <pc:sldChg chg="addSp delSp modSp new del mod chgLayout">
        <pc:chgData name="Aile Hekimliği Ktü" userId="fd8626e3789c7ebc" providerId="LiveId" clId="{7FBCA7A0-1AD5-4325-A578-429633309965}" dt="2025-10-06T06:25:16.942" v="31" actId="47"/>
        <pc:sldMkLst>
          <pc:docMk/>
          <pc:sldMk cId="1872678094" sldId="257"/>
        </pc:sldMkLst>
        <pc:spChg chg="del">
          <ac:chgData name="Aile Hekimliği Ktü" userId="fd8626e3789c7ebc" providerId="LiveId" clId="{7FBCA7A0-1AD5-4325-A578-429633309965}" dt="2025-10-06T06:21:38.697" v="27" actId="700"/>
          <ac:spMkLst>
            <pc:docMk/>
            <pc:sldMk cId="1872678094" sldId="257"/>
            <ac:spMk id="2" creationId="{CB676198-562B-414F-9EA7-CEA640F19D8A}"/>
          </ac:spMkLst>
        </pc:spChg>
        <pc:spChg chg="del">
          <ac:chgData name="Aile Hekimliği Ktü" userId="fd8626e3789c7ebc" providerId="LiveId" clId="{7FBCA7A0-1AD5-4325-A578-429633309965}" dt="2025-10-06T06:21:38.697" v="27" actId="700"/>
          <ac:spMkLst>
            <pc:docMk/>
            <pc:sldMk cId="1872678094" sldId="257"/>
            <ac:spMk id="3" creationId="{391DF737-CAFA-4C28-B8EF-49E22DDE6E05}"/>
          </ac:spMkLst>
        </pc:spChg>
        <pc:spChg chg="add mod ord">
          <ac:chgData name="Aile Hekimliği Ktü" userId="fd8626e3789c7ebc" providerId="LiveId" clId="{7FBCA7A0-1AD5-4325-A578-429633309965}" dt="2025-10-06T06:21:38.697" v="27" actId="700"/>
          <ac:spMkLst>
            <pc:docMk/>
            <pc:sldMk cId="1872678094" sldId="257"/>
            <ac:spMk id="4" creationId="{0918736D-F41E-46B0-A0A3-63C77A2AC929}"/>
          </ac:spMkLst>
        </pc:spChg>
        <pc:spChg chg="add mod ord">
          <ac:chgData name="Aile Hekimliği Ktü" userId="fd8626e3789c7ebc" providerId="LiveId" clId="{7FBCA7A0-1AD5-4325-A578-429633309965}" dt="2025-10-06T06:21:38.697" v="27" actId="700"/>
          <ac:spMkLst>
            <pc:docMk/>
            <pc:sldMk cId="1872678094" sldId="257"/>
            <ac:spMk id="5" creationId="{D1EBD9A5-EBA5-456B-977D-63F29A69263B}"/>
          </ac:spMkLst>
        </pc:spChg>
      </pc:sldChg>
      <pc:sldChg chg="new del">
        <pc:chgData name="Aile Hekimliği Ktü" userId="fd8626e3789c7ebc" providerId="LiveId" clId="{7FBCA7A0-1AD5-4325-A578-429633309965}" dt="2025-10-06T06:21:02.190" v="16" actId="47"/>
        <pc:sldMkLst>
          <pc:docMk/>
          <pc:sldMk cId="4030867903" sldId="257"/>
        </pc:sldMkLst>
      </pc:sldChg>
      <pc:sldChg chg="modSp add del mod">
        <pc:chgData name="Aile Hekimliği Ktü" userId="fd8626e3789c7ebc" providerId="LiveId" clId="{7FBCA7A0-1AD5-4325-A578-429633309965}" dt="2025-10-06T06:34:02.102" v="88" actId="2711"/>
        <pc:sldMkLst>
          <pc:docMk/>
          <pc:sldMk cId="19915856" sldId="258"/>
        </pc:sldMkLst>
        <pc:spChg chg="mod">
          <ac:chgData name="Aile Hekimliği Ktü" userId="fd8626e3789c7ebc" providerId="LiveId" clId="{7FBCA7A0-1AD5-4325-A578-429633309965}" dt="2025-10-06T06:34:02.102" v="88" actId="2711"/>
          <ac:spMkLst>
            <pc:docMk/>
            <pc:sldMk cId="19915856" sldId="258"/>
            <ac:spMk id="3" creationId="{7F42609D-A90D-9040-00F1-C4084F68D03B}"/>
          </ac:spMkLst>
        </pc:spChg>
      </pc:sldChg>
      <pc:sldChg chg="new del">
        <pc:chgData name="Aile Hekimliği Ktü" userId="fd8626e3789c7ebc" providerId="LiveId" clId="{7FBCA7A0-1AD5-4325-A578-429633309965}" dt="2025-10-06T06:21:02.472" v="17" actId="47"/>
        <pc:sldMkLst>
          <pc:docMk/>
          <pc:sldMk cId="832589506" sldId="258"/>
        </pc:sldMkLst>
      </pc:sldChg>
      <pc:sldChg chg="new del">
        <pc:chgData name="Aile Hekimliği Ktü" userId="fd8626e3789c7ebc" providerId="LiveId" clId="{7FBCA7A0-1AD5-4325-A578-429633309965}" dt="2025-10-06T06:21:02.659" v="18" actId="47"/>
        <pc:sldMkLst>
          <pc:docMk/>
          <pc:sldMk cId="953584261" sldId="259"/>
        </pc:sldMkLst>
      </pc:sldChg>
      <pc:sldChg chg="modSp new mod">
        <pc:chgData name="Aile Hekimliği Ktü" userId="fd8626e3789c7ebc" providerId="LiveId" clId="{7FBCA7A0-1AD5-4325-A578-429633309965}" dt="2025-10-06T06:36:20.124" v="100" actId="20577"/>
        <pc:sldMkLst>
          <pc:docMk/>
          <pc:sldMk cId="3260205050" sldId="259"/>
        </pc:sldMkLst>
        <pc:spChg chg="mod">
          <ac:chgData name="Aile Hekimliği Ktü" userId="fd8626e3789c7ebc" providerId="LiveId" clId="{7FBCA7A0-1AD5-4325-A578-429633309965}" dt="2025-10-06T06:34:17.288" v="89"/>
          <ac:spMkLst>
            <pc:docMk/>
            <pc:sldMk cId="3260205050" sldId="259"/>
            <ac:spMk id="2" creationId="{493CD609-EE3B-41E1-B277-5F3551D2CA0B}"/>
          </ac:spMkLst>
        </pc:spChg>
        <pc:spChg chg="mod">
          <ac:chgData name="Aile Hekimliği Ktü" userId="fd8626e3789c7ebc" providerId="LiveId" clId="{7FBCA7A0-1AD5-4325-A578-429633309965}" dt="2025-10-06T06:36:20.124" v="100" actId="20577"/>
          <ac:spMkLst>
            <pc:docMk/>
            <pc:sldMk cId="3260205050" sldId="259"/>
            <ac:spMk id="3" creationId="{BE264545-E6B5-4E40-9D3E-BAE81B884D9C}"/>
          </ac:spMkLst>
        </pc:spChg>
      </pc:sldChg>
      <pc:sldChg chg="new del">
        <pc:chgData name="Aile Hekimliği Ktü" userId="fd8626e3789c7ebc" providerId="LiveId" clId="{7FBCA7A0-1AD5-4325-A578-429633309965}" dt="2025-10-06T06:21:02.847" v="19" actId="47"/>
        <pc:sldMkLst>
          <pc:docMk/>
          <pc:sldMk cId="157356881" sldId="260"/>
        </pc:sldMkLst>
      </pc:sldChg>
      <pc:sldChg chg="modSp new mod">
        <pc:chgData name="Aile Hekimliği Ktü" userId="fd8626e3789c7ebc" providerId="LiveId" clId="{7FBCA7A0-1AD5-4325-A578-429633309965}" dt="2025-10-06T06:59:15.948" v="298" actId="20577"/>
        <pc:sldMkLst>
          <pc:docMk/>
          <pc:sldMk cId="3053363817" sldId="260"/>
        </pc:sldMkLst>
        <pc:spChg chg="mod">
          <ac:chgData name="Aile Hekimliği Ktü" userId="fd8626e3789c7ebc" providerId="LiveId" clId="{7FBCA7A0-1AD5-4325-A578-429633309965}" dt="2025-10-06T06:36:50.247" v="111"/>
          <ac:spMkLst>
            <pc:docMk/>
            <pc:sldMk cId="3053363817" sldId="260"/>
            <ac:spMk id="2" creationId="{C3BA2EE1-A806-4ACF-A32A-CD0AA6E0E24C}"/>
          </ac:spMkLst>
        </pc:spChg>
        <pc:spChg chg="mod">
          <ac:chgData name="Aile Hekimliği Ktü" userId="fd8626e3789c7ebc" providerId="LiveId" clId="{7FBCA7A0-1AD5-4325-A578-429633309965}" dt="2025-10-06T06:59:15.948" v="298" actId="20577"/>
          <ac:spMkLst>
            <pc:docMk/>
            <pc:sldMk cId="3053363817" sldId="260"/>
            <ac:spMk id="3" creationId="{C1E1B281-381D-4F05-B0A9-749E06603A8D}"/>
          </ac:spMkLst>
        </pc:spChg>
      </pc:sldChg>
      <pc:sldChg chg="new del">
        <pc:chgData name="Aile Hekimliği Ktü" userId="fd8626e3789c7ebc" providerId="LiveId" clId="{7FBCA7A0-1AD5-4325-A578-429633309965}" dt="2025-10-06T06:21:03.018" v="20" actId="47"/>
        <pc:sldMkLst>
          <pc:docMk/>
          <pc:sldMk cId="1791774090" sldId="261"/>
        </pc:sldMkLst>
      </pc:sldChg>
      <pc:sldChg chg="delSp modSp new mod">
        <pc:chgData name="Aile Hekimliği Ktü" userId="fd8626e3789c7ebc" providerId="LiveId" clId="{7FBCA7A0-1AD5-4325-A578-429633309965}" dt="2025-10-06T11:32:09.961" v="417" actId="20577"/>
        <pc:sldMkLst>
          <pc:docMk/>
          <pc:sldMk cId="3224393376" sldId="261"/>
        </pc:sldMkLst>
        <pc:spChg chg="del mod">
          <ac:chgData name="Aile Hekimliği Ktü" userId="fd8626e3789c7ebc" providerId="LiveId" clId="{7FBCA7A0-1AD5-4325-A578-429633309965}" dt="2025-10-06T06:43:04.754" v="119" actId="478"/>
          <ac:spMkLst>
            <pc:docMk/>
            <pc:sldMk cId="3224393376" sldId="261"/>
            <ac:spMk id="2" creationId="{DD7A2989-BCAB-4066-B7BD-CDB2ED3CA283}"/>
          </ac:spMkLst>
        </pc:spChg>
        <pc:spChg chg="mod">
          <ac:chgData name="Aile Hekimliği Ktü" userId="fd8626e3789c7ebc" providerId="LiveId" clId="{7FBCA7A0-1AD5-4325-A578-429633309965}" dt="2025-10-06T11:32:09.961" v="417" actId="20577"/>
          <ac:spMkLst>
            <pc:docMk/>
            <pc:sldMk cId="3224393376" sldId="261"/>
            <ac:spMk id="3" creationId="{5FFF0B36-23CA-45AD-8AA3-E0A280AD5BE1}"/>
          </ac:spMkLst>
        </pc:spChg>
      </pc:sldChg>
      <pc:sldChg chg="new del">
        <pc:chgData name="Aile Hekimliği Ktü" userId="fd8626e3789c7ebc" providerId="LiveId" clId="{7FBCA7A0-1AD5-4325-A578-429633309965}" dt="2025-10-06T06:21:03.425" v="21" actId="47"/>
        <pc:sldMkLst>
          <pc:docMk/>
          <pc:sldMk cId="1240297290" sldId="262"/>
        </pc:sldMkLst>
      </pc:sldChg>
      <pc:sldChg chg="addSp delSp modSp new mod">
        <pc:chgData name="Aile Hekimliği Ktü" userId="fd8626e3789c7ebc" providerId="LiveId" clId="{7FBCA7A0-1AD5-4325-A578-429633309965}" dt="2025-10-06T06:57:49.856" v="281" actId="404"/>
        <pc:sldMkLst>
          <pc:docMk/>
          <pc:sldMk cId="4224809149" sldId="262"/>
        </pc:sldMkLst>
        <pc:spChg chg="add del mod">
          <ac:chgData name="Aile Hekimliği Ktü" userId="fd8626e3789c7ebc" providerId="LiveId" clId="{7FBCA7A0-1AD5-4325-A578-429633309965}" dt="2025-10-06T06:49:23.910" v="174" actId="478"/>
          <ac:spMkLst>
            <pc:docMk/>
            <pc:sldMk cId="4224809149" sldId="262"/>
            <ac:spMk id="2" creationId="{6846C81D-C3C6-4574-B06B-41263A3A469B}"/>
          </ac:spMkLst>
        </pc:spChg>
        <pc:spChg chg="mod">
          <ac:chgData name="Aile Hekimliği Ktü" userId="fd8626e3789c7ebc" providerId="LiveId" clId="{7FBCA7A0-1AD5-4325-A578-429633309965}" dt="2025-10-06T06:57:49.856" v="281" actId="404"/>
          <ac:spMkLst>
            <pc:docMk/>
            <pc:sldMk cId="4224809149" sldId="262"/>
            <ac:spMk id="3" creationId="{4419FC6F-6382-48A1-A147-60EF20D12DE6}"/>
          </ac:spMkLst>
        </pc:spChg>
      </pc:sldChg>
      <pc:sldChg chg="delSp modSp new mod">
        <pc:chgData name="Aile Hekimliği Ktü" userId="fd8626e3789c7ebc" providerId="LiveId" clId="{7FBCA7A0-1AD5-4325-A578-429633309965}" dt="2025-10-06T06:57:54.855" v="282" actId="404"/>
        <pc:sldMkLst>
          <pc:docMk/>
          <pc:sldMk cId="3159612929" sldId="263"/>
        </pc:sldMkLst>
        <pc:spChg chg="del">
          <ac:chgData name="Aile Hekimliği Ktü" userId="fd8626e3789c7ebc" providerId="LiveId" clId="{7FBCA7A0-1AD5-4325-A578-429633309965}" dt="2025-10-06T06:55:56.463" v="269" actId="478"/>
          <ac:spMkLst>
            <pc:docMk/>
            <pc:sldMk cId="3159612929" sldId="263"/>
            <ac:spMk id="2" creationId="{401DC3F1-89B0-42D9-9404-3CCC96A5AC31}"/>
          </ac:spMkLst>
        </pc:spChg>
        <pc:spChg chg="mod">
          <ac:chgData name="Aile Hekimliği Ktü" userId="fd8626e3789c7ebc" providerId="LiveId" clId="{7FBCA7A0-1AD5-4325-A578-429633309965}" dt="2025-10-06T06:57:54.855" v="282" actId="404"/>
          <ac:spMkLst>
            <pc:docMk/>
            <pc:sldMk cId="3159612929" sldId="263"/>
            <ac:spMk id="3" creationId="{162800A8-D369-45C9-A37E-801E8B1B4D9D}"/>
          </ac:spMkLst>
        </pc:spChg>
      </pc:sldChg>
      <pc:sldChg chg="new del">
        <pc:chgData name="Aile Hekimliği Ktü" userId="fd8626e3789c7ebc" providerId="LiveId" clId="{7FBCA7A0-1AD5-4325-A578-429633309965}" dt="2025-10-06T06:21:03.800" v="22" actId="47"/>
        <pc:sldMkLst>
          <pc:docMk/>
          <pc:sldMk cId="3715021925" sldId="263"/>
        </pc:sldMkLst>
      </pc:sldChg>
      <pc:sldChg chg="delSp modSp new mod">
        <pc:chgData name="Aile Hekimliği Ktü" userId="fd8626e3789c7ebc" providerId="LiveId" clId="{7FBCA7A0-1AD5-4325-A578-429633309965}" dt="2025-10-06T07:00:35.512" v="314" actId="403"/>
        <pc:sldMkLst>
          <pc:docMk/>
          <pc:sldMk cId="2962489416" sldId="264"/>
        </pc:sldMkLst>
        <pc:spChg chg="del">
          <ac:chgData name="Aile Hekimliği Ktü" userId="fd8626e3789c7ebc" providerId="LiveId" clId="{7FBCA7A0-1AD5-4325-A578-429633309965}" dt="2025-10-06T07:00:26.751" v="309" actId="478"/>
          <ac:spMkLst>
            <pc:docMk/>
            <pc:sldMk cId="2962489416" sldId="264"/>
            <ac:spMk id="2" creationId="{47E372BD-6261-475F-9278-25176942E854}"/>
          </ac:spMkLst>
        </pc:spChg>
        <pc:spChg chg="mod">
          <ac:chgData name="Aile Hekimliği Ktü" userId="fd8626e3789c7ebc" providerId="LiveId" clId="{7FBCA7A0-1AD5-4325-A578-429633309965}" dt="2025-10-06T07:00:35.512" v="314" actId="403"/>
          <ac:spMkLst>
            <pc:docMk/>
            <pc:sldMk cId="2962489416" sldId="264"/>
            <ac:spMk id="3" creationId="{107475E8-2F50-4CD0-B5A0-283C9C926A2D}"/>
          </ac:spMkLst>
        </pc:spChg>
      </pc:sldChg>
      <pc:sldChg chg="new del">
        <pc:chgData name="Aile Hekimliği Ktü" userId="fd8626e3789c7ebc" providerId="LiveId" clId="{7FBCA7A0-1AD5-4325-A578-429633309965}" dt="2025-10-06T06:21:04.300" v="23" actId="47"/>
        <pc:sldMkLst>
          <pc:docMk/>
          <pc:sldMk cId="3224478233" sldId="264"/>
        </pc:sldMkLst>
      </pc:sldChg>
      <pc:sldChg chg="delSp modSp new mod">
        <pc:chgData name="Aile Hekimliği Ktü" userId="fd8626e3789c7ebc" providerId="LiveId" clId="{7FBCA7A0-1AD5-4325-A578-429633309965}" dt="2025-10-06T10:52:56.477" v="344" actId="27636"/>
        <pc:sldMkLst>
          <pc:docMk/>
          <pc:sldMk cId="3298769091" sldId="265"/>
        </pc:sldMkLst>
        <pc:spChg chg="del">
          <ac:chgData name="Aile Hekimliği Ktü" userId="fd8626e3789c7ebc" providerId="LiveId" clId="{7FBCA7A0-1AD5-4325-A578-429633309965}" dt="2025-10-06T07:02:38.864" v="319" actId="478"/>
          <ac:spMkLst>
            <pc:docMk/>
            <pc:sldMk cId="3298769091" sldId="265"/>
            <ac:spMk id="2" creationId="{0979DA2D-C3C2-42D6-8AE6-1013976AB4B6}"/>
          </ac:spMkLst>
        </pc:spChg>
        <pc:spChg chg="mod">
          <ac:chgData name="Aile Hekimliği Ktü" userId="fd8626e3789c7ebc" providerId="LiveId" clId="{7FBCA7A0-1AD5-4325-A578-429633309965}" dt="2025-10-06T10:52:56.477" v="344" actId="27636"/>
          <ac:spMkLst>
            <pc:docMk/>
            <pc:sldMk cId="3298769091" sldId="265"/>
            <ac:spMk id="3" creationId="{B1E8C79A-C8D6-4705-A7E4-9D810049AA25}"/>
          </ac:spMkLst>
        </pc:spChg>
      </pc:sldChg>
      <pc:sldChg chg="addSp delSp modSp new mod">
        <pc:chgData name="Aile Hekimliği Ktü" userId="fd8626e3789c7ebc" providerId="LiveId" clId="{7FBCA7A0-1AD5-4325-A578-429633309965}" dt="2025-10-06T11:31:43.147" v="415" actId="255"/>
        <pc:sldMkLst>
          <pc:docMk/>
          <pc:sldMk cId="2552830899" sldId="266"/>
        </pc:sldMkLst>
        <pc:spChg chg="add del">
          <ac:chgData name="Aile Hekimliği Ktü" userId="fd8626e3789c7ebc" providerId="LiveId" clId="{7FBCA7A0-1AD5-4325-A578-429633309965}" dt="2025-10-06T10:52:21.777" v="332" actId="478"/>
          <ac:spMkLst>
            <pc:docMk/>
            <pc:sldMk cId="2552830899" sldId="266"/>
            <ac:spMk id="2" creationId="{9608F62F-9259-4FFE-B1AB-EBE85691334E}"/>
          </ac:spMkLst>
        </pc:spChg>
        <pc:spChg chg="mod">
          <ac:chgData name="Aile Hekimliği Ktü" userId="fd8626e3789c7ebc" providerId="LiveId" clId="{7FBCA7A0-1AD5-4325-A578-429633309965}" dt="2025-10-06T11:31:43.147" v="415" actId="255"/>
          <ac:spMkLst>
            <pc:docMk/>
            <pc:sldMk cId="2552830899" sldId="266"/>
            <ac:spMk id="3" creationId="{04618F52-EF27-4BBC-B898-FD6274B16085}"/>
          </ac:spMkLst>
        </pc:spChg>
      </pc:sldChg>
      <pc:sldChg chg="addSp delSp modSp new mod modNotesTx">
        <pc:chgData name="Aile Hekimliği Ktü" userId="fd8626e3789c7ebc" providerId="LiveId" clId="{7FBCA7A0-1AD5-4325-A578-429633309965}" dt="2025-10-06T11:43:47.105" v="478"/>
        <pc:sldMkLst>
          <pc:docMk/>
          <pc:sldMk cId="488269983" sldId="267"/>
        </pc:sldMkLst>
        <pc:spChg chg="mod">
          <ac:chgData name="Aile Hekimliği Ktü" userId="fd8626e3789c7ebc" providerId="LiveId" clId="{7FBCA7A0-1AD5-4325-A578-429633309965}" dt="2025-10-06T10:54:50.631" v="363"/>
          <ac:spMkLst>
            <pc:docMk/>
            <pc:sldMk cId="488269983" sldId="267"/>
            <ac:spMk id="2" creationId="{AB294357-C3CF-49C1-A29A-9C71C160C5EE}"/>
          </ac:spMkLst>
        </pc:spChg>
        <pc:spChg chg="del">
          <ac:chgData name="Aile Hekimliği Ktü" userId="fd8626e3789c7ebc" providerId="LiveId" clId="{7FBCA7A0-1AD5-4325-A578-429633309965}" dt="2025-10-06T10:54:17.056" v="345" actId="22"/>
          <ac:spMkLst>
            <pc:docMk/>
            <pc:sldMk cId="488269983" sldId="267"/>
            <ac:spMk id="3" creationId="{8DB0BABE-3CEB-43E9-B2F7-7774886E5562}"/>
          </ac:spMkLst>
        </pc:spChg>
        <pc:picChg chg="add mod ord">
          <ac:chgData name="Aile Hekimliği Ktü" userId="fd8626e3789c7ebc" providerId="LiveId" clId="{7FBCA7A0-1AD5-4325-A578-429633309965}" dt="2025-10-06T10:55:52.249" v="365" actId="14100"/>
          <ac:picMkLst>
            <pc:docMk/>
            <pc:sldMk cId="488269983" sldId="267"/>
            <ac:picMk id="5" creationId="{14F5DAF9-3107-4731-BF5C-609F3ACAC028}"/>
          </ac:picMkLst>
        </pc:picChg>
      </pc:sldChg>
      <pc:sldChg chg="addSp delSp modSp new mod">
        <pc:chgData name="Aile Hekimliği Ktü" userId="fd8626e3789c7ebc" providerId="LiveId" clId="{7FBCA7A0-1AD5-4325-A578-429633309965}" dt="2025-10-06T10:59:53.228" v="372" actId="1076"/>
        <pc:sldMkLst>
          <pc:docMk/>
          <pc:sldMk cId="1351625212" sldId="268"/>
        </pc:sldMkLst>
        <pc:spChg chg="mod">
          <ac:chgData name="Aile Hekimliği Ktü" userId="fd8626e3789c7ebc" providerId="LiveId" clId="{7FBCA7A0-1AD5-4325-A578-429633309965}" dt="2025-10-06T10:59:12.453" v="367"/>
          <ac:spMkLst>
            <pc:docMk/>
            <pc:sldMk cId="1351625212" sldId="268"/>
            <ac:spMk id="2" creationId="{9903119B-4F9C-4522-BA53-2026D380B3CB}"/>
          </ac:spMkLst>
        </pc:spChg>
        <pc:spChg chg="del">
          <ac:chgData name="Aile Hekimliği Ktü" userId="fd8626e3789c7ebc" providerId="LiveId" clId="{7FBCA7A0-1AD5-4325-A578-429633309965}" dt="2025-10-06T10:59:05.516" v="366"/>
          <ac:spMkLst>
            <pc:docMk/>
            <pc:sldMk cId="1351625212" sldId="268"/>
            <ac:spMk id="3" creationId="{FA0B1269-7916-4227-99AC-ABED321FFFE2}"/>
          </ac:spMkLst>
        </pc:spChg>
        <pc:picChg chg="add mod">
          <ac:chgData name="Aile Hekimliği Ktü" userId="fd8626e3789c7ebc" providerId="LiveId" clId="{7FBCA7A0-1AD5-4325-A578-429633309965}" dt="2025-10-06T10:59:53.228" v="372" actId="1076"/>
          <ac:picMkLst>
            <pc:docMk/>
            <pc:sldMk cId="1351625212" sldId="268"/>
            <ac:picMk id="1026" creationId="{2A3BF2A3-4F85-4F4E-B1FE-FCD87957D833}"/>
          </ac:picMkLst>
        </pc:picChg>
      </pc:sldChg>
      <pc:sldChg chg="addSp delSp modSp new mod modNotesTx">
        <pc:chgData name="Aile Hekimliği Ktü" userId="fd8626e3789c7ebc" providerId="LiveId" clId="{7FBCA7A0-1AD5-4325-A578-429633309965}" dt="2025-10-06T11:43:07.701" v="477" actId="20577"/>
        <pc:sldMkLst>
          <pc:docMk/>
          <pc:sldMk cId="1570089337" sldId="269"/>
        </pc:sldMkLst>
        <pc:spChg chg="mod">
          <ac:chgData name="Aile Hekimliği Ktü" userId="fd8626e3789c7ebc" providerId="LiveId" clId="{7FBCA7A0-1AD5-4325-A578-429633309965}" dt="2025-10-06T11:22:52.469" v="373"/>
          <ac:spMkLst>
            <pc:docMk/>
            <pc:sldMk cId="1570089337" sldId="269"/>
            <ac:spMk id="2" creationId="{0F8F618E-70A4-471A-AE07-02DE2455BCAA}"/>
          </ac:spMkLst>
        </pc:spChg>
        <pc:spChg chg="del">
          <ac:chgData name="Aile Hekimliği Ktü" userId="fd8626e3789c7ebc" providerId="LiveId" clId="{7FBCA7A0-1AD5-4325-A578-429633309965}" dt="2025-10-06T11:24:10.521" v="374" actId="22"/>
          <ac:spMkLst>
            <pc:docMk/>
            <pc:sldMk cId="1570089337" sldId="269"/>
            <ac:spMk id="3" creationId="{8D4DF6E9-BBA9-48D4-B73A-E080F34ED17F}"/>
          </ac:spMkLst>
        </pc:spChg>
        <pc:picChg chg="add mod ord">
          <ac:chgData name="Aile Hekimliği Ktü" userId="fd8626e3789c7ebc" providerId="LiveId" clId="{7FBCA7A0-1AD5-4325-A578-429633309965}" dt="2025-10-06T11:24:17.846" v="376" actId="14100"/>
          <ac:picMkLst>
            <pc:docMk/>
            <pc:sldMk cId="1570089337" sldId="269"/>
            <ac:picMk id="5" creationId="{E94163E7-7399-446A-A793-12D689F925A9}"/>
          </ac:picMkLst>
        </pc:picChg>
      </pc:sldChg>
      <pc:sldChg chg="modSp new mod">
        <pc:chgData name="Aile Hekimliği Ktü" userId="fd8626e3789c7ebc" providerId="LiveId" clId="{7FBCA7A0-1AD5-4325-A578-429633309965}" dt="2025-10-06T11:28:59.859" v="394" actId="20577"/>
        <pc:sldMkLst>
          <pc:docMk/>
          <pc:sldMk cId="949870676" sldId="270"/>
        </pc:sldMkLst>
        <pc:spChg chg="mod">
          <ac:chgData name="Aile Hekimliği Ktü" userId="fd8626e3789c7ebc" providerId="LiveId" clId="{7FBCA7A0-1AD5-4325-A578-429633309965}" dt="2025-10-06T11:27:35.264" v="383"/>
          <ac:spMkLst>
            <pc:docMk/>
            <pc:sldMk cId="949870676" sldId="270"/>
            <ac:spMk id="2" creationId="{C62A5E20-DE00-4AD6-97B7-BC1D41BBCD74}"/>
          </ac:spMkLst>
        </pc:spChg>
        <pc:spChg chg="mod">
          <ac:chgData name="Aile Hekimliği Ktü" userId="fd8626e3789c7ebc" providerId="LiveId" clId="{7FBCA7A0-1AD5-4325-A578-429633309965}" dt="2025-10-06T11:28:59.859" v="394" actId="20577"/>
          <ac:spMkLst>
            <pc:docMk/>
            <pc:sldMk cId="949870676" sldId="270"/>
            <ac:spMk id="3" creationId="{8D937AAB-5A6F-432F-AB70-F8808AEAF1CC}"/>
          </ac:spMkLst>
        </pc:spChg>
      </pc:sldChg>
      <pc:sldChg chg="modSp new mod">
        <pc:chgData name="Aile Hekimliği Ktü" userId="fd8626e3789c7ebc" providerId="LiveId" clId="{7FBCA7A0-1AD5-4325-A578-429633309965}" dt="2025-10-06T11:30:13.843" v="404" actId="20577"/>
        <pc:sldMkLst>
          <pc:docMk/>
          <pc:sldMk cId="1356889119" sldId="271"/>
        </pc:sldMkLst>
        <pc:spChg chg="mod">
          <ac:chgData name="Aile Hekimliği Ktü" userId="fd8626e3789c7ebc" providerId="LiveId" clId="{7FBCA7A0-1AD5-4325-A578-429633309965}" dt="2025-10-06T11:27:39.915" v="384"/>
          <ac:spMkLst>
            <pc:docMk/>
            <pc:sldMk cId="1356889119" sldId="271"/>
            <ac:spMk id="2" creationId="{8DCD58F2-35B6-47D0-B9DC-4626F7091B8C}"/>
          </ac:spMkLst>
        </pc:spChg>
        <pc:spChg chg="mod">
          <ac:chgData name="Aile Hekimliği Ktü" userId="fd8626e3789c7ebc" providerId="LiveId" clId="{7FBCA7A0-1AD5-4325-A578-429633309965}" dt="2025-10-06T11:30:13.843" v="404" actId="20577"/>
          <ac:spMkLst>
            <pc:docMk/>
            <pc:sldMk cId="1356889119" sldId="271"/>
            <ac:spMk id="3" creationId="{287452E4-E77C-4718-A651-9566E96431D5}"/>
          </ac:spMkLst>
        </pc:spChg>
      </pc:sldChg>
      <pc:sldChg chg="modSp new mod">
        <pc:chgData name="Aile Hekimliği Ktü" userId="fd8626e3789c7ebc" providerId="LiveId" clId="{7FBCA7A0-1AD5-4325-A578-429633309965}" dt="2025-10-06T11:31:22.361" v="414" actId="404"/>
        <pc:sldMkLst>
          <pc:docMk/>
          <pc:sldMk cId="400052071" sldId="272"/>
        </pc:sldMkLst>
        <pc:spChg chg="mod">
          <ac:chgData name="Aile Hekimliği Ktü" userId="fd8626e3789c7ebc" providerId="LiveId" clId="{7FBCA7A0-1AD5-4325-A578-429633309965}" dt="2025-10-06T11:27:42.369" v="385"/>
          <ac:spMkLst>
            <pc:docMk/>
            <pc:sldMk cId="400052071" sldId="272"/>
            <ac:spMk id="2" creationId="{9ADF029C-927E-4BCD-9B26-B2F8C67B2810}"/>
          </ac:spMkLst>
        </pc:spChg>
        <pc:spChg chg="mod">
          <ac:chgData name="Aile Hekimliği Ktü" userId="fd8626e3789c7ebc" providerId="LiveId" clId="{7FBCA7A0-1AD5-4325-A578-429633309965}" dt="2025-10-06T11:31:22.361" v="414" actId="404"/>
          <ac:spMkLst>
            <pc:docMk/>
            <pc:sldMk cId="400052071" sldId="272"/>
            <ac:spMk id="3" creationId="{A1CCB1BB-93F7-4F9E-9825-88DAF0B61F38}"/>
          </ac:spMkLst>
        </pc:spChg>
      </pc:sldChg>
      <pc:sldChg chg="modSp new mod">
        <pc:chgData name="Aile Hekimliği Ktü" userId="fd8626e3789c7ebc" providerId="LiveId" clId="{7FBCA7A0-1AD5-4325-A578-429633309965}" dt="2025-10-06T11:33:08.028" v="425" actId="20577"/>
        <pc:sldMkLst>
          <pc:docMk/>
          <pc:sldMk cId="2874524054" sldId="273"/>
        </pc:sldMkLst>
        <pc:spChg chg="mod">
          <ac:chgData name="Aile Hekimliği Ktü" userId="fd8626e3789c7ebc" providerId="LiveId" clId="{7FBCA7A0-1AD5-4325-A578-429633309965}" dt="2025-10-06T11:27:44.386" v="386"/>
          <ac:spMkLst>
            <pc:docMk/>
            <pc:sldMk cId="2874524054" sldId="273"/>
            <ac:spMk id="2" creationId="{77F372DC-1F8C-4A7E-828E-94CAD7672ED8}"/>
          </ac:spMkLst>
        </pc:spChg>
        <pc:spChg chg="mod">
          <ac:chgData name="Aile Hekimliği Ktü" userId="fd8626e3789c7ebc" providerId="LiveId" clId="{7FBCA7A0-1AD5-4325-A578-429633309965}" dt="2025-10-06T11:33:08.028" v="425" actId="20577"/>
          <ac:spMkLst>
            <pc:docMk/>
            <pc:sldMk cId="2874524054" sldId="273"/>
            <ac:spMk id="3" creationId="{3D7B2D16-0778-439D-9E83-0DFF4A588BA2}"/>
          </ac:spMkLst>
        </pc:spChg>
      </pc:sldChg>
      <pc:sldChg chg="modSp new mod">
        <pc:chgData name="Aile Hekimliği Ktü" userId="fd8626e3789c7ebc" providerId="LiveId" clId="{7FBCA7A0-1AD5-4325-A578-429633309965}" dt="2025-10-06T11:34:05.819" v="434" actId="20577"/>
        <pc:sldMkLst>
          <pc:docMk/>
          <pc:sldMk cId="2035290007" sldId="274"/>
        </pc:sldMkLst>
        <pc:spChg chg="mod">
          <ac:chgData name="Aile Hekimliği Ktü" userId="fd8626e3789c7ebc" providerId="LiveId" clId="{7FBCA7A0-1AD5-4325-A578-429633309965}" dt="2025-10-06T11:33:30.841" v="427"/>
          <ac:spMkLst>
            <pc:docMk/>
            <pc:sldMk cId="2035290007" sldId="274"/>
            <ac:spMk id="2" creationId="{BBAF5574-1E21-4889-8A5E-E24021CBA4BE}"/>
          </ac:spMkLst>
        </pc:spChg>
        <pc:spChg chg="mod">
          <ac:chgData name="Aile Hekimliği Ktü" userId="fd8626e3789c7ebc" providerId="LiveId" clId="{7FBCA7A0-1AD5-4325-A578-429633309965}" dt="2025-10-06T11:34:05.819" v="434" actId="20577"/>
          <ac:spMkLst>
            <pc:docMk/>
            <pc:sldMk cId="2035290007" sldId="274"/>
            <ac:spMk id="3" creationId="{7C92B8EE-DD93-4CE4-B009-EA64F8DACA50}"/>
          </ac:spMkLst>
        </pc:spChg>
      </pc:sldChg>
      <pc:sldChg chg="modSp new mod">
        <pc:chgData name="Aile Hekimliği Ktü" userId="fd8626e3789c7ebc" providerId="LiveId" clId="{7FBCA7A0-1AD5-4325-A578-429633309965}" dt="2025-10-06T11:35:43.507" v="450" actId="20577"/>
        <pc:sldMkLst>
          <pc:docMk/>
          <pc:sldMk cId="962550648" sldId="275"/>
        </pc:sldMkLst>
        <pc:spChg chg="mod">
          <ac:chgData name="Aile Hekimliği Ktü" userId="fd8626e3789c7ebc" providerId="LiveId" clId="{7FBCA7A0-1AD5-4325-A578-429633309965}" dt="2025-10-06T11:34:55.112" v="438"/>
          <ac:spMkLst>
            <pc:docMk/>
            <pc:sldMk cId="962550648" sldId="275"/>
            <ac:spMk id="2" creationId="{8CA75C66-629E-4993-8C5F-3C1E0E1F4FEE}"/>
          </ac:spMkLst>
        </pc:spChg>
        <pc:spChg chg="mod">
          <ac:chgData name="Aile Hekimliği Ktü" userId="fd8626e3789c7ebc" providerId="LiveId" clId="{7FBCA7A0-1AD5-4325-A578-429633309965}" dt="2025-10-06T11:35:43.507" v="450" actId="20577"/>
          <ac:spMkLst>
            <pc:docMk/>
            <pc:sldMk cId="962550648" sldId="275"/>
            <ac:spMk id="3" creationId="{56C2073F-2B95-4738-88BC-0BEEE91923FF}"/>
          </ac:spMkLst>
        </pc:spChg>
      </pc:sldChg>
      <pc:sldChg chg="modSp new mod">
        <pc:chgData name="Aile Hekimliği Ktü" userId="fd8626e3789c7ebc" providerId="LiveId" clId="{7FBCA7A0-1AD5-4325-A578-429633309965}" dt="2025-10-06T11:36:15.131" v="456" actId="20577"/>
        <pc:sldMkLst>
          <pc:docMk/>
          <pc:sldMk cId="4115793869" sldId="276"/>
        </pc:sldMkLst>
        <pc:spChg chg="mod">
          <ac:chgData name="Aile Hekimliği Ktü" userId="fd8626e3789c7ebc" providerId="LiveId" clId="{7FBCA7A0-1AD5-4325-A578-429633309965}" dt="2025-10-06T11:35:30.450" v="446"/>
          <ac:spMkLst>
            <pc:docMk/>
            <pc:sldMk cId="4115793869" sldId="276"/>
            <ac:spMk id="2" creationId="{7879BDEA-5D85-4B2F-93B3-369586AC3AD7}"/>
          </ac:spMkLst>
        </pc:spChg>
        <pc:spChg chg="mod">
          <ac:chgData name="Aile Hekimliği Ktü" userId="fd8626e3789c7ebc" providerId="LiveId" clId="{7FBCA7A0-1AD5-4325-A578-429633309965}" dt="2025-10-06T11:36:15.131" v="456" actId="20577"/>
          <ac:spMkLst>
            <pc:docMk/>
            <pc:sldMk cId="4115793869" sldId="276"/>
            <ac:spMk id="3" creationId="{21506472-4046-4B42-87F7-D23995858A11}"/>
          </ac:spMkLst>
        </pc:spChg>
      </pc:sldChg>
      <pc:sldChg chg="modSp new mod">
        <pc:chgData name="Aile Hekimliği Ktü" userId="fd8626e3789c7ebc" providerId="LiveId" clId="{7FBCA7A0-1AD5-4325-A578-429633309965}" dt="2025-10-06T11:36:52.043" v="462" actId="20577"/>
        <pc:sldMkLst>
          <pc:docMk/>
          <pc:sldMk cId="2771505260" sldId="277"/>
        </pc:sldMkLst>
        <pc:spChg chg="mod">
          <ac:chgData name="Aile Hekimliği Ktü" userId="fd8626e3789c7ebc" providerId="LiveId" clId="{7FBCA7A0-1AD5-4325-A578-429633309965}" dt="2025-10-06T11:35:31.992" v="447"/>
          <ac:spMkLst>
            <pc:docMk/>
            <pc:sldMk cId="2771505260" sldId="277"/>
            <ac:spMk id="2" creationId="{4D1F3E4E-4D03-4546-AC30-A9AE9CB7C56D}"/>
          </ac:spMkLst>
        </pc:spChg>
        <pc:spChg chg="mod">
          <ac:chgData name="Aile Hekimliği Ktü" userId="fd8626e3789c7ebc" providerId="LiveId" clId="{7FBCA7A0-1AD5-4325-A578-429633309965}" dt="2025-10-06T11:36:52.043" v="462" actId="20577"/>
          <ac:spMkLst>
            <pc:docMk/>
            <pc:sldMk cId="2771505260" sldId="277"/>
            <ac:spMk id="3" creationId="{81FD2691-9B8E-4AB4-88E6-63CD4B28512F}"/>
          </ac:spMkLst>
        </pc:spChg>
      </pc:sldChg>
      <pc:sldChg chg="modSp new mod">
        <pc:chgData name="Aile Hekimliği Ktü" userId="fd8626e3789c7ebc" providerId="LiveId" clId="{7FBCA7A0-1AD5-4325-A578-429633309965}" dt="2025-10-06T11:38:30.075" v="471" actId="20577"/>
        <pc:sldMkLst>
          <pc:docMk/>
          <pc:sldMk cId="1143355970" sldId="278"/>
        </pc:sldMkLst>
        <pc:spChg chg="mod">
          <ac:chgData name="Aile Hekimliği Ktü" userId="fd8626e3789c7ebc" providerId="LiveId" clId="{7FBCA7A0-1AD5-4325-A578-429633309965}" dt="2025-10-06T11:38:03.569" v="468"/>
          <ac:spMkLst>
            <pc:docMk/>
            <pc:sldMk cId="1143355970" sldId="278"/>
            <ac:spMk id="2" creationId="{6549ACDC-595B-4D78-B229-386F7636413B}"/>
          </ac:spMkLst>
        </pc:spChg>
        <pc:spChg chg="mod">
          <ac:chgData name="Aile Hekimliği Ktü" userId="fd8626e3789c7ebc" providerId="LiveId" clId="{7FBCA7A0-1AD5-4325-A578-429633309965}" dt="2025-10-06T11:38:30.075" v="471" actId="20577"/>
          <ac:spMkLst>
            <pc:docMk/>
            <pc:sldMk cId="1143355970" sldId="278"/>
            <ac:spMk id="3" creationId="{36B58111-3DAB-49F3-ADE3-C2C4EAFF0AAB}"/>
          </ac:spMkLst>
        </pc:spChg>
      </pc:sldChg>
      <pc:sldChg chg="addSp delSp modSp new mod">
        <pc:chgData name="Aile Hekimliği Ktü" userId="fd8626e3789c7ebc" providerId="LiveId" clId="{7FBCA7A0-1AD5-4325-A578-429633309965}" dt="2025-10-06T11:41:07.802" v="476" actId="14100"/>
        <pc:sldMkLst>
          <pc:docMk/>
          <pc:sldMk cId="212940375" sldId="279"/>
        </pc:sldMkLst>
        <pc:spChg chg="mod">
          <ac:chgData name="Aile Hekimliği Ktü" userId="fd8626e3789c7ebc" providerId="LiveId" clId="{7FBCA7A0-1AD5-4325-A578-429633309965}" dt="2025-10-06T11:41:00.417" v="474"/>
          <ac:spMkLst>
            <pc:docMk/>
            <pc:sldMk cId="212940375" sldId="279"/>
            <ac:spMk id="2" creationId="{3FA77991-5ECC-48C5-838F-4510C45EB904}"/>
          </ac:spMkLst>
        </pc:spChg>
        <pc:spChg chg="del">
          <ac:chgData name="Aile Hekimliği Ktü" userId="fd8626e3789c7ebc" providerId="LiveId" clId="{7FBCA7A0-1AD5-4325-A578-429633309965}" dt="2025-10-06T11:40:54.630" v="473" actId="22"/>
          <ac:spMkLst>
            <pc:docMk/>
            <pc:sldMk cId="212940375" sldId="279"/>
            <ac:spMk id="3" creationId="{CDC86E84-58D7-4FFF-9E16-75B7245DE0FC}"/>
          </ac:spMkLst>
        </pc:spChg>
        <pc:picChg chg="add mod ord">
          <ac:chgData name="Aile Hekimliği Ktü" userId="fd8626e3789c7ebc" providerId="LiveId" clId="{7FBCA7A0-1AD5-4325-A578-429633309965}" dt="2025-10-06T11:41:07.802" v="476" actId="14100"/>
          <ac:picMkLst>
            <pc:docMk/>
            <pc:sldMk cId="212940375" sldId="279"/>
            <ac:picMk id="5" creationId="{6FA8D7F1-8B2D-4BB3-B170-773F2ED197AB}"/>
          </ac:picMkLst>
        </pc:picChg>
      </pc:sldChg>
      <pc:sldMasterChg chg="addSldLayout">
        <pc:chgData name="Aile Hekimliği Ktü" userId="fd8626e3789c7ebc" providerId="LiveId" clId="{7FBCA7A0-1AD5-4325-A578-429633309965}" dt="2025-10-06T06:16:04.237" v="0" actId="680"/>
        <pc:sldMasterMkLst>
          <pc:docMk/>
          <pc:sldMasterMk cId="2638093393" sldId="2147483648"/>
        </pc:sldMasterMkLst>
        <pc:sldLayoutChg chg="add">
          <pc:chgData name="Aile Hekimliği Ktü" userId="fd8626e3789c7ebc" providerId="LiveId" clId="{7FBCA7A0-1AD5-4325-A578-429633309965}" dt="2025-10-06T06:16:04.237" v="0" actId="680"/>
          <pc:sldLayoutMkLst>
            <pc:docMk/>
            <pc:sldMasterMk cId="2638093393" sldId="2147483648"/>
            <pc:sldLayoutMk cId="496472074" sldId="214748364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DF4839-87F0-4FB1-BD10-25FC0AE4898B}" type="datetimeFigureOut">
              <a:rPr lang="tr-TR" smtClean="0"/>
              <a:t>6.10.2025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806C6E-B3CF-46F9-B18B-A2CDAA759009}" type="slidenum">
              <a:rPr lang="tr-TR" smtClean="0"/>
              <a:t>‹#›</a:t>
            </a:fld>
            <a:endParaRPr lang="tr-TR"/>
          </a:p>
        </p:txBody>
      </p:sp>
    </p:spTree>
    <p:extLst>
      <p:ext uri="{BB962C8B-B14F-4D97-AF65-F5344CB8AC3E}">
        <p14:creationId xmlns:p14="http://schemas.microsoft.com/office/powerpoint/2010/main" val="2957200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800" dirty="0">
                <a:effectLst/>
                <a:latin typeface="Aptos" panose="020B0004020202020204"/>
                <a:ea typeface="Aptos" panose="020B0004020202020204"/>
                <a:cs typeface="Times New Roman" panose="02020603050405020304" pitchFamily="18" charset="0"/>
              </a:rPr>
              <a:t>Kayıtlı 128 hastanın özellikleri Tablo 1'de özetlenmiştir. Katılımcılar arasında 69 erkek (%54) ve 59 kadın (%46) bulunmakta olup, ortalama (SD) yaşları 2,5 (1,3) idi. Irk ve etnik köken dağılımı 5 Asyalı (%4), 2 Avrasyalı (%1), 13 </a:t>
            </a:r>
            <a:r>
              <a:rPr lang="tr-TR" sz="1800" dirty="0" err="1">
                <a:effectLst/>
                <a:latin typeface="Aptos" panose="020B0004020202020204"/>
                <a:ea typeface="Aptos" panose="020B0004020202020204"/>
                <a:cs typeface="Times New Roman" panose="02020603050405020304" pitchFamily="18" charset="0"/>
              </a:rPr>
              <a:t>Hispanik</a:t>
            </a:r>
            <a:r>
              <a:rPr lang="tr-TR" sz="1800" dirty="0">
                <a:effectLst/>
                <a:latin typeface="Aptos" panose="020B0004020202020204"/>
                <a:ea typeface="Aptos" panose="020B0004020202020204"/>
                <a:cs typeface="Times New Roman" panose="02020603050405020304" pitchFamily="18" charset="0"/>
              </a:rPr>
              <a:t> (%10), 8 Kuzey Afrikalı (%6) ve 100 beyaz (%79) çocuktan oluşmaktaydı. </a:t>
            </a:r>
          </a:p>
          <a:p>
            <a:r>
              <a:rPr lang="tr-TR" sz="1800" dirty="0">
                <a:effectLst/>
                <a:latin typeface="Aptos" panose="020B0004020202020204"/>
                <a:ea typeface="Aptos" panose="020B0004020202020204"/>
                <a:cs typeface="Times New Roman" panose="02020603050405020304" pitchFamily="18" charset="0"/>
              </a:rPr>
              <a:t>Otuz üç hasta (%26) kayıt sırasında antibiyotik almaktaydı. Katılımcılar </a:t>
            </a:r>
            <a:r>
              <a:rPr lang="tr-TR" sz="1800" dirty="0" err="1">
                <a:effectLst/>
                <a:latin typeface="Aptos" panose="020B0004020202020204"/>
                <a:ea typeface="Aptos" panose="020B0004020202020204"/>
                <a:cs typeface="Times New Roman" panose="02020603050405020304" pitchFamily="18" charset="0"/>
              </a:rPr>
              <a:t>probiyotik</a:t>
            </a:r>
            <a:r>
              <a:rPr lang="tr-TR" sz="1800" dirty="0">
                <a:effectLst/>
                <a:latin typeface="Aptos" panose="020B0004020202020204"/>
                <a:ea typeface="Aptos" panose="020B0004020202020204"/>
                <a:cs typeface="Times New Roman" panose="02020603050405020304" pitchFamily="18" charset="0"/>
              </a:rPr>
              <a:t> gruba (63 [%49]) veya </a:t>
            </a:r>
            <a:r>
              <a:rPr lang="tr-TR" sz="1800" dirty="0" err="1">
                <a:effectLst/>
                <a:latin typeface="Aptos" panose="020B0004020202020204"/>
                <a:ea typeface="Aptos" panose="020B0004020202020204"/>
                <a:cs typeface="Times New Roman" panose="02020603050405020304" pitchFamily="18" charset="0"/>
              </a:rPr>
              <a:t>plasebo</a:t>
            </a:r>
            <a:r>
              <a:rPr lang="tr-TR" sz="1800" dirty="0">
                <a:effectLst/>
                <a:latin typeface="Aptos" panose="020B0004020202020204"/>
                <a:ea typeface="Aptos" panose="020B0004020202020204"/>
                <a:cs typeface="Times New Roman" panose="02020603050405020304" pitchFamily="18" charset="0"/>
              </a:rPr>
              <a:t> grubuna (65 [%51]) ayrılmıştır. </a:t>
            </a:r>
            <a:endParaRPr lang="tr-TR" dirty="0"/>
          </a:p>
        </p:txBody>
      </p:sp>
      <p:sp>
        <p:nvSpPr>
          <p:cNvPr id="4" name="Slayt Numarası Yer Tutucusu 3"/>
          <p:cNvSpPr>
            <a:spLocks noGrp="1"/>
          </p:cNvSpPr>
          <p:nvPr>
            <p:ph type="sldNum" sz="quarter" idx="5"/>
          </p:nvPr>
        </p:nvSpPr>
        <p:spPr/>
        <p:txBody>
          <a:bodyPr/>
          <a:lstStyle/>
          <a:p>
            <a:fld id="{93806C6E-B3CF-46F9-B18B-A2CDAA759009}" type="slidenum">
              <a:rPr lang="tr-TR" smtClean="0"/>
              <a:t>11</a:t>
            </a:fld>
            <a:endParaRPr lang="tr-TR"/>
          </a:p>
        </p:txBody>
      </p:sp>
    </p:spTree>
    <p:extLst>
      <p:ext uri="{BB962C8B-B14F-4D97-AF65-F5344CB8AC3E}">
        <p14:creationId xmlns:p14="http://schemas.microsoft.com/office/powerpoint/2010/main" val="1050311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93806C6E-B3CF-46F9-B18B-A2CDAA759009}" type="slidenum">
              <a:rPr lang="tr-TR" smtClean="0"/>
              <a:t>13</a:t>
            </a:fld>
            <a:endParaRPr lang="tr-TR"/>
          </a:p>
        </p:txBody>
      </p:sp>
    </p:spTree>
    <p:extLst>
      <p:ext uri="{BB962C8B-B14F-4D97-AF65-F5344CB8AC3E}">
        <p14:creationId xmlns:p14="http://schemas.microsoft.com/office/powerpoint/2010/main" val="47535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a:solidFill>
                  <a:schemeClr val="tx1"/>
                </a:solidFill>
                <a:effectLst/>
                <a:latin typeface="+mn-lt"/>
                <a:ea typeface="+mn-ea"/>
                <a:cs typeface="+mn-cs"/>
              </a:rPr>
              <a:t>“Sistematik derlemedeki çalışmalar arasında, </a:t>
            </a:r>
            <a:r>
              <a:rPr lang="tr-TR" sz="1200" kern="1200" dirty="0" err="1">
                <a:solidFill>
                  <a:schemeClr val="tx1"/>
                </a:solidFill>
                <a:effectLst/>
                <a:latin typeface="+mn-lt"/>
                <a:ea typeface="+mn-ea"/>
                <a:cs typeface="+mn-cs"/>
              </a:rPr>
              <a:t>farenjitli</a:t>
            </a:r>
            <a:r>
              <a:rPr lang="tr-TR" sz="1200" kern="1200" dirty="0">
                <a:solidFill>
                  <a:schemeClr val="tx1"/>
                </a:solidFill>
                <a:effectLst/>
                <a:latin typeface="+mn-lt"/>
                <a:ea typeface="+mn-ea"/>
                <a:cs typeface="+mn-cs"/>
              </a:rPr>
              <a:t> çocuklarla yapılan 1 denemede </a:t>
            </a:r>
            <a:r>
              <a:rPr lang="tr-TR" sz="1200" kern="1200" dirty="0" err="1">
                <a:solidFill>
                  <a:schemeClr val="tx1"/>
                </a:solidFill>
                <a:effectLst/>
                <a:latin typeface="+mn-lt"/>
                <a:ea typeface="+mn-ea"/>
                <a:cs typeface="+mn-cs"/>
              </a:rPr>
              <a:t>Limosilactobacillus</a:t>
            </a:r>
            <a:r>
              <a:rPr lang="tr-TR" sz="1200" kern="1200" dirty="0">
                <a:solidFill>
                  <a:schemeClr val="tx1"/>
                </a:solidFill>
                <a:effectLst/>
                <a:latin typeface="+mn-lt"/>
                <a:ea typeface="+mn-ea"/>
                <a:cs typeface="+mn-cs"/>
              </a:rPr>
              <a:t> </a:t>
            </a:r>
            <a:r>
              <a:rPr lang="tr-TR" sz="1200" kern="1200" dirty="0" err="1">
                <a:solidFill>
                  <a:schemeClr val="tx1"/>
                </a:solidFill>
                <a:effectLst/>
                <a:latin typeface="+mn-lt"/>
                <a:ea typeface="+mn-ea"/>
                <a:cs typeface="+mn-cs"/>
              </a:rPr>
              <a:t>reuteri'nin</a:t>
            </a:r>
            <a:r>
              <a:rPr lang="tr-TR" sz="1200" kern="1200" dirty="0">
                <a:solidFill>
                  <a:schemeClr val="tx1"/>
                </a:solidFill>
                <a:effectLst/>
                <a:latin typeface="+mn-lt"/>
                <a:ea typeface="+mn-ea"/>
                <a:cs typeface="+mn-cs"/>
              </a:rPr>
              <a:t> ateşi yaklaşık 2 gün azalttığı bulunmuştur. Ancak, bu denemeye ateşi olan ve olmayan çocuklar dahil edilmiş ve ateşi olan çocuklarla sınırlı alt analizler yapılmamıştır. Solunum yolu enfeksiyonları (</a:t>
            </a:r>
            <a:r>
              <a:rPr lang="tr-TR" sz="1200" kern="1200" dirty="0" err="1">
                <a:solidFill>
                  <a:schemeClr val="tx1"/>
                </a:solidFill>
                <a:effectLst/>
                <a:latin typeface="+mn-lt"/>
                <a:ea typeface="+mn-ea"/>
                <a:cs typeface="+mn-cs"/>
              </a:rPr>
              <a:t>bronşiyolit</a:t>
            </a:r>
            <a:r>
              <a:rPr lang="tr-TR" sz="1200" kern="1200" dirty="0">
                <a:solidFill>
                  <a:schemeClr val="tx1"/>
                </a:solidFill>
                <a:effectLst/>
                <a:latin typeface="+mn-lt"/>
                <a:ea typeface="+mn-ea"/>
                <a:cs typeface="+mn-cs"/>
              </a:rPr>
              <a:t>, pnömoni, </a:t>
            </a:r>
            <a:r>
              <a:rPr lang="tr-TR" sz="1200" kern="1200" dirty="0" err="1">
                <a:solidFill>
                  <a:schemeClr val="tx1"/>
                </a:solidFill>
                <a:effectLst/>
                <a:latin typeface="+mn-lt"/>
                <a:ea typeface="+mn-ea"/>
                <a:cs typeface="+mn-cs"/>
              </a:rPr>
              <a:t>krup</a:t>
            </a:r>
            <a:r>
              <a:rPr lang="tr-TR" sz="1200" kern="1200" dirty="0">
                <a:solidFill>
                  <a:schemeClr val="tx1"/>
                </a:solidFill>
                <a:effectLst/>
                <a:latin typeface="+mn-lt"/>
                <a:ea typeface="+mn-ea"/>
                <a:cs typeface="+mn-cs"/>
              </a:rPr>
              <a:t>, </a:t>
            </a:r>
            <a:r>
              <a:rPr lang="tr-TR" sz="1200" kern="1200" dirty="0" err="1">
                <a:solidFill>
                  <a:schemeClr val="tx1"/>
                </a:solidFill>
                <a:effectLst/>
                <a:latin typeface="+mn-lt"/>
                <a:ea typeface="+mn-ea"/>
                <a:cs typeface="+mn-cs"/>
              </a:rPr>
              <a:t>tonsillofarenjit</a:t>
            </a:r>
            <a:r>
              <a:rPr lang="tr-TR" sz="1200" kern="1200" dirty="0">
                <a:solidFill>
                  <a:schemeClr val="tx1"/>
                </a:solidFill>
                <a:effectLst/>
                <a:latin typeface="+mn-lt"/>
                <a:ea typeface="+mn-ea"/>
                <a:cs typeface="+mn-cs"/>
              </a:rPr>
              <a:t> ve larenjit) nedeniyle hastaneye yatırılan bebekleri içeren ikinci çalışmada, </a:t>
            </a:r>
            <a:r>
              <a:rPr lang="tr-TR" sz="1200" kern="1200" dirty="0" err="1">
                <a:solidFill>
                  <a:schemeClr val="tx1"/>
                </a:solidFill>
                <a:effectLst/>
                <a:latin typeface="+mn-lt"/>
                <a:ea typeface="+mn-ea"/>
                <a:cs typeface="+mn-cs"/>
              </a:rPr>
              <a:t>Bifidobacterium</a:t>
            </a:r>
            <a:r>
              <a:rPr lang="tr-TR" sz="1200" kern="1200" dirty="0">
                <a:solidFill>
                  <a:schemeClr val="tx1"/>
                </a:solidFill>
                <a:effectLst/>
                <a:latin typeface="+mn-lt"/>
                <a:ea typeface="+mn-ea"/>
                <a:cs typeface="+mn-cs"/>
              </a:rPr>
              <a:t> </a:t>
            </a:r>
            <a:r>
              <a:rPr lang="tr-TR" sz="1200" kern="1200" dirty="0" err="1">
                <a:solidFill>
                  <a:schemeClr val="tx1"/>
                </a:solidFill>
                <a:effectLst/>
                <a:latin typeface="+mn-lt"/>
                <a:ea typeface="+mn-ea"/>
                <a:cs typeface="+mn-cs"/>
              </a:rPr>
              <a:t>lactis</a:t>
            </a:r>
            <a:r>
              <a:rPr lang="tr-TR" sz="1200" kern="1200" dirty="0">
                <a:solidFill>
                  <a:schemeClr val="tx1"/>
                </a:solidFill>
                <a:effectLst/>
                <a:latin typeface="+mn-lt"/>
                <a:ea typeface="+mn-ea"/>
                <a:cs typeface="+mn-cs"/>
              </a:rPr>
              <a:t> Probio-M8'in semptomların süresini ve hastanede kalış süresini kısalttığı bulunmuştur; tedavi niyeti analizi yapılmamıştır. Çoklu suş karışımı sağlanan üçüncü çalışmada, bakteriyel pnömoniye yakalanan çocukların solunum semptomları üzerinde herhangi bir etki gözlemlenmemiştir.” </a:t>
            </a:r>
            <a:endParaRPr lang="tr-TR" dirty="0"/>
          </a:p>
        </p:txBody>
      </p:sp>
      <p:sp>
        <p:nvSpPr>
          <p:cNvPr id="4" name="Slayt Numarası Yer Tutucusu 3"/>
          <p:cNvSpPr>
            <a:spLocks noGrp="1"/>
          </p:cNvSpPr>
          <p:nvPr>
            <p:ph type="sldNum" sz="quarter" idx="5"/>
          </p:nvPr>
        </p:nvSpPr>
        <p:spPr/>
        <p:txBody>
          <a:bodyPr/>
          <a:lstStyle/>
          <a:p>
            <a:fld id="{93806C6E-B3CF-46F9-B18B-A2CDAA759009}" type="slidenum">
              <a:rPr lang="tr-TR" smtClean="0"/>
              <a:t>16</a:t>
            </a:fld>
            <a:endParaRPr lang="tr-TR"/>
          </a:p>
        </p:txBody>
      </p:sp>
    </p:spTree>
    <p:extLst>
      <p:ext uri="{BB962C8B-B14F-4D97-AF65-F5344CB8AC3E}">
        <p14:creationId xmlns:p14="http://schemas.microsoft.com/office/powerpoint/2010/main" val="2863795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59D0FC-47DA-4ACA-B560-910F6652D9E1}"/>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ACBAB17-4105-4F07-9D72-256EA1725025}"/>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Tree>
    <p:extLst>
      <p:ext uri="{BB962C8B-B14F-4D97-AF65-F5344CB8AC3E}">
        <p14:creationId xmlns:p14="http://schemas.microsoft.com/office/powerpoint/2010/main" val="49647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0AD91B-5082-34C3-DED4-CEC5C590141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A26210F-C451-B396-9AEC-81B79C9FDF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68805CA9-A8D1-C294-1194-BD0E4505BC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49C0340-B67C-D343-84DF-6D589026A479}"/>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6" name="Alt Bilgi Yer Tutucusu 5">
            <a:extLst>
              <a:ext uri="{FF2B5EF4-FFF2-40B4-BE49-F238E27FC236}">
                <a16:creationId xmlns:a16="http://schemas.microsoft.com/office/drawing/2014/main" id="{4FE6B4F5-CCFC-E021-0100-81E0F92B247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676582B-7BCB-347F-9657-16D0C35BF040}"/>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1578889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49B7DA-C8FF-3CF1-469D-113BBB78B71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EBAAF28-904E-C929-8387-F7AC8D6011F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2F7F468-3A49-0ABC-D921-B72CB6AC6BA8}"/>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5" name="Alt Bilgi Yer Tutucusu 4">
            <a:extLst>
              <a:ext uri="{FF2B5EF4-FFF2-40B4-BE49-F238E27FC236}">
                <a16:creationId xmlns:a16="http://schemas.microsoft.com/office/drawing/2014/main" id="{DD193BE4-5A08-B294-45F1-156A729A0A7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B64D813-5C7F-EFEA-A881-39997590AEB7}"/>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752141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AC8FF2F-662F-2528-E324-F4F6A3EC42B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3C182BC-A19C-7683-9240-4D401CC73FB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269E999-D4D5-B0A4-373A-3002FCC7A960}"/>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5" name="Alt Bilgi Yer Tutucusu 4">
            <a:extLst>
              <a:ext uri="{FF2B5EF4-FFF2-40B4-BE49-F238E27FC236}">
                <a16:creationId xmlns:a16="http://schemas.microsoft.com/office/drawing/2014/main" id="{4744FD73-42E4-68BD-C0E8-8C61AA073D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663B295-3A57-086B-4D46-E38760194ABF}"/>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1886559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C3E952-1F35-0EF8-CD59-57F713868AA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0380218-9C94-041E-00B6-9D225C511D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3A72E2C-D989-21C5-2A9A-A5FD3659DBD9}"/>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5" name="Alt Bilgi Yer Tutucusu 4">
            <a:extLst>
              <a:ext uri="{FF2B5EF4-FFF2-40B4-BE49-F238E27FC236}">
                <a16:creationId xmlns:a16="http://schemas.microsoft.com/office/drawing/2014/main" id="{E6D4803F-CE24-59EA-0A52-90B5DC3A504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F1251E-976D-46D9-52FD-9821383FEBF6}"/>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1248322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C3D4C2-A711-B1AA-1D1D-5CA7565ED20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FD64699-01FE-DCFA-2AA0-98E0D9E26CC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A3C09A0-AE39-B39B-6D28-DDDFBAA49C72}"/>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5" name="Alt Bilgi Yer Tutucusu 4">
            <a:extLst>
              <a:ext uri="{FF2B5EF4-FFF2-40B4-BE49-F238E27FC236}">
                <a16:creationId xmlns:a16="http://schemas.microsoft.com/office/drawing/2014/main" id="{429C93FE-A13B-46BD-AD47-6B617393755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7C0AACA-9861-0D32-FF48-CB5B52DB49F3}"/>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2003340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10208A-7BD5-1620-AB51-EECA1034CF0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840F2A7-CF26-3EC8-BEC0-E34FB1F514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FC039287-7374-77B6-3195-0F4503C74452}"/>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5" name="Alt Bilgi Yer Tutucusu 4">
            <a:extLst>
              <a:ext uri="{FF2B5EF4-FFF2-40B4-BE49-F238E27FC236}">
                <a16:creationId xmlns:a16="http://schemas.microsoft.com/office/drawing/2014/main" id="{1809BFD2-5EE9-3F30-DD58-2E454BD98A5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22DF131-5259-F19F-04F6-F692501D3824}"/>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199874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99735D-799C-EB88-A812-5C6B9BC43C2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ED5D89F-A14D-64EE-7F09-A4A5ACC474B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3BAC0DE-C8CD-4FDF-3A10-75C6E80AC7E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1D6F233-CEB1-47B3-FC44-A5B76F7235FA}"/>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6" name="Alt Bilgi Yer Tutucusu 5">
            <a:extLst>
              <a:ext uri="{FF2B5EF4-FFF2-40B4-BE49-F238E27FC236}">
                <a16:creationId xmlns:a16="http://schemas.microsoft.com/office/drawing/2014/main" id="{2D53AA3A-8426-5375-D0F1-9D6F5CD4DF3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5507B72-BCF0-6D92-C500-624362C88C63}"/>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3929308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B23744-1060-0171-C0FE-F67CADF43A1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62EF8BD-C0B4-7566-AFCF-5EED6B5A42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3E89450-D428-834F-AA8C-09C4C3C58C5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DA8E6F1-E20B-07D0-23EF-633A7F342D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388C559-246E-F913-435E-444FF012155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8050C54-E46B-1F4B-2DD3-8693AE2D5EB1}"/>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8" name="Alt Bilgi Yer Tutucusu 7">
            <a:extLst>
              <a:ext uri="{FF2B5EF4-FFF2-40B4-BE49-F238E27FC236}">
                <a16:creationId xmlns:a16="http://schemas.microsoft.com/office/drawing/2014/main" id="{07616A77-D39C-FA91-F708-1C5CF8C8F4A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694249C-B3E4-274D-60ED-99FEDE2A65FF}"/>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4173837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7D6398-A63C-69D7-0BFE-11078E1CE7E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6119A35-CAE7-9FAA-7CD0-1DA3A9F8B95A}"/>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4" name="Alt Bilgi Yer Tutucusu 3">
            <a:extLst>
              <a:ext uri="{FF2B5EF4-FFF2-40B4-BE49-F238E27FC236}">
                <a16:creationId xmlns:a16="http://schemas.microsoft.com/office/drawing/2014/main" id="{6BD7F932-FAB5-0637-5AFC-E74CB50D9E2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AF88048-0BF0-9811-7477-214889E7A287}"/>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2012920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CE24846-378A-9A83-C052-7EA90A829753}"/>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3" name="Alt Bilgi Yer Tutucusu 2">
            <a:extLst>
              <a:ext uri="{FF2B5EF4-FFF2-40B4-BE49-F238E27FC236}">
                <a16:creationId xmlns:a16="http://schemas.microsoft.com/office/drawing/2014/main" id="{2798626E-5D88-B6C3-B9CB-BB569043060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3BDC5F5-410E-B57C-8B43-F682A7A7264E}"/>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724008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B1C7F5-6376-8451-88FF-BA861553261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AD40A20-F4A8-F9BA-4693-38E05F645A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16ED79B-8A48-ECD7-100D-2C54D080FC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3A6DB1B-1B23-E24E-9F56-757C87D77148}"/>
              </a:ext>
            </a:extLst>
          </p:cNvPr>
          <p:cNvSpPr>
            <a:spLocks noGrp="1"/>
          </p:cNvSpPr>
          <p:nvPr>
            <p:ph type="dt" sz="half" idx="10"/>
          </p:nvPr>
        </p:nvSpPr>
        <p:spPr/>
        <p:txBody>
          <a:bodyPr/>
          <a:lstStyle/>
          <a:p>
            <a:fld id="{95594FA5-71F6-43CC-8866-75188566F817}" type="datetimeFigureOut">
              <a:rPr lang="tr-TR" smtClean="0"/>
              <a:t>6.10.2025</a:t>
            </a:fld>
            <a:endParaRPr lang="tr-TR"/>
          </a:p>
        </p:txBody>
      </p:sp>
      <p:sp>
        <p:nvSpPr>
          <p:cNvPr id="6" name="Alt Bilgi Yer Tutucusu 5">
            <a:extLst>
              <a:ext uri="{FF2B5EF4-FFF2-40B4-BE49-F238E27FC236}">
                <a16:creationId xmlns:a16="http://schemas.microsoft.com/office/drawing/2014/main" id="{8A608826-DDCF-7B62-198B-93589FAEA54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9C2CE9C-02BE-82C6-6AA2-2181686BACE0}"/>
              </a:ext>
            </a:extLst>
          </p:cNvPr>
          <p:cNvSpPr>
            <a:spLocks noGrp="1"/>
          </p:cNvSpPr>
          <p:nvPr>
            <p:ph type="sldNum" sz="quarter" idx="12"/>
          </p:nvPr>
        </p:nvSpPr>
        <p:spPr/>
        <p:txBody>
          <a:bodyPr/>
          <a:lstStyle/>
          <a:p>
            <a:fld id="{0348E256-BF44-4114-8BE6-8F83BBB6CA50}" type="slidenum">
              <a:rPr lang="tr-TR" smtClean="0"/>
              <a:t>‹#›</a:t>
            </a:fld>
            <a:endParaRPr lang="tr-TR"/>
          </a:p>
        </p:txBody>
      </p:sp>
    </p:spTree>
    <p:extLst>
      <p:ext uri="{BB962C8B-B14F-4D97-AF65-F5344CB8AC3E}">
        <p14:creationId xmlns:p14="http://schemas.microsoft.com/office/powerpoint/2010/main" val="87480271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8093393"/>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862E971-D9D1-C310-129B-B4A16901A8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4CBB352-DE3D-8F5E-2CB1-33B2E250C4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8E8BD1B-0ACB-E158-3135-04641E0083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5594FA5-71F6-43CC-8866-75188566F817}" type="datetimeFigureOut">
              <a:rPr lang="tr-TR" smtClean="0"/>
              <a:t>6.10.2025</a:t>
            </a:fld>
            <a:endParaRPr lang="tr-TR"/>
          </a:p>
        </p:txBody>
      </p:sp>
      <p:sp>
        <p:nvSpPr>
          <p:cNvPr id="5" name="Alt Bilgi Yer Tutucusu 4">
            <a:extLst>
              <a:ext uri="{FF2B5EF4-FFF2-40B4-BE49-F238E27FC236}">
                <a16:creationId xmlns:a16="http://schemas.microsoft.com/office/drawing/2014/main" id="{B28E55BD-5FA7-848A-C047-0EAFB21EB2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894B3FC9-E020-0824-3C5F-8EC496B42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348E256-BF44-4114-8BE6-8F83BBB6CA50}" type="slidenum">
              <a:rPr lang="tr-TR" smtClean="0"/>
              <a:t>‹#›</a:t>
            </a:fld>
            <a:endParaRPr lang="tr-TR"/>
          </a:p>
        </p:txBody>
      </p:sp>
    </p:spTree>
    <p:extLst>
      <p:ext uri="{BB962C8B-B14F-4D97-AF65-F5344CB8AC3E}">
        <p14:creationId xmlns:p14="http://schemas.microsoft.com/office/powerpoint/2010/main" val="31155234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6EA5DFD5-98CB-47B2-BD38-F9CF5B91A63E}"/>
              </a:ext>
            </a:extLst>
          </p:cNvPr>
          <p:cNvSpPr>
            <a:spLocks noGrp="1"/>
          </p:cNvSpPr>
          <p:nvPr>
            <p:ph type="subTitle" idx="1"/>
          </p:nvPr>
        </p:nvSpPr>
        <p:spPr>
          <a:xfrm>
            <a:off x="7563774" y="4918229"/>
            <a:ext cx="3773010" cy="1233995"/>
          </a:xfrm>
        </p:spPr>
        <p:txBody>
          <a:bodyPr/>
          <a:lstStyle/>
          <a:p>
            <a:pPr>
              <a:defRPr/>
            </a:pPr>
            <a:r>
              <a:rPr lang="tr-TR" dirty="0">
                <a:solidFill>
                  <a:prstClr val="black"/>
                </a:solidFill>
                <a:cs typeface="Times New Roman" panose="02020603050405020304" pitchFamily="18" charset="0"/>
              </a:rPr>
              <a:t>Arş. Gör. Dr. E.İ. Şamil Arıcı</a:t>
            </a:r>
          </a:p>
          <a:p>
            <a:pPr>
              <a:defRPr/>
            </a:pPr>
            <a:r>
              <a:rPr lang="tr-TR" dirty="0">
                <a:solidFill>
                  <a:prstClr val="black"/>
                </a:solidFill>
                <a:cs typeface="Times New Roman" panose="02020603050405020304" pitchFamily="18" charset="0"/>
              </a:rPr>
              <a:t>KTÜ Tıp Fakültesi Aile Hekimliği ABD</a:t>
            </a:r>
            <a:endParaRPr lang="tr-TR" dirty="0"/>
          </a:p>
          <a:p>
            <a:endParaRPr lang="tr-TR" dirty="0"/>
          </a:p>
        </p:txBody>
      </p:sp>
      <p:pic>
        <p:nvPicPr>
          <p:cNvPr id="5" name="Resim 4">
            <a:extLst>
              <a:ext uri="{FF2B5EF4-FFF2-40B4-BE49-F238E27FC236}">
                <a16:creationId xmlns:a16="http://schemas.microsoft.com/office/drawing/2014/main" id="{649E2337-1EFB-4B91-A42A-EBD661F9B1D7}"/>
              </a:ext>
            </a:extLst>
          </p:cNvPr>
          <p:cNvPicPr>
            <a:picLocks noChangeAspect="1"/>
          </p:cNvPicPr>
          <p:nvPr/>
        </p:nvPicPr>
        <p:blipFill>
          <a:blip r:embed="rId2"/>
          <a:stretch>
            <a:fillRect/>
          </a:stretch>
        </p:blipFill>
        <p:spPr>
          <a:xfrm>
            <a:off x="91349" y="164470"/>
            <a:ext cx="6878010" cy="5925377"/>
          </a:xfrm>
          <a:prstGeom prst="rect">
            <a:avLst/>
          </a:prstGeom>
        </p:spPr>
      </p:pic>
    </p:spTree>
    <p:extLst>
      <p:ext uri="{BB962C8B-B14F-4D97-AF65-F5344CB8AC3E}">
        <p14:creationId xmlns:p14="http://schemas.microsoft.com/office/powerpoint/2010/main" val="733743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a:extLst>
              <a:ext uri="{FF2B5EF4-FFF2-40B4-BE49-F238E27FC236}">
                <a16:creationId xmlns:a16="http://schemas.microsoft.com/office/drawing/2014/main" id="{0DA1BBD0-4B8E-FB58-F9E8-AFA3CA77F13F}"/>
              </a:ext>
            </a:extLst>
          </p:cNvPr>
          <p:cNvSpPr>
            <a:spLocks noGrp="1"/>
          </p:cNvSpPr>
          <p:nvPr>
            <p:ph idx="1"/>
          </p:nvPr>
        </p:nvSpPr>
        <p:spPr>
          <a:xfrm>
            <a:off x="838200" y="365125"/>
            <a:ext cx="10515600" cy="5811838"/>
          </a:xfrm>
        </p:spPr>
        <p:txBody>
          <a:bodyPr>
            <a:normAutofit/>
          </a:bodyPr>
          <a:lstStyle/>
          <a:p>
            <a:r>
              <a:rPr lang="tr-TR" sz="2000" b="1" i="1" kern="100" dirty="0">
                <a:effectLst/>
                <a:latin typeface="Aptos" panose="02110004020202020204"/>
                <a:ea typeface="Aptos" panose="02110004020202020204"/>
                <a:cs typeface="Times New Roman" panose="02020603050405020304" pitchFamily="18" charset="0"/>
              </a:rPr>
              <a:t>İstatistiksel analiz</a:t>
            </a:r>
          </a:p>
          <a:p>
            <a:endParaRPr lang="tr-TR" sz="2000" b="1" i="1" kern="100" dirty="0">
              <a:latin typeface="Aptos" panose="02110004020202020204"/>
              <a:ea typeface="Aptos" panose="02110004020202020204"/>
              <a:cs typeface="Times New Roman" panose="02020603050405020304" pitchFamily="18" charset="0"/>
            </a:endParaRPr>
          </a:p>
          <a:p>
            <a:r>
              <a:rPr lang="tr-TR" sz="2000" dirty="0"/>
              <a:t>Birincil yöntem olarak </a:t>
            </a:r>
            <a:r>
              <a:rPr lang="tr-TR" sz="2000" b="1" dirty="0"/>
              <a:t>"Tedavi Niyeti" (</a:t>
            </a:r>
            <a:r>
              <a:rPr lang="tr-TR" sz="2000" b="1" dirty="0" err="1"/>
              <a:t>Intention-to-Treat</a:t>
            </a:r>
            <a:r>
              <a:rPr lang="tr-TR" sz="2000" b="1" dirty="0"/>
              <a:t>, ITT)</a:t>
            </a:r>
            <a:r>
              <a:rPr lang="tr-TR" sz="2000" dirty="0"/>
              <a:t> analizi kullanıldı.</a:t>
            </a:r>
          </a:p>
          <a:p>
            <a:r>
              <a:rPr lang="tr-TR" sz="2000" dirty="0"/>
              <a:t>Bu analize, protokole en azından kısmi uyum gösteren tüm randomize hastalar dahil edildi.</a:t>
            </a:r>
          </a:p>
          <a:p>
            <a:r>
              <a:rPr lang="tr-TR" sz="2000" dirty="0"/>
              <a:t>Probiyotik ve plasebo grupları arasındaki ateş süresinin medyan farkı </a:t>
            </a:r>
            <a:r>
              <a:rPr lang="tr-TR" sz="2000" b="1" dirty="0" err="1"/>
              <a:t>Wilcoxon</a:t>
            </a:r>
            <a:r>
              <a:rPr lang="tr-TR" sz="2000" b="1" dirty="0"/>
              <a:t> testi</a:t>
            </a:r>
            <a:r>
              <a:rPr lang="tr-TR" sz="2000" dirty="0"/>
              <a:t> ile değerlendirildi.</a:t>
            </a:r>
          </a:p>
          <a:p>
            <a:r>
              <a:rPr lang="tr-TR" sz="2000" dirty="0"/>
              <a:t>Takviye türü ile ateş süresi arasındaki ilişkiyi belirlemek için yaş, cinsiyet ve antibiyotik kullanımı gibi karıştırıcı faktörlere göre ayarlanmış bir </a:t>
            </a:r>
            <a:r>
              <a:rPr lang="tr-TR" sz="2000" b="1" dirty="0" err="1"/>
              <a:t>Poisson</a:t>
            </a:r>
            <a:r>
              <a:rPr lang="tr-TR" sz="2000" b="1" dirty="0"/>
              <a:t> regresyon modeli</a:t>
            </a:r>
            <a:r>
              <a:rPr lang="tr-TR" sz="2000" dirty="0"/>
              <a:t> kullanıldı.</a:t>
            </a:r>
          </a:p>
          <a:p>
            <a:r>
              <a:rPr lang="tr-TR" sz="2000" dirty="0"/>
              <a:t>Bu modelden, ilişkinin gücünü ölçmek için bir </a:t>
            </a:r>
            <a:r>
              <a:rPr lang="tr-TR" sz="2000" b="1" dirty="0"/>
              <a:t>Rate </a:t>
            </a:r>
            <a:r>
              <a:rPr lang="tr-TR" sz="2000" b="1" dirty="0" err="1"/>
              <a:t>Ratio</a:t>
            </a:r>
            <a:r>
              <a:rPr lang="tr-TR" sz="2000" b="1" dirty="0"/>
              <a:t>, RR</a:t>
            </a:r>
            <a:r>
              <a:rPr lang="tr-TR" sz="2000" dirty="0"/>
              <a:t> hesaplandı.</a:t>
            </a:r>
          </a:p>
          <a:p>
            <a:r>
              <a:rPr lang="tr-TR" sz="2000" dirty="0"/>
              <a:t>Ek olarak, yalnızca protokole tam uyum gösteren katılımcıları içeren bir </a:t>
            </a:r>
            <a:r>
              <a:rPr lang="tr-TR" sz="2000" b="1" dirty="0"/>
              <a:t>"Per-Protokol" analizi</a:t>
            </a:r>
            <a:r>
              <a:rPr lang="tr-TR" sz="2000" dirty="0"/>
              <a:t> de yapıldı.</a:t>
            </a:r>
          </a:p>
          <a:p>
            <a:r>
              <a:rPr lang="tr-TR" sz="2000" dirty="0"/>
              <a:t>Yan etkiler, gruplar arasında frekans ve yüzdeler kullanılarak karşılaştırıldı.</a:t>
            </a:r>
          </a:p>
          <a:p>
            <a:r>
              <a:rPr lang="tr-TR" sz="2000" dirty="0"/>
              <a:t>İki yönlü </a:t>
            </a:r>
            <a:r>
              <a:rPr lang="tr-TR" sz="2000" b="1" dirty="0"/>
              <a:t>P değeri &lt; 0.05</a:t>
            </a:r>
            <a:r>
              <a:rPr lang="tr-TR" sz="2000" dirty="0"/>
              <a:t> istatistiksel olarak anlamlı kabul edildi.</a:t>
            </a:r>
          </a:p>
          <a:p>
            <a:r>
              <a:rPr lang="tr-TR" sz="2000" dirty="0"/>
              <a:t>Tüm analizler </a:t>
            </a:r>
            <a:r>
              <a:rPr lang="tr-TR" sz="2000" b="1" dirty="0"/>
              <a:t>R (versiyon 4.3.0)</a:t>
            </a:r>
            <a:r>
              <a:rPr lang="tr-TR" sz="2000" dirty="0"/>
              <a:t> yazılımı kullanılarak yapıldı.</a:t>
            </a:r>
            <a:endParaRPr lang="tr-TR" sz="2000" b="1" i="1" kern="100" dirty="0">
              <a:effectLst/>
              <a:latin typeface="Aptos" panose="02110004020202020204"/>
              <a:ea typeface="Aptos" panose="02110004020202020204"/>
              <a:cs typeface="Times New Roman" panose="02020603050405020304" pitchFamily="18" charset="0"/>
            </a:endParaRPr>
          </a:p>
        </p:txBody>
      </p:sp>
    </p:spTree>
    <p:extLst>
      <p:ext uri="{BB962C8B-B14F-4D97-AF65-F5344CB8AC3E}">
        <p14:creationId xmlns:p14="http://schemas.microsoft.com/office/powerpoint/2010/main" val="802031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294357-C3CF-49C1-A29A-9C71C160C5EE}"/>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Bulgular</a:t>
            </a:r>
            <a:endParaRPr lang="tr-TR" dirty="0"/>
          </a:p>
        </p:txBody>
      </p:sp>
      <p:pic>
        <p:nvPicPr>
          <p:cNvPr id="5" name="İçerik Yer Tutucusu 4">
            <a:extLst>
              <a:ext uri="{FF2B5EF4-FFF2-40B4-BE49-F238E27FC236}">
                <a16:creationId xmlns:a16="http://schemas.microsoft.com/office/drawing/2014/main" id="{14F5DAF9-3107-4731-BF5C-609F3ACAC028}"/>
              </a:ext>
            </a:extLst>
          </p:cNvPr>
          <p:cNvPicPr>
            <a:picLocks noGrp="1" noChangeAspect="1"/>
          </p:cNvPicPr>
          <p:nvPr>
            <p:ph idx="1"/>
          </p:nvPr>
        </p:nvPicPr>
        <p:blipFill>
          <a:blip r:embed="rId3"/>
          <a:stretch>
            <a:fillRect/>
          </a:stretch>
        </p:blipFill>
        <p:spPr>
          <a:xfrm>
            <a:off x="3341430" y="756479"/>
            <a:ext cx="8012370" cy="5741997"/>
          </a:xfrm>
        </p:spPr>
      </p:pic>
    </p:spTree>
    <p:extLst>
      <p:ext uri="{BB962C8B-B14F-4D97-AF65-F5344CB8AC3E}">
        <p14:creationId xmlns:p14="http://schemas.microsoft.com/office/powerpoint/2010/main" val="488269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03119B-4F9C-4522-BA53-2026D380B3CB}"/>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Bulgular</a:t>
            </a:r>
            <a:endParaRPr lang="tr-TR" dirty="0"/>
          </a:p>
        </p:txBody>
      </p:sp>
      <p:pic>
        <p:nvPicPr>
          <p:cNvPr id="1026" name="Picture 2">
            <a:extLst>
              <a:ext uri="{FF2B5EF4-FFF2-40B4-BE49-F238E27FC236}">
                <a16:creationId xmlns:a16="http://schemas.microsoft.com/office/drawing/2014/main" id="{2A3BF2A3-4F85-4F4E-B1FE-FCD87957D83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96885" y="180392"/>
            <a:ext cx="7014156" cy="6497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1625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8F618E-70A4-471A-AE07-02DE2455BCAA}"/>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Bulgular</a:t>
            </a:r>
            <a:endParaRPr lang="tr-TR" dirty="0"/>
          </a:p>
        </p:txBody>
      </p:sp>
      <p:pic>
        <p:nvPicPr>
          <p:cNvPr id="5" name="İçerik Yer Tutucusu 4">
            <a:extLst>
              <a:ext uri="{FF2B5EF4-FFF2-40B4-BE49-F238E27FC236}">
                <a16:creationId xmlns:a16="http://schemas.microsoft.com/office/drawing/2014/main" id="{E94163E7-7399-446A-A793-12D689F925A9}"/>
              </a:ext>
            </a:extLst>
          </p:cNvPr>
          <p:cNvPicPr>
            <a:picLocks noGrp="1" noChangeAspect="1"/>
          </p:cNvPicPr>
          <p:nvPr>
            <p:ph idx="1"/>
          </p:nvPr>
        </p:nvPicPr>
        <p:blipFill>
          <a:blip r:embed="rId3"/>
          <a:stretch>
            <a:fillRect/>
          </a:stretch>
        </p:blipFill>
        <p:spPr>
          <a:xfrm>
            <a:off x="837915" y="1357313"/>
            <a:ext cx="10515600" cy="5287674"/>
          </a:xfrm>
        </p:spPr>
      </p:pic>
    </p:spTree>
    <p:extLst>
      <p:ext uri="{BB962C8B-B14F-4D97-AF65-F5344CB8AC3E}">
        <p14:creationId xmlns:p14="http://schemas.microsoft.com/office/powerpoint/2010/main" val="1570089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A77991-5ECC-48C5-838F-4510C45EB904}"/>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Bulgular</a:t>
            </a:r>
            <a:endParaRPr lang="tr-TR" dirty="0"/>
          </a:p>
        </p:txBody>
      </p:sp>
      <p:pic>
        <p:nvPicPr>
          <p:cNvPr id="5" name="İçerik Yer Tutucusu 4">
            <a:extLst>
              <a:ext uri="{FF2B5EF4-FFF2-40B4-BE49-F238E27FC236}">
                <a16:creationId xmlns:a16="http://schemas.microsoft.com/office/drawing/2014/main" id="{6FA8D7F1-8B2D-4BB3-B170-773F2ED197AB}"/>
              </a:ext>
            </a:extLst>
          </p:cNvPr>
          <p:cNvPicPr>
            <a:picLocks noGrp="1" noChangeAspect="1"/>
          </p:cNvPicPr>
          <p:nvPr>
            <p:ph idx="1"/>
          </p:nvPr>
        </p:nvPicPr>
        <p:blipFill>
          <a:blip r:embed="rId2"/>
          <a:stretch>
            <a:fillRect/>
          </a:stretch>
        </p:blipFill>
        <p:spPr>
          <a:xfrm>
            <a:off x="2959864" y="0"/>
            <a:ext cx="8354291" cy="6858000"/>
          </a:xfrm>
        </p:spPr>
      </p:pic>
    </p:spTree>
    <p:extLst>
      <p:ext uri="{BB962C8B-B14F-4D97-AF65-F5344CB8AC3E}">
        <p14:creationId xmlns:p14="http://schemas.microsoft.com/office/powerpoint/2010/main" val="212940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2A5E20-DE00-4AD6-97B7-BC1D41BBCD74}"/>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Tartışma</a:t>
            </a:r>
            <a:endParaRPr lang="tr-TR" dirty="0"/>
          </a:p>
        </p:txBody>
      </p:sp>
      <p:sp>
        <p:nvSpPr>
          <p:cNvPr id="3" name="İçerik Yer Tutucusu 2">
            <a:extLst>
              <a:ext uri="{FF2B5EF4-FFF2-40B4-BE49-F238E27FC236}">
                <a16:creationId xmlns:a16="http://schemas.microsoft.com/office/drawing/2014/main" id="{8D937AAB-5A6F-432F-AB70-F8808AEAF1CC}"/>
              </a:ext>
            </a:extLst>
          </p:cNvPr>
          <p:cNvSpPr>
            <a:spLocks noGrp="1"/>
          </p:cNvSpPr>
          <p:nvPr>
            <p:ph idx="1"/>
          </p:nvPr>
        </p:nvSpPr>
        <p:spPr/>
        <p:txBody>
          <a:bodyPr>
            <a:normAutofit/>
          </a:bodyPr>
          <a:lstStyle/>
          <a:p>
            <a:r>
              <a:rPr lang="tr-TR" sz="2000" kern="100" dirty="0">
                <a:effectLst/>
                <a:latin typeface="Aptos" panose="02110004020202020204"/>
                <a:ea typeface="Aptos" panose="02110004020202020204"/>
                <a:cs typeface="Times New Roman" panose="02020603050405020304" pitchFamily="18" charset="0"/>
              </a:rPr>
              <a:t>Bu çalışma, </a:t>
            </a:r>
            <a:r>
              <a:rPr lang="tr-TR" sz="2000" kern="100" dirty="0" err="1">
                <a:effectLst/>
                <a:latin typeface="Aptos" panose="02110004020202020204"/>
                <a:ea typeface="Aptos" panose="02110004020202020204"/>
                <a:cs typeface="Times New Roman" panose="02020603050405020304" pitchFamily="18" charset="0"/>
              </a:rPr>
              <a:t>Bifidobacterium</a:t>
            </a:r>
            <a:r>
              <a:rPr lang="tr-TR" sz="2000" kern="100" dirty="0">
                <a:effectLst/>
                <a:latin typeface="Aptos" panose="02110004020202020204"/>
                <a:ea typeface="Aptos" panose="02110004020202020204"/>
                <a:cs typeface="Times New Roman" panose="02020603050405020304" pitchFamily="18" charset="0"/>
              </a:rPr>
              <a:t> </a:t>
            </a:r>
            <a:r>
              <a:rPr lang="tr-TR" sz="2000" kern="100" dirty="0" err="1">
                <a:effectLst/>
                <a:latin typeface="Aptos" panose="02110004020202020204"/>
                <a:ea typeface="Aptos" panose="02110004020202020204"/>
                <a:cs typeface="Times New Roman" panose="02020603050405020304" pitchFamily="18" charset="0"/>
              </a:rPr>
              <a:t>breve</a:t>
            </a:r>
            <a:r>
              <a:rPr lang="tr-TR" sz="2000" kern="100" dirty="0">
                <a:effectLst/>
                <a:latin typeface="Aptos" panose="02110004020202020204"/>
                <a:ea typeface="Aptos" panose="02110004020202020204"/>
                <a:cs typeface="Times New Roman" panose="02020603050405020304" pitchFamily="18" charset="0"/>
              </a:rPr>
              <a:t>, </a:t>
            </a:r>
            <a:r>
              <a:rPr lang="tr-TR" sz="2000" kern="100" dirty="0" err="1">
                <a:effectLst/>
                <a:latin typeface="Aptos" panose="02110004020202020204"/>
                <a:ea typeface="Aptos" panose="02110004020202020204"/>
                <a:cs typeface="Times New Roman" panose="02020603050405020304" pitchFamily="18" charset="0"/>
              </a:rPr>
              <a:t>Bifidobacterium</a:t>
            </a:r>
            <a:r>
              <a:rPr lang="tr-TR" sz="2000" kern="100" dirty="0">
                <a:effectLst/>
                <a:latin typeface="Aptos" panose="02110004020202020204"/>
                <a:ea typeface="Aptos" panose="02110004020202020204"/>
                <a:cs typeface="Times New Roman" panose="02020603050405020304" pitchFamily="18" charset="0"/>
              </a:rPr>
              <a:t> </a:t>
            </a:r>
            <a:r>
              <a:rPr lang="tr-TR" sz="2000" kern="100" dirty="0" err="1">
                <a:effectLst/>
                <a:latin typeface="Aptos" panose="02110004020202020204"/>
                <a:ea typeface="Aptos" panose="02110004020202020204"/>
                <a:cs typeface="Times New Roman" panose="02020603050405020304" pitchFamily="18" charset="0"/>
              </a:rPr>
              <a:t>lactis</a:t>
            </a:r>
            <a:r>
              <a:rPr lang="tr-TR" sz="2000" kern="100" dirty="0">
                <a:effectLst/>
                <a:latin typeface="Aptos" panose="02110004020202020204"/>
                <a:ea typeface="Aptos" panose="02110004020202020204"/>
                <a:cs typeface="Times New Roman" panose="02020603050405020304" pitchFamily="18" charset="0"/>
              </a:rPr>
              <a:t> ve </a:t>
            </a:r>
            <a:r>
              <a:rPr lang="tr-TR" sz="2000" kern="100" dirty="0" err="1">
                <a:effectLst/>
                <a:latin typeface="Aptos" panose="02110004020202020204"/>
                <a:ea typeface="Aptos" panose="02110004020202020204"/>
                <a:cs typeface="Times New Roman" panose="02020603050405020304" pitchFamily="18" charset="0"/>
              </a:rPr>
              <a:t>Lactobacillus</a:t>
            </a:r>
            <a:r>
              <a:rPr lang="tr-TR" sz="2000" kern="100" dirty="0">
                <a:effectLst/>
                <a:latin typeface="Aptos" panose="02110004020202020204"/>
                <a:ea typeface="Aptos" panose="02110004020202020204"/>
                <a:cs typeface="Times New Roman" panose="02020603050405020304" pitchFamily="18" charset="0"/>
              </a:rPr>
              <a:t> </a:t>
            </a:r>
            <a:r>
              <a:rPr lang="tr-TR" sz="2000" kern="100" dirty="0" err="1">
                <a:effectLst/>
                <a:latin typeface="Aptos" panose="02110004020202020204"/>
                <a:ea typeface="Aptos" panose="02110004020202020204"/>
                <a:cs typeface="Times New Roman" panose="02020603050405020304" pitchFamily="18" charset="0"/>
              </a:rPr>
              <a:t>rhamnosus</a:t>
            </a:r>
            <a:r>
              <a:rPr lang="tr-TR" sz="2000" kern="100" dirty="0">
                <a:effectLst/>
                <a:latin typeface="Aptos" panose="02110004020202020204"/>
                <a:ea typeface="Aptos" panose="02110004020202020204"/>
                <a:cs typeface="Times New Roman" panose="02020603050405020304" pitchFamily="18" charset="0"/>
              </a:rPr>
              <a:t> içeren bir </a:t>
            </a:r>
            <a:r>
              <a:rPr lang="tr-TR" sz="2000" kern="100" dirty="0" err="1">
                <a:effectLst/>
                <a:latin typeface="Aptos" panose="02110004020202020204"/>
                <a:ea typeface="Aptos" panose="02110004020202020204"/>
                <a:cs typeface="Times New Roman" panose="02020603050405020304" pitchFamily="18" charset="0"/>
              </a:rPr>
              <a:t>probiyotik</a:t>
            </a:r>
            <a:r>
              <a:rPr lang="tr-TR" sz="2000" kern="100" dirty="0">
                <a:effectLst/>
                <a:latin typeface="Aptos" panose="02110004020202020204"/>
                <a:ea typeface="Aptos" panose="02110004020202020204"/>
                <a:cs typeface="Times New Roman" panose="02020603050405020304" pitchFamily="18" charset="0"/>
              </a:rPr>
              <a:t> karışımın, </a:t>
            </a:r>
            <a:r>
              <a:rPr lang="tr-TR" sz="2000" kern="100" dirty="0" err="1">
                <a:effectLst/>
                <a:latin typeface="Aptos" panose="02110004020202020204"/>
                <a:ea typeface="Aptos" panose="02110004020202020204"/>
                <a:cs typeface="Times New Roman" panose="02020603050405020304" pitchFamily="18" charset="0"/>
              </a:rPr>
              <a:t>ÜSYE'li</a:t>
            </a:r>
            <a:r>
              <a:rPr lang="tr-TR" sz="2000" kern="100" dirty="0">
                <a:effectLst/>
                <a:latin typeface="Aptos" panose="02110004020202020204"/>
                <a:ea typeface="Aptos" panose="02110004020202020204"/>
                <a:cs typeface="Times New Roman" panose="02020603050405020304" pitchFamily="18" charset="0"/>
              </a:rPr>
              <a:t> çocuklarda ateş süresini yaklaşık 2 gün kısaltmadaki etkinliğini ilk kez göstermiştir. </a:t>
            </a:r>
          </a:p>
          <a:p>
            <a:endParaRPr lang="tr-TR" sz="2000" kern="100" dirty="0">
              <a:effectLst/>
              <a:latin typeface="Aptos" panose="02110004020202020204"/>
              <a:ea typeface="Aptos" panose="02110004020202020204"/>
              <a:cs typeface="Times New Roman" panose="02020603050405020304" pitchFamily="18" charset="0"/>
            </a:endParaRPr>
          </a:p>
          <a:p>
            <a:r>
              <a:rPr lang="tr-TR" sz="2000" kern="100" dirty="0">
                <a:effectLst/>
                <a:latin typeface="Aptos" panose="02110004020202020204"/>
                <a:ea typeface="Aptos" panose="02110004020202020204"/>
                <a:cs typeface="Times New Roman" panose="02020603050405020304" pitchFamily="18" charset="0"/>
              </a:rPr>
              <a:t>Bu takviyelerin verilmesi, antibiyotik alan çocuklarda ishal insidansını veya acil servis taburcu olduktan sonra antibiyotik reçetelenmesini azaltmamıştır.</a:t>
            </a:r>
            <a:endParaRPr lang="tr-TR" sz="2000" kern="100" dirty="0">
              <a:latin typeface="Aptos" panose="02110004020202020204"/>
              <a:ea typeface="Aptos" panose="02110004020202020204"/>
              <a:cs typeface="Times New Roman" panose="02020603050405020304" pitchFamily="18" charset="0"/>
            </a:endParaRPr>
          </a:p>
          <a:p>
            <a:endParaRPr lang="tr-TR" sz="2000" kern="100" dirty="0">
              <a:effectLst/>
              <a:latin typeface="Aptos" panose="02110004020202020204"/>
              <a:ea typeface="Aptos" panose="02110004020202020204"/>
              <a:cs typeface="Times New Roman" panose="02020603050405020304" pitchFamily="18" charset="0"/>
            </a:endParaRPr>
          </a:p>
          <a:p>
            <a:r>
              <a:rPr lang="tr-TR" sz="2000" kern="100" dirty="0">
                <a:effectLst/>
                <a:latin typeface="Aptos" panose="02110004020202020204"/>
                <a:ea typeface="Aptos" panose="02110004020202020204"/>
                <a:cs typeface="Times New Roman" panose="02020603050405020304" pitchFamily="18" charset="0"/>
              </a:rPr>
              <a:t>Genel olarak, probiyotik karışım güvenliydi ve çok az sayıda hafif yan etki gözlemlendi.</a:t>
            </a:r>
          </a:p>
        </p:txBody>
      </p:sp>
    </p:spTree>
    <p:extLst>
      <p:ext uri="{BB962C8B-B14F-4D97-AF65-F5344CB8AC3E}">
        <p14:creationId xmlns:p14="http://schemas.microsoft.com/office/powerpoint/2010/main" val="949870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CD58F2-35B6-47D0-B9DC-4626F7091B8C}"/>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Tartışma</a:t>
            </a:r>
            <a:endParaRPr lang="tr-TR" dirty="0"/>
          </a:p>
        </p:txBody>
      </p:sp>
      <p:sp>
        <p:nvSpPr>
          <p:cNvPr id="3" name="İçerik Yer Tutucusu 2">
            <a:extLst>
              <a:ext uri="{FF2B5EF4-FFF2-40B4-BE49-F238E27FC236}">
                <a16:creationId xmlns:a16="http://schemas.microsoft.com/office/drawing/2014/main" id="{287452E4-E77C-4718-A651-9566E96431D5}"/>
              </a:ext>
            </a:extLst>
          </p:cNvPr>
          <p:cNvSpPr>
            <a:spLocks noGrp="1"/>
          </p:cNvSpPr>
          <p:nvPr>
            <p:ph idx="1"/>
          </p:nvPr>
        </p:nvSpPr>
        <p:spPr/>
        <p:txBody>
          <a:bodyPr>
            <a:normAutofit/>
          </a:bodyPr>
          <a:lstStyle/>
          <a:p>
            <a:r>
              <a:rPr lang="tr-TR" sz="2000" dirty="0"/>
              <a:t>Bu veriler, çocukluk çağında ÜSYE tedavisi olarak probiyotiklerin kullanımıyla ilgili 3 çalışmayı inceleyen ve bu takviyelerin rutin olarak kullanılmasını desteklemeyen yakın tarihli bir sistematik derlemenin sonuçlarıyla çelişmektedir.</a:t>
            </a:r>
          </a:p>
          <a:p>
            <a:endParaRPr lang="tr-TR" sz="2000" dirty="0"/>
          </a:p>
          <a:p>
            <a:r>
              <a:rPr lang="tr-TR" sz="2000" dirty="0"/>
              <a:t>Bu 3 çalışmada potansiyel karıştırıcı faktörler için herhangi bir düzeltme yapılmamıştır. </a:t>
            </a:r>
          </a:p>
          <a:p>
            <a:endParaRPr lang="tr-TR" sz="2000" dirty="0"/>
          </a:p>
          <a:p>
            <a:r>
              <a:rPr lang="tr-TR" sz="2000" dirty="0"/>
              <a:t>Daha önce tartışılan çalışmalardan farklı olarak, bu çalışma sadece ateşli bir </a:t>
            </a:r>
            <a:r>
              <a:rPr lang="tr-TR" sz="2000" dirty="0" err="1"/>
              <a:t>ÜSYE'den</a:t>
            </a:r>
            <a:r>
              <a:rPr lang="tr-TR" sz="2000" dirty="0"/>
              <a:t> etkilenen çocukları içermekteydi ve probiyotik karışımın etkileri protokol ve tedavi niyeti analizlerinde tutarlıydı. </a:t>
            </a:r>
          </a:p>
          <a:p>
            <a:endParaRPr lang="tr-TR" sz="2000" dirty="0"/>
          </a:p>
          <a:p>
            <a:r>
              <a:rPr lang="tr-TR" sz="2000" dirty="0"/>
              <a:t>Ayrıca, ateşin düşmesi yaş, cinsiyet ve antibiyotik kullanımı için düzeltme yapıldıktan sonra da tutarlı kalmıştır.</a:t>
            </a:r>
            <a:endParaRPr lang="tr-TR" sz="1600" kern="100" dirty="0">
              <a:effectLst/>
              <a:latin typeface="Aptos" panose="02110004020202020204"/>
              <a:ea typeface="Aptos" panose="02110004020202020204"/>
              <a:cs typeface="Times New Roman" panose="02020603050405020304" pitchFamily="18" charset="0"/>
            </a:endParaRPr>
          </a:p>
        </p:txBody>
      </p:sp>
    </p:spTree>
    <p:extLst>
      <p:ext uri="{BB962C8B-B14F-4D97-AF65-F5344CB8AC3E}">
        <p14:creationId xmlns:p14="http://schemas.microsoft.com/office/powerpoint/2010/main" val="1356889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DF029C-927E-4BCD-9B26-B2F8C67B2810}"/>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Tartışma</a:t>
            </a:r>
            <a:endParaRPr lang="tr-TR" dirty="0"/>
          </a:p>
        </p:txBody>
      </p:sp>
      <p:sp>
        <p:nvSpPr>
          <p:cNvPr id="3" name="İçerik Yer Tutucusu 2">
            <a:extLst>
              <a:ext uri="{FF2B5EF4-FFF2-40B4-BE49-F238E27FC236}">
                <a16:creationId xmlns:a16="http://schemas.microsoft.com/office/drawing/2014/main" id="{A1CCB1BB-93F7-4F9E-9825-88DAF0B61F38}"/>
              </a:ext>
            </a:extLst>
          </p:cNvPr>
          <p:cNvSpPr>
            <a:spLocks noGrp="1"/>
          </p:cNvSpPr>
          <p:nvPr>
            <p:ph idx="1"/>
          </p:nvPr>
        </p:nvSpPr>
        <p:spPr/>
        <p:txBody>
          <a:bodyPr>
            <a:normAutofit/>
          </a:bodyPr>
          <a:lstStyle/>
          <a:p>
            <a:r>
              <a:rPr lang="tr-TR" sz="2000" dirty="0"/>
              <a:t>Bu bulgular, probiyotiklerin </a:t>
            </a:r>
            <a:r>
              <a:rPr lang="tr-TR" sz="2000" dirty="0" err="1"/>
              <a:t>immünomodülatör</a:t>
            </a:r>
            <a:r>
              <a:rPr lang="tr-TR" sz="2000" dirty="0"/>
              <a:t> etkileriyle ilgili artan kanıtlarla uyumludur. </a:t>
            </a:r>
          </a:p>
          <a:p>
            <a:endParaRPr lang="tr-TR" sz="2000" dirty="0"/>
          </a:p>
          <a:p>
            <a:r>
              <a:rPr lang="tr-TR" sz="2000" dirty="0"/>
              <a:t>Probiyotikler, bağışıklık sistemi ve patojenler arasındaki etkileşimi açıklamak için çeşitli mekanizmalar önerilmiştir. </a:t>
            </a:r>
          </a:p>
          <a:p>
            <a:endParaRPr lang="tr-TR" sz="2000" dirty="0"/>
          </a:p>
          <a:p>
            <a:r>
              <a:rPr lang="tr-TR" sz="2000" dirty="0"/>
              <a:t>Birkaç çalışma, probiyotik karışımının </a:t>
            </a:r>
            <a:r>
              <a:rPr lang="tr-TR" sz="2000" dirty="0" err="1"/>
              <a:t>humoral</a:t>
            </a:r>
            <a:r>
              <a:rPr lang="tr-TR" sz="2000" dirty="0"/>
              <a:t> bağışıklığı, özellikle makrofajların ve </a:t>
            </a:r>
            <a:r>
              <a:rPr lang="tr-TR" sz="2000" dirty="0" err="1"/>
              <a:t>dendritik</a:t>
            </a:r>
            <a:r>
              <a:rPr lang="tr-TR" sz="2000" dirty="0"/>
              <a:t> hücrelerin aktivitesini artırabildiğini ve antikorların (</a:t>
            </a:r>
            <a:r>
              <a:rPr lang="tr-TR" sz="2000" dirty="0" err="1"/>
              <a:t>immünoglobulin</a:t>
            </a:r>
            <a:r>
              <a:rPr lang="tr-TR" sz="2000" dirty="0"/>
              <a:t> IgA, </a:t>
            </a:r>
            <a:r>
              <a:rPr lang="tr-TR" sz="2000" dirty="0" err="1"/>
              <a:t>IgG</a:t>
            </a:r>
            <a:r>
              <a:rPr lang="tr-TR" sz="2000" dirty="0"/>
              <a:t> ve IgM gibi) üretimini artırabildiğini göstermiştir. </a:t>
            </a:r>
          </a:p>
        </p:txBody>
      </p:sp>
    </p:spTree>
    <p:extLst>
      <p:ext uri="{BB962C8B-B14F-4D97-AF65-F5344CB8AC3E}">
        <p14:creationId xmlns:p14="http://schemas.microsoft.com/office/powerpoint/2010/main" val="400052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F372DC-1F8C-4A7E-828E-94CAD7672ED8}"/>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Tartışma</a:t>
            </a:r>
            <a:endParaRPr lang="tr-TR" dirty="0"/>
          </a:p>
        </p:txBody>
      </p:sp>
      <p:sp>
        <p:nvSpPr>
          <p:cNvPr id="3" name="İçerik Yer Tutucusu 2">
            <a:extLst>
              <a:ext uri="{FF2B5EF4-FFF2-40B4-BE49-F238E27FC236}">
                <a16:creationId xmlns:a16="http://schemas.microsoft.com/office/drawing/2014/main" id="{3D7B2D16-0778-439D-9E83-0DFF4A588BA2}"/>
              </a:ext>
            </a:extLst>
          </p:cNvPr>
          <p:cNvSpPr>
            <a:spLocks noGrp="1"/>
          </p:cNvSpPr>
          <p:nvPr>
            <p:ph idx="1"/>
          </p:nvPr>
        </p:nvSpPr>
        <p:spPr/>
        <p:txBody>
          <a:bodyPr>
            <a:normAutofit/>
          </a:bodyPr>
          <a:lstStyle/>
          <a:p>
            <a:r>
              <a:rPr lang="tr-TR" sz="2000" dirty="0"/>
              <a:t>Ayrıca, probiyotikler influenza, </a:t>
            </a:r>
            <a:r>
              <a:rPr lang="tr-TR" sz="2000" dirty="0" err="1"/>
              <a:t>rinovirüs</a:t>
            </a:r>
            <a:r>
              <a:rPr lang="tr-TR" sz="2000" dirty="0"/>
              <a:t>, RSV ve koronavirüs gibi yaygın solunum virüslerine karşı antiviral aktivite göstermiştir. </a:t>
            </a:r>
          </a:p>
          <a:p>
            <a:endParaRPr lang="tr-TR" sz="2000" dirty="0"/>
          </a:p>
          <a:p>
            <a:r>
              <a:rPr lang="tr-TR" sz="2000" dirty="0"/>
              <a:t>Önceki çalışmalar, bu denemede kullanılan </a:t>
            </a:r>
            <a:r>
              <a:rPr lang="tr-TR" sz="2000" dirty="0" err="1"/>
              <a:t>Bifidobacteria</a:t>
            </a:r>
            <a:r>
              <a:rPr lang="tr-TR" sz="2000" dirty="0"/>
              <a:t> ve </a:t>
            </a:r>
            <a:r>
              <a:rPr lang="tr-TR" sz="2000" dirty="0" err="1"/>
              <a:t>Lactobacilli</a:t>
            </a:r>
            <a:r>
              <a:rPr lang="tr-TR" sz="2000" dirty="0"/>
              <a:t> gibi probiyotik türlerinin, ateşin gelişmesinde önemli rol oynayan IL-1, IL-6 ve </a:t>
            </a:r>
            <a:r>
              <a:rPr lang="tr-TR" sz="2000" dirty="0" err="1"/>
              <a:t>TNF’nin</a:t>
            </a:r>
            <a:r>
              <a:rPr lang="tr-TR" sz="2000" dirty="0"/>
              <a:t> ekspresyonlarını modüle edebileceğini ortaya koymuştur. </a:t>
            </a:r>
          </a:p>
          <a:p>
            <a:endParaRPr lang="tr-TR" sz="2000" dirty="0"/>
          </a:p>
          <a:p>
            <a:r>
              <a:rPr lang="tr-TR" sz="2000" dirty="0"/>
              <a:t>Bu mekanizmalar, bu denemede gözlemlenen ateş süresindeki önemli azalmayı kısmen açıklayabilir.</a:t>
            </a:r>
          </a:p>
        </p:txBody>
      </p:sp>
    </p:spTree>
    <p:extLst>
      <p:ext uri="{BB962C8B-B14F-4D97-AF65-F5344CB8AC3E}">
        <p14:creationId xmlns:p14="http://schemas.microsoft.com/office/powerpoint/2010/main" val="2874524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AF5574-1E21-4889-8A5E-E24021CBA4BE}"/>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Tartışma</a:t>
            </a:r>
            <a:endParaRPr lang="tr-TR" dirty="0"/>
          </a:p>
        </p:txBody>
      </p:sp>
      <p:sp>
        <p:nvSpPr>
          <p:cNvPr id="3" name="İçerik Yer Tutucusu 2">
            <a:extLst>
              <a:ext uri="{FF2B5EF4-FFF2-40B4-BE49-F238E27FC236}">
                <a16:creationId xmlns:a16="http://schemas.microsoft.com/office/drawing/2014/main" id="{7C92B8EE-DD93-4CE4-B009-EA64F8DACA50}"/>
              </a:ext>
            </a:extLst>
          </p:cNvPr>
          <p:cNvSpPr>
            <a:spLocks noGrp="1"/>
          </p:cNvSpPr>
          <p:nvPr>
            <p:ph idx="1"/>
          </p:nvPr>
        </p:nvSpPr>
        <p:spPr/>
        <p:txBody>
          <a:bodyPr>
            <a:normAutofit/>
          </a:bodyPr>
          <a:lstStyle/>
          <a:p>
            <a:r>
              <a:rPr lang="tr-TR" sz="2000" dirty="0"/>
              <a:t>Çalışmada ikincil sonuçlar olarak incelenen antibiyotik kullanımına bağlı ishal ve taburculuk sonrası antibiyotik ihtiyacı konularında ise gruplar arasında anlamlı bir fark saptanmamıştır; bu sonuçların daha büyük çalışmalarla teyit edilmesi gerekmektedir.</a:t>
            </a:r>
          </a:p>
          <a:p>
            <a:endParaRPr lang="tr-TR" sz="2000" dirty="0"/>
          </a:p>
          <a:p>
            <a:endParaRPr lang="tr-TR" sz="2000" dirty="0"/>
          </a:p>
          <a:p>
            <a:r>
              <a:rPr lang="tr-TR" sz="2000" dirty="0"/>
              <a:t>Son olarak, probiyotik karışımının hastalar tarafından iyi tolere edildiği ve önemli bir yan etkiye yol açmadığı görülmüştür. </a:t>
            </a:r>
          </a:p>
          <a:p>
            <a:r>
              <a:rPr lang="tr-TR" sz="2000" dirty="0"/>
              <a:t>Bu durum, probiyotiklerin bağışıklığı baskılanmamış gibi özel riskleri olmayan çocuklarda güvenle kullanılabileceğini gösteren önceki bulguları desteklemektedir.</a:t>
            </a:r>
          </a:p>
        </p:txBody>
      </p:sp>
    </p:spTree>
    <p:extLst>
      <p:ext uri="{BB962C8B-B14F-4D97-AF65-F5344CB8AC3E}">
        <p14:creationId xmlns:p14="http://schemas.microsoft.com/office/powerpoint/2010/main" val="2035290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C20FB2-8189-0E56-6AAB-E8457135C9B3}"/>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Giriş</a:t>
            </a:r>
            <a:endParaRPr lang="tr-TR" dirty="0">
              <a:latin typeface="Calibri" panose="020F0502020204030204" pitchFamily="34" charset="0"/>
              <a:ea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7F42609D-A90D-9040-00F1-C4084F68D03B}"/>
              </a:ext>
            </a:extLst>
          </p:cNvPr>
          <p:cNvSpPr>
            <a:spLocks noGrp="1"/>
          </p:cNvSpPr>
          <p:nvPr>
            <p:ph idx="1"/>
          </p:nvPr>
        </p:nvSpPr>
        <p:spPr/>
        <p:txBody>
          <a:bodyPr>
            <a:normAutofit lnSpcReduction="10000"/>
          </a:bodyPr>
          <a:lstStyle/>
          <a:p>
            <a:r>
              <a:rPr lang="tr-TR" sz="2000" dirty="0">
                <a:effectLst/>
                <a:ea typeface="Aptos" panose="020B0004020202020204"/>
                <a:cs typeface="Calibri" panose="020F0502020204030204" pitchFamily="34" charset="0"/>
              </a:rPr>
              <a:t>Üst solunum yolu enfeksiyonları (ÜSYE), pediatrik popülasyonda sıklıkla bildirilmekte olup, dünya çapında toplam solunum yolu enfeksiyonlarının yaklaşık %90'ını oluşturmaktadır.</a:t>
            </a:r>
          </a:p>
          <a:p>
            <a:endParaRPr lang="tr-TR" sz="2000" dirty="0">
              <a:effectLst/>
              <a:ea typeface="Aptos" panose="020B0004020202020204"/>
              <a:cs typeface="Calibri" panose="020F0502020204030204" pitchFamily="34" charset="0"/>
            </a:endParaRPr>
          </a:p>
          <a:p>
            <a:r>
              <a:rPr lang="tr-TR" sz="2000" dirty="0">
                <a:effectLst/>
                <a:ea typeface="Aptos" panose="020B0004020202020204"/>
                <a:cs typeface="Calibri" panose="020F0502020204030204" pitchFamily="34" charset="0"/>
              </a:rPr>
              <a:t>ÜSYE semptomları genellikle 3 ila 5 gün içinde zirveye ulaşır, 14 gün içinde düzelir ve burun tıkanıklığı ve akıntısı, boğaz ağrısı, göz kızarıklığı veya akıntısı, öksürük, ses kısıklığı, sinirlilik, iştah azalması, uyku bozukluğu ve ateş gibi belirtileri içerir.</a:t>
            </a:r>
          </a:p>
          <a:p>
            <a:endParaRPr lang="tr-TR" sz="2000" dirty="0">
              <a:effectLst/>
              <a:ea typeface="Aptos" panose="020B0004020202020204"/>
              <a:cs typeface="Times New Roman" panose="02020603050405020304" pitchFamily="18" charset="0"/>
            </a:endParaRPr>
          </a:p>
          <a:p>
            <a:r>
              <a:rPr lang="tr-TR" sz="2000" dirty="0">
                <a:effectLst/>
                <a:ea typeface="Aptos" panose="020B0004020202020204"/>
                <a:cs typeface="Times New Roman" panose="02020603050405020304" pitchFamily="18" charset="0"/>
              </a:rPr>
              <a:t>Özellikle ateş sık görülen bir belirtidir. Ayrıca hem hekimler hem de bakım verenler için potansiyel bir endişe kaynağıdır ve antibiyotik kullanımının artması ve uygunsuz kullanımı ile ilişkilidir.</a:t>
            </a:r>
          </a:p>
          <a:p>
            <a:endParaRPr lang="tr-TR" sz="2000" dirty="0">
              <a:effectLst/>
              <a:ea typeface="Aptos" panose="020B0004020202020204"/>
              <a:cs typeface="Times New Roman" panose="02020603050405020304" pitchFamily="18" charset="0"/>
            </a:endParaRPr>
          </a:p>
          <a:p>
            <a:r>
              <a:rPr lang="tr-TR" sz="2000" dirty="0">
                <a:effectLst/>
                <a:ea typeface="Aptos" panose="020B0004020202020204"/>
                <a:cs typeface="Times New Roman" panose="02020603050405020304" pitchFamily="18" charset="0"/>
              </a:rPr>
              <a:t>Antipiretikler vücut ısısını geçici olarak düşürür, ancak ateşin toplam süresi üzerinde hiçbir etkisi yoktur.</a:t>
            </a:r>
            <a:endParaRPr lang="tr-TR" sz="3200" dirty="0">
              <a:effectLst/>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9915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A75C66-629E-4993-8C5F-3C1E0E1F4FEE}"/>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Kısıtlılıklar</a:t>
            </a:r>
            <a:endParaRPr lang="tr-TR" dirty="0"/>
          </a:p>
        </p:txBody>
      </p:sp>
      <p:sp>
        <p:nvSpPr>
          <p:cNvPr id="3" name="İçerik Yer Tutucusu 2">
            <a:extLst>
              <a:ext uri="{FF2B5EF4-FFF2-40B4-BE49-F238E27FC236}">
                <a16:creationId xmlns:a16="http://schemas.microsoft.com/office/drawing/2014/main" id="{56C2073F-2B95-4738-88BC-0BEEE91923FF}"/>
              </a:ext>
            </a:extLst>
          </p:cNvPr>
          <p:cNvSpPr>
            <a:spLocks noGrp="1"/>
          </p:cNvSpPr>
          <p:nvPr>
            <p:ph idx="1"/>
          </p:nvPr>
        </p:nvSpPr>
        <p:spPr/>
        <p:txBody>
          <a:bodyPr>
            <a:normAutofit/>
          </a:bodyPr>
          <a:lstStyle/>
          <a:p>
            <a:r>
              <a:rPr lang="tr-TR" sz="2000" dirty="0"/>
              <a:t>Çalışmada, influenza gibi spesifik enfeksiyon ajanları araştırılmamış; bakteriyel ve viral enfeksiyonlar arasında bir ayrım yapılmamıştır.</a:t>
            </a:r>
          </a:p>
          <a:p>
            <a:endParaRPr lang="tr-TR" sz="2000" dirty="0"/>
          </a:p>
          <a:p>
            <a:r>
              <a:rPr lang="tr-TR" sz="2000" dirty="0"/>
              <a:t>ÜSYE tanısı ve antibiyotik reçeteleme kararları, standart bir protokole bağlanmamış ve nöbetçi hekimlerin klinik değerlendirmesine bırakılmıştır.</a:t>
            </a:r>
          </a:p>
          <a:p>
            <a:endParaRPr lang="tr-TR" sz="2000" dirty="0"/>
          </a:p>
          <a:p>
            <a:r>
              <a:rPr lang="tr-TR" sz="2000" dirty="0"/>
              <a:t>Araştırmacılar, tüm ÜSYE vakalarının klinik ortamda dahil edilmesinin, sonuçların genellenebilirliğini artırdığını savunmaktadır.</a:t>
            </a:r>
          </a:p>
          <a:p>
            <a:endParaRPr lang="tr-TR" sz="2000" dirty="0"/>
          </a:p>
          <a:p>
            <a:r>
              <a:rPr lang="tr-TR" sz="2000" dirty="0"/>
              <a:t>Ateş düşürücü ilaçların (tip, doz, zamanlama) kullanımı standart hale getirilmemiştir. Araştırmacılar, bunun gerçek yaşam koşullarında uygulanabilir olmadığını ve standartlaştırmanın çalışmanın dış geçerliliğini azaltacağını belirtmişlerdir.</a:t>
            </a:r>
            <a:endParaRPr lang="tr-TR" sz="2000" kern="100" dirty="0">
              <a:effectLst/>
              <a:latin typeface="Aptos" panose="02110004020202020204"/>
              <a:ea typeface="Aptos" panose="02110004020202020204"/>
              <a:cs typeface="Times New Roman" panose="02020603050405020304" pitchFamily="18" charset="0"/>
            </a:endParaRPr>
          </a:p>
        </p:txBody>
      </p:sp>
    </p:spTree>
    <p:extLst>
      <p:ext uri="{BB962C8B-B14F-4D97-AF65-F5344CB8AC3E}">
        <p14:creationId xmlns:p14="http://schemas.microsoft.com/office/powerpoint/2010/main" val="962550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79BDEA-5D85-4B2F-93B3-369586AC3AD7}"/>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Kısıtlılıklar</a:t>
            </a:r>
            <a:endParaRPr lang="tr-TR" dirty="0"/>
          </a:p>
        </p:txBody>
      </p:sp>
      <p:sp>
        <p:nvSpPr>
          <p:cNvPr id="3" name="İçerik Yer Tutucusu 2">
            <a:extLst>
              <a:ext uri="{FF2B5EF4-FFF2-40B4-BE49-F238E27FC236}">
                <a16:creationId xmlns:a16="http://schemas.microsoft.com/office/drawing/2014/main" id="{21506472-4046-4B42-87F7-D23995858A11}"/>
              </a:ext>
            </a:extLst>
          </p:cNvPr>
          <p:cNvSpPr>
            <a:spLocks noGrp="1"/>
          </p:cNvSpPr>
          <p:nvPr>
            <p:ph idx="1"/>
          </p:nvPr>
        </p:nvSpPr>
        <p:spPr/>
        <p:txBody>
          <a:bodyPr>
            <a:normAutofit fontScale="92500"/>
          </a:bodyPr>
          <a:lstStyle/>
          <a:p>
            <a:pPr>
              <a:lnSpc>
                <a:spcPct val="107000"/>
              </a:lnSpc>
              <a:spcAft>
                <a:spcPts val="800"/>
              </a:spcAft>
            </a:pPr>
            <a:r>
              <a:rPr lang="tr-TR" sz="2000" kern="100" dirty="0">
                <a:effectLst/>
                <a:ea typeface="Aptos" panose="02110004020202020204"/>
                <a:cs typeface="Times New Roman" panose="02020603050405020304" pitchFamily="18" charset="0"/>
              </a:rPr>
              <a:t>Çalışmanın koşulları gereği, </a:t>
            </a:r>
            <a:r>
              <a:rPr lang="tr-TR" sz="2000" dirty="0"/>
              <a:t>katılımcılar takviyeyi hastalık sürecinin aynı aşamasında almamıştır.</a:t>
            </a:r>
            <a:endParaRPr lang="tr-TR" sz="2000" kern="100" dirty="0">
              <a:effectLst/>
              <a:ea typeface="Aptos" panose="02110004020202020204"/>
              <a:cs typeface="Times New Roman" panose="02020603050405020304" pitchFamily="18" charset="0"/>
            </a:endParaRPr>
          </a:p>
          <a:p>
            <a:pPr>
              <a:lnSpc>
                <a:spcPct val="107000"/>
              </a:lnSpc>
              <a:spcAft>
                <a:spcPts val="800"/>
              </a:spcAft>
            </a:pPr>
            <a:r>
              <a:rPr lang="tr-TR" sz="2000" dirty="0"/>
              <a:t>Bu sorunu hesaba katmak amacıyla, takviyeye başlamadan önceki ateşli gün sayısı dikkate alınarak, çalışmanın başlangıcından itibaren ateş süresi için bir düzeltme yapılmıştır.</a:t>
            </a:r>
          </a:p>
          <a:p>
            <a:pPr>
              <a:lnSpc>
                <a:spcPct val="107000"/>
              </a:lnSpc>
              <a:spcAft>
                <a:spcPts val="800"/>
              </a:spcAft>
            </a:pPr>
            <a:endParaRPr lang="tr-TR" sz="2000" dirty="0">
              <a:effectLst/>
              <a:ea typeface="Aptos" panose="02110004020202020204"/>
              <a:cs typeface="Times New Roman" panose="02020603050405020304" pitchFamily="18" charset="0"/>
            </a:endParaRPr>
          </a:p>
          <a:p>
            <a:r>
              <a:rPr lang="tr-TR" sz="2000" dirty="0"/>
              <a:t>Ateş ölçümleri, araştırma personelinin gözetimi olmaksızın, bakım verenler tarafından evde yapılmıştır. </a:t>
            </a:r>
          </a:p>
          <a:p>
            <a:r>
              <a:rPr lang="tr-TR" sz="2000" dirty="0"/>
              <a:t>Potansiyel hataları en aza indirmek için, bakım verenlere tutarlı bir cihaz kullanımı ve günün belirli bir saatinde ölçüm yapma gibi konularda net talimatlar verilmiştir. </a:t>
            </a:r>
          </a:p>
          <a:p>
            <a:r>
              <a:rPr lang="tr-TR" sz="2000" dirty="0"/>
              <a:t>Protokole uyum, telefonla yapılan takipler sırasında da izlenmiştir.</a:t>
            </a:r>
            <a:endParaRPr lang="tr-TR" sz="2000" dirty="0">
              <a:effectLst/>
              <a:ea typeface="Aptos" panose="02110004020202020204"/>
              <a:cs typeface="Times New Roman" panose="02020603050405020304" pitchFamily="18" charset="0"/>
            </a:endParaRPr>
          </a:p>
          <a:p>
            <a:r>
              <a:rPr lang="tr-TR" sz="2000" dirty="0"/>
              <a:t>Gelecekteki çalışmalarda otomatik sıcaklık izleme veya giyilebilir termometrelerin kullanılabileceği önerilmektedir.</a:t>
            </a:r>
            <a:endParaRPr lang="tr-TR" sz="3200" dirty="0"/>
          </a:p>
        </p:txBody>
      </p:sp>
    </p:spTree>
    <p:extLst>
      <p:ext uri="{BB962C8B-B14F-4D97-AF65-F5344CB8AC3E}">
        <p14:creationId xmlns:p14="http://schemas.microsoft.com/office/powerpoint/2010/main" val="4115793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1F3E4E-4D03-4546-AC30-A9AE9CB7C56D}"/>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Kısıtlılıklar</a:t>
            </a:r>
            <a:endParaRPr lang="tr-TR" dirty="0"/>
          </a:p>
        </p:txBody>
      </p:sp>
      <p:sp>
        <p:nvSpPr>
          <p:cNvPr id="3" name="İçerik Yer Tutucusu 2">
            <a:extLst>
              <a:ext uri="{FF2B5EF4-FFF2-40B4-BE49-F238E27FC236}">
                <a16:creationId xmlns:a16="http://schemas.microsoft.com/office/drawing/2014/main" id="{81FD2691-9B8E-4AB4-88E6-63CD4B28512F}"/>
              </a:ext>
            </a:extLst>
          </p:cNvPr>
          <p:cNvSpPr>
            <a:spLocks noGrp="1"/>
          </p:cNvSpPr>
          <p:nvPr>
            <p:ph idx="1"/>
          </p:nvPr>
        </p:nvSpPr>
        <p:spPr/>
        <p:txBody>
          <a:bodyPr>
            <a:normAutofit lnSpcReduction="10000"/>
          </a:bodyPr>
          <a:lstStyle/>
          <a:p>
            <a:pPr>
              <a:lnSpc>
                <a:spcPct val="107000"/>
              </a:lnSpc>
              <a:spcAft>
                <a:spcPts val="800"/>
              </a:spcAft>
            </a:pPr>
            <a:r>
              <a:rPr lang="tr-TR" sz="2000" dirty="0"/>
              <a:t>Çalışma, yalnızca tek bir acil serviste yürütülmüştür. Bu durum, sonuçların başka popülasyonlara genellenebilirliğini sınırlayabilir.</a:t>
            </a:r>
            <a:endParaRPr lang="tr-TR" sz="2000" dirty="0">
              <a:effectLst/>
              <a:ea typeface="Aptos" panose="02110004020202020204"/>
              <a:cs typeface="Times New Roman" panose="02020603050405020304" pitchFamily="18" charset="0"/>
            </a:endParaRPr>
          </a:p>
          <a:p>
            <a:r>
              <a:rPr lang="tr-TR" sz="2000" dirty="0">
                <a:ea typeface="Aptos" panose="02110004020202020204"/>
                <a:cs typeface="Times New Roman" panose="02020603050405020304" pitchFamily="18" charset="0"/>
              </a:rPr>
              <a:t>Ö</a:t>
            </a:r>
            <a:r>
              <a:rPr lang="tr-TR" sz="2000" dirty="0">
                <a:effectLst/>
                <a:ea typeface="Aptos" panose="02110004020202020204"/>
                <a:cs typeface="Times New Roman" panose="02020603050405020304" pitchFamily="18" charset="0"/>
              </a:rPr>
              <a:t>rneklem büyüklüğü hesaplaması birincil sonuca dayalıydı ve kayıtlı hasta sayısının sınırlı olması nedeniyle diğer sonuçların etkileri tespit edilememiş olabilir. </a:t>
            </a:r>
          </a:p>
          <a:p>
            <a:r>
              <a:rPr lang="tr-TR" sz="2000" dirty="0"/>
              <a:t>Çalışmada, özellikle probiyotik grubunda %58 olmak üzere yüksek bir çalışmadan ayrılma (</a:t>
            </a:r>
            <a:r>
              <a:rPr lang="tr-TR" sz="2000" dirty="0" err="1"/>
              <a:t>dropout</a:t>
            </a:r>
            <a:r>
              <a:rPr lang="tr-TR" sz="2000" dirty="0"/>
              <a:t>) oranı kabul edilmektedir. </a:t>
            </a:r>
          </a:p>
          <a:p>
            <a:r>
              <a:rPr lang="tr-TR" sz="2000" dirty="0"/>
              <a:t>Katılımcıların bir kısmı takviyeyi vermeyi reddetmiş veya erken kesmiştir; bu durum uygulamanın hastane dışında, gerçek yaşam ortamında yapılmasına bağlanmıştır. </a:t>
            </a:r>
          </a:p>
          <a:p>
            <a:r>
              <a:rPr lang="tr-TR" sz="2000" dirty="0"/>
              <a:t>Bu kısıtlılığa rağmen, analizlerde "tedavi niyetine göre" (</a:t>
            </a:r>
            <a:r>
              <a:rPr lang="tr-TR" sz="2000" dirty="0" err="1"/>
              <a:t>intention-to-treat</a:t>
            </a:r>
            <a:r>
              <a:rPr lang="tr-TR" sz="2000" dirty="0"/>
              <a:t>) yaklaşımı benimsenmiş ve tutarlı sonuçlar gösteren "protokole uygun" (</a:t>
            </a:r>
            <a:r>
              <a:rPr lang="tr-TR" sz="2000" dirty="0" err="1"/>
              <a:t>per-protocol</a:t>
            </a:r>
            <a:r>
              <a:rPr lang="tr-TR" sz="2000" dirty="0"/>
              <a:t>) analizler de yapılmıştır. </a:t>
            </a:r>
          </a:p>
          <a:p>
            <a:r>
              <a:rPr lang="tr-TR" sz="2000" dirty="0"/>
              <a:t>Yüksek bir ayrılma oranının istatistiksel gücü ve genellenebilirliği etkileyebileceği kabul edilmekle birlikte, bulguların sağlamlığını koruduğu düşünülmektedir.</a:t>
            </a:r>
            <a:endParaRPr lang="tr-TR" sz="3200" dirty="0"/>
          </a:p>
        </p:txBody>
      </p:sp>
    </p:spTree>
    <p:extLst>
      <p:ext uri="{BB962C8B-B14F-4D97-AF65-F5344CB8AC3E}">
        <p14:creationId xmlns:p14="http://schemas.microsoft.com/office/powerpoint/2010/main" val="27715052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49ACDC-595B-4D78-B229-386F7636413B}"/>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Sonuçlar</a:t>
            </a:r>
            <a:endParaRPr lang="tr-TR" dirty="0"/>
          </a:p>
        </p:txBody>
      </p:sp>
      <p:sp>
        <p:nvSpPr>
          <p:cNvPr id="3" name="İçerik Yer Tutucusu 2">
            <a:extLst>
              <a:ext uri="{FF2B5EF4-FFF2-40B4-BE49-F238E27FC236}">
                <a16:creationId xmlns:a16="http://schemas.microsoft.com/office/drawing/2014/main" id="{36B58111-3DAB-49F3-ADE3-C2C4EAFF0AAB}"/>
              </a:ext>
            </a:extLst>
          </p:cNvPr>
          <p:cNvSpPr>
            <a:spLocks noGrp="1"/>
          </p:cNvSpPr>
          <p:nvPr>
            <p:ph idx="1"/>
          </p:nvPr>
        </p:nvSpPr>
        <p:spPr/>
        <p:txBody>
          <a:bodyPr/>
          <a:lstStyle/>
          <a:p>
            <a:r>
              <a:rPr lang="tr-TR" sz="2000" kern="100" dirty="0">
                <a:effectLst/>
                <a:latin typeface="Aptos" panose="02110004020202020204"/>
                <a:ea typeface="Aptos" panose="02110004020202020204"/>
                <a:cs typeface="Times New Roman" panose="02020603050405020304" pitchFamily="18" charset="0"/>
              </a:rPr>
              <a:t>Bu </a:t>
            </a:r>
            <a:r>
              <a:rPr lang="tr-TR" sz="2000" kern="100" dirty="0" err="1">
                <a:effectLst/>
                <a:latin typeface="Aptos" panose="02110004020202020204"/>
                <a:ea typeface="Aptos" panose="02110004020202020204"/>
                <a:cs typeface="Times New Roman" panose="02020603050405020304" pitchFamily="18" charset="0"/>
              </a:rPr>
              <a:t>randomize</a:t>
            </a:r>
            <a:r>
              <a:rPr lang="tr-TR" sz="2000" kern="100" dirty="0">
                <a:effectLst/>
                <a:latin typeface="Aptos" panose="02110004020202020204"/>
                <a:ea typeface="Aptos" panose="02110004020202020204"/>
                <a:cs typeface="Times New Roman" panose="02020603050405020304" pitchFamily="18" charset="0"/>
              </a:rPr>
              <a:t> klinik çalışma, </a:t>
            </a:r>
            <a:r>
              <a:rPr lang="tr-TR" sz="2000" kern="100" dirty="0" err="1">
                <a:effectLst/>
                <a:latin typeface="Aptos" panose="02110004020202020204"/>
                <a:ea typeface="Aptos" panose="02110004020202020204"/>
                <a:cs typeface="Times New Roman" panose="02020603050405020304" pitchFamily="18" charset="0"/>
              </a:rPr>
              <a:t>Bifidobacterium</a:t>
            </a:r>
            <a:r>
              <a:rPr lang="tr-TR" sz="2000" kern="100" dirty="0">
                <a:effectLst/>
                <a:latin typeface="Aptos" panose="02110004020202020204"/>
                <a:ea typeface="Aptos" panose="02110004020202020204"/>
                <a:cs typeface="Times New Roman" panose="02020603050405020304" pitchFamily="18" charset="0"/>
              </a:rPr>
              <a:t> </a:t>
            </a:r>
            <a:r>
              <a:rPr lang="tr-TR" sz="2000" kern="100" dirty="0" err="1">
                <a:effectLst/>
                <a:latin typeface="Aptos" panose="02110004020202020204"/>
                <a:ea typeface="Aptos" panose="02110004020202020204"/>
                <a:cs typeface="Times New Roman" panose="02020603050405020304" pitchFamily="18" charset="0"/>
              </a:rPr>
              <a:t>breve</a:t>
            </a:r>
            <a:r>
              <a:rPr lang="tr-TR" sz="2000" kern="100" dirty="0">
                <a:effectLst/>
                <a:latin typeface="Aptos" panose="02110004020202020204"/>
                <a:ea typeface="Aptos" panose="02110004020202020204"/>
                <a:cs typeface="Times New Roman" panose="02020603050405020304" pitchFamily="18" charset="0"/>
              </a:rPr>
              <a:t>, </a:t>
            </a:r>
            <a:r>
              <a:rPr lang="tr-TR" sz="2000" kern="100" dirty="0" err="1">
                <a:effectLst/>
                <a:latin typeface="Aptos" panose="02110004020202020204"/>
                <a:ea typeface="Aptos" panose="02110004020202020204"/>
                <a:cs typeface="Times New Roman" panose="02020603050405020304" pitchFamily="18" charset="0"/>
              </a:rPr>
              <a:t>Bifidobacterium</a:t>
            </a:r>
            <a:r>
              <a:rPr lang="tr-TR" sz="2000" kern="100" dirty="0">
                <a:effectLst/>
                <a:latin typeface="Aptos" panose="02110004020202020204"/>
                <a:ea typeface="Aptos" panose="02110004020202020204"/>
                <a:cs typeface="Times New Roman" panose="02020603050405020304" pitchFamily="18" charset="0"/>
              </a:rPr>
              <a:t> </a:t>
            </a:r>
            <a:r>
              <a:rPr lang="tr-TR" sz="2000" kern="100" dirty="0" err="1">
                <a:effectLst/>
                <a:latin typeface="Aptos" panose="02110004020202020204"/>
                <a:ea typeface="Aptos" panose="02110004020202020204"/>
                <a:cs typeface="Times New Roman" panose="02020603050405020304" pitchFamily="18" charset="0"/>
              </a:rPr>
              <a:t>lactis</a:t>
            </a:r>
            <a:r>
              <a:rPr lang="tr-TR" sz="2000" kern="100" dirty="0">
                <a:effectLst/>
                <a:latin typeface="Aptos" panose="02110004020202020204"/>
                <a:ea typeface="Aptos" panose="02110004020202020204"/>
                <a:cs typeface="Times New Roman" panose="02020603050405020304" pitchFamily="18" charset="0"/>
              </a:rPr>
              <a:t> ve </a:t>
            </a:r>
            <a:r>
              <a:rPr lang="tr-TR" sz="2000" kern="100" dirty="0" err="1">
                <a:effectLst/>
                <a:latin typeface="Aptos" panose="02110004020202020204"/>
                <a:ea typeface="Aptos" panose="02110004020202020204"/>
                <a:cs typeface="Times New Roman" panose="02020603050405020304" pitchFamily="18" charset="0"/>
              </a:rPr>
              <a:t>Lactobacillus</a:t>
            </a:r>
            <a:r>
              <a:rPr lang="tr-TR" sz="2000" kern="100" dirty="0">
                <a:effectLst/>
                <a:latin typeface="Aptos" panose="02110004020202020204"/>
                <a:ea typeface="Aptos" panose="02110004020202020204"/>
                <a:cs typeface="Times New Roman" panose="02020603050405020304" pitchFamily="18" charset="0"/>
              </a:rPr>
              <a:t> </a:t>
            </a:r>
            <a:r>
              <a:rPr lang="tr-TR" sz="2000" kern="100" dirty="0" err="1">
                <a:effectLst/>
                <a:latin typeface="Aptos" panose="02110004020202020204"/>
                <a:ea typeface="Aptos" panose="02110004020202020204"/>
                <a:cs typeface="Times New Roman" panose="02020603050405020304" pitchFamily="18" charset="0"/>
              </a:rPr>
              <a:t>rhamnosus</a:t>
            </a:r>
            <a:r>
              <a:rPr lang="tr-TR" sz="2000" kern="100" dirty="0">
                <a:effectLst/>
                <a:latin typeface="Aptos" panose="02110004020202020204"/>
                <a:ea typeface="Aptos" panose="02110004020202020204"/>
                <a:cs typeface="Times New Roman" panose="02020603050405020304" pitchFamily="18" charset="0"/>
              </a:rPr>
              <a:t> içeren bir </a:t>
            </a:r>
            <a:r>
              <a:rPr lang="tr-TR" sz="2000" kern="100" dirty="0" err="1">
                <a:effectLst/>
                <a:latin typeface="Aptos" panose="02110004020202020204"/>
                <a:ea typeface="Aptos" panose="02110004020202020204"/>
                <a:cs typeface="Times New Roman" panose="02020603050405020304" pitchFamily="18" charset="0"/>
              </a:rPr>
              <a:t>probiyotik</a:t>
            </a:r>
            <a:r>
              <a:rPr lang="tr-TR" sz="2000" kern="100" dirty="0">
                <a:effectLst/>
                <a:latin typeface="Aptos" panose="02110004020202020204"/>
                <a:ea typeface="Aptos" panose="02110004020202020204"/>
                <a:cs typeface="Times New Roman" panose="02020603050405020304" pitchFamily="18" charset="0"/>
              </a:rPr>
              <a:t> karışımın uygulanmasının, </a:t>
            </a:r>
            <a:r>
              <a:rPr lang="tr-TR" sz="2000" kern="100" dirty="0" err="1">
                <a:effectLst/>
                <a:latin typeface="Aptos" panose="02110004020202020204"/>
                <a:ea typeface="Aptos" panose="02110004020202020204"/>
                <a:cs typeface="Times New Roman" panose="02020603050405020304" pitchFamily="18" charset="0"/>
              </a:rPr>
              <a:t>ÜSYE'li</a:t>
            </a:r>
            <a:r>
              <a:rPr lang="tr-TR" sz="2000" kern="100" dirty="0">
                <a:effectLst/>
                <a:latin typeface="Aptos" panose="02110004020202020204"/>
                <a:ea typeface="Aptos" panose="02110004020202020204"/>
                <a:cs typeface="Times New Roman" panose="02020603050405020304" pitchFamily="18" charset="0"/>
              </a:rPr>
              <a:t> çocuklarda </a:t>
            </a:r>
            <a:r>
              <a:rPr lang="tr-TR" sz="2000" kern="100" dirty="0" err="1">
                <a:effectLst/>
                <a:latin typeface="Aptos" panose="02110004020202020204"/>
                <a:ea typeface="Aptos" panose="02110004020202020204"/>
                <a:cs typeface="Times New Roman" panose="02020603050405020304" pitchFamily="18" charset="0"/>
              </a:rPr>
              <a:t>plasebo</a:t>
            </a:r>
            <a:r>
              <a:rPr lang="tr-TR" sz="2000" kern="100" dirty="0">
                <a:effectLst/>
                <a:latin typeface="Aptos" panose="02110004020202020204"/>
                <a:ea typeface="Aptos" panose="02110004020202020204"/>
                <a:cs typeface="Times New Roman" panose="02020603050405020304" pitchFamily="18" charset="0"/>
              </a:rPr>
              <a:t> ile karşılaştırıldığında ateş süresini 2 gün kısalttığını göstermektedir. </a:t>
            </a:r>
          </a:p>
          <a:p>
            <a:endParaRPr lang="tr-TR" sz="2000" kern="100" dirty="0">
              <a:effectLst/>
              <a:latin typeface="Aptos" panose="02110004020202020204"/>
              <a:ea typeface="Aptos" panose="02110004020202020204"/>
              <a:cs typeface="Times New Roman" panose="02020603050405020304" pitchFamily="18" charset="0"/>
            </a:endParaRPr>
          </a:p>
          <a:p>
            <a:r>
              <a:rPr lang="tr-TR" sz="2000" kern="100" dirty="0">
                <a:effectLst/>
                <a:latin typeface="Aptos" panose="02110004020202020204"/>
                <a:ea typeface="Aptos" panose="02110004020202020204"/>
                <a:cs typeface="Times New Roman" panose="02020603050405020304" pitchFamily="18" charset="0"/>
              </a:rPr>
              <a:t>Güvenlik ve tolere edilebilirlik ile ilgili herhangi bir sorun gözlemlenmemiştir.</a:t>
            </a:r>
          </a:p>
          <a:p>
            <a:pPr marL="0" indent="0">
              <a:buNone/>
            </a:pPr>
            <a:endParaRPr lang="tr-TR" dirty="0"/>
          </a:p>
        </p:txBody>
      </p:sp>
    </p:spTree>
    <p:extLst>
      <p:ext uri="{BB962C8B-B14F-4D97-AF65-F5344CB8AC3E}">
        <p14:creationId xmlns:p14="http://schemas.microsoft.com/office/powerpoint/2010/main" val="11433559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D5FE11A5-D510-8C73-EED9-22C8B8D4BDC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043" y="0"/>
            <a:ext cx="12157914"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355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3CD609-EE3B-41E1-B277-5F3551D2CA0B}"/>
              </a:ext>
            </a:extLst>
          </p:cNvPr>
          <p:cNvSpPr>
            <a:spLocks noGrp="1"/>
          </p:cNvSpPr>
          <p:nvPr>
            <p:ph type="title"/>
          </p:nvPr>
        </p:nvSpPr>
        <p:spPr/>
        <p:txBody>
          <a:bodyPr/>
          <a:lstStyle/>
          <a:p>
            <a:r>
              <a:rPr lang="tr-TR" sz="4400" b="1" kern="100" dirty="0">
                <a:effectLst/>
                <a:latin typeface="Calibri" panose="020F0502020204030204" pitchFamily="34" charset="0"/>
                <a:ea typeface="Aptos" panose="020B0004020202020204" pitchFamily="34" charset="0"/>
                <a:cs typeface="Times New Roman" panose="02020603050405020304" pitchFamily="18" charset="0"/>
              </a:rPr>
              <a:t>Giriş</a:t>
            </a:r>
            <a:endParaRPr lang="tr-TR" dirty="0"/>
          </a:p>
        </p:txBody>
      </p:sp>
      <p:sp>
        <p:nvSpPr>
          <p:cNvPr id="3" name="İçerik Yer Tutucusu 2">
            <a:extLst>
              <a:ext uri="{FF2B5EF4-FFF2-40B4-BE49-F238E27FC236}">
                <a16:creationId xmlns:a16="http://schemas.microsoft.com/office/drawing/2014/main" id="{BE264545-E6B5-4E40-9D3E-BAE81B884D9C}"/>
              </a:ext>
            </a:extLst>
          </p:cNvPr>
          <p:cNvSpPr>
            <a:spLocks noGrp="1"/>
          </p:cNvSpPr>
          <p:nvPr>
            <p:ph idx="1"/>
          </p:nvPr>
        </p:nvSpPr>
        <p:spPr/>
        <p:txBody>
          <a:bodyPr spcCol="0">
            <a:normAutofit lnSpcReduction="10000"/>
          </a:bodyPr>
          <a:lstStyle/>
          <a:p>
            <a:r>
              <a:rPr lang="tr-TR" sz="2000" dirty="0">
                <a:effectLst/>
                <a:latin typeface="Aptos" panose="02110004020202020204"/>
                <a:ea typeface="Aptos" panose="02110004020202020204"/>
                <a:cs typeface="Times New Roman" panose="02020603050405020304" pitchFamily="18" charset="0"/>
              </a:rPr>
              <a:t>Son yıllarda, </a:t>
            </a:r>
            <a:r>
              <a:rPr lang="tr-TR" sz="2000" dirty="0" err="1">
                <a:effectLst/>
                <a:latin typeface="Aptos" panose="02110004020202020204"/>
                <a:ea typeface="Aptos" panose="02110004020202020204"/>
                <a:cs typeface="Times New Roman" panose="02020603050405020304" pitchFamily="18" charset="0"/>
              </a:rPr>
              <a:t>probiyotiklerin</a:t>
            </a:r>
            <a:r>
              <a:rPr lang="tr-TR" sz="2000" dirty="0">
                <a:effectLst/>
                <a:latin typeface="Aptos" panose="02110004020202020204"/>
                <a:ea typeface="Aptos" panose="02110004020202020204"/>
                <a:cs typeface="Times New Roman" panose="02020603050405020304" pitchFamily="18" charset="0"/>
              </a:rPr>
              <a:t> kullanımı bulaşıcı hastalıkların tedavisinde yeni bir potansiyel yaklaşım olarak ortaya çıkmıştır. </a:t>
            </a:r>
          </a:p>
          <a:p>
            <a:endParaRPr lang="tr-TR" sz="2000" dirty="0">
              <a:effectLst/>
              <a:latin typeface="Aptos" panose="02110004020202020204"/>
              <a:ea typeface="Aptos" panose="02110004020202020204"/>
              <a:cs typeface="Times New Roman" panose="02020603050405020304" pitchFamily="18" charset="0"/>
            </a:endParaRPr>
          </a:p>
          <a:p>
            <a:r>
              <a:rPr lang="tr-TR" sz="2000" dirty="0">
                <a:latin typeface="Aptos" panose="02110004020202020204"/>
                <a:ea typeface="Aptos" panose="02110004020202020204"/>
                <a:cs typeface="Times New Roman" panose="02020603050405020304" pitchFamily="18" charset="0"/>
              </a:rPr>
              <a:t>B</a:t>
            </a:r>
            <a:r>
              <a:rPr lang="tr-TR" sz="2000" dirty="0">
                <a:effectLst/>
                <a:latin typeface="Aptos" panose="02110004020202020204"/>
                <a:ea typeface="Aptos" panose="02110004020202020204"/>
                <a:cs typeface="Times New Roman" panose="02020603050405020304" pitchFamily="18" charset="0"/>
              </a:rPr>
              <a:t>ağırsak </a:t>
            </a:r>
            <a:r>
              <a:rPr lang="tr-TR" sz="2000" dirty="0" err="1">
                <a:effectLst/>
                <a:latin typeface="Aptos" panose="02110004020202020204"/>
                <a:ea typeface="Aptos" panose="02110004020202020204"/>
                <a:cs typeface="Times New Roman" panose="02020603050405020304" pitchFamily="18" charset="0"/>
              </a:rPr>
              <a:t>mikrobiyomu</a:t>
            </a:r>
            <a:r>
              <a:rPr lang="tr-TR" sz="2000" dirty="0">
                <a:effectLst/>
                <a:latin typeface="Aptos" panose="02110004020202020204"/>
                <a:ea typeface="Aptos" panose="02110004020202020204"/>
                <a:cs typeface="Times New Roman" panose="02020603050405020304" pitchFamily="18" charset="0"/>
              </a:rPr>
              <a:t>, </a:t>
            </a:r>
            <a:r>
              <a:rPr lang="tr-TR" sz="2000" dirty="0" err="1">
                <a:effectLst/>
                <a:latin typeface="Aptos" panose="02110004020202020204"/>
                <a:ea typeface="Aptos" panose="02110004020202020204"/>
                <a:cs typeface="Times New Roman" panose="02020603050405020304" pitchFamily="18" charset="0"/>
              </a:rPr>
              <a:t>enflamatuar</a:t>
            </a:r>
            <a:r>
              <a:rPr lang="tr-TR" sz="2000" dirty="0">
                <a:effectLst/>
                <a:latin typeface="Aptos" panose="02110004020202020204"/>
                <a:ea typeface="Aptos" panose="02110004020202020204"/>
                <a:cs typeface="Times New Roman" panose="02020603050405020304" pitchFamily="18" charset="0"/>
              </a:rPr>
              <a:t> süreçler ve bağışıklık tepkisi arasındaki etkileşim, probiyotiklerin </a:t>
            </a:r>
            <a:r>
              <a:rPr lang="tr-TR" sz="2000" dirty="0" err="1">
                <a:effectLst/>
                <a:latin typeface="Aptos" panose="02110004020202020204"/>
                <a:ea typeface="Aptos" panose="02110004020202020204"/>
                <a:cs typeface="Times New Roman" panose="02020603050405020304" pitchFamily="18" charset="0"/>
              </a:rPr>
              <a:t>gastrointestinal</a:t>
            </a:r>
            <a:r>
              <a:rPr lang="tr-TR" sz="2000" dirty="0">
                <a:effectLst/>
                <a:latin typeface="Aptos" panose="02110004020202020204"/>
                <a:ea typeface="Aptos" panose="02110004020202020204"/>
                <a:cs typeface="Times New Roman" panose="02020603050405020304" pitchFamily="18" charset="0"/>
              </a:rPr>
              <a:t> sistemle sınırlı olmayan bulaşıcı hastalıklarda da rol oynayabileceğini düşündürmektedir.</a:t>
            </a:r>
          </a:p>
          <a:p>
            <a:endParaRPr lang="tr-TR" sz="2000" dirty="0">
              <a:effectLst/>
              <a:latin typeface="Aptos" panose="02110004020202020204"/>
              <a:ea typeface="Aptos" panose="02110004020202020204"/>
              <a:cs typeface="Times New Roman" panose="02020603050405020304" pitchFamily="18" charset="0"/>
            </a:endParaRPr>
          </a:p>
          <a:p>
            <a:r>
              <a:rPr lang="tr-TR" sz="2000" dirty="0">
                <a:effectLst/>
                <a:latin typeface="Aptos" panose="02110004020202020204"/>
                <a:ea typeface="Aptos" panose="02110004020202020204"/>
                <a:cs typeface="Times New Roman" panose="02020603050405020304" pitchFamily="18" charset="0"/>
              </a:rPr>
              <a:t>Solunum yolu enfeksiyonu olan çocuklarda probiyotiklerin rolü hakkında çok az veri mevcuttur. </a:t>
            </a:r>
          </a:p>
          <a:p>
            <a:endParaRPr lang="tr-TR" sz="2000" dirty="0">
              <a:effectLst/>
              <a:latin typeface="Aptos" panose="02110004020202020204"/>
              <a:ea typeface="Aptos" panose="02110004020202020204"/>
              <a:cs typeface="Times New Roman" panose="02020603050405020304" pitchFamily="18" charset="0"/>
            </a:endParaRPr>
          </a:p>
          <a:p>
            <a:r>
              <a:rPr lang="tr-TR" sz="2000" dirty="0">
                <a:latin typeface="Aptos" panose="02110004020202020204"/>
                <a:ea typeface="Aptos" panose="02110004020202020204"/>
                <a:cs typeface="Times New Roman" panose="02020603050405020304" pitchFamily="18" charset="0"/>
              </a:rPr>
              <a:t>B</a:t>
            </a:r>
            <a:r>
              <a:rPr lang="tr-TR" sz="2000" dirty="0">
                <a:effectLst/>
                <a:latin typeface="Aptos" panose="02110004020202020204"/>
                <a:ea typeface="Aptos" panose="02110004020202020204"/>
                <a:cs typeface="Times New Roman" panose="02020603050405020304" pitchFamily="18" charset="0"/>
              </a:rPr>
              <a:t>u çalışmanın temel amacı, </a:t>
            </a:r>
            <a:r>
              <a:rPr lang="tr-TR" sz="2000" dirty="0" err="1">
                <a:effectLst/>
                <a:latin typeface="Aptos" panose="02110004020202020204"/>
                <a:ea typeface="Aptos" panose="02110004020202020204"/>
                <a:cs typeface="Times New Roman" panose="02020603050405020304" pitchFamily="18" charset="0"/>
              </a:rPr>
              <a:t>Bifidobacterium</a:t>
            </a:r>
            <a:r>
              <a:rPr lang="tr-TR" sz="2000" dirty="0">
                <a:effectLst/>
                <a:latin typeface="Aptos" panose="02110004020202020204"/>
                <a:ea typeface="Aptos" panose="02110004020202020204"/>
                <a:cs typeface="Times New Roman" panose="02020603050405020304" pitchFamily="18" charset="0"/>
              </a:rPr>
              <a:t> </a:t>
            </a:r>
            <a:r>
              <a:rPr lang="tr-TR" sz="2000" dirty="0" err="1">
                <a:effectLst/>
                <a:latin typeface="Aptos" panose="02110004020202020204"/>
                <a:ea typeface="Aptos" panose="02110004020202020204"/>
                <a:cs typeface="Times New Roman" panose="02020603050405020304" pitchFamily="18" charset="0"/>
              </a:rPr>
              <a:t>breve</a:t>
            </a:r>
            <a:r>
              <a:rPr lang="tr-TR" sz="2000" dirty="0">
                <a:effectLst/>
                <a:latin typeface="Aptos" panose="02110004020202020204"/>
                <a:ea typeface="Aptos" panose="02110004020202020204"/>
                <a:cs typeface="Times New Roman" panose="02020603050405020304" pitchFamily="18" charset="0"/>
              </a:rPr>
              <a:t> M-16V, </a:t>
            </a:r>
            <a:r>
              <a:rPr lang="tr-TR" sz="2000" dirty="0" err="1">
                <a:effectLst/>
                <a:latin typeface="Aptos" panose="02110004020202020204"/>
                <a:ea typeface="Aptos" panose="02110004020202020204"/>
                <a:cs typeface="Times New Roman" panose="02020603050405020304" pitchFamily="18" charset="0"/>
              </a:rPr>
              <a:t>Bifidobacterium</a:t>
            </a:r>
            <a:r>
              <a:rPr lang="tr-TR" sz="2000" dirty="0">
                <a:effectLst/>
                <a:latin typeface="Aptos" panose="02110004020202020204"/>
                <a:ea typeface="Aptos" panose="02110004020202020204"/>
                <a:cs typeface="Times New Roman" panose="02020603050405020304" pitchFamily="18" charset="0"/>
              </a:rPr>
              <a:t> </a:t>
            </a:r>
            <a:r>
              <a:rPr lang="tr-TR" sz="2000" dirty="0" err="1">
                <a:effectLst/>
                <a:latin typeface="Aptos" panose="02110004020202020204"/>
                <a:ea typeface="Aptos" panose="02110004020202020204"/>
                <a:cs typeface="Times New Roman" panose="02020603050405020304" pitchFamily="18" charset="0"/>
              </a:rPr>
              <a:t>lactis</a:t>
            </a:r>
            <a:r>
              <a:rPr lang="tr-TR" sz="2000" dirty="0">
                <a:effectLst/>
                <a:latin typeface="Aptos" panose="02110004020202020204"/>
                <a:ea typeface="Aptos" panose="02110004020202020204"/>
                <a:cs typeface="Times New Roman" panose="02020603050405020304" pitchFamily="18" charset="0"/>
              </a:rPr>
              <a:t> HN019 ve </a:t>
            </a:r>
            <a:r>
              <a:rPr lang="tr-TR" sz="2000" dirty="0" err="1">
                <a:effectLst/>
                <a:latin typeface="Aptos" panose="02110004020202020204"/>
                <a:ea typeface="Aptos" panose="02110004020202020204"/>
                <a:cs typeface="Times New Roman" panose="02020603050405020304" pitchFamily="18" charset="0"/>
              </a:rPr>
              <a:t>Lactobacillus</a:t>
            </a:r>
            <a:r>
              <a:rPr lang="tr-TR" sz="2000" dirty="0">
                <a:effectLst/>
                <a:latin typeface="Aptos" panose="02110004020202020204"/>
                <a:ea typeface="Aptos" panose="02110004020202020204"/>
                <a:cs typeface="Times New Roman" panose="02020603050405020304" pitchFamily="18" charset="0"/>
              </a:rPr>
              <a:t> </a:t>
            </a:r>
            <a:r>
              <a:rPr lang="tr-TR" sz="2000" dirty="0" err="1">
                <a:effectLst/>
                <a:latin typeface="Aptos" panose="02110004020202020204"/>
                <a:ea typeface="Aptos" panose="02110004020202020204"/>
                <a:cs typeface="Times New Roman" panose="02020603050405020304" pitchFamily="18" charset="0"/>
              </a:rPr>
              <a:t>rhamnosus</a:t>
            </a:r>
            <a:r>
              <a:rPr lang="tr-TR" sz="2000" dirty="0">
                <a:effectLst/>
                <a:latin typeface="Aptos" panose="02110004020202020204"/>
                <a:ea typeface="Aptos" panose="02110004020202020204"/>
                <a:cs typeface="Times New Roman" panose="02020603050405020304" pitchFamily="18" charset="0"/>
              </a:rPr>
              <a:t> HN001 içeren bir probiyotik karışımın, </a:t>
            </a:r>
            <a:r>
              <a:rPr lang="tr-TR" sz="2000" dirty="0" err="1">
                <a:effectLst/>
                <a:latin typeface="Aptos" panose="02110004020202020204"/>
                <a:ea typeface="Aptos" panose="02110004020202020204"/>
                <a:cs typeface="Times New Roman" panose="02020603050405020304" pitchFamily="18" charset="0"/>
              </a:rPr>
              <a:t>ÜSYE'li</a:t>
            </a:r>
            <a:r>
              <a:rPr lang="tr-TR" sz="2000" dirty="0">
                <a:effectLst/>
                <a:latin typeface="Aptos" panose="02110004020202020204"/>
                <a:ea typeface="Aptos" panose="02110004020202020204"/>
                <a:cs typeface="Times New Roman" panose="02020603050405020304" pitchFamily="18" charset="0"/>
              </a:rPr>
              <a:t> çocuklarda ateş süresini kısaltmadaki etkinliğini değerlendirmekti.</a:t>
            </a:r>
            <a:endParaRPr lang="tr-TR" sz="3200" dirty="0"/>
          </a:p>
        </p:txBody>
      </p:sp>
    </p:spTree>
    <p:extLst>
      <p:ext uri="{BB962C8B-B14F-4D97-AF65-F5344CB8AC3E}">
        <p14:creationId xmlns:p14="http://schemas.microsoft.com/office/powerpoint/2010/main" val="3260205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BA2EE1-A806-4ACF-A32A-CD0AA6E0E24C}"/>
              </a:ext>
            </a:extLst>
          </p:cNvPr>
          <p:cNvSpPr>
            <a:spLocks noGrp="1"/>
          </p:cNvSpPr>
          <p:nvPr>
            <p:ph type="title"/>
          </p:nvPr>
        </p:nvSpPr>
        <p:spPr/>
        <p:txBody>
          <a:bodyPr/>
          <a:lstStyle/>
          <a:p>
            <a:r>
              <a:rPr lang="tr-TR" sz="4400" b="1" kern="100" dirty="0" err="1">
                <a:effectLst/>
                <a:latin typeface="Calibri" panose="020F0502020204030204" pitchFamily="34" charset="0"/>
                <a:ea typeface="Aptos" panose="020B0004020202020204" pitchFamily="34" charset="0"/>
                <a:cs typeface="Times New Roman" panose="02020603050405020304" pitchFamily="18" charset="0"/>
              </a:rPr>
              <a:t>Metod</a:t>
            </a:r>
            <a:endParaRPr lang="tr-TR" dirty="0"/>
          </a:p>
        </p:txBody>
      </p:sp>
      <p:sp>
        <p:nvSpPr>
          <p:cNvPr id="3" name="İçerik Yer Tutucusu 2">
            <a:extLst>
              <a:ext uri="{FF2B5EF4-FFF2-40B4-BE49-F238E27FC236}">
                <a16:creationId xmlns:a16="http://schemas.microsoft.com/office/drawing/2014/main" id="{C1E1B281-381D-4F05-B0A9-749E06603A8D}"/>
              </a:ext>
            </a:extLst>
          </p:cNvPr>
          <p:cNvSpPr>
            <a:spLocks noGrp="1"/>
          </p:cNvSpPr>
          <p:nvPr>
            <p:ph idx="1"/>
          </p:nvPr>
        </p:nvSpPr>
        <p:spPr/>
        <p:txBody>
          <a:bodyPr>
            <a:normAutofit lnSpcReduction="10000"/>
          </a:bodyPr>
          <a:lstStyle/>
          <a:p>
            <a:pPr>
              <a:lnSpc>
                <a:spcPct val="107000"/>
              </a:lnSpc>
              <a:spcAft>
                <a:spcPts val="800"/>
              </a:spcAft>
            </a:pPr>
            <a:r>
              <a:rPr lang="tr-TR" sz="2000" b="1" i="1" kern="100" dirty="0">
                <a:effectLst/>
                <a:latin typeface="Aptos" panose="02110004020202020204"/>
                <a:ea typeface="Aptos" panose="02110004020202020204"/>
                <a:cs typeface="Times New Roman" panose="02020603050405020304" pitchFamily="18" charset="0"/>
              </a:rPr>
              <a:t>Çalışma tasarımı</a:t>
            </a:r>
          </a:p>
          <a:p>
            <a:pPr>
              <a:lnSpc>
                <a:spcPct val="107000"/>
              </a:lnSpc>
              <a:spcAft>
                <a:spcPts val="800"/>
              </a:spcAft>
            </a:pPr>
            <a:r>
              <a:rPr lang="tr-TR" sz="2000" dirty="0"/>
              <a:t>Üç körlü, plasebo kontrollü, randomize klinik çalışma </a:t>
            </a:r>
          </a:p>
          <a:p>
            <a:pPr>
              <a:lnSpc>
                <a:spcPct val="107000"/>
              </a:lnSpc>
              <a:spcAft>
                <a:spcPts val="800"/>
              </a:spcAft>
            </a:pPr>
            <a:r>
              <a:rPr lang="sv-SE" sz="2000" dirty="0"/>
              <a:t>19 Kasım 2021 – 20 Haziran 2023</a:t>
            </a:r>
            <a:r>
              <a:rPr lang="tr-TR" sz="2000" dirty="0"/>
              <a:t> tarihleri arasında, Milano'da bir pediatrik acil serviste </a:t>
            </a:r>
            <a:r>
              <a:rPr lang="tr-TR" sz="2000" kern="100" dirty="0">
                <a:effectLst/>
                <a:ea typeface="Aptos" panose="02110004020202020204"/>
                <a:cs typeface="Times New Roman" panose="02020603050405020304" pitchFamily="18" charset="0"/>
              </a:rPr>
              <a:t>gerçekleştirildi.</a:t>
            </a:r>
          </a:p>
          <a:p>
            <a:pPr>
              <a:lnSpc>
                <a:spcPct val="107000"/>
              </a:lnSpc>
              <a:spcAft>
                <a:spcPts val="800"/>
              </a:spcAft>
            </a:pPr>
            <a:r>
              <a:rPr lang="tr-TR" sz="2000" dirty="0"/>
              <a:t>Milan Bölge 2 Kurumsal Etik Komitesi protokolü onayladı.</a:t>
            </a:r>
          </a:p>
          <a:p>
            <a:pPr>
              <a:lnSpc>
                <a:spcPct val="107000"/>
              </a:lnSpc>
              <a:spcAft>
                <a:spcPts val="800"/>
              </a:spcAft>
            </a:pPr>
            <a:r>
              <a:rPr lang="tr-TR" sz="2000" dirty="0"/>
              <a:t>Çalışma, Helsinki Bildirgesi'ne ve CONSORT raporlama kılavuzuna uygun olarak yürütüldü.</a:t>
            </a:r>
          </a:p>
          <a:p>
            <a:pPr>
              <a:lnSpc>
                <a:spcPct val="107000"/>
              </a:lnSpc>
              <a:spcAft>
                <a:spcPts val="800"/>
              </a:spcAft>
            </a:pPr>
            <a:r>
              <a:rPr lang="tr-TR" sz="2000" dirty="0"/>
              <a:t>Katılımcıların ebeveyn veya vasilerinden yazılı bilgilendirilmiş onam alındı.</a:t>
            </a:r>
            <a:endParaRPr lang="tr-TR" sz="2000" dirty="0">
              <a:effectLst/>
              <a:ea typeface="Aptos" panose="02110004020202020204"/>
              <a:cs typeface="Times New Roman" panose="02020603050405020304" pitchFamily="18" charset="0"/>
            </a:endParaRPr>
          </a:p>
          <a:p>
            <a:r>
              <a:rPr lang="tr-TR" sz="2000" dirty="0">
                <a:effectLst/>
                <a:ea typeface="Aptos" panose="02110004020202020204"/>
                <a:cs typeface="Times New Roman" panose="02020603050405020304" pitchFamily="18" charset="0"/>
              </a:rPr>
              <a:t>Hedef örneklem büyüklüğünün yaklaşık %30'u çalışmayı tamamladığında ara analiz yapılmıştır. Bu analiz, etik komitemizin talebi doğrultusunda, çalışmanın erken sonlandırılması olasılığını değerlendirmek amacıyla gerçekleştirilmiştir.</a:t>
            </a:r>
            <a:endParaRPr lang="tr-TR" sz="3200" dirty="0"/>
          </a:p>
        </p:txBody>
      </p:sp>
    </p:spTree>
    <p:extLst>
      <p:ext uri="{BB962C8B-B14F-4D97-AF65-F5344CB8AC3E}">
        <p14:creationId xmlns:p14="http://schemas.microsoft.com/office/powerpoint/2010/main" val="3053363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FFF0B36-23CA-45AD-8AA3-E0A280AD5BE1}"/>
              </a:ext>
            </a:extLst>
          </p:cNvPr>
          <p:cNvSpPr>
            <a:spLocks noGrp="1"/>
          </p:cNvSpPr>
          <p:nvPr>
            <p:ph idx="1"/>
          </p:nvPr>
        </p:nvSpPr>
        <p:spPr>
          <a:xfrm>
            <a:off x="838200" y="365125"/>
            <a:ext cx="10515600" cy="5811838"/>
          </a:xfrm>
        </p:spPr>
        <p:txBody>
          <a:bodyPr>
            <a:normAutofit fontScale="92500"/>
          </a:bodyPr>
          <a:lstStyle/>
          <a:p>
            <a:pPr>
              <a:lnSpc>
                <a:spcPct val="107000"/>
              </a:lnSpc>
              <a:spcAft>
                <a:spcPts val="800"/>
              </a:spcAft>
            </a:pPr>
            <a:r>
              <a:rPr lang="tr-TR" sz="2200" b="1" i="1" kern="100" dirty="0">
                <a:effectLst/>
                <a:ea typeface="Aptos" panose="02110004020202020204"/>
                <a:cs typeface="Times New Roman" panose="02020603050405020304" pitchFamily="18" charset="0"/>
              </a:rPr>
              <a:t>Katılımcılar</a:t>
            </a:r>
            <a:endParaRPr lang="tr-TR" sz="2200" b="1" i="1" kern="100" dirty="0">
              <a:ea typeface="Aptos" panose="02110004020202020204"/>
              <a:cs typeface="Times New Roman" panose="02020603050405020304" pitchFamily="18" charset="0"/>
            </a:endParaRPr>
          </a:p>
          <a:p>
            <a:pPr>
              <a:lnSpc>
                <a:spcPct val="107000"/>
              </a:lnSpc>
              <a:spcAft>
                <a:spcPts val="800"/>
              </a:spcAft>
            </a:pPr>
            <a:endParaRPr lang="tr-TR" sz="2200" kern="100" dirty="0">
              <a:effectLst/>
              <a:ea typeface="Aptos" panose="02110004020202020204"/>
              <a:cs typeface="Times New Roman" panose="02020603050405020304" pitchFamily="18" charset="0"/>
            </a:endParaRPr>
          </a:p>
          <a:p>
            <a:pPr>
              <a:lnSpc>
                <a:spcPct val="107000"/>
              </a:lnSpc>
              <a:spcAft>
                <a:spcPts val="800"/>
              </a:spcAft>
            </a:pPr>
            <a:r>
              <a:rPr lang="tr-TR" sz="2200" dirty="0"/>
              <a:t>Dahil Edilme Kriterleri: </a:t>
            </a:r>
            <a:r>
              <a:rPr lang="tr-TR" sz="2200" kern="100" dirty="0">
                <a:effectLst/>
                <a:ea typeface="Aptos" panose="02110004020202020204"/>
                <a:cs typeface="Times New Roman" panose="02020603050405020304" pitchFamily="18" charset="0"/>
              </a:rPr>
              <a:t>28 gün ile 4 yaş arasında olma, ateş (rektal sıcaklık 38,5 °C) şikayeti olması ve kayıt sırasında bir pediatrist tarafından ÜSYE tanısı konmuş olması</a:t>
            </a:r>
          </a:p>
          <a:p>
            <a:pPr>
              <a:lnSpc>
                <a:spcPct val="107000"/>
              </a:lnSpc>
              <a:spcAft>
                <a:spcPts val="800"/>
              </a:spcAft>
            </a:pPr>
            <a:r>
              <a:rPr lang="tr-TR" sz="2200" kern="100" dirty="0">
                <a:effectLst/>
                <a:ea typeface="Aptos" panose="02110004020202020204"/>
                <a:cs typeface="Times New Roman" panose="02020603050405020304" pitchFamily="18" charset="0"/>
              </a:rPr>
              <a:t>Dışlama Kriterleri: İshal, son 2 hafta içinde probiyotik kullanımı öyküsü, kronik otoimmün hastalıklar, </a:t>
            </a:r>
            <a:r>
              <a:rPr lang="tr-TR" sz="2200" kern="100" dirty="0" err="1">
                <a:effectLst/>
                <a:ea typeface="Aptos" panose="02110004020202020204"/>
                <a:cs typeface="Times New Roman" panose="02020603050405020304" pitchFamily="18" charset="0"/>
              </a:rPr>
              <a:t>immünsüpresif</a:t>
            </a:r>
            <a:r>
              <a:rPr lang="tr-TR" sz="2200" kern="100" dirty="0">
                <a:effectLst/>
                <a:ea typeface="Aptos" panose="02110004020202020204"/>
                <a:cs typeface="Times New Roman" panose="02020603050405020304" pitchFamily="18" charset="0"/>
              </a:rPr>
              <a:t> ilaç kullananlar ve hastaneye yatış gereksinimi olan hastalar </a:t>
            </a:r>
          </a:p>
          <a:p>
            <a:pPr>
              <a:lnSpc>
                <a:spcPct val="107000"/>
              </a:lnSpc>
              <a:spcAft>
                <a:spcPts val="800"/>
              </a:spcAft>
            </a:pPr>
            <a:r>
              <a:rPr lang="tr-TR" sz="2200" dirty="0"/>
              <a:t>Uygun hastalar, acil servisten taburcu olduktan hemen sonra, bakım verenleri aracılığıyla çalışmaya davet edildi.</a:t>
            </a:r>
          </a:p>
          <a:p>
            <a:pPr>
              <a:lnSpc>
                <a:spcPct val="107000"/>
              </a:lnSpc>
              <a:spcAft>
                <a:spcPts val="800"/>
              </a:spcAft>
            </a:pPr>
            <a:r>
              <a:rPr lang="tr-TR" sz="2200" dirty="0"/>
              <a:t>Hastaların yaşı, cinsiyeti, doğum ağırlığı, ırk ve etnik kökeni beyana dayalı olarak kaydedildi. Boy ve kilo ölçümleri eğitimli bir araştırmacı tarafından yapıldı.</a:t>
            </a:r>
          </a:p>
          <a:p>
            <a:pPr>
              <a:lnSpc>
                <a:spcPct val="107000"/>
              </a:lnSpc>
              <a:spcAft>
                <a:spcPts val="800"/>
              </a:spcAft>
            </a:pPr>
            <a:r>
              <a:rPr lang="tr-TR" sz="2200" dirty="0"/>
              <a:t>Irk ve etnik köken verileri, </a:t>
            </a:r>
            <a:r>
              <a:rPr lang="tr-TR" sz="2200" dirty="0" err="1"/>
              <a:t>mikrobiyom</a:t>
            </a:r>
            <a:r>
              <a:rPr lang="tr-TR" sz="2200" dirty="0"/>
              <a:t> üzerindeki olası etkileri ve bulguların genellenebilirliğini artırmak amacıyla toplandı.</a:t>
            </a:r>
            <a:endParaRPr lang="tr-TR" sz="2200" kern="100" dirty="0">
              <a:effectLst/>
              <a:ea typeface="Aptos" panose="02110004020202020204"/>
              <a:cs typeface="Times New Roman" panose="02020603050405020304" pitchFamily="18" charset="0"/>
            </a:endParaRPr>
          </a:p>
        </p:txBody>
      </p:sp>
    </p:spTree>
    <p:extLst>
      <p:ext uri="{BB962C8B-B14F-4D97-AF65-F5344CB8AC3E}">
        <p14:creationId xmlns:p14="http://schemas.microsoft.com/office/powerpoint/2010/main" val="3224393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419FC6F-6382-48A1-A147-60EF20D12DE6}"/>
              </a:ext>
            </a:extLst>
          </p:cNvPr>
          <p:cNvSpPr>
            <a:spLocks noGrp="1"/>
          </p:cNvSpPr>
          <p:nvPr>
            <p:ph idx="1"/>
          </p:nvPr>
        </p:nvSpPr>
        <p:spPr>
          <a:xfrm>
            <a:off x="838200" y="365125"/>
            <a:ext cx="10515600" cy="5811838"/>
          </a:xfrm>
        </p:spPr>
        <p:txBody>
          <a:bodyPr/>
          <a:lstStyle/>
          <a:p>
            <a:pPr>
              <a:lnSpc>
                <a:spcPct val="107000"/>
              </a:lnSpc>
              <a:spcAft>
                <a:spcPts val="800"/>
              </a:spcAft>
            </a:pPr>
            <a:r>
              <a:rPr lang="tr-TR" sz="2000" b="1" i="1" kern="100" dirty="0" err="1">
                <a:effectLst/>
                <a:ea typeface="Aptos" panose="02110004020202020204"/>
                <a:cs typeface="Times New Roman" panose="02020603050405020304" pitchFamily="18" charset="0"/>
              </a:rPr>
              <a:t>Randomizasyon</a:t>
            </a:r>
            <a:endParaRPr lang="tr-TR" sz="2000" b="1" i="1" kern="100" dirty="0">
              <a:effectLst/>
              <a:ea typeface="Aptos" panose="02110004020202020204"/>
              <a:cs typeface="Times New Roman" panose="02020603050405020304" pitchFamily="18" charset="0"/>
            </a:endParaRPr>
          </a:p>
          <a:p>
            <a:pPr>
              <a:lnSpc>
                <a:spcPct val="107000"/>
              </a:lnSpc>
              <a:spcAft>
                <a:spcPts val="800"/>
              </a:spcAft>
            </a:pPr>
            <a:endParaRPr lang="tr-TR" sz="2000" kern="100" dirty="0">
              <a:effectLst/>
              <a:ea typeface="Aptos" panose="02110004020202020204"/>
              <a:cs typeface="Times New Roman" panose="02020603050405020304" pitchFamily="18" charset="0"/>
            </a:endParaRPr>
          </a:p>
          <a:p>
            <a:pPr>
              <a:lnSpc>
                <a:spcPct val="107000"/>
              </a:lnSpc>
              <a:spcAft>
                <a:spcPts val="800"/>
              </a:spcAft>
            </a:pPr>
            <a:r>
              <a:rPr lang="tr-TR" sz="2000" kern="100" dirty="0">
                <a:ea typeface="Aptos" panose="02110004020202020204"/>
                <a:cs typeface="Times New Roman" panose="02020603050405020304" pitchFamily="18" charset="0"/>
              </a:rPr>
              <a:t>K</a:t>
            </a:r>
            <a:r>
              <a:rPr lang="tr-TR" sz="2000" kern="100" dirty="0">
                <a:effectLst/>
                <a:ea typeface="Aptos" panose="02110004020202020204"/>
                <a:cs typeface="Times New Roman" panose="02020603050405020304" pitchFamily="18" charset="0"/>
              </a:rPr>
              <a:t>atılımcılar bilgisayar tabanlı bir sayı üreteci kullanılarak rastgele 2 gruptan birine atandılar: </a:t>
            </a:r>
          </a:p>
          <a:p>
            <a:pPr lvl="1">
              <a:lnSpc>
                <a:spcPct val="107000"/>
              </a:lnSpc>
              <a:spcAft>
                <a:spcPts val="800"/>
              </a:spcAft>
            </a:pPr>
            <a:r>
              <a:rPr lang="tr-TR" sz="2000" kern="100" dirty="0">
                <a:effectLst/>
                <a:ea typeface="Aptos" panose="02110004020202020204"/>
                <a:cs typeface="Times New Roman" panose="02020603050405020304" pitchFamily="18" charset="0"/>
              </a:rPr>
              <a:t>Müdahale grubu (probiyotik karışımı, günde 1 kez, 14 gün)</a:t>
            </a:r>
          </a:p>
          <a:p>
            <a:pPr lvl="1">
              <a:lnSpc>
                <a:spcPct val="107000"/>
              </a:lnSpc>
              <a:spcAft>
                <a:spcPts val="800"/>
              </a:spcAft>
            </a:pPr>
            <a:r>
              <a:rPr lang="tr-TR" sz="2000" kern="100" dirty="0">
                <a:effectLst/>
                <a:ea typeface="Aptos" panose="02110004020202020204"/>
                <a:cs typeface="Times New Roman" panose="02020603050405020304" pitchFamily="18" charset="0"/>
              </a:rPr>
              <a:t>Kontrol grubu(plasebo, günde 1 kez, 14 gün)</a:t>
            </a:r>
          </a:p>
          <a:p>
            <a:pPr>
              <a:lnSpc>
                <a:spcPct val="107000"/>
              </a:lnSpc>
              <a:spcAft>
                <a:spcPts val="800"/>
              </a:spcAft>
            </a:pPr>
            <a:r>
              <a:rPr lang="tr-TR" sz="2000" kern="100" dirty="0">
                <a:effectLst/>
                <a:ea typeface="Aptos" panose="02110004020202020204"/>
                <a:cs typeface="Times New Roman" panose="02020603050405020304" pitchFamily="18" charset="0"/>
              </a:rPr>
              <a:t>Çalışma süresince; tüm araştırmacılar, katılımcılar, bakım verenler ve veri analistleri grup atamaları konusunda bilgilendirilmediler.</a:t>
            </a:r>
          </a:p>
          <a:p>
            <a:pPr>
              <a:lnSpc>
                <a:spcPct val="107000"/>
              </a:lnSpc>
              <a:spcAft>
                <a:spcPts val="800"/>
              </a:spcAft>
            </a:pPr>
            <a:r>
              <a:rPr lang="tr-TR" sz="2000" dirty="0">
                <a:effectLst/>
                <a:ea typeface="Aptos" panose="02110004020202020204"/>
                <a:cs typeface="Times New Roman" panose="02020603050405020304" pitchFamily="18" charset="0"/>
              </a:rPr>
              <a:t>Probiyotik ve plasebo formülasyonları görünüm, renk veya tat açısından ayırt edilemezdi.</a:t>
            </a:r>
          </a:p>
          <a:p>
            <a:pPr>
              <a:lnSpc>
                <a:spcPct val="107000"/>
              </a:lnSpc>
              <a:spcAft>
                <a:spcPts val="800"/>
              </a:spcAft>
            </a:pPr>
            <a:r>
              <a:rPr lang="tr-TR" sz="2000" dirty="0"/>
              <a:t>Uyumun artırılması amacıyla, bakım verenlere hastanın yaşı ve tercihine göre çubuk veya damla formunu seçmeleri söylendi.</a:t>
            </a:r>
            <a:endParaRPr lang="tr-TR" dirty="0"/>
          </a:p>
        </p:txBody>
      </p:sp>
    </p:spTree>
    <p:extLst>
      <p:ext uri="{BB962C8B-B14F-4D97-AF65-F5344CB8AC3E}">
        <p14:creationId xmlns:p14="http://schemas.microsoft.com/office/powerpoint/2010/main" val="4224809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62800A8-D369-45C9-A37E-801E8B1B4D9D}"/>
              </a:ext>
            </a:extLst>
          </p:cNvPr>
          <p:cNvSpPr>
            <a:spLocks noGrp="1"/>
          </p:cNvSpPr>
          <p:nvPr>
            <p:ph idx="1"/>
          </p:nvPr>
        </p:nvSpPr>
        <p:spPr>
          <a:xfrm>
            <a:off x="838200" y="365125"/>
            <a:ext cx="10515600" cy="5811838"/>
          </a:xfrm>
        </p:spPr>
        <p:txBody>
          <a:bodyPr/>
          <a:lstStyle/>
          <a:p>
            <a:pPr>
              <a:lnSpc>
                <a:spcPct val="107000"/>
              </a:lnSpc>
              <a:spcAft>
                <a:spcPts val="800"/>
              </a:spcAft>
            </a:pPr>
            <a:r>
              <a:rPr lang="tr-TR" sz="2000" b="1" i="1" kern="100" dirty="0">
                <a:effectLst/>
                <a:latin typeface="Aptos" panose="02110004020202020204"/>
                <a:ea typeface="Aptos" panose="02110004020202020204"/>
                <a:cs typeface="Times New Roman" panose="02020603050405020304" pitchFamily="18" charset="0"/>
              </a:rPr>
              <a:t>Prosedürler</a:t>
            </a:r>
          </a:p>
          <a:p>
            <a:pPr>
              <a:lnSpc>
                <a:spcPct val="107000"/>
              </a:lnSpc>
              <a:spcAft>
                <a:spcPts val="800"/>
              </a:spcAft>
            </a:pPr>
            <a:endParaRPr lang="tr-TR" sz="2000" kern="100" dirty="0">
              <a:effectLst/>
              <a:latin typeface="Aptos" panose="02110004020202020204"/>
              <a:ea typeface="Aptos" panose="02110004020202020204"/>
              <a:cs typeface="Times New Roman" panose="02020603050405020304" pitchFamily="18" charset="0"/>
            </a:endParaRPr>
          </a:p>
          <a:p>
            <a:pPr>
              <a:lnSpc>
                <a:spcPct val="107000"/>
              </a:lnSpc>
              <a:spcAft>
                <a:spcPts val="800"/>
              </a:spcAft>
            </a:pPr>
            <a:r>
              <a:rPr lang="tr-TR" sz="2000" kern="100" dirty="0">
                <a:effectLst/>
                <a:latin typeface="Aptos" panose="02110004020202020204"/>
                <a:ea typeface="Aptos" panose="02110004020202020204"/>
                <a:cs typeface="Times New Roman" panose="02020603050405020304" pitchFamily="18" charset="0"/>
              </a:rPr>
              <a:t>Bakım verenlere, ateşin geçmesine kadar günde en az 3 kez (sabah, öğleden sonra ve akşam veya gece olmak üzere) </a:t>
            </a:r>
            <a:r>
              <a:rPr lang="tr-TR" sz="2000" kern="100" dirty="0" err="1">
                <a:effectLst/>
                <a:latin typeface="Aptos" panose="02110004020202020204"/>
                <a:ea typeface="Aptos" panose="02110004020202020204"/>
                <a:cs typeface="Times New Roman" panose="02020603050405020304" pitchFamily="18" charset="0"/>
              </a:rPr>
              <a:t>rektal</a:t>
            </a:r>
            <a:r>
              <a:rPr lang="tr-TR" sz="2000" kern="100" dirty="0">
                <a:effectLst/>
                <a:latin typeface="Aptos" panose="02110004020202020204"/>
                <a:ea typeface="Aptos" panose="02110004020202020204"/>
                <a:cs typeface="Times New Roman" panose="02020603050405020304" pitchFamily="18" charset="0"/>
              </a:rPr>
              <a:t> vücut ısısını ölçmeleri konusunda ayrıntılı talimatlar verildi. </a:t>
            </a:r>
          </a:p>
          <a:p>
            <a:pPr>
              <a:lnSpc>
                <a:spcPct val="107000"/>
              </a:lnSpc>
              <a:spcAft>
                <a:spcPts val="800"/>
              </a:spcAft>
            </a:pPr>
            <a:r>
              <a:rPr lang="tr-TR" sz="2000" kern="100" dirty="0">
                <a:effectLst/>
                <a:latin typeface="Aptos" panose="02110004020202020204"/>
                <a:ea typeface="Aptos" panose="02110004020202020204"/>
                <a:cs typeface="Times New Roman" panose="02020603050405020304" pitchFamily="18" charset="0"/>
              </a:rPr>
              <a:t>Ateşin geçmesi, ateş düşürücü ilaç kullanılmadan en az 24 saat boyunca </a:t>
            </a:r>
            <a:r>
              <a:rPr lang="tr-TR" sz="2000" kern="100" dirty="0" err="1">
                <a:effectLst/>
                <a:latin typeface="Aptos" panose="02110004020202020204"/>
                <a:ea typeface="Aptos" panose="02110004020202020204"/>
                <a:cs typeface="Times New Roman" panose="02020603050405020304" pitchFamily="18" charset="0"/>
              </a:rPr>
              <a:t>rektal</a:t>
            </a:r>
            <a:r>
              <a:rPr lang="tr-TR" sz="2000" kern="100" dirty="0">
                <a:effectLst/>
                <a:latin typeface="Aptos" panose="02110004020202020204"/>
                <a:ea typeface="Aptos" panose="02110004020202020204"/>
                <a:cs typeface="Times New Roman" panose="02020603050405020304" pitchFamily="18" charset="0"/>
              </a:rPr>
              <a:t> sıcaklığın 38,5 °C'nin altında olması olarak tanımlandı. </a:t>
            </a:r>
          </a:p>
          <a:p>
            <a:pPr>
              <a:lnSpc>
                <a:spcPct val="107000"/>
              </a:lnSpc>
              <a:spcAft>
                <a:spcPts val="800"/>
              </a:spcAft>
            </a:pPr>
            <a:r>
              <a:rPr lang="tr-TR" sz="2000" kern="100" dirty="0">
                <a:effectLst/>
                <a:latin typeface="Aptos" panose="02110004020202020204"/>
                <a:ea typeface="Aptos" panose="02110004020202020204"/>
                <a:cs typeface="Times New Roman" panose="02020603050405020304" pitchFamily="18" charset="0"/>
              </a:rPr>
              <a:t>Takip değerlendirmeleri, kayıt tarihinden yaklaşık 7 gün sonra araştırmacılardan biri tarafından yapılan bir telefon görüşmesiyle, takviyeye uyum, ateşin süresi, taburcu olduktan sonraki ziyaretlerde antibiyotik reçetesi ve yan etkiler hakkında bilgi almak veya bunları doğrulamak amacıyla gerçekleştirildi. </a:t>
            </a:r>
          </a:p>
          <a:p>
            <a:pPr>
              <a:lnSpc>
                <a:spcPct val="107000"/>
              </a:lnSpc>
              <a:spcAft>
                <a:spcPts val="800"/>
              </a:spcAft>
            </a:pPr>
            <a:r>
              <a:rPr lang="tr-TR" sz="2000" kern="100" dirty="0">
                <a:effectLst/>
                <a:latin typeface="Aptos" panose="02110004020202020204"/>
                <a:ea typeface="Aptos" panose="02110004020202020204"/>
                <a:cs typeface="Times New Roman" panose="02020603050405020304" pitchFamily="18" charset="0"/>
              </a:rPr>
              <a:t>Ateşin devam ettiği durumlarda, takip telefon görüşmeleri 7 günde bir yapıldı.</a:t>
            </a:r>
          </a:p>
        </p:txBody>
      </p:sp>
    </p:spTree>
    <p:extLst>
      <p:ext uri="{BB962C8B-B14F-4D97-AF65-F5344CB8AC3E}">
        <p14:creationId xmlns:p14="http://schemas.microsoft.com/office/powerpoint/2010/main" val="3159612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07475E8-2F50-4CD0-B5A0-283C9C926A2D}"/>
              </a:ext>
            </a:extLst>
          </p:cNvPr>
          <p:cNvSpPr>
            <a:spLocks noGrp="1"/>
          </p:cNvSpPr>
          <p:nvPr>
            <p:ph idx="1"/>
          </p:nvPr>
        </p:nvSpPr>
        <p:spPr>
          <a:xfrm>
            <a:off x="838200" y="365125"/>
            <a:ext cx="10515600" cy="5811838"/>
          </a:xfrm>
        </p:spPr>
        <p:txBody>
          <a:bodyPr>
            <a:normAutofit/>
          </a:bodyPr>
          <a:lstStyle/>
          <a:p>
            <a:pPr>
              <a:lnSpc>
                <a:spcPct val="107000"/>
              </a:lnSpc>
              <a:spcAft>
                <a:spcPts val="800"/>
              </a:spcAft>
            </a:pPr>
            <a:r>
              <a:rPr lang="tr-TR" sz="2000" b="1" i="1" kern="100" dirty="0">
                <a:effectLst/>
                <a:ea typeface="Aptos" panose="02110004020202020204"/>
                <a:cs typeface="Times New Roman" panose="02020603050405020304" pitchFamily="18" charset="0"/>
              </a:rPr>
              <a:t>Çıktılar</a:t>
            </a:r>
          </a:p>
          <a:p>
            <a:pPr>
              <a:lnSpc>
                <a:spcPct val="107000"/>
              </a:lnSpc>
              <a:spcAft>
                <a:spcPts val="800"/>
              </a:spcAft>
            </a:pPr>
            <a:endParaRPr lang="tr-TR" sz="2000" kern="100" dirty="0">
              <a:effectLst/>
              <a:ea typeface="Aptos" panose="02110004020202020204"/>
              <a:cs typeface="Times New Roman" panose="02020603050405020304" pitchFamily="18" charset="0"/>
            </a:endParaRPr>
          </a:p>
          <a:p>
            <a:pPr>
              <a:lnSpc>
                <a:spcPct val="107000"/>
              </a:lnSpc>
              <a:spcAft>
                <a:spcPts val="800"/>
              </a:spcAft>
            </a:pPr>
            <a:r>
              <a:rPr lang="tr-TR" sz="2000" kern="100" dirty="0">
                <a:effectLst/>
                <a:ea typeface="Aptos" panose="02110004020202020204"/>
                <a:cs typeface="Times New Roman" panose="02020603050405020304" pitchFamily="18" charset="0"/>
              </a:rPr>
              <a:t>Birincil çıktı, bakım verenlerin bildirdiği şekilde ateşin ilk ve son görüldüğü günler arasındaki gün sayısı olarak tanımlanan ateş süresiydi. </a:t>
            </a:r>
          </a:p>
          <a:p>
            <a:pPr>
              <a:lnSpc>
                <a:spcPct val="107000"/>
              </a:lnSpc>
              <a:spcAft>
                <a:spcPts val="800"/>
              </a:spcAft>
            </a:pPr>
            <a:r>
              <a:rPr lang="tr-TR" sz="2000" dirty="0"/>
              <a:t>Ayrıca, hastanın çalışmaya kaydedildiği günden itibaren ateşin ne kadar daha devam ettiği de ek bir analiz olarak hesaplandı.</a:t>
            </a:r>
          </a:p>
          <a:p>
            <a:pPr>
              <a:lnSpc>
                <a:spcPct val="107000"/>
              </a:lnSpc>
              <a:spcAft>
                <a:spcPts val="800"/>
              </a:spcAft>
            </a:pPr>
            <a:r>
              <a:rPr lang="tr-TR" sz="2000" kern="100" dirty="0">
                <a:effectLst/>
                <a:ea typeface="Aptos" panose="02110004020202020204"/>
                <a:cs typeface="Times New Roman" panose="02020603050405020304" pitchFamily="18" charset="0"/>
              </a:rPr>
              <a:t>İkincil çıktılar, antibiyotik reçete edilen hastalarda ishal görülme sıklığı ve acil servis taburcu olduktan sonra takip ziyaretlerinde antibiyotik reçete edilen hasta sayısıydı. </a:t>
            </a:r>
          </a:p>
          <a:p>
            <a:pPr>
              <a:lnSpc>
                <a:spcPct val="107000"/>
              </a:lnSpc>
              <a:spcAft>
                <a:spcPts val="800"/>
              </a:spcAft>
            </a:pPr>
            <a:r>
              <a:rPr lang="tr-TR" sz="2000" kern="100" dirty="0">
                <a:effectLst/>
                <a:ea typeface="Aptos" panose="02110004020202020204"/>
                <a:cs typeface="Times New Roman" panose="02020603050405020304" pitchFamily="18" charset="0"/>
              </a:rPr>
              <a:t>Güvenlik ve tolere edilebilirlik, bildirilen yan etkiler temelinde değerlendirildi.</a:t>
            </a:r>
          </a:p>
        </p:txBody>
      </p:sp>
    </p:spTree>
    <p:extLst>
      <p:ext uri="{BB962C8B-B14F-4D97-AF65-F5344CB8AC3E}">
        <p14:creationId xmlns:p14="http://schemas.microsoft.com/office/powerpoint/2010/main" val="2962489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1E8C79A-C8D6-4705-A7E4-9D810049AA25}"/>
              </a:ext>
            </a:extLst>
          </p:cNvPr>
          <p:cNvSpPr>
            <a:spLocks noGrp="1"/>
          </p:cNvSpPr>
          <p:nvPr>
            <p:ph idx="1"/>
          </p:nvPr>
        </p:nvSpPr>
        <p:spPr>
          <a:xfrm>
            <a:off x="838200" y="365125"/>
            <a:ext cx="10515600" cy="5811838"/>
          </a:xfrm>
        </p:spPr>
        <p:txBody>
          <a:bodyPr>
            <a:normAutofit lnSpcReduction="10000"/>
          </a:bodyPr>
          <a:lstStyle/>
          <a:p>
            <a:pPr>
              <a:lnSpc>
                <a:spcPct val="107000"/>
              </a:lnSpc>
              <a:spcAft>
                <a:spcPts val="800"/>
              </a:spcAft>
            </a:pPr>
            <a:r>
              <a:rPr lang="tr-TR" sz="2000" b="1" i="1" kern="100" dirty="0">
                <a:effectLst/>
                <a:ea typeface="Aptos" panose="02110004020202020204"/>
                <a:cs typeface="Times New Roman" panose="02020603050405020304" pitchFamily="18" charset="0"/>
              </a:rPr>
              <a:t>İstatistiksel analiz</a:t>
            </a:r>
          </a:p>
          <a:p>
            <a:pPr>
              <a:lnSpc>
                <a:spcPct val="107000"/>
              </a:lnSpc>
              <a:spcAft>
                <a:spcPts val="800"/>
              </a:spcAft>
            </a:pPr>
            <a:endParaRPr lang="tr-TR" sz="2000" b="1" i="1" kern="100" dirty="0">
              <a:effectLst/>
              <a:ea typeface="Aptos" panose="02110004020202020204"/>
              <a:cs typeface="Times New Roman" panose="02020603050405020304" pitchFamily="18" charset="0"/>
            </a:endParaRPr>
          </a:p>
          <a:p>
            <a:pPr>
              <a:lnSpc>
                <a:spcPct val="107000"/>
              </a:lnSpc>
              <a:spcAft>
                <a:spcPts val="800"/>
              </a:spcAft>
            </a:pPr>
            <a:r>
              <a:rPr lang="tr-TR" sz="2000" dirty="0"/>
              <a:t>Örneklem Büyüklüğü Hesabı</a:t>
            </a:r>
          </a:p>
          <a:p>
            <a:pPr lvl="1">
              <a:lnSpc>
                <a:spcPct val="107000"/>
              </a:lnSpc>
              <a:spcAft>
                <a:spcPts val="800"/>
              </a:spcAft>
            </a:pPr>
            <a:r>
              <a:rPr lang="tr-TR" sz="2000" dirty="0" err="1"/>
              <a:t>ÜSYE'li</a:t>
            </a:r>
            <a:r>
              <a:rPr lang="tr-TR" sz="2000" dirty="0"/>
              <a:t> çocuklarda tahmini ateş süresi ortalama </a:t>
            </a:r>
            <a:r>
              <a:rPr lang="tr-TR" sz="2000" b="1" dirty="0"/>
              <a:t>4 gün</a:t>
            </a:r>
            <a:r>
              <a:rPr lang="tr-TR" sz="2000" dirty="0"/>
              <a:t> olarak baz alındı.</a:t>
            </a:r>
          </a:p>
          <a:p>
            <a:pPr lvl="1">
              <a:lnSpc>
                <a:spcPct val="107000"/>
              </a:lnSpc>
              <a:spcAft>
                <a:spcPts val="800"/>
              </a:spcAft>
            </a:pPr>
            <a:r>
              <a:rPr lang="tr-TR" sz="2000" b="1" dirty="0"/>
              <a:t>&gt;%36</a:t>
            </a:r>
            <a:r>
              <a:rPr lang="tr-TR" sz="2000" dirty="0"/>
              <a:t>'lık (1.5 gün) bir azalma, klinik olarak anlamlı kabul edildi.</a:t>
            </a:r>
          </a:p>
          <a:p>
            <a:pPr lvl="1">
              <a:lnSpc>
                <a:spcPct val="107000"/>
              </a:lnSpc>
              <a:spcAft>
                <a:spcPts val="800"/>
              </a:spcAft>
            </a:pPr>
            <a:r>
              <a:rPr lang="tr-TR" sz="2000" dirty="0"/>
              <a:t>%5 anlamlılık düzeyinde </a:t>
            </a:r>
            <a:r>
              <a:rPr lang="tr-TR" sz="2000" b="1" dirty="0"/>
              <a:t>%80 güce</a:t>
            </a:r>
            <a:r>
              <a:rPr lang="tr-TR" sz="2000" dirty="0"/>
              <a:t> ulaşmak için grup başına </a:t>
            </a:r>
            <a:r>
              <a:rPr lang="tr-TR" sz="2000" b="1" dirty="0"/>
              <a:t>48 katılımcı</a:t>
            </a:r>
            <a:r>
              <a:rPr lang="tr-TR" sz="2000" dirty="0"/>
              <a:t> gerektiği hesaplandı.</a:t>
            </a:r>
          </a:p>
          <a:p>
            <a:pPr lvl="1">
              <a:lnSpc>
                <a:spcPct val="107000"/>
              </a:lnSpc>
              <a:spcAft>
                <a:spcPts val="800"/>
              </a:spcAft>
            </a:pPr>
            <a:r>
              <a:rPr lang="tr-TR" sz="2000" b="1" dirty="0"/>
              <a:t>%33</a:t>
            </a:r>
            <a:r>
              <a:rPr lang="tr-TR" sz="2000" dirty="0"/>
              <a:t>'lük olası bir kayıp oranı da hesaba katılarak, çalışmaya toplam </a:t>
            </a:r>
            <a:r>
              <a:rPr lang="tr-TR" sz="2000" b="1" dirty="0"/>
              <a:t>128 hasta</a:t>
            </a:r>
            <a:r>
              <a:rPr lang="tr-TR" sz="2000" dirty="0"/>
              <a:t> dahil edildi.</a:t>
            </a:r>
          </a:p>
          <a:p>
            <a:pPr>
              <a:lnSpc>
                <a:spcPct val="107000"/>
              </a:lnSpc>
              <a:spcAft>
                <a:spcPts val="800"/>
              </a:spcAft>
            </a:pPr>
            <a:r>
              <a:rPr lang="tr-TR" sz="2000" dirty="0"/>
              <a:t>Grup Karşılaştırmaları</a:t>
            </a:r>
          </a:p>
          <a:p>
            <a:pPr lvl="1">
              <a:lnSpc>
                <a:spcPct val="107000"/>
              </a:lnSpc>
              <a:spcAft>
                <a:spcPts val="800"/>
              </a:spcAft>
            </a:pPr>
            <a:r>
              <a:rPr lang="tr-TR" sz="2000" b="1" dirty="0"/>
              <a:t>Sürekli Değişkenler:</a:t>
            </a:r>
            <a:r>
              <a:rPr lang="tr-TR" sz="2000" dirty="0"/>
              <a:t> Normal dağılıma göre T-testi veya </a:t>
            </a:r>
            <a:r>
              <a:rPr lang="tr-TR" sz="2000" dirty="0" err="1"/>
              <a:t>Wilcoxon</a:t>
            </a:r>
            <a:r>
              <a:rPr lang="tr-TR" sz="2000" dirty="0"/>
              <a:t> sıralama testi ile analiz edildi.</a:t>
            </a:r>
          </a:p>
          <a:p>
            <a:pPr lvl="1">
              <a:lnSpc>
                <a:spcPct val="107000"/>
              </a:lnSpc>
              <a:spcAft>
                <a:spcPts val="800"/>
              </a:spcAft>
            </a:pPr>
            <a:r>
              <a:rPr lang="tr-TR" sz="2000" b="1" dirty="0"/>
              <a:t>Kategorik Değişkenler:</a:t>
            </a:r>
            <a:r>
              <a:rPr lang="tr-TR" sz="2000" dirty="0"/>
              <a:t> Ki-kare (</a:t>
            </a:r>
            <a:r>
              <a:rPr lang="el-GR" sz="2000" dirty="0"/>
              <a:t>χ²) </a:t>
            </a:r>
            <a:r>
              <a:rPr lang="tr-TR" sz="2000" dirty="0"/>
              <a:t>veya </a:t>
            </a:r>
            <a:r>
              <a:rPr lang="tr-TR" sz="2000" dirty="0" err="1"/>
              <a:t>Fisher'ın</a:t>
            </a:r>
            <a:r>
              <a:rPr lang="tr-TR" sz="2000" dirty="0"/>
              <a:t> kesin testi ile analiz edildi.</a:t>
            </a:r>
          </a:p>
        </p:txBody>
      </p:sp>
    </p:spTree>
    <p:extLst>
      <p:ext uri="{BB962C8B-B14F-4D97-AF65-F5344CB8AC3E}">
        <p14:creationId xmlns:p14="http://schemas.microsoft.com/office/powerpoint/2010/main" val="329876909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1830</Words>
  <Application>Microsoft Office PowerPoint</Application>
  <PresentationFormat>Geniş ekran</PresentationFormat>
  <Paragraphs>143</Paragraphs>
  <Slides>24</Slides>
  <Notes>3</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24</vt:i4>
      </vt:variant>
    </vt:vector>
  </HeadingPairs>
  <TitlesOfParts>
    <vt:vector size="31" baseType="lpstr">
      <vt:lpstr>Aptos</vt:lpstr>
      <vt:lpstr>Aptos Display</vt:lpstr>
      <vt:lpstr>Arial</vt:lpstr>
      <vt:lpstr>Calibri</vt:lpstr>
      <vt:lpstr>Times New Roman</vt:lpstr>
      <vt:lpstr>Office Teması</vt:lpstr>
      <vt:lpstr>1_Office Teması</vt:lpstr>
      <vt:lpstr>PowerPoint Sunusu</vt:lpstr>
      <vt:lpstr>Giriş</vt:lpstr>
      <vt:lpstr>Giriş</vt:lpstr>
      <vt:lpstr>Metod</vt:lpstr>
      <vt:lpstr>PowerPoint Sunusu</vt:lpstr>
      <vt:lpstr>PowerPoint Sunusu</vt:lpstr>
      <vt:lpstr>PowerPoint Sunusu</vt:lpstr>
      <vt:lpstr>PowerPoint Sunusu</vt:lpstr>
      <vt:lpstr>PowerPoint Sunusu</vt:lpstr>
      <vt:lpstr>PowerPoint Sunusu</vt:lpstr>
      <vt:lpstr>Bulgular</vt:lpstr>
      <vt:lpstr>Bulgular</vt:lpstr>
      <vt:lpstr>Bulgular</vt:lpstr>
      <vt:lpstr>Bulgular</vt:lpstr>
      <vt:lpstr>Tartışma</vt:lpstr>
      <vt:lpstr>Tartışma</vt:lpstr>
      <vt:lpstr>Tartışma</vt:lpstr>
      <vt:lpstr>Tartışma</vt:lpstr>
      <vt:lpstr>Tartışma</vt:lpstr>
      <vt:lpstr>Kısıtlılıklar</vt:lpstr>
      <vt:lpstr>Kısıtlılıklar</vt:lpstr>
      <vt:lpstr>Kısıtlılıklar</vt:lpstr>
      <vt:lpstr>Sonuçlar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Aile Hekimliği Ktü</dc:creator>
  <cp:lastModifiedBy>Erkut İhsan Şamil Arıcı</cp:lastModifiedBy>
  <cp:revision>12</cp:revision>
  <dcterms:created xsi:type="dcterms:W3CDTF">2025-10-06T06:16:01Z</dcterms:created>
  <dcterms:modified xsi:type="dcterms:W3CDTF">2025-10-06T22:21:59Z</dcterms:modified>
</cp:coreProperties>
</file>