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85"/>
  </p:notesMasterIdLst>
  <p:sldIdLst>
    <p:sldId id="382" r:id="rId2"/>
    <p:sldId id="383" r:id="rId3"/>
    <p:sldId id="352" r:id="rId4"/>
    <p:sldId id="388" r:id="rId5"/>
    <p:sldId id="385" r:id="rId6"/>
    <p:sldId id="389" r:id="rId7"/>
    <p:sldId id="391" r:id="rId8"/>
    <p:sldId id="386" r:id="rId9"/>
    <p:sldId id="387" r:id="rId10"/>
    <p:sldId id="354" r:id="rId11"/>
    <p:sldId id="390" r:id="rId12"/>
    <p:sldId id="392" r:id="rId13"/>
    <p:sldId id="393" r:id="rId14"/>
    <p:sldId id="395" r:id="rId15"/>
    <p:sldId id="399" r:id="rId16"/>
    <p:sldId id="397" r:id="rId17"/>
    <p:sldId id="400" r:id="rId18"/>
    <p:sldId id="404" r:id="rId19"/>
    <p:sldId id="402" r:id="rId20"/>
    <p:sldId id="403" r:id="rId21"/>
    <p:sldId id="406" r:id="rId22"/>
    <p:sldId id="405" r:id="rId23"/>
    <p:sldId id="410" r:id="rId24"/>
    <p:sldId id="409" r:id="rId25"/>
    <p:sldId id="408" r:id="rId26"/>
    <p:sldId id="339" r:id="rId27"/>
    <p:sldId id="340" r:id="rId28"/>
    <p:sldId id="326" r:id="rId29"/>
    <p:sldId id="375" r:id="rId30"/>
    <p:sldId id="377" r:id="rId31"/>
    <p:sldId id="413" r:id="rId32"/>
    <p:sldId id="362" r:id="rId33"/>
    <p:sldId id="412" r:id="rId34"/>
    <p:sldId id="414" r:id="rId35"/>
    <p:sldId id="279" r:id="rId36"/>
    <p:sldId id="308" r:id="rId37"/>
    <p:sldId id="415" r:id="rId38"/>
    <p:sldId id="284" r:id="rId39"/>
    <p:sldId id="422" r:id="rId40"/>
    <p:sldId id="418" r:id="rId41"/>
    <p:sldId id="441" r:id="rId42"/>
    <p:sldId id="419" r:id="rId43"/>
    <p:sldId id="276" r:id="rId44"/>
    <p:sldId id="343" r:id="rId45"/>
    <p:sldId id="439" r:id="rId46"/>
    <p:sldId id="346" r:id="rId47"/>
    <p:sldId id="440" r:id="rId48"/>
    <p:sldId id="344" r:id="rId49"/>
    <p:sldId id="332" r:id="rId50"/>
    <p:sldId id="348" r:id="rId51"/>
    <p:sldId id="360" r:id="rId52"/>
    <p:sldId id="363" r:id="rId53"/>
    <p:sldId id="347" r:id="rId54"/>
    <p:sldId id="370" r:id="rId55"/>
    <p:sldId id="424" r:id="rId56"/>
    <p:sldId id="425" r:id="rId57"/>
    <p:sldId id="426" r:id="rId58"/>
    <p:sldId id="427" r:id="rId59"/>
    <p:sldId id="285" r:id="rId60"/>
    <p:sldId id="286" r:id="rId61"/>
    <p:sldId id="289" r:id="rId62"/>
    <p:sldId id="288" r:id="rId63"/>
    <p:sldId id="306" r:id="rId64"/>
    <p:sldId id="428" r:id="rId65"/>
    <p:sldId id="429" r:id="rId66"/>
    <p:sldId id="430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302" r:id="rId76"/>
    <p:sldId id="303" r:id="rId77"/>
    <p:sldId id="304" r:id="rId78"/>
    <p:sldId id="307" r:id="rId79"/>
    <p:sldId id="327" r:id="rId80"/>
    <p:sldId id="334" r:id="rId81"/>
    <p:sldId id="349" r:id="rId82"/>
    <p:sldId id="380" r:id="rId83"/>
    <p:sldId id="324" r:id="rId8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4CE3-6915-4627-9E41-8F731A967ABB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F9C5-15DC-4EE5-8F1F-27EBA29276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30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EA229-1627-4F85-8F11-7B0E662B1DE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8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96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1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9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2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8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8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9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6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5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5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BC99-4DC2-A54F-93B5-429E6AE1AF1A}" type="datetimeFigureOut">
              <a:rPr lang="tr-TR" smtClean="0"/>
              <a:t>04.03.2025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853-CD87-3948-9034-C01BE47239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2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C3B224-99F2-42CA-ABCA-04712EC01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3" y="406400"/>
            <a:ext cx="8644173" cy="2387600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C00000"/>
                </a:solidFill>
                <a:latin typeface="+mn-lt"/>
              </a:rPr>
              <a:t>BİRİNCİ BASAMAKTA GEBE TAKİBİ</a:t>
            </a:r>
            <a:endParaRPr lang="tr-TR"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9281FE-C395-4101-AC24-F78C186BC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tr-T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Melik İNCE</a:t>
            </a:r>
            <a:endParaRPr 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600" dirty="0" smtClean="0"/>
              <a:t>KTÜ </a:t>
            </a:r>
            <a:r>
              <a:rPr lang="tr-TR" sz="2600" dirty="0"/>
              <a:t>Tıp Fakültesi Aile Hekimliği Anabilim </a:t>
            </a:r>
            <a:r>
              <a:rPr lang="tr-TR" sz="2600" dirty="0" smtClean="0"/>
              <a:t>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84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3566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İZLEM ARALIKLARI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1544101"/>
            <a:ext cx="105156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tr-TR" dirty="0"/>
              <a:t>1.İzlem :   0 - 14 Hafta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2.İzlem :   18 - 24 Hafta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3.İzlem :   28 - 32 Hafta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4.İzlem :   36 - 38 Hafta </a:t>
            </a:r>
          </a:p>
        </p:txBody>
      </p:sp>
      <p:sp>
        <p:nvSpPr>
          <p:cNvPr id="4" name="Sola Bükülü Ok 3"/>
          <p:cNvSpPr/>
          <p:nvPr/>
        </p:nvSpPr>
        <p:spPr>
          <a:xfrm>
            <a:off x="4793672" y="2048514"/>
            <a:ext cx="748146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ola Bükülü Ok 5"/>
          <p:cNvSpPr/>
          <p:nvPr/>
        </p:nvSpPr>
        <p:spPr>
          <a:xfrm>
            <a:off x="4793672" y="3221513"/>
            <a:ext cx="748146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Sola Bükülü Ok 6"/>
          <p:cNvSpPr/>
          <p:nvPr/>
        </p:nvSpPr>
        <p:spPr>
          <a:xfrm>
            <a:off x="4793672" y="4381997"/>
            <a:ext cx="748146" cy="10271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26" name="Picture 2" descr="Daily Karikatür on X: &quot;hamile tavuk #komik #karikatür #mizah  https://t.co/LSn0G7liyA&quot;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742"/>
            <a:ext cx="51530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İZLEM 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BASAMAKLARI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1544101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 smtClean="0"/>
              <a:t>1</a:t>
            </a:r>
            <a:r>
              <a:rPr lang="tr-TR" dirty="0"/>
              <a:t>. İletişim </a:t>
            </a:r>
          </a:p>
          <a:p>
            <a:pPr marL="0" indent="0">
              <a:buNone/>
            </a:pPr>
            <a:r>
              <a:rPr lang="tr-TR" dirty="0"/>
              <a:t>2. Öykü alma </a:t>
            </a:r>
          </a:p>
          <a:p>
            <a:pPr marL="0" indent="0">
              <a:buNone/>
            </a:pPr>
            <a:r>
              <a:rPr lang="tr-TR" dirty="0"/>
              <a:t>3. Fizik muayene</a:t>
            </a:r>
          </a:p>
          <a:p>
            <a:pPr marL="0" indent="0">
              <a:buNone/>
            </a:pPr>
            <a:r>
              <a:rPr lang="tr-TR" dirty="0"/>
              <a:t>4. Laboratuvar testleri </a:t>
            </a:r>
          </a:p>
          <a:p>
            <a:pPr marL="0" indent="0">
              <a:buNone/>
            </a:pPr>
            <a:r>
              <a:rPr lang="tr-TR" dirty="0"/>
              <a:t>5. Gebeye verilecek ilaç desteği, bağışıklama ve tedaviler</a:t>
            </a:r>
          </a:p>
          <a:p>
            <a:pPr marL="0" indent="0">
              <a:buNone/>
            </a:pPr>
            <a:r>
              <a:rPr lang="tr-TR" dirty="0"/>
              <a:t>6. Bilgilendirme ve danışmanlık</a:t>
            </a:r>
          </a:p>
          <a:p>
            <a:pPr marL="0" indent="0">
              <a:buNone/>
            </a:pPr>
            <a:r>
              <a:rPr lang="tr-TR" dirty="0"/>
              <a:t>7. Sevk edilecek durumlar</a:t>
            </a:r>
          </a:p>
          <a:p>
            <a:pPr marL="0" indent="0">
              <a:buNone/>
            </a:pPr>
            <a:r>
              <a:rPr lang="tr-TR" dirty="0"/>
              <a:t>8. Yapılan izlemin kayıt altına alınması </a:t>
            </a:r>
          </a:p>
        </p:txBody>
      </p:sp>
    </p:spTree>
    <p:extLst>
      <p:ext uri="{BB962C8B-B14F-4D97-AF65-F5344CB8AC3E}">
        <p14:creationId xmlns:p14="http://schemas.microsoft.com/office/powerpoint/2010/main" val="9187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23" y="218538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1. İZLEM (ilk 14 hafta)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1027"/>
            <a:ext cx="10726023" cy="4593112"/>
          </a:xfrm>
        </p:spPr>
        <p:txBody>
          <a:bodyPr anchor="ctr">
            <a:normAutofit/>
          </a:bodyPr>
          <a:lstStyle/>
          <a:p>
            <a:r>
              <a:rPr lang="tr-TR" b="1" dirty="0" smtClean="0"/>
              <a:t>Gebeliğin </a:t>
            </a:r>
            <a:r>
              <a:rPr lang="tr-TR" b="1" dirty="0"/>
              <a:t>İlk 14 haftası </a:t>
            </a:r>
            <a:r>
              <a:rPr lang="tr-TR" b="1" dirty="0" smtClean="0"/>
              <a:t>içerisinde yapınız </a:t>
            </a:r>
            <a:r>
              <a:rPr lang="tr-TR" b="1" dirty="0"/>
              <a:t>ve izlem için 30 </a:t>
            </a:r>
            <a:r>
              <a:rPr lang="tr-TR" b="1" dirty="0" smtClean="0"/>
              <a:t>dakika zaman </a:t>
            </a:r>
            <a:r>
              <a:rPr lang="tr-TR" b="1" dirty="0"/>
              <a:t>ayırınız.</a:t>
            </a:r>
          </a:p>
          <a:p>
            <a:r>
              <a:rPr lang="de-DE" dirty="0"/>
              <a:t>14. </a:t>
            </a:r>
            <a:r>
              <a:rPr lang="de-DE" dirty="0" err="1"/>
              <a:t>gebelik</a:t>
            </a:r>
            <a:r>
              <a:rPr lang="de-DE" dirty="0"/>
              <a:t> </a:t>
            </a:r>
            <a:r>
              <a:rPr lang="de-DE" dirty="0" err="1"/>
              <a:t>haftasından</a:t>
            </a:r>
            <a:r>
              <a:rPr lang="de-DE" dirty="0"/>
              <a:t> </a:t>
            </a:r>
            <a:r>
              <a:rPr lang="de-DE" dirty="0" err="1"/>
              <a:t>sonraki</a:t>
            </a:r>
            <a:r>
              <a:rPr lang="de-DE" dirty="0"/>
              <a:t> </a:t>
            </a:r>
            <a:r>
              <a:rPr lang="de-DE" dirty="0" smtClean="0"/>
              <a:t>gebe</a:t>
            </a:r>
            <a:r>
              <a:rPr lang="tr-TR" dirty="0" smtClean="0"/>
              <a:t> tespitleri; Gebelik </a:t>
            </a:r>
            <a:r>
              <a:rPr lang="tr-TR" dirty="0"/>
              <a:t>haftasına bakılmaksızın “İlk </a:t>
            </a:r>
            <a:r>
              <a:rPr lang="tr-TR" dirty="0" smtClean="0"/>
              <a:t>İzlem” olarak </a:t>
            </a:r>
            <a:r>
              <a:rPr lang="tr-TR" dirty="0"/>
              <a:t>değerlendirilir.</a:t>
            </a:r>
          </a:p>
          <a:p>
            <a:r>
              <a:rPr lang="tr-TR" dirty="0"/>
              <a:t>İlk izlemde yapılması gereken </a:t>
            </a:r>
            <a:r>
              <a:rPr lang="tr-TR" dirty="0" smtClean="0"/>
              <a:t>tüm prosedürler </a:t>
            </a:r>
            <a:r>
              <a:rPr lang="tr-TR" dirty="0"/>
              <a:t>uygulanır.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25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65125"/>
            <a:ext cx="10172700" cy="1108075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1. İLETİŞİM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1333500"/>
            <a:ext cx="10731500" cy="5245099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Gebe </a:t>
            </a:r>
            <a:r>
              <a:rPr lang="tr-TR" dirty="0"/>
              <a:t>ve varsa aile yakınlarını karşılayarak uygun iletişimi kurmak için aşağıdaki basamaklar uygulayın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Gebeyi nazik bir </a:t>
            </a:r>
            <a:r>
              <a:rPr lang="tr-TR" dirty="0"/>
              <a:t>şekilde karşılama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Kendini tanıtma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Gebenin adını öğrenme ve kullanma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Gerekli </a:t>
            </a:r>
            <a:r>
              <a:rPr lang="tr-TR" dirty="0"/>
              <a:t>olumlu beden dilini kullanma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İletişim için gerekli mesafeyi ayarlama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Gebe ile yüz yüze olma, göz teması kurma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Her aşamada soru sorabileceğini belirtme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Gerekli mahremiyeti </a:t>
            </a:r>
            <a:r>
              <a:rPr lang="tr-TR" dirty="0" smtClean="0"/>
              <a:t>sağlama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23" y="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2. Öykü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73" y="1039089"/>
            <a:ext cx="10515600" cy="548640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b="1" dirty="0" smtClean="0"/>
              <a:t>Kişisel bilgiler</a:t>
            </a:r>
            <a:endParaRPr lang="tr-TR" sz="3000" b="1" dirty="0"/>
          </a:p>
          <a:p>
            <a:pPr marL="0" indent="0">
              <a:buNone/>
            </a:pPr>
            <a:r>
              <a:rPr lang="tr-TR" dirty="0"/>
              <a:t>• T.C. </a:t>
            </a:r>
            <a:r>
              <a:rPr lang="tr-TR" dirty="0" smtClean="0"/>
              <a:t>Kimlik Numarası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 (Doğum tarihi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Adres ve telefon numarası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Medeni hali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Akraba evliliği / derecesi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Yaşadığı ev tipi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Yaşadığı mekanın alt yapı koşulları</a:t>
            </a:r>
            <a:r>
              <a:rPr lang="tr-TR" dirty="0"/>
              <a:t>; tuvalet, </a:t>
            </a:r>
            <a:r>
              <a:rPr lang="tr-TR" dirty="0" smtClean="0"/>
              <a:t>su kaynağı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Yaşadığı mekanın elektrik ve ısınma kaynağı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Eğitim düzeyi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Ekonomik kaynakları (Kendi mesleği ve çalışma durumu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Yaşadığı yerin en yakın sağlık kuruluşuna uzaklığı ve ulaşım şartları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Sosyal güvencesi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2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68144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2. Öykü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Soy </a:t>
            </a:r>
            <a:r>
              <a:rPr lang="tr-TR" b="1" dirty="0"/>
              <a:t>geçmişini alınız:</a:t>
            </a:r>
          </a:p>
          <a:p>
            <a:pPr marL="0" indent="0">
              <a:buNone/>
            </a:pPr>
            <a:r>
              <a:rPr lang="tr-TR" dirty="0" smtClean="0"/>
              <a:t>• Kalıtsal </a:t>
            </a:r>
            <a:r>
              <a:rPr lang="tr-TR" dirty="0"/>
              <a:t>hastalıkların </a:t>
            </a:r>
            <a:r>
              <a:rPr lang="tr-TR" sz="2400" i="1" dirty="0"/>
              <a:t>(</a:t>
            </a:r>
            <a:r>
              <a:rPr lang="tr-TR" sz="2400" i="1" dirty="0" err="1">
                <a:solidFill>
                  <a:srgbClr val="FF0000"/>
                </a:solidFill>
              </a:rPr>
              <a:t>konjenital</a:t>
            </a:r>
            <a:r>
              <a:rPr lang="tr-TR" sz="2400" i="1" dirty="0">
                <a:solidFill>
                  <a:srgbClr val="FF0000"/>
                </a:solidFill>
              </a:rPr>
              <a:t> hastalıklar, kas </a:t>
            </a:r>
            <a:r>
              <a:rPr lang="tr-TR" sz="2400" i="1" dirty="0" smtClean="0">
                <a:solidFill>
                  <a:srgbClr val="FF0000"/>
                </a:solidFill>
              </a:rPr>
              <a:t>hastalıkları, </a:t>
            </a:r>
            <a:r>
              <a:rPr lang="tr-TR" sz="2400" i="1" dirty="0" err="1" smtClean="0">
                <a:solidFill>
                  <a:srgbClr val="FF0000"/>
                </a:solidFill>
              </a:rPr>
              <a:t>metabolik</a:t>
            </a:r>
            <a:r>
              <a:rPr lang="tr-TR" sz="2400" i="1" dirty="0" smtClean="0">
                <a:solidFill>
                  <a:srgbClr val="FF0000"/>
                </a:solidFill>
              </a:rPr>
              <a:t> </a:t>
            </a:r>
            <a:r>
              <a:rPr lang="tr-TR" sz="2400" i="1" dirty="0">
                <a:solidFill>
                  <a:srgbClr val="FF0000"/>
                </a:solidFill>
              </a:rPr>
              <a:t>hastalıklar, endokrinolojik hastalıklar, </a:t>
            </a:r>
            <a:r>
              <a:rPr lang="tr-TR" sz="2400" i="1" dirty="0" smtClean="0">
                <a:solidFill>
                  <a:srgbClr val="FF0000"/>
                </a:solidFill>
              </a:rPr>
              <a:t>psikiyatrik hastalıklar </a:t>
            </a:r>
            <a:r>
              <a:rPr lang="tr-TR" sz="2400" i="1" dirty="0">
                <a:solidFill>
                  <a:srgbClr val="FF0000"/>
                </a:solidFill>
              </a:rPr>
              <a:t>vb.) </a:t>
            </a:r>
            <a:r>
              <a:rPr lang="tr-TR" dirty="0"/>
              <a:t>varlığı.</a:t>
            </a:r>
          </a:p>
          <a:p>
            <a:pPr marL="0" indent="0">
              <a:buNone/>
            </a:pPr>
            <a:r>
              <a:rPr lang="tr-TR" b="1" dirty="0" smtClean="0"/>
              <a:t>Alışkanlıklarını </a:t>
            </a:r>
            <a:r>
              <a:rPr lang="tr-TR" b="1" dirty="0"/>
              <a:t>sorgulayınız:</a:t>
            </a:r>
          </a:p>
          <a:p>
            <a:pPr marL="0" indent="0">
              <a:buNone/>
            </a:pPr>
            <a:r>
              <a:rPr lang="tr-TR" dirty="0"/>
              <a:t>• Madde bağımlılığı (sigara, alkol, uyuşturucu)</a:t>
            </a:r>
          </a:p>
          <a:p>
            <a:pPr marL="0" indent="0">
              <a:buNone/>
            </a:pPr>
            <a:r>
              <a:rPr lang="tr-TR" dirty="0"/>
              <a:t>• Toprak vb. yeme</a:t>
            </a:r>
          </a:p>
        </p:txBody>
      </p:sp>
    </p:spTree>
    <p:extLst>
      <p:ext uri="{BB962C8B-B14F-4D97-AF65-F5344CB8AC3E}">
        <p14:creationId xmlns:p14="http://schemas.microsoft.com/office/powerpoint/2010/main" val="18292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14" y="-189490"/>
            <a:ext cx="10515600" cy="1533381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Tıbbi Öykü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1136073"/>
            <a:ext cx="10515600" cy="475936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Kronik sistemik hastalıklar (</a:t>
            </a:r>
            <a:r>
              <a:rPr lang="tr-TR" dirty="0" err="1"/>
              <a:t>epilepsi,diyabet</a:t>
            </a:r>
            <a:r>
              <a:rPr lang="tr-TR" dirty="0"/>
              <a:t>, </a:t>
            </a:r>
            <a:r>
              <a:rPr lang="tr-TR" dirty="0" smtClean="0"/>
              <a:t>hipertansiyon, </a:t>
            </a:r>
            <a:r>
              <a:rPr lang="tr-TR" dirty="0" err="1" smtClean="0"/>
              <a:t>tiroid</a:t>
            </a:r>
            <a:r>
              <a:rPr lang="tr-TR" dirty="0"/>
              <a:t>, </a:t>
            </a:r>
            <a:r>
              <a:rPr lang="tr-TR" dirty="0" err="1"/>
              <a:t>kardiyovasküler</a:t>
            </a:r>
            <a:r>
              <a:rPr lang="tr-TR" dirty="0"/>
              <a:t> hastalıklar, böbrek hastalıkları vb.)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tromboemboli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Geçirilmiş veya tedavisi sürmekte olan enfeksiyon </a:t>
            </a:r>
            <a:r>
              <a:rPr lang="tr-TR" dirty="0" smtClean="0"/>
              <a:t>hastalıkları (tüberküloz</a:t>
            </a:r>
            <a:r>
              <a:rPr lang="tr-TR" dirty="0"/>
              <a:t>, </a:t>
            </a:r>
            <a:r>
              <a:rPr lang="tr-TR" dirty="0" err="1"/>
              <a:t>brusella</a:t>
            </a:r>
            <a:r>
              <a:rPr lang="tr-TR" dirty="0"/>
              <a:t>, </a:t>
            </a:r>
            <a:r>
              <a:rPr lang="tr-TR" dirty="0" err="1"/>
              <a:t>paraziter</a:t>
            </a:r>
            <a:r>
              <a:rPr lang="tr-TR" dirty="0"/>
              <a:t> hastalıklar, vb.)</a:t>
            </a:r>
          </a:p>
          <a:p>
            <a:pPr marL="0" indent="0">
              <a:buNone/>
            </a:pPr>
            <a:r>
              <a:rPr lang="tr-TR" dirty="0"/>
              <a:t>• Cinsel yolla bulaşan enfeksiyonlar (CYBE)</a:t>
            </a:r>
          </a:p>
          <a:p>
            <a:pPr marL="0" indent="0">
              <a:buNone/>
            </a:pPr>
            <a:r>
              <a:rPr lang="tr-TR" dirty="0"/>
              <a:t>• Psikiyatrik hastalıklar</a:t>
            </a:r>
          </a:p>
          <a:p>
            <a:pPr marL="0" indent="0">
              <a:buNone/>
            </a:pPr>
            <a:r>
              <a:rPr lang="tr-TR" dirty="0"/>
              <a:t>• Aile içi şiddet</a:t>
            </a:r>
          </a:p>
          <a:p>
            <a:pPr marL="0" indent="0">
              <a:buNone/>
            </a:pPr>
            <a:r>
              <a:rPr lang="tr-TR" dirty="0"/>
              <a:t>• Kan transfüzyonu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Talasemi</a:t>
            </a:r>
            <a:r>
              <a:rPr lang="tr-TR" dirty="0"/>
              <a:t> taşıyıcılığı</a:t>
            </a:r>
          </a:p>
          <a:p>
            <a:pPr marL="0" indent="0">
              <a:buNone/>
            </a:pPr>
            <a:r>
              <a:rPr lang="tr-TR" dirty="0"/>
              <a:t>• Hastaneye yatış öyküsü ve nedenleri</a:t>
            </a:r>
          </a:p>
          <a:p>
            <a:pPr marL="0" indent="0">
              <a:buNone/>
            </a:pPr>
            <a:r>
              <a:rPr lang="tr-TR" dirty="0"/>
              <a:t>• Geçirilmiş jinekolojik operasyonlar (</a:t>
            </a:r>
            <a:r>
              <a:rPr lang="tr-TR" dirty="0" err="1"/>
              <a:t>histerotomi</a:t>
            </a:r>
            <a:r>
              <a:rPr lang="tr-TR" dirty="0"/>
              <a:t>, </a:t>
            </a:r>
            <a:r>
              <a:rPr lang="tr-TR" dirty="0" err="1" smtClean="0"/>
              <a:t>myomektomi</a:t>
            </a:r>
            <a:r>
              <a:rPr lang="tr-TR" dirty="0"/>
              <a:t> </a:t>
            </a:r>
            <a:r>
              <a:rPr lang="tr-TR" dirty="0" smtClean="0"/>
              <a:t>vb.)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73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5" y="218538"/>
            <a:ext cx="10739878" cy="91753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Tıbbi Öykü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1136073"/>
            <a:ext cx="10515600" cy="47593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Geçirilmiş diğer operasyonlar (</a:t>
            </a:r>
            <a:r>
              <a:rPr lang="tr-TR" dirty="0" err="1"/>
              <a:t>apendektomi</a:t>
            </a:r>
            <a:r>
              <a:rPr lang="tr-TR" dirty="0"/>
              <a:t> vb.)</a:t>
            </a:r>
          </a:p>
          <a:p>
            <a:pPr marL="0" indent="0">
              <a:buNone/>
            </a:pPr>
            <a:r>
              <a:rPr lang="tr-TR" dirty="0"/>
              <a:t>• Anestezi problemleri</a:t>
            </a:r>
          </a:p>
          <a:p>
            <a:pPr marL="0" indent="0">
              <a:buNone/>
            </a:pPr>
            <a:r>
              <a:rPr lang="tr-TR" dirty="0"/>
              <a:t>• İlaç </a:t>
            </a:r>
            <a:r>
              <a:rPr lang="tr-TR" dirty="0" err="1"/>
              <a:t>allerjisi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Sürekli kullanmak zorunda olduğu ilaçlar (</a:t>
            </a:r>
            <a:r>
              <a:rPr lang="tr-TR" dirty="0" err="1" smtClean="0"/>
              <a:t>antiepileptikler</a:t>
            </a:r>
            <a:r>
              <a:rPr lang="tr-TR" dirty="0" smtClean="0"/>
              <a:t>, </a:t>
            </a:r>
            <a:r>
              <a:rPr lang="tr-TR" dirty="0" err="1" smtClean="0"/>
              <a:t>antidiyabetikler</a:t>
            </a:r>
            <a:r>
              <a:rPr lang="tr-TR" dirty="0"/>
              <a:t>, </a:t>
            </a:r>
            <a:r>
              <a:rPr lang="tr-TR" dirty="0" err="1"/>
              <a:t>antihipertansifler</a:t>
            </a:r>
            <a:r>
              <a:rPr lang="tr-TR" dirty="0"/>
              <a:t> vb.)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Tetanoz</a:t>
            </a:r>
            <a:r>
              <a:rPr lang="tr-TR" dirty="0"/>
              <a:t> </a:t>
            </a:r>
            <a:r>
              <a:rPr lang="tr-TR" dirty="0" err="1"/>
              <a:t>toksoid</a:t>
            </a:r>
            <a:r>
              <a:rPr lang="tr-TR" dirty="0"/>
              <a:t> </a:t>
            </a:r>
            <a:r>
              <a:rPr lang="tr-TR" dirty="0" err="1"/>
              <a:t>immünizasyonu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Rubella</a:t>
            </a:r>
            <a:r>
              <a:rPr lang="tr-TR" dirty="0"/>
              <a:t> </a:t>
            </a:r>
            <a:r>
              <a:rPr lang="tr-TR" dirty="0" err="1" smtClean="0"/>
              <a:t>immünizasyonu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• Hepatit B </a:t>
            </a:r>
            <a:r>
              <a:rPr lang="tr-TR" dirty="0" err="1"/>
              <a:t>immünizasyonu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Serviks</a:t>
            </a:r>
            <a:r>
              <a:rPr lang="tr-TR" dirty="0"/>
              <a:t> kanseri taraması</a:t>
            </a:r>
          </a:p>
          <a:p>
            <a:pPr marL="0" indent="0">
              <a:buNone/>
            </a:pPr>
            <a:r>
              <a:rPr lang="tr-TR" dirty="0"/>
              <a:t>• HIV </a:t>
            </a:r>
            <a:r>
              <a:rPr lang="tr-TR" dirty="0" err="1"/>
              <a:t>profilaksi</a:t>
            </a:r>
            <a:r>
              <a:rPr lang="tr-TR" dirty="0"/>
              <a:t> veya tedavisi</a:t>
            </a:r>
          </a:p>
        </p:txBody>
      </p:sp>
    </p:spTree>
    <p:extLst>
      <p:ext uri="{BB962C8B-B14F-4D97-AF65-F5344CB8AC3E}">
        <p14:creationId xmlns:p14="http://schemas.microsoft.com/office/powerpoint/2010/main" val="20998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0545" y="198870"/>
            <a:ext cx="10515600" cy="1325563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  <a:latin typeface="+mn-lt"/>
              </a:rPr>
              <a:t>Obstetrik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 ve üreme sağlığı öyküsü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Gravida</a:t>
            </a:r>
            <a:r>
              <a:rPr lang="tr-TR" dirty="0"/>
              <a:t>, Parite</a:t>
            </a:r>
          </a:p>
          <a:p>
            <a:pPr marL="0" indent="0">
              <a:buNone/>
            </a:pPr>
            <a:r>
              <a:rPr lang="tr-TR" dirty="0"/>
              <a:t>•Yaşayan çocuk sayısı </a:t>
            </a:r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dirty="0" err="1" smtClean="0"/>
              <a:t>Maternal</a:t>
            </a:r>
            <a:r>
              <a:rPr lang="tr-TR" dirty="0" smtClean="0"/>
              <a:t> komplikasyonlar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•Doğumların kim tarafından nerede yapıldığı</a:t>
            </a:r>
          </a:p>
          <a:p>
            <a:pPr marL="0" indent="0">
              <a:buNone/>
            </a:pPr>
            <a:r>
              <a:rPr lang="tr-TR" dirty="0"/>
              <a:t>•Doğum ağırlığı ve cinsiyeti</a:t>
            </a:r>
          </a:p>
          <a:p>
            <a:pPr marL="0" indent="0">
              <a:buNone/>
            </a:pPr>
            <a:r>
              <a:rPr lang="tr-TR" dirty="0"/>
              <a:t>•Doğum sırasında yaşanan komplikasyonlar </a:t>
            </a:r>
          </a:p>
          <a:p>
            <a:pPr marL="0" indent="0">
              <a:buNone/>
            </a:pPr>
            <a:r>
              <a:rPr lang="tr-TR" dirty="0"/>
              <a:t>•Tekrarlayan düşükler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•Gebeliğin sonlanma şekli ve gebelik haftası</a:t>
            </a:r>
          </a:p>
          <a:p>
            <a:pPr marL="0" indent="0">
              <a:buNone/>
            </a:pPr>
            <a:r>
              <a:rPr lang="tr-TR" dirty="0"/>
              <a:t>•Doğum sonrası yaşanan komplikasyonlar </a:t>
            </a:r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dirty="0" err="1" smtClean="0"/>
              <a:t>Fötal</a:t>
            </a:r>
            <a:r>
              <a:rPr lang="tr-TR" dirty="0" smtClean="0"/>
              <a:t> komplikasyonlar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•Ölü doğum ve nedenleri</a:t>
            </a:r>
          </a:p>
          <a:p>
            <a:pPr marL="0" indent="0">
              <a:buNone/>
            </a:pPr>
            <a:r>
              <a:rPr lang="tr-TR" dirty="0"/>
              <a:t>•Bebek ölümü ve nedenleri </a:t>
            </a:r>
          </a:p>
          <a:p>
            <a:pPr marL="0" indent="0">
              <a:buNone/>
            </a:pPr>
            <a:r>
              <a:rPr lang="tr-TR" dirty="0"/>
              <a:t>•Çocuk ölümü ve nedenleri</a:t>
            </a:r>
          </a:p>
          <a:p>
            <a:pPr marL="0" indent="0">
              <a:buNone/>
            </a:pPr>
            <a:r>
              <a:rPr lang="tr-TR" dirty="0"/>
              <a:t>•Anne sütü verip vermediği ve süresi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3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40" y="-169389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evcut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G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ebelik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7" y="651163"/>
            <a:ext cx="11055926" cy="5680364"/>
          </a:xfrm>
        </p:spPr>
        <p:txBody>
          <a:bodyPr anchor="ctr">
            <a:normAutofit fontScale="8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smtClean="0"/>
              <a:t>Son </a:t>
            </a:r>
            <a:r>
              <a:rPr lang="tr-TR" dirty="0"/>
              <a:t>adetinin ilk günü</a:t>
            </a:r>
          </a:p>
          <a:p>
            <a:pPr marL="0" indent="0">
              <a:buNone/>
            </a:pPr>
            <a:r>
              <a:rPr lang="tr-TR" dirty="0" smtClean="0"/>
              <a:t>• Adet </a:t>
            </a:r>
            <a:r>
              <a:rPr lang="tr-TR" dirty="0"/>
              <a:t>düzeni</a:t>
            </a:r>
          </a:p>
          <a:p>
            <a:pPr marL="0" indent="0">
              <a:buNone/>
            </a:pPr>
            <a:r>
              <a:rPr lang="tr-TR" dirty="0" smtClean="0"/>
              <a:t>• Tahmini </a:t>
            </a:r>
            <a:r>
              <a:rPr lang="tr-TR" dirty="0"/>
              <a:t>doğum tarihi (</a:t>
            </a:r>
            <a:r>
              <a:rPr lang="tr-TR" dirty="0" err="1" smtClean="0"/>
              <a:t>Naegale</a:t>
            </a:r>
            <a:r>
              <a:rPr lang="tr-TR" dirty="0" smtClean="0"/>
              <a:t> formülü </a:t>
            </a:r>
            <a:r>
              <a:rPr lang="tr-TR" dirty="0"/>
              <a:t>kullanılır SAT’a 7 ekleyip, 3 ay geri gelinir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sz="2300" b="1" dirty="0"/>
              <a:t>Örnek</a:t>
            </a:r>
            <a:r>
              <a:rPr lang="tr-TR" sz="2300" b="1" dirty="0" smtClean="0"/>
              <a:t>;</a:t>
            </a:r>
          </a:p>
          <a:p>
            <a:pPr marL="0" indent="0">
              <a:buNone/>
            </a:pPr>
            <a:endParaRPr lang="tr-TR" sz="2300" b="1" dirty="0"/>
          </a:p>
          <a:p>
            <a:pPr marL="0" indent="0">
              <a:buNone/>
            </a:pPr>
            <a:endParaRPr lang="tr-TR" sz="2300" b="1" dirty="0" smtClean="0"/>
          </a:p>
          <a:p>
            <a:pPr marL="0" indent="0">
              <a:buNone/>
            </a:pPr>
            <a:endParaRPr lang="tr-TR" sz="2300" b="1" dirty="0"/>
          </a:p>
          <a:p>
            <a:pPr marL="0" indent="0">
              <a:buNone/>
            </a:pPr>
            <a:r>
              <a:rPr lang="tr-TR" dirty="0" smtClean="0"/>
              <a:t>• Son </a:t>
            </a:r>
            <a:r>
              <a:rPr lang="tr-TR" dirty="0"/>
              <a:t>adet tarihini bilmiyorsa veya şüpheli ise ultrason ile gebelik yaşının </a:t>
            </a:r>
            <a:r>
              <a:rPr lang="tr-TR" dirty="0" smtClean="0"/>
              <a:t>belirlenmesi</a:t>
            </a:r>
          </a:p>
          <a:p>
            <a:pPr marL="0" indent="0">
              <a:buNone/>
            </a:pPr>
            <a:r>
              <a:rPr lang="tr-TR" dirty="0"/>
              <a:t>• Gebelik yakınmaları  </a:t>
            </a:r>
            <a:r>
              <a:rPr lang="tr-TR" sz="2400" dirty="0">
                <a:solidFill>
                  <a:srgbClr val="FF0000"/>
                </a:solidFill>
              </a:rPr>
              <a:t>(bulantı, kusma, toprak vb. yeme, sık idrara çıkma, meme hassasiyeti, kabızlık, mide yanması, nefes darlığı, çarpıntı, halsizlik vb</a:t>
            </a:r>
            <a:r>
              <a:rPr lang="tr-TR" sz="2400" dirty="0" smtClean="0">
                <a:solidFill>
                  <a:srgbClr val="FF0000"/>
                </a:solidFill>
              </a:rPr>
              <a:t>.)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• Gebelik tehlike işaretlerine ait yakınmalar </a:t>
            </a:r>
            <a:r>
              <a:rPr lang="tr-TR" sz="2400" i="1" dirty="0" smtClean="0"/>
              <a:t> </a:t>
            </a:r>
            <a:r>
              <a:rPr lang="tr-TR" sz="2400" i="1" dirty="0">
                <a:solidFill>
                  <a:srgbClr val="FF0000"/>
                </a:solidFill>
              </a:rPr>
              <a:t>(vajinal kanama, yüksek </a:t>
            </a:r>
            <a:r>
              <a:rPr lang="tr-TR" sz="2400" i="1" dirty="0" smtClean="0">
                <a:solidFill>
                  <a:srgbClr val="FF0000"/>
                </a:solidFill>
              </a:rPr>
              <a:t>ateş, karın </a:t>
            </a:r>
            <a:r>
              <a:rPr lang="tr-TR" sz="2400" i="1" dirty="0">
                <a:solidFill>
                  <a:srgbClr val="FF0000"/>
                </a:solidFill>
              </a:rPr>
              <a:t>ağrısı, baş ağrısı, solunum güçlüğü veya sık </a:t>
            </a:r>
            <a:r>
              <a:rPr lang="tr-TR" sz="2400" i="1" dirty="0" smtClean="0">
                <a:solidFill>
                  <a:srgbClr val="FF0000"/>
                </a:solidFill>
              </a:rPr>
              <a:t>solunum, günlük </a:t>
            </a:r>
            <a:r>
              <a:rPr lang="tr-TR" sz="2400" i="1" dirty="0">
                <a:solidFill>
                  <a:srgbClr val="FF0000"/>
                </a:solidFill>
              </a:rPr>
              <a:t>aktivitelerin gerçekleştirilememesi vb</a:t>
            </a:r>
            <a:r>
              <a:rPr lang="tr-TR" sz="2400" i="1" dirty="0" smtClean="0">
                <a:solidFill>
                  <a:srgbClr val="FF0000"/>
                </a:solidFill>
              </a:rPr>
              <a:t>.)</a:t>
            </a:r>
          </a:p>
          <a:p>
            <a:pPr marL="0" indent="0">
              <a:buNone/>
            </a:pPr>
            <a:r>
              <a:rPr lang="tr-TR" dirty="0"/>
              <a:t>• Gebelik öncesi ve gebelikte ilaç kullanımı,</a:t>
            </a:r>
          </a:p>
          <a:p>
            <a:pPr marL="0" indent="0">
              <a:buNone/>
            </a:pPr>
            <a:r>
              <a:rPr lang="tr-TR" dirty="0"/>
              <a:t>• Gebelik öncesi ve gebelikte seyahat </a:t>
            </a:r>
            <a:r>
              <a:rPr lang="tr-TR" sz="2400" i="1" dirty="0"/>
              <a:t>(sıtma, </a:t>
            </a:r>
            <a:r>
              <a:rPr lang="tr-TR" sz="2400" i="1" dirty="0" err="1"/>
              <a:t>zika</a:t>
            </a:r>
            <a:r>
              <a:rPr lang="tr-TR" sz="2400" i="1" dirty="0"/>
              <a:t> vb. açısından</a:t>
            </a:r>
            <a:r>
              <a:rPr lang="tr-TR" sz="2400" i="1" dirty="0" smtClean="0"/>
              <a:t>).</a:t>
            </a:r>
            <a:endParaRPr lang="tr-TR" i="1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1607128" y="2493818"/>
            <a:ext cx="5527963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/>
              <a:t>Sat 1 temmuz 202</a:t>
            </a:r>
            <a:r>
              <a:rPr lang="tr-TR"/>
              <a:t>4</a:t>
            </a:r>
            <a:r>
              <a:rPr lang="da-DK"/>
              <a:t> + 7 gün = 8 temmuz 202</a:t>
            </a:r>
            <a:r>
              <a:rPr lang="tr-TR"/>
              <a:t>4</a:t>
            </a:r>
            <a:endParaRPr lang="da-DK"/>
          </a:p>
          <a:p>
            <a:r>
              <a:rPr lang="fi-FI"/>
              <a:t>8 temmuz 202</a:t>
            </a:r>
            <a:r>
              <a:rPr lang="tr-TR"/>
              <a:t>4</a:t>
            </a:r>
            <a:r>
              <a:rPr lang="fi-FI"/>
              <a:t> –3 ay = 8 nisan 202</a:t>
            </a:r>
            <a:r>
              <a:rPr lang="tr-TR"/>
              <a:t>4</a:t>
            </a:r>
            <a:r>
              <a:rPr lang="fi-FI"/>
              <a:t> </a:t>
            </a:r>
          </a:p>
          <a:p>
            <a:r>
              <a:rPr lang="fi-FI"/>
              <a:t>8 nisan 202</a:t>
            </a:r>
            <a:r>
              <a:rPr lang="tr-TR"/>
              <a:t>4</a:t>
            </a:r>
            <a:r>
              <a:rPr lang="fi-FI"/>
              <a:t> + 1 yıl = 8 nisan 202</a:t>
            </a:r>
            <a:r>
              <a:rPr lang="tr-TR"/>
              <a:t>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8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DCD6F0-55DE-4116-99E8-2543234A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6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9EC512-B656-4C96-8C91-97F8A90E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31031"/>
            <a:ext cx="10515600" cy="4351338"/>
          </a:xfrm>
        </p:spPr>
        <p:txBody>
          <a:bodyPr/>
          <a:lstStyle/>
          <a:p>
            <a:r>
              <a:rPr lang="tr-TR" dirty="0"/>
              <a:t>Birinci basamakta gebe </a:t>
            </a:r>
            <a:r>
              <a:rPr lang="tr-TR" dirty="0" smtClean="0"/>
              <a:t>takibi </a:t>
            </a:r>
            <a:r>
              <a:rPr lang="tr-TR" dirty="0"/>
              <a:t>hakkında bilgi vermek</a:t>
            </a:r>
          </a:p>
          <a:p>
            <a:r>
              <a:rPr lang="tr-TR" dirty="0"/>
              <a:t>Gebelik risk faktörleri hakkında bilgi vermek 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23" y="21853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Mevcut Gebelik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1544101"/>
            <a:ext cx="10515600" cy="435133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3800" b="1" dirty="0"/>
              <a:t>Normal gebelik yakınmaları</a:t>
            </a:r>
            <a:endParaRPr lang="tr-TR" sz="3800" dirty="0"/>
          </a:p>
          <a:p>
            <a:pPr marL="0" indent="0">
              <a:buNone/>
            </a:pPr>
            <a:r>
              <a:rPr lang="tr-TR" dirty="0" smtClean="0"/>
              <a:t>• Yorgunluk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Bulantı </a:t>
            </a:r>
            <a:r>
              <a:rPr lang="tr-TR" dirty="0"/>
              <a:t>ve kusma</a:t>
            </a:r>
          </a:p>
          <a:p>
            <a:pPr marL="0" indent="0">
              <a:buNone/>
            </a:pPr>
            <a:r>
              <a:rPr lang="tr-TR" dirty="0" smtClean="0"/>
              <a:t>• Sık </a:t>
            </a:r>
            <a:r>
              <a:rPr lang="tr-TR" dirty="0"/>
              <a:t>idrara çıkma</a:t>
            </a:r>
          </a:p>
          <a:p>
            <a:pPr marL="0" indent="0">
              <a:buNone/>
            </a:pPr>
            <a:r>
              <a:rPr lang="tr-TR" dirty="0" smtClean="0"/>
              <a:t>• Baş </a:t>
            </a:r>
            <a:r>
              <a:rPr lang="tr-TR" dirty="0"/>
              <a:t>dönmesi</a:t>
            </a:r>
          </a:p>
          <a:p>
            <a:pPr marL="0" indent="0">
              <a:buNone/>
            </a:pPr>
            <a:r>
              <a:rPr lang="tr-TR" dirty="0" smtClean="0"/>
              <a:t>• Varis </a:t>
            </a:r>
            <a:r>
              <a:rPr lang="tr-TR" dirty="0"/>
              <a:t>ve </a:t>
            </a:r>
            <a:r>
              <a:rPr lang="tr-TR" dirty="0" err="1"/>
              <a:t>hemoroid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Kabızlık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Mide </a:t>
            </a:r>
            <a:r>
              <a:rPr lang="tr-TR" dirty="0"/>
              <a:t>yanması</a:t>
            </a:r>
          </a:p>
          <a:p>
            <a:pPr marL="0" indent="0">
              <a:buNone/>
            </a:pPr>
            <a:r>
              <a:rPr lang="tr-TR" dirty="0" smtClean="0"/>
              <a:t>• Ciltteki </a:t>
            </a:r>
            <a:r>
              <a:rPr lang="tr-TR" dirty="0"/>
              <a:t>değişiklikler</a:t>
            </a:r>
          </a:p>
          <a:p>
            <a:pPr marL="0" indent="0">
              <a:buNone/>
            </a:pPr>
            <a:r>
              <a:rPr lang="tr-TR" dirty="0" smtClean="0"/>
              <a:t>• Meme </a:t>
            </a:r>
            <a:r>
              <a:rPr lang="tr-TR" dirty="0"/>
              <a:t>hassasiyeti</a:t>
            </a:r>
          </a:p>
          <a:p>
            <a:endParaRPr lang="tr-TR" dirty="0"/>
          </a:p>
        </p:txBody>
      </p:sp>
      <p:pic>
        <p:nvPicPr>
          <p:cNvPr id="2050" name="Picture 2" descr="Hamilelik ile ilgili komik bir görsel bırak 😀 - Hamilelik - Mucize Anne 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24" y="1544101"/>
            <a:ext cx="4419599" cy="44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55" y="-11397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Mevcut Gebelik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23" y="997527"/>
            <a:ext cx="10515600" cy="4897912"/>
          </a:xfrm>
        </p:spPr>
        <p:txBody>
          <a:bodyPr anchor="ctr">
            <a:normAutofit fontScale="8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4000" b="1" dirty="0"/>
              <a:t>Tehlike </a:t>
            </a:r>
            <a:r>
              <a:rPr lang="tr-TR" sz="4000" b="1" dirty="0" smtClean="0"/>
              <a:t>işaretleri</a:t>
            </a:r>
            <a:endParaRPr lang="tr-TR" sz="4000" b="1" dirty="0"/>
          </a:p>
          <a:p>
            <a:pPr marL="0" indent="0">
              <a:buNone/>
            </a:pPr>
            <a:r>
              <a:rPr lang="tr-TR" dirty="0" smtClean="0"/>
              <a:t>• Vajinal </a:t>
            </a:r>
            <a:r>
              <a:rPr lang="tr-TR" dirty="0"/>
              <a:t>kanama</a:t>
            </a:r>
          </a:p>
          <a:p>
            <a:pPr marL="0" indent="0">
              <a:buNone/>
            </a:pPr>
            <a:r>
              <a:rPr lang="tr-TR" dirty="0" smtClean="0"/>
              <a:t>• Yüksek </a:t>
            </a:r>
            <a:r>
              <a:rPr lang="tr-TR" dirty="0"/>
              <a:t>ateş</a:t>
            </a:r>
          </a:p>
          <a:p>
            <a:pPr marL="0" indent="0">
              <a:buNone/>
            </a:pPr>
            <a:r>
              <a:rPr lang="tr-TR" dirty="0" smtClean="0"/>
              <a:t>• Karın </a:t>
            </a:r>
            <a:r>
              <a:rPr lang="tr-TR" dirty="0"/>
              <a:t>ağrısı</a:t>
            </a:r>
          </a:p>
          <a:p>
            <a:pPr marL="0" indent="0">
              <a:buNone/>
            </a:pPr>
            <a:r>
              <a:rPr lang="tr-TR" dirty="0" smtClean="0"/>
              <a:t>• Solunum </a:t>
            </a:r>
            <a:r>
              <a:rPr lang="tr-TR" dirty="0"/>
              <a:t>güçlüğü veya sık solunum</a:t>
            </a:r>
          </a:p>
          <a:p>
            <a:pPr marL="0" indent="0">
              <a:buNone/>
            </a:pPr>
            <a:r>
              <a:rPr lang="tr-TR" dirty="0" smtClean="0"/>
              <a:t>• Günlük </a:t>
            </a:r>
            <a:r>
              <a:rPr lang="tr-TR" dirty="0"/>
              <a:t>aktivitelerin gerçekleştirilememesi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Konvülziyon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Baş </a:t>
            </a:r>
            <a:r>
              <a:rPr lang="tr-TR" dirty="0"/>
              <a:t>ağrısı ile beraber görmede bozulma –</a:t>
            </a:r>
            <a:r>
              <a:rPr lang="tr-TR" dirty="0" err="1" smtClean="0"/>
              <a:t>Preeklampsi-eklampsi</a:t>
            </a:r>
            <a:r>
              <a:rPr lang="tr-TR" dirty="0" smtClean="0"/>
              <a:t> habercisi</a:t>
            </a:r>
            <a:endParaRPr lang="tr-TR" dirty="0"/>
          </a:p>
          <a:p>
            <a:pPr marL="0" indent="0">
              <a:buNone/>
            </a:pPr>
            <a:r>
              <a:rPr lang="es-ES" dirty="0" smtClean="0"/>
              <a:t>•</a:t>
            </a:r>
            <a:r>
              <a:rPr lang="tr-TR" dirty="0" smtClean="0"/>
              <a:t> </a:t>
            </a:r>
            <a:r>
              <a:rPr lang="es-ES" dirty="0" smtClean="0"/>
              <a:t>Yüz</a:t>
            </a:r>
            <a:r>
              <a:rPr lang="es-ES" dirty="0"/>
              <a:t>, el ve bacaklarda şişme</a:t>
            </a:r>
          </a:p>
          <a:p>
            <a:pPr marL="0" indent="0">
              <a:buNone/>
            </a:pPr>
            <a:r>
              <a:rPr lang="tr-TR" dirty="0" smtClean="0"/>
              <a:t>• Daha </a:t>
            </a:r>
            <a:r>
              <a:rPr lang="tr-TR" dirty="0"/>
              <a:t>önce hissediliyorken fetüs hareketlerinin hissedilememesi </a:t>
            </a:r>
          </a:p>
          <a:p>
            <a:pPr marL="0" indent="0">
              <a:buNone/>
            </a:pPr>
            <a:r>
              <a:rPr lang="tr-TR" dirty="0" smtClean="0"/>
              <a:t>• Suyunun </a:t>
            </a:r>
            <a:r>
              <a:rPr lang="tr-TR" dirty="0"/>
              <a:t>gelmesi</a:t>
            </a:r>
          </a:p>
          <a:p>
            <a:endParaRPr lang="tr-TR" dirty="0"/>
          </a:p>
        </p:txBody>
      </p:sp>
      <p:pic>
        <p:nvPicPr>
          <p:cNvPr id="3076" name="Picture 4" descr="Hamiş sozler için 33 fikir | hamilelik duyuruları, bebek geliyor, yenidoğan  resim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03" y="628514"/>
            <a:ext cx="3139770" cy="31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2" y="-307934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</a:rPr>
              <a:t>3.FİZİK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706582"/>
            <a:ext cx="10889672" cy="5957454"/>
          </a:xfrm>
        </p:spPr>
        <p:txBody>
          <a:bodyPr anchor="ctr">
            <a:normAutofit/>
          </a:bodyPr>
          <a:lstStyle/>
          <a:p>
            <a:r>
              <a:rPr lang="tr-TR" sz="3200" b="1" dirty="0" smtClean="0"/>
              <a:t>Boy </a:t>
            </a:r>
            <a:r>
              <a:rPr lang="tr-TR" sz="3200" b="1" dirty="0"/>
              <a:t>ve </a:t>
            </a:r>
            <a:r>
              <a:rPr lang="tr-TR" sz="3200" b="1" dirty="0" smtClean="0"/>
              <a:t>kilo </a:t>
            </a:r>
          </a:p>
          <a:p>
            <a:r>
              <a:rPr lang="tr-TR" dirty="0" smtClean="0"/>
              <a:t>Gebenin </a:t>
            </a:r>
            <a:r>
              <a:rPr lang="tr-TR" dirty="0"/>
              <a:t>boy ve kilosu [Vücut Kitle İndeksi (VKİ) &lt;18.5kg/ m2 veya ≥30kg/m2 ise diyetisyene yönlendiriniz</a:t>
            </a:r>
            <a:r>
              <a:rPr lang="tr-TR" dirty="0" smtClean="0"/>
              <a:t>.</a:t>
            </a:r>
            <a:r>
              <a:rPr lang="tr-TR" dirty="0"/>
              <a:t> ]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VKİ’ye</a:t>
            </a:r>
            <a:r>
              <a:rPr lang="tr-TR" dirty="0" smtClean="0"/>
              <a:t> göre </a:t>
            </a:r>
            <a:r>
              <a:rPr lang="tr-TR" dirty="0"/>
              <a:t>zayıf ve normal ağırlıktaki gebelerde ayda en fazla </a:t>
            </a:r>
            <a:r>
              <a:rPr lang="tr-TR" dirty="0" smtClean="0"/>
              <a:t>2 kilo </a:t>
            </a:r>
            <a:r>
              <a:rPr lang="tr-TR" dirty="0"/>
              <a:t>alımı, kilolu ve </a:t>
            </a:r>
            <a:r>
              <a:rPr lang="tr-TR" dirty="0" err="1"/>
              <a:t>obez</a:t>
            </a:r>
            <a:r>
              <a:rPr lang="tr-TR" dirty="0"/>
              <a:t> olan gebelerde ise en fazla 1 </a:t>
            </a:r>
            <a:r>
              <a:rPr lang="tr-TR" dirty="0" smtClean="0"/>
              <a:t>kilo alımı </a:t>
            </a:r>
            <a:r>
              <a:rPr lang="tr-TR" dirty="0"/>
              <a:t>önerilmektedir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BF7B49-F200-6F6F-678D-47E835A3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" y="3178287"/>
            <a:ext cx="9434946" cy="33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181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FİZİK MUAYENE 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2469"/>
            <a:ext cx="10176164" cy="49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2" y="-307934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FİZİK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706582"/>
            <a:ext cx="10656750" cy="51888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Kan basıncı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(</a:t>
            </a:r>
            <a:r>
              <a:rPr lang="tr-TR" i="1" dirty="0" err="1" smtClean="0">
                <a:solidFill>
                  <a:srgbClr val="FF0000"/>
                </a:solidFill>
              </a:rPr>
              <a:t>Sistolik</a:t>
            </a:r>
            <a:r>
              <a:rPr lang="tr-TR" i="1" dirty="0" smtClean="0">
                <a:solidFill>
                  <a:srgbClr val="FF0000"/>
                </a:solidFill>
              </a:rPr>
              <a:t> kan basıncının 140mmHg</a:t>
            </a:r>
            <a:r>
              <a:rPr lang="tr-TR" i="1" dirty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diastolik</a:t>
            </a:r>
            <a:r>
              <a:rPr lang="tr-TR" i="1" dirty="0" smtClean="0">
                <a:solidFill>
                  <a:srgbClr val="FF0000"/>
                </a:solidFill>
              </a:rPr>
              <a:t> kan basıncının 90 </a:t>
            </a:r>
            <a:r>
              <a:rPr lang="tr-TR" i="1" dirty="0" err="1">
                <a:solidFill>
                  <a:srgbClr val="FF0000"/>
                </a:solidFill>
              </a:rPr>
              <a:t>mmHg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üstünde olması yüksek tansiyon olarak kabul edilir)</a:t>
            </a:r>
            <a:endParaRPr lang="tr-TR" i="1" dirty="0">
              <a:solidFill>
                <a:srgbClr val="FF0000"/>
              </a:solidFill>
            </a:endParaRPr>
          </a:p>
          <a:p>
            <a:r>
              <a:rPr lang="tr-TR" dirty="0" smtClean="0"/>
              <a:t>Nabız </a:t>
            </a:r>
            <a:r>
              <a:rPr lang="tr-TR" dirty="0"/>
              <a:t>60-100</a:t>
            </a:r>
          </a:p>
          <a:p>
            <a:r>
              <a:rPr lang="tr-TR" dirty="0" smtClean="0"/>
              <a:t>Ciddi </a:t>
            </a:r>
            <a:r>
              <a:rPr lang="tr-TR" dirty="0"/>
              <a:t>anemi bulgularını kontrol</a:t>
            </a:r>
          </a:p>
          <a:p>
            <a:r>
              <a:rPr lang="tr-TR" dirty="0" smtClean="0"/>
              <a:t>Göğüs </a:t>
            </a:r>
            <a:r>
              <a:rPr lang="tr-TR" dirty="0"/>
              <a:t>ve kalp </a:t>
            </a:r>
            <a:r>
              <a:rPr lang="tr-TR" dirty="0" err="1"/>
              <a:t>oskültasyonu</a:t>
            </a:r>
            <a:endParaRPr lang="tr-TR" dirty="0"/>
          </a:p>
          <a:p>
            <a:r>
              <a:rPr lang="tr-TR" dirty="0" err="1" smtClean="0"/>
              <a:t>Pretibial</a:t>
            </a:r>
            <a:r>
              <a:rPr lang="tr-TR" dirty="0" smtClean="0"/>
              <a:t> ödem </a:t>
            </a:r>
            <a:r>
              <a:rPr lang="tr-TR" dirty="0"/>
              <a:t>ve varis tespiti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57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3" y="0"/>
            <a:ext cx="10515600" cy="1028371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FİZİK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1028371"/>
            <a:ext cx="10656751" cy="4867068"/>
          </a:xfrm>
        </p:spPr>
        <p:txBody>
          <a:bodyPr anchor="ctr"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Gebelik </a:t>
            </a:r>
            <a:r>
              <a:rPr lang="tr-TR" dirty="0"/>
              <a:t>haftası ile </a:t>
            </a:r>
            <a:r>
              <a:rPr lang="tr-TR" dirty="0" err="1" smtClean="0"/>
              <a:t>uterus</a:t>
            </a:r>
            <a:r>
              <a:rPr lang="tr-TR" dirty="0" smtClean="0"/>
              <a:t> büyüklüğünün </a:t>
            </a:r>
            <a:r>
              <a:rPr lang="tr-TR" dirty="0"/>
              <a:t>uygunluğunu değerlendirme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Semptomatik</a:t>
            </a:r>
            <a:r>
              <a:rPr lang="tr-TR" dirty="0" smtClean="0"/>
              <a:t> CYBE </a:t>
            </a:r>
            <a:r>
              <a:rPr lang="tr-TR" dirty="0"/>
              <a:t>bulgusu varsa değerlendirme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Fetus</a:t>
            </a:r>
            <a:r>
              <a:rPr lang="tr-TR" dirty="0" smtClean="0"/>
              <a:t> kalp </a:t>
            </a:r>
            <a:r>
              <a:rPr lang="tr-TR" dirty="0"/>
              <a:t>seslerini değerlendirme 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 (</a:t>
            </a:r>
            <a:r>
              <a:rPr lang="tr-TR" i="1" dirty="0" err="1" smtClean="0">
                <a:solidFill>
                  <a:srgbClr val="FF0000"/>
                </a:solidFill>
              </a:rPr>
              <a:t>Fetal</a:t>
            </a:r>
            <a:r>
              <a:rPr lang="tr-TR" i="1" dirty="0" smtClean="0">
                <a:solidFill>
                  <a:srgbClr val="FF0000"/>
                </a:solidFill>
              </a:rPr>
              <a:t> kalp </a:t>
            </a:r>
            <a:r>
              <a:rPr lang="tr-TR" i="1" dirty="0">
                <a:solidFill>
                  <a:srgbClr val="FF0000"/>
                </a:solidFill>
              </a:rPr>
              <a:t>atımı sayısı normalde; dakikada 120-160 aralığındadır. El </a:t>
            </a:r>
            <a:r>
              <a:rPr lang="tr-TR" i="1" dirty="0" err="1" smtClean="0">
                <a:solidFill>
                  <a:srgbClr val="FF0000"/>
                </a:solidFill>
              </a:rPr>
              <a:t>doppleri</a:t>
            </a:r>
            <a:r>
              <a:rPr lang="tr-TR" i="1" dirty="0" smtClean="0">
                <a:solidFill>
                  <a:srgbClr val="FF0000"/>
                </a:solidFill>
              </a:rPr>
              <a:t> ile </a:t>
            </a:r>
            <a:r>
              <a:rPr lang="tr-TR" i="1" dirty="0">
                <a:solidFill>
                  <a:srgbClr val="FF0000"/>
                </a:solidFill>
              </a:rPr>
              <a:t>10.-12. haftalardan itibaren duyulabilir</a:t>
            </a:r>
            <a:r>
              <a:rPr lang="tr-TR" i="1" dirty="0" smtClean="0">
                <a:solidFill>
                  <a:srgbClr val="FF0000"/>
                </a:solidFill>
              </a:rPr>
              <a:t>)</a:t>
            </a:r>
            <a:endParaRPr lang="tr-TR" i="1" dirty="0">
              <a:solidFill>
                <a:srgbClr val="FF0000"/>
              </a:solidFill>
            </a:endParaRPr>
          </a:p>
          <a:p>
            <a:r>
              <a:rPr lang="tr-TR" dirty="0"/>
              <a:t>Bebeğin ilk hareketlerini hissetme zamanını kaydetmesini isteyiniz </a:t>
            </a:r>
            <a:endParaRPr lang="tr-TR" dirty="0" smtClean="0"/>
          </a:p>
          <a:p>
            <a:pPr marL="0" indent="0">
              <a:buNone/>
            </a:pP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(</a:t>
            </a:r>
            <a:r>
              <a:rPr lang="tr-TR" i="1" dirty="0">
                <a:solidFill>
                  <a:srgbClr val="FF0000"/>
                </a:solidFill>
              </a:rPr>
              <a:t>bebek hareketlerini genellikle 16 ile 22. haftalar arası hissedilir</a:t>
            </a:r>
            <a:r>
              <a:rPr lang="tr-TR" i="1" dirty="0" smtClean="0">
                <a:solidFill>
                  <a:srgbClr val="FF0000"/>
                </a:solidFill>
              </a:rPr>
              <a:t>.)</a:t>
            </a:r>
            <a:endParaRPr lang="tr-TR" i="1" dirty="0">
              <a:solidFill>
                <a:srgbClr val="FF0000"/>
              </a:solidFill>
            </a:endParaRPr>
          </a:p>
          <a:p>
            <a:r>
              <a:rPr lang="tr-TR" dirty="0" smtClean="0"/>
              <a:t>Tehlike </a:t>
            </a:r>
            <a:r>
              <a:rPr lang="tr-TR" dirty="0"/>
              <a:t>işaretlerini kontrol </a:t>
            </a:r>
            <a:r>
              <a:rPr lang="tr-TR" dirty="0" smtClean="0"/>
              <a:t>etme </a:t>
            </a:r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>
                <a:solidFill>
                  <a:srgbClr val="FF0000"/>
                </a:solidFill>
              </a:rPr>
              <a:t>(Nefes </a:t>
            </a:r>
            <a:r>
              <a:rPr lang="tr-TR" i="1" dirty="0">
                <a:solidFill>
                  <a:srgbClr val="FF0000"/>
                </a:solidFill>
              </a:rPr>
              <a:t>darlığı, öksürük, yüksek </a:t>
            </a:r>
            <a:r>
              <a:rPr lang="tr-TR" i="1" dirty="0" smtClean="0">
                <a:solidFill>
                  <a:srgbClr val="FF0000"/>
                </a:solidFill>
              </a:rPr>
              <a:t>ateş</a:t>
            </a:r>
            <a:r>
              <a:rPr lang="tr-TR" i="1" dirty="0">
                <a:solidFill>
                  <a:srgbClr val="FF0000"/>
                </a:solidFill>
              </a:rPr>
              <a:t> döküntü, </a:t>
            </a:r>
            <a:r>
              <a:rPr lang="tr-TR" i="1" dirty="0" err="1">
                <a:solidFill>
                  <a:srgbClr val="FF0000"/>
                </a:solidFill>
              </a:rPr>
              <a:t>peteşi</a:t>
            </a:r>
            <a:r>
              <a:rPr lang="tr-TR" i="1" dirty="0">
                <a:solidFill>
                  <a:srgbClr val="FF0000"/>
                </a:solidFill>
              </a:rPr>
              <a:t>, kaşıntı izleri, </a:t>
            </a:r>
            <a:r>
              <a:rPr lang="tr-TR" i="1" dirty="0" smtClean="0">
                <a:solidFill>
                  <a:srgbClr val="FF0000"/>
                </a:solidFill>
              </a:rPr>
              <a:t>sarılık </a:t>
            </a:r>
            <a:r>
              <a:rPr lang="tr-TR" i="1" dirty="0">
                <a:solidFill>
                  <a:srgbClr val="FF0000"/>
                </a:solidFill>
              </a:rPr>
              <a:t>vb. bir hastalığı gösteren diğer </a:t>
            </a:r>
            <a:r>
              <a:rPr lang="tr-TR" i="1" dirty="0" smtClean="0">
                <a:solidFill>
                  <a:srgbClr val="FF0000"/>
                </a:solidFill>
              </a:rPr>
              <a:t>tehlike işaretleri 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B26A74DB-2B65-84CA-91BF-8340FE32C9AA}"/>
              </a:ext>
            </a:extLst>
          </p:cNvPr>
          <p:cNvSpPr txBox="1"/>
          <p:nvPr/>
        </p:nvSpPr>
        <p:spPr>
          <a:xfrm>
            <a:off x="582466" y="868815"/>
            <a:ext cx="50147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 dirty="0">
                <a:solidFill>
                  <a:srgbClr val="C00000"/>
                </a:solidFill>
                <a:effectLst/>
              </a:rPr>
              <a:t>         LEOPOLD MANEVRALARI</a:t>
            </a:r>
            <a:r>
              <a:rPr lang="tr-TR" dirty="0">
                <a:effectLst/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marL="457200" indent="-457200">
              <a:buAutoNum type="alphaUcParenR"/>
            </a:pPr>
            <a:r>
              <a:rPr lang="tr-TR" sz="2400" dirty="0" err="1" smtClean="0"/>
              <a:t>Leopold</a:t>
            </a:r>
            <a:r>
              <a:rPr lang="tr-TR" sz="2400" dirty="0" smtClean="0"/>
              <a:t> </a:t>
            </a:r>
            <a:r>
              <a:rPr lang="tr-TR" sz="2400" dirty="0"/>
              <a:t>manevrası: </a:t>
            </a:r>
            <a:r>
              <a:rPr lang="tr-TR" sz="2400" dirty="0" err="1" smtClean="0"/>
              <a:t>Uterin</a:t>
            </a:r>
            <a:r>
              <a:rPr lang="tr-TR" sz="2400" dirty="0" smtClean="0"/>
              <a:t> </a:t>
            </a:r>
            <a:r>
              <a:rPr lang="tr-TR" sz="2400" dirty="0" err="1"/>
              <a:t>fundus</a:t>
            </a:r>
            <a:r>
              <a:rPr lang="tr-TR" sz="2400" dirty="0"/>
              <a:t> </a:t>
            </a:r>
            <a:r>
              <a:rPr lang="tr-TR" sz="2400" dirty="0" err="1"/>
              <a:t>palpe</a:t>
            </a:r>
            <a:r>
              <a:rPr lang="tr-TR" sz="2400" dirty="0"/>
              <a:t> edilerek burada </a:t>
            </a:r>
            <a:r>
              <a:rPr lang="tr-TR" sz="2400" dirty="0" err="1"/>
              <a:t>fetusun</a:t>
            </a:r>
            <a:r>
              <a:rPr lang="tr-TR" sz="2400" dirty="0"/>
              <a:t> bulunan kısmı belirlenir (baş veya makat</a:t>
            </a:r>
            <a:r>
              <a:rPr lang="tr-TR" sz="2400" dirty="0" smtClean="0"/>
              <a:t>).</a:t>
            </a:r>
          </a:p>
          <a:p>
            <a:pPr marL="457200" indent="-457200">
              <a:buAutoNum type="alphaUcParenR"/>
            </a:pPr>
            <a:r>
              <a:rPr lang="tr-TR" sz="2400" dirty="0" err="1" smtClean="0"/>
              <a:t>Leopold</a:t>
            </a:r>
            <a:r>
              <a:rPr lang="tr-TR" sz="2400" dirty="0" smtClean="0"/>
              <a:t> </a:t>
            </a:r>
            <a:r>
              <a:rPr lang="tr-TR" sz="2400" dirty="0"/>
              <a:t>manevrası: Sağ ve sol yanlar </a:t>
            </a:r>
            <a:r>
              <a:rPr lang="tr-TR" sz="2400" dirty="0" err="1"/>
              <a:t>palpe</a:t>
            </a:r>
            <a:r>
              <a:rPr lang="tr-TR" sz="2400" dirty="0"/>
              <a:t> edilerek </a:t>
            </a:r>
            <a:r>
              <a:rPr lang="tr-TR" sz="2400" dirty="0" err="1"/>
              <a:t>fetal</a:t>
            </a:r>
            <a:r>
              <a:rPr lang="tr-TR" sz="2400" dirty="0"/>
              <a:t> sırtın pozisyonu </a:t>
            </a:r>
            <a:r>
              <a:rPr lang="tr-TR" sz="2400" dirty="0" smtClean="0"/>
              <a:t>belirlenir.</a:t>
            </a:r>
          </a:p>
          <a:p>
            <a:pPr marL="457200" indent="-457200">
              <a:buAutoNum type="alphaUcParenR"/>
            </a:pPr>
            <a:r>
              <a:rPr lang="tr-TR" sz="2400" dirty="0" err="1" smtClean="0"/>
              <a:t>Leopold</a:t>
            </a:r>
            <a:r>
              <a:rPr lang="tr-TR" sz="2400" dirty="0" smtClean="0"/>
              <a:t> </a:t>
            </a:r>
            <a:r>
              <a:rPr lang="tr-TR" sz="2400" dirty="0"/>
              <a:t>manevrası: Önde gelen kısmın angaje olup olmadığı </a:t>
            </a:r>
            <a:r>
              <a:rPr lang="tr-TR" sz="2400" dirty="0" smtClean="0"/>
              <a:t>belirlenir.</a:t>
            </a:r>
          </a:p>
          <a:p>
            <a:pPr marL="457200" indent="-457200">
              <a:buAutoNum type="alphaUcParenR"/>
            </a:pPr>
            <a:r>
              <a:rPr lang="tr-TR" sz="2400" dirty="0" err="1" smtClean="0"/>
              <a:t>Leopold</a:t>
            </a:r>
            <a:r>
              <a:rPr lang="tr-TR" sz="2400" dirty="0" smtClean="0"/>
              <a:t> </a:t>
            </a:r>
            <a:r>
              <a:rPr lang="tr-TR" sz="2400" dirty="0"/>
              <a:t>manevrası: Önde gelen kısmın seviyesi belirlenir</a:t>
            </a:r>
          </a:p>
          <a:p>
            <a:pPr algn="l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92784B4-5A30-931E-F6F3-D7DA30D8D9C6}"/>
              </a:ext>
            </a:extLst>
          </p:cNvPr>
          <p:cNvSpPr txBox="1"/>
          <p:nvPr/>
        </p:nvSpPr>
        <p:spPr>
          <a:xfrm>
            <a:off x="6180180" y="6151832"/>
            <a:ext cx="512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/>
              <a:t>https://www.msdmanuals.com/professional/multimedia/figure/leopold-maneuver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76EA3B9B-DC2A-F3F3-7B68-D92373DC0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21" y="636183"/>
            <a:ext cx="522306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B22B02C8-42A7-0DE8-65F4-594A4A15DA14}"/>
              </a:ext>
            </a:extLst>
          </p:cNvPr>
          <p:cNvSpPr txBox="1"/>
          <p:nvPr/>
        </p:nvSpPr>
        <p:spPr>
          <a:xfrm>
            <a:off x="728676" y="217324"/>
            <a:ext cx="614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1" dirty="0">
                <a:solidFill>
                  <a:srgbClr val="C00000"/>
                </a:solidFill>
              </a:rPr>
              <a:t>Gebeliğin değişik haftalarında </a:t>
            </a:r>
            <a:r>
              <a:rPr lang="tr-TR" sz="2400" b="1" dirty="0" err="1">
                <a:solidFill>
                  <a:srgbClr val="C00000"/>
                </a:solidFill>
              </a:rPr>
              <a:t>fundus</a:t>
            </a:r>
            <a:r>
              <a:rPr lang="tr-TR" sz="2400" b="1" dirty="0">
                <a:solidFill>
                  <a:srgbClr val="C00000"/>
                </a:solidFill>
              </a:rPr>
              <a:t> yükseklikleri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6D75EF1-1846-3585-3E66-B6E7E1734E1A}"/>
              </a:ext>
            </a:extLst>
          </p:cNvPr>
          <p:cNvSpPr txBox="1"/>
          <p:nvPr/>
        </p:nvSpPr>
        <p:spPr>
          <a:xfrm>
            <a:off x="7310234" y="6462297"/>
            <a:ext cx="511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 dirty="0"/>
              <a:t>https://www.shecares.com/pregnancy/belly-and-fundal-height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8BDF7C69-88B1-CC05-E9E7-1321E4DB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80" y="0"/>
            <a:ext cx="5384202" cy="64622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0" y="1048321"/>
            <a:ext cx="5157887" cy="53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64E89C6-8093-2E4A-CE5C-8B6D7F10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2" y="295055"/>
            <a:ext cx="4347607" cy="6267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40B63F-E19D-E409-65FA-F8492B78489C}"/>
              </a:ext>
            </a:extLst>
          </p:cNvPr>
          <p:cNvSpPr txBox="1"/>
          <p:nvPr/>
        </p:nvSpPr>
        <p:spPr>
          <a:xfrm>
            <a:off x="6019764" y="819896"/>
            <a:ext cx="563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1">
                <a:solidFill>
                  <a:srgbClr val="FF0000"/>
                </a:solidFill>
              </a:rPr>
              <a:t>GEBELİKTE RİSK DEĞERLENDİRME FORMU</a:t>
            </a:r>
            <a:br>
              <a:rPr lang="tr-TR" sz="1800" b="1">
                <a:solidFill>
                  <a:srgbClr val="FF0000"/>
                </a:solidFill>
              </a:rPr>
            </a:br>
            <a:r>
              <a:rPr lang="tr-TR" sz="1800" b="1">
                <a:solidFill>
                  <a:srgbClr val="FF0000"/>
                </a:solidFill>
              </a:rPr>
              <a:t>(Gebe sevk kriterleridir : tek «evet» cevabı yeterli ) </a:t>
            </a:r>
            <a:endParaRPr lang="tr-TR"/>
          </a:p>
        </p:txBody>
      </p:sp>
      <p:pic>
        <p:nvPicPr>
          <p:cNvPr id="10242" name="Picture 2" descr="Gebelik Zehirlenmesi (Preeklampsi) Nedir? | Doç. Dr. Coşkun ŞİMŞİ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85" y="2236415"/>
            <a:ext cx="4818207" cy="20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8886B-451F-2535-4A08-CB384893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04" y="0"/>
            <a:ext cx="10515600" cy="844794"/>
          </a:xfrm>
        </p:spPr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C549C-228A-1947-BD64-1DC89B57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" y="701228"/>
            <a:ext cx="12191999" cy="6156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effectLst/>
              </a:rPr>
              <a:t>A- Tıbbi Öykü: </a:t>
            </a:r>
            <a:endParaRPr lang="tr-TR" b="1" dirty="0"/>
          </a:p>
          <a:p>
            <a:pPr marL="514350" indent="-514350">
              <a:buAutoNum type="arabicPeriod"/>
            </a:pPr>
            <a:r>
              <a:rPr lang="tr-TR" b="1" dirty="0" err="1">
                <a:effectLst/>
              </a:rPr>
              <a:t>Kardiyovasküler</a:t>
            </a:r>
            <a:r>
              <a:rPr lang="tr-TR" dirty="0">
                <a:effectLst/>
              </a:rPr>
              <a:t> : VTE , Kronik Hipertansiyon , Aritmi, KKH , ARA , KMP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2. </a:t>
            </a:r>
            <a:r>
              <a:rPr lang="tr-TR" b="1" dirty="0">
                <a:effectLst/>
              </a:rPr>
              <a:t>Jinekolojik</a:t>
            </a:r>
            <a:r>
              <a:rPr lang="tr-TR" dirty="0">
                <a:effectLst/>
              </a:rPr>
              <a:t> : </a:t>
            </a:r>
            <a:r>
              <a:rPr lang="tr-TR" dirty="0" err="1">
                <a:effectLst/>
              </a:rPr>
              <a:t>Pelvik</a:t>
            </a:r>
            <a:r>
              <a:rPr lang="tr-TR" dirty="0">
                <a:effectLst/>
              </a:rPr>
              <a:t> Kitle, </a:t>
            </a:r>
            <a:r>
              <a:rPr lang="tr-TR" dirty="0" err="1">
                <a:effectLst/>
              </a:rPr>
              <a:t>Myom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Uterin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Malformasyon</a:t>
            </a:r>
            <a:r>
              <a:rPr lang="tr-TR" dirty="0">
                <a:effectLst/>
              </a:rPr>
              <a:t>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3. </a:t>
            </a:r>
            <a:r>
              <a:rPr lang="tr-TR" b="1" dirty="0">
                <a:effectLst/>
              </a:rPr>
              <a:t>Endokrin</a:t>
            </a:r>
            <a:r>
              <a:rPr lang="tr-TR" dirty="0">
                <a:effectLst/>
              </a:rPr>
              <a:t> :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Mellitus</a:t>
            </a:r>
            <a:r>
              <a:rPr lang="tr-TR" dirty="0">
                <a:effectLst/>
              </a:rPr>
              <a:t> , </a:t>
            </a:r>
            <a:r>
              <a:rPr lang="tr-TR" dirty="0" err="1">
                <a:effectLst/>
              </a:rPr>
              <a:t>Hipotroidi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Hipertroidi</a:t>
            </a:r>
            <a:r>
              <a:rPr lang="tr-TR" dirty="0">
                <a:effectLst/>
              </a:rPr>
              <a:t>, Guatr, </a:t>
            </a:r>
            <a:r>
              <a:rPr lang="tr-TR" dirty="0" err="1">
                <a:effectLst/>
              </a:rPr>
              <a:t>Hiperlipidemi</a:t>
            </a:r>
            <a:r>
              <a:rPr lang="tr-TR" dirty="0">
                <a:effectLst/>
              </a:rPr>
              <a:t>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4. </a:t>
            </a:r>
            <a:r>
              <a:rPr lang="tr-TR" b="1" dirty="0">
                <a:effectLst/>
              </a:rPr>
              <a:t>Nörolojik</a:t>
            </a:r>
            <a:r>
              <a:rPr lang="tr-TR" dirty="0">
                <a:effectLst/>
              </a:rPr>
              <a:t> </a:t>
            </a:r>
            <a:r>
              <a:rPr lang="tr-TR" b="1" dirty="0">
                <a:effectLst/>
              </a:rPr>
              <a:t>ve </a:t>
            </a:r>
            <a:r>
              <a:rPr lang="tr-TR" b="1" dirty="0" err="1">
                <a:effectLst/>
              </a:rPr>
              <a:t>Serebrovasküler</a:t>
            </a:r>
            <a:r>
              <a:rPr lang="tr-TR" dirty="0">
                <a:effectLst/>
              </a:rPr>
              <a:t> : Epilepsi , </a:t>
            </a:r>
            <a:r>
              <a:rPr lang="tr-TR" dirty="0" err="1">
                <a:effectLst/>
              </a:rPr>
              <a:t>Multipl</a:t>
            </a:r>
            <a:r>
              <a:rPr lang="tr-TR" dirty="0">
                <a:effectLst/>
              </a:rPr>
              <a:t> Skleroz, Anevrizma </a:t>
            </a:r>
            <a:r>
              <a:rPr lang="tr-TR" dirty="0" err="1">
                <a:effectLst/>
              </a:rPr>
              <a:t>vb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5. </a:t>
            </a:r>
            <a:r>
              <a:rPr lang="tr-TR" b="1" dirty="0">
                <a:effectLst/>
              </a:rPr>
              <a:t>Psikiyatrik Hastalıklar</a:t>
            </a:r>
            <a:r>
              <a:rPr lang="tr-TR" dirty="0">
                <a:effectLst/>
              </a:rPr>
              <a:t>: Şizofreni, Depresyon vb.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6. </a:t>
            </a:r>
            <a:r>
              <a:rPr lang="tr-TR" b="1" dirty="0">
                <a:effectLst/>
              </a:rPr>
              <a:t>Solunum Sistemi </a:t>
            </a:r>
            <a:r>
              <a:rPr lang="tr-TR" dirty="0">
                <a:effectLst/>
              </a:rPr>
              <a:t>: Astım, KOAH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7. </a:t>
            </a:r>
            <a:r>
              <a:rPr lang="tr-TR" b="1" dirty="0" err="1">
                <a:effectLst/>
              </a:rPr>
              <a:t>Renal</a:t>
            </a:r>
            <a:r>
              <a:rPr lang="tr-TR" dirty="0">
                <a:effectLst/>
              </a:rPr>
              <a:t> : </a:t>
            </a:r>
            <a:r>
              <a:rPr lang="tr-TR" dirty="0" err="1">
                <a:effectLst/>
              </a:rPr>
              <a:t>Pyelonefrit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Nefrotik</a:t>
            </a:r>
            <a:r>
              <a:rPr lang="tr-TR" dirty="0">
                <a:effectLst/>
              </a:rPr>
              <a:t> Sendrom, Kronik Böbrek Yetmezliği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8. </a:t>
            </a:r>
            <a:r>
              <a:rPr lang="tr-TR" b="1" dirty="0">
                <a:effectLst/>
              </a:rPr>
              <a:t>Hematolojik</a:t>
            </a:r>
            <a:r>
              <a:rPr lang="tr-TR" dirty="0">
                <a:effectLst/>
              </a:rPr>
              <a:t> : Orak Hücreli Anemi, </a:t>
            </a:r>
            <a:r>
              <a:rPr lang="tr-TR" dirty="0" err="1">
                <a:effectLst/>
              </a:rPr>
              <a:t>Talasemi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Koagülasyon</a:t>
            </a:r>
            <a:r>
              <a:rPr lang="tr-TR" dirty="0">
                <a:effectLst/>
              </a:rPr>
              <a:t> Bozukluğu vb.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9. </a:t>
            </a:r>
            <a:r>
              <a:rPr lang="tr-TR" b="1" dirty="0">
                <a:effectLst/>
              </a:rPr>
              <a:t>Enfeksiyon</a:t>
            </a:r>
            <a:r>
              <a:rPr lang="tr-TR" dirty="0">
                <a:effectLst/>
              </a:rPr>
              <a:t> : Tüberküloz, Sıtma, HBV, HCV, HİV,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10. </a:t>
            </a:r>
            <a:r>
              <a:rPr lang="tr-TR" b="1" dirty="0" err="1">
                <a:effectLst/>
              </a:rPr>
              <a:t>Romatolojik</a:t>
            </a:r>
            <a:r>
              <a:rPr lang="tr-TR" dirty="0">
                <a:effectLst/>
              </a:rPr>
              <a:t> : Sistemik </a:t>
            </a:r>
            <a:r>
              <a:rPr lang="tr-TR" dirty="0" err="1">
                <a:effectLst/>
              </a:rPr>
              <a:t>Lupus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Eritematozus</a:t>
            </a:r>
            <a:r>
              <a:rPr lang="tr-TR" dirty="0">
                <a:effectLst/>
              </a:rPr>
              <a:t>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11. </a:t>
            </a:r>
            <a:r>
              <a:rPr lang="tr-TR" b="1" dirty="0" err="1">
                <a:effectLst/>
              </a:rPr>
              <a:t>Neoplazmlar</a:t>
            </a:r>
            <a:r>
              <a:rPr lang="tr-TR" dirty="0">
                <a:effectLst/>
              </a:rPr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12. </a:t>
            </a:r>
            <a:r>
              <a:rPr lang="tr-TR" b="1" dirty="0">
                <a:effectLst/>
              </a:rPr>
              <a:t>Kalıtsal</a:t>
            </a:r>
            <a:r>
              <a:rPr lang="tr-TR" dirty="0">
                <a:effectLst/>
              </a:rPr>
              <a:t> : </a:t>
            </a:r>
            <a:r>
              <a:rPr lang="tr-TR" dirty="0" err="1">
                <a:effectLst/>
              </a:rPr>
              <a:t>Konjenital</a:t>
            </a:r>
            <a:r>
              <a:rPr lang="tr-TR" dirty="0">
                <a:effectLst/>
              </a:rPr>
              <a:t> , Kas , </a:t>
            </a:r>
            <a:r>
              <a:rPr lang="tr-TR" dirty="0" err="1">
                <a:effectLst/>
              </a:rPr>
              <a:t>Metabolik</a:t>
            </a:r>
            <a:r>
              <a:rPr lang="tr-TR" dirty="0">
                <a:effectLst/>
              </a:rPr>
              <a:t> Hastalıklar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13.</a:t>
            </a:r>
            <a:r>
              <a:rPr lang="tr-TR" b="1" dirty="0">
                <a:effectLst/>
              </a:rPr>
              <a:t> Ortopedik Bozukluk</a:t>
            </a:r>
            <a:r>
              <a:rPr lang="tr-TR" dirty="0">
                <a:effectLst/>
              </a:rPr>
              <a:t>: Doğuştan kalça çıkıklığı, </a:t>
            </a:r>
            <a:r>
              <a:rPr lang="tr-TR" dirty="0" err="1">
                <a:effectLst/>
              </a:rPr>
              <a:t>Skolyoz</a:t>
            </a:r>
            <a:r>
              <a:rPr lang="tr-TR" dirty="0">
                <a:effectLst/>
              </a:rPr>
              <a:t>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14.</a:t>
            </a:r>
            <a:r>
              <a:rPr lang="tr-TR" b="1" dirty="0">
                <a:effectLst/>
              </a:rPr>
              <a:t> Akraba Evliliği</a:t>
            </a:r>
            <a:r>
              <a:rPr lang="tr-TR" dirty="0">
                <a:effectLst/>
              </a:rPr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15. </a:t>
            </a:r>
            <a:r>
              <a:rPr lang="tr-TR" b="1" dirty="0">
                <a:effectLst/>
              </a:rPr>
              <a:t>İlaç Kullanımı ve Zararlı Madde Bağımlılığı</a:t>
            </a:r>
            <a:r>
              <a:rPr lang="tr-TR" dirty="0">
                <a:effectLst/>
              </a:rPr>
              <a:t>: Sigara, Alkol vb.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effectLst/>
              </a:rPr>
              <a:t>16. </a:t>
            </a:r>
            <a:r>
              <a:rPr lang="tr-TR" b="1" dirty="0">
                <a:effectLst/>
              </a:rPr>
              <a:t>Düşük Sosyoekonomik Durum</a:t>
            </a:r>
            <a:r>
              <a:rPr lang="tr-TR" dirty="0">
                <a:effectLst/>
              </a:rPr>
              <a:t>: İlgili birimlere yönlendiriniz.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8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2DB49-4F43-7EEE-3085-3777BC5E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Öğrenim 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Hedefleri 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4326EC-F7B6-D816-D072-E6CCA1B1F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539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Gebelik </a:t>
            </a:r>
            <a:r>
              <a:rPr lang="tr-TR" dirty="0"/>
              <a:t>izleminin amacını </a:t>
            </a:r>
            <a:r>
              <a:rPr lang="tr-TR" dirty="0" smtClean="0"/>
              <a:t>açıklayabilmek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Gebe </a:t>
            </a:r>
            <a:r>
              <a:rPr lang="tr-TR" dirty="0"/>
              <a:t>izlem aralıklarını sayabilmek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Gebelikte yapılan her görüşmede istenecek tetkikleri sayabilmek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Gebe </a:t>
            </a:r>
            <a:r>
              <a:rPr lang="tr-TR" dirty="0"/>
              <a:t>risk faktörlerini </a:t>
            </a:r>
            <a:r>
              <a:rPr lang="tr-TR" dirty="0" smtClean="0"/>
              <a:t>sayabilmek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Gebe </a:t>
            </a:r>
            <a:r>
              <a:rPr lang="tr-TR" dirty="0"/>
              <a:t>izlemde zamanına göre taramaları </a:t>
            </a:r>
            <a:r>
              <a:rPr lang="tr-TR" dirty="0" smtClean="0"/>
              <a:t>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Sevk kriterlerini sayabilmek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69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1D8791AF-F877-0BB2-DC63-679D1AFC3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1823"/>
            <a:ext cx="10515600" cy="101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>
                <a:solidFill>
                  <a:srgbClr val="FF0000"/>
                </a:solidFill>
              </a:rPr>
              <a:t>GEBELİKTE RİSK DEĞERLENDİRME FORMU</a:t>
            </a:r>
            <a:endParaRPr 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F9147-2112-163F-29CD-0A60F1C5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31" y="1175905"/>
            <a:ext cx="10515600" cy="5520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3200" b="1">
                <a:solidFill>
                  <a:srgbClr val="C00000"/>
                </a:solidFill>
                <a:effectLst/>
              </a:rPr>
              <a:t>B- Obstetrik Öykü: </a:t>
            </a:r>
            <a:endParaRPr lang="tr-TR" sz="32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3200">
                <a:effectLst/>
              </a:rPr>
              <a:t>1. </a:t>
            </a:r>
            <a:r>
              <a:rPr lang="tr-TR" sz="3200" b="1">
                <a:effectLst/>
              </a:rPr>
              <a:t>Geçirilmiş Uterin Cerrahi</a:t>
            </a:r>
            <a:r>
              <a:rPr lang="tr-TR" sz="3200">
                <a:effectLst/>
              </a:rPr>
              <a:t>: Sezaryen, Myomektomi, Metroplasti, Septum vb.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2. </a:t>
            </a:r>
            <a:r>
              <a:rPr lang="tr-TR" sz="3200" b="1">
                <a:effectLst/>
              </a:rPr>
              <a:t>Pelvik Kitle</a:t>
            </a:r>
            <a:r>
              <a:rPr lang="tr-TR" sz="3200">
                <a:effectLst/>
              </a:rPr>
              <a:t>, Myom, Uterin Malformasyon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3.</a:t>
            </a:r>
            <a:r>
              <a:rPr lang="tr-TR" sz="3200" b="1">
                <a:effectLst/>
              </a:rPr>
              <a:t> Tekrarlayan Düşük (3 ve Üzeri )</a:t>
            </a:r>
            <a:r>
              <a:rPr lang="tr-TR" sz="3200">
                <a:effectLst/>
              </a:rPr>
              <a:t>, Ölü Doğum , Yeni doğan ölümü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4. </a:t>
            </a:r>
            <a:r>
              <a:rPr lang="tr-TR" sz="3200" b="1">
                <a:effectLst/>
              </a:rPr>
              <a:t>Düşük Doğum Ağırlığı 2500gr.↓</a:t>
            </a:r>
            <a:r>
              <a:rPr lang="tr-TR" sz="3200">
                <a:effectLst/>
              </a:rPr>
              <a:t> , </a:t>
            </a:r>
            <a:r>
              <a:rPr lang="tr-TR" sz="3200" b="1">
                <a:effectLst/>
              </a:rPr>
              <a:t>Makrozomik Bebek 4000gr.↑  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5. </a:t>
            </a:r>
            <a:r>
              <a:rPr lang="tr-TR" sz="3200" b="1">
                <a:effectLst/>
              </a:rPr>
              <a:t>Eklampsi-Preeklampsi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6. Erken Doğum , Günaşımı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7. </a:t>
            </a:r>
            <a:r>
              <a:rPr lang="tr-TR" sz="3200" b="1">
                <a:effectLst/>
              </a:rPr>
              <a:t>Anomalili Bebek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8.  </a:t>
            </a:r>
            <a:r>
              <a:rPr lang="tr-TR" sz="3200" b="1">
                <a:effectLst/>
              </a:rPr>
              <a:t>Gestasyonel Diyabet 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9.   </a:t>
            </a:r>
            <a:r>
              <a:rPr lang="tr-TR" sz="3200" b="1">
                <a:effectLst/>
              </a:rPr>
              <a:t>Venöz Tromboemboli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10.</a:t>
            </a:r>
            <a:r>
              <a:rPr lang="tr-TR" sz="3200" b="1">
                <a:effectLst/>
              </a:rPr>
              <a:t> Ektopik Gebelik </a:t>
            </a:r>
            <a:endParaRPr lang="tr-TR" sz="3200" b="1"/>
          </a:p>
          <a:p>
            <a:pPr marL="0" indent="0">
              <a:buNone/>
            </a:pPr>
            <a:r>
              <a:rPr lang="tr-TR" sz="3200">
                <a:effectLst/>
              </a:rPr>
              <a:t>11. </a:t>
            </a:r>
            <a:r>
              <a:rPr lang="tr-TR" sz="3200" b="1">
                <a:effectLst/>
              </a:rPr>
              <a:t>Rh/rh Uygunsuzluğu</a:t>
            </a:r>
            <a:r>
              <a:rPr lang="tr-TR" sz="3200">
                <a:effectLst/>
              </a:rPr>
              <a:t>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12. </a:t>
            </a:r>
            <a:r>
              <a:rPr lang="tr-TR" sz="3200" b="1">
                <a:effectLst/>
              </a:rPr>
              <a:t>Antepartum Kanama </a:t>
            </a:r>
            <a:r>
              <a:rPr lang="tr-TR" sz="3200">
                <a:effectLst/>
              </a:rPr>
              <a:t>, Postpartum Kanama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13. Zor ve Müdahaleli Doğum 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14. </a:t>
            </a:r>
            <a:r>
              <a:rPr lang="tr-TR" sz="3200" b="1">
                <a:effectLst/>
              </a:rPr>
              <a:t>Plasenta Previa </a:t>
            </a:r>
            <a:r>
              <a:rPr lang="tr-TR" sz="3200">
                <a:effectLst/>
              </a:rPr>
              <a:t>, </a:t>
            </a:r>
            <a:r>
              <a:rPr lang="tr-TR" sz="3200" b="1">
                <a:effectLst/>
              </a:rPr>
              <a:t>Plasenta Dekolmanı </a:t>
            </a:r>
          </a:p>
          <a:p>
            <a:pPr marL="0" indent="0">
              <a:buNone/>
            </a:pPr>
            <a:r>
              <a:rPr lang="tr-TR"/>
              <a:t/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7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3833764" cy="157985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GEBELİKTE RİSK DEĞERLENDİRME </a:t>
            </a:r>
            <a:r>
              <a:rPr lang="tr-TR" b="1" dirty="0" smtClean="0">
                <a:solidFill>
                  <a:srgbClr val="FF0000"/>
                </a:solidFill>
              </a:rPr>
              <a:t>FORMU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100" b="1" dirty="0">
                <a:solidFill>
                  <a:srgbClr val="C00000"/>
                </a:solidFill>
              </a:rPr>
              <a:t>C- Mevcut Gebeliğin Değerlendirilmesi: </a:t>
            </a: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07818" y="775855"/>
            <a:ext cx="6096000" cy="5818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 smtClean="0"/>
              <a:t>1. 18 </a:t>
            </a:r>
            <a:r>
              <a:rPr lang="tr-TR" sz="1800" b="1" dirty="0"/>
              <a:t>Yaş Altı , 35 Yaş Üstü 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2. </a:t>
            </a:r>
            <a:r>
              <a:rPr lang="tr-TR" sz="1800" b="1" dirty="0" err="1"/>
              <a:t>Rh</a:t>
            </a:r>
            <a:r>
              <a:rPr lang="tr-TR" sz="1800" b="1" dirty="0"/>
              <a:t>/</a:t>
            </a:r>
            <a:r>
              <a:rPr lang="tr-TR" sz="1800" b="1" dirty="0" err="1"/>
              <a:t>rh</a:t>
            </a:r>
            <a:r>
              <a:rPr lang="tr-TR" sz="1800" b="1" dirty="0"/>
              <a:t> Uygunsuzluğu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3. </a:t>
            </a:r>
            <a:r>
              <a:rPr lang="tr-TR" sz="1800" b="1" dirty="0"/>
              <a:t>Çoğul Gebelik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4. İki Yıldan Sık Gebelik , </a:t>
            </a:r>
            <a:r>
              <a:rPr lang="tr-TR" sz="1800" b="1" dirty="0" err="1"/>
              <a:t>Grandmultiparite</a:t>
            </a:r>
            <a:r>
              <a:rPr lang="tr-TR" sz="1800" b="1" dirty="0"/>
              <a:t> (5 ve üzeri doğum)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5. </a:t>
            </a:r>
            <a:r>
              <a:rPr lang="tr-TR" sz="1800" b="1" dirty="0"/>
              <a:t>Sigara, Alkol</a:t>
            </a:r>
            <a:r>
              <a:rPr lang="tr-TR" sz="1800" dirty="0"/>
              <a:t> Kullanımı ve Madde Kullanım </a:t>
            </a:r>
          </a:p>
          <a:p>
            <a:pPr marL="0" indent="0">
              <a:buNone/>
            </a:pPr>
            <a:r>
              <a:rPr lang="tr-TR" sz="1800" dirty="0"/>
              <a:t>6. </a:t>
            </a:r>
            <a:r>
              <a:rPr lang="tr-TR" sz="1800" b="1" dirty="0" err="1"/>
              <a:t>Gestasyonel</a:t>
            </a:r>
            <a:r>
              <a:rPr lang="tr-TR" sz="1800" b="1" dirty="0"/>
              <a:t> Diyabet 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7. Plasenta </a:t>
            </a:r>
            <a:r>
              <a:rPr lang="tr-TR" sz="1800" dirty="0" err="1"/>
              <a:t>Previa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8. </a:t>
            </a:r>
            <a:r>
              <a:rPr lang="tr-TR" sz="1800" dirty="0" err="1"/>
              <a:t>Venöz</a:t>
            </a:r>
            <a:r>
              <a:rPr lang="tr-TR" sz="1800" dirty="0"/>
              <a:t> </a:t>
            </a:r>
            <a:r>
              <a:rPr lang="tr-TR" sz="1800" dirty="0" err="1"/>
              <a:t>Tromboemboli</a:t>
            </a:r>
            <a:r>
              <a:rPr lang="tr-TR" sz="1800" dirty="0"/>
              <a:t> , Varis</a:t>
            </a:r>
          </a:p>
          <a:p>
            <a:pPr marL="0" indent="0">
              <a:buNone/>
            </a:pPr>
            <a:r>
              <a:rPr lang="tr-TR" sz="1800" dirty="0"/>
              <a:t>9. </a:t>
            </a:r>
            <a:r>
              <a:rPr lang="tr-TR" sz="1800" b="1" dirty="0" err="1"/>
              <a:t>Polihidramnios-Oligohidramnios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10. Anomalili Fetüs </a:t>
            </a:r>
          </a:p>
          <a:p>
            <a:pPr marL="0" indent="0">
              <a:buNone/>
            </a:pPr>
            <a:r>
              <a:rPr lang="tr-TR" sz="1800" dirty="0"/>
              <a:t>11. </a:t>
            </a:r>
            <a:r>
              <a:rPr lang="tr-TR" sz="1800" b="1" dirty="0" err="1"/>
              <a:t>Servikal</a:t>
            </a:r>
            <a:r>
              <a:rPr lang="tr-TR" sz="1800" b="1" dirty="0"/>
              <a:t> Yetmezlik 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12. </a:t>
            </a:r>
            <a:r>
              <a:rPr lang="tr-TR" sz="1800" b="1" dirty="0"/>
              <a:t>Vajinal Kanama 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13. </a:t>
            </a:r>
            <a:r>
              <a:rPr lang="tr-TR" sz="1800" b="1" dirty="0" err="1"/>
              <a:t>Preeklampsi-Eklampsi</a:t>
            </a:r>
            <a:r>
              <a:rPr lang="tr-TR" sz="1800" dirty="0"/>
              <a:t> </a:t>
            </a:r>
          </a:p>
          <a:p>
            <a:pPr marL="0" indent="0">
              <a:buNone/>
            </a:pPr>
            <a:r>
              <a:rPr lang="tr-TR" sz="1800" dirty="0"/>
              <a:t>14. </a:t>
            </a:r>
            <a:r>
              <a:rPr lang="tr-TR" sz="1800" b="1" dirty="0"/>
              <a:t>Gebelikte Cerrahi Müdahale Geçirilmesi:</a:t>
            </a:r>
            <a:r>
              <a:rPr lang="tr-TR" sz="1800" dirty="0"/>
              <a:t> </a:t>
            </a:r>
            <a:r>
              <a:rPr lang="tr-TR" sz="1800" dirty="0" err="1"/>
              <a:t>Appendektomi</a:t>
            </a:r>
            <a:r>
              <a:rPr lang="tr-TR" sz="1800" dirty="0"/>
              <a:t> </a:t>
            </a:r>
            <a:r>
              <a:rPr lang="tr-TR" sz="1800" dirty="0" err="1"/>
              <a:t>vb</a:t>
            </a:r>
            <a:endParaRPr lang="tr-TR" sz="18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06836" y="1357746"/>
            <a:ext cx="5985163" cy="55002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/>
              <a:t>15. Yatış Gerektiren </a:t>
            </a:r>
            <a:r>
              <a:rPr lang="tr-TR" b="1" dirty="0" err="1"/>
              <a:t>Hiperemezis</a:t>
            </a:r>
            <a:r>
              <a:rPr lang="tr-TR" b="1" dirty="0"/>
              <a:t> </a:t>
            </a:r>
            <a:r>
              <a:rPr lang="tr-TR" b="1" dirty="0" err="1"/>
              <a:t>Gravidarum</a:t>
            </a:r>
            <a:r>
              <a:rPr lang="tr-TR" b="1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16. </a:t>
            </a:r>
            <a:r>
              <a:rPr lang="tr-TR" b="1" dirty="0" err="1"/>
              <a:t>Preterm</a:t>
            </a:r>
            <a:r>
              <a:rPr lang="tr-TR" b="1" dirty="0"/>
              <a:t> Eylem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17. Gebelikte </a:t>
            </a:r>
            <a:r>
              <a:rPr lang="tr-TR" b="1" dirty="0"/>
              <a:t>Travma</a:t>
            </a:r>
            <a:r>
              <a:rPr lang="tr-TR" dirty="0"/>
              <a:t> Geçirilmesi </a:t>
            </a:r>
          </a:p>
          <a:p>
            <a:pPr marL="0" indent="0">
              <a:buNone/>
            </a:pPr>
            <a:r>
              <a:rPr lang="tr-TR" dirty="0"/>
              <a:t>18. </a:t>
            </a:r>
            <a:r>
              <a:rPr lang="tr-TR" b="1" dirty="0"/>
              <a:t>Şiddetli Enfeksiyon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19. </a:t>
            </a:r>
            <a:r>
              <a:rPr lang="tr-TR" b="1" dirty="0"/>
              <a:t>Ciddi Anemi: </a:t>
            </a:r>
            <a:r>
              <a:rPr lang="tr-TR" b="1" dirty="0" err="1"/>
              <a:t>Hb</a:t>
            </a:r>
            <a:r>
              <a:rPr lang="tr-TR" b="1" dirty="0"/>
              <a:t>&lt;7 gr/</a:t>
            </a:r>
            <a:r>
              <a:rPr lang="tr-TR" b="1" dirty="0" err="1"/>
              <a:t>dL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20. </a:t>
            </a:r>
            <a:r>
              <a:rPr lang="tr-TR" b="1" dirty="0" err="1"/>
              <a:t>Preterm</a:t>
            </a:r>
            <a:r>
              <a:rPr lang="tr-TR" b="1" dirty="0"/>
              <a:t> Erken </a:t>
            </a:r>
            <a:r>
              <a:rPr lang="tr-TR" b="1" dirty="0" err="1"/>
              <a:t>Membran</a:t>
            </a:r>
            <a:r>
              <a:rPr lang="tr-TR" b="1" dirty="0"/>
              <a:t> </a:t>
            </a:r>
            <a:r>
              <a:rPr lang="tr-TR" b="1" dirty="0" err="1"/>
              <a:t>Rüptürü</a:t>
            </a:r>
            <a:r>
              <a:rPr lang="tr-TR" b="1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21. </a:t>
            </a:r>
            <a:r>
              <a:rPr lang="tr-TR" b="1" dirty="0"/>
              <a:t>Vücut Kütle İndeksi</a:t>
            </a:r>
            <a:r>
              <a:rPr lang="tr-TR" dirty="0"/>
              <a:t> &lt;18kg/m2 , &gt;30kg/m2 </a:t>
            </a:r>
          </a:p>
          <a:p>
            <a:pPr marL="0" indent="0">
              <a:buNone/>
            </a:pPr>
            <a:r>
              <a:rPr lang="tr-TR" dirty="0"/>
              <a:t>22. </a:t>
            </a:r>
            <a:r>
              <a:rPr lang="tr-TR" dirty="0" err="1"/>
              <a:t>İnfertilite</a:t>
            </a:r>
            <a:r>
              <a:rPr lang="tr-TR" dirty="0"/>
              <a:t> Tedavisi Sonrası Gebelik </a:t>
            </a:r>
          </a:p>
          <a:p>
            <a:pPr marL="0" indent="0">
              <a:buNone/>
            </a:pPr>
            <a:r>
              <a:rPr lang="tr-TR" dirty="0"/>
              <a:t>23. Anormal HPV ve PAP </a:t>
            </a:r>
            <a:r>
              <a:rPr lang="tr-TR" dirty="0" err="1"/>
              <a:t>Smear</a:t>
            </a:r>
            <a:r>
              <a:rPr lang="tr-TR" dirty="0"/>
              <a:t> Taraması </a:t>
            </a:r>
          </a:p>
          <a:p>
            <a:pPr marL="0" indent="0">
              <a:buNone/>
            </a:pPr>
            <a:r>
              <a:rPr lang="tr-TR" dirty="0"/>
              <a:t>24. </a:t>
            </a:r>
            <a:r>
              <a:rPr lang="tr-TR" b="1" dirty="0"/>
              <a:t>Tekrarlayan Sistit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25. </a:t>
            </a:r>
            <a:r>
              <a:rPr lang="tr-TR" b="1" dirty="0" err="1"/>
              <a:t>İntrauterin</a:t>
            </a:r>
            <a:r>
              <a:rPr lang="tr-TR" b="1" dirty="0"/>
              <a:t> Gelişme Geriliği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26. </a:t>
            </a:r>
            <a:r>
              <a:rPr lang="tr-TR" dirty="0" err="1"/>
              <a:t>Gestasyonel</a:t>
            </a:r>
            <a:r>
              <a:rPr lang="tr-TR" dirty="0"/>
              <a:t> haftası ile </a:t>
            </a:r>
            <a:r>
              <a:rPr lang="tr-TR" b="1" dirty="0" err="1"/>
              <a:t>uterus</a:t>
            </a:r>
            <a:r>
              <a:rPr lang="tr-TR" b="1" dirty="0"/>
              <a:t> büyüklüğünün uygunsuzluğu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27. </a:t>
            </a:r>
            <a:r>
              <a:rPr lang="tr-TR" b="1" dirty="0"/>
              <a:t>10-12. haftalardan itibaren el </a:t>
            </a:r>
            <a:r>
              <a:rPr lang="tr-TR" b="1" dirty="0" err="1"/>
              <a:t>Doppleri</a:t>
            </a:r>
            <a:r>
              <a:rPr lang="tr-TR" dirty="0"/>
              <a:t>, 16-20. haftadan itibaren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steteskop</a:t>
            </a:r>
            <a:r>
              <a:rPr lang="tr-TR" dirty="0"/>
              <a:t> ile </a:t>
            </a:r>
            <a:r>
              <a:rPr lang="tr-TR" b="1" dirty="0" err="1"/>
              <a:t>fetal</a:t>
            </a:r>
            <a:r>
              <a:rPr lang="tr-TR" b="1" dirty="0"/>
              <a:t> </a:t>
            </a:r>
          </a:p>
          <a:p>
            <a:pPr marL="0" indent="0">
              <a:buNone/>
            </a:pPr>
            <a:r>
              <a:rPr lang="tr-TR" b="1" dirty="0"/>
              <a:t>kalp seslerinin duyulmaması</a:t>
            </a:r>
            <a:r>
              <a:rPr lang="tr-TR" dirty="0"/>
              <a:t>. </a:t>
            </a:r>
            <a:r>
              <a:rPr lang="tr-TR" b="1" dirty="0"/>
              <a:t>20. haftadan sonra gebenin </a:t>
            </a:r>
            <a:r>
              <a:rPr lang="tr-TR" b="1" dirty="0" err="1"/>
              <a:t>fetus</a:t>
            </a:r>
            <a:r>
              <a:rPr lang="tr-TR" b="1" dirty="0"/>
              <a:t> hareketlerini hissetmemesi </a:t>
            </a:r>
          </a:p>
          <a:p>
            <a:pPr marL="0" indent="0">
              <a:buNone/>
            </a:pPr>
            <a:r>
              <a:rPr lang="tr-TR" dirty="0"/>
              <a:t>28. </a:t>
            </a:r>
            <a:r>
              <a:rPr lang="tr-TR" b="1" dirty="0" err="1"/>
              <a:t>Pelvik</a:t>
            </a:r>
            <a:r>
              <a:rPr lang="tr-TR" b="1" dirty="0"/>
              <a:t> Kitle</a:t>
            </a:r>
            <a:r>
              <a:rPr lang="tr-TR" dirty="0"/>
              <a:t>, </a:t>
            </a:r>
            <a:r>
              <a:rPr lang="tr-TR" dirty="0" err="1"/>
              <a:t>Myom</a:t>
            </a:r>
            <a:r>
              <a:rPr lang="tr-TR" dirty="0"/>
              <a:t>, </a:t>
            </a:r>
            <a:r>
              <a:rPr lang="tr-TR" dirty="0" err="1"/>
              <a:t>Uterin</a:t>
            </a:r>
            <a:r>
              <a:rPr lang="tr-TR" dirty="0"/>
              <a:t> </a:t>
            </a:r>
            <a:r>
              <a:rPr lang="tr-TR" dirty="0" err="1"/>
              <a:t>Malformasyon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7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586EE-64D8-C070-270C-8CA61036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3"/>
            <a:ext cx="10515600" cy="78753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</a:rPr>
              <a:t>4.LABORATUVAR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TESTLERİ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67F81853-F1F1-1189-54F8-B1D79B71D2B5}"/>
              </a:ext>
            </a:extLst>
          </p:cNvPr>
          <p:cNvSpPr/>
          <p:nvPr/>
        </p:nvSpPr>
        <p:spPr>
          <a:xfrm>
            <a:off x="838198" y="938566"/>
            <a:ext cx="10985566" cy="1100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00000"/>
                </a:solidFill>
              </a:rPr>
              <a:t>Tam İdrar </a:t>
            </a:r>
            <a:r>
              <a:rPr lang="tr-TR" sz="2400" b="1" dirty="0" smtClean="0">
                <a:solidFill>
                  <a:srgbClr val="C00000"/>
                </a:solidFill>
              </a:rPr>
              <a:t>Tetkiki  </a:t>
            </a:r>
            <a:r>
              <a:rPr lang="tr-TR" sz="2400" dirty="0">
                <a:solidFill>
                  <a:schemeClr val="tx1"/>
                </a:solidFill>
              </a:rPr>
              <a:t>(2.3.4. izlemlerde tekrarlanır)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İdrar Kültürü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5DE3356-28E5-EF78-7DB9-A1EBD1E60B17}"/>
              </a:ext>
            </a:extLst>
          </p:cNvPr>
          <p:cNvSpPr/>
          <p:nvPr/>
        </p:nvSpPr>
        <p:spPr>
          <a:xfrm>
            <a:off x="827410" y="2017376"/>
            <a:ext cx="10985565" cy="2853354"/>
          </a:xfrm>
          <a:prstGeom prst="roundRect">
            <a:avLst>
              <a:gd name="adj" fmla="val 48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C00000"/>
                </a:solidFill>
              </a:rPr>
              <a:t>Hemogram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(2.3.4. izlemlerde tekrarlanır)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C00000"/>
                </a:solidFill>
              </a:rPr>
              <a:t>HBsAg</a:t>
            </a:r>
            <a:endParaRPr lang="tr-TR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Kan grubu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C00000"/>
                </a:solidFill>
              </a:rPr>
              <a:t>Sifiliz</a:t>
            </a:r>
            <a:r>
              <a:rPr lang="tr-TR" sz="2400" dirty="0">
                <a:solidFill>
                  <a:srgbClr val="C00000"/>
                </a:solidFill>
              </a:rPr>
              <a:t> taraması , HIV testi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TSH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AKŞ 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FC58091-53DA-8B89-D29C-5C2A76A7D106}"/>
              </a:ext>
            </a:extLst>
          </p:cNvPr>
          <p:cNvSpPr txBox="1"/>
          <p:nvPr/>
        </p:nvSpPr>
        <p:spPr>
          <a:xfrm>
            <a:off x="838199" y="6239433"/>
            <a:ext cx="897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E7BEE809-EEC3-3E7A-12ED-6BC5A3FB2FE1}"/>
              </a:ext>
            </a:extLst>
          </p:cNvPr>
          <p:cNvSpPr/>
          <p:nvPr/>
        </p:nvSpPr>
        <p:spPr>
          <a:xfrm>
            <a:off x="838197" y="5782426"/>
            <a:ext cx="10985565" cy="617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İndirekt coombs testi </a:t>
            </a:r>
            <a:r>
              <a:rPr lang="tr-TR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D46F20B-BCDA-1F53-422B-E076E5B7B7AF}"/>
              </a:ext>
            </a:extLst>
          </p:cNvPr>
          <p:cNvSpPr txBox="1"/>
          <p:nvPr/>
        </p:nvSpPr>
        <p:spPr>
          <a:xfrm>
            <a:off x="722804" y="6536337"/>
            <a:ext cx="111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* </a:t>
            </a:r>
            <a:r>
              <a:rPr lang="tr-TR" sz="1600"/>
              <a:t>İndirek coombs negatif ise </a:t>
            </a:r>
            <a:r>
              <a:rPr lang="tr-TR" sz="1600" u="sng"/>
              <a:t>anti-D immunglobulin</a:t>
            </a:r>
            <a:r>
              <a:rPr lang="tr-TR" sz="1600"/>
              <a:t> yaptırınız , </a:t>
            </a:r>
            <a:r>
              <a:rPr lang="tr-TR" sz="1600">
                <a:solidFill>
                  <a:schemeClr val="tx1"/>
                </a:solidFill>
              </a:rPr>
              <a:t>3. izlemde ,  Rh uyumsuzluğu varsa yapılır </a:t>
            </a:r>
            <a:endParaRPr lang="tr-TR" sz="160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A5E832A9-3D6A-6588-AB9D-CF0749C974EF}"/>
              </a:ext>
            </a:extLst>
          </p:cNvPr>
          <p:cNvSpPr/>
          <p:nvPr/>
        </p:nvSpPr>
        <p:spPr>
          <a:xfrm>
            <a:off x="838196" y="5028515"/>
            <a:ext cx="10985565" cy="617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rgbClr val="C00000"/>
                </a:solidFill>
              </a:rPr>
              <a:t>OGTT  </a:t>
            </a:r>
            <a:endParaRPr lang="tr-T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164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ASEMPTOMATİK BAKTERİÜRİ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05345"/>
            <a:ext cx="11090564" cy="4918364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lnSpc>
                <a:spcPct val="110000"/>
              </a:lnSpc>
            </a:pPr>
            <a:r>
              <a:rPr lang="tr-TR" dirty="0" err="1" smtClean="0"/>
              <a:t>Üriner</a:t>
            </a:r>
            <a:r>
              <a:rPr lang="tr-TR" dirty="0" smtClean="0"/>
              <a:t> toplayıcı </a:t>
            </a:r>
            <a:r>
              <a:rPr lang="tr-TR" dirty="0"/>
              <a:t>sistemde </a:t>
            </a:r>
            <a:r>
              <a:rPr lang="tr-TR" dirty="0" err="1" smtClean="0"/>
              <a:t>progestron</a:t>
            </a:r>
            <a:r>
              <a:rPr lang="tr-TR" dirty="0" smtClean="0"/>
              <a:t> etkisiyle </a:t>
            </a:r>
            <a:r>
              <a:rPr lang="tr-TR" dirty="0" err="1"/>
              <a:t>dilatasyon</a:t>
            </a:r>
            <a:r>
              <a:rPr lang="tr-TR" dirty="0"/>
              <a:t>, büyüyen </a:t>
            </a:r>
            <a:r>
              <a:rPr lang="tr-TR" dirty="0" err="1" smtClean="0"/>
              <a:t>uterusun</a:t>
            </a:r>
            <a:r>
              <a:rPr lang="tr-TR" dirty="0" smtClean="0"/>
              <a:t> basısına </a:t>
            </a:r>
            <a:r>
              <a:rPr lang="tr-TR" dirty="0"/>
              <a:t>bağlı </a:t>
            </a:r>
            <a:r>
              <a:rPr lang="tr-TR" dirty="0" err="1"/>
              <a:t>staz</a:t>
            </a:r>
            <a:r>
              <a:rPr lang="tr-TR" dirty="0"/>
              <a:t>, mesanenin yer değiştirmesi ve kapasitesindeki artış, idrarın </a:t>
            </a:r>
            <a:r>
              <a:rPr lang="tr-TR" dirty="0" err="1"/>
              <a:t>pH</a:t>
            </a:r>
            <a:r>
              <a:rPr lang="tr-TR" dirty="0"/>
              <a:t>, </a:t>
            </a:r>
            <a:r>
              <a:rPr lang="tr-TR" dirty="0" err="1"/>
              <a:t>osmolarite</a:t>
            </a:r>
            <a:r>
              <a:rPr lang="tr-TR" dirty="0"/>
              <a:t>, glikoz ve aminoasit miktarlarındaki artış enfeksiyon riskini arttırır.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Gebe </a:t>
            </a:r>
            <a:r>
              <a:rPr lang="tr-TR" dirty="0"/>
              <a:t>olmayan kadınlarda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ciddi </a:t>
            </a:r>
            <a:r>
              <a:rPr lang="tr-TR" dirty="0"/>
              <a:t>bir sorun yaratmaz ve tedavisi de gerekmez.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Gebelikte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bakteriürinin</a:t>
            </a:r>
            <a:r>
              <a:rPr lang="tr-TR" dirty="0" smtClean="0"/>
              <a:t> erken </a:t>
            </a:r>
            <a:r>
              <a:rPr lang="tr-TR" dirty="0"/>
              <a:t>doğum ve düşük doğum ağırlığı risklerini arttırdığını bildiren çalışmalar 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7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ASEMPTOMATİK BAKTERİÜRİ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49769"/>
            <a:ext cx="10633364" cy="4866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Asemptomatik</a:t>
            </a:r>
            <a:r>
              <a:rPr lang="tr-TR" dirty="0"/>
              <a:t> gebede 2 ayrı orta idrar kültüründe 1 ml idrarda aynı mikroorganizmaya ait 100.000’in üzerinde koloni üremesi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olarak </a:t>
            </a:r>
            <a:r>
              <a:rPr lang="tr-TR" dirty="0"/>
              <a:t>tanımlanmaktadır</a:t>
            </a:r>
          </a:p>
          <a:p>
            <a:r>
              <a:rPr lang="tr-TR" dirty="0" smtClean="0"/>
              <a:t>Orta </a:t>
            </a:r>
            <a:r>
              <a:rPr lang="tr-TR" dirty="0"/>
              <a:t>idrar </a:t>
            </a:r>
            <a:r>
              <a:rPr lang="tr-TR" dirty="0" err="1" smtClean="0"/>
              <a:t>sedimentinde</a:t>
            </a:r>
            <a:r>
              <a:rPr lang="tr-TR" dirty="0" smtClean="0"/>
              <a:t> mikroskop </a:t>
            </a:r>
            <a:r>
              <a:rPr lang="tr-TR" dirty="0"/>
              <a:t>ile 5-10 lökosit gözlenmesi </a:t>
            </a:r>
            <a:r>
              <a:rPr lang="tr-TR" dirty="0" err="1" smtClean="0"/>
              <a:t>piyüri</a:t>
            </a:r>
            <a:r>
              <a:rPr lang="tr-TR" dirty="0" smtClean="0"/>
              <a:t> olarak </a:t>
            </a:r>
            <a:r>
              <a:rPr lang="tr-TR" dirty="0"/>
              <a:t>tanımlanır.</a:t>
            </a:r>
          </a:p>
          <a:p>
            <a:r>
              <a:rPr lang="tr-TR" dirty="0" smtClean="0"/>
              <a:t>İdeal </a:t>
            </a:r>
            <a:r>
              <a:rPr lang="tr-TR" dirty="0"/>
              <a:t>tedavi kültür ve </a:t>
            </a:r>
            <a:r>
              <a:rPr lang="tr-TR" dirty="0" err="1" smtClean="0"/>
              <a:t>antibiyogram</a:t>
            </a:r>
            <a:r>
              <a:rPr lang="tr-TR" dirty="0" smtClean="0"/>
              <a:t> sonucuna </a:t>
            </a:r>
            <a:r>
              <a:rPr lang="tr-TR" dirty="0"/>
              <a:t>göre tedavi verilir. </a:t>
            </a:r>
          </a:p>
          <a:p>
            <a:r>
              <a:rPr lang="tr-TR" dirty="0" smtClean="0"/>
              <a:t>Gebelerde idrar kültüründe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bakteriüri</a:t>
            </a:r>
            <a:r>
              <a:rPr lang="tr-TR" dirty="0" smtClean="0"/>
              <a:t> tespit edilirse tedavi başlanır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4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A4E0FEE5-DB34-06B1-C124-7E35B9D054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7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</a:rPr>
              <a:t>4.LABORATUVAR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TESTLERİ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B5B6BC-AA0A-13F0-6245-7114EB37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29" y="3007488"/>
            <a:ext cx="11079386" cy="2372011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2-4 hafta sonra kontrol ediniz : hemoglobin yükselmez ise sevk edilir.</a:t>
            </a:r>
          </a:p>
          <a:p>
            <a:r>
              <a:rPr lang="tr-TR" dirty="0"/>
              <a:t>Demir eksikliği yok ve MCV&lt;80 </a:t>
            </a:r>
            <a:r>
              <a:rPr lang="tr-TR" dirty="0" err="1"/>
              <a:t>fL</a:t>
            </a:r>
            <a:r>
              <a:rPr lang="tr-TR" dirty="0"/>
              <a:t> ise </a:t>
            </a:r>
            <a:r>
              <a:rPr lang="tr-TR" dirty="0" err="1"/>
              <a:t>talasemi</a:t>
            </a:r>
            <a:r>
              <a:rPr lang="tr-TR" dirty="0"/>
              <a:t> taramasına yönlendirilir.</a:t>
            </a:r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88955F8A-38B4-A796-4654-F40D54533D0C}"/>
              </a:ext>
            </a:extLst>
          </p:cNvPr>
          <p:cNvSpPr/>
          <p:nvPr/>
        </p:nvSpPr>
        <p:spPr>
          <a:xfrm>
            <a:off x="902929" y="1084476"/>
            <a:ext cx="10119245" cy="1057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*</a:t>
            </a:r>
            <a:r>
              <a:rPr lang="tr-TR" sz="2800" b="1" dirty="0" err="1">
                <a:solidFill>
                  <a:srgbClr val="FF0000"/>
                </a:solidFill>
              </a:rPr>
              <a:t>Hb</a:t>
            </a:r>
            <a:r>
              <a:rPr lang="tr-TR" sz="2800" b="1" dirty="0">
                <a:solidFill>
                  <a:srgbClr val="FF0000"/>
                </a:solidFill>
              </a:rPr>
              <a:t> &lt; 11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gr/</a:t>
            </a:r>
            <a:r>
              <a:rPr lang="tr-TR" dirty="0" err="1">
                <a:solidFill>
                  <a:srgbClr val="FF0000"/>
                </a:solidFill>
              </a:rPr>
              <a:t>dL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➕ MCV&lt;80 </a:t>
            </a:r>
            <a:r>
              <a:rPr lang="tr-TR" dirty="0" err="1">
                <a:solidFill>
                  <a:srgbClr val="FF0000"/>
                </a:solidFill>
              </a:rPr>
              <a:t>fL</a:t>
            </a:r>
            <a:r>
              <a:rPr lang="tr-TR" sz="2800" dirty="0">
                <a:solidFill>
                  <a:srgbClr val="FF0000"/>
                </a:solidFill>
              </a:rPr>
              <a:t> ➡️ </a:t>
            </a:r>
            <a:r>
              <a:rPr lang="tr-TR" sz="2800" b="1" dirty="0">
                <a:solidFill>
                  <a:srgbClr val="FF0000"/>
                </a:solidFill>
              </a:rPr>
              <a:t>Demir</a:t>
            </a:r>
            <a:r>
              <a:rPr lang="tr-TR" sz="2800" dirty="0">
                <a:solidFill>
                  <a:srgbClr val="FF0000"/>
                </a:solidFill>
              </a:rPr>
              <a:t> tedavisi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458479-4878-AACC-DADF-B6A69358A4EB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>
                <a:solidFill>
                  <a:schemeClr val="tx1"/>
                </a:solidFill>
              </a:rPr>
              <a:t> </a:t>
            </a:r>
            <a:endParaRPr lang="tr-TR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22E39631-BE99-D09F-DBCA-2CACF7AA8923}"/>
              </a:ext>
            </a:extLst>
          </p:cNvPr>
          <p:cNvSpPr/>
          <p:nvPr/>
        </p:nvSpPr>
        <p:spPr>
          <a:xfrm>
            <a:off x="902929" y="2220415"/>
            <a:ext cx="10119245" cy="10572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FF0000"/>
                </a:solidFill>
              </a:rPr>
              <a:t>Hb</a:t>
            </a:r>
            <a:r>
              <a:rPr lang="tr-TR" sz="2800" b="1" dirty="0">
                <a:solidFill>
                  <a:srgbClr val="FF0000"/>
                </a:solidFill>
              </a:rPr>
              <a:t> &lt; 7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gr/</a:t>
            </a:r>
            <a:r>
              <a:rPr lang="tr-TR" dirty="0" err="1">
                <a:solidFill>
                  <a:srgbClr val="FF0000"/>
                </a:solidFill>
              </a:rPr>
              <a:t>dL</a:t>
            </a:r>
            <a:r>
              <a:rPr lang="tr-TR" dirty="0">
                <a:solidFill>
                  <a:srgbClr val="FF0000"/>
                </a:solidFill>
              </a:rPr>
              <a:t>               </a:t>
            </a:r>
            <a:r>
              <a:rPr lang="tr-TR" sz="2800" dirty="0">
                <a:solidFill>
                  <a:srgbClr val="FF0000"/>
                </a:solidFill>
              </a:rPr>
              <a:t> ➡️ </a:t>
            </a:r>
            <a:r>
              <a:rPr lang="tr-TR" sz="2800" b="1" dirty="0">
                <a:solidFill>
                  <a:srgbClr val="FF0000"/>
                </a:solidFill>
              </a:rPr>
              <a:t>Sevk</a:t>
            </a:r>
          </a:p>
        </p:txBody>
      </p:sp>
    </p:spTree>
    <p:extLst>
      <p:ext uri="{BB962C8B-B14F-4D97-AF65-F5344CB8AC3E}">
        <p14:creationId xmlns:p14="http://schemas.microsoft.com/office/powerpoint/2010/main" val="17316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3B2F2F0-5B64-079D-A4E3-3CC1DE7E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76" y="122445"/>
            <a:ext cx="9752448" cy="66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55" y="123116"/>
            <a:ext cx="10515600" cy="100066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</a:rPr>
              <a:t>4.LABORATUVAR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TESTLERİ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692728"/>
            <a:ext cx="10698314" cy="5444836"/>
          </a:xfrm>
        </p:spPr>
        <p:txBody>
          <a:bodyPr anchor="ctr"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Aşılanmış </a:t>
            </a:r>
            <a:r>
              <a:rPr lang="tr-TR" dirty="0"/>
              <a:t>olsa dahi </a:t>
            </a:r>
            <a:r>
              <a:rPr lang="tr-TR" dirty="0" err="1"/>
              <a:t>HBsAg</a:t>
            </a:r>
            <a:r>
              <a:rPr lang="tr-TR" dirty="0"/>
              <a:t> bakınız</a:t>
            </a:r>
            <a:r>
              <a:rPr lang="tr-TR" i="1" dirty="0" smtClean="0"/>
              <a:t>.</a:t>
            </a:r>
          </a:p>
          <a:p>
            <a:r>
              <a:rPr lang="tr-TR" dirty="0" smtClean="0"/>
              <a:t>Kan </a:t>
            </a:r>
            <a:r>
              <a:rPr lang="tr-TR" dirty="0"/>
              <a:t>grubu tayini: Gebenin ve eşinin kan grubuna bakınız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i="1" dirty="0" smtClean="0"/>
          </a:p>
          <a:p>
            <a:r>
              <a:rPr lang="tr-TR" i="1" dirty="0" err="1" smtClean="0"/>
              <a:t>İndirekt</a:t>
            </a:r>
            <a:r>
              <a:rPr lang="tr-TR" i="1" dirty="0" smtClean="0"/>
              <a:t> </a:t>
            </a:r>
            <a:r>
              <a:rPr lang="tr-TR" i="1" dirty="0" err="1"/>
              <a:t>coombs</a:t>
            </a:r>
            <a:r>
              <a:rPr lang="tr-TR" i="1" dirty="0"/>
              <a:t> testi sonucu (-) </a:t>
            </a:r>
            <a:r>
              <a:rPr lang="tr-TR" i="1" dirty="0" smtClean="0"/>
              <a:t>olanları;</a:t>
            </a:r>
            <a:r>
              <a:rPr lang="tr-TR" i="1" dirty="0"/>
              <a:t> </a:t>
            </a:r>
            <a:r>
              <a:rPr lang="tr-TR" i="1" dirty="0" smtClean="0"/>
              <a:t>28.haftada </a:t>
            </a:r>
            <a:r>
              <a:rPr lang="tr-TR" i="1" dirty="0"/>
              <a:t>tekrarlayınız, (+) olanları üst basamağa </a:t>
            </a:r>
            <a:r>
              <a:rPr lang="tr-TR" i="1" dirty="0" smtClean="0"/>
              <a:t>sevk ediniz</a:t>
            </a:r>
            <a:r>
              <a:rPr lang="tr-TR" i="1" dirty="0"/>
              <a:t>.</a:t>
            </a:r>
          </a:p>
          <a:p>
            <a:r>
              <a:rPr lang="tr-TR" dirty="0" err="1" smtClean="0"/>
              <a:t>Sifiliz</a:t>
            </a:r>
            <a:r>
              <a:rPr lang="tr-TR" dirty="0" smtClean="0"/>
              <a:t> </a:t>
            </a:r>
            <a:r>
              <a:rPr lang="tr-TR" dirty="0"/>
              <a:t>taraması yapınız.</a:t>
            </a:r>
          </a:p>
          <a:p>
            <a:r>
              <a:rPr lang="tr-TR" dirty="0" smtClean="0"/>
              <a:t>Gebenin </a:t>
            </a:r>
            <a:r>
              <a:rPr lang="tr-TR" dirty="0"/>
              <a:t>bilgi ve onayı dahilinde HIV testi yapınız.</a:t>
            </a:r>
          </a:p>
          <a:p>
            <a:r>
              <a:rPr lang="tr-TR" dirty="0" smtClean="0"/>
              <a:t>TSH </a:t>
            </a:r>
            <a:r>
              <a:rPr lang="tr-TR" dirty="0"/>
              <a:t>bakınız.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309153" y="2244434"/>
            <a:ext cx="3904377" cy="15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Anne </a:t>
            </a:r>
            <a:r>
              <a:rPr lang="tr-TR" sz="2400" dirty="0" err="1"/>
              <a:t>Rh</a:t>
            </a:r>
            <a:r>
              <a:rPr lang="tr-TR" sz="2400" dirty="0"/>
              <a:t> (-), baba </a:t>
            </a:r>
            <a:r>
              <a:rPr lang="tr-TR" sz="2400" dirty="0" err="1"/>
              <a:t>Rh</a:t>
            </a:r>
            <a:r>
              <a:rPr lang="tr-TR" sz="2400" dirty="0"/>
              <a:t> (+) ise </a:t>
            </a:r>
            <a:r>
              <a:rPr lang="tr-TR" sz="2400" dirty="0" err="1"/>
              <a:t>indirekt</a:t>
            </a:r>
            <a:r>
              <a:rPr lang="tr-TR" sz="2400" dirty="0"/>
              <a:t> </a:t>
            </a:r>
            <a:r>
              <a:rPr lang="tr-TR" sz="2400" dirty="0" err="1"/>
              <a:t>coombs</a:t>
            </a:r>
            <a:r>
              <a:rPr lang="tr-TR" sz="2400" dirty="0"/>
              <a:t> testinin yapılmasını sağlayınız.  </a:t>
            </a:r>
          </a:p>
        </p:txBody>
      </p:sp>
      <p:sp>
        <p:nvSpPr>
          <p:cNvPr id="5" name="Sağ Ok 4"/>
          <p:cNvSpPr/>
          <p:nvPr/>
        </p:nvSpPr>
        <p:spPr>
          <a:xfrm>
            <a:off x="6317672" y="2237507"/>
            <a:ext cx="1039091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6331525" y="3061851"/>
            <a:ext cx="1039091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tı 7"/>
          <p:cNvSpPr/>
          <p:nvPr/>
        </p:nvSpPr>
        <p:spPr>
          <a:xfrm>
            <a:off x="5459395" y="2244434"/>
            <a:ext cx="626267" cy="6580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Eksi 8"/>
          <p:cNvSpPr/>
          <p:nvPr/>
        </p:nvSpPr>
        <p:spPr>
          <a:xfrm>
            <a:off x="5410200" y="2999506"/>
            <a:ext cx="724655" cy="7897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7588773" y="2192479"/>
            <a:ext cx="3922242" cy="75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üst basamağa sevk Anti D </a:t>
            </a:r>
            <a:r>
              <a:rPr lang="tr-TR" sz="2000" dirty="0" err="1" smtClean="0"/>
              <a:t>immunglobulin</a:t>
            </a:r>
            <a:endParaRPr lang="tr-TR" sz="2000" dirty="0"/>
          </a:p>
        </p:txBody>
      </p:sp>
      <p:sp>
        <p:nvSpPr>
          <p:cNvPr id="11" name="Oval 10"/>
          <p:cNvSpPr/>
          <p:nvPr/>
        </p:nvSpPr>
        <p:spPr>
          <a:xfrm>
            <a:off x="7608797" y="3034142"/>
            <a:ext cx="3974536" cy="755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28.Haftada tekrarlayınız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138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1E588E-67D4-4428-6F6B-072B0AE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49" y="-17511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GEBELİKTE TSH DEĞERLENDİRMESİ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5AB982C-1200-AF0F-164B-035FA71586EF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767B321-A7BF-BDC9-E184-822FA3CC3BB5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2C01471-1CBB-3EF9-6031-5D4A133DA38B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B84459-F959-E4DA-24C1-19D30668C1C6}"/>
              </a:ext>
            </a:extLst>
          </p:cNvPr>
          <p:cNvSpPr txBox="1"/>
          <p:nvPr/>
        </p:nvSpPr>
        <p:spPr>
          <a:xfrm>
            <a:off x="3047641" y="3299893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D5861C2-06AD-BB70-5EB8-7ABE293D346A}"/>
              </a:ext>
            </a:extLst>
          </p:cNvPr>
          <p:cNvSpPr txBox="1"/>
          <p:nvPr/>
        </p:nvSpPr>
        <p:spPr>
          <a:xfrm>
            <a:off x="3036853" y="3396986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1B5D120-094F-F6A5-FDB7-3313387C3E2C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E081AFF-4CD8-D188-E168-CC66450107E4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E27B5D-7B7D-65CB-41ED-92FE6ED3F163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5A17433-CF13-C32B-EDBB-8CF87010D3D7}"/>
              </a:ext>
            </a:extLst>
          </p:cNvPr>
          <p:cNvSpPr txBox="1"/>
          <p:nvPr/>
        </p:nvSpPr>
        <p:spPr>
          <a:xfrm>
            <a:off x="3047641" y="3310680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52849" y="950162"/>
            <a:ext cx="11055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2400" dirty="0" err="1" smtClean="0"/>
              <a:t>Tiroid</a:t>
            </a:r>
            <a:r>
              <a:rPr lang="tr-TR" sz="2400" dirty="0" smtClean="0"/>
              <a:t> hormonu normal gebelik ve </a:t>
            </a:r>
            <a:r>
              <a:rPr lang="tr-TR" sz="2400" dirty="0" err="1" smtClean="0"/>
              <a:t>fetus</a:t>
            </a:r>
            <a:r>
              <a:rPr lang="tr-TR" sz="2400" dirty="0" smtClean="0"/>
              <a:t> gelişimi için gerekli bir hormondur</a:t>
            </a:r>
            <a:r>
              <a:rPr lang="tr-TR" sz="2400" dirty="0"/>
              <a:t>.</a:t>
            </a:r>
          </a:p>
          <a:p>
            <a:r>
              <a:rPr lang="tr-TR" sz="2400" dirty="0" smtClean="0"/>
              <a:t>Gebeliğin ilk yarısında </a:t>
            </a:r>
            <a:r>
              <a:rPr lang="tr-TR" sz="2400" dirty="0" err="1" smtClean="0"/>
              <a:t>plasental</a:t>
            </a:r>
            <a:r>
              <a:rPr lang="tr-TR" sz="2400" dirty="0" smtClean="0"/>
              <a:t> ve </a:t>
            </a:r>
            <a:r>
              <a:rPr lang="tr-TR" sz="2400" dirty="0" err="1" smtClean="0"/>
              <a:t>fetal</a:t>
            </a:r>
            <a:r>
              <a:rPr lang="tr-TR" sz="2400" dirty="0" smtClean="0"/>
              <a:t> gelişim annedeki </a:t>
            </a:r>
            <a:r>
              <a:rPr lang="tr-TR" sz="2400" dirty="0" err="1" smtClean="0"/>
              <a:t>tiroid</a:t>
            </a:r>
            <a:r>
              <a:rPr lang="tr-TR" sz="2400" dirty="0" smtClean="0"/>
              <a:t> hormon düzeylerine bağlıdır</a:t>
            </a:r>
            <a:r>
              <a:rPr lang="tr-TR" sz="2400" dirty="0"/>
              <a:t>.</a:t>
            </a:r>
          </a:p>
          <a:p>
            <a:r>
              <a:rPr lang="tr-TR" sz="2400" dirty="0"/>
              <a:t>•Bu </a:t>
            </a:r>
            <a:r>
              <a:rPr lang="tr-TR" sz="2400" dirty="0" smtClean="0"/>
              <a:t>nedenle annedeki </a:t>
            </a:r>
            <a:r>
              <a:rPr lang="tr-TR" sz="2400" dirty="0" err="1" smtClean="0"/>
              <a:t>tiroid</a:t>
            </a:r>
            <a:r>
              <a:rPr lang="tr-TR" sz="2400" dirty="0" smtClean="0"/>
              <a:t> fonksiyon bozuklukları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/>
              <a:t>Düşük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İntrauterin</a:t>
            </a:r>
            <a:r>
              <a:rPr lang="tr-TR" sz="2400" dirty="0" smtClean="0"/>
              <a:t> gelişme kısıtlanması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Hipertansif</a:t>
            </a:r>
            <a:r>
              <a:rPr lang="tr-TR" sz="2400" dirty="0" smtClean="0"/>
              <a:t> bozukluklar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/>
              <a:t>Erken doğum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Yenidoğanda</a:t>
            </a:r>
            <a:r>
              <a:rPr lang="tr-TR" sz="2400" dirty="0" smtClean="0"/>
              <a:t> düşük IQ riskini artırır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•</a:t>
            </a:r>
            <a:r>
              <a:rPr lang="tr-TR" sz="2400" dirty="0" smtClean="0"/>
              <a:t>Gebelik </a:t>
            </a:r>
            <a:r>
              <a:rPr lang="tr-TR" sz="2400" dirty="0" err="1" smtClean="0"/>
              <a:t>tiroid</a:t>
            </a:r>
            <a:r>
              <a:rPr lang="tr-TR" sz="2400" dirty="0" smtClean="0"/>
              <a:t> fizyolojisini belirgin olarak etkilemektedir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err="1" smtClean="0"/>
              <a:t>Fetusun</a:t>
            </a:r>
            <a:r>
              <a:rPr lang="tr-TR" sz="2400" dirty="0" smtClean="0"/>
              <a:t> </a:t>
            </a:r>
            <a:r>
              <a:rPr lang="tr-TR" sz="2400" dirty="0" err="1" smtClean="0"/>
              <a:t>tiroid</a:t>
            </a:r>
            <a:r>
              <a:rPr lang="tr-TR" sz="2400" dirty="0" smtClean="0"/>
              <a:t> bezi gebeliğin18-20. haftasına dek fonksiyonel olarak olgunlaşmaz. Bu nedenle </a:t>
            </a:r>
            <a:r>
              <a:rPr lang="tr-TR" sz="2400" dirty="0" err="1" smtClean="0"/>
              <a:t>fetusun</a:t>
            </a:r>
            <a:r>
              <a:rPr lang="tr-TR" sz="2400" dirty="0" smtClean="0"/>
              <a:t> gelişimi plasentadan geçen anneye ait </a:t>
            </a:r>
            <a:r>
              <a:rPr lang="tr-TR" sz="2400" dirty="0" err="1" smtClean="0"/>
              <a:t>tiroid</a:t>
            </a:r>
            <a:r>
              <a:rPr lang="tr-TR" sz="2400" dirty="0" smtClean="0"/>
              <a:t> hormon düzeylerine bağlıdır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1E588E-67D4-4428-6F6B-072B0AE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31" y="-225329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GEBELİKTE TSH DEĞERLENDİRMESİ</a:t>
            </a:r>
            <a:endParaRPr lang="tr-TR" sz="4000" b="1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C9E0785-CC62-323A-837F-16B861616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83760"/>
              </p:ext>
            </p:extLst>
          </p:nvPr>
        </p:nvGraphicFramePr>
        <p:xfrm>
          <a:off x="791298" y="4455765"/>
          <a:ext cx="9655029" cy="190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343">
                  <a:extLst>
                    <a:ext uri="{9D8B030D-6E8A-4147-A177-3AD203B41FA5}">
                      <a16:colId xmlns:a16="http://schemas.microsoft.com/office/drawing/2014/main" val="3759341960"/>
                    </a:ext>
                  </a:extLst>
                </a:gridCol>
                <a:gridCol w="3218343">
                  <a:extLst>
                    <a:ext uri="{9D8B030D-6E8A-4147-A177-3AD203B41FA5}">
                      <a16:colId xmlns:a16="http://schemas.microsoft.com/office/drawing/2014/main" val="5931462"/>
                    </a:ext>
                  </a:extLst>
                </a:gridCol>
                <a:gridCol w="3218343">
                  <a:extLst>
                    <a:ext uri="{9D8B030D-6E8A-4147-A177-3AD203B41FA5}">
                      <a16:colId xmlns:a16="http://schemas.microsoft.com/office/drawing/2014/main" val="83246565"/>
                    </a:ext>
                  </a:extLst>
                </a:gridCol>
              </a:tblGrid>
              <a:tr h="440608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GEBELİKTE TSH DEĞERLENDİRMESİ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61293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TSH (Alt Sınır)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TSH (Üst Sınır)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25915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tr-TR" dirty="0"/>
                        <a:t>1.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0.1 </a:t>
                      </a:r>
                      <a:r>
                        <a:rPr lang="tr-TR" dirty="0" err="1"/>
                        <a:t>mlU</a:t>
                      </a:r>
                      <a:r>
                        <a:rPr lang="tr-TR" dirty="0"/>
                        <a:t>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2.5 mlU/L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36171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tr-TR"/>
                        <a:t>2.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0.2 mlU/L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3 </a:t>
                      </a:r>
                      <a:r>
                        <a:rPr lang="tr-TR" dirty="0" err="1"/>
                        <a:t>mlU</a:t>
                      </a:r>
                      <a:r>
                        <a:rPr lang="tr-TR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70906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tr-TR"/>
                        <a:t>3. TRİMESTR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0.3 mlU/L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3 </a:t>
                      </a:r>
                      <a:r>
                        <a:rPr lang="tr-TR" dirty="0" err="1"/>
                        <a:t>mlU</a:t>
                      </a:r>
                      <a:r>
                        <a:rPr lang="tr-TR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75190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45AB982C-1200-AF0F-164B-035FA71586EF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767B321-A7BF-BDC9-E184-822FA3CC3BB5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2C01471-1CBB-3EF9-6031-5D4A133DA38B}"/>
              </a:ext>
            </a:extLst>
          </p:cNvPr>
          <p:cNvSpPr txBox="1"/>
          <p:nvPr/>
        </p:nvSpPr>
        <p:spPr>
          <a:xfrm>
            <a:off x="3047641" y="3364621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0B84459-F959-E4DA-24C1-19D30668C1C6}"/>
              </a:ext>
            </a:extLst>
          </p:cNvPr>
          <p:cNvSpPr txBox="1"/>
          <p:nvPr/>
        </p:nvSpPr>
        <p:spPr>
          <a:xfrm>
            <a:off x="3047641" y="3299893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D5861C2-06AD-BB70-5EB8-7ABE293D346A}"/>
              </a:ext>
            </a:extLst>
          </p:cNvPr>
          <p:cNvSpPr txBox="1"/>
          <p:nvPr/>
        </p:nvSpPr>
        <p:spPr>
          <a:xfrm>
            <a:off x="3036853" y="3396986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1B5D120-094F-F6A5-FDB7-3313387C3E2C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E081AFF-4CD8-D188-E168-CC66450107E4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E27B5D-7B7D-65CB-41ED-92FE6ED3F163}"/>
              </a:ext>
            </a:extLst>
          </p:cNvPr>
          <p:cNvSpPr txBox="1"/>
          <p:nvPr/>
        </p:nvSpPr>
        <p:spPr>
          <a:xfrm>
            <a:off x="3047641" y="3245952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5A17433-CF13-C32B-EDBB-8CF87010D3D7}"/>
              </a:ext>
            </a:extLst>
          </p:cNvPr>
          <p:cNvSpPr txBox="1"/>
          <p:nvPr/>
        </p:nvSpPr>
        <p:spPr>
          <a:xfrm>
            <a:off x="3047641" y="3310680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52849" y="6116666"/>
            <a:ext cx="1133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TSH için normal değerlerin sınırlarını gebe olmayanlar için 0.35-4.5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arasındadır.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91298" y="757158"/>
            <a:ext cx="100291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/>
              <a:t>Gebelerde ancak </a:t>
            </a:r>
            <a:r>
              <a:rPr lang="tr-TR" sz="2400" dirty="0" err="1"/>
              <a:t>anamnezde</a:t>
            </a:r>
            <a:r>
              <a:rPr lang="tr-TR" sz="2400" dirty="0"/>
              <a:t> </a:t>
            </a:r>
            <a:r>
              <a:rPr lang="tr-TR" sz="2400" dirty="0" err="1"/>
              <a:t>tiroid</a:t>
            </a:r>
            <a:r>
              <a:rPr lang="tr-TR" sz="2400" dirty="0"/>
              <a:t> hastalığı öyküsü veya ilişkili olabilecek semptomların varlığında </a:t>
            </a:r>
            <a:r>
              <a:rPr lang="tr-TR" sz="2400" dirty="0" err="1"/>
              <a:t>tiroid</a:t>
            </a:r>
            <a:r>
              <a:rPr lang="tr-TR" sz="2400" dirty="0"/>
              <a:t> fonksiyonlarının değerlendirilmesini önermektedir </a:t>
            </a: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 err="1" smtClean="0"/>
              <a:t>Türkiyenin</a:t>
            </a:r>
            <a:r>
              <a:rPr lang="tr-TR" sz="2400" dirty="0" smtClean="0"/>
              <a:t>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 err="1"/>
              <a:t>iyod</a:t>
            </a:r>
            <a:r>
              <a:rPr lang="tr-TR" sz="2400" dirty="0"/>
              <a:t> eksikliği bölgesi olması, 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tiroid</a:t>
            </a:r>
            <a:r>
              <a:rPr lang="tr-TR" sz="2400" dirty="0" smtClean="0"/>
              <a:t> </a:t>
            </a:r>
            <a:r>
              <a:rPr lang="tr-TR" sz="2400" dirty="0"/>
              <a:t>hormon eksikliğinin gebelikte bir çok olumsuz sonuçlara yol açma riskinin olması </a:t>
            </a:r>
            <a:endParaRPr lang="tr-T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/>
              <a:t>TSH </a:t>
            </a:r>
            <a:r>
              <a:rPr lang="tr-TR" sz="2400" dirty="0"/>
              <a:t>ölçümlerinin ülkemizde kabul edilebilir bir </a:t>
            </a:r>
            <a:r>
              <a:rPr lang="tr-TR" sz="2400" dirty="0" err="1"/>
              <a:t>maaliyette</a:t>
            </a:r>
            <a:r>
              <a:rPr lang="tr-TR" sz="2400" dirty="0"/>
              <a:t> olması </a:t>
            </a:r>
            <a:endParaRPr lang="tr-TR" sz="2400" dirty="0" smtClean="0"/>
          </a:p>
          <a:p>
            <a:r>
              <a:rPr lang="tr-TR" sz="2400" dirty="0" smtClean="0"/>
              <a:t>nedeni </a:t>
            </a:r>
            <a:r>
              <a:rPr lang="tr-TR" sz="2400" dirty="0"/>
              <a:t>gebe kalmayı planlayan tüm kadınlarda ve tüm gebelerde başlangıçta TSH ölçümü yapılmalıdır. </a:t>
            </a:r>
          </a:p>
        </p:txBody>
      </p:sp>
    </p:spTree>
    <p:extLst>
      <p:ext uri="{BB962C8B-B14F-4D97-AF65-F5344CB8AC3E}">
        <p14:creationId xmlns:p14="http://schemas.microsoft.com/office/powerpoint/2010/main" val="36263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98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Genel Bilgiler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393371"/>
            <a:ext cx="9206346" cy="4783592"/>
          </a:xfrm>
        </p:spPr>
        <p:txBody>
          <a:bodyPr>
            <a:normAutofit/>
          </a:bodyPr>
          <a:lstStyle/>
          <a:p>
            <a:r>
              <a:rPr lang="tr-TR" dirty="0" smtClean="0"/>
              <a:t>Gebe </a:t>
            </a:r>
            <a:r>
              <a:rPr lang="tr-TR" dirty="0"/>
              <a:t>izleminin temel amacı gebe ve fetüsün sağlık durumlarını belirlemek ve buna uygun bakım planı </a:t>
            </a:r>
            <a:r>
              <a:rPr lang="tr-TR" dirty="0" smtClean="0"/>
              <a:t>oluşturmaktır.</a:t>
            </a:r>
          </a:p>
          <a:p>
            <a:endParaRPr lang="tr-TR" dirty="0"/>
          </a:p>
          <a:p>
            <a:r>
              <a:rPr lang="tr-TR" dirty="0" smtClean="0"/>
              <a:t>Bulunulan </a:t>
            </a:r>
            <a:r>
              <a:rPr lang="tr-TR" dirty="0"/>
              <a:t>ülkenin maddi imkanları, sağlık sisteminin durumu, sosyokültürel özelliklerine göre izlem sayısında ve izlemin niteliğinde ülkeler arası farklılıklar olabilmektedir.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CCDB5-2E41-9098-D8F8-7CA0E5E4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-30844"/>
            <a:ext cx="10573623" cy="1083789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rgbClr val="C00000"/>
                </a:solidFill>
                <a:latin typeface="+mn-lt"/>
              </a:rPr>
              <a:t>Gestasyonel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 diyabet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4F2485-7DE9-5CAC-D875-B914454B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052945"/>
            <a:ext cx="11125199" cy="5624946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tr-TR" sz="3200" dirty="0"/>
              <a:t>Gebe </a:t>
            </a:r>
            <a:r>
              <a:rPr lang="tr-TR" sz="3200" dirty="0" err="1"/>
              <a:t>gestasyonel</a:t>
            </a:r>
            <a:r>
              <a:rPr lang="tr-TR" sz="3200" dirty="0"/>
              <a:t> diyabet açısından risk grubunda ise, </a:t>
            </a:r>
            <a:r>
              <a:rPr lang="tr-TR" sz="3200" dirty="0" smtClean="0"/>
              <a:t>   </a:t>
            </a:r>
          </a:p>
          <a:p>
            <a:r>
              <a:rPr lang="tr-TR" dirty="0" smtClean="0"/>
              <a:t>Riskli gebelik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makrozomik</a:t>
            </a:r>
            <a:r>
              <a:rPr lang="tr-TR" dirty="0" smtClean="0"/>
              <a:t> </a:t>
            </a:r>
            <a:r>
              <a:rPr lang="tr-TR" dirty="0"/>
              <a:t>doğum öyküsü (≥4500 g),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Gestasyonel</a:t>
            </a:r>
            <a:r>
              <a:rPr lang="tr-TR" dirty="0" smtClean="0"/>
              <a:t> diyabet </a:t>
            </a:r>
            <a:r>
              <a:rPr lang="tr-TR" dirty="0"/>
              <a:t>öyküsü,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VKİ ≥30kg/m2,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birinci derece yakınlarında diyabet öyküsü,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bilinen </a:t>
            </a:r>
            <a:r>
              <a:rPr lang="tr-TR" dirty="0"/>
              <a:t>bozulmuş </a:t>
            </a:r>
            <a:r>
              <a:rPr lang="tr-TR" dirty="0" err="1"/>
              <a:t>glukoz</a:t>
            </a:r>
            <a:r>
              <a:rPr lang="tr-TR" dirty="0"/>
              <a:t> toleransı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PKOS </a:t>
            </a:r>
            <a:r>
              <a:rPr lang="tr-TR" dirty="0" err="1" smtClean="0"/>
              <a:t>vb</a:t>
            </a:r>
            <a:r>
              <a:rPr lang="tr-TR" dirty="0" smtClean="0"/>
              <a:t> </a:t>
            </a:r>
            <a:r>
              <a:rPr lang="tr-TR" dirty="0"/>
              <a:t>durumu, </a:t>
            </a:r>
            <a:endParaRPr lang="tr-TR" dirty="0" smtClean="0"/>
          </a:p>
          <a:p>
            <a:r>
              <a:rPr lang="tr-TR" dirty="0"/>
              <a:t>H</a:t>
            </a:r>
            <a:r>
              <a:rPr lang="tr-TR" dirty="0" smtClean="0"/>
              <a:t>ipertansiyon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/>
              <a:t>K</a:t>
            </a:r>
            <a:r>
              <a:rPr lang="tr-TR" dirty="0" err="1" smtClean="0"/>
              <a:t>ardiyovasküler</a:t>
            </a:r>
            <a:r>
              <a:rPr lang="tr-TR" dirty="0" smtClean="0"/>
              <a:t> sistem hastalığı </a:t>
            </a:r>
            <a:r>
              <a:rPr lang="tr-TR" dirty="0"/>
              <a:t>varsa kan şekerine bakınız. </a:t>
            </a:r>
            <a:endParaRPr lang="tr-TR" dirty="0" smtClean="0"/>
          </a:p>
          <a:p>
            <a:r>
              <a:rPr lang="tr-TR" dirty="0" smtClean="0"/>
              <a:t>(</a:t>
            </a:r>
            <a:r>
              <a:rPr lang="tr-TR" dirty="0"/>
              <a:t>AKŞ≥126/dl </a:t>
            </a:r>
            <a:r>
              <a:rPr lang="tr-TR" dirty="0" smtClean="0"/>
              <a:t>veya rastgele </a:t>
            </a:r>
            <a:r>
              <a:rPr lang="tr-TR" dirty="0"/>
              <a:t>bakılan kan şekeri ≥200 mg/dl ise aşikar </a:t>
            </a:r>
            <a:r>
              <a:rPr lang="tr-TR" dirty="0" smtClean="0"/>
              <a:t>diyabet tanısı </a:t>
            </a:r>
            <a:r>
              <a:rPr lang="tr-TR" dirty="0"/>
              <a:t>konulur.)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değerlerin altında ise 75 gr oral </a:t>
            </a:r>
            <a:r>
              <a:rPr lang="tr-TR" dirty="0" err="1" smtClean="0"/>
              <a:t>glukoz</a:t>
            </a:r>
            <a:r>
              <a:rPr lang="tr-TR" dirty="0"/>
              <a:t> </a:t>
            </a:r>
            <a:r>
              <a:rPr lang="tr-TR" dirty="0" smtClean="0"/>
              <a:t>tanı </a:t>
            </a:r>
            <a:r>
              <a:rPr lang="tr-TR" dirty="0"/>
              <a:t>testinin (OGTT) yapılmasını sağlayınız</a:t>
            </a:r>
            <a:r>
              <a:rPr lang="tr-TR" dirty="0" smtClean="0"/>
              <a:t>.</a:t>
            </a:r>
          </a:p>
          <a:p>
            <a:r>
              <a:rPr lang="tr-TR" dirty="0"/>
              <a:t>Test </a:t>
            </a:r>
            <a:r>
              <a:rPr lang="tr-TR" dirty="0" smtClean="0"/>
              <a:t>sonuçları negatif ise gebeliğin 24-28</a:t>
            </a:r>
            <a:r>
              <a:rPr lang="tr-TR" dirty="0"/>
              <a:t>. </a:t>
            </a:r>
            <a:r>
              <a:rPr lang="tr-TR" dirty="0" smtClean="0"/>
              <a:t>haftalar arasında</a:t>
            </a:r>
            <a:r>
              <a:rPr lang="tr-TR" dirty="0"/>
              <a:t> </a:t>
            </a:r>
            <a:r>
              <a:rPr lang="tr-TR" dirty="0" smtClean="0"/>
              <a:t>75 </a:t>
            </a:r>
            <a:r>
              <a:rPr lang="tr-TR" dirty="0"/>
              <a:t>gr oral </a:t>
            </a:r>
            <a:r>
              <a:rPr lang="tr-TR" dirty="0" err="1" smtClean="0"/>
              <a:t>glukoz</a:t>
            </a:r>
            <a:r>
              <a:rPr lang="tr-TR" dirty="0" smtClean="0"/>
              <a:t> tanı testini tekrarlayınız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927405" y="1811820"/>
            <a:ext cx="3491345" cy="157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Gestasyonel</a:t>
            </a:r>
            <a:r>
              <a:rPr lang="tr-TR" dirty="0" smtClean="0"/>
              <a:t> diyabet</a:t>
            </a:r>
            <a:r>
              <a:rPr lang="tr-TR" dirty="0"/>
              <a:t>, ilk </a:t>
            </a:r>
            <a:r>
              <a:rPr lang="tr-TR" dirty="0" smtClean="0"/>
              <a:t>kez gebelik sırasında saptanan değişik derecelerde </a:t>
            </a:r>
            <a:r>
              <a:rPr lang="tr-TR" dirty="0" err="1" smtClean="0"/>
              <a:t>glukoz</a:t>
            </a:r>
            <a:r>
              <a:rPr lang="tr-TR" dirty="0" smtClean="0"/>
              <a:t> tolerans bozukluğu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8145" y="207819"/>
            <a:ext cx="10605655" cy="997526"/>
          </a:xfrm>
        </p:spPr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Gestasyonel</a:t>
            </a:r>
            <a:r>
              <a:rPr lang="tr-TR" b="1" dirty="0">
                <a:solidFill>
                  <a:srgbClr val="C00000"/>
                </a:solidFill>
              </a:rPr>
              <a:t> diyabet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891" y="1205345"/>
            <a:ext cx="10591801" cy="56526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Tüm gebelerde 24-28</a:t>
            </a:r>
            <a:r>
              <a:rPr lang="tr-TR" dirty="0"/>
              <a:t>. </a:t>
            </a:r>
            <a:r>
              <a:rPr lang="tr-TR" dirty="0" smtClean="0"/>
              <a:t>haftalar </a:t>
            </a:r>
            <a:r>
              <a:rPr lang="tr-TR" dirty="0" err="1" smtClean="0"/>
              <a:t>arasında“GlukozTaramaTesti</a:t>
            </a:r>
            <a:r>
              <a:rPr lang="tr-TR" dirty="0"/>
              <a:t>” yapılmalıdır.</a:t>
            </a:r>
          </a:p>
          <a:p>
            <a:r>
              <a:rPr lang="tr-TR" dirty="0"/>
              <a:t>Risk gruplarında ilk müracaat edilen gebelik haftasında Açlık plazma </a:t>
            </a:r>
            <a:r>
              <a:rPr lang="tr-TR" dirty="0" err="1"/>
              <a:t>glukozu</a:t>
            </a:r>
            <a:r>
              <a:rPr lang="tr-TR" dirty="0"/>
              <a:t> 100-126 arasında olanlara OGTT testi uygulanmalıdır. 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err="1" smtClean="0"/>
              <a:t>Gestasyonel</a:t>
            </a:r>
            <a:r>
              <a:rPr lang="tr-TR" b="1" dirty="0" smtClean="0"/>
              <a:t> </a:t>
            </a:r>
            <a:r>
              <a:rPr lang="tr-TR" b="1" dirty="0"/>
              <a:t>Diyabet (GDM) risk faktörleri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Obezite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Daha </a:t>
            </a:r>
            <a:r>
              <a:rPr lang="tr-TR" dirty="0"/>
              <a:t>önce GDM öyküsü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Anne </a:t>
            </a:r>
            <a:r>
              <a:rPr lang="tr-TR" dirty="0"/>
              <a:t>yaşının 40’tan büyük olması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Glukozüri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Daha </a:t>
            </a:r>
            <a:r>
              <a:rPr lang="tr-TR" dirty="0"/>
              <a:t>önce tespit edilmiş </a:t>
            </a:r>
            <a:r>
              <a:rPr lang="tr-TR" dirty="0" err="1"/>
              <a:t>glukoz</a:t>
            </a:r>
            <a:r>
              <a:rPr lang="tr-TR" dirty="0"/>
              <a:t> yüksekliği (</a:t>
            </a:r>
            <a:r>
              <a:rPr lang="tr-TR" dirty="0" err="1"/>
              <a:t>prediyabet</a:t>
            </a:r>
            <a:r>
              <a:rPr lang="tr-TR" dirty="0"/>
              <a:t>) öyküsü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Birinci </a:t>
            </a:r>
            <a:r>
              <a:rPr lang="tr-TR" dirty="0"/>
              <a:t>derece akrabalarda diyabet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Makrozomik</a:t>
            </a:r>
            <a:r>
              <a:rPr lang="tr-TR" dirty="0" smtClean="0"/>
              <a:t> </a:t>
            </a:r>
            <a:r>
              <a:rPr lang="tr-TR" dirty="0"/>
              <a:t>(doğum tartısı 4 kg veya üzerinde olan) bebek doğurmak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PKOS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Kortikosteroid </a:t>
            </a:r>
            <a:r>
              <a:rPr lang="fi-FI" dirty="0"/>
              <a:t>ve antipsikotik ilaç kullanmak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52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B5291B-590B-4136-8FF5-5EE5E369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66253"/>
            <a:ext cx="2590800" cy="148243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+mn-lt"/>
              </a:rPr>
              <a:t>GDM TANI 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KRİTERLERİ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D19613-A411-43B4-BAF0-149D3C57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1" t="27951" r="19760" b="16400"/>
          <a:stretch/>
        </p:blipFill>
        <p:spPr>
          <a:xfrm>
            <a:off x="2700471" y="166253"/>
            <a:ext cx="9145166" cy="64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D44A5E8-717A-E7D3-C5EC-E5AFE52C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18" y="409949"/>
            <a:ext cx="8781520" cy="3872930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CEFA6B2-9A8D-2CD4-67F8-77416C4A84C9}"/>
              </a:ext>
            </a:extLst>
          </p:cNvPr>
          <p:cNvSpPr txBox="1"/>
          <p:nvPr/>
        </p:nvSpPr>
        <p:spPr>
          <a:xfrm>
            <a:off x="1089598" y="4617311"/>
            <a:ext cx="996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/>
              <a:t>Majör en az bir, minor  en az 2 tanesinin varlığında bir kontrendikasyon yoksa 12-35. gebelik haftalarında </a:t>
            </a:r>
            <a:r>
              <a:rPr lang="tr-TR" sz="2400" b="1"/>
              <a:t>80 mg/gün Aspirin</a:t>
            </a:r>
            <a:r>
              <a:rPr lang="tr-TR" sz="2400"/>
              <a:t> veriniz.</a:t>
            </a:r>
          </a:p>
        </p:txBody>
      </p:sp>
    </p:spTree>
    <p:extLst>
      <p:ext uri="{BB962C8B-B14F-4D97-AF65-F5344CB8AC3E}">
        <p14:creationId xmlns:p14="http://schemas.microsoft.com/office/powerpoint/2010/main" val="20929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6A9C2-ECF0-9F2A-F9DF-B478B094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effectLst/>
              </a:rPr>
              <a:t>Prenatal Tarama ve Tanısal Testler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4CB40-2611-5A43-32D4-9F3E5C1A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1590098"/>
            <a:ext cx="10460182" cy="4351338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</a:rPr>
              <a:t>Doğum öncesi tarama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anomalilerin saptanması için </a:t>
            </a:r>
            <a:r>
              <a:rPr lang="tr-TR" u="sng" dirty="0">
                <a:effectLst/>
              </a:rPr>
              <a:t>tüm gebe </a:t>
            </a:r>
          </a:p>
          <a:p>
            <a:pPr marL="0" indent="0">
              <a:buNone/>
            </a:pPr>
            <a:r>
              <a:rPr lang="tr-TR" u="sng" dirty="0">
                <a:effectLst/>
              </a:rPr>
              <a:t>kadınlara</a:t>
            </a:r>
            <a:r>
              <a:rPr lang="tr-TR" dirty="0">
                <a:effectLst/>
              </a:rPr>
              <a:t> önerilmelidir. </a:t>
            </a:r>
            <a:endParaRPr lang="tr-TR" dirty="0"/>
          </a:p>
          <a:p>
            <a:r>
              <a:rPr lang="tr-TR" b="1" dirty="0">
                <a:effectLst/>
              </a:rPr>
              <a:t>Doğum öncesi genetik tanı testi </a:t>
            </a:r>
            <a:r>
              <a:rPr lang="tr-TR" dirty="0">
                <a:effectLst/>
              </a:rPr>
              <a:t>önermenin en yaygın nedeni </a:t>
            </a:r>
            <a:r>
              <a:rPr lang="tr-TR" u="sng" dirty="0">
                <a:effectLst/>
              </a:rPr>
              <a:t>ileri anne </a:t>
            </a:r>
            <a:r>
              <a:rPr lang="tr-TR" u="sng" dirty="0" smtClean="0">
                <a:effectLst/>
              </a:rPr>
              <a:t>yaşı</a:t>
            </a:r>
            <a:r>
              <a:rPr lang="tr-TR" dirty="0" smtClean="0">
                <a:effectLst/>
              </a:rPr>
              <a:t>dır </a:t>
            </a:r>
            <a:r>
              <a:rPr lang="tr-TR" dirty="0">
                <a:effectLst/>
              </a:rPr>
              <a:t>(doğum sırasında annenin 35 yaş veya üzerinde olması);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>
                <a:effectLst/>
              </a:rPr>
              <a:t>• Düşük risk grubundaki kadınlara, fetüsteki anomalilerin  tespiti için, birinci veya </a:t>
            </a:r>
            <a:r>
              <a:rPr lang="tr-TR" dirty="0" smtClean="0">
                <a:effectLst/>
              </a:rPr>
              <a:t>İkinci </a:t>
            </a:r>
            <a:r>
              <a:rPr lang="tr-TR" dirty="0" err="1">
                <a:effectLst/>
              </a:rPr>
              <a:t>trimesterde</a:t>
            </a:r>
            <a:r>
              <a:rPr lang="tr-TR" dirty="0">
                <a:effectLst/>
              </a:rPr>
              <a:t> biyokimyasal  tarama testleri ve ultrasonla ense kalınlığı </a:t>
            </a:r>
            <a:r>
              <a:rPr lang="tr-TR" dirty="0" smtClean="0">
                <a:effectLst/>
              </a:rPr>
              <a:t>ölçümü ve </a:t>
            </a:r>
            <a:r>
              <a:rPr lang="tr-TR" dirty="0">
                <a:effectLst/>
              </a:rPr>
              <a:t>gebeliğin 18-20. haftasında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anatomiyi değerlendirme </a:t>
            </a:r>
            <a:r>
              <a:rPr lang="tr-TR" dirty="0" smtClean="0">
                <a:effectLst/>
              </a:rPr>
              <a:t>amaçlı </a:t>
            </a:r>
            <a:r>
              <a:rPr lang="tr-TR" dirty="0">
                <a:effectLst/>
              </a:rPr>
              <a:t>hedefe </a:t>
            </a:r>
            <a:r>
              <a:rPr lang="tr-TR" dirty="0" smtClean="0">
                <a:effectLst/>
              </a:rPr>
              <a:t>yönelik ultrasonla </a:t>
            </a:r>
            <a:r>
              <a:rPr lang="tr-TR" dirty="0">
                <a:effectLst/>
              </a:rPr>
              <a:t>tarama önerilebilir. 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4B7405-18C9-DB9A-D1E8-247004271002}"/>
              </a:ext>
            </a:extLst>
          </p:cNvPr>
          <p:cNvSpPr txBox="1"/>
          <p:nvPr/>
        </p:nvSpPr>
        <p:spPr>
          <a:xfrm>
            <a:off x="8794897" y="63082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15847CE-9553-AD4C-1095-BEC792DF80FE}"/>
              </a:ext>
            </a:extLst>
          </p:cNvPr>
          <p:cNvSpPr txBox="1"/>
          <p:nvPr/>
        </p:nvSpPr>
        <p:spPr>
          <a:xfrm>
            <a:off x="593346" y="6308209"/>
            <a:ext cx="1038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>
                <a:effectLst/>
              </a:rPr>
              <a:t>RAKEL AİLE HEKİMLİĞİ 9.BASKI (Robert E.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MD, David P.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 ISBN 9789752777408 , 2019 )</a:t>
            </a:r>
            <a:r>
              <a:rPr lang="tr-TR" sz="1400" dirty="0"/>
              <a:t/>
            </a:r>
            <a:br>
              <a:rPr lang="tr-TR" sz="1400" dirty="0"/>
            </a:b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052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Prenatal Tarama ve Tanısal Testler 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11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11-14. HAFTA İKİLİ </a:t>
            </a:r>
            <a:r>
              <a:rPr lang="tr-TR" b="1" dirty="0" smtClean="0"/>
              <a:t>TARAMA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/>
              <a:t>Birinci </a:t>
            </a:r>
            <a:r>
              <a:rPr lang="tr-TR" dirty="0" err="1"/>
              <a:t>trimester</a:t>
            </a:r>
            <a:r>
              <a:rPr lang="tr-TR" dirty="0"/>
              <a:t> ultrasonografi ve biyokimyasal tarama artık klinik kullanımda tüm kadınlar için mevcuttur.  Spesifik olarak, "</a:t>
            </a:r>
            <a:r>
              <a:rPr lang="tr-TR" b="1" dirty="0"/>
              <a:t>birinci </a:t>
            </a:r>
            <a:r>
              <a:rPr lang="tr-TR" b="1" dirty="0" err="1"/>
              <a:t>trimester</a:t>
            </a:r>
            <a:r>
              <a:rPr lang="tr-TR" b="1" dirty="0"/>
              <a:t> tarama testi</a:t>
            </a:r>
            <a:r>
              <a:rPr lang="tr-TR" dirty="0"/>
              <a:t>", gebeliğin 10 hafta 2 günü İle 13 hafta 6 günü arasında yapılır. </a:t>
            </a:r>
            <a:endParaRPr lang="tr-TR" b="1" dirty="0"/>
          </a:p>
          <a:p>
            <a:r>
              <a:rPr lang="tr-TR" dirty="0"/>
              <a:t>Ultrasonografide </a:t>
            </a:r>
            <a:r>
              <a:rPr lang="tr-TR" dirty="0" err="1"/>
              <a:t>Crown</a:t>
            </a:r>
            <a:r>
              <a:rPr lang="tr-TR" dirty="0"/>
              <a:t> </a:t>
            </a:r>
            <a:r>
              <a:rPr lang="tr-TR" dirty="0" err="1"/>
              <a:t>Rump</a:t>
            </a:r>
            <a:r>
              <a:rPr lang="tr-TR" dirty="0"/>
              <a:t> </a:t>
            </a:r>
            <a:r>
              <a:rPr lang="tr-TR" dirty="0" err="1" smtClean="0"/>
              <a:t>Length</a:t>
            </a:r>
            <a:r>
              <a:rPr lang="tr-TR" dirty="0"/>
              <a:t> </a:t>
            </a:r>
            <a:r>
              <a:rPr lang="tr-TR" b="1" dirty="0" smtClean="0"/>
              <a:t>(CRL</a:t>
            </a:r>
            <a:r>
              <a:rPr lang="tr-TR" b="1" dirty="0"/>
              <a:t>) </a:t>
            </a:r>
            <a:r>
              <a:rPr lang="tr-TR" dirty="0"/>
              <a:t>ile gebelik haftası belirlenir ve ense kalınlığı ölçümü </a:t>
            </a:r>
            <a:r>
              <a:rPr lang="tr-TR" b="1" dirty="0"/>
              <a:t>(NT) </a:t>
            </a:r>
            <a:r>
              <a:rPr lang="tr-TR" dirty="0"/>
              <a:t>yapılır.</a:t>
            </a:r>
          </a:p>
          <a:p>
            <a:r>
              <a:rPr lang="tr-TR" dirty="0" smtClean="0"/>
              <a:t>Anne </a:t>
            </a:r>
            <a:r>
              <a:rPr lang="tr-TR" dirty="0"/>
              <a:t>kanında </a:t>
            </a:r>
            <a:r>
              <a:rPr lang="tr-TR" b="1" dirty="0" err="1"/>
              <a:t>FreeBeta</a:t>
            </a:r>
            <a:r>
              <a:rPr lang="tr-TR" b="1" dirty="0"/>
              <a:t> HCG </a:t>
            </a:r>
            <a:r>
              <a:rPr lang="tr-TR" dirty="0" smtClean="0"/>
              <a:t>ve</a:t>
            </a:r>
            <a:r>
              <a:rPr lang="tr-TR" dirty="0"/>
              <a:t> </a:t>
            </a:r>
            <a:r>
              <a:rPr lang="tr-TR" dirty="0" err="1" smtClean="0"/>
              <a:t>Pregnancy</a:t>
            </a:r>
            <a:r>
              <a:rPr lang="tr-TR" dirty="0" smtClean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smtClean="0"/>
              <a:t>Protein-A (</a:t>
            </a:r>
            <a:r>
              <a:rPr lang="tr-TR" b="1" dirty="0" smtClean="0"/>
              <a:t>PAPP-A</a:t>
            </a:r>
            <a:r>
              <a:rPr lang="tr-TR" b="1" dirty="0"/>
              <a:t>)</a:t>
            </a:r>
            <a:r>
              <a:rPr lang="tr-TR" dirty="0"/>
              <a:t> düzeylerine bakılır. </a:t>
            </a:r>
          </a:p>
          <a:p>
            <a:r>
              <a:rPr lang="tr-TR" dirty="0" smtClean="0"/>
              <a:t>İkili </a:t>
            </a:r>
            <a:r>
              <a:rPr lang="tr-TR" dirty="0"/>
              <a:t>test sadece kromozom bozuklukları açısından riski belirler. </a:t>
            </a:r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r>
              <a:rPr lang="tr-TR" dirty="0" smtClean="0"/>
              <a:t> açısından </a:t>
            </a:r>
            <a:r>
              <a:rPr lang="tr-TR" dirty="0"/>
              <a:t>bir risk belirlemez</a:t>
            </a:r>
            <a:r>
              <a:rPr lang="tr-TR" dirty="0" smtClean="0"/>
              <a:t>.</a:t>
            </a:r>
          </a:p>
          <a:p>
            <a:pPr marL="285750" indent="-285750"/>
            <a:r>
              <a:rPr lang="tr-TR" dirty="0" smtClean="0"/>
              <a:t>Anormal </a:t>
            </a:r>
            <a:r>
              <a:rPr lang="tr-TR" dirty="0"/>
              <a:t>sonuçlarda </a:t>
            </a:r>
            <a:r>
              <a:rPr lang="tr-TR" b="1" dirty="0" err="1"/>
              <a:t>amniosentez</a:t>
            </a:r>
            <a:r>
              <a:rPr lang="tr-TR" dirty="0"/>
              <a:t> ‘ e </a:t>
            </a:r>
            <a:r>
              <a:rPr lang="tr-TR" dirty="0" smtClean="0"/>
              <a:t> yönlendirme </a:t>
            </a:r>
            <a:r>
              <a:rPr lang="tr-TR" dirty="0"/>
              <a:t>yapılır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7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11036932-8489-9175-14CF-F1BD1071488A}"/>
              </a:ext>
            </a:extLst>
          </p:cNvPr>
          <p:cNvSpPr txBox="1"/>
          <p:nvPr/>
        </p:nvSpPr>
        <p:spPr>
          <a:xfrm>
            <a:off x="8424074" y="5120667"/>
            <a:ext cx="3590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200"/>
              <a:t>Kaynak : 2014 First-trimester ultrasound forum from the Korean Society of Ultrasound in Obstetrics and Gynecology - Scientific Figure on ResearchGate. Available from: https://www.researchgate.net/figure/Measurement-of-nuchal-translucency-NT-and-other-landmarks_fig1_271598614 [accessed 8 Nov, 2022]</a:t>
            </a:r>
          </a:p>
        </p:txBody>
      </p:sp>
      <p:pic>
        <p:nvPicPr>
          <p:cNvPr id="2" name="Resim 2">
            <a:extLst>
              <a:ext uri="{FF2B5EF4-FFF2-40B4-BE49-F238E27FC236}">
                <a16:creationId xmlns:a16="http://schemas.microsoft.com/office/drawing/2014/main" id="{CF6D847B-60EA-3F73-B36B-F4677E97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8" y="190951"/>
            <a:ext cx="7961623" cy="666704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FD47FAF-3326-EC16-22E8-6095D896D18E}"/>
              </a:ext>
            </a:extLst>
          </p:cNvPr>
          <p:cNvSpPr txBox="1"/>
          <p:nvPr/>
        </p:nvSpPr>
        <p:spPr>
          <a:xfrm>
            <a:off x="8878613" y="1046446"/>
            <a:ext cx="2826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>
                <a:solidFill>
                  <a:srgbClr val="C00000"/>
                </a:solidFill>
              </a:rPr>
              <a:t>ENSE KALINLIĞI (NT)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2630696-3945-FFAE-857C-4FF9D4A44589}"/>
              </a:ext>
            </a:extLst>
          </p:cNvPr>
          <p:cNvSpPr txBox="1"/>
          <p:nvPr/>
        </p:nvSpPr>
        <p:spPr>
          <a:xfrm flipH="1">
            <a:off x="8652061" y="2457777"/>
            <a:ext cx="282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&gt;3mm konjenital anomalilerle ilişkilidir</a:t>
            </a:r>
          </a:p>
        </p:txBody>
      </p:sp>
    </p:spTree>
    <p:extLst>
      <p:ext uri="{BB962C8B-B14F-4D97-AF65-F5344CB8AC3E}">
        <p14:creationId xmlns:p14="http://schemas.microsoft.com/office/powerpoint/2010/main" val="31912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5127" y="18501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Prenatal Tarama ve Tanısal Testler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510579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16-18</a:t>
            </a:r>
            <a:r>
              <a:rPr lang="tr-TR" b="1" dirty="0"/>
              <a:t>. HAFTA ÜÇLÜ </a:t>
            </a:r>
            <a:r>
              <a:rPr lang="tr-TR" b="1" dirty="0" smtClean="0"/>
              <a:t>TARAMA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Anne kanında </a:t>
            </a:r>
            <a:r>
              <a:rPr lang="tr-TR" dirty="0" err="1"/>
              <a:t>hCG</a:t>
            </a:r>
            <a:r>
              <a:rPr lang="tr-TR" dirty="0"/>
              <a:t>, alfa </a:t>
            </a:r>
            <a:r>
              <a:rPr lang="tr-TR" dirty="0" err="1"/>
              <a:t>fetoprotein</a:t>
            </a:r>
            <a:r>
              <a:rPr lang="tr-TR" dirty="0"/>
              <a:t>(AFP), </a:t>
            </a:r>
            <a:r>
              <a:rPr lang="tr-TR" dirty="0" err="1"/>
              <a:t>estriol</a:t>
            </a:r>
            <a:r>
              <a:rPr lang="tr-TR" dirty="0"/>
              <a:t>(E3) bakılmasıdır.</a:t>
            </a:r>
          </a:p>
          <a:p>
            <a:r>
              <a:rPr lang="tr-TR" dirty="0" smtClean="0"/>
              <a:t>15-22 </a:t>
            </a:r>
            <a:r>
              <a:rPr lang="tr-TR" dirty="0"/>
              <a:t>haftalar arasında yapılsa da en tatmin edici sonuç 16-18 haftada elde edilir.</a:t>
            </a:r>
          </a:p>
          <a:p>
            <a:r>
              <a:rPr lang="tr-TR" dirty="0" smtClean="0"/>
              <a:t>İkili </a:t>
            </a:r>
            <a:r>
              <a:rPr lang="tr-TR" dirty="0"/>
              <a:t>test daha erken dönemde yapıldığı için olası bir olumsuzluk durumunda gebeliğin daha erken ve risksiz şekilde sonlandırılmasına olanak tanır.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6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0497D6C-D794-6EAA-D8A1-63A3BBD71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7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C00000"/>
                </a:solidFill>
              </a:rPr>
              <a:t>Prenatal Tarama ve Tanısal Testler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DAF798-7484-AF52-D52F-A6BB4133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7" y="1187017"/>
            <a:ext cx="11090564" cy="479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effectLst/>
              </a:rPr>
              <a:t> </a:t>
            </a:r>
            <a:r>
              <a:rPr lang="tr-TR" sz="3200" b="1" dirty="0">
                <a:effectLst/>
              </a:rPr>
              <a:t>Dörtlü tarama testi</a:t>
            </a:r>
            <a:r>
              <a:rPr lang="tr-TR" sz="3200" dirty="0">
                <a:effectLst/>
              </a:rPr>
              <a:t>, </a:t>
            </a:r>
            <a:endParaRPr lang="tr-TR" sz="3200" dirty="0" smtClean="0">
              <a:effectLst/>
            </a:endParaRPr>
          </a:p>
          <a:p>
            <a:r>
              <a:rPr lang="tr-TR" dirty="0" smtClean="0">
                <a:effectLst/>
              </a:rPr>
              <a:t>15-20 </a:t>
            </a:r>
            <a:r>
              <a:rPr lang="tr-TR" dirty="0">
                <a:effectLst/>
              </a:rPr>
              <a:t>haftalıkken (en duyarlı olduğu dönem </a:t>
            </a:r>
            <a:r>
              <a:rPr lang="tr-TR" dirty="0" smtClean="0">
                <a:effectLst/>
              </a:rPr>
              <a:t>16-18 </a:t>
            </a:r>
            <a:r>
              <a:rPr lang="tr-TR" dirty="0">
                <a:effectLst/>
              </a:rPr>
              <a:t>haftalardır) </a:t>
            </a:r>
            <a:endParaRPr lang="tr-TR" dirty="0" smtClean="0">
              <a:effectLst/>
            </a:endParaRPr>
          </a:p>
          <a:p>
            <a:endParaRPr lang="tr-TR" dirty="0"/>
          </a:p>
          <a:p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Beklenenden </a:t>
            </a:r>
            <a:r>
              <a:rPr lang="tr-TR" dirty="0">
                <a:effectLst/>
              </a:rPr>
              <a:t>daha düşük bir MSAFP </a:t>
            </a:r>
            <a:r>
              <a:rPr lang="tr-TR" dirty="0" err="1">
                <a:effectLst/>
              </a:rPr>
              <a:t>Down</a:t>
            </a:r>
            <a:r>
              <a:rPr lang="tr-TR" dirty="0">
                <a:effectLst/>
              </a:rPr>
              <a:t> sendromu öngörücüsüdür. </a:t>
            </a:r>
          </a:p>
          <a:p>
            <a:r>
              <a:rPr lang="tr-TR" dirty="0">
                <a:effectLst/>
              </a:rPr>
              <a:t>Test sonuçları anormal olan kadınlar hedefe yönelik ultrasonografi ve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muhtemel </a:t>
            </a:r>
            <a:r>
              <a:rPr lang="tr-TR" dirty="0" err="1">
                <a:effectLst/>
              </a:rPr>
              <a:t>amniyosentez</a:t>
            </a:r>
            <a:r>
              <a:rPr lang="tr-TR" dirty="0">
                <a:effectLst/>
              </a:rPr>
              <a:t> uygulaması için yönlendirilmelidir. </a:t>
            </a:r>
            <a:endParaRPr lang="tr-TR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1039093" y="2272147"/>
            <a:ext cx="7869380" cy="1925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/>
              <a:t>anneden alınan örneğin, </a:t>
            </a:r>
          </a:p>
          <a:p>
            <a:r>
              <a:rPr lang="tr-TR" sz="2000" dirty="0"/>
              <a:t>AFP , </a:t>
            </a:r>
          </a:p>
          <a:p>
            <a:r>
              <a:rPr lang="tr-TR" sz="2000" dirty="0" err="1"/>
              <a:t>estrioller</a:t>
            </a:r>
            <a:r>
              <a:rPr lang="tr-TR" sz="2000" dirty="0"/>
              <a:t> ve </a:t>
            </a:r>
          </a:p>
          <a:p>
            <a:r>
              <a:rPr lang="tr-TR" sz="2000" dirty="0"/>
              <a:t>insan </a:t>
            </a:r>
            <a:r>
              <a:rPr lang="tr-TR" sz="2000" dirty="0" err="1"/>
              <a:t>koryonik</a:t>
            </a:r>
            <a:r>
              <a:rPr lang="tr-TR" sz="2000" dirty="0"/>
              <a:t> </a:t>
            </a:r>
            <a:r>
              <a:rPr lang="tr-TR" sz="2000" dirty="0" err="1"/>
              <a:t>gonadotropininin</a:t>
            </a:r>
            <a:r>
              <a:rPr lang="tr-TR" sz="2000" dirty="0"/>
              <a:t> (</a:t>
            </a:r>
            <a:r>
              <a:rPr lang="tr-TR" sz="2000" dirty="0" err="1"/>
              <a:t>hCG</a:t>
            </a:r>
            <a:r>
              <a:rPr lang="tr-TR" sz="2000" dirty="0"/>
              <a:t>) beta alt birimi açısından çalışıldığı </a:t>
            </a:r>
          </a:p>
          <a:p>
            <a:r>
              <a:rPr lang="tr-TR" sz="2000" dirty="0"/>
              <a:t>anneye yapılan bir kan testidir. </a:t>
            </a:r>
          </a:p>
        </p:txBody>
      </p:sp>
    </p:spTree>
    <p:extLst>
      <p:ext uri="{BB962C8B-B14F-4D97-AF65-F5344CB8AC3E}">
        <p14:creationId xmlns:p14="http://schemas.microsoft.com/office/powerpoint/2010/main" val="67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CDEFEE-5517-E073-1198-9412CD5B5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0610" cy="4351338"/>
          </a:xfrm>
        </p:spPr>
        <p:txBody>
          <a:bodyPr/>
          <a:lstStyle/>
          <a:p>
            <a:r>
              <a:rPr lang="tr-TR" dirty="0">
                <a:effectLst/>
              </a:rPr>
              <a:t> Ailede kalıtsal genetik bozukluk, daha önce etkilenmiş bir </a:t>
            </a:r>
            <a:r>
              <a:rPr lang="tr-TR" dirty="0" err="1">
                <a:effectLst/>
              </a:rPr>
              <a:t>fetus</a:t>
            </a:r>
            <a:r>
              <a:rPr lang="tr-TR" dirty="0">
                <a:effectLst/>
              </a:rPr>
              <a:t> veya çocuk, ya da tekrarlayan düşük öyküsü olan çiftlere </a:t>
            </a:r>
            <a:r>
              <a:rPr lang="tr-TR" b="1" dirty="0">
                <a:effectLst/>
              </a:rPr>
              <a:t>genetik danışmanlık ve test </a:t>
            </a:r>
            <a:r>
              <a:rPr lang="tr-TR" dirty="0">
                <a:effectLst/>
              </a:rPr>
              <a:t>önerilmelidir.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 dirty="0">
                <a:effectLst/>
              </a:rPr>
              <a:t>Bütün kadınlara </a:t>
            </a:r>
            <a:r>
              <a:rPr lang="tr-TR" dirty="0" err="1">
                <a:effectLst/>
              </a:rPr>
              <a:t>nöral</a:t>
            </a:r>
            <a:r>
              <a:rPr lang="tr-TR" dirty="0">
                <a:effectLst/>
              </a:rPr>
              <a:t> tüp </a:t>
            </a:r>
            <a:r>
              <a:rPr lang="tr-TR" dirty="0" err="1">
                <a:effectLst/>
              </a:rPr>
              <a:t>defektleri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anöploidi</a:t>
            </a:r>
            <a:r>
              <a:rPr lang="tr-TR" dirty="0">
                <a:effectLst/>
              </a:rPr>
              <a:t> için </a:t>
            </a:r>
            <a:r>
              <a:rPr lang="tr-TR" b="1" dirty="0">
                <a:effectLst/>
              </a:rPr>
              <a:t>prenatal serum marker taraması </a:t>
            </a:r>
            <a:r>
              <a:rPr lang="tr-TR" dirty="0">
                <a:effectLst/>
              </a:rPr>
              <a:t>yapılmalıdır. </a:t>
            </a:r>
            <a:endParaRPr lang="tr-TR" dirty="0"/>
          </a:p>
          <a:p>
            <a:r>
              <a:rPr lang="tr-TR" dirty="0" err="1">
                <a:effectLst/>
              </a:rPr>
              <a:t>Anöploidi</a:t>
            </a:r>
            <a:r>
              <a:rPr lang="tr-TR" dirty="0">
                <a:effectLst/>
              </a:rPr>
              <a:t> riski yüksek olan kadınların </a:t>
            </a:r>
            <a:r>
              <a:rPr lang="tr-TR" b="1" dirty="0" err="1">
                <a:effectLst/>
              </a:rPr>
              <a:t>amniyosentez</a:t>
            </a:r>
            <a:r>
              <a:rPr lang="tr-TR" dirty="0">
                <a:effectLst/>
              </a:rPr>
              <a:t> veya </a:t>
            </a:r>
            <a:r>
              <a:rPr lang="tr-TR" b="1" dirty="0" err="1">
                <a:effectLst/>
              </a:rPr>
              <a:t>koryon</a:t>
            </a:r>
            <a:r>
              <a:rPr lang="tr-TR" b="1" dirty="0">
                <a:effectLst/>
              </a:rPr>
              <a:t> </a:t>
            </a:r>
            <a:r>
              <a:rPr lang="tr-TR" b="1" dirty="0" err="1">
                <a:effectLst/>
              </a:rPr>
              <a:t>villus</a:t>
            </a:r>
            <a:r>
              <a:rPr lang="tr-TR" b="1" dirty="0">
                <a:effectLst/>
              </a:rPr>
              <a:t> örneklemesi (CVS)</a:t>
            </a:r>
            <a:r>
              <a:rPr lang="tr-TR" dirty="0">
                <a:effectLst/>
              </a:rPr>
              <a:t> önerilmelidir </a:t>
            </a:r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C7A87D-1C18-FE38-AB0C-23E1FB6949FA}"/>
              </a:ext>
            </a:extLst>
          </p:cNvPr>
          <p:cNvSpPr txBox="1">
            <a:spLocks/>
          </p:cNvSpPr>
          <p:nvPr/>
        </p:nvSpPr>
        <p:spPr>
          <a:xfrm>
            <a:off x="1163210" y="311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C00000"/>
                </a:solidFill>
              </a:rPr>
              <a:t>Prenatal Tarama ve Tanısal Testler 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6709" cy="108960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T.C. SAĞLIK </a:t>
            </a:r>
            <a:r>
              <a:rPr lang="tr-TR" b="1" dirty="0"/>
              <a:t>BAKANLIĞI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2018 Doğum Öncesi Bakım Yönetim Rehberi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1271" y="1593570"/>
            <a:ext cx="5382491" cy="4783592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• Ülkemizde </a:t>
            </a:r>
            <a:r>
              <a:rPr lang="tr-TR" dirty="0"/>
              <a:t>Sağlık Bakanlığı’nın 2014’te yayınlandığı kılavuz 2018 yılında güncellenmiş.</a:t>
            </a:r>
          </a:p>
          <a:p>
            <a:pPr marL="0" indent="0">
              <a:buNone/>
            </a:pPr>
            <a:r>
              <a:rPr lang="tr-TR" dirty="0" smtClean="0"/>
              <a:t>• 1</a:t>
            </a:r>
            <a:r>
              <a:rPr lang="tr-TR" dirty="0"/>
              <a:t>. Basamağa hitap eden 48 sayfalık </a:t>
            </a:r>
            <a:r>
              <a:rPr lang="tr-TR" dirty="0" smtClean="0"/>
              <a:t>bir rehber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DSÖ’nün </a:t>
            </a:r>
            <a:r>
              <a:rPr lang="tr-TR" dirty="0"/>
              <a:t>kılavuzuyla benzerlik göstermektedir.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436" y="1593570"/>
            <a:ext cx="3837709" cy="48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BB0C6-F951-964B-0DE9-C96DD67F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Prenatal Tarama ve Tanısal Testler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E2BEDB-550B-E87B-F236-53EE6A97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5" y="1690688"/>
            <a:ext cx="10814395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>
                <a:effectLst/>
              </a:rPr>
              <a:t>AMNİYOSENTEZ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  <a:r>
              <a:rPr lang="tr-TR" dirty="0"/>
              <a:t>: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 dirty="0">
                <a:effectLst/>
              </a:rPr>
              <a:t>Genetik </a:t>
            </a:r>
            <a:r>
              <a:rPr lang="tr-TR" dirty="0" err="1">
                <a:effectLst/>
              </a:rPr>
              <a:t>amniyosentez</a:t>
            </a:r>
            <a:r>
              <a:rPr lang="tr-TR" dirty="0">
                <a:effectLst/>
              </a:rPr>
              <a:t>, tipik olarak gebeliğin 15 ila 20. haftalarında yapılır.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Gebelik kaybı oranı yaklaşık olarak 300'de birdir. </a:t>
            </a:r>
          </a:p>
          <a:p>
            <a:pPr marL="0" indent="0">
              <a:buNone/>
            </a:pPr>
            <a:r>
              <a:rPr lang="tr-TR" b="1" dirty="0">
                <a:effectLst/>
              </a:rPr>
              <a:t>KORYONIK VİLLUS ÖRNEKLEMESİ (CVS): </a:t>
            </a:r>
          </a:p>
          <a:p>
            <a:r>
              <a:rPr lang="tr-TR" dirty="0" err="1">
                <a:effectLst/>
              </a:rPr>
              <a:t>CVS'de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koryonik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villuslar</a:t>
            </a:r>
            <a:r>
              <a:rPr lang="tr-TR" dirty="0">
                <a:effectLst/>
              </a:rPr>
              <a:t> ya da </a:t>
            </a:r>
            <a:r>
              <a:rPr lang="tr-TR" dirty="0" err="1">
                <a:effectLst/>
              </a:rPr>
              <a:t>plasental</a:t>
            </a:r>
            <a:r>
              <a:rPr lang="tr-TR" dirty="0">
                <a:effectLst/>
              </a:rPr>
              <a:t> hücreler </a:t>
            </a:r>
            <a:r>
              <a:rPr lang="tr-TR" dirty="0" err="1">
                <a:effectLst/>
              </a:rPr>
              <a:t>aspire</a:t>
            </a:r>
            <a:r>
              <a:rPr lang="tr-TR" dirty="0">
                <a:effectLst/>
              </a:rPr>
              <a:t> edilir.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  <a:r>
              <a:rPr lang="tr-TR" dirty="0"/>
              <a:t>U</a:t>
            </a:r>
            <a:r>
              <a:rPr lang="tr-TR" dirty="0">
                <a:effectLst/>
              </a:rPr>
              <a:t>ltrason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eşliğinde 10 ila 13. </a:t>
            </a:r>
            <a:r>
              <a:rPr lang="tr-TR" dirty="0" err="1">
                <a:effectLst/>
              </a:rPr>
              <a:t>menstruel</a:t>
            </a:r>
            <a:r>
              <a:rPr lang="tr-TR" dirty="0">
                <a:effectLst/>
              </a:rPr>
              <a:t> haftalarda</a:t>
            </a:r>
            <a:r>
              <a:rPr lang="tr-TR" dirty="0">
                <a:solidFill>
                  <a:srgbClr val="B3B3B3"/>
                </a:solidFill>
              </a:rPr>
              <a:t> </a:t>
            </a:r>
            <a:r>
              <a:rPr lang="tr-TR" dirty="0"/>
              <a:t>uygulanır</a:t>
            </a:r>
            <a:r>
              <a:rPr lang="tr-TR" dirty="0">
                <a:solidFill>
                  <a:srgbClr val="B3B3B3"/>
                </a:solidFill>
              </a:rPr>
              <a:t> </a:t>
            </a:r>
            <a:endParaRPr lang="tr-TR" dirty="0">
              <a:solidFill>
                <a:srgbClr val="B3B3B3"/>
              </a:solidFill>
              <a:effectLst/>
            </a:endParaRPr>
          </a:p>
          <a:p>
            <a:r>
              <a:rPr lang="tr-TR" dirty="0" err="1">
                <a:effectLst/>
              </a:rPr>
              <a:t>CVS'nin</a:t>
            </a:r>
            <a:r>
              <a:rPr lang="tr-TR" dirty="0">
                <a:effectLst/>
              </a:rPr>
              <a:t> avantajı, erken gebelik döneminde uygulanması ve sonuçların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alınabilmesidir.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</a:p>
          <a:p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kayıp oranı yaklaşık olarak 125 testte birdir</a:t>
            </a:r>
            <a:r>
              <a:rPr lang="tr-TR" dirty="0">
                <a:solidFill>
                  <a:srgbClr val="B3B3B3"/>
                </a:solidFill>
                <a:effectLst/>
              </a:rPr>
              <a:t> </a:t>
            </a:r>
            <a:r>
              <a:rPr lang="tr-TR" dirty="0">
                <a:effectLst/>
              </a:rPr>
              <a:t>(Jackson ve ark., 1992). 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50707A-FAF6-45FB-3ED7-87935A500F0C}"/>
              </a:ext>
            </a:extLst>
          </p:cNvPr>
          <p:cNvSpPr txBox="1"/>
          <p:nvPr/>
        </p:nvSpPr>
        <p:spPr>
          <a:xfrm>
            <a:off x="1608866" y="6176963"/>
            <a:ext cx="1058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>
                <a:effectLst/>
              </a:rPr>
              <a:t>RAKEL AİLE HEKİMLİĞİ 9.BASKI (Robert E.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MD, David P.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 ISBN 9789752777408 , 2019 )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3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">
            <a:extLst>
              <a:ext uri="{FF2B5EF4-FFF2-40B4-BE49-F238E27FC236}">
                <a16:creationId xmlns:a16="http://schemas.microsoft.com/office/drawing/2014/main" id="{0ACFE83C-BAB5-EDFF-A426-E58397E14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014" y="206270"/>
            <a:ext cx="11073309" cy="1035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rgbClr val="C00000"/>
                </a:solidFill>
              </a:rPr>
              <a:t>Prenatal Tarama ve Tanısal Testler 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8FC26C-C644-8898-45EE-FAA6093C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46" y="1434817"/>
            <a:ext cx="11191978" cy="5221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11 - 14. Haftalar                                                  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[ NT + (</a:t>
            </a:r>
            <a:r>
              <a:rPr lang="el-GR" sz="2000" dirty="0">
                <a:solidFill>
                  <a:schemeClr val="accent2"/>
                </a:solidFill>
                <a:effectLst/>
              </a:rPr>
              <a:t>β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HCG + PAPP-A)] </a:t>
            </a:r>
            <a:endParaRPr lang="tr-TR" sz="2000" dirty="0">
              <a:solidFill>
                <a:schemeClr val="accent2"/>
              </a:solidFill>
            </a:endParaRPr>
          </a:p>
          <a:p>
            <a:endParaRPr lang="tr-TR" dirty="0"/>
          </a:p>
          <a:p>
            <a:r>
              <a:rPr lang="tr-TR" dirty="0"/>
              <a:t>16 - 20. Haftalar </a:t>
            </a:r>
          </a:p>
          <a:p>
            <a:endParaRPr lang="tr-TR" dirty="0"/>
          </a:p>
          <a:p>
            <a:r>
              <a:rPr lang="tr-TR" dirty="0"/>
              <a:t>16 - 20. Haftalar                                                 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[MS AFP + </a:t>
            </a:r>
            <a:r>
              <a:rPr lang="el-GR" sz="2000" dirty="0">
                <a:solidFill>
                  <a:schemeClr val="accent2"/>
                </a:solidFill>
                <a:effectLst/>
              </a:rPr>
              <a:t>β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HCG + </a:t>
            </a:r>
            <a:r>
              <a:rPr lang="tr-TR" sz="2000" dirty="0" err="1">
                <a:solidFill>
                  <a:schemeClr val="accent2"/>
                </a:solidFill>
                <a:effectLst/>
              </a:rPr>
              <a:t>unkonjuge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 </a:t>
            </a:r>
            <a:r>
              <a:rPr lang="tr-TR" sz="2000" dirty="0" err="1">
                <a:solidFill>
                  <a:schemeClr val="accent2"/>
                </a:solidFill>
                <a:effectLst/>
              </a:rPr>
              <a:t>estriol</a:t>
            </a:r>
            <a:r>
              <a:rPr lang="tr-TR" sz="2000" dirty="0">
                <a:solidFill>
                  <a:schemeClr val="accent2"/>
                </a:solidFill>
                <a:effectLst/>
              </a:rPr>
              <a:t> (uE3)]</a:t>
            </a:r>
            <a:r>
              <a:rPr lang="tr-TR" sz="2000" dirty="0">
                <a:solidFill>
                  <a:schemeClr val="accent2"/>
                </a:solidFill>
              </a:rPr>
              <a:t>   </a:t>
            </a:r>
            <a:r>
              <a:rPr lang="tr-TR" dirty="0"/>
              <a:t>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18 - 22. Haftalar       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9B83825E-BB40-BDE9-2456-1CE281B9C2B9}"/>
              </a:ext>
            </a:extLst>
          </p:cNvPr>
          <p:cNvSpPr/>
          <p:nvPr/>
        </p:nvSpPr>
        <p:spPr>
          <a:xfrm>
            <a:off x="3398251" y="1887918"/>
            <a:ext cx="3775838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İkili ( kombine) test 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59D496F9-3E63-62D4-99E7-AB696CFE3966}"/>
              </a:ext>
            </a:extLst>
          </p:cNvPr>
          <p:cNvSpPr/>
          <p:nvPr/>
        </p:nvSpPr>
        <p:spPr>
          <a:xfrm>
            <a:off x="3378042" y="2899948"/>
            <a:ext cx="3775838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Maternal serum AFP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20C90B10-9B34-88E5-062F-8A86AB5F71E8}"/>
              </a:ext>
            </a:extLst>
          </p:cNvPr>
          <p:cNvSpPr/>
          <p:nvPr/>
        </p:nvSpPr>
        <p:spPr>
          <a:xfrm>
            <a:off x="3409043" y="3864877"/>
            <a:ext cx="3700320" cy="724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>
                <a:solidFill>
                  <a:schemeClr val="tx1"/>
                </a:solidFill>
              </a:rPr>
              <a:t>Üçlü/dörtlü test</a:t>
            </a:r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id="{C0780E87-915C-3399-81B6-384C47B9FF77}"/>
              </a:ext>
            </a:extLst>
          </p:cNvPr>
          <p:cNvSpPr/>
          <p:nvPr/>
        </p:nvSpPr>
        <p:spPr>
          <a:xfrm>
            <a:off x="3410403" y="4888381"/>
            <a:ext cx="3775838" cy="724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</a:rPr>
              <a:t>USG  taraması  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E3C2464-B878-51A5-81E2-D47FC8BD40C2}"/>
              </a:ext>
            </a:extLst>
          </p:cNvPr>
          <p:cNvSpPr txBox="1"/>
          <p:nvPr/>
        </p:nvSpPr>
        <p:spPr>
          <a:xfrm>
            <a:off x="5135139" y="6347126"/>
            <a:ext cx="5426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>
                <a:effectLst/>
              </a:rPr>
              <a:t>Gebelikle İlişkili Plazma Proteini A = PAPP-A</a:t>
            </a:r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1474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5C56CB10-0ECF-FD9E-BD84-0520F2659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C00000"/>
                </a:solidFill>
              </a:rPr>
              <a:t>Prenatal Tarama ve Tanısal Testler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C51C6-ADFD-702E-650D-98CD7215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89092"/>
          </a:xfrm>
        </p:spPr>
        <p:txBody>
          <a:bodyPr/>
          <a:lstStyle/>
          <a:p>
            <a:r>
              <a:rPr lang="tr-TR" b="1" dirty="0" err="1"/>
              <a:t>Obstetrik</a:t>
            </a:r>
            <a:r>
              <a:rPr lang="tr-TR" b="1" dirty="0"/>
              <a:t> ultrasonografi</a:t>
            </a:r>
            <a:r>
              <a:rPr lang="tr-TR" dirty="0"/>
              <a:t> </a:t>
            </a:r>
            <a:r>
              <a:rPr lang="tr-TR" dirty="0" smtClean="0"/>
              <a:t>( 2. İzlemde)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fetus</a:t>
            </a:r>
            <a:r>
              <a:rPr lang="tr-TR" dirty="0" smtClean="0"/>
              <a:t> sayısı,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/>
              <a:t>kalp atımı,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/>
              <a:t>biometrik</a:t>
            </a:r>
            <a:r>
              <a:rPr lang="tr-TR" dirty="0"/>
              <a:t> ölçümler,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plasenta </a:t>
            </a:r>
            <a:r>
              <a:rPr lang="tr-TR" dirty="0"/>
              <a:t>lokalizasyonu,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amniyotik</a:t>
            </a:r>
            <a:r>
              <a:rPr lang="tr-TR" dirty="0" smtClean="0"/>
              <a:t> </a:t>
            </a:r>
            <a:r>
              <a:rPr lang="tr-TR" dirty="0"/>
              <a:t>sıvı miktarı 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plasenta </a:t>
            </a:r>
            <a:r>
              <a:rPr lang="tr-TR" dirty="0"/>
              <a:t>yapışma anomalileri 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değerlendirilir</a:t>
            </a:r>
            <a:endParaRPr lang="tr-TR" dirty="0"/>
          </a:p>
          <a:p>
            <a:r>
              <a:rPr lang="tr-TR" b="1" dirty="0" err="1"/>
              <a:t>Transvaginal</a:t>
            </a:r>
            <a:r>
              <a:rPr lang="tr-TR" b="1" dirty="0"/>
              <a:t> ultrasonografi</a:t>
            </a: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dirty="0"/>
              <a:t>Erken doğum öyküsü olan gebelerde </a:t>
            </a:r>
            <a:r>
              <a:rPr lang="tr-TR" u="sng" dirty="0" err="1"/>
              <a:t>servikal</a:t>
            </a:r>
            <a:r>
              <a:rPr lang="tr-TR" u="sng" dirty="0"/>
              <a:t> uzunluk</a:t>
            </a:r>
            <a:r>
              <a:rPr lang="tr-TR" dirty="0"/>
              <a:t> bakılır </a:t>
            </a:r>
          </a:p>
        </p:txBody>
      </p:sp>
      <p:pic>
        <p:nvPicPr>
          <p:cNvPr id="5122" name="Picture 2" descr="Ersin Perk Karikatürleri: Ultrason Karikatür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6" y="1821118"/>
            <a:ext cx="5327072" cy="3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F79DB2B0-FADC-3B89-7E92-56CCF9B55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1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Prenatal Tarama ve Tanısal Testler 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20F13A-F943-9665-92E8-31B0BAFA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149928"/>
            <a:ext cx="11236036" cy="51582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b="1" dirty="0" err="1">
                <a:effectLst/>
              </a:rPr>
              <a:t>Cff</a:t>
            </a:r>
            <a:r>
              <a:rPr lang="tr-TR" sz="3600" b="1" dirty="0">
                <a:effectLst/>
              </a:rPr>
              <a:t> DNA Testi</a:t>
            </a:r>
            <a:r>
              <a:rPr lang="tr-TR" sz="3600" dirty="0">
                <a:effectLst/>
              </a:rPr>
              <a:t> (anne kanında serbest </a:t>
            </a:r>
            <a:r>
              <a:rPr lang="tr-TR" sz="3600" dirty="0" err="1">
                <a:effectLst/>
              </a:rPr>
              <a:t>fetal</a:t>
            </a:r>
            <a:r>
              <a:rPr lang="tr-TR" sz="3600" dirty="0">
                <a:effectLst/>
              </a:rPr>
              <a:t> DNA testi) </a:t>
            </a:r>
          </a:p>
          <a:p>
            <a:pPr marL="0" indent="0">
              <a:buNone/>
            </a:pPr>
            <a:r>
              <a:rPr lang="tr-TR" sz="3800" dirty="0"/>
              <a:t>[= </a:t>
            </a:r>
            <a:r>
              <a:rPr lang="tr-TR" sz="3800" b="1" dirty="0"/>
              <a:t>NIPT</a:t>
            </a:r>
            <a:r>
              <a:rPr lang="tr-TR" sz="3800" dirty="0"/>
              <a:t> ( </a:t>
            </a:r>
            <a:r>
              <a:rPr lang="tr-TR" sz="3800" dirty="0" err="1"/>
              <a:t>Non</a:t>
            </a:r>
            <a:r>
              <a:rPr lang="tr-TR" sz="3800" dirty="0"/>
              <a:t> </a:t>
            </a:r>
            <a:r>
              <a:rPr lang="tr-TR" sz="3800" dirty="0" err="1"/>
              <a:t>İnvazif</a:t>
            </a:r>
            <a:r>
              <a:rPr lang="tr-TR" sz="3800" dirty="0"/>
              <a:t> Prenatal Testler )]</a:t>
            </a:r>
            <a:endParaRPr lang="tr-TR" dirty="0">
              <a:effectLst/>
            </a:endParaRPr>
          </a:p>
          <a:p>
            <a:endParaRPr lang="tr-TR" dirty="0">
              <a:effectLst/>
            </a:endParaRPr>
          </a:p>
          <a:p>
            <a:r>
              <a:rPr lang="tr-TR" dirty="0">
                <a:effectLst/>
              </a:rPr>
              <a:t>Yeni geliştirilen bu test ile çok düşük yalancı pozitiflik oranları göstermesi yanı sıra </a:t>
            </a:r>
            <a:r>
              <a:rPr lang="tr-TR" dirty="0" err="1">
                <a:effectLst/>
              </a:rPr>
              <a:t>anöploidi</a:t>
            </a:r>
            <a:r>
              <a:rPr lang="tr-TR" dirty="0">
                <a:effectLst/>
              </a:rPr>
              <a:t> 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 taramasının duyarlılığını arttırıştır. (</a:t>
            </a:r>
            <a:r>
              <a:rPr lang="tr-TR" dirty="0" err="1">
                <a:effectLst/>
              </a:rPr>
              <a:t>Chiu</a:t>
            </a:r>
            <a:r>
              <a:rPr lang="tr-TR" dirty="0">
                <a:effectLst/>
              </a:rPr>
              <a:t> ve ark., 2011). </a:t>
            </a:r>
          </a:p>
          <a:p>
            <a:r>
              <a:rPr lang="tr-TR" dirty="0">
                <a:effectLst/>
              </a:rPr>
              <a:t>Örneğin bu testler </a:t>
            </a:r>
            <a:r>
              <a:rPr lang="tr-TR" dirty="0" err="1">
                <a:effectLst/>
              </a:rPr>
              <a:t>down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send</a:t>
            </a:r>
            <a:r>
              <a:rPr lang="tr-TR" dirty="0">
                <a:effectLst/>
              </a:rPr>
              <a:t>. %99 duyarlılıkla ve </a:t>
            </a:r>
            <a:r>
              <a:rPr lang="tr-TR" dirty="0" err="1">
                <a:effectLst/>
              </a:rPr>
              <a:t>trizomi</a:t>
            </a:r>
            <a:r>
              <a:rPr lang="tr-TR" dirty="0">
                <a:effectLst/>
              </a:rPr>
              <a:t> 18'i  %98 </a:t>
            </a:r>
            <a:r>
              <a:rPr lang="tr-TR" dirty="0" err="1">
                <a:effectLst/>
              </a:rPr>
              <a:t>lik</a:t>
            </a:r>
            <a:r>
              <a:rPr lang="tr-TR" dirty="0">
                <a:effectLst/>
              </a:rPr>
              <a:t> bir duyarlılıkla saptayabilir.</a:t>
            </a:r>
          </a:p>
          <a:p>
            <a:r>
              <a:rPr lang="tr-TR" dirty="0">
                <a:effectLst/>
              </a:rPr>
              <a:t>Gebeliğin 10. haftasından itibaren herhangi bir zamanda yapılabilen bu testler temel olarak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anne kanında bulunan ve </a:t>
            </a:r>
            <a:r>
              <a:rPr lang="tr-TR" dirty="0" err="1">
                <a:effectLst/>
              </a:rPr>
              <a:t>plasental</a:t>
            </a:r>
            <a:r>
              <a:rPr lang="tr-TR" dirty="0">
                <a:effectLst/>
              </a:rPr>
              <a:t> hücre </a:t>
            </a:r>
            <a:r>
              <a:rPr lang="tr-TR" dirty="0" err="1">
                <a:effectLst/>
              </a:rPr>
              <a:t>apoptozundan</a:t>
            </a:r>
            <a:r>
              <a:rPr lang="tr-TR" dirty="0">
                <a:effectLst/>
              </a:rPr>
              <a:t>  kaynaklandığı düşünülen </a:t>
            </a:r>
            <a:r>
              <a:rPr lang="tr-TR" dirty="0" err="1">
                <a:effectLst/>
              </a:rPr>
              <a:t>cffDNA</a:t>
            </a:r>
            <a:r>
              <a:rPr lang="tr-TR" dirty="0">
                <a:effectLst/>
              </a:rPr>
              <a:t>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parçalarının  görece miktarlarının belirlenmesidir. </a:t>
            </a:r>
          </a:p>
          <a:p>
            <a:r>
              <a:rPr lang="tr-TR" dirty="0">
                <a:effectLst/>
              </a:rPr>
              <a:t>Hücre dışı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DNAya</a:t>
            </a:r>
            <a:r>
              <a:rPr lang="tr-TR" dirty="0">
                <a:effectLst/>
              </a:rPr>
              <a:t> dayalı tarama, ileri yaştaki gebelere, </a:t>
            </a:r>
            <a:r>
              <a:rPr lang="tr-TR" dirty="0" err="1">
                <a:effectLst/>
              </a:rPr>
              <a:t>anöploidi</a:t>
            </a:r>
            <a:r>
              <a:rPr lang="tr-TR" dirty="0">
                <a:effectLst/>
              </a:rPr>
              <a:t> öyküsü olan kadınlara, </a:t>
            </a:r>
          </a:p>
          <a:p>
            <a:pPr marL="0" indent="0">
              <a:buNone/>
            </a:pP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ultrasonografide anormal bulgu saptanan veya serum biyokimyasal tarama testi sonucu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anormal olan kadınlara önerilir. </a:t>
            </a:r>
            <a:endParaRPr lang="tr-TR" dirty="0"/>
          </a:p>
          <a:p>
            <a:pPr marL="0" indent="0">
              <a:buNone/>
            </a:pPr>
            <a:endParaRPr lang="tr-TR" dirty="0">
              <a:effectLst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3C18475-2889-5545-3314-F71596DC82AD}"/>
              </a:ext>
            </a:extLst>
          </p:cNvPr>
          <p:cNvSpPr txBox="1"/>
          <p:nvPr/>
        </p:nvSpPr>
        <p:spPr>
          <a:xfrm>
            <a:off x="3105451" y="6123543"/>
            <a:ext cx="1019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>
                <a:effectLst/>
              </a:rPr>
              <a:t>RAKEL AİLE HEKİMLİĞİ 9.BASKI (Robert E.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MD, David P. </a:t>
            </a:r>
            <a:r>
              <a:rPr lang="tr-TR" sz="1400" dirty="0" err="1">
                <a:effectLst/>
              </a:rPr>
              <a:t>Rakel</a:t>
            </a:r>
            <a:r>
              <a:rPr lang="tr-TR" sz="1400" dirty="0">
                <a:effectLst/>
              </a:rPr>
              <a:t>, MD ISBN 9789752777408 , 2019 </a:t>
            </a:r>
            <a:r>
              <a:rPr lang="tr-TR" dirty="0">
                <a:effectLst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4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233022-243C-47B6-5A7E-14EDE579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5" y="246455"/>
            <a:ext cx="11831599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rgbClr val="C00000"/>
                </a:solidFill>
              </a:rPr>
              <a:t>F</a:t>
            </a:r>
            <a:r>
              <a:rPr lang="tr-TR" b="1" dirty="0" err="1">
                <a:solidFill>
                  <a:srgbClr val="C00000"/>
                </a:solidFill>
                <a:effectLst/>
              </a:rPr>
              <a:t>etal</a:t>
            </a:r>
            <a:r>
              <a:rPr lang="tr-TR" b="1" dirty="0">
                <a:solidFill>
                  <a:srgbClr val="C00000"/>
                </a:solidFill>
                <a:effectLst/>
              </a:rPr>
              <a:t> iyilik halini </a:t>
            </a:r>
            <a:r>
              <a:rPr lang="tr-TR" b="1" dirty="0" smtClean="0">
                <a:solidFill>
                  <a:srgbClr val="C00000"/>
                </a:solidFill>
                <a:effectLst/>
              </a:rPr>
              <a:t>değerlendirme yöntemleri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0BC916-C5EE-924D-4FAA-A3D574CF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91" y="1413164"/>
            <a:ext cx="11646444" cy="4987635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effectLst/>
              </a:rPr>
              <a:t> </a:t>
            </a:r>
            <a:r>
              <a:rPr lang="tr-TR" sz="2400" dirty="0">
                <a:effectLst/>
              </a:rPr>
              <a:t>Gebeliğin 32. haftasında başlayan haftalık </a:t>
            </a:r>
            <a:r>
              <a:rPr lang="tr-TR" sz="2400" dirty="0" err="1">
                <a:effectLst/>
              </a:rPr>
              <a:t>antenatal</a:t>
            </a:r>
            <a:r>
              <a:rPr lang="tr-TR" sz="2400" dirty="0">
                <a:effectLst/>
              </a:rPr>
              <a:t> test sıklıkla düşük ila orta derece </a:t>
            </a:r>
          </a:p>
          <a:p>
            <a:pPr marL="0" indent="0">
              <a:buNone/>
            </a:pPr>
            <a:r>
              <a:rPr lang="tr-TR" sz="2400" dirty="0">
                <a:effectLst/>
              </a:rPr>
              <a:t>riskli kadınlarda uygulanır (ör. GDM, kronik hipertansiyon, hafif </a:t>
            </a:r>
            <a:r>
              <a:rPr lang="tr-TR" sz="2400" dirty="0" err="1">
                <a:effectLst/>
              </a:rPr>
              <a:t>preeklampsi</a:t>
            </a:r>
            <a:r>
              <a:rPr lang="tr-TR" sz="2400" dirty="0">
                <a:effectLst/>
              </a:rPr>
              <a:t>). </a:t>
            </a:r>
          </a:p>
          <a:p>
            <a:r>
              <a:rPr lang="tr-TR" sz="2400" dirty="0" err="1">
                <a:effectLst/>
              </a:rPr>
              <a:t>Fetal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hipoksi</a:t>
            </a:r>
            <a:r>
              <a:rPr lang="tr-TR" sz="2400" dirty="0">
                <a:effectLst/>
              </a:rPr>
              <a:t>, </a:t>
            </a:r>
            <a:r>
              <a:rPr lang="tr-TR" sz="2400" dirty="0" err="1">
                <a:effectLst/>
              </a:rPr>
              <a:t>uteroplasental</a:t>
            </a:r>
            <a:r>
              <a:rPr lang="tr-TR" sz="2400" dirty="0">
                <a:effectLst/>
              </a:rPr>
              <a:t> yetmezlik ve ölümle sonuçlanan durumlar, daha fazla </a:t>
            </a:r>
          </a:p>
          <a:p>
            <a:pPr marL="0" indent="0">
              <a:buNone/>
            </a:pPr>
            <a:r>
              <a:rPr lang="tr-TR" sz="2400" dirty="0">
                <a:effectLst/>
              </a:rPr>
              <a:t>sayıda </a:t>
            </a:r>
            <a:r>
              <a:rPr lang="tr-TR" sz="2400" dirty="0" err="1">
                <a:effectLst/>
              </a:rPr>
              <a:t>fetal</a:t>
            </a:r>
            <a:r>
              <a:rPr lang="tr-TR" sz="2400" dirty="0">
                <a:effectLst/>
              </a:rPr>
              <a:t> izlem için </a:t>
            </a:r>
            <a:r>
              <a:rPr lang="tr-TR" sz="2400" dirty="0" err="1">
                <a:effectLst/>
              </a:rPr>
              <a:t>endikasyonlardır</a:t>
            </a:r>
            <a:r>
              <a:rPr lang="tr-TR" sz="2400" dirty="0">
                <a:effectLst/>
              </a:rPr>
              <a:t>. </a:t>
            </a:r>
            <a:endParaRPr lang="tr-TR" sz="2400" dirty="0" smtClean="0">
              <a:effectLst/>
            </a:endParaRPr>
          </a:p>
          <a:p>
            <a:pPr marL="0" indent="0">
              <a:buNone/>
            </a:pPr>
            <a:endParaRPr lang="tr-TR" sz="2400" dirty="0">
              <a:effectLst/>
            </a:endParaRPr>
          </a:p>
          <a:p>
            <a:r>
              <a:rPr lang="tr-TR" b="1" dirty="0"/>
              <a:t>NON-STRES TEST </a:t>
            </a:r>
            <a:r>
              <a:rPr lang="tr-TR" b="1" dirty="0" smtClean="0"/>
              <a:t>; </a:t>
            </a:r>
            <a:r>
              <a:rPr lang="tr-TR" dirty="0"/>
              <a:t>İkinci ve üçüncü </a:t>
            </a:r>
            <a:r>
              <a:rPr lang="tr-TR" dirty="0" err="1"/>
              <a:t>trimester</a:t>
            </a:r>
            <a:r>
              <a:rPr lang="tr-TR" dirty="0"/>
              <a:t> </a:t>
            </a:r>
            <a:r>
              <a:rPr lang="tr-TR" dirty="0" err="1"/>
              <a:t>fetal</a:t>
            </a:r>
            <a:r>
              <a:rPr lang="tr-TR" dirty="0"/>
              <a:t> iyilik halini </a:t>
            </a:r>
            <a:r>
              <a:rPr lang="tr-TR" dirty="0" smtClean="0"/>
              <a:t>belgelemek </a:t>
            </a:r>
            <a:r>
              <a:rPr lang="tr-TR" dirty="0"/>
              <a:t>için </a:t>
            </a:r>
            <a:r>
              <a:rPr lang="tr-TR" dirty="0" smtClean="0"/>
              <a:t>kullanılmaktadır</a:t>
            </a:r>
            <a:endParaRPr lang="tr-TR" dirty="0"/>
          </a:p>
          <a:p>
            <a:r>
              <a:rPr lang="tr-TR" b="1" dirty="0"/>
              <a:t>BİYOFİZİKSEL PROFİL (BFP) </a:t>
            </a:r>
            <a:r>
              <a:rPr lang="tr-TR" dirty="0" err="1"/>
              <a:t>fetal</a:t>
            </a:r>
            <a:r>
              <a:rPr lang="tr-TR" dirty="0"/>
              <a:t> iyilik halinin ultrasonla </a:t>
            </a:r>
            <a:r>
              <a:rPr lang="tr-TR" dirty="0" smtClean="0"/>
              <a:t>değerlendirilmesidir</a:t>
            </a:r>
            <a:r>
              <a:rPr lang="tr-TR" dirty="0"/>
              <a:t>. </a:t>
            </a:r>
          </a:p>
          <a:p>
            <a:pPr marL="285750" indent="-285750"/>
            <a:r>
              <a:rPr lang="tr-TR" b="1" dirty="0"/>
              <a:t>KONTRAKSİYON STRES TEST (CST) </a:t>
            </a:r>
            <a:r>
              <a:rPr lang="tr-TR" dirty="0"/>
              <a:t>[</a:t>
            </a:r>
            <a:r>
              <a:rPr lang="tr-TR" dirty="0" err="1"/>
              <a:t>oksitosin</a:t>
            </a:r>
            <a:r>
              <a:rPr lang="tr-TR" dirty="0"/>
              <a:t> testi (OCT</a:t>
            </a:r>
            <a:r>
              <a:rPr lang="tr-TR" dirty="0" smtClean="0"/>
              <a:t>)] </a:t>
            </a:r>
            <a:r>
              <a:rPr lang="tr-TR" dirty="0"/>
              <a:t>Baskı altındaki fetüsün rezervini değerlendirmek için kullanılır </a:t>
            </a:r>
          </a:p>
          <a:p>
            <a:pPr marL="285750" indent="-285750"/>
            <a:r>
              <a:rPr lang="tr-TR" b="1" dirty="0"/>
              <a:t>VİBROAKUSTİK STİMÜLASYON</a:t>
            </a:r>
          </a:p>
          <a:p>
            <a:pPr marL="285750" indent="-285750"/>
            <a:r>
              <a:rPr lang="tr-TR" b="1" dirty="0"/>
              <a:t>FETAL HAREKET SAYIMLARI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80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63236"/>
            <a:ext cx="10515600" cy="106232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5.Gebeye verilecek ilaç desteği ve bağışıklama</a:t>
            </a:r>
            <a:br>
              <a:rPr lang="tr-TR" b="1" dirty="0" smtClean="0">
                <a:solidFill>
                  <a:srgbClr val="C00000"/>
                </a:solidFill>
                <a:latin typeface="+mn-lt"/>
              </a:rPr>
            </a:b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63782"/>
            <a:ext cx="10841182" cy="50131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DEMİR</a:t>
            </a:r>
          </a:p>
          <a:p>
            <a:r>
              <a:rPr lang="tr-TR" dirty="0" smtClean="0"/>
              <a:t>Anemi </a:t>
            </a:r>
            <a:r>
              <a:rPr lang="tr-TR" dirty="0"/>
              <a:t>tespit edildiğinde tedavi dozunda demir başlayınız.</a:t>
            </a:r>
          </a:p>
          <a:p>
            <a:r>
              <a:rPr lang="tr-TR" dirty="0" smtClean="0"/>
              <a:t>Anemi </a:t>
            </a:r>
            <a:r>
              <a:rPr lang="tr-TR" dirty="0"/>
              <a:t>yoksa 16.gebelik haftasından itibaren demir </a:t>
            </a:r>
            <a:r>
              <a:rPr lang="tr-TR" dirty="0" smtClean="0"/>
              <a:t>desteğine başlayınız.</a:t>
            </a:r>
          </a:p>
          <a:p>
            <a:pPr marL="0" indent="0">
              <a:buNone/>
            </a:pPr>
            <a:r>
              <a:rPr lang="tr-TR" b="1" dirty="0" smtClean="0"/>
              <a:t>FOLİK ASİT </a:t>
            </a:r>
          </a:p>
          <a:p>
            <a:r>
              <a:rPr lang="tr-TR" dirty="0" smtClean="0"/>
              <a:t>Gebelik </a:t>
            </a:r>
            <a:r>
              <a:rPr lang="tr-TR" dirty="0"/>
              <a:t>planlayan her kadının gebelikten en az 1 ay </a:t>
            </a:r>
            <a:r>
              <a:rPr lang="tr-TR" dirty="0" smtClean="0"/>
              <a:t>önce başlamak </a:t>
            </a:r>
            <a:r>
              <a:rPr lang="tr-TR" dirty="0"/>
              <a:t>üzere 400-800 </a:t>
            </a:r>
            <a:r>
              <a:rPr lang="tr-TR" dirty="0" err="1"/>
              <a:t>mikrogr</a:t>
            </a:r>
            <a:r>
              <a:rPr lang="tr-TR" dirty="0"/>
              <a:t>/gün </a:t>
            </a:r>
            <a:r>
              <a:rPr lang="tr-TR" dirty="0" err="1"/>
              <a:t>folik</a:t>
            </a:r>
            <a:r>
              <a:rPr lang="tr-TR" dirty="0"/>
              <a:t> asit </a:t>
            </a:r>
            <a:r>
              <a:rPr lang="tr-TR" dirty="0" smtClean="0"/>
              <a:t>kullanması uygundur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Nöral</a:t>
            </a:r>
            <a:r>
              <a:rPr lang="tr-TR" dirty="0" smtClean="0"/>
              <a:t> </a:t>
            </a:r>
            <a:r>
              <a:rPr lang="tr-TR" dirty="0"/>
              <a:t>tüp </a:t>
            </a:r>
            <a:r>
              <a:rPr lang="tr-TR" dirty="0" err="1"/>
              <a:t>defekti</a:t>
            </a:r>
            <a:r>
              <a:rPr lang="tr-TR" dirty="0"/>
              <a:t> açısından yüksek riskli </a:t>
            </a:r>
            <a:r>
              <a:rPr lang="tr-TR" dirty="0" smtClean="0"/>
              <a:t>gruplarda;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nöral</a:t>
            </a:r>
            <a:r>
              <a:rPr lang="tr-TR" dirty="0" smtClean="0"/>
              <a:t> </a:t>
            </a:r>
            <a:r>
              <a:rPr lang="tr-TR" dirty="0"/>
              <a:t>tüp </a:t>
            </a:r>
            <a:r>
              <a:rPr lang="tr-TR" dirty="0" err="1" smtClean="0"/>
              <a:t>defektinin</a:t>
            </a:r>
            <a:r>
              <a:rPr lang="tr-TR" dirty="0"/>
              <a:t> </a:t>
            </a:r>
            <a:r>
              <a:rPr lang="tr-TR" dirty="0" smtClean="0"/>
              <a:t>önlenmesi </a:t>
            </a:r>
            <a:r>
              <a:rPr lang="tr-TR" dirty="0"/>
              <a:t>amacıyla gebelikten 3 ay önce başlanan </a:t>
            </a:r>
            <a:r>
              <a:rPr lang="tr-TR" dirty="0" smtClean="0"/>
              <a:t>yüksek doz </a:t>
            </a:r>
            <a:r>
              <a:rPr lang="tr-TR" dirty="0"/>
              <a:t>(4mg/gün) </a:t>
            </a:r>
            <a:r>
              <a:rPr lang="tr-TR" dirty="0" err="1"/>
              <a:t>folik</a:t>
            </a:r>
            <a:r>
              <a:rPr lang="tr-TR" dirty="0"/>
              <a:t> asit kullanımına gebeliğin 12. </a:t>
            </a:r>
            <a:r>
              <a:rPr lang="tr-TR" dirty="0" smtClean="0"/>
              <a:t>haftasına kadar </a:t>
            </a:r>
            <a:r>
              <a:rPr lang="tr-TR" dirty="0"/>
              <a:t>devam edilir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343889" y="3865418"/>
            <a:ext cx="4502729" cy="1475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 err="1"/>
              <a:t>antiepileptik</a:t>
            </a:r>
            <a:r>
              <a:rPr lang="tr-TR" sz="2000" dirty="0"/>
              <a:t> ilaç kullananlar,</a:t>
            </a:r>
          </a:p>
          <a:p>
            <a:r>
              <a:rPr lang="tr-TR" sz="2000" dirty="0" err="1"/>
              <a:t>nöral</a:t>
            </a:r>
            <a:r>
              <a:rPr lang="tr-TR" sz="2000" dirty="0"/>
              <a:t> tüp </a:t>
            </a:r>
            <a:r>
              <a:rPr lang="tr-TR" sz="2000" dirty="0" err="1"/>
              <a:t>defektli</a:t>
            </a:r>
            <a:r>
              <a:rPr lang="tr-TR" sz="2000" dirty="0"/>
              <a:t> gebelik öyküsü olanlar, </a:t>
            </a:r>
          </a:p>
          <a:p>
            <a:r>
              <a:rPr lang="tr-TR" sz="2000" dirty="0"/>
              <a:t>diyabet, </a:t>
            </a:r>
          </a:p>
          <a:p>
            <a:r>
              <a:rPr lang="tr-TR" sz="2000" dirty="0" err="1"/>
              <a:t>obezite</a:t>
            </a:r>
            <a:r>
              <a:rPr lang="tr-TR" sz="2000" dirty="0"/>
              <a:t> vb.) </a:t>
            </a:r>
          </a:p>
        </p:txBody>
      </p:sp>
      <p:sp>
        <p:nvSpPr>
          <p:cNvPr id="9" name="Sola Bükülü Ok 8"/>
          <p:cNvSpPr/>
          <p:nvPr/>
        </p:nvSpPr>
        <p:spPr>
          <a:xfrm>
            <a:off x="6258791" y="4166754"/>
            <a:ext cx="557645" cy="8728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32115" cy="881784"/>
          </a:xfrm>
        </p:spPr>
        <p:txBody>
          <a:bodyPr>
            <a:normAutofit/>
          </a:bodyPr>
          <a:lstStyle/>
          <a:p>
            <a:r>
              <a:rPr lang="tr-TR" b="1" dirty="0" smtClean="0"/>
              <a:t>D VİTAMİNİ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23842"/>
            <a:ext cx="4532116" cy="5212485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12. Haftadan itibaren 1200 IU (9 damla) günlük tek doz </a:t>
            </a:r>
            <a:r>
              <a:rPr lang="tr-TR" dirty="0" smtClean="0"/>
              <a:t>D Vitamini </a:t>
            </a:r>
            <a:r>
              <a:rPr lang="tr-TR" dirty="0"/>
              <a:t>Preparatı başlayınız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D </a:t>
            </a:r>
            <a:r>
              <a:rPr lang="tr-TR" dirty="0"/>
              <a:t>Vitaminin en önemli </a:t>
            </a:r>
            <a:r>
              <a:rPr lang="tr-TR" dirty="0" smtClean="0"/>
              <a:t>kaynağının güneş </a:t>
            </a:r>
            <a:r>
              <a:rPr lang="tr-TR" dirty="0"/>
              <a:t>ışığı olduğu konusunda gebeyi bilgilendiriniz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52" y="149986"/>
            <a:ext cx="5630194" cy="67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-51781"/>
            <a:ext cx="10813473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5.Gebeye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verilecek ilaç desteği ve bağışıklama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9927"/>
            <a:ext cx="10515600" cy="5846617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Tetanoz</a:t>
            </a:r>
            <a:r>
              <a:rPr lang="tr-TR" sz="2400" dirty="0" smtClean="0"/>
              <a:t> </a:t>
            </a:r>
            <a:r>
              <a:rPr lang="tr-TR" sz="2400" dirty="0"/>
              <a:t>bağışıklaması sorgulayınız gerekiyorsa </a:t>
            </a:r>
            <a:r>
              <a:rPr lang="tr-TR" sz="2400" dirty="0" err="1"/>
              <a:t>tetanoz</a:t>
            </a:r>
            <a:r>
              <a:rPr lang="tr-TR" sz="2400" dirty="0"/>
              <a:t> </a:t>
            </a:r>
            <a:r>
              <a:rPr lang="tr-TR" sz="2400" dirty="0" err="1" smtClean="0"/>
              <a:t>toksoid</a:t>
            </a:r>
            <a:r>
              <a:rPr lang="tr-TR" sz="2400" dirty="0"/>
              <a:t> </a:t>
            </a:r>
            <a:r>
              <a:rPr lang="tr-TR" sz="2400" dirty="0" smtClean="0"/>
              <a:t>aşısını </a:t>
            </a:r>
            <a:r>
              <a:rPr lang="tr-TR" sz="2400" dirty="0"/>
              <a:t>yapınız. </a:t>
            </a:r>
            <a:endParaRPr lang="tr-TR" sz="2400" dirty="0" smtClean="0"/>
          </a:p>
          <a:p>
            <a:r>
              <a:rPr lang="tr-TR" sz="2400" dirty="0" err="1" smtClean="0"/>
              <a:t>Tetanoz</a:t>
            </a:r>
            <a:r>
              <a:rPr lang="tr-TR" sz="2400" dirty="0" smtClean="0"/>
              <a:t> </a:t>
            </a:r>
            <a:r>
              <a:rPr lang="tr-TR" sz="2400" dirty="0"/>
              <a:t>bağışıklaması 12. haftadan </a:t>
            </a:r>
            <a:r>
              <a:rPr lang="tr-TR" sz="2400" dirty="0" smtClean="0"/>
              <a:t>itibaren yapılabilir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Gebenin </a:t>
            </a:r>
            <a:r>
              <a:rPr lang="tr-TR" sz="2400" dirty="0"/>
              <a:t>geç tespit edilmesi halinde </a:t>
            </a:r>
            <a:r>
              <a:rPr lang="tr-TR" sz="2400" dirty="0" smtClean="0"/>
              <a:t>aşının ilk </a:t>
            </a:r>
            <a:r>
              <a:rPr lang="tr-TR" sz="2400" dirty="0"/>
              <a:t>dozunu yapınız ve aşı takvimine uygun olarak diğer </a:t>
            </a:r>
            <a:r>
              <a:rPr lang="tr-TR" sz="2400" dirty="0" smtClean="0"/>
              <a:t>dozları uygulayınız.</a:t>
            </a:r>
            <a:endParaRPr lang="tr-TR" dirty="0"/>
          </a:p>
          <a:p>
            <a:r>
              <a:rPr lang="tr-TR" sz="2400" dirty="0" smtClean="0"/>
              <a:t>Hiç aşılanmamış gebelerin en az iki doz </a:t>
            </a:r>
            <a:r>
              <a:rPr lang="tr-TR" sz="2400" dirty="0" err="1" smtClean="0"/>
              <a:t>Td</a:t>
            </a:r>
            <a:r>
              <a:rPr lang="tr-TR" sz="2400" dirty="0" smtClean="0"/>
              <a:t> aşısı almaları sağlanmalıdır.</a:t>
            </a:r>
            <a:endParaRPr lang="tr-TR" sz="2400" dirty="0"/>
          </a:p>
          <a:p>
            <a:r>
              <a:rPr lang="tr-TR" sz="2400" dirty="0" smtClean="0"/>
              <a:t>İkinci doz doğumdan en az iki hafta önce tamamlanmalıdır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4655"/>
            <a:ext cx="9525000" cy="28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3509" y="0"/>
            <a:ext cx="11145982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5.Gebeye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verilecek ilaç desteği ve bağışıklama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5909" y="1325563"/>
            <a:ext cx="4481946" cy="4798146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Hepatit B enfeksiyonuna karşı bağışık değilse </a:t>
            </a:r>
            <a:r>
              <a:rPr lang="tr-TR" dirty="0" err="1" smtClean="0"/>
              <a:t>bağışıklanmasını</a:t>
            </a:r>
            <a:r>
              <a:rPr lang="tr-TR" dirty="0"/>
              <a:t> </a:t>
            </a:r>
            <a:r>
              <a:rPr lang="tr-TR" dirty="0" smtClean="0"/>
              <a:t>öneriniz.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Gebeye </a:t>
            </a:r>
            <a:r>
              <a:rPr lang="tr-TR" dirty="0"/>
              <a:t>grip sezonunda (Eylül-Nisan aylarında) grip </a:t>
            </a:r>
            <a:r>
              <a:rPr lang="tr-TR" dirty="0" smtClean="0"/>
              <a:t>aşısı yaptırmasını </a:t>
            </a:r>
            <a:r>
              <a:rPr lang="tr-TR" dirty="0"/>
              <a:t>öneriniz.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3967BDA-ADF6-5B0C-4B5D-159170CA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000197"/>
            <a:ext cx="549105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3B7EA-E9D2-0CC6-24BD-42B1E45F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6. BİLGİLENDİRME VE DANIŞMANLIK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4F6AB-1D27-2A97-CDD1-CE8D44FE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690688"/>
            <a:ext cx="6823364" cy="4351338"/>
          </a:xfrm>
        </p:spPr>
        <p:txBody>
          <a:bodyPr>
            <a:normAutofit/>
          </a:bodyPr>
          <a:lstStyle/>
          <a:p>
            <a:r>
              <a:rPr lang="tr-TR" dirty="0"/>
              <a:t> Gebeyi gebe </a:t>
            </a:r>
            <a:r>
              <a:rPr lang="tr-TR" b="1" dirty="0"/>
              <a:t>bilgilendirme sınıfı</a:t>
            </a:r>
            <a:r>
              <a:rPr lang="tr-TR" dirty="0"/>
              <a:t>na yönlendiriniz. </a:t>
            </a:r>
          </a:p>
          <a:p>
            <a:endParaRPr lang="tr-TR" dirty="0"/>
          </a:p>
          <a:p>
            <a:r>
              <a:rPr lang="tr-TR" dirty="0"/>
              <a:t>Gebe ve ailesini, </a:t>
            </a:r>
            <a:r>
              <a:rPr lang="tr-TR" b="1" dirty="0"/>
              <a:t>acil durumlarda yapılacakları</a:t>
            </a:r>
            <a:r>
              <a:rPr lang="tr-TR" dirty="0"/>
              <a:t> bilgilendiriniz. </a:t>
            </a:r>
          </a:p>
          <a:p>
            <a:endParaRPr lang="tr-TR" dirty="0"/>
          </a:p>
          <a:p>
            <a:r>
              <a:rPr lang="tr-TR" b="1" dirty="0"/>
              <a:t>Duygusal ve sosyal açıdan değerlendirip</a:t>
            </a:r>
            <a:r>
              <a:rPr lang="tr-TR" dirty="0"/>
              <a:t> destekleyerek gerektiğinde </a:t>
            </a:r>
          </a:p>
          <a:p>
            <a:pPr marL="0" indent="0">
              <a:buNone/>
            </a:pPr>
            <a:r>
              <a:rPr lang="tr-TR" dirty="0"/>
              <a:t>ilgili birime yönlendiriniz.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Hamilelik zor iş :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566" y="1690688"/>
            <a:ext cx="3473105" cy="42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698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Gebe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İ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zlemi</a:t>
            </a: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393371"/>
            <a:ext cx="9974943" cy="478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Sağlık Bakanlığı Doğum Öncesi Bakim Yönetim Rehberi</a:t>
            </a:r>
            <a:endParaRPr lang="tr-TR" sz="3200" dirty="0"/>
          </a:p>
          <a:p>
            <a:pPr marL="0" indent="0">
              <a:buNone/>
            </a:pPr>
            <a:r>
              <a:rPr lang="tr-TR" dirty="0"/>
              <a:t>•Her </a:t>
            </a:r>
            <a:r>
              <a:rPr lang="tr-TR" dirty="0" smtClean="0"/>
              <a:t>gebenin en az 4 kez nitelikli olarak izlenmesi istenmekte,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</a:t>
            </a:r>
            <a:r>
              <a:rPr lang="tr-TR" dirty="0" smtClean="0"/>
              <a:t>Doğum sonrası hastanede 3 ve evde 3 olmak üzere 6 kez lohusa izleminin yapılması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•Normal </a:t>
            </a:r>
            <a:r>
              <a:rPr lang="tr-TR" dirty="0" smtClean="0"/>
              <a:t>doğum sonrası 24 </a:t>
            </a:r>
            <a:r>
              <a:rPr lang="tr-TR" dirty="0"/>
              <a:t>saat, </a:t>
            </a:r>
            <a:r>
              <a:rPr lang="tr-TR" dirty="0" smtClean="0"/>
              <a:t>sezaryen sonrası 48 saat hastanede takip edilmesi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/>
              <a:t>•Her </a:t>
            </a:r>
            <a:r>
              <a:rPr lang="tr-TR" dirty="0" smtClean="0"/>
              <a:t>doğumun hastanede gerçekleştirilmesi ve gerektiğinde stabilize etmek kaydıyla bir üst düzey hastaneye sevklerinin sağlanması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70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F34FA-0B43-E40C-1673-4523CB4C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0"/>
            <a:ext cx="10515600" cy="1112846"/>
          </a:xfrm>
        </p:spPr>
        <p:txBody>
          <a:bodyPr>
            <a:normAutofit/>
          </a:bodyPr>
          <a:lstStyle/>
          <a:p>
            <a:r>
              <a:rPr lang="tr-TR" sz="4400" b="1">
                <a:solidFill>
                  <a:srgbClr val="FF0000"/>
                </a:solidFill>
              </a:rPr>
              <a:t>       Gebeyi bilgilendirme konuları:</a:t>
            </a: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20B5D70-57A0-00D5-F350-EBC76CE5941A}"/>
              </a:ext>
            </a:extLst>
          </p:cNvPr>
          <p:cNvSpPr/>
          <p:nvPr/>
        </p:nvSpPr>
        <p:spPr>
          <a:xfrm>
            <a:off x="234066" y="1596639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Yorgunluk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Bulantı ve kusma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Sık idrara çıkma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Baş dönmesi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Varis ve hemoroid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Kabızlık </a:t>
            </a:r>
          </a:p>
          <a:p>
            <a:r>
              <a:rPr lang="tr-TR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38CE18FF-2470-C0DD-332C-A44D2489F03C}"/>
              </a:ext>
            </a:extLst>
          </p:cNvPr>
          <p:cNvSpPr/>
          <p:nvPr/>
        </p:nvSpPr>
        <p:spPr>
          <a:xfrm>
            <a:off x="4281961" y="1575062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Mide yanması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Bacaklarda kramplar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Nefes darlığı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Çarpıntı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Ciltteki değişiklikler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Memelerde hassasiyet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13CF39E-6314-BF32-38FA-128762EA53E8}"/>
              </a:ext>
            </a:extLst>
          </p:cNvPr>
          <p:cNvSpPr/>
          <p:nvPr/>
        </p:nvSpPr>
        <p:spPr>
          <a:xfrm>
            <a:off x="8265128" y="1575062"/>
            <a:ext cx="3671230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Vajinal akıntı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Meme başındaki glandlarda belirginleşme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Kolostrum salınımı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Aşırı tükürük salgısı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Toprak vb.yeme</a:t>
            </a:r>
          </a:p>
        </p:txBody>
      </p:sp>
    </p:spTree>
    <p:extLst>
      <p:ext uri="{BB962C8B-B14F-4D97-AF65-F5344CB8AC3E}">
        <p14:creationId xmlns:p14="http://schemas.microsoft.com/office/powerpoint/2010/main" val="32504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6F34FA-0B43-E40C-1673-4523CB4C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0"/>
            <a:ext cx="10515600" cy="1112846"/>
          </a:xfrm>
        </p:spPr>
        <p:txBody>
          <a:bodyPr>
            <a:normAutofit/>
          </a:bodyPr>
          <a:lstStyle/>
          <a:p>
            <a:r>
              <a:rPr lang="tr-TR" sz="4400" b="1">
                <a:solidFill>
                  <a:srgbClr val="FF0000"/>
                </a:solidFill>
              </a:rPr>
              <a:t>       Gebeye verilecek danışmanlık konuları:</a:t>
            </a:r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20B5D70-57A0-00D5-F350-EBC76CE5941A}"/>
              </a:ext>
            </a:extLst>
          </p:cNvPr>
          <p:cNvSpPr/>
          <p:nvPr/>
        </p:nvSpPr>
        <p:spPr>
          <a:xfrm>
            <a:off x="244854" y="1553486"/>
            <a:ext cx="5613088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Beslenme ,diyet, kilo alımı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Çevresel koşullar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Fiziksel aktivite ve çalışma koşulları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Seyahat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Gebelikte cinsel yaşam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Hijyen ve genel vücut bakımı 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13CF39E-6314-BF32-38FA-128762EA53E8}"/>
              </a:ext>
            </a:extLst>
          </p:cNvPr>
          <p:cNvSpPr/>
          <p:nvPr/>
        </p:nvSpPr>
        <p:spPr>
          <a:xfrm>
            <a:off x="6096000" y="1553486"/>
            <a:ext cx="5851146" cy="46928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Ağız ve diş sağlığı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Sigara alışkanlığı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Alkol alışkanlığı ve madde bağımlılığı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İlaç kullanımı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 Bağışıklama: Tetanoz, Hepatit B ve İnfluenza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Gebelikte tehlike işaretleri:</a:t>
            </a:r>
          </a:p>
        </p:txBody>
      </p:sp>
    </p:spTree>
    <p:extLst>
      <p:ext uri="{BB962C8B-B14F-4D97-AF65-F5344CB8AC3E}">
        <p14:creationId xmlns:p14="http://schemas.microsoft.com/office/powerpoint/2010/main" val="5593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35B88-E028-7497-BF27-4F3DF412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Gebelikte tehlike işaretleri: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D55CC23-FF48-97AD-6F41-D8B98F120F3F}"/>
              </a:ext>
            </a:extLst>
          </p:cNvPr>
          <p:cNvSpPr/>
          <p:nvPr/>
        </p:nvSpPr>
        <p:spPr>
          <a:xfrm>
            <a:off x="388372" y="1941860"/>
            <a:ext cx="5286173" cy="4293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Şiddetli bulantı kusma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Vajinal kanama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Konvülziyon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Şiddetli Başağrısı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Görmede bulanıklık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Ateş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Günlük aktivitelerini yapamama </a:t>
            </a:r>
          </a:p>
          <a:p>
            <a:endParaRPr lang="tr-TR" sz="2400">
              <a:solidFill>
                <a:schemeClr val="tx1"/>
              </a:solidFill>
            </a:endParaRP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75D84213-0F8E-11AC-8468-D49F3CA1B588}"/>
              </a:ext>
            </a:extLst>
          </p:cNvPr>
          <p:cNvSpPr/>
          <p:nvPr/>
        </p:nvSpPr>
        <p:spPr>
          <a:xfrm>
            <a:off x="6096000" y="1941860"/>
            <a:ext cx="5707628" cy="4293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Karın ağrısı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Solunum güçlüğü veya sık solunum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Yüz, el ve bacaklarda şişme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Bebek hareketlerinde azalma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Su gelmesi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>
                <a:solidFill>
                  <a:schemeClr val="tx1"/>
                </a:solidFill>
              </a:rPr>
              <a:t>Nedeni açıklanamayan cilt kaşıntısı</a:t>
            </a:r>
          </a:p>
        </p:txBody>
      </p:sp>
    </p:spTree>
    <p:extLst>
      <p:ext uri="{BB962C8B-B14F-4D97-AF65-F5344CB8AC3E}">
        <p14:creationId xmlns:p14="http://schemas.microsoft.com/office/powerpoint/2010/main" val="15937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B5BB4-345A-C1C0-E1E0-F21E0E7A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7.YAPILAN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İZLEMİN KAYIT ALTINA ALINMASI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1031EB-5D78-F621-6341-909BE80A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Gebeye yapılan tüm işlemleri kayıt altına alınız.</a:t>
            </a:r>
          </a:p>
          <a:p>
            <a:r>
              <a:rPr lang="tr-TR" dirty="0"/>
              <a:t>Önerilere rağmen reddettiği işlemlerin de gebenin imzası ile kayıt </a:t>
            </a:r>
          </a:p>
          <a:p>
            <a:pPr marL="0" indent="0">
              <a:buNone/>
            </a:pPr>
            <a:r>
              <a:rPr lang="tr-TR" dirty="0"/>
              <a:t>altına alınmasını sağlayınız. </a:t>
            </a:r>
          </a:p>
          <a:p>
            <a:r>
              <a:rPr lang="tr-TR" dirty="0"/>
              <a:t>Sağlık kuruluşunun telefon numarası, izlem yapan kişinin adı-soyadı ve </a:t>
            </a:r>
          </a:p>
          <a:p>
            <a:pPr marL="0" indent="0">
              <a:buNone/>
            </a:pPr>
            <a:r>
              <a:rPr lang="tr-TR" dirty="0"/>
              <a:t>bir sonraki izlem tarihinin yazıldığı </a:t>
            </a:r>
            <a:r>
              <a:rPr lang="tr-TR" b="1" dirty="0"/>
              <a:t>randevu kartı</a:t>
            </a:r>
            <a:r>
              <a:rPr lang="tr-TR" dirty="0"/>
              <a:t>nı veriniz.</a:t>
            </a:r>
          </a:p>
        </p:txBody>
      </p:sp>
    </p:spTree>
    <p:extLst>
      <p:ext uri="{BB962C8B-B14F-4D97-AF65-F5344CB8AC3E}">
        <p14:creationId xmlns:p14="http://schemas.microsoft.com/office/powerpoint/2010/main" val="39815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2945" y="32356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2. İZLEM (18-24)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729" y="1357745"/>
            <a:ext cx="10875816" cy="4500563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 18-24</a:t>
            </a:r>
            <a:r>
              <a:rPr lang="tr-TR" dirty="0"/>
              <a:t>. haftalar arasında yapılır.</a:t>
            </a:r>
          </a:p>
          <a:p>
            <a:r>
              <a:rPr lang="tr-TR" dirty="0" smtClean="0"/>
              <a:t> En </a:t>
            </a:r>
            <a:r>
              <a:rPr lang="tr-TR" dirty="0"/>
              <a:t>az 20 </a:t>
            </a:r>
            <a:r>
              <a:rPr lang="tr-TR" dirty="0" err="1" smtClean="0"/>
              <a:t>dk</a:t>
            </a:r>
            <a:r>
              <a:rPr lang="tr-TR" dirty="0" smtClean="0"/>
              <a:t> ayrılması </a:t>
            </a:r>
            <a:r>
              <a:rPr lang="tr-TR" dirty="0"/>
              <a:t>önerilir.</a:t>
            </a:r>
          </a:p>
          <a:p>
            <a:r>
              <a:rPr lang="tr-TR" dirty="0" smtClean="0"/>
              <a:t> İlk </a:t>
            </a:r>
            <a:r>
              <a:rPr lang="tr-TR" dirty="0"/>
              <a:t>izlemdeki basamaklar aynen uygulanır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Birinci </a:t>
            </a:r>
            <a:r>
              <a:rPr lang="tr-TR" dirty="0"/>
              <a:t>izlemden bu yana meydana gelen gebelik yakınmaları sorgulanır</a:t>
            </a:r>
            <a:r>
              <a:rPr lang="tr-TR" dirty="0" smtClean="0"/>
              <a:t>.</a:t>
            </a:r>
            <a:r>
              <a:rPr lang="tr-TR" dirty="0"/>
              <a:t> (Bacaklarda kramp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 Tehlike </a:t>
            </a:r>
            <a:r>
              <a:rPr lang="tr-TR" dirty="0"/>
              <a:t>işaretleri sorgulanır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9218" name="Picture 2" descr="Komik Karikatür Sayılar-2, Arka Plan Royalty Free SVG, Klipartlar, Vektör  Çizimler ve Stok Çizim. Image 16573738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4" y="323561"/>
            <a:ext cx="2453213" cy="27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2. İZLEM (18-24)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8764" y="1027905"/>
            <a:ext cx="11693236" cy="5400603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/>
              <a:t>1. İLETİŞİM </a:t>
            </a:r>
            <a:r>
              <a:rPr lang="tr-TR" b="1" dirty="0" smtClean="0"/>
              <a:t>; </a:t>
            </a:r>
            <a:r>
              <a:rPr lang="tr-TR" dirty="0" smtClean="0"/>
              <a:t>birinci </a:t>
            </a:r>
            <a:r>
              <a:rPr lang="tr-TR" dirty="0"/>
              <a:t>izlemdeki iletişim </a:t>
            </a:r>
            <a:r>
              <a:rPr lang="tr-TR" dirty="0" smtClean="0"/>
              <a:t>basamaklarını </a:t>
            </a:r>
            <a:r>
              <a:rPr lang="tr-TR" dirty="0"/>
              <a:t>uygulayınız.</a:t>
            </a:r>
          </a:p>
          <a:p>
            <a:pPr marL="0" indent="0">
              <a:buNone/>
            </a:pPr>
            <a:r>
              <a:rPr lang="tr-TR" b="1" dirty="0"/>
              <a:t>2. ÖYKÜ </a:t>
            </a:r>
            <a:r>
              <a:rPr lang="tr-TR" b="1" dirty="0" smtClean="0"/>
              <a:t>ALMA ;</a:t>
            </a:r>
            <a:r>
              <a:rPr lang="tr-TR" b="1" dirty="0"/>
              <a:t> </a:t>
            </a:r>
            <a:r>
              <a:rPr lang="tr-TR" dirty="0" smtClean="0"/>
              <a:t>birinci </a:t>
            </a:r>
            <a:r>
              <a:rPr lang="tr-TR" dirty="0"/>
              <a:t>izlemde kayıt edilen kişisel bilgileri, soy geçmişi, alışkanlıkları, tıbbi öyküsünü, </a:t>
            </a:r>
            <a:r>
              <a:rPr lang="tr-TR" dirty="0" err="1"/>
              <a:t>obstetrik</a:t>
            </a:r>
            <a:r>
              <a:rPr lang="tr-TR" dirty="0"/>
              <a:t> öyküsünü ve mevcut gebelik öyküsünü </a:t>
            </a:r>
            <a:r>
              <a:rPr lang="tr-TR" dirty="0" smtClean="0"/>
              <a:t>gözden </a:t>
            </a:r>
            <a:r>
              <a:rPr lang="tr-TR" dirty="0"/>
              <a:t>geçiriniz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3.FİZİK </a:t>
            </a:r>
            <a:r>
              <a:rPr lang="tr-TR" b="1" dirty="0" smtClean="0"/>
              <a:t>MUAYENE ; </a:t>
            </a:r>
            <a:r>
              <a:rPr lang="tr-TR" dirty="0"/>
              <a:t>b</a:t>
            </a:r>
            <a:r>
              <a:rPr lang="tr-TR" dirty="0" smtClean="0"/>
              <a:t>irinci </a:t>
            </a:r>
            <a:r>
              <a:rPr lang="tr-TR" dirty="0"/>
              <a:t>izlemde yapılan fizik muayeneyi tekrar uygulayınız.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smtClean="0"/>
              <a:t>Kilo alımını ve VTE </a:t>
            </a:r>
            <a:r>
              <a:rPr lang="tr-TR" dirty="0"/>
              <a:t>risk </a:t>
            </a:r>
            <a:r>
              <a:rPr lang="tr-TR" dirty="0" smtClean="0"/>
              <a:t>faktörlerini değerlendiriniz</a:t>
            </a:r>
            <a:endParaRPr lang="tr-TR" dirty="0"/>
          </a:p>
          <a:p>
            <a:r>
              <a:rPr lang="tr-TR" dirty="0" smtClean="0"/>
              <a:t>Gebelik haftası ile </a:t>
            </a:r>
            <a:r>
              <a:rPr lang="tr-TR" dirty="0" err="1" smtClean="0"/>
              <a:t>uterus</a:t>
            </a:r>
            <a:r>
              <a:rPr lang="tr-TR" dirty="0" smtClean="0"/>
              <a:t> büyüklüğünün uyumunu kontrol ediniz</a:t>
            </a:r>
            <a:endParaRPr lang="tr-TR" dirty="0"/>
          </a:p>
          <a:p>
            <a:r>
              <a:rPr lang="tr-TR" dirty="0" err="1"/>
              <a:t>Uterus</a:t>
            </a:r>
            <a:r>
              <a:rPr lang="tr-TR" dirty="0"/>
              <a:t> yüksekliğinin(</a:t>
            </a:r>
            <a:r>
              <a:rPr lang="tr-TR" dirty="0" err="1"/>
              <a:t>fundus-pubis</a:t>
            </a:r>
            <a:r>
              <a:rPr lang="tr-TR" dirty="0"/>
              <a:t> mesafesi) </a:t>
            </a:r>
            <a:r>
              <a:rPr lang="tr-TR" dirty="0" smtClean="0"/>
              <a:t>beklenen haftaya göre büyük veya küçük olması (±</a:t>
            </a:r>
            <a:r>
              <a:rPr lang="tr-TR" dirty="0"/>
              <a:t>4 cm fark) </a:t>
            </a:r>
            <a:r>
              <a:rPr lang="tr-TR" dirty="0" smtClean="0"/>
              <a:t>durumunda sevk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6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327" y="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2. İZLEM (18-24)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6581" y="1039092"/>
            <a:ext cx="10945091" cy="5527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Laboratuar</a:t>
            </a:r>
            <a:r>
              <a:rPr lang="tr-TR" b="1" dirty="0" smtClean="0"/>
              <a:t> kontrolü</a:t>
            </a:r>
            <a:endParaRPr lang="tr-TR" b="1" dirty="0"/>
          </a:p>
          <a:p>
            <a:r>
              <a:rPr lang="tr-TR" u="sng" dirty="0" err="1" smtClean="0"/>
              <a:t>Tit</a:t>
            </a:r>
            <a:r>
              <a:rPr lang="tr-TR" u="sng" dirty="0" smtClean="0"/>
              <a:t> ; </a:t>
            </a:r>
            <a:r>
              <a:rPr lang="tr-TR" dirty="0"/>
              <a:t>Tam idrar tahlilini tekrar yapınız. İlk izlemde yapılmadı </a:t>
            </a:r>
            <a:r>
              <a:rPr lang="tr-TR" dirty="0" smtClean="0"/>
              <a:t>ise idrar </a:t>
            </a:r>
            <a:r>
              <a:rPr lang="tr-TR" dirty="0"/>
              <a:t>kültürünü yaptırınız.</a:t>
            </a:r>
          </a:p>
          <a:p>
            <a:r>
              <a:rPr lang="tr-TR" u="sng" dirty="0" smtClean="0"/>
              <a:t>Tam </a:t>
            </a:r>
            <a:r>
              <a:rPr lang="tr-TR" u="sng" dirty="0"/>
              <a:t>kan</a:t>
            </a:r>
          </a:p>
          <a:p>
            <a:r>
              <a:rPr lang="tr-TR" u="sng" dirty="0" smtClean="0"/>
              <a:t>24-28 haftaları arası OGTT; </a:t>
            </a:r>
            <a:r>
              <a:rPr lang="tr-TR" sz="2200" i="1" dirty="0"/>
              <a:t>Yüksek risk grubuna girmeyen tüm gebelere 24-28. </a:t>
            </a:r>
            <a:r>
              <a:rPr lang="tr-TR" sz="2200" i="1" dirty="0" smtClean="0"/>
              <a:t>haftaları arasında </a:t>
            </a:r>
            <a:r>
              <a:rPr lang="tr-TR" sz="2200" i="1" dirty="0"/>
              <a:t>50 gr oral </a:t>
            </a:r>
            <a:r>
              <a:rPr lang="tr-TR" sz="2200" i="1" dirty="0" err="1"/>
              <a:t>glukoz</a:t>
            </a:r>
            <a:r>
              <a:rPr lang="tr-TR" sz="2200" i="1" dirty="0"/>
              <a:t> tarama testinin </a:t>
            </a:r>
            <a:r>
              <a:rPr lang="tr-TR" sz="2200" i="1" dirty="0" smtClean="0"/>
              <a:t>yapılmasını sağlayınız</a:t>
            </a:r>
            <a:endParaRPr lang="tr-TR" sz="2200" i="1" dirty="0"/>
          </a:p>
          <a:p>
            <a:r>
              <a:rPr lang="tr-TR" u="sng" dirty="0" err="1" smtClean="0"/>
              <a:t>Nöral</a:t>
            </a:r>
            <a:r>
              <a:rPr lang="tr-TR" u="sng" dirty="0" smtClean="0"/>
              <a:t> tüp </a:t>
            </a:r>
            <a:r>
              <a:rPr lang="tr-TR" u="sng" dirty="0" err="1" smtClean="0"/>
              <a:t>defekti</a:t>
            </a:r>
            <a:r>
              <a:rPr lang="tr-TR" u="sng" dirty="0" smtClean="0"/>
              <a:t> </a:t>
            </a:r>
            <a:r>
              <a:rPr lang="tr-TR" u="sng" dirty="0" err="1" smtClean="0"/>
              <a:t>alfafetoprotein</a:t>
            </a:r>
            <a:endParaRPr lang="tr-TR" u="sng" dirty="0"/>
          </a:p>
          <a:p>
            <a:r>
              <a:rPr lang="tr-TR" u="sng" dirty="0" err="1" smtClean="0"/>
              <a:t>Obstetrik</a:t>
            </a:r>
            <a:r>
              <a:rPr lang="tr-TR" u="sng" dirty="0" smtClean="0"/>
              <a:t> ultrasonografi yapılmasını sağlayınız </a:t>
            </a:r>
            <a:r>
              <a:rPr lang="tr-TR" sz="2200" i="1" dirty="0" smtClean="0"/>
              <a:t>(</a:t>
            </a:r>
            <a:r>
              <a:rPr lang="tr-TR" sz="2200" i="1" dirty="0" err="1"/>
              <a:t>fetus</a:t>
            </a:r>
            <a:r>
              <a:rPr lang="tr-TR" sz="2200" i="1" dirty="0"/>
              <a:t> </a:t>
            </a:r>
            <a:r>
              <a:rPr lang="tr-TR" sz="2200" i="1" dirty="0" smtClean="0"/>
              <a:t>sayısı, </a:t>
            </a:r>
            <a:r>
              <a:rPr lang="tr-TR" sz="2200" i="1" dirty="0" err="1" smtClean="0"/>
              <a:t>fetal</a:t>
            </a:r>
            <a:r>
              <a:rPr lang="tr-TR" sz="2200" i="1" dirty="0" smtClean="0"/>
              <a:t> </a:t>
            </a:r>
            <a:r>
              <a:rPr lang="tr-TR" sz="2200" i="1" dirty="0"/>
              <a:t>kalp atımı, </a:t>
            </a:r>
            <a:r>
              <a:rPr lang="tr-TR" sz="2200" i="1" dirty="0" err="1"/>
              <a:t>fetal</a:t>
            </a:r>
            <a:r>
              <a:rPr lang="tr-TR" sz="2200" i="1" dirty="0"/>
              <a:t> </a:t>
            </a:r>
            <a:r>
              <a:rPr lang="tr-TR" sz="2200" i="1" dirty="0" err="1"/>
              <a:t>biometrik</a:t>
            </a:r>
            <a:r>
              <a:rPr lang="tr-TR" sz="2200" i="1" dirty="0"/>
              <a:t> ölçümler, plasenta </a:t>
            </a:r>
            <a:r>
              <a:rPr lang="tr-TR" sz="2200" i="1" dirty="0" smtClean="0"/>
              <a:t>lokalizasyonu, </a:t>
            </a:r>
            <a:r>
              <a:rPr lang="tr-TR" sz="2200" i="1" dirty="0" err="1" smtClean="0"/>
              <a:t>amniyotik</a:t>
            </a:r>
            <a:r>
              <a:rPr lang="tr-TR" sz="2200" i="1" dirty="0" smtClean="0"/>
              <a:t> </a:t>
            </a:r>
            <a:r>
              <a:rPr lang="tr-TR" sz="2200" i="1" dirty="0"/>
              <a:t>sıvı miktarı değerlendirilir).</a:t>
            </a:r>
          </a:p>
          <a:p>
            <a:r>
              <a:rPr lang="tr-TR" b="1" u="sng" dirty="0" smtClean="0"/>
              <a:t>Demir </a:t>
            </a:r>
            <a:r>
              <a:rPr lang="tr-TR" b="1" u="sng" dirty="0"/>
              <a:t>ve D vitamini </a:t>
            </a:r>
            <a:r>
              <a:rPr lang="tr-TR" dirty="0"/>
              <a:t>tedavisi alıp almadığı sorgulanır.</a:t>
            </a:r>
          </a:p>
          <a:p>
            <a:r>
              <a:rPr lang="tr-TR" dirty="0" smtClean="0"/>
              <a:t>Birinci </a:t>
            </a:r>
            <a:r>
              <a:rPr lang="tr-TR" dirty="0"/>
              <a:t>izlemde </a:t>
            </a:r>
            <a:r>
              <a:rPr lang="tr-TR" b="1" u="sng" dirty="0"/>
              <a:t>bilgilendirme ve danışmanlık </a:t>
            </a:r>
            <a:r>
              <a:rPr lang="tr-TR" dirty="0"/>
              <a:t>başlığı altında yer alan konularla ilgili danışmanlık yapılır. </a:t>
            </a:r>
          </a:p>
          <a:p>
            <a:r>
              <a:rPr lang="tr-TR" dirty="0" smtClean="0"/>
              <a:t>Ayrıca fetüs hareketlerinin </a:t>
            </a:r>
            <a:r>
              <a:rPr lang="tr-TR" dirty="0"/>
              <a:t>hissedilememesi ve hızlı kilo alımı hakkında danışmanlık verilir.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4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FETAL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endParaRPr lang="tr-TR" dirty="0"/>
          </a:p>
          <a:p>
            <a:r>
              <a:rPr lang="tr-TR" dirty="0" smtClean="0"/>
              <a:t>Annenin çocuk hareketlerini hissetmesi</a:t>
            </a:r>
            <a:endParaRPr lang="tr-TR" dirty="0"/>
          </a:p>
          <a:p>
            <a:endParaRPr lang="tr-TR" dirty="0"/>
          </a:p>
          <a:p>
            <a:r>
              <a:rPr lang="tr-TR" dirty="0" err="1" smtClean="0"/>
              <a:t>Fetal</a:t>
            </a:r>
            <a:r>
              <a:rPr lang="tr-TR" dirty="0" smtClean="0"/>
              <a:t> hareketler en çok 28-34 gebelik haftaları arasında olur.</a:t>
            </a:r>
            <a:endParaRPr lang="tr-TR" dirty="0"/>
          </a:p>
          <a:p>
            <a:endParaRPr lang="tr-TR" dirty="0"/>
          </a:p>
          <a:p>
            <a:r>
              <a:rPr lang="tr-TR" dirty="0" err="1" smtClean="0"/>
              <a:t>Fetal</a:t>
            </a:r>
            <a:r>
              <a:rPr lang="tr-TR" dirty="0" smtClean="0"/>
              <a:t> hareketlerin değerlendirilmesi sübjektif bir değerlendirmedir. </a:t>
            </a:r>
            <a:r>
              <a:rPr lang="tr-TR" dirty="0" err="1" smtClean="0"/>
              <a:t>Nulliparlarda</a:t>
            </a:r>
            <a:r>
              <a:rPr lang="tr-TR" dirty="0" smtClean="0"/>
              <a:t> 18-20</a:t>
            </a:r>
            <a:r>
              <a:rPr lang="tr-TR" dirty="0"/>
              <a:t>. </a:t>
            </a:r>
            <a:r>
              <a:rPr lang="tr-TR" dirty="0" smtClean="0"/>
              <a:t>gebelik haftası</a:t>
            </a:r>
            <a:r>
              <a:rPr lang="tr-TR" dirty="0"/>
              <a:t>, </a:t>
            </a:r>
            <a:r>
              <a:rPr lang="tr-TR" dirty="0" err="1" smtClean="0"/>
              <a:t>multiparlarda</a:t>
            </a:r>
            <a:r>
              <a:rPr lang="tr-TR" dirty="0" smtClean="0"/>
              <a:t> ise 16-18</a:t>
            </a:r>
            <a:r>
              <a:rPr lang="tr-TR" dirty="0"/>
              <a:t>. </a:t>
            </a:r>
            <a:r>
              <a:rPr lang="tr-TR" dirty="0" smtClean="0"/>
              <a:t>gebelik haftaları dolaylarında başlar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FETAL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736090"/>
          </a:xfrm>
        </p:spPr>
        <p:txBody>
          <a:bodyPr/>
          <a:lstStyle/>
          <a:p>
            <a:endParaRPr lang="tr-TR" dirty="0"/>
          </a:p>
          <a:p>
            <a:r>
              <a:rPr lang="tr-TR" dirty="0" smtClean="0"/>
              <a:t>Objektif hale getirmek için </a:t>
            </a:r>
            <a:r>
              <a:rPr lang="tr-TR" dirty="0" err="1" smtClean="0"/>
              <a:t>fetal</a:t>
            </a:r>
            <a:r>
              <a:rPr lang="tr-TR" dirty="0" smtClean="0"/>
              <a:t> hareketlerin sayılması yöntemleri geliştirilmiştir</a:t>
            </a:r>
            <a:r>
              <a:rPr lang="tr-TR" dirty="0"/>
              <a:t>.</a:t>
            </a:r>
          </a:p>
          <a:p>
            <a:r>
              <a:rPr lang="tr-TR" dirty="0" smtClean="0"/>
              <a:t>İçlerinden kullanışlı olanı, gebenin akşam çocuğun hareketli olduğu ve dikkatini ona verebileceği dönemde 10 </a:t>
            </a:r>
            <a:r>
              <a:rPr lang="tr-TR" dirty="0" err="1" smtClean="0"/>
              <a:t>fetal</a:t>
            </a:r>
            <a:r>
              <a:rPr lang="tr-TR" dirty="0"/>
              <a:t> </a:t>
            </a:r>
            <a:r>
              <a:rPr lang="tr-TR" dirty="0" smtClean="0"/>
              <a:t>hareketi kaç dakika içinde yaptığını belirlemesidir</a:t>
            </a:r>
            <a:r>
              <a:rPr lang="tr-TR" dirty="0"/>
              <a:t>. </a:t>
            </a:r>
          </a:p>
          <a:p>
            <a:r>
              <a:rPr lang="tr-TR" dirty="0" smtClean="0"/>
              <a:t>On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smtClean="0"/>
              <a:t>hareket için geçen ortalama süre 20.9 </a:t>
            </a:r>
            <a:r>
              <a:rPr lang="tr-TR" dirty="0"/>
              <a:t>(±18.1) dakikadır, </a:t>
            </a:r>
            <a:r>
              <a:rPr lang="tr-TR" dirty="0" smtClean="0"/>
              <a:t>ve 2 saat içinde 10 hareketin tamamlanmaması</a:t>
            </a:r>
            <a:r>
              <a:rPr lang="tr-TR" dirty="0"/>
              <a:t>, </a:t>
            </a:r>
            <a:r>
              <a:rPr lang="tr-TR" dirty="0" err="1" smtClean="0"/>
              <a:t>fetal</a:t>
            </a:r>
            <a:r>
              <a:rPr lang="tr-TR" dirty="0"/>
              <a:t> </a:t>
            </a:r>
            <a:r>
              <a:rPr lang="tr-TR" dirty="0" smtClean="0"/>
              <a:t>hareketlerde azalma olarak yorumlanmaktadır.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8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3. İZLEM (28-32)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6971"/>
            <a:ext cx="10515600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 smtClean="0"/>
              <a:t>28-32</a:t>
            </a:r>
            <a:r>
              <a:rPr lang="tr-TR" dirty="0"/>
              <a:t>. haftalar arasında yapılır.</a:t>
            </a:r>
          </a:p>
          <a:p>
            <a:r>
              <a:rPr lang="tr-TR" dirty="0" smtClean="0"/>
              <a:t>En </a:t>
            </a:r>
            <a:r>
              <a:rPr lang="tr-TR" dirty="0"/>
              <a:t>az 20 </a:t>
            </a:r>
            <a:r>
              <a:rPr lang="tr-TR" dirty="0" smtClean="0"/>
              <a:t>dakika ayrılması </a:t>
            </a:r>
            <a:r>
              <a:rPr lang="tr-TR" dirty="0"/>
              <a:t>önerilir.</a:t>
            </a:r>
          </a:p>
          <a:p>
            <a:r>
              <a:rPr lang="tr-TR" dirty="0" smtClean="0"/>
              <a:t>İlk </a:t>
            </a:r>
            <a:r>
              <a:rPr lang="tr-TR" dirty="0"/>
              <a:t>izlemdeki basamaklar aynen uygulanır.</a:t>
            </a:r>
          </a:p>
          <a:p>
            <a:r>
              <a:rPr lang="tr-TR" dirty="0" smtClean="0"/>
              <a:t>İlk </a:t>
            </a:r>
            <a:r>
              <a:rPr lang="tr-TR" dirty="0"/>
              <a:t>izlemdeki öykü gözden geçirilir.</a:t>
            </a:r>
          </a:p>
          <a:p>
            <a:r>
              <a:rPr lang="tr-TR" dirty="0" smtClean="0"/>
              <a:t>2</a:t>
            </a:r>
            <a:r>
              <a:rPr lang="tr-TR" dirty="0"/>
              <a:t>. izlemden bu yana meydana </a:t>
            </a:r>
            <a:r>
              <a:rPr lang="tr-TR" dirty="0" smtClean="0"/>
              <a:t>gelen gebelik </a:t>
            </a:r>
            <a:r>
              <a:rPr lang="tr-TR" dirty="0"/>
              <a:t>yakınmaları sorgulanır.</a:t>
            </a:r>
          </a:p>
          <a:p>
            <a:r>
              <a:rPr lang="tr-TR" dirty="0" smtClean="0"/>
              <a:t>Tehlike </a:t>
            </a:r>
            <a:r>
              <a:rPr lang="tr-TR" dirty="0"/>
              <a:t>işaretleri sorgulanır.</a:t>
            </a:r>
          </a:p>
          <a:p>
            <a:endParaRPr lang="tr-TR" dirty="0"/>
          </a:p>
        </p:txBody>
      </p:sp>
      <p:pic>
        <p:nvPicPr>
          <p:cNvPr id="8196" name="Picture 4" descr="Funny Cartoon Numbers-3, Background Royalty Free SVG, Cliparts, Vectors,  and Stock Illustration. Image 16573716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37" y="640845"/>
            <a:ext cx="2057400" cy="23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9AA920-4006-D4D7-679F-F09944BF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B1755A-79A0-F1ED-5D59-925EE57B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427018"/>
            <a:ext cx="10515600" cy="4486275"/>
          </a:xfrm>
        </p:spPr>
        <p:txBody>
          <a:bodyPr>
            <a:normAutofit/>
          </a:bodyPr>
          <a:lstStyle/>
          <a:p>
            <a:r>
              <a:rPr lang="tr-TR" dirty="0"/>
              <a:t>Gebelik, doğum eylemi ve lohusalık esnasındaki </a:t>
            </a:r>
            <a:r>
              <a:rPr lang="tr-TR" dirty="0" smtClean="0"/>
              <a:t>komplikasyonlar gelişmekte </a:t>
            </a:r>
            <a:r>
              <a:rPr lang="tr-TR" dirty="0"/>
              <a:t>olan ülkelerde üreme yaşındaki kadınlar arasında önde </a:t>
            </a:r>
            <a:r>
              <a:rPr lang="tr-TR" dirty="0" smtClean="0"/>
              <a:t>gelen ölüm </a:t>
            </a:r>
            <a:r>
              <a:rPr lang="tr-TR" dirty="0"/>
              <a:t>ve sakatlık nedenidir. </a:t>
            </a:r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/>
              <a:t>boyutlu bir kalkınma </a:t>
            </a:r>
            <a:r>
              <a:rPr lang="tr-TR" dirty="0" smtClean="0"/>
              <a:t>göstergesi olarak </a:t>
            </a:r>
            <a:r>
              <a:rPr lang="tr-TR" dirty="0"/>
              <a:t>anne ölüm oranı, üreme sağlığı hizmet sunumu kalitesi ile </a:t>
            </a:r>
            <a:r>
              <a:rPr lang="tr-TR" dirty="0" smtClean="0"/>
              <a:t>yakından ilişkilidir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Dünyada </a:t>
            </a:r>
            <a:r>
              <a:rPr lang="tr-TR" dirty="0"/>
              <a:t>her yıl 300.000 civarında anne </a:t>
            </a:r>
            <a:r>
              <a:rPr lang="tr-TR" dirty="0" smtClean="0"/>
              <a:t>ölümünün gerçekleştiği </a:t>
            </a:r>
            <a:r>
              <a:rPr lang="tr-TR" dirty="0"/>
              <a:t>tahmin edilmektedir. </a:t>
            </a:r>
            <a:endParaRPr lang="tr-TR" dirty="0" smtClean="0"/>
          </a:p>
          <a:p>
            <a:r>
              <a:rPr lang="tr-TR" dirty="0" smtClean="0"/>
              <a:t>Bin </a:t>
            </a:r>
            <a:r>
              <a:rPr lang="tr-TR" dirty="0"/>
              <a:t>Yıl Kalkınma </a:t>
            </a:r>
            <a:r>
              <a:rPr lang="tr-TR" dirty="0" err="1" smtClean="0"/>
              <a:t>Hedefleri’nin</a:t>
            </a:r>
            <a:r>
              <a:rPr lang="tr-TR" dirty="0" smtClean="0"/>
              <a:t> 5’incisi</a:t>
            </a:r>
            <a:r>
              <a:rPr lang="tr-TR" dirty="0"/>
              <a:t>; anne sağlığındaki iyileşmesinin temel göstergesi anne </a:t>
            </a:r>
            <a:r>
              <a:rPr lang="tr-TR" dirty="0" smtClean="0"/>
              <a:t>ölümlerinin azaltılmasıdır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3. İZLEM (28-32)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tr-TR" u="sng" dirty="0" err="1"/>
              <a:t>Tit</a:t>
            </a:r>
            <a:r>
              <a:rPr lang="tr-TR" u="sng" dirty="0"/>
              <a:t> ; </a:t>
            </a:r>
            <a:r>
              <a:rPr lang="tr-TR" dirty="0"/>
              <a:t>Tam idrar tahlilini tekrar yapınız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u="sng" dirty="0" smtClean="0"/>
              <a:t>Tam kan ; </a:t>
            </a:r>
            <a:r>
              <a:rPr lang="tr-TR" dirty="0" err="1"/>
              <a:t>Rh</a:t>
            </a:r>
            <a:r>
              <a:rPr lang="tr-TR" dirty="0"/>
              <a:t> </a:t>
            </a:r>
            <a:r>
              <a:rPr lang="tr-TR" dirty="0" smtClean="0"/>
              <a:t>uygunsuzluğu varsa </a:t>
            </a:r>
            <a:r>
              <a:rPr lang="tr-TR" dirty="0" err="1"/>
              <a:t>indirek</a:t>
            </a:r>
            <a:r>
              <a:rPr lang="tr-TR" dirty="0"/>
              <a:t> </a:t>
            </a:r>
            <a:r>
              <a:rPr lang="tr-TR" dirty="0" err="1"/>
              <a:t>coombs</a:t>
            </a:r>
            <a:r>
              <a:rPr lang="tr-TR" dirty="0"/>
              <a:t> testinin yapılmasını </a:t>
            </a:r>
            <a:r>
              <a:rPr lang="tr-TR" dirty="0" smtClean="0"/>
              <a:t>sağlayınız. </a:t>
            </a:r>
            <a:r>
              <a:rPr lang="tr-TR" dirty="0" err="1" smtClean="0"/>
              <a:t>İndirek</a:t>
            </a:r>
            <a:r>
              <a:rPr lang="tr-TR" dirty="0" smtClean="0"/>
              <a:t> </a:t>
            </a:r>
            <a:r>
              <a:rPr lang="tr-TR" dirty="0" err="1"/>
              <a:t>coombs</a:t>
            </a:r>
            <a:r>
              <a:rPr lang="tr-TR" dirty="0"/>
              <a:t> negatif ise anti-D </a:t>
            </a:r>
            <a:r>
              <a:rPr lang="tr-TR" dirty="0" err="1"/>
              <a:t>immunglobulin</a:t>
            </a:r>
            <a:r>
              <a:rPr lang="tr-TR" dirty="0"/>
              <a:t> yaptırınız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Birinci izlemde önerilen gebelere </a:t>
            </a:r>
            <a:r>
              <a:rPr lang="tr-TR" b="1" u="sng" dirty="0"/>
              <a:t>demir ve D </a:t>
            </a:r>
            <a:r>
              <a:rPr lang="tr-TR" b="1" u="sng" dirty="0" smtClean="0"/>
              <a:t>vitamini </a:t>
            </a:r>
            <a:r>
              <a:rPr lang="tr-TR" dirty="0" smtClean="0"/>
              <a:t>desteği </a:t>
            </a:r>
            <a:r>
              <a:rPr lang="tr-TR" dirty="0"/>
              <a:t>başlanmamışsa başlayınız. Başlanmışsa </a:t>
            </a:r>
            <a:r>
              <a:rPr lang="tr-TR" dirty="0" smtClean="0"/>
              <a:t>devamını sağlayınız</a:t>
            </a:r>
            <a:endParaRPr lang="tr-TR" dirty="0"/>
          </a:p>
          <a:p>
            <a:r>
              <a:rPr lang="tr-TR" dirty="0"/>
              <a:t>Ayrıca ödem ve meme muayenesi yapılır.</a:t>
            </a:r>
          </a:p>
          <a:p>
            <a:r>
              <a:rPr lang="tr-TR" dirty="0" smtClean="0"/>
              <a:t>Gebeliğin </a:t>
            </a:r>
            <a:r>
              <a:rPr lang="tr-TR" dirty="0"/>
              <a:t>ilerleyen haftalarda alt </a:t>
            </a:r>
            <a:r>
              <a:rPr lang="tr-TR" dirty="0" err="1" smtClean="0"/>
              <a:t>ekstremitelerde</a:t>
            </a:r>
            <a:r>
              <a:rPr lang="tr-TR" dirty="0" smtClean="0"/>
              <a:t> ödem </a:t>
            </a:r>
            <a:r>
              <a:rPr lang="tr-TR" dirty="0"/>
              <a:t>olabilir.</a:t>
            </a:r>
          </a:p>
          <a:p>
            <a:r>
              <a:rPr lang="tr-TR" dirty="0" smtClean="0"/>
              <a:t>Üst </a:t>
            </a:r>
            <a:r>
              <a:rPr lang="tr-TR" dirty="0"/>
              <a:t>kısımlardaki ödem </a:t>
            </a:r>
            <a:r>
              <a:rPr lang="tr-TR" dirty="0" err="1" smtClean="0"/>
              <a:t>preeklampsinin</a:t>
            </a:r>
            <a:r>
              <a:rPr lang="tr-TR" dirty="0" smtClean="0"/>
              <a:t> ilk </a:t>
            </a:r>
            <a:r>
              <a:rPr lang="tr-TR" dirty="0"/>
              <a:t>bulgusu olabilir!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52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3. İZLEM (28-32)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564" y="1382280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3000" b="1" dirty="0"/>
              <a:t>B</a:t>
            </a:r>
            <a:r>
              <a:rPr lang="tr-TR" sz="3000" b="1" dirty="0" smtClean="0"/>
              <a:t>ilgilendirme </a:t>
            </a:r>
            <a:r>
              <a:rPr lang="tr-TR" sz="3000" b="1" dirty="0"/>
              <a:t>ve </a:t>
            </a:r>
            <a:r>
              <a:rPr lang="tr-TR" sz="3000" b="1" dirty="0" smtClean="0"/>
              <a:t>Danışmanlık</a:t>
            </a:r>
            <a:endParaRPr lang="tr-TR" sz="3000" b="1" dirty="0"/>
          </a:p>
          <a:p>
            <a:endParaRPr lang="tr-TR" dirty="0"/>
          </a:p>
          <a:p>
            <a:r>
              <a:rPr lang="tr-TR" dirty="0" smtClean="0"/>
              <a:t>İlk </a:t>
            </a:r>
            <a:r>
              <a:rPr lang="tr-TR" dirty="0"/>
              <a:t>izlemdeki bilgilendirme ve danışmanlık konuları gözden geçirilir. </a:t>
            </a:r>
            <a:endParaRPr lang="tr-TR" dirty="0" smtClean="0"/>
          </a:p>
          <a:p>
            <a:r>
              <a:rPr lang="tr-TR" dirty="0" smtClean="0"/>
              <a:t>Ayrıca; </a:t>
            </a:r>
            <a:r>
              <a:rPr lang="tr-TR" dirty="0" err="1" smtClean="0"/>
              <a:t>Fetus</a:t>
            </a:r>
            <a:r>
              <a:rPr lang="tr-TR" dirty="0" smtClean="0"/>
              <a:t> hareketlerinin </a:t>
            </a:r>
            <a:r>
              <a:rPr lang="tr-TR" dirty="0"/>
              <a:t>hissedilememesi</a:t>
            </a:r>
          </a:p>
          <a:p>
            <a:r>
              <a:rPr lang="tr-TR" dirty="0" smtClean="0"/>
              <a:t>Hızlı </a:t>
            </a:r>
            <a:r>
              <a:rPr lang="tr-TR" dirty="0"/>
              <a:t>kilo alımı</a:t>
            </a:r>
          </a:p>
          <a:p>
            <a:r>
              <a:rPr lang="tr-TR" dirty="0" smtClean="0"/>
              <a:t>Doğum </a:t>
            </a:r>
            <a:r>
              <a:rPr lang="tr-TR" dirty="0"/>
              <a:t>eylemi ve doğum</a:t>
            </a:r>
          </a:p>
          <a:p>
            <a:r>
              <a:rPr lang="tr-TR" dirty="0" smtClean="0"/>
              <a:t>Doğumun </a:t>
            </a:r>
            <a:r>
              <a:rPr lang="tr-TR" dirty="0"/>
              <a:t>nerede ve kim tarafından yapılacağının planlanması</a:t>
            </a:r>
          </a:p>
          <a:p>
            <a:r>
              <a:rPr lang="tr-TR" dirty="0" smtClean="0"/>
              <a:t>Anne </a:t>
            </a:r>
            <a:r>
              <a:rPr lang="tr-TR" dirty="0"/>
              <a:t>sütü ve emzirme </a:t>
            </a:r>
          </a:p>
          <a:p>
            <a:r>
              <a:rPr lang="tr-TR" dirty="0" err="1" smtClean="0"/>
              <a:t>Postpartum</a:t>
            </a:r>
            <a:r>
              <a:rPr lang="tr-TR" dirty="0" smtClean="0"/>
              <a:t> aile </a:t>
            </a:r>
            <a:r>
              <a:rPr lang="tr-TR" dirty="0"/>
              <a:t>planlaması hakkında danışmanlık verilir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2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4. İZLEM (36-38)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418" y="1451552"/>
            <a:ext cx="10515600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36-38. haftalar arasında yapılır.</a:t>
            </a:r>
          </a:p>
          <a:p>
            <a:r>
              <a:rPr lang="tr-TR" dirty="0" smtClean="0"/>
              <a:t>En </a:t>
            </a:r>
            <a:r>
              <a:rPr lang="tr-TR" dirty="0"/>
              <a:t>az 20 </a:t>
            </a:r>
            <a:r>
              <a:rPr lang="tr-TR" dirty="0" smtClean="0"/>
              <a:t>dakika ayrılması </a:t>
            </a:r>
            <a:r>
              <a:rPr lang="tr-TR" dirty="0"/>
              <a:t>önerilir.</a:t>
            </a:r>
          </a:p>
          <a:p>
            <a:r>
              <a:rPr lang="tr-TR" dirty="0" smtClean="0"/>
              <a:t>İlk </a:t>
            </a:r>
            <a:r>
              <a:rPr lang="tr-TR" dirty="0"/>
              <a:t>izlemdeki basamaklar aynen uygulanır.</a:t>
            </a:r>
          </a:p>
          <a:p>
            <a:r>
              <a:rPr lang="tr-TR" dirty="0" smtClean="0"/>
              <a:t>İlk </a:t>
            </a:r>
            <a:r>
              <a:rPr lang="tr-TR" dirty="0"/>
              <a:t>izlemdeki öykü gözden geçirilir.</a:t>
            </a:r>
          </a:p>
          <a:p>
            <a:r>
              <a:rPr lang="tr-TR" dirty="0" smtClean="0"/>
              <a:t>3</a:t>
            </a:r>
            <a:r>
              <a:rPr lang="tr-TR" dirty="0"/>
              <a:t>. izlemden bu yana meydana gelen gebelik yakınmaları sorgulanır.</a:t>
            </a:r>
          </a:p>
          <a:p>
            <a:r>
              <a:rPr lang="tr-TR" dirty="0" smtClean="0"/>
              <a:t>Tehlike </a:t>
            </a:r>
            <a:r>
              <a:rPr lang="tr-TR" dirty="0"/>
              <a:t>işaretleri sorgulanır</a:t>
            </a:r>
            <a:r>
              <a:rPr lang="tr-TR" dirty="0" smtClean="0"/>
              <a:t>.</a:t>
            </a:r>
          </a:p>
          <a:p>
            <a:r>
              <a:rPr lang="tr-TR" dirty="0"/>
              <a:t>Destek tedavilerinin devamlılığını sağlayınız.</a:t>
            </a:r>
          </a:p>
          <a:p>
            <a:endParaRPr lang="tr-TR" dirty="0"/>
          </a:p>
        </p:txBody>
      </p:sp>
      <p:pic>
        <p:nvPicPr>
          <p:cNvPr id="7170" name="Picture 2" descr="Sayma, Dört, Matematik, Sayılar, Rakamlar, Komik, 4, png | PNGWi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32" y="509586"/>
            <a:ext cx="1629786" cy="22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4. İZLEM (36-38)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dirty="0"/>
              <a:t>Emzirmeye yönelik meme muayenesi yapınız.</a:t>
            </a:r>
            <a:endParaRPr lang="tr-TR" dirty="0" smtClean="0"/>
          </a:p>
          <a:p>
            <a:r>
              <a:rPr lang="tr-TR" dirty="0" smtClean="0"/>
              <a:t>Kilo </a:t>
            </a:r>
            <a:r>
              <a:rPr lang="tr-TR" dirty="0"/>
              <a:t>alımını ve VTE risk faktörlerini değerlendiriniz. </a:t>
            </a:r>
            <a:endParaRPr lang="tr-TR" dirty="0" smtClean="0"/>
          </a:p>
          <a:p>
            <a:r>
              <a:rPr lang="tr-TR" dirty="0"/>
              <a:t>Yaygın ödem kontrolünü yapınız.</a:t>
            </a:r>
            <a:endParaRPr lang="tr-TR" dirty="0" smtClean="0"/>
          </a:p>
          <a:p>
            <a:r>
              <a:rPr lang="tr-TR" dirty="0" err="1" smtClean="0"/>
              <a:t>Obstetrik</a:t>
            </a:r>
            <a:r>
              <a:rPr lang="tr-TR" dirty="0" smtClean="0"/>
              <a:t> değerlendirme </a:t>
            </a:r>
            <a:r>
              <a:rPr lang="tr-TR" dirty="0"/>
              <a:t>amaçlı vajinal muayene yapılır.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(</a:t>
            </a:r>
            <a:r>
              <a:rPr lang="tr-TR" dirty="0" err="1"/>
              <a:t>pelvikyapı</a:t>
            </a:r>
            <a:r>
              <a:rPr lang="tr-TR" dirty="0"/>
              <a:t>, </a:t>
            </a:r>
            <a:r>
              <a:rPr lang="tr-TR" dirty="0" err="1"/>
              <a:t>serviks</a:t>
            </a:r>
            <a:r>
              <a:rPr lang="tr-TR" dirty="0"/>
              <a:t>, </a:t>
            </a:r>
            <a:r>
              <a:rPr lang="tr-TR" dirty="0" err="1" smtClean="0"/>
              <a:t>prezente</a:t>
            </a:r>
            <a:r>
              <a:rPr lang="tr-TR" dirty="0" smtClean="0"/>
              <a:t> olan </a:t>
            </a:r>
            <a:r>
              <a:rPr lang="tr-TR" dirty="0"/>
              <a:t>kısım</a:t>
            </a:r>
            <a:r>
              <a:rPr lang="tr-TR" dirty="0" smtClean="0"/>
              <a:t>)</a:t>
            </a:r>
          </a:p>
          <a:p>
            <a:r>
              <a:rPr lang="tr-TR" dirty="0"/>
              <a:t>Gebelik haftası ile </a:t>
            </a:r>
            <a:r>
              <a:rPr lang="tr-TR" dirty="0" err="1"/>
              <a:t>uterus</a:t>
            </a:r>
            <a:r>
              <a:rPr lang="tr-TR" dirty="0"/>
              <a:t> büyüklüğünün uyumsuzluğu </a:t>
            </a:r>
            <a:endParaRPr lang="tr-TR" dirty="0" smtClean="0"/>
          </a:p>
          <a:p>
            <a:r>
              <a:rPr lang="tr-TR" sz="2600" i="1" dirty="0" smtClean="0"/>
              <a:t>[</a:t>
            </a:r>
            <a:r>
              <a:rPr lang="tr-TR" sz="2600" i="1" dirty="0" err="1"/>
              <a:t>Uterus</a:t>
            </a:r>
            <a:r>
              <a:rPr lang="tr-TR" sz="2600" i="1" dirty="0"/>
              <a:t> yüksekliğinin (</a:t>
            </a:r>
            <a:r>
              <a:rPr lang="tr-TR" sz="2600" i="1" dirty="0" err="1"/>
              <a:t>fundus-pubis</a:t>
            </a:r>
            <a:r>
              <a:rPr lang="tr-TR" sz="2600" i="1" dirty="0"/>
              <a:t> mesafesi) beklenen haftaya göre büyük veya küçük olması (± 4 cm fark)] durumunda sevk edilmelidir</a:t>
            </a:r>
            <a:r>
              <a:rPr lang="tr-TR" sz="2600" i="1" dirty="0" smtClean="0"/>
              <a:t>.</a:t>
            </a:r>
            <a:endParaRPr lang="tr-TR" sz="2600" i="1" dirty="0"/>
          </a:p>
          <a:p>
            <a:r>
              <a:rPr lang="tr-TR" dirty="0" smtClean="0"/>
              <a:t>Muayene </a:t>
            </a:r>
            <a:r>
              <a:rPr lang="tr-TR" dirty="0"/>
              <a:t>sonrası lekelenme tarzında kanama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Venöz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Tromboemboli</a:t>
            </a:r>
            <a:r>
              <a:rPr lang="tr-TR" b="1" dirty="0">
                <a:solidFill>
                  <a:srgbClr val="FF0000"/>
                </a:solidFill>
              </a:rPr>
              <a:t> (VTE) için Risk Faktörleri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tr-TR" dirty="0"/>
              <a:t>Mevcut risk faktörleri </a:t>
            </a:r>
          </a:p>
          <a:p>
            <a:pPr marL="457200" indent="-457200">
              <a:buAutoNum type="arabicPeriod"/>
            </a:pPr>
            <a:r>
              <a:rPr lang="tr-TR" dirty="0" err="1"/>
              <a:t>Obstetrik</a:t>
            </a:r>
            <a:r>
              <a:rPr lang="tr-TR" dirty="0"/>
              <a:t> risk faktörleri</a:t>
            </a:r>
          </a:p>
          <a:p>
            <a:pPr marL="457200" indent="-457200">
              <a:buAutoNum type="arabicPeriod"/>
            </a:pPr>
            <a:r>
              <a:rPr lang="tr-TR" dirty="0" err="1"/>
              <a:t>Geçiçi</a:t>
            </a:r>
            <a:r>
              <a:rPr lang="tr-TR" dirty="0"/>
              <a:t> risk faktörleri  </a:t>
            </a:r>
          </a:p>
          <a:p>
            <a:endParaRPr lang="tr-TR" dirty="0"/>
          </a:p>
        </p:txBody>
      </p:sp>
      <p:pic>
        <p:nvPicPr>
          <p:cNvPr id="6146" name="Picture 2" descr="Derin ven trombozu ve pulmoner emboli tedavisinde temel prensip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3" y="1690688"/>
            <a:ext cx="3498705" cy="46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4031904-0F32-5730-164C-F3FB711D7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618716"/>
              </p:ext>
            </p:extLst>
          </p:nvPr>
        </p:nvGraphicFramePr>
        <p:xfrm>
          <a:off x="770454" y="261650"/>
          <a:ext cx="6696901" cy="64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746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Mevcut olan risk faktörleri</a:t>
                      </a:r>
                      <a:r>
                        <a:rPr lang="tr-TR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Major cerrahiyle ilgisi olmayan </a:t>
                      </a:r>
                      <a:r>
                        <a:rPr lang="tr-TR" b="1"/>
                        <a:t>geçirilmiş VTE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Major cerrahi sonrası VTE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Bilinen yüksek riskli </a:t>
                      </a:r>
                      <a:r>
                        <a:rPr lang="tr-TR" b="1"/>
                        <a:t>trombofili</a:t>
                      </a:r>
                      <a:r>
                        <a:rPr lang="tr-TR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/>
                        <a:t>Medikal eşlik eden </a:t>
                      </a:r>
                      <a:r>
                        <a:rPr lang="tr-TR" b="1"/>
                        <a:t>hastalıklar</a:t>
                      </a:r>
                      <a:r>
                        <a:rPr lang="tr-TR"/>
                        <a:t> (kanser, kalp yetmezliği, aktif SLE, </a:t>
                      </a:r>
                    </a:p>
                    <a:p>
                      <a:r>
                        <a:rPr lang="tr-TR"/>
                        <a:t>aktif inflamatuar barsak hast ve aktif inflamatuar poliartropati gibi</a:t>
                      </a:r>
                    </a:p>
                    <a:p>
                      <a:r>
                        <a:rPr lang="tr-TR"/>
                        <a:t> inflamatuar hastalıklar, nefrotik sendrom, nefropatili Tip 1 DM, </a:t>
                      </a:r>
                    </a:p>
                    <a:p>
                      <a:r>
                        <a:rPr lang="tr-TR"/>
                        <a:t>orak hücre hastalığı, mevcut intravenöz ilaç bağımlılığı)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1.derece akrabada tetiklenmemiş ya da östrojen ilişkili VTE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VTE olmaksızın bilinen düşük riskli trombofili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&gt; 35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8385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 b="1"/>
                        <a:t>Obezite</a:t>
                      </a:r>
                      <a:r>
                        <a:rPr lang="tr-TR"/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tr-TR"/>
                        <a:t>Gebelik başlangıcı </a:t>
                      </a:r>
                      <a:r>
                        <a:rPr lang="tr-TR" b="1"/>
                        <a:t>vücut kitle indeksi ≥ 30 kg/m2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6095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Obezite; Gebelik başlangıcı </a:t>
                      </a:r>
                      <a:r>
                        <a:rPr lang="tr-TR" b="1"/>
                        <a:t>vücut kitle indeksi ≥ 40/kg/m2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69687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Parite ≥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98935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Sigara</a:t>
                      </a:r>
                      <a:r>
                        <a:rPr lang="tr-TR"/>
                        <a:t> içiciliği (&gt; 10 adet / gün)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3942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 dirty="0"/>
                        <a:t>Büyük </a:t>
                      </a:r>
                      <a:r>
                        <a:rPr lang="tr-TR" b="1" dirty="0" err="1"/>
                        <a:t>variköz</a:t>
                      </a:r>
                      <a:r>
                        <a:rPr lang="tr-TR" b="1" dirty="0"/>
                        <a:t> </a:t>
                      </a:r>
                      <a:r>
                        <a:rPr lang="tr-TR" b="1" dirty="0" err="1"/>
                        <a:t>ven</a:t>
                      </a:r>
                      <a:r>
                        <a:rPr lang="tr-TR" dirty="0"/>
                        <a:t>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94203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D731530B-310F-AC6C-F8A3-A650F574D0E1}"/>
              </a:ext>
            </a:extLst>
          </p:cNvPr>
          <p:cNvSpPr txBox="1"/>
          <p:nvPr/>
        </p:nvSpPr>
        <p:spPr>
          <a:xfrm>
            <a:off x="544800" y="3450576"/>
            <a:ext cx="609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59B90369-0EAA-DD68-7822-060A5D164F74}"/>
              </a:ext>
            </a:extLst>
          </p:cNvPr>
          <p:cNvSpPr txBox="1"/>
          <p:nvPr/>
        </p:nvSpPr>
        <p:spPr>
          <a:xfrm>
            <a:off x="8015564" y="233165"/>
            <a:ext cx="3405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 err="1">
                <a:solidFill>
                  <a:srgbClr val="FF0000"/>
                </a:solidFill>
              </a:rPr>
              <a:t>Venöz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Tromboemboli</a:t>
            </a:r>
            <a:r>
              <a:rPr lang="tr-TR" sz="2800" b="1" dirty="0">
                <a:solidFill>
                  <a:srgbClr val="FF0000"/>
                </a:solidFill>
              </a:rPr>
              <a:t> (VTE) için Risk Faktörleri Puanlaması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1C9D1914-EF1F-F225-983A-7226DF1FCEE8}"/>
              </a:ext>
            </a:extLst>
          </p:cNvPr>
          <p:cNvSpPr txBox="1"/>
          <p:nvPr/>
        </p:nvSpPr>
        <p:spPr>
          <a:xfrm>
            <a:off x="7923864" y="1812402"/>
            <a:ext cx="3953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Antenatal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dönemde toplam puan ≥4 ise      </a:t>
            </a:r>
            <a:r>
              <a:rPr lang="tr-TR" dirty="0"/>
              <a:t>1.trimesterden itibaren </a:t>
            </a:r>
          </a:p>
          <a:p>
            <a:r>
              <a:rPr lang="tr-TR" dirty="0" err="1" smtClean="0"/>
              <a:t>tromboprofilaksi</a:t>
            </a:r>
            <a:r>
              <a:rPr lang="tr-TR" dirty="0" smtClean="0"/>
              <a:t> </a:t>
            </a:r>
            <a:r>
              <a:rPr lang="tr-TR" dirty="0"/>
              <a:t>önerilir. </a:t>
            </a:r>
            <a:endParaRPr lang="tr-TR" dirty="0" smtClean="0"/>
          </a:p>
          <a:p>
            <a:endParaRPr lang="tr-TR" dirty="0"/>
          </a:p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Antenatal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dönemde toplam puan 3 ise </a:t>
            </a:r>
            <a:r>
              <a:rPr lang="tr-TR" dirty="0"/>
              <a:t>28. gebelik haftasından itibaren </a:t>
            </a:r>
            <a:r>
              <a:rPr lang="tr-TR" dirty="0" err="1"/>
              <a:t>tromboproflaksi</a:t>
            </a:r>
            <a:r>
              <a:rPr lang="tr-TR" dirty="0"/>
              <a:t> önerilir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>
                <a:solidFill>
                  <a:srgbClr val="7030A0"/>
                </a:solidFill>
              </a:rPr>
              <a:t>Postnatal</a:t>
            </a:r>
            <a:r>
              <a:rPr lang="tr-TR" dirty="0">
                <a:solidFill>
                  <a:srgbClr val="7030A0"/>
                </a:solidFill>
              </a:rPr>
              <a:t> dönemde toplam puan ≥2 </a:t>
            </a:r>
            <a:r>
              <a:rPr lang="tr-TR" dirty="0"/>
              <a:t>en az 10 gün süreyle </a:t>
            </a:r>
            <a:r>
              <a:rPr lang="tr-TR" dirty="0" err="1"/>
              <a:t>tromboproflaksi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>
                <a:solidFill>
                  <a:srgbClr val="7030A0"/>
                </a:solidFill>
              </a:rPr>
              <a:t>Kanama riski olan hastalarda </a:t>
            </a:r>
            <a:r>
              <a:rPr lang="tr-TR" dirty="0"/>
              <a:t>kanama ve </a:t>
            </a:r>
            <a:r>
              <a:rPr lang="tr-TR" dirty="0" err="1"/>
              <a:t>tromboz</a:t>
            </a:r>
            <a:r>
              <a:rPr lang="tr-TR" dirty="0"/>
              <a:t> riski dengesi hematoloji </a:t>
            </a:r>
          </a:p>
          <a:p>
            <a:r>
              <a:rPr lang="tr-TR" dirty="0"/>
              <a:t>uzmanı ile tartışılmalıdır.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9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0755BBC-469F-EA47-A5B4-BEE0608B2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9519"/>
              </p:ext>
            </p:extLst>
          </p:nvPr>
        </p:nvGraphicFramePr>
        <p:xfrm>
          <a:off x="727301" y="702487"/>
          <a:ext cx="7181977" cy="569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0822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Obstetrik Risk Faktörleri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preeklampsi</a:t>
                      </a:r>
                      <a:r>
                        <a:rPr lang="tr-TR"/>
                        <a:t> varlığı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Üremeye Yardımcı Teknolojiler /</a:t>
                      </a:r>
                      <a:r>
                        <a:rPr lang="tr-TR" b="1"/>
                        <a:t> in vitro fertilizasyon </a:t>
                      </a:r>
                      <a:r>
                        <a:rPr lang="tr-TR"/>
                        <a:t>(sadece antenatal)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Çoğul gebelik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 b="1"/>
                        <a:t>Eylemde</a:t>
                      </a:r>
                      <a:r>
                        <a:rPr lang="tr-TR"/>
                        <a:t> </a:t>
                      </a:r>
                      <a:r>
                        <a:rPr lang="tr-TR" b="1"/>
                        <a:t>sezaryen</a:t>
                      </a:r>
                      <a:r>
                        <a:rPr lang="tr-TR"/>
                        <a:t> ile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Elektif sezaryen</a:t>
                      </a:r>
                      <a:r>
                        <a:rPr lang="tr-TR"/>
                        <a:t> ile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Orta pelvis ya da rotasyonel operatif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Uzamış eylem (&gt;24 saat)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8385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r-TR" b="1"/>
                        <a:t>Postpartum kanama</a:t>
                      </a:r>
                      <a:r>
                        <a:rPr lang="tr-TR"/>
                        <a:t> (&gt;1 lt veya transfüzyon ihtiyacı)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60958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preterm doğum</a:t>
                      </a:r>
                      <a:r>
                        <a:rPr lang="tr-TR"/>
                        <a:t> (&lt;37+0 hafta)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69687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Mevcut gebelikte </a:t>
                      </a:r>
                      <a:r>
                        <a:rPr lang="tr-TR" b="1"/>
                        <a:t>ölü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98935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554182" y="96982"/>
            <a:ext cx="10349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Venöz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Tromboemboli</a:t>
            </a:r>
            <a:r>
              <a:rPr lang="tr-TR" sz="2800" b="1" dirty="0">
                <a:solidFill>
                  <a:srgbClr val="FF0000"/>
                </a:solidFill>
              </a:rPr>
              <a:t> (VTE) için Risk Faktörleri Puanlaması</a:t>
            </a:r>
          </a:p>
          <a:p>
            <a:endParaRPr 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8285019" y="1260764"/>
            <a:ext cx="3768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solidFill>
                  <a:schemeClr val="accent1">
                    <a:lumMod val="75000"/>
                  </a:schemeClr>
                </a:solidFill>
              </a:rPr>
              <a:t>Antenatal dönemde toplam puan ≥4 ise      </a:t>
            </a:r>
            <a:r>
              <a:rPr lang="tr-TR"/>
              <a:t>1.trimesterden itibaren </a:t>
            </a:r>
          </a:p>
          <a:p>
            <a:r>
              <a:rPr lang="tr-TR"/>
              <a:t>tromboprofilaksi önerilir. </a:t>
            </a:r>
          </a:p>
          <a:p>
            <a:endParaRPr lang="tr-TR"/>
          </a:p>
          <a:p>
            <a:r>
              <a:rPr lang="tr-TR" b="1">
                <a:solidFill>
                  <a:schemeClr val="accent1">
                    <a:lumMod val="75000"/>
                  </a:schemeClr>
                </a:solidFill>
              </a:rPr>
              <a:t>Antenatal dönemde toplam puan 3 ise </a:t>
            </a:r>
            <a:r>
              <a:rPr lang="tr-TR"/>
              <a:t>28. gebelik haftasından itibaren tromboproflaksi önerilir.</a:t>
            </a:r>
          </a:p>
          <a:p>
            <a:endParaRPr lang="tr-TR"/>
          </a:p>
          <a:p>
            <a:r>
              <a:rPr lang="tr-TR">
                <a:solidFill>
                  <a:srgbClr val="7030A0"/>
                </a:solidFill>
              </a:rPr>
              <a:t>Postnatal dönemde toplam puan ≥2 </a:t>
            </a:r>
            <a:r>
              <a:rPr lang="tr-TR"/>
              <a:t>en az 10 gün süreyle tromboproflaksi </a:t>
            </a:r>
          </a:p>
          <a:p>
            <a:endParaRPr lang="tr-TR"/>
          </a:p>
          <a:p>
            <a:r>
              <a:rPr lang="tr-TR">
                <a:solidFill>
                  <a:srgbClr val="7030A0"/>
                </a:solidFill>
              </a:rPr>
              <a:t>Kanama riski olan hastalarda </a:t>
            </a:r>
            <a:r>
              <a:rPr lang="tr-TR"/>
              <a:t>kanama ve tromboz riski dengesi hematoloji </a:t>
            </a:r>
          </a:p>
          <a:p>
            <a:r>
              <a:rPr lang="tr-TR"/>
              <a:t>uzmanı ile tartışılmalıdır.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8B9BD8F4-5D15-6CEE-A327-769244618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13833"/>
              </p:ext>
            </p:extLst>
          </p:nvPr>
        </p:nvGraphicFramePr>
        <p:xfrm>
          <a:off x="173120" y="1478342"/>
          <a:ext cx="7181977" cy="411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0822">
                  <a:extLst>
                    <a:ext uri="{9D8B030D-6E8A-4147-A177-3AD203B41FA5}">
                      <a16:colId xmlns:a16="http://schemas.microsoft.com/office/drawing/2014/main" val="759592902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631730753"/>
                    </a:ext>
                  </a:extLst>
                </a:gridCol>
              </a:tblGrid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 Geçici Risk Faktörleri</a:t>
                      </a:r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3721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Gebelikte veya lohusalıkta epizyotomi hariç </a:t>
                      </a:r>
                      <a:r>
                        <a:rPr lang="tr-TR" b="1"/>
                        <a:t>herhangi bir cerrahi müdahale </a:t>
                      </a:r>
                      <a:r>
                        <a:rPr lang="tr-TR"/>
                        <a:t>(örn, appendektomi, postpartuım sterilizayon)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275060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Hiperemezis Gravidarum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999759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Ovarian Hiperstimulasyon Sendromu (sadece 1.trimester)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29763"/>
                  </a:ext>
                </a:extLst>
              </a:tr>
              <a:tr h="1494386">
                <a:tc>
                  <a:txBody>
                    <a:bodyPr/>
                    <a:lstStyle/>
                    <a:p>
                      <a:r>
                        <a:rPr lang="tr-TR"/>
                        <a:t>Mevcut sistemik enfeksiyon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273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 b="1"/>
                        <a:t>İmmobilizasyon (≥ 3 gün)</a:t>
                      </a:r>
                      <a:r>
                        <a:rPr lang="tr-TR"/>
                        <a:t>, dehidratasyon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76174"/>
                  </a:ext>
                </a:extLst>
              </a:tr>
              <a:tr h="395864">
                <a:tc>
                  <a:txBody>
                    <a:bodyPr/>
                    <a:lstStyle/>
                    <a:p>
                      <a:r>
                        <a:rPr lang="tr-TR"/>
                        <a:t>Uzun mesafeli yolculuk (&gt; 4 saat)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15622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7592291" y="1478342"/>
            <a:ext cx="411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Antenatal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dönemde toplam puan ≥4 ise  </a:t>
            </a:r>
            <a:r>
              <a:rPr lang="tr-TR" sz="2000" dirty="0" smtClean="0"/>
              <a:t>1.trimesterden </a:t>
            </a:r>
            <a:r>
              <a:rPr lang="tr-TR" sz="2000" dirty="0"/>
              <a:t>itibaren </a:t>
            </a:r>
          </a:p>
          <a:p>
            <a:r>
              <a:rPr lang="tr-TR" sz="2000" dirty="0" err="1"/>
              <a:t>tromboprofilaksi</a:t>
            </a:r>
            <a:r>
              <a:rPr lang="tr-TR" sz="2000" dirty="0"/>
              <a:t> önerilir. </a:t>
            </a:r>
          </a:p>
          <a:p>
            <a:endParaRPr lang="tr-TR" sz="2000" dirty="0"/>
          </a:p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Antenatal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dönemde toplam puan 3 ise </a:t>
            </a:r>
            <a:r>
              <a:rPr lang="tr-TR" sz="2000" dirty="0"/>
              <a:t>28. gebelik haftasından itibaren </a:t>
            </a:r>
            <a:r>
              <a:rPr lang="tr-TR" sz="2000" dirty="0" err="1"/>
              <a:t>tromboproflaksi</a:t>
            </a:r>
            <a:r>
              <a:rPr lang="tr-TR" sz="2000" dirty="0"/>
              <a:t> önerilir.</a:t>
            </a:r>
          </a:p>
          <a:p>
            <a:endParaRPr lang="tr-TR" sz="2000" dirty="0"/>
          </a:p>
          <a:p>
            <a:r>
              <a:rPr lang="tr-TR" sz="2000" dirty="0" err="1">
                <a:solidFill>
                  <a:srgbClr val="7030A0"/>
                </a:solidFill>
              </a:rPr>
              <a:t>Postnatal</a:t>
            </a:r>
            <a:r>
              <a:rPr lang="tr-TR" sz="2000" dirty="0">
                <a:solidFill>
                  <a:srgbClr val="7030A0"/>
                </a:solidFill>
              </a:rPr>
              <a:t> dönemde toplam puan ≥2 </a:t>
            </a:r>
            <a:r>
              <a:rPr lang="tr-TR" sz="2000" dirty="0"/>
              <a:t>en az 10 gün süreyle </a:t>
            </a:r>
            <a:r>
              <a:rPr lang="tr-TR" sz="2000" dirty="0" err="1"/>
              <a:t>tromboproflaksi</a:t>
            </a:r>
            <a:r>
              <a:rPr lang="tr-TR" sz="2000" dirty="0"/>
              <a:t> </a:t>
            </a:r>
          </a:p>
          <a:p>
            <a:endParaRPr lang="tr-TR" sz="2000" dirty="0"/>
          </a:p>
          <a:p>
            <a:r>
              <a:rPr lang="tr-TR" sz="2000" dirty="0">
                <a:solidFill>
                  <a:srgbClr val="7030A0"/>
                </a:solidFill>
              </a:rPr>
              <a:t>Kanama riski olan hastalarda </a:t>
            </a:r>
            <a:r>
              <a:rPr lang="tr-TR" sz="2000" dirty="0"/>
              <a:t>kanama ve </a:t>
            </a:r>
            <a:r>
              <a:rPr lang="tr-TR" sz="2000" dirty="0" err="1"/>
              <a:t>tromboz</a:t>
            </a:r>
            <a:r>
              <a:rPr lang="tr-TR" sz="2000" dirty="0"/>
              <a:t> riski dengesi hematoloji </a:t>
            </a:r>
          </a:p>
          <a:p>
            <a:r>
              <a:rPr lang="tr-TR" sz="2000" dirty="0"/>
              <a:t>uzmanı ile tartışılmalıdır.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81891" y="221673"/>
            <a:ext cx="1021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Venöz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Tromboemboli</a:t>
            </a:r>
            <a:r>
              <a:rPr lang="tr-TR" sz="3200" b="1" dirty="0">
                <a:solidFill>
                  <a:srgbClr val="FF0000"/>
                </a:solidFill>
              </a:rPr>
              <a:t> (VTE) için Risk Faktörleri Puanlaması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8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68450-8F52-1644-590F-1CB2D04E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24"/>
            <a:ext cx="10515600" cy="9941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SEVK KRİTERLERİ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sz="2800" b="1">
                <a:solidFill>
                  <a:srgbClr val="FF0000"/>
                </a:solidFill>
              </a:rPr>
              <a:t>( Herhangi birinin varlığında acilen sevk edilir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AFB2D4-152F-F60C-E2DC-11E1CCEE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9" y="1210178"/>
            <a:ext cx="11965451" cy="534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1. Ani veya yoğun kan kaybı veya taşikardi, hipotansiyon, </a:t>
            </a:r>
            <a:r>
              <a:rPr lang="tr-TR" dirty="0" err="1"/>
              <a:t>hipoperfüzyon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dahil şok işaret ve bulguları ile beraber vajinal akıntı ve şuur düzeyinde </a:t>
            </a:r>
          </a:p>
          <a:p>
            <a:pPr marL="0" indent="0">
              <a:buNone/>
            </a:pPr>
            <a:r>
              <a:rPr lang="tr-TR" dirty="0"/>
              <a:t>oluşan değişiklikler mevcut </a:t>
            </a:r>
            <a:r>
              <a:rPr lang="tr-TR" dirty="0" smtClean="0"/>
              <a:t>ise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2. </a:t>
            </a:r>
            <a:r>
              <a:rPr lang="tr-TR" dirty="0" err="1"/>
              <a:t>Sistolik</a:t>
            </a:r>
            <a:r>
              <a:rPr lang="tr-TR" dirty="0"/>
              <a:t> 160 </a:t>
            </a:r>
            <a:r>
              <a:rPr lang="tr-TR" dirty="0" err="1"/>
              <a:t>mmHg</a:t>
            </a:r>
            <a:r>
              <a:rPr lang="tr-TR" dirty="0"/>
              <a:t> ve/veya </a:t>
            </a:r>
            <a:r>
              <a:rPr lang="tr-TR" dirty="0" err="1"/>
              <a:t>diastolik</a:t>
            </a:r>
            <a:r>
              <a:rPr lang="tr-TR" dirty="0"/>
              <a:t> 110 </a:t>
            </a:r>
            <a:r>
              <a:rPr lang="tr-TR" dirty="0" err="1"/>
              <a:t>mmHg</a:t>
            </a:r>
            <a:r>
              <a:rPr lang="tr-TR" dirty="0"/>
              <a:t> ve üzeri değerlerde ise </a:t>
            </a:r>
          </a:p>
          <a:p>
            <a:pPr marL="0" indent="0">
              <a:buNone/>
            </a:pPr>
            <a:r>
              <a:rPr lang="tr-TR" dirty="0"/>
              <a:t>15 dakika sonra ölçümü tekrarlayınız hala yüksek ise; kan basıncı </a:t>
            </a:r>
          </a:p>
          <a:p>
            <a:pPr marL="0" indent="0">
              <a:buNone/>
            </a:pPr>
            <a:r>
              <a:rPr lang="tr-TR" dirty="0"/>
              <a:t>140/ 90mmHg’nin üzerinde ve </a:t>
            </a:r>
            <a:r>
              <a:rPr lang="tr-TR" dirty="0" err="1"/>
              <a:t>preeklampsinin</a:t>
            </a:r>
            <a:r>
              <a:rPr lang="tr-TR" dirty="0"/>
              <a:t> diğer bulguları eşlik ediyorsa </a:t>
            </a:r>
          </a:p>
          <a:p>
            <a:pPr marL="0" indent="0">
              <a:buNone/>
            </a:pPr>
            <a:r>
              <a:rPr lang="tr-TR" dirty="0"/>
              <a:t>veya 4 saat içerisinde kan basıncı 140/90 </a:t>
            </a:r>
            <a:r>
              <a:rPr lang="tr-TR" dirty="0" err="1"/>
              <a:t>mmHg’nin</a:t>
            </a:r>
            <a:r>
              <a:rPr lang="tr-TR" dirty="0"/>
              <a:t> altına düşürülemiyorsa</a:t>
            </a:r>
            <a:r>
              <a:rPr lang="tr-TR" dirty="0" smtClean="0"/>
              <a:t>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3. </a:t>
            </a:r>
            <a:r>
              <a:rPr lang="tr-TR" dirty="0" err="1"/>
              <a:t>Konvülsiyon</a:t>
            </a:r>
            <a:r>
              <a:rPr lang="tr-TR" dirty="0"/>
              <a:t> mevcut ise,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799469-8551-FFF0-9E76-EB6633A7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tr-TR" sz="4000" b="1">
                <a:solidFill>
                  <a:srgbClr val="FF0000"/>
                </a:solidFill>
              </a:rPr>
              <a:t>SEVK KRİTERLERİ</a:t>
            </a:r>
            <a:r>
              <a:rPr lang="tr-TR" b="1">
                <a:solidFill>
                  <a:srgbClr val="FF0000"/>
                </a:solidFill>
              </a:rPr>
              <a:t>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sz="2400" b="1">
                <a:solidFill>
                  <a:srgbClr val="FF0000"/>
                </a:solidFill>
              </a:rPr>
              <a:t>( Herhangi birinin varlığında acilen sevk edilir )</a:t>
            </a:r>
            <a:endParaRPr lang="tr-TR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FB370-1B90-4EB0-4ECE-F7AE2F08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96" y="154513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4. Ciddi karın ağrısı ve/veya </a:t>
            </a:r>
            <a:r>
              <a:rPr lang="tr-TR" dirty="0" err="1"/>
              <a:t>peritoneal</a:t>
            </a:r>
            <a:r>
              <a:rPr lang="tr-TR" dirty="0"/>
              <a:t> </a:t>
            </a:r>
            <a:r>
              <a:rPr lang="tr-TR" dirty="0" err="1"/>
              <a:t>irritasyon</a:t>
            </a:r>
            <a:r>
              <a:rPr lang="tr-TR" dirty="0"/>
              <a:t> bulguları varsa, </a:t>
            </a:r>
          </a:p>
          <a:p>
            <a:pPr marL="0" indent="0">
              <a:buNone/>
            </a:pPr>
            <a:r>
              <a:rPr lang="tr-TR" dirty="0"/>
              <a:t>5. Solunum güçlüğü ve hızlı solunum mevcut ise, </a:t>
            </a:r>
          </a:p>
          <a:p>
            <a:pPr marL="0" indent="0">
              <a:buNone/>
            </a:pPr>
            <a:r>
              <a:rPr lang="tr-TR" dirty="0"/>
              <a:t>6. Şiddetli veya sürekli baş ağrısı, bulanık görme varsa, </a:t>
            </a:r>
          </a:p>
          <a:p>
            <a:pPr marL="0" indent="0">
              <a:buNone/>
            </a:pPr>
            <a:r>
              <a:rPr lang="tr-TR" dirty="0"/>
              <a:t>7. İki ölçümde ateş 38°C’nin üstündeyse veya enfeksiyonu düşündüren </a:t>
            </a:r>
          </a:p>
          <a:p>
            <a:pPr marL="0" indent="0">
              <a:buNone/>
            </a:pPr>
            <a:r>
              <a:rPr lang="tr-TR" dirty="0"/>
              <a:t>diğer işaret ve bulgular </a:t>
            </a:r>
          </a:p>
          <a:p>
            <a:pPr marL="0" indent="0">
              <a:buNone/>
            </a:pPr>
            <a:r>
              <a:rPr lang="tr-TR" dirty="0"/>
              <a:t>8. Baldır ağrısı, kızarıklık veya şişme mevcut ise, </a:t>
            </a:r>
          </a:p>
          <a:p>
            <a:pPr marL="0" indent="0">
              <a:buNone/>
            </a:pPr>
            <a:r>
              <a:rPr lang="tr-TR" dirty="0"/>
              <a:t>9. Nefes darlığı veya göğüs ağrısından şikâyet ediyorsa, </a:t>
            </a:r>
          </a:p>
          <a:p>
            <a:pPr marL="0" indent="0">
              <a:buNone/>
            </a:pPr>
            <a:r>
              <a:rPr lang="tr-TR" dirty="0"/>
              <a:t>10. Ciddi anemi (Hemoglobin 7 gr/</a:t>
            </a:r>
            <a:r>
              <a:rPr lang="tr-TR" dirty="0" err="1"/>
              <a:t>dL</a:t>
            </a:r>
            <a:r>
              <a:rPr lang="tr-TR" dirty="0"/>
              <a:t> ve altında) bulguları varsa, </a:t>
            </a:r>
          </a:p>
          <a:p>
            <a:pPr marL="0" indent="0">
              <a:buNone/>
            </a:pPr>
            <a:r>
              <a:rPr lang="tr-TR" dirty="0"/>
              <a:t>11. Sürekli idrar kaçırma veya </a:t>
            </a:r>
            <a:r>
              <a:rPr lang="tr-TR" dirty="0" err="1"/>
              <a:t>fekal</a:t>
            </a:r>
            <a:r>
              <a:rPr lang="tr-TR" dirty="0"/>
              <a:t> </a:t>
            </a:r>
            <a:r>
              <a:rPr lang="tr-TR" dirty="0" err="1"/>
              <a:t>inkontinans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3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2"/>
          <p:cNvSpPr>
            <a:spLocks noGrp="1"/>
          </p:cNvSpPr>
          <p:nvPr>
            <p:ph idx="4294967295"/>
          </p:nvPr>
        </p:nvSpPr>
        <p:spPr>
          <a:xfrm>
            <a:off x="1427019" y="1676400"/>
            <a:ext cx="9139238" cy="4365625"/>
          </a:xfrm>
        </p:spPr>
        <p:txBody>
          <a:bodyPr/>
          <a:lstStyle/>
          <a:p>
            <a:r>
              <a:rPr lang="tr-TR" dirty="0" smtClean="0"/>
              <a:t>Gebe </a:t>
            </a:r>
            <a:r>
              <a:rPr lang="tr-TR" dirty="0"/>
              <a:t>takibinde amaç </a:t>
            </a:r>
            <a:r>
              <a:rPr lang="tr-TR" dirty="0" err="1"/>
              <a:t>maternal</a:t>
            </a:r>
            <a:r>
              <a:rPr lang="tr-TR" dirty="0"/>
              <a:t> ve </a:t>
            </a:r>
            <a:r>
              <a:rPr lang="tr-TR" dirty="0" err="1"/>
              <a:t>perinatal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morbiditenin</a:t>
            </a:r>
            <a:r>
              <a:rPr lang="tr-TR" dirty="0"/>
              <a:t> azaltılmasıdır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İlk prenatal </a:t>
            </a:r>
            <a:r>
              <a:rPr lang="tr-TR" dirty="0" err="1" smtClean="0"/>
              <a:t>visit</a:t>
            </a:r>
            <a:r>
              <a:rPr lang="tr-TR" dirty="0" smtClean="0"/>
              <a:t> gebelik başlamadan, gebe kalmayı düşünen tüm kadınlara yapılmalıdır.</a:t>
            </a:r>
          </a:p>
          <a:p>
            <a:r>
              <a:rPr lang="tr-TR" dirty="0" smtClean="0"/>
              <a:t>Sistemik, jinekolojik ve </a:t>
            </a:r>
            <a:r>
              <a:rPr lang="tr-TR" dirty="0" err="1" smtClean="0"/>
              <a:t>obstetrik</a:t>
            </a:r>
            <a:r>
              <a:rPr lang="tr-TR" dirty="0" smtClean="0"/>
              <a:t> öykü alınmalı, varsa sistemik hastalıkları kontrol ve tedavi edilmelidir.   </a:t>
            </a:r>
            <a:endParaRPr lang="tr-TR" dirty="0"/>
          </a:p>
          <a:p>
            <a:endParaRPr lang="tr-TR" dirty="0"/>
          </a:p>
        </p:txBody>
      </p:sp>
      <p:sp>
        <p:nvSpPr>
          <p:cNvPr id="16385" name="Başlık 1"/>
          <p:cNvSpPr>
            <a:spLocks noGrp="1"/>
          </p:cNvSpPr>
          <p:nvPr>
            <p:ph type="title" idx="4294967295"/>
          </p:nvPr>
        </p:nvSpPr>
        <p:spPr>
          <a:xfrm>
            <a:off x="1427019" y="359497"/>
            <a:ext cx="9280525" cy="887412"/>
          </a:xfrm>
          <a:noFill/>
          <a:ln w="6350" cap="rnd"/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tr-TR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Gebe </a:t>
            </a: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izlemi</a:t>
            </a:r>
            <a:endParaRPr lang="tr-TR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63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764DB-244C-66E5-584A-35A08DFB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effectLst/>
                <a:latin typeface="+mn-lt"/>
              </a:rPr>
              <a:t>Gebelikte Egzersiz ve diğer Öneriler 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/>
            </a:r>
            <a:br>
              <a:rPr lang="tr-TR" dirty="0">
                <a:solidFill>
                  <a:srgbClr val="C00000"/>
                </a:solidFill>
                <a:latin typeface="+mn-lt"/>
              </a:rPr>
            </a:b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BE4DEC-3E3D-3EFE-5B5D-5ED3CA9A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274618"/>
            <a:ext cx="11776364" cy="6035095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</a:rPr>
              <a:t>Egzersiz rutinlerine hafif ila orta şiddette devam edilebilir. </a:t>
            </a:r>
            <a:endParaRPr lang="tr-TR" dirty="0"/>
          </a:p>
          <a:p>
            <a:r>
              <a:rPr lang="tr-TR" dirty="0">
                <a:effectLst/>
              </a:rPr>
              <a:t>Yüksek yoğunluklu ya da etkisi fazla olacak rutinlerden kaçınılmalı </a:t>
            </a:r>
            <a:endParaRPr lang="tr-TR" dirty="0"/>
          </a:p>
          <a:p>
            <a:r>
              <a:rPr lang="tr-TR" dirty="0">
                <a:effectLst/>
              </a:rPr>
              <a:t>İkinci ve üçüncü </a:t>
            </a:r>
            <a:r>
              <a:rPr lang="tr-TR" dirty="0" err="1">
                <a:effectLst/>
              </a:rPr>
              <a:t>trimesterlerde</a:t>
            </a:r>
            <a:r>
              <a:rPr lang="tr-TR" dirty="0">
                <a:effectLst/>
              </a:rPr>
              <a:t> sırtüstü (</a:t>
            </a:r>
            <a:r>
              <a:rPr lang="tr-TR" dirty="0" err="1">
                <a:effectLst/>
              </a:rPr>
              <a:t>supine</a:t>
            </a:r>
            <a:r>
              <a:rPr lang="tr-TR" dirty="0">
                <a:effectLst/>
              </a:rPr>
              <a:t>) pozisyonundan kaçınılmalıdır. </a:t>
            </a:r>
            <a:endParaRPr lang="tr-TR" dirty="0"/>
          </a:p>
          <a:p>
            <a:r>
              <a:rPr lang="tr-TR" dirty="0" err="1">
                <a:effectLst/>
              </a:rPr>
              <a:t>Hipertermiden</a:t>
            </a:r>
            <a:r>
              <a:rPr lang="tr-TR" dirty="0">
                <a:effectLst/>
              </a:rPr>
              <a:t> kaçınılmalıdır. </a:t>
            </a:r>
            <a:endParaRPr lang="tr-TR" dirty="0"/>
          </a:p>
          <a:p>
            <a:r>
              <a:rPr lang="tr-TR" dirty="0">
                <a:effectLst/>
              </a:rPr>
              <a:t>Eklemler daha gevşektir ağırlık kaldırma egzersiz gerilimi en aza indirilmelidir. </a:t>
            </a:r>
          </a:p>
          <a:p>
            <a:r>
              <a:rPr lang="tr-TR" dirty="0">
                <a:effectLst/>
              </a:rPr>
              <a:t>Rutinler </a:t>
            </a:r>
            <a:r>
              <a:rPr lang="tr-TR" dirty="0" err="1">
                <a:effectLst/>
              </a:rPr>
              <a:t>maternal</a:t>
            </a:r>
            <a:r>
              <a:rPr lang="tr-TR" dirty="0">
                <a:effectLst/>
              </a:rPr>
              <a:t> travmanın (düşme)riskini en aza indirmelidir  </a:t>
            </a:r>
          </a:p>
          <a:p>
            <a:r>
              <a:rPr lang="tr-TR" dirty="0">
                <a:effectLst/>
              </a:rPr>
              <a:t>Gebeliği dengelemek üzere yeterli besin alımı sağlanmalıdır </a:t>
            </a:r>
          </a:p>
          <a:p>
            <a:r>
              <a:rPr lang="tr-TR" dirty="0">
                <a:effectLst/>
              </a:rPr>
              <a:t>Cinsel aktivite, genellikle plasenta </a:t>
            </a:r>
            <a:r>
              <a:rPr lang="tr-TR" dirty="0" err="1">
                <a:effectLst/>
              </a:rPr>
              <a:t>previa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preterm</a:t>
            </a:r>
            <a:r>
              <a:rPr lang="tr-TR" dirty="0">
                <a:effectLst/>
              </a:rPr>
              <a:t> doğum gibi birkaç durum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dışında gebelik süresince devam edebilir.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85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CC5FDC-63F0-C877-8D05-2F3E9628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93" y="183948"/>
            <a:ext cx="10515600" cy="994177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effectLst/>
              </a:rPr>
              <a:t>Gebelikte ilaç ve Kimyasal </a:t>
            </a:r>
            <a:r>
              <a:rPr lang="tr-TR" b="1" dirty="0" err="1">
                <a:solidFill>
                  <a:srgbClr val="C00000"/>
                </a:solidFill>
                <a:effectLst/>
              </a:rPr>
              <a:t>Maruziyeti</a:t>
            </a:r>
            <a:r>
              <a:rPr lang="tr-TR" b="1" dirty="0">
                <a:solidFill>
                  <a:srgbClr val="C00000"/>
                </a:solidFill>
                <a:effectLst/>
              </a:rPr>
              <a:t>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5AEFF9-1D72-09F1-DE5B-E6A78CB3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05" y="1178125"/>
            <a:ext cx="11996375" cy="4809585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00B050"/>
                </a:solidFill>
                <a:effectLst/>
              </a:rPr>
              <a:t>Kategori A:</a:t>
            </a:r>
            <a:r>
              <a:rPr lang="tr-TR" dirty="0">
                <a:solidFill>
                  <a:srgbClr val="00B050"/>
                </a:solidFill>
                <a:effectLst/>
              </a:rPr>
              <a:t> Kadınlarda yapılan kontrollü çalışmalar da fetüs için bir risk oluşturduğu gösterilememiştir. </a:t>
            </a:r>
          </a:p>
          <a:p>
            <a:r>
              <a:rPr lang="tr-TR" b="1" dirty="0">
                <a:solidFill>
                  <a:srgbClr val="FFC000"/>
                </a:solidFill>
                <a:effectLst/>
              </a:rPr>
              <a:t>Kategori B:</a:t>
            </a:r>
            <a:r>
              <a:rPr lang="tr-TR" dirty="0">
                <a:solidFill>
                  <a:srgbClr val="FFC000"/>
                </a:solidFill>
                <a:effectLst/>
              </a:rPr>
              <a:t> Hayvan üreme çalışmaları </a:t>
            </a:r>
            <a:r>
              <a:rPr lang="tr-TR" dirty="0" err="1">
                <a:solidFill>
                  <a:srgbClr val="FFC000"/>
                </a:solidFill>
                <a:effectLst/>
              </a:rPr>
              <a:t>fetal</a:t>
            </a:r>
            <a:r>
              <a:rPr lang="tr-TR" dirty="0">
                <a:solidFill>
                  <a:srgbClr val="FFC000"/>
                </a:solidFill>
                <a:effectLst/>
              </a:rPr>
              <a:t> bir risk gösterilmemiştir, ancak gebe kadınlarda yapılmış kontrollü çalışma bulunmamaktadır, ya da hayvanlardaki üreme çalışmalarında görülen karşıt edeler kontrollü insan </a:t>
            </a:r>
            <a:r>
              <a:rPr lang="tr-TR" dirty="0" err="1">
                <a:solidFill>
                  <a:srgbClr val="FFC000"/>
                </a:solidFill>
                <a:effectLst/>
              </a:rPr>
              <a:t>çalısmalarında</a:t>
            </a:r>
            <a:r>
              <a:rPr lang="tr-TR" dirty="0">
                <a:solidFill>
                  <a:srgbClr val="FFC000"/>
                </a:solidFill>
                <a:effectLst/>
              </a:rPr>
              <a:t> doğrulanmamıştır. </a:t>
            </a:r>
          </a:p>
          <a:p>
            <a:r>
              <a:rPr lang="tr-TR" b="1" dirty="0">
                <a:solidFill>
                  <a:srgbClr val="C00000"/>
                </a:solidFill>
                <a:effectLst/>
              </a:rPr>
              <a:t>Kategori C</a:t>
            </a:r>
            <a:r>
              <a:rPr lang="tr-TR" b="1" dirty="0">
                <a:effectLst/>
              </a:rPr>
              <a:t>:</a:t>
            </a:r>
            <a:r>
              <a:rPr lang="tr-TR" dirty="0">
                <a:effectLst/>
              </a:rPr>
              <a:t> Hayvanlardaki çalışmalar fetüs üzerine ters etkileri olduğunu ortaya çıkartmıştır, kadınlarda yapılmış kontrollü çalışma bulunmamaktadır. ilaç, sadece fetüs için potansiyel yararı riski karşılıyorsa kullanılmalıdır </a:t>
            </a:r>
          </a:p>
          <a:p>
            <a:r>
              <a:rPr lang="tr-TR" b="1" dirty="0">
                <a:solidFill>
                  <a:srgbClr val="C00000"/>
                </a:solidFill>
                <a:effectLst/>
              </a:rPr>
              <a:t>Kategori D: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Insanlarda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risk olduğu konusunda pozitif kanıtlar </a:t>
            </a:r>
            <a:r>
              <a:rPr lang="tr-TR" dirty="0"/>
              <a:t/>
            </a:r>
            <a:br>
              <a:rPr lang="tr-TR" dirty="0"/>
            </a:br>
            <a:r>
              <a:rPr lang="tr-TR" dirty="0">
                <a:effectLst/>
              </a:rPr>
              <a:t>mevcuttur ancak faydaları nedeniyle gebe kadınlarda kullanımı kabul edilebilir.</a:t>
            </a:r>
          </a:p>
          <a:p>
            <a:r>
              <a:rPr lang="tr-TR" b="1" dirty="0">
                <a:solidFill>
                  <a:srgbClr val="C00000"/>
                </a:solidFill>
                <a:effectLst/>
              </a:rPr>
              <a:t>Kategori X:</a:t>
            </a:r>
            <a:r>
              <a:rPr lang="tr-TR" dirty="0">
                <a:effectLst/>
              </a:rPr>
              <a:t> Hayvan ve insanlarda yapılan çalışmalar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anomaliler </a:t>
            </a:r>
            <a:r>
              <a:rPr lang="tr-TR" dirty="0"/>
              <a:t/>
            </a:r>
            <a:br>
              <a:rPr lang="tr-TR" dirty="0"/>
            </a:br>
            <a:r>
              <a:rPr lang="tr-TR" dirty="0">
                <a:effectLst/>
              </a:rPr>
              <a:t>göstermiştir veya insanlardaki deneyimlere dayalı </a:t>
            </a:r>
            <a:r>
              <a:rPr lang="tr-TR" dirty="0" err="1">
                <a:effectLst/>
              </a:rPr>
              <a:t>fetal</a:t>
            </a:r>
            <a:r>
              <a:rPr lang="tr-TR" dirty="0">
                <a:effectLst/>
              </a:rPr>
              <a:t> risk hakkında kanıt vardır. ilaç gebe olan ya da gebelik ihtimali bulunan kadınlarda </a:t>
            </a:r>
            <a:r>
              <a:rPr lang="tr-TR" dirty="0" err="1">
                <a:effectLst/>
              </a:rPr>
              <a:t>kontrendikedir</a:t>
            </a:r>
            <a:r>
              <a:rPr lang="tr-TR" dirty="0">
                <a:effectLst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1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33CF0-774B-4896-BF97-8003B445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1" y="4765963"/>
            <a:ext cx="9144000" cy="1237818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  <p:pic>
        <p:nvPicPr>
          <p:cNvPr id="4098" name="Picture 2" descr="Bebek sözleri için 40 fikir | bebek sözleri, hamilelik duyuruları, beb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42" y="460881"/>
            <a:ext cx="5400098" cy="40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BEF683-80F6-BD8F-F612-EC16FEC9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590A25-A2E1-8170-6A3E-16183DAE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Doğum Öncesi Bakım Yönetim Rehberi :  T.C. Sağlık Bakanlığı Halk Sağlığı Genel Müdürlüğü Kadın ve Üreme Sağlığı Dairesi Başkanlığı Ankara, 2018 ISBN: 978-975-590-686-7 Sağlık Bakanlığı Yayın No: </a:t>
            </a:r>
            <a:r>
              <a:rPr lang="tr-TR" dirty="0" smtClean="0"/>
              <a:t>925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Reproductive</a:t>
            </a:r>
            <a:r>
              <a:rPr lang="tr-TR" dirty="0" smtClean="0"/>
              <a:t> </a:t>
            </a:r>
            <a:r>
              <a:rPr lang="tr-TR" dirty="0" err="1"/>
              <a:t>options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families</a:t>
            </a:r>
            <a:r>
              <a:rPr lang="tr-TR" dirty="0"/>
              <a:t> at risk of </a:t>
            </a:r>
            <a:r>
              <a:rPr lang="tr-TR" dirty="0" err="1"/>
              <a:t>Osteogenesis</a:t>
            </a:r>
            <a:r>
              <a:rPr lang="tr-TR" dirty="0"/>
              <a:t> </a:t>
            </a:r>
            <a:r>
              <a:rPr lang="tr-TR" dirty="0" err="1"/>
              <a:t>Imperfecta</a:t>
            </a:r>
            <a:r>
              <a:rPr lang="tr-TR" dirty="0"/>
              <a:t>: A </a:t>
            </a:r>
            <a:r>
              <a:rPr lang="tr-TR" dirty="0" err="1"/>
              <a:t>review</a:t>
            </a:r>
            <a:r>
              <a:rPr lang="tr-TR" dirty="0"/>
              <a:t> - </a:t>
            </a:r>
            <a:r>
              <a:rPr lang="tr-TR" dirty="0" err="1"/>
              <a:t>Scientific</a:t>
            </a:r>
            <a:r>
              <a:rPr lang="tr-TR" dirty="0"/>
              <a:t> </a:t>
            </a:r>
            <a:r>
              <a:rPr lang="tr-TR" dirty="0" err="1"/>
              <a:t>Figure</a:t>
            </a:r>
            <a:r>
              <a:rPr lang="tr-TR" dirty="0"/>
              <a:t> on </a:t>
            </a:r>
            <a:r>
              <a:rPr lang="tr-TR" dirty="0" err="1"/>
              <a:t>ResearchGate</a:t>
            </a:r>
            <a:r>
              <a:rPr lang="tr-TR" dirty="0"/>
              <a:t>. </a:t>
            </a:r>
            <a:r>
              <a:rPr lang="tr-TR" dirty="0" err="1"/>
              <a:t>Available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: https://www.researchgate.net/figure/Overview-of-prenatal-testing-options-for-members-of-families-with-OI-risk-NIPT_fig4_341683065 [</a:t>
            </a:r>
            <a:r>
              <a:rPr lang="tr-TR" dirty="0" err="1"/>
              <a:t>accessed</a:t>
            </a:r>
            <a:r>
              <a:rPr lang="tr-TR" dirty="0"/>
              <a:t> 7 </a:t>
            </a:r>
            <a:r>
              <a:rPr lang="tr-TR" dirty="0" err="1"/>
              <a:t>Nov</a:t>
            </a:r>
            <a:r>
              <a:rPr lang="tr-TR" dirty="0"/>
              <a:t>, 2022]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effectLst/>
              </a:rPr>
              <a:t>RAKEL AİLE HEKİMLİĞİ 9.BASKI (Robert E. </a:t>
            </a:r>
            <a:r>
              <a:rPr lang="tr-TR" dirty="0" err="1">
                <a:effectLst/>
              </a:rPr>
              <a:t>Rakel</a:t>
            </a:r>
            <a:r>
              <a:rPr lang="tr-TR" dirty="0">
                <a:effectLst/>
              </a:rPr>
              <a:t>, MD, David P. </a:t>
            </a:r>
            <a:r>
              <a:rPr lang="tr-TR" dirty="0" err="1">
                <a:effectLst/>
              </a:rPr>
              <a:t>Rakel</a:t>
            </a:r>
            <a:r>
              <a:rPr lang="tr-TR" dirty="0">
                <a:effectLst/>
              </a:rPr>
              <a:t>, MD ISBN 9789752777408 , 2019 </a:t>
            </a:r>
            <a:r>
              <a:rPr lang="tr-TR" dirty="0" smtClean="0">
                <a:effectLst/>
              </a:rPr>
              <a:t>)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T.C</a:t>
            </a:r>
            <a:r>
              <a:rPr lang="tr-TR" dirty="0"/>
              <a:t>. </a:t>
            </a:r>
            <a:r>
              <a:rPr lang="tr-TR" dirty="0" smtClean="0"/>
              <a:t>Sağlık Bakanlığı Riskli Gebelik Yönetim Rehberi</a:t>
            </a:r>
            <a:endParaRPr lang="tr-TR" dirty="0"/>
          </a:p>
          <a:p>
            <a:pPr marL="514350" indent="-514350">
              <a:buAutoNum type="arabicPeriod" startAt="4"/>
            </a:pPr>
            <a:r>
              <a:rPr lang="tr-TR" dirty="0" smtClean="0"/>
              <a:t>Türkiye Endokrinoloji ve Metabolizma Derneği </a:t>
            </a: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/>
              <a:t>Mellitus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Komplikasyonlarinin</a:t>
            </a:r>
            <a:r>
              <a:rPr lang="tr-TR" dirty="0" smtClean="0"/>
              <a:t> </a:t>
            </a:r>
            <a:r>
              <a:rPr lang="tr-TR" dirty="0" err="1" smtClean="0"/>
              <a:t>Tani</a:t>
            </a:r>
            <a:r>
              <a:rPr lang="tr-TR" dirty="0"/>
              <a:t>, </a:t>
            </a:r>
            <a:r>
              <a:rPr lang="tr-TR" dirty="0" smtClean="0"/>
              <a:t>Tedavi Ve </a:t>
            </a:r>
            <a:r>
              <a:rPr lang="tr-TR" dirty="0" err="1" smtClean="0"/>
              <a:t>Izlem</a:t>
            </a:r>
            <a:r>
              <a:rPr lang="tr-TR" dirty="0" smtClean="0"/>
              <a:t> </a:t>
            </a:r>
            <a:r>
              <a:rPr lang="tr-TR" dirty="0" err="1" smtClean="0"/>
              <a:t>Kilavuzu</a:t>
            </a:r>
            <a:r>
              <a:rPr lang="tr-TR" dirty="0" smtClean="0"/>
              <a:t> 2022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Türkiye Endokrinoloji ve Metabolizma Derneği </a:t>
            </a:r>
            <a:r>
              <a:rPr lang="tr-TR" dirty="0" err="1" smtClean="0"/>
              <a:t>Tiroid</a:t>
            </a:r>
            <a:r>
              <a:rPr lang="tr-TR" dirty="0" smtClean="0"/>
              <a:t> Hastalıkları Tanı ve Tedavi </a:t>
            </a:r>
            <a:r>
              <a:rPr lang="tr-TR" dirty="0" err="1" smtClean="0"/>
              <a:t>Klavuzu</a:t>
            </a:r>
            <a:r>
              <a:rPr lang="tr-TR" dirty="0" smtClean="0"/>
              <a:t> 2023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68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2"/>
          <p:cNvSpPr>
            <a:spLocks noGrp="1"/>
          </p:cNvSpPr>
          <p:nvPr>
            <p:ph idx="4294967295"/>
          </p:nvPr>
        </p:nvSpPr>
        <p:spPr>
          <a:xfrm>
            <a:off x="1288472" y="1762991"/>
            <a:ext cx="9661525" cy="4113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Gebe </a:t>
            </a:r>
            <a: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kalmak isteyen bir kadını saptamanın en doğru yolu 15-49 yaş kadın izlemidir.</a:t>
            </a:r>
            <a:b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15-49 yaş izlemi yılda 2 kez </a:t>
            </a:r>
            <a:r>
              <a:rPr lang="tr-T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yapılmalı.</a:t>
            </a:r>
            <a: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/>
            </a:r>
            <a:b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tr-TR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Bu süreçte kadına gebe kalmak istediğinde mutlaka sağlık kuruluşuna başvurması </a:t>
            </a:r>
            <a:r>
              <a:rPr lang="tr-T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söylenmeli.</a:t>
            </a:r>
            <a:r>
              <a:rPr lang="tr-TR" dirty="0" smtClean="0"/>
              <a:t>  </a:t>
            </a:r>
            <a:endParaRPr lang="tr-TR" dirty="0"/>
          </a:p>
          <a:p>
            <a:endParaRPr lang="tr-TR" dirty="0"/>
          </a:p>
        </p:txBody>
      </p:sp>
      <p:sp>
        <p:nvSpPr>
          <p:cNvPr id="16385" name="Başlık 1"/>
          <p:cNvSpPr>
            <a:spLocks noGrp="1"/>
          </p:cNvSpPr>
          <p:nvPr>
            <p:ph type="title" idx="4294967295"/>
          </p:nvPr>
        </p:nvSpPr>
        <p:spPr>
          <a:xfrm>
            <a:off x="1288472" y="311295"/>
            <a:ext cx="9018588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tr-TR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Gebe </a:t>
            </a:r>
            <a:r>
              <a:rPr lang="tr-TR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izlemi</a:t>
            </a:r>
            <a:endParaRPr lang="tr-TR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76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5144</Words>
  <Application>Microsoft Office PowerPoint</Application>
  <PresentationFormat>Geniş ekran</PresentationFormat>
  <Paragraphs>798</Paragraphs>
  <Slides>83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Wingdings</vt:lpstr>
      <vt:lpstr>Office Teması</vt:lpstr>
      <vt:lpstr>BİRİNCİ BASAMAKTA GEBE TAKİBİ</vt:lpstr>
      <vt:lpstr>AMAÇ</vt:lpstr>
      <vt:lpstr>Öğrenim Hedefleri </vt:lpstr>
      <vt:lpstr>Genel Bilgiler</vt:lpstr>
      <vt:lpstr>T.C. SAĞLIK BAKANLIĞI  2018 Doğum Öncesi Bakım Yönetim Rehberi</vt:lpstr>
      <vt:lpstr>Gebe İzlemi</vt:lpstr>
      <vt:lpstr>GİRİŞ</vt:lpstr>
      <vt:lpstr>Gebe izlemi</vt:lpstr>
      <vt:lpstr>Gebe izlemi</vt:lpstr>
      <vt:lpstr>İZLEM ARALIKLARI</vt:lpstr>
      <vt:lpstr>İZLEM BASAMAKLARI</vt:lpstr>
      <vt:lpstr>1. İZLEM (ilk 14 hafta) </vt:lpstr>
      <vt:lpstr>1. İLETİŞİM</vt:lpstr>
      <vt:lpstr>2. Öykü</vt:lpstr>
      <vt:lpstr>2. Öykü</vt:lpstr>
      <vt:lpstr>Tıbbi Öykü</vt:lpstr>
      <vt:lpstr>Tıbbi Öykü</vt:lpstr>
      <vt:lpstr>Obstetrik ve üreme sağlığı öyküsü</vt:lpstr>
      <vt:lpstr>Mevcut Gebelik</vt:lpstr>
      <vt:lpstr>Mevcut Gebelik</vt:lpstr>
      <vt:lpstr>Mevcut Gebelik</vt:lpstr>
      <vt:lpstr>3.FİZİK MUAYENE </vt:lpstr>
      <vt:lpstr>FİZİK MUAYENE </vt:lpstr>
      <vt:lpstr>FİZİK MUAYENE </vt:lpstr>
      <vt:lpstr>FİZİK MUAYENE </vt:lpstr>
      <vt:lpstr>PowerPoint Sunusu</vt:lpstr>
      <vt:lpstr>PowerPoint Sunusu</vt:lpstr>
      <vt:lpstr>PowerPoint Sunusu</vt:lpstr>
      <vt:lpstr>GEBELİKTE RİSK DEĞERLENDİRME FORMU</vt:lpstr>
      <vt:lpstr>GEBELİKTE RİSK DEĞERLENDİRME FORMU</vt:lpstr>
      <vt:lpstr>GEBELİKTE RİSK DEĞERLENDİRME FORMU C- Mevcut Gebeliğin Değerlendirilmesi:  </vt:lpstr>
      <vt:lpstr>4.LABORATUVAR TESTLERİ</vt:lpstr>
      <vt:lpstr>ASEMPTOMATİK BAKTERİÜRİ</vt:lpstr>
      <vt:lpstr>ASEMPTOMATİK BAKTERİÜRİ</vt:lpstr>
      <vt:lpstr>4.LABORATUVAR TESTLERİ</vt:lpstr>
      <vt:lpstr>PowerPoint Sunusu</vt:lpstr>
      <vt:lpstr>4.LABORATUVAR TESTLERİ</vt:lpstr>
      <vt:lpstr>GEBELİKTE TSH DEĞERLENDİRMESİ</vt:lpstr>
      <vt:lpstr>GEBELİKTE TSH DEĞERLENDİRMESİ</vt:lpstr>
      <vt:lpstr>Gestasyonel diyabet</vt:lpstr>
      <vt:lpstr>Gestasyonel diyabet</vt:lpstr>
      <vt:lpstr>GDM TANI KRİTERLERİ </vt:lpstr>
      <vt:lpstr>PowerPoint Sunusu</vt:lpstr>
      <vt:lpstr>Prenatal Tarama ve Tanısal Testler </vt:lpstr>
      <vt:lpstr>Prenatal Tarama ve Tanısal Testler  </vt:lpstr>
      <vt:lpstr>PowerPoint Sunusu</vt:lpstr>
      <vt:lpstr>Prenatal Tarama ve Tanısal Testler </vt:lpstr>
      <vt:lpstr>Prenatal Tarama ve Tanısal Testler </vt:lpstr>
      <vt:lpstr>PowerPoint Sunusu</vt:lpstr>
      <vt:lpstr>Prenatal Tarama ve Tanısal Testler </vt:lpstr>
      <vt:lpstr>Prenatal Tarama ve Tanısal Testler </vt:lpstr>
      <vt:lpstr>Prenatal Tarama ve Tanısal Testler </vt:lpstr>
      <vt:lpstr>Prenatal Tarama ve Tanısal Testler </vt:lpstr>
      <vt:lpstr>Fetal iyilik halini değerlendirme yöntemleri </vt:lpstr>
      <vt:lpstr>5.Gebeye verilecek ilaç desteği ve bağışıklama </vt:lpstr>
      <vt:lpstr>D VİTAMİNİ</vt:lpstr>
      <vt:lpstr>5.Gebeye verilecek ilaç desteği ve bağışıklama</vt:lpstr>
      <vt:lpstr>5.Gebeye verilecek ilaç desteği ve bağışıklama</vt:lpstr>
      <vt:lpstr>6. BİLGİLENDİRME VE DANIŞMANLIK</vt:lpstr>
      <vt:lpstr>       Gebeyi bilgilendirme konuları:</vt:lpstr>
      <vt:lpstr>       Gebeye verilecek danışmanlık konuları:</vt:lpstr>
      <vt:lpstr>Gebelikte tehlike işaretleri:</vt:lpstr>
      <vt:lpstr>7.YAPILAN İZLEMİN KAYIT ALTINA ALINMASI</vt:lpstr>
      <vt:lpstr>2. İZLEM (18-24)</vt:lpstr>
      <vt:lpstr>2. İZLEM (18-24)</vt:lpstr>
      <vt:lpstr>2. İZLEM (18-24)</vt:lpstr>
      <vt:lpstr>FETAL HAREKET</vt:lpstr>
      <vt:lpstr>FETAL HAREKET</vt:lpstr>
      <vt:lpstr>3. İZLEM (28-32)</vt:lpstr>
      <vt:lpstr>3. İZLEM (28-32)</vt:lpstr>
      <vt:lpstr>3. İZLEM (28-32)</vt:lpstr>
      <vt:lpstr>4. İZLEM (36-38)</vt:lpstr>
      <vt:lpstr>4. İZLEM (36-38)</vt:lpstr>
      <vt:lpstr>Venöz Tromboemboli (VTE) için Risk Faktörleri </vt:lpstr>
      <vt:lpstr>PowerPoint Sunusu</vt:lpstr>
      <vt:lpstr>PowerPoint Sunusu</vt:lpstr>
      <vt:lpstr>PowerPoint Sunusu</vt:lpstr>
      <vt:lpstr>SEVK KRİTERLERİ  ( Herhangi birinin varlığında acilen sevk edilir )</vt:lpstr>
      <vt:lpstr>SEVK KRİTERLERİ  ( Herhangi birinin varlığında acilen sevk edilir )</vt:lpstr>
      <vt:lpstr>Gebelikte Egzersiz ve diğer Öneriler  </vt:lpstr>
      <vt:lpstr>Gebelikte ilaç ve Kimyasal Maruziyeti </vt:lpstr>
      <vt:lpstr>TEŞEKKÜRLER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 İZLEMİ  RİSKLİ GEBELİK</dc:title>
  <dc:creator>tabletexceltr@hotmail.com</dc:creator>
  <cp:lastModifiedBy>INCE</cp:lastModifiedBy>
  <cp:revision>185</cp:revision>
  <dcterms:created xsi:type="dcterms:W3CDTF">2022-10-12T18:45:59Z</dcterms:created>
  <dcterms:modified xsi:type="dcterms:W3CDTF">2025-03-04T20:16:16Z</dcterms:modified>
</cp:coreProperties>
</file>