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97" r:id="rId7"/>
    <p:sldId id="298" r:id="rId8"/>
    <p:sldId id="267" r:id="rId9"/>
    <p:sldId id="258" r:id="rId10"/>
    <p:sldId id="259" r:id="rId11"/>
    <p:sldId id="303" r:id="rId12"/>
    <p:sldId id="266" r:id="rId13"/>
    <p:sldId id="271" r:id="rId14"/>
    <p:sldId id="269" r:id="rId15"/>
    <p:sldId id="301" r:id="rId16"/>
    <p:sldId id="270" r:id="rId17"/>
    <p:sldId id="302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6" r:id="rId28"/>
    <p:sldId id="282" r:id="rId29"/>
    <p:sldId id="284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4" r:id="rId38"/>
    <p:sldId id="299" r:id="rId39"/>
    <p:sldId id="296" r:id="rId40"/>
    <p:sldId id="2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anchor="t" anchorCtr="0"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002" y="867728"/>
            <a:ext cx="10943167" cy="1082675"/>
          </a:xfrm>
        </p:spPr>
        <p:txBody>
          <a:bodyPr/>
          <a:p>
            <a:r>
              <a:rPr lang="tr-TR" altLang="en-US" sz="4800" b="1"/>
              <a:t>			OTİTİS MEDİA </a:t>
            </a:r>
            <a:endParaRPr lang="tr-TR" altLang="en-US" sz="4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7090" y="3930015"/>
            <a:ext cx="8173720" cy="889000"/>
          </a:xfrm>
        </p:spPr>
        <p:txBody>
          <a:bodyPr/>
          <a:p>
            <a:r>
              <a:rPr lang="tr-TR" b="1" dirty="0">
                <a:solidFill>
                  <a:srgbClr val="080808"/>
                </a:solidFill>
                <a:latin typeface="+mj-lt"/>
                <a:sym typeface="+mn-ea"/>
              </a:rPr>
              <a:t>ARAŞ. GÖR. DR. BERK AKGÖL</a:t>
            </a:r>
            <a:endParaRPr lang="tr-TR" b="1" dirty="0">
              <a:solidFill>
                <a:srgbClr val="080808"/>
              </a:solidFill>
              <a:latin typeface="+mj-lt"/>
            </a:endParaRPr>
          </a:p>
          <a:p>
            <a:r>
              <a:rPr lang="tr-TR" b="1" dirty="0">
                <a:solidFill>
                  <a:srgbClr val="080808"/>
                </a:solidFill>
                <a:latin typeface="+mj-lt"/>
                <a:sym typeface="+mn-ea"/>
              </a:rPr>
              <a:t>KTÜ TIP FAKÜLTESİ AİLE HEKİMLİĞİ ANABİLİM DALI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ETİYOLOJİ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37850" cy="4886325"/>
          </a:xfrm>
        </p:spPr>
        <p:txBody>
          <a:bodyPr/>
          <a:p>
            <a:r>
              <a:rPr lang="en-US" altLang="en-US">
                <a:sym typeface="+mn-ea"/>
              </a:rPr>
              <a:t>Viral etyolojiyle komplike olmuş bakteriyel otitlerde semptomlar daha uzun devam etmeye meyleder.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  <a:p>
            <a:r>
              <a:rPr lang="tr-TR" altLang="en-US">
                <a:sym typeface="+mn-ea"/>
              </a:rPr>
              <a:t>T</a:t>
            </a:r>
            <a:r>
              <a:rPr lang="en-US" altLang="en-US">
                <a:sym typeface="+mn-ea"/>
              </a:rPr>
              <a:t>edavi başarısızlığı da daha sık görülür, tedavi başarısızlığı; özellikle rinoviruslarla komplike olan AOM’da (%78), diğer virüslara göre (%31) daha sıktır</a:t>
            </a:r>
            <a:r>
              <a:rPr lang="tr-TR" altLang="en-US">
                <a:sym typeface="+mn-ea"/>
              </a:rPr>
              <a:t>.</a:t>
            </a:r>
            <a:r>
              <a:rPr lang="en-US" altLang="en-US">
                <a:sym typeface="+mn-ea"/>
              </a:rPr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TANI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095865" cy="3860165"/>
          </a:xfrm>
        </p:spPr>
        <p:txBody>
          <a:bodyPr/>
          <a:p>
            <a:pPr marL="0" indent="0">
              <a:buNone/>
            </a:pPr>
            <a:r>
              <a:rPr lang="tr-TR" sz="2400" dirty="0">
                <a:sym typeface="+mn-ea"/>
              </a:rPr>
              <a:t>Anamnez + Fizik </a:t>
            </a:r>
            <a:r>
              <a:rPr lang="tr-TR" sz="2400" dirty="0" smtClean="0">
                <a:sym typeface="+mn-ea"/>
              </a:rPr>
              <a:t>muayene 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ym typeface="+mn-ea"/>
              </a:rPr>
              <a:t>Semptomların yakın bir zamanda ve ani bir şekilde ortaya çıkması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>
                <a:sym typeface="+mn-ea"/>
              </a:rPr>
              <a:t>Efüzyon</a:t>
            </a:r>
            <a:r>
              <a:rPr lang="tr-TR" sz="2400" dirty="0">
                <a:sym typeface="+mn-ea"/>
              </a:rPr>
              <a:t> bulgularından birinin tespit edilmesi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Kulak zarında bombeleşme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Kulak zarının hareketlerinde azalma veya kayıp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Kulak zarı arkasında hava-sıvı seviyesi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</a:t>
            </a:r>
            <a:r>
              <a:rPr lang="tr-TR" sz="2400" dirty="0" err="1">
                <a:sym typeface="+mn-ea"/>
              </a:rPr>
              <a:t>Otore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ym typeface="+mn-ea"/>
              </a:rPr>
              <a:t>Orta kulakta </a:t>
            </a:r>
            <a:r>
              <a:rPr lang="tr-TR" sz="2400" dirty="0" err="1">
                <a:sym typeface="+mn-ea"/>
              </a:rPr>
              <a:t>enflamasyon</a:t>
            </a:r>
            <a:r>
              <a:rPr lang="tr-TR" sz="2400" dirty="0">
                <a:sym typeface="+mn-ea"/>
              </a:rPr>
              <a:t> bulgularından birinin tespit edilmesi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Kulak zarında belirgin </a:t>
            </a:r>
            <a:r>
              <a:rPr lang="tr-TR" sz="2400" dirty="0" err="1">
                <a:sym typeface="+mn-ea"/>
              </a:rPr>
              <a:t>eritem</a:t>
            </a:r>
            <a:r>
              <a:rPr lang="tr-TR" sz="2400" dirty="0">
                <a:sym typeface="+mn-ea"/>
              </a:rPr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sz="2400" dirty="0">
                <a:sym typeface="+mn-ea"/>
              </a:rPr>
              <a:t>      - Belirgin </a:t>
            </a:r>
            <a:r>
              <a:rPr lang="tr-TR" sz="2400" dirty="0" err="1">
                <a:sym typeface="+mn-ea"/>
              </a:rPr>
              <a:t>otalji</a:t>
            </a:r>
            <a:r>
              <a:rPr lang="tr-TR" sz="2400" dirty="0">
                <a:sym typeface="+mn-ea"/>
              </a:rPr>
              <a:t> (normal aktiviteyi veya uyku düzenini bozan)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ANAMNEZ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318750" cy="4168140"/>
          </a:xfrm>
        </p:spPr>
        <p:txBody>
          <a:bodyPr/>
          <a:p>
            <a:r>
              <a:rPr lang="en-US" altLang="en-US" sz="2400"/>
              <a:t>◊ Yakı</a:t>
            </a:r>
            <a:r>
              <a:rPr lang="en-US" altLang="en-US" sz="2400"/>
              <a:t>n zamanda geç</a:t>
            </a:r>
            <a:r>
              <a:rPr lang="en-US" altLang="en-US" sz="2400"/>
              <a:t>irilmiş</a:t>
            </a:r>
            <a:r>
              <a:rPr lang="en-US" altLang="en-US" sz="2400"/>
              <a:t> üst solunum yolu enfeksiyonu öyküsü,</a:t>
            </a:r>
            <a:endParaRPr lang="en-US" altLang="en-US" sz="2400"/>
          </a:p>
          <a:p>
            <a:r>
              <a:rPr lang="en-US" altLang="en-US" sz="2400"/>
              <a:t>◊ Alerji öyküsü,</a:t>
            </a:r>
            <a:endParaRPr lang="en-US" altLang="en-US" sz="2400"/>
          </a:p>
          <a:p>
            <a:r>
              <a:rPr lang="en-US" altLang="en-US" sz="2400"/>
              <a:t>◊ Yüzme veya su sporları</a:t>
            </a:r>
            <a:r>
              <a:rPr lang="en-US" altLang="en-US" sz="2400"/>
              <a:t> alış</a:t>
            </a:r>
            <a:r>
              <a:rPr lang="en-US" altLang="en-US" sz="2400"/>
              <a:t>kanlığı</a:t>
            </a:r>
            <a:r>
              <a:rPr lang="en-US" altLang="en-US" sz="2400"/>
              <a:t> ,</a:t>
            </a:r>
            <a:endParaRPr lang="en-US" altLang="en-US" sz="2400"/>
          </a:p>
          <a:p>
            <a:r>
              <a:rPr lang="en-US" altLang="en-US" sz="2400"/>
              <a:t>◊ Kulak temizleme alış</a:t>
            </a:r>
            <a:r>
              <a:rPr lang="en-US" altLang="en-US" sz="2400"/>
              <a:t>kanlı</a:t>
            </a:r>
            <a:r>
              <a:rPr lang="en-US" altLang="en-US" sz="2400"/>
              <a:t>kları</a:t>
            </a:r>
            <a:r>
              <a:rPr lang="en-US" altLang="en-US" sz="2400"/>
              <a:t>,</a:t>
            </a:r>
            <a:endParaRPr lang="en-US" altLang="en-US" sz="2400"/>
          </a:p>
          <a:p>
            <a:r>
              <a:rPr lang="en-US" altLang="en-US" sz="2400"/>
              <a:t>◊ Daha önce geç</a:t>
            </a:r>
            <a:r>
              <a:rPr lang="en-US" altLang="en-US" sz="2400"/>
              <a:t>irilmiş</a:t>
            </a:r>
            <a:r>
              <a:rPr lang="en-US" altLang="en-US" sz="2400"/>
              <a:t> kulak enfeksiyonları</a:t>
            </a:r>
            <a:r>
              <a:rPr lang="en-US" altLang="en-US" sz="2400"/>
              <a:t>,</a:t>
            </a:r>
            <a:endParaRPr lang="en-US" altLang="en-US" sz="2400"/>
          </a:p>
          <a:p>
            <a:r>
              <a:rPr lang="en-US" altLang="en-US" sz="2400"/>
              <a:t>◊ Kronik hastalı</a:t>
            </a:r>
            <a:r>
              <a:rPr lang="en-US" altLang="en-US" sz="2400"/>
              <a:t>klar (diyabet, immün yetmezlik vb.)</a:t>
            </a:r>
            <a:endParaRPr lang="en-US" altLang="en-US" sz="2400"/>
          </a:p>
          <a:p>
            <a:r>
              <a:rPr lang="en-US" altLang="en-US" sz="2400"/>
              <a:t>◊ Özel hastalı</a:t>
            </a:r>
            <a:r>
              <a:rPr lang="en-US" altLang="en-US" sz="2400"/>
              <a:t>k grupları</a:t>
            </a:r>
            <a:r>
              <a:rPr lang="en-US" altLang="en-US" sz="2400"/>
              <a:t> (down sendrom, metabolik sendromlar, vb.)</a:t>
            </a: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ANAMNEZ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56615"/>
            <a:ext cx="4900930" cy="5333365"/>
          </a:xfrm>
        </p:spPr>
        <p:txBody>
          <a:bodyPr/>
          <a:p>
            <a:r>
              <a:rPr lang="en-US" altLang="en-US" sz="2000" b="1"/>
              <a:t>Çocuklar için</a:t>
            </a:r>
            <a:endParaRPr lang="en-US" altLang="en-US" sz="2000" b="1"/>
          </a:p>
          <a:p>
            <a:endParaRPr lang="en-US" altLang="en-US" sz="1600" b="1"/>
          </a:p>
          <a:p>
            <a:r>
              <a:rPr lang="en-US" altLang="en-US" sz="1400"/>
              <a:t>◊ </a:t>
            </a:r>
            <a:r>
              <a:rPr lang="en-US" altLang="en-US" sz="1800"/>
              <a:t>Kulak ağrısı (bebeklerde huzursuzluk, kulak ç</a:t>
            </a:r>
            <a:r>
              <a:rPr lang="en-US" altLang="en-US" sz="1800"/>
              <a:t>ekme, kulağını tutma)</a:t>
            </a:r>
            <a:endParaRPr lang="en-US" altLang="en-US" sz="1800"/>
          </a:p>
          <a:p>
            <a:r>
              <a:rPr lang="en-US" altLang="en-US" sz="1800"/>
              <a:t>◊ Ateş</a:t>
            </a:r>
            <a:endParaRPr lang="en-US" altLang="en-US" sz="1800"/>
          </a:p>
          <a:p>
            <a:r>
              <a:rPr lang="en-US" altLang="en-US" sz="1800"/>
              <a:t>◊ İş</a:t>
            </a:r>
            <a:r>
              <a:rPr lang="en-US" altLang="en-US" sz="1800"/>
              <a:t>tahsızlık</a:t>
            </a:r>
            <a:endParaRPr lang="en-US" altLang="en-US" sz="1800"/>
          </a:p>
          <a:p>
            <a:r>
              <a:rPr lang="en-US" altLang="en-US" sz="1800"/>
              <a:t>◊ Uyku problemleri</a:t>
            </a:r>
            <a:endParaRPr lang="en-US" altLang="en-US" sz="1800"/>
          </a:p>
          <a:p>
            <a:r>
              <a:rPr lang="en-US" altLang="en-US" sz="1800"/>
              <a:t>◊ Kulak akı</a:t>
            </a:r>
            <a:r>
              <a:rPr lang="en-US" altLang="en-US" sz="1800"/>
              <a:t>ntısı</a:t>
            </a:r>
            <a:endParaRPr lang="en-US" altLang="en-US" sz="1800"/>
          </a:p>
          <a:p>
            <a:r>
              <a:rPr lang="en-US" altLang="en-US" sz="1800"/>
              <a:t>◊ İşitme kaybı</a:t>
            </a:r>
            <a:r>
              <a:rPr lang="en-US" altLang="en-US" sz="1800"/>
              <a:t> belirtileri (seslere tepkisizlik veya bağırarak konuşma)</a:t>
            </a:r>
            <a:endParaRPr lang="en-US" altLang="en-US" sz="1800"/>
          </a:p>
          <a:p>
            <a:r>
              <a:rPr lang="en-US" altLang="en-US" sz="1800"/>
              <a:t>◊ Kusma</a:t>
            </a:r>
            <a:endParaRPr lang="en-US" altLang="en-US" sz="1800"/>
          </a:p>
          <a:p>
            <a:r>
              <a:rPr lang="en-US" altLang="en-US" sz="1800"/>
              <a:t>◊ İshal</a:t>
            </a:r>
            <a:endParaRPr lang="en-US" altLang="en-US" sz="1800"/>
          </a:p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4" name="Text Box 3"/>
          <p:cNvSpPr txBox="1"/>
          <p:nvPr/>
        </p:nvSpPr>
        <p:spPr>
          <a:xfrm>
            <a:off x="5713095" y="979170"/>
            <a:ext cx="6096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000" b="1">
                <a:sym typeface="+mn-ea"/>
              </a:rPr>
              <a:t>Erişkinler için</a:t>
            </a:r>
            <a:endParaRPr lang="en-US" altLang="en-US" sz="2000" b="1">
              <a:sym typeface="+mn-ea"/>
            </a:endParaRPr>
          </a:p>
          <a:p>
            <a:endParaRPr lang="en-US" altLang="en-US" sz="1600" b="1"/>
          </a:p>
          <a:p>
            <a:r>
              <a:rPr lang="en-US" altLang="en-US" sz="1400">
                <a:sym typeface="+mn-ea"/>
              </a:rPr>
              <a:t>◊ </a:t>
            </a:r>
            <a:r>
              <a:rPr lang="tr-TR" altLang="en-US" sz="1400">
                <a:sym typeface="+mn-ea"/>
              </a:rPr>
              <a:t> </a:t>
            </a:r>
            <a:r>
              <a:rPr lang="tr-TR" altLang="en-US">
                <a:sym typeface="+mn-ea"/>
              </a:rPr>
              <a:t>O</a:t>
            </a:r>
            <a:r>
              <a:rPr lang="en-US" altLang="en-US">
                <a:sym typeface="+mn-ea"/>
              </a:rPr>
              <a:t>talj</a:t>
            </a:r>
            <a:r>
              <a:rPr lang="tr-TR" altLang="en-US">
                <a:sym typeface="+mn-ea"/>
              </a:rPr>
              <a:t>i</a:t>
            </a:r>
            <a:endParaRPr lang="en-US" altLang="en-US"/>
          </a:p>
          <a:p>
            <a:r>
              <a:rPr lang="en-US" altLang="en-US">
                <a:sym typeface="+mn-ea"/>
              </a:rPr>
              <a:t>◊ </a:t>
            </a:r>
            <a:r>
              <a:rPr lang="en-US" altLang="en-US">
                <a:sym typeface="+mn-ea"/>
              </a:rPr>
              <a:t>Kaşıntı</a:t>
            </a:r>
            <a:endParaRPr lang="en-US" altLang="en-US"/>
          </a:p>
          <a:p>
            <a:r>
              <a:rPr lang="en-US" altLang="en-US">
                <a:sym typeface="+mn-ea"/>
              </a:rPr>
              <a:t>◊ İşitme kaybı</a:t>
            </a:r>
            <a:endParaRPr lang="en-US" altLang="en-US"/>
          </a:p>
          <a:p>
            <a:r>
              <a:rPr lang="en-US" altLang="en-US">
                <a:sym typeface="+mn-ea"/>
              </a:rPr>
              <a:t>◊ Ateş</a:t>
            </a:r>
            <a:endParaRPr lang="en-US" altLang="en-US"/>
          </a:p>
          <a:p>
            <a:r>
              <a:rPr lang="en-US" altLang="en-US">
                <a:sym typeface="+mn-ea"/>
              </a:rPr>
              <a:t>◊ </a:t>
            </a:r>
            <a:r>
              <a:rPr lang="tr-TR" altLang="en-US">
                <a:sym typeface="+mn-ea"/>
              </a:rPr>
              <a:t>O</a:t>
            </a:r>
            <a:r>
              <a:rPr lang="en-US" altLang="en-US">
                <a:sym typeface="+mn-ea"/>
              </a:rPr>
              <a:t>tore</a:t>
            </a:r>
            <a:endParaRPr lang="en-US" altLang="en-US"/>
          </a:p>
          <a:p>
            <a:r>
              <a:rPr lang="en-US" altLang="en-US">
                <a:sym typeface="+mn-ea"/>
              </a:rPr>
              <a:t>◊ Kulakta dolgunluk hissi</a:t>
            </a:r>
            <a:endParaRPr lang="en-US" altLang="en-US"/>
          </a:p>
          <a:p>
            <a:r>
              <a:rPr lang="en-US" altLang="en-US">
                <a:sym typeface="+mn-ea"/>
              </a:rPr>
              <a:t>◊ </a:t>
            </a:r>
            <a:r>
              <a:rPr lang="tr-TR" altLang="en-US">
                <a:sym typeface="+mn-ea"/>
              </a:rPr>
              <a:t>T</a:t>
            </a:r>
            <a:r>
              <a:rPr lang="en-US" altLang="en-US">
                <a:sym typeface="+mn-ea"/>
              </a:rPr>
              <a:t>innitus</a:t>
            </a:r>
            <a:endParaRPr lang="en-US" altLang="en-US"/>
          </a:p>
          <a:p>
            <a:r>
              <a:rPr lang="en-US" altLang="en-US">
                <a:sym typeface="+mn-ea"/>
              </a:rPr>
              <a:t>◊ </a:t>
            </a:r>
            <a:r>
              <a:rPr lang="tr-TR" altLang="en-US">
                <a:sym typeface="+mn-ea"/>
              </a:rPr>
              <a:t>V</a:t>
            </a:r>
            <a:r>
              <a:rPr lang="en-US" altLang="en-US">
                <a:sym typeface="+mn-ea"/>
              </a:rPr>
              <a:t>ertigo</a:t>
            </a:r>
            <a:endParaRPr lang="en-US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6028055" y="3927475"/>
            <a:ext cx="5143500" cy="2341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>
                <a:sym typeface="+mn-ea"/>
              </a:rPr>
              <a:t>Ayrıca semptomların sürekli mi yoksa aralıklı mı olduğu, şiddetinin değişimi,</a:t>
            </a:r>
            <a:endParaRPr lang="en-US" altLang="en-US"/>
          </a:p>
          <a:p>
            <a:r>
              <a:rPr lang="en-US" altLang="en-US">
                <a:sym typeface="+mn-ea"/>
              </a:rPr>
              <a:t>semptomların ne zaman başladığı ne kadar süredir devam ettiğinin belirlenmesi</a:t>
            </a:r>
            <a:endParaRPr lang="en-US" altLang="en-US"/>
          </a:p>
          <a:p>
            <a:r>
              <a:rPr lang="en-US" altLang="en-US">
                <a:sym typeface="+mn-ea"/>
              </a:rPr>
              <a:t>hastalık yönetiminde önemlidir.</a:t>
            </a:r>
            <a:endParaRPr lang="en-US" altLang="en-US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>
                <a:sym typeface="+mn-ea"/>
              </a:rPr>
              <a:t>ANAMNEZ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52500"/>
            <a:ext cx="5384800" cy="4953000"/>
          </a:xfrm>
        </p:spPr>
        <p:txBody>
          <a:bodyPr/>
          <a:p>
            <a:r>
              <a:rPr lang="en-US" altLang="en-US" sz="2000" b="1">
                <a:sym typeface="+mn-ea"/>
              </a:rPr>
              <a:t>Risk Faktörleri</a:t>
            </a:r>
            <a:endParaRPr lang="en-US" altLang="en-US" sz="2000" b="1"/>
          </a:p>
          <a:p>
            <a:r>
              <a:rPr lang="en-US" altLang="en-US" sz="2000">
                <a:sym typeface="+mn-ea"/>
              </a:rPr>
              <a:t>Çocuklarda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Yaş (6 ay-3 yaş),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Kreşe gitme,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Pasif sigara dumanına maruziyet,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Biberonla beslenme (özellikle yatarak),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Östaki tüpü fonksiyon bozukluğu,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Geniz eti (adenoid) hipertrofisi,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Yetersiz beslenme,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Alerjik rinit,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Emzik kullanımı,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Ailede kronik otit öyküsü,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Genetik-etnik yatkınlık,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İmmün yetmezlikler,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Mevsim geçişleri.</a:t>
            </a:r>
            <a:endParaRPr lang="en-US" altLang="en-US" sz="2000"/>
          </a:p>
          <a:p>
            <a:endParaRPr lang="en-US" sz="2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9340"/>
            <a:ext cx="5384800" cy="4953000"/>
          </a:xfrm>
        </p:spPr>
        <p:txBody>
          <a:bodyPr/>
          <a:p>
            <a:r>
              <a:rPr lang="en-US" altLang="en-US" sz="2000">
                <a:sym typeface="+mn-ea"/>
              </a:rPr>
              <a:t>Erişkinlerde otit daha az görülmekle birlikte şu durumlarda daha sık görülmektedir: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Sigara içenler,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Alerjik rinit,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Kronik sinüzit,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Nazofarenks obstrüksiyonu,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Östaki tüpü fonksiyon bozukluğu,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Geniz eti (adenoid) hipertrofisi,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Yetersiz beslenme,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İrrite edici maddeler (kulak çubuğu ve kulaklık gibi),</a:t>
            </a:r>
            <a:endParaRPr lang="en-US" altLang="en-US" sz="2000"/>
          </a:p>
          <a:p>
            <a:r>
              <a:rPr lang="en-US" altLang="en-US" sz="2000">
                <a:sym typeface="+mn-ea"/>
              </a:rPr>
              <a:t>◊ Gastroözofageal reflü hastalığı.</a:t>
            </a:r>
            <a:endParaRPr lang="en-US" alt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FİZİK MUAYENE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1800"/>
              <a:t>Otit tanıs</a:t>
            </a:r>
            <a:r>
              <a:rPr lang="en-US" altLang="en-US" sz="1800"/>
              <a:t>ında otoskopi muayenesi altın standarttır. Timpanik membranın rengi, pozisyonu, </a:t>
            </a:r>
            <a:r>
              <a:rPr lang="en-US" altLang="en-US" sz="1800"/>
              <a:t>şeffaflığı, hareketliliği ve ışık ü</a:t>
            </a:r>
            <a:r>
              <a:rPr lang="en-US" altLang="en-US" sz="1800"/>
              <a:t>çgeninin varlığı ve yapısal bütünlüğü</a:t>
            </a:r>
            <a:r>
              <a:rPr lang="tr-TR" altLang="en-US" sz="1800"/>
              <a:t> </a:t>
            </a:r>
            <a:r>
              <a:rPr lang="en-US" altLang="en-US" sz="1800"/>
              <a:t>değerlendirilir. </a:t>
            </a:r>
            <a:endParaRPr lang="en-US" altLang="en-US" sz="1800"/>
          </a:p>
          <a:p>
            <a:endParaRPr lang="en-US" altLang="en-US" sz="1800"/>
          </a:p>
          <a:p>
            <a:r>
              <a:rPr lang="en-US" altLang="en-US" sz="1800"/>
              <a:t>Otit tanısı</a:t>
            </a:r>
            <a:r>
              <a:rPr lang="en-US" altLang="en-US" sz="1800"/>
              <a:t> için yapı</a:t>
            </a:r>
            <a:r>
              <a:rPr lang="en-US" altLang="en-US" sz="1800"/>
              <a:t>lması gereken muayeneler ş</a:t>
            </a:r>
            <a:r>
              <a:rPr lang="en-US" altLang="en-US" sz="1800"/>
              <a:t>u şekildedir:</a:t>
            </a:r>
            <a:endParaRPr lang="en-US" altLang="en-US" sz="1800"/>
          </a:p>
          <a:p>
            <a:r>
              <a:rPr lang="en-US" altLang="en-US" sz="1800"/>
              <a:t>◊ Orofarenks muayenesi</a:t>
            </a:r>
            <a:endParaRPr lang="en-US" altLang="en-US" sz="1800"/>
          </a:p>
          <a:p>
            <a:r>
              <a:rPr lang="en-US" altLang="en-US" sz="1800"/>
              <a:t>◊ Vücut ı</a:t>
            </a:r>
            <a:r>
              <a:rPr lang="en-US" altLang="en-US" sz="1800"/>
              <a:t>sısı</a:t>
            </a:r>
            <a:r>
              <a:rPr lang="en-US" altLang="en-US" sz="1800"/>
              <a:t> ölçümü</a:t>
            </a:r>
            <a:endParaRPr lang="en-US" altLang="en-US" sz="1800"/>
          </a:p>
          <a:p>
            <a:r>
              <a:rPr lang="en-US" altLang="en-US" sz="1800"/>
              <a:t>◊ Boyunda lenfadenopati (LAP) muayenesi</a:t>
            </a:r>
            <a:endParaRPr lang="en-US" altLang="en-US" sz="1800"/>
          </a:p>
          <a:p>
            <a:r>
              <a:rPr lang="en-US" altLang="en-US" sz="1800"/>
              <a:t>◊ Kulak kepçesi ve tragusun palpasyonu</a:t>
            </a:r>
            <a:endParaRPr lang="en-US" altLang="en-US" sz="1800"/>
          </a:p>
          <a:p>
            <a:r>
              <a:rPr lang="en-US" altLang="en-US" sz="1800"/>
              <a:t>◊ Otoskopi</a:t>
            </a:r>
            <a:endParaRPr lang="en-US" altLang="en-US" sz="1800"/>
          </a:p>
          <a:p>
            <a:r>
              <a:rPr lang="en-US" altLang="en-US" sz="1800"/>
              <a:t>◊ Timpanometri</a:t>
            </a:r>
            <a:endParaRPr lang="en-US" altLang="en-US" sz="1800"/>
          </a:p>
          <a:p>
            <a:r>
              <a:rPr lang="en-US" altLang="en-US" sz="1800"/>
              <a:t>◊ İş</a:t>
            </a:r>
            <a:r>
              <a:rPr lang="en-US" altLang="en-US" sz="1800"/>
              <a:t>itme Değerlendirmesi</a:t>
            </a:r>
            <a:endParaRPr lang="en-US" altLang="en-US" sz="1800"/>
          </a:p>
        </p:txBody>
      </p:sp>
      <p:pic>
        <p:nvPicPr>
          <p:cNvPr id="23" name="Content Placeholder 22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431280" y="1174496"/>
            <a:ext cx="4876800" cy="35539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285" y="1259205"/>
            <a:ext cx="5384800" cy="4953000"/>
          </a:xfrm>
        </p:spPr>
        <p:txBody>
          <a:bodyPr/>
          <a:p>
            <a:pPr>
              <a:spcAft>
                <a:spcPct val="0"/>
              </a:spcAft>
            </a:pPr>
            <a:r>
              <a:rPr sz="1800" b="1">
                <a:sym typeface="+mn-ea"/>
              </a:rPr>
              <a:t>Normal Kulak Zarı</a:t>
            </a:r>
            <a:endParaRPr sz="1800" b="1"/>
          </a:p>
          <a:p>
            <a:pPr>
              <a:buFont typeface="Arial" panose="020B0604020202020204"/>
              <a:buChar char="•"/>
            </a:pPr>
            <a:r>
              <a:rPr sz="1800">
                <a:sym typeface="+mn-ea"/>
              </a:rPr>
              <a:t> İnci gri renkte, translüsendir. </a:t>
            </a:r>
            <a:endParaRPr sz="1800"/>
          </a:p>
          <a:p>
            <a:pPr>
              <a:buFont typeface="Arial" panose="020B0604020202020204"/>
              <a:buChar char="•"/>
            </a:pPr>
            <a:r>
              <a:rPr sz="1800">
                <a:sym typeface="+mn-ea"/>
              </a:rPr>
              <a:t> Işık refleksi doğaldır. </a:t>
            </a:r>
            <a:endParaRPr sz="1800"/>
          </a:p>
          <a:p>
            <a:pPr>
              <a:buFont typeface="Arial" panose="020B0604020202020204"/>
              <a:buChar char="•"/>
            </a:pPr>
            <a:r>
              <a:rPr sz="1800">
                <a:sym typeface="+mn-ea"/>
              </a:rPr>
              <a:t> Bombeleşme, hiperemi veya perforasyon </a:t>
            </a:r>
            <a:r>
              <a:rPr lang="tr-TR" sz="1800">
                <a:sym typeface="+mn-ea"/>
              </a:rPr>
              <a:t>         </a:t>
            </a:r>
            <a:r>
              <a:rPr sz="1800">
                <a:sym typeface="+mn-ea"/>
              </a:rPr>
              <a:t>yoktur</a:t>
            </a:r>
            <a:endParaRPr lang="en-US" sz="1800"/>
          </a:p>
        </p:txBody>
      </p:sp>
      <p:pic>
        <p:nvPicPr>
          <p:cNvPr id="6" name="Content Placeholder 5"/>
          <p:cNvPicPr/>
          <p:nvPr/>
        </p:nvPicPr>
        <p:blipFill>
          <a:blip r:embed="rId1"/>
          <a:srcRect t="4009" b="4009"/>
          <a:stretch>
            <a:fillRect/>
          </a:stretch>
        </p:blipFill>
        <p:spPr>
          <a:xfrm>
            <a:off x="3277235" y="2720340"/>
            <a:ext cx="5314950" cy="3542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5991860" y="114744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/>
            <a:r>
              <a:rPr lang="tr-TR" b="1" dirty="0">
                <a:sym typeface="+mn-ea"/>
              </a:rPr>
              <a:t>Kulak zarı rengini değiştiren etkenler:</a:t>
            </a:r>
            <a:r>
              <a:rPr lang="tr-TR" dirty="0">
                <a:sym typeface="+mn-ea"/>
              </a:rPr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+mn-ea"/>
              </a:rPr>
              <a:t>              -Ağlama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+mn-ea"/>
              </a:rPr>
              <a:t>              -İ</a:t>
            </a:r>
            <a:r>
              <a:rPr lang="tr-TR" dirty="0" err="1">
                <a:sym typeface="+mn-ea"/>
              </a:rPr>
              <a:t>rritasyon</a:t>
            </a:r>
            <a:r>
              <a:rPr lang="tr-TR" dirty="0">
                <a:sym typeface="+mn-ea"/>
              </a:rPr>
              <a:t> etkisi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+mn-ea"/>
              </a:rPr>
              <a:t>              -Ateş</a:t>
            </a:r>
            <a:endParaRPr lang="tr-TR" dirty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1800" b="1"/>
              <a:t>1. Tubal Evre (Östaki Disfonksiyonu)</a:t>
            </a:r>
            <a:endParaRPr lang="en-US" altLang="en-US" sz="1800" b="1"/>
          </a:p>
          <a:p>
            <a:r>
              <a:rPr lang="en-US" altLang="en-US" sz="1800"/>
              <a:t>Östaki tüpü disfonksiyonu ba</a:t>
            </a:r>
            <a:r>
              <a:rPr lang="en-US" altLang="en-US" sz="1800"/>
              <a:t>ş</a:t>
            </a:r>
            <a:r>
              <a:rPr lang="en-US" altLang="en-US" sz="1800"/>
              <a:t>lar.</a:t>
            </a:r>
            <a:endParaRPr lang="en-US" altLang="en-US" sz="1800"/>
          </a:p>
          <a:p>
            <a:r>
              <a:rPr lang="en-US" altLang="en-US" sz="1800"/>
              <a:t>Orta kulakta negatif bas</a:t>
            </a:r>
            <a:r>
              <a:rPr lang="en-US" altLang="en-US" sz="1800"/>
              <a:t>ı</a:t>
            </a:r>
            <a:r>
              <a:rPr lang="en-US" altLang="en-US" sz="1800"/>
              <a:t>n</a:t>
            </a:r>
            <a:r>
              <a:rPr lang="en-US" altLang="en-US" sz="1800"/>
              <a:t>ç</a:t>
            </a:r>
            <a:r>
              <a:rPr lang="en-US" altLang="en-US" sz="1800"/>
              <a:t> geli</a:t>
            </a:r>
            <a:r>
              <a:rPr lang="en-US" altLang="en-US" sz="1800"/>
              <a:t>ş</a:t>
            </a:r>
            <a:r>
              <a:rPr lang="en-US" altLang="en-US" sz="1800"/>
              <a:t>ir.</a:t>
            </a:r>
            <a:endParaRPr lang="en-US" altLang="en-US" sz="1800"/>
          </a:p>
          <a:p>
            <a:r>
              <a:rPr lang="en-US" altLang="en-US" sz="1800"/>
              <a:t>Hafif kulak dolgunlu</a:t>
            </a:r>
            <a:r>
              <a:rPr lang="en-US" altLang="en-US" sz="1800"/>
              <a:t>ğ</a:t>
            </a:r>
            <a:r>
              <a:rPr lang="en-US" altLang="en-US" sz="1800"/>
              <a:t>u ve i</a:t>
            </a:r>
            <a:r>
              <a:rPr lang="en-US" altLang="en-US" sz="1800"/>
              <a:t>ş</a:t>
            </a:r>
            <a:r>
              <a:rPr lang="en-US" altLang="en-US" sz="1800"/>
              <a:t>itme azalmas</a:t>
            </a:r>
            <a:r>
              <a:rPr lang="en-US" altLang="en-US" sz="1800"/>
              <a:t>ı</a:t>
            </a:r>
            <a:r>
              <a:rPr lang="en-US" altLang="en-US" sz="1800"/>
              <a:t> olabilir.</a:t>
            </a:r>
            <a:endParaRPr lang="en-US" altLang="en-US" sz="1800"/>
          </a:p>
          <a:p>
            <a:r>
              <a:rPr lang="en-US" altLang="en-US" sz="1800"/>
              <a:t>Otoskopide timpanik membran hafif retrakte görünür.</a:t>
            </a:r>
            <a:endParaRPr lang="en-US" altLang="en-US" sz="1800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5994400" y="1242695"/>
            <a:ext cx="5486400" cy="40233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b="1"/>
              <a:t>2. Hiperemik Evre</a:t>
            </a:r>
            <a:endParaRPr lang="en-US" altLang="en-US"/>
          </a:p>
          <a:p>
            <a:r>
              <a:rPr lang="en-US" altLang="en-US"/>
              <a:t>İ</a:t>
            </a:r>
            <a:r>
              <a:rPr lang="en-US" altLang="en-US"/>
              <a:t>nflamasyon belirginle</a:t>
            </a:r>
            <a:r>
              <a:rPr lang="en-US" altLang="en-US"/>
              <a:t>ş</a:t>
            </a:r>
            <a:r>
              <a:rPr lang="en-US" altLang="en-US"/>
              <a:t>ir.</a:t>
            </a:r>
            <a:endParaRPr lang="en-US" altLang="en-US"/>
          </a:p>
          <a:p>
            <a:r>
              <a:rPr lang="en-US" altLang="en-US"/>
              <a:t>Kulak a</a:t>
            </a:r>
            <a:r>
              <a:rPr lang="en-US" altLang="en-US"/>
              <a:t>ğ</a:t>
            </a:r>
            <a:r>
              <a:rPr lang="en-US" altLang="en-US"/>
              <a:t>r</a:t>
            </a:r>
            <a:r>
              <a:rPr lang="en-US" altLang="en-US"/>
              <a:t>ı</a:t>
            </a:r>
            <a:r>
              <a:rPr lang="en-US" altLang="en-US"/>
              <a:t>s</a:t>
            </a:r>
            <a:r>
              <a:rPr lang="en-US" altLang="en-US"/>
              <a:t>ı</a:t>
            </a:r>
            <a:r>
              <a:rPr lang="en-US" altLang="en-US"/>
              <a:t> ve ate</a:t>
            </a:r>
            <a:r>
              <a:rPr lang="en-US" altLang="en-US"/>
              <a:t>ş</a:t>
            </a:r>
            <a:r>
              <a:rPr lang="en-US" altLang="en-US"/>
              <a:t> ba</a:t>
            </a:r>
            <a:r>
              <a:rPr lang="en-US" altLang="en-US"/>
              <a:t>ş</a:t>
            </a:r>
            <a:r>
              <a:rPr lang="en-US" altLang="en-US"/>
              <a:t>layabilir.</a:t>
            </a:r>
            <a:endParaRPr lang="en-US" altLang="en-US"/>
          </a:p>
          <a:p>
            <a:r>
              <a:rPr lang="en-US" altLang="en-US"/>
              <a:t>Timpanik membranda k</a:t>
            </a:r>
            <a:r>
              <a:rPr lang="en-US" altLang="en-US"/>
              <a:t>ı</a:t>
            </a:r>
            <a:r>
              <a:rPr lang="en-US" altLang="en-US"/>
              <a:t>zar</a:t>
            </a:r>
            <a:r>
              <a:rPr lang="en-US" altLang="en-US"/>
              <a:t>ı</a:t>
            </a:r>
            <a:r>
              <a:rPr lang="en-US" altLang="en-US"/>
              <a:t>kl</a:t>
            </a:r>
            <a:r>
              <a:rPr lang="en-US" altLang="en-US"/>
              <a:t>ı</a:t>
            </a:r>
            <a:r>
              <a:rPr lang="en-US" altLang="en-US"/>
              <a:t>k izlenir.</a:t>
            </a:r>
            <a:endParaRPr lang="en-US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981825" y="854075"/>
            <a:ext cx="4331970" cy="457708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b="1"/>
              <a:t>3. Eksüdatif Evre</a:t>
            </a:r>
            <a:endParaRPr lang="en-US" altLang="en-US" b="1"/>
          </a:p>
          <a:p>
            <a:r>
              <a:rPr lang="en-US" altLang="en-US"/>
              <a:t>Orta kulakta pürülan s</a:t>
            </a:r>
            <a:r>
              <a:rPr lang="en-US" altLang="en-US"/>
              <a:t>ı</a:t>
            </a:r>
            <a:r>
              <a:rPr lang="en-US" altLang="en-US"/>
              <a:t>v</a:t>
            </a:r>
            <a:r>
              <a:rPr lang="en-US" altLang="en-US"/>
              <a:t>ı</a:t>
            </a:r>
            <a:r>
              <a:rPr lang="en-US" altLang="en-US"/>
              <a:t> birikir.</a:t>
            </a:r>
            <a:endParaRPr lang="en-US" altLang="en-US"/>
          </a:p>
          <a:p>
            <a:r>
              <a:rPr lang="en-US" altLang="en-US"/>
              <a:t>Ş</a:t>
            </a:r>
            <a:r>
              <a:rPr lang="en-US" altLang="en-US"/>
              <a:t>iddetli otalji ve i</a:t>
            </a:r>
            <a:r>
              <a:rPr lang="en-US" altLang="en-US"/>
              <a:t>ş</a:t>
            </a:r>
            <a:r>
              <a:rPr lang="en-US" altLang="en-US"/>
              <a:t>itme kayb</a:t>
            </a:r>
            <a:r>
              <a:rPr lang="en-US" altLang="en-US"/>
              <a:t>ı</a:t>
            </a:r>
            <a:r>
              <a:rPr lang="en-US" altLang="en-US"/>
              <a:t> olabilir.</a:t>
            </a:r>
            <a:endParaRPr lang="en-US" altLang="en-US"/>
          </a:p>
          <a:p>
            <a:r>
              <a:rPr lang="en-US" altLang="en-US"/>
              <a:t>Timpanik membran bombele</a:t>
            </a:r>
            <a:r>
              <a:rPr lang="en-US" altLang="en-US"/>
              <a:t>ş</a:t>
            </a:r>
            <a:r>
              <a:rPr lang="en-US" altLang="en-US"/>
              <a:t>mi</a:t>
            </a:r>
            <a:r>
              <a:rPr lang="en-US" altLang="en-US"/>
              <a:t>ş</a:t>
            </a:r>
            <a:r>
              <a:rPr lang="en-US" altLang="en-US"/>
              <a:t>tir.</a:t>
            </a:r>
            <a:endParaRPr lang="en-US" altLang="en-US"/>
          </a:p>
          <a:p>
            <a:r>
              <a:rPr lang="tr-TR" dirty="0">
                <a:sym typeface="+mn-ea"/>
              </a:rPr>
              <a:t>İletim tipi işitme azlığı görülür</a:t>
            </a:r>
            <a:endParaRPr lang="tr-TR" dirty="0"/>
          </a:p>
          <a:p>
            <a:endParaRPr lang="en-US" altLang="en-US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7522210" y="386080"/>
            <a:ext cx="3626485" cy="2599055"/>
          </a:xfrm>
        </p:spPr>
      </p:pic>
      <p:pic>
        <p:nvPicPr>
          <p:cNvPr id="2" name="İçerik Yer Tutucusu 4" descr="hayvan, yiyecek, tablo, tabak içeren bir resim&#10;&#10;Açıklama otomatik olarak oluşturuldu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10" y="2985135"/>
            <a:ext cx="3626485" cy="3392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TANIM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1099165" cy="5198110"/>
          </a:xfrm>
        </p:spPr>
        <p:txBody>
          <a:bodyPr/>
          <a:p>
            <a:r>
              <a:rPr lang="en-US" altLang="en-US"/>
              <a:t>Otitis media (OM), orta kulak ve temporal kemi</a:t>
            </a:r>
            <a:r>
              <a:rPr lang="en-US" altLang="en-US"/>
              <a:t>ğ</a:t>
            </a:r>
            <a:r>
              <a:rPr lang="en-US" altLang="en-US"/>
              <a:t>in haval</a:t>
            </a:r>
            <a:r>
              <a:rPr lang="en-US" altLang="en-US"/>
              <a:t>ı</a:t>
            </a:r>
            <a:r>
              <a:rPr lang="en-US" altLang="en-US"/>
              <a:t> bo</a:t>
            </a:r>
            <a:r>
              <a:rPr lang="en-US" altLang="en-US"/>
              <a:t>ş</a:t>
            </a:r>
            <a:r>
              <a:rPr lang="en-US" altLang="en-US"/>
              <a:t>luklar</a:t>
            </a:r>
            <a:r>
              <a:rPr lang="en-US" altLang="en-US"/>
              <a:t>ı</a:t>
            </a:r>
            <a:r>
              <a:rPr lang="en-US" altLang="en-US"/>
              <a:t> ile östakiyi kaplayan mukozan</a:t>
            </a:r>
            <a:r>
              <a:rPr lang="en-US" altLang="en-US"/>
              <a:t>ı</a:t>
            </a:r>
            <a:r>
              <a:rPr lang="en-US" altLang="en-US"/>
              <a:t>n enfeksiyon ve inflamasyonudur.</a:t>
            </a:r>
            <a:endParaRPr lang="en-US" altLang="en-US"/>
          </a:p>
          <a:p>
            <a:r>
              <a:rPr lang="tr-TR" altLang="en-US"/>
              <a:t>Akut otitis media t</a:t>
            </a:r>
            <a:r>
              <a:rPr lang="en-US" altLang="en-US"/>
              <a:t>impanik membran hiperemisi, orta kulakta pürülan s</a:t>
            </a:r>
            <a:r>
              <a:rPr lang="en-US" altLang="en-US"/>
              <a:t>ıv</a:t>
            </a:r>
            <a:r>
              <a:rPr lang="en-US" altLang="en-US"/>
              <a:t>ı birikimi bazen perforasyon</a:t>
            </a:r>
            <a:r>
              <a:rPr lang="tr-TR" altLang="en-US"/>
              <a:t> </a:t>
            </a:r>
            <a:r>
              <a:rPr lang="en-US" altLang="en-US"/>
              <a:t>ve ak</a:t>
            </a:r>
            <a:r>
              <a:rPr lang="en-US" altLang="en-US"/>
              <a:t>ınt</a:t>
            </a:r>
            <a:r>
              <a:rPr lang="en-US" altLang="en-US"/>
              <a:t>ı, kulak a</a:t>
            </a:r>
            <a:r>
              <a:rPr lang="en-US" altLang="en-US"/>
              <a:t>ğr</a:t>
            </a:r>
            <a:r>
              <a:rPr lang="en-US" altLang="en-US"/>
              <a:t>ıs</a:t>
            </a:r>
            <a:r>
              <a:rPr lang="en-US" altLang="en-US"/>
              <a:t>ı, yüksek ate</a:t>
            </a:r>
            <a:r>
              <a:rPr lang="en-US" altLang="en-US"/>
              <a:t>ş, huzursuzluk, istahs</a:t>
            </a:r>
            <a:r>
              <a:rPr lang="en-US" altLang="en-US"/>
              <a:t>ızl</a:t>
            </a:r>
            <a:r>
              <a:rPr lang="en-US" altLang="en-US"/>
              <a:t>ık, kusma ve benzeri semptom</a:t>
            </a:r>
            <a:r>
              <a:rPr lang="tr-TR" altLang="en-US"/>
              <a:t>lardan</a:t>
            </a:r>
            <a:r>
              <a:rPr lang="en-US" altLang="en-US"/>
              <a:t> olu</a:t>
            </a:r>
            <a:r>
              <a:rPr lang="en-US" altLang="en-US"/>
              <a:t>ş</a:t>
            </a:r>
            <a:r>
              <a:rPr lang="en-US" altLang="en-US"/>
              <a:t>an ani ba</a:t>
            </a:r>
            <a:r>
              <a:rPr lang="en-US" altLang="en-US"/>
              <a:t>ş</a:t>
            </a:r>
            <a:r>
              <a:rPr lang="en-US" altLang="en-US"/>
              <a:t>lang</a:t>
            </a:r>
            <a:r>
              <a:rPr lang="en-US" altLang="en-US"/>
              <a:t>ıç</a:t>
            </a:r>
            <a:r>
              <a:rPr lang="en-US" altLang="en-US"/>
              <a:t>l</a:t>
            </a:r>
            <a:r>
              <a:rPr lang="en-US" altLang="en-US"/>
              <a:t>ı</a:t>
            </a:r>
            <a:r>
              <a:rPr lang="en-US" altLang="en-US"/>
              <a:t> </a:t>
            </a:r>
            <a:r>
              <a:rPr lang="en-US" altLang="en-US"/>
              <a:t>ş</a:t>
            </a:r>
            <a:r>
              <a:rPr lang="en-US" altLang="en-US"/>
              <a:t>iddetli bir erken evre hastal</a:t>
            </a:r>
            <a:r>
              <a:rPr lang="en-US" altLang="en-US"/>
              <a:t>ı</a:t>
            </a:r>
            <a:r>
              <a:rPr lang="en-US" altLang="en-US"/>
              <a:t>k</a:t>
            </a:r>
            <a:r>
              <a:rPr lang="tr-TR" altLang="en-US"/>
              <a:t> </a:t>
            </a:r>
            <a:r>
              <a:rPr lang="en-US" altLang="en-US"/>
              <a:t>tablosudur.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b="1"/>
              <a:t>4. Perforasyon Evresi</a:t>
            </a:r>
            <a:endParaRPr lang="en-US" altLang="en-US" b="1"/>
          </a:p>
          <a:p>
            <a:r>
              <a:rPr lang="en-US" altLang="en-US"/>
              <a:t>Bas</a:t>
            </a:r>
            <a:r>
              <a:rPr lang="en-US" altLang="en-US"/>
              <a:t>ı</a:t>
            </a:r>
            <a:r>
              <a:rPr lang="en-US" altLang="en-US"/>
              <a:t>n</a:t>
            </a:r>
            <a:r>
              <a:rPr lang="en-US" altLang="en-US"/>
              <a:t>ç</a:t>
            </a:r>
            <a:r>
              <a:rPr lang="en-US" altLang="en-US"/>
              <a:t> art</a:t>
            </a:r>
            <a:r>
              <a:rPr lang="en-US" altLang="en-US"/>
              <a:t>ışı</a:t>
            </a:r>
            <a:r>
              <a:rPr lang="en-US" altLang="en-US"/>
              <a:t> sonras</a:t>
            </a:r>
            <a:r>
              <a:rPr lang="en-US" altLang="en-US"/>
              <a:t>ı</a:t>
            </a:r>
            <a:r>
              <a:rPr lang="en-US" altLang="en-US"/>
              <a:t> timpanik membran perfore olabilir.</a:t>
            </a:r>
            <a:endParaRPr lang="en-US" altLang="en-US"/>
          </a:p>
          <a:p>
            <a:r>
              <a:rPr lang="en-US" altLang="en-US"/>
              <a:t>Otore geli</a:t>
            </a:r>
            <a:r>
              <a:rPr lang="en-US" altLang="en-US"/>
              <a:t>ş</a:t>
            </a:r>
            <a:r>
              <a:rPr lang="en-US" altLang="en-US"/>
              <a:t>ir, a</a:t>
            </a:r>
            <a:r>
              <a:rPr lang="en-US" altLang="en-US"/>
              <a:t>ğ</a:t>
            </a:r>
            <a:r>
              <a:rPr lang="en-US" altLang="en-US"/>
              <a:t>r</a:t>
            </a:r>
            <a:r>
              <a:rPr lang="en-US" altLang="en-US"/>
              <a:t>ı</a:t>
            </a:r>
            <a:r>
              <a:rPr lang="en-US" altLang="en-US"/>
              <a:t> azalabilir.</a:t>
            </a:r>
            <a:endParaRPr lang="en-US" altLang="en-US"/>
          </a:p>
          <a:p>
            <a:r>
              <a:rPr lang="en-US" altLang="en-US"/>
              <a:t>Otoskopide perforasyon görülür.</a:t>
            </a:r>
            <a:endParaRPr lang="en-US" altLang="en-US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276340" y="773430"/>
            <a:ext cx="5306060" cy="40208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b="1"/>
              <a:t>5. Koalesans Evresi</a:t>
            </a:r>
            <a:endParaRPr lang="en-US" altLang="en-US" b="1"/>
          </a:p>
          <a:p>
            <a:r>
              <a:rPr lang="en-US" altLang="en-US"/>
              <a:t>Enfeksiyon mastoid hava hücrelerine yay</a:t>
            </a:r>
            <a:r>
              <a:rPr lang="en-US" altLang="en-US"/>
              <a:t>ı</a:t>
            </a:r>
            <a:r>
              <a:rPr lang="en-US" altLang="en-US"/>
              <a:t>l</a:t>
            </a:r>
            <a:r>
              <a:rPr lang="en-US" altLang="en-US"/>
              <a:t>ı</a:t>
            </a:r>
            <a:r>
              <a:rPr lang="en-US" altLang="en-US"/>
              <a:t>r.</a:t>
            </a:r>
            <a:endParaRPr lang="en-US" altLang="en-US"/>
          </a:p>
          <a:p>
            <a:r>
              <a:rPr lang="en-US" altLang="en-US"/>
              <a:t>Kemik septalarda destrüksiyon geli</a:t>
            </a:r>
            <a:r>
              <a:rPr lang="en-US" altLang="en-US"/>
              <a:t>ş</a:t>
            </a:r>
            <a:r>
              <a:rPr lang="en-US" altLang="en-US"/>
              <a:t>ebilir.</a:t>
            </a:r>
            <a:endParaRPr lang="en-US" altLang="en-US"/>
          </a:p>
          <a:p>
            <a:r>
              <a:rPr lang="en-US" altLang="en-US"/>
              <a:t>Mastoidit bulgular</a:t>
            </a:r>
            <a:r>
              <a:rPr lang="en-US" altLang="en-US"/>
              <a:t>ı</a:t>
            </a:r>
            <a:r>
              <a:rPr lang="en-US" altLang="en-US"/>
              <a:t> görülebilir: postauriküler a</a:t>
            </a:r>
            <a:r>
              <a:rPr lang="en-US" altLang="en-US"/>
              <a:t>ğ</a:t>
            </a:r>
            <a:r>
              <a:rPr lang="en-US" altLang="en-US"/>
              <a:t>r</a:t>
            </a:r>
            <a:r>
              <a:rPr lang="en-US" altLang="en-US"/>
              <a:t>ı</a:t>
            </a:r>
            <a:r>
              <a:rPr lang="en-US" altLang="en-US"/>
              <a:t>, hassasiyet, kulakta öne itilme</a:t>
            </a:r>
            <a:endParaRPr lang="en-US" altLang="en-US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947535" y="854710"/>
            <a:ext cx="3964940" cy="473583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FİZİK MUAYENE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323195" cy="4403725"/>
          </a:xfrm>
        </p:spPr>
        <p:txBody>
          <a:bodyPr/>
          <a:p>
            <a:r>
              <a:rPr lang="en-US" altLang="en-US" b="1"/>
              <a:t>6. Komplikasyon Evresi</a:t>
            </a:r>
            <a:endParaRPr lang="en-US" altLang="en-US" b="1"/>
          </a:p>
          <a:p>
            <a:r>
              <a:rPr lang="en-US" altLang="en-US"/>
              <a:t>Enfeksiyon intratemporal veya intrakraniyal yay</a:t>
            </a:r>
            <a:r>
              <a:rPr lang="en-US" altLang="en-US"/>
              <a:t>ı</a:t>
            </a:r>
            <a:r>
              <a:rPr lang="en-US" altLang="en-US"/>
              <a:t>l</a:t>
            </a:r>
            <a:r>
              <a:rPr lang="en-US" altLang="en-US"/>
              <a:t>ı</a:t>
            </a:r>
            <a:r>
              <a:rPr lang="en-US" altLang="en-US"/>
              <a:t>m gösterebilir.</a:t>
            </a:r>
            <a:endParaRPr lang="en-US" altLang="en-US"/>
          </a:p>
          <a:p>
            <a:r>
              <a:rPr lang="en-US" altLang="en-US"/>
              <a:t>Fasiyal paralizi, labirentit, menenjit, beyin apsesi geli</a:t>
            </a:r>
            <a:r>
              <a:rPr lang="en-US" altLang="en-US"/>
              <a:t>ş</a:t>
            </a:r>
            <a:r>
              <a:rPr lang="en-US" altLang="en-US"/>
              <a:t>ebilir.</a:t>
            </a:r>
            <a:endParaRPr lang="en-US" altLang="en-US"/>
          </a:p>
          <a:p>
            <a:r>
              <a:rPr lang="en-US" altLang="en-US"/>
              <a:t>Toksik görünüm ve ciddi sistemik bulgular e</a:t>
            </a:r>
            <a:r>
              <a:rPr lang="en-US" altLang="en-US"/>
              <a:t>ş</a:t>
            </a:r>
            <a:r>
              <a:rPr lang="en-US" altLang="en-US"/>
              <a:t>lik edebilir.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AYIRICI TANI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519295"/>
          </a:xfrm>
        </p:spPr>
        <p:txBody>
          <a:bodyPr/>
          <a:p>
            <a:r>
              <a:rPr lang="en-US" altLang="en-US" sz="2000"/>
              <a:t>Ay</a:t>
            </a:r>
            <a:r>
              <a:rPr lang="en-US" altLang="en-US" sz="2000"/>
              <a:t>ı</a:t>
            </a:r>
            <a:r>
              <a:rPr lang="en-US" altLang="en-US" sz="2000"/>
              <a:t>r</a:t>
            </a:r>
            <a:r>
              <a:rPr lang="en-US" altLang="en-US" sz="2000"/>
              <a:t>ı</a:t>
            </a:r>
            <a:r>
              <a:rPr lang="en-US" altLang="en-US" sz="2000"/>
              <a:t>c</a:t>
            </a:r>
            <a:r>
              <a:rPr lang="en-US" altLang="en-US" sz="2000"/>
              <a:t>ı</a:t>
            </a:r>
            <a:r>
              <a:rPr lang="en-US" altLang="en-US" sz="2000"/>
              <a:t> tan</a:t>
            </a:r>
            <a:r>
              <a:rPr lang="en-US" altLang="en-US" sz="2000"/>
              <a:t>ı</a:t>
            </a:r>
            <a:r>
              <a:rPr lang="en-US" altLang="en-US" sz="2000"/>
              <a:t>da kula</a:t>
            </a:r>
            <a:r>
              <a:rPr lang="en-US" altLang="en-US" sz="2000"/>
              <a:t>ğ</a:t>
            </a:r>
            <a:r>
              <a:rPr lang="en-US" altLang="en-US" sz="2000"/>
              <a:t>a yans</a:t>
            </a:r>
            <a:r>
              <a:rPr lang="en-US" altLang="en-US" sz="2000"/>
              <a:t>ı</a:t>
            </a:r>
            <a:r>
              <a:rPr lang="en-US" altLang="en-US" sz="2000"/>
              <a:t>yan belirti yapabilecek di</a:t>
            </a:r>
            <a:r>
              <a:rPr lang="en-US" altLang="en-US" sz="2000"/>
              <a:t>ğ</a:t>
            </a:r>
            <a:r>
              <a:rPr lang="en-US" altLang="en-US" sz="2000"/>
              <a:t>er durumlar ak</a:t>
            </a:r>
            <a:r>
              <a:rPr lang="en-US" altLang="en-US" sz="2000"/>
              <a:t>ı</a:t>
            </a:r>
            <a:r>
              <a:rPr lang="en-US" altLang="en-US" sz="2000"/>
              <a:t>lda tutulmal</a:t>
            </a:r>
            <a:r>
              <a:rPr lang="en-US" altLang="en-US" sz="2000"/>
              <a:t>ı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◊ Di</a:t>
            </a:r>
            <a:r>
              <a:rPr lang="en-US" altLang="en-US" sz="2000"/>
              <a:t>ş</a:t>
            </a:r>
            <a:r>
              <a:rPr lang="en-US" altLang="en-US" sz="2000"/>
              <a:t> a</a:t>
            </a:r>
            <a:r>
              <a:rPr lang="en-US" altLang="en-US" sz="2000"/>
              <a:t>ğ</a:t>
            </a:r>
            <a:r>
              <a:rPr lang="en-US" altLang="en-US" sz="2000"/>
              <a:t>r</a:t>
            </a:r>
            <a:r>
              <a:rPr lang="en-US" altLang="en-US" sz="2000"/>
              <a:t>ı</a:t>
            </a:r>
            <a:r>
              <a:rPr lang="en-US" altLang="en-US" sz="2000"/>
              <a:t>s</a:t>
            </a:r>
            <a:r>
              <a:rPr lang="en-US" altLang="en-US" sz="2000"/>
              <a:t>ı</a:t>
            </a:r>
            <a:endParaRPr lang="en-US" altLang="en-US" sz="2000"/>
          </a:p>
          <a:p>
            <a:r>
              <a:rPr lang="en-US" altLang="en-US" sz="2000"/>
              <a:t>◊ Tonsillit,</a:t>
            </a:r>
            <a:endParaRPr lang="en-US" altLang="en-US" sz="2000"/>
          </a:p>
          <a:p>
            <a:r>
              <a:rPr lang="en-US" altLang="en-US" sz="2000"/>
              <a:t>◊ Farenjit,</a:t>
            </a:r>
            <a:endParaRPr lang="en-US" altLang="en-US" sz="2000"/>
          </a:p>
          <a:p>
            <a:r>
              <a:rPr lang="en-US" altLang="en-US" sz="2000"/>
              <a:t>◊ Rinit,</a:t>
            </a:r>
            <a:endParaRPr lang="en-US" altLang="en-US" sz="2000"/>
          </a:p>
          <a:p>
            <a:r>
              <a:rPr lang="en-US" altLang="en-US" sz="2000"/>
              <a:t>◊ Sinüzit,</a:t>
            </a:r>
            <a:endParaRPr lang="en-US" altLang="en-US" sz="2000"/>
          </a:p>
          <a:p>
            <a:r>
              <a:rPr lang="en-US" altLang="en-US" sz="2000"/>
              <a:t>◊ Temporomandibular eklem disfonksiyonu,</a:t>
            </a:r>
            <a:endParaRPr lang="en-US" altLang="en-US" sz="2000"/>
          </a:p>
          <a:p>
            <a:r>
              <a:rPr lang="en-US" altLang="en-US" sz="2000"/>
              <a:t>◊ Trigeminal nevralji,</a:t>
            </a:r>
            <a:endParaRPr lang="en-US" altLang="en-US" sz="2000"/>
          </a:p>
          <a:p>
            <a:r>
              <a:rPr lang="en-US" altLang="en-US" sz="2000"/>
              <a:t>◊ Nazofarenks tümörü.</a:t>
            </a:r>
            <a:endParaRPr lang="en-US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LABORATUVAR TESTLERİ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882630" cy="4750435"/>
          </a:xfrm>
        </p:spPr>
        <p:txBody>
          <a:bodyPr/>
          <a:p>
            <a:r>
              <a:rPr lang="en-US" altLang="en-US" sz="1800"/>
              <a:t>Rutin olarak tüm hastalarda laboratuvar incelemesi gerekmez. Ancak tanısı</a:t>
            </a:r>
            <a:r>
              <a:rPr lang="tr-TR" altLang="en-US" sz="1800"/>
              <a:t> </a:t>
            </a:r>
            <a:r>
              <a:rPr lang="en-US" altLang="en-US" sz="1800"/>
              <a:t>şüpheli, tedaviden fayda görmeyen, tekrarlayan vakalarda veya komplikasyon</a:t>
            </a:r>
            <a:r>
              <a:rPr lang="tr-TR" altLang="en-US" sz="1800"/>
              <a:t> </a:t>
            </a:r>
            <a:r>
              <a:rPr lang="en-US" altLang="en-US" sz="1800"/>
              <a:t>riski yüksek özellikte olgularda tetkik istenebilir. Kulak akıntısı kültürü, orta kulak</a:t>
            </a:r>
            <a:r>
              <a:rPr lang="tr-TR" altLang="en-US" sz="1800"/>
              <a:t> </a:t>
            </a:r>
            <a:r>
              <a:rPr lang="en-US" altLang="en-US" sz="1800"/>
              <a:t>sıvısından alınan kültür, kanda bakılan akut faz reaktanları incelenebilir</a:t>
            </a:r>
            <a:r>
              <a:rPr lang="tr-TR" altLang="en-US" sz="1800"/>
              <a:t>.</a:t>
            </a:r>
            <a:endParaRPr lang="en-US" altLang="en-US" sz="1800"/>
          </a:p>
          <a:p>
            <a:endParaRPr lang="en-US" altLang="en-US" sz="1800"/>
          </a:p>
          <a:p>
            <a:r>
              <a:rPr lang="tr-TR" altLang="en-US" sz="1800">
                <a:sym typeface="+mn-ea"/>
              </a:rPr>
              <a:t>G</a:t>
            </a:r>
            <a:r>
              <a:rPr lang="en-US" altLang="en-US" sz="1800">
                <a:sym typeface="+mn-ea"/>
              </a:rPr>
              <a:t>enel bakteriyel enfeksiyon bulgusu olarak lökosit, sedimentasyon ve CRP’de artış %75 olguda beklenir. Steril kulak kültürü saptanan vakalarda bu testlerin normal çıkma ihtimali daha yüksektir</a:t>
            </a:r>
            <a:r>
              <a:rPr lang="tr-TR" altLang="en-US" sz="1800">
                <a:sym typeface="+mn-ea"/>
              </a:rPr>
              <a:t>.</a:t>
            </a:r>
            <a:endParaRPr lang="en-US" altLang="en-US" sz="1800"/>
          </a:p>
          <a:p>
            <a:endParaRPr lang="en-US" altLang="en-US" sz="1800"/>
          </a:p>
          <a:p>
            <a:r>
              <a:rPr lang="en-US" altLang="en-US" sz="1800">
                <a:sym typeface="+mn-ea"/>
              </a:rPr>
              <a:t>Kan kültürü AOM’da nadiren (&lt;%1) pozitiftir, pozitif olguların çoğunu pnömokok oluşturur. AOM’da spesifik etyolojik ajanı belirlemede tek güvenilir yöntem timpanosentez ile alınan kültürdür. Timpanosentez; genellikle şiddetli ağrı varsa, yenidoğanda ve immünkompromize hastalarda etkeni belirlemede, antibiyotik tedavisinin başarısız olduğu vakalarda uygulanır. Nazofarenks kültürü timpanosentez kadar güvenilir değildir. </a:t>
            </a:r>
            <a:endParaRPr lang="en-US" altLang="en-US" sz="1800">
              <a:sym typeface="+mn-ea"/>
            </a:endParaRPr>
          </a:p>
          <a:p>
            <a:endParaRPr lang="en-US" altLang="en-US" sz="1800"/>
          </a:p>
          <a:p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GÖRÜNTÜLEME YÖNTEMLERİ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467340" cy="4828540"/>
          </a:xfrm>
        </p:spPr>
        <p:txBody>
          <a:bodyPr/>
          <a:p>
            <a:r>
              <a:rPr lang="en-US" altLang="en-US" sz="2000"/>
              <a:t>Rutin olarak tüm hastalarda görüntüleme yapılması gerekmez. Komplikasyon</a:t>
            </a:r>
            <a:r>
              <a:rPr lang="tr-TR" altLang="en-US" sz="2000"/>
              <a:t> </a:t>
            </a:r>
            <a:r>
              <a:rPr lang="en-US" altLang="en-US" sz="2000"/>
              <a:t>şüphesi (mastoidit, apse, temporal kemik tutulum vb.), kronik veya tedaviye</a:t>
            </a:r>
            <a:r>
              <a:rPr lang="tr-TR" altLang="en-US" sz="2000"/>
              <a:t> </a:t>
            </a:r>
            <a:r>
              <a:rPr lang="en-US" altLang="en-US" sz="2000"/>
              <a:t>dirençli otit olguları</a:t>
            </a:r>
            <a:r>
              <a:rPr lang="en-US" altLang="en-US" sz="2000"/>
              <a:t>nda bilgisayarlı tomografi veya magnetik rezonans ile inceleme</a:t>
            </a:r>
            <a:r>
              <a:rPr lang="tr-TR" altLang="en-US" sz="2000"/>
              <a:t> </a:t>
            </a:r>
            <a:r>
              <a:rPr lang="en-US" altLang="en-US" sz="2000"/>
              <a:t>iç</a:t>
            </a:r>
            <a:r>
              <a:rPr lang="en-US" altLang="en-US" sz="2000"/>
              <a:t>in sevk edilir.</a:t>
            </a:r>
            <a:endParaRPr lang="en-US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TEDAVİ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3985" y="951865"/>
            <a:ext cx="5866765" cy="3024505"/>
          </a:xfrm>
        </p:spPr>
        <p:txBody>
          <a:bodyPr/>
          <a:p>
            <a:endParaRPr lang="en-US" altLang="en-US" sz="2000" b="1"/>
          </a:p>
          <a:p>
            <a:r>
              <a:rPr lang="en-US" altLang="en-US" sz="2000" b="1"/>
              <a:t>Tedavi Ama</a:t>
            </a:r>
            <a:r>
              <a:rPr lang="en-US" altLang="en-US" sz="2000" b="1"/>
              <a:t>çları</a:t>
            </a:r>
            <a:endParaRPr lang="en-US" altLang="en-US" sz="2000" b="1"/>
          </a:p>
          <a:p>
            <a:r>
              <a:rPr lang="en-US" altLang="en-US" sz="2000"/>
              <a:t>A</a:t>
            </a:r>
            <a:r>
              <a:rPr lang="en-US" altLang="en-US" sz="2000"/>
              <a:t>ğ</a:t>
            </a:r>
            <a:r>
              <a:rPr lang="en-US" altLang="en-US" sz="2000"/>
              <a:t>r</a:t>
            </a:r>
            <a:r>
              <a:rPr lang="en-US" altLang="en-US" sz="2000"/>
              <a:t>ı</a:t>
            </a:r>
            <a:r>
              <a:rPr lang="en-US" altLang="en-US" sz="2000"/>
              <a:t>y</a:t>
            </a:r>
            <a:r>
              <a:rPr lang="en-US" altLang="en-US" sz="2000"/>
              <a:t>ı</a:t>
            </a:r>
            <a:r>
              <a:rPr lang="en-US" altLang="en-US" sz="2000"/>
              <a:t> azaltmak</a:t>
            </a:r>
            <a:endParaRPr lang="en-US" altLang="en-US" sz="2000"/>
          </a:p>
          <a:p>
            <a:r>
              <a:rPr lang="en-US" altLang="en-US" sz="2000"/>
              <a:t>Enfeksiyonu eradike etmek</a:t>
            </a:r>
            <a:endParaRPr lang="en-US" altLang="en-US" sz="2000"/>
          </a:p>
          <a:p>
            <a:r>
              <a:rPr lang="en-US" altLang="en-US" sz="2000"/>
              <a:t>Komplikasyonlar</a:t>
            </a:r>
            <a:r>
              <a:rPr lang="en-US" altLang="en-US" sz="2000"/>
              <a:t>ı</a:t>
            </a:r>
            <a:r>
              <a:rPr lang="en-US" altLang="en-US" sz="2000"/>
              <a:t> önlemek</a:t>
            </a:r>
            <a:endParaRPr lang="en-US" altLang="en-US" sz="2000"/>
          </a:p>
          <a:p>
            <a:r>
              <a:rPr lang="en-US" altLang="en-US" sz="2000"/>
              <a:t>İş</a:t>
            </a:r>
            <a:r>
              <a:rPr lang="en-US" altLang="en-US" sz="2000"/>
              <a:t>itme kayb</a:t>
            </a:r>
            <a:r>
              <a:rPr lang="en-US" altLang="en-US" sz="2000"/>
              <a:t>ı</a:t>
            </a:r>
            <a:r>
              <a:rPr lang="en-US" altLang="en-US" sz="2000"/>
              <a:t>n</a:t>
            </a:r>
            <a:r>
              <a:rPr lang="en-US" altLang="en-US" sz="2000"/>
              <a:t>ı</a:t>
            </a:r>
            <a:r>
              <a:rPr lang="en-US" altLang="en-US" sz="2000"/>
              <a:t> önlemek</a:t>
            </a:r>
            <a:endParaRPr lang="en-US" altLang="en-US" sz="2000"/>
          </a:p>
          <a:p>
            <a:r>
              <a:rPr lang="en-US" altLang="en-US" sz="2000"/>
              <a:t>Gereksiz antibiyotik kullan</a:t>
            </a:r>
            <a:r>
              <a:rPr lang="en-US" altLang="en-US" sz="2000"/>
              <a:t>ı</a:t>
            </a:r>
            <a:r>
              <a:rPr lang="en-US" altLang="en-US" sz="2000"/>
              <a:t>m</a:t>
            </a:r>
            <a:r>
              <a:rPr lang="en-US" altLang="en-US" sz="2000"/>
              <a:t>ı</a:t>
            </a:r>
            <a:r>
              <a:rPr lang="en-US" altLang="en-US" sz="2000"/>
              <a:t>n</a:t>
            </a:r>
            <a:r>
              <a:rPr lang="en-US" altLang="en-US" sz="2000"/>
              <a:t>ı</a:t>
            </a:r>
            <a:r>
              <a:rPr lang="en-US" altLang="en-US" sz="2000"/>
              <a:t> azaltmak</a:t>
            </a:r>
            <a:endParaRPr lang="en-US" altLang="en-US" sz="2000"/>
          </a:p>
        </p:txBody>
      </p:sp>
      <p:sp>
        <p:nvSpPr>
          <p:cNvPr id="5" name="Text Box 4"/>
          <p:cNvSpPr txBox="1"/>
          <p:nvPr/>
        </p:nvSpPr>
        <p:spPr>
          <a:xfrm>
            <a:off x="609600" y="951865"/>
            <a:ext cx="6096000" cy="1953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tr-TR" sz="2000" b="1" dirty="0" err="1">
              <a:sym typeface="+mn-ea"/>
            </a:endParaRPr>
          </a:p>
          <a:p>
            <a:r>
              <a:rPr lang="tr-TR" sz="2000" b="1" dirty="0" err="1">
                <a:sym typeface="+mn-ea"/>
              </a:rPr>
              <a:t>AOM’de</a:t>
            </a:r>
            <a:r>
              <a:rPr lang="tr-TR" sz="2000" b="1" dirty="0">
                <a:sym typeface="+mn-ea"/>
              </a:rPr>
              <a:t> tedavi 3 ana başlıkta toplanabilir:</a:t>
            </a:r>
            <a:endParaRPr lang="tr-TR" sz="2400" dirty="0"/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 err="1">
                <a:sym typeface="+mn-ea"/>
              </a:rPr>
              <a:t>Semptomatik</a:t>
            </a:r>
            <a:r>
              <a:rPr lang="tr-TR" dirty="0">
                <a:sym typeface="+mn-ea"/>
              </a:rPr>
              <a:t> tedavi</a:t>
            </a:r>
            <a:endParaRPr lang="tr-TR" dirty="0"/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 err="1">
                <a:sym typeface="+mn-ea"/>
              </a:rPr>
              <a:t>Antibiyoterapi</a:t>
            </a:r>
            <a:endParaRPr lang="tr-TR" dirty="0"/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>
                <a:sym typeface="+mn-ea"/>
              </a:rPr>
              <a:t>Cerrahi tedavi</a:t>
            </a:r>
            <a:endParaRPr lang="tr-TR" dirty="0"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TEDAVİ</a:t>
            </a:r>
            <a:endParaRPr lang="tr-TR" altLang="en-US" b="1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51180" y="1179830"/>
            <a:ext cx="9190355" cy="2703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3985260"/>
            <a:ext cx="9189720" cy="8972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TEDAVİ</a:t>
            </a:r>
            <a:endParaRPr lang="tr-TR" altLang="en-US" b="1"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149350"/>
            <a:ext cx="10245725" cy="44265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TEDAVİ</a:t>
            </a:r>
            <a:endParaRPr lang="tr-TR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2000"/>
              <a:t>Destek Tedavisi</a:t>
            </a:r>
            <a:endParaRPr lang="en-US" altLang="en-US" sz="2000"/>
          </a:p>
          <a:p>
            <a:r>
              <a:rPr lang="en-US" altLang="en-US" sz="2000"/>
              <a:t>S</a:t>
            </a:r>
            <a:r>
              <a:rPr lang="en-US" altLang="en-US" sz="2000"/>
              <a:t>ıv</a:t>
            </a:r>
            <a:r>
              <a:rPr lang="en-US" altLang="en-US" sz="2000"/>
              <a:t>ı al</a:t>
            </a:r>
            <a:r>
              <a:rPr lang="en-US" altLang="en-US" sz="2000"/>
              <a:t>ım</a:t>
            </a:r>
            <a:r>
              <a:rPr lang="en-US" altLang="en-US" sz="2000"/>
              <a:t>ı</a:t>
            </a:r>
            <a:endParaRPr lang="en-US" altLang="en-US" sz="2000"/>
          </a:p>
          <a:p>
            <a:r>
              <a:rPr lang="en-US" altLang="en-US" sz="2000"/>
              <a:t>Ateş</a:t>
            </a:r>
            <a:r>
              <a:rPr lang="en-US" altLang="en-US" sz="2000"/>
              <a:t> kontrolü</a:t>
            </a:r>
            <a:endParaRPr lang="en-US" altLang="en-US" sz="2000"/>
          </a:p>
          <a:p>
            <a:r>
              <a:rPr lang="en-US" altLang="en-US" sz="2000"/>
              <a:t>Nazal irrigasyon (e</a:t>
            </a:r>
            <a:r>
              <a:rPr lang="en-US" altLang="en-US" sz="2000"/>
              <a:t>şlik eden </a:t>
            </a:r>
            <a:r>
              <a:rPr lang="tr-TR" altLang="en-US" sz="2000"/>
              <a:t>ÜSYE </a:t>
            </a:r>
            <a:r>
              <a:rPr lang="en-US" altLang="en-US" sz="2000"/>
              <a:t>varsa)</a:t>
            </a:r>
            <a:endParaRPr lang="en-US" altLang="en-US" sz="2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85" y="3209925"/>
            <a:ext cx="4941570" cy="2254250"/>
          </a:xfrm>
        </p:spPr>
        <p:txBody>
          <a:bodyPr/>
          <a:p>
            <a:r>
              <a:rPr lang="en-US" altLang="en-US" sz="2000"/>
              <a:t>Baz</a:t>
            </a:r>
            <a:r>
              <a:rPr lang="en-US" altLang="en-US" sz="2000"/>
              <a:t>ı</a:t>
            </a:r>
            <a:r>
              <a:rPr lang="en-US" altLang="en-US" sz="2000"/>
              <a:t> </a:t>
            </a:r>
            <a:r>
              <a:rPr lang="en-US" altLang="en-US" sz="2000"/>
              <a:t>ç</a:t>
            </a:r>
            <a:r>
              <a:rPr lang="en-US" altLang="en-US" sz="2000"/>
              <a:t>ocuklarda ilk 48–72 saat antibiyotiksiz izlem önerilir.</a:t>
            </a:r>
            <a:endParaRPr lang="en-US" altLang="en-US" sz="2000"/>
          </a:p>
          <a:p>
            <a:r>
              <a:rPr lang="en-US" altLang="en-US" sz="2000"/>
              <a:t>2 ya</a:t>
            </a:r>
            <a:r>
              <a:rPr lang="en-US" altLang="en-US" sz="2000"/>
              <a:t>ş</a:t>
            </a:r>
            <a:endParaRPr lang="en-US" altLang="en-US" sz="2000"/>
          </a:p>
          <a:p>
            <a:r>
              <a:rPr lang="en-US" altLang="en-US" sz="2000"/>
              <a:t>Hafif semptom</a:t>
            </a:r>
            <a:endParaRPr lang="en-US" altLang="en-US" sz="2000"/>
          </a:p>
          <a:p>
            <a:r>
              <a:rPr lang="en-US" altLang="en-US" sz="2000"/>
              <a:t>Ate</a:t>
            </a:r>
            <a:r>
              <a:rPr lang="en-US" altLang="en-US" sz="2000"/>
              <a:t>ş</a:t>
            </a:r>
            <a:r>
              <a:rPr lang="en-US" altLang="en-US" sz="2000"/>
              <a:t> &lt;39</a:t>
            </a:r>
            <a:r>
              <a:rPr lang="en-US" altLang="en-US" sz="2000"/>
              <a:t>°</a:t>
            </a:r>
            <a:r>
              <a:rPr lang="en-US" altLang="en-US" sz="2000"/>
              <a:t>C</a:t>
            </a:r>
            <a:endParaRPr lang="en-US" altLang="en-US" sz="2000"/>
          </a:p>
          <a:p>
            <a:r>
              <a:rPr lang="en-US" altLang="en-US" sz="2000"/>
              <a:t>Tek tarafl</a:t>
            </a:r>
            <a:r>
              <a:rPr lang="en-US" altLang="en-US" sz="2000"/>
              <a:t>ı</a:t>
            </a:r>
            <a:r>
              <a:rPr lang="en-US" altLang="en-US" sz="2000"/>
              <a:t> AOM</a:t>
            </a:r>
            <a:endParaRPr lang="en-US" altLang="en-US" sz="2000"/>
          </a:p>
          <a:p>
            <a:r>
              <a:rPr lang="en-US" altLang="en-US" sz="2000"/>
              <a:t>Otore yok</a:t>
            </a:r>
            <a:endParaRPr lang="en-US" altLang="en-US" sz="2000"/>
          </a:p>
        </p:txBody>
      </p:sp>
      <p:sp>
        <p:nvSpPr>
          <p:cNvPr id="5" name="Text Box 4"/>
          <p:cNvSpPr txBox="1"/>
          <p:nvPr/>
        </p:nvSpPr>
        <p:spPr>
          <a:xfrm>
            <a:off x="6155690" y="943928"/>
            <a:ext cx="5080000" cy="2922905"/>
          </a:xfrm>
          <a:prstGeom prst="rect">
            <a:avLst/>
          </a:prstGeom>
        </p:spPr>
        <p:txBody>
          <a:bodyPr>
            <a:spAutoFit/>
          </a:bodyPr>
          <a:p>
            <a:pPr>
              <a:spcAft>
                <a:spcPct val="0"/>
              </a:spcAft>
            </a:pPr>
            <a:r>
              <a:rPr sz="2200" b="1"/>
              <a:t>Hemen Antibiyotik Gerekenler</a:t>
            </a:r>
            <a:endParaRPr sz="2200" b="1"/>
          </a:p>
          <a:p>
            <a:pPr>
              <a:spcAft>
                <a:spcPct val="0"/>
              </a:spcAft>
            </a:pPr>
            <a:endParaRPr sz="2200" b="1"/>
          </a:p>
          <a:p>
            <a:pPr>
              <a:buFont typeface="Arial" panose="020B0604020202020204"/>
              <a:buChar char="•"/>
            </a:pPr>
            <a:r>
              <a:rPr sz="2000"/>
              <a:t> &lt;6 ay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Şiddetli otalji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Ateş ≥39°C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Bilateral AOM (&lt;2 yaşta)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Otore varlığı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İmmünsüpresyon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/>
              <a:t> Kraniofasiyal anomaliler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EPİDEMİYOLOJİ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2000">
                <a:sym typeface="+mn-ea"/>
              </a:rPr>
              <a:t>OM tanılarının çoğu AOM şeklindedir. </a:t>
            </a:r>
            <a:endParaRPr lang="en-US" altLang="en-US" sz="2000">
              <a:sym typeface="+mn-ea"/>
            </a:endParaRPr>
          </a:p>
          <a:p>
            <a:endParaRPr lang="en-US" altLang="en-US" sz="2000"/>
          </a:p>
          <a:p>
            <a:r>
              <a:rPr lang="en-US" altLang="en-US" sz="2000"/>
              <a:t>Üç yaşına kadar bütün </a:t>
            </a:r>
            <a:r>
              <a:rPr lang="en-US" altLang="en-US" sz="2000"/>
              <a:t>çocukların yaklaşık 2/3’ü en az bir kez AOM geçirir</a:t>
            </a:r>
            <a:r>
              <a:rPr lang="tr-TR" altLang="en-US" sz="2000"/>
              <a:t>.</a:t>
            </a:r>
            <a:endParaRPr lang="tr-TR" altLang="en-US" sz="2000"/>
          </a:p>
          <a:p>
            <a:endParaRPr lang="en-US" altLang="en-US" sz="2000"/>
          </a:p>
          <a:p>
            <a:r>
              <a:rPr lang="tr-TR" altLang="en-US" sz="2000"/>
              <a:t>T</a:t>
            </a:r>
            <a:r>
              <a:rPr lang="en-US" altLang="en-US" sz="2000"/>
              <a:t>üm </a:t>
            </a:r>
            <a:r>
              <a:rPr lang="en-US" altLang="en-US" sz="2000"/>
              <a:t>çocukların %50’si iki ve daha fazla atak ge</a:t>
            </a:r>
            <a:r>
              <a:rPr lang="en-US" altLang="en-US" sz="2000"/>
              <a:t>çirir.  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Orta kulak efüzyonu, AOM atağından sonra </a:t>
            </a:r>
            <a:r>
              <a:rPr lang="en-US" altLang="en-US" sz="2000"/>
              <a:t>çocukların %40’</a:t>
            </a:r>
            <a:r>
              <a:rPr lang="en-US" altLang="en-US" sz="2000"/>
              <a:t>ında 4 hafta, %10’unda 3 ay persiste eder </a:t>
            </a:r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4" name="Content Placeholder 3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574155" y="1026160"/>
            <a:ext cx="4766945" cy="388112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TEDAVİ</a:t>
            </a:r>
            <a:endParaRPr lang="tr-TR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2400"/>
              <a:t>Rekürren AOM</a:t>
            </a:r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6 ayda ≥3 atak</a:t>
            </a:r>
            <a:endParaRPr lang="en-US" altLang="en-US" sz="2400"/>
          </a:p>
          <a:p>
            <a:r>
              <a:rPr lang="en-US" altLang="en-US" sz="2400"/>
              <a:t>veya</a:t>
            </a:r>
            <a:endParaRPr lang="en-US" altLang="en-US" sz="2400"/>
          </a:p>
          <a:p>
            <a:r>
              <a:rPr lang="en-US" altLang="en-US" sz="2400"/>
              <a:t>12 ayda ≥4 atak</a:t>
            </a: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14" name="Content Placeholder 13"/>
          <p:cNvSpPr/>
          <p:nvPr>
            <p:ph sz="half" idx="2"/>
          </p:nvPr>
        </p:nvSpPr>
        <p:spPr/>
        <p:txBody>
          <a:bodyPr/>
          <a:p>
            <a:r>
              <a:rPr lang="en-US" altLang="en-US" sz="2400">
                <a:sym typeface="+mn-ea"/>
              </a:rPr>
              <a:t>Risk faktörlerini azalt</a:t>
            </a:r>
            <a:r>
              <a:rPr lang="tr-TR" altLang="en-US" sz="2400">
                <a:sym typeface="+mn-ea"/>
              </a:rPr>
              <a:t>ılması</a:t>
            </a:r>
            <a:endParaRPr lang="en-US" altLang="en-US" sz="2400"/>
          </a:p>
          <a:p>
            <a:r>
              <a:rPr lang="en-US" altLang="en-US" sz="2400">
                <a:sym typeface="+mn-ea"/>
              </a:rPr>
              <a:t>Aşıların tamamlanması</a:t>
            </a:r>
            <a:endParaRPr lang="en-US" altLang="en-US" sz="2400"/>
          </a:p>
          <a:p>
            <a:r>
              <a:rPr lang="tr-TR" altLang="en-US" sz="2400">
                <a:sym typeface="+mn-ea"/>
              </a:rPr>
              <a:t>KBB </a:t>
            </a:r>
            <a:r>
              <a:rPr lang="en-US" altLang="en-US" sz="2400">
                <a:sym typeface="+mn-ea"/>
              </a:rPr>
              <a:t>değerlendirmesi</a:t>
            </a:r>
            <a:endParaRPr lang="en-US" altLang="en-US" sz="2400"/>
          </a:p>
          <a:p>
            <a:r>
              <a:rPr lang="en-US" altLang="en-US" sz="2400">
                <a:sym typeface="+mn-ea"/>
              </a:rPr>
              <a:t>Tüp düşünülmesi</a:t>
            </a:r>
            <a:endParaRPr lang="en-US" altLang="en-US" sz="2400"/>
          </a:p>
          <a:p>
            <a:endParaRPr 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TEDAVİ</a:t>
            </a:r>
            <a:endParaRPr lang="tr-TR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2000" b="1"/>
              <a:t>Timpanostomi Tüpü Endikasyonlar</a:t>
            </a:r>
            <a:r>
              <a:rPr lang="en-US" altLang="en-US" sz="2000" b="1"/>
              <a:t>ı</a:t>
            </a:r>
            <a:endParaRPr lang="en-US" altLang="en-US" sz="2000" b="1"/>
          </a:p>
          <a:p>
            <a:r>
              <a:rPr lang="en-US" altLang="en-US" sz="2000"/>
              <a:t>Rekürren AOM</a:t>
            </a:r>
            <a:endParaRPr lang="en-US" altLang="en-US" sz="2000"/>
          </a:p>
          <a:p>
            <a:r>
              <a:rPr lang="en-US" altLang="en-US" sz="2000"/>
              <a:t>Kronik OME</a:t>
            </a:r>
            <a:endParaRPr lang="en-US" altLang="en-US" sz="2000"/>
          </a:p>
          <a:p>
            <a:r>
              <a:rPr lang="en-US" altLang="en-US" sz="2000"/>
              <a:t>İşitme kayb</a:t>
            </a:r>
            <a:r>
              <a:rPr lang="en-US" altLang="en-US" sz="2000"/>
              <a:t>ı</a:t>
            </a:r>
            <a:endParaRPr lang="en-US" altLang="en-US" sz="2000"/>
          </a:p>
          <a:p>
            <a:r>
              <a:rPr lang="en-US" altLang="en-US" sz="2000"/>
              <a:t>Geliş</a:t>
            </a:r>
            <a:r>
              <a:rPr lang="en-US" altLang="en-US" sz="2000"/>
              <a:t>imsel risk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 b="1"/>
              <a:t>Faydalar</a:t>
            </a:r>
            <a:r>
              <a:rPr lang="en-US" altLang="en-US" sz="2000" b="1"/>
              <a:t>ı</a:t>
            </a:r>
            <a:endParaRPr lang="en-US" altLang="en-US" sz="2000" b="1"/>
          </a:p>
          <a:p>
            <a:r>
              <a:rPr lang="en-US" altLang="en-US" sz="2000"/>
              <a:t>Havalanma sağ</a:t>
            </a:r>
            <a:r>
              <a:rPr lang="en-US" altLang="en-US" sz="2000"/>
              <a:t>lar</a:t>
            </a:r>
            <a:endParaRPr lang="en-US" altLang="en-US" sz="2000"/>
          </a:p>
          <a:p>
            <a:r>
              <a:rPr lang="en-US" altLang="en-US" sz="2000"/>
              <a:t>Atak sı</a:t>
            </a:r>
            <a:r>
              <a:rPr lang="en-US" altLang="en-US" sz="2000"/>
              <a:t>klığı</a:t>
            </a:r>
            <a:r>
              <a:rPr lang="en-US" altLang="en-US" sz="2000"/>
              <a:t>nı</a:t>
            </a:r>
            <a:r>
              <a:rPr lang="en-US" altLang="en-US" sz="2000"/>
              <a:t> azaltı</a:t>
            </a:r>
            <a:r>
              <a:rPr lang="en-US" altLang="en-US" sz="2000"/>
              <a:t>r</a:t>
            </a:r>
            <a:endParaRPr lang="en-US" altLang="en-US" sz="2000"/>
          </a:p>
        </p:txBody>
      </p:sp>
      <p:pic>
        <p:nvPicPr>
          <p:cNvPr id="15" name="Content Placeholder 14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6181725" y="1443990"/>
            <a:ext cx="4777105" cy="274066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b="1" dirty="0">
                <a:sym typeface="+mn-ea"/>
              </a:rPr>
              <a:t>KONTROL</a:t>
            </a:r>
            <a:endParaRPr lang="tr-TR" b="1" dirty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tr-TR" sz="2400" dirty="0" err="1">
                <a:sym typeface="+mn-ea"/>
              </a:rPr>
              <a:t>AOM’li</a:t>
            </a:r>
            <a:r>
              <a:rPr lang="tr-TR" sz="2400" dirty="0">
                <a:sym typeface="+mn-ea"/>
              </a:rPr>
              <a:t> hasta: 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ym typeface="+mn-ea"/>
              </a:rPr>
              <a:t>          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>
                <a:sym typeface="+mn-ea"/>
              </a:rPr>
              <a:t> Akut semptomları düzeldikten sonra 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ym typeface="+mn-ea"/>
              </a:rPr>
              <a:t>          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>
                <a:sym typeface="+mn-ea"/>
              </a:rPr>
              <a:t> Yaklaşık 3-4 hafta boyunca haftalık </a:t>
            </a:r>
            <a:r>
              <a:rPr lang="tr-TR" sz="2400" dirty="0" err="1">
                <a:sym typeface="+mn-ea"/>
              </a:rPr>
              <a:t>otoskopi</a:t>
            </a:r>
            <a:r>
              <a:rPr lang="tr-TR" sz="2400" dirty="0">
                <a:sym typeface="+mn-ea"/>
              </a:rPr>
              <a:t>  </a:t>
            </a:r>
            <a:endParaRPr lang="tr-TR" sz="2400" dirty="0"/>
          </a:p>
          <a:p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tr-TR" sz="2400" dirty="0">
                <a:sym typeface="+mn-ea"/>
              </a:rPr>
              <a:t>En sık görülen sekel </a:t>
            </a:r>
            <a:endParaRPr lang="tr-T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ym typeface="Wingdings" panose="05000000000000000000" pitchFamily="2" charset="2"/>
              </a:rPr>
              <a:t>            </a:t>
            </a:r>
            <a:r>
              <a:rPr lang="tr-TR" sz="2400" dirty="0">
                <a:sym typeface="+mn-ea"/>
              </a:rPr>
              <a:t> </a:t>
            </a:r>
            <a:r>
              <a:rPr lang="tr-TR" sz="2400" dirty="0" err="1">
                <a:sym typeface="+mn-ea"/>
              </a:rPr>
              <a:t>timpanik</a:t>
            </a:r>
            <a:r>
              <a:rPr lang="tr-TR" sz="2400" dirty="0">
                <a:sym typeface="+mn-ea"/>
              </a:rPr>
              <a:t> </a:t>
            </a:r>
            <a:r>
              <a:rPr lang="tr-TR" sz="2400" dirty="0" err="1">
                <a:sym typeface="+mn-ea"/>
              </a:rPr>
              <a:t>kavitede</a:t>
            </a:r>
            <a:r>
              <a:rPr lang="tr-TR" sz="2400" dirty="0">
                <a:sym typeface="+mn-ea"/>
              </a:rPr>
              <a:t> </a:t>
            </a:r>
            <a:r>
              <a:rPr lang="tr-TR" sz="2400" dirty="0" err="1">
                <a:sym typeface="+mn-ea"/>
              </a:rPr>
              <a:t>seröz</a:t>
            </a:r>
            <a:r>
              <a:rPr lang="tr-TR" sz="2400" dirty="0">
                <a:sym typeface="+mn-ea"/>
              </a:rPr>
              <a:t> bir sıvı kalması</a:t>
            </a:r>
            <a:endParaRPr lang="tr-T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ym typeface="Wingdings" panose="05000000000000000000" pitchFamily="2" charset="2"/>
              </a:rPr>
              <a:t>             sıvı kaynaklı </a:t>
            </a:r>
            <a:r>
              <a:rPr lang="tr-TR" sz="2400" dirty="0">
                <a:sym typeface="+mn-ea"/>
              </a:rPr>
              <a:t>değişen derecelerde iletim tipi işitme kaybı</a:t>
            </a:r>
            <a:endParaRPr lang="tr-TR" sz="2400" dirty="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ym typeface="+mn-ea"/>
              </a:rPr>
              <a:t> </a:t>
            </a: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dirty="0">
                <a:sym typeface="+mn-ea"/>
              </a:rPr>
              <a:t>Tedavi edilmeden sıvı</a:t>
            </a:r>
            <a:endParaRPr lang="tr-T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ym typeface="+mn-ea"/>
              </a:rPr>
              <a:t>           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>
                <a:sym typeface="+mn-ea"/>
              </a:rPr>
              <a:t>kronik </a:t>
            </a:r>
            <a:r>
              <a:rPr lang="tr-TR" sz="2400" dirty="0" err="1">
                <a:sym typeface="+mn-ea"/>
              </a:rPr>
              <a:t>seröz</a:t>
            </a:r>
            <a:r>
              <a:rPr lang="tr-TR" sz="2400" dirty="0">
                <a:sym typeface="+mn-ea"/>
              </a:rPr>
              <a:t> (</a:t>
            </a:r>
            <a:r>
              <a:rPr lang="tr-TR" sz="2400" dirty="0" err="1">
                <a:sym typeface="+mn-ea"/>
              </a:rPr>
              <a:t>efüzyonlu</a:t>
            </a:r>
            <a:r>
              <a:rPr lang="tr-TR" sz="2400" dirty="0">
                <a:sym typeface="+mn-ea"/>
              </a:rPr>
              <a:t>) </a:t>
            </a:r>
            <a:r>
              <a:rPr lang="tr-TR" sz="2400" dirty="0" err="1">
                <a:sym typeface="+mn-ea"/>
              </a:rPr>
              <a:t>otitis</a:t>
            </a:r>
            <a:r>
              <a:rPr lang="tr-TR" sz="2400" dirty="0">
                <a:sym typeface="+mn-ea"/>
              </a:rPr>
              <a:t> </a:t>
            </a:r>
            <a:r>
              <a:rPr lang="tr-TR" sz="2400" dirty="0" err="1">
                <a:sym typeface="+mn-ea"/>
              </a:rPr>
              <a:t>media</a:t>
            </a:r>
            <a:r>
              <a:rPr lang="tr-TR" sz="2400" dirty="0">
                <a:sym typeface="+mn-ea"/>
              </a:rPr>
              <a:t>  </a:t>
            </a:r>
            <a:endParaRPr lang="tr-T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ym typeface="+mn-ea"/>
              </a:rPr>
              <a:t>           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>
                <a:sym typeface="+mn-ea"/>
              </a:rPr>
              <a:t> Tekrarlayan </a:t>
            </a:r>
            <a:r>
              <a:rPr lang="tr-TR" sz="2400" dirty="0" err="1">
                <a:sym typeface="+mn-ea"/>
              </a:rPr>
              <a:t>otitis</a:t>
            </a:r>
            <a:r>
              <a:rPr lang="tr-TR" sz="2400" dirty="0">
                <a:sym typeface="+mn-ea"/>
              </a:rPr>
              <a:t> </a:t>
            </a:r>
            <a:r>
              <a:rPr lang="tr-TR" sz="2400" dirty="0" err="1">
                <a:sym typeface="+mn-ea"/>
              </a:rPr>
              <a:t>media</a:t>
            </a:r>
            <a:endParaRPr lang="tr-TR" sz="2400" dirty="0"/>
          </a:p>
          <a:p>
            <a:endParaRPr 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KOMPLİKASYONLAR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7280"/>
            <a:ext cx="11075035" cy="5030470"/>
          </a:xfrm>
        </p:spPr>
        <p:txBody>
          <a:bodyPr/>
          <a:p>
            <a:r>
              <a:rPr lang="en-US" altLang="en-US" sz="2000"/>
              <a:t>Uygun tedavi edilmediğinde veya ge</a:t>
            </a:r>
            <a:r>
              <a:rPr lang="en-US" altLang="en-US" sz="2000"/>
              <a:t>ç kalınd</a:t>
            </a:r>
            <a:r>
              <a:rPr lang="en-US" altLang="en-US" sz="2000"/>
              <a:t>ığında ortaya çıkabilecek</a:t>
            </a:r>
            <a:r>
              <a:rPr lang="tr-TR" altLang="en-US" sz="2000"/>
              <a:t> </a:t>
            </a:r>
            <a:r>
              <a:rPr lang="en-US" altLang="en-US" sz="2000"/>
              <a:t>komplikasyonlar: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◊ İş</a:t>
            </a:r>
            <a:r>
              <a:rPr lang="en-US" altLang="en-US" sz="2000"/>
              <a:t>itme kaybı</a:t>
            </a:r>
            <a:r>
              <a:rPr lang="en-US" altLang="en-US" sz="2000"/>
              <a:t>,</a:t>
            </a:r>
            <a:endParaRPr lang="en-US" altLang="en-US" sz="2000"/>
          </a:p>
          <a:p>
            <a:r>
              <a:rPr lang="en-US" altLang="en-US" sz="2000"/>
              <a:t>◊ </a:t>
            </a:r>
            <a:r>
              <a:rPr lang="tr-TR" sz="2000"/>
              <a:t>Timpanik membran perforasyonu </a:t>
            </a:r>
            <a:r>
              <a:rPr lang="en-US" altLang="en-US" sz="2000"/>
              <a:t>,</a:t>
            </a:r>
            <a:endParaRPr lang="en-US" altLang="en-US" sz="2000"/>
          </a:p>
          <a:p>
            <a:r>
              <a:rPr lang="en-US" altLang="en-US" sz="2000"/>
              <a:t>◊ İç</a:t>
            </a:r>
            <a:r>
              <a:rPr lang="en-US" altLang="en-US" sz="2000"/>
              <a:t> kulak iltihabı</a:t>
            </a:r>
            <a:r>
              <a:rPr lang="en-US" altLang="en-US" sz="2000"/>
              <a:t>,</a:t>
            </a:r>
            <a:endParaRPr lang="en-US" altLang="en-US" sz="2000"/>
          </a:p>
          <a:p>
            <a:r>
              <a:rPr lang="en-US" altLang="en-US" sz="2000"/>
              <a:t>◊ Mastoidit </a:t>
            </a:r>
            <a:endParaRPr lang="en-US" altLang="en-US" sz="2000"/>
          </a:p>
          <a:p>
            <a:r>
              <a:rPr lang="en-US" altLang="en-US" sz="2000"/>
              <a:t>◊ Nadiren beyin iç</a:t>
            </a:r>
            <a:r>
              <a:rPr lang="en-US" altLang="en-US" sz="2000"/>
              <a:t>i tutulumlar (menenjit, beyin apsesi, lateral sinüs trombozu gibi)</a:t>
            </a:r>
            <a:endParaRPr lang="en-US" altLang="en-US" sz="2000"/>
          </a:p>
          <a:p>
            <a:r>
              <a:rPr lang="en-US" altLang="en-US" sz="2000"/>
              <a:t>◊ Yüz felci</a:t>
            </a:r>
            <a:endParaRPr lang="en-US" altLang="en-US" sz="2000"/>
          </a:p>
          <a:p>
            <a:r>
              <a:rPr lang="en-US" altLang="en-US" sz="2000"/>
              <a:t>Özellikle diyabetik ve immün yetmezlikli hastalar yakı</a:t>
            </a:r>
            <a:r>
              <a:rPr lang="en-US" altLang="en-US" sz="2000"/>
              <a:t>n takip gerektirir.</a:t>
            </a:r>
            <a:endParaRPr lang="en-US" altLang="en-US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SEVK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36650"/>
            <a:ext cx="10805795" cy="4991100"/>
          </a:xfrm>
        </p:spPr>
        <p:txBody>
          <a:bodyPr/>
          <a:p>
            <a:r>
              <a:rPr lang="en-US" altLang="en-US" sz="2000"/>
              <a:t>Sevk Kriterleri</a:t>
            </a:r>
            <a:endParaRPr lang="en-US" altLang="en-US" sz="2000"/>
          </a:p>
          <a:p>
            <a:r>
              <a:rPr lang="en-US" altLang="en-US" sz="2000"/>
              <a:t>◊ 6 ay iç</a:t>
            </a:r>
            <a:r>
              <a:rPr lang="en-US" altLang="en-US" sz="2000"/>
              <a:t>inde ≥3 atak veya 12 ay iç</a:t>
            </a:r>
            <a:r>
              <a:rPr lang="en-US" altLang="en-US" sz="2000"/>
              <a:t>inde ≥4 atak.</a:t>
            </a:r>
            <a:endParaRPr lang="en-US" altLang="en-US" sz="2000"/>
          </a:p>
          <a:p>
            <a:r>
              <a:rPr lang="en-US" altLang="en-US" sz="2000"/>
              <a:t>◊ 72 saat antibiyotik tedavisine rağ</a:t>
            </a:r>
            <a:r>
              <a:rPr lang="en-US" altLang="en-US" sz="2000"/>
              <a:t>men semptomlarda düzelme olmaması</a:t>
            </a:r>
            <a:r>
              <a:rPr lang="en-US" altLang="en-US" sz="2000"/>
              <a:t>.</a:t>
            </a:r>
            <a:endParaRPr lang="en-US" altLang="en-US" sz="2000"/>
          </a:p>
          <a:p>
            <a:r>
              <a:rPr lang="en-US" altLang="en-US" sz="2000"/>
              <a:t>◊ Kulak zarı</a:t>
            </a:r>
            <a:r>
              <a:rPr lang="en-US" altLang="en-US" sz="2000"/>
              <a:t> perforasyonu.</a:t>
            </a:r>
            <a:endParaRPr lang="en-US" altLang="en-US" sz="2000"/>
          </a:p>
          <a:p>
            <a:r>
              <a:rPr lang="en-US" altLang="en-US" sz="2000"/>
              <a:t>◊ Mastoidit, apse, yüz felci, intrakranial komplikasyonlar.</a:t>
            </a:r>
            <a:endParaRPr lang="en-US" altLang="en-US" sz="2000"/>
          </a:p>
          <a:p>
            <a:r>
              <a:rPr lang="en-US" altLang="en-US" sz="2000"/>
              <a:t>◊ İ</a:t>
            </a:r>
            <a:r>
              <a:rPr lang="en-US" altLang="en-US" sz="2000"/>
              <a:t>mmün yetmezlikli hastalar ve kontrolsüz diyabet hastaları</a:t>
            </a:r>
            <a:r>
              <a:rPr lang="en-US" altLang="en-US" sz="2000"/>
              <a:t>.</a:t>
            </a:r>
            <a:endParaRPr lang="en-US" altLang="en-US" sz="2000"/>
          </a:p>
          <a:p>
            <a:r>
              <a:rPr lang="en-US" altLang="en-US" sz="2000"/>
              <a:t>◊ ≥3 aydan uzun süren bilateral efüzyona bağ</a:t>
            </a:r>
            <a:r>
              <a:rPr lang="en-US" altLang="en-US" sz="2000"/>
              <a:t>lı</a:t>
            </a:r>
            <a:r>
              <a:rPr lang="en-US" altLang="en-US" sz="2000"/>
              <a:t> timpanik membran bombeleş</a:t>
            </a:r>
            <a:r>
              <a:rPr lang="en-US" altLang="en-US" sz="2000"/>
              <a:t>mesi.</a:t>
            </a:r>
            <a:endParaRPr lang="en-US" altLang="en-US" sz="2000"/>
          </a:p>
          <a:p>
            <a:r>
              <a:rPr lang="en-US" altLang="en-US" sz="2000"/>
              <a:t>◊ Konuş</a:t>
            </a:r>
            <a:r>
              <a:rPr lang="en-US" altLang="en-US" sz="2000"/>
              <a:t>ma ve öğ</a:t>
            </a:r>
            <a:r>
              <a:rPr lang="en-US" altLang="en-US" sz="2000"/>
              <a:t>renmeyi etkileyen iş</a:t>
            </a:r>
            <a:r>
              <a:rPr lang="en-US" altLang="en-US" sz="2000"/>
              <a:t>itme kaybı</a:t>
            </a:r>
            <a:r>
              <a:rPr lang="en-US" altLang="en-US" sz="2000"/>
              <a:t> (3 aydan uzun fonksiyon</a:t>
            </a:r>
            <a:endParaRPr lang="en-US" altLang="en-US" sz="2000"/>
          </a:p>
          <a:p>
            <a:r>
              <a:rPr lang="en-US" altLang="en-US" sz="2000"/>
              <a:t>bozukluğ</a:t>
            </a:r>
            <a:r>
              <a:rPr lang="en-US" altLang="en-US" sz="2000"/>
              <a:t>u)</a:t>
            </a:r>
            <a:endParaRPr lang="en-US" altLang="en-US" sz="2000"/>
          </a:p>
          <a:p>
            <a:r>
              <a:rPr lang="en-US" altLang="en-US" sz="2000"/>
              <a:t>◊ Tek taraflı</a:t>
            </a:r>
            <a:r>
              <a:rPr lang="en-US" altLang="en-US" sz="2000"/>
              <a:t> OME (eriş</a:t>
            </a:r>
            <a:r>
              <a:rPr lang="en-US" altLang="en-US" sz="2000"/>
              <a:t>kinlerde nazofarenks tümörü ekarte edilmeli).</a:t>
            </a:r>
            <a:endParaRPr lang="en-US" altLang="en-US" sz="2000"/>
          </a:p>
          <a:p>
            <a:r>
              <a:rPr lang="en-US" altLang="en-US" sz="2000"/>
              <a:t>◊ 3 aydan küç</a:t>
            </a:r>
            <a:r>
              <a:rPr lang="en-US" altLang="en-US" sz="2000"/>
              <a:t>ük bebeklerde görülen otitler.</a:t>
            </a:r>
            <a:endParaRPr lang="en-US" altLang="en-US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b="1" dirty="0">
                <a:sym typeface="+mn-ea"/>
              </a:rPr>
              <a:t> OTİTİS MEDİA </a:t>
            </a:r>
            <a:r>
              <a:rPr lang="tr-TR" b="1" dirty="0">
                <a:sym typeface="+mn-ea"/>
              </a:rPr>
              <a:t>SERÖZ (EFÜZYONLU)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 sz="2000"/>
              <a:t>A</a:t>
            </a:r>
            <a:r>
              <a:rPr lang="en-US" altLang="en-US" sz="2000"/>
              <a:t>ğr</a:t>
            </a:r>
            <a:r>
              <a:rPr lang="en-US" altLang="en-US" sz="2000"/>
              <a:t>ıs</a:t>
            </a:r>
            <a:r>
              <a:rPr lang="en-US" altLang="en-US" sz="2000"/>
              <a:t>ız i</a:t>
            </a:r>
            <a:r>
              <a:rPr lang="en-US" altLang="en-US" sz="2000"/>
              <a:t>şitme kayb</a:t>
            </a:r>
            <a:r>
              <a:rPr lang="en-US" altLang="en-US" sz="2000"/>
              <a:t>ı ile TM genellikle normal renk ve pozisyonda olabilir veya</a:t>
            </a:r>
            <a:r>
              <a:rPr lang="tr-TR" altLang="en-US" sz="2000"/>
              <a:t> </a:t>
            </a:r>
            <a:r>
              <a:rPr lang="en-US" altLang="en-US" sz="2000"/>
              <a:t>hafif</a:t>
            </a:r>
            <a:r>
              <a:rPr lang="en-US" altLang="en-US" sz="2000"/>
              <a:t>ç</a:t>
            </a:r>
            <a:r>
              <a:rPr lang="en-US" altLang="en-US" sz="2000"/>
              <a:t>e geri </a:t>
            </a:r>
            <a:r>
              <a:rPr lang="en-US" altLang="en-US" sz="2000"/>
              <a:t>ç</a:t>
            </a:r>
            <a:r>
              <a:rPr lang="en-US" altLang="en-US" sz="2000"/>
              <a:t>ekilmi</a:t>
            </a:r>
            <a:r>
              <a:rPr lang="en-US" altLang="en-US" sz="2000"/>
              <a:t>ş</a:t>
            </a:r>
            <a:r>
              <a:rPr lang="en-US" altLang="en-US" sz="2000"/>
              <a:t> olabilir. </a:t>
            </a:r>
            <a:endParaRPr lang="en-US" altLang="en-US" sz="2000"/>
          </a:p>
          <a:p>
            <a:r>
              <a:rPr lang="en-US" altLang="en-US" sz="2000"/>
              <a:t>Hava-s</a:t>
            </a:r>
            <a:r>
              <a:rPr lang="en-US" altLang="en-US" sz="2000"/>
              <a:t>ı</a:t>
            </a:r>
            <a:r>
              <a:rPr lang="en-US" altLang="en-US" sz="2000"/>
              <a:t>v</a:t>
            </a:r>
            <a:r>
              <a:rPr lang="en-US" altLang="en-US" sz="2000"/>
              <a:t>ı</a:t>
            </a:r>
            <a:r>
              <a:rPr lang="en-US" altLang="en-US" sz="2000"/>
              <a:t> seviyesi veya kabarc</a:t>
            </a:r>
            <a:r>
              <a:rPr lang="en-US" altLang="en-US" sz="2000"/>
              <a:t>ı</a:t>
            </a:r>
            <a:r>
              <a:rPr lang="en-US" altLang="en-US" sz="2000"/>
              <a:t>klar görülebilir. </a:t>
            </a:r>
            <a:endParaRPr lang="en-US" altLang="en-US" sz="2000"/>
          </a:p>
          <a:p>
            <a:r>
              <a:rPr lang="en-US" altLang="en-US" sz="2000"/>
              <a:t>TM</a:t>
            </a:r>
            <a:r>
              <a:rPr lang="tr-TR" altLang="en-US" sz="2000"/>
              <a:t> </a:t>
            </a:r>
            <a:r>
              <a:rPr lang="en-US" altLang="en-US" sz="2000"/>
              <a:t>hareketlili</a:t>
            </a:r>
            <a:r>
              <a:rPr lang="en-US" altLang="en-US" sz="2000"/>
              <a:t>ğ</a:t>
            </a:r>
            <a:r>
              <a:rPr lang="en-US" altLang="en-US" sz="2000"/>
              <a:t>i azalm</a:t>
            </a:r>
            <a:r>
              <a:rPr lang="en-US" altLang="en-US" sz="2000"/>
              <a:t>ış</a:t>
            </a:r>
            <a:r>
              <a:rPr lang="en-US" altLang="en-US" sz="2000"/>
              <a:t>t</a:t>
            </a:r>
            <a:r>
              <a:rPr lang="en-US" altLang="en-US" sz="2000"/>
              <a:t>ı</a:t>
            </a:r>
            <a:r>
              <a:rPr lang="en-US" altLang="en-US" sz="2000"/>
              <a:t>r.</a:t>
            </a:r>
            <a:endParaRPr lang="en-US" altLang="en-US" sz="2000"/>
          </a:p>
          <a:p>
            <a:r>
              <a:rPr lang="en-US" altLang="en-US" sz="2000"/>
              <a:t>Belirgin hiperemi genellikle yok</a:t>
            </a:r>
            <a:r>
              <a:rPr lang="tr-TR" altLang="en-US" sz="2000"/>
              <a:t>tur</a:t>
            </a:r>
            <a:endParaRPr lang="en-US" altLang="en-US" sz="2000"/>
          </a:p>
          <a:p>
            <a:r>
              <a:rPr lang="en-US" altLang="en-US" sz="2000"/>
              <a:t>Bombelik olmaz veya hafiftir</a:t>
            </a:r>
            <a:endParaRPr lang="en-US" altLang="en-US" sz="2000"/>
          </a:p>
          <a:p>
            <a:r>
              <a:rPr lang="en-US" altLang="en-US" sz="2000"/>
              <a:t>Akut inflamasyon bulgular</a:t>
            </a:r>
            <a:r>
              <a:rPr lang="en-US" altLang="en-US" sz="2000"/>
              <a:t>ı</a:t>
            </a:r>
            <a:r>
              <a:rPr lang="en-US" altLang="en-US" sz="2000"/>
              <a:t> daha azd</a:t>
            </a:r>
            <a:r>
              <a:rPr lang="en-US" altLang="en-US" sz="2000"/>
              <a:t>ı</a:t>
            </a:r>
            <a:r>
              <a:rPr lang="en-US" altLang="en-US" sz="2000"/>
              <a:t>r</a:t>
            </a:r>
            <a:endParaRPr lang="en-US" altLang="en-US" sz="2000"/>
          </a:p>
          <a:p>
            <a:r>
              <a:rPr lang="en-US" altLang="en-US" sz="2000"/>
              <a:t>A</a:t>
            </a:r>
            <a:r>
              <a:rPr lang="en-US" altLang="en-US" sz="2000"/>
              <a:t>ğ</a:t>
            </a:r>
            <a:r>
              <a:rPr lang="en-US" altLang="en-US" sz="2000"/>
              <a:t>r</a:t>
            </a:r>
            <a:r>
              <a:rPr lang="en-US" altLang="en-US" sz="2000"/>
              <a:t>ı</a:t>
            </a:r>
            <a:r>
              <a:rPr lang="en-US" altLang="en-US" sz="2000"/>
              <a:t> ve ate</a:t>
            </a:r>
            <a:r>
              <a:rPr lang="en-US" altLang="en-US" sz="2000"/>
              <a:t>ş</a:t>
            </a:r>
            <a:r>
              <a:rPr lang="en-US" altLang="en-US" sz="2000"/>
              <a:t> </a:t>
            </a:r>
            <a:r>
              <a:rPr lang="en-US" altLang="en-US" sz="2000"/>
              <a:t>ç</a:t>
            </a:r>
            <a:r>
              <a:rPr lang="en-US" altLang="en-US" sz="2000"/>
              <a:t>o</a:t>
            </a:r>
            <a:r>
              <a:rPr lang="en-US" altLang="en-US" sz="2000"/>
              <a:t>ğ</a:t>
            </a:r>
            <a:r>
              <a:rPr lang="en-US" altLang="en-US" sz="2000"/>
              <a:t>unlukla yoktur</a:t>
            </a:r>
            <a:endParaRPr lang="en-US" altLang="en-US" sz="2000"/>
          </a:p>
          <a:p>
            <a:pPr>
              <a:lnSpc>
                <a:spcPct val="100000"/>
              </a:lnSpc>
            </a:pPr>
            <a:r>
              <a:rPr lang="tr-TR" sz="2000" dirty="0">
                <a:sym typeface="+mn-ea"/>
              </a:rPr>
              <a:t>En sık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>
                <a:sym typeface="+mn-ea"/>
              </a:rPr>
              <a:t>5-8 yaş</a:t>
            </a:r>
            <a:endParaRPr lang="tr-TR" sz="2000" dirty="0"/>
          </a:p>
          <a:p>
            <a:pPr>
              <a:lnSpc>
                <a:spcPct val="100000"/>
              </a:lnSpc>
            </a:pPr>
            <a:r>
              <a:rPr lang="tr-TR" sz="2000" dirty="0">
                <a:sym typeface="+mn-ea"/>
              </a:rPr>
              <a:t>Çocukluk çağında görülen iletim tipi işitme kayıplarının en sık sebebi</a:t>
            </a:r>
            <a:endParaRPr lang="tr-TR" sz="2000" dirty="0"/>
          </a:p>
          <a:p>
            <a:endParaRPr lang="en-US" altLang="en-US" sz="20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rcRect l="262" r="262"/>
          <a:stretch>
            <a:fillRect/>
          </a:stretch>
        </p:blipFill>
        <p:spPr>
          <a:xfrm>
            <a:off x="6534785" y="1174750"/>
            <a:ext cx="5047615" cy="464312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4655" y="2611755"/>
            <a:ext cx="10972165" cy="32696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970270" y="96901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+mn-ea"/>
              </a:rPr>
              <a:t>       -  İşitme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+mn-ea"/>
              </a:rPr>
              <a:t>       -  Konuşma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+mn-ea"/>
              </a:rPr>
              <a:t>       -  Dil gelişimi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+mn-ea"/>
              </a:rPr>
              <a:t>       -  Öğrenme  olumsuz etkilenir.</a:t>
            </a:r>
            <a:endParaRPr lang="tr-TR" dirty="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4655" y="83058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tr-TR" dirty="0">
                <a:sym typeface="+mn-ea"/>
              </a:rPr>
              <a:t>Hastaların çoğunda tek belirti </a:t>
            </a:r>
            <a:r>
              <a:rPr lang="tr-TR" dirty="0">
                <a:sym typeface="Wingdings" panose="05000000000000000000" pitchFamily="2" charset="2"/>
              </a:rPr>
              <a:t>    İ</a:t>
            </a:r>
            <a:r>
              <a:rPr lang="tr-TR" dirty="0">
                <a:sym typeface="+mn-ea"/>
              </a:rPr>
              <a:t>şitme kaybı</a:t>
            </a:r>
            <a:endParaRPr lang="tr-TR" dirty="0"/>
          </a:p>
          <a:p>
            <a:endParaRPr lang="tr-TR" dirty="0"/>
          </a:p>
          <a:p>
            <a:r>
              <a:rPr lang="tr-TR" dirty="0">
                <a:sym typeface="+mn-ea"/>
              </a:rPr>
              <a:t>Ağrı </a:t>
            </a:r>
            <a:r>
              <a:rPr lang="tr-TR" b="1" dirty="0">
                <a:sym typeface="+mn-ea"/>
              </a:rPr>
              <a:t>X</a:t>
            </a:r>
            <a:endParaRPr lang="tr-TR" b="1" dirty="0"/>
          </a:p>
          <a:p>
            <a:r>
              <a:rPr lang="tr-TR" dirty="0">
                <a:sym typeface="+mn-ea"/>
              </a:rPr>
              <a:t>ateş </a:t>
            </a:r>
            <a:r>
              <a:rPr lang="tr-TR" b="1" dirty="0">
                <a:sym typeface="+mn-ea"/>
              </a:rPr>
              <a:t>X                                 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TANIDA GECİKME</a:t>
            </a:r>
            <a:r>
              <a:rPr lang="tr-TR" b="1" dirty="0">
                <a:solidFill>
                  <a:srgbClr val="FF0000"/>
                </a:solidFill>
                <a:sym typeface="+mn-ea"/>
              </a:rPr>
              <a:t>           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>
                <a:sym typeface="+mn-ea"/>
              </a:rPr>
              <a:t>kulak akıntısı </a:t>
            </a:r>
            <a:r>
              <a:rPr lang="tr-TR" b="1" dirty="0">
                <a:sym typeface="+mn-ea"/>
              </a:rPr>
              <a:t>X</a:t>
            </a:r>
            <a:endParaRPr lang="tr-TR" b="1" dirty="0"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8960" y="177800"/>
            <a:ext cx="9316720" cy="513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tr-TR" sz="3400" b="1" dirty="0">
                <a:sym typeface="+mn-ea"/>
              </a:rPr>
              <a:t>OTİTİS MEDİA SERÖZ (EFÜZYONLU)</a:t>
            </a:r>
            <a:endParaRPr lang="tr-TR" sz="3400" b="1" dirty="0"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2901950"/>
            <a:ext cx="5384800" cy="14973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2570480"/>
            <a:ext cx="11121390" cy="3093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09600" y="773430"/>
            <a:ext cx="609600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ct val="0"/>
              </a:spcAft>
            </a:pPr>
            <a:r>
              <a:rPr sz="2000" b="1">
                <a:sym typeface="+mn-ea"/>
              </a:rPr>
              <a:t>Cerrahi Endikasyon</a:t>
            </a:r>
            <a:endParaRPr sz="2000" b="1">
              <a:sym typeface="+mn-ea"/>
            </a:endParaRPr>
          </a:p>
          <a:p>
            <a:pPr>
              <a:spcAft>
                <a:spcPct val="0"/>
              </a:spcAft>
            </a:pPr>
            <a:endParaRPr sz="2200" b="1"/>
          </a:p>
          <a:p>
            <a:pPr>
              <a:buFont typeface="Arial" panose="020B0604020202020204"/>
              <a:buChar char="•"/>
            </a:pPr>
            <a:r>
              <a:rPr sz="1600">
                <a:sym typeface="+mn-ea"/>
              </a:rPr>
              <a:t> </a:t>
            </a:r>
            <a:r>
              <a:rPr sz="2000">
                <a:sym typeface="+mn-ea"/>
              </a:rPr>
              <a:t>≥3 ay persistan effüzyon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>
                <a:sym typeface="+mn-ea"/>
              </a:rPr>
              <a:t> İşitme kaybı </a:t>
            </a:r>
            <a:endParaRPr sz="2000"/>
          </a:p>
          <a:p>
            <a:pPr>
              <a:buFont typeface="Arial" panose="020B0604020202020204"/>
              <a:buChar char="•"/>
            </a:pPr>
            <a:r>
              <a:rPr sz="2000">
                <a:sym typeface="+mn-ea"/>
              </a:rPr>
              <a:t> Konuşma gecikmesi</a:t>
            </a:r>
            <a:endParaRPr lang="en-US" sz="2000">
              <a:sym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b="1" dirty="0">
                <a:sym typeface="+mn-ea"/>
              </a:rPr>
              <a:t>OTİTİS MEDİA SERÖZ (EFÜZYONLU)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650855" cy="4084955"/>
          </a:xfrm>
        </p:spPr>
        <p:txBody>
          <a:bodyPr/>
          <a:p>
            <a:r>
              <a:rPr lang="tr-TR" sz="2000" b="1" dirty="0">
                <a:sym typeface="+mn-ea"/>
              </a:rPr>
              <a:t>Sevk edilmesi gerekenler:</a:t>
            </a:r>
            <a:endParaRPr lang="tr-TR" sz="2000" b="1" dirty="0"/>
          </a:p>
          <a:p>
            <a:endParaRPr lang="tr-TR" sz="2000" dirty="0"/>
          </a:p>
          <a:p>
            <a:pPr marL="0" indent="0">
              <a:buNone/>
            </a:pPr>
            <a:r>
              <a:rPr lang="tr-TR" sz="2000" dirty="0">
                <a:sym typeface="+mn-ea"/>
              </a:rPr>
              <a:t>  - </a:t>
            </a:r>
            <a:r>
              <a:rPr lang="tr-TR" sz="2000" dirty="0" err="1">
                <a:sym typeface="+mn-ea"/>
              </a:rPr>
              <a:t>Efüzyonu</a:t>
            </a:r>
            <a:r>
              <a:rPr lang="tr-TR" sz="2000" dirty="0">
                <a:sym typeface="+mn-ea"/>
              </a:rPr>
              <a:t> 3 aydan uzun süren</a:t>
            </a:r>
            <a:endParaRPr lang="tr-TR" sz="2000" dirty="0"/>
          </a:p>
          <a:p>
            <a:pPr marL="0" indent="0">
              <a:buNone/>
            </a:pPr>
            <a:r>
              <a:rPr lang="tr-TR" sz="2000" dirty="0">
                <a:sym typeface="+mn-ea"/>
              </a:rPr>
              <a:t>  - Beraberinde işitme kaybı ve diğer semptomlar olan</a:t>
            </a:r>
            <a:endParaRPr lang="tr-TR" sz="2000" dirty="0"/>
          </a:p>
          <a:p>
            <a:pPr marL="0" indent="0">
              <a:buNone/>
            </a:pPr>
            <a:r>
              <a:rPr lang="tr-TR" sz="2000" dirty="0">
                <a:sym typeface="+mn-ea"/>
              </a:rPr>
              <a:t>  - Risk faktörleri olan</a:t>
            </a:r>
            <a:endParaRPr lang="tr-TR" sz="2000" dirty="0"/>
          </a:p>
          <a:p>
            <a:pPr marL="0" indent="0">
              <a:buNone/>
            </a:pPr>
            <a:r>
              <a:rPr lang="tr-TR" sz="2000" dirty="0">
                <a:sym typeface="+mn-ea"/>
              </a:rPr>
              <a:t>  - </a:t>
            </a:r>
            <a:r>
              <a:rPr lang="tr-TR" sz="2000" dirty="0" err="1">
                <a:sym typeface="+mn-ea"/>
              </a:rPr>
              <a:t>Timpanik</a:t>
            </a:r>
            <a:r>
              <a:rPr lang="tr-TR" sz="2000" dirty="0">
                <a:sym typeface="+mn-ea"/>
              </a:rPr>
              <a:t> veya </a:t>
            </a:r>
            <a:r>
              <a:rPr lang="tr-TR" sz="2000" dirty="0" err="1">
                <a:sym typeface="+mn-ea"/>
              </a:rPr>
              <a:t>auriküler</a:t>
            </a:r>
            <a:r>
              <a:rPr lang="tr-TR" sz="2000" dirty="0">
                <a:sym typeface="+mn-ea"/>
              </a:rPr>
              <a:t> yapısal problem gelişen</a:t>
            </a:r>
            <a:endParaRPr lang="tr-TR" sz="2000" dirty="0"/>
          </a:p>
          <a:p>
            <a:endParaRPr lang="en-US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KAYNAKLAR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9660"/>
            <a:ext cx="11284585" cy="5038090"/>
          </a:xfrm>
        </p:spPr>
        <p:txBody>
          <a:bodyPr/>
          <a:p>
            <a:r>
              <a:rPr lang="en-US" altLang="en-US" sz="2400" dirty="0">
                <a:sym typeface="+mn-ea"/>
              </a:rPr>
              <a:t>Birinci Basamağ</a:t>
            </a:r>
            <a:r>
              <a:rPr lang="en-US" altLang="en-US" sz="2400" dirty="0">
                <a:sym typeface="+mn-ea"/>
              </a:rPr>
              <a:t>a Yönelik Tanı</a:t>
            </a:r>
            <a:r>
              <a:rPr lang="en-US" altLang="en-US" sz="2400" dirty="0">
                <a:sym typeface="+mn-ea"/>
              </a:rPr>
              <a:t> ve Tedavi Rehberleri 2026</a:t>
            </a:r>
            <a:endParaRPr lang="en-US" altLang="en-US" sz="2400" dirty="0">
              <a:sym typeface="+mn-ea"/>
            </a:endParaRPr>
          </a:p>
          <a:p>
            <a:r>
              <a:rPr lang="en-US" altLang="en-US" sz="2400"/>
              <a:t>Güncel Pediatri 2003 ;</a:t>
            </a:r>
            <a:r>
              <a:rPr lang="en-US" altLang="en-US" sz="2400"/>
              <a:t>Çocuklarda Akut Otitis Media</a:t>
            </a:r>
            <a:endParaRPr lang="en-US" altLang="en-US" sz="2400"/>
          </a:p>
          <a:p>
            <a:r>
              <a:rPr lang="en-US" altLang="en-US" sz="2400"/>
              <a:t>AAFP Clinical Practice Guideline – Acute Otitis Media (2019)</a:t>
            </a:r>
            <a:endParaRPr lang="en-US" altLang="en-US" sz="2400"/>
          </a:p>
          <a:p>
            <a:r>
              <a:rPr lang="en-US" altLang="en-US" sz="2400"/>
              <a:t>https://www.aafp.org/pubs/afp/issues/2019/0915/p350.html [cited 2025 Dec 26].</a:t>
            </a:r>
            <a:endParaRPr lang="en-US" altLang="en-US" sz="2400"/>
          </a:p>
          <a:p>
            <a:r>
              <a:rPr lang="en-US" altLang="en-US" sz="2400"/>
              <a:t>3. AAO-HNSF Clinical Practice Guideline – Otitis Media with Effusion (Update 2016)</a:t>
            </a:r>
            <a:endParaRPr lang="en-US" altLang="en-US" sz="2400"/>
          </a:p>
          <a:p>
            <a:r>
              <a:rPr lang="en-US" altLang="en-US" sz="2400"/>
              <a:t>https://journals.sagepub.com/doi/10.1177/0194599815623467 [cited 2025 Dec 26].</a:t>
            </a:r>
            <a:endParaRPr lang="en-US" altLang="en-US" sz="2400"/>
          </a:p>
          <a:p>
            <a:r>
              <a:rPr lang="en-US" altLang="en-US" sz="2400"/>
              <a:t>4. NICE Guideline – Otitis media (acute): antimicrobial prescribing (2022)</a:t>
            </a:r>
            <a:endParaRPr lang="en-US" altLang="en-US" sz="2400"/>
          </a:p>
          <a:p>
            <a:r>
              <a:rPr lang="en-US" altLang="en-US" sz="2400"/>
              <a:t>https://www.nice.org.uk/guidance/ng91 [cited 2025 Dec 26].</a:t>
            </a:r>
            <a:endParaRPr lang="en-US" altLang="en-US" sz="2400"/>
          </a:p>
          <a:p>
            <a:r>
              <a:rPr lang="en-US" altLang="en-US" sz="2400"/>
              <a:t>5. Türk Kulak Burun Bo</a:t>
            </a:r>
            <a:r>
              <a:rPr lang="en-US" altLang="en-US" sz="2400"/>
              <a:t>ğ</a:t>
            </a:r>
            <a:r>
              <a:rPr lang="en-US" altLang="en-US" sz="2400"/>
              <a:t>az ve Ba</a:t>
            </a:r>
            <a:r>
              <a:rPr lang="en-US" altLang="en-US" sz="2400"/>
              <a:t>ş</a:t>
            </a:r>
            <a:r>
              <a:rPr lang="en-US" altLang="en-US" sz="2400"/>
              <a:t> Boyun Cerrahisi Derne</a:t>
            </a:r>
            <a:r>
              <a:rPr lang="en-US" altLang="en-US" sz="2400"/>
              <a:t>ğ</a:t>
            </a:r>
            <a:r>
              <a:rPr lang="en-US" altLang="en-US" sz="2400"/>
              <a:t>i – Otit K</a:t>
            </a:r>
            <a:r>
              <a:rPr lang="en-US" altLang="en-US" sz="2400"/>
              <a:t>ı</a:t>
            </a:r>
            <a:r>
              <a:rPr lang="en-US" altLang="en-US" sz="2400"/>
              <a:t>lavuzu (2019)</a:t>
            </a:r>
            <a:endParaRPr lang="en-US" altLang="en-US" sz="2400"/>
          </a:p>
          <a:p>
            <a:r>
              <a:rPr lang="en-US" altLang="en-US" sz="2400"/>
              <a:t>https://www.kbb.org.tr/rehberler [cited 2025 Dec 26].</a:t>
            </a: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EPİDEMİYOLOJİ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Görülme s</a:t>
            </a:r>
            <a:r>
              <a:rPr lang="en-US" altLang="en-US"/>
              <a:t>ı</a:t>
            </a:r>
            <a:r>
              <a:rPr lang="en-US" altLang="en-US"/>
              <a:t>kl</a:t>
            </a:r>
            <a:r>
              <a:rPr lang="en-US" altLang="en-US"/>
              <a:t>ığı</a:t>
            </a:r>
            <a:r>
              <a:rPr lang="en-US" altLang="en-US"/>
              <a:t> 6-11 ay aras</a:t>
            </a:r>
            <a:r>
              <a:rPr lang="en-US" altLang="en-US"/>
              <a:t>ı</a:t>
            </a:r>
            <a:r>
              <a:rPr lang="en-US" altLang="en-US"/>
              <a:t> ve 4-5 ya</a:t>
            </a:r>
            <a:r>
              <a:rPr lang="en-US" altLang="en-US"/>
              <a:t>ş</a:t>
            </a:r>
            <a:r>
              <a:rPr lang="en-US" altLang="en-US"/>
              <a:t> aras</a:t>
            </a:r>
            <a:r>
              <a:rPr lang="en-US" altLang="en-US"/>
              <a:t>ı</a:t>
            </a:r>
            <a:r>
              <a:rPr lang="en-US" altLang="en-US"/>
              <a:t> iki kez pik yapar ve 7 ya</a:t>
            </a:r>
            <a:r>
              <a:rPr lang="en-US" altLang="en-US"/>
              <a:t>şı</a:t>
            </a:r>
            <a:r>
              <a:rPr lang="en-US" altLang="en-US"/>
              <a:t>ndan sonra azal</a:t>
            </a:r>
            <a:r>
              <a:rPr lang="en-US" altLang="en-US"/>
              <a:t>ı</a:t>
            </a:r>
            <a:r>
              <a:rPr lang="en-US" altLang="en-US"/>
              <a:t>r. 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Ç</a:t>
            </a:r>
            <a:r>
              <a:rPr lang="en-US" altLang="en-US"/>
              <a:t>ocuklar</a:t>
            </a:r>
            <a:r>
              <a:rPr lang="en-US" altLang="en-US"/>
              <a:t>ı</a:t>
            </a:r>
            <a:r>
              <a:rPr lang="en-US" altLang="en-US"/>
              <a:t>n %13'ü ya</a:t>
            </a:r>
            <a:r>
              <a:rPr lang="en-US" altLang="en-US"/>
              <a:t>ş</a:t>
            </a:r>
            <a:r>
              <a:rPr lang="en-US" altLang="en-US"/>
              <a:t>amlar</a:t>
            </a:r>
            <a:r>
              <a:rPr lang="en-US" altLang="en-US"/>
              <a:t>ı</a:t>
            </a:r>
            <a:r>
              <a:rPr lang="en-US" altLang="en-US"/>
              <a:t>n</a:t>
            </a:r>
            <a:r>
              <a:rPr lang="en-US" altLang="en-US"/>
              <a:t>ı</a:t>
            </a:r>
            <a:r>
              <a:rPr lang="en-US" altLang="en-US"/>
              <a:t>n ilk ü</a:t>
            </a:r>
            <a:r>
              <a:rPr lang="en-US" altLang="en-US"/>
              <a:t>ç</a:t>
            </a:r>
            <a:r>
              <a:rPr lang="en-US" altLang="en-US"/>
              <a:t> ay</a:t>
            </a:r>
            <a:r>
              <a:rPr lang="en-US" altLang="en-US"/>
              <a:t>ı</a:t>
            </a:r>
            <a:r>
              <a:rPr lang="en-US" altLang="en-US"/>
              <a:t>nda en az bir kez AOM ge</a:t>
            </a:r>
            <a:r>
              <a:rPr lang="en-US" altLang="en-US"/>
              <a:t>ç</a:t>
            </a:r>
            <a:r>
              <a:rPr lang="en-US" altLang="en-US"/>
              <a:t>irirken, birinci ya</a:t>
            </a:r>
            <a:r>
              <a:rPr lang="en-US" altLang="en-US"/>
              <a:t>ş</a:t>
            </a:r>
            <a:r>
              <a:rPr lang="en-US" altLang="en-US"/>
              <a:t> sonunda bu oran %66'ya, iki ya</a:t>
            </a:r>
            <a:r>
              <a:rPr lang="en-US" altLang="en-US"/>
              <a:t>ş</a:t>
            </a:r>
            <a:r>
              <a:rPr lang="en-US" altLang="en-US"/>
              <a:t> sonunda ise %80'e ula</a:t>
            </a:r>
            <a:r>
              <a:rPr lang="en-US" altLang="en-US"/>
              <a:t>şı</a:t>
            </a:r>
            <a:r>
              <a:rPr lang="en-US" altLang="en-US"/>
              <a:t>r.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EPİDEMİYOLOJİ</a:t>
            </a:r>
            <a:endParaRPr lang="tr-TR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000" b="1">
                <a:sym typeface="+mn-ea"/>
              </a:rPr>
              <a:t>İnsidansı arttıran risk faktörleri:</a:t>
            </a:r>
            <a:r>
              <a:rPr lang="en-US" altLang="en-US" sz="2000">
                <a:sym typeface="+mn-ea"/>
              </a:rPr>
              <a:t> </a:t>
            </a:r>
            <a:endParaRPr lang="en-US" altLang="en-US" sz="2000">
              <a:sym typeface="+mn-ea"/>
            </a:endParaRPr>
          </a:p>
          <a:p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E</a:t>
            </a:r>
            <a:r>
              <a:rPr lang="en-US" altLang="en-US" sz="2000">
                <a:sym typeface="+mn-ea"/>
              </a:rPr>
              <a:t>rkek cinsiyet, </a:t>
            </a:r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Y</a:t>
            </a:r>
            <a:r>
              <a:rPr lang="en-US" altLang="en-US" sz="2000">
                <a:sym typeface="+mn-ea"/>
              </a:rPr>
              <a:t>arık damak veya diğer kraniofasyal anomalilerin mevcudiyeti, </a:t>
            </a:r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K</a:t>
            </a:r>
            <a:r>
              <a:rPr lang="en-US" altLang="en-US" sz="2000">
                <a:sym typeface="+mn-ea"/>
              </a:rPr>
              <a:t>reş-yuva gibi kalabalık ortamlarda bulunma, </a:t>
            </a:r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P</a:t>
            </a:r>
            <a:r>
              <a:rPr lang="en-US" altLang="en-US" sz="2000">
                <a:sym typeface="+mn-ea"/>
              </a:rPr>
              <a:t>asif sigara içimi, </a:t>
            </a:r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A</a:t>
            </a:r>
            <a:r>
              <a:rPr lang="en-US" altLang="en-US" sz="2000">
                <a:sym typeface="+mn-ea"/>
              </a:rPr>
              <a:t>nne sütü almama, </a:t>
            </a:r>
            <a:endParaRPr lang="en-US" altLang="en-US" sz="2000">
              <a:sym typeface="+mn-ea"/>
            </a:endParaRPr>
          </a:p>
          <a:p>
            <a:r>
              <a:rPr lang="tr-TR" altLang="en-US" sz="2000">
                <a:sym typeface="+mn-ea"/>
              </a:rPr>
              <a:t>A</a:t>
            </a:r>
            <a:r>
              <a:rPr lang="en-US" altLang="en-US" sz="2000">
                <a:sym typeface="+mn-ea"/>
              </a:rPr>
              <a:t>ilede (kardeş veya ebeveyn) OM öyküsü varlığı</a:t>
            </a:r>
            <a:endParaRPr lang="en-US" altLang="en-US" sz="2000">
              <a:sym typeface="+mn-ea"/>
            </a:endParaRPr>
          </a:p>
          <a:p>
            <a:r>
              <a:rPr lang="en-US" altLang="en-US" sz="2000">
                <a:sym typeface="+mn-ea"/>
              </a:rPr>
              <a:t>Üst solunum yolu enfeksiyonu atakları (viral veya bakteriyel) AOM riskini arttırdığı için üst solunum yolu enfeksiyonlarının sık görüldüğü kış mevsimlerinde OM riski artar</a:t>
            </a:r>
            <a:r>
              <a:rPr lang="tr-TR" altLang="en-US" sz="2000">
                <a:sym typeface="+mn-ea"/>
              </a:rPr>
              <a:t>.</a:t>
            </a:r>
            <a:endParaRPr lang="en-US" alt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PATOFİZYOLOJİ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400" b="1">
                <a:sym typeface="+mn-ea"/>
              </a:rPr>
              <a:t>Östaki </a:t>
            </a:r>
            <a:r>
              <a:rPr lang="tr-TR" altLang="en-US" sz="2400" b="1">
                <a:sym typeface="+mn-ea"/>
              </a:rPr>
              <a:t>B</a:t>
            </a:r>
            <a:r>
              <a:rPr lang="en-US" altLang="en-US" sz="2400" b="1">
                <a:sym typeface="+mn-ea"/>
              </a:rPr>
              <a:t>orusu</a:t>
            </a:r>
            <a:r>
              <a:rPr lang="en-US" altLang="en-US" sz="2400">
                <a:sym typeface="+mn-ea"/>
              </a:rPr>
              <a:t> </a:t>
            </a:r>
            <a:endParaRPr lang="en-US" altLang="en-US" sz="2400">
              <a:sym typeface="+mn-ea"/>
            </a:endParaRPr>
          </a:p>
          <a:p>
            <a:endParaRPr lang="en-US" altLang="en-US" sz="2400">
              <a:sym typeface="+mn-ea"/>
            </a:endParaRPr>
          </a:p>
          <a:p>
            <a:r>
              <a:rPr lang="tr-TR" altLang="en-US" sz="2300">
                <a:sym typeface="+mn-ea"/>
              </a:rPr>
              <a:t>N</a:t>
            </a:r>
            <a:r>
              <a:rPr lang="en-US" altLang="en-US" sz="2300">
                <a:sym typeface="+mn-ea"/>
              </a:rPr>
              <a:t>azofarengeal sekresyonların orta kulağa ulaşmasını engeller</a:t>
            </a:r>
            <a:endParaRPr lang="tr-TR" altLang="en-US" sz="2300">
              <a:sym typeface="+mn-ea"/>
            </a:endParaRPr>
          </a:p>
          <a:p>
            <a:endParaRPr lang="en-US" altLang="en-US" sz="2300">
              <a:sym typeface="+mn-ea"/>
            </a:endParaRPr>
          </a:p>
          <a:p>
            <a:r>
              <a:rPr lang="tr-TR" altLang="en-US" sz="2300">
                <a:sym typeface="+mn-ea"/>
              </a:rPr>
              <a:t>O</a:t>
            </a:r>
            <a:r>
              <a:rPr lang="en-US" altLang="en-US" sz="2300">
                <a:sym typeface="+mn-ea"/>
              </a:rPr>
              <a:t>rta kulak sekresyonlarının nazofarenkse drenajını sağlar</a:t>
            </a:r>
            <a:endParaRPr lang="en-US" altLang="en-US" sz="2300">
              <a:sym typeface="+mn-ea"/>
            </a:endParaRPr>
          </a:p>
          <a:p>
            <a:endParaRPr lang="en-US" altLang="en-US" sz="2300">
              <a:sym typeface="+mn-ea"/>
            </a:endParaRPr>
          </a:p>
          <a:p>
            <a:r>
              <a:rPr lang="tr-TR" altLang="en-US" sz="2300">
                <a:sym typeface="+mn-ea"/>
              </a:rPr>
              <a:t>A</a:t>
            </a:r>
            <a:r>
              <a:rPr lang="en-US" altLang="en-US" sz="2300">
                <a:sym typeface="+mn-ea"/>
              </a:rPr>
              <a:t>yrıca orta kulak havalanmasının atmosfer ile dengelenmesine yardımcı olur</a:t>
            </a:r>
            <a:endParaRPr lang="en-US" altLang="en-US" sz="2300">
              <a:sym typeface="+mn-ea"/>
            </a:endParaRPr>
          </a:p>
          <a:p>
            <a:pPr marL="0" indent="0">
              <a:buNone/>
            </a:pPr>
            <a:r>
              <a:rPr lang="en-US" altLang="en-US" sz="2300">
                <a:sym typeface="+mn-ea"/>
              </a:rPr>
              <a:t> </a:t>
            </a:r>
            <a:endParaRPr lang="en-US" altLang="en-US" sz="2300">
              <a:sym typeface="+mn-ea"/>
            </a:endParaRPr>
          </a:p>
          <a:p>
            <a:r>
              <a:rPr lang="en-US" altLang="en-US" sz="2300">
                <a:sym typeface="+mn-ea"/>
              </a:rPr>
              <a:t>Östaki borusunun mekanik veya fonksiyonel obstrüksiyonu orta kulakta negatif basınç ve tüp disfonksiyonuna yol açar.</a:t>
            </a:r>
            <a:endParaRPr lang="en-US" altLang="en-US" sz="2300">
              <a:sym typeface="+mn-ea"/>
            </a:endParaRPr>
          </a:p>
          <a:p>
            <a:endParaRPr lang="en-US" altLang="en-US" sz="2300">
              <a:sym typeface="+mn-ea"/>
            </a:endParaRPr>
          </a:p>
          <a:p>
            <a:r>
              <a:rPr lang="en-US" altLang="en-US" sz="2300">
                <a:sym typeface="+mn-ea"/>
              </a:rPr>
              <a:t>Negatif basınç devam ederse transüda vasfında orta kulak efüzyonu gelişir. </a:t>
            </a:r>
            <a:endParaRPr lang="en-US" altLang="en-US" sz="2300">
              <a:sym typeface="+mn-ea"/>
            </a:endParaRPr>
          </a:p>
          <a:p>
            <a:endParaRPr lang="en-US" altLang="en-US" sz="1600"/>
          </a:p>
          <a:p>
            <a:endParaRPr 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PATOFİZYOLOJİ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6058535" cy="4822825"/>
          </a:xfrm>
        </p:spPr>
        <p:txBody>
          <a:bodyPr/>
          <a:p>
            <a:r>
              <a:rPr lang="en-US" altLang="en-US" sz="2000"/>
              <a:t>AOM veya rekürren OM insidansı</a:t>
            </a:r>
            <a:r>
              <a:rPr lang="en-US" altLang="en-US" sz="2000"/>
              <a:t>nı</a:t>
            </a:r>
            <a:r>
              <a:rPr lang="en-US" altLang="en-US" sz="2000"/>
              <a:t>n artışı</a:t>
            </a:r>
            <a:r>
              <a:rPr lang="en-US" altLang="en-US" sz="2000"/>
              <a:t>; özellikle östaki tübü disfonksiyonu ve rekürren solunum yolu enfeksiyonuna duyarlı</a:t>
            </a:r>
            <a:r>
              <a:rPr lang="en-US" altLang="en-US" sz="2000"/>
              <a:t>lığı</a:t>
            </a:r>
            <a:r>
              <a:rPr lang="en-US" altLang="en-US" sz="2000"/>
              <a:t>n arttığı</a:t>
            </a:r>
            <a:r>
              <a:rPr lang="en-US" altLang="en-US" sz="2000"/>
              <a:t> durumlar olmak üzere, birç</a:t>
            </a:r>
            <a:r>
              <a:rPr lang="en-US" altLang="en-US" sz="2000"/>
              <a:t>ok faktörün kombinasyonuna bağ</a:t>
            </a:r>
            <a:r>
              <a:rPr lang="en-US" altLang="en-US" sz="2000"/>
              <a:t>lı</a:t>
            </a:r>
            <a:r>
              <a:rPr lang="en-US" altLang="en-US" sz="2000"/>
              <a:t>dı</a:t>
            </a:r>
            <a:r>
              <a:rPr lang="en-US" altLang="en-US" sz="2000"/>
              <a:t>r 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Ç</a:t>
            </a:r>
            <a:r>
              <a:rPr lang="en-US" altLang="en-US" sz="2000"/>
              <a:t>ocuklarda östaki borusu daha kı</a:t>
            </a:r>
            <a:r>
              <a:rPr lang="en-US" altLang="en-US" sz="2000"/>
              <a:t>sa, daha horizontal ve daha nazofarengeal yerleş</a:t>
            </a:r>
            <a:r>
              <a:rPr lang="en-US" altLang="en-US" sz="2000"/>
              <a:t>imlidir, adenoid vejetasyon veya viral enfeksiyonlar sı</a:t>
            </a:r>
            <a:r>
              <a:rPr lang="en-US" altLang="en-US" sz="2000"/>
              <a:t>rası</a:t>
            </a:r>
            <a:r>
              <a:rPr lang="en-US" altLang="en-US" sz="2000"/>
              <a:t>nda geç</a:t>
            </a:r>
            <a:r>
              <a:rPr lang="en-US" altLang="en-US" sz="2000"/>
              <a:t>ici geliş</a:t>
            </a:r>
            <a:r>
              <a:rPr lang="en-US" altLang="en-US" sz="2000"/>
              <a:t>en nazofarengeal lenfoid hiperplazi östaki ağ</a:t>
            </a:r>
            <a:r>
              <a:rPr lang="en-US" altLang="en-US" sz="2000"/>
              <a:t>zı</a:t>
            </a:r>
            <a:r>
              <a:rPr lang="en-US" altLang="en-US" sz="2000"/>
              <a:t>nı</a:t>
            </a:r>
            <a:r>
              <a:rPr lang="en-US" altLang="en-US" sz="2000"/>
              <a:t> mekanik olarak bloke edebilir, adenoidit; ödem ve enfeksiyonun yayı</a:t>
            </a:r>
            <a:r>
              <a:rPr lang="en-US" altLang="en-US" sz="2000"/>
              <a:t>labilmesi açı</a:t>
            </a:r>
            <a:r>
              <a:rPr lang="en-US" altLang="en-US" sz="2000"/>
              <a:t>sı</a:t>
            </a:r>
            <a:r>
              <a:rPr lang="en-US" altLang="en-US" sz="2000"/>
              <a:t>ndan da risk oluş</a:t>
            </a:r>
            <a:r>
              <a:rPr lang="en-US" altLang="en-US" sz="2000"/>
              <a:t>turabilir </a:t>
            </a:r>
            <a:endParaRPr lang="en-US" altLang="en-US" sz="2000"/>
          </a:p>
          <a:p>
            <a:endParaRPr lang="en-US" altLang="en-US" sz="1200"/>
          </a:p>
          <a:p>
            <a:endParaRPr lang="en-US" altLang="en-US" sz="1200"/>
          </a:p>
        </p:txBody>
      </p:sp>
      <p:pic>
        <p:nvPicPr>
          <p:cNvPr id="4" name="Content Placeholder 3"/>
          <p:cNvPicPr/>
          <p:nvPr>
            <p:ph sz="half" idx="2"/>
          </p:nvPr>
        </p:nvPicPr>
        <p:blipFill>
          <a:blip r:embed="rId1"/>
          <a:srcRect t="4009" b="4009"/>
          <a:stretch>
            <a:fillRect/>
          </a:stretch>
        </p:blipFill>
        <p:spPr>
          <a:xfrm>
            <a:off x="7750810" y="3593465"/>
            <a:ext cx="4109085" cy="2861310"/>
          </a:xfr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32065" y="773430"/>
            <a:ext cx="3752850" cy="2820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/>
              <a:t>ETİYOLOJİ</a:t>
            </a:r>
            <a:endParaRPr lang="tr-TR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800">
                <a:sym typeface="+mn-ea"/>
              </a:rPr>
              <a:t>Yakın zamanda geçirilmiş viral ÜSYE</a:t>
            </a:r>
            <a:endParaRPr lang="en-US" altLang="en-US" sz="2800"/>
          </a:p>
          <a:p>
            <a:r>
              <a:rPr lang="en-US" altLang="en-US" sz="2800"/>
              <a:t>Düşük sosyoekonomik</a:t>
            </a:r>
            <a:r>
              <a:rPr lang="tr-TR" altLang="en-US" sz="2800"/>
              <a:t> durum</a:t>
            </a:r>
            <a:endParaRPr lang="en-US" altLang="en-US" sz="2800"/>
          </a:p>
          <a:p>
            <a:r>
              <a:rPr lang="tr-TR" altLang="en-US" sz="2800"/>
              <a:t>T</a:t>
            </a:r>
            <a:r>
              <a:rPr lang="en-US" altLang="en-US" sz="2800"/>
              <a:t>ütün dumanı</a:t>
            </a:r>
            <a:r>
              <a:rPr lang="en-US" altLang="en-US" sz="2800"/>
              <a:t>na maruz kalma</a:t>
            </a:r>
            <a:endParaRPr lang="en-US" altLang="en-US" sz="2800"/>
          </a:p>
          <a:p>
            <a:r>
              <a:rPr lang="tr-TR" altLang="en-US" sz="2800"/>
              <a:t>K</a:t>
            </a:r>
            <a:r>
              <a:rPr lang="en-US" altLang="en-US" sz="2800"/>
              <a:t>reş</a:t>
            </a:r>
            <a:r>
              <a:rPr lang="en-US" altLang="en-US" sz="2800"/>
              <a:t> gibi kalabalı</a:t>
            </a:r>
            <a:r>
              <a:rPr lang="en-US" altLang="en-US" sz="2800"/>
              <a:t>k ortamlar</a:t>
            </a:r>
            <a:endParaRPr lang="en-US" altLang="en-US" sz="2800"/>
          </a:p>
          <a:p>
            <a:r>
              <a:rPr lang="tr-TR" altLang="en-US" sz="2800"/>
              <a:t>A</a:t>
            </a:r>
            <a:r>
              <a:rPr lang="en-US" altLang="en-US" sz="2800"/>
              <a:t>ilede AOM</a:t>
            </a:r>
            <a:r>
              <a:rPr lang="tr-TR" altLang="en-US" sz="2800"/>
              <a:t> </a:t>
            </a:r>
            <a:r>
              <a:rPr lang="en-US" altLang="en-US" sz="2800"/>
              <a:t>öyküsü, </a:t>
            </a:r>
            <a:endParaRPr lang="en-US" altLang="en-US" sz="2800"/>
          </a:p>
          <a:p>
            <a:r>
              <a:rPr lang="tr-TR" altLang="en-US" sz="2800"/>
              <a:t>S</a:t>
            </a:r>
            <a:r>
              <a:rPr lang="en-US" altLang="en-US" sz="2800"/>
              <a:t>onbahar-k</a:t>
            </a:r>
            <a:r>
              <a:rPr lang="en-US" altLang="en-US" sz="2800"/>
              <a:t>ış mevsimi, atopik bünye (egzema, astım, mevsimsel alerjiler</a:t>
            </a:r>
            <a:r>
              <a:rPr lang="tr-TR" altLang="en-US" sz="2800"/>
              <a:t> </a:t>
            </a:r>
            <a:r>
              <a:rPr lang="en-US" altLang="en-US" sz="2800"/>
              <a:t>gibi). </a:t>
            </a:r>
            <a:endParaRPr lang="en-US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 b="1">
                <a:sym typeface="+mn-ea"/>
              </a:rPr>
              <a:t>ETİYOLOJİ</a:t>
            </a:r>
            <a:endParaRPr lang="en-US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669270" cy="2141855"/>
          </a:xfrm>
        </p:spPr>
        <p:txBody>
          <a:bodyPr/>
          <a:p>
            <a:r>
              <a:rPr lang="en-US" altLang="en-US"/>
              <a:t>AOM'ya yol açan </a:t>
            </a:r>
            <a:r>
              <a:rPr lang="tr-TR" altLang="en-US"/>
              <a:t>P</a:t>
            </a:r>
            <a:r>
              <a:rPr lang="en-US" altLang="en-US"/>
              <a:t>atojenlerin %70-80'</a:t>
            </a:r>
            <a:r>
              <a:rPr lang="tr-TR" altLang="en-US"/>
              <a:t>i</a:t>
            </a:r>
            <a:r>
              <a:rPr lang="en-US" altLang="en-US"/>
              <a:t> bakterile</a:t>
            </a:r>
            <a:r>
              <a:rPr lang="tr-TR" altLang="en-US"/>
              <a:t>r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260" y="1967865"/>
            <a:ext cx="9337675" cy="36887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11919</Words>
  <Application>WPS Presentation</Application>
  <PresentationFormat>Widescreen</PresentationFormat>
  <Paragraphs>435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Arial</vt:lpstr>
      <vt:lpstr>SimSun</vt:lpstr>
      <vt:lpstr>Wingdings</vt:lpstr>
      <vt:lpstr>Microsoft YaHei</vt:lpstr>
      <vt:lpstr>Arial Unicode MS</vt:lpstr>
      <vt:lpstr>Calibri</vt:lpstr>
      <vt:lpstr>Arial</vt:lpstr>
      <vt:lpstr>Orange Waves</vt:lpstr>
      <vt:lpstr>			OTİTİS MEDİA </vt:lpstr>
      <vt:lpstr>TANIM</vt:lpstr>
      <vt:lpstr>EPİDEMİYOLOJİ</vt:lpstr>
      <vt:lpstr>EPİDEMİYOLOJİ</vt:lpstr>
      <vt:lpstr>EPİDEMİYOLOJİ</vt:lpstr>
      <vt:lpstr>PATOFİZYOLOJİ</vt:lpstr>
      <vt:lpstr>PATOFİZYOLOJİ</vt:lpstr>
      <vt:lpstr>ETİYOLOJİ</vt:lpstr>
      <vt:lpstr>ETİYOLOJİ</vt:lpstr>
      <vt:lpstr>ETİYOLOJİ</vt:lpstr>
      <vt:lpstr>TANI</vt:lpstr>
      <vt:lpstr>ANAMNEZ</vt:lpstr>
      <vt:lpstr>ANAMNEZ</vt:lpstr>
      <vt:lpstr>ANAMNEZ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AYIRICI TANI</vt:lpstr>
      <vt:lpstr>LABORATUVAR TESTLERİ</vt:lpstr>
      <vt:lpstr>GÖRÜNTÜLEME YÖNTEMLERİ</vt:lpstr>
      <vt:lpstr>TEDAVİ</vt:lpstr>
      <vt:lpstr>TEDAVİ</vt:lpstr>
      <vt:lpstr>TEDAVİ</vt:lpstr>
      <vt:lpstr>TEDAVİ</vt:lpstr>
      <vt:lpstr>TEDAVİ</vt:lpstr>
      <vt:lpstr>TEDAVİ</vt:lpstr>
      <vt:lpstr>KONTROL</vt:lpstr>
      <vt:lpstr>KOMPLİKASYONLAR</vt:lpstr>
      <vt:lpstr>SEVK</vt:lpstr>
      <vt:lpstr> OTİTİS MEDİA SERÖZ (EFÜZYONLU)</vt:lpstr>
      <vt:lpstr>PowerPoint 演示文稿</vt:lpstr>
      <vt:lpstr>PowerPoint 演示文稿</vt:lpstr>
      <vt:lpstr>OTİTİS MEDİA SERÖZ (EFÜZYONLU)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Berk Akgöl</cp:lastModifiedBy>
  <cp:revision>37</cp:revision>
  <dcterms:created xsi:type="dcterms:W3CDTF">2025-07-23T00:59:00Z</dcterms:created>
  <dcterms:modified xsi:type="dcterms:W3CDTF">2026-05-18T11:53:12Z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49E70109ED1D4899BB6E6ABEB411BA05_13</vt:lpwstr>
  </property>
  <property fmtid="{D5CDD505-2E9C-101B-9397-08002B2CF9AE}" pid="3" name="KSOProductBuildVer">
    <vt:lpwstr>1033-12.2.0.22549</vt:lpwstr>
  </property>
</Properties>
</file>