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8" r:id="rId3"/>
    <p:sldId id="259" r:id="rId4"/>
    <p:sldId id="260" r:id="rId5"/>
    <p:sldId id="261" r:id="rId6"/>
    <p:sldId id="293" r:id="rId7"/>
    <p:sldId id="263" r:id="rId8"/>
    <p:sldId id="266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4" r:id="rId20"/>
    <p:sldId id="286" r:id="rId21"/>
    <p:sldId id="288" r:id="rId22"/>
    <p:sldId id="289" r:id="rId23"/>
    <p:sldId id="295" r:id="rId24"/>
    <p:sldId id="290" r:id="rId25"/>
    <p:sldId id="291" r:id="rId26"/>
    <p:sldId id="292" r:id="rId2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92EECD-392B-4CC8-ACC7-BBD7F9FC2277}" type="datetimeFigureOut">
              <a:rPr lang="tr-TR" smtClean="0"/>
              <a:t>20.02.2024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83CB1B-71F3-4299-9F54-8287F359DD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5093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20.02.2024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83CB1B-71F3-4299-9F54-8287F359DD4A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14354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Tip2 </a:t>
            </a:r>
            <a:r>
              <a:rPr lang="tr-TR" dirty="0" err="1"/>
              <a:t>MI:Koroner</a:t>
            </a:r>
            <a:r>
              <a:rPr lang="tr-TR" dirty="0"/>
              <a:t> </a:t>
            </a:r>
            <a:r>
              <a:rPr lang="tr-TR" dirty="0" err="1"/>
              <a:t>spazm,sürekli</a:t>
            </a:r>
            <a:r>
              <a:rPr lang="tr-TR" dirty="0"/>
              <a:t> </a:t>
            </a:r>
            <a:r>
              <a:rPr lang="tr-TR" dirty="0" err="1"/>
              <a:t>taşikardi,ileri</a:t>
            </a:r>
            <a:r>
              <a:rPr lang="tr-TR" dirty="0"/>
              <a:t> </a:t>
            </a:r>
            <a:r>
              <a:rPr lang="tr-TR" dirty="0" err="1"/>
              <a:t>bradikardi,solunum</a:t>
            </a:r>
            <a:r>
              <a:rPr lang="tr-TR" dirty="0"/>
              <a:t> </a:t>
            </a:r>
            <a:r>
              <a:rPr lang="tr-TR" dirty="0" err="1"/>
              <a:t>yetersizliği,ağır</a:t>
            </a:r>
            <a:r>
              <a:rPr lang="tr-TR" dirty="0"/>
              <a:t> </a:t>
            </a:r>
            <a:r>
              <a:rPr lang="tr-TR" dirty="0" err="1"/>
              <a:t>anemi,hipotansiyon,şok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83CB1B-71F3-4299-9F54-8287F359DD4A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5943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F318421-6574-8FE2-9CE5-7C6FBC1F91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D9F18AD-00C4-E6C5-EC84-7D11731944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886C0FE-206B-1E53-1CD9-366A5DABE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3BED-2D3C-44FE-AD5B-4010B95D5619}" type="datetimeFigureOut">
              <a:rPr lang="tr-TR" smtClean="0"/>
              <a:t>20.02.2024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105018B-F987-C0A3-4D70-20E5B118A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5ECEE14-7535-4467-BD37-0F3FCABBC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5D407-62E8-4366-985F-F9543E9914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5166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C564C14-C99C-82C6-E23A-7E572F6B7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B06389D-42D4-9A2F-1726-16565BCCC6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387E6ED-525C-BDAE-00A4-84C911B00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3BED-2D3C-44FE-AD5B-4010B95D5619}" type="datetimeFigureOut">
              <a:rPr lang="tr-TR" smtClean="0"/>
              <a:t>20.02.2024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ED44009-D5E2-EDFF-7C21-EABE1199F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3945DCB-2306-7A26-18E4-257E530B7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5D407-62E8-4366-985F-F9543E9914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8342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28BD313B-9258-8493-70EF-201CE31552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BAB97621-0ED3-28C6-AE1D-C5073E5CDB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6C4F5F9-F8FB-5CC7-4D68-8043E8515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3BED-2D3C-44FE-AD5B-4010B95D5619}" type="datetimeFigureOut">
              <a:rPr lang="tr-TR" smtClean="0"/>
              <a:t>20.02.2024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BD741B0-6977-DF88-8A7E-9276E8894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40AF029-99A1-3F5D-8BCA-BE9AECEC8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5D407-62E8-4366-985F-F9543E9914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5004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E7A39B0-A33A-97AF-100C-F16BFBBDB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8204DC7-DB8D-62B7-B18C-E8A37073F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49F58D8-A8D3-0B3E-1889-C4343CE8E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3BED-2D3C-44FE-AD5B-4010B95D5619}" type="datetimeFigureOut">
              <a:rPr lang="tr-TR" smtClean="0"/>
              <a:t>20.02.2024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E03BCA0-9184-CC93-CD14-47E799B73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5420A88-7A95-C942-CAAA-F9116E88C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5D407-62E8-4366-985F-F9543E9914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9410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5842841-C85A-F26D-3BA2-141F806CF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F9B0CE3-AE69-FA22-9EB1-CE223BB1E5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1DA8A44-C9D2-DDF8-F146-A477CF0CC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3BED-2D3C-44FE-AD5B-4010B95D5619}" type="datetimeFigureOut">
              <a:rPr lang="tr-TR" smtClean="0"/>
              <a:t>20.02.2024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A0ADE46-8F17-B63D-58E3-C939E085D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2FB165F-C1CF-E677-2212-9A40CBFAD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5D407-62E8-4366-985F-F9543E9914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5471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FF62BAE-DCED-A2AD-CAF8-B57F8DC72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C327EE-3DAF-47E9-BBF3-2D26713976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C2698D5A-D8DE-E548-46EF-4DE369A93C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A580286-948C-690C-B87E-43C3812B6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3BED-2D3C-44FE-AD5B-4010B95D5619}" type="datetimeFigureOut">
              <a:rPr lang="tr-TR" smtClean="0"/>
              <a:t>20.02.2024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F211564-12A0-E9DA-FDA0-6355ABDB1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9DC3B74-1AFB-6EE9-9C43-595A88F4F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5D407-62E8-4366-985F-F9543E9914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0354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91183A6-A2D3-67D0-6D18-00254566A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D7E0E37-5AC8-73BB-FD40-B689D15C8B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DE34B8B-3132-4CA0-3C53-35553EB519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1AD5A21F-5EC3-A771-3A14-2269DA2421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3E8821C4-739E-27F7-CF4D-2793AFDCFB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BA665F1C-E77D-C7CE-27FA-8A0F9CEB4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3BED-2D3C-44FE-AD5B-4010B95D5619}" type="datetimeFigureOut">
              <a:rPr lang="tr-TR" smtClean="0"/>
              <a:t>20.02.2024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FAD9C433-DF81-F5DF-6E20-C5AA739B5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AB25212E-E9B2-E5A5-628E-C1536B106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5D407-62E8-4366-985F-F9543E9914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3610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F64A6DA-C5D0-0B5B-E839-EC5A756DF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4A09274-6B55-F82C-F8FE-32BB3B235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3BED-2D3C-44FE-AD5B-4010B95D5619}" type="datetimeFigureOut">
              <a:rPr lang="tr-TR" smtClean="0"/>
              <a:t>20.02.2024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CBF713EE-2196-0F58-9A9B-8B6DDC17E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4C9288A-B99E-8BE5-E0B3-49F296D79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5D407-62E8-4366-985F-F9543E9914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9506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6F3951FF-68AA-B2B9-1274-414C928A1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3BED-2D3C-44FE-AD5B-4010B95D5619}" type="datetimeFigureOut">
              <a:rPr lang="tr-TR" smtClean="0"/>
              <a:t>20.02.2024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D289061B-8A4A-530C-A416-344108438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07FA86F5-2214-DD68-F949-991D8F71E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5D407-62E8-4366-985F-F9543E9914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081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B571AD9-2615-662F-6654-7E2ADAB60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8C8EA85-D9A1-9CB4-5522-3DA3146DE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8D64BD7-6311-94C8-E574-93AD15FDAB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CD01006-E17B-FE36-1D3B-C1612EDC9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3BED-2D3C-44FE-AD5B-4010B95D5619}" type="datetimeFigureOut">
              <a:rPr lang="tr-TR" smtClean="0"/>
              <a:t>20.02.2024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EF835E5-C65F-CF4B-51C2-FE8150D3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7D4E603-35B0-0483-BCE6-A96BD2DDF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5D407-62E8-4366-985F-F9543E9914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5734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F7980C8-F59B-275A-3C69-BD9E1C4A2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3EBB3AC9-450B-2572-C74C-9A8BD17291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5B31BA3-8DCA-A2B1-4D68-E78F80B4C0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16EF536-4C6A-39C7-A3F9-1D4E8E99B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3BED-2D3C-44FE-AD5B-4010B95D5619}" type="datetimeFigureOut">
              <a:rPr lang="tr-TR" smtClean="0"/>
              <a:t>20.02.2024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B78B402-111B-570D-FAF8-F1245B076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C0CE4F5-F2F0-8FA6-9AFF-B1B96CB4B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5D407-62E8-4366-985F-F9543E9914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477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6EC459C3-D199-60BA-DDE0-0AA540B95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0DF9293-5DCF-F8FD-377C-329FB5718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62FE151-391C-B03F-5AF7-8D012ABC8F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D413BED-2D3C-44FE-AD5B-4010B95D5619}" type="datetimeFigureOut">
              <a:rPr lang="tr-TR" smtClean="0"/>
              <a:t>20.02.2024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69BF9B6-30B4-8008-089B-7722F7015F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7DBF29C-C975-4C7D-1EC0-2E9FB8A93C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415D407-62E8-4366-985F-F9543E9914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8356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id="{9FDB5124-6A57-DB4A-E8C5-F9EED66FF4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6257" y="2270863"/>
            <a:ext cx="6531429" cy="3347357"/>
          </a:xfrm>
          <a:prstGeom prst="rect">
            <a:avLst/>
          </a:prstGeom>
        </p:spPr>
      </p:pic>
      <p:sp>
        <p:nvSpPr>
          <p:cNvPr id="7" name="Metin kutusu 6">
            <a:extLst>
              <a:ext uri="{FF2B5EF4-FFF2-40B4-BE49-F238E27FC236}">
                <a16:creationId xmlns:a16="http://schemas.microsoft.com/office/drawing/2014/main" id="{9D253843-0279-F23A-EEEB-E805445FF939}"/>
              </a:ext>
            </a:extLst>
          </p:cNvPr>
          <p:cNvSpPr txBox="1"/>
          <p:nvPr/>
        </p:nvSpPr>
        <p:spPr>
          <a:xfrm>
            <a:off x="7761514" y="5847824"/>
            <a:ext cx="308065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dirty="0" err="1"/>
              <a:t>Araş.Gör.Dr</a:t>
            </a:r>
            <a:r>
              <a:rPr lang="tr-TR" dirty="0"/>
              <a:t>. Merve DİLEKCİ</a:t>
            </a:r>
          </a:p>
          <a:p>
            <a:pPr algn="ctr"/>
            <a:r>
              <a:rPr lang="tr-TR" dirty="0"/>
              <a:t>Aile Hekimliği A.B.D.</a:t>
            </a:r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6BCADDE1-CCDC-A43B-E234-8E3F136A2D06}"/>
              </a:ext>
            </a:extLst>
          </p:cNvPr>
          <p:cNvSpPr txBox="1"/>
          <p:nvPr/>
        </p:nvSpPr>
        <p:spPr>
          <a:xfrm>
            <a:off x="5524499" y="31767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dirty="0"/>
              <a:t>                                                                                                   20.02.2024</a:t>
            </a:r>
          </a:p>
        </p:txBody>
      </p:sp>
      <p:sp>
        <p:nvSpPr>
          <p:cNvPr id="4" name="Başlık 1">
            <a:extLst>
              <a:ext uri="{FF2B5EF4-FFF2-40B4-BE49-F238E27FC236}">
                <a16:creationId xmlns:a16="http://schemas.microsoft.com/office/drawing/2014/main" id="{AD7F152F-B7BC-E155-6BC7-3AB4B4737636}"/>
              </a:ext>
            </a:extLst>
          </p:cNvPr>
          <p:cNvSpPr txBox="1">
            <a:spLocks/>
          </p:cNvSpPr>
          <p:nvPr/>
        </p:nvSpPr>
        <p:spPr>
          <a:xfrm>
            <a:off x="424543" y="522514"/>
            <a:ext cx="10515600" cy="16748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3600" dirty="0"/>
              <a:t>HEMODİYALİZ HASTALARINDA </a:t>
            </a:r>
            <a:br>
              <a:rPr lang="tr-TR" sz="3600" dirty="0"/>
            </a:br>
            <a:r>
              <a:rPr lang="tr-TR" sz="3600" dirty="0"/>
              <a:t>YÜKSEK DOZ İNTRAVENÖZ DEMİR</a:t>
            </a:r>
            <a:br>
              <a:rPr lang="tr-TR" sz="3600" dirty="0"/>
            </a:br>
            <a:r>
              <a:rPr lang="tr-TR" sz="3600" dirty="0"/>
              <a:t>MİYOKARD ENFARKTÜSÜNÜ AZALTIR</a:t>
            </a:r>
          </a:p>
        </p:txBody>
      </p:sp>
    </p:spTree>
    <p:extLst>
      <p:ext uri="{BB962C8B-B14F-4D97-AF65-F5344CB8AC3E}">
        <p14:creationId xmlns:p14="http://schemas.microsoft.com/office/powerpoint/2010/main" val="275668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0618CC3-654E-5A6D-90AD-B5F976D89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BULGULAR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298A5F8-3EEC-1B44-E56E-E8118B5419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MI geçiren hastalar daha yaşlıydı. (67 yaş- 62 yaş, P&lt; 0,001) </a:t>
            </a:r>
          </a:p>
          <a:p>
            <a:endParaRPr lang="tr-TR" dirty="0"/>
          </a:p>
          <a:p>
            <a:r>
              <a:rPr lang="tr-TR" dirty="0"/>
              <a:t>Diğer ırklara göre daha çok Asyalılardı. </a:t>
            </a:r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4C07B1D3-3DE9-5D2F-DB48-EB525CB632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0617" y="3812688"/>
            <a:ext cx="7710765" cy="1913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986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5F25942-31F3-C6C1-2D84-A8E990309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BULGULAR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EEF5AE1-CE35-ADE3-7830-A93DBB50C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MI geçiren hastaların, geçirmemiş olanlara göre daha önce              MI ,kalp </a:t>
            </a:r>
            <a:r>
              <a:rPr lang="tr-TR" dirty="0" err="1"/>
              <a:t>yetmezliği,diyabet</a:t>
            </a:r>
            <a:r>
              <a:rPr lang="tr-TR" dirty="0"/>
              <a:t> ve periferik arter hastalığı , diyabetik veya </a:t>
            </a:r>
            <a:r>
              <a:rPr lang="tr-TR" dirty="0" err="1"/>
              <a:t>renovasküler</a:t>
            </a:r>
            <a:r>
              <a:rPr lang="tr-TR" dirty="0"/>
              <a:t> böbrek yetmezliğine sahip olma olasılıkları daha yüksekti. 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B920E87D-1E36-90EE-1B75-3833CA4FEF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0670" y="4021156"/>
            <a:ext cx="9618669" cy="179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3784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D61E26C-2818-E607-9355-0E052A3B0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BULGULAR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F9A0D4D-F300-5C98-4B32-91DDF5A10A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Tip 2 MI geçiren hastaların sistolik kan basınçları Tip 1 MI olanlara göre daha yüksekti (156 mmHg -145 mmHg, P= 0,01).</a:t>
            </a:r>
          </a:p>
        </p:txBody>
      </p:sp>
    </p:spTree>
    <p:extLst>
      <p:ext uri="{BB962C8B-B14F-4D97-AF65-F5344CB8AC3E}">
        <p14:creationId xmlns:p14="http://schemas.microsoft.com/office/powerpoint/2010/main" val="23208205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4823650-FE1F-1420-1D69-50A87D94A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BULGULAR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D0DDC6-56C2-D0B2-0E73-151A718B5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Tip 1 MI oranları tip 2 </a:t>
            </a:r>
            <a:r>
              <a:rPr lang="tr-TR" dirty="0" err="1"/>
              <a:t>MI'lardan</a:t>
            </a:r>
            <a:r>
              <a:rPr lang="tr-TR" dirty="0"/>
              <a:t> 2,5 kat daha fazlaydı.</a:t>
            </a:r>
          </a:p>
          <a:p>
            <a:r>
              <a:rPr lang="tr-TR" dirty="0" err="1"/>
              <a:t>NSTEMI'ler</a:t>
            </a:r>
            <a:r>
              <a:rPr lang="tr-TR" dirty="0"/>
              <a:t> </a:t>
            </a:r>
            <a:r>
              <a:rPr lang="tr-TR" dirty="0" err="1"/>
              <a:t>STEMI'lerden</a:t>
            </a:r>
            <a:r>
              <a:rPr lang="tr-TR" dirty="0"/>
              <a:t> 6 kat daha yaygındı.</a:t>
            </a:r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7C43E39F-07F1-52B2-3ACD-4CBF1724A5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7418" y="3267947"/>
            <a:ext cx="5449080" cy="2909015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33369201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A29D77D-31ED-AC67-C99D-77E0D8CD5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BULGULAR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282A2FC-407F-0208-679A-DB339F477C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Tekrarlayan </a:t>
            </a:r>
            <a:r>
              <a:rPr lang="tr-TR" dirty="0" err="1"/>
              <a:t>MI'ların</a:t>
            </a:r>
            <a:r>
              <a:rPr lang="tr-TR" dirty="0"/>
              <a:t> çoğu tip 1 </a:t>
            </a:r>
            <a:r>
              <a:rPr lang="tr-TR" dirty="0" err="1"/>
              <a:t>MI'lardı</a:t>
            </a:r>
            <a:r>
              <a:rPr lang="tr-TR" dirty="0"/>
              <a:t> (n= 193), az sayıda tip 2 MI (n= 65) vardı.</a:t>
            </a:r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A4671D22-6380-35A0-DAB4-5B3945C11C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407" y="3638362"/>
            <a:ext cx="7756839" cy="2538601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29323372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5ED29F3-216F-5745-017F-50273C9E5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BULGULAR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3060362-671D-D3FA-E48A-0A7BDCD203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  <a:p>
            <a:r>
              <a:rPr lang="tr-TR" dirty="0"/>
              <a:t>Herhangi bir nedenden ölen hastaların %5'inde ölüm nedeni MI idi. </a:t>
            </a:r>
          </a:p>
          <a:p>
            <a:endParaRPr lang="tr-TR" dirty="0"/>
          </a:p>
          <a:p>
            <a:r>
              <a:rPr lang="tr-TR" dirty="0"/>
              <a:t>Kardiyovasküler ölümlerin yüzde 14'ü </a:t>
            </a:r>
            <a:r>
              <a:rPr lang="tr-TR" dirty="0" err="1"/>
              <a:t>MI'dan</a:t>
            </a:r>
            <a:r>
              <a:rPr lang="tr-TR" dirty="0"/>
              <a:t> kaynaklanıyordu.</a:t>
            </a:r>
          </a:p>
        </p:txBody>
      </p:sp>
    </p:spTree>
    <p:extLst>
      <p:ext uri="{BB962C8B-B14F-4D97-AF65-F5344CB8AC3E}">
        <p14:creationId xmlns:p14="http://schemas.microsoft.com/office/powerpoint/2010/main" val="28389113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55AE7F6-3B86-7C44-5AC8-B934C2164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BULGULAR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4D447B0-6530-E52A-BDCC-E55770C084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MI sonrası ölüm oranı 1 yılda %40 ve 2 yılda %60’tı.</a:t>
            </a:r>
          </a:p>
          <a:p>
            <a:endParaRPr lang="tr-TR" dirty="0"/>
          </a:p>
          <a:p>
            <a:r>
              <a:rPr lang="tr-TR" dirty="0"/>
              <a:t>Mortalite tip 1 </a:t>
            </a:r>
            <a:r>
              <a:rPr lang="tr-TR" dirty="0" err="1"/>
              <a:t>MI'lar</a:t>
            </a:r>
            <a:r>
              <a:rPr lang="tr-TR" dirty="0"/>
              <a:t> ve </a:t>
            </a:r>
            <a:r>
              <a:rPr lang="tr-TR" dirty="0" err="1"/>
              <a:t>NSTEMI'ler</a:t>
            </a:r>
            <a:r>
              <a:rPr lang="tr-TR" dirty="0"/>
              <a:t> için benzerdi ancak her ne kadar sayıları az olsa da </a:t>
            </a:r>
            <a:r>
              <a:rPr lang="tr-TR" dirty="0" err="1"/>
              <a:t>STEMI'ler</a:t>
            </a:r>
            <a:r>
              <a:rPr lang="tr-TR" dirty="0"/>
              <a:t> için daha yüksek olduğu görüldü.</a:t>
            </a:r>
          </a:p>
        </p:txBody>
      </p:sp>
    </p:spTree>
    <p:extLst>
      <p:ext uri="{BB962C8B-B14F-4D97-AF65-F5344CB8AC3E}">
        <p14:creationId xmlns:p14="http://schemas.microsoft.com/office/powerpoint/2010/main" val="2455359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1AFE42A-EE3B-5ADC-BAD1-DD757EC9B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BULGULAR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5AA0161-F8BF-4298-2572-62E7A9AECC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Yüksek doz demir grubunda </a:t>
            </a:r>
            <a:r>
              <a:rPr lang="tr-TR" dirty="0" err="1"/>
              <a:t>MI'lar</a:t>
            </a:r>
            <a:r>
              <a:rPr lang="tr-TR" dirty="0"/>
              <a:t> 1093 hastanın 78'inde</a:t>
            </a:r>
          </a:p>
          <a:p>
            <a:r>
              <a:rPr lang="tr-TR" dirty="0"/>
              <a:t>Düşük doz demir grubunda </a:t>
            </a:r>
            <a:r>
              <a:rPr lang="tr-TR" dirty="0" err="1"/>
              <a:t>MI'lar</a:t>
            </a:r>
            <a:r>
              <a:rPr lang="tr-TR" dirty="0"/>
              <a:t> 1048 hastanın 102'sinde </a:t>
            </a:r>
          </a:p>
          <a:p>
            <a:r>
              <a:rPr lang="tr-TR" dirty="0"/>
              <a:t>Tip1 MI, yüksek doz grubunda %5,7 iken  düşük doz grubunda %7,6 oranında </a:t>
            </a:r>
          </a:p>
          <a:p>
            <a:r>
              <a:rPr lang="tr-TR" dirty="0"/>
              <a:t>Tip 2 </a:t>
            </a:r>
            <a:r>
              <a:rPr lang="tr-TR" dirty="0" err="1"/>
              <a:t>MI'larda</a:t>
            </a:r>
            <a:r>
              <a:rPr lang="tr-TR" dirty="0"/>
              <a:t> azalma görülmedi.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E5B84B0B-37C5-D2B3-0191-E030006D48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9224" y="4317533"/>
            <a:ext cx="5004057" cy="2406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8086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F8EE74A-36B0-DDD5-F731-AD40E137A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TARTIŞMA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8D9E2BC-032D-2C58-3F14-C581C56BA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457" y="1444625"/>
            <a:ext cx="10515600" cy="4351338"/>
          </a:xfrm>
        </p:spPr>
        <p:txBody>
          <a:bodyPr/>
          <a:lstStyle/>
          <a:p>
            <a:r>
              <a:rPr lang="tr-TR" dirty="0"/>
              <a:t>Tekrarlayan MI analizinde, yüksek doz IV demir ile yalnızca Tip 1 </a:t>
            </a:r>
            <a:r>
              <a:rPr lang="tr-TR" dirty="0" err="1"/>
              <a:t>NSTEMI'ler</a:t>
            </a:r>
            <a:r>
              <a:rPr lang="tr-TR" dirty="0"/>
              <a:t> azaltıldı .</a:t>
            </a:r>
          </a:p>
          <a:p>
            <a:endParaRPr lang="tr-TR" dirty="0"/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07A46BF0-4681-F03D-5F8E-9A0F70408D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5771" y="2321274"/>
            <a:ext cx="2895600" cy="1970421"/>
          </a:xfrm>
          <a:prstGeom prst="rect">
            <a:avLst/>
          </a:prstGeom>
        </p:spPr>
      </p:pic>
      <p:pic>
        <p:nvPicPr>
          <p:cNvPr id="9" name="Resim 8">
            <a:extLst>
              <a:ext uri="{FF2B5EF4-FFF2-40B4-BE49-F238E27FC236}">
                <a16:creationId xmlns:a16="http://schemas.microsoft.com/office/drawing/2014/main" id="{ADD15C23-B1DB-FEC1-F596-C95B9920AC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5771" y="4495081"/>
            <a:ext cx="2775857" cy="1968593"/>
          </a:xfrm>
          <a:prstGeom prst="rect">
            <a:avLst/>
          </a:prstGeom>
        </p:spPr>
      </p:pic>
      <p:pic>
        <p:nvPicPr>
          <p:cNvPr id="11" name="Resim 10">
            <a:extLst>
              <a:ext uri="{FF2B5EF4-FFF2-40B4-BE49-F238E27FC236}">
                <a16:creationId xmlns:a16="http://schemas.microsoft.com/office/drawing/2014/main" id="{B6DA45A6-E3E8-FE78-A3D7-9DB0603B73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2273671"/>
            <a:ext cx="3230033" cy="2150767"/>
          </a:xfrm>
          <a:prstGeom prst="rect">
            <a:avLst/>
          </a:prstGeom>
        </p:spPr>
      </p:pic>
      <p:pic>
        <p:nvPicPr>
          <p:cNvPr id="13" name="Resim 12">
            <a:extLst>
              <a:ext uri="{FF2B5EF4-FFF2-40B4-BE49-F238E27FC236}">
                <a16:creationId xmlns:a16="http://schemas.microsoft.com/office/drawing/2014/main" id="{9521E4C3-FAC5-960F-1EAB-070041CAE0F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66792" y="4424438"/>
            <a:ext cx="3230033" cy="2109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1643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BE31158-6EF2-EDEA-5E1B-9A7974B22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C45295E-7C58-6481-1DA3-78F644F21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Bu çalışmada yüksek dozda </a:t>
            </a:r>
            <a:r>
              <a:rPr lang="tr-TR" dirty="0" err="1"/>
              <a:t>MI'da</a:t>
            </a:r>
            <a:r>
              <a:rPr lang="tr-TR" dirty="0"/>
              <a:t> meydana gelen azalma çeşitli faktörlere bağlı olabilir.</a:t>
            </a:r>
          </a:p>
          <a:p>
            <a:endParaRPr lang="tr-TR" dirty="0"/>
          </a:p>
          <a:p>
            <a:r>
              <a:rPr lang="tr-TR" dirty="0"/>
              <a:t>Yüksek doz iv demirin daha fazla oksijen verilmesine yol açması muhtemel olup tip 1 </a:t>
            </a:r>
            <a:r>
              <a:rPr lang="tr-TR" dirty="0" err="1"/>
              <a:t>MI'den</a:t>
            </a:r>
            <a:r>
              <a:rPr lang="tr-TR" dirty="0"/>
              <a:t> ziyade tip 2'yi önleme olasılığı daha yüksek olabilir.</a:t>
            </a:r>
          </a:p>
        </p:txBody>
      </p:sp>
    </p:spTree>
    <p:extLst>
      <p:ext uri="{BB962C8B-B14F-4D97-AF65-F5344CB8AC3E}">
        <p14:creationId xmlns:p14="http://schemas.microsoft.com/office/powerpoint/2010/main" val="1229473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7DEABE7-6ACD-2FB5-A556-5C94607B9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GİRİŞ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AB1D0AB-679B-CF87-F9A2-A349FDE1F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Son dönem böbrek hastalığı  nedeniyle diyaliz alan hastalardaki </a:t>
            </a:r>
            <a:r>
              <a:rPr lang="tr-TR" dirty="0" err="1"/>
              <a:t>MI'lar</a:t>
            </a:r>
            <a:r>
              <a:rPr lang="tr-TR" dirty="0"/>
              <a:t>, tip 1 MI (trombüs oluşumuyla birlikte klasik plak rüptürü) veya tip 2 MI (</a:t>
            </a:r>
            <a:r>
              <a:rPr lang="tr-TR" dirty="0">
                <a:solidFill>
                  <a:srgbClr val="000000"/>
                </a:solidFill>
              </a:rPr>
              <a:t>a</a:t>
            </a:r>
            <a:r>
              <a:rPr lang="tr-TR" b="0" i="0" dirty="0">
                <a:solidFill>
                  <a:srgbClr val="000000"/>
                </a:solidFill>
                <a:effectLst/>
              </a:rPr>
              <a:t>kut </a:t>
            </a:r>
            <a:r>
              <a:rPr lang="tr-TR" b="0" i="0" dirty="0" err="1">
                <a:solidFill>
                  <a:srgbClr val="000000"/>
                </a:solidFill>
                <a:effectLst/>
              </a:rPr>
              <a:t>aterotromboz</a:t>
            </a:r>
            <a:r>
              <a:rPr lang="tr-TR" b="0" i="0" dirty="0">
                <a:solidFill>
                  <a:srgbClr val="000000"/>
                </a:solidFill>
                <a:effectLst/>
              </a:rPr>
              <a:t> ile </a:t>
            </a:r>
            <a:r>
              <a:rPr lang="tr-TR" b="0" i="0" dirty="0" err="1">
                <a:solidFill>
                  <a:srgbClr val="000000"/>
                </a:solidFill>
                <a:effectLst/>
              </a:rPr>
              <a:t>ilşkili</a:t>
            </a:r>
            <a:r>
              <a:rPr lang="tr-TR" b="0" i="0" dirty="0">
                <a:solidFill>
                  <a:srgbClr val="000000"/>
                </a:solidFill>
                <a:effectLst/>
              </a:rPr>
              <a:t> olmadan miyokardiyal oksijenin talep ve sunumu  arasındaki dengesizlik </a:t>
            </a:r>
            <a:r>
              <a:rPr lang="tr-TR" dirty="0"/>
              <a:t>) olabilir.</a:t>
            </a:r>
          </a:p>
        </p:txBody>
      </p:sp>
    </p:spTree>
    <p:extLst>
      <p:ext uri="{BB962C8B-B14F-4D97-AF65-F5344CB8AC3E}">
        <p14:creationId xmlns:p14="http://schemas.microsoft.com/office/powerpoint/2010/main" val="30875680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7D75A25-55AB-570F-07D5-3F6F135A9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4B0BCF0-3C91-69CF-DF55-B0239A4222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Trombositlerdeki artışın demir eksikliği ile ilişkili olduğu bilinmektedir.</a:t>
            </a:r>
          </a:p>
          <a:p>
            <a:endParaRPr lang="tr-TR" dirty="0"/>
          </a:p>
          <a:p>
            <a:r>
              <a:rPr lang="tr-TR" dirty="0"/>
              <a:t>Bu çalışmada yüksek dozda demir, düşük dozda demire göre daha düşük trombosit seviyeleri ile ilişkilendirilmiştir.</a:t>
            </a:r>
          </a:p>
          <a:p>
            <a:endParaRPr lang="tr-TR" dirty="0"/>
          </a:p>
          <a:p>
            <a:r>
              <a:rPr lang="tr-TR" dirty="0" err="1"/>
              <a:t>Iv</a:t>
            </a:r>
            <a:r>
              <a:rPr lang="tr-TR" dirty="0"/>
              <a:t> demirin akut </a:t>
            </a:r>
            <a:r>
              <a:rPr lang="tr-TR" dirty="0" err="1"/>
              <a:t>akut</a:t>
            </a:r>
            <a:r>
              <a:rPr lang="tr-TR" dirty="0"/>
              <a:t> durumu nasıl azalttığını açıklayan ek veya alternatif bir mekanizma olabilir.</a:t>
            </a:r>
          </a:p>
          <a:p>
            <a:endParaRPr lang="tr-TR" dirty="0"/>
          </a:p>
          <a:p>
            <a:r>
              <a:rPr lang="tr-TR" dirty="0"/>
              <a:t>Demirin endotel üzerindeki doğrudan etkileri nedeniyle akut </a:t>
            </a:r>
            <a:r>
              <a:rPr lang="tr-TR" dirty="0" err="1"/>
              <a:t>MI'lar</a:t>
            </a:r>
            <a:r>
              <a:rPr lang="tr-TR" dirty="0"/>
              <a:t> da azaltılabilir.</a:t>
            </a:r>
          </a:p>
        </p:txBody>
      </p:sp>
    </p:spTree>
    <p:extLst>
      <p:ext uri="{BB962C8B-B14F-4D97-AF65-F5344CB8AC3E}">
        <p14:creationId xmlns:p14="http://schemas.microsoft.com/office/powerpoint/2010/main" val="22174450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40D3FAA-4D78-1878-02B8-27A9A74BB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SINIRLAMALAR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0126973-1C53-7BD2-CEBB-7163DEA2F9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Çalışma Birleşik Krallık'ta yürütüldüğünden, bulgular diğer ülke veya bölgelere genelleştirilemeyebilir.</a:t>
            </a:r>
          </a:p>
          <a:p>
            <a:endParaRPr lang="tr-TR" dirty="0"/>
          </a:p>
          <a:p>
            <a:r>
              <a:rPr lang="tr-TR" dirty="0"/>
              <a:t>Tanınmayan veya 'sessiz' </a:t>
            </a:r>
            <a:r>
              <a:rPr lang="tr-TR" dirty="0" err="1"/>
              <a:t>MI'nın</a:t>
            </a:r>
            <a:r>
              <a:rPr lang="tr-TR" dirty="0"/>
              <a:t> yakalanması bu çalışma sırasında gerçekleştirilmedi.</a:t>
            </a:r>
          </a:p>
        </p:txBody>
      </p:sp>
    </p:spTree>
    <p:extLst>
      <p:ext uri="{BB962C8B-B14F-4D97-AF65-F5344CB8AC3E}">
        <p14:creationId xmlns:p14="http://schemas.microsoft.com/office/powerpoint/2010/main" val="738592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7826BD4-7CFF-906B-BF70-8D86A2982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SINIRLAMALAR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D7A6E2D-EFC9-6AF4-8120-05E80FD82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Troponinler</a:t>
            </a:r>
            <a:r>
              <a:rPr lang="tr-TR" dirty="0"/>
              <a:t> diyaliz hastalarında kronik olarak yükselebilir ve </a:t>
            </a:r>
            <a:r>
              <a:rPr lang="tr-TR" dirty="0" err="1"/>
              <a:t>MI'ların</a:t>
            </a:r>
            <a:r>
              <a:rPr lang="tr-TR" dirty="0"/>
              <a:t> klinik görünümü atipik olabilir.</a:t>
            </a:r>
          </a:p>
          <a:p>
            <a:endParaRPr lang="tr-TR" dirty="0"/>
          </a:p>
          <a:p>
            <a:r>
              <a:rPr lang="tr-TR" dirty="0"/>
              <a:t>Bunun üstesinden gelmek için Klinik Olaylar Komitesi, kardiyoloji ve nefroloji uzmanlığını birleştirdi. </a:t>
            </a:r>
          </a:p>
          <a:p>
            <a:endParaRPr lang="tr-TR" dirty="0"/>
          </a:p>
          <a:p>
            <a:r>
              <a:rPr lang="tr-TR" dirty="0"/>
              <a:t>MI ile olası her başvuru sırasında tüm </a:t>
            </a:r>
            <a:r>
              <a:rPr lang="tr-TR" dirty="0" err="1"/>
              <a:t>troponin</a:t>
            </a:r>
            <a:r>
              <a:rPr lang="tr-TR" dirty="0"/>
              <a:t> değerlerinin belgelenmesi gerektirmedi. </a:t>
            </a:r>
          </a:p>
        </p:txBody>
      </p:sp>
    </p:spTree>
    <p:extLst>
      <p:ext uri="{BB962C8B-B14F-4D97-AF65-F5344CB8AC3E}">
        <p14:creationId xmlns:p14="http://schemas.microsoft.com/office/powerpoint/2010/main" val="32654744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DEE19C2-CE9C-F618-5049-92FA242D6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SINIRLAMALAR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896622C-23E2-B0E3-F515-FA4A719489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Kardiyak MR görüntüleme </a:t>
            </a:r>
            <a:r>
              <a:rPr lang="tr-TR" dirty="0" err="1"/>
              <a:t>MI'ları</a:t>
            </a:r>
            <a:r>
              <a:rPr lang="tr-TR" dirty="0"/>
              <a:t> tanımlamada faydalı olabilir ancak hemodiyaliz hastalarında geç gadolinyum kullanılamadığından değerlendirilemedi.</a:t>
            </a:r>
          </a:p>
          <a:p>
            <a:endParaRPr lang="tr-TR" dirty="0"/>
          </a:p>
          <a:p>
            <a:r>
              <a:rPr lang="tr-TR" dirty="0"/>
              <a:t>Sistematik koroner anjiyografi tip 1'i tip 2 </a:t>
            </a:r>
            <a:r>
              <a:rPr lang="tr-TR" dirty="0" err="1"/>
              <a:t>MI'dan</a:t>
            </a:r>
            <a:r>
              <a:rPr lang="tr-TR" dirty="0"/>
              <a:t> ayırmaya yardımcı olabilir ancak pratik değildi.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687582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A8E7976-8395-558B-F63A-919946421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/>
              <a:t>SINIRLAMALAR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05B7A78-D3A5-4BBA-A0FA-4339B88B6A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  <a:p>
            <a:r>
              <a:rPr lang="tr-TR"/>
              <a:t>Tip 2 MI'ya karar verilmeden önce troponinde bir artış veya düşüş görülmesi gerekir. Bunun için en az iki ölçümün yapılması gerekir.</a:t>
            </a:r>
          </a:p>
          <a:p>
            <a:endParaRPr lang="tr-TR"/>
          </a:p>
          <a:p>
            <a:r>
              <a:rPr lang="tr-TR"/>
              <a:t>Yalnızca bir troponin ölçülürse (veya hiç troponin yoksa), tip 2 MI tanısı konulamaz.</a:t>
            </a:r>
          </a:p>
          <a:p>
            <a:endParaRPr lang="tr-TR"/>
          </a:p>
          <a:p>
            <a:r>
              <a:rPr lang="tr-TR"/>
              <a:t>Bu nedenle Tip 2 MI'lar her zaman bir dereceye kadar araştırmacıya bağımlı olaylardır.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022960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7A7CDC1-3C05-11E3-5753-2EDECAD64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SONUÇ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5E47125-EE9C-0311-1F9A-5037DBBF65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İdame hemodiyaliz hastalarında 2 yıllık takip sonrasında hastaların %8'inde MI meydana geldi.</a:t>
            </a:r>
          </a:p>
          <a:p>
            <a:endParaRPr lang="tr-TR" dirty="0"/>
          </a:p>
          <a:p>
            <a:r>
              <a:rPr lang="tr-TR" dirty="0"/>
              <a:t>Bu </a:t>
            </a:r>
            <a:r>
              <a:rPr lang="tr-TR" dirty="0" err="1"/>
              <a:t>MI'ların</a:t>
            </a:r>
            <a:r>
              <a:rPr lang="tr-TR" dirty="0"/>
              <a:t> çoğu tip 1 MI ve </a:t>
            </a:r>
            <a:r>
              <a:rPr lang="tr-TR" dirty="0" err="1"/>
              <a:t>NSTEMI'dir</a:t>
            </a:r>
            <a:r>
              <a:rPr lang="tr-TR" dirty="0"/>
              <a:t>. </a:t>
            </a:r>
          </a:p>
          <a:p>
            <a:endParaRPr lang="tr-TR" dirty="0"/>
          </a:p>
          <a:p>
            <a:r>
              <a:rPr lang="tr-TR" dirty="0"/>
              <a:t>Ölümcül olmayan </a:t>
            </a:r>
            <a:r>
              <a:rPr lang="tr-TR" dirty="0" err="1"/>
              <a:t>MI'dan</a:t>
            </a:r>
            <a:r>
              <a:rPr lang="tr-TR" dirty="0"/>
              <a:t> sonra mortalite hala yüksek olmaya devam ediyor (1 ve 2 yıllık mortalite sırasıyla %40 ve %60). </a:t>
            </a:r>
          </a:p>
          <a:p>
            <a:endParaRPr lang="tr-TR" dirty="0"/>
          </a:p>
          <a:p>
            <a:r>
              <a:rPr lang="tr-TR" dirty="0"/>
              <a:t>Yüksek dozda ve düşük dozda IV demir, hemodiyalizin ilk yılındaki hastalarda </a:t>
            </a:r>
            <a:r>
              <a:rPr lang="tr-TR" dirty="0" err="1"/>
              <a:t>MI'yi</a:t>
            </a:r>
            <a:r>
              <a:rPr lang="tr-TR" dirty="0"/>
              <a:t> azaltır.</a:t>
            </a:r>
          </a:p>
        </p:txBody>
      </p:sp>
    </p:spTree>
    <p:extLst>
      <p:ext uri="{BB962C8B-B14F-4D97-AF65-F5344CB8AC3E}">
        <p14:creationId xmlns:p14="http://schemas.microsoft.com/office/powerpoint/2010/main" val="31958932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82CB5DD-72F2-461F-1E8C-C779193767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171" y="2925083"/>
            <a:ext cx="10515600" cy="1353004"/>
          </a:xfrm>
        </p:spPr>
        <p:txBody>
          <a:bodyPr>
            <a:normAutofit/>
          </a:bodyPr>
          <a:lstStyle/>
          <a:p>
            <a:pPr algn="ctr"/>
            <a:r>
              <a:rPr lang="tr-TR" dirty="0"/>
              <a:t>TEŞEKKÜRLER</a:t>
            </a:r>
          </a:p>
        </p:txBody>
      </p:sp>
    </p:spTree>
    <p:extLst>
      <p:ext uri="{BB962C8B-B14F-4D97-AF65-F5344CB8AC3E}">
        <p14:creationId xmlns:p14="http://schemas.microsoft.com/office/powerpoint/2010/main" val="3886152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9367282-EE59-3E6C-E6CD-9B8E0971B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GİRİŞ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F431817-5BFA-B9DC-0441-43D605E4DF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İntravenöz  demirin koroner arter hastalığının prevalansını veya şiddetini artırabileceği yönünde endişeler dile getirilmiştir.</a:t>
            </a:r>
          </a:p>
          <a:p>
            <a:endParaRPr lang="tr-TR" dirty="0"/>
          </a:p>
          <a:p>
            <a:r>
              <a:rPr lang="tr-TR" dirty="0"/>
              <a:t>Ancak iv demirin </a:t>
            </a:r>
            <a:r>
              <a:rPr lang="tr-TR" dirty="0" err="1"/>
              <a:t>MI'ları</a:t>
            </a:r>
            <a:r>
              <a:rPr lang="tr-TR" dirty="0"/>
              <a:t> azaltabileceğini öne süren hiçbir veri yoktur.</a:t>
            </a:r>
          </a:p>
        </p:txBody>
      </p:sp>
    </p:spTree>
    <p:extLst>
      <p:ext uri="{BB962C8B-B14F-4D97-AF65-F5344CB8AC3E}">
        <p14:creationId xmlns:p14="http://schemas.microsoft.com/office/powerpoint/2010/main" val="1645030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0451ED2-915B-8E54-1A78-6055DD827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GİRİŞ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36924F9-96F8-8FAF-BA37-E293955995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Hemodiyaliz Hastalarında Proaktif IV Demir Tedavisi (PIVOTAL) çalışmasında, yüksek dozda proaktif uygulanan iv demir rejimini, reaktif olarak uygulanan düşük dozda bir rejimle karşılaştırıldı.</a:t>
            </a:r>
          </a:p>
          <a:p>
            <a:endParaRPr lang="tr-TR" dirty="0"/>
          </a:p>
          <a:p>
            <a:r>
              <a:rPr lang="tr-TR" dirty="0"/>
              <a:t>Hemodiyaliz hastalarında yüksek doz  ve düşük doz iv demir tedavisi rejimlerinin </a:t>
            </a:r>
            <a:r>
              <a:rPr lang="tr-TR" dirty="0" err="1"/>
              <a:t>MI'lar</a:t>
            </a:r>
            <a:r>
              <a:rPr lang="tr-TR" dirty="0"/>
              <a:t> üzerindeki etkisi değerlendirildi.</a:t>
            </a:r>
          </a:p>
        </p:txBody>
      </p:sp>
    </p:spTree>
    <p:extLst>
      <p:ext uri="{BB962C8B-B14F-4D97-AF65-F5344CB8AC3E}">
        <p14:creationId xmlns:p14="http://schemas.microsoft.com/office/powerpoint/2010/main" val="3499265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D8117AC-2E7E-5154-8919-68734B57B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YÖNTEM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C70076E-C33A-E2C9-46F7-648F4E8F8D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/>
          </a:p>
          <a:p>
            <a:r>
              <a:rPr lang="tr-TR" dirty="0"/>
              <a:t>Bir önceki yıl içinde hemodiyaliz tedavisine başlayan, </a:t>
            </a:r>
            <a:r>
              <a:rPr lang="tr-TR" dirty="0" err="1"/>
              <a:t>ferritin</a:t>
            </a:r>
            <a:r>
              <a:rPr lang="tr-TR" dirty="0"/>
              <a:t> konsantrasyonu &lt;400 </a:t>
            </a:r>
            <a:r>
              <a:rPr lang="el-GR" b="0" i="0" dirty="0">
                <a:solidFill>
                  <a:srgbClr val="222222"/>
                </a:solidFill>
                <a:effectLst/>
              </a:rPr>
              <a:t>μ</a:t>
            </a:r>
            <a:r>
              <a:rPr lang="tr-TR" b="0" i="0" dirty="0">
                <a:solidFill>
                  <a:srgbClr val="222222"/>
                </a:solidFill>
                <a:effectLst/>
              </a:rPr>
              <a:t>g</a:t>
            </a:r>
            <a:r>
              <a:rPr lang="tr-TR" dirty="0"/>
              <a:t> olan 2141 yetişkinin </a:t>
            </a:r>
            <a:r>
              <a:rPr lang="tr-TR" dirty="0" err="1"/>
              <a:t>ferritin</a:t>
            </a:r>
            <a:r>
              <a:rPr lang="tr-TR" dirty="0"/>
              <a:t> konsantrasyonu ve </a:t>
            </a:r>
            <a:r>
              <a:rPr lang="tr-TR" dirty="0" err="1"/>
              <a:t>transferrin</a:t>
            </a:r>
            <a:r>
              <a:rPr lang="tr-TR" dirty="0"/>
              <a:t> </a:t>
            </a:r>
            <a:r>
              <a:rPr lang="tr-TR" dirty="0" err="1"/>
              <a:t>saturasyonu</a:t>
            </a:r>
            <a:r>
              <a:rPr lang="tr-TR" dirty="0"/>
              <a:t> aylık olarak ölçüldü.</a:t>
            </a:r>
          </a:p>
          <a:p>
            <a:endParaRPr lang="tr-TR" dirty="0"/>
          </a:p>
          <a:p>
            <a:r>
              <a:rPr lang="tr-TR" dirty="0"/>
              <a:t>Sonuçlar, aylık demir  dozunu belirlemek için kullanıldı.</a:t>
            </a:r>
          </a:p>
          <a:p>
            <a:endParaRPr lang="tr-TR" dirty="0"/>
          </a:p>
          <a:p>
            <a:r>
              <a:rPr lang="tr-TR" dirty="0"/>
              <a:t>Yüksek doz grubuna, güvenli kesme limitleri (</a:t>
            </a:r>
            <a:r>
              <a:rPr lang="tr-TR" dirty="0" err="1"/>
              <a:t>ferritin</a:t>
            </a:r>
            <a:r>
              <a:rPr lang="tr-TR" dirty="0"/>
              <a:t> &gt;700 </a:t>
            </a:r>
            <a:r>
              <a:rPr lang="el-GR" b="0" i="0" dirty="0">
                <a:solidFill>
                  <a:srgbClr val="222222"/>
                </a:solidFill>
                <a:effectLst/>
              </a:rPr>
              <a:t>μ</a:t>
            </a:r>
            <a:r>
              <a:rPr lang="tr-TR" b="0" i="0" dirty="0">
                <a:solidFill>
                  <a:srgbClr val="222222"/>
                </a:solidFill>
                <a:effectLst/>
              </a:rPr>
              <a:t>g </a:t>
            </a:r>
            <a:r>
              <a:rPr lang="tr-TR" dirty="0"/>
              <a:t>/litre veya </a:t>
            </a:r>
            <a:r>
              <a:rPr lang="tr-TR" dirty="0" err="1"/>
              <a:t>transferrin</a:t>
            </a:r>
            <a:r>
              <a:rPr lang="tr-TR" dirty="0"/>
              <a:t> </a:t>
            </a:r>
            <a:r>
              <a:rPr lang="tr-TR" dirty="0" err="1"/>
              <a:t>saturasyonu</a:t>
            </a:r>
            <a:r>
              <a:rPr lang="tr-TR" dirty="0"/>
              <a:t> &gt;%40) olarak belirlendi.</a:t>
            </a:r>
          </a:p>
        </p:txBody>
      </p:sp>
    </p:spTree>
    <p:extLst>
      <p:ext uri="{BB962C8B-B14F-4D97-AF65-F5344CB8AC3E}">
        <p14:creationId xmlns:p14="http://schemas.microsoft.com/office/powerpoint/2010/main" val="821291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7941C21-F33F-1FB1-6E56-3BBA08B70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YÖNTEM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06EE8F2-50EE-0210-06B7-46EF1DD94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Yüksek doz grubuna 400 mg demir  reçete edildi.</a:t>
            </a:r>
          </a:p>
          <a:p>
            <a:endParaRPr lang="tr-TR" dirty="0"/>
          </a:p>
          <a:p>
            <a:r>
              <a:rPr lang="tr-TR" dirty="0"/>
              <a:t>1 ay sonraki kan testine kadar daha fazla demir verilmedi.</a:t>
            </a:r>
          </a:p>
          <a:p>
            <a:endParaRPr lang="tr-TR" dirty="0"/>
          </a:p>
          <a:p>
            <a:r>
              <a:rPr lang="tr-TR" dirty="0"/>
              <a:t>Düşük doz grubundaki hastalar, güncel kılavuzlara uygun olarak </a:t>
            </a:r>
            <a:r>
              <a:rPr lang="tr-TR" dirty="0" err="1"/>
              <a:t>ferritini</a:t>
            </a:r>
            <a:r>
              <a:rPr lang="tr-TR" dirty="0"/>
              <a:t> </a:t>
            </a:r>
            <a:r>
              <a:rPr lang="tr-TR" b="0" i="1" dirty="0">
                <a:solidFill>
                  <a:srgbClr val="353535"/>
                </a:solidFill>
                <a:effectLst/>
                <a:latin typeface="Open Sans" panose="020B0606030504020204" pitchFamily="34" charset="0"/>
              </a:rPr>
              <a:t>≥ </a:t>
            </a:r>
            <a:r>
              <a:rPr lang="tr-TR" dirty="0"/>
              <a:t>200 </a:t>
            </a:r>
            <a:r>
              <a:rPr lang="el-GR" b="0" i="0" dirty="0">
                <a:solidFill>
                  <a:srgbClr val="222222"/>
                </a:solidFill>
                <a:effectLst/>
              </a:rPr>
              <a:t>μ</a:t>
            </a:r>
            <a:r>
              <a:rPr lang="tr-TR" b="0" i="0" dirty="0">
                <a:solidFill>
                  <a:srgbClr val="222222"/>
                </a:solidFill>
                <a:effectLst/>
              </a:rPr>
              <a:t>g/l</a:t>
            </a:r>
            <a:r>
              <a:rPr lang="tr-TR" dirty="0"/>
              <a:t> ve </a:t>
            </a:r>
            <a:r>
              <a:rPr lang="tr-TR" dirty="0" err="1"/>
              <a:t>transferrin</a:t>
            </a:r>
            <a:r>
              <a:rPr lang="tr-TR" dirty="0"/>
              <a:t> </a:t>
            </a:r>
            <a:r>
              <a:rPr lang="tr-TR" dirty="0" err="1"/>
              <a:t>saturasyonunu</a:t>
            </a:r>
            <a:r>
              <a:rPr lang="tr-TR" dirty="0"/>
              <a:t> %20  </a:t>
            </a:r>
            <a:r>
              <a:rPr lang="tr-TR" dirty="0" err="1"/>
              <a:t>nin</a:t>
            </a:r>
            <a:r>
              <a:rPr lang="tr-TR" dirty="0"/>
              <a:t> üzerinde  tutmak için ayda 0-400 mg demir aldı.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68870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3357E69-6F8C-DCEC-C22B-492DB8AC7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YÖNTEM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B77A86A-E23C-0DA6-BDD6-77F333E1DB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İlk </a:t>
            </a:r>
            <a:r>
              <a:rPr lang="tr-TR" dirty="0" err="1"/>
              <a:t>MI'ya</a:t>
            </a:r>
            <a:r>
              <a:rPr lang="tr-TR" dirty="0"/>
              <a:t> kadar geçen sürenin sonuçları tip 1 veya tip 2 MI, STEMI veya NSTEMI sonuçları rapor edildi.</a:t>
            </a:r>
          </a:p>
          <a:p>
            <a:endParaRPr lang="tr-TR" dirty="0"/>
          </a:p>
          <a:p>
            <a:r>
              <a:rPr lang="tr-TR" dirty="0"/>
              <a:t>Ölümcül olmayan MI' dan sonra gelişen durumlar ve ölümcül MI </a:t>
            </a:r>
            <a:r>
              <a:rPr lang="tr-TR" dirty="0" err="1"/>
              <a:t>larda</a:t>
            </a:r>
            <a:r>
              <a:rPr lang="tr-TR" dirty="0"/>
              <a:t> ölüm oranlarının post hoc analizi  gerçekleştirildi.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884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8CD4685-0FD1-CABA-29EF-F4657AA99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YÖNTEM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3200726-F21F-5E99-9978-E001E3AFA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 err="1"/>
              <a:t>MI'nın</a:t>
            </a:r>
            <a:r>
              <a:rPr lang="tr-TR" dirty="0"/>
              <a:t> doğrulanması için kardiyak </a:t>
            </a:r>
            <a:r>
              <a:rPr lang="tr-TR" dirty="0" err="1"/>
              <a:t>biyobelirteçlerde</a:t>
            </a:r>
            <a:r>
              <a:rPr lang="tr-TR" dirty="0"/>
              <a:t> (tercihen kardiyak </a:t>
            </a:r>
            <a:r>
              <a:rPr lang="tr-TR" dirty="0" err="1"/>
              <a:t>troponin</a:t>
            </a:r>
            <a:r>
              <a:rPr lang="tr-TR" dirty="0"/>
              <a:t>) en az bir değerde artış veya düşüş olması gerekliliği vardı. </a:t>
            </a:r>
          </a:p>
        </p:txBody>
      </p:sp>
    </p:spTree>
    <p:extLst>
      <p:ext uri="{BB962C8B-B14F-4D97-AF65-F5344CB8AC3E}">
        <p14:creationId xmlns:p14="http://schemas.microsoft.com/office/powerpoint/2010/main" val="1830850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DF714BE-96DA-E77B-A20C-A8A1DFECC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BULGULAR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52D0953-1E44-5781-5A4C-898E11C71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Toplam 2141 uygun erkek ve kadın randomize edildi.</a:t>
            </a:r>
          </a:p>
          <a:p>
            <a:r>
              <a:rPr lang="tr-TR" dirty="0"/>
              <a:t> Toplamda 180 (%8,4) hasta,  2,1 yıllık (maksimum 4,4 yıl) ortalama takip süresi boyunca en az bir doğrulanmış ölümcül veya ölümcül olmayan MI yaşadı.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006CCA8A-3604-FF85-0D8A-F7B37C0E97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9968" y="3230282"/>
            <a:ext cx="4084011" cy="3518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400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6960</TotalTime>
  <Words>922</Words>
  <Application>Microsoft Office PowerPoint</Application>
  <PresentationFormat>Geniş ekran</PresentationFormat>
  <Paragraphs>124</Paragraphs>
  <Slides>26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26</vt:i4>
      </vt:variant>
    </vt:vector>
  </HeadingPairs>
  <TitlesOfParts>
    <vt:vector size="31" baseType="lpstr">
      <vt:lpstr>Aptos</vt:lpstr>
      <vt:lpstr>Aptos Display</vt:lpstr>
      <vt:lpstr>Arial</vt:lpstr>
      <vt:lpstr>Open Sans</vt:lpstr>
      <vt:lpstr>Office Teması</vt:lpstr>
      <vt:lpstr>PowerPoint Sunusu</vt:lpstr>
      <vt:lpstr>GİRİŞ</vt:lpstr>
      <vt:lpstr>GİRİŞ</vt:lpstr>
      <vt:lpstr>GİRİŞ</vt:lpstr>
      <vt:lpstr>YÖNTEM</vt:lpstr>
      <vt:lpstr>YÖNTEM</vt:lpstr>
      <vt:lpstr>YÖNTEM</vt:lpstr>
      <vt:lpstr>YÖNTEM</vt:lpstr>
      <vt:lpstr>BULGULAR</vt:lpstr>
      <vt:lpstr>BULGULAR</vt:lpstr>
      <vt:lpstr>BULGULAR</vt:lpstr>
      <vt:lpstr>BULGULAR</vt:lpstr>
      <vt:lpstr>BULGULAR</vt:lpstr>
      <vt:lpstr>BULGULAR</vt:lpstr>
      <vt:lpstr>BULGULAR</vt:lpstr>
      <vt:lpstr>BULGULAR</vt:lpstr>
      <vt:lpstr>BULGULAR</vt:lpstr>
      <vt:lpstr>TARTIŞMA </vt:lpstr>
      <vt:lpstr>TARTIŞMA</vt:lpstr>
      <vt:lpstr>TARTIŞMA</vt:lpstr>
      <vt:lpstr>SINIRLAMALAR</vt:lpstr>
      <vt:lpstr>SINIRLAMALAR</vt:lpstr>
      <vt:lpstr>SINIRLAMALAR</vt:lpstr>
      <vt:lpstr>SINIRLAMALAR</vt:lpstr>
      <vt:lpstr>SONUÇ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Merve Dilekci</dc:creator>
  <cp:lastModifiedBy>Merve Dilekci</cp:lastModifiedBy>
  <cp:revision>26</cp:revision>
  <dcterms:created xsi:type="dcterms:W3CDTF">2024-02-07T11:08:17Z</dcterms:created>
  <dcterms:modified xsi:type="dcterms:W3CDTF">2024-02-20T08:48:37Z</dcterms:modified>
</cp:coreProperties>
</file>