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79"/>
  </p:notesMasterIdLst>
  <p:sldIdLst>
    <p:sldId id="383" r:id="rId2"/>
    <p:sldId id="437" r:id="rId3"/>
    <p:sldId id="463" r:id="rId4"/>
    <p:sldId id="293" r:id="rId5"/>
    <p:sldId id="322" r:id="rId6"/>
    <p:sldId id="257" r:id="rId7"/>
    <p:sldId id="299" r:id="rId8"/>
    <p:sldId id="404" r:id="rId9"/>
    <p:sldId id="341" r:id="rId10"/>
    <p:sldId id="298" r:id="rId11"/>
    <p:sldId id="296" r:id="rId12"/>
    <p:sldId id="291" r:id="rId13"/>
    <p:sldId id="377" r:id="rId14"/>
    <p:sldId id="470" r:id="rId15"/>
    <p:sldId id="276" r:id="rId16"/>
    <p:sldId id="370" r:id="rId17"/>
    <p:sldId id="464" r:id="rId18"/>
    <p:sldId id="405" r:id="rId19"/>
    <p:sldId id="382" r:id="rId20"/>
    <p:sldId id="453" r:id="rId21"/>
    <p:sldId id="462" r:id="rId22"/>
    <p:sldId id="406" r:id="rId23"/>
    <p:sldId id="348" r:id="rId24"/>
    <p:sldId id="349" r:id="rId25"/>
    <p:sldId id="351" r:id="rId26"/>
    <p:sldId id="353" r:id="rId27"/>
    <p:sldId id="454" r:id="rId28"/>
    <p:sldId id="455" r:id="rId29"/>
    <p:sldId id="471" r:id="rId30"/>
    <p:sldId id="442" r:id="rId31"/>
    <p:sldId id="444" r:id="rId32"/>
    <p:sldId id="472" r:id="rId33"/>
    <p:sldId id="456" r:id="rId34"/>
    <p:sldId id="459" r:id="rId35"/>
    <p:sldId id="443" r:id="rId36"/>
    <p:sldId id="465" r:id="rId37"/>
    <p:sldId id="372" r:id="rId38"/>
    <p:sldId id="340" r:id="rId39"/>
    <p:sldId id="399" r:id="rId40"/>
    <p:sldId id="447" r:id="rId41"/>
    <p:sldId id="376" r:id="rId42"/>
    <p:sldId id="466" r:id="rId43"/>
    <p:sldId id="467" r:id="rId44"/>
    <p:sldId id="363" r:id="rId45"/>
    <p:sldId id="361" r:id="rId46"/>
    <p:sldId id="445" r:id="rId47"/>
    <p:sldId id="474" r:id="rId48"/>
    <p:sldId id="309" r:id="rId49"/>
    <p:sldId id="468" r:id="rId50"/>
    <p:sldId id="311" r:id="rId51"/>
    <p:sldId id="364" r:id="rId52"/>
    <p:sldId id="365" r:id="rId53"/>
    <p:sldId id="373" r:id="rId54"/>
    <p:sldId id="366" r:id="rId55"/>
    <p:sldId id="367" r:id="rId56"/>
    <p:sldId id="256" r:id="rId57"/>
    <p:sldId id="448" r:id="rId58"/>
    <p:sldId id="417" r:id="rId59"/>
    <p:sldId id="424" r:id="rId60"/>
    <p:sldId id="473" r:id="rId61"/>
    <p:sldId id="312" r:id="rId62"/>
    <p:sldId id="469" r:id="rId63"/>
    <p:sldId id="403" r:id="rId64"/>
    <p:sldId id="381" r:id="rId65"/>
    <p:sldId id="400" r:id="rId66"/>
    <p:sldId id="460" r:id="rId67"/>
    <p:sldId id="401" r:id="rId68"/>
    <p:sldId id="402" r:id="rId69"/>
    <p:sldId id="451" r:id="rId70"/>
    <p:sldId id="461" r:id="rId71"/>
    <p:sldId id="316" r:id="rId72"/>
    <p:sldId id="315" r:id="rId73"/>
    <p:sldId id="313" r:id="rId74"/>
    <p:sldId id="331" r:id="rId75"/>
    <p:sldId id="273" r:id="rId76"/>
    <p:sldId id="330" r:id="rId77"/>
    <p:sldId id="328"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m özdemir" initials="iö" lastIdx="2" clrIdx="0">
    <p:extLst>
      <p:ext uri="{19B8F6BF-5375-455C-9EA6-DF929625EA0E}">
        <p15:presenceInfo xmlns:p15="http://schemas.microsoft.com/office/powerpoint/2012/main" userId="ea883ffd9a0448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BFA"/>
    <a:srgbClr val="C2C1E9"/>
    <a:srgbClr val="A2B4E0"/>
    <a:srgbClr val="D4D4D4"/>
    <a:srgbClr val="99FF33"/>
    <a:srgbClr val="DEEAE5"/>
    <a:srgbClr val="AAE571"/>
    <a:srgbClr val="60A500"/>
    <a:srgbClr val="85F05A"/>
    <a:srgbClr val="8FC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55" autoAdjust="0"/>
    <p:restoredTop sz="94385" autoAdjust="0"/>
  </p:normalViewPr>
  <p:slideViewPr>
    <p:cSldViewPr snapToGrid="0">
      <p:cViewPr varScale="1">
        <p:scale>
          <a:sx n="123" d="100"/>
          <a:sy n="123" d="100"/>
        </p:scale>
        <p:origin x="696" y="184"/>
      </p:cViewPr>
      <p:guideLst>
        <p:guide orient="horz" pos="2160"/>
        <p:guide pos="3840"/>
      </p:guideLst>
    </p:cSldViewPr>
  </p:slideViewPr>
  <p:outlineViewPr>
    <p:cViewPr>
      <p:scale>
        <a:sx n="33" d="100"/>
        <a:sy n="33" d="100"/>
      </p:scale>
      <p:origin x="0" y="-141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5DFC9-BBDC-4C89-9D6C-9BAD0E296AF5}" type="datetimeFigureOut">
              <a:rPr lang="tr-TR" smtClean="0"/>
              <a:pPr/>
              <a:t>22.04.2025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D3985-3CDB-4276-8EC6-4E8F8136A2A5}" type="slidenum">
              <a:rPr lang="tr-TR" smtClean="0"/>
              <a:pPr/>
              <a:t>‹#›</a:t>
            </a:fld>
            <a:endParaRPr lang="tr-TR"/>
          </a:p>
        </p:txBody>
      </p:sp>
    </p:spTree>
    <p:extLst>
      <p:ext uri="{BB962C8B-B14F-4D97-AF65-F5344CB8AC3E}">
        <p14:creationId xmlns:p14="http://schemas.microsoft.com/office/powerpoint/2010/main" val="3328075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Mesanede asemptomatik bakteriyel  kolonizasyon durumundan, sepsis ile seyredebilen, ciddi morbidite ve mortaliteye neden olabilen ileri derecede klinik durumları ifade eden genel bir terimdir. </a:t>
            </a:r>
            <a:br>
              <a:rPr lang="tr-TR" dirty="0"/>
            </a:br>
            <a:endParaRPr lang="tr-TR" dirty="0"/>
          </a:p>
        </p:txBody>
      </p:sp>
      <p:sp>
        <p:nvSpPr>
          <p:cNvPr id="4" name="3 Slayt Numarası Yer Tutucusu"/>
          <p:cNvSpPr>
            <a:spLocks noGrp="1"/>
          </p:cNvSpPr>
          <p:nvPr>
            <p:ph type="sldNum" sz="quarter" idx="10"/>
          </p:nvPr>
        </p:nvSpPr>
        <p:spPr/>
        <p:txBody>
          <a:bodyPr/>
          <a:lstStyle/>
          <a:p>
            <a:fld id="{F88D3985-3CDB-4276-8EC6-4E8F8136A2A5}" type="slidenum">
              <a:rPr lang="tr-TR" smtClean="0"/>
              <a:pPr/>
              <a:t>5</a:t>
            </a:fld>
            <a:endParaRPr lang="tr-TR"/>
          </a:p>
        </p:txBody>
      </p:sp>
    </p:spTree>
    <p:extLst>
      <p:ext uri="{BB962C8B-B14F-4D97-AF65-F5344CB8AC3E}">
        <p14:creationId xmlns:p14="http://schemas.microsoft.com/office/powerpoint/2010/main" val="1841609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dirty="0" err="1">
                <a:solidFill>
                  <a:srgbClr val="FF0000"/>
                </a:solidFill>
              </a:rPr>
              <a:t>Relaps</a:t>
            </a:r>
            <a:r>
              <a:rPr lang="tr-TR" sz="1200" dirty="0">
                <a:solidFill>
                  <a:srgbClr val="FF0000"/>
                </a:solidFill>
              </a:rPr>
              <a:t> Tedavisi</a:t>
            </a:r>
          </a:p>
          <a:p>
            <a:r>
              <a:rPr lang="tr-TR" sz="1200" dirty="0" err="1"/>
              <a:t>Antibiyograma</a:t>
            </a:r>
            <a:r>
              <a:rPr lang="tr-TR" sz="1200" dirty="0"/>
              <a:t> uygun en az 4 haftalık tedavi gerektirir.</a:t>
            </a:r>
          </a:p>
          <a:p>
            <a:r>
              <a:rPr lang="tr-TR" sz="1200" dirty="0"/>
              <a:t>Yapısal bir anomali varsa </a:t>
            </a:r>
            <a:r>
              <a:rPr lang="tr-TR" sz="1200" dirty="0" err="1"/>
              <a:t>antibiyoterapi</a:t>
            </a:r>
            <a:r>
              <a:rPr lang="tr-TR" sz="1200" dirty="0"/>
              <a:t> + cerrahi</a:t>
            </a:r>
          </a:p>
          <a:p>
            <a:r>
              <a:rPr lang="tr-TR" sz="1200" dirty="0"/>
              <a:t>Kronik </a:t>
            </a:r>
            <a:r>
              <a:rPr lang="tr-TR" sz="1200" dirty="0" err="1"/>
              <a:t>süpresyon</a:t>
            </a:r>
            <a:r>
              <a:rPr lang="tr-TR" sz="1200" dirty="0"/>
              <a:t> tedavisinde </a:t>
            </a:r>
            <a:r>
              <a:rPr lang="tr-TR" sz="1200" dirty="0" err="1"/>
              <a:t>nitrofurantoin</a:t>
            </a:r>
            <a:r>
              <a:rPr lang="tr-TR" sz="1200" dirty="0"/>
              <a:t>, TMP/SMX ya da </a:t>
            </a:r>
            <a:r>
              <a:rPr lang="tr-TR" sz="1200" dirty="0" err="1"/>
              <a:t>fosfomisin</a:t>
            </a:r>
            <a:r>
              <a:rPr lang="tr-TR" sz="1200" dirty="0"/>
              <a:t> (10 günde bir 3gr) kullanılabilir.</a:t>
            </a:r>
          </a:p>
          <a:p>
            <a:endParaRPr lang="tr-TR" dirty="0"/>
          </a:p>
          <a:p>
            <a:r>
              <a:rPr lang="tr-TR" dirty="0">
                <a:solidFill>
                  <a:srgbClr val="FF0000"/>
                </a:solidFill>
              </a:rPr>
              <a:t>Re-enfeksiyon tedavisi</a:t>
            </a:r>
          </a:p>
          <a:p>
            <a:r>
              <a:rPr lang="tr-TR" dirty="0"/>
              <a:t> Re-enfeksiyonun nedeninin tespiti ve mümkünse ortadan kaldırılmalı ya da tedavi edilmelidir.</a:t>
            </a:r>
          </a:p>
          <a:p>
            <a:r>
              <a:rPr lang="tr-TR" dirty="0"/>
              <a:t> Cinsel </a:t>
            </a:r>
            <a:r>
              <a:rPr lang="tr-TR" dirty="0" err="1"/>
              <a:t>ilişki</a:t>
            </a:r>
            <a:r>
              <a:rPr lang="tr-TR" dirty="0"/>
              <a:t> ile ilgisi ve atak sayısı mutlaka sorgulanmalıdır.</a:t>
            </a:r>
          </a:p>
          <a:p>
            <a:endParaRPr lang="tr-TR" dirty="0"/>
          </a:p>
        </p:txBody>
      </p:sp>
      <p:sp>
        <p:nvSpPr>
          <p:cNvPr id="4" name="3 Slayt Numarası Yer Tutucusu"/>
          <p:cNvSpPr>
            <a:spLocks noGrp="1"/>
          </p:cNvSpPr>
          <p:nvPr>
            <p:ph type="sldNum" sz="quarter" idx="10"/>
          </p:nvPr>
        </p:nvSpPr>
        <p:spPr/>
        <p:txBody>
          <a:bodyPr/>
          <a:lstStyle/>
          <a:p>
            <a:fld id="{F88D3985-3CDB-4276-8EC6-4E8F8136A2A5}" type="slidenum">
              <a:rPr lang="tr-TR" smtClean="0"/>
              <a:pPr/>
              <a:t>38</a:t>
            </a:fld>
            <a:endParaRPr lang="tr-TR"/>
          </a:p>
        </p:txBody>
      </p:sp>
    </p:spTree>
    <p:extLst>
      <p:ext uri="{BB962C8B-B14F-4D97-AF65-F5344CB8AC3E}">
        <p14:creationId xmlns:p14="http://schemas.microsoft.com/office/powerpoint/2010/main" val="1277078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u="sng" dirty="0"/>
              <a:t>RİSK FAKTÖRLERİ </a:t>
            </a:r>
          </a:p>
          <a:p>
            <a:pPr lvl="1">
              <a:buFont typeface="Arial" panose="020B0604020202020204" pitchFamily="34" charset="0"/>
              <a:buChar char="•"/>
            </a:pPr>
            <a:r>
              <a:rPr lang="tr-TR" dirty="0"/>
              <a:t>Son bir yılda </a:t>
            </a:r>
            <a:r>
              <a:rPr lang="tr-TR" dirty="0" err="1"/>
              <a:t>spermisid</a:t>
            </a:r>
            <a:r>
              <a:rPr lang="tr-TR" dirty="0"/>
              <a:t> kullanımı ya da yeni bir partner varlığı </a:t>
            </a:r>
          </a:p>
          <a:p>
            <a:pPr lvl="1">
              <a:buFont typeface="Arial" panose="020B0604020202020204" pitchFamily="34" charset="0"/>
              <a:buChar char="•"/>
            </a:pPr>
            <a:r>
              <a:rPr lang="tr-TR" dirty="0"/>
              <a:t>15 yaşından önce İYE geçirme öyküsü </a:t>
            </a:r>
          </a:p>
          <a:p>
            <a:pPr lvl="1">
              <a:buFont typeface="Arial" panose="020B0604020202020204" pitchFamily="34" charset="0"/>
              <a:buChar char="•"/>
            </a:pPr>
            <a:r>
              <a:rPr lang="tr-TR" dirty="0"/>
              <a:t>Üriner inkontinans </a:t>
            </a:r>
          </a:p>
          <a:p>
            <a:pPr lvl="1">
              <a:buFont typeface="Arial" panose="020B0604020202020204" pitchFamily="34" charset="0"/>
              <a:buChar char="•"/>
            </a:pPr>
            <a:r>
              <a:rPr lang="tr-TR" dirty="0" err="1"/>
              <a:t>Sistosel</a:t>
            </a:r>
            <a:r>
              <a:rPr lang="tr-TR" dirty="0"/>
              <a:t> varlığı</a:t>
            </a:r>
          </a:p>
          <a:p>
            <a:pPr lvl="1">
              <a:buFont typeface="Arial" panose="020B0604020202020204" pitchFamily="34" charset="0"/>
              <a:buChar char="•"/>
            </a:pPr>
            <a:r>
              <a:rPr lang="tr-TR" dirty="0"/>
              <a:t>Post-</a:t>
            </a:r>
            <a:r>
              <a:rPr lang="tr-TR" dirty="0" err="1"/>
              <a:t>miksiyonel</a:t>
            </a:r>
            <a:r>
              <a:rPr lang="tr-TR" dirty="0"/>
              <a:t> rezidü</a:t>
            </a:r>
          </a:p>
          <a:p>
            <a:pPr lvl="1">
              <a:buFont typeface="Arial" panose="020B0604020202020204" pitchFamily="34" charset="0"/>
              <a:buChar char="•"/>
            </a:pPr>
            <a:r>
              <a:rPr lang="tr-TR" dirty="0"/>
              <a:t>Vajinal kolonizasyon </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39</a:t>
            </a:fld>
            <a:endParaRPr lang="tr-TR"/>
          </a:p>
        </p:txBody>
      </p:sp>
    </p:spTree>
    <p:extLst>
      <p:ext uri="{BB962C8B-B14F-4D97-AF65-F5344CB8AC3E}">
        <p14:creationId xmlns:p14="http://schemas.microsoft.com/office/powerpoint/2010/main" val="173117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Sık ÜSE geçiren kadınlarda, kişisel hijyenin sağlanması, sıkı giysilerden kaçınılması, </a:t>
            </a:r>
            <a:r>
              <a:rPr lang="tr-TR" dirty="0" err="1"/>
              <a:t>genital</a:t>
            </a:r>
            <a:r>
              <a:rPr lang="tr-TR" dirty="0"/>
              <a:t> bölge temizliğinin önden arkaya doğru yapılması, cinsel temas öncesi ve sonrası </a:t>
            </a:r>
            <a:r>
              <a:rPr lang="tr-TR" dirty="0" err="1"/>
              <a:t>genital</a:t>
            </a:r>
            <a:r>
              <a:rPr lang="tr-TR" dirty="0"/>
              <a:t> bölge temizliği teşvik edilir.</a:t>
            </a:r>
          </a:p>
        </p:txBody>
      </p:sp>
      <p:sp>
        <p:nvSpPr>
          <p:cNvPr id="4" name="Slayt Numarası Yer Tutucusu 3"/>
          <p:cNvSpPr>
            <a:spLocks noGrp="1"/>
          </p:cNvSpPr>
          <p:nvPr>
            <p:ph type="sldNum" sz="quarter" idx="5"/>
          </p:nvPr>
        </p:nvSpPr>
        <p:spPr/>
        <p:txBody>
          <a:bodyPr/>
          <a:lstStyle/>
          <a:p>
            <a:fld id="{F14106C8-5D98-4954-8C57-D4391D6BAE83}" type="slidenum">
              <a:rPr lang="tr-TR" smtClean="0"/>
              <a:t>40</a:t>
            </a:fld>
            <a:endParaRPr lang="tr-TR"/>
          </a:p>
        </p:txBody>
      </p:sp>
    </p:spTree>
    <p:extLst>
      <p:ext uri="{BB962C8B-B14F-4D97-AF65-F5344CB8AC3E}">
        <p14:creationId xmlns:p14="http://schemas.microsoft.com/office/powerpoint/2010/main" val="114204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lvl="1">
              <a:spcBef>
                <a:spcPts val="1000"/>
              </a:spcBef>
            </a:pPr>
            <a:r>
              <a:rPr lang="tr-TR" sz="1200" dirty="0"/>
              <a:t>Tek bir orta akım idrar ile alınan kültürde yalancı pozitiflik oranı %40</a:t>
            </a:r>
          </a:p>
          <a:p>
            <a:pPr marL="228600" lvl="1">
              <a:spcBef>
                <a:spcPts val="1000"/>
              </a:spcBef>
            </a:pPr>
            <a:r>
              <a:rPr lang="tr-TR" sz="1200" dirty="0"/>
              <a:t>Gereksiz tedaviden kaçınmak için, asemptomatik bakteriüri, arka arkaya yapılan iki kültürün aynı patojen türü için pozitif sonuç vermesi istenmektedir.</a:t>
            </a:r>
          </a:p>
          <a:p>
            <a:endParaRPr lang="tr-TR" dirty="0"/>
          </a:p>
        </p:txBody>
      </p:sp>
      <p:sp>
        <p:nvSpPr>
          <p:cNvPr id="4" name="Slayt Numarası Yer Tutucusu 3"/>
          <p:cNvSpPr>
            <a:spLocks noGrp="1"/>
          </p:cNvSpPr>
          <p:nvPr>
            <p:ph type="sldNum" sz="quarter" idx="5"/>
          </p:nvPr>
        </p:nvSpPr>
        <p:spPr/>
        <p:txBody>
          <a:bodyPr/>
          <a:lstStyle/>
          <a:p>
            <a:fld id="{F88D3985-3CDB-4276-8EC6-4E8F8136A2A5}" type="slidenum">
              <a:rPr lang="tr-TR" smtClean="0"/>
              <a:pPr/>
              <a:t>44</a:t>
            </a:fld>
            <a:endParaRPr lang="tr-TR"/>
          </a:p>
        </p:txBody>
      </p:sp>
    </p:spTree>
    <p:extLst>
      <p:ext uri="{BB962C8B-B14F-4D97-AF65-F5344CB8AC3E}">
        <p14:creationId xmlns:p14="http://schemas.microsoft.com/office/powerpoint/2010/main" val="50291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Times New Roman" pitchFamily="18" charset="0"/>
                <a:cs typeface="Times New Roman" pitchFamily="18" charset="0"/>
              </a:rPr>
              <a:t>Gebeliğin erken döneminde (12-16 </a:t>
            </a:r>
            <a:r>
              <a:rPr lang="tr-TR" sz="1200" dirty="0" err="1">
                <a:latin typeface="Times New Roman" pitchFamily="18" charset="0"/>
                <a:cs typeface="Times New Roman" pitchFamily="18" charset="0"/>
              </a:rPr>
              <a:t>hf</a:t>
            </a:r>
            <a:r>
              <a:rPr lang="tr-TR" sz="1200" dirty="0">
                <a:latin typeface="Times New Roman" pitchFamily="18" charset="0"/>
                <a:cs typeface="Times New Roman" pitchFamily="18" charset="0"/>
              </a:rPr>
              <a:t>) en az bir kez idrar kültürüyle bakteriüri taraması yapılması ve sonuçlar pozitif çıkarsa, tedavi uygulanması önerilmekte</a:t>
            </a:r>
          </a:p>
          <a:p>
            <a:pPr marL="0" marR="0" lvl="0" indent="0" algn="l" defTabSz="914400" rtl="0" eaLnBrk="1" fontAlgn="auto" latinLnBrk="0" hangingPunct="1">
              <a:lnSpc>
                <a:spcPct val="100000"/>
              </a:lnSpc>
              <a:spcBef>
                <a:spcPts val="0"/>
              </a:spcBef>
              <a:spcAft>
                <a:spcPts val="0"/>
              </a:spcAft>
              <a:buClrTx/>
              <a:buSzTx/>
              <a:buFontTx/>
              <a:buNone/>
              <a:tabLst/>
              <a:defRPr/>
            </a:pPr>
            <a:r>
              <a:rPr lang="tr-TR" cap="none" dirty="0">
                <a:latin typeface="Times New Roman" panose="02020603050405020304" pitchFamily="18" charset="0"/>
                <a:cs typeface="Times New Roman" panose="02020603050405020304" pitchFamily="18" charset="0"/>
              </a:rPr>
              <a:t>Asemptomatik bakteriüri taraması ve tedavisi; gebelerde, böbrek nakil hastalarında ve  mukozal kanama riski olan endoskopik ürolojik girişimlerde önerilmektedir.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Endoskopik ürolojik girişim planlanan hastalar işlem öncesi asemptomatik bakteriüri yönünden taranmalı ve ampirik tedaviden ziyade kültür sonucuna göre antibiyotik tedavisi başlanmalıdır. Bu hastalara işlemden 30-60 dakika önce kısa süreli (1-2 doz) antimikrobiyal tedavi verilmesi önerilmektedir</a:t>
            </a:r>
            <a:endParaRPr lang="tr-TR" cap="none"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Times New Roman" pitchFamily="18" charset="0"/>
              <a:cs typeface="Times New Roman" pitchFamily="18" charset="0"/>
            </a:endParaRPr>
          </a:p>
          <a:p>
            <a:endParaRPr lang="tr-TR" dirty="0"/>
          </a:p>
        </p:txBody>
      </p:sp>
      <p:sp>
        <p:nvSpPr>
          <p:cNvPr id="4" name="Slayt Numarası Yer Tutucusu 3"/>
          <p:cNvSpPr>
            <a:spLocks noGrp="1"/>
          </p:cNvSpPr>
          <p:nvPr>
            <p:ph type="sldNum" sz="quarter" idx="5"/>
          </p:nvPr>
        </p:nvSpPr>
        <p:spPr/>
        <p:txBody>
          <a:bodyPr/>
          <a:lstStyle/>
          <a:p>
            <a:fld id="{F88D3985-3CDB-4276-8EC6-4E8F8136A2A5}" type="slidenum">
              <a:rPr lang="tr-TR" smtClean="0"/>
              <a:pPr/>
              <a:t>45</a:t>
            </a:fld>
            <a:endParaRPr lang="tr-TR"/>
          </a:p>
        </p:txBody>
      </p:sp>
    </p:spTree>
    <p:extLst>
      <p:ext uri="{BB962C8B-B14F-4D97-AF65-F5344CB8AC3E}">
        <p14:creationId xmlns:p14="http://schemas.microsoft.com/office/powerpoint/2010/main" val="1484501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Tedavi süresi net olmamakla birlikte fetusa maruziyeti en aza indirmek için kısa süreli tedaviler tercih edilir. Tedavi sonrası kültür tekrarı yapılması önerilmektedir. Gebelerde asemptomatik bakteriüri için kullanılan antibiyotiğin optimal tedavi süresine göre 4-7 günlük tedavi önerilmektedir </a:t>
            </a:r>
          </a:p>
        </p:txBody>
      </p:sp>
      <p:sp>
        <p:nvSpPr>
          <p:cNvPr id="4" name="Slayt Numarası Yer Tutucusu 3"/>
          <p:cNvSpPr>
            <a:spLocks noGrp="1"/>
          </p:cNvSpPr>
          <p:nvPr>
            <p:ph type="sldNum" sz="quarter" idx="5"/>
          </p:nvPr>
        </p:nvSpPr>
        <p:spPr/>
        <p:txBody>
          <a:bodyPr/>
          <a:lstStyle/>
          <a:p>
            <a:fld id="{F88D3985-3CDB-4276-8EC6-4E8F8136A2A5}" type="slidenum">
              <a:rPr lang="tr-TR" smtClean="0"/>
              <a:pPr/>
              <a:t>46</a:t>
            </a:fld>
            <a:endParaRPr lang="tr-TR"/>
          </a:p>
        </p:txBody>
      </p:sp>
    </p:spTree>
    <p:extLst>
      <p:ext uri="{BB962C8B-B14F-4D97-AF65-F5344CB8AC3E}">
        <p14:creationId xmlns:p14="http://schemas.microsoft.com/office/powerpoint/2010/main" val="1852491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232323"/>
                </a:solidFill>
                <a:effectLst/>
                <a:highlight>
                  <a:srgbClr val="FFFFFF"/>
                </a:highlight>
                <a:latin typeface="Noto Sans" panose="020B0502040204020203" pitchFamily="34" charset="0"/>
              </a:rPr>
              <a:t>Tekrarlayan ateşli İYE , </a:t>
            </a:r>
            <a:r>
              <a:rPr lang="tr-TR" b="0" i="0" dirty="0">
                <a:solidFill>
                  <a:srgbClr val="232323"/>
                </a:solidFill>
                <a:effectLst/>
                <a:highlight>
                  <a:srgbClr val="FFFFFF"/>
                </a:highlight>
                <a:latin typeface="Noto Sans" panose="020B0502040504020204" pitchFamily="34" charset="0"/>
              </a:rPr>
              <a:t>Akut enfeksiyonun tedavisinde gecikme; ateşli İYE tedavisinde gecikme böbrekte </a:t>
            </a:r>
            <a:r>
              <a:rPr lang="tr-TR" b="0" i="0" dirty="0" err="1">
                <a:solidFill>
                  <a:srgbClr val="232323"/>
                </a:solidFill>
                <a:effectLst/>
                <a:highlight>
                  <a:srgbClr val="FFFFFF"/>
                </a:highlight>
                <a:latin typeface="Noto Sans" panose="020B0502040504020204" pitchFamily="34" charset="0"/>
              </a:rPr>
              <a:t>skar</a:t>
            </a:r>
            <a:r>
              <a:rPr lang="tr-TR" b="0" i="0" dirty="0">
                <a:solidFill>
                  <a:srgbClr val="232323"/>
                </a:solidFill>
                <a:effectLst/>
                <a:highlight>
                  <a:srgbClr val="FFFFFF"/>
                </a:highlight>
                <a:latin typeface="Noto Sans" panose="020B0502040504020204" pitchFamily="34" charset="0"/>
              </a:rPr>
              <a:t> oluşumu riskinin artmasıyla ilişkilidir </a:t>
            </a:r>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59</a:t>
            </a:fld>
            <a:endParaRPr lang="tr-TR"/>
          </a:p>
        </p:txBody>
      </p:sp>
    </p:spTree>
    <p:extLst>
      <p:ext uri="{BB962C8B-B14F-4D97-AF65-F5344CB8AC3E}">
        <p14:creationId xmlns:p14="http://schemas.microsoft.com/office/powerpoint/2010/main" val="197053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88D3985-3CDB-4276-8EC6-4E8F8136A2A5}" type="slidenum">
              <a:rPr lang="tr-TR" smtClean="0"/>
              <a:pPr/>
              <a:t>61</a:t>
            </a:fld>
            <a:endParaRPr lang="tr-TR"/>
          </a:p>
        </p:txBody>
      </p:sp>
    </p:spTree>
    <p:extLst>
      <p:ext uri="{BB962C8B-B14F-4D97-AF65-F5344CB8AC3E}">
        <p14:creationId xmlns:p14="http://schemas.microsoft.com/office/powerpoint/2010/main" val="1036836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https</a:t>
            </a:r>
            <a:r>
              <a:rPr lang="tr-TR" dirty="0"/>
              <a:t>://</a:t>
            </a:r>
            <a:r>
              <a:rPr lang="tr-TR" dirty="0" err="1"/>
              <a:t>www.uptodate.com</a:t>
            </a:r>
            <a:r>
              <a:rPr lang="tr-TR" dirty="0"/>
              <a:t>/</a:t>
            </a:r>
            <a:r>
              <a:rPr lang="tr-TR" dirty="0" err="1"/>
              <a:t>contents</a:t>
            </a:r>
            <a:r>
              <a:rPr lang="tr-TR" dirty="0"/>
              <a:t>/</a:t>
            </a:r>
            <a:r>
              <a:rPr lang="tr-TR" dirty="0" err="1"/>
              <a:t>acute-simple-cystitis-in-male-adults?search</a:t>
            </a:r>
            <a:r>
              <a:rPr lang="tr-TR" dirty="0"/>
              <a:t>=%C3%87OCUKLARDA+%C4%B0DRAR+YOLU+ENFEKS%C4%B0YONU&amp;topicRef=4016&amp;source=</a:t>
            </a:r>
            <a:r>
              <a:rPr lang="tr-TR" dirty="0" err="1"/>
              <a:t>see_link</a:t>
            </a:r>
            <a:endParaRPr lang="tr-TR" dirty="0"/>
          </a:p>
          <a:p>
            <a:endParaRPr lang="tr-TR" dirty="0"/>
          </a:p>
        </p:txBody>
      </p:sp>
      <p:sp>
        <p:nvSpPr>
          <p:cNvPr id="4" name="Slayt Numarası Yer Tutucusu 3"/>
          <p:cNvSpPr>
            <a:spLocks noGrp="1"/>
          </p:cNvSpPr>
          <p:nvPr>
            <p:ph type="sldNum" sz="quarter" idx="5"/>
          </p:nvPr>
        </p:nvSpPr>
        <p:spPr/>
        <p:txBody>
          <a:bodyPr/>
          <a:lstStyle/>
          <a:p>
            <a:fld id="{F88D3985-3CDB-4276-8EC6-4E8F8136A2A5}" type="slidenum">
              <a:rPr lang="tr-TR" smtClean="0"/>
              <a:pPr/>
              <a:t>69</a:t>
            </a:fld>
            <a:endParaRPr lang="tr-TR"/>
          </a:p>
        </p:txBody>
      </p:sp>
    </p:spTree>
    <p:extLst>
      <p:ext uri="{BB962C8B-B14F-4D97-AF65-F5344CB8AC3E}">
        <p14:creationId xmlns:p14="http://schemas.microsoft.com/office/powerpoint/2010/main" val="406103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71</a:t>
            </a:fld>
            <a:endParaRPr lang="tr-TR"/>
          </a:p>
        </p:txBody>
      </p:sp>
    </p:spTree>
    <p:extLst>
      <p:ext uri="{BB962C8B-B14F-4D97-AF65-F5344CB8AC3E}">
        <p14:creationId xmlns:p14="http://schemas.microsoft.com/office/powerpoint/2010/main" val="305714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i="0" dirty="0" err="1">
                <a:solidFill>
                  <a:srgbClr val="000000"/>
                </a:solidFill>
                <a:effectLst/>
                <a:latin typeface="Open Sans" panose="020B0606030504020204" pitchFamily="34" charset="0"/>
              </a:rPr>
              <a:t>Pseudomonas</a:t>
            </a:r>
            <a:r>
              <a:rPr lang="tr-TR" b="0" i="0" dirty="0">
                <a:solidFill>
                  <a:srgbClr val="000000"/>
                </a:solidFill>
                <a:effectLst/>
                <a:latin typeface="Open Sans" panose="020B0606030504020204" pitchFamily="34" charset="0"/>
              </a:rPr>
              <a:t> (bakım evlerinde kalan veya </a:t>
            </a:r>
            <a:r>
              <a:rPr lang="tr-TR" b="0" i="0" dirty="0" err="1">
                <a:solidFill>
                  <a:srgbClr val="000000"/>
                </a:solidFill>
                <a:effectLst/>
                <a:latin typeface="Open Sans" panose="020B0606030504020204" pitchFamily="34" charset="0"/>
              </a:rPr>
              <a:t>enstrümantasyonlu</a:t>
            </a:r>
            <a:r>
              <a:rPr lang="tr-TR" b="0" i="0" dirty="0">
                <a:solidFill>
                  <a:srgbClr val="000000"/>
                </a:solidFill>
                <a:effectLst/>
                <a:latin typeface="Open Sans" panose="020B0606030504020204" pitchFamily="34" charset="0"/>
              </a:rPr>
              <a:t> hastalarda daha yaygındır.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S. </a:t>
            </a:r>
            <a:r>
              <a:rPr lang="tr-TR" sz="1200" dirty="0" err="1"/>
              <a:t>saprophyticus</a:t>
            </a:r>
            <a:r>
              <a:rPr lang="tr-TR" sz="1200" dirty="0"/>
              <a:t> dışındaki koagülaz negatif stafilokoklar, laktobasil, enterokok, ve Grup B streptokok gibi organizmaların orta akım idrardan izole edilmesi, sıklıkla idrar örneğinin kontamine olduğunun göstergesidir</a:t>
            </a:r>
            <a:endParaRPr lang="tr-TR" b="0" i="0" dirty="0">
              <a:solidFill>
                <a:srgbClr val="000000"/>
              </a:solidFill>
              <a:effectLst/>
              <a:latin typeface="Open Sans" panose="020B0606030504020204" pitchFamily="34" charset="0"/>
            </a:endParaRPr>
          </a:p>
          <a:p>
            <a:endParaRPr lang="tr-TR" dirty="0"/>
          </a:p>
        </p:txBody>
      </p:sp>
      <p:sp>
        <p:nvSpPr>
          <p:cNvPr id="4" name="Slayt Numarası Yer Tutucusu 3"/>
          <p:cNvSpPr>
            <a:spLocks noGrp="1"/>
          </p:cNvSpPr>
          <p:nvPr>
            <p:ph type="sldNum" sz="quarter" idx="5"/>
          </p:nvPr>
        </p:nvSpPr>
        <p:spPr/>
        <p:txBody>
          <a:bodyPr/>
          <a:lstStyle/>
          <a:p>
            <a:fld id="{F88D3985-3CDB-4276-8EC6-4E8F8136A2A5}" type="slidenum">
              <a:rPr lang="tr-TR" smtClean="0"/>
              <a:pPr/>
              <a:t>10</a:t>
            </a:fld>
            <a:endParaRPr lang="tr-TR"/>
          </a:p>
        </p:txBody>
      </p:sp>
    </p:spTree>
    <p:extLst>
      <p:ext uri="{BB962C8B-B14F-4D97-AF65-F5344CB8AC3E}">
        <p14:creationId xmlns:p14="http://schemas.microsoft.com/office/powerpoint/2010/main" val="214294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dirty="0"/>
              <a:t>Normal </a:t>
            </a:r>
            <a:r>
              <a:rPr lang="tr-TR" sz="1200" dirty="0" err="1"/>
              <a:t>immün</a:t>
            </a:r>
            <a:r>
              <a:rPr lang="tr-TR" sz="1200" dirty="0"/>
              <a:t> yanıt oluşturma yeteneği var.</a:t>
            </a:r>
          </a:p>
          <a:p>
            <a:r>
              <a:rPr lang="tr-TR" sz="1200" dirty="0" err="1"/>
              <a:t>Komorbidite</a:t>
            </a:r>
            <a:r>
              <a:rPr lang="tr-TR" sz="1200" dirty="0"/>
              <a:t> yok.</a:t>
            </a:r>
          </a:p>
          <a:p>
            <a:r>
              <a:rPr lang="tr-TR" sz="1200" dirty="0"/>
              <a:t>Anatomik ya da fonksiyonel ürolojik anormallik yok.</a:t>
            </a:r>
          </a:p>
          <a:p>
            <a:r>
              <a:rPr lang="tr-TR" sz="1200" dirty="0"/>
              <a:t>Gebelik yok.</a:t>
            </a:r>
          </a:p>
          <a:p>
            <a:r>
              <a:rPr lang="tr-TR" sz="1200" dirty="0" err="1"/>
              <a:t>Menapoz</a:t>
            </a:r>
            <a:r>
              <a:rPr lang="tr-TR" sz="1200" dirty="0"/>
              <a:t> öncesi</a:t>
            </a:r>
          </a:p>
          <a:p>
            <a:endParaRPr lang="tr-TR" dirty="0">
              <a:sym typeface="Wingdings" panose="05000000000000000000" pitchFamily="2" charset="2"/>
            </a:endParaRPr>
          </a:p>
          <a:p>
            <a:endParaRPr lang="tr-TR" dirty="0"/>
          </a:p>
        </p:txBody>
      </p:sp>
      <p:sp>
        <p:nvSpPr>
          <p:cNvPr id="4" name="3 Slayt Numarası Yer Tutucusu"/>
          <p:cNvSpPr>
            <a:spLocks noGrp="1"/>
          </p:cNvSpPr>
          <p:nvPr>
            <p:ph type="sldNum" sz="quarter" idx="10"/>
          </p:nvPr>
        </p:nvSpPr>
        <p:spPr/>
        <p:txBody>
          <a:bodyPr/>
          <a:lstStyle/>
          <a:p>
            <a:fld id="{F88D3985-3CDB-4276-8EC6-4E8F8136A2A5}" type="slidenum">
              <a:rPr lang="tr-TR" smtClean="0"/>
              <a:pPr/>
              <a:t>12</a:t>
            </a:fld>
            <a:endParaRPr lang="tr-TR"/>
          </a:p>
        </p:txBody>
      </p:sp>
    </p:spTree>
    <p:extLst>
      <p:ext uri="{BB962C8B-B14F-4D97-AF65-F5344CB8AC3E}">
        <p14:creationId xmlns:p14="http://schemas.microsoft.com/office/powerpoint/2010/main" val="197715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11 Mart 2019’da Avrupa Komisyonu, </a:t>
            </a:r>
            <a:r>
              <a:rPr lang="tr-TR" dirty="0" err="1"/>
              <a:t>florokinolonların</a:t>
            </a:r>
            <a:r>
              <a:rPr lang="tr-TR" dirty="0"/>
              <a:t> </a:t>
            </a:r>
            <a:r>
              <a:rPr lang="tr-TR" dirty="0" err="1"/>
              <a:t>etkisizleştirici</a:t>
            </a:r>
            <a:r>
              <a:rPr lang="tr-TR" dirty="0"/>
              <a:t> ve potansiyel olarak uzun süreli yan etkileri nedeniyle kullanımına ilişkin katı düzenleyici koşullar uygulamaya koydu. Komplike olmayan sistitte, </a:t>
            </a:r>
            <a:r>
              <a:rPr lang="tr-TR" dirty="0" err="1"/>
              <a:t>florokinolon</a:t>
            </a:r>
            <a:r>
              <a:rPr lang="tr-TR" dirty="0"/>
              <a:t> yalnızca yaygın olarak önerilen diğer antibakteriyel ajanların kullanılmasının uygun olmadığı düşünüldüğünde kullanılmalıdır</a:t>
            </a:r>
          </a:p>
        </p:txBody>
      </p:sp>
      <p:sp>
        <p:nvSpPr>
          <p:cNvPr id="4" name="Slayt Numarası Yer Tutucusu 3"/>
          <p:cNvSpPr>
            <a:spLocks noGrp="1"/>
          </p:cNvSpPr>
          <p:nvPr>
            <p:ph type="sldNum" sz="quarter" idx="5"/>
          </p:nvPr>
        </p:nvSpPr>
        <p:spPr/>
        <p:txBody>
          <a:bodyPr/>
          <a:lstStyle/>
          <a:p>
            <a:fld id="{F14106C8-5D98-4954-8C57-D4391D6BAE83}" type="slidenum">
              <a:rPr lang="tr-TR" smtClean="0"/>
              <a:t>18</a:t>
            </a:fld>
            <a:endParaRPr lang="tr-TR"/>
          </a:p>
        </p:txBody>
      </p:sp>
    </p:spTree>
    <p:extLst>
      <p:ext uri="{BB962C8B-B14F-4D97-AF65-F5344CB8AC3E}">
        <p14:creationId xmlns:p14="http://schemas.microsoft.com/office/powerpoint/2010/main" val="303675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Erkeklerde prostat tutulumu olmayan sistit nadirdir ve komplike bir enfeksiyon olarak sınıflandırılmalıdır. Bu nedenle, İYE semptomları olan erkeklerde prostat dokusuna nüfus eden antimikrobiyallerle tedavi gereklidir. Duyarlılık testi uygunsa, tercihen trimetoprim </a:t>
            </a:r>
            <a:r>
              <a:rPr lang="tr-TR" dirty="0" err="1"/>
              <a:t>sülfametoksazol</a:t>
            </a:r>
            <a:r>
              <a:rPr lang="tr-TR" dirty="0"/>
              <a:t> veya bir </a:t>
            </a:r>
            <a:r>
              <a:rPr lang="tr-TR" dirty="0" err="1"/>
              <a:t>florokinolon</a:t>
            </a:r>
            <a:r>
              <a:rPr lang="tr-TR" dirty="0"/>
              <a:t> ile en az yedi günlük bir tedavi süresi önerilir </a:t>
            </a:r>
          </a:p>
        </p:txBody>
      </p:sp>
      <p:sp>
        <p:nvSpPr>
          <p:cNvPr id="4" name="Slayt Numarası Yer Tutucusu 3"/>
          <p:cNvSpPr>
            <a:spLocks noGrp="1"/>
          </p:cNvSpPr>
          <p:nvPr>
            <p:ph type="sldNum" sz="quarter" idx="5"/>
          </p:nvPr>
        </p:nvSpPr>
        <p:spPr/>
        <p:txBody>
          <a:bodyPr/>
          <a:lstStyle/>
          <a:p>
            <a:fld id="{F14106C8-5D98-4954-8C57-D4391D6BAE83}" type="slidenum">
              <a:rPr lang="tr-TR" smtClean="0"/>
              <a:t>19</a:t>
            </a:fld>
            <a:endParaRPr lang="tr-TR"/>
          </a:p>
        </p:txBody>
      </p:sp>
    </p:spTree>
    <p:extLst>
      <p:ext uri="{BB962C8B-B14F-4D97-AF65-F5344CB8AC3E}">
        <p14:creationId xmlns:p14="http://schemas.microsoft.com/office/powerpoint/2010/main" val="257093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https</a:t>
            </a:r>
            <a:r>
              <a:rPr lang="tr-TR" dirty="0"/>
              <a:t>://</a:t>
            </a:r>
            <a:r>
              <a:rPr lang="tr-TR" dirty="0" err="1"/>
              <a:t>www.uptodate.com</a:t>
            </a:r>
            <a:r>
              <a:rPr lang="tr-TR" dirty="0"/>
              <a:t>/</a:t>
            </a:r>
            <a:r>
              <a:rPr lang="tr-TR" dirty="0" err="1"/>
              <a:t>contents</a:t>
            </a:r>
            <a:r>
              <a:rPr lang="tr-TR" dirty="0"/>
              <a:t>/</a:t>
            </a:r>
            <a:r>
              <a:rPr lang="tr-TR" dirty="0" err="1"/>
              <a:t>acute-simple-cystitis-in-male-adults?search</a:t>
            </a:r>
            <a:r>
              <a:rPr lang="tr-TR" dirty="0"/>
              <a:t>=%C3%87OCUKLARDA+%C4%B0DRAR+YOLU+ENFEKS%C4%B0YONU&amp;topicRef=4016&amp;source=</a:t>
            </a:r>
            <a:r>
              <a:rPr lang="tr-TR" dirty="0" err="1"/>
              <a:t>see_link</a:t>
            </a:r>
            <a:endParaRPr lang="tr-TR" dirty="0"/>
          </a:p>
          <a:p>
            <a:endParaRPr lang="tr-TR" dirty="0"/>
          </a:p>
        </p:txBody>
      </p:sp>
      <p:sp>
        <p:nvSpPr>
          <p:cNvPr id="4" name="Slayt Numarası Yer Tutucusu 3"/>
          <p:cNvSpPr>
            <a:spLocks noGrp="1"/>
          </p:cNvSpPr>
          <p:nvPr>
            <p:ph type="sldNum" sz="quarter" idx="5"/>
          </p:nvPr>
        </p:nvSpPr>
        <p:spPr/>
        <p:txBody>
          <a:bodyPr/>
          <a:lstStyle/>
          <a:p>
            <a:fld id="{F88D3985-3CDB-4276-8EC6-4E8F8136A2A5}" type="slidenum">
              <a:rPr lang="tr-TR" smtClean="0"/>
              <a:pPr/>
              <a:t>20</a:t>
            </a:fld>
            <a:endParaRPr lang="tr-TR"/>
          </a:p>
        </p:txBody>
      </p:sp>
    </p:spTree>
    <p:extLst>
      <p:ext uri="{BB962C8B-B14F-4D97-AF65-F5344CB8AC3E}">
        <p14:creationId xmlns:p14="http://schemas.microsoft.com/office/powerpoint/2010/main" val="352310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Üse</a:t>
            </a:r>
            <a:r>
              <a:rPr lang="tr-TR" dirty="0"/>
              <a:t> semptomlarına</a:t>
            </a:r>
            <a:r>
              <a:rPr lang="tr-TR" baseline="0" dirty="0"/>
              <a:t> ek olarak..</a:t>
            </a:r>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Üriner</a:t>
            </a:r>
            <a:r>
              <a:rPr lang="tr-TR" dirty="0"/>
              <a:t> sistemin yapısal  ve  fonksiyonel anomalileri(</a:t>
            </a:r>
            <a:r>
              <a:rPr lang="tr-TR" dirty="0" err="1"/>
              <a:t>Nörojenik</a:t>
            </a:r>
            <a:r>
              <a:rPr lang="tr-TR" dirty="0"/>
              <a:t> mesane , </a:t>
            </a:r>
            <a:r>
              <a:rPr lang="tr-TR" dirty="0" err="1"/>
              <a:t>Spinal</a:t>
            </a:r>
            <a:r>
              <a:rPr lang="tr-TR" dirty="0"/>
              <a:t> </a:t>
            </a:r>
            <a:r>
              <a:rPr lang="tr-TR" dirty="0" err="1"/>
              <a:t>kord</a:t>
            </a:r>
            <a:r>
              <a:rPr lang="tr-TR" dirty="0"/>
              <a:t> hasarı , VUR, </a:t>
            </a:r>
            <a:r>
              <a:rPr lang="tr-TR" dirty="0" err="1"/>
              <a:t>polikistik</a:t>
            </a:r>
            <a:r>
              <a:rPr lang="tr-TR" dirty="0"/>
              <a:t> böbrek h.))</a:t>
            </a:r>
          </a:p>
          <a:p>
            <a:endParaRPr lang="tr-TR" dirty="0"/>
          </a:p>
        </p:txBody>
      </p:sp>
      <p:sp>
        <p:nvSpPr>
          <p:cNvPr id="4" name="3 Slayt Numarası Yer Tutucusu"/>
          <p:cNvSpPr>
            <a:spLocks noGrp="1"/>
          </p:cNvSpPr>
          <p:nvPr>
            <p:ph type="sldNum" sz="quarter" idx="10"/>
          </p:nvPr>
        </p:nvSpPr>
        <p:spPr/>
        <p:txBody>
          <a:bodyPr/>
          <a:lstStyle/>
          <a:p>
            <a:fld id="{F88D3985-3CDB-4276-8EC6-4E8F8136A2A5}" type="slidenum">
              <a:rPr lang="tr-TR" smtClean="0"/>
              <a:pPr/>
              <a:t>25</a:t>
            </a:fld>
            <a:endParaRPr lang="tr-TR"/>
          </a:p>
        </p:txBody>
      </p:sp>
    </p:spTree>
    <p:extLst>
      <p:ext uri="{BB962C8B-B14F-4D97-AF65-F5344CB8AC3E}">
        <p14:creationId xmlns:p14="http://schemas.microsoft.com/office/powerpoint/2010/main" val="71056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Ateşi düşmeyen hastalarda idrar kültürü tekrarı ve renal ultrasonografi yapılmalıdır. </a:t>
            </a:r>
            <a:r>
              <a:rPr lang="tr-TR" dirty="0" err="1"/>
              <a:t>Parenteral</a:t>
            </a:r>
            <a:r>
              <a:rPr lang="tr-TR" dirty="0"/>
              <a:t> tedavi sonrası ateşi düşen hastalarda oral tedaviye geçilebilir, ancak tedavinin 10-14 güne tamamlanması gerekir</a:t>
            </a:r>
          </a:p>
        </p:txBody>
      </p:sp>
      <p:sp>
        <p:nvSpPr>
          <p:cNvPr id="4" name="Slayt Numarası Yer Tutucusu 3"/>
          <p:cNvSpPr>
            <a:spLocks noGrp="1"/>
          </p:cNvSpPr>
          <p:nvPr>
            <p:ph type="sldNum" sz="quarter" idx="5"/>
          </p:nvPr>
        </p:nvSpPr>
        <p:spPr/>
        <p:txBody>
          <a:bodyPr/>
          <a:lstStyle/>
          <a:p>
            <a:fld id="{F88D3985-3CDB-4276-8EC6-4E8F8136A2A5}" type="slidenum">
              <a:rPr lang="tr-TR" smtClean="0"/>
              <a:pPr/>
              <a:t>28</a:t>
            </a:fld>
            <a:endParaRPr lang="tr-TR"/>
          </a:p>
        </p:txBody>
      </p:sp>
    </p:spTree>
    <p:extLst>
      <p:ext uri="{BB962C8B-B14F-4D97-AF65-F5344CB8AC3E}">
        <p14:creationId xmlns:p14="http://schemas.microsoft.com/office/powerpoint/2010/main" val="272106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Tıkanıklık, kaçak veya idrar kültüründe üreme olmadığı sürece üriner kateter değişimi önerilmemektedir. Kateteri olan hastalarda asemptomatik bakteriürinin rutin taranması ve tedavi edilmesi önerilmemektedir.</a:t>
            </a:r>
          </a:p>
        </p:txBody>
      </p:sp>
      <p:sp>
        <p:nvSpPr>
          <p:cNvPr id="4" name="Slayt Numarası Yer Tutucusu 3"/>
          <p:cNvSpPr>
            <a:spLocks noGrp="1"/>
          </p:cNvSpPr>
          <p:nvPr>
            <p:ph type="sldNum" sz="quarter" idx="5"/>
          </p:nvPr>
        </p:nvSpPr>
        <p:spPr/>
        <p:txBody>
          <a:bodyPr/>
          <a:lstStyle/>
          <a:p>
            <a:fld id="{F88D3985-3CDB-4276-8EC6-4E8F8136A2A5}" type="slidenum">
              <a:rPr lang="tr-TR" smtClean="0"/>
              <a:pPr/>
              <a:t>37</a:t>
            </a:fld>
            <a:endParaRPr lang="tr-TR"/>
          </a:p>
        </p:txBody>
      </p:sp>
    </p:spTree>
    <p:extLst>
      <p:ext uri="{BB962C8B-B14F-4D97-AF65-F5344CB8AC3E}">
        <p14:creationId xmlns:p14="http://schemas.microsoft.com/office/powerpoint/2010/main" val="2220806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49218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1275662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538846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45868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333442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11957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1576670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4097105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535079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1413245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60579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969971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77539"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216214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178590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01821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Content Placeholder 3"/>
          <p:cNvSpPr>
            <a:spLocks noGrp="1"/>
          </p:cNvSpPr>
          <p:nvPr>
            <p:ph sz="quarter" idx="13"/>
          </p:nvPr>
        </p:nvSpPr>
        <p:spPr>
          <a:xfrm>
            <a:off x="913774" y="3051012"/>
            <a:ext cx="5106027"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3" name="Content Placeholder 5"/>
          <p:cNvSpPr>
            <a:spLocks noGrp="1"/>
          </p:cNvSpPr>
          <p:nvPr>
            <p:ph sz="quarter" idx="14"/>
          </p:nvPr>
        </p:nvSpPr>
        <p:spPr>
          <a:xfrm>
            <a:off x="6172200" y="3051012"/>
            <a:ext cx="5105401"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864251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254991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52712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2751546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AE41D20-5F88-4A40-8BB4-157C046C397E}" type="datetimeFigureOut">
              <a:rPr lang="tr-TR" smtClean="0"/>
              <a:pPr/>
              <a:t>22.04.2025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FE1BEE6-95EE-4D13-920B-B241992BEF33}" type="slidenum">
              <a:rPr lang="tr-TR" smtClean="0"/>
              <a:pPr/>
              <a:t>‹#›</a:t>
            </a:fld>
            <a:endParaRPr lang="tr-TR"/>
          </a:p>
        </p:txBody>
      </p:sp>
    </p:spTree>
    <p:extLst>
      <p:ext uri="{BB962C8B-B14F-4D97-AF65-F5344CB8AC3E}">
        <p14:creationId xmlns:p14="http://schemas.microsoft.com/office/powerpoint/2010/main" val="378680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AE41D20-5F88-4A40-8BB4-157C046C397E}" type="datetimeFigureOut">
              <a:rPr lang="tr-TR" smtClean="0"/>
              <a:pPr/>
              <a:t>22.04.2025</a:t>
            </a:fld>
            <a:endParaRPr lang="tr-T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FE1BEE6-95EE-4D13-920B-B241992BEF33}" type="slidenum">
              <a:rPr lang="tr-TR" smtClean="0"/>
              <a:pPr/>
              <a:t>‹#›</a:t>
            </a:fld>
            <a:endParaRPr lang="tr-TR"/>
          </a:p>
        </p:txBody>
      </p:sp>
    </p:spTree>
    <p:extLst>
      <p:ext uri="{BB962C8B-B14F-4D97-AF65-F5344CB8AC3E}">
        <p14:creationId xmlns:p14="http://schemas.microsoft.com/office/powerpoint/2010/main" val="418157853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30576" y="2103437"/>
            <a:ext cx="10515600" cy="1325563"/>
          </a:xfrm>
          <a:solidFill>
            <a:schemeClr val="accent1">
              <a:lumMod val="20000"/>
              <a:lumOff val="80000"/>
            </a:schemeClr>
          </a:solidFill>
        </p:spPr>
        <p:txBody>
          <a:bodyPr>
            <a:normAutofit/>
          </a:bodyPr>
          <a:lstStyle/>
          <a:p>
            <a:pPr algn="ctr"/>
            <a:r>
              <a:rPr lang="tr-TR" sz="4000" dirty="0">
                <a:latin typeface="Times New Roman" panose="02020603050405020304" pitchFamily="18" charset="0"/>
                <a:cs typeface="Times New Roman" panose="02020603050405020304" pitchFamily="18" charset="0"/>
              </a:rPr>
              <a:t>İDRAR YOLU  ENFEKSİYONLARI</a:t>
            </a:r>
          </a:p>
        </p:txBody>
      </p:sp>
      <p:sp>
        <p:nvSpPr>
          <p:cNvPr id="3" name="İçerik Yer Tutucusu 2"/>
          <p:cNvSpPr>
            <a:spLocks noGrp="1"/>
          </p:cNvSpPr>
          <p:nvPr>
            <p:ph idx="1"/>
          </p:nvPr>
        </p:nvSpPr>
        <p:spPr>
          <a:xfrm>
            <a:off x="6288376" y="4781571"/>
            <a:ext cx="6654440" cy="1718083"/>
          </a:xfrm>
        </p:spPr>
        <p:txBody>
          <a:bodyPr>
            <a:noAutofit/>
          </a:bodyPr>
          <a:lstStyle/>
          <a:p>
            <a:pPr marL="0" indent="0" algn="ctr">
              <a:lnSpc>
                <a:spcPct val="150000"/>
              </a:lnSpc>
              <a:buNone/>
            </a:pPr>
            <a:r>
              <a:rPr lang="tr-TR" sz="1800" dirty="0" err="1">
                <a:latin typeface="Times New Roman" panose="02020603050405020304" pitchFamily="18" charset="0"/>
                <a:cs typeface="Times New Roman" panose="02020603050405020304" pitchFamily="18" charset="0"/>
              </a:rPr>
              <a:t>Arş.Gör</a:t>
            </a:r>
            <a:r>
              <a:rPr lang="tr-TR" sz="1800" dirty="0">
                <a:latin typeface="Times New Roman" panose="02020603050405020304" pitchFamily="18" charset="0"/>
                <a:cs typeface="Times New Roman" panose="02020603050405020304" pitchFamily="18" charset="0"/>
              </a:rPr>
              <a:t>. Dr. Elif SAĞLICAK</a:t>
            </a:r>
          </a:p>
          <a:p>
            <a:pPr marL="0" indent="0" algn="ctr">
              <a:lnSpc>
                <a:spcPct val="150000"/>
              </a:lnSpc>
              <a:buNone/>
            </a:pPr>
            <a:r>
              <a:rPr lang="tr-TR" sz="1800" dirty="0">
                <a:latin typeface="Times New Roman" panose="02020603050405020304" pitchFamily="18" charset="0"/>
                <a:cs typeface="Times New Roman" panose="02020603050405020304" pitchFamily="18" charset="0"/>
              </a:rPr>
              <a:t>Karadeniz teknik üniversitesi</a:t>
            </a:r>
          </a:p>
          <a:p>
            <a:pPr marL="0" indent="0" algn="ctr">
              <a:lnSpc>
                <a:spcPct val="150000"/>
              </a:lnSpc>
              <a:buNone/>
            </a:pPr>
            <a:r>
              <a:rPr lang="tr-TR" sz="1800" dirty="0">
                <a:latin typeface="Times New Roman" panose="02020603050405020304" pitchFamily="18" charset="0"/>
                <a:cs typeface="Times New Roman" panose="02020603050405020304" pitchFamily="18" charset="0"/>
              </a:rPr>
              <a:t>aile hekimliği anabilim dalı</a:t>
            </a:r>
          </a:p>
          <a:p>
            <a:pPr marL="0" indent="0" algn="ctr">
              <a:lnSpc>
                <a:spcPct val="150000"/>
              </a:lnSpc>
              <a:buNone/>
            </a:pPr>
            <a:r>
              <a:rPr lang="tr-TR" sz="1800" dirty="0">
                <a:latin typeface="Times New Roman" panose="02020603050405020304" pitchFamily="18" charset="0"/>
                <a:cs typeface="Times New Roman" panose="02020603050405020304" pitchFamily="18" charset="0"/>
              </a:rPr>
              <a:t>22.04.2025</a:t>
            </a:r>
          </a:p>
        </p:txBody>
      </p:sp>
    </p:spTree>
    <p:extLst>
      <p:ext uri="{BB962C8B-B14F-4D97-AF65-F5344CB8AC3E}">
        <p14:creationId xmlns:p14="http://schemas.microsoft.com/office/powerpoint/2010/main" val="122120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F1BB7C-9D63-2E14-5225-B163832F6169}"/>
              </a:ext>
            </a:extLst>
          </p:cNvPr>
          <p:cNvSpPr>
            <a:spLocks noGrp="1"/>
          </p:cNvSpPr>
          <p:nvPr>
            <p:ph type="title"/>
          </p:nvPr>
        </p:nvSpPr>
        <p:spPr>
          <a:xfrm>
            <a:off x="628335" y="218621"/>
            <a:ext cx="10485142" cy="873806"/>
          </a:xfrm>
          <a:solidFill>
            <a:schemeClr val="accent1">
              <a:lumMod val="20000"/>
              <a:lumOff val="80000"/>
            </a:schemeClr>
          </a:solidFill>
        </p:spPr>
        <p:txBody>
          <a:bodyPr>
            <a:normAutofit/>
          </a:bodyPr>
          <a:lstStyle/>
          <a:p>
            <a:pPr algn="ctr"/>
            <a:r>
              <a:rPr lang="tr-TR" dirty="0">
                <a:solidFill>
                  <a:schemeClr val="tx1"/>
                </a:solidFill>
                <a:latin typeface="Times New Roman" pitchFamily="18" charset="0"/>
                <a:cs typeface="Times New Roman" pitchFamily="18" charset="0"/>
              </a:rPr>
              <a:t>ETYOLOJİ</a:t>
            </a:r>
          </a:p>
        </p:txBody>
      </p:sp>
      <p:sp>
        <p:nvSpPr>
          <p:cNvPr id="3" name="İçerik Yer Tutucusu 2">
            <a:extLst>
              <a:ext uri="{FF2B5EF4-FFF2-40B4-BE49-F238E27FC236}">
                <a16:creationId xmlns:a16="http://schemas.microsoft.com/office/drawing/2014/main" id="{C0A618C4-4872-467A-9908-DDA877E355ED}"/>
              </a:ext>
            </a:extLst>
          </p:cNvPr>
          <p:cNvSpPr>
            <a:spLocks noGrp="1"/>
          </p:cNvSpPr>
          <p:nvPr>
            <p:ph sz="half" idx="1"/>
          </p:nvPr>
        </p:nvSpPr>
        <p:spPr>
          <a:xfrm>
            <a:off x="628335" y="864888"/>
            <a:ext cx="5171574" cy="4351338"/>
          </a:xfrm>
          <a:noFill/>
        </p:spPr>
        <p:txBody>
          <a:bodyPr>
            <a:noAutofit/>
          </a:bodyPr>
          <a:lstStyle/>
          <a:p>
            <a:pPr marL="0" indent="0">
              <a:buNone/>
            </a:pPr>
            <a:endParaRPr lang="tr-TR" sz="2400" cap="none" dirty="0">
              <a:solidFill>
                <a:schemeClr val="tx1"/>
              </a:solidFill>
              <a:latin typeface="Times New Roman" panose="02020603050405020304" pitchFamily="18" charset="0"/>
              <a:cs typeface="Times New Roman" panose="02020603050405020304" pitchFamily="18" charset="0"/>
            </a:endParaRPr>
          </a:p>
          <a:p>
            <a:pPr marL="0" indent="0">
              <a:buNone/>
            </a:pPr>
            <a:r>
              <a:rPr lang="tr-TR" sz="2400" cap="none" dirty="0">
                <a:solidFill>
                  <a:schemeClr val="tx1"/>
                </a:solidFill>
                <a:latin typeface="Times New Roman" panose="02020603050405020304" pitchFamily="18" charset="0"/>
                <a:cs typeface="Times New Roman" panose="02020603050405020304" pitchFamily="18" charset="0"/>
              </a:rPr>
              <a:t>İYE’ </a:t>
            </a:r>
            <a:r>
              <a:rPr lang="tr-TR" sz="2400" cap="none" dirty="0" err="1">
                <a:solidFill>
                  <a:schemeClr val="tx1"/>
                </a:solidFill>
                <a:latin typeface="Times New Roman" panose="02020603050405020304" pitchFamily="18" charset="0"/>
                <a:cs typeface="Times New Roman" panose="02020603050405020304" pitchFamily="18" charset="0"/>
              </a:rPr>
              <a:t>nin</a:t>
            </a:r>
            <a:r>
              <a:rPr lang="tr-TR" sz="2400" cap="none" dirty="0">
                <a:solidFill>
                  <a:schemeClr val="tx1"/>
                </a:solidFill>
                <a:latin typeface="Times New Roman" panose="02020603050405020304" pitchFamily="18" charset="0"/>
                <a:cs typeface="Times New Roman" panose="02020603050405020304" pitchFamily="18" charset="0"/>
              </a:rPr>
              <a:t> %95’inden fazlası tek bir bakteri</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E.Coli</a:t>
            </a:r>
            <a:r>
              <a:rPr lang="tr-TR" sz="2400" cap="none" dirty="0">
                <a:solidFill>
                  <a:schemeClr val="tx1"/>
                </a:solidFill>
                <a:latin typeface="Times New Roman" panose="02020603050405020304" pitchFamily="18" charset="0"/>
                <a:cs typeface="Times New Roman" panose="02020603050405020304" pitchFamily="18" charset="0"/>
              </a:rPr>
              <a:t> (%70-90) en sık etken</a:t>
            </a:r>
          </a:p>
          <a:p>
            <a:pPr marL="0" indent="0">
              <a:buClr>
                <a:schemeClr val="accent1">
                  <a:lumMod val="60000"/>
                  <a:lumOff val="40000"/>
                </a:schemeClr>
              </a:buClr>
              <a:buNone/>
            </a:pPr>
            <a:r>
              <a:rPr lang="tr-TR" sz="2400" cap="none" dirty="0" err="1">
                <a:solidFill>
                  <a:schemeClr val="tx1"/>
                </a:solidFill>
                <a:latin typeface="Times New Roman" panose="02020603050405020304" pitchFamily="18" charset="0"/>
                <a:cs typeface="Times New Roman" panose="02020603050405020304" pitchFamily="18" charset="0"/>
              </a:rPr>
              <a:t>Diğer</a:t>
            </a:r>
            <a:r>
              <a:rPr lang="tr-TR" sz="2400" cap="none" dirty="0">
                <a:solidFill>
                  <a:schemeClr val="tx1"/>
                </a:solidFill>
                <a:latin typeface="Times New Roman" panose="02020603050405020304" pitchFamily="18" charset="0"/>
                <a:cs typeface="Times New Roman" panose="02020603050405020304" pitchFamily="18" charset="0"/>
              </a:rPr>
              <a:t> etkenler;</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Klebsiella</a:t>
            </a:r>
            <a:r>
              <a:rPr lang="tr-TR" sz="2400" cap="none" dirty="0">
                <a:solidFill>
                  <a:schemeClr val="tx1"/>
                </a:solidFill>
                <a:latin typeface="Times New Roman" panose="02020603050405020304" pitchFamily="18" charset="0"/>
                <a:cs typeface="Times New Roman" panose="02020603050405020304" pitchFamily="18" charset="0"/>
              </a:rPr>
              <a:t>,</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Proteus,</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Enterobacter</a:t>
            </a:r>
            <a:r>
              <a:rPr lang="tr-TR" sz="2400" cap="none" dirty="0">
                <a:solidFill>
                  <a:schemeClr val="tx1"/>
                </a:solidFill>
                <a:latin typeface="Times New Roman" panose="02020603050405020304" pitchFamily="18" charset="0"/>
                <a:cs typeface="Times New Roman" panose="02020603050405020304" pitchFamily="18" charset="0"/>
              </a:rPr>
              <a:t> </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Enterokok</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S. </a:t>
            </a:r>
            <a:r>
              <a:rPr lang="tr-TR" sz="2400" cap="none" dirty="0" err="1">
                <a:solidFill>
                  <a:schemeClr val="tx1"/>
                </a:solidFill>
                <a:latin typeface="Times New Roman" panose="02020603050405020304" pitchFamily="18" charset="0"/>
                <a:cs typeface="Times New Roman" panose="02020603050405020304" pitchFamily="18" charset="0"/>
              </a:rPr>
              <a:t>Saprophyticus</a:t>
            </a:r>
            <a:r>
              <a:rPr lang="tr-TR" sz="2400" cap="none" dirty="0">
                <a:solidFill>
                  <a:schemeClr val="tx1"/>
                </a:solidFill>
                <a:latin typeface="Times New Roman" panose="02020603050405020304" pitchFamily="18" charset="0"/>
                <a:cs typeface="Times New Roman" panose="02020603050405020304" pitchFamily="18" charset="0"/>
              </a:rPr>
              <a:t> (cinsel aktif kadınlarda)</a:t>
            </a:r>
          </a:p>
        </p:txBody>
      </p:sp>
      <p:sp>
        <p:nvSpPr>
          <p:cNvPr id="4" name="İçerik Yer Tutucusu 3">
            <a:extLst>
              <a:ext uri="{FF2B5EF4-FFF2-40B4-BE49-F238E27FC236}">
                <a16:creationId xmlns:a16="http://schemas.microsoft.com/office/drawing/2014/main" id="{693A59D3-8162-4065-3C09-07588FD094AA}"/>
              </a:ext>
            </a:extLst>
          </p:cNvPr>
          <p:cNvSpPr>
            <a:spLocks noGrp="1"/>
          </p:cNvSpPr>
          <p:nvPr>
            <p:ph sz="half" idx="2"/>
          </p:nvPr>
        </p:nvSpPr>
        <p:spPr>
          <a:xfrm>
            <a:off x="5941904" y="876719"/>
            <a:ext cx="5352172" cy="4351338"/>
          </a:xfrm>
          <a:noFill/>
        </p:spPr>
        <p:txBody>
          <a:bodyPr>
            <a:noAutofit/>
          </a:bodyPr>
          <a:lstStyle/>
          <a:p>
            <a:endParaRPr lang="tr-TR" sz="2400" cap="none" dirty="0">
              <a:solidFill>
                <a:schemeClr val="tx1"/>
              </a:solidFill>
              <a:latin typeface="Times New Roman" panose="02020603050405020304" pitchFamily="18" charset="0"/>
              <a:cs typeface="Times New Roman" panose="02020603050405020304" pitchFamily="18" charset="0"/>
            </a:endParaRP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Üriner kateter/antibiyotik kullanımı:    </a:t>
            </a:r>
            <a:r>
              <a:rPr lang="tr-TR" sz="2400" cap="none" dirty="0" err="1">
                <a:solidFill>
                  <a:schemeClr val="tx1"/>
                </a:solidFill>
                <a:latin typeface="Times New Roman" panose="02020603050405020304" pitchFamily="18" charset="0"/>
                <a:cs typeface="Times New Roman" panose="02020603050405020304" pitchFamily="18" charset="0"/>
              </a:rPr>
              <a:t>Candida</a:t>
            </a:r>
            <a:endParaRPr lang="tr-TR" sz="2400" cap="none" dirty="0">
              <a:solidFill>
                <a:schemeClr val="tx1"/>
              </a:solidFill>
              <a:latin typeface="Times New Roman" panose="02020603050405020304" pitchFamily="18" charset="0"/>
              <a:cs typeface="Times New Roman" panose="02020603050405020304" pitchFamily="18" charset="0"/>
            </a:endParaRP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Komplike İYE varlığında birden fazla bakteri;</a:t>
            </a:r>
          </a:p>
          <a:p>
            <a:pPr>
              <a:buClr>
                <a:schemeClr val="accent1">
                  <a:lumMod val="60000"/>
                  <a:lumOff val="40000"/>
                </a:schemeClr>
              </a:buClr>
              <a:buFont typeface="Wingdings" panose="05000000000000000000" pitchFamily="2" charset="2"/>
              <a:buChar char="ü"/>
            </a:pPr>
            <a:r>
              <a:rPr lang="tr-TR" sz="2400" cap="none" dirty="0">
                <a:solidFill>
                  <a:schemeClr val="tx1"/>
                </a:solidFill>
                <a:latin typeface="Times New Roman" panose="02020603050405020304" pitchFamily="18" charset="0"/>
                <a:cs typeface="Times New Roman" panose="02020603050405020304" pitchFamily="18" charset="0"/>
              </a:rPr>
              <a:t>Proteus</a:t>
            </a:r>
          </a:p>
          <a:p>
            <a:pPr>
              <a:buClr>
                <a:schemeClr val="accent1">
                  <a:lumMod val="60000"/>
                  <a:lumOff val="40000"/>
                </a:schemeClr>
              </a:buClr>
              <a:buFont typeface="Wingdings" panose="05000000000000000000" pitchFamily="2" charset="2"/>
              <a:buChar char="ü"/>
            </a:pPr>
            <a:r>
              <a:rPr lang="tr-TR" sz="2400" cap="none" dirty="0" err="1">
                <a:solidFill>
                  <a:schemeClr val="tx1"/>
                </a:solidFill>
                <a:latin typeface="Times New Roman" panose="02020603050405020304" pitchFamily="18" charset="0"/>
                <a:cs typeface="Times New Roman" panose="02020603050405020304" pitchFamily="18" charset="0"/>
              </a:rPr>
              <a:t>Pseudomonas</a:t>
            </a:r>
            <a:endParaRPr lang="tr-TR" sz="2400" cap="none" dirty="0">
              <a:solidFill>
                <a:schemeClr val="tx1"/>
              </a:solidFill>
              <a:latin typeface="Times New Roman" panose="02020603050405020304" pitchFamily="18" charset="0"/>
              <a:cs typeface="Times New Roman" panose="02020603050405020304" pitchFamily="18" charset="0"/>
            </a:endParaRPr>
          </a:p>
          <a:p>
            <a:pPr>
              <a:buClr>
                <a:schemeClr val="accent1">
                  <a:lumMod val="60000"/>
                  <a:lumOff val="40000"/>
                </a:schemeClr>
              </a:buClr>
              <a:buFont typeface="Wingdings" panose="05000000000000000000" pitchFamily="2" charset="2"/>
              <a:buChar char="ü"/>
            </a:pPr>
            <a:r>
              <a:rPr lang="tr-TR" sz="2400" cap="none" dirty="0" err="1">
                <a:solidFill>
                  <a:schemeClr val="tx1"/>
                </a:solidFill>
                <a:latin typeface="Times New Roman" panose="02020603050405020304" pitchFamily="18" charset="0"/>
                <a:cs typeface="Times New Roman" panose="02020603050405020304" pitchFamily="18" charset="0"/>
              </a:rPr>
              <a:t>Klebsiella</a:t>
            </a:r>
            <a:endParaRPr lang="tr-TR" sz="2400" cap="none" dirty="0">
              <a:solidFill>
                <a:schemeClr val="tx1"/>
              </a:solidFill>
              <a:latin typeface="Times New Roman" panose="02020603050405020304" pitchFamily="18" charset="0"/>
              <a:cs typeface="Times New Roman" panose="02020603050405020304" pitchFamily="18" charset="0"/>
            </a:endParaRPr>
          </a:p>
          <a:p>
            <a:pPr>
              <a:buClr>
                <a:schemeClr val="accent1">
                  <a:lumMod val="60000"/>
                  <a:lumOff val="40000"/>
                </a:schemeClr>
              </a:buClr>
              <a:buFont typeface="Wingdings" panose="05000000000000000000" pitchFamily="2" charset="2"/>
              <a:buChar char="ü"/>
            </a:pPr>
            <a:r>
              <a:rPr lang="tr-TR" sz="2400" cap="none" dirty="0" err="1">
                <a:solidFill>
                  <a:schemeClr val="tx1"/>
                </a:solidFill>
                <a:latin typeface="Times New Roman" panose="02020603050405020304" pitchFamily="18" charset="0"/>
                <a:cs typeface="Times New Roman" panose="02020603050405020304" pitchFamily="18" charset="0"/>
              </a:rPr>
              <a:t>Enterobacter</a:t>
            </a: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spp</a:t>
            </a:r>
            <a:r>
              <a:rPr lang="tr-TR" sz="2400" cap="none" dirty="0">
                <a:solidFill>
                  <a:schemeClr val="tx1"/>
                </a:solidFill>
                <a:latin typeface="Times New Roman" panose="02020603050405020304" pitchFamily="18" charset="0"/>
                <a:cs typeface="Times New Roman" panose="02020603050405020304" pitchFamily="18" charset="0"/>
              </a:rPr>
              <a:t>.</a:t>
            </a:r>
          </a:p>
          <a:p>
            <a:pPr>
              <a:buClr>
                <a:schemeClr val="accent1">
                  <a:lumMod val="60000"/>
                  <a:lumOff val="40000"/>
                </a:schemeClr>
              </a:buClr>
              <a:buFont typeface="Wingdings" panose="05000000000000000000" pitchFamily="2" charset="2"/>
              <a:buChar char="ü"/>
            </a:pPr>
            <a:r>
              <a:rPr lang="tr-TR" sz="2400" cap="none" dirty="0">
                <a:solidFill>
                  <a:schemeClr val="tx1"/>
                </a:solidFill>
                <a:latin typeface="Times New Roman" panose="02020603050405020304" pitchFamily="18" charset="0"/>
                <a:cs typeface="Times New Roman" panose="02020603050405020304" pitchFamily="18" charset="0"/>
              </a:rPr>
              <a:t>Antibiyotik dirençli E.coli, Enterokok ve Stafilokoklar</a:t>
            </a:r>
          </a:p>
        </p:txBody>
      </p:sp>
    </p:spTree>
    <p:extLst>
      <p:ext uri="{BB962C8B-B14F-4D97-AF65-F5344CB8AC3E}">
        <p14:creationId xmlns:p14="http://schemas.microsoft.com/office/powerpoint/2010/main" val="3777185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5FE024-98D4-1766-C40B-EBF845B37A97}"/>
              </a:ext>
            </a:extLst>
          </p:cNvPr>
          <p:cNvSpPr>
            <a:spLocks noGrp="1"/>
          </p:cNvSpPr>
          <p:nvPr>
            <p:ph type="title"/>
          </p:nvPr>
        </p:nvSpPr>
        <p:spPr>
          <a:xfrm>
            <a:off x="731520" y="168663"/>
            <a:ext cx="10622280" cy="1097430"/>
          </a:xfrm>
          <a:solidFill>
            <a:schemeClr val="accent1">
              <a:lumMod val="20000"/>
              <a:lumOff val="80000"/>
            </a:schemeClr>
          </a:solidFill>
        </p:spPr>
        <p:txBody>
          <a:bodyPr>
            <a:normAutofit/>
          </a:bodyPr>
          <a:lstStyle/>
          <a:p>
            <a:pPr algn="ctr"/>
            <a:r>
              <a:rPr lang="tr-TR" dirty="0">
                <a:solidFill>
                  <a:schemeClr val="tx1"/>
                </a:solidFill>
                <a:latin typeface="Times New Roman" pitchFamily="18" charset="0"/>
                <a:cs typeface="Times New Roman" pitchFamily="18" charset="0"/>
              </a:rPr>
              <a:t>RİSK FAKTÖRLERİ</a:t>
            </a:r>
          </a:p>
        </p:txBody>
      </p:sp>
      <p:sp>
        <p:nvSpPr>
          <p:cNvPr id="3" name="İçerik Yer Tutucusu 2">
            <a:extLst>
              <a:ext uri="{FF2B5EF4-FFF2-40B4-BE49-F238E27FC236}">
                <a16:creationId xmlns:a16="http://schemas.microsoft.com/office/drawing/2014/main" id="{5A5981D0-66BF-7724-B7EC-A2971537DA31}"/>
              </a:ext>
            </a:extLst>
          </p:cNvPr>
          <p:cNvSpPr>
            <a:spLocks noGrp="1"/>
          </p:cNvSpPr>
          <p:nvPr>
            <p:ph sz="half" idx="1"/>
          </p:nvPr>
        </p:nvSpPr>
        <p:spPr>
          <a:xfrm>
            <a:off x="731520" y="1492893"/>
            <a:ext cx="4973541" cy="4430851"/>
          </a:xfrm>
          <a:noFill/>
        </p:spPr>
        <p:txBody>
          <a:bodyPr>
            <a:noAutofit/>
          </a:bodyPr>
          <a:lstStyle/>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Geçirilmiş İYE</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Cinsel aktivite</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Menopoz</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Gebelik</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Spermisit</a:t>
            </a:r>
            <a:r>
              <a:rPr lang="tr-TR" sz="2400" cap="none" dirty="0">
                <a:solidFill>
                  <a:schemeClr val="tx1"/>
                </a:solidFill>
                <a:latin typeface="Times New Roman" panose="02020603050405020304" pitchFamily="18" charset="0"/>
                <a:cs typeface="Times New Roman" panose="02020603050405020304" pitchFamily="18" charset="0"/>
              </a:rPr>
              <a:t> kullanımı</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İmmobilizasyon</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İdrar inkontinansı</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İleri yaş</a:t>
            </a:r>
          </a:p>
          <a:p>
            <a:pPr marL="120600">
              <a:lnSpc>
                <a:spcPct val="150000"/>
              </a:lnSpc>
              <a:spcBef>
                <a:spcPts val="4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 Kadın cinsiyet</a:t>
            </a:r>
          </a:p>
          <a:p>
            <a:pPr marL="120600">
              <a:spcBef>
                <a:spcPts val="400"/>
              </a:spcBef>
            </a:pPr>
            <a:endParaRPr lang="tr-TR" sz="2400" cap="none" dirty="0">
              <a:solidFill>
                <a:schemeClr val="tx1"/>
              </a:solidFill>
              <a:latin typeface="Times New Roman" panose="02020603050405020304" pitchFamily="18" charset="0"/>
              <a:cs typeface="Times New Roman" panose="02020603050405020304" pitchFamily="18" charset="0"/>
            </a:endParaRPr>
          </a:p>
          <a:p>
            <a:pPr marL="120600">
              <a:spcBef>
                <a:spcPts val="400"/>
              </a:spcBef>
            </a:pPr>
            <a:endParaRPr lang="tr-TR" sz="2400" cap="none" dirty="0">
              <a:solidFill>
                <a:schemeClr val="tx1"/>
              </a:solidFill>
              <a:latin typeface="Times New Roman" panose="02020603050405020304" pitchFamily="18" charset="0"/>
              <a:cs typeface="Times New Roman" panose="02020603050405020304" pitchFamily="18" charset="0"/>
            </a:endParaRPr>
          </a:p>
          <a:p>
            <a:pPr marL="120600">
              <a:spcBef>
                <a:spcPts val="400"/>
              </a:spcBef>
            </a:pPr>
            <a:endParaRPr lang="tr-TR" sz="2400" cap="none" dirty="0">
              <a:solidFill>
                <a:schemeClr val="tx1"/>
              </a:solidFill>
              <a:latin typeface="Times New Roman" panose="02020603050405020304" pitchFamily="18" charset="0"/>
              <a:cs typeface="Times New Roman" panose="02020603050405020304" pitchFamily="18" charset="0"/>
            </a:endParaRPr>
          </a:p>
        </p:txBody>
      </p:sp>
      <p:sp>
        <p:nvSpPr>
          <p:cNvPr id="4" name="İçerik Yer Tutucusu 3">
            <a:extLst>
              <a:ext uri="{FF2B5EF4-FFF2-40B4-BE49-F238E27FC236}">
                <a16:creationId xmlns:a16="http://schemas.microsoft.com/office/drawing/2014/main" id="{713C5568-645C-88AF-4CD5-2DA5393FD8D1}"/>
              </a:ext>
            </a:extLst>
          </p:cNvPr>
          <p:cNvSpPr>
            <a:spLocks noGrp="1"/>
          </p:cNvSpPr>
          <p:nvPr>
            <p:ph sz="half" idx="2"/>
          </p:nvPr>
        </p:nvSpPr>
        <p:spPr>
          <a:xfrm>
            <a:off x="6211956" y="1470991"/>
            <a:ext cx="5590183" cy="4452753"/>
          </a:xfrm>
          <a:noFill/>
        </p:spPr>
        <p:txBody>
          <a:bodyPr anchor="t">
            <a:noAutofit/>
          </a:bodyPr>
          <a:lstStyle/>
          <a:p>
            <a:pPr marL="120600">
              <a:spcBef>
                <a:spcPts val="600"/>
              </a:spcBef>
              <a:buClr>
                <a:schemeClr val="accent1">
                  <a:lumMod val="60000"/>
                  <a:lumOff val="40000"/>
                </a:schemeClr>
              </a:buClr>
            </a:pPr>
            <a:r>
              <a:rPr lang="tr-TR" sz="2400" cap="none" dirty="0" err="1">
                <a:solidFill>
                  <a:schemeClr val="tx1"/>
                </a:solidFill>
                <a:latin typeface="Times New Roman" panose="02020603050405020304" pitchFamily="18" charset="0"/>
                <a:cs typeface="Times New Roman" panose="02020603050405020304" pitchFamily="18" charset="0"/>
              </a:rPr>
              <a:t>Konjentinal</a:t>
            </a:r>
            <a:r>
              <a:rPr lang="tr-TR" sz="2400" cap="none" dirty="0">
                <a:solidFill>
                  <a:schemeClr val="tx1"/>
                </a:solidFill>
                <a:latin typeface="Times New Roman" panose="02020603050405020304" pitchFamily="18" charset="0"/>
                <a:cs typeface="Times New Roman" panose="02020603050405020304" pitchFamily="18" charset="0"/>
              </a:rPr>
              <a:t> anomaliler</a:t>
            </a:r>
          </a:p>
          <a:p>
            <a:pPr marL="120600">
              <a:lnSpc>
                <a:spcPct val="170000"/>
              </a:lnSpc>
              <a:spcBef>
                <a:spcPts val="600"/>
              </a:spcBef>
              <a:buClr>
                <a:schemeClr val="accent1">
                  <a:lumMod val="60000"/>
                  <a:lumOff val="40000"/>
                </a:schemeClr>
              </a:buClr>
            </a:pPr>
            <a:r>
              <a:rPr lang="tr-TR" sz="2400" cap="none" dirty="0" err="1">
                <a:solidFill>
                  <a:schemeClr val="tx1"/>
                </a:solidFill>
                <a:latin typeface="Times New Roman" panose="02020603050405020304" pitchFamily="18" charset="0"/>
                <a:cs typeface="Times New Roman" panose="02020603050405020304" pitchFamily="18" charset="0"/>
              </a:rPr>
              <a:t>Vezikoüreteral</a:t>
            </a:r>
            <a:r>
              <a:rPr lang="tr-TR" sz="2400" cap="none" dirty="0">
                <a:solidFill>
                  <a:schemeClr val="tx1"/>
                </a:solidFill>
                <a:latin typeface="Times New Roman" panose="02020603050405020304" pitchFamily="18" charset="0"/>
                <a:cs typeface="Times New Roman" panose="02020603050405020304" pitchFamily="18" charset="0"/>
              </a:rPr>
              <a:t> reflü, üriner </a:t>
            </a:r>
            <a:r>
              <a:rPr lang="tr-TR" sz="2400" cap="none" dirty="0" err="1">
                <a:solidFill>
                  <a:schemeClr val="tx1"/>
                </a:solidFill>
                <a:latin typeface="Times New Roman" panose="02020603050405020304" pitchFamily="18" charset="0"/>
                <a:cs typeface="Times New Roman" panose="02020603050405020304" pitchFamily="18" charset="0"/>
              </a:rPr>
              <a:t>traktta</a:t>
            </a: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taş,bası</a:t>
            </a:r>
            <a:r>
              <a:rPr lang="tr-TR" sz="2400" cap="none" dirty="0">
                <a:solidFill>
                  <a:schemeClr val="tx1"/>
                </a:solidFill>
                <a:latin typeface="Times New Roman" panose="02020603050405020304" pitchFamily="18" charset="0"/>
                <a:cs typeface="Times New Roman" panose="02020603050405020304" pitchFamily="18" charset="0"/>
              </a:rPr>
              <a:t> veya obstrüksiyon</a:t>
            </a:r>
          </a:p>
          <a:p>
            <a:pPr marL="120600">
              <a:lnSpc>
                <a:spcPct val="170000"/>
              </a:lnSpc>
              <a:spcBef>
                <a:spcPts val="6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Erkeklerde prostat büyümesi</a:t>
            </a:r>
          </a:p>
          <a:p>
            <a:pPr marL="120600">
              <a:lnSpc>
                <a:spcPct val="170000"/>
              </a:lnSpc>
              <a:spcBef>
                <a:spcPts val="6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Nörojenik mesane, mesane prolapsusu</a:t>
            </a:r>
          </a:p>
          <a:p>
            <a:pPr marL="120600">
              <a:lnSpc>
                <a:spcPct val="170000"/>
              </a:lnSpc>
              <a:spcBef>
                <a:spcPts val="600"/>
              </a:spcBef>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***Tip 2 DM tedavisinde yeni kullanıma geçen SGLT2 inhibitörleri </a:t>
            </a:r>
            <a:r>
              <a:rPr lang="tr-TR" sz="2400" cap="none" dirty="0" err="1">
                <a:solidFill>
                  <a:schemeClr val="tx1"/>
                </a:solidFill>
                <a:latin typeface="Times New Roman" panose="02020603050405020304" pitchFamily="18" charset="0"/>
                <a:cs typeface="Times New Roman" panose="02020603050405020304" pitchFamily="18" charset="0"/>
              </a:rPr>
              <a:t>glukozürik</a:t>
            </a:r>
            <a:r>
              <a:rPr lang="tr-TR" sz="2400" cap="none" dirty="0">
                <a:solidFill>
                  <a:schemeClr val="tx1"/>
                </a:solidFill>
                <a:latin typeface="Times New Roman" panose="02020603050405020304" pitchFamily="18" charset="0"/>
                <a:cs typeface="Times New Roman" panose="02020603050405020304" pitchFamily="18" charset="0"/>
              </a:rPr>
              <a:t> etkileriyle İYE yatkınlık oluşturabilir.</a:t>
            </a:r>
          </a:p>
          <a:p>
            <a:pPr marL="120600">
              <a:spcBef>
                <a:spcPts val="600"/>
              </a:spcBef>
            </a:pPr>
            <a:endParaRPr lang="tr-TR" sz="2400" cap="none" dirty="0">
              <a:solidFill>
                <a:schemeClr val="tx1"/>
              </a:solidFill>
            </a:endParaRPr>
          </a:p>
        </p:txBody>
      </p:sp>
    </p:spTree>
    <p:extLst>
      <p:ext uri="{BB962C8B-B14F-4D97-AF65-F5344CB8AC3E}">
        <p14:creationId xmlns:p14="http://schemas.microsoft.com/office/powerpoint/2010/main" val="18755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874DDE-1E50-017A-0A53-62C6571CBB04}"/>
              </a:ext>
            </a:extLst>
          </p:cNvPr>
          <p:cNvSpPr>
            <a:spLocks noGrp="1"/>
          </p:cNvSpPr>
          <p:nvPr>
            <p:ph type="title"/>
          </p:nvPr>
        </p:nvSpPr>
        <p:spPr>
          <a:xfrm>
            <a:off x="358577" y="1631075"/>
            <a:ext cx="8312685" cy="3979476"/>
          </a:xfrm>
        </p:spPr>
        <p:txBody>
          <a:bodyPr>
            <a:noAutofit/>
          </a:bodyPr>
          <a:lstStyle/>
          <a:p>
            <a:pPr>
              <a:lnSpc>
                <a:spcPct val="150000"/>
              </a:lnSpc>
              <a:buClr>
                <a:schemeClr val="accent1">
                  <a:lumMod val="60000"/>
                  <a:lumOff val="40000"/>
                </a:schemeClr>
              </a:buClr>
            </a:pPr>
            <a:br>
              <a:rPr lang="tr-TR" sz="2400" cap="none" dirty="0">
                <a:latin typeface="Times New Roman" panose="02020603050405020304" pitchFamily="18" charset="0"/>
                <a:cs typeface="Times New Roman" panose="02020603050405020304" pitchFamily="18" charset="0"/>
              </a:rPr>
            </a:br>
            <a:br>
              <a:rPr lang="tr-TR" sz="2400" cap="none" dirty="0">
                <a:latin typeface="Times New Roman" panose="02020603050405020304" pitchFamily="18" charset="0"/>
                <a:cs typeface="Times New Roman" panose="02020603050405020304" pitchFamily="18" charset="0"/>
              </a:rPr>
            </a:br>
            <a:br>
              <a:rPr lang="tr-TR" sz="2400" cap="none" dirty="0">
                <a:latin typeface="Times New Roman" panose="02020603050405020304" pitchFamily="18" charset="0"/>
                <a:cs typeface="Times New Roman" panose="02020603050405020304" pitchFamily="18" charset="0"/>
              </a:rPr>
            </a:br>
            <a:r>
              <a:rPr lang="tr-TR" sz="2400" cap="none" dirty="0">
                <a:solidFill>
                  <a:schemeClr val="accent1">
                    <a:lumMod val="60000"/>
                    <a:lumOff val="40000"/>
                  </a:schemeClr>
                </a:solidFill>
                <a:latin typeface="Times New Roman" panose="02020603050405020304" pitchFamily="18" charset="0"/>
                <a:cs typeface="Times New Roman" panose="02020603050405020304" pitchFamily="18" charset="0"/>
              </a:rPr>
              <a:t>      1</a:t>
            </a:r>
            <a:r>
              <a:rPr lang="tr-TR" sz="2400" cap="none" dirty="0">
                <a:latin typeface="Times New Roman" panose="02020603050405020304" pitchFamily="18" charset="0"/>
                <a:cs typeface="Times New Roman" panose="02020603050405020304" pitchFamily="18" charset="0"/>
              </a:rPr>
              <a:t>.Komplike olmayan akut sistit/piyelonefrit</a:t>
            </a:r>
            <a:br>
              <a:rPr lang="tr-TR" sz="2400" cap="none" dirty="0">
                <a:latin typeface="Times New Roman" panose="02020603050405020304" pitchFamily="18" charset="0"/>
                <a:cs typeface="Times New Roman" panose="02020603050405020304" pitchFamily="18" charset="0"/>
              </a:rPr>
            </a:br>
            <a:r>
              <a:rPr lang="tr-TR" sz="2400" cap="none" dirty="0">
                <a:latin typeface="Times New Roman" panose="02020603050405020304" pitchFamily="18" charset="0"/>
                <a:cs typeface="Times New Roman" panose="02020603050405020304" pitchFamily="18" charset="0"/>
              </a:rPr>
              <a:t>      </a:t>
            </a:r>
            <a:r>
              <a:rPr lang="tr-TR" sz="2400" cap="none" dirty="0">
                <a:solidFill>
                  <a:schemeClr val="accent1">
                    <a:lumMod val="60000"/>
                    <a:lumOff val="40000"/>
                  </a:schemeClr>
                </a:solidFill>
                <a:latin typeface="Times New Roman" panose="02020603050405020304" pitchFamily="18" charset="0"/>
                <a:cs typeface="Times New Roman" panose="02020603050405020304" pitchFamily="18" charset="0"/>
              </a:rPr>
              <a:t>2. </a:t>
            </a:r>
            <a:r>
              <a:rPr lang="tr-TR" sz="2400" cap="none" dirty="0">
                <a:latin typeface="Times New Roman" panose="02020603050405020304" pitchFamily="18" charset="0"/>
                <a:cs typeface="Times New Roman" panose="02020603050405020304" pitchFamily="18" charset="0"/>
              </a:rPr>
              <a:t>Komplike idrar yolu enfeksiyonu </a:t>
            </a:r>
            <a:br>
              <a:rPr lang="tr-TR" sz="2400" cap="none" dirty="0">
                <a:latin typeface="Times New Roman" panose="02020603050405020304" pitchFamily="18" charset="0"/>
                <a:cs typeface="Times New Roman" panose="02020603050405020304" pitchFamily="18" charset="0"/>
              </a:rPr>
            </a:br>
            <a:r>
              <a:rPr lang="tr-TR" sz="2400" cap="none" dirty="0">
                <a:latin typeface="Times New Roman" panose="02020603050405020304" pitchFamily="18" charset="0"/>
                <a:cs typeface="Times New Roman" panose="02020603050405020304" pitchFamily="18" charset="0"/>
              </a:rPr>
              <a:t>      </a:t>
            </a:r>
            <a:r>
              <a:rPr lang="tr-TR" sz="2400" cap="none" dirty="0">
                <a:solidFill>
                  <a:schemeClr val="accent1">
                    <a:lumMod val="60000"/>
                    <a:lumOff val="40000"/>
                  </a:schemeClr>
                </a:solidFill>
                <a:latin typeface="Times New Roman" panose="02020603050405020304" pitchFamily="18" charset="0"/>
                <a:cs typeface="Times New Roman" panose="02020603050405020304" pitchFamily="18" charset="0"/>
              </a:rPr>
              <a:t>3.</a:t>
            </a:r>
            <a:r>
              <a:rPr lang="tr-TR" sz="2400" cap="none" dirty="0">
                <a:latin typeface="Times New Roman" panose="02020603050405020304" pitchFamily="18" charset="0"/>
                <a:cs typeface="Times New Roman" panose="02020603050405020304" pitchFamily="18" charset="0"/>
              </a:rPr>
              <a:t>Tekrarlayan idrar yolu enfeksiyonu (relaps/nüks)</a:t>
            </a:r>
            <a:br>
              <a:rPr lang="tr-TR" sz="2400" cap="none" dirty="0">
                <a:latin typeface="Times New Roman" panose="02020603050405020304" pitchFamily="18" charset="0"/>
                <a:cs typeface="Times New Roman" panose="02020603050405020304" pitchFamily="18" charset="0"/>
              </a:rPr>
            </a:br>
            <a:r>
              <a:rPr lang="tr-TR" sz="2400" cap="none" dirty="0">
                <a:latin typeface="Times New Roman" panose="02020603050405020304" pitchFamily="18" charset="0"/>
                <a:cs typeface="Times New Roman" panose="02020603050405020304" pitchFamily="18" charset="0"/>
              </a:rPr>
              <a:t>      </a:t>
            </a:r>
            <a:r>
              <a:rPr lang="tr-TR" sz="2400" cap="none" dirty="0">
                <a:solidFill>
                  <a:schemeClr val="accent1">
                    <a:lumMod val="60000"/>
                    <a:lumOff val="40000"/>
                  </a:schemeClr>
                </a:solidFill>
                <a:latin typeface="Times New Roman" panose="02020603050405020304" pitchFamily="18" charset="0"/>
                <a:cs typeface="Times New Roman" panose="02020603050405020304" pitchFamily="18" charset="0"/>
              </a:rPr>
              <a:t>4.</a:t>
            </a:r>
            <a:r>
              <a:rPr lang="tr-TR" sz="2400" cap="none" dirty="0">
                <a:latin typeface="Times New Roman" panose="02020603050405020304" pitchFamily="18" charset="0"/>
                <a:cs typeface="Times New Roman" panose="02020603050405020304" pitchFamily="18" charset="0"/>
              </a:rPr>
              <a:t>Asemptomatik bakteriüri</a:t>
            </a:r>
            <a:br>
              <a:rPr lang="tr-TR" sz="2400" cap="none" dirty="0">
                <a:latin typeface="Times New Roman" panose="02020603050405020304" pitchFamily="18" charset="0"/>
                <a:cs typeface="Times New Roman" panose="02020603050405020304" pitchFamily="18" charset="0"/>
              </a:rPr>
            </a:br>
            <a:br>
              <a:rPr lang="tr-TR" sz="2400" cap="none" dirty="0">
                <a:latin typeface="Times New Roman" panose="02020603050405020304" pitchFamily="18" charset="0"/>
                <a:cs typeface="Times New Roman" panose="02020603050405020304" pitchFamily="18" charset="0"/>
              </a:rPr>
            </a:br>
            <a:br>
              <a:rPr lang="tr-TR" sz="2400" cap="none" dirty="0">
                <a:latin typeface="Times New Roman" panose="02020603050405020304" pitchFamily="18" charset="0"/>
                <a:cs typeface="Times New Roman" panose="02020603050405020304" pitchFamily="18" charset="0"/>
              </a:rPr>
            </a:br>
            <a:br>
              <a:rPr lang="tr-TR" sz="2400" cap="none" dirty="0">
                <a:latin typeface="Times New Roman" panose="02020603050405020304" pitchFamily="18" charset="0"/>
                <a:cs typeface="Times New Roman" panose="02020603050405020304" pitchFamily="18" charset="0"/>
              </a:rPr>
            </a:br>
            <a:endParaRPr lang="tr-TR" sz="2400" cap="none" dirty="0">
              <a:latin typeface="Times New Roman" panose="020206030504050203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77A79612-69A0-70B7-193F-34BA73B51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662" y="1866871"/>
            <a:ext cx="2759761" cy="3979476"/>
          </a:xfrm>
          <a:prstGeom prst="rect">
            <a:avLst/>
          </a:prstGeom>
        </p:spPr>
      </p:pic>
      <p:sp>
        <p:nvSpPr>
          <p:cNvPr id="10" name="Metin kutusu 9">
            <a:extLst>
              <a:ext uri="{FF2B5EF4-FFF2-40B4-BE49-F238E27FC236}">
                <a16:creationId xmlns:a16="http://schemas.microsoft.com/office/drawing/2014/main" id="{8B4AFC47-E9DD-B3B6-C811-B1AB1A2884C0}"/>
              </a:ext>
            </a:extLst>
          </p:cNvPr>
          <p:cNvSpPr txBox="1"/>
          <p:nvPr/>
        </p:nvSpPr>
        <p:spPr>
          <a:xfrm>
            <a:off x="358577" y="430746"/>
            <a:ext cx="11474846" cy="1200329"/>
          </a:xfrm>
          <a:prstGeom prst="rect">
            <a:avLst/>
          </a:prstGeom>
          <a:solidFill>
            <a:schemeClr val="accent1">
              <a:lumMod val="20000"/>
              <a:lumOff val="80000"/>
            </a:schemeClr>
          </a:solidFill>
        </p:spPr>
        <p:txBody>
          <a:bodyPr wrap="square" rtlCol="0">
            <a:spAutoFit/>
          </a:bodyPr>
          <a:lstStyle/>
          <a:p>
            <a:endParaRPr lang="tr-TR" sz="2400" dirty="0">
              <a:latin typeface="Times New Roman" panose="02020603050405020304" pitchFamily="18" charset="0"/>
              <a:cs typeface="Times New Roman" panose="02020603050405020304" pitchFamily="18" charset="0"/>
            </a:endParaRPr>
          </a:p>
          <a:p>
            <a:pPr algn="ctr"/>
            <a:r>
              <a:rPr lang="tr-TR" sz="2400" dirty="0">
                <a:latin typeface="Times New Roman" panose="02020603050405020304" pitchFamily="18" charset="0"/>
                <a:cs typeface="Times New Roman" panose="02020603050405020304" pitchFamily="18" charset="0"/>
              </a:rPr>
              <a:t>Yetişkinlerde idrar yolu enfeksiyonları sınıflandırması</a:t>
            </a:r>
          </a:p>
          <a:p>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97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384DE3-4C86-A7D6-B2A7-6DF424BBB4D9}"/>
              </a:ext>
            </a:extLst>
          </p:cNvPr>
          <p:cNvSpPr>
            <a:spLocks noGrp="1"/>
          </p:cNvSpPr>
          <p:nvPr>
            <p:ph type="title"/>
          </p:nvPr>
        </p:nvSpPr>
        <p:spPr>
          <a:xfrm>
            <a:off x="831274" y="365125"/>
            <a:ext cx="10380518" cy="999441"/>
          </a:xfrm>
          <a:solidFill>
            <a:schemeClr val="accent1">
              <a:lumMod val="20000"/>
              <a:lumOff val="80000"/>
            </a:schemeClr>
          </a:solidFill>
        </p:spPr>
        <p:txBody>
          <a:bodyPr>
            <a:normAutofit/>
          </a:bodyPr>
          <a:lstStyle/>
          <a:p>
            <a:pPr algn="ctr"/>
            <a:r>
              <a:rPr lang="tr-TR" sz="3000" dirty="0">
                <a:latin typeface="Times New Roman" panose="02020603050405020304" pitchFamily="18" charset="0"/>
                <a:cs typeface="Times New Roman" panose="02020603050405020304" pitchFamily="18" charset="0"/>
              </a:rPr>
              <a:t>Tanı için gerekenler</a:t>
            </a:r>
          </a:p>
        </p:txBody>
      </p:sp>
      <p:sp>
        <p:nvSpPr>
          <p:cNvPr id="3" name="İçerik Yer Tutucusu 2">
            <a:extLst>
              <a:ext uri="{FF2B5EF4-FFF2-40B4-BE49-F238E27FC236}">
                <a16:creationId xmlns:a16="http://schemas.microsoft.com/office/drawing/2014/main" id="{C887411A-3C86-D091-11E3-D8572F976488}"/>
              </a:ext>
            </a:extLst>
          </p:cNvPr>
          <p:cNvSpPr>
            <a:spLocks noGrp="1"/>
          </p:cNvSpPr>
          <p:nvPr>
            <p:ph idx="1"/>
          </p:nvPr>
        </p:nvSpPr>
        <p:spPr>
          <a:xfrm>
            <a:off x="831274" y="2141537"/>
            <a:ext cx="11633981" cy="4351338"/>
          </a:xfrm>
        </p:spPr>
        <p:txBody>
          <a:bodyPr>
            <a:noAutofit/>
          </a:bodyPr>
          <a:lstStyle/>
          <a:p>
            <a:pPr>
              <a:lnSpc>
                <a:spcPct val="160000"/>
              </a:lnSpc>
              <a:spcBef>
                <a:spcPts val="600"/>
              </a:spcBef>
              <a:buClr>
                <a:schemeClr val="accent1">
                  <a:lumMod val="60000"/>
                  <a:lumOff val="40000"/>
                </a:schemeClr>
              </a:buClr>
              <a:buFont typeface="Wingdings" panose="05000000000000000000" pitchFamily="2" charset="2"/>
              <a:buChar char="Ø"/>
            </a:pPr>
            <a:r>
              <a:rPr lang="tr-TR" sz="2400" cap="none" dirty="0">
                <a:latin typeface="Times New Roman" panose="02020603050405020304" pitchFamily="18" charset="0"/>
                <a:cs typeface="Times New Roman" panose="02020603050405020304" pitchFamily="18" charset="0"/>
              </a:rPr>
              <a:t>İYE ‘ ye ait klinik belirti ve/veya bulgular</a:t>
            </a:r>
          </a:p>
          <a:p>
            <a:pPr>
              <a:lnSpc>
                <a:spcPct val="160000"/>
              </a:lnSpc>
              <a:spcBef>
                <a:spcPts val="600"/>
              </a:spcBef>
              <a:buClr>
                <a:schemeClr val="accent1">
                  <a:lumMod val="60000"/>
                  <a:lumOff val="40000"/>
                </a:schemeClr>
              </a:buClr>
              <a:buFont typeface="Wingdings" panose="05000000000000000000" pitchFamily="2" charset="2"/>
              <a:buChar char="Ø"/>
            </a:pPr>
            <a:r>
              <a:rPr lang="tr-TR" sz="2400" cap="none" dirty="0">
                <a:latin typeface="Times New Roman" panose="02020603050405020304" pitchFamily="18" charset="0"/>
                <a:cs typeface="Times New Roman" panose="02020603050405020304" pitchFamily="18" charset="0"/>
              </a:rPr>
              <a:t>TİT veya idrar mikroskopisinde </a:t>
            </a:r>
            <a:r>
              <a:rPr lang="tr-TR" sz="2400" cap="none" dirty="0" err="1">
                <a:latin typeface="Times New Roman" panose="02020603050405020304" pitchFamily="18" charset="0"/>
                <a:cs typeface="Times New Roman" panose="02020603050405020304" pitchFamily="18" charset="0"/>
              </a:rPr>
              <a:t>piyüri</a:t>
            </a:r>
            <a:r>
              <a:rPr lang="tr-TR" sz="2400" cap="none" dirty="0">
                <a:latin typeface="Times New Roman" panose="02020603050405020304" pitchFamily="18" charset="0"/>
                <a:cs typeface="Times New Roman" panose="02020603050405020304" pitchFamily="18" charset="0"/>
              </a:rPr>
              <a:t> saptanması</a:t>
            </a:r>
          </a:p>
          <a:p>
            <a:pPr>
              <a:lnSpc>
                <a:spcPct val="160000"/>
              </a:lnSpc>
              <a:spcBef>
                <a:spcPts val="600"/>
              </a:spcBef>
              <a:buClr>
                <a:schemeClr val="accent1">
                  <a:lumMod val="60000"/>
                  <a:lumOff val="40000"/>
                </a:schemeClr>
              </a:buClr>
              <a:buFont typeface="Wingdings" panose="05000000000000000000" pitchFamily="2" charset="2"/>
              <a:buChar char="Ø"/>
            </a:pPr>
            <a:r>
              <a:rPr lang="tr-TR" sz="2400" cap="none" dirty="0">
                <a:latin typeface="Times New Roman" panose="02020603050405020304" pitchFamily="18" charset="0"/>
                <a:cs typeface="Times New Roman" panose="02020603050405020304" pitchFamily="18" charset="0"/>
              </a:rPr>
              <a:t>İdrar kültüründe bakteriüri saptanması</a:t>
            </a:r>
          </a:p>
          <a:p>
            <a:pPr>
              <a:lnSpc>
                <a:spcPct val="160000"/>
              </a:lnSpc>
              <a:spcBef>
                <a:spcPts val="600"/>
              </a:spcBef>
              <a:buClr>
                <a:schemeClr val="accent1">
                  <a:lumMod val="60000"/>
                  <a:lumOff val="40000"/>
                </a:schemeClr>
              </a:buClr>
              <a:buFont typeface="Wingdings" panose="05000000000000000000" pitchFamily="2" charset="2"/>
              <a:buChar char="Ø"/>
            </a:pPr>
            <a:endParaRPr lang="tr-TR"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93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094F94-FF95-E9D4-7149-DC7EDEC6F1F2}"/>
              </a:ext>
            </a:extLst>
          </p:cNvPr>
          <p:cNvSpPr>
            <a:spLocks noGrp="1"/>
          </p:cNvSpPr>
          <p:nvPr>
            <p:ph type="title"/>
          </p:nvPr>
        </p:nvSpPr>
        <p:spPr>
          <a:solidFill>
            <a:schemeClr val="accent1">
              <a:lumMod val="20000"/>
              <a:lumOff val="80000"/>
            </a:schemeClr>
          </a:solidFill>
        </p:spPr>
        <p:txBody>
          <a:bodyPr/>
          <a:lstStyle/>
          <a:p>
            <a:r>
              <a:rPr lang="tr-TR" dirty="0"/>
              <a:t>İdrar kültürü için endikasyonlar</a:t>
            </a:r>
          </a:p>
        </p:txBody>
      </p:sp>
      <p:sp>
        <p:nvSpPr>
          <p:cNvPr id="3" name="İçerik Yer Tutucusu 2">
            <a:extLst>
              <a:ext uri="{FF2B5EF4-FFF2-40B4-BE49-F238E27FC236}">
                <a16:creationId xmlns:a16="http://schemas.microsoft.com/office/drawing/2014/main" id="{B8CC337C-365A-87A3-2D94-C3EAAD8DECB3}"/>
              </a:ext>
            </a:extLst>
          </p:cNvPr>
          <p:cNvSpPr>
            <a:spLocks noGrp="1"/>
          </p:cNvSpPr>
          <p:nvPr>
            <p:ph idx="1"/>
          </p:nvPr>
        </p:nvSpPr>
        <p:spPr/>
        <p:txBody>
          <a:bodyPr>
            <a:noAutofit/>
          </a:bodyPr>
          <a:lstStyle/>
          <a:p>
            <a:pPr>
              <a:buClr>
                <a:schemeClr val="accent1">
                  <a:lumMod val="75000"/>
                </a:schemeClr>
              </a:buClr>
              <a:buFont typeface="Wingdings" pitchFamily="2" charset="2"/>
              <a:buChar char="ü"/>
            </a:pPr>
            <a:r>
              <a:rPr lang="tr-TR" sz="2200" cap="none" dirty="0">
                <a:latin typeface="Times New Roman" panose="02020603050405020304" pitchFamily="18" charset="0"/>
                <a:cs typeface="Times New Roman" panose="02020603050405020304" pitchFamily="18" charset="0"/>
              </a:rPr>
              <a:t>Akut piyelonefrit veya </a:t>
            </a:r>
            <a:r>
              <a:rPr lang="tr-TR" sz="2200" cap="none" dirty="0" err="1">
                <a:latin typeface="Times New Roman" panose="02020603050405020304" pitchFamily="18" charset="0"/>
                <a:cs typeface="Times New Roman" panose="02020603050405020304" pitchFamily="18" charset="0"/>
              </a:rPr>
              <a:t>febril</a:t>
            </a:r>
            <a:r>
              <a:rPr lang="tr-TR" sz="2200" cap="none" dirty="0">
                <a:latin typeface="Times New Roman" panose="02020603050405020304" pitchFamily="18" charset="0"/>
                <a:cs typeface="Times New Roman" panose="02020603050405020304" pitchFamily="18" charset="0"/>
              </a:rPr>
              <a:t> İYE şüphesi </a:t>
            </a:r>
          </a:p>
          <a:p>
            <a:pPr>
              <a:buClr>
                <a:schemeClr val="accent1">
                  <a:lumMod val="75000"/>
                </a:schemeClr>
              </a:buClr>
              <a:buFont typeface="Wingdings" pitchFamily="2" charset="2"/>
              <a:buChar char="ü"/>
            </a:pPr>
            <a:r>
              <a:rPr lang="tr-TR" sz="2200" cap="none" dirty="0">
                <a:latin typeface="Times New Roman" panose="02020603050405020304" pitchFamily="18" charset="0"/>
                <a:cs typeface="Times New Roman" panose="02020603050405020304" pitchFamily="18" charset="0"/>
              </a:rPr>
              <a:t>Hastane kaynaklı İYE şüphesi </a:t>
            </a:r>
          </a:p>
          <a:p>
            <a:pPr>
              <a:buClr>
                <a:schemeClr val="accent1">
                  <a:lumMod val="75000"/>
                </a:schemeClr>
              </a:buClr>
              <a:buFont typeface="Wingdings" pitchFamily="2" charset="2"/>
              <a:buChar char="ü"/>
            </a:pPr>
            <a:r>
              <a:rPr lang="tr-TR" sz="2200" cap="none" dirty="0">
                <a:latin typeface="Times New Roman" panose="02020603050405020304" pitchFamily="18" charset="0"/>
                <a:cs typeface="Times New Roman" panose="02020603050405020304" pitchFamily="18" charset="0"/>
              </a:rPr>
              <a:t>Predispozan hastalığı olanlarda (diyabet, </a:t>
            </a:r>
            <a:r>
              <a:rPr lang="tr-TR" sz="2200" cap="none" dirty="0" err="1">
                <a:latin typeface="Times New Roman" panose="02020603050405020304" pitchFamily="18" charset="0"/>
                <a:cs typeface="Times New Roman" panose="02020603050405020304" pitchFamily="18" charset="0"/>
              </a:rPr>
              <a:t>ürolithiazis</a:t>
            </a:r>
            <a:r>
              <a:rPr lang="tr-TR" sz="2200" cap="none" dirty="0">
                <a:latin typeface="Times New Roman" panose="02020603050405020304" pitchFamily="18" charset="0"/>
                <a:cs typeface="Times New Roman" panose="02020603050405020304" pitchFamily="18" charset="0"/>
              </a:rPr>
              <a:t>, üriner sistem anormallikleri veya immün yetmezlik) İYE şüphesi </a:t>
            </a:r>
          </a:p>
          <a:p>
            <a:pPr>
              <a:buClr>
                <a:schemeClr val="accent1">
                  <a:lumMod val="75000"/>
                </a:schemeClr>
              </a:buClr>
              <a:buFont typeface="Wingdings" pitchFamily="2" charset="2"/>
              <a:buChar char="ü"/>
            </a:pPr>
            <a:r>
              <a:rPr lang="tr-TR" sz="2200" cap="none" dirty="0">
                <a:latin typeface="Times New Roman" panose="02020603050405020304" pitchFamily="18" charset="0"/>
                <a:cs typeface="Times New Roman" panose="02020603050405020304" pitchFamily="18" charset="0"/>
              </a:rPr>
              <a:t>İlk seçenek antimikrobiyallere yanıt alınamayan hastalar </a:t>
            </a:r>
          </a:p>
          <a:p>
            <a:pPr>
              <a:buClr>
                <a:schemeClr val="accent1">
                  <a:lumMod val="75000"/>
                </a:schemeClr>
              </a:buClr>
              <a:buFont typeface="Wingdings" pitchFamily="2" charset="2"/>
              <a:buChar char="ü"/>
            </a:pPr>
            <a:r>
              <a:rPr lang="tr-TR" sz="2200" cap="none" dirty="0">
                <a:latin typeface="Times New Roman" panose="02020603050405020304" pitchFamily="18" charset="0"/>
                <a:cs typeface="Times New Roman" panose="02020603050405020304" pitchFamily="18" charset="0"/>
              </a:rPr>
              <a:t>Üriner kateteri olan </a:t>
            </a:r>
            <a:r>
              <a:rPr lang="tr-TR" sz="2200" cap="none" dirty="0" err="1">
                <a:latin typeface="Times New Roman" panose="02020603050405020304" pitchFamily="18" charset="0"/>
                <a:cs typeface="Times New Roman" panose="02020603050405020304" pitchFamily="18" charset="0"/>
              </a:rPr>
              <a:t>febril</a:t>
            </a:r>
            <a:r>
              <a:rPr lang="tr-TR" sz="2200" cap="none" dirty="0">
                <a:latin typeface="Times New Roman" panose="02020603050405020304" pitchFamily="18" charset="0"/>
                <a:cs typeface="Times New Roman" panose="02020603050405020304" pitchFamily="18" charset="0"/>
              </a:rPr>
              <a:t> hastalar </a:t>
            </a:r>
          </a:p>
          <a:p>
            <a:pPr>
              <a:buClr>
                <a:schemeClr val="accent1">
                  <a:lumMod val="75000"/>
                </a:schemeClr>
              </a:buClr>
              <a:buFont typeface="Wingdings" pitchFamily="2" charset="2"/>
              <a:buChar char="ü"/>
            </a:pPr>
            <a:r>
              <a:rPr lang="tr-TR" sz="2200" cap="none" dirty="0">
                <a:latin typeface="Times New Roman" panose="02020603050405020304" pitchFamily="18" charset="0"/>
                <a:cs typeface="Times New Roman" panose="02020603050405020304" pitchFamily="18" charset="0"/>
              </a:rPr>
              <a:t>Çocuk, genç veya erkek hastalar </a:t>
            </a:r>
          </a:p>
          <a:p>
            <a:pPr>
              <a:buClr>
                <a:schemeClr val="accent1">
                  <a:lumMod val="75000"/>
                </a:schemeClr>
              </a:buClr>
              <a:buFont typeface="Wingdings" pitchFamily="2" charset="2"/>
              <a:buChar char="ü"/>
            </a:pPr>
            <a:r>
              <a:rPr lang="tr-TR" sz="2200" cap="none" dirty="0">
                <a:latin typeface="Times New Roman" panose="02020603050405020304" pitchFamily="18" charset="0"/>
                <a:cs typeface="Times New Roman" panose="02020603050405020304" pitchFamily="18" charset="0"/>
              </a:rPr>
              <a:t>Gebeler</a:t>
            </a:r>
          </a:p>
        </p:txBody>
      </p:sp>
    </p:spTree>
    <p:extLst>
      <p:ext uri="{BB962C8B-B14F-4D97-AF65-F5344CB8AC3E}">
        <p14:creationId xmlns:p14="http://schemas.microsoft.com/office/powerpoint/2010/main" val="171217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4A9F698-8E35-9389-F0CF-EBDBA146B5C1}"/>
              </a:ext>
            </a:extLst>
          </p:cNvPr>
          <p:cNvSpPr txBox="1"/>
          <p:nvPr/>
        </p:nvSpPr>
        <p:spPr>
          <a:xfrm>
            <a:off x="-970670" y="5858825"/>
            <a:ext cx="6386732" cy="338554"/>
          </a:xfrm>
          <a:prstGeom prst="rect">
            <a:avLst/>
          </a:prstGeom>
          <a:noFill/>
        </p:spPr>
        <p:txBody>
          <a:bodyPr wrap="square" rtlCol="0">
            <a:spAutoFit/>
          </a:bodyPr>
          <a:lstStyle/>
          <a:p>
            <a:r>
              <a:rPr lang="tr-TR" sz="1600" dirty="0"/>
              <a:t>​​</a:t>
            </a:r>
          </a:p>
        </p:txBody>
      </p:sp>
      <p:pic>
        <p:nvPicPr>
          <p:cNvPr id="14" name="Resim 13">
            <a:extLst>
              <a:ext uri="{FF2B5EF4-FFF2-40B4-BE49-F238E27FC236}">
                <a16:creationId xmlns:a16="http://schemas.microsoft.com/office/drawing/2014/main" id="{BDD33F5B-48FD-3089-FAF4-BA216F6CE733}"/>
              </a:ext>
            </a:extLst>
          </p:cNvPr>
          <p:cNvPicPr>
            <a:picLocks noChangeAspect="1"/>
          </p:cNvPicPr>
          <p:nvPr/>
        </p:nvPicPr>
        <p:blipFill>
          <a:blip r:embed="rId2"/>
          <a:stretch>
            <a:fillRect/>
          </a:stretch>
        </p:blipFill>
        <p:spPr>
          <a:xfrm>
            <a:off x="9558902" y="248796"/>
            <a:ext cx="2466975" cy="1847850"/>
          </a:xfrm>
          <a:prstGeom prst="rect">
            <a:avLst/>
          </a:prstGeom>
        </p:spPr>
      </p:pic>
      <p:pic>
        <p:nvPicPr>
          <p:cNvPr id="15" name="Resim 14">
            <a:extLst>
              <a:ext uri="{FF2B5EF4-FFF2-40B4-BE49-F238E27FC236}">
                <a16:creationId xmlns:a16="http://schemas.microsoft.com/office/drawing/2014/main" id="{8F4A1420-EA64-0345-3842-3C749879B536}"/>
              </a:ext>
            </a:extLst>
          </p:cNvPr>
          <p:cNvPicPr>
            <a:picLocks noChangeAspect="1"/>
          </p:cNvPicPr>
          <p:nvPr/>
        </p:nvPicPr>
        <p:blipFill>
          <a:blip r:embed="rId3"/>
          <a:stretch>
            <a:fillRect/>
          </a:stretch>
        </p:blipFill>
        <p:spPr>
          <a:xfrm>
            <a:off x="112541" y="5632885"/>
            <a:ext cx="2222695" cy="1128988"/>
          </a:xfrm>
          <a:prstGeom prst="rect">
            <a:avLst/>
          </a:prstGeom>
        </p:spPr>
      </p:pic>
      <mc:AlternateContent xmlns:mc="http://schemas.openxmlformats.org/markup-compatibility/2006" xmlns:a14="http://schemas.microsoft.com/office/drawing/2010/main">
        <mc:Choice Requires="a14">
          <p:graphicFrame>
            <p:nvGraphicFramePr>
              <p:cNvPr id="7" name="6 Tablo"/>
              <p:cNvGraphicFramePr>
                <a:graphicFrameLocks noGrp="1"/>
              </p:cNvGraphicFramePr>
              <p:nvPr>
                <p:extLst>
                  <p:ext uri="{D42A27DB-BD31-4B8C-83A1-F6EECF244321}">
                    <p14:modId xmlns:p14="http://schemas.microsoft.com/office/powerpoint/2010/main" val="4095699980"/>
                  </p:ext>
                </p:extLst>
              </p:nvPr>
            </p:nvGraphicFramePr>
            <p:xfrm>
              <a:off x="784755" y="448011"/>
              <a:ext cx="8302972" cy="4846320"/>
            </p:xfrm>
            <a:graphic>
              <a:graphicData uri="http://schemas.openxmlformats.org/drawingml/2006/table">
                <a:tbl>
                  <a:tblPr firstRow="1" bandRow="1">
                    <a:tableStyleId>{5C22544A-7EE6-4342-B048-85BDC9FD1C3A}</a:tableStyleId>
                  </a:tblPr>
                  <a:tblGrid>
                    <a:gridCol w="4151486">
                      <a:extLst>
                        <a:ext uri="{9D8B030D-6E8A-4147-A177-3AD203B41FA5}">
                          <a16:colId xmlns:a16="http://schemas.microsoft.com/office/drawing/2014/main" val="20000"/>
                        </a:ext>
                      </a:extLst>
                    </a:gridCol>
                    <a:gridCol w="4151486">
                      <a:extLst>
                        <a:ext uri="{9D8B030D-6E8A-4147-A177-3AD203B41FA5}">
                          <a16:colId xmlns:a16="http://schemas.microsoft.com/office/drawing/2014/main" val="20001"/>
                        </a:ext>
                      </a:extLst>
                    </a:gridCol>
                  </a:tblGrid>
                  <a:tr h="359872">
                    <a:tc>
                      <a:txBody>
                        <a:bodyPr/>
                        <a:lstStyle/>
                        <a:p>
                          <a:r>
                            <a:rPr lang="tr-TR" dirty="0"/>
                            <a:t>Komplike</a:t>
                          </a:r>
                          <a:r>
                            <a:rPr lang="tr-TR" baseline="0" dirty="0"/>
                            <a:t> olmayan sistit</a:t>
                          </a:r>
                          <a:endParaRPr lang="tr-TR" dirty="0"/>
                        </a:p>
                      </a:txBody>
                      <a:tcPr>
                        <a:solidFill>
                          <a:schemeClr val="accent1">
                            <a:lumMod val="60000"/>
                            <a:lumOff val="40000"/>
                          </a:schemeClr>
                        </a:solidFill>
                      </a:tcPr>
                    </a:tc>
                    <a:tc>
                      <a:txBody>
                        <a:bodyPr/>
                        <a:lstStyle/>
                        <a:p>
                          <a:r>
                            <a:rPr lang="tr-TR" dirty="0"/>
                            <a:t>Komplike olmayan </a:t>
                          </a:r>
                          <a:r>
                            <a:rPr lang="tr-TR" dirty="0" err="1"/>
                            <a:t>piyelonefrit</a:t>
                          </a:r>
                          <a:endParaRPr lang="tr-TR" dirty="0"/>
                        </a:p>
                      </a:txBody>
                      <a:tcPr>
                        <a:solidFill>
                          <a:schemeClr val="accent1">
                            <a:lumMod val="60000"/>
                            <a:lumOff val="40000"/>
                          </a:schemeClr>
                        </a:solidFill>
                      </a:tcPr>
                    </a:tc>
                    <a:extLst>
                      <a:ext uri="{0D108BD9-81ED-4DB2-BD59-A6C34878D82A}">
                        <a16:rowId xmlns:a16="http://schemas.microsoft.com/office/drawing/2014/main" val="10000"/>
                      </a:ext>
                    </a:extLst>
                  </a:tr>
                  <a:tr h="359872">
                    <a:tc>
                      <a:txBody>
                        <a:bodyPr/>
                        <a:lstStyle/>
                        <a:p>
                          <a:r>
                            <a:rPr lang="tr-TR" dirty="0" err="1"/>
                            <a:t>Dizüri</a:t>
                          </a:r>
                          <a:endParaRPr lang="tr-TR" dirty="0"/>
                        </a:p>
                      </a:txBody>
                      <a:tcPr/>
                    </a:tc>
                    <a:tc>
                      <a:txBody>
                        <a:bodyPr/>
                        <a:lstStyle/>
                        <a:p>
                          <a:r>
                            <a:rPr lang="tr-TR" dirty="0" err="1"/>
                            <a:t>Dizüri</a:t>
                          </a:r>
                          <a:endParaRPr lang="tr-TR" dirty="0"/>
                        </a:p>
                      </a:txBody>
                      <a:tcPr/>
                    </a:tc>
                    <a:extLst>
                      <a:ext uri="{0D108BD9-81ED-4DB2-BD59-A6C34878D82A}">
                        <a16:rowId xmlns:a16="http://schemas.microsoft.com/office/drawing/2014/main" val="10001"/>
                      </a:ext>
                    </a:extLst>
                  </a:tr>
                  <a:tr h="359872">
                    <a:tc>
                      <a:txBody>
                        <a:bodyPr/>
                        <a:lstStyle/>
                        <a:p>
                          <a:r>
                            <a:rPr lang="tr-TR" dirty="0" err="1"/>
                            <a:t>Pollaküri</a:t>
                          </a:r>
                          <a:r>
                            <a:rPr lang="tr-TR" dirty="0"/>
                            <a:t>/İdrar</a:t>
                          </a:r>
                          <a:r>
                            <a:rPr lang="tr-TR" baseline="0" dirty="0"/>
                            <a:t>a sıkışma hissi</a:t>
                          </a:r>
                          <a:endParaRPr lang="tr-TR" dirty="0"/>
                        </a:p>
                      </a:txBody>
                      <a:tcPr/>
                    </a:tc>
                    <a:tc>
                      <a:txBody>
                        <a:bodyPr/>
                        <a:lstStyle/>
                        <a:p>
                          <a:r>
                            <a:rPr lang="tr-TR" dirty="0" err="1"/>
                            <a:t>Pollaküri</a:t>
                          </a:r>
                          <a:r>
                            <a:rPr lang="tr-TR" baseline="0" dirty="0"/>
                            <a:t>/İdrara sıkışma hissi</a:t>
                          </a:r>
                          <a:endParaRPr lang="tr-TR" dirty="0"/>
                        </a:p>
                      </a:txBody>
                      <a:tcPr/>
                    </a:tc>
                    <a:extLst>
                      <a:ext uri="{0D108BD9-81ED-4DB2-BD59-A6C34878D82A}">
                        <a16:rowId xmlns:a16="http://schemas.microsoft.com/office/drawing/2014/main" val="10002"/>
                      </a:ext>
                    </a:extLst>
                  </a:tr>
                  <a:tr h="359872">
                    <a:tc>
                      <a:txBody>
                        <a:bodyPr/>
                        <a:lstStyle/>
                        <a:p>
                          <a:r>
                            <a:rPr lang="tr-TR" dirty="0"/>
                            <a:t>Bulantı/ kusma</a:t>
                          </a:r>
                        </a:p>
                      </a:txBody>
                      <a:tcPr/>
                    </a:tc>
                    <a:tc>
                      <a:txBody>
                        <a:bodyPr/>
                        <a:lstStyle/>
                        <a:p>
                          <a:r>
                            <a:rPr lang="tr-TR" dirty="0"/>
                            <a:t>Bulantı/kusma</a:t>
                          </a:r>
                        </a:p>
                      </a:txBody>
                      <a:tcPr/>
                    </a:tc>
                    <a:extLst>
                      <a:ext uri="{0D108BD9-81ED-4DB2-BD59-A6C34878D82A}">
                        <a16:rowId xmlns:a16="http://schemas.microsoft.com/office/drawing/2014/main" val="10003"/>
                      </a:ext>
                    </a:extLst>
                  </a:tr>
                  <a:tr h="359872">
                    <a:tc>
                      <a:txBody>
                        <a:bodyPr/>
                        <a:lstStyle/>
                        <a:p>
                          <a:r>
                            <a:rPr lang="tr-TR" dirty="0" err="1"/>
                            <a:t>Hematüri</a:t>
                          </a:r>
                          <a:endParaRPr lang="tr-TR" dirty="0"/>
                        </a:p>
                      </a:txBody>
                      <a:tcPr/>
                    </a:tc>
                    <a:tc>
                      <a:txBody>
                        <a:bodyPr/>
                        <a:lstStyle/>
                        <a:p>
                          <a:r>
                            <a:rPr lang="tr-TR" dirty="0" err="1"/>
                            <a:t>Hematüri</a:t>
                          </a:r>
                          <a:endParaRPr lang="tr-TR" dirty="0"/>
                        </a:p>
                      </a:txBody>
                      <a:tcPr/>
                    </a:tc>
                    <a:extLst>
                      <a:ext uri="{0D108BD9-81ED-4DB2-BD59-A6C34878D82A}">
                        <a16:rowId xmlns:a16="http://schemas.microsoft.com/office/drawing/2014/main" val="10004"/>
                      </a:ext>
                    </a:extLst>
                  </a:tr>
                  <a:tr h="359872">
                    <a:tc>
                      <a:txBody>
                        <a:bodyPr/>
                        <a:lstStyle/>
                        <a:p>
                          <a:r>
                            <a:rPr lang="tr-TR" dirty="0" err="1"/>
                            <a:t>Suprapubik</a:t>
                          </a:r>
                          <a:r>
                            <a:rPr lang="tr-TR" baseline="0" dirty="0"/>
                            <a:t> ağrı/hassasiyet </a:t>
                          </a:r>
                          <a:endParaRPr lang="tr-TR" dirty="0"/>
                        </a:p>
                      </a:txBody>
                      <a:tcPr/>
                    </a:tc>
                    <a:tc>
                      <a:txBody>
                        <a:bodyPr/>
                        <a:lstStyle/>
                        <a:p>
                          <a:r>
                            <a:rPr lang="tr-TR" dirty="0"/>
                            <a:t>Yan</a:t>
                          </a:r>
                          <a:r>
                            <a:rPr lang="tr-TR" baseline="0" dirty="0"/>
                            <a:t>  ağrısı /KVAH</a:t>
                          </a:r>
                          <a:endParaRPr lang="tr-TR" dirty="0"/>
                        </a:p>
                      </a:txBody>
                      <a:tcPr/>
                    </a:tc>
                    <a:extLst>
                      <a:ext uri="{0D108BD9-81ED-4DB2-BD59-A6C34878D82A}">
                        <a16:rowId xmlns:a16="http://schemas.microsoft.com/office/drawing/2014/main" val="10005"/>
                      </a:ext>
                    </a:extLst>
                  </a:tr>
                  <a:tr h="359872">
                    <a:tc>
                      <a:txBody>
                        <a:bodyPr/>
                        <a:lstStyle/>
                        <a:p>
                          <a:endParaRPr lang="tr-TR" dirty="0"/>
                        </a:p>
                      </a:txBody>
                      <a:tcPr/>
                    </a:tc>
                    <a:tc>
                      <a:txBody>
                        <a:bodyPr/>
                        <a:lstStyle/>
                        <a:p>
                          <a:r>
                            <a:rPr lang="tr-TR" dirty="0"/>
                            <a:t>Ateş</a:t>
                          </a:r>
                        </a:p>
                      </a:txBody>
                      <a:tcPr/>
                    </a:tc>
                    <a:extLst>
                      <a:ext uri="{0D108BD9-81ED-4DB2-BD59-A6C34878D82A}">
                        <a16:rowId xmlns:a16="http://schemas.microsoft.com/office/drawing/2014/main" val="10006"/>
                      </a:ext>
                    </a:extLst>
                  </a:tr>
                  <a:tr h="359872">
                    <a:tc>
                      <a:txBody>
                        <a:bodyPr/>
                        <a:lstStyle/>
                        <a:p>
                          <a:endParaRPr lang="tr-TR" dirty="0"/>
                        </a:p>
                      </a:txBody>
                      <a:tcPr/>
                    </a:tc>
                    <a:tc>
                      <a:txBody>
                        <a:bodyPr/>
                        <a:lstStyle/>
                        <a:p>
                          <a:r>
                            <a:rPr lang="tr-TR" dirty="0"/>
                            <a:t>Üşüme-titreme</a:t>
                          </a:r>
                        </a:p>
                      </a:txBody>
                      <a:tcPr/>
                    </a:tc>
                    <a:extLst>
                      <a:ext uri="{0D108BD9-81ED-4DB2-BD59-A6C34878D82A}">
                        <a16:rowId xmlns:a16="http://schemas.microsoft.com/office/drawing/2014/main" val="10007"/>
                      </a:ext>
                    </a:extLst>
                  </a:tr>
                  <a:tr h="359872">
                    <a:tc>
                      <a:txBody>
                        <a:bodyPr/>
                        <a:lstStyle/>
                        <a:p>
                          <a:endParaRPr lang="tr-TR" dirty="0"/>
                        </a:p>
                      </a:txBody>
                      <a:tcPr/>
                    </a:tc>
                    <a:tc>
                      <a:txBody>
                        <a:bodyPr/>
                        <a:lstStyle/>
                        <a:p>
                          <a:r>
                            <a:rPr lang="tr-TR" dirty="0" err="1"/>
                            <a:t>Lökositoz</a:t>
                          </a:r>
                          <a:endParaRPr lang="tr-TR" dirty="0"/>
                        </a:p>
                      </a:txBody>
                      <a:tcPr/>
                    </a:tc>
                    <a:extLst>
                      <a:ext uri="{0D108BD9-81ED-4DB2-BD59-A6C34878D82A}">
                        <a16:rowId xmlns:a16="http://schemas.microsoft.com/office/drawing/2014/main" val="10008"/>
                      </a:ext>
                    </a:extLst>
                  </a:tr>
                  <a:tr h="359872">
                    <a:tc>
                      <a:txBody>
                        <a:bodyPr/>
                        <a:lstStyle/>
                        <a:p>
                          <a:endParaRPr lang="tr-TR" dirty="0"/>
                        </a:p>
                      </a:txBody>
                      <a:tcPr/>
                    </a:tc>
                    <a:tc>
                      <a:txBody>
                        <a:bodyPr/>
                        <a:lstStyle/>
                        <a:p>
                          <a:r>
                            <a:rPr lang="tr-TR" dirty="0" err="1"/>
                            <a:t>Crp</a:t>
                          </a:r>
                          <a:r>
                            <a:rPr lang="tr-TR" dirty="0"/>
                            <a:t> / </a:t>
                          </a:r>
                          <a:r>
                            <a:rPr lang="tr-TR" dirty="0" err="1"/>
                            <a:t>sedim</a:t>
                          </a:r>
                          <a:r>
                            <a:rPr lang="tr-TR" dirty="0"/>
                            <a:t> yüksekliği</a:t>
                          </a:r>
                        </a:p>
                      </a:txBody>
                      <a:tcPr/>
                    </a:tc>
                    <a:extLst>
                      <a:ext uri="{0D108BD9-81ED-4DB2-BD59-A6C34878D82A}">
                        <a16:rowId xmlns:a16="http://schemas.microsoft.com/office/drawing/2014/main" val="10009"/>
                      </a:ext>
                    </a:extLst>
                  </a:tr>
                  <a:tr h="359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Piyüri (≥10</a:t>
                          </a:r>
                          <a:r>
                            <a:rPr lang="tr-TR" sz="1800" dirty="0">
                              <a:latin typeface="Times New Roman" pitchFamily="18" charset="0"/>
                              <a:cs typeface="Times New Roman" pitchFamily="18" charset="0"/>
                            </a:rPr>
                            <a:t>mm</a:t>
                          </a:r>
                          <a:r>
                            <a:rPr lang="tr-TR" sz="1800" baseline="30000" dirty="0">
                              <a:latin typeface="Times New Roman" pitchFamily="18" charset="0"/>
                              <a:cs typeface="Times New Roman" pitchFamily="18" charset="0"/>
                            </a:rPr>
                            <a:t>3 </a:t>
                          </a:r>
                          <a:r>
                            <a:rPr lang="tr-TR" sz="1800" dirty="0">
                              <a:latin typeface="Times New Roman" pitchFamily="18" charset="0"/>
                              <a:cs typeface="Times New Roman" pitchFamily="18" charset="0"/>
                            </a:rPr>
                            <a:t> lökosit ) lökosit</a:t>
                          </a:r>
                          <a:r>
                            <a:rPr lang="tr-TR" sz="1800" baseline="0" dirty="0">
                              <a:latin typeface="Times New Roman" pitchFamily="18" charset="0"/>
                              <a:cs typeface="Times New Roman" pitchFamily="18" charset="0"/>
                            </a:rPr>
                            <a:t> esteraz ve nitrit pozitifliği ,</a:t>
                          </a:r>
                        </a:p>
                        <a:p>
                          <a:r>
                            <a:rPr lang="tr-TR" sz="1800" dirty="0">
                              <a:latin typeface="Times New Roman" pitchFamily="18" charset="0"/>
                              <a:cs typeface="Times New Roman" pitchFamily="18" charset="0"/>
                            </a:rPr>
                            <a:t>Bakteriüri (</a:t>
                          </a:r>
                          <a:r>
                            <a:rPr lang="tr-TR" sz="1800" baseline="0" dirty="0">
                              <a:latin typeface="Times New Roman" pitchFamily="18" charset="0"/>
                              <a:cs typeface="Times New Roman" pitchFamily="18" charset="0"/>
                            </a:rPr>
                            <a:t> </a:t>
                          </a:r>
                          <a:r>
                            <a:rPr lang="tr-TR" sz="1800" dirty="0">
                              <a:latin typeface="Times New Roman" pitchFamily="18" charset="0"/>
                              <a:cs typeface="Times New Roman" pitchFamily="18" charset="0"/>
                            </a:rPr>
                            <a:t>&gt;</a:t>
                          </a:r>
                          <a14:m>
                            <m:oMath xmlns:m="http://schemas.openxmlformats.org/officeDocument/2006/math">
                              <m:sSup>
                                <m:sSupPr>
                                  <m:ctrlPr>
                                    <a:rPr lang="tr-TR" sz="1800" i="1" smtClean="0">
                                      <a:latin typeface="Cambria Math" panose="02040503050406030204" pitchFamily="18" charset="0"/>
                                      <a:cs typeface="Times New Roman" pitchFamily="18" charset="0"/>
                                    </a:rPr>
                                  </m:ctrlPr>
                                </m:sSupPr>
                                <m:e>
                                  <m:r>
                                    <a:rPr lang="tr-TR" sz="1800" b="0" i="1" smtClean="0">
                                      <a:latin typeface="Cambria Math" panose="02040503050406030204" pitchFamily="18" charset="0"/>
                                      <a:cs typeface="Times New Roman" pitchFamily="18" charset="0"/>
                                    </a:rPr>
                                    <m:t>10</m:t>
                                  </m:r>
                                </m:e>
                                <m:sup>
                                  <m:r>
                                    <a:rPr lang="tr-TR" sz="1800" b="0" i="1" smtClean="0">
                                      <a:latin typeface="Cambria Math" panose="02040503050406030204" pitchFamily="18" charset="0"/>
                                      <a:cs typeface="Times New Roman" pitchFamily="18" charset="0"/>
                                    </a:rPr>
                                    <m:t>4</m:t>
                                  </m:r>
                                </m:sup>
                              </m:sSup>
                              <m:r>
                                <a:rPr lang="tr-TR" sz="1800" b="0" i="0" smtClean="0">
                                  <a:latin typeface="Cambria Math" panose="02040503050406030204" pitchFamily="18" charset="0"/>
                                  <a:cs typeface="Times New Roman" pitchFamily="18" charset="0"/>
                                </a:rPr>
                                <m:t>/</m:t>
                              </m:r>
                              <m:r>
                                <m:rPr>
                                  <m:sty m:val="p"/>
                                </m:rPr>
                                <a:rPr lang="tr-TR" sz="1800" b="0" i="0" smtClean="0">
                                  <a:latin typeface="Cambria Math" panose="02040503050406030204" pitchFamily="18" charset="0"/>
                                  <a:cs typeface="Times New Roman" pitchFamily="18" charset="0"/>
                                </a:rPr>
                                <m:t>ml</m:t>
                              </m:r>
                            </m:oMath>
                          </a14:m>
                          <a:r>
                            <a:rPr lang="tr-TR" dirty="0"/>
                            <a:t> bakteri üremesi)</a:t>
                          </a:r>
                        </a:p>
                      </a:txBody>
                      <a:tcPr/>
                    </a:tc>
                    <a:tc>
                      <a:txBody>
                        <a:bodyPr/>
                        <a:lstStyle/>
                        <a:p>
                          <a:r>
                            <a:rPr lang="tr-TR" dirty="0" err="1"/>
                            <a:t>Piyüri</a:t>
                          </a:r>
                          <a:r>
                            <a:rPr lang="tr-TR" dirty="0"/>
                            <a:t> (≥10</a:t>
                          </a:r>
                          <a:r>
                            <a:rPr lang="tr-TR" sz="1800" dirty="0">
                              <a:latin typeface="Times New Roman" pitchFamily="18" charset="0"/>
                              <a:cs typeface="Times New Roman" pitchFamily="18" charset="0"/>
                            </a:rPr>
                            <a:t>mm</a:t>
                          </a:r>
                          <a:r>
                            <a:rPr lang="tr-TR" sz="1800" baseline="30000" dirty="0">
                              <a:latin typeface="Times New Roman" pitchFamily="18" charset="0"/>
                              <a:cs typeface="Times New Roman" pitchFamily="18" charset="0"/>
                            </a:rPr>
                            <a:t>3 </a:t>
                          </a:r>
                          <a:r>
                            <a:rPr lang="tr-TR" sz="1800" dirty="0">
                              <a:latin typeface="Times New Roman" pitchFamily="18" charset="0"/>
                              <a:cs typeface="Times New Roman" pitchFamily="18" charset="0"/>
                            </a:rPr>
                            <a:t> lökosit ) ,lökosit</a:t>
                          </a:r>
                          <a:r>
                            <a:rPr lang="tr-TR" sz="1800" baseline="0" dirty="0">
                              <a:latin typeface="Times New Roman" pitchFamily="18" charset="0"/>
                              <a:cs typeface="Times New Roman" pitchFamily="18" charset="0"/>
                            </a:rPr>
                            <a:t> esteraz ve nitrit pozitifliği ,</a:t>
                          </a:r>
                        </a:p>
                        <a:p>
                          <a:r>
                            <a:rPr lang="tr-TR" sz="1800" baseline="0" dirty="0">
                              <a:latin typeface="Times New Roman" pitchFamily="18" charset="0"/>
                              <a:ea typeface="Cambria Math" panose="02040503050406030204" pitchFamily="18" charset="0"/>
                              <a:cs typeface="Times New Roman" pitchFamily="18" charset="0"/>
                            </a:rPr>
                            <a:t>Bakteriüri (</a:t>
                          </a:r>
                          <a14:m>
                            <m:oMath xmlns:m="http://schemas.openxmlformats.org/officeDocument/2006/math">
                              <m:r>
                                <a:rPr lang="tr-TR" sz="1800" i="1" smtClean="0">
                                  <a:latin typeface="Cambria Math" panose="02040503050406030204" pitchFamily="18" charset="0"/>
                                  <a:ea typeface="Cambria Math" panose="02040503050406030204" pitchFamily="18" charset="0"/>
                                  <a:cs typeface="Times New Roman" pitchFamily="18" charset="0"/>
                                </a:rPr>
                                <m:t>≥</m:t>
                              </m:r>
                            </m:oMath>
                          </a14:m>
                          <a:r>
                            <a:rPr lang="tr-TR" sz="1800" dirty="0">
                              <a:latin typeface="Times New Roman" pitchFamily="18" charset="0"/>
                              <a:cs typeface="Times New Roman" pitchFamily="18" charset="0"/>
                            </a:rPr>
                            <a:t>10</a:t>
                          </a:r>
                          <a:r>
                            <a:rPr lang="tr-TR" sz="1800" baseline="30000" dirty="0">
                              <a:latin typeface="Times New Roman" pitchFamily="18" charset="0"/>
                              <a:cs typeface="Times New Roman" pitchFamily="18" charset="0"/>
                            </a:rPr>
                            <a:t>4</a:t>
                          </a:r>
                          <a:r>
                            <a:rPr lang="tr-TR" sz="1800" baseline="0" dirty="0">
                              <a:latin typeface="Times New Roman" pitchFamily="18" charset="0"/>
                              <a:cs typeface="Times New Roman" pitchFamily="18" charset="0"/>
                            </a:rPr>
                            <a:t> / ml)</a:t>
                          </a:r>
                        </a:p>
                        <a:p>
                          <a:endParaRPr lang="tr-TR" dirty="0"/>
                        </a:p>
                      </a:txBody>
                      <a:tcPr/>
                    </a:tc>
                    <a:extLst>
                      <a:ext uri="{0D108BD9-81ED-4DB2-BD59-A6C34878D82A}">
                        <a16:rowId xmlns:a16="http://schemas.microsoft.com/office/drawing/2014/main" val="10010"/>
                      </a:ext>
                    </a:extLst>
                  </a:tr>
                </a:tbl>
              </a:graphicData>
            </a:graphic>
          </p:graphicFrame>
        </mc:Choice>
        <mc:Fallback xmlns="">
          <p:graphicFrame>
            <p:nvGraphicFramePr>
              <p:cNvPr id="7" name="6 Tablo"/>
              <p:cNvGraphicFramePr>
                <a:graphicFrameLocks noGrp="1"/>
              </p:cNvGraphicFramePr>
              <p:nvPr>
                <p:extLst>
                  <p:ext uri="{D42A27DB-BD31-4B8C-83A1-F6EECF244321}">
                    <p14:modId xmlns:p14="http://schemas.microsoft.com/office/powerpoint/2010/main" val="4095699980"/>
                  </p:ext>
                </p:extLst>
              </p:nvPr>
            </p:nvGraphicFramePr>
            <p:xfrm>
              <a:off x="784755" y="448011"/>
              <a:ext cx="8302972" cy="4846320"/>
            </p:xfrm>
            <a:graphic>
              <a:graphicData uri="http://schemas.openxmlformats.org/drawingml/2006/table">
                <a:tbl>
                  <a:tblPr firstRow="1" bandRow="1">
                    <a:tableStyleId>{5C22544A-7EE6-4342-B048-85BDC9FD1C3A}</a:tableStyleId>
                  </a:tblPr>
                  <a:tblGrid>
                    <a:gridCol w="4151486">
                      <a:extLst>
                        <a:ext uri="{9D8B030D-6E8A-4147-A177-3AD203B41FA5}">
                          <a16:colId xmlns:a16="http://schemas.microsoft.com/office/drawing/2014/main" val="20000"/>
                        </a:ext>
                      </a:extLst>
                    </a:gridCol>
                    <a:gridCol w="4151486">
                      <a:extLst>
                        <a:ext uri="{9D8B030D-6E8A-4147-A177-3AD203B41FA5}">
                          <a16:colId xmlns:a16="http://schemas.microsoft.com/office/drawing/2014/main" val="20001"/>
                        </a:ext>
                      </a:extLst>
                    </a:gridCol>
                  </a:tblGrid>
                  <a:tr h="365760">
                    <a:tc>
                      <a:txBody>
                        <a:bodyPr/>
                        <a:lstStyle/>
                        <a:p>
                          <a:r>
                            <a:rPr lang="tr-TR" dirty="0"/>
                            <a:t>Komplike</a:t>
                          </a:r>
                          <a:r>
                            <a:rPr lang="tr-TR" baseline="0" dirty="0"/>
                            <a:t> olmayan sistit</a:t>
                          </a:r>
                          <a:endParaRPr lang="tr-TR" dirty="0"/>
                        </a:p>
                      </a:txBody>
                      <a:tcPr>
                        <a:solidFill>
                          <a:schemeClr val="accent1">
                            <a:lumMod val="60000"/>
                            <a:lumOff val="40000"/>
                          </a:schemeClr>
                        </a:solidFill>
                      </a:tcPr>
                    </a:tc>
                    <a:tc>
                      <a:txBody>
                        <a:bodyPr/>
                        <a:lstStyle/>
                        <a:p>
                          <a:r>
                            <a:rPr lang="tr-TR" dirty="0"/>
                            <a:t>Komplike olmayan </a:t>
                          </a:r>
                          <a:r>
                            <a:rPr lang="tr-TR" dirty="0" err="1"/>
                            <a:t>piyelonefrit</a:t>
                          </a:r>
                          <a:endParaRPr lang="tr-TR" dirty="0"/>
                        </a:p>
                      </a:txBody>
                      <a:tcPr>
                        <a:solidFill>
                          <a:schemeClr val="accent1">
                            <a:lumMod val="60000"/>
                            <a:lumOff val="40000"/>
                          </a:schemeClr>
                        </a:solidFill>
                      </a:tcPr>
                    </a:tc>
                    <a:extLst>
                      <a:ext uri="{0D108BD9-81ED-4DB2-BD59-A6C34878D82A}">
                        <a16:rowId xmlns:a16="http://schemas.microsoft.com/office/drawing/2014/main" val="10000"/>
                      </a:ext>
                    </a:extLst>
                  </a:tr>
                  <a:tr h="365760">
                    <a:tc>
                      <a:txBody>
                        <a:bodyPr/>
                        <a:lstStyle/>
                        <a:p>
                          <a:r>
                            <a:rPr lang="tr-TR" dirty="0" err="1"/>
                            <a:t>Dizüri</a:t>
                          </a:r>
                          <a:endParaRPr lang="tr-TR" dirty="0"/>
                        </a:p>
                      </a:txBody>
                      <a:tcPr/>
                    </a:tc>
                    <a:tc>
                      <a:txBody>
                        <a:bodyPr/>
                        <a:lstStyle/>
                        <a:p>
                          <a:r>
                            <a:rPr lang="tr-TR" dirty="0" err="1"/>
                            <a:t>Dizüri</a:t>
                          </a:r>
                          <a:endParaRPr lang="tr-TR" dirty="0"/>
                        </a:p>
                      </a:txBody>
                      <a:tcPr/>
                    </a:tc>
                    <a:extLst>
                      <a:ext uri="{0D108BD9-81ED-4DB2-BD59-A6C34878D82A}">
                        <a16:rowId xmlns:a16="http://schemas.microsoft.com/office/drawing/2014/main" val="10001"/>
                      </a:ext>
                    </a:extLst>
                  </a:tr>
                  <a:tr h="365760">
                    <a:tc>
                      <a:txBody>
                        <a:bodyPr/>
                        <a:lstStyle/>
                        <a:p>
                          <a:r>
                            <a:rPr lang="tr-TR" dirty="0" err="1"/>
                            <a:t>Pollaküri</a:t>
                          </a:r>
                          <a:r>
                            <a:rPr lang="tr-TR" dirty="0"/>
                            <a:t>/İdrar</a:t>
                          </a:r>
                          <a:r>
                            <a:rPr lang="tr-TR" baseline="0" dirty="0"/>
                            <a:t>a sıkışma hissi</a:t>
                          </a:r>
                          <a:endParaRPr lang="tr-TR" dirty="0"/>
                        </a:p>
                      </a:txBody>
                      <a:tcPr/>
                    </a:tc>
                    <a:tc>
                      <a:txBody>
                        <a:bodyPr/>
                        <a:lstStyle/>
                        <a:p>
                          <a:r>
                            <a:rPr lang="tr-TR" dirty="0" err="1"/>
                            <a:t>Pollaküri</a:t>
                          </a:r>
                          <a:r>
                            <a:rPr lang="tr-TR" baseline="0" dirty="0"/>
                            <a:t>/İdrara sıkışma hissi</a:t>
                          </a:r>
                          <a:endParaRPr lang="tr-TR" dirty="0"/>
                        </a:p>
                      </a:txBody>
                      <a:tcPr/>
                    </a:tc>
                    <a:extLst>
                      <a:ext uri="{0D108BD9-81ED-4DB2-BD59-A6C34878D82A}">
                        <a16:rowId xmlns:a16="http://schemas.microsoft.com/office/drawing/2014/main" val="10002"/>
                      </a:ext>
                    </a:extLst>
                  </a:tr>
                  <a:tr h="365760">
                    <a:tc>
                      <a:txBody>
                        <a:bodyPr/>
                        <a:lstStyle/>
                        <a:p>
                          <a:r>
                            <a:rPr lang="tr-TR" dirty="0"/>
                            <a:t>Bulantı/ kusma</a:t>
                          </a:r>
                        </a:p>
                      </a:txBody>
                      <a:tcPr/>
                    </a:tc>
                    <a:tc>
                      <a:txBody>
                        <a:bodyPr/>
                        <a:lstStyle/>
                        <a:p>
                          <a:r>
                            <a:rPr lang="tr-TR" dirty="0"/>
                            <a:t>Bulantı/kusma</a:t>
                          </a:r>
                        </a:p>
                      </a:txBody>
                      <a:tcPr/>
                    </a:tc>
                    <a:extLst>
                      <a:ext uri="{0D108BD9-81ED-4DB2-BD59-A6C34878D82A}">
                        <a16:rowId xmlns:a16="http://schemas.microsoft.com/office/drawing/2014/main" val="10003"/>
                      </a:ext>
                    </a:extLst>
                  </a:tr>
                  <a:tr h="365760">
                    <a:tc>
                      <a:txBody>
                        <a:bodyPr/>
                        <a:lstStyle/>
                        <a:p>
                          <a:r>
                            <a:rPr lang="tr-TR" dirty="0" err="1"/>
                            <a:t>Hematüri</a:t>
                          </a:r>
                          <a:endParaRPr lang="tr-TR" dirty="0"/>
                        </a:p>
                      </a:txBody>
                      <a:tcPr/>
                    </a:tc>
                    <a:tc>
                      <a:txBody>
                        <a:bodyPr/>
                        <a:lstStyle/>
                        <a:p>
                          <a:r>
                            <a:rPr lang="tr-TR" dirty="0" err="1"/>
                            <a:t>Hematüri</a:t>
                          </a:r>
                          <a:endParaRPr lang="tr-TR" dirty="0"/>
                        </a:p>
                      </a:txBody>
                      <a:tcPr/>
                    </a:tc>
                    <a:extLst>
                      <a:ext uri="{0D108BD9-81ED-4DB2-BD59-A6C34878D82A}">
                        <a16:rowId xmlns:a16="http://schemas.microsoft.com/office/drawing/2014/main" val="10004"/>
                      </a:ext>
                    </a:extLst>
                  </a:tr>
                  <a:tr h="365760">
                    <a:tc>
                      <a:txBody>
                        <a:bodyPr/>
                        <a:lstStyle/>
                        <a:p>
                          <a:r>
                            <a:rPr lang="tr-TR" dirty="0" err="1"/>
                            <a:t>Suprapubik</a:t>
                          </a:r>
                          <a:r>
                            <a:rPr lang="tr-TR" baseline="0" dirty="0"/>
                            <a:t> ağrı/hassasiyet </a:t>
                          </a:r>
                          <a:endParaRPr lang="tr-TR" dirty="0"/>
                        </a:p>
                      </a:txBody>
                      <a:tcPr/>
                    </a:tc>
                    <a:tc>
                      <a:txBody>
                        <a:bodyPr/>
                        <a:lstStyle/>
                        <a:p>
                          <a:r>
                            <a:rPr lang="tr-TR" dirty="0"/>
                            <a:t>Yan</a:t>
                          </a:r>
                          <a:r>
                            <a:rPr lang="tr-TR" baseline="0" dirty="0"/>
                            <a:t>  ağrısı /KVAH</a:t>
                          </a:r>
                          <a:endParaRPr lang="tr-TR" dirty="0"/>
                        </a:p>
                      </a:txBody>
                      <a:tcPr/>
                    </a:tc>
                    <a:extLst>
                      <a:ext uri="{0D108BD9-81ED-4DB2-BD59-A6C34878D82A}">
                        <a16:rowId xmlns:a16="http://schemas.microsoft.com/office/drawing/2014/main" val="10005"/>
                      </a:ext>
                    </a:extLst>
                  </a:tr>
                  <a:tr h="365760">
                    <a:tc>
                      <a:txBody>
                        <a:bodyPr/>
                        <a:lstStyle/>
                        <a:p>
                          <a:endParaRPr lang="tr-TR" dirty="0"/>
                        </a:p>
                      </a:txBody>
                      <a:tcPr/>
                    </a:tc>
                    <a:tc>
                      <a:txBody>
                        <a:bodyPr/>
                        <a:lstStyle/>
                        <a:p>
                          <a:r>
                            <a:rPr lang="tr-TR" dirty="0"/>
                            <a:t>Ateş</a:t>
                          </a:r>
                        </a:p>
                      </a:txBody>
                      <a:tcPr/>
                    </a:tc>
                    <a:extLst>
                      <a:ext uri="{0D108BD9-81ED-4DB2-BD59-A6C34878D82A}">
                        <a16:rowId xmlns:a16="http://schemas.microsoft.com/office/drawing/2014/main" val="10006"/>
                      </a:ext>
                    </a:extLst>
                  </a:tr>
                  <a:tr h="365760">
                    <a:tc>
                      <a:txBody>
                        <a:bodyPr/>
                        <a:lstStyle/>
                        <a:p>
                          <a:endParaRPr lang="tr-TR" dirty="0"/>
                        </a:p>
                      </a:txBody>
                      <a:tcPr/>
                    </a:tc>
                    <a:tc>
                      <a:txBody>
                        <a:bodyPr/>
                        <a:lstStyle/>
                        <a:p>
                          <a:r>
                            <a:rPr lang="tr-TR" dirty="0"/>
                            <a:t>Üşüme-titreme</a:t>
                          </a:r>
                        </a:p>
                      </a:txBody>
                      <a:tcPr/>
                    </a:tc>
                    <a:extLst>
                      <a:ext uri="{0D108BD9-81ED-4DB2-BD59-A6C34878D82A}">
                        <a16:rowId xmlns:a16="http://schemas.microsoft.com/office/drawing/2014/main" val="10007"/>
                      </a:ext>
                    </a:extLst>
                  </a:tr>
                  <a:tr h="365760">
                    <a:tc>
                      <a:txBody>
                        <a:bodyPr/>
                        <a:lstStyle/>
                        <a:p>
                          <a:endParaRPr lang="tr-TR" dirty="0"/>
                        </a:p>
                      </a:txBody>
                      <a:tcPr/>
                    </a:tc>
                    <a:tc>
                      <a:txBody>
                        <a:bodyPr/>
                        <a:lstStyle/>
                        <a:p>
                          <a:r>
                            <a:rPr lang="tr-TR" dirty="0" err="1"/>
                            <a:t>Lökositoz</a:t>
                          </a:r>
                          <a:endParaRPr lang="tr-TR" dirty="0"/>
                        </a:p>
                      </a:txBody>
                      <a:tcPr/>
                    </a:tc>
                    <a:extLst>
                      <a:ext uri="{0D108BD9-81ED-4DB2-BD59-A6C34878D82A}">
                        <a16:rowId xmlns:a16="http://schemas.microsoft.com/office/drawing/2014/main" val="10008"/>
                      </a:ext>
                    </a:extLst>
                  </a:tr>
                  <a:tr h="365760">
                    <a:tc>
                      <a:txBody>
                        <a:bodyPr/>
                        <a:lstStyle/>
                        <a:p>
                          <a:endParaRPr lang="tr-TR" dirty="0"/>
                        </a:p>
                      </a:txBody>
                      <a:tcPr/>
                    </a:tc>
                    <a:tc>
                      <a:txBody>
                        <a:bodyPr/>
                        <a:lstStyle/>
                        <a:p>
                          <a:r>
                            <a:rPr lang="tr-TR" dirty="0" err="1"/>
                            <a:t>Crp</a:t>
                          </a:r>
                          <a:r>
                            <a:rPr lang="tr-TR" dirty="0"/>
                            <a:t> / </a:t>
                          </a:r>
                          <a:r>
                            <a:rPr lang="tr-TR" dirty="0" err="1"/>
                            <a:t>sedim</a:t>
                          </a:r>
                          <a:r>
                            <a:rPr lang="tr-TR" dirty="0"/>
                            <a:t> yüksekliği</a:t>
                          </a:r>
                        </a:p>
                      </a:txBody>
                      <a:tcPr/>
                    </a:tc>
                    <a:extLst>
                      <a:ext uri="{0D108BD9-81ED-4DB2-BD59-A6C34878D82A}">
                        <a16:rowId xmlns:a16="http://schemas.microsoft.com/office/drawing/2014/main" val="10009"/>
                      </a:ext>
                    </a:extLst>
                  </a:tr>
                  <a:tr h="1188720">
                    <a:tc>
                      <a:txBody>
                        <a:bodyPr/>
                        <a:lstStyle/>
                        <a:p>
                          <a:endParaRPr lang="tr-TR"/>
                        </a:p>
                      </a:txBody>
                      <a:tcPr>
                        <a:blipFill>
                          <a:blip r:embed="rId4"/>
                          <a:stretch>
                            <a:fillRect l="-305" t="-308511" r="-100305" b="-2128"/>
                          </a:stretch>
                        </a:blipFill>
                      </a:tcPr>
                    </a:tc>
                    <a:tc>
                      <a:txBody>
                        <a:bodyPr/>
                        <a:lstStyle/>
                        <a:p>
                          <a:endParaRPr lang="tr-TR"/>
                        </a:p>
                      </a:txBody>
                      <a:tcPr>
                        <a:blipFill>
                          <a:blip r:embed="rId4"/>
                          <a:stretch>
                            <a:fillRect l="-100612" t="-308511" r="-612" b="-2128"/>
                          </a:stretch>
                        </a:blipFill>
                      </a:tcPr>
                    </a:tc>
                    <a:extLst>
                      <a:ext uri="{0D108BD9-81ED-4DB2-BD59-A6C34878D82A}">
                        <a16:rowId xmlns:a16="http://schemas.microsoft.com/office/drawing/2014/main" val="10010"/>
                      </a:ext>
                    </a:extLst>
                  </a:tr>
                </a:tbl>
              </a:graphicData>
            </a:graphic>
          </p:graphicFrame>
        </mc:Fallback>
      </mc:AlternateContent>
    </p:spTree>
    <p:extLst>
      <p:ext uri="{BB962C8B-B14F-4D97-AF65-F5344CB8AC3E}">
        <p14:creationId xmlns:p14="http://schemas.microsoft.com/office/powerpoint/2010/main" val="114640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16280" y="526716"/>
            <a:ext cx="11095462" cy="1325563"/>
          </a:xfrm>
          <a:solidFill>
            <a:schemeClr val="accent1">
              <a:lumMod val="20000"/>
              <a:lumOff val="80000"/>
            </a:schemeClr>
          </a:solidFill>
        </p:spPr>
        <p:txBody>
          <a:bodyPr>
            <a:normAutofit/>
          </a:bodyPr>
          <a:lstStyle/>
          <a:p>
            <a:pPr algn="ctr"/>
            <a:r>
              <a:rPr lang="tr-TR" dirty="0">
                <a:latin typeface="Times New Roman" pitchFamily="18" charset="0"/>
                <a:cs typeface="Times New Roman" pitchFamily="18" charset="0"/>
              </a:rPr>
              <a:t>KOMPLİKE OLMAYAN SİSTİT</a:t>
            </a:r>
          </a:p>
        </p:txBody>
      </p:sp>
      <p:sp>
        <p:nvSpPr>
          <p:cNvPr id="3" name="2 İçerik Yer Tutucusu"/>
          <p:cNvSpPr>
            <a:spLocks noGrp="1"/>
          </p:cNvSpPr>
          <p:nvPr>
            <p:ph idx="1"/>
          </p:nvPr>
        </p:nvSpPr>
        <p:spPr>
          <a:xfrm>
            <a:off x="716280" y="3515087"/>
            <a:ext cx="10515600" cy="4351338"/>
          </a:xfrm>
        </p:spPr>
        <p:txBody>
          <a:bodyPr>
            <a:normAutofit/>
          </a:bodyPr>
          <a:lstStyle/>
          <a:p>
            <a:pPr marL="228600" lvl="1">
              <a:spcBef>
                <a:spcPts val="1000"/>
              </a:spcBef>
              <a:buNone/>
            </a:pPr>
            <a:endParaRPr lang="tr-TR" sz="2200" dirty="0">
              <a:solidFill>
                <a:srgbClr val="FF0000"/>
              </a:solidFill>
              <a:latin typeface="Times New Roman" pitchFamily="18" charset="0"/>
              <a:cs typeface="Times New Roman" pitchFamily="18" charset="0"/>
            </a:endParaRPr>
          </a:p>
          <a:p>
            <a:pPr marL="0" indent="0">
              <a:buNone/>
            </a:pPr>
            <a:endParaRPr lang="tr-TR" dirty="0"/>
          </a:p>
        </p:txBody>
      </p:sp>
      <p:pic>
        <p:nvPicPr>
          <p:cNvPr id="4" name="İçerik Yer Tutucusu 4">
            <a:extLst>
              <a:ext uri="{FF2B5EF4-FFF2-40B4-BE49-F238E27FC236}">
                <a16:creationId xmlns:a16="http://schemas.microsoft.com/office/drawing/2014/main" id="{FD3A775D-9D93-9AE9-77BB-C44214905BE5}"/>
              </a:ext>
            </a:extLst>
          </p:cNvPr>
          <p:cNvPicPr>
            <a:picLocks noChangeAspect="1"/>
          </p:cNvPicPr>
          <p:nvPr/>
        </p:nvPicPr>
        <p:blipFill>
          <a:blip r:embed="rId2"/>
          <a:stretch>
            <a:fillRect/>
          </a:stretch>
        </p:blipFill>
        <p:spPr>
          <a:xfrm>
            <a:off x="1373498" y="2117951"/>
            <a:ext cx="9781025" cy="3554270"/>
          </a:xfrm>
          <a:prstGeom prst="rect">
            <a:avLst/>
          </a:prstGeom>
        </p:spPr>
      </p:pic>
      <p:pic>
        <p:nvPicPr>
          <p:cNvPr id="5" name="Resim 2">
            <a:extLst>
              <a:ext uri="{FF2B5EF4-FFF2-40B4-BE49-F238E27FC236}">
                <a16:creationId xmlns:a16="http://schemas.microsoft.com/office/drawing/2014/main" id="{EA9A3D74-545D-95B8-7300-4E831FBFA6DD}"/>
              </a:ext>
            </a:extLst>
          </p:cNvPr>
          <p:cNvPicPr>
            <a:picLocks noChangeAspect="1"/>
          </p:cNvPicPr>
          <p:nvPr/>
        </p:nvPicPr>
        <p:blipFill>
          <a:blip r:embed="rId3"/>
          <a:stretch>
            <a:fillRect/>
          </a:stretch>
        </p:blipFill>
        <p:spPr>
          <a:xfrm>
            <a:off x="9038143" y="5199574"/>
            <a:ext cx="2905125" cy="15716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15B3F6-67C8-43F5-9471-4675FEC50AC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F7436F3-40CA-9ECF-FC47-01115513CB0F}"/>
              </a:ext>
            </a:extLst>
          </p:cNvPr>
          <p:cNvSpPr>
            <a:spLocks noGrp="1"/>
          </p:cNvSpPr>
          <p:nvPr>
            <p:ph idx="1"/>
          </p:nvPr>
        </p:nvSpPr>
        <p:spPr>
          <a:xfrm>
            <a:off x="1259764" y="4307104"/>
            <a:ext cx="10364452" cy="3424107"/>
          </a:xfrm>
        </p:spPr>
        <p:txBody>
          <a:bodyPr>
            <a:normAutofit/>
          </a:bodyPr>
          <a:lstStyle/>
          <a:p>
            <a:r>
              <a:rPr lang="tr-TR" sz="2000" b="0" i="0" cap="none" dirty="0">
                <a:solidFill>
                  <a:srgbClr val="232323"/>
                </a:solidFill>
                <a:effectLst/>
                <a:latin typeface="Times New Roman" panose="02020603050405020304" pitchFamily="18" charset="0"/>
                <a:cs typeface="Times New Roman" panose="02020603050405020304" pitchFamily="18" charset="0"/>
              </a:rPr>
              <a:t>Birinci basamakta şüpheli </a:t>
            </a:r>
            <a:r>
              <a:rPr lang="tr-TR" sz="2000" b="0" i="0" cap="none" dirty="0" err="1">
                <a:solidFill>
                  <a:srgbClr val="232323"/>
                </a:solidFill>
                <a:effectLst/>
                <a:latin typeface="Times New Roman" panose="02020603050405020304" pitchFamily="18" charset="0"/>
                <a:cs typeface="Times New Roman" panose="02020603050405020304" pitchFamily="18" charset="0"/>
              </a:rPr>
              <a:t>İYE'si</a:t>
            </a:r>
            <a:r>
              <a:rPr lang="tr-TR" sz="2000" b="0" i="0" cap="none" dirty="0">
                <a:solidFill>
                  <a:srgbClr val="232323"/>
                </a:solidFill>
                <a:effectLst/>
                <a:latin typeface="Times New Roman" panose="02020603050405020304" pitchFamily="18" charset="0"/>
                <a:cs typeface="Times New Roman" panose="02020603050405020304" pitchFamily="18" charset="0"/>
              </a:rPr>
              <a:t> olan 17-70 yaşlarındaki kadınları içeren altı çalışmanın incelenmesinde, pozitif </a:t>
            </a:r>
            <a:r>
              <a:rPr lang="tr-TR" cap="none" dirty="0" err="1">
                <a:solidFill>
                  <a:srgbClr val="232323"/>
                </a:solidFill>
                <a:latin typeface="Times New Roman" panose="02020603050405020304" pitchFamily="18" charset="0"/>
                <a:cs typeface="Times New Roman" panose="02020603050405020304" pitchFamily="18" charset="0"/>
              </a:rPr>
              <a:t>dipstick</a:t>
            </a:r>
            <a:r>
              <a:rPr lang="tr-TR" cap="none" dirty="0">
                <a:solidFill>
                  <a:srgbClr val="232323"/>
                </a:solidFill>
                <a:latin typeface="Times New Roman" panose="02020603050405020304" pitchFamily="18" charset="0"/>
                <a:cs typeface="Times New Roman" panose="02020603050405020304" pitchFamily="18" charset="0"/>
              </a:rPr>
              <a:t> </a:t>
            </a:r>
            <a:r>
              <a:rPr lang="tr-TR" sz="2000" b="0" i="0" cap="none" dirty="0">
                <a:solidFill>
                  <a:srgbClr val="232323"/>
                </a:solidFill>
                <a:effectLst/>
                <a:latin typeface="Times New Roman" panose="02020603050405020304" pitchFamily="18" charset="0"/>
                <a:cs typeface="Times New Roman" panose="02020603050405020304" pitchFamily="18" charset="0"/>
              </a:rPr>
              <a:t>testinin duyarlılığı %75 ve özgüllüğü %66 idi. </a:t>
            </a:r>
            <a:endParaRPr lang="tr-TR" sz="2400" cap="none"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23A1E266-DCBF-3ACD-C3AC-E359A9B36813}"/>
              </a:ext>
            </a:extLst>
          </p:cNvPr>
          <p:cNvPicPr>
            <a:picLocks noChangeAspect="1"/>
          </p:cNvPicPr>
          <p:nvPr/>
        </p:nvPicPr>
        <p:blipFill>
          <a:blip r:embed="rId2"/>
          <a:stretch>
            <a:fillRect/>
          </a:stretch>
        </p:blipFill>
        <p:spPr>
          <a:xfrm>
            <a:off x="1530178" y="970186"/>
            <a:ext cx="8824784" cy="3108960"/>
          </a:xfrm>
          <a:prstGeom prst="rect">
            <a:avLst/>
          </a:prstGeom>
        </p:spPr>
      </p:pic>
    </p:spTree>
    <p:extLst>
      <p:ext uri="{BB962C8B-B14F-4D97-AF65-F5344CB8AC3E}">
        <p14:creationId xmlns:p14="http://schemas.microsoft.com/office/powerpoint/2010/main" val="10945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6274DA-B818-7171-9017-7E80ADA7D0EC}"/>
              </a:ext>
            </a:extLst>
          </p:cNvPr>
          <p:cNvSpPr>
            <a:spLocks noGrp="1"/>
          </p:cNvSpPr>
          <p:nvPr>
            <p:ph type="title"/>
          </p:nvPr>
        </p:nvSpPr>
        <p:spPr>
          <a:solidFill>
            <a:schemeClr val="accent1">
              <a:lumMod val="20000"/>
              <a:lumOff val="80000"/>
            </a:schemeClr>
          </a:solidFill>
        </p:spPr>
        <p:txBody>
          <a:bodyPr/>
          <a:lstStyle/>
          <a:p>
            <a:r>
              <a:rPr lang="tr-TR" dirty="0"/>
              <a:t>KOMPLİKE OLMAYAN SİSTİT</a:t>
            </a:r>
          </a:p>
        </p:txBody>
      </p:sp>
      <p:sp>
        <p:nvSpPr>
          <p:cNvPr id="3" name="İçerik Yer Tutucusu 2">
            <a:extLst>
              <a:ext uri="{FF2B5EF4-FFF2-40B4-BE49-F238E27FC236}">
                <a16:creationId xmlns:a16="http://schemas.microsoft.com/office/drawing/2014/main" id="{0F23D70C-F269-F95E-6CD6-7E94809238F8}"/>
              </a:ext>
            </a:extLst>
          </p:cNvPr>
          <p:cNvSpPr>
            <a:spLocks noGrp="1"/>
          </p:cNvSpPr>
          <p:nvPr>
            <p:ph idx="1"/>
          </p:nvPr>
        </p:nvSpPr>
        <p:spPr>
          <a:xfrm>
            <a:off x="913775" y="2367093"/>
            <a:ext cx="4508830" cy="4145748"/>
          </a:xfrm>
        </p:spPr>
        <p:txBody>
          <a:bodyPr>
            <a:normAutofit/>
          </a:bodyPr>
          <a:lstStyle/>
          <a:p>
            <a:pPr marL="228600" lvl="1">
              <a:spcBef>
                <a:spcPts val="1000"/>
              </a:spcBef>
            </a:pPr>
            <a:r>
              <a:rPr lang="tr-TR" sz="2400" cap="none" dirty="0">
                <a:solidFill>
                  <a:srgbClr val="FF0000"/>
                </a:solidFill>
                <a:latin typeface="Times New Roman" panose="02020603050405020304" pitchFamily="18" charset="0"/>
                <a:cs typeface="Times New Roman" panose="02020603050405020304" pitchFamily="18" charset="0"/>
              </a:rPr>
              <a:t>Tedavi </a:t>
            </a:r>
            <a:r>
              <a:rPr lang="tr-TR" sz="2400" cap="none" dirty="0">
                <a:latin typeface="Times New Roman" panose="02020603050405020304" pitchFamily="18" charset="0"/>
                <a:cs typeface="Times New Roman" panose="02020603050405020304" pitchFamily="18" charset="0"/>
                <a:sym typeface="Wingdings" panose="05000000000000000000" pitchFamily="2" charset="2"/>
              </a:rPr>
              <a:t> </a:t>
            </a:r>
            <a:r>
              <a:rPr lang="tr-TR" sz="2400" cap="none" dirty="0">
                <a:latin typeface="Times New Roman" panose="02020603050405020304" pitchFamily="18" charset="0"/>
                <a:cs typeface="Times New Roman" panose="02020603050405020304" pitchFamily="18" charset="0"/>
              </a:rPr>
              <a:t>komplike olmamış sistit için ilk sıra ajanlar;</a:t>
            </a:r>
          </a:p>
          <a:p>
            <a:pPr marL="685800" lvl="2">
              <a:spcBef>
                <a:spcPts val="1000"/>
              </a:spcBef>
            </a:pPr>
            <a:r>
              <a:rPr lang="tr-TR" sz="2400" cap="none" dirty="0" err="1">
                <a:latin typeface="Times New Roman" panose="02020603050405020304" pitchFamily="18" charset="0"/>
                <a:cs typeface="Times New Roman" panose="02020603050405020304" pitchFamily="18" charset="0"/>
              </a:rPr>
              <a:t>Nitrofurantoin</a:t>
            </a:r>
            <a:endParaRPr lang="tr-TR" sz="2400" cap="none" dirty="0">
              <a:latin typeface="Times New Roman" panose="02020603050405020304" pitchFamily="18" charset="0"/>
              <a:cs typeface="Times New Roman" panose="02020603050405020304" pitchFamily="18" charset="0"/>
            </a:endParaRPr>
          </a:p>
          <a:p>
            <a:pPr marL="685800" lvl="2">
              <a:spcBef>
                <a:spcPts val="1000"/>
              </a:spcBef>
            </a:pPr>
            <a:r>
              <a:rPr lang="tr-TR" sz="2400" cap="none" dirty="0" err="1">
                <a:latin typeface="Times New Roman" panose="02020603050405020304" pitchFamily="18" charset="0"/>
                <a:cs typeface="Times New Roman" panose="02020603050405020304" pitchFamily="18" charset="0"/>
              </a:rPr>
              <a:t>Fosfomisin</a:t>
            </a:r>
            <a:r>
              <a:rPr lang="tr-TR" sz="2400" cap="none" dirty="0">
                <a:latin typeface="Times New Roman" panose="02020603050405020304" pitchFamily="18" charset="0"/>
                <a:cs typeface="Times New Roman" panose="02020603050405020304" pitchFamily="18" charset="0"/>
              </a:rPr>
              <a:t> </a:t>
            </a:r>
          </a:p>
          <a:p>
            <a:pPr marL="685800" lvl="2">
              <a:spcBef>
                <a:spcPts val="1000"/>
              </a:spcBef>
            </a:pPr>
            <a:r>
              <a:rPr lang="tr-TR" sz="2400" cap="none" dirty="0" err="1">
                <a:latin typeface="Times New Roman" panose="02020603050405020304" pitchFamily="18" charset="0"/>
                <a:cs typeface="Times New Roman" panose="02020603050405020304" pitchFamily="18" charset="0"/>
              </a:rPr>
              <a:t>Pivmesilinam</a:t>
            </a:r>
            <a:r>
              <a:rPr lang="tr-TR" sz="2400" cap="none" dirty="0">
                <a:latin typeface="Times New Roman" panose="02020603050405020304" pitchFamily="18" charset="0"/>
                <a:cs typeface="Times New Roman" panose="02020603050405020304" pitchFamily="18" charset="0"/>
              </a:rPr>
              <a:t> </a:t>
            </a:r>
          </a:p>
          <a:p>
            <a:pPr marL="685800" lvl="2">
              <a:spcBef>
                <a:spcPts val="1000"/>
              </a:spcBef>
            </a:pPr>
            <a:r>
              <a:rPr lang="tr-TR" sz="2400" cap="none" dirty="0">
                <a:latin typeface="Times New Roman" panose="02020603050405020304" pitchFamily="18" charset="0"/>
                <a:cs typeface="Times New Roman" panose="02020603050405020304" pitchFamily="18" charset="0"/>
              </a:rPr>
              <a:t>TMP-SMX</a:t>
            </a:r>
          </a:p>
          <a:p>
            <a:pPr marL="0" indent="0">
              <a:buNone/>
            </a:pPr>
            <a:endParaRPr lang="tr-TR" sz="2400" cap="none"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A58D8258-03DC-7616-D9A9-68FBD9841672}"/>
              </a:ext>
            </a:extLst>
          </p:cNvPr>
          <p:cNvPicPr>
            <a:picLocks noChangeAspect="1"/>
          </p:cNvPicPr>
          <p:nvPr/>
        </p:nvPicPr>
        <p:blipFill>
          <a:blip r:embed="rId3"/>
          <a:stretch>
            <a:fillRect/>
          </a:stretch>
        </p:blipFill>
        <p:spPr>
          <a:xfrm>
            <a:off x="5113941" y="2401027"/>
            <a:ext cx="6945280" cy="2685509"/>
          </a:xfrm>
          <a:prstGeom prst="rect">
            <a:avLst/>
          </a:prstGeom>
        </p:spPr>
      </p:pic>
      <p:pic>
        <p:nvPicPr>
          <p:cNvPr id="6" name="Resim 5">
            <a:extLst>
              <a:ext uri="{FF2B5EF4-FFF2-40B4-BE49-F238E27FC236}">
                <a16:creationId xmlns:a16="http://schemas.microsoft.com/office/drawing/2014/main" id="{285F5692-1C74-69B9-BBB8-65838DA1EA75}"/>
              </a:ext>
            </a:extLst>
          </p:cNvPr>
          <p:cNvPicPr>
            <a:picLocks noChangeAspect="1"/>
          </p:cNvPicPr>
          <p:nvPr/>
        </p:nvPicPr>
        <p:blipFill>
          <a:blip r:embed="rId4"/>
          <a:stretch>
            <a:fillRect/>
          </a:stretch>
        </p:blipFill>
        <p:spPr>
          <a:xfrm>
            <a:off x="7527851" y="5511046"/>
            <a:ext cx="1629001" cy="947803"/>
          </a:xfrm>
          <a:prstGeom prst="rect">
            <a:avLst/>
          </a:prstGeom>
        </p:spPr>
      </p:pic>
      <p:pic>
        <p:nvPicPr>
          <p:cNvPr id="7" name="Resim 6">
            <a:extLst>
              <a:ext uri="{FF2B5EF4-FFF2-40B4-BE49-F238E27FC236}">
                <a16:creationId xmlns:a16="http://schemas.microsoft.com/office/drawing/2014/main" id="{62546E66-85CA-2EB3-418E-70A3A176568F}"/>
              </a:ext>
            </a:extLst>
          </p:cNvPr>
          <p:cNvPicPr>
            <a:picLocks noChangeAspect="1"/>
          </p:cNvPicPr>
          <p:nvPr/>
        </p:nvPicPr>
        <p:blipFill>
          <a:blip r:embed="rId5"/>
          <a:stretch>
            <a:fillRect/>
          </a:stretch>
        </p:blipFill>
        <p:spPr>
          <a:xfrm>
            <a:off x="9697753" y="5675567"/>
            <a:ext cx="1580472" cy="837274"/>
          </a:xfrm>
          <a:prstGeom prst="rect">
            <a:avLst/>
          </a:prstGeom>
        </p:spPr>
      </p:pic>
      <p:pic>
        <p:nvPicPr>
          <p:cNvPr id="8" name="Resim 7">
            <a:extLst>
              <a:ext uri="{FF2B5EF4-FFF2-40B4-BE49-F238E27FC236}">
                <a16:creationId xmlns:a16="http://schemas.microsoft.com/office/drawing/2014/main" id="{DEC00FF5-1365-BEFA-074D-4C3F1EDE3BF8}"/>
              </a:ext>
            </a:extLst>
          </p:cNvPr>
          <p:cNvPicPr>
            <a:picLocks noChangeAspect="1"/>
          </p:cNvPicPr>
          <p:nvPr/>
        </p:nvPicPr>
        <p:blipFill rotWithShape="1">
          <a:blip r:embed="rId6"/>
          <a:srcRect l="31408" t="10867" r="28196" b="11504"/>
          <a:stretch/>
        </p:blipFill>
        <p:spPr>
          <a:xfrm>
            <a:off x="5773588" y="5278140"/>
            <a:ext cx="1140541" cy="1234701"/>
          </a:xfrm>
          <a:prstGeom prst="rect">
            <a:avLst/>
          </a:prstGeom>
        </p:spPr>
      </p:pic>
      <p:sp>
        <p:nvSpPr>
          <p:cNvPr id="9" name="Alt Bilgi Yer Tutucusu 8">
            <a:extLst>
              <a:ext uri="{FF2B5EF4-FFF2-40B4-BE49-F238E27FC236}">
                <a16:creationId xmlns:a16="http://schemas.microsoft.com/office/drawing/2014/main" id="{3C5D4F06-5AFF-D98B-16BD-17EE9F29B6D8}"/>
              </a:ext>
            </a:extLst>
          </p:cNvPr>
          <p:cNvSpPr>
            <a:spLocks noGrp="1"/>
          </p:cNvSpPr>
          <p:nvPr>
            <p:ph type="ftr" sz="quarter" idx="11"/>
          </p:nvPr>
        </p:nvSpPr>
        <p:spPr>
          <a:xfrm>
            <a:off x="7352885" y="5070986"/>
            <a:ext cx="4114800" cy="365125"/>
          </a:xfrm>
        </p:spPr>
        <p:txBody>
          <a:bodyPr/>
          <a:lstStyle/>
          <a:p>
            <a:r>
              <a:rPr lang="en-US" dirty="0"/>
              <a:t>**AvrupaUrolojiDernegi(EAU)Kilavuzlari2022.pdf</a:t>
            </a:r>
          </a:p>
        </p:txBody>
      </p:sp>
    </p:spTree>
    <p:extLst>
      <p:ext uri="{BB962C8B-B14F-4D97-AF65-F5344CB8AC3E}">
        <p14:creationId xmlns:p14="http://schemas.microsoft.com/office/powerpoint/2010/main" val="269402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DA2DEB-4744-8776-9C63-B7B307170FDD}"/>
              </a:ext>
            </a:extLst>
          </p:cNvPr>
          <p:cNvSpPr>
            <a:spLocks noGrp="1"/>
          </p:cNvSpPr>
          <p:nvPr>
            <p:ph type="title"/>
          </p:nvPr>
        </p:nvSpPr>
        <p:spPr>
          <a:solidFill>
            <a:schemeClr val="accent1">
              <a:lumMod val="20000"/>
              <a:lumOff val="80000"/>
            </a:schemeClr>
          </a:solidFill>
        </p:spPr>
        <p:txBody>
          <a:bodyPr/>
          <a:lstStyle/>
          <a:p>
            <a:pPr algn="ctr"/>
            <a:r>
              <a:rPr lang="tr-TR" dirty="0">
                <a:latin typeface="Times New Roman" panose="02020603050405020304" pitchFamily="18" charset="0"/>
                <a:cs typeface="Times New Roman" panose="02020603050405020304" pitchFamily="18" charset="0"/>
              </a:rPr>
              <a:t>KOMPLİKE OLMAYAN SİSTİT</a:t>
            </a:r>
          </a:p>
        </p:txBody>
      </p:sp>
      <p:pic>
        <p:nvPicPr>
          <p:cNvPr id="5" name="İçerik Yer Tutucusu 4">
            <a:extLst>
              <a:ext uri="{FF2B5EF4-FFF2-40B4-BE49-F238E27FC236}">
                <a16:creationId xmlns:a16="http://schemas.microsoft.com/office/drawing/2014/main" id="{9C4B0614-600C-05AE-4EB0-5AA147DF0E89}"/>
              </a:ext>
            </a:extLst>
          </p:cNvPr>
          <p:cNvPicPr>
            <a:picLocks noGrp="1" noChangeAspect="1"/>
          </p:cNvPicPr>
          <p:nvPr>
            <p:ph idx="1"/>
          </p:nvPr>
        </p:nvPicPr>
        <p:blipFill>
          <a:blip r:embed="rId3"/>
          <a:stretch>
            <a:fillRect/>
          </a:stretch>
        </p:blipFill>
        <p:spPr>
          <a:xfrm>
            <a:off x="2617695" y="2397211"/>
            <a:ext cx="6956609" cy="3842272"/>
          </a:xfrm>
        </p:spPr>
      </p:pic>
      <p:sp>
        <p:nvSpPr>
          <p:cNvPr id="6" name="Alt Bilgi Yer Tutucusu 5">
            <a:extLst>
              <a:ext uri="{FF2B5EF4-FFF2-40B4-BE49-F238E27FC236}">
                <a16:creationId xmlns:a16="http://schemas.microsoft.com/office/drawing/2014/main" id="{3BFA8196-63FF-4986-9E98-4454B79DE347}"/>
              </a:ext>
            </a:extLst>
          </p:cNvPr>
          <p:cNvSpPr>
            <a:spLocks noGrp="1"/>
          </p:cNvSpPr>
          <p:nvPr>
            <p:ph type="ftr" sz="quarter" idx="11"/>
          </p:nvPr>
        </p:nvSpPr>
        <p:spPr>
          <a:xfrm>
            <a:off x="4510549" y="6310312"/>
            <a:ext cx="4114800" cy="365125"/>
          </a:xfrm>
        </p:spPr>
        <p:txBody>
          <a:bodyPr/>
          <a:lstStyle/>
          <a:p>
            <a:r>
              <a:rPr lang="en-US" dirty="0"/>
              <a:t>**AvrupaUrolojiDernegi(EAU)Kilavuzlari2022.pdf</a:t>
            </a:r>
          </a:p>
        </p:txBody>
      </p:sp>
    </p:spTree>
    <p:extLst>
      <p:ext uri="{BB962C8B-B14F-4D97-AF65-F5344CB8AC3E}">
        <p14:creationId xmlns:p14="http://schemas.microsoft.com/office/powerpoint/2010/main" val="1556877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868D21-419B-45E2-109D-E74FE8A66CEC}"/>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AMAÇ</a:t>
            </a:r>
          </a:p>
        </p:txBody>
      </p:sp>
      <p:sp>
        <p:nvSpPr>
          <p:cNvPr id="3" name="İçerik Yer Tutucusu 2">
            <a:extLst>
              <a:ext uri="{FF2B5EF4-FFF2-40B4-BE49-F238E27FC236}">
                <a16:creationId xmlns:a16="http://schemas.microsoft.com/office/drawing/2014/main" id="{1E33CEDE-F8D0-BBC7-365D-2EA4F97430D8}"/>
              </a:ext>
            </a:extLst>
          </p:cNvPr>
          <p:cNvSpPr>
            <a:spLocks noGrp="1"/>
          </p:cNvSpPr>
          <p:nvPr>
            <p:ph idx="1"/>
          </p:nvPr>
        </p:nvSpPr>
        <p:spPr/>
        <p:txBody>
          <a:bodyPr>
            <a:normAutofit/>
          </a:bodyPr>
          <a:lstStyle/>
          <a:p>
            <a:r>
              <a:rPr lang="tr-TR" sz="2400" cap="none" dirty="0">
                <a:latin typeface="Times New Roman" panose="02020603050405020304" pitchFamily="18" charset="0"/>
                <a:cs typeface="Times New Roman" panose="02020603050405020304" pitchFamily="18" charset="0"/>
              </a:rPr>
              <a:t>Erişkinlerde ve çocuklarda idrar yolu enfeksiyonlarına yaklaşım hakkında bilgi vermek</a:t>
            </a:r>
          </a:p>
          <a:p>
            <a:endParaRPr lang="tr-TR" sz="2400" cap="none"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DBAC8BD4-81E9-5E9F-E717-E1700DB009CB}"/>
              </a:ext>
            </a:extLst>
          </p:cNvPr>
          <p:cNvPicPr>
            <a:picLocks noChangeAspect="1"/>
          </p:cNvPicPr>
          <p:nvPr/>
        </p:nvPicPr>
        <p:blipFill>
          <a:blip r:embed="rId2"/>
          <a:stretch>
            <a:fillRect/>
          </a:stretch>
        </p:blipFill>
        <p:spPr>
          <a:xfrm>
            <a:off x="2949296" y="3043347"/>
            <a:ext cx="6529382" cy="3133616"/>
          </a:xfrm>
          <a:prstGeom prst="rect">
            <a:avLst/>
          </a:prstGeom>
        </p:spPr>
      </p:pic>
    </p:spTree>
    <p:extLst>
      <p:ext uri="{BB962C8B-B14F-4D97-AF65-F5344CB8AC3E}">
        <p14:creationId xmlns:p14="http://schemas.microsoft.com/office/powerpoint/2010/main" val="363970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 r="410" b="53882"/>
          <a:stretch/>
        </p:blipFill>
        <p:spPr>
          <a:xfrm>
            <a:off x="1847623" y="495300"/>
            <a:ext cx="8496753" cy="5867400"/>
          </a:xfrm>
          <a:prstGeom prst="rect">
            <a:avLst/>
          </a:prstGeom>
        </p:spPr>
      </p:pic>
    </p:spTree>
    <p:extLst>
      <p:ext uri="{BB962C8B-B14F-4D97-AF65-F5344CB8AC3E}">
        <p14:creationId xmlns:p14="http://schemas.microsoft.com/office/powerpoint/2010/main" val="3501851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A647511-4C52-BDEB-9D1E-59CC73EA6DFD}"/>
              </a:ext>
            </a:extLst>
          </p:cNvPr>
          <p:cNvPicPr>
            <a:picLocks noChangeAspect="1"/>
          </p:cNvPicPr>
          <p:nvPr/>
        </p:nvPicPr>
        <p:blipFill>
          <a:blip r:embed="rId2"/>
          <a:srcRect t="45836"/>
          <a:stretch/>
        </p:blipFill>
        <p:spPr>
          <a:xfrm>
            <a:off x="2290530" y="355266"/>
            <a:ext cx="7610939" cy="6147468"/>
          </a:xfrm>
          <a:prstGeom prst="rect">
            <a:avLst/>
          </a:prstGeom>
        </p:spPr>
      </p:pic>
    </p:spTree>
    <p:extLst>
      <p:ext uri="{BB962C8B-B14F-4D97-AF65-F5344CB8AC3E}">
        <p14:creationId xmlns:p14="http://schemas.microsoft.com/office/powerpoint/2010/main" val="205263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E03892-36D9-9D5C-A6C6-65BBAC0E6999}"/>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KOMPLİKE OLMAYAN SİSTİT</a:t>
            </a:r>
          </a:p>
        </p:txBody>
      </p:sp>
      <p:sp>
        <p:nvSpPr>
          <p:cNvPr id="3" name="İçerik Yer Tutucusu 2">
            <a:extLst>
              <a:ext uri="{FF2B5EF4-FFF2-40B4-BE49-F238E27FC236}">
                <a16:creationId xmlns:a16="http://schemas.microsoft.com/office/drawing/2014/main" id="{EAA596E1-D251-49E7-42D0-F5AA8E34BA64}"/>
              </a:ext>
            </a:extLst>
          </p:cNvPr>
          <p:cNvSpPr>
            <a:spLocks noGrp="1"/>
          </p:cNvSpPr>
          <p:nvPr>
            <p:ph idx="1"/>
          </p:nvPr>
        </p:nvSpPr>
        <p:spPr>
          <a:xfrm>
            <a:off x="913773" y="1716946"/>
            <a:ext cx="10364452" cy="3424107"/>
          </a:xfrm>
        </p:spPr>
        <p:txBody>
          <a:bodyPr>
            <a:noAutofit/>
          </a:bodyPr>
          <a:lstStyle/>
          <a:p>
            <a:pPr marL="0" lvl="1" indent="0">
              <a:spcBef>
                <a:spcPts val="1000"/>
              </a:spcBef>
              <a:buNone/>
            </a:pPr>
            <a:endParaRPr lang="tr-TR" sz="2400" cap="none" dirty="0">
              <a:latin typeface="Times New Roman" panose="02020603050405020304" pitchFamily="18" charset="0"/>
              <a:cs typeface="Times New Roman" panose="02020603050405020304" pitchFamily="18" charset="0"/>
            </a:endParaRPr>
          </a:p>
          <a:p>
            <a:pPr marL="228600" lvl="1">
              <a:spcBef>
                <a:spcPts val="1000"/>
              </a:spcBef>
            </a:pPr>
            <a:r>
              <a:rPr lang="tr-TR" sz="2400" cap="none" dirty="0">
                <a:latin typeface="Times New Roman" panose="02020603050405020304" pitchFamily="18" charset="0"/>
                <a:cs typeface="Times New Roman" panose="02020603050405020304" pitchFamily="18" charset="0"/>
              </a:rPr>
              <a:t>Son çalışmalar 3 gün süreli tedavi ile mikroorganizmaların % 90’dan fazlasının </a:t>
            </a:r>
            <a:r>
              <a:rPr lang="tr-TR" sz="2400" cap="none" dirty="0" err="1">
                <a:latin typeface="Times New Roman" panose="02020603050405020304" pitchFamily="18" charset="0"/>
                <a:cs typeface="Times New Roman" panose="02020603050405020304" pitchFamily="18" charset="0"/>
              </a:rPr>
              <a:t>eradike</a:t>
            </a:r>
            <a:r>
              <a:rPr lang="tr-TR" sz="2400" cap="none" dirty="0">
                <a:latin typeface="Times New Roman" panose="02020603050405020304" pitchFamily="18" charset="0"/>
                <a:cs typeface="Times New Roman" panose="02020603050405020304" pitchFamily="18" charset="0"/>
              </a:rPr>
              <a:t> edildiğini göstermiştir. </a:t>
            </a:r>
          </a:p>
          <a:p>
            <a:pPr marL="0" indent="0">
              <a:buNone/>
            </a:pPr>
            <a:r>
              <a:rPr lang="tr-TR" sz="2400" b="1" cap="none" dirty="0">
                <a:latin typeface="Times New Roman" panose="02020603050405020304" pitchFamily="18" charset="0"/>
                <a:cs typeface="Times New Roman" panose="02020603050405020304" pitchFamily="18" charset="0"/>
                <a:sym typeface="Wingdings" panose="05000000000000000000" pitchFamily="2" charset="2"/>
              </a:rPr>
              <a:t> </a:t>
            </a:r>
            <a:r>
              <a:rPr lang="tr-TR" sz="2400" b="1" cap="none" dirty="0">
                <a:latin typeface="Times New Roman" panose="02020603050405020304" pitchFamily="18" charset="0"/>
                <a:cs typeface="Times New Roman" panose="02020603050405020304" pitchFamily="18" charset="0"/>
              </a:rPr>
              <a:t>Tedavi süresinin uzatıldığı durumlar:</a:t>
            </a:r>
            <a:endParaRPr lang="tr-TR" sz="2400" cap="none" dirty="0">
              <a:latin typeface="Times New Roman" panose="02020603050405020304" pitchFamily="18" charset="0"/>
              <a:cs typeface="Times New Roman" panose="02020603050405020304" pitchFamily="18" charset="0"/>
            </a:endParaRPr>
          </a:p>
          <a:p>
            <a:pPr lvl="1"/>
            <a:r>
              <a:rPr lang="tr-TR" sz="2400" cap="none" dirty="0">
                <a:latin typeface="Times New Roman" panose="02020603050405020304" pitchFamily="18" charset="0"/>
                <a:cs typeface="Times New Roman" panose="02020603050405020304" pitchFamily="18" charset="0"/>
              </a:rPr>
              <a:t> Semptomların 7 günden uzun sürmesi </a:t>
            </a:r>
          </a:p>
          <a:p>
            <a:pPr lvl="1"/>
            <a:r>
              <a:rPr lang="tr-TR" sz="2400" cap="none" dirty="0">
                <a:latin typeface="Times New Roman" panose="02020603050405020304" pitchFamily="18" charset="0"/>
                <a:cs typeface="Times New Roman" panose="02020603050405020304" pitchFamily="18" charset="0"/>
              </a:rPr>
              <a:t> Yakın zamanda geçirilmiş İYE </a:t>
            </a:r>
          </a:p>
          <a:p>
            <a:pPr lvl="1"/>
            <a:r>
              <a:rPr lang="tr-TR" sz="2400" cap="none" dirty="0">
                <a:latin typeface="Times New Roman" panose="02020603050405020304" pitchFamily="18" charset="0"/>
                <a:cs typeface="Times New Roman" panose="02020603050405020304" pitchFamily="18" charset="0"/>
              </a:rPr>
              <a:t> Diyafram kullanımı </a:t>
            </a:r>
          </a:p>
          <a:p>
            <a:pPr lvl="1"/>
            <a:r>
              <a:rPr lang="tr-TR" sz="2400"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Diabetes</a:t>
            </a:r>
            <a:r>
              <a:rPr lang="tr-TR" sz="2400"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mellitus</a:t>
            </a:r>
            <a:endParaRPr lang="tr-TR" sz="2400" cap="none" dirty="0">
              <a:latin typeface="Times New Roman" panose="02020603050405020304" pitchFamily="18" charset="0"/>
              <a:cs typeface="Times New Roman" panose="02020603050405020304" pitchFamily="18" charset="0"/>
            </a:endParaRPr>
          </a:p>
          <a:p>
            <a:pPr lvl="1"/>
            <a:r>
              <a:rPr lang="tr-TR" sz="2400" cap="none" dirty="0">
                <a:latin typeface="Times New Roman" panose="02020603050405020304" pitchFamily="18" charset="0"/>
                <a:cs typeface="Times New Roman" panose="02020603050405020304" pitchFamily="18" charset="0"/>
              </a:rPr>
              <a:t> &gt;65 yaş</a:t>
            </a:r>
          </a:p>
          <a:p>
            <a:pPr lvl="1"/>
            <a:r>
              <a:rPr lang="tr-TR" sz="2400" cap="none" dirty="0">
                <a:latin typeface="Times New Roman" panose="02020603050405020304" pitchFamily="18" charset="0"/>
                <a:cs typeface="Times New Roman" panose="02020603050405020304" pitchFamily="18" charset="0"/>
              </a:rPr>
              <a:t> Gebelik </a:t>
            </a:r>
          </a:p>
          <a:p>
            <a:endParaRPr lang="tr-TR"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28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93130" y="321689"/>
            <a:ext cx="11245213" cy="1325563"/>
          </a:xfrm>
          <a:solidFill>
            <a:schemeClr val="accent1">
              <a:lumMod val="20000"/>
              <a:lumOff val="80000"/>
            </a:schemeClr>
          </a:solidFill>
        </p:spPr>
        <p:txBody>
          <a:bodyPr>
            <a:normAutofit/>
          </a:bodyPr>
          <a:lstStyle/>
          <a:p>
            <a:r>
              <a:rPr lang="tr-TR" sz="2400" b="1" dirty="0">
                <a:latin typeface="Times New Roman" pitchFamily="18" charset="0"/>
                <a:cs typeface="Times New Roman" pitchFamily="18" charset="0"/>
              </a:rPr>
              <a:t>KOMPLİKE OLMAYAN PİYELONEFRİT</a:t>
            </a:r>
            <a:br>
              <a:rPr lang="tr-TR" sz="2400" dirty="0">
                <a:latin typeface="Times New Roman" pitchFamily="18" charset="0"/>
                <a:cs typeface="Times New Roman" pitchFamily="18" charset="0"/>
              </a:rPr>
            </a:br>
            <a:br>
              <a:rPr lang="tr-TR" sz="2400" dirty="0">
                <a:latin typeface="Times New Roman" pitchFamily="18" charset="0"/>
                <a:cs typeface="Times New Roman" pitchFamily="18" charset="0"/>
              </a:rPr>
            </a:br>
            <a:r>
              <a:rPr lang="tr-TR" sz="2400" dirty="0">
                <a:latin typeface="Times New Roman" pitchFamily="18" charset="0"/>
                <a:cs typeface="Times New Roman" pitchFamily="18" charset="0"/>
              </a:rPr>
              <a:t>TEDAVİ</a:t>
            </a:r>
          </a:p>
        </p:txBody>
      </p:sp>
      <p:sp>
        <p:nvSpPr>
          <p:cNvPr id="3" name="2 İçerik Yer Tutucusu"/>
          <p:cNvSpPr>
            <a:spLocks noGrp="1"/>
          </p:cNvSpPr>
          <p:nvPr>
            <p:ph idx="1"/>
          </p:nvPr>
        </p:nvSpPr>
        <p:spPr>
          <a:xfrm>
            <a:off x="825137" y="1567208"/>
            <a:ext cx="10515600" cy="4351338"/>
          </a:xfrm>
        </p:spPr>
        <p:txBody>
          <a:bodyPr>
            <a:normAutofit/>
          </a:bodyPr>
          <a:lstStyle/>
          <a:p>
            <a:pPr>
              <a:lnSpc>
                <a:spcPct val="150000"/>
              </a:lnSpc>
            </a:pPr>
            <a:r>
              <a:rPr lang="tr-TR" sz="2400" cap="none" dirty="0" err="1">
                <a:latin typeface="Times New Roman" pitchFamily="18" charset="0"/>
                <a:cs typeface="Times New Roman" pitchFamily="18" charset="0"/>
              </a:rPr>
              <a:t>Antibiyoterapi</a:t>
            </a:r>
            <a:r>
              <a:rPr lang="tr-TR" sz="2400" cap="none" dirty="0">
                <a:latin typeface="Times New Roman" pitchFamily="18" charset="0"/>
                <a:cs typeface="Times New Roman" pitchFamily="18" charset="0"/>
              </a:rPr>
              <a:t> başlamadan önce mutlaka idrar kültürü ve antimikrobiyal duyarlılık testi yapılmalıdır.</a:t>
            </a:r>
          </a:p>
          <a:p>
            <a:pPr>
              <a:lnSpc>
                <a:spcPct val="150000"/>
              </a:lnSpc>
            </a:pPr>
            <a:r>
              <a:rPr lang="tr-TR" sz="2400" cap="none" dirty="0">
                <a:latin typeface="Times New Roman" pitchFamily="18" charset="0"/>
                <a:cs typeface="Times New Roman" pitchFamily="18" charset="0"/>
              </a:rPr>
              <a:t>Ampirik tedavi başlanmalı ve kültür sonucuna göre tedavi düzenlenmelidir.</a:t>
            </a:r>
          </a:p>
          <a:p>
            <a:endParaRPr lang="tr-TR" sz="2400" cap="none" dirty="0"/>
          </a:p>
        </p:txBody>
      </p:sp>
      <p:sp>
        <p:nvSpPr>
          <p:cNvPr id="6" name="5 Oval"/>
          <p:cNvSpPr/>
          <p:nvPr/>
        </p:nvSpPr>
        <p:spPr>
          <a:xfrm>
            <a:off x="2490652" y="4080301"/>
            <a:ext cx="7184570" cy="242098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Eğer hastalarda 72 saat tedaviden sonra hala ateş devam ediyorsa</a:t>
            </a:r>
            <a:r>
              <a:rPr lang="tr-TR" dirty="0">
                <a:solidFill>
                  <a:schemeClr val="tx1"/>
                </a:solidFill>
              </a:rPr>
              <a:t>; </a:t>
            </a:r>
            <a:r>
              <a:rPr lang="tr-TR" dirty="0" err="1">
                <a:solidFill>
                  <a:schemeClr val="tx1"/>
                </a:solidFill>
              </a:rPr>
              <a:t>ürolitiazis</a:t>
            </a:r>
            <a:r>
              <a:rPr lang="tr-TR" dirty="0">
                <a:solidFill>
                  <a:schemeClr val="tx1"/>
                </a:solidFill>
              </a:rPr>
              <a:t>, </a:t>
            </a:r>
            <a:r>
              <a:rPr lang="tr-TR" dirty="0" err="1">
                <a:solidFill>
                  <a:schemeClr val="tx1"/>
                </a:solidFill>
              </a:rPr>
              <a:t>renal</a:t>
            </a:r>
            <a:r>
              <a:rPr lang="tr-TR" dirty="0">
                <a:solidFill>
                  <a:schemeClr val="tx1"/>
                </a:solidFill>
              </a:rPr>
              <a:t> ya da </a:t>
            </a:r>
            <a:r>
              <a:rPr lang="tr-TR" dirty="0" err="1">
                <a:solidFill>
                  <a:schemeClr val="tx1"/>
                </a:solidFill>
              </a:rPr>
              <a:t>perinefrik</a:t>
            </a:r>
            <a:r>
              <a:rPr lang="tr-TR" dirty="0">
                <a:solidFill>
                  <a:schemeClr val="tx1"/>
                </a:solidFill>
              </a:rPr>
              <a:t> </a:t>
            </a:r>
            <a:r>
              <a:rPr lang="tr-TR" dirty="0" err="1">
                <a:solidFill>
                  <a:schemeClr val="tx1"/>
                </a:solidFill>
              </a:rPr>
              <a:t>abseler</a:t>
            </a:r>
            <a:r>
              <a:rPr lang="tr-TR" dirty="0">
                <a:solidFill>
                  <a:schemeClr val="tx1"/>
                </a:solidFill>
              </a:rPr>
              <a:t> gibi başka komplike edici faktörleri dışlamak için kontrastsız spiral bilgisayarlı tomografi (BT), </a:t>
            </a:r>
            <a:r>
              <a:rPr lang="tr-TR" dirty="0" err="1">
                <a:solidFill>
                  <a:schemeClr val="tx1"/>
                </a:solidFill>
              </a:rPr>
              <a:t>dimerkaptosüksinik</a:t>
            </a:r>
            <a:r>
              <a:rPr lang="tr-TR" dirty="0">
                <a:solidFill>
                  <a:schemeClr val="tx1"/>
                </a:solidFill>
              </a:rPr>
              <a:t> asit (DMSA) taraması gibi ileri tetkikler için </a:t>
            </a:r>
            <a:r>
              <a:rPr lang="tr-TR" b="1" dirty="0">
                <a:solidFill>
                  <a:schemeClr val="tx1"/>
                </a:solidFill>
              </a:rPr>
              <a:t>sevk edilmelidir!</a:t>
            </a:r>
            <a:endParaRPr lang="tr-TR"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 Bilgi Yer Tutucusu 11">
            <a:extLst>
              <a:ext uri="{FF2B5EF4-FFF2-40B4-BE49-F238E27FC236}">
                <a16:creationId xmlns:a16="http://schemas.microsoft.com/office/drawing/2014/main" id="{C87680C7-7FE2-15A5-0604-9A25DAF1C646}"/>
              </a:ext>
            </a:extLst>
          </p:cNvPr>
          <p:cNvSpPr>
            <a:spLocks noGrp="1"/>
          </p:cNvSpPr>
          <p:nvPr>
            <p:ph type="ftr" sz="quarter" idx="11"/>
          </p:nvPr>
        </p:nvSpPr>
        <p:spPr>
          <a:xfrm>
            <a:off x="4578381" y="6572332"/>
            <a:ext cx="4114800" cy="365125"/>
          </a:xfrm>
        </p:spPr>
        <p:txBody>
          <a:bodyPr/>
          <a:lstStyle/>
          <a:p>
            <a:r>
              <a:rPr lang="en-US" dirty="0"/>
              <a:t>**AvrupaUrolojiDernegi(EAU)Kilavuzlari2022.pdf</a:t>
            </a:r>
          </a:p>
        </p:txBody>
      </p:sp>
      <p:pic>
        <p:nvPicPr>
          <p:cNvPr id="7" name="İçerik Yer Tutucusu 4">
            <a:extLst>
              <a:ext uri="{FF2B5EF4-FFF2-40B4-BE49-F238E27FC236}">
                <a16:creationId xmlns:a16="http://schemas.microsoft.com/office/drawing/2014/main" id="{2FB1FD79-3F05-D455-7A07-376012B7A931}"/>
              </a:ext>
            </a:extLst>
          </p:cNvPr>
          <p:cNvPicPr>
            <a:picLocks noChangeAspect="1"/>
          </p:cNvPicPr>
          <p:nvPr/>
        </p:nvPicPr>
        <p:blipFill>
          <a:blip r:embed="rId2"/>
          <a:srcRect l="1502" t="4277" r="1425"/>
          <a:stretch/>
        </p:blipFill>
        <p:spPr>
          <a:xfrm>
            <a:off x="1757778" y="3141429"/>
            <a:ext cx="8676444" cy="3430903"/>
          </a:xfrm>
          <a:prstGeom prst="rect">
            <a:avLst/>
          </a:prstGeom>
        </p:spPr>
      </p:pic>
      <p:pic>
        <p:nvPicPr>
          <p:cNvPr id="9" name="Resim 1">
            <a:extLst>
              <a:ext uri="{FF2B5EF4-FFF2-40B4-BE49-F238E27FC236}">
                <a16:creationId xmlns:a16="http://schemas.microsoft.com/office/drawing/2014/main" id="{FABA6879-F5A3-3A06-A212-86686E8B356C}"/>
              </a:ext>
            </a:extLst>
          </p:cNvPr>
          <p:cNvPicPr>
            <a:picLocks noChangeAspect="1"/>
          </p:cNvPicPr>
          <p:nvPr/>
        </p:nvPicPr>
        <p:blipFill>
          <a:blip r:embed="rId3" cstate="print"/>
          <a:stretch>
            <a:fillRect/>
          </a:stretch>
        </p:blipFill>
        <p:spPr>
          <a:xfrm>
            <a:off x="291195" y="1832281"/>
            <a:ext cx="1272599" cy="1056802"/>
          </a:xfrm>
          <a:prstGeom prst="rect">
            <a:avLst/>
          </a:prstGeom>
        </p:spPr>
      </p:pic>
      <p:pic>
        <p:nvPicPr>
          <p:cNvPr id="11" name="Resim 7">
            <a:extLst>
              <a:ext uri="{FF2B5EF4-FFF2-40B4-BE49-F238E27FC236}">
                <a16:creationId xmlns:a16="http://schemas.microsoft.com/office/drawing/2014/main" id="{62815385-C530-AD1A-A4A8-28595D7B1872}"/>
              </a:ext>
            </a:extLst>
          </p:cNvPr>
          <p:cNvPicPr>
            <a:picLocks noChangeAspect="1"/>
          </p:cNvPicPr>
          <p:nvPr/>
        </p:nvPicPr>
        <p:blipFill>
          <a:blip r:embed="rId4" cstate="print"/>
          <a:stretch>
            <a:fillRect/>
          </a:stretch>
        </p:blipFill>
        <p:spPr>
          <a:xfrm>
            <a:off x="10479171" y="2291078"/>
            <a:ext cx="1530252" cy="1056802"/>
          </a:xfrm>
          <a:prstGeom prst="rect">
            <a:avLst/>
          </a:prstGeom>
        </p:spPr>
      </p:pic>
      <p:pic>
        <p:nvPicPr>
          <p:cNvPr id="4" name="Resim 3">
            <a:extLst>
              <a:ext uri="{FF2B5EF4-FFF2-40B4-BE49-F238E27FC236}">
                <a16:creationId xmlns:a16="http://schemas.microsoft.com/office/drawing/2014/main" id="{0AC684E2-9C3F-0321-1853-9D79BF04E2FB}"/>
              </a:ext>
            </a:extLst>
          </p:cNvPr>
          <p:cNvPicPr>
            <a:picLocks noChangeAspect="1"/>
          </p:cNvPicPr>
          <p:nvPr/>
        </p:nvPicPr>
        <p:blipFill>
          <a:blip r:embed="rId5"/>
          <a:srcRect l="1402" t="4070" r="1743" b="8451"/>
          <a:stretch/>
        </p:blipFill>
        <p:spPr>
          <a:xfrm>
            <a:off x="1757778" y="285668"/>
            <a:ext cx="8676444" cy="28109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3775" y="618518"/>
            <a:ext cx="10364451" cy="1207108"/>
          </a:xfrm>
          <a:solidFill>
            <a:schemeClr val="accent1">
              <a:lumMod val="20000"/>
              <a:lumOff val="80000"/>
            </a:schemeClr>
          </a:solidFill>
        </p:spPr>
        <p:txBody>
          <a:bodyPr>
            <a:normAutofit/>
          </a:bodyPr>
          <a:lstStyle/>
          <a:p>
            <a:pPr algn="ctr"/>
            <a:r>
              <a:rPr lang="tr-TR" dirty="0">
                <a:solidFill>
                  <a:schemeClr val="tx1"/>
                </a:solidFill>
                <a:latin typeface="Times New Roman" panose="02020603050405020304" pitchFamily="18" charset="0"/>
                <a:cs typeface="Times New Roman" panose="02020603050405020304" pitchFamily="18" charset="0"/>
              </a:rPr>
              <a:t>Komplike İdrar Yolu Enfeksiyonu</a:t>
            </a:r>
            <a:br>
              <a:rPr lang="tr-TR" dirty="0">
                <a:solidFill>
                  <a:schemeClr val="tx1"/>
                </a:solidFill>
                <a:latin typeface="Times New Roman" panose="02020603050405020304" pitchFamily="18" charset="0"/>
                <a:cs typeface="Times New Roman" panose="02020603050405020304" pitchFamily="18" charset="0"/>
              </a:rPr>
            </a:br>
            <a:endParaRPr lang="tr-TR" dirty="0">
              <a:solidFill>
                <a:schemeClr val="tx1"/>
              </a:solidFill>
              <a:latin typeface="Times New Roman" panose="02020603050405020304" pitchFamily="18" charset="0"/>
              <a:cs typeface="Times New Roman" panose="02020603050405020304" pitchFamily="18" charset="0"/>
            </a:endParaRPr>
          </a:p>
        </p:txBody>
      </p:sp>
      <p:sp>
        <p:nvSpPr>
          <p:cNvPr id="3" name="2 İçerik Yer Tutucusu"/>
          <p:cNvSpPr>
            <a:spLocks noGrp="1"/>
          </p:cNvSpPr>
          <p:nvPr>
            <p:ph sz="half" idx="1"/>
          </p:nvPr>
        </p:nvSpPr>
        <p:spPr>
          <a:xfrm>
            <a:off x="496957" y="1825625"/>
            <a:ext cx="5675243" cy="4351338"/>
          </a:xfrm>
        </p:spPr>
        <p:txBody>
          <a:bodyPr>
            <a:noAutofit/>
          </a:bodyPr>
          <a:lstStyle/>
          <a:p>
            <a:pPr>
              <a:buClr>
                <a:schemeClr val="accent1">
                  <a:lumMod val="75000"/>
                </a:schemeClr>
              </a:buClr>
              <a:buFont typeface="Wingdings" panose="05000000000000000000" pitchFamily="2" charset="2"/>
              <a:buChar char="v"/>
            </a:pPr>
            <a:r>
              <a:rPr lang="tr-TR" sz="2200" cap="none" dirty="0">
                <a:solidFill>
                  <a:schemeClr val="tx1"/>
                </a:solidFill>
                <a:latin typeface="Times New Roman" panose="02020603050405020304" pitchFamily="18" charset="0"/>
                <a:cs typeface="Times New Roman" pitchFamily="18" charset="0"/>
              </a:rPr>
              <a:t> Üriner akım obstrüksiyonu </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anose="02020603050405020304" pitchFamily="18" charset="0"/>
                <a:cs typeface="Times New Roman" pitchFamily="18" charset="0"/>
              </a:rPr>
              <a:t> Üriner sistemde yabancı madde varlığı(</a:t>
            </a:r>
            <a:r>
              <a:rPr lang="tr-TR" sz="2200" cap="none" dirty="0" err="1">
                <a:solidFill>
                  <a:schemeClr val="tx1"/>
                </a:solidFill>
                <a:latin typeface="Times New Roman" panose="02020603050405020304" pitchFamily="18" charset="0"/>
                <a:cs typeface="Times New Roman" pitchFamily="18" charset="0"/>
              </a:rPr>
              <a:t>sonda,katater,stent</a:t>
            </a:r>
            <a:r>
              <a:rPr lang="tr-TR" sz="2200" cap="none" dirty="0">
                <a:solidFill>
                  <a:schemeClr val="tx1"/>
                </a:solidFill>
                <a:latin typeface="Times New Roman" panose="02020603050405020304" pitchFamily="18" charset="0"/>
                <a:cs typeface="Times New Roman" pitchFamily="18" charset="0"/>
              </a:rPr>
              <a:t>…)</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anose="02020603050405020304" pitchFamily="18" charset="0"/>
                <a:cs typeface="Times New Roman" pitchFamily="18" charset="0"/>
              </a:rPr>
              <a:t> Üriner sistemin yapısal  ve  fonksiyonel anomalileri(VUR, nörojenik mesane…)</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anose="02020603050405020304" pitchFamily="18" charset="0"/>
                <a:cs typeface="Times New Roman" pitchFamily="18" charset="0"/>
              </a:rPr>
              <a:t> Yakın zamanda antibiyotik kullanımı</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anose="02020603050405020304" pitchFamily="18" charset="0"/>
                <a:cs typeface="Times New Roman" pitchFamily="18" charset="0"/>
              </a:rPr>
              <a:t> Geçirilmiş üriner sistem operasyon öyküsü</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anose="02020603050405020304" pitchFamily="18" charset="0"/>
                <a:cs typeface="Times New Roman" pitchFamily="18" charset="0"/>
              </a:rPr>
              <a:t> &gt;7 gün devam eden semptomlar</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anose="02020603050405020304" pitchFamily="18" charset="0"/>
                <a:cs typeface="Times New Roman" pitchFamily="18" charset="0"/>
              </a:rPr>
              <a:t> 3 günlük uygun antibiyotik tedavisi ile iyileşmeyen sistit</a:t>
            </a:r>
          </a:p>
          <a:p>
            <a:pPr>
              <a:buFontTx/>
              <a:buChar char="-"/>
            </a:pPr>
            <a:endParaRPr lang="tr-TR" sz="2200" cap="none" dirty="0">
              <a:solidFill>
                <a:schemeClr val="tx1"/>
              </a:solidFill>
              <a:latin typeface="Times New Roman" panose="02020603050405020304" pitchFamily="18" charset="0"/>
              <a:cs typeface="Times New Roman" pitchFamily="18" charset="0"/>
            </a:endParaRPr>
          </a:p>
          <a:p>
            <a:endParaRPr lang="tr-TR" sz="2200" cap="none" dirty="0">
              <a:solidFill>
                <a:schemeClr val="tx1"/>
              </a:solidFill>
              <a:latin typeface="Times New Roman" panose="02020603050405020304" pitchFamily="18" charset="0"/>
              <a:cs typeface="Times New Roman" pitchFamily="18" charset="0"/>
            </a:endParaRPr>
          </a:p>
        </p:txBody>
      </p:sp>
      <p:sp>
        <p:nvSpPr>
          <p:cNvPr id="4" name="3 İçerik Yer Tutucusu"/>
          <p:cNvSpPr>
            <a:spLocks noGrp="1"/>
          </p:cNvSpPr>
          <p:nvPr>
            <p:ph sz="half" idx="2"/>
          </p:nvPr>
        </p:nvSpPr>
        <p:spPr>
          <a:xfrm>
            <a:off x="6549887" y="1825625"/>
            <a:ext cx="5181600" cy="4351338"/>
          </a:xfrm>
        </p:spPr>
        <p:txBody>
          <a:bodyPr>
            <a:normAutofit/>
          </a:bodyPr>
          <a:lstStyle/>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 Yaşlılık </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Erkeklerde İYE</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 Gebelik</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 Sistemik hastalıklar(DM)</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 </a:t>
            </a:r>
            <a:r>
              <a:rPr lang="tr-TR" sz="2200" cap="none" dirty="0" err="1">
                <a:solidFill>
                  <a:schemeClr val="tx1"/>
                </a:solidFill>
                <a:latin typeface="Times New Roman" pitchFamily="18" charset="0"/>
                <a:cs typeface="Times New Roman" pitchFamily="18" charset="0"/>
              </a:rPr>
              <a:t>İmmünsüpresyon</a:t>
            </a:r>
            <a:endParaRPr lang="tr-TR" sz="2200" cap="none" dirty="0">
              <a:solidFill>
                <a:schemeClr val="tx1"/>
              </a:solidFill>
              <a:latin typeface="Times New Roman" pitchFamily="18" charset="0"/>
              <a:cs typeface="Times New Roman" pitchFamily="18" charset="0"/>
            </a:endParaRP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 Hastane enfeksiyonları</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 İzole çoklu ilaca dirençli organizmalar</a:t>
            </a:r>
          </a:p>
          <a:p>
            <a:pPr>
              <a:buClr>
                <a:schemeClr val="accent1">
                  <a:lumMod val="75000"/>
                </a:schemeClr>
              </a:buClr>
              <a:buFont typeface="Wingdings" panose="05000000000000000000" pitchFamily="2" charset="2"/>
              <a:buChar char="v"/>
            </a:pPr>
            <a:r>
              <a:rPr lang="tr-TR" sz="2200" cap="none" dirty="0">
                <a:solidFill>
                  <a:schemeClr val="tx1"/>
                </a:solidFill>
                <a:latin typeface="Times New Roman" pitchFamily="18" charset="0"/>
                <a:cs typeface="Times New Roman" pitchFamily="18" charset="0"/>
              </a:rPr>
              <a:t> İzole ESBL üreten organizmalar</a:t>
            </a:r>
          </a:p>
          <a:p>
            <a:pPr marL="285750" indent="-285750">
              <a:buFontTx/>
              <a:buChar char="-"/>
            </a:pPr>
            <a:endParaRPr lang="tr-TR" sz="3200" cap="none"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581939"/>
            <a:ext cx="10515600" cy="1325563"/>
          </a:xfrm>
          <a:solidFill>
            <a:schemeClr val="accent1">
              <a:lumMod val="20000"/>
              <a:lumOff val="80000"/>
            </a:schemeClr>
          </a:solidFill>
        </p:spPr>
        <p:txBody>
          <a:bodyPr>
            <a:normAutofit/>
          </a:bodyPr>
          <a:lstStyle/>
          <a:p>
            <a:r>
              <a:rPr lang="tr-TR" dirty="0">
                <a:latin typeface="Times New Roman" panose="02020603050405020304" pitchFamily="18" charset="0"/>
                <a:cs typeface="Times New Roman" panose="02020603050405020304" pitchFamily="18" charset="0"/>
              </a:rPr>
              <a:t>Komplike İYE</a:t>
            </a:r>
          </a:p>
        </p:txBody>
      </p:sp>
      <p:sp>
        <p:nvSpPr>
          <p:cNvPr id="12" name="Yuvarlatılmış Dikdörtgen 11">
            <a:extLst>
              <a:ext uri="{FF2B5EF4-FFF2-40B4-BE49-F238E27FC236}">
                <a16:creationId xmlns:a16="http://schemas.microsoft.com/office/drawing/2014/main" id="{0EB686FB-4075-9FCD-0FE7-88C6FB021C5D}"/>
              </a:ext>
            </a:extLst>
          </p:cNvPr>
          <p:cNvSpPr/>
          <p:nvPr/>
        </p:nvSpPr>
        <p:spPr>
          <a:xfrm>
            <a:off x="838200" y="3970143"/>
            <a:ext cx="4907055" cy="2799660"/>
          </a:xfrm>
          <a:prstGeom prst="roundRect">
            <a:avLst/>
          </a:prstGeom>
          <a:solidFill>
            <a:srgbClr val="C2C1E9"/>
          </a:solidFill>
        </p:spPr>
        <p:style>
          <a:lnRef idx="2">
            <a:schemeClr val="accent4"/>
          </a:lnRef>
          <a:fillRef idx="1">
            <a:schemeClr val="lt1"/>
          </a:fillRef>
          <a:effectRef idx="0">
            <a:schemeClr val="accent4"/>
          </a:effectRef>
          <a:fontRef idx="minor">
            <a:schemeClr val="dk1"/>
          </a:fontRef>
        </p:style>
        <p:txBody>
          <a:bodyPr numCol="1" rtlCol="0" anchor="ctr"/>
          <a:lstStyle/>
          <a:p>
            <a:pPr marL="685800" lvl="2">
              <a:spcBef>
                <a:spcPts val="500"/>
              </a:spcBef>
            </a:pPr>
            <a:r>
              <a:rPr lang="tr-TR" sz="2000" dirty="0">
                <a:solidFill>
                  <a:schemeClr val="accent1">
                    <a:lumMod val="75000"/>
                  </a:schemeClr>
                </a:solidFill>
                <a:latin typeface="Times New Roman" panose="02020603050405020304" pitchFamily="18" charset="0"/>
                <a:cs typeface="Times New Roman" panose="02020603050405020304" pitchFamily="18" charset="0"/>
              </a:rPr>
              <a:t>Semptom</a:t>
            </a:r>
            <a:endParaRPr lang="tr-TR" sz="20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marL="0" lvl="2">
              <a:spcBef>
                <a:spcPts val="500"/>
              </a:spcBef>
            </a:pPr>
            <a:r>
              <a:rPr lang="tr-TR"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tr-TR" sz="2000" dirty="0">
                <a:latin typeface="Times New Roman" panose="02020603050405020304" pitchFamily="18" charset="0"/>
                <a:cs typeface="Times New Roman" panose="02020603050405020304" pitchFamily="18" charset="0"/>
                <a:sym typeface="Wingdings" panose="05000000000000000000" pitchFamily="2" charset="2"/>
              </a:rPr>
              <a:t>- </a:t>
            </a:r>
            <a:r>
              <a:rPr lang="tr-TR" sz="2000" dirty="0" err="1">
                <a:latin typeface="Times New Roman" panose="02020603050405020304" pitchFamily="18" charset="0"/>
                <a:cs typeface="Times New Roman" panose="02020603050405020304" pitchFamily="18" charset="0"/>
              </a:rPr>
              <a:t>Ates</a:t>
            </a:r>
            <a:r>
              <a:rPr lang="tr-TR" sz="2000" dirty="0">
                <a:latin typeface="Times New Roman" panose="02020603050405020304" pitchFamily="18" charset="0"/>
                <a:cs typeface="Times New Roman" panose="02020603050405020304" pitchFamily="18" charset="0"/>
              </a:rPr>
              <a:t>̧</a:t>
            </a:r>
          </a:p>
          <a:p>
            <a:pPr marL="0" lvl="2">
              <a:spcBef>
                <a:spcPts val="500"/>
              </a:spcBef>
            </a:pPr>
            <a:r>
              <a:rPr lang="tr-TR" sz="2000" dirty="0">
                <a:latin typeface="Times New Roman" panose="02020603050405020304" pitchFamily="18" charset="0"/>
                <a:cs typeface="Times New Roman" panose="02020603050405020304" pitchFamily="18" charset="0"/>
              </a:rPr>
              <a:t>       - Yan </a:t>
            </a:r>
            <a:r>
              <a:rPr lang="tr-TR" sz="2000" dirty="0" err="1">
                <a:latin typeface="Times New Roman" panose="02020603050405020304" pitchFamily="18" charset="0"/>
                <a:cs typeface="Times New Roman" panose="02020603050405020304" pitchFamily="18" charset="0"/>
              </a:rPr>
              <a:t>ağrısı</a:t>
            </a:r>
            <a:endParaRPr lang="tr-TR" sz="2000" dirty="0">
              <a:latin typeface="Times New Roman" panose="02020603050405020304" pitchFamily="18" charset="0"/>
              <a:cs typeface="Times New Roman" panose="02020603050405020304" pitchFamily="18" charset="0"/>
            </a:endParaRPr>
          </a:p>
          <a:p>
            <a:pPr marL="0" lvl="2">
              <a:spcBef>
                <a:spcPts val="500"/>
              </a:spcBef>
            </a:pPr>
            <a:r>
              <a:rPr lang="tr-TR" sz="2000" dirty="0">
                <a:latin typeface="Times New Roman" panose="02020603050405020304" pitchFamily="18" charset="0"/>
                <a:cs typeface="Times New Roman" panose="02020603050405020304" pitchFamily="18" charset="0"/>
              </a:rPr>
              <a:t>       - Bulantı-kusma</a:t>
            </a:r>
          </a:p>
          <a:p>
            <a:pPr marL="0" lvl="2">
              <a:spcBef>
                <a:spcPts val="500"/>
              </a:spcBef>
            </a:pPr>
            <a:r>
              <a:rPr lang="tr-TR" sz="2000" dirty="0">
                <a:latin typeface="Times New Roman" panose="02020603050405020304" pitchFamily="18" charset="0"/>
                <a:cs typeface="Times New Roman" panose="02020603050405020304" pitchFamily="18" charset="0"/>
              </a:rPr>
              <a:t>       - </a:t>
            </a:r>
            <a:r>
              <a:rPr lang="tr-TR" sz="2000" dirty="0" err="1">
                <a:latin typeface="Times New Roman" panose="02020603050405020304" pitchFamily="18" charset="0"/>
                <a:cs typeface="Times New Roman" panose="02020603050405020304" pitchFamily="18" charset="0"/>
              </a:rPr>
              <a:t>Dizüri</a:t>
            </a:r>
            <a:endParaRPr lang="tr-TR" sz="2000" dirty="0">
              <a:latin typeface="Times New Roman" panose="02020603050405020304" pitchFamily="18" charset="0"/>
              <a:cs typeface="Times New Roman" panose="02020603050405020304" pitchFamily="18" charset="0"/>
            </a:endParaRPr>
          </a:p>
          <a:p>
            <a:pPr marL="0" lvl="2">
              <a:spcBef>
                <a:spcPts val="500"/>
              </a:spcBef>
            </a:pPr>
            <a:r>
              <a:rPr lang="tr-TR" sz="2000" dirty="0">
                <a:latin typeface="Times New Roman" panose="02020603050405020304" pitchFamily="18" charset="0"/>
                <a:cs typeface="Times New Roman" panose="02020603050405020304" pitchFamily="18" charset="0"/>
              </a:rPr>
              <a:t>       - </a:t>
            </a:r>
            <a:r>
              <a:rPr lang="tr-TR" sz="2000" dirty="0" err="1">
                <a:latin typeface="Times New Roman" panose="02020603050405020304" pitchFamily="18" charset="0"/>
                <a:cs typeface="Times New Roman" panose="02020603050405020304" pitchFamily="18" charset="0"/>
              </a:rPr>
              <a:t>Pollaküri</a:t>
            </a:r>
            <a:endParaRPr lang="tr-TR" sz="2000" dirty="0">
              <a:latin typeface="Times New Roman" panose="02020603050405020304" pitchFamily="18" charset="0"/>
              <a:cs typeface="Times New Roman" panose="02020603050405020304" pitchFamily="18" charset="0"/>
            </a:endParaRPr>
          </a:p>
          <a:p>
            <a:pPr marL="0" lvl="2">
              <a:spcBef>
                <a:spcPts val="500"/>
              </a:spcBef>
            </a:pPr>
            <a:r>
              <a:rPr lang="tr-TR" sz="2000" dirty="0">
                <a:latin typeface="Times New Roman" panose="02020603050405020304" pitchFamily="18" charset="0"/>
                <a:cs typeface="Times New Roman" panose="02020603050405020304" pitchFamily="18" charset="0"/>
              </a:rPr>
              <a:t>       - Hematüri</a:t>
            </a:r>
          </a:p>
        </p:txBody>
      </p:sp>
      <p:sp>
        <p:nvSpPr>
          <p:cNvPr id="14" name="Yuvarlatılmış Dikdörtgen 13">
            <a:extLst>
              <a:ext uri="{FF2B5EF4-FFF2-40B4-BE49-F238E27FC236}">
                <a16:creationId xmlns:a16="http://schemas.microsoft.com/office/drawing/2014/main" id="{C4A2B610-5293-66F1-24A2-7C694D997995}"/>
              </a:ext>
            </a:extLst>
          </p:cNvPr>
          <p:cNvSpPr/>
          <p:nvPr/>
        </p:nvSpPr>
        <p:spPr>
          <a:xfrm>
            <a:off x="7620791" y="4305519"/>
            <a:ext cx="3838413" cy="2140964"/>
          </a:xfrm>
          <a:prstGeom prst="roundRect">
            <a:avLst/>
          </a:prstGeom>
          <a:solidFill>
            <a:srgbClr val="C2C1E9"/>
          </a:solidFill>
        </p:spPr>
        <p:style>
          <a:lnRef idx="2">
            <a:schemeClr val="accent4"/>
          </a:lnRef>
          <a:fillRef idx="1">
            <a:schemeClr val="lt1"/>
          </a:fillRef>
          <a:effectRef idx="0">
            <a:schemeClr val="accent4"/>
          </a:effectRef>
          <a:fontRef idx="minor">
            <a:schemeClr val="dk1"/>
          </a:fontRef>
        </p:style>
        <p:txBody>
          <a:bodyPr rtlCol="0" anchor="ctr"/>
          <a:lstStyle/>
          <a:p>
            <a:pPr marL="914400" lvl="2" indent="-457200">
              <a:spcBef>
                <a:spcPts val="1000"/>
              </a:spcBef>
            </a:pPr>
            <a:r>
              <a:rPr lang="tr-TR" sz="2000" dirty="0">
                <a:solidFill>
                  <a:schemeClr val="accent1">
                    <a:lumMod val="75000"/>
                  </a:schemeClr>
                </a:solidFill>
                <a:latin typeface="Times New Roman" panose="02020603050405020304" pitchFamily="18" charset="0"/>
                <a:cs typeface="Times New Roman" panose="02020603050405020304" pitchFamily="18" charset="0"/>
              </a:rPr>
              <a:t>Fizik Muayene </a:t>
            </a:r>
            <a:endParaRPr lang="tr-TR" sz="20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marL="914400" lvl="2" indent="-457200">
              <a:spcBef>
                <a:spcPts val="1000"/>
              </a:spcBef>
            </a:pPr>
            <a:r>
              <a:rPr lang="tr-TR" sz="2000" dirty="0">
                <a:latin typeface="Times New Roman" panose="02020603050405020304" pitchFamily="18" charset="0"/>
                <a:cs typeface="Times New Roman" panose="02020603050405020304" pitchFamily="18" charset="0"/>
                <a:sym typeface="Wingdings" panose="05000000000000000000" pitchFamily="2" charset="2"/>
              </a:rPr>
              <a:t> Ateş</a:t>
            </a:r>
            <a:r>
              <a:rPr lang="tr-TR" sz="2000" dirty="0">
                <a:latin typeface="Times New Roman" panose="02020603050405020304" pitchFamily="18" charset="0"/>
                <a:cs typeface="Times New Roman" panose="02020603050405020304" pitchFamily="18" charset="0"/>
              </a:rPr>
              <a:t>  </a:t>
            </a:r>
          </a:p>
          <a:p>
            <a:pPr marL="457200" lvl="2" indent="0">
              <a:spcBef>
                <a:spcPts val="1000"/>
              </a:spcBef>
              <a:buNone/>
            </a:pP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Kostovertabral</a:t>
            </a:r>
            <a:r>
              <a:rPr lang="tr-TR" sz="2000" dirty="0">
                <a:latin typeface="Times New Roman" panose="02020603050405020304" pitchFamily="18" charset="0"/>
                <a:cs typeface="Times New Roman" panose="02020603050405020304" pitchFamily="18" charset="0"/>
              </a:rPr>
              <a:t> açı hassasiyeti</a:t>
            </a:r>
          </a:p>
          <a:p>
            <a:pPr marL="457200" lvl="2" indent="0">
              <a:spcBef>
                <a:spcPts val="1000"/>
              </a:spcBef>
              <a:buNone/>
            </a:pPr>
            <a:r>
              <a:rPr lang="tr-TR" sz="2000" dirty="0" err="1">
                <a:latin typeface="Times New Roman" panose="02020603050405020304" pitchFamily="18" charset="0"/>
                <a:cs typeface="Times New Roman" panose="02020603050405020304" pitchFamily="18" charset="0"/>
              </a:rPr>
              <a:t>Suprapubik</a:t>
            </a:r>
            <a:r>
              <a:rPr lang="tr-TR" sz="2000" dirty="0">
                <a:latin typeface="Times New Roman" panose="02020603050405020304" pitchFamily="18" charset="0"/>
                <a:cs typeface="Times New Roman" panose="02020603050405020304" pitchFamily="18" charset="0"/>
              </a:rPr>
              <a:t> hassasiyet</a:t>
            </a:r>
          </a:p>
        </p:txBody>
      </p:sp>
      <p:sp>
        <p:nvSpPr>
          <p:cNvPr id="15" name="Sayfa Dışı Bağlayıcısı 14">
            <a:extLst>
              <a:ext uri="{FF2B5EF4-FFF2-40B4-BE49-F238E27FC236}">
                <a16:creationId xmlns:a16="http://schemas.microsoft.com/office/drawing/2014/main" id="{A76AFE2C-B942-7DC8-23DF-B1AC770969C1}"/>
              </a:ext>
            </a:extLst>
          </p:cNvPr>
          <p:cNvSpPr/>
          <p:nvPr/>
        </p:nvSpPr>
        <p:spPr>
          <a:xfrm>
            <a:off x="4276941" y="2150838"/>
            <a:ext cx="4728896" cy="2589953"/>
          </a:xfrm>
          <a:prstGeom prst="flowChartOffpageConnector">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buFont typeface="Arial" panose="020B0604020202020204" pitchFamily="34" charset="0"/>
              <a:buChar char="•"/>
            </a:pPr>
            <a:r>
              <a:rPr lang="tr-TR" sz="2000" cap="none" dirty="0">
                <a:solidFill>
                  <a:schemeClr val="tx1"/>
                </a:solidFill>
                <a:latin typeface="Times New Roman" panose="02020603050405020304" pitchFamily="18" charset="0"/>
                <a:cs typeface="Times New Roman" panose="02020603050405020304" pitchFamily="18" charset="0"/>
              </a:rPr>
              <a:t> Bakteriyemi  </a:t>
            </a:r>
          </a:p>
          <a:p>
            <a:pPr lvl="2">
              <a:buFont typeface="Arial" panose="020B0604020202020204" pitchFamily="34" charset="0"/>
              <a:buChar char="•"/>
            </a:pPr>
            <a:r>
              <a:rPr lang="tr-TR" sz="2000" cap="none" dirty="0">
                <a:solidFill>
                  <a:schemeClr val="tx1"/>
                </a:solidFill>
                <a:latin typeface="Times New Roman" panose="02020603050405020304" pitchFamily="18" charset="0"/>
                <a:cs typeface="Times New Roman" panose="02020603050405020304" pitchFamily="18" charset="0"/>
              </a:rPr>
              <a:t> sepsis</a:t>
            </a:r>
          </a:p>
          <a:p>
            <a:pPr lvl="2">
              <a:buFont typeface="Arial" panose="020B0604020202020204" pitchFamily="34" charset="0"/>
              <a:buChar char="•"/>
            </a:pPr>
            <a:r>
              <a:rPr lang="tr-TR" sz="2000" cap="none" dirty="0">
                <a:solidFill>
                  <a:schemeClr val="tx1"/>
                </a:solidFill>
                <a:latin typeface="Times New Roman" panose="02020603050405020304" pitchFamily="18" charset="0"/>
                <a:cs typeface="Times New Roman" panose="02020603050405020304" pitchFamily="18" charset="0"/>
              </a:rPr>
              <a:t> Çoklu organ yetmezliği </a:t>
            </a:r>
          </a:p>
          <a:p>
            <a:pPr lvl="2">
              <a:buFont typeface="Arial" panose="020B0604020202020204" pitchFamily="34" charset="0"/>
              <a:buChar char="•"/>
            </a:pPr>
            <a:r>
              <a:rPr lang="tr-TR" sz="2000" cap="none" dirty="0">
                <a:solidFill>
                  <a:schemeClr val="tx1"/>
                </a:solidFill>
                <a:latin typeface="Times New Roman" panose="02020603050405020304" pitchFamily="18" charset="0"/>
                <a:cs typeface="Times New Roman" panose="02020603050405020304" pitchFamily="18" charset="0"/>
              </a:rPr>
              <a:t> şok</a:t>
            </a:r>
          </a:p>
          <a:p>
            <a:pPr lvl="2">
              <a:buFont typeface="Arial" panose="020B0604020202020204" pitchFamily="34" charset="0"/>
              <a:buChar char="•"/>
            </a:pPr>
            <a:r>
              <a:rPr lang="tr-TR" sz="2000" cap="none" dirty="0">
                <a:solidFill>
                  <a:schemeClr val="tx1"/>
                </a:solidFill>
                <a:latin typeface="Times New Roman" panose="02020603050405020304" pitchFamily="18" charset="0"/>
                <a:cs typeface="Times New Roman" panose="02020603050405020304" pitchFamily="18" charset="0"/>
              </a:rPr>
              <a:t> Akut böbrek yetmezliği </a:t>
            </a:r>
          </a:p>
          <a:p>
            <a:pPr lvl="2">
              <a:buNone/>
            </a:pPr>
            <a:r>
              <a:rPr lang="tr-TR" sz="2000" cap="none" dirty="0">
                <a:solidFill>
                  <a:schemeClr val="tx1"/>
                </a:solidFill>
                <a:latin typeface="Times New Roman" panose="02020603050405020304" pitchFamily="18" charset="0"/>
                <a:cs typeface="Times New Roman" panose="02020603050405020304" pitchFamily="18" charset="0"/>
              </a:rPr>
              <a:t>İle  başvurabilir.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B6E2F0-A276-66DF-AA59-1411B3484C10}"/>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Komplike İYE tedavisi</a:t>
            </a:r>
            <a:endParaRPr lang="tr-TR" dirty="0"/>
          </a:p>
        </p:txBody>
      </p:sp>
      <p:pic>
        <p:nvPicPr>
          <p:cNvPr id="4" name="Resim 3">
            <a:extLst>
              <a:ext uri="{FF2B5EF4-FFF2-40B4-BE49-F238E27FC236}">
                <a16:creationId xmlns:a16="http://schemas.microsoft.com/office/drawing/2014/main" id="{6B38C844-DDDA-D513-F8AB-1D571B99E386}"/>
              </a:ext>
            </a:extLst>
          </p:cNvPr>
          <p:cNvPicPr>
            <a:picLocks noChangeAspect="1"/>
          </p:cNvPicPr>
          <p:nvPr/>
        </p:nvPicPr>
        <p:blipFill>
          <a:blip r:embed="rId2"/>
          <a:stretch>
            <a:fillRect/>
          </a:stretch>
        </p:blipFill>
        <p:spPr>
          <a:xfrm>
            <a:off x="1242498" y="2367093"/>
            <a:ext cx="7078069" cy="2651990"/>
          </a:xfrm>
          <a:prstGeom prst="rect">
            <a:avLst/>
          </a:prstGeom>
        </p:spPr>
      </p:pic>
      <p:sp>
        <p:nvSpPr>
          <p:cNvPr id="5" name="4 Dikdörtgen">
            <a:extLst>
              <a:ext uri="{FF2B5EF4-FFF2-40B4-BE49-F238E27FC236}">
                <a16:creationId xmlns:a16="http://schemas.microsoft.com/office/drawing/2014/main" id="{021C7274-B111-28A5-5BBB-4CD30FB9A604}"/>
              </a:ext>
            </a:extLst>
          </p:cNvPr>
          <p:cNvSpPr/>
          <p:nvPr/>
        </p:nvSpPr>
        <p:spPr>
          <a:xfrm>
            <a:off x="8428701" y="2750481"/>
            <a:ext cx="3622158" cy="3785652"/>
          </a:xfrm>
          <a:prstGeom prst="rect">
            <a:avLst/>
          </a:prstGeom>
        </p:spPr>
        <p:txBody>
          <a:bodyPr wrap="square">
            <a:spAutoFit/>
          </a:bodyPr>
          <a:lstStyle/>
          <a:p>
            <a:r>
              <a:rPr lang="tr-TR" sz="2400" dirty="0">
                <a:latin typeface="Times New Roman" panose="02020603050405020304" pitchFamily="18" charset="0"/>
                <a:cs typeface="Times New Roman" panose="02020603050405020304" pitchFamily="18" charset="0"/>
              </a:rPr>
              <a:t>Komplike olmayan </a:t>
            </a:r>
            <a:r>
              <a:rPr lang="tr-TR" sz="2400" dirty="0" err="1">
                <a:latin typeface="Times New Roman" panose="02020603050405020304" pitchFamily="18" charset="0"/>
                <a:cs typeface="Times New Roman" panose="02020603050405020304" pitchFamily="18" charset="0"/>
              </a:rPr>
              <a:t>pyelonefrit</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şemasına</a:t>
            </a:r>
            <a:r>
              <a:rPr lang="tr-TR" sz="2400" dirty="0">
                <a:latin typeface="Times New Roman" panose="02020603050405020304" pitchFamily="18" charset="0"/>
                <a:cs typeface="Times New Roman" panose="02020603050405020304" pitchFamily="18" charset="0"/>
              </a:rPr>
              <a:t> uygun olarak ampirik tedavi </a:t>
            </a:r>
            <a:r>
              <a:rPr lang="tr-TR" sz="2400" dirty="0" err="1">
                <a:latin typeface="Times New Roman" panose="02020603050405020304" pitchFamily="18" charset="0"/>
                <a:cs typeface="Times New Roman" panose="02020603050405020304" pitchFamily="18" charset="0"/>
              </a:rPr>
              <a:t>başlanır</a:t>
            </a:r>
            <a:r>
              <a:rPr lang="tr-TR" sz="2400" dirty="0">
                <a:latin typeface="Times New Roman" panose="02020603050405020304" pitchFamily="18" charset="0"/>
                <a:cs typeface="Times New Roman" panose="02020603050405020304" pitchFamily="18" charset="0"/>
              </a:rPr>
              <a:t> ve kültür sonuçlarına göre düzenlenir.</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Tedavi süresi </a:t>
            </a:r>
            <a:r>
              <a:rPr lang="tr-TR" sz="2400" b="1" dirty="0">
                <a:latin typeface="Times New Roman" panose="02020603050405020304" pitchFamily="18" charset="0"/>
                <a:cs typeface="Times New Roman" panose="02020603050405020304" pitchFamily="18" charset="0"/>
              </a:rPr>
              <a:t>7-14 gün </a:t>
            </a:r>
            <a:r>
              <a:rPr lang="tr-TR" sz="2400" dirty="0">
                <a:latin typeface="Times New Roman" panose="02020603050405020304" pitchFamily="18" charset="0"/>
                <a:cs typeface="Times New Roman" panose="02020603050405020304" pitchFamily="18" charset="0"/>
              </a:rPr>
              <a:t>(komplike edici faktörlere bağlı 4-6hf).</a:t>
            </a:r>
          </a:p>
        </p:txBody>
      </p:sp>
      <p:sp>
        <p:nvSpPr>
          <p:cNvPr id="7" name="Metin kutusu 6">
            <a:extLst>
              <a:ext uri="{FF2B5EF4-FFF2-40B4-BE49-F238E27FC236}">
                <a16:creationId xmlns:a16="http://schemas.microsoft.com/office/drawing/2014/main" id="{85BDA3BD-A687-ED2C-04D9-C35792C8E4CA}"/>
              </a:ext>
            </a:extLst>
          </p:cNvPr>
          <p:cNvSpPr txBox="1"/>
          <p:nvPr/>
        </p:nvSpPr>
        <p:spPr>
          <a:xfrm>
            <a:off x="1242498" y="5019083"/>
            <a:ext cx="6103088" cy="369332"/>
          </a:xfrm>
          <a:prstGeom prst="rect">
            <a:avLst/>
          </a:prstGeom>
          <a:noFill/>
        </p:spPr>
        <p:txBody>
          <a:bodyPr wrap="square">
            <a:spAutoFit/>
          </a:bodyPr>
          <a:lstStyle/>
          <a:p>
            <a:r>
              <a:rPr lang="en-US" dirty="0"/>
              <a:t>**</a:t>
            </a:r>
            <a:r>
              <a:rPr lang="en-US" dirty="0" err="1"/>
              <a:t>AvrupaUrolojiDernegi</a:t>
            </a:r>
            <a:r>
              <a:rPr lang="en-US" dirty="0"/>
              <a:t>(EAU)Kilavuzlari2022</a:t>
            </a:r>
          </a:p>
        </p:txBody>
      </p:sp>
    </p:spTree>
    <p:extLst>
      <p:ext uri="{BB962C8B-B14F-4D97-AF65-F5344CB8AC3E}">
        <p14:creationId xmlns:p14="http://schemas.microsoft.com/office/powerpoint/2010/main" val="1172755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A85DBF-4B2B-95CF-9CF9-10D9115A544D}"/>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Komplike İYE tedavisi</a:t>
            </a:r>
            <a:endParaRPr lang="tr-TR" dirty="0"/>
          </a:p>
        </p:txBody>
      </p:sp>
      <p:sp>
        <p:nvSpPr>
          <p:cNvPr id="3" name="İçerik Yer Tutucusu 2">
            <a:extLst>
              <a:ext uri="{FF2B5EF4-FFF2-40B4-BE49-F238E27FC236}">
                <a16:creationId xmlns:a16="http://schemas.microsoft.com/office/drawing/2014/main" id="{3649F805-A95E-8240-5B16-0A40F0E7DA59}"/>
              </a:ext>
            </a:extLst>
          </p:cNvPr>
          <p:cNvSpPr>
            <a:spLocks noGrp="1"/>
          </p:cNvSpPr>
          <p:nvPr>
            <p:ph idx="1"/>
          </p:nvPr>
        </p:nvSpPr>
        <p:spPr/>
        <p:txBody>
          <a:bodyPr>
            <a:noAutofit/>
          </a:bodyPr>
          <a:lstStyle/>
          <a:p>
            <a:pPr marL="0" indent="0" algn="l">
              <a:lnSpc>
                <a:spcPts val="1380"/>
              </a:lnSpc>
              <a:spcBef>
                <a:spcPts val="600"/>
              </a:spcBef>
              <a:buNone/>
            </a:pPr>
            <a:r>
              <a:rPr lang="tr-TR" sz="2200" i="0" cap="none" dirty="0">
                <a:solidFill>
                  <a:schemeClr val="accent1">
                    <a:lumMod val="75000"/>
                  </a:schemeClr>
                </a:solidFill>
                <a:effectLst/>
                <a:latin typeface="Times New Roman" panose="02020603050405020304" pitchFamily="18" charset="0"/>
                <a:cs typeface="Times New Roman" panose="02020603050405020304" pitchFamily="18" charset="0"/>
              </a:rPr>
              <a:t>Gebede Tedavi</a:t>
            </a:r>
          </a:p>
          <a:p>
            <a:pPr marL="0" indent="0" algn="l">
              <a:lnSpc>
                <a:spcPts val="1380"/>
              </a:lnSpc>
              <a:spcBef>
                <a:spcPts val="600"/>
              </a:spcBef>
              <a:buNone/>
            </a:pPr>
            <a:endParaRPr lang="tr-TR" sz="2200" i="0" cap="none" dirty="0">
              <a:solidFill>
                <a:schemeClr val="accent1">
                  <a:lumMod val="75000"/>
                </a:schemeClr>
              </a:solidFill>
              <a:effectLst/>
              <a:latin typeface="Times New Roman" panose="02020603050405020304" pitchFamily="18" charset="0"/>
              <a:cs typeface="Times New Roman" panose="02020603050405020304" pitchFamily="18" charset="0"/>
            </a:endParaRPr>
          </a:p>
          <a:p>
            <a:pPr algn="l">
              <a:lnSpc>
                <a:spcPts val="2400"/>
              </a:lnSpc>
              <a:spcBef>
                <a:spcPts val="600"/>
              </a:spcBef>
              <a:spcAft>
                <a:spcPts val="600"/>
              </a:spcAft>
              <a:buClr>
                <a:schemeClr val="accent1">
                  <a:lumMod val="60000"/>
                  <a:lumOff val="40000"/>
                </a:schemeClr>
              </a:buClr>
            </a:pPr>
            <a:r>
              <a:rPr lang="tr-TR" sz="2200" cap="none" dirty="0">
                <a:latin typeface="Times New Roman" panose="02020603050405020304" pitchFamily="18" charset="0"/>
                <a:cs typeface="Times New Roman" panose="02020603050405020304" pitchFamily="18" charset="0"/>
              </a:rPr>
              <a:t>Akut sistit tedavisine ampirik olarak </a:t>
            </a:r>
            <a:r>
              <a:rPr lang="tr-TR" sz="2200" cap="none" dirty="0" err="1">
                <a:latin typeface="Times New Roman" panose="02020603050405020304" pitchFamily="18" charset="0"/>
                <a:cs typeface="Times New Roman" panose="02020603050405020304" pitchFamily="18" charset="0"/>
              </a:rPr>
              <a:t>sefpodoksim</a:t>
            </a:r>
            <a:r>
              <a:rPr lang="tr-TR" sz="2200" cap="none" dirty="0">
                <a:latin typeface="Times New Roman" panose="02020603050405020304" pitchFamily="18" charset="0"/>
                <a:cs typeface="Times New Roman" panose="02020603050405020304" pitchFamily="18" charset="0"/>
              </a:rPr>
              <a:t>, amoksisilin-</a:t>
            </a:r>
            <a:r>
              <a:rPr lang="tr-TR" sz="2200" cap="none" dirty="0" err="1">
                <a:latin typeface="Times New Roman" panose="02020603050405020304" pitchFamily="18" charset="0"/>
                <a:cs typeface="Times New Roman" panose="02020603050405020304" pitchFamily="18" charset="0"/>
              </a:rPr>
              <a:t>klavulanat</a:t>
            </a:r>
            <a:r>
              <a:rPr lang="tr-TR" sz="2200" cap="none" dirty="0">
                <a:latin typeface="Times New Roman" panose="02020603050405020304" pitchFamily="18" charset="0"/>
                <a:cs typeface="Times New Roman" panose="02020603050405020304" pitchFamily="18" charset="0"/>
              </a:rPr>
              <a:t> ve </a:t>
            </a:r>
            <a:r>
              <a:rPr lang="tr-TR" sz="2200" cap="none" dirty="0" err="1">
                <a:latin typeface="Times New Roman" panose="02020603050405020304" pitchFamily="18" charset="0"/>
                <a:cs typeface="Times New Roman" panose="02020603050405020304" pitchFamily="18" charset="0"/>
              </a:rPr>
              <a:t>fosfomisin</a:t>
            </a:r>
            <a:r>
              <a:rPr lang="tr-TR" sz="2200" cap="none" dirty="0">
                <a:latin typeface="Times New Roman" panose="02020603050405020304" pitchFamily="18" charset="0"/>
                <a:cs typeface="Times New Roman" panose="02020603050405020304" pitchFamily="18" charset="0"/>
              </a:rPr>
              <a:t> ile başlanabilir. </a:t>
            </a:r>
          </a:p>
          <a:p>
            <a:pPr algn="l">
              <a:lnSpc>
                <a:spcPts val="2400"/>
              </a:lnSpc>
              <a:spcBef>
                <a:spcPts val="600"/>
              </a:spcBef>
              <a:spcAft>
                <a:spcPts val="600"/>
              </a:spcAft>
              <a:buClr>
                <a:schemeClr val="accent1">
                  <a:lumMod val="60000"/>
                  <a:lumOff val="40000"/>
                </a:schemeClr>
              </a:buClr>
            </a:pPr>
            <a:r>
              <a:rPr lang="tr-TR" sz="2200" cap="none" dirty="0" err="1">
                <a:latin typeface="Times New Roman" panose="02020603050405020304" pitchFamily="18" charset="0"/>
                <a:cs typeface="Times New Roman" panose="02020603050405020304" pitchFamily="18" charset="0"/>
              </a:rPr>
              <a:t>Nitrofurantoin</a:t>
            </a:r>
            <a:r>
              <a:rPr lang="tr-TR" sz="2200" cap="none" dirty="0">
                <a:latin typeface="Times New Roman" panose="02020603050405020304" pitchFamily="18" charset="0"/>
                <a:cs typeface="Times New Roman" panose="02020603050405020304" pitchFamily="18" charset="0"/>
              </a:rPr>
              <a:t> ikinci trimesterde diğer bir seçenek olarak kullanılabilir. </a:t>
            </a:r>
          </a:p>
          <a:p>
            <a:pPr algn="l">
              <a:lnSpc>
                <a:spcPts val="2400"/>
              </a:lnSpc>
              <a:spcBef>
                <a:spcPts val="600"/>
              </a:spcBef>
              <a:spcAft>
                <a:spcPts val="600"/>
              </a:spcAft>
              <a:buClr>
                <a:schemeClr val="accent1">
                  <a:lumMod val="60000"/>
                  <a:lumOff val="40000"/>
                </a:schemeClr>
              </a:buClr>
            </a:pPr>
            <a:r>
              <a:rPr lang="tr-TR" sz="2200" cap="none" dirty="0">
                <a:latin typeface="Times New Roman" panose="02020603050405020304" pitchFamily="18" charset="0"/>
                <a:cs typeface="Times New Roman" panose="02020603050405020304" pitchFamily="18" charset="0"/>
              </a:rPr>
              <a:t>Kısa süreli tedavi tercih edilir. Piyelonefrit kliniği olmayan hastalarda tek doz </a:t>
            </a:r>
            <a:r>
              <a:rPr lang="tr-TR" sz="2200" cap="none" dirty="0" err="1">
                <a:latin typeface="Times New Roman" panose="02020603050405020304" pitchFamily="18" charset="0"/>
                <a:cs typeface="Times New Roman" panose="02020603050405020304" pitchFamily="18" charset="0"/>
              </a:rPr>
              <a:t>fosfomisin</a:t>
            </a:r>
            <a:r>
              <a:rPr lang="tr-TR" sz="2200" cap="none" dirty="0">
                <a:latin typeface="Times New Roman" panose="02020603050405020304" pitchFamily="18" charset="0"/>
                <a:cs typeface="Times New Roman" panose="02020603050405020304" pitchFamily="18" charset="0"/>
              </a:rPr>
              <a:t> veya 3-7 günlük tedavi süresi yeterlidir. </a:t>
            </a:r>
          </a:p>
          <a:p>
            <a:pPr>
              <a:lnSpc>
                <a:spcPts val="1380"/>
              </a:lnSpc>
              <a:spcBef>
                <a:spcPts val="600"/>
              </a:spcBef>
            </a:pPr>
            <a:endParaRPr lang="tr-TR" sz="22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391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23758E-FDF8-2B94-B858-608E4C6B0AA2}"/>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Komplike İYE tedavisi</a:t>
            </a:r>
            <a:endParaRPr lang="tr-TR" dirty="0"/>
          </a:p>
        </p:txBody>
      </p:sp>
      <p:sp>
        <p:nvSpPr>
          <p:cNvPr id="3" name="İçerik Yer Tutucusu 2">
            <a:extLst>
              <a:ext uri="{FF2B5EF4-FFF2-40B4-BE49-F238E27FC236}">
                <a16:creationId xmlns:a16="http://schemas.microsoft.com/office/drawing/2014/main" id="{CE050B2B-8A77-AE88-9AF6-5C144174B34C}"/>
              </a:ext>
            </a:extLst>
          </p:cNvPr>
          <p:cNvSpPr>
            <a:spLocks noGrp="1"/>
          </p:cNvSpPr>
          <p:nvPr>
            <p:ph idx="1"/>
          </p:nvPr>
        </p:nvSpPr>
        <p:spPr/>
        <p:txBody>
          <a:bodyPr/>
          <a:lstStyle/>
          <a:p>
            <a:pPr marL="0" indent="0">
              <a:lnSpc>
                <a:spcPts val="2400"/>
              </a:lnSpc>
              <a:spcBef>
                <a:spcPts val="600"/>
              </a:spcBef>
              <a:spcAft>
                <a:spcPts val="600"/>
              </a:spcAft>
              <a:buClr>
                <a:schemeClr val="accent1">
                  <a:lumMod val="60000"/>
                  <a:lumOff val="40000"/>
                </a:schemeClr>
              </a:buClr>
              <a:buNone/>
            </a:pPr>
            <a:r>
              <a:rPr lang="tr-TR" sz="2000" i="0" cap="none" dirty="0">
                <a:solidFill>
                  <a:schemeClr val="accent1">
                    <a:lumMod val="75000"/>
                  </a:schemeClr>
                </a:solidFill>
                <a:effectLst/>
                <a:latin typeface="Times New Roman" panose="02020603050405020304" pitchFamily="18" charset="0"/>
                <a:cs typeface="Times New Roman" panose="02020603050405020304" pitchFamily="18" charset="0"/>
              </a:rPr>
              <a:t>Gebede Tedavi</a:t>
            </a:r>
          </a:p>
          <a:p>
            <a:pPr algn="l">
              <a:lnSpc>
                <a:spcPts val="2400"/>
              </a:lnSpc>
              <a:spcBef>
                <a:spcPts val="600"/>
              </a:spcBef>
              <a:spcAft>
                <a:spcPts val="600"/>
              </a:spcAft>
              <a:buClr>
                <a:schemeClr val="accent1">
                  <a:lumMod val="60000"/>
                  <a:lumOff val="40000"/>
                </a:schemeClr>
              </a:buClr>
            </a:pPr>
            <a:r>
              <a:rPr lang="tr-TR" sz="2000" cap="none" dirty="0">
                <a:latin typeface="Times New Roman" panose="02020603050405020304" pitchFamily="18" charset="0"/>
                <a:cs typeface="Times New Roman" panose="02020603050405020304" pitchFamily="18" charset="0"/>
              </a:rPr>
              <a:t>Akut piyelonefrit tanısı konan gebelere mutlaka yatırılarak </a:t>
            </a:r>
            <a:r>
              <a:rPr lang="tr-TR" sz="2000" cap="none" dirty="0" err="1">
                <a:latin typeface="Times New Roman" panose="02020603050405020304" pitchFamily="18" charset="0"/>
                <a:cs typeface="Times New Roman" panose="02020603050405020304" pitchFamily="18" charset="0"/>
              </a:rPr>
              <a:t>parenteral</a:t>
            </a:r>
            <a:r>
              <a:rPr lang="tr-TR" sz="2000" cap="none" dirty="0">
                <a:latin typeface="Times New Roman" panose="02020603050405020304" pitchFamily="18" charset="0"/>
                <a:cs typeface="Times New Roman" panose="02020603050405020304" pitchFamily="18" charset="0"/>
              </a:rPr>
              <a:t> antibiyotik tedavisi verilmelidir. </a:t>
            </a:r>
          </a:p>
          <a:p>
            <a:pPr algn="l">
              <a:lnSpc>
                <a:spcPts val="2400"/>
              </a:lnSpc>
              <a:spcBef>
                <a:spcPts val="600"/>
              </a:spcBef>
              <a:spcAft>
                <a:spcPts val="600"/>
              </a:spcAft>
              <a:buClr>
                <a:schemeClr val="accent1">
                  <a:lumMod val="60000"/>
                  <a:lumOff val="40000"/>
                </a:schemeClr>
              </a:buClr>
            </a:pPr>
            <a:r>
              <a:rPr lang="tr-TR" sz="2000" cap="none" dirty="0" err="1">
                <a:latin typeface="Times New Roman" panose="02020603050405020304" pitchFamily="18" charset="0"/>
                <a:cs typeface="Times New Roman" panose="02020603050405020304" pitchFamily="18" charset="0"/>
              </a:rPr>
              <a:t>Parenteral</a:t>
            </a:r>
            <a:r>
              <a:rPr lang="tr-TR" sz="2000" cap="none" dirty="0">
                <a:latin typeface="Times New Roman" panose="02020603050405020304" pitchFamily="18" charset="0"/>
                <a:cs typeface="Times New Roman" panose="02020603050405020304" pitchFamily="18" charset="0"/>
              </a:rPr>
              <a:t> geniş spektrumlu beta-laktam antibiyotikler ampirik tedavide tercih edilir. Tek başına ampisiline yüksek direnç olduğundan ampisilin ve </a:t>
            </a:r>
            <a:r>
              <a:rPr lang="tr-TR" sz="2000" cap="none" dirty="0" err="1">
                <a:latin typeface="Times New Roman" panose="02020603050405020304" pitchFamily="18" charset="0"/>
                <a:cs typeface="Times New Roman" panose="02020603050405020304" pitchFamily="18" charset="0"/>
              </a:rPr>
              <a:t>gentamisin</a:t>
            </a:r>
            <a:r>
              <a:rPr lang="tr-TR" sz="2000" cap="none" dirty="0">
                <a:latin typeface="Times New Roman" panose="02020603050405020304" pitchFamily="18" charset="0"/>
                <a:cs typeface="Times New Roman" panose="02020603050405020304" pitchFamily="18" charset="0"/>
              </a:rPr>
              <a:t> kombine veya sefalosporinler (</a:t>
            </a:r>
            <a:r>
              <a:rPr lang="tr-TR" sz="2000" cap="none" dirty="0" err="1">
                <a:latin typeface="Times New Roman" panose="02020603050405020304" pitchFamily="18" charset="0"/>
                <a:cs typeface="Times New Roman" panose="02020603050405020304" pitchFamily="18" charset="0"/>
              </a:rPr>
              <a:t>seftriakson</a:t>
            </a:r>
            <a:r>
              <a:rPr lang="tr-TR" sz="2000" cap="none" dirty="0">
                <a:latin typeface="Times New Roman" panose="02020603050405020304" pitchFamily="18" charset="0"/>
                <a:cs typeface="Times New Roman" panose="02020603050405020304" pitchFamily="18" charset="0"/>
              </a:rPr>
              <a:t>) kullanılabilir</a:t>
            </a:r>
            <a:r>
              <a:rPr lang="tr-TR" cap="none" dirty="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a:p>
            <a:pPr algn="l">
              <a:lnSpc>
                <a:spcPts val="2400"/>
              </a:lnSpc>
              <a:spcBef>
                <a:spcPts val="600"/>
              </a:spcBef>
              <a:spcAft>
                <a:spcPts val="600"/>
              </a:spcAft>
              <a:buClr>
                <a:schemeClr val="accent1">
                  <a:lumMod val="60000"/>
                  <a:lumOff val="40000"/>
                </a:schemeClr>
              </a:buClr>
            </a:pPr>
            <a:r>
              <a:rPr lang="tr-TR" sz="2000" i="0" cap="none" dirty="0">
                <a:solidFill>
                  <a:srgbClr val="000000"/>
                </a:solidFill>
                <a:effectLst/>
                <a:latin typeface="Times New Roman" panose="02020603050405020304" pitchFamily="18" charset="0"/>
                <a:cs typeface="Times New Roman" panose="02020603050405020304" pitchFamily="18" charset="0"/>
              </a:rPr>
              <a:t>Piyelonefrit erken doğum için bir risk oluşturduğundan sevk düşünülmelidir! </a:t>
            </a:r>
          </a:p>
          <a:p>
            <a:endParaRPr lang="tr-TR" dirty="0"/>
          </a:p>
        </p:txBody>
      </p:sp>
    </p:spTree>
    <p:extLst>
      <p:ext uri="{BB962C8B-B14F-4D97-AF65-F5344CB8AC3E}">
        <p14:creationId xmlns:p14="http://schemas.microsoft.com/office/powerpoint/2010/main" val="1985919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7A673B-14EE-816A-547F-B8E602FC3BA8}"/>
              </a:ext>
            </a:extLst>
          </p:cNvPr>
          <p:cNvSpPr>
            <a:spLocks noGrp="1"/>
          </p:cNvSpPr>
          <p:nvPr>
            <p:ph type="title"/>
          </p:nvPr>
        </p:nvSpPr>
        <p:spPr>
          <a:xfrm>
            <a:off x="913775" y="618517"/>
            <a:ext cx="10551486" cy="1596177"/>
          </a:xfrm>
          <a:solidFill>
            <a:schemeClr val="accent1">
              <a:lumMod val="20000"/>
              <a:lumOff val="80000"/>
            </a:schemeClr>
          </a:solidFill>
        </p:spPr>
        <p:txBody>
          <a:bodyPr>
            <a:normAutofit/>
          </a:bodyPr>
          <a:lstStyle/>
          <a:p>
            <a:r>
              <a:rPr lang="tr-TR" dirty="0">
                <a:latin typeface="Times New Roman" panose="02020603050405020304" pitchFamily="18" charset="0"/>
                <a:cs typeface="Times New Roman" panose="02020603050405020304" pitchFamily="18" charset="0"/>
              </a:rPr>
              <a:t>ÖĞRENİM HEDEFLERİ</a:t>
            </a:r>
          </a:p>
        </p:txBody>
      </p:sp>
      <p:sp>
        <p:nvSpPr>
          <p:cNvPr id="3" name="İçerik Yer Tutucusu 2">
            <a:extLst>
              <a:ext uri="{FF2B5EF4-FFF2-40B4-BE49-F238E27FC236}">
                <a16:creationId xmlns:a16="http://schemas.microsoft.com/office/drawing/2014/main" id="{A6F6C12D-D6A5-A920-E821-4D0B9EAF1522}"/>
              </a:ext>
            </a:extLst>
          </p:cNvPr>
          <p:cNvSpPr>
            <a:spLocks noGrp="1"/>
          </p:cNvSpPr>
          <p:nvPr>
            <p:ph idx="1"/>
          </p:nvPr>
        </p:nvSpPr>
        <p:spPr>
          <a:xfrm>
            <a:off x="913774" y="2367092"/>
            <a:ext cx="6440412" cy="3424107"/>
          </a:xfrm>
        </p:spPr>
        <p:txBody>
          <a:bodyPr>
            <a:normAutofit/>
          </a:bodyPr>
          <a:lstStyle/>
          <a:p>
            <a:r>
              <a:rPr lang="tr-TR" cap="none" dirty="0">
                <a:latin typeface="Times New Roman" panose="02020603050405020304" pitchFamily="18" charset="0"/>
                <a:cs typeface="Times New Roman" panose="02020603050405020304" pitchFamily="18" charset="0"/>
              </a:rPr>
              <a:t>İdrar yolu enfeksiyonunun tanımını yapabilmek</a:t>
            </a:r>
          </a:p>
          <a:p>
            <a:r>
              <a:rPr lang="tr-TR" cap="none" dirty="0">
                <a:latin typeface="Times New Roman" panose="02020603050405020304" pitchFamily="18" charset="0"/>
                <a:cs typeface="Times New Roman" panose="02020603050405020304" pitchFamily="18" charset="0"/>
              </a:rPr>
              <a:t>İYE sıklığını ve risk faktörlerini tanımlayabilmek</a:t>
            </a:r>
          </a:p>
          <a:p>
            <a:r>
              <a:rPr lang="tr-TR" cap="none" dirty="0">
                <a:latin typeface="Times New Roman" panose="02020603050405020304" pitchFamily="18" charset="0"/>
                <a:cs typeface="Times New Roman" panose="02020603050405020304" pitchFamily="18" charset="0"/>
              </a:rPr>
              <a:t>İYE sınıflamasını yapabilmek</a:t>
            </a:r>
          </a:p>
          <a:p>
            <a:r>
              <a:rPr lang="tr-TR" cap="none" dirty="0">
                <a:latin typeface="Times New Roman" panose="02020603050405020304" pitchFamily="18" charset="0"/>
                <a:cs typeface="Times New Roman" panose="02020603050405020304" pitchFamily="18" charset="0"/>
              </a:rPr>
              <a:t>İYE tanı kriterlerini ve kırmızı bayrak semptomlarını sayabilmek</a:t>
            </a:r>
          </a:p>
          <a:p>
            <a:r>
              <a:rPr lang="tr-TR" cap="none" dirty="0">
                <a:latin typeface="Times New Roman" panose="02020603050405020304" pitchFamily="18" charset="0"/>
                <a:cs typeface="Times New Roman" panose="02020603050405020304" pitchFamily="18" charset="0"/>
              </a:rPr>
              <a:t>İYE tedavisindeki yaklaşımları ve kullanılan ilaçları sayabilmek</a:t>
            </a:r>
          </a:p>
          <a:p>
            <a:endParaRPr lang="tr-TR" cap="none" dirty="0">
              <a:latin typeface="Times New Roman" panose="02020603050405020304" pitchFamily="18" charset="0"/>
              <a:cs typeface="Times New Roman" panose="02020603050405020304" pitchFamily="18" charset="0"/>
            </a:endParaRPr>
          </a:p>
          <a:p>
            <a:endParaRPr lang="tr-TR" cap="none" dirty="0">
              <a:latin typeface="Times New Roman" panose="02020603050405020304" pitchFamily="18" charset="0"/>
              <a:cs typeface="Times New Roman" panose="02020603050405020304" pitchFamily="18" charset="0"/>
            </a:endParaRPr>
          </a:p>
        </p:txBody>
      </p:sp>
      <p:pic>
        <p:nvPicPr>
          <p:cNvPr id="1026" name="Picture 2" descr="Learning Objectives: How to Write, Types and Examples">
            <a:extLst>
              <a:ext uri="{FF2B5EF4-FFF2-40B4-BE49-F238E27FC236}">
                <a16:creationId xmlns:a16="http://schemas.microsoft.com/office/drawing/2014/main" id="{32AE6676-8E2B-B4C1-3DA4-1E72F7196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62" r="5706" b="-3"/>
          <a:stretch/>
        </p:blipFill>
        <p:spPr bwMode="auto">
          <a:xfrm>
            <a:off x="7783760" y="3003768"/>
            <a:ext cx="3494466" cy="250404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963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3AEF5F-2E4A-C863-B952-DB1EF939DCA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5301498-705B-9516-55CA-E20EB4072AB3}"/>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42C7A972-2863-F80B-F126-9B42E4005B97}"/>
              </a:ext>
            </a:extLst>
          </p:cNvPr>
          <p:cNvPicPr>
            <a:picLocks noChangeAspect="1"/>
          </p:cNvPicPr>
          <p:nvPr/>
        </p:nvPicPr>
        <p:blipFill>
          <a:blip r:embed="rId2"/>
          <a:stretch>
            <a:fillRect/>
          </a:stretch>
        </p:blipFill>
        <p:spPr>
          <a:xfrm>
            <a:off x="2563824" y="1058974"/>
            <a:ext cx="7064352" cy="4740051"/>
          </a:xfrm>
          <a:prstGeom prst="rect">
            <a:avLst/>
          </a:prstGeom>
        </p:spPr>
      </p:pic>
      <p:pic>
        <p:nvPicPr>
          <p:cNvPr id="7" name="Resim 6">
            <a:extLst>
              <a:ext uri="{FF2B5EF4-FFF2-40B4-BE49-F238E27FC236}">
                <a16:creationId xmlns:a16="http://schemas.microsoft.com/office/drawing/2014/main" id="{F8F0BCED-23D8-278C-483B-C2A208DC6A57}"/>
              </a:ext>
            </a:extLst>
          </p:cNvPr>
          <p:cNvPicPr>
            <a:picLocks noChangeAspect="1"/>
          </p:cNvPicPr>
          <p:nvPr/>
        </p:nvPicPr>
        <p:blipFill>
          <a:blip r:embed="rId3"/>
          <a:stretch>
            <a:fillRect/>
          </a:stretch>
        </p:blipFill>
        <p:spPr>
          <a:xfrm>
            <a:off x="2563824" y="595462"/>
            <a:ext cx="1615214" cy="266978"/>
          </a:xfrm>
          <a:prstGeom prst="rect">
            <a:avLst/>
          </a:prstGeom>
        </p:spPr>
      </p:pic>
    </p:spTree>
    <p:extLst>
      <p:ext uri="{BB962C8B-B14F-4D97-AF65-F5344CB8AC3E}">
        <p14:creationId xmlns:p14="http://schemas.microsoft.com/office/powerpoint/2010/main" val="3880887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D60148-E0BB-B943-732D-B080D0388EB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B9B45F6-AD35-782F-EE9C-DF8CA8C34A8F}"/>
              </a:ext>
            </a:extLst>
          </p:cNvPr>
          <p:cNvSpPr>
            <a:spLocks noGrp="1"/>
          </p:cNvSpPr>
          <p:nvPr>
            <p:ph idx="1"/>
          </p:nvPr>
        </p:nvSpPr>
        <p:spPr/>
        <p:txBody>
          <a:bodyPr/>
          <a:lstStyle/>
          <a:p>
            <a:endParaRPr lang="tr-TR"/>
          </a:p>
        </p:txBody>
      </p:sp>
      <p:pic>
        <p:nvPicPr>
          <p:cNvPr id="4" name="Picture 2">
            <a:extLst>
              <a:ext uri="{FF2B5EF4-FFF2-40B4-BE49-F238E27FC236}">
                <a16:creationId xmlns:a16="http://schemas.microsoft.com/office/drawing/2014/main" id="{5B56F7D4-F802-4AC5-F087-E7F3B9B60ABA}"/>
              </a:ext>
            </a:extLst>
          </p:cNvPr>
          <p:cNvPicPr>
            <a:picLocks noChangeAspect="1"/>
          </p:cNvPicPr>
          <p:nvPr/>
        </p:nvPicPr>
        <p:blipFill>
          <a:blip r:embed="rId2"/>
          <a:stretch>
            <a:fillRect/>
          </a:stretch>
        </p:blipFill>
        <p:spPr>
          <a:xfrm>
            <a:off x="1828801" y="185607"/>
            <a:ext cx="8806918" cy="6477000"/>
          </a:xfrm>
          <a:prstGeom prst="rect">
            <a:avLst/>
          </a:prstGeom>
        </p:spPr>
      </p:pic>
    </p:spTree>
    <p:extLst>
      <p:ext uri="{BB962C8B-B14F-4D97-AF65-F5344CB8AC3E}">
        <p14:creationId xmlns:p14="http://schemas.microsoft.com/office/powerpoint/2010/main" val="3822931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CB3FFE-C79E-1115-7833-AB4151B180D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216ADFD-6FC1-E1F9-F1A0-C8C4C3125C53}"/>
              </a:ext>
            </a:extLst>
          </p:cNvPr>
          <p:cNvSpPr>
            <a:spLocks noGrp="1"/>
          </p:cNvSpPr>
          <p:nvPr>
            <p:ph idx="1"/>
          </p:nvPr>
        </p:nvSpPr>
        <p:spPr/>
        <p:txBody>
          <a:bodyPr/>
          <a:lstStyle/>
          <a:p>
            <a:endParaRPr lang="tr-TR"/>
          </a:p>
        </p:txBody>
      </p:sp>
      <p:pic>
        <p:nvPicPr>
          <p:cNvPr id="4" name="Picture 2">
            <a:extLst>
              <a:ext uri="{FF2B5EF4-FFF2-40B4-BE49-F238E27FC236}">
                <a16:creationId xmlns:a16="http://schemas.microsoft.com/office/drawing/2014/main" id="{FC6B7761-64CA-D3DF-7202-6FD04D37B1CA}"/>
              </a:ext>
            </a:extLst>
          </p:cNvPr>
          <p:cNvPicPr>
            <a:picLocks noChangeAspect="1"/>
          </p:cNvPicPr>
          <p:nvPr/>
        </p:nvPicPr>
        <p:blipFill>
          <a:blip r:embed="rId2"/>
          <a:stretch>
            <a:fillRect/>
          </a:stretch>
        </p:blipFill>
        <p:spPr>
          <a:xfrm>
            <a:off x="2824158" y="190500"/>
            <a:ext cx="6543683" cy="6477000"/>
          </a:xfrm>
          <a:prstGeom prst="rect">
            <a:avLst/>
          </a:prstGeom>
        </p:spPr>
      </p:pic>
    </p:spTree>
    <p:extLst>
      <p:ext uri="{BB962C8B-B14F-4D97-AF65-F5344CB8AC3E}">
        <p14:creationId xmlns:p14="http://schemas.microsoft.com/office/powerpoint/2010/main" val="3008241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7786FB-593F-5E69-E62A-BF6BC8457838}"/>
              </a:ext>
            </a:extLst>
          </p:cNvPr>
          <p:cNvSpPr>
            <a:spLocks noGrp="1"/>
          </p:cNvSpPr>
          <p:nvPr>
            <p:ph type="title"/>
          </p:nvPr>
        </p:nvSpPr>
        <p:spPr>
          <a:solidFill>
            <a:schemeClr val="accent1">
              <a:lumMod val="20000"/>
              <a:lumOff val="80000"/>
            </a:schemeClr>
          </a:solidFill>
        </p:spPr>
        <p:txBody>
          <a:bodyPr/>
          <a:lstStyle/>
          <a:p>
            <a:r>
              <a:rPr lang="tr-TR" dirty="0">
                <a:solidFill>
                  <a:schemeClr val="tx1"/>
                </a:solidFill>
                <a:latin typeface="Times New Roman" panose="02020603050405020304" pitchFamily="18" charset="0"/>
                <a:cs typeface="Times New Roman" panose="02020603050405020304" pitchFamily="18" charset="0"/>
              </a:rPr>
              <a:t>Komplike İYE </a:t>
            </a:r>
            <a:endParaRPr lang="tr-TR" dirty="0">
              <a:solidFill>
                <a:schemeClr val="tx1"/>
              </a:solidFill>
            </a:endParaRPr>
          </a:p>
        </p:txBody>
      </p:sp>
      <p:sp>
        <p:nvSpPr>
          <p:cNvPr id="6" name="Metin kutusu 5">
            <a:extLst>
              <a:ext uri="{FF2B5EF4-FFF2-40B4-BE49-F238E27FC236}">
                <a16:creationId xmlns:a16="http://schemas.microsoft.com/office/drawing/2014/main" id="{C4A2F15F-0D38-D8DE-0321-6940109722DA}"/>
              </a:ext>
            </a:extLst>
          </p:cNvPr>
          <p:cNvSpPr txBox="1"/>
          <p:nvPr/>
        </p:nvSpPr>
        <p:spPr>
          <a:xfrm>
            <a:off x="913774" y="2214694"/>
            <a:ext cx="10364450" cy="4457952"/>
          </a:xfrm>
          <a:prstGeom prst="rect">
            <a:avLst/>
          </a:prstGeom>
          <a:noFill/>
        </p:spPr>
        <p:txBody>
          <a:bodyPr wrap="square">
            <a:spAutoFit/>
          </a:bodyPr>
          <a:lstStyle/>
          <a:p>
            <a:pPr>
              <a:lnSpc>
                <a:spcPct val="150000"/>
              </a:lnSpc>
              <a:buClr>
                <a:schemeClr val="accent1">
                  <a:lumMod val="60000"/>
                  <a:lumOff val="40000"/>
                </a:schemeClr>
              </a:buClr>
            </a:pPr>
            <a:r>
              <a:rPr lang="tr-TR" sz="2400" cap="none" dirty="0">
                <a:solidFill>
                  <a:schemeClr val="accent1">
                    <a:lumMod val="75000"/>
                  </a:schemeClr>
                </a:solidFill>
                <a:latin typeface="Times New Roman" panose="02020603050405020304" pitchFamily="18" charset="0"/>
                <a:cs typeface="Times New Roman" pitchFamily="18" charset="0"/>
              </a:rPr>
              <a:t>Katater </a:t>
            </a:r>
            <a:r>
              <a:rPr lang="tr-TR" sz="2400" dirty="0">
                <a:solidFill>
                  <a:schemeClr val="accent1">
                    <a:lumMod val="75000"/>
                  </a:schemeClr>
                </a:solidFill>
                <a:latin typeface="Times New Roman" panose="02020603050405020304" pitchFamily="18" charset="0"/>
                <a:cs typeface="Times New Roman" pitchFamily="18" charset="0"/>
              </a:rPr>
              <a:t>İlişkili İYE</a:t>
            </a:r>
            <a:endParaRPr lang="tr-TR" sz="2400" cap="none" dirty="0">
              <a:solidFill>
                <a:srgbClr val="FF0000"/>
              </a:solidFill>
              <a:latin typeface="Times New Roman" panose="02020603050405020304" pitchFamily="18" charset="0"/>
              <a:cs typeface="Times New Roman" panose="02020603050405020304" pitchFamily="18" charset="0"/>
            </a:endParaRPr>
          </a:p>
          <a:p>
            <a:pPr marL="342900" indent="-342900">
              <a:lnSpc>
                <a:spcPct val="150000"/>
              </a:lnSpc>
              <a:buClr>
                <a:schemeClr val="accent1">
                  <a:lumMod val="60000"/>
                  <a:lumOff val="40000"/>
                </a:schemeClr>
              </a:buClr>
              <a:buFont typeface="Arial" panose="020B0604020202020204" pitchFamily="34" charset="0"/>
              <a:buChar char="•"/>
            </a:pPr>
            <a:r>
              <a:rPr lang="tr-TR" sz="2400" cap="none" dirty="0">
                <a:latin typeface="Times New Roman" pitchFamily="18" charset="0"/>
                <a:cs typeface="Times New Roman" pitchFamily="18" charset="0"/>
              </a:rPr>
              <a:t>İdrar kateteri olan hastaların %3-10 unda bakteriüri görülür ve bunların %10-25’inde </a:t>
            </a:r>
            <a:r>
              <a:rPr lang="tr-TR" sz="2400" dirty="0">
                <a:latin typeface="Times New Roman" pitchFamily="18" charset="0"/>
                <a:cs typeface="Times New Roman" pitchFamily="18" charset="0"/>
              </a:rPr>
              <a:t>İYE</a:t>
            </a:r>
            <a:r>
              <a:rPr lang="tr-TR" sz="2400" cap="none" dirty="0">
                <a:latin typeface="Times New Roman" pitchFamily="18" charset="0"/>
                <a:cs typeface="Times New Roman" pitchFamily="18" charset="0"/>
              </a:rPr>
              <a:t> gelişir.</a:t>
            </a:r>
          </a:p>
          <a:p>
            <a:pPr marL="342900" indent="-342900">
              <a:lnSpc>
                <a:spcPct val="150000"/>
              </a:lnSpc>
              <a:buClr>
                <a:schemeClr val="accent1">
                  <a:lumMod val="60000"/>
                  <a:lumOff val="40000"/>
                </a:schemeClr>
              </a:buClr>
              <a:buFont typeface="Arial" panose="020B0604020202020204" pitchFamily="34" charset="0"/>
              <a:buChar char="•"/>
            </a:pPr>
            <a:r>
              <a:rPr lang="tr-TR" sz="2400" cap="none" dirty="0">
                <a:latin typeface="Times New Roman" pitchFamily="18" charset="0"/>
                <a:cs typeface="Times New Roman" pitchFamily="18" charset="0"/>
              </a:rPr>
              <a:t>Kateterizasyon süresi uzadıkça risk artmaktadır.</a:t>
            </a:r>
          </a:p>
          <a:p>
            <a:pPr marL="342900" indent="-342900">
              <a:lnSpc>
                <a:spcPct val="150000"/>
              </a:lnSpc>
              <a:buClr>
                <a:schemeClr val="accent1">
                  <a:lumMod val="60000"/>
                  <a:lumOff val="40000"/>
                </a:schemeClr>
              </a:buClr>
              <a:buFont typeface="Arial" panose="020B0604020202020204" pitchFamily="34" charset="0"/>
              <a:buChar char="•"/>
            </a:pPr>
            <a:r>
              <a:rPr lang="tr-TR" sz="2400" cap="none" dirty="0">
                <a:latin typeface="Times New Roman" pitchFamily="18" charset="0"/>
                <a:cs typeface="Times New Roman" pitchFamily="18" charset="0"/>
              </a:rPr>
              <a:t>En yaygın semptom </a:t>
            </a:r>
            <a:r>
              <a:rPr lang="tr-TR" sz="2400" cap="none" dirty="0">
                <a:latin typeface="Times New Roman" panose="02020603050405020304" pitchFamily="18" charset="0"/>
                <a:cs typeface="Times New Roman" pitchFamily="18" charset="0"/>
                <a:sym typeface="Wingdings" panose="05000000000000000000" pitchFamily="2" charset="2"/>
              </a:rPr>
              <a:t> Ateş</a:t>
            </a:r>
          </a:p>
          <a:p>
            <a:pPr marL="342900" indent="-342900">
              <a:lnSpc>
                <a:spcPct val="150000"/>
              </a:lnSpc>
              <a:buClr>
                <a:schemeClr val="accent1">
                  <a:lumMod val="60000"/>
                  <a:lumOff val="40000"/>
                </a:schemeClr>
              </a:buClr>
              <a:buFont typeface="Arial" panose="020B0604020202020204" pitchFamily="34" charset="0"/>
              <a:buChar char="•"/>
            </a:pPr>
            <a:r>
              <a:rPr lang="tr-TR" sz="2400" cap="none" dirty="0">
                <a:latin typeface="Times New Roman" panose="02020603050405020304" pitchFamily="18" charset="0"/>
                <a:cs typeface="Times New Roman" panose="02020603050405020304" pitchFamily="18" charset="0"/>
              </a:rPr>
              <a:t>Özellikle yaşlı hastalarda ateş , yan ağrısı ya da </a:t>
            </a:r>
            <a:r>
              <a:rPr lang="tr-TR" sz="2400" cap="none" dirty="0" err="1">
                <a:latin typeface="Times New Roman" panose="02020603050405020304" pitchFamily="18" charset="0"/>
                <a:cs typeface="Times New Roman" panose="02020603050405020304" pitchFamily="18" charset="0"/>
              </a:rPr>
              <a:t>dizüri</a:t>
            </a:r>
            <a:r>
              <a:rPr lang="tr-TR" sz="2400" cap="none" dirty="0">
                <a:latin typeface="Times New Roman" panose="02020603050405020304" pitchFamily="18" charset="0"/>
                <a:cs typeface="Times New Roman" panose="02020603050405020304" pitchFamily="18" charset="0"/>
              </a:rPr>
              <a:t> olmadan davranış değişikliği, </a:t>
            </a:r>
            <a:r>
              <a:rPr lang="tr-TR" sz="2400" cap="none" dirty="0" err="1">
                <a:latin typeface="Times New Roman" panose="02020603050405020304" pitchFamily="18" charset="0"/>
                <a:cs typeface="Times New Roman" panose="02020603050405020304" pitchFamily="18" charset="0"/>
              </a:rPr>
              <a:t>delirium</a:t>
            </a:r>
            <a:r>
              <a:rPr lang="tr-TR" sz="2400" cap="none" dirty="0">
                <a:latin typeface="Times New Roman" panose="02020603050405020304" pitchFamily="18" charset="0"/>
                <a:cs typeface="Times New Roman" panose="02020603050405020304" pitchFamily="18" charset="0"/>
              </a:rPr>
              <a:t> gibi </a:t>
            </a:r>
            <a:r>
              <a:rPr lang="tr-TR" sz="2400" cap="none" dirty="0" err="1">
                <a:latin typeface="Times New Roman" panose="02020603050405020304" pitchFamily="18" charset="0"/>
                <a:cs typeface="Times New Roman" panose="02020603050405020304" pitchFamily="18" charset="0"/>
              </a:rPr>
              <a:t>nonspesifik</a:t>
            </a:r>
            <a:r>
              <a:rPr lang="tr-TR" sz="2400" cap="none" dirty="0">
                <a:latin typeface="Times New Roman" panose="02020603050405020304" pitchFamily="18" charset="0"/>
                <a:cs typeface="Times New Roman" panose="02020603050405020304" pitchFamily="18" charset="0"/>
              </a:rPr>
              <a:t> bulgularla kendini gösteren </a:t>
            </a:r>
            <a:r>
              <a:rPr lang="tr-TR" sz="2400" dirty="0">
                <a:latin typeface="Times New Roman" panose="02020603050405020304" pitchFamily="18" charset="0"/>
                <a:cs typeface="Times New Roman" panose="02020603050405020304" pitchFamily="18" charset="0"/>
              </a:rPr>
              <a:t>İYE</a:t>
            </a:r>
            <a:r>
              <a:rPr lang="tr-TR" sz="2400" cap="none" dirty="0">
                <a:latin typeface="Times New Roman" panose="02020603050405020304" pitchFamily="18" charset="0"/>
                <a:cs typeface="Times New Roman" panose="02020603050405020304" pitchFamily="18" charset="0"/>
              </a:rPr>
              <a:t> gelişebileceği akılda tutulmalıdır.</a:t>
            </a:r>
          </a:p>
        </p:txBody>
      </p:sp>
    </p:spTree>
    <p:extLst>
      <p:ext uri="{BB962C8B-B14F-4D97-AF65-F5344CB8AC3E}">
        <p14:creationId xmlns:p14="http://schemas.microsoft.com/office/powerpoint/2010/main" val="1051790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40F5E4-3824-F859-C0FF-0DE82A032F85}"/>
              </a:ext>
            </a:extLst>
          </p:cNvPr>
          <p:cNvSpPr>
            <a:spLocks noGrp="1"/>
          </p:cNvSpPr>
          <p:nvPr>
            <p:ph type="title"/>
          </p:nvPr>
        </p:nvSpPr>
        <p:spPr>
          <a:solidFill>
            <a:schemeClr val="accent1">
              <a:lumMod val="20000"/>
              <a:lumOff val="80000"/>
            </a:schemeClr>
          </a:solidFill>
        </p:spPr>
        <p:txBody>
          <a:bodyPr/>
          <a:lstStyle/>
          <a:p>
            <a:r>
              <a:rPr lang="tr-TR" dirty="0">
                <a:solidFill>
                  <a:schemeClr val="tx1"/>
                </a:solidFill>
                <a:latin typeface="Times New Roman" panose="02020603050405020304" pitchFamily="18" charset="0"/>
                <a:cs typeface="Times New Roman" panose="02020603050405020304" pitchFamily="18" charset="0"/>
              </a:rPr>
              <a:t>Komplike İYE </a:t>
            </a:r>
            <a:endParaRPr lang="tr-TR" dirty="0">
              <a:solidFill>
                <a:schemeClr val="tx1"/>
              </a:solidFill>
            </a:endParaRPr>
          </a:p>
        </p:txBody>
      </p:sp>
      <mc:AlternateContent xmlns:mc="http://schemas.openxmlformats.org/markup-compatibility/2006" xmlns:a14="http://schemas.microsoft.com/office/drawing/2010/main">
        <mc:Choice Requires="a14">
          <p:sp>
            <p:nvSpPr>
              <p:cNvPr id="3" name="İçerik Yer Tutucusu 2">
                <a:extLst>
                  <a:ext uri="{FF2B5EF4-FFF2-40B4-BE49-F238E27FC236}">
                    <a16:creationId xmlns:a16="http://schemas.microsoft.com/office/drawing/2014/main" id="{051388BD-C4F5-9AF5-AA33-8271C2A36333}"/>
                  </a:ext>
                </a:extLst>
              </p:cNvPr>
              <p:cNvSpPr>
                <a:spLocks noGrp="1"/>
              </p:cNvSpPr>
              <p:nvPr>
                <p:ph sz="half" idx="1"/>
              </p:nvPr>
            </p:nvSpPr>
            <p:spPr>
              <a:xfrm>
                <a:off x="1371600" y="2285999"/>
                <a:ext cx="4447786" cy="4327452"/>
              </a:xfrm>
            </p:spPr>
            <p:txBody>
              <a:bodyPr>
                <a:normAutofit fontScale="92500" lnSpcReduction="10000"/>
              </a:bodyPr>
              <a:lstStyle/>
              <a:p>
                <a:pPr marL="0" indent="0">
                  <a:buClr>
                    <a:schemeClr val="accent1">
                      <a:lumMod val="60000"/>
                      <a:lumOff val="40000"/>
                    </a:schemeClr>
                  </a:buClr>
                  <a:buNone/>
                </a:pPr>
                <a:r>
                  <a:rPr lang="tr-TR" sz="2000" b="1" cap="none" dirty="0">
                    <a:solidFill>
                      <a:schemeClr val="accent1">
                        <a:lumMod val="75000"/>
                      </a:schemeClr>
                    </a:solidFill>
                    <a:latin typeface="Times New Roman" panose="02020603050405020304" pitchFamily="18" charset="0"/>
                    <a:cs typeface="Times New Roman" panose="02020603050405020304" pitchFamily="18" charset="0"/>
                  </a:rPr>
                  <a:t>Katater </a:t>
                </a:r>
                <a:r>
                  <a:rPr lang="tr-TR" b="1" cap="none" dirty="0">
                    <a:solidFill>
                      <a:schemeClr val="accent1">
                        <a:lumMod val="75000"/>
                      </a:schemeClr>
                    </a:solidFill>
                    <a:latin typeface="Times New Roman" panose="02020603050405020304" pitchFamily="18" charset="0"/>
                    <a:cs typeface="Times New Roman" panose="02020603050405020304" pitchFamily="18" charset="0"/>
                  </a:rPr>
                  <a:t>İ</a:t>
                </a:r>
                <a:r>
                  <a:rPr lang="tr-TR" sz="2000" b="1" cap="none" dirty="0">
                    <a:solidFill>
                      <a:schemeClr val="accent1">
                        <a:lumMod val="75000"/>
                      </a:schemeClr>
                    </a:solidFill>
                    <a:latin typeface="Times New Roman" panose="02020603050405020304" pitchFamily="18" charset="0"/>
                    <a:cs typeface="Times New Roman" panose="02020603050405020304" pitchFamily="18" charset="0"/>
                  </a:rPr>
                  <a:t>lişkili İYE</a:t>
                </a:r>
                <a:endParaRPr lang="tr-TR" sz="2000" cap="none" dirty="0">
                  <a:solidFill>
                    <a:schemeClr val="accent1">
                      <a:lumMod val="75000"/>
                    </a:schemeClr>
                  </a:solidFill>
                  <a:latin typeface="Times New Roman" panose="02020603050405020304" pitchFamily="18" charset="0"/>
                  <a:cs typeface="Times New Roman" panose="02020603050405020304" pitchFamily="18" charset="0"/>
                </a:endParaRP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İdrar incelemeleri</a:t>
                </a:r>
              </a:p>
              <a:p>
                <a:pPr marL="0" indent="0">
                  <a:buClr>
                    <a:schemeClr val="accent1">
                      <a:lumMod val="60000"/>
                      <a:lumOff val="40000"/>
                    </a:schemeClr>
                  </a:buClr>
                  <a:buNone/>
                </a:pPr>
                <a:r>
                  <a:rPr lang="tr-TR" sz="20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Piyüri</a:t>
                </a:r>
                <a:endParaRPr lang="tr-TR" sz="2400" cap="none" dirty="0">
                  <a:solidFill>
                    <a:schemeClr val="tx1"/>
                  </a:solidFill>
                  <a:latin typeface="Times New Roman" panose="02020603050405020304" pitchFamily="18" charset="0"/>
                  <a:cs typeface="Times New Roman" panose="02020603050405020304" pitchFamily="18" charset="0"/>
                </a:endParaRPr>
              </a:p>
              <a:p>
                <a:pPr marL="0" indent="0">
                  <a:buClr>
                    <a:schemeClr val="accent1">
                      <a:lumMod val="60000"/>
                      <a:lumOff val="40000"/>
                    </a:schemeClr>
                  </a:buClr>
                  <a:buNone/>
                </a:pPr>
                <a:r>
                  <a:rPr lang="tr-TR" sz="2400" cap="none" dirty="0">
                    <a:solidFill>
                      <a:schemeClr val="tx1"/>
                    </a:solidFill>
                    <a:latin typeface="Times New Roman" panose="02020603050405020304" pitchFamily="18" charset="0"/>
                    <a:cs typeface="Times New Roman" panose="02020603050405020304" pitchFamily="18" charset="0"/>
                  </a:rPr>
                  <a:t>    Lökosit esteraz ve/veya nitrit için pozitif </a:t>
                </a:r>
                <a:r>
                  <a:rPr lang="tr-TR" sz="2400" cap="none" dirty="0" err="1">
                    <a:solidFill>
                      <a:schemeClr val="tx1"/>
                    </a:solidFill>
                    <a:latin typeface="Times New Roman" panose="02020603050405020304" pitchFamily="18" charset="0"/>
                    <a:cs typeface="Times New Roman" panose="02020603050405020304" pitchFamily="18" charset="0"/>
                  </a:rPr>
                  <a:t>dipstik</a:t>
                </a:r>
                <a:r>
                  <a:rPr lang="tr-TR" sz="2400" cap="none" dirty="0">
                    <a:solidFill>
                      <a:schemeClr val="tx1"/>
                    </a:solidFill>
                    <a:latin typeface="Times New Roman" panose="02020603050405020304" pitchFamily="18" charset="0"/>
                    <a:cs typeface="Times New Roman" panose="02020603050405020304" pitchFamily="18" charset="0"/>
                  </a:rPr>
                  <a:t> testi</a:t>
                </a:r>
              </a:p>
              <a:p>
                <a:pPr marL="0" indent="0">
                  <a:buClr>
                    <a:schemeClr val="accent1">
                      <a:lumMod val="60000"/>
                      <a:lumOff val="40000"/>
                    </a:schemeClr>
                  </a:buClr>
                  <a:buNone/>
                </a:pPr>
                <a:r>
                  <a:rPr lang="tr-TR" sz="2400" cap="none" dirty="0">
                    <a:solidFill>
                      <a:schemeClr val="tx1"/>
                    </a:solidFill>
                    <a:latin typeface="Times New Roman" panose="02020603050405020304" pitchFamily="18" charset="0"/>
                    <a:cs typeface="Times New Roman" panose="02020603050405020304" pitchFamily="18" charset="0"/>
                  </a:rPr>
                  <a:t>    İdrar mikroskopisi </a:t>
                </a:r>
                <a:r>
                  <a:rPr lang="tr-TR" sz="2400" cap="none" dirty="0">
                    <a:solidFill>
                      <a:schemeClr val="tx1"/>
                    </a:solidFill>
                    <a:latin typeface="Times New Roman" panose="02020603050405020304" pitchFamily="18" charset="0"/>
                    <a:cs typeface="Times New Roman" panose="02020603050405020304" pitchFamily="18" charset="0"/>
                    <a:sym typeface="Wingdings" pitchFamily="2" charset="2"/>
                  </a:rPr>
                  <a:t> </a:t>
                </a:r>
                <a:r>
                  <a:rPr lang="tr-TR" sz="2400" cap="none" dirty="0">
                    <a:solidFill>
                      <a:schemeClr val="tx1"/>
                    </a:solidFill>
                    <a:latin typeface="Times New Roman" panose="02020603050405020304" pitchFamily="18" charset="0"/>
                    <a:cs typeface="Times New Roman" panose="02020603050405020304" pitchFamily="18" charset="0"/>
                  </a:rPr>
                  <a:t>santrifüj edilmemiş idrarın gram boyamasında mikroorganizma görülmesi</a:t>
                </a:r>
              </a:p>
              <a:p>
                <a:pPr marL="0" indent="0">
                  <a:buClr>
                    <a:schemeClr val="accent1">
                      <a:lumMod val="60000"/>
                      <a:lumOff val="40000"/>
                    </a:schemeClr>
                  </a:buClr>
                  <a:buNone/>
                </a:pPr>
                <a:r>
                  <a:rPr lang="tr-TR" cap="none" dirty="0">
                    <a:solidFill>
                      <a:schemeClr val="tx1"/>
                    </a:solidFill>
                    <a:latin typeface="Times New Roman" panose="02020603050405020304" pitchFamily="18" charset="0"/>
                    <a:cs typeface="Times New Roman" panose="02020603050405020304" pitchFamily="18" charset="0"/>
                  </a:rPr>
                  <a:t>     </a:t>
                </a:r>
                <a:r>
                  <a:rPr lang="tr-TR" sz="2200" cap="none" dirty="0">
                    <a:solidFill>
                      <a:schemeClr val="tx1"/>
                    </a:solidFill>
                    <a:latin typeface="Times New Roman" panose="02020603050405020304" pitchFamily="18" charset="0"/>
                    <a:cs typeface="Times New Roman" panose="02020603050405020304" pitchFamily="18" charset="0"/>
                  </a:rPr>
                  <a:t>İdrar kültürü   </a:t>
                </a:r>
                <a:r>
                  <a:rPr lang="tr-TR" sz="2000" cap="none" dirty="0">
                    <a:solidFill>
                      <a:schemeClr val="tx1"/>
                    </a:solidFill>
                    <a:latin typeface="Times New Roman" panose="02020603050405020304" pitchFamily="18" charset="0"/>
                    <a:cs typeface="Times New Roman" panose="02020603050405020304" pitchFamily="18" charset="0"/>
                    <a:sym typeface="Wingdings" pitchFamily="2" charset="2"/>
                  </a:rPr>
                  <a:t></a:t>
                </a:r>
                <a:r>
                  <a:rPr lang="tr-TR" sz="2000" cap="none"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tr-TR" sz="2000" i="1" cap="none" smtClean="0">
                            <a:solidFill>
                              <a:schemeClr val="tx1"/>
                            </a:solidFill>
                            <a:latin typeface="Cambria Math" panose="02040503050406030204" pitchFamily="18" charset="0"/>
                            <a:cs typeface="Times New Roman" panose="02020603050405020304" pitchFamily="18" charset="0"/>
                          </a:rPr>
                        </m:ctrlPr>
                      </m:sSupPr>
                      <m:e>
                        <m:r>
                          <a:rPr lang="tr-TR" sz="2000" b="0" i="1" cap="none" smtClean="0">
                            <a:solidFill>
                              <a:schemeClr val="tx1"/>
                            </a:solidFill>
                            <a:latin typeface="Cambria Math" panose="02040503050406030204" pitchFamily="18" charset="0"/>
                            <a:cs typeface="Times New Roman" panose="02020603050405020304" pitchFamily="18" charset="0"/>
                          </a:rPr>
                          <m:t>10</m:t>
                        </m:r>
                      </m:e>
                      <m:sup>
                        <m:r>
                          <a:rPr lang="tr-TR" sz="2000" b="0" i="1" cap="none" smtClean="0">
                            <a:solidFill>
                              <a:schemeClr val="tx1"/>
                            </a:solidFill>
                            <a:latin typeface="Cambria Math" panose="02040503050406030204" pitchFamily="18" charset="0"/>
                            <a:cs typeface="Times New Roman" panose="02020603050405020304" pitchFamily="18" charset="0"/>
                          </a:rPr>
                          <m:t>5</m:t>
                        </m:r>
                      </m:sup>
                    </m:sSup>
                  </m:oMath>
                </a14:m>
                <a:r>
                  <a:rPr lang="tr-TR" sz="2000" cap="none"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tr-TR" i="1" cap="none">
                            <a:solidFill>
                              <a:schemeClr val="tx1"/>
                            </a:solidFill>
                            <a:latin typeface="Cambria Math" panose="02040503050406030204" pitchFamily="18" charset="0"/>
                            <a:cs typeface="Times New Roman" panose="02020603050405020304" pitchFamily="18" charset="0"/>
                          </a:rPr>
                        </m:ctrlPr>
                      </m:sSupPr>
                      <m:e>
                        <m:r>
                          <a:rPr lang="tr-TR" i="1" cap="none">
                            <a:solidFill>
                              <a:schemeClr val="tx1"/>
                            </a:solidFill>
                            <a:latin typeface="Cambria Math" panose="02040503050406030204" pitchFamily="18" charset="0"/>
                            <a:cs typeface="Times New Roman" panose="02020603050405020304" pitchFamily="18" charset="0"/>
                          </a:rPr>
                          <m:t>10</m:t>
                        </m:r>
                      </m:e>
                      <m:sup>
                        <m:r>
                          <a:rPr lang="tr-TR" b="0" i="1" cap="none" smtClean="0">
                            <a:solidFill>
                              <a:schemeClr val="tx1"/>
                            </a:solidFill>
                            <a:latin typeface="Cambria Math" panose="02040503050406030204" pitchFamily="18" charset="0"/>
                            <a:cs typeface="Times New Roman" panose="02020603050405020304" pitchFamily="18" charset="0"/>
                          </a:rPr>
                          <m:t>2</m:t>
                        </m:r>
                      </m:sup>
                    </m:sSup>
                  </m:oMath>
                </a14:m>
                <a:r>
                  <a:rPr lang="tr-TR" sz="2000" cap="none" dirty="0">
                    <a:solidFill>
                      <a:schemeClr val="tx1"/>
                    </a:solidFill>
                    <a:latin typeface="Times New Roman" panose="02020603050405020304" pitchFamily="18" charset="0"/>
                    <a:cs typeface="Times New Roman" panose="02020603050405020304" pitchFamily="18" charset="0"/>
                  </a:rPr>
                  <a:t> ) cfu/ml’lik üreme </a:t>
                </a:r>
              </a:p>
              <a:p>
                <a:endParaRPr lang="tr-TR" dirty="0">
                  <a:solidFill>
                    <a:schemeClr val="tx1"/>
                  </a:solidFill>
                  <a:latin typeface="Times New Roman" panose="02020603050405020304" pitchFamily="18" charset="0"/>
                  <a:cs typeface="Times New Roman" panose="02020603050405020304" pitchFamily="18" charset="0"/>
                </a:endParaRPr>
              </a:p>
              <a:p>
                <a:endParaRPr lang="tr-TR"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İçerik Yer Tutucusu 2">
                <a:extLst>
                  <a:ext uri="{FF2B5EF4-FFF2-40B4-BE49-F238E27FC236}">
                    <a16:creationId xmlns:a16="http://schemas.microsoft.com/office/drawing/2014/main" id="{051388BD-C4F5-9AF5-AA33-8271C2A36333}"/>
                  </a:ext>
                </a:extLst>
              </p:cNvPr>
              <p:cNvSpPr>
                <a:spLocks noGrp="1" noRot="1" noChangeAspect="1" noMove="1" noResize="1" noEditPoints="1" noAdjustHandles="1" noChangeArrowheads="1" noChangeShapeType="1" noTextEdit="1"/>
              </p:cNvSpPr>
              <p:nvPr>
                <p:ph sz="half" idx="1"/>
              </p:nvPr>
            </p:nvSpPr>
            <p:spPr>
              <a:xfrm>
                <a:off x="1371600" y="2285999"/>
                <a:ext cx="4447786" cy="4327452"/>
              </a:xfrm>
              <a:blipFill>
                <a:blip r:embed="rId2"/>
                <a:stretch>
                  <a:fillRect l="-1994" t="-587" r="-2564" b="-880"/>
                </a:stretch>
              </a:blipFill>
            </p:spPr>
            <p:txBody>
              <a:bodyPr/>
              <a:lstStyle/>
              <a:p>
                <a:r>
                  <a:rPr lang="tr-TR">
                    <a:noFill/>
                  </a:rPr>
                  <a:t> </a:t>
                </a:r>
              </a:p>
            </p:txBody>
          </p:sp>
        </mc:Fallback>
      </mc:AlternateContent>
      <p:sp>
        <p:nvSpPr>
          <p:cNvPr id="4" name="İçerik Yer Tutucusu 3">
            <a:extLst>
              <a:ext uri="{FF2B5EF4-FFF2-40B4-BE49-F238E27FC236}">
                <a16:creationId xmlns:a16="http://schemas.microsoft.com/office/drawing/2014/main" id="{5334ABD9-CAC0-8A0E-C3FA-B5268747C278}"/>
              </a:ext>
            </a:extLst>
          </p:cNvPr>
          <p:cNvSpPr>
            <a:spLocks noGrp="1"/>
          </p:cNvSpPr>
          <p:nvPr>
            <p:ph sz="half" idx="2"/>
          </p:nvPr>
        </p:nvSpPr>
        <p:spPr/>
        <p:txBody>
          <a:bodyPr>
            <a:noAutofit/>
          </a:bodyPr>
          <a:lstStyle/>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Biyokimyasal incelemeler</a:t>
            </a:r>
          </a:p>
          <a:p>
            <a:pPr>
              <a:buClr>
                <a:schemeClr val="accent1">
                  <a:lumMod val="60000"/>
                  <a:lumOff val="40000"/>
                </a:schemeClr>
              </a:buClr>
              <a:buFont typeface="Wingdings" panose="05000000000000000000" pitchFamily="2" charset="2"/>
              <a:buChar char="Ø"/>
            </a:pPr>
            <a:r>
              <a:rPr lang="tr-TR" sz="2400" cap="none" dirty="0">
                <a:solidFill>
                  <a:schemeClr val="tx1"/>
                </a:solidFill>
                <a:latin typeface="Times New Roman" panose="02020603050405020304" pitchFamily="18" charset="0"/>
                <a:cs typeface="Times New Roman" panose="02020603050405020304" pitchFamily="18" charset="0"/>
              </a:rPr>
              <a:t>Tam kan</a:t>
            </a:r>
          </a:p>
          <a:p>
            <a:pPr>
              <a:buClr>
                <a:schemeClr val="accent1">
                  <a:lumMod val="60000"/>
                  <a:lumOff val="40000"/>
                </a:schemeClr>
              </a:buClr>
              <a:buFont typeface="Wingdings" panose="05000000000000000000" pitchFamily="2" charset="2"/>
              <a:buChar char="Ø"/>
            </a:pPr>
            <a:r>
              <a:rPr lang="tr-TR" sz="2400" cap="none" dirty="0">
                <a:solidFill>
                  <a:schemeClr val="tx1"/>
                </a:solidFill>
                <a:latin typeface="Times New Roman" panose="02020603050405020304" pitchFamily="18" charset="0"/>
                <a:cs typeface="Times New Roman" panose="02020603050405020304" pitchFamily="18" charset="0"/>
              </a:rPr>
              <a:t> Bun-kreatinin</a:t>
            </a:r>
          </a:p>
          <a:p>
            <a:pPr>
              <a:buClr>
                <a:schemeClr val="accent1">
                  <a:lumMod val="60000"/>
                  <a:lumOff val="40000"/>
                </a:schemeClr>
              </a:buClr>
              <a:buFont typeface="Wingdings" panose="05000000000000000000" pitchFamily="2" charset="2"/>
              <a:buChar char="Ø"/>
            </a:pPr>
            <a:r>
              <a:rPr lang="tr-TR" sz="2400" cap="none" dirty="0">
                <a:solidFill>
                  <a:schemeClr val="tx1"/>
                </a:solidFill>
                <a:latin typeface="Times New Roman" panose="02020603050405020304" pitchFamily="18" charset="0"/>
                <a:cs typeface="Times New Roman" panose="02020603050405020304" pitchFamily="18" charset="0"/>
              </a:rPr>
              <a:t> Elektrolitler</a:t>
            </a:r>
          </a:p>
          <a:p>
            <a:pPr marL="0" indent="0">
              <a:buClr>
                <a:schemeClr val="accent1">
                  <a:lumMod val="60000"/>
                  <a:lumOff val="40000"/>
                </a:schemeClr>
              </a:buClr>
              <a:buNone/>
            </a:pPr>
            <a:endParaRPr lang="tr-TR" sz="2400" cap="none" dirty="0">
              <a:solidFill>
                <a:schemeClr val="tx1"/>
              </a:solidFill>
              <a:latin typeface="Times New Roman" panose="02020603050405020304" pitchFamily="18" charset="0"/>
              <a:cs typeface="Times New Roman" panose="02020603050405020304" pitchFamily="18" charset="0"/>
            </a:endParaRPr>
          </a:p>
          <a:p>
            <a:pPr>
              <a:buClr>
                <a:schemeClr val="accent1">
                  <a:lumMod val="60000"/>
                  <a:lumOff val="40000"/>
                </a:schemeClr>
              </a:buClr>
            </a:pPr>
            <a:endParaRPr lang="tr-TR" sz="2400" cap="none" dirty="0">
              <a:solidFill>
                <a:schemeClr val="tx1"/>
              </a:solidFill>
              <a:latin typeface="Times New Roman" panose="02020603050405020304" pitchFamily="18" charset="0"/>
              <a:cs typeface="Times New Roman" panose="02020603050405020304" pitchFamily="18" charset="0"/>
            </a:endParaRP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Radyoloji</a:t>
            </a:r>
          </a:p>
          <a:p>
            <a:pPr marL="0" indent="0">
              <a:buNone/>
            </a:pPr>
            <a:endParaRPr lang="tr-TR" sz="2400" cap="non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754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3EA6D3-0A34-338C-DA5A-0D8BE9CF8797}"/>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84D8C3E5-2C29-32FE-72AC-54C934F59379}"/>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E03041A4-087C-E7C8-36A6-18003A7A0A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l="5644" t="-2296"/>
          <a:stretch/>
        </p:blipFill>
        <p:spPr>
          <a:xfrm>
            <a:off x="2032105" y="1156770"/>
            <a:ext cx="8127790" cy="4544460"/>
          </a:xfrm>
          <a:prstGeom prst="rect">
            <a:avLst/>
          </a:prstGeom>
        </p:spPr>
      </p:pic>
      <p:sp>
        <p:nvSpPr>
          <p:cNvPr id="5" name="Alt Bilgi Yer Tutucusu 7">
            <a:extLst>
              <a:ext uri="{FF2B5EF4-FFF2-40B4-BE49-F238E27FC236}">
                <a16:creationId xmlns:a16="http://schemas.microsoft.com/office/drawing/2014/main" id="{67FFD3FC-C3CC-2A81-819B-C4DD7C1DE083}"/>
              </a:ext>
            </a:extLst>
          </p:cNvPr>
          <p:cNvSpPr>
            <a:spLocks noGrp="1"/>
          </p:cNvSpPr>
          <p:nvPr>
            <p:ph type="ftr" sz="quarter" idx="11"/>
          </p:nvPr>
        </p:nvSpPr>
        <p:spPr>
          <a:xfrm>
            <a:off x="8991601" y="6492875"/>
            <a:ext cx="4114800" cy="365125"/>
          </a:xfrm>
        </p:spPr>
        <p:txBody>
          <a:bodyPr/>
          <a:lstStyle/>
          <a:p>
            <a:r>
              <a:rPr lang="en-US" dirty="0"/>
              <a:t>**AvrupaUrolojiDernegi(EAU)Kilavuzlari2022.pdf</a:t>
            </a:r>
          </a:p>
        </p:txBody>
      </p:sp>
    </p:spTree>
    <p:extLst>
      <p:ext uri="{BB962C8B-B14F-4D97-AF65-F5344CB8AC3E}">
        <p14:creationId xmlns:p14="http://schemas.microsoft.com/office/powerpoint/2010/main" val="5866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1E137A-3DD5-78A7-B958-4D2D72D4871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B9EE016-473D-89A6-F4E9-0595CD4EFDF7}"/>
              </a:ext>
            </a:extLst>
          </p:cNvPr>
          <p:cNvSpPr>
            <a:spLocks noGrp="1"/>
          </p:cNvSpPr>
          <p:nvPr>
            <p:ph idx="1"/>
          </p:nvPr>
        </p:nvSpPr>
        <p:spPr/>
        <p:txBody>
          <a:bodyPr/>
          <a:lstStyle/>
          <a:p>
            <a:endParaRPr lang="tr-TR"/>
          </a:p>
        </p:txBody>
      </p:sp>
      <p:pic>
        <p:nvPicPr>
          <p:cNvPr id="4" name="Picture 2">
            <a:extLst>
              <a:ext uri="{FF2B5EF4-FFF2-40B4-BE49-F238E27FC236}">
                <a16:creationId xmlns:a16="http://schemas.microsoft.com/office/drawing/2014/main" id="{4662ECB0-89EA-0613-E0A7-3714FEDB7EF8}"/>
              </a:ext>
            </a:extLst>
          </p:cNvPr>
          <p:cNvPicPr>
            <a:picLocks noChangeAspect="1"/>
          </p:cNvPicPr>
          <p:nvPr/>
        </p:nvPicPr>
        <p:blipFill>
          <a:blip r:embed="rId2"/>
          <a:srcRect t="5757" r="15958" b="44731"/>
          <a:stretch/>
        </p:blipFill>
        <p:spPr>
          <a:xfrm>
            <a:off x="769552" y="625825"/>
            <a:ext cx="5561226" cy="5692148"/>
          </a:xfrm>
          <a:prstGeom prst="rect">
            <a:avLst/>
          </a:prstGeom>
        </p:spPr>
      </p:pic>
      <p:pic>
        <p:nvPicPr>
          <p:cNvPr id="5" name="Picture 2">
            <a:extLst>
              <a:ext uri="{FF2B5EF4-FFF2-40B4-BE49-F238E27FC236}">
                <a16:creationId xmlns:a16="http://schemas.microsoft.com/office/drawing/2014/main" id="{18B26AE4-639B-E622-B293-FB6F211015CE}"/>
              </a:ext>
            </a:extLst>
          </p:cNvPr>
          <p:cNvPicPr>
            <a:picLocks noChangeAspect="1"/>
          </p:cNvPicPr>
          <p:nvPr/>
        </p:nvPicPr>
        <p:blipFill>
          <a:blip r:embed="rId2"/>
          <a:srcRect t="56471"/>
          <a:stretch/>
        </p:blipFill>
        <p:spPr>
          <a:xfrm>
            <a:off x="7072094" y="625825"/>
            <a:ext cx="4788929" cy="5692148"/>
          </a:xfrm>
          <a:prstGeom prst="rect">
            <a:avLst/>
          </a:prstGeom>
        </p:spPr>
      </p:pic>
    </p:spTree>
    <p:extLst>
      <p:ext uri="{BB962C8B-B14F-4D97-AF65-F5344CB8AC3E}">
        <p14:creationId xmlns:p14="http://schemas.microsoft.com/office/powerpoint/2010/main" val="3962333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06669" y="443500"/>
            <a:ext cx="10515600" cy="1325563"/>
          </a:xfrm>
          <a:solidFill>
            <a:schemeClr val="accent1">
              <a:lumMod val="20000"/>
              <a:lumOff val="80000"/>
            </a:schemeClr>
          </a:solidFill>
        </p:spPr>
        <p:txBody>
          <a:bodyPr>
            <a:normAutofit/>
          </a:bodyPr>
          <a:lstStyle/>
          <a:p>
            <a:r>
              <a:rPr lang="tr-TR" dirty="0">
                <a:solidFill>
                  <a:schemeClr val="tx1"/>
                </a:solidFill>
                <a:latin typeface="Times New Roman" pitchFamily="18" charset="0"/>
                <a:cs typeface="Times New Roman" pitchFamily="18" charset="0"/>
              </a:rPr>
              <a:t>KATATER İLİŞKİLİ İYE - TEDAVİ</a:t>
            </a:r>
            <a:endParaRPr lang="tr-TR" dirty="0">
              <a:solidFill>
                <a:schemeClr val="tx1"/>
              </a:solidFill>
            </a:endParaRPr>
          </a:p>
        </p:txBody>
      </p:sp>
      <p:sp>
        <p:nvSpPr>
          <p:cNvPr id="3" name="2 İçerik Yer Tutucusu"/>
          <p:cNvSpPr>
            <a:spLocks noGrp="1"/>
          </p:cNvSpPr>
          <p:nvPr>
            <p:ph sz="half" idx="1"/>
          </p:nvPr>
        </p:nvSpPr>
        <p:spPr>
          <a:xfrm>
            <a:off x="664780" y="1944760"/>
            <a:ext cx="10799378" cy="5079926"/>
          </a:xfrm>
        </p:spPr>
        <p:txBody>
          <a:bodyPr>
            <a:noAutofit/>
          </a:bodyPr>
          <a:lstStyle/>
          <a:p>
            <a:pPr>
              <a:lnSpc>
                <a:spcPct val="100000"/>
              </a:lnSpc>
              <a:spcBef>
                <a:spcPts val="600"/>
              </a:spcBef>
              <a:spcAft>
                <a:spcPts val="600"/>
              </a:spcAft>
              <a:buClr>
                <a:schemeClr val="accent1">
                  <a:lumMod val="60000"/>
                  <a:lumOff val="40000"/>
                </a:schemeClr>
              </a:buClr>
            </a:pPr>
            <a:r>
              <a:rPr lang="tr-TR" sz="2400" cap="none" dirty="0">
                <a:solidFill>
                  <a:schemeClr val="tx1"/>
                </a:solidFill>
                <a:latin typeface="Times New Roman" panose="02020603050405020304" pitchFamily="18" charset="0"/>
                <a:cs typeface="Times New Roman" pitchFamily="18" charset="0"/>
              </a:rPr>
              <a:t>Akut komplike İYE gibi tedavi edilmelidir. Kültür alınıp antibiyotik başlanmalıdır.</a:t>
            </a:r>
          </a:p>
          <a:p>
            <a:pPr>
              <a:lnSpc>
                <a:spcPct val="100000"/>
              </a:lnSpc>
              <a:spcBef>
                <a:spcPts val="600"/>
              </a:spcBef>
              <a:spcAft>
                <a:spcPts val="600"/>
              </a:spcAft>
              <a:buClr>
                <a:schemeClr val="accent1">
                  <a:lumMod val="60000"/>
                  <a:lumOff val="40000"/>
                </a:schemeClr>
              </a:buClr>
            </a:pPr>
            <a:r>
              <a:rPr lang="tr-TR" sz="2400" cap="none" dirty="0">
                <a:solidFill>
                  <a:schemeClr val="tx1"/>
                </a:solidFill>
                <a:latin typeface="Times New Roman" panose="02020603050405020304" pitchFamily="18" charset="0"/>
                <a:cs typeface="Times New Roman" pitchFamily="18" charset="0"/>
              </a:rPr>
              <a:t>Hastanın 72 saat içinde ateşi düşmez ve klinik yanıtsızlık durumunda, tedavinin uzatılması (7 gün --- 10-14 gün) ve ürolojik bir değerlendirmenin yapılması gerekebilir. Sevk?</a:t>
            </a:r>
          </a:p>
          <a:p>
            <a:pPr>
              <a:lnSpc>
                <a:spcPct val="100000"/>
              </a:lnSpc>
              <a:spcBef>
                <a:spcPts val="600"/>
              </a:spcBef>
              <a:spcAft>
                <a:spcPts val="600"/>
              </a:spcAft>
              <a:buClr>
                <a:schemeClr val="accent1">
                  <a:lumMod val="60000"/>
                  <a:lumOff val="40000"/>
                </a:schemeClr>
              </a:buClr>
            </a:pPr>
            <a:r>
              <a:rPr lang="tr-TR" sz="2400" cap="none" dirty="0">
                <a:solidFill>
                  <a:schemeClr val="tx1"/>
                </a:solidFill>
                <a:latin typeface="Times New Roman" panose="02020603050405020304" pitchFamily="18" charset="0"/>
                <a:cs typeface="Times New Roman" pitchFamily="18" charset="0"/>
              </a:rPr>
              <a:t>7 gün veya daha uzun süredir devam eden kalıcı bir kateter varsa mümkünse çıkarılmalı veya değiştirilmelidir. </a:t>
            </a:r>
          </a:p>
          <a:p>
            <a:pPr>
              <a:lnSpc>
                <a:spcPct val="100000"/>
              </a:lnSpc>
              <a:spcBef>
                <a:spcPts val="600"/>
              </a:spcBef>
              <a:spcAft>
                <a:spcPts val="600"/>
              </a:spcAft>
              <a:buClr>
                <a:schemeClr val="accent1">
                  <a:lumMod val="60000"/>
                  <a:lumOff val="40000"/>
                </a:schemeClr>
              </a:buClr>
            </a:pPr>
            <a:r>
              <a:rPr lang="tr-TR" sz="2400" cap="none" dirty="0">
                <a:solidFill>
                  <a:schemeClr val="tx1"/>
                </a:solidFill>
                <a:latin typeface="Times New Roman" panose="02020603050405020304" pitchFamily="18" charset="0"/>
                <a:cs typeface="Times New Roman" pitchFamily="18" charset="0"/>
              </a:rPr>
              <a:t>Son 48 saat içinde kateteri çekilmiş bir hastada gözlenen </a:t>
            </a:r>
            <a:r>
              <a:rPr lang="tr-TR" sz="2400" cap="none" dirty="0" err="1">
                <a:solidFill>
                  <a:schemeClr val="tx1"/>
                </a:solidFill>
                <a:latin typeface="Times New Roman" panose="02020603050405020304" pitchFamily="18" charset="0"/>
                <a:cs typeface="Times New Roman" pitchFamily="18" charset="0"/>
              </a:rPr>
              <a:t>İYE’de</a:t>
            </a:r>
            <a:r>
              <a:rPr lang="tr-TR" sz="2400" cap="none" dirty="0">
                <a:solidFill>
                  <a:schemeClr val="tx1"/>
                </a:solidFill>
                <a:latin typeface="Times New Roman" panose="02020603050405020304" pitchFamily="18" charset="0"/>
                <a:cs typeface="Times New Roman" pitchFamily="18" charset="0"/>
              </a:rPr>
              <a:t> kateter ilişkili İYE olarak değerlendirilmelidir. </a:t>
            </a:r>
          </a:p>
          <a:p>
            <a:pPr>
              <a:lnSpc>
                <a:spcPct val="100000"/>
              </a:lnSpc>
              <a:spcBef>
                <a:spcPts val="600"/>
              </a:spcBef>
              <a:spcAft>
                <a:spcPts val="600"/>
              </a:spcAft>
              <a:buClr>
                <a:schemeClr val="accent1">
                  <a:lumMod val="60000"/>
                  <a:lumOff val="40000"/>
                </a:schemeClr>
              </a:buClr>
            </a:pPr>
            <a:r>
              <a:rPr lang="tr-TR" sz="2400" cap="none" dirty="0" err="1">
                <a:solidFill>
                  <a:schemeClr val="tx1"/>
                </a:solidFill>
                <a:latin typeface="Times New Roman" panose="02020603050405020304" pitchFamily="18" charset="0"/>
                <a:cs typeface="Times New Roman" pitchFamily="18" charset="0"/>
              </a:rPr>
              <a:t>Kataterli</a:t>
            </a:r>
            <a:r>
              <a:rPr lang="tr-TR" sz="2400" cap="none" dirty="0">
                <a:solidFill>
                  <a:schemeClr val="tx1"/>
                </a:solidFill>
                <a:latin typeface="Times New Roman" panose="02020603050405020304" pitchFamily="18" charset="0"/>
                <a:cs typeface="Times New Roman" pitchFamily="18" charset="0"/>
              </a:rPr>
              <a:t> hastada bakteriüri varlığında, hasta asemptomatik kaldıkça </a:t>
            </a:r>
            <a:r>
              <a:rPr lang="tr-TR" sz="2400" cap="none" dirty="0" err="1">
                <a:solidFill>
                  <a:schemeClr val="tx1"/>
                </a:solidFill>
                <a:latin typeface="Times New Roman" panose="02020603050405020304" pitchFamily="18" charset="0"/>
                <a:cs typeface="Times New Roman" pitchFamily="18" charset="0"/>
              </a:rPr>
              <a:t>antibiyoterapiye</a:t>
            </a:r>
            <a:r>
              <a:rPr lang="tr-TR" sz="2400" cap="none" dirty="0">
                <a:solidFill>
                  <a:schemeClr val="tx1"/>
                </a:solidFill>
                <a:latin typeface="Times New Roman" panose="02020603050405020304" pitchFamily="18" charset="0"/>
                <a:cs typeface="Times New Roman" pitchFamily="18" charset="0"/>
              </a:rPr>
              <a:t> gerek yoktur.</a:t>
            </a:r>
          </a:p>
          <a:p>
            <a:pPr marL="0" indent="0">
              <a:lnSpc>
                <a:spcPct val="100000"/>
              </a:lnSpc>
              <a:spcBef>
                <a:spcPts val="600"/>
              </a:spcBef>
              <a:spcAft>
                <a:spcPts val="600"/>
              </a:spcAft>
              <a:buNone/>
            </a:pPr>
            <a:endParaRPr lang="tr-TR" sz="2400" cap="none" dirty="0">
              <a:solidFill>
                <a:schemeClr val="tx1"/>
              </a:solidFill>
              <a:latin typeface="Times New Roman" panose="02020603050405020304" pitchFamily="18" charset="0"/>
              <a:cs typeface="Times New Roman" pitchFamily="18" charset="0"/>
            </a:endParaRPr>
          </a:p>
          <a:p>
            <a:pPr>
              <a:lnSpc>
                <a:spcPct val="100000"/>
              </a:lnSpc>
              <a:spcBef>
                <a:spcPts val="600"/>
              </a:spcBef>
              <a:spcAft>
                <a:spcPts val="600"/>
              </a:spcAft>
            </a:pPr>
            <a:endParaRPr lang="tr-TR" sz="2400" cap="none" dirty="0">
              <a:solidFill>
                <a:schemeClr val="tx1"/>
              </a:solidFill>
              <a:latin typeface="Times New Roman" panose="02020603050405020304" pitchFamily="18" charset="0"/>
              <a:cs typeface="Times New Roman" pitchFamily="18" charset="0"/>
            </a:endParaRPr>
          </a:p>
        </p:txBody>
      </p:sp>
      <p:pic>
        <p:nvPicPr>
          <p:cNvPr id="4" name="Resim 3">
            <a:extLst>
              <a:ext uri="{FF2B5EF4-FFF2-40B4-BE49-F238E27FC236}">
                <a16:creationId xmlns:a16="http://schemas.microsoft.com/office/drawing/2014/main" id="{FA4837C4-AC10-6792-EBAE-82853972BB5B}"/>
              </a:ext>
            </a:extLst>
          </p:cNvPr>
          <p:cNvPicPr>
            <a:picLocks noChangeAspect="1"/>
          </p:cNvPicPr>
          <p:nvPr/>
        </p:nvPicPr>
        <p:blipFill>
          <a:blip r:embed="rId3"/>
          <a:stretch>
            <a:fillRect/>
          </a:stretch>
        </p:blipFill>
        <p:spPr>
          <a:xfrm>
            <a:off x="10676709" y="444137"/>
            <a:ext cx="1324290" cy="6621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1">
              <a:lumMod val="20000"/>
              <a:lumOff val="80000"/>
            </a:schemeClr>
          </a:solidFill>
        </p:spPr>
        <p:txBody>
          <a:bodyPr>
            <a:normAutofit/>
          </a:bodyPr>
          <a:lstStyle/>
          <a:p>
            <a:pPr algn="ctr"/>
            <a:r>
              <a:rPr lang="tr-TR" dirty="0">
                <a:latin typeface="Times New Roman" panose="02020603050405020304" pitchFamily="18" charset="0"/>
                <a:cs typeface="Times New Roman" panose="02020603050405020304" pitchFamily="18" charset="0"/>
              </a:rPr>
              <a:t>TEKRARLAYAN İYE</a:t>
            </a:r>
          </a:p>
        </p:txBody>
      </p:sp>
      <p:sp>
        <p:nvSpPr>
          <p:cNvPr id="3" name="2 İçerik Yer Tutucusu"/>
          <p:cNvSpPr>
            <a:spLocks noGrp="1"/>
          </p:cNvSpPr>
          <p:nvPr>
            <p:ph idx="1"/>
          </p:nvPr>
        </p:nvSpPr>
        <p:spPr>
          <a:xfrm>
            <a:off x="838200" y="1690688"/>
            <a:ext cx="10515600" cy="4351338"/>
          </a:xfrm>
        </p:spPr>
        <p:txBody>
          <a:bodyPr>
            <a:normAutofit/>
          </a:bodyPr>
          <a:lstStyle/>
          <a:p>
            <a:endParaRPr lang="tr-TR" sz="2400" cap="none" dirty="0">
              <a:latin typeface="Times New Roman" panose="02020603050405020304" pitchFamily="18" charset="0"/>
              <a:cs typeface="Times New Roman" panose="02020603050405020304" pitchFamily="18" charset="0"/>
            </a:endParaRPr>
          </a:p>
          <a:p>
            <a:endParaRPr lang="tr-TR" sz="2400" cap="none" dirty="0">
              <a:latin typeface="Times New Roman" panose="02020603050405020304" pitchFamily="18" charset="0"/>
              <a:cs typeface="Times New Roman" panose="02020603050405020304" pitchFamily="18" charset="0"/>
            </a:endParaRPr>
          </a:p>
          <a:p>
            <a:pPr>
              <a:lnSpc>
                <a:spcPct val="150000"/>
              </a:lnSpc>
              <a:buClr>
                <a:schemeClr val="accent1">
                  <a:lumMod val="60000"/>
                  <a:lumOff val="40000"/>
                </a:schemeClr>
              </a:buClr>
            </a:pPr>
            <a:r>
              <a:rPr lang="tr-TR" sz="2400" cap="none" dirty="0">
                <a:latin typeface="Times New Roman" panose="02020603050405020304" pitchFamily="18" charset="0"/>
                <a:cs typeface="Times New Roman" panose="02020603050405020304" pitchFamily="18" charset="0"/>
              </a:rPr>
              <a:t>Relaps: tedavi bitimini takiben iki hafta </a:t>
            </a:r>
            <a:r>
              <a:rPr lang="tr-TR" sz="2400" cap="none" dirty="0" err="1">
                <a:latin typeface="Times New Roman" panose="02020603050405020304" pitchFamily="18" charset="0"/>
                <a:cs typeface="Times New Roman" panose="02020603050405020304" pitchFamily="18" charset="0"/>
              </a:rPr>
              <a:t>içinde</a:t>
            </a:r>
            <a:r>
              <a:rPr lang="tr-TR" sz="2400" cap="none" dirty="0">
                <a:latin typeface="Times New Roman" panose="02020603050405020304" pitchFamily="18" charset="0"/>
                <a:cs typeface="Times New Roman" panose="02020603050405020304" pitchFamily="18" charset="0"/>
              </a:rPr>
              <a:t> aynı bakteri ile İYE </a:t>
            </a:r>
            <a:r>
              <a:rPr lang="tr-TR" sz="2400" cap="none" dirty="0" err="1">
                <a:latin typeface="Times New Roman" panose="02020603050405020304" pitchFamily="18" charset="0"/>
                <a:cs typeface="Times New Roman" panose="02020603050405020304" pitchFamily="18" charset="0"/>
              </a:rPr>
              <a:t>gelişmesidir</a:t>
            </a:r>
            <a:endParaRPr lang="tr-TR" sz="2400" cap="none" dirty="0">
              <a:latin typeface="Times New Roman" panose="02020603050405020304" pitchFamily="18" charset="0"/>
              <a:cs typeface="Times New Roman" panose="02020603050405020304" pitchFamily="18" charset="0"/>
            </a:endParaRPr>
          </a:p>
          <a:p>
            <a:pPr marL="0" indent="0">
              <a:lnSpc>
                <a:spcPct val="150000"/>
              </a:lnSpc>
              <a:buClr>
                <a:schemeClr val="accent1">
                  <a:lumMod val="60000"/>
                  <a:lumOff val="40000"/>
                </a:schemeClr>
              </a:buClr>
              <a:buNone/>
            </a:pPr>
            <a:r>
              <a:rPr lang="tr-TR" sz="2400" cap="none" dirty="0">
                <a:latin typeface="Times New Roman" panose="02020603050405020304" pitchFamily="18" charset="0"/>
                <a:cs typeface="Times New Roman" panose="02020603050405020304" pitchFamily="18" charset="0"/>
              </a:rPr>
              <a:t>                 Yetersiz tedavi, enfekte taş, kateter </a:t>
            </a:r>
            <a:r>
              <a:rPr lang="tr-TR" sz="2400" cap="none" dirty="0" err="1">
                <a:latin typeface="Times New Roman" panose="02020603050405020304" pitchFamily="18" charset="0"/>
                <a:cs typeface="Times New Roman" panose="02020603050405020304" pitchFamily="18" charset="0"/>
              </a:rPr>
              <a:t>varlığı</a:t>
            </a:r>
            <a:r>
              <a:rPr lang="tr-TR" sz="2400" cap="none" dirty="0">
                <a:latin typeface="Times New Roman" panose="02020603050405020304" pitchFamily="18" charset="0"/>
                <a:cs typeface="Times New Roman" panose="02020603050405020304" pitchFamily="18" charset="0"/>
              </a:rPr>
              <a:t> predispozan faktörlerdir.	</a:t>
            </a:r>
          </a:p>
          <a:p>
            <a:pPr>
              <a:lnSpc>
                <a:spcPct val="150000"/>
              </a:lnSpc>
              <a:buClr>
                <a:schemeClr val="accent1">
                  <a:lumMod val="60000"/>
                  <a:lumOff val="40000"/>
                </a:schemeClr>
              </a:buClr>
            </a:pPr>
            <a:r>
              <a:rPr lang="tr-TR" sz="2400" cap="none" dirty="0" err="1">
                <a:latin typeface="Times New Roman" panose="02020603050405020304" pitchFamily="18" charset="0"/>
                <a:cs typeface="Times New Roman" panose="02020603050405020304" pitchFamily="18" charset="0"/>
              </a:rPr>
              <a:t>Reenfeksiyon</a:t>
            </a:r>
            <a:r>
              <a:rPr lang="tr-TR" sz="2400" b="1" cap="none" dirty="0">
                <a:latin typeface="Times New Roman" panose="02020603050405020304" pitchFamily="18" charset="0"/>
                <a:cs typeface="Times New Roman" panose="02020603050405020304" pitchFamily="18" charset="0"/>
              </a:rPr>
              <a:t>: </a:t>
            </a:r>
            <a:r>
              <a:rPr lang="tr-TR" sz="2400" cap="none" dirty="0">
                <a:latin typeface="Times New Roman" panose="02020603050405020304" pitchFamily="18" charset="0"/>
                <a:cs typeface="Times New Roman" panose="02020603050405020304" pitchFamily="18" charset="0"/>
              </a:rPr>
              <a:t>idrar yolu enfeksiyonunun; </a:t>
            </a:r>
            <a:br>
              <a:rPr lang="tr-TR" sz="2400" cap="none" dirty="0">
                <a:latin typeface="Times New Roman" panose="02020603050405020304" pitchFamily="18" charset="0"/>
                <a:cs typeface="Times New Roman" panose="02020603050405020304" pitchFamily="18" charset="0"/>
              </a:rPr>
            </a:br>
            <a:r>
              <a:rPr lang="tr-TR" sz="2400" cap="none" dirty="0">
                <a:latin typeface="Times New Roman" panose="02020603050405020304" pitchFamily="18" charset="0"/>
                <a:cs typeface="Times New Roman" panose="02020603050405020304" pitchFamily="18" charset="0"/>
              </a:rPr>
              <a:t>	</a:t>
            </a:r>
            <a:r>
              <a:rPr lang="tr-TR" sz="2400" b="1" cap="none" dirty="0">
                <a:solidFill>
                  <a:srgbClr val="FF0000"/>
                </a:solidFill>
                <a:latin typeface="Times New Roman" panose="02020603050405020304" pitchFamily="18" charset="0"/>
                <a:cs typeface="Times New Roman" panose="02020603050405020304" pitchFamily="18" charset="0"/>
              </a:rPr>
              <a:t>«</a:t>
            </a:r>
            <a:r>
              <a:rPr lang="tr-TR" sz="2400" cap="none" dirty="0">
                <a:latin typeface="Times New Roman" panose="02020603050405020304" pitchFamily="18" charset="0"/>
                <a:cs typeface="Times New Roman" panose="02020603050405020304" pitchFamily="18" charset="0"/>
              </a:rPr>
              <a:t>6 ayda 2 ve daha fazla</a:t>
            </a:r>
            <a:r>
              <a:rPr lang="tr-TR" sz="2400" b="1" cap="none" dirty="0">
                <a:solidFill>
                  <a:srgbClr val="FF0000"/>
                </a:solidFill>
                <a:latin typeface="Times New Roman" panose="02020603050405020304" pitchFamily="18" charset="0"/>
                <a:cs typeface="Times New Roman" panose="02020603050405020304" pitchFamily="18" charset="0"/>
              </a:rPr>
              <a:t>»</a:t>
            </a:r>
            <a:r>
              <a:rPr lang="tr-TR" sz="2400" cap="none" dirty="0">
                <a:latin typeface="Times New Roman" panose="02020603050405020304" pitchFamily="18" charset="0"/>
                <a:cs typeface="Times New Roman" panose="02020603050405020304" pitchFamily="18" charset="0"/>
              </a:rPr>
              <a:t> ya da </a:t>
            </a:r>
            <a:r>
              <a:rPr lang="tr-TR" sz="2400" b="1" cap="none" dirty="0">
                <a:solidFill>
                  <a:srgbClr val="FF0000"/>
                </a:solidFill>
                <a:latin typeface="Times New Roman" panose="02020603050405020304" pitchFamily="18" charset="0"/>
                <a:cs typeface="Times New Roman" panose="02020603050405020304" pitchFamily="18" charset="0"/>
              </a:rPr>
              <a:t>«</a:t>
            </a:r>
            <a:r>
              <a:rPr lang="tr-TR" sz="2400" cap="none" dirty="0">
                <a:latin typeface="Times New Roman" panose="02020603050405020304" pitchFamily="18" charset="0"/>
                <a:cs typeface="Times New Roman" panose="02020603050405020304" pitchFamily="18" charset="0"/>
              </a:rPr>
              <a:t>12 ayda 3 ve daha fazla</a:t>
            </a:r>
            <a:r>
              <a:rPr lang="tr-TR" sz="2400" b="1" cap="none" dirty="0">
                <a:solidFill>
                  <a:srgbClr val="FF0000"/>
                </a:solidFill>
                <a:latin typeface="Times New Roman" panose="02020603050405020304" pitchFamily="18" charset="0"/>
                <a:cs typeface="Times New Roman" panose="02020603050405020304" pitchFamily="18" charset="0"/>
              </a:rPr>
              <a:t>»</a:t>
            </a:r>
            <a:r>
              <a:rPr lang="tr-TR" sz="2400" cap="none" dirty="0">
                <a:latin typeface="Times New Roman" panose="02020603050405020304" pitchFamily="18" charset="0"/>
                <a:cs typeface="Times New Roman" panose="02020603050405020304" pitchFamily="18" charset="0"/>
              </a:rPr>
              <a:t> sayıda geçirilmesidir.</a:t>
            </a:r>
          </a:p>
          <a:p>
            <a:pPr>
              <a:lnSpc>
                <a:spcPct val="150000"/>
              </a:lnSpc>
            </a:pPr>
            <a:endParaRPr lang="tr-TR" sz="2400" cap="none" dirty="0">
              <a:latin typeface="Times New Roman" panose="02020603050405020304" pitchFamily="18" charset="0"/>
              <a:cs typeface="Times New Roman" panose="02020603050405020304" pitchFamily="18" charset="0"/>
            </a:endParaRPr>
          </a:p>
          <a:p>
            <a:pPr>
              <a:lnSpc>
                <a:spcPct val="150000"/>
              </a:lnSpc>
            </a:pPr>
            <a:endParaRPr lang="tr-TR" sz="2400" cap="none" dirty="0">
              <a:latin typeface="Times New Roman" panose="02020603050405020304" pitchFamily="18" charset="0"/>
              <a:cs typeface="Times New Roman" panose="02020603050405020304" pitchFamily="18" charset="0"/>
            </a:endParaRPr>
          </a:p>
          <a:p>
            <a:endParaRPr lang="tr-TR" sz="2400" cap="none"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B36032B-A6F3-5FBF-2875-4080AC8BC8B6}"/>
              </a:ext>
            </a:extLst>
          </p:cNvPr>
          <p:cNvSpPr>
            <a:spLocks noGrp="1"/>
          </p:cNvSpPr>
          <p:nvPr>
            <p:ph idx="1"/>
          </p:nvPr>
        </p:nvSpPr>
        <p:spPr/>
        <p:txBody>
          <a:bodyPr/>
          <a:lstStyle/>
          <a:p>
            <a:r>
              <a:rPr lang="tr-TR" dirty="0">
                <a:solidFill>
                  <a:schemeClr val="accent1">
                    <a:lumMod val="75000"/>
                  </a:schemeClr>
                </a:solidFill>
                <a:latin typeface="Times New Roman" panose="02020603050405020304" pitchFamily="18" charset="0"/>
                <a:cs typeface="Times New Roman" panose="02020603050405020304" pitchFamily="18" charset="0"/>
              </a:rPr>
              <a:t>Risk Faktörleri</a:t>
            </a:r>
          </a:p>
          <a:p>
            <a:pPr marL="0" indent="0">
              <a:buNone/>
            </a:pPr>
            <a:r>
              <a:rPr lang="tr-TR" dirty="0">
                <a:solidFill>
                  <a:srgbClr val="FF0000"/>
                </a:solidFill>
              </a:rPr>
              <a:t>   </a:t>
            </a:r>
          </a:p>
        </p:txBody>
      </p:sp>
      <p:sp>
        <p:nvSpPr>
          <p:cNvPr id="6" name="Alt Bilgi Yer Tutucusu 5">
            <a:extLst>
              <a:ext uri="{FF2B5EF4-FFF2-40B4-BE49-F238E27FC236}">
                <a16:creationId xmlns:a16="http://schemas.microsoft.com/office/drawing/2014/main" id="{C074F1B9-98D7-63C1-6132-A4831D66262C}"/>
              </a:ext>
            </a:extLst>
          </p:cNvPr>
          <p:cNvSpPr>
            <a:spLocks noGrp="1"/>
          </p:cNvSpPr>
          <p:nvPr>
            <p:ph type="ftr" sz="quarter" idx="11"/>
          </p:nvPr>
        </p:nvSpPr>
        <p:spPr>
          <a:xfrm>
            <a:off x="2438399" y="5791200"/>
            <a:ext cx="6672887" cy="365125"/>
          </a:xfrm>
        </p:spPr>
        <p:txBody>
          <a:bodyPr/>
          <a:lstStyle/>
          <a:p>
            <a:r>
              <a:rPr lang="en-US" dirty="0"/>
              <a:t>**AvrupaUrolojiDernegi(EAU)Kilavuzlari2022.pdf</a:t>
            </a:r>
          </a:p>
        </p:txBody>
      </p:sp>
      <p:pic>
        <p:nvPicPr>
          <p:cNvPr id="5" name="Resim 4">
            <a:extLst>
              <a:ext uri="{FF2B5EF4-FFF2-40B4-BE49-F238E27FC236}">
                <a16:creationId xmlns:a16="http://schemas.microsoft.com/office/drawing/2014/main" id="{89F82F18-A7B3-D60F-3E36-EA72F04D2BE0}"/>
              </a:ext>
            </a:extLst>
          </p:cNvPr>
          <p:cNvPicPr>
            <a:picLocks noChangeAspect="1"/>
          </p:cNvPicPr>
          <p:nvPr/>
        </p:nvPicPr>
        <p:blipFill>
          <a:blip r:embed="rId3"/>
          <a:srcRect l="1571" t="3720" r="3289" b="9680"/>
          <a:stretch/>
        </p:blipFill>
        <p:spPr>
          <a:xfrm>
            <a:off x="2438399" y="2998381"/>
            <a:ext cx="7315201" cy="2792819"/>
          </a:xfrm>
          <a:prstGeom prst="rect">
            <a:avLst/>
          </a:prstGeom>
        </p:spPr>
      </p:pic>
      <p:sp>
        <p:nvSpPr>
          <p:cNvPr id="8" name="1 Başlık">
            <a:extLst>
              <a:ext uri="{FF2B5EF4-FFF2-40B4-BE49-F238E27FC236}">
                <a16:creationId xmlns:a16="http://schemas.microsoft.com/office/drawing/2014/main" id="{E2BDF7E6-5D06-33F6-3484-E01A1375E8C0}"/>
              </a:ext>
            </a:extLst>
          </p:cNvPr>
          <p:cNvSpPr txBox="1">
            <a:spLocks/>
          </p:cNvSpPr>
          <p:nvPr/>
        </p:nvSpPr>
        <p:spPr>
          <a:xfrm>
            <a:off x="1066175" y="770917"/>
            <a:ext cx="10364451" cy="1596177"/>
          </a:xfrm>
          <a:prstGeom prst="rect">
            <a:avLst/>
          </a:prstGeom>
          <a:solidFill>
            <a:schemeClr val="accent1">
              <a:lumMod val="20000"/>
              <a:lumOff val="8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tr-TR" dirty="0">
                <a:latin typeface="Times New Roman" panose="02020603050405020304" pitchFamily="18" charset="0"/>
                <a:cs typeface="Times New Roman" panose="02020603050405020304" pitchFamily="18" charset="0"/>
              </a:rPr>
              <a:t>TEKRARLAYAN İYE</a:t>
            </a:r>
          </a:p>
        </p:txBody>
      </p:sp>
    </p:spTree>
    <p:extLst>
      <p:ext uri="{BB962C8B-B14F-4D97-AF65-F5344CB8AC3E}">
        <p14:creationId xmlns:p14="http://schemas.microsoft.com/office/powerpoint/2010/main" val="303683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42A08C-32AA-03ED-1A0B-325464141E04}"/>
              </a:ext>
            </a:extLst>
          </p:cNvPr>
          <p:cNvSpPr>
            <a:spLocks noGrp="1"/>
          </p:cNvSpPr>
          <p:nvPr>
            <p:ph type="title"/>
          </p:nvPr>
        </p:nvSpPr>
        <p:spPr>
          <a:xfrm>
            <a:off x="309489" y="365125"/>
            <a:ext cx="11521440" cy="915035"/>
          </a:xfrm>
          <a:solidFill>
            <a:schemeClr val="accent1">
              <a:lumMod val="20000"/>
              <a:lumOff val="80000"/>
            </a:schemeClr>
          </a:solidFill>
        </p:spPr>
        <p:txBody>
          <a:bodyPr/>
          <a:lstStyle/>
          <a:p>
            <a:pPr algn="ctr"/>
            <a:r>
              <a:rPr lang="tr-TR" dirty="0"/>
              <a:t>SUNUM PLANI</a:t>
            </a:r>
          </a:p>
        </p:txBody>
      </p:sp>
      <p:sp>
        <p:nvSpPr>
          <p:cNvPr id="3" name="İçerik Yer Tutucusu 2">
            <a:extLst>
              <a:ext uri="{FF2B5EF4-FFF2-40B4-BE49-F238E27FC236}">
                <a16:creationId xmlns:a16="http://schemas.microsoft.com/office/drawing/2014/main" id="{BA879D5F-9FE9-2F14-CFBF-CB87417E065A}"/>
              </a:ext>
            </a:extLst>
          </p:cNvPr>
          <p:cNvSpPr>
            <a:spLocks noGrp="1"/>
          </p:cNvSpPr>
          <p:nvPr>
            <p:ph idx="1"/>
          </p:nvPr>
        </p:nvSpPr>
        <p:spPr>
          <a:xfrm>
            <a:off x="913774" y="1716946"/>
            <a:ext cx="10364452" cy="3424107"/>
          </a:xfrm>
        </p:spPr>
        <p:txBody>
          <a:bodyPr>
            <a:noAutofit/>
          </a:bodyPr>
          <a:lstStyle/>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Tanım</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Epidemiyoloji</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Patogenez</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Etyoloji </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Risk faktörleri </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iye sınıflandırması</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Tanıda klinik ve laboratuvar değerlendirme</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Tedavi </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Çocuklarda yaklaşım ve tedavi</a:t>
            </a:r>
          </a:p>
          <a:p>
            <a:pPr>
              <a:buClr>
                <a:schemeClr val="accent1">
                  <a:lumMod val="60000"/>
                  <a:lumOff val="40000"/>
                </a:schemeClr>
              </a:buClr>
            </a:pPr>
            <a:r>
              <a:rPr lang="tr-TR" dirty="0">
                <a:latin typeface="Times New Roman" panose="02020603050405020304" pitchFamily="18" charset="0"/>
                <a:cs typeface="Times New Roman" panose="02020603050405020304" pitchFamily="18" charset="0"/>
              </a:rPr>
              <a:t>Sevk kriterleri</a:t>
            </a:r>
          </a:p>
          <a:p>
            <a:pPr>
              <a:buNone/>
            </a:pPr>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961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395F5C-818C-1D3F-32DF-5394B3DA42C1}"/>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TEKRARLAYAN İYE</a:t>
            </a:r>
          </a:p>
        </p:txBody>
      </p:sp>
      <p:sp>
        <p:nvSpPr>
          <p:cNvPr id="3" name="İçerik Yer Tutucusu 2">
            <a:extLst>
              <a:ext uri="{FF2B5EF4-FFF2-40B4-BE49-F238E27FC236}">
                <a16:creationId xmlns:a16="http://schemas.microsoft.com/office/drawing/2014/main" id="{8962A47E-52EC-F20C-4FF8-A89A71E70730}"/>
              </a:ext>
            </a:extLst>
          </p:cNvPr>
          <p:cNvSpPr>
            <a:spLocks noGrp="1"/>
          </p:cNvSpPr>
          <p:nvPr>
            <p:ph idx="1"/>
          </p:nvPr>
        </p:nvSpPr>
        <p:spPr>
          <a:xfrm>
            <a:off x="913774" y="2214694"/>
            <a:ext cx="10364452" cy="3424107"/>
          </a:xfrm>
        </p:spPr>
        <p:txBody>
          <a:bodyPr>
            <a:noAutofit/>
          </a:bodyPr>
          <a:lstStyle/>
          <a:p>
            <a:pPr marL="0" indent="0">
              <a:spcBef>
                <a:spcPts val="600"/>
              </a:spcBef>
              <a:buNone/>
            </a:pPr>
            <a:r>
              <a:rPr lang="tr-TR" sz="2400" cap="none" dirty="0">
                <a:solidFill>
                  <a:schemeClr val="accent1">
                    <a:lumMod val="75000"/>
                  </a:schemeClr>
                </a:solidFill>
                <a:latin typeface="Times New Roman" panose="02020603050405020304" pitchFamily="18" charset="0"/>
                <a:cs typeface="Times New Roman" panose="02020603050405020304" pitchFamily="18" charset="0"/>
              </a:rPr>
              <a:t>Relaps Tedavisi</a:t>
            </a:r>
          </a:p>
          <a:p>
            <a:pPr>
              <a:spcBef>
                <a:spcPts val="600"/>
              </a:spcBef>
            </a:pPr>
            <a:r>
              <a:rPr lang="tr-TR" sz="2400" cap="none" dirty="0">
                <a:latin typeface="Times New Roman" panose="02020603050405020304" pitchFamily="18" charset="0"/>
                <a:cs typeface="Times New Roman" panose="02020603050405020304" pitchFamily="18" charset="0"/>
              </a:rPr>
              <a:t>Antibiyograma uygun en az 4 haftalık tedavi gerektirir.</a:t>
            </a:r>
          </a:p>
          <a:p>
            <a:pPr>
              <a:spcBef>
                <a:spcPts val="600"/>
              </a:spcBef>
            </a:pPr>
            <a:r>
              <a:rPr lang="tr-TR" sz="2400" cap="none" dirty="0">
                <a:latin typeface="Times New Roman" panose="02020603050405020304" pitchFamily="18" charset="0"/>
                <a:cs typeface="Times New Roman" panose="02020603050405020304" pitchFamily="18" charset="0"/>
              </a:rPr>
              <a:t>Yapısal bir anomali varsa </a:t>
            </a:r>
            <a:r>
              <a:rPr lang="tr-TR" sz="2400" cap="none" dirty="0" err="1">
                <a:latin typeface="Times New Roman" panose="02020603050405020304" pitchFamily="18" charset="0"/>
                <a:cs typeface="Times New Roman" panose="02020603050405020304" pitchFamily="18" charset="0"/>
              </a:rPr>
              <a:t>antibiyoterapi</a:t>
            </a:r>
            <a:r>
              <a:rPr lang="tr-TR" sz="2400" cap="none" dirty="0">
                <a:latin typeface="Times New Roman" panose="02020603050405020304" pitchFamily="18" charset="0"/>
                <a:cs typeface="Times New Roman" panose="02020603050405020304" pitchFamily="18" charset="0"/>
              </a:rPr>
              <a:t> + cerrahi</a:t>
            </a:r>
          </a:p>
          <a:p>
            <a:pPr>
              <a:spcBef>
                <a:spcPts val="600"/>
              </a:spcBef>
            </a:pPr>
            <a:r>
              <a:rPr lang="tr-TR" sz="2400" cap="none" dirty="0">
                <a:latin typeface="Times New Roman" panose="02020603050405020304" pitchFamily="18" charset="0"/>
                <a:cs typeface="Times New Roman" panose="02020603050405020304" pitchFamily="18" charset="0"/>
              </a:rPr>
              <a:t>Kronik </a:t>
            </a:r>
            <a:r>
              <a:rPr lang="tr-TR" sz="2400" cap="none" dirty="0" err="1">
                <a:latin typeface="Times New Roman" panose="02020603050405020304" pitchFamily="18" charset="0"/>
                <a:cs typeface="Times New Roman" panose="02020603050405020304" pitchFamily="18" charset="0"/>
              </a:rPr>
              <a:t>süpresyon</a:t>
            </a:r>
            <a:r>
              <a:rPr lang="tr-TR" sz="2400" cap="none" dirty="0">
                <a:latin typeface="Times New Roman" panose="02020603050405020304" pitchFamily="18" charset="0"/>
                <a:cs typeface="Times New Roman" panose="02020603050405020304" pitchFamily="18" charset="0"/>
              </a:rPr>
              <a:t> tedavisinde </a:t>
            </a:r>
            <a:r>
              <a:rPr lang="tr-TR" sz="2400" cap="none" dirty="0" err="1">
                <a:latin typeface="Times New Roman" panose="02020603050405020304" pitchFamily="18" charset="0"/>
                <a:cs typeface="Times New Roman" panose="02020603050405020304" pitchFamily="18" charset="0"/>
              </a:rPr>
              <a:t>nitrofurantoin</a:t>
            </a:r>
            <a:r>
              <a:rPr lang="tr-TR" sz="2400" cap="none" dirty="0">
                <a:latin typeface="Times New Roman" panose="02020603050405020304" pitchFamily="18" charset="0"/>
                <a:cs typeface="Times New Roman" panose="02020603050405020304" pitchFamily="18" charset="0"/>
              </a:rPr>
              <a:t>, TMP/SMX ya da </a:t>
            </a:r>
            <a:r>
              <a:rPr lang="tr-TR" sz="2400" cap="none" dirty="0" err="1">
                <a:latin typeface="Times New Roman" panose="02020603050405020304" pitchFamily="18" charset="0"/>
                <a:cs typeface="Times New Roman" panose="02020603050405020304" pitchFamily="18" charset="0"/>
              </a:rPr>
              <a:t>fosfomisin</a:t>
            </a:r>
            <a:r>
              <a:rPr lang="tr-TR" sz="2400" cap="none" dirty="0">
                <a:latin typeface="Times New Roman" panose="02020603050405020304" pitchFamily="18" charset="0"/>
                <a:cs typeface="Times New Roman" panose="02020603050405020304" pitchFamily="18" charset="0"/>
              </a:rPr>
              <a:t> (10 günde bir 3gr) kullanılabilir.</a:t>
            </a:r>
          </a:p>
          <a:p>
            <a:pPr marL="0" indent="0">
              <a:spcBef>
                <a:spcPts val="600"/>
              </a:spcBef>
              <a:buNone/>
            </a:pPr>
            <a:r>
              <a:rPr lang="tr-TR" sz="2400" cap="none" dirty="0">
                <a:solidFill>
                  <a:schemeClr val="accent1">
                    <a:lumMod val="75000"/>
                  </a:schemeClr>
                </a:solidFill>
                <a:latin typeface="Times New Roman" panose="02020603050405020304" pitchFamily="18" charset="0"/>
                <a:cs typeface="Times New Roman" panose="02020603050405020304" pitchFamily="18" charset="0"/>
              </a:rPr>
              <a:t>Re-enfeksiyon Tedavisi</a:t>
            </a:r>
          </a:p>
          <a:p>
            <a:pPr>
              <a:spcBef>
                <a:spcPts val="600"/>
              </a:spcBef>
            </a:pPr>
            <a:r>
              <a:rPr lang="tr-TR" sz="2400" cap="none" dirty="0">
                <a:latin typeface="Times New Roman" panose="02020603050405020304" pitchFamily="18" charset="0"/>
                <a:cs typeface="Times New Roman" panose="02020603050405020304" pitchFamily="18" charset="0"/>
              </a:rPr>
              <a:t> Re-enfeksiyonun nedeninin tespiti ve mümkünse ortadan kaldırılmalı ya da tedavi edilmelidir.</a:t>
            </a:r>
          </a:p>
          <a:p>
            <a:pPr>
              <a:spcBef>
                <a:spcPts val="600"/>
              </a:spcBef>
            </a:pPr>
            <a:r>
              <a:rPr lang="tr-TR" sz="2400" cap="none" dirty="0">
                <a:latin typeface="Times New Roman" panose="02020603050405020304" pitchFamily="18" charset="0"/>
                <a:cs typeface="Times New Roman" panose="02020603050405020304" pitchFamily="18" charset="0"/>
              </a:rPr>
              <a:t> Cinsel </a:t>
            </a:r>
            <a:r>
              <a:rPr lang="tr-TR" sz="2400" cap="none" dirty="0" err="1">
                <a:latin typeface="Times New Roman" panose="02020603050405020304" pitchFamily="18" charset="0"/>
                <a:cs typeface="Times New Roman" panose="02020603050405020304" pitchFamily="18" charset="0"/>
              </a:rPr>
              <a:t>ilişki</a:t>
            </a:r>
            <a:r>
              <a:rPr lang="tr-TR" sz="2400" cap="none" dirty="0">
                <a:latin typeface="Times New Roman" panose="02020603050405020304" pitchFamily="18" charset="0"/>
                <a:cs typeface="Times New Roman" panose="02020603050405020304" pitchFamily="18" charset="0"/>
              </a:rPr>
              <a:t> ile ilgisi ve atak sayısı mutlaka sorgulanmalıdır.</a:t>
            </a:r>
          </a:p>
          <a:p>
            <a:pPr>
              <a:spcBef>
                <a:spcPts val="600"/>
              </a:spcBef>
            </a:pPr>
            <a:endParaRPr lang="tr-TR"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293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1DAE540E-6ADD-4CA4-F2E8-48296BB56657}"/>
              </a:ext>
            </a:extLst>
          </p:cNvPr>
          <p:cNvPicPr>
            <a:picLocks noGrp="1" noChangeAspect="1"/>
          </p:cNvPicPr>
          <p:nvPr>
            <p:ph idx="1"/>
          </p:nvPr>
        </p:nvPicPr>
        <p:blipFill>
          <a:blip r:embed="rId2"/>
          <a:stretch>
            <a:fillRect/>
          </a:stretch>
        </p:blipFill>
        <p:spPr>
          <a:xfrm>
            <a:off x="2270234" y="237796"/>
            <a:ext cx="7651531" cy="6382408"/>
          </a:xfrm>
          <a:prstGeom prst="rect">
            <a:avLst/>
          </a:prstGeom>
        </p:spPr>
      </p:pic>
    </p:spTree>
    <p:extLst>
      <p:ext uri="{BB962C8B-B14F-4D97-AF65-F5344CB8AC3E}">
        <p14:creationId xmlns:p14="http://schemas.microsoft.com/office/powerpoint/2010/main" val="3971812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E15479-23F6-F040-7681-32917B905DA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F3B23A5-A1DA-2B47-F404-FE953BB912BF}"/>
              </a:ext>
            </a:extLst>
          </p:cNvPr>
          <p:cNvSpPr>
            <a:spLocks noGrp="1"/>
          </p:cNvSpPr>
          <p:nvPr>
            <p:ph idx="1"/>
          </p:nvPr>
        </p:nvSpPr>
        <p:spPr>
          <a:xfrm>
            <a:off x="1000897" y="5004486"/>
            <a:ext cx="10487394" cy="1234997"/>
          </a:xfrm>
        </p:spPr>
        <p:txBody>
          <a:bodyPr>
            <a:normAutofit/>
          </a:bodyPr>
          <a:lstStyle/>
          <a:p>
            <a:r>
              <a:rPr lang="tr-TR" b="0" i="1" cap="none" dirty="0" err="1">
                <a:solidFill>
                  <a:srgbClr val="333333"/>
                </a:solidFill>
                <a:effectLst/>
                <a:latin typeface="Times New Roman" panose="02020603050405020304" pitchFamily="18" charset="0"/>
                <a:cs typeface="Times New Roman" panose="02020603050405020304" pitchFamily="18" charset="0"/>
              </a:rPr>
              <a:t>Cranberry</a:t>
            </a:r>
            <a:r>
              <a:rPr lang="tr-TR" b="0" i="1" cap="none" dirty="0">
                <a:solidFill>
                  <a:srgbClr val="333333"/>
                </a:solidFill>
                <a:effectLst/>
                <a:latin typeface="Times New Roman" panose="02020603050405020304" pitchFamily="18" charset="0"/>
                <a:cs typeface="Times New Roman" panose="02020603050405020304" pitchFamily="18" charset="0"/>
              </a:rPr>
              <a:t>-propolis (DUAB) takviyesinin birlikteliği, E. </a:t>
            </a:r>
            <a:r>
              <a:rPr lang="tr-TR" b="0" i="1" cap="none" dirty="0" err="1">
                <a:solidFill>
                  <a:srgbClr val="333333"/>
                </a:solidFill>
                <a:effectLst/>
                <a:latin typeface="Times New Roman" panose="02020603050405020304" pitchFamily="18" charset="0"/>
                <a:cs typeface="Times New Roman" panose="02020603050405020304" pitchFamily="18" charset="0"/>
              </a:rPr>
              <a:t>Coli</a:t>
            </a:r>
            <a:r>
              <a:rPr lang="tr-TR" b="0" i="0" cap="none" dirty="0">
                <a:solidFill>
                  <a:srgbClr val="333333"/>
                </a:solidFill>
                <a:effectLst/>
                <a:latin typeface="Times New Roman" panose="02020603050405020304" pitchFamily="18" charset="0"/>
                <a:cs typeface="Times New Roman" panose="02020603050405020304" pitchFamily="18" charset="0"/>
              </a:rPr>
              <a:t> kaynaklı tekrarlayan </a:t>
            </a:r>
            <a:r>
              <a:rPr lang="tr-TR" b="0" i="0" cap="none" dirty="0" err="1">
                <a:solidFill>
                  <a:srgbClr val="333333"/>
                </a:solidFill>
                <a:effectLst/>
                <a:latin typeface="Times New Roman" panose="02020603050405020304" pitchFamily="18" charset="0"/>
                <a:cs typeface="Times New Roman" panose="02020603050405020304" pitchFamily="18" charset="0"/>
              </a:rPr>
              <a:t>sistitli</a:t>
            </a:r>
            <a:r>
              <a:rPr lang="tr-TR" b="0" i="0" cap="none" dirty="0">
                <a:solidFill>
                  <a:srgbClr val="333333"/>
                </a:solidFill>
                <a:effectLst/>
                <a:latin typeface="Times New Roman" panose="02020603050405020304" pitchFamily="18" charset="0"/>
                <a:cs typeface="Times New Roman" panose="02020603050405020304" pitchFamily="18" charset="0"/>
              </a:rPr>
              <a:t> kadınlarda İYE insidansını ilk 3 ayda önemli ölçüde azalttı ancak 6 ayda azaltmadı.(86 randomize hasta-örneklem)</a:t>
            </a:r>
            <a:endParaRPr lang="tr-TR" cap="none"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D211476C-9B91-5381-688F-1CD6B8418C57}"/>
              </a:ext>
            </a:extLst>
          </p:cNvPr>
          <p:cNvPicPr>
            <a:picLocks noChangeAspect="1"/>
          </p:cNvPicPr>
          <p:nvPr/>
        </p:nvPicPr>
        <p:blipFill>
          <a:blip r:embed="rId2"/>
          <a:stretch>
            <a:fillRect/>
          </a:stretch>
        </p:blipFill>
        <p:spPr>
          <a:xfrm>
            <a:off x="2123302" y="297241"/>
            <a:ext cx="7772400" cy="4596791"/>
          </a:xfrm>
          <a:prstGeom prst="rect">
            <a:avLst/>
          </a:prstGeom>
        </p:spPr>
      </p:pic>
    </p:spTree>
    <p:extLst>
      <p:ext uri="{BB962C8B-B14F-4D97-AF65-F5344CB8AC3E}">
        <p14:creationId xmlns:p14="http://schemas.microsoft.com/office/powerpoint/2010/main" val="3321257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81897B-645D-0F57-2D3B-C049986572C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77068BE-5C50-51E7-B0FD-FBAB08A6A482}"/>
              </a:ext>
            </a:extLst>
          </p:cNvPr>
          <p:cNvSpPr>
            <a:spLocks noGrp="1"/>
          </p:cNvSpPr>
          <p:nvPr>
            <p:ph idx="1"/>
          </p:nvPr>
        </p:nvSpPr>
        <p:spPr>
          <a:xfrm>
            <a:off x="913775" y="4547286"/>
            <a:ext cx="10364452" cy="1243914"/>
          </a:xfrm>
        </p:spPr>
        <p:txBody>
          <a:bodyPr>
            <a:noAutofit/>
          </a:bodyPr>
          <a:lstStyle/>
          <a:p>
            <a:r>
              <a:rPr lang="tr-TR" b="0" i="0" cap="none" dirty="0">
                <a:solidFill>
                  <a:srgbClr val="1F1F1F"/>
                </a:solidFill>
                <a:effectLst/>
                <a:latin typeface="Times New Roman" panose="02020603050405020304" pitchFamily="18" charset="0"/>
                <a:cs typeface="Times New Roman" panose="02020603050405020304" pitchFamily="18" charset="0"/>
              </a:rPr>
              <a:t>Toplam randomize 373 hasta-</a:t>
            </a:r>
            <a:r>
              <a:rPr lang="tr-TR" b="0" i="0" u="none" strike="noStrike" cap="none" dirty="0">
                <a:solidFill>
                  <a:srgbClr val="000000"/>
                </a:solidFill>
                <a:effectLst/>
                <a:latin typeface="Times New Roman" panose="02020603050405020304" pitchFamily="18" charset="0"/>
                <a:cs typeface="Times New Roman" panose="02020603050405020304" pitchFamily="18" charset="0"/>
              </a:rPr>
              <a:t>kızılcık suyu tüketimi, önceki yıl içinde ≥2 İYE öyküsü olan kadınlarda klinik İYE insidansını, tekrarlayan klinik İYE ataklarını ve bu enfeksiyonların tedavisiyle ilişkili antibiyotik kullanımını azaltmada faydalı bir strateji olduğunu göstermekte</a:t>
            </a:r>
            <a:endParaRPr lang="tr-TR" cap="none"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504C89A9-1F54-861A-9CF5-97D28D8D920C}"/>
              </a:ext>
            </a:extLst>
          </p:cNvPr>
          <p:cNvPicPr>
            <a:picLocks noChangeAspect="1"/>
          </p:cNvPicPr>
          <p:nvPr/>
        </p:nvPicPr>
        <p:blipFill>
          <a:blip r:embed="rId2"/>
          <a:stretch>
            <a:fillRect/>
          </a:stretch>
        </p:blipFill>
        <p:spPr>
          <a:xfrm>
            <a:off x="2209800" y="618517"/>
            <a:ext cx="7772400" cy="3771285"/>
          </a:xfrm>
          <a:prstGeom prst="rect">
            <a:avLst/>
          </a:prstGeom>
        </p:spPr>
      </p:pic>
    </p:spTree>
    <p:extLst>
      <p:ext uri="{BB962C8B-B14F-4D97-AF65-F5344CB8AC3E}">
        <p14:creationId xmlns:p14="http://schemas.microsoft.com/office/powerpoint/2010/main" val="4019019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4572" y="365125"/>
            <a:ext cx="10819228" cy="1325563"/>
          </a:xfrm>
          <a:solidFill>
            <a:schemeClr val="accent1">
              <a:lumMod val="20000"/>
              <a:lumOff val="80000"/>
            </a:schemeClr>
          </a:solidFill>
        </p:spPr>
        <p:txBody>
          <a:bodyPr>
            <a:normAutofit/>
          </a:bodyPr>
          <a:lstStyle/>
          <a:p>
            <a:pPr algn="ctr"/>
            <a:r>
              <a:rPr lang="tr-TR" dirty="0">
                <a:latin typeface="Times New Roman" pitchFamily="18" charset="0"/>
                <a:cs typeface="Times New Roman" pitchFamily="18" charset="0"/>
              </a:rPr>
              <a:t>ASEMPTOMATİK BAKTERİÜRİ</a:t>
            </a:r>
          </a:p>
        </p:txBody>
      </p:sp>
      <p:sp>
        <p:nvSpPr>
          <p:cNvPr id="3" name="2 İçerik Yer Tutucusu"/>
          <p:cNvSpPr>
            <a:spLocks noGrp="1"/>
          </p:cNvSpPr>
          <p:nvPr>
            <p:ph idx="1"/>
          </p:nvPr>
        </p:nvSpPr>
        <p:spPr/>
        <p:txBody>
          <a:bodyPr>
            <a:normAutofit/>
          </a:bodyPr>
          <a:lstStyle/>
          <a:p>
            <a:pPr marL="0" indent="0">
              <a:lnSpc>
                <a:spcPct val="150000"/>
              </a:lnSpc>
              <a:buNone/>
            </a:pPr>
            <a:r>
              <a:rPr lang="tr-TR" sz="2400" cap="none" dirty="0">
                <a:latin typeface="Times New Roman" pitchFamily="18" charset="0"/>
                <a:cs typeface="Times New Roman" pitchFamily="18" charset="0"/>
              </a:rPr>
              <a:t>İdrar yolu semptomları olmayan bir bireyde;</a:t>
            </a:r>
          </a:p>
          <a:p>
            <a:pPr lvl="1">
              <a:lnSpc>
                <a:spcPct val="150000"/>
              </a:lnSpc>
            </a:pPr>
            <a:r>
              <a:rPr lang="tr-TR" sz="2400" cap="none" dirty="0">
                <a:latin typeface="Times New Roman" pitchFamily="18" charset="0"/>
                <a:cs typeface="Times New Roman" pitchFamily="18" charset="0"/>
              </a:rPr>
              <a:t>24 saat arayla alınmış iki numunede &gt; </a:t>
            </a:r>
            <a:r>
              <a:rPr lang="tr-TR" sz="2400" cap="none" dirty="0">
                <a:solidFill>
                  <a:srgbClr val="000000"/>
                </a:solidFill>
                <a:latin typeface="Times New Roman" pitchFamily="18" charset="0"/>
                <a:cs typeface="Times New Roman" pitchFamily="18" charset="0"/>
              </a:rPr>
              <a:t>10⁵</a:t>
            </a:r>
            <a:r>
              <a:rPr lang="tr-TR" sz="2400" cap="none" dirty="0">
                <a:latin typeface="Times New Roman" pitchFamily="18" charset="0"/>
                <a:cs typeface="Times New Roman" pitchFamily="18" charset="0"/>
              </a:rPr>
              <a:t> </a:t>
            </a:r>
            <a:r>
              <a:rPr lang="tr-TR" sz="2400" cap="none" dirty="0" err="1">
                <a:latin typeface="Times New Roman" pitchFamily="18" charset="0"/>
                <a:cs typeface="Times New Roman" pitchFamily="18" charset="0"/>
              </a:rPr>
              <a:t>cfu</a:t>
            </a:r>
            <a:r>
              <a:rPr lang="tr-TR" sz="2400" cap="none" dirty="0">
                <a:latin typeface="Times New Roman" pitchFamily="18" charset="0"/>
                <a:cs typeface="Times New Roman" pitchFamily="18" charset="0"/>
              </a:rPr>
              <a:t>/ml bakteri üremesi gösteren orta akım idrar numunesi</a:t>
            </a:r>
          </a:p>
          <a:p>
            <a:pPr lvl="1">
              <a:lnSpc>
                <a:spcPct val="150000"/>
              </a:lnSpc>
            </a:pPr>
            <a:r>
              <a:rPr lang="tr-TR" sz="2400" cap="none" dirty="0">
                <a:latin typeface="Times New Roman" pitchFamily="18" charset="0"/>
                <a:cs typeface="Times New Roman" pitchFamily="18" charset="0"/>
              </a:rPr>
              <a:t>İdrar örneğinde bakteri veya idrar </a:t>
            </a:r>
            <a:r>
              <a:rPr lang="tr-TR" sz="2400" cap="none" dirty="0" err="1">
                <a:latin typeface="Times New Roman" pitchFamily="18" charset="0"/>
                <a:cs typeface="Times New Roman" pitchFamily="18" charset="0"/>
              </a:rPr>
              <a:t>strick</a:t>
            </a:r>
            <a:r>
              <a:rPr lang="tr-TR" sz="2400" cap="none" dirty="0">
                <a:latin typeface="Times New Roman" pitchFamily="18" charset="0"/>
                <a:cs typeface="Times New Roman" pitchFamily="18" charset="0"/>
              </a:rPr>
              <a:t> testinde lökosit, nitrit yada her ikisinin pozitif olması</a:t>
            </a:r>
          </a:p>
          <a:p>
            <a:pPr marL="0" indent="0">
              <a:buNone/>
            </a:pPr>
            <a:endParaRPr lang="tr-TR" sz="2400" cap="none"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3775" y="618518"/>
            <a:ext cx="10378002" cy="1160770"/>
          </a:xfrm>
          <a:solidFill>
            <a:schemeClr val="accent1">
              <a:lumMod val="20000"/>
              <a:lumOff val="80000"/>
            </a:schemeClr>
          </a:solidFill>
        </p:spPr>
        <p:txBody>
          <a:bodyPr>
            <a:normAutofit/>
          </a:bodyPr>
          <a:lstStyle/>
          <a:p>
            <a:r>
              <a:rPr lang="tr-TR" dirty="0">
                <a:solidFill>
                  <a:schemeClr val="tx1"/>
                </a:solidFill>
                <a:latin typeface="Times New Roman" pitchFamily="18" charset="0"/>
                <a:cs typeface="Times New Roman" pitchFamily="18" charset="0"/>
              </a:rPr>
              <a:t>  ASEMPTOMATİK BAKTERİÜRİ</a:t>
            </a:r>
          </a:p>
        </p:txBody>
      </p:sp>
      <p:sp>
        <p:nvSpPr>
          <p:cNvPr id="5" name="4 Dikdörtgen"/>
          <p:cNvSpPr/>
          <p:nvPr/>
        </p:nvSpPr>
        <p:spPr>
          <a:xfrm>
            <a:off x="903143" y="2146840"/>
            <a:ext cx="6096000" cy="2308324"/>
          </a:xfrm>
          <a:prstGeom prst="rect">
            <a:avLst/>
          </a:prstGeom>
        </p:spPr>
        <p:txBody>
          <a:bodyPr wrap="square">
            <a:spAutoFit/>
          </a:bodyPr>
          <a:lstStyle/>
          <a:p>
            <a:r>
              <a:rPr lang="tr-TR" sz="2400" dirty="0">
                <a:latin typeface="Times New Roman" pitchFamily="18" charset="0"/>
                <a:cs typeface="Times New Roman" pitchFamily="18" charset="0"/>
              </a:rPr>
              <a:t>Gebe kadınlar asemptomatik bakteriüri açısından rutin olarak taranması ve tedavi edilmesi gereken gruptur.</a:t>
            </a:r>
          </a:p>
          <a:p>
            <a:pPr lvl="1"/>
            <a:r>
              <a:rPr lang="tr-TR" sz="2400" dirty="0">
                <a:latin typeface="Times New Roman" pitchFamily="18" charset="0"/>
                <a:cs typeface="Times New Roman" pitchFamily="18" charset="0"/>
              </a:rPr>
              <a:t>- Erken doğum</a:t>
            </a:r>
          </a:p>
          <a:p>
            <a:pPr lvl="1"/>
            <a:r>
              <a:rPr lang="tr-TR" sz="2400" dirty="0">
                <a:latin typeface="Times New Roman" pitchFamily="18" charset="0"/>
                <a:cs typeface="Times New Roman" pitchFamily="18" charset="0"/>
              </a:rPr>
              <a:t>- Düşük doğum ağırlığı </a:t>
            </a:r>
          </a:p>
          <a:p>
            <a:pPr lvl="1"/>
            <a:r>
              <a:rPr lang="tr-TR" sz="2400" dirty="0">
                <a:latin typeface="Times New Roman" pitchFamily="18" charset="0"/>
                <a:cs typeface="Times New Roman" pitchFamily="18" charset="0"/>
              </a:rPr>
              <a:t>- </a:t>
            </a:r>
            <a:r>
              <a:rPr lang="tr-TR" sz="2400" dirty="0" err="1">
                <a:latin typeface="Times New Roman" pitchFamily="18" charset="0"/>
                <a:cs typeface="Times New Roman" pitchFamily="18" charset="0"/>
              </a:rPr>
              <a:t>Piyelonefrit</a:t>
            </a:r>
            <a:r>
              <a:rPr lang="tr-TR" sz="2400" dirty="0">
                <a:latin typeface="Times New Roman" pitchFamily="18" charset="0"/>
                <a:cs typeface="Times New Roman" pitchFamily="18" charset="0"/>
              </a:rPr>
              <a:t> sıklığını artırmakta</a:t>
            </a:r>
          </a:p>
        </p:txBody>
      </p:sp>
      <p:pic>
        <p:nvPicPr>
          <p:cNvPr id="6" name="Resim 5">
            <a:extLst>
              <a:ext uri="{FF2B5EF4-FFF2-40B4-BE49-F238E27FC236}">
                <a16:creationId xmlns:a16="http://schemas.microsoft.com/office/drawing/2014/main" id="{0349EEC6-AD6D-B8D5-A8AF-1373F0287123}"/>
              </a:ext>
            </a:extLst>
          </p:cNvPr>
          <p:cNvPicPr>
            <a:picLocks noChangeAspect="1"/>
          </p:cNvPicPr>
          <p:nvPr/>
        </p:nvPicPr>
        <p:blipFill>
          <a:blip r:embed="rId3"/>
          <a:stretch>
            <a:fillRect/>
          </a:stretch>
        </p:blipFill>
        <p:spPr>
          <a:xfrm>
            <a:off x="7800612" y="2990659"/>
            <a:ext cx="3743891" cy="1996742"/>
          </a:xfrm>
          <a:prstGeom prst="rect">
            <a:avLst/>
          </a:prstGeom>
        </p:spPr>
      </p:pic>
      <p:sp>
        <p:nvSpPr>
          <p:cNvPr id="4" name="Metin kutusu 3">
            <a:extLst>
              <a:ext uri="{FF2B5EF4-FFF2-40B4-BE49-F238E27FC236}">
                <a16:creationId xmlns:a16="http://schemas.microsoft.com/office/drawing/2014/main" id="{F33D2626-3D96-E56D-F2F6-A56B5C20B69B}"/>
              </a:ext>
            </a:extLst>
          </p:cNvPr>
          <p:cNvSpPr txBox="1"/>
          <p:nvPr/>
        </p:nvSpPr>
        <p:spPr>
          <a:xfrm>
            <a:off x="913775" y="4707887"/>
            <a:ext cx="6103088" cy="1569660"/>
          </a:xfrm>
          <a:prstGeom prst="rect">
            <a:avLst/>
          </a:prstGeom>
          <a:noFill/>
        </p:spPr>
        <p:txBody>
          <a:bodyPr wrap="square">
            <a:spAutoFit/>
          </a:bodyPr>
          <a:lstStyle/>
          <a:p>
            <a:r>
              <a:rPr lang="tr-TR" sz="2400" dirty="0">
                <a:latin typeface="Times New Roman" panose="02020603050405020304" pitchFamily="18" charset="0"/>
                <a:cs typeface="Times New Roman" panose="02020603050405020304" pitchFamily="18" charset="0"/>
              </a:rPr>
              <a:t>Gebeliğin erken döneminde (12-16 </a:t>
            </a:r>
            <a:r>
              <a:rPr lang="tr-TR" sz="2400" dirty="0" err="1">
                <a:latin typeface="Times New Roman" panose="02020603050405020304" pitchFamily="18" charset="0"/>
                <a:cs typeface="Times New Roman" panose="02020603050405020304" pitchFamily="18" charset="0"/>
              </a:rPr>
              <a:t>hf</a:t>
            </a:r>
            <a:r>
              <a:rPr lang="tr-TR" sz="2400" dirty="0">
                <a:latin typeface="Times New Roman" panose="02020603050405020304" pitchFamily="18" charset="0"/>
                <a:cs typeface="Times New Roman" panose="02020603050405020304" pitchFamily="18" charset="0"/>
              </a:rPr>
              <a:t>) en az bir kez idrar kültürüyle bakteriüri taraması yapılması ve sonuçlar pozitif çıkarsa, tedavi uygulanması önerilmekte.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832ED-3D39-2802-1C69-60274F4BFD5A}"/>
              </a:ext>
            </a:extLst>
          </p:cNvPr>
          <p:cNvSpPr>
            <a:spLocks noGrp="1"/>
          </p:cNvSpPr>
          <p:nvPr>
            <p:ph type="title"/>
          </p:nvPr>
        </p:nvSpPr>
        <p:spPr>
          <a:solidFill>
            <a:schemeClr val="accent1">
              <a:lumMod val="20000"/>
              <a:lumOff val="80000"/>
            </a:schemeClr>
          </a:solidFill>
        </p:spPr>
        <p:txBody>
          <a:bodyPr/>
          <a:lstStyle/>
          <a:p>
            <a:r>
              <a:rPr lang="tr-TR" dirty="0">
                <a:solidFill>
                  <a:schemeClr val="tx1"/>
                </a:solidFill>
                <a:latin typeface="Times New Roman" pitchFamily="18" charset="0"/>
                <a:cs typeface="Times New Roman" pitchFamily="18" charset="0"/>
              </a:rPr>
              <a:t> ASEMPTOMATİK BAKTERİÜRİ </a:t>
            </a:r>
            <a:endParaRPr lang="tr-TR" dirty="0"/>
          </a:p>
        </p:txBody>
      </p:sp>
      <p:sp>
        <p:nvSpPr>
          <p:cNvPr id="5" name="6 Dikdörtgen">
            <a:extLst>
              <a:ext uri="{FF2B5EF4-FFF2-40B4-BE49-F238E27FC236}">
                <a16:creationId xmlns:a16="http://schemas.microsoft.com/office/drawing/2014/main" id="{6460232D-9C60-433A-B69F-D57A76E9932C}"/>
              </a:ext>
            </a:extLst>
          </p:cNvPr>
          <p:cNvSpPr/>
          <p:nvPr/>
        </p:nvSpPr>
        <p:spPr>
          <a:xfrm>
            <a:off x="913775" y="2488042"/>
            <a:ext cx="9273615" cy="1569660"/>
          </a:xfrm>
          <a:prstGeom prst="rect">
            <a:avLst/>
          </a:prstGeom>
        </p:spPr>
        <p:txBody>
          <a:bodyPr wrap="square">
            <a:spAutoFit/>
          </a:bodyPr>
          <a:lstStyle/>
          <a:p>
            <a:r>
              <a:rPr lang="tr-TR" sz="2400" dirty="0">
                <a:solidFill>
                  <a:schemeClr val="accent1">
                    <a:lumMod val="75000"/>
                  </a:schemeClr>
                </a:solidFill>
                <a:latin typeface="Times New Roman" panose="02020603050405020304" pitchFamily="18" charset="0"/>
                <a:cs typeface="Times New Roman" panose="02020603050405020304" pitchFamily="18" charset="0"/>
              </a:rPr>
              <a:t>Tedavi</a:t>
            </a:r>
          </a:p>
          <a:p>
            <a:r>
              <a:rPr lang="tr-TR" sz="2400" dirty="0">
                <a:latin typeface="Times New Roman" panose="02020603050405020304" pitchFamily="18" charset="0"/>
                <a:cs typeface="Times New Roman" panose="02020603050405020304" pitchFamily="18" charset="0"/>
              </a:rPr>
              <a:t>  </a:t>
            </a:r>
            <a:r>
              <a:rPr lang="tr-TR" sz="2400" dirty="0">
                <a:solidFill>
                  <a:schemeClr val="accent1">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tr-TR" sz="2400" dirty="0">
                <a:latin typeface="Times New Roman" panose="02020603050405020304" pitchFamily="18" charset="0"/>
                <a:cs typeface="Times New Roman" panose="02020603050405020304" pitchFamily="18" charset="0"/>
                <a:sym typeface="Wingdings" panose="05000000000000000000" pitchFamily="2" charset="2"/>
              </a:rPr>
              <a:t> </a:t>
            </a:r>
            <a:r>
              <a:rPr lang="tr-TR" sz="2400" dirty="0">
                <a:latin typeface="Times New Roman" panose="02020603050405020304" pitchFamily="18" charset="0"/>
                <a:cs typeface="Times New Roman" panose="02020603050405020304" pitchFamily="18" charset="0"/>
              </a:rPr>
              <a:t>Belirgin direnç veya penisilin alerjisi yoksa </a:t>
            </a:r>
            <a:r>
              <a:rPr lang="tr-TR" sz="2400" dirty="0">
                <a:latin typeface="Times New Roman" panose="02020603050405020304" pitchFamily="18" charset="0"/>
                <a:cs typeface="Times New Roman" panose="02020603050405020304" pitchFamily="18" charset="0"/>
                <a:sym typeface="Wingdings" panose="05000000000000000000" pitchFamily="2" charset="2"/>
              </a:rPr>
              <a:t> </a:t>
            </a:r>
            <a:r>
              <a:rPr lang="tr-TR" sz="2400" b="1" dirty="0">
                <a:latin typeface="Times New Roman" panose="02020603050405020304" pitchFamily="18" charset="0"/>
                <a:cs typeface="Times New Roman" panose="02020603050405020304" pitchFamily="18" charset="0"/>
                <a:sym typeface="Wingdings" panose="05000000000000000000" pitchFamily="2" charset="2"/>
              </a:rPr>
              <a:t>5-7 gün amoksisilin</a:t>
            </a:r>
          </a:p>
          <a:p>
            <a:endParaRPr lang="tr-TR" sz="2400" b="1" dirty="0">
              <a:latin typeface="Times New Roman" panose="02020603050405020304" pitchFamily="18" charset="0"/>
              <a:cs typeface="Times New Roman" panose="02020603050405020304" pitchFamily="18" charset="0"/>
              <a:sym typeface="Wingdings" panose="05000000000000000000" pitchFamily="2" charset="2"/>
            </a:endParaRPr>
          </a:p>
          <a:p>
            <a:r>
              <a:rPr lang="tr-TR" sz="2400" dirty="0">
                <a:latin typeface="Times New Roman" panose="02020603050405020304" pitchFamily="18" charset="0"/>
                <a:cs typeface="Times New Roman" panose="02020603050405020304" pitchFamily="18" charset="0"/>
                <a:sym typeface="Wingdings" panose="05000000000000000000" pitchFamily="2" charset="2"/>
              </a:rPr>
              <a:t> </a:t>
            </a:r>
            <a:r>
              <a:rPr lang="tr-TR" sz="2400" dirty="0">
                <a:solidFill>
                  <a:schemeClr val="accent1">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 </a:t>
            </a:r>
            <a:r>
              <a:rPr lang="tr-TR" sz="2400" dirty="0">
                <a:latin typeface="Times New Roman" panose="02020603050405020304" pitchFamily="18" charset="0"/>
                <a:cs typeface="Times New Roman" panose="02020603050405020304" pitchFamily="18" charset="0"/>
                <a:sym typeface="Wingdings" panose="05000000000000000000" pitchFamily="2" charset="2"/>
              </a:rPr>
              <a:t>Penisilin alerjisi olan gebelerde  </a:t>
            </a:r>
            <a:r>
              <a:rPr lang="tr-TR" sz="2400" b="1" dirty="0">
                <a:latin typeface="Times New Roman" panose="02020603050405020304" pitchFamily="18" charset="0"/>
                <a:cs typeface="Times New Roman" panose="02020603050405020304" pitchFamily="18" charset="0"/>
                <a:sym typeface="Wingdings" panose="05000000000000000000" pitchFamily="2" charset="2"/>
              </a:rPr>
              <a:t>5-7 gün </a:t>
            </a:r>
            <a:r>
              <a:rPr lang="tr-TR" sz="2400" b="1" dirty="0" err="1">
                <a:latin typeface="Times New Roman" panose="02020603050405020304" pitchFamily="18" charset="0"/>
                <a:cs typeface="Times New Roman" panose="02020603050405020304" pitchFamily="18" charset="0"/>
                <a:sym typeface="Wingdings" panose="05000000000000000000" pitchFamily="2" charset="2"/>
              </a:rPr>
              <a:t>nitrofurantoin</a:t>
            </a:r>
            <a:endParaRPr lang="tr-T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2687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CD8CB7-EADF-62C9-A299-EA4635BECEE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5AC2FC0-01C3-A220-C618-BD025F6F7221}"/>
              </a:ext>
            </a:extLst>
          </p:cNvPr>
          <p:cNvSpPr>
            <a:spLocks noGrp="1"/>
          </p:cNvSpPr>
          <p:nvPr>
            <p:ph sz="half" idx="1"/>
          </p:nvPr>
        </p:nvSpPr>
        <p:spPr/>
        <p:txBody>
          <a:bodyPr/>
          <a:lstStyle/>
          <a:p>
            <a:endParaRPr lang="tr-TR"/>
          </a:p>
        </p:txBody>
      </p:sp>
      <p:sp>
        <p:nvSpPr>
          <p:cNvPr id="4" name="İçerik Yer Tutucusu 3">
            <a:extLst>
              <a:ext uri="{FF2B5EF4-FFF2-40B4-BE49-F238E27FC236}">
                <a16:creationId xmlns:a16="http://schemas.microsoft.com/office/drawing/2014/main" id="{1218F002-05CE-8508-3D1C-0BB09792C075}"/>
              </a:ext>
            </a:extLst>
          </p:cNvPr>
          <p:cNvSpPr>
            <a:spLocks noGrp="1"/>
          </p:cNvSpPr>
          <p:nvPr>
            <p:ph sz="half" idx="2"/>
          </p:nvPr>
        </p:nvSpPr>
        <p:spPr/>
        <p:txBody>
          <a:bodyPr/>
          <a:lstStyle/>
          <a:p>
            <a:endParaRPr lang="tr-TR"/>
          </a:p>
        </p:txBody>
      </p:sp>
      <p:pic>
        <p:nvPicPr>
          <p:cNvPr id="5" name="Picture 2">
            <a:extLst>
              <a:ext uri="{FF2B5EF4-FFF2-40B4-BE49-F238E27FC236}">
                <a16:creationId xmlns:a16="http://schemas.microsoft.com/office/drawing/2014/main" id="{999F12C1-A09F-E9F5-28A3-54AC8AD20ED0}"/>
              </a:ext>
            </a:extLst>
          </p:cNvPr>
          <p:cNvPicPr>
            <a:picLocks noChangeAspect="1"/>
          </p:cNvPicPr>
          <p:nvPr/>
        </p:nvPicPr>
        <p:blipFill>
          <a:blip r:embed="rId2"/>
          <a:stretch>
            <a:fillRect/>
          </a:stretch>
        </p:blipFill>
        <p:spPr>
          <a:xfrm>
            <a:off x="1828801" y="185607"/>
            <a:ext cx="8806918" cy="6477000"/>
          </a:xfrm>
          <a:prstGeom prst="rect">
            <a:avLst/>
          </a:prstGeom>
        </p:spPr>
      </p:pic>
    </p:spTree>
    <p:extLst>
      <p:ext uri="{BB962C8B-B14F-4D97-AF65-F5344CB8AC3E}">
        <p14:creationId xmlns:p14="http://schemas.microsoft.com/office/powerpoint/2010/main" val="1897883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0D9FD1-742A-7583-CED3-0930B98841F5}"/>
              </a:ext>
            </a:extLst>
          </p:cNvPr>
          <p:cNvSpPr>
            <a:spLocks noGrp="1"/>
          </p:cNvSpPr>
          <p:nvPr>
            <p:ph type="title"/>
          </p:nvPr>
        </p:nvSpPr>
        <p:spPr>
          <a:xfrm>
            <a:off x="116728" y="415447"/>
            <a:ext cx="11629795" cy="1325563"/>
          </a:xfrm>
        </p:spPr>
        <p:txBody>
          <a:bodyPr>
            <a:normAutofit/>
          </a:bodyPr>
          <a:lstStyle/>
          <a:p>
            <a:pPr marL="342900" indent="-342900">
              <a:buClr>
                <a:schemeClr val="accent1">
                  <a:lumMod val="75000"/>
                </a:schemeClr>
              </a:buClr>
              <a:buFont typeface="Wingdings" panose="05000000000000000000" pitchFamily="2" charset="2"/>
              <a:buChar char="Ø"/>
            </a:pPr>
            <a:r>
              <a:rPr lang="tr-TR" sz="2200" dirty="0">
                <a:latin typeface="Times New Roman" pitchFamily="18" charset="0"/>
                <a:cs typeface="Times New Roman" pitchFamily="18" charset="0"/>
              </a:rPr>
              <a:t>  Akut basit ya da komplike </a:t>
            </a:r>
            <a:r>
              <a:rPr lang="tr-TR" sz="2200" dirty="0" err="1">
                <a:latin typeface="Times New Roman" pitchFamily="18" charset="0"/>
                <a:cs typeface="Times New Roman" pitchFamily="18" charset="0"/>
              </a:rPr>
              <a:t>iye’si</a:t>
            </a:r>
            <a:r>
              <a:rPr lang="tr-TR" sz="2200" dirty="0">
                <a:latin typeface="Times New Roman" pitchFamily="18" charset="0"/>
                <a:cs typeface="Times New Roman" pitchFamily="18" charset="0"/>
              </a:rPr>
              <a:t> olan çoğu hasta, tanı veya tedavi için görüntüleme  gerektirmez</a:t>
            </a:r>
            <a:r>
              <a:rPr lang="tr-TR" sz="2200" b="1" dirty="0">
                <a:latin typeface="Times New Roman" pitchFamily="18" charset="0"/>
                <a:cs typeface="Times New Roman" pitchFamily="18" charset="0"/>
              </a:rPr>
              <a:t>.</a:t>
            </a:r>
          </a:p>
        </p:txBody>
      </p:sp>
      <p:sp>
        <p:nvSpPr>
          <p:cNvPr id="3" name="İçerik Yer Tutucusu 2">
            <a:extLst>
              <a:ext uri="{FF2B5EF4-FFF2-40B4-BE49-F238E27FC236}">
                <a16:creationId xmlns:a16="http://schemas.microsoft.com/office/drawing/2014/main" id="{BB334CAA-2F1F-8688-9D0D-85D80075656E}"/>
              </a:ext>
            </a:extLst>
          </p:cNvPr>
          <p:cNvSpPr>
            <a:spLocks noGrp="1"/>
          </p:cNvSpPr>
          <p:nvPr>
            <p:ph idx="1"/>
          </p:nvPr>
        </p:nvSpPr>
        <p:spPr>
          <a:xfrm>
            <a:off x="498409" y="2293903"/>
            <a:ext cx="10515600" cy="4894251"/>
          </a:xfrm>
        </p:spPr>
        <p:txBody>
          <a:bodyPr>
            <a:noAutofit/>
          </a:bodyPr>
          <a:lstStyle/>
          <a:p>
            <a:pPr marL="0" indent="0">
              <a:buNone/>
            </a:pPr>
            <a:r>
              <a:rPr lang="tr-TR" sz="2400" cap="none" dirty="0">
                <a:latin typeface="Times New Roman" panose="02020603050405020304" pitchFamily="18" charset="0"/>
                <a:cs typeface="Times New Roman" panose="02020603050405020304" pitchFamily="18" charset="0"/>
              </a:rPr>
              <a:t>Görüntüleme genellikle</a:t>
            </a:r>
          </a:p>
          <a:p>
            <a:pPr>
              <a:buClr>
                <a:schemeClr val="accent1">
                  <a:lumMod val="75000"/>
                </a:schemeClr>
              </a:buClr>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 Kliniği kötü olan</a:t>
            </a:r>
          </a:p>
          <a:p>
            <a:pPr>
              <a:buClr>
                <a:schemeClr val="accent1">
                  <a:lumMod val="75000"/>
                </a:schemeClr>
              </a:buClr>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 48 ila 72 saatlik uygun antimikrobiyal tedaviye rağmen düzelmeyen</a:t>
            </a:r>
          </a:p>
          <a:p>
            <a:pPr>
              <a:buClr>
                <a:schemeClr val="accent1">
                  <a:lumMod val="75000"/>
                </a:schemeClr>
              </a:buClr>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 İdrar yolu obstrüksiyonundan şüphelenilen</a:t>
            </a:r>
          </a:p>
          <a:p>
            <a:pPr>
              <a:buClr>
                <a:schemeClr val="accent1">
                  <a:lumMod val="75000"/>
                </a:schemeClr>
              </a:buClr>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 Tedaviden sonraki birkaç hafta içinde tekrarlayan</a:t>
            </a:r>
          </a:p>
          <a:p>
            <a:pPr>
              <a:buClr>
                <a:schemeClr val="accent1">
                  <a:lumMod val="75000"/>
                </a:schemeClr>
              </a:buClr>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 Renal veya </a:t>
            </a:r>
            <a:r>
              <a:rPr lang="tr-TR" sz="2400" cap="none" dirty="0" err="1">
                <a:latin typeface="Times New Roman" panose="02020603050405020304" pitchFamily="18" charset="0"/>
                <a:cs typeface="Times New Roman" panose="02020603050405020304" pitchFamily="18" charset="0"/>
              </a:rPr>
              <a:t>perinefrik</a:t>
            </a:r>
            <a:r>
              <a:rPr lang="tr-TR" sz="2400" cap="none" dirty="0">
                <a:latin typeface="Times New Roman" panose="02020603050405020304" pitchFamily="18" charset="0"/>
                <a:cs typeface="Times New Roman" panose="02020603050405020304" pitchFamily="18" charset="0"/>
              </a:rPr>
              <a:t> apse gibi komplikasyonları tespit etmede gereklidir.</a:t>
            </a:r>
          </a:p>
        </p:txBody>
      </p:sp>
    </p:spTree>
    <p:extLst>
      <p:ext uri="{BB962C8B-B14F-4D97-AF65-F5344CB8AC3E}">
        <p14:creationId xmlns:p14="http://schemas.microsoft.com/office/powerpoint/2010/main" val="60323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844C6D-29CB-48E7-76D2-E0D8D642BC0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3B7F573-F374-221D-448B-E5F4C666A8F5}"/>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22B01F6-27CC-729A-1661-672208767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493" y="509587"/>
            <a:ext cx="9045013" cy="5838825"/>
          </a:xfrm>
          <a:prstGeom prst="rect">
            <a:avLst/>
          </a:prstGeom>
        </p:spPr>
      </p:pic>
    </p:spTree>
    <p:extLst>
      <p:ext uri="{BB962C8B-B14F-4D97-AF65-F5344CB8AC3E}">
        <p14:creationId xmlns:p14="http://schemas.microsoft.com/office/powerpoint/2010/main" val="292128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3E341681-43EE-6705-EDDA-E4244EA961A9}"/>
              </a:ext>
            </a:extLst>
          </p:cNvPr>
          <p:cNvPicPr>
            <a:picLocks noGrp="1" noChangeAspect="1"/>
          </p:cNvPicPr>
          <p:nvPr>
            <p:ph idx="1"/>
          </p:nvPr>
        </p:nvPicPr>
        <p:blipFill>
          <a:blip r:embed="rId3"/>
          <a:stretch>
            <a:fillRect/>
          </a:stretch>
        </p:blipFill>
        <p:spPr>
          <a:xfrm>
            <a:off x="7052050" y="2795207"/>
            <a:ext cx="4933506" cy="2466753"/>
          </a:xfrm>
          <a:prstGeom prst="rect">
            <a:avLst/>
          </a:prstGeom>
        </p:spPr>
      </p:pic>
      <p:sp>
        <p:nvSpPr>
          <p:cNvPr id="6" name="Başlık 5">
            <a:extLst>
              <a:ext uri="{FF2B5EF4-FFF2-40B4-BE49-F238E27FC236}">
                <a16:creationId xmlns:a16="http://schemas.microsoft.com/office/drawing/2014/main" id="{6745EB75-9C2F-6FC7-9F87-D1023FC51556}"/>
              </a:ext>
            </a:extLst>
          </p:cNvPr>
          <p:cNvSpPr>
            <a:spLocks noGrp="1"/>
          </p:cNvSpPr>
          <p:nvPr>
            <p:ph type="title"/>
          </p:nvPr>
        </p:nvSpPr>
        <p:spPr>
          <a:xfrm>
            <a:off x="1062631" y="852433"/>
            <a:ext cx="10364451" cy="1596177"/>
          </a:xfrm>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tanım</a:t>
            </a:r>
          </a:p>
        </p:txBody>
      </p:sp>
      <p:sp>
        <p:nvSpPr>
          <p:cNvPr id="8" name="Metin kutusu 7">
            <a:extLst>
              <a:ext uri="{FF2B5EF4-FFF2-40B4-BE49-F238E27FC236}">
                <a16:creationId xmlns:a16="http://schemas.microsoft.com/office/drawing/2014/main" id="{4171A2E0-0500-B13A-0E24-5829983360D7}"/>
              </a:ext>
            </a:extLst>
          </p:cNvPr>
          <p:cNvSpPr txBox="1"/>
          <p:nvPr/>
        </p:nvSpPr>
        <p:spPr>
          <a:xfrm>
            <a:off x="1062631" y="3243754"/>
            <a:ext cx="6103088" cy="1569660"/>
          </a:xfrm>
          <a:prstGeom prst="rect">
            <a:avLst/>
          </a:prstGeom>
          <a:noFill/>
        </p:spPr>
        <p:txBody>
          <a:bodyPr wrap="square">
            <a:spAutoFit/>
          </a:bodyPr>
          <a:lstStyle/>
          <a:p>
            <a:r>
              <a:rPr lang="tr-TR" sz="2400" cap="none" dirty="0" err="1">
                <a:latin typeface="Times New Roman" panose="02020603050405020304" pitchFamily="18" charset="0"/>
                <a:cs typeface="Times New Roman" pitchFamily="18" charset="0"/>
              </a:rPr>
              <a:t>Ürotelyumun</a:t>
            </a:r>
            <a:r>
              <a:rPr lang="tr-TR" sz="2400" cap="none" dirty="0">
                <a:latin typeface="Times New Roman" panose="02020603050405020304" pitchFamily="18" charset="0"/>
                <a:cs typeface="Times New Roman" pitchFamily="18" charset="0"/>
              </a:rPr>
              <a:t> bakteriyel saldırıya karşı vermiş olduğu, genellikle bakteriüri ve </a:t>
            </a:r>
            <a:r>
              <a:rPr lang="tr-TR" sz="2400" cap="none" dirty="0" err="1">
                <a:latin typeface="Times New Roman" panose="02020603050405020304" pitchFamily="18" charset="0"/>
                <a:cs typeface="Times New Roman" pitchFamily="18" charset="0"/>
              </a:rPr>
              <a:t>pyürinin</a:t>
            </a:r>
            <a:r>
              <a:rPr lang="tr-TR" sz="2400" cap="none" dirty="0">
                <a:latin typeface="Times New Roman" panose="02020603050405020304" pitchFamily="18" charset="0"/>
                <a:cs typeface="Times New Roman" pitchFamily="18" charset="0"/>
              </a:rPr>
              <a:t> eşlik ettiği </a:t>
            </a:r>
            <a:r>
              <a:rPr lang="tr-TR" sz="2400" cap="none" dirty="0" err="1">
                <a:latin typeface="Times New Roman" panose="02020603050405020304" pitchFamily="18" charset="0"/>
                <a:cs typeface="Times New Roman" pitchFamily="18" charset="0"/>
              </a:rPr>
              <a:t>inflamatuvar</a:t>
            </a:r>
            <a:r>
              <a:rPr lang="tr-TR" sz="2400" cap="none" dirty="0">
                <a:latin typeface="Times New Roman" panose="02020603050405020304" pitchFamily="18" charset="0"/>
                <a:cs typeface="Times New Roman" pitchFamily="18" charset="0"/>
              </a:rPr>
              <a:t> yanıttır.</a:t>
            </a:r>
            <a:br>
              <a:rPr lang="tr-TR" sz="2400" cap="none" dirty="0">
                <a:latin typeface="Times New Roman" panose="02020603050405020304" pitchFamily="18" charset="0"/>
                <a:cs typeface="Times New Roman" pitchFamily="18" charset="0"/>
              </a:rPr>
            </a:br>
            <a:endParaRPr lang="tr-TR" sz="2400" dirty="0"/>
          </a:p>
        </p:txBody>
      </p:sp>
    </p:spTree>
    <p:extLst>
      <p:ext uri="{BB962C8B-B14F-4D97-AF65-F5344CB8AC3E}">
        <p14:creationId xmlns:p14="http://schemas.microsoft.com/office/powerpoint/2010/main" val="2166799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861074-CFC8-AF3D-5D5D-9EA8D87A9AC9}"/>
              </a:ext>
            </a:extLst>
          </p:cNvPr>
          <p:cNvSpPr>
            <a:spLocks noGrp="1"/>
          </p:cNvSpPr>
          <p:nvPr>
            <p:ph type="title"/>
          </p:nvPr>
        </p:nvSpPr>
        <p:spPr>
          <a:xfrm>
            <a:off x="148045" y="258546"/>
            <a:ext cx="11895910" cy="1162750"/>
          </a:xfrm>
          <a:solidFill>
            <a:schemeClr val="accent1">
              <a:lumMod val="20000"/>
              <a:lumOff val="80000"/>
            </a:schemeClr>
          </a:solidFill>
        </p:spPr>
        <p:txBody>
          <a:bodyPr>
            <a:normAutofit/>
          </a:bodyPr>
          <a:lstStyle/>
          <a:p>
            <a:pPr algn="ctr"/>
            <a:r>
              <a:rPr lang="tr-TR" sz="2400" dirty="0">
                <a:latin typeface="Times New Roman" panose="02020603050405020304" pitchFamily="18" charset="0"/>
                <a:cs typeface="Times New Roman" panose="02020603050405020304" pitchFamily="18" charset="0"/>
              </a:rPr>
              <a:t>Çocuklarda Epidemiyoloji</a:t>
            </a:r>
          </a:p>
        </p:txBody>
      </p:sp>
      <p:pic>
        <p:nvPicPr>
          <p:cNvPr id="17" name="Resim 16">
            <a:extLst>
              <a:ext uri="{FF2B5EF4-FFF2-40B4-BE49-F238E27FC236}">
                <a16:creationId xmlns:a16="http://schemas.microsoft.com/office/drawing/2014/main" id="{E3F72BD7-E66B-FFF1-C4AE-95DE9E3F2183}"/>
              </a:ext>
            </a:extLst>
          </p:cNvPr>
          <p:cNvPicPr>
            <a:picLocks noChangeAspect="1"/>
          </p:cNvPicPr>
          <p:nvPr/>
        </p:nvPicPr>
        <p:blipFill>
          <a:blip r:embed="rId2" cstate="print"/>
          <a:stretch>
            <a:fillRect/>
          </a:stretch>
        </p:blipFill>
        <p:spPr>
          <a:xfrm>
            <a:off x="5538661" y="1643743"/>
            <a:ext cx="6505294" cy="3866585"/>
          </a:xfrm>
          <a:prstGeom prst="rect">
            <a:avLst/>
          </a:prstGeom>
        </p:spPr>
      </p:pic>
      <p:sp>
        <p:nvSpPr>
          <p:cNvPr id="4" name="3 Dikdörtgen"/>
          <p:cNvSpPr/>
          <p:nvPr/>
        </p:nvSpPr>
        <p:spPr>
          <a:xfrm>
            <a:off x="541830" y="1111099"/>
            <a:ext cx="4874995" cy="5678478"/>
          </a:xfrm>
          <a:prstGeom prst="rect">
            <a:avLst/>
          </a:prstGeom>
        </p:spPr>
        <p:txBody>
          <a:bodyPr wrap="square">
            <a:spAutoFit/>
          </a:bodyPr>
          <a:lstStyle/>
          <a:p>
            <a:pPr>
              <a:lnSpc>
                <a:spcPct val="150000"/>
              </a:lnSpc>
            </a:pPr>
            <a:endParaRPr lang="tr-TR" sz="2200" dirty="0">
              <a:latin typeface="Times New Roman" panose="02020603050405020304" pitchFamily="18" charset="0"/>
              <a:cs typeface="Times New Roman" panose="02020603050405020304" pitchFamily="18" charset="0"/>
            </a:endParaRPr>
          </a:p>
          <a:p>
            <a:pPr marL="342900" indent="-342900">
              <a:lnSpc>
                <a:spcPct val="150000"/>
              </a:lnSpc>
              <a:buClr>
                <a:schemeClr val="accent1">
                  <a:lumMod val="60000"/>
                  <a:lumOff val="40000"/>
                </a:schemeClr>
              </a:buClr>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İlk 1 yılda E &gt;K</a:t>
            </a:r>
          </a:p>
          <a:p>
            <a:pPr marL="342900" indent="-342900">
              <a:lnSpc>
                <a:spcPct val="150000"/>
              </a:lnSpc>
              <a:buClr>
                <a:schemeClr val="accent1">
                  <a:lumMod val="60000"/>
                  <a:lumOff val="40000"/>
                </a:schemeClr>
              </a:buClr>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342900" indent="-342900">
              <a:lnSpc>
                <a:spcPct val="150000"/>
              </a:lnSpc>
              <a:buClr>
                <a:schemeClr val="accent1">
                  <a:lumMod val="60000"/>
                  <a:lumOff val="40000"/>
                </a:schemeClr>
              </a:buClr>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1 yaştan sonra kızlarda daha sık</a:t>
            </a:r>
          </a:p>
          <a:p>
            <a:pPr marL="342900" indent="-342900">
              <a:lnSpc>
                <a:spcPct val="150000"/>
              </a:lnSpc>
              <a:buClr>
                <a:schemeClr val="accent1">
                  <a:lumMod val="60000"/>
                  <a:lumOff val="40000"/>
                </a:schemeClr>
              </a:buClr>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342900" indent="-342900">
              <a:lnSpc>
                <a:spcPct val="150000"/>
              </a:lnSpc>
              <a:buClr>
                <a:schemeClr val="accent1">
                  <a:lumMod val="60000"/>
                  <a:lumOff val="40000"/>
                </a:schemeClr>
              </a:buClr>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Süt çocuğu</a:t>
            </a:r>
            <a:r>
              <a:rPr lang="tr-TR" sz="2200" dirty="0">
                <a:latin typeface="Times New Roman" panose="02020603050405020304" pitchFamily="18" charset="0"/>
                <a:cs typeface="Times New Roman" panose="02020603050405020304" pitchFamily="18" charset="0"/>
              </a:rPr>
              <a:t> ve </a:t>
            </a:r>
            <a:r>
              <a:rPr lang="tr-TR" sz="2200" b="1" dirty="0">
                <a:latin typeface="Times New Roman" panose="02020603050405020304" pitchFamily="18" charset="0"/>
                <a:cs typeface="Times New Roman" panose="02020603050405020304" pitchFamily="18" charset="0"/>
              </a:rPr>
              <a:t>küçük çocuklarda </a:t>
            </a:r>
            <a:r>
              <a:rPr lang="tr-TR" sz="2200" dirty="0">
                <a:latin typeface="Times New Roman" panose="02020603050405020304" pitchFamily="18" charset="0"/>
                <a:cs typeface="Times New Roman" panose="02020603050405020304" pitchFamily="18" charset="0"/>
              </a:rPr>
              <a:t>daha fazla görülür.</a:t>
            </a:r>
          </a:p>
          <a:p>
            <a:pPr marL="342900" indent="-342900">
              <a:lnSpc>
                <a:spcPct val="150000"/>
              </a:lnSpc>
              <a:buClr>
                <a:schemeClr val="accent1">
                  <a:lumMod val="60000"/>
                  <a:lumOff val="40000"/>
                </a:schemeClr>
              </a:buClr>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342900" indent="-342900">
              <a:lnSpc>
                <a:spcPct val="150000"/>
              </a:lnSpc>
              <a:buClr>
                <a:schemeClr val="accent1">
                  <a:lumMod val="60000"/>
                  <a:lumOff val="40000"/>
                </a:schemeClr>
              </a:buClr>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Sünnetli erkek çocuklarda sünnet olmayanlara göre risk 10 kat azalmaktadır.</a:t>
            </a:r>
          </a:p>
        </p:txBody>
      </p:sp>
    </p:spTree>
    <p:extLst>
      <p:ext uri="{BB962C8B-B14F-4D97-AF65-F5344CB8AC3E}">
        <p14:creationId xmlns:p14="http://schemas.microsoft.com/office/powerpoint/2010/main" val="1128539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37625" y="365126"/>
            <a:ext cx="11550747" cy="1220908"/>
          </a:xfrm>
          <a:solidFill>
            <a:schemeClr val="accent1">
              <a:lumMod val="20000"/>
              <a:lumOff val="80000"/>
            </a:schemeClr>
          </a:solidFill>
        </p:spPr>
        <p:txBody>
          <a:bodyPr>
            <a:normAutofit/>
          </a:bodyPr>
          <a:lstStyle/>
          <a:p>
            <a:pPr algn="ctr"/>
            <a:br>
              <a:rPr lang="tr-TR" sz="2400" dirty="0">
                <a:solidFill>
                  <a:schemeClr val="accent1">
                    <a:lumMod val="75000"/>
                  </a:schemeClr>
                </a:solidFill>
                <a:latin typeface="Times New Roman" pitchFamily="18" charset="0"/>
                <a:cs typeface="Times New Roman" pitchFamily="18" charset="0"/>
              </a:rPr>
            </a:br>
            <a:r>
              <a:rPr lang="tr-TR" sz="2400" dirty="0">
                <a:latin typeface="Times New Roman" pitchFamily="18" charset="0"/>
                <a:cs typeface="Times New Roman" pitchFamily="18" charset="0"/>
              </a:rPr>
              <a:t>Etkenler</a:t>
            </a:r>
            <a:br>
              <a:rPr lang="tr-TR" sz="2400" dirty="0">
                <a:solidFill>
                  <a:schemeClr val="accent1">
                    <a:lumMod val="75000"/>
                  </a:schemeClr>
                </a:solidFill>
                <a:latin typeface="Times New Roman" pitchFamily="18" charset="0"/>
                <a:cs typeface="Times New Roman" pitchFamily="18" charset="0"/>
              </a:rPr>
            </a:br>
            <a:endParaRPr lang="tr-TR" sz="2400" dirty="0"/>
          </a:p>
        </p:txBody>
      </p:sp>
      <p:sp>
        <p:nvSpPr>
          <p:cNvPr id="3" name="2 İçerik Yer Tutucusu"/>
          <p:cNvSpPr>
            <a:spLocks noGrp="1"/>
          </p:cNvSpPr>
          <p:nvPr>
            <p:ph idx="1"/>
          </p:nvPr>
        </p:nvSpPr>
        <p:spPr>
          <a:xfrm>
            <a:off x="743876" y="1586034"/>
            <a:ext cx="10515600" cy="4351338"/>
          </a:xfrm>
        </p:spPr>
        <p:txBody>
          <a:bodyPr>
            <a:normAutofit/>
          </a:bodyPr>
          <a:lstStyle/>
          <a:p>
            <a:pPr marL="0" indent="0">
              <a:buNone/>
            </a:pPr>
            <a:endParaRPr lang="tr-TR" cap="none" dirty="0">
              <a:solidFill>
                <a:srgbClr val="FF0000"/>
              </a:solidFill>
            </a:endParaRPr>
          </a:p>
          <a:p>
            <a:pPr algn="just">
              <a:buClr>
                <a:schemeClr val="accent1">
                  <a:lumMod val="60000"/>
                  <a:lumOff val="40000"/>
                </a:schemeClr>
              </a:buClr>
            </a:pPr>
            <a:r>
              <a:rPr lang="tr-TR" sz="2400" cap="none" dirty="0">
                <a:latin typeface="Times New Roman" panose="02020603050405020304" pitchFamily="18" charset="0"/>
                <a:cs typeface="Times New Roman" panose="02020603050405020304" pitchFamily="18" charset="0"/>
              </a:rPr>
              <a:t>En sık etken enterik bakterilerdir (</a:t>
            </a:r>
            <a:r>
              <a:rPr lang="tr-TR" sz="2400" i="1" cap="none" dirty="0">
                <a:latin typeface="Times New Roman" panose="02020603050405020304" pitchFamily="18" charset="0"/>
                <a:cs typeface="Times New Roman" panose="02020603050405020304" pitchFamily="18" charset="0"/>
              </a:rPr>
              <a:t>E.coli</a:t>
            </a:r>
            <a:r>
              <a:rPr lang="tr-TR" sz="2400" cap="none" dirty="0">
                <a:latin typeface="Times New Roman" panose="02020603050405020304" pitchFamily="18" charset="0"/>
                <a:cs typeface="Times New Roman" panose="02020603050405020304" pitchFamily="18" charset="0"/>
              </a:rPr>
              <a:t>).</a:t>
            </a:r>
          </a:p>
          <a:p>
            <a:pPr algn="just">
              <a:buClr>
                <a:schemeClr val="accent1">
                  <a:lumMod val="60000"/>
                  <a:lumOff val="40000"/>
                </a:schemeClr>
              </a:buClr>
            </a:pPr>
            <a:endParaRPr lang="tr-TR" sz="2400" cap="none" dirty="0">
              <a:latin typeface="Times New Roman" panose="02020603050405020304" pitchFamily="18" charset="0"/>
              <a:cs typeface="Times New Roman" panose="02020603050405020304" pitchFamily="18" charset="0"/>
            </a:endParaRPr>
          </a:p>
          <a:p>
            <a:pPr algn="just">
              <a:buClr>
                <a:schemeClr val="accent1">
                  <a:lumMod val="60000"/>
                  <a:lumOff val="40000"/>
                </a:schemeClr>
              </a:buClr>
            </a:pPr>
            <a:r>
              <a:rPr lang="tr-TR" sz="2400" cap="none" dirty="0">
                <a:latin typeface="Times New Roman" panose="02020603050405020304" pitchFamily="18" charset="0"/>
                <a:cs typeface="Times New Roman" panose="02020603050405020304" pitchFamily="18" charset="0"/>
              </a:rPr>
              <a:t>En sık enterik olmayan gram negatif patojen </a:t>
            </a:r>
            <a:r>
              <a:rPr lang="tr-TR" sz="2400" cap="none" dirty="0" err="1">
                <a:latin typeface="Times New Roman" panose="02020603050405020304" pitchFamily="18" charset="0"/>
                <a:cs typeface="Times New Roman" panose="02020603050405020304" pitchFamily="18" charset="0"/>
              </a:rPr>
              <a:t>pseudomonas</a:t>
            </a:r>
            <a:r>
              <a:rPr lang="tr-TR" sz="2400" i="1"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aeruginosa</a:t>
            </a:r>
            <a:endParaRPr lang="tr-TR" sz="2400" cap="none" dirty="0">
              <a:latin typeface="Times New Roman" panose="02020603050405020304" pitchFamily="18" charset="0"/>
              <a:cs typeface="Times New Roman" panose="02020603050405020304" pitchFamily="18" charset="0"/>
            </a:endParaRPr>
          </a:p>
          <a:p>
            <a:pPr algn="just">
              <a:buClr>
                <a:schemeClr val="accent1">
                  <a:lumMod val="60000"/>
                  <a:lumOff val="40000"/>
                </a:schemeClr>
              </a:buClr>
            </a:pPr>
            <a:endParaRPr lang="tr-TR" sz="2400" cap="none" dirty="0">
              <a:latin typeface="Times New Roman" panose="02020603050405020304" pitchFamily="18" charset="0"/>
              <a:cs typeface="Times New Roman" panose="02020603050405020304" pitchFamily="18" charset="0"/>
            </a:endParaRPr>
          </a:p>
          <a:p>
            <a:pPr algn="just">
              <a:buClr>
                <a:schemeClr val="accent1">
                  <a:lumMod val="60000"/>
                  <a:lumOff val="40000"/>
                </a:schemeClr>
              </a:buClr>
            </a:pPr>
            <a:r>
              <a:rPr lang="tr-TR" sz="2400" cap="none" dirty="0">
                <a:latin typeface="Times New Roman" panose="02020603050405020304" pitchFamily="18" charset="0"/>
                <a:cs typeface="Times New Roman" panose="02020603050405020304" pitchFamily="18" charset="0"/>
              </a:rPr>
              <a:t> Grup</a:t>
            </a:r>
            <a:r>
              <a:rPr lang="tr-TR" sz="2400" i="1" cap="none" dirty="0">
                <a:latin typeface="Times New Roman" panose="02020603050405020304" pitchFamily="18" charset="0"/>
                <a:cs typeface="Times New Roman" panose="02020603050405020304" pitchFamily="18" charset="0"/>
              </a:rPr>
              <a:t> </a:t>
            </a:r>
            <a:r>
              <a:rPr lang="tr-TR" sz="2400" cap="none" dirty="0">
                <a:latin typeface="Times New Roman" panose="02020603050405020304" pitchFamily="18" charset="0"/>
                <a:cs typeface="Times New Roman" panose="02020603050405020304" pitchFamily="18" charset="0"/>
              </a:rPr>
              <a:t>a</a:t>
            </a:r>
            <a:r>
              <a:rPr lang="tr-TR" sz="2400" i="1" cap="none" dirty="0">
                <a:latin typeface="Times New Roman" panose="02020603050405020304" pitchFamily="18" charset="0"/>
                <a:cs typeface="Times New Roman" panose="02020603050405020304" pitchFamily="18" charset="0"/>
              </a:rPr>
              <a:t> ve </a:t>
            </a:r>
            <a:r>
              <a:rPr lang="tr-TR" sz="2400" cap="none" dirty="0">
                <a:latin typeface="Times New Roman" panose="02020603050405020304" pitchFamily="18" charset="0"/>
                <a:cs typeface="Times New Roman" panose="02020603050405020304" pitchFamily="18" charset="0"/>
              </a:rPr>
              <a:t>b</a:t>
            </a:r>
            <a:r>
              <a:rPr lang="tr-TR" sz="2400" i="1" cap="none" dirty="0">
                <a:latin typeface="Times New Roman" panose="02020603050405020304" pitchFamily="18" charset="0"/>
                <a:cs typeface="Times New Roman" panose="02020603050405020304" pitchFamily="18" charset="0"/>
              </a:rPr>
              <a:t> </a:t>
            </a:r>
            <a:r>
              <a:rPr lang="tr-TR" sz="2400" cap="none" dirty="0">
                <a:latin typeface="Times New Roman" panose="02020603050405020304" pitchFamily="18" charset="0"/>
                <a:cs typeface="Times New Roman" panose="02020603050405020304" pitchFamily="18" charset="0"/>
              </a:rPr>
              <a:t>streptokoklar</a:t>
            </a:r>
            <a:r>
              <a:rPr lang="tr-TR" sz="2400" i="1" cap="none" dirty="0">
                <a:latin typeface="Times New Roman" panose="02020603050405020304" pitchFamily="18" charset="0"/>
                <a:cs typeface="Times New Roman" panose="02020603050405020304" pitchFamily="18" charset="0"/>
              </a:rPr>
              <a:t> </a:t>
            </a:r>
            <a:r>
              <a:rPr lang="tr-TR" sz="2400" cap="none" dirty="0">
                <a:latin typeface="Times New Roman" panose="02020603050405020304" pitchFamily="18" charset="0"/>
                <a:cs typeface="Times New Roman" panose="02020603050405020304" pitchFamily="18" charset="0"/>
              </a:rPr>
              <a:t> </a:t>
            </a:r>
            <a:r>
              <a:rPr lang="tr-TR" sz="2400" cap="none" dirty="0">
                <a:latin typeface="Times New Roman" panose="02020603050405020304" pitchFamily="18" charset="0"/>
                <a:cs typeface="Times New Roman" panose="02020603050405020304" pitchFamily="18" charset="0"/>
                <a:sym typeface="Wingdings" pitchFamily="2" charset="2"/>
              </a:rPr>
              <a:t> </a:t>
            </a:r>
            <a:r>
              <a:rPr lang="tr-TR" sz="2400" cap="none" dirty="0">
                <a:latin typeface="Times New Roman" panose="02020603050405020304" pitchFamily="18" charset="0"/>
                <a:cs typeface="Times New Roman" panose="02020603050405020304" pitchFamily="18" charset="0"/>
              </a:rPr>
              <a:t> Yenidoğanda</a:t>
            </a:r>
          </a:p>
          <a:p>
            <a:pPr marL="0" indent="0" algn="just">
              <a:buClr>
                <a:schemeClr val="accent1">
                  <a:lumMod val="60000"/>
                  <a:lumOff val="40000"/>
                </a:schemeClr>
              </a:buClr>
              <a:buNone/>
            </a:pPr>
            <a:r>
              <a:rPr lang="tr-TR" sz="2400"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Staphylococcus</a:t>
            </a:r>
            <a:r>
              <a:rPr lang="tr-TR" sz="2400" i="1"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saprophyticus</a:t>
            </a:r>
            <a:r>
              <a:rPr lang="tr-TR" sz="2400" cap="none" dirty="0">
                <a:latin typeface="Times New Roman" panose="02020603050405020304" pitchFamily="18" charset="0"/>
                <a:cs typeface="Times New Roman" panose="02020603050405020304" pitchFamily="18" charset="0"/>
              </a:rPr>
              <a:t> </a:t>
            </a:r>
            <a:r>
              <a:rPr lang="tr-TR" sz="2400" i="1" cap="none" dirty="0">
                <a:latin typeface="Times New Roman" panose="02020603050405020304" pitchFamily="18" charset="0"/>
                <a:cs typeface="Times New Roman" panose="02020603050405020304" pitchFamily="18" charset="0"/>
              </a:rPr>
              <a:t>  </a:t>
            </a:r>
            <a:r>
              <a:rPr lang="tr-TR" sz="2400" cap="none" dirty="0">
                <a:latin typeface="Times New Roman" panose="02020603050405020304" pitchFamily="18" charset="0"/>
                <a:cs typeface="Times New Roman" panose="02020603050405020304" pitchFamily="18" charset="0"/>
                <a:sym typeface="Wingdings" pitchFamily="2" charset="2"/>
              </a:rPr>
              <a:t>  </a:t>
            </a:r>
            <a:r>
              <a:rPr lang="tr-TR" sz="2400" cap="none" dirty="0" err="1">
                <a:latin typeface="Times New Roman" panose="02020603050405020304" pitchFamily="18" charset="0"/>
                <a:cs typeface="Times New Roman" panose="02020603050405020304" pitchFamily="18" charset="0"/>
                <a:sym typeface="Wingdings" pitchFamily="2" charset="2"/>
              </a:rPr>
              <a:t>A</a:t>
            </a:r>
            <a:r>
              <a:rPr lang="tr-TR" sz="2400" cap="none" dirty="0" err="1">
                <a:latin typeface="Times New Roman" panose="02020603050405020304" pitchFamily="18" charset="0"/>
                <a:cs typeface="Times New Roman" panose="02020603050405020304" pitchFamily="18" charset="0"/>
              </a:rPr>
              <a:t>dölesan</a:t>
            </a:r>
            <a:r>
              <a:rPr lang="tr-TR" sz="2400" cap="none" dirty="0">
                <a:latin typeface="Times New Roman" panose="02020603050405020304" pitchFamily="18" charset="0"/>
                <a:cs typeface="Times New Roman" panose="02020603050405020304" pitchFamily="18" charset="0"/>
              </a:rPr>
              <a:t> kızlarda</a:t>
            </a:r>
            <a:endParaRPr lang="tr-TR" sz="2400" cap="none" dirty="0"/>
          </a:p>
        </p:txBody>
      </p:sp>
      <p:sp>
        <p:nvSpPr>
          <p:cNvPr id="12290" name="AutoShape 2" descr="Gut microbiome: meet E coli – the infamous bacteria with an unfair  reput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292" name="AutoShape 4" descr="Gut microbiome: meet E coli – the infamous bacteria with an unfair  reput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294" name="AutoShape 6" descr="What Is E. Coli? | Live Sc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296" name="AutoShape 8" descr="Gut microbiome: meet E coli – the infamous bacteria with an unfair  reput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298" name="AutoShape 10" descr="Gut microbiome: meet E coli – the infamous bacteria with an unfair  reput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9" name="8 Resim" descr="indir.jpg"/>
          <p:cNvPicPr>
            <a:picLocks noChangeAspect="1"/>
          </p:cNvPicPr>
          <p:nvPr/>
        </p:nvPicPr>
        <p:blipFill>
          <a:blip r:embed="rId2"/>
          <a:stretch>
            <a:fillRect/>
          </a:stretch>
        </p:blipFill>
        <p:spPr>
          <a:xfrm>
            <a:off x="9382071" y="5331290"/>
            <a:ext cx="2506301" cy="1229654"/>
          </a:xfrm>
          <a:prstGeom prst="rect">
            <a:avLst/>
          </a:prstGeom>
        </p:spPr>
      </p:pic>
      <p:sp>
        <p:nvSpPr>
          <p:cNvPr id="12300" name="AutoShape 12" descr="Mikrobiyoloji Testleri - Pseudomonas Aeruginosa (ISO 2271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1" name="10 Resim" descr="indir (1).jpg"/>
          <p:cNvPicPr>
            <a:picLocks noChangeAspect="1"/>
          </p:cNvPicPr>
          <p:nvPr/>
        </p:nvPicPr>
        <p:blipFill>
          <a:blip r:embed="rId3"/>
          <a:stretch>
            <a:fillRect/>
          </a:stretch>
        </p:blipFill>
        <p:spPr>
          <a:xfrm>
            <a:off x="155575" y="5637092"/>
            <a:ext cx="2172926" cy="122090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7975" y="160338"/>
            <a:ext cx="11593293" cy="979145"/>
          </a:xfrm>
          <a:solidFill>
            <a:schemeClr val="accent1">
              <a:lumMod val="20000"/>
              <a:lumOff val="80000"/>
            </a:schemeClr>
          </a:solidFill>
        </p:spPr>
        <p:txBody>
          <a:bodyPr>
            <a:normAutofit fontScale="90000"/>
          </a:bodyPr>
          <a:lstStyle/>
          <a:p>
            <a:pPr algn="ctr"/>
            <a:br>
              <a:rPr lang="tr-TR" sz="2400" dirty="0">
                <a:solidFill>
                  <a:schemeClr val="tx1"/>
                </a:solidFill>
                <a:latin typeface="Times New Roman" panose="02020603050405020304" pitchFamily="18" charset="0"/>
                <a:cs typeface="Times New Roman" panose="02020603050405020304" pitchFamily="18" charset="0"/>
              </a:rPr>
            </a:br>
            <a:br>
              <a:rPr lang="tr-TR" sz="2400" dirty="0">
                <a:solidFill>
                  <a:schemeClr val="tx1"/>
                </a:solidFill>
                <a:latin typeface="Times New Roman" panose="02020603050405020304" pitchFamily="18" charset="0"/>
                <a:cs typeface="Times New Roman" panose="02020603050405020304" pitchFamily="18" charset="0"/>
              </a:rPr>
            </a:br>
            <a:r>
              <a:rPr lang="tr-TR" sz="2400" dirty="0">
                <a:solidFill>
                  <a:schemeClr val="tx1"/>
                </a:solidFill>
                <a:latin typeface="Times New Roman" panose="02020603050405020304" pitchFamily="18" charset="0"/>
                <a:cs typeface="Times New Roman" panose="02020603050405020304" pitchFamily="18" charset="0"/>
              </a:rPr>
              <a:t>Risk Faktörleri</a:t>
            </a:r>
            <a:br>
              <a:rPr lang="tr-TR" dirty="0">
                <a:solidFill>
                  <a:schemeClr val="tx1"/>
                </a:solidFill>
                <a:latin typeface="Times New Roman" panose="02020603050405020304" pitchFamily="18" charset="0"/>
                <a:cs typeface="Times New Roman" panose="02020603050405020304" pitchFamily="18" charset="0"/>
              </a:rPr>
            </a:br>
            <a:endParaRPr lang="tr-TR" dirty="0">
              <a:solidFill>
                <a:schemeClr val="tx1"/>
              </a:solidFill>
              <a:latin typeface="Times New Roman" panose="02020603050405020304" pitchFamily="18" charset="0"/>
              <a:cs typeface="Times New Roman" panose="02020603050405020304" pitchFamily="18" charset="0"/>
            </a:endParaRPr>
          </a:p>
        </p:txBody>
      </p:sp>
      <p:sp>
        <p:nvSpPr>
          <p:cNvPr id="3" name="2 İçerik Yer Tutucusu"/>
          <p:cNvSpPr>
            <a:spLocks noGrp="1"/>
          </p:cNvSpPr>
          <p:nvPr>
            <p:ph sz="half" idx="1"/>
          </p:nvPr>
        </p:nvSpPr>
        <p:spPr>
          <a:xfrm>
            <a:off x="673735" y="1558241"/>
            <a:ext cx="5181600" cy="4351338"/>
          </a:xfrm>
        </p:spPr>
        <p:txBody>
          <a:bodyPr>
            <a:noAutofit/>
          </a:bodyPr>
          <a:lstStyle/>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Kız çocuk</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Konstipasyon </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Sıkı elbise/iç çamaşırı</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VUR</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Dışkı inkontinansı ve bulaş </a:t>
            </a:r>
          </a:p>
          <a:p>
            <a:pPr>
              <a:buClr>
                <a:schemeClr val="accent1">
                  <a:lumMod val="60000"/>
                  <a:lumOff val="40000"/>
                </a:schemeClr>
              </a:buClr>
            </a:pPr>
            <a:r>
              <a:rPr lang="tr-TR" sz="2400" cap="none" dirty="0" err="1">
                <a:solidFill>
                  <a:schemeClr val="tx1"/>
                </a:solidFill>
                <a:latin typeface="Times New Roman" panose="02020603050405020304" pitchFamily="18" charset="0"/>
                <a:cs typeface="Times New Roman" panose="02020603050405020304" pitchFamily="18" charset="0"/>
              </a:rPr>
              <a:t>Labial</a:t>
            </a:r>
            <a:r>
              <a:rPr lang="tr-TR" sz="2400" cap="none" dirty="0">
                <a:solidFill>
                  <a:schemeClr val="tx1"/>
                </a:solidFill>
                <a:latin typeface="Times New Roman" panose="02020603050405020304" pitchFamily="18" charset="0"/>
                <a:cs typeface="Times New Roman" panose="02020603050405020304" pitchFamily="18" charset="0"/>
              </a:rPr>
              <a:t> adezyon </a:t>
            </a:r>
          </a:p>
          <a:p>
            <a:pPr>
              <a:buClr>
                <a:schemeClr val="accent1">
                  <a:lumMod val="60000"/>
                  <a:lumOff val="40000"/>
                </a:schemeClr>
              </a:buClr>
            </a:pPr>
            <a:r>
              <a:rPr lang="tr-TR" sz="2400" cap="none" dirty="0" err="1">
                <a:solidFill>
                  <a:schemeClr val="tx1"/>
                </a:solidFill>
                <a:latin typeface="Times New Roman" panose="02020603050405020304" pitchFamily="18" charset="0"/>
                <a:cs typeface="Times New Roman" panose="02020603050405020304" pitchFamily="18" charset="0"/>
              </a:rPr>
              <a:t>Fimozis</a:t>
            </a:r>
            <a:r>
              <a:rPr lang="tr-TR" sz="2400" cap="none" dirty="0">
                <a:solidFill>
                  <a:schemeClr val="tx1"/>
                </a:solidFill>
                <a:latin typeface="Times New Roman" panose="02020603050405020304" pitchFamily="18" charset="0"/>
                <a:cs typeface="Times New Roman" panose="02020603050405020304" pitchFamily="18" charset="0"/>
              </a:rPr>
              <a:t>/</a:t>
            </a:r>
            <a:r>
              <a:rPr lang="tr-TR" sz="2400" cap="none" dirty="0" err="1">
                <a:solidFill>
                  <a:schemeClr val="tx1"/>
                </a:solidFill>
                <a:latin typeface="Times New Roman" panose="02020603050405020304" pitchFamily="18" charset="0"/>
                <a:cs typeface="Times New Roman" panose="02020603050405020304" pitchFamily="18" charset="0"/>
              </a:rPr>
              <a:t>prepisyum</a:t>
            </a:r>
            <a:endParaRPr lang="tr-TR" sz="2400" cap="none" dirty="0">
              <a:solidFill>
                <a:schemeClr val="tx1"/>
              </a:solidFill>
              <a:latin typeface="Times New Roman" panose="02020603050405020304" pitchFamily="18" charset="0"/>
              <a:cs typeface="Times New Roman" panose="02020603050405020304" pitchFamily="18" charset="0"/>
            </a:endParaRP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Arkadan öne temizleme </a:t>
            </a:r>
          </a:p>
          <a:p>
            <a:endParaRPr lang="tr-TR" sz="2400" cap="none" dirty="0">
              <a:solidFill>
                <a:schemeClr val="tx1"/>
              </a:solidFill>
              <a:latin typeface="Times New Roman" panose="02020603050405020304" pitchFamily="18" charset="0"/>
              <a:cs typeface="Times New Roman" panose="02020603050405020304" pitchFamily="18" charset="0"/>
            </a:endParaRPr>
          </a:p>
          <a:p>
            <a:endParaRPr lang="tr-TR" sz="2400" cap="none" dirty="0">
              <a:solidFill>
                <a:schemeClr val="tx1"/>
              </a:solidFill>
              <a:latin typeface="Times New Roman" panose="02020603050405020304" pitchFamily="18" charset="0"/>
              <a:cs typeface="Times New Roman" panose="02020603050405020304" pitchFamily="18" charset="0"/>
            </a:endParaRPr>
          </a:p>
          <a:p>
            <a:pPr marL="0" indent="0">
              <a:buNone/>
            </a:pPr>
            <a:endParaRPr lang="tr-TR" sz="2400" cap="none" dirty="0">
              <a:solidFill>
                <a:schemeClr val="tx1"/>
              </a:solidFill>
              <a:latin typeface="Times New Roman" panose="02020603050405020304" pitchFamily="18" charset="0"/>
              <a:cs typeface="Times New Roman" panose="02020603050405020304" pitchFamily="18" charset="0"/>
            </a:endParaRPr>
          </a:p>
          <a:p>
            <a:endParaRPr lang="tr-TR" sz="2400" cap="none" dirty="0">
              <a:solidFill>
                <a:schemeClr val="tx1"/>
              </a:solidFill>
              <a:latin typeface="Times New Roman" panose="02020603050405020304" pitchFamily="18" charset="0"/>
              <a:cs typeface="Times New Roman" panose="02020603050405020304" pitchFamily="18" charset="0"/>
            </a:endParaRPr>
          </a:p>
          <a:p>
            <a:endParaRPr lang="tr-TR" sz="2400" cap="none" dirty="0">
              <a:solidFill>
                <a:schemeClr val="tx1"/>
              </a:solidFill>
              <a:latin typeface="Times New Roman" panose="02020603050405020304" pitchFamily="18" charset="0"/>
              <a:cs typeface="Times New Roman" panose="02020603050405020304" pitchFamily="18" charset="0"/>
            </a:endParaRPr>
          </a:p>
          <a:p>
            <a:endParaRPr lang="tr-TR" sz="2400" cap="none" dirty="0">
              <a:solidFill>
                <a:schemeClr val="tx1"/>
              </a:solidFill>
              <a:latin typeface="Times New Roman" panose="02020603050405020304" pitchFamily="18" charset="0"/>
              <a:cs typeface="Times New Roman" panose="02020603050405020304" pitchFamily="18" charset="0"/>
            </a:endParaRPr>
          </a:p>
        </p:txBody>
      </p:sp>
      <p:sp>
        <p:nvSpPr>
          <p:cNvPr id="4" name="3 İçerik Yer Tutucusu"/>
          <p:cNvSpPr>
            <a:spLocks noGrp="1"/>
          </p:cNvSpPr>
          <p:nvPr>
            <p:ph sz="half" idx="2"/>
          </p:nvPr>
        </p:nvSpPr>
        <p:spPr>
          <a:xfrm>
            <a:off x="6598178" y="1605755"/>
            <a:ext cx="5181600" cy="4351338"/>
          </a:xfrm>
        </p:spPr>
        <p:txBody>
          <a:bodyPr>
            <a:normAutofit/>
          </a:bodyPr>
          <a:lstStyle/>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Nörojenik mesane/işeme  disfonksiyonu/idrar tutma</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Cinsel aktivite-taciz </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Antibiyotik kullanımı ile vajina veya kolon florasının bozulması</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Kıl kurdu</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Anne sütü almayan bebek </a:t>
            </a:r>
          </a:p>
          <a:p>
            <a:pPr>
              <a:buClr>
                <a:schemeClr val="accent1">
                  <a:lumMod val="60000"/>
                  <a:lumOff val="40000"/>
                </a:schemeClr>
              </a:buClr>
            </a:pPr>
            <a:r>
              <a:rPr lang="tr-TR" sz="2400" cap="none" dirty="0">
                <a:solidFill>
                  <a:schemeClr val="tx1"/>
                </a:solidFill>
                <a:latin typeface="Times New Roman" panose="02020603050405020304" pitchFamily="18" charset="0"/>
                <a:cs typeface="Times New Roman" panose="02020603050405020304" pitchFamily="18" charset="0"/>
              </a:rPr>
              <a:t>Obstrüksiyon ( PUV, UPJ darlığı, taş)</a:t>
            </a:r>
          </a:p>
          <a:p>
            <a:pPr>
              <a:buClr>
                <a:schemeClr val="accent1">
                  <a:lumMod val="60000"/>
                  <a:lumOff val="40000"/>
                </a:schemeClr>
              </a:buClr>
            </a:pPr>
            <a:endParaRPr lang="tr-TR" sz="2400" cap="none" dirty="0">
              <a:solidFill>
                <a:schemeClr val="tx1"/>
              </a:solidFill>
            </a:endParaRPr>
          </a:p>
        </p:txBody>
      </p:sp>
      <p:pic>
        <p:nvPicPr>
          <p:cNvPr id="5" name="Resim 3">
            <a:extLst>
              <a:ext uri="{FF2B5EF4-FFF2-40B4-BE49-F238E27FC236}">
                <a16:creationId xmlns:a16="http://schemas.microsoft.com/office/drawing/2014/main" id="{91A506EC-B524-8EC6-9AA3-4264E9587D35}"/>
              </a:ext>
            </a:extLst>
          </p:cNvPr>
          <p:cNvPicPr>
            <a:picLocks noChangeAspect="1"/>
          </p:cNvPicPr>
          <p:nvPr/>
        </p:nvPicPr>
        <p:blipFill>
          <a:blip r:embed="rId2" cstate="print"/>
          <a:stretch>
            <a:fillRect/>
          </a:stretch>
        </p:blipFill>
        <p:spPr>
          <a:xfrm>
            <a:off x="9535604" y="148186"/>
            <a:ext cx="2518064" cy="1510838"/>
          </a:xfrm>
          <a:prstGeom prst="rect">
            <a:avLst/>
          </a:prstGeom>
        </p:spPr>
      </p:pic>
      <p:sp>
        <p:nvSpPr>
          <p:cNvPr id="11266" name="AutoShape 2" descr="What Is E. Coli? | Live Sc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6C6C79-DBEC-4484-3ACB-34942CBE092B}"/>
              </a:ext>
            </a:extLst>
          </p:cNvPr>
          <p:cNvSpPr>
            <a:spLocks noGrp="1"/>
          </p:cNvSpPr>
          <p:nvPr>
            <p:ph type="title"/>
          </p:nvPr>
        </p:nvSpPr>
        <p:spPr>
          <a:xfrm>
            <a:off x="375557" y="167951"/>
            <a:ext cx="11456501" cy="1325563"/>
          </a:xfrm>
          <a:solidFill>
            <a:schemeClr val="accent1">
              <a:lumMod val="20000"/>
              <a:lumOff val="80000"/>
            </a:schemeClr>
          </a:solidFill>
        </p:spPr>
        <p:txBody>
          <a:bodyPr>
            <a:normAutofit/>
          </a:bodyPr>
          <a:lstStyle/>
          <a:p>
            <a:pPr algn="ctr"/>
            <a:r>
              <a:rPr lang="tr-TR" sz="2400" dirty="0">
                <a:latin typeface="Times New Roman" panose="02020603050405020304" pitchFamily="18" charset="0"/>
                <a:cs typeface="Times New Roman" panose="02020603050405020304" pitchFamily="18" charset="0"/>
              </a:rPr>
              <a:t>KLİNİK</a:t>
            </a:r>
          </a:p>
        </p:txBody>
      </p:sp>
      <p:pic>
        <p:nvPicPr>
          <p:cNvPr id="4" name="İçerik Yer Tutucusu 3">
            <a:extLst>
              <a:ext uri="{FF2B5EF4-FFF2-40B4-BE49-F238E27FC236}">
                <a16:creationId xmlns:a16="http://schemas.microsoft.com/office/drawing/2014/main" id="{F0F87733-2516-F6AD-694A-6ACE68D9F0E2}"/>
              </a:ext>
            </a:extLst>
          </p:cNvPr>
          <p:cNvPicPr>
            <a:picLocks noGrp="1" noChangeAspect="1"/>
          </p:cNvPicPr>
          <p:nvPr>
            <p:ph idx="1"/>
          </p:nvPr>
        </p:nvPicPr>
        <p:blipFill>
          <a:blip r:embed="rId2"/>
          <a:srcRect l="1972" t="729" r="1423" b="2954"/>
          <a:stretch/>
        </p:blipFill>
        <p:spPr>
          <a:xfrm>
            <a:off x="900331" y="1848706"/>
            <a:ext cx="10466363" cy="2906174"/>
          </a:xfrm>
          <a:prstGeom prst="rect">
            <a:avLst/>
          </a:prstGeom>
        </p:spPr>
      </p:pic>
      <p:pic>
        <p:nvPicPr>
          <p:cNvPr id="5" name="4 Resim" descr="indir (2).jpg"/>
          <p:cNvPicPr>
            <a:picLocks noChangeAspect="1"/>
          </p:cNvPicPr>
          <p:nvPr/>
        </p:nvPicPr>
        <p:blipFill>
          <a:blip r:embed="rId3"/>
          <a:srcRect l="37034" t="-336" r="8109" b="-1585"/>
          <a:stretch>
            <a:fillRect/>
          </a:stretch>
        </p:blipFill>
        <p:spPr>
          <a:xfrm>
            <a:off x="10472623" y="5009294"/>
            <a:ext cx="1359435" cy="1680755"/>
          </a:xfrm>
          <a:prstGeom prst="rect">
            <a:avLst/>
          </a:prstGeom>
        </p:spPr>
      </p:pic>
      <p:pic>
        <p:nvPicPr>
          <p:cNvPr id="6" name="5 Resim" descr="indir (3).jpg"/>
          <p:cNvPicPr>
            <a:picLocks noChangeAspect="1"/>
          </p:cNvPicPr>
          <p:nvPr/>
        </p:nvPicPr>
        <p:blipFill>
          <a:blip r:embed="rId4"/>
          <a:stretch>
            <a:fillRect/>
          </a:stretch>
        </p:blipFill>
        <p:spPr>
          <a:xfrm>
            <a:off x="375557" y="5498374"/>
            <a:ext cx="2054679" cy="1150620"/>
          </a:xfrm>
          <a:prstGeom prst="rect">
            <a:avLst/>
          </a:prstGeom>
        </p:spPr>
      </p:pic>
    </p:spTree>
    <p:extLst>
      <p:ext uri="{BB962C8B-B14F-4D97-AF65-F5344CB8AC3E}">
        <p14:creationId xmlns:p14="http://schemas.microsoft.com/office/powerpoint/2010/main" val="2231978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6">
            <a:extLst>
              <a:ext uri="{FF2B5EF4-FFF2-40B4-BE49-F238E27FC236}">
                <a16:creationId xmlns:a16="http://schemas.microsoft.com/office/drawing/2014/main" id="{E4F167BE-C223-7B15-B6DD-EC31BDA681CA}"/>
              </a:ext>
            </a:extLst>
          </p:cNvPr>
          <p:cNvPicPr>
            <a:picLocks noChangeAspect="1"/>
          </p:cNvPicPr>
          <p:nvPr/>
        </p:nvPicPr>
        <p:blipFill>
          <a:blip r:embed="rId2"/>
          <a:stretch>
            <a:fillRect/>
          </a:stretch>
        </p:blipFill>
        <p:spPr>
          <a:xfrm>
            <a:off x="344354" y="550297"/>
            <a:ext cx="5467729" cy="4094827"/>
          </a:xfrm>
          <a:prstGeom prst="rect">
            <a:avLst/>
          </a:prstGeom>
        </p:spPr>
      </p:pic>
      <p:pic>
        <p:nvPicPr>
          <p:cNvPr id="6" name="Resim 5">
            <a:extLst>
              <a:ext uri="{FF2B5EF4-FFF2-40B4-BE49-F238E27FC236}">
                <a16:creationId xmlns:a16="http://schemas.microsoft.com/office/drawing/2014/main" id="{298BF8BA-51A8-58ED-6A12-0D630579871C}"/>
              </a:ext>
            </a:extLst>
          </p:cNvPr>
          <p:cNvPicPr>
            <a:picLocks noChangeAspect="1"/>
          </p:cNvPicPr>
          <p:nvPr/>
        </p:nvPicPr>
        <p:blipFill>
          <a:blip r:embed="rId3"/>
          <a:stretch>
            <a:fillRect/>
          </a:stretch>
        </p:blipFill>
        <p:spPr>
          <a:xfrm>
            <a:off x="6557877" y="2518198"/>
            <a:ext cx="5269890" cy="396171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9489" y="373833"/>
            <a:ext cx="11577711" cy="1325563"/>
          </a:xfrm>
          <a:solidFill>
            <a:schemeClr val="accent1">
              <a:lumMod val="20000"/>
              <a:lumOff val="80000"/>
            </a:schemeClr>
          </a:solidFill>
        </p:spPr>
        <p:txBody>
          <a:bodyPr>
            <a:normAutofit/>
          </a:bodyPr>
          <a:lstStyle/>
          <a:p>
            <a:pPr algn="ctr"/>
            <a:r>
              <a:rPr lang="tr-TR" sz="2400" dirty="0">
                <a:latin typeface="Times New Roman" pitchFamily="18" charset="0"/>
                <a:cs typeface="Times New Roman" pitchFamily="18" charset="0"/>
              </a:rPr>
              <a:t>TANI</a:t>
            </a:r>
          </a:p>
        </p:txBody>
      </p:sp>
      <p:sp>
        <p:nvSpPr>
          <p:cNvPr id="3" name="2 İçerik Yer Tutucusu"/>
          <p:cNvSpPr>
            <a:spLocks noGrp="1"/>
          </p:cNvSpPr>
          <p:nvPr>
            <p:ph idx="1"/>
          </p:nvPr>
        </p:nvSpPr>
        <p:spPr>
          <a:xfrm>
            <a:off x="913774" y="1920114"/>
            <a:ext cx="10364452" cy="3424107"/>
          </a:xfrm>
        </p:spPr>
        <p:txBody>
          <a:bodyPr>
            <a:normAutofit/>
          </a:bodyPr>
          <a:lstStyle/>
          <a:p>
            <a:endParaRPr lang="tr-TR" sz="2400" cap="none" dirty="0">
              <a:latin typeface="Times New Roman" pitchFamily="18" charset="0"/>
              <a:cs typeface="Times New Roman" pitchFamily="18" charset="0"/>
            </a:endParaRPr>
          </a:p>
          <a:p>
            <a:pPr>
              <a:buClr>
                <a:schemeClr val="accent1">
                  <a:lumMod val="60000"/>
                  <a:lumOff val="40000"/>
                </a:schemeClr>
              </a:buClr>
            </a:pPr>
            <a:r>
              <a:rPr lang="tr-TR" sz="2400" cap="none" dirty="0">
                <a:latin typeface="Times New Roman" pitchFamily="18" charset="0"/>
                <a:cs typeface="Times New Roman" pitchFamily="18" charset="0"/>
              </a:rPr>
              <a:t>Herhangi bir antimikrobiyal ajan başlanmadan önce tam idrar tetkiki</a:t>
            </a:r>
          </a:p>
          <a:p>
            <a:pPr>
              <a:buClr>
                <a:schemeClr val="accent1">
                  <a:lumMod val="60000"/>
                  <a:lumOff val="40000"/>
                </a:schemeClr>
              </a:buClr>
            </a:pPr>
            <a:r>
              <a:rPr lang="tr-TR" sz="2400" cap="none" dirty="0" err="1">
                <a:latin typeface="Times New Roman" pitchFamily="18" charset="0"/>
                <a:cs typeface="Times New Roman" pitchFamily="18" charset="0"/>
              </a:rPr>
              <a:t>Dipstick</a:t>
            </a:r>
            <a:r>
              <a:rPr lang="tr-TR" sz="2400" cap="none" dirty="0">
                <a:latin typeface="Times New Roman" pitchFamily="18" charset="0"/>
                <a:cs typeface="Times New Roman" pitchFamily="18" charset="0"/>
              </a:rPr>
              <a:t> testi sonucu pozitifse, idrar kültürü ile doğrulama tavsiye edilmektedir.</a:t>
            </a:r>
          </a:p>
          <a:p>
            <a:pPr marL="0" indent="0">
              <a:buNone/>
            </a:pPr>
            <a:endParaRPr lang="tr-TR" sz="2400" cap="none" dirty="0"/>
          </a:p>
        </p:txBody>
      </p:sp>
      <p:sp>
        <p:nvSpPr>
          <p:cNvPr id="4" name="3 Oval"/>
          <p:cNvSpPr/>
          <p:nvPr/>
        </p:nvSpPr>
        <p:spPr>
          <a:xfrm>
            <a:off x="3035348" y="4736843"/>
            <a:ext cx="4885509" cy="175042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chemeClr val="tx1"/>
                </a:solidFill>
                <a:latin typeface="Times New Roman" panose="02020603050405020304" pitchFamily="18" charset="0"/>
                <a:cs typeface="Times New Roman" panose="02020603050405020304" pitchFamily="18" charset="0"/>
              </a:rPr>
              <a:t>Sebebi açıklanamayan ateş (≥38) ile başvuran çocuklarda da en geç 24 saat içinde idrar analizi yapılmalıdır.</a:t>
            </a:r>
          </a:p>
        </p:txBody>
      </p:sp>
      <p:sp>
        <p:nvSpPr>
          <p:cNvPr id="7" name="Metin kutusu 4">
            <a:extLst>
              <a:ext uri="{FF2B5EF4-FFF2-40B4-BE49-F238E27FC236}">
                <a16:creationId xmlns:a16="http://schemas.microsoft.com/office/drawing/2014/main" id="{FA11FFFF-7E01-0D09-AEE4-FE2E96A74573}"/>
              </a:ext>
            </a:extLst>
          </p:cNvPr>
          <p:cNvSpPr txBox="1"/>
          <p:nvPr/>
        </p:nvSpPr>
        <p:spPr>
          <a:xfrm>
            <a:off x="6735096" y="4736843"/>
            <a:ext cx="2959509" cy="369332"/>
          </a:xfrm>
          <a:prstGeom prst="rect">
            <a:avLst/>
          </a:prstGeom>
          <a:noFill/>
        </p:spPr>
        <p:txBody>
          <a:bodyPr wrap="square" rtlCol="0">
            <a:spAutoFit/>
          </a:bodyPr>
          <a:lstStyle/>
          <a:p>
            <a:pPr algn="l"/>
            <a:endParaRPr lang="tr-TR" dirty="0"/>
          </a:p>
        </p:txBody>
      </p:sp>
      <p:sp>
        <p:nvSpPr>
          <p:cNvPr id="5" name="Yıldız: 5 Nokta 4">
            <a:extLst>
              <a:ext uri="{FF2B5EF4-FFF2-40B4-BE49-F238E27FC236}">
                <a16:creationId xmlns:a16="http://schemas.microsoft.com/office/drawing/2014/main" id="{32F03ED1-9AA4-9D66-9C31-321656A1FA82}"/>
              </a:ext>
            </a:extLst>
          </p:cNvPr>
          <p:cNvSpPr/>
          <p:nvPr/>
        </p:nvSpPr>
        <p:spPr>
          <a:xfrm>
            <a:off x="2893799" y="4516125"/>
            <a:ext cx="967854" cy="810767"/>
          </a:xfrm>
          <a:prstGeom prst="star5">
            <a:avLst/>
          </a:prstGeom>
          <a:solidFill>
            <a:srgbClr val="A2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911600" y="0"/>
            <a:ext cx="4356100" cy="6477000"/>
          </a:xfrm>
          <a:prstGeom prst="rect">
            <a:avLst/>
          </a:prstGeom>
        </p:spPr>
      </p:pic>
    </p:spTree>
    <p:extLst>
      <p:ext uri="{BB962C8B-B14F-4D97-AF65-F5344CB8AC3E}">
        <p14:creationId xmlns:p14="http://schemas.microsoft.com/office/powerpoint/2010/main" val="4046445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ABCF832-AE0E-4028-FF2E-F4295A0B3D4B}"/>
              </a:ext>
            </a:extLst>
          </p:cNvPr>
          <p:cNvPicPr>
            <a:picLocks noChangeAspect="1"/>
          </p:cNvPicPr>
          <p:nvPr/>
        </p:nvPicPr>
        <p:blipFill>
          <a:blip r:embed="rId2"/>
          <a:stretch>
            <a:fillRect/>
          </a:stretch>
        </p:blipFill>
        <p:spPr>
          <a:xfrm>
            <a:off x="2209800" y="839294"/>
            <a:ext cx="7772400" cy="5179411"/>
          </a:xfrm>
          <a:prstGeom prst="rect">
            <a:avLst/>
          </a:prstGeom>
        </p:spPr>
      </p:pic>
      <p:sp>
        <p:nvSpPr>
          <p:cNvPr id="4" name="Metin kutusu 3">
            <a:extLst>
              <a:ext uri="{FF2B5EF4-FFF2-40B4-BE49-F238E27FC236}">
                <a16:creationId xmlns:a16="http://schemas.microsoft.com/office/drawing/2014/main" id="{6F3A8172-F8F8-26D0-7988-CA3EC7E161D7}"/>
              </a:ext>
            </a:extLst>
          </p:cNvPr>
          <p:cNvSpPr txBox="1"/>
          <p:nvPr/>
        </p:nvSpPr>
        <p:spPr>
          <a:xfrm>
            <a:off x="8324407" y="6209414"/>
            <a:ext cx="3315585" cy="369332"/>
          </a:xfrm>
          <a:prstGeom prst="rect">
            <a:avLst/>
          </a:prstGeom>
          <a:noFill/>
        </p:spPr>
        <p:txBody>
          <a:bodyPr wrap="square">
            <a:spAutoFit/>
          </a:bodyPr>
          <a:lstStyle/>
          <a:p>
            <a:r>
              <a:rPr lang="tr-TR" dirty="0" err="1"/>
              <a:t>https</a:t>
            </a:r>
            <a:r>
              <a:rPr lang="tr-TR" dirty="0"/>
              <a:t>://</a:t>
            </a:r>
            <a:r>
              <a:rPr lang="tr-TR" dirty="0" err="1"/>
              <a:t>uticalc.pitt.edu</a:t>
            </a:r>
            <a:r>
              <a:rPr lang="tr-TR" dirty="0"/>
              <a:t>/</a:t>
            </a:r>
          </a:p>
        </p:txBody>
      </p:sp>
    </p:spTree>
    <p:extLst>
      <p:ext uri="{BB962C8B-B14F-4D97-AF65-F5344CB8AC3E}">
        <p14:creationId xmlns:p14="http://schemas.microsoft.com/office/powerpoint/2010/main" val="750281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A2662A-8736-C296-F2AC-4A40A892EA0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0FBE931-1C8C-785F-996B-04A8B80A7B60}"/>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CB171D40-F555-C822-CDBD-53058CF4E715}"/>
              </a:ext>
            </a:extLst>
          </p:cNvPr>
          <p:cNvPicPr>
            <a:picLocks noChangeAspect="1"/>
          </p:cNvPicPr>
          <p:nvPr/>
        </p:nvPicPr>
        <p:blipFill>
          <a:blip r:embed="rId2"/>
          <a:srcRect l="6245" r="3068" b="1223"/>
          <a:stretch/>
        </p:blipFill>
        <p:spPr>
          <a:xfrm>
            <a:off x="2551814" y="1581693"/>
            <a:ext cx="7612912" cy="4209507"/>
          </a:xfrm>
          <a:prstGeom prst="rect">
            <a:avLst/>
          </a:prstGeom>
        </p:spPr>
      </p:pic>
    </p:spTree>
    <p:extLst>
      <p:ext uri="{BB962C8B-B14F-4D97-AF65-F5344CB8AC3E}">
        <p14:creationId xmlns:p14="http://schemas.microsoft.com/office/powerpoint/2010/main" val="1447910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EB6482-0866-FFAF-22D0-8B4EE350357A}"/>
              </a:ext>
            </a:extLst>
          </p:cNvPr>
          <p:cNvSpPr>
            <a:spLocks noGrp="1"/>
          </p:cNvSpPr>
          <p:nvPr>
            <p:ph type="title"/>
          </p:nvPr>
        </p:nvSpPr>
        <p:spPr>
          <a:solidFill>
            <a:schemeClr val="accent1">
              <a:lumMod val="20000"/>
              <a:lumOff val="80000"/>
            </a:schemeClr>
          </a:solidFill>
        </p:spPr>
        <p:txBody>
          <a:bodyPr>
            <a:normAutofit/>
          </a:bodyPr>
          <a:lstStyle/>
          <a:p>
            <a:r>
              <a:rPr lang="tr-TR" sz="2800" dirty="0">
                <a:latin typeface="Times New Roman" panose="02020603050405020304" pitchFamily="18" charset="0"/>
                <a:cs typeface="Times New Roman" panose="02020603050405020304" pitchFamily="18" charset="0"/>
              </a:rPr>
              <a:t>KOMPLİKASYONLAR</a:t>
            </a:r>
          </a:p>
        </p:txBody>
      </p:sp>
      <p:sp>
        <p:nvSpPr>
          <p:cNvPr id="3" name="İçerik Yer Tutucusu 2">
            <a:extLst>
              <a:ext uri="{FF2B5EF4-FFF2-40B4-BE49-F238E27FC236}">
                <a16:creationId xmlns:a16="http://schemas.microsoft.com/office/drawing/2014/main" id="{A892422C-A6F9-7946-B94A-0462FF26901C}"/>
              </a:ext>
            </a:extLst>
          </p:cNvPr>
          <p:cNvSpPr>
            <a:spLocks noGrp="1"/>
          </p:cNvSpPr>
          <p:nvPr>
            <p:ph idx="1"/>
          </p:nvPr>
        </p:nvSpPr>
        <p:spPr/>
        <p:txBody>
          <a:bodyPr numCol="2">
            <a:noAutofit/>
          </a:bodyPr>
          <a:lstStyle/>
          <a:p>
            <a:pPr marL="0" indent="0">
              <a:buNone/>
            </a:pPr>
            <a:r>
              <a:rPr lang="tr-TR" sz="2400" cap="none" dirty="0">
                <a:solidFill>
                  <a:schemeClr val="accent1">
                    <a:lumMod val="75000"/>
                  </a:schemeClr>
                </a:solidFill>
                <a:latin typeface="Times New Roman" panose="02020603050405020304" pitchFamily="18" charset="0"/>
                <a:cs typeface="Times New Roman" panose="02020603050405020304" pitchFamily="18" charset="0"/>
              </a:rPr>
              <a:t>Akut komplikasyonlar</a:t>
            </a:r>
          </a:p>
          <a:p>
            <a:r>
              <a:rPr lang="tr-TR" sz="2400" cap="none" dirty="0">
                <a:latin typeface="Times New Roman" panose="02020603050405020304" pitchFamily="18" charset="0"/>
                <a:cs typeface="Times New Roman" panose="02020603050405020304" pitchFamily="18" charset="0"/>
              </a:rPr>
              <a:t>Renal apse</a:t>
            </a:r>
          </a:p>
          <a:p>
            <a:r>
              <a:rPr lang="tr-TR" sz="2400" cap="none" dirty="0">
                <a:latin typeface="Times New Roman" panose="02020603050405020304" pitchFamily="18" charset="0"/>
                <a:cs typeface="Times New Roman" panose="02020603050405020304" pitchFamily="18" charset="0"/>
              </a:rPr>
              <a:t>Sepsis</a:t>
            </a:r>
          </a:p>
          <a:p>
            <a:r>
              <a:rPr lang="tr-TR" sz="2400" cap="none" dirty="0">
                <a:latin typeface="Times New Roman" panose="02020603050405020304" pitchFamily="18" charset="0"/>
                <a:cs typeface="Times New Roman" panose="02020603050405020304" pitchFamily="18" charset="0"/>
              </a:rPr>
              <a:t>Menenjit dahil yaygın infeksiyonlar</a:t>
            </a:r>
          </a:p>
          <a:p>
            <a:pPr marL="0" indent="0">
              <a:buNone/>
            </a:pPr>
            <a:r>
              <a:rPr lang="tr-TR" sz="2400" cap="none" dirty="0">
                <a:latin typeface="Times New Roman" panose="02020603050405020304" pitchFamily="18" charset="0"/>
                <a:cs typeface="Times New Roman" panose="02020603050405020304" pitchFamily="18" charset="0"/>
              </a:rPr>
              <a:t>  </a:t>
            </a:r>
          </a:p>
          <a:p>
            <a:endParaRPr lang="tr-TR" sz="2400" cap="none" dirty="0">
              <a:latin typeface="Times New Roman" panose="02020603050405020304" pitchFamily="18" charset="0"/>
              <a:cs typeface="Times New Roman" panose="02020603050405020304" pitchFamily="18" charset="0"/>
            </a:endParaRPr>
          </a:p>
          <a:p>
            <a:endParaRPr lang="tr-TR" sz="2400" cap="none" dirty="0">
              <a:latin typeface="Times New Roman" panose="02020603050405020304" pitchFamily="18" charset="0"/>
              <a:cs typeface="Times New Roman" panose="02020603050405020304" pitchFamily="18" charset="0"/>
            </a:endParaRPr>
          </a:p>
          <a:p>
            <a:pPr marL="0" indent="0">
              <a:buNone/>
            </a:pPr>
            <a:endParaRPr lang="tr-TR" sz="2400" u="sng" cap="none" dirty="0">
              <a:latin typeface="Times New Roman" panose="02020603050405020304" pitchFamily="18" charset="0"/>
              <a:cs typeface="Times New Roman" panose="02020603050405020304" pitchFamily="18" charset="0"/>
            </a:endParaRPr>
          </a:p>
          <a:p>
            <a:pPr marL="0" indent="0">
              <a:buNone/>
            </a:pPr>
            <a:r>
              <a:rPr lang="tr-TR" sz="2400" cap="none" dirty="0">
                <a:solidFill>
                  <a:schemeClr val="accent1">
                    <a:lumMod val="75000"/>
                  </a:schemeClr>
                </a:solidFill>
                <a:latin typeface="Times New Roman" panose="02020603050405020304" pitchFamily="18" charset="0"/>
                <a:cs typeface="Times New Roman" panose="02020603050405020304" pitchFamily="18" charset="0"/>
              </a:rPr>
              <a:t>Kronik komplikasyonlar</a:t>
            </a:r>
          </a:p>
          <a:p>
            <a:r>
              <a:rPr lang="tr-TR" sz="2400" cap="none" dirty="0">
                <a:latin typeface="Times New Roman" panose="02020603050405020304" pitchFamily="18" charset="0"/>
                <a:cs typeface="Times New Roman" panose="02020603050405020304" pitchFamily="18" charset="0"/>
              </a:rPr>
              <a:t>Tekrarlayan piyelonefrit</a:t>
            </a:r>
          </a:p>
          <a:p>
            <a:r>
              <a:rPr lang="tr-TR" sz="2400" cap="none" dirty="0">
                <a:latin typeface="Times New Roman" panose="02020603050405020304" pitchFamily="18" charset="0"/>
                <a:cs typeface="Times New Roman" panose="02020603050405020304" pitchFamily="18" charset="0"/>
              </a:rPr>
              <a:t>Renal </a:t>
            </a:r>
            <a:r>
              <a:rPr lang="tr-TR" sz="2400" cap="none" dirty="0" err="1">
                <a:latin typeface="Times New Roman" panose="02020603050405020304" pitchFamily="18" charset="0"/>
                <a:cs typeface="Times New Roman" panose="02020603050405020304" pitchFamily="18" charset="0"/>
              </a:rPr>
              <a:t>skar</a:t>
            </a:r>
            <a:r>
              <a:rPr lang="tr-TR" sz="2400" cap="none" dirty="0">
                <a:latin typeface="Times New Roman" panose="02020603050405020304" pitchFamily="18" charset="0"/>
                <a:cs typeface="Times New Roman" panose="02020603050405020304" pitchFamily="18" charset="0"/>
              </a:rPr>
              <a:t> (özellikle ilk 3 yaş)</a:t>
            </a:r>
          </a:p>
          <a:p>
            <a:r>
              <a:rPr lang="tr-TR" sz="2400" cap="none" dirty="0">
                <a:latin typeface="Times New Roman" panose="02020603050405020304" pitchFamily="18" charset="0"/>
                <a:cs typeface="Times New Roman" panose="02020603050405020304" pitchFamily="18" charset="0"/>
              </a:rPr>
              <a:t>Hipertansiyon</a:t>
            </a:r>
          </a:p>
          <a:p>
            <a:r>
              <a:rPr lang="tr-TR" sz="2400" cap="none" dirty="0">
                <a:latin typeface="Times New Roman" panose="02020603050405020304" pitchFamily="18" charset="0"/>
                <a:cs typeface="Times New Roman" panose="02020603050405020304" pitchFamily="18" charset="0"/>
              </a:rPr>
              <a:t>Böbrek yetmezliği</a:t>
            </a:r>
          </a:p>
          <a:p>
            <a:endParaRPr lang="tr-TR" sz="2400" cap="none" dirty="0">
              <a:solidFill>
                <a:srgbClr val="FF0000"/>
              </a:solidFill>
              <a:latin typeface="Times New Roman" panose="02020603050405020304" pitchFamily="18" charset="0"/>
              <a:cs typeface="Times New Roman" panose="02020603050405020304" pitchFamily="18" charset="0"/>
            </a:endParaRPr>
          </a:p>
          <a:p>
            <a:endParaRPr lang="tr-TR" sz="2400" cap="none" dirty="0">
              <a:solidFill>
                <a:srgbClr val="FF0000"/>
              </a:solidFill>
              <a:latin typeface="Times New Roman" panose="02020603050405020304" pitchFamily="18" charset="0"/>
              <a:cs typeface="Times New Roman" panose="02020603050405020304" pitchFamily="18" charset="0"/>
            </a:endParaRPr>
          </a:p>
        </p:txBody>
      </p:sp>
      <p:sp>
        <p:nvSpPr>
          <p:cNvPr id="5" name="Metin kutusu 4">
            <a:extLst>
              <a:ext uri="{FF2B5EF4-FFF2-40B4-BE49-F238E27FC236}">
                <a16:creationId xmlns:a16="http://schemas.microsoft.com/office/drawing/2014/main" id="{56772F9A-68A7-52CD-ABBF-8AAFCFC68083}"/>
              </a:ext>
            </a:extLst>
          </p:cNvPr>
          <p:cNvSpPr txBox="1"/>
          <p:nvPr/>
        </p:nvSpPr>
        <p:spPr>
          <a:xfrm>
            <a:off x="1076631" y="5343433"/>
            <a:ext cx="3028336" cy="1200329"/>
          </a:xfrm>
          <a:prstGeom prst="rect">
            <a:avLst/>
          </a:prstGeom>
          <a:solidFill>
            <a:srgbClr val="C2C1E9"/>
          </a:solidFill>
          <a:scene3d>
            <a:camera prst="orthographicFront"/>
            <a:lightRig rig="threePt" dir="t"/>
          </a:scene3d>
          <a:sp3d>
            <a:bevelT/>
          </a:sp3d>
        </p:spPr>
        <p:txBody>
          <a:bodyPr wrap="square" rtlCol="0">
            <a:spAutoFit/>
          </a:bodyPr>
          <a:lstStyle/>
          <a:p>
            <a:pPr algn="l"/>
            <a:r>
              <a:rPr lang="tr-TR" dirty="0">
                <a:solidFill>
                  <a:schemeClr val="accent1">
                    <a:lumMod val="75000"/>
                  </a:schemeClr>
                </a:solidFill>
              </a:rPr>
              <a:t>90 günlükten küçük </a:t>
            </a:r>
            <a:r>
              <a:rPr lang="tr-TR" dirty="0"/>
              <a:t>çocuklarda </a:t>
            </a:r>
            <a:r>
              <a:rPr lang="tr-TR" b="1" dirty="0" err="1"/>
              <a:t>ürosepsis</a:t>
            </a:r>
            <a:r>
              <a:rPr lang="tr-TR" dirty="0"/>
              <a:t> riski yüksek olduğundan dikkatli olunmalıdır. </a:t>
            </a:r>
          </a:p>
        </p:txBody>
      </p:sp>
      <p:sp>
        <p:nvSpPr>
          <p:cNvPr id="7" name="Metin kutusu 6">
            <a:extLst>
              <a:ext uri="{FF2B5EF4-FFF2-40B4-BE49-F238E27FC236}">
                <a16:creationId xmlns:a16="http://schemas.microsoft.com/office/drawing/2014/main" id="{464CDE81-0F26-0ED6-8D9C-B37708E8A1B3}"/>
              </a:ext>
            </a:extLst>
          </p:cNvPr>
          <p:cNvSpPr txBox="1"/>
          <p:nvPr/>
        </p:nvSpPr>
        <p:spPr>
          <a:xfrm>
            <a:off x="6489290" y="5343434"/>
            <a:ext cx="3480619" cy="1200329"/>
          </a:xfrm>
          <a:prstGeom prst="rect">
            <a:avLst/>
          </a:prstGeom>
          <a:solidFill>
            <a:schemeClr val="accent2">
              <a:lumMod val="20000"/>
              <a:lumOff val="80000"/>
            </a:schemeClr>
          </a:solidFill>
          <a:effectLst>
            <a:softEdge rad="0"/>
          </a:effectLst>
          <a:scene3d>
            <a:camera prst="orthographicFront"/>
            <a:lightRig rig="threePt" dir="t"/>
          </a:scene3d>
          <a:sp3d>
            <a:bevelT/>
          </a:sp3d>
        </p:spPr>
        <p:txBody>
          <a:bodyPr wrap="square" rtlCol="0">
            <a:spAutoFit/>
          </a:bodyPr>
          <a:lstStyle/>
          <a:p>
            <a:r>
              <a:rPr lang="tr-TR" dirty="0"/>
              <a:t>Özellikle </a:t>
            </a:r>
            <a:r>
              <a:rPr lang="tr-TR" dirty="0">
                <a:solidFill>
                  <a:schemeClr val="accent1">
                    <a:lumMod val="75000"/>
                  </a:schemeClr>
                </a:solidFill>
              </a:rPr>
              <a:t>ilk üç yaşta </a:t>
            </a:r>
            <a:r>
              <a:rPr lang="tr-TR" dirty="0"/>
              <a:t>ateşli İYE geçiren çocuklarda </a:t>
            </a:r>
            <a:r>
              <a:rPr lang="tr-TR" b="1" dirty="0"/>
              <a:t>renal parankim hasarlanması</a:t>
            </a:r>
            <a:r>
              <a:rPr lang="tr-TR" dirty="0"/>
              <a:t> riski yüksektir.</a:t>
            </a:r>
          </a:p>
          <a:p>
            <a:pPr algn="l"/>
            <a:endParaRPr lang="tr-TR" dirty="0"/>
          </a:p>
        </p:txBody>
      </p:sp>
    </p:spTree>
    <p:extLst>
      <p:ext uri="{BB962C8B-B14F-4D97-AF65-F5344CB8AC3E}">
        <p14:creationId xmlns:p14="http://schemas.microsoft.com/office/powerpoint/2010/main" val="3461682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557389-563F-AACC-39DC-71DAB0441881}"/>
              </a:ext>
            </a:extLst>
          </p:cNvPr>
          <p:cNvSpPr>
            <a:spLocks noGrp="1"/>
          </p:cNvSpPr>
          <p:nvPr>
            <p:ph type="title"/>
          </p:nvPr>
        </p:nvSpPr>
        <p:spPr>
          <a:xfrm>
            <a:off x="323557" y="332338"/>
            <a:ext cx="11493306" cy="1174245"/>
          </a:xfrm>
          <a:solidFill>
            <a:schemeClr val="accent1">
              <a:lumMod val="20000"/>
              <a:lumOff val="80000"/>
            </a:schemeClr>
          </a:solidFill>
        </p:spPr>
        <p:txBody>
          <a:bodyPr>
            <a:normAutofit/>
          </a:bodyPr>
          <a:lstStyle/>
          <a:p>
            <a:pPr algn="ctr"/>
            <a:r>
              <a:rPr lang="tr-TR" dirty="0">
                <a:latin typeface="Times New Roman" pitchFamily="18" charset="0"/>
                <a:cs typeface="Times New Roman" pitchFamily="18" charset="0"/>
              </a:rPr>
              <a:t>Epidemiyoloji</a:t>
            </a:r>
          </a:p>
        </p:txBody>
      </p:sp>
      <p:sp>
        <p:nvSpPr>
          <p:cNvPr id="3" name="İçerik Yer Tutucusu 2">
            <a:extLst>
              <a:ext uri="{FF2B5EF4-FFF2-40B4-BE49-F238E27FC236}">
                <a16:creationId xmlns:a16="http://schemas.microsoft.com/office/drawing/2014/main" id="{792B9789-DC7B-231A-E4C8-C415DB824957}"/>
              </a:ext>
            </a:extLst>
          </p:cNvPr>
          <p:cNvSpPr>
            <a:spLocks noGrp="1"/>
          </p:cNvSpPr>
          <p:nvPr>
            <p:ph idx="1"/>
          </p:nvPr>
        </p:nvSpPr>
        <p:spPr>
          <a:xfrm>
            <a:off x="191088" y="1898186"/>
            <a:ext cx="8976002" cy="4777886"/>
          </a:xfrm>
        </p:spPr>
        <p:txBody>
          <a:bodyPr>
            <a:noAutofit/>
          </a:bodyPr>
          <a:lstStyle/>
          <a:p>
            <a:pPr>
              <a:lnSpc>
                <a:spcPct val="150000"/>
              </a:lnSpc>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Kadınların %50-60 ’ </a:t>
            </a:r>
            <a:r>
              <a:rPr lang="tr-TR" sz="2400" cap="none" dirty="0" err="1">
                <a:latin typeface="Times New Roman" panose="02020603050405020304" pitchFamily="18" charset="0"/>
                <a:cs typeface="Times New Roman" panose="02020603050405020304" pitchFamily="18" charset="0"/>
              </a:rPr>
              <a:t>ında</a:t>
            </a:r>
            <a:r>
              <a:rPr lang="tr-TR" sz="2400" cap="none" dirty="0">
                <a:latin typeface="Times New Roman" panose="02020603050405020304" pitchFamily="18" charset="0"/>
                <a:cs typeface="Times New Roman" panose="02020603050405020304" pitchFamily="18" charset="0"/>
              </a:rPr>
              <a:t> yaşamları boyunca en az 1 kez semptomatik idrar yolu enfeksiyonu gelişir. </a:t>
            </a:r>
          </a:p>
          <a:p>
            <a:pPr>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Kadınlarda ; üretranın kısa ve anüse yakın olması nedeniyle daha sık </a:t>
            </a:r>
          </a:p>
          <a:p>
            <a:pPr marL="0" indent="0">
              <a:buNone/>
            </a:pPr>
            <a:r>
              <a:rPr lang="tr-TR" sz="2400" cap="none" dirty="0">
                <a:latin typeface="Times New Roman" panose="02020603050405020304" pitchFamily="18" charset="0"/>
                <a:cs typeface="Times New Roman" panose="02020603050405020304" pitchFamily="18" charset="0"/>
              </a:rPr>
              <a:t>                        18-24 yas arası cinsel aktif kadınlarda pik</a:t>
            </a:r>
          </a:p>
          <a:p>
            <a:pPr>
              <a:lnSpc>
                <a:spcPct val="150000"/>
              </a:lnSpc>
              <a:buFont typeface="Wingdings" panose="05000000000000000000" pitchFamily="2" charset="2"/>
              <a:buChar char="§"/>
            </a:pPr>
            <a:r>
              <a:rPr lang="tr-TR" sz="2400" cap="none" dirty="0">
                <a:latin typeface="Times New Roman" panose="02020603050405020304" pitchFamily="18" charset="0"/>
                <a:cs typeface="Times New Roman" panose="02020603050405020304" pitchFamily="18" charset="0"/>
              </a:rPr>
              <a:t>Erkeklerde ise ; üretranın uzun olması ve prostat sıvısının bakterisidal özelliğinden dolayı  1-50 yaş arasında iye görülme sıklığı %1’in altındadır.</a:t>
            </a:r>
          </a:p>
        </p:txBody>
      </p:sp>
      <p:pic>
        <p:nvPicPr>
          <p:cNvPr id="6" name="Resim 5">
            <a:extLst>
              <a:ext uri="{FF2B5EF4-FFF2-40B4-BE49-F238E27FC236}">
                <a16:creationId xmlns:a16="http://schemas.microsoft.com/office/drawing/2014/main" id="{199200E9-3768-4917-ACEA-E35E7E920357}"/>
              </a:ext>
            </a:extLst>
          </p:cNvPr>
          <p:cNvPicPr>
            <a:picLocks noChangeAspect="1"/>
          </p:cNvPicPr>
          <p:nvPr/>
        </p:nvPicPr>
        <p:blipFill>
          <a:blip r:embed="rId2" cstate="print"/>
          <a:stretch>
            <a:fillRect/>
          </a:stretch>
        </p:blipFill>
        <p:spPr>
          <a:xfrm>
            <a:off x="9167090" y="2080642"/>
            <a:ext cx="2935459" cy="2935459"/>
          </a:xfrm>
          <a:prstGeom prst="rect">
            <a:avLst/>
          </a:prstGeom>
        </p:spPr>
      </p:pic>
    </p:spTree>
    <p:extLst>
      <p:ext uri="{BB962C8B-B14F-4D97-AF65-F5344CB8AC3E}">
        <p14:creationId xmlns:p14="http://schemas.microsoft.com/office/powerpoint/2010/main" val="1934946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723F70-4BA6-75CB-30FA-B8F1ECC47FFC}"/>
              </a:ext>
            </a:extLst>
          </p:cNvPr>
          <p:cNvSpPr>
            <a:spLocks noGrp="1"/>
          </p:cNvSpPr>
          <p:nvPr>
            <p:ph type="title"/>
          </p:nvPr>
        </p:nvSpPr>
        <p:spPr/>
        <p:txBody>
          <a:bodyPr/>
          <a:lstStyle/>
          <a:p>
            <a:r>
              <a:rPr lang="tr-TR" dirty="0">
                <a:solidFill>
                  <a:srgbClr val="FF0000"/>
                </a:solidFill>
              </a:rPr>
              <a:t>Görüntüleme</a:t>
            </a:r>
            <a:br>
              <a:rPr lang="tr-TR" dirty="0">
                <a:solidFill>
                  <a:srgbClr val="FF0000"/>
                </a:solidFill>
              </a:rPr>
            </a:br>
            <a:endParaRPr lang="tr-TR" dirty="0"/>
          </a:p>
        </p:txBody>
      </p:sp>
      <p:sp>
        <p:nvSpPr>
          <p:cNvPr id="3" name="İçerik Yer Tutucusu 2">
            <a:extLst>
              <a:ext uri="{FF2B5EF4-FFF2-40B4-BE49-F238E27FC236}">
                <a16:creationId xmlns:a16="http://schemas.microsoft.com/office/drawing/2014/main" id="{CC128C3A-25E8-ECF3-BD8A-EC3AD13753D7}"/>
              </a:ext>
            </a:extLst>
          </p:cNvPr>
          <p:cNvSpPr>
            <a:spLocks noGrp="1"/>
          </p:cNvSpPr>
          <p:nvPr>
            <p:ph idx="1"/>
          </p:nvPr>
        </p:nvSpPr>
        <p:spPr/>
        <p:txBody>
          <a:bodyPr>
            <a:normAutofit/>
          </a:bodyPr>
          <a:lstStyle/>
          <a:p>
            <a:r>
              <a:rPr lang="tr-TR" sz="2200" cap="none" dirty="0">
                <a:latin typeface="Times New Roman" panose="02020603050405020304" pitchFamily="18" charset="0"/>
                <a:cs typeface="Times New Roman" panose="02020603050405020304" pitchFamily="18" charset="0"/>
              </a:rPr>
              <a:t>Radyolojik görüntüleme yöntemlerinin endikasyonları</a:t>
            </a:r>
          </a:p>
          <a:p>
            <a:pPr lvl="1"/>
            <a:r>
              <a:rPr lang="tr-TR" sz="2200" cap="none" dirty="0">
                <a:latin typeface="Times New Roman" panose="02020603050405020304" pitchFamily="18" charset="0"/>
                <a:cs typeface="Times New Roman" panose="02020603050405020304" pitchFamily="18" charset="0"/>
              </a:rPr>
              <a:t> İlk enfeksiyon sonrası tüm erkek çocukları</a:t>
            </a:r>
          </a:p>
          <a:p>
            <a:pPr lvl="1"/>
            <a:r>
              <a:rPr lang="tr-TR" sz="2200" cap="none" dirty="0">
                <a:latin typeface="Times New Roman" panose="02020603050405020304" pitchFamily="18" charset="0"/>
                <a:cs typeface="Times New Roman" panose="02020603050405020304" pitchFamily="18" charset="0"/>
              </a:rPr>
              <a:t> İlk enfeksiyon sonrası &lt;5 yaş altındaki kız çocukları</a:t>
            </a:r>
          </a:p>
          <a:p>
            <a:pPr lvl="1"/>
            <a:r>
              <a:rPr lang="tr-TR" sz="2200" cap="none" dirty="0">
                <a:latin typeface="Times New Roman" panose="02020603050405020304" pitchFamily="18" charset="0"/>
                <a:cs typeface="Times New Roman" panose="02020603050405020304" pitchFamily="18" charset="0"/>
              </a:rPr>
              <a:t> Ateşli </a:t>
            </a:r>
            <a:r>
              <a:rPr lang="tr-TR" sz="2200" cap="none" dirty="0" err="1">
                <a:latin typeface="Times New Roman" panose="02020603050405020304" pitchFamily="18" charset="0"/>
                <a:cs typeface="Times New Roman" panose="02020603050405020304" pitchFamily="18" charset="0"/>
              </a:rPr>
              <a:t>İYE’si</a:t>
            </a:r>
            <a:r>
              <a:rPr lang="tr-TR" sz="2200" cap="none" dirty="0">
                <a:latin typeface="Times New Roman" panose="02020603050405020304" pitchFamily="18" charset="0"/>
                <a:cs typeface="Times New Roman" panose="02020603050405020304" pitchFamily="18" charset="0"/>
              </a:rPr>
              <a:t> olan tüm kız çocuklar</a:t>
            </a:r>
          </a:p>
          <a:p>
            <a:pPr lvl="1"/>
            <a:r>
              <a:rPr lang="tr-TR" sz="2200" cap="none" dirty="0">
                <a:latin typeface="Times New Roman" panose="02020603050405020304" pitchFamily="18" charset="0"/>
                <a:cs typeface="Times New Roman" panose="02020603050405020304" pitchFamily="18" charset="0"/>
              </a:rPr>
              <a:t> Tekrarlayan idrar yolu enfeksiyonu olan tüm kız çocuklar</a:t>
            </a:r>
          </a:p>
          <a:p>
            <a:endParaRPr lang="tr-TR" sz="2200" cap="none" dirty="0">
              <a:latin typeface="Times New Roman" panose="02020603050405020304" pitchFamily="18" charset="0"/>
              <a:cs typeface="Times New Roman" panose="02020603050405020304" pitchFamily="18" charset="0"/>
            </a:endParaRPr>
          </a:p>
        </p:txBody>
      </p:sp>
      <p:sp>
        <p:nvSpPr>
          <p:cNvPr id="5" name="Metin kutusu 4">
            <a:extLst>
              <a:ext uri="{FF2B5EF4-FFF2-40B4-BE49-F238E27FC236}">
                <a16:creationId xmlns:a16="http://schemas.microsoft.com/office/drawing/2014/main" id="{8862B2C8-9591-EC9C-CB8C-A3D7FCB7373F}"/>
              </a:ext>
            </a:extLst>
          </p:cNvPr>
          <p:cNvSpPr txBox="1"/>
          <p:nvPr/>
        </p:nvSpPr>
        <p:spPr>
          <a:xfrm>
            <a:off x="6790459" y="6488668"/>
            <a:ext cx="6099462" cy="369332"/>
          </a:xfrm>
          <a:prstGeom prst="rect">
            <a:avLst/>
          </a:prstGeom>
          <a:noFill/>
        </p:spPr>
        <p:txBody>
          <a:bodyPr wrap="square">
            <a:spAutoFit/>
          </a:bodyPr>
          <a:lstStyle/>
          <a:p>
            <a:r>
              <a:rPr lang="tr-TR" dirty="0" err="1"/>
              <a:t>https</a:t>
            </a:r>
            <a:r>
              <a:rPr lang="tr-TR" dirty="0"/>
              <a:t>://</a:t>
            </a:r>
            <a:r>
              <a:rPr lang="tr-TR" dirty="0" err="1"/>
              <a:t>dergipark.org.tr</a:t>
            </a:r>
            <a:r>
              <a:rPr lang="tr-TR" dirty="0"/>
              <a:t>/tr/</a:t>
            </a:r>
            <a:r>
              <a:rPr lang="tr-TR" dirty="0" err="1"/>
              <a:t>download</a:t>
            </a:r>
            <a:r>
              <a:rPr lang="tr-TR" dirty="0"/>
              <a:t>/</a:t>
            </a:r>
            <a:r>
              <a:rPr lang="tr-TR" dirty="0" err="1"/>
              <a:t>article</a:t>
            </a:r>
            <a:r>
              <a:rPr lang="tr-TR" dirty="0"/>
              <a:t>-file/25405</a:t>
            </a:r>
          </a:p>
        </p:txBody>
      </p:sp>
    </p:spTree>
    <p:extLst>
      <p:ext uri="{BB962C8B-B14F-4D97-AF65-F5344CB8AC3E}">
        <p14:creationId xmlns:p14="http://schemas.microsoft.com/office/powerpoint/2010/main" val="3181028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2BC0178-C9DC-CBC8-D06C-EA67CD9736E9}"/>
              </a:ext>
            </a:extLst>
          </p:cNvPr>
          <p:cNvSpPr>
            <a:spLocks noGrp="1"/>
          </p:cNvSpPr>
          <p:nvPr>
            <p:ph idx="1"/>
          </p:nvPr>
        </p:nvSpPr>
        <p:spPr>
          <a:xfrm>
            <a:off x="274319" y="2169042"/>
            <a:ext cx="11643361" cy="4688958"/>
          </a:xfrm>
        </p:spPr>
        <p:txBody>
          <a:bodyPr>
            <a:noAutofit/>
          </a:bodyPr>
          <a:lstStyle/>
          <a:p>
            <a:pPr marL="0" indent="0">
              <a:buNone/>
            </a:pPr>
            <a:endParaRPr lang="tr-TR" sz="2400" b="1" cap="none" dirty="0">
              <a:latin typeface="Times New Roman" panose="02020603050405020304" pitchFamily="18" charset="0"/>
              <a:cs typeface="Times New Roman" panose="02020603050405020304" pitchFamily="18" charset="0"/>
            </a:endParaRPr>
          </a:p>
          <a:p>
            <a:pPr>
              <a:buClr>
                <a:schemeClr val="accent1">
                  <a:lumMod val="75000"/>
                </a:schemeClr>
              </a:buClr>
            </a:pPr>
            <a:r>
              <a:rPr lang="tr-TR" sz="2400" b="1" cap="none" dirty="0">
                <a:latin typeface="Times New Roman" panose="02020603050405020304" pitchFamily="18" charset="0"/>
                <a:cs typeface="Times New Roman" panose="02020603050405020304" pitchFamily="18" charset="0"/>
              </a:rPr>
              <a:t>Üç aydan büyük çocuklarda </a:t>
            </a:r>
          </a:p>
          <a:p>
            <a:pPr marL="0" indent="0">
              <a:buClr>
                <a:schemeClr val="accent1">
                  <a:lumMod val="75000"/>
                </a:schemeClr>
              </a:buClr>
              <a:buNone/>
            </a:pPr>
            <a:r>
              <a:rPr lang="tr-TR" sz="2400" cap="none" dirty="0">
                <a:latin typeface="Times New Roman" panose="02020603050405020304" pitchFamily="18" charset="0"/>
                <a:cs typeface="Times New Roman" panose="02020603050405020304" pitchFamily="18" charset="0"/>
              </a:rPr>
              <a:t>   komplike olmayan piyelonefrit tedavisi  </a:t>
            </a:r>
            <a:r>
              <a:rPr lang="tr-TR" sz="2400" cap="none" dirty="0">
                <a:latin typeface="Times New Roman" panose="02020603050405020304" pitchFamily="18" charset="0"/>
                <a:cs typeface="Times New Roman" panose="02020603050405020304" pitchFamily="18" charset="0"/>
                <a:sym typeface="Wingdings" pitchFamily="2" charset="2"/>
              </a:rPr>
              <a:t></a:t>
            </a:r>
            <a:r>
              <a:rPr lang="tr-TR" sz="2400" cap="none" dirty="0">
                <a:latin typeface="Times New Roman" panose="02020603050405020304" pitchFamily="18" charset="0"/>
                <a:cs typeface="Times New Roman" panose="02020603050405020304" pitchFamily="18" charset="0"/>
              </a:rPr>
              <a:t>   Trimetoprim/</a:t>
            </a:r>
            <a:r>
              <a:rPr lang="tr-TR" sz="2400" cap="none" dirty="0" err="1">
                <a:latin typeface="Times New Roman" panose="02020603050405020304" pitchFamily="18" charset="0"/>
                <a:cs typeface="Times New Roman" panose="02020603050405020304" pitchFamily="18" charset="0"/>
              </a:rPr>
              <a:t>sülfametoksazol</a:t>
            </a:r>
            <a:r>
              <a:rPr lang="tr-TR" sz="2400" cap="none" dirty="0">
                <a:latin typeface="Times New Roman" panose="02020603050405020304" pitchFamily="18" charset="0"/>
                <a:cs typeface="Times New Roman" panose="02020603050405020304" pitchFamily="18" charset="0"/>
              </a:rPr>
              <a:t> 6-12 mg/kg   </a:t>
            </a:r>
          </a:p>
          <a:p>
            <a:pPr marL="0" indent="0">
              <a:buClr>
                <a:schemeClr val="accent1">
                  <a:lumMod val="75000"/>
                </a:schemeClr>
              </a:buClr>
              <a:buNone/>
            </a:pPr>
            <a:r>
              <a:rPr lang="tr-TR" sz="2400"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Sefiksim</a:t>
            </a:r>
            <a:r>
              <a:rPr lang="tr-TR" sz="2400"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zimax</a:t>
            </a:r>
            <a:r>
              <a:rPr lang="tr-TR" sz="2400" cap="none" dirty="0">
                <a:latin typeface="Times New Roman" panose="02020603050405020304" pitchFamily="18" charset="0"/>
                <a:cs typeface="Times New Roman" panose="02020603050405020304" pitchFamily="18" charset="0"/>
              </a:rPr>
              <a:t>/</a:t>
            </a:r>
            <a:r>
              <a:rPr lang="tr-TR" sz="2400" cap="none" dirty="0" err="1">
                <a:latin typeface="Times New Roman" panose="02020603050405020304" pitchFamily="18" charset="0"/>
                <a:cs typeface="Times New Roman" panose="02020603050405020304" pitchFamily="18" charset="0"/>
              </a:rPr>
              <a:t>suprax</a:t>
            </a:r>
            <a:r>
              <a:rPr lang="tr-TR" sz="2400" cap="none" dirty="0">
                <a:latin typeface="Times New Roman" panose="02020603050405020304" pitchFamily="18" charset="0"/>
                <a:cs typeface="Times New Roman" panose="02020603050405020304" pitchFamily="18" charset="0"/>
              </a:rPr>
              <a:t>) 8mg/kg             </a:t>
            </a:r>
          </a:p>
          <a:p>
            <a:pPr marL="0" indent="0">
              <a:buClr>
                <a:schemeClr val="accent1">
                  <a:lumMod val="75000"/>
                </a:schemeClr>
              </a:buClr>
              <a:buNone/>
            </a:pPr>
            <a:r>
              <a:rPr lang="tr-TR" sz="2400" cap="none" dirty="0">
                <a:latin typeface="Times New Roman" panose="02020603050405020304" pitchFamily="18" charset="0"/>
                <a:cs typeface="Times New Roman" panose="02020603050405020304" pitchFamily="18" charset="0"/>
              </a:rPr>
              <a:t>                                                                           </a:t>
            </a:r>
            <a:r>
              <a:rPr lang="tr-TR" sz="2400" cap="none" dirty="0" err="1">
                <a:latin typeface="Times New Roman" panose="02020603050405020304" pitchFamily="18" charset="0"/>
                <a:cs typeface="Times New Roman" panose="02020603050405020304" pitchFamily="18" charset="0"/>
              </a:rPr>
              <a:t>Sefuroksim</a:t>
            </a:r>
            <a:r>
              <a:rPr lang="tr-TR" sz="2400" cap="none" dirty="0">
                <a:latin typeface="Times New Roman" panose="02020603050405020304" pitchFamily="18" charset="0"/>
                <a:cs typeface="Times New Roman" panose="02020603050405020304" pitchFamily="18" charset="0"/>
              </a:rPr>
              <a:t> 20 mg/kg (</a:t>
            </a:r>
            <a:r>
              <a:rPr lang="tr-TR" sz="2400" cap="none" dirty="0" err="1">
                <a:latin typeface="Times New Roman" panose="02020603050405020304" pitchFamily="18" charset="0"/>
                <a:cs typeface="Times New Roman" panose="02020603050405020304" pitchFamily="18" charset="0"/>
              </a:rPr>
              <a:t>zinnat</a:t>
            </a:r>
            <a:r>
              <a:rPr lang="tr-TR" sz="2400" cap="none" dirty="0">
                <a:latin typeface="Times New Roman" panose="02020603050405020304" pitchFamily="18" charset="0"/>
                <a:cs typeface="Times New Roman" panose="02020603050405020304" pitchFamily="18" charset="0"/>
              </a:rPr>
              <a:t>/</a:t>
            </a:r>
            <a:r>
              <a:rPr lang="tr-TR" sz="2400" cap="none" dirty="0" err="1">
                <a:latin typeface="Times New Roman" panose="02020603050405020304" pitchFamily="18" charset="0"/>
                <a:cs typeface="Times New Roman" panose="02020603050405020304" pitchFamily="18" charset="0"/>
              </a:rPr>
              <a:t>cefaks</a:t>
            </a:r>
            <a:r>
              <a:rPr lang="tr-TR" sz="2400" cap="none" dirty="0">
                <a:latin typeface="Times New Roman" panose="02020603050405020304" pitchFamily="18" charset="0"/>
                <a:cs typeface="Times New Roman" panose="02020603050405020304" pitchFamily="18" charset="0"/>
              </a:rPr>
              <a:t>)</a:t>
            </a:r>
          </a:p>
          <a:p>
            <a:pPr>
              <a:buClr>
                <a:schemeClr val="accent1">
                  <a:lumMod val="75000"/>
                </a:schemeClr>
              </a:buClr>
            </a:pPr>
            <a:r>
              <a:rPr lang="tr-TR" sz="2400" cap="none" dirty="0">
                <a:latin typeface="Times New Roman" panose="02020603050405020304" pitchFamily="18" charset="0"/>
                <a:cs typeface="Times New Roman" panose="02020603050405020304" pitchFamily="18" charset="0"/>
              </a:rPr>
              <a:t> Tedavi daha sonra üreyen mikroorganizmanın duyarlılık testlerine göre düzenlenir . </a:t>
            </a:r>
          </a:p>
          <a:p>
            <a:pPr>
              <a:buClr>
                <a:schemeClr val="accent1">
                  <a:lumMod val="75000"/>
                </a:schemeClr>
              </a:buClr>
            </a:pPr>
            <a:r>
              <a:rPr lang="tr-TR" sz="2400" cap="none" dirty="0">
                <a:latin typeface="Times New Roman" panose="02020603050405020304" pitchFamily="18" charset="0"/>
                <a:cs typeface="Times New Roman" panose="02020603050405020304" pitchFamily="18" charset="0"/>
              </a:rPr>
              <a:t> Tedavi süresi </a:t>
            </a:r>
            <a:r>
              <a:rPr lang="tr-TR" sz="2400" b="1" cap="none" dirty="0">
                <a:latin typeface="Times New Roman" panose="02020603050405020304" pitchFamily="18" charset="0"/>
                <a:cs typeface="Times New Roman" panose="02020603050405020304" pitchFamily="18" charset="0"/>
              </a:rPr>
              <a:t>7-14 gündür</a:t>
            </a:r>
            <a:r>
              <a:rPr lang="tr-TR" sz="2400" cap="none" dirty="0">
                <a:latin typeface="Times New Roman" panose="02020603050405020304" pitchFamily="18" charset="0"/>
                <a:cs typeface="Times New Roman" panose="02020603050405020304" pitchFamily="18" charset="0"/>
              </a:rPr>
              <a:t>.</a:t>
            </a:r>
          </a:p>
          <a:p>
            <a:endParaRPr lang="tr-TR" sz="2400" cap="none" dirty="0">
              <a:latin typeface="Times New Roman" panose="02020603050405020304" pitchFamily="18" charset="0"/>
              <a:cs typeface="Times New Roman" panose="02020603050405020304" pitchFamily="18" charset="0"/>
            </a:endParaRPr>
          </a:p>
          <a:p>
            <a:endParaRPr lang="tr-TR" sz="2400" cap="none" dirty="0"/>
          </a:p>
        </p:txBody>
      </p:sp>
      <p:pic>
        <p:nvPicPr>
          <p:cNvPr id="2" name="Resim 1">
            <a:extLst>
              <a:ext uri="{FF2B5EF4-FFF2-40B4-BE49-F238E27FC236}">
                <a16:creationId xmlns:a16="http://schemas.microsoft.com/office/drawing/2014/main" id="{6892A0F2-7E68-25D5-43C9-EE983EBDE9F2}"/>
              </a:ext>
            </a:extLst>
          </p:cNvPr>
          <p:cNvPicPr>
            <a:picLocks noChangeAspect="1"/>
          </p:cNvPicPr>
          <p:nvPr/>
        </p:nvPicPr>
        <p:blipFill>
          <a:blip r:embed="rId3" cstate="print"/>
          <a:stretch>
            <a:fillRect/>
          </a:stretch>
        </p:blipFill>
        <p:spPr>
          <a:xfrm>
            <a:off x="11669733" y="5752571"/>
            <a:ext cx="495893" cy="916652"/>
          </a:xfrm>
          <a:prstGeom prst="rect">
            <a:avLst/>
          </a:prstGeom>
        </p:spPr>
      </p:pic>
      <p:pic>
        <p:nvPicPr>
          <p:cNvPr id="7" name="Resim 6">
            <a:extLst>
              <a:ext uri="{FF2B5EF4-FFF2-40B4-BE49-F238E27FC236}">
                <a16:creationId xmlns:a16="http://schemas.microsoft.com/office/drawing/2014/main" id="{8A9A02A8-B96F-8155-0CDA-34D6229FDDBF}"/>
              </a:ext>
            </a:extLst>
          </p:cNvPr>
          <p:cNvPicPr>
            <a:picLocks noChangeAspect="1"/>
          </p:cNvPicPr>
          <p:nvPr/>
        </p:nvPicPr>
        <p:blipFill>
          <a:blip r:embed="rId4"/>
          <a:srcRect l="22188" r="17868" b="2788"/>
          <a:stretch/>
        </p:blipFill>
        <p:spPr>
          <a:xfrm>
            <a:off x="10949550" y="5752571"/>
            <a:ext cx="567981" cy="921111"/>
          </a:xfrm>
          <a:prstGeom prst="rect">
            <a:avLst/>
          </a:prstGeom>
        </p:spPr>
      </p:pic>
      <p:sp>
        <p:nvSpPr>
          <p:cNvPr id="6" name="Başlık 1">
            <a:extLst>
              <a:ext uri="{FF2B5EF4-FFF2-40B4-BE49-F238E27FC236}">
                <a16:creationId xmlns:a16="http://schemas.microsoft.com/office/drawing/2014/main" id="{6090F466-5EAA-FE83-65E3-11D0D2ACA5D6}"/>
              </a:ext>
            </a:extLst>
          </p:cNvPr>
          <p:cNvSpPr>
            <a:spLocks noGrp="1"/>
          </p:cNvSpPr>
          <p:nvPr>
            <p:ph type="title"/>
          </p:nvPr>
        </p:nvSpPr>
        <p:spPr>
          <a:xfrm>
            <a:off x="913775" y="618517"/>
            <a:ext cx="10364451" cy="1596177"/>
          </a:xfrm>
          <a:solidFill>
            <a:schemeClr val="accent1">
              <a:lumMod val="20000"/>
              <a:lumOff val="80000"/>
            </a:schemeClr>
          </a:solidFill>
        </p:spPr>
        <p:txBody>
          <a:bodyPr>
            <a:normAutofit/>
          </a:bodyPr>
          <a:lstStyle/>
          <a:p>
            <a:r>
              <a:rPr lang="tr-TR" sz="2800" dirty="0">
                <a:latin typeface="Times New Roman" panose="02020603050405020304" pitchFamily="18" charset="0"/>
                <a:cs typeface="Times New Roman" panose="02020603050405020304" pitchFamily="18" charset="0"/>
              </a:rPr>
              <a:t>TEDAVİ</a:t>
            </a:r>
          </a:p>
        </p:txBody>
      </p:sp>
    </p:spTree>
    <p:extLst>
      <p:ext uri="{BB962C8B-B14F-4D97-AF65-F5344CB8AC3E}">
        <p14:creationId xmlns:p14="http://schemas.microsoft.com/office/powerpoint/2010/main" val="187906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DF13B4-3D87-B20C-16B7-3FF957128E8C}"/>
              </a:ext>
            </a:extLst>
          </p:cNvPr>
          <p:cNvSpPr>
            <a:spLocks noGrp="1"/>
          </p:cNvSpPr>
          <p:nvPr>
            <p:ph type="title"/>
          </p:nvPr>
        </p:nvSpPr>
        <p:spPr>
          <a:solidFill>
            <a:schemeClr val="accent1">
              <a:lumMod val="20000"/>
              <a:lumOff val="80000"/>
            </a:schemeClr>
          </a:solidFill>
        </p:spPr>
        <p:txBody>
          <a:bodyPr/>
          <a:lstStyle/>
          <a:p>
            <a:r>
              <a:rPr lang="tr-TR" sz="3600" dirty="0">
                <a:latin typeface="Times New Roman" panose="02020603050405020304" pitchFamily="18" charset="0"/>
                <a:cs typeface="Times New Roman" panose="02020603050405020304" pitchFamily="18" charset="0"/>
              </a:rPr>
              <a:t>TEDAVİ</a:t>
            </a:r>
            <a:endParaRPr lang="tr-TR" dirty="0"/>
          </a:p>
        </p:txBody>
      </p:sp>
      <p:sp>
        <p:nvSpPr>
          <p:cNvPr id="3" name="İçerik Yer Tutucusu 2">
            <a:extLst>
              <a:ext uri="{FF2B5EF4-FFF2-40B4-BE49-F238E27FC236}">
                <a16:creationId xmlns:a16="http://schemas.microsoft.com/office/drawing/2014/main" id="{4DD51DB7-00C3-0CC5-4906-5E9F3EE90699}"/>
              </a:ext>
            </a:extLst>
          </p:cNvPr>
          <p:cNvSpPr>
            <a:spLocks noGrp="1"/>
          </p:cNvSpPr>
          <p:nvPr>
            <p:ph idx="1"/>
          </p:nvPr>
        </p:nvSpPr>
        <p:spPr>
          <a:xfrm>
            <a:off x="913774" y="2214694"/>
            <a:ext cx="10364452" cy="3424107"/>
          </a:xfrm>
        </p:spPr>
        <p:txBody>
          <a:bodyPr/>
          <a:lstStyle/>
          <a:p>
            <a:r>
              <a:rPr lang="tr-TR" cap="none" dirty="0">
                <a:latin typeface="Times New Roman" panose="02020603050405020304" pitchFamily="18" charset="0"/>
                <a:cs typeface="Times New Roman" panose="02020603050405020304" pitchFamily="18" charset="0"/>
              </a:rPr>
              <a:t>2 aydan büyük çocuklarda</a:t>
            </a:r>
          </a:p>
        </p:txBody>
      </p:sp>
      <p:pic>
        <p:nvPicPr>
          <p:cNvPr id="4" name="Resim 3">
            <a:extLst>
              <a:ext uri="{FF2B5EF4-FFF2-40B4-BE49-F238E27FC236}">
                <a16:creationId xmlns:a16="http://schemas.microsoft.com/office/drawing/2014/main" id="{E2D2A09C-F2EB-91C8-FE48-83282F612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134" y="2632434"/>
            <a:ext cx="9144000" cy="3945633"/>
          </a:xfrm>
          <a:prstGeom prst="rect">
            <a:avLst/>
          </a:prstGeom>
        </p:spPr>
      </p:pic>
      <p:sp>
        <p:nvSpPr>
          <p:cNvPr id="5" name="Metin kutusu 4">
            <a:extLst>
              <a:ext uri="{FF2B5EF4-FFF2-40B4-BE49-F238E27FC236}">
                <a16:creationId xmlns:a16="http://schemas.microsoft.com/office/drawing/2014/main" id="{D59EE5E0-244B-0414-90F0-2FC838C5BB41}"/>
              </a:ext>
            </a:extLst>
          </p:cNvPr>
          <p:cNvSpPr txBox="1"/>
          <p:nvPr/>
        </p:nvSpPr>
        <p:spPr>
          <a:xfrm>
            <a:off x="1033134" y="6519446"/>
            <a:ext cx="8760732" cy="338554"/>
          </a:xfrm>
          <a:prstGeom prst="rect">
            <a:avLst/>
          </a:prstGeom>
          <a:noFill/>
        </p:spPr>
        <p:txBody>
          <a:bodyPr wrap="none" rtlCol="0">
            <a:spAutoFit/>
          </a:bodyPr>
          <a:lstStyle/>
          <a:p>
            <a:r>
              <a:rPr lang="tr-TR" sz="1600" dirty="0">
                <a:latin typeface="Times New Roman" panose="02020603050405020304" pitchFamily="18" charset="0"/>
                <a:cs typeface="Times New Roman" panose="02020603050405020304" pitchFamily="18" charset="0"/>
              </a:rPr>
              <a:t>SAĞLIK BAKANLIĞI BİRİNCİ BASAMAĞA YÖNELİK TANI VE TEDAVİ REHBERLERİ 2003</a:t>
            </a:r>
          </a:p>
        </p:txBody>
      </p:sp>
    </p:spTree>
    <p:extLst>
      <p:ext uri="{BB962C8B-B14F-4D97-AF65-F5344CB8AC3E}">
        <p14:creationId xmlns:p14="http://schemas.microsoft.com/office/powerpoint/2010/main" val="2182848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B9DEBC-F81B-4B8A-0CFD-3D3A895FDAB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885C7BD-6CEE-43A3-6EFC-6251B3C59182}"/>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9FF77A2-7711-70D4-2962-0B49D512B6DB}"/>
              </a:ext>
            </a:extLst>
          </p:cNvPr>
          <p:cNvPicPr>
            <a:picLocks noChangeAspect="1"/>
          </p:cNvPicPr>
          <p:nvPr/>
        </p:nvPicPr>
        <p:blipFill>
          <a:blip r:embed="rId2"/>
          <a:stretch>
            <a:fillRect/>
          </a:stretch>
        </p:blipFill>
        <p:spPr>
          <a:xfrm>
            <a:off x="1769328" y="1473861"/>
            <a:ext cx="8653344" cy="3599500"/>
          </a:xfrm>
          <a:prstGeom prst="rect">
            <a:avLst/>
          </a:prstGeom>
        </p:spPr>
      </p:pic>
    </p:spTree>
    <p:extLst>
      <p:ext uri="{BB962C8B-B14F-4D97-AF65-F5344CB8AC3E}">
        <p14:creationId xmlns:p14="http://schemas.microsoft.com/office/powerpoint/2010/main" val="3676792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3949" y="2506662"/>
            <a:ext cx="11748051" cy="4351338"/>
          </a:xfrm>
        </p:spPr>
        <p:txBody>
          <a:bodyPr>
            <a:normAutofit/>
          </a:bodyPr>
          <a:lstStyle/>
          <a:p>
            <a:pPr>
              <a:lnSpc>
                <a:spcPct val="150000"/>
              </a:lnSpc>
              <a:buClr>
                <a:schemeClr val="accent1">
                  <a:lumMod val="75000"/>
                </a:schemeClr>
              </a:buClr>
            </a:pPr>
            <a:r>
              <a:rPr lang="tr-TR" sz="2400" b="1" cap="none" dirty="0">
                <a:latin typeface="Times New Roman" panose="02020603050405020304" pitchFamily="18" charset="0"/>
                <a:cs typeface="Times New Roman" panose="02020603050405020304" pitchFamily="18" charset="0"/>
              </a:rPr>
              <a:t>Üç aydan büyük ve sistit düşünülen çocuklar </a:t>
            </a:r>
            <a:r>
              <a:rPr lang="tr-TR" sz="2400" cap="none" dirty="0">
                <a:latin typeface="Times New Roman" panose="02020603050405020304" pitchFamily="18" charset="0"/>
                <a:cs typeface="Times New Roman" panose="02020603050405020304" pitchFamily="18" charset="0"/>
              </a:rPr>
              <a:t>oral antibiyotikler ile 3-5 gün </a:t>
            </a:r>
          </a:p>
          <a:p>
            <a:pPr>
              <a:lnSpc>
                <a:spcPct val="150000"/>
              </a:lnSpc>
              <a:buClr>
                <a:schemeClr val="accent1">
                  <a:lumMod val="75000"/>
                </a:schemeClr>
              </a:buClr>
            </a:pPr>
            <a:r>
              <a:rPr lang="tr-TR" sz="2400" cap="none" dirty="0">
                <a:latin typeface="Times New Roman" panose="02020603050405020304" pitchFamily="18" charset="0"/>
                <a:cs typeface="Times New Roman" panose="02020603050405020304" pitchFamily="18" charset="0"/>
              </a:rPr>
              <a:t>Ayaktan oral tedavi edilen hastalar 48 saat sonra tekrar değerlendirilmelidir.</a:t>
            </a:r>
          </a:p>
          <a:p>
            <a:pPr>
              <a:lnSpc>
                <a:spcPct val="150000"/>
              </a:lnSpc>
              <a:buClr>
                <a:schemeClr val="accent1">
                  <a:lumMod val="75000"/>
                </a:schemeClr>
              </a:buClr>
            </a:pPr>
            <a:r>
              <a:rPr lang="tr-TR" sz="2400" cap="none" dirty="0">
                <a:latin typeface="Times New Roman" panose="02020603050405020304" pitchFamily="18" charset="0"/>
                <a:cs typeface="Times New Roman" panose="02020603050405020304" pitchFamily="18" charset="0"/>
              </a:rPr>
              <a:t>Klinik yanıt varsa yakın takip gerekmez.</a:t>
            </a:r>
          </a:p>
          <a:p>
            <a:pPr>
              <a:lnSpc>
                <a:spcPct val="150000"/>
              </a:lnSpc>
              <a:buClr>
                <a:schemeClr val="accent1">
                  <a:lumMod val="75000"/>
                </a:schemeClr>
              </a:buClr>
            </a:pPr>
            <a:r>
              <a:rPr lang="tr-TR" sz="2400" cap="none" dirty="0">
                <a:latin typeface="Times New Roman" panose="02020603050405020304" pitchFamily="18" charset="0"/>
                <a:cs typeface="Times New Roman" panose="02020603050405020304" pitchFamily="18" charset="0"/>
              </a:rPr>
              <a:t>48 saat sonunda düzelme yoksa hasta bir üst basamakta tekrar değerlendirilmelidir. </a:t>
            </a:r>
          </a:p>
          <a:p>
            <a:endParaRPr lang="tr-TR" cap="none" dirty="0"/>
          </a:p>
        </p:txBody>
      </p:sp>
      <p:sp>
        <p:nvSpPr>
          <p:cNvPr id="2" name="Başlık 1">
            <a:extLst>
              <a:ext uri="{FF2B5EF4-FFF2-40B4-BE49-F238E27FC236}">
                <a16:creationId xmlns:a16="http://schemas.microsoft.com/office/drawing/2014/main" id="{3E890E7E-A4AF-AB6F-DCC3-A2570C8BECAB}"/>
              </a:ext>
            </a:extLst>
          </p:cNvPr>
          <p:cNvSpPr>
            <a:spLocks noGrp="1"/>
          </p:cNvSpPr>
          <p:nvPr>
            <p:ph type="title"/>
          </p:nvPr>
        </p:nvSpPr>
        <p:spPr>
          <a:xfrm>
            <a:off x="913775" y="618517"/>
            <a:ext cx="10364451" cy="1596177"/>
          </a:xfrm>
          <a:solidFill>
            <a:schemeClr val="accent1">
              <a:lumMod val="20000"/>
              <a:lumOff val="80000"/>
            </a:schemeClr>
          </a:solidFill>
        </p:spPr>
        <p:txBody>
          <a:bodyPr>
            <a:normAutofit/>
          </a:bodyPr>
          <a:lstStyle/>
          <a:p>
            <a:r>
              <a:rPr lang="tr-TR" dirty="0">
                <a:latin typeface="Times New Roman" panose="02020603050405020304" pitchFamily="18" charset="0"/>
                <a:cs typeface="Times New Roman" panose="02020603050405020304" pitchFamily="18" charset="0"/>
              </a:rPr>
              <a:t>TEDAVİ</a:t>
            </a:r>
          </a:p>
        </p:txBody>
      </p:sp>
    </p:spTree>
    <p:extLst>
      <p:ext uri="{BB962C8B-B14F-4D97-AF65-F5344CB8AC3E}">
        <p14:creationId xmlns:p14="http://schemas.microsoft.com/office/powerpoint/2010/main" val="2506276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B7DAA2-C263-7E65-AE54-627D3FC35531}"/>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TEDAVİ</a:t>
            </a:r>
          </a:p>
        </p:txBody>
      </p:sp>
      <p:sp>
        <p:nvSpPr>
          <p:cNvPr id="3" name="İçerik Yer Tutucusu 2">
            <a:extLst>
              <a:ext uri="{FF2B5EF4-FFF2-40B4-BE49-F238E27FC236}">
                <a16:creationId xmlns:a16="http://schemas.microsoft.com/office/drawing/2014/main" id="{87E7F33B-EB45-30E7-3B9F-4881F422C43F}"/>
              </a:ext>
            </a:extLst>
          </p:cNvPr>
          <p:cNvSpPr>
            <a:spLocks noGrp="1"/>
          </p:cNvSpPr>
          <p:nvPr>
            <p:ph idx="1"/>
          </p:nvPr>
        </p:nvSpPr>
        <p:spPr/>
        <p:txBody>
          <a:bodyPr>
            <a:noAutofit/>
          </a:bodyPr>
          <a:lstStyle/>
          <a:p>
            <a:r>
              <a:rPr lang="tr-TR" sz="2400" cap="none" dirty="0" err="1">
                <a:effectLst/>
                <a:latin typeface="Times New Roman" panose="02020603050405020304" pitchFamily="18" charset="0"/>
                <a:cs typeface="Times New Roman" panose="02020603050405020304" pitchFamily="18" charset="0"/>
              </a:rPr>
              <a:t>Yenidoğan</a:t>
            </a:r>
            <a:r>
              <a:rPr lang="tr-TR" sz="2400" cap="none" dirty="0">
                <a:effectLst/>
                <a:latin typeface="Times New Roman" panose="02020603050405020304" pitchFamily="18" charset="0"/>
                <a:cs typeface="Times New Roman" panose="02020603050405020304" pitchFamily="18" charset="0"/>
              </a:rPr>
              <a:t> ve iki aydan </a:t>
            </a:r>
            <a:r>
              <a:rPr lang="tr-TR" sz="2400" cap="none" dirty="0" err="1">
                <a:effectLst/>
                <a:latin typeface="Times New Roman" panose="02020603050405020304" pitchFamily="18" charset="0"/>
                <a:cs typeface="Times New Roman" panose="02020603050405020304" pitchFamily="18" charset="0"/>
              </a:rPr>
              <a:t>küçük</a:t>
            </a:r>
            <a:r>
              <a:rPr lang="tr-TR" sz="2400" cap="none" dirty="0">
                <a:effectLst/>
                <a:latin typeface="Times New Roman" panose="02020603050405020304" pitchFamily="18" charset="0"/>
                <a:cs typeface="Times New Roman" panose="02020603050405020304" pitchFamily="18" charset="0"/>
              </a:rPr>
              <a:t> bebeklerde artan </a:t>
            </a:r>
            <a:r>
              <a:rPr lang="tr-TR" sz="2400" cap="none" dirty="0" err="1">
                <a:effectLst/>
                <a:latin typeface="Times New Roman" panose="02020603050405020304" pitchFamily="18" charset="0"/>
                <a:cs typeface="Times New Roman" panose="02020603050405020304" pitchFamily="18" charset="0"/>
              </a:rPr>
              <a:t>ürosepsis</a:t>
            </a:r>
            <a:r>
              <a:rPr lang="tr-TR" sz="2400" cap="none" dirty="0">
                <a:effectLst/>
                <a:latin typeface="Times New Roman" panose="02020603050405020304" pitchFamily="18" charset="0"/>
                <a:cs typeface="Times New Roman" panose="02020603050405020304" pitchFamily="18" charset="0"/>
              </a:rPr>
              <a:t> ve </a:t>
            </a:r>
            <a:r>
              <a:rPr lang="tr-TR" sz="2400" cap="none" dirty="0" err="1">
                <a:effectLst/>
                <a:latin typeface="Times New Roman" panose="02020603050405020304" pitchFamily="18" charset="0"/>
                <a:cs typeface="Times New Roman" panose="02020603050405020304" pitchFamily="18" charset="0"/>
              </a:rPr>
              <a:t>şiddetli</a:t>
            </a:r>
            <a:r>
              <a:rPr lang="tr-TR" sz="2400" cap="none" dirty="0">
                <a:effectLst/>
                <a:latin typeface="Times New Roman" panose="02020603050405020304" pitchFamily="18" charset="0"/>
                <a:cs typeface="Times New Roman" panose="02020603050405020304" pitchFamily="18" charset="0"/>
              </a:rPr>
              <a:t> piyelonefrit insidansının bir sonucu olarak </a:t>
            </a:r>
            <a:r>
              <a:rPr lang="tr-TR" sz="2400" cap="none" dirty="0" err="1">
                <a:effectLst/>
                <a:latin typeface="Times New Roman" panose="02020603050405020304" pitchFamily="18" charset="0"/>
                <a:cs typeface="Times New Roman" panose="02020603050405020304" pitchFamily="18" charset="0"/>
              </a:rPr>
              <a:t>parenteral</a:t>
            </a:r>
            <a:r>
              <a:rPr lang="tr-TR" sz="2400" cap="none" dirty="0">
                <a:effectLst/>
                <a:latin typeface="Times New Roman" panose="02020603050405020304" pitchFamily="18" charset="0"/>
                <a:cs typeface="Times New Roman" panose="02020603050405020304" pitchFamily="18" charset="0"/>
              </a:rPr>
              <a:t> antibiyotik tedavisi </a:t>
            </a:r>
            <a:r>
              <a:rPr lang="tr-TR" sz="2400" cap="none" dirty="0" err="1">
                <a:effectLst/>
                <a:latin typeface="Times New Roman" panose="02020603050405020304" pitchFamily="18" charset="0"/>
                <a:cs typeface="Times New Roman" panose="02020603050405020304" pitchFamily="18" charset="0"/>
              </a:rPr>
              <a:t>önerilmektedir</a:t>
            </a:r>
            <a:r>
              <a:rPr lang="tr-TR" sz="2400" cap="none" dirty="0">
                <a:effectLst/>
                <a:latin typeface="Times New Roman" panose="02020603050405020304" pitchFamily="18" charset="0"/>
                <a:cs typeface="Times New Roman" panose="02020603050405020304" pitchFamily="18" charset="0"/>
              </a:rPr>
              <a:t>. </a:t>
            </a:r>
          </a:p>
          <a:p>
            <a:r>
              <a:rPr lang="tr-TR" sz="2400" cap="none" dirty="0" err="1">
                <a:effectLst/>
                <a:latin typeface="Times New Roman" panose="02020603050405020304" pitchFamily="18" charset="0"/>
                <a:cs typeface="Times New Roman" panose="02020603050405020304" pitchFamily="18" charset="0"/>
              </a:rPr>
              <a:t>Ateşli</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ı</a:t>
            </a:r>
            <a:r>
              <a:rPr lang="tr-TR" sz="2400" cap="none" dirty="0" err="1">
                <a:latin typeface="Times New Roman" panose="02020603050405020304" pitchFamily="18" charset="0"/>
                <a:cs typeface="Times New Roman" panose="02020603050405020304" pitchFamily="18" charset="0"/>
              </a:rPr>
              <a:t>İYE</a:t>
            </a:r>
            <a:r>
              <a:rPr lang="tr-TR" sz="2400" cap="none" dirty="0">
                <a:effectLst/>
                <a:latin typeface="Times New Roman" panose="02020603050405020304" pitchFamily="18" charset="0"/>
                <a:cs typeface="Times New Roman" panose="02020603050405020304" pitchFamily="18" charset="0"/>
              </a:rPr>
              <a:t> olan </a:t>
            </a:r>
            <a:r>
              <a:rPr lang="tr-TR" sz="2400" cap="none" dirty="0" err="1">
                <a:effectLst/>
                <a:latin typeface="Times New Roman" panose="02020603050405020304" pitchFamily="18" charset="0"/>
                <a:cs typeface="Times New Roman" panose="02020603050405020304" pitchFamily="18" charset="0"/>
              </a:rPr>
              <a:t>çocuklarda</a:t>
            </a:r>
            <a:r>
              <a:rPr lang="tr-TR" sz="2400" cap="none" dirty="0">
                <a:effectLst/>
                <a:latin typeface="Times New Roman" panose="02020603050405020304" pitchFamily="18" charset="0"/>
                <a:cs typeface="Times New Roman" panose="02020603050405020304" pitchFamily="18" charset="0"/>
              </a:rPr>
              <a:t> tedavinin 48-72 saatten fazla ertelenmesi renal </a:t>
            </a:r>
            <a:r>
              <a:rPr lang="tr-TR" sz="2400" cap="none" dirty="0" err="1">
                <a:effectLst/>
                <a:latin typeface="Times New Roman" panose="02020603050405020304" pitchFamily="18" charset="0"/>
                <a:cs typeface="Times New Roman" panose="02020603050405020304" pitchFamily="18" charset="0"/>
              </a:rPr>
              <a:t>skar</a:t>
            </a:r>
            <a:r>
              <a:rPr lang="tr-TR" sz="2400" cap="none" dirty="0">
                <a:effectLst/>
                <a:latin typeface="Times New Roman" panose="02020603050405020304" pitchFamily="18" charset="0"/>
                <a:cs typeface="Times New Roman" panose="02020603050405020304" pitchFamily="18" charset="0"/>
              </a:rPr>
              <a:t> riskini artırır </a:t>
            </a:r>
            <a:endParaRPr lang="tr-TR" sz="2400" cap="none" dirty="0">
              <a:latin typeface="Times New Roman" panose="02020603050405020304" pitchFamily="18" charset="0"/>
              <a:cs typeface="Times New Roman" panose="02020603050405020304" pitchFamily="18" charset="0"/>
            </a:endParaRPr>
          </a:p>
          <a:p>
            <a:r>
              <a:rPr lang="tr-TR" sz="2400" cap="none" dirty="0" err="1">
                <a:effectLst/>
                <a:latin typeface="Times New Roman" panose="02020603050405020304" pitchFamily="18" charset="0"/>
                <a:cs typeface="Times New Roman" panose="02020603050405020304" pitchFamily="18" charset="0"/>
              </a:rPr>
              <a:t>Günlük</a:t>
            </a:r>
            <a:r>
              <a:rPr lang="tr-TR" sz="2400" cap="none" dirty="0">
                <a:effectLst/>
                <a:latin typeface="Times New Roman" panose="02020603050405020304" pitchFamily="18" charset="0"/>
                <a:cs typeface="Times New Roman" panose="02020603050405020304" pitchFamily="18" charset="0"/>
              </a:rPr>
              <a:t> antibiyotik dozu </a:t>
            </a:r>
            <a:r>
              <a:rPr lang="tr-TR" sz="2400" cap="none" dirty="0" err="1">
                <a:effectLst/>
                <a:latin typeface="Times New Roman" panose="02020603050405020304" pitchFamily="18" charset="0"/>
                <a:cs typeface="Times New Roman" panose="02020603050405020304" pitchFamily="18" charset="0"/>
              </a:rPr>
              <a:t>çocuğun</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yaşına</a:t>
            </a:r>
            <a:r>
              <a:rPr lang="tr-TR" sz="2400" cap="none" dirty="0">
                <a:effectLst/>
                <a:latin typeface="Times New Roman" panose="02020603050405020304" pitchFamily="18" charset="0"/>
                <a:cs typeface="Times New Roman" panose="02020603050405020304" pitchFamily="18" charset="0"/>
              </a:rPr>
              <a:t>, kilosuna ve </a:t>
            </a:r>
            <a:r>
              <a:rPr lang="tr-TR" sz="2400" cap="none" dirty="0" err="1">
                <a:effectLst/>
                <a:latin typeface="Times New Roman" panose="02020603050405020304" pitchFamily="18" charset="0"/>
                <a:cs typeface="Times New Roman" panose="02020603050405020304" pitchFamily="18" charset="0"/>
              </a:rPr>
              <a:t>böbrek</a:t>
            </a:r>
            <a:r>
              <a:rPr lang="tr-TR" sz="2400" cap="none" dirty="0">
                <a:effectLst/>
                <a:latin typeface="Times New Roman" panose="02020603050405020304" pitchFamily="18" charset="0"/>
                <a:cs typeface="Times New Roman" panose="02020603050405020304" pitchFamily="18" charset="0"/>
              </a:rPr>
              <a:t> ve </a:t>
            </a:r>
            <a:r>
              <a:rPr lang="tr-TR" sz="2400" cap="none" dirty="0" err="1">
                <a:effectLst/>
                <a:latin typeface="Times New Roman" panose="02020603050405020304" pitchFamily="18" charset="0"/>
                <a:cs typeface="Times New Roman" panose="02020603050405020304" pitchFamily="18" charset="0"/>
              </a:rPr>
              <a:t>karaciğer</a:t>
            </a:r>
            <a:r>
              <a:rPr lang="tr-TR" sz="2400" cap="none" dirty="0">
                <a:effectLst/>
                <a:latin typeface="Times New Roman" panose="02020603050405020304" pitchFamily="18" charset="0"/>
                <a:cs typeface="Times New Roman" panose="02020603050405020304" pitchFamily="18" charset="0"/>
              </a:rPr>
              <a:t> fonksiyonlarına bağlıdır. </a:t>
            </a:r>
          </a:p>
          <a:p>
            <a:endParaRPr lang="tr-TR" sz="2400" cap="none" dirty="0">
              <a:latin typeface="Times New Roman" panose="02020603050405020304" pitchFamily="18" charset="0"/>
              <a:cs typeface="Times New Roman" panose="02020603050405020304" pitchFamily="18" charset="0"/>
            </a:endParaRPr>
          </a:p>
          <a:p>
            <a:endParaRPr lang="tr-TR" sz="2400" cap="none" dirty="0">
              <a:latin typeface="Times New Roman" panose="02020603050405020304" pitchFamily="18" charset="0"/>
              <a:cs typeface="Times New Roman" panose="02020603050405020304" pitchFamily="18" charset="0"/>
            </a:endParaRPr>
          </a:p>
          <a:p>
            <a:endParaRPr lang="tr-TR" sz="2400" cap="none" dirty="0">
              <a:latin typeface="Times New Roman" panose="02020603050405020304" pitchFamily="18" charset="0"/>
              <a:cs typeface="Times New Roman" panose="02020603050405020304" pitchFamily="18" charset="0"/>
            </a:endParaRPr>
          </a:p>
          <a:p>
            <a:endParaRPr lang="tr-TR"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971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86AD35-BE94-7BCF-39EC-937A2BCA3D82}"/>
              </a:ext>
            </a:extLst>
          </p:cNvPr>
          <p:cNvSpPr>
            <a:spLocks noGrp="1"/>
          </p:cNvSpPr>
          <p:nvPr>
            <p:ph type="title"/>
          </p:nvPr>
        </p:nvSpPr>
        <p:spPr>
          <a:solidFill>
            <a:schemeClr val="accent1">
              <a:lumMod val="20000"/>
              <a:lumOff val="80000"/>
            </a:schemeClr>
          </a:solidFill>
        </p:spPr>
        <p:txBody>
          <a:bodyPr/>
          <a:lstStyle/>
          <a:p>
            <a:r>
              <a:rPr lang="tr-TR" dirty="0">
                <a:latin typeface="Times New Roman" panose="02020603050405020304" pitchFamily="18" charset="0"/>
                <a:cs typeface="Times New Roman" panose="02020603050405020304" pitchFamily="18" charset="0"/>
              </a:rPr>
              <a:t>TEDAVİ</a:t>
            </a:r>
          </a:p>
        </p:txBody>
      </p:sp>
      <p:sp>
        <p:nvSpPr>
          <p:cNvPr id="3" name="İçerik Yer Tutucusu 2">
            <a:extLst>
              <a:ext uri="{FF2B5EF4-FFF2-40B4-BE49-F238E27FC236}">
                <a16:creationId xmlns:a16="http://schemas.microsoft.com/office/drawing/2014/main" id="{8FAB2856-2022-FF87-CFC8-CEC6BDC89487}"/>
              </a:ext>
            </a:extLst>
          </p:cNvPr>
          <p:cNvSpPr>
            <a:spLocks noGrp="1"/>
          </p:cNvSpPr>
          <p:nvPr>
            <p:ph idx="1"/>
          </p:nvPr>
        </p:nvSpPr>
        <p:spPr/>
        <p:txBody>
          <a:bodyPr>
            <a:normAutofit lnSpcReduction="10000"/>
          </a:bodyPr>
          <a:lstStyle/>
          <a:p>
            <a:r>
              <a:rPr lang="tr-TR" sz="2400" cap="none" dirty="0" err="1">
                <a:effectLst/>
                <a:latin typeface="Times New Roman" panose="02020603050405020304" pitchFamily="18" charset="0"/>
                <a:cs typeface="Times New Roman" panose="02020603050405020304" pitchFamily="18" charset="0"/>
              </a:rPr>
              <a:t>Başarılı</a:t>
            </a:r>
            <a:r>
              <a:rPr lang="tr-TR" sz="2400" cap="none" dirty="0">
                <a:effectLst/>
                <a:latin typeface="Times New Roman" panose="02020603050405020304" pitchFamily="18" charset="0"/>
                <a:cs typeface="Times New Roman" panose="02020603050405020304" pitchFamily="18" charset="0"/>
              </a:rPr>
              <a:t> tedavi ile idrar genellikle 24 saat sonra steril hale gelir ve </a:t>
            </a:r>
            <a:r>
              <a:rPr lang="tr-TR" sz="2400" cap="none" dirty="0" err="1">
                <a:effectLst/>
                <a:latin typeface="Times New Roman" panose="02020603050405020304" pitchFamily="18" charset="0"/>
                <a:cs typeface="Times New Roman" panose="02020603050405020304" pitchFamily="18" charset="0"/>
              </a:rPr>
              <a:t>lökositüri</a:t>
            </a:r>
            <a:r>
              <a:rPr lang="tr-TR" sz="2400" cap="none" dirty="0">
                <a:effectLst/>
                <a:latin typeface="Times New Roman" panose="02020603050405020304" pitchFamily="18" charset="0"/>
                <a:cs typeface="Times New Roman" panose="02020603050405020304" pitchFamily="18" charset="0"/>
              </a:rPr>
              <a:t> normalde </a:t>
            </a:r>
            <a:r>
              <a:rPr lang="tr-TR" sz="2400" cap="none" dirty="0">
                <a:latin typeface="Times New Roman" panose="02020603050405020304" pitchFamily="18" charset="0"/>
                <a:cs typeface="Times New Roman" panose="02020603050405020304" pitchFamily="18" charset="0"/>
              </a:rPr>
              <a:t>3-4</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gün</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içinde</a:t>
            </a:r>
            <a:r>
              <a:rPr lang="tr-TR" sz="2400" cap="none" dirty="0">
                <a:effectLst/>
                <a:latin typeface="Times New Roman" panose="02020603050405020304" pitchFamily="18" charset="0"/>
                <a:cs typeface="Times New Roman" panose="02020603050405020304" pitchFamily="18" charset="0"/>
              </a:rPr>
              <a:t> kaybolur. </a:t>
            </a:r>
          </a:p>
          <a:p>
            <a:r>
              <a:rPr lang="tr-TR" sz="2400" cap="none" dirty="0">
                <a:effectLst/>
                <a:latin typeface="Times New Roman" panose="02020603050405020304" pitchFamily="18" charset="0"/>
                <a:cs typeface="Times New Roman" panose="02020603050405020304" pitchFamily="18" charset="0"/>
              </a:rPr>
              <a:t>Vakaların %90’ında tedavinin </a:t>
            </a:r>
            <a:r>
              <a:rPr lang="tr-TR" sz="2400" cap="none" dirty="0" err="1">
                <a:effectLst/>
                <a:latin typeface="Times New Roman" panose="02020603050405020304" pitchFamily="18" charset="0"/>
                <a:cs typeface="Times New Roman" panose="02020603050405020304" pitchFamily="18" charset="0"/>
              </a:rPr>
              <a:t>başlamasından</a:t>
            </a:r>
            <a:r>
              <a:rPr lang="tr-TR" sz="2400" cap="none" dirty="0">
                <a:effectLst/>
                <a:latin typeface="Times New Roman" panose="02020603050405020304" pitchFamily="18" charset="0"/>
                <a:cs typeface="Times New Roman" panose="02020603050405020304" pitchFamily="18" charset="0"/>
              </a:rPr>
              <a:t> sonraki 24-48 saat </a:t>
            </a:r>
            <a:r>
              <a:rPr lang="tr-TR" sz="2400" cap="none" dirty="0" err="1">
                <a:effectLst/>
                <a:latin typeface="Times New Roman" panose="02020603050405020304" pitchFamily="18" charset="0"/>
                <a:cs typeface="Times New Roman" panose="02020603050405020304" pitchFamily="18" charset="0"/>
              </a:rPr>
              <a:t>içinde</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vücut</a:t>
            </a:r>
            <a:r>
              <a:rPr lang="tr-TR" sz="2400" cap="none" dirty="0">
                <a:effectLst/>
                <a:latin typeface="Times New Roman" panose="02020603050405020304" pitchFamily="18" charset="0"/>
                <a:cs typeface="Times New Roman" panose="02020603050405020304" pitchFamily="18" charset="0"/>
              </a:rPr>
              <a:t> ısısının normale </a:t>
            </a:r>
            <a:r>
              <a:rPr lang="tr-TR" sz="2400" cap="none" dirty="0" err="1">
                <a:effectLst/>
                <a:latin typeface="Times New Roman" panose="02020603050405020304" pitchFamily="18" charset="0"/>
                <a:cs typeface="Times New Roman" panose="02020603050405020304" pitchFamily="18" charset="0"/>
              </a:rPr>
              <a:t>dönmesi</a:t>
            </a:r>
            <a:r>
              <a:rPr lang="tr-TR" sz="2400" cap="none" dirty="0">
                <a:effectLst/>
                <a:latin typeface="Times New Roman" panose="02020603050405020304" pitchFamily="18" charset="0"/>
                <a:cs typeface="Times New Roman" panose="02020603050405020304" pitchFamily="18" charset="0"/>
              </a:rPr>
              <a:t> beklenebilir. </a:t>
            </a:r>
          </a:p>
          <a:p>
            <a:r>
              <a:rPr lang="tr-TR" sz="2400" cap="none" dirty="0" err="1">
                <a:effectLst/>
                <a:latin typeface="Times New Roman" panose="02020603050405020304" pitchFamily="18" charset="0"/>
                <a:cs typeface="Times New Roman" panose="02020603050405020304" pitchFamily="18" charset="0"/>
              </a:rPr>
              <a:t>Uzamıs</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ateşi</a:t>
            </a:r>
            <a:r>
              <a:rPr lang="tr-TR" sz="2400" cap="none" dirty="0">
                <a:effectLst/>
                <a:latin typeface="Times New Roman" panose="02020603050405020304" pitchFamily="18" charset="0"/>
                <a:cs typeface="Times New Roman" panose="02020603050405020304" pitchFamily="18" charset="0"/>
              </a:rPr>
              <a:t> olan ve </a:t>
            </a:r>
            <a:r>
              <a:rPr lang="tr-TR" sz="2400" cap="none" dirty="0" err="1">
                <a:effectLst/>
                <a:latin typeface="Times New Roman" panose="02020603050405020304" pitchFamily="18" charset="0"/>
                <a:cs typeface="Times New Roman" panose="02020603050405020304" pitchFamily="18" charset="0"/>
              </a:rPr>
              <a:t>iyileşmeyen</a:t>
            </a:r>
            <a:r>
              <a:rPr lang="tr-TR" sz="2400" cap="none" dirty="0">
                <a:effectLst/>
                <a:latin typeface="Times New Roman" panose="02020603050405020304" pitchFamily="18" charset="0"/>
                <a:cs typeface="Times New Roman" panose="02020603050405020304" pitchFamily="18" charset="0"/>
              </a:rPr>
              <a:t> hastalarda tedaviye </a:t>
            </a:r>
            <a:r>
              <a:rPr lang="tr-TR" sz="2400" cap="none" dirty="0" err="1">
                <a:effectLst/>
                <a:latin typeface="Times New Roman" panose="02020603050405020304" pitchFamily="18" charset="0"/>
                <a:cs typeface="Times New Roman" panose="02020603050405020304" pitchFamily="18" charset="0"/>
              </a:rPr>
              <a:t>dirençli</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üropatojenler</a:t>
            </a:r>
            <a:r>
              <a:rPr lang="tr-TR" sz="2400" cap="none" dirty="0">
                <a:effectLst/>
                <a:latin typeface="Times New Roman" panose="02020603050405020304" pitchFamily="18" charset="0"/>
                <a:cs typeface="Times New Roman" panose="02020603050405020304" pitchFamily="18" charset="0"/>
              </a:rPr>
              <a:t> veya konjenital </a:t>
            </a:r>
            <a:r>
              <a:rPr lang="tr-TR" sz="2400" cap="none" dirty="0" err="1">
                <a:effectLst/>
                <a:latin typeface="Times New Roman" panose="02020603050405020304" pitchFamily="18" charset="0"/>
                <a:cs typeface="Times New Roman" panose="02020603050405020304" pitchFamily="18" charset="0"/>
              </a:rPr>
              <a:t>üropati</a:t>
            </a:r>
            <a:r>
              <a:rPr lang="tr-TR" sz="2400" cap="none" dirty="0">
                <a:effectLst/>
                <a:latin typeface="Times New Roman" panose="02020603050405020304" pitchFamily="18" charset="0"/>
                <a:cs typeface="Times New Roman" panose="02020603050405020304" pitchFamily="18" charset="0"/>
              </a:rPr>
              <a:t> veya akut </a:t>
            </a:r>
            <a:r>
              <a:rPr lang="tr-TR" sz="2400" cap="none" dirty="0" err="1">
                <a:effectLst/>
                <a:latin typeface="Times New Roman" panose="02020603050405020304" pitchFamily="18" charset="0"/>
                <a:cs typeface="Times New Roman" panose="02020603050405020304" pitchFamily="18" charset="0"/>
              </a:rPr>
              <a:t>üriner</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obstrüksiyon</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varlığı</a:t>
            </a:r>
            <a:r>
              <a:rPr lang="tr-TR" sz="2400" cap="none" dirty="0">
                <a:effectLst/>
                <a:latin typeface="Times New Roman" panose="02020603050405020304" pitchFamily="18" charset="0"/>
                <a:cs typeface="Times New Roman" panose="02020603050405020304" pitchFamily="18" charset="0"/>
              </a:rPr>
              <a:t> </a:t>
            </a:r>
            <a:r>
              <a:rPr lang="tr-TR" sz="2400" cap="none" dirty="0" err="1">
                <a:effectLst/>
                <a:latin typeface="Times New Roman" panose="02020603050405020304" pitchFamily="18" charset="0"/>
                <a:cs typeface="Times New Roman" panose="02020603050405020304" pitchFamily="18" charset="0"/>
              </a:rPr>
              <a:t>düşünülmelidir</a:t>
            </a:r>
            <a:r>
              <a:rPr lang="tr-TR" sz="2400" cap="none" dirty="0">
                <a:effectLst/>
                <a:latin typeface="Times New Roman" panose="02020603050405020304" pitchFamily="18" charset="0"/>
                <a:cs typeface="Times New Roman" panose="02020603050405020304" pitchFamily="18" charset="0"/>
              </a:rPr>
              <a:t>. </a:t>
            </a:r>
          </a:p>
          <a:p>
            <a:r>
              <a:rPr lang="tr-TR" sz="2400" cap="none" dirty="0">
                <a:effectLst/>
                <a:latin typeface="Times New Roman" panose="02020603050405020304" pitchFamily="18" charset="0"/>
                <a:cs typeface="Times New Roman" panose="02020603050405020304" pitchFamily="18" charset="0"/>
              </a:rPr>
              <a:t>Bu durumlarda tekrarlanan US </a:t>
            </a:r>
            <a:r>
              <a:rPr lang="tr-TR" sz="2400" cap="none" dirty="0" err="1">
                <a:effectLst/>
                <a:latin typeface="Times New Roman" panose="02020603050405020304" pitchFamily="18" charset="0"/>
                <a:cs typeface="Times New Roman" panose="02020603050405020304" pitchFamily="18" charset="0"/>
              </a:rPr>
              <a:t>önerilir</a:t>
            </a:r>
            <a:r>
              <a:rPr lang="tr-TR" sz="2400" cap="none" dirty="0">
                <a:effectLst/>
                <a:latin typeface="Times New Roman" panose="02020603050405020304" pitchFamily="18" charset="0"/>
                <a:cs typeface="Times New Roman" panose="02020603050405020304" pitchFamily="18" charset="0"/>
              </a:rPr>
              <a:t>. </a:t>
            </a:r>
            <a:endParaRPr lang="tr-TR" sz="2400" cap="none" dirty="0">
              <a:latin typeface="Times New Roman" panose="02020603050405020304" pitchFamily="18" charset="0"/>
              <a:cs typeface="Times New Roman" panose="02020603050405020304" pitchFamily="18" charset="0"/>
            </a:endParaRPr>
          </a:p>
          <a:p>
            <a:endParaRPr lang="tr-TR" sz="2400" dirty="0"/>
          </a:p>
        </p:txBody>
      </p:sp>
    </p:spTree>
    <p:extLst>
      <p:ext uri="{BB962C8B-B14F-4D97-AF65-F5344CB8AC3E}">
        <p14:creationId xmlns:p14="http://schemas.microsoft.com/office/powerpoint/2010/main" val="20060060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4D95BA-039F-3F98-DEE4-8162FDE3E13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2D8D597-7680-D281-7ECD-65BFE3DF351E}"/>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F8BF1D6-6C89-4D15-12E1-7E6FDFDA9A33}"/>
              </a:ext>
            </a:extLst>
          </p:cNvPr>
          <p:cNvPicPr>
            <a:picLocks noChangeAspect="1"/>
          </p:cNvPicPr>
          <p:nvPr/>
        </p:nvPicPr>
        <p:blipFill>
          <a:blip r:embed="rId2"/>
          <a:stretch>
            <a:fillRect/>
          </a:stretch>
        </p:blipFill>
        <p:spPr>
          <a:xfrm>
            <a:off x="1507874" y="1635370"/>
            <a:ext cx="9176252" cy="3587260"/>
          </a:xfrm>
          <a:prstGeom prst="rect">
            <a:avLst/>
          </a:prstGeom>
        </p:spPr>
      </p:pic>
    </p:spTree>
    <p:extLst>
      <p:ext uri="{BB962C8B-B14F-4D97-AF65-F5344CB8AC3E}">
        <p14:creationId xmlns:p14="http://schemas.microsoft.com/office/powerpoint/2010/main" val="1971248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F05004-3061-4414-D309-F8ADC4182F3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DE8739C-3BBA-85C1-34FB-1F3D3751059D}"/>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0B71D86-9CFE-0054-5A27-22C6F43EDBA3}"/>
              </a:ext>
            </a:extLst>
          </p:cNvPr>
          <p:cNvPicPr>
            <a:picLocks noChangeAspect="1"/>
          </p:cNvPicPr>
          <p:nvPr/>
        </p:nvPicPr>
        <p:blipFill>
          <a:blip r:embed="rId2"/>
          <a:stretch>
            <a:fillRect/>
          </a:stretch>
        </p:blipFill>
        <p:spPr>
          <a:xfrm>
            <a:off x="1442395" y="1872778"/>
            <a:ext cx="9307210" cy="3112443"/>
          </a:xfrm>
          <a:prstGeom prst="rect">
            <a:avLst/>
          </a:prstGeom>
        </p:spPr>
      </p:pic>
    </p:spTree>
    <p:extLst>
      <p:ext uri="{BB962C8B-B14F-4D97-AF65-F5344CB8AC3E}">
        <p14:creationId xmlns:p14="http://schemas.microsoft.com/office/powerpoint/2010/main" val="4008480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44" b="46370"/>
          <a:stretch/>
        </p:blipFill>
        <p:spPr>
          <a:xfrm>
            <a:off x="2677159" y="330200"/>
            <a:ext cx="8055170" cy="6197600"/>
          </a:xfrm>
          <a:prstGeom prst="rect">
            <a:avLst/>
          </a:prstGeom>
        </p:spPr>
      </p:pic>
    </p:spTree>
    <p:extLst>
      <p:ext uri="{BB962C8B-B14F-4D97-AF65-F5344CB8AC3E}">
        <p14:creationId xmlns:p14="http://schemas.microsoft.com/office/powerpoint/2010/main" val="114686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3200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AE2264-4936-6A77-F4E0-007715F7DCC6}"/>
              </a:ext>
            </a:extLst>
          </p:cNvPr>
          <p:cNvSpPr>
            <a:spLocks noGrp="1"/>
          </p:cNvSpPr>
          <p:nvPr>
            <p:ph type="title"/>
          </p:nvPr>
        </p:nvSpPr>
        <p:spPr>
          <a:xfrm>
            <a:off x="356382" y="308855"/>
            <a:ext cx="11479236" cy="1089206"/>
          </a:xfrm>
          <a:solidFill>
            <a:schemeClr val="accent1">
              <a:lumMod val="20000"/>
              <a:lumOff val="80000"/>
            </a:schemeClr>
          </a:solidFill>
        </p:spPr>
        <p:txBody>
          <a:bodyPr>
            <a:normAutofit/>
          </a:bodyPr>
          <a:lstStyle/>
          <a:p>
            <a:pPr algn="ctr"/>
            <a:r>
              <a:rPr lang="tr-TR" dirty="0">
                <a:solidFill>
                  <a:schemeClr val="tx1"/>
                </a:solidFill>
                <a:latin typeface="Times New Roman" panose="02020603050405020304" pitchFamily="18" charset="0"/>
                <a:cs typeface="Times New Roman" panose="02020603050405020304" pitchFamily="18" charset="0"/>
              </a:rPr>
              <a:t>Patogenez</a:t>
            </a:r>
          </a:p>
        </p:txBody>
      </p:sp>
      <p:sp>
        <p:nvSpPr>
          <p:cNvPr id="3" name="İçerik Yer Tutucusu 2">
            <a:extLst>
              <a:ext uri="{FF2B5EF4-FFF2-40B4-BE49-F238E27FC236}">
                <a16:creationId xmlns:a16="http://schemas.microsoft.com/office/drawing/2014/main" id="{E2C849A8-EC1F-FC63-D50F-21FC4702AD43}"/>
              </a:ext>
            </a:extLst>
          </p:cNvPr>
          <p:cNvSpPr>
            <a:spLocks noGrp="1"/>
          </p:cNvSpPr>
          <p:nvPr>
            <p:ph sz="half" idx="1"/>
          </p:nvPr>
        </p:nvSpPr>
        <p:spPr>
          <a:xfrm>
            <a:off x="633045" y="1660871"/>
            <a:ext cx="9552945" cy="4486275"/>
          </a:xfrm>
        </p:spPr>
        <p:txBody>
          <a:bodyPr>
            <a:noAutofit/>
          </a:bodyPr>
          <a:lstStyle/>
          <a:p>
            <a:pPr marL="0" indent="0">
              <a:buClr>
                <a:schemeClr val="accent1">
                  <a:lumMod val="60000"/>
                  <a:lumOff val="40000"/>
                </a:schemeClr>
              </a:buClr>
              <a:buNone/>
            </a:pPr>
            <a:r>
              <a:rPr lang="tr-TR" sz="2400" cap="none" dirty="0">
                <a:solidFill>
                  <a:schemeClr val="tx1"/>
                </a:solidFill>
                <a:latin typeface="Times New Roman" pitchFamily="18" charset="0"/>
                <a:cs typeface="Times New Roman" pitchFamily="18" charset="0"/>
              </a:rPr>
              <a:t>Bakteriler üriner sisteme üç yol ile ulaşabilir:</a:t>
            </a:r>
          </a:p>
          <a:p>
            <a:pPr>
              <a:buClr>
                <a:schemeClr val="accent1">
                  <a:lumMod val="60000"/>
                  <a:lumOff val="40000"/>
                </a:schemeClr>
              </a:buClr>
            </a:pPr>
            <a:r>
              <a:rPr lang="tr-TR" sz="2400" cap="none" dirty="0" err="1">
                <a:solidFill>
                  <a:schemeClr val="tx1"/>
                </a:solidFill>
                <a:latin typeface="Times New Roman" pitchFamily="18" charset="0"/>
                <a:cs typeface="Times New Roman" pitchFamily="18" charset="0"/>
              </a:rPr>
              <a:t>Asendan</a:t>
            </a:r>
            <a:r>
              <a:rPr lang="tr-TR" sz="2400" cap="none" dirty="0">
                <a:solidFill>
                  <a:schemeClr val="tx1"/>
                </a:solidFill>
                <a:latin typeface="Times New Roman" pitchFamily="18" charset="0"/>
                <a:cs typeface="Times New Roman" pitchFamily="18" charset="0"/>
              </a:rPr>
              <a:t> </a:t>
            </a:r>
            <a:r>
              <a:rPr lang="tr-TR" sz="2400" cap="none" dirty="0">
                <a:solidFill>
                  <a:schemeClr val="tx1"/>
                </a:solidFill>
                <a:latin typeface="Times New Roman" pitchFamily="18" charset="0"/>
                <a:cs typeface="Times New Roman" pitchFamily="18" charset="0"/>
                <a:sym typeface="Wingdings" pitchFamily="2" charset="2"/>
              </a:rPr>
              <a:t></a:t>
            </a:r>
            <a:r>
              <a:rPr lang="tr-TR" sz="2400" cap="none" dirty="0">
                <a:solidFill>
                  <a:schemeClr val="tx1"/>
                </a:solidFill>
                <a:latin typeface="Times New Roman" pitchFamily="18" charset="0"/>
                <a:cs typeface="Times New Roman" pitchFamily="18" charset="0"/>
              </a:rPr>
              <a:t>En sık</a:t>
            </a:r>
          </a:p>
          <a:p>
            <a:pPr marL="0" indent="0">
              <a:buClr>
                <a:schemeClr val="accent1">
                  <a:lumMod val="60000"/>
                  <a:lumOff val="40000"/>
                </a:schemeClr>
              </a:buClr>
              <a:buNone/>
            </a:pPr>
            <a:r>
              <a:rPr lang="tr-TR" sz="2400" cap="none" dirty="0">
                <a:solidFill>
                  <a:schemeClr val="tx1"/>
                </a:solidFill>
                <a:latin typeface="Times New Roman" pitchFamily="18" charset="0"/>
                <a:cs typeface="Times New Roman" pitchFamily="18" charset="0"/>
                <a:sym typeface="Wingdings" panose="05000000000000000000" pitchFamily="2" charset="2"/>
              </a:rPr>
              <a:t>                            Perianal kontaminasyon</a:t>
            </a:r>
          </a:p>
          <a:p>
            <a:pPr marL="0" indent="0">
              <a:buClr>
                <a:schemeClr val="accent1">
                  <a:lumMod val="60000"/>
                  <a:lumOff val="40000"/>
                </a:schemeClr>
              </a:buClr>
              <a:buNone/>
            </a:pPr>
            <a:r>
              <a:rPr lang="tr-TR" sz="2400" cap="none" dirty="0">
                <a:solidFill>
                  <a:schemeClr val="tx1"/>
                </a:solidFill>
                <a:latin typeface="Times New Roman" pitchFamily="18" charset="0"/>
                <a:cs typeface="Times New Roman" pitchFamily="18" charset="0"/>
                <a:sym typeface="Wingdings" panose="05000000000000000000" pitchFamily="2" charset="2"/>
              </a:rPr>
              <a:t>                            </a:t>
            </a:r>
            <a:r>
              <a:rPr lang="tr-TR" sz="2400" cap="none" dirty="0" err="1">
                <a:solidFill>
                  <a:schemeClr val="tx1"/>
                </a:solidFill>
                <a:latin typeface="Times New Roman" pitchFamily="18" charset="0"/>
                <a:cs typeface="Times New Roman" pitchFamily="18" charset="0"/>
                <a:sym typeface="Wingdings" panose="05000000000000000000" pitchFamily="2" charset="2"/>
              </a:rPr>
              <a:t>Spermisid</a:t>
            </a:r>
            <a:r>
              <a:rPr lang="tr-TR" sz="2400" cap="none" dirty="0">
                <a:solidFill>
                  <a:schemeClr val="tx1"/>
                </a:solidFill>
                <a:latin typeface="Times New Roman" pitchFamily="18" charset="0"/>
                <a:cs typeface="Times New Roman" pitchFamily="18" charset="0"/>
                <a:sym typeface="Wingdings" panose="05000000000000000000" pitchFamily="2" charset="2"/>
              </a:rPr>
              <a:t> kullanımı</a:t>
            </a:r>
          </a:p>
          <a:p>
            <a:pPr marL="0" indent="0">
              <a:buClr>
                <a:schemeClr val="accent1">
                  <a:lumMod val="60000"/>
                  <a:lumOff val="40000"/>
                </a:schemeClr>
              </a:buClr>
              <a:buNone/>
            </a:pPr>
            <a:r>
              <a:rPr lang="tr-TR" sz="2400" cap="none" dirty="0">
                <a:solidFill>
                  <a:schemeClr val="tx1"/>
                </a:solidFill>
                <a:latin typeface="Times New Roman" pitchFamily="18" charset="0"/>
                <a:cs typeface="Times New Roman" pitchFamily="18" charset="0"/>
                <a:sym typeface="Wingdings" panose="05000000000000000000" pitchFamily="2" charset="2"/>
              </a:rPr>
              <a:t>                            Kateterizasyon</a:t>
            </a:r>
          </a:p>
          <a:p>
            <a:pPr>
              <a:buClr>
                <a:schemeClr val="accent1">
                  <a:lumMod val="60000"/>
                  <a:lumOff val="40000"/>
                </a:schemeClr>
              </a:buClr>
            </a:pPr>
            <a:endParaRPr lang="tr-TR" sz="2400" cap="none" dirty="0">
              <a:solidFill>
                <a:schemeClr val="tx1"/>
              </a:solidFill>
              <a:latin typeface="Times New Roman" pitchFamily="18" charset="0"/>
              <a:cs typeface="Times New Roman" pitchFamily="18" charset="0"/>
            </a:endParaRPr>
          </a:p>
          <a:p>
            <a:pPr>
              <a:buClr>
                <a:schemeClr val="accent1">
                  <a:lumMod val="60000"/>
                  <a:lumOff val="40000"/>
                </a:schemeClr>
              </a:buClr>
            </a:pPr>
            <a:r>
              <a:rPr lang="tr-TR" sz="2400" cap="none" dirty="0" err="1">
                <a:solidFill>
                  <a:schemeClr val="tx1"/>
                </a:solidFill>
                <a:latin typeface="Times New Roman" pitchFamily="18" charset="0"/>
                <a:cs typeface="Times New Roman" pitchFamily="18" charset="0"/>
              </a:rPr>
              <a:t>Hematojen</a:t>
            </a:r>
            <a:r>
              <a:rPr lang="tr-TR" sz="2400" cap="none" dirty="0" err="1">
                <a:solidFill>
                  <a:schemeClr val="tx1"/>
                </a:solidFill>
                <a:latin typeface="Times New Roman" pitchFamily="18" charset="0"/>
                <a:cs typeface="Times New Roman" pitchFamily="18" charset="0"/>
                <a:sym typeface="Wingdings" pitchFamily="2" charset="2"/>
              </a:rPr>
              <a:t>Üriner</a:t>
            </a:r>
            <a:r>
              <a:rPr lang="tr-TR" sz="2400" cap="none" dirty="0">
                <a:solidFill>
                  <a:schemeClr val="tx1"/>
                </a:solidFill>
                <a:latin typeface="Times New Roman" pitchFamily="18" charset="0"/>
                <a:cs typeface="Times New Roman" pitchFamily="18" charset="0"/>
                <a:sym typeface="Wingdings" panose="05000000000000000000" pitchFamily="2" charset="2"/>
              </a:rPr>
              <a:t> obstrüksiyonda sık</a:t>
            </a:r>
            <a:endParaRPr lang="tr-TR" sz="2400" cap="none" dirty="0">
              <a:solidFill>
                <a:schemeClr val="tx1"/>
              </a:solidFill>
              <a:latin typeface="Times New Roman" pitchFamily="18" charset="0"/>
              <a:cs typeface="Times New Roman" pitchFamily="18" charset="0"/>
            </a:endParaRPr>
          </a:p>
          <a:p>
            <a:pPr marL="0" indent="0">
              <a:buClr>
                <a:schemeClr val="accent1">
                  <a:lumMod val="60000"/>
                  <a:lumOff val="40000"/>
                </a:schemeClr>
              </a:buClr>
              <a:buNone/>
            </a:pPr>
            <a:r>
              <a:rPr lang="tr-TR" sz="2400" cap="none" dirty="0">
                <a:solidFill>
                  <a:schemeClr val="tx1"/>
                </a:solidFill>
                <a:latin typeface="Times New Roman" pitchFamily="18" charset="0"/>
                <a:cs typeface="Times New Roman" pitchFamily="18" charset="0"/>
              </a:rPr>
              <a:t>                          </a:t>
            </a:r>
            <a:r>
              <a:rPr lang="tr-TR" sz="2400" cap="none" dirty="0" err="1">
                <a:solidFill>
                  <a:schemeClr val="tx1"/>
                </a:solidFill>
                <a:latin typeface="Times New Roman" pitchFamily="18" charset="0"/>
                <a:cs typeface="Times New Roman" pitchFamily="18" charset="0"/>
              </a:rPr>
              <a:t>S.Aureus</a:t>
            </a:r>
            <a:r>
              <a:rPr lang="tr-TR" sz="2400" cap="none" dirty="0">
                <a:solidFill>
                  <a:schemeClr val="tx1"/>
                </a:solidFill>
                <a:latin typeface="Times New Roman" pitchFamily="18" charset="0"/>
                <a:cs typeface="Times New Roman" pitchFamily="18" charset="0"/>
              </a:rPr>
              <a:t>, </a:t>
            </a:r>
            <a:r>
              <a:rPr lang="tr-TR" sz="2400" cap="none" dirty="0" err="1">
                <a:solidFill>
                  <a:schemeClr val="tx1"/>
                </a:solidFill>
                <a:latin typeface="Times New Roman" pitchFamily="18" charset="0"/>
                <a:cs typeface="Times New Roman" pitchFamily="18" charset="0"/>
              </a:rPr>
              <a:t>P.Aeruginosa</a:t>
            </a:r>
            <a:endParaRPr lang="tr-TR" sz="2400" cap="none" dirty="0">
              <a:solidFill>
                <a:schemeClr val="tx1"/>
              </a:solidFill>
              <a:latin typeface="Times New Roman" pitchFamily="18" charset="0"/>
              <a:cs typeface="Times New Roman" pitchFamily="18" charset="0"/>
              <a:sym typeface="Wingdings" panose="05000000000000000000" pitchFamily="2" charset="2"/>
            </a:endParaRPr>
          </a:p>
          <a:p>
            <a:pPr>
              <a:buClr>
                <a:schemeClr val="accent1">
                  <a:lumMod val="60000"/>
                  <a:lumOff val="40000"/>
                </a:schemeClr>
              </a:buClr>
            </a:pPr>
            <a:r>
              <a:rPr lang="tr-TR" sz="2400" cap="none" dirty="0" err="1">
                <a:solidFill>
                  <a:schemeClr val="tx1"/>
                </a:solidFill>
                <a:latin typeface="Times New Roman" pitchFamily="18" charset="0"/>
                <a:cs typeface="Times New Roman" pitchFamily="18" charset="0"/>
              </a:rPr>
              <a:t>Lenfojen</a:t>
            </a:r>
            <a:r>
              <a:rPr lang="tr-TR" sz="2400" cap="none" dirty="0">
                <a:solidFill>
                  <a:schemeClr val="tx1"/>
                </a:solidFill>
                <a:latin typeface="Times New Roman" pitchFamily="18" charset="0"/>
                <a:cs typeface="Times New Roman" pitchFamily="18" charset="0"/>
              </a:rPr>
              <a:t> </a:t>
            </a:r>
            <a:r>
              <a:rPr lang="tr-TR" sz="2400" cap="none" dirty="0">
                <a:solidFill>
                  <a:schemeClr val="tx1"/>
                </a:solidFill>
                <a:latin typeface="Times New Roman" pitchFamily="18" charset="0"/>
                <a:cs typeface="Times New Roman" pitchFamily="18" charset="0"/>
                <a:sym typeface="Wingdings" pitchFamily="2" charset="2"/>
              </a:rPr>
              <a:t> GİS hastalıkları</a:t>
            </a:r>
            <a:endParaRPr lang="tr-TR" sz="2400" cap="none" dirty="0">
              <a:solidFill>
                <a:schemeClr val="tx1"/>
              </a:solidFill>
              <a:latin typeface="Times New Roman" pitchFamily="18" charset="0"/>
              <a:cs typeface="Times New Roman" pitchFamily="18" charset="0"/>
            </a:endParaRPr>
          </a:p>
        </p:txBody>
      </p:sp>
      <p:pic>
        <p:nvPicPr>
          <p:cNvPr id="4" name="Resim 3">
            <a:extLst>
              <a:ext uri="{FF2B5EF4-FFF2-40B4-BE49-F238E27FC236}">
                <a16:creationId xmlns:a16="http://schemas.microsoft.com/office/drawing/2014/main" id="{AEBB4F7D-FADA-C28E-AB84-11BC3D9B60B5}"/>
              </a:ext>
            </a:extLst>
          </p:cNvPr>
          <p:cNvPicPr>
            <a:picLocks noChangeAspect="1"/>
          </p:cNvPicPr>
          <p:nvPr/>
        </p:nvPicPr>
        <p:blipFill>
          <a:blip r:embed="rId2"/>
          <a:stretch>
            <a:fillRect/>
          </a:stretch>
        </p:blipFill>
        <p:spPr>
          <a:xfrm>
            <a:off x="6827993" y="2017762"/>
            <a:ext cx="5118835" cy="3772492"/>
          </a:xfrm>
          <a:prstGeom prst="rect">
            <a:avLst/>
          </a:prstGeom>
        </p:spPr>
      </p:pic>
    </p:spTree>
    <p:extLst>
      <p:ext uri="{BB962C8B-B14F-4D97-AF65-F5344CB8AC3E}">
        <p14:creationId xmlns:p14="http://schemas.microsoft.com/office/powerpoint/2010/main" val="3821240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277963-4685-00F8-2DB0-9CA4B6C7BF79}"/>
              </a:ext>
            </a:extLst>
          </p:cNvPr>
          <p:cNvPicPr>
            <a:picLocks noChangeAspect="1"/>
          </p:cNvPicPr>
          <p:nvPr/>
        </p:nvPicPr>
        <p:blipFill>
          <a:blip r:embed="rId2"/>
          <a:srcRect t="52741" r="-281"/>
          <a:stretch/>
        </p:blipFill>
        <p:spPr>
          <a:xfrm>
            <a:off x="2160854" y="772257"/>
            <a:ext cx="7870291" cy="5313486"/>
          </a:xfrm>
          <a:prstGeom prst="rect">
            <a:avLst/>
          </a:prstGeom>
        </p:spPr>
      </p:pic>
    </p:spTree>
    <p:extLst>
      <p:ext uri="{BB962C8B-B14F-4D97-AF65-F5344CB8AC3E}">
        <p14:creationId xmlns:p14="http://schemas.microsoft.com/office/powerpoint/2010/main" val="2076791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67172" y="600047"/>
            <a:ext cx="9805736" cy="1280890"/>
          </a:xfrm>
        </p:spPr>
        <p:txBody>
          <a:bodyPr>
            <a:normAutofit/>
          </a:bodyPr>
          <a:lstStyle/>
          <a:p>
            <a:pPr algn="ctr"/>
            <a:r>
              <a:rPr lang="tr-TR" sz="2800" b="1" dirty="0">
                <a:solidFill>
                  <a:srgbClr val="FF0000"/>
                </a:solidFill>
              </a:rPr>
              <a:t>KIRMIZI BAYRAK BULGULARI VE AYIRICI TANI</a:t>
            </a:r>
          </a:p>
        </p:txBody>
      </p:sp>
      <p:graphicFrame>
        <p:nvGraphicFramePr>
          <p:cNvPr id="4" name="Tablo 3"/>
          <p:cNvGraphicFramePr>
            <a:graphicFrameLocks noGrp="1"/>
          </p:cNvGraphicFramePr>
          <p:nvPr/>
        </p:nvGraphicFramePr>
        <p:xfrm>
          <a:off x="2075565" y="1597972"/>
          <a:ext cx="8788950" cy="4053840"/>
        </p:xfrm>
        <a:graphic>
          <a:graphicData uri="http://schemas.openxmlformats.org/drawingml/2006/table">
            <a:tbl>
              <a:tblPr firstRow="1" bandRow="1">
                <a:tableStyleId>{5C22544A-7EE6-4342-B048-85BDC9FD1C3A}</a:tableStyleId>
              </a:tblPr>
              <a:tblGrid>
                <a:gridCol w="4394475">
                  <a:extLst>
                    <a:ext uri="{9D8B030D-6E8A-4147-A177-3AD203B41FA5}">
                      <a16:colId xmlns:a16="http://schemas.microsoft.com/office/drawing/2014/main" val="3386351579"/>
                    </a:ext>
                  </a:extLst>
                </a:gridCol>
                <a:gridCol w="4394475">
                  <a:extLst>
                    <a:ext uri="{9D8B030D-6E8A-4147-A177-3AD203B41FA5}">
                      <a16:colId xmlns:a16="http://schemas.microsoft.com/office/drawing/2014/main" val="3325492031"/>
                    </a:ext>
                  </a:extLst>
                </a:gridCol>
              </a:tblGrid>
              <a:tr h="370840">
                <a:tc>
                  <a:txBody>
                    <a:bodyPr/>
                    <a:lstStyle/>
                    <a:p>
                      <a:pPr algn="ctr"/>
                      <a:r>
                        <a:rPr lang="tr-TR" dirty="0"/>
                        <a:t>Eğer</a:t>
                      </a:r>
                      <a:r>
                        <a:rPr lang="tr-TR" baseline="0" dirty="0"/>
                        <a:t> hastada varsa </a:t>
                      </a:r>
                      <a:endParaRPr lang="tr-TR" dirty="0"/>
                    </a:p>
                  </a:txBody>
                  <a:tcPr/>
                </a:tc>
                <a:tc>
                  <a:txBody>
                    <a:bodyPr/>
                    <a:lstStyle/>
                    <a:p>
                      <a:pPr algn="ctr"/>
                      <a:r>
                        <a:rPr lang="tr-TR" dirty="0"/>
                        <a:t>Düşün </a:t>
                      </a:r>
                    </a:p>
                  </a:txBody>
                  <a:tcPr/>
                </a:tc>
                <a:extLst>
                  <a:ext uri="{0D108BD9-81ED-4DB2-BD59-A6C34878D82A}">
                    <a16:rowId xmlns:a16="http://schemas.microsoft.com/office/drawing/2014/main" val="13668773"/>
                  </a:ext>
                </a:extLst>
              </a:tr>
              <a:tr h="370840">
                <a:tc>
                  <a:txBody>
                    <a:bodyPr/>
                    <a:lstStyle/>
                    <a:p>
                      <a:r>
                        <a:rPr lang="tr-TR" dirty="0"/>
                        <a:t>Ateş </a:t>
                      </a:r>
                    </a:p>
                  </a:txBody>
                  <a:tcPr/>
                </a:tc>
                <a:tc>
                  <a:txBody>
                    <a:bodyPr/>
                    <a:lstStyle/>
                    <a:p>
                      <a:r>
                        <a:rPr lang="tr-TR" dirty="0" err="1"/>
                        <a:t>Ürosepsis</a:t>
                      </a:r>
                      <a:r>
                        <a:rPr lang="tr-TR" dirty="0"/>
                        <a:t>,</a:t>
                      </a:r>
                      <a:r>
                        <a:rPr lang="tr-TR" baseline="0" dirty="0"/>
                        <a:t> </a:t>
                      </a:r>
                      <a:r>
                        <a:rPr lang="tr-TR" baseline="0" dirty="0" err="1"/>
                        <a:t>piyelonefrit</a:t>
                      </a:r>
                      <a:r>
                        <a:rPr lang="tr-TR" baseline="0" dirty="0"/>
                        <a:t>, PİH, </a:t>
                      </a:r>
                      <a:endParaRPr lang="tr-TR" dirty="0"/>
                    </a:p>
                  </a:txBody>
                  <a:tcPr/>
                </a:tc>
                <a:extLst>
                  <a:ext uri="{0D108BD9-81ED-4DB2-BD59-A6C34878D82A}">
                    <a16:rowId xmlns:a16="http://schemas.microsoft.com/office/drawing/2014/main" val="1549113661"/>
                  </a:ext>
                </a:extLst>
              </a:tr>
              <a:tr h="370840">
                <a:tc>
                  <a:txBody>
                    <a:bodyPr/>
                    <a:lstStyle/>
                    <a:p>
                      <a:r>
                        <a:rPr lang="tr-TR" dirty="0"/>
                        <a:t>Vajinal</a:t>
                      </a:r>
                      <a:r>
                        <a:rPr lang="tr-TR" baseline="0" dirty="0"/>
                        <a:t> akıntı</a:t>
                      </a:r>
                      <a:endParaRPr lang="tr-TR" dirty="0"/>
                    </a:p>
                  </a:txBody>
                  <a:tcPr/>
                </a:tc>
                <a:tc>
                  <a:txBody>
                    <a:bodyPr/>
                    <a:lstStyle/>
                    <a:p>
                      <a:r>
                        <a:rPr lang="tr-TR" dirty="0"/>
                        <a:t>CYBH, PİH</a:t>
                      </a:r>
                    </a:p>
                  </a:txBody>
                  <a:tcPr/>
                </a:tc>
                <a:extLst>
                  <a:ext uri="{0D108BD9-81ED-4DB2-BD59-A6C34878D82A}">
                    <a16:rowId xmlns:a16="http://schemas.microsoft.com/office/drawing/2014/main" val="4250699729"/>
                  </a:ext>
                </a:extLst>
              </a:tr>
              <a:tr h="370840">
                <a:tc>
                  <a:txBody>
                    <a:bodyPr/>
                    <a:lstStyle/>
                    <a:p>
                      <a:r>
                        <a:rPr lang="tr-TR" dirty="0" err="1"/>
                        <a:t>Eksternal</a:t>
                      </a:r>
                      <a:r>
                        <a:rPr lang="tr-TR" baseline="0" dirty="0"/>
                        <a:t> yanıcı ağrı </a:t>
                      </a:r>
                      <a:endParaRPr lang="tr-TR" dirty="0"/>
                    </a:p>
                  </a:txBody>
                  <a:tcPr/>
                </a:tc>
                <a:tc>
                  <a:txBody>
                    <a:bodyPr/>
                    <a:lstStyle/>
                    <a:p>
                      <a:r>
                        <a:rPr lang="tr-TR" dirty="0" err="1"/>
                        <a:t>Vulvovajinit</a:t>
                      </a:r>
                      <a:r>
                        <a:rPr lang="tr-TR" dirty="0"/>
                        <a:t>(özellikle </a:t>
                      </a:r>
                      <a:r>
                        <a:rPr lang="tr-TR" dirty="0" err="1"/>
                        <a:t>kandidal</a:t>
                      </a:r>
                      <a:r>
                        <a:rPr lang="tr-TR" baseline="0" dirty="0"/>
                        <a:t> </a:t>
                      </a:r>
                      <a:r>
                        <a:rPr lang="tr-TR" baseline="0" dirty="0" err="1"/>
                        <a:t>vajinit</a:t>
                      </a:r>
                      <a:r>
                        <a:rPr lang="tr-TR" dirty="0"/>
                        <a:t>)</a:t>
                      </a:r>
                    </a:p>
                  </a:txBody>
                  <a:tcPr/>
                </a:tc>
                <a:extLst>
                  <a:ext uri="{0D108BD9-81ED-4DB2-BD59-A6C34878D82A}">
                    <a16:rowId xmlns:a16="http://schemas.microsoft.com/office/drawing/2014/main" val="2548713757"/>
                  </a:ext>
                </a:extLst>
              </a:tr>
              <a:tr h="370840">
                <a:tc>
                  <a:txBody>
                    <a:bodyPr/>
                    <a:lstStyle/>
                    <a:p>
                      <a:r>
                        <a:rPr lang="tr-TR" dirty="0"/>
                        <a:t>KVAH</a:t>
                      </a:r>
                    </a:p>
                  </a:txBody>
                  <a:tcPr/>
                </a:tc>
                <a:tc>
                  <a:txBody>
                    <a:bodyPr/>
                    <a:lstStyle/>
                    <a:p>
                      <a:r>
                        <a:rPr lang="tr-TR" dirty="0" err="1"/>
                        <a:t>Piyelonefrit</a:t>
                      </a:r>
                      <a:endParaRPr lang="tr-TR" dirty="0"/>
                    </a:p>
                  </a:txBody>
                  <a:tcPr/>
                </a:tc>
                <a:extLst>
                  <a:ext uri="{0D108BD9-81ED-4DB2-BD59-A6C34878D82A}">
                    <a16:rowId xmlns:a16="http://schemas.microsoft.com/office/drawing/2014/main" val="4016490208"/>
                  </a:ext>
                </a:extLst>
              </a:tr>
              <a:tr h="370840">
                <a:tc>
                  <a:txBody>
                    <a:bodyPr/>
                    <a:lstStyle/>
                    <a:p>
                      <a:r>
                        <a:rPr lang="tr-TR" dirty="0"/>
                        <a:t>Bulantı/kusma</a:t>
                      </a:r>
                    </a:p>
                  </a:txBody>
                  <a:tcPr/>
                </a:tc>
                <a:tc>
                  <a:txBody>
                    <a:bodyPr/>
                    <a:lstStyle/>
                    <a:p>
                      <a:r>
                        <a:rPr lang="tr-TR" dirty="0" err="1"/>
                        <a:t>Piyelonefrit,ürosepsis,oral</a:t>
                      </a:r>
                      <a:r>
                        <a:rPr lang="tr-TR" baseline="0" dirty="0"/>
                        <a:t> ilaçları </a:t>
                      </a:r>
                      <a:r>
                        <a:rPr lang="tr-TR" baseline="0" dirty="0" err="1"/>
                        <a:t>tolere</a:t>
                      </a:r>
                      <a:r>
                        <a:rPr lang="tr-TR" baseline="0" dirty="0"/>
                        <a:t> edememe</a:t>
                      </a:r>
                      <a:endParaRPr lang="tr-TR" dirty="0"/>
                    </a:p>
                  </a:txBody>
                  <a:tcPr/>
                </a:tc>
                <a:extLst>
                  <a:ext uri="{0D108BD9-81ED-4DB2-BD59-A6C34878D82A}">
                    <a16:rowId xmlns:a16="http://schemas.microsoft.com/office/drawing/2014/main" val="437156278"/>
                  </a:ext>
                </a:extLst>
              </a:tr>
              <a:tr h="370840">
                <a:tc>
                  <a:txBody>
                    <a:bodyPr/>
                    <a:lstStyle/>
                    <a:p>
                      <a:r>
                        <a:rPr lang="tr-TR" dirty="0"/>
                        <a:t>Yakın zamanda İYE (&lt;2hafta)</a:t>
                      </a:r>
                    </a:p>
                  </a:txBody>
                  <a:tcPr/>
                </a:tc>
                <a:tc>
                  <a:txBody>
                    <a:bodyPr/>
                    <a:lstStyle/>
                    <a:p>
                      <a:r>
                        <a:rPr lang="tr-TR" dirty="0"/>
                        <a:t>Yetersiz tedavi edilmiş</a:t>
                      </a:r>
                      <a:r>
                        <a:rPr lang="tr-TR" baseline="0" dirty="0"/>
                        <a:t> dirençli patojen,</a:t>
                      </a:r>
                    </a:p>
                    <a:p>
                      <a:r>
                        <a:rPr lang="tr-TR" baseline="0" dirty="0"/>
                        <a:t>Taş veya değişik anatomi gibi ürolojik anomaliler</a:t>
                      </a:r>
                    </a:p>
                    <a:p>
                      <a:r>
                        <a:rPr lang="tr-TR" baseline="0" dirty="0" err="1"/>
                        <a:t>İnterstisyel</a:t>
                      </a:r>
                      <a:r>
                        <a:rPr lang="tr-TR" baseline="0" dirty="0"/>
                        <a:t> sistit</a:t>
                      </a:r>
                      <a:endParaRPr lang="tr-TR" dirty="0"/>
                    </a:p>
                  </a:txBody>
                  <a:tcPr/>
                </a:tc>
                <a:extLst>
                  <a:ext uri="{0D108BD9-81ED-4DB2-BD59-A6C34878D82A}">
                    <a16:rowId xmlns:a16="http://schemas.microsoft.com/office/drawing/2014/main" val="1344227346"/>
                  </a:ext>
                </a:extLst>
              </a:tr>
              <a:tr h="370840">
                <a:tc>
                  <a:txBody>
                    <a:bodyPr/>
                    <a:lstStyle/>
                    <a:p>
                      <a:r>
                        <a:rPr lang="tr-TR" dirty="0" err="1"/>
                        <a:t>Disparoni</a:t>
                      </a:r>
                      <a:r>
                        <a:rPr lang="tr-TR" dirty="0"/>
                        <a:t> </a:t>
                      </a:r>
                    </a:p>
                  </a:txBody>
                  <a:tcPr/>
                </a:tc>
                <a:tc>
                  <a:txBody>
                    <a:bodyPr/>
                    <a:lstStyle/>
                    <a:p>
                      <a:r>
                        <a:rPr lang="tr-TR" dirty="0"/>
                        <a:t>CYBH, PİH,</a:t>
                      </a:r>
                      <a:r>
                        <a:rPr lang="tr-TR" baseline="0" dirty="0"/>
                        <a:t> </a:t>
                      </a:r>
                      <a:r>
                        <a:rPr lang="tr-TR" baseline="0" dirty="0" err="1"/>
                        <a:t>psikojenik</a:t>
                      </a:r>
                      <a:r>
                        <a:rPr lang="tr-TR" baseline="0" dirty="0"/>
                        <a:t> nedenler</a:t>
                      </a:r>
                      <a:endParaRPr lang="tr-TR" dirty="0"/>
                    </a:p>
                  </a:txBody>
                  <a:tcPr/>
                </a:tc>
                <a:extLst>
                  <a:ext uri="{0D108BD9-81ED-4DB2-BD59-A6C34878D82A}">
                    <a16:rowId xmlns:a16="http://schemas.microsoft.com/office/drawing/2014/main" val="1774740741"/>
                  </a:ext>
                </a:extLst>
              </a:tr>
            </a:tbl>
          </a:graphicData>
        </a:graphic>
      </p:graphicFrame>
    </p:spTree>
    <p:extLst>
      <p:ext uri="{BB962C8B-B14F-4D97-AF65-F5344CB8AC3E}">
        <p14:creationId xmlns:p14="http://schemas.microsoft.com/office/powerpoint/2010/main" val="15001731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2418347" y="1670160"/>
          <a:ext cx="8506326" cy="4600818"/>
        </p:xfrm>
        <a:graphic>
          <a:graphicData uri="http://schemas.openxmlformats.org/drawingml/2006/table">
            <a:tbl>
              <a:tblPr firstRow="1" bandRow="1">
                <a:tableStyleId>{5C22544A-7EE6-4342-B048-85BDC9FD1C3A}</a:tableStyleId>
              </a:tblPr>
              <a:tblGrid>
                <a:gridCol w="4253163">
                  <a:extLst>
                    <a:ext uri="{9D8B030D-6E8A-4147-A177-3AD203B41FA5}">
                      <a16:colId xmlns:a16="http://schemas.microsoft.com/office/drawing/2014/main" val="3386351579"/>
                    </a:ext>
                  </a:extLst>
                </a:gridCol>
                <a:gridCol w="4253163">
                  <a:extLst>
                    <a:ext uri="{9D8B030D-6E8A-4147-A177-3AD203B41FA5}">
                      <a16:colId xmlns:a16="http://schemas.microsoft.com/office/drawing/2014/main" val="3325492031"/>
                    </a:ext>
                  </a:extLst>
                </a:gridCol>
              </a:tblGrid>
              <a:tr h="358746">
                <a:tc>
                  <a:txBody>
                    <a:bodyPr/>
                    <a:lstStyle/>
                    <a:p>
                      <a:pPr algn="ctr"/>
                      <a:r>
                        <a:rPr lang="tr-TR" dirty="0"/>
                        <a:t>Eğer</a:t>
                      </a:r>
                      <a:r>
                        <a:rPr lang="tr-TR" baseline="0" dirty="0"/>
                        <a:t> hastada varsa </a:t>
                      </a:r>
                      <a:endParaRPr lang="tr-TR" dirty="0"/>
                    </a:p>
                  </a:txBody>
                  <a:tcPr/>
                </a:tc>
                <a:tc>
                  <a:txBody>
                    <a:bodyPr/>
                    <a:lstStyle/>
                    <a:p>
                      <a:pPr algn="ctr"/>
                      <a:r>
                        <a:rPr lang="tr-TR" dirty="0"/>
                        <a:t>Düşün </a:t>
                      </a:r>
                    </a:p>
                  </a:txBody>
                  <a:tcPr/>
                </a:tc>
                <a:extLst>
                  <a:ext uri="{0D108BD9-81ED-4DB2-BD59-A6C34878D82A}">
                    <a16:rowId xmlns:a16="http://schemas.microsoft.com/office/drawing/2014/main" val="13668773"/>
                  </a:ext>
                </a:extLst>
              </a:tr>
              <a:tr h="619206">
                <a:tc>
                  <a:txBody>
                    <a:bodyPr/>
                    <a:lstStyle/>
                    <a:p>
                      <a:r>
                        <a:rPr lang="tr-TR" dirty="0"/>
                        <a:t>Yakın zamanda travma/ enstrümantasyon</a:t>
                      </a:r>
                    </a:p>
                  </a:txBody>
                  <a:tcPr/>
                </a:tc>
                <a:tc>
                  <a:txBody>
                    <a:bodyPr/>
                    <a:lstStyle/>
                    <a:p>
                      <a:r>
                        <a:rPr lang="tr-TR" dirty="0"/>
                        <a:t>Komplike İYE</a:t>
                      </a:r>
                    </a:p>
                  </a:txBody>
                  <a:tcPr/>
                </a:tc>
                <a:extLst>
                  <a:ext uri="{0D108BD9-81ED-4DB2-BD59-A6C34878D82A}">
                    <a16:rowId xmlns:a16="http://schemas.microsoft.com/office/drawing/2014/main" val="1549113661"/>
                  </a:ext>
                </a:extLst>
              </a:tr>
              <a:tr h="358746">
                <a:tc>
                  <a:txBody>
                    <a:bodyPr/>
                    <a:lstStyle/>
                    <a:p>
                      <a:r>
                        <a:rPr lang="tr-TR" dirty="0"/>
                        <a:t>Gebelik </a:t>
                      </a:r>
                    </a:p>
                  </a:txBody>
                  <a:tcPr/>
                </a:tc>
                <a:tc>
                  <a:txBody>
                    <a:bodyPr/>
                    <a:lstStyle/>
                    <a:p>
                      <a:r>
                        <a:rPr lang="tr-TR" dirty="0"/>
                        <a:t>Antibiyotik seçimi, tedavi süresi</a:t>
                      </a:r>
                    </a:p>
                  </a:txBody>
                  <a:tcPr/>
                </a:tc>
                <a:extLst>
                  <a:ext uri="{0D108BD9-81ED-4DB2-BD59-A6C34878D82A}">
                    <a16:rowId xmlns:a16="http://schemas.microsoft.com/office/drawing/2014/main" val="4250699729"/>
                  </a:ext>
                </a:extLst>
              </a:tr>
              <a:tr h="353832">
                <a:tc>
                  <a:txBody>
                    <a:bodyPr/>
                    <a:lstStyle/>
                    <a:p>
                      <a:r>
                        <a:rPr lang="tr-TR" dirty="0"/>
                        <a:t>Ciddi, kolik tarzda yan ağrısı </a:t>
                      </a:r>
                    </a:p>
                  </a:txBody>
                  <a:tcPr/>
                </a:tc>
                <a:tc>
                  <a:txBody>
                    <a:bodyPr/>
                    <a:lstStyle/>
                    <a:p>
                      <a:r>
                        <a:rPr lang="tr-TR" dirty="0"/>
                        <a:t>Taş ile komplike olmuş İYE</a:t>
                      </a:r>
                    </a:p>
                  </a:txBody>
                  <a:tcPr/>
                </a:tc>
                <a:extLst>
                  <a:ext uri="{0D108BD9-81ED-4DB2-BD59-A6C34878D82A}">
                    <a16:rowId xmlns:a16="http://schemas.microsoft.com/office/drawing/2014/main" val="2548713757"/>
                  </a:ext>
                </a:extLst>
              </a:tr>
              <a:tr h="619206">
                <a:tc>
                  <a:txBody>
                    <a:bodyPr/>
                    <a:lstStyle/>
                    <a:p>
                      <a:r>
                        <a:rPr lang="tr-TR" dirty="0"/>
                        <a:t>Eklem</a:t>
                      </a:r>
                      <a:r>
                        <a:rPr lang="tr-TR" baseline="0" dirty="0"/>
                        <a:t> ağrıları, steril idrar</a:t>
                      </a:r>
                      <a:endParaRPr lang="tr-TR" dirty="0"/>
                    </a:p>
                  </a:txBody>
                  <a:tcPr/>
                </a:tc>
                <a:tc>
                  <a:txBody>
                    <a:bodyPr/>
                    <a:lstStyle/>
                    <a:p>
                      <a:r>
                        <a:rPr lang="tr-TR" dirty="0" err="1"/>
                        <a:t>Spondiloartropatiler</a:t>
                      </a:r>
                      <a:r>
                        <a:rPr lang="tr-TR" dirty="0"/>
                        <a:t> (</a:t>
                      </a:r>
                      <a:r>
                        <a:rPr lang="tr-TR" dirty="0" err="1"/>
                        <a:t>Reiter</a:t>
                      </a:r>
                      <a:r>
                        <a:rPr lang="tr-TR" dirty="0"/>
                        <a:t> </a:t>
                      </a:r>
                      <a:r>
                        <a:rPr lang="tr-TR" dirty="0" err="1"/>
                        <a:t>send</a:t>
                      </a:r>
                      <a:r>
                        <a:rPr lang="tr-TR" dirty="0"/>
                        <a:t>.,Behçet </a:t>
                      </a:r>
                      <a:r>
                        <a:rPr lang="tr-TR" dirty="0" err="1"/>
                        <a:t>send</a:t>
                      </a:r>
                      <a:r>
                        <a:rPr lang="tr-TR" dirty="0"/>
                        <a:t>.)</a:t>
                      </a:r>
                    </a:p>
                  </a:txBody>
                  <a:tcPr/>
                </a:tc>
                <a:extLst>
                  <a:ext uri="{0D108BD9-81ED-4DB2-BD59-A6C34878D82A}">
                    <a16:rowId xmlns:a16="http://schemas.microsoft.com/office/drawing/2014/main" val="4016490208"/>
                  </a:ext>
                </a:extLst>
              </a:tr>
              <a:tr h="619206">
                <a:tc>
                  <a:txBody>
                    <a:bodyPr/>
                    <a:lstStyle/>
                    <a:p>
                      <a:r>
                        <a:rPr lang="tr-TR" dirty="0"/>
                        <a:t>Çocukluk çağı infeksiyon öyküsü, ürolojik cerrahi</a:t>
                      </a:r>
                    </a:p>
                  </a:txBody>
                  <a:tcPr/>
                </a:tc>
                <a:tc>
                  <a:txBody>
                    <a:bodyPr/>
                    <a:lstStyle/>
                    <a:p>
                      <a:r>
                        <a:rPr lang="tr-TR" dirty="0"/>
                        <a:t>Anormal anatomi</a:t>
                      </a:r>
                    </a:p>
                  </a:txBody>
                  <a:tcPr/>
                </a:tc>
                <a:extLst>
                  <a:ext uri="{0D108BD9-81ED-4DB2-BD59-A6C34878D82A}">
                    <a16:rowId xmlns:a16="http://schemas.microsoft.com/office/drawing/2014/main" val="437156278"/>
                  </a:ext>
                </a:extLst>
              </a:tr>
              <a:tr h="619206">
                <a:tc>
                  <a:txBody>
                    <a:bodyPr/>
                    <a:lstStyle/>
                    <a:p>
                      <a:r>
                        <a:rPr lang="tr-TR" dirty="0"/>
                        <a:t>Böbrek taşı öyküsü</a:t>
                      </a:r>
                    </a:p>
                  </a:txBody>
                  <a:tcPr/>
                </a:tc>
                <a:tc>
                  <a:txBody>
                    <a:bodyPr/>
                    <a:lstStyle/>
                    <a:p>
                      <a:r>
                        <a:rPr lang="tr-TR" dirty="0"/>
                        <a:t>Komplike İYE; taşta</a:t>
                      </a:r>
                      <a:r>
                        <a:rPr lang="tr-TR" baseline="0" dirty="0"/>
                        <a:t> bakterilerin sebat etmesi</a:t>
                      </a:r>
                      <a:endParaRPr lang="tr-TR" dirty="0"/>
                    </a:p>
                  </a:txBody>
                  <a:tcPr/>
                </a:tc>
                <a:extLst>
                  <a:ext uri="{0D108BD9-81ED-4DB2-BD59-A6C34878D82A}">
                    <a16:rowId xmlns:a16="http://schemas.microsoft.com/office/drawing/2014/main" val="1344227346"/>
                  </a:ext>
                </a:extLst>
              </a:tr>
              <a:tr h="358746">
                <a:tc>
                  <a:txBody>
                    <a:bodyPr/>
                    <a:lstStyle/>
                    <a:p>
                      <a:r>
                        <a:rPr lang="tr-TR" dirty="0"/>
                        <a:t>Diyabet</a:t>
                      </a:r>
                    </a:p>
                  </a:txBody>
                  <a:tcPr/>
                </a:tc>
                <a:tc>
                  <a:txBody>
                    <a:bodyPr/>
                    <a:lstStyle/>
                    <a:p>
                      <a:r>
                        <a:rPr lang="tr-TR" dirty="0"/>
                        <a:t>Komplike İYE </a:t>
                      </a:r>
                    </a:p>
                  </a:txBody>
                  <a:tcPr/>
                </a:tc>
                <a:extLst>
                  <a:ext uri="{0D108BD9-81ED-4DB2-BD59-A6C34878D82A}">
                    <a16:rowId xmlns:a16="http://schemas.microsoft.com/office/drawing/2014/main" val="1774740741"/>
                  </a:ext>
                </a:extLst>
              </a:tr>
              <a:tr h="619206">
                <a:tc>
                  <a:txBody>
                    <a:bodyPr/>
                    <a:lstStyle/>
                    <a:p>
                      <a:r>
                        <a:rPr lang="tr-TR" dirty="0" err="1"/>
                        <a:t>İmmünsüpresyon</a:t>
                      </a:r>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a:t>Komplike İYE </a:t>
                      </a:r>
                    </a:p>
                  </a:txBody>
                  <a:tcPr/>
                </a:tc>
                <a:extLst>
                  <a:ext uri="{0D108BD9-81ED-4DB2-BD59-A6C34878D82A}">
                    <a16:rowId xmlns:a16="http://schemas.microsoft.com/office/drawing/2014/main" val="355418450"/>
                  </a:ext>
                </a:extLst>
              </a:tr>
            </a:tbl>
          </a:graphicData>
        </a:graphic>
      </p:graphicFrame>
      <p:sp>
        <p:nvSpPr>
          <p:cNvPr id="6" name="Unvan 1"/>
          <p:cNvSpPr>
            <a:spLocks noGrp="1"/>
          </p:cNvSpPr>
          <p:nvPr>
            <p:ph type="title"/>
          </p:nvPr>
        </p:nvSpPr>
        <p:spPr>
          <a:xfrm>
            <a:off x="1567172" y="600047"/>
            <a:ext cx="9805736" cy="1280890"/>
          </a:xfrm>
        </p:spPr>
        <p:txBody>
          <a:bodyPr>
            <a:normAutofit/>
          </a:bodyPr>
          <a:lstStyle/>
          <a:p>
            <a:pPr algn="ctr"/>
            <a:r>
              <a:rPr lang="tr-TR" sz="2800" b="1" dirty="0">
                <a:solidFill>
                  <a:srgbClr val="FF0000"/>
                </a:solidFill>
              </a:rPr>
              <a:t>KIRMIZI BAYRAK BULGULARI VE AYIRICI TANI</a:t>
            </a:r>
          </a:p>
        </p:txBody>
      </p:sp>
    </p:spTree>
    <p:extLst>
      <p:ext uri="{BB962C8B-B14F-4D97-AF65-F5344CB8AC3E}">
        <p14:creationId xmlns:p14="http://schemas.microsoft.com/office/powerpoint/2010/main" val="4058992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06932C-BBEC-1B8C-E450-7D53E1F71369}"/>
              </a:ext>
            </a:extLst>
          </p:cNvPr>
          <p:cNvSpPr>
            <a:spLocks noGrp="1"/>
          </p:cNvSpPr>
          <p:nvPr>
            <p:ph type="title"/>
          </p:nvPr>
        </p:nvSpPr>
        <p:spPr>
          <a:xfrm>
            <a:off x="335280" y="341085"/>
            <a:ext cx="11521440" cy="1045664"/>
          </a:xfrm>
          <a:solidFill>
            <a:schemeClr val="accent1">
              <a:lumMod val="20000"/>
              <a:lumOff val="80000"/>
            </a:schemeClr>
          </a:solidFill>
        </p:spPr>
        <p:txBody>
          <a:bodyPr/>
          <a:lstStyle/>
          <a:p>
            <a:pPr algn="ctr"/>
            <a:r>
              <a:rPr lang="tr-TR" sz="2400" b="1" dirty="0">
                <a:latin typeface="Times New Roman" panose="02020603050405020304" pitchFamily="18" charset="0"/>
                <a:cs typeface="Times New Roman" panose="02020603050405020304" pitchFamily="18" charset="0"/>
              </a:rPr>
              <a:t>Kimi sevk edelim?</a:t>
            </a:r>
          </a:p>
        </p:txBody>
      </p:sp>
      <p:sp>
        <p:nvSpPr>
          <p:cNvPr id="3" name="İçerik Yer Tutucusu 2">
            <a:extLst>
              <a:ext uri="{FF2B5EF4-FFF2-40B4-BE49-F238E27FC236}">
                <a16:creationId xmlns:a16="http://schemas.microsoft.com/office/drawing/2014/main" id="{E3145BB5-CA25-F380-3DD5-A351018D33A7}"/>
              </a:ext>
            </a:extLst>
          </p:cNvPr>
          <p:cNvSpPr>
            <a:spLocks noGrp="1"/>
          </p:cNvSpPr>
          <p:nvPr>
            <p:ph idx="1"/>
          </p:nvPr>
        </p:nvSpPr>
        <p:spPr>
          <a:xfrm>
            <a:off x="522059" y="1386749"/>
            <a:ext cx="10515600" cy="3943787"/>
          </a:xfrm>
        </p:spPr>
        <p:txBody>
          <a:bodyPr>
            <a:noAutofit/>
          </a:bodyPr>
          <a:lstStyle/>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Yaş &lt;2 ay</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Sürekli yüksek ateş (örneğin&gt; 38.4 ° C /&gt; 101 ° F), ağrı ve belirgin güçsüzlük </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Akut komplike İYE olan hastalar</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İdrar yolu obstrüksiyonundan şüphelenildiğinde </a:t>
            </a:r>
          </a:p>
          <a:p>
            <a:pPr lvl="1">
              <a:buClr>
                <a:schemeClr val="accent1">
                  <a:lumMod val="60000"/>
                  <a:lumOff val="40000"/>
                </a:schemeClr>
              </a:buClr>
              <a:buFont typeface="Wingdings" pitchFamily="2" charset="2"/>
              <a:buChar char="§"/>
            </a:pPr>
            <a:r>
              <a:rPr lang="tr-TR" sz="2000" cap="none" dirty="0" err="1">
                <a:latin typeface="Times New Roman" pitchFamily="18" charset="0"/>
                <a:cs typeface="Times New Roman" pitchFamily="18" charset="0"/>
              </a:rPr>
              <a:t>Ürosepsis</a:t>
            </a:r>
            <a:r>
              <a:rPr lang="tr-TR" sz="2000" cap="none" dirty="0">
                <a:latin typeface="Times New Roman" pitchFamily="18" charset="0"/>
                <a:cs typeface="Times New Roman" pitchFamily="18" charset="0"/>
              </a:rPr>
              <a:t> kliniği (septik görünüm, sürekli kusma, orta-ağır dehidratasyon hipotansiyon, zayıf kapiller dolum)</a:t>
            </a:r>
          </a:p>
          <a:p>
            <a:pPr lvl="1">
              <a:buClr>
                <a:schemeClr val="accent1">
                  <a:lumMod val="60000"/>
                  <a:lumOff val="40000"/>
                </a:schemeClr>
              </a:buClr>
              <a:buFont typeface="Wingdings" pitchFamily="2" charset="2"/>
              <a:buChar char="§"/>
            </a:pPr>
            <a:r>
              <a:rPr lang="tr-TR" sz="2000" cap="none" dirty="0" err="1">
                <a:latin typeface="Times New Roman" pitchFamily="18" charset="0"/>
                <a:cs typeface="Times New Roman" pitchFamily="18" charset="0"/>
              </a:rPr>
              <a:t>İmmünsupresyon</a:t>
            </a:r>
            <a:r>
              <a:rPr lang="tr-TR" sz="2000" cap="none" dirty="0">
                <a:latin typeface="Times New Roman" pitchFamily="18" charset="0"/>
                <a:cs typeface="Times New Roman" pitchFamily="18" charset="0"/>
              </a:rPr>
              <a:t> veya eşlik eden önemli hastalıklar</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Kusma veya oral ilaçları tolere edememe</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Ayaktan tedaviye yanıt vermeme</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Ayaktan takibi sürdüremeyecek hastalar </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Tüm erkek çocukları ilk </a:t>
            </a:r>
            <a:r>
              <a:rPr lang="tr-TR" sz="2000" cap="none">
                <a:latin typeface="Times New Roman" pitchFamily="18" charset="0"/>
                <a:cs typeface="Times New Roman" pitchFamily="18" charset="0"/>
              </a:rPr>
              <a:t>enfeksiyon sonrası</a:t>
            </a:r>
            <a:endParaRPr lang="tr-TR" sz="2000" cap="none" dirty="0">
              <a:latin typeface="Times New Roman" pitchFamily="18" charset="0"/>
              <a:cs typeface="Times New Roman" pitchFamily="18" charset="0"/>
            </a:endParaRP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İlk enfeksiyon sonrası, &lt;5 yaş altındaki kız çocukları</a:t>
            </a:r>
          </a:p>
          <a:p>
            <a:pPr lvl="1">
              <a:buClr>
                <a:schemeClr val="accent1">
                  <a:lumMod val="60000"/>
                  <a:lumOff val="40000"/>
                </a:schemeClr>
              </a:buClr>
              <a:buFont typeface="Wingdings" pitchFamily="2" charset="2"/>
              <a:buChar char="§"/>
            </a:pPr>
            <a:r>
              <a:rPr lang="tr-TR" sz="2000" cap="none" dirty="0">
                <a:latin typeface="Times New Roman" pitchFamily="18" charset="0"/>
                <a:cs typeface="Times New Roman" pitchFamily="18" charset="0"/>
              </a:rPr>
              <a:t>Tekrarlayan idrar yolu enfeksiyonu olan tüm kız çocuklar</a:t>
            </a:r>
          </a:p>
          <a:p>
            <a:pPr lvl="1">
              <a:buClr>
                <a:schemeClr val="accent1">
                  <a:lumMod val="75000"/>
                </a:schemeClr>
              </a:buClr>
              <a:buFont typeface="Wingdings" pitchFamily="2" charset="2"/>
              <a:buChar char="§"/>
            </a:pPr>
            <a:endParaRPr lang="tr-TR" sz="2000" cap="none" dirty="0">
              <a:latin typeface="Times New Roman" pitchFamily="18" charset="0"/>
              <a:cs typeface="Times New Roman" pitchFamily="18" charset="0"/>
            </a:endParaRPr>
          </a:p>
          <a:p>
            <a:pPr lvl="1">
              <a:buNone/>
            </a:pPr>
            <a:endParaRPr lang="tr-TR" sz="2000" cap="none" dirty="0">
              <a:latin typeface="Times New Roman" pitchFamily="18" charset="0"/>
              <a:cs typeface="Times New Roman" pitchFamily="18" charset="0"/>
            </a:endParaRPr>
          </a:p>
          <a:p>
            <a:pPr marL="228600" lvl="1">
              <a:spcBef>
                <a:spcPts val="1000"/>
              </a:spcBef>
            </a:pPr>
            <a:endParaRPr lang="tr-TR" sz="2000" cap="none" dirty="0">
              <a:latin typeface="Times New Roman" pitchFamily="18" charset="0"/>
              <a:cs typeface="Times New Roman" pitchFamily="18" charset="0"/>
            </a:endParaRPr>
          </a:p>
          <a:p>
            <a:endParaRPr lang="tr-TR" cap="none" dirty="0">
              <a:latin typeface="Times New Roman" pitchFamily="18" charset="0"/>
              <a:cs typeface="Times New Roman" pitchFamily="18" charset="0"/>
            </a:endParaRPr>
          </a:p>
          <a:p>
            <a:endParaRPr lang="tr-TR" cap="none" dirty="0">
              <a:latin typeface="Times New Roman" pitchFamily="18" charset="0"/>
              <a:cs typeface="Times New Roman" pitchFamily="18" charset="0"/>
            </a:endParaRPr>
          </a:p>
          <a:p>
            <a:endParaRPr lang="tr-TR" cap="none" dirty="0"/>
          </a:p>
        </p:txBody>
      </p:sp>
    </p:spTree>
    <p:extLst>
      <p:ext uri="{BB962C8B-B14F-4D97-AF65-F5344CB8AC3E}">
        <p14:creationId xmlns:p14="http://schemas.microsoft.com/office/powerpoint/2010/main" val="17238108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0B5E55-8D3D-8049-7919-B647BF097811}"/>
              </a:ext>
            </a:extLst>
          </p:cNvPr>
          <p:cNvSpPr>
            <a:spLocks noGrp="1"/>
          </p:cNvSpPr>
          <p:nvPr>
            <p:ph type="title"/>
          </p:nvPr>
        </p:nvSpPr>
        <p:spPr>
          <a:xfrm>
            <a:off x="314178" y="413751"/>
            <a:ext cx="11563643" cy="956604"/>
          </a:xfrm>
          <a:solidFill>
            <a:schemeClr val="accent1">
              <a:lumMod val="20000"/>
              <a:lumOff val="80000"/>
            </a:schemeClr>
          </a:solidFill>
        </p:spPr>
        <p:txBody>
          <a:bodyPr/>
          <a:lstStyle/>
          <a:p>
            <a:pPr algn="ctr"/>
            <a:r>
              <a:rPr lang="tr-TR" sz="2400" b="1" dirty="0">
                <a:latin typeface="Times New Roman" panose="02020603050405020304" pitchFamily="18" charset="0"/>
                <a:cs typeface="Times New Roman" panose="02020603050405020304" pitchFamily="18" charset="0"/>
              </a:rPr>
              <a:t>KORUNMA</a:t>
            </a:r>
            <a:r>
              <a:rPr lang="tr-TR" b="1" dirty="0"/>
              <a:t> </a:t>
            </a:r>
          </a:p>
        </p:txBody>
      </p:sp>
      <p:sp>
        <p:nvSpPr>
          <p:cNvPr id="3" name="İçerik Yer Tutucusu 2">
            <a:extLst>
              <a:ext uri="{FF2B5EF4-FFF2-40B4-BE49-F238E27FC236}">
                <a16:creationId xmlns:a16="http://schemas.microsoft.com/office/drawing/2014/main" id="{CB51A50E-84EC-5645-7663-DA1580FA6211}"/>
              </a:ext>
            </a:extLst>
          </p:cNvPr>
          <p:cNvSpPr>
            <a:spLocks noGrp="1"/>
          </p:cNvSpPr>
          <p:nvPr>
            <p:ph idx="1"/>
          </p:nvPr>
        </p:nvSpPr>
        <p:spPr>
          <a:xfrm>
            <a:off x="907773" y="1815686"/>
            <a:ext cx="10515600" cy="4351338"/>
          </a:xfrm>
        </p:spPr>
        <p:txBody>
          <a:bodyPr>
            <a:normAutofit/>
          </a:bodyPr>
          <a:lstStyle/>
          <a:p>
            <a:pPr>
              <a:lnSpc>
                <a:spcPct val="150000"/>
              </a:lnSpc>
              <a:buClr>
                <a:schemeClr val="accent1">
                  <a:lumMod val="60000"/>
                  <a:lumOff val="40000"/>
                </a:schemeClr>
              </a:buClr>
            </a:pPr>
            <a:r>
              <a:rPr lang="tr-TR" sz="2200" cap="none" dirty="0">
                <a:latin typeface="Times New Roman" pitchFamily="18" charset="0"/>
                <a:cs typeface="Times New Roman" pitchFamily="18" charset="0"/>
              </a:rPr>
              <a:t>Risk faktörlerinin belirlenmesi</a:t>
            </a:r>
          </a:p>
          <a:p>
            <a:pPr>
              <a:lnSpc>
                <a:spcPct val="150000"/>
              </a:lnSpc>
              <a:buClr>
                <a:schemeClr val="accent1">
                  <a:lumMod val="60000"/>
                  <a:lumOff val="40000"/>
                </a:schemeClr>
              </a:buClr>
            </a:pPr>
            <a:r>
              <a:rPr lang="tr-TR" sz="2200" cap="none" dirty="0">
                <a:latin typeface="Times New Roman" pitchFamily="18" charset="0"/>
                <a:cs typeface="Times New Roman" pitchFamily="18" charset="0"/>
              </a:rPr>
              <a:t>Var olan risk faktörlerinin giderilmesine yönelik stratejiler</a:t>
            </a:r>
          </a:p>
          <a:p>
            <a:pPr>
              <a:lnSpc>
                <a:spcPct val="150000"/>
              </a:lnSpc>
              <a:buClr>
                <a:schemeClr val="accent1">
                  <a:lumMod val="60000"/>
                  <a:lumOff val="40000"/>
                </a:schemeClr>
              </a:buClr>
            </a:pPr>
            <a:r>
              <a:rPr lang="tr-TR" sz="2200" cap="none" dirty="0">
                <a:latin typeface="Times New Roman" pitchFamily="18" charset="0"/>
                <a:cs typeface="Times New Roman" pitchFamily="18" charset="0"/>
              </a:rPr>
              <a:t>Endikasyon dışı kateter uygulamama</a:t>
            </a:r>
          </a:p>
          <a:p>
            <a:pPr>
              <a:lnSpc>
                <a:spcPct val="150000"/>
              </a:lnSpc>
              <a:buClr>
                <a:schemeClr val="accent1">
                  <a:lumMod val="60000"/>
                  <a:lumOff val="40000"/>
                </a:schemeClr>
              </a:buClr>
            </a:pPr>
            <a:r>
              <a:rPr lang="tr-TR" sz="2200" cap="none" dirty="0">
                <a:latin typeface="Times New Roman" pitchFamily="18" charset="0"/>
                <a:cs typeface="Times New Roman" pitchFamily="18" charset="0"/>
              </a:rPr>
              <a:t>Bol sıvı alımı </a:t>
            </a:r>
          </a:p>
          <a:p>
            <a:pPr>
              <a:lnSpc>
                <a:spcPct val="150000"/>
              </a:lnSpc>
              <a:buClr>
                <a:schemeClr val="accent1">
                  <a:lumMod val="60000"/>
                  <a:lumOff val="40000"/>
                </a:schemeClr>
              </a:buClr>
            </a:pPr>
            <a:r>
              <a:rPr lang="tr-TR" sz="2200" cap="none" dirty="0">
                <a:latin typeface="Times New Roman" pitchFamily="18" charset="0"/>
                <a:cs typeface="Times New Roman" pitchFamily="18" charset="0"/>
              </a:rPr>
              <a:t>Tuvalet alışkanlığı ve hijyenini sağlama</a:t>
            </a:r>
          </a:p>
          <a:p>
            <a:pPr>
              <a:lnSpc>
                <a:spcPct val="150000"/>
              </a:lnSpc>
              <a:buClr>
                <a:schemeClr val="accent1">
                  <a:lumMod val="60000"/>
                  <a:lumOff val="40000"/>
                </a:schemeClr>
              </a:buClr>
            </a:pPr>
            <a:r>
              <a:rPr lang="tr-TR" sz="2200" cap="none" dirty="0">
                <a:latin typeface="Times New Roman" pitchFamily="18" charset="0"/>
                <a:cs typeface="Times New Roman" pitchFamily="18" charset="0"/>
              </a:rPr>
              <a:t>Hastanede yatış süresini kısaltma</a:t>
            </a:r>
          </a:p>
        </p:txBody>
      </p:sp>
    </p:spTree>
    <p:extLst>
      <p:ext uri="{BB962C8B-B14F-4D97-AF65-F5344CB8AC3E}">
        <p14:creationId xmlns:p14="http://schemas.microsoft.com/office/powerpoint/2010/main" val="40928856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0C2E6E6-BCD3-6C69-6AF7-77F7A5EB58C6}"/>
              </a:ext>
            </a:extLst>
          </p:cNvPr>
          <p:cNvSpPr>
            <a:spLocks noGrp="1"/>
          </p:cNvSpPr>
          <p:nvPr>
            <p:ph idx="1"/>
          </p:nvPr>
        </p:nvSpPr>
        <p:spPr>
          <a:xfrm>
            <a:off x="866054" y="1418730"/>
            <a:ext cx="10515600" cy="4351338"/>
          </a:xfrm>
        </p:spPr>
        <p:txBody>
          <a:bodyPr>
            <a:noAutofit/>
          </a:bodyPr>
          <a:lstStyle/>
          <a:p>
            <a:pPr>
              <a:lnSpc>
                <a:spcPct val="150000"/>
              </a:lnSpc>
              <a:buClr>
                <a:schemeClr val="accent1">
                  <a:lumMod val="60000"/>
                  <a:lumOff val="40000"/>
                </a:schemeClr>
              </a:buClr>
            </a:pPr>
            <a:r>
              <a:rPr lang="tr-TR" cap="none" dirty="0" err="1">
                <a:latin typeface="Times New Roman" panose="02020603050405020304" pitchFamily="18" charset="0"/>
                <a:cs typeface="Times New Roman" panose="02020603050405020304" pitchFamily="18" charset="0"/>
              </a:rPr>
              <a:t>Dizüri</a:t>
            </a:r>
            <a:r>
              <a:rPr lang="tr-TR" cap="none" dirty="0">
                <a:latin typeface="Times New Roman" panose="02020603050405020304" pitchFamily="18" charset="0"/>
                <a:cs typeface="Times New Roman" panose="02020603050405020304" pitchFamily="18" charset="0"/>
              </a:rPr>
              <a:t>, sık idrar yapma isteği ile birlikte </a:t>
            </a:r>
            <a:r>
              <a:rPr lang="tr-TR" cap="none" dirty="0" err="1">
                <a:latin typeface="Times New Roman" panose="02020603050405020304" pitchFamily="18" charset="0"/>
                <a:cs typeface="Times New Roman" panose="02020603050405020304" pitchFamily="18" charset="0"/>
              </a:rPr>
              <a:t>piyüri</a:t>
            </a:r>
            <a:r>
              <a:rPr lang="tr-TR" cap="none" dirty="0">
                <a:latin typeface="Times New Roman" panose="02020603050405020304" pitchFamily="18" charset="0"/>
                <a:cs typeface="Times New Roman" panose="02020603050405020304" pitchFamily="18" charset="0"/>
              </a:rPr>
              <a:t> ve/veya idrarda nitrit olması idrar yolu enfeksiyon tanısını koydurucudur.</a:t>
            </a:r>
          </a:p>
          <a:p>
            <a:pPr>
              <a:lnSpc>
                <a:spcPct val="150000"/>
              </a:lnSpc>
              <a:buClr>
                <a:schemeClr val="accent1">
                  <a:lumMod val="60000"/>
                  <a:lumOff val="40000"/>
                </a:schemeClr>
              </a:buClr>
            </a:pPr>
            <a:r>
              <a:rPr lang="tr-TR" cap="none" dirty="0">
                <a:latin typeface="Times New Roman" panose="02020603050405020304" pitchFamily="18" charset="0"/>
                <a:cs typeface="Times New Roman" panose="02020603050405020304" pitchFamily="18" charset="0"/>
              </a:rPr>
              <a:t>Semptom olmadan, her </a:t>
            </a:r>
            <a:r>
              <a:rPr lang="tr-TR" cap="none" dirty="0" err="1">
                <a:latin typeface="Times New Roman" panose="02020603050405020304" pitchFamily="18" charset="0"/>
                <a:cs typeface="Times New Roman" panose="02020603050405020304" pitchFamily="18" charset="0"/>
              </a:rPr>
              <a:t>piyüri</a:t>
            </a:r>
            <a:r>
              <a:rPr lang="tr-TR" cap="none" dirty="0">
                <a:latin typeface="Times New Roman" panose="02020603050405020304" pitchFamily="18" charset="0"/>
                <a:cs typeface="Times New Roman" panose="02020603050405020304" pitchFamily="18" charset="0"/>
              </a:rPr>
              <a:t> idrar yolu infeksiyonu gibi tedavi edilmemelidir. </a:t>
            </a:r>
            <a:r>
              <a:rPr lang="tr-TR" cap="none" dirty="0" err="1">
                <a:latin typeface="Times New Roman" panose="02020603050405020304" pitchFamily="18" charset="0"/>
                <a:cs typeface="Times New Roman" panose="02020603050405020304" pitchFamily="18" charset="0"/>
              </a:rPr>
              <a:t>Piyüri</a:t>
            </a:r>
            <a:r>
              <a:rPr lang="tr-TR" cap="none" dirty="0">
                <a:latin typeface="Times New Roman" panose="02020603050405020304" pitchFamily="18" charset="0"/>
                <a:cs typeface="Times New Roman" panose="02020603050405020304" pitchFamily="18" charset="0"/>
              </a:rPr>
              <a:t> enfeksiyon dışı nedenlerle de görülebilir.</a:t>
            </a:r>
          </a:p>
          <a:p>
            <a:pPr>
              <a:lnSpc>
                <a:spcPct val="150000"/>
              </a:lnSpc>
              <a:buClr>
                <a:schemeClr val="accent1">
                  <a:lumMod val="60000"/>
                  <a:lumOff val="40000"/>
                </a:schemeClr>
              </a:buClr>
            </a:pPr>
            <a:r>
              <a:rPr lang="tr-TR" cap="none" dirty="0">
                <a:latin typeface="Times New Roman" panose="02020603050405020304" pitchFamily="18" charset="0"/>
                <a:cs typeface="Times New Roman" panose="02020603050405020304" pitchFamily="18" charset="0"/>
              </a:rPr>
              <a:t>Özellikle erkeklerde idrar yolu enfeksiyonunda anatomik bozukluklar araştırılmalıdır.</a:t>
            </a:r>
          </a:p>
          <a:p>
            <a:pPr>
              <a:lnSpc>
                <a:spcPct val="150000"/>
              </a:lnSpc>
              <a:buClr>
                <a:schemeClr val="accent1">
                  <a:lumMod val="60000"/>
                  <a:lumOff val="40000"/>
                </a:schemeClr>
              </a:buClr>
            </a:pPr>
            <a:r>
              <a:rPr lang="tr-TR" cap="none" dirty="0">
                <a:latin typeface="Times New Roman" panose="02020603050405020304" pitchFamily="18" charset="0"/>
                <a:cs typeface="Times New Roman" panose="02020603050405020304" pitchFamily="18" charset="0"/>
              </a:rPr>
              <a:t>Asemptomatik bakteriüri taraması ve tedavisi; gebelerde, böbrek nakil hastalarında ve  mukozal kanama riski olan endoskopik ürolojik girişimlerde önerilmektedir.</a:t>
            </a:r>
          </a:p>
          <a:p>
            <a:pPr>
              <a:lnSpc>
                <a:spcPct val="150000"/>
              </a:lnSpc>
              <a:buClr>
                <a:schemeClr val="accent1">
                  <a:lumMod val="60000"/>
                  <a:lumOff val="40000"/>
                </a:schemeClr>
              </a:buClr>
            </a:pPr>
            <a:r>
              <a:rPr lang="tr-TR" cap="none" dirty="0">
                <a:latin typeface="Times New Roman" panose="02020603050405020304" pitchFamily="18" charset="0"/>
                <a:cs typeface="Times New Roman" panose="02020603050405020304" pitchFamily="18" charset="0"/>
              </a:rPr>
              <a:t>Kateter ilişkili iye akut komplike iye gibi tedavi edilmelidir.</a:t>
            </a:r>
          </a:p>
          <a:p>
            <a:pPr>
              <a:lnSpc>
                <a:spcPct val="150000"/>
              </a:lnSpc>
              <a:buClr>
                <a:schemeClr val="accent1">
                  <a:lumMod val="60000"/>
                  <a:lumOff val="40000"/>
                </a:schemeClr>
              </a:buClr>
            </a:pPr>
            <a:r>
              <a:rPr lang="tr-TR" cap="none" dirty="0">
                <a:latin typeface="Times New Roman" panose="02020603050405020304" pitchFamily="18" charset="0"/>
                <a:cs typeface="Times New Roman" panose="02020603050405020304" pitchFamily="18" charset="0"/>
              </a:rPr>
              <a:t>Sebebi açıklanamayan ateş (≥38) ile başvuran çocuklarda da en geç 24 saat içinde idrar analizi yapılmalıdır.</a:t>
            </a:r>
          </a:p>
          <a:p>
            <a:pPr>
              <a:buClr>
                <a:schemeClr val="accent1">
                  <a:lumMod val="75000"/>
                </a:schemeClr>
              </a:buClr>
            </a:pPr>
            <a:endParaRPr lang="tr-TR" cap="none" dirty="0">
              <a:latin typeface="Times New Roman" panose="02020603050405020304" pitchFamily="18" charset="0"/>
              <a:cs typeface="Times New Roman" panose="02020603050405020304" pitchFamily="18" charset="0"/>
            </a:endParaRPr>
          </a:p>
        </p:txBody>
      </p:sp>
      <p:sp>
        <p:nvSpPr>
          <p:cNvPr id="5" name="Metin kutusu 4">
            <a:extLst>
              <a:ext uri="{FF2B5EF4-FFF2-40B4-BE49-F238E27FC236}">
                <a16:creationId xmlns:a16="http://schemas.microsoft.com/office/drawing/2014/main" id="{2C3DBBAA-6552-3CA5-0A8C-30415D66A40B}"/>
              </a:ext>
            </a:extLst>
          </p:cNvPr>
          <p:cNvSpPr txBox="1"/>
          <p:nvPr/>
        </p:nvSpPr>
        <p:spPr>
          <a:xfrm>
            <a:off x="660619" y="218401"/>
            <a:ext cx="10926470" cy="1200329"/>
          </a:xfrm>
          <a:prstGeom prst="rect">
            <a:avLst/>
          </a:prstGeom>
          <a:solidFill>
            <a:schemeClr val="accent1">
              <a:lumMod val="20000"/>
              <a:lumOff val="80000"/>
            </a:schemeClr>
          </a:solidFill>
          <a:ln>
            <a:solidFill>
              <a:schemeClr val="accent1"/>
            </a:solidFill>
          </a:ln>
        </p:spPr>
        <p:txBody>
          <a:bodyPr wrap="square" rtlCol="0">
            <a:spAutoFit/>
          </a:bodyPr>
          <a:lstStyle/>
          <a:p>
            <a:pPr algn="ctr"/>
            <a:endParaRPr lang="tr-TR" sz="2400" dirty="0">
              <a:latin typeface="Times New Roman" panose="02020603050405020304" pitchFamily="18" charset="0"/>
              <a:cs typeface="Times New Roman" panose="02020603050405020304" pitchFamily="18" charset="0"/>
            </a:endParaRPr>
          </a:p>
          <a:p>
            <a:pPr algn="ctr"/>
            <a:r>
              <a:rPr lang="tr-TR" sz="2400" dirty="0">
                <a:latin typeface="Times New Roman" panose="02020603050405020304" pitchFamily="18" charset="0"/>
                <a:cs typeface="Times New Roman" panose="02020603050405020304" pitchFamily="18" charset="0"/>
              </a:rPr>
              <a:t>AKILDA KALACAKLAR</a:t>
            </a:r>
          </a:p>
          <a:p>
            <a:pPr algn="ct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1809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069E48-4873-BDBF-E84A-A8020B115497}"/>
              </a:ext>
            </a:extLst>
          </p:cNvPr>
          <p:cNvSpPr>
            <a:spLocks noGrp="1"/>
          </p:cNvSpPr>
          <p:nvPr>
            <p:ph type="title"/>
          </p:nvPr>
        </p:nvSpPr>
        <p:spPr>
          <a:xfrm>
            <a:off x="378372" y="349962"/>
            <a:ext cx="11449194" cy="991822"/>
          </a:xfrm>
          <a:solidFill>
            <a:schemeClr val="accent1">
              <a:lumMod val="20000"/>
              <a:lumOff val="80000"/>
            </a:schemeClr>
          </a:solidFill>
        </p:spPr>
        <p:txBody>
          <a:bodyPr>
            <a:normAutofit/>
          </a:bodyPr>
          <a:lstStyle/>
          <a:p>
            <a:pPr algn="ctr"/>
            <a:r>
              <a:rPr lang="tr-TR" sz="2400" dirty="0">
                <a:latin typeface="Times New Roman" panose="02020603050405020304" pitchFamily="18" charset="0"/>
                <a:cs typeface="Times New Roman" panose="02020603050405020304" pitchFamily="18" charset="0"/>
              </a:rPr>
              <a:t>KAYNAKÇA</a:t>
            </a:r>
          </a:p>
        </p:txBody>
      </p:sp>
      <p:sp>
        <p:nvSpPr>
          <p:cNvPr id="3" name="İçerik Yer Tutucusu 2">
            <a:extLst>
              <a:ext uri="{FF2B5EF4-FFF2-40B4-BE49-F238E27FC236}">
                <a16:creationId xmlns:a16="http://schemas.microsoft.com/office/drawing/2014/main" id="{385EFCED-EBF5-355D-FD13-3CC14C03394B}"/>
              </a:ext>
            </a:extLst>
          </p:cNvPr>
          <p:cNvSpPr>
            <a:spLocks noGrp="1"/>
          </p:cNvSpPr>
          <p:nvPr>
            <p:ph idx="1"/>
          </p:nvPr>
        </p:nvSpPr>
        <p:spPr>
          <a:xfrm>
            <a:off x="838200" y="1667603"/>
            <a:ext cx="10515600" cy="4351338"/>
          </a:xfrm>
        </p:spPr>
        <p:txBody>
          <a:bodyPr>
            <a:normAutofit fontScale="77500" lnSpcReduction="20000"/>
          </a:bodyPr>
          <a:lstStyle/>
          <a:p>
            <a:pPr>
              <a:lnSpc>
                <a:spcPct val="150000"/>
              </a:lnSpc>
              <a:buClr>
                <a:schemeClr val="accent1">
                  <a:lumMod val="60000"/>
                  <a:lumOff val="40000"/>
                </a:schemeClr>
              </a:buClr>
            </a:pPr>
            <a:r>
              <a:rPr lang="tr-TR" sz="2200" dirty="0">
                <a:latin typeface="Times New Roman" pitchFamily="18" charset="0"/>
                <a:cs typeface="Times New Roman" pitchFamily="18" charset="0"/>
              </a:rPr>
              <a:t>Türk NEFROLOJİ DERNEĞİ, 2019</a:t>
            </a:r>
          </a:p>
          <a:p>
            <a:pPr>
              <a:lnSpc>
                <a:spcPct val="150000"/>
              </a:lnSpc>
              <a:buClr>
                <a:schemeClr val="accent1">
                  <a:lumMod val="60000"/>
                  <a:lumOff val="40000"/>
                </a:schemeClr>
              </a:buClr>
            </a:pPr>
            <a:r>
              <a:rPr lang="tr-TR" sz="2200" dirty="0">
                <a:latin typeface="Times New Roman" pitchFamily="18" charset="0"/>
                <a:cs typeface="Times New Roman" pitchFamily="18" charset="0"/>
              </a:rPr>
              <a:t>GÜNCEL TIP DERNEĞİ, 2020 </a:t>
            </a:r>
          </a:p>
          <a:p>
            <a:pPr>
              <a:lnSpc>
                <a:spcPct val="150000"/>
              </a:lnSpc>
              <a:buClr>
                <a:schemeClr val="accent1">
                  <a:lumMod val="60000"/>
                  <a:lumOff val="40000"/>
                </a:schemeClr>
              </a:buClr>
            </a:pPr>
            <a:r>
              <a:rPr lang="tr-TR" sz="2200" dirty="0">
                <a:latin typeface="Times New Roman" pitchFamily="18" charset="0"/>
                <a:cs typeface="Times New Roman" pitchFamily="18" charset="0"/>
              </a:rPr>
              <a:t>TÜRKİYE MİLLİ PEDİATRİ DERNEĞİ ÇOCUK NEFROLOJİ DERNEĞİ ORTAK KILAVUZU, 2014</a:t>
            </a:r>
          </a:p>
          <a:p>
            <a:pPr>
              <a:lnSpc>
                <a:spcPct val="150000"/>
              </a:lnSpc>
              <a:buClr>
                <a:schemeClr val="accent1">
                  <a:lumMod val="60000"/>
                  <a:lumOff val="40000"/>
                </a:schemeClr>
              </a:buClr>
            </a:pPr>
            <a:r>
              <a:rPr lang="tr-TR" sz="2200" dirty="0">
                <a:latin typeface="Times New Roman" pitchFamily="18" charset="0"/>
                <a:cs typeface="Times New Roman" pitchFamily="18" charset="0"/>
              </a:rPr>
              <a:t>AİLE HEKİMLİĞİ SIK GÖRÜLEN HASTALIKLAR REÇETELEME REHBERİ 2.BASKI, 2022</a:t>
            </a:r>
          </a:p>
          <a:p>
            <a:pPr>
              <a:lnSpc>
                <a:spcPct val="150000"/>
              </a:lnSpc>
              <a:buClr>
                <a:schemeClr val="accent1">
                  <a:lumMod val="60000"/>
                  <a:lumOff val="40000"/>
                </a:schemeClr>
              </a:buClr>
            </a:pPr>
            <a:r>
              <a:rPr lang="tr-TR" sz="2200" dirty="0">
                <a:latin typeface="Times New Roman" pitchFamily="18" charset="0"/>
                <a:cs typeface="Times New Roman" pitchFamily="18" charset="0"/>
              </a:rPr>
              <a:t>AVRUPA ÜROLOJİ DERNEĞİ KILAVUZLARI, 2022</a:t>
            </a:r>
          </a:p>
          <a:p>
            <a:pPr>
              <a:lnSpc>
                <a:spcPct val="150000"/>
              </a:lnSpc>
              <a:buClr>
                <a:schemeClr val="accent1">
                  <a:lumMod val="60000"/>
                  <a:lumOff val="40000"/>
                </a:schemeClr>
              </a:buClr>
            </a:pPr>
            <a:r>
              <a:rPr lang="tr-TR" sz="2000" dirty="0">
                <a:latin typeface="Times New Roman" pitchFamily="18" charset="0"/>
                <a:cs typeface="Times New Roman" pitchFamily="18" charset="0"/>
              </a:rPr>
              <a:t>TÜRK KLİNİK MİKROBİYOLOJİ VE İNFEKSİYON HASTALIKLARI DERNEĞİ, 2020</a:t>
            </a:r>
          </a:p>
          <a:p>
            <a:pPr>
              <a:lnSpc>
                <a:spcPct val="150000"/>
              </a:lnSpc>
              <a:buClr>
                <a:schemeClr val="accent1">
                  <a:lumMod val="60000"/>
                  <a:lumOff val="40000"/>
                </a:schemeClr>
              </a:buClr>
            </a:pPr>
            <a:r>
              <a:rPr lang="tr-TR" sz="2000" dirty="0">
                <a:latin typeface="Times New Roman" pitchFamily="18" charset="0"/>
                <a:cs typeface="Times New Roman" pitchFamily="18" charset="0"/>
              </a:rPr>
              <a:t>SAĞLIK BAKANLIĞI BİRİNCİ BASAMAĞA YÖNELİK TANI VE TEDAVİ REHBERLERİ, 2003</a:t>
            </a:r>
          </a:p>
          <a:p>
            <a:pPr>
              <a:lnSpc>
                <a:spcPct val="150000"/>
              </a:lnSpc>
              <a:buClr>
                <a:schemeClr val="accent1">
                  <a:lumMod val="60000"/>
                  <a:lumOff val="40000"/>
                </a:schemeClr>
              </a:buClr>
            </a:pPr>
            <a:r>
              <a:rPr lang="tr-TR" dirty="0" err="1">
                <a:latin typeface="Times New Roman" pitchFamily="18" charset="0"/>
                <a:cs typeface="Times New Roman" pitchFamily="18" charset="0"/>
              </a:rPr>
              <a:t>Up</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to</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date</a:t>
            </a:r>
            <a:endParaRPr lang="tr-TR" dirty="0">
              <a:latin typeface="Times New Roman" pitchFamily="18" charset="0"/>
              <a:cs typeface="Times New Roman" pitchFamily="18" charset="0"/>
            </a:endParaRPr>
          </a:p>
          <a:p>
            <a:pPr>
              <a:lnSpc>
                <a:spcPct val="150000"/>
              </a:lnSpc>
              <a:buClr>
                <a:schemeClr val="accent1">
                  <a:lumMod val="60000"/>
                  <a:lumOff val="40000"/>
                </a:schemeClr>
              </a:buClr>
            </a:pPr>
            <a:r>
              <a:rPr lang="tr-TR" sz="2000" dirty="0" err="1">
                <a:latin typeface="Times New Roman" pitchFamily="18" charset="0"/>
                <a:cs typeface="Times New Roman" pitchFamily="18" charset="0"/>
              </a:rPr>
              <a:t>pubmed</a:t>
            </a:r>
            <a:endParaRPr lang="tr-TR" sz="2000" dirty="0">
              <a:latin typeface="Times New Roman" pitchFamily="18" charset="0"/>
              <a:cs typeface="Times New Roman" pitchFamily="18" charset="0"/>
            </a:endParaRPr>
          </a:p>
          <a:p>
            <a:pPr>
              <a:lnSpc>
                <a:spcPct val="150000"/>
              </a:lnSpc>
              <a:buClr>
                <a:schemeClr val="accent1">
                  <a:lumMod val="60000"/>
                  <a:lumOff val="40000"/>
                </a:schemeClr>
              </a:buClr>
            </a:pPr>
            <a:endParaRPr lang="tr-TR" sz="2000" dirty="0">
              <a:latin typeface="Times New Roman" pitchFamily="18" charset="0"/>
              <a:cs typeface="Times New Roman" pitchFamily="18" charset="0"/>
            </a:endParaRPr>
          </a:p>
          <a:p>
            <a:pPr>
              <a:lnSpc>
                <a:spcPct val="150000"/>
              </a:lnSpc>
              <a:buClr>
                <a:schemeClr val="accent1">
                  <a:lumMod val="60000"/>
                  <a:lumOff val="40000"/>
                </a:schemeClr>
              </a:buClr>
            </a:pPr>
            <a:endParaRPr lang="tr-TR" sz="2000" dirty="0">
              <a:latin typeface="Times New Roman" pitchFamily="18" charset="0"/>
              <a:cs typeface="Times New Roman" pitchFamily="18" charset="0"/>
            </a:endParaRPr>
          </a:p>
          <a:p>
            <a:endParaRPr lang="tr-TR" sz="2200" dirty="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val="42541124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nsan yüzü, kişi, şahıs, oğlan, giyim içeren bir resim&#10;&#10;Açıklama otomatik olarak oluşturuldu">
            <a:extLst>
              <a:ext uri="{FF2B5EF4-FFF2-40B4-BE49-F238E27FC236}">
                <a16:creationId xmlns:a16="http://schemas.microsoft.com/office/drawing/2014/main" id="{AFCF2771-A227-ED51-7E4A-5044FD4AA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330" y="636373"/>
            <a:ext cx="5485339" cy="5585254"/>
          </a:xfrm>
          <a:prstGeom prst="rect">
            <a:avLst/>
          </a:prstGeom>
        </p:spPr>
      </p:pic>
      <p:sp>
        <p:nvSpPr>
          <p:cNvPr id="13" name="Dikdörtgen 12">
            <a:extLst>
              <a:ext uri="{FF2B5EF4-FFF2-40B4-BE49-F238E27FC236}">
                <a16:creationId xmlns:a16="http://schemas.microsoft.com/office/drawing/2014/main" id="{769800F7-67E5-5747-F21E-70F5DBBFB259}"/>
              </a:ext>
            </a:extLst>
          </p:cNvPr>
          <p:cNvSpPr/>
          <p:nvPr/>
        </p:nvSpPr>
        <p:spPr>
          <a:xfrm>
            <a:off x="9547069" y="6345194"/>
            <a:ext cx="3487479" cy="789172"/>
          </a:xfrm>
          <a:prstGeom prst="rect">
            <a:avLst/>
          </a:prstGeom>
        </p:spPr>
        <p:txBody>
          <a:bodyPr vert="horz" lIns="91440" tIns="45720" rIns="91440" bIns="45720" rtlCol="0">
            <a:normAutofit/>
          </a:bodyPr>
          <a:lstStyle/>
          <a:p>
            <a:pPr algn="ctr" defTabSz="914400">
              <a:lnSpc>
                <a:spcPct val="120000"/>
              </a:lnSpc>
              <a:spcBef>
                <a:spcPts val="1000"/>
              </a:spcBef>
              <a:buClr>
                <a:schemeClr val="tx1"/>
              </a:buClr>
            </a:pPr>
            <a:r>
              <a:rPr lang="en-US" sz="2200" b="0" cap="all" spc="0" dirty="0">
                <a:ln w="0"/>
                <a:solidFill>
                  <a:schemeClr val="accent1">
                    <a:lumMod val="20000"/>
                    <a:lumOff val="80000"/>
                  </a:schemeClr>
                </a:solidFill>
              </a:rPr>
              <a:t>TEŞEKKÜRLER</a:t>
            </a:r>
          </a:p>
        </p:txBody>
      </p:sp>
    </p:spTree>
    <p:extLst>
      <p:ext uri="{BB962C8B-B14F-4D97-AF65-F5344CB8AC3E}">
        <p14:creationId xmlns:p14="http://schemas.microsoft.com/office/powerpoint/2010/main" val="3048963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3">
            <a:extLst>
              <a:ext uri="{FF2B5EF4-FFF2-40B4-BE49-F238E27FC236}">
                <a16:creationId xmlns:a16="http://schemas.microsoft.com/office/drawing/2014/main" id="{A489D481-39A7-AFD6-DFB7-409E2DA9C019}"/>
              </a:ext>
            </a:extLst>
          </p:cNvPr>
          <p:cNvSpPr>
            <a:spLocks noGrp="1"/>
          </p:cNvSpPr>
          <p:nvPr>
            <p:ph sz="quarter" idx="13"/>
          </p:nvPr>
        </p:nvSpPr>
        <p:spPr>
          <a:xfrm>
            <a:off x="914087" y="2069380"/>
            <a:ext cx="10363826" cy="3424107"/>
          </a:xfrm>
        </p:spPr>
        <p:txBody>
          <a:bodyPr>
            <a:noAutofit/>
          </a:bodyPr>
          <a:lstStyle/>
          <a:p>
            <a:pPr marL="0" indent="0">
              <a:lnSpc>
                <a:spcPct val="150000"/>
              </a:lnSpc>
              <a:buNone/>
            </a:pPr>
            <a:r>
              <a:rPr lang="tr-TR" sz="2400" cap="none" dirty="0">
                <a:latin typeface="Times New Roman" pitchFamily="18" charset="0"/>
                <a:cs typeface="Times New Roman" pitchFamily="18" charset="0"/>
              </a:rPr>
              <a:t>       Konağın savunma mekanizmaları:</a:t>
            </a:r>
          </a:p>
          <a:p>
            <a:pPr lvl="1">
              <a:lnSpc>
                <a:spcPct val="150000"/>
              </a:lnSpc>
              <a:buClr>
                <a:schemeClr val="accent1">
                  <a:lumMod val="60000"/>
                  <a:lumOff val="40000"/>
                </a:schemeClr>
              </a:buClr>
              <a:buFont typeface="Wingdings" panose="05000000000000000000" pitchFamily="2" charset="2"/>
              <a:buChar char="ü"/>
            </a:pPr>
            <a:r>
              <a:rPr lang="tr-TR" sz="2400" cap="none" dirty="0">
                <a:latin typeface="Times New Roman" pitchFamily="18" charset="0"/>
                <a:cs typeface="Times New Roman" pitchFamily="18" charset="0"/>
              </a:rPr>
              <a:t>Normal flora</a:t>
            </a:r>
          </a:p>
          <a:p>
            <a:pPr lvl="1">
              <a:lnSpc>
                <a:spcPct val="150000"/>
              </a:lnSpc>
              <a:buClr>
                <a:schemeClr val="accent1">
                  <a:lumMod val="60000"/>
                  <a:lumOff val="40000"/>
                </a:schemeClr>
              </a:buClr>
              <a:buFont typeface="Wingdings" panose="05000000000000000000" pitchFamily="2" charset="2"/>
              <a:buChar char="ü"/>
            </a:pPr>
            <a:r>
              <a:rPr lang="tr-TR" sz="2400" cap="none" dirty="0">
                <a:latin typeface="Times New Roman" pitchFamily="18" charset="0"/>
                <a:cs typeface="Times New Roman" pitchFamily="18" charset="0"/>
              </a:rPr>
              <a:t>İdrarın antibakteriyel etkisi</a:t>
            </a:r>
          </a:p>
          <a:p>
            <a:pPr lvl="1">
              <a:lnSpc>
                <a:spcPct val="150000"/>
              </a:lnSpc>
              <a:buClr>
                <a:schemeClr val="accent1">
                  <a:lumMod val="60000"/>
                  <a:lumOff val="40000"/>
                </a:schemeClr>
              </a:buClr>
              <a:buFont typeface="Wingdings" panose="05000000000000000000" pitchFamily="2" charset="2"/>
              <a:buChar char="ü"/>
            </a:pPr>
            <a:r>
              <a:rPr lang="tr-TR" sz="2400" cap="none" dirty="0">
                <a:latin typeface="Times New Roman" pitchFamily="18" charset="0"/>
                <a:cs typeface="Times New Roman" pitchFamily="18" charset="0"/>
              </a:rPr>
              <a:t>Düşük vajinal </a:t>
            </a:r>
            <a:r>
              <a:rPr lang="tr-TR" sz="2400" cap="none" dirty="0" err="1">
                <a:latin typeface="Times New Roman" pitchFamily="18" charset="0"/>
                <a:cs typeface="Times New Roman" pitchFamily="18" charset="0"/>
              </a:rPr>
              <a:t>ph</a:t>
            </a:r>
            <a:endParaRPr lang="tr-TR" sz="2400" cap="none" dirty="0">
              <a:latin typeface="Times New Roman" pitchFamily="18" charset="0"/>
              <a:cs typeface="Times New Roman" pitchFamily="18" charset="0"/>
            </a:endParaRPr>
          </a:p>
          <a:p>
            <a:pPr lvl="1">
              <a:lnSpc>
                <a:spcPct val="150000"/>
              </a:lnSpc>
              <a:buClr>
                <a:schemeClr val="accent1">
                  <a:lumMod val="60000"/>
                  <a:lumOff val="40000"/>
                </a:schemeClr>
              </a:buClr>
              <a:buFont typeface="Wingdings" panose="05000000000000000000" pitchFamily="2" charset="2"/>
              <a:buChar char="ü"/>
            </a:pPr>
            <a:r>
              <a:rPr lang="tr-TR" sz="2400" cap="none" dirty="0">
                <a:latin typeface="Times New Roman" pitchFamily="18" charset="0"/>
                <a:cs typeface="Times New Roman" pitchFamily="18" charset="0"/>
              </a:rPr>
              <a:t>Mesanenin akım mekanizması</a:t>
            </a:r>
          </a:p>
          <a:p>
            <a:pPr lvl="1">
              <a:lnSpc>
                <a:spcPct val="150000"/>
              </a:lnSpc>
              <a:buClr>
                <a:schemeClr val="accent1">
                  <a:lumMod val="60000"/>
                  <a:lumOff val="40000"/>
                </a:schemeClr>
              </a:buClr>
              <a:buFont typeface="Wingdings" panose="05000000000000000000" pitchFamily="2" charset="2"/>
              <a:buChar char="ü"/>
            </a:pPr>
            <a:r>
              <a:rPr lang="tr-TR" sz="2400" cap="none" dirty="0">
                <a:latin typeface="Times New Roman" pitchFamily="18" charset="0"/>
                <a:cs typeface="Times New Roman" pitchFamily="18" charset="0"/>
              </a:rPr>
              <a:t> Böbrek kökenli </a:t>
            </a:r>
            <a:r>
              <a:rPr lang="tr-TR" sz="2400" cap="none" dirty="0" err="1">
                <a:latin typeface="Times New Roman" pitchFamily="18" charset="0"/>
                <a:cs typeface="Times New Roman" pitchFamily="18" charset="0"/>
              </a:rPr>
              <a:t>tamm-horsfall</a:t>
            </a:r>
            <a:r>
              <a:rPr lang="tr-TR" sz="2400" cap="none" dirty="0">
                <a:latin typeface="Times New Roman" pitchFamily="18" charset="0"/>
                <a:cs typeface="Times New Roman" pitchFamily="18" charset="0"/>
              </a:rPr>
              <a:t> proteinleri</a:t>
            </a:r>
          </a:p>
          <a:p>
            <a:pPr lvl="1">
              <a:lnSpc>
                <a:spcPct val="150000"/>
              </a:lnSpc>
              <a:buClr>
                <a:schemeClr val="accent1">
                  <a:lumMod val="60000"/>
                  <a:lumOff val="40000"/>
                </a:schemeClr>
              </a:buClr>
              <a:buFont typeface="Wingdings" panose="05000000000000000000" pitchFamily="2" charset="2"/>
              <a:buChar char="ü"/>
            </a:pPr>
            <a:r>
              <a:rPr lang="tr-TR" sz="2400" cap="none" dirty="0">
                <a:latin typeface="Times New Roman" pitchFamily="18" charset="0"/>
                <a:cs typeface="Times New Roman" pitchFamily="18" charset="0"/>
              </a:rPr>
              <a:t> Erkeklerde prostat salgısı</a:t>
            </a:r>
          </a:p>
        </p:txBody>
      </p:sp>
      <p:sp>
        <p:nvSpPr>
          <p:cNvPr id="8" name="Başlık 1">
            <a:extLst>
              <a:ext uri="{FF2B5EF4-FFF2-40B4-BE49-F238E27FC236}">
                <a16:creationId xmlns:a16="http://schemas.microsoft.com/office/drawing/2014/main" id="{8A9A130B-C124-95CC-0343-CD261F6FCA13}"/>
              </a:ext>
            </a:extLst>
          </p:cNvPr>
          <p:cNvSpPr>
            <a:spLocks noGrp="1"/>
          </p:cNvSpPr>
          <p:nvPr>
            <p:ph type="title"/>
          </p:nvPr>
        </p:nvSpPr>
        <p:spPr>
          <a:xfrm>
            <a:off x="356382" y="308855"/>
            <a:ext cx="11479236" cy="1089206"/>
          </a:xfrm>
          <a:solidFill>
            <a:schemeClr val="accent1">
              <a:lumMod val="20000"/>
              <a:lumOff val="80000"/>
            </a:schemeClr>
          </a:solidFill>
        </p:spPr>
        <p:txBody>
          <a:bodyPr>
            <a:normAutofit/>
          </a:bodyPr>
          <a:lstStyle/>
          <a:p>
            <a:pPr algn="ctr"/>
            <a:r>
              <a:rPr lang="tr-TR" dirty="0">
                <a:latin typeface="Times New Roman" panose="02020603050405020304" pitchFamily="18" charset="0"/>
                <a:cs typeface="Times New Roman" panose="02020603050405020304" pitchFamily="18" charset="0"/>
              </a:rPr>
              <a:t>Patogenez</a:t>
            </a:r>
          </a:p>
        </p:txBody>
      </p:sp>
      <p:pic>
        <p:nvPicPr>
          <p:cNvPr id="2" name="Resim 1">
            <a:extLst>
              <a:ext uri="{FF2B5EF4-FFF2-40B4-BE49-F238E27FC236}">
                <a16:creationId xmlns:a16="http://schemas.microsoft.com/office/drawing/2014/main" id="{2696EC7C-B9E3-D3A5-583F-563C0E307E4D}"/>
              </a:ext>
            </a:extLst>
          </p:cNvPr>
          <p:cNvPicPr>
            <a:picLocks noChangeAspect="1"/>
          </p:cNvPicPr>
          <p:nvPr/>
        </p:nvPicPr>
        <p:blipFill>
          <a:blip r:embed="rId2"/>
          <a:stretch>
            <a:fillRect/>
          </a:stretch>
        </p:blipFill>
        <p:spPr>
          <a:xfrm>
            <a:off x="8307515" y="1539730"/>
            <a:ext cx="3150267" cy="3173465"/>
          </a:xfrm>
          <a:prstGeom prst="rect">
            <a:avLst/>
          </a:prstGeom>
        </p:spPr>
      </p:pic>
      <p:pic>
        <p:nvPicPr>
          <p:cNvPr id="3" name="Resim 2">
            <a:extLst>
              <a:ext uri="{FF2B5EF4-FFF2-40B4-BE49-F238E27FC236}">
                <a16:creationId xmlns:a16="http://schemas.microsoft.com/office/drawing/2014/main" id="{EAF37DFB-783B-FCDA-F60C-BDDA8C9506E2}"/>
              </a:ext>
            </a:extLst>
          </p:cNvPr>
          <p:cNvPicPr>
            <a:picLocks noChangeAspect="1"/>
          </p:cNvPicPr>
          <p:nvPr/>
        </p:nvPicPr>
        <p:blipFill>
          <a:blip r:embed="rId3"/>
          <a:srcRect t="5524"/>
          <a:stretch/>
        </p:blipFill>
        <p:spPr>
          <a:xfrm>
            <a:off x="7690355" y="4763534"/>
            <a:ext cx="4384589" cy="1965628"/>
          </a:xfrm>
          <a:prstGeom prst="rect">
            <a:avLst/>
          </a:prstGeom>
        </p:spPr>
      </p:pic>
    </p:spTree>
    <p:extLst>
      <p:ext uri="{BB962C8B-B14F-4D97-AF65-F5344CB8AC3E}">
        <p14:creationId xmlns:p14="http://schemas.microsoft.com/office/powerpoint/2010/main" val="3437897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902391" y="1358190"/>
            <a:ext cx="6604196" cy="5188111"/>
          </a:xfrm>
        </p:spPr>
        <p:txBody>
          <a:bodyPr>
            <a:noAutofit/>
          </a:bodyPr>
          <a:lstStyle/>
          <a:p>
            <a:pPr marL="0" indent="0">
              <a:lnSpc>
                <a:spcPct val="150000"/>
              </a:lnSpc>
              <a:buNone/>
            </a:pPr>
            <a:r>
              <a:rPr lang="tr-TR" sz="2400" cap="none" dirty="0">
                <a:solidFill>
                  <a:schemeClr val="tx1"/>
                </a:solidFill>
                <a:latin typeface="Times New Roman" panose="02020603050405020304" pitchFamily="18" charset="0"/>
                <a:cs typeface="Times New Roman" panose="02020603050405020304" pitchFamily="18" charset="0"/>
              </a:rPr>
              <a:t>Etkene ait faktörler</a:t>
            </a:r>
          </a:p>
          <a:p>
            <a:pPr>
              <a:lnSpc>
                <a:spcPct val="150000"/>
              </a:lnSpc>
              <a:buClr>
                <a:schemeClr val="accent1">
                  <a:lumMod val="60000"/>
                  <a:lumOff val="40000"/>
                </a:schemeClr>
              </a:buClr>
              <a:buFont typeface="Wingdings" panose="05000000000000000000" pitchFamily="2" charset="2"/>
              <a:buChar char="Ø"/>
            </a:pPr>
            <a:r>
              <a:rPr lang="tr-TR" sz="2400" cap="none" dirty="0" err="1">
                <a:solidFill>
                  <a:schemeClr val="tx1"/>
                </a:solidFill>
                <a:latin typeface="Times New Roman" panose="02020603050405020304" pitchFamily="18" charset="0"/>
                <a:cs typeface="Times New Roman" panose="02020603050405020304" pitchFamily="18" charset="0"/>
              </a:rPr>
              <a:t>Adherens</a:t>
            </a: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a:solidFill>
                  <a:schemeClr val="tx1"/>
                </a:solidFill>
                <a:latin typeface="Times New Roman" panose="02020603050405020304" pitchFamily="18" charset="0"/>
                <a:cs typeface="Times New Roman" panose="02020603050405020304" pitchFamily="18" charset="0"/>
                <a:sym typeface="Wingdings" pitchFamily="2" charset="2"/>
              </a:rPr>
              <a:t> </a:t>
            </a:r>
            <a:r>
              <a:rPr lang="tr-TR" sz="2400" cap="none" dirty="0" err="1">
                <a:solidFill>
                  <a:schemeClr val="tx1"/>
                </a:solidFill>
                <a:latin typeface="Times New Roman" panose="02020603050405020304" pitchFamily="18" charset="0"/>
                <a:cs typeface="Times New Roman" panose="02020603050405020304" pitchFamily="18" charset="0"/>
                <a:sym typeface="Wingdings" pitchFamily="2" charset="2"/>
              </a:rPr>
              <a:t>F</a:t>
            </a:r>
            <a:r>
              <a:rPr lang="tr-TR" sz="2400" cap="none" dirty="0" err="1">
                <a:solidFill>
                  <a:schemeClr val="tx1"/>
                </a:solidFill>
                <a:latin typeface="Times New Roman" panose="02020603050405020304" pitchFamily="18" charset="0"/>
                <a:cs typeface="Times New Roman" panose="02020603050405020304" pitchFamily="18" charset="0"/>
              </a:rPr>
              <a:t>imbria</a:t>
            </a:r>
            <a:r>
              <a:rPr lang="tr-TR" sz="2400" cap="none" dirty="0">
                <a:solidFill>
                  <a:schemeClr val="tx1"/>
                </a:solidFill>
                <a:latin typeface="Times New Roman" panose="02020603050405020304" pitchFamily="18" charset="0"/>
                <a:cs typeface="Times New Roman" panose="02020603050405020304" pitchFamily="18" charset="0"/>
              </a:rPr>
              <a:t> </a:t>
            </a:r>
          </a:p>
          <a:p>
            <a:pPr>
              <a:lnSpc>
                <a:spcPct val="150000"/>
              </a:lnSpc>
              <a:buClr>
                <a:schemeClr val="accent1">
                  <a:lumMod val="60000"/>
                  <a:lumOff val="40000"/>
                </a:schemeClr>
              </a:buClr>
              <a:buFont typeface="Wingdings" panose="05000000000000000000" pitchFamily="2" charset="2"/>
              <a:buChar char="Ø"/>
            </a:pPr>
            <a:r>
              <a:rPr lang="tr-TR" sz="2400" cap="none" dirty="0">
                <a:solidFill>
                  <a:schemeClr val="tx1"/>
                </a:solidFill>
                <a:latin typeface="Times New Roman" panose="02020603050405020304" pitchFamily="18" charset="0"/>
                <a:cs typeface="Times New Roman" panose="02020603050405020304" pitchFamily="18" charset="0"/>
              </a:rPr>
              <a:t>Fagositozundan korunma</a:t>
            </a:r>
            <a:r>
              <a:rPr lang="tr-TR" sz="2400" cap="none" dirty="0">
                <a:solidFill>
                  <a:schemeClr val="tx1"/>
                </a:solidFill>
                <a:latin typeface="Times New Roman" panose="02020603050405020304" pitchFamily="18" charset="0"/>
                <a:cs typeface="Times New Roman" panose="02020603050405020304" pitchFamily="18" charset="0"/>
                <a:sym typeface="Wingdings" pitchFamily="2" charset="2"/>
              </a:rPr>
              <a:t> K </a:t>
            </a:r>
            <a:r>
              <a:rPr lang="tr-TR" sz="2400" cap="none" dirty="0">
                <a:solidFill>
                  <a:schemeClr val="tx1"/>
                </a:solidFill>
                <a:latin typeface="Times New Roman" panose="02020603050405020304" pitchFamily="18" charset="0"/>
                <a:cs typeface="Times New Roman" panose="02020603050405020304" pitchFamily="18" charset="0"/>
              </a:rPr>
              <a:t>antijen artışı</a:t>
            </a:r>
          </a:p>
          <a:p>
            <a:pPr>
              <a:lnSpc>
                <a:spcPct val="150000"/>
              </a:lnSpc>
              <a:buClr>
                <a:schemeClr val="accent1">
                  <a:lumMod val="60000"/>
                  <a:lumOff val="40000"/>
                </a:schemeClr>
              </a:buClr>
              <a:buFont typeface="Wingdings" panose="05000000000000000000" pitchFamily="2" charset="2"/>
              <a:buChar char="Ø"/>
            </a:pPr>
            <a:r>
              <a:rPr lang="tr-TR" sz="2400" cap="none" dirty="0">
                <a:solidFill>
                  <a:schemeClr val="tx1"/>
                </a:solidFill>
                <a:latin typeface="Times New Roman" panose="02020603050405020304" pitchFamily="18" charset="0"/>
                <a:cs typeface="Times New Roman" panose="02020603050405020304" pitchFamily="18" charset="0"/>
              </a:rPr>
              <a:t>Doku invazyonu </a:t>
            </a:r>
            <a:r>
              <a:rPr lang="tr-TR" sz="2400" cap="none" dirty="0">
                <a:solidFill>
                  <a:schemeClr val="tx1"/>
                </a:solidFill>
                <a:latin typeface="Times New Roman" panose="02020603050405020304" pitchFamily="18" charset="0"/>
                <a:cs typeface="Times New Roman" panose="02020603050405020304" pitchFamily="18" charset="0"/>
                <a:sym typeface="Wingdings" pitchFamily="2" charset="2"/>
              </a:rPr>
              <a:t> H</a:t>
            </a:r>
            <a:r>
              <a:rPr lang="tr-TR" sz="2400" cap="none" dirty="0">
                <a:solidFill>
                  <a:schemeClr val="tx1"/>
                </a:solidFill>
                <a:latin typeface="Times New Roman" panose="02020603050405020304" pitchFamily="18" charset="0"/>
                <a:cs typeface="Times New Roman" panose="02020603050405020304" pitchFamily="18" charset="0"/>
              </a:rPr>
              <a:t>emolizin ve </a:t>
            </a:r>
            <a:r>
              <a:rPr lang="tr-TR" sz="2400" cap="none" dirty="0" err="1">
                <a:solidFill>
                  <a:schemeClr val="tx1"/>
                </a:solidFill>
                <a:latin typeface="Times New Roman" panose="02020603050405020304" pitchFamily="18" charset="0"/>
                <a:cs typeface="Times New Roman" panose="02020603050405020304" pitchFamily="18" charset="0"/>
              </a:rPr>
              <a:t>aerobaktin</a:t>
            </a:r>
            <a:r>
              <a:rPr lang="tr-TR" sz="2400" cap="none" dirty="0">
                <a:solidFill>
                  <a:schemeClr val="tx1"/>
                </a:solidFill>
                <a:latin typeface="Times New Roman" panose="02020603050405020304" pitchFamily="18" charset="0"/>
                <a:cs typeface="Times New Roman" panose="02020603050405020304" pitchFamily="18" charset="0"/>
              </a:rPr>
              <a:t> </a:t>
            </a:r>
            <a:r>
              <a:rPr lang="tr-TR" sz="2400" cap="none" dirty="0" err="1">
                <a:solidFill>
                  <a:schemeClr val="tx1"/>
                </a:solidFill>
                <a:latin typeface="Times New Roman" panose="02020603050405020304" pitchFamily="18" charset="0"/>
                <a:cs typeface="Times New Roman" panose="02020603050405020304" pitchFamily="18" charset="0"/>
              </a:rPr>
              <a:t>üretimi</a:t>
            </a:r>
            <a:endParaRPr lang="tr-TR" sz="2400" cap="none" dirty="0">
              <a:solidFill>
                <a:schemeClr val="tx1"/>
              </a:solidFill>
              <a:latin typeface="Times New Roman" panose="02020603050405020304" pitchFamily="18" charset="0"/>
              <a:cs typeface="Times New Roman" panose="02020603050405020304" pitchFamily="18" charset="0"/>
            </a:endParaRPr>
          </a:p>
          <a:p>
            <a:pPr>
              <a:lnSpc>
                <a:spcPct val="150000"/>
              </a:lnSpc>
              <a:buClr>
                <a:schemeClr val="accent1">
                  <a:lumMod val="60000"/>
                  <a:lumOff val="40000"/>
                </a:schemeClr>
              </a:buClr>
              <a:buFont typeface="Wingdings" panose="05000000000000000000" pitchFamily="2" charset="2"/>
              <a:buChar char="Ø"/>
            </a:pPr>
            <a:r>
              <a:rPr lang="tr-TR" sz="2400" cap="none" dirty="0" err="1">
                <a:solidFill>
                  <a:schemeClr val="tx1"/>
                </a:solidFill>
                <a:latin typeface="Times New Roman" panose="02020603050405020304" pitchFamily="18" charset="0"/>
                <a:cs typeface="Times New Roman" panose="02020603050405020304" pitchFamily="18" charset="0"/>
              </a:rPr>
              <a:t>Üreteral</a:t>
            </a:r>
            <a:r>
              <a:rPr lang="tr-TR" sz="2400" cap="none" dirty="0">
                <a:solidFill>
                  <a:schemeClr val="tx1"/>
                </a:solidFill>
                <a:latin typeface="Times New Roman" panose="02020603050405020304" pitchFamily="18" charset="0"/>
                <a:cs typeface="Times New Roman" panose="02020603050405020304" pitchFamily="18" charset="0"/>
              </a:rPr>
              <a:t> peristaltizmin azaltılması</a:t>
            </a:r>
          </a:p>
          <a:p>
            <a:pPr>
              <a:lnSpc>
                <a:spcPct val="150000"/>
              </a:lnSpc>
              <a:buClr>
                <a:schemeClr val="accent1">
                  <a:lumMod val="60000"/>
                  <a:lumOff val="40000"/>
                </a:schemeClr>
              </a:buClr>
              <a:buFont typeface="Wingdings" panose="05000000000000000000" pitchFamily="2" charset="2"/>
              <a:buChar char="Ø"/>
            </a:pPr>
            <a:r>
              <a:rPr lang="tr-TR" sz="2400" cap="none" dirty="0">
                <a:solidFill>
                  <a:schemeClr val="tx1"/>
                </a:solidFill>
                <a:latin typeface="Times New Roman" panose="02020603050405020304" pitchFamily="18" charset="0"/>
                <a:cs typeface="Times New Roman" panose="02020603050405020304" pitchFamily="18" charset="0"/>
              </a:rPr>
              <a:t>Gram negatif etkenlerin salgıladıkları endotoksin</a:t>
            </a:r>
          </a:p>
          <a:p>
            <a:endParaRPr lang="tr-TR" sz="2400" cap="none" dirty="0">
              <a:solidFill>
                <a:schemeClr val="tx1"/>
              </a:solidFill>
            </a:endParaRPr>
          </a:p>
        </p:txBody>
      </p:sp>
      <p:pic>
        <p:nvPicPr>
          <p:cNvPr id="1026" name="Picture 2" descr="Escherichia coli bakterisi (E. coli). Tıbbi olarak doğru 3d illus Stok  İllüstrasyon: ©Axel_Kock #2780854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237" y="2379731"/>
            <a:ext cx="4321381" cy="2713265"/>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897AACFF-4FB2-DD57-4A16-D97453DA403B}"/>
              </a:ext>
            </a:extLst>
          </p:cNvPr>
          <p:cNvSpPr>
            <a:spLocks noGrp="1"/>
          </p:cNvSpPr>
          <p:nvPr>
            <p:ph type="title"/>
          </p:nvPr>
        </p:nvSpPr>
        <p:spPr>
          <a:xfrm>
            <a:off x="356382" y="308855"/>
            <a:ext cx="11479236" cy="1089206"/>
          </a:xfrm>
          <a:solidFill>
            <a:schemeClr val="accent1">
              <a:lumMod val="20000"/>
              <a:lumOff val="80000"/>
            </a:schemeClr>
          </a:solidFill>
        </p:spPr>
        <p:txBody>
          <a:bodyPr>
            <a:normAutofit/>
          </a:bodyPr>
          <a:lstStyle/>
          <a:p>
            <a:pPr algn="ctr"/>
            <a:r>
              <a:rPr lang="tr-TR" dirty="0">
                <a:solidFill>
                  <a:schemeClr val="tx1"/>
                </a:solidFill>
                <a:latin typeface="Times New Roman" panose="02020603050405020304" pitchFamily="18" charset="0"/>
                <a:cs typeface="Times New Roman" panose="02020603050405020304" pitchFamily="18" charset="0"/>
              </a:rPr>
              <a:t>Patogenez</a:t>
            </a:r>
          </a:p>
        </p:txBody>
      </p:sp>
    </p:spTree>
  </p:cSld>
  <p:clrMapOvr>
    <a:masterClrMapping/>
  </p:clrMapOvr>
</p:sld>
</file>

<file path=ppt/theme/theme1.xml><?xml version="1.0" encoding="utf-8"?>
<a:theme xmlns:a="http://schemas.openxmlformats.org/drawingml/2006/main" name="Damla">
  <a:themeElements>
    <a:clrScheme name="Damla">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27874</TotalTime>
  <Words>3338</Words>
  <Application>Microsoft Macintosh PowerPoint</Application>
  <PresentationFormat>Geniş ekran</PresentationFormat>
  <Paragraphs>509</Paragraphs>
  <Slides>77</Slides>
  <Notes>19</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77</vt:i4>
      </vt:variant>
    </vt:vector>
  </HeadingPairs>
  <TitlesOfParts>
    <vt:vector size="86" baseType="lpstr">
      <vt:lpstr>Arial</vt:lpstr>
      <vt:lpstr>Calibri</vt:lpstr>
      <vt:lpstr>Cambria Math</vt:lpstr>
      <vt:lpstr>Noto Sans</vt:lpstr>
      <vt:lpstr>Open Sans</vt:lpstr>
      <vt:lpstr>Times New Roman</vt:lpstr>
      <vt:lpstr>Tw Cen MT</vt:lpstr>
      <vt:lpstr>Wingdings</vt:lpstr>
      <vt:lpstr>Damla</vt:lpstr>
      <vt:lpstr>İDRAR YOLU  ENFEKSİYONLARI</vt:lpstr>
      <vt:lpstr>AMAÇ</vt:lpstr>
      <vt:lpstr>ÖĞRENİM HEDEFLERİ</vt:lpstr>
      <vt:lpstr>SUNUM PLANI</vt:lpstr>
      <vt:lpstr>tanım</vt:lpstr>
      <vt:lpstr>Epidemiyoloji</vt:lpstr>
      <vt:lpstr>Patogenez</vt:lpstr>
      <vt:lpstr>Patogenez</vt:lpstr>
      <vt:lpstr>Patogenez</vt:lpstr>
      <vt:lpstr>ETYOLOJİ</vt:lpstr>
      <vt:lpstr>RİSK FAKTÖRLERİ</vt:lpstr>
      <vt:lpstr>         1.Komplike olmayan akut sistit/piyelonefrit       2. Komplike idrar yolu enfeksiyonu        3.Tekrarlayan idrar yolu enfeksiyonu (relaps/nüks)       4.Asemptomatik bakteriüri    </vt:lpstr>
      <vt:lpstr>Tanı için gerekenler</vt:lpstr>
      <vt:lpstr>İdrar kültürü için endikasyonlar</vt:lpstr>
      <vt:lpstr>PowerPoint Sunusu</vt:lpstr>
      <vt:lpstr>KOMPLİKE OLMAYAN SİSTİT</vt:lpstr>
      <vt:lpstr>PowerPoint Sunusu</vt:lpstr>
      <vt:lpstr>KOMPLİKE OLMAYAN SİSTİT</vt:lpstr>
      <vt:lpstr>KOMPLİKE OLMAYAN SİSTİT</vt:lpstr>
      <vt:lpstr>PowerPoint Sunusu</vt:lpstr>
      <vt:lpstr>PowerPoint Sunusu</vt:lpstr>
      <vt:lpstr>KOMPLİKE OLMAYAN SİSTİT</vt:lpstr>
      <vt:lpstr>KOMPLİKE OLMAYAN PİYELONEFRİT  TEDAVİ</vt:lpstr>
      <vt:lpstr>PowerPoint Sunusu</vt:lpstr>
      <vt:lpstr>Komplike İdrar Yolu Enfeksiyonu </vt:lpstr>
      <vt:lpstr>Komplike İYE</vt:lpstr>
      <vt:lpstr>Komplike İYE tedavisi</vt:lpstr>
      <vt:lpstr>Komplike İYE tedavisi</vt:lpstr>
      <vt:lpstr>Komplike İYE tedavisi</vt:lpstr>
      <vt:lpstr>PowerPoint Sunusu</vt:lpstr>
      <vt:lpstr>PowerPoint Sunusu</vt:lpstr>
      <vt:lpstr>PowerPoint Sunusu</vt:lpstr>
      <vt:lpstr>Komplike İYE </vt:lpstr>
      <vt:lpstr>Komplike İYE </vt:lpstr>
      <vt:lpstr>PowerPoint Sunusu</vt:lpstr>
      <vt:lpstr>PowerPoint Sunusu</vt:lpstr>
      <vt:lpstr>KATATER İLİŞKİLİ İYE - TEDAVİ</vt:lpstr>
      <vt:lpstr>TEKRARLAYAN İYE</vt:lpstr>
      <vt:lpstr>PowerPoint Sunusu</vt:lpstr>
      <vt:lpstr>TEKRARLAYAN İYE</vt:lpstr>
      <vt:lpstr>PowerPoint Sunusu</vt:lpstr>
      <vt:lpstr>PowerPoint Sunusu</vt:lpstr>
      <vt:lpstr>PowerPoint Sunusu</vt:lpstr>
      <vt:lpstr>ASEMPTOMATİK BAKTERİÜRİ</vt:lpstr>
      <vt:lpstr>  ASEMPTOMATİK BAKTERİÜRİ</vt:lpstr>
      <vt:lpstr> ASEMPTOMATİK BAKTERİÜRİ </vt:lpstr>
      <vt:lpstr>PowerPoint Sunusu</vt:lpstr>
      <vt:lpstr>  Akut basit ya da komplike iye’si olan çoğu hasta, tanı veya tedavi için görüntüleme  gerektirmez.</vt:lpstr>
      <vt:lpstr>PowerPoint Sunusu</vt:lpstr>
      <vt:lpstr>Çocuklarda Epidemiyoloji</vt:lpstr>
      <vt:lpstr> Etkenler </vt:lpstr>
      <vt:lpstr>  Risk Faktörleri </vt:lpstr>
      <vt:lpstr>KLİNİK</vt:lpstr>
      <vt:lpstr>PowerPoint Sunusu</vt:lpstr>
      <vt:lpstr>TANI</vt:lpstr>
      <vt:lpstr>PowerPoint Sunusu</vt:lpstr>
      <vt:lpstr>PowerPoint Sunusu</vt:lpstr>
      <vt:lpstr>PowerPoint Sunusu</vt:lpstr>
      <vt:lpstr>KOMPLİKASYONLAR</vt:lpstr>
      <vt:lpstr>Görüntüleme </vt:lpstr>
      <vt:lpstr>TEDAVİ</vt:lpstr>
      <vt:lpstr>TEDAVİ</vt:lpstr>
      <vt:lpstr>PowerPoint Sunusu</vt:lpstr>
      <vt:lpstr>TEDAVİ</vt:lpstr>
      <vt:lpstr>TEDAVİ</vt:lpstr>
      <vt:lpstr>TEDAVİ</vt:lpstr>
      <vt:lpstr>PowerPoint Sunusu</vt:lpstr>
      <vt:lpstr>PowerPoint Sunusu</vt:lpstr>
      <vt:lpstr>PowerPoint Sunusu</vt:lpstr>
      <vt:lpstr>PowerPoint Sunusu</vt:lpstr>
      <vt:lpstr>KIRMIZI BAYRAK BULGULARI VE AYIRICI TANI</vt:lpstr>
      <vt:lpstr>KIRMIZI BAYRAK BULGULARI VE AYIRICI TANI</vt:lpstr>
      <vt:lpstr>Kimi sevk edelim?</vt:lpstr>
      <vt:lpstr>KORUNMA </vt:lpstr>
      <vt:lpstr>PowerPoint Sunusu</vt:lpstr>
      <vt:lpstr>KAYNAKÇA</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İDRAR YOLU ENFEKSİYONLARI</dc:title>
  <dc:creator>irem özdemir</dc:creator>
  <cp:lastModifiedBy>ELİF SAĞLICAK</cp:lastModifiedBy>
  <cp:revision>216</cp:revision>
  <dcterms:created xsi:type="dcterms:W3CDTF">2024-11-26T17:20:14Z</dcterms:created>
  <dcterms:modified xsi:type="dcterms:W3CDTF">2025-04-22T07:42:20Z</dcterms:modified>
</cp:coreProperties>
</file>