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256" r:id="rId2"/>
    <p:sldId id="257" r:id="rId3"/>
    <p:sldId id="261" r:id="rId4"/>
    <p:sldId id="262" r:id="rId5"/>
    <p:sldId id="263" r:id="rId6"/>
    <p:sldId id="334" r:id="rId7"/>
    <p:sldId id="327" r:id="rId8"/>
    <p:sldId id="264" r:id="rId9"/>
    <p:sldId id="344" r:id="rId10"/>
    <p:sldId id="345" r:id="rId11"/>
    <p:sldId id="340" r:id="rId12"/>
    <p:sldId id="343" r:id="rId13"/>
    <p:sldId id="341" r:id="rId14"/>
    <p:sldId id="342" r:id="rId15"/>
    <p:sldId id="332" r:id="rId16"/>
    <p:sldId id="338" r:id="rId17"/>
    <p:sldId id="339" r:id="rId18"/>
    <p:sldId id="337" r:id="rId19"/>
    <p:sldId id="336" r:id="rId20"/>
    <p:sldId id="335" r:id="rId21"/>
    <p:sldId id="269" r:id="rId22"/>
    <p:sldId id="268" r:id="rId23"/>
    <p:sldId id="346" r:id="rId24"/>
    <p:sldId id="347" r:id="rId25"/>
    <p:sldId id="275" r:id="rId26"/>
    <p:sldId id="348" r:id="rId27"/>
    <p:sldId id="274" r:id="rId28"/>
    <p:sldId id="277" r:id="rId29"/>
    <p:sldId id="293" r:id="rId30"/>
    <p:sldId id="278" r:id="rId31"/>
    <p:sldId id="280" r:id="rId32"/>
    <p:sldId id="281" r:id="rId33"/>
    <p:sldId id="349" r:id="rId34"/>
    <p:sldId id="350" r:id="rId35"/>
    <p:sldId id="283" r:id="rId36"/>
    <p:sldId id="284" r:id="rId37"/>
    <p:sldId id="285" r:id="rId38"/>
    <p:sldId id="286" r:id="rId39"/>
    <p:sldId id="287" r:id="rId40"/>
    <p:sldId id="288" r:id="rId41"/>
    <p:sldId id="289" r:id="rId42"/>
    <p:sldId id="290" r:id="rId43"/>
    <p:sldId id="291" r:id="rId44"/>
    <p:sldId id="323" r:id="rId45"/>
    <p:sldId id="292"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51" r:id="rId61"/>
    <p:sldId id="310" r:id="rId62"/>
    <p:sldId id="311" r:id="rId63"/>
    <p:sldId id="312" r:id="rId64"/>
    <p:sldId id="314" r:id="rId65"/>
    <p:sldId id="321" r:id="rId66"/>
    <p:sldId id="326" r:id="rId6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hesabı" initials="Mh" lastIdx="0" clrIdx="0">
    <p:extLst>
      <p:ext uri="{19B8F6BF-5375-455C-9EA6-DF929625EA0E}">
        <p15:presenceInfo xmlns:p15="http://schemas.microsoft.com/office/powerpoint/2012/main" userId="12c3f94b646dcb4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3" autoAdjust="0"/>
    <p:restoredTop sz="85209" autoAdjust="0"/>
  </p:normalViewPr>
  <p:slideViewPr>
    <p:cSldViewPr snapToGrid="0">
      <p:cViewPr varScale="1">
        <p:scale>
          <a:sx n="72" d="100"/>
          <a:sy n="72" d="100"/>
        </p:scale>
        <p:origin x="965"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D773B5-C5E2-4E08-9068-3FC1AD22974E}" type="datetimeFigureOut">
              <a:rPr lang="tr-TR" smtClean="0"/>
              <a:t>20.05.2024</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9BF8BF-50FD-4D39-9342-0FD906FE3EE8}" type="slidenum">
              <a:rPr lang="tr-TR" smtClean="0"/>
              <a:t>‹#›</a:t>
            </a:fld>
            <a:endParaRPr lang="tr-TR"/>
          </a:p>
        </p:txBody>
      </p:sp>
    </p:spTree>
    <p:extLst>
      <p:ext uri="{BB962C8B-B14F-4D97-AF65-F5344CB8AC3E}">
        <p14:creationId xmlns:p14="http://schemas.microsoft.com/office/powerpoint/2010/main" val="1500734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uptodate.com/contents/image?imageKey=PC%2F58785&amp;topicKey=PALC%2F2196&amp;search=palyatif%20bak%C4%B1m&amp;source=see_link" TargetMode="External"/><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hyperlink" Target="https://www.uptodate.com/contents/image?imageKey=HEME%2F72901&amp;topicKey=PALC%2F2196&amp;search=palyatif%20bak%C4%B1m&amp;source=see_link"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uptodate.com/contents/image?imageKey=ONC%2F64252&amp;topicKey=PALC%2F2196&amp;search=palyatif%20bak%C4%B1m&amp;source=see_link"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719BF8BF-50FD-4D39-9342-0FD906FE3EE8}" type="slidenum">
              <a:rPr lang="tr-TR" smtClean="0"/>
              <a:t>3</a:t>
            </a:fld>
            <a:endParaRPr lang="tr-TR"/>
          </a:p>
        </p:txBody>
      </p:sp>
    </p:spTree>
    <p:extLst>
      <p:ext uri="{BB962C8B-B14F-4D97-AF65-F5344CB8AC3E}">
        <p14:creationId xmlns:p14="http://schemas.microsoft.com/office/powerpoint/2010/main" val="14489266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dirty="0"/>
              <a:t>Hastaların optimal klinik bakıma erişmesine, hastalar ve çocuklar dahil aile üyelerinin üzerinde yoksulluğun etkilerinin azaltılmasına, sosyal ve hukuki sorunların giderilmesine, ölüme kadar aktif bir yaşam sürdürülmesine, hastalık sürecinde ailenin bu durumla başa çıkmasına yardımcı olur.</a:t>
            </a:r>
          </a:p>
          <a:p>
            <a:endParaRPr lang="tr-TR" dirty="0"/>
          </a:p>
        </p:txBody>
      </p:sp>
      <p:sp>
        <p:nvSpPr>
          <p:cNvPr id="4" name="Slayt Numarası Yer Tutucusu 3"/>
          <p:cNvSpPr>
            <a:spLocks noGrp="1"/>
          </p:cNvSpPr>
          <p:nvPr>
            <p:ph type="sldNum" sz="quarter" idx="5"/>
          </p:nvPr>
        </p:nvSpPr>
        <p:spPr/>
        <p:txBody>
          <a:bodyPr/>
          <a:lstStyle/>
          <a:p>
            <a:fld id="{719BF8BF-50FD-4D39-9342-0FD906FE3EE8}" type="slidenum">
              <a:rPr lang="tr-TR" smtClean="0"/>
              <a:t>20</a:t>
            </a:fld>
            <a:endParaRPr lang="tr-TR"/>
          </a:p>
        </p:txBody>
      </p:sp>
    </p:spTree>
    <p:extLst>
      <p:ext uri="{BB962C8B-B14F-4D97-AF65-F5344CB8AC3E}">
        <p14:creationId xmlns:p14="http://schemas.microsoft.com/office/powerpoint/2010/main" val="20582606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Temel hedef, bu süreçte hastaların ve ailelerinin yaşam kalitelerinin artırılmasıdır.  Amaç, huzur içinde ölümdür. Fiziksel , duygusal, manevi acıların dindirilmesidir.</a:t>
            </a:r>
          </a:p>
        </p:txBody>
      </p:sp>
      <p:sp>
        <p:nvSpPr>
          <p:cNvPr id="4" name="Slayt Numarası Yer Tutucusu 3"/>
          <p:cNvSpPr>
            <a:spLocks noGrp="1"/>
          </p:cNvSpPr>
          <p:nvPr>
            <p:ph type="sldNum" sz="quarter" idx="5"/>
          </p:nvPr>
        </p:nvSpPr>
        <p:spPr/>
        <p:txBody>
          <a:bodyPr/>
          <a:lstStyle/>
          <a:p>
            <a:fld id="{719BF8BF-50FD-4D39-9342-0FD906FE3EE8}" type="slidenum">
              <a:rPr lang="tr-TR" smtClean="0"/>
              <a:t>21</a:t>
            </a:fld>
            <a:endParaRPr lang="tr-TR"/>
          </a:p>
        </p:txBody>
      </p:sp>
    </p:spTree>
    <p:extLst>
      <p:ext uri="{BB962C8B-B14F-4D97-AF65-F5344CB8AC3E}">
        <p14:creationId xmlns:p14="http://schemas.microsoft.com/office/powerpoint/2010/main" val="203400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lvl="1"/>
            <a:r>
              <a:rPr lang="tr-TR" sz="2000" b="0" i="0" dirty="0">
                <a:solidFill>
                  <a:srgbClr val="232323"/>
                </a:solidFill>
                <a:effectLst/>
                <a:highlight>
                  <a:srgbClr val="FFFFFF"/>
                </a:highlight>
                <a:latin typeface="Noto Sans" panose="020B0502040504020204" pitchFamily="34" charset="0"/>
              </a:rPr>
              <a:t>İyi iletişim becerileri gereklidir. </a:t>
            </a:r>
            <a:endParaRPr lang="tr-TR" sz="1400" dirty="0">
              <a:latin typeface="Arial" panose="020B0604020202020204" pitchFamily="34" charset="0"/>
              <a:cs typeface="Arial" panose="020B0604020202020204" pitchFamily="34" charset="0"/>
            </a:endParaRPr>
          </a:p>
          <a:p>
            <a:pPr lvl="1"/>
            <a:r>
              <a:rPr lang="tr-TR" sz="1400" dirty="0">
                <a:latin typeface="Arial" panose="020B0604020202020204" pitchFamily="34" charset="0"/>
                <a:cs typeface="Arial" panose="020B0604020202020204" pitchFamily="34" charset="0"/>
              </a:rPr>
              <a:t>Hastaya </a:t>
            </a:r>
            <a:r>
              <a:rPr lang="tr-TR" sz="1400" dirty="0" err="1">
                <a:latin typeface="Arial" panose="020B0604020202020204" pitchFamily="34" charset="0"/>
                <a:cs typeface="Arial" panose="020B0604020202020204" pitchFamily="34" charset="0"/>
              </a:rPr>
              <a:t>yeterınce</a:t>
            </a:r>
            <a:r>
              <a:rPr lang="tr-TR" sz="1400" dirty="0">
                <a:latin typeface="Arial" panose="020B0604020202020204" pitchFamily="34" charset="0"/>
                <a:cs typeface="Arial" panose="020B0604020202020204" pitchFamily="34" charset="0"/>
              </a:rPr>
              <a:t> zaman ayırmak ve etkili bir iletişim kurmak çok önemli .</a:t>
            </a:r>
          </a:p>
          <a:p>
            <a:pPr lvl="1"/>
            <a:r>
              <a:rPr lang="tr-TR" sz="1400" dirty="0">
                <a:latin typeface="Arial" panose="020B0604020202020204" pitchFamily="34" charset="0"/>
                <a:cs typeface="Arial" panose="020B0604020202020204" pitchFamily="34" charset="0"/>
              </a:rPr>
              <a:t>Hastanın özel alan oluşturmasına izin verilecek şekilde bakımının sürmesidir. </a:t>
            </a:r>
          </a:p>
          <a:p>
            <a:pPr lvl="1"/>
            <a:r>
              <a:rPr lang="tr-TR" sz="1200" dirty="0">
                <a:latin typeface="Arial" panose="020B0604020202020204" pitchFamily="34" charset="0"/>
                <a:cs typeface="Arial" panose="020B0604020202020204" pitchFamily="34" charset="0"/>
              </a:rPr>
              <a:t>Her hasta için özel oda sağlanamayabilir, ancak hastanın diğer kişiler tarafından görülmeyecek, yakınları ile rahatça görüşebileceği ortamların sağlanması önemlidir. </a:t>
            </a:r>
          </a:p>
          <a:p>
            <a:endParaRPr lang="tr-TR" dirty="0"/>
          </a:p>
        </p:txBody>
      </p:sp>
      <p:sp>
        <p:nvSpPr>
          <p:cNvPr id="4" name="Slayt Numarası Yer Tutucusu 3"/>
          <p:cNvSpPr>
            <a:spLocks noGrp="1"/>
          </p:cNvSpPr>
          <p:nvPr>
            <p:ph type="sldNum" sz="quarter" idx="5"/>
          </p:nvPr>
        </p:nvSpPr>
        <p:spPr/>
        <p:txBody>
          <a:bodyPr/>
          <a:lstStyle/>
          <a:p>
            <a:fld id="{719BF8BF-50FD-4D39-9342-0FD906FE3EE8}" type="slidenum">
              <a:rPr lang="tr-TR" smtClean="0"/>
              <a:t>22</a:t>
            </a:fld>
            <a:endParaRPr lang="tr-TR"/>
          </a:p>
        </p:txBody>
      </p:sp>
    </p:spTree>
    <p:extLst>
      <p:ext uri="{BB962C8B-B14F-4D97-AF65-F5344CB8AC3E}">
        <p14:creationId xmlns:p14="http://schemas.microsoft.com/office/powerpoint/2010/main" val="16136497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indent="0">
              <a:buNone/>
            </a:pPr>
            <a:r>
              <a:rPr lang="tr-TR" b="0" i="0" dirty="0">
                <a:solidFill>
                  <a:srgbClr val="232323"/>
                </a:solidFill>
                <a:effectLst/>
                <a:highlight>
                  <a:srgbClr val="FFFFFF"/>
                </a:highlight>
                <a:latin typeface="Noto Sans" panose="020B0502040504020204" pitchFamily="34" charset="0"/>
              </a:rPr>
              <a:t> Amerika Birleşik Devletleri merkezli Gelişmiş Palyatif Bakım Merkezi'nin 2011 tarihli bir fikir birliği beyanı, hastaneye kabul sırasında genel palyatif değerlendirmeye ihtiyaç duyan hastaların belirlenmesi için kriterler önerdi .</a:t>
            </a:r>
          </a:p>
          <a:p>
            <a:pPr marL="0" indent="0">
              <a:buNone/>
            </a:pPr>
            <a:r>
              <a:rPr lang="tr-TR" b="0" i="0" dirty="0">
                <a:solidFill>
                  <a:srgbClr val="232323"/>
                </a:solidFill>
                <a:effectLst/>
                <a:highlight>
                  <a:srgbClr val="FFFFFF"/>
                </a:highlight>
                <a:latin typeface="Noto Sans" panose="020B0502040504020204" pitchFamily="34" charset="0"/>
              </a:rPr>
              <a:t>* Birincil kriterler, hastanelerin karşılanmayan palyatif bakım ihtiyaçları açısından risk altındaki hastaları taramak için kullanması gereken minimum değeri temsil eden küresel göstergelerdir.</a:t>
            </a:r>
            <a:br>
              <a:rPr lang="tr-TR" dirty="0"/>
            </a:br>
            <a:r>
              <a:rPr lang="tr-TR" b="0" i="0" dirty="0">
                <a:solidFill>
                  <a:srgbClr val="232323"/>
                </a:solidFill>
                <a:effectLst/>
                <a:highlight>
                  <a:srgbClr val="FFFFFF"/>
                </a:highlight>
                <a:latin typeface="Noto Sans" panose="020B0502040504020204" pitchFamily="34" charset="0"/>
              </a:rPr>
              <a:t>¶ İkincil kriterler, karşılanmamış palyatif bakım ihtiyaçlarının yüksek olasılığının daha spesifik göstergeleridir ve mümkünse hasta tanımlamaya yönelik sistem bazlı bir yaklaşıma dahil edilmelidir.</a:t>
            </a:r>
            <a:endParaRPr lang="tr-TR" dirty="0"/>
          </a:p>
          <a:p>
            <a:pPr marL="0" indent="0">
              <a:buNone/>
            </a:pPr>
            <a:r>
              <a:rPr lang="tr-TR" dirty="0"/>
              <a:t>1-Kontrol edilemeyen semptomların varlığı </a:t>
            </a:r>
          </a:p>
          <a:p>
            <a:pPr marL="0" indent="0">
              <a:buNone/>
            </a:pPr>
            <a:r>
              <a:rPr lang="tr-TR" dirty="0"/>
              <a:t>2-Eşlik eden ciddi fiziksel, psikolojik ve psikososyal durumlar</a:t>
            </a:r>
          </a:p>
          <a:p>
            <a:pPr marL="0" indent="0">
              <a:buNone/>
            </a:pPr>
            <a:r>
              <a:rPr lang="tr-TR" dirty="0"/>
              <a:t>3-Kanser tanı / tedavisiyle ilgili huzursuzluk hissinin varlığı</a:t>
            </a:r>
          </a:p>
          <a:p>
            <a:pPr marL="0" indent="0">
              <a:buNone/>
            </a:pPr>
            <a:r>
              <a:rPr lang="tr-TR" dirty="0"/>
              <a:t>4-Yaşam beklentisinin 6 ay veya daha az olması</a:t>
            </a:r>
          </a:p>
          <a:p>
            <a:pPr marL="0" indent="0">
              <a:buNone/>
            </a:pPr>
            <a:r>
              <a:rPr lang="tr-TR" dirty="0"/>
              <a:t>5-Metastatiksolid tümör olması</a:t>
            </a:r>
          </a:p>
          <a:p>
            <a:pPr marL="0" indent="0">
              <a:buNone/>
            </a:pPr>
            <a:r>
              <a:rPr lang="tr-TR" dirty="0"/>
              <a:t>6-Hasta ve ailesinin karar verme sürecinde hastalıkla ilgili endişelerinin olması</a:t>
            </a:r>
          </a:p>
          <a:p>
            <a:pPr marL="0" indent="0">
              <a:buNone/>
            </a:pPr>
            <a:r>
              <a:rPr lang="tr-TR" dirty="0"/>
              <a:t>7-Palyatif bakım için hasta ve ailesinin istekli olması</a:t>
            </a:r>
          </a:p>
          <a:p>
            <a:pPr marL="0" indent="0">
              <a:buNone/>
            </a:pPr>
            <a:endParaRPr lang="tr-TR" dirty="0"/>
          </a:p>
          <a:p>
            <a:pPr marL="0" indent="0">
              <a:buNone/>
            </a:pPr>
            <a:r>
              <a:rPr lang="tr-TR" dirty="0"/>
              <a:t>Tarama kriterlerinden bir veya daha fazlasını karşılayan ve palyatif bakım için özel talebi olan tüm hastalara ayrıntılı bir palyatif bakım değerlendirmesi yapılmalıdır.</a:t>
            </a:r>
          </a:p>
          <a:p>
            <a:endParaRPr lang="tr-TR" dirty="0"/>
          </a:p>
        </p:txBody>
      </p:sp>
      <p:sp>
        <p:nvSpPr>
          <p:cNvPr id="4" name="Slayt Numarası Yer Tutucusu 3"/>
          <p:cNvSpPr>
            <a:spLocks noGrp="1"/>
          </p:cNvSpPr>
          <p:nvPr>
            <p:ph type="sldNum" sz="quarter" idx="5"/>
          </p:nvPr>
        </p:nvSpPr>
        <p:spPr/>
        <p:txBody>
          <a:bodyPr/>
          <a:lstStyle/>
          <a:p>
            <a:fld id="{719BF8BF-50FD-4D39-9342-0FD906FE3EE8}" type="slidenum">
              <a:rPr lang="tr-TR" smtClean="0"/>
              <a:t>23</a:t>
            </a:fld>
            <a:endParaRPr lang="tr-TR"/>
          </a:p>
        </p:txBody>
      </p:sp>
    </p:spTree>
    <p:extLst>
      <p:ext uri="{BB962C8B-B14F-4D97-AF65-F5344CB8AC3E}">
        <p14:creationId xmlns:p14="http://schemas.microsoft.com/office/powerpoint/2010/main" val="36786334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b="0" i="0" dirty="0">
                <a:solidFill>
                  <a:srgbClr val="232323"/>
                </a:solidFill>
                <a:effectLst/>
                <a:highlight>
                  <a:srgbClr val="FFFFFF"/>
                </a:highlight>
                <a:latin typeface="Noto Sans" panose="020B0502040504020204" pitchFamily="34" charset="0"/>
              </a:rPr>
              <a:t>Buna göre kapsamlı palyatif değerlendirme hasta odaklı ve aile odaklıdır. </a:t>
            </a:r>
            <a:endParaRPr lang="tr-TR" dirty="0"/>
          </a:p>
          <a:p>
            <a:pPr marL="0" indent="0">
              <a:buNone/>
            </a:pPr>
            <a:r>
              <a:rPr lang="tr-TR" dirty="0"/>
              <a:t>Palyatif bakım hastalarının performans durumu;</a:t>
            </a:r>
          </a:p>
          <a:p>
            <a:r>
              <a:rPr lang="tr-TR" dirty="0"/>
              <a:t>iyilik halini belirleyen en önemli durum</a:t>
            </a:r>
          </a:p>
          <a:p>
            <a:r>
              <a:rPr lang="tr-TR" dirty="0"/>
              <a:t>genel fiziksel durumu hakkında hekime bilgi verir</a:t>
            </a:r>
          </a:p>
          <a:p>
            <a:r>
              <a:rPr lang="tr-TR" dirty="0"/>
              <a:t>hastaların yaşam kalitesini ölçmek amacıyla kullanılır</a:t>
            </a:r>
          </a:p>
          <a:p>
            <a:r>
              <a:rPr lang="tr-TR" dirty="0"/>
              <a:t>tedaviyi yönlendirmede en önemli araç</a:t>
            </a:r>
          </a:p>
          <a:p>
            <a:r>
              <a:rPr lang="tr-TR" dirty="0"/>
              <a:t>hastanın ileri tedavisine performans durumuna göre karar verilir </a:t>
            </a:r>
          </a:p>
          <a:p>
            <a:r>
              <a:rPr lang="tr-TR" b="0" i="0" dirty="0">
                <a:solidFill>
                  <a:srgbClr val="232323"/>
                </a:solidFill>
                <a:effectLst/>
                <a:highlight>
                  <a:srgbClr val="FFFFFF"/>
                </a:highlight>
                <a:latin typeface="Noto Sans" panose="020B0502040504020204" pitchFamily="34" charset="0"/>
              </a:rPr>
              <a:t>İlerlemiş, ciddi ve/veya yaşamı tehdit eden hastalığı olan hastalarda ortaya çıkan palyatif bakım ihtiyaçlarının kapsamı göz önüne alındığında, optimal bakım benzersiz bir değerlendirme yaklaşımı gerektirir. Kapsamlı palyatif değerlendirmenin alanları arasında fiziksel semptomlar; psikolojik/psikiyatrik ve bilişsel belirtiler; hastalık anlayışı ve bakım tercihleri; sosyal ve ekonomik ihtiyaçlar; varoluşsal, dini ve manevi konular; ve bakımın koordinasyonu ve sürekliliği</a:t>
            </a:r>
            <a:endParaRPr lang="tr-TR" dirty="0"/>
          </a:p>
          <a:p>
            <a:endParaRPr lang="tr-TR" dirty="0"/>
          </a:p>
        </p:txBody>
      </p:sp>
      <p:sp>
        <p:nvSpPr>
          <p:cNvPr id="4" name="Slayt Numarası Yer Tutucusu 3"/>
          <p:cNvSpPr>
            <a:spLocks noGrp="1"/>
          </p:cNvSpPr>
          <p:nvPr>
            <p:ph type="sldNum" sz="quarter" idx="5"/>
          </p:nvPr>
        </p:nvSpPr>
        <p:spPr/>
        <p:txBody>
          <a:bodyPr/>
          <a:lstStyle/>
          <a:p>
            <a:fld id="{719BF8BF-50FD-4D39-9342-0FD906FE3EE8}" type="slidenum">
              <a:rPr lang="tr-TR" smtClean="0"/>
              <a:t>24</a:t>
            </a:fld>
            <a:endParaRPr lang="tr-TR"/>
          </a:p>
        </p:txBody>
      </p:sp>
    </p:spTree>
    <p:extLst>
      <p:ext uri="{BB962C8B-B14F-4D97-AF65-F5344CB8AC3E}">
        <p14:creationId xmlns:p14="http://schemas.microsoft.com/office/powerpoint/2010/main" val="42539884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0" i="0" dirty="0">
                <a:solidFill>
                  <a:srgbClr val="232323"/>
                </a:solidFill>
                <a:effectLst/>
                <a:highlight>
                  <a:srgbClr val="FFFFFF"/>
                </a:highlight>
                <a:latin typeface="Noto Sans" panose="020B0502040504020204" pitchFamily="34" charset="0"/>
              </a:rPr>
              <a:t>bireysel hastalarda semptomlara ilişkin iyi bir genel bakış sağlar . Özellikle, çoklu semptom değerlendirme araçları, pozitif yanıtların ayrıntılarını belirlemek için daha fazla hasta görüşmesiyle birleştirildiğinde, bildirilmeyen semptomların tanınmasında oldukça etkilidir. Belirli bir araç seçildiğinde, klinik ortamda güvenilirliği sağlamak için tutarlı bir şekilde kullanılmalıdır.</a:t>
            </a:r>
          </a:p>
          <a:p>
            <a:r>
              <a:rPr lang="tr-TR" b="0" i="0" dirty="0">
                <a:solidFill>
                  <a:srgbClr val="232323"/>
                </a:solidFill>
                <a:effectLst/>
                <a:highlight>
                  <a:srgbClr val="FFFFFF"/>
                </a:highlight>
                <a:latin typeface="Noto Sans" panose="020B0502040504020204" pitchFamily="34" charset="0"/>
              </a:rPr>
              <a:t>Bu semptom değerlendirme araçlarının birçoğunun güvenilirliği ve geçerliliği test edilmiştir. </a:t>
            </a:r>
          </a:p>
          <a:p>
            <a:r>
              <a:rPr lang="tr-TR" b="0" i="0" dirty="0">
                <a:solidFill>
                  <a:srgbClr val="232323"/>
                </a:solidFill>
                <a:effectLst/>
                <a:highlight>
                  <a:srgbClr val="FFFFFF"/>
                </a:highlight>
                <a:latin typeface="Noto Sans" panose="020B0502040504020204" pitchFamily="34" charset="0"/>
              </a:rPr>
              <a:t>palyatif ve yaşam sonu bakım ortamlarında aşağıdakiler de dahil olmak üzere bir dizi doğrulanmış çoklu semptom değerlendirme aracı yaygın olarak kullanılmaktadır:</a:t>
            </a:r>
            <a:endParaRPr lang="tr-TR" dirty="0"/>
          </a:p>
        </p:txBody>
      </p:sp>
      <p:sp>
        <p:nvSpPr>
          <p:cNvPr id="4" name="Slayt Numarası Yer Tutucusu 3"/>
          <p:cNvSpPr>
            <a:spLocks noGrp="1"/>
          </p:cNvSpPr>
          <p:nvPr>
            <p:ph type="sldNum" sz="quarter" idx="5"/>
          </p:nvPr>
        </p:nvSpPr>
        <p:spPr/>
        <p:txBody>
          <a:bodyPr/>
          <a:lstStyle/>
          <a:p>
            <a:fld id="{719BF8BF-50FD-4D39-9342-0FD906FE3EE8}" type="slidenum">
              <a:rPr lang="tr-TR" smtClean="0"/>
              <a:t>26</a:t>
            </a:fld>
            <a:endParaRPr lang="tr-TR"/>
          </a:p>
        </p:txBody>
      </p:sp>
    </p:spTree>
    <p:extLst>
      <p:ext uri="{BB962C8B-B14F-4D97-AF65-F5344CB8AC3E}">
        <p14:creationId xmlns:p14="http://schemas.microsoft.com/office/powerpoint/2010/main" val="42857560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0" i="0" dirty="0">
                <a:solidFill>
                  <a:srgbClr val="232323"/>
                </a:solidFill>
                <a:effectLst/>
                <a:highlight>
                  <a:srgbClr val="FFFFFF"/>
                </a:highlight>
                <a:latin typeface="Noto Sans" panose="020B0502040504020204" pitchFamily="34" charset="0"/>
              </a:rPr>
              <a:t>Performans durumu palyatif bakımda hasta değerlendirmesinin kritik bir yönüdür.</a:t>
            </a:r>
          </a:p>
          <a:p>
            <a:r>
              <a:rPr lang="tr-TR" b="0" i="0" dirty="0">
                <a:solidFill>
                  <a:srgbClr val="232323"/>
                </a:solidFill>
                <a:effectLst/>
                <a:highlight>
                  <a:srgbClr val="FFFFFF"/>
                </a:highlight>
                <a:latin typeface="Noto Sans" panose="020B0502040504020204" pitchFamily="34" charset="0"/>
              </a:rPr>
              <a:t>Genel bir kural olarak, </a:t>
            </a:r>
            <a:r>
              <a:rPr lang="tr-TR" b="0" i="0" dirty="0" err="1">
                <a:solidFill>
                  <a:srgbClr val="232323"/>
                </a:solidFill>
                <a:effectLst/>
                <a:highlight>
                  <a:srgbClr val="FFFFFF"/>
                </a:highlight>
                <a:latin typeface="Noto Sans" panose="020B0502040504020204" pitchFamily="34" charset="0"/>
              </a:rPr>
              <a:t>Karnofsky</a:t>
            </a:r>
            <a:r>
              <a:rPr lang="tr-TR" b="0" i="0" dirty="0">
                <a:solidFill>
                  <a:srgbClr val="232323"/>
                </a:solidFill>
                <a:effectLst/>
                <a:highlight>
                  <a:srgbClr val="FFFFFF"/>
                </a:highlight>
                <a:latin typeface="Noto Sans" panose="020B0502040504020204" pitchFamily="34" charset="0"/>
              </a:rPr>
              <a:t> veya Doğu Kooperatif Onkoloji Grubu (ECOG) performans durumu ölçekleri ( </a:t>
            </a:r>
            <a:r>
              <a:rPr lang="tr-TR" b="0" i="0" u="none" strike="noStrike" dirty="0">
                <a:solidFill>
                  <a:srgbClr val="005B92"/>
                </a:solidFill>
                <a:effectLst/>
                <a:highlight>
                  <a:srgbClr val="FFFFFF"/>
                </a:highlight>
                <a:latin typeface="Noto Sans" panose="020B0502040504020204" pitchFamily="34" charset="0"/>
                <a:hlinkClick r:id="rId3"/>
              </a:rPr>
              <a:t>tablo 6</a:t>
            </a:r>
            <a:r>
              <a:rPr lang="tr-TR" b="0" i="0" dirty="0">
                <a:solidFill>
                  <a:srgbClr val="232323"/>
                </a:solidFill>
                <a:effectLst/>
                <a:highlight>
                  <a:srgbClr val="FFFFFF"/>
                </a:highlight>
                <a:latin typeface="Noto Sans" panose="020B0502040504020204" pitchFamily="34" charset="0"/>
              </a:rPr>
              <a:t> ve </a:t>
            </a:r>
            <a:r>
              <a:rPr lang="tr-TR" b="0" i="0" u="none" strike="noStrike" dirty="0">
                <a:solidFill>
                  <a:srgbClr val="005B92"/>
                </a:solidFill>
                <a:effectLst/>
                <a:highlight>
                  <a:srgbClr val="FFFFFF"/>
                </a:highlight>
                <a:latin typeface="Noto Sans" panose="020B0502040504020204" pitchFamily="34" charset="0"/>
                <a:hlinkClick r:id="rId4"/>
              </a:rPr>
              <a:t>tablo 7</a:t>
            </a:r>
            <a:r>
              <a:rPr lang="tr-TR" b="0" i="0" dirty="0">
                <a:solidFill>
                  <a:srgbClr val="232323"/>
                </a:solidFill>
                <a:effectLst/>
                <a:highlight>
                  <a:srgbClr val="FFFFFF"/>
                </a:highlight>
                <a:latin typeface="Noto Sans" panose="020B0502040504020204" pitchFamily="34" charset="0"/>
              </a:rPr>
              <a:t> ) tarafından değerlendirilen performans durumu, ileri terminal hastalığı olan bireylerde </a:t>
            </a:r>
            <a:r>
              <a:rPr lang="tr-TR" b="0" i="0" dirty="0" err="1">
                <a:solidFill>
                  <a:srgbClr val="232323"/>
                </a:solidFill>
                <a:effectLst/>
                <a:highlight>
                  <a:srgbClr val="FFFFFF"/>
                </a:highlight>
                <a:latin typeface="Noto Sans" panose="020B0502040504020204" pitchFamily="34" charset="0"/>
              </a:rPr>
              <a:t>prognozun</a:t>
            </a:r>
            <a:r>
              <a:rPr lang="tr-TR" b="0" i="0" dirty="0">
                <a:solidFill>
                  <a:srgbClr val="232323"/>
                </a:solidFill>
                <a:effectLst/>
                <a:highlight>
                  <a:srgbClr val="FFFFFF"/>
                </a:highlight>
                <a:latin typeface="Noto Sans" panose="020B0502040504020204" pitchFamily="34" charset="0"/>
              </a:rPr>
              <a:t> temel bir göstergesidir </a:t>
            </a:r>
            <a:endParaRPr lang="tr-TR" dirty="0"/>
          </a:p>
        </p:txBody>
      </p:sp>
      <p:sp>
        <p:nvSpPr>
          <p:cNvPr id="4" name="Slayt Numarası Yer Tutucusu 3"/>
          <p:cNvSpPr>
            <a:spLocks noGrp="1"/>
          </p:cNvSpPr>
          <p:nvPr>
            <p:ph type="sldNum" sz="quarter" idx="5"/>
          </p:nvPr>
        </p:nvSpPr>
        <p:spPr/>
        <p:txBody>
          <a:bodyPr/>
          <a:lstStyle/>
          <a:p>
            <a:fld id="{719BF8BF-50FD-4D39-9342-0FD906FE3EE8}" type="slidenum">
              <a:rPr lang="tr-TR" smtClean="0"/>
              <a:t>27</a:t>
            </a:fld>
            <a:endParaRPr lang="tr-TR"/>
          </a:p>
        </p:txBody>
      </p:sp>
    </p:spTree>
    <p:extLst>
      <p:ext uri="{BB962C8B-B14F-4D97-AF65-F5344CB8AC3E}">
        <p14:creationId xmlns:p14="http://schemas.microsoft.com/office/powerpoint/2010/main" val="7756716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0" i="0" dirty="0">
                <a:solidFill>
                  <a:srgbClr val="232323"/>
                </a:solidFill>
                <a:effectLst/>
                <a:highlight>
                  <a:srgbClr val="FFFFFF"/>
                </a:highlight>
                <a:latin typeface="Noto Sans" panose="020B0502040504020204" pitchFamily="34" charset="0"/>
              </a:rPr>
              <a:t>9000'den fazla ciddi hasta hasta üzerinde yapılan çok merkezli bir çalışma, Amerika Birleşik Devletleri üçüncü basamak bakım merkezlerinde hastaneye yatırılan ciddi hastalar arasında ağrı, </a:t>
            </a:r>
            <a:r>
              <a:rPr lang="tr-TR" b="0" i="0" dirty="0" err="1">
                <a:solidFill>
                  <a:srgbClr val="232323"/>
                </a:solidFill>
                <a:effectLst/>
                <a:highlight>
                  <a:srgbClr val="FFFFFF"/>
                </a:highlight>
                <a:latin typeface="Noto Sans" panose="020B0502040504020204" pitchFamily="34" charset="0"/>
              </a:rPr>
              <a:t>dispne</a:t>
            </a:r>
            <a:r>
              <a:rPr lang="tr-TR" b="0" i="0" dirty="0">
                <a:solidFill>
                  <a:srgbClr val="232323"/>
                </a:solidFill>
                <a:effectLst/>
                <a:highlight>
                  <a:srgbClr val="FFFFFF"/>
                </a:highlight>
                <a:latin typeface="Noto Sans" panose="020B0502040504020204" pitchFamily="34" charset="0"/>
              </a:rPr>
              <a:t>, anksiyete ve depresyonun yaygın ve sıkıntı verici semptomlar olduğunu buldu</a:t>
            </a:r>
            <a:endParaRPr lang="tr-TR" dirty="0"/>
          </a:p>
        </p:txBody>
      </p:sp>
      <p:sp>
        <p:nvSpPr>
          <p:cNvPr id="4" name="Slayt Numarası Yer Tutucusu 3"/>
          <p:cNvSpPr>
            <a:spLocks noGrp="1"/>
          </p:cNvSpPr>
          <p:nvPr>
            <p:ph type="sldNum" sz="quarter" idx="5"/>
          </p:nvPr>
        </p:nvSpPr>
        <p:spPr/>
        <p:txBody>
          <a:bodyPr/>
          <a:lstStyle/>
          <a:p>
            <a:fld id="{719BF8BF-50FD-4D39-9342-0FD906FE3EE8}" type="slidenum">
              <a:rPr lang="tr-TR" smtClean="0"/>
              <a:t>29</a:t>
            </a:fld>
            <a:endParaRPr lang="tr-TR"/>
          </a:p>
        </p:txBody>
      </p:sp>
    </p:spTree>
    <p:extLst>
      <p:ext uri="{BB962C8B-B14F-4D97-AF65-F5344CB8AC3E}">
        <p14:creationId xmlns:p14="http://schemas.microsoft.com/office/powerpoint/2010/main" val="31031249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indent="0">
              <a:buNone/>
            </a:pPr>
            <a:r>
              <a:rPr lang="tr-TR" dirty="0">
                <a:sym typeface="Wingdings" panose="05000000000000000000" pitchFamily="2" charset="2"/>
              </a:rPr>
              <a:t></a:t>
            </a:r>
            <a:r>
              <a:rPr lang="tr-TR" dirty="0"/>
              <a:t>vücut kitlesi kaybı</a:t>
            </a:r>
          </a:p>
          <a:p>
            <a:pPr marL="0" indent="0">
              <a:buNone/>
            </a:pPr>
            <a:r>
              <a:rPr lang="tr-TR" dirty="0">
                <a:sym typeface="Wingdings" panose="05000000000000000000" pitchFamily="2" charset="2"/>
              </a:rPr>
              <a:t></a:t>
            </a:r>
            <a:r>
              <a:rPr lang="tr-TR" dirty="0"/>
              <a:t>organ-sistem fonksiyon yetersizliği </a:t>
            </a:r>
          </a:p>
          <a:p>
            <a:endParaRPr lang="tr-TR" dirty="0"/>
          </a:p>
          <a:p>
            <a:r>
              <a:rPr lang="tr-TR" dirty="0"/>
              <a:t>*Palyatif Bakım Merkezine hastalar genellikle yaşamı tehdit eden hastalığa bağlı gelişen malnütrisyon veya nütrisyon uygulamasına bağlı gelişen </a:t>
            </a:r>
            <a:r>
              <a:rPr lang="tr-TR" dirty="0" err="1"/>
              <a:t>komlikasyonlar</a:t>
            </a:r>
            <a:r>
              <a:rPr lang="tr-TR" dirty="0"/>
              <a:t> nedeniyle </a:t>
            </a:r>
            <a:r>
              <a:rPr lang="tr-TR" dirty="0" err="1"/>
              <a:t>gekmektedir</a:t>
            </a:r>
            <a:endParaRPr lang="tr-TR" dirty="0"/>
          </a:p>
          <a:p>
            <a:endParaRPr lang="tr-TR" dirty="0"/>
          </a:p>
          <a:p>
            <a:r>
              <a:rPr lang="tr-TR" dirty="0"/>
              <a:t>*İştahsızlık, bulantı, kusma, ishal, konstipasyon en sık karşılaşılan semptomlardır. Semptomlar erken giderilmediği taktirde hızla enerji, protein dengesi bozulmakta, hastalarda malnütrisyon, </a:t>
            </a:r>
            <a:r>
              <a:rPr lang="tr-TR" dirty="0" err="1"/>
              <a:t>enfeksion</a:t>
            </a:r>
            <a:r>
              <a:rPr lang="tr-TR" dirty="0"/>
              <a:t> ve organ yetmezlikleri ortaya çıkmaktadır.</a:t>
            </a:r>
          </a:p>
        </p:txBody>
      </p:sp>
      <p:sp>
        <p:nvSpPr>
          <p:cNvPr id="4" name="Slayt Numarası Yer Tutucusu 3"/>
          <p:cNvSpPr>
            <a:spLocks noGrp="1"/>
          </p:cNvSpPr>
          <p:nvPr>
            <p:ph type="sldNum" sz="quarter" idx="5"/>
          </p:nvPr>
        </p:nvSpPr>
        <p:spPr/>
        <p:txBody>
          <a:bodyPr/>
          <a:lstStyle/>
          <a:p>
            <a:fld id="{719BF8BF-50FD-4D39-9342-0FD906FE3EE8}" type="slidenum">
              <a:rPr lang="tr-TR" smtClean="0"/>
              <a:t>30</a:t>
            </a:fld>
            <a:endParaRPr lang="tr-TR"/>
          </a:p>
        </p:txBody>
      </p:sp>
    </p:spTree>
    <p:extLst>
      <p:ext uri="{BB962C8B-B14F-4D97-AF65-F5344CB8AC3E}">
        <p14:creationId xmlns:p14="http://schemas.microsoft.com/office/powerpoint/2010/main" val="24224169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*Hastanın </a:t>
            </a:r>
            <a:r>
              <a:rPr lang="tr-TR" dirty="0" err="1"/>
              <a:t>prognozunda</a:t>
            </a:r>
            <a:r>
              <a:rPr lang="tr-TR" dirty="0"/>
              <a:t> önemli olumsuzluklara yol açar; </a:t>
            </a:r>
          </a:p>
        </p:txBody>
      </p:sp>
      <p:sp>
        <p:nvSpPr>
          <p:cNvPr id="4" name="Slayt Numarası Yer Tutucusu 3"/>
          <p:cNvSpPr>
            <a:spLocks noGrp="1"/>
          </p:cNvSpPr>
          <p:nvPr>
            <p:ph type="sldNum" sz="quarter" idx="5"/>
          </p:nvPr>
        </p:nvSpPr>
        <p:spPr/>
        <p:txBody>
          <a:bodyPr/>
          <a:lstStyle/>
          <a:p>
            <a:fld id="{719BF8BF-50FD-4D39-9342-0FD906FE3EE8}" type="slidenum">
              <a:rPr lang="tr-TR" smtClean="0"/>
              <a:t>32</a:t>
            </a:fld>
            <a:endParaRPr lang="tr-TR"/>
          </a:p>
        </p:txBody>
      </p:sp>
    </p:spTree>
    <p:extLst>
      <p:ext uri="{BB962C8B-B14F-4D97-AF65-F5344CB8AC3E}">
        <p14:creationId xmlns:p14="http://schemas.microsoft.com/office/powerpoint/2010/main" val="40672927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a:p>
            <a:pPr marL="0" indent="0">
              <a:buNone/>
            </a:pPr>
            <a:r>
              <a:rPr lang="tr-TR" dirty="0"/>
              <a:t>Palyatif bakım, </a:t>
            </a:r>
            <a:r>
              <a:rPr lang="tr-TR" dirty="0" err="1"/>
              <a:t>hospis</a:t>
            </a:r>
            <a:r>
              <a:rPr lang="tr-TR" dirty="0"/>
              <a:t> bakımı, terminal dönem hasta bakımı, yaşam sonu bakım </a:t>
            </a:r>
            <a:r>
              <a:rPr lang="tr-TR" dirty="0">
                <a:sym typeface="Wingdings" panose="05000000000000000000" pitchFamily="2" charset="2"/>
              </a:rPr>
              <a:t> birb</a:t>
            </a:r>
            <a:r>
              <a:rPr lang="tr-TR" dirty="0"/>
              <a:t>irinin yerine kullanıldığı görülmekte</a:t>
            </a:r>
          </a:p>
          <a:p>
            <a:endParaRPr lang="tr-TR" b="0" i="0" dirty="0">
              <a:solidFill>
                <a:srgbClr val="232323"/>
              </a:solidFill>
              <a:effectLst/>
              <a:highlight>
                <a:srgbClr val="FFFFFF"/>
              </a:highlight>
              <a:latin typeface="Noto Sans" panose="020B0502040504020204" pitchFamily="34" charset="0"/>
            </a:endParaRPr>
          </a:p>
          <a:p>
            <a:r>
              <a:rPr lang="tr-TR" b="0" i="0" dirty="0">
                <a:solidFill>
                  <a:srgbClr val="232323"/>
                </a:solidFill>
                <a:effectLst/>
                <a:highlight>
                  <a:srgbClr val="FFFFFF"/>
                </a:highlight>
                <a:latin typeface="Noto Sans" panose="020B0502040504020204" pitchFamily="34" charset="0"/>
              </a:rPr>
              <a:t>Palyatif bakımın tanımı zamanla gelişmiştir. Başlangıçta palyatif bakım, aktif tedavi almayan ve aslında hastalıklarından ölmek üzere olan kanser hastalarına sağlanan bakım olarak görülüyordu. Artık palyatif bakımın ilkelerinin herhangi bir ciddi hastalığın seyrinde, bu hastalık potansiyel olarak tedavi edilebilir olsa bile, aynı şekilde erken uygulanabilir olduğu ve palyatif bakımın hastalık tedavisinin yanı sıra sağlanabileceği ve sağlanması gerektiği kabul edilmektedir.</a:t>
            </a:r>
            <a:endParaRPr lang="tr-TR" dirty="0"/>
          </a:p>
          <a:p>
            <a:r>
              <a:rPr lang="tr-TR" dirty="0" err="1"/>
              <a:t>Hospis</a:t>
            </a:r>
            <a:r>
              <a:rPr lang="tr-TR" dirty="0"/>
              <a:t> bakım: yaşamı tehdit eden herhangi bir hastalığın son evresinde ,yaşam süresi 6 ay ve daha az olan bireylerin yaşam kalitesi ve konforuna odaklanmaktır .</a:t>
            </a:r>
            <a:r>
              <a:rPr lang="tr-TR" b="0" i="0" dirty="0">
                <a:solidFill>
                  <a:srgbClr val="232323"/>
                </a:solidFill>
                <a:effectLst/>
                <a:highlight>
                  <a:srgbClr val="FFFFFF"/>
                </a:highlight>
                <a:latin typeface="Noto Sans" panose="020B0502040504020204" pitchFamily="34" charset="0"/>
              </a:rPr>
              <a:t> bakımın odağının yaşamı uzatmak veya bir hastalığı iyileştirmekten ziyade konfor üzerinde olduğu, ölümcül hastalığı olan bir hastaya destek ve hizmetlerin sağlandığı bir sağlık bakım dağıtım sistemidir</a:t>
            </a:r>
            <a:endParaRPr lang="tr-TR" dirty="0"/>
          </a:p>
        </p:txBody>
      </p:sp>
      <p:sp>
        <p:nvSpPr>
          <p:cNvPr id="4" name="Slayt Numarası Yer Tutucusu 3"/>
          <p:cNvSpPr>
            <a:spLocks noGrp="1"/>
          </p:cNvSpPr>
          <p:nvPr>
            <p:ph type="sldNum" sz="quarter" idx="5"/>
          </p:nvPr>
        </p:nvSpPr>
        <p:spPr/>
        <p:txBody>
          <a:bodyPr/>
          <a:lstStyle/>
          <a:p>
            <a:fld id="{719BF8BF-50FD-4D39-9342-0FD906FE3EE8}" type="slidenum">
              <a:rPr lang="tr-TR" smtClean="0"/>
              <a:t>4</a:t>
            </a:fld>
            <a:endParaRPr lang="tr-TR"/>
          </a:p>
        </p:txBody>
      </p:sp>
    </p:spTree>
    <p:extLst>
      <p:ext uri="{BB962C8B-B14F-4D97-AF65-F5344CB8AC3E}">
        <p14:creationId xmlns:p14="http://schemas.microsoft.com/office/powerpoint/2010/main" val="36054954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Beslenme durumunun değerlendirilmesi:</a:t>
            </a:r>
          </a:p>
          <a:p>
            <a:r>
              <a:rPr lang="tr-TR" dirty="0"/>
              <a:t>AYRINTILI  ANAMNEZ: Mevcut hastalık bilgisi İlaçlar </a:t>
            </a:r>
          </a:p>
          <a:p>
            <a:r>
              <a:rPr lang="tr-TR" dirty="0"/>
              <a:t>FİZİK MUAEYENE : Kilodaki değişim İnspeksiyon ( kas atrofisi, </a:t>
            </a:r>
            <a:r>
              <a:rPr lang="tr-TR" dirty="0" err="1"/>
              <a:t>glossit</a:t>
            </a:r>
            <a:r>
              <a:rPr lang="tr-TR" dirty="0"/>
              <a:t>, ödem) • Antropometrik ölçümler ( BKI, kol çevresi, deri kalınlığı) • Kas gücü </a:t>
            </a:r>
            <a:r>
              <a:rPr lang="tr-TR" dirty="0" err="1"/>
              <a:t>degerlendırılır</a:t>
            </a:r>
            <a:r>
              <a:rPr lang="tr-TR" dirty="0"/>
              <a:t>.</a:t>
            </a:r>
          </a:p>
          <a:p>
            <a:pPr>
              <a:buFont typeface="Wingdings" panose="05000000000000000000" pitchFamily="2" charset="2"/>
              <a:buChar char="q"/>
            </a:pPr>
            <a:r>
              <a:rPr lang="tr-TR" dirty="0"/>
              <a:t>LABORATUVAR : Serum albümini 3g /dl altında </a:t>
            </a:r>
          </a:p>
          <a:p>
            <a:pPr>
              <a:buFont typeface="Wingdings" panose="05000000000000000000" pitchFamily="2" charset="2"/>
              <a:buChar char="q"/>
            </a:pPr>
            <a:r>
              <a:rPr lang="tr-TR" dirty="0"/>
              <a:t>Serum </a:t>
            </a:r>
            <a:r>
              <a:rPr lang="tr-TR" dirty="0" err="1"/>
              <a:t>transferrin</a:t>
            </a:r>
            <a:r>
              <a:rPr lang="tr-TR" dirty="0"/>
              <a:t> 150 mg/dl altında </a:t>
            </a:r>
          </a:p>
          <a:p>
            <a:pPr>
              <a:buFont typeface="Wingdings" panose="05000000000000000000" pitchFamily="2" charset="2"/>
              <a:buChar char="q"/>
            </a:pPr>
            <a:r>
              <a:rPr lang="tr-TR" dirty="0"/>
              <a:t>Lenfosit sayısı 1200’den </a:t>
            </a:r>
          </a:p>
          <a:p>
            <a:r>
              <a:rPr lang="tr-TR" dirty="0"/>
              <a:t>  NRS-2002 tarama testi ile </a:t>
            </a:r>
            <a:r>
              <a:rPr lang="tr-TR" dirty="0" err="1"/>
              <a:t>nrs</a:t>
            </a:r>
            <a:r>
              <a:rPr lang="tr-TR" dirty="0"/>
              <a:t> puanı göre hastanın </a:t>
            </a:r>
            <a:r>
              <a:rPr lang="tr-TR" dirty="0" err="1"/>
              <a:t>nutrısyon</a:t>
            </a:r>
            <a:r>
              <a:rPr lang="tr-TR" dirty="0"/>
              <a:t> durumu </a:t>
            </a:r>
            <a:r>
              <a:rPr lang="tr-TR" dirty="0" err="1"/>
              <a:t>degerlendırılır</a:t>
            </a:r>
            <a:r>
              <a:rPr lang="tr-TR" dirty="0"/>
              <a:t>.</a:t>
            </a:r>
          </a:p>
          <a:p>
            <a:endParaRPr lang="tr-TR" dirty="0"/>
          </a:p>
          <a:p>
            <a:endParaRPr lang="tr-TR" dirty="0"/>
          </a:p>
        </p:txBody>
      </p:sp>
      <p:sp>
        <p:nvSpPr>
          <p:cNvPr id="4" name="Slayt Numarası Yer Tutucusu 3"/>
          <p:cNvSpPr>
            <a:spLocks noGrp="1"/>
          </p:cNvSpPr>
          <p:nvPr>
            <p:ph type="sldNum" sz="quarter" idx="5"/>
          </p:nvPr>
        </p:nvSpPr>
        <p:spPr/>
        <p:txBody>
          <a:bodyPr/>
          <a:lstStyle/>
          <a:p>
            <a:fld id="{719BF8BF-50FD-4D39-9342-0FD906FE3EE8}" type="slidenum">
              <a:rPr lang="tr-TR" smtClean="0"/>
              <a:t>33</a:t>
            </a:fld>
            <a:endParaRPr lang="tr-TR"/>
          </a:p>
        </p:txBody>
      </p:sp>
    </p:spTree>
    <p:extLst>
      <p:ext uri="{BB962C8B-B14F-4D97-AF65-F5344CB8AC3E}">
        <p14:creationId xmlns:p14="http://schemas.microsoft.com/office/powerpoint/2010/main" val="9277248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buFont typeface="Wingdings" panose="05000000000000000000" pitchFamily="2" charset="2"/>
              <a:buChar char="q"/>
            </a:pPr>
            <a:r>
              <a:rPr lang="tr-TR" dirty="0"/>
              <a:t>İdeal vücut ağırlığının %80'ine sahip</a:t>
            </a:r>
          </a:p>
          <a:p>
            <a:pPr>
              <a:buFont typeface="Wingdings" panose="05000000000000000000" pitchFamily="2" charset="2"/>
              <a:buChar char="q"/>
            </a:pPr>
            <a:r>
              <a:rPr lang="tr-TR" dirty="0"/>
              <a:t>Son 6 ay içinde vücut ağırlığının %10'unu kaybeden </a:t>
            </a:r>
          </a:p>
          <a:p>
            <a:pPr>
              <a:buFont typeface="Wingdings" panose="05000000000000000000" pitchFamily="2" charset="2"/>
              <a:buChar char="q"/>
            </a:pPr>
            <a:r>
              <a:rPr lang="tr-TR" dirty="0"/>
              <a:t>Serum albümini 3g /dl altında olan</a:t>
            </a:r>
          </a:p>
          <a:p>
            <a:pPr>
              <a:buFont typeface="Wingdings" panose="05000000000000000000" pitchFamily="2" charset="2"/>
              <a:buChar char="q"/>
            </a:pPr>
            <a:r>
              <a:rPr lang="tr-TR" dirty="0"/>
              <a:t>Serum </a:t>
            </a:r>
            <a:r>
              <a:rPr lang="tr-TR" dirty="0" err="1"/>
              <a:t>transferrin</a:t>
            </a:r>
            <a:r>
              <a:rPr lang="tr-TR" dirty="0"/>
              <a:t> 150 mg/dl altında olan</a:t>
            </a:r>
          </a:p>
          <a:p>
            <a:pPr>
              <a:buFont typeface="Wingdings" panose="05000000000000000000" pitchFamily="2" charset="2"/>
              <a:buChar char="q"/>
            </a:pPr>
            <a:r>
              <a:rPr lang="tr-TR" dirty="0"/>
              <a:t>Derinin antijenik uyarılara cevabı azalmış olan</a:t>
            </a:r>
          </a:p>
          <a:p>
            <a:pPr>
              <a:buFont typeface="Wingdings" panose="05000000000000000000" pitchFamily="2" charset="2"/>
              <a:buChar char="q"/>
            </a:pPr>
            <a:r>
              <a:rPr lang="tr-TR" dirty="0"/>
              <a:t>Lenfosit sayısı 1200’den az olan </a:t>
            </a:r>
          </a:p>
          <a:p>
            <a:pPr marL="0" indent="0">
              <a:buNone/>
            </a:pPr>
            <a:r>
              <a:rPr lang="tr-TR" dirty="0"/>
              <a:t>        </a:t>
            </a:r>
            <a:r>
              <a:rPr lang="tr-TR" dirty="0">
                <a:sym typeface="Wingdings" panose="05000000000000000000" pitchFamily="2" charset="2"/>
              </a:rPr>
              <a:t></a:t>
            </a:r>
            <a:r>
              <a:rPr lang="tr-TR" dirty="0"/>
              <a:t>hastalar </a:t>
            </a:r>
            <a:r>
              <a:rPr lang="tr-TR" dirty="0" err="1"/>
              <a:t>nütrisyonel</a:t>
            </a:r>
            <a:r>
              <a:rPr lang="tr-TR" dirty="0"/>
              <a:t> destek yönünden aday kabul edilir!</a:t>
            </a:r>
          </a:p>
          <a:p>
            <a:endParaRPr lang="tr-TR" dirty="0"/>
          </a:p>
        </p:txBody>
      </p:sp>
      <p:sp>
        <p:nvSpPr>
          <p:cNvPr id="4" name="Slayt Numarası Yer Tutucusu 3"/>
          <p:cNvSpPr>
            <a:spLocks noGrp="1"/>
          </p:cNvSpPr>
          <p:nvPr>
            <p:ph type="sldNum" sz="quarter" idx="5"/>
          </p:nvPr>
        </p:nvSpPr>
        <p:spPr/>
        <p:txBody>
          <a:bodyPr/>
          <a:lstStyle/>
          <a:p>
            <a:fld id="{719BF8BF-50FD-4D39-9342-0FD906FE3EE8}" type="slidenum">
              <a:rPr lang="tr-TR" smtClean="0"/>
              <a:t>34</a:t>
            </a:fld>
            <a:endParaRPr lang="tr-TR"/>
          </a:p>
        </p:txBody>
      </p:sp>
    </p:spTree>
    <p:extLst>
      <p:ext uri="{BB962C8B-B14F-4D97-AF65-F5344CB8AC3E}">
        <p14:creationId xmlns:p14="http://schemas.microsoft.com/office/powerpoint/2010/main" val="5955088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a:buFont typeface="Wingdings" panose="05000000000000000000" pitchFamily="2" charset="2"/>
              <a:buChar char="ü"/>
            </a:pPr>
            <a:r>
              <a:rPr lang="tr-TR" dirty="0"/>
              <a:t>Oral beslenme </a:t>
            </a:r>
            <a:r>
              <a:rPr lang="tr-TR" dirty="0">
                <a:sym typeface="Wingdings" panose="05000000000000000000" pitchFamily="2" charset="2"/>
              </a:rPr>
              <a:t></a:t>
            </a:r>
            <a:r>
              <a:rPr lang="tr-TR" dirty="0"/>
              <a:t> fizyolojik, psikolojik ve sosyal açıdan iyi hissetme</a:t>
            </a:r>
          </a:p>
          <a:p>
            <a:pPr>
              <a:buFont typeface="Wingdings" panose="05000000000000000000" pitchFamily="2" charset="2"/>
              <a:buChar char="ü"/>
            </a:pPr>
            <a:r>
              <a:rPr lang="tr-TR" dirty="0"/>
              <a:t>Noninvaziv / ucuz  </a:t>
            </a:r>
            <a:r>
              <a:rPr lang="tr-TR" dirty="0" err="1"/>
              <a:t>kontraendıkasyon</a:t>
            </a:r>
            <a:r>
              <a:rPr lang="tr-TR" dirty="0"/>
              <a:t> yoksa </a:t>
            </a:r>
            <a:r>
              <a:rPr lang="tr-TR" dirty="0" err="1"/>
              <a:t>ılk</a:t>
            </a:r>
            <a:r>
              <a:rPr lang="tr-TR" dirty="0"/>
              <a:t> </a:t>
            </a:r>
            <a:r>
              <a:rPr lang="tr-TR" dirty="0" err="1"/>
              <a:t>tercıh</a:t>
            </a:r>
            <a:r>
              <a:rPr lang="tr-TR" dirty="0"/>
              <a:t> oral </a:t>
            </a:r>
            <a:r>
              <a:rPr lang="tr-TR" dirty="0" err="1"/>
              <a:t>beslenmedır</a:t>
            </a:r>
            <a:r>
              <a:rPr lang="tr-TR" dirty="0"/>
              <a:t> .</a:t>
            </a:r>
          </a:p>
          <a:p>
            <a:pPr>
              <a:buFont typeface="Wingdings" panose="05000000000000000000" pitchFamily="2" charset="2"/>
              <a:buChar char="ü"/>
            </a:pPr>
            <a:r>
              <a:rPr lang="tr-TR" dirty="0"/>
              <a:t>%60’dan azını alabilenler için kullanıma hazır oral preparatlar</a:t>
            </a:r>
          </a:p>
          <a:p>
            <a:pPr>
              <a:buFont typeface="Wingdings" panose="05000000000000000000" pitchFamily="2" charset="2"/>
              <a:buChar char="ü"/>
            </a:pPr>
            <a:r>
              <a:rPr lang="tr-TR" dirty="0"/>
              <a:t>Yüksek enerji sağlayan </a:t>
            </a:r>
            <a:r>
              <a:rPr lang="tr-TR" dirty="0" err="1"/>
              <a:t>hiperkalorik</a:t>
            </a:r>
            <a:r>
              <a:rPr lang="tr-TR" dirty="0"/>
              <a:t> ürünler </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tr-TR" dirty="0"/>
              <a:t>• Enerji kaynağı olarak karbonhidratlar, yağlar ve proteinler kullanılır. </a:t>
            </a:r>
          </a:p>
          <a:p>
            <a:pPr>
              <a:buFont typeface="Wingdings" panose="05000000000000000000" pitchFamily="2" charset="2"/>
              <a:buChar char="ü"/>
            </a:pPr>
            <a:endParaRPr lang="tr-TR" dirty="0"/>
          </a:p>
          <a:p>
            <a:pPr>
              <a:buFont typeface="Wingdings" panose="05000000000000000000" pitchFamily="2" charset="2"/>
              <a:buChar char="ü"/>
            </a:pPr>
            <a:r>
              <a:rPr lang="tr-TR" dirty="0"/>
              <a:t>Kanserli bir hastada oral gıda alım </a:t>
            </a:r>
            <a:r>
              <a:rPr lang="tr-TR" dirty="0">
                <a:sym typeface="Wingdings" panose="05000000000000000000" pitchFamily="2" charset="2"/>
              </a:rPr>
              <a:t></a:t>
            </a:r>
            <a:r>
              <a:rPr lang="tr-TR" dirty="0"/>
              <a:t> 30-35 kal/kg/gün</a:t>
            </a:r>
          </a:p>
          <a:p>
            <a:pPr marL="0" indent="0">
              <a:buNone/>
            </a:pPr>
            <a:r>
              <a:rPr lang="tr-TR" dirty="0"/>
              <a:t>                                                  protein </a:t>
            </a:r>
            <a:r>
              <a:rPr lang="tr-TR" dirty="0">
                <a:sym typeface="Wingdings" panose="05000000000000000000" pitchFamily="2" charset="2"/>
              </a:rPr>
              <a:t> </a:t>
            </a:r>
            <a:r>
              <a:rPr lang="tr-TR" dirty="0"/>
              <a:t>1.5-2 </a:t>
            </a:r>
            <a:r>
              <a:rPr lang="tr-TR" dirty="0" err="1"/>
              <a:t>gr</a:t>
            </a:r>
            <a:r>
              <a:rPr lang="tr-TR" dirty="0"/>
              <a:t>/kg/gün</a:t>
            </a:r>
          </a:p>
          <a:p>
            <a:endParaRPr lang="tr-TR" dirty="0"/>
          </a:p>
          <a:p>
            <a:r>
              <a:rPr lang="tr-TR" dirty="0"/>
              <a:t>22 KCAL/</a:t>
            </a:r>
            <a:r>
              <a:rPr lang="tr-TR" baseline="0" dirty="0"/>
              <a:t> KG/ GÜN ŞEKLİNDE ORDER EDİYORLARMIŞ.</a:t>
            </a:r>
          </a:p>
          <a:p>
            <a:r>
              <a:rPr lang="tr-TR" baseline="0" dirty="0"/>
              <a:t>ENFEKSİYON VS DURUMLARDA 150-200 EKLİYORLARMIŞ.</a:t>
            </a:r>
          </a:p>
          <a:p>
            <a:endParaRPr lang="tr-TR" dirty="0"/>
          </a:p>
        </p:txBody>
      </p:sp>
      <p:sp>
        <p:nvSpPr>
          <p:cNvPr id="4" name="Slayt Numarası Yer Tutucusu 3"/>
          <p:cNvSpPr>
            <a:spLocks noGrp="1"/>
          </p:cNvSpPr>
          <p:nvPr>
            <p:ph type="sldNum" sz="quarter" idx="10"/>
          </p:nvPr>
        </p:nvSpPr>
        <p:spPr/>
        <p:txBody>
          <a:bodyPr/>
          <a:lstStyle/>
          <a:p>
            <a:fld id="{719BF8BF-50FD-4D39-9342-0FD906FE3EE8}" type="slidenum">
              <a:rPr lang="tr-TR" smtClean="0"/>
              <a:t>35</a:t>
            </a:fld>
            <a:endParaRPr lang="tr-TR"/>
          </a:p>
        </p:txBody>
      </p:sp>
    </p:spTree>
    <p:extLst>
      <p:ext uri="{BB962C8B-B14F-4D97-AF65-F5344CB8AC3E}">
        <p14:creationId xmlns:p14="http://schemas.microsoft.com/office/powerpoint/2010/main" val="42241647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a:t>Gastrointestinal</a:t>
            </a:r>
            <a:r>
              <a:rPr lang="tr-TR" dirty="0"/>
              <a:t> sistem fonksiyonel olduğu sürece çok az tolere edilse bile </a:t>
            </a:r>
            <a:r>
              <a:rPr lang="tr-TR" dirty="0" err="1"/>
              <a:t>enteral</a:t>
            </a:r>
            <a:r>
              <a:rPr lang="tr-TR" dirty="0"/>
              <a:t> beslenme tercih edilmelidir. </a:t>
            </a:r>
          </a:p>
        </p:txBody>
      </p:sp>
      <p:sp>
        <p:nvSpPr>
          <p:cNvPr id="4" name="Slayt Numarası Yer Tutucusu 3"/>
          <p:cNvSpPr>
            <a:spLocks noGrp="1"/>
          </p:cNvSpPr>
          <p:nvPr>
            <p:ph type="sldNum" sz="quarter" idx="5"/>
          </p:nvPr>
        </p:nvSpPr>
        <p:spPr/>
        <p:txBody>
          <a:bodyPr/>
          <a:lstStyle/>
          <a:p>
            <a:fld id="{719BF8BF-50FD-4D39-9342-0FD906FE3EE8}" type="slidenum">
              <a:rPr lang="tr-TR" smtClean="0"/>
              <a:t>36</a:t>
            </a:fld>
            <a:endParaRPr lang="tr-TR"/>
          </a:p>
        </p:txBody>
      </p:sp>
    </p:spTree>
    <p:extLst>
      <p:ext uri="{BB962C8B-B14F-4D97-AF65-F5344CB8AC3E}">
        <p14:creationId xmlns:p14="http://schemas.microsoft.com/office/powerpoint/2010/main" val="37032042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buFont typeface="Wingdings" panose="05000000000000000000" pitchFamily="2" charset="2"/>
              <a:buChar char="ü"/>
            </a:pPr>
            <a:r>
              <a:rPr lang="tr-TR" sz="1200" dirty="0"/>
              <a:t>Beslenme açığı </a:t>
            </a:r>
            <a:r>
              <a:rPr lang="tr-TR" sz="1200" dirty="0" err="1"/>
              <a:t>enteral</a:t>
            </a:r>
            <a:r>
              <a:rPr lang="tr-TR" sz="1200" dirty="0"/>
              <a:t> yolla kapatılamıyorsa, alması gereken miktarın %60’ını </a:t>
            </a:r>
            <a:r>
              <a:rPr lang="tr-TR" sz="1200" dirty="0" err="1"/>
              <a:t>enteral</a:t>
            </a:r>
            <a:r>
              <a:rPr lang="tr-TR" sz="1200" dirty="0"/>
              <a:t> alana kadar</a:t>
            </a:r>
          </a:p>
          <a:p>
            <a:pPr>
              <a:buFont typeface="Wingdings" panose="05000000000000000000" pitchFamily="2" charset="2"/>
              <a:buChar char="ü"/>
            </a:pPr>
            <a:r>
              <a:rPr lang="tr-TR" sz="1200" dirty="0"/>
              <a:t>Periferik veya santral venöz yolla</a:t>
            </a:r>
          </a:p>
          <a:p>
            <a:pPr>
              <a:buFont typeface="Wingdings" panose="05000000000000000000" pitchFamily="2" charset="2"/>
              <a:buChar char="ü"/>
            </a:pPr>
            <a:r>
              <a:rPr lang="tr-TR" sz="1200" dirty="0" err="1"/>
              <a:t>Monitorize</a:t>
            </a:r>
            <a:r>
              <a:rPr lang="tr-TR" sz="1200" dirty="0"/>
              <a:t>; -günlük vücut ağırlığı ve sıvı </a:t>
            </a:r>
          </a:p>
          <a:p>
            <a:pPr marL="0" indent="0">
              <a:buNone/>
            </a:pPr>
            <a:r>
              <a:rPr lang="tr-TR" sz="1200" dirty="0"/>
              <a:t>                         -kan şekeri ve gerekiyorsa insulin </a:t>
            </a:r>
          </a:p>
          <a:p>
            <a:pPr marL="0" indent="0">
              <a:buNone/>
            </a:pPr>
            <a:r>
              <a:rPr lang="tr-TR" sz="1200" dirty="0"/>
              <a:t>                         -haftalık </a:t>
            </a:r>
            <a:r>
              <a:rPr lang="tr-TR" sz="1200" dirty="0" err="1"/>
              <a:t>trigliserid</a:t>
            </a:r>
            <a:r>
              <a:rPr lang="tr-TR" sz="1200" dirty="0"/>
              <a:t>, kolesterol</a:t>
            </a:r>
          </a:p>
          <a:p>
            <a:pPr marL="0" indent="0">
              <a:buNone/>
            </a:pPr>
            <a:r>
              <a:rPr lang="tr-TR" sz="1200" dirty="0"/>
              <a:t>                         -haftalık albümin</a:t>
            </a:r>
          </a:p>
          <a:p>
            <a:pPr marL="0" indent="0">
              <a:buNone/>
            </a:pPr>
            <a:r>
              <a:rPr lang="tr-TR" sz="1200" dirty="0"/>
              <a:t>                         -kreatinin, üre, elektrolit</a:t>
            </a:r>
          </a:p>
          <a:p>
            <a:pPr marL="0" indent="0">
              <a:buNone/>
            </a:pPr>
            <a:r>
              <a:rPr lang="tr-TR" sz="1200" dirty="0"/>
              <a:t>                         -KCFT ve  INR </a:t>
            </a:r>
          </a:p>
          <a:p>
            <a:pPr marL="0" indent="0">
              <a:buNone/>
            </a:pPr>
            <a:r>
              <a:rPr lang="tr-TR" sz="1200" dirty="0"/>
              <a:t>                         -</a:t>
            </a:r>
            <a:r>
              <a:rPr lang="tr-TR" sz="1200" dirty="0" err="1"/>
              <a:t>folat</a:t>
            </a:r>
            <a:r>
              <a:rPr lang="tr-TR" sz="1200" dirty="0"/>
              <a:t>, B12</a:t>
            </a:r>
          </a:p>
          <a:p>
            <a:pPr marL="0" indent="0">
              <a:buNone/>
            </a:pPr>
            <a:r>
              <a:rPr lang="tr-TR" sz="1200" dirty="0"/>
              <a:t> </a:t>
            </a:r>
            <a:endParaRPr lang="tr-TR" dirty="0"/>
          </a:p>
        </p:txBody>
      </p:sp>
      <p:sp>
        <p:nvSpPr>
          <p:cNvPr id="4" name="Slayt Numarası Yer Tutucusu 3"/>
          <p:cNvSpPr>
            <a:spLocks noGrp="1"/>
          </p:cNvSpPr>
          <p:nvPr>
            <p:ph type="sldNum" sz="quarter" idx="5"/>
          </p:nvPr>
        </p:nvSpPr>
        <p:spPr/>
        <p:txBody>
          <a:bodyPr/>
          <a:lstStyle/>
          <a:p>
            <a:fld id="{719BF8BF-50FD-4D39-9342-0FD906FE3EE8}" type="slidenum">
              <a:rPr lang="tr-TR" smtClean="0"/>
              <a:t>38</a:t>
            </a:fld>
            <a:endParaRPr lang="tr-TR"/>
          </a:p>
        </p:txBody>
      </p:sp>
    </p:spTree>
    <p:extLst>
      <p:ext uri="{BB962C8B-B14F-4D97-AF65-F5344CB8AC3E}">
        <p14:creationId xmlns:p14="http://schemas.microsoft.com/office/powerpoint/2010/main" val="698877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0" i="0" dirty="0">
                <a:solidFill>
                  <a:srgbClr val="232323"/>
                </a:solidFill>
                <a:effectLst/>
                <a:highlight>
                  <a:srgbClr val="FFFFFF"/>
                </a:highlight>
                <a:latin typeface="Noto Sans" panose="020B0502040504020204" pitchFamily="34" charset="0"/>
              </a:rPr>
              <a:t> Ağrı değerlendirmesinin amacı, bir şiddet derecesi elde etmek ve ağrının türü ve olası nedeni hakkında tanı koymaktır.</a:t>
            </a:r>
          </a:p>
          <a:p>
            <a:r>
              <a:rPr lang="tr-TR" b="0" i="0" dirty="0">
                <a:solidFill>
                  <a:srgbClr val="232323"/>
                </a:solidFill>
                <a:effectLst/>
                <a:highlight>
                  <a:srgbClr val="FFFFFF"/>
                </a:highlight>
                <a:latin typeface="Noto Sans" panose="020B0502040504020204" pitchFamily="34" charset="0"/>
              </a:rPr>
              <a:t>İlk adım hastaya ağrının varlığını ve şiddetini sormak ve yanıtlara inanmaktır. </a:t>
            </a:r>
            <a:endParaRPr lang="tr-TR" dirty="0"/>
          </a:p>
        </p:txBody>
      </p:sp>
      <p:sp>
        <p:nvSpPr>
          <p:cNvPr id="4" name="Slayt Numarası Yer Tutucusu 3"/>
          <p:cNvSpPr>
            <a:spLocks noGrp="1"/>
          </p:cNvSpPr>
          <p:nvPr>
            <p:ph type="sldNum" sz="quarter" idx="5"/>
          </p:nvPr>
        </p:nvSpPr>
        <p:spPr/>
        <p:txBody>
          <a:bodyPr/>
          <a:lstStyle/>
          <a:p>
            <a:fld id="{719BF8BF-50FD-4D39-9342-0FD906FE3EE8}" type="slidenum">
              <a:rPr lang="tr-TR" smtClean="0"/>
              <a:t>39</a:t>
            </a:fld>
            <a:endParaRPr lang="tr-TR"/>
          </a:p>
        </p:txBody>
      </p:sp>
    </p:spTree>
    <p:extLst>
      <p:ext uri="{BB962C8B-B14F-4D97-AF65-F5344CB8AC3E}">
        <p14:creationId xmlns:p14="http://schemas.microsoft.com/office/powerpoint/2010/main" val="2873349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0" i="0" dirty="0">
                <a:solidFill>
                  <a:srgbClr val="232323"/>
                </a:solidFill>
                <a:effectLst/>
                <a:highlight>
                  <a:srgbClr val="FFFFFF"/>
                </a:highlight>
                <a:latin typeface="Noto Sans" panose="020B0502040504020204" pitchFamily="34" charset="0"/>
              </a:rPr>
              <a:t> Ağrının şiddeti ilaç seçimini ve dozajını yönlendirir. </a:t>
            </a:r>
          </a:p>
          <a:p>
            <a:r>
              <a:rPr lang="tr-TR" b="0" i="0" dirty="0" err="1">
                <a:solidFill>
                  <a:srgbClr val="232323"/>
                </a:solidFill>
                <a:effectLst/>
                <a:highlight>
                  <a:srgbClr val="FFFFFF"/>
                </a:highlight>
                <a:latin typeface="Noto Sans" panose="020B0502040504020204" pitchFamily="34" charset="0"/>
              </a:rPr>
              <a:t>Agrının</a:t>
            </a:r>
            <a:r>
              <a:rPr lang="tr-TR" b="0" i="0" dirty="0">
                <a:solidFill>
                  <a:srgbClr val="232323"/>
                </a:solidFill>
                <a:effectLst/>
                <a:highlight>
                  <a:srgbClr val="FFFFFF"/>
                </a:highlight>
                <a:latin typeface="Noto Sans" panose="020B0502040504020204" pitchFamily="34" charset="0"/>
              </a:rPr>
              <a:t> tipi şiddeti tarzı seyri yayılımı uyaran rahatlatan faktörler önceki tedaviler sorgulanmalı.</a:t>
            </a:r>
            <a:endParaRPr lang="tr-TR" dirty="0"/>
          </a:p>
        </p:txBody>
      </p:sp>
      <p:sp>
        <p:nvSpPr>
          <p:cNvPr id="4" name="Slayt Numarası Yer Tutucusu 3"/>
          <p:cNvSpPr>
            <a:spLocks noGrp="1"/>
          </p:cNvSpPr>
          <p:nvPr>
            <p:ph type="sldNum" sz="quarter" idx="5"/>
          </p:nvPr>
        </p:nvSpPr>
        <p:spPr/>
        <p:txBody>
          <a:bodyPr/>
          <a:lstStyle/>
          <a:p>
            <a:fld id="{719BF8BF-50FD-4D39-9342-0FD906FE3EE8}" type="slidenum">
              <a:rPr lang="tr-TR" smtClean="0"/>
              <a:t>40</a:t>
            </a:fld>
            <a:endParaRPr lang="tr-TR"/>
          </a:p>
        </p:txBody>
      </p:sp>
    </p:spTree>
    <p:extLst>
      <p:ext uri="{BB962C8B-B14F-4D97-AF65-F5344CB8AC3E}">
        <p14:creationId xmlns:p14="http://schemas.microsoft.com/office/powerpoint/2010/main" val="41822149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Ağrı şiddeti belirleme</a:t>
            </a:r>
          </a:p>
        </p:txBody>
      </p:sp>
      <p:sp>
        <p:nvSpPr>
          <p:cNvPr id="4" name="Slayt Numarası Yer Tutucusu 3"/>
          <p:cNvSpPr>
            <a:spLocks noGrp="1"/>
          </p:cNvSpPr>
          <p:nvPr>
            <p:ph type="sldNum" sz="quarter" idx="5"/>
          </p:nvPr>
        </p:nvSpPr>
        <p:spPr/>
        <p:txBody>
          <a:bodyPr/>
          <a:lstStyle/>
          <a:p>
            <a:fld id="{719BF8BF-50FD-4D39-9342-0FD906FE3EE8}" type="slidenum">
              <a:rPr lang="tr-TR" smtClean="0"/>
              <a:t>41</a:t>
            </a:fld>
            <a:endParaRPr lang="tr-TR"/>
          </a:p>
        </p:txBody>
      </p:sp>
    </p:spTree>
    <p:extLst>
      <p:ext uri="{BB962C8B-B14F-4D97-AF65-F5344CB8AC3E}">
        <p14:creationId xmlns:p14="http://schemas.microsoft.com/office/powerpoint/2010/main" val="35362298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a:t>
            </a:r>
            <a:r>
              <a:rPr lang="tr-TR" dirty="0" err="1"/>
              <a:t>Nosiseptif</a:t>
            </a:r>
            <a:r>
              <a:rPr lang="tr-TR" dirty="0"/>
              <a:t> ağrı duysal reseptörler ve sinirler yoluyla algılanan ağrı tipidir, somatik ve </a:t>
            </a:r>
            <a:r>
              <a:rPr lang="tr-TR" dirty="0" err="1"/>
              <a:t>visseral</a:t>
            </a:r>
            <a:r>
              <a:rPr lang="tr-TR" dirty="0"/>
              <a:t> orjinli olabilir. </a:t>
            </a:r>
            <a:r>
              <a:rPr lang="tr-TR" dirty="0" err="1"/>
              <a:t>Nosiseptif</a:t>
            </a:r>
            <a:r>
              <a:rPr lang="tr-TR" dirty="0"/>
              <a:t> ağrı </a:t>
            </a:r>
            <a:r>
              <a:rPr lang="tr-TR" dirty="0" err="1"/>
              <a:t>non-opioid</a:t>
            </a:r>
            <a:r>
              <a:rPr lang="tr-TR" dirty="0"/>
              <a:t> analjeziklere ve </a:t>
            </a:r>
            <a:r>
              <a:rPr lang="tr-TR" dirty="0" err="1"/>
              <a:t>opioidlere</a:t>
            </a:r>
            <a:r>
              <a:rPr lang="tr-TR" dirty="0"/>
              <a:t> iyi yanıt verir.</a:t>
            </a:r>
          </a:p>
          <a:p>
            <a:r>
              <a:rPr lang="tr-TR" dirty="0"/>
              <a:t>Nöropatik ağrı periferik ya da santral sinir sisteminin anormal işlevi sonucudur, </a:t>
            </a:r>
            <a:r>
              <a:rPr lang="tr-TR" dirty="0" err="1"/>
              <a:t>non-opioid</a:t>
            </a:r>
            <a:r>
              <a:rPr lang="tr-TR" dirty="0"/>
              <a:t> ve </a:t>
            </a:r>
            <a:r>
              <a:rPr lang="tr-TR" dirty="0" err="1"/>
              <a:t>opioid</a:t>
            </a:r>
            <a:r>
              <a:rPr lang="tr-TR" dirty="0"/>
              <a:t> analjeziklere ek olarak adjuvan ilaçlara gereksinim vardır</a:t>
            </a:r>
          </a:p>
        </p:txBody>
      </p:sp>
      <p:sp>
        <p:nvSpPr>
          <p:cNvPr id="4" name="Slayt Numarası Yer Tutucusu 3"/>
          <p:cNvSpPr>
            <a:spLocks noGrp="1"/>
          </p:cNvSpPr>
          <p:nvPr>
            <p:ph type="sldNum" sz="quarter" idx="5"/>
          </p:nvPr>
        </p:nvSpPr>
        <p:spPr/>
        <p:txBody>
          <a:bodyPr/>
          <a:lstStyle/>
          <a:p>
            <a:fld id="{719BF8BF-50FD-4D39-9342-0FD906FE3EE8}" type="slidenum">
              <a:rPr lang="tr-TR" smtClean="0"/>
              <a:t>42</a:t>
            </a:fld>
            <a:endParaRPr lang="tr-TR"/>
          </a:p>
        </p:txBody>
      </p:sp>
    </p:spTree>
    <p:extLst>
      <p:ext uri="{BB962C8B-B14F-4D97-AF65-F5344CB8AC3E}">
        <p14:creationId xmlns:p14="http://schemas.microsoft.com/office/powerpoint/2010/main" val="36731133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a:t>Non</a:t>
            </a:r>
            <a:r>
              <a:rPr lang="tr-TR" dirty="0"/>
              <a:t> </a:t>
            </a:r>
            <a:r>
              <a:rPr lang="tr-TR" dirty="0" err="1"/>
              <a:t>opioid</a:t>
            </a:r>
            <a:r>
              <a:rPr lang="tr-TR" dirty="0"/>
              <a:t> kullanım yolları ve dozajları</a:t>
            </a:r>
          </a:p>
          <a:p>
            <a:r>
              <a:rPr lang="tr-TR" dirty="0"/>
              <a:t>* </a:t>
            </a:r>
            <a:r>
              <a:rPr lang="tr-TR" dirty="0" err="1"/>
              <a:t>Spazmolitik</a:t>
            </a:r>
            <a:r>
              <a:rPr lang="tr-TR" dirty="0"/>
              <a:t> etkisi nedeniyle </a:t>
            </a:r>
            <a:r>
              <a:rPr lang="tr-TR" dirty="0" err="1"/>
              <a:t>visseral</a:t>
            </a:r>
            <a:r>
              <a:rPr lang="tr-TR" dirty="0"/>
              <a:t> ağrıda </a:t>
            </a:r>
            <a:r>
              <a:rPr lang="tr-TR" dirty="0" err="1"/>
              <a:t>metamizol</a:t>
            </a:r>
            <a:r>
              <a:rPr lang="tr-TR" dirty="0"/>
              <a:t> tercih edilebilir. * Kemik metastazlarında </a:t>
            </a:r>
            <a:r>
              <a:rPr lang="tr-TR" dirty="0" err="1"/>
              <a:t>antienflamatuar</a:t>
            </a:r>
            <a:r>
              <a:rPr lang="tr-TR" dirty="0"/>
              <a:t> etkisi nedeniyle NSAİİ ilaçlar ya da </a:t>
            </a:r>
            <a:r>
              <a:rPr lang="tr-TR" dirty="0" err="1"/>
              <a:t>bisfosfanatlar</a:t>
            </a:r>
            <a:r>
              <a:rPr lang="tr-TR" dirty="0"/>
              <a:t> önceliklidir. * Trombositopeni ve kanama riski olan hastalarda COX2 </a:t>
            </a:r>
            <a:r>
              <a:rPr lang="tr-TR" dirty="0" err="1"/>
              <a:t>inhitörleri</a:t>
            </a:r>
            <a:r>
              <a:rPr lang="tr-TR" dirty="0"/>
              <a:t> kullanılmalıdır. * Bu ilaçlarla ağrı geçmiyorsa ikinci basamağa geçilir ve tedaviye zayıf </a:t>
            </a:r>
            <a:r>
              <a:rPr lang="tr-TR" dirty="0" err="1"/>
              <a:t>opioid</a:t>
            </a:r>
            <a:r>
              <a:rPr lang="tr-TR" dirty="0"/>
              <a:t> ilaçlar (kodein, </a:t>
            </a:r>
            <a:r>
              <a:rPr lang="tr-TR" dirty="0" err="1"/>
              <a:t>tramadol</a:t>
            </a:r>
            <a:r>
              <a:rPr lang="tr-TR" dirty="0"/>
              <a:t>) </a:t>
            </a:r>
            <a:r>
              <a:rPr lang="tr-TR" dirty="0" err="1"/>
              <a:t>ekleni</a:t>
            </a:r>
            <a:endParaRPr lang="tr-TR" dirty="0"/>
          </a:p>
        </p:txBody>
      </p:sp>
      <p:sp>
        <p:nvSpPr>
          <p:cNvPr id="4" name="Slayt Numarası Yer Tutucusu 3"/>
          <p:cNvSpPr>
            <a:spLocks noGrp="1"/>
          </p:cNvSpPr>
          <p:nvPr>
            <p:ph type="sldNum" sz="quarter" idx="10"/>
          </p:nvPr>
        </p:nvSpPr>
        <p:spPr/>
        <p:txBody>
          <a:bodyPr/>
          <a:lstStyle/>
          <a:p>
            <a:fld id="{719BF8BF-50FD-4D39-9342-0FD906FE3EE8}" type="slidenum">
              <a:rPr lang="tr-TR" smtClean="0"/>
              <a:t>43</a:t>
            </a:fld>
            <a:endParaRPr lang="tr-TR"/>
          </a:p>
        </p:txBody>
      </p:sp>
    </p:spTree>
    <p:extLst>
      <p:ext uri="{BB962C8B-B14F-4D97-AF65-F5344CB8AC3E}">
        <p14:creationId xmlns:p14="http://schemas.microsoft.com/office/powerpoint/2010/main" val="3171539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0" i="0" dirty="0">
                <a:solidFill>
                  <a:srgbClr val="232323"/>
                </a:solidFill>
                <a:effectLst/>
                <a:highlight>
                  <a:srgbClr val="FFFFFF"/>
                </a:highlight>
                <a:latin typeface="Noto Sans" panose="020B0502040504020204" pitchFamily="34" charset="0"/>
              </a:rPr>
              <a:t>Nüfusun yaşlanması, yüksek teknolojili tıbbın ciddi şekilde hasta kalanların yaşamlarını uzatmadaki başarısı ve giderek parçalanan tıbbi sistem, klinisyenlerin ciddi hastalığı olan hastaların ve onların hastalarının ihtiyaç duyduğu tüm hizmetleri sağlamasını zorlaştırıyor. </a:t>
            </a:r>
            <a:endParaRPr lang="tr-TR" dirty="0"/>
          </a:p>
        </p:txBody>
      </p:sp>
      <p:sp>
        <p:nvSpPr>
          <p:cNvPr id="4" name="Slayt Numarası Yer Tutucusu 3"/>
          <p:cNvSpPr>
            <a:spLocks noGrp="1"/>
          </p:cNvSpPr>
          <p:nvPr>
            <p:ph type="sldNum" sz="quarter" idx="5"/>
          </p:nvPr>
        </p:nvSpPr>
        <p:spPr/>
        <p:txBody>
          <a:bodyPr/>
          <a:lstStyle/>
          <a:p>
            <a:fld id="{719BF8BF-50FD-4D39-9342-0FD906FE3EE8}" type="slidenum">
              <a:rPr lang="tr-TR" smtClean="0"/>
              <a:t>5</a:t>
            </a:fld>
            <a:endParaRPr lang="tr-TR"/>
          </a:p>
        </p:txBody>
      </p:sp>
    </p:spTree>
    <p:extLst>
      <p:ext uri="{BB962C8B-B14F-4D97-AF65-F5344CB8AC3E}">
        <p14:creationId xmlns:p14="http://schemas.microsoft.com/office/powerpoint/2010/main" val="40344907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Zayıf </a:t>
            </a:r>
            <a:r>
              <a:rPr lang="tr-TR" dirty="0" err="1"/>
              <a:t>opioidler</a:t>
            </a:r>
            <a:r>
              <a:rPr lang="tr-TR" dirty="0"/>
              <a:t>, kullanım yolları, dozları</a:t>
            </a:r>
          </a:p>
        </p:txBody>
      </p:sp>
      <p:sp>
        <p:nvSpPr>
          <p:cNvPr id="4" name="Slayt Numarası Yer Tutucusu 3"/>
          <p:cNvSpPr>
            <a:spLocks noGrp="1"/>
          </p:cNvSpPr>
          <p:nvPr>
            <p:ph type="sldNum" sz="quarter" idx="5"/>
          </p:nvPr>
        </p:nvSpPr>
        <p:spPr/>
        <p:txBody>
          <a:bodyPr/>
          <a:lstStyle/>
          <a:p>
            <a:fld id="{719BF8BF-50FD-4D39-9342-0FD906FE3EE8}" type="slidenum">
              <a:rPr lang="tr-TR" smtClean="0"/>
              <a:t>44</a:t>
            </a:fld>
            <a:endParaRPr lang="tr-TR"/>
          </a:p>
        </p:txBody>
      </p:sp>
    </p:spTree>
    <p:extLst>
      <p:ext uri="{BB962C8B-B14F-4D97-AF65-F5344CB8AC3E}">
        <p14:creationId xmlns:p14="http://schemas.microsoft.com/office/powerpoint/2010/main" val="16464008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Birinci ve ikinci basamaktaki ilaçlarla ağrı azalmıyorsa üçüncü basamak tedaviye (güçlü </a:t>
            </a:r>
            <a:r>
              <a:rPr lang="tr-TR" dirty="0" err="1"/>
              <a:t>opioidler</a:t>
            </a:r>
            <a:r>
              <a:rPr lang="tr-TR" dirty="0"/>
              <a:t>; </a:t>
            </a:r>
            <a:r>
              <a:rPr lang="tr-TR" dirty="0" err="1"/>
              <a:t>fentanil</a:t>
            </a:r>
            <a:r>
              <a:rPr lang="tr-TR" dirty="0"/>
              <a:t>, morfin) geçilir. </a:t>
            </a:r>
          </a:p>
          <a:p>
            <a:r>
              <a:rPr lang="tr-TR" dirty="0"/>
              <a:t>Güçlü </a:t>
            </a:r>
            <a:r>
              <a:rPr lang="tr-TR" dirty="0" err="1"/>
              <a:t>opioidler</a:t>
            </a:r>
            <a:r>
              <a:rPr lang="tr-TR" dirty="0"/>
              <a:t>, kullanım yolları, dozları Aktif ilaç Uygulama yolu Başlangıç dozu (tek ilaç) Not</a:t>
            </a:r>
          </a:p>
        </p:txBody>
      </p:sp>
      <p:sp>
        <p:nvSpPr>
          <p:cNvPr id="4" name="Slayt Numarası Yer Tutucusu 3"/>
          <p:cNvSpPr>
            <a:spLocks noGrp="1"/>
          </p:cNvSpPr>
          <p:nvPr>
            <p:ph type="sldNum" sz="quarter" idx="10"/>
          </p:nvPr>
        </p:nvSpPr>
        <p:spPr/>
        <p:txBody>
          <a:bodyPr/>
          <a:lstStyle/>
          <a:p>
            <a:fld id="{719BF8BF-50FD-4D39-9342-0FD906FE3EE8}" type="slidenum">
              <a:rPr lang="tr-TR" smtClean="0"/>
              <a:t>45</a:t>
            </a:fld>
            <a:endParaRPr lang="tr-TR"/>
          </a:p>
        </p:txBody>
      </p:sp>
    </p:spTree>
    <p:extLst>
      <p:ext uri="{BB962C8B-B14F-4D97-AF65-F5344CB8AC3E}">
        <p14:creationId xmlns:p14="http://schemas.microsoft.com/office/powerpoint/2010/main" val="22906923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Her basamakta kendisi analjezik olmayan, analjeziklerin etkisini artıran adjuvan (</a:t>
            </a:r>
            <a:r>
              <a:rPr lang="tr-TR" dirty="0" err="1"/>
              <a:t>ko</a:t>
            </a:r>
            <a:r>
              <a:rPr lang="tr-TR" dirty="0"/>
              <a:t>-analjezik) ilaçlar (antidepresan, </a:t>
            </a:r>
            <a:r>
              <a:rPr lang="tr-TR" dirty="0" err="1"/>
              <a:t>antikonvülzan</a:t>
            </a:r>
            <a:r>
              <a:rPr lang="tr-TR" dirty="0"/>
              <a:t>, nöroleptik, kortikosteroid, oral lokal anestezik, anksiyolitik) eklenebilir. * Basamak değişimi için en az 24 saat geçmelidir</a:t>
            </a:r>
          </a:p>
        </p:txBody>
      </p:sp>
      <p:sp>
        <p:nvSpPr>
          <p:cNvPr id="4" name="Slayt Numarası Yer Tutucusu 3"/>
          <p:cNvSpPr>
            <a:spLocks noGrp="1"/>
          </p:cNvSpPr>
          <p:nvPr>
            <p:ph type="sldNum" sz="quarter" idx="5"/>
          </p:nvPr>
        </p:nvSpPr>
        <p:spPr/>
        <p:txBody>
          <a:bodyPr/>
          <a:lstStyle/>
          <a:p>
            <a:fld id="{719BF8BF-50FD-4D39-9342-0FD906FE3EE8}" type="slidenum">
              <a:rPr lang="tr-TR" smtClean="0"/>
              <a:t>46</a:t>
            </a:fld>
            <a:endParaRPr lang="tr-TR"/>
          </a:p>
        </p:txBody>
      </p:sp>
    </p:spTree>
    <p:extLst>
      <p:ext uri="{BB962C8B-B14F-4D97-AF65-F5344CB8AC3E}">
        <p14:creationId xmlns:p14="http://schemas.microsoft.com/office/powerpoint/2010/main" val="16358580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 </a:t>
            </a:r>
            <a:r>
              <a:rPr lang="tr-TR" dirty="0" err="1"/>
              <a:t>Opioidlerin</a:t>
            </a:r>
            <a:r>
              <a:rPr lang="tr-TR" dirty="0"/>
              <a:t> yan etkilerinin hastaların semptomlarına eklenebileceği unutulmamalıdır.</a:t>
            </a:r>
          </a:p>
          <a:p>
            <a:r>
              <a:rPr lang="tr-TR" dirty="0"/>
              <a:t> • Morfinin aktif metabolitleri birikerek sedasyonu artıracağı ve </a:t>
            </a:r>
            <a:r>
              <a:rPr lang="tr-TR" dirty="0" err="1"/>
              <a:t>myoklonusu</a:t>
            </a:r>
            <a:r>
              <a:rPr lang="tr-TR" dirty="0"/>
              <a:t> tetikleyebileceğinden özellikle böbrek yetmezliğinde doz ayarlaması iyi yapılmalıdır. </a:t>
            </a:r>
          </a:p>
          <a:p>
            <a:r>
              <a:rPr lang="tr-TR" dirty="0"/>
              <a:t>• Konstipasyon sık rastlanan ve tedavi süresince kalıcı olan bir yan etkidir, laksatiflerle tedaviyi gerektirir. Dirençli durumlarda </a:t>
            </a:r>
            <a:r>
              <a:rPr lang="tr-TR" dirty="0" err="1"/>
              <a:t>opioid</a:t>
            </a:r>
            <a:r>
              <a:rPr lang="tr-TR" dirty="0"/>
              <a:t> antagonisti </a:t>
            </a:r>
            <a:r>
              <a:rPr lang="tr-TR" dirty="0" err="1"/>
              <a:t>methylnaltrexone</a:t>
            </a:r>
            <a:r>
              <a:rPr lang="tr-TR" dirty="0"/>
              <a:t> kullanılabilir</a:t>
            </a:r>
          </a:p>
          <a:p>
            <a:r>
              <a:rPr lang="tr-TR" dirty="0"/>
              <a:t>Yorgunluk sık rastlanan bir semptomdur, 1 hafta içinde düzelir. </a:t>
            </a:r>
          </a:p>
          <a:p>
            <a:r>
              <a:rPr lang="tr-TR" dirty="0"/>
              <a:t>• Tedavinin başında % 25-35 bulantı-kusma görülür ve yaşam kalitesini olumsuz etkileyeceğinden başlangıçta mutlaka antiemetik profilaksisi yapılmalıdır. Genellikle 7- 10 gün içerisinde bulantı-kusma geçer ve antiemetik kesilebilir. </a:t>
            </a:r>
          </a:p>
          <a:p>
            <a:r>
              <a:rPr lang="tr-TR" dirty="0"/>
              <a:t>• Yan etkiler söz konusu olmadıkça ağrı giderilene kadar morfin dozu titre edilerek artırılır.</a:t>
            </a:r>
          </a:p>
        </p:txBody>
      </p:sp>
      <p:sp>
        <p:nvSpPr>
          <p:cNvPr id="4" name="Slayt Numarası Yer Tutucusu 3"/>
          <p:cNvSpPr>
            <a:spLocks noGrp="1"/>
          </p:cNvSpPr>
          <p:nvPr>
            <p:ph type="sldNum" sz="quarter" idx="5"/>
          </p:nvPr>
        </p:nvSpPr>
        <p:spPr/>
        <p:txBody>
          <a:bodyPr/>
          <a:lstStyle/>
          <a:p>
            <a:fld id="{719BF8BF-50FD-4D39-9342-0FD906FE3EE8}" type="slidenum">
              <a:rPr lang="tr-TR" smtClean="0"/>
              <a:t>48</a:t>
            </a:fld>
            <a:endParaRPr lang="tr-TR"/>
          </a:p>
        </p:txBody>
      </p:sp>
    </p:spTree>
    <p:extLst>
      <p:ext uri="{BB962C8B-B14F-4D97-AF65-F5344CB8AC3E}">
        <p14:creationId xmlns:p14="http://schemas.microsoft.com/office/powerpoint/2010/main" val="41410553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Hastaların farmakolojik tedavisine ek olarak ya da tek başına uygulanabilir. Ağrı yanında diğer semptomlar (bulantı, yorgunluk, depresyon, uykusuzluk, iştahsızlık vs.) için de kullanılabilir</a:t>
            </a:r>
          </a:p>
        </p:txBody>
      </p:sp>
      <p:sp>
        <p:nvSpPr>
          <p:cNvPr id="4" name="Slayt Numarası Yer Tutucusu 3"/>
          <p:cNvSpPr>
            <a:spLocks noGrp="1"/>
          </p:cNvSpPr>
          <p:nvPr>
            <p:ph type="sldNum" sz="quarter" idx="5"/>
          </p:nvPr>
        </p:nvSpPr>
        <p:spPr/>
        <p:txBody>
          <a:bodyPr/>
          <a:lstStyle/>
          <a:p>
            <a:fld id="{719BF8BF-50FD-4D39-9342-0FD906FE3EE8}" type="slidenum">
              <a:rPr lang="tr-TR" smtClean="0"/>
              <a:t>49</a:t>
            </a:fld>
            <a:endParaRPr lang="tr-TR"/>
          </a:p>
        </p:txBody>
      </p:sp>
    </p:spTree>
    <p:extLst>
      <p:ext uri="{BB962C8B-B14F-4D97-AF65-F5344CB8AC3E}">
        <p14:creationId xmlns:p14="http://schemas.microsoft.com/office/powerpoint/2010/main" val="39522330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0" i="0" dirty="0">
                <a:solidFill>
                  <a:srgbClr val="232323"/>
                </a:solidFill>
                <a:effectLst/>
                <a:highlight>
                  <a:srgbClr val="FFFFFF"/>
                </a:highlight>
                <a:latin typeface="Noto Sans" panose="020B0502040504020204" pitchFamily="34" charset="0"/>
              </a:rPr>
              <a:t>Hastalarda mide bulantısı ile birlikte kusma varsa, etiyolojiye dair ipuçları sağlayabileceği için zamanlamasını, şeklini ve kusmanın bulantıyı giderip gidermediğini değerlendiririz. </a:t>
            </a:r>
          </a:p>
          <a:p>
            <a:r>
              <a:rPr lang="tr-TR" b="0" i="0" dirty="0">
                <a:solidFill>
                  <a:srgbClr val="232323"/>
                </a:solidFill>
                <a:effectLst/>
                <a:highlight>
                  <a:srgbClr val="FFFFFF"/>
                </a:highlight>
                <a:latin typeface="Noto Sans" panose="020B0502040504020204" pitchFamily="34" charset="0"/>
              </a:rPr>
              <a:t>Kusma </a:t>
            </a:r>
            <a:r>
              <a:rPr lang="tr-TR" b="0" i="0" dirty="0" err="1">
                <a:solidFill>
                  <a:srgbClr val="232323"/>
                </a:solidFill>
                <a:effectLst/>
                <a:highlight>
                  <a:srgbClr val="FFFFFF"/>
                </a:highlight>
                <a:latin typeface="Noto Sans" panose="020B0502040504020204" pitchFamily="34" charset="0"/>
              </a:rPr>
              <a:t>eslık</a:t>
            </a:r>
            <a:r>
              <a:rPr lang="tr-TR" b="0" i="0" dirty="0">
                <a:solidFill>
                  <a:srgbClr val="232323"/>
                </a:solidFill>
                <a:effectLst/>
                <a:highlight>
                  <a:srgbClr val="FFFFFF"/>
                </a:highlight>
                <a:latin typeface="Noto Sans" panose="020B0502040504020204" pitchFamily="34" charset="0"/>
              </a:rPr>
              <a:t> </a:t>
            </a:r>
            <a:r>
              <a:rPr lang="tr-TR" b="0" i="0" dirty="0" err="1">
                <a:solidFill>
                  <a:srgbClr val="232323"/>
                </a:solidFill>
                <a:effectLst/>
                <a:highlight>
                  <a:srgbClr val="FFFFFF"/>
                </a:highlight>
                <a:latin typeface="Noto Sans" panose="020B0502040504020204" pitchFamily="34" charset="0"/>
              </a:rPr>
              <a:t>edıyor</a:t>
            </a:r>
            <a:r>
              <a:rPr lang="tr-TR" b="0" i="0" dirty="0">
                <a:solidFill>
                  <a:srgbClr val="232323"/>
                </a:solidFill>
                <a:effectLst/>
                <a:highlight>
                  <a:srgbClr val="FFFFFF"/>
                </a:highlight>
                <a:latin typeface="Noto Sans" panose="020B0502040504020204" pitchFamily="34" charset="0"/>
              </a:rPr>
              <a:t> mu tedavi alıyor mu ayrıntılı </a:t>
            </a:r>
            <a:r>
              <a:rPr lang="tr-TR" b="0" i="0" dirty="0" err="1">
                <a:solidFill>
                  <a:srgbClr val="232323"/>
                </a:solidFill>
                <a:effectLst/>
                <a:highlight>
                  <a:srgbClr val="FFFFFF"/>
                </a:highlight>
                <a:latin typeface="Noto Sans" panose="020B0502040504020204" pitchFamily="34" charset="0"/>
              </a:rPr>
              <a:t>öyku</a:t>
            </a:r>
            <a:r>
              <a:rPr lang="tr-TR" b="0" i="0" dirty="0">
                <a:solidFill>
                  <a:srgbClr val="232323"/>
                </a:solidFill>
                <a:effectLst/>
                <a:highlight>
                  <a:srgbClr val="FFFFFF"/>
                </a:highlight>
                <a:latin typeface="Noto Sans" panose="020B0502040504020204" pitchFamily="34" charset="0"/>
              </a:rPr>
              <a:t> </a:t>
            </a:r>
            <a:r>
              <a:rPr lang="tr-TR" b="0" i="0" dirty="0" err="1">
                <a:solidFill>
                  <a:srgbClr val="232323"/>
                </a:solidFill>
                <a:effectLst/>
                <a:highlight>
                  <a:srgbClr val="FFFFFF"/>
                </a:highlight>
                <a:latin typeface="Noto Sans" panose="020B0502040504020204" pitchFamily="34" charset="0"/>
              </a:rPr>
              <a:t>fızık</a:t>
            </a:r>
            <a:r>
              <a:rPr lang="tr-TR" b="0" i="0" dirty="0">
                <a:solidFill>
                  <a:srgbClr val="232323"/>
                </a:solidFill>
                <a:effectLst/>
                <a:highlight>
                  <a:srgbClr val="FFFFFF"/>
                </a:highlight>
                <a:latin typeface="Noto Sans" panose="020B0502040504020204" pitchFamily="34" charset="0"/>
              </a:rPr>
              <a:t> muayene  laboratuvar </a:t>
            </a:r>
            <a:r>
              <a:rPr lang="tr-TR" b="0" i="0" dirty="0" err="1">
                <a:solidFill>
                  <a:srgbClr val="232323"/>
                </a:solidFill>
                <a:effectLst/>
                <a:highlight>
                  <a:srgbClr val="FFFFFF"/>
                </a:highlight>
                <a:latin typeface="Noto Sans" panose="020B0502040504020204" pitchFamily="34" charset="0"/>
              </a:rPr>
              <a:t>tetkıklerı</a:t>
            </a:r>
            <a:r>
              <a:rPr lang="tr-TR" b="0" i="0" dirty="0">
                <a:solidFill>
                  <a:srgbClr val="232323"/>
                </a:solidFill>
                <a:effectLst/>
                <a:highlight>
                  <a:srgbClr val="FFFFFF"/>
                </a:highlight>
                <a:latin typeface="Noto Sans" panose="020B0502040504020204" pitchFamily="34" charset="0"/>
              </a:rPr>
              <a:t> </a:t>
            </a:r>
            <a:r>
              <a:rPr lang="tr-TR" b="0" i="0" dirty="0" err="1">
                <a:solidFill>
                  <a:srgbClr val="232323"/>
                </a:solidFill>
                <a:effectLst/>
                <a:highlight>
                  <a:srgbClr val="FFFFFF"/>
                </a:highlight>
                <a:latin typeface="Noto Sans" panose="020B0502040504020204" pitchFamily="34" charset="0"/>
              </a:rPr>
              <a:t>gerekırse</a:t>
            </a:r>
            <a:r>
              <a:rPr lang="tr-TR" b="0" i="0" dirty="0">
                <a:solidFill>
                  <a:srgbClr val="232323"/>
                </a:solidFill>
                <a:effectLst/>
                <a:highlight>
                  <a:srgbClr val="FFFFFF"/>
                </a:highlight>
                <a:latin typeface="Noto Sans" panose="020B0502040504020204" pitchFamily="34" charset="0"/>
              </a:rPr>
              <a:t> </a:t>
            </a:r>
            <a:r>
              <a:rPr lang="tr-TR" b="0" i="0" dirty="0" err="1">
                <a:solidFill>
                  <a:srgbClr val="232323"/>
                </a:solidFill>
                <a:effectLst/>
                <a:highlight>
                  <a:srgbClr val="FFFFFF"/>
                </a:highlight>
                <a:latin typeface="Noto Sans" panose="020B0502040504020204" pitchFamily="34" charset="0"/>
              </a:rPr>
              <a:t>göruntuleme</a:t>
            </a:r>
            <a:r>
              <a:rPr lang="tr-TR" b="0" i="0" dirty="0">
                <a:solidFill>
                  <a:srgbClr val="232323"/>
                </a:solidFill>
                <a:effectLst/>
                <a:highlight>
                  <a:srgbClr val="FFFFFF"/>
                </a:highlight>
                <a:latin typeface="Noto Sans" panose="020B0502040504020204" pitchFamily="34" charset="0"/>
              </a:rPr>
              <a:t> </a:t>
            </a:r>
            <a:r>
              <a:rPr lang="tr-TR" b="0" i="0" dirty="0" err="1">
                <a:solidFill>
                  <a:srgbClr val="232323"/>
                </a:solidFill>
                <a:effectLst/>
                <a:highlight>
                  <a:srgbClr val="FFFFFF"/>
                </a:highlight>
                <a:latin typeface="Noto Sans" panose="020B0502040504020204" pitchFamily="34" charset="0"/>
              </a:rPr>
              <a:t>yöntenlerı</a:t>
            </a:r>
            <a:r>
              <a:rPr lang="tr-TR" b="0" i="0" dirty="0">
                <a:solidFill>
                  <a:srgbClr val="232323"/>
                </a:solidFill>
                <a:effectLst/>
                <a:highlight>
                  <a:srgbClr val="FFFFFF"/>
                </a:highlight>
                <a:latin typeface="Noto Sans" panose="020B0502040504020204" pitchFamily="34" charset="0"/>
              </a:rPr>
              <a:t> </a:t>
            </a:r>
            <a:r>
              <a:rPr lang="tr-TR" b="0" i="0" dirty="0" err="1">
                <a:solidFill>
                  <a:srgbClr val="232323"/>
                </a:solidFill>
                <a:effectLst/>
                <a:highlight>
                  <a:srgbClr val="FFFFFF"/>
                </a:highlight>
                <a:latin typeface="Noto Sans" panose="020B0502040504020204" pitchFamily="34" charset="0"/>
              </a:rPr>
              <a:t>ıle</a:t>
            </a:r>
            <a:r>
              <a:rPr lang="tr-TR" b="0" i="0" dirty="0">
                <a:solidFill>
                  <a:srgbClr val="232323"/>
                </a:solidFill>
                <a:effectLst/>
                <a:highlight>
                  <a:srgbClr val="FFFFFF"/>
                </a:highlight>
                <a:latin typeface="Noto Sans" panose="020B0502040504020204" pitchFamily="34" charset="0"/>
              </a:rPr>
              <a:t> </a:t>
            </a:r>
            <a:r>
              <a:rPr lang="tr-TR" b="0" i="0" dirty="0" err="1">
                <a:solidFill>
                  <a:srgbClr val="232323"/>
                </a:solidFill>
                <a:effectLst/>
                <a:highlight>
                  <a:srgbClr val="FFFFFF"/>
                </a:highlight>
                <a:latin typeface="Noto Sans" panose="020B0502040504020204" pitchFamily="34" charset="0"/>
              </a:rPr>
              <a:t>etyolojı</a:t>
            </a:r>
            <a:r>
              <a:rPr lang="tr-TR" b="0" i="0" dirty="0">
                <a:solidFill>
                  <a:srgbClr val="232323"/>
                </a:solidFill>
                <a:effectLst/>
                <a:highlight>
                  <a:srgbClr val="FFFFFF"/>
                </a:highlight>
                <a:latin typeface="Noto Sans" panose="020B0502040504020204" pitchFamily="34" charset="0"/>
              </a:rPr>
              <a:t> belirlenip </a:t>
            </a:r>
            <a:r>
              <a:rPr lang="tr-TR" b="0" i="0" dirty="0" err="1">
                <a:solidFill>
                  <a:srgbClr val="232323"/>
                </a:solidFill>
                <a:effectLst/>
                <a:highlight>
                  <a:srgbClr val="FFFFFF"/>
                </a:highlight>
                <a:latin typeface="Noto Sans" panose="020B0502040504020204" pitchFamily="34" charset="0"/>
              </a:rPr>
              <a:t>tedavı</a:t>
            </a:r>
            <a:r>
              <a:rPr lang="tr-TR" b="0" i="0" dirty="0">
                <a:solidFill>
                  <a:srgbClr val="232323"/>
                </a:solidFill>
                <a:effectLst/>
                <a:highlight>
                  <a:srgbClr val="FFFFFF"/>
                </a:highlight>
                <a:latin typeface="Noto Sans" panose="020B0502040504020204" pitchFamily="34" charset="0"/>
              </a:rPr>
              <a:t> </a:t>
            </a:r>
            <a:r>
              <a:rPr lang="tr-TR" b="0" i="0" dirty="0" err="1">
                <a:solidFill>
                  <a:srgbClr val="232323"/>
                </a:solidFill>
                <a:effectLst/>
                <a:highlight>
                  <a:srgbClr val="FFFFFF"/>
                </a:highlight>
                <a:latin typeface="Noto Sans" panose="020B0502040504020204" pitchFamily="34" charset="0"/>
              </a:rPr>
              <a:t>edılmelı</a:t>
            </a:r>
            <a:r>
              <a:rPr lang="tr-TR" b="0" i="0" dirty="0">
                <a:solidFill>
                  <a:srgbClr val="232323"/>
                </a:solidFill>
                <a:effectLst/>
                <a:highlight>
                  <a:srgbClr val="FFFFFF"/>
                </a:highlight>
                <a:latin typeface="Noto Sans" panose="020B0502040504020204" pitchFamily="34" charset="0"/>
              </a:rPr>
              <a:t> .</a:t>
            </a:r>
            <a:endParaRPr lang="tr-TR" dirty="0"/>
          </a:p>
          <a:p>
            <a:r>
              <a:rPr lang="tr-TR" dirty="0"/>
              <a:t>Az bir bulantı ile birlikte büyük hacimli kusmalar intestinal </a:t>
            </a:r>
            <a:r>
              <a:rPr lang="tr-TR" dirty="0" err="1"/>
              <a:t>obstruksiyonu</a:t>
            </a:r>
            <a:r>
              <a:rPr lang="tr-TR" dirty="0"/>
              <a:t> akla getirirken sürekli bir bulantı hissiyle beraber az miktarlı kusmalar metabolik durumlar veya ilaçlara bağlı olarak oluşabilir. </a:t>
            </a:r>
          </a:p>
          <a:p>
            <a:r>
              <a:rPr lang="tr-TR" dirty="0"/>
              <a:t>METOKLOPRAMID Y.E.: EKSTRAPİRAMİDAL, PARKİNSON BENZERİ</a:t>
            </a:r>
          </a:p>
        </p:txBody>
      </p:sp>
      <p:sp>
        <p:nvSpPr>
          <p:cNvPr id="4" name="Slayt Numarası Yer Tutucusu 3"/>
          <p:cNvSpPr>
            <a:spLocks noGrp="1"/>
          </p:cNvSpPr>
          <p:nvPr>
            <p:ph type="sldNum" sz="quarter" idx="10"/>
          </p:nvPr>
        </p:nvSpPr>
        <p:spPr/>
        <p:txBody>
          <a:bodyPr/>
          <a:lstStyle/>
          <a:p>
            <a:fld id="{719BF8BF-50FD-4D39-9342-0FD906FE3EE8}" type="slidenum">
              <a:rPr lang="tr-TR" smtClean="0"/>
              <a:t>50</a:t>
            </a:fld>
            <a:endParaRPr lang="tr-TR"/>
          </a:p>
        </p:txBody>
      </p:sp>
    </p:spTree>
    <p:extLst>
      <p:ext uri="{BB962C8B-B14F-4D97-AF65-F5344CB8AC3E}">
        <p14:creationId xmlns:p14="http://schemas.microsoft.com/office/powerpoint/2010/main" val="35971083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effectLst/>
              </a:rPr>
              <a:t>Kolorektal kanser, bağırsak dışı kitle, </a:t>
            </a:r>
            <a:r>
              <a:rPr lang="tr-TR" dirty="0" err="1">
                <a:effectLst/>
              </a:rPr>
              <a:t>postinflamatuar</a:t>
            </a:r>
            <a:r>
              <a:rPr lang="tr-TR" dirty="0">
                <a:effectLst/>
              </a:rPr>
              <a:t>, iskemik veya cerrahi stenoz</a:t>
            </a:r>
          </a:p>
          <a:p>
            <a:r>
              <a:rPr lang="tr-TR" dirty="0">
                <a:effectLst/>
              </a:rPr>
              <a:t>Endokrin veya metabolik: Diyabet, hipotiroidizm, hiperkalsemi, porfiri, kronik böbrek yetmezliği, </a:t>
            </a:r>
            <a:r>
              <a:rPr lang="tr-TR" dirty="0" err="1">
                <a:effectLst/>
              </a:rPr>
              <a:t>panhipopitüitarizm</a:t>
            </a:r>
            <a:r>
              <a:rPr lang="tr-TR" dirty="0">
                <a:effectLst/>
              </a:rPr>
              <a:t>, gebelik</a:t>
            </a:r>
          </a:p>
          <a:p>
            <a:r>
              <a:rPr lang="tr-TR" dirty="0">
                <a:effectLst/>
              </a:rPr>
              <a:t>Nörolojik  :Omurilik yaralanması, Parkinson hastalığı, parapleji, multipl skleroz, otonom nöropati, </a:t>
            </a:r>
            <a:r>
              <a:rPr lang="tr-TR" dirty="0" err="1">
                <a:effectLst/>
              </a:rPr>
              <a:t>Hirschsprung</a:t>
            </a:r>
            <a:r>
              <a:rPr lang="tr-TR" dirty="0">
                <a:effectLst/>
              </a:rPr>
              <a:t> hastalığı, kronik bağırsak psödo-</a:t>
            </a:r>
            <a:r>
              <a:rPr lang="tr-TR" dirty="0" err="1">
                <a:effectLst/>
              </a:rPr>
              <a:t>obstrüksiyonuMiyojenikMiyotonik</a:t>
            </a:r>
            <a:r>
              <a:rPr lang="tr-TR" dirty="0">
                <a:effectLst/>
              </a:rPr>
              <a:t> distrofi, </a:t>
            </a:r>
            <a:r>
              <a:rPr lang="tr-TR" dirty="0" err="1">
                <a:effectLst/>
              </a:rPr>
              <a:t>dermatomiyozit</a:t>
            </a:r>
            <a:r>
              <a:rPr lang="tr-TR" dirty="0">
                <a:effectLst/>
              </a:rPr>
              <a:t>, skleroderma, amiloidoz, kronik bağırsak </a:t>
            </a:r>
            <a:r>
              <a:rPr lang="tr-TR" dirty="0" err="1">
                <a:effectLst/>
              </a:rPr>
              <a:t>psödoobstrüksiyonuAnorektal</a:t>
            </a:r>
            <a:r>
              <a:rPr lang="tr-TR" dirty="0">
                <a:effectLst/>
              </a:rPr>
              <a:t> Anal </a:t>
            </a:r>
            <a:r>
              <a:rPr lang="tr-TR" dirty="0" err="1">
                <a:effectLst/>
              </a:rPr>
              <a:t>fissür</a:t>
            </a:r>
            <a:r>
              <a:rPr lang="tr-TR" dirty="0">
                <a:effectLst/>
              </a:rPr>
              <a:t>, anal darlıklar, inflamatuar barsak hastalığı, </a:t>
            </a:r>
            <a:r>
              <a:rPr lang="tr-TR" dirty="0" err="1">
                <a:effectLst/>
              </a:rPr>
              <a:t>proktit</a:t>
            </a:r>
            <a:r>
              <a:rPr lang="tr-TR" dirty="0">
                <a:effectLst/>
              </a:rPr>
              <a:t> </a:t>
            </a:r>
          </a:p>
          <a:p>
            <a:r>
              <a:rPr lang="tr-TR" dirty="0">
                <a:effectLst/>
              </a:rPr>
              <a:t>İlaçlar: </a:t>
            </a:r>
            <a:r>
              <a:rPr lang="tr-TR" dirty="0" err="1">
                <a:effectLst/>
              </a:rPr>
              <a:t>Opiatlar</a:t>
            </a:r>
            <a:r>
              <a:rPr lang="tr-TR" dirty="0">
                <a:effectLst/>
              </a:rPr>
              <a:t>, antihipertansif ajanlar, </a:t>
            </a:r>
            <a:r>
              <a:rPr lang="tr-TR" dirty="0" err="1">
                <a:effectLst/>
              </a:rPr>
              <a:t>trisiklik</a:t>
            </a:r>
            <a:r>
              <a:rPr lang="tr-TR" dirty="0">
                <a:effectLst/>
              </a:rPr>
              <a:t> antidepresanlar, demir preparatları, nöbet önleyici ilaçlar, anti-Parkinson ajanları (antikolinerjik veya dopaminerjik), baryum</a:t>
            </a:r>
          </a:p>
          <a:p>
            <a:r>
              <a:rPr lang="tr-TR" dirty="0">
                <a:effectLst/>
              </a:rPr>
              <a:t>Diyet veya yaşam tarzı :Düşük lifli diyet, dehidrasyon, hareketsiz yaşam tarzı</a:t>
            </a:r>
            <a:endParaRPr lang="tr-TR" dirty="0"/>
          </a:p>
        </p:txBody>
      </p:sp>
      <p:sp>
        <p:nvSpPr>
          <p:cNvPr id="4" name="Slayt Numarası Yer Tutucusu 3"/>
          <p:cNvSpPr>
            <a:spLocks noGrp="1"/>
          </p:cNvSpPr>
          <p:nvPr>
            <p:ph type="sldNum" sz="quarter" idx="5"/>
          </p:nvPr>
        </p:nvSpPr>
        <p:spPr/>
        <p:txBody>
          <a:bodyPr/>
          <a:lstStyle/>
          <a:p>
            <a:fld id="{719BF8BF-50FD-4D39-9342-0FD906FE3EE8}" type="slidenum">
              <a:rPr lang="tr-TR" smtClean="0"/>
              <a:t>51</a:t>
            </a:fld>
            <a:endParaRPr lang="tr-TR"/>
          </a:p>
        </p:txBody>
      </p:sp>
    </p:spTree>
    <p:extLst>
      <p:ext uri="{BB962C8B-B14F-4D97-AF65-F5344CB8AC3E}">
        <p14:creationId xmlns:p14="http://schemas.microsoft.com/office/powerpoint/2010/main" val="9432787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0" i="0" dirty="0">
                <a:solidFill>
                  <a:srgbClr val="232323"/>
                </a:solidFill>
                <a:effectLst/>
                <a:highlight>
                  <a:srgbClr val="FFFFFF"/>
                </a:highlight>
                <a:latin typeface="Noto Sans" panose="020B0502040504020204" pitchFamily="34" charset="0"/>
              </a:rPr>
              <a:t>Laboratuvar testleri ve görüntüleme çalışmaları (nabız oksimetresi, arteriyel kan gazları, göğüs radyografileri, solunum fonksiyon testleri vb.) </a:t>
            </a:r>
            <a:r>
              <a:rPr lang="tr-TR" b="0" i="0" dirty="0" err="1">
                <a:solidFill>
                  <a:srgbClr val="232323"/>
                </a:solidFill>
                <a:effectLst/>
                <a:highlight>
                  <a:srgbClr val="FFFFFF"/>
                </a:highlight>
                <a:latin typeface="Noto Sans" panose="020B0502040504020204" pitchFamily="34" charset="0"/>
              </a:rPr>
              <a:t>dispnenin</a:t>
            </a:r>
            <a:r>
              <a:rPr lang="tr-TR" b="0" i="0" dirty="0">
                <a:solidFill>
                  <a:srgbClr val="232323"/>
                </a:solidFill>
                <a:effectLst/>
                <a:highlight>
                  <a:srgbClr val="FFFFFF"/>
                </a:highlight>
                <a:latin typeface="Noto Sans" panose="020B0502040504020204" pitchFamily="34" charset="0"/>
              </a:rPr>
              <a:t> varlığını veya ciddiyetini tespit etmede yardımcı değildir. </a:t>
            </a:r>
          </a:p>
          <a:p>
            <a:r>
              <a:rPr lang="tr-TR" b="0" i="0" dirty="0">
                <a:solidFill>
                  <a:srgbClr val="232323"/>
                </a:solidFill>
                <a:effectLst/>
                <a:highlight>
                  <a:srgbClr val="FFFFFF"/>
                </a:highlight>
                <a:latin typeface="Noto Sans" panose="020B0502040504020204" pitchFamily="34" charset="0"/>
              </a:rPr>
              <a:t>Örnek olarak, normal oksijen satürasyonu nefes darlığını dışlamaz ve ilerlemiş akciğer hastalığı olan bazı hastalarda nefes darlığı sorunu yaşanmaz. Bununla birlikte, bu tür testler, eğer hastanın bakım hedeflerine uygunsa, </a:t>
            </a:r>
            <a:r>
              <a:rPr lang="tr-TR" b="0" i="0" dirty="0" err="1">
                <a:solidFill>
                  <a:srgbClr val="232323"/>
                </a:solidFill>
                <a:effectLst/>
                <a:highlight>
                  <a:srgbClr val="FFFFFF"/>
                </a:highlight>
                <a:latin typeface="Noto Sans" panose="020B0502040504020204" pitchFamily="34" charset="0"/>
              </a:rPr>
              <a:t>dispnenin</a:t>
            </a:r>
            <a:r>
              <a:rPr lang="tr-TR" b="0" i="0" dirty="0">
                <a:solidFill>
                  <a:srgbClr val="232323"/>
                </a:solidFill>
                <a:effectLst/>
                <a:highlight>
                  <a:srgbClr val="FFFFFF"/>
                </a:highlight>
                <a:latin typeface="Noto Sans" panose="020B0502040504020204" pitchFamily="34" charset="0"/>
              </a:rPr>
              <a:t> altında yatan nedeni belirlemeye yardımcı olabilir </a:t>
            </a:r>
            <a:endParaRPr lang="tr-TR" dirty="0"/>
          </a:p>
          <a:p>
            <a:r>
              <a:rPr lang="tr-TR" dirty="0"/>
              <a:t>Yaşam kalitesini dramatik olarak etkileyen subjektif bir deneyimdir. </a:t>
            </a:r>
            <a:r>
              <a:rPr lang="tr-TR" dirty="0" err="1"/>
              <a:t>Dispne</a:t>
            </a:r>
            <a:r>
              <a:rPr lang="tr-TR" dirty="0"/>
              <a:t> terimi aslında hava açlığı, nefes alma çabasında artış, göğüste sıkışma hissi, hızlı nefes alma, nefesi tam verememe, boğulma hissi gibi bazı sözcüklerle ifade edilen solunumsal rahatsızlık ile ilgili algıları da kapsamaktadır. </a:t>
            </a:r>
            <a:r>
              <a:rPr lang="tr-TR" dirty="0" err="1"/>
              <a:t>Dispne</a:t>
            </a:r>
            <a:r>
              <a:rPr lang="tr-TR" dirty="0"/>
              <a:t> ağrı gibi çok boyutlu olup, hastalar için duygusal ve fiziksel komponentleri olan deneyimlerle şekillenen oldukça kişiye özgü bir semptomdur (31,32). </a:t>
            </a:r>
            <a:r>
              <a:rPr lang="tr-TR" dirty="0" err="1"/>
              <a:t>Dispne</a:t>
            </a:r>
            <a:r>
              <a:rPr lang="tr-TR" dirty="0"/>
              <a:t> yaşamı tehdit eden çoğu hastalıkta görülen bir problem olup, varlığı ve şiddeti hastalığın ilerleme </a:t>
            </a:r>
            <a:r>
              <a:rPr lang="tr-TR" dirty="0" err="1"/>
              <a:t>evresiyl</a:t>
            </a:r>
            <a:r>
              <a:rPr lang="tr-TR" dirty="0"/>
              <a:t> e ilişkilidir. İlerlemiş evredeki hastalarda aralıklı akut atakların eşlik ettiği kronik bir nefes açlığı durumu bulunmaktadır. Akut nefes darlığı atakları, hastaların ve yakınlarının korku, panik, anksiyete gibi duygulanımlarını arttırmakta hatta çok şiddetli ataklar hastaya ölüme yaklaşmış olma hissini yaşatabilmektedir. Hastalar </a:t>
            </a:r>
            <a:r>
              <a:rPr lang="tr-TR" dirty="0" err="1"/>
              <a:t>dispne</a:t>
            </a:r>
            <a:r>
              <a:rPr lang="tr-TR" dirty="0"/>
              <a:t> ile başa </a:t>
            </a:r>
            <a:r>
              <a:rPr lang="tr-TR" dirty="0" err="1"/>
              <a:t>çıkabilmeki</a:t>
            </a:r>
            <a:r>
              <a:rPr lang="tr-TR" dirty="0"/>
              <a:t> </a:t>
            </a:r>
            <a:r>
              <a:rPr lang="tr-TR" dirty="0" err="1"/>
              <a:t>çin</a:t>
            </a:r>
            <a:r>
              <a:rPr lang="tr-TR" dirty="0"/>
              <a:t> çoğunlukla kendilerini sosyal açıdan izole etmekte, dış yaşamla ve arkadaşlarıyla olan ilişkilerinden soyutlamaktadır. Sonuç olarak depresyon, halsizlik, genel olarak yaşam-d an tat almama ve yüksek derecede emosyonel stres çok sıklıkla görülmektedir (33,34). </a:t>
            </a:r>
            <a:r>
              <a:rPr lang="tr-TR" dirty="0" err="1"/>
              <a:t>Dispnenin</a:t>
            </a:r>
            <a:r>
              <a:rPr lang="tr-TR" dirty="0"/>
              <a:t> optimal tedavisi altta yatan hastalığın veya </a:t>
            </a:r>
            <a:r>
              <a:rPr lang="tr-TR" dirty="0" err="1"/>
              <a:t>reversibl</a:t>
            </a:r>
            <a:r>
              <a:rPr lang="tr-TR" dirty="0"/>
              <a:t> nedenlerin çözümlenmesi ile sağlanmaktadır. Farmakolojik ve </a:t>
            </a:r>
            <a:r>
              <a:rPr lang="tr-TR" dirty="0" err="1"/>
              <a:t>non</a:t>
            </a:r>
            <a:r>
              <a:rPr lang="tr-TR" dirty="0"/>
              <a:t> farmakolojik tedaviler nefes darlığının haf </a:t>
            </a:r>
            <a:r>
              <a:rPr lang="tr-TR" dirty="0" err="1"/>
              <a:t>fletilmesinde</a:t>
            </a:r>
            <a:r>
              <a:rPr lang="tr-TR" dirty="0"/>
              <a:t> yararlı olabilmekle beraber altta yatan esas hastalığın tedavisinden uzaklaşılmadan ve mümkün olduğunca ekip anlayışı ile hareket edilmeye </a:t>
            </a:r>
          </a:p>
        </p:txBody>
      </p:sp>
      <p:sp>
        <p:nvSpPr>
          <p:cNvPr id="4" name="Slayt Numarası Yer Tutucusu 3"/>
          <p:cNvSpPr>
            <a:spLocks noGrp="1"/>
          </p:cNvSpPr>
          <p:nvPr>
            <p:ph type="sldNum" sz="quarter" idx="10"/>
          </p:nvPr>
        </p:nvSpPr>
        <p:spPr/>
        <p:txBody>
          <a:bodyPr/>
          <a:lstStyle/>
          <a:p>
            <a:fld id="{719BF8BF-50FD-4D39-9342-0FD906FE3EE8}" type="slidenum">
              <a:rPr lang="tr-TR" smtClean="0"/>
              <a:t>52</a:t>
            </a:fld>
            <a:endParaRPr lang="tr-TR"/>
          </a:p>
        </p:txBody>
      </p:sp>
    </p:spTree>
    <p:extLst>
      <p:ext uri="{BB962C8B-B14F-4D97-AF65-F5344CB8AC3E}">
        <p14:creationId xmlns:p14="http://schemas.microsoft.com/office/powerpoint/2010/main" val="415956345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buFont typeface="Wingdings" panose="05000000000000000000" pitchFamily="2" charset="2"/>
              <a:buChar char="ü"/>
            </a:pPr>
            <a:r>
              <a:rPr lang="tr-TR" dirty="0">
                <a:sym typeface="Wingdings" panose="05000000000000000000" pitchFamily="2" charset="2"/>
              </a:rPr>
              <a:t>T</a:t>
            </a:r>
            <a:r>
              <a:rPr lang="tr-TR" dirty="0"/>
              <a:t>amamlayıcı tedaviler </a:t>
            </a:r>
            <a:r>
              <a:rPr lang="tr-TR" dirty="0">
                <a:sym typeface="Wingdings" panose="05000000000000000000" pitchFamily="2" charset="2"/>
              </a:rPr>
              <a:t> </a:t>
            </a:r>
            <a:r>
              <a:rPr lang="tr-TR" dirty="0"/>
              <a:t>yaşam kalitesini yükseltmek ve semptomları kontrolü</a:t>
            </a:r>
          </a:p>
          <a:p>
            <a:pPr marL="0" indent="0">
              <a:buNone/>
            </a:pPr>
            <a:r>
              <a:rPr lang="tr-TR" dirty="0">
                <a:sym typeface="Wingdings" panose="05000000000000000000" pitchFamily="2" charset="2"/>
              </a:rPr>
              <a:t>                                     </a:t>
            </a:r>
            <a:r>
              <a:rPr lang="tr-TR" dirty="0"/>
              <a:t> palyatif bakım ilkeleri ile çatışmaz</a:t>
            </a:r>
          </a:p>
          <a:p>
            <a:pPr marL="0" indent="0">
              <a:buNone/>
            </a:pPr>
            <a:endParaRPr lang="tr-TR" dirty="0"/>
          </a:p>
          <a:p>
            <a:pPr>
              <a:buFont typeface="Wingdings" panose="05000000000000000000" pitchFamily="2" charset="2"/>
              <a:buChar char="ü"/>
            </a:pPr>
            <a:r>
              <a:rPr lang="tr-TR" dirty="0"/>
              <a:t>Alternatif tedavi </a:t>
            </a:r>
            <a:r>
              <a:rPr lang="tr-TR" dirty="0">
                <a:sym typeface="Wingdings" panose="05000000000000000000" pitchFamily="2" charset="2"/>
              </a:rPr>
              <a:t></a:t>
            </a:r>
            <a:r>
              <a:rPr lang="tr-TR" dirty="0"/>
              <a:t> yeterli bilimsel kanıt yoktur</a:t>
            </a:r>
          </a:p>
          <a:p>
            <a:pPr marL="0" indent="0">
              <a:buNone/>
            </a:pPr>
            <a:r>
              <a:rPr lang="tr-TR" dirty="0"/>
              <a:t>                                 </a:t>
            </a:r>
            <a:r>
              <a:rPr lang="tr-TR" dirty="0">
                <a:sym typeface="Wingdings" panose="05000000000000000000" pitchFamily="2" charset="2"/>
              </a:rPr>
              <a:t></a:t>
            </a:r>
            <a:r>
              <a:rPr lang="tr-TR" dirty="0"/>
              <a:t>kanıta dayalı tedavi anlayışının yerine</a:t>
            </a:r>
          </a:p>
          <a:p>
            <a:pPr marL="0" indent="0">
              <a:buNone/>
            </a:pPr>
            <a:r>
              <a:rPr lang="tr-TR" dirty="0"/>
              <a:t>                                 </a:t>
            </a:r>
            <a:r>
              <a:rPr lang="tr-TR" dirty="0">
                <a:sym typeface="Wingdings" panose="05000000000000000000" pitchFamily="2" charset="2"/>
              </a:rPr>
              <a:t> </a:t>
            </a:r>
            <a:r>
              <a:rPr lang="tr-TR" dirty="0"/>
              <a:t>invazif, pahalı ve potansiyel tehlikeli</a:t>
            </a:r>
          </a:p>
          <a:p>
            <a:endParaRPr lang="tr-TR" dirty="0"/>
          </a:p>
          <a:p>
            <a:r>
              <a:rPr lang="tr-TR" dirty="0"/>
              <a:t>Son dönemde alternatif ve tamamlayıcı tıp palyatif bakım da dahil olmak üzere, sağlık sisteminin her bileşeni etkilemektedir. </a:t>
            </a:r>
          </a:p>
        </p:txBody>
      </p:sp>
      <p:sp>
        <p:nvSpPr>
          <p:cNvPr id="4" name="Slayt Numarası Yer Tutucusu 3"/>
          <p:cNvSpPr>
            <a:spLocks noGrp="1"/>
          </p:cNvSpPr>
          <p:nvPr>
            <p:ph type="sldNum" sz="quarter" idx="5"/>
          </p:nvPr>
        </p:nvSpPr>
        <p:spPr/>
        <p:txBody>
          <a:bodyPr/>
          <a:lstStyle/>
          <a:p>
            <a:fld id="{719BF8BF-50FD-4D39-9342-0FD906FE3EE8}" type="slidenum">
              <a:rPr lang="tr-TR" smtClean="0"/>
              <a:t>59</a:t>
            </a:fld>
            <a:endParaRPr lang="tr-TR"/>
          </a:p>
        </p:txBody>
      </p:sp>
    </p:spTree>
    <p:extLst>
      <p:ext uri="{BB962C8B-B14F-4D97-AF65-F5344CB8AC3E}">
        <p14:creationId xmlns:p14="http://schemas.microsoft.com/office/powerpoint/2010/main" val="9104675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Burada amaç vücudumuzdaki her organın el, ayak, göz ve kulaklarda yansıyan bir noktası olduğunu vurgulamaktır. Bu noktalara uygulanan masaj ile beden fonksiyonlarında iyileşme sağlanması hedeflenmektedir. Bu yöntemde en çok kullanılan bölge ise ayaklardır. Buradaki hedef masaj ile periferik ve santral sinir sisteminin uyarımının sağlanması ve vücudun kendi iyileştirme gücünü canlandırmasıdır.</a:t>
            </a:r>
          </a:p>
        </p:txBody>
      </p:sp>
      <p:sp>
        <p:nvSpPr>
          <p:cNvPr id="4" name="Slayt Numarası Yer Tutucusu 3"/>
          <p:cNvSpPr>
            <a:spLocks noGrp="1"/>
          </p:cNvSpPr>
          <p:nvPr>
            <p:ph type="sldNum" sz="quarter" idx="5"/>
          </p:nvPr>
        </p:nvSpPr>
        <p:spPr/>
        <p:txBody>
          <a:bodyPr/>
          <a:lstStyle/>
          <a:p>
            <a:fld id="{719BF8BF-50FD-4D39-9342-0FD906FE3EE8}" type="slidenum">
              <a:rPr lang="tr-TR" smtClean="0"/>
              <a:t>63</a:t>
            </a:fld>
            <a:endParaRPr lang="tr-TR"/>
          </a:p>
        </p:txBody>
      </p:sp>
    </p:spTree>
    <p:extLst>
      <p:ext uri="{BB962C8B-B14F-4D97-AF65-F5344CB8AC3E}">
        <p14:creationId xmlns:p14="http://schemas.microsoft.com/office/powerpoint/2010/main" val="41016883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dirty="0"/>
              <a:t>Günümüzde kanserler, kronik hastalıklar ve yaşlı nüfus oranlarındaki artışlar palyatif bakıma olan ihtiyacı günden güne artırmaktadır</a:t>
            </a:r>
            <a:endParaRPr lang="tr-TR" dirty="0"/>
          </a:p>
        </p:txBody>
      </p:sp>
      <p:sp>
        <p:nvSpPr>
          <p:cNvPr id="4" name="Slayt Numarası Yer Tutucusu 3"/>
          <p:cNvSpPr>
            <a:spLocks noGrp="1"/>
          </p:cNvSpPr>
          <p:nvPr>
            <p:ph type="sldNum" sz="quarter" idx="5"/>
          </p:nvPr>
        </p:nvSpPr>
        <p:spPr/>
        <p:txBody>
          <a:bodyPr/>
          <a:lstStyle/>
          <a:p>
            <a:fld id="{719BF8BF-50FD-4D39-9342-0FD906FE3EE8}" type="slidenum">
              <a:rPr lang="tr-TR" smtClean="0"/>
              <a:t>8</a:t>
            </a:fld>
            <a:endParaRPr lang="tr-TR"/>
          </a:p>
        </p:txBody>
      </p:sp>
    </p:spTree>
    <p:extLst>
      <p:ext uri="{BB962C8B-B14F-4D97-AF65-F5344CB8AC3E}">
        <p14:creationId xmlns:p14="http://schemas.microsoft.com/office/powerpoint/2010/main" val="154250743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719BF8BF-50FD-4D39-9342-0FD906FE3EE8}" type="slidenum">
              <a:rPr lang="tr-TR" smtClean="0"/>
              <a:t>64</a:t>
            </a:fld>
            <a:endParaRPr lang="tr-TR"/>
          </a:p>
        </p:txBody>
      </p:sp>
    </p:spTree>
    <p:extLst>
      <p:ext uri="{BB962C8B-B14F-4D97-AF65-F5344CB8AC3E}">
        <p14:creationId xmlns:p14="http://schemas.microsoft.com/office/powerpoint/2010/main" val="203353018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719BF8BF-50FD-4D39-9342-0FD906FE3EE8}" type="slidenum">
              <a:rPr lang="tr-TR" smtClean="0"/>
              <a:t>65</a:t>
            </a:fld>
            <a:endParaRPr lang="tr-TR"/>
          </a:p>
        </p:txBody>
      </p:sp>
    </p:spTree>
    <p:extLst>
      <p:ext uri="{BB962C8B-B14F-4D97-AF65-F5344CB8AC3E}">
        <p14:creationId xmlns:p14="http://schemas.microsoft.com/office/powerpoint/2010/main" val="15909131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0" i="0" dirty="0">
                <a:solidFill>
                  <a:srgbClr val="232323"/>
                </a:solidFill>
                <a:effectLst/>
                <a:highlight>
                  <a:srgbClr val="FFFFFF"/>
                </a:highlight>
                <a:latin typeface="Noto Sans" panose="020B0502040504020204" pitchFamily="34" charset="0"/>
              </a:rPr>
              <a:t>Palyatif bakım, yaşam sonu bakımla sınırlı değildir ve iyileştirici veya yaşam uzatıcı tedavilerle aynı anda sağlanabilir ( </a:t>
            </a:r>
            <a:r>
              <a:rPr lang="tr-TR" b="0" i="0" u="none" strike="noStrike" dirty="0">
                <a:solidFill>
                  <a:srgbClr val="940C72"/>
                </a:solidFill>
                <a:effectLst/>
                <a:highlight>
                  <a:srgbClr val="FFFFFF"/>
                </a:highlight>
                <a:latin typeface="Noto Sans" panose="020B0502040504020204" pitchFamily="34" charset="0"/>
                <a:hlinkClick r:id="rId3"/>
              </a:rPr>
              <a:t>Şekil 1</a:t>
            </a:r>
            <a:r>
              <a:rPr lang="tr-TR" b="0" i="0" dirty="0">
                <a:solidFill>
                  <a:srgbClr val="232323"/>
                </a:solidFill>
                <a:effectLst/>
                <a:highlight>
                  <a:srgbClr val="FFFFFF"/>
                </a:highlight>
                <a:latin typeface="Noto Sans" panose="020B0502040504020204" pitchFamily="34" charset="0"/>
              </a:rPr>
              <a:t> ).</a:t>
            </a:r>
          </a:p>
          <a:p>
            <a:r>
              <a:rPr lang="tr-TR" b="0" i="0" dirty="0">
                <a:solidFill>
                  <a:srgbClr val="232323"/>
                </a:solidFill>
                <a:effectLst/>
                <a:highlight>
                  <a:srgbClr val="FFFFFF"/>
                </a:highlight>
                <a:latin typeface="Noto Sans" panose="020B0502040504020204" pitchFamily="34" charset="0"/>
              </a:rPr>
              <a:t>Palyatif bakım, hastalığın her aşamasında acıyı hafifletmeyi amaçlar ve yaşam sonu bakımla sınırlı olmak zorunda değildir; iyileştirici veya yaşam uzatıcı tedavilerle birlikte sağlanabilir. Palyatif bakım aynı zamanda ailenin veya sevdiklerinin yas dönemini de kapsar.</a:t>
            </a:r>
          </a:p>
          <a:p>
            <a:r>
              <a:rPr lang="tr-TR" b="0" i="0" dirty="0">
                <a:solidFill>
                  <a:srgbClr val="232323"/>
                </a:solidFill>
                <a:effectLst/>
                <a:highlight>
                  <a:srgbClr val="FFFFFF"/>
                </a:highlight>
                <a:latin typeface="Noto Sans" panose="020B0502040504020204" pitchFamily="34" charset="0"/>
              </a:rPr>
              <a:t>Palyatif bakım, ilerlemiş hastalığı nedeniyle herhangi bir aktif tedavi almayan ve aslında hastalığından ölmek üzere olan kişilere sağlanan bakım olarak görülse de, palyatif bakımın ilkeleri aynı şekilde erken evre, potansiyel olarak tedavi edilebilir hastalık için de geçerlidir. . </a:t>
            </a:r>
            <a:r>
              <a:rPr lang="tr-TR" b="0" i="0" dirty="0" err="1">
                <a:solidFill>
                  <a:srgbClr val="232323"/>
                </a:solidFill>
                <a:effectLst/>
                <a:highlight>
                  <a:srgbClr val="FFFFFF"/>
                </a:highlight>
                <a:latin typeface="Noto Sans" panose="020B0502040504020204" pitchFamily="34" charset="0"/>
              </a:rPr>
              <a:t>Medicare</a:t>
            </a:r>
            <a:r>
              <a:rPr lang="tr-TR" b="0" i="0" dirty="0">
                <a:solidFill>
                  <a:srgbClr val="232323"/>
                </a:solidFill>
                <a:effectLst/>
                <a:highlight>
                  <a:srgbClr val="FFFFFF"/>
                </a:highlight>
                <a:latin typeface="Noto Sans" panose="020B0502040504020204" pitchFamily="34" charset="0"/>
              </a:rPr>
              <a:t> </a:t>
            </a:r>
            <a:r>
              <a:rPr lang="tr-TR" b="0" i="0" dirty="0" err="1">
                <a:solidFill>
                  <a:srgbClr val="232323"/>
                </a:solidFill>
                <a:effectLst/>
                <a:highlight>
                  <a:srgbClr val="FFFFFF"/>
                </a:highlight>
                <a:latin typeface="Noto Sans" panose="020B0502040504020204" pitchFamily="34" charset="0"/>
              </a:rPr>
              <a:t>Hospice</a:t>
            </a:r>
            <a:r>
              <a:rPr lang="tr-TR" b="0" i="0" dirty="0">
                <a:solidFill>
                  <a:srgbClr val="232323"/>
                </a:solidFill>
                <a:effectLst/>
                <a:highlight>
                  <a:srgbClr val="FFFFFF"/>
                </a:highlight>
                <a:latin typeface="Noto Sans" panose="020B0502040504020204" pitchFamily="34" charset="0"/>
              </a:rPr>
              <a:t> </a:t>
            </a:r>
            <a:r>
              <a:rPr lang="tr-TR" b="0" i="0" dirty="0" err="1">
                <a:solidFill>
                  <a:srgbClr val="232323"/>
                </a:solidFill>
                <a:effectLst/>
                <a:highlight>
                  <a:srgbClr val="FFFFFF"/>
                </a:highlight>
                <a:latin typeface="Noto Sans" panose="020B0502040504020204" pitchFamily="34" charset="0"/>
              </a:rPr>
              <a:t>Benefit</a:t>
            </a:r>
            <a:r>
              <a:rPr lang="tr-TR" b="0" i="0" dirty="0">
                <a:solidFill>
                  <a:srgbClr val="232323"/>
                </a:solidFill>
                <a:effectLst/>
                <a:highlight>
                  <a:srgbClr val="FFFFFF"/>
                </a:highlight>
                <a:latin typeface="Noto Sans" panose="020B0502040504020204" pitchFamily="34" charset="0"/>
              </a:rPr>
              <a:t> dışında, hastalığı iyileştirici tedavinin yanı sıra palyatif bakım da sağlanabilir ve sağlanmalıdır</a:t>
            </a:r>
            <a:endParaRPr lang="tr-TR" dirty="0"/>
          </a:p>
        </p:txBody>
      </p:sp>
      <p:sp>
        <p:nvSpPr>
          <p:cNvPr id="4" name="Slayt Numarası Yer Tutucusu 3"/>
          <p:cNvSpPr>
            <a:spLocks noGrp="1"/>
          </p:cNvSpPr>
          <p:nvPr>
            <p:ph type="sldNum" sz="quarter" idx="5"/>
          </p:nvPr>
        </p:nvSpPr>
        <p:spPr/>
        <p:txBody>
          <a:bodyPr/>
          <a:lstStyle/>
          <a:p>
            <a:fld id="{719BF8BF-50FD-4D39-9342-0FD906FE3EE8}" type="slidenum">
              <a:rPr lang="tr-TR" smtClean="0"/>
              <a:t>9</a:t>
            </a:fld>
            <a:endParaRPr lang="tr-TR"/>
          </a:p>
        </p:txBody>
      </p:sp>
    </p:spTree>
    <p:extLst>
      <p:ext uri="{BB962C8B-B14F-4D97-AF65-F5344CB8AC3E}">
        <p14:creationId xmlns:p14="http://schemas.microsoft.com/office/powerpoint/2010/main" val="36544872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latin typeface="Times New Roman" pitchFamily="18" charset="0"/>
                <a:cs typeface="Times New Roman" pitchFamily="18" charset="0"/>
              </a:rPr>
              <a:t>Palyatif bakım  hastanın kendi evinde, bir bakım merkezinde, </a:t>
            </a:r>
            <a:r>
              <a:rPr lang="tr-TR" dirty="0" err="1">
                <a:latin typeface="Times New Roman" pitchFamily="18" charset="0"/>
                <a:cs typeface="Times New Roman" pitchFamily="18" charset="0"/>
              </a:rPr>
              <a:t>hospis</a:t>
            </a:r>
            <a:r>
              <a:rPr lang="tr-TR" dirty="0">
                <a:latin typeface="Times New Roman" pitchFamily="18" charset="0"/>
                <a:cs typeface="Times New Roman" pitchFamily="18" charset="0"/>
              </a:rPr>
              <a:t> biriminde, hastanede veya ayaktan verilebilmektedir</a:t>
            </a:r>
          </a:p>
          <a:p>
            <a:r>
              <a:rPr lang="tr-TR" b="0" i="0" dirty="0">
                <a:solidFill>
                  <a:srgbClr val="232323"/>
                </a:solidFill>
                <a:effectLst/>
                <a:highlight>
                  <a:srgbClr val="FFFFFF"/>
                </a:highlight>
                <a:latin typeface="Noto Sans" panose="020B0502040504020204" pitchFamily="34" charset="0"/>
              </a:rPr>
              <a:t>Hastane palyatif bakım programları, palyatif bakım konsültasyon ekiplerini ve özel yatılı palyatif bakım ünitelerini içerir. Hastane dışı, toplum temelli palyatif bakım programları, bakımevinde, ofiste ve evde palyatif bakım programlarını içerir.</a:t>
            </a:r>
            <a:endParaRPr lang="tr-TR" sz="1200" dirty="0">
              <a:latin typeface="Arial" panose="020B0604020202020204" pitchFamily="34" charset="0"/>
              <a:cs typeface="Arial" panose="020B0604020202020204" pitchFamily="34" charset="0"/>
            </a:endParaRPr>
          </a:p>
          <a:p>
            <a:r>
              <a:rPr lang="tr-TR" sz="1200" dirty="0">
                <a:latin typeface="Arial" panose="020B0604020202020204" pitchFamily="34" charset="0"/>
                <a:cs typeface="Arial" panose="020B0604020202020204" pitchFamily="34" charset="0"/>
              </a:rPr>
              <a:t>Palyatif bakımda kullanılan </a:t>
            </a:r>
            <a:r>
              <a:rPr lang="tr-TR" sz="1200" dirty="0" err="1">
                <a:latin typeface="Arial" panose="020B0604020202020204" pitchFamily="34" charset="0"/>
                <a:cs typeface="Arial" panose="020B0604020202020204" pitchFamily="34" charset="0"/>
              </a:rPr>
              <a:t>hospis</a:t>
            </a:r>
            <a:r>
              <a:rPr lang="tr-TR" sz="1200" dirty="0">
                <a:latin typeface="Arial" panose="020B0604020202020204" pitchFamily="34" charset="0"/>
                <a:cs typeface="Arial" panose="020B0604020202020204" pitchFamily="34" charset="0"/>
              </a:rPr>
              <a:t> modeli ise </a:t>
            </a:r>
            <a:r>
              <a:rPr lang="tr-TR" sz="1200" dirty="0" err="1">
                <a:latin typeface="Arial" panose="020B0604020202020204" pitchFamily="34" charset="0"/>
                <a:cs typeface="Arial" panose="020B0604020202020204" pitchFamily="34" charset="0"/>
              </a:rPr>
              <a:t>küratif</a:t>
            </a:r>
            <a:r>
              <a:rPr lang="tr-TR" sz="1200" dirty="0">
                <a:latin typeface="Arial" panose="020B0604020202020204" pitchFamily="34" charset="0"/>
                <a:cs typeface="Arial" panose="020B0604020202020204" pitchFamily="34" charset="0"/>
              </a:rPr>
              <a:t> ya da yaşamı uzatıcı tedavi şansı olmayan, hayatın son dönemindeki hastalarda </a:t>
            </a:r>
            <a:r>
              <a:rPr lang="tr-TR" sz="1200" b="1" i="1" dirty="0">
                <a:latin typeface="Arial" panose="020B0604020202020204" pitchFamily="34" charset="0"/>
                <a:cs typeface="Arial" panose="020B0604020202020204" pitchFamily="34" charset="0"/>
              </a:rPr>
              <a:t>bakımevinde</a:t>
            </a:r>
            <a:r>
              <a:rPr lang="tr-TR" sz="1200" dirty="0">
                <a:latin typeface="Arial" panose="020B0604020202020204" pitchFamily="34" charset="0"/>
                <a:cs typeface="Arial" panose="020B0604020202020204" pitchFamily="34" charset="0"/>
              </a:rPr>
              <a:t> uygulanan tedavi modelidir.</a:t>
            </a:r>
          </a:p>
          <a:p>
            <a:r>
              <a:rPr lang="tr-TR" b="0" i="0" dirty="0">
                <a:solidFill>
                  <a:srgbClr val="232323"/>
                </a:solidFill>
                <a:effectLst/>
                <a:highlight>
                  <a:srgbClr val="FFFFFF"/>
                </a:highlight>
                <a:latin typeface="Times New Roman" panose="02020603050405020304" pitchFamily="18" charset="0"/>
              </a:rPr>
              <a:t>●</a:t>
            </a:r>
            <a:r>
              <a:rPr lang="tr-TR" b="1" i="0" dirty="0" err="1">
                <a:solidFill>
                  <a:srgbClr val="232323"/>
                </a:solidFill>
                <a:effectLst/>
                <a:highlight>
                  <a:srgbClr val="FFFFFF"/>
                </a:highlight>
                <a:latin typeface="Noto Sans" panose="020B0502040504020204" pitchFamily="34" charset="0"/>
              </a:rPr>
              <a:t>hospis</a:t>
            </a:r>
            <a:r>
              <a:rPr lang="tr-TR" b="1" i="0" dirty="0">
                <a:solidFill>
                  <a:srgbClr val="232323"/>
                </a:solidFill>
                <a:effectLst/>
                <a:highlight>
                  <a:srgbClr val="FFFFFF"/>
                </a:highlight>
                <a:latin typeface="Noto Sans" panose="020B0502040504020204" pitchFamily="34" charset="0"/>
              </a:rPr>
              <a:t> </a:t>
            </a:r>
            <a:r>
              <a:rPr lang="tr-TR" b="0" i="0" dirty="0">
                <a:solidFill>
                  <a:srgbClr val="232323"/>
                </a:solidFill>
                <a:effectLst/>
                <a:highlight>
                  <a:srgbClr val="FFFFFF"/>
                </a:highlight>
                <a:latin typeface="Noto Sans" panose="020B0502040504020204" pitchFamily="34" charset="0"/>
              </a:rPr>
              <a:t>ölümcül hastalığı olan (altı ayın altında </a:t>
            </a:r>
            <a:r>
              <a:rPr lang="tr-TR" b="0" i="0" dirty="0" err="1">
                <a:solidFill>
                  <a:srgbClr val="232323"/>
                </a:solidFill>
                <a:effectLst/>
                <a:highlight>
                  <a:srgbClr val="FFFFFF"/>
                </a:highlight>
                <a:latin typeface="Noto Sans" panose="020B0502040504020204" pitchFamily="34" charset="0"/>
              </a:rPr>
              <a:t>prognoz</a:t>
            </a:r>
            <a:r>
              <a:rPr lang="tr-TR" b="0" i="0" dirty="0">
                <a:solidFill>
                  <a:srgbClr val="232323"/>
                </a:solidFill>
                <a:effectLst/>
                <a:highlight>
                  <a:srgbClr val="FFFFFF"/>
                </a:highlight>
                <a:latin typeface="Noto Sans" panose="020B0502040504020204" pitchFamily="34" charset="0"/>
              </a:rPr>
              <a:t>) bir hastaya "iyileştirici", yaşamı uzatan veya hastalık odaklı tedaviden ziyade odak noktasının konfor olduğu bir sağlık hizmeti sunum sistemidir. Bu nedenle, yaşamlarının sonundaki hastalara palyatif bakım sağlayan bir program olarak düşünülebilir; palyatif bakım ise hastalara herhangi bir ciddi hastalığın gidişatı boyunca herhangi bir zamanda yaşamı uzatan tedavilerle birlikte uygun şekilde sunulabilir</a:t>
            </a:r>
          </a:p>
          <a:p>
            <a:pPr marL="0" marR="0" lvl="0" indent="0" algn="l" defTabSz="914400" rtl="0" eaLnBrk="1" fontAlgn="auto" latinLnBrk="0" hangingPunct="1">
              <a:lnSpc>
                <a:spcPct val="100000"/>
              </a:lnSpc>
              <a:spcBef>
                <a:spcPts val="0"/>
              </a:spcBef>
              <a:spcAft>
                <a:spcPts val="0"/>
              </a:spcAft>
              <a:buClrTx/>
              <a:buSzTx/>
              <a:buFontTx/>
              <a:buNone/>
              <a:tabLst/>
              <a:defRPr/>
            </a:pPr>
            <a:r>
              <a:rPr lang="tr-TR" b="0" i="0" dirty="0">
                <a:solidFill>
                  <a:srgbClr val="232323"/>
                </a:solidFill>
                <a:effectLst/>
                <a:highlight>
                  <a:srgbClr val="FFFFFF"/>
                </a:highlight>
                <a:latin typeface="Noto Sans" panose="020B0502040504020204" pitchFamily="34" charset="0"/>
              </a:rPr>
              <a:t>Yatılı palyatif bakım konsültasyon servisi tarafından görüldükten sonra hastaneden taburcu edilen hastaların bakımının önemli bir sürekliliğini sağlamak için toplum temelli palyatif bakım programları gereklidir</a:t>
            </a:r>
            <a:endParaRPr lang="tr-TR" dirty="0"/>
          </a:p>
          <a:p>
            <a:endParaRPr lang="tr-TR" sz="1200" dirty="0">
              <a:latin typeface="Arial" panose="020B0604020202020204" pitchFamily="34" charset="0"/>
              <a:cs typeface="Arial" panose="020B0604020202020204" pitchFamily="34" charset="0"/>
            </a:endParaRPr>
          </a:p>
          <a:p>
            <a:endParaRPr lang="tr-TR" dirty="0"/>
          </a:p>
        </p:txBody>
      </p:sp>
      <p:sp>
        <p:nvSpPr>
          <p:cNvPr id="4" name="Slayt Numarası Yer Tutucusu 3"/>
          <p:cNvSpPr>
            <a:spLocks noGrp="1"/>
          </p:cNvSpPr>
          <p:nvPr>
            <p:ph type="sldNum" sz="quarter" idx="5"/>
          </p:nvPr>
        </p:nvSpPr>
        <p:spPr/>
        <p:txBody>
          <a:bodyPr/>
          <a:lstStyle/>
          <a:p>
            <a:fld id="{719BF8BF-50FD-4D39-9342-0FD906FE3EE8}" type="slidenum">
              <a:rPr lang="tr-TR" smtClean="0"/>
              <a:t>10</a:t>
            </a:fld>
            <a:endParaRPr lang="tr-TR"/>
          </a:p>
        </p:txBody>
      </p:sp>
    </p:spTree>
    <p:extLst>
      <p:ext uri="{BB962C8B-B14F-4D97-AF65-F5344CB8AC3E}">
        <p14:creationId xmlns:p14="http://schemas.microsoft.com/office/powerpoint/2010/main" val="11265215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https://dergipark.org.tr/tr/download/article-file/1239361</a:t>
            </a:r>
          </a:p>
        </p:txBody>
      </p:sp>
      <p:sp>
        <p:nvSpPr>
          <p:cNvPr id="4" name="Slayt Numarası Yer Tutucusu 3"/>
          <p:cNvSpPr>
            <a:spLocks noGrp="1"/>
          </p:cNvSpPr>
          <p:nvPr>
            <p:ph type="sldNum" sz="quarter" idx="5"/>
          </p:nvPr>
        </p:nvSpPr>
        <p:spPr/>
        <p:txBody>
          <a:bodyPr/>
          <a:lstStyle/>
          <a:p>
            <a:fld id="{719BF8BF-50FD-4D39-9342-0FD906FE3EE8}" type="slidenum">
              <a:rPr lang="tr-TR" smtClean="0"/>
              <a:t>12</a:t>
            </a:fld>
            <a:endParaRPr lang="tr-TR"/>
          </a:p>
        </p:txBody>
      </p:sp>
    </p:spTree>
    <p:extLst>
      <p:ext uri="{BB962C8B-B14F-4D97-AF65-F5344CB8AC3E}">
        <p14:creationId xmlns:p14="http://schemas.microsoft.com/office/powerpoint/2010/main" val="40026118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dirty="0">
                <a:latin typeface="Arial" panose="020B0604020202020204" pitchFamily="34" charset="0"/>
                <a:cs typeface="Arial" panose="020B0604020202020204" pitchFamily="34" charset="0"/>
              </a:rPr>
              <a:t>Bu hizmetler için İkinci Basamak Hastanelerde yer alan </a:t>
            </a:r>
            <a:r>
              <a:rPr lang="tr-TR" sz="1200" b="1" i="1" dirty="0">
                <a:latin typeface="Arial" panose="020B0604020202020204" pitchFamily="34" charset="0"/>
                <a:cs typeface="Arial" panose="020B0604020202020204" pitchFamily="34" charset="0"/>
              </a:rPr>
              <a:t>Onkoloji Tanı Tedavi Merkezlerinde </a:t>
            </a:r>
            <a:r>
              <a:rPr lang="tr-TR" sz="1200" dirty="0">
                <a:latin typeface="Arial" panose="020B0604020202020204" pitchFamily="34" charset="0"/>
                <a:cs typeface="Arial" panose="020B0604020202020204" pitchFamily="34" charset="0"/>
              </a:rPr>
              <a:t>verilen palyatif bakım hizmetlerini kapsaması planlanmaktadır .</a:t>
            </a:r>
          </a:p>
          <a:p>
            <a:pPr>
              <a:lnSpc>
                <a:spcPct val="120000"/>
              </a:lnSpc>
              <a:spcAft>
                <a:spcPts val="600"/>
              </a:spcAft>
            </a:pPr>
            <a:r>
              <a:rPr lang="tr-TR" dirty="0">
                <a:latin typeface="Arial" panose="020B0604020202020204" pitchFamily="34" charset="0"/>
                <a:cs typeface="Arial" panose="020B0604020202020204" pitchFamily="34" charset="0"/>
              </a:rPr>
              <a:t>Bu hizmetler için Üçüncü Basamak Hastane Merkezleri’nde </a:t>
            </a:r>
            <a:r>
              <a:rPr lang="tr-TR" b="1" i="1" dirty="0">
                <a:latin typeface="Arial" panose="020B0604020202020204" pitchFamily="34" charset="0"/>
                <a:cs typeface="Arial" panose="020B0604020202020204" pitchFamily="34" charset="0"/>
              </a:rPr>
              <a:t>Kapsamlı Palyatif Bakım Merkezleri</a:t>
            </a:r>
            <a:r>
              <a:rPr lang="tr-TR" dirty="0">
                <a:latin typeface="Arial" panose="020B0604020202020204" pitchFamily="34" charset="0"/>
                <a:cs typeface="Arial" panose="020B0604020202020204" pitchFamily="34" charset="0"/>
              </a:rPr>
              <a:t>nin kurulması planlanmaktadır. </a:t>
            </a:r>
          </a:p>
          <a:p>
            <a:pPr>
              <a:lnSpc>
                <a:spcPct val="120000"/>
              </a:lnSpc>
              <a:spcAft>
                <a:spcPts val="600"/>
              </a:spcAft>
            </a:pPr>
            <a:r>
              <a:rPr lang="tr-TR" dirty="0">
                <a:latin typeface="Arial" panose="020B0604020202020204" pitchFamily="34" charset="0"/>
                <a:cs typeface="Arial" panose="020B0604020202020204" pitchFamily="34" charset="0"/>
              </a:rPr>
              <a:t>Birinci ve ikinci basamak palyatif bakım hizmetleri ile kontrol altına alınamayan kompleks hastalar bu merkezlere sevk edilebilecektir. </a:t>
            </a:r>
          </a:p>
          <a:p>
            <a:endParaRPr lang="tr-TR" dirty="0"/>
          </a:p>
        </p:txBody>
      </p:sp>
      <p:sp>
        <p:nvSpPr>
          <p:cNvPr id="4" name="Slayt Numarası Yer Tutucusu 3"/>
          <p:cNvSpPr>
            <a:spLocks noGrp="1"/>
          </p:cNvSpPr>
          <p:nvPr>
            <p:ph type="sldNum" sz="quarter" idx="5"/>
          </p:nvPr>
        </p:nvSpPr>
        <p:spPr/>
        <p:txBody>
          <a:bodyPr/>
          <a:lstStyle/>
          <a:p>
            <a:fld id="{719BF8BF-50FD-4D39-9342-0FD906FE3EE8}" type="slidenum">
              <a:rPr lang="tr-TR" smtClean="0"/>
              <a:t>14</a:t>
            </a:fld>
            <a:endParaRPr lang="tr-TR"/>
          </a:p>
        </p:txBody>
      </p:sp>
    </p:spTree>
    <p:extLst>
      <p:ext uri="{BB962C8B-B14F-4D97-AF65-F5344CB8AC3E}">
        <p14:creationId xmlns:p14="http://schemas.microsoft.com/office/powerpoint/2010/main" val="17526638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0" i="0" dirty="0">
                <a:solidFill>
                  <a:srgbClr val="232323"/>
                </a:solidFill>
                <a:effectLst/>
                <a:highlight>
                  <a:srgbClr val="FFFFFF"/>
                </a:highlight>
                <a:latin typeface="Noto Sans" panose="020B0502040504020204" pitchFamily="34" charset="0"/>
              </a:rPr>
              <a:t>Palyatif bakım, acıyı önlemeye ve hafifletmeye ve ciddi ve/veya yaşamı tehdit eden bir hastalıkla karşı karşıya olan hastalar ve aileleri için mümkün olan en iyi yaşam kalitesini desteklemeye odaklanan disiplinler arası bir tıbbi uzmanlık alanıdır.</a:t>
            </a:r>
            <a:endParaRPr lang="tr-TR" dirty="0"/>
          </a:p>
          <a:p>
            <a:r>
              <a:rPr lang="tr-TR" dirty="0"/>
              <a:t>Palyatif bakım ekibi </a:t>
            </a:r>
            <a:r>
              <a:rPr lang="tr-TR" dirty="0" err="1"/>
              <a:t>Doktor,Hemşire,Hasta</a:t>
            </a:r>
            <a:r>
              <a:rPr lang="tr-TR" dirty="0"/>
              <a:t> bakım </a:t>
            </a:r>
            <a:r>
              <a:rPr lang="tr-TR" dirty="0" err="1"/>
              <a:t>elemanı,Fizyoterapist,Eczacı,Psikolog</a:t>
            </a:r>
            <a:r>
              <a:rPr lang="tr-TR" dirty="0"/>
              <a:t>. </a:t>
            </a:r>
            <a:r>
              <a:rPr lang="tr-TR" dirty="0" err="1"/>
              <a:t>Diyetisyen,Sosyal</a:t>
            </a:r>
            <a:r>
              <a:rPr lang="tr-TR" dirty="0"/>
              <a:t> hizmetler </a:t>
            </a:r>
            <a:r>
              <a:rPr lang="tr-TR" dirty="0" err="1"/>
              <a:t>uzmanı,Din</a:t>
            </a:r>
            <a:r>
              <a:rPr lang="tr-TR" dirty="0"/>
              <a:t> </a:t>
            </a:r>
            <a:r>
              <a:rPr lang="tr-TR" dirty="0" err="1"/>
              <a:t>adamları,Gönüllüler,Aile</a:t>
            </a:r>
            <a:endParaRPr lang="tr-TR" dirty="0"/>
          </a:p>
          <a:p>
            <a:endParaRPr lang="tr-TR" dirty="0"/>
          </a:p>
          <a:p>
            <a:endParaRPr lang="tr-TR" dirty="0"/>
          </a:p>
          <a:p>
            <a:r>
              <a:rPr lang="tr-TR" dirty="0"/>
              <a:t>-Palyatif bakım hizmeti multidisipliner ve interdisipliner bir yaklaşım gerektirir. Deneyimli ve eğitimli sağlık personeli ve gönüllülerden oluşan bir ekip tarafından hizmet sunulur</a:t>
            </a:r>
          </a:p>
          <a:p>
            <a:r>
              <a:rPr lang="tr-TR" dirty="0"/>
              <a:t>-Multidisipliner ekip; medikal onkolog, anestezi uzmanı, iç hastalıkları uzmanı, psikiyatri uzmanı, radyasyon </a:t>
            </a:r>
            <a:r>
              <a:rPr lang="tr-TR" dirty="0" err="1"/>
              <a:t>onkoloğu</a:t>
            </a:r>
            <a:r>
              <a:rPr lang="tr-TR" dirty="0"/>
              <a:t>, göğüs hastalıkları uzmanı, fizik tedavi ve rehabilitasyon uzmanı, genel cerrahi uzmanı ve gerektiğinde takım liderinin önerdiği uzmanlık alanından bir doktordan oluşur. </a:t>
            </a:r>
          </a:p>
          <a:p>
            <a:endParaRPr lang="tr-TR" dirty="0"/>
          </a:p>
        </p:txBody>
      </p:sp>
      <p:sp>
        <p:nvSpPr>
          <p:cNvPr id="4" name="Slayt Numarası Yer Tutucusu 3"/>
          <p:cNvSpPr>
            <a:spLocks noGrp="1"/>
          </p:cNvSpPr>
          <p:nvPr>
            <p:ph type="sldNum" sz="quarter" idx="5"/>
          </p:nvPr>
        </p:nvSpPr>
        <p:spPr/>
        <p:txBody>
          <a:bodyPr/>
          <a:lstStyle/>
          <a:p>
            <a:fld id="{719BF8BF-50FD-4D39-9342-0FD906FE3EE8}" type="slidenum">
              <a:rPr lang="tr-TR" smtClean="0"/>
              <a:t>15</a:t>
            </a:fld>
            <a:endParaRPr lang="tr-TR"/>
          </a:p>
        </p:txBody>
      </p:sp>
    </p:spTree>
    <p:extLst>
      <p:ext uri="{BB962C8B-B14F-4D97-AF65-F5344CB8AC3E}">
        <p14:creationId xmlns:p14="http://schemas.microsoft.com/office/powerpoint/2010/main" val="1606074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7D7C0184-A2F9-4C38-BC24-96B890934C65}" type="datetimeFigureOut">
              <a:rPr lang="tr-TR" smtClean="0"/>
              <a:t>20.05.2024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9835658-6C62-4675-B9CF-A2AC39DDD807}" type="slidenum">
              <a:rPr lang="tr-TR" smtClean="0"/>
              <a:t>‹#›</a:t>
            </a:fld>
            <a:endParaRPr lang="tr-TR"/>
          </a:p>
        </p:txBody>
      </p:sp>
    </p:spTree>
    <p:extLst>
      <p:ext uri="{BB962C8B-B14F-4D97-AF65-F5344CB8AC3E}">
        <p14:creationId xmlns:p14="http://schemas.microsoft.com/office/powerpoint/2010/main" val="28768852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7D7C0184-A2F9-4C38-BC24-96B890934C65}" type="datetimeFigureOut">
              <a:rPr lang="tr-TR" smtClean="0"/>
              <a:t>20.05.2024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9835658-6C62-4675-B9CF-A2AC39DDD807}" type="slidenum">
              <a:rPr lang="tr-TR" smtClean="0"/>
              <a:t>‹#›</a:t>
            </a:fld>
            <a:endParaRPr lang="tr-TR"/>
          </a:p>
        </p:txBody>
      </p:sp>
    </p:spTree>
    <p:extLst>
      <p:ext uri="{BB962C8B-B14F-4D97-AF65-F5344CB8AC3E}">
        <p14:creationId xmlns:p14="http://schemas.microsoft.com/office/powerpoint/2010/main" val="39929344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7D7C0184-A2F9-4C38-BC24-96B890934C65}" type="datetimeFigureOut">
              <a:rPr lang="tr-TR" smtClean="0"/>
              <a:t>20.05.2024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9835658-6C62-4675-B9CF-A2AC39DDD807}" type="slidenum">
              <a:rPr lang="tr-TR" smtClean="0"/>
              <a:t>‹#›</a:t>
            </a:fld>
            <a:endParaRPr lang="tr-TR"/>
          </a:p>
        </p:txBody>
      </p:sp>
    </p:spTree>
    <p:extLst>
      <p:ext uri="{BB962C8B-B14F-4D97-AF65-F5344CB8AC3E}">
        <p14:creationId xmlns:p14="http://schemas.microsoft.com/office/powerpoint/2010/main" val="1881405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7D7C0184-A2F9-4C38-BC24-96B890934C65}" type="datetimeFigureOut">
              <a:rPr lang="tr-TR" smtClean="0"/>
              <a:t>20.05.2024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9835658-6C62-4675-B9CF-A2AC39DDD807}" type="slidenum">
              <a:rPr lang="tr-TR" smtClean="0"/>
              <a:t>‹#›</a:t>
            </a:fld>
            <a:endParaRPr lang="tr-TR"/>
          </a:p>
        </p:txBody>
      </p:sp>
    </p:spTree>
    <p:extLst>
      <p:ext uri="{BB962C8B-B14F-4D97-AF65-F5344CB8AC3E}">
        <p14:creationId xmlns:p14="http://schemas.microsoft.com/office/powerpoint/2010/main" val="1114684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7D7C0184-A2F9-4C38-BC24-96B890934C65}" type="datetimeFigureOut">
              <a:rPr lang="tr-TR" smtClean="0"/>
              <a:t>20.05.2024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9835658-6C62-4675-B9CF-A2AC39DDD807}" type="slidenum">
              <a:rPr lang="tr-TR" smtClean="0"/>
              <a:t>‹#›</a:t>
            </a:fld>
            <a:endParaRPr lang="tr-TR"/>
          </a:p>
        </p:txBody>
      </p:sp>
    </p:spTree>
    <p:extLst>
      <p:ext uri="{BB962C8B-B14F-4D97-AF65-F5344CB8AC3E}">
        <p14:creationId xmlns:p14="http://schemas.microsoft.com/office/powerpoint/2010/main" val="1132742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7D7C0184-A2F9-4C38-BC24-96B890934C65}" type="datetimeFigureOut">
              <a:rPr lang="tr-TR" smtClean="0"/>
              <a:t>20.05.2024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79835658-6C62-4675-B9CF-A2AC39DDD807}" type="slidenum">
              <a:rPr lang="tr-TR" smtClean="0"/>
              <a:t>‹#›</a:t>
            </a:fld>
            <a:endParaRPr lang="tr-TR"/>
          </a:p>
        </p:txBody>
      </p:sp>
    </p:spTree>
    <p:extLst>
      <p:ext uri="{BB962C8B-B14F-4D97-AF65-F5344CB8AC3E}">
        <p14:creationId xmlns:p14="http://schemas.microsoft.com/office/powerpoint/2010/main" val="2884979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7D7C0184-A2F9-4C38-BC24-96B890934C65}" type="datetimeFigureOut">
              <a:rPr lang="tr-TR" smtClean="0"/>
              <a:t>20.05.2024</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79835658-6C62-4675-B9CF-A2AC39DDD807}" type="slidenum">
              <a:rPr lang="tr-TR" smtClean="0"/>
              <a:t>‹#›</a:t>
            </a:fld>
            <a:endParaRPr lang="tr-TR"/>
          </a:p>
        </p:txBody>
      </p:sp>
    </p:spTree>
    <p:extLst>
      <p:ext uri="{BB962C8B-B14F-4D97-AF65-F5344CB8AC3E}">
        <p14:creationId xmlns:p14="http://schemas.microsoft.com/office/powerpoint/2010/main" val="980008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7D7C0184-A2F9-4C38-BC24-96B890934C65}" type="datetimeFigureOut">
              <a:rPr lang="tr-TR" smtClean="0"/>
              <a:t>20.05.2024</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79835658-6C62-4675-B9CF-A2AC39DDD807}" type="slidenum">
              <a:rPr lang="tr-TR" smtClean="0"/>
              <a:t>‹#›</a:t>
            </a:fld>
            <a:endParaRPr lang="tr-TR"/>
          </a:p>
        </p:txBody>
      </p:sp>
    </p:spTree>
    <p:extLst>
      <p:ext uri="{BB962C8B-B14F-4D97-AF65-F5344CB8AC3E}">
        <p14:creationId xmlns:p14="http://schemas.microsoft.com/office/powerpoint/2010/main" val="4102739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7D7C0184-A2F9-4C38-BC24-96B890934C65}" type="datetimeFigureOut">
              <a:rPr lang="tr-TR" smtClean="0"/>
              <a:t>20.05.2024</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79835658-6C62-4675-B9CF-A2AC39DDD807}" type="slidenum">
              <a:rPr lang="tr-TR" smtClean="0"/>
              <a:t>‹#›</a:t>
            </a:fld>
            <a:endParaRPr lang="tr-TR"/>
          </a:p>
        </p:txBody>
      </p:sp>
    </p:spTree>
    <p:extLst>
      <p:ext uri="{BB962C8B-B14F-4D97-AF65-F5344CB8AC3E}">
        <p14:creationId xmlns:p14="http://schemas.microsoft.com/office/powerpoint/2010/main" val="3472746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7D7C0184-A2F9-4C38-BC24-96B890934C65}" type="datetimeFigureOut">
              <a:rPr lang="tr-TR" smtClean="0"/>
              <a:t>20.05.2024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79835658-6C62-4675-B9CF-A2AC39DDD807}" type="slidenum">
              <a:rPr lang="tr-TR" smtClean="0"/>
              <a:t>‹#›</a:t>
            </a:fld>
            <a:endParaRPr lang="tr-TR"/>
          </a:p>
        </p:txBody>
      </p:sp>
    </p:spTree>
    <p:extLst>
      <p:ext uri="{BB962C8B-B14F-4D97-AF65-F5344CB8AC3E}">
        <p14:creationId xmlns:p14="http://schemas.microsoft.com/office/powerpoint/2010/main" val="3219258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7D7C0184-A2F9-4C38-BC24-96B890934C65}" type="datetimeFigureOut">
              <a:rPr lang="tr-TR" smtClean="0"/>
              <a:t>20.05.2024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79835658-6C62-4675-B9CF-A2AC39DDD807}" type="slidenum">
              <a:rPr lang="tr-TR" smtClean="0"/>
              <a:t>‹#›</a:t>
            </a:fld>
            <a:endParaRPr lang="tr-TR"/>
          </a:p>
        </p:txBody>
      </p:sp>
    </p:spTree>
    <p:extLst>
      <p:ext uri="{BB962C8B-B14F-4D97-AF65-F5344CB8AC3E}">
        <p14:creationId xmlns:p14="http://schemas.microsoft.com/office/powerpoint/2010/main" val="368322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7C0184-A2F9-4C38-BC24-96B890934C65}" type="datetimeFigureOut">
              <a:rPr lang="tr-TR" smtClean="0"/>
              <a:t>20.05.2024</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835658-6C62-4675-B9CF-A2AC39DDD807}" type="slidenum">
              <a:rPr lang="tr-TR" smtClean="0"/>
              <a:t>‹#›</a:t>
            </a:fld>
            <a:endParaRPr lang="tr-TR"/>
          </a:p>
        </p:txBody>
      </p:sp>
    </p:spTree>
    <p:extLst>
      <p:ext uri="{BB962C8B-B14F-4D97-AF65-F5344CB8AC3E}">
        <p14:creationId xmlns:p14="http://schemas.microsoft.com/office/powerpoint/2010/main" val="32832897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4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4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4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5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5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hyperlink" Target="http://www.palyatifbakim.org.tr/" TargetMode="External"/><Relationship Id="rId7" Type="http://schemas.openxmlformats.org/officeDocument/2006/relationships/hyperlink" Target="https://www.uptodate.com/contents/approach-to-the-adult-with-nausea-and-vomiting?search=bulant%C4%B1%20kusma%20tedavisi&amp;source=search_result&amp;selectedTitle=1~150&amp;usage_type=default&amp;display_rank=1#H26"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hyperlink" Target="https://sso.uptodate.com/contents/overview-of-managing-common-non-pain-symptoms-in-palliative-care?search=palyatif%20bak%C4%B1m&amp;source=search_result&amp;selectedTitle=2%7E150&amp;usage_type=default&amp;display_rank=2" TargetMode="External"/><Relationship Id="rId5" Type="http://schemas.openxmlformats.org/officeDocument/2006/relationships/hyperlink" Target="https://sso.uptodate.com/contents/overview-of-comprehensive-patient-assessment-in-palliative-care?search=palyatif%20bak%C4%B1m&amp;source=search_result&amp;selectedTitle=1%7E150&amp;usage_type=default&amp;display_rank=1" TargetMode="External"/><Relationship Id="rId4" Type="http://schemas.openxmlformats.org/officeDocument/2006/relationships/hyperlink" Target="https://palyatif.org/?p=sunum" TargetMode="Externa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450010"/>
            <a:ext cx="9144000" cy="2387600"/>
          </a:xfrm>
        </p:spPr>
        <p:txBody>
          <a:bodyPr/>
          <a:lstStyle/>
          <a:p>
            <a:r>
              <a:rPr lang="tr-TR" dirty="0"/>
              <a:t>PALYATİF BAKIM</a:t>
            </a:r>
          </a:p>
        </p:txBody>
      </p:sp>
      <p:sp>
        <p:nvSpPr>
          <p:cNvPr id="3" name="Alt Başlık 2"/>
          <p:cNvSpPr>
            <a:spLocks noGrp="1"/>
          </p:cNvSpPr>
          <p:nvPr>
            <p:ph type="subTitle" idx="1"/>
          </p:nvPr>
        </p:nvSpPr>
        <p:spPr/>
        <p:txBody>
          <a:bodyPr/>
          <a:lstStyle/>
          <a:p>
            <a:r>
              <a:rPr lang="tr-TR" dirty="0"/>
              <a:t>                          Arş. Gör. Dr. Buket Erden</a:t>
            </a:r>
          </a:p>
          <a:p>
            <a:endParaRPr lang="tr-TR" dirty="0"/>
          </a:p>
        </p:txBody>
      </p:sp>
      <p:pic>
        <p:nvPicPr>
          <p:cNvPr id="10" name="Resim 9">
            <a:extLst>
              <a:ext uri="{FF2B5EF4-FFF2-40B4-BE49-F238E27FC236}">
                <a16:creationId xmlns:a16="http://schemas.microsoft.com/office/drawing/2014/main" id="{0AE76119-AC98-4B00-46CF-4EFCF93C6B36}"/>
              </a:ext>
            </a:extLst>
          </p:cNvPr>
          <p:cNvPicPr>
            <a:picLocks noChangeAspect="1"/>
          </p:cNvPicPr>
          <p:nvPr/>
        </p:nvPicPr>
        <p:blipFill>
          <a:blip r:embed="rId2"/>
          <a:stretch>
            <a:fillRect/>
          </a:stretch>
        </p:blipFill>
        <p:spPr>
          <a:xfrm>
            <a:off x="7269185" y="4144654"/>
            <a:ext cx="3398815" cy="2263336"/>
          </a:xfrm>
          <a:prstGeom prst="rect">
            <a:avLst/>
          </a:prstGeom>
        </p:spPr>
      </p:pic>
    </p:spTree>
    <p:extLst>
      <p:ext uri="{BB962C8B-B14F-4D97-AF65-F5344CB8AC3E}">
        <p14:creationId xmlns:p14="http://schemas.microsoft.com/office/powerpoint/2010/main" val="11620143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BDABC42-41BE-9132-1629-9A979788A74A}"/>
              </a:ext>
            </a:extLst>
          </p:cNvPr>
          <p:cNvSpPr>
            <a:spLocks noGrp="1"/>
          </p:cNvSpPr>
          <p:nvPr>
            <p:ph type="title"/>
          </p:nvPr>
        </p:nvSpPr>
        <p:spPr/>
        <p:txBody>
          <a:bodyPr/>
          <a:lstStyle/>
          <a:p>
            <a:r>
              <a:rPr lang="tr-TR" sz="4400" dirty="0"/>
              <a:t>PALYATİF BAKIMIN SUNULABİLECEĞİ YER</a:t>
            </a:r>
            <a:endParaRPr lang="tr-TR" dirty="0"/>
          </a:p>
        </p:txBody>
      </p:sp>
      <p:sp>
        <p:nvSpPr>
          <p:cNvPr id="3" name="İçerik Yer Tutucusu 2">
            <a:extLst>
              <a:ext uri="{FF2B5EF4-FFF2-40B4-BE49-F238E27FC236}">
                <a16:creationId xmlns:a16="http://schemas.microsoft.com/office/drawing/2014/main" id="{59304CDF-17B9-6912-F295-B31428F6949E}"/>
              </a:ext>
            </a:extLst>
          </p:cNvPr>
          <p:cNvSpPr>
            <a:spLocks noGrp="1"/>
          </p:cNvSpPr>
          <p:nvPr>
            <p:ph idx="1"/>
          </p:nvPr>
        </p:nvSpPr>
        <p:spPr/>
        <p:txBody>
          <a:bodyPr>
            <a:normAutofit lnSpcReduction="10000"/>
          </a:bodyPr>
          <a:lstStyle/>
          <a:p>
            <a:r>
              <a:rPr lang="tr-TR" dirty="0"/>
              <a:t>Palyatif Bakım Programları</a:t>
            </a:r>
          </a:p>
          <a:p>
            <a:r>
              <a:rPr lang="tr-TR" dirty="0"/>
              <a:t>Hastane bazlı palyatif bakım programları</a:t>
            </a:r>
          </a:p>
          <a:p>
            <a:pPr>
              <a:buFont typeface="Wingdings" panose="05000000000000000000" pitchFamily="2" charset="2"/>
              <a:buChar char="v"/>
            </a:pPr>
            <a:r>
              <a:rPr lang="tr-TR" dirty="0"/>
              <a:t>Konsültasyon hizmetleri </a:t>
            </a:r>
          </a:p>
          <a:p>
            <a:pPr>
              <a:buFont typeface="Wingdings" panose="05000000000000000000" pitchFamily="2" charset="2"/>
              <a:buChar char="v"/>
            </a:pPr>
            <a:r>
              <a:rPr lang="tr-TR" dirty="0"/>
              <a:t>Yataklı palyatif bakım üniteleri</a:t>
            </a:r>
          </a:p>
          <a:p>
            <a:pPr marL="0" indent="0">
              <a:buNone/>
            </a:pPr>
            <a:endParaRPr lang="tr-TR" dirty="0"/>
          </a:p>
          <a:p>
            <a:r>
              <a:rPr lang="tr-TR" dirty="0"/>
              <a:t>Toplum temelli palyatif bakım hizmetleri</a:t>
            </a:r>
          </a:p>
          <a:p>
            <a:pPr>
              <a:buFont typeface="Wingdings" panose="05000000000000000000" pitchFamily="2" charset="2"/>
              <a:buChar char="v"/>
            </a:pPr>
            <a:r>
              <a:rPr lang="tr-TR" dirty="0"/>
              <a:t> Aile Sağlığı Merkezi </a:t>
            </a:r>
          </a:p>
          <a:p>
            <a:pPr>
              <a:buFont typeface="Wingdings" panose="05000000000000000000" pitchFamily="2" charset="2"/>
              <a:buChar char="v"/>
            </a:pPr>
            <a:r>
              <a:rPr lang="tr-TR" dirty="0"/>
              <a:t>Ev </a:t>
            </a:r>
          </a:p>
          <a:p>
            <a:pPr>
              <a:buFont typeface="Wingdings" panose="05000000000000000000" pitchFamily="2" charset="2"/>
              <a:buChar char="v"/>
            </a:pPr>
            <a:r>
              <a:rPr lang="tr-TR" dirty="0"/>
              <a:t>Son dönem bakımevleri (</a:t>
            </a:r>
            <a:r>
              <a:rPr lang="tr-TR" dirty="0" err="1"/>
              <a:t>Hospis</a:t>
            </a:r>
            <a:r>
              <a:rPr lang="tr-TR" dirty="0"/>
              <a:t>)</a:t>
            </a:r>
          </a:p>
          <a:p>
            <a:endParaRPr lang="tr-TR" dirty="0"/>
          </a:p>
          <a:p>
            <a:endParaRPr lang="tr-TR" dirty="0"/>
          </a:p>
        </p:txBody>
      </p:sp>
      <p:pic>
        <p:nvPicPr>
          <p:cNvPr id="7" name="Resim 6">
            <a:extLst>
              <a:ext uri="{FF2B5EF4-FFF2-40B4-BE49-F238E27FC236}">
                <a16:creationId xmlns:a16="http://schemas.microsoft.com/office/drawing/2014/main" id="{A96EC92F-45AF-E787-CF66-120A15F2B8C8}"/>
              </a:ext>
            </a:extLst>
          </p:cNvPr>
          <p:cNvPicPr>
            <a:picLocks noChangeAspect="1"/>
          </p:cNvPicPr>
          <p:nvPr/>
        </p:nvPicPr>
        <p:blipFill>
          <a:blip r:embed="rId3"/>
          <a:stretch>
            <a:fillRect/>
          </a:stretch>
        </p:blipFill>
        <p:spPr>
          <a:xfrm>
            <a:off x="7256585" y="4489938"/>
            <a:ext cx="3651107" cy="2002937"/>
          </a:xfrm>
          <a:prstGeom prst="rect">
            <a:avLst/>
          </a:prstGeom>
        </p:spPr>
      </p:pic>
    </p:spTree>
    <p:extLst>
      <p:ext uri="{BB962C8B-B14F-4D97-AF65-F5344CB8AC3E}">
        <p14:creationId xmlns:p14="http://schemas.microsoft.com/office/powerpoint/2010/main" val="4714769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9F81AFD-84CB-01F6-C78E-24AF587BF8FB}"/>
              </a:ext>
            </a:extLst>
          </p:cNvPr>
          <p:cNvSpPr>
            <a:spLocks noGrp="1"/>
          </p:cNvSpPr>
          <p:nvPr>
            <p:ph type="title"/>
          </p:nvPr>
        </p:nvSpPr>
        <p:spPr/>
        <p:txBody>
          <a:bodyPr/>
          <a:lstStyle/>
          <a:p>
            <a:r>
              <a:rPr lang="tr-TR" dirty="0">
                <a:solidFill>
                  <a:schemeClr val="tx1">
                    <a:lumMod val="95000"/>
                    <a:lumOff val="5000"/>
                  </a:schemeClr>
                </a:solidFill>
              </a:rPr>
              <a:t>TÜRKİYE’DE PALYATİF BAKIM HİZMET SUNUMU</a:t>
            </a:r>
          </a:p>
        </p:txBody>
      </p:sp>
      <p:sp>
        <p:nvSpPr>
          <p:cNvPr id="3" name="İçerik Yer Tutucusu 2">
            <a:extLst>
              <a:ext uri="{FF2B5EF4-FFF2-40B4-BE49-F238E27FC236}">
                <a16:creationId xmlns:a16="http://schemas.microsoft.com/office/drawing/2014/main" id="{DC7B7DC8-727B-07ED-D7CF-0FDF7A30CD4F}"/>
              </a:ext>
            </a:extLst>
          </p:cNvPr>
          <p:cNvSpPr>
            <a:spLocks noGrp="1"/>
          </p:cNvSpPr>
          <p:nvPr>
            <p:ph idx="1"/>
          </p:nvPr>
        </p:nvSpPr>
        <p:spPr/>
        <p:txBody>
          <a:bodyPr>
            <a:normAutofit/>
          </a:bodyPr>
          <a:lstStyle/>
          <a:p>
            <a:r>
              <a:rPr lang="tr-TR" dirty="0"/>
              <a:t>Ülkemizde hastane temelli palyatif bakım merkezine yönelik ilk düzenleme kanserle mücadele kapsamında 2010 yılında Okmeydanı Eğitim ve Araştırma Hastanesi’nde 2 yatak ile başlatılmıştır.</a:t>
            </a:r>
          </a:p>
          <a:p>
            <a:pPr marL="0" indent="0">
              <a:buNone/>
            </a:pPr>
            <a:endParaRPr lang="tr-TR" dirty="0"/>
          </a:p>
          <a:p>
            <a:r>
              <a:rPr lang="tr-TR" dirty="0"/>
              <a:t>Palyatif bakım amaçlı ilk </a:t>
            </a:r>
            <a:r>
              <a:rPr lang="tr-TR" dirty="0" err="1"/>
              <a:t>hospis</a:t>
            </a:r>
            <a:r>
              <a:rPr lang="tr-TR" dirty="0"/>
              <a:t> girişimi kanserli hastalar için 2006 yılında Hacettepe Onkoloji Enstitüsü Vakfı tarafından ve Hacettepe Onkoloji Hastanesinin yakınında bir Ankara evi 12 odalı bir </a:t>
            </a:r>
            <a:r>
              <a:rPr lang="tr-TR" dirty="0" err="1"/>
              <a:t>hospis</a:t>
            </a:r>
            <a:r>
              <a:rPr lang="tr-TR" dirty="0"/>
              <a:t> olarak kullanılmaya başlanmıştır.</a:t>
            </a:r>
          </a:p>
        </p:txBody>
      </p:sp>
    </p:spTree>
    <p:extLst>
      <p:ext uri="{BB962C8B-B14F-4D97-AF65-F5344CB8AC3E}">
        <p14:creationId xmlns:p14="http://schemas.microsoft.com/office/powerpoint/2010/main" val="18692424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0DE4081-A1E6-E1CE-F79C-AC4545200353}"/>
              </a:ext>
            </a:extLst>
          </p:cNvPr>
          <p:cNvSpPr>
            <a:spLocks noGrp="1"/>
          </p:cNvSpPr>
          <p:nvPr>
            <p:ph type="title"/>
          </p:nvPr>
        </p:nvSpPr>
        <p:spPr/>
        <p:txBody>
          <a:bodyPr/>
          <a:lstStyle/>
          <a:p>
            <a:r>
              <a:rPr lang="tr-TR" dirty="0">
                <a:solidFill>
                  <a:schemeClr val="tx1">
                    <a:lumMod val="95000"/>
                    <a:lumOff val="5000"/>
                  </a:schemeClr>
                </a:solidFill>
              </a:rPr>
              <a:t>TÜRKİYE’DE PALYATİF BAKIM HİZMET SUNUMU</a:t>
            </a:r>
            <a:endParaRPr lang="tr-TR" dirty="0"/>
          </a:p>
        </p:txBody>
      </p:sp>
      <p:sp>
        <p:nvSpPr>
          <p:cNvPr id="3" name="İçerik Yer Tutucusu 2">
            <a:extLst>
              <a:ext uri="{FF2B5EF4-FFF2-40B4-BE49-F238E27FC236}">
                <a16:creationId xmlns:a16="http://schemas.microsoft.com/office/drawing/2014/main" id="{EFD6383C-D9F5-854A-D0DD-F807F2B8110E}"/>
              </a:ext>
            </a:extLst>
          </p:cNvPr>
          <p:cNvSpPr>
            <a:spLocks noGrp="1"/>
          </p:cNvSpPr>
          <p:nvPr>
            <p:ph idx="1"/>
          </p:nvPr>
        </p:nvSpPr>
        <p:spPr/>
        <p:txBody>
          <a:bodyPr>
            <a:normAutofit/>
          </a:bodyPr>
          <a:lstStyle/>
          <a:p>
            <a:r>
              <a:rPr lang="tr-TR" sz="2400" dirty="0"/>
              <a:t>Ülkemizde Palyatif bakım hizmetleri büyük oranda devlet tarafından finanse edilen üniversite hastanelerinde gerçekleştirilmektedir.</a:t>
            </a:r>
          </a:p>
          <a:p>
            <a:r>
              <a:rPr lang="tr-TR" sz="2400" dirty="0"/>
              <a:t> Hastanelerin çeşitli servislerinde veya onkoloji ünitelerinde sunulmaya çalışılmaktadır.</a:t>
            </a:r>
          </a:p>
          <a:p>
            <a:r>
              <a:rPr lang="tr-TR" sz="2400" dirty="0"/>
              <a:t> T.C. Sağlık Bakanlığı Kamu Hastaneleri Genel Müdürlüğü’nün istatistiklerine göre ülkemizde toplamda 81 ilde, 5.091 yatağı ile 383 kamu hastanesinde palyatif bakım merkezi hizmet vermektedir. En fazla yatak kapasitesine sahip iller sırasıyla; İstanbul (524), İzmir (360), Bursa (280), Balıkesir (226) ve Ankara (215)’</a:t>
            </a:r>
            <a:r>
              <a:rPr lang="tr-TR" sz="2400" dirty="0" err="1"/>
              <a:t>dır</a:t>
            </a:r>
            <a:r>
              <a:rPr lang="tr-TR" sz="2400" dirty="0"/>
              <a:t> (T.C. Sağlık Bakanlığı, 2019)</a:t>
            </a:r>
          </a:p>
        </p:txBody>
      </p:sp>
    </p:spTree>
    <p:extLst>
      <p:ext uri="{BB962C8B-B14F-4D97-AF65-F5344CB8AC3E}">
        <p14:creationId xmlns:p14="http://schemas.microsoft.com/office/powerpoint/2010/main" val="15991643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27AE2ED-0862-538F-BB39-1AA0133FF1D8}"/>
              </a:ext>
            </a:extLst>
          </p:cNvPr>
          <p:cNvSpPr>
            <a:spLocks noGrp="1"/>
          </p:cNvSpPr>
          <p:nvPr>
            <p:ph type="title"/>
          </p:nvPr>
        </p:nvSpPr>
        <p:spPr/>
        <p:txBody>
          <a:bodyPr/>
          <a:lstStyle/>
          <a:p>
            <a:r>
              <a:rPr lang="tr-TR" dirty="0"/>
              <a:t>TÜRKİYE’DE PALYATİF BAKIM HİZMET SUNUMU</a:t>
            </a:r>
          </a:p>
        </p:txBody>
      </p:sp>
      <p:sp>
        <p:nvSpPr>
          <p:cNvPr id="3" name="İçerik Yer Tutucusu 2">
            <a:extLst>
              <a:ext uri="{FF2B5EF4-FFF2-40B4-BE49-F238E27FC236}">
                <a16:creationId xmlns:a16="http://schemas.microsoft.com/office/drawing/2014/main" id="{13465B9A-0149-BF3E-684B-01115684597C}"/>
              </a:ext>
            </a:extLst>
          </p:cNvPr>
          <p:cNvSpPr>
            <a:spLocks noGrp="1"/>
          </p:cNvSpPr>
          <p:nvPr>
            <p:ph idx="1"/>
          </p:nvPr>
        </p:nvSpPr>
        <p:spPr/>
        <p:txBody>
          <a:bodyPr>
            <a:normAutofit lnSpcReduction="10000"/>
          </a:bodyPr>
          <a:lstStyle/>
          <a:p>
            <a:pPr>
              <a:spcAft>
                <a:spcPts val="600"/>
              </a:spcAft>
            </a:pPr>
            <a:r>
              <a:rPr lang="tr-TR" sz="2400" dirty="0">
                <a:cs typeface="Arial" panose="020B0604020202020204" pitchFamily="34" charset="0"/>
              </a:rPr>
              <a:t>Türkiye’de palyatif bakım aktiviteleri desteklenmekte ve sağlık sistemimiz içerisine entegre edilemeye çalışılmaktadır. </a:t>
            </a:r>
          </a:p>
          <a:p>
            <a:pPr>
              <a:spcAft>
                <a:spcPts val="600"/>
              </a:spcAft>
            </a:pPr>
            <a:endParaRPr lang="tr-TR" sz="2400" dirty="0">
              <a:cs typeface="Arial" panose="020B0604020202020204" pitchFamily="34" charset="0"/>
            </a:endParaRPr>
          </a:p>
          <a:p>
            <a:pPr>
              <a:spcAft>
                <a:spcPts val="600"/>
              </a:spcAft>
            </a:pPr>
            <a:r>
              <a:rPr lang="tr-TR" sz="2400" dirty="0">
                <a:cs typeface="Arial" panose="020B0604020202020204" pitchFamily="34" charset="0"/>
              </a:rPr>
              <a:t>Sağlık Bakanlığı Kanserle Savaş Dairesi’nce palyatif bakım konusunda yaşanan sıkıntıları gidermek amacıyla toplum tabanlı bir proje gerçekleştirilmesi amaçlanarak </a:t>
            </a:r>
            <a:r>
              <a:rPr lang="tr-TR" sz="2400" b="1" dirty="0">
                <a:cs typeface="Arial" panose="020B0604020202020204" pitchFamily="34" charset="0"/>
              </a:rPr>
              <a:t>“PALLİA-TURK” </a:t>
            </a:r>
            <a:r>
              <a:rPr lang="tr-TR" sz="2400" dirty="0">
                <a:cs typeface="Arial" panose="020B0604020202020204" pitchFamily="34" charset="0"/>
              </a:rPr>
              <a:t>adında bir proje hazırlanmıştır.</a:t>
            </a:r>
          </a:p>
          <a:p>
            <a:pPr lvl="1">
              <a:spcAft>
                <a:spcPts val="600"/>
              </a:spcAft>
            </a:pPr>
            <a:r>
              <a:rPr lang="tr-TR" dirty="0" err="1"/>
              <a:t>Pallia</a:t>
            </a:r>
            <a:r>
              <a:rPr lang="tr-TR" dirty="0"/>
              <a:t>-Türk Projesi hemşire, aile hekimleri ve KETEM personelleri ile yaygınlaşmış dünyadaki ilk toplum tabanlı palyatif bakım projesidir (Sağlık Bakanlığı 2014). </a:t>
            </a:r>
          </a:p>
          <a:p>
            <a:pPr marL="411480" lvl="1" indent="0">
              <a:spcAft>
                <a:spcPts val="600"/>
              </a:spcAft>
              <a:buNone/>
            </a:pPr>
            <a:endParaRPr lang="tr-TR" dirty="0"/>
          </a:p>
          <a:p>
            <a:pPr>
              <a:spcAft>
                <a:spcPts val="600"/>
              </a:spcAft>
            </a:pPr>
            <a:r>
              <a:rPr lang="tr-TR" sz="2400" dirty="0"/>
              <a:t>Bu proje 2011 yılı itibari ile başlatılmıştır.</a:t>
            </a:r>
          </a:p>
          <a:p>
            <a:endParaRPr lang="tr-TR" dirty="0"/>
          </a:p>
        </p:txBody>
      </p:sp>
    </p:spTree>
    <p:extLst>
      <p:ext uri="{BB962C8B-B14F-4D97-AF65-F5344CB8AC3E}">
        <p14:creationId xmlns:p14="http://schemas.microsoft.com/office/powerpoint/2010/main" val="21925664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DB9CE73-11BD-DE6D-F47E-EFEAB692AD23}"/>
              </a:ext>
            </a:extLst>
          </p:cNvPr>
          <p:cNvSpPr>
            <a:spLocks noGrp="1"/>
          </p:cNvSpPr>
          <p:nvPr>
            <p:ph type="title"/>
          </p:nvPr>
        </p:nvSpPr>
        <p:spPr/>
        <p:txBody>
          <a:bodyPr/>
          <a:lstStyle/>
          <a:p>
            <a:r>
              <a:rPr lang="tr-TR" dirty="0"/>
              <a:t>TÜRKİYE’DE PALYATİF BAKIM HİZMET SUNUMU</a:t>
            </a:r>
          </a:p>
        </p:txBody>
      </p:sp>
      <p:sp>
        <p:nvSpPr>
          <p:cNvPr id="3" name="İçerik Yer Tutucusu 2">
            <a:extLst>
              <a:ext uri="{FF2B5EF4-FFF2-40B4-BE49-F238E27FC236}">
                <a16:creationId xmlns:a16="http://schemas.microsoft.com/office/drawing/2014/main" id="{2EE284A5-58E1-422E-449A-E94E95A76E97}"/>
              </a:ext>
            </a:extLst>
          </p:cNvPr>
          <p:cNvSpPr>
            <a:spLocks noGrp="1"/>
          </p:cNvSpPr>
          <p:nvPr>
            <p:ph idx="1"/>
          </p:nvPr>
        </p:nvSpPr>
        <p:spPr/>
        <p:txBody>
          <a:bodyPr>
            <a:noAutofit/>
          </a:bodyPr>
          <a:lstStyle/>
          <a:p>
            <a:pPr>
              <a:spcAft>
                <a:spcPts val="600"/>
              </a:spcAft>
            </a:pPr>
            <a:r>
              <a:rPr lang="tr-TR" sz="2400" dirty="0"/>
              <a:t>Bu projede palyatif bakım hizmetleri aşağıda belirtildiği şekilde basamaklandırılmaktadır; </a:t>
            </a:r>
          </a:p>
          <a:p>
            <a:pPr>
              <a:spcAft>
                <a:spcPts val="600"/>
              </a:spcAft>
            </a:pPr>
            <a:endParaRPr lang="tr-TR" sz="2400" dirty="0"/>
          </a:p>
          <a:p>
            <a:pPr>
              <a:spcAft>
                <a:spcPts val="600"/>
              </a:spcAft>
            </a:pPr>
            <a:r>
              <a:rPr lang="tr-TR" sz="2400" dirty="0"/>
              <a:t>Birinci Basamak Palyatif Bakım Hizmetleri: </a:t>
            </a:r>
          </a:p>
          <a:p>
            <a:pPr>
              <a:spcAft>
                <a:spcPts val="600"/>
              </a:spcAft>
            </a:pPr>
            <a:r>
              <a:rPr lang="tr-TR" sz="2400" dirty="0"/>
              <a:t>Bu hizmetlerin aile hekimleri, evde bakım hizmetleri, KETEM, belediyeler ve sivil toplum kuruluşları ile işbirliği halinde yürütülmesi planlanmaktadır.</a:t>
            </a:r>
          </a:p>
          <a:p>
            <a:pPr lvl="1">
              <a:spcAft>
                <a:spcPts val="600"/>
              </a:spcAft>
            </a:pPr>
            <a:r>
              <a:rPr lang="tr-TR" dirty="0"/>
              <a:t>Ağrı, konstipasyon gibi akut semptomların yönetimi, </a:t>
            </a:r>
          </a:p>
          <a:p>
            <a:pPr lvl="1">
              <a:spcAft>
                <a:spcPts val="600"/>
              </a:spcAft>
            </a:pPr>
            <a:r>
              <a:rPr lang="tr-TR" dirty="0"/>
              <a:t>Yara bakımı ve </a:t>
            </a:r>
            <a:r>
              <a:rPr lang="tr-TR" dirty="0" err="1"/>
              <a:t>parentaral</a:t>
            </a:r>
            <a:r>
              <a:rPr lang="tr-TR" dirty="0"/>
              <a:t> ilaç uygulamaları yapılabilecek. </a:t>
            </a:r>
          </a:p>
          <a:p>
            <a:pPr>
              <a:spcAft>
                <a:spcPts val="600"/>
              </a:spcAft>
            </a:pPr>
            <a:r>
              <a:rPr lang="tr-TR" sz="2400" dirty="0"/>
              <a:t>Hastalar için birinci basamak palyatif bakım hizmetleri yeterli gelmiyorsa ikinci ve üçüncü basamak palyatif bakım hizmetlerine yönlendirilebilecektir</a:t>
            </a:r>
          </a:p>
        </p:txBody>
      </p:sp>
    </p:spTree>
    <p:extLst>
      <p:ext uri="{BB962C8B-B14F-4D97-AF65-F5344CB8AC3E}">
        <p14:creationId xmlns:p14="http://schemas.microsoft.com/office/powerpoint/2010/main" val="1347548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lstStyle/>
          <a:p>
            <a:r>
              <a:rPr lang="tr-TR" dirty="0"/>
              <a:t>PALYATİF BAKIM EKİBİ</a:t>
            </a:r>
          </a:p>
        </p:txBody>
      </p:sp>
      <p:pic>
        <p:nvPicPr>
          <p:cNvPr id="28674" name="Picture 2" descr="C:\Users\NURDAN ÖZKAYA\Desktop\sema.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063552" y="1628801"/>
            <a:ext cx="8137656" cy="4897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66144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1226738-149A-383D-79AE-9758F7BF9AEE}"/>
              </a:ext>
            </a:extLst>
          </p:cNvPr>
          <p:cNvSpPr>
            <a:spLocks noGrp="1"/>
          </p:cNvSpPr>
          <p:nvPr>
            <p:ph type="title"/>
          </p:nvPr>
        </p:nvSpPr>
        <p:spPr/>
        <p:txBody>
          <a:bodyPr/>
          <a:lstStyle/>
          <a:p>
            <a:r>
              <a:rPr lang="tr-TR" dirty="0"/>
              <a:t>PALYATİF BAKIM EKİBİ</a:t>
            </a:r>
          </a:p>
        </p:txBody>
      </p:sp>
      <p:sp>
        <p:nvSpPr>
          <p:cNvPr id="3" name="İçerik Yer Tutucusu 2">
            <a:extLst>
              <a:ext uri="{FF2B5EF4-FFF2-40B4-BE49-F238E27FC236}">
                <a16:creationId xmlns:a16="http://schemas.microsoft.com/office/drawing/2014/main" id="{912CDB11-9F45-70C1-5B2A-0D87BF086D33}"/>
              </a:ext>
            </a:extLst>
          </p:cNvPr>
          <p:cNvSpPr>
            <a:spLocks noGrp="1"/>
          </p:cNvSpPr>
          <p:nvPr>
            <p:ph idx="1"/>
          </p:nvPr>
        </p:nvSpPr>
        <p:spPr/>
        <p:txBody>
          <a:bodyPr/>
          <a:lstStyle/>
          <a:p>
            <a:pPr marL="0" indent="0">
              <a:buNone/>
            </a:pPr>
            <a:r>
              <a:rPr lang="tr-TR" dirty="0"/>
              <a:t>HEKİM:</a:t>
            </a:r>
            <a:endParaRPr lang="tr-TR" sz="2800" dirty="0"/>
          </a:p>
          <a:p>
            <a:r>
              <a:rPr lang="tr-TR" sz="2400" dirty="0"/>
              <a:t>Ulaşılabilir bakım hedeflerini belirlemeye yardımcı olmak</a:t>
            </a:r>
          </a:p>
          <a:p>
            <a:r>
              <a:rPr lang="tr-TR" sz="2400" dirty="0"/>
              <a:t>Tıbbi değerlendirme, semptom yönetimi ve tedavinin planlanması</a:t>
            </a:r>
          </a:p>
          <a:p>
            <a:r>
              <a:rPr lang="tr-TR" sz="2400" dirty="0" err="1"/>
              <a:t>Hospis</a:t>
            </a:r>
            <a:r>
              <a:rPr lang="tr-TR" sz="2400" dirty="0"/>
              <a:t> ve palyatif tıp araştırma verilerini kanıta dayalı tedavi seçeneklerinde kullanmak</a:t>
            </a:r>
          </a:p>
          <a:p>
            <a:r>
              <a:rPr lang="tr-TR" sz="2400" dirty="0"/>
              <a:t>Hastanın hekimi ve diğer uzmanlar dahil olmak üzere hastanın bakım ve tedavi sürecine katılan diğer doktorlarla işbirliği </a:t>
            </a:r>
          </a:p>
        </p:txBody>
      </p:sp>
      <p:pic>
        <p:nvPicPr>
          <p:cNvPr id="4" name="Picture 2" descr="evde bakım ile ilgili görsel sonucu">
            <a:extLst>
              <a:ext uri="{FF2B5EF4-FFF2-40B4-BE49-F238E27FC236}">
                <a16:creationId xmlns:a16="http://schemas.microsoft.com/office/drawing/2014/main" id="{68F79465-9D0A-E52C-724F-24164A345A6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73109" y="4715827"/>
            <a:ext cx="3381734" cy="1925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59517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65448FD-1218-3EF0-5503-88EF301909A4}"/>
              </a:ext>
            </a:extLst>
          </p:cNvPr>
          <p:cNvSpPr>
            <a:spLocks noGrp="1"/>
          </p:cNvSpPr>
          <p:nvPr>
            <p:ph type="title"/>
          </p:nvPr>
        </p:nvSpPr>
        <p:spPr/>
        <p:txBody>
          <a:bodyPr/>
          <a:lstStyle/>
          <a:p>
            <a:r>
              <a:rPr lang="tr-TR" dirty="0"/>
              <a:t>PALYATİF BAKIM EKİBİ</a:t>
            </a:r>
          </a:p>
        </p:txBody>
      </p:sp>
      <p:sp>
        <p:nvSpPr>
          <p:cNvPr id="3" name="İçerik Yer Tutucusu 2">
            <a:extLst>
              <a:ext uri="{FF2B5EF4-FFF2-40B4-BE49-F238E27FC236}">
                <a16:creationId xmlns:a16="http://schemas.microsoft.com/office/drawing/2014/main" id="{73B5E1F9-AE9A-8D11-8DCC-EDDB19D0882A}"/>
              </a:ext>
            </a:extLst>
          </p:cNvPr>
          <p:cNvSpPr>
            <a:spLocks noGrp="1"/>
          </p:cNvSpPr>
          <p:nvPr>
            <p:ph idx="1"/>
          </p:nvPr>
        </p:nvSpPr>
        <p:spPr/>
        <p:txBody>
          <a:bodyPr/>
          <a:lstStyle/>
          <a:p>
            <a:r>
              <a:rPr lang="tr-TR" sz="2800" dirty="0"/>
              <a:t>Mümkün ve uygun olduğunda evde palyatif bakım alan hastalar için ev ziyaretleri yapmak</a:t>
            </a:r>
          </a:p>
          <a:p>
            <a:r>
              <a:rPr lang="tr-TR" sz="2800" dirty="0"/>
              <a:t>Hasta ve aile bakım vericilere sağlık sistemini kullanmada yardım etmek (</a:t>
            </a:r>
            <a:r>
              <a:rPr lang="tr-TR" sz="2800" dirty="0" err="1"/>
              <a:t>Chai</a:t>
            </a:r>
            <a:r>
              <a:rPr lang="tr-TR" sz="2800" dirty="0"/>
              <a:t> ve ark., 2014).</a:t>
            </a:r>
          </a:p>
          <a:p>
            <a:endParaRPr lang="tr-TR" dirty="0"/>
          </a:p>
        </p:txBody>
      </p:sp>
    </p:spTree>
    <p:extLst>
      <p:ext uri="{BB962C8B-B14F-4D97-AF65-F5344CB8AC3E}">
        <p14:creationId xmlns:p14="http://schemas.microsoft.com/office/powerpoint/2010/main" val="793893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74CA53B-4594-8293-4A78-C9617A569C8B}"/>
              </a:ext>
            </a:extLst>
          </p:cNvPr>
          <p:cNvSpPr>
            <a:spLocks noGrp="1"/>
          </p:cNvSpPr>
          <p:nvPr>
            <p:ph type="title"/>
          </p:nvPr>
        </p:nvSpPr>
        <p:spPr/>
        <p:txBody>
          <a:bodyPr/>
          <a:lstStyle/>
          <a:p>
            <a:r>
              <a:rPr lang="tr-TR" dirty="0"/>
              <a:t>Palyatif Bakım İlkeleri</a:t>
            </a:r>
          </a:p>
        </p:txBody>
      </p:sp>
      <p:sp>
        <p:nvSpPr>
          <p:cNvPr id="3" name="İçerik Yer Tutucusu 2">
            <a:extLst>
              <a:ext uri="{FF2B5EF4-FFF2-40B4-BE49-F238E27FC236}">
                <a16:creationId xmlns:a16="http://schemas.microsoft.com/office/drawing/2014/main" id="{D5DDB3D6-C614-8F1E-2D7D-AB485C865FA4}"/>
              </a:ext>
            </a:extLst>
          </p:cNvPr>
          <p:cNvSpPr>
            <a:spLocks noGrp="1"/>
          </p:cNvSpPr>
          <p:nvPr>
            <p:ph idx="1"/>
          </p:nvPr>
        </p:nvSpPr>
        <p:spPr/>
        <p:txBody>
          <a:bodyPr/>
          <a:lstStyle/>
          <a:p>
            <a:r>
              <a:rPr lang="tr-TR" sz="2800" dirty="0"/>
              <a:t>2009 yılında Amerika’da palyatif bakım dernekleri </a:t>
            </a:r>
            <a:r>
              <a:rPr lang="tr-TR" sz="2800" dirty="0" err="1"/>
              <a:t>biraraya</a:t>
            </a:r>
            <a:r>
              <a:rPr lang="tr-TR" sz="2800" dirty="0"/>
              <a:t> gelerek Kaliteli Palyatif Bakım için Ulusal Konsensus projesiyle, bakım standartlarını belirleyen klinik uygulama kılavuzları oluşturmuşlardır. </a:t>
            </a:r>
          </a:p>
          <a:p>
            <a:r>
              <a:rPr lang="tr-TR" sz="2800" dirty="0"/>
              <a:t>Kaliteli palyatif bakım sunumunda  palyatif bakım ilkelerini belirlemişlerdir.</a:t>
            </a:r>
            <a:endParaRPr lang="tr-TR" dirty="0"/>
          </a:p>
        </p:txBody>
      </p:sp>
    </p:spTree>
    <p:extLst>
      <p:ext uri="{BB962C8B-B14F-4D97-AF65-F5344CB8AC3E}">
        <p14:creationId xmlns:p14="http://schemas.microsoft.com/office/powerpoint/2010/main" val="40416051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137DEB2-AB3E-08F5-5ABA-13BAFD47C1FA}"/>
              </a:ext>
            </a:extLst>
          </p:cNvPr>
          <p:cNvSpPr>
            <a:spLocks noGrp="1"/>
          </p:cNvSpPr>
          <p:nvPr>
            <p:ph type="title"/>
          </p:nvPr>
        </p:nvSpPr>
        <p:spPr/>
        <p:txBody>
          <a:bodyPr/>
          <a:lstStyle/>
          <a:p>
            <a:r>
              <a:rPr lang="tr-TR" dirty="0"/>
              <a:t>Palyatif Bakım İlkeleri</a:t>
            </a:r>
          </a:p>
        </p:txBody>
      </p:sp>
      <p:sp>
        <p:nvSpPr>
          <p:cNvPr id="3" name="İçerik Yer Tutucusu 2">
            <a:extLst>
              <a:ext uri="{FF2B5EF4-FFF2-40B4-BE49-F238E27FC236}">
                <a16:creationId xmlns:a16="http://schemas.microsoft.com/office/drawing/2014/main" id="{F11BE2FA-21C2-4550-539F-5247531FD9F3}"/>
              </a:ext>
            </a:extLst>
          </p:cNvPr>
          <p:cNvSpPr>
            <a:spLocks noGrp="1"/>
          </p:cNvSpPr>
          <p:nvPr>
            <p:ph idx="1"/>
          </p:nvPr>
        </p:nvSpPr>
        <p:spPr/>
        <p:txBody>
          <a:bodyPr/>
          <a:lstStyle/>
          <a:p>
            <a:r>
              <a:rPr lang="tr-TR" sz="2800" dirty="0"/>
              <a:t>Hasta ve aile merkezli bakımdır.</a:t>
            </a:r>
          </a:p>
          <a:p>
            <a:r>
              <a:rPr lang="tr-TR" sz="2800" dirty="0"/>
              <a:t>Sağlık hizmetlerinde sürekliliği olan kapsamlı bir bakımdır.</a:t>
            </a:r>
          </a:p>
          <a:p>
            <a:r>
              <a:rPr lang="tr-TR" sz="2800" dirty="0"/>
              <a:t>Tedavi edici, yaşamı uzatan bakımla aynı anda veya bağımsız olarak sunulabilir. </a:t>
            </a:r>
          </a:p>
          <a:p>
            <a:r>
              <a:rPr lang="tr-TR" sz="2800" dirty="0"/>
              <a:t>Hasta ve ailesi huzur ve onurlarının korunmasını umut etmektedir. Bu amaçla hastalık, ölüm süreci ve ölümden sonra desteklenirler.</a:t>
            </a:r>
          </a:p>
          <a:p>
            <a:endParaRPr lang="tr-TR" dirty="0"/>
          </a:p>
        </p:txBody>
      </p:sp>
    </p:spTree>
    <p:extLst>
      <p:ext uri="{BB962C8B-B14F-4D97-AF65-F5344CB8AC3E}">
        <p14:creationId xmlns:p14="http://schemas.microsoft.com/office/powerpoint/2010/main" val="35255915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AMAÇ</a:t>
            </a:r>
          </a:p>
        </p:txBody>
      </p:sp>
      <p:sp>
        <p:nvSpPr>
          <p:cNvPr id="3" name="İçerik Yer Tutucusu 2"/>
          <p:cNvSpPr>
            <a:spLocks noGrp="1"/>
          </p:cNvSpPr>
          <p:nvPr>
            <p:ph idx="1"/>
          </p:nvPr>
        </p:nvSpPr>
        <p:spPr/>
        <p:txBody>
          <a:bodyPr/>
          <a:lstStyle/>
          <a:p>
            <a:r>
              <a:rPr lang="tr-TR" dirty="0"/>
              <a:t>Palyatif bakım hakkında bilgi vermek</a:t>
            </a:r>
          </a:p>
        </p:txBody>
      </p:sp>
    </p:spTree>
    <p:extLst>
      <p:ext uri="{BB962C8B-B14F-4D97-AF65-F5344CB8AC3E}">
        <p14:creationId xmlns:p14="http://schemas.microsoft.com/office/powerpoint/2010/main" val="23156829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BE9E79F-15DB-E9CA-D8FD-02BB2C4A8682}"/>
              </a:ext>
            </a:extLst>
          </p:cNvPr>
          <p:cNvSpPr>
            <a:spLocks noGrp="1"/>
          </p:cNvSpPr>
          <p:nvPr>
            <p:ph type="title"/>
          </p:nvPr>
        </p:nvSpPr>
        <p:spPr/>
        <p:txBody>
          <a:bodyPr/>
          <a:lstStyle/>
          <a:p>
            <a:r>
              <a:rPr lang="tr-TR" dirty="0"/>
              <a:t>Palyatif Bakım İlkeleri</a:t>
            </a:r>
          </a:p>
        </p:txBody>
      </p:sp>
      <p:sp>
        <p:nvSpPr>
          <p:cNvPr id="3" name="İçerik Yer Tutucusu 2">
            <a:extLst>
              <a:ext uri="{FF2B5EF4-FFF2-40B4-BE49-F238E27FC236}">
                <a16:creationId xmlns:a16="http://schemas.microsoft.com/office/drawing/2014/main" id="{6E294C3B-5E1E-7763-93F6-2C4F12A9849F}"/>
              </a:ext>
            </a:extLst>
          </p:cNvPr>
          <p:cNvSpPr>
            <a:spLocks noGrp="1"/>
          </p:cNvSpPr>
          <p:nvPr>
            <p:ph idx="1"/>
          </p:nvPr>
        </p:nvSpPr>
        <p:spPr/>
        <p:txBody>
          <a:bodyPr>
            <a:normAutofit/>
          </a:bodyPr>
          <a:lstStyle/>
          <a:p>
            <a:r>
              <a:rPr lang="tr-TR" sz="2800" dirty="0"/>
              <a:t>Ağrı ve diğer stres veren semptomların önlenmesi veya ortadan kaldırılmasını sağlar.</a:t>
            </a:r>
          </a:p>
          <a:p>
            <a:r>
              <a:rPr lang="tr-TR" sz="2800" dirty="0"/>
              <a:t>Yaşamı ve ölümü, normal bir süreç olarak kabul ederek saygı duyar.</a:t>
            </a:r>
          </a:p>
          <a:p>
            <a:r>
              <a:rPr lang="tr-TR" sz="2800" dirty="0"/>
              <a:t>Ölümü, ne hızlandırır ne de geciktirir.</a:t>
            </a:r>
          </a:p>
          <a:p>
            <a:r>
              <a:rPr lang="tr-TR" sz="2800" dirty="0"/>
              <a:t>Bakımın sosyal, psikolojik ve spiritüel yönlerini hasta/ailesinin istek ve beklentileri ile bütünleştirir.</a:t>
            </a:r>
          </a:p>
          <a:p>
            <a:pPr marL="0" indent="0">
              <a:buNone/>
            </a:pPr>
            <a:endParaRPr lang="tr-TR" dirty="0"/>
          </a:p>
        </p:txBody>
      </p:sp>
    </p:spTree>
    <p:extLst>
      <p:ext uri="{BB962C8B-B14F-4D97-AF65-F5344CB8AC3E}">
        <p14:creationId xmlns:p14="http://schemas.microsoft.com/office/powerpoint/2010/main" val="30567506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 Palyatif Bakımda Amaç</a:t>
            </a:r>
          </a:p>
        </p:txBody>
      </p:sp>
      <p:sp>
        <p:nvSpPr>
          <p:cNvPr id="3" name="İçerik Yer Tutucusu 2"/>
          <p:cNvSpPr>
            <a:spLocks noGrp="1"/>
          </p:cNvSpPr>
          <p:nvPr>
            <p:ph idx="1"/>
          </p:nvPr>
        </p:nvSpPr>
        <p:spPr/>
        <p:txBody>
          <a:bodyPr/>
          <a:lstStyle/>
          <a:p>
            <a:pPr marL="0" indent="0">
              <a:buNone/>
            </a:pPr>
            <a:r>
              <a:rPr lang="tr-TR" sz="2800" dirty="0"/>
              <a:t>Palyatif bakımın amacı:</a:t>
            </a:r>
          </a:p>
          <a:p>
            <a:r>
              <a:rPr lang="tr-TR" sz="2800" dirty="0"/>
              <a:t>Ağrı ve diğer fiziksel semptomları ortadan kaldırmak</a:t>
            </a:r>
          </a:p>
          <a:p>
            <a:r>
              <a:rPr lang="tr-TR" sz="2800" dirty="0"/>
              <a:t>En üst düzeyde yaşam kalitesi sağlamak</a:t>
            </a:r>
          </a:p>
          <a:p>
            <a:r>
              <a:rPr lang="tr-TR" sz="2800" dirty="0"/>
              <a:t>Psikososyal ve spiritüel bakım sunmak</a:t>
            </a:r>
          </a:p>
          <a:p>
            <a:r>
              <a:rPr lang="tr-TR" sz="2800" dirty="0"/>
              <a:t>Hastanın yaşamı süresince hasta ve ailesini, kayıp sonrası yas sürecinde ise aileyi desteklemektir (IAHPC, 2020). </a:t>
            </a:r>
          </a:p>
          <a:p>
            <a:pPr marL="0" indent="0">
              <a:buNone/>
            </a:pPr>
            <a:endParaRPr lang="tr-TR" dirty="0"/>
          </a:p>
        </p:txBody>
      </p:sp>
    </p:spTree>
    <p:extLst>
      <p:ext uri="{BB962C8B-B14F-4D97-AF65-F5344CB8AC3E}">
        <p14:creationId xmlns:p14="http://schemas.microsoft.com/office/powerpoint/2010/main" val="40123562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Hastaya Yaklaşım </a:t>
            </a:r>
          </a:p>
        </p:txBody>
      </p:sp>
      <p:sp>
        <p:nvSpPr>
          <p:cNvPr id="3" name="İçerik Yer Tutucusu 2"/>
          <p:cNvSpPr>
            <a:spLocks noGrp="1"/>
          </p:cNvSpPr>
          <p:nvPr>
            <p:ph idx="1"/>
          </p:nvPr>
        </p:nvSpPr>
        <p:spPr/>
        <p:txBody>
          <a:bodyPr/>
          <a:lstStyle/>
          <a:p>
            <a:r>
              <a:rPr lang="tr-TR" sz="2400" dirty="0">
                <a:cs typeface="Arial" panose="020B0604020202020204" pitchFamily="34" charset="0"/>
              </a:rPr>
              <a:t>Hastaya sağlanması ve sunulması gereken 2 anahtar bileşen vardır.</a:t>
            </a:r>
          </a:p>
          <a:p>
            <a:pPr marL="0" indent="0">
              <a:buNone/>
            </a:pPr>
            <a:endParaRPr lang="tr-TR" sz="2400" dirty="0">
              <a:cs typeface="Arial" panose="020B0604020202020204" pitchFamily="34" charset="0"/>
            </a:endParaRPr>
          </a:p>
          <a:p>
            <a:pPr lvl="1"/>
            <a:r>
              <a:rPr lang="tr-TR" dirty="0">
                <a:cs typeface="Arial" panose="020B0604020202020204" pitchFamily="34" charset="0"/>
              </a:rPr>
              <a:t>Konforun sağlanması ve sağlanacağı güvencesi </a:t>
            </a:r>
          </a:p>
          <a:p>
            <a:pPr marL="457200" lvl="1" indent="0">
              <a:buNone/>
            </a:pPr>
            <a:endParaRPr lang="tr-TR" dirty="0">
              <a:cs typeface="Arial" panose="020B0604020202020204" pitchFamily="34" charset="0"/>
            </a:endParaRPr>
          </a:p>
          <a:p>
            <a:pPr lvl="1"/>
            <a:r>
              <a:rPr lang="tr-TR" sz="2400" dirty="0">
                <a:cs typeface="Arial" panose="020B0604020202020204" pitchFamily="34" charset="0"/>
              </a:rPr>
              <a:t>Konfor ile kastedilen ağrı yakınmasının ortadan kaldırılması/hafifletilmesi yani etkin analjezidir. </a:t>
            </a:r>
          </a:p>
          <a:p>
            <a:pPr lvl="1"/>
            <a:endParaRPr lang="tr-TR" dirty="0">
              <a:cs typeface="Arial" panose="020B0604020202020204" pitchFamily="34" charset="0"/>
            </a:endParaRPr>
          </a:p>
          <a:p>
            <a:pPr lvl="1"/>
            <a:endParaRPr lang="tr-TR" dirty="0">
              <a:cs typeface="Arial" panose="020B0604020202020204" pitchFamily="34" charset="0"/>
            </a:endParaRPr>
          </a:p>
          <a:p>
            <a:pPr lvl="1"/>
            <a:r>
              <a:rPr lang="tr-TR" dirty="0">
                <a:cs typeface="Arial" panose="020B0604020202020204" pitchFamily="34" charset="0"/>
              </a:rPr>
              <a:t>Hastaya bir insan olarak değer verilmesi ve saygı gösterilmesi </a:t>
            </a:r>
          </a:p>
          <a:p>
            <a:endParaRPr lang="tr-TR" sz="2000" dirty="0">
              <a:latin typeface="Arial" panose="020B0604020202020204" pitchFamily="34" charset="0"/>
              <a:cs typeface="Arial" panose="020B0604020202020204" pitchFamily="34" charset="0"/>
            </a:endParaRPr>
          </a:p>
          <a:p>
            <a:pPr marL="0" indent="0">
              <a:buNone/>
            </a:pPr>
            <a:endParaRPr lang="tr-TR" dirty="0">
              <a:sym typeface="Wingdings" panose="05000000000000000000" pitchFamily="2" charset="2"/>
            </a:endParaRPr>
          </a:p>
          <a:p>
            <a:endParaRPr lang="tr-TR" dirty="0">
              <a:sym typeface="Wingdings" panose="05000000000000000000" pitchFamily="2" charset="2"/>
            </a:endParaRPr>
          </a:p>
          <a:p>
            <a:endParaRPr lang="tr-TR" dirty="0"/>
          </a:p>
        </p:txBody>
      </p:sp>
    </p:spTree>
    <p:extLst>
      <p:ext uri="{BB962C8B-B14F-4D97-AF65-F5344CB8AC3E}">
        <p14:creationId xmlns:p14="http://schemas.microsoft.com/office/powerpoint/2010/main" val="756586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42C4388-C1C9-7FA2-3571-FDB2896B5B01}"/>
              </a:ext>
            </a:extLst>
          </p:cNvPr>
          <p:cNvSpPr>
            <a:spLocks noGrp="1"/>
          </p:cNvSpPr>
          <p:nvPr>
            <p:ph type="title"/>
          </p:nvPr>
        </p:nvSpPr>
        <p:spPr/>
        <p:txBody>
          <a:bodyPr/>
          <a:lstStyle/>
          <a:p>
            <a:r>
              <a:rPr lang="tr-TR" dirty="0"/>
              <a:t>Tarama amaçlı sorgulama</a:t>
            </a:r>
          </a:p>
        </p:txBody>
      </p:sp>
      <p:pic>
        <p:nvPicPr>
          <p:cNvPr id="5" name="İçerik Yer Tutucusu 4">
            <a:extLst>
              <a:ext uri="{FF2B5EF4-FFF2-40B4-BE49-F238E27FC236}">
                <a16:creationId xmlns:a16="http://schemas.microsoft.com/office/drawing/2014/main" id="{AEE9C546-DB4F-7341-382B-FEFB1EAB86A2}"/>
              </a:ext>
            </a:extLst>
          </p:cNvPr>
          <p:cNvPicPr>
            <a:picLocks noGrp="1" noChangeAspect="1"/>
          </p:cNvPicPr>
          <p:nvPr>
            <p:ph idx="1"/>
          </p:nvPr>
        </p:nvPicPr>
        <p:blipFill>
          <a:blip r:embed="rId3"/>
          <a:stretch>
            <a:fillRect/>
          </a:stretch>
        </p:blipFill>
        <p:spPr>
          <a:xfrm>
            <a:off x="838200" y="1825625"/>
            <a:ext cx="10515600" cy="4351338"/>
          </a:xfrm>
        </p:spPr>
      </p:pic>
    </p:spTree>
    <p:extLst>
      <p:ext uri="{BB962C8B-B14F-4D97-AF65-F5344CB8AC3E}">
        <p14:creationId xmlns:p14="http://schemas.microsoft.com/office/powerpoint/2010/main" val="38389530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F0A3F04-110B-AE44-B3B0-04766BF432EC}"/>
              </a:ext>
            </a:extLst>
          </p:cNvPr>
          <p:cNvSpPr>
            <a:spLocks noGrp="1"/>
          </p:cNvSpPr>
          <p:nvPr>
            <p:ph type="title"/>
          </p:nvPr>
        </p:nvSpPr>
        <p:spPr/>
        <p:txBody>
          <a:bodyPr/>
          <a:lstStyle/>
          <a:p>
            <a:r>
              <a:rPr lang="tr-TR" dirty="0"/>
              <a:t>Palyatif Bakımda İlk Değerlendirme</a:t>
            </a:r>
          </a:p>
        </p:txBody>
      </p:sp>
      <p:pic>
        <p:nvPicPr>
          <p:cNvPr id="5" name="İçerik Yer Tutucusu 4">
            <a:extLst>
              <a:ext uri="{FF2B5EF4-FFF2-40B4-BE49-F238E27FC236}">
                <a16:creationId xmlns:a16="http://schemas.microsoft.com/office/drawing/2014/main" id="{96EB5FF5-1323-027F-E3CD-1DC2DD1E3522}"/>
              </a:ext>
            </a:extLst>
          </p:cNvPr>
          <p:cNvPicPr>
            <a:picLocks noGrp="1" noChangeAspect="1"/>
          </p:cNvPicPr>
          <p:nvPr>
            <p:ph idx="1"/>
          </p:nvPr>
        </p:nvPicPr>
        <p:blipFill>
          <a:blip r:embed="rId3"/>
          <a:stretch>
            <a:fillRect/>
          </a:stretch>
        </p:blipFill>
        <p:spPr>
          <a:xfrm>
            <a:off x="838200" y="1790456"/>
            <a:ext cx="8269118" cy="4351338"/>
          </a:xfrm>
        </p:spPr>
      </p:pic>
    </p:spTree>
    <p:extLst>
      <p:ext uri="{BB962C8B-B14F-4D97-AF65-F5344CB8AC3E}">
        <p14:creationId xmlns:p14="http://schemas.microsoft.com/office/powerpoint/2010/main" val="29277414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Performans Ölçekleri</a:t>
            </a:r>
          </a:p>
        </p:txBody>
      </p:sp>
      <p:sp>
        <p:nvSpPr>
          <p:cNvPr id="5" name="İçerik Yer Tutucusu 4"/>
          <p:cNvSpPr>
            <a:spLocks noGrp="1"/>
          </p:cNvSpPr>
          <p:nvPr>
            <p:ph idx="1"/>
          </p:nvPr>
        </p:nvSpPr>
        <p:spPr/>
        <p:txBody>
          <a:bodyPr>
            <a:normAutofit fontScale="85000" lnSpcReduction="20000"/>
          </a:bodyPr>
          <a:lstStyle/>
          <a:p>
            <a:r>
              <a:rPr lang="tr-TR" dirty="0"/>
              <a:t>Palyatif bakımda hastayı değerlendirmede kullanılan pek çok ölçek mevcut</a:t>
            </a:r>
          </a:p>
          <a:p>
            <a:r>
              <a:rPr lang="tr-TR" dirty="0"/>
              <a:t>Bu ölçekler hasta ve yakınlarının ihtiyaçlarını öğrenmeye, bunların şiddetini ve karşılaştıkları zorlukları tanımlamaya yöneliktir. </a:t>
            </a:r>
          </a:p>
          <a:p>
            <a:pPr marL="0" indent="0">
              <a:buNone/>
            </a:pPr>
            <a:r>
              <a:rPr lang="tr-TR" dirty="0"/>
              <a:t>-</a:t>
            </a:r>
            <a:r>
              <a:rPr lang="tr-TR" dirty="0" err="1"/>
              <a:t>Edmonton</a:t>
            </a:r>
            <a:r>
              <a:rPr lang="tr-TR" dirty="0"/>
              <a:t> Semptom Tanılama Ölçeği (</a:t>
            </a:r>
            <a:r>
              <a:rPr lang="tr-TR" dirty="0" err="1"/>
              <a:t>Edmonton</a:t>
            </a:r>
            <a:r>
              <a:rPr lang="tr-TR" dirty="0"/>
              <a:t> </a:t>
            </a:r>
            <a:r>
              <a:rPr lang="tr-TR" dirty="0" err="1"/>
              <a:t>Symptom</a:t>
            </a:r>
            <a:r>
              <a:rPr lang="tr-TR" dirty="0"/>
              <a:t> </a:t>
            </a:r>
            <a:r>
              <a:rPr lang="tr-TR" dirty="0" err="1"/>
              <a:t>Assessment</a:t>
            </a:r>
            <a:r>
              <a:rPr lang="tr-TR" dirty="0"/>
              <a:t> </a:t>
            </a:r>
            <a:r>
              <a:rPr lang="tr-TR" dirty="0" err="1"/>
              <a:t>Scale</a:t>
            </a:r>
            <a:r>
              <a:rPr lang="tr-TR" dirty="0"/>
              <a:t>)</a:t>
            </a:r>
          </a:p>
          <a:p>
            <a:pPr marL="0" indent="0">
              <a:buNone/>
            </a:pPr>
            <a:r>
              <a:rPr lang="tr-TR" dirty="0"/>
              <a:t>-</a:t>
            </a:r>
            <a:r>
              <a:rPr lang="tr-TR" dirty="0" err="1"/>
              <a:t>Karnofsky</a:t>
            </a:r>
            <a:r>
              <a:rPr lang="tr-TR" dirty="0"/>
              <a:t> Performans Ölçeği  (</a:t>
            </a:r>
            <a:r>
              <a:rPr lang="tr-TR" dirty="0" err="1"/>
              <a:t>Karnofsky</a:t>
            </a:r>
            <a:r>
              <a:rPr lang="tr-TR" dirty="0"/>
              <a:t> </a:t>
            </a:r>
            <a:r>
              <a:rPr lang="tr-TR" dirty="0" err="1"/>
              <a:t>Performance</a:t>
            </a:r>
            <a:r>
              <a:rPr lang="tr-TR" dirty="0"/>
              <a:t>- </a:t>
            </a:r>
            <a:r>
              <a:rPr lang="tr-TR" dirty="0" err="1"/>
              <a:t>Status</a:t>
            </a:r>
            <a:r>
              <a:rPr lang="tr-TR" dirty="0"/>
              <a:t> </a:t>
            </a:r>
            <a:r>
              <a:rPr lang="tr-TR" dirty="0" err="1"/>
              <a:t>Scale</a:t>
            </a:r>
            <a:r>
              <a:rPr lang="tr-TR" dirty="0"/>
              <a:t>)</a:t>
            </a:r>
          </a:p>
          <a:p>
            <a:pPr marL="0" indent="0">
              <a:buNone/>
            </a:pPr>
            <a:r>
              <a:rPr lang="tr-TR" dirty="0"/>
              <a:t>-ECOG Performans Skoru (ECOG </a:t>
            </a:r>
            <a:r>
              <a:rPr lang="tr-TR" dirty="0" err="1"/>
              <a:t>Performance</a:t>
            </a:r>
            <a:r>
              <a:rPr lang="tr-TR" dirty="0"/>
              <a:t> </a:t>
            </a:r>
            <a:r>
              <a:rPr lang="tr-TR" dirty="0" err="1"/>
              <a:t>Status</a:t>
            </a:r>
            <a:r>
              <a:rPr lang="tr-TR" dirty="0"/>
              <a:t> </a:t>
            </a:r>
            <a:r>
              <a:rPr lang="tr-TR" dirty="0" err="1"/>
              <a:t>Scale</a:t>
            </a:r>
            <a:r>
              <a:rPr lang="tr-TR" dirty="0"/>
              <a:t>)</a:t>
            </a:r>
          </a:p>
          <a:p>
            <a:pPr marL="0" indent="0">
              <a:buNone/>
            </a:pPr>
            <a:r>
              <a:rPr lang="tr-TR" dirty="0"/>
              <a:t>-</a:t>
            </a:r>
            <a:r>
              <a:rPr lang="tr-TR" dirty="0" err="1"/>
              <a:t>Katz’ın</a:t>
            </a:r>
            <a:r>
              <a:rPr lang="tr-TR" dirty="0"/>
              <a:t> Günlük Yaşam Aktiviteleri </a:t>
            </a:r>
            <a:r>
              <a:rPr lang="tr-TR" dirty="0" err="1"/>
              <a:t>Index’i</a:t>
            </a:r>
            <a:r>
              <a:rPr lang="tr-TR" dirty="0"/>
              <a:t> (</a:t>
            </a:r>
            <a:r>
              <a:rPr lang="tr-TR" dirty="0" err="1"/>
              <a:t>Katz</a:t>
            </a:r>
            <a:r>
              <a:rPr lang="tr-TR" dirty="0"/>
              <a:t> Index of </a:t>
            </a:r>
            <a:r>
              <a:rPr lang="tr-TR" dirty="0" err="1"/>
              <a:t>Independence</a:t>
            </a:r>
            <a:r>
              <a:rPr lang="tr-TR" dirty="0"/>
              <a:t> in </a:t>
            </a:r>
            <a:r>
              <a:rPr lang="tr-TR" dirty="0" err="1"/>
              <a:t>Activities</a:t>
            </a:r>
            <a:r>
              <a:rPr lang="tr-TR" dirty="0"/>
              <a:t> of Daily </a:t>
            </a:r>
            <a:r>
              <a:rPr lang="tr-TR" dirty="0" err="1"/>
              <a:t>Living</a:t>
            </a:r>
            <a:r>
              <a:rPr lang="tr-TR" dirty="0"/>
              <a:t>)</a:t>
            </a:r>
          </a:p>
          <a:p>
            <a:pPr marL="0" indent="0">
              <a:buNone/>
            </a:pPr>
            <a:r>
              <a:rPr lang="tr-TR" dirty="0"/>
              <a:t>-</a:t>
            </a:r>
            <a:r>
              <a:rPr lang="tr-TR" dirty="0" err="1"/>
              <a:t>Memorial</a:t>
            </a:r>
            <a:r>
              <a:rPr lang="tr-TR" dirty="0"/>
              <a:t> Semptom Değerlendirme Sistemi (</a:t>
            </a:r>
            <a:r>
              <a:rPr lang="tr-TR" dirty="0" err="1"/>
              <a:t>Memorial</a:t>
            </a:r>
            <a:r>
              <a:rPr lang="tr-TR" dirty="0"/>
              <a:t> </a:t>
            </a:r>
            <a:r>
              <a:rPr lang="tr-TR" dirty="0" err="1"/>
              <a:t>Symptom</a:t>
            </a:r>
            <a:r>
              <a:rPr lang="tr-TR" dirty="0"/>
              <a:t> </a:t>
            </a:r>
            <a:r>
              <a:rPr lang="tr-TR" dirty="0" err="1"/>
              <a:t>Assessment</a:t>
            </a:r>
            <a:r>
              <a:rPr lang="tr-TR" dirty="0"/>
              <a:t> </a:t>
            </a:r>
            <a:r>
              <a:rPr lang="tr-TR" dirty="0" err="1"/>
              <a:t>Scale</a:t>
            </a:r>
            <a:r>
              <a:rPr lang="tr-TR" dirty="0"/>
              <a:t>)</a:t>
            </a:r>
          </a:p>
          <a:p>
            <a:pPr marL="0" indent="0">
              <a:buNone/>
            </a:pPr>
            <a:r>
              <a:rPr lang="tr-TR" dirty="0"/>
              <a:t>-Rotterdam Semptom Kontrol Listesi (Rotterdam </a:t>
            </a:r>
            <a:r>
              <a:rPr lang="tr-TR" dirty="0" err="1"/>
              <a:t>Symptom</a:t>
            </a:r>
            <a:r>
              <a:rPr lang="tr-TR" dirty="0"/>
              <a:t> </a:t>
            </a:r>
            <a:r>
              <a:rPr lang="tr-TR" dirty="0" err="1"/>
              <a:t>Checklist</a:t>
            </a:r>
            <a:r>
              <a:rPr lang="tr-TR" dirty="0"/>
              <a:t>)Kısa Form-36 (</a:t>
            </a:r>
            <a:r>
              <a:rPr lang="tr-TR" dirty="0" err="1"/>
              <a:t>The</a:t>
            </a:r>
            <a:r>
              <a:rPr lang="tr-TR" dirty="0"/>
              <a:t> MOS 36-item </a:t>
            </a:r>
            <a:r>
              <a:rPr lang="tr-TR" dirty="0" err="1"/>
              <a:t>short</a:t>
            </a:r>
            <a:r>
              <a:rPr lang="tr-TR" dirty="0"/>
              <a:t>-form </a:t>
            </a:r>
            <a:r>
              <a:rPr lang="tr-TR" dirty="0" err="1"/>
              <a:t>healthsurvey</a:t>
            </a:r>
            <a:r>
              <a:rPr lang="tr-TR" dirty="0"/>
              <a:t>)</a:t>
            </a:r>
          </a:p>
        </p:txBody>
      </p:sp>
    </p:spTree>
    <p:extLst>
      <p:ext uri="{BB962C8B-B14F-4D97-AF65-F5344CB8AC3E}">
        <p14:creationId xmlns:p14="http://schemas.microsoft.com/office/powerpoint/2010/main" val="38619482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03AC9C9-B787-5879-1ECA-E68CAA5A67DD}"/>
              </a:ext>
            </a:extLst>
          </p:cNvPr>
          <p:cNvSpPr>
            <a:spLocks noGrp="1"/>
          </p:cNvSpPr>
          <p:nvPr>
            <p:ph type="title"/>
          </p:nvPr>
        </p:nvSpPr>
        <p:spPr/>
        <p:txBody>
          <a:bodyPr>
            <a:normAutofit/>
          </a:bodyPr>
          <a:lstStyle/>
          <a:p>
            <a:r>
              <a:rPr lang="tr-TR" sz="3600" dirty="0" err="1"/>
              <a:t>Edmonton</a:t>
            </a:r>
            <a:r>
              <a:rPr lang="tr-TR" sz="3600" dirty="0"/>
              <a:t> Semptom Tanılama Ölçeği (</a:t>
            </a:r>
            <a:r>
              <a:rPr lang="tr-TR" sz="3600" dirty="0" err="1"/>
              <a:t>Edmonton</a:t>
            </a:r>
            <a:r>
              <a:rPr lang="tr-TR" sz="3600" dirty="0"/>
              <a:t> </a:t>
            </a:r>
            <a:r>
              <a:rPr lang="tr-TR" sz="3600" dirty="0" err="1"/>
              <a:t>Symptom</a:t>
            </a:r>
            <a:r>
              <a:rPr lang="tr-TR" sz="3600" dirty="0"/>
              <a:t> </a:t>
            </a:r>
            <a:r>
              <a:rPr lang="tr-TR" sz="3600" dirty="0" err="1"/>
              <a:t>Assessment</a:t>
            </a:r>
            <a:r>
              <a:rPr lang="tr-TR" sz="3600" dirty="0"/>
              <a:t> </a:t>
            </a:r>
            <a:r>
              <a:rPr lang="tr-TR" sz="3600" dirty="0" err="1"/>
              <a:t>Scale</a:t>
            </a:r>
            <a:r>
              <a:rPr lang="tr-TR" sz="3600" dirty="0"/>
              <a:t>)</a:t>
            </a:r>
          </a:p>
        </p:txBody>
      </p:sp>
      <p:pic>
        <p:nvPicPr>
          <p:cNvPr id="5" name="İçerik Yer Tutucusu 4">
            <a:extLst>
              <a:ext uri="{FF2B5EF4-FFF2-40B4-BE49-F238E27FC236}">
                <a16:creationId xmlns:a16="http://schemas.microsoft.com/office/drawing/2014/main" id="{358FDD9F-0BA6-CBF4-C5A4-4D3F0D97DF8A}"/>
              </a:ext>
            </a:extLst>
          </p:cNvPr>
          <p:cNvPicPr>
            <a:picLocks noGrp="1" noChangeAspect="1"/>
          </p:cNvPicPr>
          <p:nvPr>
            <p:ph idx="1"/>
          </p:nvPr>
        </p:nvPicPr>
        <p:blipFill>
          <a:blip r:embed="rId3"/>
          <a:stretch>
            <a:fillRect/>
          </a:stretch>
        </p:blipFill>
        <p:spPr>
          <a:xfrm>
            <a:off x="633046" y="1690687"/>
            <a:ext cx="10210800" cy="5003189"/>
          </a:xfrm>
        </p:spPr>
      </p:pic>
    </p:spTree>
    <p:extLst>
      <p:ext uri="{BB962C8B-B14F-4D97-AF65-F5344CB8AC3E}">
        <p14:creationId xmlns:p14="http://schemas.microsoft.com/office/powerpoint/2010/main" val="8431234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3"/>
          <a:stretch>
            <a:fillRect/>
          </a:stretch>
        </p:blipFill>
        <p:spPr>
          <a:xfrm>
            <a:off x="762000" y="733862"/>
            <a:ext cx="9073661" cy="5877954"/>
          </a:xfrm>
          <a:prstGeom prst="rect">
            <a:avLst/>
          </a:prstGeom>
        </p:spPr>
      </p:pic>
    </p:spTree>
    <p:extLst>
      <p:ext uri="{BB962C8B-B14F-4D97-AF65-F5344CB8AC3E}">
        <p14:creationId xmlns:p14="http://schemas.microsoft.com/office/powerpoint/2010/main" val="5944349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504092" y="1092445"/>
            <a:ext cx="10550770" cy="4241556"/>
          </a:xfrm>
          <a:prstGeom prst="rect">
            <a:avLst/>
          </a:prstGeom>
        </p:spPr>
      </p:pic>
    </p:spTree>
    <p:extLst>
      <p:ext uri="{BB962C8B-B14F-4D97-AF65-F5344CB8AC3E}">
        <p14:creationId xmlns:p14="http://schemas.microsoft.com/office/powerpoint/2010/main" val="6307091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Sık Karşılaşılan Semptomlar</a:t>
            </a:r>
          </a:p>
        </p:txBody>
      </p:sp>
      <p:pic>
        <p:nvPicPr>
          <p:cNvPr id="4" name="Resim 3"/>
          <p:cNvPicPr>
            <a:picLocks noChangeAspect="1"/>
          </p:cNvPicPr>
          <p:nvPr/>
        </p:nvPicPr>
        <p:blipFill>
          <a:blip r:embed="rId3"/>
          <a:stretch>
            <a:fillRect/>
          </a:stretch>
        </p:blipFill>
        <p:spPr>
          <a:xfrm>
            <a:off x="838200" y="1854811"/>
            <a:ext cx="6863707" cy="4453303"/>
          </a:xfrm>
          <a:prstGeom prst="rect">
            <a:avLst/>
          </a:prstGeom>
        </p:spPr>
      </p:pic>
    </p:spTree>
    <p:extLst>
      <p:ext uri="{BB962C8B-B14F-4D97-AF65-F5344CB8AC3E}">
        <p14:creationId xmlns:p14="http://schemas.microsoft.com/office/powerpoint/2010/main" val="28230508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HEDEFLER</a:t>
            </a:r>
          </a:p>
        </p:txBody>
      </p:sp>
      <p:sp>
        <p:nvSpPr>
          <p:cNvPr id="3" name="İçerik Yer Tutucusu 2"/>
          <p:cNvSpPr>
            <a:spLocks noGrp="1"/>
          </p:cNvSpPr>
          <p:nvPr>
            <p:ph idx="1"/>
          </p:nvPr>
        </p:nvSpPr>
        <p:spPr/>
        <p:txBody>
          <a:bodyPr>
            <a:normAutofit lnSpcReduction="10000"/>
          </a:bodyPr>
          <a:lstStyle/>
          <a:p>
            <a:r>
              <a:rPr lang="tr-TR" dirty="0"/>
              <a:t>Palyatif bakımın tanımını yapabilmek</a:t>
            </a:r>
          </a:p>
          <a:p>
            <a:r>
              <a:rPr lang="tr-TR" dirty="0"/>
              <a:t>Palyatif bakım ekibini tanımlayabilmek</a:t>
            </a:r>
          </a:p>
          <a:p>
            <a:r>
              <a:rPr lang="tr-TR" sz="2800" dirty="0"/>
              <a:t>Palyatif bakımın sunulduğu yerleri sayabilmek</a:t>
            </a:r>
          </a:p>
          <a:p>
            <a:r>
              <a:rPr lang="tr-TR" sz="2800" dirty="0"/>
              <a:t>Palyatif bakım gerektiren hastalıkları bilmek</a:t>
            </a:r>
          </a:p>
          <a:p>
            <a:r>
              <a:rPr lang="tr-TR" sz="2800" dirty="0"/>
              <a:t>Palyatif bakım ilke ve amaçlarını bilmek</a:t>
            </a:r>
            <a:endParaRPr lang="tr-TR" dirty="0"/>
          </a:p>
          <a:p>
            <a:r>
              <a:rPr lang="tr-TR" dirty="0"/>
              <a:t>Palyatif bakım performans ölçeklerini sayabilmek</a:t>
            </a:r>
          </a:p>
          <a:p>
            <a:r>
              <a:rPr lang="tr-TR" dirty="0"/>
              <a:t>Palyatif bakımda sık karşılaşılan semptomlar ve tedavilerini sayabilmek</a:t>
            </a:r>
          </a:p>
          <a:p>
            <a:r>
              <a:rPr lang="tr-TR" dirty="0"/>
              <a:t>Palyatif bakım tamamlayıcı tedaviler hakkında bilgi sahibi olmak</a:t>
            </a:r>
          </a:p>
          <a:p>
            <a:pPr marL="0" indent="0">
              <a:buNone/>
            </a:pPr>
            <a:endParaRPr lang="tr-TR" dirty="0"/>
          </a:p>
          <a:p>
            <a:endParaRPr lang="tr-TR" dirty="0"/>
          </a:p>
          <a:p>
            <a:endParaRPr lang="tr-TR" dirty="0"/>
          </a:p>
        </p:txBody>
      </p:sp>
    </p:spTree>
    <p:extLst>
      <p:ext uri="{BB962C8B-B14F-4D97-AF65-F5344CB8AC3E}">
        <p14:creationId xmlns:p14="http://schemas.microsoft.com/office/powerpoint/2010/main" val="21291662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a:t>Malnutrisyon</a:t>
            </a:r>
            <a:endParaRPr lang="tr-TR" dirty="0"/>
          </a:p>
        </p:txBody>
      </p:sp>
      <p:sp>
        <p:nvSpPr>
          <p:cNvPr id="3" name="İçerik Yer Tutucusu 2"/>
          <p:cNvSpPr>
            <a:spLocks noGrp="1"/>
          </p:cNvSpPr>
          <p:nvPr>
            <p:ph idx="1"/>
          </p:nvPr>
        </p:nvSpPr>
        <p:spPr/>
        <p:txBody>
          <a:bodyPr>
            <a:normAutofit/>
          </a:bodyPr>
          <a:lstStyle/>
          <a:p>
            <a:r>
              <a:rPr lang="tr-TR" dirty="0"/>
              <a:t>Palyatif Bakım Merkezine kabul edilen hastalarda nütrisyon durumu, malnütrisyon, nütrisyona bağlı komplikasyonlar ve </a:t>
            </a:r>
            <a:r>
              <a:rPr lang="tr-TR" dirty="0" err="1"/>
              <a:t>gastrointestinal</a:t>
            </a:r>
            <a:r>
              <a:rPr lang="tr-TR" dirty="0"/>
              <a:t> semptomlar iyi değerlendirilmeli ve erken tedavi edilmelidir.</a:t>
            </a:r>
          </a:p>
          <a:p>
            <a:pPr marL="0" indent="0">
              <a:buNone/>
            </a:pPr>
            <a:endParaRPr lang="tr-TR" dirty="0"/>
          </a:p>
          <a:p>
            <a:pPr marL="0" indent="0">
              <a:buNone/>
            </a:pPr>
            <a:endParaRPr lang="tr-TR" dirty="0"/>
          </a:p>
          <a:p>
            <a:r>
              <a:rPr lang="tr-TR" dirty="0"/>
              <a:t>Tüketilen besin ögelerinin alımı ile değişen metabolizma ihtiyaçlarının karşılanması arasındaki süreğen dengesizlik</a:t>
            </a:r>
          </a:p>
          <a:p>
            <a:pPr marL="0" indent="0">
              <a:buNone/>
            </a:pPr>
            <a:endParaRPr lang="tr-TR" dirty="0"/>
          </a:p>
        </p:txBody>
      </p:sp>
    </p:spTree>
    <p:extLst>
      <p:ext uri="{BB962C8B-B14F-4D97-AF65-F5344CB8AC3E}">
        <p14:creationId xmlns:p14="http://schemas.microsoft.com/office/powerpoint/2010/main" val="40375535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a:t>Malnutrisyon</a:t>
            </a:r>
            <a:endParaRPr lang="tr-TR" dirty="0"/>
          </a:p>
        </p:txBody>
      </p:sp>
      <p:sp>
        <p:nvSpPr>
          <p:cNvPr id="3" name="İçerik Yer Tutucusu 2"/>
          <p:cNvSpPr>
            <a:spLocks noGrp="1"/>
          </p:cNvSpPr>
          <p:nvPr>
            <p:ph sz="half" idx="1"/>
          </p:nvPr>
        </p:nvSpPr>
        <p:spPr/>
        <p:txBody>
          <a:bodyPr/>
          <a:lstStyle/>
          <a:p>
            <a:pPr marL="0" indent="0">
              <a:buNone/>
            </a:pPr>
            <a:r>
              <a:rPr lang="tr-TR" dirty="0"/>
              <a:t>Nedenler;</a:t>
            </a:r>
          </a:p>
          <a:p>
            <a:r>
              <a:rPr lang="tr-TR" dirty="0"/>
              <a:t>Yetersiz gıda alımı</a:t>
            </a:r>
          </a:p>
          <a:p>
            <a:pPr marL="0" indent="0">
              <a:buNone/>
            </a:pPr>
            <a:r>
              <a:rPr lang="tr-TR" dirty="0"/>
              <a:t>• Gıda ihtiyacının artması</a:t>
            </a:r>
          </a:p>
          <a:p>
            <a:pPr marL="0" indent="0">
              <a:buNone/>
            </a:pPr>
            <a:r>
              <a:rPr lang="tr-TR" dirty="0"/>
              <a:t>• </a:t>
            </a:r>
            <a:r>
              <a:rPr lang="tr-TR" dirty="0" err="1"/>
              <a:t>Malabsorbsiyon</a:t>
            </a:r>
            <a:endParaRPr lang="tr-TR" dirty="0"/>
          </a:p>
          <a:p>
            <a:pPr marL="0" indent="0">
              <a:buNone/>
            </a:pPr>
            <a:r>
              <a:rPr lang="tr-TR" dirty="0"/>
              <a:t>• </a:t>
            </a:r>
            <a:r>
              <a:rPr lang="tr-TR" dirty="0" err="1"/>
              <a:t>Malign</a:t>
            </a:r>
            <a:r>
              <a:rPr lang="tr-TR" dirty="0"/>
              <a:t> hastalıklar</a:t>
            </a:r>
          </a:p>
          <a:p>
            <a:pPr marL="0" indent="0">
              <a:buNone/>
            </a:pPr>
            <a:r>
              <a:rPr lang="tr-TR" dirty="0"/>
              <a:t>• Enfeksiyonlar</a:t>
            </a:r>
          </a:p>
        </p:txBody>
      </p:sp>
      <p:sp>
        <p:nvSpPr>
          <p:cNvPr id="7" name="İçerik Yer Tutucusu 6"/>
          <p:cNvSpPr>
            <a:spLocks noGrp="1"/>
          </p:cNvSpPr>
          <p:nvPr>
            <p:ph sz="half" idx="2"/>
          </p:nvPr>
        </p:nvSpPr>
        <p:spPr/>
        <p:txBody>
          <a:bodyPr/>
          <a:lstStyle/>
          <a:p>
            <a:endParaRPr lang="tr-TR" dirty="0"/>
          </a:p>
          <a:p>
            <a:r>
              <a:rPr lang="tr-TR" dirty="0" err="1"/>
              <a:t>GİS’te</a:t>
            </a:r>
            <a:r>
              <a:rPr lang="tr-TR" dirty="0"/>
              <a:t> tıkanıklık/darlık</a:t>
            </a:r>
          </a:p>
          <a:p>
            <a:r>
              <a:rPr lang="tr-TR" dirty="0"/>
              <a:t>Ağız içi lezyonlar</a:t>
            </a:r>
          </a:p>
          <a:p>
            <a:r>
              <a:rPr lang="tr-TR" dirty="0"/>
              <a:t>KT/RT bağlı </a:t>
            </a:r>
            <a:r>
              <a:rPr lang="tr-TR" dirty="0" err="1"/>
              <a:t>anoreksi</a:t>
            </a:r>
            <a:r>
              <a:rPr lang="tr-TR" dirty="0"/>
              <a:t>, bulantı, tat-koku kaybı</a:t>
            </a:r>
          </a:p>
        </p:txBody>
      </p:sp>
    </p:spTree>
    <p:extLst>
      <p:ext uri="{BB962C8B-B14F-4D97-AF65-F5344CB8AC3E}">
        <p14:creationId xmlns:p14="http://schemas.microsoft.com/office/powerpoint/2010/main" val="31213923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lstStyle/>
          <a:p>
            <a:r>
              <a:rPr lang="tr-TR" dirty="0" err="1"/>
              <a:t>Malnutrisyon</a:t>
            </a:r>
            <a:endParaRPr lang="tr-TR" dirty="0"/>
          </a:p>
        </p:txBody>
      </p:sp>
      <p:sp>
        <p:nvSpPr>
          <p:cNvPr id="6" name="İçerik Yer Tutucusu 5">
            <a:extLst>
              <a:ext uri="{FF2B5EF4-FFF2-40B4-BE49-F238E27FC236}">
                <a16:creationId xmlns:a16="http://schemas.microsoft.com/office/drawing/2014/main" id="{9D3CC8CF-9658-E616-C3EC-18DE7295C7F9}"/>
              </a:ext>
            </a:extLst>
          </p:cNvPr>
          <p:cNvSpPr>
            <a:spLocks noGrp="1"/>
          </p:cNvSpPr>
          <p:nvPr>
            <p:ph sz="half" idx="1"/>
          </p:nvPr>
        </p:nvSpPr>
        <p:spPr>
          <a:xfrm>
            <a:off x="838199" y="1825625"/>
            <a:ext cx="10626969" cy="4351338"/>
          </a:xfrm>
        </p:spPr>
        <p:txBody>
          <a:bodyPr>
            <a:normAutofit fontScale="92500" lnSpcReduction="20000"/>
          </a:bodyPr>
          <a:lstStyle/>
          <a:p>
            <a:r>
              <a:rPr lang="tr-TR" dirty="0"/>
              <a:t>Vücut kitlesinde azalma </a:t>
            </a:r>
          </a:p>
          <a:p>
            <a:r>
              <a:rPr lang="tr-TR" dirty="0" err="1"/>
              <a:t>Hipoalbüminemi</a:t>
            </a:r>
            <a:r>
              <a:rPr lang="tr-TR" dirty="0"/>
              <a:t> sonucu ödemler </a:t>
            </a:r>
          </a:p>
          <a:p>
            <a:r>
              <a:rPr lang="tr-TR" dirty="0"/>
              <a:t>Enfeksiyonda artma </a:t>
            </a:r>
          </a:p>
          <a:p>
            <a:r>
              <a:rPr lang="tr-TR" dirty="0"/>
              <a:t>Yara iyileşmesinde gecikme</a:t>
            </a:r>
          </a:p>
          <a:p>
            <a:r>
              <a:rPr lang="tr-TR" dirty="0" err="1"/>
              <a:t>Gastrointestinal</a:t>
            </a:r>
            <a:r>
              <a:rPr lang="tr-TR" dirty="0"/>
              <a:t> bozukluklar</a:t>
            </a:r>
          </a:p>
          <a:p>
            <a:r>
              <a:rPr lang="tr-TR" dirty="0"/>
              <a:t>Kardiyak fonksiyonlarda bozulma</a:t>
            </a:r>
          </a:p>
          <a:p>
            <a:r>
              <a:rPr lang="tr-TR" dirty="0"/>
              <a:t>Metabolik asidoz</a:t>
            </a:r>
          </a:p>
          <a:p>
            <a:r>
              <a:rPr lang="tr-TR" dirty="0"/>
              <a:t>Anemi</a:t>
            </a:r>
          </a:p>
          <a:p>
            <a:r>
              <a:rPr lang="tr-TR" dirty="0"/>
              <a:t>İyileşmede gecikme </a:t>
            </a:r>
          </a:p>
          <a:p>
            <a:r>
              <a:rPr lang="tr-TR" dirty="0"/>
              <a:t>Hastanede kalış süresinde uzama ile sonuçlanır.</a:t>
            </a:r>
          </a:p>
        </p:txBody>
      </p:sp>
    </p:spTree>
    <p:extLst>
      <p:ext uri="{BB962C8B-B14F-4D97-AF65-F5344CB8AC3E}">
        <p14:creationId xmlns:p14="http://schemas.microsoft.com/office/powerpoint/2010/main" val="23246322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2DF5D3D-3F99-9563-6ED3-B83A4DADB85C}"/>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a16="http://schemas.microsoft.com/office/drawing/2014/main" id="{92E50FDC-4F7D-44DA-C6FA-123B18EDEEB3}"/>
              </a:ext>
            </a:extLst>
          </p:cNvPr>
          <p:cNvPicPr>
            <a:picLocks noGrp="1" noChangeAspect="1"/>
          </p:cNvPicPr>
          <p:nvPr>
            <p:ph idx="1"/>
          </p:nvPr>
        </p:nvPicPr>
        <p:blipFill>
          <a:blip r:embed="rId3"/>
          <a:stretch>
            <a:fillRect/>
          </a:stretch>
        </p:blipFill>
        <p:spPr>
          <a:xfrm>
            <a:off x="685800" y="681037"/>
            <a:ext cx="8340969" cy="5811838"/>
          </a:xfrm>
        </p:spPr>
      </p:pic>
    </p:spTree>
    <p:extLst>
      <p:ext uri="{BB962C8B-B14F-4D97-AF65-F5344CB8AC3E}">
        <p14:creationId xmlns:p14="http://schemas.microsoft.com/office/powerpoint/2010/main" val="7680267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AB089B5-CEFF-8E1C-2B15-C7DC33BEFEAC}"/>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a16="http://schemas.microsoft.com/office/drawing/2014/main" id="{1EE4FC9C-C7A2-D4F6-4F9C-D80BDFB7B6AE}"/>
              </a:ext>
            </a:extLst>
          </p:cNvPr>
          <p:cNvPicPr>
            <a:picLocks noGrp="1" noChangeAspect="1"/>
          </p:cNvPicPr>
          <p:nvPr>
            <p:ph idx="1"/>
          </p:nvPr>
        </p:nvPicPr>
        <p:blipFill>
          <a:blip r:embed="rId3"/>
          <a:stretch>
            <a:fillRect/>
          </a:stretch>
        </p:blipFill>
        <p:spPr>
          <a:xfrm>
            <a:off x="358814" y="1483360"/>
            <a:ext cx="6031826" cy="5374639"/>
          </a:xfrm>
        </p:spPr>
      </p:pic>
    </p:spTree>
    <p:extLst>
      <p:ext uri="{BB962C8B-B14F-4D97-AF65-F5344CB8AC3E}">
        <p14:creationId xmlns:p14="http://schemas.microsoft.com/office/powerpoint/2010/main" val="12326497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a:t>Malnutrisyon</a:t>
            </a:r>
            <a:endParaRPr lang="tr-TR" dirty="0"/>
          </a:p>
        </p:txBody>
      </p:sp>
      <p:sp>
        <p:nvSpPr>
          <p:cNvPr id="3" name="İçerik Yer Tutucusu 2"/>
          <p:cNvSpPr>
            <a:spLocks noGrp="1"/>
          </p:cNvSpPr>
          <p:nvPr>
            <p:ph idx="1"/>
          </p:nvPr>
        </p:nvSpPr>
        <p:spPr/>
        <p:txBody>
          <a:bodyPr>
            <a:normAutofit fontScale="92500" lnSpcReduction="20000"/>
          </a:bodyPr>
          <a:lstStyle/>
          <a:p>
            <a:pPr marL="0" indent="0">
              <a:buNone/>
            </a:pPr>
            <a:r>
              <a:rPr lang="tr-TR" sz="2400" dirty="0"/>
              <a:t>ORAL BESLENME</a:t>
            </a:r>
          </a:p>
          <a:p>
            <a:pPr marL="0" indent="0">
              <a:buNone/>
            </a:pPr>
            <a:r>
              <a:rPr lang="tr-TR" dirty="0">
                <a:solidFill>
                  <a:srgbClr val="FF0000"/>
                </a:solidFill>
              </a:rPr>
              <a:t>Bazal enerji gereksinimi</a:t>
            </a:r>
          </a:p>
          <a:p>
            <a:pPr marL="0" indent="0">
              <a:buNone/>
            </a:pPr>
            <a:r>
              <a:rPr lang="tr-TR" dirty="0">
                <a:solidFill>
                  <a:srgbClr val="FF0000"/>
                </a:solidFill>
              </a:rPr>
              <a:t>Harris-Benedict formülü:</a:t>
            </a:r>
          </a:p>
          <a:p>
            <a:pPr marL="0" indent="0">
              <a:buNone/>
            </a:pPr>
            <a:r>
              <a:rPr lang="tr-TR" dirty="0"/>
              <a:t>Erkek: 66+(13.7xW) + (5xH) – (6.8xA) </a:t>
            </a:r>
          </a:p>
          <a:p>
            <a:pPr marL="0" indent="0">
              <a:buNone/>
            </a:pPr>
            <a:r>
              <a:rPr lang="tr-TR" dirty="0"/>
              <a:t>Kadın: 655+(9.6xW) + (1.8xH) – (4.7xA) </a:t>
            </a:r>
          </a:p>
          <a:p>
            <a:pPr marL="0" indent="0">
              <a:buNone/>
            </a:pPr>
            <a:r>
              <a:rPr lang="tr-TR" dirty="0"/>
              <a:t>W: vücut ağırlığı H: boy (cm) A: yaş(yıl)</a:t>
            </a:r>
          </a:p>
          <a:p>
            <a:pPr marL="0" indent="0">
              <a:buNone/>
            </a:pPr>
            <a:endParaRPr lang="tr-TR" dirty="0"/>
          </a:p>
          <a:p>
            <a:pPr marL="0" indent="0">
              <a:buNone/>
            </a:pPr>
            <a:r>
              <a:rPr lang="tr-TR" dirty="0"/>
              <a:t>Hastanın seyrine ve </a:t>
            </a:r>
            <a:r>
              <a:rPr lang="tr-TR" dirty="0" err="1"/>
              <a:t>gastrointestinal</a:t>
            </a:r>
            <a:r>
              <a:rPr lang="tr-TR" dirty="0"/>
              <a:t> sistemin durumuna göre ayarlanmalıdır. Akut fazda 20-25 </a:t>
            </a:r>
            <a:r>
              <a:rPr lang="tr-TR" dirty="0" err="1"/>
              <a:t>kkal</a:t>
            </a:r>
            <a:r>
              <a:rPr lang="tr-TR" dirty="0"/>
              <a:t>/kg (C), düzelme fazında 25-30 </a:t>
            </a:r>
            <a:r>
              <a:rPr lang="tr-TR" dirty="0" err="1"/>
              <a:t>kkal</a:t>
            </a:r>
            <a:r>
              <a:rPr lang="tr-TR" dirty="0"/>
              <a:t>/kg (C) </a:t>
            </a:r>
          </a:p>
          <a:p>
            <a:pPr marL="0" indent="0">
              <a:buNone/>
            </a:pPr>
            <a:endParaRPr lang="tr-TR" dirty="0"/>
          </a:p>
          <a:p>
            <a:pPr marL="0" indent="0">
              <a:buNone/>
            </a:pPr>
            <a:r>
              <a:rPr lang="tr-TR" dirty="0"/>
              <a:t> </a:t>
            </a:r>
          </a:p>
        </p:txBody>
      </p:sp>
      <p:pic>
        <p:nvPicPr>
          <p:cNvPr id="4" name="Resim 3"/>
          <p:cNvPicPr>
            <a:picLocks noChangeAspect="1"/>
          </p:cNvPicPr>
          <p:nvPr/>
        </p:nvPicPr>
        <p:blipFill>
          <a:blip r:embed="rId3"/>
          <a:stretch>
            <a:fillRect/>
          </a:stretch>
        </p:blipFill>
        <p:spPr>
          <a:xfrm>
            <a:off x="10121402" y="5103113"/>
            <a:ext cx="982907" cy="1642742"/>
          </a:xfrm>
          <a:prstGeom prst="rect">
            <a:avLst/>
          </a:prstGeom>
        </p:spPr>
      </p:pic>
      <p:pic>
        <p:nvPicPr>
          <p:cNvPr id="6" name="Resim 5">
            <a:extLst>
              <a:ext uri="{FF2B5EF4-FFF2-40B4-BE49-F238E27FC236}">
                <a16:creationId xmlns:a16="http://schemas.microsoft.com/office/drawing/2014/main" id="{96E40907-83E9-949B-3E7A-99C596E7AFA1}"/>
              </a:ext>
            </a:extLst>
          </p:cNvPr>
          <p:cNvPicPr>
            <a:picLocks noChangeAspect="1"/>
          </p:cNvPicPr>
          <p:nvPr/>
        </p:nvPicPr>
        <p:blipFill>
          <a:blip r:embed="rId4"/>
          <a:stretch>
            <a:fillRect/>
          </a:stretch>
        </p:blipFill>
        <p:spPr>
          <a:xfrm>
            <a:off x="7499856" y="5302966"/>
            <a:ext cx="2372056" cy="1381318"/>
          </a:xfrm>
          <a:prstGeom prst="rect">
            <a:avLst/>
          </a:prstGeom>
        </p:spPr>
      </p:pic>
    </p:spTree>
    <p:extLst>
      <p:ext uri="{BB962C8B-B14F-4D97-AF65-F5344CB8AC3E}">
        <p14:creationId xmlns:p14="http://schemas.microsoft.com/office/powerpoint/2010/main" val="3280095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a:t>Malnutrisyon</a:t>
            </a:r>
            <a:endParaRPr lang="tr-TR" dirty="0"/>
          </a:p>
        </p:txBody>
      </p:sp>
      <p:sp>
        <p:nvSpPr>
          <p:cNvPr id="3" name="İçerik Yer Tutucusu 2"/>
          <p:cNvSpPr>
            <a:spLocks noGrp="1"/>
          </p:cNvSpPr>
          <p:nvPr>
            <p:ph idx="1"/>
          </p:nvPr>
        </p:nvSpPr>
        <p:spPr/>
        <p:txBody>
          <a:bodyPr>
            <a:normAutofit/>
          </a:bodyPr>
          <a:lstStyle/>
          <a:p>
            <a:pPr marL="0" indent="0">
              <a:buNone/>
            </a:pPr>
            <a:r>
              <a:rPr lang="tr-TR" dirty="0"/>
              <a:t>ENTERAL BESLENME</a:t>
            </a:r>
          </a:p>
          <a:p>
            <a:r>
              <a:rPr lang="tr-TR" sz="2400" dirty="0"/>
              <a:t>Yetersiz oral alım( 7-10 gün süre ile günlük ihtiyacın ‹ %50 alınması) </a:t>
            </a:r>
          </a:p>
          <a:p>
            <a:r>
              <a:rPr lang="tr-TR" sz="2400" dirty="0"/>
              <a:t>Oral beslenmeyi engelleyecek durumlar(koma, inme, </a:t>
            </a:r>
            <a:r>
              <a:rPr lang="tr-TR" sz="2400" dirty="0" err="1"/>
              <a:t>rad</a:t>
            </a:r>
            <a:r>
              <a:rPr lang="tr-TR" sz="2400" dirty="0"/>
              <a:t> </a:t>
            </a:r>
            <a:r>
              <a:rPr lang="tr-TR" sz="2400" dirty="0" err="1"/>
              <a:t>ösafajiti</a:t>
            </a:r>
            <a:r>
              <a:rPr lang="tr-TR" sz="2400" dirty="0"/>
              <a:t>)</a:t>
            </a:r>
          </a:p>
          <a:p>
            <a:r>
              <a:rPr lang="tr-TR" sz="2400" dirty="0"/>
              <a:t>İhtiyacın oral beslenme ile karşılanamayacak kadar arttığı durumlar </a:t>
            </a:r>
          </a:p>
          <a:p>
            <a:r>
              <a:rPr lang="tr-TR" sz="2400" dirty="0"/>
              <a:t>Düşük çıkışlı </a:t>
            </a:r>
            <a:r>
              <a:rPr lang="tr-TR" sz="2400" dirty="0" err="1"/>
              <a:t>enterokütan</a:t>
            </a:r>
            <a:r>
              <a:rPr lang="tr-TR" sz="2400" dirty="0"/>
              <a:t> fistül(‹500ml/g)</a:t>
            </a:r>
          </a:p>
          <a:p>
            <a:pPr>
              <a:buFont typeface="Wingdings" panose="05000000000000000000" pitchFamily="2" charset="2"/>
              <a:buChar char="ü"/>
            </a:pPr>
            <a:r>
              <a:rPr lang="tr-TR" sz="2400" dirty="0"/>
              <a:t>Kısa süreli beslenme (4 haftadan az) </a:t>
            </a:r>
          </a:p>
          <a:p>
            <a:pPr>
              <a:buFont typeface="Wingdings" panose="05000000000000000000" pitchFamily="2" charset="2"/>
              <a:buChar char="ü"/>
            </a:pPr>
            <a:r>
              <a:rPr lang="tr-TR" sz="2400" dirty="0"/>
              <a:t> </a:t>
            </a:r>
            <a:r>
              <a:rPr lang="tr-TR" sz="2400" dirty="0" err="1"/>
              <a:t>Oro</a:t>
            </a:r>
            <a:r>
              <a:rPr lang="tr-TR" sz="2400" dirty="0"/>
              <a:t>/</a:t>
            </a:r>
            <a:r>
              <a:rPr lang="tr-TR" sz="2400" dirty="0" err="1"/>
              <a:t>nazogastrik</a:t>
            </a:r>
            <a:r>
              <a:rPr lang="tr-TR" sz="2400" dirty="0"/>
              <a:t> tüp ,</a:t>
            </a:r>
            <a:r>
              <a:rPr lang="tr-TR" sz="2400" dirty="0" err="1"/>
              <a:t>Oro</a:t>
            </a:r>
            <a:r>
              <a:rPr lang="tr-TR" sz="2400" dirty="0"/>
              <a:t>/</a:t>
            </a:r>
            <a:r>
              <a:rPr lang="tr-TR" sz="2400" dirty="0" err="1"/>
              <a:t>nazoduodenal</a:t>
            </a:r>
            <a:r>
              <a:rPr lang="tr-TR" sz="2400" dirty="0"/>
              <a:t> tüp ,</a:t>
            </a:r>
            <a:r>
              <a:rPr lang="tr-TR" sz="2400" dirty="0" err="1"/>
              <a:t>Oro</a:t>
            </a:r>
            <a:r>
              <a:rPr lang="tr-TR" sz="2400" dirty="0"/>
              <a:t>/</a:t>
            </a:r>
            <a:r>
              <a:rPr lang="tr-TR" sz="2400" dirty="0" err="1"/>
              <a:t>nazojejunal</a:t>
            </a:r>
            <a:r>
              <a:rPr lang="tr-TR" sz="2400" dirty="0"/>
              <a:t> tüp </a:t>
            </a:r>
          </a:p>
          <a:p>
            <a:pPr>
              <a:buFont typeface="Wingdings" panose="05000000000000000000" pitchFamily="2" charset="2"/>
              <a:buChar char="ü"/>
            </a:pPr>
            <a:r>
              <a:rPr lang="tr-TR" sz="2400" dirty="0"/>
              <a:t>Uzun süreli beslenme (4 haftadan fazla) </a:t>
            </a:r>
          </a:p>
          <a:p>
            <a:pPr>
              <a:buFont typeface="Wingdings" panose="05000000000000000000" pitchFamily="2" charset="2"/>
              <a:buChar char="ü"/>
            </a:pPr>
            <a:r>
              <a:rPr lang="tr-TR" sz="2400" dirty="0"/>
              <a:t>Gastrostomi , </a:t>
            </a:r>
            <a:r>
              <a:rPr lang="tr-TR" sz="2400" dirty="0" err="1"/>
              <a:t>Duodenostomi</a:t>
            </a:r>
            <a:r>
              <a:rPr lang="tr-TR" sz="2400" dirty="0"/>
              <a:t> , </a:t>
            </a:r>
            <a:r>
              <a:rPr lang="tr-TR" sz="2400" dirty="0" err="1"/>
              <a:t>Jejunostomi</a:t>
            </a:r>
            <a:endParaRPr lang="tr-TR" sz="2400" dirty="0"/>
          </a:p>
        </p:txBody>
      </p:sp>
      <p:pic>
        <p:nvPicPr>
          <p:cNvPr id="5" name="Resim 4">
            <a:extLst>
              <a:ext uri="{FF2B5EF4-FFF2-40B4-BE49-F238E27FC236}">
                <a16:creationId xmlns:a16="http://schemas.microsoft.com/office/drawing/2014/main" id="{3F231523-4EFE-8194-B8AA-DB5ABF8100CE}"/>
              </a:ext>
            </a:extLst>
          </p:cNvPr>
          <p:cNvPicPr>
            <a:picLocks noChangeAspect="1"/>
          </p:cNvPicPr>
          <p:nvPr/>
        </p:nvPicPr>
        <p:blipFill>
          <a:blip r:embed="rId3"/>
          <a:stretch>
            <a:fillRect/>
          </a:stretch>
        </p:blipFill>
        <p:spPr>
          <a:xfrm>
            <a:off x="9398295" y="4933322"/>
            <a:ext cx="2493776" cy="1733696"/>
          </a:xfrm>
          <a:prstGeom prst="rect">
            <a:avLst/>
          </a:prstGeom>
        </p:spPr>
      </p:pic>
    </p:spTree>
    <p:extLst>
      <p:ext uri="{BB962C8B-B14F-4D97-AF65-F5344CB8AC3E}">
        <p14:creationId xmlns:p14="http://schemas.microsoft.com/office/powerpoint/2010/main" val="20298077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a:t>Malnutrisyon</a:t>
            </a:r>
            <a:endParaRPr lang="tr-TR" dirty="0"/>
          </a:p>
        </p:txBody>
      </p:sp>
      <p:sp>
        <p:nvSpPr>
          <p:cNvPr id="3" name="İçerik Yer Tutucusu 2"/>
          <p:cNvSpPr>
            <a:spLocks noGrp="1"/>
          </p:cNvSpPr>
          <p:nvPr>
            <p:ph idx="1"/>
          </p:nvPr>
        </p:nvSpPr>
        <p:spPr/>
        <p:txBody>
          <a:bodyPr/>
          <a:lstStyle/>
          <a:p>
            <a:pPr marL="0" indent="0">
              <a:buNone/>
            </a:pPr>
            <a:r>
              <a:rPr lang="tr-TR" dirty="0"/>
              <a:t>ENTERAL BESLENME</a:t>
            </a:r>
          </a:p>
          <a:p>
            <a:pPr>
              <a:buFont typeface="Wingdings" panose="05000000000000000000" pitchFamily="2" charset="2"/>
              <a:buChar char="ü"/>
            </a:pPr>
            <a:r>
              <a:rPr lang="tr-TR" dirty="0"/>
              <a:t>Hastalar;  bulantı, </a:t>
            </a:r>
            <a:r>
              <a:rPr lang="tr-TR" dirty="0" err="1"/>
              <a:t>diyare</a:t>
            </a:r>
            <a:r>
              <a:rPr lang="tr-TR" dirty="0"/>
              <a:t>, kramplar, </a:t>
            </a:r>
            <a:r>
              <a:rPr lang="tr-TR" dirty="0" err="1"/>
              <a:t>nazofarinkste</a:t>
            </a:r>
            <a:r>
              <a:rPr lang="tr-TR" dirty="0"/>
              <a:t> rahatsızlık hissi, akut </a:t>
            </a:r>
            <a:r>
              <a:rPr lang="tr-TR" dirty="0" err="1"/>
              <a:t>otitis</a:t>
            </a:r>
            <a:r>
              <a:rPr lang="tr-TR" dirty="0"/>
              <a:t> </a:t>
            </a:r>
            <a:r>
              <a:rPr lang="tr-TR" dirty="0" err="1"/>
              <a:t>media</a:t>
            </a:r>
            <a:r>
              <a:rPr lang="tr-TR" dirty="0"/>
              <a:t>, </a:t>
            </a:r>
            <a:r>
              <a:rPr lang="tr-TR" dirty="0" err="1"/>
              <a:t>aspirasyon</a:t>
            </a:r>
            <a:r>
              <a:rPr lang="tr-TR" dirty="0"/>
              <a:t> </a:t>
            </a:r>
            <a:r>
              <a:rPr lang="tr-TR" dirty="0" err="1"/>
              <a:t>pnömonisi</a:t>
            </a:r>
            <a:r>
              <a:rPr lang="tr-TR" dirty="0"/>
              <a:t> açısından dikkatle izlenmeli </a:t>
            </a:r>
          </a:p>
          <a:p>
            <a:pPr marL="0" indent="0">
              <a:buNone/>
            </a:pPr>
            <a:endParaRPr lang="tr-TR" dirty="0"/>
          </a:p>
        </p:txBody>
      </p:sp>
    </p:spTree>
    <p:extLst>
      <p:ext uri="{BB962C8B-B14F-4D97-AF65-F5344CB8AC3E}">
        <p14:creationId xmlns:p14="http://schemas.microsoft.com/office/powerpoint/2010/main" val="12772663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a:t>Malnutrisyon</a:t>
            </a:r>
            <a:endParaRPr lang="tr-TR" dirty="0"/>
          </a:p>
        </p:txBody>
      </p:sp>
      <p:sp>
        <p:nvSpPr>
          <p:cNvPr id="3" name="İçerik Yer Tutucusu 2"/>
          <p:cNvSpPr>
            <a:spLocks noGrp="1"/>
          </p:cNvSpPr>
          <p:nvPr>
            <p:ph idx="1"/>
          </p:nvPr>
        </p:nvSpPr>
        <p:spPr>
          <a:xfrm>
            <a:off x="838200" y="1524000"/>
            <a:ext cx="10515600" cy="4652963"/>
          </a:xfrm>
        </p:spPr>
        <p:txBody>
          <a:bodyPr>
            <a:noAutofit/>
          </a:bodyPr>
          <a:lstStyle/>
          <a:p>
            <a:pPr marL="0" indent="0">
              <a:buNone/>
            </a:pPr>
            <a:r>
              <a:rPr lang="tr-TR" sz="2400" dirty="0"/>
              <a:t>PARENTERAL BESLENME</a:t>
            </a:r>
          </a:p>
          <a:p>
            <a:pPr>
              <a:buFont typeface="Wingdings" panose="05000000000000000000" pitchFamily="2" charset="2"/>
              <a:buChar char="ü"/>
            </a:pPr>
            <a:r>
              <a:rPr lang="tr-TR" sz="2400" dirty="0"/>
              <a:t>GIS fonksiyon bozuklukları </a:t>
            </a:r>
          </a:p>
          <a:p>
            <a:pPr>
              <a:buFont typeface="Wingdings" panose="05000000000000000000" pitchFamily="2" charset="2"/>
              <a:buChar char="ü"/>
            </a:pPr>
            <a:r>
              <a:rPr lang="tr-TR" sz="2400" dirty="0"/>
              <a:t>Ağır pankreatit </a:t>
            </a:r>
          </a:p>
          <a:p>
            <a:pPr>
              <a:buFont typeface="Wingdings" panose="05000000000000000000" pitchFamily="2" charset="2"/>
              <a:buChar char="ü"/>
            </a:pPr>
            <a:r>
              <a:rPr lang="tr-TR" sz="2400" dirty="0" err="1"/>
              <a:t>Barsakların</a:t>
            </a:r>
            <a:r>
              <a:rPr lang="tr-TR" sz="2400" dirty="0"/>
              <a:t> ›5-7 gün dinlendirilmesi gerekliliği</a:t>
            </a:r>
          </a:p>
          <a:p>
            <a:pPr>
              <a:buFont typeface="Wingdings" panose="05000000000000000000" pitchFamily="2" charset="2"/>
              <a:buChar char="ü"/>
            </a:pPr>
            <a:r>
              <a:rPr lang="tr-TR" sz="2400" dirty="0"/>
              <a:t> </a:t>
            </a:r>
            <a:r>
              <a:rPr lang="tr-TR" sz="2400" dirty="0" err="1"/>
              <a:t>Enteral</a:t>
            </a:r>
            <a:r>
              <a:rPr lang="tr-TR" sz="2400" dirty="0"/>
              <a:t> beslenmeyi tolere edememe</a:t>
            </a:r>
          </a:p>
          <a:p>
            <a:pPr>
              <a:buFont typeface="Wingdings" panose="05000000000000000000" pitchFamily="2" charset="2"/>
              <a:buChar char="ü"/>
            </a:pPr>
            <a:r>
              <a:rPr lang="tr-TR" sz="2400" dirty="0"/>
              <a:t> Masif ince barsak rezeksiyonu </a:t>
            </a:r>
          </a:p>
          <a:p>
            <a:pPr>
              <a:buFont typeface="Wingdings" panose="05000000000000000000" pitchFamily="2" charset="2"/>
              <a:buChar char="ü"/>
            </a:pPr>
            <a:r>
              <a:rPr lang="tr-TR" sz="2400" dirty="0"/>
              <a:t>Yüksek çıkışlı </a:t>
            </a:r>
            <a:r>
              <a:rPr lang="tr-TR" sz="2400" dirty="0" err="1"/>
              <a:t>enterokütan</a:t>
            </a:r>
            <a:r>
              <a:rPr lang="tr-TR" sz="2400" dirty="0"/>
              <a:t> fistüller </a:t>
            </a:r>
          </a:p>
          <a:p>
            <a:pPr>
              <a:buFont typeface="Wingdings" panose="05000000000000000000" pitchFamily="2" charset="2"/>
              <a:buChar char="ü"/>
            </a:pPr>
            <a:r>
              <a:rPr lang="tr-TR" sz="2400" dirty="0"/>
              <a:t>Ciddi malnütrisyon</a:t>
            </a:r>
          </a:p>
        </p:txBody>
      </p:sp>
    </p:spTree>
    <p:extLst>
      <p:ext uri="{BB962C8B-B14F-4D97-AF65-F5344CB8AC3E}">
        <p14:creationId xmlns:p14="http://schemas.microsoft.com/office/powerpoint/2010/main" val="38714189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AĞRI</a:t>
            </a:r>
          </a:p>
        </p:txBody>
      </p:sp>
      <p:sp>
        <p:nvSpPr>
          <p:cNvPr id="3" name="İçerik Yer Tutucusu 2"/>
          <p:cNvSpPr>
            <a:spLocks noGrp="1"/>
          </p:cNvSpPr>
          <p:nvPr>
            <p:ph idx="1"/>
          </p:nvPr>
        </p:nvSpPr>
        <p:spPr/>
        <p:txBody>
          <a:bodyPr/>
          <a:lstStyle/>
          <a:p>
            <a:pPr marL="0" indent="0">
              <a:buNone/>
            </a:pPr>
            <a:r>
              <a:rPr lang="tr-TR" dirty="0"/>
              <a:t>Uluslararası Ağrı Araştırmaları Derneği’ne (IASP) göre; </a:t>
            </a:r>
          </a:p>
          <a:p>
            <a:pPr marL="0" indent="0">
              <a:buNone/>
            </a:pPr>
            <a:r>
              <a:rPr lang="tr-TR" dirty="0"/>
              <a:t>               </a:t>
            </a:r>
            <a:r>
              <a:rPr lang="tr-TR" dirty="0">
                <a:sym typeface="Wingdings" panose="05000000000000000000" pitchFamily="2" charset="2"/>
              </a:rPr>
              <a:t>V</a:t>
            </a:r>
            <a:r>
              <a:rPr lang="tr-TR" dirty="0"/>
              <a:t>ücudun herhangi bir yerinden kaynaklanan, organik bir                                                                                                                               nedene bağlı olan ya da olmayan, kişinin geçmişteki deneyimleri ile ilgili, duyusal özellik gösteren hoş olmayan bir duygu</a:t>
            </a:r>
          </a:p>
          <a:p>
            <a:pPr marL="0" indent="0">
              <a:buNone/>
            </a:pPr>
            <a:endParaRPr lang="tr-TR" dirty="0"/>
          </a:p>
          <a:p>
            <a:pPr marL="0" indent="0">
              <a:buNone/>
            </a:pPr>
            <a:r>
              <a:rPr lang="tr-TR" dirty="0"/>
              <a:t>Palyatif bakımda ise altın standart; </a:t>
            </a:r>
          </a:p>
          <a:p>
            <a:pPr marL="0" indent="0">
              <a:buNone/>
            </a:pPr>
            <a:r>
              <a:rPr lang="tr-TR" dirty="0"/>
              <a:t>           </a:t>
            </a:r>
            <a:r>
              <a:rPr lang="tr-TR" dirty="0" err="1"/>
              <a:t>Margo</a:t>
            </a:r>
            <a:r>
              <a:rPr lang="tr-TR" dirty="0"/>
              <a:t> </a:t>
            </a:r>
            <a:r>
              <a:rPr lang="tr-TR" dirty="0" err="1"/>
              <a:t>McCaffery’nin</a:t>
            </a:r>
            <a:r>
              <a:rPr lang="tr-TR" dirty="0"/>
              <a:t> tanımıyla “Ağrı, hasta ne tanımlıyorsa odur.” </a:t>
            </a:r>
          </a:p>
        </p:txBody>
      </p:sp>
    </p:spTree>
    <p:extLst>
      <p:ext uri="{BB962C8B-B14F-4D97-AF65-F5344CB8AC3E}">
        <p14:creationId xmlns:p14="http://schemas.microsoft.com/office/powerpoint/2010/main" val="12069061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PALYATİF BAKIM </a:t>
            </a:r>
          </a:p>
        </p:txBody>
      </p:sp>
      <p:sp>
        <p:nvSpPr>
          <p:cNvPr id="3" name="İçerik Yer Tutucusu 2"/>
          <p:cNvSpPr>
            <a:spLocks noGrp="1"/>
          </p:cNvSpPr>
          <p:nvPr>
            <p:ph idx="1"/>
          </p:nvPr>
        </p:nvSpPr>
        <p:spPr/>
        <p:txBody>
          <a:bodyPr>
            <a:normAutofit fontScale="92500" lnSpcReduction="20000"/>
          </a:bodyPr>
          <a:lstStyle/>
          <a:p>
            <a:r>
              <a:rPr lang="tr-TR" b="1" dirty="0" err="1">
                <a:cs typeface="Arial" panose="020B0604020202020204" pitchFamily="34" charset="0"/>
              </a:rPr>
              <a:t>Pallium</a:t>
            </a:r>
            <a:r>
              <a:rPr lang="tr-TR" dirty="0">
                <a:cs typeface="Arial" panose="020B0604020202020204" pitchFamily="34" charset="0"/>
              </a:rPr>
              <a:t> (Latince): Örtü yada perde</a:t>
            </a:r>
          </a:p>
          <a:p>
            <a:pPr marL="0" indent="0">
              <a:buNone/>
            </a:pPr>
            <a:endParaRPr lang="tr-TR" dirty="0">
              <a:cs typeface="Arial" panose="020B0604020202020204" pitchFamily="34" charset="0"/>
            </a:endParaRPr>
          </a:p>
          <a:p>
            <a:r>
              <a:rPr lang="tr-TR" b="1" dirty="0" err="1">
                <a:cs typeface="Arial" panose="020B0604020202020204" pitchFamily="34" charset="0"/>
              </a:rPr>
              <a:t>Palliatif</a:t>
            </a:r>
            <a:r>
              <a:rPr lang="tr-TR" dirty="0">
                <a:cs typeface="Arial" panose="020B0604020202020204" pitchFamily="34" charset="0"/>
              </a:rPr>
              <a:t> (</a:t>
            </a:r>
            <a:r>
              <a:rPr lang="tr-TR" dirty="0" err="1">
                <a:cs typeface="Arial" panose="020B0604020202020204" pitchFamily="34" charset="0"/>
              </a:rPr>
              <a:t>Fransıza</a:t>
            </a:r>
            <a:r>
              <a:rPr lang="tr-TR" dirty="0">
                <a:cs typeface="Arial" panose="020B0604020202020204" pitchFamily="34" charset="0"/>
              </a:rPr>
              <a:t>): Hastalık belirtilerini iyileştirmeksizin geçici olarak hafifleten veya ortadan kaldıran ilaç veya yöntemler</a:t>
            </a:r>
          </a:p>
          <a:p>
            <a:endParaRPr lang="tr-TR" dirty="0">
              <a:latin typeface="Arial" panose="020B0604020202020204" pitchFamily="34" charset="0"/>
              <a:cs typeface="Arial" panose="020B0604020202020204" pitchFamily="34" charset="0"/>
            </a:endParaRPr>
          </a:p>
          <a:p>
            <a:r>
              <a:rPr lang="tr-TR" dirty="0"/>
              <a:t>Palyatif bakım ise ilerleyici ve tedavisi olmayan, ölümcül hastalıklarda hastanın  semptomlarını gidermeye yönelik, yaşam kalitesini artırmayı hedefleyen bir bakım sistemidir.</a:t>
            </a:r>
          </a:p>
          <a:p>
            <a:endParaRPr lang="tr-TR" dirty="0"/>
          </a:p>
          <a:p>
            <a:pPr marL="0" indent="0">
              <a:buNone/>
            </a:pPr>
            <a:endParaRPr lang="tr-TR" dirty="0"/>
          </a:p>
          <a:p>
            <a:pPr marL="0" indent="0">
              <a:buNone/>
            </a:pPr>
            <a:r>
              <a:rPr lang="tr-TR" dirty="0"/>
              <a:t>                        </a:t>
            </a:r>
          </a:p>
        </p:txBody>
      </p:sp>
    </p:spTree>
    <p:extLst>
      <p:ext uri="{BB962C8B-B14F-4D97-AF65-F5344CB8AC3E}">
        <p14:creationId xmlns:p14="http://schemas.microsoft.com/office/powerpoint/2010/main" val="5782422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AĞRI</a:t>
            </a:r>
          </a:p>
        </p:txBody>
      </p:sp>
      <p:sp>
        <p:nvSpPr>
          <p:cNvPr id="3" name="İçerik Yer Tutucusu 2"/>
          <p:cNvSpPr>
            <a:spLocks noGrp="1"/>
          </p:cNvSpPr>
          <p:nvPr>
            <p:ph idx="1"/>
          </p:nvPr>
        </p:nvSpPr>
        <p:spPr/>
        <p:txBody>
          <a:bodyPr>
            <a:normAutofit/>
          </a:bodyPr>
          <a:lstStyle/>
          <a:p>
            <a:r>
              <a:rPr lang="tr-TR" dirty="0"/>
              <a:t>Ağrının değerlendirilmesi aşamasında özellikle tipi, şiddeti, yayılımı, uyaran faktörler gibi hususlar mutlaka irdelenmeli</a:t>
            </a:r>
          </a:p>
          <a:p>
            <a:r>
              <a:rPr lang="tr-TR" dirty="0"/>
              <a:t>En basit ve uygulaması en kolay olan test görsel ağrı skalası (Visual Analog </a:t>
            </a:r>
            <a:r>
              <a:rPr lang="tr-TR" dirty="0" err="1"/>
              <a:t>Scala:VAS</a:t>
            </a:r>
            <a:r>
              <a:rPr lang="tr-TR" dirty="0"/>
              <a:t>) </a:t>
            </a:r>
          </a:p>
          <a:p>
            <a:r>
              <a:rPr lang="tr-TR" dirty="0"/>
              <a:t>Bu test çok uzun süreden beri uygulanan, kendini kanıtlamış ve tüm dünya literatüründe kabul görmekte</a:t>
            </a:r>
          </a:p>
          <a:p>
            <a:r>
              <a:rPr lang="tr-TR" dirty="0"/>
              <a:t>Üstteki şekil erişkin, alttaki ise çocuklar için oluşturulmuş</a:t>
            </a:r>
          </a:p>
        </p:txBody>
      </p:sp>
    </p:spTree>
    <p:extLst>
      <p:ext uri="{BB962C8B-B14F-4D97-AF65-F5344CB8AC3E}">
        <p14:creationId xmlns:p14="http://schemas.microsoft.com/office/powerpoint/2010/main" val="19962043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3"/>
          <a:stretch>
            <a:fillRect/>
          </a:stretch>
        </p:blipFill>
        <p:spPr>
          <a:xfrm>
            <a:off x="1387987" y="844062"/>
            <a:ext cx="8775482" cy="4818184"/>
          </a:xfrm>
          <a:prstGeom prst="rect">
            <a:avLst/>
          </a:prstGeom>
        </p:spPr>
      </p:pic>
    </p:spTree>
    <p:extLst>
      <p:ext uri="{BB962C8B-B14F-4D97-AF65-F5344CB8AC3E}">
        <p14:creationId xmlns:p14="http://schemas.microsoft.com/office/powerpoint/2010/main" val="18508215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AĞRI</a:t>
            </a:r>
          </a:p>
        </p:txBody>
      </p:sp>
      <p:sp>
        <p:nvSpPr>
          <p:cNvPr id="3" name="İçerik Yer Tutucusu 2"/>
          <p:cNvSpPr>
            <a:spLocks noGrp="1"/>
          </p:cNvSpPr>
          <p:nvPr>
            <p:ph idx="1"/>
          </p:nvPr>
        </p:nvSpPr>
        <p:spPr/>
        <p:txBody>
          <a:bodyPr/>
          <a:lstStyle/>
          <a:p>
            <a:r>
              <a:rPr lang="tr-TR" dirty="0" err="1">
                <a:sym typeface="Wingdings" panose="05000000000000000000" pitchFamily="2" charset="2"/>
              </a:rPr>
              <a:t>Nosiseptif</a:t>
            </a:r>
            <a:r>
              <a:rPr lang="tr-TR" dirty="0">
                <a:sym typeface="Wingdings" panose="05000000000000000000" pitchFamily="2" charset="2"/>
              </a:rPr>
              <a:t> ağrı  </a:t>
            </a:r>
            <a:r>
              <a:rPr lang="tr-TR" dirty="0"/>
              <a:t>somatik ya da  </a:t>
            </a:r>
            <a:r>
              <a:rPr lang="tr-TR" dirty="0" err="1"/>
              <a:t>viseral</a:t>
            </a:r>
            <a:r>
              <a:rPr lang="tr-TR" dirty="0"/>
              <a:t> </a:t>
            </a:r>
          </a:p>
          <a:p>
            <a:r>
              <a:rPr lang="tr-TR" dirty="0"/>
              <a:t>Nöropatik ağrı </a:t>
            </a:r>
            <a:r>
              <a:rPr lang="tr-TR" dirty="0">
                <a:sym typeface="Wingdings" panose="05000000000000000000" pitchFamily="2" charset="2"/>
              </a:rPr>
              <a:t> santral ya da periferik sinir sistemi</a:t>
            </a:r>
          </a:p>
          <a:p>
            <a:pPr marL="0" indent="0">
              <a:buNone/>
            </a:pPr>
            <a:r>
              <a:rPr lang="tr-TR" dirty="0"/>
              <a:t> </a:t>
            </a:r>
          </a:p>
          <a:p>
            <a:pPr marL="0" indent="0">
              <a:buNone/>
            </a:pPr>
            <a:r>
              <a:rPr lang="tr-TR" dirty="0">
                <a:sym typeface="Wingdings" panose="05000000000000000000" pitchFamily="2" charset="2"/>
              </a:rPr>
              <a:t></a:t>
            </a:r>
            <a:r>
              <a:rPr lang="tr-TR" dirty="0"/>
              <a:t>Farmakolojik tedavide ağrı tipi, şiddeti ve nedenine göre Dünya Sağlık Örgütü’nün (DSÖ) basamak sistemine göre tedavisi önerilmekte</a:t>
            </a:r>
          </a:p>
        </p:txBody>
      </p:sp>
      <p:pic>
        <p:nvPicPr>
          <p:cNvPr id="4" name="Resim 3"/>
          <p:cNvPicPr>
            <a:picLocks noChangeAspect="1"/>
          </p:cNvPicPr>
          <p:nvPr/>
        </p:nvPicPr>
        <p:blipFill>
          <a:blip r:embed="rId3"/>
          <a:stretch>
            <a:fillRect/>
          </a:stretch>
        </p:blipFill>
        <p:spPr>
          <a:xfrm>
            <a:off x="3344008" y="4313360"/>
            <a:ext cx="4495800" cy="2381250"/>
          </a:xfrm>
          <a:prstGeom prst="rect">
            <a:avLst/>
          </a:prstGeom>
        </p:spPr>
      </p:pic>
    </p:spTree>
    <p:extLst>
      <p:ext uri="{BB962C8B-B14F-4D97-AF65-F5344CB8AC3E}">
        <p14:creationId xmlns:p14="http://schemas.microsoft.com/office/powerpoint/2010/main" val="38257997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3"/>
          <a:stretch>
            <a:fillRect/>
          </a:stretch>
        </p:blipFill>
        <p:spPr>
          <a:xfrm>
            <a:off x="417268" y="1289538"/>
            <a:ext cx="11261182" cy="2613146"/>
          </a:xfrm>
          <a:prstGeom prst="rect">
            <a:avLst/>
          </a:prstGeom>
        </p:spPr>
      </p:pic>
      <p:pic>
        <p:nvPicPr>
          <p:cNvPr id="6" name="Resim 5"/>
          <p:cNvPicPr>
            <a:picLocks noChangeAspect="1"/>
          </p:cNvPicPr>
          <p:nvPr/>
        </p:nvPicPr>
        <p:blipFill>
          <a:blip r:embed="rId4"/>
          <a:stretch>
            <a:fillRect/>
          </a:stretch>
        </p:blipFill>
        <p:spPr>
          <a:xfrm>
            <a:off x="3244189" y="4441957"/>
            <a:ext cx="2007210" cy="1493342"/>
          </a:xfrm>
          <a:prstGeom prst="rect">
            <a:avLst/>
          </a:prstGeom>
        </p:spPr>
      </p:pic>
      <p:pic>
        <p:nvPicPr>
          <p:cNvPr id="7" name="Resim 6"/>
          <p:cNvPicPr>
            <a:picLocks noChangeAspect="1"/>
          </p:cNvPicPr>
          <p:nvPr/>
        </p:nvPicPr>
        <p:blipFill>
          <a:blip r:embed="rId5"/>
          <a:stretch>
            <a:fillRect/>
          </a:stretch>
        </p:blipFill>
        <p:spPr>
          <a:xfrm>
            <a:off x="5999352" y="4767754"/>
            <a:ext cx="2261878" cy="1167545"/>
          </a:xfrm>
          <a:prstGeom prst="rect">
            <a:avLst/>
          </a:prstGeom>
        </p:spPr>
      </p:pic>
      <p:pic>
        <p:nvPicPr>
          <p:cNvPr id="8" name="Resim 7"/>
          <p:cNvPicPr>
            <a:picLocks noChangeAspect="1"/>
          </p:cNvPicPr>
          <p:nvPr/>
        </p:nvPicPr>
        <p:blipFill>
          <a:blip r:embed="rId6"/>
          <a:stretch>
            <a:fillRect/>
          </a:stretch>
        </p:blipFill>
        <p:spPr>
          <a:xfrm>
            <a:off x="9009184" y="4255708"/>
            <a:ext cx="2327031" cy="1679591"/>
          </a:xfrm>
          <a:prstGeom prst="rect">
            <a:avLst/>
          </a:prstGeom>
        </p:spPr>
      </p:pic>
      <p:pic>
        <p:nvPicPr>
          <p:cNvPr id="9" name="Resim 8"/>
          <p:cNvPicPr>
            <a:picLocks noChangeAspect="1"/>
          </p:cNvPicPr>
          <p:nvPr/>
        </p:nvPicPr>
        <p:blipFill>
          <a:blip r:embed="rId7"/>
          <a:stretch>
            <a:fillRect/>
          </a:stretch>
        </p:blipFill>
        <p:spPr>
          <a:xfrm>
            <a:off x="388583" y="4522597"/>
            <a:ext cx="2481629" cy="1412702"/>
          </a:xfrm>
          <a:prstGeom prst="rect">
            <a:avLst/>
          </a:prstGeom>
        </p:spPr>
      </p:pic>
      <p:sp>
        <p:nvSpPr>
          <p:cNvPr id="3" name="Metin kutusu 2">
            <a:extLst>
              <a:ext uri="{FF2B5EF4-FFF2-40B4-BE49-F238E27FC236}">
                <a16:creationId xmlns:a16="http://schemas.microsoft.com/office/drawing/2014/main" id="{C17579C0-AAEB-3ADF-6FA7-D6D84D82E95C}"/>
              </a:ext>
            </a:extLst>
          </p:cNvPr>
          <p:cNvSpPr txBox="1"/>
          <p:nvPr/>
        </p:nvSpPr>
        <p:spPr>
          <a:xfrm>
            <a:off x="2685327" y="6180881"/>
            <a:ext cx="8993123" cy="369332"/>
          </a:xfrm>
          <a:prstGeom prst="rect">
            <a:avLst/>
          </a:prstGeom>
          <a:noFill/>
        </p:spPr>
        <p:txBody>
          <a:bodyPr wrap="square">
            <a:spAutoFit/>
          </a:bodyPr>
          <a:lstStyle/>
          <a:p>
            <a:r>
              <a:rPr lang="tr-TR" dirty="0"/>
              <a:t>https://www.palyatifbakim.org.tr/images/klavuzlar/PALYATIF_BAKIMDA_AGRI_TEDAVISI.pdf</a:t>
            </a:r>
          </a:p>
        </p:txBody>
      </p:sp>
    </p:spTree>
    <p:extLst>
      <p:ext uri="{BB962C8B-B14F-4D97-AF65-F5344CB8AC3E}">
        <p14:creationId xmlns:p14="http://schemas.microsoft.com/office/powerpoint/2010/main" val="4235001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3"/>
          <a:stretch>
            <a:fillRect/>
          </a:stretch>
        </p:blipFill>
        <p:spPr>
          <a:xfrm>
            <a:off x="348178" y="1289172"/>
            <a:ext cx="11261182" cy="2473936"/>
          </a:xfrm>
          <a:prstGeom prst="rect">
            <a:avLst/>
          </a:prstGeom>
        </p:spPr>
      </p:pic>
      <p:pic>
        <p:nvPicPr>
          <p:cNvPr id="5" name="Resim 4"/>
          <p:cNvPicPr>
            <a:picLocks noChangeAspect="1"/>
          </p:cNvPicPr>
          <p:nvPr/>
        </p:nvPicPr>
        <p:blipFill>
          <a:blip r:embed="rId4"/>
          <a:stretch>
            <a:fillRect/>
          </a:stretch>
        </p:blipFill>
        <p:spPr>
          <a:xfrm>
            <a:off x="1873494" y="4641059"/>
            <a:ext cx="2253029" cy="1334715"/>
          </a:xfrm>
          <a:prstGeom prst="rect">
            <a:avLst/>
          </a:prstGeom>
        </p:spPr>
      </p:pic>
      <p:pic>
        <p:nvPicPr>
          <p:cNvPr id="6" name="Resim 5"/>
          <p:cNvPicPr>
            <a:picLocks noChangeAspect="1"/>
          </p:cNvPicPr>
          <p:nvPr/>
        </p:nvPicPr>
        <p:blipFill>
          <a:blip r:embed="rId5"/>
          <a:stretch>
            <a:fillRect/>
          </a:stretch>
        </p:blipFill>
        <p:spPr>
          <a:xfrm>
            <a:off x="7316298" y="4680928"/>
            <a:ext cx="2437301" cy="1254979"/>
          </a:xfrm>
          <a:prstGeom prst="rect">
            <a:avLst/>
          </a:prstGeom>
        </p:spPr>
      </p:pic>
      <p:sp>
        <p:nvSpPr>
          <p:cNvPr id="7" name="Metin kutusu 6">
            <a:extLst>
              <a:ext uri="{FF2B5EF4-FFF2-40B4-BE49-F238E27FC236}">
                <a16:creationId xmlns:a16="http://schemas.microsoft.com/office/drawing/2014/main" id="{11FE276F-2480-04B2-F0D7-0575691F7B21}"/>
              </a:ext>
            </a:extLst>
          </p:cNvPr>
          <p:cNvSpPr txBox="1"/>
          <p:nvPr/>
        </p:nvSpPr>
        <p:spPr>
          <a:xfrm>
            <a:off x="2685327" y="6180881"/>
            <a:ext cx="8993123" cy="369332"/>
          </a:xfrm>
          <a:prstGeom prst="rect">
            <a:avLst/>
          </a:prstGeom>
          <a:noFill/>
        </p:spPr>
        <p:txBody>
          <a:bodyPr wrap="square">
            <a:spAutoFit/>
          </a:bodyPr>
          <a:lstStyle/>
          <a:p>
            <a:r>
              <a:rPr lang="tr-TR" dirty="0"/>
              <a:t>https://www.palyatifbakim.org.tr/images/klavuzlar/PALYATIF_BAKIMDA_AGRI_TEDAVISI.pdf</a:t>
            </a:r>
          </a:p>
        </p:txBody>
      </p:sp>
    </p:spTree>
    <p:extLst>
      <p:ext uri="{BB962C8B-B14F-4D97-AF65-F5344CB8AC3E}">
        <p14:creationId xmlns:p14="http://schemas.microsoft.com/office/powerpoint/2010/main" val="11065178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3"/>
          <a:stretch>
            <a:fillRect/>
          </a:stretch>
        </p:blipFill>
        <p:spPr>
          <a:xfrm>
            <a:off x="513460" y="468924"/>
            <a:ext cx="10874500" cy="4489939"/>
          </a:xfrm>
          <a:prstGeom prst="rect">
            <a:avLst/>
          </a:prstGeom>
        </p:spPr>
      </p:pic>
      <p:pic>
        <p:nvPicPr>
          <p:cNvPr id="2" name="Resim 1"/>
          <p:cNvPicPr>
            <a:picLocks noChangeAspect="1"/>
          </p:cNvPicPr>
          <p:nvPr/>
        </p:nvPicPr>
        <p:blipFill>
          <a:blip r:embed="rId4"/>
          <a:stretch>
            <a:fillRect/>
          </a:stretch>
        </p:blipFill>
        <p:spPr>
          <a:xfrm>
            <a:off x="2270247" y="5233791"/>
            <a:ext cx="2325199" cy="1484602"/>
          </a:xfrm>
          <a:prstGeom prst="rect">
            <a:avLst/>
          </a:prstGeom>
        </p:spPr>
      </p:pic>
      <p:pic>
        <p:nvPicPr>
          <p:cNvPr id="3" name="Resim 2"/>
          <p:cNvPicPr>
            <a:picLocks noChangeAspect="1"/>
          </p:cNvPicPr>
          <p:nvPr/>
        </p:nvPicPr>
        <p:blipFill>
          <a:blip r:embed="rId5"/>
          <a:stretch>
            <a:fillRect/>
          </a:stretch>
        </p:blipFill>
        <p:spPr>
          <a:xfrm>
            <a:off x="6201507" y="5083982"/>
            <a:ext cx="2368061" cy="1634411"/>
          </a:xfrm>
          <a:prstGeom prst="rect">
            <a:avLst/>
          </a:prstGeom>
        </p:spPr>
      </p:pic>
      <p:sp>
        <p:nvSpPr>
          <p:cNvPr id="5" name="Metin kutusu 4">
            <a:extLst>
              <a:ext uri="{FF2B5EF4-FFF2-40B4-BE49-F238E27FC236}">
                <a16:creationId xmlns:a16="http://schemas.microsoft.com/office/drawing/2014/main" id="{C0ADA8F2-D6EA-8604-715E-91777813B99D}"/>
              </a:ext>
            </a:extLst>
          </p:cNvPr>
          <p:cNvSpPr txBox="1"/>
          <p:nvPr/>
        </p:nvSpPr>
        <p:spPr>
          <a:xfrm>
            <a:off x="7801337" y="5926238"/>
            <a:ext cx="3586623" cy="430887"/>
          </a:xfrm>
          <a:prstGeom prst="rect">
            <a:avLst/>
          </a:prstGeom>
          <a:noFill/>
        </p:spPr>
        <p:txBody>
          <a:bodyPr wrap="square">
            <a:spAutoFit/>
          </a:bodyPr>
          <a:lstStyle/>
          <a:p>
            <a:r>
              <a:rPr lang="tr-TR" sz="1100" dirty="0"/>
              <a:t>https://www.palyatifbakim.org.tr/images/klavuzlar/PALYATIF_BAKIMDA_AGRI_TEDAVISI.pdf</a:t>
            </a:r>
          </a:p>
        </p:txBody>
      </p:sp>
    </p:spTree>
    <p:extLst>
      <p:ext uri="{BB962C8B-B14F-4D97-AF65-F5344CB8AC3E}">
        <p14:creationId xmlns:p14="http://schemas.microsoft.com/office/powerpoint/2010/main" val="38141926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78877" y="4489939"/>
            <a:ext cx="10515600" cy="854685"/>
          </a:xfrm>
        </p:spPr>
        <p:txBody>
          <a:bodyPr>
            <a:normAutofit/>
          </a:bodyPr>
          <a:lstStyle/>
          <a:p>
            <a:pPr marL="0" indent="0">
              <a:buNone/>
            </a:pPr>
            <a:r>
              <a:rPr lang="tr-TR" sz="2000" dirty="0"/>
              <a:t>Her basamakta analjeziklerin etkisini artıran </a:t>
            </a:r>
            <a:r>
              <a:rPr lang="tr-TR" sz="2000" dirty="0" err="1"/>
              <a:t>adjuvanlar</a:t>
            </a:r>
            <a:r>
              <a:rPr lang="tr-TR" sz="2000" dirty="0"/>
              <a:t> eklenebilir.</a:t>
            </a:r>
          </a:p>
        </p:txBody>
      </p:sp>
      <p:pic>
        <p:nvPicPr>
          <p:cNvPr id="4" name="Resim 3"/>
          <p:cNvPicPr>
            <a:picLocks noChangeAspect="1"/>
          </p:cNvPicPr>
          <p:nvPr/>
        </p:nvPicPr>
        <p:blipFill>
          <a:blip r:embed="rId3"/>
          <a:stretch>
            <a:fillRect/>
          </a:stretch>
        </p:blipFill>
        <p:spPr>
          <a:xfrm>
            <a:off x="870806" y="1090246"/>
            <a:ext cx="10482994" cy="3200400"/>
          </a:xfrm>
          <a:prstGeom prst="rect">
            <a:avLst/>
          </a:prstGeom>
        </p:spPr>
      </p:pic>
      <p:pic>
        <p:nvPicPr>
          <p:cNvPr id="2" name="Resim 1"/>
          <p:cNvPicPr>
            <a:picLocks noChangeAspect="1"/>
          </p:cNvPicPr>
          <p:nvPr/>
        </p:nvPicPr>
        <p:blipFill>
          <a:blip r:embed="rId4"/>
          <a:stretch>
            <a:fillRect/>
          </a:stretch>
        </p:blipFill>
        <p:spPr>
          <a:xfrm>
            <a:off x="8421932" y="4917281"/>
            <a:ext cx="2386746" cy="1569572"/>
          </a:xfrm>
          <a:prstGeom prst="rect">
            <a:avLst/>
          </a:prstGeom>
        </p:spPr>
      </p:pic>
    </p:spTree>
    <p:extLst>
      <p:ext uri="{BB962C8B-B14F-4D97-AF65-F5344CB8AC3E}">
        <p14:creationId xmlns:p14="http://schemas.microsoft.com/office/powerpoint/2010/main" val="21394098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AĞRI</a:t>
            </a:r>
          </a:p>
        </p:txBody>
      </p:sp>
      <p:sp>
        <p:nvSpPr>
          <p:cNvPr id="3" name="İçerik Yer Tutucusu 2"/>
          <p:cNvSpPr>
            <a:spLocks noGrp="1"/>
          </p:cNvSpPr>
          <p:nvPr>
            <p:ph idx="1"/>
          </p:nvPr>
        </p:nvSpPr>
        <p:spPr/>
        <p:txBody>
          <a:bodyPr>
            <a:normAutofit/>
          </a:bodyPr>
          <a:lstStyle/>
          <a:p>
            <a:r>
              <a:rPr lang="tr-TR" dirty="0"/>
              <a:t>Öncelikle oral yol </a:t>
            </a:r>
          </a:p>
          <a:p>
            <a:r>
              <a:rPr lang="tr-TR" dirty="0"/>
              <a:t>Kişiye özgü doz ayarlaması</a:t>
            </a:r>
          </a:p>
          <a:p>
            <a:r>
              <a:rPr lang="tr-TR" dirty="0"/>
              <a:t>Yan etki </a:t>
            </a:r>
            <a:r>
              <a:rPr lang="tr-TR" dirty="0" err="1"/>
              <a:t>profilaksisi</a:t>
            </a:r>
            <a:r>
              <a:rPr lang="tr-TR" dirty="0"/>
              <a:t> ve tedavisi uygulanmalı</a:t>
            </a:r>
          </a:p>
          <a:p>
            <a:r>
              <a:rPr lang="tr-TR" dirty="0"/>
              <a:t>Akut ağrı krizlerinde ise </a:t>
            </a:r>
            <a:r>
              <a:rPr lang="tr-TR" dirty="0" err="1"/>
              <a:t>parenteral</a:t>
            </a:r>
            <a:r>
              <a:rPr lang="tr-TR" dirty="0"/>
              <a:t> yol tercih edilmeli </a:t>
            </a:r>
          </a:p>
        </p:txBody>
      </p:sp>
    </p:spTree>
    <p:extLst>
      <p:ext uri="{BB962C8B-B14F-4D97-AF65-F5344CB8AC3E}">
        <p14:creationId xmlns:p14="http://schemas.microsoft.com/office/powerpoint/2010/main" val="37488113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AĞRI</a:t>
            </a:r>
          </a:p>
        </p:txBody>
      </p:sp>
      <p:sp>
        <p:nvSpPr>
          <p:cNvPr id="3" name="İçerik Yer Tutucusu 2"/>
          <p:cNvSpPr>
            <a:spLocks noGrp="1"/>
          </p:cNvSpPr>
          <p:nvPr>
            <p:ph idx="1"/>
          </p:nvPr>
        </p:nvSpPr>
        <p:spPr/>
        <p:txBody>
          <a:bodyPr/>
          <a:lstStyle/>
          <a:p>
            <a:r>
              <a:rPr lang="tr-TR" dirty="0" err="1"/>
              <a:t>Opioidlerin</a:t>
            </a:r>
            <a:r>
              <a:rPr lang="tr-TR" dirty="0"/>
              <a:t> yan etkileri;</a:t>
            </a:r>
          </a:p>
          <a:p>
            <a:pPr>
              <a:buFont typeface="Courier New" panose="02070309020205020404" pitchFamily="49" charset="0"/>
              <a:buChar char="o"/>
            </a:pPr>
            <a:r>
              <a:rPr lang="tr-TR" dirty="0"/>
              <a:t>Kabızlık</a:t>
            </a:r>
          </a:p>
          <a:p>
            <a:pPr>
              <a:buFont typeface="Courier New" panose="02070309020205020404" pitchFamily="49" charset="0"/>
              <a:buChar char="o"/>
            </a:pPr>
            <a:r>
              <a:rPr lang="tr-TR" dirty="0"/>
              <a:t>Bulantı-kusma</a:t>
            </a:r>
          </a:p>
          <a:p>
            <a:pPr>
              <a:buFont typeface="Courier New" panose="02070309020205020404" pitchFamily="49" charset="0"/>
              <a:buChar char="o"/>
            </a:pPr>
            <a:r>
              <a:rPr lang="tr-TR" dirty="0" err="1"/>
              <a:t>Sedasyon</a:t>
            </a:r>
            <a:endParaRPr lang="tr-TR" dirty="0"/>
          </a:p>
          <a:p>
            <a:pPr>
              <a:buFont typeface="Courier New" panose="02070309020205020404" pitchFamily="49" charset="0"/>
              <a:buChar char="o"/>
            </a:pPr>
            <a:r>
              <a:rPr lang="tr-TR" dirty="0"/>
              <a:t>Solunum depresyonu </a:t>
            </a:r>
          </a:p>
          <a:p>
            <a:pPr marL="0" indent="0">
              <a:buNone/>
            </a:pPr>
            <a:r>
              <a:rPr lang="tr-TR" dirty="0">
                <a:sym typeface="Wingdings" panose="05000000000000000000" pitchFamily="2" charset="2"/>
              </a:rPr>
              <a:t></a:t>
            </a:r>
            <a:r>
              <a:rPr lang="tr-TR" dirty="0"/>
              <a:t>dikkatli olunmalı ve bu doğrultuda tedavi yönetimi gerçekleştirilmeli</a:t>
            </a:r>
          </a:p>
        </p:txBody>
      </p:sp>
    </p:spTree>
    <p:extLst>
      <p:ext uri="{BB962C8B-B14F-4D97-AF65-F5344CB8AC3E}">
        <p14:creationId xmlns:p14="http://schemas.microsoft.com/office/powerpoint/2010/main" val="32355484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AĞRI</a:t>
            </a:r>
          </a:p>
        </p:txBody>
      </p:sp>
      <p:sp>
        <p:nvSpPr>
          <p:cNvPr id="3" name="İçerik Yer Tutucusu 2"/>
          <p:cNvSpPr>
            <a:spLocks noGrp="1"/>
          </p:cNvSpPr>
          <p:nvPr>
            <p:ph idx="1"/>
          </p:nvPr>
        </p:nvSpPr>
        <p:spPr/>
        <p:txBody>
          <a:bodyPr/>
          <a:lstStyle/>
          <a:p>
            <a:r>
              <a:rPr lang="tr-TR" dirty="0"/>
              <a:t> </a:t>
            </a:r>
            <a:r>
              <a:rPr lang="tr-TR" dirty="0" err="1"/>
              <a:t>İnvazif</a:t>
            </a:r>
            <a:r>
              <a:rPr lang="tr-TR" dirty="0"/>
              <a:t> ağrı tedavisinde ise etiyolojiye yönelik çeşitli yöntemler</a:t>
            </a:r>
          </a:p>
          <a:p>
            <a:pPr marL="0" indent="0">
              <a:buNone/>
            </a:pPr>
            <a:r>
              <a:rPr lang="tr-TR" dirty="0"/>
              <a:t>                     </a:t>
            </a:r>
            <a:r>
              <a:rPr lang="tr-TR" dirty="0">
                <a:sym typeface="Wingdings" panose="05000000000000000000" pitchFamily="2" charset="2"/>
              </a:rPr>
              <a:t></a:t>
            </a:r>
            <a:r>
              <a:rPr lang="tr-TR" dirty="0"/>
              <a:t> sinir blokları, ablatif teknikler</a:t>
            </a:r>
          </a:p>
          <a:p>
            <a:r>
              <a:rPr lang="tr-TR" dirty="0"/>
              <a:t> </a:t>
            </a:r>
            <a:r>
              <a:rPr lang="tr-TR" dirty="0" err="1"/>
              <a:t>Non-invazif</a:t>
            </a:r>
            <a:r>
              <a:rPr lang="tr-TR" dirty="0"/>
              <a:t>, </a:t>
            </a:r>
            <a:r>
              <a:rPr lang="tr-TR" dirty="0" err="1"/>
              <a:t>non</a:t>
            </a:r>
            <a:r>
              <a:rPr lang="tr-TR" dirty="0"/>
              <a:t>-farmakolojik tedavi yöntemleri </a:t>
            </a:r>
          </a:p>
          <a:p>
            <a:pPr marL="0" indent="0">
              <a:buNone/>
            </a:pPr>
            <a:r>
              <a:rPr lang="tr-TR" dirty="0"/>
              <a:t>                     </a:t>
            </a:r>
            <a:r>
              <a:rPr lang="tr-TR" dirty="0">
                <a:sym typeface="Wingdings" panose="05000000000000000000" pitchFamily="2" charset="2"/>
              </a:rPr>
              <a:t></a:t>
            </a:r>
            <a:r>
              <a:rPr lang="tr-TR" dirty="0"/>
              <a:t>akupunktur, hipnoz, meditasyon</a:t>
            </a:r>
          </a:p>
        </p:txBody>
      </p:sp>
    </p:spTree>
    <p:extLst>
      <p:ext uri="{BB962C8B-B14F-4D97-AF65-F5344CB8AC3E}">
        <p14:creationId xmlns:p14="http://schemas.microsoft.com/office/powerpoint/2010/main" val="5510553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 DSÖ’ne göre palyatif bakım:</a:t>
            </a:r>
          </a:p>
        </p:txBody>
      </p:sp>
      <p:sp>
        <p:nvSpPr>
          <p:cNvPr id="3" name="İçerik Yer Tutucusu 2"/>
          <p:cNvSpPr>
            <a:spLocks noGrp="1"/>
          </p:cNvSpPr>
          <p:nvPr>
            <p:ph idx="1"/>
          </p:nvPr>
        </p:nvSpPr>
        <p:spPr/>
        <p:txBody>
          <a:bodyPr>
            <a:normAutofit/>
          </a:bodyPr>
          <a:lstStyle/>
          <a:p>
            <a:r>
              <a:rPr lang="tr-TR" sz="2800" dirty="0"/>
              <a:t>Güncel tanımı doğrultusunda palyatif bakım; yaşamı tehdit eden hastalığa ilişkin problemle karşı karşıya kalan hasta ve ailesinin spiritüel, psikososyal, fiziksel ve diğer problemleri ile ağrının değerlendirilmesi, erken teşhisle acının dindirilmesi, tedavisi ve önlenmesi yoluyla yaşam kalitesini artıran bir yaklaşımdır  (WHO, 2020a). </a:t>
            </a:r>
          </a:p>
          <a:p>
            <a:r>
              <a:rPr lang="tr-TR" sz="2800" dirty="0"/>
              <a:t>Dünya Sağlık Örgütü, ağrının giderilmesini palyatif bakımın önemli bir bileşeni görerek hastanın emosyonel, fiziksel ve spiritüel ihtiyaçlarını önemsemektedir. </a:t>
            </a:r>
          </a:p>
          <a:p>
            <a:pPr marL="0" indent="0">
              <a:buNone/>
            </a:pPr>
            <a:endParaRPr lang="tr-TR" dirty="0"/>
          </a:p>
        </p:txBody>
      </p:sp>
    </p:spTree>
    <p:extLst>
      <p:ext uri="{BB962C8B-B14F-4D97-AF65-F5344CB8AC3E}">
        <p14:creationId xmlns:p14="http://schemas.microsoft.com/office/powerpoint/2010/main" val="32686291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Bulantı</a:t>
            </a:r>
          </a:p>
        </p:txBody>
      </p:sp>
      <p:sp>
        <p:nvSpPr>
          <p:cNvPr id="3" name="İçerik Yer Tutucusu 2"/>
          <p:cNvSpPr>
            <a:spLocks noGrp="1"/>
          </p:cNvSpPr>
          <p:nvPr>
            <p:ph idx="1"/>
          </p:nvPr>
        </p:nvSpPr>
        <p:spPr/>
        <p:txBody>
          <a:bodyPr>
            <a:normAutofit/>
          </a:bodyPr>
          <a:lstStyle/>
          <a:p>
            <a:r>
              <a:rPr lang="tr-TR" dirty="0" err="1"/>
              <a:t>Primer</a:t>
            </a:r>
            <a:r>
              <a:rPr lang="tr-TR" dirty="0"/>
              <a:t> hastalık veya uygulanan tedavi yöntemlerine bağlı </a:t>
            </a:r>
          </a:p>
          <a:p>
            <a:r>
              <a:rPr lang="tr-TR" dirty="0"/>
              <a:t>Tedavi etiyolojiye göre planlanmalı </a:t>
            </a:r>
          </a:p>
          <a:p>
            <a:pPr>
              <a:buFont typeface="Wingdings" panose="05000000000000000000" pitchFamily="2" charset="2"/>
              <a:buChar char="§"/>
            </a:pPr>
            <a:r>
              <a:rPr lang="tr-TR" dirty="0" err="1"/>
              <a:t>antihistaminikler</a:t>
            </a:r>
            <a:endParaRPr lang="tr-TR" dirty="0"/>
          </a:p>
          <a:p>
            <a:pPr>
              <a:buFont typeface="Wingdings" panose="05000000000000000000" pitchFamily="2" charset="2"/>
              <a:buChar char="§"/>
            </a:pPr>
            <a:r>
              <a:rPr lang="tr-TR" dirty="0" err="1"/>
              <a:t>prokinetik</a:t>
            </a:r>
            <a:r>
              <a:rPr lang="tr-TR" dirty="0"/>
              <a:t> ajanlar</a:t>
            </a:r>
          </a:p>
          <a:p>
            <a:pPr>
              <a:buFont typeface="Wingdings" panose="05000000000000000000" pitchFamily="2" charset="2"/>
              <a:buChar char="§"/>
            </a:pPr>
            <a:r>
              <a:rPr lang="tr-TR" dirty="0" err="1"/>
              <a:t>kortikosteroidler</a:t>
            </a:r>
            <a:endParaRPr lang="tr-TR" dirty="0"/>
          </a:p>
          <a:p>
            <a:pPr>
              <a:buFont typeface="Wingdings" panose="05000000000000000000" pitchFamily="2" charset="2"/>
              <a:buChar char="§"/>
            </a:pPr>
            <a:r>
              <a:rPr lang="tr-TR" dirty="0" err="1"/>
              <a:t>dopamin-seratonin</a:t>
            </a:r>
            <a:r>
              <a:rPr lang="tr-TR" dirty="0"/>
              <a:t> antagonistleri </a:t>
            </a:r>
          </a:p>
          <a:p>
            <a:pPr>
              <a:buFont typeface="Wingdings" panose="05000000000000000000" pitchFamily="2" charset="2"/>
              <a:buChar char="à"/>
            </a:pPr>
            <a:r>
              <a:rPr lang="tr-TR" dirty="0" err="1">
                <a:sym typeface="Wingdings" panose="05000000000000000000" pitchFamily="2" charset="2"/>
              </a:rPr>
              <a:t>Opioid</a:t>
            </a:r>
            <a:r>
              <a:rPr lang="tr-TR" dirty="0">
                <a:sym typeface="Wingdings" panose="05000000000000000000" pitchFamily="2" charset="2"/>
              </a:rPr>
              <a:t> kaynaklı; </a:t>
            </a:r>
            <a:r>
              <a:rPr lang="tr-TR" dirty="0" err="1">
                <a:sym typeface="Wingdings" panose="05000000000000000000" pitchFamily="2" charset="2"/>
              </a:rPr>
              <a:t>haloperidol</a:t>
            </a:r>
            <a:r>
              <a:rPr lang="tr-TR" dirty="0">
                <a:sym typeface="Wingdings" panose="05000000000000000000" pitchFamily="2" charset="2"/>
              </a:rPr>
              <a:t> , </a:t>
            </a:r>
            <a:r>
              <a:rPr lang="tr-TR" dirty="0" err="1"/>
              <a:t>metoklopramid</a:t>
            </a:r>
            <a:r>
              <a:rPr lang="tr-TR" dirty="0"/>
              <a:t> </a:t>
            </a:r>
          </a:p>
          <a:p>
            <a:pPr>
              <a:buFont typeface="Wingdings" panose="05000000000000000000" pitchFamily="2" charset="2"/>
              <a:buChar char="à"/>
            </a:pPr>
            <a:r>
              <a:rPr lang="tr-TR" dirty="0"/>
              <a:t>Kemoterapiye bağlı; </a:t>
            </a:r>
            <a:r>
              <a:rPr lang="tr-TR" dirty="0" err="1"/>
              <a:t>kortikosteroid</a:t>
            </a:r>
            <a:endParaRPr lang="tr-TR" dirty="0"/>
          </a:p>
        </p:txBody>
      </p:sp>
      <p:pic>
        <p:nvPicPr>
          <p:cNvPr id="4" name="Resim 3"/>
          <p:cNvPicPr>
            <a:picLocks noChangeAspect="1"/>
          </p:cNvPicPr>
          <p:nvPr/>
        </p:nvPicPr>
        <p:blipFill>
          <a:blip r:embed="rId3"/>
          <a:stretch>
            <a:fillRect/>
          </a:stretch>
        </p:blipFill>
        <p:spPr>
          <a:xfrm>
            <a:off x="8605471" y="3235457"/>
            <a:ext cx="2250098" cy="1311554"/>
          </a:xfrm>
          <a:prstGeom prst="rect">
            <a:avLst/>
          </a:prstGeom>
        </p:spPr>
      </p:pic>
      <p:pic>
        <p:nvPicPr>
          <p:cNvPr id="5" name="Resim 4"/>
          <p:cNvPicPr>
            <a:picLocks noChangeAspect="1"/>
          </p:cNvPicPr>
          <p:nvPr/>
        </p:nvPicPr>
        <p:blipFill>
          <a:blip r:embed="rId4"/>
          <a:stretch>
            <a:fillRect/>
          </a:stretch>
        </p:blipFill>
        <p:spPr>
          <a:xfrm>
            <a:off x="8605471" y="4856638"/>
            <a:ext cx="2247900" cy="1100205"/>
          </a:xfrm>
          <a:prstGeom prst="rect">
            <a:avLst/>
          </a:prstGeom>
        </p:spPr>
      </p:pic>
    </p:spTree>
    <p:extLst>
      <p:ext uri="{BB962C8B-B14F-4D97-AF65-F5344CB8AC3E}">
        <p14:creationId xmlns:p14="http://schemas.microsoft.com/office/powerpoint/2010/main" val="655989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Kabızlık</a:t>
            </a:r>
          </a:p>
        </p:txBody>
      </p:sp>
      <p:sp>
        <p:nvSpPr>
          <p:cNvPr id="3" name="İçerik Yer Tutucusu 2"/>
          <p:cNvSpPr>
            <a:spLocks noGrp="1"/>
          </p:cNvSpPr>
          <p:nvPr>
            <p:ph idx="1"/>
          </p:nvPr>
        </p:nvSpPr>
        <p:spPr/>
        <p:txBody>
          <a:bodyPr/>
          <a:lstStyle/>
          <a:p>
            <a:r>
              <a:rPr lang="tr-TR" b="0" i="0" dirty="0">
                <a:solidFill>
                  <a:srgbClr val="232323"/>
                </a:solidFill>
                <a:effectLst/>
                <a:highlight>
                  <a:srgbClr val="FFFFFF"/>
                </a:highlight>
              </a:rPr>
              <a:t>Kabızlığın tedavisi başlangıçta altta yatan, potansiyel olarak geri döndürülebilir faktörlerin ele alınmasıyla başlar </a:t>
            </a:r>
          </a:p>
          <a:p>
            <a:r>
              <a:rPr lang="tr-TR" dirty="0"/>
              <a:t>Organik bir neden yoksa semptomatik tedavi</a:t>
            </a:r>
          </a:p>
        </p:txBody>
      </p:sp>
      <p:pic>
        <p:nvPicPr>
          <p:cNvPr id="4" name="Resim 3"/>
          <p:cNvPicPr>
            <a:picLocks noChangeAspect="1"/>
          </p:cNvPicPr>
          <p:nvPr/>
        </p:nvPicPr>
        <p:blipFill>
          <a:blip r:embed="rId3"/>
          <a:stretch>
            <a:fillRect/>
          </a:stretch>
        </p:blipFill>
        <p:spPr>
          <a:xfrm>
            <a:off x="2494083" y="3248390"/>
            <a:ext cx="5125915" cy="3211025"/>
          </a:xfrm>
          <a:prstGeom prst="rect">
            <a:avLst/>
          </a:prstGeom>
        </p:spPr>
      </p:pic>
      <p:pic>
        <p:nvPicPr>
          <p:cNvPr id="5" name="Resim 4"/>
          <p:cNvPicPr>
            <a:picLocks noChangeAspect="1"/>
          </p:cNvPicPr>
          <p:nvPr/>
        </p:nvPicPr>
        <p:blipFill>
          <a:blip r:embed="rId4"/>
          <a:stretch>
            <a:fillRect/>
          </a:stretch>
        </p:blipFill>
        <p:spPr>
          <a:xfrm>
            <a:off x="9132276" y="4338651"/>
            <a:ext cx="1144037" cy="2120764"/>
          </a:xfrm>
          <a:prstGeom prst="rect">
            <a:avLst/>
          </a:prstGeom>
        </p:spPr>
      </p:pic>
    </p:spTree>
    <p:extLst>
      <p:ext uri="{BB962C8B-B14F-4D97-AF65-F5344CB8AC3E}">
        <p14:creationId xmlns:p14="http://schemas.microsoft.com/office/powerpoint/2010/main" val="24420046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lstStyle/>
          <a:p>
            <a:r>
              <a:rPr lang="tr-TR" dirty="0"/>
              <a:t>Nefes Darlığı</a:t>
            </a:r>
          </a:p>
        </p:txBody>
      </p:sp>
      <p:sp>
        <p:nvSpPr>
          <p:cNvPr id="5" name="İçerik Yer Tutucusu 4"/>
          <p:cNvSpPr>
            <a:spLocks noGrp="1"/>
          </p:cNvSpPr>
          <p:nvPr>
            <p:ph sz="half" idx="2"/>
          </p:nvPr>
        </p:nvSpPr>
        <p:spPr/>
        <p:txBody>
          <a:bodyPr>
            <a:normAutofit/>
          </a:bodyPr>
          <a:lstStyle/>
          <a:p>
            <a:pPr marL="0" indent="0">
              <a:buNone/>
            </a:pPr>
            <a:endParaRPr lang="tr-TR" dirty="0"/>
          </a:p>
        </p:txBody>
      </p:sp>
      <p:pic>
        <p:nvPicPr>
          <p:cNvPr id="9" name="İçerik Yer Tutucusu 5">
            <a:extLst>
              <a:ext uri="{FF2B5EF4-FFF2-40B4-BE49-F238E27FC236}">
                <a16:creationId xmlns:a16="http://schemas.microsoft.com/office/drawing/2014/main" id="{A6556944-5C7C-A6A6-CA57-F27FD2C80167}"/>
              </a:ext>
            </a:extLst>
          </p:cNvPr>
          <p:cNvPicPr>
            <a:picLocks noGrp="1" noChangeAspect="1"/>
          </p:cNvPicPr>
          <p:nvPr>
            <p:ph sz="half" idx="1"/>
          </p:nvPr>
        </p:nvPicPr>
        <p:blipFill>
          <a:blip r:embed="rId3"/>
          <a:stretch>
            <a:fillRect/>
          </a:stretch>
        </p:blipFill>
        <p:spPr>
          <a:xfrm>
            <a:off x="462987" y="1481559"/>
            <a:ext cx="5709213" cy="4695404"/>
          </a:xfrm>
        </p:spPr>
      </p:pic>
    </p:spTree>
    <p:extLst>
      <p:ext uri="{BB962C8B-B14F-4D97-AF65-F5344CB8AC3E}">
        <p14:creationId xmlns:p14="http://schemas.microsoft.com/office/powerpoint/2010/main" val="6180734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Nefes Darlığı</a:t>
            </a:r>
          </a:p>
        </p:txBody>
      </p:sp>
      <p:sp>
        <p:nvSpPr>
          <p:cNvPr id="3" name="İçerik Yer Tutucusu 2"/>
          <p:cNvSpPr>
            <a:spLocks noGrp="1"/>
          </p:cNvSpPr>
          <p:nvPr>
            <p:ph idx="1"/>
          </p:nvPr>
        </p:nvSpPr>
        <p:spPr/>
        <p:txBody>
          <a:bodyPr>
            <a:normAutofit/>
          </a:bodyPr>
          <a:lstStyle/>
          <a:p>
            <a:r>
              <a:rPr lang="tr-TR" b="0" i="0" dirty="0">
                <a:solidFill>
                  <a:srgbClr val="232323"/>
                </a:solidFill>
                <a:effectLst/>
                <a:highlight>
                  <a:srgbClr val="FFFFFF"/>
                </a:highlight>
              </a:rPr>
              <a:t>Amerikan Klinik Onkoloji Derneği, Amerikan Göğüs Hekimleri Koleji (ACCP), ACP, Amerikan Toraks Derneği (ATS), Kanada Toraks Derneği, kılavuzları ileri terminal hastalığı olan hastalarda solunum depresyonu riskine karşı dikkatli olunarak  </a:t>
            </a:r>
            <a:r>
              <a:rPr lang="tr-TR" b="0" i="0" dirty="0">
                <a:solidFill>
                  <a:srgbClr val="FF0000"/>
                </a:solidFill>
                <a:effectLst/>
                <a:highlight>
                  <a:srgbClr val="FFFFFF"/>
                </a:highlight>
              </a:rPr>
              <a:t>sistemik </a:t>
            </a:r>
            <a:r>
              <a:rPr lang="tr-TR" b="0" i="0" dirty="0" err="1">
                <a:solidFill>
                  <a:srgbClr val="FF0000"/>
                </a:solidFill>
                <a:effectLst/>
                <a:highlight>
                  <a:srgbClr val="FFFFFF"/>
                </a:highlight>
              </a:rPr>
              <a:t>opioidlerin</a:t>
            </a:r>
            <a:r>
              <a:rPr lang="tr-TR" b="0" i="0" dirty="0">
                <a:solidFill>
                  <a:srgbClr val="FF0000"/>
                </a:solidFill>
                <a:effectLst/>
                <a:highlight>
                  <a:srgbClr val="FFFFFF"/>
                </a:highlight>
              </a:rPr>
              <a:t> </a:t>
            </a:r>
            <a:r>
              <a:rPr lang="tr-TR" b="0" i="0" dirty="0">
                <a:solidFill>
                  <a:srgbClr val="232323"/>
                </a:solidFill>
                <a:effectLst/>
                <a:highlight>
                  <a:srgbClr val="FFFFFF"/>
                </a:highlight>
              </a:rPr>
              <a:t>kullanımını önermektedir.</a:t>
            </a:r>
          </a:p>
          <a:p>
            <a:r>
              <a:rPr lang="tr-TR" dirty="0"/>
              <a:t>Panik atak ve anksiyete ; kısa etki süreli benzodiazepinler ve nöroleptikler </a:t>
            </a:r>
          </a:p>
          <a:p>
            <a:r>
              <a:rPr lang="tr-TR" dirty="0" err="1"/>
              <a:t>Kortikosteroidler</a:t>
            </a:r>
            <a:r>
              <a:rPr lang="tr-TR" dirty="0"/>
              <a:t> ; </a:t>
            </a:r>
            <a:r>
              <a:rPr lang="tr-TR" dirty="0" err="1"/>
              <a:t>bronkodilatatör</a:t>
            </a:r>
            <a:r>
              <a:rPr lang="tr-TR" dirty="0"/>
              <a:t>, </a:t>
            </a:r>
            <a:r>
              <a:rPr lang="tr-TR" dirty="0" err="1"/>
              <a:t>antiödem</a:t>
            </a:r>
            <a:r>
              <a:rPr lang="tr-TR" dirty="0"/>
              <a:t>, </a:t>
            </a:r>
            <a:r>
              <a:rPr lang="tr-TR" dirty="0" err="1"/>
              <a:t>antienflamatuvar</a:t>
            </a:r>
            <a:r>
              <a:rPr lang="tr-TR" dirty="0"/>
              <a:t> etki</a:t>
            </a:r>
          </a:p>
          <a:p>
            <a:r>
              <a:rPr lang="tr-TR" dirty="0" err="1"/>
              <a:t>Postural</a:t>
            </a:r>
            <a:r>
              <a:rPr lang="tr-TR" dirty="0"/>
              <a:t> drenaj, oda havasının nemlendirilmesi, pozisyon değişikliği, </a:t>
            </a:r>
            <a:r>
              <a:rPr lang="tr-TR" dirty="0" err="1"/>
              <a:t>bronkodilatatör</a:t>
            </a:r>
            <a:r>
              <a:rPr lang="tr-TR" dirty="0"/>
              <a:t>, </a:t>
            </a:r>
            <a:r>
              <a:rPr lang="tr-TR" dirty="0" err="1"/>
              <a:t>mukolitik</a:t>
            </a:r>
            <a:r>
              <a:rPr lang="tr-TR" dirty="0"/>
              <a:t>, </a:t>
            </a:r>
            <a:r>
              <a:rPr lang="tr-TR" dirty="0" err="1"/>
              <a:t>antienflamatuvar</a:t>
            </a:r>
            <a:r>
              <a:rPr lang="tr-TR" dirty="0"/>
              <a:t> ajanlar, oksijen</a:t>
            </a:r>
          </a:p>
        </p:txBody>
      </p:sp>
    </p:spTree>
    <p:extLst>
      <p:ext uri="{BB962C8B-B14F-4D97-AF65-F5344CB8AC3E}">
        <p14:creationId xmlns:p14="http://schemas.microsoft.com/office/powerpoint/2010/main" val="18174371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Ödem</a:t>
            </a:r>
          </a:p>
        </p:txBody>
      </p:sp>
      <p:sp>
        <p:nvSpPr>
          <p:cNvPr id="3" name="İçerik Yer Tutucusu 2"/>
          <p:cNvSpPr>
            <a:spLocks noGrp="1"/>
          </p:cNvSpPr>
          <p:nvPr>
            <p:ph idx="1"/>
          </p:nvPr>
        </p:nvSpPr>
        <p:spPr/>
        <p:txBody>
          <a:bodyPr/>
          <a:lstStyle/>
          <a:p>
            <a:r>
              <a:rPr lang="tr-TR" dirty="0"/>
              <a:t>İlerlemiş </a:t>
            </a:r>
            <a:r>
              <a:rPr lang="tr-TR" dirty="0" err="1"/>
              <a:t>hastalık</a:t>
            </a:r>
            <a:r>
              <a:rPr lang="tr-TR" dirty="0" err="1">
                <a:sym typeface="Wingdings" panose="05000000000000000000" pitchFamily="2" charset="2"/>
              </a:rPr>
              <a:t></a:t>
            </a:r>
            <a:r>
              <a:rPr lang="tr-TR" dirty="0" err="1"/>
              <a:t>hipoalbüminemi</a:t>
            </a:r>
            <a:r>
              <a:rPr lang="tr-TR" dirty="0"/>
              <a:t> </a:t>
            </a:r>
            <a:r>
              <a:rPr lang="tr-TR" dirty="0">
                <a:sym typeface="Wingdings" panose="05000000000000000000" pitchFamily="2" charset="2"/>
              </a:rPr>
              <a:t></a:t>
            </a:r>
            <a:r>
              <a:rPr lang="tr-TR" dirty="0" err="1"/>
              <a:t>onkotik</a:t>
            </a:r>
            <a:r>
              <a:rPr lang="tr-TR" dirty="0"/>
              <a:t> basınç azalması</a:t>
            </a:r>
          </a:p>
          <a:p>
            <a:r>
              <a:rPr lang="tr-TR" dirty="0"/>
              <a:t>Sebebe yönelik olarak tedavi planlanmalı </a:t>
            </a:r>
          </a:p>
          <a:p>
            <a:endParaRPr lang="tr-TR" dirty="0"/>
          </a:p>
        </p:txBody>
      </p:sp>
    </p:spTree>
    <p:extLst>
      <p:ext uri="{BB962C8B-B14F-4D97-AF65-F5344CB8AC3E}">
        <p14:creationId xmlns:p14="http://schemas.microsoft.com/office/powerpoint/2010/main" val="237442454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Kaşıntı</a:t>
            </a:r>
          </a:p>
        </p:txBody>
      </p:sp>
      <p:sp>
        <p:nvSpPr>
          <p:cNvPr id="3" name="İçerik Yer Tutucusu 2"/>
          <p:cNvSpPr>
            <a:spLocks noGrp="1"/>
          </p:cNvSpPr>
          <p:nvPr>
            <p:ph idx="1"/>
          </p:nvPr>
        </p:nvSpPr>
        <p:spPr/>
        <p:txBody>
          <a:bodyPr/>
          <a:lstStyle/>
          <a:p>
            <a:r>
              <a:rPr lang="tr-TR" dirty="0"/>
              <a:t>Böbrek ve karaciğer yetmezlikleri </a:t>
            </a:r>
            <a:r>
              <a:rPr lang="tr-TR" dirty="0">
                <a:sym typeface="Wingdings" panose="05000000000000000000" pitchFamily="2" charset="2"/>
              </a:rPr>
              <a:t> </a:t>
            </a:r>
            <a:r>
              <a:rPr lang="tr-TR" dirty="0"/>
              <a:t>üre, </a:t>
            </a:r>
            <a:r>
              <a:rPr lang="tr-TR" dirty="0" err="1"/>
              <a:t>bilirubin</a:t>
            </a:r>
            <a:r>
              <a:rPr lang="tr-TR" dirty="0"/>
              <a:t> gibi </a:t>
            </a:r>
            <a:r>
              <a:rPr lang="tr-TR" dirty="0" err="1"/>
              <a:t>metabolitler</a:t>
            </a:r>
            <a:endParaRPr lang="tr-TR" dirty="0"/>
          </a:p>
          <a:p>
            <a:r>
              <a:rPr lang="tr-TR" dirty="0"/>
              <a:t>Altta yatan hastalığın tedavisi </a:t>
            </a:r>
          </a:p>
          <a:p>
            <a:r>
              <a:rPr lang="tr-TR" dirty="0" err="1"/>
              <a:t>Antihistaminikler</a:t>
            </a:r>
            <a:r>
              <a:rPr lang="tr-TR" dirty="0"/>
              <a:t>, </a:t>
            </a:r>
            <a:r>
              <a:rPr lang="tr-TR" dirty="0" err="1"/>
              <a:t>topikal</a:t>
            </a:r>
            <a:r>
              <a:rPr lang="tr-TR" dirty="0"/>
              <a:t> </a:t>
            </a:r>
            <a:r>
              <a:rPr lang="tr-TR" dirty="0" err="1"/>
              <a:t>antiprüritikler</a:t>
            </a:r>
            <a:endParaRPr lang="tr-TR" dirty="0"/>
          </a:p>
        </p:txBody>
      </p:sp>
    </p:spTree>
    <p:extLst>
      <p:ext uri="{BB962C8B-B14F-4D97-AF65-F5344CB8AC3E}">
        <p14:creationId xmlns:p14="http://schemas.microsoft.com/office/powerpoint/2010/main" val="172774719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Ağız Kuruluğu</a:t>
            </a:r>
          </a:p>
        </p:txBody>
      </p:sp>
      <p:sp>
        <p:nvSpPr>
          <p:cNvPr id="3" name="İçerik Yer Tutucusu 2"/>
          <p:cNvSpPr>
            <a:spLocks noGrp="1"/>
          </p:cNvSpPr>
          <p:nvPr>
            <p:ph sz="half" idx="1"/>
          </p:nvPr>
        </p:nvSpPr>
        <p:spPr/>
        <p:txBody>
          <a:bodyPr>
            <a:normAutofit lnSpcReduction="10000"/>
          </a:bodyPr>
          <a:lstStyle/>
          <a:p>
            <a:r>
              <a:rPr lang="tr-TR" dirty="0" err="1"/>
              <a:t>Dehidratasyona</a:t>
            </a:r>
            <a:endParaRPr lang="tr-TR" dirty="0"/>
          </a:p>
          <a:p>
            <a:r>
              <a:rPr lang="tr-TR" dirty="0"/>
              <a:t>Kanser ; baş ve boyna RT</a:t>
            </a:r>
          </a:p>
          <a:p>
            <a:r>
              <a:rPr lang="tr-TR" dirty="0"/>
              <a:t>Ağızdan nefes almak</a:t>
            </a:r>
          </a:p>
          <a:p>
            <a:r>
              <a:rPr lang="tr-TR" dirty="0"/>
              <a:t>Oral alımın azalması</a:t>
            </a:r>
          </a:p>
          <a:p>
            <a:r>
              <a:rPr lang="tr-TR" dirty="0"/>
              <a:t>İleri yaş</a:t>
            </a:r>
          </a:p>
        </p:txBody>
      </p:sp>
      <p:sp>
        <p:nvSpPr>
          <p:cNvPr id="4" name="İçerik Yer Tutucusu 3"/>
          <p:cNvSpPr>
            <a:spLocks noGrp="1"/>
          </p:cNvSpPr>
          <p:nvPr>
            <p:ph sz="half" idx="2"/>
          </p:nvPr>
        </p:nvSpPr>
        <p:spPr/>
        <p:txBody>
          <a:bodyPr>
            <a:normAutofit lnSpcReduction="10000"/>
          </a:bodyPr>
          <a:lstStyle/>
          <a:p>
            <a:pPr>
              <a:buFont typeface="Wingdings" panose="05000000000000000000" pitchFamily="2" charset="2"/>
              <a:buChar char="§"/>
            </a:pPr>
            <a:r>
              <a:rPr lang="tr-TR" dirty="0"/>
              <a:t>Dilde yanma</a:t>
            </a:r>
          </a:p>
          <a:p>
            <a:pPr>
              <a:buFont typeface="Wingdings" panose="05000000000000000000" pitchFamily="2" charset="2"/>
              <a:buChar char="§"/>
            </a:pPr>
            <a:r>
              <a:rPr lang="tr-TR" dirty="0"/>
              <a:t>Tat duyusunda azalma</a:t>
            </a:r>
          </a:p>
          <a:p>
            <a:pPr>
              <a:buFont typeface="Wingdings" panose="05000000000000000000" pitchFamily="2" charset="2"/>
              <a:buChar char="§"/>
            </a:pPr>
            <a:r>
              <a:rPr lang="tr-TR" dirty="0"/>
              <a:t>Yutma ve konuşmada </a:t>
            </a:r>
          </a:p>
          <a:p>
            <a:pPr marL="0" indent="0">
              <a:buNone/>
            </a:pPr>
            <a:endParaRPr lang="tr-TR" dirty="0"/>
          </a:p>
          <a:p>
            <a:pPr marL="0" indent="0">
              <a:buNone/>
            </a:pPr>
            <a:r>
              <a:rPr lang="tr-TR" dirty="0">
                <a:sym typeface="Wingdings" panose="05000000000000000000" pitchFamily="2" charset="2"/>
              </a:rPr>
              <a:t> </a:t>
            </a:r>
            <a:r>
              <a:rPr lang="tr-TR" dirty="0" err="1">
                <a:sym typeface="Wingdings" panose="05000000000000000000" pitchFamily="2" charset="2"/>
              </a:rPr>
              <a:t>R</a:t>
            </a:r>
            <a:r>
              <a:rPr lang="tr-TR" dirty="0" err="1"/>
              <a:t>ehidratasyon</a:t>
            </a:r>
            <a:r>
              <a:rPr lang="tr-TR" dirty="0"/>
              <a:t> terminal bakım hastalarında semptomları düzeltemez</a:t>
            </a:r>
          </a:p>
          <a:p>
            <a:pPr marL="0" indent="0">
              <a:buNone/>
            </a:pPr>
            <a:r>
              <a:rPr lang="tr-TR" dirty="0">
                <a:sym typeface="Wingdings" panose="05000000000000000000" pitchFamily="2" charset="2"/>
              </a:rPr>
              <a:t></a:t>
            </a:r>
            <a:r>
              <a:rPr lang="tr-TR" dirty="0"/>
              <a:t>Ağız mukozasının nemlendirilmesi hastanın rahatlamasını sağlar</a:t>
            </a:r>
          </a:p>
        </p:txBody>
      </p:sp>
    </p:spTree>
    <p:extLst>
      <p:ext uri="{BB962C8B-B14F-4D97-AF65-F5344CB8AC3E}">
        <p14:creationId xmlns:p14="http://schemas.microsoft.com/office/powerpoint/2010/main" val="102214280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a:t>Deliryum</a:t>
            </a:r>
            <a:endParaRPr lang="tr-TR" dirty="0"/>
          </a:p>
        </p:txBody>
      </p:sp>
      <p:sp>
        <p:nvSpPr>
          <p:cNvPr id="3" name="İçerik Yer Tutucusu 2"/>
          <p:cNvSpPr>
            <a:spLocks noGrp="1"/>
          </p:cNvSpPr>
          <p:nvPr>
            <p:ph idx="1"/>
          </p:nvPr>
        </p:nvSpPr>
        <p:spPr/>
        <p:txBody>
          <a:bodyPr>
            <a:normAutofit/>
          </a:bodyPr>
          <a:lstStyle/>
          <a:p>
            <a:r>
              <a:rPr lang="tr-TR" dirty="0"/>
              <a:t>Palyatif bakım hastalarında </a:t>
            </a:r>
            <a:r>
              <a:rPr lang="tr-TR" dirty="0">
                <a:sym typeface="Wingdings" panose="05000000000000000000" pitchFamily="2" charset="2"/>
              </a:rPr>
              <a:t> %40</a:t>
            </a:r>
          </a:p>
          <a:p>
            <a:pPr>
              <a:buFontTx/>
              <a:buChar char="-"/>
            </a:pPr>
            <a:r>
              <a:rPr lang="tr-TR" dirty="0" err="1"/>
              <a:t>Metabolik</a:t>
            </a:r>
            <a:r>
              <a:rPr lang="tr-TR" dirty="0"/>
              <a:t> dengesizlik</a:t>
            </a:r>
          </a:p>
          <a:p>
            <a:pPr>
              <a:buFontTx/>
              <a:buChar char="-"/>
            </a:pPr>
            <a:r>
              <a:rPr lang="tr-TR" dirty="0"/>
              <a:t>Kullanılan ilaçlar</a:t>
            </a:r>
          </a:p>
          <a:p>
            <a:pPr>
              <a:buFontTx/>
              <a:buChar char="-"/>
            </a:pPr>
            <a:r>
              <a:rPr lang="tr-TR" dirty="0" err="1"/>
              <a:t>Dehidratasyon</a:t>
            </a:r>
            <a:endParaRPr lang="tr-TR" dirty="0"/>
          </a:p>
          <a:p>
            <a:pPr>
              <a:buFontTx/>
              <a:buChar char="-"/>
            </a:pPr>
            <a:r>
              <a:rPr lang="tr-TR" dirty="0"/>
              <a:t>Enfeksiyon</a:t>
            </a:r>
          </a:p>
          <a:p>
            <a:pPr>
              <a:buFontTx/>
              <a:buChar char="-"/>
            </a:pPr>
            <a:r>
              <a:rPr lang="tr-TR" dirty="0"/>
              <a:t>İleri yaş</a:t>
            </a:r>
          </a:p>
          <a:p>
            <a:pPr>
              <a:buFontTx/>
              <a:buChar char="-"/>
            </a:pPr>
            <a:r>
              <a:rPr lang="tr-TR" dirty="0" err="1"/>
              <a:t>Ensefalopati</a:t>
            </a:r>
            <a:r>
              <a:rPr lang="tr-TR" dirty="0"/>
              <a:t>  </a:t>
            </a:r>
            <a:r>
              <a:rPr lang="tr-TR" dirty="0">
                <a:sym typeface="Wingdings" panose="05000000000000000000" pitchFamily="2" charset="2"/>
              </a:rPr>
              <a:t>  A</a:t>
            </a:r>
            <a:r>
              <a:rPr lang="tr-TR" dirty="0"/>
              <a:t>ltta yatan nedene yönelik tedavi </a:t>
            </a:r>
          </a:p>
          <a:p>
            <a:pPr marL="0" indent="0">
              <a:buNone/>
            </a:pPr>
            <a:r>
              <a:rPr lang="tr-TR" dirty="0"/>
              <a:t>                                 </a:t>
            </a:r>
            <a:r>
              <a:rPr lang="tr-TR" dirty="0" err="1"/>
              <a:t>Metabolik</a:t>
            </a:r>
            <a:r>
              <a:rPr lang="tr-TR" dirty="0"/>
              <a:t> sorunlar, sıvı dengesizlikleri, enfeksiyon </a:t>
            </a:r>
            <a:r>
              <a:rPr lang="tr-TR" dirty="0" err="1"/>
              <a:t>vb</a:t>
            </a:r>
            <a:endParaRPr lang="tr-TR" dirty="0"/>
          </a:p>
        </p:txBody>
      </p:sp>
    </p:spTree>
    <p:extLst>
      <p:ext uri="{BB962C8B-B14F-4D97-AF65-F5344CB8AC3E}">
        <p14:creationId xmlns:p14="http://schemas.microsoft.com/office/powerpoint/2010/main" val="247560603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a:t>Anksiyete</a:t>
            </a:r>
            <a:endParaRPr lang="tr-TR" dirty="0"/>
          </a:p>
        </p:txBody>
      </p:sp>
      <p:sp>
        <p:nvSpPr>
          <p:cNvPr id="3" name="İçerik Yer Tutucusu 2"/>
          <p:cNvSpPr>
            <a:spLocks noGrp="1"/>
          </p:cNvSpPr>
          <p:nvPr>
            <p:ph idx="1"/>
          </p:nvPr>
        </p:nvSpPr>
        <p:spPr/>
        <p:txBody>
          <a:bodyPr>
            <a:normAutofit/>
          </a:bodyPr>
          <a:lstStyle/>
          <a:p>
            <a:pPr>
              <a:buFont typeface="Wingdings" panose="05000000000000000000" pitchFamily="2" charset="2"/>
              <a:buChar char="Ø"/>
            </a:pPr>
            <a:r>
              <a:rPr lang="tr-TR" dirty="0"/>
              <a:t>Geleceğin belirsizliği</a:t>
            </a:r>
          </a:p>
          <a:p>
            <a:pPr>
              <a:buFont typeface="Wingdings" panose="05000000000000000000" pitchFamily="2" charset="2"/>
              <a:buChar char="Ø"/>
            </a:pPr>
            <a:r>
              <a:rPr lang="tr-TR" dirty="0"/>
              <a:t>Yaklaşan ölümle ilgili korku</a:t>
            </a:r>
          </a:p>
          <a:p>
            <a:pPr>
              <a:buFont typeface="Wingdings" panose="05000000000000000000" pitchFamily="2" charset="2"/>
              <a:buChar char="Ø"/>
            </a:pPr>
            <a:r>
              <a:rPr lang="tr-TR" dirty="0"/>
              <a:t>Geride bıraktıkları    </a:t>
            </a:r>
            <a:r>
              <a:rPr lang="tr-TR" dirty="0">
                <a:sym typeface="Wingdings" panose="05000000000000000000" pitchFamily="2" charset="2"/>
              </a:rPr>
              <a:t> hastayla iletişim / manevi destek</a:t>
            </a:r>
          </a:p>
          <a:p>
            <a:pPr marL="0" indent="0">
              <a:buNone/>
            </a:pPr>
            <a:endParaRPr lang="tr-TR" dirty="0">
              <a:sym typeface="Wingdings" panose="05000000000000000000" pitchFamily="2" charset="2"/>
            </a:endParaRPr>
          </a:p>
          <a:p>
            <a:pPr>
              <a:buFont typeface="Wingdings" panose="05000000000000000000" pitchFamily="2" charset="2"/>
              <a:buChar char="ü"/>
            </a:pPr>
            <a:r>
              <a:rPr lang="tr-TR" dirty="0" err="1"/>
              <a:t>Lorazepam</a:t>
            </a:r>
            <a:r>
              <a:rPr lang="tr-TR" dirty="0"/>
              <a:t> 0.5-1, 2.5 mg, sekiz saatte bir</a:t>
            </a:r>
          </a:p>
          <a:p>
            <a:pPr>
              <a:buFont typeface="Wingdings" panose="05000000000000000000" pitchFamily="2" charset="2"/>
              <a:buChar char="ü"/>
            </a:pPr>
            <a:r>
              <a:rPr lang="tr-TR" dirty="0" err="1"/>
              <a:t>Midazolam</a:t>
            </a:r>
            <a:r>
              <a:rPr lang="tr-TR" dirty="0"/>
              <a:t> 2.5-5-10 mg, tek doz </a:t>
            </a:r>
          </a:p>
          <a:p>
            <a:pPr>
              <a:buFont typeface="Wingdings" panose="05000000000000000000" pitchFamily="2" charset="2"/>
              <a:buChar char="ü"/>
            </a:pPr>
            <a:r>
              <a:rPr lang="tr-TR" dirty="0" err="1"/>
              <a:t>Antidepresanlar</a:t>
            </a:r>
            <a:r>
              <a:rPr lang="tr-TR" dirty="0"/>
              <a:t> (SSRI, </a:t>
            </a:r>
            <a:r>
              <a:rPr lang="tr-TR" dirty="0" err="1"/>
              <a:t>trisiklik</a:t>
            </a:r>
            <a:r>
              <a:rPr lang="tr-TR" dirty="0"/>
              <a:t>)</a:t>
            </a:r>
          </a:p>
        </p:txBody>
      </p:sp>
      <p:pic>
        <p:nvPicPr>
          <p:cNvPr id="5" name="Resim 4">
            <a:extLst>
              <a:ext uri="{FF2B5EF4-FFF2-40B4-BE49-F238E27FC236}">
                <a16:creationId xmlns:a16="http://schemas.microsoft.com/office/drawing/2014/main" id="{8F2C9808-FBD7-E5CC-8550-AE9E8E1540C4}"/>
              </a:ext>
            </a:extLst>
          </p:cNvPr>
          <p:cNvPicPr>
            <a:picLocks noChangeAspect="1"/>
          </p:cNvPicPr>
          <p:nvPr/>
        </p:nvPicPr>
        <p:blipFill>
          <a:blip r:embed="rId2"/>
          <a:stretch>
            <a:fillRect/>
          </a:stretch>
        </p:blipFill>
        <p:spPr>
          <a:xfrm>
            <a:off x="7495557" y="4001294"/>
            <a:ext cx="3496827" cy="2496491"/>
          </a:xfrm>
          <a:prstGeom prst="rect">
            <a:avLst/>
          </a:prstGeom>
        </p:spPr>
      </p:pic>
    </p:spTree>
    <p:extLst>
      <p:ext uri="{BB962C8B-B14F-4D97-AF65-F5344CB8AC3E}">
        <p14:creationId xmlns:p14="http://schemas.microsoft.com/office/powerpoint/2010/main" val="317108976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Tamamlayıcı Tedaviler</a:t>
            </a:r>
          </a:p>
        </p:txBody>
      </p:sp>
      <p:sp>
        <p:nvSpPr>
          <p:cNvPr id="3" name="İçerik Yer Tutucusu 2"/>
          <p:cNvSpPr>
            <a:spLocks noGrp="1"/>
          </p:cNvSpPr>
          <p:nvPr>
            <p:ph idx="1"/>
          </p:nvPr>
        </p:nvSpPr>
        <p:spPr/>
        <p:txBody>
          <a:bodyPr>
            <a:normAutofit/>
          </a:bodyPr>
          <a:lstStyle/>
          <a:p>
            <a:r>
              <a:rPr lang="tr-TR" dirty="0"/>
              <a:t>Modern tıp tedavi protokollerine ek olarak hem tanı koyma hem de tedavi amaçlı kullanılan geleneksel sağlık yöntemlerine tamamlayıcı ve alternatif tedaviler (TAT) denilmektedir.</a:t>
            </a:r>
          </a:p>
          <a:p>
            <a:r>
              <a:rPr lang="tr-TR" dirty="0"/>
              <a:t>Tamamlayıcı tedavi yöntemlerinin kullanımı tıbbi tedavi ile ilgili her alanda giderek artmaktadır.</a:t>
            </a:r>
          </a:p>
          <a:p>
            <a:r>
              <a:rPr lang="tr-TR" dirty="0"/>
              <a:t>Palyatif bakımda da destekleyici anlamda birçok tamamlayıcı tedavi yöntemi bulunmaktadır.</a:t>
            </a:r>
          </a:p>
        </p:txBody>
      </p:sp>
    </p:spTree>
    <p:extLst>
      <p:ext uri="{BB962C8B-B14F-4D97-AF65-F5344CB8AC3E}">
        <p14:creationId xmlns:p14="http://schemas.microsoft.com/office/powerpoint/2010/main" val="1005432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FCDECAB-A562-0ACE-4E8A-8E5DC8C55791}"/>
              </a:ext>
            </a:extLst>
          </p:cNvPr>
          <p:cNvSpPr>
            <a:spLocks noGrp="1"/>
          </p:cNvSpPr>
          <p:nvPr>
            <p:ph type="title"/>
          </p:nvPr>
        </p:nvSpPr>
        <p:spPr/>
        <p:txBody>
          <a:bodyPr/>
          <a:lstStyle/>
          <a:p>
            <a:endParaRPr lang="tr-TR" dirty="0"/>
          </a:p>
        </p:txBody>
      </p:sp>
      <p:sp>
        <p:nvSpPr>
          <p:cNvPr id="3" name="İçerik Yer Tutucusu 2">
            <a:extLst>
              <a:ext uri="{FF2B5EF4-FFF2-40B4-BE49-F238E27FC236}">
                <a16:creationId xmlns:a16="http://schemas.microsoft.com/office/drawing/2014/main" id="{BB2AE781-F748-826D-8673-A8BBCDCF82B9}"/>
              </a:ext>
            </a:extLst>
          </p:cNvPr>
          <p:cNvSpPr>
            <a:spLocks noGrp="1"/>
          </p:cNvSpPr>
          <p:nvPr>
            <p:ph idx="1"/>
          </p:nvPr>
        </p:nvSpPr>
        <p:spPr/>
        <p:txBody>
          <a:bodyPr/>
          <a:lstStyle/>
          <a:p>
            <a:r>
              <a:rPr lang="tr-TR" sz="2800" dirty="0"/>
              <a:t>Palyatif bakım, hastalık tanısının konulması ile başlayan, birey tedavi </a:t>
            </a:r>
            <a:r>
              <a:rPr lang="tr-TR" sz="2800" dirty="0" err="1"/>
              <a:t>almasada</a:t>
            </a:r>
            <a:r>
              <a:rPr lang="tr-TR" sz="2800" dirty="0"/>
              <a:t> devam eden bir süreçtir</a:t>
            </a:r>
            <a:r>
              <a:rPr lang="tr-TR" sz="2800" dirty="0">
                <a:latin typeface="Times New Roman" pitchFamily="18" charset="0"/>
                <a:cs typeface="Times New Roman" pitchFamily="18" charset="0"/>
              </a:rPr>
              <a:t>.</a:t>
            </a:r>
          </a:p>
          <a:p>
            <a:pPr marL="0" indent="0">
              <a:buNone/>
            </a:pPr>
            <a:endParaRPr lang="tr-TR" sz="2800" dirty="0">
              <a:latin typeface="Times New Roman" pitchFamily="18" charset="0"/>
              <a:cs typeface="Times New Roman" pitchFamily="18" charset="0"/>
            </a:endParaRPr>
          </a:p>
          <a:p>
            <a:r>
              <a:rPr lang="tr-TR" sz="2800" dirty="0"/>
              <a:t>Bakımın amacı hasta ve ailenin yaşam kalitesini yükseltmek ve onurlu bir ölümü sağlamaktır (Johnston &amp; Smith, 2006; Brighton, 2016; Madenoğlu Kıvanç, 2017). </a:t>
            </a:r>
          </a:p>
          <a:p>
            <a:endParaRPr lang="tr-TR" dirty="0">
              <a:latin typeface="Times New Roman" pitchFamily="18" charset="0"/>
              <a:cs typeface="Times New Roman" pitchFamily="18" charset="0"/>
            </a:endParaRPr>
          </a:p>
          <a:p>
            <a:endParaRPr lang="tr-TR" dirty="0"/>
          </a:p>
        </p:txBody>
      </p:sp>
    </p:spTree>
    <p:extLst>
      <p:ext uri="{BB962C8B-B14F-4D97-AF65-F5344CB8AC3E}">
        <p14:creationId xmlns:p14="http://schemas.microsoft.com/office/powerpoint/2010/main" val="101229658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C7758AD-4585-754F-A479-4B925A4149E2}"/>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3566AAD5-7CCE-C4FB-F6EB-50687F2FE0F9}"/>
              </a:ext>
            </a:extLst>
          </p:cNvPr>
          <p:cNvSpPr>
            <a:spLocks noGrp="1"/>
          </p:cNvSpPr>
          <p:nvPr>
            <p:ph idx="1"/>
          </p:nvPr>
        </p:nvSpPr>
        <p:spPr/>
        <p:txBody>
          <a:bodyPr/>
          <a:lstStyle/>
          <a:p>
            <a:r>
              <a:rPr lang="tr-TR" dirty="0"/>
              <a:t>Sağlık profesyonellerinin bu konu hakkında bilgi sahibi olması gerektiği kadar güncel literatürü de takip etmesi ve hastalarının ihtiyaçlarına buna göre çözüm üretebilme yeteneği kazanması giderek önem kazanmaktadır.</a:t>
            </a:r>
          </a:p>
          <a:p>
            <a:r>
              <a:rPr lang="tr-TR" dirty="0"/>
              <a:t>Burada dikkat edilmesi gereken en önemli nokta tamamlayıcı tedavilerin konvansiyonel tedavilere bir alternatif olmadığı ve bu konunun hastalar ile iletişimde vurgulanmasının giderek önem kazandığının bilincinde olunmalıdır. </a:t>
            </a:r>
          </a:p>
        </p:txBody>
      </p:sp>
    </p:spTree>
    <p:extLst>
      <p:ext uri="{BB962C8B-B14F-4D97-AF65-F5344CB8AC3E}">
        <p14:creationId xmlns:p14="http://schemas.microsoft.com/office/powerpoint/2010/main" val="297607706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lstStyle/>
          <a:p>
            <a:endParaRPr lang="tr-TR"/>
          </a:p>
        </p:txBody>
      </p:sp>
      <p:sp>
        <p:nvSpPr>
          <p:cNvPr id="3" name="İçerik Yer Tutucusu 2"/>
          <p:cNvSpPr>
            <a:spLocks noGrp="1"/>
          </p:cNvSpPr>
          <p:nvPr>
            <p:ph sz="half" idx="1"/>
          </p:nvPr>
        </p:nvSpPr>
        <p:spPr/>
        <p:txBody>
          <a:bodyPr>
            <a:normAutofit/>
          </a:bodyPr>
          <a:lstStyle/>
          <a:p>
            <a:pPr marL="0" indent="0">
              <a:buNone/>
            </a:pPr>
            <a:r>
              <a:rPr lang="tr-TR" b="1" dirty="0"/>
              <a:t>Masaj Terapisi </a:t>
            </a:r>
          </a:p>
          <a:p>
            <a:r>
              <a:rPr lang="tr-TR" dirty="0"/>
              <a:t>İsveç masajı, </a:t>
            </a:r>
            <a:r>
              <a:rPr lang="tr-TR" dirty="0" err="1"/>
              <a:t>refleksoloji</a:t>
            </a:r>
            <a:r>
              <a:rPr lang="tr-TR" dirty="0"/>
              <a:t> ve </a:t>
            </a:r>
            <a:r>
              <a:rPr lang="tr-TR" dirty="0" err="1"/>
              <a:t>Reiki</a:t>
            </a:r>
            <a:endParaRPr lang="tr-TR" dirty="0"/>
          </a:p>
          <a:p>
            <a:r>
              <a:rPr lang="tr-TR" dirty="0"/>
              <a:t>Ağrının azalması ve uyku kalitesinin artması</a:t>
            </a:r>
          </a:p>
          <a:p>
            <a:r>
              <a:rPr lang="tr-TR" dirty="0"/>
              <a:t>Bulantı, </a:t>
            </a:r>
            <a:r>
              <a:rPr lang="tr-TR" dirty="0" err="1"/>
              <a:t>anksiyete</a:t>
            </a:r>
            <a:r>
              <a:rPr lang="tr-TR" dirty="0"/>
              <a:t>, depresyon, stres ve yorgunlukta azalma</a:t>
            </a:r>
          </a:p>
        </p:txBody>
      </p:sp>
      <p:sp>
        <p:nvSpPr>
          <p:cNvPr id="5" name="İçerik Yer Tutucusu 4"/>
          <p:cNvSpPr>
            <a:spLocks noGrp="1"/>
          </p:cNvSpPr>
          <p:nvPr>
            <p:ph sz="half" idx="2"/>
          </p:nvPr>
        </p:nvSpPr>
        <p:spPr/>
        <p:txBody>
          <a:bodyPr>
            <a:normAutofit/>
          </a:bodyPr>
          <a:lstStyle/>
          <a:p>
            <a:pPr marL="0" indent="0">
              <a:buNone/>
            </a:pPr>
            <a:r>
              <a:rPr lang="tr-TR" b="1" dirty="0" err="1"/>
              <a:t>Terapötik</a:t>
            </a:r>
            <a:r>
              <a:rPr lang="tr-TR" b="1" dirty="0"/>
              <a:t> dokunma</a:t>
            </a:r>
          </a:p>
          <a:p>
            <a:pPr>
              <a:buFont typeface="Courier New" panose="02070309020205020404" pitchFamily="49" charset="0"/>
              <a:buChar char="o"/>
            </a:pPr>
            <a:r>
              <a:rPr lang="tr-TR" dirty="0"/>
              <a:t>Vücuttaki enerji noktalarına dokunarak uygulanır </a:t>
            </a:r>
          </a:p>
          <a:p>
            <a:pPr>
              <a:buFont typeface="Courier New" panose="02070309020205020404" pitchFamily="49" charset="0"/>
              <a:buChar char="o"/>
            </a:pPr>
            <a:r>
              <a:rPr lang="tr-TR" dirty="0"/>
              <a:t>Genel anlamda rahatlama ve konfor</a:t>
            </a:r>
          </a:p>
          <a:p>
            <a:pPr>
              <a:buFont typeface="Courier New" panose="02070309020205020404" pitchFamily="49" charset="0"/>
              <a:buChar char="o"/>
            </a:pPr>
            <a:r>
              <a:rPr lang="tr-TR" dirty="0"/>
              <a:t>Uykusuzluk ve yorgunluk </a:t>
            </a:r>
          </a:p>
          <a:p>
            <a:pPr>
              <a:buFont typeface="Courier New" panose="02070309020205020404" pitchFamily="49" charset="0"/>
              <a:buChar char="o"/>
            </a:pPr>
            <a:r>
              <a:rPr lang="tr-TR" dirty="0"/>
              <a:t>Olumsuz bir yönü rapor edilmemiş</a:t>
            </a:r>
          </a:p>
        </p:txBody>
      </p:sp>
    </p:spTree>
    <p:extLst>
      <p:ext uri="{BB962C8B-B14F-4D97-AF65-F5344CB8AC3E}">
        <p14:creationId xmlns:p14="http://schemas.microsoft.com/office/powerpoint/2010/main" val="108887304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838200" y="365125"/>
            <a:ext cx="10515600" cy="772013"/>
          </a:xfrm>
        </p:spPr>
        <p:txBody>
          <a:bodyPr/>
          <a:lstStyle/>
          <a:p>
            <a:endParaRPr lang="tr-TR"/>
          </a:p>
        </p:txBody>
      </p:sp>
      <p:sp>
        <p:nvSpPr>
          <p:cNvPr id="5" name="İçerik Yer Tutucusu 4"/>
          <p:cNvSpPr>
            <a:spLocks noGrp="1"/>
          </p:cNvSpPr>
          <p:nvPr>
            <p:ph sz="half" idx="1"/>
          </p:nvPr>
        </p:nvSpPr>
        <p:spPr>
          <a:xfrm>
            <a:off x="838200" y="1453662"/>
            <a:ext cx="5181600" cy="4723301"/>
          </a:xfrm>
        </p:spPr>
        <p:txBody>
          <a:bodyPr>
            <a:normAutofit/>
          </a:bodyPr>
          <a:lstStyle/>
          <a:p>
            <a:pPr marL="0" indent="0">
              <a:buNone/>
            </a:pPr>
            <a:r>
              <a:rPr lang="tr-TR" b="1" dirty="0"/>
              <a:t>Müzik Terapisi </a:t>
            </a:r>
          </a:p>
          <a:p>
            <a:r>
              <a:rPr lang="tr-TR" dirty="0"/>
              <a:t>Yüksek lisans düzeyinde eğitim </a:t>
            </a:r>
          </a:p>
          <a:p>
            <a:r>
              <a:rPr lang="tr-TR" dirty="0"/>
              <a:t>Gitar, keman, çello, piyano ve elektronik klavye </a:t>
            </a:r>
          </a:p>
          <a:p>
            <a:r>
              <a:rPr lang="tr-TR" dirty="0"/>
              <a:t>Terapistler  </a:t>
            </a:r>
            <a:r>
              <a:rPr lang="tr-TR" dirty="0">
                <a:sym typeface="Wingdings" panose="05000000000000000000" pitchFamily="2" charset="2"/>
              </a:rPr>
              <a:t> özgün müzik           </a:t>
            </a:r>
          </a:p>
          <a:p>
            <a:pPr marL="0" indent="0">
              <a:buNone/>
            </a:pPr>
            <a:r>
              <a:rPr lang="tr-TR" dirty="0">
                <a:sym typeface="Wingdings" panose="05000000000000000000" pitchFamily="2" charset="2"/>
              </a:rPr>
              <a:t>                        </a:t>
            </a:r>
            <a:r>
              <a:rPr lang="tr-TR" dirty="0"/>
              <a:t>birlikte şarkı  </a:t>
            </a:r>
          </a:p>
          <a:p>
            <a:pPr marL="0" indent="0">
              <a:buNone/>
            </a:pPr>
            <a:r>
              <a:rPr lang="tr-TR" dirty="0"/>
              <a:t>                                       söyleme                </a:t>
            </a:r>
          </a:p>
          <a:p>
            <a:pPr marL="0" indent="0">
              <a:buNone/>
            </a:pPr>
            <a:r>
              <a:rPr lang="tr-TR" dirty="0"/>
              <a:t>                        </a:t>
            </a:r>
            <a:r>
              <a:rPr lang="tr-TR" dirty="0">
                <a:sym typeface="Wingdings" panose="05000000000000000000" pitchFamily="2" charset="2"/>
              </a:rPr>
              <a:t>ş</a:t>
            </a:r>
            <a:r>
              <a:rPr lang="tr-TR" dirty="0"/>
              <a:t>arkılar yazmak</a:t>
            </a:r>
          </a:p>
        </p:txBody>
      </p:sp>
      <p:sp>
        <p:nvSpPr>
          <p:cNvPr id="6" name="İçerik Yer Tutucusu 5"/>
          <p:cNvSpPr>
            <a:spLocks noGrp="1"/>
          </p:cNvSpPr>
          <p:nvPr>
            <p:ph sz="half" idx="2"/>
          </p:nvPr>
        </p:nvSpPr>
        <p:spPr>
          <a:xfrm>
            <a:off x="6172200" y="1453662"/>
            <a:ext cx="5181600" cy="4723301"/>
          </a:xfrm>
        </p:spPr>
        <p:txBody>
          <a:bodyPr>
            <a:noAutofit/>
          </a:bodyPr>
          <a:lstStyle/>
          <a:p>
            <a:pPr marL="0" indent="0">
              <a:buNone/>
            </a:pPr>
            <a:r>
              <a:rPr lang="tr-TR" b="1" dirty="0"/>
              <a:t>Bilişsel Davranışçı Terapi </a:t>
            </a:r>
          </a:p>
          <a:p>
            <a:r>
              <a:rPr lang="tr-TR" dirty="0"/>
              <a:t>Psikoterapi türü </a:t>
            </a:r>
          </a:p>
          <a:p>
            <a:r>
              <a:rPr lang="tr-TR" dirty="0"/>
              <a:t>Düşünme ve hissetme yapısını değiştirme </a:t>
            </a:r>
          </a:p>
          <a:p>
            <a:r>
              <a:rPr lang="tr-TR" dirty="0" err="1"/>
              <a:t>Mental</a:t>
            </a:r>
            <a:r>
              <a:rPr lang="tr-TR" dirty="0"/>
              <a:t> ve duygusal faktörler üzerinde olan rahatlatıcı etki</a:t>
            </a:r>
          </a:p>
          <a:p>
            <a:pPr marL="0" indent="0">
              <a:buNone/>
            </a:pPr>
            <a:r>
              <a:rPr lang="tr-TR" dirty="0"/>
              <a:t>-Dini seanslar (Dinsel meditasyon)</a:t>
            </a:r>
          </a:p>
          <a:p>
            <a:pPr marL="0" indent="0">
              <a:buNone/>
            </a:pPr>
            <a:r>
              <a:rPr lang="tr-TR" dirty="0"/>
              <a:t>-Meditasyon</a:t>
            </a:r>
          </a:p>
          <a:p>
            <a:pPr marL="0" indent="0">
              <a:buNone/>
            </a:pPr>
            <a:r>
              <a:rPr lang="tr-TR" dirty="0"/>
              <a:t>-Rahatlama ve derin nefes egzersizleri</a:t>
            </a:r>
          </a:p>
        </p:txBody>
      </p:sp>
    </p:spTree>
    <p:extLst>
      <p:ext uri="{BB962C8B-B14F-4D97-AF65-F5344CB8AC3E}">
        <p14:creationId xmlns:p14="http://schemas.microsoft.com/office/powerpoint/2010/main" val="418746419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lstStyle/>
          <a:p>
            <a:endParaRPr lang="tr-TR"/>
          </a:p>
        </p:txBody>
      </p:sp>
      <p:sp>
        <p:nvSpPr>
          <p:cNvPr id="5" name="İçerik Yer Tutucusu 4"/>
          <p:cNvSpPr>
            <a:spLocks noGrp="1"/>
          </p:cNvSpPr>
          <p:nvPr>
            <p:ph sz="half" idx="1"/>
          </p:nvPr>
        </p:nvSpPr>
        <p:spPr/>
        <p:txBody>
          <a:bodyPr>
            <a:normAutofit fontScale="92500" lnSpcReduction="20000"/>
          </a:bodyPr>
          <a:lstStyle/>
          <a:p>
            <a:pPr marL="0" indent="0">
              <a:buNone/>
            </a:pPr>
            <a:r>
              <a:rPr lang="tr-TR" b="1" dirty="0" err="1"/>
              <a:t>Refleksoloji</a:t>
            </a:r>
            <a:r>
              <a:rPr lang="tr-TR" dirty="0"/>
              <a:t> </a:t>
            </a:r>
          </a:p>
          <a:p>
            <a:r>
              <a:rPr lang="tr-TR" sz="3000" dirty="0"/>
              <a:t>Yansıtma </a:t>
            </a:r>
          </a:p>
          <a:p>
            <a:r>
              <a:rPr lang="tr-TR" sz="3000" dirty="0"/>
              <a:t>Her organın el, ayak, göz ve kulaklarda yansıyan bir noktası </a:t>
            </a:r>
          </a:p>
          <a:p>
            <a:r>
              <a:rPr lang="tr-TR" sz="3000" dirty="0"/>
              <a:t>Masaj ile </a:t>
            </a:r>
            <a:r>
              <a:rPr lang="tr-TR" sz="3000" dirty="0" err="1"/>
              <a:t>periferik</a:t>
            </a:r>
            <a:r>
              <a:rPr lang="tr-TR" sz="3000" dirty="0"/>
              <a:t> ve santral sinir sisteminin uyarımı </a:t>
            </a:r>
          </a:p>
          <a:p>
            <a:r>
              <a:rPr lang="tr-TR" sz="3000" dirty="0" err="1"/>
              <a:t>Endorfin</a:t>
            </a:r>
            <a:r>
              <a:rPr lang="tr-TR" sz="3000" dirty="0"/>
              <a:t> salınımı </a:t>
            </a:r>
            <a:r>
              <a:rPr lang="tr-TR" sz="3000" dirty="0">
                <a:sym typeface="Wingdings" panose="05000000000000000000" pitchFamily="2" charset="2"/>
              </a:rPr>
              <a:t></a:t>
            </a:r>
            <a:r>
              <a:rPr lang="tr-TR" sz="3000" dirty="0"/>
              <a:t> gevşeme ve rahatlık </a:t>
            </a:r>
          </a:p>
          <a:p>
            <a:r>
              <a:rPr lang="tr-TR" sz="3000" dirty="0"/>
              <a:t>Panik atak, stres, </a:t>
            </a:r>
            <a:r>
              <a:rPr lang="tr-TR" sz="3000" dirty="0" err="1"/>
              <a:t>anksiyete</a:t>
            </a:r>
            <a:r>
              <a:rPr lang="tr-TR" sz="3000" dirty="0"/>
              <a:t>, depresyon, yorgunluk, uykusuzluk, kanser ağrıları</a:t>
            </a:r>
          </a:p>
        </p:txBody>
      </p:sp>
      <p:sp>
        <p:nvSpPr>
          <p:cNvPr id="6" name="İçerik Yer Tutucusu 5"/>
          <p:cNvSpPr>
            <a:spLocks noGrp="1"/>
          </p:cNvSpPr>
          <p:nvPr>
            <p:ph sz="half" idx="2"/>
          </p:nvPr>
        </p:nvSpPr>
        <p:spPr/>
        <p:txBody>
          <a:bodyPr>
            <a:normAutofit fontScale="92500" lnSpcReduction="20000"/>
          </a:bodyPr>
          <a:lstStyle/>
          <a:p>
            <a:pPr marL="0" indent="0">
              <a:buNone/>
            </a:pPr>
            <a:r>
              <a:rPr lang="tr-TR" b="1" dirty="0"/>
              <a:t>Akupunktur</a:t>
            </a:r>
          </a:p>
          <a:p>
            <a:r>
              <a:rPr lang="tr-TR" sz="3000" dirty="0"/>
              <a:t>Elle ya da elektrik </a:t>
            </a:r>
            <a:r>
              <a:rPr lang="tr-TR" sz="3000" dirty="0" err="1"/>
              <a:t>stimülasyonu</a:t>
            </a:r>
            <a:r>
              <a:rPr lang="tr-TR" sz="3000" dirty="0"/>
              <a:t> tarafından manipüle edilen ince, katı ve metalik iğneler </a:t>
            </a:r>
          </a:p>
          <a:p>
            <a:r>
              <a:rPr lang="tr-TR" sz="3000" dirty="0"/>
              <a:t>Huzurevlerinde, palyatif bakım ve onkoloji servislerinde kullanılabilir </a:t>
            </a:r>
          </a:p>
          <a:p>
            <a:r>
              <a:rPr lang="tr-TR" sz="3000" dirty="0"/>
              <a:t>Ağrı, bulantı ve kusma, nefes darlığı, sıcak basması, yorgunluk ve </a:t>
            </a:r>
            <a:r>
              <a:rPr lang="tr-TR" sz="3000" dirty="0" err="1"/>
              <a:t>detrüsör</a:t>
            </a:r>
            <a:r>
              <a:rPr lang="tr-TR" sz="3000" dirty="0"/>
              <a:t> </a:t>
            </a:r>
            <a:r>
              <a:rPr lang="tr-TR" sz="3000" dirty="0" err="1"/>
              <a:t>instabilitesi</a:t>
            </a:r>
            <a:r>
              <a:rPr lang="tr-TR" sz="3000" dirty="0"/>
              <a:t> </a:t>
            </a:r>
          </a:p>
        </p:txBody>
      </p:sp>
    </p:spTree>
    <p:extLst>
      <p:ext uri="{BB962C8B-B14F-4D97-AF65-F5344CB8AC3E}">
        <p14:creationId xmlns:p14="http://schemas.microsoft.com/office/powerpoint/2010/main" val="237393932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4"/>
          <p:cNvSpPr>
            <a:spLocks noGrp="1"/>
          </p:cNvSpPr>
          <p:nvPr>
            <p:ph sz="half" idx="1"/>
          </p:nvPr>
        </p:nvSpPr>
        <p:spPr>
          <a:xfrm>
            <a:off x="838200" y="902678"/>
            <a:ext cx="5181600" cy="5274285"/>
          </a:xfrm>
        </p:spPr>
        <p:txBody>
          <a:bodyPr>
            <a:normAutofit/>
          </a:bodyPr>
          <a:lstStyle/>
          <a:p>
            <a:pPr marL="0" indent="0">
              <a:buNone/>
            </a:pPr>
            <a:r>
              <a:rPr lang="tr-TR" b="1" dirty="0"/>
              <a:t>Aromaterapi</a:t>
            </a:r>
            <a:r>
              <a:rPr lang="tr-TR" dirty="0"/>
              <a:t> </a:t>
            </a:r>
          </a:p>
          <a:p>
            <a:r>
              <a:rPr lang="tr-TR" dirty="0"/>
              <a:t>Bitkilerden elde edilen </a:t>
            </a:r>
            <a:r>
              <a:rPr lang="tr-TR" dirty="0" err="1"/>
              <a:t>esansiyel</a:t>
            </a:r>
            <a:r>
              <a:rPr lang="tr-TR" dirty="0"/>
              <a:t> yağlar</a:t>
            </a:r>
          </a:p>
          <a:p>
            <a:r>
              <a:rPr lang="tr-TR" dirty="0"/>
              <a:t>Solunum yoluyla, masaj yaparak ya da sistemik yollar ile (oral, vajinal veya </a:t>
            </a:r>
            <a:r>
              <a:rPr lang="tr-TR" dirty="0" err="1"/>
              <a:t>rektal</a:t>
            </a:r>
            <a:r>
              <a:rPr lang="tr-TR" dirty="0"/>
              <a:t>) </a:t>
            </a:r>
          </a:p>
          <a:p>
            <a:r>
              <a:rPr lang="tr-TR" dirty="0"/>
              <a:t>Güçlü </a:t>
            </a:r>
            <a:r>
              <a:rPr lang="tr-TR" dirty="0" err="1"/>
              <a:t>antimikrobiyal</a:t>
            </a:r>
            <a:r>
              <a:rPr lang="tr-TR" dirty="0"/>
              <a:t>, iyileştirici ve hücrelerin </a:t>
            </a:r>
            <a:r>
              <a:rPr lang="tr-TR" dirty="0" err="1"/>
              <a:t>remodellingini</a:t>
            </a:r>
            <a:r>
              <a:rPr lang="tr-TR" dirty="0"/>
              <a:t> artırıcı</a:t>
            </a:r>
          </a:p>
        </p:txBody>
      </p:sp>
      <p:sp>
        <p:nvSpPr>
          <p:cNvPr id="6" name="İçerik Yer Tutucusu 5"/>
          <p:cNvSpPr>
            <a:spLocks noGrp="1"/>
          </p:cNvSpPr>
          <p:nvPr>
            <p:ph sz="half" idx="2"/>
          </p:nvPr>
        </p:nvSpPr>
        <p:spPr>
          <a:xfrm>
            <a:off x="6172200" y="902678"/>
            <a:ext cx="5181600" cy="5274286"/>
          </a:xfrm>
        </p:spPr>
        <p:txBody>
          <a:bodyPr>
            <a:noAutofit/>
          </a:bodyPr>
          <a:lstStyle/>
          <a:p>
            <a:pPr marL="0" indent="0">
              <a:buNone/>
            </a:pPr>
            <a:r>
              <a:rPr lang="tr-TR" b="1" dirty="0" err="1"/>
              <a:t>Hipnoterapi</a:t>
            </a:r>
            <a:endParaRPr lang="tr-TR" b="1" dirty="0"/>
          </a:p>
          <a:p>
            <a:r>
              <a:rPr lang="tr-TR" dirty="0"/>
              <a:t>Bir terapist (</a:t>
            </a:r>
            <a:r>
              <a:rPr lang="tr-TR" dirty="0" err="1"/>
              <a:t>hetero</a:t>
            </a:r>
            <a:r>
              <a:rPr lang="tr-TR" dirty="0"/>
              <a:t>-hipnoz) tarafından ya da bireyin kendi kendine (self-hipnoz) </a:t>
            </a:r>
          </a:p>
          <a:p>
            <a:r>
              <a:rPr lang="tr-TR" dirty="0"/>
              <a:t>Sözel uyarılar odaklı değişmiş bilinç hali</a:t>
            </a:r>
          </a:p>
          <a:p>
            <a:r>
              <a:rPr lang="tr-TR" dirty="0"/>
              <a:t>Hasta her zaman kontrol altında olup istediği zaman süreci sonlandırabilir</a:t>
            </a:r>
          </a:p>
          <a:p>
            <a:r>
              <a:rPr lang="tr-TR" dirty="0"/>
              <a:t>Baş ağrısı, yanık, kanser ağrıları, </a:t>
            </a:r>
            <a:r>
              <a:rPr lang="tr-TR" dirty="0" err="1"/>
              <a:t>invazif</a:t>
            </a:r>
            <a:r>
              <a:rPr lang="tr-TR" dirty="0"/>
              <a:t> tıbbi prosedür, kas-iskelet sistemi, aşırı hassas bağırsak sendromu ve </a:t>
            </a:r>
            <a:r>
              <a:rPr lang="tr-TR" dirty="0" err="1"/>
              <a:t>fibromiyalji</a:t>
            </a:r>
            <a:endParaRPr lang="tr-TR" dirty="0"/>
          </a:p>
        </p:txBody>
      </p:sp>
    </p:spTree>
    <p:extLst>
      <p:ext uri="{BB962C8B-B14F-4D97-AF65-F5344CB8AC3E}">
        <p14:creationId xmlns:p14="http://schemas.microsoft.com/office/powerpoint/2010/main" val="130465085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KAYNAKLAR</a:t>
            </a:r>
          </a:p>
        </p:txBody>
      </p:sp>
      <p:sp>
        <p:nvSpPr>
          <p:cNvPr id="3" name="İçerik Yer Tutucusu 2"/>
          <p:cNvSpPr>
            <a:spLocks noGrp="1"/>
          </p:cNvSpPr>
          <p:nvPr>
            <p:ph idx="1"/>
          </p:nvPr>
        </p:nvSpPr>
        <p:spPr/>
        <p:txBody>
          <a:bodyPr>
            <a:normAutofit fontScale="62500" lnSpcReduction="20000"/>
          </a:bodyPr>
          <a:lstStyle/>
          <a:p>
            <a:r>
              <a:rPr lang="tr-TR" dirty="0" err="1"/>
              <a:t>Rakel</a:t>
            </a:r>
            <a:r>
              <a:rPr lang="tr-TR" dirty="0"/>
              <a:t> Aile Hekimliği</a:t>
            </a:r>
          </a:p>
          <a:p>
            <a:r>
              <a:rPr lang="tr-TR" dirty="0">
                <a:hlinkClick r:id="rId3"/>
              </a:rPr>
              <a:t>www.palyatifbakim.org.tr</a:t>
            </a:r>
            <a:r>
              <a:rPr lang="tr-TR" dirty="0"/>
              <a:t> Ağrı Kılavuzu</a:t>
            </a:r>
          </a:p>
          <a:p>
            <a:r>
              <a:rPr lang="tr-TR" dirty="0">
                <a:hlinkClick r:id="rId4"/>
              </a:rPr>
              <a:t>https://palyatif.org/?p=sunum</a:t>
            </a:r>
            <a:endParaRPr lang="tr-TR" dirty="0"/>
          </a:p>
          <a:p>
            <a:r>
              <a:rPr lang="tr-TR" dirty="0">
                <a:hlinkClick r:id="rId5"/>
              </a:rPr>
              <a:t>https://sso.uptodate.com/contents/overview-of-comprehensive-patient-assessment-in-palliative-care?search=palyatif%20bak%C4%B1m&amp;source=search_result&amp;selectedTitle=1%7E150&amp;usage_type=default&amp;display_rank=1</a:t>
            </a:r>
            <a:endParaRPr lang="tr-TR" dirty="0"/>
          </a:p>
          <a:p>
            <a:r>
              <a:rPr lang="tr-TR" dirty="0">
                <a:hlinkClick r:id="rId6"/>
              </a:rPr>
              <a:t>https://sso.uptodate.com/contents/overview-of-managing-common-non-pain-symptoms-in-palliative-care?search=palyatif%20bak%C4%B1m&amp;source=search_result&amp;selectedTitle=2%7E150&amp;usage_type=default&amp;display_rank=2</a:t>
            </a:r>
            <a:endParaRPr lang="tr-TR" dirty="0"/>
          </a:p>
          <a:p>
            <a:r>
              <a:rPr lang="tr-TR" dirty="0"/>
              <a:t>https://dergipark.org.tr/tr/download/article-file/1239361</a:t>
            </a:r>
          </a:p>
          <a:p>
            <a:r>
              <a:rPr lang="tr-TR" dirty="0"/>
              <a:t>Klinik Tıp Aile Hekimliği Dergisi Cilt: 8 Sayı: 3  Mayıs - Haziran 2016</a:t>
            </a:r>
          </a:p>
          <a:p>
            <a:r>
              <a:rPr lang="tr-TR" sz="2800" dirty="0"/>
              <a:t>Akçakaya A, Akçakaya F B. Palyatif Bakım Tanımı ve Tarihçesi. Akçakaya A, Başıbüyük M, Aydoğdu İ, Uysal A M. Editör. Palyatif Bakım ve Tıp. İstanbul Tıp Kitabevleri. 2019;2-10</a:t>
            </a:r>
            <a:endParaRPr lang="tr-TR" dirty="0"/>
          </a:p>
          <a:p>
            <a:r>
              <a:rPr lang="tr-TR" dirty="0">
                <a:hlinkClick r:id="rId7"/>
              </a:rPr>
              <a:t>https://www.uptodate.com/contents/approach-to-the-adult-with-nausea-and-vomiting?search=bulant%C4%B1%20kusma%20tedavisi&amp;source=search_result&amp;selectedTitle=1~150&amp;usage_type=default&amp;display_rank=1#H26</a:t>
            </a:r>
            <a:endParaRPr lang="tr-TR" dirty="0"/>
          </a:p>
          <a:p>
            <a:endParaRPr lang="tr-TR" dirty="0"/>
          </a:p>
        </p:txBody>
      </p:sp>
    </p:spTree>
    <p:extLst>
      <p:ext uri="{BB962C8B-B14F-4D97-AF65-F5344CB8AC3E}">
        <p14:creationId xmlns:p14="http://schemas.microsoft.com/office/powerpoint/2010/main" val="359766620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949569"/>
            <a:ext cx="10515600" cy="5227394"/>
          </a:xfrm>
        </p:spPr>
        <p:txBody>
          <a:bodyPr/>
          <a:lstStyle/>
          <a:p>
            <a:endParaRPr lang="tr-TR" dirty="0"/>
          </a:p>
          <a:p>
            <a:endParaRPr lang="tr-TR" dirty="0"/>
          </a:p>
          <a:p>
            <a:endParaRPr lang="tr-TR" dirty="0"/>
          </a:p>
          <a:p>
            <a:endParaRPr lang="tr-TR" dirty="0"/>
          </a:p>
          <a:p>
            <a:endParaRPr lang="tr-TR" dirty="0"/>
          </a:p>
          <a:p>
            <a:endParaRPr lang="tr-TR" dirty="0"/>
          </a:p>
          <a:p>
            <a:endParaRPr lang="tr-TR" dirty="0"/>
          </a:p>
          <a:p>
            <a:endParaRPr lang="tr-TR" dirty="0"/>
          </a:p>
          <a:p>
            <a:r>
              <a:rPr lang="tr-TR" dirty="0"/>
              <a:t>Teşekkürler…</a:t>
            </a:r>
          </a:p>
          <a:p>
            <a:endParaRPr lang="tr-TR" dirty="0"/>
          </a:p>
          <a:p>
            <a:endParaRPr lang="tr-TR" dirty="0"/>
          </a:p>
          <a:p>
            <a:endParaRPr lang="tr-TR" dirty="0"/>
          </a:p>
          <a:p>
            <a:endParaRPr lang="tr-TR" dirty="0"/>
          </a:p>
        </p:txBody>
      </p:sp>
    </p:spTree>
    <p:extLst>
      <p:ext uri="{BB962C8B-B14F-4D97-AF65-F5344CB8AC3E}">
        <p14:creationId xmlns:p14="http://schemas.microsoft.com/office/powerpoint/2010/main" val="16753999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4122D73-B382-E52F-543A-02DEDB1E77D1}"/>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1AAB2C62-A687-66D0-CC18-BEB0A7329E71}"/>
              </a:ext>
            </a:extLst>
          </p:cNvPr>
          <p:cNvSpPr>
            <a:spLocks noGrp="1"/>
          </p:cNvSpPr>
          <p:nvPr>
            <p:ph idx="1"/>
          </p:nvPr>
        </p:nvSpPr>
        <p:spPr/>
        <p:txBody>
          <a:bodyPr/>
          <a:lstStyle/>
          <a:p>
            <a:r>
              <a:rPr lang="tr-TR" dirty="0">
                <a:cs typeface="Times New Roman" pitchFamily="18" charset="0"/>
              </a:rPr>
              <a:t>Dünya Sağlık Örgütü(DSÖ) palyatif bakımı temel insan hakkı olarak değerlendirmektedir ve bir çok gelişmiş ülke palyatif bakım ve yaşam sonu bakımla ilgili ulusal sağlık politikalarını geliştirmeye çalışmaktadır</a:t>
            </a:r>
          </a:p>
          <a:p>
            <a:r>
              <a:rPr lang="tr-TR" dirty="0">
                <a:cs typeface="Times New Roman" pitchFamily="18" charset="0"/>
              </a:rPr>
              <a:t>Avrupa Palyatif Bakım Derneği (EAPC), Uluslararası </a:t>
            </a:r>
            <a:r>
              <a:rPr lang="tr-TR" dirty="0" err="1">
                <a:cs typeface="Times New Roman" pitchFamily="18" charset="0"/>
              </a:rPr>
              <a:t>Hospis</a:t>
            </a:r>
            <a:r>
              <a:rPr lang="tr-TR" dirty="0">
                <a:cs typeface="Times New Roman" pitchFamily="18" charset="0"/>
              </a:rPr>
              <a:t> ve Palyatif </a:t>
            </a:r>
            <a:r>
              <a:rPr lang="tr-TR" dirty="0" err="1">
                <a:cs typeface="Times New Roman" pitchFamily="18" charset="0"/>
              </a:rPr>
              <a:t>BakımÖrgütü</a:t>
            </a:r>
            <a:r>
              <a:rPr lang="tr-TR" dirty="0">
                <a:cs typeface="Times New Roman" pitchFamily="18" charset="0"/>
              </a:rPr>
              <a:t> (IAHPC) ve Dünya Palyatif Bakım Birliği (WPCA) Prag‘daki toplantısında palyatif bakımın sunumunun sadece uzmanlaşmış palyatif bakım servisleri aracılığı ile yapılması değil sağlık bakım hizmetlerinin her düzeyine entegre edilmesi gerektiğine odaklanmıştır.</a:t>
            </a:r>
          </a:p>
          <a:p>
            <a:endParaRPr lang="tr-TR" dirty="0">
              <a:cs typeface="Times New Roman" pitchFamily="18" charset="0"/>
            </a:endParaRPr>
          </a:p>
          <a:p>
            <a:pPr marL="0" indent="0">
              <a:buNone/>
            </a:pPr>
            <a:endParaRPr lang="tr-TR" dirty="0"/>
          </a:p>
        </p:txBody>
      </p:sp>
    </p:spTree>
    <p:extLst>
      <p:ext uri="{BB962C8B-B14F-4D97-AF65-F5344CB8AC3E}">
        <p14:creationId xmlns:p14="http://schemas.microsoft.com/office/powerpoint/2010/main" val="25504051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r>
              <a:rPr lang="tr-TR" sz="2800" dirty="0"/>
              <a:t>Dünya </a:t>
            </a:r>
            <a:r>
              <a:rPr lang="tr-TR" sz="2800" dirty="0" err="1"/>
              <a:t>Hospis</a:t>
            </a:r>
            <a:r>
              <a:rPr lang="tr-TR" sz="2800" dirty="0"/>
              <a:t> Palyatif Bakım Birliği (WHPCA), dünyada her yıl 61 milyon insanın palyatif bakıma, 21 milyon insanın yaşam sonu bakıma ihtiyaç duyduğunu, 25 milyon insanın ise ağrı ve acı içinde yaşamının sonlandığını bildirmektedir (WHPCA, 2015).</a:t>
            </a:r>
          </a:p>
          <a:p>
            <a:r>
              <a:rPr lang="tr-TR" sz="2800" dirty="0"/>
              <a:t> Dünya Sağlık </a:t>
            </a:r>
            <a:r>
              <a:rPr lang="tr-TR" sz="2800" dirty="0" err="1"/>
              <a:t>Asemblesi</a:t>
            </a:r>
            <a:r>
              <a:rPr lang="tr-TR" sz="2800" dirty="0"/>
              <a:t> 2016 yılı verilerine göre kardiyovasküler hastalıklar, inme, kronik </a:t>
            </a:r>
            <a:r>
              <a:rPr lang="tr-TR" sz="2800" dirty="0" err="1"/>
              <a:t>obstruktif</a:t>
            </a:r>
            <a:r>
              <a:rPr lang="tr-TR" sz="2800" dirty="0"/>
              <a:t> akciğer hastalığı, akciğer enfeksiyonları, </a:t>
            </a:r>
            <a:r>
              <a:rPr lang="tr-TR" sz="2800" dirty="0" err="1"/>
              <a:t>alzheimer</a:t>
            </a:r>
            <a:r>
              <a:rPr lang="tr-TR" sz="2800" dirty="0"/>
              <a:t>, demans ve kanserler dünyada ölüm nedenleri arasında ilk sıralarda yer almaktadır (WHO, 2020b). </a:t>
            </a:r>
          </a:p>
          <a:p>
            <a:endParaRPr lang="tr-TR" dirty="0"/>
          </a:p>
        </p:txBody>
      </p:sp>
    </p:spTree>
    <p:extLst>
      <p:ext uri="{BB962C8B-B14F-4D97-AF65-F5344CB8AC3E}">
        <p14:creationId xmlns:p14="http://schemas.microsoft.com/office/powerpoint/2010/main" val="26513433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2C151C3-9C88-4984-9008-C76D258199C8}"/>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a16="http://schemas.microsoft.com/office/drawing/2014/main" id="{DBD21105-65E0-5C9A-80DE-E768F74A3C3E}"/>
              </a:ext>
            </a:extLst>
          </p:cNvPr>
          <p:cNvPicPr>
            <a:picLocks noGrp="1" noChangeAspect="1"/>
          </p:cNvPicPr>
          <p:nvPr>
            <p:ph idx="1"/>
          </p:nvPr>
        </p:nvPicPr>
        <p:blipFill>
          <a:blip r:embed="rId3"/>
          <a:stretch>
            <a:fillRect/>
          </a:stretch>
        </p:blipFill>
        <p:spPr>
          <a:xfrm>
            <a:off x="838200" y="1825625"/>
            <a:ext cx="9020907" cy="4351338"/>
          </a:xfrm>
        </p:spPr>
      </p:pic>
    </p:spTree>
    <p:extLst>
      <p:ext uri="{BB962C8B-B14F-4D97-AF65-F5344CB8AC3E}">
        <p14:creationId xmlns:p14="http://schemas.microsoft.com/office/powerpoint/2010/main" val="3616224478"/>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17133</TotalTime>
  <Words>5277</Words>
  <Application>Microsoft Office PowerPoint</Application>
  <PresentationFormat>Geniş ekran</PresentationFormat>
  <Paragraphs>520</Paragraphs>
  <Slides>66</Slides>
  <Notes>41</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66</vt:i4>
      </vt:variant>
    </vt:vector>
  </HeadingPairs>
  <TitlesOfParts>
    <vt:vector size="74" baseType="lpstr">
      <vt:lpstr>Arial</vt:lpstr>
      <vt:lpstr>Calibri</vt:lpstr>
      <vt:lpstr>Calibri Light</vt:lpstr>
      <vt:lpstr>Courier New</vt:lpstr>
      <vt:lpstr>Noto Sans</vt:lpstr>
      <vt:lpstr>Times New Roman</vt:lpstr>
      <vt:lpstr>Wingdings</vt:lpstr>
      <vt:lpstr>Office Teması</vt:lpstr>
      <vt:lpstr>PALYATİF BAKIM</vt:lpstr>
      <vt:lpstr>AMAÇ</vt:lpstr>
      <vt:lpstr>HEDEFLER</vt:lpstr>
      <vt:lpstr>PALYATİF BAKIM </vt:lpstr>
      <vt:lpstr> DSÖ’ne göre palyatif bakım:</vt:lpstr>
      <vt:lpstr>PowerPoint Sunusu</vt:lpstr>
      <vt:lpstr>PowerPoint Sunusu</vt:lpstr>
      <vt:lpstr>PowerPoint Sunusu</vt:lpstr>
      <vt:lpstr>PowerPoint Sunusu</vt:lpstr>
      <vt:lpstr>PALYATİF BAKIMIN SUNULABİLECEĞİ YER</vt:lpstr>
      <vt:lpstr>TÜRKİYE’DE PALYATİF BAKIM HİZMET SUNUMU</vt:lpstr>
      <vt:lpstr>TÜRKİYE’DE PALYATİF BAKIM HİZMET SUNUMU</vt:lpstr>
      <vt:lpstr>TÜRKİYE’DE PALYATİF BAKIM HİZMET SUNUMU</vt:lpstr>
      <vt:lpstr>TÜRKİYE’DE PALYATİF BAKIM HİZMET SUNUMU</vt:lpstr>
      <vt:lpstr>PALYATİF BAKIM EKİBİ</vt:lpstr>
      <vt:lpstr>PALYATİF BAKIM EKİBİ</vt:lpstr>
      <vt:lpstr>PALYATİF BAKIM EKİBİ</vt:lpstr>
      <vt:lpstr>Palyatif Bakım İlkeleri</vt:lpstr>
      <vt:lpstr>Palyatif Bakım İlkeleri</vt:lpstr>
      <vt:lpstr>Palyatif Bakım İlkeleri</vt:lpstr>
      <vt:lpstr> Palyatif Bakımda Amaç</vt:lpstr>
      <vt:lpstr>Hastaya Yaklaşım </vt:lpstr>
      <vt:lpstr>Tarama amaçlı sorgulama</vt:lpstr>
      <vt:lpstr>Palyatif Bakımda İlk Değerlendirme</vt:lpstr>
      <vt:lpstr>Performans Ölçekleri</vt:lpstr>
      <vt:lpstr>Edmonton Semptom Tanılama Ölçeği (Edmonton Symptom Assessment Scale)</vt:lpstr>
      <vt:lpstr>PowerPoint Sunusu</vt:lpstr>
      <vt:lpstr>PowerPoint Sunusu</vt:lpstr>
      <vt:lpstr>Sık Karşılaşılan Semptomlar</vt:lpstr>
      <vt:lpstr>Malnutrisyon</vt:lpstr>
      <vt:lpstr>Malnutrisyon</vt:lpstr>
      <vt:lpstr>Malnutrisyon</vt:lpstr>
      <vt:lpstr>PowerPoint Sunusu</vt:lpstr>
      <vt:lpstr>PowerPoint Sunusu</vt:lpstr>
      <vt:lpstr>Malnutrisyon</vt:lpstr>
      <vt:lpstr>Malnutrisyon</vt:lpstr>
      <vt:lpstr>Malnutrisyon</vt:lpstr>
      <vt:lpstr>Malnutrisyon</vt:lpstr>
      <vt:lpstr>AĞRI</vt:lpstr>
      <vt:lpstr>AĞRI</vt:lpstr>
      <vt:lpstr>PowerPoint Sunusu</vt:lpstr>
      <vt:lpstr>AĞRI</vt:lpstr>
      <vt:lpstr>PowerPoint Sunusu</vt:lpstr>
      <vt:lpstr>PowerPoint Sunusu</vt:lpstr>
      <vt:lpstr>PowerPoint Sunusu</vt:lpstr>
      <vt:lpstr>PowerPoint Sunusu</vt:lpstr>
      <vt:lpstr>AĞRI</vt:lpstr>
      <vt:lpstr>AĞRI</vt:lpstr>
      <vt:lpstr>AĞRI</vt:lpstr>
      <vt:lpstr>Bulantı</vt:lpstr>
      <vt:lpstr>Kabızlık</vt:lpstr>
      <vt:lpstr>Nefes Darlığı</vt:lpstr>
      <vt:lpstr>Nefes Darlığı</vt:lpstr>
      <vt:lpstr>Ödem</vt:lpstr>
      <vt:lpstr>Kaşıntı</vt:lpstr>
      <vt:lpstr>Ağız Kuruluğu</vt:lpstr>
      <vt:lpstr>Deliryum</vt:lpstr>
      <vt:lpstr>Anksiyete</vt:lpstr>
      <vt:lpstr>Tamamlayıcı Tedaviler</vt:lpstr>
      <vt:lpstr>PowerPoint Sunusu</vt:lpstr>
      <vt:lpstr>PowerPoint Sunusu</vt:lpstr>
      <vt:lpstr>PowerPoint Sunusu</vt:lpstr>
      <vt:lpstr>PowerPoint Sunusu</vt:lpstr>
      <vt:lpstr>PowerPoint Sunusu</vt:lpstr>
      <vt:lpstr>KAYNAKLAR</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PALYATİF BAKIM</dc:title>
  <dc:creator>Microsoft hesabı</dc:creator>
  <cp:lastModifiedBy>Buket Erden</cp:lastModifiedBy>
  <cp:revision>365</cp:revision>
  <dcterms:created xsi:type="dcterms:W3CDTF">2022-05-13T10:47:55Z</dcterms:created>
  <dcterms:modified xsi:type="dcterms:W3CDTF">2024-05-20T20:54:27Z</dcterms:modified>
</cp:coreProperties>
</file>