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notesMasterIdLst>
    <p:notesMasterId r:id="rId89"/>
  </p:notesMasterIdLst>
  <p:sldIdLst>
    <p:sldId id="263" r:id="rId2"/>
    <p:sldId id="416" r:id="rId3"/>
    <p:sldId id="417" r:id="rId4"/>
    <p:sldId id="418" r:id="rId5"/>
    <p:sldId id="370" r:id="rId6"/>
    <p:sldId id="374" r:id="rId7"/>
    <p:sldId id="335" r:id="rId8"/>
    <p:sldId id="340" r:id="rId9"/>
    <p:sldId id="339" r:id="rId10"/>
    <p:sldId id="341" r:id="rId11"/>
    <p:sldId id="336" r:id="rId12"/>
    <p:sldId id="342" r:id="rId13"/>
    <p:sldId id="337" r:id="rId14"/>
    <p:sldId id="338" r:id="rId15"/>
    <p:sldId id="334" r:id="rId16"/>
    <p:sldId id="369" r:id="rId17"/>
    <p:sldId id="276" r:id="rId18"/>
    <p:sldId id="388" r:id="rId19"/>
    <p:sldId id="280" r:id="rId20"/>
    <p:sldId id="281" r:id="rId21"/>
    <p:sldId id="376" r:id="rId22"/>
    <p:sldId id="293" r:id="rId23"/>
    <p:sldId id="377" r:id="rId24"/>
    <p:sldId id="378" r:id="rId25"/>
    <p:sldId id="296" r:id="rId26"/>
    <p:sldId id="379" r:id="rId27"/>
    <p:sldId id="419" r:id="rId28"/>
    <p:sldId id="373" r:id="rId29"/>
    <p:sldId id="380" r:id="rId30"/>
    <p:sldId id="389" r:id="rId31"/>
    <p:sldId id="420" r:id="rId32"/>
    <p:sldId id="382" r:id="rId33"/>
    <p:sldId id="383" r:id="rId34"/>
    <p:sldId id="390" r:id="rId35"/>
    <p:sldId id="360" r:id="rId36"/>
    <p:sldId id="391" r:id="rId37"/>
    <p:sldId id="423" r:id="rId38"/>
    <p:sldId id="392" r:id="rId39"/>
    <p:sldId id="393" r:id="rId40"/>
    <p:sldId id="385" r:id="rId41"/>
    <p:sldId id="386" r:id="rId42"/>
    <p:sldId id="394" r:id="rId43"/>
    <p:sldId id="395" r:id="rId44"/>
    <p:sldId id="424" r:id="rId45"/>
    <p:sldId id="421" r:id="rId46"/>
    <p:sldId id="396" r:id="rId47"/>
    <p:sldId id="397" r:id="rId48"/>
    <p:sldId id="398" r:id="rId49"/>
    <p:sldId id="399" r:id="rId50"/>
    <p:sldId id="400" r:id="rId51"/>
    <p:sldId id="401" r:id="rId52"/>
    <p:sldId id="316" r:id="rId53"/>
    <p:sldId id="402" r:id="rId54"/>
    <p:sldId id="343" r:id="rId55"/>
    <p:sldId id="344" r:id="rId56"/>
    <p:sldId id="314" r:id="rId57"/>
    <p:sldId id="403" r:id="rId58"/>
    <p:sldId id="404" r:id="rId59"/>
    <p:sldId id="405" r:id="rId60"/>
    <p:sldId id="406" r:id="rId61"/>
    <p:sldId id="407" r:id="rId62"/>
    <p:sldId id="409" r:id="rId63"/>
    <p:sldId id="410" r:id="rId64"/>
    <p:sldId id="408" r:id="rId65"/>
    <p:sldId id="411" r:id="rId66"/>
    <p:sldId id="412" r:id="rId67"/>
    <p:sldId id="413" r:id="rId68"/>
    <p:sldId id="414" r:id="rId69"/>
    <p:sldId id="415" r:id="rId70"/>
    <p:sldId id="357" r:id="rId71"/>
    <p:sldId id="358" r:id="rId72"/>
    <p:sldId id="312" r:id="rId73"/>
    <p:sldId id="319" r:id="rId74"/>
    <p:sldId id="320" r:id="rId75"/>
    <p:sldId id="318" r:id="rId76"/>
    <p:sldId id="322" r:id="rId77"/>
    <p:sldId id="347" r:id="rId78"/>
    <p:sldId id="350" r:id="rId79"/>
    <p:sldId id="365" r:id="rId80"/>
    <p:sldId id="364" r:id="rId81"/>
    <p:sldId id="353" r:id="rId82"/>
    <p:sldId id="351" r:id="rId83"/>
    <p:sldId id="352" r:id="rId84"/>
    <p:sldId id="363" r:id="rId85"/>
    <p:sldId id="321" r:id="rId86"/>
    <p:sldId id="328" r:id="rId87"/>
    <p:sldId id="266" r:id="rId8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arsayılan Bölüm" id="{7BBDA129-73E5-4468-953D-74E0E3E6D116}">
          <p14:sldIdLst>
            <p14:sldId id="263"/>
            <p14:sldId id="416"/>
            <p14:sldId id="417"/>
            <p14:sldId id="418"/>
            <p14:sldId id="370"/>
            <p14:sldId id="374"/>
            <p14:sldId id="335"/>
            <p14:sldId id="340"/>
            <p14:sldId id="339"/>
            <p14:sldId id="341"/>
            <p14:sldId id="336"/>
            <p14:sldId id="342"/>
            <p14:sldId id="337"/>
            <p14:sldId id="338"/>
            <p14:sldId id="334"/>
            <p14:sldId id="369"/>
            <p14:sldId id="276"/>
            <p14:sldId id="388"/>
            <p14:sldId id="280"/>
            <p14:sldId id="281"/>
            <p14:sldId id="376"/>
            <p14:sldId id="293"/>
            <p14:sldId id="377"/>
            <p14:sldId id="378"/>
            <p14:sldId id="296"/>
            <p14:sldId id="379"/>
            <p14:sldId id="419"/>
            <p14:sldId id="373"/>
            <p14:sldId id="380"/>
            <p14:sldId id="389"/>
            <p14:sldId id="420"/>
            <p14:sldId id="382"/>
            <p14:sldId id="383"/>
            <p14:sldId id="390"/>
            <p14:sldId id="360"/>
            <p14:sldId id="391"/>
            <p14:sldId id="423"/>
            <p14:sldId id="392"/>
            <p14:sldId id="393"/>
            <p14:sldId id="385"/>
            <p14:sldId id="386"/>
            <p14:sldId id="394"/>
            <p14:sldId id="395"/>
            <p14:sldId id="424"/>
            <p14:sldId id="421"/>
            <p14:sldId id="396"/>
            <p14:sldId id="397"/>
            <p14:sldId id="398"/>
            <p14:sldId id="399"/>
            <p14:sldId id="400"/>
            <p14:sldId id="401"/>
            <p14:sldId id="316"/>
            <p14:sldId id="402"/>
            <p14:sldId id="343"/>
            <p14:sldId id="344"/>
            <p14:sldId id="314"/>
            <p14:sldId id="403"/>
            <p14:sldId id="404"/>
            <p14:sldId id="405"/>
            <p14:sldId id="406"/>
            <p14:sldId id="407"/>
            <p14:sldId id="409"/>
            <p14:sldId id="410"/>
            <p14:sldId id="408"/>
            <p14:sldId id="411"/>
            <p14:sldId id="412"/>
            <p14:sldId id="413"/>
            <p14:sldId id="414"/>
            <p14:sldId id="415"/>
            <p14:sldId id="357"/>
            <p14:sldId id="358"/>
            <p14:sldId id="312"/>
            <p14:sldId id="319"/>
            <p14:sldId id="320"/>
            <p14:sldId id="318"/>
            <p14:sldId id="322"/>
            <p14:sldId id="347"/>
            <p14:sldId id="350"/>
            <p14:sldId id="365"/>
            <p14:sldId id="364"/>
            <p14:sldId id="353"/>
            <p14:sldId id="351"/>
            <p14:sldId id="352"/>
            <p14:sldId id="363"/>
            <p14:sldId id="321"/>
            <p14:sldId id="328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4660"/>
  </p:normalViewPr>
  <p:slideViewPr>
    <p:cSldViewPr snapToGrid="0">
      <p:cViewPr varScale="1">
        <p:scale>
          <a:sx n="69" d="100"/>
          <a:sy n="69" d="100"/>
        </p:scale>
        <p:origin x="750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137B0A-3C81-4A02-8DFF-700F6C8F8EAA}" type="datetimeFigureOut">
              <a:rPr lang="tr-TR" smtClean="0"/>
              <a:t>17.03.2026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9828BE-C95C-4703-B497-4771BFBC137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9839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828BE-C95C-4703-B497-4771BFBC137A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138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DKB: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Diyastolik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kan basıncı; DM: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Diyabetes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mellitus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HT:</a:t>
            </a:r>
          </a:p>
          <a:p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Hipertansiyon; KB: Kan basıncı;</a:t>
            </a:r>
          </a:p>
          <a:p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KBH: Kronik böbrek hastalığı; KV: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Kardiyovasküler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KVH:</a:t>
            </a:r>
          </a:p>
          <a:p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Kardiyovasküler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hastalık (Koroner arter hastalığı,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periferik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arter</a:t>
            </a:r>
          </a:p>
          <a:p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hastalığı, kalp yetersizliği); SKB: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Sistolik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kan basıncı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828BE-C95C-4703-B497-4771BFBC137A}" type="slidenum">
              <a:rPr lang="tr-TR" smtClean="0"/>
              <a:t>47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51701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DKB: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Diyastolik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kan basıncı; DM: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Diyabetes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mellitus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HT:</a:t>
            </a:r>
          </a:p>
          <a:p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Hipertansiyon; KB: Kan basıncı;</a:t>
            </a:r>
          </a:p>
          <a:p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KBH: Kronik böbrek hastalığı; KV: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Kardiyovasküler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KVH:</a:t>
            </a:r>
          </a:p>
          <a:p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Kardiyovasküler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hastalık (Koroner arter hastalığı,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periferik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arter</a:t>
            </a:r>
          </a:p>
          <a:p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hastalığı, kalp yetersizliği); SKB: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Sistolik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kan basıncı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828BE-C95C-4703-B497-4771BFBC137A}" type="slidenum">
              <a:rPr lang="tr-TR" smtClean="0"/>
              <a:t>48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9092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ACEİ: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Anjiyotensin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dönüştürücü enzim</a:t>
            </a:r>
          </a:p>
          <a:p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inhibitörleri; ARB: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Anjiyotensin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reseptör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blokerleri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</a:p>
          <a:p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BB: Beta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blokerler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DKB: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Diyastolik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kan basıncı;</a:t>
            </a:r>
          </a:p>
          <a:p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HT: Hipertansiyon; KB: Kan basıncı; KKB: Kalsiyum</a:t>
            </a:r>
          </a:p>
          <a:p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kanal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blokerleri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MRA: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Mineralokortikoid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reseptör</a:t>
            </a:r>
          </a:p>
          <a:p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antagonisti; SKB: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Sistolik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kan basıncı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828BE-C95C-4703-B497-4771BFBC137A}" type="slidenum">
              <a:rPr lang="tr-TR" smtClean="0"/>
              <a:t>50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685059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ACEİ: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Anjiyotensin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dönüştürücü enzim inhibitörleri; ARB: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Anjiyotensin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reseptör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blokerleri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BB: Beta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blokerler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DKB: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Diyastolik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kan basıncı; HT:</a:t>
            </a:r>
          </a:p>
          <a:p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Hipertansiyon; KB: Kan basıncı; KKB: Kalsiyum kanal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blokerleri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MRA: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Mineralokortikoid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reseptör antagonisti; SKB: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Sistolik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kan basıncı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828BE-C95C-4703-B497-4771BFBC137A}" type="slidenum">
              <a:rPr lang="tr-TR" smtClean="0"/>
              <a:t>51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10601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ACEİ: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Anjiyotensin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dönüştürücü</a:t>
            </a:r>
          </a:p>
          <a:p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enzim inhibitörleri; ARB: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Anjiyotensin</a:t>
            </a:r>
            <a:endParaRPr lang="tr-T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reseptör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blokerleri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DKB: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Diyastolik</a:t>
            </a:r>
            <a:endParaRPr lang="tr-T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kan basıncı; KB: Kan basıncı; SKB:</a:t>
            </a:r>
          </a:p>
          <a:p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Sistolik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kan basıncı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828BE-C95C-4703-B497-4771BFBC137A}" type="slidenum">
              <a:rPr lang="tr-TR" smtClean="0"/>
              <a:t>58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73377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ACEİ: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Anjiyotensin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dönüştürücü enzim</a:t>
            </a:r>
          </a:p>
          <a:p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inhibitörleri; ARB: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Anjiyotensin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reseptör</a:t>
            </a:r>
          </a:p>
          <a:p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blokerleri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DKB: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Diyastolik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kan basıncı; KKB:</a:t>
            </a:r>
          </a:p>
          <a:p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Kalsiyum kanal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blokerleri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MRA:</a:t>
            </a:r>
          </a:p>
          <a:p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Mineralokortikoid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reseptör antagonisti; SKB:</a:t>
            </a:r>
          </a:p>
          <a:p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Sistolik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kan basıncı.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828BE-C95C-4703-B497-4771BFBC137A}" type="slidenum">
              <a:rPr lang="tr-TR" smtClean="0"/>
              <a:t>69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61336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E1B4F84-841C-EF30-453B-92D6E4BB21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C882B26B-1F0A-3B36-86E4-8738815E49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3C2C6F2-CE7C-D0E7-C10C-659C8EB31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F1AA5-7B1B-4E7D-8EDB-98218113244F}" type="datetimeFigureOut">
              <a:rPr lang="tr-TR" smtClean="0"/>
              <a:t>17.03.2026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DF23B6A-5B3B-279E-C394-3FF654348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74A70AC-3502-2DEF-5777-67D019946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1D9C1-B50B-4FF4-9ADB-2F1DA8A9A2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1100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717B6E0-819E-5336-BBB5-E824D7028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84B74A37-52F3-7727-5A11-7456C2EA0C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B2C2DB1-6DA2-F997-3264-ACB4579CE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F1AA5-7B1B-4E7D-8EDB-98218113244F}" type="datetimeFigureOut">
              <a:rPr lang="tr-TR" smtClean="0"/>
              <a:t>17.03.2026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179A31A-E593-A69B-BD19-E7E865C52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D10C3C4-50E6-C496-A469-58C39696C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1D9C1-B50B-4FF4-9ADB-2F1DA8A9A2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04261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AAE79AA6-9D75-EB46-2A1D-C74619B5AF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77ED7AB2-CD61-8E53-7A3C-0BF90D3ADD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FC06672-CE16-CBDF-236F-5703DDE02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F1AA5-7B1B-4E7D-8EDB-98218113244F}" type="datetimeFigureOut">
              <a:rPr lang="tr-TR" smtClean="0"/>
              <a:t>17.03.2026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DB03657-948A-BA03-5467-AD0077A64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53B5880-99FB-0E0E-DD2B-62C47245E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1D9C1-B50B-4FF4-9ADB-2F1DA8A9A2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06063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635F25D-B812-B72E-50E7-03AB69BF6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08DF889-F8B2-FF92-1403-0AF297462E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1B769E3-D2A7-8FD8-2E2C-B0D2DBECA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F1AA5-7B1B-4E7D-8EDB-98218113244F}" type="datetimeFigureOut">
              <a:rPr lang="tr-TR" smtClean="0"/>
              <a:t>17.03.2026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B26EEA7-61A7-36B5-2454-BC830227B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994ECED-A84C-F3AA-B4D9-CDA80C023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1D9C1-B50B-4FF4-9ADB-2F1DA8A9A2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15268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29054B9-6504-A38D-1F1C-9D50E9441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55FD0F2-9360-E9B9-FD35-7A366D072C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9CFD0A3-81BC-D5C2-1322-E9D8326B6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F1AA5-7B1B-4E7D-8EDB-98218113244F}" type="datetimeFigureOut">
              <a:rPr lang="tr-TR" smtClean="0"/>
              <a:t>17.03.2026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F6454A0-C281-84CB-7FBC-37C0C423C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861E3F2-51F8-CADA-9A03-0F954A7D4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1D9C1-B50B-4FF4-9ADB-2F1DA8A9A2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0306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FE265A0-D546-AD9E-6C85-EBEA2AE00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1EE9406-1B61-85D8-8D07-17E888C2E5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9C448F59-BF9C-D71E-AE73-344AB82C01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3216C3A-434E-C3FF-CDBF-95807DE88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F1AA5-7B1B-4E7D-8EDB-98218113244F}" type="datetimeFigureOut">
              <a:rPr lang="tr-TR" smtClean="0"/>
              <a:t>17.03.2026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891F0737-FBCD-06E3-3BF5-128573C65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42CD421-4E7C-47A2-CF59-45CE0B771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1D9C1-B50B-4FF4-9ADB-2F1DA8A9A2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954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228FB41-0464-A217-FC81-201419162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F75394B-363D-16D1-C0FB-66EBF7FB36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7B30B1C7-AFF8-5526-98BC-03DF728F36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36E61A08-EBBE-8F79-8795-C4F2AAD7FB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6D13089A-EF90-E8BC-76B0-613CF6C734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BD076B49-638C-47DF-2520-DCE9B675A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F1AA5-7B1B-4E7D-8EDB-98218113244F}" type="datetimeFigureOut">
              <a:rPr lang="tr-TR" smtClean="0"/>
              <a:t>17.03.2026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7044777A-86CB-2704-6186-2223484DB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C736340D-00C0-952F-7063-56B6CD9CA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1D9C1-B50B-4FF4-9ADB-2F1DA8A9A2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6662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42D1228-FCED-C4C0-A960-D9F0592B8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7FDEB5B3-F103-6382-4B73-E1CB2717B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F1AA5-7B1B-4E7D-8EDB-98218113244F}" type="datetimeFigureOut">
              <a:rPr lang="tr-TR" smtClean="0"/>
              <a:t>17.03.2026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E0A8ACFA-7F35-2BB7-7136-119539638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4796EC57-E592-3157-3E28-0A8E0F683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1D9C1-B50B-4FF4-9ADB-2F1DA8A9A2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0750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8EE17007-F40F-1A63-3C73-E19B13D8A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F1AA5-7B1B-4E7D-8EDB-98218113244F}" type="datetimeFigureOut">
              <a:rPr lang="tr-TR" smtClean="0"/>
              <a:t>17.03.2026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AEEB52D4-8D86-224F-4D24-65C6375B5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4345466F-95F9-CFCF-EE95-BABE4DE3A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1D9C1-B50B-4FF4-9ADB-2F1DA8A9A2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5527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9C83812-0036-DFD5-4DA9-258CD9289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2BE116D-7E64-CEC6-6F89-F58FE16AF0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F7CCE18F-63E5-2E15-73F2-C993585134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49A85B5-DCE3-D82A-EC0E-EC69260E4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F1AA5-7B1B-4E7D-8EDB-98218113244F}" type="datetimeFigureOut">
              <a:rPr lang="tr-TR" smtClean="0"/>
              <a:t>17.03.2026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82F93CA-81A4-E247-949D-A51FC9E0E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F09B246-45C6-B927-7D47-99791C247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1D9C1-B50B-4FF4-9ADB-2F1DA8A9A2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6115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CE6DBD0-A34A-7E97-0CDC-5DBBF1906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18AE0A1E-676B-E806-7EB2-BCF76F3F12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B52E201F-B1D1-B55D-BA6A-EF7FB970C0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3195940-914C-425A-4D51-EFE7FB11F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F1AA5-7B1B-4E7D-8EDB-98218113244F}" type="datetimeFigureOut">
              <a:rPr lang="tr-TR" smtClean="0"/>
              <a:t>17.03.2026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9917D55E-6975-80C8-BB0F-1E92E3B17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D6B3463-EC26-7D8D-706D-575F9C423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1D9C1-B50B-4FF4-9ADB-2F1DA8A9A2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1639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7641F731-AF05-76A8-5D0E-6CE3E7518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7500669-30F9-B726-1471-B63DCD683F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6A37FCA-FD9C-033C-7899-A9E847B155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F1AA5-7B1B-4E7D-8EDB-98218113244F}" type="datetimeFigureOut">
              <a:rPr lang="tr-TR" smtClean="0"/>
              <a:t>17.03.2026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62D8AA9-B4A1-6F48-163A-818AC9C777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A4EE0CD-1736-884F-65B1-763E6B7369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1D9C1-B50B-4FF4-9ADB-2F1DA8A9A2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3235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28A8AA3-7C42-4776-918C-AD719C04D7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3722" y="3456710"/>
            <a:ext cx="5180314" cy="1530926"/>
          </a:xfrm>
        </p:spPr>
        <p:txBody>
          <a:bodyPr/>
          <a:lstStyle/>
          <a:p>
            <a:pPr marL="0" indent="0">
              <a:buNone/>
            </a:pPr>
            <a:r>
              <a:rPr lang="tr-TR" i="1" dirty="0"/>
              <a:t>Arş. Gör. Dr. </a:t>
            </a:r>
            <a:r>
              <a:rPr lang="tr-TR" i="1" dirty="0" smtClean="0"/>
              <a:t>Melik İNCE</a:t>
            </a:r>
            <a:endParaRPr lang="tr-TR" i="1" dirty="0"/>
          </a:p>
          <a:p>
            <a:pPr marL="0" indent="0">
              <a:buNone/>
            </a:pPr>
            <a:r>
              <a:rPr lang="tr-TR" i="1" dirty="0"/>
              <a:t>KTÜ Aile Hekimliği Anabilim Dalı</a:t>
            </a:r>
          </a:p>
          <a:p>
            <a:pPr marL="0" indent="0">
              <a:buNone/>
            </a:pPr>
            <a:r>
              <a:rPr lang="tr-TR" i="1" dirty="0" smtClean="0"/>
              <a:t>18.03.2026</a:t>
            </a:r>
            <a:endParaRPr lang="tr-TR" i="1" dirty="0"/>
          </a:p>
        </p:txBody>
      </p:sp>
      <p:sp>
        <p:nvSpPr>
          <p:cNvPr id="4" name="1 Başlık">
            <a:extLst>
              <a:ext uri="{FF2B5EF4-FFF2-40B4-BE49-F238E27FC236}">
                <a16:creationId xmlns:a16="http://schemas.microsoft.com/office/drawing/2014/main" id="{182417A1-D9E7-4045-B714-430C1C0380A6}"/>
              </a:ext>
            </a:extLst>
          </p:cNvPr>
          <p:cNvSpPr txBox="1">
            <a:spLocks/>
          </p:cNvSpPr>
          <p:nvPr/>
        </p:nvSpPr>
        <p:spPr>
          <a:xfrm>
            <a:off x="1483722" y="804229"/>
            <a:ext cx="8458200" cy="1470025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r-TR" sz="4800" b="1" dirty="0"/>
              <a:t>HİPERTANSİYON TANI TAKİP Ve </a:t>
            </a:r>
            <a:r>
              <a:rPr lang="tr-TR" sz="4800" b="1" dirty="0" smtClean="0"/>
              <a:t>tedavisi</a:t>
            </a:r>
            <a:endParaRPr lang="tr-TR" sz="4800" b="1" dirty="0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3795" y="3287355"/>
            <a:ext cx="2747347" cy="170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79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DDBE8E-DB47-112D-08C5-6269A4E3CB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D3A383E-C7E6-7EDD-00FB-5B4994BCE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altLang="tr-TR" sz="4400" b="1">
                <a:solidFill>
                  <a:srgbClr val="180A6C"/>
                </a:solidFill>
              </a:rPr>
              <a:t>Türk Hipertansiyon  Prevalans Çalışması</a:t>
            </a:r>
            <a:r>
              <a:rPr lang="tr-TR" altLang="tr-TR" sz="4800" b="1">
                <a:solidFill>
                  <a:srgbClr val="180A6C"/>
                </a:solidFill>
              </a:rPr>
              <a:t/>
            </a:r>
            <a:br>
              <a:rPr lang="tr-TR" altLang="tr-TR" sz="4800" b="1">
                <a:solidFill>
                  <a:srgbClr val="180A6C"/>
                </a:solidFill>
              </a:rPr>
            </a:br>
            <a:r>
              <a:rPr lang="tr-TR" altLang="tr-TR" sz="6000" b="1">
                <a:solidFill>
                  <a:srgbClr val="180A6C"/>
                </a:solidFill>
              </a:rPr>
              <a:t>PatenT2</a:t>
            </a:r>
            <a:endParaRPr lang="tr-TR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9B8B16CF-6F13-CBB3-2B84-CB25265104E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557" y="1896979"/>
            <a:ext cx="6174196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32974DB2-F168-4636-99A2-94BA2EE64659}"/>
              </a:ext>
            </a:extLst>
          </p:cNvPr>
          <p:cNvSpPr txBox="1"/>
          <p:nvPr/>
        </p:nvSpPr>
        <p:spPr>
          <a:xfrm flipH="1">
            <a:off x="8868753" y="3909607"/>
            <a:ext cx="1023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(2012)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EF660B29-ADF3-4E32-E313-A73DB09A84FB}"/>
              </a:ext>
            </a:extLst>
          </p:cNvPr>
          <p:cNvSpPr txBox="1"/>
          <p:nvPr/>
        </p:nvSpPr>
        <p:spPr>
          <a:xfrm flipH="1">
            <a:off x="8868753" y="3703316"/>
            <a:ext cx="1023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(2003)</a:t>
            </a:r>
          </a:p>
        </p:txBody>
      </p:sp>
    </p:spTree>
    <p:extLst>
      <p:ext uri="{BB962C8B-B14F-4D97-AF65-F5344CB8AC3E}">
        <p14:creationId xmlns:p14="http://schemas.microsoft.com/office/powerpoint/2010/main" val="1820561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61889B2-1D27-0C73-ABF9-060DA05BB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/>
              <a:t>Türk Hipertansiyon Prevalans Çalışması (PatenT)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3F4F2E5-EDA3-B102-E2C7-741545E77B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/>
              <a:t>Hipertansiyon prevalansı </a:t>
            </a:r>
            <a:r>
              <a:rPr lang="tr-TR" b="1"/>
              <a:t>%31.8 </a:t>
            </a:r>
            <a:r>
              <a:rPr lang="tr-TR"/>
              <a:t>olarak bulunmuştur. </a:t>
            </a:r>
          </a:p>
          <a:p>
            <a:r>
              <a:rPr lang="tr-TR"/>
              <a:t>Hipertansiyonu olan hastaların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/>
              <a:t>%40.7’sinin hastalıklarının farkında olduğu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/>
              <a:t>%31.1’inin antihipertansif tedavi aldığı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/>
              <a:t>Tedavi alanların sadece %20.7’sinin kan basıncının kontrol altında olduğu saptanmıştır.</a:t>
            </a:r>
          </a:p>
        </p:txBody>
      </p:sp>
    </p:spTree>
    <p:extLst>
      <p:ext uri="{BB962C8B-B14F-4D97-AF65-F5344CB8AC3E}">
        <p14:creationId xmlns:p14="http://schemas.microsoft.com/office/powerpoint/2010/main" val="2998312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F41D2B-C8AA-B9F7-30EE-85D4F34C08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5B12DB9-34CB-2C40-CF66-4109C4FD9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altLang="tr-TR" sz="4400" b="1">
                <a:solidFill>
                  <a:srgbClr val="180A6C"/>
                </a:solidFill>
              </a:rPr>
              <a:t>Türk Hipertansiyon  Prevalans Çalışması</a:t>
            </a:r>
            <a:r>
              <a:rPr lang="tr-TR" altLang="tr-TR" sz="4800" b="1">
                <a:solidFill>
                  <a:srgbClr val="180A6C"/>
                </a:solidFill>
              </a:rPr>
              <a:t/>
            </a:r>
            <a:br>
              <a:rPr lang="tr-TR" altLang="tr-TR" sz="4800" b="1">
                <a:solidFill>
                  <a:srgbClr val="180A6C"/>
                </a:solidFill>
              </a:rPr>
            </a:br>
            <a:r>
              <a:rPr lang="tr-TR" altLang="tr-TR" sz="6000" b="1">
                <a:solidFill>
                  <a:srgbClr val="180A6C"/>
                </a:solidFill>
              </a:rPr>
              <a:t>PatenT2</a:t>
            </a:r>
            <a:endParaRPr lang="tr-TR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AF226A95-F77B-9C45-4306-6F67BB9B6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187" y="1690688"/>
            <a:ext cx="6538913" cy="459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0969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BC2A354-ADF8-9516-5076-DD5B75166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Kan Basıncı ve Yaşa Göre </a:t>
            </a:r>
            <a:br>
              <a:rPr lang="tr-TR"/>
            </a:br>
            <a:r>
              <a:rPr lang="tr-TR"/>
              <a:t>Koroner Kalp Hastalığından Ölüm Riski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76E45A17-DD2F-5DE2-BA88-6BC0F79C37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695" y="1648345"/>
            <a:ext cx="7841200" cy="520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338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FEC0D86-9707-5017-9E2E-C472CD7FD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Kan Basıncı ve Yaşa Göre </a:t>
            </a:r>
            <a:br>
              <a:rPr lang="tr-TR"/>
            </a:br>
            <a:r>
              <a:rPr lang="tr-TR"/>
              <a:t>İnme Kaynaklı Ölüm Riski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01B69F13-E2D7-CD5C-BCB2-20E53CEA13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436" y="1561513"/>
            <a:ext cx="7522203" cy="4931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8094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57EB0E9-7FE3-F84A-9506-2FA0A4DB8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636" y="11516"/>
            <a:ext cx="10515600" cy="1325563"/>
          </a:xfrm>
        </p:spPr>
        <p:txBody>
          <a:bodyPr/>
          <a:lstStyle/>
          <a:p>
            <a:r>
              <a:rPr lang="tr-TR" b="1" dirty="0"/>
              <a:t>HİPERTANSİYON TEDAVİSİNİN AMACI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DA3FCFAF-8029-54D8-9AC9-C19EFA0A5C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8954" y="1296793"/>
            <a:ext cx="6843046" cy="4938712"/>
          </a:xfrm>
          <a:prstGeom prst="rect">
            <a:avLst/>
          </a:prstGeom>
        </p:spPr>
      </p:pic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C731E982-AFC8-D515-863B-06C932C532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90687"/>
            <a:ext cx="10515600" cy="5167313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</a:pPr>
            <a:r>
              <a:rPr lang="tr-TR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Koroner kalp hastalığı </a:t>
            </a:r>
          </a:p>
          <a:p>
            <a:pPr lvl="1">
              <a:lnSpc>
                <a:spcPct val="150000"/>
              </a:lnSpc>
            </a:pPr>
            <a:r>
              <a:rPr lang="tr-TR" cap="none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Konjestif</a:t>
            </a:r>
            <a:r>
              <a:rPr lang="tr-TR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kalp yetmezliği </a:t>
            </a:r>
          </a:p>
          <a:p>
            <a:pPr lvl="1">
              <a:lnSpc>
                <a:spcPct val="150000"/>
              </a:lnSpc>
            </a:pPr>
            <a:r>
              <a:rPr lang="tr-TR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SVO</a:t>
            </a:r>
          </a:p>
          <a:p>
            <a:pPr lvl="1">
              <a:lnSpc>
                <a:spcPct val="150000"/>
              </a:lnSpc>
            </a:pPr>
            <a:r>
              <a:rPr lang="tr-TR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 dönem böbrek hastalığı </a:t>
            </a:r>
          </a:p>
          <a:p>
            <a:pPr lvl="1">
              <a:lnSpc>
                <a:spcPct val="150000"/>
              </a:lnSpc>
            </a:pPr>
            <a:r>
              <a:rPr lang="tr-TR" cap="none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Periferik</a:t>
            </a:r>
            <a:r>
              <a:rPr lang="tr-TR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damar hastalığı</a:t>
            </a:r>
          </a:p>
          <a:p>
            <a:pPr lvl="1">
              <a:lnSpc>
                <a:spcPct val="150000"/>
              </a:lnSpc>
            </a:pPr>
            <a:r>
              <a:rPr lang="tr-TR" cap="none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Retinopati</a:t>
            </a:r>
            <a:r>
              <a:rPr lang="tr-TR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için</a:t>
            </a:r>
          </a:p>
          <a:p>
            <a:pPr lvl="1">
              <a:lnSpc>
                <a:spcPct val="150000"/>
              </a:lnSpc>
            </a:pPr>
            <a:endParaRPr lang="tr-TR" cap="none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Değiştirilebilir </a:t>
            </a:r>
            <a:r>
              <a:rPr lang="tr-TR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önemli risk faktörü hipertansiyondur.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218154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HİPERTANSİYON SINIFLANDIRMA</a:t>
            </a:r>
            <a:endParaRPr lang="tr-TR" b="1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10515600" cy="418528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2656" y="5875976"/>
            <a:ext cx="1745671" cy="60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4801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014F4B2-52F9-4CA0-BBC8-D939664E2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TANI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3D9B6A8-55DE-4430-91F7-535DE886E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2" y="1450096"/>
            <a:ext cx="10364452" cy="3424107"/>
          </a:xfrm>
        </p:spPr>
        <p:txBody>
          <a:bodyPr/>
          <a:lstStyle/>
          <a:p>
            <a:pPr marL="0" indent="0">
              <a:buNone/>
            </a:pPr>
            <a:r>
              <a:rPr lang="tr-TR" cap="none" dirty="0"/>
              <a:t>TEMD 2022</a:t>
            </a:r>
          </a:p>
          <a:p>
            <a:pPr marL="0" indent="0">
              <a:buNone/>
            </a:pPr>
            <a:endParaRPr lang="tr-TR" cap="none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3ECEE273-BFB5-46EB-ACB2-6458B0F188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0" t="1932" r="1394" b="3128"/>
          <a:stretch/>
        </p:blipFill>
        <p:spPr>
          <a:xfrm>
            <a:off x="913772" y="2022256"/>
            <a:ext cx="10688582" cy="376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9396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00439"/>
          </a:xfrm>
        </p:spPr>
        <p:txBody>
          <a:bodyPr/>
          <a:lstStyle/>
          <a:p>
            <a:r>
              <a:rPr lang="tr-TR" b="1" dirty="0" smtClean="0"/>
              <a:t>TANI</a:t>
            </a:r>
            <a:endParaRPr lang="tr-TR" b="1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8633015"/>
              </p:ext>
            </p:extLst>
          </p:nvPr>
        </p:nvGraphicFramePr>
        <p:xfrm>
          <a:off x="838200" y="1714789"/>
          <a:ext cx="10515600" cy="44776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85509">
                  <a:extLst>
                    <a:ext uri="{9D8B030D-6E8A-4147-A177-3AD203B41FA5}">
                      <a16:colId xmlns:a16="http://schemas.microsoft.com/office/drawing/2014/main" val="4187028625"/>
                    </a:ext>
                  </a:extLst>
                </a:gridCol>
                <a:gridCol w="5230091">
                  <a:extLst>
                    <a:ext uri="{9D8B030D-6E8A-4147-A177-3AD203B41FA5}">
                      <a16:colId xmlns:a16="http://schemas.microsoft.com/office/drawing/2014/main" val="3811242946"/>
                    </a:ext>
                  </a:extLst>
                </a:gridCol>
              </a:tblGrid>
              <a:tr h="16123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800" cap="none" dirty="0" smtClean="0">
                          <a:latin typeface="+mn-lt"/>
                          <a:cs typeface="Arial" panose="020B0604020202020204" pitchFamily="34" charset="0"/>
                        </a:rPr>
                        <a:t>Erişkinlerde her klinik muayenede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800" cap="none" dirty="0" smtClean="0">
                          <a:latin typeface="+mn-lt"/>
                          <a:cs typeface="Arial" panose="020B0604020202020204" pitchFamily="34" charset="0"/>
                        </a:rPr>
                        <a:t>Hastanın risk faktörlerini belirlemek ve </a:t>
                      </a:r>
                      <a:r>
                        <a:rPr lang="tr-TR" sz="2800" cap="none" dirty="0" err="1" smtClean="0">
                          <a:latin typeface="+mn-lt"/>
                          <a:cs typeface="Arial" panose="020B0604020202020204" pitchFamily="34" charset="0"/>
                        </a:rPr>
                        <a:t>sekonder</a:t>
                      </a:r>
                      <a:r>
                        <a:rPr lang="tr-TR" sz="2800" cap="none" dirty="0" smtClean="0">
                          <a:latin typeface="+mn-lt"/>
                          <a:cs typeface="Arial" panose="020B0604020202020204" pitchFamily="34" charset="0"/>
                        </a:rPr>
                        <a:t> hipertansiyon nedenlerini sorgulamak amacıyla;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5312354"/>
                  </a:ext>
                </a:extLst>
              </a:tr>
              <a:tr h="653883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800" i="0" cap="none" dirty="0" smtClean="0">
                          <a:solidFill>
                            <a:srgbClr val="FF0000"/>
                          </a:solidFill>
                          <a:latin typeface="+mn-lt"/>
                          <a:cs typeface="Arial" panose="020B0604020202020204" pitchFamily="34" charset="0"/>
                        </a:rPr>
                        <a:t>Kan basıncı mutlaka ölçülmeli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800" cap="none" dirty="0" smtClean="0">
                          <a:latin typeface="+mn-lt"/>
                          <a:cs typeface="Arial" panose="020B0604020202020204" pitchFamily="34" charset="0"/>
                        </a:rPr>
                        <a:t>A</a:t>
                      </a:r>
                      <a:r>
                        <a:rPr lang="tr-TR" sz="2800" i="0" cap="none" dirty="0" smtClean="0">
                          <a:latin typeface="+mn-lt"/>
                          <a:cs typeface="Arial" panose="020B0604020202020204" pitchFamily="34" charset="0"/>
                        </a:rPr>
                        <a:t>yrıntılı</a:t>
                      </a:r>
                      <a:r>
                        <a:rPr lang="tr-TR" sz="2800" i="0" cap="none" dirty="0" smtClean="0">
                          <a:solidFill>
                            <a:srgbClr val="FF0000"/>
                          </a:solidFill>
                          <a:latin typeface="+mn-lt"/>
                          <a:cs typeface="Arial" panose="020B0604020202020204" pitchFamily="34" charset="0"/>
                        </a:rPr>
                        <a:t> tıbbi öyküsü </a:t>
                      </a:r>
                      <a:r>
                        <a:rPr lang="tr-TR" sz="2800" i="0" cap="none" dirty="0" smtClean="0">
                          <a:latin typeface="+mn-lt"/>
                          <a:cs typeface="Arial" panose="020B0604020202020204" pitchFamily="34" charset="0"/>
                        </a:rPr>
                        <a:t>alınmalı,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6198411"/>
                  </a:ext>
                </a:extLst>
              </a:tr>
              <a:tr h="653883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800" i="0" cap="none" dirty="0" smtClean="0">
                          <a:solidFill>
                            <a:srgbClr val="FF0000"/>
                          </a:solidFill>
                          <a:latin typeface="+mn-lt"/>
                          <a:cs typeface="Arial" panose="020B0604020202020204" pitchFamily="34" charset="0"/>
                        </a:rPr>
                        <a:t>Nabız sayılmalıdır. </a:t>
                      </a:r>
                      <a:r>
                        <a:rPr lang="tr-TR" sz="2800" i="0" cap="none" dirty="0" smtClean="0">
                          <a:latin typeface="+mn-lt"/>
                          <a:cs typeface="Arial" panose="020B0604020202020204" pitchFamily="34" charset="0"/>
                        </a:rPr>
                        <a:t>(En az 30 saniye)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800" cap="none" dirty="0" smtClean="0">
                          <a:latin typeface="+mn-lt"/>
                          <a:cs typeface="Arial" panose="020B0604020202020204" pitchFamily="34" charset="0"/>
                        </a:rPr>
                        <a:t>S</a:t>
                      </a:r>
                      <a:r>
                        <a:rPr lang="tr-TR" sz="2800" i="0" cap="none" dirty="0" smtClean="0">
                          <a:latin typeface="+mn-lt"/>
                          <a:cs typeface="Arial" panose="020B0604020202020204" pitchFamily="34" charset="0"/>
                        </a:rPr>
                        <a:t>istemik </a:t>
                      </a:r>
                      <a:r>
                        <a:rPr lang="tr-TR" sz="2800" i="0" cap="none" dirty="0" smtClean="0">
                          <a:solidFill>
                            <a:srgbClr val="FF0000"/>
                          </a:solidFill>
                          <a:latin typeface="+mn-lt"/>
                          <a:cs typeface="Arial" panose="020B0604020202020204" pitchFamily="34" charset="0"/>
                        </a:rPr>
                        <a:t>fizik muayene </a:t>
                      </a:r>
                      <a:r>
                        <a:rPr lang="tr-TR" sz="2800" i="0" cap="none" dirty="0" smtClean="0">
                          <a:latin typeface="+mn-lt"/>
                          <a:cs typeface="Arial" panose="020B0604020202020204" pitchFamily="34" charset="0"/>
                        </a:rPr>
                        <a:t>ve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0028385"/>
                  </a:ext>
                </a:extLst>
              </a:tr>
              <a:tr h="1128620">
                <a:tc>
                  <a:txBody>
                    <a:bodyPr/>
                    <a:lstStyle/>
                    <a:p>
                      <a:endParaRPr lang="tr-TR" sz="28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800" cap="none" dirty="0" smtClean="0">
                          <a:latin typeface="+mn-lt"/>
                          <a:cs typeface="Arial" panose="020B0604020202020204" pitchFamily="34" charset="0"/>
                        </a:rPr>
                        <a:t>G</a:t>
                      </a:r>
                      <a:r>
                        <a:rPr lang="tr-TR" sz="2800" i="0" cap="none" dirty="0" smtClean="0">
                          <a:latin typeface="+mn-lt"/>
                          <a:cs typeface="Arial" panose="020B0604020202020204" pitchFamily="34" charset="0"/>
                        </a:rPr>
                        <a:t>erekli </a:t>
                      </a:r>
                      <a:r>
                        <a:rPr lang="tr-TR" sz="2800" i="0" cap="none" dirty="0" smtClean="0">
                          <a:solidFill>
                            <a:srgbClr val="FF0000"/>
                          </a:solidFill>
                          <a:latin typeface="+mn-lt"/>
                          <a:cs typeface="Arial" panose="020B0604020202020204" pitchFamily="34" charset="0"/>
                        </a:rPr>
                        <a:t>laboratuvar incelemeleri</a:t>
                      </a:r>
                      <a:r>
                        <a:rPr lang="tr-TR" sz="2800" i="0" cap="none" dirty="0" smtClean="0">
                          <a:latin typeface="+mn-lt"/>
                          <a:cs typeface="Arial" panose="020B0604020202020204" pitchFamily="34" charset="0"/>
                        </a:rPr>
                        <a:t> yapılmalıdır.</a:t>
                      </a:r>
                      <a:endParaRPr lang="tr-TR" sz="2800" cap="none" dirty="0" smtClean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endParaRPr lang="tr-TR" sz="2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4098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87871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014F4B2-52F9-4CA0-BBC8-D939664E2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Tıbbi Öykü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3D9B6A8-55DE-4430-91F7-535DE886E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1709"/>
            <a:ext cx="10440026" cy="53062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400" cap="none" dirty="0">
                <a:latin typeface="Arial" panose="020B0604020202020204" pitchFamily="34" charset="0"/>
                <a:cs typeface="Arial" panose="020B0604020202020204" pitchFamily="34" charset="0"/>
              </a:rPr>
              <a:t>Hipertansiyonu olan hastalarda </a:t>
            </a:r>
          </a:p>
          <a:p>
            <a:endParaRPr lang="tr-TR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tr-TR" i="0" cap="none" dirty="0">
                <a:latin typeface="Arial" panose="020B0604020202020204" pitchFamily="34" charset="0"/>
                <a:cs typeface="Arial" panose="020B0604020202020204" pitchFamily="34" charset="0"/>
              </a:rPr>
              <a:t>Daha önceki KB ölçümleri </a:t>
            </a:r>
          </a:p>
          <a:p>
            <a:pPr lvl="1"/>
            <a:endParaRPr lang="tr-TR" i="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tr-TR" i="0" cap="none" dirty="0">
                <a:latin typeface="Arial" panose="020B0604020202020204" pitchFamily="34" charset="0"/>
                <a:cs typeface="Arial" panose="020B0604020202020204" pitchFamily="34" charset="0"/>
              </a:rPr>
              <a:t>Geçirilmiş ve/veya eşlik eden hastalıklar </a:t>
            </a:r>
          </a:p>
          <a:p>
            <a:pPr lvl="1"/>
            <a:endParaRPr lang="tr-TR" i="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tr-TR" i="0" cap="none" dirty="0">
                <a:latin typeface="Arial" panose="020B0604020202020204" pitchFamily="34" charset="0"/>
                <a:cs typeface="Arial" panose="020B0604020202020204" pitchFamily="34" charset="0"/>
              </a:rPr>
              <a:t>Ailede kalp-damar hastalığı öyküsü </a:t>
            </a:r>
          </a:p>
          <a:p>
            <a:pPr lvl="1"/>
            <a:endParaRPr lang="tr-TR" i="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tr-TR" i="0" cap="none" dirty="0">
                <a:latin typeface="Arial" panose="020B0604020202020204" pitchFamily="34" charset="0"/>
                <a:cs typeface="Arial" panose="020B0604020202020204" pitchFamily="34" charset="0"/>
              </a:rPr>
              <a:t>Hipertansiyon tedavisi için kullanılmış/kullanılmakta olduğu ilaçlar </a:t>
            </a:r>
          </a:p>
          <a:p>
            <a:pPr lvl="1"/>
            <a:endParaRPr lang="tr-TR" i="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tr-TR" i="0" cap="none" dirty="0" err="1">
                <a:latin typeface="Arial" panose="020B0604020202020204" pitchFamily="34" charset="0"/>
                <a:cs typeface="Arial" panose="020B0604020202020204" pitchFamily="34" charset="0"/>
              </a:rPr>
              <a:t>Sekonder</a:t>
            </a:r>
            <a:r>
              <a:rPr lang="tr-TR" i="0" cap="none" dirty="0">
                <a:latin typeface="Arial" panose="020B0604020202020204" pitchFamily="34" charset="0"/>
                <a:cs typeface="Arial" panose="020B0604020202020204" pitchFamily="34" charset="0"/>
              </a:rPr>
              <a:t> hipertansiyon nedenlerine ve organ hasarına yönelik belirtiler </a:t>
            </a:r>
            <a:r>
              <a:rPr lang="tr-TR" i="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sorgulanmalıdır</a:t>
            </a:r>
            <a:endParaRPr lang="tr-TR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007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SUNUM PLANI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fontScale="92500" lnSpcReduction="10000"/>
          </a:bodyPr>
          <a:lstStyle/>
          <a:p>
            <a:pPr marL="285750" indent="-285750"/>
            <a:r>
              <a:rPr lang="tr-TR" dirty="0"/>
              <a:t>Amaç</a:t>
            </a:r>
          </a:p>
          <a:p>
            <a:pPr marL="285750" indent="-285750"/>
            <a:r>
              <a:rPr lang="tr-TR" dirty="0"/>
              <a:t>Öğrenim </a:t>
            </a:r>
            <a:r>
              <a:rPr lang="tr-TR" dirty="0" smtClean="0"/>
              <a:t>Hedefleri</a:t>
            </a:r>
          </a:p>
          <a:p>
            <a:pPr marL="285750" indent="-285750"/>
            <a:r>
              <a:rPr lang="tr-TR" dirty="0" smtClean="0"/>
              <a:t>Tanım</a:t>
            </a:r>
          </a:p>
          <a:p>
            <a:pPr marL="285750" indent="-285750"/>
            <a:r>
              <a:rPr lang="tr-TR" dirty="0" smtClean="0"/>
              <a:t>Epidemiyoloji</a:t>
            </a:r>
          </a:p>
          <a:p>
            <a:pPr marL="285750" indent="-285750"/>
            <a:r>
              <a:rPr lang="tr-TR" dirty="0" smtClean="0"/>
              <a:t>Kan </a:t>
            </a:r>
            <a:r>
              <a:rPr lang="tr-TR" dirty="0"/>
              <a:t>Basıncı Düzeyine Göre Sınıflandırma</a:t>
            </a:r>
          </a:p>
          <a:p>
            <a:pPr marL="285750" indent="-285750"/>
            <a:r>
              <a:rPr lang="tr-TR" dirty="0"/>
              <a:t>Tanı</a:t>
            </a:r>
          </a:p>
          <a:p>
            <a:pPr marL="285750" indent="-285750"/>
            <a:r>
              <a:rPr lang="tr-TR" dirty="0"/>
              <a:t>Etiyolojik Sınıflandırma</a:t>
            </a:r>
          </a:p>
          <a:p>
            <a:pPr marL="285750" indent="-285750"/>
            <a:r>
              <a:rPr lang="tr-TR" dirty="0"/>
              <a:t>Laboratuvar Tetkikleri</a:t>
            </a:r>
          </a:p>
          <a:p>
            <a:pPr marL="285750" indent="-285750"/>
            <a:r>
              <a:rPr lang="tr-TR" dirty="0"/>
              <a:t>Tedavi</a:t>
            </a:r>
          </a:p>
          <a:p>
            <a:pPr marL="285750" indent="-285750"/>
            <a:r>
              <a:rPr lang="tr-TR" dirty="0"/>
              <a:t>Takip</a:t>
            </a:r>
          </a:p>
          <a:p>
            <a:endParaRPr lang="tr-TR" dirty="0"/>
          </a:p>
        </p:txBody>
      </p:sp>
      <p:pic>
        <p:nvPicPr>
          <p:cNvPr id="4" name="Picture 2" descr="DÜNYA HİPERTANSİYON GÜNÜ BASIN BİLDİRİSİ | Ayancık Gazete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384" y="3162326"/>
            <a:ext cx="3656761" cy="2850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94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014F4B2-52F9-4CA0-BBC8-D939664E2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Standart Kan Basıncı Ölçümü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3D9B6A8-55DE-4430-91F7-535DE886E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3" y="1990021"/>
            <a:ext cx="4699236" cy="4502854"/>
          </a:xfrm>
        </p:spPr>
        <p:txBody>
          <a:bodyPr>
            <a:normAutofit/>
          </a:bodyPr>
          <a:lstStyle/>
          <a:p>
            <a:r>
              <a:rPr lang="tr-TR" sz="2400" cap="none" dirty="0">
                <a:latin typeface="Arial" panose="020B0604020202020204" pitchFamily="34" charset="0"/>
                <a:cs typeface="Arial" panose="020B0604020202020204" pitchFamily="34" charset="0"/>
              </a:rPr>
              <a:t>Kan basıncı dinamik bir parametredir bu yüzden çeşitli faktörlerden etkilenebilir.</a:t>
            </a:r>
          </a:p>
          <a:p>
            <a:endParaRPr lang="tr-TR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cap="none" dirty="0">
                <a:latin typeface="Arial" panose="020B0604020202020204" pitchFamily="34" charset="0"/>
                <a:cs typeface="Arial" panose="020B0604020202020204" pitchFamily="34" charset="0"/>
              </a:rPr>
              <a:t>Amaç en uygun kan basıncı değerini bulmaktır.</a:t>
            </a:r>
          </a:p>
          <a:p>
            <a:endParaRPr lang="tr-TR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cap="none" dirty="0">
                <a:latin typeface="Arial" panose="020B0604020202020204" pitchFamily="34" charset="0"/>
                <a:cs typeface="Arial" panose="020B0604020202020204" pitchFamily="34" charset="0"/>
              </a:rPr>
              <a:t>Bu nedenle dış faktörler en aza </a:t>
            </a:r>
            <a:r>
              <a:rPr lang="tr-TR" sz="2400" cap="none">
                <a:latin typeface="Arial" panose="020B0604020202020204" pitchFamily="34" charset="0"/>
                <a:cs typeface="Arial" panose="020B0604020202020204" pitchFamily="34" charset="0"/>
              </a:rPr>
              <a:t>indirilmelidir.</a:t>
            </a:r>
            <a:endParaRPr lang="tr-TR" sz="2400" i="0" cap="none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1EC6EE96-CF4E-602B-E58E-BEAEBFFC78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2238" y="1337652"/>
            <a:ext cx="4577510" cy="548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0787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17418" y="323561"/>
            <a:ext cx="10875818" cy="1325563"/>
          </a:xfrm>
        </p:spPr>
        <p:txBody>
          <a:bodyPr/>
          <a:lstStyle/>
          <a:p>
            <a:r>
              <a:rPr lang="tr-TR" b="1" dirty="0"/>
              <a:t>Otomatik ve Manuel Ölçüm – Temel Prensipler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17418" y="1649124"/>
            <a:ext cx="10875818" cy="483480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 dirty="0"/>
              <a:t>• Oturur pozisyonda, en az 5 </a:t>
            </a:r>
            <a:r>
              <a:rPr lang="tr-TR" dirty="0" err="1"/>
              <a:t>dk</a:t>
            </a:r>
            <a:r>
              <a:rPr lang="tr-TR" dirty="0"/>
              <a:t> dinlenme sonrası</a:t>
            </a:r>
          </a:p>
          <a:p>
            <a:pPr marL="0" indent="0">
              <a:buNone/>
            </a:pPr>
            <a:r>
              <a:rPr lang="tr-TR" dirty="0"/>
              <a:t>• 15-30 dakika içinde sigara/kahve tüketimi veya egzersiz olmamalı</a:t>
            </a:r>
          </a:p>
          <a:p>
            <a:pPr marL="0" indent="0">
              <a:buNone/>
            </a:pPr>
            <a:r>
              <a:rPr lang="tr-TR" dirty="0"/>
              <a:t>• Kişi mesanesini boşaltmış olmalı ve kolda giysi olmamalı</a:t>
            </a:r>
          </a:p>
          <a:p>
            <a:pPr marL="0" indent="0">
              <a:buNone/>
            </a:pPr>
            <a:r>
              <a:rPr lang="tr-TR" dirty="0"/>
              <a:t>• Avuç açık, kol kalp seviyesinde destekli olmalı</a:t>
            </a:r>
          </a:p>
          <a:p>
            <a:pPr marL="0" indent="0">
              <a:buNone/>
            </a:pPr>
            <a:r>
              <a:rPr lang="tr-TR" dirty="0"/>
              <a:t>• Kol çevresine uygun </a:t>
            </a:r>
            <a:r>
              <a:rPr lang="tr-TR" dirty="0" err="1"/>
              <a:t>manşonlu</a:t>
            </a:r>
            <a:r>
              <a:rPr lang="tr-TR" dirty="0"/>
              <a:t> cihaz kullanılmalı</a:t>
            </a:r>
          </a:p>
          <a:p>
            <a:pPr marL="0" indent="0">
              <a:buNone/>
            </a:pPr>
            <a:r>
              <a:rPr lang="tr-TR" dirty="0"/>
              <a:t>• Bir seferde 1-2 dakika arayla, en az iki ölçüm yapılarak, iki ölçüm</a:t>
            </a:r>
          </a:p>
          <a:p>
            <a:pPr marL="0" indent="0">
              <a:buNone/>
            </a:pPr>
            <a:r>
              <a:rPr lang="tr-TR" dirty="0"/>
              <a:t>arasında &gt;10 </a:t>
            </a:r>
            <a:r>
              <a:rPr lang="tr-TR" dirty="0" err="1"/>
              <a:t>mmHg</a:t>
            </a:r>
            <a:r>
              <a:rPr lang="tr-TR" dirty="0"/>
              <a:t> fark varsa, ardışık ölçümler sonrası son iki</a:t>
            </a:r>
          </a:p>
          <a:p>
            <a:pPr marL="0" indent="0">
              <a:buNone/>
            </a:pPr>
            <a:r>
              <a:rPr lang="tr-TR" dirty="0"/>
              <a:t>ölçümün ortalaması kaydedilmelidir.</a:t>
            </a:r>
          </a:p>
          <a:p>
            <a:pPr marL="0" indent="0">
              <a:buNone/>
            </a:pPr>
            <a:r>
              <a:rPr lang="tr-TR" dirty="0"/>
              <a:t>• İki koldan da ölçüm yapılarak bu ölçümlerde SKB farkı &gt;20 </a:t>
            </a:r>
            <a:r>
              <a:rPr lang="tr-TR" dirty="0" err="1"/>
              <a:t>mmHg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ise neden araştırılmalı</a:t>
            </a:r>
          </a:p>
          <a:p>
            <a:pPr marL="0" indent="0">
              <a:buNone/>
            </a:pPr>
            <a:r>
              <a:rPr lang="tr-TR" dirty="0"/>
              <a:t>• Sonraki ölçümler kan basıncının yüksek olduğu koldan yapılmalı</a:t>
            </a:r>
          </a:p>
        </p:txBody>
      </p:sp>
    </p:spTree>
    <p:extLst>
      <p:ext uri="{BB962C8B-B14F-4D97-AF65-F5344CB8AC3E}">
        <p14:creationId xmlns:p14="http://schemas.microsoft.com/office/powerpoint/2010/main" val="17786452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014F4B2-52F9-4CA0-BBC8-D939664E2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Evde Kan Basıncı Ölçümü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3D9B6A8-55DE-4430-91F7-535DE886E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109" y="1510145"/>
            <a:ext cx="10571018" cy="480752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tr-TR" sz="2400" cap="none" dirty="0">
                <a:latin typeface="Arial" panose="020B0604020202020204" pitchFamily="34" charset="0"/>
                <a:cs typeface="Arial" panose="020B0604020202020204" pitchFamily="34" charset="0"/>
              </a:rPr>
              <a:t>Evde KB ölçümünde kol için uygun </a:t>
            </a:r>
            <a:r>
              <a:rPr lang="tr-TR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manşonlu</a:t>
            </a:r>
            <a:r>
              <a:rPr lang="tr-TR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mekanik veya elektronik tansiyon ölçüm aleti kullanılabilir.</a:t>
            </a:r>
          </a:p>
          <a:p>
            <a:pPr marL="0" indent="0" algn="just">
              <a:buNone/>
            </a:pPr>
            <a:endParaRPr lang="tr-TR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cap="none" dirty="0">
                <a:latin typeface="Arial" panose="020B0604020202020204" pitchFamily="34" charset="0"/>
                <a:cs typeface="Arial" panose="020B0604020202020204" pitchFamily="34" charset="0"/>
              </a:rPr>
              <a:t>Ev ölçümleri </a:t>
            </a:r>
            <a:r>
              <a:rPr lang="tr-TR" sz="2400" b="1" cap="none" dirty="0">
                <a:latin typeface="Arial" panose="020B0604020202020204" pitchFamily="34" charset="0"/>
                <a:cs typeface="Arial" panose="020B0604020202020204" pitchFamily="34" charset="0"/>
              </a:rPr>
              <a:t>en az 5 gün</a:t>
            </a:r>
            <a:r>
              <a:rPr lang="tr-TR" sz="2400" cap="none" dirty="0">
                <a:latin typeface="Arial" panose="020B0604020202020204" pitchFamily="34" charset="0"/>
                <a:cs typeface="Arial" panose="020B0604020202020204" pitchFamily="34" charset="0"/>
              </a:rPr>
              <a:t>, tercihen 7 gün yapılmalıdır. </a:t>
            </a:r>
          </a:p>
          <a:p>
            <a:pPr marL="457200" lvl="1" indent="0" algn="just">
              <a:buNone/>
            </a:pPr>
            <a:r>
              <a:rPr lang="tr-TR" i="0" cap="none" dirty="0">
                <a:latin typeface="Arial" panose="020B0604020202020204" pitchFamily="34" charset="0"/>
                <a:cs typeface="Arial" panose="020B0604020202020204" pitchFamily="34" charset="0"/>
              </a:rPr>
              <a:t>Ölçümler </a:t>
            </a:r>
            <a:r>
              <a:rPr lang="tr-TR" b="1" i="0" cap="none" dirty="0">
                <a:latin typeface="Arial" panose="020B0604020202020204" pitchFamily="34" charset="0"/>
                <a:cs typeface="Arial" panose="020B0604020202020204" pitchFamily="34" charset="0"/>
              </a:rPr>
              <a:t>sabah ve akşam </a:t>
            </a:r>
            <a:r>
              <a:rPr lang="tr-TR" i="0" cap="none" dirty="0">
                <a:latin typeface="Arial" panose="020B0604020202020204" pitchFamily="34" charset="0"/>
                <a:cs typeface="Arial" panose="020B0604020202020204" pitchFamily="34" charset="0"/>
              </a:rPr>
              <a:t>saatlerinde, 	</a:t>
            </a:r>
          </a:p>
          <a:p>
            <a:pPr marL="457200" lvl="1" indent="0" algn="just">
              <a:buNone/>
            </a:pPr>
            <a:r>
              <a:rPr lang="tr-TR" i="0" cap="none" dirty="0">
                <a:latin typeface="Arial" panose="020B0604020202020204" pitchFamily="34" charset="0"/>
                <a:cs typeface="Arial" panose="020B0604020202020204" pitchFamily="34" charset="0"/>
              </a:rPr>
              <a:t>En az 5 dakika oturur vaziyette istirahat sonrası ve ölçüm için önerilen standart önlemlere dikkat edilerek yapılmalıdır</a:t>
            </a:r>
            <a:r>
              <a:rPr lang="tr-TR" i="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lvl="1" indent="0" algn="just">
              <a:buNone/>
            </a:pPr>
            <a:endParaRPr lang="tr-TR" i="0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Beyaz önlük etkisi veya maskeli hipertansiyon şüphesi varsa ev ölçümleri </a:t>
            </a:r>
          </a:p>
          <a:p>
            <a:pPr marL="0" indent="0" algn="just">
              <a:buNone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  özellikle istenmelidir. </a:t>
            </a:r>
          </a:p>
          <a:p>
            <a:pPr algn="just"/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Evde KB ölçüm değerleri ortalaması ≥135/85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mmHg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ise hipertansiyon </a:t>
            </a:r>
            <a:r>
              <a:rPr lang="tr-TR" dirty="0"/>
              <a:t>tanısı konulur.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just">
              <a:buNone/>
            </a:pPr>
            <a:endParaRPr lang="tr-TR" i="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4046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58982" y="101889"/>
            <a:ext cx="11139054" cy="1325563"/>
          </a:xfrm>
        </p:spPr>
        <p:txBody>
          <a:bodyPr/>
          <a:lstStyle/>
          <a:p>
            <a:r>
              <a:rPr lang="tr-TR" b="1" dirty="0"/>
              <a:t>Manuel </a:t>
            </a:r>
            <a:r>
              <a:rPr lang="tr-TR" b="1" dirty="0" err="1"/>
              <a:t>Aneroid</a:t>
            </a:r>
            <a:r>
              <a:rPr lang="tr-TR" b="1" dirty="0"/>
              <a:t> Ölçüm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58982" y="1330036"/>
            <a:ext cx="10626436" cy="512618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tr-TR" dirty="0"/>
              <a:t>• Özellikle nabız düzensizliği olan hastalarda önerilir.</a:t>
            </a:r>
          </a:p>
          <a:p>
            <a:pPr marL="0" indent="0">
              <a:buNone/>
            </a:pPr>
            <a:r>
              <a:rPr lang="tr-TR" dirty="0"/>
              <a:t>• </a:t>
            </a:r>
            <a:r>
              <a:rPr lang="tr-TR" dirty="0" err="1"/>
              <a:t>Steteskop</a:t>
            </a:r>
            <a:r>
              <a:rPr lang="tr-TR" dirty="0"/>
              <a:t> ve </a:t>
            </a:r>
            <a:r>
              <a:rPr lang="tr-TR" dirty="0" err="1"/>
              <a:t>aneroid</a:t>
            </a:r>
            <a:r>
              <a:rPr lang="tr-TR" dirty="0"/>
              <a:t> KB ölçüm </a:t>
            </a:r>
            <a:r>
              <a:rPr lang="tr-TR" dirty="0" err="1"/>
              <a:t>cihazi</a:t>
            </a:r>
            <a:r>
              <a:rPr lang="tr-TR" dirty="0"/>
              <a:t> kullanılarak yapılır.</a:t>
            </a:r>
          </a:p>
          <a:p>
            <a:pPr marL="0" indent="0">
              <a:buNone/>
            </a:pPr>
            <a:r>
              <a:rPr lang="tr-TR" dirty="0"/>
              <a:t>• Manşonun alt kısmı </a:t>
            </a:r>
            <a:r>
              <a:rPr lang="tr-TR" dirty="0" err="1"/>
              <a:t>antekübital</a:t>
            </a:r>
            <a:r>
              <a:rPr lang="tr-TR" dirty="0"/>
              <a:t> </a:t>
            </a:r>
            <a:r>
              <a:rPr lang="tr-TR" dirty="0" err="1"/>
              <a:t>fossanın</a:t>
            </a:r>
            <a:r>
              <a:rPr lang="tr-TR" dirty="0"/>
              <a:t> 2 cm üstünde olmalı</a:t>
            </a:r>
          </a:p>
          <a:p>
            <a:pPr marL="0" indent="0">
              <a:buNone/>
            </a:pPr>
            <a:r>
              <a:rPr lang="tr-TR" dirty="0"/>
              <a:t>• </a:t>
            </a:r>
            <a:r>
              <a:rPr lang="tr-TR" dirty="0" err="1"/>
              <a:t>Antekübital</a:t>
            </a:r>
            <a:r>
              <a:rPr lang="tr-TR" dirty="0"/>
              <a:t> bölgede </a:t>
            </a:r>
            <a:r>
              <a:rPr lang="tr-TR" dirty="0" err="1"/>
              <a:t>brakial</a:t>
            </a:r>
            <a:r>
              <a:rPr lang="tr-TR" dirty="0"/>
              <a:t> arter </a:t>
            </a:r>
            <a:r>
              <a:rPr lang="tr-TR" dirty="0" err="1"/>
              <a:t>palpe</a:t>
            </a:r>
            <a:r>
              <a:rPr lang="tr-TR" dirty="0"/>
              <a:t> edilmeli</a:t>
            </a:r>
          </a:p>
          <a:p>
            <a:pPr marL="0" indent="0">
              <a:buNone/>
            </a:pPr>
            <a:r>
              <a:rPr lang="tr-TR" dirty="0"/>
              <a:t>• Stetoskop </a:t>
            </a:r>
            <a:r>
              <a:rPr lang="tr-TR" dirty="0" err="1"/>
              <a:t>brakial</a:t>
            </a:r>
            <a:r>
              <a:rPr lang="tr-TR" dirty="0"/>
              <a:t> arter üzerine, üstü açıkta kalacak şekilde</a:t>
            </a:r>
          </a:p>
          <a:p>
            <a:pPr marL="0" indent="0">
              <a:buNone/>
            </a:pPr>
            <a:r>
              <a:rPr lang="tr-TR" dirty="0"/>
              <a:t>yerleştirilmeli</a:t>
            </a:r>
          </a:p>
          <a:p>
            <a:pPr marL="0" indent="0">
              <a:buNone/>
            </a:pPr>
            <a:r>
              <a:rPr lang="tr-TR" dirty="0"/>
              <a:t>• Manşon </a:t>
            </a:r>
            <a:r>
              <a:rPr lang="tr-TR" dirty="0" err="1"/>
              <a:t>brakial</a:t>
            </a:r>
            <a:r>
              <a:rPr lang="tr-TR" dirty="0"/>
              <a:t> </a:t>
            </a:r>
            <a:r>
              <a:rPr lang="tr-TR" dirty="0" err="1"/>
              <a:t>nabızın</a:t>
            </a:r>
            <a:r>
              <a:rPr lang="tr-TR" dirty="0"/>
              <a:t> kaybolduğu noktanın 20 </a:t>
            </a:r>
            <a:r>
              <a:rPr lang="tr-TR" dirty="0" err="1"/>
              <a:t>mmHg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üstünde olacak şekilde hızlıca şişirilmeli</a:t>
            </a:r>
          </a:p>
          <a:p>
            <a:pPr marL="0" indent="0">
              <a:buNone/>
            </a:pPr>
            <a:r>
              <a:rPr lang="tr-TR" dirty="0"/>
              <a:t>• Manşonun havası saniyede 2-3 </a:t>
            </a:r>
            <a:r>
              <a:rPr lang="tr-TR" dirty="0" err="1"/>
              <a:t>mmHg</a:t>
            </a:r>
            <a:r>
              <a:rPr lang="tr-TR" dirty="0"/>
              <a:t> olacak şekilde</a:t>
            </a:r>
          </a:p>
          <a:p>
            <a:pPr marL="0" indent="0">
              <a:buNone/>
            </a:pPr>
            <a:r>
              <a:rPr lang="tr-TR" dirty="0"/>
              <a:t>indirilirken ilk </a:t>
            </a:r>
            <a:r>
              <a:rPr lang="tr-TR" dirty="0" err="1"/>
              <a:t>nabızın</a:t>
            </a:r>
            <a:r>
              <a:rPr lang="tr-TR" dirty="0"/>
              <a:t> hissedildiği nokta (</a:t>
            </a:r>
            <a:r>
              <a:rPr lang="tr-TR" dirty="0" err="1"/>
              <a:t>Korotkof</a:t>
            </a:r>
            <a:r>
              <a:rPr lang="tr-TR" dirty="0"/>
              <a:t> I), 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SKB olarak kaydedilmeli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• Seslerinin kaybolduğu nokta (</a:t>
            </a:r>
            <a:r>
              <a:rPr lang="tr-TR" dirty="0" err="1"/>
              <a:t>Korotkof</a:t>
            </a:r>
            <a:r>
              <a:rPr lang="tr-TR" dirty="0"/>
              <a:t> V), DKB olarak</a:t>
            </a:r>
          </a:p>
          <a:p>
            <a:pPr marL="0" indent="0">
              <a:buNone/>
            </a:pPr>
            <a:r>
              <a:rPr lang="tr-TR" dirty="0"/>
              <a:t>kaydedilip manşon hızlıca indirilmeli</a:t>
            </a:r>
          </a:p>
        </p:txBody>
      </p:sp>
      <p:pic>
        <p:nvPicPr>
          <p:cNvPr id="4" name="Picture 2" descr="hipertansiyon pgn ile ilgili görsel sonucu">
            <a:extLst>
              <a:ext uri="{FF2B5EF4-FFF2-40B4-BE49-F238E27FC236}">
                <a16:creationId xmlns:a16="http://schemas.microsoft.com/office/drawing/2014/main" id="{4B68BEF3-9FD4-4140-9001-928884E3B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598" y="3221884"/>
            <a:ext cx="3796147" cy="3386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4716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78873" y="-217199"/>
            <a:ext cx="11049000" cy="1325563"/>
          </a:xfrm>
        </p:spPr>
        <p:txBody>
          <a:bodyPr/>
          <a:lstStyle/>
          <a:p>
            <a:r>
              <a:rPr lang="tr-TR" b="1" dirty="0" err="1"/>
              <a:t>Ambulatuar</a:t>
            </a:r>
            <a:r>
              <a:rPr lang="tr-TR" b="1" dirty="0"/>
              <a:t> Ölçüm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8873" y="748146"/>
            <a:ext cx="11513127" cy="61098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400" dirty="0"/>
              <a:t>• Hasta üzerinde 24 saat taşınan özel bir cihaz</a:t>
            </a:r>
          </a:p>
          <a:p>
            <a:pPr marL="0" indent="0">
              <a:buNone/>
            </a:pPr>
            <a:r>
              <a:rPr lang="tr-TR" sz="2400" dirty="0"/>
              <a:t>• Tanı ve takipte－ İdeal ölçüm yöntemi</a:t>
            </a:r>
          </a:p>
          <a:p>
            <a:pPr marL="0" indent="0">
              <a:buNone/>
            </a:pPr>
            <a:r>
              <a:rPr lang="tr-TR" sz="2400" b="1" dirty="0"/>
              <a:t>Ölçümler:</a:t>
            </a:r>
          </a:p>
          <a:p>
            <a:pPr marL="0" indent="0">
              <a:buNone/>
            </a:pPr>
            <a:r>
              <a:rPr lang="tr-TR" sz="2400" dirty="0"/>
              <a:t>• Gündüz 15-30 dakikada bir</a:t>
            </a:r>
          </a:p>
          <a:p>
            <a:pPr marL="0" indent="0">
              <a:buNone/>
            </a:pPr>
            <a:r>
              <a:rPr lang="tr-TR" sz="2400" dirty="0"/>
              <a:t>• Gece 30-60 dakikada bir</a:t>
            </a:r>
          </a:p>
          <a:p>
            <a:pPr marL="0" indent="0">
              <a:buNone/>
            </a:pPr>
            <a:r>
              <a:rPr lang="tr-TR" sz="2400" dirty="0"/>
              <a:t>• Gece-gündüz ayarları hastanın uyku-uyanıklık dönemlerine </a:t>
            </a:r>
            <a:r>
              <a:rPr lang="tr-TR" sz="2400" dirty="0" smtClean="0"/>
              <a:t>göre ayarlanmalı</a:t>
            </a:r>
            <a:endParaRPr lang="tr-TR" sz="2400" dirty="0"/>
          </a:p>
          <a:p>
            <a:pPr marL="0" indent="0">
              <a:buNone/>
            </a:pPr>
            <a:r>
              <a:rPr lang="tr-TR" sz="2400" dirty="0"/>
              <a:t>• Üst kola (aktif kullanılmayan kol) uygun manşon kullanılarak yapılmalı</a:t>
            </a:r>
          </a:p>
          <a:p>
            <a:pPr marL="0" indent="0">
              <a:buNone/>
            </a:pPr>
            <a:r>
              <a:rPr lang="tr-TR" sz="2400" b="1" dirty="0"/>
              <a:t>Hastanın bilgilendirilmesi:</a:t>
            </a:r>
          </a:p>
          <a:p>
            <a:pPr marL="0" indent="0">
              <a:buNone/>
            </a:pPr>
            <a:r>
              <a:rPr lang="tr-TR" sz="2400" dirty="0"/>
              <a:t>• Günlük aktivitelerin devamı önerilmelidir.</a:t>
            </a:r>
          </a:p>
          <a:p>
            <a:pPr marL="0" indent="0">
              <a:buNone/>
            </a:pPr>
            <a:r>
              <a:rPr lang="tr-TR" sz="2400" dirty="0"/>
              <a:t>• Her ölçümde kol gevşekken hareketsiz kalınmalıdır.</a:t>
            </a:r>
          </a:p>
          <a:p>
            <a:pPr marL="0" indent="0">
              <a:buNone/>
            </a:pPr>
            <a:r>
              <a:rPr lang="tr-TR" sz="2400" dirty="0"/>
              <a:t>• Cihaz çıkarılmamalıdır.</a:t>
            </a:r>
          </a:p>
          <a:p>
            <a:pPr marL="0" indent="0">
              <a:buNone/>
            </a:pPr>
            <a:r>
              <a:rPr lang="tr-TR" sz="2400" dirty="0"/>
              <a:t>• Banyo yapılmamalıdır.</a:t>
            </a:r>
          </a:p>
          <a:p>
            <a:pPr marL="0" indent="0">
              <a:buNone/>
            </a:pPr>
            <a:r>
              <a:rPr lang="tr-TR" sz="2400" dirty="0"/>
              <a:t>• Günlük tutulmalıdır.</a:t>
            </a:r>
          </a:p>
        </p:txBody>
      </p:sp>
      <p:pic>
        <p:nvPicPr>
          <p:cNvPr id="6" name="Picture 2" descr="ambulatuar kan basıncı ile ilgili görsel sonucu">
            <a:extLst>
              <a:ext uri="{FF2B5EF4-FFF2-40B4-BE49-F238E27FC236}">
                <a16:creationId xmlns:a16="http://schemas.microsoft.com/office/drawing/2014/main" id="{D75FE62D-5C36-4B28-8DF1-EE30E744A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946" y="4157352"/>
            <a:ext cx="4423779" cy="2501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3328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014F4B2-52F9-4CA0-BBC8-D939664E2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z="3600" b="1" i="0" u="none" strike="noStrike" kern="1200" cap="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Ambulatuvar</a:t>
            </a:r>
            <a:r>
              <a:rPr kumimoji="0" lang="tr-TR" sz="36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KB Ölçümü</a:t>
            </a:r>
            <a:endParaRPr lang="tr-TR" b="1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3D9B6A8-55DE-4430-91F7-535DE886E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3" y="1990021"/>
            <a:ext cx="10364452" cy="3424107"/>
          </a:xfrm>
        </p:spPr>
        <p:txBody>
          <a:bodyPr/>
          <a:lstStyle/>
          <a:p>
            <a:pPr marL="0" lvl="0" indent="0" algn="just" defTabSz="457200">
              <a:lnSpc>
                <a:spcPct val="100000"/>
              </a:lnSpc>
              <a:buClr>
                <a:srgbClr val="5A7A69"/>
              </a:buClr>
              <a:buSzPct val="80000"/>
              <a:buNone/>
              <a:defRPr/>
            </a:pPr>
            <a:r>
              <a:rPr kumimoji="0" lang="tr-TR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A</a:t>
            </a:r>
            <a:r>
              <a:rPr lang="tr-TR" b="1" dirty="0" err="1" smtClean="0">
                <a:solidFill>
                  <a:prstClr val="black"/>
                </a:solidFill>
              </a:rPr>
              <a:t>mbulatuvar</a:t>
            </a:r>
            <a:r>
              <a:rPr lang="tr-TR" b="1" dirty="0" smtClean="0">
                <a:solidFill>
                  <a:prstClr val="black"/>
                </a:solidFill>
              </a:rPr>
              <a:t> </a:t>
            </a:r>
            <a:r>
              <a:rPr lang="tr-TR" b="1" dirty="0">
                <a:solidFill>
                  <a:prstClr val="black"/>
                </a:solidFill>
              </a:rPr>
              <a:t>ölçüm </a:t>
            </a:r>
            <a:r>
              <a:rPr kumimoji="0" lang="tr-TR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şu durumlar için </a:t>
            </a:r>
            <a:r>
              <a:rPr kumimoji="0" lang="tr-TR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avantaj sağlar: </a:t>
            </a:r>
            <a:endParaRPr kumimoji="0" lang="tr-TR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745236" marR="0" lvl="1" indent="-34290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A7A69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Muayene sırasında ve evde ölçülen KB arasında belirgin uyumsuzluk olması, </a:t>
            </a:r>
          </a:p>
          <a:p>
            <a:pPr marL="745236" marR="0" lvl="1" indent="-34290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A7A69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Dipping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(normalde uykuda KB’nin düşmesi) varlığının araştırılması, </a:t>
            </a:r>
          </a:p>
          <a:p>
            <a:pPr marL="745236" marR="0" lvl="1" indent="-34290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A7A69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Nokturnal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hipertansiyon şüphesi.</a:t>
            </a:r>
          </a:p>
        </p:txBody>
      </p:sp>
    </p:spTree>
    <p:extLst>
      <p:ext uri="{BB962C8B-B14F-4D97-AF65-F5344CB8AC3E}">
        <p14:creationId xmlns:p14="http://schemas.microsoft.com/office/powerpoint/2010/main" val="16262415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95744" y="-215067"/>
            <a:ext cx="10515600" cy="1325563"/>
          </a:xfrm>
        </p:spPr>
        <p:txBody>
          <a:bodyPr/>
          <a:lstStyle/>
          <a:p>
            <a:r>
              <a:rPr lang="tr-TR" b="1" dirty="0"/>
              <a:t>Ölçüm Yöntemlerine Göre Eşik Değerler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981" y="791843"/>
            <a:ext cx="10522528" cy="369781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9237" y="216307"/>
            <a:ext cx="1302328" cy="575536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6F058A49-D5F8-4B00-A65F-1C013AD31C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744" y="4476727"/>
            <a:ext cx="9684329" cy="2298146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42ED5367-49F4-4375-B28F-CA0C751C75A9}"/>
              </a:ext>
            </a:extLst>
          </p:cNvPr>
          <p:cNvSpPr txBox="1"/>
          <p:nvPr/>
        </p:nvSpPr>
        <p:spPr>
          <a:xfrm>
            <a:off x="10141529" y="6190098"/>
            <a:ext cx="1177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/>
              <a:t>TEMD 2022</a:t>
            </a:r>
          </a:p>
        </p:txBody>
      </p:sp>
    </p:spTree>
    <p:extLst>
      <p:ext uri="{BB962C8B-B14F-4D97-AF65-F5344CB8AC3E}">
        <p14:creationId xmlns:p14="http://schemas.microsoft.com/office/powerpoint/2010/main" val="23646156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273" y="0"/>
            <a:ext cx="10515600" cy="1039092"/>
          </a:xfrm>
        </p:spPr>
        <p:txBody>
          <a:bodyPr/>
          <a:lstStyle/>
          <a:p>
            <a:r>
              <a:rPr lang="tr-TR" b="1" dirty="0"/>
              <a:t>Poliklinik KB Ölçümlerine Göre Tanı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1273" y="727364"/>
            <a:ext cx="11049000" cy="5964381"/>
          </a:xfrm>
        </p:spPr>
        <p:txBody>
          <a:bodyPr>
            <a:normAutofit fontScale="92500" lnSpcReduction="20000"/>
          </a:bodyPr>
          <a:lstStyle/>
          <a:p>
            <a:endParaRPr lang="tr-TR" sz="2600" dirty="0"/>
          </a:p>
          <a:p>
            <a:r>
              <a:rPr lang="tr-TR" sz="2600" b="1" dirty="0"/>
              <a:t>İlk değerlendirmede</a:t>
            </a:r>
            <a:r>
              <a:rPr lang="tr-TR" sz="2600" dirty="0"/>
              <a:t>, tekrarlanan ölçümler sonucu </a:t>
            </a:r>
            <a:r>
              <a:rPr lang="tr-TR" sz="2600" dirty="0" smtClean="0"/>
              <a:t> </a:t>
            </a:r>
            <a:br>
              <a:rPr lang="tr-TR" sz="2600" dirty="0" smtClean="0"/>
            </a:br>
            <a:r>
              <a:rPr lang="tr-TR" sz="2600" b="1" dirty="0" err="1" smtClean="0">
                <a:solidFill>
                  <a:srgbClr val="FF0000"/>
                </a:solidFill>
              </a:rPr>
              <a:t>sistolik</a:t>
            </a:r>
            <a:r>
              <a:rPr lang="tr-TR" sz="2600" b="1" dirty="0" smtClean="0">
                <a:solidFill>
                  <a:srgbClr val="FF0000"/>
                </a:solidFill>
              </a:rPr>
              <a:t> </a:t>
            </a:r>
            <a:r>
              <a:rPr lang="tr-TR" sz="2600" b="1" dirty="0">
                <a:solidFill>
                  <a:srgbClr val="FF0000"/>
                </a:solidFill>
              </a:rPr>
              <a:t>kan basıncı 180 </a:t>
            </a:r>
            <a:r>
              <a:rPr lang="tr-TR" sz="2600" b="1" dirty="0" err="1">
                <a:solidFill>
                  <a:srgbClr val="FF0000"/>
                </a:solidFill>
              </a:rPr>
              <a:t>mmHg</a:t>
            </a:r>
            <a:r>
              <a:rPr lang="tr-TR" sz="2600" b="1" dirty="0">
                <a:solidFill>
                  <a:srgbClr val="FF0000"/>
                </a:solidFill>
              </a:rPr>
              <a:t> veya </a:t>
            </a:r>
            <a:r>
              <a:rPr lang="tr-TR" sz="2600" b="1" dirty="0" err="1">
                <a:solidFill>
                  <a:srgbClr val="FF0000"/>
                </a:solidFill>
              </a:rPr>
              <a:t>diyastolik</a:t>
            </a:r>
            <a:r>
              <a:rPr lang="tr-TR" sz="2600" b="1" dirty="0">
                <a:solidFill>
                  <a:srgbClr val="FF0000"/>
                </a:solidFill>
              </a:rPr>
              <a:t> kan basıncı 110 </a:t>
            </a:r>
            <a:r>
              <a:rPr lang="tr-TR" sz="2600" b="1" dirty="0" err="1">
                <a:solidFill>
                  <a:srgbClr val="FF0000"/>
                </a:solidFill>
              </a:rPr>
              <a:t>mmHg</a:t>
            </a:r>
            <a:r>
              <a:rPr lang="tr-TR" sz="2600" b="1" dirty="0">
                <a:solidFill>
                  <a:srgbClr val="FF0000"/>
                </a:solidFill>
              </a:rPr>
              <a:t> üzerinde </a:t>
            </a:r>
            <a:r>
              <a:rPr lang="tr-TR" sz="2600" dirty="0"/>
              <a:t>olan hastalarda hipertansiyon tanısı hemen konulur. </a:t>
            </a:r>
          </a:p>
          <a:p>
            <a:r>
              <a:rPr lang="tr-TR" sz="2600" dirty="0" smtClean="0"/>
              <a:t>Ancak </a:t>
            </a:r>
            <a:r>
              <a:rPr lang="tr-TR" sz="2600" b="1" dirty="0">
                <a:solidFill>
                  <a:srgbClr val="FF0000"/>
                </a:solidFill>
              </a:rPr>
              <a:t>kan basıncı 140/90 </a:t>
            </a:r>
            <a:r>
              <a:rPr lang="tr-TR" sz="2600" b="1" dirty="0" err="1">
                <a:solidFill>
                  <a:srgbClr val="FF0000"/>
                </a:solidFill>
              </a:rPr>
              <a:t>mmHg</a:t>
            </a:r>
            <a:r>
              <a:rPr lang="tr-TR" sz="2600" b="1" dirty="0">
                <a:solidFill>
                  <a:srgbClr val="FF0000"/>
                </a:solidFill>
              </a:rPr>
              <a:t> ve 180/110 </a:t>
            </a:r>
            <a:r>
              <a:rPr lang="tr-TR" sz="2600" b="1" dirty="0" err="1">
                <a:solidFill>
                  <a:srgbClr val="FF0000"/>
                </a:solidFill>
              </a:rPr>
              <a:t>mmHg</a:t>
            </a:r>
            <a:r>
              <a:rPr lang="tr-TR" sz="2600" b="1" dirty="0">
                <a:solidFill>
                  <a:srgbClr val="FF0000"/>
                </a:solidFill>
              </a:rPr>
              <a:t> </a:t>
            </a:r>
            <a:r>
              <a:rPr lang="tr-TR" sz="2600" dirty="0"/>
              <a:t>arasında olan hastalar hipertansiyon tanısının doğrulanması için mümkünse evde kan basıncı ölçümleri (EKBÖ) veya </a:t>
            </a:r>
            <a:r>
              <a:rPr lang="tr-TR" sz="2600" dirty="0" err="1"/>
              <a:t>ambulatuar</a:t>
            </a:r>
            <a:r>
              <a:rPr lang="tr-TR" sz="2600" dirty="0"/>
              <a:t> kan basıncı ölçümleri (AKBÖ) ile mutlaka </a:t>
            </a:r>
            <a:r>
              <a:rPr lang="tr-TR" sz="2600" b="1" dirty="0"/>
              <a:t>ikinci kez </a:t>
            </a:r>
            <a:r>
              <a:rPr lang="tr-TR" sz="2600" dirty="0"/>
              <a:t>muayeneye çağrılmalıdır. </a:t>
            </a:r>
          </a:p>
          <a:p>
            <a:r>
              <a:rPr lang="tr-TR" sz="2600" b="1" dirty="0" smtClean="0"/>
              <a:t>Tanının </a:t>
            </a:r>
            <a:r>
              <a:rPr lang="tr-TR" sz="2600" b="1" dirty="0"/>
              <a:t>kesinleştirilmesi </a:t>
            </a:r>
            <a:r>
              <a:rPr lang="tr-TR" sz="2600" dirty="0"/>
              <a:t>için </a:t>
            </a:r>
            <a:r>
              <a:rPr lang="tr-TR" sz="2600" b="1" dirty="0" err="1">
                <a:solidFill>
                  <a:srgbClr val="FF0000"/>
                </a:solidFill>
              </a:rPr>
              <a:t>sistolik</a:t>
            </a:r>
            <a:r>
              <a:rPr lang="tr-TR" sz="2600" b="1" dirty="0">
                <a:solidFill>
                  <a:srgbClr val="FF0000"/>
                </a:solidFill>
              </a:rPr>
              <a:t> kan basıncı 140–159 </a:t>
            </a:r>
            <a:r>
              <a:rPr lang="tr-TR" sz="2600" b="1" dirty="0" err="1">
                <a:solidFill>
                  <a:srgbClr val="FF0000"/>
                </a:solidFill>
              </a:rPr>
              <a:t>mmHg</a:t>
            </a:r>
            <a:r>
              <a:rPr lang="tr-TR" sz="2600" b="1" dirty="0">
                <a:solidFill>
                  <a:srgbClr val="FF0000"/>
                </a:solidFill>
              </a:rPr>
              <a:t> veya </a:t>
            </a:r>
            <a:r>
              <a:rPr lang="tr-TR" sz="2600" b="1" dirty="0" err="1">
                <a:solidFill>
                  <a:srgbClr val="FF0000"/>
                </a:solidFill>
              </a:rPr>
              <a:t>diyastolik</a:t>
            </a:r>
            <a:r>
              <a:rPr lang="tr-TR" sz="2600" b="1" dirty="0">
                <a:solidFill>
                  <a:srgbClr val="FF0000"/>
                </a:solidFill>
              </a:rPr>
              <a:t> kan basıncı 90–99 </a:t>
            </a:r>
            <a:r>
              <a:rPr lang="tr-TR" sz="2600" b="1" dirty="0" err="1">
                <a:solidFill>
                  <a:srgbClr val="FF0000"/>
                </a:solidFill>
              </a:rPr>
              <a:t>mmHg</a:t>
            </a:r>
            <a:r>
              <a:rPr lang="tr-TR" sz="2600" b="1" dirty="0">
                <a:solidFill>
                  <a:srgbClr val="FF0000"/>
                </a:solidFill>
              </a:rPr>
              <a:t> olan hastalarda </a:t>
            </a:r>
            <a:r>
              <a:rPr lang="tr-TR" sz="2600" dirty="0"/>
              <a:t>en geç 4 hafta içinde; </a:t>
            </a:r>
            <a:r>
              <a:rPr lang="tr-TR" sz="2600" dirty="0" err="1"/>
              <a:t>sistolik</a:t>
            </a:r>
            <a:r>
              <a:rPr lang="tr-TR" sz="2600" dirty="0"/>
              <a:t> kan basıncı 160–179 </a:t>
            </a:r>
            <a:r>
              <a:rPr lang="tr-TR" sz="2600" dirty="0" err="1"/>
              <a:t>mmHg</a:t>
            </a:r>
            <a:r>
              <a:rPr lang="tr-TR" sz="2600" dirty="0"/>
              <a:t> veya </a:t>
            </a:r>
            <a:r>
              <a:rPr lang="tr-TR" sz="2600" dirty="0" err="1"/>
              <a:t>diyastolik</a:t>
            </a:r>
            <a:r>
              <a:rPr lang="tr-TR" sz="2600" dirty="0"/>
              <a:t> kan basıncı 100–109 </a:t>
            </a:r>
            <a:r>
              <a:rPr lang="tr-TR" sz="2600" dirty="0" err="1"/>
              <a:t>mmHg</a:t>
            </a:r>
            <a:r>
              <a:rPr lang="tr-TR" sz="2600" dirty="0"/>
              <a:t> olan hastalarda en geç 2 hafta içinde, en az 5 gün sabah ve akşam otomatik ölçüm cihazı ile EKBÖ yapılması önerilir. Ortalama </a:t>
            </a:r>
            <a:r>
              <a:rPr lang="tr-TR" sz="2600" dirty="0" err="1"/>
              <a:t>sistolik</a:t>
            </a:r>
            <a:r>
              <a:rPr lang="tr-TR" sz="2600" dirty="0"/>
              <a:t> kan basıncının 135 </a:t>
            </a:r>
            <a:r>
              <a:rPr lang="tr-TR" sz="2600" dirty="0" err="1"/>
              <a:t>mmHg</a:t>
            </a:r>
            <a:r>
              <a:rPr lang="tr-TR" sz="2600" dirty="0"/>
              <a:t> veya </a:t>
            </a:r>
            <a:r>
              <a:rPr lang="tr-TR" sz="2600" dirty="0" err="1"/>
              <a:t>diyastolik</a:t>
            </a:r>
            <a:r>
              <a:rPr lang="tr-TR" sz="2600" dirty="0"/>
              <a:t> kan basıncının 85 </a:t>
            </a:r>
            <a:r>
              <a:rPr lang="tr-TR" sz="2600" dirty="0" err="1"/>
              <a:t>mmHg</a:t>
            </a:r>
            <a:r>
              <a:rPr lang="tr-TR" sz="2600" dirty="0"/>
              <a:t> üzerinde olması durumunda tanı konulur. </a:t>
            </a:r>
          </a:p>
          <a:p>
            <a:r>
              <a:rPr lang="tr-TR" sz="2600" dirty="0" smtClean="0"/>
              <a:t>Tanıyı </a:t>
            </a:r>
            <a:r>
              <a:rPr lang="tr-TR" sz="2600" dirty="0"/>
              <a:t>doğrulamak için imkan olan durumlarda AKBÖ yapılmalıdır. </a:t>
            </a:r>
            <a:endParaRPr lang="tr-TR" sz="2600" dirty="0" smtClean="0"/>
          </a:p>
          <a:p>
            <a:r>
              <a:rPr lang="tr-TR" sz="2600" b="1" dirty="0" err="1" smtClean="0"/>
              <a:t>Ambulatuar</a:t>
            </a:r>
            <a:r>
              <a:rPr lang="tr-TR" sz="2600" b="1" dirty="0" smtClean="0"/>
              <a:t> </a:t>
            </a:r>
            <a:r>
              <a:rPr lang="tr-TR" sz="2600" b="1" dirty="0"/>
              <a:t>kan basıncının</a:t>
            </a:r>
            <a:r>
              <a:rPr lang="tr-TR" sz="2600" dirty="0"/>
              <a:t> </a:t>
            </a:r>
            <a:r>
              <a:rPr lang="tr-TR" sz="2600" b="1" dirty="0">
                <a:solidFill>
                  <a:srgbClr val="FF0000"/>
                </a:solidFill>
              </a:rPr>
              <a:t>24 saatlik ortalaması ≥130/80 </a:t>
            </a:r>
            <a:r>
              <a:rPr lang="tr-TR" sz="2600" b="1" dirty="0" err="1">
                <a:solidFill>
                  <a:srgbClr val="FF0000"/>
                </a:solidFill>
              </a:rPr>
              <a:t>mmHg</a:t>
            </a:r>
            <a:r>
              <a:rPr lang="tr-TR" sz="2600" b="1" dirty="0">
                <a:solidFill>
                  <a:srgbClr val="FF0000"/>
                </a:solidFill>
              </a:rPr>
              <a:t>, gündüz ortalaması ≥135/85 </a:t>
            </a:r>
            <a:r>
              <a:rPr lang="tr-TR" sz="2600" b="1" dirty="0" err="1">
                <a:solidFill>
                  <a:srgbClr val="FF0000"/>
                </a:solidFill>
              </a:rPr>
              <a:t>mmHg</a:t>
            </a:r>
            <a:r>
              <a:rPr lang="tr-TR" sz="2600" b="1" dirty="0">
                <a:solidFill>
                  <a:srgbClr val="FF0000"/>
                </a:solidFill>
              </a:rPr>
              <a:t> veya gece ortalaması ≥120/70 </a:t>
            </a:r>
            <a:r>
              <a:rPr lang="tr-TR" sz="2600" b="1" dirty="0" err="1">
                <a:solidFill>
                  <a:srgbClr val="FF0000"/>
                </a:solidFill>
              </a:rPr>
              <a:t>mmHg</a:t>
            </a:r>
            <a:r>
              <a:rPr lang="tr-TR" sz="2600" b="1" dirty="0">
                <a:solidFill>
                  <a:srgbClr val="FF0000"/>
                </a:solidFill>
              </a:rPr>
              <a:t> ise hipertansiyon tanısı</a:t>
            </a:r>
            <a:r>
              <a:rPr lang="tr-TR" sz="2600" b="1" dirty="0"/>
              <a:t> </a:t>
            </a:r>
            <a:r>
              <a:rPr lang="tr-TR" sz="2600" dirty="0"/>
              <a:t>konulur. 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140848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185016"/>
            <a:ext cx="10515600" cy="1325563"/>
          </a:xfrm>
        </p:spPr>
        <p:txBody>
          <a:bodyPr/>
          <a:lstStyle/>
          <a:p>
            <a:r>
              <a:rPr lang="tr-TR" b="1" dirty="0"/>
              <a:t>Poliklinik KB Ölçümlerine Göre Tanı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308603"/>
            <a:ext cx="6941128" cy="5287190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7661564" y="2479964"/>
            <a:ext cx="45304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dirty="0">
                <a:solidFill>
                  <a:srgbClr val="000000"/>
                </a:solidFill>
                <a:latin typeface="CenturyGothic"/>
              </a:rPr>
              <a:t>DKB: </a:t>
            </a:r>
            <a:r>
              <a:rPr lang="tr-TR" sz="1400" dirty="0" err="1">
                <a:solidFill>
                  <a:srgbClr val="000000"/>
                </a:solidFill>
                <a:latin typeface="CenturyGothic"/>
              </a:rPr>
              <a:t>Diyastolik</a:t>
            </a:r>
            <a:r>
              <a:rPr lang="tr-TR" sz="1400" dirty="0">
                <a:solidFill>
                  <a:srgbClr val="000000"/>
                </a:solidFill>
                <a:latin typeface="CenturyGothic"/>
              </a:rPr>
              <a:t> kan basıncı; SKB: </a:t>
            </a:r>
            <a:r>
              <a:rPr lang="tr-TR" sz="1400" dirty="0" err="1">
                <a:solidFill>
                  <a:srgbClr val="000000"/>
                </a:solidFill>
                <a:latin typeface="CenturyGothic"/>
              </a:rPr>
              <a:t>Sistolik</a:t>
            </a:r>
            <a:r>
              <a:rPr lang="tr-TR" sz="1400" dirty="0">
                <a:solidFill>
                  <a:srgbClr val="000000"/>
                </a:solidFill>
                <a:latin typeface="CenturyGothic"/>
              </a:rPr>
              <a:t> kan basıncı</a:t>
            </a:r>
          </a:p>
          <a:p>
            <a:r>
              <a:rPr lang="tr-TR" sz="1400" b="1" dirty="0">
                <a:solidFill>
                  <a:srgbClr val="FF0000"/>
                </a:solidFill>
                <a:latin typeface="CenturyGothic-Bold"/>
              </a:rPr>
              <a:t>1</a:t>
            </a:r>
            <a:r>
              <a:rPr lang="tr-TR" sz="1400" dirty="0">
                <a:solidFill>
                  <a:srgbClr val="000000"/>
                </a:solidFill>
                <a:latin typeface="CenturyGothic"/>
              </a:rPr>
              <a:t>Kan basıncı ölçümü ilk muayenede iki koldan ayrı ayrı</a:t>
            </a:r>
          </a:p>
          <a:p>
            <a:r>
              <a:rPr lang="tr-TR" sz="1400" dirty="0">
                <a:solidFill>
                  <a:srgbClr val="000000"/>
                </a:solidFill>
                <a:latin typeface="CenturyGothic"/>
              </a:rPr>
              <a:t>yapılmalı ve takiplerde yüksek ölçülen kol</a:t>
            </a:r>
          </a:p>
          <a:p>
            <a:r>
              <a:rPr lang="tr-TR" sz="1400" dirty="0">
                <a:solidFill>
                  <a:srgbClr val="000000"/>
                </a:solidFill>
                <a:latin typeface="CenturyGothic"/>
              </a:rPr>
              <a:t>kullanılmalıdır. En az iki ölçüm yaparak hastanın kan</a:t>
            </a:r>
          </a:p>
          <a:p>
            <a:r>
              <a:rPr lang="tr-TR" sz="1400" dirty="0">
                <a:solidFill>
                  <a:srgbClr val="000000"/>
                </a:solidFill>
                <a:latin typeface="CenturyGothic"/>
              </a:rPr>
              <a:t>basıncı ortalamasına göre tanı akışı kullanılmalıdır. İki</a:t>
            </a:r>
          </a:p>
          <a:p>
            <a:r>
              <a:rPr lang="tr-TR" sz="1400" dirty="0">
                <a:solidFill>
                  <a:srgbClr val="000000"/>
                </a:solidFill>
                <a:latin typeface="CenturyGothic"/>
              </a:rPr>
              <a:t>ölçüm arasında 10 </a:t>
            </a:r>
            <a:r>
              <a:rPr lang="tr-TR" sz="1400" dirty="0" err="1">
                <a:solidFill>
                  <a:srgbClr val="000000"/>
                </a:solidFill>
                <a:latin typeface="CenturyGothic"/>
              </a:rPr>
              <a:t>mmHg</a:t>
            </a:r>
            <a:r>
              <a:rPr lang="tr-TR" sz="1400" dirty="0">
                <a:solidFill>
                  <a:srgbClr val="000000"/>
                </a:solidFill>
                <a:latin typeface="CenturyGothic"/>
              </a:rPr>
              <a:t> dan daha fazla fark varsa</a:t>
            </a:r>
          </a:p>
          <a:p>
            <a:r>
              <a:rPr lang="tr-TR" sz="1400" dirty="0">
                <a:solidFill>
                  <a:srgbClr val="000000"/>
                </a:solidFill>
                <a:latin typeface="CenturyGothic"/>
              </a:rPr>
              <a:t>üçüncü ölçüm de yapılmalıdır. </a:t>
            </a:r>
            <a:r>
              <a:rPr lang="tr-TR" sz="1400" dirty="0" err="1">
                <a:solidFill>
                  <a:srgbClr val="000000"/>
                </a:solidFill>
                <a:latin typeface="CenturyGothic"/>
              </a:rPr>
              <a:t>Ortostatik</a:t>
            </a:r>
            <a:r>
              <a:rPr lang="tr-TR" sz="1400" dirty="0">
                <a:solidFill>
                  <a:srgbClr val="000000"/>
                </a:solidFill>
                <a:latin typeface="CenturyGothic"/>
              </a:rPr>
              <a:t> hipotansiyon</a:t>
            </a:r>
          </a:p>
          <a:p>
            <a:r>
              <a:rPr lang="tr-TR" sz="1400" dirty="0">
                <a:solidFill>
                  <a:srgbClr val="000000"/>
                </a:solidFill>
                <a:latin typeface="CenturyGothic"/>
              </a:rPr>
              <a:t>dışlanmalıdır</a:t>
            </a:r>
          </a:p>
          <a:p>
            <a:r>
              <a:rPr lang="tr-TR" sz="1400" b="1" dirty="0">
                <a:solidFill>
                  <a:srgbClr val="FF0000"/>
                </a:solidFill>
                <a:latin typeface="CenturyGothic-Bold"/>
              </a:rPr>
              <a:t>2 </a:t>
            </a:r>
            <a:r>
              <a:rPr lang="tr-TR" sz="1400" dirty="0">
                <a:solidFill>
                  <a:srgbClr val="000000"/>
                </a:solidFill>
                <a:latin typeface="CenturyGothic"/>
              </a:rPr>
              <a:t>Bu ölçümler sırasında öykü, fizik muayene ve temel</a:t>
            </a:r>
          </a:p>
          <a:p>
            <a:r>
              <a:rPr lang="tr-TR" sz="1400" dirty="0">
                <a:solidFill>
                  <a:srgbClr val="000000"/>
                </a:solidFill>
                <a:latin typeface="CenturyGothic"/>
              </a:rPr>
              <a:t>laboratuvar incelemelerinin yapılması önerilir. Ev kan</a:t>
            </a:r>
          </a:p>
          <a:p>
            <a:r>
              <a:rPr lang="tr-TR" sz="1400" dirty="0">
                <a:solidFill>
                  <a:srgbClr val="000000"/>
                </a:solidFill>
                <a:latin typeface="CenturyGothic"/>
              </a:rPr>
              <a:t>basıncı veya </a:t>
            </a:r>
            <a:r>
              <a:rPr lang="tr-TR" sz="1400" dirty="0" err="1">
                <a:solidFill>
                  <a:srgbClr val="000000"/>
                </a:solidFill>
                <a:latin typeface="CenturyGothic"/>
              </a:rPr>
              <a:t>ambulatuar</a:t>
            </a:r>
            <a:r>
              <a:rPr lang="tr-TR" sz="1400" dirty="0">
                <a:solidFill>
                  <a:srgbClr val="000000"/>
                </a:solidFill>
                <a:latin typeface="CenturyGothic"/>
              </a:rPr>
              <a:t> KB ölçümü imkanı olmayan</a:t>
            </a:r>
          </a:p>
          <a:p>
            <a:r>
              <a:rPr lang="tr-TR" sz="1400" dirty="0">
                <a:solidFill>
                  <a:srgbClr val="000000"/>
                </a:solidFill>
                <a:latin typeface="CenturyGothic"/>
              </a:rPr>
              <a:t>hastalarda, laboratuvar sonuçlarını getirdikleri zaman</a:t>
            </a:r>
          </a:p>
          <a:p>
            <a:r>
              <a:rPr lang="tr-TR" sz="1400" dirty="0">
                <a:solidFill>
                  <a:srgbClr val="000000"/>
                </a:solidFill>
                <a:latin typeface="CenturyGothic"/>
              </a:rPr>
              <a:t>yeniden ölçüm yapılarak tanı konulması önerilir.</a:t>
            </a:r>
          </a:p>
          <a:p>
            <a:r>
              <a:rPr lang="tr-TR" sz="1400" b="1" dirty="0">
                <a:solidFill>
                  <a:srgbClr val="FF0000"/>
                </a:solidFill>
                <a:latin typeface="CenturyGothic-Bold"/>
              </a:rPr>
              <a:t>3 </a:t>
            </a:r>
            <a:r>
              <a:rPr lang="tr-TR" sz="1400" dirty="0">
                <a:solidFill>
                  <a:srgbClr val="000000"/>
                </a:solidFill>
                <a:latin typeface="CenturyGothic"/>
              </a:rPr>
              <a:t>Hastanın kan basıncı bu değerlerde ise bir iki kez</a:t>
            </a:r>
          </a:p>
          <a:p>
            <a:r>
              <a:rPr lang="tr-TR" sz="1400" dirty="0">
                <a:solidFill>
                  <a:srgbClr val="000000"/>
                </a:solidFill>
                <a:latin typeface="CenturyGothic"/>
              </a:rPr>
              <a:t>daha ölçülmelidir. Bu değerler devam ediyorsa,</a:t>
            </a:r>
          </a:p>
          <a:p>
            <a:r>
              <a:rPr lang="tr-TR" sz="1400" dirty="0">
                <a:solidFill>
                  <a:srgbClr val="000000"/>
                </a:solidFill>
                <a:latin typeface="CenturyGothic"/>
              </a:rPr>
              <a:t>hastaya hipertansiyon tanısı hemen konulmalıdır</a:t>
            </a:r>
            <a:endParaRPr lang="tr-TR" sz="1400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2236" y="527745"/>
            <a:ext cx="1766932" cy="78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0254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KB &lt;140/90 mm Hg －İzlem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6934" y="1621849"/>
            <a:ext cx="9003139" cy="479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964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AMAÇ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4675909" cy="4351338"/>
          </a:xfrm>
        </p:spPr>
        <p:txBody>
          <a:bodyPr>
            <a:normAutofit/>
          </a:bodyPr>
          <a:lstStyle/>
          <a:p>
            <a:r>
              <a:rPr lang="tr-TR" sz="4000" dirty="0" smtClean="0"/>
              <a:t>Hipertansiyon tanısını koyabilmek, tedavisi ve takibi ile ilgili bilgi vermek</a:t>
            </a:r>
            <a:endParaRPr lang="tr-TR" sz="40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" r="24709"/>
          <a:stretch/>
        </p:blipFill>
        <p:spPr>
          <a:xfrm>
            <a:off x="6400800" y="1482870"/>
            <a:ext cx="5179604" cy="3928726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 flipH="1">
            <a:off x="6400800" y="4703060"/>
            <a:ext cx="15237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err="1"/>
              <a:t>pinteres</a:t>
            </a: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306164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Laboratuvar Tetkikleri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tr-TR" b="1" dirty="0" err="1">
                <a:latin typeface="Arial" panose="020B0604020202020204" pitchFamily="34" charset="0"/>
                <a:cs typeface="Arial" panose="020B0604020202020204" pitchFamily="34" charset="0"/>
              </a:rPr>
              <a:t>Sekonder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 hipertansiyon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ve </a:t>
            </a: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hedef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organ hasarını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araştırmak ve </a:t>
            </a: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kardiyovasküler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riski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değerlendirmek amacıyla her hastada temel bazı laboratuvar tetkiklerinin yapılması gereklidir</a:t>
            </a:r>
            <a:endParaRPr lang="tr-TR" dirty="0"/>
          </a:p>
        </p:txBody>
      </p:sp>
      <p:pic>
        <p:nvPicPr>
          <p:cNvPr id="1026" name="Picture 2" descr="karikatür #fıkra #karikatürist #komikvideolar #komikpaylasimlar #komedi # komik #kesfet #kesfetteyiz #keşfet #keşfetteyiz #mizahtürkiye #mizah # laboratuvar #güldürgüldür #güldürü #tahlil #çokgüzelhareketler2 #espri  #eğlence #erşankuneri #cemyılmaz ...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109" y="1825625"/>
            <a:ext cx="3904818" cy="3904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5562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79764" y="12959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tr-TR" b="1" dirty="0"/>
              <a:t>Kan basıncı değerleri ve </a:t>
            </a:r>
            <a:r>
              <a:rPr lang="tr-TR" b="1" dirty="0" err="1"/>
              <a:t>ko-morbid</a:t>
            </a:r>
            <a:r>
              <a:rPr lang="tr-TR" b="1" dirty="0"/>
              <a:t> risk faktörlerine göre hastanın KVH geliştirme risk tablosu</a:t>
            </a:r>
            <a:endParaRPr lang="tr-TR" b="1" dirty="0"/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9F4B371F-9EF6-5A70-CC7B-843EE31A92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7602" y="1667774"/>
            <a:ext cx="7453998" cy="4982408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42ED5367-49F4-4375-B28F-CA0C751C75A9}"/>
              </a:ext>
            </a:extLst>
          </p:cNvPr>
          <p:cNvSpPr txBox="1"/>
          <p:nvPr/>
        </p:nvSpPr>
        <p:spPr>
          <a:xfrm>
            <a:off x="9199420" y="6065407"/>
            <a:ext cx="11360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/>
              <a:t>TEMD 2022</a:t>
            </a:r>
          </a:p>
        </p:txBody>
      </p:sp>
    </p:spTree>
    <p:extLst>
      <p:ext uri="{BB962C8B-B14F-4D97-AF65-F5344CB8AC3E}">
        <p14:creationId xmlns:p14="http://schemas.microsoft.com/office/powerpoint/2010/main" val="37773375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34869" y="-68153"/>
            <a:ext cx="10515600" cy="1325563"/>
          </a:xfrm>
        </p:spPr>
        <p:txBody>
          <a:bodyPr>
            <a:normAutofit/>
          </a:bodyPr>
          <a:lstStyle/>
          <a:p>
            <a:r>
              <a:rPr lang="tr-TR" sz="4800" b="1" dirty="0" smtClean="0"/>
              <a:t>Tetkikler</a:t>
            </a:r>
            <a:endParaRPr lang="tr-TR" sz="4800" b="1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568037" y="1349773"/>
            <a:ext cx="5157787" cy="823912"/>
          </a:xfrm>
        </p:spPr>
        <p:txBody>
          <a:bodyPr/>
          <a:lstStyle/>
          <a:p>
            <a:r>
              <a:rPr lang="tr-TR" dirty="0" smtClean="0"/>
              <a:t>• </a:t>
            </a:r>
            <a:r>
              <a:rPr lang="tr-TR" sz="2800" b="0" dirty="0" smtClean="0"/>
              <a:t>Tam kan sayımı</a:t>
            </a:r>
          </a:p>
          <a:p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568037" y="1854092"/>
            <a:ext cx="5429538" cy="498655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 sz="3300" dirty="0"/>
              <a:t>• </a:t>
            </a:r>
            <a:r>
              <a:rPr lang="tr-TR" sz="3300" dirty="0" smtClean="0"/>
              <a:t>Açlık </a:t>
            </a:r>
            <a:r>
              <a:rPr lang="tr-TR" sz="3300" dirty="0"/>
              <a:t>plazma </a:t>
            </a:r>
            <a:r>
              <a:rPr lang="tr-TR" sz="3300" dirty="0" err="1"/>
              <a:t>glukozu</a:t>
            </a:r>
            <a:r>
              <a:rPr lang="tr-TR" sz="3300" dirty="0"/>
              <a:t> ve/veya HbA1c</a:t>
            </a:r>
          </a:p>
          <a:p>
            <a:pPr marL="0" indent="0">
              <a:buNone/>
            </a:pPr>
            <a:r>
              <a:rPr lang="tr-TR" sz="3300" dirty="0"/>
              <a:t>• </a:t>
            </a:r>
            <a:r>
              <a:rPr lang="tr-TR" sz="3300" dirty="0" err="1"/>
              <a:t>Kreatinin</a:t>
            </a:r>
            <a:r>
              <a:rPr lang="tr-TR" sz="3300" dirty="0"/>
              <a:t> ve </a:t>
            </a:r>
            <a:r>
              <a:rPr lang="tr-TR" sz="3300" dirty="0" err="1"/>
              <a:t>eGFR</a:t>
            </a:r>
            <a:endParaRPr lang="tr-TR" sz="3300" dirty="0"/>
          </a:p>
          <a:p>
            <a:pPr marL="0" indent="0">
              <a:buNone/>
            </a:pPr>
            <a:r>
              <a:rPr lang="de-DE" sz="3300" dirty="0"/>
              <a:t>• </a:t>
            </a:r>
            <a:r>
              <a:rPr lang="de-DE" sz="3300" dirty="0" err="1"/>
              <a:t>Sodyum</a:t>
            </a:r>
            <a:r>
              <a:rPr lang="de-DE" sz="3300" dirty="0"/>
              <a:t>, </a:t>
            </a:r>
            <a:r>
              <a:rPr lang="de-DE" sz="3300" dirty="0" err="1"/>
              <a:t>potasyum</a:t>
            </a:r>
            <a:r>
              <a:rPr lang="de-DE" sz="3300" dirty="0"/>
              <a:t> </a:t>
            </a:r>
            <a:r>
              <a:rPr lang="de-DE" sz="3300" dirty="0" err="1"/>
              <a:t>ve</a:t>
            </a:r>
            <a:r>
              <a:rPr lang="de-DE" sz="3300" dirty="0"/>
              <a:t> </a:t>
            </a:r>
            <a:r>
              <a:rPr lang="de-DE" sz="3300" dirty="0" err="1"/>
              <a:t>ürik</a:t>
            </a:r>
            <a:r>
              <a:rPr lang="de-DE" sz="3300" dirty="0"/>
              <a:t> </a:t>
            </a:r>
            <a:r>
              <a:rPr lang="de-DE" sz="3300" dirty="0" err="1"/>
              <a:t>asit</a:t>
            </a:r>
            <a:endParaRPr lang="de-DE" sz="3300" dirty="0"/>
          </a:p>
          <a:p>
            <a:pPr marL="0" indent="0">
              <a:buNone/>
            </a:pPr>
            <a:r>
              <a:rPr lang="tr-TR" sz="3300" dirty="0"/>
              <a:t>• Kalsiyum</a:t>
            </a:r>
          </a:p>
          <a:p>
            <a:pPr marL="0" indent="0">
              <a:buNone/>
            </a:pPr>
            <a:r>
              <a:rPr lang="tr-TR" sz="3300" dirty="0"/>
              <a:t>• AST/ALT</a:t>
            </a:r>
          </a:p>
          <a:p>
            <a:pPr marL="0" indent="0">
              <a:buNone/>
            </a:pPr>
            <a:r>
              <a:rPr lang="tr-TR" sz="3300" dirty="0"/>
              <a:t>• </a:t>
            </a:r>
            <a:r>
              <a:rPr lang="tr-TR" sz="3300" dirty="0" err="1"/>
              <a:t>Lipid</a:t>
            </a:r>
            <a:r>
              <a:rPr lang="tr-TR" sz="3300" dirty="0"/>
              <a:t> profili</a:t>
            </a:r>
          </a:p>
          <a:p>
            <a:pPr marL="0" indent="0">
              <a:buNone/>
            </a:pPr>
            <a:r>
              <a:rPr lang="tr-TR" sz="3300" dirty="0"/>
              <a:t>• TSH</a:t>
            </a:r>
          </a:p>
          <a:p>
            <a:pPr marL="0" indent="0">
              <a:buNone/>
            </a:pPr>
            <a:r>
              <a:rPr lang="tr-TR" sz="3300" dirty="0"/>
              <a:t>• </a:t>
            </a:r>
            <a:r>
              <a:rPr lang="tr-TR" sz="3300" dirty="0" err="1"/>
              <a:t>Aldosteron</a:t>
            </a:r>
            <a:r>
              <a:rPr lang="tr-TR" sz="3300" dirty="0"/>
              <a:t>/Plazma Renin Aktivitesi</a:t>
            </a:r>
            <a:r>
              <a:rPr lang="tr-TR" sz="3300" dirty="0" smtClean="0"/>
              <a:t>* (</a:t>
            </a:r>
            <a:r>
              <a:rPr lang="tr-TR" sz="3300" dirty="0"/>
              <a:t>Evre 2 Hipertansiyonda (imkan varsa)</a:t>
            </a:r>
            <a:r>
              <a:rPr lang="tr-TR" sz="3300" dirty="0" smtClean="0"/>
              <a:t>)</a:t>
            </a:r>
            <a:endParaRPr lang="tr-TR" sz="3300" dirty="0"/>
          </a:p>
          <a:p>
            <a:endParaRPr lang="tr-TR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259513" y="937817"/>
            <a:ext cx="5183188" cy="823912"/>
          </a:xfrm>
        </p:spPr>
        <p:txBody>
          <a:bodyPr/>
          <a:lstStyle/>
          <a:p>
            <a:r>
              <a:rPr lang="tr-TR" dirty="0"/>
              <a:t>• </a:t>
            </a:r>
            <a:r>
              <a:rPr lang="tr-TR" sz="2800" b="0" dirty="0" smtClean="0"/>
              <a:t>Elektrokardiyografi</a:t>
            </a:r>
            <a:endParaRPr lang="tr-TR" sz="2800" dirty="0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259513" y="1854092"/>
            <a:ext cx="5183188" cy="3684588"/>
          </a:xfrm>
        </p:spPr>
        <p:txBody>
          <a:bodyPr/>
          <a:lstStyle/>
          <a:p>
            <a:pPr marL="0" indent="0">
              <a:buNone/>
            </a:pPr>
            <a:r>
              <a:rPr lang="tr-TR" dirty="0"/>
              <a:t>• Tam idrar tetkiki</a:t>
            </a:r>
          </a:p>
          <a:p>
            <a:pPr marL="0" indent="0">
              <a:buNone/>
            </a:pPr>
            <a:r>
              <a:rPr lang="tr-TR" dirty="0"/>
              <a:t>• Spot idrar albümin </a:t>
            </a:r>
            <a:r>
              <a:rPr lang="tr-TR" dirty="0" err="1"/>
              <a:t>kreatinin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oranı</a:t>
            </a:r>
          </a:p>
        </p:txBody>
      </p:sp>
    </p:spTree>
    <p:extLst>
      <p:ext uri="{BB962C8B-B14F-4D97-AF65-F5344CB8AC3E}">
        <p14:creationId xmlns:p14="http://schemas.microsoft.com/office/powerpoint/2010/main" val="7567991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TETKİKLER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r>
              <a:rPr lang="tr-TR" dirty="0" err="1"/>
              <a:t>Hipertansif</a:t>
            </a:r>
            <a:r>
              <a:rPr lang="tr-TR" dirty="0"/>
              <a:t> hastalarda hedef organ hasarını saptamak için</a:t>
            </a:r>
          </a:p>
          <a:p>
            <a:pPr marL="0" indent="0">
              <a:buNone/>
            </a:pPr>
            <a:r>
              <a:rPr lang="tr-TR" dirty="0" smtClean="0"/>
              <a:t>İstenilebilecek </a:t>
            </a:r>
            <a:r>
              <a:rPr lang="tr-TR" dirty="0"/>
              <a:t>ek tetkikler</a:t>
            </a:r>
            <a:r>
              <a:rPr lang="tr-TR" dirty="0" smtClean="0"/>
              <a:t>:</a:t>
            </a:r>
          </a:p>
          <a:p>
            <a:pPr marL="0" indent="0">
              <a:buNone/>
            </a:pPr>
            <a:r>
              <a:rPr lang="tr-TR" dirty="0"/>
              <a:t>• Ekokardiyografi</a:t>
            </a:r>
          </a:p>
          <a:p>
            <a:pPr marL="0" indent="0">
              <a:buNone/>
            </a:pPr>
            <a:r>
              <a:rPr lang="tr-TR" dirty="0"/>
              <a:t>• </a:t>
            </a:r>
            <a:r>
              <a:rPr lang="tr-TR" dirty="0" err="1"/>
              <a:t>Karotis</a:t>
            </a:r>
            <a:r>
              <a:rPr lang="tr-TR" dirty="0"/>
              <a:t> Ultrasonografisi (USG)</a:t>
            </a:r>
          </a:p>
          <a:p>
            <a:pPr marL="0" indent="0">
              <a:buNone/>
            </a:pPr>
            <a:r>
              <a:rPr lang="tr-TR" dirty="0"/>
              <a:t>• </a:t>
            </a:r>
            <a:r>
              <a:rPr lang="tr-TR" dirty="0" err="1"/>
              <a:t>Fundoskopi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• </a:t>
            </a:r>
            <a:r>
              <a:rPr lang="tr-TR" dirty="0" err="1"/>
              <a:t>Abdominal</a:t>
            </a:r>
            <a:r>
              <a:rPr lang="tr-TR" dirty="0"/>
              <a:t> USG</a:t>
            </a:r>
          </a:p>
          <a:p>
            <a:pPr marL="0" indent="0">
              <a:buNone/>
            </a:pPr>
            <a:r>
              <a:rPr lang="tr-TR" dirty="0"/>
              <a:t>• Ayak bileği kol </a:t>
            </a:r>
            <a:r>
              <a:rPr lang="tr-TR" dirty="0" smtClean="0"/>
              <a:t>indeksi </a:t>
            </a:r>
            <a:r>
              <a:rPr lang="tr-TR" sz="2000" i="1" dirty="0" smtClean="0"/>
              <a:t>(</a:t>
            </a:r>
            <a:r>
              <a:rPr lang="tr-TR" sz="2000" i="1" dirty="0"/>
              <a:t> bacak damarlarındaki tıkanıklığı (</a:t>
            </a:r>
            <a:r>
              <a:rPr lang="tr-TR" sz="2000" i="1" dirty="0" err="1"/>
              <a:t>periferik</a:t>
            </a:r>
            <a:r>
              <a:rPr lang="tr-TR" sz="2000" i="1" dirty="0"/>
              <a:t> arter hastalığı - PAH) tespit eden basit, </a:t>
            </a:r>
            <a:r>
              <a:rPr lang="tr-TR" sz="2000" i="1" dirty="0" err="1"/>
              <a:t>non-invaziv</a:t>
            </a:r>
            <a:r>
              <a:rPr lang="tr-TR" sz="2000" i="1" dirty="0"/>
              <a:t> bir testtir. Ayak bileğindeki </a:t>
            </a:r>
            <a:r>
              <a:rPr lang="tr-TR" sz="2000" i="1" dirty="0" err="1"/>
              <a:t>sistolik</a:t>
            </a:r>
            <a:r>
              <a:rPr lang="tr-TR" sz="2000" i="1" dirty="0"/>
              <a:t> kan basıncının, koldaki </a:t>
            </a:r>
            <a:r>
              <a:rPr lang="tr-TR" sz="2000" i="1" dirty="0" err="1"/>
              <a:t>sistolik</a:t>
            </a:r>
            <a:r>
              <a:rPr lang="tr-TR" sz="2000" i="1" dirty="0"/>
              <a:t> basınca oranıyla hesaplanır (Normal: 1.0–1.4). 0.9'un altındaki değerler damar hastalığı riski taşır</a:t>
            </a:r>
            <a:r>
              <a:rPr lang="tr-TR" sz="2000" i="1" dirty="0" smtClean="0"/>
              <a:t>)</a:t>
            </a:r>
            <a:endParaRPr lang="tr-TR" sz="2000" i="1" dirty="0"/>
          </a:p>
        </p:txBody>
      </p:sp>
    </p:spTree>
    <p:extLst>
      <p:ext uri="{BB962C8B-B14F-4D97-AF65-F5344CB8AC3E}">
        <p14:creationId xmlns:p14="http://schemas.microsoft.com/office/powerpoint/2010/main" val="4638106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101889"/>
            <a:ext cx="10515600" cy="1325563"/>
          </a:xfrm>
        </p:spPr>
        <p:txBody>
          <a:bodyPr/>
          <a:lstStyle/>
          <a:p>
            <a:r>
              <a:rPr lang="tr-TR" b="1" dirty="0" err="1"/>
              <a:t>Etyolojik</a:t>
            </a:r>
            <a:r>
              <a:rPr lang="tr-TR" b="1" dirty="0"/>
              <a:t> Sınıflandırma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09601" y="1274618"/>
            <a:ext cx="6068290" cy="5237018"/>
          </a:xfrm>
        </p:spPr>
        <p:txBody>
          <a:bodyPr/>
          <a:lstStyle/>
          <a:p>
            <a:r>
              <a:rPr lang="tr-TR" sz="3200" b="1" dirty="0" err="1"/>
              <a:t>Primer</a:t>
            </a:r>
            <a:r>
              <a:rPr lang="tr-TR" sz="3200" b="1" dirty="0"/>
              <a:t> (</a:t>
            </a:r>
            <a:r>
              <a:rPr lang="tr-TR" sz="3200" b="1" dirty="0" err="1"/>
              <a:t>esansiyel</a:t>
            </a:r>
            <a:r>
              <a:rPr lang="tr-TR" sz="3200" b="1" dirty="0"/>
              <a:t>) hipertansiyon </a:t>
            </a:r>
            <a:r>
              <a:rPr lang="tr-TR" sz="3200" dirty="0"/>
              <a:t>tüm hipertansiyon olgularının yaklaşık </a:t>
            </a:r>
            <a:r>
              <a:rPr lang="tr-TR" sz="3200" b="1" dirty="0"/>
              <a:t>%80-90</a:t>
            </a:r>
            <a:r>
              <a:rPr lang="tr-TR" sz="3200" dirty="0"/>
              <a:t>’ını oluşturan, kesin mekanizması bilinmeyen, herhangi bir ikincil hastalığa bağlı oluşmamış, sistemik </a:t>
            </a:r>
            <a:r>
              <a:rPr lang="tr-TR" sz="3200" dirty="0" err="1"/>
              <a:t>arteriyel</a:t>
            </a:r>
            <a:r>
              <a:rPr lang="tr-TR" sz="3200" dirty="0"/>
              <a:t> kan basıncının sürekli yüksekliğidir.</a:t>
            </a:r>
          </a:p>
          <a:p>
            <a:endParaRPr lang="tr-TR" dirty="0"/>
          </a:p>
        </p:txBody>
      </p:sp>
      <p:graphicFrame>
        <p:nvGraphicFramePr>
          <p:cNvPr id="5" name="İçerik Yer Tutucusu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55532421"/>
              </p:ext>
            </p:extLst>
          </p:nvPr>
        </p:nvGraphicFramePr>
        <p:xfrm>
          <a:off x="7453745" y="526473"/>
          <a:ext cx="4350326" cy="5985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0326">
                  <a:extLst>
                    <a:ext uri="{9D8B030D-6E8A-4147-A177-3AD203B41FA5}">
                      <a16:colId xmlns:a16="http://schemas.microsoft.com/office/drawing/2014/main" val="447051244"/>
                    </a:ext>
                  </a:extLst>
                </a:gridCol>
              </a:tblGrid>
              <a:tr h="376843">
                <a:tc>
                  <a:txBody>
                    <a:bodyPr/>
                    <a:lstStyle/>
                    <a:p>
                      <a:r>
                        <a:rPr lang="tr-TR" sz="1800" b="1" dirty="0" err="1" smtClean="0">
                          <a:latin typeface="Calibri "/>
                        </a:rPr>
                        <a:t>Primer</a:t>
                      </a:r>
                      <a:r>
                        <a:rPr lang="tr-TR" sz="1800" b="1" dirty="0" smtClean="0">
                          <a:latin typeface="Calibri "/>
                        </a:rPr>
                        <a:t> HT Risk Faktörleri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9019178"/>
                  </a:ext>
                </a:extLst>
              </a:tr>
              <a:tr h="6594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/>
                        <a:t>Genetik yatkınlık</a:t>
                      </a:r>
                    </a:p>
                    <a:p>
                      <a:endParaRPr lang="tr-T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3136076"/>
                  </a:ext>
                </a:extLst>
              </a:tr>
              <a:tr h="6594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err="1" smtClean="0"/>
                        <a:t>Obezite</a:t>
                      </a:r>
                      <a:endParaRPr lang="tr-TR" sz="2000" dirty="0" smtClean="0"/>
                    </a:p>
                    <a:p>
                      <a:endParaRPr lang="tr-T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4542974"/>
                  </a:ext>
                </a:extLst>
              </a:tr>
              <a:tr h="6594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/>
                        <a:t>Sigara</a:t>
                      </a:r>
                    </a:p>
                    <a:p>
                      <a:endParaRPr lang="tr-T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9600028"/>
                  </a:ext>
                </a:extLst>
              </a:tr>
              <a:tr h="6594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/>
                        <a:t>Aşırı tuz tüketimi</a:t>
                      </a:r>
                    </a:p>
                    <a:p>
                      <a:endParaRPr lang="tr-T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0870892"/>
                  </a:ext>
                </a:extLst>
              </a:tr>
              <a:tr h="6594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/>
                        <a:t>Alkol tüketimi</a:t>
                      </a:r>
                    </a:p>
                    <a:p>
                      <a:endParaRPr lang="tr-T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6079449"/>
                  </a:ext>
                </a:extLst>
              </a:tr>
              <a:tr h="6594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err="1" smtClean="0"/>
                        <a:t>Sedanter</a:t>
                      </a:r>
                      <a:r>
                        <a:rPr lang="tr-TR" sz="2000" dirty="0" smtClean="0"/>
                        <a:t> yaşam</a:t>
                      </a:r>
                    </a:p>
                    <a:p>
                      <a:endParaRPr lang="tr-T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2489221"/>
                  </a:ext>
                </a:extLst>
              </a:tr>
              <a:tr h="6594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/>
                        <a:t>Stresli kişilik yapısı</a:t>
                      </a:r>
                    </a:p>
                    <a:p>
                      <a:endParaRPr lang="tr-T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4239053"/>
                  </a:ext>
                </a:extLst>
              </a:tr>
              <a:tr h="6594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/>
                        <a:t>Irk(siyahilerde) </a:t>
                      </a:r>
                    </a:p>
                    <a:p>
                      <a:endParaRPr lang="tr-T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53656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72880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CAEBCE6-C1A2-72FC-5197-8493DED9A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tr-TR" b="1" dirty="0" err="1"/>
              <a:t>Etyolojik</a:t>
            </a:r>
            <a:r>
              <a:rPr lang="tr-TR" b="1" dirty="0"/>
              <a:t> Sınıflandırma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2CFE309-189D-9443-E7BC-EC5791F3D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272" y="1325562"/>
            <a:ext cx="11014363" cy="4964401"/>
          </a:xfrm>
        </p:spPr>
        <p:txBody>
          <a:bodyPr>
            <a:noAutofit/>
          </a:bodyPr>
          <a:lstStyle/>
          <a:p>
            <a:r>
              <a:rPr lang="tr-TR" dirty="0" smtClean="0"/>
              <a:t>Hipertansiyon</a:t>
            </a:r>
            <a:r>
              <a:rPr lang="tr-TR" dirty="0"/>
              <a:t>, bilinen bir etiyolojik nedene bağlı ise </a:t>
            </a:r>
            <a:r>
              <a:rPr lang="tr-TR" b="1" dirty="0" err="1"/>
              <a:t>sekonder</a:t>
            </a:r>
            <a:r>
              <a:rPr lang="tr-TR" b="1" dirty="0"/>
              <a:t> hipertansiyon </a:t>
            </a:r>
            <a:r>
              <a:rPr lang="tr-TR" dirty="0"/>
              <a:t>olarak tanımlanır. </a:t>
            </a:r>
            <a:endParaRPr lang="tr-TR" dirty="0" smtClean="0"/>
          </a:p>
          <a:p>
            <a:r>
              <a:rPr lang="tr-TR" dirty="0" smtClean="0"/>
              <a:t>Tüm </a:t>
            </a:r>
            <a:r>
              <a:rPr lang="tr-TR" dirty="0"/>
              <a:t>hipertansiyon olgularının yaklaşık </a:t>
            </a:r>
            <a:r>
              <a:rPr lang="tr-TR" b="1" dirty="0"/>
              <a:t>%10-20’sini </a:t>
            </a:r>
            <a:r>
              <a:rPr lang="tr-TR" dirty="0"/>
              <a:t>oluşturmaktadır</a:t>
            </a:r>
            <a:r>
              <a:rPr lang="tr-TR" dirty="0" smtClean="0"/>
              <a:t>.</a:t>
            </a:r>
          </a:p>
          <a:p>
            <a:r>
              <a:rPr lang="tr-TR" dirty="0">
                <a:cs typeface="Arial" panose="020B0604020202020204" pitchFamily="34" charset="0"/>
              </a:rPr>
              <a:t>Hipertansiyon hastalarının hepsinin </a:t>
            </a:r>
            <a:r>
              <a:rPr lang="tr-TR" dirty="0" err="1">
                <a:cs typeface="Arial" panose="020B0604020202020204" pitchFamily="34" charset="0"/>
              </a:rPr>
              <a:t>sekonder</a:t>
            </a:r>
            <a:r>
              <a:rPr lang="tr-TR" dirty="0">
                <a:cs typeface="Arial" panose="020B0604020202020204" pitchFamily="34" charset="0"/>
              </a:rPr>
              <a:t> hipertansiyon açısından değerlendirmesi hem zaman hem de maliyet açısından uygun olmayacağından klinik ipuçlarıyla kimlerin araştırılacağına karar verilmesi daha uygundur.</a:t>
            </a:r>
          </a:p>
          <a:p>
            <a:r>
              <a:rPr lang="tr-TR" dirty="0" err="1"/>
              <a:t>Primer</a:t>
            </a:r>
            <a:r>
              <a:rPr lang="tr-TR" dirty="0"/>
              <a:t> hipertansiyonlu hastalarda </a:t>
            </a:r>
            <a:r>
              <a:rPr lang="tr-TR" dirty="0" err="1"/>
              <a:t>primer</a:t>
            </a:r>
            <a:r>
              <a:rPr lang="tr-TR" dirty="0"/>
              <a:t> </a:t>
            </a:r>
            <a:r>
              <a:rPr lang="tr-TR" dirty="0" err="1"/>
              <a:t>hiperaldosteronizm</a:t>
            </a:r>
            <a:r>
              <a:rPr lang="tr-TR" dirty="0"/>
              <a:t> </a:t>
            </a:r>
            <a:r>
              <a:rPr lang="tr-TR" dirty="0" err="1"/>
              <a:t>prevalansı</a:t>
            </a:r>
            <a:r>
              <a:rPr lang="tr-TR" dirty="0"/>
              <a:t> </a:t>
            </a:r>
            <a:r>
              <a:rPr lang="tr-TR" dirty="0" smtClean="0"/>
              <a:t>oldukça </a:t>
            </a:r>
            <a:r>
              <a:rPr lang="nn-NO" dirty="0" smtClean="0"/>
              <a:t>yüksek </a:t>
            </a:r>
            <a:r>
              <a:rPr lang="nn-NO" dirty="0"/>
              <a:t>olduğundan evre 2 hipertansiyonu olan bireylerde, imkan </a:t>
            </a:r>
            <a:r>
              <a:rPr lang="nn-NO" dirty="0" smtClean="0"/>
              <a:t>varsa</a:t>
            </a:r>
            <a:r>
              <a:rPr lang="tr-TR" dirty="0" smtClean="0"/>
              <a:t> </a:t>
            </a:r>
            <a:r>
              <a:rPr lang="tr-TR" dirty="0" err="1" smtClean="0"/>
              <a:t>aldosteron</a:t>
            </a:r>
            <a:r>
              <a:rPr lang="tr-TR" dirty="0" smtClean="0"/>
              <a:t> </a:t>
            </a:r>
            <a:r>
              <a:rPr lang="tr-TR" dirty="0"/>
              <a:t>ve plazma renin aktivitesi ölçümü ile </a:t>
            </a:r>
            <a:r>
              <a:rPr lang="tr-TR" dirty="0" err="1"/>
              <a:t>primer</a:t>
            </a:r>
            <a:r>
              <a:rPr lang="tr-TR" dirty="0"/>
              <a:t> </a:t>
            </a:r>
            <a:r>
              <a:rPr lang="tr-TR" dirty="0" err="1" smtClean="0"/>
              <a:t>hiper</a:t>
            </a:r>
            <a:r>
              <a:rPr lang="tr-TR" dirty="0" smtClean="0"/>
              <a:t> </a:t>
            </a:r>
            <a:r>
              <a:rPr lang="tr-TR" dirty="0" err="1" smtClean="0"/>
              <a:t>aldosteronizm</a:t>
            </a:r>
            <a:r>
              <a:rPr lang="tr-TR" dirty="0" smtClean="0"/>
              <a:t> için tarama </a:t>
            </a:r>
            <a:r>
              <a:rPr lang="tr-TR" dirty="0"/>
              <a:t>yapılması uygundur.</a:t>
            </a:r>
          </a:p>
        </p:txBody>
      </p:sp>
    </p:spTree>
    <p:extLst>
      <p:ext uri="{BB962C8B-B14F-4D97-AF65-F5344CB8AC3E}">
        <p14:creationId xmlns:p14="http://schemas.microsoft.com/office/powerpoint/2010/main" val="29242494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83566"/>
          </a:xfrm>
        </p:spPr>
        <p:txBody>
          <a:bodyPr>
            <a:normAutofit fontScale="90000"/>
          </a:bodyPr>
          <a:lstStyle/>
          <a:p>
            <a:r>
              <a:rPr lang="tr-TR" b="1" dirty="0" err="1"/>
              <a:t>Sekonder</a:t>
            </a:r>
            <a:r>
              <a:rPr lang="tr-TR" b="1" dirty="0"/>
              <a:t> HT Nedenleri</a:t>
            </a:r>
            <a:br>
              <a:rPr lang="tr-TR" b="1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06582" y="1524000"/>
            <a:ext cx="10647218" cy="4959927"/>
          </a:xfrm>
        </p:spPr>
        <p:txBody>
          <a:bodyPr>
            <a:normAutofit/>
          </a:bodyPr>
          <a:lstStyle/>
          <a:p>
            <a:pPr marL="285750" indent="-285750"/>
            <a:r>
              <a:rPr lang="tr-TR" b="1" dirty="0" err="1">
                <a:latin typeface="Calibri "/>
              </a:rPr>
              <a:t>Primer</a:t>
            </a:r>
            <a:r>
              <a:rPr lang="tr-TR" b="1" dirty="0">
                <a:latin typeface="Calibri "/>
              </a:rPr>
              <a:t> </a:t>
            </a:r>
            <a:r>
              <a:rPr lang="tr-TR" b="1" dirty="0" err="1">
                <a:latin typeface="Calibri "/>
              </a:rPr>
              <a:t>Hiperaldosteronizm</a:t>
            </a:r>
            <a:endParaRPr lang="tr-TR" b="1" dirty="0">
              <a:latin typeface="Calibri "/>
            </a:endParaRPr>
          </a:p>
          <a:p>
            <a:pPr marL="285750" indent="-285750"/>
            <a:r>
              <a:rPr lang="tr-TR" dirty="0" err="1">
                <a:solidFill>
                  <a:srgbClr val="2A2A2A"/>
                </a:solidFill>
                <a:latin typeface="Calibri "/>
              </a:rPr>
              <a:t>Cushing</a:t>
            </a:r>
            <a:r>
              <a:rPr lang="tr-TR" dirty="0">
                <a:solidFill>
                  <a:srgbClr val="2A2A2A"/>
                </a:solidFill>
                <a:latin typeface="Calibri "/>
              </a:rPr>
              <a:t> sendromu</a:t>
            </a:r>
            <a:endParaRPr lang="tr-TR" dirty="0">
              <a:latin typeface="Calibri "/>
            </a:endParaRPr>
          </a:p>
          <a:p>
            <a:pPr marL="285750" indent="-285750"/>
            <a:r>
              <a:rPr lang="tr-TR" dirty="0" err="1">
                <a:solidFill>
                  <a:srgbClr val="2A2A2A"/>
                </a:solidFill>
                <a:latin typeface="Calibri "/>
              </a:rPr>
              <a:t>Feokromositoma</a:t>
            </a:r>
            <a:r>
              <a:rPr lang="tr-TR" dirty="0">
                <a:solidFill>
                  <a:srgbClr val="2A2A2A"/>
                </a:solidFill>
                <a:latin typeface="Calibri "/>
              </a:rPr>
              <a:t>/</a:t>
            </a:r>
            <a:r>
              <a:rPr lang="tr-TR" dirty="0" err="1">
                <a:solidFill>
                  <a:srgbClr val="2A2A2A"/>
                </a:solidFill>
                <a:latin typeface="Calibri "/>
              </a:rPr>
              <a:t>paraganglioma</a:t>
            </a:r>
            <a:endParaRPr lang="tr-TR" dirty="0">
              <a:solidFill>
                <a:srgbClr val="2A2A2A"/>
              </a:solidFill>
              <a:latin typeface="Calibri "/>
            </a:endParaRPr>
          </a:p>
          <a:p>
            <a:pPr marL="285750" indent="-285750"/>
            <a:r>
              <a:rPr lang="tr-TR" dirty="0" err="1">
                <a:solidFill>
                  <a:srgbClr val="2A2A2A"/>
                </a:solidFill>
                <a:latin typeface="Calibri "/>
              </a:rPr>
              <a:t>Tiroid</a:t>
            </a:r>
            <a:r>
              <a:rPr lang="tr-TR" dirty="0">
                <a:solidFill>
                  <a:srgbClr val="2A2A2A"/>
                </a:solidFill>
                <a:latin typeface="Calibri "/>
              </a:rPr>
              <a:t> hastalığı (</a:t>
            </a:r>
            <a:r>
              <a:rPr lang="tr-TR" dirty="0" err="1">
                <a:solidFill>
                  <a:srgbClr val="2A2A2A"/>
                </a:solidFill>
                <a:latin typeface="Calibri "/>
              </a:rPr>
              <a:t>hipertiroidizm</a:t>
            </a:r>
            <a:r>
              <a:rPr lang="tr-TR" dirty="0">
                <a:solidFill>
                  <a:srgbClr val="2A2A2A"/>
                </a:solidFill>
                <a:latin typeface="Calibri "/>
              </a:rPr>
              <a:t> veya </a:t>
            </a:r>
            <a:r>
              <a:rPr lang="tr-TR" dirty="0" err="1">
                <a:solidFill>
                  <a:srgbClr val="2A2A2A"/>
                </a:solidFill>
                <a:latin typeface="Calibri "/>
              </a:rPr>
              <a:t>hipotiroidizm</a:t>
            </a:r>
            <a:r>
              <a:rPr lang="tr-TR" dirty="0">
                <a:solidFill>
                  <a:srgbClr val="2A2A2A"/>
                </a:solidFill>
                <a:latin typeface="Calibri "/>
              </a:rPr>
              <a:t>)</a:t>
            </a:r>
          </a:p>
          <a:p>
            <a:pPr marL="285750" indent="-285750"/>
            <a:r>
              <a:rPr lang="tr-TR" dirty="0" err="1">
                <a:solidFill>
                  <a:srgbClr val="2A2A2A"/>
                </a:solidFill>
                <a:latin typeface="Calibri "/>
              </a:rPr>
              <a:t>Hiperparatiroidizm</a:t>
            </a:r>
            <a:endParaRPr lang="tr-TR" dirty="0">
              <a:solidFill>
                <a:srgbClr val="2A2A2A"/>
              </a:solidFill>
              <a:latin typeface="Calibri "/>
            </a:endParaRPr>
          </a:p>
          <a:p>
            <a:pPr marL="285750" indent="-285750"/>
            <a:r>
              <a:rPr lang="tr-TR" dirty="0" err="1">
                <a:latin typeface="Calibri "/>
              </a:rPr>
              <a:t>Renal</a:t>
            </a:r>
            <a:r>
              <a:rPr lang="tr-TR" dirty="0">
                <a:latin typeface="Calibri "/>
              </a:rPr>
              <a:t> </a:t>
            </a:r>
            <a:r>
              <a:rPr lang="tr-TR" dirty="0" err="1">
                <a:latin typeface="Calibri "/>
              </a:rPr>
              <a:t>Parankimal</a:t>
            </a:r>
            <a:r>
              <a:rPr lang="tr-TR" dirty="0">
                <a:latin typeface="Calibri "/>
              </a:rPr>
              <a:t> Hastalıklar</a:t>
            </a:r>
            <a:endParaRPr lang="tr-TR" dirty="0">
              <a:solidFill>
                <a:srgbClr val="2A2A2A"/>
              </a:solidFill>
              <a:latin typeface="Calibri "/>
            </a:endParaRPr>
          </a:p>
          <a:p>
            <a:pPr marL="285750" indent="-285750"/>
            <a:r>
              <a:rPr lang="tr-TR" b="1" dirty="0" err="1">
                <a:solidFill>
                  <a:srgbClr val="2A2A2A"/>
                </a:solidFill>
                <a:latin typeface="Calibri "/>
              </a:rPr>
              <a:t>Obstrüktif</a:t>
            </a:r>
            <a:r>
              <a:rPr lang="tr-TR" b="1" dirty="0">
                <a:solidFill>
                  <a:srgbClr val="2A2A2A"/>
                </a:solidFill>
                <a:latin typeface="Calibri "/>
              </a:rPr>
              <a:t> uyku </a:t>
            </a:r>
            <a:r>
              <a:rPr lang="tr-TR" b="1" dirty="0" err="1">
                <a:solidFill>
                  <a:srgbClr val="2A2A2A"/>
                </a:solidFill>
                <a:latin typeface="Calibri "/>
              </a:rPr>
              <a:t>apne</a:t>
            </a:r>
            <a:r>
              <a:rPr lang="tr-TR" b="1" dirty="0">
                <a:solidFill>
                  <a:srgbClr val="2A2A2A"/>
                </a:solidFill>
                <a:latin typeface="Calibri "/>
              </a:rPr>
              <a:t> sendromu</a:t>
            </a:r>
          </a:p>
          <a:p>
            <a:pPr marL="285750" indent="-285750"/>
            <a:r>
              <a:rPr lang="tr-TR" dirty="0">
                <a:solidFill>
                  <a:srgbClr val="2A2A2A"/>
                </a:solidFill>
                <a:latin typeface="Calibri "/>
              </a:rPr>
              <a:t>Aort </a:t>
            </a:r>
            <a:r>
              <a:rPr lang="tr-TR" dirty="0" err="1">
                <a:solidFill>
                  <a:srgbClr val="2A2A2A"/>
                </a:solidFill>
                <a:latin typeface="Calibri "/>
              </a:rPr>
              <a:t>koarktasyonu</a:t>
            </a:r>
            <a:endParaRPr lang="tr-TR" dirty="0">
              <a:solidFill>
                <a:srgbClr val="2A2A2A"/>
              </a:solidFill>
              <a:latin typeface="Calibri "/>
            </a:endParaRPr>
          </a:p>
          <a:p>
            <a:pPr marL="285750" indent="-285750"/>
            <a:r>
              <a:rPr lang="tr-TR" dirty="0">
                <a:solidFill>
                  <a:srgbClr val="2A2A2A"/>
                </a:solidFill>
                <a:latin typeface="Calibri "/>
              </a:rPr>
              <a:t>İlaçlar(OKS, </a:t>
            </a:r>
            <a:r>
              <a:rPr lang="tr-TR" dirty="0" err="1">
                <a:solidFill>
                  <a:srgbClr val="2A2A2A"/>
                </a:solidFill>
                <a:latin typeface="Calibri "/>
              </a:rPr>
              <a:t>steroidler</a:t>
            </a:r>
            <a:r>
              <a:rPr lang="tr-TR" dirty="0">
                <a:solidFill>
                  <a:srgbClr val="2A2A2A"/>
                </a:solidFill>
                <a:latin typeface="Calibri "/>
              </a:rPr>
              <a:t>, </a:t>
            </a:r>
            <a:r>
              <a:rPr lang="tr-TR" dirty="0" err="1">
                <a:solidFill>
                  <a:srgbClr val="2A2A2A"/>
                </a:solidFill>
                <a:latin typeface="Calibri "/>
              </a:rPr>
              <a:t>kemoterapötikler</a:t>
            </a:r>
            <a:r>
              <a:rPr lang="tr-TR" dirty="0">
                <a:solidFill>
                  <a:srgbClr val="2A2A2A"/>
                </a:solidFill>
                <a:latin typeface="Calibri "/>
              </a:rPr>
              <a:t>, </a:t>
            </a:r>
            <a:r>
              <a:rPr lang="tr-TR" dirty="0" err="1">
                <a:solidFill>
                  <a:srgbClr val="2A2A2A"/>
                </a:solidFill>
                <a:latin typeface="Calibri "/>
              </a:rPr>
              <a:t>immunsupresifler</a:t>
            </a:r>
            <a:r>
              <a:rPr lang="tr-TR" dirty="0">
                <a:solidFill>
                  <a:srgbClr val="2A2A2A"/>
                </a:solidFill>
                <a:latin typeface="Calibri "/>
              </a:rPr>
              <a:t>…)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841118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222107"/>
            <a:ext cx="10619509" cy="1690688"/>
          </a:xfrm>
        </p:spPr>
        <p:txBody>
          <a:bodyPr>
            <a:normAutofit/>
          </a:bodyPr>
          <a:lstStyle/>
          <a:p>
            <a:r>
              <a:rPr sz="3600" b="1" dirty="0" err="1"/>
              <a:t>Sekonder</a:t>
            </a:r>
            <a:r>
              <a:rPr sz="3600" b="1" dirty="0"/>
              <a:t> </a:t>
            </a:r>
            <a:r>
              <a:rPr sz="3600" b="1" dirty="0" err="1"/>
              <a:t>Hipertansiyon</a:t>
            </a:r>
            <a:r>
              <a:rPr sz="3600" b="1" dirty="0"/>
              <a:t> </a:t>
            </a:r>
            <a:r>
              <a:rPr sz="3600" b="1" dirty="0" err="1" smtClean="0"/>
              <a:t>Nedenleri</a:t>
            </a:r>
            <a:r>
              <a:rPr lang="tr-TR" sz="3600" b="1" dirty="0" smtClean="0"/>
              <a:t> Sıklığı ve Uyarıcılar</a:t>
            </a:r>
            <a:endParaRPr sz="36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5030306"/>
              </p:ext>
            </p:extLst>
          </p:nvPr>
        </p:nvGraphicFramePr>
        <p:xfrm>
          <a:off x="838199" y="1149925"/>
          <a:ext cx="10924309" cy="56012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82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9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364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7930">
                <a:tc>
                  <a:txBody>
                    <a:bodyPr/>
                    <a:lstStyle/>
                    <a:p>
                      <a:r>
                        <a:rPr lang="tr-TR" sz="2000" b="1" dirty="0" err="1" smtClean="0">
                          <a:solidFill>
                            <a:srgbClr val="FFFFFF"/>
                          </a:solidFill>
                        </a:rPr>
                        <a:t>Sekonder</a:t>
                      </a:r>
                      <a:r>
                        <a:rPr lang="tr-TR" sz="2000" b="1" dirty="0" smtClean="0">
                          <a:solidFill>
                            <a:srgbClr val="FFFFFF"/>
                          </a:solidFill>
                        </a:rPr>
                        <a:t> HT </a:t>
                      </a:r>
                      <a:r>
                        <a:rPr sz="2000" b="1" dirty="0" err="1" smtClean="0">
                          <a:solidFill>
                            <a:srgbClr val="FFFFFF"/>
                          </a:solidFill>
                        </a:rPr>
                        <a:t>Neden</a:t>
                      </a:r>
                      <a:r>
                        <a:rPr lang="tr-TR" sz="2000" b="1" dirty="0" smtClean="0">
                          <a:solidFill>
                            <a:srgbClr val="FFFFFF"/>
                          </a:solidFill>
                        </a:rPr>
                        <a:t>i</a:t>
                      </a:r>
                      <a:endParaRPr sz="20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b="1" dirty="0" err="1" smtClean="0">
                          <a:solidFill>
                            <a:srgbClr val="FFFFFF"/>
                          </a:solidFill>
                        </a:rPr>
                        <a:t>Hipertansif</a:t>
                      </a:r>
                      <a:r>
                        <a:rPr lang="tr-TR" sz="2000" b="1" baseline="0" dirty="0" smtClean="0">
                          <a:solidFill>
                            <a:srgbClr val="FFFFFF"/>
                          </a:solidFill>
                        </a:rPr>
                        <a:t> Hastada </a:t>
                      </a:r>
                      <a:r>
                        <a:rPr sz="2000" b="1" dirty="0" err="1" smtClean="0">
                          <a:solidFill>
                            <a:srgbClr val="FFFFFF"/>
                          </a:solidFill>
                        </a:rPr>
                        <a:t>Prevalans</a:t>
                      </a:r>
                      <a:endParaRPr sz="20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2000" b="1" dirty="0" err="1" smtClean="0">
                          <a:solidFill>
                            <a:srgbClr val="FFFFFF"/>
                          </a:solidFill>
                        </a:rPr>
                        <a:t>Uyarıcı</a:t>
                      </a:r>
                      <a:r>
                        <a:rPr lang="tr-TR" sz="2000" b="1" dirty="0" smtClean="0">
                          <a:solidFill>
                            <a:srgbClr val="FFFFFF"/>
                          </a:solidFill>
                        </a:rPr>
                        <a:t> Durum</a:t>
                      </a:r>
                      <a:endParaRPr sz="20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7930">
                <a:tc>
                  <a:txBody>
                    <a:bodyPr/>
                    <a:lstStyle/>
                    <a:p>
                      <a:r>
                        <a:rPr sz="2000"/>
                        <a:t>Obstrüktif Uyku Apnesi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2000" dirty="0" smtClean="0"/>
                        <a:t>%</a:t>
                      </a:r>
                      <a:r>
                        <a:rPr lang="tr-TR" sz="2000" dirty="0" smtClean="0"/>
                        <a:t> </a:t>
                      </a:r>
                      <a:r>
                        <a:rPr sz="2000" dirty="0" smtClean="0"/>
                        <a:t>5–15</a:t>
                      </a:r>
                      <a:endParaRPr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2000"/>
                        <a:t>Obezite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7930">
                <a:tc>
                  <a:txBody>
                    <a:bodyPr/>
                    <a:lstStyle/>
                    <a:p>
                      <a:r>
                        <a:rPr sz="2000" dirty="0"/>
                        <a:t>Renal </a:t>
                      </a:r>
                      <a:r>
                        <a:rPr sz="2000" dirty="0" err="1"/>
                        <a:t>Parankimal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Hastalık</a:t>
                      </a:r>
                      <a:endParaRPr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2000" dirty="0" smtClean="0"/>
                        <a:t>%</a:t>
                      </a:r>
                      <a:r>
                        <a:rPr lang="tr-TR" sz="2000" dirty="0" smtClean="0"/>
                        <a:t> </a:t>
                      </a:r>
                      <a:r>
                        <a:rPr sz="2000" dirty="0" smtClean="0"/>
                        <a:t>1.6–8</a:t>
                      </a:r>
                      <a:endParaRPr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2000" dirty="0" smtClean="0"/>
                        <a:t>Ani</a:t>
                      </a:r>
                      <a:r>
                        <a:rPr lang="tr-TR" sz="2000" dirty="0" smtClean="0"/>
                        <a:t> başlangıçlı</a:t>
                      </a:r>
                      <a:r>
                        <a:rPr sz="2000" dirty="0" smtClean="0"/>
                        <a:t> </a:t>
                      </a:r>
                      <a:r>
                        <a:rPr sz="2000" dirty="0"/>
                        <a:t>HT, </a:t>
                      </a:r>
                      <a:r>
                        <a:rPr lang="tr-TR" sz="2000" dirty="0" err="1" smtClean="0"/>
                        <a:t>Nefrotik</a:t>
                      </a:r>
                      <a:r>
                        <a:rPr lang="tr-TR" sz="2000" dirty="0" smtClean="0"/>
                        <a:t> belirtiler </a:t>
                      </a:r>
                      <a:r>
                        <a:rPr sz="2000" dirty="0" err="1" smtClean="0"/>
                        <a:t>oligüri</a:t>
                      </a:r>
                      <a:r>
                        <a:rPr sz="2000" dirty="0" smtClean="0"/>
                        <a:t>/</a:t>
                      </a:r>
                      <a:r>
                        <a:rPr sz="2000" dirty="0" err="1" smtClean="0"/>
                        <a:t>anüri</a:t>
                      </a:r>
                      <a:r>
                        <a:rPr sz="2000" dirty="0"/>
                        <a:t>, </a:t>
                      </a:r>
                      <a:r>
                        <a:rPr sz="2000" dirty="0" err="1"/>
                        <a:t>ödem</a:t>
                      </a:r>
                      <a:endParaRPr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3701">
                <a:tc>
                  <a:txBody>
                    <a:bodyPr/>
                    <a:lstStyle/>
                    <a:p>
                      <a:r>
                        <a:rPr sz="2000" dirty="0"/>
                        <a:t>Renal </a:t>
                      </a:r>
                      <a:r>
                        <a:rPr sz="2000" dirty="0" err="1"/>
                        <a:t>Arter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Stenozu</a:t>
                      </a:r>
                      <a:endParaRPr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2000" dirty="0" smtClean="0"/>
                        <a:t>%</a:t>
                      </a:r>
                      <a:r>
                        <a:rPr lang="tr-TR" sz="2000" dirty="0" smtClean="0"/>
                        <a:t> </a:t>
                      </a:r>
                      <a:r>
                        <a:rPr sz="2000" dirty="0" smtClean="0"/>
                        <a:t>1–8</a:t>
                      </a:r>
                      <a:endParaRPr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Başka bir nedene başlanamayan </a:t>
                      </a:r>
                      <a:r>
                        <a:rPr lang="tr-TR" sz="2000" dirty="0" err="1" smtClean="0"/>
                        <a:t>kreatinin</a:t>
                      </a:r>
                      <a:r>
                        <a:rPr lang="tr-TR" sz="2000" dirty="0" smtClean="0"/>
                        <a:t> artışı</a:t>
                      </a:r>
                      <a:r>
                        <a:rPr lang="tr-TR" sz="2000" baseline="0" dirty="0" smtClean="0"/>
                        <a:t> </a:t>
                      </a:r>
                      <a:r>
                        <a:rPr sz="2000" dirty="0" err="1" smtClean="0"/>
                        <a:t>ACEi</a:t>
                      </a:r>
                      <a:r>
                        <a:rPr sz="2000" dirty="0" smtClean="0"/>
                        <a:t>/ARB </a:t>
                      </a:r>
                      <a:r>
                        <a:rPr sz="2000" dirty="0" err="1"/>
                        <a:t>sonrası</a:t>
                      </a:r>
                      <a:r>
                        <a:rPr sz="2000" dirty="0"/>
                        <a:t> </a:t>
                      </a:r>
                      <a:r>
                        <a:rPr sz="2000" dirty="0" err="1" smtClean="0"/>
                        <a:t>kreatinin</a:t>
                      </a:r>
                      <a:r>
                        <a:rPr sz="2000" dirty="0" smtClean="0"/>
                        <a:t> </a:t>
                      </a:r>
                      <a:r>
                        <a:rPr sz="2000" dirty="0" err="1"/>
                        <a:t>artışı</a:t>
                      </a:r>
                      <a:endParaRPr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7930">
                <a:tc>
                  <a:txBody>
                    <a:bodyPr/>
                    <a:lstStyle/>
                    <a:p>
                      <a:r>
                        <a:rPr sz="2000"/>
                        <a:t>Primer Aldosteronizm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2000" dirty="0" smtClean="0"/>
                        <a:t>%</a:t>
                      </a:r>
                      <a:r>
                        <a:rPr lang="tr-TR" sz="2000" dirty="0" smtClean="0"/>
                        <a:t> </a:t>
                      </a:r>
                      <a:r>
                        <a:rPr sz="2000" dirty="0" smtClean="0"/>
                        <a:t>1.4–10</a:t>
                      </a:r>
                      <a:endParaRPr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2000" dirty="0" err="1" smtClean="0"/>
                        <a:t>Hipokalemi</a:t>
                      </a:r>
                      <a:r>
                        <a:rPr lang="tr-TR" sz="2000" dirty="0" smtClean="0"/>
                        <a:t> (</a:t>
                      </a:r>
                      <a:r>
                        <a:rPr lang="tr-TR" sz="2000" dirty="0" err="1" smtClean="0"/>
                        <a:t>diüretik</a:t>
                      </a:r>
                      <a:r>
                        <a:rPr lang="tr-TR" sz="2000" dirty="0" smtClean="0"/>
                        <a:t> ile indüklenmiş olsa dahi)</a:t>
                      </a:r>
                      <a:endParaRPr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7930">
                <a:tc>
                  <a:txBody>
                    <a:bodyPr/>
                    <a:lstStyle/>
                    <a:p>
                      <a:r>
                        <a:rPr sz="2000"/>
                        <a:t>Tiroid Hastalıkları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2000" dirty="0" smtClean="0"/>
                        <a:t>%</a:t>
                      </a:r>
                      <a:r>
                        <a:rPr lang="tr-TR" sz="2000" dirty="0" smtClean="0"/>
                        <a:t> </a:t>
                      </a:r>
                      <a:r>
                        <a:rPr sz="2000" dirty="0" smtClean="0"/>
                        <a:t>1–2</a:t>
                      </a:r>
                      <a:endParaRPr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2000" dirty="0" err="1"/>
                        <a:t>Taşikardi</a:t>
                      </a:r>
                      <a:r>
                        <a:rPr sz="2000" dirty="0"/>
                        <a:t>, </a:t>
                      </a:r>
                      <a:r>
                        <a:rPr sz="2000" dirty="0" err="1"/>
                        <a:t>terleme</a:t>
                      </a:r>
                      <a:r>
                        <a:rPr sz="2000" dirty="0"/>
                        <a:t>, kilo </a:t>
                      </a:r>
                      <a:r>
                        <a:rPr sz="2000" dirty="0" err="1"/>
                        <a:t>kaybı</a:t>
                      </a:r>
                      <a:endParaRPr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43701">
                <a:tc>
                  <a:txBody>
                    <a:bodyPr/>
                    <a:lstStyle/>
                    <a:p>
                      <a:r>
                        <a:rPr sz="2000"/>
                        <a:t>Cushing Sendromu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2000" dirty="0" smtClean="0"/>
                        <a:t>%</a:t>
                      </a:r>
                      <a:r>
                        <a:rPr lang="tr-TR" sz="2000" dirty="0" smtClean="0"/>
                        <a:t> </a:t>
                      </a:r>
                      <a:r>
                        <a:rPr sz="2000" dirty="0" smtClean="0"/>
                        <a:t>0.5</a:t>
                      </a:r>
                      <a:endParaRPr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err="1" smtClean="0"/>
                        <a:t>Primer</a:t>
                      </a:r>
                      <a:r>
                        <a:rPr lang="tr-TR" sz="2000" dirty="0" smtClean="0"/>
                        <a:t> </a:t>
                      </a:r>
                      <a:r>
                        <a:rPr sz="2000" dirty="0" err="1" smtClean="0"/>
                        <a:t>Amenore</a:t>
                      </a:r>
                      <a:r>
                        <a:rPr sz="2000" dirty="0"/>
                        <a:t>, </a:t>
                      </a:r>
                      <a:r>
                        <a:rPr lang="tr-TR" sz="2000" dirty="0" err="1" smtClean="0"/>
                        <a:t>Aksiller</a:t>
                      </a:r>
                      <a:r>
                        <a:rPr lang="tr-TR" sz="2000" dirty="0" smtClean="0"/>
                        <a:t> ve </a:t>
                      </a:r>
                      <a:r>
                        <a:rPr lang="tr-TR" sz="2000" dirty="0" err="1" smtClean="0"/>
                        <a:t>pubik</a:t>
                      </a:r>
                      <a:r>
                        <a:rPr lang="tr-TR" sz="2000" dirty="0" smtClean="0"/>
                        <a:t> </a:t>
                      </a:r>
                      <a:r>
                        <a:rPr sz="2000" dirty="0" err="1" smtClean="0"/>
                        <a:t>kıllanma</a:t>
                      </a:r>
                      <a:r>
                        <a:rPr sz="2000" dirty="0" smtClean="0"/>
                        <a:t> </a:t>
                      </a:r>
                      <a:r>
                        <a:rPr sz="2000" dirty="0" err="1"/>
                        <a:t>azalması</a:t>
                      </a:r>
                      <a:r>
                        <a:rPr sz="2000" dirty="0"/>
                        <a:t>, </a:t>
                      </a:r>
                      <a:r>
                        <a:rPr sz="2000" dirty="0" err="1"/>
                        <a:t>cushingoid</a:t>
                      </a:r>
                      <a:r>
                        <a:rPr sz="2000" dirty="0"/>
                        <a:t> </a:t>
                      </a:r>
                      <a:r>
                        <a:rPr sz="2000" dirty="0" err="1" smtClean="0"/>
                        <a:t>yüz</a:t>
                      </a:r>
                      <a:r>
                        <a:rPr lang="tr-TR" sz="2000" dirty="0" smtClean="0"/>
                        <a:t> görünümü</a:t>
                      </a:r>
                      <a:endParaRPr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77930">
                <a:tc>
                  <a:txBody>
                    <a:bodyPr/>
                    <a:lstStyle/>
                    <a:p>
                      <a:r>
                        <a:rPr sz="2000"/>
                        <a:t>Feokromositoma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2000" dirty="0" smtClean="0"/>
                        <a:t>%</a:t>
                      </a:r>
                      <a:r>
                        <a:rPr lang="tr-TR" sz="2000" dirty="0" smtClean="0"/>
                        <a:t> </a:t>
                      </a:r>
                      <a:r>
                        <a:rPr sz="2000" dirty="0" smtClean="0"/>
                        <a:t>0.2–0.5</a:t>
                      </a:r>
                      <a:endParaRPr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2000" dirty="0" err="1"/>
                        <a:t>Baş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ağrısı</a:t>
                      </a:r>
                      <a:r>
                        <a:rPr sz="2000" dirty="0"/>
                        <a:t>, </a:t>
                      </a:r>
                      <a:r>
                        <a:rPr sz="2000" dirty="0" err="1"/>
                        <a:t>terleme</a:t>
                      </a:r>
                      <a:r>
                        <a:rPr sz="2000" dirty="0"/>
                        <a:t>, </a:t>
                      </a:r>
                      <a:r>
                        <a:rPr sz="2000" dirty="0" err="1"/>
                        <a:t>palpitasyon</a:t>
                      </a:r>
                      <a:endParaRPr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05384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34291" y="0"/>
            <a:ext cx="10515600" cy="1325563"/>
          </a:xfrm>
        </p:spPr>
        <p:txBody>
          <a:bodyPr/>
          <a:lstStyle/>
          <a:p>
            <a:r>
              <a:rPr lang="tr-TR" b="1" dirty="0" err="1" smtClean="0"/>
              <a:t>Sekonder</a:t>
            </a:r>
            <a:r>
              <a:rPr lang="tr-TR" b="1" dirty="0" smtClean="0"/>
              <a:t> Hipertansiyon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34291" y="1551709"/>
            <a:ext cx="10619509" cy="46252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3000" b="1" dirty="0" err="1"/>
              <a:t>Anamnezde</a:t>
            </a:r>
            <a:r>
              <a:rPr lang="tr-TR" sz="3000" b="1" dirty="0"/>
              <a:t> </a:t>
            </a:r>
            <a:r>
              <a:rPr lang="tr-TR" sz="3000" b="1" dirty="0" err="1"/>
              <a:t>sekonder</a:t>
            </a:r>
            <a:r>
              <a:rPr lang="tr-TR" sz="3000" b="1" dirty="0"/>
              <a:t> hipertansiyonu düşündürecek durumlar</a:t>
            </a:r>
            <a:endParaRPr lang="tr-TR" sz="3000" b="1" dirty="0" smtClean="0"/>
          </a:p>
          <a:p>
            <a:r>
              <a:rPr lang="tr-TR" dirty="0" smtClean="0"/>
              <a:t>Ailede </a:t>
            </a:r>
            <a:r>
              <a:rPr lang="tr-TR" dirty="0"/>
              <a:t>böbrek hastalığı öyküsü</a:t>
            </a:r>
          </a:p>
          <a:p>
            <a:pPr marL="0" indent="0">
              <a:buNone/>
            </a:pPr>
            <a:r>
              <a:rPr lang="tr-TR" dirty="0"/>
              <a:t>• İlaç kullanımı: NSAİİ, </a:t>
            </a:r>
            <a:r>
              <a:rPr lang="tr-TR" dirty="0" err="1"/>
              <a:t>dekonjestanlar</a:t>
            </a:r>
            <a:r>
              <a:rPr lang="tr-TR" dirty="0"/>
              <a:t>, </a:t>
            </a:r>
            <a:r>
              <a:rPr lang="tr-TR" dirty="0" err="1"/>
              <a:t>glukokortikoidler</a:t>
            </a:r>
            <a:r>
              <a:rPr lang="tr-TR" dirty="0"/>
              <a:t>, oral </a:t>
            </a:r>
            <a:r>
              <a:rPr lang="tr-TR" dirty="0" err="1"/>
              <a:t>kontraseptifler</a:t>
            </a:r>
            <a:r>
              <a:rPr lang="tr-TR" dirty="0"/>
              <a:t>, SNRI </a:t>
            </a:r>
            <a:r>
              <a:rPr lang="tr-TR" dirty="0" smtClean="0"/>
              <a:t>grubu </a:t>
            </a:r>
            <a:r>
              <a:rPr lang="tr-TR" dirty="0" err="1" smtClean="0"/>
              <a:t>antidepresanlar</a:t>
            </a:r>
            <a:r>
              <a:rPr lang="tr-TR" dirty="0" smtClean="0"/>
              <a:t> </a:t>
            </a:r>
            <a:r>
              <a:rPr lang="tr-TR" dirty="0"/>
              <a:t>(özellikle </a:t>
            </a:r>
            <a:r>
              <a:rPr lang="tr-TR" dirty="0" err="1"/>
              <a:t>venlafaksin</a:t>
            </a:r>
            <a:r>
              <a:rPr lang="tr-TR" dirty="0"/>
              <a:t>), meyan kökü şurubu, kokain, amfetamin, </a:t>
            </a:r>
            <a:r>
              <a:rPr lang="tr-TR" dirty="0" err="1" smtClean="0"/>
              <a:t>mirabegron,modafinil</a:t>
            </a:r>
            <a:r>
              <a:rPr lang="tr-TR" dirty="0"/>
              <a:t>, </a:t>
            </a:r>
            <a:r>
              <a:rPr lang="tr-TR" dirty="0" err="1"/>
              <a:t>eritropoetin</a:t>
            </a:r>
            <a:r>
              <a:rPr lang="tr-TR" dirty="0"/>
              <a:t>, </a:t>
            </a:r>
            <a:r>
              <a:rPr lang="tr-TR" dirty="0" err="1"/>
              <a:t>siklosporin</a:t>
            </a:r>
            <a:r>
              <a:rPr lang="tr-TR" dirty="0"/>
              <a:t>, anti-kanser ilaçlar, alkol ve bitkisel ürünler (sarı </a:t>
            </a:r>
            <a:r>
              <a:rPr lang="tr-TR" dirty="0" smtClean="0"/>
              <a:t>kantaron, ginseng</a:t>
            </a:r>
            <a:r>
              <a:rPr lang="tr-TR" dirty="0"/>
              <a:t>)</a:t>
            </a:r>
          </a:p>
          <a:p>
            <a:pPr marL="0" indent="0">
              <a:buNone/>
            </a:pPr>
            <a:r>
              <a:rPr lang="tr-TR" dirty="0"/>
              <a:t>• Kas güçsüzlüğü</a:t>
            </a:r>
          </a:p>
          <a:p>
            <a:pPr marL="0" indent="0">
              <a:buNone/>
            </a:pPr>
            <a:r>
              <a:rPr lang="tr-TR" dirty="0"/>
              <a:t>• Horlama, uyku </a:t>
            </a:r>
            <a:r>
              <a:rPr lang="tr-TR" dirty="0" err="1"/>
              <a:t>apnesi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• Terleme atakları, baş ağrısı, </a:t>
            </a:r>
            <a:r>
              <a:rPr lang="tr-TR" dirty="0" err="1"/>
              <a:t>anksiyete</a:t>
            </a:r>
            <a:r>
              <a:rPr lang="tr-TR" dirty="0"/>
              <a:t>, çarpıntı</a:t>
            </a:r>
          </a:p>
        </p:txBody>
      </p:sp>
    </p:spTree>
    <p:extLst>
      <p:ext uri="{BB962C8B-B14F-4D97-AF65-F5344CB8AC3E}">
        <p14:creationId xmlns:p14="http://schemas.microsoft.com/office/powerpoint/2010/main" val="26028560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34291" y="0"/>
            <a:ext cx="10515600" cy="1325563"/>
          </a:xfrm>
        </p:spPr>
        <p:txBody>
          <a:bodyPr/>
          <a:lstStyle/>
          <a:p>
            <a:r>
              <a:rPr lang="tr-TR" b="1" dirty="0" err="1" smtClean="0"/>
              <a:t>Sekonder</a:t>
            </a:r>
            <a:r>
              <a:rPr lang="tr-TR" b="1" dirty="0" smtClean="0"/>
              <a:t> Hipertansiyon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34291" y="1136072"/>
            <a:ext cx="11194473" cy="54586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 smtClean="0"/>
              <a:t>Klinik ipuçları</a:t>
            </a:r>
          </a:p>
          <a:p>
            <a:pPr marL="0" indent="0">
              <a:buNone/>
            </a:pPr>
            <a:r>
              <a:rPr lang="tr-TR" dirty="0" smtClean="0"/>
              <a:t>• </a:t>
            </a:r>
            <a:r>
              <a:rPr lang="tr-TR" dirty="0"/>
              <a:t>Dirençli hipertansiyon varlığı</a:t>
            </a:r>
          </a:p>
          <a:p>
            <a:pPr marL="0" indent="0">
              <a:buNone/>
            </a:pPr>
            <a:r>
              <a:rPr lang="tr-TR" dirty="0"/>
              <a:t>• </a:t>
            </a:r>
            <a:r>
              <a:rPr lang="tr-TR" dirty="0" err="1"/>
              <a:t>Antihipertansif</a:t>
            </a:r>
            <a:r>
              <a:rPr lang="tr-TR" dirty="0"/>
              <a:t> tedavi altındayken aniden bozulan KB kontrolü</a:t>
            </a:r>
          </a:p>
          <a:p>
            <a:pPr marL="0" indent="0">
              <a:buNone/>
            </a:pPr>
            <a:r>
              <a:rPr lang="tr-TR" dirty="0"/>
              <a:t>• 30 yaşından önce başlayan veya 60 yaş üzerinde ani </a:t>
            </a:r>
            <a:r>
              <a:rPr lang="tr-TR" dirty="0" smtClean="0"/>
              <a:t>başlayan evre </a:t>
            </a:r>
            <a:r>
              <a:rPr lang="tr-TR" dirty="0"/>
              <a:t>2 HT</a:t>
            </a:r>
          </a:p>
          <a:p>
            <a:pPr marL="0" indent="0">
              <a:buNone/>
            </a:pPr>
            <a:r>
              <a:rPr lang="tr-TR" dirty="0"/>
              <a:t>• </a:t>
            </a:r>
            <a:r>
              <a:rPr lang="tr-TR" dirty="0" smtClean="0"/>
              <a:t>KB </a:t>
            </a:r>
            <a:r>
              <a:rPr lang="tr-TR" dirty="0"/>
              <a:t>düzeyine göre beklenenden daha ağır hedef organ </a:t>
            </a:r>
            <a:r>
              <a:rPr lang="tr-TR" dirty="0" smtClean="0"/>
              <a:t>hasarı</a:t>
            </a:r>
          </a:p>
          <a:p>
            <a:pPr marL="0" indent="0">
              <a:buNone/>
            </a:pPr>
            <a:r>
              <a:rPr lang="tr-TR" dirty="0"/>
              <a:t>• ACEİ veya ARB kullanımı sonrası </a:t>
            </a:r>
            <a:r>
              <a:rPr lang="tr-TR" dirty="0" err="1"/>
              <a:t>kreatinin</a:t>
            </a:r>
            <a:r>
              <a:rPr lang="tr-TR" dirty="0"/>
              <a:t> değerlerinde </a:t>
            </a:r>
            <a:r>
              <a:rPr lang="tr-TR" dirty="0" smtClean="0"/>
              <a:t>ciddi (&gt;%</a:t>
            </a:r>
            <a:r>
              <a:rPr lang="tr-TR" dirty="0"/>
              <a:t>30) yükselme</a:t>
            </a:r>
          </a:p>
          <a:p>
            <a:pPr marL="0" indent="0">
              <a:buNone/>
            </a:pPr>
            <a:r>
              <a:rPr lang="tr-TR" dirty="0"/>
              <a:t>• Rutin laboratuvar incelemelerinde </a:t>
            </a:r>
            <a:r>
              <a:rPr lang="tr-TR" dirty="0" err="1"/>
              <a:t>hipokalemi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• Endokrin hipertansiyon - klinik veya biyokimyasal bulgular</a:t>
            </a:r>
          </a:p>
          <a:p>
            <a:pPr marL="0" indent="0">
              <a:buNone/>
            </a:pPr>
            <a:r>
              <a:rPr lang="tr-TR" dirty="0"/>
              <a:t>• </a:t>
            </a:r>
            <a:r>
              <a:rPr lang="tr-TR" dirty="0" err="1"/>
              <a:t>Aterosklerotik</a:t>
            </a:r>
            <a:r>
              <a:rPr lang="tr-TR" dirty="0"/>
              <a:t> </a:t>
            </a:r>
            <a:r>
              <a:rPr lang="tr-TR" dirty="0" err="1"/>
              <a:t>renovasküler</a:t>
            </a:r>
            <a:r>
              <a:rPr lang="tr-TR" dirty="0"/>
              <a:t> hastalık veya </a:t>
            </a:r>
            <a:r>
              <a:rPr lang="tr-TR" dirty="0" err="1"/>
              <a:t>fibromüsküler</a:t>
            </a:r>
            <a:r>
              <a:rPr lang="tr-TR" dirty="0"/>
              <a:t> </a:t>
            </a:r>
            <a:r>
              <a:rPr lang="tr-TR" dirty="0" err="1" smtClean="0"/>
              <a:t>displazi</a:t>
            </a:r>
            <a:r>
              <a:rPr lang="tr-TR" dirty="0"/>
              <a:t> </a:t>
            </a:r>
            <a:r>
              <a:rPr lang="tr-TR" dirty="0" smtClean="0"/>
              <a:t>lehine </a:t>
            </a:r>
            <a:r>
              <a:rPr lang="tr-TR" dirty="0"/>
              <a:t>klinik bulgular</a:t>
            </a:r>
          </a:p>
        </p:txBody>
      </p:sp>
    </p:spTree>
    <p:extLst>
      <p:ext uri="{BB962C8B-B14F-4D97-AF65-F5344CB8AC3E}">
        <p14:creationId xmlns:p14="http://schemas.microsoft.com/office/powerpoint/2010/main" val="3898399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Öğrenim Hedefleri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Hipertansiyon tanımını yapabilmek</a:t>
            </a:r>
          </a:p>
          <a:p>
            <a:r>
              <a:rPr lang="tr-TR" dirty="0" smtClean="0"/>
              <a:t>Hipertansiyon sınıflandırmasını bilmek</a:t>
            </a:r>
          </a:p>
          <a:p>
            <a:r>
              <a:rPr lang="tr-TR" dirty="0" err="1" smtClean="0"/>
              <a:t>Primer</a:t>
            </a:r>
            <a:r>
              <a:rPr lang="tr-TR" dirty="0" smtClean="0"/>
              <a:t> ve </a:t>
            </a:r>
            <a:r>
              <a:rPr lang="tr-TR" dirty="0" err="1" smtClean="0"/>
              <a:t>sekonder</a:t>
            </a:r>
            <a:r>
              <a:rPr lang="tr-TR" dirty="0" smtClean="0"/>
              <a:t> hipertansiyon sebeplerini sayabilmek</a:t>
            </a:r>
          </a:p>
          <a:p>
            <a:r>
              <a:rPr lang="tr-TR" dirty="0" smtClean="0"/>
              <a:t>Kan basıncı ölçüm yöntemlerini bilmek</a:t>
            </a:r>
          </a:p>
          <a:p>
            <a:r>
              <a:rPr lang="tr-TR" dirty="0" smtClean="0"/>
              <a:t>Hipertansiyonda istenen laboratuvar tetkiklerini bilmek</a:t>
            </a:r>
          </a:p>
          <a:p>
            <a:r>
              <a:rPr lang="tr-TR" dirty="0" smtClean="0"/>
              <a:t>Hipertansiyon hastasında ilaç seçimini bilmek</a:t>
            </a:r>
          </a:p>
          <a:p>
            <a:r>
              <a:rPr lang="tr-TR" dirty="0" smtClean="0"/>
              <a:t>Hipertansiyonda  tedavi hedeflerini sayabilmek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1627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KIRILGANLIK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19990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/>
              <a:t>• Stres faktörlerine adaptasyon yeteneğinde azalma sonrası, sağlıkla ilişkili olumsuz sonuçlara (yeti kaybı/</a:t>
            </a:r>
            <a:r>
              <a:rPr lang="tr-TR" dirty="0" err="1"/>
              <a:t>dizabilite</a:t>
            </a:r>
            <a:r>
              <a:rPr lang="tr-TR" dirty="0"/>
              <a:t> ve </a:t>
            </a:r>
            <a:r>
              <a:rPr lang="tr-TR" dirty="0" err="1"/>
              <a:t>mortalite</a:t>
            </a:r>
            <a:r>
              <a:rPr lang="tr-TR" dirty="0"/>
              <a:t> gibi) karşı artmış duyarlılık halidir.</a:t>
            </a:r>
          </a:p>
          <a:p>
            <a:pPr marL="0" indent="0">
              <a:buNone/>
            </a:pPr>
            <a:r>
              <a:rPr lang="tr-TR" dirty="0"/>
              <a:t>• Biyolojik yaşlılığı ifade eder.</a:t>
            </a:r>
          </a:p>
          <a:p>
            <a:pPr marL="0" indent="0">
              <a:buNone/>
            </a:pPr>
            <a:r>
              <a:rPr lang="tr-TR" dirty="0"/>
              <a:t>• Takvim yaşı (kronolojik yaş) biyolojik yaş için kaba bir öngörü sağlasa da tedavi planlamasında tek başına yeterli değildir.</a:t>
            </a:r>
          </a:p>
          <a:p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7218218" y="1825625"/>
            <a:ext cx="4135582" cy="4351338"/>
          </a:xfrm>
        </p:spPr>
        <p:txBody>
          <a:bodyPr>
            <a:normAutofit/>
          </a:bodyPr>
          <a:lstStyle/>
          <a:p>
            <a:r>
              <a:rPr lang="tr-TR" dirty="0"/>
              <a:t>Kırılgan bireyler:</a:t>
            </a:r>
          </a:p>
          <a:p>
            <a:pPr marL="0" indent="0">
              <a:buNone/>
            </a:pPr>
            <a:r>
              <a:rPr lang="tr-TR" dirty="0"/>
              <a:t>• genellikle yavaş yürüyen</a:t>
            </a:r>
          </a:p>
          <a:p>
            <a:pPr marL="0" indent="0">
              <a:buNone/>
            </a:pPr>
            <a:r>
              <a:rPr lang="tr-TR" dirty="0"/>
              <a:t>• fiziksel aktivite düzeyi azalmış</a:t>
            </a:r>
          </a:p>
          <a:p>
            <a:pPr marL="0" indent="0">
              <a:buNone/>
            </a:pPr>
            <a:r>
              <a:rPr lang="tr-TR" dirty="0"/>
              <a:t>• son aylarda kilo kaybı ve/veya iştahsızlık yaşayan</a:t>
            </a:r>
          </a:p>
          <a:p>
            <a:pPr marL="0" indent="0">
              <a:buNone/>
            </a:pPr>
            <a:r>
              <a:rPr lang="tr-TR" dirty="0"/>
              <a:t>• güçsüzlük, yorgunluk ve bitkinlik yakınmaları olan kişilerdir.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057420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25934" y="0"/>
            <a:ext cx="7611484" cy="928255"/>
          </a:xfrm>
        </p:spPr>
        <p:txBody>
          <a:bodyPr>
            <a:normAutofit/>
          </a:bodyPr>
          <a:lstStyle/>
          <a:p>
            <a:r>
              <a:rPr lang="tr-TR" sz="3600" b="1" dirty="0"/>
              <a:t>Klinik Kırılganlık Skalası</a:t>
            </a: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6605" y="1335395"/>
            <a:ext cx="7272050" cy="5193321"/>
          </a:xfrm>
          <a:prstGeom prst="rect">
            <a:avLst/>
          </a:prstGeom>
        </p:spPr>
      </p:pic>
      <p:sp>
        <p:nvSpPr>
          <p:cNvPr id="3" name="Yuvarlatılmış Dikdörtgen 2"/>
          <p:cNvSpPr/>
          <p:nvPr/>
        </p:nvSpPr>
        <p:spPr>
          <a:xfrm>
            <a:off x="8047904" y="1690254"/>
            <a:ext cx="4019406" cy="41563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b="1" dirty="0">
                <a:solidFill>
                  <a:schemeClr val="tx1"/>
                </a:solidFill>
              </a:rPr>
              <a:t>Kırılganlık Değerlendirmesi: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400" b="1" dirty="0" smtClean="0"/>
              <a:t>5 </a:t>
            </a:r>
            <a:r>
              <a:rPr lang="tr-TR" sz="2400" b="1" dirty="0"/>
              <a:t>ve üzeri: Kırılgan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400" dirty="0" smtClean="0"/>
              <a:t>Tedaviye </a:t>
            </a:r>
            <a:r>
              <a:rPr lang="tr-TR" sz="2400" dirty="0"/>
              <a:t>başlarken </a:t>
            </a:r>
            <a:r>
              <a:rPr lang="tr-TR" sz="2400" dirty="0" smtClean="0"/>
              <a:t>tespiti önemli</a:t>
            </a:r>
            <a:endParaRPr lang="tr-TR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400" dirty="0" smtClean="0"/>
              <a:t>Yılda </a:t>
            </a:r>
            <a:r>
              <a:rPr lang="tr-TR" sz="2400" dirty="0"/>
              <a:t>en az bir kez</a:t>
            </a:r>
          </a:p>
          <a:p>
            <a:r>
              <a:rPr lang="tr-TR" sz="2400" dirty="0"/>
              <a:t>tekrarlanmalı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400" dirty="0" smtClean="0"/>
              <a:t>Genel </a:t>
            </a:r>
            <a:r>
              <a:rPr lang="tr-TR" sz="2400" dirty="0"/>
              <a:t>sağlık durumunda</a:t>
            </a:r>
          </a:p>
          <a:p>
            <a:r>
              <a:rPr lang="tr-TR" sz="2400" dirty="0"/>
              <a:t>belirgin bir değişiklik</a:t>
            </a:r>
          </a:p>
          <a:p>
            <a:r>
              <a:rPr lang="tr-TR" sz="2400" dirty="0"/>
              <a:t>olduğunda </a:t>
            </a:r>
            <a:r>
              <a:rPr lang="tr-TR" sz="2400" dirty="0" smtClean="0"/>
              <a:t>tekrarlanmalı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7611790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184582"/>
            <a:ext cx="10515600" cy="1325563"/>
          </a:xfrm>
        </p:spPr>
        <p:txBody>
          <a:bodyPr/>
          <a:lstStyle/>
          <a:p>
            <a:r>
              <a:rPr lang="tr-TR" b="1" dirty="0"/>
              <a:t>TEDAV</a:t>
            </a:r>
            <a:r>
              <a:rPr lang="tr-TR" dirty="0"/>
              <a:t>İ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20436" y="1302327"/>
            <a:ext cx="10633364" cy="5320146"/>
          </a:xfrm>
        </p:spPr>
        <p:txBody>
          <a:bodyPr/>
          <a:lstStyle/>
          <a:p>
            <a:pPr marL="0" indent="0">
              <a:buNone/>
            </a:pPr>
            <a:r>
              <a:rPr lang="tr-TR" b="1" dirty="0"/>
              <a:t>Erişkin bireyin kan basıncı hangi düzeyde olursa olsun:</a:t>
            </a:r>
          </a:p>
          <a:p>
            <a:pPr marL="0" indent="0">
              <a:buNone/>
            </a:pPr>
            <a:r>
              <a:rPr lang="tr-TR" dirty="0"/>
              <a:t>• Uygun yaşam tarzı değişiklikleri önerilmeli ve</a:t>
            </a:r>
          </a:p>
          <a:p>
            <a:pPr marL="0" indent="0">
              <a:buNone/>
            </a:pPr>
            <a:r>
              <a:rPr lang="tr-TR" dirty="0"/>
              <a:t>• </a:t>
            </a:r>
            <a:r>
              <a:rPr lang="tr-TR" dirty="0" smtClean="0"/>
              <a:t>Önerilere </a:t>
            </a:r>
            <a:r>
              <a:rPr lang="tr-TR" dirty="0"/>
              <a:t>uyum durumu her </a:t>
            </a:r>
            <a:r>
              <a:rPr lang="tr-TR" dirty="0" err="1"/>
              <a:t>vizitte</a:t>
            </a:r>
            <a:r>
              <a:rPr lang="tr-TR" dirty="0"/>
              <a:t> sorgulanmalıdır</a:t>
            </a:r>
            <a:r>
              <a:rPr lang="tr-TR" dirty="0" smtClean="0"/>
              <a:t>.</a:t>
            </a:r>
          </a:p>
        </p:txBody>
      </p:sp>
      <p:sp>
        <p:nvSpPr>
          <p:cNvPr id="4" name="Yuvarlatılmış Dikdörtgen 3"/>
          <p:cNvSpPr/>
          <p:nvPr/>
        </p:nvSpPr>
        <p:spPr>
          <a:xfrm>
            <a:off x="547255" y="2964872"/>
            <a:ext cx="4468091" cy="35606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3200" dirty="0"/>
              <a:t> İdeal vücut ağırlığı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3200" dirty="0"/>
              <a:t> Tuz kısıtlaması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3200" dirty="0"/>
              <a:t> Sağlıklı beslenme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3200" dirty="0"/>
              <a:t> Sigaranın bırakılması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3200" dirty="0"/>
              <a:t> Alkolün bırakılması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3200" dirty="0"/>
              <a:t> Fiziksel aktivite</a:t>
            </a:r>
          </a:p>
        </p:txBody>
      </p:sp>
      <p:sp>
        <p:nvSpPr>
          <p:cNvPr id="5" name="Yuvarlatılmış Dikdörtgen 4"/>
          <p:cNvSpPr/>
          <p:nvPr/>
        </p:nvSpPr>
        <p:spPr>
          <a:xfrm>
            <a:off x="6799120" y="3037608"/>
            <a:ext cx="4821381" cy="29094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2800" dirty="0" smtClean="0"/>
              <a:t> </a:t>
            </a:r>
            <a:r>
              <a:rPr lang="tr-TR" sz="2800" dirty="0"/>
              <a:t>Stres yönetimi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2800" dirty="0" smtClean="0"/>
              <a:t> </a:t>
            </a:r>
            <a:r>
              <a:rPr lang="tr-TR" sz="2800" dirty="0"/>
              <a:t>Uyku hijyeni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2800" dirty="0" smtClean="0"/>
              <a:t> </a:t>
            </a:r>
            <a:r>
              <a:rPr lang="tr-TR" sz="2800" dirty="0"/>
              <a:t>Hava ve gürültü </a:t>
            </a:r>
            <a:r>
              <a:rPr lang="tr-TR" sz="2800" dirty="0" smtClean="0"/>
              <a:t>kirliliğinden kaçınılması</a:t>
            </a:r>
            <a:endParaRPr lang="tr-TR" sz="2800" dirty="0"/>
          </a:p>
        </p:txBody>
      </p:sp>
      <p:sp>
        <p:nvSpPr>
          <p:cNvPr id="7" name="Çarpı 6"/>
          <p:cNvSpPr/>
          <p:nvPr/>
        </p:nvSpPr>
        <p:spPr>
          <a:xfrm>
            <a:off x="5282047" y="3872345"/>
            <a:ext cx="1250372" cy="1239981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79030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47255" y="-272618"/>
            <a:ext cx="10515600" cy="1325563"/>
          </a:xfrm>
        </p:spPr>
        <p:txBody>
          <a:bodyPr/>
          <a:lstStyle/>
          <a:p>
            <a:r>
              <a:rPr lang="tr-TR" b="1" dirty="0"/>
              <a:t>TEDAV</a:t>
            </a:r>
            <a:r>
              <a:rPr lang="tr-TR" dirty="0"/>
              <a:t>İ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47255" y="858982"/>
            <a:ext cx="10806545" cy="5763491"/>
          </a:xfrm>
        </p:spPr>
        <p:txBody>
          <a:bodyPr/>
          <a:lstStyle/>
          <a:p>
            <a:pPr marL="0" indent="0">
              <a:buNone/>
            </a:pPr>
            <a:r>
              <a:rPr lang="tr-TR" b="1" dirty="0"/>
              <a:t>Erişkin bireyin kan basıncı hangi düzeyde olursa olsun:</a:t>
            </a:r>
          </a:p>
          <a:p>
            <a:pPr marL="0" indent="0">
              <a:buNone/>
            </a:pPr>
            <a:r>
              <a:rPr lang="tr-TR" dirty="0"/>
              <a:t>• Uygun yaşam tarzı değişiklikleri önerilmeli ve</a:t>
            </a:r>
          </a:p>
          <a:p>
            <a:pPr marL="0" indent="0">
              <a:buNone/>
            </a:pPr>
            <a:r>
              <a:rPr lang="tr-TR" dirty="0"/>
              <a:t>• </a:t>
            </a:r>
            <a:r>
              <a:rPr lang="tr-TR" dirty="0" smtClean="0"/>
              <a:t>Önerilere </a:t>
            </a:r>
            <a:r>
              <a:rPr lang="tr-TR" dirty="0"/>
              <a:t>uyum durumu her </a:t>
            </a:r>
            <a:r>
              <a:rPr lang="tr-TR" dirty="0" err="1"/>
              <a:t>vizitte</a:t>
            </a:r>
            <a:r>
              <a:rPr lang="tr-TR" dirty="0"/>
              <a:t> sorgulanmalıdır</a:t>
            </a:r>
            <a:r>
              <a:rPr lang="tr-TR" dirty="0" smtClean="0"/>
              <a:t>.</a:t>
            </a:r>
          </a:p>
        </p:txBody>
      </p:sp>
      <p:sp>
        <p:nvSpPr>
          <p:cNvPr id="4" name="Yuvarlatılmış Dikdörtgen 3"/>
          <p:cNvSpPr/>
          <p:nvPr/>
        </p:nvSpPr>
        <p:spPr>
          <a:xfrm>
            <a:off x="290946" y="2467840"/>
            <a:ext cx="5365174" cy="40039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400" dirty="0" smtClean="0"/>
              <a:t> </a:t>
            </a:r>
            <a:r>
              <a:rPr lang="tr-TR" sz="2400" dirty="0"/>
              <a:t>Fazla kilolu yaşlılarda kilo kaybı</a:t>
            </a:r>
          </a:p>
          <a:p>
            <a:r>
              <a:rPr lang="tr-TR" sz="2400" dirty="0"/>
              <a:t>genellikle önerilmez (ölüm riski -</a:t>
            </a:r>
          </a:p>
          <a:p>
            <a:r>
              <a:rPr lang="tr-TR" sz="2400" dirty="0"/>
              <a:t>işlevsel bağımlılık, «fazla kilolu»</a:t>
            </a:r>
          </a:p>
          <a:p>
            <a:r>
              <a:rPr lang="tr-TR" sz="2400" dirty="0"/>
              <a:t>yaşlılarda daha az)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400" dirty="0" err="1" smtClean="0"/>
              <a:t>Obeziteli</a:t>
            </a:r>
            <a:r>
              <a:rPr lang="tr-TR" sz="2400" dirty="0" smtClean="0"/>
              <a:t> </a:t>
            </a:r>
            <a:r>
              <a:rPr lang="tr-TR" sz="2400" dirty="0"/>
              <a:t>yaşlı bireylerde dikkatli</a:t>
            </a:r>
          </a:p>
          <a:p>
            <a:r>
              <a:rPr lang="es-ES" sz="2400" dirty="0"/>
              <a:t>ve yavaş bir kilo </a:t>
            </a:r>
            <a:r>
              <a:rPr lang="es-ES" sz="2400" dirty="0" smtClean="0"/>
              <a:t>kaybı</a:t>
            </a:r>
            <a:r>
              <a:rPr lang="tr-TR" sz="2400" dirty="0" smtClean="0"/>
              <a:t> düşünülebilir </a:t>
            </a:r>
          </a:p>
          <a:p>
            <a:r>
              <a:rPr lang="tr-TR" sz="2400" dirty="0" smtClean="0"/>
              <a:t>(</a:t>
            </a:r>
            <a:r>
              <a:rPr lang="tr-TR" sz="2400" dirty="0"/>
              <a:t>genel sağlığı iyi</a:t>
            </a:r>
            <a:r>
              <a:rPr lang="tr-TR" sz="2400" dirty="0" smtClean="0"/>
              <a:t>+ “</a:t>
            </a:r>
            <a:r>
              <a:rPr lang="tr-TR" sz="2400" dirty="0" err="1" smtClean="0"/>
              <a:t>dinç”lerse</a:t>
            </a:r>
            <a:r>
              <a:rPr lang="tr-TR" sz="2400" dirty="0" smtClean="0"/>
              <a:t>)</a:t>
            </a:r>
            <a:endParaRPr lang="tr-TR" sz="4000" dirty="0"/>
          </a:p>
        </p:txBody>
      </p:sp>
      <p:sp>
        <p:nvSpPr>
          <p:cNvPr id="5" name="Yuvarlatılmış Dikdörtgen 4"/>
          <p:cNvSpPr/>
          <p:nvPr/>
        </p:nvSpPr>
        <p:spPr>
          <a:xfrm>
            <a:off x="6594765" y="2862695"/>
            <a:ext cx="4901045" cy="29094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400" dirty="0" err="1" smtClean="0"/>
              <a:t>Malnütrisyon</a:t>
            </a:r>
            <a:r>
              <a:rPr lang="tr-TR" sz="2400" dirty="0" smtClean="0"/>
              <a:t> </a:t>
            </a:r>
            <a:r>
              <a:rPr lang="tr-TR" sz="2400" dirty="0"/>
              <a:t>riski yüksek olan</a:t>
            </a:r>
          </a:p>
          <a:p>
            <a:r>
              <a:rPr lang="tr-TR" sz="2400" dirty="0"/>
              <a:t>ve/veya kırılgan hastalarda sıkı</a:t>
            </a:r>
          </a:p>
          <a:p>
            <a:r>
              <a:rPr lang="tr-TR" sz="2400" dirty="0"/>
              <a:t>tuz kısıtlamasından</a:t>
            </a:r>
          </a:p>
          <a:p>
            <a:r>
              <a:rPr lang="tr-TR" sz="2400" dirty="0"/>
              <a:t>kaçınılmalıdır!</a:t>
            </a:r>
            <a:endParaRPr lang="tr-TR" sz="3600" dirty="0"/>
          </a:p>
        </p:txBody>
      </p:sp>
      <p:sp>
        <p:nvSpPr>
          <p:cNvPr id="7" name="Çarpı 6"/>
          <p:cNvSpPr/>
          <p:nvPr/>
        </p:nvSpPr>
        <p:spPr>
          <a:xfrm>
            <a:off x="5798130" y="3993572"/>
            <a:ext cx="654625" cy="647701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88011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5147"/>
            <a:ext cx="12192000" cy="6262853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200024" y="114300"/>
            <a:ext cx="11761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/>
              <a:t>ERİŞKİN BİREYLERE VERİLECEK YAŞAM TARZI MÜDAHALE ÖNERİLERİ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341460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211921D0-8769-728E-B27B-42AF3961E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2673" y="365125"/>
            <a:ext cx="10633364" cy="625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69479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İlaç Tedavisi －Eşik ve Hedef KB Değerleri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381" y="1690688"/>
            <a:ext cx="11892879" cy="4100512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7614" y="5957455"/>
            <a:ext cx="1567054" cy="692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1950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86690" y="157306"/>
            <a:ext cx="10467109" cy="1075749"/>
          </a:xfrm>
        </p:spPr>
        <p:txBody>
          <a:bodyPr/>
          <a:lstStyle/>
          <a:p>
            <a:r>
              <a:rPr lang="tr-TR" b="1" dirty="0"/>
              <a:t>Sınıflamaya Göre Tedavi Yaklaşımı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2874" y="1357745"/>
            <a:ext cx="6966790" cy="53340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3653" y="565678"/>
            <a:ext cx="1510146" cy="667377"/>
          </a:xfrm>
          <a:prstGeom prst="rect">
            <a:avLst/>
          </a:prstGeom>
        </p:spPr>
      </p:pic>
      <p:sp>
        <p:nvSpPr>
          <p:cNvPr id="6" name="Yuvarlatılmış Dikdörtgen 5"/>
          <p:cNvSpPr/>
          <p:nvPr/>
        </p:nvSpPr>
        <p:spPr>
          <a:xfrm>
            <a:off x="7800109" y="1510145"/>
            <a:ext cx="3962400" cy="16902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/>
              <a:t>Evre 1-2 Hipertansiyon</a:t>
            </a:r>
          </a:p>
          <a:p>
            <a:r>
              <a:rPr lang="tr-TR" sz="2000" b="1" dirty="0"/>
              <a:t>(SKB/DKB ≥140/90 </a:t>
            </a:r>
            <a:r>
              <a:rPr lang="tr-TR" sz="2000" b="1" dirty="0" err="1"/>
              <a:t>mmHg</a:t>
            </a:r>
            <a:r>
              <a:rPr lang="tr-TR" sz="2000" b="1" dirty="0"/>
              <a:t>)</a:t>
            </a:r>
          </a:p>
          <a:p>
            <a:r>
              <a:rPr lang="tr-TR" sz="2000" dirty="0"/>
              <a:t>• İlaç tedavisine </a:t>
            </a:r>
            <a:r>
              <a:rPr lang="tr-TR" sz="2000" b="1" dirty="0"/>
              <a:t>hemen ve</a:t>
            </a:r>
          </a:p>
          <a:p>
            <a:r>
              <a:rPr lang="tr-TR" sz="2000" b="1" dirty="0"/>
              <a:t>kombinasyonla </a:t>
            </a:r>
            <a:r>
              <a:rPr lang="tr-TR" sz="2000" dirty="0"/>
              <a:t>başlanır.</a:t>
            </a:r>
          </a:p>
        </p:txBody>
      </p:sp>
      <p:sp>
        <p:nvSpPr>
          <p:cNvPr id="7" name="Yuvarlatılmış Dikdörtgen 6"/>
          <p:cNvSpPr/>
          <p:nvPr/>
        </p:nvSpPr>
        <p:spPr>
          <a:xfrm>
            <a:off x="7800109" y="3477490"/>
            <a:ext cx="4087091" cy="32142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/>
              <a:t>Artmış Kan Basıncı alt grubu</a:t>
            </a:r>
          </a:p>
          <a:p>
            <a:r>
              <a:rPr lang="tr-TR" sz="2000" b="1" dirty="0"/>
              <a:t>(</a:t>
            </a:r>
            <a:r>
              <a:rPr lang="tr-TR" sz="2000" b="1" dirty="0" smtClean="0"/>
              <a:t>SKB/DKB:130-139/80-89 </a:t>
            </a:r>
            <a:r>
              <a:rPr lang="tr-TR" sz="2000" b="1" dirty="0" err="1" smtClean="0"/>
              <a:t>mmHg</a:t>
            </a:r>
            <a:r>
              <a:rPr lang="tr-TR" sz="2000" b="1" dirty="0"/>
              <a:t>)</a:t>
            </a:r>
          </a:p>
          <a:p>
            <a:r>
              <a:rPr lang="tr-TR" sz="2000" dirty="0"/>
              <a:t>3 ay yaşam tarzı değişikliğine</a:t>
            </a:r>
          </a:p>
          <a:p>
            <a:r>
              <a:rPr lang="tr-TR" sz="2000" dirty="0"/>
              <a:t>rağmen artmış KB düzelmeyen:</a:t>
            </a:r>
          </a:p>
          <a:p>
            <a:r>
              <a:rPr lang="tr-TR" sz="2000" dirty="0"/>
              <a:t>• DM, KBH, KVH, inme tanılı veya</a:t>
            </a:r>
          </a:p>
          <a:p>
            <a:r>
              <a:rPr lang="tr-TR" sz="2000" dirty="0"/>
              <a:t>• KV riski yüksek hastalarda</a:t>
            </a:r>
          </a:p>
          <a:p>
            <a:r>
              <a:rPr lang="tr-TR" sz="2000" b="1" dirty="0"/>
              <a:t>tercihen </a:t>
            </a:r>
            <a:r>
              <a:rPr lang="tr-TR" sz="2000" b="1" dirty="0" err="1"/>
              <a:t>monoterapi</a:t>
            </a:r>
            <a:r>
              <a:rPr lang="tr-TR" sz="2000" b="1" dirty="0"/>
              <a:t> </a:t>
            </a:r>
            <a:r>
              <a:rPr lang="tr-TR" sz="2000" dirty="0" smtClean="0"/>
              <a:t>şeklinde tedavi</a:t>
            </a:r>
            <a:r>
              <a:rPr lang="tr-TR" sz="2000" dirty="0"/>
              <a:t> </a:t>
            </a:r>
            <a:r>
              <a:rPr lang="tr-TR" sz="2000" dirty="0" smtClean="0"/>
              <a:t>başlanır</a:t>
            </a:r>
            <a:r>
              <a:rPr lang="tr-TR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161551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86690" y="157306"/>
            <a:ext cx="10467109" cy="1075749"/>
          </a:xfrm>
        </p:spPr>
        <p:txBody>
          <a:bodyPr/>
          <a:lstStyle/>
          <a:p>
            <a:r>
              <a:rPr lang="tr-TR" b="1" dirty="0" err="1"/>
              <a:t>Komorbiditeye</a:t>
            </a:r>
            <a:r>
              <a:rPr lang="tr-TR" b="1" dirty="0"/>
              <a:t> Göre Tedavi Yaklaşımı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3653" y="565678"/>
            <a:ext cx="1510146" cy="667377"/>
          </a:xfrm>
          <a:prstGeom prst="rect">
            <a:avLst/>
          </a:prstGeom>
        </p:spPr>
      </p:pic>
      <p:sp>
        <p:nvSpPr>
          <p:cNvPr id="7" name="Yuvarlatılmış Dikdörtgen 6"/>
          <p:cNvSpPr/>
          <p:nvPr/>
        </p:nvSpPr>
        <p:spPr>
          <a:xfrm>
            <a:off x="7980219" y="4364182"/>
            <a:ext cx="3948546" cy="23829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/>
              <a:t>DKB: </a:t>
            </a:r>
            <a:r>
              <a:rPr lang="tr-TR" sz="1600" dirty="0" err="1"/>
              <a:t>Diyastolik</a:t>
            </a:r>
            <a:r>
              <a:rPr lang="tr-TR" sz="1600" dirty="0"/>
              <a:t> kan basıncı; </a:t>
            </a:r>
            <a:endParaRPr lang="tr-TR" sz="1600" dirty="0" smtClean="0"/>
          </a:p>
          <a:p>
            <a:r>
              <a:rPr lang="tr-TR" sz="1600" dirty="0" smtClean="0"/>
              <a:t>DM</a:t>
            </a:r>
            <a:r>
              <a:rPr lang="tr-TR" sz="1600" dirty="0"/>
              <a:t>: </a:t>
            </a:r>
            <a:r>
              <a:rPr lang="tr-TR" sz="1600" dirty="0" err="1"/>
              <a:t>Diyabetes</a:t>
            </a:r>
            <a:r>
              <a:rPr lang="tr-TR" sz="1600" dirty="0"/>
              <a:t> </a:t>
            </a:r>
            <a:r>
              <a:rPr lang="tr-TR" sz="1600" dirty="0" err="1"/>
              <a:t>mellitus</a:t>
            </a:r>
            <a:r>
              <a:rPr lang="tr-TR" sz="1600" dirty="0"/>
              <a:t>;</a:t>
            </a:r>
          </a:p>
          <a:p>
            <a:r>
              <a:rPr lang="tr-TR" sz="1600" dirty="0"/>
              <a:t>HT: Hipertansiyon; </a:t>
            </a:r>
            <a:endParaRPr lang="tr-TR" sz="1600" dirty="0" smtClean="0"/>
          </a:p>
          <a:p>
            <a:r>
              <a:rPr lang="tr-TR" sz="1600" dirty="0" smtClean="0"/>
              <a:t>KAH</a:t>
            </a:r>
            <a:r>
              <a:rPr lang="tr-TR" sz="1600" dirty="0"/>
              <a:t>: Koroner arter hastalığı; </a:t>
            </a:r>
            <a:endParaRPr lang="tr-TR" sz="1600" dirty="0" smtClean="0"/>
          </a:p>
          <a:p>
            <a:r>
              <a:rPr lang="tr-TR" sz="1600" dirty="0" smtClean="0"/>
              <a:t>KB: Kan basıncı;</a:t>
            </a:r>
          </a:p>
          <a:p>
            <a:r>
              <a:rPr lang="tr-TR" sz="1600" dirty="0" smtClean="0"/>
              <a:t>KBH</a:t>
            </a:r>
            <a:r>
              <a:rPr lang="tr-TR" sz="1600" dirty="0"/>
              <a:t>: Kronik böbrek hastalığı; </a:t>
            </a:r>
            <a:endParaRPr lang="tr-TR" sz="1600" dirty="0" smtClean="0"/>
          </a:p>
          <a:p>
            <a:r>
              <a:rPr lang="tr-TR" sz="1600" dirty="0" smtClean="0"/>
              <a:t>KY</a:t>
            </a:r>
            <a:r>
              <a:rPr lang="tr-TR" sz="1600" dirty="0"/>
              <a:t>: </a:t>
            </a:r>
            <a:r>
              <a:rPr lang="tr-TR" sz="1600" dirty="0" err="1" smtClean="0"/>
              <a:t>Kalpyetersizliği</a:t>
            </a:r>
            <a:r>
              <a:rPr lang="tr-TR" sz="1600" dirty="0"/>
              <a:t>; </a:t>
            </a:r>
            <a:endParaRPr lang="tr-TR" sz="1600" dirty="0" smtClean="0"/>
          </a:p>
          <a:p>
            <a:r>
              <a:rPr lang="tr-TR" sz="1600" dirty="0" smtClean="0"/>
              <a:t>SKB</a:t>
            </a:r>
            <a:r>
              <a:rPr lang="tr-TR" sz="1600" dirty="0"/>
              <a:t>: </a:t>
            </a:r>
            <a:r>
              <a:rPr lang="tr-TR" sz="1600" dirty="0" err="1"/>
              <a:t>Sistolik</a:t>
            </a:r>
            <a:r>
              <a:rPr lang="tr-TR" sz="1600" dirty="0"/>
              <a:t> kan basıncı</a:t>
            </a:r>
            <a:endParaRPr lang="tr-TR" dirty="0"/>
          </a:p>
        </p:txBody>
      </p:sp>
      <p:pic>
        <p:nvPicPr>
          <p:cNvPr id="8" name="İçerik Yer Tutucusu 7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56623" y="1026118"/>
            <a:ext cx="7623596" cy="572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46237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193965"/>
            <a:ext cx="10515600" cy="1011380"/>
          </a:xfrm>
        </p:spPr>
        <p:txBody>
          <a:bodyPr/>
          <a:lstStyle/>
          <a:p>
            <a:r>
              <a:rPr lang="tr-TR" b="1" dirty="0"/>
              <a:t>İlaç </a:t>
            </a:r>
            <a:r>
              <a:rPr lang="tr-TR" b="1" dirty="0" smtClean="0"/>
              <a:t>Tedavisi ve Seçimi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205345"/>
            <a:ext cx="10515600" cy="4971618"/>
          </a:xfrm>
        </p:spPr>
        <p:txBody>
          <a:bodyPr>
            <a:normAutofit/>
          </a:bodyPr>
          <a:lstStyle/>
          <a:p>
            <a:r>
              <a:rPr lang="tr-TR" dirty="0"/>
              <a:t>Ek bir hastalığı olmayan tüm </a:t>
            </a:r>
            <a:r>
              <a:rPr lang="tr-TR" dirty="0" err="1"/>
              <a:t>hipertansif</a:t>
            </a:r>
            <a:r>
              <a:rPr lang="tr-TR" dirty="0"/>
              <a:t> </a:t>
            </a:r>
            <a:r>
              <a:rPr lang="tr-TR" dirty="0" smtClean="0"/>
              <a:t>bireylerde birinci </a:t>
            </a:r>
            <a:r>
              <a:rPr lang="tr-TR" dirty="0"/>
              <a:t>basamak ilaç tedavisinde tercih edilecek ilaç grupları</a:t>
            </a:r>
            <a:r>
              <a:rPr lang="tr-TR" dirty="0" smtClean="0"/>
              <a:t>:</a:t>
            </a:r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r>
              <a:rPr lang="tr-TR" dirty="0" smtClean="0"/>
              <a:t>Bu </a:t>
            </a:r>
            <a:r>
              <a:rPr lang="tr-TR" dirty="0"/>
              <a:t>dört ana grup ilacın, Evre1-Evre 2 hipertansiyonda kombinasyon tedavisi </a:t>
            </a:r>
            <a:r>
              <a:rPr lang="tr-TR" dirty="0" err="1" smtClean="0"/>
              <a:t>şeklindebaşlanması</a:t>
            </a:r>
            <a:r>
              <a:rPr lang="tr-TR" dirty="0" smtClean="0"/>
              <a:t> </a:t>
            </a:r>
            <a:r>
              <a:rPr lang="tr-TR" dirty="0"/>
              <a:t>önerilir.</a:t>
            </a:r>
          </a:p>
          <a:p>
            <a:r>
              <a:rPr lang="tr-TR" dirty="0"/>
              <a:t>Ancak özel durumlarda (80 yaş üstü, kırılgan, artmış kan basıncı, </a:t>
            </a:r>
            <a:r>
              <a:rPr lang="tr-TR" dirty="0" err="1" smtClean="0"/>
              <a:t>ortostatik</a:t>
            </a:r>
            <a:r>
              <a:rPr lang="tr-TR" dirty="0"/>
              <a:t> </a:t>
            </a:r>
            <a:r>
              <a:rPr lang="tr-TR" dirty="0" smtClean="0"/>
              <a:t>hipotansiyon</a:t>
            </a:r>
            <a:r>
              <a:rPr lang="tr-TR" dirty="0"/>
              <a:t>) </a:t>
            </a:r>
            <a:r>
              <a:rPr lang="tr-TR" dirty="0" err="1"/>
              <a:t>monoterapi</a:t>
            </a:r>
            <a:r>
              <a:rPr lang="tr-TR" dirty="0"/>
              <a:t> tercih edilebilir</a:t>
            </a:r>
          </a:p>
        </p:txBody>
      </p:sp>
      <p:sp>
        <p:nvSpPr>
          <p:cNvPr id="4" name="Yuvarlatılmış Dikdörtgen 3"/>
          <p:cNvSpPr/>
          <p:nvPr/>
        </p:nvSpPr>
        <p:spPr>
          <a:xfrm>
            <a:off x="969817" y="1981200"/>
            <a:ext cx="9989128" cy="16348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dirty="0"/>
              <a:t>• </a:t>
            </a:r>
            <a:r>
              <a:rPr lang="tr-TR" sz="2400" dirty="0" err="1"/>
              <a:t>Anjiyotensin</a:t>
            </a:r>
            <a:r>
              <a:rPr lang="tr-TR" sz="2400" dirty="0"/>
              <a:t> dönüştürücü enzim inhibitörleri (ACEİ)</a:t>
            </a:r>
          </a:p>
          <a:p>
            <a:r>
              <a:rPr lang="tr-TR" sz="2400" dirty="0"/>
              <a:t>• </a:t>
            </a:r>
            <a:r>
              <a:rPr lang="tr-TR" sz="2400" dirty="0" err="1"/>
              <a:t>Anjiyotensin</a:t>
            </a:r>
            <a:r>
              <a:rPr lang="tr-TR" sz="2400" dirty="0"/>
              <a:t> reseptör </a:t>
            </a:r>
            <a:r>
              <a:rPr lang="tr-TR" sz="2400" dirty="0" err="1"/>
              <a:t>blokerleri</a:t>
            </a:r>
            <a:r>
              <a:rPr lang="tr-TR" sz="2400" dirty="0"/>
              <a:t> (ARB)</a:t>
            </a:r>
          </a:p>
          <a:p>
            <a:r>
              <a:rPr lang="tr-TR" sz="2400" dirty="0"/>
              <a:t>• </a:t>
            </a:r>
            <a:r>
              <a:rPr lang="tr-TR" sz="2400" dirty="0" err="1"/>
              <a:t>Tiyazid</a:t>
            </a:r>
            <a:r>
              <a:rPr lang="tr-TR" sz="2400" dirty="0"/>
              <a:t> ve </a:t>
            </a:r>
            <a:r>
              <a:rPr lang="tr-TR" sz="2400" dirty="0" err="1"/>
              <a:t>tiyazid</a:t>
            </a:r>
            <a:r>
              <a:rPr lang="tr-TR" sz="2400" dirty="0"/>
              <a:t>-benzeri </a:t>
            </a:r>
            <a:r>
              <a:rPr lang="tr-TR" sz="2400" dirty="0" err="1"/>
              <a:t>diüretikler</a:t>
            </a:r>
            <a:endParaRPr lang="tr-TR" sz="2400" dirty="0"/>
          </a:p>
          <a:p>
            <a:r>
              <a:rPr lang="tr-TR" sz="2400" dirty="0"/>
              <a:t>• Kalsiyum kanal </a:t>
            </a:r>
            <a:r>
              <a:rPr lang="tr-TR" sz="2400" dirty="0" err="1"/>
              <a:t>blokerleri</a:t>
            </a:r>
            <a:r>
              <a:rPr lang="tr-TR" sz="2400" dirty="0"/>
              <a:t> (KKB)</a:t>
            </a:r>
          </a:p>
        </p:txBody>
      </p:sp>
      <p:sp>
        <p:nvSpPr>
          <p:cNvPr id="5" name="Yuvarlatılmış Dikdörtgen 4"/>
          <p:cNvSpPr/>
          <p:nvPr/>
        </p:nvSpPr>
        <p:spPr>
          <a:xfrm>
            <a:off x="969817" y="5555673"/>
            <a:ext cx="10002982" cy="831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/>
              <a:t>Beta </a:t>
            </a:r>
            <a:r>
              <a:rPr lang="tr-TR" sz="2400" dirty="0" err="1"/>
              <a:t>blokerler</a:t>
            </a:r>
            <a:r>
              <a:rPr lang="tr-TR" sz="2400" dirty="0"/>
              <a:t>, özel </a:t>
            </a:r>
            <a:r>
              <a:rPr lang="tr-TR" sz="2400" dirty="0" err="1"/>
              <a:t>endikasyon</a:t>
            </a:r>
            <a:r>
              <a:rPr lang="tr-TR" sz="2400" dirty="0"/>
              <a:t> varlığında </a:t>
            </a:r>
            <a:r>
              <a:rPr lang="tr-TR" sz="2400" dirty="0" err="1"/>
              <a:t>monoterapi</a:t>
            </a:r>
            <a:r>
              <a:rPr lang="tr-TR" sz="2400" dirty="0"/>
              <a:t> veya </a:t>
            </a:r>
            <a:r>
              <a:rPr lang="tr-TR" sz="2400" dirty="0" smtClean="0"/>
              <a:t>kombinasyon tedavisinde </a:t>
            </a:r>
            <a:r>
              <a:rPr lang="tr-TR" sz="2400" dirty="0"/>
              <a:t>kullanılabilir</a:t>
            </a:r>
          </a:p>
        </p:txBody>
      </p:sp>
    </p:spTree>
    <p:extLst>
      <p:ext uri="{BB962C8B-B14F-4D97-AF65-F5344CB8AC3E}">
        <p14:creationId xmlns:p14="http://schemas.microsoft.com/office/powerpoint/2010/main" val="2133384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HİPERTANSİYON TANIMI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/>
              <a:t>HİPERTANSİYON, </a:t>
            </a:r>
            <a:r>
              <a:rPr lang="tr-TR" dirty="0" smtClean="0"/>
              <a:t>erişkinlerde</a:t>
            </a:r>
            <a:r>
              <a:rPr lang="tr-TR" b="1" dirty="0" smtClean="0"/>
              <a:t> </a:t>
            </a:r>
            <a:r>
              <a:rPr lang="tr-TR" dirty="0" smtClean="0"/>
              <a:t>hekim </a:t>
            </a:r>
            <a:r>
              <a:rPr lang="tr-TR" dirty="0"/>
              <a:t>tarafından yapılan standardize</a:t>
            </a:r>
          </a:p>
          <a:p>
            <a:pPr marL="0" indent="0">
              <a:buNone/>
            </a:pPr>
            <a:r>
              <a:rPr lang="tr-TR" dirty="0"/>
              <a:t>v</a:t>
            </a:r>
            <a:r>
              <a:rPr lang="tr-TR" dirty="0" smtClean="0"/>
              <a:t>e tekrarlayan poliklinik </a:t>
            </a:r>
            <a:r>
              <a:rPr lang="tr-TR" dirty="0"/>
              <a:t>kan basıncı ölçümlerinde:</a:t>
            </a:r>
          </a:p>
          <a:p>
            <a:pPr marL="0" indent="0">
              <a:buNone/>
            </a:pPr>
            <a:r>
              <a:rPr lang="tr-TR" dirty="0"/>
              <a:t>• </a:t>
            </a:r>
            <a:r>
              <a:rPr lang="tr-TR" dirty="0" err="1"/>
              <a:t>Sistolik</a:t>
            </a:r>
            <a:r>
              <a:rPr lang="tr-TR" dirty="0"/>
              <a:t> kan basıncının </a:t>
            </a:r>
            <a:r>
              <a:rPr lang="tr-TR" b="1" dirty="0"/>
              <a:t>≥140 </a:t>
            </a:r>
            <a:r>
              <a:rPr lang="tr-TR" b="1" dirty="0" err="1"/>
              <a:t>mmHg</a:t>
            </a:r>
            <a:endParaRPr lang="tr-TR" b="1" dirty="0"/>
          </a:p>
          <a:p>
            <a:pPr marL="0" indent="0">
              <a:buNone/>
            </a:pPr>
            <a:r>
              <a:rPr lang="tr-TR" dirty="0" smtClean="0"/>
              <a:t>                         ve/veya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• </a:t>
            </a:r>
            <a:r>
              <a:rPr lang="tr-TR" dirty="0" err="1"/>
              <a:t>Diyastolik</a:t>
            </a:r>
            <a:r>
              <a:rPr lang="tr-TR" dirty="0"/>
              <a:t> kan basıncının </a:t>
            </a:r>
            <a:r>
              <a:rPr lang="tr-TR" b="1" dirty="0"/>
              <a:t>≥90 </a:t>
            </a:r>
            <a:r>
              <a:rPr lang="tr-TR" b="1" dirty="0" err="1"/>
              <a:t>mmHg</a:t>
            </a:r>
            <a:r>
              <a:rPr lang="tr-TR" b="1" dirty="0"/>
              <a:t> </a:t>
            </a:r>
            <a:r>
              <a:rPr lang="tr-TR" dirty="0" smtClean="0"/>
              <a:t>olması, </a:t>
            </a:r>
          </a:p>
          <a:p>
            <a:pPr marL="0" indent="0">
              <a:buNone/>
            </a:pPr>
            <a:r>
              <a:rPr lang="tr-TR" dirty="0" smtClean="0"/>
              <a:t>Hipertansiyon olarak tanımlanır.</a:t>
            </a:r>
            <a:endParaRPr lang="tr-TR" dirty="0"/>
          </a:p>
        </p:txBody>
      </p:sp>
      <p:pic>
        <p:nvPicPr>
          <p:cNvPr id="2056" name="Picture 8" descr="Basınç Ölçmek Için Dijital Cihaz Tıbbi Ekipman Ile Kalp Karikatür  Hipertansiyon Tanısı Kalp Stok Vektör Sanatı &amp; Tansiyon Aleti'nin Daha  Fazla Görseli - i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963" y="2575108"/>
            <a:ext cx="3049837" cy="304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224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55073" y="0"/>
            <a:ext cx="10515600" cy="1103457"/>
          </a:xfrm>
        </p:spPr>
        <p:txBody>
          <a:bodyPr/>
          <a:lstStyle/>
          <a:p>
            <a:r>
              <a:rPr lang="tr-TR" b="1" dirty="0" err="1"/>
              <a:t>Antihipertansif</a:t>
            </a:r>
            <a:r>
              <a:rPr lang="tr-TR" b="1" dirty="0"/>
              <a:t> Tedavi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4964" y="995950"/>
            <a:ext cx="7931727" cy="5876759"/>
          </a:xfrm>
          <a:prstGeom prst="rect">
            <a:avLst/>
          </a:prstGeom>
        </p:spPr>
      </p:pic>
      <p:sp>
        <p:nvSpPr>
          <p:cNvPr id="5" name="Yuvarlatılmış Dikdörtgen 4"/>
          <p:cNvSpPr/>
          <p:nvPr/>
        </p:nvSpPr>
        <p:spPr>
          <a:xfrm>
            <a:off x="8894618" y="2937164"/>
            <a:ext cx="3020291" cy="37268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/>
              <a:t>ACEİ: </a:t>
            </a:r>
            <a:r>
              <a:rPr lang="tr-TR" sz="1600" dirty="0" err="1"/>
              <a:t>Anjiyotensin</a:t>
            </a:r>
            <a:r>
              <a:rPr lang="tr-TR" sz="1600" dirty="0"/>
              <a:t> dönüştürücü enzim</a:t>
            </a:r>
          </a:p>
          <a:p>
            <a:r>
              <a:rPr lang="tr-TR" sz="1600" dirty="0"/>
              <a:t>inhibitörleri; </a:t>
            </a:r>
            <a:endParaRPr lang="tr-TR" sz="1600" dirty="0" smtClean="0"/>
          </a:p>
          <a:p>
            <a:r>
              <a:rPr lang="tr-TR" sz="1600" dirty="0" smtClean="0"/>
              <a:t>ARB</a:t>
            </a:r>
            <a:r>
              <a:rPr lang="tr-TR" sz="1600" dirty="0"/>
              <a:t>: </a:t>
            </a:r>
            <a:r>
              <a:rPr lang="tr-TR" sz="1600" dirty="0" err="1"/>
              <a:t>Anjiyotensin</a:t>
            </a:r>
            <a:r>
              <a:rPr lang="tr-TR" sz="1600" dirty="0"/>
              <a:t> reseptör </a:t>
            </a:r>
            <a:r>
              <a:rPr lang="tr-TR" sz="1600" dirty="0" err="1"/>
              <a:t>blokerleri</a:t>
            </a:r>
            <a:r>
              <a:rPr lang="tr-TR" sz="1600" dirty="0"/>
              <a:t>;</a:t>
            </a:r>
          </a:p>
          <a:p>
            <a:r>
              <a:rPr lang="tr-TR" sz="1600" dirty="0"/>
              <a:t>BB: Beta </a:t>
            </a:r>
            <a:r>
              <a:rPr lang="tr-TR" sz="1600" dirty="0" err="1"/>
              <a:t>blokerler</a:t>
            </a:r>
            <a:r>
              <a:rPr lang="tr-TR" sz="1600" dirty="0"/>
              <a:t>; </a:t>
            </a:r>
            <a:endParaRPr lang="tr-TR" sz="1600" dirty="0" smtClean="0"/>
          </a:p>
          <a:p>
            <a:r>
              <a:rPr lang="tr-TR" sz="1600" dirty="0" smtClean="0"/>
              <a:t>DKB</a:t>
            </a:r>
            <a:r>
              <a:rPr lang="tr-TR" sz="1600" dirty="0"/>
              <a:t>: </a:t>
            </a:r>
            <a:r>
              <a:rPr lang="tr-TR" sz="1600" dirty="0" err="1"/>
              <a:t>Diyastolik</a:t>
            </a:r>
            <a:r>
              <a:rPr lang="tr-TR" sz="1600" dirty="0"/>
              <a:t> kan basıncı;</a:t>
            </a:r>
          </a:p>
          <a:p>
            <a:r>
              <a:rPr lang="tr-TR" sz="1600" dirty="0"/>
              <a:t>HT: Hipertansiyon; </a:t>
            </a:r>
            <a:endParaRPr lang="tr-TR" sz="1600" dirty="0" smtClean="0"/>
          </a:p>
          <a:p>
            <a:r>
              <a:rPr lang="tr-TR" sz="1600" dirty="0" smtClean="0"/>
              <a:t>KB</a:t>
            </a:r>
            <a:r>
              <a:rPr lang="tr-TR" sz="1600" dirty="0"/>
              <a:t>: Kan basıncı; </a:t>
            </a:r>
            <a:endParaRPr lang="tr-TR" sz="1600" dirty="0" smtClean="0"/>
          </a:p>
          <a:p>
            <a:r>
              <a:rPr lang="tr-TR" sz="1600" dirty="0" smtClean="0"/>
              <a:t>KKB</a:t>
            </a:r>
            <a:r>
              <a:rPr lang="tr-TR" sz="1600" dirty="0"/>
              <a:t>: </a:t>
            </a:r>
            <a:r>
              <a:rPr lang="tr-TR" sz="1600" dirty="0" err="1" smtClean="0"/>
              <a:t>Kalsiyumkanal</a:t>
            </a:r>
            <a:r>
              <a:rPr lang="tr-TR" sz="1600" dirty="0" smtClean="0"/>
              <a:t> </a:t>
            </a:r>
            <a:r>
              <a:rPr lang="tr-TR" sz="1600" dirty="0" err="1"/>
              <a:t>blokerleri</a:t>
            </a:r>
            <a:r>
              <a:rPr lang="tr-TR" sz="1600" dirty="0"/>
              <a:t>; </a:t>
            </a:r>
            <a:endParaRPr lang="tr-TR" sz="1600" dirty="0" smtClean="0"/>
          </a:p>
          <a:p>
            <a:r>
              <a:rPr lang="tr-TR" sz="1600" dirty="0" smtClean="0"/>
              <a:t>MRA</a:t>
            </a:r>
            <a:r>
              <a:rPr lang="tr-TR" sz="1600" dirty="0"/>
              <a:t>: </a:t>
            </a:r>
            <a:r>
              <a:rPr lang="tr-TR" sz="1600" dirty="0" err="1" smtClean="0"/>
              <a:t>Mineralokortikoid</a:t>
            </a:r>
            <a:r>
              <a:rPr lang="tr-TR" sz="1600" dirty="0"/>
              <a:t> </a:t>
            </a:r>
            <a:r>
              <a:rPr lang="tr-TR" sz="1600" dirty="0" smtClean="0"/>
              <a:t>reseptör</a:t>
            </a:r>
            <a:r>
              <a:rPr lang="tr-TR" sz="1600" dirty="0"/>
              <a:t> </a:t>
            </a:r>
            <a:r>
              <a:rPr lang="tr-TR" sz="1600" dirty="0" smtClean="0"/>
              <a:t>antagonisti</a:t>
            </a:r>
            <a:r>
              <a:rPr lang="tr-TR" sz="1600" dirty="0"/>
              <a:t>; </a:t>
            </a:r>
            <a:endParaRPr lang="tr-TR" sz="1600" dirty="0" smtClean="0"/>
          </a:p>
          <a:p>
            <a:r>
              <a:rPr lang="tr-TR" sz="1600" dirty="0" smtClean="0"/>
              <a:t>SKB</a:t>
            </a:r>
            <a:r>
              <a:rPr lang="tr-TR" sz="1600" dirty="0"/>
              <a:t>: </a:t>
            </a:r>
            <a:r>
              <a:rPr lang="tr-TR" sz="1600" dirty="0" err="1"/>
              <a:t>Sistolik</a:t>
            </a:r>
            <a:r>
              <a:rPr lang="tr-TR" sz="1600" dirty="0"/>
              <a:t> kan basıncı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5271" y="423475"/>
            <a:ext cx="1295402" cy="57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44463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55073" y="0"/>
            <a:ext cx="10515600" cy="1103457"/>
          </a:xfrm>
        </p:spPr>
        <p:txBody>
          <a:bodyPr/>
          <a:lstStyle/>
          <a:p>
            <a:r>
              <a:rPr lang="tr-TR" b="1" dirty="0"/>
              <a:t>Kombinasyon Tedavisi － Algoritma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40328" y="1103456"/>
            <a:ext cx="11430000" cy="544974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b="1" dirty="0" smtClean="0"/>
              <a:t> Evre </a:t>
            </a:r>
            <a:r>
              <a:rPr lang="tr-TR" b="1" dirty="0"/>
              <a:t>1 hipertansiyon ve </a:t>
            </a:r>
            <a:r>
              <a:rPr lang="tr-TR" b="1" dirty="0" err="1"/>
              <a:t>SKB’nin</a:t>
            </a:r>
            <a:r>
              <a:rPr lang="tr-TR" b="1" dirty="0"/>
              <a:t> &lt;180 </a:t>
            </a:r>
            <a:r>
              <a:rPr lang="tr-TR" b="1" dirty="0" err="1"/>
              <a:t>mmHg</a:t>
            </a:r>
            <a:r>
              <a:rPr lang="tr-TR" b="1" dirty="0"/>
              <a:t> olduğu evre 2 hipertansiyonda:</a:t>
            </a:r>
          </a:p>
          <a:p>
            <a:pPr marL="0" indent="0">
              <a:buNone/>
            </a:pPr>
            <a:r>
              <a:rPr lang="tr-TR" sz="2400" dirty="0"/>
              <a:t>1. İlk basamakta “ACEİ veya ARB + KKB” veya “ACEİ veya ARB + </a:t>
            </a:r>
            <a:r>
              <a:rPr lang="tr-TR" sz="2400" dirty="0" err="1"/>
              <a:t>diüretik</a:t>
            </a:r>
            <a:r>
              <a:rPr lang="tr-TR" sz="2400" dirty="0"/>
              <a:t>” düşük veya tam </a:t>
            </a:r>
            <a:r>
              <a:rPr lang="tr-TR" sz="2400" dirty="0" smtClean="0"/>
              <a:t>doz ikili </a:t>
            </a:r>
            <a:r>
              <a:rPr lang="tr-TR" sz="2400" dirty="0"/>
              <a:t>kombinasyonu ile başlanılması tercih edilir.</a:t>
            </a:r>
          </a:p>
          <a:p>
            <a:pPr marL="0" indent="0">
              <a:buNone/>
            </a:pPr>
            <a:r>
              <a:rPr lang="tr-TR" sz="2400" dirty="0"/>
              <a:t>2. İkili kombinasyon tedavisi başlandığı takdirde hedef kan basıncına ulaşılamadığında, </a:t>
            </a:r>
            <a:r>
              <a:rPr lang="tr-TR" sz="2400" dirty="0" smtClean="0"/>
              <a:t>mevcut düşük </a:t>
            </a:r>
            <a:r>
              <a:rPr lang="tr-TR" sz="2400" dirty="0"/>
              <a:t>doz kombinasyonun maksimum dozuna çıkılabileceği gibi düşük veya tam doz “</a:t>
            </a:r>
            <a:r>
              <a:rPr lang="tr-TR" sz="2400" dirty="0" smtClean="0"/>
              <a:t>ACEİ veya </a:t>
            </a:r>
            <a:r>
              <a:rPr lang="tr-TR" sz="2400" dirty="0"/>
              <a:t>ARB + KKB + </a:t>
            </a:r>
            <a:r>
              <a:rPr lang="tr-TR" sz="2400" dirty="0" err="1"/>
              <a:t>diüretik</a:t>
            </a:r>
            <a:r>
              <a:rPr lang="tr-TR" sz="2400" dirty="0"/>
              <a:t>” üçlü kombinasyonuna da geçilebilir.</a:t>
            </a:r>
          </a:p>
          <a:p>
            <a:pPr marL="0" indent="0">
              <a:buNone/>
            </a:pPr>
            <a:r>
              <a:rPr lang="tr-TR" sz="2400" dirty="0"/>
              <a:t>3. Maksimal </a:t>
            </a:r>
            <a:r>
              <a:rPr lang="tr-TR" sz="2400" dirty="0" err="1"/>
              <a:t>tolere</a:t>
            </a:r>
            <a:r>
              <a:rPr lang="tr-TR" sz="2400" dirty="0"/>
              <a:t> edilebilen dozda kullanılan üçlü kombinasyonla (biri </a:t>
            </a:r>
            <a:r>
              <a:rPr lang="tr-TR" sz="2400" dirty="0" err="1"/>
              <a:t>diüretik</a:t>
            </a:r>
            <a:r>
              <a:rPr lang="tr-TR" sz="2400" dirty="0"/>
              <a:t> olmak </a:t>
            </a:r>
            <a:r>
              <a:rPr lang="tr-TR" sz="2400" dirty="0" smtClean="0"/>
              <a:t>kaydıyla) kan </a:t>
            </a:r>
            <a:r>
              <a:rPr lang="tr-TR" sz="2400" dirty="0"/>
              <a:t>basıncı kontrol altında değilse bu durum dirençli hipertansiyon olarak kabul </a:t>
            </a:r>
            <a:r>
              <a:rPr lang="tr-TR" sz="2400" dirty="0" smtClean="0"/>
              <a:t>edilip tedaviye MRA (</a:t>
            </a:r>
            <a:r>
              <a:rPr lang="tr-TR" sz="2400" dirty="0" err="1"/>
              <a:t>Mineralokortikoid</a:t>
            </a:r>
            <a:r>
              <a:rPr lang="tr-TR" sz="2400" dirty="0"/>
              <a:t> reseptör </a:t>
            </a:r>
            <a:r>
              <a:rPr lang="tr-TR" sz="2400" dirty="0" smtClean="0"/>
              <a:t>antagonisti) </a:t>
            </a:r>
            <a:r>
              <a:rPr lang="tr-TR" sz="2400" dirty="0"/>
              <a:t>eklenmesi düşünülmelidir.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b="1" dirty="0" smtClean="0"/>
              <a:t> </a:t>
            </a:r>
            <a:r>
              <a:rPr lang="tr-TR" b="1" dirty="0" err="1" smtClean="0"/>
              <a:t>SKB’nin</a:t>
            </a:r>
            <a:r>
              <a:rPr lang="tr-TR" b="1" dirty="0" smtClean="0"/>
              <a:t> </a:t>
            </a:r>
            <a:r>
              <a:rPr lang="tr-TR" b="1" dirty="0"/>
              <a:t>≥180 </a:t>
            </a:r>
            <a:r>
              <a:rPr lang="tr-TR" b="1" dirty="0" err="1"/>
              <a:t>mmHg</a:t>
            </a:r>
            <a:r>
              <a:rPr lang="tr-TR" b="1" dirty="0"/>
              <a:t> olduğu evre 2 hipertansiyon olgularında ise:</a:t>
            </a:r>
          </a:p>
          <a:p>
            <a:r>
              <a:rPr lang="tr-TR" sz="2400" dirty="0"/>
              <a:t>Tedaviye doğrudan 2. basamaktan (tam doz ikili kombinasyon veya düşük veya tam doz </a:t>
            </a:r>
            <a:r>
              <a:rPr lang="tr-TR" sz="2400" dirty="0" smtClean="0"/>
              <a:t>üçlü kombinasyon) başlanabilir.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68285740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014F4B2-52F9-4CA0-BBC8-D939664E2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İLAÇ SEÇİMİ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3D9B6A8-55DE-4430-91F7-535DE886E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364452" cy="3424107"/>
          </a:xfrm>
        </p:spPr>
        <p:txBody>
          <a:bodyPr>
            <a:normAutofit/>
          </a:bodyPr>
          <a:lstStyle/>
          <a:p>
            <a:r>
              <a:rPr lang="tr-TR" sz="2000" cap="none" dirty="0">
                <a:latin typeface="Arial" panose="020B0604020202020204" pitchFamily="34" charset="0"/>
                <a:cs typeface="Arial" panose="020B0604020202020204" pitchFamily="34" charset="0"/>
              </a:rPr>
              <a:t>İlaç </a:t>
            </a:r>
            <a:r>
              <a:rPr lang="tr-TR" sz="2000" cap="none" dirty="0" err="1">
                <a:latin typeface="Arial" panose="020B0604020202020204" pitchFamily="34" charset="0"/>
                <a:cs typeface="Arial" panose="020B0604020202020204" pitchFamily="34" charset="0"/>
              </a:rPr>
              <a:t>kontrendikasyonları</a:t>
            </a:r>
            <a:r>
              <a:rPr lang="tr-TR" sz="2000" cap="none" dirty="0">
                <a:latin typeface="Arial" panose="020B0604020202020204" pitchFamily="34" charset="0"/>
                <a:cs typeface="Arial" panose="020B0604020202020204" pitchFamily="34" charset="0"/>
              </a:rPr>
              <a:t>, hasta cevabı ve </a:t>
            </a:r>
            <a:r>
              <a:rPr lang="tr-TR" sz="2000" cap="none" dirty="0" err="1">
                <a:latin typeface="Arial" panose="020B0604020202020204" pitchFamily="34" charset="0"/>
                <a:cs typeface="Arial" panose="020B0604020202020204" pitchFamily="34" charset="0"/>
              </a:rPr>
              <a:t>tolere</a:t>
            </a:r>
            <a:r>
              <a:rPr lang="tr-TR" sz="2000" cap="none" dirty="0">
                <a:latin typeface="Arial" panose="020B0604020202020204" pitchFamily="34" charset="0"/>
                <a:cs typeface="Arial" panose="020B0604020202020204" pitchFamily="34" charset="0"/>
              </a:rPr>
              <a:t> edilebilirlik dikkate alınmalıdır.</a:t>
            </a:r>
          </a:p>
          <a:p>
            <a:r>
              <a:rPr lang="tr-TR" sz="2000" cap="none" dirty="0">
                <a:latin typeface="Arial" panose="020B0604020202020204" pitchFamily="34" charset="0"/>
                <a:cs typeface="Arial" panose="020B0604020202020204" pitchFamily="34" charset="0"/>
              </a:rPr>
              <a:t>Eğer kan basıncı yeterli dozda verilen ve biri </a:t>
            </a:r>
            <a:r>
              <a:rPr lang="tr-TR" sz="2000" cap="none" dirty="0" err="1">
                <a:latin typeface="Arial" panose="020B0604020202020204" pitchFamily="34" charset="0"/>
                <a:cs typeface="Arial" panose="020B0604020202020204" pitchFamily="34" charset="0"/>
              </a:rPr>
              <a:t>diüretik</a:t>
            </a:r>
            <a:r>
              <a:rPr lang="tr-TR" sz="2000" cap="none" dirty="0">
                <a:latin typeface="Arial" panose="020B0604020202020204" pitchFamily="34" charset="0"/>
                <a:cs typeface="Arial" panose="020B0604020202020204" pitchFamily="34" charset="0"/>
              </a:rPr>
              <a:t> olan en az üç ilaçla kontrol edilemiyorsa, </a:t>
            </a:r>
            <a:r>
              <a:rPr lang="tr-TR" sz="20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hastada;</a:t>
            </a:r>
            <a:endParaRPr lang="tr-TR" sz="20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tr-TR" sz="20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✓ </a:t>
            </a:r>
            <a:r>
              <a:rPr lang="tr-TR" sz="2000" b="1" cap="none" dirty="0">
                <a:latin typeface="Arial" panose="020B0604020202020204" pitchFamily="34" charset="0"/>
                <a:cs typeface="Arial" panose="020B0604020202020204" pitchFamily="34" charset="0"/>
              </a:rPr>
              <a:t>dirençli hipertansiyon veya </a:t>
            </a:r>
            <a:r>
              <a:rPr lang="tr-TR" sz="20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sekonder</a:t>
            </a:r>
            <a:r>
              <a:rPr lang="tr-TR" sz="2000" b="1" cap="none" dirty="0">
                <a:latin typeface="Arial" panose="020B0604020202020204" pitchFamily="34" charset="0"/>
                <a:cs typeface="Arial" panose="020B0604020202020204" pitchFamily="34" charset="0"/>
              </a:rPr>
              <a:t> hipertansiyon </a:t>
            </a:r>
          </a:p>
          <a:p>
            <a:pPr marL="0" indent="0">
              <a:buNone/>
            </a:pPr>
            <a:r>
              <a:rPr lang="tr-TR" sz="2000" cap="none" dirty="0">
                <a:latin typeface="Arial" panose="020B0604020202020204" pitchFamily="34" charset="0"/>
                <a:cs typeface="Arial" panose="020B0604020202020204" pitchFamily="34" charset="0"/>
              </a:rPr>
              <a:t>   var olduğu düşünülmeli ve bu durumda uzman hekime sevk </a:t>
            </a:r>
            <a:r>
              <a:rPr lang="tr-TR" sz="20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edilmelidir</a:t>
            </a:r>
            <a:endParaRPr lang="tr-TR" sz="20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29A29142-63D7-2FA1-A36A-D2F72656B2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2852" y="3973689"/>
            <a:ext cx="4260166" cy="288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4935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273" y="195262"/>
            <a:ext cx="10515600" cy="1325563"/>
          </a:xfrm>
        </p:spPr>
        <p:txBody>
          <a:bodyPr/>
          <a:lstStyle/>
          <a:p>
            <a:r>
              <a:rPr lang="tr-TR" b="1" dirty="0"/>
              <a:t>İlaç </a:t>
            </a:r>
            <a:r>
              <a:rPr lang="tr-TR" b="1" dirty="0" err="1"/>
              <a:t>Kontrendikasyonları</a:t>
            </a:r>
            <a:endParaRPr lang="tr-TR" b="1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1945" y="1326861"/>
            <a:ext cx="10674927" cy="491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3298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3EF914-9519-EDE0-ACC5-DB9A943CDC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6BAA223-20ED-FFD7-67CB-62DFD9952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4614203" cy="1477108"/>
          </a:xfrm>
        </p:spPr>
        <p:txBody>
          <a:bodyPr/>
          <a:lstStyle/>
          <a:p>
            <a:r>
              <a:rPr lang="tr-TR" dirty="0"/>
              <a:t>İLAÇ SEÇİMİ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F8E85BAA-B07B-0624-76DF-6EC16321F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8446" y="188833"/>
            <a:ext cx="7712790" cy="666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9752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31B0D2D-D9BE-C8E6-B4BF-12916BFFF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RİSK TEMELLİ YAKLAŞIM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49C9107-170F-C818-6E06-56533F7753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/>
              <a:t>Kan basıncı </a:t>
            </a:r>
            <a:r>
              <a:rPr lang="tr-TR">
                <a:solidFill>
                  <a:srgbClr val="FF0000"/>
                </a:solidFill>
              </a:rPr>
              <a:t>130-139/80-89</a:t>
            </a:r>
            <a:r>
              <a:rPr lang="tr-TR"/>
              <a:t> mmHg aralığında olan ve  </a:t>
            </a:r>
            <a:r>
              <a:rPr lang="tr-TR">
                <a:solidFill>
                  <a:srgbClr val="FF0000"/>
                </a:solidFill>
              </a:rPr>
              <a:t>&lt;65 yaş </a:t>
            </a:r>
            <a:r>
              <a:rPr lang="tr-TR"/>
              <a:t>altı kişilerde risk temelli yaklaşım savunulmaktadır.</a:t>
            </a:r>
          </a:p>
          <a:p>
            <a:r>
              <a:rPr lang="tr-TR"/>
              <a:t>Yüksek riskin değerlendirmesinde </a:t>
            </a:r>
            <a:r>
              <a:rPr lang="tr-TR">
                <a:solidFill>
                  <a:srgbClr val="FF0000"/>
                </a:solidFill>
              </a:rPr>
              <a:t>ideal olanı SCORE </a:t>
            </a:r>
            <a:r>
              <a:rPr lang="tr-TR"/>
              <a:t>puanlaması kullanılarak yapılmasıdır;ancak pratik uygulamada hipertansiyon uzlaşı raporunda önerilen hesaplama kullanılabilir </a:t>
            </a:r>
          </a:p>
          <a:p>
            <a:r>
              <a:rPr lang="tr-TR"/>
              <a:t>Risk değerlendirmesine göre "</a:t>
            </a:r>
            <a:r>
              <a:rPr lang="tr-TR">
                <a:solidFill>
                  <a:srgbClr val="FF0000"/>
                </a:solidFill>
              </a:rPr>
              <a:t>yüksek riskli</a:t>
            </a:r>
            <a:r>
              <a:rPr lang="tr-TR"/>
              <a:t>" olarak tanımlananlarda, </a:t>
            </a:r>
            <a:r>
              <a:rPr lang="tr-TR">
                <a:solidFill>
                  <a:srgbClr val="FF0000"/>
                </a:solidFill>
              </a:rPr>
              <a:t>6 aylık yaşam tarzı değişikliği</a:t>
            </a:r>
            <a:r>
              <a:rPr lang="tr-TR"/>
              <a:t> uygulamasını takiben </a:t>
            </a:r>
            <a:r>
              <a:rPr lang="tr-TR">
                <a:solidFill>
                  <a:srgbClr val="FF0000"/>
                </a:solidFill>
              </a:rPr>
              <a:t>ilaç</a:t>
            </a:r>
            <a:r>
              <a:rPr lang="tr-TR"/>
              <a:t> tedavisi başlanması düşünülmelidir</a:t>
            </a:r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592467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014F4B2-52F9-4CA0-BBC8-D939664E2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RİSK DEĞERLENDİRMESİNDE ÖNERİLEN YÖNTEM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3D9B6A8-55DE-4430-91F7-535DE886E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100" y="4527429"/>
            <a:ext cx="10364452" cy="3424107"/>
          </a:xfrm>
        </p:spPr>
        <p:txBody>
          <a:bodyPr>
            <a:normAutofit/>
          </a:bodyPr>
          <a:lstStyle/>
          <a:p>
            <a:r>
              <a:rPr lang="tr-TR" cap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majör </a:t>
            </a:r>
            <a:r>
              <a:rPr lang="tr-TR" cap="none" dirty="0">
                <a:latin typeface="Arial" panose="020B0604020202020204" pitchFamily="34" charset="0"/>
                <a:cs typeface="Arial" panose="020B0604020202020204" pitchFamily="34" charset="0"/>
              </a:rPr>
              <a:t>veya </a:t>
            </a:r>
          </a:p>
          <a:p>
            <a:r>
              <a:rPr lang="tr-TR" cap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majör + 2 minör </a:t>
            </a:r>
            <a:r>
              <a:rPr lang="tr-TR" cap="none" dirty="0">
                <a:latin typeface="Arial" panose="020B0604020202020204" pitchFamily="34" charset="0"/>
                <a:cs typeface="Arial" panose="020B0604020202020204" pitchFamily="34" charset="0"/>
              </a:rPr>
              <a:t>veya</a:t>
            </a:r>
          </a:p>
          <a:p>
            <a:r>
              <a:rPr lang="tr-TR" cap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minör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84381920-B8E8-4E2D-A2D3-4D42733A5F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100" y="1948206"/>
            <a:ext cx="8465898" cy="2451037"/>
          </a:xfrm>
          <a:prstGeom prst="rect">
            <a:avLst/>
          </a:prstGeom>
        </p:spPr>
      </p:pic>
      <p:sp>
        <p:nvSpPr>
          <p:cNvPr id="7" name="Sağ Ayraç 6">
            <a:extLst>
              <a:ext uri="{FF2B5EF4-FFF2-40B4-BE49-F238E27FC236}">
                <a16:creationId xmlns:a16="http://schemas.microsoft.com/office/drawing/2014/main" id="{8C126F53-7544-4E68-89F9-AE8E572446AB}"/>
              </a:ext>
            </a:extLst>
          </p:cNvPr>
          <p:cNvSpPr/>
          <p:nvPr/>
        </p:nvSpPr>
        <p:spPr>
          <a:xfrm>
            <a:off x="5684049" y="4527429"/>
            <a:ext cx="470061" cy="1341167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C271142C-2B97-4E23-8FD6-8D0DF9F71D67}"/>
              </a:ext>
            </a:extLst>
          </p:cNvPr>
          <p:cNvSpPr txBox="1"/>
          <p:nvPr/>
        </p:nvSpPr>
        <p:spPr>
          <a:xfrm>
            <a:off x="6436379" y="4982568"/>
            <a:ext cx="29467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Yüksek riskli</a:t>
            </a:r>
          </a:p>
        </p:txBody>
      </p:sp>
    </p:spTree>
    <p:extLst>
      <p:ext uri="{BB962C8B-B14F-4D97-AF65-F5344CB8AC3E}">
        <p14:creationId xmlns:p14="http://schemas.microsoft.com/office/powerpoint/2010/main" val="372092875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18655"/>
            <a:ext cx="10515600" cy="803563"/>
          </a:xfrm>
        </p:spPr>
        <p:txBody>
          <a:bodyPr/>
          <a:lstStyle/>
          <a:p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İlaç Tedavisi</a:t>
            </a:r>
            <a:endParaRPr lang="tr-TR" dirty="0"/>
          </a:p>
        </p:txBody>
      </p:sp>
      <p:graphicFrame>
        <p:nvGraphicFramePr>
          <p:cNvPr id="7" name="İçerik Yer Tutucus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0738189"/>
              </p:ext>
            </p:extLst>
          </p:nvPr>
        </p:nvGraphicFramePr>
        <p:xfrm>
          <a:off x="838200" y="1343889"/>
          <a:ext cx="5867399" cy="51816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7399">
                  <a:extLst>
                    <a:ext uri="{9D8B030D-6E8A-4147-A177-3AD203B41FA5}">
                      <a16:colId xmlns:a16="http://schemas.microsoft.com/office/drawing/2014/main" val="733951442"/>
                    </a:ext>
                  </a:extLst>
                </a:gridCol>
              </a:tblGrid>
              <a:tr h="740229">
                <a:tc>
                  <a:txBody>
                    <a:bodyPr/>
                    <a:lstStyle/>
                    <a:p>
                      <a:r>
                        <a:rPr lang="tr-TR" sz="32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ÖZEL HASTA GRUPLARI</a:t>
                      </a:r>
                      <a:endParaRPr lang="tr-TR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8006591"/>
                  </a:ext>
                </a:extLst>
              </a:tr>
              <a:tr h="740229">
                <a:tc>
                  <a:txBody>
                    <a:bodyPr/>
                    <a:lstStyle/>
                    <a:p>
                      <a:r>
                        <a:rPr lang="tr-TR" sz="3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Yaşlılar ve Kırılganlık</a:t>
                      </a:r>
                      <a:endParaRPr lang="tr-TR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9816243"/>
                  </a:ext>
                </a:extLst>
              </a:tr>
              <a:tr h="740229">
                <a:tc>
                  <a:txBody>
                    <a:bodyPr/>
                    <a:lstStyle/>
                    <a:p>
                      <a:r>
                        <a:rPr lang="tr-TR" sz="3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Diyabet</a:t>
                      </a:r>
                      <a:endParaRPr lang="tr-TR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2278983"/>
                  </a:ext>
                </a:extLst>
              </a:tr>
              <a:tr h="740229">
                <a:tc>
                  <a:txBody>
                    <a:bodyPr/>
                    <a:lstStyle/>
                    <a:p>
                      <a:r>
                        <a:rPr lang="tr-TR" sz="3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Kronik Böbrek Hastalığı</a:t>
                      </a:r>
                      <a:endParaRPr lang="tr-TR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6086442"/>
                  </a:ext>
                </a:extLst>
              </a:tr>
              <a:tr h="740229">
                <a:tc>
                  <a:txBody>
                    <a:bodyPr/>
                    <a:lstStyle/>
                    <a:p>
                      <a:r>
                        <a:rPr lang="tr-TR" sz="3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Koroner Arter Hastalığı</a:t>
                      </a:r>
                      <a:endParaRPr lang="tr-TR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2872686"/>
                  </a:ext>
                </a:extLst>
              </a:tr>
              <a:tr h="740229">
                <a:tc>
                  <a:txBody>
                    <a:bodyPr/>
                    <a:lstStyle/>
                    <a:p>
                      <a:r>
                        <a:rPr lang="tr-TR" sz="3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Kalp Yetersizliği</a:t>
                      </a:r>
                      <a:endParaRPr lang="tr-TR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9068830"/>
                  </a:ext>
                </a:extLst>
              </a:tr>
              <a:tr h="740229">
                <a:tc>
                  <a:txBody>
                    <a:bodyPr/>
                    <a:lstStyle/>
                    <a:p>
                      <a:r>
                        <a:rPr lang="tr-TR" sz="3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Gebelik/</a:t>
                      </a:r>
                      <a:r>
                        <a:rPr lang="tr-TR" sz="3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Laktasyon</a:t>
                      </a:r>
                      <a:endParaRPr lang="tr-TR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5209259"/>
                  </a:ext>
                </a:extLst>
              </a:tr>
            </a:tbl>
          </a:graphicData>
        </a:graphic>
      </p:graphicFrame>
      <p:pic>
        <p:nvPicPr>
          <p:cNvPr id="8" name="Picture 2" descr="https://scontent.fteq3-3.fna.fbcdn.net/v/t1.6435-9/30706442_1585611881556091_3712987489246380032_n.jpg?stp=dst-jpg_s590x590_tt6&amp;_nc_cat=107&amp;ccb=1-7&amp;_nc_sid=06a7ca&amp;_nc_ohc=Cpu6qku-4qEQ7kNvwF1cpCM&amp;_nc_oc=AdnTII1Cq3i4UE_hfuh-xg-1mz841Zta22RshVaLDHmmEy8MRgEpWKBcbmRqxMGc4GI&amp;_nc_zt=23&amp;_nc_ht=scontent.fteq3-3.fna&amp;_nc_gid=jFR01oE-mNdvk_KCjwWMng&amp;_nc_ss=8&amp;oh=00_AfzzDN9Vtmxd74SZ4_9diTuUe40E6LHNjyT8am-pFcdV5w&amp;oe=69DBFC8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51" b="14845"/>
          <a:stretch/>
        </p:blipFill>
        <p:spPr bwMode="auto">
          <a:xfrm>
            <a:off x="6878800" y="1988127"/>
            <a:ext cx="4759018" cy="358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Dikdörtgen 8"/>
          <p:cNvSpPr/>
          <p:nvPr/>
        </p:nvSpPr>
        <p:spPr>
          <a:xfrm>
            <a:off x="10230301" y="5486399"/>
            <a:ext cx="9780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400" dirty="0" err="1"/>
              <a:t>funnyturca</a:t>
            </a: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231487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99654" y="-119784"/>
            <a:ext cx="10515600" cy="1325563"/>
          </a:xfrm>
        </p:spPr>
        <p:txBody>
          <a:bodyPr/>
          <a:lstStyle/>
          <a:p>
            <a:r>
              <a:rPr lang="tr-TR" b="1" dirty="0"/>
              <a:t>Yaşlılar ve Kırılganlık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1835" y="925989"/>
            <a:ext cx="10564092" cy="593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33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DİYABET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579418"/>
            <a:ext cx="10515600" cy="4597545"/>
          </a:xfrm>
        </p:spPr>
        <p:txBody>
          <a:bodyPr/>
          <a:lstStyle/>
          <a:p>
            <a:pPr marL="0" indent="0">
              <a:buNone/>
            </a:pPr>
            <a:r>
              <a:rPr lang="tr-TR" dirty="0"/>
              <a:t>• </a:t>
            </a:r>
            <a:r>
              <a:rPr lang="tr-TR" dirty="0" smtClean="0"/>
              <a:t>KB </a:t>
            </a:r>
            <a:r>
              <a:rPr lang="tr-TR" dirty="0"/>
              <a:t>≥140/90 </a:t>
            </a:r>
            <a:r>
              <a:rPr lang="tr-TR" dirty="0" err="1"/>
              <a:t>mmHg</a:t>
            </a:r>
            <a:r>
              <a:rPr lang="tr-TR" dirty="0"/>
              <a:t> ise ilaç tedavisine hemen ve kombinasyon ile</a:t>
            </a:r>
          </a:p>
          <a:p>
            <a:pPr marL="0" indent="0">
              <a:buNone/>
            </a:pPr>
            <a:r>
              <a:rPr lang="tr-TR" dirty="0"/>
              <a:t>başlanmalıdır.</a:t>
            </a:r>
          </a:p>
          <a:p>
            <a:pPr marL="0" indent="0">
              <a:buNone/>
            </a:pPr>
            <a:r>
              <a:rPr lang="tr-TR" dirty="0"/>
              <a:t>• 3 aylık </a:t>
            </a:r>
            <a:r>
              <a:rPr lang="tr-TR" dirty="0" err="1"/>
              <a:t>non</a:t>
            </a:r>
            <a:r>
              <a:rPr lang="tr-TR" dirty="0"/>
              <a:t>-farmakolojik tedaviye rağmen artmış KB (SKB 130-139</a:t>
            </a:r>
          </a:p>
          <a:p>
            <a:pPr marL="0" indent="0">
              <a:buNone/>
            </a:pPr>
            <a:r>
              <a:rPr lang="tr-TR" dirty="0" err="1"/>
              <a:t>mmHg</a:t>
            </a:r>
            <a:r>
              <a:rPr lang="tr-TR" dirty="0"/>
              <a:t>, DKB: 80-89 </a:t>
            </a:r>
            <a:r>
              <a:rPr lang="tr-TR" dirty="0" err="1"/>
              <a:t>mmHg</a:t>
            </a:r>
            <a:r>
              <a:rPr lang="tr-TR" dirty="0"/>
              <a:t>) düzelmeyen:</a:t>
            </a:r>
          </a:p>
          <a:p>
            <a:pPr marL="0" indent="0">
              <a:buNone/>
            </a:pPr>
            <a:r>
              <a:rPr lang="tr-TR" dirty="0"/>
              <a:t>▸ 40 yaş üzeri</a:t>
            </a:r>
          </a:p>
          <a:p>
            <a:pPr marL="0" indent="0">
              <a:buNone/>
            </a:pPr>
            <a:r>
              <a:rPr lang="tr-TR" dirty="0"/>
              <a:t>▸ 10 yıldan uzun süredir diyabetli</a:t>
            </a:r>
          </a:p>
          <a:p>
            <a:pPr marL="0" indent="0">
              <a:buNone/>
            </a:pPr>
            <a:r>
              <a:rPr lang="tr-TR" dirty="0"/>
              <a:t>▸ Komplikasyonu ve diğer risk faktörleri (sigara kullanımı, </a:t>
            </a:r>
            <a:r>
              <a:rPr lang="tr-TR" dirty="0" err="1"/>
              <a:t>obezite</a:t>
            </a:r>
            <a:r>
              <a:rPr lang="tr-TR" dirty="0"/>
              <a:t>)</a:t>
            </a:r>
          </a:p>
          <a:p>
            <a:pPr marL="0" indent="0">
              <a:buNone/>
            </a:pPr>
            <a:r>
              <a:rPr lang="tr-TR" dirty="0"/>
              <a:t>olan hastalarda, tercihen </a:t>
            </a:r>
            <a:r>
              <a:rPr lang="tr-TR" dirty="0" err="1"/>
              <a:t>monoterapi</a:t>
            </a:r>
            <a:r>
              <a:rPr lang="tr-TR" dirty="0"/>
              <a:t> (</a:t>
            </a:r>
            <a:r>
              <a:rPr lang="tr-TR" dirty="0" err="1"/>
              <a:t>ACEi</a:t>
            </a:r>
            <a:r>
              <a:rPr lang="tr-TR" dirty="0"/>
              <a:t> veya ARB) başlanabilir.</a:t>
            </a:r>
          </a:p>
        </p:txBody>
      </p:sp>
    </p:spTree>
    <p:extLst>
      <p:ext uri="{BB962C8B-B14F-4D97-AF65-F5344CB8AC3E}">
        <p14:creationId xmlns:p14="http://schemas.microsoft.com/office/powerpoint/2010/main" val="435716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59873" y="115743"/>
            <a:ext cx="10515600" cy="1325563"/>
          </a:xfrm>
        </p:spPr>
        <p:txBody>
          <a:bodyPr/>
          <a:lstStyle/>
          <a:p>
            <a:r>
              <a:rPr lang="tr-TR" b="1" dirty="0" smtClean="0"/>
              <a:t>HİPERTANSİYONUN ÖNEMİ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79763" y="1441306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tr-TR" dirty="0"/>
              <a:t>Hipertansiyon en sık görülen kronik hastalıklardan biridir ve küresel bir halk sağlığı sorunudur. </a:t>
            </a:r>
            <a:endParaRPr lang="tr-TR" dirty="0" smtClean="0"/>
          </a:p>
          <a:p>
            <a:r>
              <a:rPr lang="tr-TR" dirty="0" smtClean="0"/>
              <a:t>Dünyada </a:t>
            </a:r>
            <a:r>
              <a:rPr lang="tr-TR" dirty="0" err="1"/>
              <a:t>kardiyovasküler</a:t>
            </a:r>
            <a:r>
              <a:rPr lang="tr-TR" dirty="0"/>
              <a:t> hastalıkların en önemli nedeni hipertansiyondur ve </a:t>
            </a:r>
            <a:r>
              <a:rPr lang="tr-TR" dirty="0" err="1"/>
              <a:t>prevalansı</a:t>
            </a:r>
            <a:r>
              <a:rPr lang="tr-TR" dirty="0"/>
              <a:t> giderek artmaktadır. </a:t>
            </a:r>
            <a:endParaRPr lang="tr-TR" dirty="0" smtClean="0"/>
          </a:p>
          <a:p>
            <a:r>
              <a:rPr lang="tr-TR" dirty="0"/>
              <a:t>Dünyada her yıl 7,5 milyon kişinin ölümüne neden olmaktadır</a:t>
            </a:r>
            <a:r>
              <a:rPr lang="tr-TR" dirty="0" smtClean="0"/>
              <a:t>.</a:t>
            </a:r>
          </a:p>
          <a:p>
            <a:r>
              <a:rPr lang="tr-TR" dirty="0" smtClean="0"/>
              <a:t>2019 </a:t>
            </a:r>
            <a:r>
              <a:rPr lang="tr-TR" dirty="0"/>
              <a:t>yılında, dünya genelinde 30-79 yaş arası bireylerde yaşa göre standardize edilmiş hipertansiyon </a:t>
            </a:r>
            <a:r>
              <a:rPr lang="tr-TR" dirty="0" err="1" smtClean="0"/>
              <a:t>prevalansı</a:t>
            </a:r>
            <a:r>
              <a:rPr lang="tr-TR" dirty="0" smtClean="0"/>
              <a:t>;</a:t>
            </a:r>
          </a:p>
          <a:p>
            <a:pPr marL="0" indent="0">
              <a:buNone/>
            </a:pPr>
            <a:r>
              <a:rPr lang="tr-TR" b="1" dirty="0" smtClean="0"/>
              <a:t>    kadınlarda </a:t>
            </a:r>
            <a:r>
              <a:rPr lang="tr-TR" b="1" dirty="0"/>
              <a:t>%32, erkeklerde ise %34 olarak rapor </a:t>
            </a:r>
            <a:r>
              <a:rPr lang="tr-TR" b="1" dirty="0" smtClean="0"/>
              <a:t>edilmiştir.</a:t>
            </a:r>
          </a:p>
          <a:p>
            <a:r>
              <a:rPr lang="tr-TR" dirty="0"/>
              <a:t>Türkiye Hane halkı Sağlık Araştırması Bulaşıcı Olmayan Hastalıkların Risk Faktörleri </a:t>
            </a:r>
            <a:r>
              <a:rPr lang="tr-TR" dirty="0" err="1"/>
              <a:t>Prevalansı</a:t>
            </a:r>
            <a:r>
              <a:rPr lang="tr-TR" dirty="0"/>
              <a:t> 2023 çalışmasına göre Türkiye’de 15 yaş ve üstü </a:t>
            </a:r>
            <a:r>
              <a:rPr lang="tr-TR" dirty="0" smtClean="0"/>
              <a:t>nüfusta; 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</a:t>
            </a:r>
            <a:r>
              <a:rPr lang="tr-TR" b="1" dirty="0" smtClean="0"/>
              <a:t>hipertansiyon </a:t>
            </a:r>
            <a:r>
              <a:rPr lang="tr-TR" b="1" dirty="0"/>
              <a:t>sıklığı %18,3’tür </a:t>
            </a:r>
            <a:r>
              <a:rPr lang="tr-TR" dirty="0"/>
              <a:t>(erkekler için %14,9 ve kadınlar için %21,7</a:t>
            </a:r>
            <a:r>
              <a:rPr lang="tr-TR" dirty="0" smtClean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20000618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Kronik Böbrek Hastalığı － </a:t>
            </a:r>
            <a:r>
              <a:rPr lang="tr-TR" b="1" dirty="0" err="1"/>
              <a:t>Monoterapi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55964" y="1925781"/>
            <a:ext cx="10397836" cy="4251181"/>
          </a:xfrm>
        </p:spPr>
        <p:txBody>
          <a:bodyPr/>
          <a:lstStyle/>
          <a:p>
            <a:r>
              <a:rPr lang="tr-TR" dirty="0"/>
              <a:t>3 aylık </a:t>
            </a:r>
            <a:r>
              <a:rPr lang="tr-TR" dirty="0" err="1"/>
              <a:t>non</a:t>
            </a:r>
            <a:r>
              <a:rPr lang="tr-TR" dirty="0"/>
              <a:t>-farmakolojik tedaviye rağmen</a:t>
            </a:r>
          </a:p>
          <a:p>
            <a:pPr marL="0" indent="0">
              <a:buNone/>
            </a:pPr>
            <a:r>
              <a:rPr lang="tr-TR" dirty="0"/>
              <a:t>artmış KB (SKB 130-139 </a:t>
            </a:r>
            <a:r>
              <a:rPr lang="tr-TR" dirty="0" err="1"/>
              <a:t>mmHg</a:t>
            </a:r>
            <a:r>
              <a:rPr lang="tr-TR" dirty="0"/>
              <a:t>, DKB: 80-89 </a:t>
            </a:r>
            <a:r>
              <a:rPr lang="tr-TR" dirty="0" err="1"/>
              <a:t>mmHg</a:t>
            </a:r>
            <a:r>
              <a:rPr lang="tr-TR" dirty="0"/>
              <a:t>) düzelmeyen</a:t>
            </a:r>
          </a:p>
          <a:p>
            <a:pPr marL="0" indent="0">
              <a:buNone/>
            </a:pPr>
            <a:r>
              <a:rPr lang="tr-TR" dirty="0" err="1"/>
              <a:t>albüminürik</a:t>
            </a:r>
            <a:r>
              <a:rPr lang="tr-TR" dirty="0"/>
              <a:t> hastalarda:</a:t>
            </a:r>
          </a:p>
          <a:p>
            <a:pPr marL="0" indent="0">
              <a:buNone/>
            </a:pPr>
            <a:r>
              <a:rPr lang="tr-TR" dirty="0"/>
              <a:t>▸ </a:t>
            </a:r>
            <a:r>
              <a:rPr lang="tr-TR" dirty="0" err="1"/>
              <a:t>Albüminüri</a:t>
            </a:r>
            <a:r>
              <a:rPr lang="tr-TR" dirty="0"/>
              <a:t> &gt;30 mg/gün veya</a:t>
            </a:r>
          </a:p>
          <a:p>
            <a:pPr marL="0" indent="0">
              <a:buNone/>
            </a:pPr>
            <a:r>
              <a:rPr lang="tr-TR" dirty="0"/>
              <a:t>▸ Spot idrarda albümin/</a:t>
            </a:r>
            <a:r>
              <a:rPr lang="tr-TR" dirty="0" err="1"/>
              <a:t>kreatinin</a:t>
            </a:r>
            <a:r>
              <a:rPr lang="tr-TR" dirty="0"/>
              <a:t> oranı &gt;30 mg/g</a:t>
            </a:r>
          </a:p>
          <a:p>
            <a:pPr marL="0" indent="0">
              <a:buNone/>
            </a:pPr>
            <a:r>
              <a:rPr lang="tr-TR" dirty="0" err="1"/>
              <a:t>antihipertansif</a:t>
            </a:r>
            <a:r>
              <a:rPr lang="tr-TR" dirty="0"/>
              <a:t> tedavi başlanmalıdır.</a:t>
            </a:r>
          </a:p>
        </p:txBody>
      </p:sp>
    </p:spTree>
    <p:extLst>
      <p:ext uri="{BB962C8B-B14F-4D97-AF65-F5344CB8AC3E}">
        <p14:creationId xmlns:p14="http://schemas.microsoft.com/office/powerpoint/2010/main" val="175931288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30827" y="240434"/>
            <a:ext cx="10730345" cy="1325563"/>
          </a:xfrm>
        </p:spPr>
        <p:txBody>
          <a:bodyPr/>
          <a:lstStyle/>
          <a:p>
            <a:r>
              <a:rPr lang="tr-TR" b="1" dirty="0"/>
              <a:t>Kronik Böbrek </a:t>
            </a:r>
            <a:r>
              <a:rPr lang="tr-TR" b="1" dirty="0" err="1"/>
              <a:t>Hastalığı－Kombinasyon</a:t>
            </a:r>
            <a:r>
              <a:rPr lang="tr-TR" b="1" dirty="0"/>
              <a:t> Tedavisi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dirty="0"/>
              <a:t>• KB ≥140/90 </a:t>
            </a:r>
            <a:r>
              <a:rPr lang="tr-TR" dirty="0" err="1"/>
              <a:t>mmHg</a:t>
            </a:r>
            <a:r>
              <a:rPr lang="tr-TR" dirty="0"/>
              <a:t> ise ilaç tedavisine hemen ve kombinasyon</a:t>
            </a:r>
          </a:p>
          <a:p>
            <a:pPr marL="0" indent="0">
              <a:buNone/>
            </a:pPr>
            <a:r>
              <a:rPr lang="tr-TR" dirty="0"/>
              <a:t>ile başlanmalıdır.</a:t>
            </a:r>
          </a:p>
          <a:p>
            <a:pPr marL="0" indent="0">
              <a:buNone/>
            </a:pPr>
            <a:r>
              <a:rPr lang="tr-TR" dirty="0"/>
              <a:t>• Tedavi hedefi: SKB/DKB 120-130/70-80 </a:t>
            </a:r>
            <a:r>
              <a:rPr lang="tr-TR" dirty="0" err="1"/>
              <a:t>mmHg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• Hastanın yaşı, eşlik eden diyabet ve/veya </a:t>
            </a:r>
            <a:r>
              <a:rPr lang="tr-TR" dirty="0" err="1"/>
              <a:t>kardiyovasküler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hastalık ve diyaliz durumu göz önünde bulundurularak tedavi</a:t>
            </a:r>
          </a:p>
          <a:p>
            <a:pPr marL="0" indent="0">
              <a:buNone/>
            </a:pPr>
            <a:r>
              <a:rPr lang="tr-TR" dirty="0"/>
              <a:t>bireyselleştirilmelidir.</a:t>
            </a:r>
          </a:p>
          <a:p>
            <a:pPr marL="0" indent="0">
              <a:buNone/>
            </a:pPr>
            <a:r>
              <a:rPr lang="tr-TR" dirty="0"/>
              <a:t>• SGLT2i ve </a:t>
            </a:r>
            <a:r>
              <a:rPr lang="tr-TR" dirty="0" err="1"/>
              <a:t>non-steroidal</a:t>
            </a:r>
            <a:r>
              <a:rPr lang="tr-TR" dirty="0"/>
              <a:t> MRA KV koruyucu etkileri ve KB</a:t>
            </a:r>
          </a:p>
          <a:p>
            <a:pPr marL="0" indent="0">
              <a:buNone/>
            </a:pPr>
            <a:r>
              <a:rPr lang="tr-TR" dirty="0"/>
              <a:t>kontrolüne ek katkılarından faydalanılması adına herhangi bir</a:t>
            </a:r>
          </a:p>
          <a:p>
            <a:pPr marL="0" indent="0">
              <a:buNone/>
            </a:pPr>
            <a:r>
              <a:rPr lang="tr-TR" dirty="0"/>
              <a:t>basamakta tedaviye eklenebilir.</a:t>
            </a:r>
          </a:p>
        </p:txBody>
      </p:sp>
    </p:spTree>
    <p:extLst>
      <p:ext uri="{BB962C8B-B14F-4D97-AF65-F5344CB8AC3E}">
        <p14:creationId xmlns:p14="http://schemas.microsoft.com/office/powerpoint/2010/main" val="220475612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48145" y="240434"/>
            <a:ext cx="10841182" cy="1325563"/>
          </a:xfrm>
        </p:spPr>
        <p:txBody>
          <a:bodyPr/>
          <a:lstStyle/>
          <a:p>
            <a:r>
              <a:rPr lang="tr-TR" b="1" dirty="0"/>
              <a:t>Kronik Böbrek </a:t>
            </a:r>
            <a:r>
              <a:rPr lang="tr-TR" b="1" dirty="0" err="1"/>
              <a:t>Hastalığı－Kombinasyon</a:t>
            </a:r>
            <a:r>
              <a:rPr lang="tr-TR" b="1" dirty="0"/>
              <a:t> Tedavisi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3455" y="1565997"/>
            <a:ext cx="11166763" cy="4610966"/>
          </a:xfrm>
        </p:spPr>
        <p:txBody>
          <a:bodyPr>
            <a:normAutofit/>
          </a:bodyPr>
          <a:lstStyle/>
          <a:p>
            <a:r>
              <a:rPr lang="tr-TR" sz="3200" b="1" dirty="0" err="1"/>
              <a:t>eGFR</a:t>
            </a:r>
            <a:r>
              <a:rPr lang="tr-TR" sz="3200" b="1" dirty="0"/>
              <a:t> ≥ 30 </a:t>
            </a:r>
            <a:r>
              <a:rPr lang="tr-TR" sz="3200" b="1" dirty="0" err="1"/>
              <a:t>mL</a:t>
            </a:r>
            <a:r>
              <a:rPr lang="tr-TR" sz="3200" b="1" dirty="0"/>
              <a:t>/</a:t>
            </a:r>
            <a:r>
              <a:rPr lang="tr-TR" sz="3200" b="1" dirty="0" err="1"/>
              <a:t>dk</a:t>
            </a:r>
            <a:r>
              <a:rPr lang="tr-TR" sz="3200" b="1" dirty="0"/>
              <a:t>/1.73m2 olan hastalarda kombinasyon tedavisi:</a:t>
            </a:r>
          </a:p>
          <a:p>
            <a:pPr marL="0" indent="0">
              <a:buNone/>
            </a:pPr>
            <a:r>
              <a:rPr lang="tr-TR" dirty="0"/>
              <a:t>(1) ACEİ veya ARB + KKB veya </a:t>
            </a:r>
            <a:r>
              <a:rPr lang="tr-TR" dirty="0" err="1"/>
              <a:t>tiyazid</a:t>
            </a:r>
            <a:r>
              <a:rPr lang="tr-TR" dirty="0"/>
              <a:t>/</a:t>
            </a:r>
            <a:r>
              <a:rPr lang="tr-TR" dirty="0" err="1"/>
              <a:t>tiyazid</a:t>
            </a:r>
            <a:r>
              <a:rPr lang="tr-TR" dirty="0"/>
              <a:t> benzeri </a:t>
            </a:r>
            <a:r>
              <a:rPr lang="tr-TR" dirty="0" err="1"/>
              <a:t>diüretik</a:t>
            </a:r>
            <a:r>
              <a:rPr lang="tr-TR" dirty="0"/>
              <a:t>,</a:t>
            </a:r>
          </a:p>
          <a:p>
            <a:pPr marL="0" indent="0">
              <a:buNone/>
            </a:pPr>
            <a:r>
              <a:rPr lang="tr-TR" dirty="0"/>
              <a:t>(2) ACEİ veya ARB + KKB + </a:t>
            </a:r>
            <a:r>
              <a:rPr lang="tr-TR" dirty="0" err="1"/>
              <a:t>tiyazid</a:t>
            </a:r>
            <a:r>
              <a:rPr lang="tr-TR" dirty="0"/>
              <a:t>/</a:t>
            </a:r>
            <a:r>
              <a:rPr lang="tr-TR" dirty="0" err="1"/>
              <a:t>tiyazid</a:t>
            </a:r>
            <a:r>
              <a:rPr lang="tr-TR" dirty="0"/>
              <a:t> benzeri </a:t>
            </a:r>
            <a:r>
              <a:rPr lang="tr-TR" dirty="0" err="1"/>
              <a:t>diüretik</a:t>
            </a:r>
            <a:r>
              <a:rPr lang="tr-TR" dirty="0"/>
              <a:t>,</a:t>
            </a:r>
          </a:p>
          <a:p>
            <a:pPr marL="0" indent="0">
              <a:buNone/>
            </a:pPr>
            <a:r>
              <a:rPr lang="tr-TR" dirty="0"/>
              <a:t>(3) ACEİ veya ARB + KKB + </a:t>
            </a:r>
            <a:r>
              <a:rPr lang="tr-TR" dirty="0" err="1"/>
              <a:t>tiyazid</a:t>
            </a:r>
            <a:r>
              <a:rPr lang="tr-TR" dirty="0"/>
              <a:t>/</a:t>
            </a:r>
            <a:r>
              <a:rPr lang="tr-TR" dirty="0" err="1"/>
              <a:t>tiyazid</a:t>
            </a:r>
            <a:r>
              <a:rPr lang="tr-TR" dirty="0"/>
              <a:t> benzeri </a:t>
            </a:r>
            <a:r>
              <a:rPr lang="tr-TR" dirty="0" err="1"/>
              <a:t>diüretik</a:t>
            </a:r>
            <a:r>
              <a:rPr lang="tr-TR" dirty="0"/>
              <a:t> </a:t>
            </a:r>
            <a:r>
              <a:rPr lang="tr-TR" dirty="0" smtClean="0"/>
              <a:t>+  </a:t>
            </a:r>
            <a:r>
              <a:rPr lang="tr-TR" dirty="0" err="1" smtClean="0"/>
              <a:t>Spironolakton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algoritması ile uygulanır.</a:t>
            </a:r>
          </a:p>
        </p:txBody>
      </p:sp>
    </p:spTree>
    <p:extLst>
      <p:ext uri="{BB962C8B-B14F-4D97-AF65-F5344CB8AC3E}">
        <p14:creationId xmlns:p14="http://schemas.microsoft.com/office/powerpoint/2010/main" val="351487789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48145" y="240434"/>
            <a:ext cx="10841182" cy="1325563"/>
          </a:xfrm>
        </p:spPr>
        <p:txBody>
          <a:bodyPr/>
          <a:lstStyle/>
          <a:p>
            <a:r>
              <a:rPr lang="tr-TR" b="1" dirty="0"/>
              <a:t>Kronik Böbrek </a:t>
            </a:r>
            <a:r>
              <a:rPr lang="tr-TR" b="1" dirty="0" err="1"/>
              <a:t>Hastalığı－Kombinasyon</a:t>
            </a:r>
            <a:r>
              <a:rPr lang="tr-TR" b="1" dirty="0"/>
              <a:t> Tedavisi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3455" y="1565997"/>
            <a:ext cx="11166763" cy="4610966"/>
          </a:xfrm>
        </p:spPr>
        <p:txBody>
          <a:bodyPr>
            <a:normAutofit/>
          </a:bodyPr>
          <a:lstStyle/>
          <a:p>
            <a:r>
              <a:rPr lang="tr-TR" sz="3600" b="1" dirty="0" err="1"/>
              <a:t>eGFR</a:t>
            </a:r>
            <a:r>
              <a:rPr lang="tr-TR" sz="3600" b="1" dirty="0"/>
              <a:t> &lt;30 </a:t>
            </a:r>
            <a:r>
              <a:rPr lang="tr-TR" sz="3600" b="1" dirty="0" err="1"/>
              <a:t>mL</a:t>
            </a:r>
            <a:r>
              <a:rPr lang="tr-TR" sz="3600" b="1" dirty="0"/>
              <a:t>/</a:t>
            </a:r>
            <a:r>
              <a:rPr lang="tr-TR" sz="3600" b="1" dirty="0" err="1"/>
              <a:t>dk</a:t>
            </a:r>
            <a:r>
              <a:rPr lang="tr-TR" sz="3600" b="1" dirty="0"/>
              <a:t>/1.73m2 olan hastalarda kombinasyon tedavisi:</a:t>
            </a:r>
          </a:p>
          <a:p>
            <a:pPr marL="0" indent="0">
              <a:buNone/>
            </a:pPr>
            <a:r>
              <a:rPr lang="tr-TR" dirty="0"/>
              <a:t>(1) ACEİ veya ARB + KKB veya </a:t>
            </a:r>
            <a:r>
              <a:rPr lang="tr-TR" dirty="0" err="1"/>
              <a:t>loop</a:t>
            </a:r>
            <a:r>
              <a:rPr lang="tr-TR" dirty="0"/>
              <a:t> </a:t>
            </a:r>
            <a:r>
              <a:rPr lang="tr-TR" dirty="0" err="1"/>
              <a:t>diüretik</a:t>
            </a:r>
            <a:r>
              <a:rPr lang="tr-TR" dirty="0"/>
              <a:t>,</a:t>
            </a:r>
          </a:p>
          <a:p>
            <a:pPr marL="0" indent="0">
              <a:buNone/>
            </a:pPr>
            <a:r>
              <a:rPr lang="tr-TR" dirty="0"/>
              <a:t>(2) ACEİ veya ARB + KKB + </a:t>
            </a:r>
            <a:r>
              <a:rPr lang="tr-TR" dirty="0" err="1"/>
              <a:t>loop</a:t>
            </a:r>
            <a:r>
              <a:rPr lang="tr-TR" dirty="0"/>
              <a:t> </a:t>
            </a:r>
            <a:r>
              <a:rPr lang="tr-TR" dirty="0" err="1"/>
              <a:t>diüretik</a:t>
            </a:r>
            <a:r>
              <a:rPr lang="tr-TR" dirty="0"/>
              <a:t>,</a:t>
            </a:r>
          </a:p>
          <a:p>
            <a:pPr marL="0" indent="0">
              <a:buNone/>
            </a:pPr>
            <a:r>
              <a:rPr lang="tr-TR" dirty="0"/>
              <a:t>(3) ACEİ veya ARB + KKB + </a:t>
            </a:r>
            <a:r>
              <a:rPr lang="tr-TR" dirty="0" err="1"/>
              <a:t>loop</a:t>
            </a:r>
            <a:r>
              <a:rPr lang="tr-TR" dirty="0"/>
              <a:t> </a:t>
            </a:r>
            <a:r>
              <a:rPr lang="tr-TR" dirty="0" err="1"/>
              <a:t>diüretik</a:t>
            </a:r>
            <a:r>
              <a:rPr lang="tr-TR" dirty="0"/>
              <a:t> + </a:t>
            </a:r>
            <a:r>
              <a:rPr lang="tr-TR" dirty="0" err="1"/>
              <a:t>klortalidon</a:t>
            </a:r>
            <a:r>
              <a:rPr lang="tr-TR" dirty="0"/>
              <a:t> (veya </a:t>
            </a:r>
            <a:r>
              <a:rPr lang="tr-TR" dirty="0" err="1"/>
              <a:t>indapamid</a:t>
            </a:r>
            <a:r>
              <a:rPr lang="tr-TR" dirty="0"/>
              <a:t>)</a:t>
            </a:r>
          </a:p>
          <a:p>
            <a:pPr marL="0" indent="0">
              <a:buNone/>
            </a:pPr>
            <a:r>
              <a:rPr lang="tr-TR" dirty="0"/>
              <a:t>algoritması ile uygulanır.</a:t>
            </a:r>
          </a:p>
        </p:txBody>
      </p:sp>
    </p:spTree>
    <p:extLst>
      <p:ext uri="{BB962C8B-B14F-4D97-AF65-F5344CB8AC3E}">
        <p14:creationId xmlns:p14="http://schemas.microsoft.com/office/powerpoint/2010/main" val="240439352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Koroner Arter Hastalığı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• KB ≥140/90 </a:t>
            </a:r>
            <a:r>
              <a:rPr lang="tr-TR" dirty="0" err="1"/>
              <a:t>mmHg</a:t>
            </a:r>
            <a:r>
              <a:rPr lang="tr-TR" dirty="0"/>
              <a:t> ise ilaç tedavisine hemen ve kombinasyon ile</a:t>
            </a:r>
          </a:p>
          <a:p>
            <a:pPr marL="0" indent="0">
              <a:buNone/>
            </a:pPr>
            <a:r>
              <a:rPr lang="tr-TR" dirty="0"/>
              <a:t>başlanmalıdır.</a:t>
            </a:r>
          </a:p>
          <a:p>
            <a:pPr marL="0" indent="0">
              <a:buNone/>
            </a:pPr>
            <a:r>
              <a:rPr lang="tr-TR" dirty="0"/>
              <a:t>• 3 aylık </a:t>
            </a:r>
            <a:r>
              <a:rPr lang="tr-TR" dirty="0" err="1"/>
              <a:t>non</a:t>
            </a:r>
            <a:r>
              <a:rPr lang="tr-TR" dirty="0"/>
              <a:t>-farmakolojik tedaviye rağmen artmış KB (SKB 130-139</a:t>
            </a:r>
          </a:p>
          <a:p>
            <a:pPr marL="0" indent="0">
              <a:buNone/>
            </a:pPr>
            <a:r>
              <a:rPr lang="tr-TR" dirty="0" err="1"/>
              <a:t>mmHg</a:t>
            </a:r>
            <a:r>
              <a:rPr lang="tr-TR" dirty="0"/>
              <a:t>, DKB: 80-89 </a:t>
            </a:r>
            <a:r>
              <a:rPr lang="tr-TR" dirty="0" err="1"/>
              <a:t>mmHg</a:t>
            </a:r>
            <a:r>
              <a:rPr lang="tr-TR" dirty="0"/>
              <a:t>) düzelmeyen hastalarda </a:t>
            </a:r>
            <a:r>
              <a:rPr lang="tr-TR" dirty="0" err="1"/>
              <a:t>antihipertansif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tedavi başlanmalıdır.</a:t>
            </a:r>
          </a:p>
          <a:p>
            <a:pPr marL="0" indent="0">
              <a:buNone/>
            </a:pPr>
            <a:r>
              <a:rPr lang="tr-TR" dirty="0"/>
              <a:t>• Tedavide tercih edilecek ilaç grupları beta </a:t>
            </a:r>
            <a:r>
              <a:rPr lang="tr-TR" dirty="0" err="1"/>
              <a:t>bloker</a:t>
            </a:r>
            <a:r>
              <a:rPr lang="tr-TR" dirty="0"/>
              <a:t>, ACE inhibitörü,</a:t>
            </a:r>
          </a:p>
          <a:p>
            <a:pPr marL="0" indent="0">
              <a:buNone/>
            </a:pPr>
            <a:r>
              <a:rPr lang="tr-TR" dirty="0"/>
              <a:t>ARB veya </a:t>
            </a:r>
            <a:r>
              <a:rPr lang="tr-TR" dirty="0" err="1"/>
              <a:t>KKB’dir</a:t>
            </a:r>
            <a:r>
              <a:rPr lang="tr-T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0716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Kalp Yetersizliği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sz="3200" b="1" dirty="0"/>
              <a:t>Kalp yetersizliğinde (DEF-KY veya KEF-KY):</a:t>
            </a:r>
          </a:p>
          <a:p>
            <a:pPr marL="0" indent="0">
              <a:buNone/>
            </a:pPr>
            <a:r>
              <a:rPr lang="tr-TR" dirty="0"/>
              <a:t>• KB &gt;140/90mmHg ise </a:t>
            </a:r>
            <a:r>
              <a:rPr lang="tr-TR" dirty="0" err="1"/>
              <a:t>non</a:t>
            </a:r>
            <a:r>
              <a:rPr lang="tr-TR" dirty="0"/>
              <a:t>-farmakolojik tedavi ve ilaç tedavisi</a:t>
            </a:r>
          </a:p>
          <a:p>
            <a:pPr marL="0" indent="0">
              <a:buNone/>
            </a:pPr>
            <a:r>
              <a:rPr lang="tr-TR" dirty="0"/>
              <a:t>beraber başlanır.</a:t>
            </a:r>
          </a:p>
          <a:p>
            <a:pPr marL="0" indent="0">
              <a:buNone/>
            </a:pPr>
            <a:r>
              <a:rPr lang="tr-TR" dirty="0"/>
              <a:t>• Artmış KB (SKB 130-139 </a:t>
            </a:r>
            <a:r>
              <a:rPr lang="tr-TR" dirty="0" err="1"/>
              <a:t>mmHg</a:t>
            </a:r>
            <a:r>
              <a:rPr lang="tr-TR" dirty="0"/>
              <a:t>, DKB: 80-89 </a:t>
            </a:r>
            <a:r>
              <a:rPr lang="tr-TR" dirty="0" err="1"/>
              <a:t>mmHg</a:t>
            </a:r>
            <a:r>
              <a:rPr lang="tr-TR" dirty="0"/>
              <a:t>) olan ve 3</a:t>
            </a:r>
          </a:p>
          <a:p>
            <a:pPr marL="0" indent="0">
              <a:buNone/>
            </a:pPr>
            <a:r>
              <a:rPr lang="tr-TR" dirty="0"/>
              <a:t>aylık </a:t>
            </a:r>
            <a:r>
              <a:rPr lang="tr-TR" dirty="0" err="1"/>
              <a:t>non</a:t>
            </a:r>
            <a:r>
              <a:rPr lang="tr-TR" dirty="0"/>
              <a:t>-farmakolojik tedaviye rağmen düzelmeyen</a:t>
            </a:r>
          </a:p>
          <a:p>
            <a:pPr marL="0" indent="0">
              <a:buNone/>
            </a:pPr>
            <a:r>
              <a:rPr lang="tr-TR" dirty="0"/>
              <a:t>hastalarda </a:t>
            </a:r>
            <a:r>
              <a:rPr lang="tr-TR" dirty="0" err="1"/>
              <a:t>antihipertansif</a:t>
            </a:r>
            <a:r>
              <a:rPr lang="tr-TR" dirty="0"/>
              <a:t> tedavi başlanmalıdır</a:t>
            </a:r>
          </a:p>
        </p:txBody>
      </p:sp>
    </p:spTree>
    <p:extLst>
      <p:ext uri="{BB962C8B-B14F-4D97-AF65-F5344CB8AC3E}">
        <p14:creationId xmlns:p14="http://schemas.microsoft.com/office/powerpoint/2010/main" val="175072433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Kalp Yetersizliği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sz="3200" b="1" dirty="0"/>
              <a:t>Düşük </a:t>
            </a:r>
            <a:r>
              <a:rPr lang="tr-TR" sz="3200" b="1" dirty="0" err="1"/>
              <a:t>ejeksiyon</a:t>
            </a:r>
            <a:r>
              <a:rPr lang="tr-TR" sz="3200" b="1" dirty="0"/>
              <a:t> </a:t>
            </a:r>
            <a:r>
              <a:rPr lang="tr-TR" sz="3200" b="1" dirty="0" err="1"/>
              <a:t>fraksiyonlu</a:t>
            </a:r>
            <a:r>
              <a:rPr lang="tr-TR" sz="3200" b="1" dirty="0"/>
              <a:t> kalp yetersizliğinde (DEF-KY):</a:t>
            </a:r>
          </a:p>
          <a:p>
            <a:pPr marL="0" indent="0">
              <a:buNone/>
            </a:pPr>
            <a:r>
              <a:rPr lang="tr-TR" dirty="0"/>
              <a:t>• ACEİ (eğer </a:t>
            </a:r>
            <a:r>
              <a:rPr lang="tr-TR" dirty="0" err="1"/>
              <a:t>tolere</a:t>
            </a:r>
            <a:r>
              <a:rPr lang="tr-TR" dirty="0"/>
              <a:t> edilemiyorsa </a:t>
            </a:r>
            <a:r>
              <a:rPr lang="tr-TR" dirty="0" err="1"/>
              <a:t>ARB’ler</a:t>
            </a:r>
            <a:r>
              <a:rPr lang="tr-TR" dirty="0"/>
              <a:t>), beta </a:t>
            </a:r>
            <a:r>
              <a:rPr lang="tr-TR" dirty="0" err="1"/>
              <a:t>bloker</a:t>
            </a:r>
            <a:r>
              <a:rPr lang="tr-TR" dirty="0"/>
              <a:t>, ARNİ, MRA,</a:t>
            </a:r>
          </a:p>
          <a:p>
            <a:pPr marL="0" indent="0">
              <a:buNone/>
            </a:pPr>
            <a:r>
              <a:rPr lang="tr-TR" dirty="0"/>
              <a:t>SGLT2 inhibitörleri gibi ajanların </a:t>
            </a:r>
            <a:r>
              <a:rPr lang="tr-TR" dirty="0" err="1"/>
              <a:t>mortalite</a:t>
            </a:r>
            <a:r>
              <a:rPr lang="tr-TR" dirty="0"/>
              <a:t> ve </a:t>
            </a:r>
            <a:r>
              <a:rPr lang="tr-TR" dirty="0" err="1"/>
              <a:t>morbiditeyi</a:t>
            </a:r>
            <a:r>
              <a:rPr lang="tr-TR" dirty="0"/>
              <a:t> azalttığı</a:t>
            </a:r>
          </a:p>
          <a:p>
            <a:pPr marL="0" indent="0">
              <a:buNone/>
            </a:pPr>
            <a:r>
              <a:rPr lang="tr-TR" dirty="0"/>
              <a:t>gösterilmiştir.</a:t>
            </a:r>
          </a:p>
          <a:p>
            <a:pPr marL="0" indent="0">
              <a:buNone/>
            </a:pPr>
            <a:r>
              <a:rPr lang="tr-TR" dirty="0"/>
              <a:t>• Bu tedavilerin kullanmasına rağmen halen KB yüksekse sıvı</a:t>
            </a:r>
          </a:p>
          <a:p>
            <a:pPr marL="0" indent="0">
              <a:buNone/>
            </a:pPr>
            <a:r>
              <a:rPr lang="tr-TR" dirty="0"/>
              <a:t>dengesini yönetmek için ek </a:t>
            </a:r>
            <a:r>
              <a:rPr lang="tr-TR" dirty="0" err="1"/>
              <a:t>diüretik</a:t>
            </a:r>
            <a:r>
              <a:rPr lang="tr-TR" dirty="0"/>
              <a:t> tedavisi ve </a:t>
            </a:r>
            <a:r>
              <a:rPr lang="tr-TR" dirty="0" err="1"/>
              <a:t>dihidropiridin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grubu KKB kullanılabilir.</a:t>
            </a:r>
          </a:p>
        </p:txBody>
      </p:sp>
    </p:spTree>
    <p:extLst>
      <p:ext uri="{BB962C8B-B14F-4D97-AF65-F5344CB8AC3E}">
        <p14:creationId xmlns:p14="http://schemas.microsoft.com/office/powerpoint/2010/main" val="367131846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Kalp Yetersizliği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sz="3200" b="1" dirty="0"/>
              <a:t>Korunmuş </a:t>
            </a:r>
            <a:r>
              <a:rPr lang="tr-TR" sz="3200" b="1" dirty="0" err="1"/>
              <a:t>ejeksiyon</a:t>
            </a:r>
            <a:r>
              <a:rPr lang="tr-TR" sz="3200" b="1" dirty="0"/>
              <a:t> </a:t>
            </a:r>
            <a:r>
              <a:rPr lang="tr-TR" sz="3200" b="1" dirty="0" err="1"/>
              <a:t>fraksiyonlu</a:t>
            </a:r>
            <a:r>
              <a:rPr lang="tr-TR" sz="3200" b="1" dirty="0"/>
              <a:t> kalp yetersizliğinde (KEF-KY):</a:t>
            </a:r>
          </a:p>
          <a:p>
            <a:pPr marL="0" indent="0">
              <a:buNone/>
            </a:pPr>
            <a:r>
              <a:rPr lang="tr-TR" dirty="0"/>
              <a:t>• Eşlik eden hastalıklara ve hasta özelliklerine göre </a:t>
            </a:r>
            <a:r>
              <a:rPr lang="tr-TR" dirty="0" err="1"/>
              <a:t>antihipertansif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tedavi verilir.</a:t>
            </a:r>
          </a:p>
          <a:p>
            <a:pPr marL="0" indent="0">
              <a:buNone/>
            </a:pPr>
            <a:r>
              <a:rPr lang="tr-TR" dirty="0"/>
              <a:t>• Ayrıca bu hastalarda KV koruma için mutlak kullanılan SGLT2</a:t>
            </a:r>
          </a:p>
          <a:p>
            <a:pPr marL="0" indent="0">
              <a:buNone/>
            </a:pPr>
            <a:r>
              <a:rPr lang="tr-TR" dirty="0"/>
              <a:t>inhibitörlerinin, KB düşüşüne de etkisi vardır.</a:t>
            </a:r>
          </a:p>
        </p:txBody>
      </p:sp>
    </p:spTree>
    <p:extLst>
      <p:ext uri="{BB962C8B-B14F-4D97-AF65-F5344CB8AC3E}">
        <p14:creationId xmlns:p14="http://schemas.microsoft.com/office/powerpoint/2010/main" val="333499938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Gebeliğin </a:t>
            </a:r>
            <a:r>
              <a:rPr lang="tr-TR" b="1" dirty="0" err="1"/>
              <a:t>Hipertansif</a:t>
            </a:r>
            <a:r>
              <a:rPr lang="tr-TR" b="1" dirty="0"/>
              <a:t> Bozukluğu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• </a:t>
            </a:r>
            <a:r>
              <a:rPr lang="tr-TR" dirty="0" smtClean="0"/>
              <a:t>Tanıda </a:t>
            </a:r>
            <a:r>
              <a:rPr lang="tr-TR" dirty="0"/>
              <a:t>özellikle 24 saatlik </a:t>
            </a:r>
            <a:r>
              <a:rPr lang="tr-TR" dirty="0" err="1"/>
              <a:t>ambulatuar</a:t>
            </a:r>
            <a:r>
              <a:rPr lang="tr-TR" dirty="0"/>
              <a:t> KB ölçümü önerilmektedir.</a:t>
            </a:r>
          </a:p>
          <a:p>
            <a:pPr marL="0" indent="0">
              <a:buNone/>
            </a:pPr>
            <a:r>
              <a:rPr lang="tr-TR" dirty="0"/>
              <a:t>• Gebeliğe özel bir eşik KB değeri olmadığı için normal popülasyon</a:t>
            </a:r>
          </a:p>
          <a:p>
            <a:pPr marL="0" indent="0">
              <a:buNone/>
            </a:pPr>
            <a:r>
              <a:rPr lang="tr-TR" dirty="0"/>
              <a:t>değerleri kullanılması tavsiye </a:t>
            </a:r>
            <a:r>
              <a:rPr lang="tr-TR" dirty="0" smtClean="0"/>
              <a:t>edilmektedir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• 140/90 </a:t>
            </a:r>
            <a:r>
              <a:rPr lang="tr-TR" dirty="0" err="1"/>
              <a:t>mmHg</a:t>
            </a:r>
            <a:r>
              <a:rPr lang="tr-TR" dirty="0"/>
              <a:t> üstünde tedavi başlanabileceği ve hedefin ise 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&lt;140/80-90 </a:t>
            </a:r>
            <a:r>
              <a:rPr lang="tr-TR" dirty="0" err="1" smtClean="0"/>
              <a:t>mmHg</a:t>
            </a:r>
            <a:r>
              <a:rPr lang="tr-TR" dirty="0" smtClean="0"/>
              <a:t> </a:t>
            </a:r>
            <a:r>
              <a:rPr lang="tr-TR" dirty="0"/>
              <a:t>olabileceği </a:t>
            </a:r>
            <a:r>
              <a:rPr lang="tr-TR" dirty="0" smtClean="0"/>
              <a:t>düşünülmektedir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302869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44237" y="-105930"/>
            <a:ext cx="10515600" cy="1325563"/>
          </a:xfrm>
        </p:spPr>
        <p:txBody>
          <a:bodyPr/>
          <a:lstStyle/>
          <a:p>
            <a:r>
              <a:rPr lang="tr-TR" b="1" dirty="0"/>
              <a:t>Gebelik ve </a:t>
            </a:r>
            <a:r>
              <a:rPr lang="tr-TR" b="1" dirty="0" err="1"/>
              <a:t>Laktasyonda</a:t>
            </a:r>
            <a:r>
              <a:rPr lang="tr-TR" b="1" dirty="0"/>
              <a:t> Hipertansiyon Tedavisi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4236" y="1049769"/>
            <a:ext cx="8388927" cy="5708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42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4593912-F509-1D05-6C0A-E9CF58AF1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092" y="814779"/>
            <a:ext cx="3241963" cy="5716319"/>
          </a:xfrm>
        </p:spPr>
        <p:txBody>
          <a:bodyPr>
            <a:normAutofit/>
          </a:bodyPr>
          <a:lstStyle/>
          <a:p>
            <a:r>
              <a:rPr lang="tr-TR" dirty="0"/>
              <a:t>Yaşla HT sıklığının belirgin arttığı </a:t>
            </a:r>
            <a:r>
              <a:rPr lang="tr-TR" dirty="0" smtClean="0"/>
              <a:t>gösterilmiştir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err="1"/>
              <a:t>Prevalans</a:t>
            </a:r>
            <a:r>
              <a:rPr lang="tr-TR" dirty="0"/>
              <a:t> </a:t>
            </a:r>
            <a:r>
              <a:rPr lang="tr-TR" dirty="0" smtClean="0"/>
              <a:t>             yaş </a:t>
            </a:r>
            <a:r>
              <a:rPr lang="tr-TR" dirty="0"/>
              <a:t>arttıkça artmaktadır ve </a:t>
            </a:r>
            <a:r>
              <a:rPr lang="tr-TR" dirty="0" smtClean="0"/>
              <a:t>    80 </a:t>
            </a:r>
            <a:r>
              <a:rPr lang="tr-TR" dirty="0"/>
              <a:t>yaş ve üzeri bireylerin neredeyse %80’ini etkilemektedir. </a:t>
            </a:r>
          </a:p>
          <a:p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D21D3D65-FA07-119A-0ADF-0E93FC5AB1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532081"/>
            <a:ext cx="8133703" cy="609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91759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F38BE8-2DDD-0601-3CB1-DA08D783FC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35BF4EB-755E-A431-6814-8E4BD8055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412" y="143019"/>
            <a:ext cx="10515600" cy="1325563"/>
          </a:xfrm>
        </p:spPr>
        <p:txBody>
          <a:bodyPr/>
          <a:lstStyle/>
          <a:p>
            <a:r>
              <a:rPr lang="tr-TR" b="1" dirty="0"/>
              <a:t>Özel hasta gruplarında HT tedavisi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4E035BC-DA54-BCFA-F5AB-EA0C63A65D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8582"/>
            <a:ext cx="10440025" cy="48850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cap="none" dirty="0">
                <a:solidFill>
                  <a:srgbClr val="00B0F0"/>
                </a:solidFill>
                <a:cs typeface="Arial" panose="020B0604020202020204" pitchFamily="34" charset="0"/>
              </a:rPr>
              <a:t>Gebelik ve </a:t>
            </a:r>
            <a:r>
              <a:rPr lang="tr-TR" cap="none" dirty="0" err="1">
                <a:solidFill>
                  <a:srgbClr val="00B0F0"/>
                </a:solidFill>
                <a:cs typeface="Arial" panose="020B0604020202020204" pitchFamily="34" charset="0"/>
              </a:rPr>
              <a:t>Laktasyon</a:t>
            </a:r>
            <a:endParaRPr lang="tr-TR" cap="none" dirty="0">
              <a:solidFill>
                <a:srgbClr val="00B0F0"/>
              </a:solidFill>
              <a:cs typeface="Arial" panose="020B0604020202020204" pitchFamily="34" charset="0"/>
            </a:endParaRPr>
          </a:p>
          <a:p>
            <a:r>
              <a:rPr lang="tr-TR" cap="none" dirty="0">
                <a:cs typeface="Arial" panose="020B0604020202020204" pitchFamily="34" charset="0"/>
              </a:rPr>
              <a:t>Gebelikte kan basıncının </a:t>
            </a:r>
            <a:r>
              <a:rPr lang="tr-TR" cap="none" dirty="0">
                <a:solidFill>
                  <a:srgbClr val="FF0000"/>
                </a:solidFill>
                <a:cs typeface="Arial" panose="020B0604020202020204" pitchFamily="34" charset="0"/>
              </a:rPr>
              <a:t>≥150/95 </a:t>
            </a:r>
            <a:r>
              <a:rPr lang="tr-TR" cap="none" dirty="0" err="1">
                <a:solidFill>
                  <a:srgbClr val="FF0000"/>
                </a:solidFill>
                <a:cs typeface="Arial" panose="020B0604020202020204" pitchFamily="34" charset="0"/>
              </a:rPr>
              <a:t>mmHg</a:t>
            </a:r>
            <a:r>
              <a:rPr lang="tr-TR" cap="none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tr-TR" cap="none" dirty="0">
                <a:cs typeface="Arial" panose="020B0604020202020204" pitchFamily="34" charset="0"/>
              </a:rPr>
              <a:t>olduğu gebelerde </a:t>
            </a:r>
            <a:r>
              <a:rPr lang="tr-TR" cap="none" dirty="0" err="1">
                <a:cs typeface="Arial" panose="020B0604020202020204" pitchFamily="34" charset="0"/>
              </a:rPr>
              <a:t>antihipertansif</a:t>
            </a:r>
            <a:r>
              <a:rPr lang="tr-TR" cap="none" dirty="0">
                <a:cs typeface="Arial" panose="020B0604020202020204" pitchFamily="34" charset="0"/>
              </a:rPr>
              <a:t> tedavinin başlanması önerilir </a:t>
            </a:r>
          </a:p>
          <a:p>
            <a:pPr marL="0" indent="0">
              <a:buNone/>
            </a:pPr>
            <a:r>
              <a:rPr lang="tr-TR" dirty="0">
                <a:cs typeface="Arial" panose="020B0604020202020204" pitchFamily="34" charset="0"/>
              </a:rPr>
              <a:t>   (ESC 2024 </a:t>
            </a:r>
            <a:r>
              <a:rPr lang="tr-TR" cap="none" dirty="0">
                <a:solidFill>
                  <a:srgbClr val="FF0000"/>
                </a:solidFill>
                <a:cs typeface="Arial" panose="020B0604020202020204" pitchFamily="34" charset="0"/>
              </a:rPr>
              <a:t>≥140/90 </a:t>
            </a:r>
            <a:r>
              <a:rPr lang="tr-TR" cap="none" dirty="0" err="1">
                <a:solidFill>
                  <a:srgbClr val="FF0000"/>
                </a:solidFill>
                <a:cs typeface="Arial" panose="020B0604020202020204" pitchFamily="34" charset="0"/>
              </a:rPr>
              <a:t>mmHg</a:t>
            </a:r>
            <a:r>
              <a:rPr lang="tr-TR" dirty="0">
                <a:cs typeface="Arial" panose="020B0604020202020204" pitchFamily="34" charset="0"/>
              </a:rPr>
              <a:t> )</a:t>
            </a:r>
            <a:endParaRPr lang="tr-TR" cap="none" dirty="0">
              <a:cs typeface="Arial" panose="020B0604020202020204" pitchFamily="34" charset="0"/>
            </a:endParaRPr>
          </a:p>
          <a:p>
            <a:r>
              <a:rPr lang="tr-TR" cap="none" dirty="0">
                <a:cs typeface="Arial" panose="020B0604020202020204" pitchFamily="34" charset="0"/>
              </a:rPr>
              <a:t>Hipertansiyon tanısı olan ve gebelik oluşan veya planlanan hastalarda </a:t>
            </a:r>
            <a:r>
              <a:rPr lang="tr-TR" cap="none" dirty="0" err="1">
                <a:cs typeface="Arial" panose="020B0604020202020204" pitchFamily="34" charset="0"/>
              </a:rPr>
              <a:t>antihipertansif</a:t>
            </a:r>
            <a:r>
              <a:rPr lang="tr-TR" cap="none" dirty="0">
                <a:cs typeface="Arial" panose="020B0604020202020204" pitchFamily="34" charset="0"/>
              </a:rPr>
              <a:t> tedavide aşağıdakiler kullanılmalıdır: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err="1">
                <a:cs typeface="Arial" panose="020B0604020202020204" pitchFamily="34" charset="0"/>
              </a:rPr>
              <a:t>M</a:t>
            </a:r>
            <a:r>
              <a:rPr lang="tr-TR" cap="none" dirty="0" err="1">
                <a:cs typeface="Arial" panose="020B0604020202020204" pitchFamily="34" charset="0"/>
              </a:rPr>
              <a:t>etildopa</a:t>
            </a:r>
            <a:r>
              <a:rPr lang="tr-TR" cap="none" dirty="0">
                <a:cs typeface="Arial" panose="020B0604020202020204" pitchFamily="34" charset="0"/>
              </a:rPr>
              <a:t>, </a:t>
            </a:r>
            <a:r>
              <a:rPr lang="tr-TR" cap="none" dirty="0" err="1">
                <a:cs typeface="Arial" panose="020B0604020202020204" pitchFamily="34" charset="0"/>
              </a:rPr>
              <a:t>labetolol</a:t>
            </a:r>
            <a:r>
              <a:rPr lang="tr-TR" cap="none" dirty="0">
                <a:cs typeface="Arial" panose="020B0604020202020204" pitchFamily="34" charset="0"/>
              </a:rPr>
              <a:t> veya </a:t>
            </a:r>
            <a:r>
              <a:rPr lang="tr-TR" cap="none" dirty="0" err="1">
                <a:cs typeface="Arial" panose="020B0604020202020204" pitchFamily="34" charset="0"/>
              </a:rPr>
              <a:t>nifedipin</a:t>
            </a:r>
            <a:r>
              <a:rPr lang="tr-TR" cap="none" dirty="0">
                <a:cs typeface="Arial" panose="020B0604020202020204" pitchFamily="34" charset="0"/>
              </a:rPr>
              <a:t> </a:t>
            </a:r>
          </a:p>
          <a:p>
            <a:r>
              <a:rPr lang="tr-TR" cap="none" dirty="0">
                <a:cs typeface="Arial" panose="020B0604020202020204" pitchFamily="34" charset="0"/>
              </a:rPr>
              <a:t>Zorlayıcı </a:t>
            </a:r>
            <a:r>
              <a:rPr lang="tr-TR" cap="none" dirty="0" err="1">
                <a:cs typeface="Arial" panose="020B0604020202020204" pitchFamily="34" charset="0"/>
              </a:rPr>
              <a:t>endikasyonlar</a:t>
            </a:r>
            <a:r>
              <a:rPr lang="tr-TR" cap="none" dirty="0">
                <a:cs typeface="Arial" panose="020B0604020202020204" pitchFamily="34" charset="0"/>
              </a:rPr>
              <a:t> olmadıkça </a:t>
            </a:r>
            <a:r>
              <a:rPr lang="tr-TR" cap="none" dirty="0" err="1">
                <a:cs typeface="Arial" panose="020B0604020202020204" pitchFamily="34" charset="0"/>
              </a:rPr>
              <a:t>diüretik</a:t>
            </a:r>
            <a:r>
              <a:rPr lang="tr-TR" cap="none" dirty="0">
                <a:cs typeface="Arial" panose="020B0604020202020204" pitchFamily="34" charset="0"/>
              </a:rPr>
              <a:t> kullanımından kaçınılmalıdır</a:t>
            </a:r>
          </a:p>
          <a:p>
            <a:r>
              <a:rPr lang="tr-TR" cap="none" dirty="0">
                <a:solidFill>
                  <a:srgbClr val="FF0000"/>
                </a:solidFill>
                <a:cs typeface="Arial" panose="020B0604020202020204" pitchFamily="34" charset="0"/>
              </a:rPr>
              <a:t>ACE inhibitörü </a:t>
            </a:r>
            <a:r>
              <a:rPr lang="tr-TR" cap="none" dirty="0">
                <a:cs typeface="Arial" panose="020B0604020202020204" pitchFamily="34" charset="0"/>
              </a:rPr>
              <a:t>ve </a:t>
            </a:r>
            <a:r>
              <a:rPr lang="tr-TR" cap="none" dirty="0">
                <a:solidFill>
                  <a:srgbClr val="FF0000"/>
                </a:solidFill>
                <a:cs typeface="Arial" panose="020B0604020202020204" pitchFamily="34" charset="0"/>
              </a:rPr>
              <a:t>ARB</a:t>
            </a:r>
            <a:r>
              <a:rPr lang="tr-TR" cap="none" dirty="0">
                <a:cs typeface="Arial" panose="020B0604020202020204" pitchFamily="34" charset="0"/>
              </a:rPr>
              <a:t> grubu ilaçların </a:t>
            </a:r>
            <a:r>
              <a:rPr lang="tr-TR" cap="none" dirty="0">
                <a:solidFill>
                  <a:srgbClr val="FF0000"/>
                </a:solidFill>
                <a:cs typeface="Arial" panose="020B0604020202020204" pitchFamily="34" charset="0"/>
              </a:rPr>
              <a:t>gebelikte</a:t>
            </a:r>
            <a:r>
              <a:rPr lang="tr-TR" cap="none" dirty="0">
                <a:cs typeface="Arial" panose="020B0604020202020204" pitchFamily="34" charset="0"/>
              </a:rPr>
              <a:t> kullanımları </a:t>
            </a:r>
            <a:r>
              <a:rPr lang="tr-TR" cap="none" dirty="0" err="1">
                <a:cs typeface="Arial" panose="020B0604020202020204" pitchFamily="34" charset="0"/>
              </a:rPr>
              <a:t>fetotoksik</a:t>
            </a:r>
            <a:r>
              <a:rPr lang="tr-TR" cap="none" dirty="0">
                <a:cs typeface="Arial" panose="020B0604020202020204" pitchFamily="34" charset="0"/>
              </a:rPr>
              <a:t> olmaları nedeniyle </a:t>
            </a:r>
            <a:r>
              <a:rPr lang="tr-TR" cap="none" dirty="0" err="1">
                <a:solidFill>
                  <a:srgbClr val="FF0000"/>
                </a:solidFill>
                <a:cs typeface="Arial" panose="020B0604020202020204" pitchFamily="34" charset="0"/>
              </a:rPr>
              <a:t>kontrendikedir</a:t>
            </a:r>
            <a:r>
              <a:rPr lang="tr-TR" cap="none" dirty="0">
                <a:cs typeface="Arial" panose="020B0604020202020204" pitchFamily="34" charset="0"/>
              </a:rPr>
              <a:t> </a:t>
            </a:r>
          </a:p>
          <a:p>
            <a:endParaRPr lang="tr-TR" sz="1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92074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7E7BF0-68D0-BD34-B39C-40A253F257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D4C83A0-5FF4-235A-F58D-97EEDCDF5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Özel hasta gruplarında HT tedavisi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D8A2904-44C7-54F3-E842-CB716E4AF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3" y="1990020"/>
            <a:ext cx="10842798" cy="43636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cap="none" dirty="0">
                <a:solidFill>
                  <a:srgbClr val="00B0F0"/>
                </a:solidFill>
                <a:cs typeface="Arial" panose="020B0604020202020204" pitchFamily="34" charset="0"/>
              </a:rPr>
              <a:t>Gebelik ve </a:t>
            </a:r>
            <a:r>
              <a:rPr lang="tr-TR" cap="none" dirty="0" err="1">
                <a:solidFill>
                  <a:srgbClr val="00B0F0"/>
                </a:solidFill>
                <a:cs typeface="Arial" panose="020B0604020202020204" pitchFamily="34" charset="0"/>
              </a:rPr>
              <a:t>Laktasyon</a:t>
            </a:r>
            <a:endParaRPr lang="tr-TR" cap="none" dirty="0">
              <a:solidFill>
                <a:srgbClr val="00B0F0"/>
              </a:solidFill>
              <a:cs typeface="Arial" panose="020B0604020202020204" pitchFamily="34" charset="0"/>
            </a:endParaRPr>
          </a:p>
          <a:p>
            <a:r>
              <a:rPr lang="tr-TR" cap="none" dirty="0" err="1">
                <a:solidFill>
                  <a:srgbClr val="FF0000"/>
                </a:solidFill>
                <a:cs typeface="Arial" panose="020B0604020202020204" pitchFamily="34" charset="0"/>
              </a:rPr>
              <a:t>Propranolol</a:t>
            </a:r>
            <a:r>
              <a:rPr lang="tr-TR" cap="none" dirty="0">
                <a:cs typeface="Arial" panose="020B0604020202020204" pitchFamily="34" charset="0"/>
              </a:rPr>
              <a:t> ve </a:t>
            </a:r>
            <a:r>
              <a:rPr lang="tr-TR" cap="none" dirty="0" err="1">
                <a:solidFill>
                  <a:srgbClr val="FF0000"/>
                </a:solidFill>
                <a:cs typeface="Arial" panose="020B0604020202020204" pitchFamily="34" charset="0"/>
              </a:rPr>
              <a:t>nifedipin’in</a:t>
            </a:r>
            <a:r>
              <a:rPr lang="tr-TR" cap="none" dirty="0">
                <a:cs typeface="Arial" panose="020B0604020202020204" pitchFamily="34" charset="0"/>
              </a:rPr>
              <a:t> anne sütündeki konsantrasyonu </a:t>
            </a:r>
            <a:r>
              <a:rPr lang="tr-TR" cap="none" dirty="0" err="1">
                <a:cs typeface="Arial" panose="020B0604020202020204" pitchFamily="34" charset="0"/>
              </a:rPr>
              <a:t>maternal</a:t>
            </a:r>
            <a:r>
              <a:rPr lang="tr-TR" cap="none" dirty="0">
                <a:cs typeface="Arial" panose="020B0604020202020204" pitchFamily="34" charset="0"/>
              </a:rPr>
              <a:t> plazma ile aynıdır. Bu nedenle, bu iki ilaç </a:t>
            </a:r>
            <a:r>
              <a:rPr lang="tr-TR" cap="none" dirty="0" err="1">
                <a:solidFill>
                  <a:srgbClr val="FF0000"/>
                </a:solidFill>
                <a:cs typeface="Arial" panose="020B0604020202020204" pitchFamily="34" charset="0"/>
              </a:rPr>
              <a:t>laktasyonda</a:t>
            </a:r>
            <a:r>
              <a:rPr lang="tr-TR" cap="none" dirty="0">
                <a:cs typeface="Arial" panose="020B0604020202020204" pitchFamily="34" charset="0"/>
              </a:rPr>
              <a:t> mümkünse </a:t>
            </a:r>
            <a:r>
              <a:rPr lang="tr-TR" cap="none" dirty="0">
                <a:solidFill>
                  <a:srgbClr val="FF0000"/>
                </a:solidFill>
                <a:cs typeface="Arial" panose="020B0604020202020204" pitchFamily="34" charset="0"/>
              </a:rPr>
              <a:t>kullanılmamalı</a:t>
            </a:r>
          </a:p>
          <a:p>
            <a:endParaRPr lang="tr-TR" cap="none" dirty="0">
              <a:cs typeface="Arial" panose="020B0604020202020204" pitchFamily="34" charset="0"/>
            </a:endParaRPr>
          </a:p>
          <a:p>
            <a:r>
              <a:rPr lang="tr-TR" cap="none" dirty="0" err="1">
                <a:solidFill>
                  <a:srgbClr val="FF0000"/>
                </a:solidFill>
                <a:cs typeface="Arial" panose="020B0604020202020204" pitchFamily="34" charset="0"/>
              </a:rPr>
              <a:t>Metildopa’nın</a:t>
            </a:r>
            <a:r>
              <a:rPr lang="tr-TR" cap="none" dirty="0">
                <a:cs typeface="Arial" panose="020B0604020202020204" pitchFamily="34" charset="0"/>
              </a:rPr>
              <a:t> </a:t>
            </a:r>
            <a:r>
              <a:rPr lang="tr-TR" b="1" cap="none" dirty="0" err="1">
                <a:cs typeface="Arial" panose="020B0604020202020204" pitchFamily="34" charset="0"/>
              </a:rPr>
              <a:t>postpartum</a:t>
            </a:r>
            <a:r>
              <a:rPr lang="tr-TR" b="1" cap="none" dirty="0">
                <a:cs typeface="Arial" panose="020B0604020202020204" pitchFamily="34" charset="0"/>
              </a:rPr>
              <a:t> depresyonla </a:t>
            </a:r>
            <a:r>
              <a:rPr lang="tr-TR" cap="none" dirty="0">
                <a:cs typeface="Arial" panose="020B0604020202020204" pitchFamily="34" charset="0"/>
              </a:rPr>
              <a:t>ilişkili olabileceği için </a:t>
            </a:r>
            <a:r>
              <a:rPr lang="tr-TR" cap="none" dirty="0" err="1">
                <a:solidFill>
                  <a:srgbClr val="FF0000"/>
                </a:solidFill>
                <a:cs typeface="Arial" panose="020B0604020202020204" pitchFamily="34" charset="0"/>
              </a:rPr>
              <a:t>laktasyonda</a:t>
            </a:r>
            <a:r>
              <a:rPr lang="tr-TR" cap="none" dirty="0">
                <a:cs typeface="Arial" panose="020B0604020202020204" pitchFamily="34" charset="0"/>
              </a:rPr>
              <a:t> </a:t>
            </a:r>
            <a:r>
              <a:rPr lang="tr-TR" cap="none" dirty="0">
                <a:solidFill>
                  <a:srgbClr val="FF0000"/>
                </a:solidFill>
                <a:cs typeface="Arial" panose="020B0604020202020204" pitchFamily="34" charset="0"/>
              </a:rPr>
              <a:t>kullanılmamalı</a:t>
            </a:r>
          </a:p>
          <a:p>
            <a:endParaRPr lang="tr-TR" sz="1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57494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014F4B2-52F9-4CA0-BBC8-D939664E2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019"/>
            <a:ext cx="10515600" cy="1325563"/>
          </a:xfrm>
        </p:spPr>
        <p:txBody>
          <a:bodyPr/>
          <a:lstStyle/>
          <a:p>
            <a:r>
              <a:rPr lang="tr-TR" b="1" dirty="0"/>
              <a:t>Takip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3D9B6A8-55DE-4430-91F7-535DE886E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9817" y="1468582"/>
            <a:ext cx="10751128" cy="4516581"/>
          </a:xfrm>
        </p:spPr>
        <p:txBody>
          <a:bodyPr>
            <a:normAutofit/>
          </a:bodyPr>
          <a:lstStyle/>
          <a:p>
            <a:r>
              <a:rPr lang="tr-TR" cap="none" dirty="0">
                <a:cs typeface="Arial" panose="020B0604020202020204" pitchFamily="34" charset="0"/>
              </a:rPr>
              <a:t>Bir </a:t>
            </a:r>
            <a:r>
              <a:rPr lang="tr-TR" cap="none" dirty="0" err="1">
                <a:cs typeface="Arial" panose="020B0604020202020204" pitchFamily="34" charset="0"/>
              </a:rPr>
              <a:t>antihipertansif</a:t>
            </a:r>
            <a:r>
              <a:rPr lang="tr-TR" cap="none" dirty="0">
                <a:cs typeface="Arial" panose="020B0604020202020204" pitchFamily="34" charset="0"/>
              </a:rPr>
              <a:t> ilaçtan beklenen </a:t>
            </a:r>
            <a:r>
              <a:rPr lang="tr-TR" cap="none" dirty="0">
                <a:solidFill>
                  <a:srgbClr val="FF0000"/>
                </a:solidFill>
                <a:cs typeface="Arial" panose="020B0604020202020204" pitchFamily="34" charset="0"/>
              </a:rPr>
              <a:t>etki</a:t>
            </a:r>
            <a:r>
              <a:rPr lang="tr-TR" cap="none" dirty="0">
                <a:cs typeface="Arial" panose="020B0604020202020204" pitchFamily="34" charset="0"/>
              </a:rPr>
              <a:t>nin önemli miktarı </a:t>
            </a:r>
            <a:r>
              <a:rPr lang="tr-TR" cap="none" dirty="0">
                <a:solidFill>
                  <a:srgbClr val="FF0000"/>
                </a:solidFill>
                <a:cs typeface="Arial" panose="020B0604020202020204" pitchFamily="34" charset="0"/>
              </a:rPr>
              <a:t>3–4 hafta </a:t>
            </a:r>
            <a:r>
              <a:rPr lang="tr-TR" cap="none" dirty="0">
                <a:cs typeface="Arial" panose="020B0604020202020204" pitchFamily="34" charset="0"/>
              </a:rPr>
              <a:t>içinde çıkar. </a:t>
            </a:r>
          </a:p>
          <a:p>
            <a:endParaRPr lang="tr-TR" cap="none" dirty="0">
              <a:cs typeface="Arial" panose="020B0604020202020204" pitchFamily="34" charset="0"/>
            </a:endParaRPr>
          </a:p>
          <a:p>
            <a:r>
              <a:rPr lang="tr-TR" cap="none" dirty="0">
                <a:cs typeface="Arial" panose="020B0604020202020204" pitchFamily="34" charset="0"/>
              </a:rPr>
              <a:t>Bu nedenle </a:t>
            </a:r>
            <a:r>
              <a:rPr lang="tr-TR" cap="none" dirty="0" err="1">
                <a:cs typeface="Arial" panose="020B0604020202020204" pitchFamily="34" charset="0"/>
              </a:rPr>
              <a:t>antihipertansif</a:t>
            </a:r>
            <a:r>
              <a:rPr lang="tr-TR" cap="none" dirty="0">
                <a:cs typeface="Arial" panose="020B0604020202020204" pitchFamily="34" charset="0"/>
              </a:rPr>
              <a:t> ilaç tedavisi başlanan veya tedavi rejiminde değişiklik yapılan hastalarda KB kontrolünün sağlanıp sağlanmadığı 3–4 hafta sonraki kontrolde değerlendirilmelidir. </a:t>
            </a:r>
          </a:p>
          <a:p>
            <a:endParaRPr lang="tr-TR" cap="none" dirty="0">
              <a:cs typeface="Arial" panose="020B0604020202020204" pitchFamily="34" charset="0"/>
            </a:endParaRPr>
          </a:p>
          <a:p>
            <a:r>
              <a:rPr lang="tr-TR" cap="none" dirty="0">
                <a:cs typeface="Arial" panose="020B0604020202020204" pitchFamily="34" charset="0"/>
              </a:rPr>
              <a:t>İlaç bu süre içerisinde hiç etki göstermezse, başka bir </a:t>
            </a:r>
            <a:r>
              <a:rPr lang="tr-TR" cap="none" dirty="0" err="1">
                <a:cs typeface="Arial" panose="020B0604020202020204" pitchFamily="34" charset="0"/>
              </a:rPr>
              <a:t>antihipertansif</a:t>
            </a:r>
            <a:r>
              <a:rPr lang="tr-TR" cap="none" dirty="0">
                <a:cs typeface="Arial" panose="020B0604020202020204" pitchFamily="34" charset="0"/>
              </a:rPr>
              <a:t> gruba veya kombinasyon tedavisine geçilmesi önerilir. </a:t>
            </a:r>
          </a:p>
          <a:p>
            <a:pPr marL="0" indent="0">
              <a:buNone/>
            </a:pPr>
            <a:endParaRPr lang="tr-TR" sz="2200" cap="none" dirty="0"/>
          </a:p>
        </p:txBody>
      </p:sp>
    </p:spTree>
    <p:extLst>
      <p:ext uri="{BB962C8B-B14F-4D97-AF65-F5344CB8AC3E}">
        <p14:creationId xmlns:p14="http://schemas.microsoft.com/office/powerpoint/2010/main" val="32706192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014F4B2-52F9-4CA0-BBC8-D939664E2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Takip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3D9B6A8-55DE-4430-91F7-535DE886E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3" y="1990021"/>
            <a:ext cx="10364452" cy="3424107"/>
          </a:xfrm>
        </p:spPr>
        <p:txBody>
          <a:bodyPr>
            <a:normAutofit/>
          </a:bodyPr>
          <a:lstStyle/>
          <a:p>
            <a:pPr algn="just"/>
            <a:r>
              <a:rPr lang="tr-TR" cap="none" dirty="0">
                <a:cs typeface="Arial" panose="020B0604020202020204" pitchFamily="34" charset="0"/>
              </a:rPr>
              <a:t>Hastalar, imkanları varsa ev KB ölçümlerini yaptırarak kontrole çağrılmalıdır. </a:t>
            </a:r>
          </a:p>
          <a:p>
            <a:pPr algn="just"/>
            <a:endParaRPr lang="tr-TR" cap="none" dirty="0">
              <a:cs typeface="Arial" panose="020B0604020202020204" pitchFamily="34" charset="0"/>
            </a:endParaRPr>
          </a:p>
          <a:p>
            <a:pPr algn="just"/>
            <a:r>
              <a:rPr lang="tr-TR" cap="none" dirty="0">
                <a:cs typeface="Arial" panose="020B0604020202020204" pitchFamily="34" charset="0"/>
              </a:rPr>
              <a:t>Kontrolde ilaçların yan etkileri de mutlaka değerlendirilmelidir.</a:t>
            </a:r>
          </a:p>
          <a:p>
            <a:pPr marL="0" indent="0">
              <a:buNone/>
            </a:pPr>
            <a:endParaRPr lang="tr-TR" sz="2200" cap="none" dirty="0"/>
          </a:p>
        </p:txBody>
      </p:sp>
    </p:spTree>
    <p:extLst>
      <p:ext uri="{BB962C8B-B14F-4D97-AF65-F5344CB8AC3E}">
        <p14:creationId xmlns:p14="http://schemas.microsoft.com/office/powerpoint/2010/main" val="22920016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014F4B2-52F9-4CA0-BBC8-D939664E2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Takip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3D9B6A8-55DE-4430-91F7-535DE886E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3" y="1990021"/>
            <a:ext cx="10364452" cy="3424107"/>
          </a:xfrm>
        </p:spPr>
        <p:txBody>
          <a:bodyPr/>
          <a:lstStyle/>
          <a:p>
            <a:pPr marL="0" indent="0">
              <a:buNone/>
            </a:pPr>
            <a:r>
              <a:rPr lang="tr-TR" b="1" cap="none" dirty="0">
                <a:cs typeface="Arial" panose="020B0604020202020204" pitchFamily="34" charset="0"/>
              </a:rPr>
              <a:t>Hipertansiyon tedavisinde başarılı olabilmenin temel şartları: </a:t>
            </a:r>
          </a:p>
          <a:p>
            <a:pPr lvl="1"/>
            <a:endParaRPr lang="tr-TR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tr-TR" cap="none" dirty="0">
                <a:cs typeface="Arial" panose="020B0604020202020204" pitchFamily="34" charset="0"/>
              </a:rPr>
              <a:t>Hastaların zamanında ve </a:t>
            </a:r>
            <a:r>
              <a:rPr lang="tr-TR" cap="none" dirty="0">
                <a:solidFill>
                  <a:srgbClr val="FF0000"/>
                </a:solidFill>
                <a:cs typeface="Arial" panose="020B0604020202020204" pitchFamily="34" charset="0"/>
              </a:rPr>
              <a:t>doğru tanı </a:t>
            </a:r>
            <a:r>
              <a:rPr lang="tr-TR" cap="none" dirty="0">
                <a:cs typeface="Arial" panose="020B0604020202020204" pitchFamily="34" charset="0"/>
              </a:rPr>
              <a:t>almasını sağlamak, </a:t>
            </a:r>
          </a:p>
          <a:p>
            <a:pPr lvl="1"/>
            <a:endParaRPr lang="tr-TR" cap="none" dirty="0">
              <a:cs typeface="Arial" panose="020B0604020202020204" pitchFamily="34" charset="0"/>
            </a:endParaRPr>
          </a:p>
          <a:p>
            <a:pPr lvl="1"/>
            <a:r>
              <a:rPr lang="tr-TR" cap="none" dirty="0">
                <a:solidFill>
                  <a:srgbClr val="FF0000"/>
                </a:solidFill>
                <a:cs typeface="Arial" panose="020B0604020202020204" pitchFamily="34" charset="0"/>
              </a:rPr>
              <a:t>Yaşam tarzı değişikliklerini </a:t>
            </a:r>
            <a:r>
              <a:rPr lang="tr-TR" cap="none" dirty="0">
                <a:cs typeface="Arial" panose="020B0604020202020204" pitchFamily="34" charset="0"/>
              </a:rPr>
              <a:t>etkin bir şekilde uygulamak, </a:t>
            </a:r>
          </a:p>
          <a:p>
            <a:pPr lvl="1"/>
            <a:endParaRPr lang="tr-TR" cap="none" dirty="0">
              <a:cs typeface="Arial" panose="020B0604020202020204" pitchFamily="34" charset="0"/>
            </a:endParaRPr>
          </a:p>
          <a:p>
            <a:pPr lvl="1"/>
            <a:r>
              <a:rPr lang="tr-TR" cap="none" dirty="0">
                <a:solidFill>
                  <a:srgbClr val="FF0000"/>
                </a:solidFill>
                <a:cs typeface="Arial" panose="020B0604020202020204" pitchFamily="34" charset="0"/>
              </a:rPr>
              <a:t>İlaç</a:t>
            </a:r>
            <a:r>
              <a:rPr lang="tr-TR" cap="none" dirty="0">
                <a:cs typeface="Arial" panose="020B0604020202020204" pitchFamily="34" charset="0"/>
              </a:rPr>
              <a:t> tedavisine </a:t>
            </a:r>
            <a:r>
              <a:rPr lang="tr-TR" cap="none" dirty="0">
                <a:solidFill>
                  <a:srgbClr val="FF0000"/>
                </a:solidFill>
                <a:cs typeface="Arial" panose="020B0604020202020204" pitchFamily="34" charset="0"/>
              </a:rPr>
              <a:t>zamanında</a:t>
            </a:r>
            <a:r>
              <a:rPr lang="tr-TR" cap="none" dirty="0">
                <a:cs typeface="Arial" panose="020B0604020202020204" pitchFamily="34" charset="0"/>
              </a:rPr>
              <a:t> başlamak ve mutlaka ilaç </a:t>
            </a:r>
            <a:r>
              <a:rPr lang="tr-TR" cap="none" dirty="0">
                <a:solidFill>
                  <a:srgbClr val="FF0000"/>
                </a:solidFill>
                <a:cs typeface="Arial" panose="020B0604020202020204" pitchFamily="34" charset="0"/>
              </a:rPr>
              <a:t>uyumunu</a:t>
            </a:r>
            <a:r>
              <a:rPr lang="tr-TR" cap="none" dirty="0">
                <a:cs typeface="Arial" panose="020B0604020202020204" pitchFamily="34" charset="0"/>
              </a:rPr>
              <a:t> sağlamaktır. </a:t>
            </a:r>
          </a:p>
          <a:p>
            <a:pPr marL="0" indent="0">
              <a:buNone/>
            </a:pPr>
            <a:endParaRPr lang="tr-TR" cap="none" dirty="0"/>
          </a:p>
        </p:txBody>
      </p:sp>
    </p:spTree>
    <p:extLst>
      <p:ext uri="{BB962C8B-B14F-4D97-AF65-F5344CB8AC3E}">
        <p14:creationId xmlns:p14="http://schemas.microsoft.com/office/powerpoint/2010/main" val="173541605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014F4B2-52F9-4CA0-BBC8-D939664E2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/>
              <a:t>İLAÇ UYUMU VE KAN BASINCI KONTROLÜNÜN İYİLEŞTİRİLMESİ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3D9B6A8-55DE-4430-91F7-535DE886E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164" y="1990021"/>
            <a:ext cx="10627061" cy="4258379"/>
          </a:xfrm>
        </p:spPr>
        <p:txBody>
          <a:bodyPr>
            <a:normAutofit/>
          </a:bodyPr>
          <a:lstStyle/>
          <a:p>
            <a:pPr algn="just"/>
            <a:r>
              <a:rPr lang="tr-TR" cap="none" dirty="0">
                <a:cs typeface="Arial" panose="020B0604020202020204" pitchFamily="34" charset="0"/>
              </a:rPr>
              <a:t>Hastanın hastalığını anlamasına yardımcı olunmalı ve bilgilendirme için gerekirse yazılı kaynaklar temin edilmelidir.</a:t>
            </a:r>
          </a:p>
          <a:p>
            <a:pPr algn="just"/>
            <a:endParaRPr lang="tr-TR" cap="none" dirty="0">
              <a:cs typeface="Arial" panose="020B0604020202020204" pitchFamily="34" charset="0"/>
            </a:endParaRPr>
          </a:p>
          <a:p>
            <a:pPr algn="just"/>
            <a:r>
              <a:rPr lang="tr-TR" cap="none" dirty="0">
                <a:cs typeface="Arial" panose="020B0604020202020204" pitchFamily="34" charset="0"/>
              </a:rPr>
              <a:t>Yaşam tarzı önerilerinin ilaç tedavisi kadar önemli olduğu anlatılmalıdır. </a:t>
            </a:r>
          </a:p>
          <a:p>
            <a:pPr algn="just"/>
            <a:endParaRPr lang="tr-TR" cap="none" dirty="0">
              <a:cs typeface="Arial" panose="020B0604020202020204" pitchFamily="34" charset="0"/>
            </a:endParaRPr>
          </a:p>
          <a:p>
            <a:pPr algn="just"/>
            <a:r>
              <a:rPr lang="tr-TR" cap="none" dirty="0">
                <a:cs typeface="Arial" panose="020B0604020202020204" pitchFamily="34" charset="0"/>
              </a:rPr>
              <a:t>Hastalığın kronik olduğu, ilaçların sürekli alınması ve düzenli kontrollere gelinmesi gerektiği anlatılmalıdır. </a:t>
            </a:r>
          </a:p>
          <a:p>
            <a:pPr marL="0" indent="0">
              <a:buNone/>
            </a:pPr>
            <a:endParaRPr lang="tr-TR" sz="2200" cap="none" dirty="0"/>
          </a:p>
        </p:txBody>
      </p:sp>
    </p:spTree>
    <p:extLst>
      <p:ext uri="{BB962C8B-B14F-4D97-AF65-F5344CB8AC3E}">
        <p14:creationId xmlns:p14="http://schemas.microsoft.com/office/powerpoint/2010/main" val="83729981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014F4B2-52F9-4CA0-BBC8-D939664E2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/>
              <a:t>İLAÇ UYUMU VE KAN BASINCI KONTROLÜNÜN İYİLEŞTİRİLMESİ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3D9B6A8-55DE-4430-91F7-535DE886E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8131"/>
            <a:ext cx="10364452" cy="4706201"/>
          </a:xfrm>
        </p:spPr>
        <p:txBody>
          <a:bodyPr>
            <a:noAutofit/>
          </a:bodyPr>
          <a:lstStyle/>
          <a:p>
            <a:pPr algn="just"/>
            <a:r>
              <a:rPr lang="tr-TR" cap="none" dirty="0">
                <a:cs typeface="Arial" panose="020B0604020202020204" pitchFamily="34" charset="0"/>
              </a:rPr>
              <a:t>KB kontrolde olan hastalarda tıbbi başka bir gerekçe olmadıkça </a:t>
            </a:r>
            <a:r>
              <a:rPr lang="tr-TR" cap="none" dirty="0" err="1">
                <a:cs typeface="Arial" panose="020B0604020202020204" pitchFamily="34" charset="0"/>
              </a:rPr>
              <a:t>antihipertansif</a:t>
            </a:r>
            <a:r>
              <a:rPr lang="tr-TR" cap="none" dirty="0">
                <a:cs typeface="Arial" panose="020B0604020202020204" pitchFamily="34" charset="0"/>
              </a:rPr>
              <a:t> ilaç değişikliği yapılmamalıdır. </a:t>
            </a:r>
          </a:p>
          <a:p>
            <a:pPr algn="just"/>
            <a:endParaRPr lang="tr-TR" cap="none" dirty="0">
              <a:cs typeface="Arial" panose="020B0604020202020204" pitchFamily="34" charset="0"/>
            </a:endParaRPr>
          </a:p>
          <a:p>
            <a:pPr algn="just"/>
            <a:r>
              <a:rPr lang="tr-TR" cap="none" dirty="0">
                <a:cs typeface="Arial" panose="020B0604020202020204" pitchFamily="34" charset="0"/>
              </a:rPr>
              <a:t>Gereksiz ilaç değişiklikleri tedavi uyumunu bozabileceği unutulmamalıdır.</a:t>
            </a:r>
          </a:p>
          <a:p>
            <a:pPr algn="just"/>
            <a:endParaRPr lang="tr-TR" cap="none" dirty="0">
              <a:cs typeface="Arial" panose="020B0604020202020204" pitchFamily="34" charset="0"/>
            </a:endParaRPr>
          </a:p>
          <a:p>
            <a:pPr algn="just"/>
            <a:r>
              <a:rPr lang="tr-TR" cap="none" dirty="0">
                <a:cs typeface="Arial" panose="020B0604020202020204" pitchFamily="34" charset="0"/>
              </a:rPr>
              <a:t>KB kontrolde olmayan hastaların tedavisine gerektiğinde ilaç eklemekten kaçınılmamalıdır.</a:t>
            </a:r>
          </a:p>
          <a:p>
            <a:pPr algn="just"/>
            <a:endParaRPr lang="tr-TR" cap="none" dirty="0">
              <a:cs typeface="Arial" panose="020B0604020202020204" pitchFamily="34" charset="0"/>
            </a:endParaRPr>
          </a:p>
          <a:p>
            <a:pPr algn="just"/>
            <a:r>
              <a:rPr lang="tr-TR" cap="none" dirty="0">
                <a:cs typeface="Arial" panose="020B0604020202020204" pitchFamily="34" charset="0"/>
              </a:rPr>
              <a:t>Hastaya yeterince zaman ayrılmalı, hastanın kendini anlatmasına izin verilmeli ve hastayla iyi bir iletişim kurulmalıdır.</a:t>
            </a:r>
          </a:p>
        </p:txBody>
      </p:sp>
    </p:spTree>
    <p:extLst>
      <p:ext uri="{BB962C8B-B14F-4D97-AF65-F5344CB8AC3E}">
        <p14:creationId xmlns:p14="http://schemas.microsoft.com/office/powerpoint/2010/main" val="375617596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8DE09C0-65C5-D88F-5527-D049E6886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2024              Kılavuzu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6902A31-852F-FE63-24F0-E6A8D693A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48200" cy="4351338"/>
          </a:xfrm>
        </p:spPr>
        <p:txBody>
          <a:bodyPr/>
          <a:lstStyle/>
          <a:p>
            <a:r>
              <a:rPr lang="tr-TR">
                <a:solidFill>
                  <a:srgbClr val="FFC000"/>
                </a:solidFill>
              </a:rPr>
              <a:t>Yükselmiş kan basıncı </a:t>
            </a:r>
            <a:r>
              <a:rPr lang="tr-TR"/>
              <a:t>ve </a:t>
            </a:r>
            <a:r>
              <a:rPr lang="tr-TR">
                <a:solidFill>
                  <a:srgbClr val="FF0000"/>
                </a:solidFill>
              </a:rPr>
              <a:t>hipertansiyonun</a:t>
            </a:r>
            <a:r>
              <a:rPr lang="tr-TR"/>
              <a:t> yönetimine ilişkin 2024 ESC Kılavuzu</a:t>
            </a:r>
          </a:p>
          <a:p>
            <a:r>
              <a:rPr lang="tr-TR"/>
              <a:t>Evreleme yöntemi kaldırıldı.</a:t>
            </a:r>
          </a:p>
          <a:p>
            <a:r>
              <a:rPr lang="tr-TR"/>
              <a:t>YTD ön plana çıkarıldı</a:t>
            </a:r>
          </a:p>
          <a:p>
            <a:endParaRPr lang="tr-TR"/>
          </a:p>
          <a:p>
            <a:r>
              <a:rPr lang="tr-TR">
                <a:solidFill>
                  <a:srgbClr val="00B050"/>
                </a:solidFill>
              </a:rPr>
              <a:t>Non-elevated</a:t>
            </a:r>
            <a:r>
              <a:rPr lang="tr-TR"/>
              <a:t> </a:t>
            </a:r>
            <a:r>
              <a:rPr lang="tr-TR">
                <a:solidFill>
                  <a:srgbClr val="00B050"/>
                </a:solidFill>
              </a:rPr>
              <a:t>&lt;</a:t>
            </a:r>
            <a:r>
              <a:rPr lang="tr-TR"/>
              <a:t> 120/70</a:t>
            </a:r>
          </a:p>
          <a:p>
            <a:r>
              <a:rPr lang="tr-TR">
                <a:solidFill>
                  <a:srgbClr val="FFC000"/>
                </a:solidFill>
              </a:rPr>
              <a:t>Elevated </a:t>
            </a:r>
            <a:r>
              <a:rPr lang="tr-TR"/>
              <a:t>120-139/70-89</a:t>
            </a:r>
          </a:p>
          <a:p>
            <a:r>
              <a:rPr lang="tr-TR">
                <a:solidFill>
                  <a:srgbClr val="FF0000"/>
                </a:solidFill>
              </a:rPr>
              <a:t>Hypertension</a:t>
            </a:r>
            <a:r>
              <a:rPr lang="tr-TR"/>
              <a:t> </a:t>
            </a:r>
            <a:r>
              <a:rPr lang="tr-TR" sz="2800" cap="none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≥</a:t>
            </a:r>
            <a:r>
              <a:rPr lang="tr-TR"/>
              <a:t> 140/90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D6010603-FD5E-7E1D-F632-6F62973FA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391" y="681037"/>
            <a:ext cx="1555515" cy="789195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987C7974-2C56-2745-A03E-09A80B3067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9792" y="1396377"/>
            <a:ext cx="6782394" cy="4976288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648CB2E8-00A4-2E60-F377-9289740C3CB9}"/>
              </a:ext>
            </a:extLst>
          </p:cNvPr>
          <p:cNvSpPr/>
          <p:nvPr/>
        </p:nvSpPr>
        <p:spPr>
          <a:xfrm>
            <a:off x="5486401" y="3261483"/>
            <a:ext cx="6555544" cy="1325562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334823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6092F2-A39B-E380-64C5-6D2FEC31E0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5ACD7F6-CB8F-1DD8-4F6D-047A53386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2024              Kılavuzu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5DF2EC6-E95A-ED06-F27D-B6C0795F6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303412" cy="4351338"/>
          </a:xfrm>
        </p:spPr>
        <p:txBody>
          <a:bodyPr>
            <a:normAutofit/>
          </a:bodyPr>
          <a:lstStyle/>
          <a:p>
            <a:r>
              <a:rPr lang="tr-TR" sz="2400">
                <a:solidFill>
                  <a:srgbClr val="00B050"/>
                </a:solidFill>
              </a:rPr>
              <a:t>Non-elevated</a:t>
            </a:r>
            <a:r>
              <a:rPr lang="tr-TR" sz="2400"/>
              <a:t> </a:t>
            </a:r>
            <a:r>
              <a:rPr lang="tr-TR" sz="2400">
                <a:solidFill>
                  <a:srgbClr val="00B050"/>
                </a:solidFill>
              </a:rPr>
              <a:t>&lt;</a:t>
            </a:r>
            <a:r>
              <a:rPr lang="tr-TR" sz="2400"/>
              <a:t> 120/70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/>
              <a:t>Önlemek için YTD </a:t>
            </a:r>
          </a:p>
          <a:p>
            <a:pPr marL="0" indent="0">
              <a:buNone/>
            </a:pPr>
            <a:r>
              <a:rPr lang="tr-TR" sz="2400"/>
              <a:t>   Tarama:KB ölçümü ve KVH risk ile (&lt;40y 3 yılda bir, </a:t>
            </a:r>
            <a:r>
              <a:rPr lang="tr-TR" sz="2400" cap="none">
                <a:latin typeface="Arial" panose="020B0604020202020204" pitchFamily="34" charset="0"/>
                <a:cs typeface="Arial" panose="020B0604020202020204" pitchFamily="34" charset="0"/>
              </a:rPr>
              <a:t>≥</a:t>
            </a:r>
            <a:r>
              <a:rPr lang="tr-TR" sz="2400"/>
              <a:t>40y yılda 1)</a:t>
            </a:r>
          </a:p>
          <a:p>
            <a:pPr marL="0" indent="0">
              <a:buNone/>
            </a:pPr>
            <a:endParaRPr lang="tr-TR" sz="2400"/>
          </a:p>
          <a:p>
            <a:r>
              <a:rPr lang="tr-TR" sz="2400">
                <a:solidFill>
                  <a:srgbClr val="FFC000"/>
                </a:solidFill>
              </a:rPr>
              <a:t>Elevated </a:t>
            </a:r>
            <a:r>
              <a:rPr lang="tr-TR" sz="2400"/>
              <a:t>120-139/70-89</a:t>
            </a:r>
          </a:p>
          <a:p>
            <a:pPr marL="0" indent="0">
              <a:buNone/>
            </a:pPr>
            <a:r>
              <a:rPr lang="tr-TR" sz="2400"/>
              <a:t>   120-129 tüm yetişkinler</a:t>
            </a:r>
          </a:p>
          <a:p>
            <a:pPr marL="0" indent="0">
              <a:buNone/>
            </a:pPr>
            <a:r>
              <a:rPr lang="tr-TR" sz="2400"/>
              <a:t>   130-139 score2 &lt;%10 ve yüksek riskli durum yoksa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/>
              <a:t>YTD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/>
              <a:t>İzlem: KB ölçümü ve KVH risk ile (yılda 1)</a:t>
            </a:r>
          </a:p>
          <a:p>
            <a:pPr marL="0" indent="0">
              <a:buNone/>
            </a:pPr>
            <a:endParaRPr lang="tr-TR" sz="2400">
              <a:solidFill>
                <a:srgbClr val="FF0000"/>
              </a:solidFill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7227207C-FC69-5A08-CE13-A186EE9767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391" y="681037"/>
            <a:ext cx="1555515" cy="78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77664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61942F-0D84-97AE-E53B-E9BD75BFA9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231DA27-B26F-A2EF-1294-557CCC0BB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2024              Kılavuzu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2EA6392F-5AA7-5F65-D3C3-F976A80A8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391" y="681037"/>
            <a:ext cx="1555515" cy="789195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D0E2D3CB-F69C-82CC-A442-7E6122C69E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837" y="1470232"/>
            <a:ext cx="7224231" cy="538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196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355A207-4C16-C509-E815-AE744147C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altLang="tr-TR" sz="4400" b="1">
                <a:solidFill>
                  <a:srgbClr val="180A6C"/>
                </a:solidFill>
              </a:rPr>
              <a:t>Türk Hipertansiyon  Prevalans Çalışması</a:t>
            </a:r>
            <a:r>
              <a:rPr lang="tr-TR" altLang="tr-TR" sz="4800" b="1">
                <a:solidFill>
                  <a:srgbClr val="180A6C"/>
                </a:solidFill>
              </a:rPr>
              <a:t/>
            </a:r>
            <a:br>
              <a:rPr lang="tr-TR" altLang="tr-TR" sz="4800" b="1">
                <a:solidFill>
                  <a:srgbClr val="180A6C"/>
                </a:solidFill>
              </a:rPr>
            </a:br>
            <a:r>
              <a:rPr lang="tr-TR" altLang="tr-TR" sz="6000" b="1">
                <a:solidFill>
                  <a:srgbClr val="180A6C"/>
                </a:solidFill>
              </a:rPr>
              <a:t>PatenT2</a:t>
            </a:r>
            <a:endParaRPr lang="tr-TR"/>
          </a:p>
        </p:txBody>
      </p:sp>
      <p:pic>
        <p:nvPicPr>
          <p:cNvPr id="5" name="Grafik 3">
            <a:extLst>
              <a:ext uri="{FF2B5EF4-FFF2-40B4-BE49-F238E27FC236}">
                <a16:creationId xmlns:a16="http://schemas.microsoft.com/office/drawing/2014/main" id="{22FA66A6-EF98-1542-09C7-BF2EAE8C4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1054" y="1523981"/>
            <a:ext cx="8827135" cy="5145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9" t="207" r="46776" b="9781"/>
          <a:stretch/>
        </p:blipFill>
        <p:spPr>
          <a:xfrm>
            <a:off x="8272351" y="2299856"/>
            <a:ext cx="3630578" cy="3378840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 flipH="1">
            <a:off x="10778837" y="5410813"/>
            <a:ext cx="14131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err="1"/>
              <a:t>pinteres</a:t>
            </a: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163829559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5FD130-3812-B68D-F5E3-BFC3C1FB4D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0D70D44-F6A0-8A00-0E2B-FD8581753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2024              Kılavuzu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F4D3E06-53A6-B2C3-47C1-61F55271E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208520" cy="4351338"/>
          </a:xfrm>
        </p:spPr>
        <p:txBody>
          <a:bodyPr/>
          <a:lstStyle/>
          <a:p>
            <a:r>
              <a:rPr lang="tr-TR">
                <a:solidFill>
                  <a:srgbClr val="FFC000"/>
                </a:solidFill>
              </a:rPr>
              <a:t>Yükselmiş kan basıncı (130-139)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>
                <a:solidFill>
                  <a:srgbClr val="FF0000"/>
                </a:solidFill>
              </a:rPr>
              <a:t>Bilinen KVH varsa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>
                <a:solidFill>
                  <a:srgbClr val="FF0000"/>
                </a:solidFill>
              </a:rPr>
              <a:t>KBH (GFR &lt; 60)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>
                <a:solidFill>
                  <a:srgbClr val="FF0000"/>
                </a:solidFill>
              </a:rPr>
              <a:t>HT ilişkili organ hasarı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>
                <a:solidFill>
                  <a:srgbClr val="FF0000"/>
                </a:solidFill>
              </a:rPr>
              <a:t>DM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>
                <a:solidFill>
                  <a:srgbClr val="FF0000"/>
                </a:solidFill>
              </a:rPr>
              <a:t>Ailesel hiperkolesterolemisi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800" cap="none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≥</a:t>
            </a:r>
            <a:r>
              <a:rPr lang="tr-TR">
                <a:solidFill>
                  <a:srgbClr val="FF0000"/>
                </a:solidFill>
              </a:rPr>
              <a:t>40 yaş kişilerde SCORE2 risk hesabı </a:t>
            </a:r>
            <a:r>
              <a:rPr lang="tr-TR" sz="2800" cap="none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≥ </a:t>
            </a:r>
            <a:r>
              <a:rPr lang="tr-TR">
                <a:solidFill>
                  <a:srgbClr val="FF0000"/>
                </a:solidFill>
              </a:rPr>
              <a:t>%10 ise 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660772EB-EC0A-4B91-3274-4C10A10A8A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391" y="681037"/>
            <a:ext cx="1555515" cy="789195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0EAB8151-CFE2-019A-14F2-FFD7EE7F252F}"/>
              </a:ext>
            </a:extLst>
          </p:cNvPr>
          <p:cNvSpPr txBox="1"/>
          <p:nvPr/>
        </p:nvSpPr>
        <p:spPr>
          <a:xfrm>
            <a:off x="9245638" y="3300790"/>
            <a:ext cx="1547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/>
              <a:t>3 ay YTD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F61A95AE-A768-4C33-6F8C-D1CA057A7D2A}"/>
              </a:ext>
            </a:extLst>
          </p:cNvPr>
          <p:cNvSpPr txBox="1"/>
          <p:nvPr/>
        </p:nvSpPr>
        <p:spPr>
          <a:xfrm>
            <a:off x="8928295" y="5372557"/>
            <a:ext cx="2776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cap="none">
                <a:latin typeface="Arial" panose="020B0604020202020204" pitchFamily="34" charset="0"/>
                <a:cs typeface="Arial" panose="020B0604020202020204" pitchFamily="34" charset="0"/>
              </a:rPr>
              <a:t>≥ </a:t>
            </a:r>
            <a:r>
              <a:rPr lang="tr-TR" sz="2400" b="1"/>
              <a:t>130/80 ise MEDİKAL TEDAVİ (MONOTERAPİ)</a:t>
            </a:r>
          </a:p>
        </p:txBody>
      </p:sp>
      <p:sp>
        <p:nvSpPr>
          <p:cNvPr id="11" name="Ok: Aşağı 10">
            <a:extLst>
              <a:ext uri="{FF2B5EF4-FFF2-40B4-BE49-F238E27FC236}">
                <a16:creationId xmlns:a16="http://schemas.microsoft.com/office/drawing/2014/main" id="{73941C67-584D-0CC9-E809-0510AFF7D781}"/>
              </a:ext>
            </a:extLst>
          </p:cNvPr>
          <p:cNvSpPr/>
          <p:nvPr/>
        </p:nvSpPr>
        <p:spPr>
          <a:xfrm>
            <a:off x="9777045" y="426188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Ok: Sağ 11">
            <a:extLst>
              <a:ext uri="{FF2B5EF4-FFF2-40B4-BE49-F238E27FC236}">
                <a16:creationId xmlns:a16="http://schemas.microsoft.com/office/drawing/2014/main" id="{BFB31365-D7EB-B592-557A-DA9ACD001D92}"/>
              </a:ext>
            </a:extLst>
          </p:cNvPr>
          <p:cNvSpPr/>
          <p:nvPr/>
        </p:nvSpPr>
        <p:spPr>
          <a:xfrm>
            <a:off x="7321528" y="3331568"/>
            <a:ext cx="1308296" cy="43088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24979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6CCD8A-4259-B53F-6125-B2F360B0C0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4FCFC10-39B6-6602-741A-EC7EFE057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2024              Kılavuzu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01E933F-6B37-0A56-E3E3-D9E72845C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306994" cy="4351338"/>
          </a:xfrm>
        </p:spPr>
        <p:txBody>
          <a:bodyPr/>
          <a:lstStyle/>
          <a:p>
            <a:r>
              <a:rPr lang="tr-TR">
                <a:solidFill>
                  <a:srgbClr val="FFC000"/>
                </a:solidFill>
              </a:rPr>
              <a:t>Yükselmiş kan basıncı (120-139)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>
                <a:solidFill>
                  <a:srgbClr val="00B050"/>
                </a:solidFill>
              </a:rPr>
              <a:t>85 yaş üzeri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>
                <a:solidFill>
                  <a:srgbClr val="00B050"/>
                </a:solidFill>
              </a:rPr>
              <a:t>Ortostatik hipotansiyonu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>
                <a:solidFill>
                  <a:srgbClr val="00B050"/>
                </a:solidFill>
              </a:rPr>
              <a:t>Kırılgan hastalar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>
                <a:solidFill>
                  <a:srgbClr val="00B050"/>
                </a:solidFill>
              </a:rPr>
              <a:t>Kısa yaşam beklentisi olanlarda</a:t>
            </a:r>
          </a:p>
          <a:p>
            <a:endParaRPr lang="tr-TR">
              <a:solidFill>
                <a:srgbClr val="FF0000"/>
              </a:solidFill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9D07222A-729D-2C33-3FA7-81967B122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391" y="681037"/>
            <a:ext cx="1555515" cy="789195"/>
          </a:xfrm>
          <a:prstGeom prst="rect">
            <a:avLst/>
          </a:prstGeom>
        </p:spPr>
      </p:pic>
      <p:sp>
        <p:nvSpPr>
          <p:cNvPr id="4" name="Ok: Sağ 3">
            <a:extLst>
              <a:ext uri="{FF2B5EF4-FFF2-40B4-BE49-F238E27FC236}">
                <a16:creationId xmlns:a16="http://schemas.microsoft.com/office/drawing/2014/main" id="{C7836F95-6AA9-9C2C-3481-136A9AABE8FC}"/>
              </a:ext>
            </a:extLst>
          </p:cNvPr>
          <p:cNvSpPr/>
          <p:nvPr/>
        </p:nvSpPr>
        <p:spPr>
          <a:xfrm>
            <a:off x="6533737" y="2998113"/>
            <a:ext cx="1308296" cy="43088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587ADAAA-13D9-5059-E798-ED799C7F3B19}"/>
              </a:ext>
            </a:extLst>
          </p:cNvPr>
          <p:cNvSpPr txBox="1"/>
          <p:nvPr/>
        </p:nvSpPr>
        <p:spPr>
          <a:xfrm>
            <a:off x="8095251" y="2905780"/>
            <a:ext cx="22691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800">
                <a:solidFill>
                  <a:srgbClr val="00B050"/>
                </a:solidFill>
              </a:rPr>
              <a:t>YTD + TAKİP</a:t>
            </a:r>
          </a:p>
        </p:txBody>
      </p:sp>
    </p:spTree>
    <p:extLst>
      <p:ext uri="{BB962C8B-B14F-4D97-AF65-F5344CB8AC3E}">
        <p14:creationId xmlns:p14="http://schemas.microsoft.com/office/powerpoint/2010/main" val="146012505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D4A908-5483-90D6-B156-9679B4DA43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615A43D-C0FD-A722-E675-7B3D52BD4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2024              Kılavuzu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1E5BAF8-45EC-6270-292C-792015C1A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179191" cy="4351338"/>
          </a:xfrm>
        </p:spPr>
        <p:txBody>
          <a:bodyPr>
            <a:normAutofit lnSpcReduction="10000"/>
          </a:bodyPr>
          <a:lstStyle/>
          <a:p>
            <a:r>
              <a:rPr lang="tr-TR" sz="3000">
                <a:solidFill>
                  <a:srgbClr val="FF0000"/>
                </a:solidFill>
              </a:rPr>
              <a:t>HT (</a:t>
            </a:r>
            <a:r>
              <a:rPr lang="tr-TR" sz="3000" cap="none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≥</a:t>
            </a:r>
            <a:r>
              <a:rPr lang="tr-TR" sz="3000"/>
              <a:t> </a:t>
            </a:r>
            <a:r>
              <a:rPr lang="tr-TR" sz="3000">
                <a:solidFill>
                  <a:srgbClr val="FF0000"/>
                </a:solidFill>
              </a:rPr>
              <a:t>140/90)</a:t>
            </a:r>
          </a:p>
          <a:p>
            <a:endParaRPr lang="tr-TR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>
                <a:solidFill>
                  <a:srgbClr val="FF0000"/>
                </a:solidFill>
              </a:rPr>
              <a:t>Tanıyı doğrula(ev /ambulatuvar)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>
                <a:solidFill>
                  <a:srgbClr val="FF0000"/>
                </a:solidFill>
              </a:rPr>
              <a:t>YTD + MEDİKAL Tedavi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>
                <a:solidFill>
                  <a:srgbClr val="FF0000"/>
                </a:solidFill>
              </a:rPr>
              <a:t>Düşük doz 2’li başla (A/C/D) 1 ay sonraki kontrolde 130/80 altında değilse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>
                <a:solidFill>
                  <a:srgbClr val="FF0000"/>
                </a:solidFill>
              </a:rPr>
              <a:t>Düşük doz 3’lü (A+C+D)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>
                <a:solidFill>
                  <a:srgbClr val="FF0000"/>
                </a:solidFill>
              </a:rPr>
              <a:t>Doz artır</a:t>
            </a:r>
          </a:p>
          <a:p>
            <a:r>
              <a:rPr lang="tr-TR">
                <a:solidFill>
                  <a:srgbClr val="FF0000"/>
                </a:solidFill>
              </a:rPr>
              <a:t>Özel endikasyon varsa Beta Bloker eklenir.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7A0962A0-888E-7229-03FB-01C467EAA2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391" y="681037"/>
            <a:ext cx="1555515" cy="78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29560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945F71-41E6-F3A8-A8E0-BA234D2517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F324384-FA51-82BE-C170-8CA2A7A8D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2024              Kılavuzu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11AC067-982C-8147-155A-3D4526B13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289345" cy="4351338"/>
          </a:xfrm>
        </p:spPr>
        <p:txBody>
          <a:bodyPr/>
          <a:lstStyle/>
          <a:p>
            <a:r>
              <a:rPr lang="tr-TR">
                <a:solidFill>
                  <a:srgbClr val="FF0000"/>
                </a:solidFill>
              </a:rPr>
              <a:t>Kimlere monoterapi?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>
                <a:solidFill>
                  <a:srgbClr val="FF0000"/>
                </a:solidFill>
              </a:rPr>
              <a:t>Yükselmiş kan basıncı (130/80-139/89) olan riskli gruplar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>
                <a:solidFill>
                  <a:srgbClr val="FF0000"/>
                </a:solidFill>
              </a:rPr>
              <a:t>HT tanısı almış (</a:t>
            </a:r>
            <a:r>
              <a:rPr lang="tr-TR" sz="2800" cap="none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≥</a:t>
            </a:r>
            <a:r>
              <a:rPr lang="tr-TR"/>
              <a:t> </a:t>
            </a:r>
            <a:r>
              <a:rPr lang="tr-TR">
                <a:solidFill>
                  <a:srgbClr val="FF0000"/>
                </a:solidFill>
              </a:rPr>
              <a:t>140/90)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tr-TR" sz="2400">
                <a:solidFill>
                  <a:srgbClr val="FF0000"/>
                </a:solidFill>
              </a:rPr>
              <a:t>85 yaş üzeri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tr-TR" sz="2400">
                <a:solidFill>
                  <a:srgbClr val="FF0000"/>
                </a:solidFill>
              </a:rPr>
              <a:t>Ortostatik hipotansiyonu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tr-TR" sz="2400">
                <a:solidFill>
                  <a:srgbClr val="FF0000"/>
                </a:solidFill>
              </a:rPr>
              <a:t>Kırılgan hastalar</a:t>
            </a:r>
          </a:p>
          <a:p>
            <a:pPr>
              <a:buFont typeface="Wingdings" panose="05000000000000000000" pitchFamily="2" charset="2"/>
              <a:buChar char="Ø"/>
            </a:pPr>
            <a:endParaRPr lang="tr-TR">
              <a:solidFill>
                <a:srgbClr val="FF0000"/>
              </a:solidFill>
            </a:endParaRPr>
          </a:p>
          <a:p>
            <a:endParaRPr lang="tr-TR">
              <a:solidFill>
                <a:srgbClr val="FF0000"/>
              </a:solidFill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6A2E18CD-64D2-AB43-C777-7FD096FB36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391" y="681037"/>
            <a:ext cx="1555515" cy="78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98538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DA310F-C30A-D52F-F59C-1CE58D7F9F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F92C244-3471-ADD9-DB5D-8C4F13E68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2024              Kılavuzu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8732EBD-784C-9596-4E0F-EF8E9663F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23917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tr-TR">
                <a:solidFill>
                  <a:srgbClr val="FF0000"/>
                </a:solidFill>
              </a:rPr>
              <a:t>Hedef KB? (&lt; 130/80)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>
                <a:solidFill>
                  <a:srgbClr val="FF0000"/>
                </a:solidFill>
              </a:rPr>
              <a:t>120-129/70-79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>
                <a:solidFill>
                  <a:srgbClr val="FF0000"/>
                </a:solidFill>
              </a:rPr>
              <a:t>Kırılgan, </a:t>
            </a:r>
            <a:r>
              <a:rPr lang="tr-TR" sz="2800" cap="none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≥</a:t>
            </a:r>
            <a:r>
              <a:rPr lang="tr-TR">
                <a:solidFill>
                  <a:srgbClr val="FF0000"/>
                </a:solidFill>
              </a:rPr>
              <a:t>85 yaş, </a:t>
            </a:r>
            <a:r>
              <a:rPr lang="tr-TR" sz="2800">
                <a:solidFill>
                  <a:srgbClr val="FF0000"/>
                </a:solidFill>
              </a:rPr>
              <a:t>Ortostatik hipotansiyonu olanlarda</a:t>
            </a:r>
          </a:p>
          <a:p>
            <a:pPr marL="0" indent="0">
              <a:buNone/>
            </a:pPr>
            <a:r>
              <a:rPr lang="tr-TR">
                <a:solidFill>
                  <a:srgbClr val="FF0000"/>
                </a:solidFill>
              </a:rPr>
              <a:t>    &lt; 140/90(monoterapi)</a:t>
            </a:r>
          </a:p>
          <a:p>
            <a:pPr marL="0" indent="0">
              <a:buNone/>
            </a:pPr>
            <a:endParaRPr lang="tr-TR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tr-TR">
                <a:solidFill>
                  <a:srgbClr val="FF0000"/>
                </a:solidFill>
              </a:rPr>
              <a:t>İzlem?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>
                <a:solidFill>
                  <a:srgbClr val="FF0000"/>
                </a:solidFill>
              </a:rPr>
              <a:t>Tedavi kontrolü sağlandıktan sonra yılda 1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>
                <a:solidFill>
                  <a:srgbClr val="FF0000"/>
                </a:solidFill>
              </a:rPr>
              <a:t>İlk muayenede 1.ve 3.dk ortostatik hipotansiyon değerlendirilmeli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>
                <a:solidFill>
                  <a:srgbClr val="FF0000"/>
                </a:solidFill>
              </a:rPr>
              <a:t>HT tanısı alan hastalarda Primer hiperaldosteronizm taranmalı (klas 2A B)</a:t>
            </a:r>
          </a:p>
          <a:p>
            <a:endParaRPr lang="tr-TR">
              <a:solidFill>
                <a:srgbClr val="FF0000"/>
              </a:solidFill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C22ABAD6-964C-2D83-5D75-6023205CF6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391" y="681037"/>
            <a:ext cx="1555515" cy="78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45726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014F4B2-52F9-4CA0-BBC8-D939664E2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latin typeface="+mn-lt"/>
              </a:rPr>
              <a:t>Sevk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3D9B6A8-55DE-4430-91F7-535DE886E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4727"/>
            <a:ext cx="10440026" cy="5038148"/>
          </a:xfrm>
        </p:spPr>
        <p:txBody>
          <a:bodyPr>
            <a:noAutofit/>
          </a:bodyPr>
          <a:lstStyle/>
          <a:p>
            <a:pPr algn="just"/>
            <a:r>
              <a:rPr lang="tr-TR" cap="none" dirty="0" err="1">
                <a:solidFill>
                  <a:srgbClr val="FF0000"/>
                </a:solidFill>
                <a:cs typeface="Arial" panose="020B0604020202020204" pitchFamily="34" charset="0"/>
              </a:rPr>
              <a:t>Sekonder</a:t>
            </a:r>
            <a:r>
              <a:rPr lang="tr-TR" cap="none" dirty="0">
                <a:solidFill>
                  <a:srgbClr val="FF0000"/>
                </a:solidFill>
                <a:cs typeface="Arial" panose="020B0604020202020204" pitchFamily="34" charset="0"/>
              </a:rPr>
              <a:t> hipertansiyon </a:t>
            </a:r>
            <a:r>
              <a:rPr lang="tr-TR" cap="none" dirty="0" smtClean="0">
                <a:cs typeface="Arial" panose="020B0604020202020204" pitchFamily="34" charset="0"/>
              </a:rPr>
              <a:t>şüphesi</a:t>
            </a:r>
            <a:endParaRPr lang="tr-TR" cap="none" dirty="0">
              <a:cs typeface="Arial" panose="020B0604020202020204" pitchFamily="34" charset="0"/>
            </a:endParaRPr>
          </a:p>
          <a:p>
            <a:pPr algn="just"/>
            <a:r>
              <a:rPr lang="tr-TR" cap="none" dirty="0">
                <a:solidFill>
                  <a:srgbClr val="FF0000"/>
                </a:solidFill>
                <a:cs typeface="Arial" panose="020B0604020202020204" pitchFamily="34" charset="0"/>
              </a:rPr>
              <a:t>Dirençli hipertansiyon </a:t>
            </a:r>
            <a:r>
              <a:rPr lang="tr-TR" cap="none" dirty="0">
                <a:cs typeface="Arial" panose="020B0604020202020204" pitchFamily="34" charset="0"/>
              </a:rPr>
              <a:t>varlığı</a:t>
            </a:r>
          </a:p>
          <a:p>
            <a:pPr algn="just"/>
            <a:endParaRPr lang="tr-TR" cap="none" dirty="0"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tr-TR" sz="2800" cap="none" dirty="0">
                <a:cs typeface="Arial" panose="020B0604020202020204" pitchFamily="34" charset="0"/>
              </a:rPr>
              <a:t>Eğer KB yeterli dozda verilen ve biri </a:t>
            </a:r>
            <a:r>
              <a:rPr lang="tr-TR" sz="2800" cap="none" dirty="0" err="1">
                <a:cs typeface="Arial" panose="020B0604020202020204" pitchFamily="34" charset="0"/>
              </a:rPr>
              <a:t>diüretik</a:t>
            </a:r>
            <a:r>
              <a:rPr lang="tr-TR" sz="2800" cap="none" dirty="0">
                <a:cs typeface="Arial" panose="020B0604020202020204" pitchFamily="34" charset="0"/>
              </a:rPr>
              <a:t> olan üç ilaçla kontrol edilemiyorsa, hastada dirençli hipertansiyon var olduğu düşünülmeli ve sevk edilmelidir</a:t>
            </a:r>
            <a:r>
              <a:rPr lang="tr-TR" sz="2800" dirty="0">
                <a:cs typeface="Arial" panose="020B0604020202020204" pitchFamily="34" charset="0"/>
              </a:rPr>
              <a:t>.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tr-TR" sz="2800" cap="none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r>
              <a:rPr lang="tr-TR" b="0" i="0" dirty="0">
                <a:effectLst/>
                <a:cs typeface="Arial" panose="020B0604020202020204" pitchFamily="34" charset="0"/>
              </a:rPr>
              <a:t>Hipertansiyon kaynaklı </a:t>
            </a:r>
            <a:r>
              <a:rPr lang="tr-TR" b="0" i="0" dirty="0"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organ hasarı</a:t>
            </a:r>
            <a:r>
              <a:rPr lang="tr-TR" b="0" i="0" dirty="0">
                <a:effectLst/>
                <a:cs typeface="Arial" panose="020B0604020202020204" pitchFamily="34" charset="0"/>
              </a:rPr>
              <a:t>(HMOD) </a:t>
            </a:r>
            <a:r>
              <a:rPr lang="tr-TR" b="0" i="0" dirty="0" smtClean="0">
                <a:effectLst/>
                <a:cs typeface="Arial" panose="020B0604020202020204" pitchFamily="34" charset="0"/>
              </a:rPr>
              <a:t>varlığında</a:t>
            </a:r>
            <a:endParaRPr lang="tr-TR" b="0" i="0" dirty="0">
              <a:effectLst/>
              <a:cs typeface="Arial" panose="020B0604020202020204" pitchFamily="34" charset="0"/>
            </a:endParaRPr>
          </a:p>
          <a:p>
            <a:r>
              <a:rPr lang="tr-TR" dirty="0">
                <a:cs typeface="Arial" panose="020B0604020202020204" pitchFamily="34" charset="0"/>
              </a:rPr>
              <a:t>IV tedavi gerektiren </a:t>
            </a:r>
            <a:r>
              <a:rPr lang="tr-TR" dirty="0" err="1">
                <a:solidFill>
                  <a:srgbClr val="FF0000"/>
                </a:solidFill>
                <a:cs typeface="Arial" panose="020B0604020202020204" pitchFamily="34" charset="0"/>
              </a:rPr>
              <a:t>hipertansif</a:t>
            </a:r>
            <a:r>
              <a:rPr lang="tr-TR" dirty="0">
                <a:solidFill>
                  <a:srgbClr val="FF0000"/>
                </a:solidFill>
                <a:cs typeface="Arial" panose="020B0604020202020204" pitchFamily="34" charset="0"/>
              </a:rPr>
              <a:t> acil </a:t>
            </a:r>
            <a:r>
              <a:rPr lang="tr-TR" dirty="0">
                <a:cs typeface="Arial" panose="020B0604020202020204" pitchFamily="34" charset="0"/>
              </a:rPr>
              <a:t>durumlar</a:t>
            </a:r>
            <a:endParaRPr lang="tr-TR" b="0" i="0" dirty="0">
              <a:effectLst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tr-TR" sz="22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76840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C3CA7825-BF1A-4DA1-BF12-67B261B2C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64451" y="0"/>
            <a:ext cx="913774" cy="767687"/>
          </a:xfr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algn="ctr"/>
            <a:fld id="{B651E8BD-4FFF-4E40-916D-E5227E36F7BE}" type="slidenum">
              <a:rPr lang="tr-TR" sz="2400" smtClean="0"/>
              <a:pPr algn="ctr"/>
              <a:t>86</a:t>
            </a:fld>
            <a:endParaRPr lang="tr-TR" sz="2400" dirty="0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2B310C1B-47BC-55E8-3903-DFFD2D6899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614"/>
            <a:ext cx="7878533" cy="6598771"/>
          </a:xfrm>
          <a:prstGeom prst="rect">
            <a:avLst/>
          </a:prstGeom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497E40E3-B1EF-C82D-EAF6-30E358A233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0038" y="767687"/>
            <a:ext cx="4381240" cy="5168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69632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014F4B2-52F9-4CA0-BBC8-D939664E2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4145" y="0"/>
            <a:ext cx="4218710" cy="1325563"/>
          </a:xfrm>
        </p:spPr>
        <p:txBody>
          <a:bodyPr/>
          <a:lstStyle/>
          <a:p>
            <a:r>
              <a:rPr lang="tr-TR" b="1" dirty="0"/>
              <a:t>KAYNAKLAR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3D9B6A8-55DE-4430-91F7-535DE886E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6327" y="1325564"/>
            <a:ext cx="5496791" cy="5684836"/>
          </a:xfrm>
        </p:spPr>
        <p:txBody>
          <a:bodyPr/>
          <a:lstStyle/>
          <a:p>
            <a:r>
              <a:rPr lang="tr-TR" sz="2400" dirty="0"/>
              <a:t>Türk Hipertansiyon Uzlaşı Raporu </a:t>
            </a:r>
            <a:r>
              <a:rPr lang="tr-TR" sz="2400" dirty="0" smtClean="0"/>
              <a:t>2025</a:t>
            </a:r>
          </a:p>
          <a:p>
            <a:r>
              <a:rPr lang="tr-TR" sz="2400" dirty="0" smtClean="0"/>
              <a:t>Birinci Basamağa Yönelik Tanı ve Tedavi Rehberi 2026</a:t>
            </a:r>
          </a:p>
          <a:p>
            <a:r>
              <a:rPr lang="tr-TR" sz="2400" dirty="0" smtClean="0"/>
              <a:t>Hipertansiyon Tarama ve İzlem Kılavuzu 2025</a:t>
            </a:r>
          </a:p>
          <a:p>
            <a:r>
              <a:rPr lang="tr-TR" sz="2400" dirty="0" smtClean="0"/>
              <a:t>ESC </a:t>
            </a:r>
            <a:r>
              <a:rPr lang="tr-TR" sz="2400" dirty="0"/>
              <a:t>Kılavuzu </a:t>
            </a:r>
            <a:r>
              <a:rPr lang="tr-TR" sz="2400" dirty="0" smtClean="0"/>
              <a:t>2024</a:t>
            </a:r>
            <a:endParaRPr lang="tr-TR" sz="2400" dirty="0"/>
          </a:p>
          <a:p>
            <a:r>
              <a:rPr lang="tr-TR" sz="2400" dirty="0" smtClean="0"/>
              <a:t>Türkiye Endokrinoloji ve Metabolizma Derneği </a:t>
            </a:r>
            <a:r>
              <a:rPr lang="tr-TR" sz="2400" dirty="0" smtClean="0"/>
              <a:t>Hipertansiyon </a:t>
            </a:r>
            <a:r>
              <a:rPr lang="tr-TR" sz="2400" dirty="0"/>
              <a:t>Tanı ve Tedavi Kılavuzu 2022</a:t>
            </a:r>
          </a:p>
          <a:p>
            <a:r>
              <a:rPr lang="tr-TR" sz="2400" dirty="0"/>
              <a:t>T.C. Sağlık Bakanlığı Hipertansiyon Klinik Protokolü 2020</a:t>
            </a: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pic>
        <p:nvPicPr>
          <p:cNvPr id="2052" name="Picture 4" descr="Ey, bu topraklar için toprağa düşmüş asker! Gökten ecdâd inerek öpse o pâk  alnı değer. Ne büyüksün ki kanın kurtarıyor Tevhîd'i... Bedr'in arslanları  ancak, bu kadar şanlı idi. • Mehmet Akif Erso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64" y="714228"/>
            <a:ext cx="5999018" cy="601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612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5A5B941-BC2E-1F4A-975F-D8347C752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66120" cy="1325563"/>
          </a:xfrm>
        </p:spPr>
        <p:txBody>
          <a:bodyPr/>
          <a:lstStyle/>
          <a:p>
            <a:r>
              <a:rPr lang="tr-TR"/>
              <a:t>Türkiye’de Bölgelere Göre Hipertansiyon Sıklığı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90F07E41-AAEF-0A1C-E976-4299C2F48C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945" y="1690688"/>
            <a:ext cx="9037320" cy="414948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969534AB-80DF-D436-AD3E-1AF00DF06735}"/>
              </a:ext>
            </a:extLst>
          </p:cNvPr>
          <p:cNvSpPr/>
          <p:nvPr/>
        </p:nvSpPr>
        <p:spPr>
          <a:xfrm>
            <a:off x="838200" y="3249637"/>
            <a:ext cx="1187548" cy="337625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098B077C-B943-548C-3C0C-BBC0775377C3}"/>
              </a:ext>
            </a:extLst>
          </p:cNvPr>
          <p:cNvSpPr/>
          <p:nvPr/>
        </p:nvSpPr>
        <p:spPr>
          <a:xfrm>
            <a:off x="6302326" y="3249637"/>
            <a:ext cx="2743200" cy="33762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02694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2989</TotalTime>
  <Words>3805</Words>
  <Application>Microsoft Office PowerPoint</Application>
  <PresentationFormat>Geniş ekran</PresentationFormat>
  <Paragraphs>635</Paragraphs>
  <Slides>87</Slides>
  <Notes>7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87</vt:i4>
      </vt:variant>
    </vt:vector>
  </HeadingPairs>
  <TitlesOfParts>
    <vt:vector size="95" baseType="lpstr">
      <vt:lpstr>Arial</vt:lpstr>
      <vt:lpstr>Calibri</vt:lpstr>
      <vt:lpstr>Calibri </vt:lpstr>
      <vt:lpstr>Calibri Light</vt:lpstr>
      <vt:lpstr>CenturyGothic</vt:lpstr>
      <vt:lpstr>CenturyGothic-Bold</vt:lpstr>
      <vt:lpstr>Wingdings</vt:lpstr>
      <vt:lpstr>Office Teması</vt:lpstr>
      <vt:lpstr>PowerPoint Sunusu</vt:lpstr>
      <vt:lpstr>SUNUM PLANI</vt:lpstr>
      <vt:lpstr>AMAÇ</vt:lpstr>
      <vt:lpstr>Öğrenim Hedefleri</vt:lpstr>
      <vt:lpstr>HİPERTANSİYON TANIMI</vt:lpstr>
      <vt:lpstr>HİPERTANSİYONUN ÖNEMİ</vt:lpstr>
      <vt:lpstr>PowerPoint Sunusu</vt:lpstr>
      <vt:lpstr>Türk Hipertansiyon  Prevalans Çalışması PatenT2</vt:lpstr>
      <vt:lpstr>Türkiye’de Bölgelere Göre Hipertansiyon Sıklığı</vt:lpstr>
      <vt:lpstr>Türk Hipertansiyon  Prevalans Çalışması PatenT2</vt:lpstr>
      <vt:lpstr>Türk Hipertansiyon Prevalans Çalışması (PatenT)</vt:lpstr>
      <vt:lpstr>Türk Hipertansiyon  Prevalans Çalışması PatenT2</vt:lpstr>
      <vt:lpstr>Kan Basıncı ve Yaşa Göre  Koroner Kalp Hastalığından Ölüm Riski</vt:lpstr>
      <vt:lpstr>Kan Basıncı ve Yaşa Göre  İnme Kaynaklı Ölüm Riski</vt:lpstr>
      <vt:lpstr>HİPERTANSİYON TEDAVİSİNİN AMACI</vt:lpstr>
      <vt:lpstr>HİPERTANSİYON SINIFLANDIRMA</vt:lpstr>
      <vt:lpstr>TANI</vt:lpstr>
      <vt:lpstr>TANI</vt:lpstr>
      <vt:lpstr>Tıbbi Öykü</vt:lpstr>
      <vt:lpstr>Standart Kan Basıncı Ölçümü</vt:lpstr>
      <vt:lpstr>Otomatik ve Manuel Ölçüm – Temel Prensipler</vt:lpstr>
      <vt:lpstr>Evde Kan Basıncı Ölçümü</vt:lpstr>
      <vt:lpstr>Manuel Aneroid Ölçüm</vt:lpstr>
      <vt:lpstr>Ambulatuar Ölçüm</vt:lpstr>
      <vt:lpstr>Ambulatuvar KB Ölçümü</vt:lpstr>
      <vt:lpstr>Ölçüm Yöntemlerine Göre Eşik Değerler</vt:lpstr>
      <vt:lpstr>Poliklinik KB Ölçümlerine Göre Tanı</vt:lpstr>
      <vt:lpstr>Poliklinik KB Ölçümlerine Göre Tanı</vt:lpstr>
      <vt:lpstr>KB &lt;140/90 mm Hg －İzlem</vt:lpstr>
      <vt:lpstr>Laboratuvar Tetkikleri</vt:lpstr>
      <vt:lpstr>Kan basıncı değerleri ve ko-morbid risk faktörlerine göre hastanın KVH geliştirme risk tablosu</vt:lpstr>
      <vt:lpstr>Tetkikler</vt:lpstr>
      <vt:lpstr>TETKİKLER</vt:lpstr>
      <vt:lpstr>Etyolojik Sınıflandırma</vt:lpstr>
      <vt:lpstr>Etyolojik Sınıflandırma</vt:lpstr>
      <vt:lpstr>Sekonder HT Nedenleri </vt:lpstr>
      <vt:lpstr>Sekonder Hipertansiyon Nedenleri Sıklığı ve Uyarıcılar</vt:lpstr>
      <vt:lpstr>Sekonder Hipertansiyon</vt:lpstr>
      <vt:lpstr>Sekonder Hipertansiyon</vt:lpstr>
      <vt:lpstr>KIRILGANLIK</vt:lpstr>
      <vt:lpstr>Klinik Kırılganlık Skalası</vt:lpstr>
      <vt:lpstr>TEDAVİ</vt:lpstr>
      <vt:lpstr>TEDAVİ</vt:lpstr>
      <vt:lpstr>PowerPoint Sunusu</vt:lpstr>
      <vt:lpstr>PowerPoint Sunusu</vt:lpstr>
      <vt:lpstr>İlaç Tedavisi －Eşik ve Hedef KB Değerleri</vt:lpstr>
      <vt:lpstr>Sınıflamaya Göre Tedavi Yaklaşımı</vt:lpstr>
      <vt:lpstr>Komorbiditeye Göre Tedavi Yaklaşımı</vt:lpstr>
      <vt:lpstr>İlaç Tedavisi ve Seçimi</vt:lpstr>
      <vt:lpstr>Antihipertansif Tedavi</vt:lpstr>
      <vt:lpstr>Kombinasyon Tedavisi － Algoritma</vt:lpstr>
      <vt:lpstr>İLAÇ SEÇİMİ</vt:lpstr>
      <vt:lpstr>İlaç Kontrendikasyonları</vt:lpstr>
      <vt:lpstr>İLAÇ SEÇİMİ</vt:lpstr>
      <vt:lpstr>RİSK TEMELLİ YAKLAŞIM</vt:lpstr>
      <vt:lpstr>RİSK DEĞERLENDİRMESİNDE ÖNERİLEN YÖNTEM</vt:lpstr>
      <vt:lpstr>İlaç Tedavisi</vt:lpstr>
      <vt:lpstr>Yaşlılar ve Kırılganlık</vt:lpstr>
      <vt:lpstr>DİYABET</vt:lpstr>
      <vt:lpstr>Kronik Böbrek Hastalığı － Monoterapi</vt:lpstr>
      <vt:lpstr>Kronik Böbrek Hastalığı－Kombinasyon Tedavisi</vt:lpstr>
      <vt:lpstr>Kronik Böbrek Hastalığı－Kombinasyon Tedavisi</vt:lpstr>
      <vt:lpstr>Kronik Böbrek Hastalığı－Kombinasyon Tedavisi</vt:lpstr>
      <vt:lpstr>Koroner Arter Hastalığı</vt:lpstr>
      <vt:lpstr>Kalp Yetersizliği</vt:lpstr>
      <vt:lpstr>Kalp Yetersizliği</vt:lpstr>
      <vt:lpstr>Kalp Yetersizliği</vt:lpstr>
      <vt:lpstr>Gebeliğin Hipertansif Bozukluğu</vt:lpstr>
      <vt:lpstr>Gebelik ve Laktasyonda Hipertansiyon Tedavisi</vt:lpstr>
      <vt:lpstr>Özel hasta gruplarında HT tedavisi</vt:lpstr>
      <vt:lpstr>Özel hasta gruplarında HT tedavisi</vt:lpstr>
      <vt:lpstr>Takip</vt:lpstr>
      <vt:lpstr>Takip</vt:lpstr>
      <vt:lpstr>Takip</vt:lpstr>
      <vt:lpstr>İLAÇ UYUMU VE KAN BASINCI KONTROLÜNÜN İYİLEŞTİRİLMESİ</vt:lpstr>
      <vt:lpstr>İLAÇ UYUMU VE KAN BASINCI KONTROLÜNÜN İYİLEŞTİRİLMESİ</vt:lpstr>
      <vt:lpstr>2024              Kılavuzu</vt:lpstr>
      <vt:lpstr>2024              Kılavuzu</vt:lpstr>
      <vt:lpstr>2024              Kılavuzu</vt:lpstr>
      <vt:lpstr>2024              Kılavuzu</vt:lpstr>
      <vt:lpstr>2024              Kılavuzu</vt:lpstr>
      <vt:lpstr>2024              Kılavuzu</vt:lpstr>
      <vt:lpstr>2024              Kılavuzu</vt:lpstr>
      <vt:lpstr>2024              Kılavuzu</vt:lpstr>
      <vt:lpstr>Sevk</vt:lpstr>
      <vt:lpstr>PowerPoint Sunusu</vt:lpstr>
      <vt:lpstr>KAYNAKLAR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user user</dc:creator>
  <cp:lastModifiedBy>INCE</cp:lastModifiedBy>
  <cp:revision>572</cp:revision>
  <dcterms:created xsi:type="dcterms:W3CDTF">2021-02-15T17:11:39Z</dcterms:created>
  <dcterms:modified xsi:type="dcterms:W3CDTF">2026-03-17T21:34:05Z</dcterms:modified>
</cp:coreProperties>
</file>