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93"/>
  </p:notesMasterIdLst>
  <p:sldIdLst>
    <p:sldId id="256" r:id="rId2"/>
    <p:sldId id="259" r:id="rId3"/>
    <p:sldId id="260" r:id="rId4"/>
    <p:sldId id="261" r:id="rId5"/>
    <p:sldId id="262" r:id="rId6"/>
    <p:sldId id="263" r:id="rId7"/>
    <p:sldId id="264" r:id="rId8"/>
    <p:sldId id="265" r:id="rId9"/>
    <p:sldId id="269" r:id="rId10"/>
    <p:sldId id="266" r:id="rId11"/>
    <p:sldId id="267" r:id="rId12"/>
    <p:sldId id="278" r:id="rId13"/>
    <p:sldId id="275" r:id="rId14"/>
    <p:sldId id="276" r:id="rId15"/>
    <p:sldId id="277" r:id="rId16"/>
    <p:sldId id="271" r:id="rId17"/>
    <p:sldId id="272" r:id="rId18"/>
    <p:sldId id="273" r:id="rId19"/>
    <p:sldId id="274" r:id="rId20"/>
    <p:sldId id="296" r:id="rId21"/>
    <p:sldId id="279" r:id="rId22"/>
    <p:sldId id="280" r:id="rId23"/>
    <p:sldId id="283" r:id="rId24"/>
    <p:sldId id="282" r:id="rId25"/>
    <p:sldId id="281" r:id="rId26"/>
    <p:sldId id="289" r:id="rId27"/>
    <p:sldId id="284" r:id="rId28"/>
    <p:sldId id="285" r:id="rId29"/>
    <p:sldId id="294" r:id="rId30"/>
    <p:sldId id="350" r:id="rId31"/>
    <p:sldId id="290" r:id="rId32"/>
    <p:sldId id="291" r:id="rId33"/>
    <p:sldId id="295" r:id="rId34"/>
    <p:sldId id="292" r:id="rId35"/>
    <p:sldId id="293" r:id="rId36"/>
    <p:sldId id="286" r:id="rId37"/>
    <p:sldId id="287" r:id="rId38"/>
    <p:sldId id="288" r:id="rId39"/>
    <p:sldId id="297" r:id="rId40"/>
    <p:sldId id="298" r:id="rId41"/>
    <p:sldId id="301" r:id="rId42"/>
    <p:sldId id="299" r:id="rId43"/>
    <p:sldId id="302" r:id="rId44"/>
    <p:sldId id="303" r:id="rId45"/>
    <p:sldId id="304" r:id="rId46"/>
    <p:sldId id="305" r:id="rId47"/>
    <p:sldId id="306" r:id="rId48"/>
    <p:sldId id="310" r:id="rId49"/>
    <p:sldId id="311" r:id="rId50"/>
    <p:sldId id="308" r:id="rId51"/>
    <p:sldId id="315" r:id="rId52"/>
    <p:sldId id="316" r:id="rId53"/>
    <p:sldId id="317" r:id="rId54"/>
    <p:sldId id="351" r:id="rId55"/>
    <p:sldId id="309" r:id="rId56"/>
    <p:sldId id="318" r:id="rId57"/>
    <p:sldId id="319" r:id="rId58"/>
    <p:sldId id="312" r:id="rId59"/>
    <p:sldId id="320" r:id="rId60"/>
    <p:sldId id="313" r:id="rId61"/>
    <p:sldId id="314" r:id="rId62"/>
    <p:sldId id="300" r:id="rId63"/>
    <p:sldId id="321" r:id="rId64"/>
    <p:sldId id="322" r:id="rId65"/>
    <p:sldId id="323" r:id="rId66"/>
    <p:sldId id="328" r:id="rId67"/>
    <p:sldId id="329" r:id="rId68"/>
    <p:sldId id="330" r:id="rId69"/>
    <p:sldId id="324" r:id="rId70"/>
    <p:sldId id="325" r:id="rId71"/>
    <p:sldId id="326" r:id="rId72"/>
    <p:sldId id="327" r:id="rId73"/>
    <p:sldId id="331" r:id="rId74"/>
    <p:sldId id="336" r:id="rId75"/>
    <p:sldId id="337" r:id="rId76"/>
    <p:sldId id="338" r:id="rId77"/>
    <p:sldId id="332" r:id="rId78"/>
    <p:sldId id="339" r:id="rId79"/>
    <p:sldId id="340" r:id="rId80"/>
    <p:sldId id="333" r:id="rId81"/>
    <p:sldId id="342" r:id="rId82"/>
    <p:sldId id="341" r:id="rId83"/>
    <p:sldId id="334" r:id="rId84"/>
    <p:sldId id="346" r:id="rId85"/>
    <p:sldId id="335" r:id="rId86"/>
    <p:sldId id="343" r:id="rId87"/>
    <p:sldId id="344" r:id="rId88"/>
    <p:sldId id="345" r:id="rId89"/>
    <p:sldId id="347" r:id="rId90"/>
    <p:sldId id="348" r:id="rId91"/>
    <p:sldId id="349" r:id="rId9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77136" autoAdjust="0"/>
  </p:normalViewPr>
  <p:slideViewPr>
    <p:cSldViewPr snapToGrid="0">
      <p:cViewPr varScale="1">
        <p:scale>
          <a:sx n="88" d="100"/>
          <a:sy n="88" d="100"/>
        </p:scale>
        <p:origin x="1470"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viewProps" Target="view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F5CF61A-460E-4443-96C2-511FE8B9F984}" type="doc">
      <dgm:prSet loTypeId="urn:microsoft.com/office/officeart/2005/8/layout/vList2" loCatId="list" qsTypeId="urn:microsoft.com/office/officeart/2005/8/quickstyle/simple1" qsCatId="simple" csTypeId="urn:microsoft.com/office/officeart/2005/8/colors/accent4_2" csCatId="accent4" phldr="1"/>
      <dgm:spPr/>
      <dgm:t>
        <a:bodyPr/>
        <a:lstStyle/>
        <a:p>
          <a:endParaRPr lang="en-US"/>
        </a:p>
      </dgm:t>
    </dgm:pt>
    <dgm:pt modelId="{16D5C746-819D-481B-8ED0-EC891F84C647}">
      <dgm:prSet/>
      <dgm:spPr/>
      <dgm:t>
        <a:bodyPr/>
        <a:lstStyle/>
        <a:p>
          <a:r>
            <a:rPr lang="tr-TR" dirty="0"/>
            <a:t>Yeni doğmuş bebeğin değerlendirilmesi </a:t>
          </a:r>
          <a:endParaRPr lang="en-US" dirty="0"/>
        </a:p>
      </dgm:t>
    </dgm:pt>
    <dgm:pt modelId="{3E4DA77D-3BF7-40B7-B3C1-797A4DBEAA01}" type="parTrans" cxnId="{D6CF25B5-60A7-4EB3-8149-85014821B058}">
      <dgm:prSet/>
      <dgm:spPr/>
      <dgm:t>
        <a:bodyPr/>
        <a:lstStyle/>
        <a:p>
          <a:endParaRPr lang="en-US"/>
        </a:p>
      </dgm:t>
    </dgm:pt>
    <dgm:pt modelId="{D3AE0892-C3A4-44C3-92DF-4CD0CBB07C89}" type="sibTrans" cxnId="{D6CF25B5-60A7-4EB3-8149-85014821B058}">
      <dgm:prSet/>
      <dgm:spPr/>
      <dgm:t>
        <a:bodyPr/>
        <a:lstStyle/>
        <a:p>
          <a:endParaRPr lang="en-US"/>
        </a:p>
      </dgm:t>
    </dgm:pt>
    <dgm:pt modelId="{2032E99B-B911-4B17-A457-7A0901F0FCAB}">
      <dgm:prSet/>
      <dgm:spPr/>
      <dgm:t>
        <a:bodyPr/>
        <a:lstStyle/>
        <a:p>
          <a:r>
            <a:rPr lang="tr-TR" dirty="0"/>
            <a:t>Doğumdan sonraki ilk hafta içinde yenidoğanın değerlendirilmesi</a:t>
          </a:r>
          <a:endParaRPr lang="en-US" dirty="0"/>
        </a:p>
      </dgm:t>
    </dgm:pt>
    <dgm:pt modelId="{E12C3039-06BE-4967-84CD-6FDF32F9A079}" type="parTrans" cxnId="{BFD9513F-960D-4629-BFC2-8247DFB7BAE1}">
      <dgm:prSet/>
      <dgm:spPr/>
      <dgm:t>
        <a:bodyPr/>
        <a:lstStyle/>
        <a:p>
          <a:endParaRPr lang="en-US"/>
        </a:p>
      </dgm:t>
    </dgm:pt>
    <dgm:pt modelId="{6F97A6F6-6316-4A5F-BD4E-3174FF15791D}" type="sibTrans" cxnId="{BFD9513F-960D-4629-BFC2-8247DFB7BAE1}">
      <dgm:prSet/>
      <dgm:spPr/>
      <dgm:t>
        <a:bodyPr/>
        <a:lstStyle/>
        <a:p>
          <a:endParaRPr lang="en-US"/>
        </a:p>
      </dgm:t>
    </dgm:pt>
    <dgm:pt modelId="{6E5F12E7-2E4B-4BAB-9D5E-816D883FEAAC}">
      <dgm:prSet/>
      <dgm:spPr/>
      <dgm:t>
        <a:bodyPr/>
        <a:lstStyle/>
        <a:p>
          <a:r>
            <a:rPr lang="tr-TR"/>
            <a:t>15. - 41. gün ve 2. ay izlemleri</a:t>
          </a:r>
          <a:endParaRPr lang="en-US"/>
        </a:p>
      </dgm:t>
    </dgm:pt>
    <dgm:pt modelId="{0295746C-D237-4669-AAA9-815A279A3F5A}" type="parTrans" cxnId="{B73C8408-12A7-45E2-9518-188A0D2DCD93}">
      <dgm:prSet/>
      <dgm:spPr/>
      <dgm:t>
        <a:bodyPr/>
        <a:lstStyle/>
        <a:p>
          <a:endParaRPr lang="en-US"/>
        </a:p>
      </dgm:t>
    </dgm:pt>
    <dgm:pt modelId="{D067936E-A539-44DE-8460-4F5C9CBC5D95}" type="sibTrans" cxnId="{B73C8408-12A7-45E2-9518-188A0D2DCD93}">
      <dgm:prSet/>
      <dgm:spPr/>
      <dgm:t>
        <a:bodyPr/>
        <a:lstStyle/>
        <a:p>
          <a:endParaRPr lang="en-US"/>
        </a:p>
      </dgm:t>
    </dgm:pt>
    <dgm:pt modelId="{EBB756C9-8F80-4A40-9D0D-62DCC1A37B8F}">
      <dgm:prSet/>
      <dgm:spPr/>
      <dgm:t>
        <a:bodyPr/>
        <a:lstStyle/>
        <a:p>
          <a:r>
            <a:rPr lang="tr-TR"/>
            <a:t>3.– 4. ay izlemleri </a:t>
          </a:r>
          <a:endParaRPr lang="en-US"/>
        </a:p>
      </dgm:t>
    </dgm:pt>
    <dgm:pt modelId="{3B2BE69F-CE5D-4D8E-B342-326C072D460B}" type="parTrans" cxnId="{5865D8DA-53A5-4E23-8ECC-4880E5F5D1D9}">
      <dgm:prSet/>
      <dgm:spPr/>
      <dgm:t>
        <a:bodyPr/>
        <a:lstStyle/>
        <a:p>
          <a:endParaRPr lang="en-US"/>
        </a:p>
      </dgm:t>
    </dgm:pt>
    <dgm:pt modelId="{1F36B536-4DB0-45DB-B3D1-6FD445858596}" type="sibTrans" cxnId="{5865D8DA-53A5-4E23-8ECC-4880E5F5D1D9}">
      <dgm:prSet/>
      <dgm:spPr/>
      <dgm:t>
        <a:bodyPr/>
        <a:lstStyle/>
        <a:p>
          <a:endParaRPr lang="en-US"/>
        </a:p>
      </dgm:t>
    </dgm:pt>
    <dgm:pt modelId="{80F18EE5-C00E-40A1-BD8A-F3B87C6420A8}">
      <dgm:prSet/>
      <dgm:spPr/>
      <dgm:t>
        <a:bodyPr/>
        <a:lstStyle/>
        <a:p>
          <a:r>
            <a:rPr lang="tr-TR"/>
            <a:t>6., 9. ve 12. ay izlemleri </a:t>
          </a:r>
          <a:endParaRPr lang="en-US"/>
        </a:p>
      </dgm:t>
    </dgm:pt>
    <dgm:pt modelId="{D71A2CB1-F99B-4B1A-9A6D-A23682267D94}" type="parTrans" cxnId="{E9B603FA-FBA8-4A33-BFD3-1BF4F9082B01}">
      <dgm:prSet/>
      <dgm:spPr/>
      <dgm:t>
        <a:bodyPr/>
        <a:lstStyle/>
        <a:p>
          <a:endParaRPr lang="en-US"/>
        </a:p>
      </dgm:t>
    </dgm:pt>
    <dgm:pt modelId="{AA9EC8E6-800A-48CA-98DB-8989AD0558C9}" type="sibTrans" cxnId="{E9B603FA-FBA8-4A33-BFD3-1BF4F9082B01}">
      <dgm:prSet/>
      <dgm:spPr/>
      <dgm:t>
        <a:bodyPr/>
        <a:lstStyle/>
        <a:p>
          <a:endParaRPr lang="en-US"/>
        </a:p>
      </dgm:t>
    </dgm:pt>
    <dgm:pt modelId="{BF8644F2-AD28-4569-BAB9-C923D1B4B491}">
      <dgm:prSet/>
      <dgm:spPr/>
      <dgm:t>
        <a:bodyPr/>
        <a:lstStyle/>
        <a:p>
          <a:r>
            <a:rPr lang="tr-TR"/>
            <a:t>13 -36 ay arası çocuk izlemleri </a:t>
          </a:r>
          <a:endParaRPr lang="en-US"/>
        </a:p>
      </dgm:t>
    </dgm:pt>
    <dgm:pt modelId="{A9E5A00C-84FD-4BE6-A9CE-FA3905E6B4B1}" type="parTrans" cxnId="{A4306AD2-9A95-4E71-99E6-22819A064C65}">
      <dgm:prSet/>
      <dgm:spPr/>
      <dgm:t>
        <a:bodyPr/>
        <a:lstStyle/>
        <a:p>
          <a:endParaRPr lang="en-US"/>
        </a:p>
      </dgm:t>
    </dgm:pt>
    <dgm:pt modelId="{5113E3EA-A389-48F1-9787-9347935607A1}" type="sibTrans" cxnId="{A4306AD2-9A95-4E71-99E6-22819A064C65}">
      <dgm:prSet/>
      <dgm:spPr/>
      <dgm:t>
        <a:bodyPr/>
        <a:lstStyle/>
        <a:p>
          <a:endParaRPr lang="en-US"/>
        </a:p>
      </dgm:t>
    </dgm:pt>
    <dgm:pt modelId="{373E6BC8-3700-4936-9D4A-5009A13A9A7C}">
      <dgm:prSet/>
      <dgm:spPr/>
      <dgm:t>
        <a:bodyPr/>
        <a:lstStyle/>
        <a:p>
          <a:r>
            <a:rPr lang="tr-TR"/>
            <a:t>4- 6 yaş arası çocuk izlemleri</a:t>
          </a:r>
          <a:endParaRPr lang="en-US"/>
        </a:p>
      </dgm:t>
    </dgm:pt>
    <dgm:pt modelId="{90376099-5B5F-4D92-B7B7-CC0ACD7AA0DD}" type="parTrans" cxnId="{088C21F5-B6CF-4312-868E-9C2E9CC7CA02}">
      <dgm:prSet/>
      <dgm:spPr/>
      <dgm:t>
        <a:bodyPr/>
        <a:lstStyle/>
        <a:p>
          <a:endParaRPr lang="en-US"/>
        </a:p>
      </dgm:t>
    </dgm:pt>
    <dgm:pt modelId="{06AE3DFB-6F4A-4FB5-AD8B-7484DEE3DAED}" type="sibTrans" cxnId="{088C21F5-B6CF-4312-868E-9C2E9CC7CA02}">
      <dgm:prSet/>
      <dgm:spPr/>
      <dgm:t>
        <a:bodyPr/>
        <a:lstStyle/>
        <a:p>
          <a:endParaRPr lang="en-US"/>
        </a:p>
      </dgm:t>
    </dgm:pt>
    <dgm:pt modelId="{86A7F9EC-1973-4063-B408-1B0F3CFD7A98}">
      <dgm:prSet/>
      <dgm:spPr/>
      <dgm:t>
        <a:bodyPr/>
        <a:lstStyle/>
        <a:p>
          <a:r>
            <a:rPr lang="tr-TR"/>
            <a:t>7-9 yaş arası çocuk izlemleri</a:t>
          </a:r>
          <a:endParaRPr lang="en-US"/>
        </a:p>
      </dgm:t>
    </dgm:pt>
    <dgm:pt modelId="{8901BAF4-6B23-41DF-8545-4EFD175E9120}" type="parTrans" cxnId="{D72406CD-4DFC-49D8-BA22-6C03E3D74542}">
      <dgm:prSet/>
      <dgm:spPr/>
      <dgm:t>
        <a:bodyPr/>
        <a:lstStyle/>
        <a:p>
          <a:endParaRPr lang="en-US"/>
        </a:p>
      </dgm:t>
    </dgm:pt>
    <dgm:pt modelId="{D0740212-093A-4B3D-830E-BC9E09C19497}" type="sibTrans" cxnId="{D72406CD-4DFC-49D8-BA22-6C03E3D74542}">
      <dgm:prSet/>
      <dgm:spPr/>
      <dgm:t>
        <a:bodyPr/>
        <a:lstStyle/>
        <a:p>
          <a:endParaRPr lang="en-US"/>
        </a:p>
      </dgm:t>
    </dgm:pt>
    <dgm:pt modelId="{0C46FEED-3D2E-4436-9FFD-8A4A50B80C01}">
      <dgm:prSet/>
      <dgm:spPr/>
      <dgm:t>
        <a:bodyPr/>
        <a:lstStyle/>
        <a:p>
          <a:r>
            <a:rPr lang="tr-TR"/>
            <a:t>10-21 yaş arası ergen/genç izlemleri</a:t>
          </a:r>
          <a:endParaRPr lang="en-US"/>
        </a:p>
      </dgm:t>
    </dgm:pt>
    <dgm:pt modelId="{99DE8D3C-8746-4A4E-BB36-3C5BC574AE60}" type="parTrans" cxnId="{9209AA64-B2A1-4A0F-876C-170BDA14079B}">
      <dgm:prSet/>
      <dgm:spPr/>
      <dgm:t>
        <a:bodyPr/>
        <a:lstStyle/>
        <a:p>
          <a:endParaRPr lang="en-US"/>
        </a:p>
      </dgm:t>
    </dgm:pt>
    <dgm:pt modelId="{380B64F8-1B33-418B-A74C-6A6ABD50BDB0}" type="sibTrans" cxnId="{9209AA64-B2A1-4A0F-876C-170BDA14079B}">
      <dgm:prSet/>
      <dgm:spPr/>
      <dgm:t>
        <a:bodyPr/>
        <a:lstStyle/>
        <a:p>
          <a:endParaRPr lang="en-US"/>
        </a:p>
      </dgm:t>
    </dgm:pt>
    <dgm:pt modelId="{4DEBE23A-EC06-4BC3-9EAF-91194BCB117C}" type="pres">
      <dgm:prSet presAssocID="{CF5CF61A-460E-4443-96C2-511FE8B9F984}" presName="linear" presStyleCnt="0">
        <dgm:presLayoutVars>
          <dgm:animLvl val="lvl"/>
          <dgm:resizeHandles val="exact"/>
        </dgm:presLayoutVars>
      </dgm:prSet>
      <dgm:spPr/>
    </dgm:pt>
    <dgm:pt modelId="{44EF94DD-B78F-4BC5-8F97-3FEF14EFE416}" type="pres">
      <dgm:prSet presAssocID="{16D5C746-819D-481B-8ED0-EC891F84C647}" presName="parentText" presStyleLbl="node1" presStyleIdx="0" presStyleCnt="9" custLinFactNeighborX="-137" custLinFactNeighborY="-23142">
        <dgm:presLayoutVars>
          <dgm:chMax val="0"/>
          <dgm:bulletEnabled val="1"/>
        </dgm:presLayoutVars>
      </dgm:prSet>
      <dgm:spPr/>
    </dgm:pt>
    <dgm:pt modelId="{E361015D-191A-43E6-89E5-116EEABA9CFD}" type="pres">
      <dgm:prSet presAssocID="{D3AE0892-C3A4-44C3-92DF-4CD0CBB07C89}" presName="spacer" presStyleCnt="0"/>
      <dgm:spPr/>
    </dgm:pt>
    <dgm:pt modelId="{DAAB490F-C1E3-44BF-88A3-335EDEDDB894}" type="pres">
      <dgm:prSet presAssocID="{2032E99B-B911-4B17-A457-7A0901F0FCAB}" presName="parentText" presStyleLbl="node1" presStyleIdx="1" presStyleCnt="9">
        <dgm:presLayoutVars>
          <dgm:chMax val="0"/>
          <dgm:bulletEnabled val="1"/>
        </dgm:presLayoutVars>
      </dgm:prSet>
      <dgm:spPr/>
    </dgm:pt>
    <dgm:pt modelId="{506FFD19-86F5-43B0-80DD-3BFA0CD766D9}" type="pres">
      <dgm:prSet presAssocID="{6F97A6F6-6316-4A5F-BD4E-3174FF15791D}" presName="spacer" presStyleCnt="0"/>
      <dgm:spPr/>
    </dgm:pt>
    <dgm:pt modelId="{3D24BC41-E219-49E0-AF00-731DBBE2D142}" type="pres">
      <dgm:prSet presAssocID="{6E5F12E7-2E4B-4BAB-9D5E-816D883FEAAC}" presName="parentText" presStyleLbl="node1" presStyleIdx="2" presStyleCnt="9">
        <dgm:presLayoutVars>
          <dgm:chMax val="0"/>
          <dgm:bulletEnabled val="1"/>
        </dgm:presLayoutVars>
      </dgm:prSet>
      <dgm:spPr/>
    </dgm:pt>
    <dgm:pt modelId="{0E1874A7-C443-456F-861D-C7A7996646A1}" type="pres">
      <dgm:prSet presAssocID="{D067936E-A539-44DE-8460-4F5C9CBC5D95}" presName="spacer" presStyleCnt="0"/>
      <dgm:spPr/>
    </dgm:pt>
    <dgm:pt modelId="{FABB946E-C46A-4549-9E48-17A5114AD1C7}" type="pres">
      <dgm:prSet presAssocID="{EBB756C9-8F80-4A40-9D0D-62DCC1A37B8F}" presName="parentText" presStyleLbl="node1" presStyleIdx="3" presStyleCnt="9">
        <dgm:presLayoutVars>
          <dgm:chMax val="0"/>
          <dgm:bulletEnabled val="1"/>
        </dgm:presLayoutVars>
      </dgm:prSet>
      <dgm:spPr/>
    </dgm:pt>
    <dgm:pt modelId="{94502A1F-3B9C-4420-BD03-2DB85273F8DA}" type="pres">
      <dgm:prSet presAssocID="{1F36B536-4DB0-45DB-B3D1-6FD445858596}" presName="spacer" presStyleCnt="0"/>
      <dgm:spPr/>
    </dgm:pt>
    <dgm:pt modelId="{84F3A32E-9822-4570-B85A-C18E649E4CF9}" type="pres">
      <dgm:prSet presAssocID="{80F18EE5-C00E-40A1-BD8A-F3B87C6420A8}" presName="parentText" presStyleLbl="node1" presStyleIdx="4" presStyleCnt="9">
        <dgm:presLayoutVars>
          <dgm:chMax val="0"/>
          <dgm:bulletEnabled val="1"/>
        </dgm:presLayoutVars>
      </dgm:prSet>
      <dgm:spPr/>
    </dgm:pt>
    <dgm:pt modelId="{4FC1FE64-9B3F-4876-8C19-6BDD1843A965}" type="pres">
      <dgm:prSet presAssocID="{AA9EC8E6-800A-48CA-98DB-8989AD0558C9}" presName="spacer" presStyleCnt="0"/>
      <dgm:spPr/>
    </dgm:pt>
    <dgm:pt modelId="{BDE98470-E3FC-4EDA-A05F-1CE99BA7B68F}" type="pres">
      <dgm:prSet presAssocID="{BF8644F2-AD28-4569-BAB9-C923D1B4B491}" presName="parentText" presStyleLbl="node1" presStyleIdx="5" presStyleCnt="9">
        <dgm:presLayoutVars>
          <dgm:chMax val="0"/>
          <dgm:bulletEnabled val="1"/>
        </dgm:presLayoutVars>
      </dgm:prSet>
      <dgm:spPr/>
    </dgm:pt>
    <dgm:pt modelId="{01C1C85F-C789-4FAF-98DD-B0DE27D0F8F9}" type="pres">
      <dgm:prSet presAssocID="{5113E3EA-A389-48F1-9787-9347935607A1}" presName="spacer" presStyleCnt="0"/>
      <dgm:spPr/>
    </dgm:pt>
    <dgm:pt modelId="{74D74E95-E35E-4CC7-8A88-D93EFEDC89B3}" type="pres">
      <dgm:prSet presAssocID="{373E6BC8-3700-4936-9D4A-5009A13A9A7C}" presName="parentText" presStyleLbl="node1" presStyleIdx="6" presStyleCnt="9">
        <dgm:presLayoutVars>
          <dgm:chMax val="0"/>
          <dgm:bulletEnabled val="1"/>
        </dgm:presLayoutVars>
      </dgm:prSet>
      <dgm:spPr/>
    </dgm:pt>
    <dgm:pt modelId="{A4F2D80D-84FD-41AD-97B6-7DF99A8A0FFF}" type="pres">
      <dgm:prSet presAssocID="{06AE3DFB-6F4A-4FB5-AD8B-7484DEE3DAED}" presName="spacer" presStyleCnt="0"/>
      <dgm:spPr/>
    </dgm:pt>
    <dgm:pt modelId="{AE1F0CA1-42F8-46FA-B57C-DEE7296C9DAF}" type="pres">
      <dgm:prSet presAssocID="{86A7F9EC-1973-4063-B408-1B0F3CFD7A98}" presName="parentText" presStyleLbl="node1" presStyleIdx="7" presStyleCnt="9">
        <dgm:presLayoutVars>
          <dgm:chMax val="0"/>
          <dgm:bulletEnabled val="1"/>
        </dgm:presLayoutVars>
      </dgm:prSet>
      <dgm:spPr/>
    </dgm:pt>
    <dgm:pt modelId="{D4177E87-4BB2-4047-A5DB-6B09CB3A19AC}" type="pres">
      <dgm:prSet presAssocID="{D0740212-093A-4B3D-830E-BC9E09C19497}" presName="spacer" presStyleCnt="0"/>
      <dgm:spPr/>
    </dgm:pt>
    <dgm:pt modelId="{E780A181-AD18-477A-A9A7-B4A01C1442FC}" type="pres">
      <dgm:prSet presAssocID="{0C46FEED-3D2E-4436-9FFD-8A4A50B80C01}" presName="parentText" presStyleLbl="node1" presStyleIdx="8" presStyleCnt="9">
        <dgm:presLayoutVars>
          <dgm:chMax val="0"/>
          <dgm:bulletEnabled val="1"/>
        </dgm:presLayoutVars>
      </dgm:prSet>
      <dgm:spPr/>
    </dgm:pt>
  </dgm:ptLst>
  <dgm:cxnLst>
    <dgm:cxn modelId="{B73C8408-12A7-45E2-9518-188A0D2DCD93}" srcId="{CF5CF61A-460E-4443-96C2-511FE8B9F984}" destId="{6E5F12E7-2E4B-4BAB-9D5E-816D883FEAAC}" srcOrd="2" destOrd="0" parTransId="{0295746C-D237-4669-AAA9-815A279A3F5A}" sibTransId="{D067936E-A539-44DE-8460-4F5C9CBC5D95}"/>
    <dgm:cxn modelId="{83ECBC10-ABA6-4C1A-B806-7FE32E255F17}" type="presOf" srcId="{0C46FEED-3D2E-4436-9FFD-8A4A50B80C01}" destId="{E780A181-AD18-477A-A9A7-B4A01C1442FC}" srcOrd="0" destOrd="0" presId="urn:microsoft.com/office/officeart/2005/8/layout/vList2"/>
    <dgm:cxn modelId="{BFD9513F-960D-4629-BFC2-8247DFB7BAE1}" srcId="{CF5CF61A-460E-4443-96C2-511FE8B9F984}" destId="{2032E99B-B911-4B17-A457-7A0901F0FCAB}" srcOrd="1" destOrd="0" parTransId="{E12C3039-06BE-4967-84CD-6FDF32F9A079}" sibTransId="{6F97A6F6-6316-4A5F-BD4E-3174FF15791D}"/>
    <dgm:cxn modelId="{3372EC5C-DE3C-4FCA-B6C8-8B1CFE21AE9D}" type="presOf" srcId="{6E5F12E7-2E4B-4BAB-9D5E-816D883FEAAC}" destId="{3D24BC41-E219-49E0-AF00-731DBBE2D142}" srcOrd="0" destOrd="0" presId="urn:microsoft.com/office/officeart/2005/8/layout/vList2"/>
    <dgm:cxn modelId="{4B084D63-21A5-4424-82C6-68F26293EB9A}" type="presOf" srcId="{CF5CF61A-460E-4443-96C2-511FE8B9F984}" destId="{4DEBE23A-EC06-4BC3-9EAF-91194BCB117C}" srcOrd="0" destOrd="0" presId="urn:microsoft.com/office/officeart/2005/8/layout/vList2"/>
    <dgm:cxn modelId="{9209AA64-B2A1-4A0F-876C-170BDA14079B}" srcId="{CF5CF61A-460E-4443-96C2-511FE8B9F984}" destId="{0C46FEED-3D2E-4436-9FFD-8A4A50B80C01}" srcOrd="8" destOrd="0" parTransId="{99DE8D3C-8746-4A4E-BB36-3C5BC574AE60}" sibTransId="{380B64F8-1B33-418B-A74C-6A6ABD50BDB0}"/>
    <dgm:cxn modelId="{A8477545-47D4-4F74-807B-076FF2AE57D5}" type="presOf" srcId="{86A7F9EC-1973-4063-B408-1B0F3CFD7A98}" destId="{AE1F0CA1-42F8-46FA-B57C-DEE7296C9DAF}" srcOrd="0" destOrd="0" presId="urn:microsoft.com/office/officeart/2005/8/layout/vList2"/>
    <dgm:cxn modelId="{9DDFA347-C328-4979-8945-F80CD1E63930}" type="presOf" srcId="{80F18EE5-C00E-40A1-BD8A-F3B87C6420A8}" destId="{84F3A32E-9822-4570-B85A-C18E649E4CF9}" srcOrd="0" destOrd="0" presId="urn:microsoft.com/office/officeart/2005/8/layout/vList2"/>
    <dgm:cxn modelId="{D3DDC488-47C0-49BF-B236-12742A247609}" type="presOf" srcId="{EBB756C9-8F80-4A40-9D0D-62DCC1A37B8F}" destId="{FABB946E-C46A-4549-9E48-17A5114AD1C7}" srcOrd="0" destOrd="0" presId="urn:microsoft.com/office/officeart/2005/8/layout/vList2"/>
    <dgm:cxn modelId="{7CFF3D8E-3F0E-4544-B1CB-EB3615D4EE1C}" type="presOf" srcId="{16D5C746-819D-481B-8ED0-EC891F84C647}" destId="{44EF94DD-B78F-4BC5-8F97-3FEF14EFE416}" srcOrd="0" destOrd="0" presId="urn:microsoft.com/office/officeart/2005/8/layout/vList2"/>
    <dgm:cxn modelId="{D6CF25B5-60A7-4EB3-8149-85014821B058}" srcId="{CF5CF61A-460E-4443-96C2-511FE8B9F984}" destId="{16D5C746-819D-481B-8ED0-EC891F84C647}" srcOrd="0" destOrd="0" parTransId="{3E4DA77D-3BF7-40B7-B3C1-797A4DBEAA01}" sibTransId="{D3AE0892-C3A4-44C3-92DF-4CD0CBB07C89}"/>
    <dgm:cxn modelId="{655440C1-B914-4E7B-92D1-33C7BF283C02}" type="presOf" srcId="{BF8644F2-AD28-4569-BAB9-C923D1B4B491}" destId="{BDE98470-E3FC-4EDA-A05F-1CE99BA7B68F}" srcOrd="0" destOrd="0" presId="urn:microsoft.com/office/officeart/2005/8/layout/vList2"/>
    <dgm:cxn modelId="{A58839C2-3094-4C35-BB23-984E8CD0F5B9}" type="presOf" srcId="{373E6BC8-3700-4936-9D4A-5009A13A9A7C}" destId="{74D74E95-E35E-4CC7-8A88-D93EFEDC89B3}" srcOrd="0" destOrd="0" presId="urn:microsoft.com/office/officeart/2005/8/layout/vList2"/>
    <dgm:cxn modelId="{D72406CD-4DFC-49D8-BA22-6C03E3D74542}" srcId="{CF5CF61A-460E-4443-96C2-511FE8B9F984}" destId="{86A7F9EC-1973-4063-B408-1B0F3CFD7A98}" srcOrd="7" destOrd="0" parTransId="{8901BAF4-6B23-41DF-8545-4EFD175E9120}" sibTransId="{D0740212-093A-4B3D-830E-BC9E09C19497}"/>
    <dgm:cxn modelId="{A4306AD2-9A95-4E71-99E6-22819A064C65}" srcId="{CF5CF61A-460E-4443-96C2-511FE8B9F984}" destId="{BF8644F2-AD28-4569-BAB9-C923D1B4B491}" srcOrd="5" destOrd="0" parTransId="{A9E5A00C-84FD-4BE6-A9CE-FA3905E6B4B1}" sibTransId="{5113E3EA-A389-48F1-9787-9347935607A1}"/>
    <dgm:cxn modelId="{5865D8DA-53A5-4E23-8ECC-4880E5F5D1D9}" srcId="{CF5CF61A-460E-4443-96C2-511FE8B9F984}" destId="{EBB756C9-8F80-4A40-9D0D-62DCC1A37B8F}" srcOrd="3" destOrd="0" parTransId="{3B2BE69F-CE5D-4D8E-B342-326C072D460B}" sibTransId="{1F36B536-4DB0-45DB-B3D1-6FD445858596}"/>
    <dgm:cxn modelId="{456E80F2-98B5-4A82-937F-0D97E18581C4}" type="presOf" srcId="{2032E99B-B911-4B17-A457-7A0901F0FCAB}" destId="{DAAB490F-C1E3-44BF-88A3-335EDEDDB894}" srcOrd="0" destOrd="0" presId="urn:microsoft.com/office/officeart/2005/8/layout/vList2"/>
    <dgm:cxn modelId="{088C21F5-B6CF-4312-868E-9C2E9CC7CA02}" srcId="{CF5CF61A-460E-4443-96C2-511FE8B9F984}" destId="{373E6BC8-3700-4936-9D4A-5009A13A9A7C}" srcOrd="6" destOrd="0" parTransId="{90376099-5B5F-4D92-B7B7-CC0ACD7AA0DD}" sibTransId="{06AE3DFB-6F4A-4FB5-AD8B-7484DEE3DAED}"/>
    <dgm:cxn modelId="{E9B603FA-FBA8-4A33-BFD3-1BF4F9082B01}" srcId="{CF5CF61A-460E-4443-96C2-511FE8B9F984}" destId="{80F18EE5-C00E-40A1-BD8A-F3B87C6420A8}" srcOrd="4" destOrd="0" parTransId="{D71A2CB1-F99B-4B1A-9A6D-A23682267D94}" sibTransId="{AA9EC8E6-800A-48CA-98DB-8989AD0558C9}"/>
    <dgm:cxn modelId="{2B1636DA-CCB9-415E-B76D-3BFF8C14D5A5}" type="presParOf" srcId="{4DEBE23A-EC06-4BC3-9EAF-91194BCB117C}" destId="{44EF94DD-B78F-4BC5-8F97-3FEF14EFE416}" srcOrd="0" destOrd="0" presId="urn:microsoft.com/office/officeart/2005/8/layout/vList2"/>
    <dgm:cxn modelId="{F4B3B288-D525-436A-A36D-CACD47FFC639}" type="presParOf" srcId="{4DEBE23A-EC06-4BC3-9EAF-91194BCB117C}" destId="{E361015D-191A-43E6-89E5-116EEABA9CFD}" srcOrd="1" destOrd="0" presId="urn:microsoft.com/office/officeart/2005/8/layout/vList2"/>
    <dgm:cxn modelId="{5BC8C1B3-B67F-4DE0-9003-DC2BAC1615EC}" type="presParOf" srcId="{4DEBE23A-EC06-4BC3-9EAF-91194BCB117C}" destId="{DAAB490F-C1E3-44BF-88A3-335EDEDDB894}" srcOrd="2" destOrd="0" presId="urn:microsoft.com/office/officeart/2005/8/layout/vList2"/>
    <dgm:cxn modelId="{1D0E679B-98BE-4A10-A87B-25E8A390161D}" type="presParOf" srcId="{4DEBE23A-EC06-4BC3-9EAF-91194BCB117C}" destId="{506FFD19-86F5-43B0-80DD-3BFA0CD766D9}" srcOrd="3" destOrd="0" presId="urn:microsoft.com/office/officeart/2005/8/layout/vList2"/>
    <dgm:cxn modelId="{E6B90255-26E3-4F9F-8D6F-8F1B266D9DC0}" type="presParOf" srcId="{4DEBE23A-EC06-4BC3-9EAF-91194BCB117C}" destId="{3D24BC41-E219-49E0-AF00-731DBBE2D142}" srcOrd="4" destOrd="0" presId="urn:microsoft.com/office/officeart/2005/8/layout/vList2"/>
    <dgm:cxn modelId="{986CD1DA-FDA1-4C67-8360-E5A087B2ADC1}" type="presParOf" srcId="{4DEBE23A-EC06-4BC3-9EAF-91194BCB117C}" destId="{0E1874A7-C443-456F-861D-C7A7996646A1}" srcOrd="5" destOrd="0" presId="urn:microsoft.com/office/officeart/2005/8/layout/vList2"/>
    <dgm:cxn modelId="{78A9963F-E867-4952-9384-93770E86B8B1}" type="presParOf" srcId="{4DEBE23A-EC06-4BC3-9EAF-91194BCB117C}" destId="{FABB946E-C46A-4549-9E48-17A5114AD1C7}" srcOrd="6" destOrd="0" presId="urn:microsoft.com/office/officeart/2005/8/layout/vList2"/>
    <dgm:cxn modelId="{C8A284CD-0248-457E-B69F-AF24EF448A52}" type="presParOf" srcId="{4DEBE23A-EC06-4BC3-9EAF-91194BCB117C}" destId="{94502A1F-3B9C-4420-BD03-2DB85273F8DA}" srcOrd="7" destOrd="0" presId="urn:microsoft.com/office/officeart/2005/8/layout/vList2"/>
    <dgm:cxn modelId="{B2F037AB-F527-43DA-886E-4DC92DA12DDB}" type="presParOf" srcId="{4DEBE23A-EC06-4BC3-9EAF-91194BCB117C}" destId="{84F3A32E-9822-4570-B85A-C18E649E4CF9}" srcOrd="8" destOrd="0" presId="urn:microsoft.com/office/officeart/2005/8/layout/vList2"/>
    <dgm:cxn modelId="{EB0D7724-39B5-4F1B-A169-273FF08633E6}" type="presParOf" srcId="{4DEBE23A-EC06-4BC3-9EAF-91194BCB117C}" destId="{4FC1FE64-9B3F-4876-8C19-6BDD1843A965}" srcOrd="9" destOrd="0" presId="urn:microsoft.com/office/officeart/2005/8/layout/vList2"/>
    <dgm:cxn modelId="{24ECF2FB-71DD-42CB-82DF-D66C4E0B7B3C}" type="presParOf" srcId="{4DEBE23A-EC06-4BC3-9EAF-91194BCB117C}" destId="{BDE98470-E3FC-4EDA-A05F-1CE99BA7B68F}" srcOrd="10" destOrd="0" presId="urn:microsoft.com/office/officeart/2005/8/layout/vList2"/>
    <dgm:cxn modelId="{9A3F2031-81A1-4BAC-AE0C-35E6050C6A18}" type="presParOf" srcId="{4DEBE23A-EC06-4BC3-9EAF-91194BCB117C}" destId="{01C1C85F-C789-4FAF-98DD-B0DE27D0F8F9}" srcOrd="11" destOrd="0" presId="urn:microsoft.com/office/officeart/2005/8/layout/vList2"/>
    <dgm:cxn modelId="{8132E700-8DFB-436F-BA7F-10E1704EA6CF}" type="presParOf" srcId="{4DEBE23A-EC06-4BC3-9EAF-91194BCB117C}" destId="{74D74E95-E35E-4CC7-8A88-D93EFEDC89B3}" srcOrd="12" destOrd="0" presId="urn:microsoft.com/office/officeart/2005/8/layout/vList2"/>
    <dgm:cxn modelId="{19941936-4BFD-4624-98C1-81FC6CCA7599}" type="presParOf" srcId="{4DEBE23A-EC06-4BC3-9EAF-91194BCB117C}" destId="{A4F2D80D-84FD-41AD-97B6-7DF99A8A0FFF}" srcOrd="13" destOrd="0" presId="urn:microsoft.com/office/officeart/2005/8/layout/vList2"/>
    <dgm:cxn modelId="{822D8DD2-A4A4-482B-A597-9935FCE4743C}" type="presParOf" srcId="{4DEBE23A-EC06-4BC3-9EAF-91194BCB117C}" destId="{AE1F0CA1-42F8-46FA-B57C-DEE7296C9DAF}" srcOrd="14" destOrd="0" presId="urn:microsoft.com/office/officeart/2005/8/layout/vList2"/>
    <dgm:cxn modelId="{AA295C4A-0840-469E-9F91-4369F86CC364}" type="presParOf" srcId="{4DEBE23A-EC06-4BC3-9EAF-91194BCB117C}" destId="{D4177E87-4BB2-4047-A5DB-6B09CB3A19AC}" srcOrd="15" destOrd="0" presId="urn:microsoft.com/office/officeart/2005/8/layout/vList2"/>
    <dgm:cxn modelId="{7D61E52C-2909-435F-98EC-36FEAD1EC41D}" type="presParOf" srcId="{4DEBE23A-EC06-4BC3-9EAF-91194BCB117C}" destId="{E780A181-AD18-477A-A9A7-B4A01C1442FC}" srcOrd="1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EF94DD-B78F-4BC5-8F97-3FEF14EFE416}">
      <dsp:nvSpPr>
        <dsp:cNvPr id="0" name=""/>
        <dsp:cNvSpPr/>
      </dsp:nvSpPr>
      <dsp:spPr>
        <a:xfrm>
          <a:off x="0" y="933693"/>
          <a:ext cx="5906181" cy="33579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tr-TR" sz="1400" kern="1200" dirty="0"/>
            <a:t>Yeni doğmuş bebeğin değerlendirilmesi </a:t>
          </a:r>
          <a:endParaRPr lang="en-US" sz="1400" kern="1200" dirty="0"/>
        </a:p>
      </dsp:txBody>
      <dsp:txXfrm>
        <a:off x="16392" y="950085"/>
        <a:ext cx="5873397" cy="303006"/>
      </dsp:txXfrm>
    </dsp:sp>
    <dsp:sp modelId="{DAAB490F-C1E3-44BF-88A3-335EDEDDB894}">
      <dsp:nvSpPr>
        <dsp:cNvPr id="0" name=""/>
        <dsp:cNvSpPr/>
      </dsp:nvSpPr>
      <dsp:spPr>
        <a:xfrm>
          <a:off x="0" y="1319134"/>
          <a:ext cx="5906181" cy="33579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tr-TR" sz="1400" kern="1200" dirty="0"/>
            <a:t>Doğumdan sonraki ilk hafta içinde yenidoğanın değerlendirilmesi</a:t>
          </a:r>
          <a:endParaRPr lang="en-US" sz="1400" kern="1200" dirty="0"/>
        </a:p>
      </dsp:txBody>
      <dsp:txXfrm>
        <a:off x="16392" y="1335526"/>
        <a:ext cx="5873397" cy="303006"/>
      </dsp:txXfrm>
    </dsp:sp>
    <dsp:sp modelId="{3D24BC41-E219-49E0-AF00-731DBBE2D142}">
      <dsp:nvSpPr>
        <dsp:cNvPr id="0" name=""/>
        <dsp:cNvSpPr/>
      </dsp:nvSpPr>
      <dsp:spPr>
        <a:xfrm>
          <a:off x="0" y="1695244"/>
          <a:ext cx="5906181" cy="33579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tr-TR" sz="1400" kern="1200"/>
            <a:t>15. - 41. gün ve 2. ay izlemleri</a:t>
          </a:r>
          <a:endParaRPr lang="en-US" sz="1400" kern="1200"/>
        </a:p>
      </dsp:txBody>
      <dsp:txXfrm>
        <a:off x="16392" y="1711636"/>
        <a:ext cx="5873397" cy="303006"/>
      </dsp:txXfrm>
    </dsp:sp>
    <dsp:sp modelId="{FABB946E-C46A-4549-9E48-17A5114AD1C7}">
      <dsp:nvSpPr>
        <dsp:cNvPr id="0" name=""/>
        <dsp:cNvSpPr/>
      </dsp:nvSpPr>
      <dsp:spPr>
        <a:xfrm>
          <a:off x="0" y="2071354"/>
          <a:ext cx="5906181" cy="33579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tr-TR" sz="1400" kern="1200"/>
            <a:t>3.– 4. ay izlemleri </a:t>
          </a:r>
          <a:endParaRPr lang="en-US" sz="1400" kern="1200"/>
        </a:p>
      </dsp:txBody>
      <dsp:txXfrm>
        <a:off x="16392" y="2087746"/>
        <a:ext cx="5873397" cy="303006"/>
      </dsp:txXfrm>
    </dsp:sp>
    <dsp:sp modelId="{84F3A32E-9822-4570-B85A-C18E649E4CF9}">
      <dsp:nvSpPr>
        <dsp:cNvPr id="0" name=""/>
        <dsp:cNvSpPr/>
      </dsp:nvSpPr>
      <dsp:spPr>
        <a:xfrm>
          <a:off x="0" y="2447464"/>
          <a:ext cx="5906181" cy="33579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tr-TR" sz="1400" kern="1200"/>
            <a:t>6., 9. ve 12. ay izlemleri </a:t>
          </a:r>
          <a:endParaRPr lang="en-US" sz="1400" kern="1200"/>
        </a:p>
      </dsp:txBody>
      <dsp:txXfrm>
        <a:off x="16392" y="2463856"/>
        <a:ext cx="5873397" cy="303006"/>
      </dsp:txXfrm>
    </dsp:sp>
    <dsp:sp modelId="{BDE98470-E3FC-4EDA-A05F-1CE99BA7B68F}">
      <dsp:nvSpPr>
        <dsp:cNvPr id="0" name=""/>
        <dsp:cNvSpPr/>
      </dsp:nvSpPr>
      <dsp:spPr>
        <a:xfrm>
          <a:off x="0" y="2823574"/>
          <a:ext cx="5906181" cy="33579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tr-TR" sz="1400" kern="1200"/>
            <a:t>13 -36 ay arası çocuk izlemleri </a:t>
          </a:r>
          <a:endParaRPr lang="en-US" sz="1400" kern="1200"/>
        </a:p>
      </dsp:txBody>
      <dsp:txXfrm>
        <a:off x="16392" y="2839966"/>
        <a:ext cx="5873397" cy="303006"/>
      </dsp:txXfrm>
    </dsp:sp>
    <dsp:sp modelId="{74D74E95-E35E-4CC7-8A88-D93EFEDC89B3}">
      <dsp:nvSpPr>
        <dsp:cNvPr id="0" name=""/>
        <dsp:cNvSpPr/>
      </dsp:nvSpPr>
      <dsp:spPr>
        <a:xfrm>
          <a:off x="0" y="3199684"/>
          <a:ext cx="5906181" cy="33579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tr-TR" sz="1400" kern="1200"/>
            <a:t>4- 6 yaş arası çocuk izlemleri</a:t>
          </a:r>
          <a:endParaRPr lang="en-US" sz="1400" kern="1200"/>
        </a:p>
      </dsp:txBody>
      <dsp:txXfrm>
        <a:off x="16392" y="3216076"/>
        <a:ext cx="5873397" cy="303006"/>
      </dsp:txXfrm>
    </dsp:sp>
    <dsp:sp modelId="{AE1F0CA1-42F8-46FA-B57C-DEE7296C9DAF}">
      <dsp:nvSpPr>
        <dsp:cNvPr id="0" name=""/>
        <dsp:cNvSpPr/>
      </dsp:nvSpPr>
      <dsp:spPr>
        <a:xfrm>
          <a:off x="0" y="3575794"/>
          <a:ext cx="5906181" cy="33579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tr-TR" sz="1400" kern="1200"/>
            <a:t>7-9 yaş arası çocuk izlemleri</a:t>
          </a:r>
          <a:endParaRPr lang="en-US" sz="1400" kern="1200"/>
        </a:p>
      </dsp:txBody>
      <dsp:txXfrm>
        <a:off x="16392" y="3592186"/>
        <a:ext cx="5873397" cy="303006"/>
      </dsp:txXfrm>
    </dsp:sp>
    <dsp:sp modelId="{E780A181-AD18-477A-A9A7-B4A01C1442FC}">
      <dsp:nvSpPr>
        <dsp:cNvPr id="0" name=""/>
        <dsp:cNvSpPr/>
      </dsp:nvSpPr>
      <dsp:spPr>
        <a:xfrm>
          <a:off x="0" y="3951904"/>
          <a:ext cx="5906181" cy="33579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tr-TR" sz="1400" kern="1200"/>
            <a:t>10-21 yaş arası ergen/genç izlemleri</a:t>
          </a:r>
          <a:endParaRPr lang="en-US" sz="1400" kern="1200"/>
        </a:p>
      </dsp:txBody>
      <dsp:txXfrm>
        <a:off x="16392" y="3968296"/>
        <a:ext cx="5873397" cy="303006"/>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 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3008BEB-D255-4687-8C0B-EC7F466BEECE}" type="datetimeFigureOut">
              <a:rPr lang="tr-TR" smtClean="0"/>
              <a:t>11.06.2024</a:t>
            </a:fld>
            <a:endParaRPr lang="tr-TR"/>
          </a:p>
        </p:txBody>
      </p:sp>
      <p:sp>
        <p:nvSpPr>
          <p:cNvPr id="4" name="Slayt Resmi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6" name="Alt 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EDA9906-6D52-4A7B-B502-2880E161C9E5}" type="slidenum">
              <a:rPr lang="tr-TR" smtClean="0"/>
              <a:t>‹#›</a:t>
            </a:fld>
            <a:endParaRPr lang="tr-TR"/>
          </a:p>
        </p:txBody>
      </p:sp>
    </p:spTree>
    <p:extLst>
      <p:ext uri="{BB962C8B-B14F-4D97-AF65-F5344CB8AC3E}">
        <p14:creationId xmlns:p14="http://schemas.microsoft.com/office/powerpoint/2010/main" val="16420442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a:buFont typeface="Wingdings" panose="05000000000000000000" pitchFamily="2" charset="2"/>
              <a:buChar char="Ø"/>
            </a:pPr>
            <a:r>
              <a:rPr lang="tr-TR" dirty="0"/>
              <a:t>Solunumu </a:t>
            </a:r>
            <a:r>
              <a:rPr lang="tr-TR" dirty="0" err="1"/>
              <a:t>deŒerlendirin</a:t>
            </a:r>
            <a:r>
              <a:rPr lang="tr-TR" dirty="0"/>
              <a:t>; takipne, düzensiz solunum, apne, inleme, burun </a:t>
            </a:r>
            <a:r>
              <a:rPr lang="tr-TR" dirty="0" err="1"/>
              <a:t>kanadŦ</a:t>
            </a:r>
            <a:r>
              <a:rPr lang="tr-TR" dirty="0"/>
              <a:t> solunumu ve çekilme olup </a:t>
            </a:r>
            <a:r>
              <a:rPr lang="tr-TR" dirty="0" err="1"/>
              <a:t>olmadŦŒŦna</a:t>
            </a:r>
            <a:r>
              <a:rPr lang="tr-TR" dirty="0"/>
              <a:t> </a:t>
            </a:r>
            <a:r>
              <a:rPr lang="tr-TR" dirty="0" err="1"/>
              <a:t>bakŦn</a:t>
            </a:r>
            <a:r>
              <a:rPr lang="tr-TR" dirty="0"/>
              <a:t> </a:t>
            </a:r>
          </a:p>
          <a:p>
            <a:pPr>
              <a:buFont typeface="Wingdings" panose="05000000000000000000" pitchFamily="2" charset="2"/>
              <a:buChar char="Ø"/>
            </a:pPr>
            <a:r>
              <a:rPr lang="tr-TR" dirty="0"/>
              <a:t>Cildi gözden geçirin; </a:t>
            </a:r>
            <a:r>
              <a:rPr lang="tr-TR" dirty="0" err="1"/>
              <a:t>sarŦlŦk</a:t>
            </a:r>
            <a:r>
              <a:rPr lang="tr-TR" dirty="0"/>
              <a:t>, solukluk, morluk, </a:t>
            </a:r>
            <a:r>
              <a:rPr lang="tr-TR" dirty="0" err="1"/>
              <a:t>ƔiƔlik</a:t>
            </a:r>
            <a:r>
              <a:rPr lang="tr-TR" dirty="0"/>
              <a:t>, ödem ve döküntü </a:t>
            </a:r>
            <a:r>
              <a:rPr lang="tr-TR" dirty="0" err="1"/>
              <a:t>açŦsŦndan</a:t>
            </a:r>
            <a:r>
              <a:rPr lang="tr-TR" dirty="0"/>
              <a:t> </a:t>
            </a:r>
            <a:r>
              <a:rPr lang="tr-TR" dirty="0" err="1"/>
              <a:t>deŒerlendirin</a:t>
            </a:r>
            <a:r>
              <a:rPr lang="tr-TR" dirty="0"/>
              <a:t> </a:t>
            </a:r>
          </a:p>
          <a:p>
            <a:pPr>
              <a:buFont typeface="Wingdings" panose="05000000000000000000" pitchFamily="2" charset="2"/>
              <a:buChar char="Ø"/>
            </a:pPr>
            <a:r>
              <a:rPr lang="tr-TR" dirty="0"/>
              <a:t>Hareketlerini ve tonusunu </a:t>
            </a:r>
            <a:r>
              <a:rPr lang="tr-TR" dirty="0" err="1"/>
              <a:t>deŒerlendirin</a:t>
            </a:r>
            <a:r>
              <a:rPr lang="tr-TR" dirty="0"/>
              <a:t>; normal ve simetrik mi </a:t>
            </a:r>
            <a:r>
              <a:rPr lang="tr-TR" dirty="0" err="1"/>
              <a:t>bakŦn</a:t>
            </a:r>
            <a:r>
              <a:rPr lang="tr-TR" dirty="0"/>
              <a:t> </a:t>
            </a:r>
          </a:p>
          <a:p>
            <a:endParaRPr lang="tr-TR" dirty="0"/>
          </a:p>
        </p:txBody>
      </p:sp>
      <p:sp>
        <p:nvSpPr>
          <p:cNvPr id="4" name="Slayt Numarası Yer Tutucusu 3"/>
          <p:cNvSpPr>
            <a:spLocks noGrp="1"/>
          </p:cNvSpPr>
          <p:nvPr>
            <p:ph type="sldNum" sz="quarter" idx="5"/>
          </p:nvPr>
        </p:nvSpPr>
        <p:spPr/>
        <p:txBody>
          <a:bodyPr/>
          <a:lstStyle/>
          <a:p>
            <a:fld id="{EEDA9906-6D52-4A7B-B502-2880E161C9E5}" type="slidenum">
              <a:rPr lang="tr-TR" smtClean="0"/>
              <a:t>5</a:t>
            </a:fld>
            <a:endParaRPr lang="tr-TR"/>
          </a:p>
        </p:txBody>
      </p:sp>
    </p:spTree>
    <p:extLst>
      <p:ext uri="{BB962C8B-B14F-4D97-AF65-F5344CB8AC3E}">
        <p14:creationId xmlns:p14="http://schemas.microsoft.com/office/powerpoint/2010/main" val="27458651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sz="2000" dirty="0"/>
              <a:t>Kırmızı </a:t>
            </a:r>
            <a:r>
              <a:rPr lang="tr-TR" sz="2000" dirty="0" err="1"/>
              <a:t>refle</a:t>
            </a:r>
            <a:r>
              <a:rPr lang="tr-TR" sz="2000" dirty="0"/>
              <a:t> testi </a:t>
            </a:r>
          </a:p>
          <a:p>
            <a:pPr marL="514350" indent="-514350">
              <a:buFont typeface="+mj-lt"/>
              <a:buAutoNum type="arabicPeriod"/>
            </a:pPr>
            <a:r>
              <a:rPr lang="tr-TR" sz="2000" dirty="0"/>
              <a:t>Direkt oftalmoskop lens gücü sıfır ayarında</a:t>
            </a:r>
          </a:p>
          <a:p>
            <a:pPr marL="514350" indent="-514350">
              <a:buFont typeface="+mj-lt"/>
              <a:buAutoNum type="arabicPeriod"/>
            </a:pPr>
            <a:r>
              <a:rPr lang="tr-TR" sz="2000" dirty="0"/>
              <a:t>Loş - karanlık bir odada </a:t>
            </a:r>
          </a:p>
          <a:p>
            <a:pPr lvl="1"/>
            <a:r>
              <a:rPr lang="tr-TR" sz="2000" dirty="0" err="1"/>
              <a:t>Dilate</a:t>
            </a:r>
            <a:r>
              <a:rPr lang="tr-TR" sz="2000" dirty="0"/>
              <a:t> </a:t>
            </a:r>
            <a:r>
              <a:rPr lang="tr-TR" sz="2000" dirty="0" err="1"/>
              <a:t>pupilla</a:t>
            </a:r>
            <a:r>
              <a:rPr lang="tr-TR" sz="2000" dirty="0"/>
              <a:t> için </a:t>
            </a:r>
          </a:p>
          <a:p>
            <a:pPr marL="514350" indent="-514350">
              <a:buFont typeface="+mj-lt"/>
              <a:buAutoNum type="arabicPeriod"/>
            </a:pPr>
            <a:r>
              <a:rPr lang="tr-TR" sz="2000" dirty="0"/>
              <a:t>Önce her bir gözü ayrı ayrı  </a:t>
            </a:r>
          </a:p>
          <a:p>
            <a:pPr lvl="1"/>
            <a:r>
              <a:rPr lang="tr-TR" sz="2000" dirty="0"/>
              <a:t>Yaklaşık 30-45 cm mesafeden </a:t>
            </a:r>
          </a:p>
          <a:p>
            <a:pPr marL="514350" indent="-514350">
              <a:buFont typeface="+mj-lt"/>
              <a:buAutoNum type="arabicPeriod"/>
            </a:pPr>
            <a:r>
              <a:rPr lang="tr-TR" sz="2000" dirty="0"/>
              <a:t>Sonra her iki gözünü aynı anda </a:t>
            </a:r>
          </a:p>
          <a:p>
            <a:pPr lvl="1"/>
            <a:r>
              <a:rPr lang="tr-TR" sz="2000" dirty="0"/>
              <a:t>Yaklaşık 90 cm mesafeden</a:t>
            </a:r>
          </a:p>
          <a:p>
            <a:endParaRPr lang="tr-TR" dirty="0"/>
          </a:p>
        </p:txBody>
      </p:sp>
      <p:sp>
        <p:nvSpPr>
          <p:cNvPr id="4" name="Slayt Numarası Yer Tutucusu 3"/>
          <p:cNvSpPr>
            <a:spLocks noGrp="1"/>
          </p:cNvSpPr>
          <p:nvPr>
            <p:ph type="sldNum" sz="quarter" idx="5"/>
          </p:nvPr>
        </p:nvSpPr>
        <p:spPr/>
        <p:txBody>
          <a:bodyPr/>
          <a:lstStyle/>
          <a:p>
            <a:fld id="{EEDA9906-6D52-4A7B-B502-2880E161C9E5}" type="slidenum">
              <a:rPr lang="tr-TR" smtClean="0"/>
              <a:t>35</a:t>
            </a:fld>
            <a:endParaRPr lang="tr-TR"/>
          </a:p>
        </p:txBody>
      </p:sp>
    </p:spTree>
    <p:extLst>
      <p:ext uri="{BB962C8B-B14F-4D97-AF65-F5344CB8AC3E}">
        <p14:creationId xmlns:p14="http://schemas.microsoft.com/office/powerpoint/2010/main" val="27252824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D </a:t>
            </a:r>
            <a:r>
              <a:rPr lang="tr-TR" dirty="0" err="1"/>
              <a:t>vit</a:t>
            </a:r>
            <a:r>
              <a:rPr lang="tr-TR" dirty="0"/>
              <a:t> fotosu </a:t>
            </a:r>
          </a:p>
        </p:txBody>
      </p:sp>
      <p:sp>
        <p:nvSpPr>
          <p:cNvPr id="4" name="Slayt Numarası Yer Tutucusu 3"/>
          <p:cNvSpPr>
            <a:spLocks noGrp="1"/>
          </p:cNvSpPr>
          <p:nvPr>
            <p:ph type="sldNum" sz="quarter" idx="5"/>
          </p:nvPr>
        </p:nvSpPr>
        <p:spPr/>
        <p:txBody>
          <a:bodyPr/>
          <a:lstStyle/>
          <a:p>
            <a:fld id="{EEDA9906-6D52-4A7B-B502-2880E161C9E5}" type="slidenum">
              <a:rPr lang="tr-TR" smtClean="0"/>
              <a:t>39</a:t>
            </a:fld>
            <a:endParaRPr lang="tr-TR"/>
          </a:p>
        </p:txBody>
      </p:sp>
    </p:spTree>
    <p:extLst>
      <p:ext uri="{BB962C8B-B14F-4D97-AF65-F5344CB8AC3E}">
        <p14:creationId xmlns:p14="http://schemas.microsoft.com/office/powerpoint/2010/main" val="14770410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02465B-171D-F0A1-87CA-E12A4EEB5090}"/>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AF03777A-C5A0-395D-5684-86BB7AD9075F}"/>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C41D6A05-476B-B762-DCE1-5EA18D48267F}"/>
              </a:ext>
            </a:extLst>
          </p:cNvPr>
          <p:cNvSpPr>
            <a:spLocks noGrp="1"/>
          </p:cNvSpPr>
          <p:nvPr>
            <p:ph type="body" idx="1"/>
          </p:nvPr>
        </p:nvSpPr>
        <p:spPr/>
        <p:txBody>
          <a:bodyPr/>
          <a:lstStyle/>
          <a:p>
            <a:r>
              <a:rPr lang="tr-TR" dirty="0"/>
              <a:t>Hareketli mi? - </a:t>
            </a:r>
            <a:r>
              <a:rPr lang="tr-TR" dirty="0" err="1"/>
              <a:t>CanlŦ</a:t>
            </a:r>
            <a:r>
              <a:rPr lang="tr-TR" dirty="0"/>
              <a:t> bir sesle </a:t>
            </a:r>
            <a:r>
              <a:rPr lang="tr-TR" dirty="0" err="1"/>
              <a:t>aŒlŦyor</a:t>
            </a:r>
            <a:r>
              <a:rPr lang="tr-TR" dirty="0"/>
              <a:t> mu? </a:t>
            </a:r>
            <a:r>
              <a:rPr lang="tr-TR" dirty="0" err="1"/>
              <a:t>YanŦtŦnŦz</a:t>
            </a:r>
            <a:r>
              <a:rPr lang="tr-TR" dirty="0"/>
              <a:t> </a:t>
            </a:r>
            <a:r>
              <a:rPr lang="tr-TR" dirty="0" err="1"/>
              <a:t>hayŦr</a:t>
            </a:r>
            <a:r>
              <a:rPr lang="tr-TR" dirty="0"/>
              <a:t> ise bebekte ciddi bir </a:t>
            </a:r>
            <a:r>
              <a:rPr lang="tr-TR" dirty="0" err="1"/>
              <a:t>hastalŦk</a:t>
            </a:r>
            <a:r>
              <a:rPr lang="tr-TR" dirty="0"/>
              <a:t> </a:t>
            </a:r>
            <a:r>
              <a:rPr lang="tr-TR" dirty="0" err="1"/>
              <a:t>varlŦŒŦnŦ</a:t>
            </a:r>
            <a:r>
              <a:rPr lang="tr-TR" dirty="0"/>
              <a:t> gösterir Enfeksiyon ve hipoglisemi </a:t>
            </a:r>
            <a:r>
              <a:rPr lang="tr-TR" dirty="0" err="1"/>
              <a:t>baƔta</a:t>
            </a:r>
            <a:r>
              <a:rPr lang="tr-TR" dirty="0"/>
              <a:t> olmak üzere nörolojik ve metabolik </a:t>
            </a:r>
            <a:r>
              <a:rPr lang="tr-TR" dirty="0" err="1"/>
              <a:t>diŒer</a:t>
            </a:r>
            <a:r>
              <a:rPr lang="tr-TR" dirty="0"/>
              <a:t> nedenlerin </a:t>
            </a:r>
            <a:r>
              <a:rPr lang="tr-TR" dirty="0" err="1"/>
              <a:t>araƔtŦrŦlmasŦ</a:t>
            </a:r>
            <a:r>
              <a:rPr lang="tr-TR" dirty="0"/>
              <a:t> için sevk edin </a:t>
            </a:r>
          </a:p>
          <a:p>
            <a:r>
              <a:rPr lang="tr-TR" dirty="0"/>
              <a:t>• Doğum sonrası ilk 5 günde % 5-10 oranında fizyolojik tartı kaybı olur. • İlk 6 ayda ortalama 20-30 g/</a:t>
            </a:r>
            <a:r>
              <a:rPr lang="tr-TR" dirty="0" err="1"/>
              <a:t>gun</a:t>
            </a:r>
            <a:r>
              <a:rPr lang="tr-TR" dirty="0"/>
              <a:t> (150-250 g/hafta); ikinci 6 ayda 15-20 g/</a:t>
            </a:r>
            <a:r>
              <a:rPr lang="tr-TR" dirty="0" err="1"/>
              <a:t>gun</a:t>
            </a:r>
            <a:r>
              <a:rPr lang="tr-TR" dirty="0"/>
              <a:t> (100-150 g/hafta); 12-24 ayda 50g/hafta tartı alımı olur; böylece yeterli tartı alımı olan bir bebek 5. ayda doğum ağırlığının 2 katı, 12. ayda 3 katı, 24. ayda 4 katına ulaşır.</a:t>
            </a:r>
          </a:p>
          <a:p>
            <a:r>
              <a:rPr lang="tr-TR" dirty="0"/>
              <a:t>Sağlıklı büyüyen bir çocuğun boyu ortalama olarak ilk 6 ayda: 8 cm/3 ay; ikinci 6 ayda: 4 cm/ 3 ay; 1-2 yaş arası: 10-12 cm/ yıl; 2-4 yaş arası: 7 cm/yıl; 4-10 yaş arası: 5-6 cm/yıl uzamaktadır. Bu hesaptan yola çıkarak, 1 yaşında doğum boyunun 1.5 katı; 4 yaşında 2 katı ve 12 yaşında da 3 katına ulaşması beklenir.</a:t>
            </a:r>
          </a:p>
          <a:p>
            <a:r>
              <a:rPr lang="tr-TR" dirty="0"/>
              <a:t>• Baş çevresi ortalama olarak ilk 3 ayda 2 cm/ay; ikinci 3 ayda 1 cm/ay; üçüncü-dördüncü 3 ayda 0.5 cm/ay büyür. • Yenidoğanda 35 cm. olan baş çevresi ortalama olarak 3. ayda 40.5 cm; 6. ayda 43 cm; ve 12. ayda 46 cm.ye ulaşır.</a:t>
            </a:r>
          </a:p>
          <a:p>
            <a:endParaRPr lang="tr-TR" dirty="0"/>
          </a:p>
        </p:txBody>
      </p:sp>
      <p:sp>
        <p:nvSpPr>
          <p:cNvPr id="4" name="Slayt Numarası Yer Tutucusu 3">
            <a:extLst>
              <a:ext uri="{FF2B5EF4-FFF2-40B4-BE49-F238E27FC236}">
                <a16:creationId xmlns:a16="http://schemas.microsoft.com/office/drawing/2014/main" id="{18C38E49-D81C-DC74-29B7-82E992565B9C}"/>
              </a:ext>
            </a:extLst>
          </p:cNvPr>
          <p:cNvSpPr>
            <a:spLocks noGrp="1"/>
          </p:cNvSpPr>
          <p:nvPr>
            <p:ph type="sldNum" sz="quarter" idx="5"/>
          </p:nvPr>
        </p:nvSpPr>
        <p:spPr/>
        <p:txBody>
          <a:bodyPr/>
          <a:lstStyle/>
          <a:p>
            <a:fld id="{EEDA9906-6D52-4A7B-B502-2880E161C9E5}" type="slidenum">
              <a:rPr lang="tr-TR" smtClean="0"/>
              <a:t>41</a:t>
            </a:fld>
            <a:endParaRPr lang="tr-TR"/>
          </a:p>
        </p:txBody>
      </p:sp>
    </p:spTree>
    <p:extLst>
      <p:ext uri="{BB962C8B-B14F-4D97-AF65-F5344CB8AC3E}">
        <p14:creationId xmlns:p14="http://schemas.microsoft.com/office/powerpoint/2010/main" val="19297398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err="1"/>
              <a:t>videooo</a:t>
            </a:r>
            <a:endParaRPr lang="tr-TR" dirty="0"/>
          </a:p>
        </p:txBody>
      </p:sp>
      <p:sp>
        <p:nvSpPr>
          <p:cNvPr id="4" name="Slayt Numarası Yer Tutucusu 3"/>
          <p:cNvSpPr>
            <a:spLocks noGrp="1"/>
          </p:cNvSpPr>
          <p:nvPr>
            <p:ph type="sldNum" sz="quarter" idx="5"/>
          </p:nvPr>
        </p:nvSpPr>
        <p:spPr/>
        <p:txBody>
          <a:bodyPr/>
          <a:lstStyle/>
          <a:p>
            <a:fld id="{EEDA9906-6D52-4A7B-B502-2880E161C9E5}" type="slidenum">
              <a:rPr lang="tr-TR" smtClean="0"/>
              <a:t>43</a:t>
            </a:fld>
            <a:endParaRPr lang="tr-TR"/>
          </a:p>
        </p:txBody>
      </p:sp>
    </p:spTree>
    <p:extLst>
      <p:ext uri="{BB962C8B-B14F-4D97-AF65-F5344CB8AC3E}">
        <p14:creationId xmlns:p14="http://schemas.microsoft.com/office/powerpoint/2010/main" val="14229468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A57D91-8FC7-D76E-C516-3A26CE7D0AD8}"/>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8FA26F80-20C8-C350-32EF-A6A36A25F566}"/>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8BA0099E-3394-091E-E711-CC2002D8479E}"/>
              </a:ext>
            </a:extLst>
          </p:cNvPr>
          <p:cNvSpPr>
            <a:spLocks noGrp="1"/>
          </p:cNvSpPr>
          <p:nvPr>
            <p:ph type="body" idx="1"/>
          </p:nvPr>
        </p:nvSpPr>
        <p:spPr/>
        <p:txBody>
          <a:bodyPr/>
          <a:lstStyle/>
          <a:p>
            <a:endParaRPr lang="tr-TR" dirty="0"/>
          </a:p>
        </p:txBody>
      </p:sp>
      <p:sp>
        <p:nvSpPr>
          <p:cNvPr id="4" name="Slayt Numarası Yer Tutucusu 3">
            <a:extLst>
              <a:ext uri="{FF2B5EF4-FFF2-40B4-BE49-F238E27FC236}">
                <a16:creationId xmlns:a16="http://schemas.microsoft.com/office/drawing/2014/main" id="{3720994A-1752-4CAD-BD17-B2993A61A2D5}"/>
              </a:ext>
            </a:extLst>
          </p:cNvPr>
          <p:cNvSpPr>
            <a:spLocks noGrp="1"/>
          </p:cNvSpPr>
          <p:nvPr>
            <p:ph type="sldNum" sz="quarter" idx="5"/>
          </p:nvPr>
        </p:nvSpPr>
        <p:spPr/>
        <p:txBody>
          <a:bodyPr/>
          <a:lstStyle/>
          <a:p>
            <a:fld id="{EEDA9906-6D52-4A7B-B502-2880E161C9E5}" type="slidenum">
              <a:rPr lang="tr-TR" smtClean="0"/>
              <a:t>49</a:t>
            </a:fld>
            <a:endParaRPr lang="tr-TR"/>
          </a:p>
        </p:txBody>
      </p:sp>
    </p:spTree>
    <p:extLst>
      <p:ext uri="{BB962C8B-B14F-4D97-AF65-F5344CB8AC3E}">
        <p14:creationId xmlns:p14="http://schemas.microsoft.com/office/powerpoint/2010/main" val="35552872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Preparat </a:t>
            </a:r>
            <a:r>
              <a:rPr lang="tr-TR" dirty="0" err="1"/>
              <a:t>fotosuu</a:t>
            </a:r>
            <a:r>
              <a:rPr lang="tr-TR" dirty="0"/>
              <a:t> </a:t>
            </a:r>
          </a:p>
        </p:txBody>
      </p:sp>
      <p:sp>
        <p:nvSpPr>
          <p:cNvPr id="4" name="Slayt Numarası Yer Tutucusu 3"/>
          <p:cNvSpPr>
            <a:spLocks noGrp="1"/>
          </p:cNvSpPr>
          <p:nvPr>
            <p:ph type="sldNum" sz="quarter" idx="5"/>
          </p:nvPr>
        </p:nvSpPr>
        <p:spPr/>
        <p:txBody>
          <a:bodyPr/>
          <a:lstStyle/>
          <a:p>
            <a:fld id="{EEDA9906-6D52-4A7B-B502-2880E161C9E5}" type="slidenum">
              <a:rPr lang="tr-TR" smtClean="0"/>
              <a:t>50</a:t>
            </a:fld>
            <a:endParaRPr lang="tr-TR"/>
          </a:p>
        </p:txBody>
      </p:sp>
    </p:spTree>
    <p:extLst>
      <p:ext uri="{BB962C8B-B14F-4D97-AF65-F5344CB8AC3E}">
        <p14:creationId xmlns:p14="http://schemas.microsoft.com/office/powerpoint/2010/main" val="11226274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5DF17F-AEEE-BBF5-8A39-6EAA6FF1E6FC}"/>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1530C514-3B94-8D49-0C24-7371CF210852}"/>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49A0CF0E-AE41-87F1-573E-AC6EE3D57EB6}"/>
              </a:ext>
            </a:extLst>
          </p:cNvPr>
          <p:cNvSpPr>
            <a:spLocks noGrp="1"/>
          </p:cNvSpPr>
          <p:nvPr>
            <p:ph type="body" idx="1"/>
          </p:nvPr>
        </p:nvSpPr>
        <p:spPr/>
        <p:txBody>
          <a:bodyPr/>
          <a:lstStyle/>
          <a:p>
            <a:endParaRPr lang="tr-TR" dirty="0"/>
          </a:p>
        </p:txBody>
      </p:sp>
      <p:sp>
        <p:nvSpPr>
          <p:cNvPr id="4" name="Slayt Numarası Yer Tutucusu 3">
            <a:extLst>
              <a:ext uri="{FF2B5EF4-FFF2-40B4-BE49-F238E27FC236}">
                <a16:creationId xmlns:a16="http://schemas.microsoft.com/office/drawing/2014/main" id="{8BEC2277-21C9-E616-93A1-024B9F29A693}"/>
              </a:ext>
            </a:extLst>
          </p:cNvPr>
          <p:cNvSpPr>
            <a:spLocks noGrp="1"/>
          </p:cNvSpPr>
          <p:nvPr>
            <p:ph type="sldNum" sz="quarter" idx="5"/>
          </p:nvPr>
        </p:nvSpPr>
        <p:spPr/>
        <p:txBody>
          <a:bodyPr/>
          <a:lstStyle/>
          <a:p>
            <a:fld id="{EEDA9906-6D52-4A7B-B502-2880E161C9E5}" type="slidenum">
              <a:rPr lang="tr-TR" smtClean="0"/>
              <a:t>53</a:t>
            </a:fld>
            <a:endParaRPr lang="tr-TR"/>
          </a:p>
        </p:txBody>
      </p:sp>
    </p:spTree>
    <p:extLst>
      <p:ext uri="{BB962C8B-B14F-4D97-AF65-F5344CB8AC3E}">
        <p14:creationId xmlns:p14="http://schemas.microsoft.com/office/powerpoint/2010/main" val="38100404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6-9-12 Ay 7zlemleri – Çocukta </a:t>
            </a:r>
            <a:r>
              <a:rPr lang="tr-TR" dirty="0" err="1"/>
              <a:t>diƔlerin</a:t>
            </a:r>
            <a:r>
              <a:rPr lang="tr-TR" dirty="0"/>
              <a:t> sürme dönemidir, buna </a:t>
            </a:r>
            <a:r>
              <a:rPr lang="tr-TR" dirty="0" err="1"/>
              <a:t>baŒlŦ</a:t>
            </a:r>
            <a:r>
              <a:rPr lang="tr-TR" dirty="0"/>
              <a:t> olarak yüzde </a:t>
            </a:r>
            <a:r>
              <a:rPr lang="tr-TR" dirty="0" err="1"/>
              <a:t>kŦzarŦklŦk</a:t>
            </a:r>
            <a:r>
              <a:rPr lang="tr-TR" dirty="0"/>
              <a:t>, salya </a:t>
            </a:r>
            <a:r>
              <a:rPr lang="tr-TR" dirty="0" err="1"/>
              <a:t>artŦƔŦ</a:t>
            </a:r>
            <a:r>
              <a:rPr lang="tr-TR" dirty="0"/>
              <a:t>, hafif </a:t>
            </a:r>
            <a:r>
              <a:rPr lang="tr-TR" dirty="0" err="1"/>
              <a:t>ateƔ</a:t>
            </a:r>
            <a:r>
              <a:rPr lang="tr-TR" dirty="0"/>
              <a:t> </a:t>
            </a:r>
            <a:r>
              <a:rPr lang="tr-TR" dirty="0" err="1"/>
              <a:t>gözlenebileceŒini</a:t>
            </a:r>
            <a:r>
              <a:rPr lang="tr-TR" dirty="0"/>
              <a:t> anne-babaya </a:t>
            </a:r>
            <a:r>
              <a:rPr lang="tr-TR" dirty="0" err="1"/>
              <a:t>hatŦrlatŦn</a:t>
            </a:r>
            <a:r>
              <a:rPr lang="tr-TR" dirty="0"/>
              <a:t>. </a:t>
            </a:r>
            <a:r>
              <a:rPr lang="tr-TR" dirty="0" err="1"/>
              <a:t>AyrŦca</a:t>
            </a:r>
            <a:r>
              <a:rPr lang="tr-TR" dirty="0"/>
              <a:t> </a:t>
            </a:r>
            <a:r>
              <a:rPr lang="tr-TR" dirty="0" err="1"/>
              <a:t>diƔlerin</a:t>
            </a:r>
            <a:r>
              <a:rPr lang="tr-TR" dirty="0"/>
              <a:t> </a:t>
            </a:r>
            <a:r>
              <a:rPr lang="tr-TR" dirty="0" err="1"/>
              <a:t>çŦkacaŒŦ</a:t>
            </a:r>
            <a:r>
              <a:rPr lang="tr-TR" dirty="0"/>
              <a:t> bölgede </a:t>
            </a:r>
            <a:r>
              <a:rPr lang="tr-TR" dirty="0" err="1"/>
              <a:t>kŦzarma</a:t>
            </a:r>
            <a:r>
              <a:rPr lang="tr-TR" dirty="0"/>
              <a:t>, </a:t>
            </a:r>
            <a:r>
              <a:rPr lang="tr-TR" dirty="0" err="1"/>
              <a:t>ƔiƔlik</a:t>
            </a:r>
            <a:r>
              <a:rPr lang="tr-TR" dirty="0"/>
              <a:t>, </a:t>
            </a:r>
            <a:r>
              <a:rPr lang="tr-TR" dirty="0" err="1"/>
              <a:t>kaƔŦntŦ</a:t>
            </a:r>
            <a:r>
              <a:rPr lang="tr-TR" dirty="0"/>
              <a:t> hissine </a:t>
            </a:r>
            <a:r>
              <a:rPr lang="tr-TR" dirty="0" err="1"/>
              <a:t>baŒlŦ</a:t>
            </a:r>
            <a:r>
              <a:rPr lang="tr-TR" dirty="0"/>
              <a:t> huzursuzluk </a:t>
            </a:r>
            <a:r>
              <a:rPr lang="tr-TR" dirty="0" err="1"/>
              <a:t>olabileceŒini</a:t>
            </a:r>
            <a:r>
              <a:rPr lang="tr-TR" dirty="0"/>
              <a:t> </a:t>
            </a:r>
            <a:r>
              <a:rPr lang="tr-TR" dirty="0" err="1"/>
              <a:t>anlatŦn</a:t>
            </a:r>
            <a:r>
              <a:rPr lang="tr-TR" dirty="0"/>
              <a:t>. Bu durumda temiz bir parmakla </a:t>
            </a:r>
            <a:r>
              <a:rPr lang="tr-TR" dirty="0" err="1"/>
              <a:t>yapŦlan</a:t>
            </a:r>
            <a:r>
              <a:rPr lang="tr-TR" dirty="0"/>
              <a:t> </a:t>
            </a:r>
            <a:r>
              <a:rPr lang="tr-TR" dirty="0" err="1"/>
              <a:t>masajŦn</a:t>
            </a:r>
            <a:r>
              <a:rPr lang="tr-TR" dirty="0"/>
              <a:t> veya bu amaçla üretilen </a:t>
            </a:r>
            <a:r>
              <a:rPr lang="tr-TR" dirty="0" err="1"/>
              <a:t>diƔ</a:t>
            </a:r>
            <a:r>
              <a:rPr lang="tr-TR" dirty="0"/>
              <a:t> </a:t>
            </a:r>
            <a:r>
              <a:rPr lang="tr-TR" dirty="0" err="1"/>
              <a:t>kaƔŦyŦcŦlarŦn</a:t>
            </a:r>
            <a:r>
              <a:rPr lang="tr-TR" dirty="0"/>
              <a:t> da </a:t>
            </a:r>
            <a:r>
              <a:rPr lang="tr-TR" dirty="0" err="1"/>
              <a:t>bebeŒi</a:t>
            </a:r>
            <a:r>
              <a:rPr lang="tr-TR" dirty="0"/>
              <a:t> </a:t>
            </a:r>
            <a:r>
              <a:rPr lang="tr-TR" dirty="0" err="1"/>
              <a:t>rahatlatabileceŒini</a:t>
            </a:r>
            <a:r>
              <a:rPr lang="tr-TR" dirty="0"/>
              <a:t> </a:t>
            </a:r>
            <a:r>
              <a:rPr lang="tr-TR" dirty="0" err="1"/>
              <a:t>açŦklayŦn</a:t>
            </a:r>
            <a:r>
              <a:rPr lang="tr-TR" dirty="0"/>
              <a:t>. – 6 </a:t>
            </a:r>
            <a:r>
              <a:rPr lang="tr-TR" dirty="0" err="1"/>
              <a:t>aylŦkta</a:t>
            </a:r>
            <a:r>
              <a:rPr lang="tr-TR" dirty="0"/>
              <a:t> 2alt kesici, 9 </a:t>
            </a:r>
            <a:r>
              <a:rPr lang="tr-TR" dirty="0" err="1"/>
              <a:t>aylŦkta</a:t>
            </a:r>
            <a:r>
              <a:rPr lang="tr-TR" dirty="0"/>
              <a:t> 4 (2 alt 2 üst ) kesiciler, 12 </a:t>
            </a:r>
            <a:r>
              <a:rPr lang="tr-TR" dirty="0" err="1"/>
              <a:t>aylŦkta</a:t>
            </a:r>
            <a:r>
              <a:rPr lang="tr-TR" dirty="0"/>
              <a:t> 8 (alt 4, üst 4 ) kesici </a:t>
            </a:r>
            <a:r>
              <a:rPr lang="tr-TR" dirty="0" err="1"/>
              <a:t>diƔ</a:t>
            </a:r>
            <a:r>
              <a:rPr lang="tr-TR" dirty="0"/>
              <a:t> mevcut </a:t>
            </a:r>
            <a:r>
              <a:rPr lang="tr-TR" dirty="0" err="1"/>
              <a:t>olacaktŦr</a:t>
            </a:r>
            <a:r>
              <a:rPr lang="tr-TR" dirty="0"/>
              <a:t>, bu tarihlerdeki </a:t>
            </a:r>
            <a:r>
              <a:rPr lang="tr-TR" dirty="0" err="1"/>
              <a:t>sapmalarŦn</a:t>
            </a:r>
            <a:r>
              <a:rPr lang="tr-TR" dirty="0"/>
              <a:t> önemi </a:t>
            </a:r>
            <a:r>
              <a:rPr lang="tr-TR" dirty="0" err="1"/>
              <a:t>olmayacaŒŦnŦ</a:t>
            </a:r>
            <a:r>
              <a:rPr lang="tr-TR" dirty="0"/>
              <a:t> aileye </a:t>
            </a:r>
            <a:r>
              <a:rPr lang="tr-TR" dirty="0" err="1"/>
              <a:t>hatŦrlatŦn</a:t>
            </a:r>
            <a:r>
              <a:rPr lang="tr-TR" dirty="0"/>
              <a:t>. </a:t>
            </a:r>
            <a:r>
              <a:rPr lang="tr-TR" dirty="0" err="1"/>
              <a:t>DiƔlerin</a:t>
            </a:r>
            <a:r>
              <a:rPr lang="tr-TR" dirty="0"/>
              <a:t> </a:t>
            </a:r>
            <a:r>
              <a:rPr lang="tr-TR" dirty="0" err="1"/>
              <a:t>çŦkma</a:t>
            </a:r>
            <a:r>
              <a:rPr lang="tr-TR" dirty="0"/>
              <a:t> </a:t>
            </a:r>
            <a:r>
              <a:rPr lang="tr-TR" dirty="0" err="1"/>
              <a:t>zamanŦ</a:t>
            </a:r>
            <a:r>
              <a:rPr lang="tr-TR" dirty="0"/>
              <a:t> </a:t>
            </a:r>
            <a:r>
              <a:rPr lang="tr-TR" dirty="0" err="1"/>
              <a:t>deŒiƔken</a:t>
            </a:r>
            <a:r>
              <a:rPr lang="tr-TR" dirty="0"/>
              <a:t> olmakla birlikte 12-18. aya kadar </a:t>
            </a:r>
            <a:r>
              <a:rPr lang="tr-TR" dirty="0" err="1"/>
              <a:t>diƔlerin</a:t>
            </a:r>
            <a:r>
              <a:rPr lang="tr-TR" dirty="0"/>
              <a:t> </a:t>
            </a:r>
            <a:r>
              <a:rPr lang="tr-TR" dirty="0" err="1"/>
              <a:t>çŦkmamasŦ</a:t>
            </a:r>
            <a:r>
              <a:rPr lang="tr-TR" dirty="0"/>
              <a:t> </a:t>
            </a:r>
            <a:r>
              <a:rPr lang="tr-TR" dirty="0" err="1"/>
              <a:t>rikets</a:t>
            </a:r>
            <a:r>
              <a:rPr lang="tr-TR" dirty="0"/>
              <a:t>, hipotiroidi </a:t>
            </a:r>
            <a:r>
              <a:rPr lang="tr-TR" dirty="0" err="1"/>
              <a:t>Ɣüphesi</a:t>
            </a:r>
            <a:r>
              <a:rPr lang="tr-TR" dirty="0"/>
              <a:t> </a:t>
            </a:r>
            <a:r>
              <a:rPr lang="tr-TR" dirty="0" err="1"/>
              <a:t>uyandŦrmalŦdŦr</a:t>
            </a:r>
            <a:r>
              <a:rPr lang="tr-TR" dirty="0"/>
              <a:t>. – </a:t>
            </a:r>
            <a:r>
              <a:rPr lang="tr-TR" dirty="0" err="1"/>
              <a:t>DiƔ</a:t>
            </a:r>
            <a:r>
              <a:rPr lang="tr-TR" dirty="0"/>
              <a:t> </a:t>
            </a:r>
            <a:r>
              <a:rPr lang="tr-TR" dirty="0" err="1"/>
              <a:t>temizliŒinin</a:t>
            </a:r>
            <a:r>
              <a:rPr lang="tr-TR" dirty="0"/>
              <a:t> anne-baba </a:t>
            </a:r>
            <a:r>
              <a:rPr lang="tr-TR" dirty="0" err="1"/>
              <a:t>tarafŦndan</a:t>
            </a:r>
            <a:r>
              <a:rPr lang="tr-TR" dirty="0"/>
              <a:t> </a:t>
            </a:r>
            <a:r>
              <a:rPr lang="tr-TR" dirty="0" err="1"/>
              <a:t>aynŦ</a:t>
            </a:r>
            <a:r>
              <a:rPr lang="tr-TR" dirty="0"/>
              <a:t> yöntemle temizlenmeye devam edilmesini kontrol edin, bir </a:t>
            </a:r>
            <a:r>
              <a:rPr lang="tr-TR" dirty="0" err="1"/>
              <a:t>yaƔŦ</a:t>
            </a:r>
            <a:r>
              <a:rPr lang="tr-TR" dirty="0"/>
              <a:t> itibariyle bebek </a:t>
            </a:r>
            <a:r>
              <a:rPr lang="tr-TR" dirty="0" err="1"/>
              <a:t>diƔ</a:t>
            </a:r>
            <a:r>
              <a:rPr lang="tr-TR" dirty="0"/>
              <a:t> </a:t>
            </a:r>
            <a:r>
              <a:rPr lang="tr-TR" dirty="0" err="1"/>
              <a:t>fŦrçasŦ</a:t>
            </a:r>
            <a:r>
              <a:rPr lang="tr-TR" dirty="0"/>
              <a:t> ve </a:t>
            </a:r>
            <a:r>
              <a:rPr lang="tr-TR" dirty="0" err="1"/>
              <a:t>diƔ</a:t>
            </a:r>
            <a:r>
              <a:rPr lang="tr-TR" dirty="0"/>
              <a:t> hekimiyle </a:t>
            </a:r>
            <a:r>
              <a:rPr lang="tr-TR" dirty="0" err="1"/>
              <a:t>tanŦƔtŦrŦlmalarŦnŦ</a:t>
            </a:r>
            <a:r>
              <a:rPr lang="tr-TR" dirty="0"/>
              <a:t> </a:t>
            </a:r>
            <a:r>
              <a:rPr lang="tr-TR" dirty="0" err="1"/>
              <a:t>saŒlayŦn</a:t>
            </a:r>
            <a:r>
              <a:rPr lang="tr-TR" dirty="0"/>
              <a:t>. Süren </a:t>
            </a:r>
            <a:r>
              <a:rPr lang="tr-TR" dirty="0" err="1"/>
              <a:t>diƔler</a:t>
            </a:r>
            <a:r>
              <a:rPr lang="tr-TR" dirty="0"/>
              <a:t> sabah ve </a:t>
            </a:r>
            <a:r>
              <a:rPr lang="tr-TR" dirty="0" err="1"/>
              <a:t>akƔam</a:t>
            </a:r>
            <a:r>
              <a:rPr lang="tr-TR" dirty="0"/>
              <a:t> beslenme </a:t>
            </a:r>
            <a:r>
              <a:rPr lang="tr-TR" dirty="0" err="1"/>
              <a:t>sonrasŦ</a:t>
            </a:r>
            <a:r>
              <a:rPr lang="tr-TR" dirty="0"/>
              <a:t> temiz </a:t>
            </a:r>
            <a:r>
              <a:rPr lang="tr-TR" dirty="0" err="1"/>
              <a:t>Ŧslak</a:t>
            </a:r>
            <a:r>
              <a:rPr lang="tr-TR" dirty="0"/>
              <a:t> tülbentle silinerek temizlemesini </a:t>
            </a:r>
            <a:r>
              <a:rPr lang="tr-TR" dirty="0" err="1"/>
              <a:t>hatŦrlatŦn</a:t>
            </a:r>
            <a:r>
              <a:rPr lang="tr-TR" dirty="0"/>
              <a:t>, küçük boy </a:t>
            </a:r>
            <a:r>
              <a:rPr lang="tr-TR" dirty="0" err="1"/>
              <a:t>diƔ</a:t>
            </a:r>
            <a:r>
              <a:rPr lang="tr-TR" dirty="0"/>
              <a:t> </a:t>
            </a:r>
            <a:r>
              <a:rPr lang="tr-TR" dirty="0" err="1"/>
              <a:t>fŦrçasŦ</a:t>
            </a:r>
            <a:r>
              <a:rPr lang="tr-TR" dirty="0"/>
              <a:t> kullanarak 1 </a:t>
            </a:r>
            <a:r>
              <a:rPr lang="tr-TR" dirty="0" err="1"/>
              <a:t>yaƔŦndan</a:t>
            </a:r>
            <a:r>
              <a:rPr lang="tr-TR" dirty="0"/>
              <a:t> itibaren </a:t>
            </a:r>
            <a:r>
              <a:rPr lang="tr-TR" dirty="0" err="1"/>
              <a:t>çŦkan</a:t>
            </a:r>
            <a:r>
              <a:rPr lang="tr-TR" dirty="0"/>
              <a:t> </a:t>
            </a:r>
            <a:r>
              <a:rPr lang="tr-TR" dirty="0" err="1"/>
              <a:t>diƔlerin</a:t>
            </a:r>
            <a:r>
              <a:rPr lang="tr-TR" dirty="0"/>
              <a:t> </a:t>
            </a:r>
            <a:r>
              <a:rPr lang="tr-TR" dirty="0" err="1"/>
              <a:t>fŦrçalanmasŦnŦ</a:t>
            </a:r>
            <a:r>
              <a:rPr lang="tr-TR" dirty="0"/>
              <a:t> önerin. – Bebeklerin 6. aydan itibaren bardak ve </a:t>
            </a:r>
            <a:r>
              <a:rPr lang="tr-TR" dirty="0" err="1"/>
              <a:t>kaƔŦkla</a:t>
            </a:r>
            <a:r>
              <a:rPr lang="tr-TR" dirty="0"/>
              <a:t> beslenmesi </a:t>
            </a:r>
            <a:r>
              <a:rPr lang="tr-TR" dirty="0" err="1"/>
              <a:t>gerektiŒini</a:t>
            </a:r>
            <a:r>
              <a:rPr lang="tr-TR" dirty="0"/>
              <a:t> </a:t>
            </a:r>
            <a:r>
              <a:rPr lang="tr-TR" dirty="0" err="1"/>
              <a:t>hatŦrlatŦn</a:t>
            </a:r>
            <a:r>
              <a:rPr lang="tr-TR" dirty="0"/>
              <a:t>. Bir </a:t>
            </a:r>
            <a:r>
              <a:rPr lang="tr-TR" dirty="0" err="1"/>
              <a:t>yaƔŦndan</a:t>
            </a:r>
            <a:r>
              <a:rPr lang="tr-TR" dirty="0"/>
              <a:t> itibaren parmak emme, </a:t>
            </a:r>
            <a:r>
              <a:rPr lang="tr-TR" dirty="0" err="1"/>
              <a:t>yalancŦ</a:t>
            </a:r>
            <a:r>
              <a:rPr lang="tr-TR" dirty="0"/>
              <a:t> emzik gibi </a:t>
            </a:r>
            <a:r>
              <a:rPr lang="tr-TR" dirty="0" err="1"/>
              <a:t>alŦƔkanlŦklarŦ</a:t>
            </a:r>
            <a:r>
              <a:rPr lang="tr-TR" dirty="0"/>
              <a:t> </a:t>
            </a:r>
            <a:r>
              <a:rPr lang="tr-TR" dirty="0" err="1"/>
              <a:t>deŒerlendirilerek</a:t>
            </a:r>
            <a:r>
              <a:rPr lang="tr-TR" dirty="0"/>
              <a:t>, aileleri </a:t>
            </a:r>
            <a:r>
              <a:rPr lang="tr-TR" dirty="0" err="1"/>
              <a:t>alŦƔkanlŦklarŦn</a:t>
            </a:r>
            <a:r>
              <a:rPr lang="tr-TR" dirty="0"/>
              <a:t> </a:t>
            </a:r>
            <a:r>
              <a:rPr lang="tr-TR" dirty="0" err="1"/>
              <a:t>deŒiƔtirilmesi</a:t>
            </a:r>
            <a:r>
              <a:rPr lang="tr-TR" dirty="0"/>
              <a:t> konusunda bilinçlendirin. Parmak emme </a:t>
            </a:r>
            <a:r>
              <a:rPr lang="tr-TR" dirty="0" err="1"/>
              <a:t>alŦƔkanlŦŒŦ</a:t>
            </a:r>
            <a:r>
              <a:rPr lang="tr-TR" dirty="0"/>
              <a:t> varsa </a:t>
            </a:r>
            <a:r>
              <a:rPr lang="tr-TR" dirty="0" err="1"/>
              <a:t>emziŒe</a:t>
            </a:r>
            <a:r>
              <a:rPr lang="tr-TR" dirty="0"/>
              <a:t> çevrilmesini, </a:t>
            </a:r>
            <a:r>
              <a:rPr lang="tr-TR" dirty="0" err="1"/>
              <a:t>emziŒin</a:t>
            </a:r>
            <a:r>
              <a:rPr lang="tr-TR" dirty="0"/>
              <a:t> bal, pekmez, reçel gibi </a:t>
            </a:r>
            <a:r>
              <a:rPr lang="tr-TR" dirty="0" err="1"/>
              <a:t>tatlŦlara</a:t>
            </a:r>
            <a:r>
              <a:rPr lang="tr-TR" dirty="0"/>
              <a:t> asla </a:t>
            </a:r>
            <a:r>
              <a:rPr lang="tr-TR" dirty="0" err="1"/>
              <a:t>batŦrŦlmamasŦnŦ</a:t>
            </a:r>
            <a:r>
              <a:rPr lang="tr-TR" dirty="0"/>
              <a:t> </a:t>
            </a:r>
            <a:r>
              <a:rPr lang="tr-TR" dirty="0" err="1"/>
              <a:t>hatŦrlatŦn</a:t>
            </a:r>
            <a:r>
              <a:rPr lang="tr-TR" dirty="0"/>
              <a:t>. – </a:t>
            </a:r>
            <a:r>
              <a:rPr lang="tr-TR" dirty="0" err="1"/>
              <a:t>BebeŒin</a:t>
            </a:r>
            <a:r>
              <a:rPr lang="tr-TR" dirty="0"/>
              <a:t> yürümeye </a:t>
            </a:r>
            <a:r>
              <a:rPr lang="tr-TR" dirty="0" err="1"/>
              <a:t>baƔlama</a:t>
            </a:r>
            <a:r>
              <a:rPr lang="tr-TR" dirty="0"/>
              <a:t> döneminde olabilecek kazalara </a:t>
            </a:r>
            <a:r>
              <a:rPr lang="tr-TR" dirty="0" err="1"/>
              <a:t>karƔŦ</a:t>
            </a:r>
            <a:r>
              <a:rPr lang="tr-TR" dirty="0"/>
              <a:t> </a:t>
            </a:r>
            <a:r>
              <a:rPr lang="tr-TR" dirty="0" err="1"/>
              <a:t>uyarŦn</a:t>
            </a:r>
            <a:r>
              <a:rPr lang="tr-TR" dirty="0"/>
              <a:t>. </a:t>
            </a:r>
          </a:p>
        </p:txBody>
      </p:sp>
      <p:sp>
        <p:nvSpPr>
          <p:cNvPr id="4" name="Slayt Numarası Yer Tutucusu 3"/>
          <p:cNvSpPr>
            <a:spLocks noGrp="1"/>
          </p:cNvSpPr>
          <p:nvPr>
            <p:ph type="sldNum" sz="quarter" idx="5"/>
          </p:nvPr>
        </p:nvSpPr>
        <p:spPr/>
        <p:txBody>
          <a:bodyPr/>
          <a:lstStyle/>
          <a:p>
            <a:fld id="{EEDA9906-6D52-4A7B-B502-2880E161C9E5}" type="slidenum">
              <a:rPr lang="tr-TR" smtClean="0"/>
              <a:t>56</a:t>
            </a:fld>
            <a:endParaRPr lang="tr-TR"/>
          </a:p>
        </p:txBody>
      </p:sp>
    </p:spTree>
    <p:extLst>
      <p:ext uri="{BB962C8B-B14F-4D97-AF65-F5344CB8AC3E}">
        <p14:creationId xmlns:p14="http://schemas.microsoft.com/office/powerpoint/2010/main" val="6964351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D8C88F-8BA5-875A-32A6-9E4A97B61149}"/>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288739F5-066F-DF1A-603A-27CBD24869FF}"/>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4F0959C6-97F1-2591-7094-B15B61106CFE}"/>
              </a:ext>
            </a:extLst>
          </p:cNvPr>
          <p:cNvSpPr>
            <a:spLocks noGrp="1"/>
          </p:cNvSpPr>
          <p:nvPr>
            <p:ph type="body" idx="1"/>
          </p:nvPr>
        </p:nvSpPr>
        <p:spPr/>
        <p:txBody>
          <a:bodyPr/>
          <a:lstStyle/>
          <a:p>
            <a:endParaRPr lang="tr-TR" dirty="0"/>
          </a:p>
        </p:txBody>
      </p:sp>
      <p:sp>
        <p:nvSpPr>
          <p:cNvPr id="4" name="Slayt Numarası Yer Tutucusu 3">
            <a:extLst>
              <a:ext uri="{FF2B5EF4-FFF2-40B4-BE49-F238E27FC236}">
                <a16:creationId xmlns:a16="http://schemas.microsoft.com/office/drawing/2014/main" id="{E50CD940-1CFB-4311-EBB6-85EBB1D295C4}"/>
              </a:ext>
            </a:extLst>
          </p:cNvPr>
          <p:cNvSpPr>
            <a:spLocks noGrp="1"/>
          </p:cNvSpPr>
          <p:nvPr>
            <p:ph type="sldNum" sz="quarter" idx="5"/>
          </p:nvPr>
        </p:nvSpPr>
        <p:spPr/>
        <p:txBody>
          <a:bodyPr/>
          <a:lstStyle/>
          <a:p>
            <a:fld id="{EEDA9906-6D52-4A7B-B502-2880E161C9E5}" type="slidenum">
              <a:rPr lang="tr-TR" smtClean="0"/>
              <a:t>59</a:t>
            </a:fld>
            <a:endParaRPr lang="tr-TR"/>
          </a:p>
        </p:txBody>
      </p:sp>
    </p:spTree>
    <p:extLst>
      <p:ext uri="{BB962C8B-B14F-4D97-AF65-F5344CB8AC3E}">
        <p14:creationId xmlns:p14="http://schemas.microsoft.com/office/powerpoint/2010/main" val="23335405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BE90D3-4AA7-0CBA-F241-1F2DD5C05DC5}"/>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0FDA963A-50C4-16A3-CFB6-7BE5C18BDC08}"/>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145CCB5C-5F32-104C-CF8E-800454792A6E}"/>
              </a:ext>
            </a:extLst>
          </p:cNvPr>
          <p:cNvSpPr>
            <a:spLocks noGrp="1"/>
          </p:cNvSpPr>
          <p:nvPr>
            <p:ph type="body" idx="1"/>
          </p:nvPr>
        </p:nvSpPr>
        <p:spPr/>
        <p:txBody>
          <a:bodyPr/>
          <a:lstStyle/>
          <a:p>
            <a:r>
              <a:rPr lang="tr-TR" dirty="0"/>
              <a:t>r. Rektum ve anüsün bu özellikleri </a:t>
            </a:r>
            <a:r>
              <a:rPr lang="tr-TR" dirty="0" err="1"/>
              <a:t>kazanmasŦ</a:t>
            </a:r>
            <a:r>
              <a:rPr lang="tr-TR" dirty="0"/>
              <a:t> en erken </a:t>
            </a:r>
            <a:r>
              <a:rPr lang="tr-TR" b="1" dirty="0"/>
              <a:t>18. </a:t>
            </a:r>
            <a:r>
              <a:rPr lang="tr-TR" dirty="0"/>
              <a:t>ayda, mesane ve </a:t>
            </a:r>
            <a:r>
              <a:rPr lang="tr-TR" dirty="0" err="1"/>
              <a:t>üretranŦn</a:t>
            </a:r>
            <a:r>
              <a:rPr lang="tr-TR" dirty="0"/>
              <a:t> </a:t>
            </a:r>
            <a:r>
              <a:rPr lang="tr-TR" b="1" dirty="0"/>
              <a:t>ise 24. </a:t>
            </a:r>
            <a:r>
              <a:rPr lang="tr-TR" dirty="0"/>
              <a:t>ayda </a:t>
            </a:r>
            <a:r>
              <a:rPr lang="tr-TR" dirty="0" err="1"/>
              <a:t>gerçekleƔir</a:t>
            </a:r>
            <a:r>
              <a:rPr lang="tr-TR" dirty="0"/>
              <a:t>. </a:t>
            </a:r>
          </a:p>
          <a:p>
            <a:r>
              <a:rPr lang="tr-TR" dirty="0"/>
              <a:t>Fiziksel belirtiler: kuru kalkma, gün içinde 2 saatten uzun kuru kalma, </a:t>
            </a:r>
            <a:r>
              <a:rPr lang="tr-TR" dirty="0" err="1"/>
              <a:t>Ŧslak</a:t>
            </a:r>
            <a:r>
              <a:rPr lang="tr-TR" dirty="0"/>
              <a:t> bez </a:t>
            </a:r>
            <a:r>
              <a:rPr lang="tr-TR" dirty="0" err="1"/>
              <a:t>sayŦsŦnŦn</a:t>
            </a:r>
            <a:r>
              <a:rPr lang="tr-TR" dirty="0"/>
              <a:t> </a:t>
            </a:r>
            <a:r>
              <a:rPr lang="tr-TR" dirty="0" err="1"/>
              <a:t>azalmasŦ</a:t>
            </a:r>
            <a:r>
              <a:rPr lang="tr-TR" dirty="0"/>
              <a:t>, düzenli barsak hareketlerinin </a:t>
            </a:r>
            <a:r>
              <a:rPr lang="tr-TR" dirty="0" err="1"/>
              <a:t>varlŦŒŦ</a:t>
            </a:r>
            <a:r>
              <a:rPr lang="tr-TR" dirty="0"/>
              <a:t>, oturma, çömelme, yürüme gibi hareketleri rahatça yapabilme, pantolonunu giyebilme, </a:t>
            </a:r>
            <a:r>
              <a:rPr lang="tr-TR" dirty="0" err="1"/>
              <a:t>Ŧslak</a:t>
            </a:r>
            <a:r>
              <a:rPr lang="tr-TR" dirty="0"/>
              <a:t> ve kuru </a:t>
            </a:r>
            <a:r>
              <a:rPr lang="tr-TR" dirty="0" err="1"/>
              <a:t>arasŦndaki</a:t>
            </a:r>
            <a:r>
              <a:rPr lang="tr-TR" dirty="0"/>
              <a:t> </a:t>
            </a:r>
            <a:r>
              <a:rPr lang="tr-TR" dirty="0" err="1"/>
              <a:t>ayrŦmŦ</a:t>
            </a:r>
            <a:r>
              <a:rPr lang="tr-TR" dirty="0"/>
              <a:t> fark edebilme gibi yetenekleri </a:t>
            </a:r>
            <a:r>
              <a:rPr lang="tr-TR" dirty="0" err="1"/>
              <a:t>kazanmŦƔ</a:t>
            </a:r>
            <a:r>
              <a:rPr lang="tr-TR" dirty="0"/>
              <a:t> </a:t>
            </a:r>
            <a:r>
              <a:rPr lang="tr-TR" dirty="0" err="1"/>
              <a:t>olduŒuna</a:t>
            </a:r>
            <a:r>
              <a:rPr lang="tr-TR" dirty="0"/>
              <a:t> </a:t>
            </a:r>
            <a:r>
              <a:rPr lang="tr-TR" dirty="0" err="1"/>
              <a:t>iliƔkin</a:t>
            </a:r>
            <a:r>
              <a:rPr lang="tr-TR" dirty="0"/>
              <a:t> belirtilerdir. Zihinsel belirtiler; </a:t>
            </a:r>
            <a:r>
              <a:rPr lang="tr-TR" dirty="0" err="1"/>
              <a:t>SŦkŦƔtŦŒŦnŦ</a:t>
            </a:r>
            <a:r>
              <a:rPr lang="tr-TR" dirty="0"/>
              <a:t> ifade edebilme, söylenenleri yapabilme, kaka ya da </a:t>
            </a:r>
            <a:r>
              <a:rPr lang="tr-TR" dirty="0" err="1"/>
              <a:t>çiƔ</a:t>
            </a:r>
            <a:r>
              <a:rPr lang="tr-TR" dirty="0"/>
              <a:t> </a:t>
            </a:r>
            <a:r>
              <a:rPr lang="tr-TR" dirty="0" err="1"/>
              <a:t>geldiŒini</a:t>
            </a:r>
            <a:r>
              <a:rPr lang="tr-TR" dirty="0"/>
              <a:t> fark etmedir. Ruhsal belirtiler; aile bireylerini taklit etmeye hevesli olma, anne ve </a:t>
            </a:r>
            <a:r>
              <a:rPr lang="tr-TR" dirty="0" err="1"/>
              <a:t>babasŦnŦ</a:t>
            </a:r>
            <a:r>
              <a:rPr lang="tr-TR" dirty="0"/>
              <a:t> memnun etmeye isteklilik, </a:t>
            </a:r>
            <a:r>
              <a:rPr lang="tr-TR" dirty="0" err="1"/>
              <a:t>kakalŦ</a:t>
            </a:r>
            <a:r>
              <a:rPr lang="tr-TR" dirty="0"/>
              <a:t> ya da </a:t>
            </a:r>
            <a:r>
              <a:rPr lang="tr-TR" dirty="0" err="1"/>
              <a:t>Ŧslak</a:t>
            </a:r>
            <a:r>
              <a:rPr lang="tr-TR" dirty="0"/>
              <a:t> beze katlanamama, 5-10 dakika tuvalette oturmaya </a:t>
            </a:r>
            <a:r>
              <a:rPr lang="tr-TR" dirty="0" err="1"/>
              <a:t>razŦ</a:t>
            </a:r>
            <a:r>
              <a:rPr lang="tr-TR" dirty="0"/>
              <a:t> olma, kendinden büyük </a:t>
            </a:r>
            <a:r>
              <a:rPr lang="tr-TR" dirty="0" err="1"/>
              <a:t>çocuklarŦn</a:t>
            </a:r>
            <a:r>
              <a:rPr lang="tr-TR" dirty="0"/>
              <a:t> </a:t>
            </a:r>
            <a:r>
              <a:rPr lang="tr-TR" dirty="0" err="1"/>
              <a:t>nasŦl</a:t>
            </a:r>
            <a:r>
              <a:rPr lang="tr-TR" dirty="0"/>
              <a:t> kaka </a:t>
            </a:r>
            <a:r>
              <a:rPr lang="tr-TR" dirty="0" err="1"/>
              <a:t>yaptŦŒŦnŦ</a:t>
            </a:r>
            <a:r>
              <a:rPr lang="tr-TR" dirty="0"/>
              <a:t> merak etme gibi </a:t>
            </a:r>
            <a:r>
              <a:rPr lang="tr-TR" dirty="0" err="1"/>
              <a:t>davranŦƔlarŦn</a:t>
            </a:r>
            <a:r>
              <a:rPr lang="tr-TR" dirty="0"/>
              <a:t> </a:t>
            </a:r>
            <a:r>
              <a:rPr lang="tr-TR" dirty="0" err="1"/>
              <a:t>varlŦŒŦdŦr</a:t>
            </a:r>
            <a:r>
              <a:rPr lang="tr-TR" dirty="0"/>
              <a:t>. </a:t>
            </a:r>
          </a:p>
          <a:p>
            <a:r>
              <a:rPr lang="tr-TR" dirty="0"/>
              <a:t>Uygun zaman </a:t>
            </a:r>
            <a:r>
              <a:rPr lang="tr-TR" dirty="0" err="1"/>
              <a:t>olduŒuna</a:t>
            </a:r>
            <a:r>
              <a:rPr lang="tr-TR" dirty="0"/>
              <a:t> karar verildikten sonra çocukla konu ile ilgili </a:t>
            </a:r>
            <a:r>
              <a:rPr lang="tr-TR" dirty="0" err="1"/>
              <a:t>konuƔmalar</a:t>
            </a:r>
            <a:r>
              <a:rPr lang="tr-TR" dirty="0"/>
              <a:t> </a:t>
            </a:r>
            <a:r>
              <a:rPr lang="tr-TR" dirty="0" err="1"/>
              <a:t>yapŦlmalŦdŦr</a:t>
            </a:r>
            <a:r>
              <a:rPr lang="tr-TR" dirty="0"/>
              <a:t>. Bu </a:t>
            </a:r>
            <a:r>
              <a:rPr lang="tr-TR" dirty="0" err="1"/>
              <a:t>konuƔmalar</a:t>
            </a:r>
            <a:r>
              <a:rPr lang="tr-TR" dirty="0"/>
              <a:t>, büyükler nereye </a:t>
            </a:r>
            <a:r>
              <a:rPr lang="tr-TR" dirty="0" err="1"/>
              <a:t>yapŦyor</a:t>
            </a:r>
            <a:r>
              <a:rPr lang="tr-TR" dirty="0"/>
              <a:t>, kuru kalma çok iyi bir </a:t>
            </a:r>
            <a:r>
              <a:rPr lang="tr-TR" dirty="0" err="1"/>
              <a:t>Ɣeydir</a:t>
            </a:r>
            <a:r>
              <a:rPr lang="tr-TR" dirty="0"/>
              <a:t> gibi </a:t>
            </a:r>
            <a:r>
              <a:rPr lang="tr-TR" dirty="0" err="1"/>
              <a:t>konularŦ</a:t>
            </a:r>
            <a:r>
              <a:rPr lang="tr-TR" dirty="0"/>
              <a:t> içerebilir. Bezini </a:t>
            </a:r>
            <a:r>
              <a:rPr lang="tr-TR" dirty="0" err="1"/>
              <a:t>deŒiƔtirirken</a:t>
            </a:r>
            <a:r>
              <a:rPr lang="tr-TR" dirty="0"/>
              <a:t> yeniden </a:t>
            </a:r>
            <a:r>
              <a:rPr lang="tr-TR" dirty="0" err="1"/>
              <a:t>baŒlanmak</a:t>
            </a:r>
            <a:r>
              <a:rPr lang="tr-TR" dirty="0"/>
              <a:t> </a:t>
            </a:r>
            <a:r>
              <a:rPr lang="tr-TR" dirty="0" err="1"/>
              <a:t>istemediŒinde</a:t>
            </a:r>
            <a:r>
              <a:rPr lang="tr-TR" dirty="0"/>
              <a:t> </a:t>
            </a:r>
            <a:r>
              <a:rPr lang="tr-TR" dirty="0" err="1"/>
              <a:t>lazŦmlŦk</a:t>
            </a:r>
            <a:r>
              <a:rPr lang="tr-TR" dirty="0"/>
              <a:t> ya da tuvaleti kullanmaya </a:t>
            </a:r>
            <a:r>
              <a:rPr lang="tr-TR" dirty="0" err="1"/>
              <a:t>teƔvik</a:t>
            </a:r>
            <a:r>
              <a:rPr lang="tr-TR" dirty="0"/>
              <a:t> edilebilir. Öykülerdeki </a:t>
            </a:r>
            <a:r>
              <a:rPr lang="tr-TR" dirty="0" err="1"/>
              <a:t>kahramanlarŦn</a:t>
            </a:r>
            <a:r>
              <a:rPr lang="tr-TR" dirty="0"/>
              <a:t> </a:t>
            </a:r>
            <a:r>
              <a:rPr lang="tr-TR" dirty="0" err="1"/>
              <a:t>kakalarŦnŦ</a:t>
            </a:r>
            <a:r>
              <a:rPr lang="tr-TR" dirty="0"/>
              <a:t> neye </a:t>
            </a:r>
            <a:r>
              <a:rPr lang="tr-TR" dirty="0" err="1"/>
              <a:t>yaptŦŒŦna</a:t>
            </a:r>
            <a:r>
              <a:rPr lang="tr-TR" dirty="0"/>
              <a:t> </a:t>
            </a:r>
            <a:r>
              <a:rPr lang="tr-TR" dirty="0" err="1"/>
              <a:t>deŒinilebilir</a:t>
            </a:r>
            <a:r>
              <a:rPr lang="tr-TR" dirty="0"/>
              <a:t>.  </a:t>
            </a:r>
            <a:r>
              <a:rPr lang="tr-TR" dirty="0" err="1"/>
              <a:t>ÇocuŒun</a:t>
            </a:r>
            <a:r>
              <a:rPr lang="tr-TR" dirty="0"/>
              <a:t> konuya istekli </a:t>
            </a:r>
            <a:r>
              <a:rPr lang="tr-TR" dirty="0" err="1"/>
              <a:t>olduŒu</a:t>
            </a:r>
            <a:r>
              <a:rPr lang="tr-TR" dirty="0"/>
              <a:t> fark </a:t>
            </a:r>
            <a:r>
              <a:rPr lang="tr-TR" dirty="0" err="1"/>
              <a:t>edildiŒinde</a:t>
            </a:r>
            <a:r>
              <a:rPr lang="tr-TR" dirty="0"/>
              <a:t> </a:t>
            </a:r>
            <a:r>
              <a:rPr lang="tr-TR" dirty="0" err="1"/>
              <a:t>lazŦmlŦk</a:t>
            </a:r>
            <a:r>
              <a:rPr lang="tr-TR" dirty="0"/>
              <a:t> almaya birlikte gidilebilir. </a:t>
            </a:r>
            <a:r>
              <a:rPr lang="tr-TR" dirty="0" err="1"/>
              <a:t>NasŦl</a:t>
            </a:r>
            <a:r>
              <a:rPr lang="tr-TR" dirty="0"/>
              <a:t> </a:t>
            </a:r>
            <a:r>
              <a:rPr lang="tr-TR" dirty="0" err="1"/>
              <a:t>kullanŦldŦŒŦ</a:t>
            </a:r>
            <a:r>
              <a:rPr lang="tr-TR" dirty="0"/>
              <a:t> </a:t>
            </a:r>
            <a:r>
              <a:rPr lang="tr-TR" dirty="0" err="1"/>
              <a:t>zorlayŦcŦ</a:t>
            </a:r>
            <a:r>
              <a:rPr lang="tr-TR" dirty="0"/>
              <a:t> olmadan </a:t>
            </a:r>
            <a:r>
              <a:rPr lang="tr-TR" dirty="0" err="1"/>
              <a:t>anlatŦlŦr</a:t>
            </a:r>
            <a:r>
              <a:rPr lang="tr-TR" dirty="0"/>
              <a:t>. </a:t>
            </a:r>
            <a:r>
              <a:rPr lang="tr-TR" dirty="0" err="1"/>
              <a:t>LazŦmlŦk</a:t>
            </a:r>
            <a:r>
              <a:rPr lang="tr-TR" dirty="0"/>
              <a:t> onun </a:t>
            </a:r>
            <a:r>
              <a:rPr lang="tr-TR" dirty="0" err="1"/>
              <a:t>odasŦnda</a:t>
            </a:r>
            <a:r>
              <a:rPr lang="tr-TR" dirty="0"/>
              <a:t> durabilir </a:t>
            </a:r>
            <a:r>
              <a:rPr lang="tr-TR" dirty="0" err="1"/>
              <a:t>kullanŦlacaŒŦ</a:t>
            </a:r>
            <a:r>
              <a:rPr lang="tr-TR" dirty="0"/>
              <a:t> zaman banyoya götürülebilir. </a:t>
            </a:r>
            <a:r>
              <a:rPr lang="tr-TR" dirty="0" err="1"/>
              <a:t>LazŦmlŦk</a:t>
            </a:r>
            <a:r>
              <a:rPr lang="tr-TR" dirty="0"/>
              <a:t> ya da tuvaleti kullanan </a:t>
            </a:r>
            <a:r>
              <a:rPr lang="tr-TR" dirty="0" err="1"/>
              <a:t>baƔka</a:t>
            </a:r>
            <a:r>
              <a:rPr lang="tr-TR" dirty="0"/>
              <a:t> </a:t>
            </a:r>
            <a:r>
              <a:rPr lang="tr-TR" dirty="0" err="1"/>
              <a:t>çocuklarŦ</a:t>
            </a:r>
            <a:r>
              <a:rPr lang="tr-TR" dirty="0"/>
              <a:t> fark etmesi </a:t>
            </a:r>
            <a:r>
              <a:rPr lang="tr-TR" dirty="0" err="1"/>
              <a:t>saŒlanabilir</a:t>
            </a:r>
            <a:r>
              <a:rPr lang="tr-TR" dirty="0"/>
              <a:t>. </a:t>
            </a:r>
          </a:p>
          <a:p>
            <a:r>
              <a:rPr lang="tr-TR" dirty="0"/>
              <a:t>Tuvalet </a:t>
            </a:r>
            <a:r>
              <a:rPr lang="tr-TR" dirty="0" err="1"/>
              <a:t>eŒitimi</a:t>
            </a:r>
            <a:r>
              <a:rPr lang="tr-TR" dirty="0"/>
              <a:t> </a:t>
            </a:r>
            <a:r>
              <a:rPr lang="tr-TR" dirty="0" err="1"/>
              <a:t>almŦƔ</a:t>
            </a:r>
            <a:r>
              <a:rPr lang="tr-TR" dirty="0"/>
              <a:t> çocuklarda da </a:t>
            </a:r>
            <a:r>
              <a:rPr lang="tr-TR" b="1" dirty="0">
                <a:solidFill>
                  <a:srgbClr val="FF0000"/>
                </a:solidFill>
              </a:rPr>
              <a:t>4-5 </a:t>
            </a:r>
            <a:r>
              <a:rPr lang="tr-TR" b="1" dirty="0" err="1">
                <a:solidFill>
                  <a:srgbClr val="FF0000"/>
                </a:solidFill>
              </a:rPr>
              <a:t>yaƔa</a:t>
            </a:r>
            <a:r>
              <a:rPr lang="tr-TR" b="1" dirty="0">
                <a:solidFill>
                  <a:srgbClr val="FF0000"/>
                </a:solidFill>
              </a:rPr>
              <a:t> dek kazalar </a:t>
            </a:r>
            <a:r>
              <a:rPr lang="tr-TR" dirty="0"/>
              <a:t>olabilir. Stresli zamanlarda geri </a:t>
            </a:r>
            <a:r>
              <a:rPr lang="tr-TR" dirty="0" err="1"/>
              <a:t>dönüƔler</a:t>
            </a:r>
            <a:r>
              <a:rPr lang="tr-TR" dirty="0"/>
              <a:t> olabilir. </a:t>
            </a:r>
          </a:p>
        </p:txBody>
      </p:sp>
      <p:sp>
        <p:nvSpPr>
          <p:cNvPr id="4" name="Slayt Numarası Yer Tutucusu 3">
            <a:extLst>
              <a:ext uri="{FF2B5EF4-FFF2-40B4-BE49-F238E27FC236}">
                <a16:creationId xmlns:a16="http://schemas.microsoft.com/office/drawing/2014/main" id="{3A30A9B0-EFB1-0F8C-7F7C-A6B877E8AA32}"/>
              </a:ext>
            </a:extLst>
          </p:cNvPr>
          <p:cNvSpPr>
            <a:spLocks noGrp="1"/>
          </p:cNvSpPr>
          <p:nvPr>
            <p:ph type="sldNum" sz="quarter" idx="5"/>
          </p:nvPr>
        </p:nvSpPr>
        <p:spPr/>
        <p:txBody>
          <a:bodyPr/>
          <a:lstStyle/>
          <a:p>
            <a:fld id="{EEDA9906-6D52-4A7B-B502-2880E161C9E5}" type="slidenum">
              <a:rPr lang="tr-TR" smtClean="0"/>
              <a:t>66</a:t>
            </a:fld>
            <a:endParaRPr lang="tr-TR"/>
          </a:p>
        </p:txBody>
      </p:sp>
    </p:spTree>
    <p:extLst>
      <p:ext uri="{BB962C8B-B14F-4D97-AF65-F5344CB8AC3E}">
        <p14:creationId xmlns:p14="http://schemas.microsoft.com/office/powerpoint/2010/main" val="12253928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Doğum sırasında veya doğumdan hemen sonra ilk doz (2 mg) ağızdan (oral) verilir. Bunu, 4 ila 7 gün sonra sizin bebeğinize vereceğiniz ikinci doz (2 mg) ve 1 ay sonrasında üçüncü doz (2 mg) takip eder. Özellikle bebek maması ile beslenen bebeklerde üçüncü oral doz es geçilebilir. </a:t>
            </a:r>
          </a:p>
        </p:txBody>
      </p:sp>
      <p:sp>
        <p:nvSpPr>
          <p:cNvPr id="4" name="Slayt Numarası Yer Tutucusu 3"/>
          <p:cNvSpPr>
            <a:spLocks noGrp="1"/>
          </p:cNvSpPr>
          <p:nvPr>
            <p:ph type="sldNum" sz="quarter" idx="5"/>
          </p:nvPr>
        </p:nvSpPr>
        <p:spPr/>
        <p:txBody>
          <a:bodyPr/>
          <a:lstStyle/>
          <a:p>
            <a:fld id="{EEDA9906-6D52-4A7B-B502-2880E161C9E5}" type="slidenum">
              <a:rPr lang="tr-TR" smtClean="0"/>
              <a:t>7</a:t>
            </a:fld>
            <a:endParaRPr lang="tr-TR"/>
          </a:p>
        </p:txBody>
      </p:sp>
    </p:spTree>
    <p:extLst>
      <p:ext uri="{BB962C8B-B14F-4D97-AF65-F5344CB8AC3E}">
        <p14:creationId xmlns:p14="http://schemas.microsoft.com/office/powerpoint/2010/main" val="42847920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5DA4AF-BBBD-DD8F-FC2E-F3FE84DB52BF}"/>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C6D82947-C72B-F2CD-7174-CE16E2587AB3}"/>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C18E823D-D041-FF53-5F34-29779C4A59C4}"/>
              </a:ext>
            </a:extLst>
          </p:cNvPr>
          <p:cNvSpPr>
            <a:spLocks noGrp="1"/>
          </p:cNvSpPr>
          <p:nvPr>
            <p:ph type="body" idx="1"/>
          </p:nvPr>
        </p:nvSpPr>
        <p:spPr/>
        <p:txBody>
          <a:bodyPr/>
          <a:lstStyle/>
          <a:p>
            <a:endParaRPr lang="tr-TR" dirty="0"/>
          </a:p>
        </p:txBody>
      </p:sp>
      <p:sp>
        <p:nvSpPr>
          <p:cNvPr id="4" name="Slayt Numarası Yer Tutucusu 3">
            <a:extLst>
              <a:ext uri="{FF2B5EF4-FFF2-40B4-BE49-F238E27FC236}">
                <a16:creationId xmlns:a16="http://schemas.microsoft.com/office/drawing/2014/main" id="{EA0D86FE-8D05-1742-F8BA-36171E17ADCA}"/>
              </a:ext>
            </a:extLst>
          </p:cNvPr>
          <p:cNvSpPr>
            <a:spLocks noGrp="1"/>
          </p:cNvSpPr>
          <p:nvPr>
            <p:ph type="sldNum" sz="quarter" idx="5"/>
          </p:nvPr>
        </p:nvSpPr>
        <p:spPr/>
        <p:txBody>
          <a:bodyPr/>
          <a:lstStyle/>
          <a:p>
            <a:fld id="{EEDA9906-6D52-4A7B-B502-2880E161C9E5}" type="slidenum">
              <a:rPr lang="tr-TR" smtClean="0"/>
              <a:t>68</a:t>
            </a:fld>
            <a:endParaRPr lang="tr-TR"/>
          </a:p>
        </p:txBody>
      </p:sp>
    </p:spTree>
    <p:extLst>
      <p:ext uri="{BB962C8B-B14F-4D97-AF65-F5344CB8AC3E}">
        <p14:creationId xmlns:p14="http://schemas.microsoft.com/office/powerpoint/2010/main" val="41583441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43041C-0783-279F-036E-380CDD95E2C1}"/>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108CE04D-6911-6021-3721-E53550AE1782}"/>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C48F4125-C5E7-12C8-723B-73F3697C5EA8}"/>
              </a:ext>
            </a:extLst>
          </p:cNvPr>
          <p:cNvSpPr>
            <a:spLocks noGrp="1"/>
          </p:cNvSpPr>
          <p:nvPr>
            <p:ph type="body" idx="1"/>
          </p:nvPr>
        </p:nvSpPr>
        <p:spPr/>
        <p:txBody>
          <a:bodyPr/>
          <a:lstStyle/>
          <a:p>
            <a:endParaRPr lang="tr-TR" dirty="0"/>
          </a:p>
        </p:txBody>
      </p:sp>
      <p:sp>
        <p:nvSpPr>
          <p:cNvPr id="4" name="Slayt Numarası Yer Tutucusu 3">
            <a:extLst>
              <a:ext uri="{FF2B5EF4-FFF2-40B4-BE49-F238E27FC236}">
                <a16:creationId xmlns:a16="http://schemas.microsoft.com/office/drawing/2014/main" id="{4A7125C9-0640-4897-5680-249F1FD9F05F}"/>
              </a:ext>
            </a:extLst>
          </p:cNvPr>
          <p:cNvSpPr>
            <a:spLocks noGrp="1"/>
          </p:cNvSpPr>
          <p:nvPr>
            <p:ph type="sldNum" sz="quarter" idx="5"/>
          </p:nvPr>
        </p:nvSpPr>
        <p:spPr/>
        <p:txBody>
          <a:bodyPr/>
          <a:lstStyle/>
          <a:p>
            <a:fld id="{EEDA9906-6D52-4A7B-B502-2880E161C9E5}" type="slidenum">
              <a:rPr lang="tr-TR" smtClean="0"/>
              <a:t>74</a:t>
            </a:fld>
            <a:endParaRPr lang="tr-TR"/>
          </a:p>
        </p:txBody>
      </p:sp>
    </p:spTree>
    <p:extLst>
      <p:ext uri="{BB962C8B-B14F-4D97-AF65-F5344CB8AC3E}">
        <p14:creationId xmlns:p14="http://schemas.microsoft.com/office/powerpoint/2010/main" val="19483963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97934C-29F1-866D-42D7-CF14A5D86BB0}"/>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AC0DD733-1961-4CD4-798D-68E8F147E060}"/>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EE35F9FF-7C7B-3558-E096-05181150F7B1}"/>
              </a:ext>
            </a:extLst>
          </p:cNvPr>
          <p:cNvSpPr>
            <a:spLocks noGrp="1"/>
          </p:cNvSpPr>
          <p:nvPr>
            <p:ph type="body" idx="1"/>
          </p:nvPr>
        </p:nvSpPr>
        <p:spPr/>
        <p:txBody>
          <a:bodyPr/>
          <a:lstStyle/>
          <a:p>
            <a:endParaRPr lang="tr-TR" dirty="0"/>
          </a:p>
        </p:txBody>
      </p:sp>
      <p:sp>
        <p:nvSpPr>
          <p:cNvPr id="4" name="Slayt Numarası Yer Tutucusu 3">
            <a:extLst>
              <a:ext uri="{FF2B5EF4-FFF2-40B4-BE49-F238E27FC236}">
                <a16:creationId xmlns:a16="http://schemas.microsoft.com/office/drawing/2014/main" id="{DB1ED93D-3FA2-0BBC-80B2-7A7F4BCDA5E8}"/>
              </a:ext>
            </a:extLst>
          </p:cNvPr>
          <p:cNvSpPr>
            <a:spLocks noGrp="1"/>
          </p:cNvSpPr>
          <p:nvPr>
            <p:ph type="sldNum" sz="quarter" idx="5"/>
          </p:nvPr>
        </p:nvSpPr>
        <p:spPr/>
        <p:txBody>
          <a:bodyPr/>
          <a:lstStyle/>
          <a:p>
            <a:fld id="{EEDA9906-6D52-4A7B-B502-2880E161C9E5}" type="slidenum">
              <a:rPr lang="tr-TR" smtClean="0"/>
              <a:t>76</a:t>
            </a:fld>
            <a:endParaRPr lang="tr-TR"/>
          </a:p>
        </p:txBody>
      </p:sp>
    </p:spTree>
    <p:extLst>
      <p:ext uri="{BB962C8B-B14F-4D97-AF65-F5344CB8AC3E}">
        <p14:creationId xmlns:p14="http://schemas.microsoft.com/office/powerpoint/2010/main" val="21277401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228600" indent="-228600">
              <a:buAutoNum type="arabicPeriod"/>
            </a:pPr>
            <a:r>
              <a:rPr lang="tr-TR" dirty="0"/>
              <a:t>Ergen ayakta yüzü doktora dönük olarak dururken inspeksiyon </a:t>
            </a:r>
            <a:r>
              <a:rPr lang="tr-TR" dirty="0" err="1"/>
              <a:t>yapŦlŦr</a:t>
            </a:r>
            <a:r>
              <a:rPr lang="tr-TR" dirty="0"/>
              <a:t> (gövdenin ve üst ekstremitelerin simetrisi) </a:t>
            </a:r>
          </a:p>
          <a:p>
            <a:pPr marL="228600" indent="-228600">
              <a:buAutoNum type="arabicPeriod"/>
            </a:pPr>
            <a:r>
              <a:rPr lang="tr-TR" dirty="0"/>
              <a:t>2. Boynun öne fleksiyon, </a:t>
            </a:r>
            <a:r>
              <a:rPr lang="tr-TR" dirty="0" err="1"/>
              <a:t>ekstensiyon</a:t>
            </a:r>
            <a:r>
              <a:rPr lang="tr-TR" dirty="0"/>
              <a:t>, rotasyon ve lateral fleksiyonu </a:t>
            </a:r>
            <a:r>
              <a:rPr lang="tr-TR" dirty="0" err="1"/>
              <a:t>deŒerlendirilir</a:t>
            </a:r>
            <a:r>
              <a:rPr lang="tr-TR" dirty="0"/>
              <a:t> (servikal </a:t>
            </a:r>
            <a:r>
              <a:rPr lang="tr-TR" dirty="0" err="1"/>
              <a:t>omurganŦn</a:t>
            </a:r>
            <a:r>
              <a:rPr lang="tr-TR" dirty="0"/>
              <a:t> hareket kabiliyeti) </a:t>
            </a:r>
          </a:p>
          <a:p>
            <a:pPr marL="228600" indent="-228600">
              <a:buAutoNum type="arabicPeriod"/>
            </a:pPr>
            <a:r>
              <a:rPr lang="tr-TR" dirty="0"/>
              <a:t>3. Dirence </a:t>
            </a:r>
            <a:r>
              <a:rPr lang="tr-TR" dirty="0" err="1"/>
              <a:t>karƔŦ</a:t>
            </a:r>
            <a:r>
              <a:rPr lang="tr-TR" dirty="0"/>
              <a:t> </a:t>
            </a:r>
            <a:r>
              <a:rPr lang="tr-TR" dirty="0" err="1"/>
              <a:t>omuzlarŦ</a:t>
            </a:r>
            <a:r>
              <a:rPr lang="tr-TR" dirty="0"/>
              <a:t> </a:t>
            </a:r>
            <a:r>
              <a:rPr lang="tr-TR" dirty="0" err="1"/>
              <a:t>kaldŦrmasŦ</a:t>
            </a:r>
            <a:r>
              <a:rPr lang="tr-TR" dirty="0"/>
              <a:t> istenir (</a:t>
            </a:r>
            <a:r>
              <a:rPr lang="tr-TR" dirty="0" err="1"/>
              <a:t>trapezius</a:t>
            </a:r>
            <a:r>
              <a:rPr lang="tr-TR" dirty="0"/>
              <a:t> gücü) </a:t>
            </a:r>
          </a:p>
          <a:p>
            <a:pPr marL="228600" indent="-228600">
              <a:buAutoNum type="arabicPeriod"/>
            </a:pPr>
            <a:r>
              <a:rPr lang="tr-TR" dirty="0"/>
              <a:t>4. Dirence </a:t>
            </a:r>
            <a:r>
              <a:rPr lang="tr-TR" dirty="0" err="1"/>
              <a:t>karƔŦ</a:t>
            </a:r>
            <a:r>
              <a:rPr lang="tr-TR" dirty="0"/>
              <a:t> </a:t>
            </a:r>
            <a:r>
              <a:rPr lang="tr-TR" dirty="0" err="1"/>
              <a:t>kollarŦ</a:t>
            </a:r>
            <a:r>
              <a:rPr lang="tr-TR" dirty="0"/>
              <a:t> </a:t>
            </a:r>
            <a:r>
              <a:rPr lang="tr-TR" dirty="0" err="1"/>
              <a:t>kaldŦrmasŦ</a:t>
            </a:r>
            <a:r>
              <a:rPr lang="tr-TR" dirty="0"/>
              <a:t> istenir (</a:t>
            </a:r>
            <a:r>
              <a:rPr lang="tr-TR" dirty="0" err="1"/>
              <a:t>deltoid</a:t>
            </a:r>
            <a:r>
              <a:rPr lang="tr-TR" dirty="0"/>
              <a:t> gücü) </a:t>
            </a:r>
          </a:p>
          <a:p>
            <a:pPr marL="228600" indent="-228600">
              <a:buAutoNum type="arabicPeriod"/>
            </a:pPr>
            <a:r>
              <a:rPr lang="tr-TR" dirty="0"/>
              <a:t>5. Omzun </a:t>
            </a:r>
            <a:r>
              <a:rPr lang="tr-TR" dirty="0" err="1"/>
              <a:t>internal</a:t>
            </a:r>
            <a:r>
              <a:rPr lang="tr-TR" dirty="0"/>
              <a:t> ve </a:t>
            </a:r>
            <a:r>
              <a:rPr lang="tr-TR" dirty="0" err="1"/>
              <a:t>eksternal</a:t>
            </a:r>
            <a:r>
              <a:rPr lang="tr-TR" dirty="0"/>
              <a:t> rotasyonu </a:t>
            </a:r>
            <a:r>
              <a:rPr lang="tr-TR" dirty="0" err="1"/>
              <a:t>deŒerlendirilir</a:t>
            </a:r>
            <a:r>
              <a:rPr lang="tr-TR" dirty="0"/>
              <a:t> (</a:t>
            </a:r>
            <a:r>
              <a:rPr lang="tr-TR" dirty="0" err="1"/>
              <a:t>glenohumeral</a:t>
            </a:r>
            <a:r>
              <a:rPr lang="tr-TR" dirty="0"/>
              <a:t> eklemin hareket kabiliyeti) </a:t>
            </a:r>
          </a:p>
          <a:p>
            <a:pPr marL="228600" indent="-228600">
              <a:buAutoNum type="arabicPeriod"/>
            </a:pPr>
            <a:r>
              <a:rPr lang="tr-TR" dirty="0"/>
              <a:t>6. </a:t>
            </a:r>
            <a:r>
              <a:rPr lang="tr-TR" dirty="0" err="1"/>
              <a:t>DirseŒin</a:t>
            </a:r>
            <a:r>
              <a:rPr lang="tr-TR" dirty="0"/>
              <a:t> </a:t>
            </a:r>
            <a:r>
              <a:rPr lang="tr-TR" dirty="0" err="1"/>
              <a:t>ekstensiyon</a:t>
            </a:r>
            <a:r>
              <a:rPr lang="tr-TR" dirty="0"/>
              <a:t> ve fleksiyonuna </a:t>
            </a:r>
            <a:r>
              <a:rPr lang="tr-TR" dirty="0" err="1"/>
              <a:t>bakŦlŦr</a:t>
            </a:r>
            <a:r>
              <a:rPr lang="tr-TR" dirty="0"/>
              <a:t> (dirseklerin hareket kabiliyeti) </a:t>
            </a:r>
          </a:p>
          <a:p>
            <a:pPr marL="228600" indent="-228600">
              <a:buAutoNum type="arabicPeriod"/>
            </a:pPr>
            <a:r>
              <a:rPr lang="tr-TR" dirty="0"/>
              <a:t>7. Dirsekler </a:t>
            </a:r>
            <a:r>
              <a:rPr lang="tr-TR" dirty="0" err="1"/>
              <a:t>pron</a:t>
            </a:r>
            <a:r>
              <a:rPr lang="tr-TR" dirty="0"/>
              <a:t> ve supin pozisyonda </a:t>
            </a:r>
            <a:r>
              <a:rPr lang="tr-TR" dirty="0" err="1"/>
              <a:t>deŒerlendirilir</a:t>
            </a:r>
            <a:r>
              <a:rPr lang="tr-TR" dirty="0"/>
              <a:t> (dirseklerin ve bileklerin hareket kabiliyeti </a:t>
            </a:r>
          </a:p>
          <a:p>
            <a:pPr marL="228600" indent="-228600">
              <a:buAutoNum type="arabicPeriod"/>
            </a:pPr>
            <a:r>
              <a:rPr lang="tr-TR" dirty="0"/>
              <a:t>8. </a:t>
            </a:r>
            <a:r>
              <a:rPr lang="tr-TR" dirty="0" err="1"/>
              <a:t>YumruŒu</a:t>
            </a:r>
            <a:r>
              <a:rPr lang="tr-TR" dirty="0"/>
              <a:t> </a:t>
            </a:r>
            <a:r>
              <a:rPr lang="tr-TR" dirty="0" err="1"/>
              <a:t>sŦkŦp</a:t>
            </a:r>
            <a:r>
              <a:rPr lang="tr-TR" dirty="0"/>
              <a:t> </a:t>
            </a:r>
            <a:r>
              <a:rPr lang="tr-TR" dirty="0" err="1"/>
              <a:t>parmaklarŦnŦ</a:t>
            </a:r>
            <a:r>
              <a:rPr lang="tr-TR" dirty="0"/>
              <a:t> </a:t>
            </a:r>
            <a:r>
              <a:rPr lang="tr-TR" dirty="0" err="1"/>
              <a:t>açmasŦ</a:t>
            </a:r>
            <a:r>
              <a:rPr lang="tr-TR" dirty="0"/>
              <a:t> istenir (el ve </a:t>
            </a:r>
            <a:r>
              <a:rPr lang="tr-TR" dirty="0" err="1"/>
              <a:t>parmaklarŦn</a:t>
            </a:r>
            <a:r>
              <a:rPr lang="tr-TR" dirty="0"/>
              <a:t> hareket kabiliyeti) </a:t>
            </a:r>
          </a:p>
          <a:p>
            <a:pPr marL="228600" indent="-228600">
              <a:buAutoNum type="arabicPeriod"/>
            </a:pPr>
            <a:r>
              <a:rPr lang="tr-TR" dirty="0"/>
              <a:t>9. 4 </a:t>
            </a:r>
            <a:r>
              <a:rPr lang="tr-TR" dirty="0" err="1"/>
              <a:t>adŦm</a:t>
            </a:r>
            <a:r>
              <a:rPr lang="tr-TR" dirty="0"/>
              <a:t> kaz </a:t>
            </a:r>
            <a:r>
              <a:rPr lang="tr-TR" dirty="0" err="1"/>
              <a:t>yürüyüƔü</a:t>
            </a:r>
            <a:r>
              <a:rPr lang="tr-TR" dirty="0"/>
              <a:t> </a:t>
            </a:r>
            <a:r>
              <a:rPr lang="tr-TR" dirty="0" err="1"/>
              <a:t>yapmasŦ</a:t>
            </a:r>
            <a:r>
              <a:rPr lang="tr-TR" dirty="0"/>
              <a:t> istenir (kalça ve dizlerin hareketi, güç ve denge) </a:t>
            </a:r>
          </a:p>
          <a:p>
            <a:pPr marL="228600" indent="-228600">
              <a:buAutoNum type="arabicPeriod"/>
            </a:pPr>
            <a:r>
              <a:rPr lang="tr-TR" dirty="0"/>
              <a:t>10. Ergen ayakta </a:t>
            </a:r>
            <a:r>
              <a:rPr lang="tr-TR" dirty="0" err="1"/>
              <a:t>arkasŦ</a:t>
            </a:r>
            <a:r>
              <a:rPr lang="tr-TR" dirty="0"/>
              <a:t> doktora dönük olarak dururken inspeksiyon </a:t>
            </a:r>
            <a:r>
              <a:rPr lang="tr-TR" dirty="0" err="1"/>
              <a:t>yapŦlŦr</a:t>
            </a:r>
            <a:r>
              <a:rPr lang="tr-TR" dirty="0"/>
              <a:t> (gövdenin ve üst ekstremitelerin simetrisi) </a:t>
            </a:r>
          </a:p>
          <a:p>
            <a:pPr marL="228600" indent="-228600">
              <a:buAutoNum type="arabicPeriod"/>
            </a:pPr>
            <a:r>
              <a:rPr lang="tr-TR" dirty="0"/>
              <a:t>11. Dizler düz halde geriye bükülmesi istenir (</a:t>
            </a:r>
            <a:r>
              <a:rPr lang="tr-TR" dirty="0" err="1"/>
              <a:t>spondilozis</a:t>
            </a:r>
            <a:r>
              <a:rPr lang="tr-TR" dirty="0"/>
              <a:t>, </a:t>
            </a:r>
            <a:r>
              <a:rPr lang="tr-TR" dirty="0" err="1"/>
              <a:t>spondilolistezis</a:t>
            </a:r>
            <a:r>
              <a:rPr lang="tr-TR" dirty="0"/>
              <a:t>) </a:t>
            </a:r>
          </a:p>
          <a:p>
            <a:pPr marL="228600" indent="-228600">
              <a:buAutoNum type="arabicPeriod"/>
            </a:pPr>
            <a:r>
              <a:rPr lang="tr-TR" dirty="0"/>
              <a:t>12. Dizler düz halde, hem yüzü doktora dönük hem de </a:t>
            </a:r>
            <a:r>
              <a:rPr lang="tr-TR" dirty="0" err="1"/>
              <a:t>sŦrtŦ</a:t>
            </a:r>
            <a:r>
              <a:rPr lang="tr-TR" dirty="0"/>
              <a:t> dönükken, öne </a:t>
            </a:r>
            <a:r>
              <a:rPr lang="tr-TR" dirty="0" err="1"/>
              <a:t>eŒilmesi</a:t>
            </a:r>
            <a:r>
              <a:rPr lang="tr-TR" dirty="0"/>
              <a:t> istenir (</a:t>
            </a:r>
            <a:r>
              <a:rPr lang="tr-TR" dirty="0" err="1"/>
              <a:t>totasik</a:t>
            </a:r>
            <a:r>
              <a:rPr lang="tr-TR" dirty="0"/>
              <a:t> ve </a:t>
            </a:r>
            <a:r>
              <a:rPr lang="tr-TR" dirty="0" err="1"/>
              <a:t>lumbosakral</a:t>
            </a:r>
            <a:r>
              <a:rPr lang="tr-TR" dirty="0"/>
              <a:t> </a:t>
            </a:r>
            <a:r>
              <a:rPr lang="tr-TR" dirty="0" err="1"/>
              <a:t>omurganŦn</a:t>
            </a:r>
            <a:r>
              <a:rPr lang="tr-TR" dirty="0"/>
              <a:t> hareket kabiliyeti, omurga </a:t>
            </a:r>
            <a:r>
              <a:rPr lang="tr-TR" dirty="0" err="1"/>
              <a:t>açŦsŦ</a:t>
            </a:r>
            <a:r>
              <a:rPr lang="tr-TR" dirty="0"/>
              <a:t> ve </a:t>
            </a:r>
            <a:r>
              <a:rPr lang="tr-TR" dirty="0" err="1"/>
              <a:t>hamstring</a:t>
            </a:r>
            <a:r>
              <a:rPr lang="tr-TR" dirty="0"/>
              <a:t> </a:t>
            </a:r>
            <a:r>
              <a:rPr lang="tr-TR" dirty="0" err="1"/>
              <a:t>esnekliŒi</a:t>
            </a:r>
            <a:r>
              <a:rPr lang="tr-TR" dirty="0"/>
              <a:t>) </a:t>
            </a:r>
          </a:p>
          <a:p>
            <a:r>
              <a:rPr lang="tr-TR" dirty="0"/>
              <a:t>13. Alt ekstremitelerin ayakta iken ve </a:t>
            </a:r>
            <a:r>
              <a:rPr lang="tr-TR" dirty="0" err="1"/>
              <a:t>quadriseps</a:t>
            </a:r>
            <a:r>
              <a:rPr lang="tr-TR" dirty="0"/>
              <a:t> </a:t>
            </a:r>
            <a:r>
              <a:rPr lang="tr-TR" dirty="0" err="1"/>
              <a:t>kasŦlŦ</a:t>
            </a:r>
            <a:r>
              <a:rPr lang="tr-TR" dirty="0"/>
              <a:t> iken inspeksiyonu </a:t>
            </a:r>
            <a:r>
              <a:rPr lang="tr-TR" dirty="0" err="1"/>
              <a:t>yapŦlŦr</a:t>
            </a:r>
            <a:r>
              <a:rPr lang="tr-TR" dirty="0"/>
              <a:t> (hizalanma, simetri) </a:t>
            </a:r>
          </a:p>
          <a:p>
            <a:r>
              <a:rPr lang="tr-TR" dirty="0"/>
              <a:t>14. Parmak </a:t>
            </a:r>
            <a:r>
              <a:rPr lang="tr-TR" dirty="0" err="1"/>
              <a:t>uçlarŦnda</a:t>
            </a:r>
            <a:r>
              <a:rPr lang="tr-TR" dirty="0"/>
              <a:t> </a:t>
            </a:r>
            <a:r>
              <a:rPr lang="tr-TR" dirty="0" err="1"/>
              <a:t>ardŦndan</a:t>
            </a:r>
            <a:r>
              <a:rPr lang="tr-TR" dirty="0"/>
              <a:t> </a:t>
            </a:r>
            <a:r>
              <a:rPr lang="tr-TR" dirty="0" err="1"/>
              <a:t>topuklarŦnŦn</a:t>
            </a:r>
            <a:r>
              <a:rPr lang="tr-TR" dirty="0"/>
              <a:t> üzerinde </a:t>
            </a:r>
            <a:r>
              <a:rPr lang="tr-TR" dirty="0" err="1"/>
              <a:t>durmasŦ</a:t>
            </a:r>
            <a:r>
              <a:rPr lang="tr-TR" dirty="0"/>
              <a:t> istenir (</a:t>
            </a:r>
            <a:r>
              <a:rPr lang="tr-TR" dirty="0" err="1"/>
              <a:t>baldŦr</a:t>
            </a:r>
            <a:r>
              <a:rPr lang="tr-TR" dirty="0"/>
              <a:t> </a:t>
            </a:r>
            <a:r>
              <a:rPr lang="tr-TR" dirty="0" err="1"/>
              <a:t>kaslarŦnŦn</a:t>
            </a:r>
            <a:r>
              <a:rPr lang="tr-TR" dirty="0"/>
              <a:t> simetrisi, gücü ve denge) </a:t>
            </a:r>
          </a:p>
          <a:p>
            <a:r>
              <a:rPr lang="tr-TR" dirty="0"/>
              <a:t> </a:t>
            </a:r>
          </a:p>
          <a:p>
            <a:r>
              <a:rPr lang="tr-TR" dirty="0"/>
              <a:t> </a:t>
            </a:r>
          </a:p>
        </p:txBody>
      </p:sp>
      <p:sp>
        <p:nvSpPr>
          <p:cNvPr id="4" name="Slayt Numarası Yer Tutucusu 3"/>
          <p:cNvSpPr>
            <a:spLocks noGrp="1"/>
          </p:cNvSpPr>
          <p:nvPr>
            <p:ph type="sldNum" sz="quarter" idx="5"/>
          </p:nvPr>
        </p:nvSpPr>
        <p:spPr/>
        <p:txBody>
          <a:bodyPr/>
          <a:lstStyle/>
          <a:p>
            <a:fld id="{EEDA9906-6D52-4A7B-B502-2880E161C9E5}" type="slidenum">
              <a:rPr lang="tr-TR" smtClean="0"/>
              <a:t>77</a:t>
            </a:fld>
            <a:endParaRPr lang="tr-TR"/>
          </a:p>
        </p:txBody>
      </p:sp>
    </p:spTree>
    <p:extLst>
      <p:ext uri="{BB962C8B-B14F-4D97-AF65-F5344CB8AC3E}">
        <p14:creationId xmlns:p14="http://schemas.microsoft.com/office/powerpoint/2010/main" val="13848115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82BCA6-1E61-4BE7-5FE1-2AFFB607976E}"/>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36C661E5-DEFE-4634-33B8-94FCAA7FBB69}"/>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E5585697-836F-18E7-DF90-AD3417AABF7E}"/>
              </a:ext>
            </a:extLst>
          </p:cNvPr>
          <p:cNvSpPr>
            <a:spLocks noGrp="1"/>
          </p:cNvSpPr>
          <p:nvPr>
            <p:ph type="body" idx="1"/>
          </p:nvPr>
        </p:nvSpPr>
        <p:spPr/>
        <p:txBody>
          <a:bodyPr/>
          <a:lstStyle/>
          <a:p>
            <a:endParaRPr lang="tr-TR" dirty="0"/>
          </a:p>
        </p:txBody>
      </p:sp>
      <p:sp>
        <p:nvSpPr>
          <p:cNvPr id="4" name="Slayt Numarası Yer Tutucusu 3">
            <a:extLst>
              <a:ext uri="{FF2B5EF4-FFF2-40B4-BE49-F238E27FC236}">
                <a16:creationId xmlns:a16="http://schemas.microsoft.com/office/drawing/2014/main" id="{0E0BC59B-96AB-0146-A8BA-42BE87DE9EB3}"/>
              </a:ext>
            </a:extLst>
          </p:cNvPr>
          <p:cNvSpPr>
            <a:spLocks noGrp="1"/>
          </p:cNvSpPr>
          <p:nvPr>
            <p:ph type="sldNum" sz="quarter" idx="5"/>
          </p:nvPr>
        </p:nvSpPr>
        <p:spPr/>
        <p:txBody>
          <a:bodyPr/>
          <a:lstStyle/>
          <a:p>
            <a:fld id="{EEDA9906-6D52-4A7B-B502-2880E161C9E5}" type="slidenum">
              <a:rPr lang="tr-TR" smtClean="0"/>
              <a:t>78</a:t>
            </a:fld>
            <a:endParaRPr lang="tr-TR"/>
          </a:p>
        </p:txBody>
      </p:sp>
    </p:spTree>
    <p:extLst>
      <p:ext uri="{BB962C8B-B14F-4D97-AF65-F5344CB8AC3E}">
        <p14:creationId xmlns:p14="http://schemas.microsoft.com/office/powerpoint/2010/main" val="6996930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Psikososyal </a:t>
            </a:r>
            <a:r>
              <a:rPr lang="tr-TR" dirty="0" err="1"/>
              <a:t>görüƔmenin</a:t>
            </a:r>
            <a:r>
              <a:rPr lang="tr-TR" dirty="0"/>
              <a:t> </a:t>
            </a:r>
            <a:r>
              <a:rPr lang="tr-TR" dirty="0" err="1"/>
              <a:t>yapŦlabilmesi</a:t>
            </a:r>
            <a:r>
              <a:rPr lang="tr-TR" dirty="0"/>
              <a:t> için ergenin </a:t>
            </a:r>
            <a:r>
              <a:rPr lang="tr-TR" dirty="0" err="1"/>
              <a:t>saŒlŦk</a:t>
            </a:r>
            <a:r>
              <a:rPr lang="tr-TR" dirty="0"/>
              <a:t> ve bilinç durumunun yerinde </a:t>
            </a:r>
            <a:r>
              <a:rPr lang="tr-TR" dirty="0" err="1"/>
              <a:t>olmasŦ</a:t>
            </a:r>
            <a:r>
              <a:rPr lang="tr-TR" dirty="0"/>
              <a:t> gereklidir ve “HEEADSSS” </a:t>
            </a:r>
            <a:r>
              <a:rPr lang="tr-TR" dirty="0" err="1"/>
              <a:t>görüƔmesi</a:t>
            </a:r>
            <a:r>
              <a:rPr lang="tr-TR" dirty="0"/>
              <a:t> mutlaka ergenle </a:t>
            </a:r>
            <a:r>
              <a:rPr lang="tr-TR" dirty="0" err="1"/>
              <a:t>yalnŦz</a:t>
            </a:r>
            <a:r>
              <a:rPr lang="tr-TR" dirty="0"/>
              <a:t> </a:t>
            </a:r>
            <a:r>
              <a:rPr lang="tr-TR" dirty="0" err="1"/>
              <a:t>yapŦlmalŦdŦr</a:t>
            </a:r>
            <a:r>
              <a:rPr lang="tr-TR" dirty="0"/>
              <a:t>. </a:t>
            </a:r>
            <a:r>
              <a:rPr lang="tr-TR" dirty="0" err="1"/>
              <a:t>GörüƔme</a:t>
            </a:r>
            <a:r>
              <a:rPr lang="tr-TR" dirty="0"/>
              <a:t> </a:t>
            </a:r>
            <a:r>
              <a:rPr lang="tr-TR" dirty="0" err="1"/>
              <a:t>baƔlamadan</a:t>
            </a:r>
            <a:r>
              <a:rPr lang="tr-TR" dirty="0"/>
              <a:t> önce ergene gizlilik ilkeleri </a:t>
            </a:r>
            <a:r>
              <a:rPr lang="tr-TR" dirty="0" err="1"/>
              <a:t>ayrŦntŦlŦ</a:t>
            </a:r>
            <a:r>
              <a:rPr lang="tr-TR" dirty="0"/>
              <a:t> olarak </a:t>
            </a:r>
            <a:r>
              <a:rPr lang="tr-TR" dirty="0" err="1"/>
              <a:t>açŦklanmalŦdŦr</a:t>
            </a:r>
            <a:r>
              <a:rPr lang="tr-TR" dirty="0"/>
              <a:t>. “HEEADSSS” </a:t>
            </a:r>
            <a:r>
              <a:rPr lang="tr-TR" dirty="0" err="1"/>
              <a:t>görüƔmesi</a:t>
            </a:r>
            <a:r>
              <a:rPr lang="tr-TR" dirty="0"/>
              <a:t> ortalama 20-30 dakika </a:t>
            </a:r>
            <a:r>
              <a:rPr lang="tr-TR" dirty="0" err="1"/>
              <a:t>arasŦnda</a:t>
            </a:r>
            <a:r>
              <a:rPr lang="tr-TR" dirty="0"/>
              <a:t> sürmektedir. </a:t>
            </a:r>
            <a:r>
              <a:rPr lang="tr-TR" dirty="0" err="1"/>
              <a:t>GörüƔme</a:t>
            </a:r>
            <a:r>
              <a:rPr lang="tr-TR" dirty="0"/>
              <a:t> </a:t>
            </a:r>
            <a:r>
              <a:rPr lang="tr-TR" dirty="0" err="1"/>
              <a:t>sŦrasŦnda</a:t>
            </a:r>
            <a:r>
              <a:rPr lang="tr-TR" dirty="0"/>
              <a:t> mutlaka </a:t>
            </a:r>
            <a:r>
              <a:rPr lang="tr-TR" dirty="0" err="1"/>
              <a:t>açŦk</a:t>
            </a:r>
            <a:r>
              <a:rPr lang="tr-TR" dirty="0"/>
              <a:t> uçlu sorular </a:t>
            </a:r>
            <a:r>
              <a:rPr lang="tr-TR" dirty="0" err="1"/>
              <a:t>sorulmalŦ</a:t>
            </a:r>
            <a:r>
              <a:rPr lang="tr-TR" dirty="0"/>
              <a:t> ve kesin </a:t>
            </a:r>
            <a:r>
              <a:rPr lang="tr-TR" dirty="0" err="1"/>
              <a:t>yargŦlardan</a:t>
            </a:r>
            <a:r>
              <a:rPr lang="tr-TR" dirty="0"/>
              <a:t> </a:t>
            </a:r>
            <a:r>
              <a:rPr lang="tr-TR" dirty="0" err="1"/>
              <a:t>kaçŦnŦlmalŦdŦr</a:t>
            </a:r>
            <a:r>
              <a:rPr lang="tr-TR" dirty="0"/>
              <a:t>. Bazen </a:t>
            </a:r>
            <a:r>
              <a:rPr lang="tr-TR" dirty="0" err="1"/>
              <a:t>görüƔme</a:t>
            </a:r>
            <a:r>
              <a:rPr lang="tr-TR" dirty="0"/>
              <a:t> </a:t>
            </a:r>
            <a:r>
              <a:rPr lang="tr-TR" dirty="0" err="1"/>
              <a:t>sŦrasŦnda</a:t>
            </a:r>
            <a:r>
              <a:rPr lang="tr-TR" dirty="0"/>
              <a:t> tespit edilen probleme yönelik </a:t>
            </a:r>
            <a:r>
              <a:rPr lang="tr-TR" dirty="0" err="1"/>
              <a:t>ayrŦntŦlŦ</a:t>
            </a:r>
            <a:r>
              <a:rPr lang="tr-TR" dirty="0"/>
              <a:t> </a:t>
            </a:r>
            <a:r>
              <a:rPr lang="tr-TR" dirty="0" err="1"/>
              <a:t>deŒerlendirilme</a:t>
            </a:r>
            <a:r>
              <a:rPr lang="tr-TR" dirty="0"/>
              <a:t> </a:t>
            </a:r>
            <a:r>
              <a:rPr lang="tr-TR" dirty="0" err="1"/>
              <a:t>yapŦlmasŦ</a:t>
            </a:r>
            <a:r>
              <a:rPr lang="tr-TR" dirty="0"/>
              <a:t> </a:t>
            </a:r>
            <a:r>
              <a:rPr lang="tr-TR" dirty="0" err="1"/>
              <a:t>gerektiŒinden</a:t>
            </a:r>
            <a:r>
              <a:rPr lang="tr-TR" dirty="0"/>
              <a:t>, </a:t>
            </a:r>
            <a:r>
              <a:rPr lang="tr-TR" dirty="0" err="1"/>
              <a:t>diŒer</a:t>
            </a:r>
            <a:r>
              <a:rPr lang="tr-TR" dirty="0"/>
              <a:t> psikososyal gözden geçirmeler </a:t>
            </a:r>
            <a:r>
              <a:rPr lang="tr-TR" dirty="0" err="1"/>
              <a:t>yapŦlamayabilir</a:t>
            </a:r>
            <a:r>
              <a:rPr lang="tr-TR" dirty="0"/>
              <a:t>. Böyle durumlarda hekimler ilk </a:t>
            </a:r>
            <a:r>
              <a:rPr lang="tr-TR" dirty="0" err="1"/>
              <a:t>görüƔmede</a:t>
            </a:r>
            <a:r>
              <a:rPr lang="tr-TR" dirty="0"/>
              <a:t> ergenden tüm bilgileri alamayabilir ve takip eden </a:t>
            </a:r>
            <a:r>
              <a:rPr lang="tr-TR" dirty="0" err="1"/>
              <a:t>görüƔmeler</a:t>
            </a:r>
            <a:r>
              <a:rPr lang="tr-TR" dirty="0"/>
              <a:t> </a:t>
            </a:r>
            <a:r>
              <a:rPr lang="tr-TR" dirty="0" err="1"/>
              <a:t>sŦrasŦnda</a:t>
            </a:r>
            <a:r>
              <a:rPr lang="tr-TR" dirty="0"/>
              <a:t> daha </a:t>
            </a:r>
            <a:r>
              <a:rPr lang="tr-TR" dirty="0" err="1"/>
              <a:t>ayrŦntŦlŦ</a:t>
            </a:r>
            <a:r>
              <a:rPr lang="tr-TR" dirty="0"/>
              <a:t> bilgi edinebilirler.</a:t>
            </a:r>
          </a:p>
        </p:txBody>
      </p:sp>
      <p:sp>
        <p:nvSpPr>
          <p:cNvPr id="4" name="Slayt Numarası Yer Tutucusu 3"/>
          <p:cNvSpPr>
            <a:spLocks noGrp="1"/>
          </p:cNvSpPr>
          <p:nvPr>
            <p:ph type="sldNum" sz="quarter" idx="5"/>
          </p:nvPr>
        </p:nvSpPr>
        <p:spPr/>
        <p:txBody>
          <a:bodyPr/>
          <a:lstStyle/>
          <a:p>
            <a:fld id="{EEDA9906-6D52-4A7B-B502-2880E161C9E5}" type="slidenum">
              <a:rPr lang="tr-TR" smtClean="0"/>
              <a:t>81</a:t>
            </a:fld>
            <a:endParaRPr lang="tr-TR"/>
          </a:p>
        </p:txBody>
      </p:sp>
    </p:spTree>
    <p:extLst>
      <p:ext uri="{BB962C8B-B14F-4D97-AF65-F5344CB8AC3E}">
        <p14:creationId xmlns:p14="http://schemas.microsoft.com/office/powerpoint/2010/main" val="35396377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12F4B5-AE89-FF25-5172-BEC451865C0E}"/>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8AF74DC6-4C6D-3DE8-8DE7-26D187594EE2}"/>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3E6B9456-07EE-0951-CF44-9B1B7B963A3A}"/>
              </a:ext>
            </a:extLst>
          </p:cNvPr>
          <p:cNvSpPr>
            <a:spLocks noGrp="1"/>
          </p:cNvSpPr>
          <p:nvPr>
            <p:ph type="body" idx="1"/>
          </p:nvPr>
        </p:nvSpPr>
        <p:spPr/>
        <p:txBody>
          <a:bodyPr/>
          <a:lstStyle/>
          <a:p>
            <a:endParaRPr lang="tr-TR" dirty="0"/>
          </a:p>
        </p:txBody>
      </p:sp>
      <p:sp>
        <p:nvSpPr>
          <p:cNvPr id="4" name="Slayt Numarası Yer Tutucusu 3">
            <a:extLst>
              <a:ext uri="{FF2B5EF4-FFF2-40B4-BE49-F238E27FC236}">
                <a16:creationId xmlns:a16="http://schemas.microsoft.com/office/drawing/2014/main" id="{2B484491-DB92-9636-73BA-BB4531729356}"/>
              </a:ext>
            </a:extLst>
          </p:cNvPr>
          <p:cNvSpPr>
            <a:spLocks noGrp="1"/>
          </p:cNvSpPr>
          <p:nvPr>
            <p:ph type="sldNum" sz="quarter" idx="5"/>
          </p:nvPr>
        </p:nvSpPr>
        <p:spPr/>
        <p:txBody>
          <a:bodyPr/>
          <a:lstStyle/>
          <a:p>
            <a:fld id="{EEDA9906-6D52-4A7B-B502-2880E161C9E5}" type="slidenum">
              <a:rPr lang="tr-TR" smtClean="0"/>
              <a:t>82</a:t>
            </a:fld>
            <a:endParaRPr lang="tr-TR"/>
          </a:p>
        </p:txBody>
      </p:sp>
    </p:spTree>
    <p:extLst>
      <p:ext uri="{BB962C8B-B14F-4D97-AF65-F5344CB8AC3E}">
        <p14:creationId xmlns:p14="http://schemas.microsoft.com/office/powerpoint/2010/main" val="267651449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 Aile hekimlerinin </a:t>
            </a:r>
            <a:r>
              <a:rPr lang="tr-TR" dirty="0" err="1"/>
              <a:t>deŒerlendirmesi</a:t>
            </a:r>
            <a:r>
              <a:rPr lang="tr-TR" dirty="0"/>
              <a:t> gereken bir </a:t>
            </a:r>
            <a:r>
              <a:rPr lang="tr-TR" dirty="0" err="1"/>
              <a:t>baƔka</a:t>
            </a:r>
            <a:r>
              <a:rPr lang="tr-TR" dirty="0"/>
              <a:t> durum ergenin boyunun genetik potansiyeline uygun olup </a:t>
            </a:r>
            <a:r>
              <a:rPr lang="tr-TR" dirty="0" err="1"/>
              <a:t>olmadŦŒŦdŦr</a:t>
            </a:r>
            <a:r>
              <a:rPr lang="tr-TR" dirty="0"/>
              <a:t>. Ölçülen boy </a:t>
            </a:r>
            <a:r>
              <a:rPr lang="tr-TR" dirty="0" err="1"/>
              <a:t>persentili</a:t>
            </a:r>
            <a:r>
              <a:rPr lang="tr-TR" dirty="0"/>
              <a:t> ile hedef boy (HB) </a:t>
            </a:r>
            <a:r>
              <a:rPr lang="tr-TR" dirty="0" err="1"/>
              <a:t>persentili</a:t>
            </a:r>
            <a:r>
              <a:rPr lang="tr-TR" dirty="0"/>
              <a:t> </a:t>
            </a:r>
            <a:r>
              <a:rPr lang="tr-TR" dirty="0" err="1"/>
              <a:t>aynŦ</a:t>
            </a:r>
            <a:r>
              <a:rPr lang="tr-TR" dirty="0"/>
              <a:t> büyüme </a:t>
            </a:r>
            <a:r>
              <a:rPr lang="tr-TR" dirty="0" err="1"/>
              <a:t>eŒrisi</a:t>
            </a:r>
            <a:r>
              <a:rPr lang="tr-TR" dirty="0"/>
              <a:t> üzerinde </a:t>
            </a:r>
            <a:r>
              <a:rPr lang="tr-TR" dirty="0" err="1"/>
              <a:t>iƔaretlenmeli</a:t>
            </a:r>
            <a:r>
              <a:rPr lang="tr-TR" dirty="0"/>
              <a:t> ve </a:t>
            </a:r>
            <a:r>
              <a:rPr lang="tr-TR" dirty="0" err="1"/>
              <a:t>hastanŦn</a:t>
            </a:r>
            <a:r>
              <a:rPr lang="tr-TR" dirty="0"/>
              <a:t> o anki boyu </a:t>
            </a:r>
            <a:r>
              <a:rPr lang="tr-TR" dirty="0" err="1"/>
              <a:t>kŦsa</a:t>
            </a:r>
            <a:r>
              <a:rPr lang="tr-TR" dirty="0"/>
              <a:t> olmasa bile hedef boyu ile </a:t>
            </a:r>
            <a:r>
              <a:rPr lang="tr-TR" dirty="0" err="1"/>
              <a:t>arasŦnda</a:t>
            </a:r>
            <a:r>
              <a:rPr lang="tr-TR" dirty="0"/>
              <a:t> iki </a:t>
            </a:r>
            <a:r>
              <a:rPr lang="tr-TR" dirty="0" err="1"/>
              <a:t>persentil</a:t>
            </a:r>
            <a:r>
              <a:rPr lang="tr-TR" dirty="0"/>
              <a:t> </a:t>
            </a:r>
            <a:r>
              <a:rPr lang="tr-TR" dirty="0" err="1"/>
              <a:t>eŒrisinden</a:t>
            </a:r>
            <a:r>
              <a:rPr lang="tr-TR" dirty="0"/>
              <a:t> daha fazla bir </a:t>
            </a:r>
            <a:r>
              <a:rPr lang="tr-TR" dirty="0" err="1"/>
              <a:t>aralŦk</a:t>
            </a:r>
            <a:r>
              <a:rPr lang="tr-TR" dirty="0"/>
              <a:t> varsa ergen </a:t>
            </a:r>
            <a:r>
              <a:rPr lang="tr-TR" dirty="0" err="1"/>
              <a:t>genetiŒine</a:t>
            </a:r>
            <a:r>
              <a:rPr lang="tr-TR" dirty="0"/>
              <a:t> göre </a:t>
            </a:r>
            <a:r>
              <a:rPr lang="tr-TR" dirty="0" err="1"/>
              <a:t>kŦsa</a:t>
            </a:r>
            <a:r>
              <a:rPr lang="tr-TR" dirty="0"/>
              <a:t> olarak kabul edilmeli ve ileri inceleme için hastaneye sevk edilmelidir. Hedef boy: (anne boyu + baba boyu+/-13): 2 formülü ile (</a:t>
            </a:r>
            <a:r>
              <a:rPr lang="tr-TR" dirty="0" err="1"/>
              <a:t>kŦzlar</a:t>
            </a:r>
            <a:r>
              <a:rPr lang="tr-TR" dirty="0"/>
              <a:t> için – 13, erkekler için + 13) kolayca hesaplanabilir. Bu konuyu bir örmekle </a:t>
            </a:r>
            <a:r>
              <a:rPr lang="tr-TR" dirty="0" err="1"/>
              <a:t>pekiƔtirmemiz</a:t>
            </a:r>
            <a:r>
              <a:rPr lang="tr-TR" dirty="0"/>
              <a:t> gerekirse; ergenin o an ölçülen boyu %10 da, hedef boy %75’de ise ergen ile ailesi </a:t>
            </a:r>
            <a:r>
              <a:rPr lang="tr-TR" dirty="0" err="1"/>
              <a:t>arasŦnda</a:t>
            </a:r>
            <a:r>
              <a:rPr lang="tr-TR" dirty="0"/>
              <a:t> üç </a:t>
            </a:r>
            <a:r>
              <a:rPr lang="tr-TR" dirty="0" err="1"/>
              <a:t>persentil</a:t>
            </a:r>
            <a:r>
              <a:rPr lang="tr-TR" dirty="0"/>
              <a:t> </a:t>
            </a:r>
            <a:r>
              <a:rPr lang="tr-TR" dirty="0" err="1"/>
              <a:t>eŒrisi</a:t>
            </a:r>
            <a:r>
              <a:rPr lang="tr-TR" dirty="0"/>
              <a:t> </a:t>
            </a:r>
            <a:r>
              <a:rPr lang="tr-TR" dirty="0" err="1"/>
              <a:t>kayŦp</a:t>
            </a:r>
            <a:r>
              <a:rPr lang="tr-TR" dirty="0"/>
              <a:t> </a:t>
            </a:r>
            <a:r>
              <a:rPr lang="tr-TR" dirty="0" err="1"/>
              <a:t>vardŦr</a:t>
            </a:r>
            <a:r>
              <a:rPr lang="tr-TR" dirty="0"/>
              <a:t>. </a:t>
            </a:r>
            <a:r>
              <a:rPr lang="tr-TR" dirty="0" err="1"/>
              <a:t>HastanŦn</a:t>
            </a:r>
            <a:r>
              <a:rPr lang="tr-TR" dirty="0"/>
              <a:t> boyu </a:t>
            </a:r>
            <a:r>
              <a:rPr lang="tr-TR" dirty="0" err="1"/>
              <a:t>kŦsa</a:t>
            </a:r>
            <a:r>
              <a:rPr lang="tr-TR" dirty="0"/>
              <a:t> olmasa bile </a:t>
            </a:r>
            <a:r>
              <a:rPr lang="tr-TR" dirty="0" err="1"/>
              <a:t>genetiŒinin</a:t>
            </a:r>
            <a:r>
              <a:rPr lang="tr-TR" dirty="0"/>
              <a:t> gerisinde </a:t>
            </a:r>
            <a:r>
              <a:rPr lang="tr-TR" dirty="0" err="1"/>
              <a:t>olduŒundan</a:t>
            </a:r>
            <a:r>
              <a:rPr lang="tr-TR" dirty="0"/>
              <a:t> </a:t>
            </a:r>
            <a:r>
              <a:rPr lang="tr-TR" dirty="0" err="1"/>
              <a:t>araƔtŦrŦlmasŦ</a:t>
            </a:r>
            <a:r>
              <a:rPr lang="tr-TR" dirty="0"/>
              <a:t> gerekir. Boy </a:t>
            </a:r>
            <a:r>
              <a:rPr lang="tr-TR" dirty="0" err="1"/>
              <a:t>kŦsalŦŒŦ</a:t>
            </a:r>
            <a:r>
              <a:rPr lang="tr-TR" dirty="0"/>
              <a:t> büyüme </a:t>
            </a:r>
            <a:r>
              <a:rPr lang="tr-TR" dirty="0" err="1"/>
              <a:t>geriliŒini</a:t>
            </a:r>
            <a:r>
              <a:rPr lang="tr-TR" dirty="0"/>
              <a:t> </a:t>
            </a:r>
            <a:r>
              <a:rPr lang="tr-TR" dirty="0" err="1"/>
              <a:t>deŒerlendirirken</a:t>
            </a:r>
            <a:r>
              <a:rPr lang="tr-TR" dirty="0"/>
              <a:t>, </a:t>
            </a:r>
            <a:r>
              <a:rPr lang="tr-TR" dirty="0" err="1"/>
              <a:t>diŒer</a:t>
            </a:r>
            <a:r>
              <a:rPr lang="tr-TR" dirty="0"/>
              <a:t> bir parametre ise düzenli takip ediliyorsa büyüme </a:t>
            </a:r>
            <a:r>
              <a:rPr lang="tr-TR" dirty="0" err="1"/>
              <a:t>hŦzŦ</a:t>
            </a:r>
            <a:r>
              <a:rPr lang="tr-TR" dirty="0"/>
              <a:t> takibidir. 7zlemde boy normalin içerisinde olsa dahi büyüme </a:t>
            </a:r>
            <a:r>
              <a:rPr lang="tr-TR" dirty="0" err="1"/>
              <a:t>eŒrilerinde</a:t>
            </a:r>
            <a:r>
              <a:rPr lang="tr-TR" dirty="0"/>
              <a:t> izlemde 2 </a:t>
            </a:r>
            <a:r>
              <a:rPr lang="tr-TR" dirty="0" err="1"/>
              <a:t>persentil</a:t>
            </a:r>
            <a:r>
              <a:rPr lang="tr-TR" dirty="0"/>
              <a:t> </a:t>
            </a:r>
            <a:r>
              <a:rPr lang="tr-TR" dirty="0" err="1"/>
              <a:t>eŒrisi</a:t>
            </a:r>
            <a:r>
              <a:rPr lang="tr-TR" dirty="0"/>
              <a:t> </a:t>
            </a:r>
            <a:r>
              <a:rPr lang="tr-TR" dirty="0" err="1"/>
              <a:t>düƔüren</a:t>
            </a:r>
            <a:r>
              <a:rPr lang="tr-TR" dirty="0"/>
              <a:t> ergende boy </a:t>
            </a:r>
            <a:r>
              <a:rPr lang="tr-TR" dirty="0" err="1"/>
              <a:t>duraklamŦƔtŦr</a:t>
            </a:r>
            <a:r>
              <a:rPr lang="tr-TR" dirty="0"/>
              <a:t> ve mutlaka </a:t>
            </a:r>
            <a:r>
              <a:rPr lang="tr-TR" dirty="0" err="1"/>
              <a:t>araƔtŦrŦlmasŦ</a:t>
            </a:r>
            <a:r>
              <a:rPr lang="tr-TR" dirty="0"/>
              <a:t> gereken bir durumdur. </a:t>
            </a:r>
          </a:p>
          <a:p>
            <a:endParaRPr lang="tr-TR" dirty="0"/>
          </a:p>
          <a:p>
            <a:r>
              <a:rPr lang="tr-TR" dirty="0"/>
              <a:t>Sonuç olarak genellikle fiziksel olarak </a:t>
            </a:r>
            <a:r>
              <a:rPr lang="tr-TR" dirty="0" err="1"/>
              <a:t>saŒlŦklŦ</a:t>
            </a:r>
            <a:r>
              <a:rPr lang="tr-TR" dirty="0"/>
              <a:t> bir dönem olan ergenlikte boy </a:t>
            </a:r>
            <a:r>
              <a:rPr lang="tr-TR" dirty="0" err="1"/>
              <a:t>kŦsalŦŒŦ</a:t>
            </a:r>
            <a:r>
              <a:rPr lang="tr-TR" dirty="0"/>
              <a:t> </a:t>
            </a:r>
            <a:r>
              <a:rPr lang="tr-TR" dirty="0" err="1"/>
              <a:t>yakŦnmasŦ</a:t>
            </a:r>
            <a:r>
              <a:rPr lang="tr-TR" dirty="0"/>
              <a:t> ile </a:t>
            </a:r>
            <a:r>
              <a:rPr lang="tr-TR" dirty="0" err="1"/>
              <a:t>baƔvuran</a:t>
            </a:r>
            <a:r>
              <a:rPr lang="tr-TR" dirty="0"/>
              <a:t> </a:t>
            </a:r>
            <a:r>
              <a:rPr lang="tr-TR" dirty="0" err="1"/>
              <a:t>hastalarŦn</a:t>
            </a:r>
            <a:r>
              <a:rPr lang="tr-TR" dirty="0"/>
              <a:t> boy ve vücut </a:t>
            </a:r>
            <a:r>
              <a:rPr lang="tr-TR" dirty="0" err="1"/>
              <a:t>aŒŦrlŦklarŦnŦn</a:t>
            </a:r>
            <a:r>
              <a:rPr lang="tr-TR" dirty="0"/>
              <a:t> </a:t>
            </a:r>
            <a:r>
              <a:rPr lang="tr-TR" dirty="0" err="1"/>
              <a:t>deŒerlendirilerek</a:t>
            </a:r>
            <a:r>
              <a:rPr lang="tr-TR" dirty="0"/>
              <a:t> öncelikle boy </a:t>
            </a:r>
            <a:r>
              <a:rPr lang="tr-TR" dirty="0" err="1"/>
              <a:t>kŦsalŦŒŦ</a:t>
            </a:r>
            <a:r>
              <a:rPr lang="tr-TR" dirty="0"/>
              <a:t> olup </a:t>
            </a:r>
            <a:r>
              <a:rPr lang="tr-TR" dirty="0" err="1"/>
              <a:t>olmadŦŒŦ</a:t>
            </a:r>
            <a:r>
              <a:rPr lang="tr-TR" dirty="0"/>
              <a:t>, genetik boy potansiyeline ve uzama </a:t>
            </a:r>
            <a:r>
              <a:rPr lang="tr-TR" dirty="0" err="1"/>
              <a:t>hŦzŦna</a:t>
            </a:r>
            <a:r>
              <a:rPr lang="tr-TR" dirty="0"/>
              <a:t> göre normalin </a:t>
            </a:r>
            <a:r>
              <a:rPr lang="tr-TR" dirty="0" err="1"/>
              <a:t>dŦƔŦnda</a:t>
            </a:r>
            <a:r>
              <a:rPr lang="tr-TR" dirty="0"/>
              <a:t> bir durum olup </a:t>
            </a:r>
            <a:r>
              <a:rPr lang="tr-TR" dirty="0" err="1"/>
              <a:t>olmadŦŒŦ</a:t>
            </a:r>
            <a:r>
              <a:rPr lang="tr-TR" dirty="0"/>
              <a:t> </a:t>
            </a:r>
            <a:r>
              <a:rPr lang="tr-TR" dirty="0" err="1"/>
              <a:t>yukarŦda</a:t>
            </a:r>
            <a:r>
              <a:rPr lang="tr-TR" dirty="0"/>
              <a:t> verilen bilgiler </a:t>
            </a:r>
            <a:r>
              <a:rPr lang="tr-TR" dirty="0" err="1"/>
              <a:t>ŦƔŦŒŦnda</a:t>
            </a:r>
            <a:r>
              <a:rPr lang="tr-TR" dirty="0"/>
              <a:t> </a:t>
            </a:r>
            <a:r>
              <a:rPr lang="tr-TR" dirty="0" err="1"/>
              <a:t>saptanmalŦdŦr</a:t>
            </a:r>
            <a:r>
              <a:rPr lang="tr-TR" dirty="0"/>
              <a:t>. </a:t>
            </a:r>
            <a:r>
              <a:rPr lang="tr-TR" dirty="0" err="1"/>
              <a:t>BaƔta</a:t>
            </a:r>
            <a:r>
              <a:rPr lang="tr-TR" dirty="0"/>
              <a:t> puberte muayenesi olmak üzere tam sistemik muayenenin </a:t>
            </a:r>
            <a:r>
              <a:rPr lang="tr-TR" dirty="0" err="1"/>
              <a:t>yapŦlmasŦ</a:t>
            </a:r>
            <a:r>
              <a:rPr lang="tr-TR" dirty="0"/>
              <a:t> ve elde edilen tüm verilerin birlikte </a:t>
            </a:r>
            <a:r>
              <a:rPr lang="tr-TR" dirty="0" err="1"/>
              <a:t>yorumlanmasŦ</a:t>
            </a:r>
            <a:r>
              <a:rPr lang="tr-TR" dirty="0"/>
              <a:t> sonucunda boy </a:t>
            </a:r>
            <a:r>
              <a:rPr lang="tr-TR" dirty="0" err="1"/>
              <a:t>kŦsalŦŒŦ</a:t>
            </a:r>
            <a:r>
              <a:rPr lang="tr-TR" dirty="0"/>
              <a:t> olan, büyüme </a:t>
            </a:r>
            <a:r>
              <a:rPr lang="tr-TR" dirty="0" err="1"/>
              <a:t>hŦzŦ</a:t>
            </a:r>
            <a:r>
              <a:rPr lang="tr-TR" dirty="0"/>
              <a:t> yetersiz ve </a:t>
            </a:r>
            <a:r>
              <a:rPr lang="tr-TR" dirty="0" err="1"/>
              <a:t>genetiŒinin</a:t>
            </a:r>
            <a:r>
              <a:rPr lang="tr-TR" dirty="0"/>
              <a:t> gerisinde boya sahip olan ergenlerin ileri inceleme için çocuk endokrinoloji </a:t>
            </a:r>
            <a:r>
              <a:rPr lang="tr-TR" dirty="0" err="1"/>
              <a:t>uzmanŦna</a:t>
            </a:r>
            <a:r>
              <a:rPr lang="tr-TR" dirty="0"/>
              <a:t> sevk edilmesi uygun </a:t>
            </a:r>
            <a:r>
              <a:rPr lang="tr-TR" dirty="0" err="1"/>
              <a:t>olacaktŦr</a:t>
            </a:r>
            <a:r>
              <a:rPr lang="tr-TR" dirty="0"/>
              <a:t>. </a:t>
            </a:r>
          </a:p>
        </p:txBody>
      </p:sp>
      <p:sp>
        <p:nvSpPr>
          <p:cNvPr id="4" name="Slayt Numarası Yer Tutucusu 3"/>
          <p:cNvSpPr>
            <a:spLocks noGrp="1"/>
          </p:cNvSpPr>
          <p:nvPr>
            <p:ph type="sldNum" sz="quarter" idx="5"/>
          </p:nvPr>
        </p:nvSpPr>
        <p:spPr/>
        <p:txBody>
          <a:bodyPr/>
          <a:lstStyle/>
          <a:p>
            <a:fld id="{EEDA9906-6D52-4A7B-B502-2880E161C9E5}" type="slidenum">
              <a:rPr lang="tr-TR" smtClean="0"/>
              <a:t>83</a:t>
            </a:fld>
            <a:endParaRPr lang="tr-TR"/>
          </a:p>
        </p:txBody>
      </p:sp>
    </p:spTree>
    <p:extLst>
      <p:ext uri="{BB962C8B-B14F-4D97-AF65-F5344CB8AC3E}">
        <p14:creationId xmlns:p14="http://schemas.microsoft.com/office/powerpoint/2010/main" val="35102568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oksipital </a:t>
            </a:r>
            <a:r>
              <a:rPr lang="tr-TR" dirty="0" err="1"/>
              <a:t>kemiŒin</a:t>
            </a:r>
            <a:r>
              <a:rPr lang="tr-TR" dirty="0"/>
              <a:t> en </a:t>
            </a:r>
            <a:r>
              <a:rPr lang="tr-TR" dirty="0" err="1"/>
              <a:t>çŦkŦntŦlŦ</a:t>
            </a:r>
            <a:r>
              <a:rPr lang="tr-TR" dirty="0"/>
              <a:t> </a:t>
            </a:r>
            <a:r>
              <a:rPr lang="tr-TR" dirty="0" err="1"/>
              <a:t>noktasŦndan</a:t>
            </a:r>
            <a:r>
              <a:rPr lang="tr-TR" dirty="0"/>
              <a:t>, kulaklar ve </a:t>
            </a:r>
            <a:r>
              <a:rPr lang="tr-TR" dirty="0" err="1"/>
              <a:t>kaƔlarŦn</a:t>
            </a:r>
            <a:r>
              <a:rPr lang="tr-TR" dirty="0"/>
              <a:t> üzerinden geçecek </a:t>
            </a:r>
            <a:r>
              <a:rPr lang="tr-TR" dirty="0" err="1"/>
              <a:t>Ɣekilde</a:t>
            </a:r>
            <a:r>
              <a:rPr lang="tr-TR" dirty="0"/>
              <a:t> esnemeyen dar bir mezür ile </a:t>
            </a:r>
            <a:r>
              <a:rPr lang="tr-TR" dirty="0" err="1"/>
              <a:t>yapŦlŦr</a:t>
            </a:r>
            <a:r>
              <a:rPr lang="tr-TR" dirty="0"/>
              <a:t>. </a:t>
            </a:r>
          </a:p>
          <a:p>
            <a:r>
              <a:rPr lang="tr-TR" dirty="0"/>
              <a:t> 7ki </a:t>
            </a:r>
            <a:r>
              <a:rPr lang="tr-TR" dirty="0" err="1"/>
              <a:t>yaƔŦn</a:t>
            </a:r>
            <a:r>
              <a:rPr lang="tr-TR" dirty="0"/>
              <a:t> </a:t>
            </a:r>
            <a:r>
              <a:rPr lang="tr-TR" dirty="0" err="1"/>
              <a:t>altŦndaki</a:t>
            </a:r>
            <a:r>
              <a:rPr lang="tr-TR" dirty="0"/>
              <a:t> çocuklarda ölçüm “</a:t>
            </a:r>
            <a:r>
              <a:rPr lang="tr-TR" dirty="0" err="1"/>
              <a:t>baƔ</a:t>
            </a:r>
            <a:r>
              <a:rPr lang="tr-TR" dirty="0"/>
              <a:t>-ayak </a:t>
            </a:r>
            <a:r>
              <a:rPr lang="tr-TR" dirty="0" err="1"/>
              <a:t>tahtasŦ</a:t>
            </a:r>
            <a:r>
              <a:rPr lang="tr-TR" dirty="0"/>
              <a:t>” ile yatar pozisyonda </a:t>
            </a:r>
            <a:r>
              <a:rPr lang="tr-TR" dirty="0" err="1"/>
              <a:t>yapŦlŦr</a:t>
            </a:r>
            <a:r>
              <a:rPr lang="tr-TR" dirty="0"/>
              <a:t>. Bu </a:t>
            </a:r>
            <a:r>
              <a:rPr lang="tr-TR" dirty="0" err="1"/>
              <a:t>düzeneŒin</a:t>
            </a:r>
            <a:r>
              <a:rPr lang="tr-TR" dirty="0"/>
              <a:t> </a:t>
            </a:r>
            <a:r>
              <a:rPr lang="tr-TR" dirty="0" err="1"/>
              <a:t>baƔ</a:t>
            </a:r>
            <a:r>
              <a:rPr lang="tr-TR" dirty="0"/>
              <a:t> </a:t>
            </a:r>
            <a:r>
              <a:rPr lang="tr-TR" dirty="0" err="1"/>
              <a:t>parçasŦ</a:t>
            </a:r>
            <a:r>
              <a:rPr lang="tr-TR" dirty="0"/>
              <a:t> sabit, ayak </a:t>
            </a:r>
            <a:r>
              <a:rPr lang="tr-TR" dirty="0" err="1"/>
              <a:t>tahtasŦ</a:t>
            </a:r>
            <a:r>
              <a:rPr lang="tr-TR" dirty="0"/>
              <a:t> hareketlidir. </a:t>
            </a:r>
            <a:r>
              <a:rPr lang="tr-TR" dirty="0" err="1"/>
              <a:t>HastanŦn</a:t>
            </a:r>
            <a:r>
              <a:rPr lang="tr-TR" dirty="0"/>
              <a:t> </a:t>
            </a:r>
            <a:r>
              <a:rPr lang="tr-TR" dirty="0" err="1"/>
              <a:t>baƔŦ</a:t>
            </a:r>
            <a:r>
              <a:rPr lang="tr-TR" dirty="0"/>
              <a:t> (</a:t>
            </a:r>
            <a:r>
              <a:rPr lang="tr-TR" dirty="0" err="1"/>
              <a:t>verteks</a:t>
            </a:r>
            <a:r>
              <a:rPr lang="tr-TR" dirty="0"/>
              <a:t>) “</a:t>
            </a:r>
            <a:r>
              <a:rPr lang="tr-TR" dirty="0" err="1"/>
              <a:t>baƔ</a:t>
            </a:r>
            <a:r>
              <a:rPr lang="tr-TR" dirty="0"/>
              <a:t> </a:t>
            </a:r>
            <a:r>
              <a:rPr lang="tr-TR" dirty="0" err="1"/>
              <a:t>tahtasŦ”na</a:t>
            </a:r>
            <a:r>
              <a:rPr lang="tr-TR" dirty="0"/>
              <a:t> </a:t>
            </a:r>
            <a:r>
              <a:rPr lang="tr-TR" dirty="0" err="1"/>
              <a:t>sŦkŦca</a:t>
            </a:r>
            <a:r>
              <a:rPr lang="tr-TR" dirty="0"/>
              <a:t> </a:t>
            </a:r>
            <a:r>
              <a:rPr lang="tr-TR" dirty="0" err="1"/>
              <a:t>deŒecek</a:t>
            </a:r>
            <a:r>
              <a:rPr lang="tr-TR" dirty="0"/>
              <a:t> </a:t>
            </a:r>
            <a:r>
              <a:rPr lang="tr-TR" dirty="0" err="1"/>
              <a:t>Ɣekilde</a:t>
            </a:r>
            <a:r>
              <a:rPr lang="tr-TR" dirty="0"/>
              <a:t> </a:t>
            </a:r>
            <a:r>
              <a:rPr lang="tr-TR" dirty="0" err="1"/>
              <a:t>yerleƔtirilir</a:t>
            </a:r>
            <a:r>
              <a:rPr lang="tr-TR" dirty="0"/>
              <a:t> </a:t>
            </a:r>
          </a:p>
        </p:txBody>
      </p:sp>
      <p:sp>
        <p:nvSpPr>
          <p:cNvPr id="4" name="Slayt Numarası Yer Tutucusu 3"/>
          <p:cNvSpPr>
            <a:spLocks noGrp="1"/>
          </p:cNvSpPr>
          <p:nvPr>
            <p:ph type="sldNum" sz="quarter" idx="5"/>
          </p:nvPr>
        </p:nvSpPr>
        <p:spPr/>
        <p:txBody>
          <a:bodyPr/>
          <a:lstStyle/>
          <a:p>
            <a:fld id="{EEDA9906-6D52-4A7B-B502-2880E161C9E5}" type="slidenum">
              <a:rPr lang="tr-TR" smtClean="0"/>
              <a:t>8</a:t>
            </a:fld>
            <a:endParaRPr lang="tr-TR"/>
          </a:p>
        </p:txBody>
      </p:sp>
    </p:spTree>
    <p:extLst>
      <p:ext uri="{BB962C8B-B14F-4D97-AF65-F5344CB8AC3E}">
        <p14:creationId xmlns:p14="http://schemas.microsoft.com/office/powerpoint/2010/main" val="17025728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*Kaput </a:t>
            </a:r>
            <a:r>
              <a:rPr lang="tr-TR" dirty="0" err="1"/>
              <a:t>suksedenum</a:t>
            </a:r>
            <a:r>
              <a:rPr lang="tr-TR" dirty="0"/>
              <a:t> ve </a:t>
            </a:r>
            <a:r>
              <a:rPr lang="tr-TR" dirty="0" err="1"/>
              <a:t>sefal</a:t>
            </a:r>
            <a:r>
              <a:rPr lang="tr-TR" dirty="0"/>
              <a:t> hematom gibi doğum travmaları genellikle kendiliğinden düzelse de özellikle büyük </a:t>
            </a:r>
            <a:r>
              <a:rPr lang="tr-TR" dirty="0" err="1"/>
              <a:t>sefal</a:t>
            </a:r>
            <a:r>
              <a:rPr lang="tr-TR" dirty="0"/>
              <a:t> hematomla karışabilecek </a:t>
            </a:r>
            <a:r>
              <a:rPr lang="tr-TR" dirty="0" err="1"/>
              <a:t>subgaleal</a:t>
            </a:r>
            <a:r>
              <a:rPr lang="tr-TR" dirty="0"/>
              <a:t> kanamalarda sessiz bir klinik seyirle şoka kadar gidebilen kan kayıpları olabilir, zor doğumun bu bulguları özellikle sürrenal bezde olmak üzere iç organ kanamaları ile de birlikte olabilir ve aşırı ekimoz varlığında hızla </a:t>
            </a:r>
            <a:r>
              <a:rPr lang="tr-TR" dirty="0" err="1"/>
              <a:t>hiperbilirubinemi</a:t>
            </a:r>
            <a:r>
              <a:rPr lang="tr-TR" dirty="0"/>
              <a:t> gelişebilir, bu nedenle bebeği yakın izlemek gerekir.</a:t>
            </a:r>
          </a:p>
        </p:txBody>
      </p:sp>
      <p:sp>
        <p:nvSpPr>
          <p:cNvPr id="4" name="Slayt Numarası Yer Tutucusu 3"/>
          <p:cNvSpPr>
            <a:spLocks noGrp="1"/>
          </p:cNvSpPr>
          <p:nvPr>
            <p:ph type="sldNum" sz="quarter" idx="5"/>
          </p:nvPr>
        </p:nvSpPr>
        <p:spPr/>
        <p:txBody>
          <a:bodyPr/>
          <a:lstStyle/>
          <a:p>
            <a:fld id="{EEDA9906-6D52-4A7B-B502-2880E161C9E5}" type="slidenum">
              <a:rPr lang="tr-TR" smtClean="0"/>
              <a:t>9</a:t>
            </a:fld>
            <a:endParaRPr lang="tr-TR"/>
          </a:p>
        </p:txBody>
      </p:sp>
    </p:spTree>
    <p:extLst>
      <p:ext uri="{BB962C8B-B14F-4D97-AF65-F5344CB8AC3E}">
        <p14:creationId xmlns:p14="http://schemas.microsoft.com/office/powerpoint/2010/main" val="31090370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Yenidoğanların hemen hepsinde hayatın ilk haftasında total </a:t>
            </a:r>
            <a:r>
              <a:rPr lang="tr-TR" dirty="0" err="1"/>
              <a:t>bilirubin</a:t>
            </a:r>
            <a:r>
              <a:rPr lang="tr-TR" dirty="0"/>
              <a:t> düzeyinin yükselmesi ve bunların üçte ikisinde de klinik olarak sarılık görülmesi nedeniyle bu geçici </a:t>
            </a:r>
            <a:r>
              <a:rPr lang="tr-TR" dirty="0" err="1"/>
              <a:t>hiperbilirubinemiye</a:t>
            </a:r>
            <a:r>
              <a:rPr lang="tr-TR" dirty="0"/>
              <a:t> “fizyolojik sarılık” denmektedir. Hatta son çalışmalarda </a:t>
            </a:r>
            <a:r>
              <a:rPr lang="tr-TR" dirty="0" err="1"/>
              <a:t>miad</a:t>
            </a:r>
            <a:r>
              <a:rPr lang="tr-TR" dirty="0"/>
              <a:t> ve miada yakın doğan bebeklerin %80’inde TSB düzeyinin 5 mg/</a:t>
            </a:r>
            <a:r>
              <a:rPr lang="tr-TR" dirty="0" err="1"/>
              <a:t>dL</a:t>
            </a:r>
            <a:r>
              <a:rPr lang="tr-TR" dirty="0"/>
              <a:t> üzerinde olduğu saptanmıştır; bu insan gözünün yenidoğanda konjuge olmayan </a:t>
            </a:r>
            <a:r>
              <a:rPr lang="tr-TR" dirty="0" err="1"/>
              <a:t>hiperbilirubinemiyi</a:t>
            </a:r>
            <a:r>
              <a:rPr lang="tr-TR" dirty="0"/>
              <a:t> tanıyabildiği düzeydir.</a:t>
            </a:r>
          </a:p>
          <a:p>
            <a:r>
              <a:rPr lang="tr-TR" dirty="0"/>
              <a:t> Sağlıklı miadında doğan bir yenidoğanda TSB düzeyi, saat olarak yaşa göre </a:t>
            </a:r>
            <a:r>
              <a:rPr lang="tr-TR" dirty="0" err="1"/>
              <a:t>bilirubinin</a:t>
            </a:r>
            <a:r>
              <a:rPr lang="tr-TR" dirty="0"/>
              <a:t> </a:t>
            </a:r>
            <a:r>
              <a:rPr lang="tr-TR" dirty="0" err="1"/>
              <a:t>persentil</a:t>
            </a:r>
            <a:r>
              <a:rPr lang="tr-TR" dirty="0"/>
              <a:t> dağılımını gösteren </a:t>
            </a:r>
            <a:r>
              <a:rPr lang="tr-TR" dirty="0" err="1"/>
              <a:t>nomogramda</a:t>
            </a:r>
            <a:r>
              <a:rPr lang="tr-TR" dirty="0"/>
              <a:t> değerlendirilerek risk bölgesi belirlenmeli, tedavi gerektirip gerekmediği saptanmalı; ancak bundan sonra “fizyolojik” olabileceği düşünülmelidir.</a:t>
            </a:r>
          </a:p>
          <a:p>
            <a:endParaRPr lang="tr-TR" dirty="0"/>
          </a:p>
        </p:txBody>
      </p:sp>
      <p:sp>
        <p:nvSpPr>
          <p:cNvPr id="4" name="Slayt Numarası Yer Tutucusu 3"/>
          <p:cNvSpPr>
            <a:spLocks noGrp="1"/>
          </p:cNvSpPr>
          <p:nvPr>
            <p:ph type="sldNum" sz="quarter" idx="5"/>
          </p:nvPr>
        </p:nvSpPr>
        <p:spPr/>
        <p:txBody>
          <a:bodyPr/>
          <a:lstStyle/>
          <a:p>
            <a:fld id="{EEDA9906-6D52-4A7B-B502-2880E161C9E5}" type="slidenum">
              <a:rPr lang="tr-TR" smtClean="0"/>
              <a:t>12</a:t>
            </a:fld>
            <a:endParaRPr lang="tr-TR"/>
          </a:p>
        </p:txBody>
      </p:sp>
    </p:spTree>
    <p:extLst>
      <p:ext uri="{BB962C8B-B14F-4D97-AF65-F5344CB8AC3E}">
        <p14:creationId xmlns:p14="http://schemas.microsoft.com/office/powerpoint/2010/main" val="3199138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Yenidoğanların hemen hepsinde hayatın ilk haftasında total </a:t>
            </a:r>
            <a:r>
              <a:rPr lang="tr-TR" dirty="0" err="1"/>
              <a:t>bilirubin</a:t>
            </a:r>
            <a:r>
              <a:rPr lang="tr-TR" dirty="0"/>
              <a:t> düzeyinin yükselmesi ve bunların üçte ikisinde de klinik olarak sarılık görülmesi nedeniyle bu geçici </a:t>
            </a:r>
            <a:r>
              <a:rPr lang="tr-TR" dirty="0" err="1"/>
              <a:t>hiperbilirubinemiye</a:t>
            </a:r>
            <a:r>
              <a:rPr lang="tr-TR" dirty="0"/>
              <a:t> “fizyolojik sarılık” denmektedir. Hatta son çalışmalarda </a:t>
            </a:r>
            <a:r>
              <a:rPr lang="tr-TR" dirty="0" err="1"/>
              <a:t>miad</a:t>
            </a:r>
            <a:r>
              <a:rPr lang="tr-TR" dirty="0"/>
              <a:t> ve miada yakın doğan bebeklerin %80’inde TSB düzeyinin 5 mg/</a:t>
            </a:r>
            <a:r>
              <a:rPr lang="tr-TR" dirty="0" err="1"/>
              <a:t>dL</a:t>
            </a:r>
            <a:r>
              <a:rPr lang="tr-TR" dirty="0"/>
              <a:t> üzerinde olduğu saptanmıştır; bu insan gözünün yenidoğanda konjuge olmayan </a:t>
            </a:r>
            <a:r>
              <a:rPr lang="tr-TR" dirty="0" err="1"/>
              <a:t>hiperbilirubinemiyi</a:t>
            </a:r>
            <a:r>
              <a:rPr lang="tr-TR" dirty="0"/>
              <a:t> tanıyabildiği düzeydir.</a:t>
            </a:r>
          </a:p>
          <a:p>
            <a:r>
              <a:rPr lang="tr-TR" dirty="0"/>
              <a:t> Sağlıklı miadında doğan bir yenidoğanda TSB düzeyi, saat olarak yaşa göre </a:t>
            </a:r>
            <a:r>
              <a:rPr lang="tr-TR" dirty="0" err="1"/>
              <a:t>bilirubinin</a:t>
            </a:r>
            <a:r>
              <a:rPr lang="tr-TR" dirty="0"/>
              <a:t> </a:t>
            </a:r>
            <a:r>
              <a:rPr lang="tr-TR" dirty="0" err="1"/>
              <a:t>persentil</a:t>
            </a:r>
            <a:r>
              <a:rPr lang="tr-TR" dirty="0"/>
              <a:t> dağılımını gösteren </a:t>
            </a:r>
            <a:r>
              <a:rPr lang="tr-TR" dirty="0" err="1"/>
              <a:t>nomogramda</a:t>
            </a:r>
            <a:r>
              <a:rPr lang="tr-TR" dirty="0"/>
              <a:t> değerlendirilerek risk bölgesi belirlenmeli, tedavi gerektirip gerekmediği saptanmalı; ancak bundan sonra “fizyolojik” olabileceği düşünülmelidir.</a:t>
            </a:r>
          </a:p>
        </p:txBody>
      </p:sp>
      <p:sp>
        <p:nvSpPr>
          <p:cNvPr id="4" name="Slayt Numarası Yer Tutucusu 3"/>
          <p:cNvSpPr>
            <a:spLocks noGrp="1"/>
          </p:cNvSpPr>
          <p:nvPr>
            <p:ph type="sldNum" sz="quarter" idx="5"/>
          </p:nvPr>
        </p:nvSpPr>
        <p:spPr/>
        <p:txBody>
          <a:bodyPr/>
          <a:lstStyle/>
          <a:p>
            <a:fld id="{EEDA9906-6D52-4A7B-B502-2880E161C9E5}" type="slidenum">
              <a:rPr lang="tr-TR" smtClean="0"/>
              <a:t>17</a:t>
            </a:fld>
            <a:endParaRPr lang="tr-TR"/>
          </a:p>
        </p:txBody>
      </p:sp>
    </p:spTree>
    <p:extLst>
      <p:ext uri="{BB962C8B-B14F-4D97-AF65-F5344CB8AC3E}">
        <p14:creationId xmlns:p14="http://schemas.microsoft.com/office/powerpoint/2010/main" val="32112152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EEDA9906-6D52-4A7B-B502-2880E161C9E5}" type="slidenum">
              <a:rPr lang="tr-TR" smtClean="0"/>
              <a:t>24</a:t>
            </a:fld>
            <a:endParaRPr lang="tr-TR"/>
          </a:p>
        </p:txBody>
      </p:sp>
    </p:spTree>
    <p:extLst>
      <p:ext uri="{BB962C8B-B14F-4D97-AF65-F5344CB8AC3E}">
        <p14:creationId xmlns:p14="http://schemas.microsoft.com/office/powerpoint/2010/main" val="39410556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Hareketli mi? - </a:t>
            </a:r>
            <a:r>
              <a:rPr lang="tr-TR" dirty="0" err="1"/>
              <a:t>CanlŦ</a:t>
            </a:r>
            <a:r>
              <a:rPr lang="tr-TR" dirty="0"/>
              <a:t> bir sesle </a:t>
            </a:r>
            <a:r>
              <a:rPr lang="tr-TR" dirty="0" err="1"/>
              <a:t>aŒlŦyor</a:t>
            </a:r>
            <a:r>
              <a:rPr lang="tr-TR" dirty="0"/>
              <a:t> mu? </a:t>
            </a:r>
            <a:r>
              <a:rPr lang="tr-TR" dirty="0" err="1"/>
              <a:t>YanŦtŦnŦz</a:t>
            </a:r>
            <a:r>
              <a:rPr lang="tr-TR" dirty="0"/>
              <a:t> </a:t>
            </a:r>
            <a:r>
              <a:rPr lang="tr-TR" dirty="0" err="1"/>
              <a:t>hayŦr</a:t>
            </a:r>
            <a:r>
              <a:rPr lang="tr-TR" dirty="0"/>
              <a:t> ise bebekte ciddi bir </a:t>
            </a:r>
            <a:r>
              <a:rPr lang="tr-TR" dirty="0" err="1"/>
              <a:t>hastalŦk</a:t>
            </a:r>
            <a:r>
              <a:rPr lang="tr-TR" dirty="0"/>
              <a:t> </a:t>
            </a:r>
            <a:r>
              <a:rPr lang="tr-TR" dirty="0" err="1"/>
              <a:t>varlŦŒŦnŦ</a:t>
            </a:r>
            <a:r>
              <a:rPr lang="tr-TR" dirty="0"/>
              <a:t> gösterir Enfeksiyon ve hipoglisemi </a:t>
            </a:r>
            <a:r>
              <a:rPr lang="tr-TR" dirty="0" err="1"/>
              <a:t>baƔta</a:t>
            </a:r>
            <a:r>
              <a:rPr lang="tr-TR" dirty="0"/>
              <a:t> olmak üzere nörolojik ve metabolik </a:t>
            </a:r>
            <a:r>
              <a:rPr lang="tr-TR" dirty="0" err="1"/>
              <a:t>diŒer</a:t>
            </a:r>
            <a:r>
              <a:rPr lang="tr-TR" dirty="0"/>
              <a:t> nedenlerin </a:t>
            </a:r>
            <a:r>
              <a:rPr lang="tr-TR" dirty="0" err="1"/>
              <a:t>araƔtŦrŦlmasŦ</a:t>
            </a:r>
            <a:r>
              <a:rPr lang="tr-TR" dirty="0"/>
              <a:t> için sevk edin </a:t>
            </a:r>
          </a:p>
          <a:p>
            <a:r>
              <a:rPr lang="tr-TR" dirty="0"/>
              <a:t>• Doğum sonrası ilk 5 günde % 5-10 oranında fizyolojik tartı kaybı olur. • İlk 6 ayda ortalama 20-30 g/</a:t>
            </a:r>
            <a:r>
              <a:rPr lang="tr-TR" dirty="0" err="1"/>
              <a:t>gun</a:t>
            </a:r>
            <a:r>
              <a:rPr lang="tr-TR" dirty="0"/>
              <a:t> (150-250 g/hafta); ikinci 6 ayda 15-20 g/</a:t>
            </a:r>
            <a:r>
              <a:rPr lang="tr-TR" dirty="0" err="1"/>
              <a:t>gun</a:t>
            </a:r>
            <a:r>
              <a:rPr lang="tr-TR" dirty="0"/>
              <a:t> (100-150 g/hafta); 12-24 ayda 50g/hafta tartı alımı olur; böylece yeterli tartı alımı olan bir bebek 5. ayda doğum ağırlığının 2 katı, 12. ayda 3 katı, 24. ayda 4 katına ulaşır.</a:t>
            </a:r>
          </a:p>
          <a:p>
            <a:r>
              <a:rPr lang="tr-TR" dirty="0"/>
              <a:t>Sağlıklı büyüyen bir çocuğun boyu ortalama olarak ilk 6 ayda: 8 cm/3 ay; ikinci 6 ayda: 4 cm/ 3 ay; 1-2 yaş arası: 10-12 cm/ yıl; 2-4 yaş arası: 7 cm/yıl; 4-10 yaş arası: 5-6 cm/yıl uzamaktadır. Bu hesaptan yola çıkarak, 1 yaşında doğum boyunun 1.5 katı; 4 yaşında 2 katı ve 12 yaşında da 3 katına ulaşması beklenir.</a:t>
            </a:r>
          </a:p>
          <a:p>
            <a:r>
              <a:rPr lang="tr-TR" dirty="0"/>
              <a:t>• Baş çevresi ortalama olarak ilk 3 ayda 2 cm/ay; ikinci 3 ayda 1 cm/ay; üçüncü-dördüncü 3 ayda 0.5 cm/ay büyür. • Yenidoğanda 35 cm. olan baş çevresi ortalama olarak 3. ayda 40.5 cm; 6. ayda 43 cm; ve 12. ayda 46 cm.ye ulaşır.</a:t>
            </a:r>
          </a:p>
          <a:p>
            <a:endParaRPr lang="tr-TR" dirty="0"/>
          </a:p>
        </p:txBody>
      </p:sp>
      <p:sp>
        <p:nvSpPr>
          <p:cNvPr id="4" name="Slayt Numarası Yer Tutucusu 3"/>
          <p:cNvSpPr>
            <a:spLocks noGrp="1"/>
          </p:cNvSpPr>
          <p:nvPr>
            <p:ph type="sldNum" sz="quarter" idx="5"/>
          </p:nvPr>
        </p:nvSpPr>
        <p:spPr/>
        <p:txBody>
          <a:bodyPr/>
          <a:lstStyle/>
          <a:p>
            <a:fld id="{EEDA9906-6D52-4A7B-B502-2880E161C9E5}" type="slidenum">
              <a:rPr lang="tr-TR" smtClean="0"/>
              <a:t>32</a:t>
            </a:fld>
            <a:endParaRPr lang="tr-TR"/>
          </a:p>
        </p:txBody>
      </p:sp>
    </p:spTree>
    <p:extLst>
      <p:ext uri="{BB962C8B-B14F-4D97-AF65-F5344CB8AC3E}">
        <p14:creationId xmlns:p14="http://schemas.microsoft.com/office/powerpoint/2010/main" val="42033430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dirty="0"/>
              <a:t>Kaput </a:t>
            </a:r>
            <a:r>
              <a:rPr lang="tr-TR" dirty="0" err="1"/>
              <a:t>suksedenum</a:t>
            </a:r>
            <a:r>
              <a:rPr lang="tr-TR" dirty="0"/>
              <a:t> ve </a:t>
            </a:r>
            <a:r>
              <a:rPr lang="tr-TR" dirty="0" err="1"/>
              <a:t>sefal</a:t>
            </a:r>
            <a:r>
              <a:rPr lang="tr-TR" dirty="0"/>
              <a:t> hematom gibi doğum travmaları genellikle kendiliğinden düzelse de özellikle büyük </a:t>
            </a:r>
            <a:r>
              <a:rPr lang="tr-TR" dirty="0" err="1"/>
              <a:t>sefal</a:t>
            </a:r>
            <a:r>
              <a:rPr lang="tr-TR" dirty="0"/>
              <a:t> hematomla karışabilecek </a:t>
            </a:r>
            <a:r>
              <a:rPr lang="tr-TR" dirty="0" err="1"/>
              <a:t>subgaleal</a:t>
            </a:r>
            <a:r>
              <a:rPr lang="tr-TR" dirty="0"/>
              <a:t> kanamalarda sessiz bir klinik seyirle şoka kadar gidebilen kan kayıpları olabilir, zor doğumun bu bulguları özellikle sürrenal bezde olmak üzere iç organ kanamaları ile de birlikte olabilir ve aşırı ekimoz varlığında hızla </a:t>
            </a:r>
            <a:r>
              <a:rPr lang="tr-TR" dirty="0" err="1"/>
              <a:t>hiperbilirubinemi</a:t>
            </a:r>
            <a:r>
              <a:rPr lang="tr-TR" dirty="0"/>
              <a:t> gelişebilir, bu nedenle bebeği yakın izlemek gerekir</a:t>
            </a:r>
          </a:p>
          <a:p>
            <a:endParaRPr lang="tr-TR" dirty="0"/>
          </a:p>
          <a:p>
            <a:r>
              <a:rPr lang="tr-TR" dirty="0" err="1"/>
              <a:t>Nistatin</a:t>
            </a:r>
            <a:r>
              <a:rPr lang="tr-TR" dirty="0"/>
              <a:t> orak solüsyon 4-6 kez; anne </a:t>
            </a:r>
            <a:r>
              <a:rPr lang="tr-TR" dirty="0" err="1"/>
              <a:t>nistatinli</a:t>
            </a:r>
            <a:r>
              <a:rPr lang="tr-TR" dirty="0"/>
              <a:t> krem</a:t>
            </a:r>
          </a:p>
        </p:txBody>
      </p:sp>
      <p:sp>
        <p:nvSpPr>
          <p:cNvPr id="4" name="Slayt Numarası Yer Tutucusu 3"/>
          <p:cNvSpPr>
            <a:spLocks noGrp="1"/>
          </p:cNvSpPr>
          <p:nvPr>
            <p:ph type="sldNum" sz="quarter" idx="5"/>
          </p:nvPr>
        </p:nvSpPr>
        <p:spPr/>
        <p:txBody>
          <a:bodyPr/>
          <a:lstStyle/>
          <a:p>
            <a:fld id="{EEDA9906-6D52-4A7B-B502-2880E161C9E5}" type="slidenum">
              <a:rPr lang="tr-TR" smtClean="0"/>
              <a:t>33</a:t>
            </a:fld>
            <a:endParaRPr lang="tr-TR"/>
          </a:p>
        </p:txBody>
      </p:sp>
    </p:spTree>
    <p:extLst>
      <p:ext uri="{BB962C8B-B14F-4D97-AF65-F5344CB8AC3E}">
        <p14:creationId xmlns:p14="http://schemas.microsoft.com/office/powerpoint/2010/main" val="408676124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Başlık Slaydı">
    <p:bg>
      <p:bgRef idx="1002">
        <a:schemeClr val="bg2"/>
      </p:bgRef>
    </p:bg>
    <p:spTree>
      <p:nvGrpSpPr>
        <p:cNvPr id="1" name=""/>
        <p:cNvGrpSpPr/>
        <p:nvPr/>
      </p:nvGrpSpPr>
      <p:grpSpPr>
        <a:xfrm>
          <a:off x="0" y="0"/>
          <a:ext cx="0" cy="0"/>
          <a:chOff x="0" y="0"/>
          <a:chExt cx="0" cy="0"/>
        </a:xfrm>
      </p:grpSpPr>
      <p:sp>
        <p:nvSpPr>
          <p:cNvPr id="16" name="Rectangle 15"/>
          <p:cNvSpPr/>
          <p:nvPr/>
        </p:nvSpPr>
        <p:spPr>
          <a:xfrm>
            <a:off x="0" y="0"/>
            <a:ext cx="12192000" cy="6858000"/>
          </a:xfrm>
          <a:prstGeom prst="rect">
            <a:avLst/>
          </a:prstGeom>
          <a:blipFill dpi="0" rotWithShape="1">
            <a:blip r:embed="rId2">
              <a:alphaModFix amt="45000"/>
              <a:duotone>
                <a:schemeClr val="accent1">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4" name="Group 3"/>
          <p:cNvGrpSpPr/>
          <p:nvPr/>
        </p:nvGrpSpPr>
        <p:grpSpPr>
          <a:xfrm>
            <a:off x="5250180" y="1267730"/>
            <a:ext cx="1691640" cy="645295"/>
            <a:chOff x="5318306" y="1386268"/>
            <a:chExt cx="1567331" cy="645295"/>
          </a:xfrm>
        </p:grpSpPr>
        <p:cxnSp>
          <p:nvCxnSpPr>
            <p:cNvPr id="17" name="Straight Connector 16"/>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561708" y="2091263"/>
            <a:ext cx="9068586" cy="2590800"/>
          </a:xfrm>
        </p:spPr>
        <p:txBody>
          <a:bodyPr tIns="45720" bIns="45720" anchor="ctr">
            <a:noAutofit/>
          </a:bodyPr>
          <a:lstStyle>
            <a:lvl1pPr algn="ctr">
              <a:lnSpc>
                <a:spcPct val="83000"/>
              </a:lnSpc>
              <a:defRPr lang="en-US" sz="7200" b="0" kern="1200" cap="all" spc="-100" baseline="0" dirty="0">
                <a:solidFill>
                  <a:schemeClr val="tx1">
                    <a:lumMod val="85000"/>
                    <a:lumOff val="15000"/>
                  </a:schemeClr>
                </a:solidFill>
                <a:effectLst/>
                <a:latin typeface="+mj-lt"/>
                <a:ea typeface="+mn-ea"/>
                <a:cs typeface="+mn-cs"/>
              </a:defRPr>
            </a:lvl1pPr>
          </a:lstStyle>
          <a:p>
            <a:r>
              <a:rPr lang="tr-TR"/>
              <a:t>Asıl başlık stilini düzenlemek için tıklayın</a:t>
            </a:r>
            <a:endParaRPr lang="en-US" dirty="0"/>
          </a:p>
        </p:txBody>
      </p:sp>
      <p:sp>
        <p:nvSpPr>
          <p:cNvPr id="3" name="Subtitle 2"/>
          <p:cNvSpPr>
            <a:spLocks noGrp="1"/>
          </p:cNvSpPr>
          <p:nvPr>
            <p:ph type="subTitle" idx="1"/>
          </p:nvPr>
        </p:nvSpPr>
        <p:spPr>
          <a:xfrm>
            <a:off x="1562100" y="4682062"/>
            <a:ext cx="9070848" cy="457201"/>
          </a:xfrm>
        </p:spPr>
        <p:txBody>
          <a:bodyPr>
            <a:normAutofit/>
          </a:bodyPr>
          <a:lstStyle>
            <a:lvl1pPr marL="0" indent="0" algn="ctr">
              <a:spcBef>
                <a:spcPts val="0"/>
              </a:spcBef>
              <a:buNone/>
              <a:defRPr sz="1600" spc="80" baseline="0">
                <a:solidFill>
                  <a:schemeClr val="tx1"/>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endParaRPr lang="en-US" dirty="0"/>
          </a:p>
        </p:txBody>
      </p:sp>
      <p:sp>
        <p:nvSpPr>
          <p:cNvPr id="20" name="Date Placeholder 19"/>
          <p:cNvSpPr>
            <a:spLocks noGrp="1"/>
          </p:cNvSpPr>
          <p:nvPr>
            <p:ph type="dt" sz="half" idx="10"/>
          </p:nvPr>
        </p:nvSpPr>
        <p:spPr>
          <a:xfrm>
            <a:off x="5318760" y="1341255"/>
            <a:ext cx="1554480" cy="527213"/>
          </a:xfrm>
        </p:spPr>
        <p:txBody>
          <a:bodyPr/>
          <a:lstStyle>
            <a:lvl1pPr algn="ctr">
              <a:defRPr sz="1300" spc="0" baseline="0">
                <a:solidFill>
                  <a:schemeClr val="tx1"/>
                </a:solidFill>
                <a:latin typeface="+mn-lt"/>
              </a:defRPr>
            </a:lvl1pPr>
          </a:lstStyle>
          <a:p>
            <a:fld id="{9546A007-87C6-4E17-AFB7-B2E60EA20D80}" type="datetimeFigureOut">
              <a:rPr lang="tr-TR" smtClean="0"/>
              <a:t>11.06.2024</a:t>
            </a:fld>
            <a:endParaRPr lang="tr-TR"/>
          </a:p>
        </p:txBody>
      </p:sp>
      <p:sp>
        <p:nvSpPr>
          <p:cNvPr id="21" name="Footer Placeholder 20"/>
          <p:cNvSpPr>
            <a:spLocks noGrp="1"/>
          </p:cNvSpPr>
          <p:nvPr>
            <p:ph type="ftr" sz="quarter" idx="11"/>
          </p:nvPr>
        </p:nvSpPr>
        <p:spPr>
          <a:xfrm>
            <a:off x="1453896" y="5211060"/>
            <a:ext cx="5905500" cy="228600"/>
          </a:xfrm>
        </p:spPr>
        <p:txBody>
          <a:bodyPr/>
          <a:lstStyle>
            <a:lvl1pPr algn="l">
              <a:defRPr>
                <a:solidFill>
                  <a:schemeClr val="tx1">
                    <a:lumMod val="75000"/>
                    <a:lumOff val="25000"/>
                  </a:schemeClr>
                </a:solidFill>
              </a:defRPr>
            </a:lvl1pPr>
          </a:lstStyle>
          <a:p>
            <a:endParaRPr lang="tr-TR"/>
          </a:p>
        </p:txBody>
      </p:sp>
      <p:sp>
        <p:nvSpPr>
          <p:cNvPr id="22" name="Slide Number Placeholder 21"/>
          <p:cNvSpPr>
            <a:spLocks noGrp="1"/>
          </p:cNvSpPr>
          <p:nvPr>
            <p:ph type="sldNum" sz="quarter" idx="12"/>
          </p:nvPr>
        </p:nvSpPr>
        <p:spPr>
          <a:xfrm>
            <a:off x="8606919" y="5212080"/>
            <a:ext cx="2111881" cy="228600"/>
          </a:xfrm>
        </p:spPr>
        <p:txBody>
          <a:bodyPr/>
          <a:lstStyle>
            <a:lvl1pPr>
              <a:defRPr>
                <a:solidFill>
                  <a:schemeClr val="tx1">
                    <a:lumMod val="75000"/>
                    <a:lumOff val="25000"/>
                  </a:schemeClr>
                </a:solidFill>
              </a:defRPr>
            </a:lvl1pPr>
          </a:lstStyle>
          <a:p>
            <a:fld id="{75485194-B483-43DC-A1F3-316FF7BB5689}" type="slidenum">
              <a:rPr lang="tr-TR" smtClean="0"/>
              <a:t>‹#›</a:t>
            </a:fld>
            <a:endParaRPr lang="tr-TR"/>
          </a:p>
        </p:txBody>
      </p:sp>
    </p:spTree>
    <p:extLst>
      <p:ext uri="{BB962C8B-B14F-4D97-AF65-F5344CB8AC3E}">
        <p14:creationId xmlns:p14="http://schemas.microsoft.com/office/powerpoint/2010/main" val="2838276261"/>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Vertical Text Placeholder 2"/>
          <p:cNvSpPr>
            <a:spLocks noGrp="1"/>
          </p:cNvSpPr>
          <p:nvPr>
            <p:ph type="body" orient="vert" idx="1"/>
          </p:nvPr>
        </p:nvSpPr>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9546A007-87C6-4E17-AFB7-B2E60EA20D80}" type="datetimeFigureOut">
              <a:rPr lang="tr-TR" smtClean="0"/>
              <a:t>11.06.2024</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75485194-B483-43DC-A1F3-316FF7BB5689}" type="slidenum">
              <a:rPr lang="tr-TR" smtClean="0"/>
              <a:t>‹#›</a:t>
            </a:fld>
            <a:endParaRPr lang="tr-TR"/>
          </a:p>
        </p:txBody>
      </p:sp>
    </p:spTree>
    <p:extLst>
      <p:ext uri="{BB962C8B-B14F-4D97-AF65-F5344CB8AC3E}">
        <p14:creationId xmlns:p14="http://schemas.microsoft.com/office/powerpoint/2010/main" val="11887668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tr-TR"/>
              <a:t>Asıl başlık stilini düzenlemek için tıklayın</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9546A007-87C6-4E17-AFB7-B2E60EA20D80}" type="datetimeFigureOut">
              <a:rPr lang="tr-TR" smtClean="0"/>
              <a:t>11.06.2024</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75485194-B483-43DC-A1F3-316FF7BB5689}" type="slidenum">
              <a:rPr lang="tr-TR" smtClean="0"/>
              <a:t>‹#›</a:t>
            </a:fld>
            <a:endParaRPr lang="tr-TR"/>
          </a:p>
        </p:txBody>
      </p:sp>
    </p:spTree>
    <p:extLst>
      <p:ext uri="{BB962C8B-B14F-4D97-AF65-F5344CB8AC3E}">
        <p14:creationId xmlns:p14="http://schemas.microsoft.com/office/powerpoint/2010/main" val="30048749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Content Placeholder 2"/>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7" name="Date Placeholder 6"/>
          <p:cNvSpPr>
            <a:spLocks noGrp="1"/>
          </p:cNvSpPr>
          <p:nvPr>
            <p:ph type="dt" sz="half" idx="10"/>
          </p:nvPr>
        </p:nvSpPr>
        <p:spPr/>
        <p:txBody>
          <a:bodyPr/>
          <a:lstStyle/>
          <a:p>
            <a:fld id="{9546A007-87C6-4E17-AFB7-B2E60EA20D80}" type="datetimeFigureOut">
              <a:rPr lang="tr-TR" smtClean="0"/>
              <a:t>11.06.2024</a:t>
            </a:fld>
            <a:endParaRPr lang="tr-TR"/>
          </a:p>
        </p:txBody>
      </p:sp>
      <p:sp>
        <p:nvSpPr>
          <p:cNvPr id="8" name="Footer Placeholder 7"/>
          <p:cNvSpPr>
            <a:spLocks noGrp="1"/>
          </p:cNvSpPr>
          <p:nvPr>
            <p:ph type="ftr" sz="quarter" idx="11"/>
          </p:nvPr>
        </p:nvSpPr>
        <p:spPr/>
        <p:txBody>
          <a:bodyPr/>
          <a:lstStyle/>
          <a:p>
            <a:endParaRPr lang="tr-TR"/>
          </a:p>
        </p:txBody>
      </p:sp>
      <p:sp>
        <p:nvSpPr>
          <p:cNvPr id="9" name="Slide Number Placeholder 8"/>
          <p:cNvSpPr>
            <a:spLocks noGrp="1"/>
          </p:cNvSpPr>
          <p:nvPr>
            <p:ph type="sldNum" sz="quarter" idx="12"/>
          </p:nvPr>
        </p:nvSpPr>
        <p:spPr/>
        <p:txBody>
          <a:bodyPr/>
          <a:lstStyle/>
          <a:p>
            <a:fld id="{75485194-B483-43DC-A1F3-316FF7BB5689}" type="slidenum">
              <a:rPr lang="tr-TR" smtClean="0"/>
              <a:t>‹#›</a:t>
            </a:fld>
            <a:endParaRPr lang="tr-TR"/>
          </a:p>
        </p:txBody>
      </p:sp>
    </p:spTree>
    <p:extLst>
      <p:ext uri="{BB962C8B-B14F-4D97-AF65-F5344CB8AC3E}">
        <p14:creationId xmlns:p14="http://schemas.microsoft.com/office/powerpoint/2010/main" val="1419696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Bölüm Üst Bilgisi">
    <p:bg>
      <p:bgRef idx="1002">
        <a:schemeClr val="bg2"/>
      </p:bgRef>
    </p:bg>
    <p:spTree>
      <p:nvGrpSpPr>
        <p:cNvPr id="1" name=""/>
        <p:cNvGrpSpPr/>
        <p:nvPr/>
      </p:nvGrpSpPr>
      <p:grpSpPr>
        <a:xfrm>
          <a:off x="0" y="0"/>
          <a:ext cx="0" cy="0"/>
          <a:chOff x="0" y="0"/>
          <a:chExt cx="0" cy="0"/>
        </a:xfrm>
      </p:grpSpPr>
      <p:sp>
        <p:nvSpPr>
          <p:cNvPr id="22" name="Rectangle 21"/>
          <p:cNvSpPr/>
          <p:nvPr/>
        </p:nvSpPr>
        <p:spPr>
          <a:xfrm>
            <a:off x="0" y="0"/>
            <a:ext cx="12192000" cy="6858000"/>
          </a:xfrm>
          <a:prstGeom prst="rect">
            <a:avLst/>
          </a:prstGeom>
          <a:blipFill dpi="0" rotWithShape="1">
            <a:blip r:embed="rId2">
              <a:alphaModFix amt="45000"/>
              <a:duotone>
                <a:schemeClr val="accent2">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0"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31" name="Group 30"/>
          <p:cNvGrpSpPr/>
          <p:nvPr/>
        </p:nvGrpSpPr>
        <p:grpSpPr>
          <a:xfrm>
            <a:off x="5250180" y="1267730"/>
            <a:ext cx="1691640" cy="645295"/>
            <a:chOff x="5318306" y="1386268"/>
            <a:chExt cx="1567331" cy="645295"/>
          </a:xfrm>
        </p:grpSpPr>
        <p:cxnSp>
          <p:nvCxnSpPr>
            <p:cNvPr id="32" name="Straight Connector 31"/>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1563623" y="2094309"/>
            <a:ext cx="9070848" cy="2587752"/>
          </a:xfrm>
        </p:spPr>
        <p:txBody>
          <a:bodyPr anchor="ctr">
            <a:noAutofit/>
          </a:bodyPr>
          <a:lstStyle>
            <a:lvl1pPr algn="ctr">
              <a:lnSpc>
                <a:spcPct val="83000"/>
              </a:lnSpc>
              <a:defRPr lang="en-US" sz="7200" kern="1200" cap="all" spc="-100" baseline="0" dirty="0">
                <a:solidFill>
                  <a:schemeClr val="tx1">
                    <a:lumMod val="85000"/>
                    <a:lumOff val="15000"/>
                  </a:schemeClr>
                </a:solidFill>
                <a:effectLst/>
                <a:latin typeface="+mj-lt"/>
                <a:ea typeface="+mn-ea"/>
                <a:cs typeface="+mn-cs"/>
              </a:defRPr>
            </a:lvl1pPr>
          </a:lstStyle>
          <a:p>
            <a:r>
              <a:rPr lang="tr-TR"/>
              <a:t>Asıl başlık stilini düzenlemek için tıklayın</a:t>
            </a:r>
            <a:endParaRPr lang="en-US" dirty="0"/>
          </a:p>
        </p:txBody>
      </p:sp>
      <p:sp>
        <p:nvSpPr>
          <p:cNvPr id="3" name="Text Placeholder 2"/>
          <p:cNvSpPr>
            <a:spLocks noGrp="1"/>
          </p:cNvSpPr>
          <p:nvPr>
            <p:ph type="body" idx="1"/>
          </p:nvPr>
        </p:nvSpPr>
        <p:spPr>
          <a:xfrm>
            <a:off x="1563624" y="4682062"/>
            <a:ext cx="9070848" cy="457200"/>
          </a:xfrm>
        </p:spPr>
        <p:txBody>
          <a:bodyPr anchor="t">
            <a:normAutofit/>
          </a:bodyPr>
          <a:lstStyle>
            <a:lvl1pPr marL="0" indent="0" algn="ctr">
              <a:buNone/>
              <a:defRPr sz="1600">
                <a:solidFill>
                  <a:schemeClr val="tx1"/>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tıklayın</a:t>
            </a:r>
          </a:p>
        </p:txBody>
      </p:sp>
      <p:sp>
        <p:nvSpPr>
          <p:cNvPr id="4" name="Date Placeholder 3"/>
          <p:cNvSpPr>
            <a:spLocks noGrp="1"/>
          </p:cNvSpPr>
          <p:nvPr>
            <p:ph type="dt" sz="half" idx="10"/>
          </p:nvPr>
        </p:nvSpPr>
        <p:spPr>
          <a:xfrm>
            <a:off x="5321808" y="1344502"/>
            <a:ext cx="1554480" cy="530352"/>
          </a:xfrm>
        </p:spPr>
        <p:txBody>
          <a:bodyPr/>
          <a:lstStyle>
            <a:lvl1pPr algn="ctr">
              <a:defRPr lang="en-US" sz="1300" kern="1200" spc="0" baseline="0">
                <a:solidFill>
                  <a:schemeClr val="tx1"/>
                </a:solidFill>
                <a:latin typeface="+mn-lt"/>
                <a:ea typeface="+mn-ea"/>
                <a:cs typeface="+mn-cs"/>
              </a:defRPr>
            </a:lvl1pPr>
          </a:lstStyle>
          <a:p>
            <a:fld id="{9546A007-87C6-4E17-AFB7-B2E60EA20D80}" type="datetimeFigureOut">
              <a:rPr lang="tr-TR" smtClean="0"/>
              <a:t>11.06.2024</a:t>
            </a:fld>
            <a:endParaRPr lang="tr-TR"/>
          </a:p>
        </p:txBody>
      </p:sp>
      <p:sp>
        <p:nvSpPr>
          <p:cNvPr id="5" name="Footer Placeholder 4"/>
          <p:cNvSpPr>
            <a:spLocks noGrp="1"/>
          </p:cNvSpPr>
          <p:nvPr>
            <p:ph type="ftr" sz="quarter" idx="11"/>
          </p:nvPr>
        </p:nvSpPr>
        <p:spPr>
          <a:xfrm>
            <a:off x="1453553" y="5211060"/>
            <a:ext cx="5907024" cy="228600"/>
          </a:xfrm>
        </p:spPr>
        <p:txBody>
          <a:bodyPr/>
          <a:lstStyle>
            <a:lvl1pPr algn="l">
              <a:defRPr/>
            </a:lvl1pPr>
          </a:lstStyle>
          <a:p>
            <a:endParaRPr lang="tr-TR"/>
          </a:p>
        </p:txBody>
      </p:sp>
      <p:sp>
        <p:nvSpPr>
          <p:cNvPr id="6" name="Slide Number Placeholder 5"/>
          <p:cNvSpPr>
            <a:spLocks noGrp="1"/>
          </p:cNvSpPr>
          <p:nvPr>
            <p:ph type="sldNum" sz="quarter" idx="12"/>
          </p:nvPr>
        </p:nvSpPr>
        <p:spPr>
          <a:xfrm>
            <a:off x="8604504" y="5211060"/>
            <a:ext cx="2112264" cy="228600"/>
          </a:xfrm>
        </p:spPr>
        <p:txBody>
          <a:bodyPr/>
          <a:lstStyle/>
          <a:p>
            <a:fld id="{75485194-B483-43DC-A1F3-316FF7BB5689}" type="slidenum">
              <a:rPr lang="tr-TR" smtClean="0"/>
              <a:t>‹#›</a:t>
            </a:fld>
            <a:endParaRPr lang="tr-TR"/>
          </a:p>
        </p:txBody>
      </p:sp>
    </p:spTree>
    <p:extLst>
      <p:ext uri="{BB962C8B-B14F-4D97-AF65-F5344CB8AC3E}">
        <p14:creationId xmlns:p14="http://schemas.microsoft.com/office/powerpoint/2010/main" val="2216867476"/>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tr-TR"/>
              <a:t>Asıl başlık stilini düzenlemek için tıklayın</a:t>
            </a:r>
            <a:endParaRPr lang="en-US" dirty="0"/>
          </a:p>
        </p:txBody>
      </p:sp>
      <p:sp>
        <p:nvSpPr>
          <p:cNvPr id="3" name="Content Placeholder 2"/>
          <p:cNvSpPr>
            <a:spLocks noGrp="1"/>
          </p:cNvSpPr>
          <p:nvPr>
            <p:ph sz="half" idx="1"/>
          </p:nvPr>
        </p:nvSpPr>
        <p:spPr>
          <a:xfrm>
            <a:off x="106680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Content Placeholder 3"/>
          <p:cNvSpPr>
            <a:spLocks noGrp="1"/>
          </p:cNvSpPr>
          <p:nvPr>
            <p:ph sz="half" idx="2"/>
          </p:nvPr>
        </p:nvSpPr>
        <p:spPr>
          <a:xfrm>
            <a:off x="637032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Date Placeholder 4"/>
          <p:cNvSpPr>
            <a:spLocks noGrp="1"/>
          </p:cNvSpPr>
          <p:nvPr>
            <p:ph type="dt" sz="half" idx="10"/>
          </p:nvPr>
        </p:nvSpPr>
        <p:spPr/>
        <p:txBody>
          <a:bodyPr/>
          <a:lstStyle/>
          <a:p>
            <a:fld id="{9546A007-87C6-4E17-AFB7-B2E60EA20D80}" type="datetimeFigureOut">
              <a:rPr lang="tr-TR" smtClean="0"/>
              <a:t>11.06.2024</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75485194-B483-43DC-A1F3-316FF7BB5689}" type="slidenum">
              <a:rPr lang="tr-TR" smtClean="0"/>
              <a:t>‹#›</a:t>
            </a:fld>
            <a:endParaRPr lang="tr-TR"/>
          </a:p>
        </p:txBody>
      </p:sp>
    </p:spTree>
    <p:extLst>
      <p:ext uri="{BB962C8B-B14F-4D97-AF65-F5344CB8AC3E}">
        <p14:creationId xmlns:p14="http://schemas.microsoft.com/office/powerpoint/2010/main" val="3687413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Text Placeholder 2"/>
          <p:cNvSpPr>
            <a:spLocks noGrp="1"/>
          </p:cNvSpPr>
          <p:nvPr>
            <p:ph type="body" idx="1"/>
          </p:nvPr>
        </p:nvSpPr>
        <p:spPr>
          <a:xfrm>
            <a:off x="1069848" y="2074334"/>
            <a:ext cx="4754880" cy="640080"/>
          </a:xfrm>
        </p:spPr>
        <p:txBody>
          <a:bodyPr anchor="ctr">
            <a:normAutofit/>
          </a:bodyPr>
          <a:lstStyle>
            <a:lvl1pPr marL="0" indent="0" algn="ctr">
              <a:spcBef>
                <a:spcPts val="0"/>
              </a:spcBef>
              <a:buNone/>
              <a:defRPr sz="1900" b="0">
                <a:solidFill>
                  <a:schemeClr val="tx2"/>
                </a:solidFill>
                <a:latin typeface="+mn-lt"/>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 name="Content Placeholder 3"/>
          <p:cNvSpPr>
            <a:spLocks noGrp="1"/>
          </p:cNvSpPr>
          <p:nvPr>
            <p:ph sz="half" idx="2"/>
          </p:nvPr>
        </p:nvSpPr>
        <p:spPr>
          <a:xfrm>
            <a:off x="1069848" y="2755898"/>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Text Placeholder 4"/>
          <p:cNvSpPr>
            <a:spLocks noGrp="1"/>
          </p:cNvSpPr>
          <p:nvPr>
            <p:ph type="body" sz="quarter" idx="3"/>
          </p:nvPr>
        </p:nvSpPr>
        <p:spPr>
          <a:xfrm>
            <a:off x="6373368" y="2074334"/>
            <a:ext cx="4754880" cy="640080"/>
          </a:xfrm>
        </p:spPr>
        <p:txBody>
          <a:bodyPr anchor="ctr">
            <a:normAutofit/>
          </a:bodyPr>
          <a:lstStyle>
            <a:lvl1pPr marL="0" indent="0" algn="ctr">
              <a:spcBef>
                <a:spcPts val="0"/>
              </a:spcBef>
              <a:buNone/>
              <a:defRPr sz="1900" b="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6" name="Content Placeholder 5"/>
          <p:cNvSpPr>
            <a:spLocks noGrp="1"/>
          </p:cNvSpPr>
          <p:nvPr>
            <p:ph sz="quarter" idx="4"/>
          </p:nvPr>
        </p:nvSpPr>
        <p:spPr>
          <a:xfrm>
            <a:off x="6373368" y="2756581"/>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7" name="Date Placeholder 6"/>
          <p:cNvSpPr>
            <a:spLocks noGrp="1"/>
          </p:cNvSpPr>
          <p:nvPr>
            <p:ph type="dt" sz="half" idx="10"/>
          </p:nvPr>
        </p:nvSpPr>
        <p:spPr/>
        <p:txBody>
          <a:bodyPr/>
          <a:lstStyle/>
          <a:p>
            <a:fld id="{9546A007-87C6-4E17-AFB7-B2E60EA20D80}" type="datetimeFigureOut">
              <a:rPr lang="tr-TR" smtClean="0"/>
              <a:t>11.06.2024</a:t>
            </a:fld>
            <a:endParaRPr lang="tr-TR"/>
          </a:p>
        </p:txBody>
      </p:sp>
      <p:sp>
        <p:nvSpPr>
          <p:cNvPr id="8" name="Footer Placeholder 7"/>
          <p:cNvSpPr>
            <a:spLocks noGrp="1"/>
          </p:cNvSpPr>
          <p:nvPr>
            <p:ph type="ftr" sz="quarter" idx="11"/>
          </p:nvPr>
        </p:nvSpPr>
        <p:spPr/>
        <p:txBody>
          <a:bodyPr/>
          <a:lstStyle/>
          <a:p>
            <a:endParaRPr lang="tr-TR"/>
          </a:p>
        </p:txBody>
      </p:sp>
      <p:sp>
        <p:nvSpPr>
          <p:cNvPr id="9" name="Slide Number Placeholder 8"/>
          <p:cNvSpPr>
            <a:spLocks noGrp="1"/>
          </p:cNvSpPr>
          <p:nvPr>
            <p:ph type="sldNum" sz="quarter" idx="12"/>
          </p:nvPr>
        </p:nvSpPr>
        <p:spPr/>
        <p:txBody>
          <a:bodyPr/>
          <a:lstStyle/>
          <a:p>
            <a:fld id="{75485194-B483-43DC-A1F3-316FF7BB5689}" type="slidenum">
              <a:rPr lang="tr-TR" smtClean="0"/>
              <a:t>‹#›</a:t>
            </a:fld>
            <a:endParaRPr lang="tr-TR"/>
          </a:p>
        </p:txBody>
      </p:sp>
    </p:spTree>
    <p:extLst>
      <p:ext uri="{BB962C8B-B14F-4D97-AF65-F5344CB8AC3E}">
        <p14:creationId xmlns:p14="http://schemas.microsoft.com/office/powerpoint/2010/main" val="18454075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Date Placeholder 2"/>
          <p:cNvSpPr>
            <a:spLocks noGrp="1"/>
          </p:cNvSpPr>
          <p:nvPr>
            <p:ph type="dt" sz="half" idx="10"/>
          </p:nvPr>
        </p:nvSpPr>
        <p:spPr/>
        <p:txBody>
          <a:bodyPr/>
          <a:lstStyle/>
          <a:p>
            <a:fld id="{9546A007-87C6-4E17-AFB7-B2E60EA20D80}" type="datetimeFigureOut">
              <a:rPr lang="tr-TR" smtClean="0"/>
              <a:t>11.06.2024</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75485194-B483-43DC-A1F3-316FF7BB5689}" type="slidenum">
              <a:rPr lang="tr-TR" smtClean="0"/>
              <a:t>‹#›</a:t>
            </a:fld>
            <a:endParaRPr lang="tr-TR"/>
          </a:p>
        </p:txBody>
      </p:sp>
    </p:spTree>
    <p:extLst>
      <p:ext uri="{BB962C8B-B14F-4D97-AF65-F5344CB8AC3E}">
        <p14:creationId xmlns:p14="http://schemas.microsoft.com/office/powerpoint/2010/main" val="41056303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546A007-87C6-4E17-AFB7-B2E60EA20D80}" type="datetimeFigureOut">
              <a:rPr lang="tr-TR" smtClean="0"/>
              <a:t>11.06.2024</a:t>
            </a:fld>
            <a:endParaRPr lang="tr-TR"/>
          </a:p>
        </p:txBody>
      </p:sp>
      <p:sp>
        <p:nvSpPr>
          <p:cNvPr id="3" name="Footer Placeholder 2"/>
          <p:cNvSpPr>
            <a:spLocks noGrp="1"/>
          </p:cNvSpPr>
          <p:nvPr>
            <p:ph type="ftr" sz="quarter" idx="11"/>
          </p:nvPr>
        </p:nvSpPr>
        <p:spPr/>
        <p:txBody>
          <a:bodyPr/>
          <a:lstStyle/>
          <a:p>
            <a:endParaRPr lang="tr-TR"/>
          </a:p>
        </p:txBody>
      </p:sp>
      <p:sp>
        <p:nvSpPr>
          <p:cNvPr id="4" name="Slide Number Placeholder 3"/>
          <p:cNvSpPr>
            <a:spLocks noGrp="1"/>
          </p:cNvSpPr>
          <p:nvPr>
            <p:ph type="sldNum" sz="quarter" idx="12"/>
          </p:nvPr>
        </p:nvSpPr>
        <p:spPr/>
        <p:txBody>
          <a:bodyPr/>
          <a:lstStyle/>
          <a:p>
            <a:fld id="{75485194-B483-43DC-A1F3-316FF7BB5689}" type="slidenum">
              <a:rPr lang="tr-TR" smtClean="0"/>
              <a:t>‹#›</a:t>
            </a:fld>
            <a:endParaRPr lang="tr-TR"/>
          </a:p>
        </p:txBody>
      </p:sp>
    </p:spTree>
    <p:extLst>
      <p:ext uri="{BB962C8B-B14F-4D97-AF65-F5344CB8AC3E}">
        <p14:creationId xmlns:p14="http://schemas.microsoft.com/office/powerpoint/2010/main" val="9064505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Başlıklı İçerik">
    <p:spTree>
      <p:nvGrpSpPr>
        <p:cNvPr id="1" name=""/>
        <p:cNvGrpSpPr/>
        <p:nvPr/>
      </p:nvGrpSpPr>
      <p:grpSpPr>
        <a:xfrm>
          <a:off x="0" y="0"/>
          <a:ext cx="0" cy="0"/>
          <a:chOff x="0" y="0"/>
          <a:chExt cx="0" cy="0"/>
        </a:xfrm>
      </p:grpSpPr>
      <p:sp>
        <p:nvSpPr>
          <p:cNvPr id="16" name="Rectangle 15"/>
          <p:cNvSpPr/>
          <p:nvPr/>
        </p:nvSpPr>
        <p:spPr>
          <a:xfrm>
            <a:off x="245529" y="237744"/>
            <a:ext cx="8531352"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9020386" y="237744"/>
            <a:ext cx="2926080" cy="6382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7392"/>
            <a:ext cx="2430780" cy="1645920"/>
          </a:xfrm>
        </p:spPr>
        <p:txBody>
          <a:bodyPr anchor="b">
            <a:normAutofit/>
          </a:bodyPr>
          <a:lstStyle>
            <a:lvl1pPr algn="l" defTabSz="914400" rtl="0" eaLnBrk="1" latinLnBrk="0" hangingPunct="1">
              <a:lnSpc>
                <a:spcPct val="90000"/>
              </a:lnSpc>
              <a:spcBef>
                <a:spcPct val="0"/>
              </a:spcBef>
              <a:buNone/>
              <a:defRPr lang="en-US" sz="2800" b="0" kern="1200" cap="none" spc="0" baseline="0" dirty="0">
                <a:solidFill>
                  <a:srgbClr val="FFFFFF"/>
                </a:solidFill>
                <a:effectLst/>
                <a:latin typeface="+mj-lt"/>
                <a:ea typeface="+mn-ea"/>
                <a:cs typeface="+mn-cs"/>
              </a:defRPr>
            </a:lvl1pPr>
          </a:lstStyle>
          <a:p>
            <a:r>
              <a:rPr lang="tr-TR"/>
              <a:t>Asıl başlık stilini düzenlemek için tıklayın</a:t>
            </a:r>
            <a:endParaRPr lang="en-US" dirty="0"/>
          </a:p>
        </p:txBody>
      </p:sp>
      <p:sp>
        <p:nvSpPr>
          <p:cNvPr id="3" name="Content Placeholder 2"/>
          <p:cNvSpPr>
            <a:spLocks noGrp="1"/>
          </p:cNvSpPr>
          <p:nvPr>
            <p:ph idx="1"/>
          </p:nvPr>
        </p:nvSpPr>
        <p:spPr>
          <a:xfrm>
            <a:off x="685800" y="609600"/>
            <a:ext cx="7772400" cy="53340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Text Placeholder 3"/>
          <p:cNvSpPr>
            <a:spLocks noGrp="1"/>
          </p:cNvSpPr>
          <p:nvPr>
            <p:ph type="body" sz="half" idx="2"/>
          </p:nvPr>
        </p:nvSpPr>
        <p:spPr>
          <a:xfrm>
            <a:off x="9296400" y="2286000"/>
            <a:ext cx="2430780" cy="3505200"/>
          </a:xfrm>
        </p:spPr>
        <p:txBody>
          <a:bodyPr>
            <a:normAutofit/>
          </a:bodyPr>
          <a:lstStyle>
            <a:lvl1pPr marL="0" indent="0">
              <a:lnSpc>
                <a:spcPct val="110000"/>
              </a:lnSpc>
              <a:spcBef>
                <a:spcPts val="800"/>
              </a:spcBef>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tıklayın</a:t>
            </a:r>
          </a:p>
        </p:txBody>
      </p:sp>
      <p:sp>
        <p:nvSpPr>
          <p:cNvPr id="8" name="Date Placeholder 7"/>
          <p:cNvSpPr>
            <a:spLocks noGrp="1"/>
          </p:cNvSpPr>
          <p:nvPr>
            <p:ph type="dt" sz="half" idx="10"/>
          </p:nvPr>
        </p:nvSpPr>
        <p:spPr/>
        <p:txBody>
          <a:bodyPr/>
          <a:lstStyle/>
          <a:p>
            <a:fld id="{9546A007-87C6-4E17-AFB7-B2E60EA20D80}" type="datetimeFigureOut">
              <a:rPr lang="tr-TR" smtClean="0"/>
              <a:t>11.06.2024</a:t>
            </a:fld>
            <a:endParaRPr lang="tr-TR"/>
          </a:p>
        </p:txBody>
      </p:sp>
      <p:sp>
        <p:nvSpPr>
          <p:cNvPr id="9" name="Footer Placeholder 8"/>
          <p:cNvSpPr>
            <a:spLocks noGrp="1"/>
          </p:cNvSpPr>
          <p:nvPr>
            <p:ph type="ftr" sz="quarter" idx="11"/>
          </p:nvPr>
        </p:nvSpPr>
        <p:spPr/>
        <p:txBody>
          <a:bodyPr/>
          <a:lstStyle>
            <a:lvl1pPr algn="r">
              <a:defRPr/>
            </a:lvl1pPr>
          </a:lstStyle>
          <a:p>
            <a:endParaRPr lang="tr-TR"/>
          </a:p>
        </p:txBody>
      </p:sp>
      <p:sp>
        <p:nvSpPr>
          <p:cNvPr id="11" name="Slide Number Placeholder 10"/>
          <p:cNvSpPr>
            <a:spLocks noGrp="1"/>
          </p:cNvSpPr>
          <p:nvPr>
            <p:ph type="sldNum" sz="quarter" idx="12"/>
          </p:nvPr>
        </p:nvSpPr>
        <p:spPr>
          <a:xfrm>
            <a:off x="10393677" y="6223002"/>
            <a:ext cx="1463040" cy="274320"/>
          </a:xfrm>
        </p:spPr>
        <p:txBody>
          <a:bodyPr/>
          <a:lstStyle>
            <a:lvl1pPr>
              <a:defRPr>
                <a:solidFill>
                  <a:srgbClr val="FFFFFF"/>
                </a:solidFill>
              </a:defRPr>
            </a:lvl1pPr>
          </a:lstStyle>
          <a:p>
            <a:fld id="{75485194-B483-43DC-A1F3-316FF7BB5689}" type="slidenum">
              <a:rPr lang="tr-TR" smtClean="0"/>
              <a:t>‹#›</a:t>
            </a:fld>
            <a:endParaRPr lang="tr-TR"/>
          </a:p>
        </p:txBody>
      </p:sp>
      <p:sp>
        <p:nvSpPr>
          <p:cNvPr id="12" name="Rectangle 11"/>
          <p:cNvSpPr/>
          <p:nvPr/>
        </p:nvSpPr>
        <p:spPr>
          <a:xfrm>
            <a:off x="9157546" y="374904"/>
            <a:ext cx="2651760" cy="6108192"/>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0252867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Başlıklı Resim">
    <p:spTree>
      <p:nvGrpSpPr>
        <p:cNvPr id="1" name=""/>
        <p:cNvGrpSpPr/>
        <p:nvPr/>
      </p:nvGrpSpPr>
      <p:grpSpPr>
        <a:xfrm>
          <a:off x="0" y="0"/>
          <a:ext cx="0" cy="0"/>
          <a:chOff x="0" y="0"/>
          <a:chExt cx="0" cy="0"/>
        </a:xfrm>
      </p:grpSpPr>
      <p:sp>
        <p:nvSpPr>
          <p:cNvPr id="14" name="Rectangle 13"/>
          <p:cNvSpPr/>
          <p:nvPr/>
        </p:nvSpPr>
        <p:spPr>
          <a:xfrm>
            <a:off x="9020386" y="237744"/>
            <a:ext cx="2926080" cy="6382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3504"/>
            <a:ext cx="2432304" cy="1645920"/>
          </a:xfrm>
        </p:spPr>
        <p:txBody>
          <a:bodyPr anchor="b">
            <a:noAutofit/>
          </a:bodyPr>
          <a:lstStyle>
            <a:lvl1pPr algn="l">
              <a:defRPr sz="2800" b="0">
                <a:solidFill>
                  <a:srgbClr val="FFFFFF"/>
                </a:solidFill>
                <a:latin typeface="+mj-lt"/>
              </a:defRPr>
            </a:lvl1pPr>
          </a:lstStyle>
          <a:p>
            <a:r>
              <a:rPr lang="tr-TR"/>
              <a:t>Asıl başlık stilini düzenlemek için tıklayın</a:t>
            </a:r>
            <a:endParaRPr lang="en-US" dirty="0"/>
          </a:p>
        </p:txBody>
      </p:sp>
      <p:sp>
        <p:nvSpPr>
          <p:cNvPr id="3" name="Picture Placeholder 2"/>
          <p:cNvSpPr>
            <a:spLocks noGrp="1" noChangeAspect="1"/>
          </p:cNvSpPr>
          <p:nvPr>
            <p:ph type="pic" idx="1"/>
          </p:nvPr>
        </p:nvSpPr>
        <p:spPr>
          <a:xfrm>
            <a:off x="228599" y="237744"/>
            <a:ext cx="8531352" cy="6382512"/>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a:t>Resim eklemek için simgeye tıklayın</a:t>
            </a:r>
            <a:endParaRPr lang="en-US" dirty="0"/>
          </a:p>
        </p:txBody>
      </p:sp>
      <p:sp>
        <p:nvSpPr>
          <p:cNvPr id="4" name="Text Placeholder 3"/>
          <p:cNvSpPr>
            <a:spLocks noGrp="1"/>
          </p:cNvSpPr>
          <p:nvPr>
            <p:ph type="body" sz="half" idx="2"/>
          </p:nvPr>
        </p:nvSpPr>
        <p:spPr>
          <a:xfrm>
            <a:off x="9296400" y="2286000"/>
            <a:ext cx="2432304" cy="3502152"/>
          </a:xfrm>
        </p:spPr>
        <p:txBody>
          <a:bodyPr>
            <a:normAutofit/>
          </a:bodyPr>
          <a:lstStyle>
            <a:lvl1pPr marL="0" indent="0" algn="l">
              <a:lnSpc>
                <a:spcPct val="110000"/>
              </a:lnSpc>
              <a:spcBef>
                <a:spcPts val="800"/>
              </a:spcBef>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tıklayın</a:t>
            </a:r>
          </a:p>
        </p:txBody>
      </p:sp>
      <p:sp>
        <p:nvSpPr>
          <p:cNvPr id="5" name="Date Placeholder 4"/>
          <p:cNvSpPr>
            <a:spLocks noGrp="1"/>
          </p:cNvSpPr>
          <p:nvPr>
            <p:ph type="dt" sz="half" idx="10"/>
          </p:nvPr>
        </p:nvSpPr>
        <p:spPr/>
        <p:txBody>
          <a:bodyPr/>
          <a:lstStyle>
            <a:lvl1pPr>
              <a:defRPr>
                <a:solidFill>
                  <a:srgbClr val="FFFFFF"/>
                </a:solidFill>
                <a:effectLst>
                  <a:outerShdw blurRad="12700" dist="6350" dir="2700000" algn="tl" rotWithShape="0">
                    <a:prstClr val="black">
                      <a:alpha val="40000"/>
                    </a:prstClr>
                  </a:outerShdw>
                </a:effectLst>
              </a:defRPr>
            </a:lvl1pPr>
          </a:lstStyle>
          <a:p>
            <a:fld id="{9546A007-87C6-4E17-AFB7-B2E60EA20D80}" type="datetimeFigureOut">
              <a:rPr lang="tr-TR" smtClean="0"/>
              <a:t>11.06.2024</a:t>
            </a:fld>
            <a:endParaRPr lang="tr-TR"/>
          </a:p>
        </p:txBody>
      </p:sp>
      <p:sp>
        <p:nvSpPr>
          <p:cNvPr id="6" name="Footer Placeholder 5"/>
          <p:cNvSpPr>
            <a:spLocks noGrp="1"/>
          </p:cNvSpPr>
          <p:nvPr>
            <p:ph type="ftr" sz="quarter" idx="11"/>
          </p:nvPr>
        </p:nvSpPr>
        <p:spPr/>
        <p:txBody>
          <a:bodyPr/>
          <a:lstStyle>
            <a:lvl1pPr marL="0" algn="r" defTabSz="914400" rtl="0" eaLnBrk="1" latinLnBrk="0" hangingPunct="1">
              <a:defRPr lang="en-US" sz="1000" kern="1200" dirty="0">
                <a:solidFill>
                  <a:srgbClr val="FFFFFF"/>
                </a:solidFill>
                <a:effectLst>
                  <a:outerShdw blurRad="12700" dist="6350" dir="2700000" algn="tl" rotWithShape="0">
                    <a:prstClr val="black">
                      <a:alpha val="40000"/>
                    </a:prstClr>
                  </a:outerShdw>
                </a:effectLst>
                <a:latin typeface="+mn-lt"/>
                <a:ea typeface="+mn-ea"/>
                <a:cs typeface="+mn-cs"/>
              </a:defRPr>
            </a:lvl1pPr>
          </a:lstStyle>
          <a:p>
            <a:endParaRPr lang="tr-TR"/>
          </a:p>
        </p:txBody>
      </p:sp>
      <p:sp>
        <p:nvSpPr>
          <p:cNvPr id="7" name="Slide Number Placeholder 6"/>
          <p:cNvSpPr>
            <a:spLocks noGrp="1"/>
          </p:cNvSpPr>
          <p:nvPr>
            <p:ph type="sldNum" sz="quarter" idx="12"/>
          </p:nvPr>
        </p:nvSpPr>
        <p:spPr>
          <a:xfrm>
            <a:off x="10396728" y="6227064"/>
            <a:ext cx="1463040" cy="274320"/>
          </a:xfrm>
        </p:spPr>
        <p:txBody>
          <a:bodyPr/>
          <a:lstStyle>
            <a:lvl1pPr>
              <a:defRPr>
                <a:solidFill>
                  <a:srgbClr val="FFFFFF"/>
                </a:solidFill>
              </a:defRPr>
            </a:lvl1pPr>
          </a:lstStyle>
          <a:p>
            <a:fld id="{75485194-B483-43DC-A1F3-316FF7BB5689}" type="slidenum">
              <a:rPr lang="tr-TR" smtClean="0"/>
              <a:t>‹#›</a:t>
            </a:fld>
            <a:endParaRPr lang="tr-TR"/>
          </a:p>
        </p:txBody>
      </p:sp>
      <p:sp>
        <p:nvSpPr>
          <p:cNvPr id="10" name="Rectangle 9"/>
          <p:cNvSpPr/>
          <p:nvPr/>
        </p:nvSpPr>
        <p:spPr>
          <a:xfrm>
            <a:off x="9157546" y="374904"/>
            <a:ext cx="2651760" cy="6108192"/>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8446410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4696" y="237744"/>
            <a:ext cx="11722608" cy="6382512"/>
          </a:xfrm>
          <a:prstGeom prst="rect">
            <a:avLst/>
          </a:prstGeom>
          <a:solidFill>
            <a:schemeClr val="bg2"/>
          </a:solidFill>
          <a:ln w="6350" cap="flat" cmpd="sng" algn="ctr">
            <a:noFill/>
            <a:prstDash val="solid"/>
          </a:ln>
          <a:effectLst>
            <a:softEdge rad="0"/>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tr-TR"/>
              <a:t>Asıl başlık stilini düzenlemek için tıklayın</a:t>
            </a:r>
            <a:endParaRPr lang="en-US" dirty="0"/>
          </a:p>
        </p:txBody>
      </p:sp>
      <p:sp>
        <p:nvSpPr>
          <p:cNvPr id="3" name="Text Placeholder 2"/>
          <p:cNvSpPr>
            <a:spLocks noGrp="1"/>
          </p:cNvSpPr>
          <p:nvPr>
            <p:ph type="body" idx="1"/>
          </p:nvPr>
        </p:nvSpPr>
        <p:spPr>
          <a:xfrm>
            <a:off x="1066800" y="2103120"/>
            <a:ext cx="10058400" cy="3931920"/>
          </a:xfrm>
          <a:prstGeom prst="rect">
            <a:avLst/>
          </a:prstGeom>
        </p:spPr>
        <p:txBody>
          <a:bodyPr vert="horz" lIns="91440" tIns="45720" rIns="9144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2"/>
          </p:nvPr>
        </p:nvSpPr>
        <p:spPr>
          <a:xfrm>
            <a:off x="274320" y="6307672"/>
            <a:ext cx="2743200" cy="274320"/>
          </a:xfrm>
          <a:prstGeom prst="rect">
            <a:avLst/>
          </a:prstGeom>
        </p:spPr>
        <p:txBody>
          <a:bodyPr vert="horz" lIns="91440" tIns="45720" rIns="91440" bIns="45720" rtlCol="0" anchor="b"/>
          <a:lstStyle>
            <a:lvl1pPr algn="l">
              <a:defRPr sz="1000">
                <a:solidFill>
                  <a:schemeClr val="tx1">
                    <a:lumMod val="75000"/>
                    <a:lumOff val="25000"/>
                  </a:schemeClr>
                </a:solidFill>
              </a:defRPr>
            </a:lvl1pPr>
          </a:lstStyle>
          <a:p>
            <a:fld id="{9546A007-87C6-4E17-AFB7-B2E60EA20D80}" type="datetimeFigureOut">
              <a:rPr lang="tr-TR" smtClean="0"/>
              <a:t>11.06.2024</a:t>
            </a:fld>
            <a:endParaRPr lang="tr-TR"/>
          </a:p>
        </p:txBody>
      </p:sp>
      <p:sp>
        <p:nvSpPr>
          <p:cNvPr id="5" name="Footer Placeholder 4"/>
          <p:cNvSpPr>
            <a:spLocks noGrp="1"/>
          </p:cNvSpPr>
          <p:nvPr>
            <p:ph type="ftr" sz="quarter" idx="3"/>
          </p:nvPr>
        </p:nvSpPr>
        <p:spPr>
          <a:xfrm>
            <a:off x="3489960" y="6307672"/>
            <a:ext cx="5212080" cy="274320"/>
          </a:xfrm>
          <a:prstGeom prst="rect">
            <a:avLst/>
          </a:prstGeom>
        </p:spPr>
        <p:txBody>
          <a:bodyPr vert="horz" lIns="91440" tIns="45720" rIns="91440" bIns="45720" rtlCol="0" anchor="b"/>
          <a:lstStyle>
            <a:lvl1pPr algn="ctr">
              <a:defRPr sz="1000">
                <a:solidFill>
                  <a:schemeClr val="tx1">
                    <a:lumMod val="75000"/>
                    <a:lumOff val="25000"/>
                  </a:schemeClr>
                </a:solidFill>
              </a:defRPr>
            </a:lvl1pPr>
          </a:lstStyle>
          <a:p>
            <a:endParaRPr lang="tr-TR"/>
          </a:p>
        </p:txBody>
      </p:sp>
      <p:sp>
        <p:nvSpPr>
          <p:cNvPr id="6" name="Slide Number Placeholder 5"/>
          <p:cNvSpPr>
            <a:spLocks noGrp="1"/>
          </p:cNvSpPr>
          <p:nvPr>
            <p:ph type="sldNum" sz="quarter" idx="4"/>
          </p:nvPr>
        </p:nvSpPr>
        <p:spPr>
          <a:xfrm>
            <a:off x="10469880" y="6307672"/>
            <a:ext cx="1463040" cy="274320"/>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fld id="{75485194-B483-43DC-A1F3-316FF7BB5689}" type="slidenum">
              <a:rPr lang="tr-TR" smtClean="0"/>
              <a:t>‹#›</a:t>
            </a:fld>
            <a:endParaRPr lang="tr-TR"/>
          </a:p>
        </p:txBody>
      </p:sp>
    </p:spTree>
    <p:extLst>
      <p:ext uri="{BB962C8B-B14F-4D97-AF65-F5344CB8AC3E}">
        <p14:creationId xmlns:p14="http://schemas.microsoft.com/office/powerpoint/2010/main" val="200425690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3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0.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47.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9.jpe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CACE526-8451-EFD3-1773-1CDB695312A3}"/>
              </a:ext>
            </a:extLst>
          </p:cNvPr>
          <p:cNvSpPr>
            <a:spLocks noGrp="1"/>
          </p:cNvSpPr>
          <p:nvPr>
            <p:ph type="ctrTitle"/>
          </p:nvPr>
        </p:nvSpPr>
        <p:spPr/>
        <p:txBody>
          <a:bodyPr/>
          <a:lstStyle/>
          <a:p>
            <a:r>
              <a:rPr lang="tr-TR" dirty="0"/>
              <a:t>Bebek, çocuk, ergen izlemleri</a:t>
            </a:r>
          </a:p>
        </p:txBody>
      </p:sp>
      <p:sp>
        <p:nvSpPr>
          <p:cNvPr id="3" name="Alt Başlık 2">
            <a:extLst>
              <a:ext uri="{FF2B5EF4-FFF2-40B4-BE49-F238E27FC236}">
                <a16:creationId xmlns:a16="http://schemas.microsoft.com/office/drawing/2014/main" id="{ED1A49D7-F92A-DEB9-9FE3-3629F918653B}"/>
              </a:ext>
            </a:extLst>
          </p:cNvPr>
          <p:cNvSpPr>
            <a:spLocks noGrp="1"/>
          </p:cNvSpPr>
          <p:nvPr>
            <p:ph type="subTitle" idx="1"/>
          </p:nvPr>
        </p:nvSpPr>
        <p:spPr>
          <a:xfrm>
            <a:off x="1562100" y="4450080"/>
            <a:ext cx="9070848" cy="689183"/>
          </a:xfrm>
        </p:spPr>
        <p:txBody>
          <a:bodyPr>
            <a:normAutofit fontScale="92500" lnSpcReduction="20000"/>
          </a:bodyPr>
          <a:lstStyle/>
          <a:p>
            <a:r>
              <a:rPr lang="tr-TR" dirty="0"/>
              <a:t>Arş. Gör. Dr. Asuman Sena PEHLİVAN</a:t>
            </a:r>
          </a:p>
          <a:p>
            <a:r>
              <a:rPr lang="tr-TR" dirty="0"/>
              <a:t>KTÜ Aile Hekimliği ABD</a:t>
            </a:r>
          </a:p>
          <a:p>
            <a:r>
              <a:rPr lang="tr-TR" dirty="0"/>
              <a:t>27.02.2024</a:t>
            </a:r>
          </a:p>
        </p:txBody>
      </p:sp>
    </p:spTree>
    <p:extLst>
      <p:ext uri="{BB962C8B-B14F-4D97-AF65-F5344CB8AC3E}">
        <p14:creationId xmlns:p14="http://schemas.microsoft.com/office/powerpoint/2010/main" val="40140040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4966760-737E-7E3F-9A35-007BF6799666}"/>
              </a:ext>
            </a:extLst>
          </p:cNvPr>
          <p:cNvSpPr>
            <a:spLocks noGrp="1"/>
          </p:cNvSpPr>
          <p:nvPr>
            <p:ph type="title"/>
          </p:nvPr>
        </p:nvSpPr>
        <p:spPr/>
        <p:txBody>
          <a:bodyPr/>
          <a:lstStyle/>
          <a:p>
            <a:endParaRPr lang="tr-TR"/>
          </a:p>
        </p:txBody>
      </p:sp>
      <p:sp>
        <p:nvSpPr>
          <p:cNvPr id="3" name="İçerik Yer Tutucusu 2">
            <a:extLst>
              <a:ext uri="{FF2B5EF4-FFF2-40B4-BE49-F238E27FC236}">
                <a16:creationId xmlns:a16="http://schemas.microsoft.com/office/drawing/2014/main" id="{61AD2888-37E6-5904-9D56-E63AAA0596AB}"/>
              </a:ext>
            </a:extLst>
          </p:cNvPr>
          <p:cNvSpPr>
            <a:spLocks noGrp="1"/>
          </p:cNvSpPr>
          <p:nvPr>
            <p:ph idx="1"/>
          </p:nvPr>
        </p:nvSpPr>
        <p:spPr/>
        <p:txBody>
          <a:bodyPr/>
          <a:lstStyle/>
          <a:p>
            <a:pPr marL="0" indent="0">
              <a:buNone/>
            </a:pPr>
            <a:r>
              <a:rPr lang="tr-TR" sz="1800" b="1" dirty="0"/>
              <a:t>Solunum, cilt, hareket ve tonus değerlendirmesi;</a:t>
            </a:r>
            <a:endParaRPr lang="tr-TR" b="1" dirty="0"/>
          </a:p>
          <a:p>
            <a:r>
              <a:rPr lang="tr-TR" dirty="0"/>
              <a:t>Solunum </a:t>
            </a:r>
            <a:r>
              <a:rPr lang="tr-TR" dirty="0">
                <a:sym typeface="Wingdings" panose="05000000000000000000" pitchFamily="2" charset="2"/>
              </a:rPr>
              <a:t> </a:t>
            </a:r>
            <a:r>
              <a:rPr lang="tr-TR" dirty="0"/>
              <a:t>takipne, düzensiz solunum, apne, inleme, burun kanadı solunumu ve çekilme olup olmadığı</a:t>
            </a:r>
          </a:p>
          <a:p>
            <a:r>
              <a:rPr lang="tr-TR" dirty="0"/>
              <a:t>Cilt </a:t>
            </a:r>
            <a:r>
              <a:rPr lang="tr-TR" dirty="0">
                <a:sym typeface="Wingdings" panose="05000000000000000000" pitchFamily="2" charset="2"/>
              </a:rPr>
              <a:t> </a:t>
            </a:r>
            <a:r>
              <a:rPr lang="tr-TR" dirty="0"/>
              <a:t>sarılık, solukluk, morluk, şişlik, ödem ve döküntü</a:t>
            </a:r>
          </a:p>
          <a:p>
            <a:r>
              <a:rPr lang="tr-TR" dirty="0"/>
              <a:t>Hareketler ve tonus </a:t>
            </a:r>
            <a:r>
              <a:rPr lang="tr-TR" dirty="0">
                <a:sym typeface="Wingdings" panose="05000000000000000000" pitchFamily="2" charset="2"/>
              </a:rPr>
              <a:t> </a:t>
            </a:r>
            <a:r>
              <a:rPr lang="tr-TR" dirty="0"/>
              <a:t>normal ve simetrik </a:t>
            </a:r>
          </a:p>
        </p:txBody>
      </p:sp>
    </p:spTree>
    <p:extLst>
      <p:ext uri="{BB962C8B-B14F-4D97-AF65-F5344CB8AC3E}">
        <p14:creationId xmlns:p14="http://schemas.microsoft.com/office/powerpoint/2010/main" val="22616126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lumMod val="95000"/>
            <a:lumOff val="5000"/>
          </a:schemeClr>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192707B-B929-41A7-9B41-E959A1C689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Resim 4" descr="çizgi film, vücuda eklemle bağlı uzuvlar, eklem, bebek içeren bir resim&#10;&#10;Açıklama otomatik olarak oluşturuldu">
            <a:extLst>
              <a:ext uri="{FF2B5EF4-FFF2-40B4-BE49-F238E27FC236}">
                <a16:creationId xmlns:a16="http://schemas.microsoft.com/office/drawing/2014/main" id="{70E91556-4C47-31AB-6FD3-4FA653AC8591}"/>
              </a:ext>
            </a:extLst>
          </p:cNvPr>
          <p:cNvPicPr>
            <a:picLocks noChangeAspect="1"/>
          </p:cNvPicPr>
          <p:nvPr/>
        </p:nvPicPr>
        <p:blipFill rotWithShape="1">
          <a:blip r:embed="rId2">
            <a:alphaModFix amt="35000"/>
          </a:blip>
          <a:srcRect t="8113" b="19307"/>
          <a:stretch/>
        </p:blipFill>
        <p:spPr>
          <a:xfrm>
            <a:off x="20" y="10"/>
            <a:ext cx="12191980" cy="6857990"/>
          </a:xfrm>
          <a:prstGeom prst="rect">
            <a:avLst/>
          </a:prstGeom>
        </p:spPr>
      </p:pic>
      <p:sp>
        <p:nvSpPr>
          <p:cNvPr id="2" name="Başlık 1">
            <a:extLst>
              <a:ext uri="{FF2B5EF4-FFF2-40B4-BE49-F238E27FC236}">
                <a16:creationId xmlns:a16="http://schemas.microsoft.com/office/drawing/2014/main" id="{7120981E-048F-7119-872B-D808F62822BC}"/>
              </a:ext>
            </a:extLst>
          </p:cNvPr>
          <p:cNvSpPr>
            <a:spLocks noGrp="1"/>
          </p:cNvSpPr>
          <p:nvPr>
            <p:ph type="title"/>
          </p:nvPr>
        </p:nvSpPr>
        <p:spPr>
          <a:xfrm>
            <a:off x="1066800" y="642594"/>
            <a:ext cx="10058400" cy="1371600"/>
          </a:xfrm>
        </p:spPr>
        <p:txBody>
          <a:bodyPr>
            <a:normAutofit/>
          </a:bodyPr>
          <a:lstStyle/>
          <a:p>
            <a:r>
              <a:rPr lang="tr-TR"/>
              <a:t>Yenidoğan Refleksleri;</a:t>
            </a:r>
          </a:p>
        </p:txBody>
      </p:sp>
      <p:sp>
        <p:nvSpPr>
          <p:cNvPr id="3" name="İçerik Yer Tutucusu 2">
            <a:extLst>
              <a:ext uri="{FF2B5EF4-FFF2-40B4-BE49-F238E27FC236}">
                <a16:creationId xmlns:a16="http://schemas.microsoft.com/office/drawing/2014/main" id="{AAC09F3D-4B81-BC56-92B6-15F4AE2734A3}"/>
              </a:ext>
            </a:extLst>
          </p:cNvPr>
          <p:cNvSpPr>
            <a:spLocks noGrp="1"/>
          </p:cNvSpPr>
          <p:nvPr>
            <p:ph idx="1"/>
          </p:nvPr>
        </p:nvSpPr>
        <p:spPr>
          <a:xfrm>
            <a:off x="1066800" y="2103120"/>
            <a:ext cx="10058400" cy="3931920"/>
          </a:xfrm>
        </p:spPr>
        <p:txBody>
          <a:bodyPr>
            <a:normAutofit/>
          </a:bodyPr>
          <a:lstStyle/>
          <a:p>
            <a:r>
              <a:rPr lang="tr-TR" b="1" dirty="0"/>
              <a:t>1. </a:t>
            </a:r>
            <a:r>
              <a:rPr lang="tr-TR" b="1" dirty="0" err="1"/>
              <a:t>Moro</a:t>
            </a:r>
            <a:r>
              <a:rPr lang="tr-TR" b="1" dirty="0"/>
              <a:t> refleksi (Sıçrama); </a:t>
            </a:r>
            <a:r>
              <a:rPr lang="tr-TR" dirty="0"/>
              <a:t>28. gebelik haftasında belirmeye başlar ve 32. haftada yanıt normal yenidoğan gibidir. Genellikle 3 ayda kaybolur. Pozitiflik 6 aya kadar sürebilir. </a:t>
            </a:r>
          </a:p>
          <a:p>
            <a:r>
              <a:rPr lang="tr-TR" b="1" dirty="0"/>
              <a:t>2. Emme-Arama refleksi; </a:t>
            </a:r>
            <a:r>
              <a:rPr lang="tr-TR" dirty="0"/>
              <a:t>32-34. gebelik haftalarında başlar, uyanık durumda 4. aya, uykuda 7. aya kadar devam eder. </a:t>
            </a:r>
          </a:p>
          <a:p>
            <a:r>
              <a:rPr lang="tr-TR" b="1" dirty="0"/>
              <a:t>3. Yakalama refleksi; </a:t>
            </a:r>
            <a:r>
              <a:rPr lang="tr-TR" dirty="0"/>
              <a:t>28. gebelik haftasında yakalama başlar, 36. haftadan büyük bebekler muayene eden kişinin elini sıkıca kavrar ve gövdesini öne doğru kaldırabilir. İstemli yakalamanın başlaması ile 2. ayda elde yakalama refleksi kaybolurken ayakta 10. aya kadar devam edebilir.</a:t>
            </a:r>
          </a:p>
          <a:p>
            <a:r>
              <a:rPr lang="tr-TR" b="1" dirty="0"/>
              <a:t>4. Tonik Boyun refleksi; </a:t>
            </a:r>
            <a:r>
              <a:rPr lang="tr-TR" dirty="0"/>
              <a:t>Doğuştan 3-4 hafta sonra daha belirgin olur. Bu pozisyonun uzun sürmesi, tek taraflı olarak alınması ve 5-6 aydan sonra izlenmesi patolojiktir. </a:t>
            </a:r>
          </a:p>
          <a:p>
            <a:r>
              <a:rPr lang="es-ES" b="1" dirty="0"/>
              <a:t>5. Basma ve Otomatik Yürüme refleksi; </a:t>
            </a:r>
            <a:r>
              <a:rPr lang="es-ES" dirty="0"/>
              <a:t>6-7. ayda kaybolur. </a:t>
            </a:r>
            <a:endParaRPr lang="tr-TR" dirty="0"/>
          </a:p>
        </p:txBody>
      </p:sp>
      <p:sp>
        <p:nvSpPr>
          <p:cNvPr id="12" name="Rectangle 11">
            <a:extLst>
              <a:ext uri="{FF2B5EF4-FFF2-40B4-BE49-F238E27FC236}">
                <a16:creationId xmlns:a16="http://schemas.microsoft.com/office/drawing/2014/main" id="{8FB4235C-4505-46C7-AD8F-8769A1972F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noFill/>
          <a:ln w="6350" cap="sq" cmpd="sng" algn="ctr">
            <a:solidFill>
              <a:schemeClr val="tx1"/>
            </a:solidFill>
            <a:prstDash val="solid"/>
            <a:miter lim="800000"/>
          </a:ln>
          <a:effectLst>
            <a:softEdge rad="0"/>
          </a:effectLst>
        </p:spPr>
        <p:txBody>
          <a:bodyPr/>
          <a:lstStyle/>
          <a:p>
            <a:endParaRPr lang="tr-TR"/>
          </a:p>
        </p:txBody>
      </p:sp>
    </p:spTree>
    <p:extLst>
      <p:ext uri="{BB962C8B-B14F-4D97-AF65-F5344CB8AC3E}">
        <p14:creationId xmlns:p14="http://schemas.microsoft.com/office/powerpoint/2010/main" val="456629946"/>
      </p:ext>
    </p:extLst>
  </p:cSld>
  <p:clrMapOvr>
    <a:overrideClrMapping bg1="dk1" tx1="lt1" bg2="dk2"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AA905AB-2E34-9596-D238-6A6CF2DA43E7}"/>
              </a:ext>
            </a:extLst>
          </p:cNvPr>
          <p:cNvSpPr>
            <a:spLocks noGrp="1"/>
          </p:cNvSpPr>
          <p:nvPr>
            <p:ph type="title"/>
          </p:nvPr>
        </p:nvSpPr>
        <p:spPr/>
        <p:txBody>
          <a:bodyPr>
            <a:normAutofit/>
          </a:bodyPr>
          <a:lstStyle/>
          <a:p>
            <a:r>
              <a:rPr lang="tr-TR" sz="2400" b="1" dirty="0">
                <a:solidFill>
                  <a:schemeClr val="tx1"/>
                </a:solidFill>
              </a:rPr>
              <a:t>Bebeğin sarılık açısından değerlendirilmesi</a:t>
            </a:r>
            <a:endParaRPr lang="tr-TR" sz="2400" dirty="0"/>
          </a:p>
        </p:txBody>
      </p:sp>
      <p:sp>
        <p:nvSpPr>
          <p:cNvPr id="3" name="İçerik Yer Tutucusu 2">
            <a:extLst>
              <a:ext uri="{FF2B5EF4-FFF2-40B4-BE49-F238E27FC236}">
                <a16:creationId xmlns:a16="http://schemas.microsoft.com/office/drawing/2014/main" id="{C5089D23-12D3-9409-4603-C2E62E2391CF}"/>
              </a:ext>
            </a:extLst>
          </p:cNvPr>
          <p:cNvSpPr>
            <a:spLocks noGrp="1"/>
          </p:cNvSpPr>
          <p:nvPr>
            <p:ph idx="1"/>
          </p:nvPr>
        </p:nvSpPr>
        <p:spPr/>
        <p:txBody>
          <a:bodyPr/>
          <a:lstStyle/>
          <a:p>
            <a:endParaRPr lang="tr-TR"/>
          </a:p>
        </p:txBody>
      </p:sp>
      <p:pic>
        <p:nvPicPr>
          <p:cNvPr id="6" name="Resim 5">
            <a:extLst>
              <a:ext uri="{FF2B5EF4-FFF2-40B4-BE49-F238E27FC236}">
                <a16:creationId xmlns:a16="http://schemas.microsoft.com/office/drawing/2014/main" id="{218737A9-C659-49C7-A873-BE866FD5F314}"/>
              </a:ext>
            </a:extLst>
          </p:cNvPr>
          <p:cNvPicPr>
            <a:picLocks noChangeAspect="1"/>
          </p:cNvPicPr>
          <p:nvPr/>
        </p:nvPicPr>
        <p:blipFill>
          <a:blip r:embed="rId3"/>
          <a:stretch>
            <a:fillRect/>
          </a:stretch>
        </p:blipFill>
        <p:spPr>
          <a:xfrm>
            <a:off x="2538090" y="1611630"/>
            <a:ext cx="7115819" cy="4732020"/>
          </a:xfrm>
          <a:prstGeom prst="rect">
            <a:avLst/>
          </a:prstGeom>
        </p:spPr>
      </p:pic>
    </p:spTree>
    <p:extLst>
      <p:ext uri="{BB962C8B-B14F-4D97-AF65-F5344CB8AC3E}">
        <p14:creationId xmlns:p14="http://schemas.microsoft.com/office/powerpoint/2010/main" val="35036117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778DC7-D0C2-D550-4D60-AB597AADD89D}"/>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3E27702A-CA68-4AD4-5954-B7DB3B15384D}"/>
              </a:ext>
            </a:extLst>
          </p:cNvPr>
          <p:cNvSpPr>
            <a:spLocks noGrp="1"/>
          </p:cNvSpPr>
          <p:nvPr>
            <p:ph type="title"/>
          </p:nvPr>
        </p:nvSpPr>
        <p:spPr/>
        <p:txBody>
          <a:bodyPr>
            <a:normAutofit/>
          </a:bodyPr>
          <a:lstStyle/>
          <a:p>
            <a:r>
              <a:rPr lang="tr-TR" sz="2400" b="1" dirty="0">
                <a:solidFill>
                  <a:schemeClr val="tx1"/>
                </a:solidFill>
              </a:rPr>
              <a:t>Bebeğin sarılık açısından değerlendirilmesi</a:t>
            </a:r>
            <a:endParaRPr lang="tr-TR" sz="2400" dirty="0">
              <a:solidFill>
                <a:schemeClr val="tx1"/>
              </a:solidFill>
            </a:endParaRPr>
          </a:p>
        </p:txBody>
      </p:sp>
      <p:sp>
        <p:nvSpPr>
          <p:cNvPr id="3" name="İçerik Yer Tutucusu 2">
            <a:extLst>
              <a:ext uri="{FF2B5EF4-FFF2-40B4-BE49-F238E27FC236}">
                <a16:creationId xmlns:a16="http://schemas.microsoft.com/office/drawing/2014/main" id="{2C21391C-B3B0-E605-8DA3-DF4BC295DDAD}"/>
              </a:ext>
            </a:extLst>
          </p:cNvPr>
          <p:cNvSpPr>
            <a:spLocks noGrp="1"/>
          </p:cNvSpPr>
          <p:nvPr>
            <p:ph idx="1"/>
          </p:nvPr>
        </p:nvSpPr>
        <p:spPr/>
        <p:txBody>
          <a:bodyPr/>
          <a:lstStyle/>
          <a:p>
            <a:pPr marL="0" indent="0">
              <a:buNone/>
            </a:pPr>
            <a:r>
              <a:rPr lang="tr-TR" dirty="0"/>
              <a:t>Risk faktörleri; </a:t>
            </a:r>
          </a:p>
          <a:p>
            <a:pPr marL="342900" indent="-342900">
              <a:buAutoNum type="arabicParenR"/>
            </a:pPr>
            <a:r>
              <a:rPr lang="tr-TR" dirty="0"/>
              <a:t>Pozitif direkt </a:t>
            </a:r>
            <a:r>
              <a:rPr lang="tr-TR" dirty="0" err="1"/>
              <a:t>Coombs</a:t>
            </a:r>
            <a:r>
              <a:rPr lang="tr-TR" dirty="0"/>
              <a:t> testi, kan grup uyuşmazlığı, hemolitik hastalık, (</a:t>
            </a:r>
            <a:r>
              <a:rPr lang="tr-TR" dirty="0" err="1"/>
              <a:t>herediter</a:t>
            </a:r>
            <a:r>
              <a:rPr lang="tr-TR" dirty="0"/>
              <a:t> </a:t>
            </a:r>
            <a:r>
              <a:rPr lang="tr-TR" dirty="0" err="1"/>
              <a:t>sferositoz</a:t>
            </a:r>
            <a:r>
              <a:rPr lang="tr-TR" dirty="0"/>
              <a:t>, G6PD eksikliği), </a:t>
            </a:r>
          </a:p>
          <a:p>
            <a:pPr marL="342900" indent="-342900">
              <a:buAutoNum type="arabicParenR"/>
            </a:pPr>
            <a:r>
              <a:rPr lang="tr-TR" dirty="0"/>
              <a:t>Önceki kardeşlerde sarılık öyküsü</a:t>
            </a:r>
          </a:p>
          <a:p>
            <a:pPr marL="342900" indent="-342900">
              <a:buAutoNum type="arabicParenR"/>
            </a:pPr>
            <a:r>
              <a:rPr lang="tr-TR" dirty="0" err="1"/>
              <a:t>Sefal</a:t>
            </a:r>
            <a:r>
              <a:rPr lang="tr-TR" dirty="0"/>
              <a:t> hematom veya belirgin ekimoz</a:t>
            </a:r>
          </a:p>
          <a:p>
            <a:pPr marL="342900" indent="-342900">
              <a:buAutoNum type="arabicParenR"/>
            </a:pPr>
            <a:r>
              <a:rPr lang="tr-TR" dirty="0"/>
              <a:t>Anne sütü ile beslenme [emzirme iyi değil, kilo kaybı fazla (&gt;%8-10)]</a:t>
            </a:r>
          </a:p>
        </p:txBody>
      </p:sp>
    </p:spTree>
    <p:extLst>
      <p:ext uri="{BB962C8B-B14F-4D97-AF65-F5344CB8AC3E}">
        <p14:creationId xmlns:p14="http://schemas.microsoft.com/office/powerpoint/2010/main" val="39491501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8384BD-02E7-5AFA-07BB-01CDDBC19839}"/>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1C27B8F4-9D8E-6204-E2FD-8633D8867B6A}"/>
              </a:ext>
            </a:extLst>
          </p:cNvPr>
          <p:cNvSpPr>
            <a:spLocks noGrp="1"/>
          </p:cNvSpPr>
          <p:nvPr>
            <p:ph type="title"/>
          </p:nvPr>
        </p:nvSpPr>
        <p:spPr/>
        <p:txBody>
          <a:bodyPr>
            <a:normAutofit/>
          </a:bodyPr>
          <a:lstStyle/>
          <a:p>
            <a:r>
              <a:rPr lang="tr-TR" sz="2400" b="1" dirty="0">
                <a:solidFill>
                  <a:schemeClr val="tx1"/>
                </a:solidFill>
              </a:rPr>
              <a:t>Bebeğin sarılık açısından değerlendirilmesi</a:t>
            </a:r>
            <a:endParaRPr lang="tr-TR" sz="2400" dirty="0">
              <a:solidFill>
                <a:schemeClr val="tx1"/>
              </a:solidFill>
            </a:endParaRPr>
          </a:p>
        </p:txBody>
      </p:sp>
      <p:sp>
        <p:nvSpPr>
          <p:cNvPr id="3" name="İçerik Yer Tutucusu 2">
            <a:extLst>
              <a:ext uri="{FF2B5EF4-FFF2-40B4-BE49-F238E27FC236}">
                <a16:creationId xmlns:a16="http://schemas.microsoft.com/office/drawing/2014/main" id="{74051A1F-C2CE-0834-BA4A-94B626EB2A66}"/>
              </a:ext>
            </a:extLst>
          </p:cNvPr>
          <p:cNvSpPr>
            <a:spLocks noGrp="1"/>
          </p:cNvSpPr>
          <p:nvPr>
            <p:ph idx="1"/>
          </p:nvPr>
        </p:nvSpPr>
        <p:spPr/>
        <p:txBody>
          <a:bodyPr/>
          <a:lstStyle/>
          <a:p>
            <a:endParaRPr lang="tr-TR"/>
          </a:p>
        </p:txBody>
      </p:sp>
      <p:pic>
        <p:nvPicPr>
          <p:cNvPr id="5" name="Resim 4">
            <a:extLst>
              <a:ext uri="{FF2B5EF4-FFF2-40B4-BE49-F238E27FC236}">
                <a16:creationId xmlns:a16="http://schemas.microsoft.com/office/drawing/2014/main" id="{6F8D7E1E-486D-ED5A-AC82-46AAC56764C2}"/>
              </a:ext>
            </a:extLst>
          </p:cNvPr>
          <p:cNvPicPr>
            <a:picLocks noChangeAspect="1"/>
          </p:cNvPicPr>
          <p:nvPr/>
        </p:nvPicPr>
        <p:blipFill>
          <a:blip r:embed="rId2"/>
          <a:stretch>
            <a:fillRect/>
          </a:stretch>
        </p:blipFill>
        <p:spPr>
          <a:xfrm>
            <a:off x="2415221" y="2221070"/>
            <a:ext cx="7361558" cy="3696020"/>
          </a:xfrm>
          <a:prstGeom prst="rect">
            <a:avLst/>
          </a:prstGeom>
        </p:spPr>
      </p:pic>
    </p:spTree>
    <p:extLst>
      <p:ext uri="{BB962C8B-B14F-4D97-AF65-F5344CB8AC3E}">
        <p14:creationId xmlns:p14="http://schemas.microsoft.com/office/powerpoint/2010/main" val="15676717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71DBF8-905A-EB85-2F8D-4EB40C07E1BD}"/>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AAEC0B66-F71B-51DE-1846-F1FC9C955F93}"/>
              </a:ext>
            </a:extLst>
          </p:cNvPr>
          <p:cNvSpPr>
            <a:spLocks noGrp="1"/>
          </p:cNvSpPr>
          <p:nvPr>
            <p:ph type="title"/>
          </p:nvPr>
        </p:nvSpPr>
        <p:spPr/>
        <p:txBody>
          <a:bodyPr>
            <a:normAutofit/>
          </a:bodyPr>
          <a:lstStyle/>
          <a:p>
            <a:r>
              <a:rPr lang="tr-TR" sz="2400" b="1" dirty="0">
                <a:solidFill>
                  <a:schemeClr val="tx1"/>
                </a:solidFill>
              </a:rPr>
              <a:t>Bebeğin sarılık açısından değerlendirilmesi</a:t>
            </a:r>
            <a:endParaRPr lang="tr-TR" sz="2400" dirty="0">
              <a:solidFill>
                <a:schemeClr val="tx1"/>
              </a:solidFill>
            </a:endParaRPr>
          </a:p>
        </p:txBody>
      </p:sp>
      <p:sp>
        <p:nvSpPr>
          <p:cNvPr id="3" name="İçerik Yer Tutucusu 2">
            <a:extLst>
              <a:ext uri="{FF2B5EF4-FFF2-40B4-BE49-F238E27FC236}">
                <a16:creationId xmlns:a16="http://schemas.microsoft.com/office/drawing/2014/main" id="{7A6EE123-00FA-2A66-B0BC-684D991FD760}"/>
              </a:ext>
            </a:extLst>
          </p:cNvPr>
          <p:cNvSpPr>
            <a:spLocks noGrp="1"/>
          </p:cNvSpPr>
          <p:nvPr>
            <p:ph idx="1"/>
          </p:nvPr>
        </p:nvSpPr>
        <p:spPr/>
        <p:txBody>
          <a:bodyPr/>
          <a:lstStyle/>
          <a:p>
            <a:endParaRPr lang="tr-TR"/>
          </a:p>
        </p:txBody>
      </p:sp>
      <p:pic>
        <p:nvPicPr>
          <p:cNvPr id="5" name="Resim 4">
            <a:extLst>
              <a:ext uri="{FF2B5EF4-FFF2-40B4-BE49-F238E27FC236}">
                <a16:creationId xmlns:a16="http://schemas.microsoft.com/office/drawing/2014/main" id="{AD86B1B3-E0C2-167A-6261-F29FD0DE7B09}"/>
              </a:ext>
            </a:extLst>
          </p:cNvPr>
          <p:cNvPicPr>
            <a:picLocks noChangeAspect="1"/>
          </p:cNvPicPr>
          <p:nvPr/>
        </p:nvPicPr>
        <p:blipFill>
          <a:blip r:embed="rId2"/>
          <a:stretch>
            <a:fillRect/>
          </a:stretch>
        </p:blipFill>
        <p:spPr>
          <a:xfrm>
            <a:off x="2346635" y="2103120"/>
            <a:ext cx="7498730" cy="4084674"/>
          </a:xfrm>
          <a:prstGeom prst="rect">
            <a:avLst/>
          </a:prstGeom>
        </p:spPr>
      </p:pic>
    </p:spTree>
    <p:extLst>
      <p:ext uri="{BB962C8B-B14F-4D97-AF65-F5344CB8AC3E}">
        <p14:creationId xmlns:p14="http://schemas.microsoft.com/office/powerpoint/2010/main" val="2353160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ACEA593-F784-F81E-54A1-DD4EE58F43FE}"/>
              </a:ext>
            </a:extLst>
          </p:cNvPr>
          <p:cNvSpPr>
            <a:spLocks noGrp="1"/>
          </p:cNvSpPr>
          <p:nvPr>
            <p:ph type="title"/>
          </p:nvPr>
        </p:nvSpPr>
        <p:spPr/>
        <p:txBody>
          <a:bodyPr>
            <a:normAutofit/>
          </a:bodyPr>
          <a:lstStyle/>
          <a:p>
            <a:r>
              <a:rPr lang="tr-TR" sz="2400" b="1" dirty="0">
                <a:solidFill>
                  <a:schemeClr val="tx1"/>
                </a:solidFill>
              </a:rPr>
              <a:t>Bebeğin sarılık açısından değerlendirilmesi</a:t>
            </a:r>
            <a:endParaRPr lang="tr-TR" sz="2400" dirty="0"/>
          </a:p>
        </p:txBody>
      </p:sp>
      <p:sp>
        <p:nvSpPr>
          <p:cNvPr id="3" name="İçerik Yer Tutucusu 2">
            <a:extLst>
              <a:ext uri="{FF2B5EF4-FFF2-40B4-BE49-F238E27FC236}">
                <a16:creationId xmlns:a16="http://schemas.microsoft.com/office/drawing/2014/main" id="{89BC4B32-54A8-A87A-899A-4F30A4CBFF48}"/>
              </a:ext>
            </a:extLst>
          </p:cNvPr>
          <p:cNvSpPr>
            <a:spLocks noGrp="1"/>
          </p:cNvSpPr>
          <p:nvPr>
            <p:ph idx="1"/>
          </p:nvPr>
        </p:nvSpPr>
        <p:spPr/>
        <p:txBody>
          <a:bodyPr/>
          <a:lstStyle/>
          <a:p>
            <a:endParaRPr lang="tr-TR"/>
          </a:p>
        </p:txBody>
      </p:sp>
      <p:pic>
        <p:nvPicPr>
          <p:cNvPr id="5" name="Resim 4">
            <a:extLst>
              <a:ext uri="{FF2B5EF4-FFF2-40B4-BE49-F238E27FC236}">
                <a16:creationId xmlns:a16="http://schemas.microsoft.com/office/drawing/2014/main" id="{6BF37FA0-2047-E381-D25B-8150B4874474}"/>
              </a:ext>
            </a:extLst>
          </p:cNvPr>
          <p:cNvPicPr>
            <a:picLocks noChangeAspect="1"/>
          </p:cNvPicPr>
          <p:nvPr/>
        </p:nvPicPr>
        <p:blipFill>
          <a:blip r:embed="rId2"/>
          <a:stretch>
            <a:fillRect/>
          </a:stretch>
        </p:blipFill>
        <p:spPr>
          <a:xfrm>
            <a:off x="2476186" y="2103120"/>
            <a:ext cx="7239627" cy="3802710"/>
          </a:xfrm>
          <a:prstGeom prst="rect">
            <a:avLst/>
          </a:prstGeom>
        </p:spPr>
      </p:pic>
    </p:spTree>
    <p:extLst>
      <p:ext uri="{BB962C8B-B14F-4D97-AF65-F5344CB8AC3E}">
        <p14:creationId xmlns:p14="http://schemas.microsoft.com/office/powerpoint/2010/main" val="27966519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53D669C-2FF8-CB76-72B9-988D3B7B862B}"/>
              </a:ext>
            </a:extLst>
          </p:cNvPr>
          <p:cNvSpPr>
            <a:spLocks noGrp="1"/>
          </p:cNvSpPr>
          <p:nvPr>
            <p:ph type="title"/>
          </p:nvPr>
        </p:nvSpPr>
        <p:spPr/>
        <p:txBody>
          <a:bodyPr>
            <a:normAutofit/>
          </a:bodyPr>
          <a:lstStyle/>
          <a:p>
            <a:r>
              <a:rPr lang="tr-TR" sz="2400" b="1" dirty="0">
                <a:solidFill>
                  <a:schemeClr val="tx1"/>
                </a:solidFill>
              </a:rPr>
              <a:t>Bebeğin sarılık açısından değerlendirilmesi</a:t>
            </a:r>
            <a:endParaRPr lang="tr-TR" sz="2400" dirty="0"/>
          </a:p>
        </p:txBody>
      </p:sp>
      <p:sp>
        <p:nvSpPr>
          <p:cNvPr id="3" name="İçerik Yer Tutucusu 2">
            <a:extLst>
              <a:ext uri="{FF2B5EF4-FFF2-40B4-BE49-F238E27FC236}">
                <a16:creationId xmlns:a16="http://schemas.microsoft.com/office/drawing/2014/main" id="{B392B9E1-7B18-3EE5-3AA2-E78F2C000961}"/>
              </a:ext>
            </a:extLst>
          </p:cNvPr>
          <p:cNvSpPr>
            <a:spLocks noGrp="1"/>
          </p:cNvSpPr>
          <p:nvPr>
            <p:ph idx="1"/>
          </p:nvPr>
        </p:nvSpPr>
        <p:spPr/>
        <p:txBody>
          <a:bodyPr/>
          <a:lstStyle/>
          <a:p>
            <a:endParaRPr lang="tr-TR"/>
          </a:p>
        </p:txBody>
      </p:sp>
      <p:pic>
        <p:nvPicPr>
          <p:cNvPr id="5" name="Resim 4">
            <a:extLst>
              <a:ext uri="{FF2B5EF4-FFF2-40B4-BE49-F238E27FC236}">
                <a16:creationId xmlns:a16="http://schemas.microsoft.com/office/drawing/2014/main" id="{F1E36ACD-0C2C-8BA4-34F8-DC3185C3E626}"/>
              </a:ext>
            </a:extLst>
          </p:cNvPr>
          <p:cNvPicPr>
            <a:picLocks noChangeAspect="1"/>
          </p:cNvPicPr>
          <p:nvPr/>
        </p:nvPicPr>
        <p:blipFill>
          <a:blip r:embed="rId3"/>
          <a:stretch>
            <a:fillRect/>
          </a:stretch>
        </p:blipFill>
        <p:spPr>
          <a:xfrm>
            <a:off x="2502861" y="1579854"/>
            <a:ext cx="6549699" cy="4908768"/>
          </a:xfrm>
          <a:prstGeom prst="rect">
            <a:avLst/>
          </a:prstGeom>
        </p:spPr>
      </p:pic>
    </p:spTree>
    <p:extLst>
      <p:ext uri="{BB962C8B-B14F-4D97-AF65-F5344CB8AC3E}">
        <p14:creationId xmlns:p14="http://schemas.microsoft.com/office/powerpoint/2010/main" val="28588094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B81437A-E0F0-FA79-610B-ACBE9F2615CD}"/>
              </a:ext>
            </a:extLst>
          </p:cNvPr>
          <p:cNvSpPr>
            <a:spLocks noGrp="1"/>
          </p:cNvSpPr>
          <p:nvPr>
            <p:ph type="title"/>
          </p:nvPr>
        </p:nvSpPr>
        <p:spPr/>
        <p:txBody>
          <a:bodyPr>
            <a:normAutofit/>
          </a:bodyPr>
          <a:lstStyle/>
          <a:p>
            <a:r>
              <a:rPr lang="tr-TR" sz="3600" dirty="0"/>
              <a:t>Taburculuk öncesi</a:t>
            </a:r>
          </a:p>
        </p:txBody>
      </p:sp>
      <p:sp>
        <p:nvSpPr>
          <p:cNvPr id="3" name="İçerik Yer Tutucusu 2">
            <a:extLst>
              <a:ext uri="{FF2B5EF4-FFF2-40B4-BE49-F238E27FC236}">
                <a16:creationId xmlns:a16="http://schemas.microsoft.com/office/drawing/2014/main" id="{2179D4CF-DC84-694A-F628-F7DA94D46D71}"/>
              </a:ext>
            </a:extLst>
          </p:cNvPr>
          <p:cNvSpPr>
            <a:spLocks noGrp="1"/>
          </p:cNvSpPr>
          <p:nvPr>
            <p:ph idx="1"/>
          </p:nvPr>
        </p:nvSpPr>
        <p:spPr>
          <a:xfrm>
            <a:off x="1066800" y="2103120"/>
            <a:ext cx="9654540" cy="3931920"/>
          </a:xfrm>
        </p:spPr>
        <p:txBody>
          <a:bodyPr>
            <a:normAutofit/>
          </a:bodyPr>
          <a:lstStyle/>
          <a:p>
            <a:r>
              <a:rPr lang="tr-TR" dirty="0"/>
              <a:t> Doğum şekline göre anne ve bebek; normal vajinal doğumdan sonra 24 saat ve sezaryen doğumdan sonra 48 saat hastanede kalmalı</a:t>
            </a:r>
          </a:p>
          <a:p>
            <a:pPr marL="342900" indent="-342900">
              <a:buAutoNum type="arabicPeriod"/>
            </a:pPr>
            <a:r>
              <a:rPr lang="tr-TR" dirty="0"/>
              <a:t>Bebeğin klinik gidiş ve fizik muayenesinde yeniden hastaneye yatışı gerektirecek anormallik olmamalı </a:t>
            </a:r>
          </a:p>
          <a:p>
            <a:pPr marL="342900" indent="-342900">
              <a:buAutoNum type="arabicPeriod"/>
            </a:pPr>
            <a:r>
              <a:rPr lang="tr-TR" dirty="0"/>
              <a:t>Bebeğin </a:t>
            </a:r>
            <a:r>
              <a:rPr lang="tr-TR" dirty="0" err="1"/>
              <a:t>vital</a:t>
            </a:r>
            <a:r>
              <a:rPr lang="tr-TR" dirty="0"/>
              <a:t> bulguları normal sınırlarda ve 12 saattir stabil olmalı                                  (solunum hızı için 30- 60/dk, kalp hızı için 100-160/dk ve aksiller vücut ısısı 36,5-37,4 )  </a:t>
            </a:r>
          </a:p>
          <a:p>
            <a:pPr marL="342900" indent="-342900">
              <a:buAutoNum type="arabicPeriod"/>
            </a:pPr>
            <a:r>
              <a:rPr lang="tr-TR" dirty="0"/>
              <a:t>Bebeğin düzenli olarak idrar yapışı ve en az bir </a:t>
            </a:r>
            <a:r>
              <a:rPr lang="tr-TR" dirty="0" err="1"/>
              <a:t>mekonyum</a:t>
            </a:r>
            <a:r>
              <a:rPr lang="tr-TR" dirty="0"/>
              <a:t> çıkışının olduğu gözlenmiş olmalı </a:t>
            </a:r>
          </a:p>
          <a:p>
            <a:pPr marL="342900" indent="-342900">
              <a:buAutoNum type="arabicPeriod"/>
            </a:pPr>
            <a:r>
              <a:rPr lang="tr-TR" dirty="0"/>
              <a:t>Bebeğin emme-yutma ve nefes alma koordinasyonunu sağlayabildiğinin görüldüğü en az 2 ardışık başarılı emzirme yapılmış olmalı</a:t>
            </a:r>
          </a:p>
        </p:txBody>
      </p:sp>
    </p:spTree>
    <p:extLst>
      <p:ext uri="{BB962C8B-B14F-4D97-AF65-F5344CB8AC3E}">
        <p14:creationId xmlns:p14="http://schemas.microsoft.com/office/powerpoint/2010/main" val="8969597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AD2C93C-3B29-21A4-43A6-310F095254BF}"/>
              </a:ext>
            </a:extLst>
          </p:cNvPr>
          <p:cNvSpPr>
            <a:spLocks noGrp="1"/>
          </p:cNvSpPr>
          <p:nvPr>
            <p:ph type="title"/>
          </p:nvPr>
        </p:nvSpPr>
        <p:spPr/>
        <p:txBody>
          <a:bodyPr/>
          <a:lstStyle/>
          <a:p>
            <a:endParaRPr lang="tr-TR"/>
          </a:p>
        </p:txBody>
      </p:sp>
      <p:sp>
        <p:nvSpPr>
          <p:cNvPr id="3" name="İçerik Yer Tutucusu 2">
            <a:extLst>
              <a:ext uri="{FF2B5EF4-FFF2-40B4-BE49-F238E27FC236}">
                <a16:creationId xmlns:a16="http://schemas.microsoft.com/office/drawing/2014/main" id="{09D2C065-569F-30E4-7933-6719B4EB7C1A}"/>
              </a:ext>
            </a:extLst>
          </p:cNvPr>
          <p:cNvSpPr>
            <a:spLocks noGrp="1"/>
          </p:cNvSpPr>
          <p:nvPr>
            <p:ph idx="1"/>
          </p:nvPr>
        </p:nvSpPr>
        <p:spPr/>
        <p:txBody>
          <a:bodyPr/>
          <a:lstStyle/>
          <a:p>
            <a:pPr marL="0" indent="0">
              <a:buNone/>
            </a:pPr>
            <a:r>
              <a:rPr lang="tr-TR" dirty="0"/>
              <a:t>5. Annenin risk faktörlerine göre sepsis için yeterince değerlendirilmiş olmalı</a:t>
            </a:r>
          </a:p>
          <a:p>
            <a:pPr marL="0" indent="0">
              <a:buNone/>
            </a:pPr>
            <a:r>
              <a:rPr lang="tr-TR" dirty="0"/>
              <a:t>6. Yenidoğan Tarama Programı (NTP) için kanı alınmış olmalı </a:t>
            </a:r>
          </a:p>
          <a:p>
            <a:pPr marL="0" indent="0">
              <a:buNone/>
            </a:pPr>
            <a:r>
              <a:rPr lang="tr-TR" dirty="0"/>
              <a:t>7. Hepatit B aşısı yapılmış olmalı</a:t>
            </a:r>
          </a:p>
          <a:p>
            <a:pPr marL="0" indent="0">
              <a:buNone/>
            </a:pPr>
            <a:r>
              <a:rPr lang="tr-TR" dirty="0"/>
              <a:t>8. Bebeğin sarılık taraması yapılmış olmalı</a:t>
            </a:r>
          </a:p>
          <a:p>
            <a:pPr marL="0" indent="0">
              <a:buNone/>
            </a:pPr>
            <a:r>
              <a:rPr lang="tr-TR" dirty="0"/>
              <a:t>9. İşitme taraması yapılmış ya da planlanmış olmalı</a:t>
            </a:r>
          </a:p>
          <a:p>
            <a:pPr marL="0" indent="0">
              <a:buNone/>
            </a:pPr>
            <a:r>
              <a:rPr lang="tr-TR" dirty="0"/>
              <a:t>10. Bebeğin görmesi değerlendirilmiş olmalı</a:t>
            </a:r>
          </a:p>
          <a:p>
            <a:pPr marL="0" indent="0">
              <a:buNone/>
            </a:pPr>
            <a:r>
              <a:rPr lang="tr-TR" dirty="0"/>
              <a:t>11. </a:t>
            </a:r>
            <a:r>
              <a:rPr lang="tr-TR" dirty="0" err="1"/>
              <a:t>Saturasyon</a:t>
            </a:r>
            <a:r>
              <a:rPr lang="tr-TR" dirty="0"/>
              <a:t> değerlendirilmiş olmalı</a:t>
            </a:r>
          </a:p>
          <a:p>
            <a:pPr marL="0" indent="0">
              <a:buNone/>
            </a:pPr>
            <a:r>
              <a:rPr lang="tr-TR" dirty="0"/>
              <a:t>12. GKD</a:t>
            </a:r>
          </a:p>
          <a:p>
            <a:pPr marL="0" indent="0">
              <a:buNone/>
            </a:pPr>
            <a:endParaRPr lang="tr-TR" dirty="0"/>
          </a:p>
        </p:txBody>
      </p:sp>
    </p:spTree>
    <p:extLst>
      <p:ext uri="{BB962C8B-B14F-4D97-AF65-F5344CB8AC3E}">
        <p14:creationId xmlns:p14="http://schemas.microsoft.com/office/powerpoint/2010/main" val="40041618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DBFA74B-1FD2-1CE1-8928-5122E4A4DF14}"/>
              </a:ext>
            </a:extLst>
          </p:cNvPr>
          <p:cNvSpPr>
            <a:spLocks noGrp="1"/>
          </p:cNvSpPr>
          <p:nvPr>
            <p:ph type="title"/>
          </p:nvPr>
        </p:nvSpPr>
        <p:spPr>
          <a:xfrm>
            <a:off x="876691" y="301843"/>
            <a:ext cx="10477109" cy="1003532"/>
          </a:xfrm>
        </p:spPr>
        <p:txBody>
          <a:bodyPr anchor="ctr">
            <a:normAutofit/>
          </a:bodyPr>
          <a:lstStyle/>
          <a:p>
            <a:r>
              <a:rPr lang="tr-TR" sz="4000" dirty="0">
                <a:solidFill>
                  <a:schemeClr val="accent1">
                    <a:lumMod val="75000"/>
                  </a:schemeClr>
                </a:solidFill>
              </a:rPr>
              <a:t>AMAÇ</a:t>
            </a:r>
          </a:p>
        </p:txBody>
      </p:sp>
      <p:sp>
        <p:nvSpPr>
          <p:cNvPr id="3" name="İçerik Yer Tutucusu 2">
            <a:extLst>
              <a:ext uri="{FF2B5EF4-FFF2-40B4-BE49-F238E27FC236}">
                <a16:creationId xmlns:a16="http://schemas.microsoft.com/office/drawing/2014/main" id="{5BC79581-CC64-63E7-2F28-76B346854D45}"/>
              </a:ext>
            </a:extLst>
          </p:cNvPr>
          <p:cNvSpPr>
            <a:spLocks noGrp="1"/>
          </p:cNvSpPr>
          <p:nvPr>
            <p:ph idx="1"/>
          </p:nvPr>
        </p:nvSpPr>
        <p:spPr>
          <a:xfrm>
            <a:off x="2241754" y="2308124"/>
            <a:ext cx="7846143" cy="3673576"/>
          </a:xfrm>
        </p:spPr>
        <p:txBody>
          <a:bodyPr>
            <a:normAutofit/>
          </a:bodyPr>
          <a:lstStyle/>
          <a:p>
            <a:r>
              <a:rPr lang="tr-TR" sz="2000" dirty="0"/>
              <a:t>Yenidoğan muayeneleri ve sağlam çocuk takipleri hakkında bilgi vermek.</a:t>
            </a:r>
          </a:p>
        </p:txBody>
      </p:sp>
    </p:spTree>
    <p:extLst>
      <p:ext uri="{BB962C8B-B14F-4D97-AF65-F5344CB8AC3E}">
        <p14:creationId xmlns:p14="http://schemas.microsoft.com/office/powerpoint/2010/main" val="32725154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2869F48-3BCE-7197-B577-92801A66A004}"/>
              </a:ext>
            </a:extLst>
          </p:cNvPr>
          <p:cNvSpPr>
            <a:spLocks noGrp="1"/>
          </p:cNvSpPr>
          <p:nvPr>
            <p:ph type="title"/>
          </p:nvPr>
        </p:nvSpPr>
        <p:spPr>
          <a:xfrm>
            <a:off x="1066800" y="315894"/>
            <a:ext cx="10058400" cy="1147146"/>
          </a:xfrm>
        </p:spPr>
        <p:txBody>
          <a:bodyPr/>
          <a:lstStyle/>
          <a:p>
            <a:pPr algn="ctr"/>
            <a:r>
              <a:rPr lang="tr-TR" dirty="0"/>
              <a:t>GKD</a:t>
            </a:r>
          </a:p>
        </p:txBody>
      </p:sp>
      <p:sp>
        <p:nvSpPr>
          <p:cNvPr id="3" name="İçerik Yer Tutucusu 2">
            <a:extLst>
              <a:ext uri="{FF2B5EF4-FFF2-40B4-BE49-F238E27FC236}">
                <a16:creationId xmlns:a16="http://schemas.microsoft.com/office/drawing/2014/main" id="{96E7E86E-D6E7-A5DC-648B-6C1F0A7B7F6F}"/>
              </a:ext>
            </a:extLst>
          </p:cNvPr>
          <p:cNvSpPr>
            <a:spLocks noGrp="1"/>
          </p:cNvSpPr>
          <p:nvPr>
            <p:ph idx="1"/>
          </p:nvPr>
        </p:nvSpPr>
        <p:spPr/>
        <p:txBody>
          <a:bodyPr/>
          <a:lstStyle/>
          <a:p>
            <a:endParaRPr lang="tr-TR"/>
          </a:p>
        </p:txBody>
      </p:sp>
      <p:pic>
        <p:nvPicPr>
          <p:cNvPr id="4" name="Resim 3">
            <a:extLst>
              <a:ext uri="{FF2B5EF4-FFF2-40B4-BE49-F238E27FC236}">
                <a16:creationId xmlns:a16="http://schemas.microsoft.com/office/drawing/2014/main" id="{FF5C4B4C-AF9C-631C-1EBF-3FF61EE7D77B}"/>
              </a:ext>
            </a:extLst>
          </p:cNvPr>
          <p:cNvPicPr>
            <a:picLocks noChangeAspect="1"/>
          </p:cNvPicPr>
          <p:nvPr/>
        </p:nvPicPr>
        <p:blipFill>
          <a:blip r:embed="rId2"/>
          <a:stretch>
            <a:fillRect/>
          </a:stretch>
        </p:blipFill>
        <p:spPr>
          <a:xfrm>
            <a:off x="2995085" y="1303020"/>
            <a:ext cx="6201829" cy="5239086"/>
          </a:xfrm>
          <a:prstGeom prst="rect">
            <a:avLst/>
          </a:prstGeom>
        </p:spPr>
      </p:pic>
    </p:spTree>
    <p:extLst>
      <p:ext uri="{BB962C8B-B14F-4D97-AF65-F5344CB8AC3E}">
        <p14:creationId xmlns:p14="http://schemas.microsoft.com/office/powerpoint/2010/main" val="37978450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E49CE56-250F-4E54-8379-3D04E024D8EA}"/>
              </a:ext>
            </a:extLst>
          </p:cNvPr>
          <p:cNvSpPr>
            <a:spLocks noGrp="1"/>
          </p:cNvSpPr>
          <p:nvPr>
            <p:ph type="title"/>
          </p:nvPr>
        </p:nvSpPr>
        <p:spPr/>
        <p:txBody>
          <a:bodyPr>
            <a:normAutofit/>
          </a:bodyPr>
          <a:lstStyle/>
          <a:p>
            <a:r>
              <a:rPr lang="tr-TR" sz="3600" dirty="0"/>
              <a:t>Taburculuk öncesi</a:t>
            </a:r>
          </a:p>
        </p:txBody>
      </p:sp>
      <p:sp>
        <p:nvSpPr>
          <p:cNvPr id="3" name="İçerik Yer Tutucusu 2">
            <a:extLst>
              <a:ext uri="{FF2B5EF4-FFF2-40B4-BE49-F238E27FC236}">
                <a16:creationId xmlns:a16="http://schemas.microsoft.com/office/drawing/2014/main" id="{2D9B27E7-D7C4-83AE-CC00-88C8FF19ACB0}"/>
              </a:ext>
            </a:extLst>
          </p:cNvPr>
          <p:cNvSpPr>
            <a:spLocks noGrp="1"/>
          </p:cNvSpPr>
          <p:nvPr>
            <p:ph sz="half" idx="1"/>
          </p:nvPr>
        </p:nvSpPr>
        <p:spPr/>
        <p:txBody>
          <a:bodyPr/>
          <a:lstStyle/>
          <a:p>
            <a:r>
              <a:rPr lang="tr-TR" dirty="0"/>
              <a:t>Aileye/anneye;</a:t>
            </a:r>
          </a:p>
          <a:p>
            <a:pPr>
              <a:buFont typeface="Wingdings" panose="05000000000000000000" pitchFamily="2" charset="2"/>
              <a:buChar char="Ø"/>
            </a:pPr>
            <a:r>
              <a:rPr lang="tr-TR" dirty="0"/>
              <a:t>Emzirme </a:t>
            </a:r>
          </a:p>
          <a:p>
            <a:pPr>
              <a:buFont typeface="Wingdings" panose="05000000000000000000" pitchFamily="2" charset="2"/>
              <a:buChar char="Ø"/>
            </a:pPr>
            <a:r>
              <a:rPr lang="tr-TR" dirty="0"/>
              <a:t>Göbek bakımı, bebek bakımı, el yıkama </a:t>
            </a:r>
          </a:p>
          <a:p>
            <a:pPr>
              <a:buFont typeface="Wingdings" panose="05000000000000000000" pitchFamily="2" charset="2"/>
              <a:buChar char="Ø"/>
            </a:pPr>
            <a:r>
              <a:rPr lang="tr-TR" dirty="0"/>
              <a:t>Doktora hemen başvurmayı gerektiren durumlar (ateş, iyi emmeme, kusma, ishal, sarılık, uykuya meyil, ..)</a:t>
            </a:r>
          </a:p>
          <a:p>
            <a:pPr>
              <a:buFont typeface="Wingdings" panose="05000000000000000000" pitchFamily="2" charset="2"/>
              <a:buChar char="Ø"/>
            </a:pPr>
            <a:r>
              <a:rPr lang="tr-TR" dirty="0"/>
              <a:t>Kazalardan korunma</a:t>
            </a:r>
          </a:p>
          <a:p>
            <a:pPr>
              <a:buFont typeface="Wingdings" panose="05000000000000000000" pitchFamily="2" charset="2"/>
              <a:buChar char="Ø"/>
            </a:pPr>
            <a:r>
              <a:rPr lang="tr-TR" dirty="0"/>
              <a:t>Aile planlaması</a:t>
            </a:r>
          </a:p>
        </p:txBody>
      </p:sp>
      <p:sp>
        <p:nvSpPr>
          <p:cNvPr id="4" name="İçerik Yer Tutucusu 3">
            <a:extLst>
              <a:ext uri="{FF2B5EF4-FFF2-40B4-BE49-F238E27FC236}">
                <a16:creationId xmlns:a16="http://schemas.microsoft.com/office/drawing/2014/main" id="{EF2189F0-056D-1C65-F379-6C97D31F194B}"/>
              </a:ext>
            </a:extLst>
          </p:cNvPr>
          <p:cNvSpPr>
            <a:spLocks noGrp="1"/>
          </p:cNvSpPr>
          <p:nvPr>
            <p:ph sz="half" idx="2"/>
          </p:nvPr>
        </p:nvSpPr>
        <p:spPr/>
        <p:txBody>
          <a:bodyPr/>
          <a:lstStyle/>
          <a:p>
            <a:pPr>
              <a:buFont typeface="Wingdings" panose="05000000000000000000" pitchFamily="2" charset="2"/>
              <a:buChar char="q"/>
            </a:pPr>
            <a:r>
              <a:rPr lang="tr-TR" dirty="0"/>
              <a:t>Aşı kartı</a:t>
            </a:r>
          </a:p>
          <a:p>
            <a:pPr>
              <a:buFont typeface="Wingdings" panose="05000000000000000000" pitchFamily="2" charset="2"/>
              <a:buChar char="q"/>
            </a:pPr>
            <a:r>
              <a:rPr lang="tr-TR" dirty="0"/>
              <a:t>Doğum raporu</a:t>
            </a:r>
          </a:p>
          <a:p>
            <a:pPr>
              <a:buFont typeface="Wingdings" panose="05000000000000000000" pitchFamily="2" charset="2"/>
              <a:buChar char="q"/>
            </a:pPr>
            <a:r>
              <a:rPr lang="tr-TR" dirty="0"/>
              <a:t>İlk hafta Aile Hekimine başvuru</a:t>
            </a:r>
          </a:p>
        </p:txBody>
      </p:sp>
    </p:spTree>
    <p:extLst>
      <p:ext uri="{BB962C8B-B14F-4D97-AF65-F5344CB8AC3E}">
        <p14:creationId xmlns:p14="http://schemas.microsoft.com/office/powerpoint/2010/main" val="11197904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02B4974-6A73-8F34-9C30-6CFF18D8A7C4}"/>
              </a:ext>
            </a:extLst>
          </p:cNvPr>
          <p:cNvSpPr>
            <a:spLocks noGrp="1"/>
          </p:cNvSpPr>
          <p:nvPr>
            <p:ph type="title"/>
          </p:nvPr>
        </p:nvSpPr>
        <p:spPr>
          <a:xfrm>
            <a:off x="1066800" y="642594"/>
            <a:ext cx="10058400" cy="1371600"/>
          </a:xfrm>
        </p:spPr>
        <p:txBody>
          <a:bodyPr>
            <a:normAutofit/>
          </a:bodyPr>
          <a:lstStyle/>
          <a:p>
            <a:r>
              <a:rPr lang="tr-TR" sz="4400" b="1"/>
              <a:t>Doğumdan sonraki ilk hafta içinde yenidoğanın değerlendirilmesi</a:t>
            </a:r>
          </a:p>
        </p:txBody>
      </p:sp>
      <p:pic>
        <p:nvPicPr>
          <p:cNvPr id="7" name="Graphic 6" descr="Daily Calendar">
            <a:extLst>
              <a:ext uri="{FF2B5EF4-FFF2-40B4-BE49-F238E27FC236}">
                <a16:creationId xmlns:a16="http://schemas.microsoft.com/office/drawing/2014/main" id="{62074688-539A-2482-6A97-A70C4C2F82C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54352" y="2467985"/>
            <a:ext cx="3019646" cy="3019646"/>
          </a:xfrm>
          <a:prstGeom prst="rect">
            <a:avLst/>
          </a:prstGeom>
        </p:spPr>
      </p:pic>
      <p:sp>
        <p:nvSpPr>
          <p:cNvPr id="3" name="İçerik Yer Tutucusu 2">
            <a:extLst>
              <a:ext uri="{FF2B5EF4-FFF2-40B4-BE49-F238E27FC236}">
                <a16:creationId xmlns:a16="http://schemas.microsoft.com/office/drawing/2014/main" id="{DFF93407-31E7-5ED1-32FB-F4175B1AC61F}"/>
              </a:ext>
            </a:extLst>
          </p:cNvPr>
          <p:cNvSpPr>
            <a:spLocks noGrp="1"/>
          </p:cNvSpPr>
          <p:nvPr>
            <p:ph idx="1"/>
          </p:nvPr>
        </p:nvSpPr>
        <p:spPr>
          <a:xfrm>
            <a:off x="4637165" y="2103120"/>
            <a:ext cx="6488035" cy="3931920"/>
          </a:xfrm>
        </p:spPr>
        <p:txBody>
          <a:bodyPr>
            <a:normAutofit/>
          </a:bodyPr>
          <a:lstStyle/>
          <a:p>
            <a:r>
              <a:rPr lang="tr-TR" dirty="0"/>
              <a:t>Bebeğin bilgilerini, annenin gebelik öyküsünü </a:t>
            </a:r>
          </a:p>
          <a:p>
            <a:r>
              <a:rPr lang="tr-TR" dirty="0"/>
              <a:t>Emzirmeyi sorgula</a:t>
            </a:r>
          </a:p>
          <a:p>
            <a:r>
              <a:rPr lang="tr-TR" dirty="0"/>
              <a:t>Hepatit B  aşısı sorgula</a:t>
            </a:r>
          </a:p>
          <a:p>
            <a:r>
              <a:rPr lang="tr-TR" dirty="0"/>
              <a:t>Yenidoğan taraması için topuk kanını sorgula</a:t>
            </a:r>
          </a:p>
          <a:p>
            <a:r>
              <a:rPr lang="tr-TR" dirty="0"/>
              <a:t>Yenidoğan işitme taramasını sorgula</a:t>
            </a:r>
          </a:p>
        </p:txBody>
      </p:sp>
    </p:spTree>
    <p:extLst>
      <p:ext uri="{BB962C8B-B14F-4D97-AF65-F5344CB8AC3E}">
        <p14:creationId xmlns:p14="http://schemas.microsoft.com/office/powerpoint/2010/main" val="11986810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6E128DC-3D30-AB1D-F51B-6E6CF30D21FF}"/>
              </a:ext>
            </a:extLst>
          </p:cNvPr>
          <p:cNvSpPr>
            <a:spLocks noGrp="1"/>
          </p:cNvSpPr>
          <p:nvPr>
            <p:ph type="title"/>
          </p:nvPr>
        </p:nvSpPr>
        <p:spPr/>
        <p:txBody>
          <a:bodyPr>
            <a:normAutofit/>
          </a:bodyPr>
          <a:lstStyle/>
          <a:p>
            <a:r>
              <a:rPr lang="tr-TR" sz="3600" b="1" dirty="0"/>
              <a:t>Ulusal Yenidoğan Tarama Programı </a:t>
            </a:r>
          </a:p>
        </p:txBody>
      </p:sp>
      <p:sp>
        <p:nvSpPr>
          <p:cNvPr id="3" name="İçerik Yer Tutucusu 2">
            <a:extLst>
              <a:ext uri="{FF2B5EF4-FFF2-40B4-BE49-F238E27FC236}">
                <a16:creationId xmlns:a16="http://schemas.microsoft.com/office/drawing/2014/main" id="{1112664D-8289-3A29-E8BC-44EA65129157}"/>
              </a:ext>
            </a:extLst>
          </p:cNvPr>
          <p:cNvSpPr>
            <a:spLocks noGrp="1"/>
          </p:cNvSpPr>
          <p:nvPr>
            <p:ph idx="1"/>
          </p:nvPr>
        </p:nvSpPr>
        <p:spPr/>
        <p:txBody>
          <a:bodyPr/>
          <a:lstStyle/>
          <a:p>
            <a:r>
              <a:rPr lang="tr-TR" dirty="0"/>
              <a:t>Tüm yenidoğanların, </a:t>
            </a:r>
            <a:r>
              <a:rPr lang="tr-TR" b="1" dirty="0" err="1"/>
              <a:t>Fenilketonüri</a:t>
            </a:r>
            <a:r>
              <a:rPr lang="tr-TR" b="1" dirty="0"/>
              <a:t> ve Konjenital Hipotiroidi </a:t>
            </a:r>
            <a:r>
              <a:rPr lang="tr-TR" dirty="0"/>
              <a:t>yönünden taranması amacıyla 25.12.2006 tarihinde Sağlık Bakanlığı tarafından Ülke genelinde Neonatal Tarama Programı başlatıldı.</a:t>
            </a:r>
          </a:p>
          <a:p>
            <a:r>
              <a:rPr lang="tr-TR" dirty="0"/>
              <a:t>Halen bu program Halk Sağlığı Genel Müdürlüğü Çocuk ve Ergen Sağlığı Daire Başkanlığınca yürütülmektedir.</a:t>
            </a:r>
          </a:p>
          <a:p>
            <a:r>
              <a:rPr lang="tr-TR" dirty="0"/>
              <a:t>2008 Ekim’de </a:t>
            </a:r>
            <a:r>
              <a:rPr lang="tr-TR" b="1" dirty="0" err="1"/>
              <a:t>Biyotinidaz</a:t>
            </a:r>
            <a:r>
              <a:rPr lang="tr-TR" b="1" dirty="0"/>
              <a:t> eksikliği </a:t>
            </a:r>
            <a:r>
              <a:rPr lang="tr-TR" dirty="0"/>
              <a:t>panele eklendi.</a:t>
            </a:r>
          </a:p>
          <a:p>
            <a:r>
              <a:rPr lang="tr-TR" dirty="0"/>
              <a:t>Ocak 2015’den itibaren ise </a:t>
            </a:r>
            <a:r>
              <a:rPr lang="tr-TR" b="1" dirty="0"/>
              <a:t>Kistik Fibrozis Taraması </a:t>
            </a:r>
            <a:r>
              <a:rPr lang="tr-TR" dirty="0"/>
              <a:t>panele eklendi.</a:t>
            </a:r>
          </a:p>
          <a:p>
            <a:r>
              <a:rPr lang="tr-TR" dirty="0"/>
              <a:t>2017 yılında 4 ilde pilot olarak başlayan </a:t>
            </a:r>
            <a:r>
              <a:rPr lang="tr-TR" b="1" dirty="0"/>
              <a:t>Konjenital Adrenal Hiperplazi</a:t>
            </a:r>
            <a:r>
              <a:rPr lang="tr-TR" dirty="0"/>
              <a:t>, 2022 yılında 81 ile yaygınlaştırılarak tarama paneline eklendi.</a:t>
            </a:r>
          </a:p>
          <a:p>
            <a:r>
              <a:rPr lang="tr-TR" dirty="0"/>
              <a:t>2022 </a:t>
            </a:r>
            <a:r>
              <a:rPr lang="tr-TR" dirty="0" err="1"/>
              <a:t>Mayıs’da</a:t>
            </a:r>
            <a:r>
              <a:rPr lang="tr-TR" dirty="0"/>
              <a:t> </a:t>
            </a:r>
            <a:r>
              <a:rPr lang="tr-TR" b="1" dirty="0"/>
              <a:t>Spinal </a:t>
            </a:r>
            <a:r>
              <a:rPr lang="tr-TR" b="1" dirty="0" err="1"/>
              <a:t>Müskuler</a:t>
            </a:r>
            <a:r>
              <a:rPr lang="tr-TR" b="1" dirty="0"/>
              <a:t> Atrofi</a:t>
            </a:r>
            <a:r>
              <a:rPr lang="tr-TR" dirty="0"/>
              <a:t> tarama paneline eklendi.</a:t>
            </a:r>
          </a:p>
        </p:txBody>
      </p:sp>
    </p:spTree>
    <p:extLst>
      <p:ext uri="{BB962C8B-B14F-4D97-AF65-F5344CB8AC3E}">
        <p14:creationId xmlns:p14="http://schemas.microsoft.com/office/powerpoint/2010/main" val="22694486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A59F360-CFFD-F05C-4FAA-D6CFF17B4760}"/>
              </a:ext>
            </a:extLst>
          </p:cNvPr>
          <p:cNvSpPr>
            <a:spLocks noGrp="1"/>
          </p:cNvSpPr>
          <p:nvPr>
            <p:ph type="title"/>
          </p:nvPr>
        </p:nvSpPr>
        <p:spPr/>
        <p:txBody>
          <a:bodyPr/>
          <a:lstStyle/>
          <a:p>
            <a:endParaRPr lang="tr-TR" dirty="0"/>
          </a:p>
        </p:txBody>
      </p:sp>
      <p:sp>
        <p:nvSpPr>
          <p:cNvPr id="3" name="İçerik Yer Tutucusu 2">
            <a:extLst>
              <a:ext uri="{FF2B5EF4-FFF2-40B4-BE49-F238E27FC236}">
                <a16:creationId xmlns:a16="http://schemas.microsoft.com/office/drawing/2014/main" id="{F2772DCF-C1E9-32C4-6D8B-D4BF0328F519}"/>
              </a:ext>
            </a:extLst>
          </p:cNvPr>
          <p:cNvSpPr>
            <a:spLocks noGrp="1"/>
          </p:cNvSpPr>
          <p:nvPr>
            <p:ph idx="1"/>
          </p:nvPr>
        </p:nvSpPr>
        <p:spPr>
          <a:xfrm>
            <a:off x="1066800" y="2103120"/>
            <a:ext cx="6442710" cy="3931920"/>
          </a:xfrm>
        </p:spPr>
        <p:txBody>
          <a:bodyPr>
            <a:normAutofit/>
          </a:bodyPr>
          <a:lstStyle/>
          <a:p>
            <a:r>
              <a:rPr lang="tr-TR" dirty="0"/>
              <a:t>Tarama iki aşamada yapılmakta;</a:t>
            </a:r>
          </a:p>
          <a:p>
            <a:r>
              <a:rPr lang="tr-TR" dirty="0"/>
              <a:t>Doğan her bebekten doğumu takiben oral beslenmenin ardından 48 saat içinde ilk kan örneği alınmalı: </a:t>
            </a:r>
            <a:r>
              <a:rPr lang="tr-TR" b="1" dirty="0"/>
              <a:t>FKU, BE ve SMA </a:t>
            </a:r>
            <a:r>
              <a:rPr lang="tr-TR" dirty="0"/>
              <a:t>çalışılmakta</a:t>
            </a:r>
          </a:p>
          <a:p>
            <a:r>
              <a:rPr lang="tr-TR" dirty="0"/>
              <a:t>İlk hafta içinde aile hekimliği birimi ya da göçmen sağlığı merkezinde ikinci kan örneği alınmalı:  </a:t>
            </a:r>
            <a:r>
              <a:rPr lang="tr-TR" b="1" dirty="0"/>
              <a:t>KHT, KAH, KF </a:t>
            </a:r>
            <a:r>
              <a:rPr lang="tr-TR" dirty="0"/>
              <a:t>çalışılmakta ve</a:t>
            </a:r>
            <a:r>
              <a:rPr lang="tr-TR" b="1" dirty="0"/>
              <a:t> FKU </a:t>
            </a:r>
            <a:r>
              <a:rPr lang="tr-TR" dirty="0"/>
              <a:t>için tekrar analiz yapılmakta</a:t>
            </a:r>
          </a:p>
          <a:p>
            <a:endParaRPr lang="tr-TR" dirty="0"/>
          </a:p>
        </p:txBody>
      </p:sp>
      <p:pic>
        <p:nvPicPr>
          <p:cNvPr id="5" name="Resim 4">
            <a:extLst>
              <a:ext uri="{FF2B5EF4-FFF2-40B4-BE49-F238E27FC236}">
                <a16:creationId xmlns:a16="http://schemas.microsoft.com/office/drawing/2014/main" id="{A4973D07-28AF-AFB5-07CB-454DB1544463}"/>
              </a:ext>
            </a:extLst>
          </p:cNvPr>
          <p:cNvPicPr>
            <a:picLocks noChangeAspect="1"/>
          </p:cNvPicPr>
          <p:nvPr/>
        </p:nvPicPr>
        <p:blipFill>
          <a:blip r:embed="rId3"/>
          <a:stretch>
            <a:fillRect/>
          </a:stretch>
        </p:blipFill>
        <p:spPr>
          <a:xfrm>
            <a:off x="8301896" y="1981146"/>
            <a:ext cx="2562970" cy="2895707"/>
          </a:xfrm>
          <a:prstGeom prst="rect">
            <a:avLst/>
          </a:prstGeom>
        </p:spPr>
      </p:pic>
    </p:spTree>
    <p:extLst>
      <p:ext uri="{BB962C8B-B14F-4D97-AF65-F5344CB8AC3E}">
        <p14:creationId xmlns:p14="http://schemas.microsoft.com/office/powerpoint/2010/main" val="28130482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8BA4B36-A382-8ABA-0089-07BEB5FB7583}"/>
              </a:ext>
            </a:extLst>
          </p:cNvPr>
          <p:cNvSpPr>
            <a:spLocks noGrp="1"/>
          </p:cNvSpPr>
          <p:nvPr>
            <p:ph type="title"/>
          </p:nvPr>
        </p:nvSpPr>
        <p:spPr/>
        <p:txBody>
          <a:bodyPr/>
          <a:lstStyle/>
          <a:p>
            <a:endParaRPr lang="tr-TR"/>
          </a:p>
        </p:txBody>
      </p:sp>
      <p:sp>
        <p:nvSpPr>
          <p:cNvPr id="3" name="İçerik Yer Tutucusu 2">
            <a:extLst>
              <a:ext uri="{FF2B5EF4-FFF2-40B4-BE49-F238E27FC236}">
                <a16:creationId xmlns:a16="http://schemas.microsoft.com/office/drawing/2014/main" id="{BA5FF85C-55EA-C693-1EF0-BED5E2CC2FB4}"/>
              </a:ext>
            </a:extLst>
          </p:cNvPr>
          <p:cNvSpPr>
            <a:spLocks noGrp="1"/>
          </p:cNvSpPr>
          <p:nvPr>
            <p:ph idx="1"/>
          </p:nvPr>
        </p:nvSpPr>
        <p:spPr/>
        <p:txBody>
          <a:bodyPr/>
          <a:lstStyle/>
          <a:p>
            <a:endParaRPr lang="tr-TR"/>
          </a:p>
        </p:txBody>
      </p:sp>
      <p:pic>
        <p:nvPicPr>
          <p:cNvPr id="5" name="Resim 4">
            <a:extLst>
              <a:ext uri="{FF2B5EF4-FFF2-40B4-BE49-F238E27FC236}">
                <a16:creationId xmlns:a16="http://schemas.microsoft.com/office/drawing/2014/main" id="{549C88CD-693F-1384-9B32-2AD74A94D54D}"/>
              </a:ext>
            </a:extLst>
          </p:cNvPr>
          <p:cNvPicPr>
            <a:picLocks noChangeAspect="1"/>
          </p:cNvPicPr>
          <p:nvPr/>
        </p:nvPicPr>
        <p:blipFill>
          <a:blip r:embed="rId2"/>
          <a:stretch>
            <a:fillRect/>
          </a:stretch>
        </p:blipFill>
        <p:spPr>
          <a:xfrm>
            <a:off x="2872460" y="350253"/>
            <a:ext cx="6447079" cy="6157494"/>
          </a:xfrm>
          <a:prstGeom prst="rect">
            <a:avLst/>
          </a:prstGeom>
        </p:spPr>
      </p:pic>
    </p:spTree>
    <p:extLst>
      <p:ext uri="{BB962C8B-B14F-4D97-AF65-F5344CB8AC3E}">
        <p14:creationId xmlns:p14="http://schemas.microsoft.com/office/powerpoint/2010/main" val="12770643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lumMod val="95000"/>
            <a:lumOff val="5000"/>
          </a:schemeClr>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192707B-B929-41A7-9B41-E959A1C689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Resim 4">
            <a:extLst>
              <a:ext uri="{FF2B5EF4-FFF2-40B4-BE49-F238E27FC236}">
                <a16:creationId xmlns:a16="http://schemas.microsoft.com/office/drawing/2014/main" id="{D1A2E390-814E-AB86-6ED8-B4F2E557D406}"/>
              </a:ext>
            </a:extLst>
          </p:cNvPr>
          <p:cNvPicPr>
            <a:picLocks noChangeAspect="1"/>
          </p:cNvPicPr>
          <p:nvPr/>
        </p:nvPicPr>
        <p:blipFill rotWithShape="1">
          <a:blip r:embed="rId2">
            <a:alphaModFix amt="35000"/>
          </a:blip>
          <a:srcRect l="11665" r="19001" b="-1"/>
          <a:stretch/>
        </p:blipFill>
        <p:spPr>
          <a:xfrm>
            <a:off x="20" y="10"/>
            <a:ext cx="12191980" cy="6857990"/>
          </a:xfrm>
          <a:prstGeom prst="rect">
            <a:avLst/>
          </a:prstGeom>
        </p:spPr>
      </p:pic>
      <p:sp>
        <p:nvSpPr>
          <p:cNvPr id="2" name="Başlık 1">
            <a:extLst>
              <a:ext uri="{FF2B5EF4-FFF2-40B4-BE49-F238E27FC236}">
                <a16:creationId xmlns:a16="http://schemas.microsoft.com/office/drawing/2014/main" id="{4EE3C627-A96F-0BB4-85F9-236853A08DC4}"/>
              </a:ext>
            </a:extLst>
          </p:cNvPr>
          <p:cNvSpPr>
            <a:spLocks noGrp="1"/>
          </p:cNvSpPr>
          <p:nvPr>
            <p:ph type="title"/>
          </p:nvPr>
        </p:nvSpPr>
        <p:spPr>
          <a:xfrm>
            <a:off x="1066800" y="642594"/>
            <a:ext cx="10058400" cy="1371600"/>
          </a:xfrm>
        </p:spPr>
        <p:txBody>
          <a:bodyPr>
            <a:normAutofit/>
          </a:bodyPr>
          <a:lstStyle/>
          <a:p>
            <a:endParaRPr lang="tr-TR"/>
          </a:p>
        </p:txBody>
      </p:sp>
      <p:sp>
        <p:nvSpPr>
          <p:cNvPr id="3" name="İçerik Yer Tutucusu 2">
            <a:extLst>
              <a:ext uri="{FF2B5EF4-FFF2-40B4-BE49-F238E27FC236}">
                <a16:creationId xmlns:a16="http://schemas.microsoft.com/office/drawing/2014/main" id="{A4144D35-5FDB-89FF-1812-275601B63050}"/>
              </a:ext>
            </a:extLst>
          </p:cNvPr>
          <p:cNvSpPr>
            <a:spLocks noGrp="1"/>
          </p:cNvSpPr>
          <p:nvPr>
            <p:ph idx="1"/>
          </p:nvPr>
        </p:nvSpPr>
        <p:spPr>
          <a:xfrm>
            <a:off x="1066800" y="2103120"/>
            <a:ext cx="10058400" cy="3931920"/>
          </a:xfrm>
        </p:spPr>
        <p:txBody>
          <a:bodyPr>
            <a:normAutofit/>
          </a:bodyPr>
          <a:lstStyle/>
          <a:p>
            <a:r>
              <a:rPr lang="tr-TR" dirty="0"/>
              <a:t>Dokunulmamalı </a:t>
            </a:r>
          </a:p>
          <a:p>
            <a:r>
              <a:rPr lang="tr-TR" dirty="0"/>
              <a:t>Birbirleri ya da ıslak yüzeylerle temas ettirilmemeli </a:t>
            </a:r>
          </a:p>
          <a:p>
            <a:r>
              <a:rPr lang="tr-TR" dirty="0"/>
              <a:t>Kan diğer yerlere bulaştırılmamalı </a:t>
            </a:r>
          </a:p>
          <a:p>
            <a:r>
              <a:rPr lang="tr-TR" dirty="0"/>
              <a:t>Kan alındıktan sonra kuruması için düz bir zemin üzerinde oda sıcaklığında (18-22°C) 2-3 saat bekletilmeli, tam olarak kurutulmalı </a:t>
            </a:r>
          </a:p>
          <a:p>
            <a:r>
              <a:rPr lang="tr-TR" dirty="0"/>
              <a:t>Kan damlasının doğrudan ısı ve ışık ile teması engellenmeli </a:t>
            </a:r>
          </a:p>
          <a:p>
            <a:r>
              <a:rPr lang="tr-TR" dirty="0"/>
              <a:t>İlk numune kağıtlarında; kan kuruduktan sonra üstten tutularak ayrılmalı, SMA için olan bölümü  kilitli poşete konulmalı. Bu işlem sırasında kesinlikle kan damlalarının olduğu bölüme dokunulmamalı</a:t>
            </a:r>
          </a:p>
          <a:p>
            <a:r>
              <a:rPr lang="tr-TR" dirty="0"/>
              <a:t>Örnek kuruduktan sonra nem almayacak şekilde zarf içine konularak ilgili birime (İSM, İlçe SM, TSM) ulaştırılana kadar kurumdaki bir buzdolabında kutu içinde bekletilmeli</a:t>
            </a:r>
          </a:p>
        </p:txBody>
      </p:sp>
      <p:sp>
        <p:nvSpPr>
          <p:cNvPr id="12" name="Rectangle 11">
            <a:extLst>
              <a:ext uri="{FF2B5EF4-FFF2-40B4-BE49-F238E27FC236}">
                <a16:creationId xmlns:a16="http://schemas.microsoft.com/office/drawing/2014/main" id="{8FB4235C-4505-46C7-AD8F-8769A1972F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noFill/>
          <a:ln w="6350" cap="sq" cmpd="sng" algn="ctr">
            <a:solidFill>
              <a:schemeClr val="tx1"/>
            </a:solidFill>
            <a:prstDash val="solid"/>
            <a:miter lim="800000"/>
          </a:ln>
          <a:effectLst>
            <a:softEdge rad="0"/>
          </a:effectLst>
        </p:spPr>
        <p:txBody>
          <a:bodyPr/>
          <a:lstStyle/>
          <a:p>
            <a:endParaRPr lang="tr-TR"/>
          </a:p>
        </p:txBody>
      </p:sp>
    </p:spTree>
    <p:extLst>
      <p:ext uri="{BB962C8B-B14F-4D97-AF65-F5344CB8AC3E}">
        <p14:creationId xmlns:p14="http://schemas.microsoft.com/office/powerpoint/2010/main" val="4230511738"/>
      </p:ext>
    </p:extLst>
  </p:cSld>
  <p:clrMapOvr>
    <a:overrideClrMapping bg1="dk1" tx1="lt1" bg2="dk2" tx2="lt2" accent1="accent1" accent2="accent2" accent3="accent3" accent4="accent4" accent5="accent5" accent6="accent6" hlink="hlink" folHlink="folHlink"/>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lumMod val="95000"/>
            <a:lumOff val="5000"/>
          </a:schemeClr>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192707B-B929-41A7-9B41-E959A1C689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Tıbbi testlere hazır bir dizi numune">
            <a:extLst>
              <a:ext uri="{FF2B5EF4-FFF2-40B4-BE49-F238E27FC236}">
                <a16:creationId xmlns:a16="http://schemas.microsoft.com/office/drawing/2014/main" id="{93E27B92-787B-3B92-B4D5-F89C3DE0CA5C}"/>
              </a:ext>
            </a:extLst>
          </p:cNvPr>
          <p:cNvPicPr>
            <a:picLocks noChangeAspect="1"/>
          </p:cNvPicPr>
          <p:nvPr/>
        </p:nvPicPr>
        <p:blipFill rotWithShape="1">
          <a:blip r:embed="rId2">
            <a:alphaModFix amt="35000"/>
          </a:blip>
          <a:srcRect b="25000"/>
          <a:stretch/>
        </p:blipFill>
        <p:spPr>
          <a:xfrm>
            <a:off x="20" y="10"/>
            <a:ext cx="12191980" cy="6857990"/>
          </a:xfrm>
          <a:prstGeom prst="rect">
            <a:avLst/>
          </a:prstGeom>
        </p:spPr>
      </p:pic>
      <p:sp>
        <p:nvSpPr>
          <p:cNvPr id="2" name="Başlık 1">
            <a:extLst>
              <a:ext uri="{FF2B5EF4-FFF2-40B4-BE49-F238E27FC236}">
                <a16:creationId xmlns:a16="http://schemas.microsoft.com/office/drawing/2014/main" id="{40CD1FA4-78B4-A3F4-DD3A-0010D9E33A82}"/>
              </a:ext>
            </a:extLst>
          </p:cNvPr>
          <p:cNvSpPr>
            <a:spLocks noGrp="1"/>
          </p:cNvSpPr>
          <p:nvPr>
            <p:ph type="title"/>
          </p:nvPr>
        </p:nvSpPr>
        <p:spPr>
          <a:xfrm>
            <a:off x="1066800" y="642594"/>
            <a:ext cx="10058400" cy="1371600"/>
          </a:xfrm>
        </p:spPr>
        <p:txBody>
          <a:bodyPr>
            <a:normAutofit/>
          </a:bodyPr>
          <a:lstStyle/>
          <a:p>
            <a:endParaRPr lang="tr-TR"/>
          </a:p>
        </p:txBody>
      </p:sp>
      <p:sp>
        <p:nvSpPr>
          <p:cNvPr id="3" name="İçerik Yer Tutucusu 2">
            <a:extLst>
              <a:ext uri="{FF2B5EF4-FFF2-40B4-BE49-F238E27FC236}">
                <a16:creationId xmlns:a16="http://schemas.microsoft.com/office/drawing/2014/main" id="{D2B69B1F-C11D-8BDB-4CCC-EE6786390950}"/>
              </a:ext>
            </a:extLst>
          </p:cNvPr>
          <p:cNvSpPr>
            <a:spLocks noGrp="1"/>
          </p:cNvSpPr>
          <p:nvPr>
            <p:ph idx="1"/>
          </p:nvPr>
        </p:nvSpPr>
        <p:spPr>
          <a:xfrm>
            <a:off x="1066800" y="2103120"/>
            <a:ext cx="10058400" cy="3931920"/>
          </a:xfrm>
        </p:spPr>
        <p:txBody>
          <a:bodyPr>
            <a:normAutofit/>
          </a:bodyPr>
          <a:lstStyle/>
          <a:p>
            <a:r>
              <a:rPr lang="tr-TR" dirty="0"/>
              <a:t>Şüpheli bulunan bebeklerde sistemde</a:t>
            </a:r>
          </a:p>
          <a:p>
            <a:r>
              <a:rPr lang="tr-TR" dirty="0"/>
              <a:t>Konjenital Hipotiroidi için “Serumda T4-TSH Ölçtürünüz”, </a:t>
            </a:r>
          </a:p>
          <a:p>
            <a:r>
              <a:rPr lang="tr-TR" dirty="0" err="1"/>
              <a:t>Fenilketonüri</a:t>
            </a:r>
            <a:r>
              <a:rPr lang="tr-TR" dirty="0"/>
              <a:t> ve </a:t>
            </a:r>
            <a:r>
              <a:rPr lang="tr-TR" dirty="0" err="1"/>
              <a:t>Biyotinidaz</a:t>
            </a:r>
            <a:r>
              <a:rPr lang="tr-TR" dirty="0"/>
              <a:t> Enzim Eksikliği için “Pediatrik Beslenme ve Metabolizma Kliniğine Sevk Ediniz”,</a:t>
            </a:r>
          </a:p>
          <a:p>
            <a:r>
              <a:rPr lang="tr-TR" dirty="0"/>
              <a:t> Kistik Fibrozis için “Ter Testi Merkezine Yönlendiriniz” </a:t>
            </a:r>
          </a:p>
          <a:p>
            <a:r>
              <a:rPr lang="tr-TR" dirty="0"/>
              <a:t>Konjenital Adrenal Hiperplazi için “Çocuk Endokrinoloji kliniğine yönlendiriniz”</a:t>
            </a:r>
          </a:p>
          <a:p>
            <a:r>
              <a:rPr lang="tr-TR" dirty="0"/>
              <a:t>Spinal </a:t>
            </a:r>
            <a:r>
              <a:rPr lang="tr-TR" dirty="0" err="1"/>
              <a:t>Müsküler</a:t>
            </a:r>
            <a:r>
              <a:rPr lang="tr-TR" dirty="0"/>
              <a:t> </a:t>
            </a:r>
            <a:r>
              <a:rPr lang="tr-TR" dirty="0" err="1"/>
              <a:t>Atrafi</a:t>
            </a:r>
            <a:r>
              <a:rPr lang="tr-TR" dirty="0"/>
              <a:t> için ise “SMA İçin İlgili Kliniğe Sevk Ediniz” uyarısı çıkmaktadır.</a:t>
            </a:r>
          </a:p>
          <a:p>
            <a:r>
              <a:rPr lang="tr-TR" dirty="0"/>
              <a:t>Sonucu şüpheli çıkan bebeklere İSM birinci basamak sağlık çalışanları aracılığı ile ulaşmakta, normal olan bebeklere geri bildirim yapılmamaktadır.</a:t>
            </a:r>
          </a:p>
          <a:p>
            <a:endParaRPr lang="tr-TR" dirty="0"/>
          </a:p>
          <a:p>
            <a:endParaRPr lang="tr-TR" dirty="0"/>
          </a:p>
        </p:txBody>
      </p:sp>
      <p:sp>
        <p:nvSpPr>
          <p:cNvPr id="11" name="Rectangle 10">
            <a:extLst>
              <a:ext uri="{FF2B5EF4-FFF2-40B4-BE49-F238E27FC236}">
                <a16:creationId xmlns:a16="http://schemas.microsoft.com/office/drawing/2014/main" id="{8FB4235C-4505-46C7-AD8F-8769A1972F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noFill/>
          <a:ln w="6350" cap="sq" cmpd="sng" algn="ctr">
            <a:solidFill>
              <a:schemeClr val="tx1"/>
            </a:solidFill>
            <a:prstDash val="solid"/>
            <a:miter lim="800000"/>
          </a:ln>
          <a:effectLst>
            <a:softEdge rad="0"/>
          </a:effectLst>
        </p:spPr>
        <p:txBody>
          <a:bodyPr/>
          <a:lstStyle/>
          <a:p>
            <a:endParaRPr lang="tr-TR"/>
          </a:p>
        </p:txBody>
      </p:sp>
    </p:spTree>
    <p:extLst>
      <p:ext uri="{BB962C8B-B14F-4D97-AF65-F5344CB8AC3E}">
        <p14:creationId xmlns:p14="http://schemas.microsoft.com/office/powerpoint/2010/main" val="255324819"/>
      </p:ext>
    </p:extLst>
  </p:cSld>
  <p:clrMapOvr>
    <a:overrideClrMapping bg1="dk1" tx1="lt1" bg2="dk2" tx2="lt2" accent1="accent1" accent2="accent2" accent3="accent3" accent4="accent4" accent5="accent5" accent6="accent6" hlink="hlink" folHlink="folHlink"/>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B8241415-3976-E689-2B33-F52F74DC97C8}"/>
              </a:ext>
            </a:extLst>
          </p:cNvPr>
          <p:cNvSpPr>
            <a:spLocks noGrp="1"/>
          </p:cNvSpPr>
          <p:nvPr>
            <p:ph type="title"/>
          </p:nvPr>
        </p:nvSpPr>
        <p:spPr/>
        <p:txBody>
          <a:bodyPr/>
          <a:lstStyle/>
          <a:p>
            <a:endParaRPr lang="tr-TR"/>
          </a:p>
        </p:txBody>
      </p:sp>
      <p:sp>
        <p:nvSpPr>
          <p:cNvPr id="3" name="İçerik Yer Tutucusu 2">
            <a:extLst>
              <a:ext uri="{FF2B5EF4-FFF2-40B4-BE49-F238E27FC236}">
                <a16:creationId xmlns:a16="http://schemas.microsoft.com/office/drawing/2014/main" id="{3CA5EE99-7FDF-038B-06A0-D4975C5BB5DC}"/>
              </a:ext>
            </a:extLst>
          </p:cNvPr>
          <p:cNvSpPr>
            <a:spLocks noGrp="1"/>
          </p:cNvSpPr>
          <p:nvPr>
            <p:ph idx="1"/>
          </p:nvPr>
        </p:nvSpPr>
        <p:spPr/>
        <p:txBody>
          <a:bodyPr/>
          <a:lstStyle/>
          <a:p>
            <a:r>
              <a:rPr lang="tr-TR" dirty="0"/>
              <a:t>Bebek hangi hastalık şüphesi ile sevk ediliyorsa ona uygun sevk kağıdı (her hastalık için farklı renkte sevk kağıdı mevcuttur) Yenidoğan Tarama Programı Web sisteminde yer alan laboratuvar sonucunu içeren çıktıyla birlikte aileye verilmeli, sevk kağıdının doğru bilgilerle doldurulduğuna emin olunmalıdır. </a:t>
            </a:r>
          </a:p>
          <a:p>
            <a:r>
              <a:rPr lang="tr-TR" dirty="0"/>
              <a:t>Aileden sevk kağıdının arka yüzünü gittiği klinikte doldurtarak geri getirmesi konusunda bilgi verilmelidir.</a:t>
            </a:r>
          </a:p>
          <a:p>
            <a:endParaRPr lang="tr-TR" dirty="0"/>
          </a:p>
        </p:txBody>
      </p:sp>
    </p:spTree>
    <p:extLst>
      <p:ext uri="{BB962C8B-B14F-4D97-AF65-F5344CB8AC3E}">
        <p14:creationId xmlns:p14="http://schemas.microsoft.com/office/powerpoint/2010/main" val="22553376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E481E19-5C58-A9FB-7AF4-02446AE01F58}"/>
              </a:ext>
            </a:extLst>
          </p:cNvPr>
          <p:cNvSpPr>
            <a:spLocks noGrp="1"/>
          </p:cNvSpPr>
          <p:nvPr>
            <p:ph type="title"/>
          </p:nvPr>
        </p:nvSpPr>
        <p:spPr/>
        <p:txBody>
          <a:bodyPr>
            <a:normAutofit/>
          </a:bodyPr>
          <a:lstStyle/>
          <a:p>
            <a:r>
              <a:rPr lang="tr-TR" sz="3200" b="1" dirty="0"/>
              <a:t>İşitme</a:t>
            </a:r>
          </a:p>
        </p:txBody>
      </p:sp>
      <p:pic>
        <p:nvPicPr>
          <p:cNvPr id="5" name="İçerik Yer Tutucusu 4" descr="metin, ekran görüntüsü, yazı tipi, sayı, numara içeren bir resim&#10;&#10;Açıklama otomatik olarak oluşturuldu">
            <a:extLst>
              <a:ext uri="{FF2B5EF4-FFF2-40B4-BE49-F238E27FC236}">
                <a16:creationId xmlns:a16="http://schemas.microsoft.com/office/drawing/2014/main" id="{CA3CB025-35A9-B7D4-2A4F-279D9B155036}"/>
              </a:ext>
            </a:extLst>
          </p:cNvPr>
          <p:cNvPicPr>
            <a:picLocks noGrp="1" noChangeAspect="1"/>
          </p:cNvPicPr>
          <p:nvPr>
            <p:ph idx="1"/>
          </p:nvPr>
        </p:nvPicPr>
        <p:blipFill>
          <a:blip r:embed="rId2"/>
          <a:stretch>
            <a:fillRect/>
          </a:stretch>
        </p:blipFill>
        <p:spPr>
          <a:xfrm>
            <a:off x="1615290" y="2014194"/>
            <a:ext cx="7250870" cy="3217274"/>
          </a:xfrm>
          <a:prstGeom prst="rect">
            <a:avLst/>
          </a:prstGeom>
        </p:spPr>
      </p:pic>
    </p:spTree>
    <p:extLst>
      <p:ext uri="{BB962C8B-B14F-4D97-AF65-F5344CB8AC3E}">
        <p14:creationId xmlns:p14="http://schemas.microsoft.com/office/powerpoint/2010/main" val="41012037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shade val="92000"/>
                <a:satMod val="160000"/>
              </a:schemeClr>
            </a:gs>
            <a:gs pos="77000">
              <a:schemeClr val="bg1">
                <a:tint val="100000"/>
                <a:shade val="73000"/>
                <a:satMod val="155000"/>
              </a:schemeClr>
            </a:gs>
            <a:gs pos="100000">
              <a:schemeClr val="bg1">
                <a:tint val="100000"/>
                <a:shade val="67000"/>
                <a:satMod val="145000"/>
              </a:schemeClr>
            </a:gs>
          </a:gsLst>
          <a:lin ang="5400000" scaled="0"/>
        </a:gra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3E340A62-2AB4-4600-96C6-0B60B6E965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lumMod val="75000"/>
            </a:schemeClr>
          </a:solidFill>
          <a:ln>
            <a:noFill/>
          </a:ln>
        </p:spPr>
        <p:style>
          <a:lnRef idx="2">
            <a:schemeClr val="accent1">
              <a:shade val="50000"/>
            </a:schemeClr>
          </a:lnRef>
          <a:fillRef idx="1002">
            <a:schemeClr val="lt2"/>
          </a:fillRef>
          <a:effectRef idx="0">
            <a:schemeClr val="accent1"/>
          </a:effectRef>
          <a:fontRef idx="minor">
            <a:schemeClr val="lt1"/>
          </a:fontRef>
        </p:style>
        <p:txBody>
          <a:bodyPr rtlCol="0" anchor="ctr"/>
          <a:lstStyle/>
          <a:p>
            <a:pPr algn="ctr"/>
            <a:endParaRPr lang="en-US"/>
          </a:p>
        </p:txBody>
      </p:sp>
      <p:sp useBgFill="1">
        <p:nvSpPr>
          <p:cNvPr id="21" name="Rectangle 20">
            <a:extLst>
              <a:ext uri="{FF2B5EF4-FFF2-40B4-BE49-F238E27FC236}">
                <a16:creationId xmlns:a16="http://schemas.microsoft.com/office/drawing/2014/main" id="{BDC681C0-91A4-49F5-8158-CF3ECB854C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534655" cy="6858000"/>
          </a:xfrm>
          <a:prstGeom prst="rect">
            <a:avLst/>
          </a:prstGeom>
          <a:ln w="6350" cap="sq" cmpd="sng" algn="ctr">
            <a:noFill/>
            <a:prstDash val="solid"/>
            <a:miter lim="800000"/>
          </a:ln>
          <a:effectLst/>
        </p:spPr>
        <p:style>
          <a:lnRef idx="0">
            <a:scrgbClr r="0" g="0" b="0"/>
          </a:lnRef>
          <a:fillRef idx="1002">
            <a:schemeClr val="lt1"/>
          </a:fillRef>
          <a:effectRef idx="0">
            <a:scrgbClr r="0" g="0" b="0"/>
          </a:effectRef>
          <a:fontRef idx="major"/>
        </p:style>
        <p:txBody>
          <a:bodyPr/>
          <a:lstStyle/>
          <a:p>
            <a:endParaRPr lang="tr-TR"/>
          </a:p>
        </p:txBody>
      </p:sp>
      <p:sp>
        <p:nvSpPr>
          <p:cNvPr id="23" name="Rectangle 22">
            <a:extLst>
              <a:ext uri="{FF2B5EF4-FFF2-40B4-BE49-F238E27FC236}">
                <a16:creationId xmlns:a16="http://schemas.microsoft.com/office/drawing/2014/main" id="{D102F34D-849F-4CF9-98E2-E57EC330D4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0"/>
            <a:ext cx="4657345" cy="6858000"/>
          </a:xfrm>
          <a:prstGeom prst="rect">
            <a:avLst/>
          </a:prstGeom>
          <a:blipFill dpi="0" rotWithShape="1">
            <a:blip r:embed="rId2">
              <a:alphaModFix amt="6000"/>
              <a:duotone>
                <a:schemeClr val="bg2">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tr-TR"/>
          </a:p>
        </p:txBody>
      </p:sp>
      <p:sp>
        <p:nvSpPr>
          <p:cNvPr id="2" name="Başlık 1">
            <a:extLst>
              <a:ext uri="{FF2B5EF4-FFF2-40B4-BE49-F238E27FC236}">
                <a16:creationId xmlns:a16="http://schemas.microsoft.com/office/drawing/2014/main" id="{1E842175-CA2F-8817-1FF3-07EF465F203D}"/>
              </a:ext>
            </a:extLst>
          </p:cNvPr>
          <p:cNvSpPr>
            <a:spLocks noGrp="1"/>
          </p:cNvSpPr>
          <p:nvPr>
            <p:ph type="title"/>
          </p:nvPr>
        </p:nvSpPr>
        <p:spPr>
          <a:xfrm>
            <a:off x="8019287" y="1168400"/>
            <a:ext cx="3697043" cy="4521200"/>
          </a:xfrm>
        </p:spPr>
        <p:txBody>
          <a:bodyPr>
            <a:normAutofit/>
          </a:bodyPr>
          <a:lstStyle/>
          <a:p>
            <a:r>
              <a:rPr lang="tr-TR" sz="4000">
                <a:solidFill>
                  <a:srgbClr val="FFFFFF"/>
                </a:solidFill>
              </a:rPr>
              <a:t>HEDEFLER</a:t>
            </a:r>
          </a:p>
        </p:txBody>
      </p:sp>
      <p:sp>
        <p:nvSpPr>
          <p:cNvPr id="3" name="İçerik Yer Tutucusu 2">
            <a:extLst>
              <a:ext uri="{FF2B5EF4-FFF2-40B4-BE49-F238E27FC236}">
                <a16:creationId xmlns:a16="http://schemas.microsoft.com/office/drawing/2014/main" id="{36206F60-1483-1DC0-B41A-EFF497055F72}"/>
              </a:ext>
            </a:extLst>
          </p:cNvPr>
          <p:cNvSpPr>
            <a:spLocks noGrp="1"/>
          </p:cNvSpPr>
          <p:nvPr>
            <p:ph idx="1"/>
          </p:nvPr>
        </p:nvSpPr>
        <p:spPr>
          <a:xfrm>
            <a:off x="643337" y="1168400"/>
            <a:ext cx="6326423" cy="4521200"/>
          </a:xfrm>
        </p:spPr>
        <p:txBody>
          <a:bodyPr anchor="ctr">
            <a:normAutofit/>
          </a:bodyPr>
          <a:lstStyle/>
          <a:p>
            <a:r>
              <a:rPr lang="tr-TR" dirty="0">
                <a:latin typeface="Times New Roman" panose="02020603050405020304" pitchFamily="18" charset="0"/>
                <a:cs typeface="Times New Roman" panose="02020603050405020304" pitchFamily="18" charset="0"/>
              </a:rPr>
              <a:t>Yenidoğan muayenesi ve taramalarını sayabilmek</a:t>
            </a:r>
          </a:p>
          <a:p>
            <a:endParaRPr lang="tr-TR" dirty="0">
              <a:latin typeface="Times New Roman" panose="02020603050405020304" pitchFamily="18" charset="0"/>
              <a:cs typeface="Times New Roman" panose="02020603050405020304" pitchFamily="18" charset="0"/>
            </a:endParaRPr>
          </a:p>
          <a:p>
            <a:r>
              <a:rPr lang="en-US" dirty="0" err="1">
                <a:latin typeface="Times New Roman" panose="02020603050405020304" pitchFamily="18" charset="0"/>
                <a:cs typeface="Times New Roman" panose="02020603050405020304" pitchFamily="18" charset="0"/>
              </a:rPr>
              <a:t>Sağlam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çocuk</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ve</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ergenlerde</a:t>
            </a:r>
            <a:r>
              <a:rPr lang="en-US" dirty="0">
                <a:latin typeface="Times New Roman" panose="02020603050405020304" pitchFamily="18" charset="0"/>
                <a:cs typeface="Times New Roman" panose="02020603050405020304" pitchFamily="18" charset="0"/>
              </a:rPr>
              <a:t> rutin </a:t>
            </a:r>
            <a:r>
              <a:rPr lang="en-US" dirty="0" err="1">
                <a:latin typeface="Times New Roman" panose="02020603050405020304" pitchFamily="18" charset="0"/>
                <a:cs typeface="Times New Roman" panose="02020603050405020304" pitchFamily="18" charset="0"/>
              </a:rPr>
              <a:t>sağlık</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muayenesi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basamaklarını</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sayabilmek</a:t>
            </a:r>
            <a:endParaRPr lang="tr-TR" dirty="0">
              <a:latin typeface="Times New Roman" panose="02020603050405020304" pitchFamily="18" charset="0"/>
              <a:cs typeface="Times New Roman" panose="02020603050405020304" pitchFamily="18" charset="0"/>
            </a:endParaRPr>
          </a:p>
          <a:p>
            <a:pPr marL="0" indent="0">
              <a:buNone/>
            </a:pPr>
            <a:endParaRPr lang="tr-TR" dirty="0">
              <a:latin typeface="Times New Roman" panose="02020603050405020304" pitchFamily="18" charset="0"/>
              <a:cs typeface="Times New Roman" panose="02020603050405020304" pitchFamily="18" charset="0"/>
            </a:endParaRPr>
          </a:p>
          <a:p>
            <a:endParaRPr lang="tr-TR" dirty="0"/>
          </a:p>
        </p:txBody>
      </p:sp>
    </p:spTree>
    <p:extLst>
      <p:ext uri="{BB962C8B-B14F-4D97-AF65-F5344CB8AC3E}">
        <p14:creationId xmlns:p14="http://schemas.microsoft.com/office/powerpoint/2010/main" val="25865915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E8733BA-BB02-75C2-573A-4D57FB1DD300}"/>
              </a:ext>
            </a:extLst>
          </p:cNvPr>
          <p:cNvSpPr>
            <a:spLocks noGrp="1"/>
          </p:cNvSpPr>
          <p:nvPr>
            <p:ph type="title"/>
          </p:nvPr>
        </p:nvSpPr>
        <p:spPr/>
        <p:txBody>
          <a:bodyPr/>
          <a:lstStyle/>
          <a:p>
            <a:endParaRPr lang="tr-TR"/>
          </a:p>
        </p:txBody>
      </p:sp>
      <p:sp>
        <p:nvSpPr>
          <p:cNvPr id="3" name="İçerik Yer Tutucusu 2">
            <a:extLst>
              <a:ext uri="{FF2B5EF4-FFF2-40B4-BE49-F238E27FC236}">
                <a16:creationId xmlns:a16="http://schemas.microsoft.com/office/drawing/2014/main" id="{7252AA3C-D6F6-754F-613A-0EB806957884}"/>
              </a:ext>
            </a:extLst>
          </p:cNvPr>
          <p:cNvSpPr>
            <a:spLocks noGrp="1"/>
          </p:cNvSpPr>
          <p:nvPr>
            <p:ph idx="1"/>
          </p:nvPr>
        </p:nvSpPr>
        <p:spPr/>
        <p:txBody>
          <a:bodyPr/>
          <a:lstStyle/>
          <a:p>
            <a:endParaRPr lang="tr-TR"/>
          </a:p>
        </p:txBody>
      </p:sp>
      <p:pic>
        <p:nvPicPr>
          <p:cNvPr id="5" name="Resim 4">
            <a:extLst>
              <a:ext uri="{FF2B5EF4-FFF2-40B4-BE49-F238E27FC236}">
                <a16:creationId xmlns:a16="http://schemas.microsoft.com/office/drawing/2014/main" id="{DE102BF3-5D26-4574-9B1D-ACB1E6B414EC}"/>
              </a:ext>
            </a:extLst>
          </p:cNvPr>
          <p:cNvPicPr>
            <a:picLocks noChangeAspect="1"/>
          </p:cNvPicPr>
          <p:nvPr/>
        </p:nvPicPr>
        <p:blipFill>
          <a:blip r:embed="rId2"/>
          <a:stretch>
            <a:fillRect/>
          </a:stretch>
        </p:blipFill>
        <p:spPr>
          <a:xfrm>
            <a:off x="2657856" y="122048"/>
            <a:ext cx="6870084" cy="6607936"/>
          </a:xfrm>
          <a:prstGeom prst="rect">
            <a:avLst/>
          </a:prstGeom>
        </p:spPr>
      </p:pic>
    </p:spTree>
    <p:extLst>
      <p:ext uri="{BB962C8B-B14F-4D97-AF65-F5344CB8AC3E}">
        <p14:creationId xmlns:p14="http://schemas.microsoft.com/office/powerpoint/2010/main" val="19757209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36A4AEC-DA92-F048-EE0A-A9B324106D40}"/>
              </a:ext>
            </a:extLst>
          </p:cNvPr>
          <p:cNvSpPr>
            <a:spLocks noGrp="1"/>
          </p:cNvSpPr>
          <p:nvPr>
            <p:ph type="title"/>
          </p:nvPr>
        </p:nvSpPr>
        <p:spPr/>
        <p:txBody>
          <a:bodyPr/>
          <a:lstStyle/>
          <a:p>
            <a:endParaRPr lang="tr-TR"/>
          </a:p>
        </p:txBody>
      </p:sp>
      <p:sp>
        <p:nvSpPr>
          <p:cNvPr id="3" name="İçerik Yer Tutucusu 2">
            <a:extLst>
              <a:ext uri="{FF2B5EF4-FFF2-40B4-BE49-F238E27FC236}">
                <a16:creationId xmlns:a16="http://schemas.microsoft.com/office/drawing/2014/main" id="{591CD8D1-D23A-8661-D7F7-578DE7774C94}"/>
              </a:ext>
            </a:extLst>
          </p:cNvPr>
          <p:cNvSpPr>
            <a:spLocks noGrp="1"/>
          </p:cNvSpPr>
          <p:nvPr>
            <p:ph idx="1"/>
          </p:nvPr>
        </p:nvSpPr>
        <p:spPr/>
        <p:txBody>
          <a:bodyPr/>
          <a:lstStyle/>
          <a:p>
            <a:endParaRPr lang="tr-TR"/>
          </a:p>
        </p:txBody>
      </p:sp>
      <p:pic>
        <p:nvPicPr>
          <p:cNvPr id="5" name="Resim 4">
            <a:extLst>
              <a:ext uri="{FF2B5EF4-FFF2-40B4-BE49-F238E27FC236}">
                <a16:creationId xmlns:a16="http://schemas.microsoft.com/office/drawing/2014/main" id="{F800D030-93DE-5E9B-C407-A461988F108A}"/>
              </a:ext>
            </a:extLst>
          </p:cNvPr>
          <p:cNvPicPr>
            <a:picLocks noChangeAspect="1"/>
          </p:cNvPicPr>
          <p:nvPr/>
        </p:nvPicPr>
        <p:blipFill>
          <a:blip r:embed="rId2"/>
          <a:stretch>
            <a:fillRect/>
          </a:stretch>
        </p:blipFill>
        <p:spPr>
          <a:xfrm>
            <a:off x="171450" y="146014"/>
            <a:ext cx="11795760" cy="6551058"/>
          </a:xfrm>
          <a:prstGeom prst="rect">
            <a:avLst/>
          </a:prstGeom>
        </p:spPr>
      </p:pic>
    </p:spTree>
    <p:extLst>
      <p:ext uri="{BB962C8B-B14F-4D97-AF65-F5344CB8AC3E}">
        <p14:creationId xmlns:p14="http://schemas.microsoft.com/office/powerpoint/2010/main" val="249589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5BFA6E0-EEE9-1687-A737-A55BEC4A3357}"/>
              </a:ext>
            </a:extLst>
          </p:cNvPr>
          <p:cNvSpPr>
            <a:spLocks noGrp="1"/>
          </p:cNvSpPr>
          <p:nvPr>
            <p:ph type="title"/>
          </p:nvPr>
        </p:nvSpPr>
        <p:spPr/>
        <p:txBody>
          <a:bodyPr/>
          <a:lstStyle/>
          <a:p>
            <a:endParaRPr lang="tr-TR"/>
          </a:p>
        </p:txBody>
      </p:sp>
      <p:sp>
        <p:nvSpPr>
          <p:cNvPr id="3" name="İçerik Yer Tutucusu 2">
            <a:extLst>
              <a:ext uri="{FF2B5EF4-FFF2-40B4-BE49-F238E27FC236}">
                <a16:creationId xmlns:a16="http://schemas.microsoft.com/office/drawing/2014/main" id="{41557DEF-6828-5D16-D7BA-6A925DBEF3AE}"/>
              </a:ext>
            </a:extLst>
          </p:cNvPr>
          <p:cNvSpPr>
            <a:spLocks noGrp="1"/>
          </p:cNvSpPr>
          <p:nvPr>
            <p:ph idx="1"/>
          </p:nvPr>
        </p:nvSpPr>
        <p:spPr/>
        <p:txBody>
          <a:bodyPr/>
          <a:lstStyle/>
          <a:p>
            <a:pPr marL="0" indent="0">
              <a:buNone/>
            </a:pPr>
            <a:r>
              <a:rPr lang="tr-TR" b="1" dirty="0"/>
              <a:t>Bebeğe tam bir sistemik muayene </a:t>
            </a:r>
          </a:p>
          <a:p>
            <a:r>
              <a:rPr lang="tr-TR" dirty="0"/>
              <a:t>Baş çevresi, boy ölçümü, </a:t>
            </a:r>
            <a:r>
              <a:rPr lang="tr-TR" dirty="0" err="1"/>
              <a:t>persentil</a:t>
            </a:r>
            <a:r>
              <a:rPr lang="tr-TR" dirty="0"/>
              <a:t> eğrisindeki durumu</a:t>
            </a:r>
          </a:p>
          <a:p>
            <a:r>
              <a:rPr lang="tr-TR" dirty="0"/>
              <a:t>Bebeğin genel görünümüne bakın</a:t>
            </a:r>
          </a:p>
          <a:p>
            <a:r>
              <a:rPr lang="tr-TR" dirty="0"/>
              <a:t>Doğuştan bir anomali</a:t>
            </a:r>
          </a:p>
          <a:p>
            <a:r>
              <a:rPr lang="tr-TR" dirty="0"/>
              <a:t>Solunum ve kardiyak muayene, nabızlar </a:t>
            </a:r>
          </a:p>
          <a:p>
            <a:r>
              <a:rPr lang="tr-TR" dirty="0"/>
              <a:t>Reflekslerin kontrolü</a:t>
            </a:r>
          </a:p>
          <a:p>
            <a:r>
              <a:rPr lang="tr-TR" dirty="0"/>
              <a:t>İşitme ve görme değerlendirmesi</a:t>
            </a:r>
          </a:p>
          <a:p>
            <a:r>
              <a:rPr lang="tr-TR" dirty="0"/>
              <a:t>Üreme organları</a:t>
            </a:r>
          </a:p>
        </p:txBody>
      </p:sp>
    </p:spTree>
    <p:extLst>
      <p:ext uri="{BB962C8B-B14F-4D97-AF65-F5344CB8AC3E}">
        <p14:creationId xmlns:p14="http://schemas.microsoft.com/office/powerpoint/2010/main" val="27151369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F79C9FA-9948-C383-A38A-72ADEFE76061}"/>
              </a:ext>
            </a:extLst>
          </p:cNvPr>
          <p:cNvSpPr>
            <a:spLocks noGrp="1"/>
          </p:cNvSpPr>
          <p:nvPr>
            <p:ph type="title"/>
          </p:nvPr>
        </p:nvSpPr>
        <p:spPr/>
        <p:txBody>
          <a:bodyPr>
            <a:normAutofit/>
          </a:bodyPr>
          <a:lstStyle/>
          <a:p>
            <a:r>
              <a:rPr lang="tr-TR" sz="2800" dirty="0"/>
              <a:t>Doğuştan bir anomali</a:t>
            </a:r>
          </a:p>
        </p:txBody>
      </p:sp>
      <p:sp>
        <p:nvSpPr>
          <p:cNvPr id="3" name="İçerik Yer Tutucusu 2">
            <a:extLst>
              <a:ext uri="{FF2B5EF4-FFF2-40B4-BE49-F238E27FC236}">
                <a16:creationId xmlns:a16="http://schemas.microsoft.com/office/drawing/2014/main" id="{90BD409F-D580-2CBE-42A6-2E87E7FC0683}"/>
              </a:ext>
            </a:extLst>
          </p:cNvPr>
          <p:cNvSpPr>
            <a:spLocks noGrp="1"/>
          </p:cNvSpPr>
          <p:nvPr>
            <p:ph idx="1"/>
          </p:nvPr>
        </p:nvSpPr>
        <p:spPr>
          <a:xfrm>
            <a:off x="1066800" y="2103120"/>
            <a:ext cx="5029200" cy="3931920"/>
          </a:xfrm>
        </p:spPr>
        <p:txBody>
          <a:bodyPr/>
          <a:lstStyle/>
          <a:p>
            <a:r>
              <a:rPr lang="tr-TR" dirty="0"/>
              <a:t>Hidrosefali </a:t>
            </a:r>
          </a:p>
          <a:p>
            <a:r>
              <a:rPr lang="tr-TR" dirty="0"/>
              <a:t>Kaput </a:t>
            </a:r>
            <a:r>
              <a:rPr lang="tr-TR" dirty="0" err="1"/>
              <a:t>suksadenum</a:t>
            </a:r>
            <a:r>
              <a:rPr lang="tr-TR" dirty="0"/>
              <a:t>/ </a:t>
            </a:r>
            <a:r>
              <a:rPr lang="tr-TR" dirty="0" err="1"/>
              <a:t>Sefal</a:t>
            </a:r>
            <a:r>
              <a:rPr lang="tr-TR" dirty="0"/>
              <a:t> Hematom </a:t>
            </a:r>
          </a:p>
          <a:p>
            <a:r>
              <a:rPr lang="tr-TR" dirty="0"/>
              <a:t>Yarık damak dudak</a:t>
            </a:r>
          </a:p>
          <a:p>
            <a:r>
              <a:rPr lang="tr-TR" dirty="0"/>
              <a:t>Pamukçuk </a:t>
            </a:r>
          </a:p>
          <a:p>
            <a:r>
              <a:rPr lang="tr-TR" dirty="0" err="1"/>
              <a:t>Omfalosel</a:t>
            </a:r>
            <a:r>
              <a:rPr lang="tr-TR" dirty="0"/>
              <a:t> / </a:t>
            </a:r>
            <a:r>
              <a:rPr lang="tr-TR" dirty="0" err="1"/>
              <a:t>gastşizis</a:t>
            </a:r>
            <a:endParaRPr lang="tr-TR" dirty="0"/>
          </a:p>
          <a:p>
            <a:r>
              <a:rPr lang="tr-TR" dirty="0" err="1"/>
              <a:t>Sakral</a:t>
            </a:r>
            <a:r>
              <a:rPr lang="tr-TR" dirty="0"/>
              <a:t> </a:t>
            </a:r>
            <a:r>
              <a:rPr lang="tr-TR" dirty="0" err="1"/>
              <a:t>dimple</a:t>
            </a:r>
            <a:r>
              <a:rPr lang="tr-TR" dirty="0"/>
              <a:t>/ kıllanma artışı </a:t>
            </a:r>
          </a:p>
          <a:p>
            <a:endParaRPr lang="tr-TR" dirty="0"/>
          </a:p>
        </p:txBody>
      </p:sp>
      <p:pic>
        <p:nvPicPr>
          <p:cNvPr id="5" name="Resim 4">
            <a:extLst>
              <a:ext uri="{FF2B5EF4-FFF2-40B4-BE49-F238E27FC236}">
                <a16:creationId xmlns:a16="http://schemas.microsoft.com/office/drawing/2014/main" id="{D1BEB20E-6507-9D85-9A6A-71E77F80D7C9}"/>
              </a:ext>
            </a:extLst>
          </p:cNvPr>
          <p:cNvPicPr>
            <a:picLocks noChangeAspect="1"/>
          </p:cNvPicPr>
          <p:nvPr/>
        </p:nvPicPr>
        <p:blipFill>
          <a:blip r:embed="rId3"/>
          <a:stretch>
            <a:fillRect/>
          </a:stretch>
        </p:blipFill>
        <p:spPr>
          <a:xfrm>
            <a:off x="5775774" y="354472"/>
            <a:ext cx="2309188" cy="2305094"/>
          </a:xfrm>
          <a:prstGeom prst="rect">
            <a:avLst/>
          </a:prstGeom>
        </p:spPr>
      </p:pic>
      <p:pic>
        <p:nvPicPr>
          <p:cNvPr id="7" name="Resim 6">
            <a:extLst>
              <a:ext uri="{FF2B5EF4-FFF2-40B4-BE49-F238E27FC236}">
                <a16:creationId xmlns:a16="http://schemas.microsoft.com/office/drawing/2014/main" id="{4F8DC3B6-956F-C6CF-09A0-03609D97DAFB}"/>
              </a:ext>
            </a:extLst>
          </p:cNvPr>
          <p:cNvPicPr>
            <a:picLocks noChangeAspect="1"/>
          </p:cNvPicPr>
          <p:nvPr/>
        </p:nvPicPr>
        <p:blipFill>
          <a:blip r:embed="rId4"/>
          <a:stretch>
            <a:fillRect/>
          </a:stretch>
        </p:blipFill>
        <p:spPr>
          <a:xfrm>
            <a:off x="8256445" y="392643"/>
            <a:ext cx="2548529" cy="2266923"/>
          </a:xfrm>
          <a:prstGeom prst="rect">
            <a:avLst/>
          </a:prstGeom>
        </p:spPr>
      </p:pic>
      <p:pic>
        <p:nvPicPr>
          <p:cNvPr id="9" name="Resim 8">
            <a:extLst>
              <a:ext uri="{FF2B5EF4-FFF2-40B4-BE49-F238E27FC236}">
                <a16:creationId xmlns:a16="http://schemas.microsoft.com/office/drawing/2014/main" id="{DC1F5A2F-FB51-8B5C-36B2-0C61581D52C4}"/>
              </a:ext>
            </a:extLst>
          </p:cNvPr>
          <p:cNvPicPr>
            <a:picLocks noChangeAspect="1"/>
          </p:cNvPicPr>
          <p:nvPr/>
        </p:nvPicPr>
        <p:blipFill>
          <a:blip r:embed="rId5"/>
          <a:stretch>
            <a:fillRect/>
          </a:stretch>
        </p:blipFill>
        <p:spPr>
          <a:xfrm>
            <a:off x="6830957" y="2748464"/>
            <a:ext cx="2508009" cy="1876979"/>
          </a:xfrm>
          <a:prstGeom prst="rect">
            <a:avLst/>
          </a:prstGeom>
        </p:spPr>
      </p:pic>
      <p:pic>
        <p:nvPicPr>
          <p:cNvPr id="11" name="Resim 10">
            <a:extLst>
              <a:ext uri="{FF2B5EF4-FFF2-40B4-BE49-F238E27FC236}">
                <a16:creationId xmlns:a16="http://schemas.microsoft.com/office/drawing/2014/main" id="{4371E1C7-99B7-4CAE-A6B9-09E7E716CB5A}"/>
              </a:ext>
            </a:extLst>
          </p:cNvPr>
          <p:cNvPicPr>
            <a:picLocks noChangeAspect="1"/>
          </p:cNvPicPr>
          <p:nvPr/>
        </p:nvPicPr>
        <p:blipFill>
          <a:blip r:embed="rId6"/>
          <a:stretch>
            <a:fillRect/>
          </a:stretch>
        </p:blipFill>
        <p:spPr>
          <a:xfrm>
            <a:off x="6976580" y="4714341"/>
            <a:ext cx="2309188" cy="1589508"/>
          </a:xfrm>
          <a:prstGeom prst="rect">
            <a:avLst/>
          </a:prstGeom>
        </p:spPr>
      </p:pic>
      <p:pic>
        <p:nvPicPr>
          <p:cNvPr id="13" name="Resim 12">
            <a:extLst>
              <a:ext uri="{FF2B5EF4-FFF2-40B4-BE49-F238E27FC236}">
                <a16:creationId xmlns:a16="http://schemas.microsoft.com/office/drawing/2014/main" id="{C70AA161-B7BD-1BE4-5872-214382FCE3FB}"/>
              </a:ext>
            </a:extLst>
          </p:cNvPr>
          <p:cNvPicPr>
            <a:picLocks noChangeAspect="1"/>
          </p:cNvPicPr>
          <p:nvPr/>
        </p:nvPicPr>
        <p:blipFill>
          <a:blip r:embed="rId7"/>
          <a:stretch>
            <a:fillRect/>
          </a:stretch>
        </p:blipFill>
        <p:spPr>
          <a:xfrm>
            <a:off x="9655197" y="2811726"/>
            <a:ext cx="2118544" cy="3627434"/>
          </a:xfrm>
          <a:prstGeom prst="rect">
            <a:avLst/>
          </a:prstGeom>
        </p:spPr>
      </p:pic>
      <p:pic>
        <p:nvPicPr>
          <p:cNvPr id="15" name="Resim 14">
            <a:extLst>
              <a:ext uri="{FF2B5EF4-FFF2-40B4-BE49-F238E27FC236}">
                <a16:creationId xmlns:a16="http://schemas.microsoft.com/office/drawing/2014/main" id="{4AE3A58C-C152-1D50-9314-78555AF20EB2}"/>
              </a:ext>
            </a:extLst>
          </p:cNvPr>
          <p:cNvPicPr>
            <a:picLocks noChangeAspect="1"/>
          </p:cNvPicPr>
          <p:nvPr/>
        </p:nvPicPr>
        <p:blipFill>
          <a:blip r:embed="rId8"/>
          <a:stretch>
            <a:fillRect/>
          </a:stretch>
        </p:blipFill>
        <p:spPr>
          <a:xfrm>
            <a:off x="4696625" y="3521235"/>
            <a:ext cx="1910526" cy="2395739"/>
          </a:xfrm>
          <a:prstGeom prst="rect">
            <a:avLst/>
          </a:prstGeom>
        </p:spPr>
      </p:pic>
    </p:spTree>
    <p:extLst>
      <p:ext uri="{BB962C8B-B14F-4D97-AF65-F5344CB8AC3E}">
        <p14:creationId xmlns:p14="http://schemas.microsoft.com/office/powerpoint/2010/main" val="327457116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F50A827-87C1-6437-477B-68C8CB882C3A}"/>
              </a:ext>
            </a:extLst>
          </p:cNvPr>
          <p:cNvSpPr>
            <a:spLocks noGrp="1"/>
          </p:cNvSpPr>
          <p:nvPr>
            <p:ph type="title"/>
          </p:nvPr>
        </p:nvSpPr>
        <p:spPr/>
        <p:txBody>
          <a:bodyPr/>
          <a:lstStyle/>
          <a:p>
            <a:endParaRPr lang="tr-TR"/>
          </a:p>
        </p:txBody>
      </p:sp>
      <p:sp>
        <p:nvSpPr>
          <p:cNvPr id="3" name="İçerik Yer Tutucusu 2">
            <a:extLst>
              <a:ext uri="{FF2B5EF4-FFF2-40B4-BE49-F238E27FC236}">
                <a16:creationId xmlns:a16="http://schemas.microsoft.com/office/drawing/2014/main" id="{7BD7524A-1B8B-37BC-B439-DB3BD2DD1801}"/>
              </a:ext>
            </a:extLst>
          </p:cNvPr>
          <p:cNvSpPr>
            <a:spLocks noGrp="1"/>
          </p:cNvSpPr>
          <p:nvPr>
            <p:ph idx="1"/>
          </p:nvPr>
        </p:nvSpPr>
        <p:spPr/>
        <p:txBody>
          <a:bodyPr/>
          <a:lstStyle/>
          <a:p>
            <a:endParaRPr lang="tr-TR"/>
          </a:p>
        </p:txBody>
      </p:sp>
      <p:pic>
        <p:nvPicPr>
          <p:cNvPr id="5" name="Resim 4">
            <a:extLst>
              <a:ext uri="{FF2B5EF4-FFF2-40B4-BE49-F238E27FC236}">
                <a16:creationId xmlns:a16="http://schemas.microsoft.com/office/drawing/2014/main" id="{C3C11811-B9EE-9539-E253-51CA13CC39D7}"/>
              </a:ext>
            </a:extLst>
          </p:cNvPr>
          <p:cNvPicPr>
            <a:picLocks noChangeAspect="1"/>
          </p:cNvPicPr>
          <p:nvPr/>
        </p:nvPicPr>
        <p:blipFill>
          <a:blip r:embed="rId2"/>
          <a:stretch>
            <a:fillRect/>
          </a:stretch>
        </p:blipFill>
        <p:spPr>
          <a:xfrm>
            <a:off x="3795926" y="317135"/>
            <a:ext cx="4600147" cy="6223729"/>
          </a:xfrm>
          <a:prstGeom prst="rect">
            <a:avLst/>
          </a:prstGeom>
        </p:spPr>
      </p:pic>
    </p:spTree>
    <p:extLst>
      <p:ext uri="{BB962C8B-B14F-4D97-AF65-F5344CB8AC3E}">
        <p14:creationId xmlns:p14="http://schemas.microsoft.com/office/powerpoint/2010/main" val="248813807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29DC752-9587-8309-15CB-AB71458D7556}"/>
              </a:ext>
            </a:extLst>
          </p:cNvPr>
          <p:cNvSpPr>
            <a:spLocks noGrp="1"/>
          </p:cNvSpPr>
          <p:nvPr>
            <p:ph type="title"/>
          </p:nvPr>
        </p:nvSpPr>
        <p:spPr/>
        <p:txBody>
          <a:bodyPr/>
          <a:lstStyle/>
          <a:p>
            <a:endParaRPr lang="tr-TR"/>
          </a:p>
        </p:txBody>
      </p:sp>
      <p:sp>
        <p:nvSpPr>
          <p:cNvPr id="3" name="İçerik Yer Tutucusu 2">
            <a:extLst>
              <a:ext uri="{FF2B5EF4-FFF2-40B4-BE49-F238E27FC236}">
                <a16:creationId xmlns:a16="http://schemas.microsoft.com/office/drawing/2014/main" id="{E0E10802-89E0-8F9E-7466-7C821D5547E4}"/>
              </a:ext>
            </a:extLst>
          </p:cNvPr>
          <p:cNvSpPr>
            <a:spLocks noGrp="1"/>
          </p:cNvSpPr>
          <p:nvPr>
            <p:ph idx="1"/>
          </p:nvPr>
        </p:nvSpPr>
        <p:spPr/>
        <p:txBody>
          <a:bodyPr/>
          <a:lstStyle/>
          <a:p>
            <a:endParaRPr lang="tr-TR"/>
          </a:p>
        </p:txBody>
      </p:sp>
      <p:pic>
        <p:nvPicPr>
          <p:cNvPr id="4" name="Picture 2" descr="ÇOCUKLARDA GÖRME TARAMA PROGRAMI - ppt indir">
            <a:extLst>
              <a:ext uri="{FF2B5EF4-FFF2-40B4-BE49-F238E27FC236}">
                <a16:creationId xmlns:a16="http://schemas.microsoft.com/office/drawing/2014/main" id="{BD3BCAED-76C5-CDE8-A0D0-BB2E732F1A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4425" y="427819"/>
            <a:ext cx="8003150" cy="60023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098127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 name="Rectangle 33">
            <a:extLst>
              <a:ext uri="{FF2B5EF4-FFF2-40B4-BE49-F238E27FC236}">
                <a16:creationId xmlns:a16="http://schemas.microsoft.com/office/drawing/2014/main" id="{B99E4D29-5F08-447A-A2A3-AB222BB49F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Resim 4" descr="metin, ekran görüntüsü, yazı tipi, sayı, numara içeren bir resim&#10;&#10;Açıklama otomatik olarak oluşturuldu">
            <a:extLst>
              <a:ext uri="{FF2B5EF4-FFF2-40B4-BE49-F238E27FC236}">
                <a16:creationId xmlns:a16="http://schemas.microsoft.com/office/drawing/2014/main" id="{6DDBCF78-AB3F-6919-DCE9-A7366BF3C0F9}"/>
              </a:ext>
            </a:extLst>
          </p:cNvPr>
          <p:cNvPicPr>
            <a:picLocks noChangeAspect="1"/>
          </p:cNvPicPr>
          <p:nvPr/>
        </p:nvPicPr>
        <p:blipFill rotWithShape="1">
          <a:blip r:embed="rId2"/>
          <a:srcRect t="3638" b="8888"/>
          <a:stretch/>
        </p:blipFill>
        <p:spPr>
          <a:xfrm>
            <a:off x="191084" y="171715"/>
            <a:ext cx="7812386" cy="3724422"/>
          </a:xfrm>
          <a:prstGeom prst="rect">
            <a:avLst/>
          </a:prstGeom>
        </p:spPr>
      </p:pic>
      <p:pic>
        <p:nvPicPr>
          <p:cNvPr id="9" name="Resim 8" descr="çizgi film, tasarım, sanat, çizim içeren bir resim&#10;&#10;Açıklama otomatik olarak oluşturuldu">
            <a:extLst>
              <a:ext uri="{FF2B5EF4-FFF2-40B4-BE49-F238E27FC236}">
                <a16:creationId xmlns:a16="http://schemas.microsoft.com/office/drawing/2014/main" id="{DF42774F-03B0-15C6-6E7A-6DC50DD00B63}"/>
              </a:ext>
            </a:extLst>
          </p:cNvPr>
          <p:cNvPicPr>
            <a:picLocks noChangeAspect="1"/>
          </p:cNvPicPr>
          <p:nvPr/>
        </p:nvPicPr>
        <p:blipFill rotWithShape="1">
          <a:blip r:embed="rId3"/>
          <a:srcRect t="5351" r="2" b="1559"/>
          <a:stretch/>
        </p:blipFill>
        <p:spPr>
          <a:xfrm>
            <a:off x="8195999" y="169254"/>
            <a:ext cx="3826711" cy="2066161"/>
          </a:xfrm>
          <a:prstGeom prst="rect">
            <a:avLst/>
          </a:prstGeom>
        </p:spPr>
      </p:pic>
      <p:pic>
        <p:nvPicPr>
          <p:cNvPr id="15" name="Resim 14" descr="metin içeren bir resim&#10;&#10;Açıklama otomatik olarak oluşturuldu">
            <a:extLst>
              <a:ext uri="{FF2B5EF4-FFF2-40B4-BE49-F238E27FC236}">
                <a16:creationId xmlns:a16="http://schemas.microsoft.com/office/drawing/2014/main" id="{5C7388EB-2D74-FC28-D208-317471F2B6CE}"/>
              </a:ext>
            </a:extLst>
          </p:cNvPr>
          <p:cNvPicPr>
            <a:picLocks noChangeAspect="1"/>
          </p:cNvPicPr>
          <p:nvPr/>
        </p:nvPicPr>
        <p:blipFill rotWithShape="1">
          <a:blip r:embed="rId4"/>
          <a:srcRect l="15967" r="12187"/>
          <a:stretch/>
        </p:blipFill>
        <p:spPr>
          <a:xfrm>
            <a:off x="191087" y="4070780"/>
            <a:ext cx="3808694" cy="2624098"/>
          </a:xfrm>
          <a:prstGeom prst="rect">
            <a:avLst/>
          </a:prstGeom>
        </p:spPr>
      </p:pic>
      <p:pic>
        <p:nvPicPr>
          <p:cNvPr id="7" name="Resim 6" descr="deri, cilt, et, yakın çekim, kişi, şahıs içeren bir resim&#10;&#10;Açıklama otomatik olarak oluşturuldu">
            <a:extLst>
              <a:ext uri="{FF2B5EF4-FFF2-40B4-BE49-F238E27FC236}">
                <a16:creationId xmlns:a16="http://schemas.microsoft.com/office/drawing/2014/main" id="{5FD263DE-4FF5-3936-8B00-5D4D08878F9F}"/>
              </a:ext>
            </a:extLst>
          </p:cNvPr>
          <p:cNvPicPr>
            <a:picLocks noChangeAspect="1"/>
          </p:cNvPicPr>
          <p:nvPr/>
        </p:nvPicPr>
        <p:blipFill rotWithShape="1">
          <a:blip r:embed="rId5"/>
          <a:srcRect l="6738"/>
          <a:stretch/>
        </p:blipFill>
        <p:spPr>
          <a:xfrm>
            <a:off x="4185626" y="4074509"/>
            <a:ext cx="3814183" cy="2605117"/>
          </a:xfrm>
          <a:prstGeom prst="rect">
            <a:avLst/>
          </a:prstGeom>
        </p:spPr>
      </p:pic>
      <p:pic>
        <p:nvPicPr>
          <p:cNvPr id="13" name="Resim 12" descr="deri, cilt, çivi, et, damar, toplar damar içeren bir resim&#10;&#10;Açıklama otomatik olarak oluşturuldu">
            <a:extLst>
              <a:ext uri="{FF2B5EF4-FFF2-40B4-BE49-F238E27FC236}">
                <a16:creationId xmlns:a16="http://schemas.microsoft.com/office/drawing/2014/main" id="{AEA22BFA-353C-FCAF-2058-B6BF9041FFFF}"/>
              </a:ext>
            </a:extLst>
          </p:cNvPr>
          <p:cNvPicPr>
            <a:picLocks noChangeAspect="1"/>
          </p:cNvPicPr>
          <p:nvPr/>
        </p:nvPicPr>
        <p:blipFill rotWithShape="1">
          <a:blip r:embed="rId6"/>
          <a:srcRect l="8932" r="2811" b="-4"/>
          <a:stretch/>
        </p:blipFill>
        <p:spPr>
          <a:xfrm>
            <a:off x="8179442" y="2391883"/>
            <a:ext cx="3826711" cy="2072296"/>
          </a:xfrm>
          <a:prstGeom prst="rect">
            <a:avLst/>
          </a:prstGeom>
        </p:spPr>
      </p:pic>
      <p:pic>
        <p:nvPicPr>
          <p:cNvPr id="11" name="İçerik Yer Tutucusu 10" descr="kişi, şahıs, iç mekan içeren bir resim&#10;&#10;Açıklama otomatik olarak oluşturuldu">
            <a:extLst>
              <a:ext uri="{FF2B5EF4-FFF2-40B4-BE49-F238E27FC236}">
                <a16:creationId xmlns:a16="http://schemas.microsoft.com/office/drawing/2014/main" id="{93D06813-7A61-CADC-4343-64ABC5CCF542}"/>
              </a:ext>
            </a:extLst>
          </p:cNvPr>
          <p:cNvPicPr>
            <a:picLocks noChangeAspect="1"/>
          </p:cNvPicPr>
          <p:nvPr/>
        </p:nvPicPr>
        <p:blipFill rotWithShape="1">
          <a:blip r:embed="rId7"/>
          <a:srcRect t="11830" r="-1" b="33046"/>
          <a:stretch/>
        </p:blipFill>
        <p:spPr>
          <a:xfrm>
            <a:off x="8193994" y="4620643"/>
            <a:ext cx="3826711" cy="2066908"/>
          </a:xfrm>
          <a:prstGeom prst="rect">
            <a:avLst/>
          </a:prstGeom>
        </p:spPr>
      </p:pic>
    </p:spTree>
    <p:extLst>
      <p:ext uri="{BB962C8B-B14F-4D97-AF65-F5344CB8AC3E}">
        <p14:creationId xmlns:p14="http://schemas.microsoft.com/office/powerpoint/2010/main" val="182116833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2595237-3721-C56F-4A42-B3CF35C83511}"/>
              </a:ext>
            </a:extLst>
          </p:cNvPr>
          <p:cNvSpPr>
            <a:spLocks noGrp="1"/>
          </p:cNvSpPr>
          <p:nvPr>
            <p:ph type="title"/>
          </p:nvPr>
        </p:nvSpPr>
        <p:spPr/>
        <p:txBody>
          <a:bodyPr>
            <a:normAutofit/>
          </a:bodyPr>
          <a:lstStyle/>
          <a:p>
            <a:r>
              <a:rPr lang="tr-TR" sz="4800" dirty="0"/>
              <a:t>Anneye danışmanlık;</a:t>
            </a:r>
            <a:endParaRPr lang="tr-TR" dirty="0"/>
          </a:p>
        </p:txBody>
      </p:sp>
      <p:sp>
        <p:nvSpPr>
          <p:cNvPr id="3" name="İçerik Yer Tutucusu 2">
            <a:extLst>
              <a:ext uri="{FF2B5EF4-FFF2-40B4-BE49-F238E27FC236}">
                <a16:creationId xmlns:a16="http://schemas.microsoft.com/office/drawing/2014/main" id="{05AC69E4-29E1-6ECE-27CB-8B5A455587A7}"/>
              </a:ext>
            </a:extLst>
          </p:cNvPr>
          <p:cNvSpPr>
            <a:spLocks noGrp="1"/>
          </p:cNvSpPr>
          <p:nvPr>
            <p:ph idx="1"/>
          </p:nvPr>
        </p:nvSpPr>
        <p:spPr/>
        <p:txBody>
          <a:bodyPr/>
          <a:lstStyle/>
          <a:p>
            <a:pPr lvl="1"/>
            <a:r>
              <a:rPr lang="tr-TR" sz="1700" dirty="0"/>
              <a:t>Emzirme</a:t>
            </a:r>
          </a:p>
          <a:p>
            <a:pPr lvl="1"/>
            <a:r>
              <a:rPr lang="tr-TR" sz="1700" dirty="0"/>
              <a:t>Göbek bakımı</a:t>
            </a:r>
          </a:p>
          <a:p>
            <a:pPr lvl="1"/>
            <a:r>
              <a:rPr lang="tr-TR" sz="1700" dirty="0"/>
              <a:t>Bebek bakımı</a:t>
            </a:r>
          </a:p>
          <a:p>
            <a:pPr lvl="1"/>
            <a:r>
              <a:rPr lang="tr-TR" sz="1700" dirty="0"/>
              <a:t>Bebekle sağlıklı iletişim </a:t>
            </a:r>
          </a:p>
          <a:p>
            <a:pPr lvl="1"/>
            <a:r>
              <a:rPr lang="tr-TR" sz="1700" dirty="0"/>
              <a:t>Uyku </a:t>
            </a:r>
          </a:p>
          <a:p>
            <a:pPr lvl="1"/>
            <a:r>
              <a:rPr lang="tr-TR" sz="1700" dirty="0"/>
              <a:t>El yıkama</a:t>
            </a:r>
          </a:p>
          <a:p>
            <a:pPr lvl="1"/>
            <a:r>
              <a:rPr lang="tr-TR" sz="1700" dirty="0"/>
              <a:t>Aşılamanın önemi ve hastalıklardan korunma, </a:t>
            </a:r>
          </a:p>
          <a:p>
            <a:pPr lvl="1"/>
            <a:r>
              <a:rPr lang="tr-TR" sz="1700" b="1" dirty="0"/>
              <a:t>Doktora hemen başvurmayı gerektiren durumlar </a:t>
            </a:r>
            <a:r>
              <a:rPr lang="tr-TR" sz="1700" dirty="0"/>
              <a:t>(ateş, iyi emmeme, kusma, ishal, sarılık, uykuya meyil, </a:t>
            </a:r>
            <a:r>
              <a:rPr lang="tr-TR" sz="1700" dirty="0" err="1"/>
              <a:t>vs</a:t>
            </a:r>
            <a:r>
              <a:rPr lang="tr-TR" sz="1700" dirty="0"/>
              <a:t>) </a:t>
            </a:r>
          </a:p>
          <a:p>
            <a:pPr lvl="1"/>
            <a:r>
              <a:rPr lang="tr-TR" sz="1700" dirty="0">
                <a:cs typeface="Times New Roman" panose="02020603050405020304" pitchFamily="18" charset="0"/>
              </a:rPr>
              <a:t>Ailenin soruları varsa yanıtlanmalı ve ilgili broşürler verilmeli</a:t>
            </a:r>
          </a:p>
          <a:p>
            <a:endParaRPr lang="tr-TR" dirty="0"/>
          </a:p>
        </p:txBody>
      </p:sp>
    </p:spTree>
    <p:extLst>
      <p:ext uri="{BB962C8B-B14F-4D97-AF65-F5344CB8AC3E}">
        <p14:creationId xmlns:p14="http://schemas.microsoft.com/office/powerpoint/2010/main" val="221014477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009E310-C7C2-4F23-B466-4417C8ED3B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gradFill>
            <a:gsLst>
              <a:gs pos="0">
                <a:schemeClr val="bg2">
                  <a:tint val="90000"/>
                  <a:shade val="92000"/>
                  <a:satMod val="160000"/>
                </a:schemeClr>
              </a:gs>
              <a:gs pos="77000">
                <a:schemeClr val="bg2">
                  <a:tint val="100000"/>
                  <a:shade val="73000"/>
                  <a:satMod val="155000"/>
                </a:schemeClr>
              </a:gs>
              <a:gs pos="100000">
                <a:schemeClr val="bg2">
                  <a:tint val="100000"/>
                  <a:shade val="67000"/>
                  <a:satMod val="14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 name="Rectangle 9">
            <a:extLst>
              <a:ext uri="{FF2B5EF4-FFF2-40B4-BE49-F238E27FC236}">
                <a16:creationId xmlns:a16="http://schemas.microsoft.com/office/drawing/2014/main" id="{51A4F4A1-146B-4D29-852A-F609966797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blipFill dpi="0" rotWithShape="1">
            <a:blip r:embed="rId2">
              <a:alphaModFix amt="45000"/>
              <a:duotone>
                <a:schemeClr val="accent1">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tr-TR"/>
          </a:p>
        </p:txBody>
      </p:sp>
      <p:sp>
        <p:nvSpPr>
          <p:cNvPr id="12" name="Rectangle 11">
            <a:extLst>
              <a:ext uri="{FF2B5EF4-FFF2-40B4-BE49-F238E27FC236}">
                <a16:creationId xmlns:a16="http://schemas.microsoft.com/office/drawing/2014/main" id="{A4C31FF5-F97E-4082-BFC5-A880DB9F3F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01150" y="457200"/>
            <a:ext cx="8533646" cy="5943603"/>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txBody>
          <a:bodyPr/>
          <a:lstStyle/>
          <a:p>
            <a:endParaRPr lang="tr-TR"/>
          </a:p>
        </p:txBody>
      </p:sp>
      <p:sp>
        <p:nvSpPr>
          <p:cNvPr id="14" name="Rectangle 13">
            <a:extLst>
              <a:ext uri="{FF2B5EF4-FFF2-40B4-BE49-F238E27FC236}">
                <a16:creationId xmlns:a16="http://schemas.microsoft.com/office/drawing/2014/main" id="{6015B4CE-42DE-4E9B-B800-B5B8142E6F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72467" y="621793"/>
            <a:ext cx="8198780" cy="5614416"/>
          </a:xfrm>
          <a:prstGeom prst="rect">
            <a:avLst/>
          </a:prstGeom>
          <a:noFill/>
          <a:ln w="6350" cap="sq" cmpd="sng" algn="ctr">
            <a:solidFill>
              <a:schemeClr val="tx1">
                <a:lumMod val="75000"/>
                <a:lumOff val="25000"/>
              </a:schemeClr>
            </a:solidFill>
            <a:prstDash val="solid"/>
            <a:miter lim="800000"/>
          </a:ln>
          <a:effectLst/>
        </p:spPr>
        <p:txBody>
          <a:bodyPr/>
          <a:lstStyle/>
          <a:p>
            <a:endParaRPr lang="tr-TR"/>
          </a:p>
        </p:txBody>
      </p:sp>
      <p:sp>
        <p:nvSpPr>
          <p:cNvPr id="2" name="Başlık 1">
            <a:extLst>
              <a:ext uri="{FF2B5EF4-FFF2-40B4-BE49-F238E27FC236}">
                <a16:creationId xmlns:a16="http://schemas.microsoft.com/office/drawing/2014/main" id="{613DDF12-E41E-F266-B316-AF6801F65643}"/>
              </a:ext>
            </a:extLst>
          </p:cNvPr>
          <p:cNvSpPr>
            <a:spLocks noGrp="1"/>
          </p:cNvSpPr>
          <p:nvPr>
            <p:ph type="title"/>
          </p:nvPr>
        </p:nvSpPr>
        <p:spPr>
          <a:xfrm>
            <a:off x="3844616" y="881210"/>
            <a:ext cx="7417925" cy="1517035"/>
          </a:xfrm>
        </p:spPr>
        <p:txBody>
          <a:bodyPr>
            <a:normAutofit/>
          </a:bodyPr>
          <a:lstStyle/>
          <a:p>
            <a:r>
              <a:rPr lang="tr-TR" dirty="0">
                <a:solidFill>
                  <a:schemeClr val="tx1">
                    <a:lumMod val="75000"/>
                    <a:lumOff val="25000"/>
                  </a:schemeClr>
                </a:solidFill>
              </a:rPr>
              <a:t>Lohusa izlemi</a:t>
            </a:r>
          </a:p>
        </p:txBody>
      </p:sp>
      <p:sp>
        <p:nvSpPr>
          <p:cNvPr id="3" name="İçerik Yer Tutucusu 2">
            <a:extLst>
              <a:ext uri="{FF2B5EF4-FFF2-40B4-BE49-F238E27FC236}">
                <a16:creationId xmlns:a16="http://schemas.microsoft.com/office/drawing/2014/main" id="{1A4EF09F-1377-3E70-A04E-A1FBE21CA921}"/>
              </a:ext>
            </a:extLst>
          </p:cNvPr>
          <p:cNvSpPr>
            <a:spLocks noGrp="1"/>
          </p:cNvSpPr>
          <p:nvPr>
            <p:ph idx="1"/>
          </p:nvPr>
        </p:nvSpPr>
        <p:spPr>
          <a:xfrm>
            <a:off x="3844616" y="2626840"/>
            <a:ext cx="7245103" cy="3131777"/>
          </a:xfrm>
        </p:spPr>
        <p:txBody>
          <a:bodyPr>
            <a:normAutofit/>
          </a:bodyPr>
          <a:lstStyle/>
          <a:p>
            <a:r>
              <a:rPr lang="tr-TR">
                <a:solidFill>
                  <a:schemeClr val="tx1">
                    <a:lumMod val="75000"/>
                    <a:lumOff val="25000"/>
                  </a:schemeClr>
                </a:solidFill>
              </a:rPr>
              <a:t>Annenin kendisi için Demir ve D vitamini kullanımı</a:t>
            </a:r>
          </a:p>
          <a:p>
            <a:r>
              <a:rPr lang="tr-TR">
                <a:solidFill>
                  <a:schemeClr val="tx1">
                    <a:lumMod val="75000"/>
                    <a:lumOff val="25000"/>
                  </a:schemeClr>
                </a:solidFill>
              </a:rPr>
              <a:t>Hemoglobin ölçümü </a:t>
            </a:r>
          </a:p>
          <a:p>
            <a:r>
              <a:rPr lang="tr-TR">
                <a:solidFill>
                  <a:schemeClr val="tx1">
                    <a:lumMod val="75000"/>
                    <a:lumOff val="25000"/>
                  </a:schemeClr>
                </a:solidFill>
              </a:rPr>
              <a:t>Kan basıncı ölçümü </a:t>
            </a:r>
          </a:p>
          <a:p>
            <a:r>
              <a:rPr lang="tr-TR">
                <a:solidFill>
                  <a:schemeClr val="tx1">
                    <a:lumMod val="75000"/>
                    <a:lumOff val="25000"/>
                  </a:schemeClr>
                </a:solidFill>
              </a:rPr>
              <a:t>Ateş ölçümü </a:t>
            </a:r>
          </a:p>
          <a:p>
            <a:r>
              <a:rPr lang="tr-TR">
                <a:solidFill>
                  <a:schemeClr val="tx1">
                    <a:lumMod val="75000"/>
                    <a:lumOff val="25000"/>
                  </a:schemeClr>
                </a:solidFill>
              </a:rPr>
              <a:t>Kanama kontrolü </a:t>
            </a:r>
          </a:p>
          <a:p>
            <a:r>
              <a:rPr lang="tr-TR">
                <a:solidFill>
                  <a:schemeClr val="tx1">
                    <a:lumMod val="75000"/>
                    <a:lumOff val="25000"/>
                  </a:schemeClr>
                </a:solidFill>
              </a:rPr>
              <a:t>Anneye aile planlaması danışmanlığı</a:t>
            </a:r>
          </a:p>
          <a:p>
            <a:pPr marL="0" indent="0">
              <a:buNone/>
            </a:pPr>
            <a:r>
              <a:rPr lang="tr-TR">
                <a:solidFill>
                  <a:schemeClr val="tx1">
                    <a:lumMod val="75000"/>
                    <a:lumOff val="25000"/>
                  </a:schemeClr>
                </a:solidFill>
                <a:sym typeface="Wingdings" panose="05000000000000000000" pitchFamily="2" charset="2"/>
              </a:rPr>
              <a:t> Aklında soru işaretleri varsa yanıtlamak!</a:t>
            </a:r>
            <a:endParaRPr lang="tr-TR">
              <a:solidFill>
                <a:schemeClr val="tx1">
                  <a:lumMod val="75000"/>
                  <a:lumOff val="25000"/>
                </a:schemeClr>
              </a:solidFill>
            </a:endParaRPr>
          </a:p>
          <a:p>
            <a:endParaRPr lang="tr-TR">
              <a:solidFill>
                <a:schemeClr val="tx1">
                  <a:lumMod val="75000"/>
                  <a:lumOff val="25000"/>
                </a:schemeClr>
              </a:solidFill>
            </a:endParaRPr>
          </a:p>
        </p:txBody>
      </p:sp>
    </p:spTree>
    <p:extLst>
      <p:ext uri="{BB962C8B-B14F-4D97-AF65-F5344CB8AC3E}">
        <p14:creationId xmlns:p14="http://schemas.microsoft.com/office/powerpoint/2010/main" val="189720185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F806309-536E-A65F-0A93-9EDD84DCF5A1}"/>
              </a:ext>
            </a:extLst>
          </p:cNvPr>
          <p:cNvSpPr>
            <a:spLocks noGrp="1"/>
          </p:cNvSpPr>
          <p:nvPr>
            <p:ph type="title"/>
          </p:nvPr>
        </p:nvSpPr>
        <p:spPr/>
        <p:txBody>
          <a:bodyPr>
            <a:normAutofit/>
          </a:bodyPr>
          <a:lstStyle/>
          <a:p>
            <a:r>
              <a:rPr lang="tr-TR" sz="2400" dirty="0"/>
              <a:t>D vitamini desteği</a:t>
            </a:r>
          </a:p>
        </p:txBody>
      </p:sp>
      <p:sp>
        <p:nvSpPr>
          <p:cNvPr id="3" name="İçerik Yer Tutucusu 2">
            <a:extLst>
              <a:ext uri="{FF2B5EF4-FFF2-40B4-BE49-F238E27FC236}">
                <a16:creationId xmlns:a16="http://schemas.microsoft.com/office/drawing/2014/main" id="{0B5AB57D-6C5E-1A0A-3213-7AACF23F392C}"/>
              </a:ext>
            </a:extLst>
          </p:cNvPr>
          <p:cNvSpPr>
            <a:spLocks noGrp="1"/>
          </p:cNvSpPr>
          <p:nvPr>
            <p:ph idx="1"/>
          </p:nvPr>
        </p:nvSpPr>
        <p:spPr/>
        <p:txBody>
          <a:bodyPr/>
          <a:lstStyle/>
          <a:p>
            <a:pPr>
              <a:buFont typeface="Wingdings" panose="05000000000000000000" pitchFamily="2" charset="2"/>
              <a:buChar char="Ø"/>
            </a:pPr>
            <a:r>
              <a:rPr lang="tr-TR" dirty="0"/>
              <a:t>Bütün yeni doğanlara beslenme biçimine bakılmaksızın yaşamın ilk gününden itibaren günde 400 ünite D vitamini ağızdan verilmeli</a:t>
            </a:r>
          </a:p>
          <a:p>
            <a:pPr>
              <a:buFont typeface="Wingdings" panose="05000000000000000000" pitchFamily="2" charset="2"/>
              <a:buChar char="Ø"/>
            </a:pPr>
            <a:r>
              <a:rPr lang="tr-TR" dirty="0"/>
              <a:t>D vitamini </a:t>
            </a:r>
            <a:r>
              <a:rPr lang="tr-TR" dirty="0" err="1"/>
              <a:t>preperatları</a:t>
            </a:r>
            <a:r>
              <a:rPr lang="tr-TR" dirty="0"/>
              <a:t> (400U/3damla) Sağlık Bakanlığı tarafından sağlanmakta ve Aile Hekimlerince dağıtılmakta</a:t>
            </a:r>
          </a:p>
          <a:p>
            <a:pPr>
              <a:buFont typeface="Wingdings" panose="05000000000000000000" pitchFamily="2" charset="2"/>
              <a:buChar char="Ø"/>
            </a:pPr>
            <a:r>
              <a:rPr lang="tr-TR" dirty="0"/>
              <a:t>Bir yaşından sonraki dönem için D vitamini ihtiyacı günde 600 ünite </a:t>
            </a:r>
          </a:p>
          <a:p>
            <a:pPr>
              <a:buFont typeface="Wingdings" panose="05000000000000000000" pitchFamily="2" charset="2"/>
              <a:buChar char="Ø"/>
            </a:pPr>
            <a:r>
              <a:rPr lang="tr-TR" dirty="0" err="1"/>
              <a:t>Fontanelin</a:t>
            </a:r>
            <a:r>
              <a:rPr lang="tr-TR" dirty="0"/>
              <a:t> erken kapanması ya da </a:t>
            </a:r>
            <a:r>
              <a:rPr lang="tr-TR" dirty="0" err="1"/>
              <a:t>fontanel</a:t>
            </a:r>
            <a:r>
              <a:rPr lang="tr-TR" dirty="0"/>
              <a:t> küçüklüğü gibi nedenlerle D vitamini profilaksisinin bırakılmasına gerek yok</a:t>
            </a:r>
          </a:p>
        </p:txBody>
      </p:sp>
    </p:spTree>
    <p:extLst>
      <p:ext uri="{BB962C8B-B14F-4D97-AF65-F5344CB8AC3E}">
        <p14:creationId xmlns:p14="http://schemas.microsoft.com/office/powerpoint/2010/main" val="32039495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7455F7F3-3A58-4BBB-95C7-CF706F9FFA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3AE3D314-6F93-4D91-8C0F-E92657F465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4419599" cy="6382512"/>
          </a:xfrm>
          <a:prstGeom prst="rect">
            <a:avLst/>
          </a:prstGeom>
          <a:solidFill>
            <a:schemeClr val="bg2"/>
          </a:solidFill>
          <a:ln w="6350" cap="flat" cmpd="sng" algn="ctr">
            <a:noFill/>
            <a:prstDash val="solid"/>
          </a:ln>
          <a:effectLst>
            <a:softEdge rad="0"/>
          </a:effectLst>
        </p:spPr>
        <p:txBody>
          <a:bodyPr/>
          <a:lstStyle/>
          <a:p>
            <a:endParaRPr lang="tr-TR"/>
          </a:p>
        </p:txBody>
      </p:sp>
      <p:sp>
        <p:nvSpPr>
          <p:cNvPr id="2" name="Başlık 1">
            <a:extLst>
              <a:ext uri="{FF2B5EF4-FFF2-40B4-BE49-F238E27FC236}">
                <a16:creationId xmlns:a16="http://schemas.microsoft.com/office/drawing/2014/main" id="{2EFD7887-4222-E6F3-CDB9-76A04B90572A}"/>
              </a:ext>
            </a:extLst>
          </p:cNvPr>
          <p:cNvSpPr>
            <a:spLocks noGrp="1"/>
          </p:cNvSpPr>
          <p:nvPr>
            <p:ph type="title"/>
          </p:nvPr>
        </p:nvSpPr>
        <p:spPr>
          <a:xfrm>
            <a:off x="573409" y="559477"/>
            <a:ext cx="3765200" cy="5709931"/>
          </a:xfrm>
        </p:spPr>
        <p:txBody>
          <a:bodyPr>
            <a:normAutofit/>
          </a:bodyPr>
          <a:lstStyle/>
          <a:p>
            <a:pPr algn="ctr"/>
            <a:r>
              <a:rPr lang="tr-TR"/>
              <a:t>SAĞLAM ÇOCUK İZLEM SIKLIĞI</a:t>
            </a:r>
          </a:p>
        </p:txBody>
      </p:sp>
      <p:graphicFrame>
        <p:nvGraphicFramePr>
          <p:cNvPr id="12" name="İçerik Yer Tutucusu 2">
            <a:extLst>
              <a:ext uri="{FF2B5EF4-FFF2-40B4-BE49-F238E27FC236}">
                <a16:creationId xmlns:a16="http://schemas.microsoft.com/office/drawing/2014/main" id="{0B57B67C-3A2F-5F39-F100-79B1E896D956}"/>
              </a:ext>
            </a:extLst>
          </p:cNvPr>
          <p:cNvGraphicFramePr>
            <a:graphicFrameLocks noGrp="1"/>
          </p:cNvGraphicFramePr>
          <p:nvPr>
            <p:ph idx="1"/>
            <p:extLst>
              <p:ext uri="{D42A27DB-BD31-4B8C-83A1-F6EECF244321}">
                <p14:modId xmlns:p14="http://schemas.microsoft.com/office/powerpoint/2010/main" val="3702919132"/>
              </p:ext>
            </p:extLst>
          </p:nvPr>
        </p:nvGraphicFramePr>
        <p:xfrm>
          <a:off x="5478124" y="800947"/>
          <a:ext cx="5906181" cy="523071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4594482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9613B9C-4802-CAD6-4276-BC9EFD358A20}"/>
              </a:ext>
            </a:extLst>
          </p:cNvPr>
          <p:cNvSpPr>
            <a:spLocks noGrp="1"/>
          </p:cNvSpPr>
          <p:nvPr>
            <p:ph type="title"/>
          </p:nvPr>
        </p:nvSpPr>
        <p:spPr>
          <a:xfrm>
            <a:off x="1066800" y="642594"/>
            <a:ext cx="10058400" cy="1371600"/>
          </a:xfrm>
        </p:spPr>
        <p:txBody>
          <a:bodyPr>
            <a:normAutofit/>
          </a:bodyPr>
          <a:lstStyle/>
          <a:p>
            <a:r>
              <a:rPr lang="es-ES" sz="4400" dirty="0"/>
              <a:t>15.-</a:t>
            </a:r>
            <a:r>
              <a:rPr lang="tr-TR" sz="4400" dirty="0"/>
              <a:t> </a:t>
            </a:r>
            <a:r>
              <a:rPr lang="es-ES" sz="4400" dirty="0"/>
              <a:t>41. GÜN ve 2. AY </a:t>
            </a:r>
            <a:r>
              <a:rPr lang="tr-TR" sz="4400" dirty="0"/>
              <a:t>İ</a:t>
            </a:r>
            <a:r>
              <a:rPr lang="es-ES" sz="4400" dirty="0"/>
              <a:t>ZLEMLER</a:t>
            </a:r>
            <a:r>
              <a:rPr lang="tr-TR" sz="4400" dirty="0"/>
              <a:t>İ</a:t>
            </a:r>
            <a:r>
              <a:rPr lang="es-ES" sz="4400" dirty="0"/>
              <a:t> </a:t>
            </a:r>
            <a:endParaRPr lang="tr-TR" sz="4400" dirty="0"/>
          </a:p>
        </p:txBody>
      </p:sp>
      <p:pic>
        <p:nvPicPr>
          <p:cNvPr id="4" name="Graphic 6" descr="Daily Calendar">
            <a:extLst>
              <a:ext uri="{FF2B5EF4-FFF2-40B4-BE49-F238E27FC236}">
                <a16:creationId xmlns:a16="http://schemas.microsoft.com/office/drawing/2014/main" id="{82208946-1FF3-139F-73CB-675F226569D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54352" y="2467985"/>
            <a:ext cx="3019646" cy="3019646"/>
          </a:xfrm>
          <a:prstGeom prst="rect">
            <a:avLst/>
          </a:prstGeom>
        </p:spPr>
      </p:pic>
      <p:sp>
        <p:nvSpPr>
          <p:cNvPr id="3" name="İçerik Yer Tutucusu 2">
            <a:extLst>
              <a:ext uri="{FF2B5EF4-FFF2-40B4-BE49-F238E27FC236}">
                <a16:creationId xmlns:a16="http://schemas.microsoft.com/office/drawing/2014/main" id="{BD605E4D-2819-06B6-06AB-F8EED4DA1363}"/>
              </a:ext>
            </a:extLst>
          </p:cNvPr>
          <p:cNvSpPr>
            <a:spLocks noGrp="1"/>
          </p:cNvSpPr>
          <p:nvPr>
            <p:ph idx="1"/>
          </p:nvPr>
        </p:nvSpPr>
        <p:spPr>
          <a:xfrm>
            <a:off x="4637165" y="2103120"/>
            <a:ext cx="6488035" cy="3931920"/>
          </a:xfrm>
        </p:spPr>
        <p:txBody>
          <a:bodyPr>
            <a:normAutofit/>
          </a:bodyPr>
          <a:lstStyle/>
          <a:p>
            <a:r>
              <a:rPr lang="tr-TR" dirty="0"/>
              <a:t>Kayıt sisteminde eksik bilgileri tamamla</a:t>
            </a:r>
          </a:p>
          <a:p>
            <a:r>
              <a:rPr lang="tr-TR" b="1" dirty="0"/>
              <a:t>Aşırı ağlama</a:t>
            </a:r>
          </a:p>
          <a:p>
            <a:r>
              <a:rPr lang="tr-TR" dirty="0"/>
              <a:t>Aşıları sorgula, eksikse tamamla</a:t>
            </a:r>
          </a:p>
          <a:p>
            <a:r>
              <a:rPr lang="tr-TR" dirty="0"/>
              <a:t>Yenidoğan taramalarını sorgula</a:t>
            </a:r>
          </a:p>
          <a:p>
            <a:r>
              <a:rPr lang="tr-TR" dirty="0"/>
              <a:t>D vitamini kullanma durumu</a:t>
            </a:r>
          </a:p>
        </p:txBody>
      </p:sp>
    </p:spTree>
    <p:extLst>
      <p:ext uri="{BB962C8B-B14F-4D97-AF65-F5344CB8AC3E}">
        <p14:creationId xmlns:p14="http://schemas.microsoft.com/office/powerpoint/2010/main" val="227526377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BCEF71-D638-91CA-DBDB-3BAA5BA73577}"/>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938AF003-25CF-F6A3-DE2D-F0487EF9B066}"/>
              </a:ext>
            </a:extLst>
          </p:cNvPr>
          <p:cNvSpPr>
            <a:spLocks noGrp="1"/>
          </p:cNvSpPr>
          <p:nvPr>
            <p:ph type="title"/>
          </p:nvPr>
        </p:nvSpPr>
        <p:spPr/>
        <p:txBody>
          <a:bodyPr>
            <a:normAutofit/>
          </a:bodyPr>
          <a:lstStyle/>
          <a:p>
            <a:r>
              <a:rPr lang="es-ES" sz="4400" dirty="0"/>
              <a:t>15.-</a:t>
            </a:r>
            <a:r>
              <a:rPr lang="tr-TR" sz="4400" dirty="0"/>
              <a:t> </a:t>
            </a:r>
            <a:r>
              <a:rPr lang="es-ES" sz="4400" dirty="0"/>
              <a:t>41. GÜN ve 2. AY </a:t>
            </a:r>
            <a:r>
              <a:rPr lang="tr-TR" sz="4400" dirty="0"/>
              <a:t>İ</a:t>
            </a:r>
            <a:r>
              <a:rPr lang="es-ES" sz="4400" dirty="0"/>
              <a:t>ZLEMLER</a:t>
            </a:r>
            <a:r>
              <a:rPr lang="tr-TR" sz="4400" dirty="0"/>
              <a:t>İ</a:t>
            </a:r>
            <a:r>
              <a:rPr lang="es-ES" sz="4400" dirty="0"/>
              <a:t> </a:t>
            </a:r>
            <a:endParaRPr lang="tr-TR" sz="4400" dirty="0"/>
          </a:p>
        </p:txBody>
      </p:sp>
      <p:sp>
        <p:nvSpPr>
          <p:cNvPr id="3" name="İçerik Yer Tutucusu 2">
            <a:extLst>
              <a:ext uri="{FF2B5EF4-FFF2-40B4-BE49-F238E27FC236}">
                <a16:creationId xmlns:a16="http://schemas.microsoft.com/office/drawing/2014/main" id="{7465DA89-4338-3779-FDC9-9E604B6583D4}"/>
              </a:ext>
            </a:extLst>
          </p:cNvPr>
          <p:cNvSpPr>
            <a:spLocks noGrp="1"/>
          </p:cNvSpPr>
          <p:nvPr>
            <p:ph idx="1"/>
          </p:nvPr>
        </p:nvSpPr>
        <p:spPr/>
        <p:txBody>
          <a:bodyPr/>
          <a:lstStyle/>
          <a:p>
            <a:pPr marL="0" indent="0">
              <a:buNone/>
            </a:pPr>
            <a:r>
              <a:rPr lang="tr-TR" b="1" dirty="0"/>
              <a:t>Bebeğe tam bir sistemik muayene </a:t>
            </a:r>
          </a:p>
          <a:p>
            <a:r>
              <a:rPr lang="tr-TR" dirty="0"/>
              <a:t>Baş çevresi, boy ölçümü, </a:t>
            </a:r>
            <a:r>
              <a:rPr lang="tr-TR" dirty="0" err="1"/>
              <a:t>persentil</a:t>
            </a:r>
            <a:r>
              <a:rPr lang="tr-TR" dirty="0"/>
              <a:t> eğrisindeki durumu</a:t>
            </a:r>
          </a:p>
          <a:p>
            <a:r>
              <a:rPr lang="tr-TR" dirty="0" err="1"/>
              <a:t>Fontanel</a:t>
            </a:r>
            <a:r>
              <a:rPr lang="tr-TR" dirty="0"/>
              <a:t> kontrolü </a:t>
            </a:r>
            <a:r>
              <a:rPr lang="tr-TR" dirty="0">
                <a:sym typeface="Wingdings" panose="05000000000000000000" pitchFamily="2" charset="2"/>
              </a:rPr>
              <a:t> arka </a:t>
            </a:r>
            <a:r>
              <a:rPr lang="tr-TR" dirty="0" err="1">
                <a:sym typeface="Wingdings" panose="05000000000000000000" pitchFamily="2" charset="2"/>
              </a:rPr>
              <a:t>fontanel</a:t>
            </a:r>
            <a:r>
              <a:rPr lang="tr-TR" dirty="0">
                <a:sym typeface="Wingdings" panose="05000000000000000000" pitchFamily="2" charset="2"/>
              </a:rPr>
              <a:t> 6-8 hafta arası kapanır</a:t>
            </a:r>
            <a:endParaRPr lang="tr-TR" dirty="0"/>
          </a:p>
          <a:p>
            <a:r>
              <a:rPr lang="tr-TR" dirty="0"/>
              <a:t>Bebeğin genel görünümüne bakın</a:t>
            </a:r>
          </a:p>
          <a:p>
            <a:r>
              <a:rPr lang="tr-TR" dirty="0"/>
              <a:t>Doğuştan bir anomali</a:t>
            </a:r>
          </a:p>
          <a:p>
            <a:r>
              <a:rPr lang="tr-TR" dirty="0"/>
              <a:t>Solunum ve kardiyak muayene, nabızlar </a:t>
            </a:r>
          </a:p>
          <a:p>
            <a:r>
              <a:rPr lang="tr-TR" dirty="0"/>
              <a:t>Reflekslerin kontrolü</a:t>
            </a:r>
          </a:p>
          <a:p>
            <a:r>
              <a:rPr lang="tr-TR" dirty="0"/>
              <a:t>İşitme ve görme değerlendirmesi</a:t>
            </a:r>
          </a:p>
          <a:p>
            <a:r>
              <a:rPr lang="tr-TR" dirty="0"/>
              <a:t>Üreme organları</a:t>
            </a:r>
          </a:p>
          <a:p>
            <a:r>
              <a:rPr lang="tr-TR" dirty="0"/>
              <a:t>İdrar yolu enfeksiyonu varlığı</a:t>
            </a:r>
          </a:p>
        </p:txBody>
      </p:sp>
    </p:spTree>
    <p:extLst>
      <p:ext uri="{BB962C8B-B14F-4D97-AF65-F5344CB8AC3E}">
        <p14:creationId xmlns:p14="http://schemas.microsoft.com/office/powerpoint/2010/main" val="239357295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124AC0C-AD0E-D176-7B4F-1DA621C6B54D}"/>
              </a:ext>
            </a:extLst>
          </p:cNvPr>
          <p:cNvSpPr>
            <a:spLocks noGrp="1"/>
          </p:cNvSpPr>
          <p:nvPr>
            <p:ph type="title"/>
          </p:nvPr>
        </p:nvSpPr>
        <p:spPr/>
        <p:txBody>
          <a:bodyPr>
            <a:normAutofit/>
          </a:bodyPr>
          <a:lstStyle/>
          <a:p>
            <a:r>
              <a:rPr lang="tr-TR" sz="3200" b="1" dirty="0"/>
              <a:t>41. Gün izleminde GKD taraması;</a:t>
            </a:r>
          </a:p>
        </p:txBody>
      </p:sp>
      <p:sp>
        <p:nvSpPr>
          <p:cNvPr id="3" name="İçerik Yer Tutucusu 2">
            <a:extLst>
              <a:ext uri="{FF2B5EF4-FFF2-40B4-BE49-F238E27FC236}">
                <a16:creationId xmlns:a16="http://schemas.microsoft.com/office/drawing/2014/main" id="{97A1F5DA-FE9F-EB2A-F170-743EECC0566F}"/>
              </a:ext>
            </a:extLst>
          </p:cNvPr>
          <p:cNvSpPr>
            <a:spLocks noGrp="1"/>
          </p:cNvSpPr>
          <p:nvPr>
            <p:ph idx="1"/>
          </p:nvPr>
        </p:nvSpPr>
        <p:spPr/>
        <p:txBody>
          <a:bodyPr/>
          <a:lstStyle/>
          <a:p>
            <a:r>
              <a:rPr lang="tr-TR" dirty="0"/>
              <a:t>Kalçayı oluşturan yapıların </a:t>
            </a:r>
            <a:r>
              <a:rPr lang="tr-TR" dirty="0" err="1"/>
              <a:t>intrauterin</a:t>
            </a:r>
            <a:r>
              <a:rPr lang="tr-TR" dirty="0"/>
              <a:t> oluşumları sırasında ya da çeşitli nedenlerle sonradan yapısal bozulma gösterdiği dinamik bir hastalık</a:t>
            </a:r>
          </a:p>
        </p:txBody>
      </p:sp>
      <p:pic>
        <p:nvPicPr>
          <p:cNvPr id="5" name="Resim 4">
            <a:extLst>
              <a:ext uri="{FF2B5EF4-FFF2-40B4-BE49-F238E27FC236}">
                <a16:creationId xmlns:a16="http://schemas.microsoft.com/office/drawing/2014/main" id="{37091E05-96A3-C3D3-1A37-37D0EC869E73}"/>
              </a:ext>
            </a:extLst>
          </p:cNvPr>
          <p:cNvPicPr>
            <a:picLocks noChangeAspect="1"/>
          </p:cNvPicPr>
          <p:nvPr/>
        </p:nvPicPr>
        <p:blipFill>
          <a:blip r:embed="rId2"/>
          <a:stretch>
            <a:fillRect/>
          </a:stretch>
        </p:blipFill>
        <p:spPr>
          <a:xfrm>
            <a:off x="2642126" y="2857376"/>
            <a:ext cx="6907748" cy="3266590"/>
          </a:xfrm>
          <a:prstGeom prst="rect">
            <a:avLst/>
          </a:prstGeom>
        </p:spPr>
      </p:pic>
    </p:spTree>
    <p:extLst>
      <p:ext uri="{BB962C8B-B14F-4D97-AF65-F5344CB8AC3E}">
        <p14:creationId xmlns:p14="http://schemas.microsoft.com/office/powerpoint/2010/main" val="243975513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aşlık 5">
            <a:extLst>
              <a:ext uri="{FF2B5EF4-FFF2-40B4-BE49-F238E27FC236}">
                <a16:creationId xmlns:a16="http://schemas.microsoft.com/office/drawing/2014/main" id="{D3F5B916-8B47-DF42-5A2F-35C65493CEE9}"/>
              </a:ext>
            </a:extLst>
          </p:cNvPr>
          <p:cNvSpPr>
            <a:spLocks noGrp="1"/>
          </p:cNvSpPr>
          <p:nvPr>
            <p:ph type="title"/>
          </p:nvPr>
        </p:nvSpPr>
        <p:spPr>
          <a:xfrm>
            <a:off x="1066800" y="3211829"/>
            <a:ext cx="10058400" cy="593109"/>
          </a:xfrm>
        </p:spPr>
        <p:txBody>
          <a:bodyPr>
            <a:normAutofit fontScale="90000"/>
          </a:bodyPr>
          <a:lstStyle/>
          <a:p>
            <a:r>
              <a:rPr lang="tr-TR" sz="1800" dirty="0"/>
              <a:t>Her iki test de başparmaklar uyluk </a:t>
            </a:r>
            <a:r>
              <a:rPr lang="tr-TR" sz="1800" dirty="0" err="1"/>
              <a:t>inferomedialinde</a:t>
            </a:r>
            <a:r>
              <a:rPr lang="tr-TR" sz="1800" dirty="0"/>
              <a:t>, ikinci ve üçüncü parmaklar büyük </a:t>
            </a:r>
            <a:r>
              <a:rPr lang="tr-TR" sz="1800" dirty="0" err="1"/>
              <a:t>trokanter</a:t>
            </a:r>
            <a:r>
              <a:rPr lang="tr-TR" sz="1800" dirty="0"/>
              <a:t> üzerinde, kalçalar ve dizler 90 derece fleksiyondayken ve kalçaların bakısı tek tek yapılır.</a:t>
            </a:r>
          </a:p>
        </p:txBody>
      </p:sp>
      <p:sp>
        <p:nvSpPr>
          <p:cNvPr id="7" name="İçerik Yer Tutucusu 6">
            <a:extLst>
              <a:ext uri="{FF2B5EF4-FFF2-40B4-BE49-F238E27FC236}">
                <a16:creationId xmlns:a16="http://schemas.microsoft.com/office/drawing/2014/main" id="{14461002-6980-A283-122F-EC57A50894FD}"/>
              </a:ext>
            </a:extLst>
          </p:cNvPr>
          <p:cNvSpPr>
            <a:spLocks noGrp="1"/>
          </p:cNvSpPr>
          <p:nvPr>
            <p:ph sz="half" idx="1"/>
          </p:nvPr>
        </p:nvSpPr>
        <p:spPr>
          <a:xfrm>
            <a:off x="1066800" y="3966210"/>
            <a:ext cx="4754880" cy="2176850"/>
          </a:xfrm>
        </p:spPr>
        <p:txBody>
          <a:bodyPr/>
          <a:lstStyle/>
          <a:p>
            <a:pPr marL="0" indent="0">
              <a:buNone/>
            </a:pPr>
            <a:r>
              <a:rPr lang="tr-TR" dirty="0" err="1"/>
              <a:t>Ortolani</a:t>
            </a:r>
            <a:r>
              <a:rPr lang="tr-TR" dirty="0"/>
              <a:t> testinde kalça 90 derece fleksiyondayken, </a:t>
            </a:r>
            <a:r>
              <a:rPr lang="tr-TR" dirty="0" err="1"/>
              <a:t>abduksiyona</a:t>
            </a:r>
            <a:r>
              <a:rPr lang="tr-TR" dirty="0"/>
              <a:t> alınırken kalçanın bir engelden atlayarak yerine girmesi ikinci ve üçüncü parmak uçlarıyla hissedilir</a:t>
            </a:r>
          </a:p>
        </p:txBody>
      </p:sp>
      <p:sp>
        <p:nvSpPr>
          <p:cNvPr id="8" name="İçerik Yer Tutucusu 7">
            <a:extLst>
              <a:ext uri="{FF2B5EF4-FFF2-40B4-BE49-F238E27FC236}">
                <a16:creationId xmlns:a16="http://schemas.microsoft.com/office/drawing/2014/main" id="{9ABF248D-8D6A-C72E-C953-A61A4D3CCB80}"/>
              </a:ext>
            </a:extLst>
          </p:cNvPr>
          <p:cNvSpPr>
            <a:spLocks noGrp="1"/>
          </p:cNvSpPr>
          <p:nvPr>
            <p:ph sz="half" idx="2"/>
          </p:nvPr>
        </p:nvSpPr>
        <p:spPr>
          <a:xfrm>
            <a:off x="6370320" y="3966210"/>
            <a:ext cx="4754880" cy="2176850"/>
          </a:xfrm>
        </p:spPr>
        <p:txBody>
          <a:bodyPr/>
          <a:lstStyle/>
          <a:p>
            <a:pPr marL="0" indent="0">
              <a:buNone/>
            </a:pPr>
            <a:r>
              <a:rPr lang="tr-TR" dirty="0" err="1"/>
              <a:t>Barlow</a:t>
            </a:r>
            <a:r>
              <a:rPr lang="tr-TR" dirty="0"/>
              <a:t> testinde bakısı yapılan tarafta kalça fleksiyonu azaltılıp </a:t>
            </a:r>
            <a:r>
              <a:rPr lang="tr-TR" dirty="0" err="1"/>
              <a:t>adduksiyona</a:t>
            </a:r>
            <a:r>
              <a:rPr lang="tr-TR" dirty="0"/>
              <a:t> alınırken arkaya doğru nazikçe itilir ve </a:t>
            </a:r>
            <a:r>
              <a:rPr lang="tr-TR" dirty="0" err="1"/>
              <a:t>asetabulumdan</a:t>
            </a:r>
            <a:r>
              <a:rPr lang="tr-TR" dirty="0"/>
              <a:t> arkaya doğru çıkıp çıkmadığı ikinci ve üçüncü parmak uçlarıyla hissedilir</a:t>
            </a:r>
          </a:p>
        </p:txBody>
      </p:sp>
      <p:pic>
        <p:nvPicPr>
          <p:cNvPr id="5" name="Resim 4">
            <a:extLst>
              <a:ext uri="{FF2B5EF4-FFF2-40B4-BE49-F238E27FC236}">
                <a16:creationId xmlns:a16="http://schemas.microsoft.com/office/drawing/2014/main" id="{34A00A1F-1259-529C-F185-48BF07706876}"/>
              </a:ext>
            </a:extLst>
          </p:cNvPr>
          <p:cNvPicPr>
            <a:picLocks noChangeAspect="1"/>
          </p:cNvPicPr>
          <p:nvPr/>
        </p:nvPicPr>
        <p:blipFill>
          <a:blip r:embed="rId3"/>
          <a:stretch>
            <a:fillRect/>
          </a:stretch>
        </p:blipFill>
        <p:spPr>
          <a:xfrm>
            <a:off x="3061243" y="520629"/>
            <a:ext cx="6069513" cy="2598510"/>
          </a:xfrm>
          <a:prstGeom prst="rect">
            <a:avLst/>
          </a:prstGeom>
        </p:spPr>
      </p:pic>
    </p:spTree>
    <p:extLst>
      <p:ext uri="{BB962C8B-B14F-4D97-AF65-F5344CB8AC3E}">
        <p14:creationId xmlns:p14="http://schemas.microsoft.com/office/powerpoint/2010/main" val="259943318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1343AFAA-1DA3-B8D6-0E6C-9EAA96E232A0}"/>
              </a:ext>
            </a:extLst>
          </p:cNvPr>
          <p:cNvSpPr>
            <a:spLocks noGrp="1"/>
          </p:cNvSpPr>
          <p:nvPr>
            <p:ph type="title"/>
          </p:nvPr>
        </p:nvSpPr>
        <p:spPr/>
        <p:txBody>
          <a:bodyPr/>
          <a:lstStyle/>
          <a:p>
            <a:endParaRPr lang="tr-TR"/>
          </a:p>
        </p:txBody>
      </p:sp>
      <p:sp>
        <p:nvSpPr>
          <p:cNvPr id="3" name="İçerik Yer Tutucusu 2">
            <a:extLst>
              <a:ext uri="{FF2B5EF4-FFF2-40B4-BE49-F238E27FC236}">
                <a16:creationId xmlns:a16="http://schemas.microsoft.com/office/drawing/2014/main" id="{1B7F5064-573B-3AB2-21DF-F98B9D653FF5}"/>
              </a:ext>
            </a:extLst>
          </p:cNvPr>
          <p:cNvSpPr>
            <a:spLocks noGrp="1"/>
          </p:cNvSpPr>
          <p:nvPr>
            <p:ph idx="1"/>
          </p:nvPr>
        </p:nvSpPr>
        <p:spPr/>
        <p:txBody>
          <a:bodyPr/>
          <a:lstStyle/>
          <a:p>
            <a:endParaRPr lang="tr-TR"/>
          </a:p>
        </p:txBody>
      </p:sp>
      <p:pic>
        <p:nvPicPr>
          <p:cNvPr id="5" name="Resim 4">
            <a:extLst>
              <a:ext uri="{FF2B5EF4-FFF2-40B4-BE49-F238E27FC236}">
                <a16:creationId xmlns:a16="http://schemas.microsoft.com/office/drawing/2014/main" id="{8A0CF954-78FC-DAC1-7A40-8E7AA621932A}"/>
              </a:ext>
            </a:extLst>
          </p:cNvPr>
          <p:cNvPicPr>
            <a:picLocks noChangeAspect="1"/>
          </p:cNvPicPr>
          <p:nvPr/>
        </p:nvPicPr>
        <p:blipFill>
          <a:blip r:embed="rId2"/>
          <a:stretch>
            <a:fillRect/>
          </a:stretch>
        </p:blipFill>
        <p:spPr>
          <a:xfrm>
            <a:off x="1066800" y="1066723"/>
            <a:ext cx="10192550" cy="3002357"/>
          </a:xfrm>
          <a:prstGeom prst="rect">
            <a:avLst/>
          </a:prstGeom>
        </p:spPr>
      </p:pic>
    </p:spTree>
    <p:extLst>
      <p:ext uri="{BB962C8B-B14F-4D97-AF65-F5344CB8AC3E}">
        <p14:creationId xmlns:p14="http://schemas.microsoft.com/office/powerpoint/2010/main" val="48200159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BDF25CD5-61DF-3039-655A-528699A6B047}"/>
              </a:ext>
            </a:extLst>
          </p:cNvPr>
          <p:cNvSpPr>
            <a:spLocks noGrp="1"/>
          </p:cNvSpPr>
          <p:nvPr>
            <p:ph type="title"/>
          </p:nvPr>
        </p:nvSpPr>
        <p:spPr/>
        <p:txBody>
          <a:bodyPr/>
          <a:lstStyle/>
          <a:p>
            <a:endParaRPr lang="tr-TR"/>
          </a:p>
        </p:txBody>
      </p:sp>
      <p:sp>
        <p:nvSpPr>
          <p:cNvPr id="3" name="İçerik Yer Tutucusu 2">
            <a:extLst>
              <a:ext uri="{FF2B5EF4-FFF2-40B4-BE49-F238E27FC236}">
                <a16:creationId xmlns:a16="http://schemas.microsoft.com/office/drawing/2014/main" id="{9F238106-B46D-4108-6949-08F8B48B3FED}"/>
              </a:ext>
            </a:extLst>
          </p:cNvPr>
          <p:cNvSpPr>
            <a:spLocks noGrp="1"/>
          </p:cNvSpPr>
          <p:nvPr>
            <p:ph idx="1"/>
          </p:nvPr>
        </p:nvSpPr>
        <p:spPr>
          <a:xfrm>
            <a:off x="5966012" y="1339824"/>
            <a:ext cx="5159188" cy="4695216"/>
          </a:xfrm>
        </p:spPr>
        <p:txBody>
          <a:bodyPr>
            <a:normAutofit/>
          </a:bodyPr>
          <a:lstStyle/>
          <a:p>
            <a:r>
              <a:rPr lang="tr-TR" sz="1800" dirty="0"/>
              <a:t>Risk faktörü ve /veya pozitif klinik bulgusu varsa</a:t>
            </a:r>
            <a:r>
              <a:rPr lang="es-ES" sz="1800" dirty="0"/>
              <a:t> bu bulgular AHBS ye kaydedilir</a:t>
            </a:r>
            <a:r>
              <a:rPr lang="tr-TR" sz="1800" dirty="0"/>
              <a:t> bebek USG için hazırlanmış formla sevk edilir</a:t>
            </a:r>
          </a:p>
          <a:p>
            <a:r>
              <a:rPr lang="tr-TR" sz="1800" dirty="0"/>
              <a:t>Değerlendirme sonucu, Aile Hekimine sevk formu üzerinden geri bildirilir ve Aile Hekimi bu sonuçları AHBS ‘ne kaydeder. </a:t>
            </a:r>
          </a:p>
          <a:p>
            <a:r>
              <a:rPr lang="tr-TR" sz="1800" dirty="0"/>
              <a:t>Yapılan ultrasonografik inceleme sonucunda tip I olarak değerlendirilen kalçalar izlemden çıkarılır</a:t>
            </a:r>
          </a:p>
          <a:p>
            <a:r>
              <a:rPr lang="tr-TR" sz="1800" dirty="0"/>
              <a:t>Tip </a:t>
            </a:r>
            <a:r>
              <a:rPr lang="tr-TR" sz="1800" dirty="0" err="1"/>
              <a:t>IIa</a:t>
            </a:r>
            <a:r>
              <a:rPr lang="tr-TR" sz="1800" dirty="0"/>
              <a:t> kalçası olan bebekler dahil olmak üzere tip I dışındaki tüm Graf tipi kalçası olan bebekler ortopedi ve travmatoloji uzmanına yönlendirilir</a:t>
            </a:r>
          </a:p>
          <a:p>
            <a:endParaRPr lang="tr-TR" dirty="0"/>
          </a:p>
        </p:txBody>
      </p:sp>
      <p:pic>
        <p:nvPicPr>
          <p:cNvPr id="5" name="Resim 4">
            <a:extLst>
              <a:ext uri="{FF2B5EF4-FFF2-40B4-BE49-F238E27FC236}">
                <a16:creationId xmlns:a16="http://schemas.microsoft.com/office/drawing/2014/main" id="{681A18E8-9B7D-97A0-7EDE-488093E86082}"/>
              </a:ext>
            </a:extLst>
          </p:cNvPr>
          <p:cNvPicPr>
            <a:picLocks noChangeAspect="1"/>
          </p:cNvPicPr>
          <p:nvPr/>
        </p:nvPicPr>
        <p:blipFill>
          <a:blip r:embed="rId2"/>
          <a:stretch>
            <a:fillRect/>
          </a:stretch>
        </p:blipFill>
        <p:spPr>
          <a:xfrm>
            <a:off x="377778" y="1339824"/>
            <a:ext cx="5360305" cy="4695216"/>
          </a:xfrm>
          <a:prstGeom prst="rect">
            <a:avLst/>
          </a:prstGeom>
        </p:spPr>
      </p:pic>
    </p:spTree>
    <p:extLst>
      <p:ext uri="{BB962C8B-B14F-4D97-AF65-F5344CB8AC3E}">
        <p14:creationId xmlns:p14="http://schemas.microsoft.com/office/powerpoint/2010/main" val="232407775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E9B969E-CD96-4162-BA90-449BBDA95E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023162" cy="6858000"/>
          </a:xfrm>
          <a:prstGeom prst="rect">
            <a:avLst/>
          </a:prstGeom>
          <a:solidFill>
            <a:schemeClr val="accent1"/>
          </a:solidFill>
          <a:ln>
            <a:noFill/>
          </a:ln>
        </p:spPr>
        <p:style>
          <a:lnRef idx="2">
            <a:schemeClr val="accent1">
              <a:shade val="50000"/>
            </a:schemeClr>
          </a:lnRef>
          <a:fillRef idx="1002">
            <a:schemeClr val="lt2"/>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6B6401A4-FEE5-4976-857C-1FD0CDB2E2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23162" y="0"/>
            <a:ext cx="816874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Resim 4">
            <a:extLst>
              <a:ext uri="{FF2B5EF4-FFF2-40B4-BE49-F238E27FC236}">
                <a16:creationId xmlns:a16="http://schemas.microsoft.com/office/drawing/2014/main" id="{5C589E15-EBD3-F691-EBAE-153D1981621B}"/>
              </a:ext>
            </a:extLst>
          </p:cNvPr>
          <p:cNvPicPr>
            <a:picLocks noChangeAspect="1"/>
          </p:cNvPicPr>
          <p:nvPr/>
        </p:nvPicPr>
        <p:blipFill>
          <a:blip r:embed="rId2"/>
          <a:stretch>
            <a:fillRect/>
          </a:stretch>
        </p:blipFill>
        <p:spPr>
          <a:xfrm>
            <a:off x="5713518" y="643468"/>
            <a:ext cx="4788029" cy="5410202"/>
          </a:xfrm>
          <a:prstGeom prst="rect">
            <a:avLst/>
          </a:prstGeom>
        </p:spPr>
      </p:pic>
      <p:sp>
        <p:nvSpPr>
          <p:cNvPr id="14" name="Rectangle 13">
            <a:extLst>
              <a:ext uri="{FF2B5EF4-FFF2-40B4-BE49-F238E27FC236}">
                <a16:creationId xmlns:a16="http://schemas.microsoft.com/office/drawing/2014/main" id="{047AF1DF-6993-45FB-92A5-C36B1A680F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025029" cy="6858000"/>
          </a:xfrm>
          <a:prstGeom prst="rect">
            <a:avLst/>
          </a:prstGeom>
          <a:blipFill dpi="0" rotWithShape="1">
            <a:blip r:embed="rId3">
              <a:alphaModFix amt="6000"/>
              <a:duotone>
                <a:schemeClr val="accent1">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tr-TR"/>
          </a:p>
        </p:txBody>
      </p:sp>
      <p:sp>
        <p:nvSpPr>
          <p:cNvPr id="2" name="Başlık 1">
            <a:extLst>
              <a:ext uri="{FF2B5EF4-FFF2-40B4-BE49-F238E27FC236}">
                <a16:creationId xmlns:a16="http://schemas.microsoft.com/office/drawing/2014/main" id="{C33CEFA7-D925-3B45-3713-C569FDB22168}"/>
              </a:ext>
            </a:extLst>
          </p:cNvPr>
          <p:cNvSpPr>
            <a:spLocks noGrp="1"/>
          </p:cNvSpPr>
          <p:nvPr>
            <p:ph type="title"/>
          </p:nvPr>
        </p:nvSpPr>
        <p:spPr>
          <a:xfrm>
            <a:off x="643433" y="643464"/>
            <a:ext cx="2888344" cy="1428737"/>
          </a:xfrm>
        </p:spPr>
        <p:txBody>
          <a:bodyPr>
            <a:normAutofit/>
          </a:bodyPr>
          <a:lstStyle/>
          <a:p>
            <a:r>
              <a:rPr lang="es-ES" sz="3200">
                <a:solidFill>
                  <a:srgbClr val="FFFFFF"/>
                </a:solidFill>
              </a:rPr>
              <a:t>15.-</a:t>
            </a:r>
            <a:r>
              <a:rPr lang="tr-TR" sz="3200">
                <a:solidFill>
                  <a:srgbClr val="FFFFFF"/>
                </a:solidFill>
              </a:rPr>
              <a:t> </a:t>
            </a:r>
            <a:r>
              <a:rPr lang="es-ES" sz="3200">
                <a:solidFill>
                  <a:srgbClr val="FFFFFF"/>
                </a:solidFill>
              </a:rPr>
              <a:t>41. GÜN ve 2. AY </a:t>
            </a:r>
            <a:r>
              <a:rPr lang="tr-TR" sz="3200">
                <a:solidFill>
                  <a:srgbClr val="FFFFFF"/>
                </a:solidFill>
              </a:rPr>
              <a:t>İ</a:t>
            </a:r>
            <a:r>
              <a:rPr lang="es-ES" sz="3200">
                <a:solidFill>
                  <a:srgbClr val="FFFFFF"/>
                </a:solidFill>
              </a:rPr>
              <a:t>ZLEMLER</a:t>
            </a:r>
            <a:r>
              <a:rPr lang="tr-TR" sz="3200">
                <a:solidFill>
                  <a:srgbClr val="FFFFFF"/>
                </a:solidFill>
              </a:rPr>
              <a:t>İ</a:t>
            </a:r>
            <a:r>
              <a:rPr lang="es-ES" sz="3200">
                <a:solidFill>
                  <a:srgbClr val="FFFFFF"/>
                </a:solidFill>
              </a:rPr>
              <a:t> </a:t>
            </a:r>
            <a:endParaRPr lang="tr-TR" sz="3200">
              <a:solidFill>
                <a:srgbClr val="FFFFFF"/>
              </a:solidFill>
            </a:endParaRPr>
          </a:p>
        </p:txBody>
      </p:sp>
      <p:sp>
        <p:nvSpPr>
          <p:cNvPr id="3" name="İçerik Yer Tutucusu 2">
            <a:extLst>
              <a:ext uri="{FF2B5EF4-FFF2-40B4-BE49-F238E27FC236}">
                <a16:creationId xmlns:a16="http://schemas.microsoft.com/office/drawing/2014/main" id="{ADD723B4-A85E-BCD9-E311-4C2548ED29E2}"/>
              </a:ext>
            </a:extLst>
          </p:cNvPr>
          <p:cNvSpPr>
            <a:spLocks noGrp="1"/>
          </p:cNvSpPr>
          <p:nvPr>
            <p:ph idx="1"/>
          </p:nvPr>
        </p:nvSpPr>
        <p:spPr>
          <a:xfrm>
            <a:off x="643337" y="2184036"/>
            <a:ext cx="2888439" cy="3869634"/>
          </a:xfrm>
        </p:spPr>
        <p:txBody>
          <a:bodyPr>
            <a:normAutofit/>
          </a:bodyPr>
          <a:lstStyle/>
          <a:p>
            <a:r>
              <a:rPr lang="tr-TR" sz="1600">
                <a:solidFill>
                  <a:srgbClr val="FFFFFF"/>
                </a:solidFill>
              </a:rPr>
              <a:t>Bebek prematüre ya da düşük doğum ağırlıklı ise ve daha önce başlanmamışsa uygun yönergeleri kullanarak bebeğe profilaktik demir başlayın</a:t>
            </a:r>
          </a:p>
        </p:txBody>
      </p:sp>
      <p:pic>
        <p:nvPicPr>
          <p:cNvPr id="7" name="Resim 6">
            <a:extLst>
              <a:ext uri="{FF2B5EF4-FFF2-40B4-BE49-F238E27FC236}">
                <a16:creationId xmlns:a16="http://schemas.microsoft.com/office/drawing/2014/main" id="{2C8BFEE8-FDA8-537C-0744-9D2793925F4E}"/>
              </a:ext>
            </a:extLst>
          </p:cNvPr>
          <p:cNvPicPr>
            <a:picLocks noChangeAspect="1"/>
          </p:cNvPicPr>
          <p:nvPr/>
        </p:nvPicPr>
        <p:blipFill>
          <a:blip r:embed="rId4"/>
          <a:stretch>
            <a:fillRect/>
          </a:stretch>
        </p:blipFill>
        <p:spPr>
          <a:xfrm>
            <a:off x="136899" y="4785800"/>
            <a:ext cx="3749365" cy="762066"/>
          </a:xfrm>
          <a:prstGeom prst="rect">
            <a:avLst/>
          </a:prstGeom>
        </p:spPr>
      </p:pic>
    </p:spTree>
    <p:extLst>
      <p:ext uri="{BB962C8B-B14F-4D97-AF65-F5344CB8AC3E}">
        <p14:creationId xmlns:p14="http://schemas.microsoft.com/office/powerpoint/2010/main" val="402166785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74A1D2-533F-44B1-8C50-F63E91F88895}"/>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151BEB04-43B3-B437-8DD7-2C6AFDC1C5D9}"/>
              </a:ext>
            </a:extLst>
          </p:cNvPr>
          <p:cNvSpPr>
            <a:spLocks noGrp="1"/>
          </p:cNvSpPr>
          <p:nvPr>
            <p:ph type="title"/>
          </p:nvPr>
        </p:nvSpPr>
        <p:spPr/>
        <p:txBody>
          <a:bodyPr>
            <a:normAutofit/>
          </a:bodyPr>
          <a:lstStyle/>
          <a:p>
            <a:r>
              <a:rPr lang="tr-TR" sz="4800" dirty="0"/>
              <a:t>Anneye danışmanlık;</a:t>
            </a:r>
            <a:endParaRPr lang="tr-TR" dirty="0"/>
          </a:p>
        </p:txBody>
      </p:sp>
      <p:sp>
        <p:nvSpPr>
          <p:cNvPr id="3" name="İçerik Yer Tutucusu 2">
            <a:extLst>
              <a:ext uri="{FF2B5EF4-FFF2-40B4-BE49-F238E27FC236}">
                <a16:creationId xmlns:a16="http://schemas.microsoft.com/office/drawing/2014/main" id="{A354EE32-85AC-E326-1769-5C688CEEC118}"/>
              </a:ext>
            </a:extLst>
          </p:cNvPr>
          <p:cNvSpPr>
            <a:spLocks noGrp="1"/>
          </p:cNvSpPr>
          <p:nvPr>
            <p:ph idx="1"/>
          </p:nvPr>
        </p:nvSpPr>
        <p:spPr/>
        <p:txBody>
          <a:bodyPr/>
          <a:lstStyle/>
          <a:p>
            <a:pPr lvl="1"/>
            <a:r>
              <a:rPr lang="tr-TR" sz="1700" dirty="0"/>
              <a:t>Emzirme</a:t>
            </a:r>
          </a:p>
          <a:p>
            <a:pPr lvl="1"/>
            <a:r>
              <a:rPr lang="tr-TR" sz="1700" dirty="0"/>
              <a:t>Bebek bakımı</a:t>
            </a:r>
          </a:p>
          <a:p>
            <a:pPr lvl="1"/>
            <a:r>
              <a:rPr lang="tr-TR" sz="1700" dirty="0"/>
              <a:t>Bebekle sağlıklı iletişim </a:t>
            </a:r>
          </a:p>
          <a:p>
            <a:pPr lvl="1"/>
            <a:r>
              <a:rPr lang="tr-TR" sz="1700" dirty="0"/>
              <a:t>Uyku </a:t>
            </a:r>
          </a:p>
          <a:p>
            <a:pPr lvl="1"/>
            <a:r>
              <a:rPr lang="tr-TR" sz="1700" dirty="0"/>
              <a:t>El yıkama</a:t>
            </a:r>
          </a:p>
          <a:p>
            <a:pPr lvl="1"/>
            <a:r>
              <a:rPr lang="tr-TR" sz="1700" dirty="0"/>
              <a:t>Aşılamanın önemi ve hastalıklardan korunma, </a:t>
            </a:r>
          </a:p>
          <a:p>
            <a:pPr lvl="1"/>
            <a:r>
              <a:rPr lang="tr-TR" sz="1700" dirty="0"/>
              <a:t>Doktora hemen başvurmayı gerektiren durumlar (ateş, iyi emmeme, kusma, ishal, sarılık, uykuya meyil, </a:t>
            </a:r>
            <a:r>
              <a:rPr lang="tr-TR" sz="1700" dirty="0" err="1"/>
              <a:t>vs</a:t>
            </a:r>
            <a:r>
              <a:rPr lang="tr-TR" sz="1700" dirty="0"/>
              <a:t>) </a:t>
            </a:r>
          </a:p>
          <a:p>
            <a:pPr lvl="1"/>
            <a:r>
              <a:rPr lang="tr-TR" sz="1700" dirty="0">
                <a:cs typeface="Times New Roman" panose="02020603050405020304" pitchFamily="18" charset="0"/>
              </a:rPr>
              <a:t>Ailenin soruları varsa yanıtlanmalı ve ilgili broşürler verilmeli</a:t>
            </a:r>
          </a:p>
          <a:p>
            <a:pPr lvl="1"/>
            <a:endParaRPr lang="tr-TR" sz="1700" dirty="0">
              <a:cs typeface="Times New Roman" panose="02020603050405020304" pitchFamily="18" charset="0"/>
            </a:endParaRPr>
          </a:p>
          <a:p>
            <a:pPr marL="274320" lvl="1" indent="0">
              <a:buNone/>
            </a:pPr>
            <a:r>
              <a:rPr lang="tr-TR" sz="1700" dirty="0">
                <a:cs typeface="Times New Roman" panose="02020603050405020304" pitchFamily="18" charset="0"/>
                <a:sym typeface="Wingdings" panose="05000000000000000000" pitchFamily="2" charset="2"/>
              </a:rPr>
              <a:t>Kontrol için randevu tarihini belirleyin (15 günlük bebek 41. gün, 41 günlük bebek 2. ay, 2 aylık bebek 3. ay izlemi için çağırılacaktır)</a:t>
            </a:r>
            <a:endParaRPr lang="tr-TR" sz="1700" dirty="0">
              <a:cs typeface="Times New Roman" panose="02020603050405020304" pitchFamily="18" charset="0"/>
            </a:endParaRPr>
          </a:p>
          <a:p>
            <a:endParaRPr lang="tr-TR" dirty="0"/>
          </a:p>
        </p:txBody>
      </p:sp>
    </p:spTree>
    <p:extLst>
      <p:ext uri="{BB962C8B-B14F-4D97-AF65-F5344CB8AC3E}">
        <p14:creationId xmlns:p14="http://schemas.microsoft.com/office/powerpoint/2010/main" val="5703572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712585-9682-1EFF-D91F-D900BCA2B718}"/>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377F0AB7-5312-A87E-673E-764742363B04}"/>
              </a:ext>
            </a:extLst>
          </p:cNvPr>
          <p:cNvSpPr>
            <a:spLocks noGrp="1"/>
          </p:cNvSpPr>
          <p:nvPr>
            <p:ph type="title"/>
          </p:nvPr>
        </p:nvSpPr>
        <p:spPr>
          <a:xfrm>
            <a:off x="1066800" y="642594"/>
            <a:ext cx="10058400" cy="1371600"/>
          </a:xfrm>
        </p:spPr>
        <p:txBody>
          <a:bodyPr>
            <a:normAutofit/>
          </a:bodyPr>
          <a:lstStyle/>
          <a:p>
            <a:r>
              <a:rPr lang="tr-TR" sz="4400" dirty="0"/>
              <a:t>3. VE 4. </a:t>
            </a:r>
            <a:r>
              <a:rPr lang="es-ES" sz="4400" dirty="0"/>
              <a:t>AY </a:t>
            </a:r>
            <a:r>
              <a:rPr lang="tr-TR" sz="4400" dirty="0"/>
              <a:t>İ</a:t>
            </a:r>
            <a:r>
              <a:rPr lang="es-ES" sz="4400" dirty="0"/>
              <a:t>ZLEMLER</a:t>
            </a:r>
            <a:r>
              <a:rPr lang="tr-TR" sz="4400" dirty="0"/>
              <a:t>İ</a:t>
            </a:r>
            <a:r>
              <a:rPr lang="es-ES" sz="4400" dirty="0"/>
              <a:t> </a:t>
            </a:r>
            <a:endParaRPr lang="tr-TR" sz="4400" dirty="0"/>
          </a:p>
        </p:txBody>
      </p:sp>
      <p:pic>
        <p:nvPicPr>
          <p:cNvPr id="4" name="Graphic 6" descr="Daily Calendar">
            <a:extLst>
              <a:ext uri="{FF2B5EF4-FFF2-40B4-BE49-F238E27FC236}">
                <a16:creationId xmlns:a16="http://schemas.microsoft.com/office/drawing/2014/main" id="{07C88847-B199-68A9-2492-F0B9C753BD4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54352" y="2467985"/>
            <a:ext cx="3019646" cy="3019646"/>
          </a:xfrm>
          <a:prstGeom prst="rect">
            <a:avLst/>
          </a:prstGeom>
        </p:spPr>
      </p:pic>
      <p:sp>
        <p:nvSpPr>
          <p:cNvPr id="3" name="İçerik Yer Tutucusu 2">
            <a:extLst>
              <a:ext uri="{FF2B5EF4-FFF2-40B4-BE49-F238E27FC236}">
                <a16:creationId xmlns:a16="http://schemas.microsoft.com/office/drawing/2014/main" id="{18035D17-456F-89F9-417A-9690FA800C0F}"/>
              </a:ext>
            </a:extLst>
          </p:cNvPr>
          <p:cNvSpPr>
            <a:spLocks noGrp="1"/>
          </p:cNvSpPr>
          <p:nvPr>
            <p:ph idx="1"/>
          </p:nvPr>
        </p:nvSpPr>
        <p:spPr>
          <a:xfrm>
            <a:off x="4637165" y="2103120"/>
            <a:ext cx="6488035" cy="3931920"/>
          </a:xfrm>
        </p:spPr>
        <p:txBody>
          <a:bodyPr>
            <a:normAutofit/>
          </a:bodyPr>
          <a:lstStyle/>
          <a:p>
            <a:r>
              <a:rPr lang="tr-TR" dirty="0"/>
              <a:t>Kayıt sisteminde eksik bilgileri tamamla</a:t>
            </a:r>
          </a:p>
          <a:p>
            <a:r>
              <a:rPr lang="tr-TR" dirty="0"/>
              <a:t>Emzirme durumu</a:t>
            </a:r>
          </a:p>
          <a:p>
            <a:r>
              <a:rPr lang="tr-TR" dirty="0"/>
              <a:t>Aşırı ağlama</a:t>
            </a:r>
          </a:p>
          <a:p>
            <a:r>
              <a:rPr lang="tr-TR" dirty="0"/>
              <a:t>Aşıları sorgula, eksikse tamamla</a:t>
            </a:r>
          </a:p>
          <a:p>
            <a:r>
              <a:rPr lang="tr-TR" dirty="0"/>
              <a:t>D vitamini kullanma durumu</a:t>
            </a:r>
          </a:p>
          <a:p>
            <a:r>
              <a:rPr lang="tr-TR" dirty="0"/>
              <a:t>GKD taramasını sorgula</a:t>
            </a:r>
          </a:p>
        </p:txBody>
      </p:sp>
    </p:spTree>
    <p:extLst>
      <p:ext uri="{BB962C8B-B14F-4D97-AF65-F5344CB8AC3E}">
        <p14:creationId xmlns:p14="http://schemas.microsoft.com/office/powerpoint/2010/main" val="113233374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6DCBEA-1EA7-81F7-E645-CAD6CCD53D24}"/>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113FC069-B8C7-4A71-8879-86112DF2ABCE}"/>
              </a:ext>
            </a:extLst>
          </p:cNvPr>
          <p:cNvSpPr>
            <a:spLocks noGrp="1"/>
          </p:cNvSpPr>
          <p:nvPr>
            <p:ph type="title"/>
          </p:nvPr>
        </p:nvSpPr>
        <p:spPr/>
        <p:txBody>
          <a:bodyPr>
            <a:normAutofit/>
          </a:bodyPr>
          <a:lstStyle/>
          <a:p>
            <a:r>
              <a:rPr lang="tr-TR" sz="4400" dirty="0"/>
              <a:t>3. VE 4. </a:t>
            </a:r>
            <a:r>
              <a:rPr lang="es-ES" sz="4400" dirty="0"/>
              <a:t>AY </a:t>
            </a:r>
            <a:r>
              <a:rPr lang="tr-TR" sz="4400" dirty="0"/>
              <a:t>İ</a:t>
            </a:r>
            <a:r>
              <a:rPr lang="es-ES" sz="4400" dirty="0"/>
              <a:t>ZLEMLER</a:t>
            </a:r>
            <a:r>
              <a:rPr lang="tr-TR" sz="4400" dirty="0"/>
              <a:t>İ</a:t>
            </a:r>
            <a:r>
              <a:rPr lang="es-ES" sz="4400" dirty="0"/>
              <a:t> </a:t>
            </a:r>
            <a:endParaRPr lang="tr-TR" sz="4400" dirty="0"/>
          </a:p>
        </p:txBody>
      </p:sp>
      <p:sp>
        <p:nvSpPr>
          <p:cNvPr id="3" name="İçerik Yer Tutucusu 2">
            <a:extLst>
              <a:ext uri="{FF2B5EF4-FFF2-40B4-BE49-F238E27FC236}">
                <a16:creationId xmlns:a16="http://schemas.microsoft.com/office/drawing/2014/main" id="{E2704AB0-083D-F81A-69C7-330CE027A5DE}"/>
              </a:ext>
            </a:extLst>
          </p:cNvPr>
          <p:cNvSpPr>
            <a:spLocks noGrp="1"/>
          </p:cNvSpPr>
          <p:nvPr>
            <p:ph idx="1"/>
          </p:nvPr>
        </p:nvSpPr>
        <p:spPr/>
        <p:txBody>
          <a:bodyPr/>
          <a:lstStyle/>
          <a:p>
            <a:pPr marL="0" indent="0">
              <a:buNone/>
            </a:pPr>
            <a:r>
              <a:rPr lang="tr-TR" b="1" dirty="0"/>
              <a:t>Bebeğe tam bir sistemik muayene </a:t>
            </a:r>
          </a:p>
          <a:p>
            <a:r>
              <a:rPr lang="tr-TR" dirty="0"/>
              <a:t>Baş çevresi, boy ölçümü, </a:t>
            </a:r>
            <a:r>
              <a:rPr lang="tr-TR" dirty="0" err="1"/>
              <a:t>persentil</a:t>
            </a:r>
            <a:r>
              <a:rPr lang="tr-TR" dirty="0"/>
              <a:t> eğrisindeki durumu</a:t>
            </a:r>
          </a:p>
          <a:p>
            <a:r>
              <a:rPr lang="tr-TR" dirty="0" err="1"/>
              <a:t>Fontanel</a:t>
            </a:r>
            <a:r>
              <a:rPr lang="tr-TR" dirty="0"/>
              <a:t> kontrolü </a:t>
            </a:r>
            <a:r>
              <a:rPr lang="tr-TR" dirty="0">
                <a:sym typeface="Wingdings" panose="05000000000000000000" pitchFamily="2" charset="2"/>
              </a:rPr>
              <a:t> arka </a:t>
            </a:r>
            <a:r>
              <a:rPr lang="tr-TR" dirty="0" err="1">
                <a:sym typeface="Wingdings" panose="05000000000000000000" pitchFamily="2" charset="2"/>
              </a:rPr>
              <a:t>fontanel</a:t>
            </a:r>
            <a:r>
              <a:rPr lang="tr-TR" dirty="0">
                <a:sym typeface="Wingdings" panose="05000000000000000000" pitchFamily="2" charset="2"/>
              </a:rPr>
              <a:t> 6-8 hafta arası kapanır</a:t>
            </a:r>
            <a:endParaRPr lang="tr-TR" dirty="0"/>
          </a:p>
          <a:p>
            <a:r>
              <a:rPr lang="tr-TR" dirty="0"/>
              <a:t>Bebeğin genel görünümüne bakın</a:t>
            </a:r>
          </a:p>
          <a:p>
            <a:r>
              <a:rPr lang="tr-TR" dirty="0"/>
              <a:t>Solunum ve kardiyak muayene, nabızlar </a:t>
            </a:r>
          </a:p>
          <a:p>
            <a:r>
              <a:rPr lang="tr-TR" dirty="0"/>
              <a:t>Reflekslerin kontrolü</a:t>
            </a:r>
          </a:p>
          <a:p>
            <a:r>
              <a:rPr lang="tr-TR" dirty="0"/>
              <a:t>İşitme ve görme değerlendirmesi</a:t>
            </a:r>
          </a:p>
          <a:p>
            <a:r>
              <a:rPr lang="tr-TR" dirty="0"/>
              <a:t>Üreme organları</a:t>
            </a:r>
          </a:p>
          <a:p>
            <a:r>
              <a:rPr lang="tr-TR" dirty="0"/>
              <a:t>İdrar yolu enfeksiyonu varlığı</a:t>
            </a:r>
          </a:p>
        </p:txBody>
      </p:sp>
    </p:spTree>
    <p:extLst>
      <p:ext uri="{BB962C8B-B14F-4D97-AF65-F5344CB8AC3E}">
        <p14:creationId xmlns:p14="http://schemas.microsoft.com/office/powerpoint/2010/main" val="31995590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shade val="92000"/>
                <a:satMod val="160000"/>
              </a:schemeClr>
            </a:gs>
            <a:gs pos="77000">
              <a:schemeClr val="bg1">
                <a:tint val="100000"/>
                <a:shade val="73000"/>
                <a:satMod val="155000"/>
              </a:schemeClr>
            </a:gs>
            <a:gs pos="100000">
              <a:schemeClr val="bg1">
                <a:tint val="100000"/>
                <a:shade val="67000"/>
                <a:satMod val="145000"/>
              </a:schemeClr>
            </a:gs>
          </a:gsLst>
          <a:lin ang="5400000" scaled="0"/>
        </a:gra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E340A62-2AB4-4600-96C6-0B60B6E965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lumMod val="75000"/>
            </a:schemeClr>
          </a:solidFill>
          <a:ln>
            <a:noFill/>
          </a:ln>
        </p:spPr>
        <p:style>
          <a:lnRef idx="2">
            <a:schemeClr val="accent1">
              <a:shade val="50000"/>
            </a:schemeClr>
          </a:lnRef>
          <a:fillRef idx="1002">
            <a:schemeClr val="lt2"/>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BDC681C0-91A4-49F5-8158-CF3ECB854C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534655" cy="6858000"/>
          </a:xfrm>
          <a:prstGeom prst="rect">
            <a:avLst/>
          </a:prstGeom>
          <a:ln w="6350" cap="sq" cmpd="sng" algn="ctr">
            <a:noFill/>
            <a:prstDash val="solid"/>
            <a:miter lim="800000"/>
          </a:ln>
          <a:effectLst/>
        </p:spPr>
        <p:style>
          <a:lnRef idx="0">
            <a:scrgbClr r="0" g="0" b="0"/>
          </a:lnRef>
          <a:fillRef idx="1002">
            <a:schemeClr val="lt1"/>
          </a:fillRef>
          <a:effectRef idx="0">
            <a:scrgbClr r="0" g="0" b="0"/>
          </a:effectRef>
          <a:fontRef idx="major"/>
        </p:style>
        <p:txBody>
          <a:bodyPr/>
          <a:lstStyle/>
          <a:p>
            <a:endParaRPr lang="tr-TR"/>
          </a:p>
        </p:txBody>
      </p:sp>
      <p:sp>
        <p:nvSpPr>
          <p:cNvPr id="12" name="Rectangle 11">
            <a:extLst>
              <a:ext uri="{FF2B5EF4-FFF2-40B4-BE49-F238E27FC236}">
                <a16:creationId xmlns:a16="http://schemas.microsoft.com/office/drawing/2014/main" id="{D102F34D-849F-4CF9-98E2-E57EC330D4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0"/>
            <a:ext cx="4657345" cy="6858000"/>
          </a:xfrm>
          <a:prstGeom prst="rect">
            <a:avLst/>
          </a:prstGeom>
          <a:blipFill dpi="0" rotWithShape="1">
            <a:blip r:embed="rId3">
              <a:alphaModFix amt="6000"/>
              <a:duotone>
                <a:schemeClr val="bg2">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tr-TR"/>
          </a:p>
        </p:txBody>
      </p:sp>
      <p:sp>
        <p:nvSpPr>
          <p:cNvPr id="2" name="Başlık 1">
            <a:extLst>
              <a:ext uri="{FF2B5EF4-FFF2-40B4-BE49-F238E27FC236}">
                <a16:creationId xmlns:a16="http://schemas.microsoft.com/office/drawing/2014/main" id="{8B2744A3-3191-386F-4D09-10586A3B5F09}"/>
              </a:ext>
            </a:extLst>
          </p:cNvPr>
          <p:cNvSpPr>
            <a:spLocks noGrp="1"/>
          </p:cNvSpPr>
          <p:nvPr>
            <p:ph type="title"/>
          </p:nvPr>
        </p:nvSpPr>
        <p:spPr>
          <a:xfrm>
            <a:off x="8019287" y="1168400"/>
            <a:ext cx="3697043" cy="4521200"/>
          </a:xfrm>
        </p:spPr>
        <p:txBody>
          <a:bodyPr>
            <a:normAutofit/>
          </a:bodyPr>
          <a:lstStyle/>
          <a:p>
            <a:r>
              <a:rPr lang="tr-TR" sz="3100">
                <a:solidFill>
                  <a:srgbClr val="FFFFFF"/>
                </a:solidFill>
              </a:rPr>
              <a:t>Yenidoğmuş bebeğin değerlendirilmesi </a:t>
            </a:r>
          </a:p>
        </p:txBody>
      </p:sp>
      <p:sp>
        <p:nvSpPr>
          <p:cNvPr id="9" name="İçerik Yer Tutucusu 2">
            <a:extLst>
              <a:ext uri="{FF2B5EF4-FFF2-40B4-BE49-F238E27FC236}">
                <a16:creationId xmlns:a16="http://schemas.microsoft.com/office/drawing/2014/main" id="{82F919B0-486C-4EA3-C5B8-9FB26343A98C}"/>
              </a:ext>
            </a:extLst>
          </p:cNvPr>
          <p:cNvSpPr>
            <a:spLocks noGrp="1"/>
          </p:cNvSpPr>
          <p:nvPr>
            <p:ph idx="1"/>
          </p:nvPr>
        </p:nvSpPr>
        <p:spPr>
          <a:xfrm>
            <a:off x="643337" y="1168400"/>
            <a:ext cx="6326423" cy="4521200"/>
          </a:xfrm>
        </p:spPr>
        <p:txBody>
          <a:bodyPr anchor="ctr">
            <a:normAutofit lnSpcReduction="10000"/>
          </a:bodyPr>
          <a:lstStyle/>
          <a:p>
            <a:pPr>
              <a:lnSpc>
                <a:spcPct val="90000"/>
              </a:lnSpc>
            </a:pPr>
            <a:r>
              <a:rPr lang="es-ES" sz="2000" b="1" dirty="0"/>
              <a:t>1</a:t>
            </a:r>
            <a:r>
              <a:rPr lang="tr-TR" sz="2000" b="1" dirty="0"/>
              <a:t>.</a:t>
            </a:r>
            <a:r>
              <a:rPr lang="es-ES" sz="2000" b="1" dirty="0"/>
              <a:t> ve 5. dakikada Apgar de</a:t>
            </a:r>
            <a:r>
              <a:rPr lang="tr-TR" sz="2000" b="1" dirty="0"/>
              <a:t>ğ</a:t>
            </a:r>
            <a:r>
              <a:rPr lang="es-ES" sz="2000" b="1" dirty="0"/>
              <a:t>erlendirmesi</a:t>
            </a:r>
            <a:endParaRPr lang="tr-TR" sz="2000" b="1" dirty="0"/>
          </a:p>
          <a:p>
            <a:pPr>
              <a:lnSpc>
                <a:spcPct val="90000"/>
              </a:lnSpc>
            </a:pPr>
            <a:r>
              <a:rPr lang="tr-TR" sz="2000" b="1" dirty="0"/>
              <a:t>Bebek stabilize olduktan sonra</a:t>
            </a:r>
          </a:p>
          <a:p>
            <a:pPr>
              <a:lnSpc>
                <a:spcPct val="90000"/>
              </a:lnSpc>
              <a:buFont typeface="Wingdings" panose="05000000000000000000" pitchFamily="2" charset="2"/>
              <a:buChar char="Ø"/>
            </a:pPr>
            <a:r>
              <a:rPr lang="tr-TR" sz="1700" dirty="0"/>
              <a:t>Bebeğin göbek ve göz bakımı </a:t>
            </a:r>
          </a:p>
          <a:p>
            <a:pPr>
              <a:lnSpc>
                <a:spcPct val="90000"/>
              </a:lnSpc>
              <a:buFont typeface="Wingdings" panose="05000000000000000000" pitchFamily="2" charset="2"/>
              <a:buChar char="Ø"/>
            </a:pPr>
            <a:r>
              <a:rPr lang="tr-TR" sz="1700" dirty="0"/>
              <a:t>1 mg IM K vitamini  </a:t>
            </a:r>
          </a:p>
          <a:p>
            <a:pPr>
              <a:lnSpc>
                <a:spcPct val="90000"/>
              </a:lnSpc>
              <a:buFont typeface="Wingdings" panose="05000000000000000000" pitchFamily="2" charset="2"/>
              <a:buChar char="Ø"/>
            </a:pPr>
            <a:r>
              <a:rPr lang="tr-TR" sz="1700" dirty="0"/>
              <a:t>Bebeğin baş çevresi, tartı, boy ölçümü</a:t>
            </a:r>
          </a:p>
          <a:p>
            <a:pPr>
              <a:lnSpc>
                <a:spcPct val="90000"/>
              </a:lnSpc>
              <a:buFont typeface="Wingdings" panose="05000000000000000000" pitchFamily="2" charset="2"/>
              <a:buChar char="Ø"/>
            </a:pPr>
            <a:r>
              <a:rPr lang="tr-TR" sz="1700" dirty="0"/>
              <a:t>Bebekte doğuştan anomali kontrolü</a:t>
            </a:r>
          </a:p>
          <a:p>
            <a:pPr>
              <a:lnSpc>
                <a:spcPct val="90000"/>
              </a:lnSpc>
              <a:buFont typeface="Wingdings" panose="05000000000000000000" pitchFamily="2" charset="2"/>
              <a:buChar char="Ø"/>
            </a:pPr>
            <a:r>
              <a:rPr lang="tr-TR" sz="1700" dirty="0"/>
              <a:t>Solunum, cilt, hareket ve tonus değerlendirmesi</a:t>
            </a:r>
          </a:p>
          <a:p>
            <a:pPr lvl="0">
              <a:lnSpc>
                <a:spcPct val="90000"/>
              </a:lnSpc>
              <a:buFont typeface="Wingdings" panose="05000000000000000000" pitchFamily="2" charset="2"/>
              <a:buChar char="Ø"/>
            </a:pPr>
            <a:r>
              <a:rPr lang="tr-TR" sz="1700" dirty="0"/>
              <a:t>Yenidoğan refleksleri</a:t>
            </a:r>
            <a:endParaRPr lang="en-US" sz="1700" dirty="0"/>
          </a:p>
          <a:p>
            <a:pPr lvl="0">
              <a:lnSpc>
                <a:spcPct val="90000"/>
              </a:lnSpc>
              <a:buFont typeface="Wingdings" panose="05000000000000000000" pitchFamily="2" charset="2"/>
              <a:buChar char="Ø"/>
            </a:pPr>
            <a:r>
              <a:rPr lang="tr-TR" sz="1700" dirty="0"/>
              <a:t>Bebeğin hipoglisemi, sepsis ve sarılık açısından değerlendirilmesi</a:t>
            </a:r>
          </a:p>
          <a:p>
            <a:pPr>
              <a:lnSpc>
                <a:spcPct val="90000"/>
              </a:lnSpc>
              <a:buFont typeface="Wingdings" panose="05000000000000000000" pitchFamily="2" charset="2"/>
              <a:buChar char="Ø"/>
            </a:pPr>
            <a:r>
              <a:rPr lang="tr-TR" sz="1700" dirty="0"/>
              <a:t>Bebek soğuk ya da sıcak hissediliyorsa vücut ısısını ölç, bebeği giydir </a:t>
            </a:r>
          </a:p>
          <a:p>
            <a:pPr>
              <a:lnSpc>
                <a:spcPct val="90000"/>
              </a:lnSpc>
              <a:buFont typeface="Wingdings" panose="05000000000000000000" pitchFamily="2" charset="2"/>
              <a:buChar char="Ø"/>
            </a:pPr>
            <a:r>
              <a:rPr lang="tr-TR" sz="1700" dirty="0"/>
              <a:t>En kısa sürede anne sütü alması için anneyle tensel temasını ve emzirilmesini sağlayın</a:t>
            </a:r>
          </a:p>
        </p:txBody>
      </p:sp>
    </p:spTree>
    <p:extLst>
      <p:ext uri="{BB962C8B-B14F-4D97-AF65-F5344CB8AC3E}">
        <p14:creationId xmlns:p14="http://schemas.microsoft.com/office/powerpoint/2010/main" val="33937545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8585E30-F59F-F77E-477C-CDA0789180E1}"/>
              </a:ext>
            </a:extLst>
          </p:cNvPr>
          <p:cNvSpPr>
            <a:spLocks noGrp="1"/>
          </p:cNvSpPr>
          <p:nvPr>
            <p:ph type="title"/>
          </p:nvPr>
        </p:nvSpPr>
        <p:spPr>
          <a:xfrm>
            <a:off x="7064082" y="642594"/>
            <a:ext cx="4472921" cy="1371600"/>
          </a:xfrm>
        </p:spPr>
        <p:txBody>
          <a:bodyPr>
            <a:normAutofit/>
          </a:bodyPr>
          <a:lstStyle/>
          <a:p>
            <a:endParaRPr lang="tr-TR"/>
          </a:p>
        </p:txBody>
      </p:sp>
      <p:sp useBgFill="1">
        <p:nvSpPr>
          <p:cNvPr id="16" name="Rectangle 9">
            <a:extLst>
              <a:ext uri="{FF2B5EF4-FFF2-40B4-BE49-F238E27FC236}">
                <a16:creationId xmlns:a16="http://schemas.microsoft.com/office/drawing/2014/main" id="{6936D704-5904-42AD-9DA1-E236DCE15D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57945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Resim 4">
            <a:extLst>
              <a:ext uri="{FF2B5EF4-FFF2-40B4-BE49-F238E27FC236}">
                <a16:creationId xmlns:a16="http://schemas.microsoft.com/office/drawing/2014/main" id="{7F12BCC0-165E-FC7D-A101-84F324C196E4}"/>
              </a:ext>
            </a:extLst>
          </p:cNvPr>
          <p:cNvPicPr>
            <a:picLocks noChangeAspect="1"/>
          </p:cNvPicPr>
          <p:nvPr/>
        </p:nvPicPr>
        <p:blipFill>
          <a:blip r:embed="rId3"/>
          <a:stretch>
            <a:fillRect/>
          </a:stretch>
        </p:blipFill>
        <p:spPr>
          <a:xfrm>
            <a:off x="1188720" y="355698"/>
            <a:ext cx="4517753" cy="6146604"/>
          </a:xfrm>
          <a:prstGeom prst="rect">
            <a:avLst/>
          </a:prstGeom>
        </p:spPr>
      </p:pic>
      <p:sp>
        <p:nvSpPr>
          <p:cNvPr id="3" name="İçerik Yer Tutucusu 2">
            <a:extLst>
              <a:ext uri="{FF2B5EF4-FFF2-40B4-BE49-F238E27FC236}">
                <a16:creationId xmlns:a16="http://schemas.microsoft.com/office/drawing/2014/main" id="{C18BEB38-E6CA-6FD6-4B53-3DF5CFE76360}"/>
              </a:ext>
            </a:extLst>
          </p:cNvPr>
          <p:cNvSpPr>
            <a:spLocks noGrp="1"/>
          </p:cNvSpPr>
          <p:nvPr>
            <p:ph idx="1"/>
          </p:nvPr>
        </p:nvSpPr>
        <p:spPr>
          <a:xfrm>
            <a:off x="7064082" y="2103120"/>
            <a:ext cx="4472922" cy="3931920"/>
          </a:xfrm>
        </p:spPr>
        <p:txBody>
          <a:bodyPr>
            <a:normAutofit/>
          </a:bodyPr>
          <a:lstStyle/>
          <a:p>
            <a:endParaRPr lang="tr-TR" dirty="0"/>
          </a:p>
        </p:txBody>
      </p:sp>
      <p:pic>
        <p:nvPicPr>
          <p:cNvPr id="7" name="Resim 6">
            <a:extLst>
              <a:ext uri="{FF2B5EF4-FFF2-40B4-BE49-F238E27FC236}">
                <a16:creationId xmlns:a16="http://schemas.microsoft.com/office/drawing/2014/main" id="{0572D4E3-66F3-AEB9-D5EA-2612F57C19A9}"/>
              </a:ext>
            </a:extLst>
          </p:cNvPr>
          <p:cNvPicPr>
            <a:picLocks noChangeAspect="1"/>
          </p:cNvPicPr>
          <p:nvPr/>
        </p:nvPicPr>
        <p:blipFill>
          <a:blip r:embed="rId4"/>
          <a:stretch>
            <a:fillRect/>
          </a:stretch>
        </p:blipFill>
        <p:spPr>
          <a:xfrm>
            <a:off x="7665955" y="791340"/>
            <a:ext cx="3269172" cy="2778797"/>
          </a:xfrm>
          <a:prstGeom prst="rect">
            <a:avLst/>
          </a:prstGeom>
        </p:spPr>
      </p:pic>
      <p:pic>
        <p:nvPicPr>
          <p:cNvPr id="9" name="Resim 8">
            <a:extLst>
              <a:ext uri="{FF2B5EF4-FFF2-40B4-BE49-F238E27FC236}">
                <a16:creationId xmlns:a16="http://schemas.microsoft.com/office/drawing/2014/main" id="{8F72C00E-FFC9-E69B-1D9B-8C88890A26F1}"/>
              </a:ext>
            </a:extLst>
          </p:cNvPr>
          <p:cNvPicPr>
            <a:picLocks noChangeAspect="1"/>
          </p:cNvPicPr>
          <p:nvPr/>
        </p:nvPicPr>
        <p:blipFill>
          <a:blip r:embed="rId5"/>
          <a:stretch>
            <a:fillRect/>
          </a:stretch>
        </p:blipFill>
        <p:spPr>
          <a:xfrm>
            <a:off x="7133723" y="4843913"/>
            <a:ext cx="4333637" cy="858038"/>
          </a:xfrm>
          <a:prstGeom prst="rect">
            <a:avLst/>
          </a:prstGeom>
        </p:spPr>
      </p:pic>
    </p:spTree>
    <p:extLst>
      <p:ext uri="{BB962C8B-B14F-4D97-AF65-F5344CB8AC3E}">
        <p14:creationId xmlns:p14="http://schemas.microsoft.com/office/powerpoint/2010/main" val="417410511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27E20D-A2AC-A11F-BC17-49D4C083E5C0}"/>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2B31BBC2-12A8-6F7C-4528-2EBB179F99B3}"/>
              </a:ext>
            </a:extLst>
          </p:cNvPr>
          <p:cNvSpPr>
            <a:spLocks noGrp="1"/>
          </p:cNvSpPr>
          <p:nvPr>
            <p:ph type="title"/>
          </p:nvPr>
        </p:nvSpPr>
        <p:spPr/>
        <p:txBody>
          <a:bodyPr>
            <a:normAutofit/>
          </a:bodyPr>
          <a:lstStyle/>
          <a:p>
            <a:r>
              <a:rPr lang="tr-TR" sz="4800" dirty="0"/>
              <a:t>Anneye danışmanlık;</a:t>
            </a:r>
            <a:endParaRPr lang="tr-TR" dirty="0"/>
          </a:p>
        </p:txBody>
      </p:sp>
      <p:sp>
        <p:nvSpPr>
          <p:cNvPr id="3" name="İçerik Yer Tutucusu 2">
            <a:extLst>
              <a:ext uri="{FF2B5EF4-FFF2-40B4-BE49-F238E27FC236}">
                <a16:creationId xmlns:a16="http://schemas.microsoft.com/office/drawing/2014/main" id="{2BDAE55C-A2E0-F7FD-3159-80F73BAF5E61}"/>
              </a:ext>
            </a:extLst>
          </p:cNvPr>
          <p:cNvSpPr>
            <a:spLocks noGrp="1"/>
          </p:cNvSpPr>
          <p:nvPr>
            <p:ph idx="1"/>
          </p:nvPr>
        </p:nvSpPr>
        <p:spPr/>
        <p:txBody>
          <a:bodyPr/>
          <a:lstStyle/>
          <a:p>
            <a:pPr lvl="1"/>
            <a:r>
              <a:rPr lang="tr-TR" sz="1700" dirty="0"/>
              <a:t>Emzirme</a:t>
            </a:r>
          </a:p>
          <a:p>
            <a:pPr lvl="1"/>
            <a:r>
              <a:rPr lang="tr-TR" sz="1700" dirty="0"/>
              <a:t>Bebek bakımı</a:t>
            </a:r>
          </a:p>
          <a:p>
            <a:pPr lvl="1"/>
            <a:r>
              <a:rPr lang="tr-TR" sz="1700" dirty="0"/>
              <a:t>Bebekle sağlıklı iletişim </a:t>
            </a:r>
          </a:p>
          <a:p>
            <a:pPr lvl="1"/>
            <a:r>
              <a:rPr lang="tr-TR" sz="1700" dirty="0"/>
              <a:t>Uyku </a:t>
            </a:r>
          </a:p>
          <a:p>
            <a:pPr lvl="1"/>
            <a:r>
              <a:rPr lang="tr-TR" sz="1700" dirty="0"/>
              <a:t>El yıkama</a:t>
            </a:r>
          </a:p>
          <a:p>
            <a:pPr lvl="1"/>
            <a:r>
              <a:rPr lang="tr-TR" sz="1700" dirty="0">
                <a:cs typeface="Times New Roman" panose="02020603050405020304" pitchFamily="18" charset="0"/>
              </a:rPr>
              <a:t>Kazalardan korunma</a:t>
            </a:r>
          </a:p>
          <a:p>
            <a:pPr lvl="1"/>
            <a:r>
              <a:rPr lang="tr-TR" sz="1700" b="1" dirty="0">
                <a:cs typeface="Times New Roman" panose="02020603050405020304" pitchFamily="18" charset="0"/>
              </a:rPr>
              <a:t>Diş sağlığı</a:t>
            </a:r>
          </a:p>
          <a:p>
            <a:pPr lvl="1"/>
            <a:r>
              <a:rPr lang="tr-TR" sz="1700" dirty="0">
                <a:cs typeface="Times New Roman" panose="02020603050405020304" pitchFamily="18" charset="0"/>
              </a:rPr>
              <a:t>Aile planlaması</a:t>
            </a:r>
          </a:p>
          <a:p>
            <a:pPr lvl="1"/>
            <a:r>
              <a:rPr lang="tr-TR" sz="1700" dirty="0">
                <a:cs typeface="Times New Roman" panose="02020603050405020304" pitchFamily="18" charset="0"/>
              </a:rPr>
              <a:t>Ailenin soruları varsa yanıtlanmalı ve ilgili broşürler verilmeli</a:t>
            </a:r>
          </a:p>
          <a:p>
            <a:pPr lvl="1"/>
            <a:endParaRPr lang="tr-TR" sz="1700" dirty="0">
              <a:cs typeface="Times New Roman" panose="02020603050405020304" pitchFamily="18" charset="0"/>
            </a:endParaRPr>
          </a:p>
          <a:p>
            <a:pPr marL="274320" lvl="1" indent="0">
              <a:buNone/>
            </a:pPr>
            <a:r>
              <a:rPr lang="tr-TR" sz="1700" dirty="0">
                <a:cs typeface="Times New Roman" panose="02020603050405020304" pitchFamily="18" charset="0"/>
                <a:sym typeface="Wingdings" panose="05000000000000000000" pitchFamily="2" charset="2"/>
              </a:rPr>
              <a:t>Kontrol için randevu tarihini belirleyin (3 aylık bebek 4 Aylık olduğunda, 4 aylık olan bebek 6 aylık izlemi için çağırılacaktır)</a:t>
            </a:r>
            <a:endParaRPr lang="tr-TR" sz="1700" dirty="0">
              <a:cs typeface="Times New Roman" panose="02020603050405020304" pitchFamily="18" charset="0"/>
            </a:endParaRPr>
          </a:p>
          <a:p>
            <a:endParaRPr lang="tr-TR" dirty="0"/>
          </a:p>
        </p:txBody>
      </p:sp>
    </p:spTree>
    <p:extLst>
      <p:ext uri="{BB962C8B-B14F-4D97-AF65-F5344CB8AC3E}">
        <p14:creationId xmlns:p14="http://schemas.microsoft.com/office/powerpoint/2010/main" val="306671290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999FFE-E420-25E9-498B-D32314D5A5B8}"/>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C5F7F047-53C6-5E71-6D3F-22B8C3ADD78C}"/>
              </a:ext>
            </a:extLst>
          </p:cNvPr>
          <p:cNvSpPr>
            <a:spLocks noGrp="1"/>
          </p:cNvSpPr>
          <p:nvPr>
            <p:ph type="title"/>
          </p:nvPr>
        </p:nvSpPr>
        <p:spPr>
          <a:xfrm>
            <a:off x="1066800" y="642594"/>
            <a:ext cx="10058400" cy="1371600"/>
          </a:xfrm>
        </p:spPr>
        <p:txBody>
          <a:bodyPr>
            <a:normAutofit/>
          </a:bodyPr>
          <a:lstStyle/>
          <a:p>
            <a:r>
              <a:rPr lang="es-ES" sz="4400" dirty="0"/>
              <a:t>6., 9. ve 12. Ay </a:t>
            </a:r>
            <a:r>
              <a:rPr lang="tr-TR" sz="4400" dirty="0"/>
              <a:t>İ</a:t>
            </a:r>
            <a:r>
              <a:rPr lang="es-ES" sz="4400" dirty="0"/>
              <a:t>zlemleri</a:t>
            </a:r>
            <a:endParaRPr lang="tr-TR" sz="4400" dirty="0"/>
          </a:p>
        </p:txBody>
      </p:sp>
      <p:pic>
        <p:nvPicPr>
          <p:cNvPr id="4" name="Graphic 6" descr="Daily Calendar">
            <a:extLst>
              <a:ext uri="{FF2B5EF4-FFF2-40B4-BE49-F238E27FC236}">
                <a16:creationId xmlns:a16="http://schemas.microsoft.com/office/drawing/2014/main" id="{6C245270-0147-1345-9EA8-A84F5F49A23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54352" y="2467985"/>
            <a:ext cx="3019646" cy="3019646"/>
          </a:xfrm>
          <a:prstGeom prst="rect">
            <a:avLst/>
          </a:prstGeom>
        </p:spPr>
      </p:pic>
      <p:sp>
        <p:nvSpPr>
          <p:cNvPr id="3" name="İçerik Yer Tutucusu 2">
            <a:extLst>
              <a:ext uri="{FF2B5EF4-FFF2-40B4-BE49-F238E27FC236}">
                <a16:creationId xmlns:a16="http://schemas.microsoft.com/office/drawing/2014/main" id="{DC6B820B-F6EB-22F9-AC98-213EE9B924CD}"/>
              </a:ext>
            </a:extLst>
          </p:cNvPr>
          <p:cNvSpPr>
            <a:spLocks noGrp="1"/>
          </p:cNvSpPr>
          <p:nvPr>
            <p:ph idx="1"/>
          </p:nvPr>
        </p:nvSpPr>
        <p:spPr>
          <a:xfrm>
            <a:off x="4637165" y="2103120"/>
            <a:ext cx="6488035" cy="3931920"/>
          </a:xfrm>
        </p:spPr>
        <p:txBody>
          <a:bodyPr>
            <a:normAutofit/>
          </a:bodyPr>
          <a:lstStyle/>
          <a:p>
            <a:r>
              <a:rPr lang="tr-TR" dirty="0"/>
              <a:t>Kayıt sisteminde eksik bilgileri tamamla</a:t>
            </a:r>
          </a:p>
          <a:p>
            <a:r>
              <a:rPr lang="tr-TR" dirty="0"/>
              <a:t>Emzirme durumu</a:t>
            </a:r>
          </a:p>
          <a:p>
            <a:r>
              <a:rPr lang="tr-TR" dirty="0"/>
              <a:t>Aşıları sorgula, eksikse tamamla</a:t>
            </a:r>
          </a:p>
          <a:p>
            <a:r>
              <a:rPr lang="tr-TR" dirty="0"/>
              <a:t>D vitamini kullanma durumu</a:t>
            </a:r>
          </a:p>
          <a:p>
            <a:r>
              <a:rPr lang="tr-TR" dirty="0"/>
              <a:t>Demir kullanma durumu</a:t>
            </a:r>
          </a:p>
        </p:txBody>
      </p:sp>
    </p:spTree>
    <p:extLst>
      <p:ext uri="{BB962C8B-B14F-4D97-AF65-F5344CB8AC3E}">
        <p14:creationId xmlns:p14="http://schemas.microsoft.com/office/powerpoint/2010/main" val="325069824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FAEAAF-BBAF-CA49-1597-9795BEEAE136}"/>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76928655-CE59-B4B1-17EF-D20783D1A189}"/>
              </a:ext>
            </a:extLst>
          </p:cNvPr>
          <p:cNvSpPr>
            <a:spLocks noGrp="1"/>
          </p:cNvSpPr>
          <p:nvPr>
            <p:ph type="title"/>
          </p:nvPr>
        </p:nvSpPr>
        <p:spPr/>
        <p:txBody>
          <a:bodyPr>
            <a:normAutofit/>
          </a:bodyPr>
          <a:lstStyle/>
          <a:p>
            <a:r>
              <a:rPr lang="es-ES" sz="4400" dirty="0"/>
              <a:t>6., 9. ve 12. Ay </a:t>
            </a:r>
            <a:r>
              <a:rPr lang="tr-TR" sz="4400" dirty="0"/>
              <a:t>İ</a:t>
            </a:r>
            <a:r>
              <a:rPr lang="es-ES" sz="4400" dirty="0"/>
              <a:t>zlemleri</a:t>
            </a:r>
            <a:endParaRPr lang="tr-TR" sz="4400" dirty="0"/>
          </a:p>
        </p:txBody>
      </p:sp>
      <p:sp>
        <p:nvSpPr>
          <p:cNvPr id="3" name="İçerik Yer Tutucusu 2">
            <a:extLst>
              <a:ext uri="{FF2B5EF4-FFF2-40B4-BE49-F238E27FC236}">
                <a16:creationId xmlns:a16="http://schemas.microsoft.com/office/drawing/2014/main" id="{450727F4-EC82-C4D7-5E9A-B55FBFA4E3EC}"/>
              </a:ext>
            </a:extLst>
          </p:cNvPr>
          <p:cNvSpPr>
            <a:spLocks noGrp="1"/>
          </p:cNvSpPr>
          <p:nvPr>
            <p:ph idx="1"/>
          </p:nvPr>
        </p:nvSpPr>
        <p:spPr/>
        <p:txBody>
          <a:bodyPr/>
          <a:lstStyle/>
          <a:p>
            <a:pPr marL="0" indent="0">
              <a:buNone/>
            </a:pPr>
            <a:r>
              <a:rPr lang="tr-TR" b="1" dirty="0"/>
              <a:t>Bebeğe tam bir sistemik muayene </a:t>
            </a:r>
          </a:p>
          <a:p>
            <a:r>
              <a:rPr lang="tr-TR" dirty="0"/>
              <a:t>Baş çevresi, boy ölçümü, </a:t>
            </a:r>
            <a:r>
              <a:rPr lang="tr-TR" dirty="0" err="1"/>
              <a:t>persentil</a:t>
            </a:r>
            <a:r>
              <a:rPr lang="tr-TR" dirty="0"/>
              <a:t> eğrisindeki durumu</a:t>
            </a:r>
          </a:p>
          <a:p>
            <a:r>
              <a:rPr lang="tr-TR" dirty="0" err="1"/>
              <a:t>Fontanel</a:t>
            </a:r>
            <a:r>
              <a:rPr lang="tr-TR" dirty="0"/>
              <a:t> kontrolü </a:t>
            </a:r>
            <a:r>
              <a:rPr lang="tr-TR" dirty="0">
                <a:sym typeface="Wingdings" panose="05000000000000000000" pitchFamily="2" charset="2"/>
              </a:rPr>
              <a:t> arka </a:t>
            </a:r>
            <a:r>
              <a:rPr lang="tr-TR" dirty="0" err="1">
                <a:sym typeface="Wingdings" panose="05000000000000000000" pitchFamily="2" charset="2"/>
              </a:rPr>
              <a:t>fontanel</a:t>
            </a:r>
            <a:r>
              <a:rPr lang="tr-TR" dirty="0">
                <a:sym typeface="Wingdings" panose="05000000000000000000" pitchFamily="2" charset="2"/>
              </a:rPr>
              <a:t> 6-8 hafta arası kapanır</a:t>
            </a:r>
            <a:endParaRPr lang="tr-TR" dirty="0"/>
          </a:p>
          <a:p>
            <a:r>
              <a:rPr lang="tr-TR" dirty="0"/>
              <a:t>Bebeğin genel görünümüne bakın</a:t>
            </a:r>
          </a:p>
          <a:p>
            <a:r>
              <a:rPr lang="tr-TR" dirty="0"/>
              <a:t>Solunum ve kardiyak muayene, nabızlar </a:t>
            </a:r>
          </a:p>
          <a:p>
            <a:r>
              <a:rPr lang="tr-TR" dirty="0"/>
              <a:t>Reflekslerin kontrolü</a:t>
            </a:r>
          </a:p>
          <a:p>
            <a:r>
              <a:rPr lang="tr-TR" dirty="0"/>
              <a:t>İşitme ve görme değerlendirmesi</a:t>
            </a:r>
          </a:p>
          <a:p>
            <a:r>
              <a:rPr lang="tr-TR" dirty="0"/>
              <a:t>Üreme organları</a:t>
            </a:r>
          </a:p>
          <a:p>
            <a:r>
              <a:rPr lang="tr-TR" dirty="0"/>
              <a:t>İdrar yolu enfeksiyonu varlığı</a:t>
            </a:r>
          </a:p>
        </p:txBody>
      </p:sp>
    </p:spTree>
    <p:extLst>
      <p:ext uri="{BB962C8B-B14F-4D97-AF65-F5344CB8AC3E}">
        <p14:creationId xmlns:p14="http://schemas.microsoft.com/office/powerpoint/2010/main" val="261592452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F4C81F9-16B6-B777-5E45-2ED95C8A1CF9}"/>
              </a:ext>
            </a:extLst>
          </p:cNvPr>
          <p:cNvSpPr>
            <a:spLocks noGrp="1"/>
          </p:cNvSpPr>
          <p:nvPr>
            <p:ph type="title"/>
          </p:nvPr>
        </p:nvSpPr>
        <p:spPr/>
        <p:txBody>
          <a:bodyPr/>
          <a:lstStyle/>
          <a:p>
            <a:endParaRPr lang="tr-TR"/>
          </a:p>
        </p:txBody>
      </p:sp>
      <p:sp>
        <p:nvSpPr>
          <p:cNvPr id="3" name="İçerik Yer Tutucusu 2">
            <a:extLst>
              <a:ext uri="{FF2B5EF4-FFF2-40B4-BE49-F238E27FC236}">
                <a16:creationId xmlns:a16="http://schemas.microsoft.com/office/drawing/2014/main" id="{7F33EEA1-E980-6701-10B1-591979D2308A}"/>
              </a:ext>
            </a:extLst>
          </p:cNvPr>
          <p:cNvSpPr>
            <a:spLocks noGrp="1"/>
          </p:cNvSpPr>
          <p:nvPr>
            <p:ph idx="1"/>
          </p:nvPr>
        </p:nvSpPr>
        <p:spPr/>
        <p:txBody>
          <a:bodyPr>
            <a:normAutofit/>
          </a:bodyPr>
          <a:lstStyle/>
          <a:p>
            <a:r>
              <a:rPr lang="tr-TR" sz="2400" b="1" dirty="0"/>
              <a:t>6 ay-1 yaş arası bebek takiplerinde en az bir kez inmemiş testis muayenesi yapılmalıdır</a:t>
            </a:r>
          </a:p>
        </p:txBody>
      </p:sp>
      <p:pic>
        <p:nvPicPr>
          <p:cNvPr id="1026" name="Picture 2">
            <a:extLst>
              <a:ext uri="{FF2B5EF4-FFF2-40B4-BE49-F238E27FC236}">
                <a16:creationId xmlns:a16="http://schemas.microsoft.com/office/drawing/2014/main" id="{B410CE7B-ACAF-5760-5F3D-4ED6004B58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7684" y="3145536"/>
            <a:ext cx="5927249" cy="33345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638570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EA9B30A-C54B-A6E0-C7C1-A3FE268D42BB}"/>
              </a:ext>
            </a:extLst>
          </p:cNvPr>
          <p:cNvSpPr>
            <a:spLocks noGrp="1"/>
          </p:cNvSpPr>
          <p:nvPr>
            <p:ph type="title"/>
          </p:nvPr>
        </p:nvSpPr>
        <p:spPr/>
        <p:txBody>
          <a:bodyPr/>
          <a:lstStyle/>
          <a:p>
            <a:endParaRPr lang="tr-TR"/>
          </a:p>
        </p:txBody>
      </p:sp>
      <p:sp>
        <p:nvSpPr>
          <p:cNvPr id="3" name="İçerik Yer Tutucusu 2">
            <a:extLst>
              <a:ext uri="{FF2B5EF4-FFF2-40B4-BE49-F238E27FC236}">
                <a16:creationId xmlns:a16="http://schemas.microsoft.com/office/drawing/2014/main" id="{97491B04-3227-61FB-6639-A70F4D61E61F}"/>
              </a:ext>
            </a:extLst>
          </p:cNvPr>
          <p:cNvSpPr>
            <a:spLocks noGrp="1"/>
          </p:cNvSpPr>
          <p:nvPr>
            <p:ph idx="1"/>
          </p:nvPr>
        </p:nvSpPr>
        <p:spPr/>
        <p:txBody>
          <a:bodyPr>
            <a:normAutofit/>
          </a:bodyPr>
          <a:lstStyle/>
          <a:p>
            <a:r>
              <a:rPr lang="tr-TR" sz="2000" b="1" dirty="0"/>
              <a:t>9. ay izleminde bebeğin anemisini değerlendirmek amacıyla </a:t>
            </a:r>
            <a:r>
              <a:rPr lang="tr-TR" sz="2000" b="1" dirty="0" err="1"/>
              <a:t>Hb</a:t>
            </a:r>
            <a:r>
              <a:rPr lang="tr-TR" sz="2000" b="1" dirty="0"/>
              <a:t> ve/veya </a:t>
            </a:r>
            <a:r>
              <a:rPr lang="tr-TR" sz="2000" b="1" dirty="0" err="1"/>
              <a:t>Htc</a:t>
            </a:r>
            <a:r>
              <a:rPr lang="tr-TR" sz="2000" b="1" dirty="0"/>
              <a:t> ölçümü yapın ve sonucunu sisteme kaydedin </a:t>
            </a:r>
          </a:p>
        </p:txBody>
      </p:sp>
    </p:spTree>
    <p:extLst>
      <p:ext uri="{BB962C8B-B14F-4D97-AF65-F5344CB8AC3E}">
        <p14:creationId xmlns:p14="http://schemas.microsoft.com/office/powerpoint/2010/main" val="217111076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E910CF-6077-1B5A-ED64-7171D10CBA4E}"/>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C6004DF9-5677-D9AB-5A4F-B12CC60F1A8F}"/>
              </a:ext>
            </a:extLst>
          </p:cNvPr>
          <p:cNvSpPr>
            <a:spLocks noGrp="1"/>
          </p:cNvSpPr>
          <p:nvPr>
            <p:ph type="title"/>
          </p:nvPr>
        </p:nvSpPr>
        <p:spPr/>
        <p:txBody>
          <a:bodyPr>
            <a:normAutofit/>
          </a:bodyPr>
          <a:lstStyle/>
          <a:p>
            <a:r>
              <a:rPr lang="tr-TR" sz="4800" dirty="0"/>
              <a:t>Anneye danışmanlık;</a:t>
            </a:r>
            <a:endParaRPr lang="tr-TR" dirty="0"/>
          </a:p>
        </p:txBody>
      </p:sp>
      <p:sp>
        <p:nvSpPr>
          <p:cNvPr id="3" name="İçerik Yer Tutucusu 2">
            <a:extLst>
              <a:ext uri="{FF2B5EF4-FFF2-40B4-BE49-F238E27FC236}">
                <a16:creationId xmlns:a16="http://schemas.microsoft.com/office/drawing/2014/main" id="{698351FA-6FED-E517-0E9C-79DF00FAFED0}"/>
              </a:ext>
            </a:extLst>
          </p:cNvPr>
          <p:cNvSpPr>
            <a:spLocks noGrp="1"/>
          </p:cNvSpPr>
          <p:nvPr>
            <p:ph idx="1"/>
          </p:nvPr>
        </p:nvSpPr>
        <p:spPr/>
        <p:txBody>
          <a:bodyPr>
            <a:normAutofit/>
          </a:bodyPr>
          <a:lstStyle/>
          <a:p>
            <a:pPr lvl="1"/>
            <a:r>
              <a:rPr lang="tr-TR" sz="1700" dirty="0"/>
              <a:t>Emzirme</a:t>
            </a:r>
          </a:p>
          <a:p>
            <a:pPr lvl="1"/>
            <a:r>
              <a:rPr lang="tr-TR" sz="1700" b="1" dirty="0"/>
              <a:t>Ek gıda/tamamlayıcı beslenme</a:t>
            </a:r>
          </a:p>
          <a:p>
            <a:pPr lvl="1"/>
            <a:r>
              <a:rPr lang="tr-TR" sz="1700" dirty="0"/>
              <a:t>Bebek bakımı</a:t>
            </a:r>
          </a:p>
          <a:p>
            <a:pPr lvl="1"/>
            <a:r>
              <a:rPr lang="tr-TR" sz="1700" dirty="0"/>
              <a:t>Bebekle sağlıklı iletişim </a:t>
            </a:r>
          </a:p>
          <a:p>
            <a:pPr lvl="1"/>
            <a:r>
              <a:rPr lang="tr-TR" sz="1700" dirty="0"/>
              <a:t>Uyku </a:t>
            </a:r>
          </a:p>
          <a:p>
            <a:pPr lvl="1"/>
            <a:r>
              <a:rPr lang="tr-TR" sz="1700" dirty="0"/>
              <a:t>El yıkama</a:t>
            </a:r>
          </a:p>
          <a:p>
            <a:pPr lvl="1"/>
            <a:r>
              <a:rPr lang="tr-TR" sz="1700" dirty="0">
                <a:cs typeface="Times New Roman" panose="02020603050405020304" pitchFamily="18" charset="0"/>
              </a:rPr>
              <a:t>Kazalardan korunma</a:t>
            </a:r>
          </a:p>
          <a:p>
            <a:pPr lvl="1"/>
            <a:r>
              <a:rPr lang="tr-TR" sz="1700" b="1" dirty="0">
                <a:cs typeface="Times New Roman" panose="02020603050405020304" pitchFamily="18" charset="0"/>
              </a:rPr>
              <a:t>Diş sağlığı</a:t>
            </a:r>
          </a:p>
          <a:p>
            <a:pPr lvl="1"/>
            <a:r>
              <a:rPr lang="tr-TR" sz="1700" dirty="0">
                <a:cs typeface="Times New Roman" panose="02020603050405020304" pitchFamily="18" charset="0"/>
              </a:rPr>
              <a:t>Aile planlaması</a:t>
            </a:r>
          </a:p>
          <a:p>
            <a:pPr lvl="1"/>
            <a:r>
              <a:rPr lang="tr-TR" sz="1700" dirty="0">
                <a:cs typeface="Times New Roman" panose="02020603050405020304" pitchFamily="18" charset="0"/>
              </a:rPr>
              <a:t>Ailenin soruları varsa yanıtlanmalı ve ilgili broşürler verilmeli</a:t>
            </a:r>
          </a:p>
          <a:p>
            <a:pPr marL="0" indent="0">
              <a:buNone/>
            </a:pPr>
            <a:endParaRPr lang="tr-TR" dirty="0"/>
          </a:p>
        </p:txBody>
      </p:sp>
    </p:spTree>
    <p:extLst>
      <p:ext uri="{BB962C8B-B14F-4D97-AF65-F5344CB8AC3E}">
        <p14:creationId xmlns:p14="http://schemas.microsoft.com/office/powerpoint/2010/main" val="121504585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F69153-543B-BC33-3C26-9303524EFEB9}"/>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EE1DB404-BDD3-1B73-4C7E-AE22E05F7458}"/>
              </a:ext>
            </a:extLst>
          </p:cNvPr>
          <p:cNvSpPr>
            <a:spLocks noGrp="1"/>
          </p:cNvSpPr>
          <p:nvPr>
            <p:ph type="title"/>
          </p:nvPr>
        </p:nvSpPr>
        <p:spPr>
          <a:xfrm>
            <a:off x="1066800" y="642594"/>
            <a:ext cx="10058400" cy="1371600"/>
          </a:xfrm>
        </p:spPr>
        <p:txBody>
          <a:bodyPr>
            <a:normAutofit/>
          </a:bodyPr>
          <a:lstStyle/>
          <a:p>
            <a:r>
              <a:rPr lang="es-ES" sz="4400" dirty="0"/>
              <a:t>13 -36 Ay Aras</a:t>
            </a:r>
            <a:r>
              <a:rPr lang="tr-TR" sz="4400" dirty="0"/>
              <a:t>ı</a:t>
            </a:r>
            <a:r>
              <a:rPr lang="es-ES" sz="4400" dirty="0"/>
              <a:t>  Çocuk </a:t>
            </a:r>
            <a:r>
              <a:rPr lang="tr-TR" sz="4400" dirty="0"/>
              <a:t>İ</a:t>
            </a:r>
            <a:r>
              <a:rPr lang="es-ES" sz="4400" dirty="0"/>
              <a:t>zlemleri </a:t>
            </a:r>
            <a:endParaRPr lang="tr-TR" sz="4400" dirty="0"/>
          </a:p>
        </p:txBody>
      </p:sp>
      <p:pic>
        <p:nvPicPr>
          <p:cNvPr id="4" name="Graphic 6" descr="Daily Calendar">
            <a:extLst>
              <a:ext uri="{FF2B5EF4-FFF2-40B4-BE49-F238E27FC236}">
                <a16:creationId xmlns:a16="http://schemas.microsoft.com/office/drawing/2014/main" id="{214378D9-9FC7-1054-8AC6-2FC8EFE4C6F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54352" y="2467985"/>
            <a:ext cx="3019646" cy="3019646"/>
          </a:xfrm>
          <a:prstGeom prst="rect">
            <a:avLst/>
          </a:prstGeom>
        </p:spPr>
      </p:pic>
      <p:sp>
        <p:nvSpPr>
          <p:cNvPr id="3" name="İçerik Yer Tutucusu 2">
            <a:extLst>
              <a:ext uri="{FF2B5EF4-FFF2-40B4-BE49-F238E27FC236}">
                <a16:creationId xmlns:a16="http://schemas.microsoft.com/office/drawing/2014/main" id="{544556E6-5856-9BC2-265D-6987D5D02325}"/>
              </a:ext>
            </a:extLst>
          </p:cNvPr>
          <p:cNvSpPr>
            <a:spLocks noGrp="1"/>
          </p:cNvSpPr>
          <p:nvPr>
            <p:ph idx="1"/>
          </p:nvPr>
        </p:nvSpPr>
        <p:spPr>
          <a:xfrm>
            <a:off x="4637165" y="2103120"/>
            <a:ext cx="6488035" cy="3931920"/>
          </a:xfrm>
        </p:spPr>
        <p:txBody>
          <a:bodyPr>
            <a:normAutofit/>
          </a:bodyPr>
          <a:lstStyle/>
          <a:p>
            <a:r>
              <a:rPr lang="tr-TR" dirty="0"/>
              <a:t>Kayıt sisteminde eksik bilgileri tamamla</a:t>
            </a:r>
          </a:p>
          <a:p>
            <a:r>
              <a:rPr lang="tr-TR" dirty="0"/>
              <a:t>Emzirme durumu</a:t>
            </a:r>
          </a:p>
          <a:p>
            <a:r>
              <a:rPr lang="tr-TR" dirty="0"/>
              <a:t>Aşıları sorgula, eksikse tamamla</a:t>
            </a:r>
          </a:p>
          <a:p>
            <a:r>
              <a:rPr lang="tr-TR" dirty="0"/>
              <a:t>Çocuğu anemi yönünden değerlendir</a:t>
            </a:r>
          </a:p>
        </p:txBody>
      </p:sp>
    </p:spTree>
    <p:extLst>
      <p:ext uri="{BB962C8B-B14F-4D97-AF65-F5344CB8AC3E}">
        <p14:creationId xmlns:p14="http://schemas.microsoft.com/office/powerpoint/2010/main" val="151990903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E9B969E-CD96-4162-BA90-449BBDA95E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023162" cy="6858000"/>
          </a:xfrm>
          <a:prstGeom prst="rect">
            <a:avLst/>
          </a:prstGeom>
          <a:solidFill>
            <a:schemeClr val="accent1"/>
          </a:solidFill>
          <a:ln>
            <a:noFill/>
          </a:ln>
        </p:spPr>
        <p:style>
          <a:lnRef idx="2">
            <a:schemeClr val="accent1">
              <a:shade val="50000"/>
            </a:schemeClr>
          </a:lnRef>
          <a:fillRef idx="1002">
            <a:schemeClr val="lt2"/>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6B6401A4-FEE5-4976-857C-1FD0CDB2E2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23162" y="0"/>
            <a:ext cx="816874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Resim 4">
            <a:extLst>
              <a:ext uri="{FF2B5EF4-FFF2-40B4-BE49-F238E27FC236}">
                <a16:creationId xmlns:a16="http://schemas.microsoft.com/office/drawing/2014/main" id="{B477F087-48EF-0B05-C772-3602CE30C853}"/>
              </a:ext>
            </a:extLst>
          </p:cNvPr>
          <p:cNvPicPr>
            <a:picLocks noChangeAspect="1"/>
          </p:cNvPicPr>
          <p:nvPr/>
        </p:nvPicPr>
        <p:blipFill>
          <a:blip r:embed="rId2"/>
          <a:stretch>
            <a:fillRect/>
          </a:stretch>
        </p:blipFill>
        <p:spPr>
          <a:xfrm>
            <a:off x="5639238" y="176437"/>
            <a:ext cx="5122768" cy="6487253"/>
          </a:xfrm>
          <a:prstGeom prst="rect">
            <a:avLst/>
          </a:prstGeom>
        </p:spPr>
      </p:pic>
      <p:sp>
        <p:nvSpPr>
          <p:cNvPr id="14" name="Rectangle 13">
            <a:extLst>
              <a:ext uri="{FF2B5EF4-FFF2-40B4-BE49-F238E27FC236}">
                <a16:creationId xmlns:a16="http://schemas.microsoft.com/office/drawing/2014/main" id="{047AF1DF-6993-45FB-92A5-C36B1A680F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025029" cy="6858000"/>
          </a:xfrm>
          <a:prstGeom prst="rect">
            <a:avLst/>
          </a:prstGeom>
          <a:blipFill dpi="0" rotWithShape="1">
            <a:blip r:embed="rId3">
              <a:alphaModFix amt="6000"/>
              <a:duotone>
                <a:schemeClr val="accent1">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tr-TR"/>
          </a:p>
        </p:txBody>
      </p:sp>
      <p:sp>
        <p:nvSpPr>
          <p:cNvPr id="2" name="Başlık 1">
            <a:extLst>
              <a:ext uri="{FF2B5EF4-FFF2-40B4-BE49-F238E27FC236}">
                <a16:creationId xmlns:a16="http://schemas.microsoft.com/office/drawing/2014/main" id="{624321E0-BBE9-582C-7386-4F57E3C0C6A7}"/>
              </a:ext>
            </a:extLst>
          </p:cNvPr>
          <p:cNvSpPr>
            <a:spLocks noGrp="1"/>
          </p:cNvSpPr>
          <p:nvPr>
            <p:ph type="title"/>
          </p:nvPr>
        </p:nvSpPr>
        <p:spPr>
          <a:xfrm>
            <a:off x="643433" y="643464"/>
            <a:ext cx="2888344" cy="1428737"/>
          </a:xfrm>
        </p:spPr>
        <p:txBody>
          <a:bodyPr>
            <a:normAutofit/>
          </a:bodyPr>
          <a:lstStyle/>
          <a:p>
            <a:endParaRPr lang="tr-TR" sz="3200">
              <a:solidFill>
                <a:srgbClr val="FFFFFF"/>
              </a:solidFill>
            </a:endParaRPr>
          </a:p>
        </p:txBody>
      </p:sp>
      <p:sp>
        <p:nvSpPr>
          <p:cNvPr id="3" name="İçerik Yer Tutucusu 2">
            <a:extLst>
              <a:ext uri="{FF2B5EF4-FFF2-40B4-BE49-F238E27FC236}">
                <a16:creationId xmlns:a16="http://schemas.microsoft.com/office/drawing/2014/main" id="{9B702F61-E07B-EC25-CC46-7DA3ADCDE34B}"/>
              </a:ext>
            </a:extLst>
          </p:cNvPr>
          <p:cNvSpPr>
            <a:spLocks noGrp="1"/>
          </p:cNvSpPr>
          <p:nvPr>
            <p:ph idx="1"/>
          </p:nvPr>
        </p:nvSpPr>
        <p:spPr>
          <a:xfrm>
            <a:off x="643337" y="2184036"/>
            <a:ext cx="2888439" cy="3869634"/>
          </a:xfrm>
        </p:spPr>
        <p:txBody>
          <a:bodyPr>
            <a:normAutofit/>
          </a:bodyPr>
          <a:lstStyle/>
          <a:p>
            <a:endParaRPr lang="tr-TR" sz="1600">
              <a:solidFill>
                <a:srgbClr val="FFFFFF"/>
              </a:solidFill>
            </a:endParaRPr>
          </a:p>
        </p:txBody>
      </p:sp>
    </p:spTree>
    <p:extLst>
      <p:ext uri="{BB962C8B-B14F-4D97-AF65-F5344CB8AC3E}">
        <p14:creationId xmlns:p14="http://schemas.microsoft.com/office/powerpoint/2010/main" val="237231861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95E551-53C9-BD69-9C51-854A6829AAD5}"/>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966EAFD0-303F-EFFD-285C-46E3FD70F439}"/>
              </a:ext>
            </a:extLst>
          </p:cNvPr>
          <p:cNvSpPr>
            <a:spLocks noGrp="1"/>
          </p:cNvSpPr>
          <p:nvPr>
            <p:ph type="title"/>
          </p:nvPr>
        </p:nvSpPr>
        <p:spPr/>
        <p:txBody>
          <a:bodyPr>
            <a:normAutofit/>
          </a:bodyPr>
          <a:lstStyle/>
          <a:p>
            <a:r>
              <a:rPr lang="es-ES" sz="4400" dirty="0"/>
              <a:t>13 -36 Ay Aras</a:t>
            </a:r>
            <a:r>
              <a:rPr lang="tr-TR" sz="4400" dirty="0"/>
              <a:t>ı</a:t>
            </a:r>
            <a:r>
              <a:rPr lang="es-ES" sz="4400" dirty="0"/>
              <a:t>  Çocuk </a:t>
            </a:r>
            <a:r>
              <a:rPr lang="tr-TR" sz="4400" dirty="0"/>
              <a:t>İ</a:t>
            </a:r>
            <a:r>
              <a:rPr lang="es-ES" sz="4400" dirty="0"/>
              <a:t>zlemleri </a:t>
            </a:r>
            <a:endParaRPr lang="tr-TR" sz="4400" dirty="0"/>
          </a:p>
        </p:txBody>
      </p:sp>
      <p:sp>
        <p:nvSpPr>
          <p:cNvPr id="3" name="İçerik Yer Tutucusu 2">
            <a:extLst>
              <a:ext uri="{FF2B5EF4-FFF2-40B4-BE49-F238E27FC236}">
                <a16:creationId xmlns:a16="http://schemas.microsoft.com/office/drawing/2014/main" id="{C4C7F5D1-C9BE-8B5D-E588-D7A1366C4BA9}"/>
              </a:ext>
            </a:extLst>
          </p:cNvPr>
          <p:cNvSpPr>
            <a:spLocks noGrp="1"/>
          </p:cNvSpPr>
          <p:nvPr>
            <p:ph idx="1"/>
          </p:nvPr>
        </p:nvSpPr>
        <p:spPr/>
        <p:txBody>
          <a:bodyPr/>
          <a:lstStyle/>
          <a:p>
            <a:pPr marL="0" indent="0">
              <a:buNone/>
            </a:pPr>
            <a:r>
              <a:rPr lang="tr-TR" b="1" dirty="0"/>
              <a:t>Çocuğa tam bir sistemik muayene </a:t>
            </a:r>
          </a:p>
          <a:p>
            <a:r>
              <a:rPr lang="tr-TR" dirty="0"/>
              <a:t>Baş çevresi, boy ölçümü, </a:t>
            </a:r>
            <a:r>
              <a:rPr lang="tr-TR" dirty="0" err="1"/>
              <a:t>persentil</a:t>
            </a:r>
            <a:r>
              <a:rPr lang="tr-TR" dirty="0"/>
              <a:t> eğrisindeki durumu</a:t>
            </a:r>
          </a:p>
          <a:p>
            <a:r>
              <a:rPr lang="tr-TR" dirty="0" err="1"/>
              <a:t>Fontanel</a:t>
            </a:r>
            <a:r>
              <a:rPr lang="tr-TR" dirty="0"/>
              <a:t> kontrolü </a:t>
            </a:r>
            <a:r>
              <a:rPr lang="tr-TR" dirty="0">
                <a:sym typeface="Wingdings" panose="05000000000000000000" pitchFamily="2" charset="2"/>
              </a:rPr>
              <a:t> ön </a:t>
            </a:r>
            <a:r>
              <a:rPr lang="tr-TR" dirty="0" err="1">
                <a:sym typeface="Wingdings" panose="05000000000000000000" pitchFamily="2" charset="2"/>
              </a:rPr>
              <a:t>fontanel</a:t>
            </a:r>
            <a:r>
              <a:rPr lang="tr-TR" dirty="0">
                <a:sym typeface="Wingdings" panose="05000000000000000000" pitchFamily="2" charset="2"/>
              </a:rPr>
              <a:t> 18 aya kadar kapanır</a:t>
            </a:r>
            <a:endParaRPr lang="tr-TR" dirty="0"/>
          </a:p>
          <a:p>
            <a:r>
              <a:rPr lang="tr-TR" dirty="0"/>
              <a:t>Çocuğun genel görünümüne bakın</a:t>
            </a:r>
          </a:p>
          <a:p>
            <a:r>
              <a:rPr lang="tr-TR" dirty="0"/>
              <a:t>Solunum ve kardiyak muayene, nabızlar </a:t>
            </a:r>
          </a:p>
          <a:p>
            <a:r>
              <a:rPr lang="tr-TR" b="1" dirty="0"/>
              <a:t>3 yaşında kan basıncı ölçümü</a:t>
            </a:r>
          </a:p>
          <a:p>
            <a:r>
              <a:rPr lang="tr-TR" b="1" dirty="0"/>
              <a:t>2 yaş ve üzerine hiperlipidemi riski değerlendirmesi</a:t>
            </a:r>
          </a:p>
          <a:p>
            <a:r>
              <a:rPr lang="tr-TR" dirty="0"/>
              <a:t>İşitme ve görme değerlendirmesi </a:t>
            </a:r>
            <a:r>
              <a:rPr lang="tr-TR" dirty="0">
                <a:sym typeface="Wingdings" panose="05000000000000000000" pitchFamily="2" charset="2"/>
              </a:rPr>
              <a:t> </a:t>
            </a:r>
            <a:r>
              <a:rPr lang="tr-TR" b="1" dirty="0">
                <a:sym typeface="Wingdings" panose="05000000000000000000" pitchFamily="2" charset="2"/>
              </a:rPr>
              <a:t>3 yaş görme keskinliği</a:t>
            </a:r>
            <a:endParaRPr lang="tr-TR" b="1" dirty="0"/>
          </a:p>
          <a:p>
            <a:r>
              <a:rPr lang="tr-TR" dirty="0"/>
              <a:t>Üreme organları</a:t>
            </a:r>
          </a:p>
          <a:p>
            <a:r>
              <a:rPr lang="tr-TR" dirty="0"/>
              <a:t>İdrar yolu enfeksiyonu varlığı</a:t>
            </a:r>
          </a:p>
        </p:txBody>
      </p:sp>
    </p:spTree>
    <p:extLst>
      <p:ext uri="{BB962C8B-B14F-4D97-AF65-F5344CB8AC3E}">
        <p14:creationId xmlns:p14="http://schemas.microsoft.com/office/powerpoint/2010/main" val="11987027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lumMod val="95000"/>
            <a:lumOff val="5000"/>
          </a:schemeClr>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E192707B-B929-41A7-9B41-E959A1C689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kısa gobek kordonu, uzun gobek kordonu, gobek kordonu, istanbul en iyi kadın dogum uzmanı, atasehir perinatolog">
            <a:extLst>
              <a:ext uri="{FF2B5EF4-FFF2-40B4-BE49-F238E27FC236}">
                <a16:creationId xmlns:a16="http://schemas.microsoft.com/office/drawing/2014/main" id="{AC3D29DE-5A35-5E3A-B144-F53DCD8C03FE}"/>
              </a:ext>
            </a:extLst>
          </p:cNvPr>
          <p:cNvPicPr>
            <a:picLocks noChangeAspect="1" noChangeArrowheads="1"/>
          </p:cNvPicPr>
          <p:nvPr/>
        </p:nvPicPr>
        <p:blipFill rotWithShape="1">
          <a:blip r:embed="rId2">
            <a:alphaModFix amt="35000"/>
            <a:extLst>
              <a:ext uri="{28A0092B-C50C-407E-A947-70E740481C1C}">
                <a14:useLocalDpi xmlns:a14="http://schemas.microsoft.com/office/drawing/2010/main" val="0"/>
              </a:ext>
            </a:extLst>
          </a:blip>
          <a:srcRect b="29688"/>
          <a:stretch/>
        </p:blipFill>
        <p:spPr bwMode="auto">
          <a:xfrm>
            <a:off x="0" y="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Başlık 1">
            <a:extLst>
              <a:ext uri="{FF2B5EF4-FFF2-40B4-BE49-F238E27FC236}">
                <a16:creationId xmlns:a16="http://schemas.microsoft.com/office/drawing/2014/main" id="{4F612595-E8DB-AEB7-825F-23378E831AFD}"/>
              </a:ext>
            </a:extLst>
          </p:cNvPr>
          <p:cNvSpPr>
            <a:spLocks noGrp="1"/>
          </p:cNvSpPr>
          <p:nvPr>
            <p:ph type="title"/>
          </p:nvPr>
        </p:nvSpPr>
        <p:spPr>
          <a:xfrm>
            <a:off x="1066800" y="642594"/>
            <a:ext cx="10058400" cy="1371600"/>
          </a:xfrm>
        </p:spPr>
        <p:txBody>
          <a:bodyPr>
            <a:normAutofit/>
          </a:bodyPr>
          <a:lstStyle/>
          <a:p>
            <a:endParaRPr lang="tr-TR" dirty="0"/>
          </a:p>
        </p:txBody>
      </p:sp>
      <p:sp>
        <p:nvSpPr>
          <p:cNvPr id="3" name="İçerik Yer Tutucusu 2">
            <a:extLst>
              <a:ext uri="{FF2B5EF4-FFF2-40B4-BE49-F238E27FC236}">
                <a16:creationId xmlns:a16="http://schemas.microsoft.com/office/drawing/2014/main" id="{E4C31188-7B2C-406F-FC48-04C41D1C045A}"/>
              </a:ext>
            </a:extLst>
          </p:cNvPr>
          <p:cNvSpPr>
            <a:spLocks noGrp="1"/>
          </p:cNvSpPr>
          <p:nvPr>
            <p:ph idx="1"/>
          </p:nvPr>
        </p:nvSpPr>
        <p:spPr>
          <a:xfrm>
            <a:off x="1066800" y="2103120"/>
            <a:ext cx="10058400" cy="3931920"/>
          </a:xfrm>
        </p:spPr>
        <p:txBody>
          <a:bodyPr>
            <a:normAutofit lnSpcReduction="10000"/>
          </a:bodyPr>
          <a:lstStyle/>
          <a:p>
            <a:pPr marL="0" indent="0">
              <a:buNone/>
            </a:pPr>
            <a:r>
              <a:rPr lang="tr-TR" b="1" dirty="0"/>
              <a:t>Bebeğin göbek bakımı</a:t>
            </a:r>
          </a:p>
          <a:p>
            <a:r>
              <a:rPr lang="tr-TR" dirty="0" err="1"/>
              <a:t>Klemplerken</a:t>
            </a:r>
            <a:r>
              <a:rPr lang="tr-TR" dirty="0"/>
              <a:t>, 4-5 cm kalacak şekilde, tek kullanımlık steril plastik </a:t>
            </a:r>
            <a:r>
              <a:rPr lang="tr-TR" dirty="0" err="1"/>
              <a:t>klemp</a:t>
            </a:r>
            <a:endParaRPr lang="tr-TR" dirty="0"/>
          </a:p>
          <a:p>
            <a:r>
              <a:rPr lang="tr-TR" dirty="0"/>
              <a:t>Bir ven iki arter bulunmalı </a:t>
            </a:r>
          </a:p>
          <a:p>
            <a:r>
              <a:rPr lang="tr-TR" dirty="0"/>
              <a:t>Göbek kordonunun kesik ucunu </a:t>
            </a:r>
            <a:r>
              <a:rPr lang="tr-TR" dirty="0" err="1"/>
              <a:t>povidon</a:t>
            </a:r>
            <a:r>
              <a:rPr lang="tr-TR" dirty="0"/>
              <a:t> </a:t>
            </a:r>
            <a:r>
              <a:rPr lang="tr-TR" dirty="0" err="1"/>
              <a:t>iodinle</a:t>
            </a:r>
            <a:r>
              <a:rPr lang="tr-TR" dirty="0"/>
              <a:t> temizleyerek, steril gazlı bezle kapatın </a:t>
            </a:r>
          </a:p>
          <a:p>
            <a:r>
              <a:rPr lang="tr-TR" dirty="0"/>
              <a:t>Bebek bezi göbek bağının üzerine gelmeden bağlanmalı</a:t>
            </a:r>
          </a:p>
          <a:p>
            <a:r>
              <a:rPr lang="tr-TR" dirty="0"/>
              <a:t>7 - 14 günde düşer, bu sürede silinerek temizlenmeli </a:t>
            </a:r>
          </a:p>
          <a:p>
            <a:pPr marL="0" indent="0">
              <a:buNone/>
            </a:pPr>
            <a:r>
              <a:rPr lang="tr-TR" b="1" dirty="0"/>
              <a:t>Bebeğin göz bakımı</a:t>
            </a:r>
          </a:p>
          <a:p>
            <a:pPr>
              <a:buFont typeface="Arial" panose="020B0604020202020204" pitchFamily="34" charset="0"/>
              <a:buChar char="•"/>
            </a:pPr>
            <a:r>
              <a:rPr lang="tr-TR" dirty="0"/>
              <a:t>Göz çevresi ve kapaklar steril distile su veya SF ile ıslatılmış pamuk veya steril gazlı bez ile dıştan içe</a:t>
            </a:r>
          </a:p>
          <a:p>
            <a:pPr>
              <a:buFont typeface="Arial" panose="020B0604020202020204" pitchFamily="34" charset="0"/>
              <a:buChar char="•"/>
            </a:pPr>
            <a:r>
              <a:rPr lang="tr-TR" dirty="0"/>
              <a:t>Göz kapakları hafifçe açılarak konjonktivaya </a:t>
            </a:r>
            <a:r>
              <a:rPr lang="tr-TR" dirty="0" err="1"/>
              <a:t>eritromisin</a:t>
            </a:r>
            <a:r>
              <a:rPr lang="tr-TR" dirty="0"/>
              <a:t> %0,5 göz pomadı veya %2,5 </a:t>
            </a:r>
            <a:r>
              <a:rPr lang="tr-TR" dirty="0" err="1"/>
              <a:t>luk</a:t>
            </a:r>
            <a:r>
              <a:rPr lang="tr-TR" dirty="0"/>
              <a:t> </a:t>
            </a:r>
            <a:r>
              <a:rPr lang="tr-TR" dirty="0" err="1"/>
              <a:t>povidone</a:t>
            </a:r>
            <a:r>
              <a:rPr lang="tr-TR" dirty="0"/>
              <a:t> </a:t>
            </a:r>
            <a:r>
              <a:rPr lang="tr-TR" dirty="0" err="1"/>
              <a:t>iodine</a:t>
            </a:r>
            <a:r>
              <a:rPr lang="tr-TR" dirty="0"/>
              <a:t> veya </a:t>
            </a:r>
            <a:r>
              <a:rPr lang="tr-TR" dirty="0" err="1"/>
              <a:t>azitromycin</a:t>
            </a:r>
            <a:r>
              <a:rPr lang="tr-TR" dirty="0"/>
              <a:t> göz damlası</a:t>
            </a:r>
          </a:p>
        </p:txBody>
      </p:sp>
      <p:sp>
        <p:nvSpPr>
          <p:cNvPr id="1033" name="Rectangle 1032">
            <a:extLst>
              <a:ext uri="{FF2B5EF4-FFF2-40B4-BE49-F238E27FC236}">
                <a16:creationId xmlns:a16="http://schemas.microsoft.com/office/drawing/2014/main" id="{8FB4235C-4505-46C7-AD8F-8769A1972F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noFill/>
          <a:ln w="6350" cap="sq" cmpd="sng" algn="ctr">
            <a:solidFill>
              <a:schemeClr val="tx1"/>
            </a:solidFill>
            <a:prstDash val="solid"/>
            <a:miter lim="800000"/>
          </a:ln>
          <a:effectLst>
            <a:softEdge rad="0"/>
          </a:effectLst>
        </p:spPr>
        <p:txBody>
          <a:bodyPr/>
          <a:lstStyle/>
          <a:p>
            <a:endParaRPr lang="tr-TR"/>
          </a:p>
        </p:txBody>
      </p:sp>
    </p:spTree>
    <p:extLst>
      <p:ext uri="{BB962C8B-B14F-4D97-AF65-F5344CB8AC3E}">
        <p14:creationId xmlns:p14="http://schemas.microsoft.com/office/powerpoint/2010/main" val="150786496"/>
      </p:ext>
    </p:extLst>
  </p:cSld>
  <p:clrMapOvr>
    <a:overrideClrMapping bg1="dk1" tx1="lt1" bg2="dk2" tx2="lt2" accent1="accent1" accent2="accent2" accent3="accent3" accent4="accent4" accent5="accent5" accent6="accent6" hlink="hlink" folHlink="folHlink"/>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lumMod val="95000"/>
            <a:lumOff val="5000"/>
          </a:schemeClr>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192707B-B929-41A7-9B41-E959A1C689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Resim 4">
            <a:extLst>
              <a:ext uri="{FF2B5EF4-FFF2-40B4-BE49-F238E27FC236}">
                <a16:creationId xmlns:a16="http://schemas.microsoft.com/office/drawing/2014/main" id="{C53C6C70-4976-70D1-1545-D00B5C9C31E4}"/>
              </a:ext>
            </a:extLst>
          </p:cNvPr>
          <p:cNvPicPr>
            <a:picLocks noChangeAspect="1"/>
          </p:cNvPicPr>
          <p:nvPr/>
        </p:nvPicPr>
        <p:blipFill rotWithShape="1">
          <a:blip r:embed="rId2">
            <a:alphaModFix amt="35000"/>
          </a:blip>
          <a:srcRect t="18478"/>
          <a:stretch/>
        </p:blipFill>
        <p:spPr>
          <a:xfrm>
            <a:off x="20" y="10"/>
            <a:ext cx="12191980" cy="6857990"/>
          </a:xfrm>
          <a:prstGeom prst="rect">
            <a:avLst/>
          </a:prstGeom>
        </p:spPr>
      </p:pic>
      <p:sp>
        <p:nvSpPr>
          <p:cNvPr id="2" name="Başlık 1">
            <a:extLst>
              <a:ext uri="{FF2B5EF4-FFF2-40B4-BE49-F238E27FC236}">
                <a16:creationId xmlns:a16="http://schemas.microsoft.com/office/drawing/2014/main" id="{BE324AC3-D601-A605-BD6A-E485FF5738A8}"/>
              </a:ext>
            </a:extLst>
          </p:cNvPr>
          <p:cNvSpPr>
            <a:spLocks noGrp="1"/>
          </p:cNvSpPr>
          <p:nvPr>
            <p:ph type="title"/>
          </p:nvPr>
        </p:nvSpPr>
        <p:spPr>
          <a:xfrm>
            <a:off x="1066800" y="642594"/>
            <a:ext cx="10058400" cy="1371600"/>
          </a:xfrm>
        </p:spPr>
        <p:txBody>
          <a:bodyPr>
            <a:normAutofit/>
          </a:bodyPr>
          <a:lstStyle/>
          <a:p>
            <a:r>
              <a:rPr lang="tr-TR" sz="3000"/>
              <a:t>3 yaş ve üzerindeki çocuklarda,  yılda bir kez olmak üzere kan basıncının düzenli olarak ölçülmesi önerilmekte </a:t>
            </a:r>
          </a:p>
        </p:txBody>
      </p:sp>
      <p:sp>
        <p:nvSpPr>
          <p:cNvPr id="3" name="İçerik Yer Tutucusu 2">
            <a:extLst>
              <a:ext uri="{FF2B5EF4-FFF2-40B4-BE49-F238E27FC236}">
                <a16:creationId xmlns:a16="http://schemas.microsoft.com/office/drawing/2014/main" id="{A97C10A7-6AFD-243A-44B6-C627F13C2A39}"/>
              </a:ext>
            </a:extLst>
          </p:cNvPr>
          <p:cNvSpPr>
            <a:spLocks noGrp="1"/>
          </p:cNvSpPr>
          <p:nvPr>
            <p:ph idx="1"/>
          </p:nvPr>
        </p:nvSpPr>
        <p:spPr>
          <a:xfrm>
            <a:off x="1066800" y="2103120"/>
            <a:ext cx="10058400" cy="3931920"/>
          </a:xfrm>
        </p:spPr>
        <p:txBody>
          <a:bodyPr>
            <a:normAutofit/>
          </a:bodyPr>
          <a:lstStyle/>
          <a:p>
            <a:r>
              <a:rPr lang="tr-TR" dirty="0"/>
              <a:t>Çocuklarda ölçülen kan basıncının cins, yaş ve boya göre hazırlanmış kan basıncı tablosuna (</a:t>
            </a:r>
            <a:r>
              <a:rPr lang="tr-TR" dirty="0" err="1"/>
              <a:t>National</a:t>
            </a:r>
            <a:r>
              <a:rPr lang="tr-TR" dirty="0"/>
              <a:t> High Blood </a:t>
            </a:r>
            <a:r>
              <a:rPr lang="tr-TR" dirty="0" err="1"/>
              <a:t>Pressure</a:t>
            </a:r>
            <a:r>
              <a:rPr lang="tr-TR" dirty="0"/>
              <a:t> </a:t>
            </a:r>
            <a:r>
              <a:rPr lang="tr-TR" dirty="0" err="1"/>
              <a:t>Education</a:t>
            </a:r>
            <a:r>
              <a:rPr lang="tr-TR" dirty="0"/>
              <a:t> Program </a:t>
            </a:r>
            <a:r>
              <a:rPr lang="tr-TR" dirty="0" err="1"/>
              <a:t>Working</a:t>
            </a:r>
            <a:r>
              <a:rPr lang="tr-TR" dirty="0"/>
              <a:t> </a:t>
            </a:r>
            <a:r>
              <a:rPr lang="tr-TR" dirty="0" err="1"/>
              <a:t>Group</a:t>
            </a:r>
            <a:r>
              <a:rPr lang="tr-TR" dirty="0"/>
              <a:t> on High Blood </a:t>
            </a:r>
            <a:r>
              <a:rPr lang="tr-TR" dirty="0" err="1"/>
              <a:t>Pressure</a:t>
            </a:r>
            <a:r>
              <a:rPr lang="tr-TR" dirty="0"/>
              <a:t> in </a:t>
            </a:r>
            <a:r>
              <a:rPr lang="tr-TR" dirty="0" err="1"/>
              <a:t>Children</a:t>
            </a:r>
            <a:r>
              <a:rPr lang="tr-TR" dirty="0"/>
              <a:t> </a:t>
            </a:r>
            <a:r>
              <a:rPr lang="tr-TR" dirty="0" err="1"/>
              <a:t>and</a:t>
            </a:r>
            <a:r>
              <a:rPr lang="tr-TR" dirty="0"/>
              <a:t> </a:t>
            </a:r>
            <a:r>
              <a:rPr lang="tr-TR" dirty="0" err="1"/>
              <a:t>Adolescents</a:t>
            </a:r>
            <a:r>
              <a:rPr lang="tr-TR" dirty="0"/>
              <a:t> 2004) bakılarak değerlendirilmesi önerilmekte</a:t>
            </a:r>
          </a:p>
          <a:p>
            <a:r>
              <a:rPr lang="tr-TR" dirty="0"/>
              <a:t>Sistolik ve/veya diyastolik kan basıncının</a:t>
            </a:r>
          </a:p>
          <a:p>
            <a:pPr marL="0" indent="0">
              <a:buNone/>
            </a:pPr>
            <a:r>
              <a:rPr lang="tr-TR" dirty="0"/>
              <a:t>&lt;90 yüzdelik dilim </a:t>
            </a:r>
            <a:r>
              <a:rPr lang="tr-TR" dirty="0">
                <a:sym typeface="Wingdings" panose="05000000000000000000" pitchFamily="2" charset="2"/>
              </a:rPr>
              <a:t> </a:t>
            </a:r>
            <a:r>
              <a:rPr lang="tr-TR" b="1" dirty="0"/>
              <a:t>normal</a:t>
            </a:r>
          </a:p>
          <a:p>
            <a:pPr marL="0" indent="0">
              <a:buNone/>
            </a:pPr>
            <a:r>
              <a:rPr lang="az-Cyrl-AZ" dirty="0"/>
              <a:t>90- &lt;95 </a:t>
            </a:r>
            <a:r>
              <a:rPr lang="tr-TR" dirty="0"/>
              <a:t>yüzdelik (ve her yaş için &gt;120/80mmHg) </a:t>
            </a:r>
            <a:r>
              <a:rPr lang="tr-TR" dirty="0">
                <a:sym typeface="Wingdings" panose="05000000000000000000" pitchFamily="2" charset="2"/>
              </a:rPr>
              <a:t> </a:t>
            </a:r>
            <a:r>
              <a:rPr lang="tr-TR" dirty="0"/>
              <a:t> </a:t>
            </a:r>
            <a:r>
              <a:rPr lang="tr-TR" b="1" dirty="0" err="1"/>
              <a:t>prehipertansiyon</a:t>
            </a:r>
            <a:r>
              <a:rPr lang="tr-TR" dirty="0"/>
              <a:t> </a:t>
            </a:r>
          </a:p>
          <a:p>
            <a:pPr marL="0" indent="0">
              <a:buNone/>
            </a:pPr>
            <a:r>
              <a:rPr lang="tr-TR" dirty="0"/>
              <a:t>&gt;95-&lt;99 yüzdelik + 5mmHg </a:t>
            </a:r>
            <a:r>
              <a:rPr lang="tr-TR" dirty="0">
                <a:sym typeface="Wingdings" panose="05000000000000000000" pitchFamily="2" charset="2"/>
              </a:rPr>
              <a:t> </a:t>
            </a:r>
            <a:r>
              <a:rPr lang="tr-TR" dirty="0"/>
              <a:t> </a:t>
            </a:r>
            <a:r>
              <a:rPr lang="tr-TR" b="1" dirty="0"/>
              <a:t>evre 1 hipertansiyon</a:t>
            </a:r>
          </a:p>
          <a:p>
            <a:pPr marL="0" indent="0">
              <a:buNone/>
            </a:pPr>
            <a:r>
              <a:rPr lang="tr-TR" dirty="0"/>
              <a:t>&gt;99 yüzdelik + 5mmHg </a:t>
            </a:r>
            <a:r>
              <a:rPr lang="tr-TR" dirty="0">
                <a:sym typeface="Wingdings" panose="05000000000000000000" pitchFamily="2" charset="2"/>
              </a:rPr>
              <a:t></a:t>
            </a:r>
            <a:r>
              <a:rPr lang="tr-TR" dirty="0"/>
              <a:t> </a:t>
            </a:r>
            <a:r>
              <a:rPr lang="tr-TR" b="1" dirty="0"/>
              <a:t>evre 2 hipertansiyon</a:t>
            </a:r>
          </a:p>
        </p:txBody>
      </p:sp>
      <p:sp>
        <p:nvSpPr>
          <p:cNvPr id="12" name="Rectangle 11">
            <a:extLst>
              <a:ext uri="{FF2B5EF4-FFF2-40B4-BE49-F238E27FC236}">
                <a16:creationId xmlns:a16="http://schemas.microsoft.com/office/drawing/2014/main" id="{8FB4235C-4505-46C7-AD8F-8769A1972F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noFill/>
          <a:ln w="6350" cap="sq" cmpd="sng" algn="ctr">
            <a:solidFill>
              <a:schemeClr val="tx1"/>
            </a:solidFill>
            <a:prstDash val="solid"/>
            <a:miter lim="800000"/>
          </a:ln>
          <a:effectLst>
            <a:softEdge rad="0"/>
          </a:effectLst>
        </p:spPr>
        <p:txBody>
          <a:bodyPr/>
          <a:lstStyle/>
          <a:p>
            <a:endParaRPr lang="tr-TR"/>
          </a:p>
        </p:txBody>
      </p:sp>
    </p:spTree>
    <p:extLst>
      <p:ext uri="{BB962C8B-B14F-4D97-AF65-F5344CB8AC3E}">
        <p14:creationId xmlns:p14="http://schemas.microsoft.com/office/powerpoint/2010/main" val="1464225990"/>
      </p:ext>
    </p:extLst>
  </p:cSld>
  <p:clrMapOvr>
    <a:overrideClrMapping bg1="dk1" tx1="lt1" bg2="dk2" tx2="lt2" accent1="accent1" accent2="accent2" accent3="accent3" accent4="accent4" accent5="accent5" accent6="accent6" hlink="hlink" folHlink="folHlink"/>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3A4774C-BB6D-7C6D-EE44-03C16205F3F9}"/>
              </a:ext>
            </a:extLst>
          </p:cNvPr>
          <p:cNvSpPr>
            <a:spLocks noGrp="1"/>
          </p:cNvSpPr>
          <p:nvPr>
            <p:ph type="title"/>
          </p:nvPr>
        </p:nvSpPr>
        <p:spPr/>
        <p:txBody>
          <a:bodyPr>
            <a:normAutofit/>
          </a:bodyPr>
          <a:lstStyle/>
          <a:p>
            <a:r>
              <a:rPr lang="tr-TR" sz="2800" dirty="0"/>
              <a:t> Hiperlipidemi taramasının iki yaşından itibaren risk altındaki tüm çocuklara uygulanması önerilmekte; </a:t>
            </a:r>
          </a:p>
        </p:txBody>
      </p:sp>
      <p:sp>
        <p:nvSpPr>
          <p:cNvPr id="3" name="İçerik Yer Tutucusu 2">
            <a:extLst>
              <a:ext uri="{FF2B5EF4-FFF2-40B4-BE49-F238E27FC236}">
                <a16:creationId xmlns:a16="http://schemas.microsoft.com/office/drawing/2014/main" id="{24A96A8B-E63E-B7BB-1EE7-7DFDA22F2329}"/>
              </a:ext>
            </a:extLst>
          </p:cNvPr>
          <p:cNvSpPr>
            <a:spLocks noGrp="1"/>
          </p:cNvSpPr>
          <p:nvPr>
            <p:ph idx="1"/>
          </p:nvPr>
        </p:nvSpPr>
        <p:spPr/>
        <p:txBody>
          <a:bodyPr/>
          <a:lstStyle/>
          <a:p>
            <a:endParaRPr lang="tr-TR"/>
          </a:p>
        </p:txBody>
      </p:sp>
      <p:pic>
        <p:nvPicPr>
          <p:cNvPr id="5" name="Resim 4">
            <a:extLst>
              <a:ext uri="{FF2B5EF4-FFF2-40B4-BE49-F238E27FC236}">
                <a16:creationId xmlns:a16="http://schemas.microsoft.com/office/drawing/2014/main" id="{8A6488D6-7130-C8DA-2352-F9C0B7DAAF14}"/>
              </a:ext>
            </a:extLst>
          </p:cNvPr>
          <p:cNvPicPr>
            <a:picLocks noChangeAspect="1"/>
          </p:cNvPicPr>
          <p:nvPr/>
        </p:nvPicPr>
        <p:blipFill>
          <a:blip r:embed="rId2"/>
          <a:stretch>
            <a:fillRect/>
          </a:stretch>
        </p:blipFill>
        <p:spPr>
          <a:xfrm>
            <a:off x="1394461" y="1782805"/>
            <a:ext cx="8103870" cy="4581765"/>
          </a:xfrm>
          <a:prstGeom prst="rect">
            <a:avLst/>
          </a:prstGeom>
        </p:spPr>
      </p:pic>
    </p:spTree>
    <p:extLst>
      <p:ext uri="{BB962C8B-B14F-4D97-AF65-F5344CB8AC3E}">
        <p14:creationId xmlns:p14="http://schemas.microsoft.com/office/powerpoint/2010/main" val="163967790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1B01BC60-E1C3-BDE7-13B7-47050F380120}"/>
              </a:ext>
            </a:extLst>
          </p:cNvPr>
          <p:cNvSpPr>
            <a:spLocks noGrp="1"/>
          </p:cNvSpPr>
          <p:nvPr>
            <p:ph type="title"/>
          </p:nvPr>
        </p:nvSpPr>
        <p:spPr>
          <a:xfrm>
            <a:off x="707830" y="727823"/>
            <a:ext cx="3329150" cy="5402353"/>
          </a:xfrm>
        </p:spPr>
        <p:txBody>
          <a:bodyPr>
            <a:normAutofit/>
          </a:bodyPr>
          <a:lstStyle/>
          <a:p>
            <a:r>
              <a:rPr lang="tr-TR" sz="2400" dirty="0"/>
              <a:t>Beslenme taraması;</a:t>
            </a:r>
            <a:br>
              <a:rPr lang="tr-TR" sz="2400" dirty="0"/>
            </a:br>
            <a:r>
              <a:rPr lang="tr-TR" sz="2400" dirty="0"/>
              <a:t>• Beslenme alışkanlıkları ile ilgili öykü alınması </a:t>
            </a:r>
            <a:br>
              <a:rPr lang="tr-TR" sz="2400" dirty="0"/>
            </a:br>
            <a:r>
              <a:rPr lang="tr-TR" sz="2400" dirty="0"/>
              <a:t>• Üç günlük beslenme kaydının istenmesi </a:t>
            </a:r>
            <a:br>
              <a:rPr lang="tr-TR" sz="2400" dirty="0"/>
            </a:br>
            <a:r>
              <a:rPr lang="tr-TR" sz="2400" dirty="0"/>
              <a:t>• Beslenme davranışlarının izlemi </a:t>
            </a:r>
          </a:p>
        </p:txBody>
      </p:sp>
      <p:pic>
        <p:nvPicPr>
          <p:cNvPr id="7" name="İçerik Yer Tutucusu 6">
            <a:extLst>
              <a:ext uri="{FF2B5EF4-FFF2-40B4-BE49-F238E27FC236}">
                <a16:creationId xmlns:a16="http://schemas.microsoft.com/office/drawing/2014/main" id="{5FA3A7C9-105C-AD0A-AD5A-5185FEF5C4E5}"/>
              </a:ext>
            </a:extLst>
          </p:cNvPr>
          <p:cNvPicPr>
            <a:picLocks noGrp="1" noChangeAspect="1"/>
          </p:cNvPicPr>
          <p:nvPr>
            <p:ph idx="1"/>
          </p:nvPr>
        </p:nvPicPr>
        <p:blipFill>
          <a:blip r:embed="rId2"/>
          <a:stretch>
            <a:fillRect/>
          </a:stretch>
        </p:blipFill>
        <p:spPr>
          <a:xfrm>
            <a:off x="4153407" y="2994660"/>
            <a:ext cx="7387208" cy="2160270"/>
          </a:xfrm>
        </p:spPr>
      </p:pic>
      <p:pic>
        <p:nvPicPr>
          <p:cNvPr id="5" name="Resim 4">
            <a:extLst>
              <a:ext uri="{FF2B5EF4-FFF2-40B4-BE49-F238E27FC236}">
                <a16:creationId xmlns:a16="http://schemas.microsoft.com/office/drawing/2014/main" id="{EE0BCDFE-5165-E5DD-6B48-C88A3713873F}"/>
              </a:ext>
            </a:extLst>
          </p:cNvPr>
          <p:cNvPicPr>
            <a:picLocks noChangeAspect="1"/>
          </p:cNvPicPr>
          <p:nvPr/>
        </p:nvPicPr>
        <p:blipFill>
          <a:blip r:embed="rId3"/>
          <a:stretch>
            <a:fillRect/>
          </a:stretch>
        </p:blipFill>
        <p:spPr>
          <a:xfrm>
            <a:off x="4377788" y="1213446"/>
            <a:ext cx="6938445" cy="1632623"/>
          </a:xfrm>
          <a:prstGeom prst="rect">
            <a:avLst/>
          </a:prstGeom>
        </p:spPr>
      </p:pic>
    </p:spTree>
    <p:extLst>
      <p:ext uri="{BB962C8B-B14F-4D97-AF65-F5344CB8AC3E}">
        <p14:creationId xmlns:p14="http://schemas.microsoft.com/office/powerpoint/2010/main" val="334988460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8370766-CC13-4DF4-AF0A-0E820B8DC8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57B3C4F9-03D9-4B39-9F3C-0366542305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5529" y="237744"/>
            <a:ext cx="8531352" cy="6382512"/>
          </a:xfrm>
          <a:prstGeom prst="rect">
            <a:avLst/>
          </a:prstGeom>
          <a:ln w="6350" cap="flat" cmpd="sng" algn="ctr">
            <a:noFill/>
            <a:prstDash val="solid"/>
          </a:ln>
          <a:effectLst>
            <a:outerShdw blurRad="50800" algn="ctr" rotWithShape="0">
              <a:prstClr val="black">
                <a:alpha val="66000"/>
              </a:prstClr>
            </a:outerShdw>
            <a:softEdge rad="0"/>
          </a:effectLst>
        </p:spPr>
        <p:txBody>
          <a:bodyPr/>
          <a:lstStyle/>
          <a:p>
            <a:endParaRPr lang="tr-TR"/>
          </a:p>
        </p:txBody>
      </p:sp>
      <p:sp>
        <p:nvSpPr>
          <p:cNvPr id="14" name="Rectangle 13">
            <a:extLst>
              <a:ext uri="{FF2B5EF4-FFF2-40B4-BE49-F238E27FC236}">
                <a16:creationId xmlns:a16="http://schemas.microsoft.com/office/drawing/2014/main" id="{3B61CA66-E7F4-49EC-89DC-F37EE69334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020386" y="237744"/>
            <a:ext cx="2926080" cy="6382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tr-TR"/>
          </a:p>
        </p:txBody>
      </p:sp>
      <p:sp>
        <p:nvSpPr>
          <p:cNvPr id="2" name="Başlık 1">
            <a:extLst>
              <a:ext uri="{FF2B5EF4-FFF2-40B4-BE49-F238E27FC236}">
                <a16:creationId xmlns:a16="http://schemas.microsoft.com/office/drawing/2014/main" id="{FE8DD716-273E-FFE7-F46B-235FD2D6907D}"/>
              </a:ext>
            </a:extLst>
          </p:cNvPr>
          <p:cNvSpPr>
            <a:spLocks noGrp="1"/>
          </p:cNvSpPr>
          <p:nvPr>
            <p:ph type="title"/>
          </p:nvPr>
        </p:nvSpPr>
        <p:spPr>
          <a:xfrm>
            <a:off x="9093006" y="612842"/>
            <a:ext cx="2926079" cy="4471222"/>
          </a:xfrm>
        </p:spPr>
        <p:txBody>
          <a:bodyPr anchor="b">
            <a:noAutofit/>
          </a:bodyPr>
          <a:lstStyle/>
          <a:p>
            <a:r>
              <a:rPr lang="tr-TR" sz="2400">
                <a:solidFill>
                  <a:srgbClr val="FFFFFF"/>
                </a:solidFill>
              </a:rPr>
              <a:t>Risklerin erken dönemde tespiti için her çocuk </a:t>
            </a:r>
            <a:r>
              <a:rPr lang="tr-TR" sz="2400" b="1">
                <a:solidFill>
                  <a:srgbClr val="FFFFFF"/>
                </a:solidFill>
              </a:rPr>
              <a:t>18. ay, 24. ay ve 3 yaşta </a:t>
            </a:r>
            <a:r>
              <a:rPr lang="tr-TR" sz="2400">
                <a:solidFill>
                  <a:srgbClr val="FFFFFF"/>
                </a:solidFill>
              </a:rPr>
              <a:t>mutlaka otizm spektrum bozukluğu yönünden değerlendirilmeli!</a:t>
            </a:r>
            <a:endParaRPr lang="tr-TR" sz="2400" dirty="0">
              <a:solidFill>
                <a:srgbClr val="FFFFFF"/>
              </a:solidFill>
            </a:endParaRPr>
          </a:p>
        </p:txBody>
      </p:sp>
      <p:sp>
        <p:nvSpPr>
          <p:cNvPr id="16" name="Rectangle 15">
            <a:extLst>
              <a:ext uri="{FF2B5EF4-FFF2-40B4-BE49-F238E27FC236}">
                <a16:creationId xmlns:a16="http://schemas.microsoft.com/office/drawing/2014/main" id="{886ACB74-3D88-4CD7-B619-829D70AD4C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0122" y="413053"/>
            <a:ext cx="8212114" cy="6064596"/>
          </a:xfrm>
          <a:prstGeom prst="rect">
            <a:avLst/>
          </a:prstGeom>
          <a:noFill/>
          <a:ln w="6350" cap="sq" cmpd="sng" algn="ctr">
            <a:solidFill>
              <a:schemeClr val="tx1">
                <a:lumMod val="75000"/>
                <a:lumOff val="25000"/>
              </a:schemeClr>
            </a:solidFill>
            <a:prstDash val="solid"/>
            <a:miter lim="800000"/>
          </a:ln>
          <a:effectLst/>
        </p:spPr>
        <p:txBody>
          <a:bodyPr/>
          <a:lstStyle/>
          <a:p>
            <a:endParaRPr lang="tr-TR"/>
          </a:p>
        </p:txBody>
      </p:sp>
      <p:pic>
        <p:nvPicPr>
          <p:cNvPr id="5" name="Resim 4">
            <a:extLst>
              <a:ext uri="{FF2B5EF4-FFF2-40B4-BE49-F238E27FC236}">
                <a16:creationId xmlns:a16="http://schemas.microsoft.com/office/drawing/2014/main" id="{A44EE1E7-A4D6-C063-E8C8-817DC64B8E3A}"/>
              </a:ext>
            </a:extLst>
          </p:cNvPr>
          <p:cNvPicPr>
            <a:picLocks noChangeAspect="1"/>
          </p:cNvPicPr>
          <p:nvPr/>
        </p:nvPicPr>
        <p:blipFill>
          <a:blip r:embed="rId2"/>
          <a:stretch>
            <a:fillRect/>
          </a:stretch>
        </p:blipFill>
        <p:spPr>
          <a:xfrm>
            <a:off x="726247" y="1362712"/>
            <a:ext cx="7561991" cy="2287502"/>
          </a:xfrm>
          <a:prstGeom prst="rect">
            <a:avLst/>
          </a:prstGeom>
        </p:spPr>
      </p:pic>
    </p:spTree>
    <p:extLst>
      <p:ext uri="{BB962C8B-B14F-4D97-AF65-F5344CB8AC3E}">
        <p14:creationId xmlns:p14="http://schemas.microsoft.com/office/powerpoint/2010/main" val="320016613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0E9B969E-CD96-4162-BA90-449BBDA95E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023162" cy="6858000"/>
          </a:xfrm>
          <a:prstGeom prst="rect">
            <a:avLst/>
          </a:prstGeom>
          <a:solidFill>
            <a:schemeClr val="accent1"/>
          </a:solidFill>
          <a:ln>
            <a:noFill/>
          </a:ln>
        </p:spPr>
        <p:style>
          <a:lnRef idx="2">
            <a:schemeClr val="accent1">
              <a:shade val="50000"/>
            </a:schemeClr>
          </a:lnRef>
          <a:fillRef idx="1002">
            <a:schemeClr val="lt2"/>
          </a:fillRef>
          <a:effectRef idx="0">
            <a:schemeClr val="accent1"/>
          </a:effectRef>
          <a:fontRef idx="minor">
            <a:schemeClr val="lt1"/>
          </a:fontRef>
        </p:style>
        <p:txBody>
          <a:bodyPr rtlCol="0" anchor="ctr"/>
          <a:lstStyle/>
          <a:p>
            <a:pPr algn="ctr"/>
            <a:endParaRPr lang="en-US"/>
          </a:p>
        </p:txBody>
      </p:sp>
      <p:sp useBgFill="1">
        <p:nvSpPr>
          <p:cNvPr id="23" name="Rectangle 22">
            <a:extLst>
              <a:ext uri="{FF2B5EF4-FFF2-40B4-BE49-F238E27FC236}">
                <a16:creationId xmlns:a16="http://schemas.microsoft.com/office/drawing/2014/main" id="{6B6401A4-FEE5-4976-857C-1FD0CDB2E2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23162" y="0"/>
            <a:ext cx="816874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Resim 4" descr="metin, ekran görüntüsü, yazı tipi, çizgi içeren bir resim&#10;&#10;Açıklama otomatik olarak oluşturuldu">
            <a:extLst>
              <a:ext uri="{FF2B5EF4-FFF2-40B4-BE49-F238E27FC236}">
                <a16:creationId xmlns:a16="http://schemas.microsoft.com/office/drawing/2014/main" id="{907F6CDA-FB9F-C888-84CD-4D848B24E83F}"/>
              </a:ext>
            </a:extLst>
          </p:cNvPr>
          <p:cNvPicPr>
            <a:picLocks noChangeAspect="1"/>
          </p:cNvPicPr>
          <p:nvPr/>
        </p:nvPicPr>
        <p:blipFill>
          <a:blip r:embed="rId2"/>
          <a:stretch>
            <a:fillRect/>
          </a:stretch>
        </p:blipFill>
        <p:spPr>
          <a:xfrm>
            <a:off x="6017842" y="643468"/>
            <a:ext cx="4179381" cy="5410202"/>
          </a:xfrm>
          <a:prstGeom prst="rect">
            <a:avLst/>
          </a:prstGeom>
        </p:spPr>
      </p:pic>
      <p:sp>
        <p:nvSpPr>
          <p:cNvPr id="25" name="Rectangle 24">
            <a:extLst>
              <a:ext uri="{FF2B5EF4-FFF2-40B4-BE49-F238E27FC236}">
                <a16:creationId xmlns:a16="http://schemas.microsoft.com/office/drawing/2014/main" id="{047AF1DF-6993-45FB-92A5-C36B1A680F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025029" cy="6858000"/>
          </a:xfrm>
          <a:prstGeom prst="rect">
            <a:avLst/>
          </a:prstGeom>
          <a:blipFill dpi="0" rotWithShape="1">
            <a:blip r:embed="rId3">
              <a:alphaModFix amt="6000"/>
              <a:duotone>
                <a:schemeClr val="accent1">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tr-TR"/>
          </a:p>
        </p:txBody>
      </p:sp>
      <p:sp>
        <p:nvSpPr>
          <p:cNvPr id="2" name="Başlık 1">
            <a:extLst>
              <a:ext uri="{FF2B5EF4-FFF2-40B4-BE49-F238E27FC236}">
                <a16:creationId xmlns:a16="http://schemas.microsoft.com/office/drawing/2014/main" id="{8A89B723-8642-D01C-A8E9-0C2D1BEAD946}"/>
              </a:ext>
            </a:extLst>
          </p:cNvPr>
          <p:cNvSpPr>
            <a:spLocks noGrp="1"/>
          </p:cNvSpPr>
          <p:nvPr>
            <p:ph type="title"/>
          </p:nvPr>
        </p:nvSpPr>
        <p:spPr>
          <a:xfrm>
            <a:off x="643433" y="643464"/>
            <a:ext cx="2888344" cy="1428737"/>
          </a:xfrm>
        </p:spPr>
        <p:txBody>
          <a:bodyPr>
            <a:normAutofit/>
          </a:bodyPr>
          <a:lstStyle/>
          <a:p>
            <a:endParaRPr lang="tr-TR" sz="3200">
              <a:solidFill>
                <a:srgbClr val="FFFFFF"/>
              </a:solidFill>
            </a:endParaRPr>
          </a:p>
        </p:txBody>
      </p:sp>
      <p:sp>
        <p:nvSpPr>
          <p:cNvPr id="3" name="İçerik Yer Tutucusu 2">
            <a:extLst>
              <a:ext uri="{FF2B5EF4-FFF2-40B4-BE49-F238E27FC236}">
                <a16:creationId xmlns:a16="http://schemas.microsoft.com/office/drawing/2014/main" id="{6DEB49E4-A9A5-8BD9-17E2-A8B533AE9067}"/>
              </a:ext>
            </a:extLst>
          </p:cNvPr>
          <p:cNvSpPr>
            <a:spLocks noGrp="1"/>
          </p:cNvSpPr>
          <p:nvPr>
            <p:ph idx="1"/>
          </p:nvPr>
        </p:nvSpPr>
        <p:spPr>
          <a:xfrm>
            <a:off x="643337" y="2184036"/>
            <a:ext cx="2888439" cy="3869634"/>
          </a:xfrm>
        </p:spPr>
        <p:txBody>
          <a:bodyPr>
            <a:normAutofit/>
          </a:bodyPr>
          <a:lstStyle/>
          <a:p>
            <a:endParaRPr lang="tr-TR" sz="1600">
              <a:solidFill>
                <a:srgbClr val="FFFFFF"/>
              </a:solidFill>
            </a:endParaRPr>
          </a:p>
        </p:txBody>
      </p:sp>
    </p:spTree>
    <p:extLst>
      <p:ext uri="{BB962C8B-B14F-4D97-AF65-F5344CB8AC3E}">
        <p14:creationId xmlns:p14="http://schemas.microsoft.com/office/powerpoint/2010/main" val="45318659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21AA119-CDB9-AAA0-B521-4F7799FAC76C}"/>
              </a:ext>
            </a:extLst>
          </p:cNvPr>
          <p:cNvSpPr>
            <a:spLocks noGrp="1"/>
          </p:cNvSpPr>
          <p:nvPr>
            <p:ph type="title"/>
          </p:nvPr>
        </p:nvSpPr>
        <p:spPr/>
        <p:txBody>
          <a:bodyPr/>
          <a:lstStyle/>
          <a:p>
            <a:endParaRPr lang="tr-TR"/>
          </a:p>
        </p:txBody>
      </p:sp>
      <p:sp>
        <p:nvSpPr>
          <p:cNvPr id="3" name="İçerik Yer Tutucusu 2">
            <a:extLst>
              <a:ext uri="{FF2B5EF4-FFF2-40B4-BE49-F238E27FC236}">
                <a16:creationId xmlns:a16="http://schemas.microsoft.com/office/drawing/2014/main" id="{89B891E6-6690-DA71-EC5E-56573935BBE5}"/>
              </a:ext>
            </a:extLst>
          </p:cNvPr>
          <p:cNvSpPr>
            <a:spLocks noGrp="1"/>
          </p:cNvSpPr>
          <p:nvPr>
            <p:ph idx="1"/>
          </p:nvPr>
        </p:nvSpPr>
        <p:spPr/>
        <p:txBody>
          <a:bodyPr/>
          <a:lstStyle/>
          <a:p>
            <a:endParaRPr lang="tr-TR"/>
          </a:p>
        </p:txBody>
      </p:sp>
      <p:pic>
        <p:nvPicPr>
          <p:cNvPr id="5" name="Resim 4">
            <a:extLst>
              <a:ext uri="{FF2B5EF4-FFF2-40B4-BE49-F238E27FC236}">
                <a16:creationId xmlns:a16="http://schemas.microsoft.com/office/drawing/2014/main" id="{3E715F8B-2313-D97B-0730-FF604502D901}"/>
              </a:ext>
            </a:extLst>
          </p:cNvPr>
          <p:cNvPicPr>
            <a:picLocks noChangeAspect="1"/>
          </p:cNvPicPr>
          <p:nvPr/>
        </p:nvPicPr>
        <p:blipFill>
          <a:blip r:embed="rId2"/>
          <a:stretch>
            <a:fillRect/>
          </a:stretch>
        </p:blipFill>
        <p:spPr>
          <a:xfrm>
            <a:off x="3280410" y="642594"/>
            <a:ext cx="4179705" cy="5191418"/>
          </a:xfrm>
          <a:prstGeom prst="rect">
            <a:avLst/>
          </a:prstGeom>
        </p:spPr>
      </p:pic>
    </p:spTree>
    <p:extLst>
      <p:ext uri="{BB962C8B-B14F-4D97-AF65-F5344CB8AC3E}">
        <p14:creationId xmlns:p14="http://schemas.microsoft.com/office/powerpoint/2010/main" val="63874480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1FFB7C-10C5-8793-775C-BF676D52102D}"/>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C31444D0-54F1-A0B1-6F79-15D06CC65B35}"/>
              </a:ext>
            </a:extLst>
          </p:cNvPr>
          <p:cNvSpPr>
            <a:spLocks noGrp="1"/>
          </p:cNvSpPr>
          <p:nvPr>
            <p:ph type="title"/>
          </p:nvPr>
        </p:nvSpPr>
        <p:spPr/>
        <p:txBody>
          <a:bodyPr>
            <a:normAutofit/>
          </a:bodyPr>
          <a:lstStyle/>
          <a:p>
            <a:r>
              <a:rPr lang="tr-TR" sz="4800" dirty="0"/>
              <a:t>Anneye danışmanlık;</a:t>
            </a:r>
            <a:endParaRPr lang="tr-TR" dirty="0"/>
          </a:p>
        </p:txBody>
      </p:sp>
      <p:sp>
        <p:nvSpPr>
          <p:cNvPr id="3" name="İçerik Yer Tutucusu 2">
            <a:extLst>
              <a:ext uri="{FF2B5EF4-FFF2-40B4-BE49-F238E27FC236}">
                <a16:creationId xmlns:a16="http://schemas.microsoft.com/office/drawing/2014/main" id="{686AD2FB-E410-B29E-654E-7506682D516E}"/>
              </a:ext>
            </a:extLst>
          </p:cNvPr>
          <p:cNvSpPr>
            <a:spLocks noGrp="1"/>
          </p:cNvSpPr>
          <p:nvPr>
            <p:ph idx="1"/>
          </p:nvPr>
        </p:nvSpPr>
        <p:spPr/>
        <p:txBody>
          <a:bodyPr>
            <a:normAutofit/>
          </a:bodyPr>
          <a:lstStyle/>
          <a:p>
            <a:pPr lvl="1"/>
            <a:r>
              <a:rPr lang="tr-TR" sz="1700" dirty="0"/>
              <a:t>Emzirme </a:t>
            </a:r>
            <a:r>
              <a:rPr lang="tr-TR" sz="1700" dirty="0">
                <a:sym typeface="Wingdings" panose="05000000000000000000" pitchFamily="2" charset="2"/>
              </a:rPr>
              <a:t> 2 yaşa kadar</a:t>
            </a:r>
            <a:endParaRPr lang="tr-TR" sz="1700" dirty="0"/>
          </a:p>
          <a:p>
            <a:pPr lvl="1"/>
            <a:r>
              <a:rPr lang="tr-TR" sz="1700" dirty="0"/>
              <a:t>Çocukla sağlıklı iletişim </a:t>
            </a:r>
          </a:p>
          <a:p>
            <a:pPr lvl="1"/>
            <a:r>
              <a:rPr lang="tr-TR" sz="1700" b="1" dirty="0">
                <a:cs typeface="Times New Roman" panose="02020603050405020304" pitchFamily="18" charset="0"/>
              </a:rPr>
              <a:t>Tuvalet eğitimi</a:t>
            </a:r>
          </a:p>
          <a:p>
            <a:pPr lvl="1"/>
            <a:r>
              <a:rPr lang="tr-TR" sz="1700" b="1" dirty="0">
                <a:cs typeface="Times New Roman" panose="02020603050405020304" pitchFamily="18" charset="0"/>
              </a:rPr>
              <a:t>Diş sağlığı</a:t>
            </a:r>
          </a:p>
          <a:p>
            <a:pPr lvl="1"/>
            <a:r>
              <a:rPr lang="tr-TR" sz="1700" dirty="0">
                <a:cs typeface="Times New Roman" panose="02020603050405020304" pitchFamily="18" charset="0"/>
              </a:rPr>
              <a:t>Önemli hastalık bulguları</a:t>
            </a:r>
          </a:p>
          <a:p>
            <a:pPr lvl="1"/>
            <a:r>
              <a:rPr lang="tr-TR" sz="1700" dirty="0">
                <a:cs typeface="Times New Roman" panose="02020603050405020304" pitchFamily="18" charset="0"/>
              </a:rPr>
              <a:t>Fiziksel aktivite</a:t>
            </a:r>
          </a:p>
          <a:p>
            <a:pPr lvl="1"/>
            <a:r>
              <a:rPr lang="tr-TR" sz="1700" dirty="0">
                <a:cs typeface="Times New Roman" panose="02020603050405020304" pitchFamily="18" charset="0"/>
              </a:rPr>
              <a:t>Üreme sağlığı</a:t>
            </a:r>
          </a:p>
          <a:p>
            <a:pPr lvl="1"/>
            <a:r>
              <a:rPr lang="tr-TR" sz="1700" dirty="0">
                <a:cs typeface="Times New Roman" panose="02020603050405020304" pitchFamily="18" charset="0"/>
              </a:rPr>
              <a:t>Ailenin soruları varsa yanıtlanmalı ve ilgili broşürler verilmeli</a:t>
            </a:r>
          </a:p>
          <a:p>
            <a:pPr marL="0" indent="0">
              <a:buNone/>
            </a:pPr>
            <a:endParaRPr lang="tr-TR" dirty="0"/>
          </a:p>
        </p:txBody>
      </p:sp>
    </p:spTree>
    <p:extLst>
      <p:ext uri="{BB962C8B-B14F-4D97-AF65-F5344CB8AC3E}">
        <p14:creationId xmlns:p14="http://schemas.microsoft.com/office/powerpoint/2010/main" val="417070399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BE8E61-8826-92E9-FE72-3742DCF618A0}"/>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9CC8B0E1-7FBF-07A4-8AF0-4CC028D569AF}"/>
              </a:ext>
            </a:extLst>
          </p:cNvPr>
          <p:cNvSpPr>
            <a:spLocks noGrp="1"/>
          </p:cNvSpPr>
          <p:nvPr>
            <p:ph type="title"/>
          </p:nvPr>
        </p:nvSpPr>
        <p:spPr>
          <a:xfrm>
            <a:off x="1066800" y="642594"/>
            <a:ext cx="10058400" cy="1371600"/>
          </a:xfrm>
        </p:spPr>
        <p:txBody>
          <a:bodyPr>
            <a:normAutofit/>
          </a:bodyPr>
          <a:lstStyle/>
          <a:p>
            <a:r>
              <a:rPr lang="tr-TR" sz="4400" dirty="0"/>
              <a:t>4-6 Yaş </a:t>
            </a:r>
            <a:r>
              <a:rPr lang="es-ES" sz="4400" dirty="0"/>
              <a:t>Aras</a:t>
            </a:r>
            <a:r>
              <a:rPr lang="tr-TR" sz="4400" dirty="0"/>
              <a:t>ı</a:t>
            </a:r>
            <a:r>
              <a:rPr lang="es-ES" sz="4400" dirty="0"/>
              <a:t>  Çocuk </a:t>
            </a:r>
            <a:r>
              <a:rPr lang="tr-TR" sz="4400" dirty="0"/>
              <a:t>İ</a:t>
            </a:r>
            <a:r>
              <a:rPr lang="es-ES" sz="4400" dirty="0"/>
              <a:t>zlemleri </a:t>
            </a:r>
            <a:endParaRPr lang="tr-TR" sz="4400" dirty="0"/>
          </a:p>
        </p:txBody>
      </p:sp>
      <p:pic>
        <p:nvPicPr>
          <p:cNvPr id="4" name="Graphic 6" descr="Daily Calendar">
            <a:extLst>
              <a:ext uri="{FF2B5EF4-FFF2-40B4-BE49-F238E27FC236}">
                <a16:creationId xmlns:a16="http://schemas.microsoft.com/office/drawing/2014/main" id="{398ED9C1-6187-92DF-DF93-03C16C90562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54352" y="2467985"/>
            <a:ext cx="3019646" cy="3019646"/>
          </a:xfrm>
          <a:prstGeom prst="rect">
            <a:avLst/>
          </a:prstGeom>
        </p:spPr>
      </p:pic>
      <p:sp>
        <p:nvSpPr>
          <p:cNvPr id="3" name="İçerik Yer Tutucusu 2">
            <a:extLst>
              <a:ext uri="{FF2B5EF4-FFF2-40B4-BE49-F238E27FC236}">
                <a16:creationId xmlns:a16="http://schemas.microsoft.com/office/drawing/2014/main" id="{51DC0350-5EC1-20BB-94D4-C020392B6DF6}"/>
              </a:ext>
            </a:extLst>
          </p:cNvPr>
          <p:cNvSpPr>
            <a:spLocks noGrp="1"/>
          </p:cNvSpPr>
          <p:nvPr>
            <p:ph idx="1"/>
          </p:nvPr>
        </p:nvSpPr>
        <p:spPr>
          <a:xfrm>
            <a:off x="4637165" y="2103120"/>
            <a:ext cx="6488035" cy="3931920"/>
          </a:xfrm>
        </p:spPr>
        <p:txBody>
          <a:bodyPr>
            <a:normAutofit/>
          </a:bodyPr>
          <a:lstStyle/>
          <a:p>
            <a:r>
              <a:rPr lang="tr-TR" dirty="0"/>
              <a:t>Kayıt sisteminde eksik bilgileri tamamla</a:t>
            </a:r>
          </a:p>
          <a:p>
            <a:r>
              <a:rPr lang="tr-TR" dirty="0"/>
              <a:t>Aşıları sorgula, eksikse tamamla</a:t>
            </a:r>
          </a:p>
        </p:txBody>
      </p:sp>
    </p:spTree>
    <p:extLst>
      <p:ext uri="{BB962C8B-B14F-4D97-AF65-F5344CB8AC3E}">
        <p14:creationId xmlns:p14="http://schemas.microsoft.com/office/powerpoint/2010/main" val="206179733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8D5C0F-8C83-1F5A-80DA-C36A4718C242}"/>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5C2B31AE-DC50-AACC-AB2D-534A894B0A46}"/>
              </a:ext>
            </a:extLst>
          </p:cNvPr>
          <p:cNvSpPr>
            <a:spLocks noGrp="1"/>
          </p:cNvSpPr>
          <p:nvPr>
            <p:ph type="title"/>
          </p:nvPr>
        </p:nvSpPr>
        <p:spPr/>
        <p:txBody>
          <a:bodyPr>
            <a:normAutofit/>
          </a:bodyPr>
          <a:lstStyle/>
          <a:p>
            <a:r>
              <a:rPr lang="tr-TR" sz="4400" dirty="0"/>
              <a:t>4-6 yaş </a:t>
            </a:r>
            <a:r>
              <a:rPr lang="es-ES" sz="4400" dirty="0"/>
              <a:t>Aras</a:t>
            </a:r>
            <a:r>
              <a:rPr lang="tr-TR" sz="4400" dirty="0"/>
              <a:t>ı</a:t>
            </a:r>
            <a:r>
              <a:rPr lang="es-ES" sz="4400" dirty="0"/>
              <a:t>  Çocuk </a:t>
            </a:r>
            <a:r>
              <a:rPr lang="tr-TR" sz="4400" dirty="0"/>
              <a:t>İ</a:t>
            </a:r>
            <a:r>
              <a:rPr lang="es-ES" sz="4400" dirty="0"/>
              <a:t>zlemleri </a:t>
            </a:r>
            <a:endParaRPr lang="tr-TR" sz="4400" dirty="0"/>
          </a:p>
        </p:txBody>
      </p:sp>
      <p:sp>
        <p:nvSpPr>
          <p:cNvPr id="3" name="İçerik Yer Tutucusu 2">
            <a:extLst>
              <a:ext uri="{FF2B5EF4-FFF2-40B4-BE49-F238E27FC236}">
                <a16:creationId xmlns:a16="http://schemas.microsoft.com/office/drawing/2014/main" id="{D5AB4664-E2F8-20C7-D704-653F72CB6F77}"/>
              </a:ext>
            </a:extLst>
          </p:cNvPr>
          <p:cNvSpPr>
            <a:spLocks noGrp="1"/>
          </p:cNvSpPr>
          <p:nvPr>
            <p:ph idx="1"/>
          </p:nvPr>
        </p:nvSpPr>
        <p:spPr/>
        <p:txBody>
          <a:bodyPr>
            <a:normAutofit fontScale="92500" lnSpcReduction="10000"/>
          </a:bodyPr>
          <a:lstStyle/>
          <a:p>
            <a:pPr marL="0" indent="0">
              <a:buNone/>
            </a:pPr>
            <a:r>
              <a:rPr lang="tr-TR" b="1" dirty="0"/>
              <a:t>Çocuğa tam bir sistemik muayene </a:t>
            </a:r>
          </a:p>
          <a:p>
            <a:r>
              <a:rPr lang="tr-TR" dirty="0"/>
              <a:t>Baş çevresi, boy ölçümü, </a:t>
            </a:r>
            <a:r>
              <a:rPr lang="tr-TR" dirty="0" err="1"/>
              <a:t>persentil</a:t>
            </a:r>
            <a:r>
              <a:rPr lang="tr-TR" dirty="0"/>
              <a:t> eğrisindeki durumu</a:t>
            </a:r>
          </a:p>
          <a:p>
            <a:r>
              <a:rPr lang="tr-TR" dirty="0"/>
              <a:t>Çocuğun genel görünümüne bakın</a:t>
            </a:r>
          </a:p>
          <a:p>
            <a:r>
              <a:rPr lang="tr-TR" dirty="0"/>
              <a:t>Solunum ve kardiyak muayene, nabızlar </a:t>
            </a:r>
          </a:p>
          <a:p>
            <a:r>
              <a:rPr lang="tr-TR" b="1" dirty="0"/>
              <a:t>Kan basıncı ölçümü </a:t>
            </a:r>
            <a:r>
              <a:rPr lang="tr-TR" dirty="0"/>
              <a:t>(3 yaş üzerinde yılda 1 kez)</a:t>
            </a:r>
          </a:p>
          <a:p>
            <a:r>
              <a:rPr lang="tr-TR" b="1" dirty="0"/>
              <a:t>Hiperlipidemi riski değerlendirmesi</a:t>
            </a:r>
          </a:p>
          <a:p>
            <a:r>
              <a:rPr lang="tr-TR" dirty="0"/>
              <a:t>İşitme ve görme değerlendirmesi </a:t>
            </a:r>
            <a:endParaRPr lang="tr-TR" dirty="0">
              <a:sym typeface="Wingdings" panose="05000000000000000000" pitchFamily="2" charset="2"/>
            </a:endParaRPr>
          </a:p>
          <a:p>
            <a:pPr marL="0" indent="0">
              <a:buNone/>
            </a:pPr>
            <a:r>
              <a:rPr lang="tr-TR" b="1" dirty="0">
                <a:sym typeface="Wingdings" panose="05000000000000000000" pitchFamily="2" charset="2"/>
              </a:rPr>
              <a:t>     ilköğretim 1.sınıfta işitme taraması sorgula</a:t>
            </a:r>
          </a:p>
          <a:p>
            <a:pPr marL="0" indent="0">
              <a:buNone/>
            </a:pPr>
            <a:r>
              <a:rPr lang="tr-TR" b="1" dirty="0"/>
              <a:t>    </a:t>
            </a:r>
            <a:r>
              <a:rPr lang="tr-TR" b="1" dirty="0">
                <a:sym typeface="Wingdings" panose="05000000000000000000" pitchFamily="2" charset="2"/>
              </a:rPr>
              <a:t> ilköğretim 1.sınıfa başladıysa görme taraması yap</a:t>
            </a:r>
            <a:endParaRPr lang="tr-TR" b="1" dirty="0"/>
          </a:p>
          <a:p>
            <a:r>
              <a:rPr lang="tr-TR" dirty="0"/>
              <a:t>Üreme organları</a:t>
            </a:r>
          </a:p>
          <a:p>
            <a:r>
              <a:rPr lang="tr-TR" dirty="0"/>
              <a:t>İdrar yolu enfeksiyonu varlığı</a:t>
            </a:r>
          </a:p>
        </p:txBody>
      </p:sp>
    </p:spTree>
    <p:extLst>
      <p:ext uri="{BB962C8B-B14F-4D97-AF65-F5344CB8AC3E}">
        <p14:creationId xmlns:p14="http://schemas.microsoft.com/office/powerpoint/2010/main" val="51700548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D000060-D06D-4A48-BD8E-978966CCA7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7654" y="727628"/>
            <a:ext cx="5367164" cy="5415552"/>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txBody>
          <a:bodyPr/>
          <a:lstStyle/>
          <a:p>
            <a:endParaRPr lang="tr-TR"/>
          </a:p>
        </p:txBody>
      </p:sp>
      <p:sp>
        <p:nvSpPr>
          <p:cNvPr id="12" name="Rectangle 11">
            <a:extLst>
              <a:ext uri="{FF2B5EF4-FFF2-40B4-BE49-F238E27FC236}">
                <a16:creationId xmlns:a16="http://schemas.microsoft.com/office/drawing/2014/main" id="{DE4E5113-B3D0-40F8-9F39-B2C2BF92AE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3978" y="886862"/>
            <a:ext cx="5054517" cy="5097085"/>
          </a:xfrm>
          <a:prstGeom prst="rect">
            <a:avLst/>
          </a:prstGeom>
          <a:noFill/>
          <a:ln w="6350" cap="sq" cmpd="sng" algn="ctr">
            <a:solidFill>
              <a:schemeClr val="tx1">
                <a:lumMod val="75000"/>
                <a:lumOff val="25000"/>
              </a:schemeClr>
            </a:solidFill>
            <a:prstDash val="solid"/>
            <a:miter lim="800000"/>
          </a:ln>
          <a:effectLst/>
        </p:spPr>
        <p:txBody>
          <a:bodyPr/>
          <a:lstStyle/>
          <a:p>
            <a:endParaRPr lang="tr-TR"/>
          </a:p>
        </p:txBody>
      </p:sp>
      <p:pic>
        <p:nvPicPr>
          <p:cNvPr id="5" name="Resim 4" descr="metin, ekran görüntüsü, diyagram, yazı tipi içeren bir resim&#10;&#10;Açıklama otomatik olarak oluşturuldu">
            <a:extLst>
              <a:ext uri="{FF2B5EF4-FFF2-40B4-BE49-F238E27FC236}">
                <a16:creationId xmlns:a16="http://schemas.microsoft.com/office/drawing/2014/main" id="{2BFD2518-B04C-656B-D0B4-1DAB9EE07D01}"/>
              </a:ext>
            </a:extLst>
          </p:cNvPr>
          <p:cNvPicPr>
            <a:picLocks noChangeAspect="1"/>
          </p:cNvPicPr>
          <p:nvPr/>
        </p:nvPicPr>
        <p:blipFill>
          <a:blip r:embed="rId2"/>
          <a:stretch>
            <a:fillRect/>
          </a:stretch>
        </p:blipFill>
        <p:spPr>
          <a:xfrm>
            <a:off x="1011936" y="1011936"/>
            <a:ext cx="4715780" cy="4959201"/>
          </a:xfrm>
          <a:prstGeom prst="rect">
            <a:avLst/>
          </a:prstGeom>
        </p:spPr>
      </p:pic>
      <p:sp>
        <p:nvSpPr>
          <p:cNvPr id="3" name="İçerik Yer Tutucusu 2">
            <a:extLst>
              <a:ext uri="{FF2B5EF4-FFF2-40B4-BE49-F238E27FC236}">
                <a16:creationId xmlns:a16="http://schemas.microsoft.com/office/drawing/2014/main" id="{2DF46A14-42AA-862A-BF43-930FC83C34B7}"/>
              </a:ext>
            </a:extLst>
          </p:cNvPr>
          <p:cNvSpPr>
            <a:spLocks noGrp="1"/>
          </p:cNvSpPr>
          <p:nvPr>
            <p:ph idx="1"/>
          </p:nvPr>
        </p:nvSpPr>
        <p:spPr>
          <a:xfrm>
            <a:off x="6579450" y="727628"/>
            <a:ext cx="4957554" cy="5307411"/>
          </a:xfrm>
        </p:spPr>
        <p:txBody>
          <a:bodyPr>
            <a:normAutofit lnSpcReduction="10000"/>
          </a:bodyPr>
          <a:lstStyle/>
          <a:p>
            <a:pPr algn="ctr"/>
            <a:r>
              <a:rPr lang="tr-TR" b="0" i="0" dirty="0">
                <a:solidFill>
                  <a:srgbClr val="252525"/>
                </a:solidFill>
                <a:effectLst/>
                <a:latin typeface="Roboto" panose="020F0502020204030204" pitchFamily="2" charset="0"/>
              </a:rPr>
              <a:t>2008 yılından bu yana 81 ilimizde uygulanmakta olan Ulusal Yenidoğan İşitme Tarama Programına 2015 yılı sonunda     </a:t>
            </a:r>
            <a:r>
              <a:rPr lang="tr-TR" b="1" i="0" dirty="0">
                <a:solidFill>
                  <a:srgbClr val="252525"/>
                </a:solidFill>
                <a:effectLst/>
                <a:latin typeface="Roboto" panose="020F0502020204030204" pitchFamily="2" charset="0"/>
              </a:rPr>
              <a:t>Okul Çağı Çocuklarda İşitme Tarama Programı </a:t>
            </a:r>
            <a:r>
              <a:rPr lang="tr-TR" b="0" i="0" dirty="0">
                <a:solidFill>
                  <a:srgbClr val="252525"/>
                </a:solidFill>
                <a:effectLst/>
                <a:latin typeface="Roboto" panose="020F0502020204030204" pitchFamily="2" charset="0"/>
              </a:rPr>
              <a:t>eklenmiş olup halen 81 ilde ilköğretim 1. Sınıflara yönelik tarama programı devam etmektedir.</a:t>
            </a:r>
          </a:p>
          <a:p>
            <a:pPr algn="ctr"/>
            <a:r>
              <a:rPr lang="tr-TR" b="0" i="0" dirty="0">
                <a:solidFill>
                  <a:srgbClr val="252525"/>
                </a:solidFill>
                <a:effectLst/>
                <a:latin typeface="Roboto" panose="02000000000000000000" pitchFamily="2" charset="0"/>
              </a:rPr>
              <a:t>Dünyanın pek çok ülkesinde okul taramaları içerisinde; ulusal işitme taraması programları da yer almaktadır. Ülkemizde de işitme taraması, 81 ilimizde, ilköğretimin 1. yılında, bilim komisyonu tarafından belirlenen protokoller çerçevesinde </a:t>
            </a:r>
            <a:r>
              <a:rPr lang="tr-TR" b="1" i="0" dirty="0">
                <a:solidFill>
                  <a:srgbClr val="252525"/>
                </a:solidFill>
                <a:effectLst/>
                <a:latin typeface="Roboto" panose="02000000000000000000" pitchFamily="2" charset="0"/>
              </a:rPr>
              <a:t>okul ortamında</a:t>
            </a:r>
            <a:r>
              <a:rPr lang="tr-TR" b="0" i="0" dirty="0">
                <a:solidFill>
                  <a:srgbClr val="252525"/>
                </a:solidFill>
                <a:effectLst/>
                <a:latin typeface="Roboto" panose="02000000000000000000" pitchFamily="2" charset="0"/>
              </a:rPr>
              <a:t>, işitme taraması konusunda eğitimli TSM ya da </a:t>
            </a:r>
            <a:r>
              <a:rPr lang="tr-TR" b="0" i="0" dirty="0" err="1">
                <a:solidFill>
                  <a:srgbClr val="252525"/>
                </a:solidFill>
                <a:effectLst/>
                <a:latin typeface="Roboto" panose="02000000000000000000" pitchFamily="2" charset="0"/>
              </a:rPr>
              <a:t>SHM’de</a:t>
            </a:r>
            <a:r>
              <a:rPr lang="tr-TR" b="0" i="0" dirty="0">
                <a:solidFill>
                  <a:srgbClr val="252525"/>
                </a:solidFill>
                <a:effectLst/>
                <a:latin typeface="Roboto" panose="02000000000000000000" pitchFamily="2" charset="0"/>
              </a:rPr>
              <a:t> görevli sağlık personeli tarafından, Genel Müdürlüğümüz ve İl Sağlık Müdürlükleri tarafından temin edilen 1305 tarama odyometri cihazı kullanılarak sahada uygulanmaktadır.</a:t>
            </a:r>
            <a:endParaRPr lang="tr-TR" dirty="0"/>
          </a:p>
        </p:txBody>
      </p:sp>
    </p:spTree>
    <p:extLst>
      <p:ext uri="{BB962C8B-B14F-4D97-AF65-F5344CB8AC3E}">
        <p14:creationId xmlns:p14="http://schemas.microsoft.com/office/powerpoint/2010/main" val="27169210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F308580C-0211-EF9B-868C-EF2C7F4F124E}"/>
              </a:ext>
            </a:extLst>
          </p:cNvPr>
          <p:cNvSpPr>
            <a:spLocks noGrp="1"/>
          </p:cNvSpPr>
          <p:nvPr>
            <p:ph idx="1"/>
          </p:nvPr>
        </p:nvSpPr>
        <p:spPr>
          <a:xfrm>
            <a:off x="1066800" y="2103120"/>
            <a:ext cx="6485467" cy="3931920"/>
          </a:xfrm>
        </p:spPr>
        <p:txBody>
          <a:bodyPr>
            <a:normAutofit/>
          </a:bodyPr>
          <a:lstStyle/>
          <a:p>
            <a:pPr marL="0" indent="0">
              <a:buNone/>
            </a:pPr>
            <a:r>
              <a:rPr lang="tr-TR" b="1"/>
              <a:t>K vitamini;</a:t>
            </a:r>
          </a:p>
          <a:p>
            <a:r>
              <a:rPr lang="tr-TR"/>
              <a:t>Yenidoğanın hemorajik hastalığını önlemek amacıyla tüm bebeklere doğumdan hemen sonra 1 miligram K vitamini </a:t>
            </a:r>
            <a:r>
              <a:rPr lang="tr-TR" err="1"/>
              <a:t>intramusküler</a:t>
            </a:r>
            <a:r>
              <a:rPr lang="tr-TR"/>
              <a:t> (İM) olarak yapılmalıdır.</a:t>
            </a:r>
          </a:p>
          <a:p>
            <a:r>
              <a:rPr lang="tr-TR"/>
              <a:t>Prematüre bebeklerde 1500 gramın altında doğan bebeklere (prematüre/düşük doğum ağırlıklı) 0,5 mg K vitamini IM olarak uygulanmalıdır.</a:t>
            </a:r>
          </a:p>
          <a:p>
            <a:endParaRPr lang="tr-TR" dirty="0"/>
          </a:p>
        </p:txBody>
      </p:sp>
      <p:pic>
        <p:nvPicPr>
          <p:cNvPr id="7" name="Resim 6">
            <a:extLst>
              <a:ext uri="{FF2B5EF4-FFF2-40B4-BE49-F238E27FC236}">
                <a16:creationId xmlns:a16="http://schemas.microsoft.com/office/drawing/2014/main" id="{3EC601F6-4C2F-0B70-AD0A-F77A91FC0776}"/>
              </a:ext>
            </a:extLst>
          </p:cNvPr>
          <p:cNvPicPr>
            <a:picLocks noChangeAspect="1"/>
          </p:cNvPicPr>
          <p:nvPr/>
        </p:nvPicPr>
        <p:blipFill>
          <a:blip r:embed="rId3"/>
          <a:stretch>
            <a:fillRect/>
          </a:stretch>
        </p:blipFill>
        <p:spPr>
          <a:xfrm>
            <a:off x="8020571" y="3068141"/>
            <a:ext cx="3019646" cy="1819336"/>
          </a:xfrm>
          <a:prstGeom prst="rect">
            <a:avLst/>
          </a:prstGeom>
        </p:spPr>
      </p:pic>
    </p:spTree>
    <p:extLst>
      <p:ext uri="{BB962C8B-B14F-4D97-AF65-F5344CB8AC3E}">
        <p14:creationId xmlns:p14="http://schemas.microsoft.com/office/powerpoint/2010/main" val="119855464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8EDB958-416F-010B-DA01-78C8B9859C7A}"/>
              </a:ext>
            </a:extLst>
          </p:cNvPr>
          <p:cNvSpPr>
            <a:spLocks noGrp="1"/>
          </p:cNvSpPr>
          <p:nvPr>
            <p:ph type="title"/>
          </p:nvPr>
        </p:nvSpPr>
        <p:spPr/>
        <p:txBody>
          <a:bodyPr/>
          <a:lstStyle/>
          <a:p>
            <a:endParaRPr lang="tr-TR"/>
          </a:p>
        </p:txBody>
      </p:sp>
      <p:sp>
        <p:nvSpPr>
          <p:cNvPr id="3" name="İçerik Yer Tutucusu 2">
            <a:extLst>
              <a:ext uri="{FF2B5EF4-FFF2-40B4-BE49-F238E27FC236}">
                <a16:creationId xmlns:a16="http://schemas.microsoft.com/office/drawing/2014/main" id="{BEC34052-79F8-8CF0-395C-F6E81203B0BC}"/>
              </a:ext>
            </a:extLst>
          </p:cNvPr>
          <p:cNvSpPr>
            <a:spLocks noGrp="1"/>
          </p:cNvSpPr>
          <p:nvPr>
            <p:ph idx="1"/>
          </p:nvPr>
        </p:nvSpPr>
        <p:spPr/>
        <p:txBody>
          <a:bodyPr/>
          <a:lstStyle/>
          <a:p>
            <a:endParaRPr lang="tr-TR"/>
          </a:p>
        </p:txBody>
      </p:sp>
      <p:pic>
        <p:nvPicPr>
          <p:cNvPr id="5" name="Resim 4">
            <a:extLst>
              <a:ext uri="{FF2B5EF4-FFF2-40B4-BE49-F238E27FC236}">
                <a16:creationId xmlns:a16="http://schemas.microsoft.com/office/drawing/2014/main" id="{5061DBA2-092D-2CEC-97BF-854D7F109209}"/>
              </a:ext>
            </a:extLst>
          </p:cNvPr>
          <p:cNvPicPr>
            <a:picLocks noChangeAspect="1"/>
          </p:cNvPicPr>
          <p:nvPr/>
        </p:nvPicPr>
        <p:blipFill>
          <a:blip r:embed="rId2"/>
          <a:stretch>
            <a:fillRect/>
          </a:stretch>
        </p:blipFill>
        <p:spPr>
          <a:xfrm>
            <a:off x="3798371" y="296908"/>
            <a:ext cx="4595258" cy="6264183"/>
          </a:xfrm>
          <a:prstGeom prst="rect">
            <a:avLst/>
          </a:prstGeom>
        </p:spPr>
      </p:pic>
    </p:spTree>
    <p:extLst>
      <p:ext uri="{BB962C8B-B14F-4D97-AF65-F5344CB8AC3E}">
        <p14:creationId xmlns:p14="http://schemas.microsoft.com/office/powerpoint/2010/main" val="53775404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08507E3-B4B0-6F81-04A4-9485BD3E08DA}"/>
              </a:ext>
            </a:extLst>
          </p:cNvPr>
          <p:cNvSpPr>
            <a:spLocks noGrp="1"/>
          </p:cNvSpPr>
          <p:nvPr>
            <p:ph type="title"/>
          </p:nvPr>
        </p:nvSpPr>
        <p:spPr/>
        <p:txBody>
          <a:bodyPr/>
          <a:lstStyle/>
          <a:p>
            <a:endParaRPr lang="tr-TR"/>
          </a:p>
        </p:txBody>
      </p:sp>
      <p:sp>
        <p:nvSpPr>
          <p:cNvPr id="3" name="İçerik Yer Tutucusu 2">
            <a:extLst>
              <a:ext uri="{FF2B5EF4-FFF2-40B4-BE49-F238E27FC236}">
                <a16:creationId xmlns:a16="http://schemas.microsoft.com/office/drawing/2014/main" id="{DE6F04BC-5428-2D28-4352-ABEE3D3A3198}"/>
              </a:ext>
            </a:extLst>
          </p:cNvPr>
          <p:cNvSpPr>
            <a:spLocks noGrp="1"/>
          </p:cNvSpPr>
          <p:nvPr>
            <p:ph idx="1"/>
          </p:nvPr>
        </p:nvSpPr>
        <p:spPr/>
        <p:txBody>
          <a:bodyPr/>
          <a:lstStyle/>
          <a:p>
            <a:endParaRPr lang="tr-TR"/>
          </a:p>
        </p:txBody>
      </p:sp>
      <p:pic>
        <p:nvPicPr>
          <p:cNvPr id="5" name="Resim 4">
            <a:extLst>
              <a:ext uri="{FF2B5EF4-FFF2-40B4-BE49-F238E27FC236}">
                <a16:creationId xmlns:a16="http://schemas.microsoft.com/office/drawing/2014/main" id="{14954847-9C3B-76DA-155D-12F5AFEFB705}"/>
              </a:ext>
            </a:extLst>
          </p:cNvPr>
          <p:cNvPicPr>
            <a:picLocks noChangeAspect="1"/>
          </p:cNvPicPr>
          <p:nvPr/>
        </p:nvPicPr>
        <p:blipFill>
          <a:blip r:embed="rId2"/>
          <a:stretch>
            <a:fillRect/>
          </a:stretch>
        </p:blipFill>
        <p:spPr>
          <a:xfrm>
            <a:off x="3638337" y="456942"/>
            <a:ext cx="4915326" cy="5944115"/>
          </a:xfrm>
          <a:prstGeom prst="rect">
            <a:avLst/>
          </a:prstGeom>
        </p:spPr>
      </p:pic>
    </p:spTree>
    <p:extLst>
      <p:ext uri="{BB962C8B-B14F-4D97-AF65-F5344CB8AC3E}">
        <p14:creationId xmlns:p14="http://schemas.microsoft.com/office/powerpoint/2010/main" val="255675501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ED3A603B-7CE2-D9FD-4CB8-7FC7EA40A514}"/>
              </a:ext>
            </a:extLst>
          </p:cNvPr>
          <p:cNvSpPr>
            <a:spLocks noGrp="1"/>
          </p:cNvSpPr>
          <p:nvPr>
            <p:ph type="title"/>
          </p:nvPr>
        </p:nvSpPr>
        <p:spPr/>
        <p:txBody>
          <a:bodyPr/>
          <a:lstStyle/>
          <a:p>
            <a:endParaRPr lang="tr-TR"/>
          </a:p>
        </p:txBody>
      </p:sp>
      <p:sp>
        <p:nvSpPr>
          <p:cNvPr id="3" name="İçerik Yer Tutucusu 2">
            <a:extLst>
              <a:ext uri="{FF2B5EF4-FFF2-40B4-BE49-F238E27FC236}">
                <a16:creationId xmlns:a16="http://schemas.microsoft.com/office/drawing/2014/main" id="{A8F2FC39-ECD8-97AB-0BFB-BEB7351B6612}"/>
              </a:ext>
            </a:extLst>
          </p:cNvPr>
          <p:cNvSpPr>
            <a:spLocks noGrp="1"/>
          </p:cNvSpPr>
          <p:nvPr>
            <p:ph idx="1"/>
          </p:nvPr>
        </p:nvSpPr>
        <p:spPr/>
        <p:txBody>
          <a:bodyPr/>
          <a:lstStyle/>
          <a:p>
            <a:endParaRPr lang="tr-TR"/>
          </a:p>
        </p:txBody>
      </p:sp>
      <p:pic>
        <p:nvPicPr>
          <p:cNvPr id="5" name="Resim 4">
            <a:extLst>
              <a:ext uri="{FF2B5EF4-FFF2-40B4-BE49-F238E27FC236}">
                <a16:creationId xmlns:a16="http://schemas.microsoft.com/office/drawing/2014/main" id="{699D6193-D6F8-85CF-8EC7-D2A52DBFFDB5}"/>
              </a:ext>
            </a:extLst>
          </p:cNvPr>
          <p:cNvPicPr>
            <a:picLocks noChangeAspect="1"/>
          </p:cNvPicPr>
          <p:nvPr/>
        </p:nvPicPr>
        <p:blipFill>
          <a:blip r:embed="rId2"/>
          <a:stretch>
            <a:fillRect/>
          </a:stretch>
        </p:blipFill>
        <p:spPr>
          <a:xfrm>
            <a:off x="3866957" y="540769"/>
            <a:ext cx="4458086" cy="5776461"/>
          </a:xfrm>
          <a:prstGeom prst="rect">
            <a:avLst/>
          </a:prstGeom>
        </p:spPr>
      </p:pic>
    </p:spTree>
    <p:extLst>
      <p:ext uri="{BB962C8B-B14F-4D97-AF65-F5344CB8AC3E}">
        <p14:creationId xmlns:p14="http://schemas.microsoft.com/office/powerpoint/2010/main" val="192106029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09D8D59-439D-9E52-F3EA-2FDBC242FC1E}"/>
              </a:ext>
            </a:extLst>
          </p:cNvPr>
          <p:cNvSpPr>
            <a:spLocks noGrp="1"/>
          </p:cNvSpPr>
          <p:nvPr>
            <p:ph type="title"/>
          </p:nvPr>
        </p:nvSpPr>
        <p:spPr/>
        <p:txBody>
          <a:bodyPr/>
          <a:lstStyle/>
          <a:p>
            <a:endParaRPr lang="tr-TR"/>
          </a:p>
        </p:txBody>
      </p:sp>
      <p:sp>
        <p:nvSpPr>
          <p:cNvPr id="3" name="İçerik Yer Tutucusu 2">
            <a:extLst>
              <a:ext uri="{FF2B5EF4-FFF2-40B4-BE49-F238E27FC236}">
                <a16:creationId xmlns:a16="http://schemas.microsoft.com/office/drawing/2014/main" id="{A447850C-F7B1-5AFB-ABC5-F794A845E1AB}"/>
              </a:ext>
            </a:extLst>
          </p:cNvPr>
          <p:cNvSpPr>
            <a:spLocks noGrp="1"/>
          </p:cNvSpPr>
          <p:nvPr>
            <p:ph idx="1"/>
          </p:nvPr>
        </p:nvSpPr>
        <p:spPr/>
        <p:txBody>
          <a:bodyPr>
            <a:normAutofit/>
          </a:bodyPr>
          <a:lstStyle/>
          <a:p>
            <a:r>
              <a:rPr lang="tr-TR" sz="2400" b="1" dirty="0"/>
              <a:t>5. yaş izleminde çocuğun anemisini değerlendirmek amacıyla </a:t>
            </a:r>
            <a:r>
              <a:rPr lang="tr-TR" sz="2400" b="1" dirty="0" err="1"/>
              <a:t>Hb</a:t>
            </a:r>
            <a:r>
              <a:rPr lang="tr-TR" sz="2400" b="1" dirty="0"/>
              <a:t> ve/veya </a:t>
            </a:r>
            <a:r>
              <a:rPr lang="tr-TR" sz="2400" b="1" dirty="0" err="1"/>
              <a:t>Htc</a:t>
            </a:r>
            <a:r>
              <a:rPr lang="tr-TR" sz="2400" b="1" dirty="0"/>
              <a:t> ölçümü yapın ve sonucunu sisteme kaydedin </a:t>
            </a:r>
          </a:p>
        </p:txBody>
      </p:sp>
    </p:spTree>
    <p:extLst>
      <p:ext uri="{BB962C8B-B14F-4D97-AF65-F5344CB8AC3E}">
        <p14:creationId xmlns:p14="http://schemas.microsoft.com/office/powerpoint/2010/main" val="234099387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A65B50-207B-CA34-D4C4-41B577A66805}"/>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E3304941-E1CC-7814-01F6-DB15767900EA}"/>
              </a:ext>
            </a:extLst>
          </p:cNvPr>
          <p:cNvSpPr>
            <a:spLocks noGrp="1"/>
          </p:cNvSpPr>
          <p:nvPr>
            <p:ph type="title"/>
          </p:nvPr>
        </p:nvSpPr>
        <p:spPr/>
        <p:txBody>
          <a:bodyPr>
            <a:normAutofit/>
          </a:bodyPr>
          <a:lstStyle/>
          <a:p>
            <a:r>
              <a:rPr lang="tr-TR" sz="4800" dirty="0"/>
              <a:t>Anneye danışmanlık;</a:t>
            </a:r>
            <a:endParaRPr lang="tr-TR" dirty="0"/>
          </a:p>
        </p:txBody>
      </p:sp>
      <p:sp>
        <p:nvSpPr>
          <p:cNvPr id="3" name="İçerik Yer Tutucusu 2">
            <a:extLst>
              <a:ext uri="{FF2B5EF4-FFF2-40B4-BE49-F238E27FC236}">
                <a16:creationId xmlns:a16="http://schemas.microsoft.com/office/drawing/2014/main" id="{701350A6-7661-BAF9-E4B2-802014A44729}"/>
              </a:ext>
            </a:extLst>
          </p:cNvPr>
          <p:cNvSpPr>
            <a:spLocks noGrp="1"/>
          </p:cNvSpPr>
          <p:nvPr>
            <p:ph idx="1"/>
          </p:nvPr>
        </p:nvSpPr>
        <p:spPr/>
        <p:txBody>
          <a:bodyPr>
            <a:normAutofit/>
          </a:bodyPr>
          <a:lstStyle/>
          <a:p>
            <a:pPr lvl="1"/>
            <a:r>
              <a:rPr lang="tr-TR" sz="1700" dirty="0"/>
              <a:t>Yaşına uygun beslenme</a:t>
            </a:r>
          </a:p>
          <a:p>
            <a:pPr lvl="1"/>
            <a:r>
              <a:rPr lang="tr-TR" sz="1700" dirty="0"/>
              <a:t>Çocukla sağlıklı iletişim; isim-</a:t>
            </a:r>
            <a:r>
              <a:rPr lang="tr-TR" sz="1700" dirty="0" err="1"/>
              <a:t>soyisim</a:t>
            </a:r>
            <a:r>
              <a:rPr lang="tr-TR" sz="1700" dirty="0"/>
              <a:t>, adres </a:t>
            </a:r>
            <a:r>
              <a:rPr lang="tr-TR" sz="1700" dirty="0" err="1"/>
              <a:t>vb</a:t>
            </a:r>
            <a:r>
              <a:rPr lang="tr-TR" sz="1700" dirty="0"/>
              <a:t> bilgileri öğretmek</a:t>
            </a:r>
          </a:p>
          <a:p>
            <a:pPr lvl="1"/>
            <a:r>
              <a:rPr lang="tr-TR" sz="1700" dirty="0">
                <a:cs typeface="Times New Roman" panose="02020603050405020304" pitchFamily="18" charset="0"/>
              </a:rPr>
              <a:t>Okul öncesi eğitim- ilkokula başlama durumu</a:t>
            </a:r>
          </a:p>
          <a:p>
            <a:pPr lvl="1"/>
            <a:r>
              <a:rPr lang="tr-TR" sz="1700" dirty="0">
                <a:cs typeface="Times New Roman" panose="02020603050405020304" pitchFamily="18" charset="0"/>
              </a:rPr>
              <a:t>Diş sağlığı</a:t>
            </a:r>
          </a:p>
          <a:p>
            <a:pPr lvl="1"/>
            <a:r>
              <a:rPr lang="tr-TR" sz="1700" dirty="0">
                <a:cs typeface="Times New Roman" panose="02020603050405020304" pitchFamily="18" charset="0"/>
              </a:rPr>
              <a:t>Fiziksel aktivite</a:t>
            </a:r>
          </a:p>
          <a:p>
            <a:pPr lvl="1"/>
            <a:r>
              <a:rPr lang="tr-TR" sz="1700" dirty="0">
                <a:cs typeface="Times New Roman" panose="02020603050405020304" pitchFamily="18" charset="0"/>
              </a:rPr>
              <a:t>Üreme sağlığı</a:t>
            </a:r>
          </a:p>
          <a:p>
            <a:pPr lvl="1"/>
            <a:r>
              <a:rPr lang="tr-TR" sz="1700" dirty="0">
                <a:cs typeface="Times New Roman" panose="02020603050405020304" pitchFamily="18" charset="0"/>
              </a:rPr>
              <a:t>Ailenin soruları varsa yanıtlanmalı ve ilgili broşürler verilmeli</a:t>
            </a:r>
          </a:p>
          <a:p>
            <a:pPr marL="0" indent="0">
              <a:buNone/>
            </a:pPr>
            <a:endParaRPr lang="tr-TR" dirty="0"/>
          </a:p>
        </p:txBody>
      </p:sp>
    </p:spTree>
    <p:extLst>
      <p:ext uri="{BB962C8B-B14F-4D97-AF65-F5344CB8AC3E}">
        <p14:creationId xmlns:p14="http://schemas.microsoft.com/office/powerpoint/2010/main" val="193885942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2D394A-D556-E218-53D5-53F3F294BB4E}"/>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F2A599F3-C972-2A52-8A11-FAC97F1FBB53}"/>
              </a:ext>
            </a:extLst>
          </p:cNvPr>
          <p:cNvSpPr>
            <a:spLocks noGrp="1"/>
          </p:cNvSpPr>
          <p:nvPr>
            <p:ph type="title"/>
          </p:nvPr>
        </p:nvSpPr>
        <p:spPr>
          <a:xfrm>
            <a:off x="1066800" y="642594"/>
            <a:ext cx="10058400" cy="1371600"/>
          </a:xfrm>
        </p:spPr>
        <p:txBody>
          <a:bodyPr>
            <a:normAutofit/>
          </a:bodyPr>
          <a:lstStyle/>
          <a:p>
            <a:r>
              <a:rPr lang="tr-TR" sz="4400" dirty="0"/>
              <a:t>7-9 Yaş </a:t>
            </a:r>
            <a:r>
              <a:rPr lang="es-ES" sz="4400" dirty="0"/>
              <a:t>Aras</a:t>
            </a:r>
            <a:r>
              <a:rPr lang="tr-TR" sz="4400" dirty="0"/>
              <a:t>ı</a:t>
            </a:r>
            <a:r>
              <a:rPr lang="es-ES" sz="4400" dirty="0"/>
              <a:t>  Çocuk </a:t>
            </a:r>
            <a:r>
              <a:rPr lang="tr-TR" sz="4400" dirty="0"/>
              <a:t>İ</a:t>
            </a:r>
            <a:r>
              <a:rPr lang="es-ES" sz="4400" dirty="0"/>
              <a:t>zlemleri </a:t>
            </a:r>
            <a:endParaRPr lang="tr-TR" sz="4400" dirty="0"/>
          </a:p>
        </p:txBody>
      </p:sp>
      <p:pic>
        <p:nvPicPr>
          <p:cNvPr id="4" name="Graphic 6" descr="Daily Calendar">
            <a:extLst>
              <a:ext uri="{FF2B5EF4-FFF2-40B4-BE49-F238E27FC236}">
                <a16:creationId xmlns:a16="http://schemas.microsoft.com/office/drawing/2014/main" id="{F0AC0E2F-3D45-6428-6351-2176C02437F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54352" y="2467985"/>
            <a:ext cx="3019646" cy="3019646"/>
          </a:xfrm>
          <a:prstGeom prst="rect">
            <a:avLst/>
          </a:prstGeom>
        </p:spPr>
      </p:pic>
      <p:sp>
        <p:nvSpPr>
          <p:cNvPr id="3" name="İçerik Yer Tutucusu 2">
            <a:extLst>
              <a:ext uri="{FF2B5EF4-FFF2-40B4-BE49-F238E27FC236}">
                <a16:creationId xmlns:a16="http://schemas.microsoft.com/office/drawing/2014/main" id="{16982A64-6498-A3A6-25FD-C843AE4481CD}"/>
              </a:ext>
            </a:extLst>
          </p:cNvPr>
          <p:cNvSpPr>
            <a:spLocks noGrp="1"/>
          </p:cNvSpPr>
          <p:nvPr>
            <p:ph idx="1"/>
          </p:nvPr>
        </p:nvSpPr>
        <p:spPr>
          <a:xfrm>
            <a:off x="4637165" y="2103120"/>
            <a:ext cx="6488035" cy="3931920"/>
          </a:xfrm>
        </p:spPr>
        <p:txBody>
          <a:bodyPr>
            <a:normAutofit/>
          </a:bodyPr>
          <a:lstStyle/>
          <a:p>
            <a:r>
              <a:rPr lang="tr-TR" dirty="0"/>
              <a:t>Kayıt sisteminde eksik bilgileri tamamla</a:t>
            </a:r>
          </a:p>
          <a:p>
            <a:r>
              <a:rPr lang="tr-TR" dirty="0"/>
              <a:t>Aşıları sorgula, eksikse tamamla</a:t>
            </a:r>
          </a:p>
          <a:p>
            <a:r>
              <a:rPr lang="tr-TR" dirty="0"/>
              <a:t>Çocuğu anemi yönünden değerlendir</a:t>
            </a:r>
          </a:p>
        </p:txBody>
      </p:sp>
    </p:spTree>
    <p:extLst>
      <p:ext uri="{BB962C8B-B14F-4D97-AF65-F5344CB8AC3E}">
        <p14:creationId xmlns:p14="http://schemas.microsoft.com/office/powerpoint/2010/main" val="163853739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081AEC-2757-5456-2A25-20A3644E2A19}"/>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C8F1D8A4-C1A3-D662-209A-E20F1FB7F686}"/>
              </a:ext>
            </a:extLst>
          </p:cNvPr>
          <p:cNvSpPr>
            <a:spLocks noGrp="1"/>
          </p:cNvSpPr>
          <p:nvPr>
            <p:ph type="title"/>
          </p:nvPr>
        </p:nvSpPr>
        <p:spPr/>
        <p:txBody>
          <a:bodyPr>
            <a:normAutofit/>
          </a:bodyPr>
          <a:lstStyle/>
          <a:p>
            <a:r>
              <a:rPr lang="tr-TR" sz="4400" dirty="0"/>
              <a:t>7-9 yaş </a:t>
            </a:r>
            <a:r>
              <a:rPr lang="es-ES" sz="4400" dirty="0"/>
              <a:t>Aras</a:t>
            </a:r>
            <a:r>
              <a:rPr lang="tr-TR" sz="4400" dirty="0"/>
              <a:t>ı</a:t>
            </a:r>
            <a:r>
              <a:rPr lang="es-ES" sz="4400" dirty="0"/>
              <a:t>  Çocuk </a:t>
            </a:r>
            <a:r>
              <a:rPr lang="tr-TR" sz="4400" dirty="0"/>
              <a:t>İ</a:t>
            </a:r>
            <a:r>
              <a:rPr lang="es-ES" sz="4400" dirty="0"/>
              <a:t>zlemleri </a:t>
            </a:r>
            <a:endParaRPr lang="tr-TR" sz="4400" dirty="0"/>
          </a:p>
        </p:txBody>
      </p:sp>
      <p:sp>
        <p:nvSpPr>
          <p:cNvPr id="3" name="İçerik Yer Tutucusu 2">
            <a:extLst>
              <a:ext uri="{FF2B5EF4-FFF2-40B4-BE49-F238E27FC236}">
                <a16:creationId xmlns:a16="http://schemas.microsoft.com/office/drawing/2014/main" id="{6792ACF2-E0AA-D350-98D9-04CCB5881D10}"/>
              </a:ext>
            </a:extLst>
          </p:cNvPr>
          <p:cNvSpPr>
            <a:spLocks noGrp="1"/>
          </p:cNvSpPr>
          <p:nvPr>
            <p:ph idx="1"/>
          </p:nvPr>
        </p:nvSpPr>
        <p:spPr/>
        <p:txBody>
          <a:bodyPr>
            <a:normAutofit fontScale="92500" lnSpcReduction="10000"/>
          </a:bodyPr>
          <a:lstStyle/>
          <a:p>
            <a:pPr marL="0" indent="0">
              <a:buNone/>
            </a:pPr>
            <a:r>
              <a:rPr lang="tr-TR" b="1" dirty="0"/>
              <a:t>Çocuğa tam bir sistemik muayene </a:t>
            </a:r>
          </a:p>
          <a:p>
            <a:r>
              <a:rPr lang="tr-TR" dirty="0"/>
              <a:t>Baş çevresi, boy ölçümü, </a:t>
            </a:r>
            <a:r>
              <a:rPr lang="tr-TR" dirty="0" err="1"/>
              <a:t>persentil</a:t>
            </a:r>
            <a:r>
              <a:rPr lang="tr-TR" dirty="0"/>
              <a:t> eğrisindeki durumu</a:t>
            </a:r>
          </a:p>
          <a:p>
            <a:r>
              <a:rPr lang="tr-TR" dirty="0"/>
              <a:t>Çocuğun genel görünümüne bakın</a:t>
            </a:r>
          </a:p>
          <a:p>
            <a:r>
              <a:rPr lang="tr-TR" dirty="0"/>
              <a:t>Solunum ve kardiyak muayene, nabızlar </a:t>
            </a:r>
          </a:p>
          <a:p>
            <a:r>
              <a:rPr lang="tr-TR" dirty="0"/>
              <a:t>Kan basıncı ölçümü (3 yaş üzerinde yılda 1 kez)</a:t>
            </a:r>
          </a:p>
          <a:p>
            <a:r>
              <a:rPr lang="tr-TR" dirty="0"/>
              <a:t>Hiperlipidemi riski değerlendirmesi</a:t>
            </a:r>
          </a:p>
          <a:p>
            <a:r>
              <a:rPr lang="tr-TR" dirty="0"/>
              <a:t>İşitme ve görme değerlendirmesi </a:t>
            </a:r>
            <a:endParaRPr lang="tr-TR" dirty="0">
              <a:sym typeface="Wingdings" panose="05000000000000000000" pitchFamily="2" charset="2"/>
            </a:endParaRPr>
          </a:p>
          <a:p>
            <a:pPr marL="0" indent="0">
              <a:buNone/>
            </a:pPr>
            <a:r>
              <a:rPr lang="tr-TR" dirty="0">
                <a:sym typeface="Wingdings" panose="05000000000000000000" pitchFamily="2" charset="2"/>
              </a:rPr>
              <a:t>     ilköğretim 1.sınıfta işitme taraması sorgula</a:t>
            </a:r>
          </a:p>
          <a:p>
            <a:pPr marL="0" indent="0">
              <a:buNone/>
            </a:pPr>
            <a:r>
              <a:rPr lang="tr-TR" dirty="0"/>
              <a:t>    </a:t>
            </a:r>
            <a:r>
              <a:rPr lang="tr-TR" dirty="0">
                <a:sym typeface="Wingdings" panose="05000000000000000000" pitchFamily="2" charset="2"/>
              </a:rPr>
              <a:t> ilköğretim 1.sınıfa başladıysa görme taraması yap</a:t>
            </a:r>
            <a:endParaRPr lang="tr-TR" dirty="0"/>
          </a:p>
          <a:p>
            <a:r>
              <a:rPr lang="tr-TR" dirty="0"/>
              <a:t>İdrar yolu enfeksiyonu varlığı</a:t>
            </a:r>
          </a:p>
          <a:p>
            <a:r>
              <a:rPr lang="tr-TR" b="1" dirty="0"/>
              <a:t>Kas-iskelet sistemi muayenesi</a:t>
            </a:r>
          </a:p>
        </p:txBody>
      </p:sp>
    </p:spTree>
    <p:extLst>
      <p:ext uri="{BB962C8B-B14F-4D97-AF65-F5344CB8AC3E}">
        <p14:creationId xmlns:p14="http://schemas.microsoft.com/office/powerpoint/2010/main" val="258841806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F9E4747E-1C1B-9D34-B96C-F25D8E3F423B}"/>
              </a:ext>
            </a:extLst>
          </p:cNvPr>
          <p:cNvSpPr>
            <a:spLocks noGrp="1"/>
          </p:cNvSpPr>
          <p:nvPr>
            <p:ph type="title"/>
          </p:nvPr>
        </p:nvSpPr>
        <p:spPr/>
        <p:txBody>
          <a:bodyPr/>
          <a:lstStyle/>
          <a:p>
            <a:endParaRPr lang="tr-TR"/>
          </a:p>
        </p:txBody>
      </p:sp>
      <p:sp>
        <p:nvSpPr>
          <p:cNvPr id="3" name="İçerik Yer Tutucusu 2">
            <a:extLst>
              <a:ext uri="{FF2B5EF4-FFF2-40B4-BE49-F238E27FC236}">
                <a16:creationId xmlns:a16="http://schemas.microsoft.com/office/drawing/2014/main" id="{07EAEC2F-E15A-4C5C-98A0-B71B0B13FC65}"/>
              </a:ext>
            </a:extLst>
          </p:cNvPr>
          <p:cNvSpPr>
            <a:spLocks noGrp="1"/>
          </p:cNvSpPr>
          <p:nvPr>
            <p:ph idx="1"/>
          </p:nvPr>
        </p:nvSpPr>
        <p:spPr/>
        <p:txBody>
          <a:bodyPr/>
          <a:lstStyle/>
          <a:p>
            <a:endParaRPr lang="tr-TR"/>
          </a:p>
        </p:txBody>
      </p:sp>
      <p:pic>
        <p:nvPicPr>
          <p:cNvPr id="5" name="Resim 4">
            <a:extLst>
              <a:ext uri="{FF2B5EF4-FFF2-40B4-BE49-F238E27FC236}">
                <a16:creationId xmlns:a16="http://schemas.microsoft.com/office/drawing/2014/main" id="{841E784A-33FA-AB0C-4D0B-7E436F1DE1E6}"/>
              </a:ext>
            </a:extLst>
          </p:cNvPr>
          <p:cNvPicPr>
            <a:picLocks noChangeAspect="1"/>
          </p:cNvPicPr>
          <p:nvPr/>
        </p:nvPicPr>
        <p:blipFill>
          <a:blip r:embed="rId3"/>
          <a:stretch>
            <a:fillRect/>
          </a:stretch>
        </p:blipFill>
        <p:spPr>
          <a:xfrm>
            <a:off x="2895322" y="148305"/>
            <a:ext cx="6401355" cy="6561389"/>
          </a:xfrm>
          <a:prstGeom prst="rect">
            <a:avLst/>
          </a:prstGeom>
        </p:spPr>
      </p:pic>
    </p:spTree>
    <p:extLst>
      <p:ext uri="{BB962C8B-B14F-4D97-AF65-F5344CB8AC3E}">
        <p14:creationId xmlns:p14="http://schemas.microsoft.com/office/powerpoint/2010/main" val="243416538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A2D72C-3A7D-59D2-49BC-08A1EE2C3960}"/>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9D744D3E-004E-A160-0BCF-4E3CF435D07B}"/>
              </a:ext>
            </a:extLst>
          </p:cNvPr>
          <p:cNvSpPr>
            <a:spLocks noGrp="1"/>
          </p:cNvSpPr>
          <p:nvPr>
            <p:ph type="title"/>
          </p:nvPr>
        </p:nvSpPr>
        <p:spPr/>
        <p:txBody>
          <a:bodyPr>
            <a:normAutofit/>
          </a:bodyPr>
          <a:lstStyle/>
          <a:p>
            <a:r>
              <a:rPr lang="tr-TR" sz="4800" dirty="0"/>
              <a:t>Anneye danışmanlık;</a:t>
            </a:r>
            <a:endParaRPr lang="tr-TR" dirty="0"/>
          </a:p>
        </p:txBody>
      </p:sp>
      <p:sp>
        <p:nvSpPr>
          <p:cNvPr id="3" name="İçerik Yer Tutucusu 2">
            <a:extLst>
              <a:ext uri="{FF2B5EF4-FFF2-40B4-BE49-F238E27FC236}">
                <a16:creationId xmlns:a16="http://schemas.microsoft.com/office/drawing/2014/main" id="{822D63FA-18C5-A912-4727-9B967530E0C5}"/>
              </a:ext>
            </a:extLst>
          </p:cNvPr>
          <p:cNvSpPr>
            <a:spLocks noGrp="1"/>
          </p:cNvSpPr>
          <p:nvPr>
            <p:ph idx="1"/>
          </p:nvPr>
        </p:nvSpPr>
        <p:spPr/>
        <p:txBody>
          <a:bodyPr>
            <a:normAutofit/>
          </a:bodyPr>
          <a:lstStyle/>
          <a:p>
            <a:pPr lvl="1"/>
            <a:r>
              <a:rPr lang="tr-TR" sz="1700" dirty="0"/>
              <a:t>Yaşına uygun beslenme</a:t>
            </a:r>
          </a:p>
          <a:p>
            <a:pPr lvl="1"/>
            <a:r>
              <a:rPr lang="tr-TR" sz="1700" dirty="0"/>
              <a:t>Çocukla sağlıklı iletişim</a:t>
            </a:r>
          </a:p>
          <a:p>
            <a:pPr lvl="1"/>
            <a:r>
              <a:rPr lang="tr-TR" sz="1700" dirty="0">
                <a:cs typeface="Times New Roman" panose="02020603050405020304" pitchFamily="18" charset="0"/>
              </a:rPr>
              <a:t>Diş sağlığı</a:t>
            </a:r>
          </a:p>
          <a:p>
            <a:pPr lvl="1"/>
            <a:r>
              <a:rPr lang="tr-TR" sz="1700" dirty="0">
                <a:cs typeface="Times New Roman" panose="02020603050405020304" pitchFamily="18" charset="0"/>
              </a:rPr>
              <a:t>Fiziksel aktivite</a:t>
            </a:r>
          </a:p>
          <a:p>
            <a:pPr lvl="1"/>
            <a:r>
              <a:rPr lang="tr-TR" sz="1700" dirty="0">
                <a:cs typeface="Times New Roman" panose="02020603050405020304" pitchFamily="18" charset="0"/>
              </a:rPr>
              <a:t>Üreme sağlığı</a:t>
            </a:r>
          </a:p>
          <a:p>
            <a:pPr lvl="1"/>
            <a:r>
              <a:rPr lang="tr-TR" sz="1700" dirty="0">
                <a:cs typeface="Times New Roman" panose="02020603050405020304" pitchFamily="18" charset="0"/>
              </a:rPr>
              <a:t>Ailenin soruları varsa yanıtlanmalı ve ilgili broşürler verilmeli</a:t>
            </a:r>
          </a:p>
          <a:p>
            <a:pPr marL="0" indent="0">
              <a:buNone/>
            </a:pPr>
            <a:endParaRPr lang="tr-TR" dirty="0"/>
          </a:p>
        </p:txBody>
      </p:sp>
    </p:spTree>
    <p:extLst>
      <p:ext uri="{BB962C8B-B14F-4D97-AF65-F5344CB8AC3E}">
        <p14:creationId xmlns:p14="http://schemas.microsoft.com/office/powerpoint/2010/main" val="38917873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B0ACD2-53C9-7A43-A94A-7D4173410914}"/>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8144B313-701A-63E5-1B9A-91F789CD7744}"/>
              </a:ext>
            </a:extLst>
          </p:cNvPr>
          <p:cNvSpPr>
            <a:spLocks noGrp="1"/>
          </p:cNvSpPr>
          <p:nvPr>
            <p:ph type="title"/>
          </p:nvPr>
        </p:nvSpPr>
        <p:spPr>
          <a:xfrm>
            <a:off x="1066800" y="642594"/>
            <a:ext cx="10058400" cy="1371600"/>
          </a:xfrm>
        </p:spPr>
        <p:txBody>
          <a:bodyPr>
            <a:normAutofit/>
          </a:bodyPr>
          <a:lstStyle/>
          <a:p>
            <a:r>
              <a:rPr lang="tr-TR" sz="4400" dirty="0"/>
              <a:t>10-21 Yaş </a:t>
            </a:r>
            <a:r>
              <a:rPr lang="es-ES" sz="4400" dirty="0"/>
              <a:t>Aras</a:t>
            </a:r>
            <a:r>
              <a:rPr lang="tr-TR" sz="4400" dirty="0"/>
              <a:t>ı</a:t>
            </a:r>
            <a:r>
              <a:rPr lang="es-ES" sz="4400" dirty="0"/>
              <a:t> </a:t>
            </a:r>
            <a:r>
              <a:rPr lang="tr-TR" sz="4400" dirty="0"/>
              <a:t>Ergen/Genç</a:t>
            </a:r>
            <a:r>
              <a:rPr lang="es-ES" sz="4400" dirty="0"/>
              <a:t> </a:t>
            </a:r>
            <a:r>
              <a:rPr lang="tr-TR" sz="4400" dirty="0"/>
              <a:t>İ</a:t>
            </a:r>
            <a:r>
              <a:rPr lang="es-ES" sz="4400" dirty="0"/>
              <a:t>zlemleri </a:t>
            </a:r>
            <a:endParaRPr lang="tr-TR" sz="4400" dirty="0"/>
          </a:p>
        </p:txBody>
      </p:sp>
      <p:pic>
        <p:nvPicPr>
          <p:cNvPr id="4" name="Graphic 6" descr="Daily Calendar">
            <a:extLst>
              <a:ext uri="{FF2B5EF4-FFF2-40B4-BE49-F238E27FC236}">
                <a16:creationId xmlns:a16="http://schemas.microsoft.com/office/drawing/2014/main" id="{276C1E63-9578-2B86-E156-CBE15BBC788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54352" y="2467985"/>
            <a:ext cx="3019646" cy="3019646"/>
          </a:xfrm>
          <a:prstGeom prst="rect">
            <a:avLst/>
          </a:prstGeom>
        </p:spPr>
      </p:pic>
      <p:sp>
        <p:nvSpPr>
          <p:cNvPr id="3" name="İçerik Yer Tutucusu 2">
            <a:extLst>
              <a:ext uri="{FF2B5EF4-FFF2-40B4-BE49-F238E27FC236}">
                <a16:creationId xmlns:a16="http://schemas.microsoft.com/office/drawing/2014/main" id="{3D5BD4E3-FFB1-D420-98DE-AA7159F78041}"/>
              </a:ext>
            </a:extLst>
          </p:cNvPr>
          <p:cNvSpPr>
            <a:spLocks noGrp="1"/>
          </p:cNvSpPr>
          <p:nvPr>
            <p:ph idx="1"/>
          </p:nvPr>
        </p:nvSpPr>
        <p:spPr>
          <a:xfrm>
            <a:off x="4637165" y="2103120"/>
            <a:ext cx="6488035" cy="3931920"/>
          </a:xfrm>
        </p:spPr>
        <p:txBody>
          <a:bodyPr>
            <a:normAutofit/>
          </a:bodyPr>
          <a:lstStyle/>
          <a:p>
            <a:r>
              <a:rPr lang="tr-TR" dirty="0"/>
              <a:t>10-14 yaş erken ergenlik dönemi</a:t>
            </a:r>
          </a:p>
          <a:p>
            <a:r>
              <a:rPr lang="tr-TR" dirty="0"/>
              <a:t>15-18 yaş orta ergenlik dönemi</a:t>
            </a:r>
          </a:p>
          <a:p>
            <a:r>
              <a:rPr lang="tr-TR" dirty="0"/>
              <a:t>19-21 yaş ise geç ergenlik dönemi</a:t>
            </a:r>
          </a:p>
          <a:p>
            <a:endParaRPr lang="tr-TR" dirty="0"/>
          </a:p>
          <a:p>
            <a:pPr marL="0" indent="0">
              <a:buNone/>
            </a:pPr>
            <a:r>
              <a:rPr lang="tr-TR" dirty="0">
                <a:sym typeface="Wingdings" panose="05000000000000000000" pitchFamily="2" charset="2"/>
              </a:rPr>
              <a:t> </a:t>
            </a:r>
            <a:r>
              <a:rPr lang="tr-TR" b="1" dirty="0">
                <a:sym typeface="Wingdings" panose="05000000000000000000" pitchFamily="2" charset="2"/>
              </a:rPr>
              <a:t>Bu dönemlerin her birinde birer kez </a:t>
            </a:r>
            <a:r>
              <a:rPr lang="tr-TR" b="1" dirty="0" err="1">
                <a:sym typeface="Wingdings" panose="05000000000000000000" pitchFamily="2" charset="2"/>
              </a:rPr>
              <a:t>Hb</a:t>
            </a:r>
            <a:r>
              <a:rPr lang="tr-TR" b="1" dirty="0">
                <a:sym typeface="Wingdings" panose="05000000000000000000" pitchFamily="2" charset="2"/>
              </a:rPr>
              <a:t>/</a:t>
            </a:r>
            <a:r>
              <a:rPr lang="tr-TR" b="1" dirty="0" err="1">
                <a:sym typeface="Wingdings" panose="05000000000000000000" pitchFamily="2" charset="2"/>
              </a:rPr>
              <a:t>Htc</a:t>
            </a:r>
            <a:r>
              <a:rPr lang="tr-TR" b="1" dirty="0">
                <a:sym typeface="Wingdings" panose="05000000000000000000" pitchFamily="2" charset="2"/>
              </a:rPr>
              <a:t> ölçümü</a:t>
            </a:r>
            <a:endParaRPr lang="tr-TR" b="1" dirty="0"/>
          </a:p>
        </p:txBody>
      </p:sp>
    </p:spTree>
    <p:extLst>
      <p:ext uri="{BB962C8B-B14F-4D97-AF65-F5344CB8AC3E}">
        <p14:creationId xmlns:p14="http://schemas.microsoft.com/office/powerpoint/2010/main" val="9791137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1E8F4C80-AB2C-D013-8BF0-DA1C2A000898}"/>
              </a:ext>
            </a:extLst>
          </p:cNvPr>
          <p:cNvSpPr>
            <a:spLocks noGrp="1"/>
          </p:cNvSpPr>
          <p:nvPr>
            <p:ph type="title"/>
          </p:nvPr>
        </p:nvSpPr>
        <p:spPr/>
        <p:txBody>
          <a:bodyPr/>
          <a:lstStyle/>
          <a:p>
            <a:endParaRPr lang="tr-TR"/>
          </a:p>
        </p:txBody>
      </p:sp>
      <p:sp>
        <p:nvSpPr>
          <p:cNvPr id="3" name="İçerik Yer Tutucusu 2">
            <a:extLst>
              <a:ext uri="{FF2B5EF4-FFF2-40B4-BE49-F238E27FC236}">
                <a16:creationId xmlns:a16="http://schemas.microsoft.com/office/drawing/2014/main" id="{630BD1EB-D1E2-8956-AC59-FC64149F26B7}"/>
              </a:ext>
            </a:extLst>
          </p:cNvPr>
          <p:cNvSpPr>
            <a:spLocks noGrp="1"/>
          </p:cNvSpPr>
          <p:nvPr>
            <p:ph idx="1"/>
          </p:nvPr>
        </p:nvSpPr>
        <p:spPr/>
        <p:txBody>
          <a:bodyPr/>
          <a:lstStyle/>
          <a:p>
            <a:pPr marL="0" indent="0">
              <a:buNone/>
            </a:pPr>
            <a:r>
              <a:rPr lang="tr-TR" sz="1800" b="1" dirty="0"/>
              <a:t>Baş çevresi, tartı, boy ölçümü;</a:t>
            </a:r>
          </a:p>
          <a:p>
            <a:pPr marL="0" indent="0">
              <a:buNone/>
            </a:pPr>
            <a:endParaRPr lang="tr-TR" sz="1800" b="1" dirty="0"/>
          </a:p>
          <a:p>
            <a:endParaRPr lang="tr-TR" dirty="0"/>
          </a:p>
        </p:txBody>
      </p:sp>
      <p:pic>
        <p:nvPicPr>
          <p:cNvPr id="5" name="Resim 4">
            <a:extLst>
              <a:ext uri="{FF2B5EF4-FFF2-40B4-BE49-F238E27FC236}">
                <a16:creationId xmlns:a16="http://schemas.microsoft.com/office/drawing/2014/main" id="{D7DEF0D1-C443-0072-B350-2724F0749F39}"/>
              </a:ext>
            </a:extLst>
          </p:cNvPr>
          <p:cNvPicPr>
            <a:picLocks noChangeAspect="1"/>
          </p:cNvPicPr>
          <p:nvPr/>
        </p:nvPicPr>
        <p:blipFill>
          <a:blip r:embed="rId3"/>
          <a:stretch>
            <a:fillRect/>
          </a:stretch>
        </p:blipFill>
        <p:spPr>
          <a:xfrm>
            <a:off x="8440644" y="3429000"/>
            <a:ext cx="2875056" cy="2394235"/>
          </a:xfrm>
          <a:prstGeom prst="rect">
            <a:avLst/>
          </a:prstGeom>
        </p:spPr>
      </p:pic>
      <p:pic>
        <p:nvPicPr>
          <p:cNvPr id="7" name="Resim 6">
            <a:extLst>
              <a:ext uri="{FF2B5EF4-FFF2-40B4-BE49-F238E27FC236}">
                <a16:creationId xmlns:a16="http://schemas.microsoft.com/office/drawing/2014/main" id="{1791F86B-2E8F-9697-56A4-BB8E055C1DE4}"/>
              </a:ext>
            </a:extLst>
          </p:cNvPr>
          <p:cNvPicPr>
            <a:picLocks noChangeAspect="1"/>
          </p:cNvPicPr>
          <p:nvPr/>
        </p:nvPicPr>
        <p:blipFill>
          <a:blip r:embed="rId4"/>
          <a:stretch>
            <a:fillRect/>
          </a:stretch>
        </p:blipFill>
        <p:spPr>
          <a:xfrm>
            <a:off x="437979" y="3429000"/>
            <a:ext cx="3932261" cy="2362405"/>
          </a:xfrm>
          <a:prstGeom prst="rect">
            <a:avLst/>
          </a:prstGeom>
        </p:spPr>
      </p:pic>
      <p:pic>
        <p:nvPicPr>
          <p:cNvPr id="9" name="Resim 8">
            <a:extLst>
              <a:ext uri="{FF2B5EF4-FFF2-40B4-BE49-F238E27FC236}">
                <a16:creationId xmlns:a16="http://schemas.microsoft.com/office/drawing/2014/main" id="{B36BC3F3-8E88-6A2F-E63B-400659CAF942}"/>
              </a:ext>
            </a:extLst>
          </p:cNvPr>
          <p:cNvPicPr>
            <a:picLocks noChangeAspect="1"/>
          </p:cNvPicPr>
          <p:nvPr/>
        </p:nvPicPr>
        <p:blipFill>
          <a:blip r:embed="rId5"/>
          <a:stretch>
            <a:fillRect/>
          </a:stretch>
        </p:blipFill>
        <p:spPr>
          <a:xfrm>
            <a:off x="4358222" y="3428999"/>
            <a:ext cx="4082422" cy="2362405"/>
          </a:xfrm>
          <a:prstGeom prst="rect">
            <a:avLst/>
          </a:prstGeom>
        </p:spPr>
      </p:pic>
    </p:spTree>
    <p:extLst>
      <p:ext uri="{BB962C8B-B14F-4D97-AF65-F5344CB8AC3E}">
        <p14:creationId xmlns:p14="http://schemas.microsoft.com/office/powerpoint/2010/main" val="260448301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1D0070E-CE30-44C4-CECA-471ED16643B0}"/>
              </a:ext>
            </a:extLst>
          </p:cNvPr>
          <p:cNvSpPr>
            <a:spLocks noGrp="1"/>
          </p:cNvSpPr>
          <p:nvPr>
            <p:ph type="title"/>
          </p:nvPr>
        </p:nvSpPr>
        <p:spPr/>
        <p:txBody>
          <a:bodyPr/>
          <a:lstStyle/>
          <a:p>
            <a:endParaRPr lang="tr-TR"/>
          </a:p>
        </p:txBody>
      </p:sp>
      <p:sp>
        <p:nvSpPr>
          <p:cNvPr id="3" name="İçerik Yer Tutucusu 2">
            <a:extLst>
              <a:ext uri="{FF2B5EF4-FFF2-40B4-BE49-F238E27FC236}">
                <a16:creationId xmlns:a16="http://schemas.microsoft.com/office/drawing/2014/main" id="{17D301F3-7807-F339-179A-86182D60AF8E}"/>
              </a:ext>
            </a:extLst>
          </p:cNvPr>
          <p:cNvSpPr>
            <a:spLocks noGrp="1"/>
          </p:cNvSpPr>
          <p:nvPr>
            <p:ph idx="1"/>
          </p:nvPr>
        </p:nvSpPr>
        <p:spPr/>
        <p:txBody>
          <a:bodyPr/>
          <a:lstStyle/>
          <a:p>
            <a:pPr marL="0" indent="0">
              <a:buNone/>
            </a:pPr>
            <a:r>
              <a:rPr lang="tr-TR" sz="2000" b="1" dirty="0"/>
              <a:t>Öykü alın </a:t>
            </a:r>
          </a:p>
          <a:p>
            <a:r>
              <a:rPr lang="tr-TR" dirty="0"/>
              <a:t>Gence herhangi bir yakınması olup olmadığını sorun </a:t>
            </a:r>
          </a:p>
          <a:p>
            <a:r>
              <a:rPr lang="tr-TR" dirty="0"/>
              <a:t>Psikososyal durumun belirlenmesi için HEEADSSS formunu kullan </a:t>
            </a:r>
          </a:p>
          <a:p>
            <a:r>
              <a:rPr lang="tr-TR" dirty="0"/>
              <a:t>Başka yakınma</a:t>
            </a:r>
          </a:p>
          <a:p>
            <a:r>
              <a:rPr lang="tr-TR" dirty="0"/>
              <a:t>Aşılarını sorgula, aşısız ya da eksik aşılı ise aşıları tamamla </a:t>
            </a:r>
          </a:p>
        </p:txBody>
      </p:sp>
    </p:spTree>
    <p:extLst>
      <p:ext uri="{BB962C8B-B14F-4D97-AF65-F5344CB8AC3E}">
        <p14:creationId xmlns:p14="http://schemas.microsoft.com/office/powerpoint/2010/main" val="22444536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çerik Yer Tutucusu 3">
            <a:extLst>
              <a:ext uri="{FF2B5EF4-FFF2-40B4-BE49-F238E27FC236}">
                <a16:creationId xmlns:a16="http://schemas.microsoft.com/office/drawing/2014/main" id="{C185E532-A6D7-8D32-3F4E-2AB6CFA62A95}"/>
              </a:ext>
            </a:extLst>
          </p:cNvPr>
          <p:cNvGraphicFramePr>
            <a:graphicFrameLocks noGrp="1"/>
          </p:cNvGraphicFramePr>
          <p:nvPr>
            <p:ph idx="1"/>
            <p:extLst>
              <p:ext uri="{D42A27DB-BD31-4B8C-83A1-F6EECF244321}">
                <p14:modId xmlns:p14="http://schemas.microsoft.com/office/powerpoint/2010/main" val="2785417587"/>
              </p:ext>
            </p:extLst>
          </p:nvPr>
        </p:nvGraphicFramePr>
        <p:xfrm>
          <a:off x="0" y="0"/>
          <a:ext cx="12192000" cy="6874553"/>
        </p:xfrm>
        <a:graphic>
          <a:graphicData uri="http://schemas.openxmlformats.org/drawingml/2006/table">
            <a:tbl>
              <a:tblPr firstRow="1" bandRow="1">
                <a:tableStyleId>{5C22544A-7EE6-4342-B048-85BDC9FD1C3A}</a:tableStyleId>
              </a:tblPr>
              <a:tblGrid>
                <a:gridCol w="6096000">
                  <a:extLst>
                    <a:ext uri="{9D8B030D-6E8A-4147-A177-3AD203B41FA5}">
                      <a16:colId xmlns:a16="http://schemas.microsoft.com/office/drawing/2014/main" val="2187260375"/>
                    </a:ext>
                  </a:extLst>
                </a:gridCol>
                <a:gridCol w="6096000">
                  <a:extLst>
                    <a:ext uri="{9D8B030D-6E8A-4147-A177-3AD203B41FA5}">
                      <a16:colId xmlns:a16="http://schemas.microsoft.com/office/drawing/2014/main" val="195084707"/>
                    </a:ext>
                  </a:extLst>
                </a:gridCol>
              </a:tblGrid>
              <a:tr h="696841">
                <a:tc gridSpan="2">
                  <a:txBody>
                    <a:bodyPr/>
                    <a:lstStyle/>
                    <a:p>
                      <a:pPr algn="ctr"/>
                      <a:r>
                        <a:rPr lang="tr-TR" sz="3200" b="1" dirty="0">
                          <a:solidFill>
                            <a:schemeClr val="tx1"/>
                          </a:solidFill>
                        </a:rPr>
                        <a:t>HEEADSSS</a:t>
                      </a:r>
                    </a:p>
                  </a:txBody>
                  <a:tcPr/>
                </a:tc>
                <a:tc hMerge="1">
                  <a:txBody>
                    <a:bodyPr/>
                    <a:lstStyle/>
                    <a:p>
                      <a:endParaRPr lang="tr-TR" dirty="0"/>
                    </a:p>
                  </a:txBody>
                  <a:tcPr/>
                </a:tc>
                <a:extLst>
                  <a:ext uri="{0D108BD9-81ED-4DB2-BD59-A6C34878D82A}">
                    <a16:rowId xmlns:a16="http://schemas.microsoft.com/office/drawing/2014/main" val="1747069724"/>
                  </a:ext>
                </a:extLst>
              </a:tr>
              <a:tr h="717336">
                <a:tc>
                  <a:txBody>
                    <a:bodyPr/>
                    <a:lstStyle/>
                    <a:p>
                      <a:r>
                        <a:rPr lang="tr-TR" sz="2800" b="1" dirty="0"/>
                        <a:t>Home (Ev)</a:t>
                      </a:r>
                    </a:p>
                  </a:txBody>
                  <a:tcPr/>
                </a:tc>
                <a:tc>
                  <a:txBody>
                    <a:bodyPr/>
                    <a:lstStyle/>
                    <a:p>
                      <a:r>
                        <a:rPr lang="tr-TR" dirty="0"/>
                        <a:t>Kimlerle, nerede yaşadığı, ilişkileri, kişisel sorunlarını evde kiminle paylaştığı</a:t>
                      </a:r>
                    </a:p>
                  </a:txBody>
                  <a:tcPr/>
                </a:tc>
                <a:extLst>
                  <a:ext uri="{0D108BD9-81ED-4DB2-BD59-A6C34878D82A}">
                    <a16:rowId xmlns:a16="http://schemas.microsoft.com/office/drawing/2014/main" val="1363685334"/>
                  </a:ext>
                </a:extLst>
              </a:tr>
              <a:tr h="696841">
                <a:tc>
                  <a:txBody>
                    <a:bodyPr/>
                    <a:lstStyle/>
                    <a:p>
                      <a:r>
                        <a:rPr lang="en-US" sz="2800" b="1" dirty="0"/>
                        <a:t>Education/Employment</a:t>
                      </a:r>
                      <a:r>
                        <a:rPr lang="tr-TR" sz="2800" b="1" dirty="0"/>
                        <a:t> </a:t>
                      </a:r>
                      <a:r>
                        <a:rPr lang="en-US" sz="2800" b="1" dirty="0"/>
                        <a:t>(</a:t>
                      </a:r>
                      <a:r>
                        <a:rPr lang="tr-TR" sz="2800" b="1" dirty="0"/>
                        <a:t>Eğ</a:t>
                      </a:r>
                      <a:r>
                        <a:rPr lang="en-US" sz="2800" b="1" dirty="0" err="1"/>
                        <a:t>itim</a:t>
                      </a:r>
                      <a:r>
                        <a:rPr lang="tr-TR" sz="2800" b="1" dirty="0"/>
                        <a:t>/İş)</a:t>
                      </a:r>
                    </a:p>
                  </a:txBody>
                  <a:tcPr/>
                </a:tc>
                <a:tc>
                  <a:txBody>
                    <a:bodyPr/>
                    <a:lstStyle/>
                    <a:p>
                      <a:r>
                        <a:rPr lang="tr-TR" dirty="0"/>
                        <a:t>Hem akademik hem sosyal, eş zamanlı iş</a:t>
                      </a:r>
                    </a:p>
                  </a:txBody>
                  <a:tcPr/>
                </a:tc>
                <a:extLst>
                  <a:ext uri="{0D108BD9-81ED-4DB2-BD59-A6C34878D82A}">
                    <a16:rowId xmlns:a16="http://schemas.microsoft.com/office/drawing/2014/main" val="288927281"/>
                  </a:ext>
                </a:extLst>
              </a:tr>
              <a:tr h="717336">
                <a:tc>
                  <a:txBody>
                    <a:bodyPr/>
                    <a:lstStyle/>
                    <a:p>
                      <a:r>
                        <a:rPr lang="tr-TR" sz="2800" b="1" dirty="0" err="1"/>
                        <a:t>Eating</a:t>
                      </a:r>
                      <a:r>
                        <a:rPr lang="tr-TR" sz="2800" b="1" dirty="0"/>
                        <a:t> (Yeme tutum)</a:t>
                      </a:r>
                    </a:p>
                  </a:txBody>
                  <a:tcPr/>
                </a:tc>
                <a:tc>
                  <a:txBody>
                    <a:bodyPr/>
                    <a:lstStyle/>
                    <a:p>
                      <a:r>
                        <a:rPr lang="tr-TR" dirty="0"/>
                        <a:t>Beden algısı, kendine güven, çok kısıtlayıcı diyetler, tıkınma atakları</a:t>
                      </a:r>
                    </a:p>
                  </a:txBody>
                  <a:tcPr/>
                </a:tc>
                <a:extLst>
                  <a:ext uri="{0D108BD9-81ED-4DB2-BD59-A6C34878D82A}">
                    <a16:rowId xmlns:a16="http://schemas.microsoft.com/office/drawing/2014/main" val="1121005888"/>
                  </a:ext>
                </a:extLst>
              </a:tr>
              <a:tr h="1024766">
                <a:tc>
                  <a:txBody>
                    <a:bodyPr/>
                    <a:lstStyle/>
                    <a:p>
                      <a:r>
                        <a:rPr lang="tr-TR" sz="2800" b="1" dirty="0" err="1"/>
                        <a:t>Activities</a:t>
                      </a:r>
                      <a:r>
                        <a:rPr lang="tr-TR" sz="2800" b="1" dirty="0"/>
                        <a:t> (Akranlarla aktivite)</a:t>
                      </a:r>
                    </a:p>
                  </a:txBody>
                  <a:tcPr/>
                </a:tc>
                <a:tc>
                  <a:txBody>
                    <a:bodyPr/>
                    <a:lstStyle/>
                    <a:p>
                      <a:r>
                        <a:rPr lang="tr-TR" dirty="0"/>
                        <a:t>Okul sonrası nerede, kimlerle, ne yapmaktan hoşlandığı, hobileri, spor ,bilgisayar/ sosyal medya</a:t>
                      </a:r>
                    </a:p>
                  </a:txBody>
                  <a:tcPr/>
                </a:tc>
                <a:extLst>
                  <a:ext uri="{0D108BD9-81ED-4DB2-BD59-A6C34878D82A}">
                    <a16:rowId xmlns:a16="http://schemas.microsoft.com/office/drawing/2014/main" val="2425033726"/>
                  </a:ext>
                </a:extLst>
              </a:tr>
              <a:tr h="696841">
                <a:tc>
                  <a:txBody>
                    <a:bodyPr/>
                    <a:lstStyle/>
                    <a:p>
                      <a:r>
                        <a:rPr lang="tr-TR" sz="2800" b="1" dirty="0" err="1"/>
                        <a:t>Drugs</a:t>
                      </a:r>
                      <a:r>
                        <a:rPr lang="tr-TR" sz="2800" b="1" dirty="0"/>
                        <a:t> (Madde kullanımı)</a:t>
                      </a:r>
                    </a:p>
                  </a:txBody>
                  <a:tcPr/>
                </a:tc>
                <a:tc>
                  <a:txBody>
                    <a:bodyPr/>
                    <a:lstStyle/>
                    <a:p>
                      <a:r>
                        <a:rPr lang="tr-TR" dirty="0"/>
                        <a:t>Doğrudan değil, çevresindekiler öncelikli sorgulanmalı; varsa tür/süre/ortam. Steroid. </a:t>
                      </a:r>
                    </a:p>
                  </a:txBody>
                  <a:tcPr/>
                </a:tc>
                <a:extLst>
                  <a:ext uri="{0D108BD9-81ED-4DB2-BD59-A6C34878D82A}">
                    <a16:rowId xmlns:a16="http://schemas.microsoft.com/office/drawing/2014/main" val="3270730306"/>
                  </a:ext>
                </a:extLst>
              </a:tr>
              <a:tr h="696841">
                <a:tc>
                  <a:txBody>
                    <a:bodyPr/>
                    <a:lstStyle/>
                    <a:p>
                      <a:r>
                        <a:rPr lang="tr-TR" sz="2800" b="1" dirty="0" err="1"/>
                        <a:t>Sexuality</a:t>
                      </a:r>
                      <a:r>
                        <a:rPr lang="tr-TR" sz="2800" b="1" dirty="0"/>
                        <a:t> (Cinsellik)</a:t>
                      </a:r>
                    </a:p>
                  </a:txBody>
                  <a:tcPr/>
                </a:tc>
                <a:tc>
                  <a:txBody>
                    <a:bodyPr/>
                    <a:lstStyle/>
                    <a:p>
                      <a:r>
                        <a:rPr lang="tr-TR" dirty="0"/>
                        <a:t>Romantik </a:t>
                      </a:r>
                      <a:r>
                        <a:rPr lang="tr-TR" dirty="0" err="1"/>
                        <a:t>ilişki</a:t>
                      </a:r>
                      <a:r>
                        <a:rPr lang="tr-TR" dirty="0" err="1">
                          <a:sym typeface="Wingdings" panose="05000000000000000000" pitchFamily="2" charset="2"/>
                        </a:rPr>
                        <a:t>cinsellik</a:t>
                      </a:r>
                      <a:r>
                        <a:rPr lang="tr-TR" dirty="0">
                          <a:sym typeface="Wingdings" panose="05000000000000000000" pitchFamily="2" charset="2"/>
                        </a:rPr>
                        <a:t>. İstismar. Güvenli cinsel ilişki detayları. </a:t>
                      </a:r>
                      <a:endParaRPr lang="tr-TR" dirty="0"/>
                    </a:p>
                  </a:txBody>
                  <a:tcPr/>
                </a:tc>
                <a:extLst>
                  <a:ext uri="{0D108BD9-81ED-4DB2-BD59-A6C34878D82A}">
                    <a16:rowId xmlns:a16="http://schemas.microsoft.com/office/drawing/2014/main" val="2716490483"/>
                  </a:ext>
                </a:extLst>
              </a:tr>
              <a:tr h="696841">
                <a:tc>
                  <a:txBody>
                    <a:bodyPr/>
                    <a:lstStyle/>
                    <a:p>
                      <a:r>
                        <a:rPr lang="tr-TR" sz="2800" b="1" dirty="0" err="1"/>
                        <a:t>Suicidality</a:t>
                      </a:r>
                      <a:r>
                        <a:rPr lang="tr-TR" sz="2800" b="1" dirty="0"/>
                        <a:t> (İntihar ve depresyon)</a:t>
                      </a:r>
                    </a:p>
                  </a:txBody>
                  <a:tcPr/>
                </a:tc>
                <a:tc>
                  <a:txBody>
                    <a:bodyPr/>
                    <a:lstStyle/>
                    <a:p>
                      <a:r>
                        <a:rPr lang="tr-TR" dirty="0"/>
                        <a:t>Uyku, iştah, umut, kaygı</a:t>
                      </a:r>
                      <a:r>
                        <a:rPr lang="tr-TR" dirty="0">
                          <a:sym typeface="Wingdings" panose="05000000000000000000" pitchFamily="2" charset="2"/>
                        </a:rPr>
                        <a:t> kendine zarar verme/ intihar direk sorgulanabilir, tedavi alma durumu</a:t>
                      </a:r>
                      <a:endParaRPr lang="tr-TR" dirty="0"/>
                    </a:p>
                  </a:txBody>
                  <a:tcPr/>
                </a:tc>
                <a:extLst>
                  <a:ext uri="{0D108BD9-81ED-4DB2-BD59-A6C34878D82A}">
                    <a16:rowId xmlns:a16="http://schemas.microsoft.com/office/drawing/2014/main" val="812291163"/>
                  </a:ext>
                </a:extLst>
              </a:tr>
              <a:tr h="930910">
                <a:tc>
                  <a:txBody>
                    <a:bodyPr/>
                    <a:lstStyle/>
                    <a:p>
                      <a:r>
                        <a:rPr lang="tr-TR" sz="2800" b="1" dirty="0" err="1"/>
                        <a:t>Safety</a:t>
                      </a:r>
                      <a:r>
                        <a:rPr lang="tr-TR" sz="2800" b="1" dirty="0"/>
                        <a:t> (Güvenlik)</a:t>
                      </a:r>
                    </a:p>
                  </a:txBody>
                  <a:tcPr/>
                </a:tc>
                <a:tc>
                  <a:txBody>
                    <a:bodyPr/>
                    <a:lstStyle/>
                    <a:p>
                      <a:r>
                        <a:rPr lang="tr-TR" dirty="0"/>
                        <a:t> "Bu yaşadığın olay sana karşı işlenmiş bir suçtur, senin daha fazla zarar görmemen için bu durumu yetkili makamlara bildirmem gerekiyor" </a:t>
                      </a:r>
                    </a:p>
                  </a:txBody>
                  <a:tcPr/>
                </a:tc>
                <a:extLst>
                  <a:ext uri="{0D108BD9-81ED-4DB2-BD59-A6C34878D82A}">
                    <a16:rowId xmlns:a16="http://schemas.microsoft.com/office/drawing/2014/main" val="2367115117"/>
                  </a:ext>
                </a:extLst>
              </a:tr>
            </a:tbl>
          </a:graphicData>
        </a:graphic>
      </p:graphicFrame>
    </p:spTree>
    <p:extLst>
      <p:ext uri="{BB962C8B-B14F-4D97-AF65-F5344CB8AC3E}">
        <p14:creationId xmlns:p14="http://schemas.microsoft.com/office/powerpoint/2010/main" val="90858547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E4DC2E-BFC3-7CAA-7ABE-39AC1D976C94}"/>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907A7E69-4DFC-D511-1963-A99E76236F3F}"/>
              </a:ext>
            </a:extLst>
          </p:cNvPr>
          <p:cNvSpPr>
            <a:spLocks noGrp="1"/>
          </p:cNvSpPr>
          <p:nvPr>
            <p:ph type="title"/>
          </p:nvPr>
        </p:nvSpPr>
        <p:spPr/>
        <p:txBody>
          <a:bodyPr>
            <a:normAutofit/>
          </a:bodyPr>
          <a:lstStyle/>
          <a:p>
            <a:r>
              <a:rPr lang="tr-TR" sz="4000" dirty="0"/>
              <a:t>10-21 Yaş </a:t>
            </a:r>
            <a:r>
              <a:rPr lang="es-ES" sz="4000" dirty="0"/>
              <a:t>Aras</a:t>
            </a:r>
            <a:r>
              <a:rPr lang="tr-TR" sz="4000" dirty="0"/>
              <a:t>ı</a:t>
            </a:r>
            <a:r>
              <a:rPr lang="es-ES" sz="4000" dirty="0"/>
              <a:t> </a:t>
            </a:r>
            <a:r>
              <a:rPr lang="tr-TR" sz="4000" dirty="0"/>
              <a:t>Ergen/Genç</a:t>
            </a:r>
            <a:r>
              <a:rPr lang="es-ES" sz="4000" dirty="0"/>
              <a:t> </a:t>
            </a:r>
            <a:r>
              <a:rPr lang="tr-TR" sz="4000" dirty="0"/>
              <a:t>İ</a:t>
            </a:r>
            <a:r>
              <a:rPr lang="es-ES" sz="4000" dirty="0"/>
              <a:t>zlemleri </a:t>
            </a:r>
            <a:endParaRPr lang="tr-TR" sz="4000" dirty="0"/>
          </a:p>
        </p:txBody>
      </p:sp>
      <p:sp>
        <p:nvSpPr>
          <p:cNvPr id="3" name="İçerik Yer Tutucusu 2">
            <a:extLst>
              <a:ext uri="{FF2B5EF4-FFF2-40B4-BE49-F238E27FC236}">
                <a16:creationId xmlns:a16="http://schemas.microsoft.com/office/drawing/2014/main" id="{AEE90E25-9CD0-0740-04BF-704AD35EF7A1}"/>
              </a:ext>
            </a:extLst>
          </p:cNvPr>
          <p:cNvSpPr>
            <a:spLocks noGrp="1"/>
          </p:cNvSpPr>
          <p:nvPr>
            <p:ph idx="1"/>
          </p:nvPr>
        </p:nvSpPr>
        <p:spPr/>
        <p:txBody>
          <a:bodyPr>
            <a:normAutofit/>
          </a:bodyPr>
          <a:lstStyle/>
          <a:p>
            <a:pPr marL="0" indent="0">
              <a:buNone/>
            </a:pPr>
            <a:r>
              <a:rPr lang="tr-TR" b="1" dirty="0"/>
              <a:t>Tam bir sistemik muayene </a:t>
            </a:r>
          </a:p>
          <a:p>
            <a:pPr>
              <a:buFont typeface="Wingdings" panose="05000000000000000000" pitchFamily="2" charset="2"/>
              <a:buChar char="§"/>
            </a:pPr>
            <a:r>
              <a:rPr lang="tr-TR" dirty="0"/>
              <a:t>Her aşamada işlem ve bulgular ile ilgili bilgilendir</a:t>
            </a:r>
          </a:p>
          <a:p>
            <a:pPr>
              <a:buFont typeface="Wingdings" panose="05000000000000000000" pitchFamily="2" charset="2"/>
              <a:buChar char="§"/>
            </a:pPr>
            <a:r>
              <a:rPr lang="tr-TR" dirty="0"/>
              <a:t>Kilo, boy ölçümü, </a:t>
            </a:r>
            <a:r>
              <a:rPr lang="tr-TR" dirty="0" err="1"/>
              <a:t>persentil</a:t>
            </a:r>
            <a:r>
              <a:rPr lang="tr-TR" dirty="0"/>
              <a:t> eğrisindeki durumu ; boy-kilo hakkında soru/sorunlar</a:t>
            </a:r>
          </a:p>
          <a:p>
            <a:pPr>
              <a:buFont typeface="Wingdings" panose="05000000000000000000" pitchFamily="2" charset="2"/>
              <a:buChar char="§"/>
            </a:pPr>
            <a:r>
              <a:rPr lang="tr-TR" dirty="0"/>
              <a:t>Solunum ve kardiyak muayene, nabızlar </a:t>
            </a:r>
          </a:p>
          <a:p>
            <a:pPr>
              <a:buFont typeface="Wingdings" panose="05000000000000000000" pitchFamily="2" charset="2"/>
              <a:buChar char="§"/>
            </a:pPr>
            <a:r>
              <a:rPr lang="tr-TR" dirty="0"/>
              <a:t>Kan basıncı ölçümü </a:t>
            </a:r>
          </a:p>
          <a:p>
            <a:pPr>
              <a:buFont typeface="Wingdings" panose="05000000000000000000" pitchFamily="2" charset="2"/>
              <a:buChar char="§"/>
            </a:pPr>
            <a:r>
              <a:rPr lang="tr-TR" dirty="0"/>
              <a:t>Hiperlipidemi riski değerlendirmesi</a:t>
            </a:r>
          </a:p>
          <a:p>
            <a:pPr>
              <a:buFont typeface="Wingdings" panose="05000000000000000000" pitchFamily="2" charset="2"/>
              <a:buChar char="§"/>
            </a:pPr>
            <a:r>
              <a:rPr lang="tr-TR" b="1" dirty="0" err="1"/>
              <a:t>Genito</a:t>
            </a:r>
            <a:r>
              <a:rPr lang="tr-TR" b="1" dirty="0"/>
              <a:t> üriner sistem </a:t>
            </a:r>
            <a:r>
              <a:rPr lang="tr-TR" b="1" dirty="0">
                <a:sym typeface="Wingdings" panose="05000000000000000000" pitchFamily="2" charset="2"/>
              </a:rPr>
              <a:t> </a:t>
            </a:r>
            <a:r>
              <a:rPr lang="tr-TR" b="1" dirty="0"/>
              <a:t>fiziksel gelişmişlik düzeyini belirlemek için </a:t>
            </a:r>
            <a:r>
              <a:rPr lang="tr-TR" b="1" dirty="0" err="1"/>
              <a:t>Tanner</a:t>
            </a:r>
            <a:r>
              <a:rPr lang="tr-TR" b="1" dirty="0"/>
              <a:t> evrelemesi;</a:t>
            </a:r>
          </a:p>
          <a:p>
            <a:pPr marL="0" indent="0">
              <a:buNone/>
            </a:pPr>
            <a:r>
              <a:rPr lang="tr-TR" b="1" dirty="0"/>
              <a:t>kartı gence vererek kendisini hangi evrede gördüğü </a:t>
            </a:r>
            <a:r>
              <a:rPr lang="tr-TR" b="1" dirty="0">
                <a:sym typeface="Wingdings" panose="05000000000000000000" pitchFamily="2" charset="2"/>
              </a:rPr>
              <a:t> g</a:t>
            </a:r>
            <a:r>
              <a:rPr lang="tr-TR" b="1" dirty="0"/>
              <a:t>erektiğinde muayene</a:t>
            </a:r>
          </a:p>
          <a:p>
            <a:pPr>
              <a:buFont typeface="Wingdings" panose="05000000000000000000" pitchFamily="2" charset="2"/>
              <a:buChar char="§"/>
            </a:pPr>
            <a:r>
              <a:rPr lang="tr-TR" dirty="0"/>
              <a:t>Kas-iskelet sistemi muayenesi</a:t>
            </a:r>
          </a:p>
        </p:txBody>
      </p:sp>
    </p:spTree>
    <p:extLst>
      <p:ext uri="{BB962C8B-B14F-4D97-AF65-F5344CB8AC3E}">
        <p14:creationId xmlns:p14="http://schemas.microsoft.com/office/powerpoint/2010/main" val="143281333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7FC892A-3BD8-776B-7C57-E1964E6E42AD}"/>
              </a:ext>
            </a:extLst>
          </p:cNvPr>
          <p:cNvSpPr>
            <a:spLocks noGrp="1"/>
          </p:cNvSpPr>
          <p:nvPr>
            <p:ph type="title"/>
          </p:nvPr>
        </p:nvSpPr>
        <p:spPr/>
        <p:txBody>
          <a:bodyPr>
            <a:normAutofit/>
          </a:bodyPr>
          <a:lstStyle/>
          <a:p>
            <a:r>
              <a:rPr lang="tr-TR" sz="3200" b="1" dirty="0"/>
              <a:t>Ergenlerde boyun değerlendirilmesi</a:t>
            </a:r>
          </a:p>
        </p:txBody>
      </p:sp>
      <p:sp>
        <p:nvSpPr>
          <p:cNvPr id="3" name="İçerik Yer Tutucusu 2">
            <a:extLst>
              <a:ext uri="{FF2B5EF4-FFF2-40B4-BE49-F238E27FC236}">
                <a16:creationId xmlns:a16="http://schemas.microsoft.com/office/drawing/2014/main" id="{6559C3BD-56D4-027F-12A1-810D0121433A}"/>
              </a:ext>
            </a:extLst>
          </p:cNvPr>
          <p:cNvSpPr>
            <a:spLocks noGrp="1"/>
          </p:cNvSpPr>
          <p:nvPr>
            <p:ph idx="1"/>
          </p:nvPr>
        </p:nvSpPr>
        <p:spPr/>
        <p:txBody>
          <a:bodyPr/>
          <a:lstStyle/>
          <a:p>
            <a:r>
              <a:rPr lang="tr-TR" dirty="0"/>
              <a:t>Kızlar ergenliğin erken; erkekler ise orta – geç evrelerinde boy sıçraması yaşar</a:t>
            </a:r>
          </a:p>
          <a:p>
            <a:r>
              <a:rPr lang="tr-TR" dirty="0"/>
              <a:t>Ergenlik döneminde kızlar </a:t>
            </a:r>
            <a:r>
              <a:rPr lang="tr-TR" dirty="0">
                <a:sym typeface="Wingdings" panose="05000000000000000000" pitchFamily="2" charset="2"/>
              </a:rPr>
              <a:t> </a:t>
            </a:r>
            <a:r>
              <a:rPr lang="tr-TR" dirty="0"/>
              <a:t>20 – 25 cm, erkekler </a:t>
            </a:r>
            <a:r>
              <a:rPr lang="tr-TR" dirty="0">
                <a:sym typeface="Wingdings" panose="05000000000000000000" pitchFamily="2" charset="2"/>
              </a:rPr>
              <a:t></a:t>
            </a:r>
            <a:r>
              <a:rPr lang="tr-TR" dirty="0"/>
              <a:t> 25 – 30 cm </a:t>
            </a:r>
          </a:p>
          <a:p>
            <a:r>
              <a:rPr lang="tr-TR" dirty="0"/>
              <a:t>Kızlarda </a:t>
            </a:r>
            <a:r>
              <a:rPr lang="tr-TR" dirty="0" err="1"/>
              <a:t>menarştan</a:t>
            </a:r>
            <a:r>
              <a:rPr lang="tr-TR" dirty="0"/>
              <a:t> sonra büyüme azalır; final boylarının % 95’ini kazanmış olurlar</a:t>
            </a:r>
          </a:p>
          <a:p>
            <a:r>
              <a:rPr lang="tr-TR" dirty="0"/>
              <a:t>Büyümenin tamamlanmasında </a:t>
            </a:r>
            <a:r>
              <a:rPr lang="tr-TR" dirty="0">
                <a:sym typeface="Wingdings" panose="05000000000000000000" pitchFamily="2" charset="2"/>
              </a:rPr>
              <a:t></a:t>
            </a:r>
            <a:r>
              <a:rPr lang="tr-TR" dirty="0"/>
              <a:t> takvim yaşından ziyade </a:t>
            </a:r>
            <a:r>
              <a:rPr lang="tr-TR" b="1" dirty="0"/>
              <a:t>kemik yaşı </a:t>
            </a:r>
          </a:p>
          <a:p>
            <a:r>
              <a:rPr lang="tr-TR" dirty="0"/>
              <a:t>Kemik yaşı kızlarda 15 – 16</a:t>
            </a:r>
          </a:p>
          <a:p>
            <a:pPr marL="0" indent="0">
              <a:buNone/>
            </a:pPr>
            <a:r>
              <a:rPr lang="tr-TR" dirty="0"/>
              <a:t>                      erkeklerde 17 – 18 </a:t>
            </a:r>
            <a:r>
              <a:rPr lang="tr-TR" dirty="0">
                <a:sym typeface="Wingdings" panose="05000000000000000000" pitchFamily="2" charset="2"/>
              </a:rPr>
              <a:t></a:t>
            </a:r>
            <a:r>
              <a:rPr lang="tr-TR" dirty="0"/>
              <a:t> epifizler tamamen kapanmış ve final boya ulaşılmıştır</a:t>
            </a:r>
          </a:p>
          <a:p>
            <a:pPr>
              <a:buFont typeface="Wingdings" panose="05000000000000000000" pitchFamily="2" charset="2"/>
              <a:buChar char="Ø"/>
            </a:pPr>
            <a:r>
              <a:rPr lang="tr-TR" dirty="0"/>
              <a:t> kız çocuk = anne boyu + baba boyu – 13 /2</a:t>
            </a:r>
          </a:p>
          <a:p>
            <a:pPr>
              <a:buFont typeface="Wingdings" panose="05000000000000000000" pitchFamily="2" charset="2"/>
              <a:buChar char="Ø"/>
            </a:pPr>
            <a:r>
              <a:rPr lang="tr-TR" dirty="0"/>
              <a:t> erkek çocuk = anne boyu + baba boyu + 13 / 2</a:t>
            </a:r>
          </a:p>
        </p:txBody>
      </p:sp>
    </p:spTree>
    <p:extLst>
      <p:ext uri="{BB962C8B-B14F-4D97-AF65-F5344CB8AC3E}">
        <p14:creationId xmlns:p14="http://schemas.microsoft.com/office/powerpoint/2010/main" val="426301337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C45DD88-D1FF-9327-34C4-61C3D892B59E}"/>
              </a:ext>
            </a:extLst>
          </p:cNvPr>
          <p:cNvSpPr>
            <a:spLocks noGrp="1"/>
          </p:cNvSpPr>
          <p:nvPr>
            <p:ph type="title"/>
          </p:nvPr>
        </p:nvSpPr>
        <p:spPr/>
        <p:txBody>
          <a:bodyPr>
            <a:normAutofit/>
          </a:bodyPr>
          <a:lstStyle/>
          <a:p>
            <a:r>
              <a:rPr lang="tr-TR" sz="3200" b="1" dirty="0"/>
              <a:t>Pubertal gelişim</a:t>
            </a:r>
          </a:p>
        </p:txBody>
      </p:sp>
      <p:sp>
        <p:nvSpPr>
          <p:cNvPr id="3" name="İçerik Yer Tutucusu 2">
            <a:extLst>
              <a:ext uri="{FF2B5EF4-FFF2-40B4-BE49-F238E27FC236}">
                <a16:creationId xmlns:a16="http://schemas.microsoft.com/office/drawing/2014/main" id="{080A325B-0C5B-09B6-B23B-530FE228042E}"/>
              </a:ext>
            </a:extLst>
          </p:cNvPr>
          <p:cNvSpPr>
            <a:spLocks noGrp="1"/>
          </p:cNvSpPr>
          <p:nvPr>
            <p:ph idx="1"/>
          </p:nvPr>
        </p:nvSpPr>
        <p:spPr/>
        <p:txBody>
          <a:bodyPr/>
          <a:lstStyle/>
          <a:p>
            <a:r>
              <a:rPr lang="tr-TR" dirty="0"/>
              <a:t>Pubertal bulguların erkeklerde 9 yaş, kızlarda ise 8 yaşından önce başlaması </a:t>
            </a:r>
            <a:r>
              <a:rPr lang="tr-TR" dirty="0">
                <a:sym typeface="Wingdings" panose="05000000000000000000" pitchFamily="2" charset="2"/>
              </a:rPr>
              <a:t></a:t>
            </a:r>
            <a:r>
              <a:rPr lang="tr-TR" dirty="0"/>
              <a:t> erken puberte </a:t>
            </a:r>
          </a:p>
          <a:p>
            <a:r>
              <a:rPr lang="tr-TR" dirty="0"/>
              <a:t>Pubertenin ilk bulgusu; kızlarda </a:t>
            </a:r>
            <a:r>
              <a:rPr lang="tr-TR" dirty="0">
                <a:sym typeface="Wingdings" panose="05000000000000000000" pitchFamily="2" charset="2"/>
              </a:rPr>
              <a:t></a:t>
            </a:r>
            <a:r>
              <a:rPr lang="tr-TR" dirty="0"/>
              <a:t> meme gelişimi</a:t>
            </a:r>
          </a:p>
          <a:p>
            <a:pPr marL="0" indent="0">
              <a:buNone/>
            </a:pPr>
            <a:r>
              <a:rPr lang="tr-TR" dirty="0"/>
              <a:t>                                           erkeklerde </a:t>
            </a:r>
            <a:r>
              <a:rPr lang="tr-TR" dirty="0">
                <a:sym typeface="Wingdings" panose="05000000000000000000" pitchFamily="2" charset="2"/>
              </a:rPr>
              <a:t></a:t>
            </a:r>
            <a:r>
              <a:rPr lang="tr-TR" dirty="0"/>
              <a:t> testis volümünün </a:t>
            </a:r>
            <a:r>
              <a:rPr lang="tr-TR" dirty="0" err="1"/>
              <a:t>prader</a:t>
            </a:r>
            <a:r>
              <a:rPr lang="tr-TR" dirty="0"/>
              <a:t> </a:t>
            </a:r>
            <a:r>
              <a:rPr lang="tr-TR" dirty="0" err="1"/>
              <a:t>orşiodometresi</a:t>
            </a:r>
            <a:r>
              <a:rPr lang="tr-TR" dirty="0"/>
              <a:t> ile &gt;4mL  </a:t>
            </a:r>
          </a:p>
          <a:p>
            <a:r>
              <a:rPr lang="tr-TR" dirty="0"/>
              <a:t>Kızlarda zirve büyüme hızı meme gelişimi Evre 2-3’de, erkeklerde testis volümleri 10-15 ml (Evre 3) ulaştığında gözlenmektedir. </a:t>
            </a:r>
          </a:p>
          <a:p>
            <a:r>
              <a:rPr lang="tr-TR" dirty="0"/>
              <a:t>Erkeklerde 14 yaş, kızlarda 13 yaş doldurulmasına rağmen pubertenin başlamaması</a:t>
            </a:r>
            <a:r>
              <a:rPr lang="tr-TR" dirty="0">
                <a:sym typeface="Wingdings" panose="05000000000000000000" pitchFamily="2" charset="2"/>
              </a:rPr>
              <a:t></a:t>
            </a:r>
            <a:r>
              <a:rPr lang="tr-TR" dirty="0"/>
              <a:t> gecikmiş puberte</a:t>
            </a:r>
          </a:p>
        </p:txBody>
      </p:sp>
    </p:spTree>
    <p:extLst>
      <p:ext uri="{BB962C8B-B14F-4D97-AF65-F5344CB8AC3E}">
        <p14:creationId xmlns:p14="http://schemas.microsoft.com/office/powerpoint/2010/main" val="315434986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5B723A0-DCAF-E778-9098-FEA847179466}"/>
              </a:ext>
            </a:extLst>
          </p:cNvPr>
          <p:cNvSpPr>
            <a:spLocks noGrp="1"/>
          </p:cNvSpPr>
          <p:nvPr>
            <p:ph type="title"/>
          </p:nvPr>
        </p:nvSpPr>
        <p:spPr/>
        <p:txBody>
          <a:bodyPr/>
          <a:lstStyle/>
          <a:p>
            <a:endParaRPr lang="tr-TR"/>
          </a:p>
        </p:txBody>
      </p:sp>
      <p:sp>
        <p:nvSpPr>
          <p:cNvPr id="3" name="İçerik Yer Tutucusu 2">
            <a:extLst>
              <a:ext uri="{FF2B5EF4-FFF2-40B4-BE49-F238E27FC236}">
                <a16:creationId xmlns:a16="http://schemas.microsoft.com/office/drawing/2014/main" id="{A06EDE86-CCAB-B283-9315-69FF190B6A11}"/>
              </a:ext>
            </a:extLst>
          </p:cNvPr>
          <p:cNvSpPr>
            <a:spLocks noGrp="1"/>
          </p:cNvSpPr>
          <p:nvPr>
            <p:ph idx="1"/>
          </p:nvPr>
        </p:nvSpPr>
        <p:spPr/>
        <p:txBody>
          <a:bodyPr/>
          <a:lstStyle/>
          <a:p>
            <a:endParaRPr lang="tr-TR"/>
          </a:p>
        </p:txBody>
      </p:sp>
      <p:pic>
        <p:nvPicPr>
          <p:cNvPr id="5" name="Resim 4">
            <a:extLst>
              <a:ext uri="{FF2B5EF4-FFF2-40B4-BE49-F238E27FC236}">
                <a16:creationId xmlns:a16="http://schemas.microsoft.com/office/drawing/2014/main" id="{310BF354-F840-95A8-E1BB-7D1DD38D90E9}"/>
              </a:ext>
            </a:extLst>
          </p:cNvPr>
          <p:cNvPicPr>
            <a:picLocks noChangeAspect="1"/>
          </p:cNvPicPr>
          <p:nvPr/>
        </p:nvPicPr>
        <p:blipFill>
          <a:blip r:embed="rId2"/>
          <a:stretch>
            <a:fillRect/>
          </a:stretch>
        </p:blipFill>
        <p:spPr>
          <a:xfrm>
            <a:off x="3051546" y="498856"/>
            <a:ext cx="6088908" cy="5860288"/>
          </a:xfrm>
          <a:prstGeom prst="rect">
            <a:avLst/>
          </a:prstGeom>
        </p:spPr>
      </p:pic>
    </p:spTree>
    <p:extLst>
      <p:ext uri="{BB962C8B-B14F-4D97-AF65-F5344CB8AC3E}">
        <p14:creationId xmlns:p14="http://schemas.microsoft.com/office/powerpoint/2010/main" val="147418019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990F27D-0283-9969-0288-C23DAF1D4281}"/>
              </a:ext>
            </a:extLst>
          </p:cNvPr>
          <p:cNvSpPr>
            <a:spLocks noGrp="1"/>
          </p:cNvSpPr>
          <p:nvPr>
            <p:ph type="title"/>
          </p:nvPr>
        </p:nvSpPr>
        <p:spPr/>
        <p:txBody>
          <a:bodyPr/>
          <a:lstStyle/>
          <a:p>
            <a:endParaRPr lang="tr-TR"/>
          </a:p>
        </p:txBody>
      </p:sp>
      <p:sp>
        <p:nvSpPr>
          <p:cNvPr id="3" name="İçerik Yer Tutucusu 2">
            <a:extLst>
              <a:ext uri="{FF2B5EF4-FFF2-40B4-BE49-F238E27FC236}">
                <a16:creationId xmlns:a16="http://schemas.microsoft.com/office/drawing/2014/main" id="{8921D1FC-5C35-BAFD-D1F5-1CDC6B18C7E3}"/>
              </a:ext>
            </a:extLst>
          </p:cNvPr>
          <p:cNvSpPr>
            <a:spLocks noGrp="1"/>
          </p:cNvSpPr>
          <p:nvPr>
            <p:ph idx="1"/>
          </p:nvPr>
        </p:nvSpPr>
        <p:spPr/>
        <p:txBody>
          <a:bodyPr/>
          <a:lstStyle/>
          <a:p>
            <a:endParaRPr lang="tr-TR"/>
          </a:p>
        </p:txBody>
      </p:sp>
      <p:pic>
        <p:nvPicPr>
          <p:cNvPr id="5" name="Resim 4">
            <a:extLst>
              <a:ext uri="{FF2B5EF4-FFF2-40B4-BE49-F238E27FC236}">
                <a16:creationId xmlns:a16="http://schemas.microsoft.com/office/drawing/2014/main" id="{5D7EF35F-0D52-E6EE-47EE-D01E94B45D53}"/>
              </a:ext>
            </a:extLst>
          </p:cNvPr>
          <p:cNvPicPr>
            <a:picLocks noChangeAspect="1"/>
          </p:cNvPicPr>
          <p:nvPr/>
        </p:nvPicPr>
        <p:blipFill>
          <a:blip r:embed="rId2"/>
          <a:stretch>
            <a:fillRect/>
          </a:stretch>
        </p:blipFill>
        <p:spPr>
          <a:xfrm>
            <a:off x="1767465" y="502666"/>
            <a:ext cx="8657070" cy="5852667"/>
          </a:xfrm>
          <a:prstGeom prst="rect">
            <a:avLst/>
          </a:prstGeom>
        </p:spPr>
      </p:pic>
    </p:spTree>
    <p:extLst>
      <p:ext uri="{BB962C8B-B14F-4D97-AF65-F5344CB8AC3E}">
        <p14:creationId xmlns:p14="http://schemas.microsoft.com/office/powerpoint/2010/main" val="35871831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BCEBE6A0-E059-E01C-064E-8A6080CE76F8}"/>
              </a:ext>
            </a:extLst>
          </p:cNvPr>
          <p:cNvSpPr>
            <a:spLocks noGrp="1"/>
          </p:cNvSpPr>
          <p:nvPr>
            <p:ph type="title"/>
          </p:nvPr>
        </p:nvSpPr>
        <p:spPr/>
        <p:txBody>
          <a:bodyPr/>
          <a:lstStyle/>
          <a:p>
            <a:endParaRPr lang="tr-TR"/>
          </a:p>
        </p:txBody>
      </p:sp>
      <p:sp>
        <p:nvSpPr>
          <p:cNvPr id="3" name="İçerik Yer Tutucusu 2">
            <a:extLst>
              <a:ext uri="{FF2B5EF4-FFF2-40B4-BE49-F238E27FC236}">
                <a16:creationId xmlns:a16="http://schemas.microsoft.com/office/drawing/2014/main" id="{63C21111-DFAD-1C84-8203-FDFA5666D05D}"/>
              </a:ext>
            </a:extLst>
          </p:cNvPr>
          <p:cNvSpPr>
            <a:spLocks noGrp="1"/>
          </p:cNvSpPr>
          <p:nvPr>
            <p:ph idx="1"/>
          </p:nvPr>
        </p:nvSpPr>
        <p:spPr/>
        <p:txBody>
          <a:bodyPr/>
          <a:lstStyle/>
          <a:p>
            <a:r>
              <a:rPr lang="tr-TR" b="1" dirty="0"/>
              <a:t>En az 3 ana izleme döneminde birer kez tam kan sayımı ile değerlendirme yapın, </a:t>
            </a:r>
          </a:p>
          <a:p>
            <a:pPr marL="0" indent="0">
              <a:buNone/>
            </a:pPr>
            <a:r>
              <a:rPr lang="tr-TR" b="1" dirty="0"/>
              <a:t>gerek görülürse diğer tetkikleri isteyin</a:t>
            </a:r>
          </a:p>
        </p:txBody>
      </p:sp>
    </p:spTree>
    <p:extLst>
      <p:ext uri="{BB962C8B-B14F-4D97-AF65-F5344CB8AC3E}">
        <p14:creationId xmlns:p14="http://schemas.microsoft.com/office/powerpoint/2010/main" val="315804088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B6717D7-6C0B-AE81-E00C-694D7F887164}"/>
              </a:ext>
            </a:extLst>
          </p:cNvPr>
          <p:cNvSpPr>
            <a:spLocks noGrp="1"/>
          </p:cNvSpPr>
          <p:nvPr>
            <p:ph type="title"/>
          </p:nvPr>
        </p:nvSpPr>
        <p:spPr/>
        <p:txBody>
          <a:bodyPr/>
          <a:lstStyle/>
          <a:p>
            <a:endParaRPr lang="tr-TR"/>
          </a:p>
        </p:txBody>
      </p:sp>
      <p:sp>
        <p:nvSpPr>
          <p:cNvPr id="3" name="İçerik Yer Tutucusu 2">
            <a:extLst>
              <a:ext uri="{FF2B5EF4-FFF2-40B4-BE49-F238E27FC236}">
                <a16:creationId xmlns:a16="http://schemas.microsoft.com/office/drawing/2014/main" id="{B575F7ED-FB09-C299-299D-5E2C420750D1}"/>
              </a:ext>
            </a:extLst>
          </p:cNvPr>
          <p:cNvSpPr>
            <a:spLocks noGrp="1"/>
          </p:cNvSpPr>
          <p:nvPr>
            <p:ph idx="1"/>
          </p:nvPr>
        </p:nvSpPr>
        <p:spPr/>
        <p:txBody>
          <a:bodyPr>
            <a:normAutofit lnSpcReduction="10000"/>
          </a:bodyPr>
          <a:lstStyle/>
          <a:p>
            <a:r>
              <a:rPr lang="tr-TR" sz="2000" dirty="0">
                <a:cs typeface="Times New Roman" panose="02020603050405020304" pitchFamily="18" charset="0"/>
              </a:rPr>
              <a:t>Gence aşağıdaki konularda danışmanlık verilebilir;</a:t>
            </a:r>
          </a:p>
          <a:p>
            <a:pPr lvl="1"/>
            <a:r>
              <a:rPr lang="en-US" sz="2000" dirty="0" err="1">
                <a:cs typeface="Times New Roman" panose="02020603050405020304" pitchFamily="18" charset="0"/>
              </a:rPr>
              <a:t>Fiziksel</a:t>
            </a:r>
            <a:r>
              <a:rPr lang="en-US" sz="2000" dirty="0">
                <a:cs typeface="Times New Roman" panose="02020603050405020304" pitchFamily="18" charset="0"/>
              </a:rPr>
              <a:t> b</a:t>
            </a:r>
            <a:r>
              <a:rPr lang="tr-TR" sz="2000" dirty="0" err="1">
                <a:cs typeface="Times New Roman" panose="02020603050405020304" pitchFamily="18" charset="0"/>
              </a:rPr>
              <a:t>üyüm</a:t>
            </a:r>
            <a:r>
              <a:rPr lang="en-US" sz="2000" dirty="0">
                <a:cs typeface="Times New Roman" panose="02020603050405020304" pitchFamily="18" charset="0"/>
              </a:rPr>
              <a:t>e </a:t>
            </a:r>
            <a:r>
              <a:rPr lang="en-US" sz="2000" dirty="0" err="1">
                <a:cs typeface="Times New Roman" panose="02020603050405020304" pitchFamily="18" charset="0"/>
              </a:rPr>
              <a:t>ve</a:t>
            </a:r>
            <a:r>
              <a:rPr lang="en-US" sz="2000" dirty="0">
                <a:cs typeface="Times New Roman" panose="02020603050405020304" pitchFamily="18" charset="0"/>
              </a:rPr>
              <a:t> </a:t>
            </a:r>
            <a:r>
              <a:rPr lang="en-US" sz="2000" dirty="0" err="1">
                <a:cs typeface="Times New Roman" panose="02020603050405020304" pitchFamily="18" charset="0"/>
              </a:rPr>
              <a:t>gelişme</a:t>
            </a:r>
            <a:r>
              <a:rPr lang="en-US" sz="2000" dirty="0">
                <a:cs typeface="Times New Roman" panose="02020603050405020304" pitchFamily="18" charset="0"/>
              </a:rPr>
              <a:t>, </a:t>
            </a:r>
          </a:p>
          <a:p>
            <a:pPr lvl="1"/>
            <a:r>
              <a:rPr lang="en-US" sz="2000" dirty="0" err="1">
                <a:cs typeface="Times New Roman" panose="02020603050405020304" pitchFamily="18" charset="0"/>
              </a:rPr>
              <a:t>Psikolojik</a:t>
            </a:r>
            <a:r>
              <a:rPr lang="en-US" sz="2000" dirty="0">
                <a:cs typeface="Times New Roman" panose="02020603050405020304" pitchFamily="18" charset="0"/>
              </a:rPr>
              <a:t> </a:t>
            </a:r>
            <a:r>
              <a:rPr lang="en-US" sz="2000" dirty="0" err="1">
                <a:cs typeface="Times New Roman" panose="02020603050405020304" pitchFamily="18" charset="0"/>
              </a:rPr>
              <a:t>gelişme</a:t>
            </a:r>
            <a:r>
              <a:rPr lang="en-US" sz="2000" dirty="0">
                <a:cs typeface="Times New Roman" panose="02020603050405020304" pitchFamily="18" charset="0"/>
              </a:rPr>
              <a:t>, </a:t>
            </a:r>
          </a:p>
          <a:p>
            <a:pPr lvl="1"/>
            <a:r>
              <a:rPr lang="en-US" sz="2000" dirty="0" err="1">
                <a:cs typeface="Times New Roman" panose="02020603050405020304" pitchFamily="18" charset="0"/>
              </a:rPr>
              <a:t>Sosyal</a:t>
            </a:r>
            <a:r>
              <a:rPr lang="en-US" sz="2000" dirty="0">
                <a:cs typeface="Times New Roman" panose="02020603050405020304" pitchFamily="18" charset="0"/>
              </a:rPr>
              <a:t> </a:t>
            </a:r>
            <a:r>
              <a:rPr lang="en-US" sz="2000" dirty="0" err="1">
                <a:cs typeface="Times New Roman" panose="02020603050405020304" pitchFamily="18" charset="0"/>
              </a:rPr>
              <a:t>gelişme</a:t>
            </a:r>
            <a:r>
              <a:rPr lang="en-US" sz="2000" dirty="0">
                <a:cs typeface="Times New Roman" panose="02020603050405020304" pitchFamily="18" charset="0"/>
              </a:rPr>
              <a:t>, </a:t>
            </a:r>
          </a:p>
          <a:p>
            <a:pPr lvl="1"/>
            <a:r>
              <a:rPr lang="en-US" sz="2000" dirty="0" err="1">
                <a:cs typeface="Times New Roman" panose="02020603050405020304" pitchFamily="18" charset="0"/>
              </a:rPr>
              <a:t>Kişisel</a:t>
            </a:r>
            <a:r>
              <a:rPr lang="en-US" sz="2000" dirty="0">
                <a:cs typeface="Times New Roman" panose="02020603050405020304" pitchFamily="18" charset="0"/>
              </a:rPr>
              <a:t> </a:t>
            </a:r>
            <a:r>
              <a:rPr lang="tr-TR" sz="2000" dirty="0">
                <a:cs typeface="Times New Roman" panose="02020603050405020304" pitchFamily="18" charset="0"/>
              </a:rPr>
              <a:t>temizlik</a:t>
            </a:r>
            <a:r>
              <a:rPr lang="en-US" sz="2000" dirty="0">
                <a:cs typeface="Times New Roman" panose="02020603050405020304" pitchFamily="18" charset="0"/>
              </a:rPr>
              <a:t>, </a:t>
            </a:r>
          </a:p>
          <a:p>
            <a:pPr lvl="1"/>
            <a:r>
              <a:rPr lang="en-US" sz="2000" dirty="0" err="1">
                <a:cs typeface="Times New Roman" panose="02020603050405020304" pitchFamily="18" charset="0"/>
              </a:rPr>
              <a:t>Beslenme</a:t>
            </a:r>
            <a:r>
              <a:rPr lang="en-US" sz="2000" dirty="0">
                <a:cs typeface="Times New Roman" panose="02020603050405020304" pitchFamily="18" charset="0"/>
              </a:rPr>
              <a:t>, </a:t>
            </a:r>
          </a:p>
          <a:p>
            <a:pPr lvl="1"/>
            <a:r>
              <a:rPr lang="en-US" sz="2000" dirty="0" err="1">
                <a:cs typeface="Times New Roman" panose="02020603050405020304" pitchFamily="18" charset="0"/>
              </a:rPr>
              <a:t>Fizik</a:t>
            </a:r>
            <a:r>
              <a:rPr lang="tr-TR" sz="2000" dirty="0">
                <a:cs typeface="Times New Roman" panose="02020603050405020304" pitchFamily="18" charset="0"/>
              </a:rPr>
              <a:t>sel</a:t>
            </a:r>
            <a:r>
              <a:rPr lang="en-US" sz="2000" dirty="0">
                <a:cs typeface="Times New Roman" panose="02020603050405020304" pitchFamily="18" charset="0"/>
              </a:rPr>
              <a:t> </a:t>
            </a:r>
            <a:r>
              <a:rPr lang="en-US" sz="2000" dirty="0" err="1">
                <a:cs typeface="Times New Roman" panose="02020603050405020304" pitchFamily="18" charset="0"/>
              </a:rPr>
              <a:t>aktivite</a:t>
            </a:r>
            <a:r>
              <a:rPr lang="en-US" sz="2000" dirty="0">
                <a:cs typeface="Times New Roman" panose="02020603050405020304" pitchFamily="18" charset="0"/>
              </a:rPr>
              <a:t>, </a:t>
            </a:r>
          </a:p>
          <a:p>
            <a:pPr lvl="1"/>
            <a:r>
              <a:rPr lang="en-US" sz="2000" dirty="0" err="1">
                <a:cs typeface="Times New Roman" panose="02020603050405020304" pitchFamily="18" charset="0"/>
              </a:rPr>
              <a:t>Üreme</a:t>
            </a:r>
            <a:r>
              <a:rPr lang="en-US" sz="2000" dirty="0">
                <a:cs typeface="Times New Roman" panose="02020603050405020304" pitchFamily="18" charset="0"/>
              </a:rPr>
              <a:t> </a:t>
            </a:r>
            <a:r>
              <a:rPr lang="en-US" sz="2000" dirty="0" err="1">
                <a:cs typeface="Times New Roman" panose="02020603050405020304" pitchFamily="18" charset="0"/>
              </a:rPr>
              <a:t>sağlığı</a:t>
            </a:r>
            <a:r>
              <a:rPr lang="en-US" sz="2000" dirty="0">
                <a:cs typeface="Times New Roman" panose="02020603050405020304" pitchFamily="18" charset="0"/>
              </a:rPr>
              <a:t>, </a:t>
            </a:r>
          </a:p>
          <a:p>
            <a:pPr lvl="1"/>
            <a:r>
              <a:rPr lang="en-US" sz="2000" dirty="0" err="1">
                <a:cs typeface="Times New Roman" panose="02020603050405020304" pitchFamily="18" charset="0"/>
              </a:rPr>
              <a:t>Sigara</a:t>
            </a:r>
            <a:r>
              <a:rPr lang="en-US" sz="2000" dirty="0">
                <a:cs typeface="Times New Roman" panose="02020603050405020304" pitchFamily="18" charset="0"/>
              </a:rPr>
              <a:t>, </a:t>
            </a:r>
            <a:r>
              <a:rPr lang="en-US" sz="2000" dirty="0" err="1">
                <a:cs typeface="Times New Roman" panose="02020603050405020304" pitchFamily="18" charset="0"/>
              </a:rPr>
              <a:t>alkol</a:t>
            </a:r>
            <a:r>
              <a:rPr lang="en-US" sz="2000" dirty="0">
                <a:cs typeface="Times New Roman" panose="02020603050405020304" pitchFamily="18" charset="0"/>
              </a:rPr>
              <a:t>, </a:t>
            </a:r>
            <a:r>
              <a:rPr lang="en-US" sz="2000" dirty="0" err="1">
                <a:cs typeface="Times New Roman" panose="02020603050405020304" pitchFamily="18" charset="0"/>
              </a:rPr>
              <a:t>madde</a:t>
            </a:r>
            <a:r>
              <a:rPr lang="en-US" sz="2000" dirty="0">
                <a:cs typeface="Times New Roman" panose="02020603050405020304" pitchFamily="18" charset="0"/>
              </a:rPr>
              <a:t> </a:t>
            </a:r>
            <a:r>
              <a:rPr lang="en-US" sz="2000" dirty="0" err="1">
                <a:cs typeface="Times New Roman" panose="02020603050405020304" pitchFamily="18" charset="0"/>
              </a:rPr>
              <a:t>kullanımı</a:t>
            </a:r>
            <a:r>
              <a:rPr lang="en-US" sz="2000" dirty="0">
                <a:cs typeface="Times New Roman" panose="02020603050405020304" pitchFamily="18" charset="0"/>
              </a:rPr>
              <a:t>, </a:t>
            </a:r>
          </a:p>
          <a:p>
            <a:pPr lvl="1"/>
            <a:r>
              <a:rPr lang="en-US" sz="2000" dirty="0" err="1">
                <a:cs typeface="Times New Roman" panose="02020603050405020304" pitchFamily="18" charset="0"/>
              </a:rPr>
              <a:t>Kaza</a:t>
            </a:r>
            <a:r>
              <a:rPr lang="en-US" sz="2000" dirty="0">
                <a:cs typeface="Times New Roman" panose="02020603050405020304" pitchFamily="18" charset="0"/>
              </a:rPr>
              <a:t> </a:t>
            </a:r>
            <a:r>
              <a:rPr lang="en-US" sz="2000" dirty="0" err="1">
                <a:cs typeface="Times New Roman" panose="02020603050405020304" pitchFamily="18" charset="0"/>
              </a:rPr>
              <a:t>ve</a:t>
            </a:r>
            <a:r>
              <a:rPr lang="en-US" sz="2000" dirty="0">
                <a:cs typeface="Times New Roman" panose="02020603050405020304" pitchFamily="18" charset="0"/>
              </a:rPr>
              <a:t> </a:t>
            </a:r>
            <a:r>
              <a:rPr lang="en-US" sz="2000" dirty="0" err="1">
                <a:cs typeface="Times New Roman" panose="02020603050405020304" pitchFamily="18" charset="0"/>
              </a:rPr>
              <a:t>yaralanma</a:t>
            </a:r>
            <a:r>
              <a:rPr lang="en-US" sz="2000" dirty="0">
                <a:cs typeface="Times New Roman" panose="02020603050405020304" pitchFamily="18" charset="0"/>
              </a:rPr>
              <a:t>, </a:t>
            </a:r>
          </a:p>
          <a:p>
            <a:pPr lvl="1"/>
            <a:r>
              <a:rPr lang="en-US" sz="2000" dirty="0" err="1">
                <a:cs typeface="Times New Roman" panose="02020603050405020304" pitchFamily="18" charset="0"/>
              </a:rPr>
              <a:t>Şiddet</a:t>
            </a:r>
            <a:r>
              <a:rPr lang="en-US" sz="2000" dirty="0">
                <a:cs typeface="Times New Roman" panose="02020603050405020304" pitchFamily="18" charset="0"/>
              </a:rPr>
              <a:t> </a:t>
            </a:r>
            <a:r>
              <a:rPr lang="en-US" sz="2000" dirty="0" err="1">
                <a:cs typeface="Times New Roman" panose="02020603050405020304" pitchFamily="18" charset="0"/>
              </a:rPr>
              <a:t>davranışları</a:t>
            </a:r>
            <a:r>
              <a:rPr lang="en-US" sz="2000" dirty="0">
                <a:cs typeface="Times New Roman" panose="02020603050405020304" pitchFamily="18" charset="0"/>
              </a:rPr>
              <a:t> </a:t>
            </a:r>
            <a:r>
              <a:rPr lang="en-US" sz="2000" dirty="0" err="1">
                <a:cs typeface="Times New Roman" panose="02020603050405020304" pitchFamily="18" charset="0"/>
              </a:rPr>
              <a:t>konularında</a:t>
            </a:r>
            <a:r>
              <a:rPr lang="tr-TR" sz="2000" dirty="0">
                <a:cs typeface="Times New Roman" panose="02020603050405020304" pitchFamily="18" charset="0"/>
              </a:rPr>
              <a:t> </a:t>
            </a:r>
            <a:r>
              <a:rPr lang="en-US" sz="2000" dirty="0" err="1">
                <a:cs typeface="Times New Roman" panose="02020603050405020304" pitchFamily="18" charset="0"/>
              </a:rPr>
              <a:t>danışmanlık</a:t>
            </a:r>
            <a:r>
              <a:rPr lang="en-US" sz="2000" dirty="0">
                <a:cs typeface="Times New Roman" panose="02020603050405020304" pitchFamily="18" charset="0"/>
              </a:rPr>
              <a:t> </a:t>
            </a:r>
            <a:r>
              <a:rPr lang="en-US" sz="2000" dirty="0" err="1">
                <a:cs typeface="Times New Roman" panose="02020603050405020304" pitchFamily="18" charset="0"/>
              </a:rPr>
              <a:t>verilmeli</a:t>
            </a:r>
            <a:endParaRPr lang="en-US" sz="2000" dirty="0">
              <a:cs typeface="Times New Roman" panose="02020603050405020304" pitchFamily="18" charset="0"/>
            </a:endParaRPr>
          </a:p>
          <a:p>
            <a:endParaRPr lang="tr-TR" dirty="0"/>
          </a:p>
        </p:txBody>
      </p:sp>
    </p:spTree>
    <p:extLst>
      <p:ext uri="{BB962C8B-B14F-4D97-AF65-F5344CB8AC3E}">
        <p14:creationId xmlns:p14="http://schemas.microsoft.com/office/powerpoint/2010/main" val="271835834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7C705E5-FBA7-B744-BA89-9914710A0799}"/>
              </a:ext>
            </a:extLst>
          </p:cNvPr>
          <p:cNvSpPr>
            <a:spLocks noGrp="1"/>
          </p:cNvSpPr>
          <p:nvPr>
            <p:ph type="title"/>
          </p:nvPr>
        </p:nvSpPr>
        <p:spPr/>
        <p:txBody>
          <a:bodyPr/>
          <a:lstStyle/>
          <a:p>
            <a:endParaRPr lang="tr-TR"/>
          </a:p>
        </p:txBody>
      </p:sp>
      <p:sp>
        <p:nvSpPr>
          <p:cNvPr id="3" name="İçerik Yer Tutucusu 2">
            <a:extLst>
              <a:ext uri="{FF2B5EF4-FFF2-40B4-BE49-F238E27FC236}">
                <a16:creationId xmlns:a16="http://schemas.microsoft.com/office/drawing/2014/main" id="{8A7A397C-5D06-C053-2354-44797847F90F}"/>
              </a:ext>
            </a:extLst>
          </p:cNvPr>
          <p:cNvSpPr>
            <a:spLocks noGrp="1"/>
          </p:cNvSpPr>
          <p:nvPr>
            <p:ph idx="1"/>
          </p:nvPr>
        </p:nvSpPr>
        <p:spPr/>
        <p:txBody>
          <a:bodyPr/>
          <a:lstStyle/>
          <a:p>
            <a:endParaRPr lang="tr-TR"/>
          </a:p>
        </p:txBody>
      </p:sp>
      <p:pic>
        <p:nvPicPr>
          <p:cNvPr id="5" name="Resim 4">
            <a:extLst>
              <a:ext uri="{FF2B5EF4-FFF2-40B4-BE49-F238E27FC236}">
                <a16:creationId xmlns:a16="http://schemas.microsoft.com/office/drawing/2014/main" id="{0839F84D-A194-797B-2ADD-5EF06C93552F}"/>
              </a:ext>
            </a:extLst>
          </p:cNvPr>
          <p:cNvPicPr>
            <a:picLocks noChangeAspect="1"/>
          </p:cNvPicPr>
          <p:nvPr/>
        </p:nvPicPr>
        <p:blipFill>
          <a:blip r:embed="rId2"/>
          <a:stretch>
            <a:fillRect/>
          </a:stretch>
        </p:blipFill>
        <p:spPr>
          <a:xfrm>
            <a:off x="2792443" y="544580"/>
            <a:ext cx="6607113" cy="5768840"/>
          </a:xfrm>
          <a:prstGeom prst="rect">
            <a:avLst/>
          </a:prstGeom>
        </p:spPr>
      </p:pic>
    </p:spTree>
    <p:extLst>
      <p:ext uri="{BB962C8B-B14F-4D97-AF65-F5344CB8AC3E}">
        <p14:creationId xmlns:p14="http://schemas.microsoft.com/office/powerpoint/2010/main" val="28133187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FC2A95B5-B7A6-48A3-B59E-E208BAD99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37370" y="0"/>
            <a:ext cx="435463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40769EB0-A33C-4CDA-B41C-8D11F6DBF0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7744" y="237744"/>
            <a:ext cx="8377666"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tr-TR"/>
          </a:p>
        </p:txBody>
      </p:sp>
      <p:sp>
        <p:nvSpPr>
          <p:cNvPr id="2" name="Başlık 1">
            <a:extLst>
              <a:ext uri="{FF2B5EF4-FFF2-40B4-BE49-F238E27FC236}">
                <a16:creationId xmlns:a16="http://schemas.microsoft.com/office/drawing/2014/main" id="{57CDD8D6-98A0-B3B8-2E1A-FD8A7DC7B761}"/>
              </a:ext>
            </a:extLst>
          </p:cNvPr>
          <p:cNvSpPr>
            <a:spLocks noGrp="1"/>
          </p:cNvSpPr>
          <p:nvPr>
            <p:ph type="title"/>
          </p:nvPr>
        </p:nvSpPr>
        <p:spPr>
          <a:xfrm>
            <a:off x="868680" y="642593"/>
            <a:ext cx="7161246" cy="1744183"/>
          </a:xfrm>
        </p:spPr>
        <p:txBody>
          <a:bodyPr>
            <a:normAutofit/>
          </a:bodyPr>
          <a:lstStyle/>
          <a:p>
            <a:endParaRPr lang="tr-TR"/>
          </a:p>
        </p:txBody>
      </p:sp>
      <p:pic>
        <p:nvPicPr>
          <p:cNvPr id="10" name="Resim 9" descr="kişi, şahıs, iç mekan, uyuma, bebek içeren bir resim&#10;&#10;Açıklama otomatik olarak oluşturuldu">
            <a:extLst>
              <a:ext uri="{FF2B5EF4-FFF2-40B4-BE49-F238E27FC236}">
                <a16:creationId xmlns:a16="http://schemas.microsoft.com/office/drawing/2014/main" id="{6245A7CE-925A-CF3C-B937-C7917B0B35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04211" y="300617"/>
            <a:ext cx="2413504" cy="1810128"/>
          </a:xfrm>
          <a:prstGeom prst="rect">
            <a:avLst/>
          </a:prstGeom>
        </p:spPr>
      </p:pic>
      <p:sp>
        <p:nvSpPr>
          <p:cNvPr id="3" name="İçerik Yer Tutucusu 2">
            <a:extLst>
              <a:ext uri="{FF2B5EF4-FFF2-40B4-BE49-F238E27FC236}">
                <a16:creationId xmlns:a16="http://schemas.microsoft.com/office/drawing/2014/main" id="{84BD2756-AE8B-06E3-AD69-200D0B6CCB74}"/>
              </a:ext>
            </a:extLst>
          </p:cNvPr>
          <p:cNvSpPr>
            <a:spLocks noGrp="1"/>
          </p:cNvSpPr>
          <p:nvPr>
            <p:ph idx="1"/>
          </p:nvPr>
        </p:nvSpPr>
        <p:spPr>
          <a:xfrm>
            <a:off x="868680" y="2386584"/>
            <a:ext cx="7163490" cy="3648456"/>
          </a:xfrm>
        </p:spPr>
        <p:txBody>
          <a:bodyPr>
            <a:normAutofit/>
          </a:bodyPr>
          <a:lstStyle/>
          <a:p>
            <a:pPr marL="0" indent="0">
              <a:buNone/>
            </a:pPr>
            <a:r>
              <a:rPr lang="tr-TR" b="1"/>
              <a:t>Doğuştan anomali kontrolü;</a:t>
            </a:r>
          </a:p>
          <a:p>
            <a:pPr>
              <a:buFont typeface="Wingdings" panose="05000000000000000000" pitchFamily="2" charset="2"/>
              <a:buChar char="Ø"/>
            </a:pPr>
            <a:r>
              <a:rPr lang="tr-TR"/>
              <a:t>Kalçalarda şişlik ve morarma</a:t>
            </a:r>
          </a:p>
          <a:p>
            <a:pPr>
              <a:buFont typeface="Wingdings" panose="05000000000000000000" pitchFamily="2" charset="2"/>
              <a:buChar char="Ø"/>
            </a:pPr>
            <a:r>
              <a:rPr lang="tr-TR"/>
              <a:t>Kafada şişlik-tek veya çift taraflı kabarıklık</a:t>
            </a:r>
          </a:p>
          <a:p>
            <a:pPr>
              <a:buFont typeface="Wingdings" panose="05000000000000000000" pitchFamily="2" charset="2"/>
              <a:buChar char="Ø"/>
            </a:pPr>
            <a:r>
              <a:rPr lang="tr-TR"/>
              <a:t>Asimetrik kol hareketleri, hareketsiz kol</a:t>
            </a:r>
          </a:p>
          <a:p>
            <a:pPr>
              <a:buFont typeface="Wingdings" panose="05000000000000000000" pitchFamily="2" charset="2"/>
              <a:buChar char="Ø"/>
            </a:pPr>
            <a:r>
              <a:rPr lang="tr-TR"/>
              <a:t>Yarık damak-yarık dudak</a:t>
            </a:r>
          </a:p>
          <a:p>
            <a:pPr>
              <a:buFont typeface="Wingdings" panose="05000000000000000000" pitchFamily="2" charset="2"/>
              <a:buChar char="Ø"/>
            </a:pPr>
            <a:r>
              <a:rPr lang="tr-TR"/>
              <a:t>Pes ekinovarus</a:t>
            </a:r>
          </a:p>
          <a:p>
            <a:pPr>
              <a:buFont typeface="Wingdings" panose="05000000000000000000" pitchFamily="2" charset="2"/>
              <a:buChar char="Ø"/>
            </a:pPr>
            <a:r>
              <a:rPr lang="tr-TR"/>
              <a:t>Kafa, karın veya sırtta açık/ciltle örtülü olmayan doku</a:t>
            </a:r>
          </a:p>
          <a:p>
            <a:pPr>
              <a:buFont typeface="Wingdings" panose="05000000000000000000" pitchFamily="2" charset="2"/>
              <a:buChar char="Ø"/>
            </a:pPr>
            <a:r>
              <a:rPr lang="tr-TR"/>
              <a:t>Ek anomali/ ağır malformasyon</a:t>
            </a:r>
          </a:p>
        </p:txBody>
      </p:sp>
      <p:pic>
        <p:nvPicPr>
          <p:cNvPr id="12" name="Resim 11" descr="kişi, şahıs, çivi, bebek, iç mekan içeren bir resim&#10;&#10;Açıklama otomatik olarak oluşturuldu">
            <a:extLst>
              <a:ext uri="{FF2B5EF4-FFF2-40B4-BE49-F238E27FC236}">
                <a16:creationId xmlns:a16="http://schemas.microsoft.com/office/drawing/2014/main" id="{733DFA50-19E4-2BF8-640A-601CAD6B12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04516" y="2523322"/>
            <a:ext cx="2415138" cy="1811353"/>
          </a:xfrm>
          <a:prstGeom prst="rect">
            <a:avLst/>
          </a:prstGeom>
        </p:spPr>
      </p:pic>
      <p:pic>
        <p:nvPicPr>
          <p:cNvPr id="16" name="Resim 15" descr="kişi, şahıs, tıbbi cihazlar, çivi, iç mekan içeren bir resim&#10;&#10;Açıklama otomatik olarak oluşturuldu">
            <a:extLst>
              <a:ext uri="{FF2B5EF4-FFF2-40B4-BE49-F238E27FC236}">
                <a16:creationId xmlns:a16="http://schemas.microsoft.com/office/drawing/2014/main" id="{B389BE37-9D61-A12A-FF13-61CB8BADCD8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04516" y="4758071"/>
            <a:ext cx="2415138" cy="1811353"/>
          </a:xfrm>
          <a:prstGeom prst="rect">
            <a:avLst/>
          </a:prstGeom>
        </p:spPr>
      </p:pic>
    </p:spTree>
    <p:extLst>
      <p:ext uri="{BB962C8B-B14F-4D97-AF65-F5344CB8AC3E}">
        <p14:creationId xmlns:p14="http://schemas.microsoft.com/office/powerpoint/2010/main" val="159403699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1EFC806-2159-70F1-71A9-AE33D280B941}"/>
              </a:ext>
            </a:extLst>
          </p:cNvPr>
          <p:cNvSpPr>
            <a:spLocks noGrp="1"/>
          </p:cNvSpPr>
          <p:nvPr>
            <p:ph type="title"/>
          </p:nvPr>
        </p:nvSpPr>
        <p:spPr/>
        <p:txBody>
          <a:bodyPr/>
          <a:lstStyle/>
          <a:p>
            <a:r>
              <a:rPr lang="tr-TR" dirty="0"/>
              <a:t>Kaynaklar </a:t>
            </a:r>
          </a:p>
        </p:txBody>
      </p:sp>
      <p:sp>
        <p:nvSpPr>
          <p:cNvPr id="3" name="İçerik Yer Tutucusu 2">
            <a:extLst>
              <a:ext uri="{FF2B5EF4-FFF2-40B4-BE49-F238E27FC236}">
                <a16:creationId xmlns:a16="http://schemas.microsoft.com/office/drawing/2014/main" id="{CD41D1AB-6322-1E64-4FD6-FD54650D800F}"/>
              </a:ext>
            </a:extLst>
          </p:cNvPr>
          <p:cNvSpPr>
            <a:spLocks noGrp="1"/>
          </p:cNvSpPr>
          <p:nvPr>
            <p:ph idx="1"/>
          </p:nvPr>
        </p:nvSpPr>
        <p:spPr/>
        <p:txBody>
          <a:bodyPr/>
          <a:lstStyle/>
          <a:p>
            <a:r>
              <a:rPr lang="tr-TR" sz="1800" dirty="0">
                <a:cs typeface="Times New Roman" panose="02020603050405020304" pitchFamily="18" charset="0"/>
              </a:rPr>
              <a:t>Bebek Çocuk ve Ergen İzlem Protokolleri, T.C. Sağlık Bakanlığı, Halk Sağlığı Müdürlüğü, Ankara, 2018</a:t>
            </a:r>
            <a:endParaRPr lang="tr-TR" sz="1800" dirty="0"/>
          </a:p>
          <a:p>
            <a:r>
              <a:rPr lang="tr-TR" dirty="0"/>
              <a:t>Aile Hekimliği Uygulamasında Önerilen Periyodik Sağlık Muayeneleri ve Tarama Testleri, Ankara, 2015</a:t>
            </a:r>
          </a:p>
          <a:p>
            <a:r>
              <a:rPr lang="tr-TR" dirty="0"/>
              <a:t>TÜRK NEONATALOJİ DERNEĞİ YENİDOĞAN SARILIKLARINDA YAKLAŞIM, İZLEM VE TEDAVİ REHBERİ  2022 </a:t>
            </a:r>
          </a:p>
          <a:p>
            <a:r>
              <a:rPr lang="tr-TR" dirty="0"/>
              <a:t>T.C. SAĞLIK BAKANLIĞI ,</a:t>
            </a:r>
            <a:r>
              <a:rPr lang="tr-TR" b="0" i="0" dirty="0">
                <a:solidFill>
                  <a:srgbClr val="252525"/>
                </a:solidFill>
                <a:effectLst/>
              </a:rPr>
              <a:t>HALK SAĞLIĞI GENEL MÜDÜRLÜĞÜ, Çocuk ve Ergen Sağlığı Dairesi Başkanlığı, </a:t>
            </a:r>
            <a:r>
              <a:rPr lang="tr-TR" b="0" i="0" u="none" strike="noStrike" dirty="0">
                <a:solidFill>
                  <a:srgbClr val="252525"/>
                </a:solidFill>
                <a:effectLst/>
              </a:rPr>
              <a:t>Yenidoğan İşitme Taraması Programı</a:t>
            </a:r>
          </a:p>
          <a:p>
            <a:r>
              <a:rPr lang="tr-TR" dirty="0"/>
              <a:t>TÜRKİYE MİLLİ PEDİATRİ DERNEĞİ VE YANDAL DERNEKLERİ,  Çocuk Sağlığı ve Hastalıklarında Tanı ve Tedavi KILAVUZLARI, 2014</a:t>
            </a:r>
          </a:p>
        </p:txBody>
      </p:sp>
    </p:spTree>
    <p:extLst>
      <p:ext uri="{BB962C8B-B14F-4D97-AF65-F5344CB8AC3E}">
        <p14:creationId xmlns:p14="http://schemas.microsoft.com/office/powerpoint/2010/main" val="266312302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E15A8B54-C79C-0945-12E1-770816020399}"/>
              </a:ext>
            </a:extLst>
          </p:cNvPr>
          <p:cNvSpPr>
            <a:spLocks noGrp="1"/>
          </p:cNvSpPr>
          <p:nvPr>
            <p:ph type="title"/>
          </p:nvPr>
        </p:nvSpPr>
        <p:spPr/>
        <p:txBody>
          <a:bodyPr/>
          <a:lstStyle/>
          <a:p>
            <a:endParaRPr lang="tr-TR"/>
          </a:p>
        </p:txBody>
      </p:sp>
      <p:sp>
        <p:nvSpPr>
          <p:cNvPr id="3" name="İçerik Yer Tutucusu 2">
            <a:extLst>
              <a:ext uri="{FF2B5EF4-FFF2-40B4-BE49-F238E27FC236}">
                <a16:creationId xmlns:a16="http://schemas.microsoft.com/office/drawing/2014/main" id="{E6B3599C-A158-4AC9-E29F-063DDE5E678A}"/>
              </a:ext>
            </a:extLst>
          </p:cNvPr>
          <p:cNvSpPr>
            <a:spLocks noGrp="1"/>
          </p:cNvSpPr>
          <p:nvPr>
            <p:ph idx="1"/>
          </p:nvPr>
        </p:nvSpPr>
        <p:spPr/>
        <p:txBody>
          <a:bodyPr/>
          <a:lstStyle/>
          <a:p>
            <a:endParaRPr lang="tr-TR"/>
          </a:p>
        </p:txBody>
      </p:sp>
    </p:spTree>
    <p:extLst>
      <p:ext uri="{BB962C8B-B14F-4D97-AF65-F5344CB8AC3E}">
        <p14:creationId xmlns:p14="http://schemas.microsoft.com/office/powerpoint/2010/main" val="3902821410"/>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bun">
  <a:themeElements>
    <a:clrScheme name="Sabun">
      <a:dk1>
        <a:sysClr val="windowText" lastClr="000000"/>
      </a:dk1>
      <a:lt1>
        <a:sysClr val="window" lastClr="FFFFFF"/>
      </a:lt1>
      <a:dk2>
        <a:srgbClr val="1485A4"/>
      </a:dk2>
      <a:lt2>
        <a:srgbClr val="E3DED1"/>
      </a:lt2>
      <a:accent1>
        <a:srgbClr val="1CADE4"/>
      </a:accent1>
      <a:accent2>
        <a:srgbClr val="2683C6"/>
      </a:accent2>
      <a:accent3>
        <a:srgbClr val="27CED7"/>
      </a:accent3>
      <a:accent4>
        <a:srgbClr val="42BA97"/>
      </a:accent4>
      <a:accent5>
        <a:srgbClr val="3E8853"/>
      </a:accent5>
      <a:accent6>
        <a:srgbClr val="62A39F"/>
      </a:accent6>
      <a:hlink>
        <a:srgbClr val="F49100"/>
      </a:hlink>
      <a:folHlink>
        <a:srgbClr val="739D9B"/>
      </a:folHlink>
    </a:clrScheme>
    <a:fontScheme name="Sabun">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bu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90000"/>
                <a:shade val="92000"/>
                <a:satMod val="160000"/>
              </a:schemeClr>
            </a:gs>
            <a:gs pos="77000">
              <a:schemeClr val="phClr">
                <a:tint val="100000"/>
                <a:shade val="73000"/>
                <a:satMod val="155000"/>
              </a:schemeClr>
            </a:gs>
            <a:gs pos="100000">
              <a:schemeClr val="phClr">
                <a:tint val="100000"/>
                <a:shade val="67000"/>
                <a:satMod val="145000"/>
              </a:schemeClr>
            </a:gs>
          </a:gsLst>
          <a:lin ang="5400000" scaled="0"/>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 id="{1306E473-ED32-493B-A2D0-240A757EDD34}" vid="{C20BADFE-D095-436F-9677-9264042809F0}"/>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TM03457510[[fn=Sabun]]</Template>
  <TotalTime>16193</TotalTime>
  <Words>5520</Words>
  <Application>Microsoft Office PowerPoint</Application>
  <PresentationFormat>Geniş ekran</PresentationFormat>
  <Paragraphs>508</Paragraphs>
  <Slides>91</Slides>
  <Notes>27</Notes>
  <HiddenSlides>0</HiddenSlides>
  <MMClips>0</MMClips>
  <ScaleCrop>false</ScaleCrop>
  <HeadingPairs>
    <vt:vector size="6" baseType="variant">
      <vt:variant>
        <vt:lpstr>Kullanılan Yazı Tipleri</vt:lpstr>
      </vt:variant>
      <vt:variant>
        <vt:i4>7</vt:i4>
      </vt:variant>
      <vt:variant>
        <vt:lpstr>Tema</vt:lpstr>
      </vt:variant>
      <vt:variant>
        <vt:i4>1</vt:i4>
      </vt:variant>
      <vt:variant>
        <vt:lpstr>Slayt Başlıkları</vt:lpstr>
      </vt:variant>
      <vt:variant>
        <vt:i4>91</vt:i4>
      </vt:variant>
    </vt:vector>
  </HeadingPairs>
  <TitlesOfParts>
    <vt:vector size="99" baseType="lpstr">
      <vt:lpstr>Arial</vt:lpstr>
      <vt:lpstr>Calibri</vt:lpstr>
      <vt:lpstr>Century Gothic</vt:lpstr>
      <vt:lpstr>Garamond</vt:lpstr>
      <vt:lpstr>Roboto</vt:lpstr>
      <vt:lpstr>Times New Roman</vt:lpstr>
      <vt:lpstr>Wingdings</vt:lpstr>
      <vt:lpstr>Sabun</vt:lpstr>
      <vt:lpstr>Bebek, çocuk, ergen izlemleri</vt:lpstr>
      <vt:lpstr>AMAÇ</vt:lpstr>
      <vt:lpstr>HEDEFLER</vt:lpstr>
      <vt:lpstr>SAĞLAM ÇOCUK İZLEM SIKLIĞI</vt:lpstr>
      <vt:lpstr>Yenidoğmuş bebeğin değerlendirilmesi </vt:lpstr>
      <vt:lpstr>PowerPoint Sunusu</vt:lpstr>
      <vt:lpstr>PowerPoint Sunusu</vt:lpstr>
      <vt:lpstr>PowerPoint Sunusu</vt:lpstr>
      <vt:lpstr>PowerPoint Sunusu</vt:lpstr>
      <vt:lpstr>PowerPoint Sunusu</vt:lpstr>
      <vt:lpstr>Yenidoğan Refleksleri;</vt:lpstr>
      <vt:lpstr>Bebeğin sarılık açısından değerlendirilmesi</vt:lpstr>
      <vt:lpstr>Bebeğin sarılık açısından değerlendirilmesi</vt:lpstr>
      <vt:lpstr>Bebeğin sarılık açısından değerlendirilmesi</vt:lpstr>
      <vt:lpstr>Bebeğin sarılık açısından değerlendirilmesi</vt:lpstr>
      <vt:lpstr>Bebeğin sarılık açısından değerlendirilmesi</vt:lpstr>
      <vt:lpstr>Bebeğin sarılık açısından değerlendirilmesi</vt:lpstr>
      <vt:lpstr>Taburculuk öncesi</vt:lpstr>
      <vt:lpstr>PowerPoint Sunusu</vt:lpstr>
      <vt:lpstr>GKD</vt:lpstr>
      <vt:lpstr>Taburculuk öncesi</vt:lpstr>
      <vt:lpstr>Doğumdan sonraki ilk hafta içinde yenidoğanın değerlendirilmesi</vt:lpstr>
      <vt:lpstr>Ulusal Yenidoğan Tarama Programı </vt:lpstr>
      <vt:lpstr>PowerPoint Sunusu</vt:lpstr>
      <vt:lpstr>PowerPoint Sunusu</vt:lpstr>
      <vt:lpstr>PowerPoint Sunusu</vt:lpstr>
      <vt:lpstr>PowerPoint Sunusu</vt:lpstr>
      <vt:lpstr>PowerPoint Sunusu</vt:lpstr>
      <vt:lpstr>İşitme</vt:lpstr>
      <vt:lpstr>PowerPoint Sunusu</vt:lpstr>
      <vt:lpstr>PowerPoint Sunusu</vt:lpstr>
      <vt:lpstr>PowerPoint Sunusu</vt:lpstr>
      <vt:lpstr>Doğuştan bir anomali</vt:lpstr>
      <vt:lpstr>PowerPoint Sunusu</vt:lpstr>
      <vt:lpstr>PowerPoint Sunusu</vt:lpstr>
      <vt:lpstr>PowerPoint Sunusu</vt:lpstr>
      <vt:lpstr>Anneye danışmanlık;</vt:lpstr>
      <vt:lpstr>Lohusa izlemi</vt:lpstr>
      <vt:lpstr>D vitamini desteği</vt:lpstr>
      <vt:lpstr>15.- 41. GÜN ve 2. AY İZLEMLERİ </vt:lpstr>
      <vt:lpstr>15.- 41. GÜN ve 2. AY İZLEMLERİ </vt:lpstr>
      <vt:lpstr>41. Gün izleminde GKD taraması;</vt:lpstr>
      <vt:lpstr>Her iki test de başparmaklar uyluk inferomedialinde, ikinci ve üçüncü parmaklar büyük trokanter üzerinde, kalçalar ve dizler 90 derece fleksiyondayken ve kalçaların bakısı tek tek yapılır.</vt:lpstr>
      <vt:lpstr>PowerPoint Sunusu</vt:lpstr>
      <vt:lpstr>PowerPoint Sunusu</vt:lpstr>
      <vt:lpstr>15.- 41. GÜN ve 2. AY İZLEMLERİ </vt:lpstr>
      <vt:lpstr>Anneye danışmanlık;</vt:lpstr>
      <vt:lpstr>3. VE 4. AY İZLEMLERİ </vt:lpstr>
      <vt:lpstr>3. VE 4. AY İZLEMLERİ </vt:lpstr>
      <vt:lpstr>PowerPoint Sunusu</vt:lpstr>
      <vt:lpstr>Anneye danışmanlık;</vt:lpstr>
      <vt:lpstr>6., 9. ve 12. Ay İzlemleri</vt:lpstr>
      <vt:lpstr>6., 9. ve 12. Ay İzlemleri</vt:lpstr>
      <vt:lpstr>PowerPoint Sunusu</vt:lpstr>
      <vt:lpstr>PowerPoint Sunusu</vt:lpstr>
      <vt:lpstr>Anneye danışmanlık;</vt:lpstr>
      <vt:lpstr>13 -36 Ay Arası  Çocuk İzlemleri </vt:lpstr>
      <vt:lpstr>PowerPoint Sunusu</vt:lpstr>
      <vt:lpstr>13 -36 Ay Arası  Çocuk İzlemleri </vt:lpstr>
      <vt:lpstr>3 yaş ve üzerindeki çocuklarda,  yılda bir kez olmak üzere kan basıncının düzenli olarak ölçülmesi önerilmekte </vt:lpstr>
      <vt:lpstr> Hiperlipidemi taramasının iki yaşından itibaren risk altındaki tüm çocuklara uygulanması önerilmekte; </vt:lpstr>
      <vt:lpstr>Beslenme taraması; • Beslenme alışkanlıkları ile ilgili öykü alınması  • Üç günlük beslenme kaydının istenmesi  • Beslenme davranışlarının izlemi </vt:lpstr>
      <vt:lpstr>Risklerin erken dönemde tespiti için her çocuk 18. ay, 24. ay ve 3 yaşta mutlaka otizm spektrum bozukluğu yönünden değerlendirilmeli!</vt:lpstr>
      <vt:lpstr>PowerPoint Sunusu</vt:lpstr>
      <vt:lpstr>PowerPoint Sunusu</vt:lpstr>
      <vt:lpstr>Anneye danışmanlık;</vt:lpstr>
      <vt:lpstr>4-6 Yaş Arası  Çocuk İzlemleri </vt:lpstr>
      <vt:lpstr>4-6 yaş Arası  Çocuk İzlemleri </vt:lpstr>
      <vt:lpstr>PowerPoint Sunusu</vt:lpstr>
      <vt:lpstr>PowerPoint Sunusu</vt:lpstr>
      <vt:lpstr>PowerPoint Sunusu</vt:lpstr>
      <vt:lpstr>PowerPoint Sunusu</vt:lpstr>
      <vt:lpstr>PowerPoint Sunusu</vt:lpstr>
      <vt:lpstr>Anneye danışmanlık;</vt:lpstr>
      <vt:lpstr>7-9 Yaş Arası  Çocuk İzlemleri </vt:lpstr>
      <vt:lpstr>7-9 yaş Arası  Çocuk İzlemleri </vt:lpstr>
      <vt:lpstr>PowerPoint Sunusu</vt:lpstr>
      <vt:lpstr>Anneye danışmanlık;</vt:lpstr>
      <vt:lpstr>10-21 Yaş Arası Ergen/Genç İzlemleri </vt:lpstr>
      <vt:lpstr>PowerPoint Sunusu</vt:lpstr>
      <vt:lpstr>PowerPoint Sunusu</vt:lpstr>
      <vt:lpstr>10-21 Yaş Arası Ergen/Genç İzlemleri </vt:lpstr>
      <vt:lpstr>Ergenlerde boyun değerlendirilmesi</vt:lpstr>
      <vt:lpstr>Pubertal gelişim</vt:lpstr>
      <vt:lpstr>PowerPoint Sunusu</vt:lpstr>
      <vt:lpstr>PowerPoint Sunusu</vt:lpstr>
      <vt:lpstr>PowerPoint Sunusu</vt:lpstr>
      <vt:lpstr>PowerPoint Sunusu</vt:lpstr>
      <vt:lpstr>PowerPoint Sunusu</vt:lpstr>
      <vt:lpstr>Kaynaklar </vt:lpstr>
      <vt:lpstr>PowerPoint Sunusu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Asuman Sena Pehlivan</dc:creator>
  <cp:lastModifiedBy>FUJİ-W10</cp:lastModifiedBy>
  <cp:revision>140</cp:revision>
  <dcterms:created xsi:type="dcterms:W3CDTF">2024-02-06T19:17:50Z</dcterms:created>
  <dcterms:modified xsi:type="dcterms:W3CDTF">2024-06-11T11:45:58Z</dcterms:modified>
</cp:coreProperties>
</file>