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4" r:id="rId10"/>
    <p:sldId id="265" r:id="rId11"/>
    <p:sldId id="268" r:id="rId12"/>
    <p:sldId id="263" r:id="rId13"/>
    <p:sldId id="275" r:id="rId14"/>
    <p:sldId id="270" r:id="rId15"/>
    <p:sldId id="264" r:id="rId16"/>
    <p:sldId id="271" r:id="rId17"/>
    <p:sldId id="279" r:id="rId18"/>
    <p:sldId id="272" r:id="rId19"/>
    <p:sldId id="276" r:id="rId20"/>
    <p:sldId id="277" r:id="rId21"/>
    <p:sldId id="278" r:id="rId22"/>
    <p:sldId id="280" r:id="rId23"/>
    <p:sldId id="273" r:id="rId2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>
        <p:scale>
          <a:sx n="104" d="100"/>
          <a:sy n="104" d="100"/>
        </p:scale>
        <p:origin x="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0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1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2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depo/birimler/cocuk-ergen-sagligi-db/Programlar/NTP_Topuk_Kani_Alimi_Aydinlatma_ve_Red_Formu.pdf" TargetMode="External"/><Relationship Id="rId2" Type="http://schemas.openxmlformats.org/officeDocument/2006/relationships/hyperlink" Target="https://www.uptodate.com/contents/spinal-muscular-atrophy?search=sma&amp;source=search_result&amp;selectedTitle=1%7E52&amp;usage_type=default&amp;display_ra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sgm.saglik.gov.tr/depo/birimler/cocuk-ergen-sagligi-db/Dokumanlar/Egitim_Dokumanlari/Halk/NTP_Halk_Egitimi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baby&#10;&#10;Description automatically generated">
            <a:extLst>
              <a:ext uri="{FF2B5EF4-FFF2-40B4-BE49-F238E27FC236}">
                <a16:creationId xmlns:a16="http://schemas.microsoft.com/office/drawing/2014/main" id="{AF8DC5EB-4621-D71A-263B-095BB640B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45855" b="11958"/>
          <a:stretch/>
        </p:blipFill>
        <p:spPr>
          <a:xfrm>
            <a:off x="0" y="3581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104433-F7EE-F584-FF1B-588F49A28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76807"/>
            <a:ext cx="8412384" cy="3222578"/>
          </a:xfrm>
        </p:spPr>
        <p:txBody>
          <a:bodyPr anchor="b">
            <a:normAutofit/>
          </a:bodyPr>
          <a:lstStyle/>
          <a:p>
            <a:r>
              <a:rPr lang="en-TR" dirty="0"/>
              <a:t>YENİDOĞAN TOPUK KANI  TARAMALARI</a:t>
            </a:r>
            <a:br>
              <a:rPr lang="en-TR" dirty="0"/>
            </a:br>
            <a:br>
              <a:rPr lang="en-TR" sz="6000" b="1" i="1" dirty="0">
                <a:latin typeface="Avenir Next" panose="020B0503020202020204" pitchFamily="34" charset="0"/>
              </a:rPr>
            </a:br>
            <a:r>
              <a:rPr lang="en-TR" sz="1600" b="1" i="1" dirty="0">
                <a:latin typeface="Avenir Next" panose="020B0503020202020204" pitchFamily="34" charset="0"/>
              </a:rPr>
              <a:t>İNT.DR.ASLI YÜSRA KURT 385264</a:t>
            </a:r>
            <a:endParaRPr lang="en-TR" b="1" i="1" dirty="0">
              <a:latin typeface="Avenir Next" panose="020B05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75EB-D696-55F2-39E7-092C0580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KİSTİK FİBROZİS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B555-9617-D40D-03AE-B48510A4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R" sz="2400" dirty="0">
                <a:latin typeface="Avenir Next" panose="020B0503020202020204" pitchFamily="34" charset="0"/>
              </a:rPr>
              <a:t>7.kromozomdaki KTFR kodlayan gende mutasyonlar ile görülen OR bir hastalık</a:t>
            </a:r>
          </a:p>
          <a:p>
            <a:endParaRPr lang="en-TR" sz="2400" dirty="0">
              <a:latin typeface="Avenir Next" panose="020B0503020202020204" pitchFamily="34" charset="0"/>
            </a:endParaRPr>
          </a:p>
          <a:p>
            <a:r>
              <a:rPr lang="en-TR" sz="2400" dirty="0">
                <a:latin typeface="Avenir Next" panose="020B0503020202020204" pitchFamily="34" charset="0"/>
              </a:rPr>
              <a:t>Mekonyum ileusu, solunumsal semptomlar, enfeksiyonlara yatkınlık, büyümede gerilik ile seyredebilir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887F-92D2-5A2B-E071-F45A6471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74EDB-6954-8277-F8A2-0D83BDD2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243E-8A88-7382-0700-112F048F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3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719F-E357-0A02-BAA1-944C97AE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KİSTİK FİBROZİS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F0D6-AAF3-E415-864E-AE6CF902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kan örneğinden </a:t>
            </a:r>
            <a:r>
              <a:rPr lang="en-TR" b="1" dirty="0">
                <a:latin typeface="Avenir Next" panose="020B0503020202020204" pitchFamily="34" charset="0"/>
              </a:rPr>
              <a:t>İmmun reaktif tripsinojen (IRT) </a:t>
            </a:r>
            <a:r>
              <a:rPr lang="en-TR" dirty="0">
                <a:latin typeface="Avenir Next" panose="020B0503020202020204" pitchFamily="34" charset="0"/>
              </a:rPr>
              <a:t>ölçümü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D89C7-5179-51A9-3567-925A028B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2598-A97C-E735-2810-18E82965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F770-C5F8-A000-CD1F-F919502F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83069-FA79-4C4B-1FB5-08145CB2495E}"/>
              </a:ext>
            </a:extLst>
          </p:cNvPr>
          <p:cNvSpPr/>
          <p:nvPr/>
        </p:nvSpPr>
        <p:spPr>
          <a:xfrm>
            <a:off x="838199" y="3127885"/>
            <a:ext cx="1683308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800" dirty="0">
                <a:effectLst/>
                <a:latin typeface="Calibri" panose="020F0502020204030204" pitchFamily="34" charset="0"/>
              </a:rPr>
              <a:t>&lt; 90 μ</a:t>
            </a:r>
            <a:r>
              <a:rPr lang="en-US" sz="1800" dirty="0">
                <a:effectLst/>
                <a:latin typeface="Calibri" panose="020F0502020204030204" pitchFamily="34" charset="0"/>
              </a:rPr>
              <a:t>g/l </a:t>
            </a:r>
            <a:endParaRPr lang="en-US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C31BD1-8C4F-E0CE-B5BE-57E3FB14B691}"/>
              </a:ext>
            </a:extLst>
          </p:cNvPr>
          <p:cNvSpPr/>
          <p:nvPr/>
        </p:nvSpPr>
        <p:spPr>
          <a:xfrm>
            <a:off x="3980934" y="2955755"/>
            <a:ext cx="1854342" cy="111463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800" dirty="0">
                <a:effectLst/>
                <a:latin typeface="Times New Roman" panose="02020603050405020304" pitchFamily="18" charset="0"/>
              </a:rPr>
              <a:t>≥ </a:t>
            </a:r>
            <a:r>
              <a:rPr lang="el-GR" sz="1800" dirty="0">
                <a:effectLst/>
                <a:latin typeface="Calibri" panose="020F0502020204030204" pitchFamily="34" charset="0"/>
              </a:rPr>
              <a:t>90 μ</a:t>
            </a:r>
            <a:r>
              <a:rPr lang="en-US" sz="1800" dirty="0">
                <a:effectLst/>
                <a:latin typeface="Calibri" panose="020F0502020204030204" pitchFamily="34" charset="0"/>
              </a:rPr>
              <a:t>g/l </a:t>
            </a:r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A0205-DC5A-A57B-B900-B7F9150285CE}"/>
              </a:ext>
            </a:extLst>
          </p:cNvPr>
          <p:cNvSpPr/>
          <p:nvPr/>
        </p:nvSpPr>
        <p:spPr>
          <a:xfrm>
            <a:off x="711760" y="4817841"/>
            <a:ext cx="1417517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ED2CD9-BC55-EA27-6C7D-883DCF89691A}"/>
              </a:ext>
            </a:extLst>
          </p:cNvPr>
          <p:cNvSpPr/>
          <p:nvPr/>
        </p:nvSpPr>
        <p:spPr>
          <a:xfrm>
            <a:off x="2810450" y="4817841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394EE4-BBD7-129D-06E8-C8B67DFA54A1}"/>
              </a:ext>
            </a:extLst>
          </p:cNvPr>
          <p:cNvSpPr/>
          <p:nvPr/>
        </p:nvSpPr>
        <p:spPr>
          <a:xfrm>
            <a:off x="5448634" y="4817841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800" dirty="0">
                <a:effectLst/>
                <a:latin typeface="Times New Roman" panose="02020603050405020304" pitchFamily="18" charset="0"/>
              </a:rPr>
              <a:t>≥ </a:t>
            </a:r>
            <a:r>
              <a:rPr lang="tr-TR" dirty="0">
                <a:latin typeface="Calibri" panose="020F0502020204030204" pitchFamily="34" charset="0"/>
              </a:rPr>
              <a:t>7</a:t>
            </a:r>
            <a:r>
              <a:rPr lang="el-GR" sz="1800" dirty="0">
                <a:effectLst/>
                <a:latin typeface="Calibri" panose="020F0502020204030204" pitchFamily="34" charset="0"/>
              </a:rPr>
              <a:t>0 μ</a:t>
            </a:r>
            <a:r>
              <a:rPr lang="en-US" sz="1800" dirty="0">
                <a:effectLst/>
                <a:latin typeface="Calibri" panose="020F0502020204030204" pitchFamily="34" charset="0"/>
              </a:rPr>
              <a:t>g/l </a:t>
            </a:r>
            <a:endParaRPr lang="en-US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6F041-0F91-22C0-47D9-0B5C0FB25ADE}"/>
              </a:ext>
            </a:extLst>
          </p:cNvPr>
          <p:cNvSpPr/>
          <p:nvPr/>
        </p:nvSpPr>
        <p:spPr>
          <a:xfrm>
            <a:off x="8844729" y="4750828"/>
            <a:ext cx="1417517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TER TESTİ İÇİN SEVK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15E5E1-82A7-A52E-082C-D4A31F9E40B2}"/>
              </a:ext>
            </a:extLst>
          </p:cNvPr>
          <p:cNvCxnSpPr>
            <a:cxnSpLocks/>
          </p:cNvCxnSpPr>
          <p:nvPr/>
        </p:nvCxnSpPr>
        <p:spPr>
          <a:xfrm>
            <a:off x="1451829" y="4064891"/>
            <a:ext cx="0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8CB959-2300-4042-6655-0B3E6CF4F2D6}"/>
              </a:ext>
            </a:extLst>
          </p:cNvPr>
          <p:cNvCxnSpPr>
            <a:cxnSpLocks/>
          </p:cNvCxnSpPr>
          <p:nvPr/>
        </p:nvCxnSpPr>
        <p:spPr>
          <a:xfrm flipH="1">
            <a:off x="3636336" y="4086222"/>
            <a:ext cx="788918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701175-D816-F8CC-9AD2-5A0A807EB45E}"/>
              </a:ext>
            </a:extLst>
          </p:cNvPr>
          <p:cNvSpPr txBox="1"/>
          <p:nvPr/>
        </p:nvSpPr>
        <p:spPr>
          <a:xfrm>
            <a:off x="4402288" y="4169918"/>
            <a:ext cx="141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TEKRAR</a:t>
            </a:r>
          </a:p>
          <a:p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7-14.GÜN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D3CDEB-1B6C-9038-2944-64C3E140C962}"/>
              </a:ext>
            </a:extLst>
          </p:cNvPr>
          <p:cNvCxnSpPr>
            <a:cxnSpLocks/>
          </p:cNvCxnSpPr>
          <p:nvPr/>
        </p:nvCxnSpPr>
        <p:spPr>
          <a:xfrm>
            <a:off x="5508520" y="4070388"/>
            <a:ext cx="778013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E6F07D-6325-3912-F969-470664B09B66}"/>
              </a:ext>
            </a:extLst>
          </p:cNvPr>
          <p:cNvCxnSpPr>
            <a:cxnSpLocks/>
          </p:cNvCxnSpPr>
          <p:nvPr/>
        </p:nvCxnSpPr>
        <p:spPr>
          <a:xfrm>
            <a:off x="7068979" y="5256161"/>
            <a:ext cx="1503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CCC7-AAC0-E7E8-4C12-3F98D393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2350-9561-F189-B6EA-165D1CA7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14" y="1787858"/>
            <a:ext cx="9527275" cy="4854552"/>
          </a:xfrm>
        </p:spPr>
        <p:txBody>
          <a:bodyPr>
            <a:normAutofit fontScale="40000" lnSpcReduction="20000"/>
          </a:bodyPr>
          <a:lstStyle/>
          <a:p>
            <a:endParaRPr lang="en-TR" sz="3600" dirty="0"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Avenir Next" panose="020B0503020202020204" pitchFamily="34" charset="0"/>
              </a:rPr>
              <a:t>Konjenital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adrenal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hiperplazi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(KAH) adrenal̈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bezlerinin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kortizolu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̈ (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bazen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de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aldosteron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)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yeterli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üretememesi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karakterize</a:t>
            </a:r>
            <a:endParaRPr lang="en-US" sz="6000" dirty="0">
              <a:effectLst/>
              <a:latin typeface="Avenir Next" panose="020B0503020202020204" pitchFamily="34" charset="0"/>
            </a:endParaRPr>
          </a:p>
          <a:p>
            <a:r>
              <a:rPr lang="en-US" sz="6000" dirty="0" err="1">
                <a:effectLst/>
                <a:latin typeface="Avenir Next" panose="020B0503020202020204" pitchFamily="34" charset="0"/>
              </a:rPr>
              <a:t>Eksikliğinde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, adrenal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yetmezlik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gelişir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hayatı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tehdit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eder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, fark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edilemediği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ciddi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enfeksiyonlara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maruziyet</a:t>
            </a:r>
            <a:r>
              <a:rPr lang="en-US" sz="6000" dirty="0">
                <a:latin typeface="Avenir Next" panose="020B0503020202020204" pitchFamily="34" charset="0"/>
              </a:rPr>
              <a:t>, </a:t>
            </a:r>
            <a:r>
              <a:rPr lang="en-US" sz="6000" dirty="0" err="1">
                <a:latin typeface="Avenir Next" panose="020B0503020202020204" pitchFamily="34" charset="0"/>
              </a:rPr>
              <a:t>h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ipoglisemik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ataklar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elektrolit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dengesizlikleri</a:t>
            </a:r>
            <a:r>
              <a:rPr lang="en-US" sz="6000" dirty="0">
                <a:latin typeface="Avenir Next" panose="020B0503020202020204" pitchFamily="34" charset="0"/>
              </a:rPr>
              <a:t>,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zeka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geriliği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, boy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kısalığı</a:t>
            </a:r>
            <a:r>
              <a:rPr lang="en-US" sz="6000" dirty="0">
                <a:latin typeface="Avenir Next" panose="020B0503020202020204" pitchFamily="34" charset="0"/>
              </a:rPr>
              <a:t>, 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bebeklik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dönemlerinde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ishal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nedeniyle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ölümlere</a:t>
            </a:r>
            <a:r>
              <a:rPr lang="en-US" sz="60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effectLst/>
                <a:latin typeface="Avenir Next" panose="020B0503020202020204" pitchFamily="34" charset="0"/>
              </a:rPr>
              <a:t>nede</a:t>
            </a:r>
            <a:r>
              <a:rPr lang="en-US" sz="6000" dirty="0" err="1">
                <a:latin typeface="Avenir Next" panose="020B0503020202020204" pitchFamily="34" charset="0"/>
              </a:rPr>
              <a:t>n</a:t>
            </a:r>
            <a:r>
              <a:rPr lang="en-US" sz="6000" dirty="0">
                <a:latin typeface="Avenir Next" panose="020B0503020202020204" pitchFamily="34" charset="0"/>
              </a:rPr>
              <a:t> </a:t>
            </a:r>
            <a:r>
              <a:rPr lang="en-US" sz="6000" dirty="0" err="1">
                <a:latin typeface="Avenir Next" panose="020B0503020202020204" pitchFamily="34" charset="0"/>
              </a:rPr>
              <a:t>olabilir</a:t>
            </a:r>
            <a:endParaRPr lang="en-TR" sz="60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8F0D1-3BF8-FD86-5391-66D02421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0BDA-64CE-EF7F-F07A-168A04B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04CB-6505-60D4-972B-0CEEBD41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719F-E357-0A02-BAA1-944C97AE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F0D6-AAF3-E415-864E-AE6CF902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kan örneğinden </a:t>
            </a:r>
            <a:r>
              <a:rPr lang="en-TR" b="1" dirty="0">
                <a:latin typeface="Avenir Next" panose="020B0503020202020204" pitchFamily="34" charset="0"/>
              </a:rPr>
              <a:t>17 OHP </a:t>
            </a:r>
            <a:r>
              <a:rPr lang="en-TR" dirty="0">
                <a:latin typeface="Avenir Next" panose="020B0503020202020204" pitchFamily="34" charset="0"/>
              </a:rPr>
              <a:t>ölçümü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D89C7-5179-51A9-3567-925A028B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2598-A97C-E735-2810-18E82965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F770-C5F8-A000-CD1F-F919502F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83069-FA79-4C4B-1FB5-08145CB2495E}"/>
              </a:ext>
            </a:extLst>
          </p:cNvPr>
          <p:cNvSpPr/>
          <p:nvPr/>
        </p:nvSpPr>
        <p:spPr>
          <a:xfrm>
            <a:off x="459956" y="2918421"/>
            <a:ext cx="4331707" cy="115047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≥ 36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hafta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ve</a:t>
            </a:r>
            <a:r>
              <a:rPr lang="en-US" sz="1800" dirty="0">
                <a:effectLst/>
                <a:latin typeface="Calibri" panose="020F0502020204030204" pitchFamily="34" charset="0"/>
              </a:rPr>
              <a:t> ≥ 2500 gr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bebekler</a:t>
            </a:r>
            <a:r>
              <a:rPr lang="en-US" sz="1800" dirty="0">
                <a:effectLst/>
                <a:latin typeface="Calibri" panose="020F0502020204030204" pitchFamily="34" charset="0"/>
              </a:rPr>
              <a:t> &lt; 10 ng/ml 32-35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hafta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ve</a:t>
            </a:r>
            <a:r>
              <a:rPr lang="en-US" sz="1800" dirty="0">
                <a:effectLst/>
                <a:latin typeface="Calibri" panose="020F0502020204030204" pitchFamily="34" charset="0"/>
              </a:rPr>
              <a:t> 1500-2499 gr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prematüre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bebekler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&lt; 15ng/ml </a:t>
            </a:r>
            <a:endParaRPr lang="en-US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C31BD1-8C4F-E0CE-B5BE-57E3FB14B691}"/>
              </a:ext>
            </a:extLst>
          </p:cNvPr>
          <p:cNvSpPr/>
          <p:nvPr/>
        </p:nvSpPr>
        <p:spPr>
          <a:xfrm>
            <a:off x="5165055" y="2834909"/>
            <a:ext cx="5038263" cy="114880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≥ 36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hafta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ve</a:t>
            </a:r>
            <a:r>
              <a:rPr lang="en-US" sz="1800" dirty="0">
                <a:effectLst/>
                <a:latin typeface="Calibri" panose="020F0502020204030204" pitchFamily="34" charset="0"/>
              </a:rPr>
              <a:t> ≥ 2500 gr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bebekler</a:t>
            </a:r>
            <a:r>
              <a:rPr lang="en-US" sz="1800" dirty="0">
                <a:effectLst/>
                <a:latin typeface="Calibri" panose="020F0502020204030204" pitchFamily="34" charset="0"/>
              </a:rPr>
              <a:t> ≥ 10 ng/ml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32-35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hafta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ve</a:t>
            </a:r>
            <a:r>
              <a:rPr lang="en-US" sz="1800" dirty="0">
                <a:effectLst/>
                <a:latin typeface="Calibri" panose="020F0502020204030204" pitchFamily="34" charset="0"/>
              </a:rPr>
              <a:t> 1500-2499 gr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prematüre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bebekler</a:t>
            </a:r>
            <a:r>
              <a:rPr lang="en-US" sz="1800" dirty="0">
                <a:effectLst/>
                <a:latin typeface="Calibri" panose="020F0502020204030204" pitchFamily="34" charset="0"/>
              </a:rPr>
              <a:t> ≥ 15 ng/ml </a:t>
            </a:r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A0205-DC5A-A57B-B900-B7F9150285CE}"/>
              </a:ext>
            </a:extLst>
          </p:cNvPr>
          <p:cNvSpPr/>
          <p:nvPr/>
        </p:nvSpPr>
        <p:spPr>
          <a:xfrm>
            <a:off x="1404401" y="4838126"/>
            <a:ext cx="1417517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ED2CD9-BC55-EA27-6C7D-883DCF89691A}"/>
              </a:ext>
            </a:extLst>
          </p:cNvPr>
          <p:cNvSpPr/>
          <p:nvPr/>
        </p:nvSpPr>
        <p:spPr>
          <a:xfrm>
            <a:off x="3981491" y="4818488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394EE4-BBD7-129D-06E8-C8B67DFA54A1}"/>
              </a:ext>
            </a:extLst>
          </p:cNvPr>
          <p:cNvSpPr/>
          <p:nvPr/>
        </p:nvSpPr>
        <p:spPr>
          <a:xfrm>
            <a:off x="6645331" y="4710031"/>
            <a:ext cx="3588663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21S+17-OHP/F ≥ 1 </a:t>
            </a:r>
            <a:r>
              <a:rPr lang="en-US" sz="1800" b="1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ve</a:t>
            </a:r>
            <a:r>
              <a:rPr lang="en-US" sz="18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/</a:t>
            </a:r>
            <a:r>
              <a:rPr lang="en-US" sz="1800" b="1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veya</a:t>
            </a:r>
            <a:r>
              <a:rPr lang="en-US" sz="18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 11S ≥ 10 ng/mL 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6F041-0F91-22C0-47D9-0B5C0FB25ADE}"/>
              </a:ext>
            </a:extLst>
          </p:cNvPr>
          <p:cNvSpPr/>
          <p:nvPr/>
        </p:nvSpPr>
        <p:spPr>
          <a:xfrm>
            <a:off x="7643981" y="6061395"/>
            <a:ext cx="1591362" cy="5439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PEDİATRİSTE SEVK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15E5E1-82A7-A52E-082C-D4A31F9E40B2}"/>
              </a:ext>
            </a:extLst>
          </p:cNvPr>
          <p:cNvCxnSpPr>
            <a:cxnSpLocks/>
          </p:cNvCxnSpPr>
          <p:nvPr/>
        </p:nvCxnSpPr>
        <p:spPr>
          <a:xfrm>
            <a:off x="2109946" y="4085249"/>
            <a:ext cx="0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8CB959-2300-4042-6655-0B3E6CF4F2D6}"/>
              </a:ext>
            </a:extLst>
          </p:cNvPr>
          <p:cNvCxnSpPr>
            <a:cxnSpLocks/>
          </p:cNvCxnSpPr>
          <p:nvPr/>
        </p:nvCxnSpPr>
        <p:spPr>
          <a:xfrm flipH="1">
            <a:off x="4624850" y="4015591"/>
            <a:ext cx="1498734" cy="69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701175-D816-F8CC-9AD2-5A0A807EB45E}"/>
              </a:ext>
            </a:extLst>
          </p:cNvPr>
          <p:cNvSpPr txBox="1"/>
          <p:nvPr/>
        </p:nvSpPr>
        <p:spPr>
          <a:xfrm>
            <a:off x="6063410" y="4065172"/>
            <a:ext cx="283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" panose="020B0503020202020204" pitchFamily="34" charset="0"/>
              </a:rPr>
              <a:t>A</a:t>
            </a:r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ynı örnekten ikinci basamak analiz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D3CDEB-1B6C-9038-2944-64C3E140C962}"/>
              </a:ext>
            </a:extLst>
          </p:cNvPr>
          <p:cNvCxnSpPr>
            <a:cxnSpLocks/>
          </p:cNvCxnSpPr>
          <p:nvPr/>
        </p:nvCxnSpPr>
        <p:spPr>
          <a:xfrm>
            <a:off x="8416648" y="3992823"/>
            <a:ext cx="656956" cy="71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42B2E1-7733-0D0D-0F6B-79CEAA3C357D}"/>
              </a:ext>
            </a:extLst>
          </p:cNvPr>
          <p:cNvCxnSpPr>
            <a:cxnSpLocks/>
          </p:cNvCxnSpPr>
          <p:nvPr/>
        </p:nvCxnSpPr>
        <p:spPr>
          <a:xfrm>
            <a:off x="8439663" y="5475991"/>
            <a:ext cx="0" cy="59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6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0C36-268F-E326-314D-9D50CA8A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83B6-B156-5CE4-5DCD-16140F1F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943703"/>
            <a:ext cx="9527275" cy="4749405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  <a:latin typeface="Avenir Next" panose="020B0503020202020204" pitchFamily="34" charset="0"/>
              </a:rPr>
              <a:t>Spinal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müsküler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atrofi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(SMA),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Kalıtsal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nöromüsküler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(kas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sinirler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ilgili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)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grup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hastalık</a:t>
            </a:r>
            <a:endParaRPr lang="en-US" sz="5100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 err="1">
                <a:effectLst/>
                <a:latin typeface="Avenir Next" panose="020B0503020202020204" pitchFamily="34" charset="0"/>
              </a:rPr>
              <a:t>Kaslarda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ilerleyici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tarzda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güçsüzlük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kas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kaybı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karakterize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Dört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tipi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vardır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en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sık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görüleni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yaklaşık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%60-70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görülme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oranı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SMA Tip 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  <a:latin typeface="Avenir Next" panose="020B0503020202020204" pitchFamily="34" charset="0"/>
              </a:rPr>
              <a:t>SMA Tip I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en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sık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görülen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form,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ciddi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solunum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yetmezliği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nihayetinde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iki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yaşından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önce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hastanın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kaybıyla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sonuçlanan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en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ağır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ölümcül</a:t>
            </a:r>
            <a:r>
              <a:rPr lang="en-US" sz="5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5100" dirty="0" err="1">
                <a:effectLst/>
                <a:latin typeface="Avenir Next" panose="020B0503020202020204" pitchFamily="34" charset="0"/>
              </a:rPr>
              <a:t>formu</a:t>
            </a:r>
            <a:endParaRPr lang="en-US" sz="5100" dirty="0">
              <a:effectLst/>
              <a:latin typeface="Avenir Next" panose="020B0503020202020204" pitchFamily="34" charset="0"/>
            </a:endParaRPr>
          </a:p>
          <a:p>
            <a:endParaRPr lang="en-TR" dirty="0">
              <a:latin typeface="Avenir Next" panose="020B0503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F8C9-26D4-A5B8-A397-B5824402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7BA8-B7E2-7B0A-80EF-037C1513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3EA5-3E51-B7D9-F0FA-0FDFD7ED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0C36-268F-E326-314D-9D50CA8A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83B6-B156-5CE4-5DCD-16140F1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örneklerden öncelikle </a:t>
            </a:r>
            <a:r>
              <a:rPr lang="en-TR" b="1" dirty="0">
                <a:latin typeface="Avenir Next" panose="020B0503020202020204" pitchFamily="34" charset="0"/>
              </a:rPr>
              <a:t>SMN1 gen moleküler analizi</a:t>
            </a:r>
            <a:r>
              <a:rPr lang="en-TR" dirty="0">
                <a:latin typeface="Avenir Next" panose="020B0503020202020204" pitchFamily="34" charset="0"/>
              </a:rPr>
              <a:t>, şüpheli sonuç durumunda periferik kan örneği ve mevcut örnekten </a:t>
            </a:r>
            <a:r>
              <a:rPr lang="en-TR" b="1" dirty="0">
                <a:latin typeface="Avenir Next" panose="020B0503020202020204" pitchFamily="34" charset="0"/>
              </a:rPr>
              <a:t>homozigot mutasyon</a:t>
            </a:r>
            <a:r>
              <a:rPr lang="en-TR" dirty="0">
                <a:latin typeface="Avenir Next" panose="020B0503020202020204" pitchFamily="34" charset="0"/>
              </a:rPr>
              <a:t> analizi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F8C9-26D4-A5B8-A397-B5824402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7BA8-B7E2-7B0A-80EF-037C1513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3EA5-3E51-B7D9-F0FA-0FDFD7ED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926787-2481-D87E-F9F1-34E8DEB6BEB0}"/>
              </a:ext>
            </a:extLst>
          </p:cNvPr>
          <p:cNvSpPr/>
          <p:nvPr/>
        </p:nvSpPr>
        <p:spPr>
          <a:xfrm>
            <a:off x="2930736" y="3170330"/>
            <a:ext cx="5038263" cy="114880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effectLst/>
                <a:latin typeface="Avenir Next" panose="020B0503020202020204" pitchFamily="34" charset="0"/>
              </a:rPr>
              <a:t>Tarama</a:t>
            </a:r>
            <a:r>
              <a:rPr lang="en-US" dirty="0">
                <a:effectLst/>
                <a:latin typeface="Avenir Next" panose="020B0503020202020204" pitchFamily="34" charset="0"/>
              </a:rPr>
              <a:t>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laboratuvarında</a:t>
            </a:r>
            <a:r>
              <a:rPr lang="en-US" dirty="0">
                <a:effectLst/>
                <a:latin typeface="Avenir Next" panose="020B0503020202020204" pitchFamily="34" charset="0"/>
              </a:rPr>
              <a:t> SMN1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Geni</a:t>
            </a:r>
            <a:r>
              <a:rPr lang="en-US" dirty="0">
                <a:effectLst/>
                <a:latin typeface="Avenir Next" panose="020B0503020202020204" pitchFamily="34" charset="0"/>
              </a:rPr>
              <a:t>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moleküler</a:t>
            </a:r>
            <a:r>
              <a:rPr lang="en-US" dirty="0">
                <a:effectLst/>
                <a:latin typeface="Avenir Next" panose="020B0503020202020204" pitchFamily="34" charset="0"/>
              </a:rPr>
              <a:t>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analizi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82BD09-69A3-B3AA-7729-24E0D2115CCA}"/>
              </a:ext>
            </a:extLst>
          </p:cNvPr>
          <p:cNvCxnSpPr>
            <a:cxnSpLocks/>
          </p:cNvCxnSpPr>
          <p:nvPr/>
        </p:nvCxnSpPr>
        <p:spPr>
          <a:xfrm flipH="1">
            <a:off x="2611543" y="4322117"/>
            <a:ext cx="1070166" cy="38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042AB-6BFF-ACEA-F365-E3F1948063D8}"/>
              </a:ext>
            </a:extLst>
          </p:cNvPr>
          <p:cNvCxnSpPr>
            <a:cxnSpLocks/>
          </p:cNvCxnSpPr>
          <p:nvPr/>
        </p:nvCxnSpPr>
        <p:spPr>
          <a:xfrm>
            <a:off x="7157741" y="4327629"/>
            <a:ext cx="1191780" cy="38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AB9412-A050-538E-EEEB-64348B2D1D5F}"/>
              </a:ext>
            </a:extLst>
          </p:cNvPr>
          <p:cNvSpPr/>
          <p:nvPr/>
        </p:nvSpPr>
        <p:spPr>
          <a:xfrm>
            <a:off x="1665593" y="4758846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Mutasyon saptanmadı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204CA9F-E2C7-A220-30EB-3D20157E3F01}"/>
              </a:ext>
            </a:extLst>
          </p:cNvPr>
          <p:cNvSpPr/>
          <p:nvPr/>
        </p:nvSpPr>
        <p:spPr>
          <a:xfrm>
            <a:off x="6722344" y="4758306"/>
            <a:ext cx="3588663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Avenir Next" panose="020B0503020202020204" pitchFamily="34" charset="0"/>
              </a:rPr>
              <a:t>Şüpheli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sonuç</a:t>
            </a:r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 err="1">
                <a:effectLst/>
                <a:latin typeface="Avenir Next" panose="020B0503020202020204" pitchFamily="34" charset="0"/>
              </a:rPr>
              <a:t>İleri</a:t>
            </a:r>
            <a:r>
              <a:rPr lang="en-US" dirty="0">
                <a:effectLst/>
                <a:latin typeface="Avenir Next" panose="020B0503020202020204" pitchFamily="34" charset="0"/>
              </a:rPr>
              <a:t>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tetkik</a:t>
            </a:r>
            <a:r>
              <a:rPr lang="en-US" dirty="0" err="1">
                <a:latin typeface="Avenir Next" panose="020B0503020202020204" pitchFamily="34" charset="0"/>
              </a:rPr>
              <a:t>ler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açısından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homozigot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mutasyon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analizi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D9719-D456-2E21-E2B6-ABCBBA00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TR" dirty="0"/>
              <a:t>TOPUK KANI?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9296E6-1A52-8B69-00B8-00B4FC47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68" y="2139711"/>
            <a:ext cx="3509745" cy="5024056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venir Next" panose="020B0503020202020204" pitchFamily="34" charset="0"/>
              </a:rPr>
              <a:t>Topuk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kanının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uygun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zamanda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ve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uygun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şekilde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alınması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çok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önemlidir</a:t>
            </a:r>
            <a:r>
              <a:rPr lang="en-US" sz="2000" dirty="0">
                <a:latin typeface="Avenir Next" panose="020B0503020202020204" pitchFamily="34" charset="0"/>
              </a:rPr>
              <a:t>(</a:t>
            </a:r>
            <a:r>
              <a:rPr lang="en-US" sz="2000" dirty="0" err="1">
                <a:latin typeface="Avenir Next" panose="020B0503020202020204" pitchFamily="34" charset="0"/>
              </a:rPr>
              <a:t>doğumdan</a:t>
            </a:r>
            <a:r>
              <a:rPr lang="en-US" sz="2000" dirty="0">
                <a:latin typeface="Avenir Next" panose="020B0503020202020204" pitchFamily="34" charset="0"/>
              </a:rPr>
              <a:t> 48 </a:t>
            </a:r>
            <a:r>
              <a:rPr lang="en-US" sz="2000" dirty="0" err="1">
                <a:latin typeface="Avenir Next" panose="020B0503020202020204" pitchFamily="34" charset="0"/>
              </a:rPr>
              <a:t>saat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sonra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beslenmeyi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takiben</a:t>
            </a:r>
            <a:r>
              <a:rPr lang="en-US" sz="2000" dirty="0">
                <a:latin typeface="Avenir Next" panose="020B0503020202020204" pitchFamily="34" charset="0"/>
              </a:rPr>
              <a:t>)</a:t>
            </a:r>
          </a:p>
          <a:p>
            <a:r>
              <a:rPr lang="en-US" sz="2000" dirty="0" err="1">
                <a:latin typeface="Avenir Next" panose="020B0503020202020204" pitchFamily="34" charset="0"/>
              </a:rPr>
              <a:t>Uygunsuz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numunelerin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tekrar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örnekleri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latin typeface="Avenir Next" panose="020B0503020202020204" pitchFamily="34" charset="0"/>
              </a:rPr>
              <a:t>alınmalıdır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32EF63-DDE0-423F-9D9C-6CBAA65E1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8100" y="1907366"/>
            <a:ext cx="6887530" cy="4132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document with text on it&#10;&#10;Description automatically generated">
            <a:extLst>
              <a:ext uri="{FF2B5EF4-FFF2-40B4-BE49-F238E27FC236}">
                <a16:creationId xmlns:a16="http://schemas.microsoft.com/office/drawing/2014/main" id="{A2F4C85F-5BEE-1032-2433-5CB65102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13" y="2139711"/>
            <a:ext cx="2652044" cy="3670651"/>
          </a:xfrm>
          <a:prstGeom prst="rect">
            <a:avLst/>
          </a:prstGeom>
        </p:spPr>
      </p:pic>
      <p:pic>
        <p:nvPicPr>
          <p:cNvPr id="10" name="Picture 9" descr="A document with text and a few words&#10;&#10;Description automatically generated with medium confidence">
            <a:extLst>
              <a:ext uri="{FF2B5EF4-FFF2-40B4-BE49-F238E27FC236}">
                <a16:creationId xmlns:a16="http://schemas.microsoft.com/office/drawing/2014/main" id="{28E21865-6149-706D-AC73-CDCE24C5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916" y="2139711"/>
            <a:ext cx="2752987" cy="36706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8B6D-39E6-934A-1016-5070357E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3/14/24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DF38-D91D-A1F2-8FCE-D4CEFAAB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7AB1-2B94-1519-087F-9EF1984B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0" y="1905000"/>
            <a:ext cx="0" cy="41400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A0639E-D696-443D-AF37-A7E892532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00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5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08C1-CAA3-4E7D-FB15-641916A8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TOPUK KANI?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3BEA-B1FB-BFE8-AC7F-478AF5CE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Avenir Next" panose="020B0503020202020204" pitchFamily="34" charset="0"/>
              </a:rPr>
              <a:t>Numune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kağıdının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her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sayfası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uygun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tam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şekilde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elle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okunaklı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tükenmez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kalem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doldurulmalıdır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venir Next" panose="020B0503020202020204" pitchFamily="34" charset="0"/>
              </a:rPr>
              <a:t> 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Özellikle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annenin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T.C.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Kimlik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Numarası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başta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olmak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üzere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bebeğe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ulaşmak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zorunlu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alanların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tümünün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eksiksiz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doğru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(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mümkünse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nüfus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cüzdanından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kontrol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edilerek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)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doldurulmasına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dikkat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edilmelidir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Avenir Next" panose="020B0503020202020204" pitchFamily="34" charset="0"/>
              </a:rPr>
              <a:t>Çoğul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bebeklerde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kaçıncı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bebek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olduğu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formun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üzerine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yazılmalıdır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Avenir Next" panose="020B0503020202020204" pitchFamily="34" charset="0"/>
              </a:rPr>
              <a:t>Prematürite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düşük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doğum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ağırlığını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değerlendirmek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analiz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sonucunu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etkileyeceği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gebelik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haftası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bebek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doğum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ağırlığı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mutlaka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yazılmalıdır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venir Next" panose="020B0503020202020204" pitchFamily="34" charset="0"/>
              </a:rPr>
              <a:t>“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Ebeveyn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Rıza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”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Beyan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bölümu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̈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mutlaka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kanı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alınan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alınamayan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her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bebek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doldurularak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ailelere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100" dirty="0" err="1">
                <a:effectLst/>
                <a:latin typeface="Avenir Next" panose="020B0503020202020204" pitchFamily="34" charset="0"/>
              </a:rPr>
              <a:t>imzalatılmalıdır</a:t>
            </a:r>
            <a:r>
              <a:rPr lang="en-US" sz="2100" dirty="0">
                <a:effectLst/>
                <a:latin typeface="Avenir Next" panose="020B0503020202020204" pitchFamily="34" charset="0"/>
              </a:rPr>
              <a:t> </a:t>
            </a: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0ACD-105F-52FA-9C39-546944F4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D32A-1CF5-A6C3-EF07-F282B251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89E2-64BB-9C8C-324A-FCE201C0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E4284-250A-D1B1-9303-C285F94A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TR" dirty="0"/>
              <a:t>TOPUK KANI?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3D7C-624A-C84F-C78F-9B2F3942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6025116" cy="38475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Kan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alınması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için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topuğun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plantar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yüzlerinin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medial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lateral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kısımları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kullanılmalıdır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Kan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akışını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arttırmak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için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,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alınan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bölge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ısıtılmalıdır</a:t>
            </a:r>
            <a:endParaRPr lang="en-US" dirty="0">
              <a:latin typeface="Avenir Next" panose="020B0503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venir Next" panose="020B0503020202020204" pitchFamily="34" charset="0"/>
              </a:rPr>
              <a:t>B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ebeğin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bacağını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kalp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seviyesinin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altında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tutmak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venöz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akışını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arttıracaktır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Kan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almadan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önce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deri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% 70’lik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izopropil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alkol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temizlenmeli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,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daha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sonra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kuruması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beklenmeli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steril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gazlı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bez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kurulanmalıdır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TR" dirty="0"/>
          </a:p>
        </p:txBody>
      </p:sp>
      <p:pic>
        <p:nvPicPr>
          <p:cNvPr id="8" name="Picture 7" descr="Close-up of a baby's foot&#10;&#10;Description automatically generated">
            <a:extLst>
              <a:ext uri="{FF2B5EF4-FFF2-40B4-BE49-F238E27FC236}">
                <a16:creationId xmlns:a16="http://schemas.microsoft.com/office/drawing/2014/main" id="{F8E2FAD2-8FFC-FEE3-59F1-1C89E1158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23EE-893D-174B-E801-0EACCA1C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7EB9-4E22-5D5B-A8A6-FEE1C0BB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3/14/24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7246-B523-90D7-7C82-0D07FC6B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2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E4284-250A-D1B1-9303-C285F94A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TR" dirty="0"/>
              <a:t>TOPUK KANI?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3D7C-624A-C84F-C78F-9B2F3942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6025116" cy="3847526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Kan alma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işleminde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her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bebek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için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tek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steril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lanset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kullanılmalı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, ilk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damlası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silinmelidir</a:t>
            </a:r>
            <a:endParaRPr lang="en-US" b="0" i="0" u="none" strike="noStrike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Guthrie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kağıdının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tek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yüzüne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işaretli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alanın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tamamını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kaplayacak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şekilde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örneği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alınmalıdır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 Kan alma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kağıdının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her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iki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yüzünden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de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eşit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büyüklükte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lekesi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izlenecek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şekilde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örneği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alınmalıdır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 Bu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şekilde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her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beş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işaretli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alan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doldurulmalıdır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Kanın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hemoliz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olmaması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doku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sıvısıyla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dilüe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olmaması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(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seyrelmemesi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)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için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topuk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sağılmamalı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aşırı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derecede</a:t>
            </a:r>
            <a:r>
              <a:rPr lang="en-US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venir Next" panose="020B0503020202020204" pitchFamily="34" charset="0"/>
              </a:rPr>
              <a:t>sıkılmamalıdır</a:t>
            </a:r>
            <a:endParaRPr lang="en-TR" sz="1600" dirty="0"/>
          </a:p>
        </p:txBody>
      </p:sp>
      <p:pic>
        <p:nvPicPr>
          <p:cNvPr id="8" name="Picture 7" descr="Close-up of a person's hand holding a sticker&#10;&#10;Description automatically generated">
            <a:extLst>
              <a:ext uri="{FF2B5EF4-FFF2-40B4-BE49-F238E27FC236}">
                <a16:creationId xmlns:a16="http://schemas.microsoft.com/office/drawing/2014/main" id="{7DD4D471-F018-D74E-742D-1A9B80410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41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23EE-893D-174B-E801-0EACCA1C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7EB9-4E22-5D5B-A8A6-FEE1C0BB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3/14/24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7246-B523-90D7-7C82-0D07FC6B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62C8-FE99-3C6E-9317-2F22D82F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YENİDOĞAN TARAMALARI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9BF8-7D83-C1FD-C531-2C80BE9FB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TR" sz="2400" dirty="0">
                <a:latin typeface="Avenir Next" panose="020B0503020202020204" pitchFamily="34" charset="0"/>
              </a:rPr>
              <a:t>Yenidoğan taramaları ülkemizde Yenidoğan Metabolik ve Endokrin Hastalıkları Tarama Programı (NTP) kapsamında yürütülmekte </a:t>
            </a:r>
          </a:p>
          <a:p>
            <a:endParaRPr lang="en-TR" sz="2400" dirty="0">
              <a:latin typeface="Avenir Next" panose="020B0503020202020204" pitchFamily="34" charset="0"/>
            </a:endParaRPr>
          </a:p>
          <a:p>
            <a:r>
              <a:rPr lang="en-TR" sz="2400" dirty="0">
                <a:latin typeface="Avenir Next" panose="020B0503020202020204" pitchFamily="34" charset="0"/>
              </a:rPr>
              <a:t>Bu taramalarla amaç yenidoğanların belirlenen hastalıklar açısından taranması, oluşacak zeka geriliği , beyin hasarları ve geri dönüşümsüz  zararların engellenerek bu hastalıklar konusunda toplumun biliçlendirilmesi ve hastalıkların ekonomik yükünün azaltılmasıdır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08B05-7B41-4A2D-3FB0-715F7EB4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pPr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9318-E5F0-41C7-F872-9266D3F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E020-646D-5ED6-B515-B89E5873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CF5E-74A4-463F-84FF-C21C7499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TOPUK KANI?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B721-7BF9-3A28-0892-A4F7523C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venir Next" panose="020B0503020202020204" pitchFamily="34" charset="0"/>
              </a:rPr>
              <a:t>Numune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kağıdı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üzerindeki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damlalarına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dokunulmamalıdır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venir Next" panose="020B0503020202020204" pitchFamily="34" charset="0"/>
              </a:rPr>
              <a:t>Numune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kağıtları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birbirleri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ya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da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ıslak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yüzeylerle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temas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ettirilmemelidir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Kan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diğer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yerlere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bulaştırılmamalıdır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Kan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alındıktan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sonra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kuruması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düz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zemin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üzerinde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oda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sıcaklığında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(18-22°C)   2-3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saat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bekletilmeli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, tam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olarak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kurutulmalıdır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Kan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damlasının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doğrudan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ısı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ışık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ile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teması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engellenmeli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96BD-48FA-2A2C-AF98-2C476D35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68FB5-87E8-D32D-49B9-129E4558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F1865-50C7-50BE-4507-FD51D8B6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A258-4FE4-9A7D-45CA-7B2BF354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TOPUK KANI?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62DC2-BB83-442A-3810-AF931C645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>
                <a:effectLst/>
                <a:latin typeface="Avenir Next" panose="020B0503020202020204" pitchFamily="34" charset="0"/>
              </a:rPr>
              <a:t>İlk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numune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kağıtlarında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;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kuruduktan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sonra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üstten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tutularak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ayrılmalı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, SMA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olan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bölümu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̈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kilitli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poşete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konulmalı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.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 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Örnek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kuruduktan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sonra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nem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almayacak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şekilde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zarf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konularak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ilgili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birime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(İSM,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İlçe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SM, TSM)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ulaştırılana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kadar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venir Next" panose="020B0503020202020204" pitchFamily="34" charset="0"/>
              </a:rPr>
              <a:t>kurumdaki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buzdolabında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kutu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içinde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bekletilmelidir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 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Bekletilme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aşı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dolabı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dışında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dolap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kullanılmalıdır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</a:rPr>
              <a:t> 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Zorunlu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hallerde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aşı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dolabı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kullanılabilir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ancak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aşı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soğuk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zincirinin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kırılmaması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için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aşı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dolabının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kapağı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bu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amaçla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günde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bir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kez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effectLst/>
                <a:latin typeface="Avenir Next" panose="020B0503020202020204" pitchFamily="34" charset="0"/>
              </a:rPr>
              <a:t>açılmalıdır</a:t>
            </a:r>
            <a:r>
              <a:rPr lang="en-US" sz="1800" dirty="0">
                <a:effectLst/>
                <a:latin typeface="Avenir Next" panose="020B0503020202020204" pitchFamily="34" charset="0"/>
              </a:rPr>
              <a:t> 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8A1B-8F23-6E26-4B37-E0B98650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78D3-7AB7-3B08-55DF-258073C8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D3D18-4E87-C5D3-5428-38B02C42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2384-EFDB-1065-6293-38CE915E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KAYNAKÇA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613F-88A3-B263-EC8F-B7EDF64F3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effectLst/>
                <a:latin typeface="Avenir Next" panose="020B0503020202020204" pitchFamily="34" charset="0"/>
              </a:rPr>
              <a:t>https://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www.uptodate.com</a:t>
            </a:r>
            <a:r>
              <a:rPr lang="en-US" dirty="0">
                <a:effectLst/>
                <a:latin typeface="Avenir Next" panose="020B0503020202020204" pitchFamily="34" charset="0"/>
              </a:rPr>
              <a:t>/contents/clinical-features-and-detection-of-congenital-hypothyroidism?search=konjenital%20hipotiroidizm&amp;source=</a:t>
            </a:r>
            <a:r>
              <a:rPr lang="en-US" dirty="0" err="1">
                <a:effectLst/>
                <a:latin typeface="Avenir Next" panose="020B0503020202020204" pitchFamily="34" charset="0"/>
              </a:rPr>
              <a:t>search_result&amp;selectedTitle</a:t>
            </a:r>
            <a:r>
              <a:rPr lang="en-US" dirty="0">
                <a:effectLst/>
                <a:latin typeface="Avenir Next" panose="020B0503020202020204" pitchFamily="34" charset="0"/>
              </a:rPr>
              <a:t>=1%7E84&amp;usage_type=</a:t>
            </a:r>
            <a:r>
              <a:rPr lang="en-US" dirty="0" err="1">
                <a:effectLst/>
                <a:latin typeface="Avenir Next" panose="020B0503020202020204" pitchFamily="34" charset="0"/>
              </a:rPr>
              <a:t>default&amp;display_rank</a:t>
            </a:r>
            <a:r>
              <a:rPr lang="en-US" dirty="0">
                <a:effectLst/>
                <a:latin typeface="Avenir Next" panose="020B0503020202020204" pitchFamily="34" charset="0"/>
              </a:rPr>
              <a:t>=1#H10</a:t>
            </a:r>
          </a:p>
          <a:p>
            <a:r>
              <a:rPr lang="en-US" dirty="0">
                <a:effectLst/>
                <a:latin typeface="Avenir Next" panose="020B0503020202020204" pitchFamily="34" charset="0"/>
              </a:rPr>
              <a:t>https://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www.uptodate.com</a:t>
            </a:r>
            <a:r>
              <a:rPr lang="en-US" dirty="0">
                <a:effectLst/>
                <a:latin typeface="Avenir Next" panose="020B0503020202020204" pitchFamily="34" charset="0"/>
              </a:rPr>
              <a:t>/contents/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cystic-fibrosis-clinical-manifestations-and-diagnosis?search</a:t>
            </a:r>
            <a:r>
              <a:rPr lang="en-US" dirty="0">
                <a:effectLst/>
                <a:latin typeface="Avenir Next" panose="020B0503020202020204" pitchFamily="34" charset="0"/>
              </a:rPr>
              <a:t>=kistik%20fibrozis&amp;source=</a:t>
            </a:r>
            <a:r>
              <a:rPr lang="en-US" dirty="0" err="1">
                <a:effectLst/>
                <a:latin typeface="Avenir Next" panose="020B0503020202020204" pitchFamily="34" charset="0"/>
              </a:rPr>
              <a:t>search_result&amp;selectedTitle</a:t>
            </a:r>
            <a:r>
              <a:rPr lang="en-US" dirty="0">
                <a:effectLst/>
                <a:latin typeface="Avenir Next" panose="020B0503020202020204" pitchFamily="34" charset="0"/>
              </a:rPr>
              <a:t>=1%7E150&amp;usage_type=</a:t>
            </a:r>
            <a:r>
              <a:rPr lang="en-US" dirty="0" err="1">
                <a:effectLst/>
                <a:latin typeface="Avenir Next" panose="020B0503020202020204" pitchFamily="34" charset="0"/>
              </a:rPr>
              <a:t>default&amp;display_rank</a:t>
            </a:r>
            <a:r>
              <a:rPr lang="en-US" dirty="0">
                <a:effectLst/>
                <a:latin typeface="Avenir Next" panose="020B0503020202020204" pitchFamily="34" charset="0"/>
              </a:rPr>
              <a:t>=1</a:t>
            </a:r>
          </a:p>
          <a:p>
            <a:r>
              <a:rPr lang="en-US" dirty="0">
                <a:effectLst/>
                <a:latin typeface="Avenir Next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https://www.uptodate.com/contents/spinal-muscular-atrophy?search=sma&amp;source=search_result&amp;selectedTitle=1%7E52&amp;usage_type=default&amp;display_rank=1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r>
              <a:rPr lang="en-US" dirty="0">
                <a:effectLst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https://hsgm.saglik.gov.tr/depo/birimler/cocuk-ergen-sagligi-db/Programlar/NTP_Topuk_Kani_Alimi_Aydinlatma_ve_Red_Formu.pdf</a:t>
            </a:r>
            <a:br>
              <a:rPr lang="en-US" dirty="0">
                <a:effectLst/>
                <a:latin typeface="Avenir Next" panose="020B0503020202020204" pitchFamily="34" charset="0"/>
              </a:rPr>
            </a:br>
            <a:endParaRPr lang="en-US" dirty="0">
              <a:effectLst/>
              <a:latin typeface="Avenir Next" panose="020B0503020202020204" pitchFamily="34" charset="0"/>
            </a:endParaRPr>
          </a:p>
          <a:p>
            <a:r>
              <a:rPr lang="en-US" dirty="0">
                <a:effectLst/>
                <a:latin typeface="Avenir Next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https://hsgm.saglik.gov.tr/depo/birimler/cocuk-ergen-sagligi-db/Dokumanlar/Egitim_Dokumanlari/Halk/NTP_Halk_Egitimi.pdf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r>
              <a:rPr lang="en-US" dirty="0">
                <a:effectLst/>
                <a:latin typeface="Avenir Next" panose="020B0503020202020204" pitchFamily="34" charset="0"/>
              </a:rPr>
              <a:t>https://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deprem.saglik.gov.tr</a:t>
            </a:r>
            <a:r>
              <a:rPr lang="en-US" dirty="0">
                <a:effectLst/>
                <a:latin typeface="Avenir Next" panose="020B0503020202020204" pitchFamily="34" charset="0"/>
              </a:rPr>
              <a:t>/depo/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deprem</a:t>
            </a:r>
            <a:r>
              <a:rPr lang="en-US" dirty="0">
                <a:effectLst/>
                <a:latin typeface="Avenir Next" panose="020B0503020202020204" pitchFamily="34" charset="0"/>
              </a:rPr>
              <a:t>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afisler</a:t>
            </a:r>
            <a:r>
              <a:rPr lang="en-US" dirty="0">
                <a:effectLst/>
                <a:latin typeface="Avenir Next" panose="020B0503020202020204" pitchFamily="34" charset="0"/>
              </a:rPr>
              <a:t>/</a:t>
            </a:r>
            <a:r>
              <a:rPr lang="en-US" dirty="0" err="1">
                <a:effectLst/>
                <a:latin typeface="Avenir Next" panose="020B0503020202020204" pitchFamily="34" charset="0"/>
              </a:rPr>
              <a:t>ntp</a:t>
            </a:r>
            <a:r>
              <a:rPr lang="en-US" dirty="0">
                <a:effectLst/>
                <a:latin typeface="Avenir Next" panose="020B0503020202020204" pitchFamily="34" charset="0"/>
              </a:rPr>
              <a:t>-</a:t>
            </a:r>
            <a:r>
              <a:rPr lang="en-US" dirty="0" err="1">
                <a:effectLst/>
                <a:latin typeface="Avenir Next" panose="020B0503020202020204" pitchFamily="34" charset="0"/>
              </a:rPr>
              <a:t>afis</a:t>
            </a:r>
            <a:r>
              <a:rPr lang="en-US" dirty="0">
                <a:effectLst/>
                <a:latin typeface="Avenir Next" panose="020B0503020202020204" pitchFamily="34" charset="0"/>
              </a:rPr>
              <a:t>-son-</a:t>
            </a:r>
            <a:r>
              <a:rPr lang="en-US" dirty="0" err="1">
                <a:effectLst/>
                <a:latin typeface="Avenir Next" panose="020B0503020202020204" pitchFamily="34" charset="0"/>
              </a:rPr>
              <a:t>hali.pdf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https://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www.pinterest.com</a:t>
            </a:r>
            <a:r>
              <a:rPr lang="en-US" dirty="0">
                <a:effectLst/>
                <a:latin typeface="Helvetica Neue" panose="02000503000000020004" pitchFamily="2" charset="0"/>
              </a:rPr>
              <a:t>/pin/baby-love--4644405856995346/</a:t>
            </a: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3EC5B-88EE-BB1D-56CB-A90D0264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D779-5DF2-70E2-F635-E9A277F5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B060-18E4-3147-C0B7-28D52564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DD38-91BB-8684-5287-0DB603F6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4895516"/>
          </a:xfrm>
        </p:spPr>
        <p:txBody>
          <a:bodyPr/>
          <a:lstStyle/>
          <a:p>
            <a:r>
              <a:rPr lang="en-TR" b="1" dirty="0"/>
              <a:t>TEŞEKKÜRLER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38D02-411B-E6DB-B596-840DB6F5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1867-9409-037C-F80F-18BD643A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AF90-F538-CCC6-4EE9-70539167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CF54-025D-1975-9BDA-D5F91DBC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HANGİ HASTALIKLAR?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C78E-3F18-09B1-F7E1-AE45EEBA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R" sz="2400" dirty="0">
                <a:latin typeface="Avenir Next" panose="020B0503020202020204" pitchFamily="34" charset="0"/>
              </a:rPr>
              <a:t>Fenilketonüri 1987,1993</a:t>
            </a:r>
          </a:p>
          <a:p>
            <a:r>
              <a:rPr lang="en-TR" sz="2400" dirty="0">
                <a:latin typeface="Avenir Next" panose="020B0503020202020204" pitchFamily="34" charset="0"/>
              </a:rPr>
              <a:t>Konjenital Hipotiroidi 2006</a:t>
            </a:r>
          </a:p>
          <a:p>
            <a:r>
              <a:rPr lang="en-TR" sz="2400" dirty="0">
                <a:latin typeface="Avenir Next" panose="020B0503020202020204" pitchFamily="34" charset="0"/>
              </a:rPr>
              <a:t>Biyotidinaz eksikliği 2008</a:t>
            </a:r>
          </a:p>
          <a:p>
            <a:r>
              <a:rPr lang="en-TR" sz="2400" dirty="0">
                <a:latin typeface="Avenir Next" panose="020B0503020202020204" pitchFamily="34" charset="0"/>
              </a:rPr>
              <a:t>Kistik Fibrozis 2015</a:t>
            </a:r>
          </a:p>
          <a:p>
            <a:r>
              <a:rPr lang="en-TR" sz="2400" dirty="0">
                <a:latin typeface="Avenir Next" panose="020B0503020202020204" pitchFamily="34" charset="0"/>
              </a:rPr>
              <a:t>Konjenital Adrenal Hiperplazi 2017, 2022</a:t>
            </a:r>
          </a:p>
          <a:p>
            <a:r>
              <a:rPr lang="en-TR" sz="2400" dirty="0">
                <a:latin typeface="Avenir Next" panose="020B0503020202020204" pitchFamily="34" charset="0"/>
              </a:rPr>
              <a:t>Spinal Müsküler Atrofi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54117-AA3A-A8E2-C528-23A75871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FCE2F-B39F-9DB3-0215-24BD6E5D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7800-873D-B818-DC37-680B351F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EE12-08CA-4A8C-9072-FF5DE756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FENİLKETONÜRİ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DBE6-BDA3-7BBB-9F7C-81DE5158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sz="2400" dirty="0">
                <a:latin typeface="Avenir Next" panose="020B0503020202020204" pitchFamily="34" charset="0"/>
              </a:rPr>
              <a:t>Fenilalanin hidroksilaz enziminin eksikliği ve  fenilalanin birikimi</a:t>
            </a:r>
          </a:p>
          <a:p>
            <a:endParaRPr lang="en-TR" sz="2400" dirty="0">
              <a:latin typeface="Avenir Next" panose="020B0503020202020204" pitchFamily="34" charset="0"/>
            </a:endParaRPr>
          </a:p>
          <a:p>
            <a:r>
              <a:rPr lang="en-TR" sz="2400" dirty="0">
                <a:latin typeface="Avenir Next" panose="020B0503020202020204" pitchFamily="34" charset="0"/>
              </a:rPr>
              <a:t>Tedavi edilmezse geri dönüşümsüz zeka geriliği, nöbetler, davranışsal bozukluklar, cilt tutulumu, yürüyüş bozuklukları </a:t>
            </a: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E3B92-773D-311E-392B-214B075C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48C4-5029-6F55-9BC2-48CF96D7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5C97C-0841-5F42-F425-A2C00DE3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C725-291B-1192-5D4C-F48406DA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FENİLKETONÜRİ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5ACA-74CE-706D-EE3B-C7C7E6DD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kan örneğinden </a:t>
            </a:r>
            <a:r>
              <a:rPr lang="en-TR" b="1" dirty="0">
                <a:latin typeface="Avenir Next" panose="020B0503020202020204" pitchFamily="34" charset="0"/>
              </a:rPr>
              <a:t>fenilalanin</a:t>
            </a:r>
            <a:r>
              <a:rPr lang="en-TR" dirty="0">
                <a:latin typeface="Avenir Next" panose="020B0503020202020204" pitchFamily="34" charset="0"/>
              </a:rPr>
              <a:t> ölçümü yapılır.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EDBB-5743-5BDF-D7EF-07B2BD27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5615D-7769-9618-A009-B641DA3F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4E66-08B9-A1DC-C969-F3B9C9DE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F2DAD0-B5E4-9572-5410-1D25950F0791}"/>
              </a:ext>
            </a:extLst>
          </p:cNvPr>
          <p:cNvSpPr/>
          <p:nvPr/>
        </p:nvSpPr>
        <p:spPr>
          <a:xfrm>
            <a:off x="1395195" y="2598659"/>
            <a:ext cx="1683308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</a:rPr>
              <a:t>≤</a:t>
            </a:r>
            <a:r>
              <a:rPr lang="en-US" sz="1800" dirty="0">
                <a:effectLst/>
                <a:latin typeface="Calibri" panose="020F0502020204030204" pitchFamily="34" charset="0"/>
              </a:rPr>
              <a:t>2 mg/dl </a:t>
            </a:r>
            <a:endParaRPr lang="en-US" dirty="0">
              <a:effectLst/>
            </a:endParaRPr>
          </a:p>
          <a:p>
            <a:pPr algn="ctr"/>
            <a:endParaRPr lang="en-TR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42833D-DDF5-3426-ECA1-35A01D8865CA}"/>
              </a:ext>
            </a:extLst>
          </p:cNvPr>
          <p:cNvSpPr/>
          <p:nvPr/>
        </p:nvSpPr>
        <p:spPr>
          <a:xfrm>
            <a:off x="4475655" y="2598659"/>
            <a:ext cx="1620345" cy="914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2,1-3,9 mg/dl </a:t>
            </a:r>
            <a:endParaRPr lang="en-US" dirty="0">
              <a:effectLst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AFB696-9864-6F5B-0946-ABA78D84F5F5}"/>
              </a:ext>
            </a:extLst>
          </p:cNvPr>
          <p:cNvSpPr/>
          <p:nvPr/>
        </p:nvSpPr>
        <p:spPr>
          <a:xfrm>
            <a:off x="7210617" y="2598659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   </a:t>
            </a:r>
          </a:p>
          <a:p>
            <a:r>
              <a:rPr lang="en-US" dirty="0">
                <a:latin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≥</a:t>
            </a:r>
            <a:r>
              <a:rPr lang="en-US" sz="1800" dirty="0">
                <a:effectLst/>
                <a:latin typeface="Calibri" panose="020F0502020204030204" pitchFamily="34" charset="0"/>
              </a:rPr>
              <a:t>4 mg/dl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6391BD5-40CC-139A-19CB-49C4751BC063}"/>
              </a:ext>
            </a:extLst>
          </p:cNvPr>
          <p:cNvSpPr/>
          <p:nvPr/>
        </p:nvSpPr>
        <p:spPr>
          <a:xfrm>
            <a:off x="3286605" y="4261098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</a:rPr>
              <a:t>≤</a:t>
            </a:r>
            <a:r>
              <a:rPr lang="en-US" sz="1800" dirty="0">
                <a:effectLst/>
                <a:latin typeface="Calibri" panose="020F0502020204030204" pitchFamily="34" charset="0"/>
              </a:rPr>
              <a:t>2 mg/dl </a:t>
            </a:r>
            <a:endParaRPr lang="en-US" dirty="0">
              <a:effectLst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64A7A8-6A8B-BCE5-EB77-C23819F42409}"/>
              </a:ext>
            </a:extLst>
          </p:cNvPr>
          <p:cNvSpPr/>
          <p:nvPr/>
        </p:nvSpPr>
        <p:spPr>
          <a:xfrm>
            <a:off x="5601836" y="4261098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≥ </a:t>
            </a:r>
            <a:r>
              <a:rPr lang="en-US" sz="1800" dirty="0">
                <a:effectLst/>
                <a:latin typeface="Calibri" panose="020F0502020204030204" pitchFamily="34" charset="0"/>
              </a:rPr>
              <a:t>2,1 mg/dl</a:t>
            </a:r>
            <a:endParaRPr lang="en-US" dirty="0">
              <a:effectLst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40BA0-2659-EFF4-D85B-E81B20FDDCF1}"/>
              </a:ext>
            </a:extLst>
          </p:cNvPr>
          <p:cNvCxnSpPr>
            <a:cxnSpLocks/>
          </p:cNvCxnSpPr>
          <p:nvPr/>
        </p:nvCxnSpPr>
        <p:spPr>
          <a:xfrm>
            <a:off x="5689679" y="3513058"/>
            <a:ext cx="778013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6D3173-3684-EB6D-40C9-64335DFBB0F1}"/>
              </a:ext>
            </a:extLst>
          </p:cNvPr>
          <p:cNvCxnSpPr>
            <a:cxnSpLocks/>
          </p:cNvCxnSpPr>
          <p:nvPr/>
        </p:nvCxnSpPr>
        <p:spPr>
          <a:xfrm flipH="1">
            <a:off x="4118032" y="3513058"/>
            <a:ext cx="788918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85FAF6-B5EB-8572-893A-04DEE9002E11}"/>
              </a:ext>
            </a:extLst>
          </p:cNvPr>
          <p:cNvCxnSpPr>
            <a:cxnSpLocks/>
          </p:cNvCxnSpPr>
          <p:nvPr/>
        </p:nvCxnSpPr>
        <p:spPr>
          <a:xfrm>
            <a:off x="7937395" y="3513058"/>
            <a:ext cx="856432" cy="8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FC96-FDC7-61F5-20F2-FE98030737AB}"/>
              </a:ext>
            </a:extLst>
          </p:cNvPr>
          <p:cNvCxnSpPr>
            <a:cxnSpLocks/>
          </p:cNvCxnSpPr>
          <p:nvPr/>
        </p:nvCxnSpPr>
        <p:spPr>
          <a:xfrm>
            <a:off x="7204637" y="4750828"/>
            <a:ext cx="1503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2B436B-69E1-273A-E3A5-846533EAD2EE}"/>
              </a:ext>
            </a:extLst>
          </p:cNvPr>
          <p:cNvCxnSpPr>
            <a:cxnSpLocks/>
          </p:cNvCxnSpPr>
          <p:nvPr/>
        </p:nvCxnSpPr>
        <p:spPr>
          <a:xfrm>
            <a:off x="2206100" y="3530754"/>
            <a:ext cx="0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A8C605-D1C3-FD15-4A02-9665C1572E58}"/>
              </a:ext>
            </a:extLst>
          </p:cNvPr>
          <p:cNvCxnSpPr>
            <a:cxnSpLocks/>
          </p:cNvCxnSpPr>
          <p:nvPr/>
        </p:nvCxnSpPr>
        <p:spPr>
          <a:xfrm flipH="1">
            <a:off x="2255716" y="4725852"/>
            <a:ext cx="1030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0FCF76-D1DA-BE1E-D13B-5059E0C7C0F0}"/>
              </a:ext>
            </a:extLst>
          </p:cNvPr>
          <p:cNvSpPr/>
          <p:nvPr/>
        </p:nvSpPr>
        <p:spPr>
          <a:xfrm>
            <a:off x="751447" y="4293628"/>
            <a:ext cx="1417517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764AE-4A2E-6F71-6F9F-CD06ADD9C6E5}"/>
              </a:ext>
            </a:extLst>
          </p:cNvPr>
          <p:cNvSpPr/>
          <p:nvPr/>
        </p:nvSpPr>
        <p:spPr>
          <a:xfrm>
            <a:off x="8966524" y="4268652"/>
            <a:ext cx="1417517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PEDİATRİST SEVK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ADD229-B4D7-EC90-8C69-C14BBF4F7E3E}"/>
              </a:ext>
            </a:extLst>
          </p:cNvPr>
          <p:cNvSpPr txBox="1"/>
          <p:nvPr/>
        </p:nvSpPr>
        <p:spPr>
          <a:xfrm>
            <a:off x="4745404" y="3599581"/>
            <a:ext cx="13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TEKRAR</a:t>
            </a:r>
          </a:p>
        </p:txBody>
      </p:sp>
    </p:spTree>
    <p:extLst>
      <p:ext uri="{BB962C8B-B14F-4D97-AF65-F5344CB8AC3E}">
        <p14:creationId xmlns:p14="http://schemas.microsoft.com/office/powerpoint/2010/main" val="359643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75EB-D696-55F2-39E7-092C0580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KONJENİTAL HİPOTİROİDİ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B555-9617-D40D-03AE-B48510A4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R" dirty="0"/>
              <a:t> </a:t>
            </a:r>
          </a:p>
          <a:p>
            <a:r>
              <a:rPr lang="en-TR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Letarji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kalın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sesli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ağlama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beslenme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problemleri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konstipasyon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miksödematöz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yüz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makroglossi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umbilikal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herni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geniş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fontanel,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hipotoni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hipotermi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kuru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cilt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uzamış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sarılık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gibi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semptomlar</a:t>
            </a:r>
            <a:endParaRPr lang="en-US" sz="2400" dirty="0">
              <a:effectLst/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887F-92D2-5A2B-E071-F45A6471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74EDB-6954-8277-F8A2-0D83BDD2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243E-8A88-7382-0700-112F048F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C2A8-59F9-CD9B-05E5-A7590677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KONJENİTAL HİPOTİROİDİ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DECB-7D95-0806-059D-7205EDDF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kan örneği ile </a:t>
            </a:r>
            <a:r>
              <a:rPr lang="en-TR" b="1" dirty="0">
                <a:latin typeface="Avenir Next" panose="020B0503020202020204" pitchFamily="34" charset="0"/>
              </a:rPr>
              <a:t>TSH</a:t>
            </a:r>
            <a:r>
              <a:rPr lang="en-TR" dirty="0">
                <a:latin typeface="Avenir Next" panose="020B0503020202020204" pitchFamily="34" charset="0"/>
              </a:rPr>
              <a:t> değerlendirilmesi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7351-2B4A-7600-6FFA-CC4A5CD1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F984-5772-7766-9DE9-04013210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9F06-8D2C-2EF4-DC1B-D79925DA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372DB3-1A72-A143-0938-DDFA239D9C63}"/>
              </a:ext>
            </a:extLst>
          </p:cNvPr>
          <p:cNvSpPr/>
          <p:nvPr/>
        </p:nvSpPr>
        <p:spPr>
          <a:xfrm>
            <a:off x="1310509" y="2784779"/>
            <a:ext cx="1683308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&lt;5,5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mIU</a:t>
            </a:r>
            <a:r>
              <a:rPr lang="en-US" sz="1800" dirty="0">
                <a:effectLst/>
                <a:latin typeface="Calibri" panose="020F0502020204030204" pitchFamily="34" charset="0"/>
              </a:rPr>
              <a:t>/L </a:t>
            </a:r>
            <a:endParaRPr lang="en-US" dirty="0">
              <a:effectLst/>
            </a:endParaRPr>
          </a:p>
          <a:p>
            <a:pPr algn="ctr"/>
            <a:endParaRPr lang="en-T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6E63EF-8661-6AAF-352E-2F4572BDB992}"/>
              </a:ext>
            </a:extLst>
          </p:cNvPr>
          <p:cNvSpPr/>
          <p:nvPr/>
        </p:nvSpPr>
        <p:spPr>
          <a:xfrm>
            <a:off x="4250347" y="2763885"/>
            <a:ext cx="1620345" cy="914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5,5-20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mIU</a:t>
            </a:r>
            <a:r>
              <a:rPr lang="en-US" sz="1800" dirty="0">
                <a:effectLst/>
                <a:latin typeface="Calibri" panose="020F0502020204030204" pitchFamily="34" charset="0"/>
              </a:rPr>
              <a:t>/L </a:t>
            </a:r>
            <a:endParaRPr lang="en-US" dirty="0">
              <a:effectLst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5548BC-147E-CBF0-123C-B91E94593232}"/>
              </a:ext>
            </a:extLst>
          </p:cNvPr>
          <p:cNvSpPr/>
          <p:nvPr/>
        </p:nvSpPr>
        <p:spPr>
          <a:xfrm>
            <a:off x="7204637" y="2784779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   </a:t>
            </a:r>
          </a:p>
          <a:p>
            <a:r>
              <a:rPr lang="en-US" dirty="0">
                <a:latin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Calibri" panose="020F0502020204030204" pitchFamily="34" charset="0"/>
              </a:rPr>
              <a:t>&gt; 20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mIU</a:t>
            </a:r>
            <a:r>
              <a:rPr lang="en-US" sz="1800" dirty="0">
                <a:effectLst/>
                <a:latin typeface="Calibri" panose="020F0502020204030204" pitchFamily="34" charset="0"/>
              </a:rPr>
              <a:t>/L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C0544-39EB-41E3-C185-8BCCBBF576B1}"/>
              </a:ext>
            </a:extLst>
          </p:cNvPr>
          <p:cNvSpPr/>
          <p:nvPr/>
        </p:nvSpPr>
        <p:spPr>
          <a:xfrm>
            <a:off x="686436" y="4696887"/>
            <a:ext cx="1417517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68FE7-C141-36A4-78D6-B16906F82717}"/>
              </a:ext>
            </a:extLst>
          </p:cNvPr>
          <p:cNvSpPr/>
          <p:nvPr/>
        </p:nvSpPr>
        <p:spPr>
          <a:xfrm>
            <a:off x="3195992" y="4701663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</a:rPr>
              <a:t>≤</a:t>
            </a:r>
            <a:r>
              <a:rPr lang="en-US" sz="1800" dirty="0">
                <a:effectLst/>
                <a:latin typeface="Calibri" panose="020F0502020204030204" pitchFamily="34" charset="0"/>
              </a:rPr>
              <a:t>2 mg/dl </a:t>
            </a:r>
            <a:endParaRPr lang="en-US" dirty="0">
              <a:effectLst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21B2E35-A35C-F538-273C-A048D6EFE67F}"/>
              </a:ext>
            </a:extLst>
          </p:cNvPr>
          <p:cNvSpPr/>
          <p:nvPr/>
        </p:nvSpPr>
        <p:spPr>
          <a:xfrm>
            <a:off x="5584292" y="4690803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≥5,5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mIU</a:t>
            </a:r>
            <a:r>
              <a:rPr lang="en-US" sz="1800" dirty="0">
                <a:effectLst/>
                <a:latin typeface="Calibri" panose="020F0502020204030204" pitchFamily="34" charset="0"/>
              </a:rPr>
              <a:t>/L </a:t>
            </a:r>
            <a:endParaRPr lang="en-US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DF1D9-48E4-F7EE-94C6-D7CC6728B4A6}"/>
              </a:ext>
            </a:extLst>
          </p:cNvPr>
          <p:cNvSpPr/>
          <p:nvPr/>
        </p:nvSpPr>
        <p:spPr>
          <a:xfrm>
            <a:off x="9005056" y="4361288"/>
            <a:ext cx="134045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T4 VE TSH ÖLÇÜMÜ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BBDF0-B596-5F41-2C5B-D17BE24E7EDA}"/>
              </a:ext>
            </a:extLst>
          </p:cNvPr>
          <p:cNvSpPr/>
          <p:nvPr/>
        </p:nvSpPr>
        <p:spPr>
          <a:xfrm>
            <a:off x="9033304" y="5652336"/>
            <a:ext cx="1417517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PEDİATRİST SEVK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AEEF26-3772-574E-7A0A-97D2D0833FA3}"/>
              </a:ext>
            </a:extLst>
          </p:cNvPr>
          <p:cNvCxnSpPr>
            <a:cxnSpLocks/>
          </p:cNvCxnSpPr>
          <p:nvPr/>
        </p:nvCxnSpPr>
        <p:spPr>
          <a:xfrm>
            <a:off x="1748900" y="3784247"/>
            <a:ext cx="0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851735-58F9-3ED1-8FF2-0868AD2E86FB}"/>
              </a:ext>
            </a:extLst>
          </p:cNvPr>
          <p:cNvCxnSpPr>
            <a:cxnSpLocks/>
          </p:cNvCxnSpPr>
          <p:nvPr/>
        </p:nvCxnSpPr>
        <p:spPr>
          <a:xfrm flipH="1">
            <a:off x="4093060" y="3846133"/>
            <a:ext cx="788918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632B6A-66B5-5357-9290-2C7ED55559B2}"/>
              </a:ext>
            </a:extLst>
          </p:cNvPr>
          <p:cNvCxnSpPr>
            <a:cxnSpLocks/>
          </p:cNvCxnSpPr>
          <p:nvPr/>
        </p:nvCxnSpPr>
        <p:spPr>
          <a:xfrm>
            <a:off x="5661724" y="3846133"/>
            <a:ext cx="778013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77F5B-CC60-81D5-5746-5A969092C666}"/>
              </a:ext>
            </a:extLst>
          </p:cNvPr>
          <p:cNvCxnSpPr>
            <a:cxnSpLocks/>
          </p:cNvCxnSpPr>
          <p:nvPr/>
        </p:nvCxnSpPr>
        <p:spPr>
          <a:xfrm flipH="1">
            <a:off x="2152163" y="5154087"/>
            <a:ext cx="1030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0DAC9F-D89E-FC22-24AC-49704403EEBD}"/>
              </a:ext>
            </a:extLst>
          </p:cNvPr>
          <p:cNvCxnSpPr>
            <a:cxnSpLocks/>
          </p:cNvCxnSpPr>
          <p:nvPr/>
        </p:nvCxnSpPr>
        <p:spPr>
          <a:xfrm>
            <a:off x="8014809" y="3699179"/>
            <a:ext cx="856432" cy="8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0703E2-2FD2-A74B-6696-3A72D0C49271}"/>
              </a:ext>
            </a:extLst>
          </p:cNvPr>
          <p:cNvCxnSpPr>
            <a:cxnSpLocks/>
          </p:cNvCxnSpPr>
          <p:nvPr/>
        </p:nvCxnSpPr>
        <p:spPr>
          <a:xfrm>
            <a:off x="7204637" y="4750828"/>
            <a:ext cx="1503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7FBEAD-CB70-207B-5782-74DCE8AEF223}"/>
              </a:ext>
            </a:extLst>
          </p:cNvPr>
          <p:cNvCxnSpPr>
            <a:cxnSpLocks/>
          </p:cNvCxnSpPr>
          <p:nvPr/>
        </p:nvCxnSpPr>
        <p:spPr>
          <a:xfrm>
            <a:off x="9675282" y="5275688"/>
            <a:ext cx="0" cy="2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12FA93B-A124-A84F-2E89-A8C9DBCA7343}"/>
              </a:ext>
            </a:extLst>
          </p:cNvPr>
          <p:cNvSpPr txBox="1"/>
          <p:nvPr/>
        </p:nvSpPr>
        <p:spPr>
          <a:xfrm>
            <a:off x="4728089" y="3946144"/>
            <a:ext cx="13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TEKRAR</a:t>
            </a:r>
          </a:p>
        </p:txBody>
      </p:sp>
    </p:spTree>
    <p:extLst>
      <p:ext uri="{BB962C8B-B14F-4D97-AF65-F5344CB8AC3E}">
        <p14:creationId xmlns:p14="http://schemas.microsoft.com/office/powerpoint/2010/main" val="225044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9197-C029-5BC4-80CD-2DBAEB42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BİYOTİDİNAZ EKSİKLİĞİ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3DC23-E0C4-3020-2520-F46CD997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TR" sz="2400" dirty="0">
                <a:latin typeface="Avenir Next" panose="020B0503020202020204" pitchFamily="34" charset="0"/>
              </a:rPr>
              <a:t>Biyotidinaz enzimi eksikliğinde serbest biyotin oluşum döngüsü bozulur</a:t>
            </a:r>
          </a:p>
          <a:p>
            <a:endParaRPr lang="en-TR" sz="2400" dirty="0">
              <a:latin typeface="Avenir Next" panose="020B0503020202020204" pitchFamily="34" charset="0"/>
            </a:endParaRPr>
          </a:p>
          <a:p>
            <a:r>
              <a:rPr lang="en-US" sz="2400" dirty="0" err="1">
                <a:latin typeface="Avenir Next" panose="020B0503020202020204" pitchFamily="34" charset="0"/>
              </a:rPr>
              <a:t>B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eslenme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problemleri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kusma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 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deri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bulguları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(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eritematöz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raş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alopesi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seboreik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veya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atopik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dermatit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),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büyüme</a:t>
            </a:r>
            <a:r>
              <a:rPr lang="en-US" sz="2400" dirty="0" err="1">
                <a:latin typeface="Avenir Next" panose="020B0503020202020204" pitchFamily="34" charset="0"/>
              </a:rPr>
              <a:t>de</a:t>
            </a:r>
            <a:r>
              <a:rPr lang="en-US" sz="2400" dirty="0"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latin typeface="Avenir Next" panose="020B0503020202020204" pitchFamily="34" charset="0"/>
              </a:rPr>
              <a:t>gerilik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enfeksiyona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yatkınlık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hipotoni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irritabilite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letarji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konvülsiyon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ataksi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koma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işitme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görme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kaybı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nörogelişimsel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yetersizlik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gibi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nörolojik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bulgular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metabolik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asidoz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ketozis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,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hiperamonemi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 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gibi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semptom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ve</a:t>
            </a:r>
            <a:r>
              <a:rPr lang="en-US" sz="2400" dirty="0">
                <a:effectLst/>
                <a:latin typeface="Avenir Next" panose="020B0503020202020204" pitchFamily="34" charset="0"/>
              </a:rPr>
              <a:t> </a:t>
            </a:r>
            <a:r>
              <a:rPr lang="en-US" sz="2400" dirty="0" err="1">
                <a:effectLst/>
                <a:latin typeface="Avenir Next" panose="020B0503020202020204" pitchFamily="34" charset="0"/>
              </a:rPr>
              <a:t>bulgular</a:t>
            </a:r>
            <a:endParaRPr lang="en-US" sz="2400" dirty="0">
              <a:effectLst/>
              <a:latin typeface="Avenir Next" panose="020B0503020202020204" pitchFamily="34" charset="0"/>
            </a:endParaRPr>
          </a:p>
          <a:p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C871-65E5-1A1B-A15F-AB28B31B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6898-F6A6-C94C-9EC5-ED73C005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35724-3ECE-1BD7-3665-AB83F865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C2A8-59F9-CD9B-05E5-A7590677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BİYOTİDİNAZ EKSİKLİĞİ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DECB-7D95-0806-059D-7205EDDF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>
                <a:latin typeface="Avenir Next" panose="020B0503020202020204" pitchFamily="34" charset="0"/>
              </a:rPr>
              <a:t>Uygun kan örneği ile </a:t>
            </a:r>
            <a:r>
              <a:rPr lang="en-TR" b="1" dirty="0">
                <a:latin typeface="Avenir Next" panose="020B0503020202020204" pitchFamily="34" charset="0"/>
              </a:rPr>
              <a:t>biyotidinaz enzim aktivitesi</a:t>
            </a:r>
            <a:r>
              <a:rPr lang="en-TR" dirty="0">
                <a:latin typeface="Avenir Next" panose="020B0503020202020204" pitchFamily="34" charset="0"/>
              </a:rPr>
              <a:t> değerlendirilmesi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7351-2B4A-7600-6FFA-CC4A5CD1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F984-5772-7766-9DE9-04013210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9F06-8D2C-2EF4-DC1B-D79925DA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372DB3-1A72-A143-0938-DDFA239D9C63}"/>
              </a:ext>
            </a:extLst>
          </p:cNvPr>
          <p:cNvSpPr/>
          <p:nvPr/>
        </p:nvSpPr>
        <p:spPr>
          <a:xfrm>
            <a:off x="587240" y="3055858"/>
            <a:ext cx="1683308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1800" dirty="0">
                <a:effectLst/>
                <a:latin typeface="Avenir Next" panose="020B0503020202020204" pitchFamily="34" charset="0"/>
              </a:rPr>
              <a:t>65 U üzeri</a:t>
            </a:r>
          </a:p>
          <a:p>
            <a:pPr algn="ctr"/>
            <a:r>
              <a:rPr lang="en-US" dirty="0">
                <a:latin typeface="Avenir Next" panose="020B0503020202020204" pitchFamily="34" charset="0"/>
              </a:rPr>
              <a:t>(E</a:t>
            </a:r>
            <a:r>
              <a:rPr lang="en-TR" dirty="0">
                <a:latin typeface="Avenir Next" panose="020B0503020202020204" pitchFamily="34" charset="0"/>
              </a:rPr>
              <a:t>nzim aktivitesi var)</a:t>
            </a:r>
            <a:endParaRPr lang="en-US" sz="1800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6E63EF-8661-6AAF-352E-2F4572BDB992}"/>
              </a:ext>
            </a:extLst>
          </p:cNvPr>
          <p:cNvSpPr/>
          <p:nvPr/>
        </p:nvSpPr>
        <p:spPr>
          <a:xfrm>
            <a:off x="3930701" y="2989155"/>
            <a:ext cx="2574291" cy="111463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venir Next" panose="020B0503020202020204" pitchFamily="34" charset="0"/>
              </a:rPr>
              <a:t>       65 U </a:t>
            </a:r>
            <a:r>
              <a:rPr lang="en-US" dirty="0" err="1">
                <a:latin typeface="Avenir Next" panose="020B0503020202020204" pitchFamily="34" charset="0"/>
              </a:rPr>
              <a:t>ve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altı</a:t>
            </a:r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effectLst/>
                <a:latin typeface="Avenir Next" panose="020B0503020202020204" pitchFamily="34" charset="0"/>
              </a:rPr>
              <a:t>(</a:t>
            </a:r>
            <a:r>
              <a:rPr lang="en-US" dirty="0" err="1">
                <a:effectLst/>
                <a:latin typeface="Avenir Next" panose="020B0503020202020204" pitchFamily="34" charset="0"/>
              </a:rPr>
              <a:t>Enzim</a:t>
            </a:r>
            <a:r>
              <a:rPr lang="en-US" dirty="0">
                <a:effectLst/>
                <a:latin typeface="Avenir Next" panose="020B0503020202020204" pitchFamily="34" charset="0"/>
              </a:rPr>
              <a:t> </a:t>
            </a:r>
            <a:r>
              <a:rPr lang="en-US" dirty="0" err="1">
                <a:effectLst/>
                <a:latin typeface="Avenir Next" panose="020B0503020202020204" pitchFamily="34" charset="0"/>
              </a:rPr>
              <a:t>aktivite</a:t>
            </a:r>
            <a:r>
              <a:rPr lang="en-US" dirty="0" err="1">
                <a:latin typeface="Avenir Next" panose="020B0503020202020204" pitchFamily="34" charset="0"/>
              </a:rPr>
              <a:t>si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düşük</a:t>
            </a:r>
            <a:r>
              <a:rPr lang="en-US" dirty="0">
                <a:latin typeface="Avenir Next" panose="020B0503020202020204" pitchFamily="34" charset="0"/>
              </a:rPr>
              <a:t>/yok)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C0544-39EB-41E3-C185-8BCCBBF576B1}"/>
              </a:ext>
            </a:extLst>
          </p:cNvPr>
          <p:cNvSpPr/>
          <p:nvPr/>
        </p:nvSpPr>
        <p:spPr>
          <a:xfrm>
            <a:off x="562149" y="4830198"/>
            <a:ext cx="1417517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NORMAL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68FE7-C141-36A4-78D6-B16906F82717}"/>
              </a:ext>
            </a:extLst>
          </p:cNvPr>
          <p:cNvSpPr/>
          <p:nvPr/>
        </p:nvSpPr>
        <p:spPr>
          <a:xfrm>
            <a:off x="3301437" y="4830198"/>
            <a:ext cx="162034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1800" dirty="0">
                <a:effectLst/>
                <a:latin typeface="Avenir Next" panose="020B0503020202020204" pitchFamily="34" charset="0"/>
              </a:rPr>
              <a:t>65 U üzeri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21B2E35-A35C-F538-273C-A048D6EFE67F}"/>
              </a:ext>
            </a:extLst>
          </p:cNvPr>
          <p:cNvSpPr/>
          <p:nvPr/>
        </p:nvSpPr>
        <p:spPr>
          <a:xfrm>
            <a:off x="5682279" y="4811519"/>
            <a:ext cx="16203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venir Next" panose="020B0503020202020204" pitchFamily="34" charset="0"/>
              </a:rPr>
              <a:t>65 U </a:t>
            </a:r>
            <a:r>
              <a:rPr lang="en-US" dirty="0" err="1">
                <a:latin typeface="Avenir Next" panose="020B0503020202020204" pitchFamily="34" charset="0"/>
              </a:rPr>
              <a:t>ve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 err="1">
                <a:latin typeface="Avenir Next" panose="020B0503020202020204" pitchFamily="34" charset="0"/>
              </a:rPr>
              <a:t>altı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BBDF0-B596-5F41-2C5B-D17BE24E7EDA}"/>
              </a:ext>
            </a:extLst>
          </p:cNvPr>
          <p:cNvSpPr/>
          <p:nvPr/>
        </p:nvSpPr>
        <p:spPr>
          <a:xfrm>
            <a:off x="8990912" y="4766288"/>
            <a:ext cx="1417517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bg1"/>
                </a:solidFill>
                <a:latin typeface="Avenir Next" panose="020B0503020202020204" pitchFamily="34" charset="0"/>
              </a:rPr>
              <a:t>PEDİATRİST SEVK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AEEF26-3772-574E-7A0A-97D2D0833FA3}"/>
              </a:ext>
            </a:extLst>
          </p:cNvPr>
          <p:cNvCxnSpPr>
            <a:cxnSpLocks/>
          </p:cNvCxnSpPr>
          <p:nvPr/>
        </p:nvCxnSpPr>
        <p:spPr>
          <a:xfrm>
            <a:off x="1395195" y="3957985"/>
            <a:ext cx="0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851735-58F9-3ED1-8FF2-0868AD2E86FB}"/>
              </a:ext>
            </a:extLst>
          </p:cNvPr>
          <p:cNvCxnSpPr>
            <a:cxnSpLocks/>
          </p:cNvCxnSpPr>
          <p:nvPr/>
        </p:nvCxnSpPr>
        <p:spPr>
          <a:xfrm flipH="1">
            <a:off x="3930701" y="4118942"/>
            <a:ext cx="788918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632B6A-66B5-5357-9290-2C7ED55559B2}"/>
              </a:ext>
            </a:extLst>
          </p:cNvPr>
          <p:cNvCxnSpPr>
            <a:cxnSpLocks/>
          </p:cNvCxnSpPr>
          <p:nvPr/>
        </p:nvCxnSpPr>
        <p:spPr>
          <a:xfrm>
            <a:off x="5726981" y="4113744"/>
            <a:ext cx="778013" cy="6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77F5B-CC60-81D5-5746-5A969092C666}"/>
              </a:ext>
            </a:extLst>
          </p:cNvPr>
          <p:cNvCxnSpPr>
            <a:cxnSpLocks/>
          </p:cNvCxnSpPr>
          <p:nvPr/>
        </p:nvCxnSpPr>
        <p:spPr>
          <a:xfrm flipH="1">
            <a:off x="2270548" y="5268719"/>
            <a:ext cx="1030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0703E2-2FD2-A74B-6696-3A72D0C49271}"/>
              </a:ext>
            </a:extLst>
          </p:cNvPr>
          <p:cNvCxnSpPr>
            <a:cxnSpLocks/>
          </p:cNvCxnSpPr>
          <p:nvPr/>
        </p:nvCxnSpPr>
        <p:spPr>
          <a:xfrm>
            <a:off x="7302624" y="5262196"/>
            <a:ext cx="1503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12FA93B-A124-A84F-2E89-A8C9DBCA7343}"/>
              </a:ext>
            </a:extLst>
          </p:cNvPr>
          <p:cNvSpPr txBox="1"/>
          <p:nvPr/>
        </p:nvSpPr>
        <p:spPr>
          <a:xfrm>
            <a:off x="4643461" y="4222321"/>
            <a:ext cx="13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chemeClr val="accent1"/>
                </a:solidFill>
                <a:latin typeface="Avenir Next" panose="020B0503020202020204" pitchFamily="34" charset="0"/>
              </a:rPr>
              <a:t>TEKRAR</a:t>
            </a:r>
          </a:p>
        </p:txBody>
      </p:sp>
    </p:spTree>
    <p:extLst>
      <p:ext uri="{BB962C8B-B14F-4D97-AF65-F5344CB8AC3E}">
        <p14:creationId xmlns:p14="http://schemas.microsoft.com/office/powerpoint/2010/main" val="1044178798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1530</Words>
  <Application>Microsoft Macintosh PowerPoint</Application>
  <PresentationFormat>Widescreen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Next</vt:lpstr>
      <vt:lpstr>Calibri</vt:lpstr>
      <vt:lpstr>Elephant</vt:lpstr>
      <vt:lpstr>Helvetica Neue</vt:lpstr>
      <vt:lpstr>Times New Roman</vt:lpstr>
      <vt:lpstr>Univers Condensed</vt:lpstr>
      <vt:lpstr>MemoVTI</vt:lpstr>
      <vt:lpstr>YENİDOĞAN TOPUK KANI  TARAMALARI  İNT.DR.ASLI YÜSRA KURT 385264</vt:lpstr>
      <vt:lpstr>YENİDOĞAN TARAMALARI</vt:lpstr>
      <vt:lpstr>HANGİ HASTALIKLAR?</vt:lpstr>
      <vt:lpstr>FENİLKETONÜRİ</vt:lpstr>
      <vt:lpstr>FENİLKETONÜRİ</vt:lpstr>
      <vt:lpstr>KONJENİTAL HİPOTİROİDİ</vt:lpstr>
      <vt:lpstr>KONJENİTAL HİPOTİROİDİ</vt:lpstr>
      <vt:lpstr>BİYOTİDİNAZ EKSİKLİĞİ</vt:lpstr>
      <vt:lpstr>BİYOTİDİNAZ EKSİKLİĞİ</vt:lpstr>
      <vt:lpstr>KİSTİK FİBROZİS</vt:lpstr>
      <vt:lpstr>KİSTİK FİBROZİS</vt:lpstr>
      <vt:lpstr>KAH</vt:lpstr>
      <vt:lpstr>KAH</vt:lpstr>
      <vt:lpstr>SMA</vt:lpstr>
      <vt:lpstr>SMA</vt:lpstr>
      <vt:lpstr>TOPUK KANI?</vt:lpstr>
      <vt:lpstr>TOPUK KANI?</vt:lpstr>
      <vt:lpstr>TOPUK KANI?</vt:lpstr>
      <vt:lpstr>TOPUK KANI?</vt:lpstr>
      <vt:lpstr>TOPUK KANI?</vt:lpstr>
      <vt:lpstr>TOPUK KANI?</vt:lpstr>
      <vt:lpstr>KAYNAKÇA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YENİDOĞAN TOPUK KANI  TARAMALARI  İNT.DR.ASLI YÜSRA KURT 385264</dc:title>
  <dc:creator>aslı kurt</dc:creator>
  <cp:lastModifiedBy>aslı kurt</cp:lastModifiedBy>
  <cp:revision>6</cp:revision>
  <dcterms:created xsi:type="dcterms:W3CDTF">2024-03-13T12:56:07Z</dcterms:created>
  <dcterms:modified xsi:type="dcterms:W3CDTF">2024-03-14T15:07:42Z</dcterms:modified>
</cp:coreProperties>
</file>