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7"/>
  </p:handoutMasterIdLst>
  <p:sldIdLst>
    <p:sldId id="256" r:id="rId3"/>
    <p:sldId id="317" r:id="rId5"/>
    <p:sldId id="492" r:id="rId6"/>
    <p:sldId id="257" r:id="rId7"/>
    <p:sldId id="258" r:id="rId8"/>
    <p:sldId id="559" r:id="rId9"/>
    <p:sldId id="561" r:id="rId10"/>
    <p:sldId id="562" r:id="rId11"/>
    <p:sldId id="564" r:id="rId12"/>
    <p:sldId id="566" r:id="rId13"/>
    <p:sldId id="567" r:id="rId14"/>
    <p:sldId id="568" r:id="rId15"/>
    <p:sldId id="569" r:id="rId16"/>
    <p:sldId id="570" r:id="rId17"/>
    <p:sldId id="595" r:id="rId18"/>
    <p:sldId id="596" r:id="rId19"/>
    <p:sldId id="594" r:id="rId20"/>
    <p:sldId id="572" r:id="rId21"/>
    <p:sldId id="573" r:id="rId22"/>
    <p:sldId id="598" r:id="rId23"/>
    <p:sldId id="574" r:id="rId24"/>
    <p:sldId id="575" r:id="rId25"/>
    <p:sldId id="576" r:id="rId26"/>
    <p:sldId id="577" r:id="rId27"/>
    <p:sldId id="578" r:id="rId28"/>
    <p:sldId id="579" r:id="rId29"/>
    <p:sldId id="588" r:id="rId30"/>
    <p:sldId id="580" r:id="rId31"/>
    <p:sldId id="581" r:id="rId32"/>
    <p:sldId id="597" r:id="rId33"/>
    <p:sldId id="582" r:id="rId34"/>
    <p:sldId id="583" r:id="rId35"/>
    <p:sldId id="584" r:id="rId36"/>
    <p:sldId id="585" r:id="rId37"/>
    <p:sldId id="586" r:id="rId38"/>
    <p:sldId id="587" r:id="rId39"/>
    <p:sldId id="589" r:id="rId40"/>
    <p:sldId id="590" r:id="rId41"/>
    <p:sldId id="591" r:id="rId42"/>
    <p:sldId id="592" r:id="rId43"/>
    <p:sldId id="623" r:id="rId44"/>
    <p:sldId id="624" r:id="rId45"/>
    <p:sldId id="333"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4660"/>
  </p:normalViewPr>
  <p:slideViewPr>
    <p:cSldViewPr snapToGrid="0" showGuides="1">
      <p:cViewPr varScale="1">
        <p:scale>
          <a:sx n="74" d="100"/>
          <a:sy n="74" d="100"/>
        </p:scale>
        <p:origin x="702" y="54"/>
      </p:cViewPr>
      <p:guideLst>
        <p:guide orient="horz" pos="215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8861A-F37F-4A85-987D-03C683CF8488}" type="datetimeFigureOut">
              <a:rPr lang="tr-TR" smtClean="0"/>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74F4A-C8E3-4A54-BFA5-557E4E9BF4EE}" type="slidenum">
              <a:rPr lang="tr-TR" smtClean="0"/>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54BE906B-9E70-44B1-9392-DB8B1B24CBE2}" type="datetime1">
              <a:rPr lang="tr-TR" smtClean="0"/>
            </a:fld>
            <a:endParaRPr lang="tr-T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r>
              <a:rPr lang="tr-TR"/>
              <a:t>08.05.2024</a:t>
            </a:r>
            <a:endParaRPr lang="tr-T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23A9A435-2C32-433A-BD8D-C975FEDAA330}" type="slidenum">
              <a:rPr lang="tr-TR" smtClean="0"/>
            </a:fld>
            <a:endParaRPr lang="tr-TR"/>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0821F94F-A50A-4BCF-B226-E3B5A7C3BA15}" type="datetime1">
              <a:rPr lang="tr-TR" smtClean="0"/>
            </a:fld>
            <a:endParaRPr lang="tr-TR"/>
          </a:p>
        </p:txBody>
      </p:sp>
      <p:sp>
        <p:nvSpPr>
          <p:cNvPr id="5" name="Footer Placeholder 4"/>
          <p:cNvSpPr>
            <a:spLocks noGrp="1"/>
          </p:cNvSpPr>
          <p:nvPr>
            <p:ph type="ftr" sz="quarter" idx="11"/>
          </p:nvPr>
        </p:nvSpPr>
        <p:spPr/>
        <p:txBody>
          <a:bodyPr/>
          <a:p>
            <a:r>
              <a:rPr lang="tr-TR"/>
              <a:t>08.05.2024</a:t>
            </a:r>
            <a:endParaRPr lang="tr-TR"/>
          </a:p>
        </p:txBody>
      </p:sp>
      <p:sp>
        <p:nvSpPr>
          <p:cNvPr id="6" name="Slide Number Placeholder 5"/>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FAC2AEC9-B52F-4FC6-A7AE-893A311BC898}" type="datetime1">
              <a:rPr lang="tr-TR" smtClean="0"/>
            </a:fld>
            <a:endParaRPr lang="tr-TR"/>
          </a:p>
        </p:txBody>
      </p:sp>
      <p:sp>
        <p:nvSpPr>
          <p:cNvPr id="5" name="Footer Placeholder 4"/>
          <p:cNvSpPr>
            <a:spLocks noGrp="1"/>
          </p:cNvSpPr>
          <p:nvPr>
            <p:ph type="ftr" sz="quarter" idx="11"/>
          </p:nvPr>
        </p:nvSpPr>
        <p:spPr/>
        <p:txBody>
          <a:bodyPr/>
          <a:p>
            <a:r>
              <a:rPr lang="tr-TR"/>
              <a:t>08.05.2024</a:t>
            </a:r>
            <a:endParaRPr lang="tr-TR"/>
          </a:p>
        </p:txBody>
      </p:sp>
      <p:sp>
        <p:nvSpPr>
          <p:cNvPr id="6" name="Slide Number Placeholder 5"/>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5F21AA2C-1FB0-4B80-AC25-854F8F207DFA}" type="datetime1">
              <a:rPr lang="tr-TR" smtClean="0"/>
            </a:fld>
            <a:endParaRPr lang="tr-TR"/>
          </a:p>
        </p:txBody>
      </p:sp>
      <p:sp>
        <p:nvSpPr>
          <p:cNvPr id="5" name="Footer Placeholder 4"/>
          <p:cNvSpPr>
            <a:spLocks noGrp="1"/>
          </p:cNvSpPr>
          <p:nvPr>
            <p:ph type="ftr" sz="quarter" idx="11"/>
          </p:nvPr>
        </p:nvSpPr>
        <p:spPr/>
        <p:txBody>
          <a:bodyPr/>
          <a:p>
            <a:r>
              <a:rPr lang="tr-TR"/>
              <a:t>08.05.2024</a:t>
            </a:r>
            <a:endParaRPr lang="tr-TR"/>
          </a:p>
        </p:txBody>
      </p:sp>
      <p:sp>
        <p:nvSpPr>
          <p:cNvPr id="6" name="Slide Number Placeholder 5"/>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399C0165-7814-4BDF-A239-4B85FECAD34B}" type="datetime1">
              <a:rPr lang="tr-TR" smtClean="0"/>
            </a:fld>
            <a:endParaRPr lang="tr-TR"/>
          </a:p>
        </p:txBody>
      </p:sp>
      <p:sp>
        <p:nvSpPr>
          <p:cNvPr id="5" name="Footer Placeholder 4"/>
          <p:cNvSpPr>
            <a:spLocks noGrp="1"/>
          </p:cNvSpPr>
          <p:nvPr>
            <p:ph type="ftr" sz="quarter" idx="11"/>
          </p:nvPr>
        </p:nvSpPr>
        <p:spPr/>
        <p:txBody>
          <a:bodyPr/>
          <a:p>
            <a:r>
              <a:rPr lang="tr-TR"/>
              <a:t>08.05.2024</a:t>
            </a:r>
            <a:endParaRPr lang="tr-TR"/>
          </a:p>
        </p:txBody>
      </p:sp>
      <p:sp>
        <p:nvSpPr>
          <p:cNvPr id="6" name="Slide Number Placeholder 5"/>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BC5CC0D-EBBD-4B62-82CA-DAE69F6E6533}" type="datetime1">
              <a:rPr lang="tr-TR" smtClean="0"/>
            </a:fld>
            <a:endParaRPr lang="tr-TR"/>
          </a:p>
        </p:txBody>
      </p:sp>
      <p:sp>
        <p:nvSpPr>
          <p:cNvPr id="6" name="Footer Placeholder 5"/>
          <p:cNvSpPr>
            <a:spLocks noGrp="1"/>
          </p:cNvSpPr>
          <p:nvPr>
            <p:ph type="ftr" sz="quarter" idx="11"/>
          </p:nvPr>
        </p:nvSpPr>
        <p:spPr/>
        <p:txBody>
          <a:bodyPr/>
          <a:p>
            <a:r>
              <a:rPr lang="tr-TR"/>
              <a:t>08.05.2024</a:t>
            </a:r>
            <a:endParaRPr lang="tr-TR"/>
          </a:p>
        </p:txBody>
      </p:sp>
      <p:sp>
        <p:nvSpPr>
          <p:cNvPr id="7" name="Slide Number Placeholder 6"/>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980B1235-F01A-426A-A982-FFB24C190BEA}" type="datetime1">
              <a:rPr lang="tr-TR" smtClean="0"/>
            </a:fld>
            <a:endParaRPr lang="tr-TR"/>
          </a:p>
        </p:txBody>
      </p:sp>
      <p:sp>
        <p:nvSpPr>
          <p:cNvPr id="8" name="Footer Placeholder 7"/>
          <p:cNvSpPr>
            <a:spLocks noGrp="1"/>
          </p:cNvSpPr>
          <p:nvPr>
            <p:ph type="ftr" sz="quarter" idx="11"/>
          </p:nvPr>
        </p:nvSpPr>
        <p:spPr/>
        <p:txBody>
          <a:bodyPr/>
          <a:p>
            <a:r>
              <a:rPr lang="tr-TR"/>
              <a:t>08.05.2024</a:t>
            </a:r>
            <a:endParaRPr lang="tr-TR"/>
          </a:p>
        </p:txBody>
      </p:sp>
      <p:sp>
        <p:nvSpPr>
          <p:cNvPr id="9" name="Slide Number Placeholder 8"/>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41F93F43-F77A-4A1C-8A62-4AED9EFB45FD}" type="datetime1">
              <a:rPr lang="tr-TR" smtClean="0"/>
            </a:fld>
            <a:endParaRPr lang="tr-TR"/>
          </a:p>
        </p:txBody>
      </p:sp>
      <p:sp>
        <p:nvSpPr>
          <p:cNvPr id="4" name="Footer Placeholder 3"/>
          <p:cNvSpPr>
            <a:spLocks noGrp="1"/>
          </p:cNvSpPr>
          <p:nvPr>
            <p:ph type="ftr" sz="quarter" idx="11"/>
          </p:nvPr>
        </p:nvSpPr>
        <p:spPr/>
        <p:txBody>
          <a:bodyPr/>
          <a:p>
            <a:r>
              <a:rPr lang="tr-TR"/>
              <a:t>08.05.2024</a:t>
            </a:r>
            <a:endParaRPr lang="tr-TR"/>
          </a:p>
        </p:txBody>
      </p:sp>
      <p:sp>
        <p:nvSpPr>
          <p:cNvPr id="5" name="Slide Number Placeholder 4"/>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3303C841-3CA0-4101-8DF3-BF2934CE8EF1}" type="datetime1">
              <a:rPr lang="tr-TR" smtClean="0"/>
            </a:fld>
            <a:endParaRPr lang="tr-TR"/>
          </a:p>
        </p:txBody>
      </p:sp>
      <p:sp>
        <p:nvSpPr>
          <p:cNvPr id="3" name="Footer Placeholder 2"/>
          <p:cNvSpPr>
            <a:spLocks noGrp="1"/>
          </p:cNvSpPr>
          <p:nvPr>
            <p:ph type="ftr" sz="quarter" idx="11"/>
          </p:nvPr>
        </p:nvSpPr>
        <p:spPr/>
        <p:txBody>
          <a:bodyPr/>
          <a:p>
            <a:r>
              <a:rPr lang="tr-TR"/>
              <a:t>08.05.2024</a:t>
            </a:r>
            <a:endParaRPr lang="tr-TR"/>
          </a:p>
        </p:txBody>
      </p:sp>
      <p:sp>
        <p:nvSpPr>
          <p:cNvPr id="4" name="Slide Number Placeholder 3"/>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9F60F5B9-0D90-4C21-8C93-EAB82F54EE4B}" type="datetime1">
              <a:rPr lang="tr-TR" smtClean="0"/>
            </a:fld>
            <a:endParaRPr lang="tr-TR"/>
          </a:p>
        </p:txBody>
      </p:sp>
      <p:sp>
        <p:nvSpPr>
          <p:cNvPr id="6" name="Footer Placeholder 5"/>
          <p:cNvSpPr>
            <a:spLocks noGrp="1"/>
          </p:cNvSpPr>
          <p:nvPr>
            <p:ph type="ftr" sz="quarter" idx="11"/>
          </p:nvPr>
        </p:nvSpPr>
        <p:spPr/>
        <p:txBody>
          <a:bodyPr/>
          <a:p>
            <a:r>
              <a:rPr lang="tr-TR"/>
              <a:t>08.05.2024</a:t>
            </a:r>
            <a:endParaRPr lang="tr-TR"/>
          </a:p>
        </p:txBody>
      </p:sp>
      <p:sp>
        <p:nvSpPr>
          <p:cNvPr id="7" name="Slide Number Placeholder 6"/>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299EB5F9-A7DD-4490-B806-C5A38F4D031C}" type="datetime1">
              <a:rPr lang="tr-TR" smtClean="0"/>
            </a:fld>
            <a:endParaRPr lang="tr-TR"/>
          </a:p>
        </p:txBody>
      </p:sp>
      <p:sp>
        <p:nvSpPr>
          <p:cNvPr id="6" name="Footer Placeholder 5"/>
          <p:cNvSpPr>
            <a:spLocks noGrp="1"/>
          </p:cNvSpPr>
          <p:nvPr>
            <p:ph type="ftr" sz="quarter" idx="11"/>
          </p:nvPr>
        </p:nvSpPr>
        <p:spPr/>
        <p:txBody>
          <a:bodyPr/>
          <a:p>
            <a:r>
              <a:rPr lang="tr-TR"/>
              <a:t>08.05.2024</a:t>
            </a:r>
            <a:endParaRPr lang="tr-TR"/>
          </a:p>
        </p:txBody>
      </p:sp>
      <p:sp>
        <p:nvSpPr>
          <p:cNvPr id="7" name="Slide Number Placeholder 6"/>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21F13768-4BEF-499E-A58D-2EE1482CC70C}" type="datetime1">
              <a:rPr lang="tr-TR" smtClean="0"/>
            </a:fld>
            <a:endParaRPr lang="tr-T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r>
              <a:rPr lang="tr-TR"/>
              <a:t>08.05.2024</a:t>
            </a:r>
            <a:endParaRPr lang="tr-T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23A9A435-2C32-433A-BD8D-C975FEDAA330}" type="slidenum">
              <a:rPr lang="tr-TR" smtClean="0"/>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13.jpeg"/><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069724" y="4518923"/>
            <a:ext cx="3906795" cy="1141851"/>
          </a:xfrm>
          <a:noFill/>
        </p:spPr>
        <p:txBody>
          <a:bodyPr>
            <a:normAutofit fontScale="95000"/>
          </a:bodyPr>
          <a:lstStyle/>
          <a:p>
            <a:r>
              <a:rPr lang="tr-TR" sz="2000" b="1" dirty="0">
                <a:solidFill>
                  <a:srgbClr val="080808"/>
                </a:solidFill>
                <a:latin typeface="+mj-lt"/>
              </a:rPr>
              <a:t>ARAŞ. GÖR. DR. BERK AKGÖL</a:t>
            </a:r>
            <a:endParaRPr lang="tr-TR" sz="2000" b="1" dirty="0">
              <a:solidFill>
                <a:srgbClr val="080808"/>
              </a:solidFill>
              <a:latin typeface="+mj-lt"/>
            </a:endParaRPr>
          </a:p>
          <a:p>
            <a:r>
              <a:rPr lang="tr-TR" sz="2000" b="1" dirty="0">
                <a:solidFill>
                  <a:srgbClr val="080808"/>
                </a:solidFill>
                <a:latin typeface="+mj-lt"/>
              </a:rPr>
              <a:t>KTÜ TIP FAKÜLTESİ AİLE HEKİMLİĞİ ANABİLİM DALI</a:t>
            </a:r>
            <a:endParaRPr lang="tr-TR" sz="2000" b="1" dirty="0">
              <a:solidFill>
                <a:srgbClr val="080808"/>
              </a:solidFill>
              <a:latin typeface="+mj-lt"/>
            </a:endParaRPr>
          </a:p>
          <a:p>
            <a:endParaRPr lang="tr-TR" sz="2000" b="1" dirty="0">
              <a:solidFill>
                <a:srgbClr val="080808"/>
              </a:solidFill>
              <a:latin typeface="+mj-lt"/>
            </a:endParaRPr>
          </a:p>
        </p:txBody>
      </p:sp>
      <p:sp>
        <p:nvSpPr>
          <p:cNvPr id="2" name="Başlık 1"/>
          <p:cNvSpPr>
            <a:spLocks noGrp="1"/>
          </p:cNvSpPr>
          <p:nvPr>
            <p:ph type="ctrTitle"/>
          </p:nvPr>
        </p:nvSpPr>
        <p:spPr>
          <a:xfrm>
            <a:off x="2799484" y="1211150"/>
            <a:ext cx="6431030" cy="3113000"/>
          </a:xfrm>
          <a:noFill/>
        </p:spPr>
        <p:txBody>
          <a:bodyPr anchor="ctr">
            <a:noAutofit/>
          </a:bodyPr>
          <a:lstStyle/>
          <a:p>
            <a:r>
              <a:rPr lang="tr-TR" b="1" dirty="0">
                <a:solidFill>
                  <a:srgbClr val="080808"/>
                </a:solidFill>
                <a:latin typeface="+mn-lt"/>
              </a:rPr>
              <a:t>ÇOCUKLUK DÖNEMİ AŞI TAKVİMİ</a:t>
            </a:r>
            <a:endParaRPr lang="tr-TR" b="1" dirty="0">
              <a:solidFill>
                <a:srgbClr val="080808"/>
              </a:solidFill>
              <a:latin typeface="+mn-lt"/>
            </a:endParaRPr>
          </a:p>
        </p:txBody>
      </p:sp>
      <p:sp>
        <p:nvSpPr>
          <p:cNvPr id="4" name="Footer Placeholder 3"/>
          <p:cNvSpPr>
            <a:spLocks noGrp="1"/>
          </p:cNvSpPr>
          <p:nvPr>
            <p:ph type="ftr" sz="quarter" idx="3"/>
          </p:nvPr>
        </p:nvSpPr>
        <p:spPr/>
        <p:txBody>
          <a:bodyPr/>
          <a:p>
            <a:r>
              <a:rPr lang="tr-TR"/>
              <a:t>08.05.2024</a:t>
            </a:r>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t>AŞILARDA BULUNAN MADDELER</a:t>
            </a:r>
            <a:endParaRPr lang="en-US" sz="3200" b="1"/>
          </a:p>
        </p:txBody>
      </p:sp>
      <p:sp>
        <p:nvSpPr>
          <p:cNvPr id="3" name="Content Placeholder 2"/>
          <p:cNvSpPr>
            <a:spLocks noGrp="1"/>
          </p:cNvSpPr>
          <p:nvPr>
            <p:ph sz="half" idx="1"/>
          </p:nvPr>
        </p:nvSpPr>
        <p:spPr>
          <a:xfrm>
            <a:off x="609600" y="1174750"/>
            <a:ext cx="11249025" cy="5220335"/>
          </a:xfrm>
        </p:spPr>
        <p:txBody>
          <a:bodyPr/>
          <a:p>
            <a:r>
              <a:rPr lang="en-US" sz="2800" b="1"/>
              <a:t>Polisorbat 80</a:t>
            </a:r>
            <a:endParaRPr lang="en-US" sz="2800" b="1"/>
          </a:p>
          <a:p>
            <a:r>
              <a:rPr lang="en-US" sz="1800"/>
              <a:t>Enjeksiyon ya da infüzyonluk bazı ilaçların da içinde bulunmaktadır. Stabilizatördür.</a:t>
            </a:r>
            <a:endParaRPr lang="en-US" sz="1800"/>
          </a:p>
          <a:p>
            <a:endParaRPr lang="en-US" sz="1800"/>
          </a:p>
          <a:p>
            <a:r>
              <a:rPr lang="en-US" sz="2800" b="1"/>
              <a:t>Alüminyum Fosfat, Alüminyum Hidroksit</a:t>
            </a:r>
            <a:endParaRPr lang="en-US" sz="2800" b="1"/>
          </a:p>
          <a:p>
            <a:r>
              <a:rPr lang="en-US" sz="1800"/>
              <a:t>İçme sularında (şebeke, pet şişe), anti asitlerde (mide ilacı), maden suyunda, anne sütünde (40 mikrog/L), bebek mamalarında (225 mikrog/L). Bebeklerde günlük oral alınan güvenli alüminyum miktarı 1 mg/kg’dir.</a:t>
            </a:r>
            <a:endParaRPr lang="en-US" sz="1800"/>
          </a:p>
          <a:p>
            <a:r>
              <a:rPr lang="en-US" sz="1800"/>
              <a:t>Bir insana yaşamı boyunca uygulanan aşıların tamamının içindeki toplam alüminyum miktarı 4,25 mg’dır. DSÖ’nün belirlediği bu oran insan sağlığına zararı olmayacak kadar düşük düzeydedir.</a:t>
            </a:r>
            <a:endParaRPr lang="en-US" sz="1800"/>
          </a:p>
          <a:p>
            <a:endParaRPr lang="en-US" sz="1800"/>
          </a:p>
          <a:p>
            <a:r>
              <a:rPr lang="tr-TR" altLang="en-US" sz="2800" b="1"/>
              <a:t>Laktoz, Sükroz, Mannitol, Sorbitol, Maltoz</a:t>
            </a:r>
            <a:endParaRPr lang="tr-TR" altLang="en-US" sz="2000" b="1"/>
          </a:p>
          <a:p>
            <a:r>
              <a:rPr lang="tr-TR" altLang="en-US" sz="1800"/>
              <a:t>Şeker yapısında bileşenler olup protenik yapıların korunmasında ve ozmolar konsantrasyonun ayarlanmasında stabilizan olarak kullanılır. Tüm enjeksiyonluk ve infüzyonluk ilaçların yapısında bulunmaktadır.</a:t>
            </a:r>
            <a:endParaRPr lang="tr-TR" altLang="en-US" sz="18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sym typeface="+mn-ea"/>
              </a:rPr>
              <a:t>AŞILARDA BULUNAN MADDELER</a:t>
            </a:r>
            <a:endParaRPr lang="en-US" sz="3200" b="1"/>
          </a:p>
        </p:txBody>
      </p:sp>
      <p:sp>
        <p:nvSpPr>
          <p:cNvPr id="3" name="Content Placeholder 2"/>
          <p:cNvSpPr>
            <a:spLocks noGrp="1"/>
          </p:cNvSpPr>
          <p:nvPr>
            <p:ph sz="half" idx="1"/>
          </p:nvPr>
        </p:nvSpPr>
        <p:spPr>
          <a:xfrm>
            <a:off x="609600" y="1174750"/>
            <a:ext cx="11083925" cy="5070475"/>
          </a:xfrm>
        </p:spPr>
        <p:txBody>
          <a:bodyPr/>
          <a:p>
            <a:r>
              <a:rPr lang="en-US" sz="2800" b="1"/>
              <a:t>Thiomersal</a:t>
            </a:r>
            <a:endParaRPr lang="en-US" sz="2800" b="1"/>
          </a:p>
          <a:p>
            <a:r>
              <a:rPr lang="en-US" sz="1800"/>
              <a:t>Çok dozlu aşılarda kontaminasyonu</a:t>
            </a:r>
            <a:r>
              <a:rPr lang="tr-TR" altLang="en-US" sz="1800"/>
              <a:t> </a:t>
            </a:r>
            <a:r>
              <a:rPr lang="en-US" sz="1800"/>
              <a:t>önlemek amacıyla kullanılır. Etil cıva bileşiğidir (sodyum etil cıva salisilat). </a:t>
            </a:r>
            <a:endParaRPr lang="en-US" sz="1800"/>
          </a:p>
          <a:p>
            <a:endParaRPr lang="en-US" sz="1800"/>
          </a:p>
          <a:p>
            <a:r>
              <a:rPr lang="en-US" sz="1800"/>
              <a:t>DSÖ Aşı Güvenliği Genel Komitesi’nin (GACVS) 20-21 Haziran 2002’de yayımladığı raporda; etil cıvanın (thiomersal) vücutta yarılanma ömrünün bir haftadan daha kısa olduğu, ortalama 4-9 günde vücuttan sindirim sistemi yoluyla atıldığı, dolayısıyla diğer cıva bileşikleri gibi vücutta birikmesinin ve cıvaya bağlı bir takım kronik hastalıklara yol açmasının söz konusu olmadığı açıklanmıştır. Vücuttan atılımı güç olan metil cıva olup bu madde thiomersal içeriğinde bulunmamaktadır. </a:t>
            </a:r>
            <a:endParaRPr lang="en-US" sz="1800"/>
          </a:p>
          <a:p>
            <a:endParaRPr lang="en-US" sz="1800"/>
          </a:p>
          <a:p>
            <a:r>
              <a:rPr lang="en-US" sz="1800"/>
              <a:t>Thiomersal içeren aşıların kullanımı ile otizm başta olmak üzere bir takım kronik hastalıkların arttığı iddiaları üzerine bu ilişkiyi araştıran birçok bilimsel araştırma yapılmıştır. Bu çalışmalar sonucunda thiomersal ile otizm arasında herhangi bir ilişki saptanmamıştır. </a:t>
            </a:r>
            <a:endParaRPr lang="en-US" sz="18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609600" y="1174750"/>
            <a:ext cx="11156950" cy="4787900"/>
          </a:xfrm>
        </p:spPr>
        <p:txBody>
          <a:bodyPr/>
          <a:p>
            <a:r>
              <a:rPr lang="en-US" sz="2800" b="1">
                <a:sym typeface="+mn-ea"/>
              </a:rPr>
              <a:t>Thiomersal</a:t>
            </a:r>
            <a:endParaRPr lang="en-US" sz="2800" b="1">
              <a:sym typeface="+mn-ea"/>
            </a:endParaRPr>
          </a:p>
          <a:p>
            <a:r>
              <a:rPr lang="en-US" sz="1800"/>
              <a:t>DSÖ Aşı Güvenliği Küresel Danışma Komitesi’nin (GACVS) yaptığı ayrıntılı araştırmalar ışığında, Avrupa İlaç Ajansı (EMA) Patentli Tıbbi Ürünler Kurulu’nun (CPMP) Mart 2004’teki çalışmasında da thiomersal içeren aşılarla yapılan bağışıklama ile özel nörolojik gelişim bozuklukları arasında herhangi bir ilişki olmadığı bildirilmiştir.</a:t>
            </a:r>
            <a:endParaRPr lang="en-US" sz="1800"/>
          </a:p>
          <a:p>
            <a:endParaRPr lang="en-US" sz="1800"/>
          </a:p>
          <a:p>
            <a:r>
              <a:rPr lang="en-US" sz="1800"/>
              <a:t>Amerikan Bağımsız Sivil Ulusal Bilim Akademileri (NAS), İlaç Enstitüsünün (IOM) 2004’teki raporunda da otizm ile kızamık içeren aşılar ya da koruyucu olarak thiomersal içeren aşılar arasında bir bağlantı olmadığı ve tamamen rastlantısal olduğu sonucuna varılmış ve İlaç Enstitüsü (IOM) Başkanı Harvey V. Fineberg, 7 Ağustos 2005’te NBC televizyonunda yayımlanan mülakatında bir kez daha thiomersal ile otizm arasında ilişki bulunmadığını beyan etmiştir. Avrupa ülkelerinde ve diğer pek çok ülkede aşılarda koruyucu olarak thiomersal kullanımı devam etmektedir. Kızamık aşısının da SSPE ve otizmle herhangi bir ilişkisinin bulunmadığı, DSÖ Aşı Güvenliği Küresel Danışma Komitesi (GACVS) tarafından da deklare edilmiştir. Bu konuda Lancette dergisinde yayımlanan makale kaldırılmış ve yazan kişi meslekten men edilmiştir.</a:t>
            </a:r>
            <a:endParaRPr lang="en-US" sz="1800"/>
          </a:p>
        </p:txBody>
      </p:sp>
      <p:sp>
        <p:nvSpPr>
          <p:cNvPr id="5" name="Footer Placeholder 4"/>
          <p:cNvSpPr>
            <a:spLocks noGrp="1"/>
          </p:cNvSpPr>
          <p:nvPr>
            <p:ph type="ftr" sz="quarter" idx="11"/>
          </p:nvPr>
        </p:nvSpPr>
        <p:spPr/>
        <p:txBody>
          <a:bodyPr/>
          <a:p>
            <a:r>
              <a:rPr lang="tr-TR"/>
              <a:t>08.05.2024</a:t>
            </a:r>
            <a:endParaRPr lang="tr-TR"/>
          </a:p>
        </p:txBody>
      </p:sp>
      <p:sp>
        <p:nvSpPr>
          <p:cNvPr id="6" name="Text Box 5"/>
          <p:cNvSpPr txBox="1"/>
          <p:nvPr/>
        </p:nvSpPr>
        <p:spPr>
          <a:xfrm>
            <a:off x="814705" y="288290"/>
            <a:ext cx="10563225" cy="736600"/>
          </a:xfrm>
          <a:prstGeom prst="rect">
            <a:avLst/>
          </a:prstGeom>
          <a:noFill/>
        </p:spPr>
        <p:txBody>
          <a:bodyPr wrap="square" rtlCol="0">
            <a:noAutofit/>
          </a:bodyPr>
          <a:p>
            <a:r>
              <a:rPr lang="en-US" sz="3200" b="1">
                <a:sym typeface="+mn-ea"/>
              </a:rPr>
              <a:t>AŞILARDA BULUNAN MADDELER</a:t>
            </a:r>
            <a:endParaRPr lang="en-US" sz="3200" b="1"/>
          </a:p>
          <a:p>
            <a:endParaRPr lang="en-US" sz="3200" b="1">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t>AŞILARDA BULUNAN MADDELER</a:t>
            </a:r>
            <a:endParaRPr lang="en-US" sz="3200" b="1"/>
          </a:p>
        </p:txBody>
      </p:sp>
      <p:sp>
        <p:nvSpPr>
          <p:cNvPr id="3" name="Content Placeholder 2"/>
          <p:cNvSpPr>
            <a:spLocks noGrp="1"/>
          </p:cNvSpPr>
          <p:nvPr>
            <p:ph sz="half" idx="1"/>
          </p:nvPr>
        </p:nvSpPr>
        <p:spPr>
          <a:xfrm>
            <a:off x="609600" y="1174750"/>
            <a:ext cx="10972800" cy="4778375"/>
          </a:xfrm>
        </p:spPr>
        <p:txBody>
          <a:bodyPr/>
          <a:p>
            <a:r>
              <a:rPr lang="en-US" sz="2800" b="1"/>
              <a:t>Hanks Ortamı, L-Alanin, L-Arjinin Hidroklorür</a:t>
            </a:r>
            <a:endParaRPr lang="en-US" sz="2800" b="1"/>
          </a:p>
          <a:p>
            <a:r>
              <a:rPr lang="en-US" sz="1800"/>
              <a:t>Amino asitlerden oluşur.</a:t>
            </a:r>
            <a:endParaRPr lang="en-US" sz="1800"/>
          </a:p>
          <a:p>
            <a:endParaRPr lang="en-US" sz="1800"/>
          </a:p>
          <a:p>
            <a:r>
              <a:rPr lang="en-US" sz="2800" b="1"/>
              <a:t>Neomisin Sülfat, Eritromisin,Kanamisin, Polimiksin B</a:t>
            </a:r>
            <a:endParaRPr lang="en-US"/>
          </a:p>
          <a:p>
            <a:r>
              <a:rPr lang="en-US" sz="1800"/>
              <a:t>Üretim aşamasında eser miktarda kalıntı olarak bulunabilir. </a:t>
            </a:r>
            <a:endParaRPr lang="en-US" sz="1800"/>
          </a:p>
          <a:p>
            <a:endParaRPr lang="en-US" sz="1800"/>
          </a:p>
          <a:p>
            <a:r>
              <a:rPr lang="en-US" sz="2800" b="1"/>
              <a:t>Formaldehit</a:t>
            </a:r>
            <a:endParaRPr lang="en-US" sz="2800" b="1"/>
          </a:p>
          <a:p>
            <a:r>
              <a:rPr lang="en-US" sz="1800"/>
              <a:t>Üretim aşamasında eser miktarda kalıntı olarak bulunabilir.</a:t>
            </a:r>
            <a:endParaRPr lang="en-US" sz="18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t>AŞILARDA BULUNAN MADDELER</a:t>
            </a:r>
            <a:endParaRPr lang="en-US" sz="3200" b="1"/>
          </a:p>
        </p:txBody>
      </p:sp>
      <p:sp>
        <p:nvSpPr>
          <p:cNvPr id="3" name="Content Placeholder 2"/>
          <p:cNvSpPr>
            <a:spLocks noGrp="1"/>
          </p:cNvSpPr>
          <p:nvPr>
            <p:ph sz="half" idx="1"/>
          </p:nvPr>
        </p:nvSpPr>
        <p:spPr>
          <a:xfrm>
            <a:off x="609600" y="1174750"/>
            <a:ext cx="11165840" cy="4911725"/>
          </a:xfrm>
        </p:spPr>
        <p:txBody>
          <a:bodyPr/>
          <a:p>
            <a:r>
              <a:rPr lang="en-US" sz="2800" b="1"/>
              <a:t>Jelatin</a:t>
            </a:r>
            <a:endParaRPr lang="en-US" sz="2800" b="1"/>
          </a:p>
          <a:p>
            <a:r>
              <a:rPr lang="en-US" sz="1800"/>
              <a:t>Aşıyı sıcaklık değişikliklerine karşı korumak amacıyla kullanılan bitkisel veya hayvansal kaynaklı bileşendir. </a:t>
            </a:r>
            <a:endParaRPr lang="en-US" sz="1800"/>
          </a:p>
          <a:p>
            <a:r>
              <a:rPr lang="en-US" sz="1800"/>
              <a:t>T.C. Sağlık Bakanlığının kullandığı aşılarda sığır jelatini bulunabilmekle birlikte mevcut COVID-19 aşısında jelatin bulunmamaktadır.</a:t>
            </a:r>
            <a:endParaRPr lang="en-US" sz="1800"/>
          </a:p>
          <a:p>
            <a:r>
              <a:rPr lang="en-US" sz="2800" b="1"/>
              <a:t>Sodyum Klorür, Süksinik Asit, Trometamol, Sodyum Hidroksit, Sodyum Borat, Monopotasyum Fosfat,Disodyum Fosfat, Aminoasit Çözeltisi, Laktolbumin Hidrolizat</a:t>
            </a:r>
            <a:endParaRPr lang="en-US" sz="2800" b="1"/>
          </a:p>
          <a:p>
            <a:r>
              <a:rPr lang="en-US" sz="1800"/>
              <a:t>Tamponlayıcı (stabilizan) maddelerdir.</a:t>
            </a:r>
            <a:endParaRPr lang="en-US" sz="18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sz="3200" b="1"/>
              <a:t>AŞILARIN SAKLANMASI SOĞUK ZİNCİR</a:t>
            </a:r>
            <a:endParaRPr lang="tr-TR" altLang="en-US" sz="3200" b="1"/>
          </a:p>
        </p:txBody>
      </p:sp>
      <p:sp>
        <p:nvSpPr>
          <p:cNvPr id="3" name="Content Placeholder 2"/>
          <p:cNvSpPr>
            <a:spLocks noGrp="1"/>
          </p:cNvSpPr>
          <p:nvPr>
            <p:ph sz="half" idx="1"/>
          </p:nvPr>
        </p:nvSpPr>
        <p:spPr/>
        <p:txBody>
          <a:bodyPr/>
          <a:p>
            <a:r>
              <a:rPr lang="en-US" sz="1800"/>
              <a:t>Genellikle +2 / +8 derece arasında saklanması önerilse de her aşının kendine özgü saklanma koşulları vardır. </a:t>
            </a:r>
            <a:endParaRPr lang="en-US" sz="1800"/>
          </a:p>
          <a:p>
            <a:r>
              <a:rPr lang="en-US" sz="1800"/>
              <a:t>Bazı aşılar dondurulabilirken,</a:t>
            </a:r>
            <a:r>
              <a:rPr lang="tr-TR" altLang="en-US" sz="1800"/>
              <a:t> </a:t>
            </a:r>
            <a:r>
              <a:rPr lang="en-US" sz="1800"/>
              <a:t>bazıları için hem sıcaklık hem de ışık açısından özel saklama koşulları gerekir.</a:t>
            </a:r>
            <a:endParaRPr lang="en-US" sz="1800"/>
          </a:p>
          <a:p>
            <a:r>
              <a:rPr lang="en-US" sz="1800"/>
              <a:t>BU AŞILARI ASLA DONDURMAYINIZ !</a:t>
            </a:r>
            <a:endParaRPr lang="en-US" sz="1800"/>
          </a:p>
          <a:p>
            <a:r>
              <a:rPr lang="en-US" sz="1800"/>
              <a:t>DaBT</a:t>
            </a:r>
            <a:endParaRPr lang="en-US" sz="1800"/>
          </a:p>
          <a:p>
            <a:r>
              <a:rPr lang="en-US" sz="1800"/>
              <a:t>DaBT-HiB-IPA</a:t>
            </a:r>
            <a:endParaRPr lang="en-US" sz="1800"/>
          </a:p>
          <a:p>
            <a:r>
              <a:rPr lang="en-US" sz="1800"/>
              <a:t>Hepatit B</a:t>
            </a:r>
            <a:endParaRPr lang="en-US" sz="1800"/>
          </a:p>
          <a:p>
            <a:r>
              <a:rPr lang="en-US" sz="1800"/>
              <a:t>HiB (sıvı)</a:t>
            </a:r>
            <a:endParaRPr lang="en-US" sz="1800"/>
          </a:p>
          <a:p>
            <a:r>
              <a:rPr lang="en-US" sz="1800"/>
              <a:t>İnaktive Poilovirüs (IPA)</a:t>
            </a:r>
            <a:endParaRPr lang="en-US" sz="1800"/>
          </a:p>
          <a:p>
            <a:r>
              <a:rPr lang="en-US" sz="1800"/>
              <a:t>Influenza</a:t>
            </a:r>
            <a:endParaRPr lang="en-US" sz="1800"/>
          </a:p>
          <a:p>
            <a:r>
              <a:rPr lang="en-US" sz="1800"/>
              <a:t>Pnömokok</a:t>
            </a:r>
            <a:endParaRPr lang="en-US" sz="1800"/>
          </a:p>
          <a:p>
            <a:r>
              <a:rPr lang="en-US" sz="1800"/>
              <a:t>Tetanoz, DT, Td</a:t>
            </a:r>
            <a:endParaRPr lang="en-US" sz="1800"/>
          </a:p>
        </p:txBody>
      </p:sp>
      <p:sp>
        <p:nvSpPr>
          <p:cNvPr id="5" name="Footer Placeholder 4"/>
          <p:cNvSpPr>
            <a:spLocks noGrp="1"/>
          </p:cNvSpPr>
          <p:nvPr>
            <p:ph type="ftr" sz="quarter" idx="11"/>
          </p:nvPr>
        </p:nvSpPr>
        <p:spPr/>
        <p:txBody>
          <a:bodyPr/>
          <a:p>
            <a:r>
              <a:rPr lang="tr-TR"/>
              <a:t>08.05.2024</a:t>
            </a:r>
            <a:endParaRPr lang="tr-TR"/>
          </a:p>
        </p:txBody>
      </p:sp>
      <p:pic>
        <p:nvPicPr>
          <p:cNvPr id="6" name="Content Placeholder 5"/>
          <p:cNvPicPr>
            <a:picLocks noChangeAspect="1"/>
          </p:cNvPicPr>
          <p:nvPr>
            <p:ph sz="half" idx="2"/>
          </p:nvPr>
        </p:nvPicPr>
        <p:blipFill>
          <a:blip r:embed="rId1"/>
          <a:stretch>
            <a:fillRect/>
          </a:stretch>
        </p:blipFill>
        <p:spPr>
          <a:xfrm>
            <a:off x="5918200" y="1092835"/>
            <a:ext cx="5273675" cy="2192020"/>
          </a:xfrm>
          <a:prstGeom prst="rect">
            <a:avLst/>
          </a:prstGeom>
        </p:spPr>
      </p:pic>
      <p:sp>
        <p:nvSpPr>
          <p:cNvPr id="7" name="Text Box 6"/>
          <p:cNvSpPr txBox="1"/>
          <p:nvPr/>
        </p:nvSpPr>
        <p:spPr>
          <a:xfrm>
            <a:off x="5918200" y="3495040"/>
            <a:ext cx="5451475" cy="1536700"/>
          </a:xfrm>
          <a:prstGeom prst="rect">
            <a:avLst/>
          </a:prstGeom>
          <a:noFill/>
        </p:spPr>
        <p:txBody>
          <a:bodyPr wrap="square" rtlCol="0" anchor="t">
            <a:noAutofit/>
          </a:bodyPr>
          <a:p>
            <a:r>
              <a:rPr lang="en-US"/>
              <a:t>Bazı aşılar ışığa maruz kaldıklarında etkinliklerini yitirirler.</a:t>
            </a:r>
            <a:endParaRPr lang="en-US"/>
          </a:p>
          <a:p>
            <a:r>
              <a:rPr lang="en-US"/>
              <a:t>Bu tür aşılar depolama ve ulaştırma sırasında ya koyu</a:t>
            </a:r>
            <a:r>
              <a:rPr lang="tr-TR" altLang="en-US"/>
              <a:t> </a:t>
            </a:r>
            <a:r>
              <a:rPr lang="en-US"/>
              <a:t>renkli şişelerde ya da ikinci bir ambalaj içinde saklanmalıdır. </a:t>
            </a:r>
            <a:endParaRPr lang="en-US"/>
          </a:p>
          <a:p>
            <a:r>
              <a:rPr lang="en-US"/>
              <a:t>Hem ısı hem de ışığa duyarlı aşılar BCG ve KKK’dır.</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5" name="Footer Placeholder 4"/>
          <p:cNvSpPr>
            <a:spLocks noGrp="1"/>
          </p:cNvSpPr>
          <p:nvPr>
            <p:ph type="ftr" sz="quarter" idx="11"/>
          </p:nvPr>
        </p:nvSpPr>
        <p:spPr/>
        <p:txBody>
          <a:bodyPr/>
          <a:p>
            <a:r>
              <a:rPr lang="tr-TR"/>
              <a:t>08.05.2024</a:t>
            </a:r>
            <a:endParaRPr lang="tr-TR"/>
          </a:p>
        </p:txBody>
      </p:sp>
      <p:sp>
        <p:nvSpPr>
          <p:cNvPr id="7" name="Content Placeholder 6"/>
          <p:cNvSpPr/>
          <p:nvPr>
            <p:ph sz="half" idx="1"/>
          </p:nvPr>
        </p:nvSpPr>
        <p:spPr/>
        <p:txBody>
          <a:bodyPr/>
          <a:p>
            <a:endParaRPr lang="en-US"/>
          </a:p>
        </p:txBody>
      </p:sp>
      <p:pic>
        <p:nvPicPr>
          <p:cNvPr id="12" name="Content Placeholder 11"/>
          <p:cNvPicPr>
            <a:picLocks noChangeAspect="1"/>
          </p:cNvPicPr>
          <p:nvPr>
            <p:ph sz="half" idx="2"/>
          </p:nvPr>
        </p:nvPicPr>
        <p:blipFill>
          <a:blip r:embed="rId1"/>
          <a:stretch>
            <a:fillRect/>
          </a:stretch>
        </p:blipFill>
        <p:spPr>
          <a:xfrm>
            <a:off x="3898265" y="0"/>
            <a:ext cx="4725035" cy="68313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sp>
        <p:nvSpPr>
          <p:cNvPr id="5" name="Footer Placeholder 4"/>
          <p:cNvSpPr>
            <a:spLocks noGrp="1"/>
          </p:cNvSpPr>
          <p:nvPr>
            <p:ph type="ftr" sz="quarter" idx="11"/>
          </p:nvPr>
        </p:nvSpPr>
        <p:spPr/>
        <p:txBody>
          <a:bodyPr/>
          <a:p>
            <a:r>
              <a:rPr lang="tr-TR"/>
              <a:t>08.05.2024</a:t>
            </a:r>
            <a:endParaRPr lang="tr-TR"/>
          </a:p>
        </p:txBody>
      </p:sp>
      <p:pic>
        <p:nvPicPr>
          <p:cNvPr id="6" name="Content Placeholder 5"/>
          <p:cNvPicPr>
            <a:picLocks noChangeAspect="1"/>
          </p:cNvPicPr>
          <p:nvPr>
            <p:ph idx="1"/>
          </p:nvPr>
        </p:nvPicPr>
        <p:blipFill>
          <a:blip r:embed="rId1"/>
          <a:stretch>
            <a:fillRect/>
          </a:stretch>
        </p:blipFill>
        <p:spPr>
          <a:xfrm>
            <a:off x="-113665" y="0"/>
            <a:ext cx="12305665"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t>HEPATİT A AŞISI</a:t>
            </a:r>
            <a:endParaRPr lang="en-US" sz="3200" b="1"/>
          </a:p>
        </p:txBody>
      </p:sp>
      <p:sp>
        <p:nvSpPr>
          <p:cNvPr id="3" name="Content Placeholder 2"/>
          <p:cNvSpPr>
            <a:spLocks noGrp="1"/>
          </p:cNvSpPr>
          <p:nvPr>
            <p:ph sz="half" idx="1"/>
          </p:nvPr>
        </p:nvSpPr>
        <p:spPr/>
        <p:txBody>
          <a:bodyPr/>
          <a:p>
            <a:r>
              <a:rPr lang="en-US" sz="1800"/>
              <a:t>Hepatit A hastalığının etkeni, bir RNA virüsü olan pikornavirüstür.</a:t>
            </a:r>
            <a:endParaRPr lang="en-US" sz="1800"/>
          </a:p>
          <a:p>
            <a:endParaRPr lang="en-US" sz="1800"/>
          </a:p>
          <a:p>
            <a:r>
              <a:rPr lang="en-US" sz="1800"/>
              <a:t>Hastalığın tek kaynağı, insandır. Hasta / enfekte insan,semptomların başlangıcından 2 hafta önce ve 1 hafta</a:t>
            </a:r>
            <a:r>
              <a:rPr lang="tr-TR" altLang="en-US" sz="1800"/>
              <a:t> </a:t>
            </a:r>
            <a:r>
              <a:rPr lang="en-US" sz="1800"/>
              <a:t>sonra bulaştırıcıdır</a:t>
            </a:r>
            <a:r>
              <a:rPr lang="tr-TR" altLang="en-US" sz="1800"/>
              <a:t>.</a:t>
            </a:r>
            <a:endParaRPr lang="tr-TR" altLang="en-US" sz="1800"/>
          </a:p>
          <a:p>
            <a:endParaRPr lang="en-US" sz="1800"/>
          </a:p>
          <a:p>
            <a:r>
              <a:rPr lang="en-US" sz="1800"/>
              <a:t>Bulaş esas olarak, fekal-oral yolla olur.</a:t>
            </a:r>
            <a:endParaRPr lang="en-US" sz="1800"/>
          </a:p>
          <a:p>
            <a:endParaRPr lang="en-US" sz="1800"/>
          </a:p>
          <a:p>
            <a:r>
              <a:rPr lang="en-US" sz="1800"/>
              <a:t>İnaktif aşı</a:t>
            </a:r>
            <a:endParaRPr lang="en-US" sz="1800"/>
          </a:p>
          <a:p>
            <a:endParaRPr lang="en-US" sz="1800"/>
          </a:p>
          <a:p>
            <a:r>
              <a:rPr lang="en-US" sz="1800"/>
              <a:t>Tek doz içeren şırıngalı flakon</a:t>
            </a:r>
            <a:endParaRPr lang="en-US" sz="1800"/>
          </a:p>
          <a:p>
            <a:endParaRPr lang="en-US" sz="1800"/>
          </a:p>
          <a:p>
            <a:r>
              <a:rPr lang="en-US" sz="1800"/>
              <a:t>Dondurulmamalıdır. Donmuş ise atılmalıdır</a:t>
            </a:r>
            <a:endParaRPr lang="en-US" sz="1800"/>
          </a:p>
          <a:p>
            <a:endParaRPr lang="en-US" sz="1800"/>
          </a:p>
        </p:txBody>
      </p:sp>
      <p:sp>
        <p:nvSpPr>
          <p:cNvPr id="4" name="Content Placeholder 3"/>
          <p:cNvSpPr>
            <a:spLocks noGrp="1"/>
          </p:cNvSpPr>
          <p:nvPr>
            <p:ph sz="half" idx="2"/>
          </p:nvPr>
        </p:nvSpPr>
        <p:spPr/>
        <p:txBody>
          <a:bodyPr/>
          <a:p>
            <a:r>
              <a:rPr lang="tr-TR" altLang="en-US" sz="1800">
                <a:sym typeface="+mn-ea"/>
              </a:rPr>
              <a:t>İ</a:t>
            </a:r>
            <a:r>
              <a:rPr lang="en-US" sz="1800">
                <a:sym typeface="+mn-ea"/>
              </a:rPr>
              <a:t>ntramusküler</a:t>
            </a:r>
            <a:endParaRPr lang="en-US" sz="1800">
              <a:sym typeface="+mn-ea"/>
            </a:endParaRPr>
          </a:p>
          <a:p>
            <a:endParaRPr lang="en-US" sz="1800"/>
          </a:p>
          <a:p>
            <a:r>
              <a:rPr lang="en-US" sz="1800">
                <a:sym typeface="+mn-ea"/>
              </a:rPr>
              <a:t>VAQTA (Merck), HAVRİX, AVAXİM</a:t>
            </a:r>
            <a:endParaRPr lang="en-US" sz="1800"/>
          </a:p>
          <a:p>
            <a:endParaRPr lang="en-US" sz="1800"/>
          </a:p>
          <a:p>
            <a:r>
              <a:rPr lang="en-US" sz="1800" b="1"/>
              <a:t>2 doz. İki aşı arasında 6-12. ay olmalıdır.</a:t>
            </a:r>
            <a:endParaRPr lang="en-US" sz="1800" b="1"/>
          </a:p>
          <a:p>
            <a:endParaRPr lang="en-US" sz="1800" b="1"/>
          </a:p>
          <a:p>
            <a:r>
              <a:rPr lang="en-US" sz="1800" b="1"/>
              <a:t>1. doz, 18. ayın sonunda</a:t>
            </a:r>
            <a:endParaRPr lang="en-US" sz="1800" b="1"/>
          </a:p>
          <a:p>
            <a:r>
              <a:rPr lang="en-US" sz="1800" b="1"/>
              <a:t>2. doz, 24. ayın sonund</a:t>
            </a:r>
            <a:r>
              <a:rPr lang="tr-TR" altLang="en-US" sz="1800" b="1"/>
              <a:t>a</a:t>
            </a:r>
            <a:endParaRPr lang="tr-TR" altLang="en-US" sz="1800" b="1"/>
          </a:p>
          <a:p>
            <a:endParaRPr lang="tr-TR" altLang="en-US" sz="1800"/>
          </a:p>
          <a:p>
            <a:r>
              <a:rPr lang="tr-TR" altLang="en-US" sz="1800"/>
              <a:t>Neomisine anaflaktik reaksiyonu olanlara aşı uygulanmaz</a:t>
            </a:r>
            <a:endParaRPr lang="tr-TR" altLang="en-US" sz="18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t>HEPATİT B AŞISI</a:t>
            </a:r>
            <a:endParaRPr lang="en-US" sz="3200" b="1"/>
          </a:p>
        </p:txBody>
      </p:sp>
      <p:sp>
        <p:nvSpPr>
          <p:cNvPr id="3" name="Content Placeholder 2"/>
          <p:cNvSpPr>
            <a:spLocks noGrp="1"/>
          </p:cNvSpPr>
          <p:nvPr>
            <p:ph sz="half" idx="1"/>
          </p:nvPr>
        </p:nvSpPr>
        <p:spPr/>
        <p:txBody>
          <a:bodyPr/>
          <a:p>
            <a:r>
              <a:rPr lang="en-US" sz="1800"/>
              <a:t>HBV: Hepadnaviridae familyasından bir virüs (DNA virüsü)</a:t>
            </a:r>
            <a:endParaRPr lang="en-US" sz="1800"/>
          </a:p>
          <a:p>
            <a:r>
              <a:rPr lang="tr-TR" altLang="en-US" sz="1800"/>
              <a:t>En temel bulaşma kan, cinsel ilişki yolu ve perinatal geçiştir.</a:t>
            </a:r>
            <a:endParaRPr lang="tr-TR" altLang="en-US" sz="1800"/>
          </a:p>
          <a:p>
            <a:r>
              <a:rPr lang="tr-TR" altLang="en-US" sz="1800"/>
              <a:t>Hepatit B etkeni çok bulaşıcıdır, örneğin HIV ile karşılaştırıldığında 50-100 kat daha bulaşıcıdır.</a:t>
            </a:r>
            <a:endParaRPr lang="tr-TR" altLang="en-US" sz="1800"/>
          </a:p>
          <a:p>
            <a:r>
              <a:rPr lang="tr-TR" altLang="en-US" sz="1800"/>
              <a:t>Rekombinant aşı</a:t>
            </a:r>
            <a:endParaRPr lang="tr-TR" altLang="en-US" sz="1800"/>
          </a:p>
          <a:p>
            <a:r>
              <a:rPr lang="tr-TR" altLang="en-US" sz="1800"/>
              <a:t>Tek doz içeren şırıngalı flakon</a:t>
            </a:r>
            <a:endParaRPr lang="tr-TR" altLang="en-US" sz="1800"/>
          </a:p>
          <a:p>
            <a:r>
              <a:rPr lang="tr-TR" altLang="en-US" sz="1800"/>
              <a:t>Dondurulmamalı</a:t>
            </a:r>
            <a:endParaRPr lang="tr-TR" altLang="en-US" sz="1800"/>
          </a:p>
          <a:p>
            <a:r>
              <a:rPr lang="tr-TR" altLang="en-US" sz="1800"/>
              <a:t>İntramusküler</a:t>
            </a:r>
            <a:endParaRPr lang="tr-TR" altLang="en-US" sz="1800"/>
          </a:p>
          <a:p>
            <a:r>
              <a:rPr lang="tr-TR" altLang="en-US" sz="1800"/>
              <a:t>Piyasa adı: Euvax B (Berk İlaç), Engerix B, Genhevac B</a:t>
            </a:r>
            <a:endParaRPr lang="tr-TR" altLang="en-US" sz="1800"/>
          </a:p>
        </p:txBody>
      </p:sp>
      <p:sp>
        <p:nvSpPr>
          <p:cNvPr id="4" name="Content Placeholder 3"/>
          <p:cNvSpPr>
            <a:spLocks noGrp="1"/>
          </p:cNvSpPr>
          <p:nvPr>
            <p:ph sz="half" idx="2"/>
          </p:nvPr>
        </p:nvSpPr>
        <p:spPr/>
        <p:txBody>
          <a:bodyPr/>
          <a:p>
            <a:r>
              <a:rPr lang="en-US" sz="1800" b="1"/>
              <a:t>0, 1, 6 ay şeması ile 3 doz</a:t>
            </a:r>
            <a:endParaRPr lang="en-US" sz="1800" b="1"/>
          </a:p>
          <a:p>
            <a:r>
              <a:rPr lang="en-US" sz="1800"/>
              <a:t>Dozlar arası minimum süreler:</a:t>
            </a:r>
            <a:endParaRPr lang="en-US" sz="1800"/>
          </a:p>
          <a:p>
            <a:r>
              <a:rPr lang="en-US" sz="1800"/>
              <a:t>•	 1. doz ile 2. doz arasında en az 4 hafta</a:t>
            </a:r>
            <a:endParaRPr lang="en-US" sz="1800"/>
          </a:p>
          <a:p>
            <a:r>
              <a:rPr lang="en-US" sz="1800"/>
              <a:t>•	 2. doz ile 3. doz arasında en az 8 hafta</a:t>
            </a:r>
            <a:endParaRPr lang="en-US" sz="1800"/>
          </a:p>
          <a:p>
            <a:r>
              <a:rPr lang="en-US" sz="1800"/>
              <a:t>•	 1. doz ile 3. doz arasında en az 4 ay. </a:t>
            </a:r>
            <a:endParaRPr lang="en-US" sz="1800"/>
          </a:p>
          <a:p>
            <a:r>
              <a:rPr lang="en-US" sz="1800"/>
              <a:t>•	 Yenidoğan bebekler 6. aylarını</a:t>
            </a:r>
            <a:r>
              <a:rPr lang="tr-TR" altLang="en-US" sz="1800"/>
              <a:t> </a:t>
            </a:r>
            <a:r>
              <a:rPr lang="en-US" sz="1800"/>
              <a:t>doldurmadan (180 gün)</a:t>
            </a:r>
            <a:r>
              <a:rPr lang="tr-TR" altLang="en-US" sz="1800"/>
              <a:t> </a:t>
            </a:r>
            <a:r>
              <a:rPr lang="en-US" sz="1800"/>
              <a:t>son doz uygulanmaz.</a:t>
            </a:r>
            <a:endParaRPr lang="en-US" sz="1800"/>
          </a:p>
          <a:p>
            <a:endParaRPr lang="en-US" sz="18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a:t>                            </a:t>
            </a:r>
            <a:r>
              <a:rPr lang="tr-TR" sz="4000" b="1" dirty="0">
                <a:solidFill>
                  <a:schemeClr val="tx1"/>
                </a:solidFill>
                <a:effectLst>
                  <a:outerShdw blurRad="38100" dist="19050" dir="2700000" algn="tl" rotWithShape="0">
                    <a:schemeClr val="dk1">
                      <a:alpha val="40000"/>
                    </a:schemeClr>
                  </a:outerShdw>
                </a:effectLst>
                <a:latin typeface="+mn-lt"/>
              </a:rPr>
              <a:t>SUNUM PLANI</a:t>
            </a:r>
            <a:endParaRPr lang="tr-TR" sz="4000" b="1" dirty="0">
              <a:solidFill>
                <a:schemeClr val="tx1"/>
              </a:solidFill>
              <a:effectLst>
                <a:outerShdw blurRad="38100" dist="19050" dir="2700000" algn="tl" rotWithShape="0">
                  <a:schemeClr val="dk1">
                    <a:alpha val="40000"/>
                  </a:schemeClr>
                </a:outerShdw>
              </a:effectLst>
              <a:latin typeface="+mn-lt"/>
            </a:endParaRPr>
          </a:p>
        </p:txBody>
      </p:sp>
      <p:sp>
        <p:nvSpPr>
          <p:cNvPr id="3" name="İçerik Yer Tutucusu 2"/>
          <p:cNvSpPr>
            <a:spLocks noGrp="1"/>
          </p:cNvSpPr>
          <p:nvPr>
            <p:ph idx="1"/>
          </p:nvPr>
        </p:nvSpPr>
        <p:spPr/>
        <p:txBody>
          <a:bodyPr>
            <a:normAutofit lnSpcReduction="10000"/>
          </a:bodyPr>
          <a:lstStyle/>
          <a:p>
            <a:pPr marL="0" indent="0" algn="l">
              <a:buFont typeface="Wingdings" panose="05000000000000000000" pitchFamily="2" charset="2"/>
              <a:buNone/>
            </a:pPr>
            <a:r>
              <a:rPr lang="en-US">
                <a:sym typeface="+mn-ea"/>
              </a:rPr>
              <a:t>■ </a:t>
            </a:r>
            <a:r>
              <a:rPr lang="tr-TR" dirty="0" smtClean="0">
                <a:latin typeface="Times New Roman" panose="02020603050405020304" pitchFamily="18" charset="0"/>
                <a:cs typeface="Times New Roman" panose="02020603050405020304" pitchFamily="18" charset="0"/>
                <a:sym typeface="+mn-ea"/>
              </a:rPr>
              <a:t>Amaç</a:t>
            </a:r>
            <a:endParaRPr lang="en-US">
              <a:sym typeface="+mn-ea"/>
            </a:endParaRPr>
          </a:p>
          <a:p>
            <a:pPr marL="0" indent="0" algn="l">
              <a:buFont typeface="Wingdings" panose="05000000000000000000" pitchFamily="2" charset="2"/>
              <a:buNone/>
            </a:pPr>
            <a:r>
              <a:rPr lang="en-US">
                <a:sym typeface="+mn-ea"/>
              </a:rPr>
              <a:t>■ </a:t>
            </a:r>
            <a:r>
              <a:rPr lang="tr-TR" dirty="0" smtClean="0">
                <a:latin typeface="Times New Roman" panose="02020603050405020304" pitchFamily="18" charset="0"/>
                <a:cs typeface="Times New Roman" panose="02020603050405020304" pitchFamily="18" charset="0"/>
                <a:sym typeface="+mn-ea"/>
              </a:rPr>
              <a:t>Aşı Tipleri</a:t>
            </a:r>
            <a:endParaRPr lang="tr-TR" dirty="0" smtClean="0">
              <a:latin typeface="Times New Roman" panose="02020603050405020304" pitchFamily="18" charset="0"/>
              <a:cs typeface="Times New Roman" panose="02020603050405020304" pitchFamily="18" charset="0"/>
              <a:sym typeface="+mn-ea"/>
            </a:endParaRPr>
          </a:p>
          <a:p>
            <a:pPr marL="0" indent="0" algn="l">
              <a:buFont typeface="Wingdings" panose="05000000000000000000" pitchFamily="2" charset="2"/>
              <a:buNone/>
            </a:pPr>
            <a:r>
              <a:rPr lang="en-US">
                <a:sym typeface="+mn-ea"/>
              </a:rPr>
              <a:t>■ </a:t>
            </a:r>
            <a:r>
              <a:rPr lang="tr-TR" altLang="en-US">
                <a:latin typeface="Times New Roman" panose="02020603050405020304" pitchFamily="18" charset="0"/>
                <a:cs typeface="Times New Roman" panose="02020603050405020304" pitchFamily="18" charset="0"/>
                <a:sym typeface="+mn-ea"/>
              </a:rPr>
              <a:t>Aşılarda Bulunan Maddeler</a:t>
            </a:r>
            <a:endParaRPr lang="tr-TR" sz="2220" dirty="0" smtClean="0">
              <a:solidFill>
                <a:schemeClr val="tx1"/>
              </a:solidFill>
              <a:latin typeface="Times New Roman" panose="02020603050405020304" pitchFamily="18" charset="0"/>
              <a:cs typeface="Times New Roman" panose="02020603050405020304" pitchFamily="18" charset="0"/>
            </a:endParaRPr>
          </a:p>
          <a:p>
            <a:pPr marL="0" indent="0" algn="l">
              <a:buFont typeface="Wingdings" panose="05000000000000000000" pitchFamily="2" charset="2"/>
              <a:buNone/>
            </a:pPr>
            <a:r>
              <a:rPr lang="en-US">
                <a:sym typeface="+mn-ea"/>
              </a:rPr>
              <a:t>■ </a:t>
            </a:r>
            <a:r>
              <a:rPr lang="tr-TR" dirty="0" smtClean="0">
                <a:latin typeface="Times New Roman" panose="02020603050405020304" pitchFamily="18" charset="0"/>
                <a:cs typeface="Times New Roman" panose="02020603050405020304" pitchFamily="18" charset="0"/>
                <a:sym typeface="+mn-ea"/>
              </a:rPr>
              <a:t>Aşıların Saklanması ve Soğuk Zincir</a:t>
            </a:r>
            <a:endParaRPr lang="tr-TR" dirty="0" smtClean="0">
              <a:solidFill>
                <a:schemeClr val="tx1"/>
              </a:solidFill>
              <a:latin typeface="Times New Roman" panose="02020603050405020304" pitchFamily="18" charset="0"/>
              <a:cs typeface="Times New Roman" panose="02020603050405020304" pitchFamily="18" charset="0"/>
            </a:endParaRPr>
          </a:p>
          <a:p>
            <a:pPr marL="0" indent="0" algn="l">
              <a:buFont typeface="Wingdings" panose="05000000000000000000" pitchFamily="2" charset="2"/>
              <a:buNone/>
            </a:pPr>
            <a:r>
              <a:rPr lang="en-US">
                <a:sym typeface="+mn-ea"/>
              </a:rPr>
              <a:t>■ </a:t>
            </a:r>
            <a:r>
              <a:rPr lang="tr-TR" dirty="0" smtClean="0">
                <a:latin typeface="Times New Roman" panose="02020603050405020304" pitchFamily="18" charset="0"/>
                <a:cs typeface="Times New Roman" panose="02020603050405020304" pitchFamily="18" charset="0"/>
                <a:sym typeface="+mn-ea"/>
              </a:rPr>
              <a:t>Ulusal Aşı Takvimi </a:t>
            </a:r>
            <a:endParaRPr lang="tr-TR" dirty="0" smtClean="0">
              <a:solidFill>
                <a:schemeClr val="tx1"/>
              </a:solidFill>
              <a:latin typeface="Times New Roman" panose="02020603050405020304" pitchFamily="18" charset="0"/>
              <a:cs typeface="Times New Roman" panose="02020603050405020304" pitchFamily="18" charset="0"/>
            </a:endParaRPr>
          </a:p>
          <a:p>
            <a:pPr marL="0" indent="0" algn="l">
              <a:buFont typeface="Wingdings" panose="05000000000000000000" pitchFamily="2" charset="2"/>
              <a:buNone/>
            </a:pPr>
            <a:r>
              <a:rPr lang="en-US">
                <a:sym typeface="+mn-ea"/>
              </a:rPr>
              <a:t>■ </a:t>
            </a:r>
            <a:r>
              <a:rPr lang="tr-TR" dirty="0" smtClean="0">
                <a:latin typeface="Times New Roman" panose="02020603050405020304" pitchFamily="18" charset="0"/>
                <a:cs typeface="Times New Roman" panose="02020603050405020304" pitchFamily="18" charset="0"/>
                <a:sym typeface="+mn-ea"/>
              </a:rPr>
              <a:t>Aşılar Hakkında Bilgiler</a:t>
            </a:r>
            <a:endParaRPr lang="tr-TR" dirty="0" smtClean="0">
              <a:latin typeface="Times New Roman" panose="02020603050405020304" pitchFamily="18" charset="0"/>
              <a:cs typeface="Times New Roman" panose="02020603050405020304" pitchFamily="18" charset="0"/>
              <a:sym typeface="+mn-ea"/>
            </a:endParaRPr>
          </a:p>
          <a:p>
            <a:pPr marL="0" indent="0" algn="l">
              <a:buFont typeface="Wingdings" panose="05000000000000000000" pitchFamily="2" charset="2"/>
              <a:buNone/>
            </a:pPr>
            <a:r>
              <a:rPr lang="en-US">
                <a:sym typeface="+mn-ea"/>
              </a:rPr>
              <a:t>■ </a:t>
            </a:r>
            <a:r>
              <a:rPr lang="en-US">
                <a:latin typeface="Times New Roman" panose="02020603050405020304" pitchFamily="18" charset="0"/>
                <a:cs typeface="Times New Roman" panose="02020603050405020304" pitchFamily="18" charset="0"/>
                <a:sym typeface="+mn-ea"/>
              </a:rPr>
              <a:t>E</a:t>
            </a:r>
            <a:r>
              <a:rPr lang="tr-TR">
                <a:latin typeface="Times New Roman" panose="02020603050405020304" pitchFamily="18" charset="0"/>
                <a:cs typeface="Times New Roman" panose="02020603050405020304" pitchFamily="18" charset="0"/>
                <a:sym typeface="+mn-ea"/>
              </a:rPr>
              <a:t>ksik Aşılı Çocuklara Yaklaşım</a:t>
            </a:r>
            <a:endParaRPr lang="tr-TR">
              <a:latin typeface="Times New Roman" panose="02020603050405020304" pitchFamily="18" charset="0"/>
              <a:cs typeface="Times New Roman" panose="02020603050405020304" pitchFamily="18" charset="0"/>
              <a:sym typeface="+mn-ea"/>
            </a:endParaRPr>
          </a:p>
          <a:p>
            <a:pPr marL="0" indent="0" algn="l">
              <a:buFont typeface="Wingdings" panose="05000000000000000000" pitchFamily="2" charset="2"/>
              <a:buNone/>
            </a:pPr>
            <a:r>
              <a:rPr lang="en-US">
                <a:sym typeface="+mn-ea"/>
              </a:rPr>
              <a:t>■ </a:t>
            </a:r>
            <a:r>
              <a:rPr lang="tr-TR" dirty="0">
                <a:latin typeface="Times New Roman" panose="02020603050405020304" pitchFamily="18" charset="0"/>
                <a:cs typeface="Times New Roman" panose="02020603050405020304" pitchFamily="18" charset="0"/>
                <a:sym typeface="+mn-ea"/>
              </a:rPr>
              <a:t>Ulusal Aşı </a:t>
            </a:r>
            <a:r>
              <a:rPr lang="tr-TR" dirty="0" smtClean="0">
                <a:latin typeface="Times New Roman" panose="02020603050405020304" pitchFamily="18" charset="0"/>
                <a:cs typeface="Times New Roman" panose="02020603050405020304" pitchFamily="18" charset="0"/>
                <a:sym typeface="+mn-ea"/>
              </a:rPr>
              <a:t>Takviminde Olmayan </a:t>
            </a:r>
            <a:r>
              <a:rPr lang="tr-TR" dirty="0">
                <a:latin typeface="Times New Roman" panose="02020603050405020304" pitchFamily="18" charset="0"/>
                <a:cs typeface="Times New Roman" panose="02020603050405020304" pitchFamily="18" charset="0"/>
                <a:sym typeface="+mn-ea"/>
              </a:rPr>
              <a:t>A</a:t>
            </a:r>
            <a:r>
              <a:rPr lang="tr-TR" dirty="0" smtClean="0">
                <a:latin typeface="Times New Roman" panose="02020603050405020304" pitchFamily="18" charset="0"/>
                <a:cs typeface="Times New Roman" panose="02020603050405020304" pitchFamily="18" charset="0"/>
                <a:sym typeface="+mn-ea"/>
              </a:rPr>
              <a:t>şılar</a:t>
            </a:r>
            <a:endParaRPr lang="tr-TR" dirty="0" smtClean="0">
              <a:solidFill>
                <a:schemeClr val="tx1"/>
              </a:solidFill>
              <a:latin typeface="Times New Roman" panose="02020603050405020304" pitchFamily="18" charset="0"/>
              <a:cs typeface="Times New Roman" panose="02020603050405020304" pitchFamily="18" charset="0"/>
            </a:endParaRPr>
          </a:p>
          <a:p>
            <a:pPr marL="0" indent="0" algn="l">
              <a:buFont typeface="Wingdings" panose="05000000000000000000" pitchFamily="2" charset="2"/>
              <a:buNone/>
            </a:pPr>
            <a:endParaRPr lang="tr-TR" dirty="0" smtClean="0">
              <a:solidFill>
                <a:schemeClr val="tx1"/>
              </a:solidFill>
              <a:latin typeface="Times New Roman" panose="02020603050405020304" pitchFamily="18" charset="0"/>
              <a:cs typeface="Times New Roman" panose="02020603050405020304" pitchFamily="18" charset="0"/>
            </a:endParaRPr>
          </a:p>
          <a:p>
            <a:pPr marL="0" indent="0" algn="l">
              <a:buFont typeface="Wingdings" panose="05000000000000000000" pitchFamily="2" charset="2"/>
              <a:buNone/>
            </a:pPr>
            <a:endParaRPr lang="tr-TR"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sym typeface="+mn-ea"/>
              </a:rPr>
              <a:t>HEPATİT B AŞISI</a:t>
            </a:r>
            <a:endParaRPr lang="en-US" sz="3200"/>
          </a:p>
        </p:txBody>
      </p:sp>
      <p:sp>
        <p:nvSpPr>
          <p:cNvPr id="3" name="Content Placeholder 2"/>
          <p:cNvSpPr>
            <a:spLocks noGrp="1"/>
          </p:cNvSpPr>
          <p:nvPr>
            <p:ph sz="half" idx="1"/>
          </p:nvPr>
        </p:nvSpPr>
        <p:spPr/>
        <p:txBody>
          <a:bodyPr/>
          <a:p>
            <a:r>
              <a:rPr lang="en-US" sz="1800">
                <a:sym typeface="+mn-ea"/>
              </a:rPr>
              <a:t>Doğumdan itibaren bütün bebeklere önerilir. </a:t>
            </a:r>
            <a:endParaRPr lang="en-US" sz="1800"/>
          </a:p>
          <a:p>
            <a:r>
              <a:rPr lang="en-US" sz="1800">
                <a:sym typeface="+mn-ea"/>
              </a:rPr>
              <a:t>Ancak 2000 gram altında doğan preterm bebeklerde yeterli bağışıklık yanıtının oluşabilmesi için ikinci ayda ek bir doz verilerek 0,1, 2, 6 ay şeması uygulanır. </a:t>
            </a:r>
            <a:endParaRPr lang="en-US" sz="1800"/>
          </a:p>
          <a:p>
            <a:r>
              <a:rPr lang="en-US" sz="1800">
                <a:sym typeface="+mn-ea"/>
              </a:rPr>
              <a:t>Annesinin Hepatit B taşıyıcısı olmadığı</a:t>
            </a:r>
            <a:r>
              <a:rPr lang="tr-TR" altLang="en-US" sz="1800">
                <a:sym typeface="+mn-ea"/>
              </a:rPr>
              <a:t> </a:t>
            </a:r>
            <a:r>
              <a:rPr lang="en-US" sz="1800">
                <a:sym typeface="+mn-ea"/>
              </a:rPr>
              <a:t>kesin olarak bilinen 2000 gram altı preterm</a:t>
            </a:r>
            <a:r>
              <a:rPr lang="tr-TR" altLang="en-US" sz="1800">
                <a:sym typeface="+mn-ea"/>
              </a:rPr>
              <a:t> </a:t>
            </a:r>
            <a:r>
              <a:rPr lang="en-US" sz="1800">
                <a:sym typeface="+mn-ea"/>
              </a:rPr>
              <a:t>bebeklerde bağışıklamaya bir ayı doldurduğunda ya da 2000 gramı aştıklarında başlanırsa, ek doza gerek olmadan 3 doz şeması uygulanabilir. </a:t>
            </a:r>
            <a:endParaRPr lang="en-US" sz="1800"/>
          </a:p>
          <a:p>
            <a:r>
              <a:rPr lang="en-US" sz="1800">
                <a:sym typeface="+mn-ea"/>
              </a:rPr>
              <a:t>Annesi taşıyıcı olan ya da taşıyıcılık durumu bilinmeyen 2000 gram altı bebeklerde kesinlikle beklemeden 0, 1, 2, 6 şemasını uygulamak gereklidir.</a:t>
            </a:r>
            <a:endParaRPr lang="en-US" sz="1800"/>
          </a:p>
          <a:p>
            <a:r>
              <a:rPr lang="en-US" sz="1800">
                <a:sym typeface="+mn-ea"/>
              </a:rPr>
              <a:t>2000 gramdan küçük doğan term bebekler</a:t>
            </a:r>
            <a:r>
              <a:rPr lang="tr-TR" altLang="en-US" sz="1800">
                <a:sym typeface="+mn-ea"/>
              </a:rPr>
              <a:t> r</a:t>
            </a:r>
            <a:r>
              <a:rPr lang="en-US" sz="1800">
                <a:sym typeface="+mn-ea"/>
              </a:rPr>
              <a:t>utin 0, 1, 6 ay şeması ile aşılanır.</a:t>
            </a:r>
            <a:endParaRPr lang="en-US" sz="1800"/>
          </a:p>
          <a:p>
            <a:endParaRPr lang="en-US" sz="1800"/>
          </a:p>
        </p:txBody>
      </p:sp>
      <p:sp>
        <p:nvSpPr>
          <p:cNvPr id="4" name="Content Placeholder 3"/>
          <p:cNvSpPr>
            <a:spLocks noGrp="1"/>
          </p:cNvSpPr>
          <p:nvPr>
            <p:ph sz="half" idx="2"/>
          </p:nvPr>
        </p:nvSpPr>
        <p:spPr/>
        <p:txBody>
          <a:bodyPr/>
          <a:p>
            <a:endParaRPr lang="en-US"/>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t>TÜBERKÜLOZ AŞISI (BCG)</a:t>
            </a:r>
            <a:endParaRPr lang="en-US" sz="3200" b="1"/>
          </a:p>
        </p:txBody>
      </p:sp>
      <p:sp>
        <p:nvSpPr>
          <p:cNvPr id="3" name="Content Placeholder 2"/>
          <p:cNvSpPr>
            <a:spLocks noGrp="1"/>
          </p:cNvSpPr>
          <p:nvPr>
            <p:ph sz="half" idx="1"/>
          </p:nvPr>
        </p:nvSpPr>
        <p:spPr/>
        <p:txBody>
          <a:bodyPr/>
          <a:p>
            <a:r>
              <a:rPr lang="en-US" sz="1800"/>
              <a:t>Hastalık etkeni Mycobacterium tuberculosis adlı bir bakteridir.</a:t>
            </a:r>
            <a:endParaRPr lang="en-US" sz="1800"/>
          </a:p>
          <a:p>
            <a:r>
              <a:rPr lang="en-US" sz="1800"/>
              <a:t>Canlı güçsüzleştirilmiş (atenüe) aşı BCG (Bacillus Calmette-Guerin) suşu</a:t>
            </a:r>
            <a:endParaRPr lang="en-US" sz="1800"/>
          </a:p>
          <a:p>
            <a:r>
              <a:rPr lang="en-US" sz="1800"/>
              <a:t>Çok dozlu vial/kuru-dondurulmuş (enjeksiyonluk su ile çözüldükten sonra </a:t>
            </a:r>
            <a:r>
              <a:rPr lang="tr-TR" altLang="en-US" sz="1800"/>
              <a:t>+</a:t>
            </a:r>
            <a:r>
              <a:rPr lang="en-US" sz="1800"/>
              <a:t>4°</a:t>
            </a:r>
            <a:r>
              <a:rPr lang="tr-TR" altLang="en-US" sz="1800"/>
              <a:t>C</a:t>
            </a:r>
            <a:r>
              <a:rPr lang="en-US" sz="1800"/>
              <a:t>’de tutulmalı ve 4 saat içinde tüketilmelidir.)</a:t>
            </a:r>
            <a:endParaRPr lang="en-US" sz="1800"/>
          </a:p>
          <a:p>
            <a:r>
              <a:rPr lang="en-US" sz="1800"/>
              <a:t>Işık ve ısıya duyarlılığı yüksektir. </a:t>
            </a:r>
            <a:endParaRPr lang="en-US" sz="1800"/>
          </a:p>
          <a:p>
            <a:r>
              <a:rPr lang="en-US" sz="1800"/>
              <a:t>Buzdolabının üst rafında saklanmalıdır.</a:t>
            </a:r>
            <a:endParaRPr lang="en-US" sz="1800"/>
          </a:p>
          <a:p>
            <a:r>
              <a:rPr lang="tr-TR" altLang="en-US" sz="1800" b="1"/>
              <a:t>Tek doz </a:t>
            </a:r>
            <a:r>
              <a:rPr lang="en-US" sz="1800" b="1"/>
              <a:t>Doğumdan sonraki 2. ay (5 yaş altındaki çocuklara uygulanabilir)</a:t>
            </a:r>
            <a:endParaRPr lang="en-US" sz="1800"/>
          </a:p>
          <a:p>
            <a:r>
              <a:rPr lang="tr-TR" altLang="en-US" sz="1800"/>
              <a:t>İntradermal </a:t>
            </a:r>
            <a:r>
              <a:rPr lang="en-US" sz="1800"/>
              <a:t>(özel enjektör ile)</a:t>
            </a:r>
            <a:endParaRPr lang="en-US" sz="1800"/>
          </a:p>
          <a:p>
            <a:r>
              <a:rPr lang="en-US" sz="1800"/>
              <a:t>Yenidoğan: 0.05 ml (1 yaş üstü çocuklarda 0.1 ml)</a:t>
            </a:r>
            <a:endParaRPr lang="en-US" sz="1800"/>
          </a:p>
          <a:p>
            <a:endParaRPr lang="en-US" sz="1800"/>
          </a:p>
        </p:txBody>
      </p:sp>
      <p:sp>
        <p:nvSpPr>
          <p:cNvPr id="4" name="Content Placeholder 3"/>
          <p:cNvSpPr>
            <a:spLocks noGrp="1"/>
          </p:cNvSpPr>
          <p:nvPr>
            <p:ph sz="half" idx="2"/>
          </p:nvPr>
        </p:nvSpPr>
        <p:spPr/>
        <p:txBody>
          <a:bodyPr/>
          <a:p>
            <a:r>
              <a:rPr lang="en-US" sz="1200"/>
              <a:t>Çocuklarda miliyer ve menenjit tüberkülozu gibi ağır seyirli ve öldürücü enfeksiyonlara karşı koruyucudur.</a:t>
            </a:r>
            <a:endParaRPr lang="en-US" sz="1200"/>
          </a:p>
          <a:p>
            <a:r>
              <a:rPr lang="en-US" sz="1200"/>
              <a:t>Erişkinlerde ve latent TB enfeksiyonu reaktivasyonunu engellemede </a:t>
            </a:r>
            <a:endParaRPr lang="en-US" sz="1200"/>
          </a:p>
          <a:p>
            <a:r>
              <a:rPr lang="en-US" sz="1200"/>
              <a:t>güvenilir değildir.</a:t>
            </a:r>
            <a:endParaRPr lang="en-US" sz="1200"/>
          </a:p>
          <a:p>
            <a:r>
              <a:rPr lang="en-US" sz="1200"/>
              <a:t>Çocuklarda akciğer</a:t>
            </a:r>
            <a:r>
              <a:rPr lang="tr-TR" altLang="en-US" sz="1200"/>
              <a:t> </a:t>
            </a:r>
            <a:r>
              <a:rPr lang="en-US" sz="1200"/>
              <a:t>tüberkülozunu önlemedeki etkinliğinin %50, </a:t>
            </a:r>
            <a:endParaRPr lang="en-US" sz="1200"/>
          </a:p>
          <a:p>
            <a:r>
              <a:rPr lang="en-US" sz="1200"/>
              <a:t>TB menenjiti önleme etkinliğinin %64, TB’ye bağlı ölümü önlemedeki etkinliğinin %71 ve</a:t>
            </a:r>
            <a:r>
              <a:rPr lang="tr-TR" altLang="en-US" sz="1200"/>
              <a:t> </a:t>
            </a:r>
            <a:r>
              <a:rPr lang="en-US" sz="1200"/>
              <a:t>milier TB’yi önlemedeki etkinliğinin %80 olduğu düşünülmektedir. </a:t>
            </a:r>
            <a:endParaRPr lang="en-US" sz="1200"/>
          </a:p>
          <a:p>
            <a:r>
              <a:rPr lang="en-US" sz="1200"/>
              <a:t>Aşının</a:t>
            </a:r>
            <a:r>
              <a:rPr lang="tr-TR" altLang="en-US" sz="1200"/>
              <a:t> </a:t>
            </a:r>
            <a:r>
              <a:rPr lang="en-US" sz="1200"/>
              <a:t>toplumsal bağışıklık etkisi yoktur.</a:t>
            </a:r>
            <a:endParaRPr lang="en-US" sz="1200"/>
          </a:p>
          <a:p>
            <a:r>
              <a:rPr lang="en-US" sz="1200"/>
              <a:t>BCG aşısı, lepra etkenine karşı da koruyucudur. </a:t>
            </a:r>
            <a:endParaRPr lang="en-US" sz="1200"/>
          </a:p>
          <a:p>
            <a:endParaRPr lang="en-US" sz="1200"/>
          </a:p>
          <a:p>
            <a:r>
              <a:rPr lang="en-US" sz="1200" b="1"/>
              <a:t>Kontrendikasyo</a:t>
            </a:r>
            <a:r>
              <a:rPr lang="tr-TR" altLang="en-US" sz="1200" b="1"/>
              <a:t>n</a:t>
            </a:r>
            <a:r>
              <a:rPr lang="en-US" sz="1200" b="1"/>
              <a:t>ları</a:t>
            </a:r>
            <a:r>
              <a:rPr lang="en-US" sz="1200"/>
              <a:t>:</a:t>
            </a:r>
            <a:endParaRPr lang="en-US" sz="1200"/>
          </a:p>
          <a:p>
            <a:r>
              <a:rPr lang="en-US" sz="1200"/>
              <a:t>Jeneralize malign hastalık, lenfoma, lösemi,</a:t>
            </a:r>
            <a:r>
              <a:rPr lang="tr-TR" altLang="en-US" sz="1200"/>
              <a:t>k</a:t>
            </a:r>
            <a:r>
              <a:rPr lang="en-US" sz="1200"/>
              <a:t>onjenital immün yetmezlik ya da HIV enfeksiyonu nedeniyle immün cevabın bozulduğu durumlar, Kortikosteroidler, alkilleyici ajanlar, antimetabolitler veya radyasyon </a:t>
            </a:r>
            <a:endParaRPr lang="en-US" sz="1200"/>
          </a:p>
          <a:p>
            <a:r>
              <a:rPr lang="en-US" sz="1200"/>
              <a:t>nedeniyle immün cevabın baskılandığı durumlar. Gebelik.</a:t>
            </a:r>
            <a:endParaRPr lang="en-US" sz="1200"/>
          </a:p>
          <a:p>
            <a:r>
              <a:rPr lang="en-US" sz="1200" b="1"/>
              <a:t>Yan etkiler</a:t>
            </a:r>
            <a:r>
              <a:rPr lang="en-US" sz="1200"/>
              <a:t>: </a:t>
            </a:r>
            <a:endParaRPr lang="en-US" sz="1200"/>
          </a:p>
          <a:p>
            <a:r>
              <a:rPr lang="en-US" sz="1200"/>
              <a:t>Ciddi:(aşı uygulamasından 1-12 ay sonraya kadar)</a:t>
            </a:r>
            <a:endParaRPr lang="en-US" sz="1200"/>
          </a:p>
          <a:p>
            <a:r>
              <a:rPr lang="en-US" sz="1200"/>
              <a:t>Yaygın hastalık tablosu (Bir milyon dozda 2) veya osteit/osteomiyelit (bir milyon dozda 1) gibi enfeksiyonlar; abse; bölgesel lenfadenit/süpüratif lenfadenit (bir milyon dozda 100-1000)</a:t>
            </a:r>
            <a:endParaRPr lang="en-US" sz="1200"/>
          </a:p>
          <a:p>
            <a:r>
              <a:rPr lang="en-US" sz="1200"/>
              <a:t>Hafif: Enjeksiyon bölgesi reaksiyonları</a:t>
            </a:r>
            <a:endParaRPr lang="en-US" sz="12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sym typeface="+mn-ea"/>
              </a:rPr>
              <a:t>TÜBERKÜLOZ AŞISI (BCG)</a:t>
            </a:r>
            <a:endParaRPr lang="en-US" sz="3200" b="1">
              <a:sym typeface="+mn-ea"/>
            </a:endParaRPr>
          </a:p>
        </p:txBody>
      </p:sp>
      <p:sp>
        <p:nvSpPr>
          <p:cNvPr id="3" name="Content Placeholder 2"/>
          <p:cNvSpPr>
            <a:spLocks noGrp="1"/>
          </p:cNvSpPr>
          <p:nvPr>
            <p:ph sz="half" idx="1"/>
          </p:nvPr>
        </p:nvSpPr>
        <p:spPr/>
        <p:txBody>
          <a:bodyPr/>
          <a:p>
            <a:r>
              <a:rPr lang="en-US" sz="1800"/>
              <a:t>BCG başka bir aşı ile birlikte uygulanabilir, ancak başka bir bölge ve başka bir şırınga kullanılmalıdır. KKK veya varisella uygulandıktan sonra BCG uygulamak için 4 hafta</a:t>
            </a:r>
            <a:r>
              <a:rPr lang="tr-TR" altLang="en-US" sz="1800"/>
              <a:t> </a:t>
            </a:r>
            <a:r>
              <a:rPr lang="en-US" sz="1800"/>
              <a:t>geçmesi beklenmelidir</a:t>
            </a:r>
            <a:endParaRPr lang="en-US" sz="1800"/>
          </a:p>
          <a:p>
            <a:endParaRPr lang="en-US" sz="1800"/>
          </a:p>
          <a:p>
            <a:r>
              <a:rPr lang="en-US" sz="1800" b="1"/>
              <a:t>Aşının ertelenmesi gereken durumlar:</a:t>
            </a:r>
            <a:endParaRPr lang="en-US" sz="1800" b="1"/>
          </a:p>
          <a:p>
            <a:r>
              <a:rPr lang="en-US" sz="1800"/>
              <a:t>Annenin gebeliği süresince anti-tümör</a:t>
            </a:r>
            <a:r>
              <a:rPr lang="tr-TR" altLang="en-US" sz="1800"/>
              <a:t> </a:t>
            </a:r>
            <a:r>
              <a:rPr lang="en-US" sz="1800"/>
              <a:t>nekroz faktör (anti-TNF) tedavi (İnfliximab gibi) aldığı bilinen durumlarda, BCG aşısı</a:t>
            </a:r>
            <a:r>
              <a:rPr lang="tr-TR" altLang="en-US" sz="1800"/>
              <a:t> </a:t>
            </a:r>
            <a:r>
              <a:rPr lang="en-US" sz="1800"/>
              <a:t>bebek 8-9 aylık olana kadar ertelenmelidir. </a:t>
            </a:r>
            <a:endParaRPr lang="en-US" sz="1800"/>
          </a:p>
          <a:p>
            <a:r>
              <a:rPr lang="en-US" sz="1800"/>
              <a:t>34 haftadan önce doğmuş prematürelerde aşı ertelenmelidir. Preterm bebeklerde aşılama gestasyonel 34. haftaya ulaşana kadar </a:t>
            </a:r>
            <a:endParaRPr lang="en-US" sz="1800"/>
          </a:p>
          <a:p>
            <a:r>
              <a:rPr lang="en-US" sz="1800"/>
              <a:t>ertelenmelidir. Örneğin 24 haftalık preterm </a:t>
            </a:r>
            <a:endParaRPr lang="en-US" sz="1800"/>
          </a:p>
          <a:p>
            <a:r>
              <a:rPr lang="en-US" sz="1800"/>
              <a:t>bir bebekte aşı 2. ayında değil de 10. haftada (34-24=10) uygulanmalıdı</a:t>
            </a:r>
            <a:r>
              <a:rPr lang="tr-TR" altLang="en-US" sz="1800"/>
              <a:t>r.</a:t>
            </a:r>
            <a:endParaRPr lang="tr-TR" altLang="en-US" sz="1800"/>
          </a:p>
          <a:p>
            <a:endParaRPr lang="tr-TR" altLang="en-US" sz="1200"/>
          </a:p>
          <a:p>
            <a:endParaRPr lang="tr-TR" altLang="en-US" sz="1200"/>
          </a:p>
        </p:txBody>
      </p:sp>
      <p:sp>
        <p:nvSpPr>
          <p:cNvPr id="4" name="Content Placeholder 3"/>
          <p:cNvSpPr>
            <a:spLocks noGrp="1"/>
          </p:cNvSpPr>
          <p:nvPr>
            <p:ph sz="half" idx="2"/>
          </p:nvPr>
        </p:nvSpPr>
        <p:spPr/>
        <p:txBody>
          <a:bodyPr/>
          <a:p>
            <a:r>
              <a:rPr lang="tr-TR" altLang="en-US" sz="1600">
                <a:sym typeface="+mn-ea"/>
              </a:rPr>
              <a:t>Ebeveynlere, BCG yapıldıktan sonra uygulama yerinde yassı bir şişlik olabileceğini, daha sonra burada küçük bir yara oluşacağını ve üzerinin kabuklanacağını, bunun normal olduğunu anlatınız. Eğer apse ya da lenf bezlerinde olacak büyüme gibi semptomlar ortaya çıkarsa mutlaka yeniden gelmeleri gerektiğini belirtiniz.</a:t>
            </a:r>
            <a:endParaRPr lang="tr-TR" sz="1600" dirty="0" smtClean="0">
              <a:sym typeface="+mn-ea"/>
            </a:endParaRPr>
          </a:p>
          <a:p>
            <a:endParaRPr lang="tr-TR" sz="1600" dirty="0" smtClean="0">
              <a:sym typeface="+mn-ea"/>
            </a:endParaRPr>
          </a:p>
          <a:p>
            <a:r>
              <a:rPr lang="tr-TR" sz="1600" dirty="0" smtClean="0">
                <a:sym typeface="+mn-ea"/>
              </a:rPr>
              <a:t>BCG aşısı, 3. aydan sonra yapılacaksa;</a:t>
            </a:r>
            <a:r>
              <a:rPr lang="tr-TR" sz="1600" dirty="0" err="1">
                <a:sym typeface="+mn-ea"/>
              </a:rPr>
              <a:t>Pürified</a:t>
            </a:r>
            <a:r>
              <a:rPr lang="tr-TR" sz="1600" dirty="0">
                <a:sym typeface="+mn-ea"/>
              </a:rPr>
              <a:t> Protein </a:t>
            </a:r>
            <a:r>
              <a:rPr lang="tr-TR" sz="1600" dirty="0" err="1" smtClean="0">
                <a:sym typeface="+mn-ea"/>
              </a:rPr>
              <a:t>Derivative</a:t>
            </a:r>
            <a:r>
              <a:rPr lang="tr-TR" sz="1600" dirty="0" smtClean="0">
                <a:sym typeface="+mn-ea"/>
              </a:rPr>
              <a:t> (PPD) ile </a:t>
            </a:r>
            <a:r>
              <a:rPr lang="tr-TR" altLang="tr-TR" sz="1600" dirty="0" smtClean="0">
                <a:cs typeface="Times New Roman" panose="02020603050405020304" pitchFamily="18" charset="0"/>
                <a:sym typeface="+mn-ea"/>
              </a:rPr>
              <a:t>tüberkülin cilt testi (</a:t>
            </a:r>
            <a:r>
              <a:rPr lang="tr-TR" sz="1600" dirty="0" smtClean="0">
                <a:sym typeface="+mn-ea"/>
              </a:rPr>
              <a:t>TCT)</a:t>
            </a:r>
            <a:r>
              <a:rPr lang="tr-TR" altLang="tr-TR" sz="1600" dirty="0" smtClean="0">
                <a:cs typeface="Times New Roman" panose="02020603050405020304" pitchFamily="18" charset="0"/>
                <a:sym typeface="+mn-ea"/>
              </a:rPr>
              <a:t> </a:t>
            </a:r>
            <a:r>
              <a:rPr lang="tr-TR" sz="1600" dirty="0" smtClean="0">
                <a:sym typeface="+mn-ea"/>
              </a:rPr>
              <a:t>yapıldıktan sonra sonucuna göre uygulanır. </a:t>
            </a:r>
            <a:endParaRPr lang="tr-TR" sz="1600" dirty="0" smtClean="0"/>
          </a:p>
          <a:p>
            <a:endParaRPr lang="tr-TR" sz="1600" dirty="0" smtClean="0"/>
          </a:p>
          <a:p>
            <a:r>
              <a:rPr lang="tr-TR" sz="1600" dirty="0" smtClean="0">
                <a:sym typeface="+mn-ea"/>
              </a:rPr>
              <a:t>Kayıtlara göre BCG yapıldığı bilinen çocuklarda ve BCG </a:t>
            </a:r>
            <a:r>
              <a:rPr lang="tr-TR" sz="1600" dirty="0" err="1" smtClean="0">
                <a:sym typeface="+mn-ea"/>
              </a:rPr>
              <a:t>skarı</a:t>
            </a:r>
            <a:r>
              <a:rPr lang="tr-TR" sz="1600" dirty="0" smtClean="0">
                <a:sym typeface="+mn-ea"/>
              </a:rPr>
              <a:t> bulunan çocuklarda herhangi bir yaşta kontrol amacıyla TCT yapılmasına gerek yoktur. </a:t>
            </a:r>
            <a:endParaRPr lang="tr-TR" sz="1600" dirty="0" smtClean="0">
              <a:sym typeface="+mn-ea"/>
            </a:endParaRPr>
          </a:p>
          <a:p>
            <a:r>
              <a:rPr lang="tr-TR" sz="1600" dirty="0" smtClean="0">
                <a:sym typeface="+mn-ea"/>
              </a:rPr>
              <a:t>6 yaş üzerinde hiç aşılanmamış çocukta BCG gerekli değildir. </a:t>
            </a:r>
            <a:endParaRPr lang="tr-TR" sz="1600" dirty="0" smtClean="0"/>
          </a:p>
          <a:p>
            <a:r>
              <a:rPr lang="tr-TR" sz="1600" dirty="0" smtClean="0">
                <a:sym typeface="+mn-ea"/>
              </a:rPr>
              <a:t>6 yaş altında BCG yapılmamış olan çocukta TCT sonucuna göre gerekiyorsa BCG  uygulanır.</a:t>
            </a:r>
            <a:endParaRPr lang="tr-TR" sz="1600" dirty="0" smtClean="0"/>
          </a:p>
          <a:p>
            <a:endParaRPr lang="tr-TR" sz="1600" dirty="0" smtClean="0"/>
          </a:p>
          <a:p>
            <a:endParaRPr lang="en-US" sz="16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t>ÇOCUK FELCİ (POLİOMYELİT) AŞISI</a:t>
            </a:r>
            <a:endParaRPr lang="en-US" sz="3200" b="1"/>
          </a:p>
        </p:txBody>
      </p:sp>
      <p:sp>
        <p:nvSpPr>
          <p:cNvPr id="3" name="Content Placeholder 2"/>
          <p:cNvSpPr>
            <a:spLocks noGrp="1"/>
          </p:cNvSpPr>
          <p:nvPr>
            <p:ph sz="half" idx="1"/>
          </p:nvPr>
        </p:nvSpPr>
        <p:spPr/>
        <p:txBody>
          <a:bodyPr/>
          <a:p>
            <a:r>
              <a:rPr lang="en-US" sz="1800"/>
              <a:t>Poliomiyelit  Picornaviridae ailesinden bir insan</a:t>
            </a:r>
            <a:r>
              <a:rPr lang="tr-TR" altLang="en-US" sz="1800"/>
              <a:t> rna </a:t>
            </a:r>
            <a:r>
              <a:rPr lang="en-US" sz="1800"/>
              <a:t>enterovirüsünün neden olduğu, akut bulaşıcı bir hastalıktır</a:t>
            </a:r>
            <a:r>
              <a:rPr lang="tr-TR" altLang="en-US" sz="1800"/>
              <a:t>.</a:t>
            </a:r>
            <a:endParaRPr lang="tr-TR" altLang="en-US" sz="1800"/>
          </a:p>
          <a:p>
            <a:endParaRPr lang="tr-TR" altLang="en-US" sz="1800"/>
          </a:p>
          <a:p>
            <a:r>
              <a:rPr lang="tr-TR" altLang="en-US" sz="1800"/>
              <a:t>Poliovirüs,enfekte olmuş bir kişinin sekresyonları veya fekal-oral yolla bulaşır.</a:t>
            </a:r>
            <a:endParaRPr lang="tr-TR" altLang="en-US" sz="1800"/>
          </a:p>
          <a:p>
            <a:endParaRPr lang="tr-TR" altLang="en-US" sz="1800"/>
          </a:p>
          <a:p>
            <a:r>
              <a:rPr lang="tr-TR" altLang="en-US" sz="1800"/>
              <a:t>Yaklaşık 7–10 günlük bir inkübasyon döneminden sonra (aralık, 4–35 gün), enfekte olanların yaklaşık % 24’ü ateş, baş ağrısı ve boğaz ağrısı gibi klinik belirtiler geliştirir. Poliovirüs enfekte olan kişilerin dışkılarında haftalarca yaşayabilir.</a:t>
            </a:r>
            <a:endParaRPr lang="tr-TR" altLang="en-US" sz="1800"/>
          </a:p>
          <a:p>
            <a:endParaRPr lang="tr-TR" altLang="en-US" sz="1800"/>
          </a:p>
        </p:txBody>
      </p:sp>
      <p:sp>
        <p:nvSpPr>
          <p:cNvPr id="4" name="Content Placeholder 3"/>
          <p:cNvSpPr>
            <a:spLocks noGrp="1"/>
          </p:cNvSpPr>
          <p:nvPr>
            <p:ph sz="half" idx="2"/>
          </p:nvPr>
        </p:nvSpPr>
        <p:spPr/>
        <p:txBody>
          <a:bodyPr/>
          <a:p>
            <a:r>
              <a:rPr lang="tr-TR" altLang="en-US" sz="1800">
                <a:sym typeface="+mn-ea"/>
              </a:rPr>
              <a:t>Kuluçka süresi, genellikle 6-20 gün arasındadır. Çocuklardaki tüm polio enfeksiyonlarının %95’i asemptomatiktir ve bu çocuklar klinik belirti vermeden virüsü yayarlar. </a:t>
            </a:r>
            <a:endParaRPr lang="tr-TR" altLang="en-US" sz="1800"/>
          </a:p>
          <a:p>
            <a:endParaRPr lang="tr-TR" altLang="en-US" sz="1800"/>
          </a:p>
          <a:p>
            <a:r>
              <a:rPr lang="tr-TR" altLang="en-US" sz="1800">
                <a:sym typeface="+mn-ea"/>
              </a:rPr>
              <a:t>Bivalan oral polio virus aşısı (OPA); canlı zayıflatılmış aşı 20 dozluk flakon</a:t>
            </a:r>
            <a:endParaRPr lang="tr-TR" altLang="en-US" sz="1800"/>
          </a:p>
          <a:p>
            <a:r>
              <a:rPr lang="tr-TR" altLang="en-US" sz="1800">
                <a:sym typeface="+mn-ea"/>
              </a:rPr>
              <a:t>İnaktive Polio aşısı Tek dozluk DaBT-IPV-HiB aşısı</a:t>
            </a:r>
            <a:endParaRPr lang="tr-TR" altLang="en-US" sz="1800"/>
          </a:p>
          <a:p>
            <a:endParaRPr lang="en-US" sz="18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sym typeface="+mn-ea"/>
              </a:rPr>
              <a:t>ÇOCUK FELCİ (POLİOMYELİT) AŞISI</a:t>
            </a:r>
            <a:endParaRPr lang="en-US" sz="3200"/>
          </a:p>
        </p:txBody>
      </p:sp>
      <p:sp>
        <p:nvSpPr>
          <p:cNvPr id="3" name="Content Placeholder 2"/>
          <p:cNvSpPr>
            <a:spLocks noGrp="1"/>
          </p:cNvSpPr>
          <p:nvPr>
            <p:ph sz="half" idx="1"/>
          </p:nvPr>
        </p:nvSpPr>
        <p:spPr>
          <a:xfrm>
            <a:off x="609600" y="1174750"/>
            <a:ext cx="5588635" cy="4953000"/>
          </a:xfrm>
        </p:spPr>
        <p:txBody>
          <a:bodyPr/>
          <a:p>
            <a:r>
              <a:rPr lang="tr-TR" altLang="en-US" sz="2400" b="1">
                <a:sym typeface="+mn-ea"/>
              </a:rPr>
              <a:t>Bivalan oral polio virus aşısı (OPA)</a:t>
            </a:r>
            <a:endParaRPr lang="tr-TR" altLang="en-US" sz="2400" b="1">
              <a:sym typeface="+mn-ea"/>
            </a:endParaRPr>
          </a:p>
          <a:p>
            <a:r>
              <a:rPr lang="tr-TR" altLang="en-US" sz="1200">
                <a:sym typeface="+mn-ea"/>
              </a:rPr>
              <a:t>Canlı zayıflatılmış aşı 20 dozluk flakon</a:t>
            </a:r>
            <a:endParaRPr lang="tr-TR" altLang="en-US" sz="1200">
              <a:sym typeface="+mn-ea"/>
            </a:endParaRPr>
          </a:p>
          <a:p>
            <a:r>
              <a:rPr lang="tr-TR" altLang="en-US" sz="1200"/>
              <a:t>Isıya duyarlılığı fazladır</a:t>
            </a:r>
            <a:r>
              <a:rPr lang="tr-TR" altLang="en-US" sz="1200">
                <a:sym typeface="+mn-ea"/>
              </a:rPr>
              <a:t>.+2°C ila +8°C arasında tutulması gereklidir. </a:t>
            </a:r>
            <a:endParaRPr lang="tr-TR" altLang="en-US" sz="1200">
              <a:sym typeface="+mn-ea"/>
            </a:endParaRPr>
          </a:p>
          <a:p>
            <a:r>
              <a:rPr lang="tr-TR" altLang="en-US" sz="1200">
                <a:sym typeface="+mn-ea"/>
              </a:rPr>
              <a:t>Aşı, berrak ve renksiz olmalıdır.Açılmış olan şişeler, soğuk zincir kırılmamış olsa bile 28 günden daha uzun süre kullanılamaz.</a:t>
            </a:r>
            <a:endParaRPr lang="tr-TR" altLang="en-US" sz="1200">
              <a:sym typeface="+mn-ea"/>
            </a:endParaRPr>
          </a:p>
          <a:p>
            <a:r>
              <a:rPr lang="tr-TR" altLang="en-US" sz="1200" b="1">
                <a:sym typeface="+mn-ea"/>
              </a:rPr>
              <a:t>6. ve 18. ayda olmak üzere 2 doz uygulanır.</a:t>
            </a:r>
            <a:r>
              <a:rPr lang="tr-TR" altLang="en-US" sz="1200">
                <a:sym typeface="+mn-ea"/>
              </a:rPr>
              <a:t>OPA aşısı salgın riski durumlarında doğumda bile yapılabilir ama 6. haftadan önce yapılan doz uygulanmamış sayılarak aşılamaya devam edilir.</a:t>
            </a:r>
            <a:endParaRPr lang="tr-TR" altLang="en-US" sz="1200">
              <a:sym typeface="+mn-ea"/>
            </a:endParaRPr>
          </a:p>
          <a:p>
            <a:r>
              <a:rPr lang="tr-TR" altLang="en-US" sz="1200">
                <a:sym typeface="+mn-ea"/>
              </a:rPr>
              <a:t>2 damla olarak uygulanır.</a:t>
            </a:r>
            <a:endParaRPr lang="tr-TR" altLang="en-US" sz="1200">
              <a:sym typeface="+mn-ea"/>
            </a:endParaRPr>
          </a:p>
          <a:p>
            <a:endParaRPr lang="tr-TR" altLang="en-US" sz="1200">
              <a:sym typeface="+mn-ea"/>
            </a:endParaRPr>
          </a:p>
          <a:p>
            <a:r>
              <a:rPr lang="tr-TR" altLang="en-US" sz="1200">
                <a:sym typeface="+mn-ea"/>
              </a:rPr>
              <a:t>OPA’ya bağlı nadiren paralizi bildirilmiş olup bu oran ilk dozda 750 bin dozda bir, rapel uygulamalarda ise 2.4 milyon dozda birdir. </a:t>
            </a:r>
            <a:endParaRPr lang="tr-TR" altLang="en-US" sz="1200">
              <a:sym typeface="+mn-ea"/>
            </a:endParaRPr>
          </a:p>
          <a:p>
            <a:r>
              <a:rPr lang="tr-TR" altLang="en-US" sz="1200">
                <a:sym typeface="+mn-ea"/>
              </a:rPr>
              <a:t>Bu riski azaltmak için ülkemizde bağışıklama şemasına IPA ile başlanıp 2 dozu uygulandıktan sonra çocuklar OPA ile tanıştırılmaktadır.</a:t>
            </a:r>
            <a:endParaRPr lang="tr-TR" altLang="en-US" sz="1200">
              <a:sym typeface="+mn-ea"/>
            </a:endParaRPr>
          </a:p>
          <a:p>
            <a:r>
              <a:rPr lang="tr-TR" altLang="en-US" sz="1200">
                <a:sym typeface="+mn-ea"/>
              </a:rPr>
              <a:t>Her iki tür polio aşısı da diğer tüm aşılarla birlikte uygulanabilir. OPA aşısı diğer canlı aşılarla herhangi bir gün aralığı gözetilmeksizin uygulanabilir.</a:t>
            </a:r>
            <a:endParaRPr lang="tr-TR" altLang="en-US" sz="1200">
              <a:sym typeface="+mn-ea"/>
            </a:endParaRPr>
          </a:p>
          <a:p>
            <a:r>
              <a:rPr lang="en-US" sz="1200"/>
              <a:t>Canlı virüs aşısı olmasından ötürü, OPA bağışık sistemi sorunu olanlara (yetmezlik, baskılanmış, kanser sağaltımı gören) uygulanmamalıdır. Aşı</a:t>
            </a:r>
            <a:r>
              <a:rPr lang="tr-TR" altLang="en-US" sz="1200"/>
              <a:t> </a:t>
            </a:r>
            <a:r>
              <a:rPr lang="en-US" sz="1200"/>
              <a:t>virüsü dışkı yoluyla atılabildiği için aynı ev içinde yaşayan bireylerde bağışıklık baskılanması varsa o evdeki kimseye OPA aşısı</a:t>
            </a:r>
            <a:r>
              <a:rPr lang="tr-TR" altLang="en-US" sz="1200"/>
              <a:t> </a:t>
            </a:r>
            <a:r>
              <a:rPr lang="en-US" sz="1200"/>
              <a:t>uygulanmamalı, OPA uygulaması öncesinde</a:t>
            </a:r>
            <a:r>
              <a:rPr lang="tr-TR" altLang="en-US" sz="1200"/>
              <a:t> </a:t>
            </a:r>
            <a:r>
              <a:rPr lang="en-US" sz="1200"/>
              <a:t>bu durum kısaca sorgulanmalıdır.</a:t>
            </a:r>
            <a:endParaRPr lang="en-US" sz="1200"/>
          </a:p>
        </p:txBody>
      </p:sp>
      <p:sp>
        <p:nvSpPr>
          <p:cNvPr id="4" name="Content Placeholder 3"/>
          <p:cNvSpPr>
            <a:spLocks noGrp="1"/>
          </p:cNvSpPr>
          <p:nvPr>
            <p:ph sz="half" idx="2"/>
          </p:nvPr>
        </p:nvSpPr>
        <p:spPr/>
        <p:txBody>
          <a:bodyPr/>
          <a:p>
            <a:r>
              <a:rPr lang="tr-TR" altLang="en-US" sz="2400" b="1"/>
              <a:t>İNAKTİF</a:t>
            </a:r>
            <a:r>
              <a:rPr lang="en-US" sz="2400" b="1"/>
              <a:t> POLİO AŞISI</a:t>
            </a:r>
            <a:endParaRPr lang="en-US" sz="2400" b="1"/>
          </a:p>
          <a:p>
            <a:r>
              <a:rPr lang="en-US" sz="1800"/>
              <a:t>İnaktive aşı</a:t>
            </a:r>
            <a:r>
              <a:rPr lang="tr-TR" altLang="en-US" sz="1800"/>
              <a:t> DaBT-IPV HiB </a:t>
            </a:r>
            <a:endParaRPr lang="tr-TR" altLang="en-US" sz="1800"/>
          </a:p>
          <a:p>
            <a:r>
              <a:rPr lang="tr-TR" altLang="en-US" sz="1800"/>
              <a:t>2°C – 8°C arasında tutulması gerekir. Dondurulmamalıdır.</a:t>
            </a:r>
            <a:endParaRPr lang="tr-TR" altLang="en-US" sz="1800"/>
          </a:p>
          <a:p>
            <a:endParaRPr lang="tr-TR" altLang="en-US" sz="1800"/>
          </a:p>
          <a:p>
            <a:r>
              <a:rPr lang="tr-TR" altLang="en-US" sz="1800"/>
              <a:t>IM Beşli kombine aşı içinde </a:t>
            </a:r>
            <a:endParaRPr lang="tr-TR" altLang="en-US" sz="1800"/>
          </a:p>
          <a:p>
            <a:r>
              <a:rPr lang="tr-TR" altLang="en-US" sz="1800" b="1"/>
              <a:t>2, 4. 6. ve 18. aylarda</a:t>
            </a:r>
            <a:endParaRPr lang="tr-TR" altLang="en-US" sz="1800" b="1"/>
          </a:p>
          <a:p>
            <a:r>
              <a:rPr lang="tr-TR" altLang="en-US" sz="1800" b="1"/>
              <a:t>Rapel doz 48. ayda </a:t>
            </a:r>
            <a:endParaRPr lang="tr-TR" altLang="en-US" sz="1800" b="1"/>
          </a:p>
          <a:p>
            <a:endParaRPr lang="tr-TR" altLang="en-US" sz="1800"/>
          </a:p>
          <a:p>
            <a:r>
              <a:rPr lang="tr-TR" altLang="en-US" sz="1800"/>
              <a:t>Koruyuculuk,2 doz aşıdan sonra %90’a, 3 dozdan sonra %99’a çıkar.</a:t>
            </a:r>
            <a:endParaRPr lang="tr-TR" altLang="en-US" sz="18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t>KONJÜGE PNÖMOKOK AŞISI</a:t>
            </a:r>
            <a:endParaRPr lang="en-US" sz="3200" b="1"/>
          </a:p>
        </p:txBody>
      </p:sp>
      <p:sp>
        <p:nvSpPr>
          <p:cNvPr id="3" name="Content Placeholder 2"/>
          <p:cNvSpPr>
            <a:spLocks noGrp="1"/>
          </p:cNvSpPr>
          <p:nvPr>
            <p:ph sz="half" idx="1"/>
          </p:nvPr>
        </p:nvSpPr>
        <p:spPr/>
        <p:txBody>
          <a:bodyPr/>
          <a:p>
            <a:r>
              <a:rPr lang="en-US" sz="1800"/>
              <a:t>Pnömokok hastalığı Streptococcus pneumonia adlı bir bakterinin etken olduğu ve vücudun farklı noktalarında ortaya çıkan enfeksiyonların ortak ad</a:t>
            </a:r>
            <a:r>
              <a:rPr lang="tr-TR" altLang="en-US" sz="1800"/>
              <a:t>ıdır.</a:t>
            </a:r>
            <a:endParaRPr lang="tr-TR" altLang="en-US" sz="1800"/>
          </a:p>
          <a:p>
            <a:endParaRPr lang="tr-TR" altLang="en-US" sz="1800"/>
          </a:p>
          <a:p>
            <a:r>
              <a:rPr lang="tr-TR" altLang="en-US" sz="1800"/>
              <a:t>2011 itibarıyla bakterinin 92 serotipi bildirilmiştir; aşılar ancak bir kısmına karşı koruyucudur. Neden olduğu hafif hastalıklar arasında sinüzit ya da otitis medya yer alırken, pnömoni, ampiyem, menenjit ve septisemi gibi ciddi hastalık tabloları da görülebilmektedir. Pnömokok hastalığı özellikle gelişmekte olan bölgelerdeki 5 yaş altı çocuklarda en sık görülen mortalite nedenidir.</a:t>
            </a:r>
            <a:endParaRPr lang="tr-TR" altLang="en-US" sz="1800"/>
          </a:p>
          <a:p>
            <a:r>
              <a:rPr lang="tr-TR" altLang="en-US" sz="1800"/>
              <a:t>Piyasa adı: Prevenar 13, Synflorix</a:t>
            </a:r>
            <a:endParaRPr lang="tr-TR" altLang="en-US" sz="1800"/>
          </a:p>
          <a:p>
            <a:endParaRPr lang="tr-TR" altLang="en-US" sz="1800"/>
          </a:p>
        </p:txBody>
      </p:sp>
      <p:sp>
        <p:nvSpPr>
          <p:cNvPr id="4" name="Content Placeholder 3"/>
          <p:cNvSpPr>
            <a:spLocks noGrp="1"/>
          </p:cNvSpPr>
          <p:nvPr>
            <p:ph sz="half" idx="2"/>
          </p:nvPr>
        </p:nvSpPr>
        <p:spPr/>
        <p:txBody>
          <a:bodyPr/>
          <a:p>
            <a:r>
              <a:rPr lang="tr-TR" altLang="en-US" sz="1600">
                <a:latin typeface="Arial" panose="020B0604020202020204" pitchFamily="34" charset="0"/>
                <a:cs typeface="Arial" panose="020B0604020202020204" pitchFamily="34" charset="0"/>
                <a:sym typeface="+mn-ea"/>
              </a:rPr>
              <a:t>İnaktif, konjüge (KPA) veya polisakkarid aşı</a:t>
            </a:r>
            <a:endParaRPr lang="tr-TR" altLang="en-US" sz="1600">
              <a:latin typeface="Arial" panose="020B0604020202020204" pitchFamily="34" charset="0"/>
              <a:cs typeface="Arial" panose="020B0604020202020204" pitchFamily="34" charset="0"/>
            </a:endParaRPr>
          </a:p>
          <a:p>
            <a:r>
              <a:rPr lang="tr-TR" altLang="en-US" sz="1600">
                <a:sym typeface="+mn-ea"/>
              </a:rPr>
              <a:t>Tek dozluk vial veya kullanıma hazır enjektör</a:t>
            </a:r>
            <a:endParaRPr lang="tr-TR" altLang="en-US" sz="1600"/>
          </a:p>
          <a:p>
            <a:r>
              <a:rPr lang="tr-TR" altLang="en-US" sz="1600">
                <a:sym typeface="+mn-ea"/>
              </a:rPr>
              <a:t>Isı ve ışığa karşı dirençlidir. Buzdolabının alt rafında saklanmalıdır</a:t>
            </a:r>
            <a:r>
              <a:rPr lang="tr-TR" altLang="en-US" sz="1600"/>
              <a:t>.</a:t>
            </a:r>
            <a:endParaRPr lang="tr-TR" altLang="en-US" sz="1600"/>
          </a:p>
          <a:p>
            <a:r>
              <a:rPr lang="tr-TR" altLang="en-US" sz="1600">
                <a:sym typeface="+mn-ea"/>
              </a:rPr>
              <a:t>Bebek ve çocuklarda IM 3 doz </a:t>
            </a:r>
            <a:endParaRPr lang="tr-TR" altLang="en-US" sz="1600"/>
          </a:p>
          <a:p>
            <a:r>
              <a:rPr lang="tr-TR" altLang="en-US" sz="1600">
                <a:sym typeface="+mn-ea"/>
              </a:rPr>
              <a:t>01.01.2019 tarihinden sonra doğan bebeklere </a:t>
            </a:r>
            <a:r>
              <a:rPr lang="tr-TR" altLang="en-US" sz="1600" b="1">
                <a:sym typeface="+mn-ea"/>
              </a:rPr>
              <a:t>2,4 ve 12.</a:t>
            </a:r>
            <a:r>
              <a:rPr lang="tr-TR" altLang="en-US" sz="1600">
                <a:sym typeface="+mn-ea"/>
              </a:rPr>
              <a:t> ayda uygulanmaktadır.</a:t>
            </a:r>
            <a:r>
              <a:rPr lang="tr-TR" altLang="en-US" sz="1600">
                <a:sym typeface="+mn-ea"/>
              </a:rPr>
              <a:t>(ilk doz altı haftada bile uygulanabilir; iki doz arası süre en az 4 hafta olmalıdır.)</a:t>
            </a:r>
            <a:endParaRPr lang="tr-TR" altLang="en-US" sz="1600">
              <a:sym typeface="+mn-ea"/>
            </a:endParaRPr>
          </a:p>
          <a:p>
            <a:r>
              <a:rPr lang="tr-TR" altLang="en-US" sz="1600" b="1">
                <a:sym typeface="+mn-ea"/>
              </a:rPr>
              <a:t>Aşı uygulanmaması gereken durumlar:</a:t>
            </a:r>
            <a:endParaRPr lang="tr-TR" altLang="en-US" sz="1600" b="1">
              <a:sym typeface="+mn-ea"/>
            </a:endParaRPr>
          </a:p>
          <a:p>
            <a:r>
              <a:rPr lang="tr-TR" altLang="en-US" sz="1600">
                <a:sym typeface="+mn-ea"/>
              </a:rPr>
              <a:t>39°C fazla ateşi olan hafif ya da ciddi hasta bebekler. </a:t>
            </a:r>
            <a:endParaRPr lang="tr-TR" altLang="en-US" sz="1600">
              <a:sym typeface="+mn-ea"/>
            </a:endParaRPr>
          </a:p>
          <a:p>
            <a:r>
              <a:rPr lang="tr-TR" altLang="en-US" sz="1600">
                <a:sym typeface="+mn-ea"/>
              </a:rPr>
              <a:t>Aşıdan sonra, enjeksiyon yerinde bir ağrı ve hafif bir ateş olabileceğini, bunun normal olduğunu  olduğunu anlatınız.</a:t>
            </a:r>
            <a:endParaRPr lang="en-US" sz="1600"/>
          </a:p>
          <a:p>
            <a:r>
              <a:rPr lang="en-US" sz="1600"/>
              <a:t>Aşı yerini ve enjektörü değiştirmek koşuluyla diğer çocukluk çağı aşıları ile beraber uygulanabilir.</a:t>
            </a:r>
            <a:endParaRPr lang="en-US" sz="16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t>KIZAMIK, KIZAMIKÇIK, KABABULAK (KKK) AŞISI</a:t>
            </a:r>
            <a:endParaRPr lang="en-US" sz="3200" b="1"/>
          </a:p>
        </p:txBody>
      </p:sp>
      <p:sp>
        <p:nvSpPr>
          <p:cNvPr id="3" name="Content Placeholder 2"/>
          <p:cNvSpPr>
            <a:spLocks noGrp="1"/>
          </p:cNvSpPr>
          <p:nvPr>
            <p:ph sz="half" idx="1"/>
          </p:nvPr>
        </p:nvSpPr>
        <p:spPr/>
        <p:txBody>
          <a:bodyPr/>
          <a:p>
            <a:r>
              <a:rPr lang="en-US" sz="2400" b="1"/>
              <a:t>KIZAMIK</a:t>
            </a:r>
            <a:r>
              <a:rPr lang="tr-TR" altLang="en-US" sz="2400" b="1">
                <a:sym typeface="+mn-ea"/>
              </a:rPr>
              <a:t> (Measles, Rubeola) </a:t>
            </a:r>
            <a:endParaRPr lang="en-US" sz="2400" b="1"/>
          </a:p>
          <a:p>
            <a:r>
              <a:rPr lang="tr-TR" altLang="en-US" sz="1400"/>
              <a:t>Akut viral, döküntülü bir enfeksiyondur</a:t>
            </a:r>
            <a:endParaRPr lang="tr-TR" altLang="en-US" sz="1400"/>
          </a:p>
          <a:p>
            <a:r>
              <a:rPr lang="tr-TR" altLang="en-US" sz="1400"/>
              <a:t>Zarflı, Paramyxoviridae ailesi içindeki Morbillivirus cinsinin tek zincirli RNA virüsüdür</a:t>
            </a:r>
            <a:endParaRPr lang="tr-TR" altLang="en-US" sz="1400"/>
          </a:p>
          <a:p>
            <a:r>
              <a:rPr lang="tr-TR" altLang="en-US" sz="1400"/>
              <a:t>Kızamık hastalığı her ne kadar aşılama uygulamalarıyla önemli ölçüde azalsa da halen önemini korumaktadır. Çünkü farklı nedenlerle aşılanmayanların toplumda birikmesi, hastalığın tekrar salgınlarla seyretmesine neden olmaktadır.</a:t>
            </a:r>
            <a:endParaRPr lang="tr-TR" altLang="en-US" sz="1400"/>
          </a:p>
          <a:p>
            <a:r>
              <a:rPr lang="tr-TR" altLang="en-US" sz="1400"/>
              <a:t>Diğer yandan kızamık, savaş, doğal afet vb. nedenlerle ortaya çıkan göç hareketlerinde 5 yaş altı çocuklar için en riskli hastalıktır. Bu nedenle bu topluluklarda beş yaş altı tüm nüfus daha önceki aşılama durumuna bakılmaksızın aşılanır.</a:t>
            </a:r>
            <a:endParaRPr lang="tr-TR" altLang="en-US" sz="1400"/>
          </a:p>
          <a:p>
            <a:r>
              <a:rPr lang="tr-TR" altLang="en-US" sz="1400"/>
              <a:t>Virüs, insandan insana damlacık yoluyla ve enfekte bireyin burun,boğaz sekresyonları ile doğrudan teması aracılığıyla bulaşır. </a:t>
            </a:r>
            <a:endParaRPr lang="tr-TR" altLang="en-US" sz="1400"/>
          </a:p>
          <a:p>
            <a:r>
              <a:rPr lang="tr-TR" altLang="en-US" sz="1400"/>
              <a:t>Bulaşıcılık, prodromal belirtiler başlamadan bir iki gün önceden başlar ve döküntüler görüldükten 4 gün sonrasına kadar devam eder. Kızamık virüsünün bulaşıcılığı yüksektir ve bir kızamık hastası direkt temas ve/veya hava yolu ile 16 ile 18 kişiye hastalığı bulaştırabilmektedir.</a:t>
            </a:r>
            <a:endParaRPr lang="tr-TR" altLang="en-US" sz="1400"/>
          </a:p>
        </p:txBody>
      </p:sp>
      <p:sp>
        <p:nvSpPr>
          <p:cNvPr id="4" name="Content Placeholder 3"/>
          <p:cNvSpPr>
            <a:spLocks noGrp="1"/>
          </p:cNvSpPr>
          <p:nvPr>
            <p:ph sz="half" idx="2"/>
          </p:nvPr>
        </p:nvSpPr>
        <p:spPr/>
        <p:txBody>
          <a:bodyPr/>
          <a:p>
            <a:r>
              <a:rPr lang="en-US" sz="2400" b="1"/>
              <a:t>KIZAMIKÇIK (RUBELLA)</a:t>
            </a:r>
            <a:endParaRPr lang="en-US" sz="2400" b="1"/>
          </a:p>
          <a:p>
            <a:r>
              <a:rPr lang="tr-TR" altLang="en-US" sz="1300"/>
              <a:t>Ç</a:t>
            </a:r>
            <a:r>
              <a:rPr lang="en-US" sz="1300"/>
              <a:t>ocukluk çağı döküntülü hastalıklarından biridir</a:t>
            </a:r>
            <a:endParaRPr lang="en-US" sz="1300"/>
          </a:p>
          <a:p>
            <a:r>
              <a:rPr lang="en-US" sz="1300"/>
              <a:t>Kızamıkçık virüsü, togavirüs ailesi,Rubivirus </a:t>
            </a:r>
            <a:r>
              <a:rPr lang="tr-TR" altLang="en-US" sz="1300">
                <a:sym typeface="+mn-ea"/>
              </a:rPr>
              <a:t>cinsinin RNA virüsüdür</a:t>
            </a:r>
            <a:endParaRPr lang="tr-TR" altLang="en-US" sz="1300"/>
          </a:p>
          <a:p>
            <a:r>
              <a:rPr lang="en-US" sz="1300"/>
              <a:t>Doğu ve batı at ensefalit virüsü ile çok yakınlık gösterir. </a:t>
            </a:r>
            <a:endParaRPr lang="en-US" sz="1300"/>
          </a:p>
          <a:p>
            <a:r>
              <a:rPr lang="en-US" sz="1300"/>
              <a:t>Hastalığın insidansı genellikle ilkbahar ve kış aylarında en yüksektir. </a:t>
            </a:r>
            <a:endParaRPr lang="en-US" sz="1300"/>
          </a:p>
          <a:p>
            <a:r>
              <a:rPr lang="en-US" sz="1300"/>
              <a:t>Kızamıkçığın yaygın olduğu ülkelerde konjenital kızamıkçık sendromu da sık izlenir. Gebeliğin erken döneminde (ilk trimester) geçirilen kızamıkçık enfeksiyonu fetüsün organlarını etkileyerek, çeşitli </a:t>
            </a:r>
            <a:r>
              <a:rPr lang="tr-TR" altLang="en-US" sz="1300"/>
              <a:t>k</a:t>
            </a:r>
            <a:r>
              <a:rPr lang="en-US" sz="1300"/>
              <a:t>onjenital defektlere neden olur. Ülkelerdeki yaygın aşılama programları konjenital kızamıkçık sendromunu engellemeyi amaçlar. </a:t>
            </a:r>
            <a:endParaRPr lang="en-US" sz="1300"/>
          </a:p>
          <a:p>
            <a:r>
              <a:rPr lang="en-US" sz="1300">
                <a:sym typeface="+mn-ea"/>
              </a:rPr>
              <a:t>Kızamıkçık virüsü, insandan insana damlacık yoluyla ya da enfekte</a:t>
            </a:r>
            <a:r>
              <a:rPr lang="tr-TR" altLang="en-US" sz="1300">
                <a:sym typeface="+mn-ea"/>
              </a:rPr>
              <a:t> </a:t>
            </a:r>
            <a:r>
              <a:rPr lang="en-US" sz="1300">
                <a:sym typeface="+mn-ea"/>
              </a:rPr>
              <a:t>bireyin sekresyonları ile bulaşır. Virüs, önce nazofarenks ve bölgesel lenf bezlerinde bulunur. 5-7 gün içinde viremi oluşur. İnkübasyon süresi 14 ile 21 gün arasında değişir. Bulaştırıcılık katsayısı 6-7’dir.</a:t>
            </a:r>
            <a:endParaRPr lang="en-US" sz="1300">
              <a:sym typeface="+mn-ea"/>
            </a:endParaRPr>
          </a:p>
          <a:p>
            <a:r>
              <a:rPr lang="en-US" sz="1300"/>
              <a:t>Aşılama öncesinde salgınlar her 5-6 yılda bir ortaya çıkma eğilimindeyken yapılan geniş çaplı kızamıkçık aşısı ile birçok ülkede, kızamıkçık ve Konjenital Kızamıkçık Sendromu önemli ölçüde azaltmış hatta bazı ülkelerde elimine edilmiştir.</a:t>
            </a:r>
            <a:endParaRPr lang="en-US" sz="1300"/>
          </a:p>
          <a:p>
            <a:endParaRPr lang="en-US" sz="13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br>
              <a:rPr lang="tr-TR" sz="3200" dirty="0">
                <a:solidFill>
                  <a:schemeClr val="accent1">
                    <a:lumMod val="75000"/>
                  </a:schemeClr>
                </a:solidFill>
              </a:rPr>
            </a:br>
            <a:endParaRPr lang="tr-TR" dirty="0"/>
          </a:p>
        </p:txBody>
      </p:sp>
      <p:sp>
        <p:nvSpPr>
          <p:cNvPr id="9" name="Footer Placeholder 8"/>
          <p:cNvSpPr>
            <a:spLocks noGrp="1"/>
          </p:cNvSpPr>
          <p:nvPr>
            <p:ph type="ftr" sz="quarter" idx="11"/>
          </p:nvPr>
        </p:nvSpPr>
        <p:spPr/>
        <p:txBody>
          <a:bodyPr/>
          <a:p>
            <a:r>
              <a:rPr lang="tr-TR"/>
              <a:t>08.05.2024</a:t>
            </a:r>
            <a:endParaRPr lang="tr-TR"/>
          </a:p>
        </p:txBody>
      </p:sp>
      <p:pic>
        <p:nvPicPr>
          <p:cNvPr id="3" name="Content Placeholder 2"/>
          <p:cNvPicPr>
            <a:picLocks noChangeAspect="1"/>
          </p:cNvPicPr>
          <p:nvPr>
            <p:ph sz="half" idx="1"/>
          </p:nvPr>
        </p:nvPicPr>
        <p:blipFill>
          <a:blip r:embed="rId1"/>
          <a:stretch>
            <a:fillRect/>
          </a:stretch>
        </p:blipFill>
        <p:spPr>
          <a:xfrm>
            <a:off x="5882005" y="1310005"/>
            <a:ext cx="6235065" cy="3509645"/>
          </a:xfrm>
          <a:prstGeom prst="rect">
            <a:avLst/>
          </a:prstGeom>
        </p:spPr>
      </p:pic>
      <p:sp>
        <p:nvSpPr>
          <p:cNvPr id="4" name="Text Box 3"/>
          <p:cNvSpPr txBox="1"/>
          <p:nvPr/>
        </p:nvSpPr>
        <p:spPr>
          <a:xfrm>
            <a:off x="3048000" y="5230495"/>
            <a:ext cx="6096000" cy="645160"/>
          </a:xfrm>
          <a:prstGeom prst="rect">
            <a:avLst/>
          </a:prstGeom>
          <a:noFill/>
        </p:spPr>
        <p:txBody>
          <a:bodyPr wrap="square" rtlCol="0" anchor="t">
            <a:spAutoFit/>
          </a:bodyPr>
          <a:p>
            <a:r>
              <a:rPr lang="en-US"/>
              <a:t>Verification of measles and rubella elimination in the WHO European Region - Data as of 03 July 2023</a:t>
            </a:r>
            <a:endParaRPr lang="en-US"/>
          </a:p>
        </p:txBody>
      </p:sp>
      <p:pic>
        <p:nvPicPr>
          <p:cNvPr id="89091" name="Picture 2" descr="https://image.slidesharecdn.com/eumreliminationverficationen2019-190828101818/95/verification-of-measles-and-rubella-elimination-in-the-who-european-region-2-1024.jpg?cb=1566987642"/>
          <p:cNvPicPr>
            <a:picLocks noChangeAspect="1" noChangeArrowheads="1"/>
          </p:cNvPicPr>
          <p:nvPr>
            <p:ph sz="half" idx="2"/>
          </p:nvPr>
        </p:nvPicPr>
        <p:blipFill>
          <a:blip r:embed="rId2"/>
          <a:srcRect/>
          <a:stretch>
            <a:fillRect/>
          </a:stretch>
        </p:blipFill>
        <p:spPr bwMode="auto">
          <a:xfrm>
            <a:off x="-635" y="1373505"/>
            <a:ext cx="6096635" cy="342963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sym typeface="+mn-ea"/>
              </a:rPr>
              <a:t>KIZAMIK, KIZAMIKÇIK, KABABULAK (KKK) AŞISI</a:t>
            </a:r>
            <a:endParaRPr lang="en-US" sz="3200"/>
          </a:p>
        </p:txBody>
      </p:sp>
      <p:sp>
        <p:nvSpPr>
          <p:cNvPr id="3" name="Content Placeholder 2"/>
          <p:cNvSpPr>
            <a:spLocks noGrp="1"/>
          </p:cNvSpPr>
          <p:nvPr>
            <p:ph sz="half" idx="1"/>
          </p:nvPr>
        </p:nvSpPr>
        <p:spPr/>
        <p:txBody>
          <a:bodyPr/>
          <a:p>
            <a:r>
              <a:rPr lang="tr-TR" altLang="en-US" sz="2400" b="1"/>
              <a:t>KABAKULAK</a:t>
            </a:r>
            <a:endParaRPr lang="en-US" sz="1200"/>
          </a:p>
          <a:p>
            <a:r>
              <a:rPr lang="en-US" sz="1800"/>
              <a:t>Paramyxoviridae ailesinden, Ribulavirüs cinsindendir. </a:t>
            </a:r>
            <a:endParaRPr lang="en-US" sz="1800"/>
          </a:p>
          <a:p>
            <a:r>
              <a:rPr lang="en-US" sz="1800"/>
              <a:t>Negatif polariteli, tek zincirli RNA virüsüdür. </a:t>
            </a:r>
            <a:endParaRPr lang="en-US" sz="1800"/>
          </a:p>
          <a:p>
            <a:r>
              <a:rPr lang="en-US" sz="1800"/>
              <a:t>Kabakulak genellikle parotis olmak üzere bir veya daha fazla tükürük bezinin şişmesi ile karakterize akut viral bir hastalıktır</a:t>
            </a:r>
            <a:r>
              <a:rPr lang="tr-TR" altLang="en-US" sz="1800"/>
              <a:t>.</a:t>
            </a:r>
            <a:endParaRPr lang="tr-TR" altLang="en-US" sz="1800"/>
          </a:p>
          <a:p>
            <a:r>
              <a:rPr lang="tr-TR" altLang="en-US" sz="1800"/>
              <a:t>Hastalık en sık 5-9 yaş grubunda gözlenir.</a:t>
            </a:r>
            <a:endParaRPr lang="tr-TR" altLang="en-US" sz="1800"/>
          </a:p>
          <a:p>
            <a:r>
              <a:rPr lang="en-US" sz="1800">
                <a:sym typeface="+mn-ea"/>
              </a:rPr>
              <a:t>Hastalık damlacık yoluyla veya doğrudan temas ile bulaşır. Genellikle parotis bezi tutulur, ancak merkezi sinir sistemi, testis, pankreas ve yumurtalıklarda tutulabilir.</a:t>
            </a:r>
            <a:endParaRPr lang="en-US" sz="1800"/>
          </a:p>
          <a:p>
            <a:endParaRPr lang="tr-TR" altLang="en-US" sz="1800"/>
          </a:p>
        </p:txBody>
      </p:sp>
      <p:sp>
        <p:nvSpPr>
          <p:cNvPr id="4" name="Content Placeholder 3"/>
          <p:cNvSpPr>
            <a:spLocks noGrp="1"/>
          </p:cNvSpPr>
          <p:nvPr>
            <p:ph sz="half" idx="2"/>
          </p:nvPr>
        </p:nvSpPr>
        <p:spPr/>
        <p:txBody>
          <a:bodyPr/>
          <a:p>
            <a:r>
              <a:rPr lang="en-US" sz="1800">
                <a:sym typeface="+mn-ea"/>
              </a:rPr>
              <a:t>Konjenital anomalilere neden olmaz, ancak kabakulağın gebeliğin ilk üç ayında spontan abortus riskini artırdığı (%25) bilinmektedir.</a:t>
            </a:r>
            <a:endParaRPr lang="en-US" sz="1800"/>
          </a:p>
          <a:p>
            <a:r>
              <a:rPr lang="en-US" sz="1800">
                <a:sym typeface="+mn-ea"/>
              </a:rPr>
              <a:t>Amerika’da yapılan yakın tarihli çalışmalara göre hastalık, aşılama programlarına rağmen tekrar görülmeye başlamıştır</a:t>
            </a:r>
            <a:r>
              <a:rPr lang="tr-TR" altLang="en-US" sz="1800">
                <a:sym typeface="+mn-ea"/>
              </a:rPr>
              <a:t>.</a:t>
            </a:r>
            <a:r>
              <a:rPr lang="en-US" sz="1800">
                <a:sym typeface="+mn-ea"/>
              </a:rPr>
              <a:t>Üstelik hastalık yaşı ileri yaş gruplarına kaymış ve kentli nüfusu tutmaya başlamıştır.</a:t>
            </a:r>
            <a:endParaRPr lang="en-US" sz="1800"/>
          </a:p>
          <a:p>
            <a:r>
              <a:rPr lang="en-US" sz="1800">
                <a:sym typeface="+mn-ea"/>
              </a:rPr>
              <a:t>Virüs, klinik hastalığın başlangıcından itibaren 2 hafta boyunca idrarla</a:t>
            </a:r>
            <a:r>
              <a:rPr lang="tr-TR" altLang="en-US" sz="1800">
                <a:sym typeface="+mn-ea"/>
              </a:rPr>
              <a:t> </a:t>
            </a:r>
            <a:r>
              <a:rPr lang="en-US" sz="1800">
                <a:sym typeface="+mn-ea"/>
              </a:rPr>
              <a:t>atılır. İdrarla bulaşmayı sağlayan da bu özelliğidir. Yaşam boyu </a:t>
            </a:r>
            <a:r>
              <a:rPr lang="tr-TR" altLang="en-US" sz="1800">
                <a:sym typeface="+mn-ea"/>
              </a:rPr>
              <a:t>b</a:t>
            </a:r>
            <a:r>
              <a:rPr lang="en-US" sz="1800">
                <a:sym typeface="+mn-ea"/>
              </a:rPr>
              <a:t>ağışıklık,doğal enfeksiyondan sonra kuraldır, ancak %1-2 oranında yeniden enfeksiyon görülebilir. Bulaştırıcılık katsayısı 4-7’d</a:t>
            </a:r>
            <a:r>
              <a:rPr lang="tr-TR" altLang="en-US" sz="1800">
                <a:sym typeface="+mn-ea"/>
              </a:rPr>
              <a:t>ir</a:t>
            </a:r>
            <a:endParaRPr lang="tr-TR" altLang="en-US" sz="1800"/>
          </a:p>
          <a:p>
            <a:endParaRPr lang="en-US" sz="18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sym typeface="+mn-ea"/>
              </a:rPr>
              <a:t>KIZAMIK, KIZAMIKÇIK, KABABULAK (KKK) AŞISI</a:t>
            </a:r>
            <a:endParaRPr lang="en-US" sz="3200"/>
          </a:p>
        </p:txBody>
      </p:sp>
      <p:sp>
        <p:nvSpPr>
          <p:cNvPr id="3" name="Content Placeholder 2"/>
          <p:cNvSpPr>
            <a:spLocks noGrp="1"/>
          </p:cNvSpPr>
          <p:nvPr>
            <p:ph sz="half" idx="1"/>
          </p:nvPr>
        </p:nvSpPr>
        <p:spPr/>
        <p:txBody>
          <a:bodyPr/>
          <a:p>
            <a:r>
              <a:rPr lang="en-US" sz="1800"/>
              <a:t>Canlı güçsüzleştirilmiş (atenüe) aşıdır</a:t>
            </a:r>
            <a:r>
              <a:rPr lang="tr-TR" altLang="en-US" sz="1800"/>
              <a:t>.</a:t>
            </a:r>
            <a:endParaRPr lang="tr-TR" altLang="en-US" sz="1800"/>
          </a:p>
          <a:p>
            <a:r>
              <a:rPr lang="tr-TR" altLang="en-US" sz="1800"/>
              <a:t>Hem ısıya hem de ışığa hassastır</a:t>
            </a:r>
            <a:endParaRPr lang="tr-TR" altLang="en-US" sz="1800"/>
          </a:p>
          <a:p>
            <a:r>
              <a:rPr lang="tr-TR" altLang="en-US" sz="1800"/>
              <a:t>Karanlıkta, +2 ile +8 derece arasında olmalıdır.</a:t>
            </a:r>
            <a:endParaRPr lang="tr-TR" altLang="en-US" sz="1800"/>
          </a:p>
          <a:p>
            <a:r>
              <a:rPr lang="tr-TR" altLang="en-US" sz="1800"/>
              <a:t>Tek dozluk ambalajlarda takılmamış 2 iğneyle birlikte sunulur. </a:t>
            </a:r>
            <a:endParaRPr lang="tr-TR" altLang="en-US" sz="1800"/>
          </a:p>
          <a:p>
            <a:r>
              <a:rPr lang="tr-TR" altLang="en-US" sz="1800"/>
              <a:t>Aşı sulandırıldıktan sonra 4 saat içerisinde tüketilmelidir.</a:t>
            </a:r>
            <a:endParaRPr lang="tr-TR" altLang="en-US" sz="1800"/>
          </a:p>
          <a:p>
            <a:r>
              <a:rPr lang="tr-TR" altLang="en-US" sz="1800"/>
              <a:t>Enjektör 45°’lik açıyla tutularak, subkutan yapılır</a:t>
            </a:r>
            <a:endParaRPr lang="tr-TR" altLang="en-US" sz="1800"/>
          </a:p>
          <a:p>
            <a:r>
              <a:rPr lang="tr-TR" altLang="en-US" sz="1800" b="1"/>
              <a:t>1. doz 12 aylık bebeklere uygulanır. 2. doz 48 aylıkken uygulanır</a:t>
            </a:r>
            <a:r>
              <a:rPr lang="tr-TR" altLang="en-US" sz="1800"/>
              <a:t>.</a:t>
            </a:r>
            <a:endParaRPr lang="tr-TR" altLang="en-US" sz="1800"/>
          </a:p>
          <a:p>
            <a:r>
              <a:rPr lang="tr-TR" altLang="en-US" sz="1800"/>
              <a:t>25.09.2019 tarihli BDK (Bağışıklama Danışma Kurulu) kararıyla salgın riski olan bölgelerde    </a:t>
            </a:r>
            <a:r>
              <a:rPr lang="tr-TR" altLang="en-US" sz="1800" b="1"/>
              <a:t>9.- 11. ayda ilave bir doz</a:t>
            </a:r>
            <a:r>
              <a:rPr lang="tr-TR" altLang="en-US" sz="1800"/>
              <a:t> kızamık içeren (K veya KKK) uygulanacaktır.</a:t>
            </a:r>
            <a:endParaRPr lang="tr-TR" altLang="en-US" sz="1800"/>
          </a:p>
          <a:p>
            <a:r>
              <a:rPr lang="tr-TR" altLang="en-US" sz="1800"/>
              <a:t>Aşının koruyuculuk oranı %95’in üzerindedir. </a:t>
            </a:r>
            <a:endParaRPr lang="tr-TR" altLang="en-US" sz="1800"/>
          </a:p>
          <a:p>
            <a:endParaRPr lang="tr-TR" altLang="en-US" sz="1800"/>
          </a:p>
        </p:txBody>
      </p:sp>
      <p:sp>
        <p:nvSpPr>
          <p:cNvPr id="4" name="Content Placeholder 3"/>
          <p:cNvSpPr>
            <a:spLocks noGrp="1"/>
          </p:cNvSpPr>
          <p:nvPr>
            <p:ph sz="half" idx="2"/>
          </p:nvPr>
        </p:nvSpPr>
        <p:spPr/>
        <p:txBody>
          <a:bodyPr/>
          <a:p>
            <a:r>
              <a:rPr lang="tr-TR" altLang="en-US" sz="1800">
                <a:sym typeface="+mn-ea"/>
              </a:rPr>
              <a:t>Piyasa adı: M-M-R II SC 0.5mL, Priorix</a:t>
            </a:r>
            <a:endParaRPr lang="tr-TR" altLang="en-US" sz="1800">
              <a:sym typeface="+mn-ea"/>
            </a:endParaRPr>
          </a:p>
          <a:p>
            <a:r>
              <a:rPr lang="tr-TR" altLang="en-US" sz="1800" b="1">
                <a:sym typeface="+mn-ea"/>
              </a:rPr>
              <a:t>Kontraendikasyonları</a:t>
            </a:r>
            <a:endParaRPr lang="tr-TR" altLang="en-US" sz="1800" b="1"/>
          </a:p>
          <a:p>
            <a:r>
              <a:rPr lang="tr-TR" altLang="en-US" sz="1800">
                <a:sym typeface="+mn-ea"/>
              </a:rPr>
              <a:t>Konjenital ya da kalıtımsal immün yetmezlik durumlarında, AIDS gibi bir hastalık nedeniyle bağışıklık sistemi baskı altına alınmış olan hastalarda bağışıklık sistem baskılayıcı (immünosupresif) tedavi görme durumunda </a:t>
            </a:r>
            <a:endParaRPr lang="tr-TR" altLang="en-US" sz="1800">
              <a:sym typeface="+mn-ea"/>
            </a:endParaRPr>
          </a:p>
          <a:p>
            <a:r>
              <a:rPr lang="tr-TR" altLang="en-US" sz="1800">
                <a:sym typeface="+mn-ea"/>
              </a:rPr>
              <a:t>Kanser ya da hematolojik kanserlerde ve </a:t>
            </a:r>
            <a:endParaRPr lang="tr-TR" altLang="en-US" sz="1800"/>
          </a:p>
          <a:p>
            <a:r>
              <a:rPr lang="tr-TR" altLang="en-US" sz="1800">
                <a:sym typeface="+mn-ea"/>
              </a:rPr>
              <a:t>aktif tüberküloz varlığında</a:t>
            </a:r>
            <a:endParaRPr lang="tr-TR" altLang="en-US" sz="1800"/>
          </a:p>
          <a:p>
            <a:r>
              <a:rPr lang="tr-TR" altLang="en-US" sz="1800">
                <a:sym typeface="+mn-ea"/>
              </a:rPr>
              <a:t> Aşıdan 7-12 gün sonra %5 oranında 1-2 gün süren &gt;38.5°C ateş görülebilir. </a:t>
            </a:r>
            <a:endParaRPr lang="tr-TR" altLang="en-US" sz="1800">
              <a:sym typeface="+mn-ea"/>
            </a:endParaRPr>
          </a:p>
          <a:p>
            <a:r>
              <a:rPr lang="tr-TR" altLang="en-US" sz="1800">
                <a:sym typeface="+mn-ea"/>
              </a:rPr>
              <a:t>Kızamık aşı sonrasında febril konvülsiyon (1/3000 oranında) görülebilir. Geçici makülopapüler döküntü (%2), trombositopenik purpura (1/30.000) nadiren anaflaktik reaksiyonlar (1/100.000) görülebilir</a:t>
            </a:r>
            <a:endParaRPr lang="tr-TR" altLang="en-US" sz="1800"/>
          </a:p>
          <a:p>
            <a:endParaRPr lang="tr-TR" altLang="en-US" sz="18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b="1">
                <a:solidFill>
                  <a:schemeClr val="tx1"/>
                </a:solidFill>
                <a:effectLst>
                  <a:outerShdw blurRad="38100" dist="19050" dir="2700000" algn="tl" rotWithShape="0">
                    <a:schemeClr val="dk1">
                      <a:alpha val="40000"/>
                    </a:schemeClr>
                  </a:outerShdw>
                </a:effectLst>
              </a:rPr>
              <a:t>AMAÇ</a:t>
            </a:r>
            <a:endParaRPr lang="tr-TR" altLang="en-US" b="1">
              <a:solidFill>
                <a:schemeClr val="tx1"/>
              </a:solidFill>
              <a:effectLst>
                <a:outerShdw blurRad="38100" dist="19050" dir="2700000" algn="tl" rotWithShape="0">
                  <a:schemeClr val="dk1">
                    <a:alpha val="40000"/>
                  </a:schemeClr>
                </a:outerShdw>
              </a:effectLst>
            </a:endParaRPr>
          </a:p>
        </p:txBody>
      </p:sp>
      <p:sp>
        <p:nvSpPr>
          <p:cNvPr id="3" name="Content Placeholder 2"/>
          <p:cNvSpPr>
            <a:spLocks noGrp="1"/>
          </p:cNvSpPr>
          <p:nvPr>
            <p:ph sz="half" idx="1"/>
          </p:nvPr>
        </p:nvSpPr>
        <p:spPr>
          <a:xfrm>
            <a:off x="609600" y="1174750"/>
            <a:ext cx="11092180" cy="4841875"/>
          </a:xfrm>
        </p:spPr>
        <p:txBody>
          <a:bodyPr/>
          <a:p>
            <a:r>
              <a:rPr lang="tr-TR" sz="3600" dirty="0" smtClean="0">
                <a:latin typeface="Times New Roman" panose="02020603050405020304" pitchFamily="18" charset="0"/>
                <a:cs typeface="Times New Roman" panose="02020603050405020304" pitchFamily="18" charset="0"/>
                <a:sym typeface="+mn-ea"/>
              </a:rPr>
              <a:t>Aşılama, aşı takvimi ve aşılar hakkında bilgi vermek</a:t>
            </a:r>
            <a:endParaRPr lang="tr-TR" sz="3600" dirty="0">
              <a:solidFill>
                <a:schemeClr val="tx1"/>
              </a:solidFill>
              <a:latin typeface="Times New Roman" panose="02020603050405020304" pitchFamily="18" charset="0"/>
              <a:cs typeface="Times New Roman" panose="02020603050405020304" pitchFamily="18" charset="0"/>
            </a:endParaRPr>
          </a:p>
          <a:p>
            <a:endParaRPr lang="en-US" sz="3600"/>
          </a:p>
        </p:txBody>
      </p:sp>
      <p:sp>
        <p:nvSpPr>
          <p:cNvPr id="4" name="Footer Placeholder 3"/>
          <p:cNvSpPr>
            <a:spLocks noGrp="1"/>
          </p:cNvSpPr>
          <p:nvPr>
            <p:ph type="ftr" sz="quarter" idx="11"/>
          </p:nvPr>
        </p:nvSpPr>
        <p:spPr/>
        <p:txBody>
          <a:bodyPr/>
          <a:p>
            <a:r>
              <a:rPr lang="tr-TR"/>
              <a:t>08.05.2024</a:t>
            </a:r>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sym typeface="+mn-ea"/>
              </a:rPr>
              <a:t>KIZAMIK, KIZAMIKÇIK, KABABULAK (KKK) AŞISI</a:t>
            </a:r>
            <a:endParaRPr lang="en-US" sz="3200"/>
          </a:p>
        </p:txBody>
      </p:sp>
      <p:sp>
        <p:nvSpPr>
          <p:cNvPr id="3" name="Content Placeholder 2"/>
          <p:cNvSpPr>
            <a:spLocks noGrp="1"/>
          </p:cNvSpPr>
          <p:nvPr>
            <p:ph sz="half" idx="1"/>
          </p:nvPr>
        </p:nvSpPr>
        <p:spPr/>
        <p:txBody>
          <a:bodyPr/>
          <a:p>
            <a:r>
              <a:rPr lang="en-US" sz="1600">
                <a:sym typeface="+mn-ea"/>
              </a:rPr>
              <a:t>Aşı, diğer aşılarla birlikte kullanılabilir. Enjeksiyon yoluyla verilen canlı aşılarla (suçiçeği, BCG) aynı gün içinde verilmedi ise en az 4</a:t>
            </a:r>
            <a:r>
              <a:rPr lang="tr-TR" altLang="en-US" sz="1600">
                <a:sym typeface="+mn-ea"/>
              </a:rPr>
              <a:t> </a:t>
            </a:r>
            <a:r>
              <a:rPr lang="en-US" sz="1600">
                <a:sym typeface="+mn-ea"/>
              </a:rPr>
              <a:t>hafta ara bırakılmalıdır. </a:t>
            </a:r>
            <a:endParaRPr lang="en-US" sz="1600"/>
          </a:p>
          <a:p>
            <a:r>
              <a:rPr lang="en-US" sz="1600">
                <a:sym typeface="+mn-ea"/>
              </a:rPr>
              <a:t>Tüberküloz için tüberkülin deri testi (ppd), yapılacak ise; KKK aşısından önce, eş zamanlı ya da 4-6 hafta sonra yapılmalıdır. </a:t>
            </a:r>
            <a:endParaRPr lang="en-US" sz="1600"/>
          </a:p>
          <a:p>
            <a:r>
              <a:rPr lang="en-US" sz="1600">
                <a:sym typeface="+mn-ea"/>
              </a:rPr>
              <a:t>Aşı yapıldıktan sonra mümkünse 2 hafta süreyle kan/kan ürünü/immunglobulin verilmemelidir. İki hafta içinde bu tür maddelerin kullanımı aşının etkinliğini azaltır.</a:t>
            </a:r>
            <a:endParaRPr lang="en-US" sz="1600"/>
          </a:p>
          <a:p>
            <a:r>
              <a:rPr lang="en-US" sz="1600">
                <a:sym typeface="+mn-ea"/>
              </a:rPr>
              <a:t>Daha önce kan/kan ürünü/immunglobulin verilmiş kişilerde, kullanılan kan ürününün dozuna ve süresine göre belli süreler boyunca beklemek gerekir. Bu süreler tam kan veya eritrosit suspansiyonu verilenlerde 6 ay, taze donmuş plazma verilenlerde 7 ay, 400 mg/kg intravenöz immunglobulin (IVIG) verilenlerde 8 ay, 1000mg/kg IVIG verilenlerde 10 ay, 2000 mg/kg IVIG verilenlerde ise 11 aydır.</a:t>
            </a:r>
            <a:endParaRPr lang="en-US" sz="1600"/>
          </a:p>
          <a:p>
            <a:endParaRPr lang="en-US" sz="1600"/>
          </a:p>
        </p:txBody>
      </p:sp>
      <p:sp>
        <p:nvSpPr>
          <p:cNvPr id="4" name="Content Placeholder 3"/>
          <p:cNvSpPr>
            <a:spLocks noGrp="1"/>
          </p:cNvSpPr>
          <p:nvPr>
            <p:ph sz="half" idx="2"/>
          </p:nvPr>
        </p:nvSpPr>
        <p:spPr/>
        <p:txBody>
          <a:bodyPr/>
          <a:p>
            <a:r>
              <a:rPr lang="en-US" sz="1800" b="1">
                <a:sym typeface="+mn-ea"/>
              </a:rPr>
              <a:t>Aşı uygulanmaması gereken durumlar</a:t>
            </a:r>
            <a:endParaRPr lang="en-US" sz="1800" b="1"/>
          </a:p>
          <a:p>
            <a:r>
              <a:rPr lang="en-US" sz="1800">
                <a:sym typeface="+mn-ea"/>
              </a:rPr>
              <a:t>Neomisin dahil aşı içerisinde bulunan maddelerden herhangi birine yönelik alerji varlığı</a:t>
            </a:r>
            <a:endParaRPr lang="en-US" sz="1800">
              <a:sym typeface="+mn-ea"/>
            </a:endParaRPr>
          </a:p>
          <a:p>
            <a:r>
              <a:rPr lang="en-US" sz="1800">
                <a:sym typeface="+mn-ea"/>
              </a:rPr>
              <a:t>Çocukta 38°C’den yüksek ateşle seyreden bir hastalık varlığı (tek başına ateş aşıyı erteleme nedeni değildir)</a:t>
            </a:r>
            <a:endParaRPr lang="en-US" sz="1800"/>
          </a:p>
          <a:p>
            <a:r>
              <a:rPr lang="en-US" sz="1800">
                <a:sym typeface="+mn-ea"/>
              </a:rPr>
              <a:t>Hamilelerde (aşı sonrasında 1 ay süreyle hamile kalınmamalıdı</a:t>
            </a:r>
            <a:r>
              <a:rPr lang="tr-TR" altLang="en-US" sz="1800">
                <a:sym typeface="+mn-ea"/>
              </a:rPr>
              <a:t>r.)</a:t>
            </a:r>
            <a:endParaRPr lang="tr-TR" altLang="en-US" sz="1800"/>
          </a:p>
          <a:p>
            <a:r>
              <a:rPr lang="tr-TR" altLang="en-US" sz="1800">
                <a:sym typeface="+mn-ea"/>
              </a:rPr>
              <a:t>Aşı uygulamasını takiben 7-10 gün sonra kızamık gibi hafif döküntü gelişebileceğini ve 2 gün içinde geçeceğini, bazı çocuklarda eklem </a:t>
            </a:r>
            <a:endParaRPr lang="tr-TR" altLang="en-US" sz="1800"/>
          </a:p>
          <a:p>
            <a:r>
              <a:rPr lang="tr-TR" altLang="en-US" sz="1800">
                <a:sym typeface="+mn-ea"/>
              </a:rPr>
              <a:t>ağrıları olabileceği, %10-15 oranında aşıya bağlı 38°C’yi geçen ateş görülebileceğini ancak bu ateşin aşıdan 5-6 gün sonra başlayıp 1-2 gün sürebileceğini anlatmak gerekir.</a:t>
            </a:r>
            <a:endParaRPr lang="tr-TR" altLang="en-US" sz="1800"/>
          </a:p>
          <a:p>
            <a:endParaRPr lang="en-US" sz="1800"/>
          </a:p>
          <a:p>
            <a:endParaRPr lang="en-US" sz="18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85115"/>
            <a:ext cx="10972800" cy="582613"/>
          </a:xfrm>
        </p:spPr>
        <p:txBody>
          <a:bodyPr/>
          <a:p>
            <a:r>
              <a:rPr lang="en-US" sz="2800" b="1"/>
              <a:t>DİFTERİ, ASELÜLER BOĞMACA, TETANOZ, İNAKTİF POLİO VE HEMOFİLUS İNFLUENZA TİP B AŞIS</a:t>
            </a:r>
            <a:r>
              <a:rPr lang="tr-TR" altLang="en-US" sz="2800" b="1"/>
              <a:t>I</a:t>
            </a:r>
            <a:endParaRPr lang="tr-TR" altLang="en-US" sz="2800" b="1"/>
          </a:p>
        </p:txBody>
      </p:sp>
      <p:sp>
        <p:nvSpPr>
          <p:cNvPr id="3" name="Content Placeholder 2"/>
          <p:cNvSpPr>
            <a:spLocks noGrp="1"/>
          </p:cNvSpPr>
          <p:nvPr>
            <p:ph sz="half" idx="1"/>
          </p:nvPr>
        </p:nvSpPr>
        <p:spPr/>
        <p:txBody>
          <a:bodyPr/>
          <a:p>
            <a:r>
              <a:rPr lang="en-US" sz="2400" b="1"/>
              <a:t>DİFTERİ</a:t>
            </a:r>
            <a:endParaRPr lang="en-US" sz="2400" b="1"/>
          </a:p>
          <a:p>
            <a:r>
              <a:rPr lang="tr-TR" altLang="en-US" sz="1800"/>
              <a:t>Difteri tarih boyunca yıkıcı salgınlarla karakterize, en çok korkulan çocuk hastalıklarından biri olmuştur.</a:t>
            </a:r>
            <a:endParaRPr lang="tr-TR" altLang="en-US" sz="1800"/>
          </a:p>
          <a:p>
            <a:r>
              <a:rPr lang="tr-TR" altLang="en-US" sz="1800"/>
              <a:t>Çoğu difteri enfeksiyonu asemptomatik veya nispeten ılımlı bir klinik seyirle geçse de, birçok hasta laringeal difteri nedeniyle hava yolu obstrüksiyonu veya toksik miyokardit nedeniyle hayatını kaybetmektedir. </a:t>
            </a:r>
            <a:endParaRPr lang="tr-TR" altLang="en-US" sz="1800"/>
          </a:p>
          <a:p>
            <a:r>
              <a:rPr lang="tr-TR" altLang="en-US" sz="1800"/>
              <a:t>Genel olarak difteri olgularında fatalite %5-10 olmakla birlikte 5 yaş altı ve 40 yaş üstünde bu olasılık %20’nin üzerine çıkmaktadır.</a:t>
            </a:r>
            <a:endParaRPr lang="tr-TR" altLang="en-US" sz="1800"/>
          </a:p>
          <a:p>
            <a:r>
              <a:rPr lang="tr-TR" altLang="en-US" sz="1800"/>
              <a:t>İnsanlar, Corynebacterium diphtheriae için tek doğal taşıyıcıdır. Bu nedenle bulaşın tamamen durdurulması için etkin aşılama gereklidir.</a:t>
            </a:r>
            <a:endParaRPr lang="tr-TR" altLang="en-US" sz="1800"/>
          </a:p>
          <a:p>
            <a:r>
              <a:rPr lang="tr-TR" altLang="en-US" sz="1800"/>
              <a:t>Bulaş damlacık enfeksiyonu ve yakın fiziksel temas ile olur.</a:t>
            </a:r>
            <a:endParaRPr lang="tr-TR" altLang="en-US" sz="1800"/>
          </a:p>
        </p:txBody>
      </p:sp>
      <p:sp>
        <p:nvSpPr>
          <p:cNvPr id="4" name="Content Placeholder 3"/>
          <p:cNvSpPr>
            <a:spLocks noGrp="1"/>
          </p:cNvSpPr>
          <p:nvPr>
            <p:ph sz="half" idx="2"/>
          </p:nvPr>
        </p:nvSpPr>
        <p:spPr/>
        <p:txBody>
          <a:bodyPr/>
          <a:p>
            <a:r>
              <a:rPr lang="en-US" sz="2400" b="1"/>
              <a:t>BOĞMACA</a:t>
            </a:r>
            <a:endParaRPr lang="en-US" sz="1200"/>
          </a:p>
          <a:p>
            <a:r>
              <a:rPr lang="en-US" sz="1800"/>
              <a:t>Boğmaca, insan solunum yollarının mukozal tabakalarını enfekte eden küçük bir gram</a:t>
            </a:r>
            <a:r>
              <a:rPr lang="tr-TR" altLang="en-US" sz="1800"/>
              <a:t> </a:t>
            </a:r>
            <a:r>
              <a:rPr lang="en-US" sz="1800"/>
              <a:t>negatif kokobasil olan Bordetella pertussis’den</a:t>
            </a:r>
            <a:r>
              <a:rPr lang="tr-TR" altLang="en-US" sz="1800"/>
              <a:t> </a:t>
            </a:r>
            <a:r>
              <a:rPr lang="en-US" sz="1800"/>
              <a:t>kaynaklanır.</a:t>
            </a:r>
            <a:endParaRPr lang="en-US" sz="1800"/>
          </a:p>
          <a:p>
            <a:r>
              <a:rPr lang="tr-TR" altLang="en-US" sz="1800"/>
              <a:t>D</a:t>
            </a:r>
            <a:r>
              <a:rPr lang="en-US" sz="1800"/>
              <a:t>amlacık yoluyla bulaşır</a:t>
            </a:r>
            <a:r>
              <a:rPr lang="tr-TR" altLang="en-US" sz="1800"/>
              <a:t>.</a:t>
            </a:r>
            <a:endParaRPr lang="tr-TR" altLang="en-US" sz="1800"/>
          </a:p>
          <a:p>
            <a:r>
              <a:rPr lang="tr-TR" altLang="en-US" sz="1800"/>
              <a:t>Bronkopnömoni, boğmaca ile ilişkili en önemli problemdir ve ölümlerin büyük kısmının nedenidir. 1950’li ve 1960’lı yıllarda boğmaca aşılamasının başlatılmasının ardından, dünyada boğmaca insidansı ve mortalitesinde dramatik bir azalma (&gt;% 90) gözlenmiştir.</a:t>
            </a:r>
            <a:endParaRPr lang="tr-TR" altLang="en-US" sz="1800"/>
          </a:p>
          <a:p>
            <a:r>
              <a:rPr lang="tr-TR" altLang="en-US" sz="1800"/>
              <a:t>Boğmaca halen dünya çapında bebek ölümlerinin önemli bir nedeni ve aşılama oranının yüksek olduğu ülkelerde bile bir halk sağlığı sorunu olmaya devam etmektedir. </a:t>
            </a:r>
            <a:endParaRPr lang="tr-TR" altLang="en-US" sz="1800"/>
          </a:p>
          <a:p>
            <a:endParaRPr lang="tr-TR" altLang="en-US" sz="18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800" b="1">
                <a:sym typeface="+mn-ea"/>
              </a:rPr>
              <a:t>DİFTERİ, ASELÜLER BOĞMACA, TETANOZ, İNAKTİF POLİO VE HEMOFİLUS İNFLUENZA TİP B AŞIS</a:t>
            </a:r>
            <a:r>
              <a:rPr lang="tr-TR" altLang="en-US" sz="2800" b="1">
                <a:sym typeface="+mn-ea"/>
              </a:rPr>
              <a:t>I</a:t>
            </a:r>
            <a:endParaRPr lang="en-US" sz="2800"/>
          </a:p>
        </p:txBody>
      </p:sp>
      <p:sp>
        <p:nvSpPr>
          <p:cNvPr id="3" name="Content Placeholder 2"/>
          <p:cNvSpPr>
            <a:spLocks noGrp="1"/>
          </p:cNvSpPr>
          <p:nvPr>
            <p:ph sz="half" idx="1"/>
          </p:nvPr>
        </p:nvSpPr>
        <p:spPr/>
        <p:txBody>
          <a:bodyPr/>
          <a:p>
            <a:r>
              <a:rPr lang="en-US" sz="2400" b="1"/>
              <a:t>Hemafilus influenza</a:t>
            </a:r>
            <a:endParaRPr lang="en-US" sz="2400" b="1"/>
          </a:p>
          <a:p>
            <a:r>
              <a:rPr lang="en-US" sz="1800"/>
              <a:t>H. İnfluenza, özellikle bebeklerde ciddi hastalık yapan  gram-negatif kokobasil</a:t>
            </a:r>
            <a:r>
              <a:rPr lang="tr-TR" altLang="en-US" sz="1800"/>
              <a:t> </a:t>
            </a:r>
            <a:r>
              <a:rPr lang="en-US" sz="1800"/>
              <a:t>bakteriyel bir hastalıktır. </a:t>
            </a:r>
            <a:endParaRPr lang="en-US" sz="1800"/>
          </a:p>
          <a:p>
            <a:r>
              <a:rPr lang="en-US" sz="1800"/>
              <a:t>Bu organizma, küçük çocuklarda öncelikle </a:t>
            </a:r>
            <a:r>
              <a:rPr lang="tr-TR" altLang="en-US" sz="1800"/>
              <a:t>pnömoni </a:t>
            </a:r>
            <a:r>
              <a:rPr lang="en-US" sz="1800"/>
              <a:t>ve menenjite neden olur ve her yıl meydana gelen 3 milyon kadar ciddi hastalık vakası ile dünyanın birçok yerinde önemli bir halk sağlığı sorunudur. </a:t>
            </a:r>
            <a:endParaRPr lang="en-US" sz="1800"/>
          </a:p>
          <a:p>
            <a:r>
              <a:rPr lang="en-US" sz="1800"/>
              <a:t>Hib’in antibiyotik ajanlara karşı artan direnci dünyanın birçok bölgesinden bildirilmiştir ve aşılama, dünya çapında Hib hastalığının insidansını hızla azaltabilecek tek araçtır.</a:t>
            </a:r>
            <a:endParaRPr lang="en-US" sz="1800"/>
          </a:p>
        </p:txBody>
      </p:sp>
      <p:sp>
        <p:nvSpPr>
          <p:cNvPr id="4" name="Content Placeholder 3"/>
          <p:cNvSpPr>
            <a:spLocks noGrp="1"/>
          </p:cNvSpPr>
          <p:nvPr>
            <p:ph sz="half" idx="2"/>
          </p:nvPr>
        </p:nvSpPr>
        <p:spPr/>
        <p:txBody>
          <a:bodyPr/>
          <a:p>
            <a:endParaRPr lang="en-US"/>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t>DaBT-İPA-HiB Aşıs</a:t>
            </a:r>
            <a:r>
              <a:rPr lang="tr-TR" altLang="en-US" sz="3200" b="1"/>
              <a:t>ı</a:t>
            </a:r>
            <a:endParaRPr lang="tr-TR" altLang="en-US" sz="3200" b="1"/>
          </a:p>
        </p:txBody>
      </p:sp>
      <p:sp>
        <p:nvSpPr>
          <p:cNvPr id="3" name="Content Placeholder 2"/>
          <p:cNvSpPr>
            <a:spLocks noGrp="1"/>
          </p:cNvSpPr>
          <p:nvPr>
            <p:ph sz="half" idx="1"/>
          </p:nvPr>
        </p:nvSpPr>
        <p:spPr/>
        <p:txBody>
          <a:bodyPr/>
          <a:p>
            <a:r>
              <a:rPr lang="en-US" sz="1600"/>
              <a:t>Difteri ve Tetanoz bileşeni toksoid, Boğmaca bileşeni toksoid ve aselüler antijen, Polio bileşeni inaktive  virüs, Hemofilus influenze tip B bileşeni proteinle konjuge polisakkarit kapsül aşısıdır</a:t>
            </a:r>
            <a:r>
              <a:rPr lang="tr-TR" altLang="en-US" sz="1600"/>
              <a:t>.</a:t>
            </a:r>
            <a:endParaRPr lang="tr-TR" altLang="en-US" sz="1600"/>
          </a:p>
          <a:p>
            <a:r>
              <a:rPr lang="tr-TR" altLang="en-US" sz="1600"/>
              <a:t>Buzdolabında (2°C – 8°C arasında) orta rafta saklanır. Işıktan korunmalıdır. </a:t>
            </a:r>
            <a:endParaRPr lang="tr-TR" altLang="en-US" sz="1600"/>
          </a:p>
          <a:p>
            <a:r>
              <a:rPr lang="tr-TR" altLang="en-US" sz="1600"/>
              <a:t>Kesinlikle dondurulmamalı, donmuş ise çözüp kullanılmamalıdır. </a:t>
            </a:r>
            <a:endParaRPr lang="tr-TR" altLang="en-US" sz="1600"/>
          </a:p>
          <a:p>
            <a:r>
              <a:rPr lang="tr-TR" altLang="en-US" sz="1600"/>
              <a:t>12 aya kadar uyluğun orta dış kısmı, daha büyüklerde üst kolun dış kısmında deltoid kasa 90 derecelik açıyla intramusküler uygulanır.</a:t>
            </a:r>
            <a:endParaRPr lang="tr-TR" altLang="en-US" sz="1600"/>
          </a:p>
          <a:p>
            <a:r>
              <a:rPr lang="tr-TR" altLang="en-US" sz="1600"/>
              <a:t>İki aylıktan itibaren bir-iki ay aralıklarla 3 enjeksiyon şeklinde birincil (primer) aşılama ve ardından</a:t>
            </a:r>
            <a:r>
              <a:rPr lang="tr-TR" altLang="en-US" sz="1600" b="1"/>
              <a:t> 18. ayda</a:t>
            </a:r>
            <a:r>
              <a:rPr lang="tr-TR" altLang="en-US" sz="1600"/>
              <a:t> tek bir tekrar doz enjeksiyonu uygulanır. Türkiye’de Sağlık Bakanlığı’nın rutin aşı takvimine göre </a:t>
            </a:r>
            <a:r>
              <a:rPr lang="tr-TR" altLang="en-US" sz="1600" b="1"/>
              <a:t>1.doz 2. ayın sonunda, 2.doz 4. ayın sonunda, 3.doz da 6. ayın sonunda uygulanır.</a:t>
            </a:r>
            <a:endParaRPr lang="tr-TR" altLang="en-US" sz="1600" b="1"/>
          </a:p>
          <a:p>
            <a:r>
              <a:rPr lang="tr-TR" altLang="en-US" sz="1600" b="1"/>
              <a:t>48. ayda  Hib aşısının olmadığı 4’lü aşı (DaBT-IPA) uygulanır.</a:t>
            </a:r>
            <a:endParaRPr lang="tr-TR" altLang="en-US" sz="1600" b="1"/>
          </a:p>
          <a:p>
            <a:r>
              <a:rPr lang="tr-TR" altLang="en-US" sz="1600"/>
              <a:t>Pentaxim 0,5 mL</a:t>
            </a:r>
            <a:endParaRPr lang="tr-TR" altLang="en-US" sz="1600"/>
          </a:p>
        </p:txBody>
      </p:sp>
      <p:sp>
        <p:nvSpPr>
          <p:cNvPr id="4" name="Content Placeholder 3"/>
          <p:cNvSpPr>
            <a:spLocks noGrp="1"/>
          </p:cNvSpPr>
          <p:nvPr>
            <p:ph sz="half" idx="2"/>
          </p:nvPr>
        </p:nvSpPr>
        <p:spPr/>
        <p:txBody>
          <a:bodyPr/>
          <a:p>
            <a:r>
              <a:rPr lang="tr-TR" altLang="en-US" sz="1400" b="1">
                <a:sym typeface="+mn-ea"/>
              </a:rPr>
              <a:t>Kontraendikasyonları </a:t>
            </a:r>
            <a:endParaRPr lang="tr-TR" altLang="en-US" sz="1400" b="1"/>
          </a:p>
          <a:p>
            <a:r>
              <a:rPr lang="tr-TR" altLang="en-US" sz="1400">
                <a:sym typeface="+mn-ea"/>
              </a:rPr>
              <a:t>Aşının bileşenlerinden birine veya boğmaca aşılarına karşı alerji varsa ya da aynı maddeleri içeren bir aşının enjeksiyonunun ardından alerjik reaksiyon yaşamışsa,  ensefalopati varsa, daha önceden boğmaca aşısının uygulanmasının ardından 7 gün içinde ensefalopati yaşanmışsa uygulanmaz.</a:t>
            </a:r>
            <a:endParaRPr lang="en-US" sz="1400"/>
          </a:p>
          <a:p>
            <a:r>
              <a:rPr lang="en-US" sz="1400" b="1"/>
              <a:t>Hafif yan etkiler </a:t>
            </a:r>
            <a:r>
              <a:rPr lang="en-US" sz="1400"/>
              <a:t>enjeksiyon bölgesinde kızarıklık, hassasiyet ve/veya şişlik, ateş, sinirlilik, irkilme, uyku bozuklukları (uyku hali/uykusuzluk), ishal ve iştah kaybıdır. Ateş ve enjeksiyon yerinde kızarıklık, hassasiyet, şişlik çoğunlukla parasetamol ile düzelir. </a:t>
            </a:r>
            <a:endParaRPr lang="en-US" sz="1400"/>
          </a:p>
          <a:p>
            <a:r>
              <a:rPr lang="en-US" sz="1400" b="1"/>
              <a:t>Ciddi yan etkileri </a:t>
            </a:r>
            <a:r>
              <a:rPr lang="en-US" sz="1400"/>
              <a:t>çok nadirdir. Az sayıda ateşe bağlı konvülziyon, sıra dışı yüksek perdeli çığlık ve çocuğun mavi, soluk ve/veya</a:t>
            </a:r>
            <a:r>
              <a:rPr lang="tr-TR" altLang="en-US" sz="1400"/>
              <a:t> </a:t>
            </a:r>
            <a:r>
              <a:rPr lang="en-US" sz="1400"/>
              <a:t>gevşek hale geldiği hipotonik-hiporesponsif ataklar bildirilmiştir. İlaç, aşı ve gıdalarda olduğu gibi hassas bireylerde anafilaksi riski bu aşılar için de söz konusudur. İngiltere’de 1997-2003 yılları arasında yapılan 117 mi</a:t>
            </a:r>
            <a:r>
              <a:rPr lang="tr-TR" altLang="en-US" sz="1400"/>
              <a:t>ly</a:t>
            </a:r>
            <a:r>
              <a:rPr lang="en-US" sz="1400"/>
              <a:t>on doz aşıdan yalnızca 137’sinde anafilaksi</a:t>
            </a:r>
            <a:r>
              <a:rPr lang="tr-TR" altLang="en-US" sz="1400"/>
              <a:t> </a:t>
            </a:r>
            <a:r>
              <a:rPr lang="en-US" sz="1400"/>
              <a:t>bildirilmiş ve hiçbirinde ölüm gerçekleşmemiştir.</a:t>
            </a:r>
            <a:endParaRPr lang="en-US" sz="1400"/>
          </a:p>
          <a:p>
            <a:r>
              <a:rPr lang="en-US" sz="1400"/>
              <a:t>Tüm diğer aşılarla aynı zamanda fakat farklı bölgelerden uygulanabilir. Uygulandıktan sonra başka bir aşı uygulanacaksa arada zaman bırakmaya gerek yoktur.</a:t>
            </a:r>
            <a:endParaRPr lang="en-US" sz="14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t>TETANOZ TOKSOİD</a:t>
            </a:r>
            <a:r>
              <a:rPr lang="tr-TR" altLang="en-US" sz="3200" b="1"/>
              <a:t>İ</a:t>
            </a:r>
            <a:endParaRPr lang="tr-TR" altLang="en-US" sz="3200" b="1"/>
          </a:p>
        </p:txBody>
      </p:sp>
      <p:sp>
        <p:nvSpPr>
          <p:cNvPr id="3" name="Content Placeholder 2"/>
          <p:cNvSpPr>
            <a:spLocks noGrp="1"/>
          </p:cNvSpPr>
          <p:nvPr>
            <p:ph sz="half" idx="1"/>
          </p:nvPr>
        </p:nvSpPr>
        <p:spPr/>
        <p:txBody>
          <a:bodyPr/>
          <a:p>
            <a:r>
              <a:rPr lang="en-US" sz="1800"/>
              <a:t>Tetanoz, akut ortaya çıkan, çene ve boyun kaslarından başlayıp tüm</a:t>
            </a:r>
            <a:r>
              <a:rPr lang="tr-TR" altLang="en-US" sz="1800"/>
              <a:t> </a:t>
            </a:r>
            <a:r>
              <a:rPr lang="en-US" sz="1800"/>
              <a:t>kaslarda rijiditeye ve konvü</a:t>
            </a:r>
            <a:r>
              <a:rPr lang="tr-TR" altLang="en-US" sz="1800"/>
              <a:t>l</a:t>
            </a:r>
            <a:r>
              <a:rPr lang="en-US" sz="1800"/>
              <a:t>sif ataklara neden olan, solunumla ilgil</a:t>
            </a:r>
            <a:r>
              <a:rPr lang="tr-TR" altLang="en-US" sz="1800"/>
              <a:t>i </a:t>
            </a:r>
            <a:r>
              <a:rPr lang="en-US" sz="1800"/>
              <a:t>kasların da etkilendiği ölümcül seyredebilen bir hastalıktır.</a:t>
            </a:r>
            <a:endParaRPr lang="en-US" sz="1800"/>
          </a:p>
          <a:p>
            <a:r>
              <a:rPr lang="en-US" sz="1800"/>
              <a:t>Aşılamanın yaygın olmadığı ülkelerde ilk on ölüm nedeni arasında yer</a:t>
            </a:r>
            <a:r>
              <a:rPr lang="tr-TR" altLang="en-US" sz="1800"/>
              <a:t> </a:t>
            </a:r>
            <a:r>
              <a:rPr lang="en-US" sz="1800"/>
              <a:t>alan tehlikeli bir hastalıktır. </a:t>
            </a:r>
            <a:endParaRPr lang="en-US" sz="1800"/>
          </a:p>
          <a:p>
            <a:r>
              <a:rPr lang="en-US" sz="1800"/>
              <a:t>Tetanoz her yaşta ortaya çıkabilen, aşı koruması olmadığı takdirde %100 ölüme neden olan ciddi bir hastalıktır.</a:t>
            </a:r>
            <a:endParaRPr lang="en-US" sz="1800"/>
          </a:p>
          <a:p>
            <a:r>
              <a:rPr lang="en-US" sz="1800"/>
              <a:t>Hastalık etkeni olan Clostridium tetani spor oluşturan anaerobik bir basildir.</a:t>
            </a:r>
            <a:endParaRPr lang="en-US" sz="1800"/>
          </a:p>
          <a:p>
            <a:r>
              <a:rPr lang="en-US" sz="1800"/>
              <a:t>Hastalığın inkübasyon süresi 3 gün ile 21 gün arasındadır. Hastalık</a:t>
            </a:r>
            <a:r>
              <a:rPr lang="tr-TR" altLang="en-US" sz="1800"/>
              <a:t> </a:t>
            </a:r>
            <a:r>
              <a:rPr lang="en-US" sz="1800"/>
              <a:t>belirtileri, bulaşmayı takiben 4 ile 14 gün arasında, ortalama olarak da 7 günde ortaya çıkar. </a:t>
            </a:r>
            <a:endParaRPr lang="en-US" sz="1800"/>
          </a:p>
        </p:txBody>
      </p:sp>
      <p:sp>
        <p:nvSpPr>
          <p:cNvPr id="4" name="Content Placeholder 3"/>
          <p:cNvSpPr>
            <a:spLocks noGrp="1"/>
          </p:cNvSpPr>
          <p:nvPr>
            <p:ph sz="half" idx="2"/>
          </p:nvPr>
        </p:nvSpPr>
        <p:spPr/>
        <p:txBody>
          <a:bodyPr/>
          <a:p>
            <a:r>
              <a:rPr lang="en-US" sz="1400"/>
              <a:t>Toksoid bir aşıdır.</a:t>
            </a:r>
            <a:r>
              <a:rPr lang="tr-TR" altLang="en-US" sz="1400"/>
              <a:t> </a:t>
            </a:r>
            <a:r>
              <a:rPr lang="en-US" sz="1400"/>
              <a:t>Piyasa adı: TETADIF TD</a:t>
            </a:r>
            <a:endParaRPr lang="en-US" sz="1400"/>
          </a:p>
          <a:p>
            <a:r>
              <a:rPr lang="en-US" sz="1400"/>
              <a:t>Tek tetanoz toksoidi (TT) ya da difteri</a:t>
            </a:r>
            <a:r>
              <a:rPr lang="tr-TR" altLang="en-US" sz="1400"/>
              <a:t> </a:t>
            </a:r>
            <a:r>
              <a:rPr lang="en-US" sz="1400"/>
              <a:t>(Td ya da DT), boğmaca aşılarıyla (DaBT ya da DBT) kombine olarak</a:t>
            </a:r>
            <a:r>
              <a:rPr lang="tr-TR" altLang="en-US" sz="1400"/>
              <a:t> formları mevcut.</a:t>
            </a:r>
            <a:endParaRPr lang="en-US" sz="1400"/>
          </a:p>
          <a:p>
            <a:r>
              <a:rPr lang="en-US" sz="1400"/>
              <a:t>Dondurulmamalıdır.</a:t>
            </a:r>
            <a:endParaRPr lang="en-US" sz="1400"/>
          </a:p>
          <a:p>
            <a:r>
              <a:rPr lang="en-US" sz="1400"/>
              <a:t>Kombine solüsyonların normal görüntüsü; belirgin derecede bulanık ve beyazımsı birsolüsyon şeklindedir.</a:t>
            </a:r>
            <a:endParaRPr lang="en-US" sz="1400"/>
          </a:p>
          <a:p>
            <a:r>
              <a:rPr lang="en-US" sz="1400"/>
              <a:t>Difteri, tetanoz toksoidinin (Td) normal görüntüsü; bulanık, beyaz, hafifçe gri veya</a:t>
            </a:r>
            <a:r>
              <a:rPr lang="tr-TR" altLang="en-US" sz="1400"/>
              <a:t> </a:t>
            </a:r>
            <a:r>
              <a:rPr lang="en-US" sz="1400"/>
              <a:t>pembemsi bir solüsyon şeklindedir.</a:t>
            </a:r>
            <a:endParaRPr lang="en-US" sz="1400"/>
          </a:p>
          <a:p>
            <a:r>
              <a:rPr lang="en-US" sz="1400"/>
              <a:t>Eğer aşıda partikül varsa ve iyice çalkalamaya rağmen solüsyonun içinde dağılmazsa aşı kullanılmamalıdır</a:t>
            </a:r>
            <a:r>
              <a:rPr lang="tr-TR" altLang="en-US" sz="1400"/>
              <a:t>.</a:t>
            </a:r>
            <a:endParaRPr lang="tr-TR" altLang="en-US" sz="1400"/>
          </a:p>
          <a:p>
            <a:r>
              <a:rPr lang="tr-TR" altLang="en-US" sz="1400"/>
              <a:t>İlk yaş aşılamasında uyluğun orta ve üst 1/3 kısmında vastus lateralis kasının ön yan bölümü kullanılır, daha büyüklerde koldan intramuskuler olarak uygulanır</a:t>
            </a:r>
            <a:endParaRPr lang="tr-TR" altLang="en-US" sz="1400"/>
          </a:p>
          <a:p>
            <a:r>
              <a:rPr lang="tr-TR" altLang="en-US" sz="1400"/>
              <a:t>Çocukluk döneminde </a:t>
            </a:r>
            <a:r>
              <a:rPr lang="tr-TR" altLang="en-US" sz="1400" b="1"/>
              <a:t>3 doz aşı + 3 doz rapel </a:t>
            </a:r>
            <a:r>
              <a:rPr lang="tr-TR" altLang="en-US" sz="1400"/>
              <a:t>şeklinde uygulanır.</a:t>
            </a:r>
            <a:endParaRPr lang="tr-TR" altLang="en-US" sz="1400"/>
          </a:p>
          <a:p>
            <a:r>
              <a:rPr lang="tr-TR" altLang="en-US" sz="1400"/>
              <a:t>Beşli kombine aşı içinde (DaBT-IPA-HiB) </a:t>
            </a:r>
            <a:r>
              <a:rPr lang="tr-TR" altLang="en-US" sz="1400" b="1"/>
              <a:t>2, 4, 6 aylarda ve 18ayda ; </a:t>
            </a:r>
            <a:endParaRPr lang="tr-TR" altLang="en-US" sz="1400" b="1"/>
          </a:p>
          <a:p>
            <a:r>
              <a:rPr lang="tr-TR" altLang="en-US" sz="1400" b="1"/>
              <a:t>48. ayda</a:t>
            </a:r>
            <a:r>
              <a:rPr lang="tr-TR" altLang="en-US" sz="1400"/>
              <a:t>, DaBT- IPA içinde;</a:t>
            </a:r>
            <a:endParaRPr lang="tr-TR" altLang="en-US" sz="1400"/>
          </a:p>
          <a:p>
            <a:r>
              <a:rPr lang="tr-TR" altLang="en-US" sz="1400" b="1"/>
              <a:t>13.yaşta</a:t>
            </a:r>
            <a:r>
              <a:rPr lang="tr-TR" altLang="en-US" sz="1400"/>
              <a:t> erişkin tip difteri-tetanoz aşısı (Td) uygulaması yapılır. Bu aşı 7 yaş altına uygulanmaz.</a:t>
            </a:r>
            <a:endParaRPr lang="tr-TR" altLang="en-US" sz="1400"/>
          </a:p>
          <a:p>
            <a:r>
              <a:rPr lang="tr-TR" altLang="en-US" sz="1400"/>
              <a:t>Td aşısı yaşam boyu on yılda bir tekrarlanmalıdır.</a:t>
            </a:r>
            <a:endParaRPr lang="tr-TR" altLang="en-US" sz="14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 </a:t>
            </a:r>
            <a:r>
              <a:rPr lang="en-US" sz="3200" b="1"/>
              <a:t>SU ÇİÇEĞİ AŞISI</a:t>
            </a:r>
            <a:endParaRPr lang="en-US" sz="3200" b="1"/>
          </a:p>
        </p:txBody>
      </p:sp>
      <p:sp>
        <p:nvSpPr>
          <p:cNvPr id="3" name="Content Placeholder 2"/>
          <p:cNvSpPr>
            <a:spLocks noGrp="1"/>
          </p:cNvSpPr>
          <p:nvPr>
            <p:ph sz="half" idx="1"/>
          </p:nvPr>
        </p:nvSpPr>
        <p:spPr/>
        <p:txBody>
          <a:bodyPr/>
          <a:p>
            <a:r>
              <a:rPr lang="en-US" sz="1800"/>
              <a:t>Varicella zoster virüsü herpes zoster grubuna bağlı bir DNA virüsüdür.</a:t>
            </a:r>
            <a:endParaRPr lang="en-US" sz="1800"/>
          </a:p>
          <a:p>
            <a:r>
              <a:rPr lang="en-US" sz="1800"/>
              <a:t>Genellikle çocukluk çağı hastalığıdır ancak bağışıklanmamış bireylerde her yaşta görülebilir. </a:t>
            </a:r>
            <a:endParaRPr lang="en-US" sz="1800"/>
          </a:p>
          <a:p>
            <a:r>
              <a:rPr lang="en-US" sz="1800"/>
              <a:t>Vücutta vezikül</a:t>
            </a:r>
            <a:r>
              <a:rPr lang="tr-TR" altLang="en-US" sz="1800"/>
              <a:t>lerle</a:t>
            </a:r>
            <a:r>
              <a:rPr lang="en-US" sz="1800"/>
              <a:t> karakterizedir. </a:t>
            </a:r>
            <a:endParaRPr lang="en-US" sz="1800"/>
          </a:p>
          <a:p>
            <a:r>
              <a:rPr lang="en-US" sz="1800"/>
              <a:t>Kızarıklıklar genellikle baştan başlar, daha sonra tüm vücuda</a:t>
            </a:r>
            <a:r>
              <a:rPr lang="tr-TR" altLang="en-US" sz="1800"/>
              <a:t> </a:t>
            </a:r>
            <a:r>
              <a:rPr lang="en-US" sz="1800"/>
              <a:t>dağılır. Kızarıklıkların içi su dolar ve 12-14 saatte kabuklanma olur. </a:t>
            </a:r>
            <a:endParaRPr lang="en-US" sz="1800"/>
          </a:p>
          <a:p>
            <a:r>
              <a:rPr lang="en-US" sz="1800"/>
              <a:t>Kaşıntılıdır. Kaşındığında iz kalabilir. </a:t>
            </a:r>
            <a:endParaRPr lang="en-US" sz="1800"/>
          </a:p>
          <a:p>
            <a:r>
              <a:rPr lang="en-US" sz="1800"/>
              <a:t>Hastalık erişkin yaşlarda geçirildiğinde ağır seyreder. Gebelerde bebek ölümlerine neden olabilir.</a:t>
            </a:r>
            <a:endParaRPr lang="en-US" sz="1800"/>
          </a:p>
          <a:p>
            <a:r>
              <a:rPr lang="en-US" sz="1800"/>
              <a:t>Aseptik menenjitten ensefalite kadar değişen merkezi sinir sistemi bulguları görülebilir. </a:t>
            </a:r>
            <a:endParaRPr lang="en-US" sz="1800"/>
          </a:p>
          <a:p>
            <a:r>
              <a:rPr lang="en-US" sz="1800"/>
              <a:t>Çocukluk döneminde hastaneye yatış oranı 2-3/1000, erişkinlerde 8/1000,</a:t>
            </a:r>
            <a:r>
              <a:rPr lang="tr-TR" altLang="en-US" sz="1800"/>
              <a:t>mortalite</a:t>
            </a:r>
            <a:r>
              <a:rPr lang="en-US" sz="1800"/>
              <a:t> ise</a:t>
            </a:r>
            <a:r>
              <a:rPr lang="tr-TR" altLang="en-US" sz="1800"/>
              <a:t> </a:t>
            </a:r>
            <a:r>
              <a:rPr lang="en-US" sz="1800"/>
              <a:t>1/60000 dir.</a:t>
            </a:r>
            <a:endParaRPr lang="en-US" sz="1800"/>
          </a:p>
          <a:p>
            <a:r>
              <a:rPr lang="en-US" sz="1800"/>
              <a:t>Solunum yoluyla bulaşır</a:t>
            </a:r>
            <a:r>
              <a:rPr lang="tr-TR" altLang="en-US" sz="1800"/>
              <a:t>.</a:t>
            </a:r>
            <a:r>
              <a:rPr lang="en-US" sz="1800"/>
              <a:t>Bulaşıcılığı yüksektir.</a:t>
            </a:r>
            <a:endParaRPr lang="en-US" sz="1800"/>
          </a:p>
          <a:p>
            <a:endParaRPr lang="en-US" sz="1800"/>
          </a:p>
        </p:txBody>
      </p:sp>
      <p:sp>
        <p:nvSpPr>
          <p:cNvPr id="4" name="Content Placeholder 3"/>
          <p:cNvSpPr>
            <a:spLocks noGrp="1"/>
          </p:cNvSpPr>
          <p:nvPr>
            <p:ph sz="half" idx="2"/>
          </p:nvPr>
        </p:nvSpPr>
        <p:spPr/>
        <p:txBody>
          <a:bodyPr/>
          <a:p>
            <a:r>
              <a:rPr lang="en-US" sz="1800"/>
              <a:t>Canlı güçsüzleştirilmiş (attenüe) aş</a:t>
            </a:r>
            <a:r>
              <a:rPr lang="tr-TR" altLang="en-US" sz="1800"/>
              <a:t>ı</a:t>
            </a:r>
            <a:endParaRPr lang="tr-TR" altLang="en-US" sz="1800"/>
          </a:p>
          <a:p>
            <a:r>
              <a:rPr lang="tr-TR" altLang="en-US" sz="1800"/>
              <a:t>Piyasa adı: Varivax, Varilrix, Okavax</a:t>
            </a:r>
            <a:endParaRPr lang="tr-TR" altLang="en-US" sz="1800"/>
          </a:p>
          <a:p>
            <a:r>
              <a:rPr lang="tr-TR" altLang="en-US" sz="1800"/>
              <a:t>Üst kol veya bacak dış yüzüne subcutan </a:t>
            </a:r>
            <a:r>
              <a:rPr lang="tr-TR" altLang="en-US" sz="1800" b="1"/>
              <a:t>Tek doz 12.ayda</a:t>
            </a:r>
            <a:r>
              <a:rPr lang="tr-TR" altLang="en-US" sz="1800"/>
              <a:t> uygulanır.</a:t>
            </a:r>
            <a:endParaRPr lang="tr-TR" altLang="en-US" sz="1800"/>
          </a:p>
          <a:p>
            <a:r>
              <a:rPr lang="tr-TR" altLang="en-US" sz="1800"/>
              <a:t>13 yaş ve üzerinde aşı uygulandığında en az bir ay ara ile 2 doz şeklinde uygulanmalıdır. </a:t>
            </a:r>
            <a:endParaRPr lang="tr-TR" altLang="en-US" sz="1800"/>
          </a:p>
          <a:p>
            <a:r>
              <a:rPr lang="tr-TR" altLang="en-US" sz="1800"/>
              <a:t>Herhangi suçiçeği hastalığına karşı koruyuculuk %70 – 90, ciddi suçiçeği hastalığına karşı koruyuculuk %90 – 100 dür. </a:t>
            </a:r>
            <a:endParaRPr lang="tr-TR" altLang="en-US" sz="1800"/>
          </a:p>
          <a:p>
            <a:r>
              <a:rPr lang="tr-TR" altLang="en-US" sz="1800"/>
              <a:t>12 ay – 12 yaş arasında tek doz aşıdan sonra %97 düzeyinde, 13 yaş ve daha sonraki yaşlarda 2 doz aşıdan sonra %99 düzeyinde koruyuculuk sağlanır.</a:t>
            </a:r>
            <a:endParaRPr lang="tr-TR" altLang="en-US" sz="1800"/>
          </a:p>
          <a:p>
            <a:endParaRPr lang="tr-TR" altLang="en-US" sz="18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a:sym typeface="+mn-ea"/>
              </a:rPr>
              <a:t> </a:t>
            </a:r>
            <a:r>
              <a:rPr lang="en-US" sz="3200" b="1">
                <a:sym typeface="+mn-ea"/>
              </a:rPr>
              <a:t>SU ÇİÇEĞİ AŞISI</a:t>
            </a:r>
            <a:endParaRPr lang="en-US" sz="3200"/>
          </a:p>
        </p:txBody>
      </p:sp>
      <p:sp>
        <p:nvSpPr>
          <p:cNvPr id="3" name="Content Placeholder 2"/>
          <p:cNvSpPr>
            <a:spLocks noGrp="1"/>
          </p:cNvSpPr>
          <p:nvPr>
            <p:ph sz="half" idx="1"/>
          </p:nvPr>
        </p:nvSpPr>
        <p:spPr/>
        <p:txBody>
          <a:bodyPr/>
          <a:p>
            <a:r>
              <a:rPr lang="en-US" sz="1800" b="1"/>
              <a:t>Dikkat edilmesi gereken durumlar</a:t>
            </a:r>
            <a:endParaRPr lang="en-US" sz="1800" b="1"/>
          </a:p>
          <a:p>
            <a:r>
              <a:rPr lang="en-US" sz="1800"/>
              <a:t>Aşılanan bireylerin %2-4’ünde aşıya bağlı</a:t>
            </a:r>
            <a:r>
              <a:rPr lang="tr-TR" altLang="en-US" sz="1800"/>
              <a:t> </a:t>
            </a:r>
            <a:r>
              <a:rPr lang="en-US" sz="1800"/>
              <a:t>döküntü görülebilir. Aşıya bağlı döküntü çıkaranlar, döküntüleri sönene kadar bağışıklığı baskılı olan bireylerle temas etmemelidir. </a:t>
            </a:r>
            <a:endParaRPr lang="en-US" sz="1800"/>
          </a:p>
          <a:p>
            <a:r>
              <a:rPr lang="en-US" sz="1800"/>
              <a:t>Reye sendromu riski nedeniyle aspirin</a:t>
            </a:r>
            <a:r>
              <a:rPr lang="tr-TR" altLang="en-US" sz="1800"/>
              <a:t> </a:t>
            </a:r>
            <a:r>
              <a:rPr lang="en-US" sz="1800"/>
              <a:t>ve 5-ASA preparatları aşılamadan sonra 6 hafta boyunca kullanmamalıdırlar. Aspirin ya da salisilat türevlerini kullanmakta olan</a:t>
            </a:r>
            <a:r>
              <a:rPr lang="tr-TR" altLang="en-US" sz="1800"/>
              <a:t> </a:t>
            </a:r>
            <a:r>
              <a:rPr lang="en-US" sz="1800"/>
              <a:t>bireylere bu ilaçlar kesildikten 24 saat sonra suçiçeği aşısı uygulanabilir.</a:t>
            </a:r>
            <a:endParaRPr lang="en-US" sz="1800"/>
          </a:p>
          <a:p>
            <a:r>
              <a:rPr lang="en-US" sz="1800">
                <a:sym typeface="+mn-ea"/>
              </a:rPr>
              <a:t>Suçiçeği aşısı PPD deri testi ile aynı gün yapılabilir. Suçiçeği aşısı daha önce yapıldıysa PPD cevabını azaltabileceğinden dolayı, PPD öncesi en az 4 hafta beklemek gerekir. </a:t>
            </a:r>
            <a:endParaRPr lang="en-US" sz="1800"/>
          </a:p>
          <a:p>
            <a:r>
              <a:rPr lang="en-US" sz="1800">
                <a:sym typeface="+mn-ea"/>
              </a:rPr>
              <a:t>PPD testi okunduktan herhangi bir zaman sonra suçiçeği aşısı uygulanabilir.</a:t>
            </a:r>
            <a:endParaRPr lang="en-US" sz="1800"/>
          </a:p>
          <a:p>
            <a:endParaRPr lang="en-US" sz="1800"/>
          </a:p>
          <a:p>
            <a:endParaRPr lang="en-US" sz="1800"/>
          </a:p>
        </p:txBody>
      </p:sp>
      <p:sp>
        <p:nvSpPr>
          <p:cNvPr id="4" name="Content Placeholder 3"/>
          <p:cNvSpPr>
            <a:spLocks noGrp="1"/>
          </p:cNvSpPr>
          <p:nvPr>
            <p:ph sz="half" idx="2"/>
          </p:nvPr>
        </p:nvSpPr>
        <p:spPr/>
        <p:txBody>
          <a:bodyPr/>
          <a:p>
            <a:r>
              <a:rPr lang="en-US" sz="1800">
                <a:sym typeface="+mn-ea"/>
              </a:rPr>
              <a:t>Ayrıca immün globulin (IG), kan veya plazma</a:t>
            </a:r>
            <a:r>
              <a:rPr lang="tr-TR" altLang="en-US" sz="1800">
                <a:sym typeface="+mn-ea"/>
              </a:rPr>
              <a:t> </a:t>
            </a:r>
            <a:r>
              <a:rPr lang="en-US" sz="1800">
                <a:sym typeface="+mn-ea"/>
              </a:rPr>
              <a:t>transfüzyonları sonrasında alınan kan ürününün türüne ve dozuna göre suçiçeği aşısı</a:t>
            </a:r>
            <a:r>
              <a:rPr lang="tr-TR" altLang="en-US" sz="1800">
                <a:sym typeface="+mn-ea"/>
              </a:rPr>
              <a:t> </a:t>
            </a:r>
            <a:r>
              <a:rPr lang="en-US" sz="1800">
                <a:sym typeface="+mn-ea"/>
              </a:rPr>
              <a:t>belli süreler boyunca ertelenmelidir</a:t>
            </a:r>
            <a:r>
              <a:rPr lang="tr-TR" altLang="en-US" sz="1800">
                <a:sym typeface="+mn-ea"/>
              </a:rPr>
              <a:t>.</a:t>
            </a:r>
            <a:endParaRPr lang="tr-TR" altLang="en-US" sz="1800">
              <a:sym typeface="+mn-ea"/>
            </a:endParaRPr>
          </a:p>
          <a:p>
            <a:endParaRPr lang="en-US" sz="1800"/>
          </a:p>
          <a:p>
            <a:r>
              <a:rPr lang="en-US" sz="1800" b="1"/>
              <a:t>Aşı uygulanmaması gereken durumlar</a:t>
            </a:r>
            <a:endParaRPr lang="en-US" sz="1800" b="1"/>
          </a:p>
          <a:p>
            <a:r>
              <a:rPr lang="en-US" sz="1800"/>
              <a:t>Aşının kendisine ya da içerdiği maddelerden birine karşı anaflaksi varlığında, kemik iliği veya lenfatik sistemi etkileyen maligniteli</a:t>
            </a:r>
            <a:r>
              <a:rPr lang="tr-TR" altLang="en-US" sz="1800"/>
              <a:t> </a:t>
            </a:r>
            <a:r>
              <a:rPr lang="en-US" sz="1800"/>
              <a:t>hastalarda, immünsupresif tedavi alanlarda, immün yetmezliği olanlarda, tedavi edilme</a:t>
            </a:r>
            <a:r>
              <a:rPr lang="tr-TR" altLang="en-US" sz="1800"/>
              <a:t>m</a:t>
            </a:r>
            <a:r>
              <a:rPr lang="en-US" sz="1800"/>
              <a:t>iş tüberküloz hastalarında, ateşli hastalık</a:t>
            </a:r>
            <a:r>
              <a:rPr lang="tr-TR" altLang="en-US" sz="1800"/>
              <a:t> </a:t>
            </a:r>
            <a:r>
              <a:rPr lang="en-US" sz="1800"/>
              <a:t>geçirenlerde ve gebelikte kullanımı kontraendikedir.</a:t>
            </a:r>
            <a:endParaRPr lang="en-US" sz="18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a:t>	</a:t>
            </a:r>
            <a:r>
              <a:rPr lang="en-US"/>
              <a:t>EKSİK AŞILI ÇOCUKLARA YAKLAŞIM</a:t>
            </a:r>
            <a:endParaRPr lang="en-US"/>
          </a:p>
        </p:txBody>
      </p:sp>
      <p:sp>
        <p:nvSpPr>
          <p:cNvPr id="4" name="Content Placeholder 3"/>
          <p:cNvSpPr>
            <a:spLocks noGrp="1"/>
          </p:cNvSpPr>
          <p:nvPr>
            <p:ph sz="half" idx="2"/>
          </p:nvPr>
        </p:nvSpPr>
        <p:spPr/>
        <p:txBody>
          <a:bodyPr/>
          <a:p>
            <a:endParaRPr lang="en-US"/>
          </a:p>
        </p:txBody>
      </p:sp>
      <p:sp>
        <p:nvSpPr>
          <p:cNvPr id="5" name="Footer Placeholder 4"/>
          <p:cNvSpPr>
            <a:spLocks noGrp="1"/>
          </p:cNvSpPr>
          <p:nvPr>
            <p:ph type="ftr" sz="quarter" idx="11"/>
          </p:nvPr>
        </p:nvSpPr>
        <p:spPr/>
        <p:txBody>
          <a:bodyPr/>
          <a:p>
            <a:r>
              <a:rPr lang="tr-TR"/>
              <a:t>08.05.2024</a:t>
            </a:r>
            <a:endParaRPr lang="tr-TR"/>
          </a:p>
        </p:txBody>
      </p:sp>
      <p:pic>
        <p:nvPicPr>
          <p:cNvPr id="8" name="Content Placeholder 7"/>
          <p:cNvPicPr>
            <a:picLocks noChangeAspect="1"/>
          </p:cNvPicPr>
          <p:nvPr>
            <p:ph sz="half" idx="1"/>
          </p:nvPr>
        </p:nvPicPr>
        <p:blipFill>
          <a:blip r:embed="rId1"/>
          <a:stretch>
            <a:fillRect/>
          </a:stretch>
        </p:blipFill>
        <p:spPr>
          <a:xfrm>
            <a:off x="1027430" y="773430"/>
            <a:ext cx="9480550" cy="575881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sz="3200" b="1"/>
              <a:t>RUTİN AŞI TAKVİMİ DIŞINDA UYGULANAN AŞILAR</a:t>
            </a:r>
            <a:endParaRPr lang="tr-TR" altLang="en-US" sz="3200" b="1"/>
          </a:p>
        </p:txBody>
      </p:sp>
      <p:sp>
        <p:nvSpPr>
          <p:cNvPr id="3" name="Content Placeholder 2"/>
          <p:cNvSpPr>
            <a:spLocks noGrp="1"/>
          </p:cNvSpPr>
          <p:nvPr>
            <p:ph sz="half" idx="1"/>
          </p:nvPr>
        </p:nvSpPr>
        <p:spPr>
          <a:xfrm>
            <a:off x="609600" y="1174750"/>
            <a:ext cx="10820400" cy="4859020"/>
          </a:xfrm>
        </p:spPr>
        <p:txBody>
          <a:bodyPr/>
          <a:p>
            <a:r>
              <a:rPr lang="tr-TR" altLang="en-US"/>
              <a:t>    </a:t>
            </a:r>
            <a:r>
              <a:rPr lang="en-US"/>
              <a:t>Rotavirus aşısı </a:t>
            </a:r>
            <a:endParaRPr lang="en-US"/>
          </a:p>
          <a:p>
            <a:r>
              <a:rPr lang="en-US"/>
              <a:t>İnfluenza aşısı </a:t>
            </a:r>
            <a:endParaRPr lang="en-US"/>
          </a:p>
          <a:p>
            <a:r>
              <a:rPr lang="en-US"/>
              <a:t>Human papillomavirus aşısı (HPV)</a:t>
            </a:r>
            <a:endParaRPr lang="en-US"/>
          </a:p>
          <a:p>
            <a:r>
              <a:rPr lang="en-US"/>
              <a:t>Konjuge meningokok aşısı (KMA)</a:t>
            </a:r>
            <a:endParaRPr lang="en-US"/>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sz="3200" b="1">
                <a:sym typeface="+mn-ea"/>
              </a:rPr>
              <a:t>RUTİN AŞI TAKVİMİ DIŞINDA UYGULANAN AŞILAR</a:t>
            </a:r>
            <a:endParaRPr lang="tr-TR" altLang="en-US" sz="3200" b="1">
              <a:sym typeface="+mn-ea"/>
            </a:endParaRPr>
          </a:p>
        </p:txBody>
      </p:sp>
      <p:sp>
        <p:nvSpPr>
          <p:cNvPr id="3" name="Content Placeholder 2"/>
          <p:cNvSpPr>
            <a:spLocks noGrp="1"/>
          </p:cNvSpPr>
          <p:nvPr>
            <p:ph sz="half" idx="1"/>
          </p:nvPr>
        </p:nvSpPr>
        <p:spPr/>
        <p:txBody>
          <a:bodyPr/>
          <a:p>
            <a:r>
              <a:rPr lang="en-US" sz="2400" b="1">
                <a:sym typeface="+mn-ea"/>
              </a:rPr>
              <a:t>Rotavirus aşısı</a:t>
            </a:r>
            <a:endParaRPr lang="en-US" sz="2400" b="1"/>
          </a:p>
          <a:p>
            <a:r>
              <a:rPr lang="en-US" sz="1800"/>
              <a:t>Rotavirüs çok bulaşıcı ve</a:t>
            </a:r>
            <a:r>
              <a:rPr lang="tr-TR" altLang="en-US" sz="1800"/>
              <a:t> ishal kusma ateş gibi semptomlarla </a:t>
            </a:r>
            <a:r>
              <a:rPr lang="en-US" sz="1800"/>
              <a:t>ağır hastalık tablosu </a:t>
            </a:r>
            <a:r>
              <a:rPr lang="tr-TR" altLang="en-US" sz="1800"/>
              <a:t>ciddi dehidratosyon </a:t>
            </a:r>
            <a:r>
              <a:rPr lang="en-US" sz="1800"/>
              <a:t>yapan bir virüstür</a:t>
            </a:r>
            <a:r>
              <a:rPr lang="tr-TR" altLang="en-US" sz="1800"/>
              <a:t>.</a:t>
            </a:r>
            <a:endParaRPr lang="tr-TR" altLang="en-US" sz="1800"/>
          </a:p>
          <a:p>
            <a:r>
              <a:rPr lang="tr-TR" altLang="en-US" sz="1800"/>
              <a:t>Dünya genelinde aşılanmayan çocuklarda rotavirüse bağlı çocuk ölümleri görülmeye devam etmektedir.</a:t>
            </a:r>
            <a:endParaRPr lang="tr-TR" altLang="en-US" sz="1800"/>
          </a:p>
          <a:p>
            <a:r>
              <a:rPr lang="tr-TR" altLang="en-US" sz="1800"/>
              <a:t>Aşı oral yolla uygulanır.</a:t>
            </a:r>
            <a:endParaRPr lang="tr-TR" altLang="en-US" sz="1800"/>
          </a:p>
          <a:p>
            <a:r>
              <a:rPr lang="tr-TR" altLang="en-US" sz="1800"/>
              <a:t>Rotateq üç doz uygulanır. Rotarix 2 doz uygulanır.</a:t>
            </a:r>
            <a:endParaRPr lang="tr-TR" altLang="en-US" sz="1800"/>
          </a:p>
          <a:p>
            <a:r>
              <a:rPr lang="tr-TR" altLang="en-US" sz="1800" b="1"/>
              <a:t>2 </a:t>
            </a:r>
            <a:r>
              <a:rPr lang="tr-TR" altLang="en-US" sz="1800"/>
              <a:t>ve </a:t>
            </a:r>
            <a:r>
              <a:rPr lang="tr-TR" altLang="en-US" sz="1800" b="1"/>
              <a:t>4 </a:t>
            </a:r>
            <a:r>
              <a:rPr lang="tr-TR" altLang="en-US" sz="1800"/>
              <a:t>aylıkken ve tekrar </a:t>
            </a:r>
            <a:r>
              <a:rPr lang="tr-TR" altLang="en-US" sz="1800" b="1"/>
              <a:t>6 </a:t>
            </a:r>
            <a:r>
              <a:rPr lang="tr-TR" altLang="en-US" sz="1800"/>
              <a:t>ayda alırlar.</a:t>
            </a:r>
            <a:endParaRPr lang="tr-TR" altLang="en-US" sz="1800"/>
          </a:p>
          <a:p>
            <a:r>
              <a:rPr lang="tr-TR" altLang="en-US" sz="1800"/>
              <a:t>Bebek </a:t>
            </a:r>
            <a:r>
              <a:rPr lang="tr-TR" altLang="en-US" sz="1800" b="1"/>
              <a:t>15 haftalık olmadan once ilk</a:t>
            </a:r>
            <a:r>
              <a:rPr lang="tr-TR" altLang="en-US" sz="1800"/>
              <a:t> doz mutlaka uygulanmalı </a:t>
            </a:r>
            <a:endParaRPr lang="tr-TR" altLang="en-US" sz="1800"/>
          </a:p>
          <a:p>
            <a:r>
              <a:rPr lang="tr-TR" altLang="en-US" sz="1800" b="1"/>
              <a:t>Son doz da 8 aydan once uygulanmalıdır.</a:t>
            </a:r>
            <a:endParaRPr lang="tr-TR" altLang="en-US" sz="1800" b="1"/>
          </a:p>
          <a:p>
            <a:endParaRPr lang="tr-TR" altLang="en-US" sz="1800" b="1"/>
          </a:p>
        </p:txBody>
      </p:sp>
      <p:sp>
        <p:nvSpPr>
          <p:cNvPr id="4" name="Content Placeholder 3"/>
          <p:cNvSpPr>
            <a:spLocks noGrp="1"/>
          </p:cNvSpPr>
          <p:nvPr>
            <p:ph sz="half" idx="2"/>
          </p:nvPr>
        </p:nvSpPr>
        <p:spPr/>
        <p:txBody>
          <a:bodyPr/>
          <a:p>
            <a:r>
              <a:rPr lang="en-US" sz="2400" b="1"/>
              <a:t>Meningokok Aşısı</a:t>
            </a:r>
            <a:endParaRPr lang="en-US" sz="2400" b="1"/>
          </a:p>
          <a:p>
            <a:r>
              <a:rPr lang="en-US" sz="1200"/>
              <a:t>Meningokok enfeksiyonları</a:t>
            </a:r>
            <a:r>
              <a:rPr lang="tr-TR" altLang="en-US" sz="1200"/>
              <a:t> Neisseria meningitidis bakterisinin neden olduğu</a:t>
            </a:r>
            <a:r>
              <a:rPr lang="en-US" sz="1200"/>
              <a:t> tehlikeli, </a:t>
            </a:r>
            <a:r>
              <a:rPr lang="tr-TR" altLang="en-US" sz="1200"/>
              <a:t> ağır </a:t>
            </a:r>
            <a:r>
              <a:rPr lang="en-US" sz="1200"/>
              <a:t>bakteriyemi ve menenjit tablosu oluşturabilir.</a:t>
            </a:r>
            <a:r>
              <a:rPr lang="tr-TR" altLang="en-US" sz="1200"/>
              <a:t> Hızlı şekilde tedavi edilmezse hayati tehlike oluşturabilir.</a:t>
            </a:r>
            <a:endParaRPr lang="tr-TR" altLang="en-US" sz="1200"/>
          </a:p>
          <a:p>
            <a:r>
              <a:rPr lang="en-US" sz="1200"/>
              <a:t>Tedavi ile hayatta kalanların yaklaşık %20’sinde ise sağırlık, zeka geriliği, havale, uzuv kaybı  gibi kalıcı hasarlar oluşmaktadır. </a:t>
            </a:r>
            <a:r>
              <a:rPr lang="tr-TR" altLang="en-US" sz="1200"/>
              <a:t>Tedavi olsa bile</a:t>
            </a:r>
            <a:r>
              <a:rPr lang="en-US" sz="1200"/>
              <a:t> ölüm riski %10-15 gibi yüksek olan bir tablodur</a:t>
            </a:r>
            <a:r>
              <a:rPr lang="tr-TR" altLang="en-US" sz="1200"/>
              <a:t>.</a:t>
            </a:r>
            <a:endParaRPr lang="tr-TR" altLang="en-US" sz="1200"/>
          </a:p>
          <a:p>
            <a:r>
              <a:rPr lang="tr-TR" altLang="en-US" sz="1200"/>
              <a:t>Bakteri solunum damlacık yoluyla bulaşır.</a:t>
            </a:r>
            <a:endParaRPr lang="tr-TR" altLang="en-US" sz="1200"/>
          </a:p>
          <a:p>
            <a:r>
              <a:rPr lang="tr-TR" altLang="en-US" sz="1200"/>
              <a:t>Aşı dünyada birçok ülkede farklı yaş gruplarına olmakla birlikte (İngiltere,Yunanistan,ABD,Çin gibi) rutin uygulanmaktadır.</a:t>
            </a:r>
            <a:endParaRPr lang="tr-TR" altLang="en-US" sz="1200"/>
          </a:p>
          <a:p>
            <a:r>
              <a:rPr lang="tr-TR" altLang="en-US" sz="1200"/>
              <a:t>Bu aşılarda koruyucu bağışıklık yanıtı tüm aşı dozları tamamlandıktan 1 ay sonra gerçekleşmektedir. Mevcut kanıtlar koruyuculuk düzeyinin en az 5 yıl sürdüğünü göstermektedir.</a:t>
            </a:r>
            <a:endParaRPr lang="tr-TR" altLang="en-US" sz="1200"/>
          </a:p>
          <a:p>
            <a:r>
              <a:rPr lang="tr-TR" altLang="en-US" sz="1200"/>
              <a:t>İki tip meningokok aşısı mevcuttur.</a:t>
            </a:r>
            <a:r>
              <a:rPr lang="tr-TR" altLang="en-US" sz="1200">
                <a:sym typeface="+mn-ea"/>
              </a:rPr>
              <a:t>(ACWY ve B aşıları) </a:t>
            </a:r>
            <a:endParaRPr lang="tr-TR" altLang="en-US" sz="1200"/>
          </a:p>
          <a:p>
            <a:r>
              <a:rPr lang="tr-TR" altLang="en-US" sz="1200"/>
              <a:t>Ülkemizde ruhsatlı Men ACWY aşıları:</a:t>
            </a:r>
            <a:endParaRPr lang="tr-TR" altLang="en-US" sz="1200"/>
          </a:p>
          <a:p>
            <a:r>
              <a:rPr lang="tr-TR" altLang="en-US" sz="1200"/>
              <a:t>Menactra (kpa 13 ten 1 ay sonra)</a:t>
            </a:r>
            <a:endParaRPr lang="tr-TR" altLang="en-US" sz="1200"/>
          </a:p>
          <a:p>
            <a:r>
              <a:rPr lang="tr-TR" altLang="en-US" sz="1200"/>
              <a:t>Menveo </a:t>
            </a:r>
            <a:endParaRPr lang="tr-TR" altLang="en-US" sz="1200"/>
          </a:p>
          <a:p>
            <a:r>
              <a:rPr lang="tr-TR" altLang="en-US" sz="1200"/>
              <a:t>Nİmenrix </a:t>
            </a:r>
            <a:r>
              <a:rPr lang="tr-TR" altLang="en-US" sz="1200" b="1"/>
              <a:t>(2. 4. ve 12. ayda veya 3. 5. 13. ayda</a:t>
            </a:r>
            <a:r>
              <a:rPr lang="tr-TR" altLang="en-US" sz="1200"/>
              <a:t>)</a:t>
            </a:r>
            <a:endParaRPr lang="tr-TR" altLang="en-US" sz="1200"/>
          </a:p>
          <a:p>
            <a:r>
              <a:rPr lang="tr-TR" altLang="en-US" sz="1200"/>
              <a:t>Men ACWY aşıları rutin çocukluk çağı aşılarının çoğuyla birlikte aynı anda uygulanabilir.</a:t>
            </a:r>
            <a:endParaRPr lang="tr-TR" altLang="en-US" sz="1200"/>
          </a:p>
          <a:p>
            <a:r>
              <a:rPr lang="tr-TR" altLang="en-US" sz="1200"/>
              <a:t>Bexsero (GSK) aşısı MenB </a:t>
            </a:r>
            <a:endParaRPr lang="tr-TR" altLang="en-US" sz="12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err="1">
                <a:solidFill>
                  <a:schemeClr val="tx1"/>
                </a:solidFill>
                <a:effectLst>
                  <a:outerShdw blurRad="38100" dist="19050" dir="2700000" algn="tl" rotWithShape="0">
                    <a:schemeClr val="dk1">
                      <a:alpha val="40000"/>
                    </a:schemeClr>
                  </a:outerShdw>
                </a:effectLst>
              </a:rPr>
              <a:t>HEDEFLER</a:t>
            </a:r>
            <a:r>
              <a:rPr lang="tr-TR" b="1" dirty="0">
                <a:solidFill>
                  <a:schemeClr val="accent5">
                    <a:lumMod val="75000"/>
                  </a:schemeClr>
                </a:solidFill>
              </a:rPr>
              <a:t> </a:t>
            </a:r>
            <a:endParaRPr lang="tr-TR" b="1" dirty="0">
              <a:solidFill>
                <a:schemeClr val="accent5">
                  <a:lumMod val="75000"/>
                </a:schemeClr>
              </a:solidFill>
            </a:endParaRPr>
          </a:p>
        </p:txBody>
      </p:sp>
      <p:sp>
        <p:nvSpPr>
          <p:cNvPr id="3" name="İçerik Yer Tutucusu 2"/>
          <p:cNvSpPr>
            <a:spLocks noGrp="1"/>
          </p:cNvSpPr>
          <p:nvPr>
            <p:ph sz="half" idx="1"/>
          </p:nvPr>
        </p:nvSpPr>
        <p:spPr>
          <a:xfrm>
            <a:off x="609600" y="1174750"/>
            <a:ext cx="8984615" cy="5175885"/>
          </a:xfrm>
        </p:spPr>
        <p:txBody>
          <a:bodyPr>
            <a:normAutofit/>
          </a:bodyPr>
          <a:lstStyle/>
          <a:p>
            <a:pPr>
              <a:lnSpc>
                <a:spcPct val="107000"/>
              </a:lnSpc>
              <a:spcAft>
                <a:spcPts val="800"/>
              </a:spcAft>
              <a:buFont typeface="Wingdings" panose="05000000000000000000" pitchFamily="2" charset="2"/>
              <a:buChar char="ü"/>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Wingdings" panose="05000000000000000000" pitchFamily="2" charset="2"/>
              <a:buChar char="q"/>
            </a:pPr>
            <a:r>
              <a:rPr lang="tr-TR" sz="2400" dirty="0" smtClean="0">
                <a:latin typeface="Times New Roman" panose="02020603050405020304" pitchFamily="18" charset="0"/>
                <a:cs typeface="Times New Roman" panose="02020603050405020304" pitchFamily="18" charset="0"/>
                <a:sym typeface="+mn-ea"/>
              </a:rPr>
              <a:t>Aşıların ulusal bağışıklama takvimine göre hangi aylarda/yaşlarda yapılacağını sayabilmek</a:t>
            </a:r>
            <a:endParaRPr lang="tr-TR" sz="2400" dirty="0" smtClean="0">
              <a:solidFill>
                <a:schemeClr val="tx1"/>
              </a:solidFill>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q"/>
            </a:pPr>
            <a:r>
              <a:rPr lang="tr-TR" sz="2400" dirty="0" smtClean="0">
                <a:latin typeface="Times New Roman" panose="02020603050405020304" pitchFamily="18" charset="0"/>
                <a:cs typeface="Times New Roman" panose="02020603050405020304" pitchFamily="18" charset="0"/>
                <a:sym typeface="+mn-ea"/>
              </a:rPr>
              <a:t>Aşılamada </a:t>
            </a:r>
            <a:r>
              <a:rPr lang="tr-TR" sz="2400" dirty="0" err="1" smtClean="0">
                <a:latin typeface="Times New Roman" panose="02020603050405020304" pitchFamily="18" charset="0"/>
                <a:cs typeface="Times New Roman" panose="02020603050405020304" pitchFamily="18" charset="0"/>
                <a:sym typeface="+mn-ea"/>
              </a:rPr>
              <a:t>kontrendikasyonları</a:t>
            </a:r>
            <a:r>
              <a:rPr lang="tr-TR" sz="2400" dirty="0" smtClean="0">
                <a:latin typeface="Times New Roman" panose="02020603050405020304" pitchFamily="18" charset="0"/>
                <a:cs typeface="Times New Roman" panose="02020603050405020304" pitchFamily="18" charset="0"/>
                <a:sym typeface="+mn-ea"/>
              </a:rPr>
              <a:t> sayabilmek</a:t>
            </a:r>
            <a:endParaRPr lang="tr-TR" sz="2400" dirty="0" smtClean="0">
              <a:solidFill>
                <a:schemeClr val="tx1"/>
              </a:solidFill>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q"/>
            </a:pPr>
            <a:r>
              <a:rPr lang="tr-TR" sz="2400" dirty="0" smtClean="0">
                <a:latin typeface="Times New Roman" panose="02020603050405020304" pitchFamily="18" charset="0"/>
                <a:cs typeface="Times New Roman" panose="02020603050405020304" pitchFamily="18" charset="0"/>
                <a:sym typeface="+mn-ea"/>
              </a:rPr>
              <a:t>Aşılamada yanlış bilinen </a:t>
            </a:r>
            <a:r>
              <a:rPr lang="tr-TR" sz="2400" dirty="0" err="1" smtClean="0">
                <a:latin typeface="Times New Roman" panose="02020603050405020304" pitchFamily="18" charset="0"/>
                <a:cs typeface="Times New Roman" panose="02020603050405020304" pitchFamily="18" charset="0"/>
                <a:sym typeface="+mn-ea"/>
              </a:rPr>
              <a:t>kontrendikasyonları</a:t>
            </a:r>
            <a:r>
              <a:rPr lang="tr-TR" sz="2400" dirty="0" smtClean="0">
                <a:latin typeface="Times New Roman" panose="02020603050405020304" pitchFamily="18" charset="0"/>
                <a:cs typeface="Times New Roman" panose="02020603050405020304" pitchFamily="18" charset="0"/>
                <a:sym typeface="+mn-ea"/>
              </a:rPr>
              <a:t> </a:t>
            </a:r>
            <a:r>
              <a:rPr lang="tr-TR" sz="2400" dirty="0">
                <a:latin typeface="Times New Roman" panose="02020603050405020304" pitchFamily="18" charset="0"/>
                <a:cs typeface="Times New Roman" panose="02020603050405020304" pitchFamily="18" charset="0"/>
                <a:sym typeface="+mn-ea"/>
              </a:rPr>
              <a:t>sayabilmek</a:t>
            </a:r>
            <a:endParaRPr lang="tr-TR" sz="2400" dirty="0" smtClean="0">
              <a:solidFill>
                <a:schemeClr val="tx1"/>
              </a:solidFill>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q"/>
            </a:pPr>
            <a:r>
              <a:rPr lang="tr-TR" sz="2400" dirty="0" smtClean="0">
                <a:latin typeface="Times New Roman" panose="02020603050405020304" pitchFamily="18" charset="0"/>
                <a:cs typeface="Times New Roman" panose="02020603050405020304" pitchFamily="18" charset="0"/>
                <a:sym typeface="+mn-ea"/>
              </a:rPr>
              <a:t>Aşıların yan etkilerini sayabilmek</a:t>
            </a:r>
            <a:endParaRPr lang="tr-TR" sz="2400"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tr-TR" sz="2400" dirty="0" smtClean="0">
                <a:latin typeface="Times New Roman" panose="02020603050405020304" pitchFamily="18" charset="0"/>
                <a:cs typeface="Times New Roman" panose="02020603050405020304" pitchFamily="18" charset="0"/>
                <a:sym typeface="+mn-ea"/>
              </a:rPr>
              <a:t>İlk </a:t>
            </a:r>
            <a:r>
              <a:rPr lang="tr-TR" sz="2400" dirty="0">
                <a:latin typeface="Times New Roman" panose="02020603050405020304" pitchFamily="18" charset="0"/>
                <a:cs typeface="Times New Roman" panose="02020603050405020304" pitchFamily="18" charset="0"/>
                <a:sym typeface="+mn-ea"/>
              </a:rPr>
              <a:t>karşılaşmada aşı planlaması yapabilmek</a:t>
            </a:r>
            <a:endParaRPr lang="tr-TR" sz="2400" dirty="0">
              <a:latin typeface="Times New Roman" panose="02020603050405020304" pitchFamily="18" charset="0"/>
              <a:cs typeface="Times New Roman" panose="02020603050405020304" pitchFamily="18" charset="0"/>
            </a:endParaRPr>
          </a:p>
          <a:p>
            <a:pPr>
              <a:lnSpc>
                <a:spcPct val="107000"/>
              </a:lnSpc>
              <a:spcAft>
                <a:spcPts val="800"/>
              </a:spcAft>
              <a:buFont typeface="Wingdings" panose="05000000000000000000" pitchFamily="2" charset="2"/>
              <a:buChar char="ü"/>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100" name="Picture 99"/>
          <p:cNvPicPr/>
          <p:nvPr/>
        </p:nvPicPr>
        <p:blipFill>
          <a:blip r:embed="rId1"/>
          <a:stretch>
            <a:fillRect/>
          </a:stretch>
        </p:blipFill>
        <p:spPr>
          <a:xfrm>
            <a:off x="6096000" y="3429000"/>
            <a:ext cx="0" cy="0"/>
          </a:xfrm>
          <a:prstGeom prst="rect">
            <a:avLst/>
          </a:prstGeom>
          <a:noFill/>
          <a:ln w="9525">
            <a:noFill/>
          </a:ln>
        </p:spPr>
      </p:pic>
      <p:sp>
        <p:nvSpPr>
          <p:cNvPr id="5" name="Footer Placeholder 4"/>
          <p:cNvSpPr>
            <a:spLocks noGrp="1"/>
          </p:cNvSpPr>
          <p:nvPr>
            <p:ph type="ftr" sz="quarter" idx="11"/>
          </p:nvPr>
        </p:nvSpPr>
        <p:spPr/>
        <p:txBody>
          <a:bodyPr/>
          <a:p>
            <a:r>
              <a:rPr lang="tr-TR"/>
              <a:t>08.05.2024</a:t>
            </a:r>
            <a:endParaRPr lang="tr-TR"/>
          </a:p>
        </p:txBody>
      </p:sp>
      <p:pic>
        <p:nvPicPr>
          <p:cNvPr id="7" name="Picture 6"/>
          <p:cNvPicPr/>
          <p:nvPr/>
        </p:nvPicPr>
        <p:blipFill>
          <a:blip r:embed="rId2"/>
          <a:stretch>
            <a:fillRect/>
          </a:stretch>
        </p:blipFill>
        <p:spPr>
          <a:xfrm>
            <a:off x="9594215" y="1915795"/>
            <a:ext cx="2407285" cy="2332990"/>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sz="3200" b="1">
                <a:sym typeface="+mn-ea"/>
              </a:rPr>
              <a:t>RUTİN AŞI TAKVİMİ DIŞINDA UYGULANAN AŞILAR</a:t>
            </a:r>
            <a:endParaRPr lang="en-US" sz="3200" b="1"/>
          </a:p>
        </p:txBody>
      </p:sp>
      <p:sp>
        <p:nvSpPr>
          <p:cNvPr id="3" name="Content Placeholder 2"/>
          <p:cNvSpPr>
            <a:spLocks noGrp="1"/>
          </p:cNvSpPr>
          <p:nvPr>
            <p:ph sz="half" idx="1"/>
          </p:nvPr>
        </p:nvSpPr>
        <p:spPr/>
        <p:txBody>
          <a:bodyPr/>
          <a:p>
            <a:r>
              <a:rPr lang="en-US" sz="2400" b="1"/>
              <a:t>İnfluenza (Grip) Aşısı</a:t>
            </a:r>
            <a:endParaRPr lang="en-US" sz="2400" b="1"/>
          </a:p>
          <a:p>
            <a:r>
              <a:rPr lang="en-US" sz="1800"/>
              <a:t>İnfluenza A ve B virüslerinin yol açtığı bir enfeksiyondur. </a:t>
            </a:r>
            <a:endParaRPr lang="en-US" sz="1800"/>
          </a:p>
          <a:p>
            <a:r>
              <a:rPr lang="tr-TR" altLang="en-US" sz="1800"/>
              <a:t>İ</a:t>
            </a:r>
            <a:r>
              <a:rPr lang="en-US" sz="1800"/>
              <a:t>naktif </a:t>
            </a:r>
            <a:r>
              <a:rPr lang="tr-TR" altLang="en-US" sz="1800"/>
              <a:t>b</a:t>
            </a:r>
            <a:r>
              <a:rPr lang="en-US" sz="1800"/>
              <a:t>ir aşıdır ve her yıl sonbahar, kış aylarında görülmesi beklenen grip virüslerine karşı yeniden hazırlanır. </a:t>
            </a:r>
            <a:endParaRPr lang="en-US" sz="1800"/>
          </a:p>
          <a:p>
            <a:r>
              <a:rPr lang="en-US" sz="1800"/>
              <a:t>Aşı </a:t>
            </a:r>
            <a:r>
              <a:rPr lang="tr-TR" altLang="en-US" sz="1800"/>
              <a:t>intramuskuler</a:t>
            </a:r>
            <a:r>
              <a:rPr lang="en-US" sz="1800"/>
              <a:t> uygulanır.</a:t>
            </a:r>
            <a:endParaRPr lang="en-US" sz="1800"/>
          </a:p>
          <a:p>
            <a:r>
              <a:rPr lang="en-US" sz="1800"/>
              <a:t>6. aydan itibaren yapılabilir. </a:t>
            </a:r>
            <a:endParaRPr lang="en-US" sz="1800"/>
          </a:p>
          <a:p>
            <a:r>
              <a:rPr lang="en-US" sz="1800"/>
              <a:t>6-36 ay arasında yarım doz yapılırken, 36 aydan büyük çocuklarda tam doz yapılır</a:t>
            </a:r>
            <a:r>
              <a:rPr lang="tr-TR" altLang="en-US" sz="1800"/>
              <a:t>.</a:t>
            </a:r>
            <a:endParaRPr lang="en-US" sz="1800"/>
          </a:p>
          <a:p>
            <a:r>
              <a:rPr lang="en-US" sz="1800"/>
              <a:t>6 ay – 8 yaş arası çocuklarda daha önce grip aşısı olmamışsa 1 ay ara ile 2 doz yapılır.  </a:t>
            </a:r>
            <a:endParaRPr lang="en-US" sz="1800"/>
          </a:p>
          <a:p>
            <a:r>
              <a:rPr lang="en-US" sz="1800"/>
              <a:t>8 yaşından büyüklerde ilk uygulama ve sonraki yıllarda yılda bir kez yapılır. </a:t>
            </a:r>
            <a:endParaRPr lang="en-US" sz="1800"/>
          </a:p>
          <a:p>
            <a:r>
              <a:rPr lang="en-US" sz="1800"/>
              <a:t>Aşının koruyuculu etkisi 2 -3 hafta sonra ortaya çıkar.</a:t>
            </a:r>
            <a:endParaRPr lang="en-US" sz="1800"/>
          </a:p>
        </p:txBody>
      </p:sp>
      <p:sp>
        <p:nvSpPr>
          <p:cNvPr id="4" name="Content Placeholder 3"/>
          <p:cNvSpPr>
            <a:spLocks noGrp="1"/>
          </p:cNvSpPr>
          <p:nvPr>
            <p:ph sz="half" idx="2"/>
          </p:nvPr>
        </p:nvSpPr>
        <p:spPr/>
        <p:txBody>
          <a:bodyPr/>
          <a:p>
            <a:r>
              <a:rPr lang="en-US" sz="2400" b="1"/>
              <a:t>HPV aşısı</a:t>
            </a:r>
            <a:endParaRPr lang="en-US" sz="2400" b="1"/>
          </a:p>
          <a:p>
            <a:r>
              <a:rPr lang="tr-TR" altLang="en-US" sz="1800"/>
              <a:t>Amaç h</a:t>
            </a:r>
            <a:r>
              <a:rPr lang="en-US" sz="1800"/>
              <a:t>uman papilloma virüs</a:t>
            </a:r>
            <a:r>
              <a:rPr lang="tr-TR" altLang="en-US" sz="1800"/>
              <a:t>ün neden olduğu rahim ağzı kanserinin önlenmesidir.</a:t>
            </a:r>
            <a:endParaRPr lang="tr-TR" altLang="en-US" sz="1800"/>
          </a:p>
          <a:p>
            <a:r>
              <a:rPr lang="tr-TR" altLang="en-US" sz="1800"/>
              <a:t>Gardasil 9 9 – 14 (14 yaş dahil)yaş arası çocuklara 2 doz </a:t>
            </a:r>
            <a:r>
              <a:rPr lang="tr-TR" altLang="en-US" sz="1800" b="1"/>
              <a:t>0 </a:t>
            </a:r>
            <a:r>
              <a:rPr lang="tr-TR" altLang="en-US" sz="1800"/>
              <a:t>ve </a:t>
            </a:r>
            <a:r>
              <a:rPr lang="tr-TR" altLang="en-US" sz="1800" b="1"/>
              <a:t>6</a:t>
            </a:r>
            <a:r>
              <a:rPr lang="tr-TR" altLang="en-US" sz="1800"/>
              <a:t>.ay, daha büyük yaştakilere 3 doz-</a:t>
            </a:r>
            <a:r>
              <a:rPr lang="tr-TR" altLang="en-US" sz="1800" b="1"/>
              <a:t>0,2 ve 6.ay</a:t>
            </a:r>
            <a:r>
              <a:rPr lang="tr-TR" altLang="en-US" sz="1800"/>
              <a:t> ( HPV-16 ve HPV-18  HPV-6 ve HPV-11)</a:t>
            </a:r>
            <a:endParaRPr lang="tr-TR" altLang="en-US" sz="1800"/>
          </a:p>
          <a:p>
            <a:r>
              <a:rPr lang="tr-TR" altLang="en-US" sz="1800"/>
              <a:t>Üç dozun hepsi 1 yıl içerisinde verilmelidir</a:t>
            </a:r>
            <a:endParaRPr lang="tr-TR" altLang="en-US" sz="1800"/>
          </a:p>
          <a:p>
            <a:r>
              <a:rPr lang="tr-TR" altLang="en-US" sz="1800"/>
              <a:t>Cervarix. </a:t>
            </a:r>
            <a:r>
              <a:rPr lang="tr-TR" altLang="en-US" sz="1800" b="1"/>
              <a:t>0,1 ve 6.ay</a:t>
            </a:r>
            <a:r>
              <a:rPr lang="tr-TR" altLang="en-US" sz="1800"/>
              <a:t> şeması ile 3 doz (</a:t>
            </a:r>
            <a:r>
              <a:rPr lang="tr-TR" altLang="en-US" sz="1800">
                <a:sym typeface="+mn-ea"/>
              </a:rPr>
              <a:t>HPV-16 ve HPV-18)</a:t>
            </a:r>
            <a:endParaRPr lang="tr-TR" altLang="en-US" sz="1800">
              <a:sym typeface="+mn-ea"/>
            </a:endParaRPr>
          </a:p>
          <a:p>
            <a:r>
              <a:rPr lang="tr-TR" altLang="en-US" sz="1800"/>
              <a:t>Gardasil 9 ( HPV-16,18 serviks kanserlerinin %80 inine HPV-31,33,45,52,58 serviks kanserlerinin %20’sine neden olur.HPV-6,11 genital papillomların %90’ını olustururlar)</a:t>
            </a:r>
            <a:endParaRPr lang="tr-TR" altLang="en-US" sz="18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sz="3200" b="1"/>
              <a:t>VAKA</a:t>
            </a:r>
            <a:endParaRPr lang="tr-TR" altLang="en-US" sz="3200" b="1"/>
          </a:p>
        </p:txBody>
      </p:sp>
      <p:sp>
        <p:nvSpPr>
          <p:cNvPr id="3" name="Content Placeholder 2"/>
          <p:cNvSpPr>
            <a:spLocks noGrp="1"/>
          </p:cNvSpPr>
          <p:nvPr>
            <p:ph sz="half" idx="1"/>
          </p:nvPr>
        </p:nvSpPr>
        <p:spPr>
          <a:xfrm>
            <a:off x="609600" y="1174750"/>
            <a:ext cx="10909300" cy="4953000"/>
          </a:xfrm>
        </p:spPr>
        <p:txBody>
          <a:bodyPr/>
          <a:p>
            <a:r>
              <a:rPr lang="tr-TR" altLang="en-US"/>
              <a:t>19.08.2022 doğumlu hasta </a:t>
            </a:r>
            <a:endParaRPr lang="tr-TR" altLang="en-US"/>
          </a:p>
          <a:p>
            <a:r>
              <a:rPr lang="tr-TR" altLang="en-US"/>
              <a:t>ASM’de 26.05.2023 te (9 ay 8 gün) KKK aşısı yapılıyor.</a:t>
            </a:r>
            <a:endParaRPr lang="tr-TR" altLang="en-US"/>
          </a:p>
          <a:p>
            <a:r>
              <a:rPr lang="tr-TR" altLang="en-US"/>
              <a:t>35 gün sonra hastanede çocuk polikliniğinde başka bir nedenden muayene oluyor.</a:t>
            </a:r>
            <a:endParaRPr lang="tr-TR" altLang="en-US"/>
          </a:p>
          <a:p>
            <a:r>
              <a:rPr lang="tr-TR" altLang="en-US"/>
              <a:t>Daha sonra hastaneden aranarak o gün poliklinikte kızamık vakasına rastlandığı ve aşı olması gerektiği söyleniyor.</a:t>
            </a:r>
            <a:endParaRPr lang="tr-TR" altLang="en-US"/>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b="1">
                <a:sym typeface="+mn-ea"/>
              </a:rPr>
              <a:t>VAKA</a:t>
            </a:r>
            <a:endParaRPr lang="en-US"/>
          </a:p>
        </p:txBody>
      </p:sp>
      <p:sp>
        <p:nvSpPr>
          <p:cNvPr id="3" name="Content Placeholder 2"/>
          <p:cNvSpPr>
            <a:spLocks noGrp="1"/>
          </p:cNvSpPr>
          <p:nvPr>
            <p:ph sz="half" idx="1"/>
          </p:nvPr>
        </p:nvSpPr>
        <p:spPr>
          <a:xfrm>
            <a:off x="609600" y="1174750"/>
            <a:ext cx="10778490" cy="4953000"/>
          </a:xfrm>
        </p:spPr>
        <p:txBody>
          <a:bodyPr/>
          <a:p>
            <a:r>
              <a:rPr lang="tr-TR" altLang="en-US"/>
              <a:t>03.07.2023te (10 ay 15 gün) hastane KKK aşısı yapıyor.</a:t>
            </a:r>
            <a:endParaRPr lang="tr-TR" altLang="en-US"/>
          </a:p>
          <a:p>
            <a:endParaRPr lang="tr-TR" altLang="en-US"/>
          </a:p>
          <a:p>
            <a:endParaRPr lang="tr-TR" altLang="en-US"/>
          </a:p>
          <a:p>
            <a:r>
              <a:rPr lang="tr-TR" altLang="en-US"/>
              <a:t>İzlenmesi gereken yol nasıl olmalıydı ve bundan sonra nasıl nasıl bir yol izlenmeli?</a:t>
            </a:r>
            <a:endParaRPr lang="tr-TR" altLang="en-US"/>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b="1" dirty="0">
                <a:solidFill>
                  <a:schemeClr val="tx1"/>
                </a:solidFill>
              </a:rPr>
              <a:t>KAYNAKLAR</a:t>
            </a:r>
            <a:endParaRPr lang="tr-TR" b="1" dirty="0">
              <a:solidFill>
                <a:schemeClr val="tx1"/>
              </a:solidFill>
            </a:endParaRPr>
          </a:p>
        </p:txBody>
      </p:sp>
      <p:sp>
        <p:nvSpPr>
          <p:cNvPr id="6" name="İçerik Yer Tutucusu 5"/>
          <p:cNvSpPr>
            <a:spLocks noGrp="1"/>
          </p:cNvSpPr>
          <p:nvPr>
            <p:ph idx="1"/>
          </p:nvPr>
        </p:nvSpPr>
        <p:spPr>
          <a:xfrm>
            <a:off x="838200" y="1104139"/>
            <a:ext cx="10515600" cy="4810885"/>
          </a:xfrm>
        </p:spPr>
        <p:txBody>
          <a:bodyPr>
            <a:noAutofit/>
          </a:bodyPr>
          <a:lstStyle/>
          <a:p>
            <a:pPr marL="0" indent="0">
              <a:buNone/>
            </a:pPr>
            <a:r>
              <a:rPr lang="tr-TR" sz="1800" dirty="0">
                <a:sym typeface="+mn-ea"/>
              </a:rPr>
              <a:t>TÜRK TABİPLER BİRLİĞİ YAYINLARI-2019 BİRİNCİ BASAMAK SAĞLIK ÇALIŞANLARI İÇİN </a:t>
            </a:r>
            <a:endParaRPr lang="tr-TR" sz="1800" dirty="0"/>
          </a:p>
          <a:p>
            <a:pPr marL="0" indent="0">
              <a:buNone/>
            </a:pPr>
            <a:r>
              <a:rPr lang="tr-TR" sz="1800" dirty="0">
                <a:sym typeface="+mn-ea"/>
              </a:rPr>
              <a:t>AŞI REHBERİ     </a:t>
            </a:r>
            <a:endParaRPr lang="tr-TR" sz="1800" dirty="0">
              <a:sym typeface="+mn-ea"/>
            </a:endParaRPr>
          </a:p>
          <a:p>
            <a:pPr marL="0" indent="0">
              <a:buNone/>
            </a:pPr>
            <a:endParaRPr lang="tr-TR" sz="1800" dirty="0">
              <a:sym typeface="+mn-ea"/>
            </a:endParaRPr>
          </a:p>
          <a:p>
            <a:pPr marL="0" indent="0">
              <a:buNone/>
            </a:pPr>
            <a:r>
              <a:rPr lang="tr-TR" sz="1800" dirty="0">
                <a:sym typeface="+mn-ea"/>
              </a:rPr>
              <a:t>https://cocuksagligidernegi.org/</a:t>
            </a:r>
            <a:endParaRPr lang="tr-TR" sz="1800" dirty="0">
              <a:sym typeface="+mn-ea"/>
            </a:endParaRPr>
          </a:p>
          <a:p>
            <a:pPr marL="0" indent="0">
              <a:buNone/>
            </a:pPr>
            <a:endParaRPr lang="tr-TR" sz="1800" dirty="0">
              <a:sym typeface="+mn-ea"/>
            </a:endParaRPr>
          </a:p>
          <a:p>
            <a:pPr marL="0" indent="0">
              <a:buNone/>
            </a:pPr>
            <a:r>
              <a:rPr lang="tr-TR" sz="1800" dirty="0">
                <a:sym typeface="+mn-ea"/>
              </a:rPr>
              <a:t>https://asi.saglik.gov.tr/asi/asi-takvimi2</a:t>
            </a:r>
            <a:endParaRPr lang="tr-TR" sz="1800" i="0" u="none" strike="noStrike" baseline="0" dirty="0"/>
          </a:p>
          <a:p>
            <a:pPr marL="0" indent="0">
              <a:buNone/>
            </a:pPr>
            <a:endParaRPr lang="tr-TR" sz="1800" i="0" u="none" strike="noStrike" baseline="0" dirty="0"/>
          </a:p>
          <a:p>
            <a:pPr marL="0" indent="0">
              <a:buNone/>
            </a:pPr>
            <a:r>
              <a:rPr lang="tr-TR" sz="1800" dirty="0"/>
              <a:t>https://covid19asi.saglik.gov.tr/TR-77805/asi-turleri.html </a:t>
            </a:r>
            <a:endParaRPr lang="tr-TR" sz="1800" dirty="0"/>
          </a:p>
          <a:p>
            <a:pPr marL="0" indent="0">
              <a:buNone/>
            </a:pPr>
            <a:endParaRPr lang="tr-TR" sz="1800" dirty="0"/>
          </a:p>
          <a:p>
            <a:pPr marL="0" indent="0">
              <a:buNone/>
            </a:pPr>
            <a:r>
              <a:rPr lang="en-US" sz="1800">
                <a:sym typeface="+mn-ea"/>
              </a:rPr>
              <a:t>Verification of measles and rubella elimination in the WHO European Region</a:t>
            </a:r>
            <a:endParaRPr lang="tr-TR" sz="1800" dirty="0">
              <a:sym typeface="+mn-ea"/>
            </a:endParaRPr>
          </a:p>
          <a:p>
            <a:pPr marL="0" indent="0">
              <a:buNone/>
            </a:pPr>
            <a:endParaRPr lang="tr-TR" sz="1800" dirty="0"/>
          </a:p>
          <a:p>
            <a:pPr marL="0" indent="0">
              <a:buNone/>
            </a:pPr>
            <a:r>
              <a:rPr lang="tr-TR" sz="1800" i="0" u="none" strike="noStrike" baseline="0" dirty="0"/>
              <a:t>https://www.istanbulsaglik.gov.tr/w/sb/asi_programlari/docs/asisiz-cocuk-takvimi.pdf</a:t>
            </a:r>
            <a:endParaRPr lang="tr-TR" sz="1800" i="0" u="none" strike="noStrike" baseline="0" dirty="0"/>
          </a:p>
          <a:p>
            <a:pPr marL="0" indent="0">
              <a:buNone/>
            </a:pPr>
            <a:endParaRPr lang="tr-TR" sz="1800" i="0" u="none" strike="noStrike" baseline="0" dirty="0"/>
          </a:p>
          <a:p>
            <a:pPr marL="0" indent="0">
              <a:buNone/>
            </a:pPr>
            <a:r>
              <a:rPr lang="tr-TR" sz="1800" i="0" u="none" strike="noStrike" baseline="0" dirty="0"/>
              <a:t>https://www.abdurrahmanyildirim.com/ulusal-asi-takviminde-yer-alan-rutin-asilar-disinda-cocuklara-uygulanan-ozel-asilar</a:t>
            </a:r>
            <a:endParaRPr lang="tr-TR" sz="1800" i="0" u="none" strike="noStrike" baseline="0" dirty="0"/>
          </a:p>
          <a:p>
            <a:pPr marL="0" indent="0">
              <a:buNone/>
            </a:pPr>
            <a:endParaRPr lang="tr-TR" sz="1800" i="0" u="none" strike="noStrike" baseline="0" dirty="0"/>
          </a:p>
          <a:p>
            <a:pPr marL="0" indent="0">
              <a:buNone/>
            </a:pPr>
            <a:endParaRPr lang="tr-TR" sz="1800" i="0" u="none" strike="noStrike" baseline="0" dirty="0"/>
          </a:p>
        </p:txBody>
      </p:sp>
      <p:sp>
        <p:nvSpPr>
          <p:cNvPr id="7" name="Alt Bilgi Yer Tutucusu 6"/>
          <p:cNvSpPr>
            <a:spLocks noGrp="1"/>
          </p:cNvSpPr>
          <p:nvPr>
            <p:ph type="ftr" sz="quarter" idx="11"/>
          </p:nvPr>
        </p:nvSpPr>
        <p:spPr/>
        <p:txBody>
          <a:bodyPr/>
          <a:lstStyle/>
          <a:p>
            <a:r>
              <a:rPr lang="tr-TR"/>
              <a:t>08.05.2024</a:t>
            </a:r>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7725" y="753110"/>
            <a:ext cx="10972800" cy="582613"/>
          </a:xfrm>
        </p:spPr>
        <p:txBody>
          <a:bodyPr/>
          <a:p>
            <a:r>
              <a:rPr lang="tr-TR" altLang="en-US" b="1"/>
              <a:t>AŞI NEDİR ?</a:t>
            </a:r>
            <a:endParaRPr lang="tr-TR" altLang="en-US" b="1"/>
          </a:p>
        </p:txBody>
      </p:sp>
      <p:sp>
        <p:nvSpPr>
          <p:cNvPr id="6" name="Metin Yer Tutucusu 5"/>
          <p:cNvSpPr>
            <a:spLocks noGrp="1"/>
          </p:cNvSpPr>
          <p:nvPr>
            <p:ph sz="half" idx="2"/>
          </p:nvPr>
        </p:nvSpPr>
        <p:spPr>
          <a:xfrm>
            <a:off x="847725" y="1658620"/>
            <a:ext cx="8914130" cy="4047490"/>
          </a:xfrm>
        </p:spPr>
        <p:txBody>
          <a:bodyPr>
            <a:normAutofit lnSpcReduction="20000"/>
          </a:bodyPr>
          <a:lstStyle/>
          <a:p>
            <a:pPr marL="285750" indent="-285750">
              <a:lnSpc>
                <a:spcPct val="100000"/>
              </a:lnSpc>
              <a:buFont typeface="Wingdings" panose="05000000000000000000" pitchFamily="2" charset="2"/>
              <a:buChar char="ü"/>
            </a:pPr>
            <a:r>
              <a:rPr lang="tr-TR" sz="2000" dirty="0">
                <a:effectLst/>
                <a:latin typeface="Arial" panose="020B0604020202020204" pitchFamily="34" charset="0"/>
                <a:ea typeface="Calibri" panose="020F0502020204030204" pitchFamily="34" charset="0"/>
                <a:cs typeface="Arial" panose="020B0604020202020204" pitchFamily="34" charset="0"/>
              </a:rPr>
              <a:t>Aşılar ölü veya zayıflatılmış mikroorganizma içeren (bakteri veya virüs) ve enfeksiyon hastalıklarının tedavi ve korunmasında kullanılan biyolojik ajanlardır.</a:t>
            </a:r>
            <a:endParaRPr lang="tr-TR" sz="20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endParaRPr lang="tr-TR" sz="2000" dirty="0">
              <a:effectLst/>
              <a:latin typeface="Arial" panose="020B0604020202020204" pitchFamily="34" charset="0"/>
              <a:ea typeface="Calibri" panose="020F050202020403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Aşılamada, kişinin etkenle karşılaşarak vücudunun bağışıklık oluşturması ama bu sırada hastalığa yakalanmaması istenir. </a:t>
            </a:r>
            <a:endParaRPr lang="tr-TR" sz="2000" dirty="0">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Aşının etkisi, zayıflatılmış ya da öldürülmüş mikroorganizmaya ya da bunun bazı parçalarına, Bağışıklık sisteminin yanıt vermesiyle ortaya çıkar.(Sonradan kazanılan aktif bağışıklık)</a:t>
            </a:r>
            <a:endParaRPr lang="tr-TR" sz="2000" dirty="0">
              <a:latin typeface="Arial" panose="020B0604020202020204" pitchFamily="34" charset="0"/>
              <a:cs typeface="Arial" panose="020B0604020202020204" pitchFamily="34" charset="0"/>
            </a:endParaRP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Böylece kişi hastalık etkeni ile karşılaştığında bağışıklık sistemi etkeni hatırlayarak hızlıca yanıt geliştirecek ve hastalık ortaya çıkmayacak ya da hafif bir tablo ile geçirilecektir</a:t>
            </a:r>
            <a:endParaRPr lang="tr-TR" sz="20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p>
            <a:r>
              <a:rPr lang="tr-TR"/>
              <a:t>08.05.2024</a:t>
            </a:r>
            <a:endParaRPr lang="tr-TR"/>
          </a:p>
        </p:txBody>
      </p:sp>
      <p:pic>
        <p:nvPicPr>
          <p:cNvPr id="101" name="Content Placeholder 100"/>
          <p:cNvPicPr>
            <a:picLocks noChangeAspect="1"/>
          </p:cNvPicPr>
          <p:nvPr>
            <p:ph sz="half" idx="1"/>
          </p:nvPr>
        </p:nvPicPr>
        <p:blipFill>
          <a:blip r:embed="rId1"/>
          <a:stretch>
            <a:fillRect/>
          </a:stretch>
        </p:blipFill>
        <p:spPr>
          <a:xfrm>
            <a:off x="10223500" y="1408430"/>
            <a:ext cx="1714500" cy="17145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474345"/>
            <a:ext cx="10972800" cy="582613"/>
          </a:xfrm>
        </p:spPr>
        <p:txBody>
          <a:bodyPr/>
          <a:p>
            <a:r>
              <a:rPr lang="tr-TR" altLang="en-US" b="1"/>
              <a:t>AŞI TİPLERİ</a:t>
            </a:r>
            <a:endParaRPr lang="tr-TR" altLang="en-US" b="1"/>
          </a:p>
        </p:txBody>
      </p:sp>
      <p:sp>
        <p:nvSpPr>
          <p:cNvPr id="5" name="Footer Placeholder 4"/>
          <p:cNvSpPr>
            <a:spLocks noGrp="1"/>
          </p:cNvSpPr>
          <p:nvPr>
            <p:ph type="ftr" sz="quarter" idx="11"/>
          </p:nvPr>
        </p:nvSpPr>
        <p:spPr/>
        <p:txBody>
          <a:bodyPr/>
          <a:p>
            <a:r>
              <a:rPr lang="tr-TR"/>
              <a:t>08.05.2024</a:t>
            </a:r>
            <a:endParaRPr lang="tr-TR"/>
          </a:p>
        </p:txBody>
      </p:sp>
      <p:pic>
        <p:nvPicPr>
          <p:cNvPr id="6" name="Content Placeholder 5"/>
          <p:cNvPicPr>
            <a:picLocks noChangeAspect="1"/>
          </p:cNvPicPr>
          <p:nvPr>
            <p:ph sz="half" idx="1"/>
          </p:nvPr>
        </p:nvPicPr>
        <p:blipFill>
          <a:blip r:embed="rId1"/>
          <a:stretch>
            <a:fillRect/>
          </a:stretch>
        </p:blipFill>
        <p:spPr>
          <a:xfrm>
            <a:off x="609600" y="1892300"/>
            <a:ext cx="10060305" cy="29197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b="1"/>
              <a:t>İNAKTİF AŞILAR</a:t>
            </a:r>
            <a:endParaRPr lang="tr-TR" altLang="en-US" b="1"/>
          </a:p>
        </p:txBody>
      </p:sp>
      <p:sp>
        <p:nvSpPr>
          <p:cNvPr id="5" name="Footer Placeholder 4"/>
          <p:cNvSpPr>
            <a:spLocks noGrp="1"/>
          </p:cNvSpPr>
          <p:nvPr>
            <p:ph type="ftr" sz="quarter" idx="11"/>
          </p:nvPr>
        </p:nvSpPr>
        <p:spPr/>
        <p:txBody>
          <a:bodyPr/>
          <a:p>
            <a:r>
              <a:rPr lang="tr-TR"/>
              <a:t>08.05.2024</a:t>
            </a:r>
            <a:endParaRPr lang="tr-TR"/>
          </a:p>
        </p:txBody>
      </p:sp>
      <p:pic>
        <p:nvPicPr>
          <p:cNvPr id="6" name="Content Placeholder 5"/>
          <p:cNvPicPr>
            <a:picLocks noChangeAspect="1"/>
          </p:cNvPicPr>
          <p:nvPr>
            <p:ph sz="half" idx="1"/>
          </p:nvPr>
        </p:nvPicPr>
        <p:blipFill>
          <a:blip r:embed="rId1"/>
          <a:stretch>
            <a:fillRect/>
          </a:stretch>
        </p:blipFill>
        <p:spPr>
          <a:xfrm>
            <a:off x="609600" y="1107440"/>
            <a:ext cx="7053580" cy="1057275"/>
          </a:xfrm>
          <a:prstGeom prst="rect">
            <a:avLst/>
          </a:prstGeom>
        </p:spPr>
      </p:pic>
      <p:pic>
        <p:nvPicPr>
          <p:cNvPr id="7" name="Content Placeholder 6"/>
          <p:cNvPicPr>
            <a:picLocks noChangeAspect="1"/>
          </p:cNvPicPr>
          <p:nvPr>
            <p:ph sz="half" idx="2"/>
          </p:nvPr>
        </p:nvPicPr>
        <p:blipFill>
          <a:blip r:embed="rId2"/>
          <a:stretch>
            <a:fillRect/>
          </a:stretch>
        </p:blipFill>
        <p:spPr>
          <a:xfrm>
            <a:off x="584200" y="2368550"/>
            <a:ext cx="7442200" cy="18529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0"/>
            <a:ext cx="10972800" cy="582613"/>
          </a:xfrm>
        </p:spPr>
        <p:txBody>
          <a:bodyPr/>
          <a:p>
            <a:br>
              <a:rPr lang="en-US" sz="2000"/>
            </a:br>
            <a:br>
              <a:rPr lang="en-US" sz="2000"/>
            </a:br>
            <a:r>
              <a:rPr lang="tr-TR" altLang="en-US" sz="2000"/>
              <a:t>  </a:t>
            </a:r>
            <a:r>
              <a:rPr lang="en-US" sz="2400" b="1"/>
              <a:t>3. Fraksiyone Aşılar</a:t>
            </a:r>
            <a:br>
              <a:rPr lang="en-US" sz="2400" b="1"/>
            </a:br>
            <a:r>
              <a:rPr lang="en-US" sz="2000"/>
              <a:t>• Mikroorganizmanın inaktivasyonu sonrasında belirli kısımları içeren aşılardır.</a:t>
            </a:r>
            <a:endParaRPr lang="en-US" sz="2000"/>
          </a:p>
        </p:txBody>
      </p:sp>
      <p:sp>
        <p:nvSpPr>
          <p:cNvPr id="4" name="Content Placeholder 3"/>
          <p:cNvSpPr>
            <a:spLocks noGrp="1"/>
          </p:cNvSpPr>
          <p:nvPr>
            <p:ph sz="half" idx="2"/>
          </p:nvPr>
        </p:nvSpPr>
        <p:spPr/>
        <p:txBody>
          <a:bodyPr/>
          <a:p>
            <a:r>
              <a:rPr lang="en-US" sz="2000" i="1"/>
              <a:t>3.2. Genetik Bilgi İçermeyen Yapısal Aşılar</a:t>
            </a:r>
            <a:endParaRPr lang="en-US" sz="2000" i="1"/>
          </a:p>
          <a:p>
            <a:r>
              <a:rPr lang="en-US" sz="1800"/>
              <a:t>Virüsün tüm kapsidini içeren ancak enzim veya nükleik asitlerini içermeyen aşılardır.</a:t>
            </a:r>
            <a:endParaRPr lang="en-US" sz="1800"/>
          </a:p>
          <a:p>
            <a:r>
              <a:rPr lang="en-US" sz="1800"/>
              <a:t>Örneğin HPV aşısı.</a:t>
            </a:r>
            <a:endParaRPr lang="en-US" sz="1800"/>
          </a:p>
          <a:p>
            <a:endParaRPr lang="en-US" sz="1800" i="1">
              <a:sym typeface="+mn-ea"/>
            </a:endParaRPr>
          </a:p>
          <a:p>
            <a:r>
              <a:rPr lang="en-US" sz="2000" i="1">
                <a:sym typeface="+mn-ea"/>
              </a:rPr>
              <a:t>3.3. Polisakkarid Bazlı Aşılar</a:t>
            </a:r>
            <a:endParaRPr lang="en-US" sz="2000" i="1"/>
          </a:p>
          <a:p>
            <a:r>
              <a:rPr lang="en-US" sz="1800">
                <a:sym typeface="+mn-ea"/>
              </a:rPr>
              <a:t>Bakterinin yüzey kapsülünü oluşturan uzun şeker molekülleri zincirlerinden oluşan aşılardır.</a:t>
            </a:r>
            <a:endParaRPr lang="en-US" sz="1800">
              <a:sym typeface="+mn-ea"/>
            </a:endParaRPr>
          </a:p>
          <a:p>
            <a:endParaRPr lang="en-US" sz="2000" i="1">
              <a:sym typeface="+mn-ea"/>
            </a:endParaRPr>
          </a:p>
          <a:p>
            <a:r>
              <a:rPr lang="en-US" sz="2000" i="1">
                <a:sym typeface="+mn-ea"/>
              </a:rPr>
              <a:t>3.3.1. Saf Polisakkarid Aşılar</a:t>
            </a:r>
            <a:endParaRPr lang="en-US" sz="2000" i="1"/>
          </a:p>
          <a:p>
            <a:r>
              <a:rPr lang="en-US" sz="1800">
                <a:sym typeface="+mn-ea"/>
              </a:rPr>
              <a:t>• Pnömokok aşısı, meningokok aşısı bunun örnekleridir.</a:t>
            </a:r>
            <a:endParaRPr lang="en-US" sz="1800"/>
          </a:p>
          <a:p>
            <a:r>
              <a:rPr lang="en-US" sz="2000" i="1">
                <a:sym typeface="+mn-ea"/>
              </a:rPr>
              <a:t>3.3.2. Konjuge Polisakkarid Aşılar</a:t>
            </a:r>
            <a:endParaRPr lang="en-US" sz="2000" i="1"/>
          </a:p>
          <a:p>
            <a:r>
              <a:rPr lang="en-US" sz="1800">
                <a:sym typeface="+mn-ea"/>
              </a:rPr>
              <a:t>Konjuge pnömokok aşısı, konjuge meningokok aşısı, Hib aşısı bunun örnekleridir.</a:t>
            </a:r>
            <a:endParaRPr lang="en-US" sz="1800"/>
          </a:p>
          <a:p>
            <a:endParaRPr lang="en-US" sz="1800"/>
          </a:p>
          <a:p>
            <a:endParaRPr lang="en-US" sz="1800"/>
          </a:p>
        </p:txBody>
      </p:sp>
      <p:sp>
        <p:nvSpPr>
          <p:cNvPr id="5" name="Footer Placeholder 4"/>
          <p:cNvSpPr>
            <a:spLocks noGrp="1"/>
          </p:cNvSpPr>
          <p:nvPr>
            <p:ph type="ftr" sz="quarter" idx="11"/>
          </p:nvPr>
        </p:nvSpPr>
        <p:spPr/>
        <p:txBody>
          <a:bodyPr/>
          <a:p>
            <a:r>
              <a:rPr lang="tr-TR"/>
              <a:t>08.05.2024</a:t>
            </a:r>
            <a:endParaRPr lang="tr-TR"/>
          </a:p>
        </p:txBody>
      </p:sp>
      <p:sp>
        <p:nvSpPr>
          <p:cNvPr id="6" name="Content Placeholder 5"/>
          <p:cNvSpPr/>
          <p:nvPr>
            <p:ph sz="half" idx="1"/>
          </p:nvPr>
        </p:nvSpPr>
        <p:spPr/>
        <p:txBody>
          <a:bodyPr/>
          <a:p>
            <a:r>
              <a:rPr lang="en-US" sz="2000" i="1"/>
              <a:t>3.1. Protein Bazlı Aşılar</a:t>
            </a:r>
            <a:endParaRPr lang="en-US" sz="2000" i="1"/>
          </a:p>
          <a:p>
            <a:r>
              <a:rPr lang="en-US" sz="1800"/>
              <a:t>Bakteri veya virüsün saflaştırılmış ya da rekombinant teknoloji ile elde edilmiş protein yapılarının kullanıldığı aşılardır.</a:t>
            </a:r>
            <a:endParaRPr lang="en-US" sz="1800"/>
          </a:p>
          <a:p>
            <a:endParaRPr lang="en-US" sz="2000"/>
          </a:p>
          <a:p>
            <a:r>
              <a:rPr lang="en-US" sz="2000" i="1"/>
              <a:t>3.1.1. Split Aşılar</a:t>
            </a:r>
            <a:endParaRPr lang="en-US" sz="2000"/>
          </a:p>
          <a:p>
            <a:r>
              <a:rPr lang="en-US" sz="1800"/>
              <a:t>Mikroorganizmanın parçalandıktan sonra bir kısmını içeren aşılardır.</a:t>
            </a:r>
            <a:endParaRPr lang="en-US" sz="1800"/>
          </a:p>
          <a:p>
            <a:r>
              <a:rPr lang="en-US" sz="1800"/>
              <a:t>İnaktif grip aşısı split aşıdır.</a:t>
            </a:r>
            <a:endParaRPr lang="en-US" sz="1800"/>
          </a:p>
          <a:p>
            <a:endParaRPr lang="en-US" sz="2000"/>
          </a:p>
          <a:p>
            <a:r>
              <a:rPr lang="en-US" sz="2000" i="1"/>
              <a:t>3.1.2. Subunit Aşılar</a:t>
            </a:r>
            <a:endParaRPr lang="en-US" sz="2000" i="1"/>
          </a:p>
          <a:p>
            <a:r>
              <a:rPr lang="en-US" sz="1800"/>
              <a:t>Mikroorganizmanın belli antijenik kısımlarını içerir.</a:t>
            </a:r>
            <a:endParaRPr lang="en-US" sz="1800"/>
          </a:p>
          <a:p>
            <a:r>
              <a:rPr lang="en-US" sz="1800"/>
              <a:t>Hepatit B aşısı, asellüler boğmaca aşısı subunit aşılardır.</a:t>
            </a:r>
            <a:endParaRPr 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sz="2800" b="1"/>
              <a:t>4. </a:t>
            </a:r>
            <a:r>
              <a:rPr lang="en-US" sz="2800" b="1"/>
              <a:t>mRNA ve DNA İçeren Aşılar</a:t>
            </a:r>
            <a:r>
              <a:rPr lang="tr-TR" altLang="en-US" sz="2800" b="1"/>
              <a:t>	5. </a:t>
            </a:r>
            <a:r>
              <a:rPr lang="en-US" sz="2800" b="1">
                <a:sym typeface="+mn-ea"/>
              </a:rPr>
              <a:t>Vektör Aşıları</a:t>
            </a:r>
            <a:endParaRPr lang="tr-TR" altLang="en-US" sz="2800" b="1"/>
          </a:p>
        </p:txBody>
      </p:sp>
      <p:sp>
        <p:nvSpPr>
          <p:cNvPr id="3" name="Content Placeholder 2"/>
          <p:cNvSpPr>
            <a:spLocks noGrp="1"/>
          </p:cNvSpPr>
          <p:nvPr>
            <p:ph sz="half" idx="1"/>
          </p:nvPr>
        </p:nvSpPr>
        <p:spPr/>
        <p:txBody>
          <a:bodyPr/>
          <a:p>
            <a:r>
              <a:rPr lang="tr-TR" altLang="en-US" sz="2000" i="1"/>
              <a:t>4.1</a:t>
            </a:r>
            <a:r>
              <a:rPr lang="en-US" sz="2000" i="1"/>
              <a:t>mRNA Aşıları</a:t>
            </a:r>
            <a:r>
              <a:rPr lang="en-US" sz="2000"/>
              <a:t>; </a:t>
            </a:r>
            <a:endParaRPr lang="en-US" sz="2000"/>
          </a:p>
          <a:p>
            <a:r>
              <a:rPr lang="en-US" sz="1800"/>
              <a:t>Hedeflenen mikroorganizmanın antikor oluşturan antijenik yapısının mRNA’sını içeren aşılardır.</a:t>
            </a:r>
            <a:endParaRPr lang="en-US" sz="1800"/>
          </a:p>
          <a:p>
            <a:endParaRPr lang="en-US" sz="1800"/>
          </a:p>
          <a:p>
            <a:r>
              <a:rPr lang="en-US" sz="1800"/>
              <a:t>(COMIRNATY- Pfizer Biontech mRNA aşısı, Moderna mRNA aşısı gibi)</a:t>
            </a:r>
            <a:endParaRPr lang="en-US" sz="1800"/>
          </a:p>
          <a:p>
            <a:endParaRPr lang="en-US" sz="1800"/>
          </a:p>
          <a:p>
            <a:r>
              <a:rPr lang="tr-TR" altLang="en-US" sz="2000" i="1">
                <a:sym typeface="+mn-ea"/>
              </a:rPr>
              <a:t>4.2 </a:t>
            </a:r>
            <a:r>
              <a:rPr lang="en-US" sz="2000" i="1">
                <a:sym typeface="+mn-ea"/>
              </a:rPr>
              <a:t>DNA Aşıları;</a:t>
            </a:r>
            <a:r>
              <a:rPr lang="en-US" sz="2000">
                <a:sym typeface="+mn-ea"/>
              </a:rPr>
              <a:t> </a:t>
            </a:r>
            <a:endParaRPr lang="en-US" sz="2000">
              <a:sym typeface="+mn-ea"/>
            </a:endParaRPr>
          </a:p>
          <a:p>
            <a:r>
              <a:rPr lang="en-US" sz="1800">
                <a:sym typeface="+mn-ea"/>
              </a:rPr>
              <a:t>Hedeflenen mikroorganizmanın antikor oluşturan antijenik yapısının DNA’sını içeren aşılardır.</a:t>
            </a:r>
            <a:endParaRPr lang="en-US" sz="1800"/>
          </a:p>
          <a:p>
            <a:endParaRPr lang="en-US" sz="1800"/>
          </a:p>
        </p:txBody>
      </p:sp>
      <p:sp>
        <p:nvSpPr>
          <p:cNvPr id="4" name="Content Placeholder 3"/>
          <p:cNvSpPr>
            <a:spLocks noGrp="1"/>
          </p:cNvSpPr>
          <p:nvPr>
            <p:ph sz="half" idx="2"/>
          </p:nvPr>
        </p:nvSpPr>
        <p:spPr>
          <a:xfrm>
            <a:off x="6074410" y="773430"/>
            <a:ext cx="5384800" cy="4953000"/>
          </a:xfrm>
        </p:spPr>
        <p:txBody>
          <a:bodyPr/>
          <a:p>
            <a:endParaRPr lang="en-US" sz="1800">
              <a:sym typeface="+mn-ea"/>
            </a:endParaRPr>
          </a:p>
          <a:p>
            <a:r>
              <a:rPr lang="en-US" sz="1800">
                <a:sym typeface="+mn-ea"/>
              </a:rPr>
              <a:t>Modifiye edilmiş virüslere, hedeflenen mikroorganizmanın antikor oluşturan antijenik yapısının genetik bilgisinin eklenmesi ile oluşturulan aşılardır. (Sputnik-V, ZEBOV, AZD1222)</a:t>
            </a:r>
            <a:endParaRPr lang="en-US" sz="1800"/>
          </a:p>
        </p:txBody>
      </p:sp>
      <p:sp>
        <p:nvSpPr>
          <p:cNvPr id="5" name="Footer Placeholder 4"/>
          <p:cNvSpPr>
            <a:spLocks noGrp="1"/>
          </p:cNvSpPr>
          <p:nvPr>
            <p:ph type="ftr" sz="quarter" idx="11"/>
          </p:nvPr>
        </p:nvSpPr>
        <p:spPr/>
        <p:txBody>
          <a:bodyPr/>
          <a:p>
            <a:r>
              <a:rPr lang="tr-TR"/>
              <a:t>08.05.2024</a:t>
            </a:r>
            <a:endParaRPr lang="tr-TR"/>
          </a:p>
        </p:txBody>
      </p:sp>
    </p:spTree>
  </p:cSld>
  <p:clrMapOvr>
    <a:masterClrMapping/>
  </p:clrMapOvr>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33709</Words>
  <Application>WPS Presentation</Application>
  <PresentationFormat>Geniş ekran</PresentationFormat>
  <Paragraphs>662</Paragraphs>
  <Slides>43</Slides>
  <Notes>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43</vt:i4>
      </vt:variant>
    </vt:vector>
  </HeadingPairs>
  <TitlesOfParts>
    <vt:vector size="51" baseType="lpstr">
      <vt:lpstr>Arial</vt:lpstr>
      <vt:lpstr>SimSun</vt:lpstr>
      <vt:lpstr>Wingdings</vt:lpstr>
      <vt:lpstr>Times New Roman</vt:lpstr>
      <vt:lpstr>Calibri</vt:lpstr>
      <vt:lpstr>Microsoft YaHei</vt:lpstr>
      <vt:lpstr>Arial Unicode MS</vt:lpstr>
      <vt:lpstr>Orange Waves</vt:lpstr>
      <vt:lpstr>ÇOCUKLUK DÖNEMİ AŞI TAKVİMİ</vt:lpstr>
      <vt:lpstr>                            SUNUM PLANI</vt:lpstr>
      <vt:lpstr>AMAÇ</vt:lpstr>
      <vt:lpstr>HEDEFLER </vt:lpstr>
      <vt:lpstr>AŞI NEDİR ?</vt:lpstr>
      <vt:lpstr>AŞI TİPLERİ</vt:lpstr>
      <vt:lpstr>İNAKTİF AŞILAR</vt:lpstr>
      <vt:lpstr>    3. Fraksiyone Aşılar • Mikroorganizmanın inaktivasyonu sonrasında belirli kısımları içeren aşılardır.</vt:lpstr>
      <vt:lpstr>4. mRNA ve DNA İçeren Aşılar	5. Vektör Aşıları</vt:lpstr>
      <vt:lpstr>AŞILARDA BULUNAN MADDELER</vt:lpstr>
      <vt:lpstr>AŞILARDA BULUNAN MADDELER</vt:lpstr>
      <vt:lpstr>PowerPoint 演示文稿</vt:lpstr>
      <vt:lpstr>AŞILARDA BULUNAN MADDELER</vt:lpstr>
      <vt:lpstr>AŞILARDA BULUNAN MADDELER</vt:lpstr>
      <vt:lpstr>AŞILARIN SAKLANMASI SOĞUK ZİNCİR</vt:lpstr>
      <vt:lpstr>PowerPoint 演示文稿</vt:lpstr>
      <vt:lpstr>PowerPoint 演示文稿</vt:lpstr>
      <vt:lpstr>HEPATİT A AŞISI</vt:lpstr>
      <vt:lpstr>HEPATİT B AŞISI</vt:lpstr>
      <vt:lpstr>HEPATİT B AŞISI</vt:lpstr>
      <vt:lpstr>TÜBERKÜLOZ AŞISI (BCG)</vt:lpstr>
      <vt:lpstr>TÜBERKÜLOZ AŞISI (BCG)</vt:lpstr>
      <vt:lpstr>ÇOCUK FELCİ (POLİOMYELİT) AŞISI</vt:lpstr>
      <vt:lpstr>ÇOCUK FELCİ (POLİOMYELİT) AŞISI</vt:lpstr>
      <vt:lpstr>KONJÜGE PNÖMOKOK AŞISI</vt:lpstr>
      <vt:lpstr>KIZAMIK, KIZAMIKÇIK, KABABULAK (KKK) AŞISI</vt:lpstr>
      <vt:lpstr> </vt:lpstr>
      <vt:lpstr>KIZAMIK, KIZAMIKÇIK, KABABULAK (KKK) AŞISI</vt:lpstr>
      <vt:lpstr>KIZAMIK, KIZAMIKÇIK, KABABULAK (KKK) AŞISI</vt:lpstr>
      <vt:lpstr>KIZAMIK, KIZAMIKÇIK, KABABULAK (KKK) AŞISI</vt:lpstr>
      <vt:lpstr>DİFTERİ, ASELÜLER BOĞMACA, TETANOZ, İNAKTİF POLİO VE HEMOFİLUS İNFLUENZA TİP B AŞISI</vt:lpstr>
      <vt:lpstr>DİFTERİ, ASELÜLER BOĞMACA, TETANOZ, İNAKTİF POLİO VE HEMOFİLUS İNFLUENZA TİP B AŞISI</vt:lpstr>
      <vt:lpstr>DaBT-İPA-HiB Aşısı</vt:lpstr>
      <vt:lpstr>TETANOZ TOKSOİDİ</vt:lpstr>
      <vt:lpstr> SU ÇİÇEĞİ AŞISI</vt:lpstr>
      <vt:lpstr> SU ÇİÇEĞİ AŞISI</vt:lpstr>
      <vt:lpstr>	EKSİK AŞILI ÇOCUKLARA YAKLAŞIM</vt:lpstr>
      <vt:lpstr>RUTİN AŞI TAKVİMİ DIŞINDA UYGULANAN AŞILAR</vt:lpstr>
      <vt:lpstr>RUTİN AŞI TAKVİMİ DIŞINDA UYGULANAN AŞILAR</vt:lpstr>
      <vt:lpstr>RUTİN AŞI TAKVİMİ DIŞINDA UYGULANAN AŞILAR</vt:lpstr>
      <vt:lpstr>VAKA</vt:lpstr>
      <vt:lpstr>VAKA</vt:lpstr>
      <vt:lpstr>KAYNAKLAR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TİROİD HASTALIKLARINA YAKLAŞIM</dc:title>
  <dc:creator>ULUDAĞ</dc:creator>
  <cp:lastModifiedBy>berk-pc</cp:lastModifiedBy>
  <cp:revision>264</cp:revision>
  <dcterms:created xsi:type="dcterms:W3CDTF">2020-11-30T17:50:00Z</dcterms:created>
  <dcterms:modified xsi:type="dcterms:W3CDTF">2024-05-03T08:33:31Z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4F761AB967324B3FB0422FEFA97ECFAB</vt:lpwstr>
  </property>
  <property fmtid="{D5CDD505-2E9C-101B-9397-08002B2CF9AE}" pid="3" name="KSOProductBuildVer">
    <vt:lpwstr>1033-12.2.0.16731</vt:lpwstr>
  </property>
</Properties>
</file>