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55"/>
  </p:notesMasterIdLst>
  <p:sldIdLst>
    <p:sldId id="257" r:id="rId3"/>
    <p:sldId id="258" r:id="rId4"/>
    <p:sldId id="259" r:id="rId5"/>
    <p:sldId id="304" r:id="rId6"/>
    <p:sldId id="305" r:id="rId7"/>
    <p:sldId id="260" r:id="rId8"/>
    <p:sldId id="261" r:id="rId9"/>
    <p:sldId id="262" r:id="rId10"/>
    <p:sldId id="263" r:id="rId11"/>
    <p:sldId id="264" r:id="rId12"/>
    <p:sldId id="265" r:id="rId13"/>
    <p:sldId id="266" r:id="rId14"/>
    <p:sldId id="30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309" r:id="rId28"/>
    <p:sldId id="311" r:id="rId29"/>
    <p:sldId id="315" r:id="rId30"/>
    <p:sldId id="279" r:id="rId31"/>
    <p:sldId id="280" r:id="rId32"/>
    <p:sldId id="316" r:id="rId33"/>
    <p:sldId id="281" r:id="rId34"/>
    <p:sldId id="282" r:id="rId35"/>
    <p:sldId id="286" r:id="rId36"/>
    <p:sldId id="334" r:id="rId37"/>
    <p:sldId id="338" r:id="rId38"/>
    <p:sldId id="339" r:id="rId39"/>
    <p:sldId id="317" r:id="rId40"/>
    <p:sldId id="301" r:id="rId41"/>
    <p:sldId id="302" r:id="rId42"/>
    <p:sldId id="292" r:id="rId43"/>
    <p:sldId id="320" r:id="rId44"/>
    <p:sldId id="293" r:id="rId45"/>
    <p:sldId id="294" r:id="rId46"/>
    <p:sldId id="296" r:id="rId47"/>
    <p:sldId id="307" r:id="rId48"/>
    <p:sldId id="297" r:id="rId49"/>
    <p:sldId id="322" r:id="rId50"/>
    <p:sldId id="323" r:id="rId51"/>
    <p:sldId id="298" r:id="rId52"/>
    <p:sldId id="328" r:id="rId53"/>
    <p:sldId id="303"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2" autoAdjust="0"/>
    <p:restoredTop sz="95332" autoAdjust="0"/>
  </p:normalViewPr>
  <p:slideViewPr>
    <p:cSldViewPr snapToGrid="0">
      <p:cViewPr varScale="1">
        <p:scale>
          <a:sx n="83" d="100"/>
          <a:sy n="83" d="100"/>
        </p:scale>
        <p:origin x="634" y="82"/>
      </p:cViewPr>
      <p:guideLst>
        <p:guide orient="horz" pos="2160"/>
        <p:guide pos="3840"/>
      </p:guideLst>
    </p:cSldViewPr>
  </p:slideViewPr>
  <p:outlineViewPr>
    <p:cViewPr>
      <p:scale>
        <a:sx n="33" d="100"/>
        <a:sy n="33" d="100"/>
      </p:scale>
      <p:origin x="0" y="-10493"/>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245" y="62"/>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D7F492-EE95-499D-8891-CA8C9B47CECD}"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tr-TR"/>
        </a:p>
      </dgm:t>
    </dgm:pt>
    <dgm:pt modelId="{376E8D1D-C077-4AAA-86C6-ED34236F2F41}">
      <dgm:prSet custT="1"/>
      <dgm:spPr>
        <a:noFill/>
      </dgm:spPr>
      <dgm:t>
        <a:bodyPr/>
        <a:lstStyle/>
        <a:p>
          <a:pPr>
            <a:buClrTx/>
            <a:buSzTx/>
            <a:buFont typeface="Arial" panose="020B0604020202020204" pitchFamily="34" charset="0"/>
            <a:buNone/>
          </a:pPr>
          <a:endParaRPr kumimoji="0" lang="tr-TR" sz="1400" b="0" i="0" u="none" strike="noStrike" cap="none" spc="0" normalizeH="0" baseline="0" noProof="0" smtClean="0">
            <a:ln>
              <a:noFill/>
            </a:ln>
            <a:solidFill>
              <a:prstClr val="black">
                <a:lumMod val="75000"/>
                <a:lumOff val="25000"/>
              </a:prstClr>
            </a:solidFill>
            <a:effectLst/>
            <a:uLnTx/>
            <a:uFillTx/>
            <a:latin typeface="Calibri" panose="020F0502020204030204"/>
            <a:ea typeface="+mn-ea"/>
            <a:cs typeface="+mn-cs"/>
          </a:endParaRPr>
        </a:p>
        <a:p>
          <a:r>
            <a:rPr kumimoji="0" lang="tr-TR" sz="1800" b="0" i="0" u="none" strike="noStrike" cap="none" spc="0" normalizeH="0" baseline="0" noProof="0" smtClean="0">
              <a:ln>
                <a:noFill/>
              </a:ln>
              <a:solidFill>
                <a:prstClr val="black">
                  <a:lumMod val="75000"/>
                  <a:lumOff val="25000"/>
                </a:prstClr>
              </a:solidFill>
              <a:effectLst/>
              <a:uLnTx/>
              <a:uFillTx/>
              <a:latin typeface="Calibri" panose="020F0502020204030204"/>
              <a:ea typeface="+mn-ea"/>
              <a:cs typeface="+mn-cs"/>
            </a:rPr>
            <a:t>18 yaşından büyük sağlıklı erişkinlerin yılda en az 1 kez  tütün/tütün ürünleri kullanımı ve diğer risk faktörleri konusunda değerlendirilmesi </a:t>
          </a:r>
        </a:p>
        <a:p>
          <a:pPr>
            <a:buClrTx/>
            <a:buSzTx/>
            <a:buFont typeface="Arial" panose="020B0604020202020204" pitchFamily="34" charset="0"/>
            <a:buNone/>
          </a:pPr>
          <a:endParaRPr kumimoji="0" lang="tr-TR" altLang="tr-TR" sz="2400" b="0" i="0" u="none" strike="noStrike" cap="none" spc="0" normalizeH="0" baseline="0" noProof="0" dirty="0">
            <a:ln>
              <a:noFill/>
            </a:ln>
            <a:solidFill>
              <a:srgbClr val="404040"/>
            </a:solidFill>
            <a:effectLst/>
            <a:uLnTx/>
            <a:uFillTx/>
            <a:latin typeface="Calibri" panose="020F0502020204030204"/>
            <a:ea typeface="+mn-ea"/>
            <a:cs typeface="+mn-cs"/>
          </a:endParaRPr>
        </a:p>
      </dgm:t>
    </dgm:pt>
    <dgm:pt modelId="{BCE363A0-D50C-4603-B346-B13E812A7AE2}" type="parTrans" cxnId="{38E71426-48D1-4A2B-932C-6F27D455E09D}">
      <dgm:prSet/>
      <dgm:spPr/>
      <dgm:t>
        <a:bodyPr/>
        <a:lstStyle/>
        <a:p>
          <a:endParaRPr lang="tr-TR"/>
        </a:p>
      </dgm:t>
    </dgm:pt>
    <dgm:pt modelId="{B88F19AD-1205-42B8-907E-503423074438}" type="sibTrans" cxnId="{38E71426-48D1-4A2B-932C-6F27D455E09D}">
      <dgm:prSet/>
      <dgm:spPr/>
      <dgm:t>
        <a:bodyPr/>
        <a:lstStyle/>
        <a:p>
          <a:endParaRPr lang="tr-TR"/>
        </a:p>
      </dgm:t>
    </dgm:pt>
    <dgm:pt modelId="{3B054442-3CDD-4713-9324-82CFCCB1C1C8}" type="pres">
      <dgm:prSet presAssocID="{88D7F492-EE95-499D-8891-CA8C9B47CECD}" presName="Name0" presStyleCnt="0">
        <dgm:presLayoutVars>
          <dgm:dir/>
          <dgm:resizeHandles val="exact"/>
        </dgm:presLayoutVars>
      </dgm:prSet>
      <dgm:spPr/>
      <dgm:t>
        <a:bodyPr/>
        <a:lstStyle/>
        <a:p>
          <a:endParaRPr lang="tr-TR"/>
        </a:p>
      </dgm:t>
    </dgm:pt>
    <dgm:pt modelId="{6B14B2BB-7F7E-451F-A0AF-7100A45EBC29}" type="pres">
      <dgm:prSet presAssocID="{88D7F492-EE95-499D-8891-CA8C9B47CECD}" presName="bkgdShp" presStyleLbl="alignAccFollowNode1" presStyleIdx="0" presStyleCnt="1" custScaleY="47429" custLinFactNeighborX="-2239" custLinFactNeighborY="-12169"/>
      <dgm:spPr>
        <a:solidFill>
          <a:schemeClr val="bg1">
            <a:alpha val="90000"/>
          </a:schemeClr>
        </a:solidFill>
        <a:ln>
          <a:solidFill>
            <a:srgbClr val="FFE7E7">
              <a:alpha val="90000"/>
            </a:srgbClr>
          </a:solidFill>
        </a:ln>
      </dgm:spPr>
      <dgm:t>
        <a:bodyPr/>
        <a:lstStyle/>
        <a:p>
          <a:endParaRPr lang="tr-TR"/>
        </a:p>
      </dgm:t>
    </dgm:pt>
    <dgm:pt modelId="{EF077124-B49E-4AAE-A9A8-0A965ACB5EE6}" type="pres">
      <dgm:prSet presAssocID="{88D7F492-EE95-499D-8891-CA8C9B47CECD}" presName="linComp" presStyleCnt="0"/>
      <dgm:spPr/>
      <dgm:t>
        <a:bodyPr/>
        <a:lstStyle/>
        <a:p>
          <a:endParaRPr lang="tr-TR"/>
        </a:p>
      </dgm:t>
    </dgm:pt>
    <dgm:pt modelId="{4C73DE92-193F-4775-99F9-1D04352751D4}" type="pres">
      <dgm:prSet presAssocID="{376E8D1D-C077-4AAA-86C6-ED34236F2F41}" presName="compNode" presStyleCnt="0"/>
      <dgm:spPr/>
      <dgm:t>
        <a:bodyPr/>
        <a:lstStyle/>
        <a:p>
          <a:endParaRPr lang="tr-TR"/>
        </a:p>
      </dgm:t>
    </dgm:pt>
    <dgm:pt modelId="{44D60F9F-C46D-45CF-BCF2-E299F69639A2}" type="pres">
      <dgm:prSet presAssocID="{376E8D1D-C077-4AAA-86C6-ED34236F2F41}" presName="node" presStyleLbl="node1" presStyleIdx="0" presStyleCnt="1" custScaleX="106591" custScaleY="120382" custLinFactNeighborX="-113" custLinFactNeighborY="-13957">
        <dgm:presLayoutVars>
          <dgm:bulletEnabled val="1"/>
        </dgm:presLayoutVars>
      </dgm:prSet>
      <dgm:spPr/>
      <dgm:t>
        <a:bodyPr/>
        <a:lstStyle/>
        <a:p>
          <a:endParaRPr lang="tr-TR"/>
        </a:p>
      </dgm:t>
    </dgm:pt>
    <dgm:pt modelId="{988FBECE-B063-4E6E-8249-56AA63694935}" type="pres">
      <dgm:prSet presAssocID="{376E8D1D-C077-4AAA-86C6-ED34236F2F41}" presName="invisiNode" presStyleLbl="node1" presStyleIdx="0" presStyleCnt="1"/>
      <dgm:spPr/>
      <dgm:t>
        <a:bodyPr/>
        <a:lstStyle/>
        <a:p>
          <a:endParaRPr lang="tr-TR"/>
        </a:p>
      </dgm:t>
    </dgm:pt>
    <dgm:pt modelId="{51E31618-751A-4059-A36B-98595E54DA22}" type="pres">
      <dgm:prSet presAssocID="{376E8D1D-C077-4AAA-86C6-ED34236F2F41}" presName="imagNode" presStyleLbl="fgImgPlace1" presStyleIdx="0" presStyleCnt="1" custScaleY="63096" custLinFactNeighborX="-1895" custLinFactNeighborY="-7936"/>
      <dgm:spPr>
        <a:noFill/>
        <a:ln>
          <a:noFill/>
        </a:ln>
      </dgm:spPr>
      <dgm:t>
        <a:bodyPr/>
        <a:lstStyle/>
        <a:p>
          <a:endParaRPr lang="tr-TR"/>
        </a:p>
      </dgm:t>
    </dgm:pt>
  </dgm:ptLst>
  <dgm:cxnLst>
    <dgm:cxn modelId="{FC3EDA2F-4062-406C-9751-A2D5C6FE39BA}" type="presOf" srcId="{376E8D1D-C077-4AAA-86C6-ED34236F2F41}" destId="{44D60F9F-C46D-45CF-BCF2-E299F69639A2}" srcOrd="0" destOrd="0" presId="urn:microsoft.com/office/officeart/2005/8/layout/pList2"/>
    <dgm:cxn modelId="{E97379D5-0BAB-4EBD-9D5C-2490F941B4EF}" type="presOf" srcId="{88D7F492-EE95-499D-8891-CA8C9B47CECD}" destId="{3B054442-3CDD-4713-9324-82CFCCB1C1C8}" srcOrd="0" destOrd="0" presId="urn:microsoft.com/office/officeart/2005/8/layout/pList2"/>
    <dgm:cxn modelId="{38E71426-48D1-4A2B-932C-6F27D455E09D}" srcId="{88D7F492-EE95-499D-8891-CA8C9B47CECD}" destId="{376E8D1D-C077-4AAA-86C6-ED34236F2F41}" srcOrd="0" destOrd="0" parTransId="{BCE363A0-D50C-4603-B346-B13E812A7AE2}" sibTransId="{B88F19AD-1205-42B8-907E-503423074438}"/>
    <dgm:cxn modelId="{FB1EFA04-603B-4A65-BE5A-B1E5FBC7D6D7}" type="presParOf" srcId="{3B054442-3CDD-4713-9324-82CFCCB1C1C8}" destId="{6B14B2BB-7F7E-451F-A0AF-7100A45EBC29}" srcOrd="0" destOrd="0" presId="urn:microsoft.com/office/officeart/2005/8/layout/pList2"/>
    <dgm:cxn modelId="{C443B4CA-39F6-4593-9E6F-9429C681CF8A}" type="presParOf" srcId="{3B054442-3CDD-4713-9324-82CFCCB1C1C8}" destId="{EF077124-B49E-4AAE-A9A8-0A965ACB5EE6}" srcOrd="1" destOrd="0" presId="urn:microsoft.com/office/officeart/2005/8/layout/pList2"/>
    <dgm:cxn modelId="{A297E4AE-03AE-4699-9D59-00424CDEAC34}" type="presParOf" srcId="{EF077124-B49E-4AAE-A9A8-0A965ACB5EE6}" destId="{4C73DE92-193F-4775-99F9-1D04352751D4}" srcOrd="0" destOrd="0" presId="urn:microsoft.com/office/officeart/2005/8/layout/pList2"/>
    <dgm:cxn modelId="{E54023EA-9BF4-4C3E-B26B-A7268253369C}" type="presParOf" srcId="{4C73DE92-193F-4775-99F9-1D04352751D4}" destId="{44D60F9F-C46D-45CF-BCF2-E299F69639A2}" srcOrd="0" destOrd="0" presId="urn:microsoft.com/office/officeart/2005/8/layout/pList2"/>
    <dgm:cxn modelId="{563BEF91-0F88-4160-A144-266DBB055863}" type="presParOf" srcId="{4C73DE92-193F-4775-99F9-1D04352751D4}" destId="{988FBECE-B063-4E6E-8249-56AA63694935}" srcOrd="1" destOrd="0" presId="urn:microsoft.com/office/officeart/2005/8/layout/pList2"/>
    <dgm:cxn modelId="{66D9B1D8-0A94-49EB-B3CA-66589D1DCCFA}" type="presParOf" srcId="{4C73DE92-193F-4775-99F9-1D04352751D4}" destId="{51E31618-751A-4059-A36B-98595E54DA2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D7F492-EE95-499D-8891-CA8C9B47CECD}"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tr-TR"/>
        </a:p>
      </dgm:t>
    </dgm:pt>
    <dgm:pt modelId="{376E8D1D-C077-4AAA-86C6-ED34236F2F41}">
      <dgm:prSet custT="1"/>
      <dgm:spPr>
        <a:solidFill>
          <a:schemeClr val="bg1"/>
        </a:solidFill>
      </dgm:spPr>
      <dgm:t>
        <a:bodyPr/>
        <a:lstStyle/>
        <a:p>
          <a:pPr>
            <a:buClrTx/>
            <a:buSzTx/>
            <a:buFont typeface="Arial" panose="020B0604020202020204" pitchFamily="34" charset="0"/>
            <a:buNone/>
          </a:pPr>
          <a:endParaRPr kumimoji="0" lang="tr-TR" sz="1800" b="0" i="0" u="none" strike="noStrike"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a:buClrTx/>
            <a:buSzTx/>
            <a:buFont typeface="Arial" panose="020B0604020202020204" pitchFamily="34" charset="0"/>
            <a:buNone/>
          </a:pPr>
          <a:endParaRPr kumimoji="0" lang="tr-TR" sz="1800" b="0" i="0" u="none" strike="noStrike"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a:buClrTx/>
            <a:buSzTx/>
            <a:buFont typeface="Arial" panose="020B0604020202020204" pitchFamily="34" charset="0"/>
            <a:buNone/>
          </a:pPr>
          <a:r>
            <a:rPr kumimoji="0" lang="tr-TR" sz="1800" b="0" i="0" u="none" strike="noStrike" cap="none" spc="0" normalizeH="0" baseline="0" noProof="0" dirty="0">
              <a:ln>
                <a:noFill/>
              </a:ln>
              <a:solidFill>
                <a:srgbClr val="404040"/>
              </a:solidFill>
              <a:effectLst/>
              <a:uLnTx/>
              <a:uFillTx/>
              <a:latin typeface="Calibri" panose="020F0502020204030204"/>
              <a:ea typeface="+mn-ea"/>
              <a:cs typeface="+mn-cs"/>
            </a:rPr>
            <a:t>Medikal tedavinin düzenlenmesi ve yaşam tarzı değişikliği önerilmesi</a:t>
          </a:r>
          <a:endParaRPr kumimoji="0" lang="tr-TR" altLang="tr-TR" sz="2400" b="0" i="0" u="none" strike="noStrike" cap="none" spc="0" normalizeH="0" baseline="0" noProof="0" dirty="0">
            <a:ln>
              <a:noFill/>
            </a:ln>
            <a:solidFill>
              <a:srgbClr val="404040"/>
            </a:solidFill>
            <a:effectLst/>
            <a:uLnTx/>
            <a:uFillTx/>
            <a:latin typeface="Calibri" panose="020F0502020204030204"/>
            <a:ea typeface="+mn-ea"/>
            <a:cs typeface="+mn-cs"/>
          </a:endParaRPr>
        </a:p>
      </dgm:t>
    </dgm:pt>
    <dgm:pt modelId="{BCE363A0-D50C-4603-B346-B13E812A7AE2}" type="parTrans" cxnId="{38E71426-48D1-4A2B-932C-6F27D455E09D}">
      <dgm:prSet/>
      <dgm:spPr/>
      <dgm:t>
        <a:bodyPr/>
        <a:lstStyle/>
        <a:p>
          <a:endParaRPr lang="tr-TR"/>
        </a:p>
      </dgm:t>
    </dgm:pt>
    <dgm:pt modelId="{B88F19AD-1205-42B8-907E-503423074438}" type="sibTrans" cxnId="{38E71426-48D1-4A2B-932C-6F27D455E09D}">
      <dgm:prSet/>
      <dgm:spPr/>
      <dgm:t>
        <a:bodyPr/>
        <a:lstStyle/>
        <a:p>
          <a:endParaRPr lang="tr-TR"/>
        </a:p>
      </dgm:t>
    </dgm:pt>
    <dgm:pt modelId="{3B054442-3CDD-4713-9324-82CFCCB1C1C8}" type="pres">
      <dgm:prSet presAssocID="{88D7F492-EE95-499D-8891-CA8C9B47CECD}" presName="Name0" presStyleCnt="0">
        <dgm:presLayoutVars>
          <dgm:dir/>
          <dgm:resizeHandles val="exact"/>
        </dgm:presLayoutVars>
      </dgm:prSet>
      <dgm:spPr/>
      <dgm:t>
        <a:bodyPr/>
        <a:lstStyle/>
        <a:p>
          <a:endParaRPr lang="tr-TR"/>
        </a:p>
      </dgm:t>
    </dgm:pt>
    <dgm:pt modelId="{6B14B2BB-7F7E-451F-A0AF-7100A45EBC29}" type="pres">
      <dgm:prSet presAssocID="{88D7F492-EE95-499D-8891-CA8C9B47CECD}" presName="bkgdShp" presStyleLbl="alignAccFollowNode1" presStyleIdx="0" presStyleCnt="1" custScaleY="47476" custLinFactNeighborX="456" custLinFactNeighborY="-14100"/>
      <dgm:spPr>
        <a:solidFill>
          <a:schemeClr val="bg1">
            <a:alpha val="90000"/>
          </a:schemeClr>
        </a:solidFill>
        <a:ln>
          <a:solidFill>
            <a:srgbClr val="FFE7E7">
              <a:alpha val="90000"/>
            </a:srgbClr>
          </a:solidFill>
        </a:ln>
      </dgm:spPr>
      <dgm:t>
        <a:bodyPr/>
        <a:lstStyle/>
        <a:p>
          <a:endParaRPr lang="tr-TR"/>
        </a:p>
      </dgm:t>
    </dgm:pt>
    <dgm:pt modelId="{EF077124-B49E-4AAE-A9A8-0A965ACB5EE6}" type="pres">
      <dgm:prSet presAssocID="{88D7F492-EE95-499D-8891-CA8C9B47CECD}" presName="linComp" presStyleCnt="0"/>
      <dgm:spPr/>
    </dgm:pt>
    <dgm:pt modelId="{4C73DE92-193F-4775-99F9-1D04352751D4}" type="pres">
      <dgm:prSet presAssocID="{376E8D1D-C077-4AAA-86C6-ED34236F2F41}" presName="compNode" presStyleCnt="0"/>
      <dgm:spPr/>
    </dgm:pt>
    <dgm:pt modelId="{44D60F9F-C46D-45CF-BCF2-E299F69639A2}" type="pres">
      <dgm:prSet presAssocID="{376E8D1D-C077-4AAA-86C6-ED34236F2F41}" presName="node" presStyleLbl="node1" presStyleIdx="0" presStyleCnt="1" custScaleX="106487" custScaleY="120991" custLinFactNeighborX="600" custLinFactNeighborY="-14472">
        <dgm:presLayoutVars>
          <dgm:bulletEnabled val="1"/>
        </dgm:presLayoutVars>
      </dgm:prSet>
      <dgm:spPr/>
      <dgm:t>
        <a:bodyPr/>
        <a:lstStyle/>
        <a:p>
          <a:endParaRPr lang="tr-TR"/>
        </a:p>
      </dgm:t>
    </dgm:pt>
    <dgm:pt modelId="{988FBECE-B063-4E6E-8249-56AA63694935}" type="pres">
      <dgm:prSet presAssocID="{376E8D1D-C077-4AAA-86C6-ED34236F2F41}" presName="invisiNode" presStyleLbl="node1" presStyleIdx="0" presStyleCnt="1"/>
      <dgm:spPr/>
    </dgm:pt>
    <dgm:pt modelId="{51E31618-751A-4059-A36B-98595E54DA22}" type="pres">
      <dgm:prSet presAssocID="{376E8D1D-C077-4AAA-86C6-ED34236F2F41}" presName="imagNode" presStyleLbl="fgImgPlace1" presStyleIdx="0" presStyleCnt="1" custScaleY="63096" custLinFactNeighborX="2228" custLinFactNeighborY="-7228"/>
      <dgm:spPr>
        <a:xfrm>
          <a:off x="122395" y="451751"/>
          <a:ext cx="1717700" cy="1025725"/>
        </a:xfrm>
        <a:prstGeom prst="roundRect">
          <a:avLst>
            <a:gd name="adj" fmla="val 10000"/>
          </a:avLst>
        </a:prstGeom>
        <a:noFill/>
        <a:ln w="12700" cap="flat" cmpd="sng" algn="ctr">
          <a:noFill/>
          <a:prstDash val="solid"/>
          <a:miter lim="800000"/>
        </a:ln>
        <a:effectLst/>
      </dgm:spPr>
    </dgm:pt>
  </dgm:ptLst>
  <dgm:cxnLst>
    <dgm:cxn modelId="{FC3EDA2F-4062-406C-9751-A2D5C6FE39BA}" type="presOf" srcId="{376E8D1D-C077-4AAA-86C6-ED34236F2F41}" destId="{44D60F9F-C46D-45CF-BCF2-E299F69639A2}" srcOrd="0" destOrd="0" presId="urn:microsoft.com/office/officeart/2005/8/layout/pList2"/>
    <dgm:cxn modelId="{E97379D5-0BAB-4EBD-9D5C-2490F941B4EF}" type="presOf" srcId="{88D7F492-EE95-499D-8891-CA8C9B47CECD}" destId="{3B054442-3CDD-4713-9324-82CFCCB1C1C8}" srcOrd="0" destOrd="0" presId="urn:microsoft.com/office/officeart/2005/8/layout/pList2"/>
    <dgm:cxn modelId="{38E71426-48D1-4A2B-932C-6F27D455E09D}" srcId="{88D7F492-EE95-499D-8891-CA8C9B47CECD}" destId="{376E8D1D-C077-4AAA-86C6-ED34236F2F41}" srcOrd="0" destOrd="0" parTransId="{BCE363A0-D50C-4603-B346-B13E812A7AE2}" sibTransId="{B88F19AD-1205-42B8-907E-503423074438}"/>
    <dgm:cxn modelId="{FB1EFA04-603B-4A65-BE5A-B1E5FBC7D6D7}" type="presParOf" srcId="{3B054442-3CDD-4713-9324-82CFCCB1C1C8}" destId="{6B14B2BB-7F7E-451F-A0AF-7100A45EBC29}" srcOrd="0" destOrd="0" presId="urn:microsoft.com/office/officeart/2005/8/layout/pList2"/>
    <dgm:cxn modelId="{C443B4CA-39F6-4593-9E6F-9429C681CF8A}" type="presParOf" srcId="{3B054442-3CDD-4713-9324-82CFCCB1C1C8}" destId="{EF077124-B49E-4AAE-A9A8-0A965ACB5EE6}" srcOrd="1" destOrd="0" presId="urn:microsoft.com/office/officeart/2005/8/layout/pList2"/>
    <dgm:cxn modelId="{A297E4AE-03AE-4699-9D59-00424CDEAC34}" type="presParOf" srcId="{EF077124-B49E-4AAE-A9A8-0A965ACB5EE6}" destId="{4C73DE92-193F-4775-99F9-1D04352751D4}" srcOrd="0" destOrd="0" presId="urn:microsoft.com/office/officeart/2005/8/layout/pList2"/>
    <dgm:cxn modelId="{E54023EA-9BF4-4C3E-B26B-A7268253369C}" type="presParOf" srcId="{4C73DE92-193F-4775-99F9-1D04352751D4}" destId="{44D60F9F-C46D-45CF-BCF2-E299F69639A2}" srcOrd="0" destOrd="0" presId="urn:microsoft.com/office/officeart/2005/8/layout/pList2"/>
    <dgm:cxn modelId="{563BEF91-0F88-4160-A144-266DBB055863}" type="presParOf" srcId="{4C73DE92-193F-4775-99F9-1D04352751D4}" destId="{988FBECE-B063-4E6E-8249-56AA63694935}" srcOrd="1" destOrd="0" presId="urn:microsoft.com/office/officeart/2005/8/layout/pList2"/>
    <dgm:cxn modelId="{66D9B1D8-0A94-49EB-B3CA-66589D1DCCFA}" type="presParOf" srcId="{4C73DE92-193F-4775-99F9-1D04352751D4}" destId="{51E31618-751A-4059-A36B-98595E54DA22}"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D7F492-EE95-499D-8891-CA8C9B47CECD}"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tr-TR"/>
        </a:p>
      </dgm:t>
    </dgm:pt>
    <dgm:pt modelId="{376E8D1D-C077-4AAA-86C6-ED34236F2F41}">
      <dgm:prSet custT="1"/>
      <dgm:spPr>
        <a:noFill/>
      </dgm:spPr>
      <dgm:t>
        <a:bodyPr/>
        <a:lstStyle/>
        <a:p>
          <a:pPr algn="ctr"/>
          <a:endParaRPr kumimoji="0" lang="tr-TR" sz="1800" b="0" i="0" u="none" strike="noStrike" cap="none" spc="0" normalizeH="0" baseline="0" noProof="0" dirty="0">
            <a:ln>
              <a:noFill/>
            </a:ln>
            <a:solidFill>
              <a:srgbClr val="404040"/>
            </a:solidFill>
            <a:effectLst/>
            <a:uLnTx/>
            <a:uFillTx/>
            <a:latin typeface="Calibri" panose="020F0502020204030204"/>
            <a:ea typeface="+mn-ea"/>
            <a:cs typeface="+mn-cs"/>
          </a:endParaRPr>
        </a:p>
        <a:p>
          <a:pPr algn="ctr"/>
          <a:endParaRPr kumimoji="0" lang="tr-TR" sz="1800" b="0" i="0" u="none" strike="noStrike" cap="none" spc="0" normalizeH="0" baseline="0" noProof="0" dirty="0">
            <a:ln>
              <a:noFill/>
            </a:ln>
            <a:solidFill>
              <a:srgbClr val="404040"/>
            </a:solidFill>
            <a:effectLst/>
            <a:uLnTx/>
            <a:uFillTx/>
            <a:latin typeface="Calibri" panose="020F0502020204030204"/>
            <a:ea typeface="+mn-ea"/>
            <a:cs typeface="+mn-cs"/>
          </a:endParaRPr>
        </a:p>
        <a:p>
          <a:pPr algn="ctr"/>
          <a:r>
            <a:rPr kumimoji="0" lang="tr-TR" sz="1800" b="0" i="0" u="none" strike="noStrike" cap="none" spc="0" normalizeH="0" baseline="0" noProof="0" dirty="0">
              <a:ln>
                <a:noFill/>
              </a:ln>
              <a:solidFill>
                <a:srgbClr val="404040"/>
              </a:solidFill>
              <a:effectLst/>
              <a:uLnTx/>
              <a:uFillTx/>
              <a:latin typeface="Calibri" panose="020F0502020204030204"/>
              <a:ea typeface="+mn-ea"/>
              <a:cs typeface="+mn-cs"/>
            </a:rPr>
            <a:t>KOAH tanısı almış erişkinlerin ise izlem sıklığı hastanın ağırlığına göre değişir. İleri evre hastalar 3 ayda bir, erken evre hastalar hastalığının kontrolde olması durumunda  yılda bir ya da iki </a:t>
          </a:r>
          <a:r>
            <a:rPr kumimoji="0" lang="tr-TR" sz="1800" b="0" i="0" u="none" strike="noStrike" cap="none" spc="0" normalizeH="0" baseline="0" noProof="0" dirty="0" err="1">
              <a:ln>
                <a:noFill/>
              </a:ln>
              <a:solidFill>
                <a:srgbClr val="404040"/>
              </a:solidFill>
              <a:effectLst/>
              <a:uLnTx/>
              <a:uFillTx/>
              <a:latin typeface="Calibri" panose="020F0502020204030204"/>
              <a:ea typeface="+mn-ea"/>
              <a:cs typeface="+mn-cs"/>
            </a:rPr>
            <a:t>vizitle</a:t>
          </a:r>
          <a:r>
            <a:rPr kumimoji="0" lang="tr-TR" sz="1800" b="0" i="0" u="none" strike="noStrike" cap="none" spc="0" normalizeH="0" baseline="0" noProof="0" dirty="0">
              <a:ln>
                <a:noFill/>
              </a:ln>
              <a:solidFill>
                <a:srgbClr val="404040"/>
              </a:solidFill>
              <a:effectLst/>
              <a:uLnTx/>
              <a:uFillTx/>
              <a:latin typeface="Calibri" panose="020F0502020204030204"/>
              <a:ea typeface="+mn-ea"/>
              <a:cs typeface="+mn-cs"/>
            </a:rPr>
            <a:t> sağlık kontrolünün gerçekleştirilerek, komplikasyon gelişiminin önlenmesi </a:t>
          </a:r>
        </a:p>
        <a:p>
          <a:pPr marL="0" algn="ctr">
            <a:buClrTx/>
            <a:buSzTx/>
            <a:buFont typeface="Arial" panose="020B0604020202020204" pitchFamily="34" charset="0"/>
            <a:buNone/>
          </a:pPr>
          <a:endParaRPr kumimoji="0" lang="tr-TR" altLang="tr-TR" sz="2400" b="1" i="0" u="none" strike="noStrike" cap="none" spc="0" normalizeH="0" baseline="0" noProof="0" dirty="0">
            <a:ln>
              <a:noFill/>
            </a:ln>
            <a:solidFill>
              <a:srgbClr val="404040"/>
            </a:solidFill>
            <a:effectLst/>
            <a:uLnTx/>
            <a:uFillTx/>
            <a:latin typeface="Calibri" panose="020F0502020204030204"/>
            <a:ea typeface="+mn-ea"/>
            <a:cs typeface="+mn-cs"/>
          </a:endParaRPr>
        </a:p>
      </dgm:t>
    </dgm:pt>
    <dgm:pt modelId="{BCE363A0-D50C-4603-B346-B13E812A7AE2}" type="parTrans" cxnId="{38E71426-48D1-4A2B-932C-6F27D455E09D}">
      <dgm:prSet/>
      <dgm:spPr/>
      <dgm:t>
        <a:bodyPr/>
        <a:lstStyle/>
        <a:p>
          <a:endParaRPr lang="tr-TR"/>
        </a:p>
      </dgm:t>
    </dgm:pt>
    <dgm:pt modelId="{B88F19AD-1205-42B8-907E-503423074438}" type="sibTrans" cxnId="{38E71426-48D1-4A2B-932C-6F27D455E09D}">
      <dgm:prSet/>
      <dgm:spPr/>
      <dgm:t>
        <a:bodyPr/>
        <a:lstStyle/>
        <a:p>
          <a:endParaRPr lang="tr-TR"/>
        </a:p>
      </dgm:t>
    </dgm:pt>
    <dgm:pt modelId="{3B054442-3CDD-4713-9324-82CFCCB1C1C8}" type="pres">
      <dgm:prSet presAssocID="{88D7F492-EE95-499D-8891-CA8C9B47CECD}" presName="Name0" presStyleCnt="0">
        <dgm:presLayoutVars>
          <dgm:dir/>
          <dgm:resizeHandles val="exact"/>
        </dgm:presLayoutVars>
      </dgm:prSet>
      <dgm:spPr/>
      <dgm:t>
        <a:bodyPr/>
        <a:lstStyle/>
        <a:p>
          <a:endParaRPr lang="tr-TR"/>
        </a:p>
      </dgm:t>
    </dgm:pt>
    <dgm:pt modelId="{6B14B2BB-7F7E-451F-A0AF-7100A45EBC29}" type="pres">
      <dgm:prSet presAssocID="{88D7F492-EE95-499D-8891-CA8C9B47CECD}" presName="bkgdShp" presStyleLbl="alignAccFollowNode1" presStyleIdx="0" presStyleCnt="1" custScaleX="90494" custScaleY="49342" custLinFactNeighborX="420" custLinFactNeighborY="-11107"/>
      <dgm:spPr>
        <a:solidFill>
          <a:schemeClr val="bg1">
            <a:alpha val="90000"/>
          </a:schemeClr>
        </a:solidFill>
        <a:ln>
          <a:solidFill>
            <a:srgbClr val="FFE7E7">
              <a:alpha val="90000"/>
            </a:srgbClr>
          </a:solidFill>
        </a:ln>
      </dgm:spPr>
      <dgm:t>
        <a:bodyPr/>
        <a:lstStyle/>
        <a:p>
          <a:endParaRPr lang="tr-TR"/>
        </a:p>
      </dgm:t>
    </dgm:pt>
    <dgm:pt modelId="{EF077124-B49E-4AAE-A9A8-0A965ACB5EE6}" type="pres">
      <dgm:prSet presAssocID="{88D7F492-EE95-499D-8891-CA8C9B47CECD}" presName="linComp" presStyleCnt="0"/>
      <dgm:spPr/>
    </dgm:pt>
    <dgm:pt modelId="{4C73DE92-193F-4775-99F9-1D04352751D4}" type="pres">
      <dgm:prSet presAssocID="{376E8D1D-C077-4AAA-86C6-ED34236F2F41}" presName="compNode" presStyleCnt="0"/>
      <dgm:spPr/>
    </dgm:pt>
    <dgm:pt modelId="{44D60F9F-C46D-45CF-BCF2-E299F69639A2}" type="pres">
      <dgm:prSet presAssocID="{376E8D1D-C077-4AAA-86C6-ED34236F2F41}" presName="node" presStyleLbl="node1" presStyleIdx="0" presStyleCnt="1" custScaleX="96604" custScaleY="126908" custLinFactNeighborX="0" custLinFactNeighborY="-8636">
        <dgm:presLayoutVars>
          <dgm:bulletEnabled val="1"/>
        </dgm:presLayoutVars>
      </dgm:prSet>
      <dgm:spPr/>
      <dgm:t>
        <a:bodyPr/>
        <a:lstStyle/>
        <a:p>
          <a:endParaRPr lang="tr-TR"/>
        </a:p>
      </dgm:t>
    </dgm:pt>
    <dgm:pt modelId="{988FBECE-B063-4E6E-8249-56AA63694935}" type="pres">
      <dgm:prSet presAssocID="{376E8D1D-C077-4AAA-86C6-ED34236F2F41}" presName="invisiNode" presStyleLbl="node1" presStyleIdx="0" presStyleCnt="1"/>
      <dgm:spPr/>
    </dgm:pt>
    <dgm:pt modelId="{51E31618-751A-4059-A36B-98595E54DA22}" type="pres">
      <dgm:prSet presAssocID="{376E8D1D-C077-4AAA-86C6-ED34236F2F41}" presName="imagNode" presStyleLbl="fgImgPlace1" presStyleIdx="0" presStyleCnt="1" custScaleY="44005" custLinFactNeighborX="447" custLinFactNeighborY="-8845"/>
      <dgm:spPr>
        <a:noFill/>
        <a:ln>
          <a:noFill/>
        </a:ln>
      </dgm:spPr>
    </dgm:pt>
  </dgm:ptLst>
  <dgm:cxnLst>
    <dgm:cxn modelId="{FC3EDA2F-4062-406C-9751-A2D5C6FE39BA}" type="presOf" srcId="{376E8D1D-C077-4AAA-86C6-ED34236F2F41}" destId="{44D60F9F-C46D-45CF-BCF2-E299F69639A2}" srcOrd="0" destOrd="0" presId="urn:microsoft.com/office/officeart/2005/8/layout/pList2"/>
    <dgm:cxn modelId="{E97379D5-0BAB-4EBD-9D5C-2490F941B4EF}" type="presOf" srcId="{88D7F492-EE95-499D-8891-CA8C9B47CECD}" destId="{3B054442-3CDD-4713-9324-82CFCCB1C1C8}" srcOrd="0" destOrd="0" presId="urn:microsoft.com/office/officeart/2005/8/layout/pList2"/>
    <dgm:cxn modelId="{38E71426-48D1-4A2B-932C-6F27D455E09D}" srcId="{88D7F492-EE95-499D-8891-CA8C9B47CECD}" destId="{376E8D1D-C077-4AAA-86C6-ED34236F2F41}" srcOrd="0" destOrd="0" parTransId="{BCE363A0-D50C-4603-B346-B13E812A7AE2}" sibTransId="{B88F19AD-1205-42B8-907E-503423074438}"/>
    <dgm:cxn modelId="{FB1EFA04-603B-4A65-BE5A-B1E5FBC7D6D7}" type="presParOf" srcId="{3B054442-3CDD-4713-9324-82CFCCB1C1C8}" destId="{6B14B2BB-7F7E-451F-A0AF-7100A45EBC29}" srcOrd="0" destOrd="0" presId="urn:microsoft.com/office/officeart/2005/8/layout/pList2"/>
    <dgm:cxn modelId="{C443B4CA-39F6-4593-9E6F-9429C681CF8A}" type="presParOf" srcId="{3B054442-3CDD-4713-9324-82CFCCB1C1C8}" destId="{EF077124-B49E-4AAE-A9A8-0A965ACB5EE6}" srcOrd="1" destOrd="0" presId="urn:microsoft.com/office/officeart/2005/8/layout/pList2"/>
    <dgm:cxn modelId="{A297E4AE-03AE-4699-9D59-00424CDEAC34}" type="presParOf" srcId="{EF077124-B49E-4AAE-A9A8-0A965ACB5EE6}" destId="{4C73DE92-193F-4775-99F9-1D04352751D4}" srcOrd="0" destOrd="0" presId="urn:microsoft.com/office/officeart/2005/8/layout/pList2"/>
    <dgm:cxn modelId="{E54023EA-9BF4-4C3E-B26B-A7268253369C}" type="presParOf" srcId="{4C73DE92-193F-4775-99F9-1D04352751D4}" destId="{44D60F9F-C46D-45CF-BCF2-E299F69639A2}" srcOrd="0" destOrd="0" presId="urn:microsoft.com/office/officeart/2005/8/layout/pList2"/>
    <dgm:cxn modelId="{563BEF91-0F88-4160-A144-266DBB055863}" type="presParOf" srcId="{4C73DE92-193F-4775-99F9-1D04352751D4}" destId="{988FBECE-B063-4E6E-8249-56AA63694935}" srcOrd="1" destOrd="0" presId="urn:microsoft.com/office/officeart/2005/8/layout/pList2"/>
    <dgm:cxn modelId="{66D9B1D8-0A94-49EB-B3CA-66589D1DCCFA}" type="presParOf" srcId="{4C73DE92-193F-4775-99F9-1D04352751D4}" destId="{51E31618-751A-4059-A36B-98595E54DA22}" srcOrd="2" destOrd="0" presId="urn:microsoft.com/office/officeart/2005/8/layout/pList2"/>
  </dgm:cxnLst>
  <dgm:bg>
    <a:solidFill>
      <a:schemeClr val="bg1"/>
    </a:solid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D7F492-EE95-499D-8891-CA8C9B47CECD}"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tr-TR"/>
        </a:p>
      </dgm:t>
    </dgm:pt>
    <dgm:pt modelId="{376E8D1D-C077-4AAA-86C6-ED34236F2F41}">
      <dgm:prSet custT="1"/>
      <dgm:spPr>
        <a:solidFill>
          <a:schemeClr val="bg1"/>
        </a:solidFill>
      </dgm:spPr>
      <dgm:t>
        <a:bodyPr/>
        <a:lstStyle/>
        <a:p>
          <a:pPr>
            <a:buClrTx/>
            <a:buSzTx/>
            <a:buFont typeface="Arial" panose="020B0604020202020204" pitchFamily="34" charset="0"/>
            <a:buNone/>
          </a:pPr>
          <a:endParaRPr kumimoji="0" lang="tr-TR" altLang="tr-TR" sz="1800" b="0" i="0" u="none" strike="noStrike" cap="none" spc="0" normalizeH="0" baseline="0" noProof="0" dirty="0">
            <a:ln>
              <a:noFill/>
            </a:ln>
            <a:solidFill>
              <a:srgbClr val="404040"/>
            </a:solidFill>
            <a:effectLst/>
            <a:uLnTx/>
            <a:uFillTx/>
            <a:latin typeface="Calibri" panose="020F0502020204030204"/>
            <a:ea typeface="+mn-ea"/>
            <a:cs typeface="+mn-cs"/>
          </a:endParaRPr>
        </a:p>
        <a:p>
          <a:pPr>
            <a:buClrTx/>
            <a:buSzTx/>
            <a:buFont typeface="Arial" panose="020B0604020202020204" pitchFamily="34" charset="0"/>
            <a:buNone/>
          </a:pPr>
          <a:endParaRPr kumimoji="0" lang="tr-TR" altLang="tr-TR" sz="1800" b="0" i="0" u="none" strike="noStrike" cap="none" spc="0" normalizeH="0" baseline="0" noProof="0" dirty="0">
            <a:ln>
              <a:noFill/>
            </a:ln>
            <a:solidFill>
              <a:srgbClr val="404040"/>
            </a:solidFill>
            <a:effectLst/>
            <a:uLnTx/>
            <a:uFillTx/>
            <a:latin typeface="Calibri" panose="020F0502020204030204"/>
            <a:ea typeface="+mn-ea"/>
            <a:cs typeface="+mn-cs"/>
          </a:endParaRPr>
        </a:p>
        <a:p>
          <a:pPr>
            <a:buClrTx/>
            <a:buSzTx/>
            <a:buFont typeface="Arial" panose="020B0604020202020204" pitchFamily="34" charset="0"/>
            <a:buNone/>
          </a:pPr>
          <a:r>
            <a:rPr kumimoji="0" lang="tr-TR" altLang="tr-TR" sz="1800" b="0" i="0" u="none" strike="noStrike" cap="none" spc="0" normalizeH="0" baseline="0" noProof="0" dirty="0">
              <a:ln>
                <a:noFill/>
              </a:ln>
              <a:solidFill>
                <a:srgbClr val="404040"/>
              </a:solidFill>
              <a:effectLst/>
              <a:uLnTx/>
              <a:uFillTx/>
              <a:latin typeface="Calibri" panose="020F0502020204030204"/>
              <a:ea typeface="+mn-ea"/>
              <a:cs typeface="+mn-cs"/>
            </a:rPr>
            <a:t>Komplikasyonlu vakanın uzman hekimlerle ortak izlenmesi </a:t>
          </a:r>
        </a:p>
        <a:p>
          <a:pPr>
            <a:buClrTx/>
            <a:buSzTx/>
            <a:buFont typeface="Arial" panose="020B0604020202020204" pitchFamily="34" charset="0"/>
            <a:buChar char="•"/>
          </a:pPr>
          <a:endParaRPr kumimoji="0" lang="tr-TR" altLang="tr-TR" sz="2400" b="0" i="0" u="none" strike="noStrike" cap="none" spc="0" normalizeH="0" baseline="0" noProof="0" dirty="0">
            <a:ln>
              <a:noFill/>
            </a:ln>
            <a:solidFill>
              <a:srgbClr val="404040"/>
            </a:solidFill>
            <a:effectLst/>
            <a:uLnTx/>
            <a:uFillTx/>
            <a:latin typeface="Calibri" panose="020F0502020204030204"/>
            <a:ea typeface="+mn-ea"/>
            <a:cs typeface="+mn-cs"/>
          </a:endParaRPr>
        </a:p>
      </dgm:t>
    </dgm:pt>
    <dgm:pt modelId="{BCE363A0-D50C-4603-B346-B13E812A7AE2}" type="parTrans" cxnId="{38E71426-48D1-4A2B-932C-6F27D455E09D}">
      <dgm:prSet/>
      <dgm:spPr/>
      <dgm:t>
        <a:bodyPr/>
        <a:lstStyle/>
        <a:p>
          <a:endParaRPr lang="tr-TR"/>
        </a:p>
      </dgm:t>
    </dgm:pt>
    <dgm:pt modelId="{B88F19AD-1205-42B8-907E-503423074438}" type="sibTrans" cxnId="{38E71426-48D1-4A2B-932C-6F27D455E09D}">
      <dgm:prSet/>
      <dgm:spPr/>
      <dgm:t>
        <a:bodyPr/>
        <a:lstStyle/>
        <a:p>
          <a:endParaRPr lang="tr-TR"/>
        </a:p>
      </dgm:t>
    </dgm:pt>
    <dgm:pt modelId="{3B054442-3CDD-4713-9324-82CFCCB1C1C8}" type="pres">
      <dgm:prSet presAssocID="{88D7F492-EE95-499D-8891-CA8C9B47CECD}" presName="Name0" presStyleCnt="0">
        <dgm:presLayoutVars>
          <dgm:dir/>
          <dgm:resizeHandles val="exact"/>
        </dgm:presLayoutVars>
      </dgm:prSet>
      <dgm:spPr/>
      <dgm:t>
        <a:bodyPr/>
        <a:lstStyle/>
        <a:p>
          <a:endParaRPr lang="tr-TR"/>
        </a:p>
      </dgm:t>
    </dgm:pt>
    <dgm:pt modelId="{6B14B2BB-7F7E-451F-A0AF-7100A45EBC29}" type="pres">
      <dgm:prSet presAssocID="{88D7F492-EE95-499D-8891-CA8C9B47CECD}" presName="bkgdShp" presStyleLbl="alignAccFollowNode1" presStyleIdx="0" presStyleCnt="1" custScaleY="49306" custLinFactNeighborX="442" custLinFactNeighborY="-12354"/>
      <dgm:spPr>
        <a:solidFill>
          <a:schemeClr val="bg1">
            <a:alpha val="90000"/>
          </a:schemeClr>
        </a:solidFill>
        <a:ln>
          <a:solidFill>
            <a:srgbClr val="FFE7E7">
              <a:alpha val="90000"/>
            </a:srgbClr>
          </a:solidFill>
        </a:ln>
      </dgm:spPr>
      <dgm:t>
        <a:bodyPr/>
        <a:lstStyle/>
        <a:p>
          <a:endParaRPr lang="tr-TR"/>
        </a:p>
      </dgm:t>
    </dgm:pt>
    <dgm:pt modelId="{EF077124-B49E-4AAE-A9A8-0A965ACB5EE6}" type="pres">
      <dgm:prSet presAssocID="{88D7F492-EE95-499D-8891-CA8C9B47CECD}" presName="linComp" presStyleCnt="0"/>
      <dgm:spPr/>
    </dgm:pt>
    <dgm:pt modelId="{4C73DE92-193F-4775-99F9-1D04352751D4}" type="pres">
      <dgm:prSet presAssocID="{376E8D1D-C077-4AAA-86C6-ED34236F2F41}" presName="compNode" presStyleCnt="0"/>
      <dgm:spPr/>
    </dgm:pt>
    <dgm:pt modelId="{44D60F9F-C46D-45CF-BCF2-E299F69639A2}" type="pres">
      <dgm:prSet presAssocID="{376E8D1D-C077-4AAA-86C6-ED34236F2F41}" presName="node" presStyleLbl="node1" presStyleIdx="0" presStyleCnt="1" custScaleX="104903" custScaleY="121610" custLinFactNeighborX="844" custLinFactNeighborY="-12159">
        <dgm:presLayoutVars>
          <dgm:bulletEnabled val="1"/>
        </dgm:presLayoutVars>
      </dgm:prSet>
      <dgm:spPr/>
      <dgm:t>
        <a:bodyPr/>
        <a:lstStyle/>
        <a:p>
          <a:endParaRPr lang="tr-TR"/>
        </a:p>
      </dgm:t>
    </dgm:pt>
    <dgm:pt modelId="{988FBECE-B063-4E6E-8249-56AA63694935}" type="pres">
      <dgm:prSet presAssocID="{376E8D1D-C077-4AAA-86C6-ED34236F2F41}" presName="invisiNode" presStyleLbl="node1" presStyleIdx="0" presStyleCnt="1"/>
      <dgm:spPr/>
    </dgm:pt>
    <dgm:pt modelId="{51E31618-751A-4059-A36B-98595E54DA22}" type="pres">
      <dgm:prSet presAssocID="{376E8D1D-C077-4AAA-86C6-ED34236F2F41}" presName="imagNode" presStyleLbl="fgImgPlace1" presStyleIdx="0" presStyleCnt="1" custScaleY="63096" custLinFactNeighborX="447" custLinFactNeighborY="-8845"/>
      <dgm:spPr>
        <a:noFill/>
        <a:ln>
          <a:noFill/>
        </a:ln>
      </dgm:spPr>
    </dgm:pt>
  </dgm:ptLst>
  <dgm:cxnLst>
    <dgm:cxn modelId="{FC3EDA2F-4062-406C-9751-A2D5C6FE39BA}" type="presOf" srcId="{376E8D1D-C077-4AAA-86C6-ED34236F2F41}" destId="{44D60F9F-C46D-45CF-BCF2-E299F69639A2}" srcOrd="0" destOrd="0" presId="urn:microsoft.com/office/officeart/2005/8/layout/pList2"/>
    <dgm:cxn modelId="{E97379D5-0BAB-4EBD-9D5C-2490F941B4EF}" type="presOf" srcId="{88D7F492-EE95-499D-8891-CA8C9B47CECD}" destId="{3B054442-3CDD-4713-9324-82CFCCB1C1C8}" srcOrd="0" destOrd="0" presId="urn:microsoft.com/office/officeart/2005/8/layout/pList2"/>
    <dgm:cxn modelId="{38E71426-48D1-4A2B-932C-6F27D455E09D}" srcId="{88D7F492-EE95-499D-8891-CA8C9B47CECD}" destId="{376E8D1D-C077-4AAA-86C6-ED34236F2F41}" srcOrd="0" destOrd="0" parTransId="{BCE363A0-D50C-4603-B346-B13E812A7AE2}" sibTransId="{B88F19AD-1205-42B8-907E-503423074438}"/>
    <dgm:cxn modelId="{FB1EFA04-603B-4A65-BE5A-B1E5FBC7D6D7}" type="presParOf" srcId="{3B054442-3CDD-4713-9324-82CFCCB1C1C8}" destId="{6B14B2BB-7F7E-451F-A0AF-7100A45EBC29}" srcOrd="0" destOrd="0" presId="urn:microsoft.com/office/officeart/2005/8/layout/pList2"/>
    <dgm:cxn modelId="{C443B4CA-39F6-4593-9E6F-9429C681CF8A}" type="presParOf" srcId="{3B054442-3CDD-4713-9324-82CFCCB1C1C8}" destId="{EF077124-B49E-4AAE-A9A8-0A965ACB5EE6}" srcOrd="1" destOrd="0" presId="urn:microsoft.com/office/officeart/2005/8/layout/pList2"/>
    <dgm:cxn modelId="{A297E4AE-03AE-4699-9D59-00424CDEAC34}" type="presParOf" srcId="{EF077124-B49E-4AAE-A9A8-0A965ACB5EE6}" destId="{4C73DE92-193F-4775-99F9-1D04352751D4}" srcOrd="0" destOrd="0" presId="urn:microsoft.com/office/officeart/2005/8/layout/pList2"/>
    <dgm:cxn modelId="{E54023EA-9BF4-4C3E-B26B-A7268253369C}" type="presParOf" srcId="{4C73DE92-193F-4775-99F9-1D04352751D4}" destId="{44D60F9F-C46D-45CF-BCF2-E299F69639A2}" srcOrd="0" destOrd="0" presId="urn:microsoft.com/office/officeart/2005/8/layout/pList2"/>
    <dgm:cxn modelId="{563BEF91-0F88-4160-A144-266DBB055863}" type="presParOf" srcId="{4C73DE92-193F-4775-99F9-1D04352751D4}" destId="{988FBECE-B063-4E6E-8249-56AA63694935}" srcOrd="1" destOrd="0" presId="urn:microsoft.com/office/officeart/2005/8/layout/pList2"/>
    <dgm:cxn modelId="{66D9B1D8-0A94-49EB-B3CA-66589D1DCCFA}" type="presParOf" srcId="{4C73DE92-193F-4775-99F9-1D04352751D4}" destId="{51E31618-751A-4059-A36B-98595E54DA22}" srcOrd="2" destOrd="0" presId="urn:microsoft.com/office/officeart/2005/8/layout/p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4B2BB-7F7E-451F-A0AF-7100A45EBC29}">
      <dsp:nvSpPr>
        <dsp:cNvPr id="0" name=""/>
        <dsp:cNvSpPr/>
      </dsp:nvSpPr>
      <dsp:spPr>
        <a:xfrm>
          <a:off x="0" y="312935"/>
          <a:ext cx="2192121" cy="1051409"/>
        </a:xfrm>
        <a:prstGeom prst="roundRect">
          <a:avLst>
            <a:gd name="adj" fmla="val 10000"/>
          </a:avLst>
        </a:prstGeom>
        <a:solidFill>
          <a:schemeClr val="bg1">
            <a:alpha val="90000"/>
          </a:schemeClr>
        </a:solidFill>
        <a:ln w="12700" cap="flat" cmpd="sng" algn="ctr">
          <a:solidFill>
            <a:srgbClr val="FFE7E7">
              <a:alpha val="90000"/>
            </a:srgbClr>
          </a:solidFill>
          <a:prstDash val="solid"/>
          <a:miter lim="800000"/>
        </a:ln>
        <a:effectLst/>
      </dsp:spPr>
      <dsp:style>
        <a:lnRef idx="2">
          <a:scrgbClr r="0" g="0" b="0"/>
        </a:lnRef>
        <a:fillRef idx="1">
          <a:scrgbClr r="0" g="0" b="0"/>
        </a:fillRef>
        <a:effectRef idx="0">
          <a:scrgbClr r="0" g="0" b="0"/>
        </a:effectRef>
        <a:fontRef idx="minor"/>
      </dsp:style>
    </dsp:sp>
    <dsp:sp modelId="{51E31618-751A-4059-A36B-98595E54DA22}">
      <dsp:nvSpPr>
        <dsp:cNvPr id="0" name=""/>
        <dsp:cNvSpPr/>
      </dsp:nvSpPr>
      <dsp:spPr>
        <a:xfrm>
          <a:off x="94528" y="328469"/>
          <a:ext cx="1929920" cy="1025725"/>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4D60F9F-C46D-45CF-BCF2-E299F69639A2}">
      <dsp:nvSpPr>
        <dsp:cNvPr id="0" name=""/>
        <dsp:cNvSpPr/>
      </dsp:nvSpPr>
      <dsp:spPr>
        <a:xfrm rot="10800000">
          <a:off x="65319" y="1424474"/>
          <a:ext cx="2057121" cy="3261667"/>
        </a:xfrm>
        <a:prstGeom prst="round2SameRect">
          <a:avLst>
            <a:gd name="adj1" fmla="val 10500"/>
            <a:gd name="adj2" fmla="val 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buClrTx/>
            <a:buSzTx/>
            <a:buFont typeface="Arial" panose="020B0604020202020204" pitchFamily="34" charset="0"/>
            <a:buNone/>
          </a:pPr>
          <a:endParaRPr kumimoji="0" lang="tr-TR" sz="140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endParaRPr>
        </a:p>
        <a:p>
          <a:pPr lvl="0" algn="ctr" defTabSz="622300">
            <a:lnSpc>
              <a:spcPct val="90000"/>
            </a:lnSpc>
            <a:spcBef>
              <a:spcPct val="0"/>
            </a:spcBef>
            <a:spcAft>
              <a:spcPct val="35000"/>
            </a:spcAft>
          </a:pPr>
          <a:r>
            <a:rPr kumimoji="0" lang="tr-TR" sz="180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t>18 yaşından büyük sağlıklı erişkinlerin yılda en az 1 kez  tütün/tütün ürünleri kullanımı ve diğer risk faktörleri konusunda değerlendirilmesi </a:t>
          </a:r>
        </a:p>
        <a:p>
          <a:pPr lvl="0" algn="ctr" defTabSz="622300">
            <a:lnSpc>
              <a:spcPct val="90000"/>
            </a:lnSpc>
            <a:spcBef>
              <a:spcPct val="0"/>
            </a:spcBef>
            <a:spcAft>
              <a:spcPct val="35000"/>
            </a:spcAft>
            <a:buClrTx/>
            <a:buSzTx/>
            <a:buFont typeface="Arial" panose="020B0604020202020204" pitchFamily="34" charset="0"/>
            <a:buNone/>
          </a:pPr>
          <a:endParaRPr kumimoji="0" lang="tr-TR" altLang="tr-TR" sz="2400" b="0" i="0" u="none" strike="noStrike" kern="1200" cap="none" spc="0" normalizeH="0" baseline="0" noProof="0" dirty="0">
            <a:ln>
              <a:noFill/>
            </a:ln>
            <a:solidFill>
              <a:srgbClr val="404040"/>
            </a:solidFill>
            <a:effectLst/>
            <a:uLnTx/>
            <a:uFillTx/>
            <a:latin typeface="Calibri" panose="020F0502020204030204"/>
            <a:ea typeface="+mn-ea"/>
            <a:cs typeface="+mn-cs"/>
          </a:endParaRPr>
        </a:p>
      </dsp:txBody>
      <dsp:txXfrm rot="10800000">
        <a:off x="128583" y="1424474"/>
        <a:ext cx="1930593" cy="3198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4B2BB-7F7E-451F-A0AF-7100A45EBC29}">
      <dsp:nvSpPr>
        <dsp:cNvPr id="0" name=""/>
        <dsp:cNvSpPr/>
      </dsp:nvSpPr>
      <dsp:spPr>
        <a:xfrm>
          <a:off x="0" y="269608"/>
          <a:ext cx="1893205" cy="1052451"/>
        </a:xfrm>
        <a:prstGeom prst="roundRect">
          <a:avLst>
            <a:gd name="adj" fmla="val 10000"/>
          </a:avLst>
        </a:prstGeom>
        <a:solidFill>
          <a:schemeClr val="bg1">
            <a:alpha val="90000"/>
          </a:schemeClr>
        </a:solidFill>
        <a:ln w="12700" cap="flat" cmpd="sng" algn="ctr">
          <a:solidFill>
            <a:srgbClr val="FFE7E7">
              <a:alpha val="90000"/>
            </a:srgbClr>
          </a:solidFill>
          <a:prstDash val="solid"/>
          <a:miter lim="800000"/>
        </a:ln>
        <a:effectLst/>
      </dsp:spPr>
      <dsp:style>
        <a:lnRef idx="2">
          <a:scrgbClr r="0" g="0" b="0"/>
        </a:lnRef>
        <a:fillRef idx="1">
          <a:scrgbClr r="0" g="0" b="0"/>
        </a:fillRef>
        <a:effectRef idx="0">
          <a:scrgbClr r="0" g="0" b="0"/>
        </a:effectRef>
        <a:fontRef idx="minor"/>
      </dsp:style>
    </dsp:sp>
    <dsp:sp modelId="{51E31618-751A-4059-A36B-98595E54DA22}">
      <dsp:nvSpPr>
        <dsp:cNvPr id="0" name=""/>
        <dsp:cNvSpPr/>
      </dsp:nvSpPr>
      <dsp:spPr>
        <a:xfrm>
          <a:off x="149529" y="335854"/>
          <a:ext cx="1668493" cy="1025725"/>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4D60F9F-C46D-45CF-BCF2-E299F69639A2}">
      <dsp:nvSpPr>
        <dsp:cNvPr id="0" name=""/>
        <dsp:cNvSpPr/>
      </dsp:nvSpPr>
      <dsp:spPr>
        <a:xfrm rot="10800000">
          <a:off x="68248" y="1398146"/>
          <a:ext cx="1776729" cy="3278168"/>
        </a:xfrm>
        <a:prstGeom prst="round2SameRect">
          <a:avLst>
            <a:gd name="adj1" fmla="val 10500"/>
            <a:gd name="adj2" fmla="val 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buClrTx/>
            <a:buSzTx/>
            <a:buFont typeface="Arial" panose="020B0604020202020204" pitchFamily="34" charset="0"/>
            <a:buNone/>
          </a:pPr>
          <a:endParaRPr kumimoji="0" lang="tr-T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lvl="0" algn="ctr" defTabSz="800100">
            <a:lnSpc>
              <a:spcPct val="90000"/>
            </a:lnSpc>
            <a:spcBef>
              <a:spcPct val="0"/>
            </a:spcBef>
            <a:spcAft>
              <a:spcPct val="35000"/>
            </a:spcAft>
            <a:buClrTx/>
            <a:buSzTx/>
            <a:buFont typeface="Arial" panose="020B0604020202020204" pitchFamily="34" charset="0"/>
            <a:buNone/>
          </a:pPr>
          <a:endParaRPr kumimoji="0" lang="tr-T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lvl="0" algn="ctr" defTabSz="800100">
            <a:lnSpc>
              <a:spcPct val="90000"/>
            </a:lnSpc>
            <a:spcBef>
              <a:spcPct val="0"/>
            </a:spcBef>
            <a:spcAft>
              <a:spcPct val="35000"/>
            </a:spcAft>
            <a:buClrTx/>
            <a:buSzTx/>
            <a:buFont typeface="Arial" panose="020B0604020202020204" pitchFamily="34" charset="0"/>
            <a:buNone/>
          </a:pPr>
          <a:r>
            <a:rPr kumimoji="0" lang="tr-TR" sz="1800" b="0" i="0" u="none" strike="noStrike" kern="1200" cap="none" spc="0" normalizeH="0" baseline="0" noProof="0" dirty="0">
              <a:ln>
                <a:noFill/>
              </a:ln>
              <a:solidFill>
                <a:srgbClr val="404040"/>
              </a:solidFill>
              <a:effectLst/>
              <a:uLnTx/>
              <a:uFillTx/>
              <a:latin typeface="Calibri" panose="020F0502020204030204"/>
              <a:ea typeface="+mn-ea"/>
              <a:cs typeface="+mn-cs"/>
            </a:rPr>
            <a:t>Medikal tedavinin düzenlenmesi ve yaşam tarzı değişikliği önerilmesi</a:t>
          </a:r>
          <a:endParaRPr kumimoji="0" lang="tr-TR" altLang="tr-TR" sz="2400" b="0" i="0" u="none" strike="noStrike" kern="1200" cap="none" spc="0" normalizeH="0" baseline="0" noProof="0" dirty="0">
            <a:ln>
              <a:noFill/>
            </a:ln>
            <a:solidFill>
              <a:srgbClr val="404040"/>
            </a:solidFill>
            <a:effectLst/>
            <a:uLnTx/>
            <a:uFillTx/>
            <a:latin typeface="Calibri" panose="020F0502020204030204"/>
            <a:ea typeface="+mn-ea"/>
            <a:cs typeface="+mn-cs"/>
          </a:endParaRPr>
        </a:p>
      </dsp:txBody>
      <dsp:txXfrm rot="10800000">
        <a:off x="122889" y="1398146"/>
        <a:ext cx="1667447" cy="3223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4B2BB-7F7E-451F-A0AF-7100A45EBC29}">
      <dsp:nvSpPr>
        <dsp:cNvPr id="0" name=""/>
        <dsp:cNvSpPr/>
      </dsp:nvSpPr>
      <dsp:spPr>
        <a:xfrm>
          <a:off x="255871" y="302939"/>
          <a:ext cx="4476090" cy="1051020"/>
        </a:xfrm>
        <a:prstGeom prst="roundRect">
          <a:avLst>
            <a:gd name="adj" fmla="val 10000"/>
          </a:avLst>
        </a:prstGeom>
        <a:solidFill>
          <a:schemeClr val="bg1">
            <a:alpha val="90000"/>
          </a:schemeClr>
        </a:solidFill>
        <a:ln w="12700" cap="flat" cmpd="sng" algn="ctr">
          <a:solidFill>
            <a:srgbClr val="FFE7E7">
              <a:alpha val="90000"/>
            </a:srgbClr>
          </a:solidFill>
          <a:prstDash val="solid"/>
          <a:miter lim="800000"/>
        </a:ln>
        <a:effectLst/>
      </dsp:spPr>
      <dsp:style>
        <a:lnRef idx="2">
          <a:scrgbClr r="0" g="0" b="0"/>
        </a:lnRef>
        <a:fillRef idx="1">
          <a:scrgbClr r="0" g="0" b="0"/>
        </a:fillRef>
        <a:effectRef idx="0">
          <a:scrgbClr r="0" g="0" b="0"/>
        </a:effectRef>
        <a:fontRef idx="minor"/>
      </dsp:style>
    </dsp:sp>
    <dsp:sp modelId="{51E31618-751A-4059-A36B-98595E54DA22}">
      <dsp:nvSpPr>
        <dsp:cNvPr id="0" name=""/>
        <dsp:cNvSpPr/>
      </dsp:nvSpPr>
      <dsp:spPr>
        <a:xfrm>
          <a:off x="173669" y="408049"/>
          <a:ext cx="4640430" cy="687381"/>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4D60F9F-C46D-45CF-BCF2-E299F69639A2}">
      <dsp:nvSpPr>
        <dsp:cNvPr id="0" name=""/>
        <dsp:cNvSpPr/>
      </dsp:nvSpPr>
      <dsp:spPr>
        <a:xfrm rot="10800000">
          <a:off x="231721" y="1379845"/>
          <a:ext cx="4482841" cy="3303952"/>
        </a:xfrm>
        <a:prstGeom prst="round2SameRect">
          <a:avLst>
            <a:gd name="adj1" fmla="val 10500"/>
            <a:gd name="adj2" fmla="val 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endParaRPr kumimoji="0" lang="tr-TR" sz="18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lvl="0" algn="ctr" defTabSz="800100">
            <a:lnSpc>
              <a:spcPct val="90000"/>
            </a:lnSpc>
            <a:spcBef>
              <a:spcPct val="0"/>
            </a:spcBef>
            <a:spcAft>
              <a:spcPct val="35000"/>
            </a:spcAft>
          </a:pPr>
          <a:endParaRPr kumimoji="0" lang="tr-TR" sz="18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lvl="0" algn="ctr" defTabSz="800100">
            <a:lnSpc>
              <a:spcPct val="90000"/>
            </a:lnSpc>
            <a:spcBef>
              <a:spcPct val="0"/>
            </a:spcBef>
            <a:spcAft>
              <a:spcPct val="35000"/>
            </a:spcAft>
          </a:pPr>
          <a:r>
            <a:rPr kumimoji="0" lang="tr-TR" sz="1800" b="0" i="0" u="none" strike="noStrike" kern="1200" cap="none" spc="0" normalizeH="0" baseline="0" noProof="0" dirty="0">
              <a:ln>
                <a:noFill/>
              </a:ln>
              <a:solidFill>
                <a:srgbClr val="404040"/>
              </a:solidFill>
              <a:effectLst/>
              <a:uLnTx/>
              <a:uFillTx/>
              <a:latin typeface="Calibri" panose="020F0502020204030204"/>
              <a:ea typeface="+mn-ea"/>
              <a:cs typeface="+mn-cs"/>
            </a:rPr>
            <a:t>KOAH tanısı almış erişkinlerin ise izlem sıklığı hastanın ağırlığına göre değişir. İleri evre hastalar 3 ayda bir, erken evre hastalar hastalığının kontrolde olması durumunda  yılda bir ya da iki </a:t>
          </a:r>
          <a:r>
            <a:rPr kumimoji="0" lang="tr-TR" sz="1800" b="0" i="0" u="none" strike="noStrike" kern="1200" cap="none" spc="0" normalizeH="0" baseline="0" noProof="0" dirty="0" err="1">
              <a:ln>
                <a:noFill/>
              </a:ln>
              <a:solidFill>
                <a:srgbClr val="404040"/>
              </a:solidFill>
              <a:effectLst/>
              <a:uLnTx/>
              <a:uFillTx/>
              <a:latin typeface="Calibri" panose="020F0502020204030204"/>
              <a:ea typeface="+mn-ea"/>
              <a:cs typeface="+mn-cs"/>
            </a:rPr>
            <a:t>vizitle</a:t>
          </a:r>
          <a:r>
            <a:rPr kumimoji="0" lang="tr-TR" sz="1800" b="0" i="0" u="none" strike="noStrike" kern="1200" cap="none" spc="0" normalizeH="0" baseline="0" noProof="0" dirty="0">
              <a:ln>
                <a:noFill/>
              </a:ln>
              <a:solidFill>
                <a:srgbClr val="404040"/>
              </a:solidFill>
              <a:effectLst/>
              <a:uLnTx/>
              <a:uFillTx/>
              <a:latin typeface="Calibri" panose="020F0502020204030204"/>
              <a:ea typeface="+mn-ea"/>
              <a:cs typeface="+mn-cs"/>
            </a:rPr>
            <a:t> sağlık kontrolünün gerçekleştirilerek, komplikasyon gelişiminin önlenmesi </a:t>
          </a:r>
        </a:p>
        <a:p>
          <a:pPr marL="0" lvl="0" algn="ctr" defTabSz="800100">
            <a:lnSpc>
              <a:spcPct val="90000"/>
            </a:lnSpc>
            <a:spcBef>
              <a:spcPct val="0"/>
            </a:spcBef>
            <a:spcAft>
              <a:spcPct val="35000"/>
            </a:spcAft>
            <a:buClrTx/>
            <a:buSzTx/>
            <a:buFont typeface="Arial" panose="020B0604020202020204" pitchFamily="34" charset="0"/>
            <a:buNone/>
          </a:pPr>
          <a:endParaRPr kumimoji="0" lang="tr-TR" altLang="tr-TR" sz="2400" b="1" i="0" u="none" strike="noStrike" kern="1200" cap="none" spc="0" normalizeH="0" baseline="0" noProof="0" dirty="0">
            <a:ln>
              <a:noFill/>
            </a:ln>
            <a:solidFill>
              <a:srgbClr val="404040"/>
            </a:solidFill>
            <a:effectLst/>
            <a:uLnTx/>
            <a:uFillTx/>
            <a:latin typeface="Calibri" panose="020F0502020204030204"/>
            <a:ea typeface="+mn-ea"/>
            <a:cs typeface="+mn-cs"/>
          </a:endParaRPr>
        </a:p>
      </dsp:txBody>
      <dsp:txXfrm rot="10800000">
        <a:off x="333329" y="1379845"/>
        <a:ext cx="4279625" cy="3202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4B2BB-7F7E-451F-A0AF-7100A45EBC29}">
      <dsp:nvSpPr>
        <dsp:cNvPr id="0" name=""/>
        <dsp:cNvSpPr/>
      </dsp:nvSpPr>
      <dsp:spPr>
        <a:xfrm>
          <a:off x="0" y="288029"/>
          <a:ext cx="1949817" cy="1093019"/>
        </a:xfrm>
        <a:prstGeom prst="roundRect">
          <a:avLst>
            <a:gd name="adj" fmla="val 10000"/>
          </a:avLst>
        </a:prstGeom>
        <a:solidFill>
          <a:schemeClr val="bg1">
            <a:alpha val="90000"/>
          </a:schemeClr>
        </a:solidFill>
        <a:ln w="12700" cap="flat" cmpd="sng" algn="ctr">
          <a:solidFill>
            <a:srgbClr val="FFE7E7">
              <a:alpha val="90000"/>
            </a:srgbClr>
          </a:solidFill>
          <a:prstDash val="solid"/>
          <a:miter lim="800000"/>
        </a:ln>
        <a:effectLst/>
      </dsp:spPr>
      <dsp:style>
        <a:lnRef idx="2">
          <a:scrgbClr r="0" g="0" b="0"/>
        </a:lnRef>
        <a:fillRef idx="1">
          <a:scrgbClr r="0" g="0" b="0"/>
        </a:fillRef>
        <a:effectRef idx="0">
          <a:scrgbClr r="0" g="0" b="0"/>
        </a:effectRef>
        <a:fontRef idx="minor"/>
      </dsp:style>
    </dsp:sp>
    <dsp:sp modelId="{51E31618-751A-4059-A36B-98595E54DA22}">
      <dsp:nvSpPr>
        <dsp:cNvPr id="0" name=""/>
        <dsp:cNvSpPr/>
      </dsp:nvSpPr>
      <dsp:spPr>
        <a:xfrm>
          <a:off x="110105" y="305374"/>
          <a:ext cx="1745208" cy="1025725"/>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4D60F9F-C46D-45CF-BCF2-E299F69639A2}">
      <dsp:nvSpPr>
        <dsp:cNvPr id="0" name=""/>
        <dsp:cNvSpPr/>
      </dsp:nvSpPr>
      <dsp:spPr>
        <a:xfrm rot="10800000">
          <a:off x="74250" y="1448236"/>
          <a:ext cx="1830775" cy="3294940"/>
        </a:xfrm>
        <a:prstGeom prst="round2SameRect">
          <a:avLst>
            <a:gd name="adj1" fmla="val 10500"/>
            <a:gd name="adj2" fmla="val 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buClrTx/>
            <a:buSzTx/>
            <a:buFont typeface="Arial" panose="020B0604020202020204" pitchFamily="34" charset="0"/>
            <a:buNone/>
          </a:pPr>
          <a:endParaRPr kumimoji="0" lang="tr-TR" altLang="tr-TR" sz="18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lvl="0" algn="ctr" defTabSz="800100">
            <a:lnSpc>
              <a:spcPct val="90000"/>
            </a:lnSpc>
            <a:spcBef>
              <a:spcPct val="0"/>
            </a:spcBef>
            <a:spcAft>
              <a:spcPct val="35000"/>
            </a:spcAft>
            <a:buClrTx/>
            <a:buSzTx/>
            <a:buFont typeface="Arial" panose="020B0604020202020204" pitchFamily="34" charset="0"/>
            <a:buNone/>
          </a:pPr>
          <a:endParaRPr kumimoji="0" lang="tr-TR" altLang="tr-TR" sz="18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lvl="0" algn="ctr" defTabSz="800100">
            <a:lnSpc>
              <a:spcPct val="90000"/>
            </a:lnSpc>
            <a:spcBef>
              <a:spcPct val="0"/>
            </a:spcBef>
            <a:spcAft>
              <a:spcPct val="35000"/>
            </a:spcAft>
            <a:buClrTx/>
            <a:buSzTx/>
            <a:buFont typeface="Arial" panose="020B0604020202020204" pitchFamily="34" charset="0"/>
            <a:buNone/>
          </a:pPr>
          <a:r>
            <a:rPr kumimoji="0" lang="tr-TR" altLang="tr-TR" sz="1800" b="0" i="0" u="none" strike="noStrike" kern="1200" cap="none" spc="0" normalizeH="0" baseline="0" noProof="0" dirty="0">
              <a:ln>
                <a:noFill/>
              </a:ln>
              <a:solidFill>
                <a:srgbClr val="404040"/>
              </a:solidFill>
              <a:effectLst/>
              <a:uLnTx/>
              <a:uFillTx/>
              <a:latin typeface="Calibri" panose="020F0502020204030204"/>
              <a:ea typeface="+mn-ea"/>
              <a:cs typeface="+mn-cs"/>
            </a:rPr>
            <a:t>Komplikasyonlu vakanın uzman hekimlerle ortak izlenmesi </a:t>
          </a:r>
        </a:p>
        <a:p>
          <a:pPr lvl="0" algn="ctr" defTabSz="800100">
            <a:lnSpc>
              <a:spcPct val="90000"/>
            </a:lnSpc>
            <a:spcBef>
              <a:spcPct val="0"/>
            </a:spcBef>
            <a:spcAft>
              <a:spcPct val="35000"/>
            </a:spcAft>
            <a:buClrTx/>
            <a:buSzTx/>
            <a:buFont typeface="Arial" panose="020B0604020202020204" pitchFamily="34" charset="0"/>
            <a:buChar char="•"/>
          </a:pPr>
          <a:endParaRPr kumimoji="0" lang="tr-TR" altLang="tr-TR" sz="2400" b="0" i="0" u="none" strike="noStrike" kern="1200" cap="none" spc="0" normalizeH="0" baseline="0" noProof="0" dirty="0">
            <a:ln>
              <a:noFill/>
            </a:ln>
            <a:solidFill>
              <a:srgbClr val="404040"/>
            </a:solidFill>
            <a:effectLst/>
            <a:uLnTx/>
            <a:uFillTx/>
            <a:latin typeface="Calibri" panose="020F0502020204030204"/>
            <a:ea typeface="+mn-ea"/>
            <a:cs typeface="+mn-cs"/>
          </a:endParaRPr>
        </a:p>
      </dsp:txBody>
      <dsp:txXfrm rot="10800000">
        <a:off x="130553" y="1448236"/>
        <a:ext cx="1718169" cy="323863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67"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1048768"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DA54E-4951-4833-888C-8259AB24F035}" type="datetimeFigureOut">
              <a:rPr lang="tr-TR" smtClean="0"/>
              <a:t>11.04.2025</a:t>
            </a:fld>
            <a:endParaRPr lang="tr-TR" dirty="0"/>
          </a:p>
        </p:txBody>
      </p:sp>
      <p:sp>
        <p:nvSpPr>
          <p:cNvPr id="1048769"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1048770"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1048771"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1048772"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01E77-E577-4759-87D2-71DDA59F357F}" type="slidenum">
              <a:rPr lang="tr-TR" smtClean="0"/>
              <a:t>‹#›</a:t>
            </a:fld>
            <a:endParaRPr lang="tr-T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Slayt Resmi Yer Tutucusu 1"/>
          <p:cNvSpPr>
            <a:spLocks noGrp="1" noRot="1" noChangeAspect="1"/>
          </p:cNvSpPr>
          <p:nvPr>
            <p:ph type="sldImg"/>
          </p:nvPr>
        </p:nvSpPr>
        <p:spPr/>
      </p:sp>
      <p:sp>
        <p:nvSpPr>
          <p:cNvPr id="1048596" name="Not Yer Tutucusu 2"/>
          <p:cNvSpPr>
            <a:spLocks noGrp="1"/>
          </p:cNvSpPr>
          <p:nvPr>
            <p:ph type="body" idx="1"/>
          </p:nvPr>
        </p:nvSpPr>
        <p:spPr/>
        <p:txBody>
          <a:bodyPr/>
          <a:lstStyle/>
          <a:p>
            <a:endParaRPr lang="tr-TR" dirty="0"/>
          </a:p>
        </p:txBody>
      </p:sp>
      <p:sp>
        <p:nvSpPr>
          <p:cNvPr id="1048597" name="Slayt Numarası Yer Tutucusu 3"/>
          <p:cNvSpPr>
            <a:spLocks noGrp="1"/>
          </p:cNvSpPr>
          <p:nvPr>
            <p:ph type="sldNum" sz="quarter" idx="5"/>
          </p:nvPr>
        </p:nvSpPr>
        <p:spPr/>
        <p:txBody>
          <a:bodyPr/>
          <a:lstStyle/>
          <a:p>
            <a:fld id="{E7401E77-E577-4759-87D2-71DDA59F357F}" type="slidenum">
              <a:rPr lang="tr-TR" smtClean="0"/>
              <a:t>2</a:t>
            </a:fld>
            <a:endParaRPr 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23131D-E316-4A56-BD03-B8BC60C8B3F9}" type="slidenum">
              <a:rPr lang="tr-TR" smtClean="0"/>
              <a:pPr/>
              <a:t>4</a:t>
            </a:fld>
            <a:endParaRPr lang="tr-TR"/>
          </a:p>
        </p:txBody>
      </p:sp>
    </p:spTree>
    <p:extLst>
      <p:ext uri="{BB962C8B-B14F-4D97-AF65-F5344CB8AC3E}">
        <p14:creationId xmlns:p14="http://schemas.microsoft.com/office/powerpoint/2010/main" val="122182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Slayt Resmi Yer Tutucusu 1"/>
          <p:cNvSpPr>
            <a:spLocks noGrp="1" noRot="1" noChangeAspect="1"/>
          </p:cNvSpPr>
          <p:nvPr>
            <p:ph type="sldImg"/>
          </p:nvPr>
        </p:nvSpPr>
        <p:spPr/>
      </p:sp>
      <p:sp>
        <p:nvSpPr>
          <p:cNvPr id="1048618" name="Not Yer Tutucusu 2"/>
          <p:cNvSpPr>
            <a:spLocks noGrp="1"/>
          </p:cNvSpPr>
          <p:nvPr>
            <p:ph type="body" idx="1"/>
          </p:nvPr>
        </p:nvSpPr>
        <p:spPr/>
        <p:txBody>
          <a:bodyPr/>
          <a:lstStyle/>
          <a:p>
            <a:endParaRPr lang="tr-TR" dirty="0"/>
          </a:p>
        </p:txBody>
      </p:sp>
      <p:sp>
        <p:nvSpPr>
          <p:cNvPr id="1048619" name="Slayt Numarası Yer Tutucusu 3"/>
          <p:cNvSpPr>
            <a:spLocks noGrp="1"/>
          </p:cNvSpPr>
          <p:nvPr>
            <p:ph type="sldNum" sz="quarter" idx="5"/>
          </p:nvPr>
        </p:nvSpPr>
        <p:spPr/>
        <p:txBody>
          <a:bodyPr/>
          <a:lstStyle/>
          <a:p>
            <a:fld id="{E7401E77-E577-4759-87D2-71DDA59F357F}" type="slidenum">
              <a:rPr lang="tr-TR" smtClean="0"/>
              <a:t>12</a:t>
            </a:fld>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23131D-E316-4A56-BD03-B8BC60C8B3F9}" type="slidenum">
              <a:rPr lang="tr-TR" smtClean="0"/>
              <a:pPr/>
              <a:t>46</a:t>
            </a:fld>
            <a:endParaRPr lang="tr-TR"/>
          </a:p>
        </p:txBody>
      </p:sp>
    </p:spTree>
    <p:extLst>
      <p:ext uri="{BB962C8B-B14F-4D97-AF65-F5344CB8AC3E}">
        <p14:creationId xmlns:p14="http://schemas.microsoft.com/office/powerpoint/2010/main" val="181569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48761" name="TextBox 1"/>
          <p:cNvSpPr txBox="1"/>
          <p:nvPr userDrawn="1"/>
        </p:nvSpPr>
        <p:spPr>
          <a:xfrm>
            <a:off x="203201" y="6477001"/>
            <a:ext cx="1051891" cy="246221"/>
          </a:xfrm>
          <a:prstGeom prst="rect">
            <a:avLst/>
          </a:prstGeom>
          <a:noFill/>
        </p:spPr>
        <p:txBody>
          <a:bodyPr wrap="none" rtlCol="0">
            <a:spAutoFit/>
          </a:bodyPr>
          <a:lstStyle/>
          <a:p>
            <a:r>
              <a:rPr lang="en-US" sz="1000" dirty="0"/>
              <a:t>Copyrights apply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048733"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1048734"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73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1048736" name="Date Placeholder 4"/>
          <p:cNvSpPr>
            <a:spLocks noGrp="1"/>
          </p:cNvSpPr>
          <p:nvPr>
            <p:ph type="dt" sz="half" idx="10"/>
          </p:nvPr>
        </p:nvSpPr>
        <p:spPr/>
        <p:txBody>
          <a:bodyPr/>
          <a:lstStyle/>
          <a:p>
            <a:fld id="{F15BB0B0-7D0B-4081-AF17-E1518D1D8242}" type="datetime1">
              <a:rPr lang="en-US" smtClean="0"/>
              <a:t>4/11/2025</a:t>
            </a:fld>
            <a:endParaRPr lang="en-US"/>
          </a:p>
        </p:txBody>
      </p:sp>
      <p:sp>
        <p:nvSpPr>
          <p:cNvPr id="1048737" name="Footer Placeholder 5"/>
          <p:cNvSpPr>
            <a:spLocks noGrp="1"/>
          </p:cNvSpPr>
          <p:nvPr>
            <p:ph type="ftr" sz="quarter" idx="11"/>
          </p:nvPr>
        </p:nvSpPr>
        <p:spPr/>
        <p:txBody>
          <a:bodyPr/>
          <a:lstStyle/>
          <a:p>
            <a:r>
              <a:rPr lang="en-US" smtClean="0"/>
              <a:t>Copyrights apply</a:t>
            </a:r>
            <a:endParaRPr lang="en-US"/>
          </a:p>
        </p:txBody>
      </p:sp>
      <p:sp>
        <p:nvSpPr>
          <p:cNvPr id="1048738" name="Slide Number Placeholder 6"/>
          <p:cNvSpPr>
            <a:spLocks noGrp="1"/>
          </p:cNvSpPr>
          <p:nvPr>
            <p:ph type="sldNum" sz="quarter" idx="12"/>
          </p:nvPr>
        </p:nvSpPr>
        <p:spPr/>
        <p:txBody>
          <a:bodyPr/>
          <a:lstStyle/>
          <a:p>
            <a:fld id="{0C9F6622-C519-4C69-9716-EA6F1F6EF4F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048724"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1048725"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1048726"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1048727" name="Date Placeholder 4"/>
          <p:cNvSpPr>
            <a:spLocks noGrp="1"/>
          </p:cNvSpPr>
          <p:nvPr>
            <p:ph type="dt" sz="half" idx="10"/>
          </p:nvPr>
        </p:nvSpPr>
        <p:spPr/>
        <p:txBody>
          <a:bodyPr/>
          <a:lstStyle/>
          <a:p>
            <a:fld id="{F15BB0B0-7D0B-4081-AF17-E1518D1D8242}" type="datetime1">
              <a:rPr lang="en-US" smtClean="0"/>
              <a:t>4/11/2025</a:t>
            </a:fld>
            <a:endParaRPr lang="en-US"/>
          </a:p>
        </p:txBody>
      </p:sp>
      <p:sp>
        <p:nvSpPr>
          <p:cNvPr id="1048728" name="Footer Placeholder 5"/>
          <p:cNvSpPr>
            <a:spLocks noGrp="1"/>
          </p:cNvSpPr>
          <p:nvPr>
            <p:ph type="ftr" sz="quarter" idx="11"/>
          </p:nvPr>
        </p:nvSpPr>
        <p:spPr/>
        <p:txBody>
          <a:bodyPr/>
          <a:lstStyle/>
          <a:p>
            <a:r>
              <a:rPr lang="en-US" smtClean="0"/>
              <a:t>Copyrights apply</a:t>
            </a:r>
            <a:endParaRPr lang="en-US"/>
          </a:p>
        </p:txBody>
      </p:sp>
      <p:sp>
        <p:nvSpPr>
          <p:cNvPr id="1048729" name="Slide Number Placeholder 6"/>
          <p:cNvSpPr>
            <a:spLocks noGrp="1"/>
          </p:cNvSpPr>
          <p:nvPr>
            <p:ph type="sldNum" sz="quarter" idx="12"/>
          </p:nvPr>
        </p:nvSpPr>
        <p:spPr/>
        <p:txBody>
          <a:bodyPr/>
          <a:lstStyle/>
          <a:p>
            <a:fld id="{0C9F6622-C519-4C69-9716-EA6F1F6EF4F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1048719" name="Title 1"/>
          <p:cNvSpPr>
            <a:spLocks noGrp="1"/>
          </p:cNvSpPr>
          <p:nvPr>
            <p:ph type="title"/>
          </p:nvPr>
        </p:nvSpPr>
        <p:spPr/>
        <p:txBody>
          <a:bodyPr/>
          <a:lstStyle/>
          <a:p>
            <a:r>
              <a:rPr lang="tr-TR" smtClean="0"/>
              <a:t>Asıl başlık stili için tıklatın</a:t>
            </a:r>
            <a:endParaRPr lang="en-US" dirty="0"/>
          </a:p>
        </p:txBody>
      </p:sp>
      <p:sp>
        <p:nvSpPr>
          <p:cNvPr id="1048720"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721" name="Date Placeholder 3"/>
          <p:cNvSpPr>
            <a:spLocks noGrp="1"/>
          </p:cNvSpPr>
          <p:nvPr>
            <p:ph type="dt" sz="half" idx="10"/>
          </p:nvPr>
        </p:nvSpPr>
        <p:spPr/>
        <p:txBody>
          <a:bodyPr/>
          <a:lstStyle/>
          <a:p>
            <a:fld id="{F15BB0B0-7D0B-4081-AF17-E1518D1D8242}" type="datetime1">
              <a:rPr lang="en-US" smtClean="0"/>
              <a:t>4/11/2025</a:t>
            </a:fld>
            <a:endParaRPr lang="en-US"/>
          </a:p>
        </p:txBody>
      </p:sp>
      <p:sp>
        <p:nvSpPr>
          <p:cNvPr id="1048722" name="Footer Placeholder 4"/>
          <p:cNvSpPr>
            <a:spLocks noGrp="1"/>
          </p:cNvSpPr>
          <p:nvPr>
            <p:ph type="ftr" sz="quarter" idx="11"/>
          </p:nvPr>
        </p:nvSpPr>
        <p:spPr/>
        <p:txBody>
          <a:bodyPr/>
          <a:lstStyle/>
          <a:p>
            <a:r>
              <a:rPr lang="en-US" smtClean="0"/>
              <a:t>Copyrights apply</a:t>
            </a:r>
            <a:endParaRPr lang="en-US"/>
          </a:p>
        </p:txBody>
      </p:sp>
      <p:sp>
        <p:nvSpPr>
          <p:cNvPr id="1048723" name="Slide Number Placeholder 5"/>
          <p:cNvSpPr>
            <a:spLocks noGrp="1"/>
          </p:cNvSpPr>
          <p:nvPr>
            <p:ph type="sldNum" sz="quarter" idx="12"/>
          </p:nvPr>
        </p:nvSpPr>
        <p:spPr/>
        <p:txBody>
          <a:bodyPr/>
          <a:lstStyle/>
          <a:p>
            <a:fld id="{0C9F6622-C519-4C69-9716-EA6F1F6EF4F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1048714"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1048715"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716" name="Date Placeholder 3"/>
          <p:cNvSpPr>
            <a:spLocks noGrp="1"/>
          </p:cNvSpPr>
          <p:nvPr>
            <p:ph type="dt" sz="half" idx="10"/>
          </p:nvPr>
        </p:nvSpPr>
        <p:spPr/>
        <p:txBody>
          <a:bodyPr/>
          <a:lstStyle/>
          <a:p>
            <a:fld id="{F15BB0B0-7D0B-4081-AF17-E1518D1D8242}" type="datetime1">
              <a:rPr lang="en-US" smtClean="0"/>
              <a:t>4/11/2025</a:t>
            </a:fld>
            <a:endParaRPr lang="en-US"/>
          </a:p>
        </p:txBody>
      </p:sp>
      <p:sp>
        <p:nvSpPr>
          <p:cNvPr id="1048717" name="Footer Placeholder 4"/>
          <p:cNvSpPr>
            <a:spLocks noGrp="1"/>
          </p:cNvSpPr>
          <p:nvPr>
            <p:ph type="ftr" sz="quarter" idx="11"/>
          </p:nvPr>
        </p:nvSpPr>
        <p:spPr/>
        <p:txBody>
          <a:bodyPr/>
          <a:lstStyle/>
          <a:p>
            <a:r>
              <a:rPr lang="en-US" smtClean="0"/>
              <a:t>Copyrights apply</a:t>
            </a:r>
            <a:endParaRPr lang="en-US"/>
          </a:p>
        </p:txBody>
      </p:sp>
      <p:sp>
        <p:nvSpPr>
          <p:cNvPr id="1048718" name="Slide Number Placeholder 5"/>
          <p:cNvSpPr>
            <a:spLocks noGrp="1"/>
          </p:cNvSpPr>
          <p:nvPr>
            <p:ph type="sldNum" sz="quarter" idx="12"/>
          </p:nvPr>
        </p:nvSpPr>
        <p:spPr/>
        <p:txBody>
          <a:bodyPr/>
          <a:lstStyle/>
          <a:p>
            <a:fld id="{0C9F6622-C519-4C69-9716-EA6F1F6EF4F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Başlık ve İçerik">
    <p:spTree>
      <p:nvGrpSpPr>
        <p:cNvPr id="1" name=""/>
        <p:cNvGrpSpPr/>
        <p:nvPr/>
      </p:nvGrpSpPr>
      <p:grpSpPr>
        <a:xfrm>
          <a:off x="0" y="0"/>
          <a:ext cx="0" cy="0"/>
          <a:chOff x="0" y="0"/>
          <a:chExt cx="0" cy="0"/>
        </a:xfrm>
      </p:grpSpPr>
      <p:sp>
        <p:nvSpPr>
          <p:cNvPr id="1048762" name="Title 1"/>
          <p:cNvSpPr>
            <a:spLocks noGrp="1"/>
          </p:cNvSpPr>
          <p:nvPr>
            <p:ph type="title"/>
          </p:nvPr>
        </p:nvSpPr>
        <p:spPr/>
        <p:txBody>
          <a:bodyPr/>
          <a:lstStyle/>
          <a:p>
            <a:r>
              <a:rPr lang="tr-TR"/>
              <a:t>Asıl başlık stilini düzenlemek için tıklayın</a:t>
            </a:r>
            <a:endParaRPr lang="en-US" dirty="0"/>
          </a:p>
        </p:txBody>
      </p:sp>
      <p:sp>
        <p:nvSpPr>
          <p:cNvPr id="104876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048764" name="Date Placeholder 3"/>
          <p:cNvSpPr>
            <a:spLocks noGrp="1"/>
          </p:cNvSpPr>
          <p:nvPr>
            <p:ph type="dt" sz="half" idx="10"/>
          </p:nvPr>
        </p:nvSpPr>
        <p:spPr/>
        <p:txBody>
          <a:bodyPr/>
          <a:lstStyle/>
          <a:p>
            <a:fld id="{43ED8FF1-35CF-4D16-9803-05638D59B612}" type="datetimeFigureOut">
              <a:rPr lang="tr-TR" smtClean="0"/>
              <a:t>11.04.2025</a:t>
            </a:fld>
            <a:endParaRPr lang="tr-TR" dirty="0"/>
          </a:p>
        </p:txBody>
      </p:sp>
      <p:sp>
        <p:nvSpPr>
          <p:cNvPr id="1048765" name="Footer Placeholder 4"/>
          <p:cNvSpPr>
            <a:spLocks noGrp="1"/>
          </p:cNvSpPr>
          <p:nvPr>
            <p:ph type="ftr" sz="quarter" idx="11"/>
          </p:nvPr>
        </p:nvSpPr>
        <p:spPr/>
        <p:txBody>
          <a:bodyPr/>
          <a:lstStyle/>
          <a:p>
            <a:endParaRPr lang="tr-TR" dirty="0"/>
          </a:p>
        </p:txBody>
      </p:sp>
      <p:sp>
        <p:nvSpPr>
          <p:cNvPr id="1048766" name="Slide Number Placeholder 5"/>
          <p:cNvSpPr>
            <a:spLocks noGrp="1"/>
          </p:cNvSpPr>
          <p:nvPr>
            <p:ph type="sldNum" sz="quarter" idx="12"/>
          </p:nvPr>
        </p:nvSpPr>
        <p:spPr/>
        <p:txBody>
          <a:bodyPr/>
          <a:lstStyle/>
          <a:p>
            <a:fld id="{7CEC1A3B-6720-4952-B5C3-BB00DCAAAB1C}" type="slidenum">
              <a:rPr lang="tr-TR" smtClean="0"/>
              <a:t>‹#›</a:t>
            </a:fld>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1048583" name="Date Placeholder 3"/>
          <p:cNvSpPr>
            <a:spLocks noGrp="1"/>
          </p:cNvSpPr>
          <p:nvPr>
            <p:ph type="dt" sz="half" idx="10"/>
          </p:nvPr>
        </p:nvSpPr>
        <p:spPr/>
        <p:txBody>
          <a:bodyPr/>
          <a:lstStyle/>
          <a:p>
            <a:fld id="{F15BB0B0-7D0B-4081-AF17-E1518D1D8242}" type="datetime1">
              <a:rPr lang="en-US" smtClean="0"/>
              <a:t>4/11/2025</a:t>
            </a:fld>
            <a:endParaRPr lang="en-US"/>
          </a:p>
        </p:txBody>
      </p:sp>
      <p:sp>
        <p:nvSpPr>
          <p:cNvPr id="1048584" name="Footer Placeholder 4"/>
          <p:cNvSpPr>
            <a:spLocks noGrp="1"/>
          </p:cNvSpPr>
          <p:nvPr>
            <p:ph type="ftr" sz="quarter" idx="11"/>
          </p:nvPr>
        </p:nvSpPr>
        <p:spPr/>
        <p:txBody>
          <a:bodyPr/>
          <a:lstStyle/>
          <a:p>
            <a:r>
              <a:rPr lang="en-US" smtClean="0"/>
              <a:t>Copyrights apply</a:t>
            </a:r>
            <a:endParaRPr lang="en-US"/>
          </a:p>
        </p:txBody>
      </p:sp>
      <p:sp>
        <p:nvSpPr>
          <p:cNvPr id="1048585" name="Slide Number Placeholder 5"/>
          <p:cNvSpPr>
            <a:spLocks noGrp="1"/>
          </p:cNvSpPr>
          <p:nvPr>
            <p:ph type="sldNum" sz="quarter" idx="12"/>
          </p:nvPr>
        </p:nvSpPr>
        <p:spPr/>
        <p:txBody>
          <a:bodyPr/>
          <a:lstStyle/>
          <a:p>
            <a:fld id="{0C9F6622-C519-4C69-9716-EA6F1F6EF4F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tr-TR" smtClean="0"/>
              <a:t>Asıl başlık stili için tıklatın</a:t>
            </a:r>
            <a:endParaRPr lang="en-US" dirty="0"/>
          </a:p>
        </p:txBody>
      </p:sp>
      <p:sp>
        <p:nvSpPr>
          <p:cNvPr id="1048589"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590" name="Date Placeholder 3"/>
          <p:cNvSpPr>
            <a:spLocks noGrp="1"/>
          </p:cNvSpPr>
          <p:nvPr>
            <p:ph type="dt" sz="half" idx="10"/>
          </p:nvPr>
        </p:nvSpPr>
        <p:spPr/>
        <p:txBody>
          <a:bodyPr/>
          <a:lstStyle/>
          <a:p>
            <a:fld id="{43ED8FF1-35CF-4D16-9803-05638D59B612}" type="datetimeFigureOut">
              <a:rPr lang="tr-TR" smtClean="0"/>
              <a:t>11.04.2025</a:t>
            </a:fld>
            <a:endParaRPr lang="tr-TR" dirty="0"/>
          </a:p>
        </p:txBody>
      </p:sp>
      <p:sp>
        <p:nvSpPr>
          <p:cNvPr id="1048591" name="Footer Placeholder 4"/>
          <p:cNvSpPr>
            <a:spLocks noGrp="1"/>
          </p:cNvSpPr>
          <p:nvPr>
            <p:ph type="ftr" sz="quarter" idx="11"/>
          </p:nvPr>
        </p:nvSpPr>
        <p:spPr/>
        <p:txBody>
          <a:bodyPr/>
          <a:lstStyle/>
          <a:p>
            <a:endParaRPr lang="tr-TR" dirty="0"/>
          </a:p>
        </p:txBody>
      </p:sp>
      <p:sp>
        <p:nvSpPr>
          <p:cNvPr id="1048592" name="Slide Number Placeholder 5"/>
          <p:cNvSpPr>
            <a:spLocks noGrp="1"/>
          </p:cNvSpPr>
          <p:nvPr>
            <p:ph type="sldNum" sz="quarter" idx="12"/>
          </p:nvPr>
        </p:nvSpPr>
        <p:spPr/>
        <p:txBody>
          <a:bodyPr/>
          <a:lstStyle/>
          <a:p>
            <a:fld id="{7CEC1A3B-6720-4952-B5C3-BB00DCAAAB1C}" type="slidenum">
              <a:rPr lang="tr-TR" smtClean="0"/>
              <a:t>‹#›</a:t>
            </a:fld>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048739"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1048740"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1048741" name="Date Placeholder 3"/>
          <p:cNvSpPr>
            <a:spLocks noGrp="1"/>
          </p:cNvSpPr>
          <p:nvPr>
            <p:ph type="dt" sz="half" idx="10"/>
          </p:nvPr>
        </p:nvSpPr>
        <p:spPr/>
        <p:txBody>
          <a:bodyPr/>
          <a:lstStyle/>
          <a:p>
            <a:fld id="{F15BB0B0-7D0B-4081-AF17-E1518D1D8242}" type="datetime1">
              <a:rPr lang="en-US" smtClean="0"/>
              <a:t>4/11/2025</a:t>
            </a:fld>
            <a:endParaRPr lang="en-US"/>
          </a:p>
        </p:txBody>
      </p:sp>
      <p:sp>
        <p:nvSpPr>
          <p:cNvPr id="1048742" name="Footer Placeholder 4"/>
          <p:cNvSpPr>
            <a:spLocks noGrp="1"/>
          </p:cNvSpPr>
          <p:nvPr>
            <p:ph type="ftr" sz="quarter" idx="11"/>
          </p:nvPr>
        </p:nvSpPr>
        <p:spPr/>
        <p:txBody>
          <a:bodyPr/>
          <a:lstStyle/>
          <a:p>
            <a:r>
              <a:rPr lang="en-US" smtClean="0"/>
              <a:t>Copyrights apply</a:t>
            </a:r>
            <a:endParaRPr lang="en-US"/>
          </a:p>
        </p:txBody>
      </p:sp>
      <p:sp>
        <p:nvSpPr>
          <p:cNvPr id="1048743" name="Slide Number Placeholder 5"/>
          <p:cNvSpPr>
            <a:spLocks noGrp="1"/>
          </p:cNvSpPr>
          <p:nvPr>
            <p:ph type="sldNum" sz="quarter" idx="12"/>
          </p:nvPr>
        </p:nvSpPr>
        <p:spPr/>
        <p:txBody>
          <a:bodyPr/>
          <a:lstStyle/>
          <a:p>
            <a:fld id="{0C9F6622-C519-4C69-9716-EA6F1F6EF4F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1048708" name="Title 1"/>
          <p:cNvSpPr>
            <a:spLocks noGrp="1"/>
          </p:cNvSpPr>
          <p:nvPr>
            <p:ph type="title"/>
          </p:nvPr>
        </p:nvSpPr>
        <p:spPr/>
        <p:txBody>
          <a:bodyPr/>
          <a:lstStyle/>
          <a:p>
            <a:r>
              <a:rPr lang="tr-TR" smtClean="0"/>
              <a:t>Asıl başlık stili için tıklatın</a:t>
            </a:r>
            <a:endParaRPr lang="en-US" dirty="0"/>
          </a:p>
        </p:txBody>
      </p:sp>
      <p:sp>
        <p:nvSpPr>
          <p:cNvPr id="1048709"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710"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711" name="Date Placeholder 4"/>
          <p:cNvSpPr>
            <a:spLocks noGrp="1"/>
          </p:cNvSpPr>
          <p:nvPr>
            <p:ph type="dt" sz="half" idx="10"/>
          </p:nvPr>
        </p:nvSpPr>
        <p:spPr/>
        <p:txBody>
          <a:bodyPr/>
          <a:lstStyle/>
          <a:p>
            <a:fld id="{F15BB0B0-7D0B-4081-AF17-E1518D1D8242}" type="datetime1">
              <a:rPr lang="en-US" smtClean="0"/>
              <a:t>4/11/2025</a:t>
            </a:fld>
            <a:endParaRPr lang="en-US"/>
          </a:p>
        </p:txBody>
      </p:sp>
      <p:sp>
        <p:nvSpPr>
          <p:cNvPr id="1048712" name="Footer Placeholder 5"/>
          <p:cNvSpPr>
            <a:spLocks noGrp="1"/>
          </p:cNvSpPr>
          <p:nvPr>
            <p:ph type="ftr" sz="quarter" idx="11"/>
          </p:nvPr>
        </p:nvSpPr>
        <p:spPr/>
        <p:txBody>
          <a:bodyPr/>
          <a:lstStyle/>
          <a:p>
            <a:r>
              <a:rPr lang="en-US" smtClean="0"/>
              <a:t>Copyrights apply</a:t>
            </a:r>
            <a:endParaRPr lang="en-US"/>
          </a:p>
        </p:txBody>
      </p:sp>
      <p:sp>
        <p:nvSpPr>
          <p:cNvPr id="1048713" name="Slide Number Placeholder 6"/>
          <p:cNvSpPr>
            <a:spLocks noGrp="1"/>
          </p:cNvSpPr>
          <p:nvPr>
            <p:ph type="sldNum" sz="quarter" idx="12"/>
          </p:nvPr>
        </p:nvSpPr>
        <p:spPr/>
        <p:txBody>
          <a:bodyPr/>
          <a:lstStyle/>
          <a:p>
            <a:fld id="{0C9F6622-C519-4C69-9716-EA6F1F6EF4F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1048744"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1048745"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48746" name="Content Placeholder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747"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48748" name="Content Placeholder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749" name="Date Placeholder 6"/>
          <p:cNvSpPr>
            <a:spLocks noGrp="1"/>
          </p:cNvSpPr>
          <p:nvPr>
            <p:ph type="dt" sz="half" idx="10"/>
          </p:nvPr>
        </p:nvSpPr>
        <p:spPr/>
        <p:txBody>
          <a:bodyPr/>
          <a:lstStyle/>
          <a:p>
            <a:fld id="{F15BB0B0-7D0B-4081-AF17-E1518D1D8242}" type="datetime1">
              <a:rPr lang="en-US" smtClean="0"/>
              <a:t>4/11/2025</a:t>
            </a:fld>
            <a:endParaRPr lang="en-US"/>
          </a:p>
        </p:txBody>
      </p:sp>
      <p:sp>
        <p:nvSpPr>
          <p:cNvPr id="1048750" name="Footer Placeholder 7"/>
          <p:cNvSpPr>
            <a:spLocks noGrp="1"/>
          </p:cNvSpPr>
          <p:nvPr>
            <p:ph type="ftr" sz="quarter" idx="11"/>
          </p:nvPr>
        </p:nvSpPr>
        <p:spPr/>
        <p:txBody>
          <a:bodyPr/>
          <a:lstStyle/>
          <a:p>
            <a:r>
              <a:rPr lang="en-US" smtClean="0"/>
              <a:t>Copyrights apply</a:t>
            </a:r>
            <a:endParaRPr lang="en-US"/>
          </a:p>
        </p:txBody>
      </p:sp>
      <p:sp>
        <p:nvSpPr>
          <p:cNvPr id="1048751" name="Slide Number Placeholder 8"/>
          <p:cNvSpPr>
            <a:spLocks noGrp="1"/>
          </p:cNvSpPr>
          <p:nvPr>
            <p:ph type="sldNum" sz="quarter" idx="12"/>
          </p:nvPr>
        </p:nvSpPr>
        <p:spPr/>
        <p:txBody>
          <a:bodyPr/>
          <a:lstStyle/>
          <a:p>
            <a:fld id="{0C9F6622-C519-4C69-9716-EA6F1F6EF4F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1048752" name="Title 1"/>
          <p:cNvSpPr>
            <a:spLocks noGrp="1"/>
          </p:cNvSpPr>
          <p:nvPr>
            <p:ph type="title"/>
          </p:nvPr>
        </p:nvSpPr>
        <p:spPr/>
        <p:txBody>
          <a:bodyPr/>
          <a:lstStyle/>
          <a:p>
            <a:r>
              <a:rPr lang="tr-TR" smtClean="0"/>
              <a:t>Asıl başlık stili için tıklatın</a:t>
            </a:r>
            <a:endParaRPr lang="en-US" dirty="0"/>
          </a:p>
        </p:txBody>
      </p:sp>
      <p:sp>
        <p:nvSpPr>
          <p:cNvPr id="1048753" name="Date Placeholder 2"/>
          <p:cNvSpPr>
            <a:spLocks noGrp="1"/>
          </p:cNvSpPr>
          <p:nvPr>
            <p:ph type="dt" sz="half" idx="10"/>
          </p:nvPr>
        </p:nvSpPr>
        <p:spPr/>
        <p:txBody>
          <a:bodyPr/>
          <a:lstStyle/>
          <a:p>
            <a:fld id="{F15BB0B0-7D0B-4081-AF17-E1518D1D8242}" type="datetime1">
              <a:rPr lang="en-US" smtClean="0"/>
              <a:t>4/11/2025</a:t>
            </a:fld>
            <a:endParaRPr lang="en-US"/>
          </a:p>
        </p:txBody>
      </p:sp>
      <p:sp>
        <p:nvSpPr>
          <p:cNvPr id="1048754" name="Footer Placeholder 3"/>
          <p:cNvSpPr>
            <a:spLocks noGrp="1"/>
          </p:cNvSpPr>
          <p:nvPr>
            <p:ph type="ftr" sz="quarter" idx="11"/>
          </p:nvPr>
        </p:nvSpPr>
        <p:spPr/>
        <p:txBody>
          <a:bodyPr/>
          <a:lstStyle/>
          <a:p>
            <a:r>
              <a:rPr lang="en-US" smtClean="0"/>
              <a:t>Copyrights apply</a:t>
            </a:r>
            <a:endParaRPr lang="en-US"/>
          </a:p>
        </p:txBody>
      </p:sp>
      <p:sp>
        <p:nvSpPr>
          <p:cNvPr id="1048755" name="Slide Number Placeholder 4"/>
          <p:cNvSpPr>
            <a:spLocks noGrp="1"/>
          </p:cNvSpPr>
          <p:nvPr>
            <p:ph type="sldNum" sz="quarter" idx="12"/>
          </p:nvPr>
        </p:nvSpPr>
        <p:spPr/>
        <p:txBody>
          <a:bodyPr/>
          <a:lstStyle/>
          <a:p>
            <a:fld id="{0C9F6622-C519-4C69-9716-EA6F1F6EF4F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048730" name="Date Placeholder 1"/>
          <p:cNvSpPr>
            <a:spLocks noGrp="1"/>
          </p:cNvSpPr>
          <p:nvPr>
            <p:ph type="dt" sz="half" idx="10"/>
          </p:nvPr>
        </p:nvSpPr>
        <p:spPr/>
        <p:txBody>
          <a:bodyPr/>
          <a:lstStyle/>
          <a:p>
            <a:fld id="{F15BB0B0-7D0B-4081-AF17-E1518D1D8242}" type="datetime1">
              <a:rPr lang="en-US" smtClean="0"/>
              <a:t>4/11/2025</a:t>
            </a:fld>
            <a:endParaRPr lang="en-US"/>
          </a:p>
        </p:txBody>
      </p:sp>
      <p:sp>
        <p:nvSpPr>
          <p:cNvPr id="1048731" name="Footer Placeholder 2"/>
          <p:cNvSpPr>
            <a:spLocks noGrp="1"/>
          </p:cNvSpPr>
          <p:nvPr>
            <p:ph type="ftr" sz="quarter" idx="11"/>
          </p:nvPr>
        </p:nvSpPr>
        <p:spPr/>
        <p:txBody>
          <a:bodyPr/>
          <a:lstStyle/>
          <a:p>
            <a:r>
              <a:rPr lang="en-US" smtClean="0"/>
              <a:t>Copyrights apply</a:t>
            </a:r>
            <a:endParaRPr lang="en-US"/>
          </a:p>
        </p:txBody>
      </p:sp>
      <p:sp>
        <p:nvSpPr>
          <p:cNvPr id="1048732" name="Slide Number Placeholder 3"/>
          <p:cNvSpPr>
            <a:spLocks noGrp="1"/>
          </p:cNvSpPr>
          <p:nvPr>
            <p:ph type="sldNum" sz="quarter" idx="12"/>
          </p:nvPr>
        </p:nvSpPr>
        <p:spPr/>
        <p:txBody>
          <a:bodyPr/>
          <a:lstStyle/>
          <a:p>
            <a:fld id="{0C9F6622-C519-4C69-9716-EA6F1F6EF4F6}"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8756"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75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8"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BB0B0-7D0B-4081-AF17-E1518D1D8242}" type="datetime1">
              <a:rPr lang="en-US" smtClean="0"/>
              <a:t>4/11/2025</a:t>
            </a:fld>
            <a:endParaRPr lang="en-US"/>
          </a:p>
        </p:txBody>
      </p:sp>
      <p:sp>
        <p:nvSpPr>
          <p:cNvPr id="1048759"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Copyrights apply</a:t>
            </a:r>
          </a:p>
        </p:txBody>
      </p:sp>
      <p:sp>
        <p:nvSpPr>
          <p:cNvPr id="1048760"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F6622-C519-4C69-9716-EA6F1F6EF4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mc:Choice xmlns:p14="http://schemas.microsoft.com/office/powerpoint/2010/main" Requires="p14">
      <p:transition spd="slow" p14:dur="2000"/>
    </mc:Choice>
    <mc:Fallback>
      <p:transition spd="slow"/>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BB0B0-7D0B-4081-AF17-E1518D1D8242}" type="datetime1">
              <a:rPr lang="en-US" smtClean="0"/>
              <a:t>4/11/2025</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Copyrights apply</a:t>
            </a:r>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F6622-C519-4C69-9716-EA6F1F6EF4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akamedika.com/"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Unvan 1"/>
          <p:cNvSpPr>
            <a:spLocks noGrp="1"/>
          </p:cNvSpPr>
          <p:nvPr>
            <p:ph type="ctrTitle"/>
          </p:nvPr>
        </p:nvSpPr>
        <p:spPr>
          <a:xfrm>
            <a:off x="1592550" y="92610"/>
            <a:ext cx="9144000" cy="2387600"/>
          </a:xfrm>
        </p:spPr>
        <p:txBody>
          <a:bodyPr/>
          <a:lstStyle/>
          <a:p>
            <a:r>
              <a:rPr lang="tr-TR" b="1" dirty="0" smtClean="0"/>
              <a:t>KOAH</a:t>
            </a:r>
            <a:endParaRPr lang="tr-TR" b="1" dirty="0"/>
          </a:p>
        </p:txBody>
      </p:sp>
      <p:sp>
        <p:nvSpPr>
          <p:cNvPr id="1048587" name="Alt Başlık 2"/>
          <p:cNvSpPr>
            <a:spLocks noGrp="1"/>
          </p:cNvSpPr>
          <p:nvPr>
            <p:ph type="subTitle" idx="1"/>
          </p:nvPr>
        </p:nvSpPr>
        <p:spPr>
          <a:xfrm>
            <a:off x="1922370" y="3098807"/>
            <a:ext cx="9144000" cy="1655762"/>
          </a:xfrm>
        </p:spPr>
        <p:txBody>
          <a:bodyPr/>
          <a:lstStyle/>
          <a:p>
            <a:r>
              <a:rPr lang="tr-TR" dirty="0"/>
              <a:t>Kronik </a:t>
            </a:r>
            <a:r>
              <a:rPr lang="tr-TR" dirty="0" err="1"/>
              <a:t>Obstrüktif</a:t>
            </a:r>
            <a:r>
              <a:rPr lang="tr-TR" dirty="0"/>
              <a:t> Akciğer Hastalığı</a:t>
            </a:r>
          </a:p>
        </p:txBody>
      </p:sp>
      <p:pic>
        <p:nvPicPr>
          <p:cNvPr id="1026" name="Picture 2" descr="Airway Clearance Therapy for Patients with COPD | 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884" y="4437862"/>
            <a:ext cx="3298825" cy="1649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10" name="Başlık 1"/>
          <p:cNvSpPr>
            <a:spLocks noGrp="1"/>
          </p:cNvSpPr>
          <p:nvPr>
            <p:ph type="title"/>
          </p:nvPr>
        </p:nvSpPr>
        <p:spPr>
          <a:xfrm>
            <a:off x="663153" y="886916"/>
            <a:ext cx="3279909" cy="781010"/>
          </a:xfrm>
        </p:spPr>
        <p:txBody>
          <a:bodyPr>
            <a:normAutofit/>
          </a:bodyPr>
          <a:lstStyle/>
          <a:p>
            <a:r>
              <a:rPr lang="en-US" altLang="tr" b="1" dirty="0" smtClean="0"/>
              <a:t>TIBB</a:t>
            </a:r>
            <a:r>
              <a:rPr lang="tr" altLang="tr" b="1" dirty="0" smtClean="0"/>
              <a:t>İ</a:t>
            </a:r>
            <a:r>
              <a:rPr lang="en-US" altLang="tr" b="1" dirty="0" smtClean="0"/>
              <a:t> </a:t>
            </a:r>
            <a:r>
              <a:rPr lang="tr" altLang="tr" b="1" dirty="0" smtClean="0"/>
              <a:t>Ö</a:t>
            </a:r>
            <a:r>
              <a:rPr lang="en-US" altLang="tr" b="1" dirty="0" smtClean="0"/>
              <a:t>YK</a:t>
            </a:r>
            <a:r>
              <a:rPr lang="tr" altLang="tr" b="1" dirty="0" smtClean="0"/>
              <a:t>Ü</a:t>
            </a:r>
            <a:endParaRPr lang="tr-TR" dirty="0"/>
          </a:p>
        </p:txBody>
      </p:sp>
      <p:sp>
        <p:nvSpPr>
          <p:cNvPr id="1048611" name="İçerik Yer Tutucusu 2"/>
          <p:cNvSpPr>
            <a:spLocks noGrp="1"/>
          </p:cNvSpPr>
          <p:nvPr>
            <p:ph idx="1"/>
          </p:nvPr>
        </p:nvSpPr>
        <p:spPr/>
        <p:txBody>
          <a:bodyPr>
            <a:normAutofit fontScale="58333" lnSpcReduction="20000"/>
          </a:bodyPr>
          <a:lstStyle/>
          <a:p>
            <a:pPr marL="0" indent="0">
              <a:buNone/>
            </a:pPr>
            <a:r>
              <a:rPr lang="tr-TR" b="1" dirty="0" smtClean="0"/>
              <a:t>KOAH </a:t>
            </a:r>
            <a:r>
              <a:rPr lang="tr-TR" b="1" dirty="0"/>
              <a:t>hastası olduğu bilinen veya bundan şüphelenilen yeni bir hastanın ayrıntılı tıbbi öyküsü şunları içermelidir:</a:t>
            </a:r>
          </a:p>
          <a:p>
            <a:pPr lvl="0" fontAlgn="base"/>
            <a:r>
              <a:rPr lang="tr-TR" dirty="0"/>
              <a:t>Hastanın sigara içme ve çevresel </a:t>
            </a:r>
            <a:r>
              <a:rPr lang="tr-TR" dirty="0" err="1"/>
              <a:t>maruziyetler</a:t>
            </a:r>
            <a:r>
              <a:rPr lang="tr-TR" dirty="0"/>
              <a:t> (ev/dış mekan) gibi risk faktörlerine maruz kalması.</a:t>
            </a:r>
          </a:p>
          <a:p>
            <a:pPr lvl="0" fontAlgn="base"/>
            <a:r>
              <a:rPr lang="tr-TR" dirty="0"/>
              <a:t>Erken yaşam olayları (</a:t>
            </a:r>
            <a:r>
              <a:rPr lang="tr-TR" dirty="0" err="1"/>
              <a:t>prematürite</a:t>
            </a:r>
            <a:r>
              <a:rPr lang="tr-TR" dirty="0"/>
              <a:t>, düşük doğum ağırlığı, hamilelik sırasında annenin sigara içmesi, bebeklik döneminde pasif sigara içimine maruz kalma), astım, alerji, sinüzit veya nazal polipler dahil olmak üzere geçmiş tıbbi öykü; çocukluk çağında solunum yolu enfeksiyonları; HIV; tüberküloz.</a:t>
            </a:r>
          </a:p>
          <a:p>
            <a:pPr lvl="0" fontAlgn="base"/>
            <a:r>
              <a:rPr lang="tr-TR" dirty="0"/>
              <a:t>Ailede KOAH veya diğer kronik solunum yolu hastalığı öyküsü.</a:t>
            </a:r>
          </a:p>
          <a:p>
            <a:pPr lvl="0" fontAlgn="base"/>
            <a:r>
              <a:rPr lang="tr-TR" dirty="0"/>
              <a:t>Semptom gelişim şekli: KOAH tipik olarak yetişkinlikte gelişir ve hastaların çoğu tıbbi yardım aramadan önce artan nefes darlığının, daha sık veya uzun süren “kış soğuk algınlığının” ve birkaç yıl boyunca bazı sosyal kısıtlamaların bilincindedir.</a:t>
            </a:r>
          </a:p>
          <a:p>
            <a:pPr lvl="0" fontAlgn="base"/>
            <a:r>
              <a:rPr lang="tr-TR" dirty="0"/>
              <a:t>Solunum bozukluğu nedeniyle alevlenme öyküsü veya daha önce hastaneye yatış öyküsü. </a:t>
            </a:r>
          </a:p>
          <a:p>
            <a:pPr lvl="0" fontAlgn="base"/>
            <a:r>
              <a:rPr lang="tr-TR" dirty="0"/>
              <a:t>Kalp hastalığı, osteoporoz, kas-iskelet sistemi bozuklukları, </a:t>
            </a:r>
            <a:r>
              <a:rPr lang="tr-TR" dirty="0" err="1"/>
              <a:t>anksiyete</a:t>
            </a:r>
            <a:r>
              <a:rPr lang="tr-TR" dirty="0"/>
              <a:t> ve depresyon gibi </a:t>
            </a:r>
            <a:r>
              <a:rPr lang="tr-TR" dirty="0" err="1"/>
              <a:t>komorbiditelerin</a:t>
            </a:r>
            <a:r>
              <a:rPr lang="tr-TR" dirty="0"/>
              <a:t> ve aktivite kısıtlamasına da katkıda bulunabilecek </a:t>
            </a:r>
            <a:r>
              <a:rPr lang="tr-TR" dirty="0" err="1"/>
              <a:t>malignitelerin</a:t>
            </a:r>
            <a:r>
              <a:rPr lang="tr-TR" dirty="0"/>
              <a:t> varlığı.</a:t>
            </a:r>
          </a:p>
          <a:p>
            <a:pPr lvl="0" fontAlgn="base"/>
            <a:r>
              <a:rPr lang="tr-TR" dirty="0"/>
              <a:t>Aktivitenin kısıtlanması, işe gidememe ve ekonomik etki, aile rutinleri, depresyon veya </a:t>
            </a:r>
            <a:r>
              <a:rPr lang="tr-TR" dirty="0" err="1"/>
              <a:t>anksiyete</a:t>
            </a:r>
            <a:r>
              <a:rPr lang="tr-TR" dirty="0"/>
              <a:t> duyguları, refah ve cinsel aktivite üzerindeki etki dahil olmak üzere hastalığın hastanın yaşamı üzerindeki etkisi.</a:t>
            </a:r>
          </a:p>
          <a:p>
            <a:pPr lvl="0" fontAlgn="base"/>
            <a:r>
              <a:rPr lang="tr-TR" dirty="0"/>
              <a:t>Hastaya sunulan sosyal ve aile desteği.</a:t>
            </a:r>
          </a:p>
          <a:p>
            <a:pPr lvl="0" fontAlgn="base"/>
            <a:r>
              <a:rPr lang="tr-TR" dirty="0"/>
              <a:t>Sigarayı bırakma başta olmak üzere risk faktörlerini azaltma olanakları.</a:t>
            </a:r>
          </a:p>
          <a:p>
            <a:pPr marL="0" indent="0">
              <a:buNone/>
            </a:pPr>
            <a:endParaRPr lang="tr-TR" sz="24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Unvan 1"/>
          <p:cNvSpPr>
            <a:spLocks noGrp="1"/>
          </p:cNvSpPr>
          <p:nvPr>
            <p:ph type="title"/>
          </p:nvPr>
        </p:nvSpPr>
        <p:spPr/>
        <p:txBody>
          <a:bodyPr/>
          <a:lstStyle/>
          <a:p>
            <a:r>
              <a:rPr lang="tr-TR" b="1" dirty="0" smtClean="0"/>
              <a:t>FM</a:t>
            </a:r>
            <a:endParaRPr lang="tr-TR" b="1" dirty="0"/>
          </a:p>
        </p:txBody>
      </p:sp>
      <p:sp>
        <p:nvSpPr>
          <p:cNvPr id="1048613" name="İçerik Yer Tutucusu 2"/>
          <p:cNvSpPr>
            <a:spLocks noGrp="1"/>
          </p:cNvSpPr>
          <p:nvPr>
            <p:ph idx="1"/>
          </p:nvPr>
        </p:nvSpPr>
        <p:spPr/>
        <p:txBody>
          <a:bodyPr/>
          <a:lstStyle/>
          <a:p>
            <a:r>
              <a:rPr lang="tr-TR" dirty="0" err="1"/>
              <a:t>KOAH’ta</a:t>
            </a:r>
            <a:r>
              <a:rPr lang="tr-TR" dirty="0"/>
              <a:t> nadiren tanısaldır. Hava akımı obstrüksiyonunun fiziksel belirtileri genellikle akciğer fonksiyonunda anlamlı bir bozulma oluşana kadar mevcut değildir. </a:t>
            </a:r>
            <a:r>
              <a:rPr lang="tr-TR" dirty="0" err="1"/>
              <a:t>KOAH’ta</a:t>
            </a:r>
            <a:r>
              <a:rPr lang="tr-TR" dirty="0"/>
              <a:t> akciğerde </a:t>
            </a:r>
            <a:r>
              <a:rPr lang="tr-TR" dirty="0" err="1"/>
              <a:t>hiperinflasyon</a:t>
            </a:r>
            <a:r>
              <a:rPr lang="tr-TR" dirty="0"/>
              <a:t>, </a:t>
            </a:r>
            <a:r>
              <a:rPr lang="tr-TR" dirty="0" err="1"/>
              <a:t>siyanoz</a:t>
            </a:r>
            <a:r>
              <a:rPr lang="tr-TR" dirty="0"/>
              <a:t> gibi fiziksel belirtiler mevcut olabilir, ancak bunların yokluğu tanıyı dışlamaz.</a:t>
            </a:r>
          </a:p>
          <a:p>
            <a:endParaRPr lang="tr-TR" dirty="0"/>
          </a:p>
        </p:txBody>
      </p:sp>
      <p:sp>
        <p:nvSpPr>
          <p:cNvPr id="1048614" name="Altbilgi Yer Tutucusu 3"/>
          <p:cNvSpPr>
            <a:spLocks noGrp="1"/>
          </p:cNvSpPr>
          <p:nvPr>
            <p:ph type="ftr" sz="quarter" idx="11"/>
          </p:nvPr>
        </p:nvSpPr>
        <p:spPr/>
        <p:txBody>
          <a:bodyPr/>
          <a:lstStyle/>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15" name="İçerik Yer Tutucusu 2"/>
          <p:cNvSpPr>
            <a:spLocks noGrp="1"/>
          </p:cNvSpPr>
          <p:nvPr>
            <p:ph idx="1"/>
          </p:nvPr>
        </p:nvSpPr>
        <p:spPr>
          <a:xfrm>
            <a:off x="1068818" y="2069520"/>
            <a:ext cx="9603275" cy="3965519"/>
          </a:xfrm>
        </p:spPr>
        <p:txBody>
          <a:bodyPr>
            <a:normAutofit lnSpcReduction="10000"/>
          </a:bodyPr>
          <a:lstStyle/>
          <a:p>
            <a:pPr>
              <a:spcBef>
                <a:spcPts val="1800"/>
              </a:spcBef>
            </a:pPr>
            <a:r>
              <a:rPr lang="tr-TR" dirty="0" err="1"/>
              <a:t>Dispnesi</a:t>
            </a:r>
            <a:r>
              <a:rPr lang="tr-TR" dirty="0"/>
              <a:t>, kronik öksürüğü veya balgam üretimi olan ve hastalık için risk faktörlerine maruz kalma öyküsü olan her hastada KOAH tanısı düşünülmelidir </a:t>
            </a:r>
            <a:endParaRPr lang="tr-TR" dirty="0" smtClean="0"/>
          </a:p>
          <a:p>
            <a:pPr>
              <a:spcBef>
                <a:spcPts val="1800"/>
              </a:spcBef>
            </a:pPr>
            <a:r>
              <a:rPr lang="tr-TR" dirty="0" smtClean="0"/>
              <a:t>KOAH </a:t>
            </a:r>
            <a:r>
              <a:rPr lang="tr-TR" dirty="0"/>
              <a:t>tanısını koymak için </a:t>
            </a:r>
            <a:r>
              <a:rPr lang="tr-TR" dirty="0" err="1"/>
              <a:t>bronkodilatör</a:t>
            </a:r>
            <a:r>
              <a:rPr lang="tr-TR" dirty="0"/>
              <a:t> sonrası </a:t>
            </a:r>
            <a:r>
              <a:rPr lang="tr-TR" b="1" dirty="0" smtClean="0"/>
              <a:t>FEV1/FVC&lt;0.7 </a:t>
            </a:r>
            <a:r>
              <a:rPr lang="tr-TR" dirty="0"/>
              <a:t>varlığını gösteren zorlu </a:t>
            </a:r>
            <a:r>
              <a:rPr lang="tr-TR" b="1" dirty="0" err="1"/>
              <a:t>spirometri</a:t>
            </a:r>
            <a:r>
              <a:rPr lang="tr-TR" b="1" dirty="0"/>
              <a:t> </a:t>
            </a:r>
            <a:r>
              <a:rPr lang="tr-TR" dirty="0"/>
              <a:t>zorunludur</a:t>
            </a:r>
            <a:r>
              <a:rPr lang="tr-TR" dirty="0" smtClean="0"/>
              <a:t>.</a:t>
            </a:r>
          </a:p>
          <a:p>
            <a:r>
              <a:rPr lang="tr-TR" dirty="0" smtClean="0"/>
              <a:t>Akciğer </a:t>
            </a:r>
            <a:r>
              <a:rPr lang="tr-TR" dirty="0" err="1"/>
              <a:t>grafisi</a:t>
            </a:r>
            <a:r>
              <a:rPr lang="tr-TR" dirty="0"/>
              <a:t> </a:t>
            </a:r>
            <a:r>
              <a:rPr lang="tr-TR" dirty="0" smtClean="0"/>
              <a:t>, bilgisayarlı </a:t>
            </a:r>
            <a:r>
              <a:rPr lang="tr-TR" dirty="0"/>
              <a:t>tomografi (BT),  </a:t>
            </a:r>
            <a:r>
              <a:rPr lang="tr-TR" dirty="0" err="1"/>
              <a:t>KOAH’ta</a:t>
            </a:r>
            <a:r>
              <a:rPr lang="tr-TR" dirty="0"/>
              <a:t> tanı koymak için yararlı değildir, ancak alternatif tanıları dışlamak ve eşlik eden solunum (</a:t>
            </a:r>
            <a:r>
              <a:rPr lang="tr-TR" dirty="0" err="1"/>
              <a:t>pulmoner</a:t>
            </a:r>
            <a:r>
              <a:rPr lang="tr-TR" dirty="0"/>
              <a:t> </a:t>
            </a:r>
            <a:r>
              <a:rPr lang="tr-TR" dirty="0" err="1"/>
              <a:t>fibrozis</a:t>
            </a:r>
            <a:r>
              <a:rPr lang="tr-TR" dirty="0"/>
              <a:t>, </a:t>
            </a:r>
            <a:r>
              <a:rPr lang="tr-TR" dirty="0" err="1"/>
              <a:t>bronşektazi</a:t>
            </a:r>
            <a:r>
              <a:rPr lang="tr-TR" dirty="0"/>
              <a:t>, </a:t>
            </a:r>
            <a:r>
              <a:rPr lang="tr-TR" dirty="0" err="1"/>
              <a:t>plevral</a:t>
            </a:r>
            <a:r>
              <a:rPr lang="tr-TR" dirty="0"/>
              <a:t> hastalıklar), iskelet </a:t>
            </a:r>
            <a:r>
              <a:rPr lang="tr-TR" dirty="0" smtClean="0"/>
              <a:t>hastalıkları </a:t>
            </a:r>
            <a:r>
              <a:rPr lang="tr-TR" dirty="0"/>
              <a:t>gibi önemli </a:t>
            </a:r>
            <a:r>
              <a:rPr lang="tr-TR" dirty="0" err="1"/>
              <a:t>komorbiditelerin</a:t>
            </a:r>
            <a:r>
              <a:rPr lang="tr-TR" dirty="0"/>
              <a:t> varlığını belirlemek açısından değerlidir. </a:t>
            </a:r>
          </a:p>
          <a:p>
            <a:pPr>
              <a:spcBef>
                <a:spcPts val="1800"/>
              </a:spcBef>
            </a:pPr>
            <a:endParaRPr lang="tr-TR" sz="2400" b="0" i="0" dirty="0">
              <a:solidFill>
                <a:schemeClr val="tx1">
                  <a:lumMod val="95000"/>
                  <a:lumOff val="5000"/>
                </a:schemeClr>
              </a:solidFill>
              <a:effectLst/>
              <a:latin typeface="+mj-lt"/>
            </a:endParaRPr>
          </a:p>
          <a:p>
            <a:endParaRPr lang="tr-TR" sz="2400" dirty="0">
              <a:solidFill>
                <a:schemeClr val="tx1">
                  <a:lumMod val="95000"/>
                  <a:lumOff val="5000"/>
                </a:schemeClr>
              </a:solidFill>
              <a:latin typeface="+mj-lt"/>
            </a:endParaRPr>
          </a:p>
        </p:txBody>
      </p:sp>
      <p:sp>
        <p:nvSpPr>
          <p:cNvPr id="1048616" name="Başlık 1"/>
          <p:cNvSpPr txBox="1"/>
          <p:nvPr/>
        </p:nvSpPr>
        <p:spPr>
          <a:xfrm>
            <a:off x="1068817" y="840417"/>
            <a:ext cx="9603275" cy="10492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tr-TR" sz="5400" b="1" dirty="0" smtClean="0"/>
              <a:t>Tanı</a:t>
            </a:r>
            <a:r>
              <a:rPr lang="tr-TR" sz="3600" dirty="0"/>
              <a:t/>
            </a:r>
            <a:br>
              <a:rPr lang="tr-TR" sz="3600" dirty="0"/>
            </a:br>
            <a:r>
              <a:rPr lang="tr-TR" sz="3600" dirty="0"/>
              <a:t/>
            </a:r>
            <a:br>
              <a:rPr lang="tr-TR" sz="3600" dirty="0"/>
            </a:br>
            <a:endParaRPr lang="tr-TR" sz="36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4152"/>
            <a:ext cx="10515600" cy="1325563"/>
          </a:xfrm>
        </p:spPr>
        <p:txBody>
          <a:bodyPr>
            <a:normAutofit fontScale="90000"/>
          </a:bodyPr>
          <a:lstStyle/>
          <a:p>
            <a:r>
              <a:rPr lang="tr-TR" b="1" dirty="0" smtClean="0">
                <a:solidFill>
                  <a:prstClr val="black">
                    <a:lumMod val="75000"/>
                    <a:lumOff val="25000"/>
                  </a:prstClr>
                </a:solidFill>
                <a:latin typeface="Calibri" panose="020F0502020204030204"/>
              </a:rPr>
              <a:t/>
            </a:r>
            <a:br>
              <a:rPr lang="tr-TR" b="1" dirty="0" smtClean="0">
                <a:solidFill>
                  <a:prstClr val="black">
                    <a:lumMod val="75000"/>
                    <a:lumOff val="25000"/>
                  </a:prstClr>
                </a:solidFill>
                <a:latin typeface="Calibri" panose="020F0502020204030204"/>
              </a:rPr>
            </a:br>
            <a:r>
              <a:rPr lang="en-US" b="1" dirty="0" err="1" smtClean="0">
                <a:solidFill>
                  <a:prstClr val="black">
                    <a:lumMod val="75000"/>
                    <a:lumOff val="25000"/>
                  </a:prstClr>
                </a:solidFill>
                <a:latin typeface="Calibri" panose="020F0502020204030204"/>
              </a:rPr>
              <a:t>Spirometrik</a:t>
            </a:r>
            <a:r>
              <a:rPr lang="en-US" b="1" dirty="0" smtClean="0">
                <a:solidFill>
                  <a:prstClr val="black">
                    <a:lumMod val="75000"/>
                    <a:lumOff val="25000"/>
                  </a:prstClr>
                </a:solidFill>
                <a:latin typeface="Calibri" panose="020F0502020204030204"/>
              </a:rPr>
              <a:t> </a:t>
            </a:r>
            <a:r>
              <a:rPr lang="en-US" b="1" dirty="0" err="1">
                <a:solidFill>
                  <a:prstClr val="black">
                    <a:lumMod val="75000"/>
                    <a:lumOff val="25000"/>
                  </a:prstClr>
                </a:solidFill>
                <a:latin typeface="Calibri" panose="020F0502020204030204"/>
              </a:rPr>
              <a:t>Değerlendirme</a:t>
            </a:r>
            <a:r>
              <a:rPr lang="tr-TR" b="1" dirty="0">
                <a:solidFill>
                  <a:prstClr val="black">
                    <a:lumMod val="75000"/>
                    <a:lumOff val="25000"/>
                  </a:prstClr>
                </a:solidFill>
                <a:latin typeface="Calibri" panose="020F0502020204030204"/>
              </a:rPr>
              <a:t>sine Göre Tanı ve Sevk </a:t>
            </a:r>
            <a:br>
              <a:rPr lang="tr-TR" b="1" dirty="0">
                <a:solidFill>
                  <a:prstClr val="black">
                    <a:lumMod val="75000"/>
                    <a:lumOff val="25000"/>
                  </a:prstClr>
                </a:solidFill>
                <a:latin typeface="Calibri" panose="020F0502020204030204"/>
              </a:rPr>
            </a:br>
            <a:endParaRPr lang="tr-TR" dirty="0"/>
          </a:p>
        </p:txBody>
      </p:sp>
      <p:sp>
        <p:nvSpPr>
          <p:cNvPr id="4" name="Altbilgi Yer Tutucusu 3"/>
          <p:cNvSpPr>
            <a:spLocks noGrp="1"/>
          </p:cNvSpPr>
          <p:nvPr>
            <p:ph type="ftr" sz="quarter" idx="11"/>
          </p:nvPr>
        </p:nvSpPr>
        <p:spPr/>
        <p:txBody>
          <a:bodyPr/>
          <a:lstStyle/>
          <a:p>
            <a:endParaRPr lang="tr-TR" dirty="0"/>
          </a:p>
        </p:txBody>
      </p:sp>
      <p:pic>
        <p:nvPicPr>
          <p:cNvPr id="5" name="Picture 3">
            <a:extLst>
              <a:ext uri="{FF2B5EF4-FFF2-40B4-BE49-F238E27FC236}">
                <a16:creationId xmlns:a16="http://schemas.microsoft.com/office/drawing/2014/main" id="{6727A7F3-8141-448F-BFD4-D34208AC03E1}"/>
              </a:ext>
            </a:extLst>
          </p:cNvPr>
          <p:cNvPicPr>
            <a:picLocks noGrp="1" noChangeAspect="1"/>
          </p:cNvPicPr>
          <p:nvPr>
            <p:ph idx="1"/>
          </p:nvPr>
        </p:nvPicPr>
        <p:blipFill rotWithShape="1">
          <a:blip r:embed="rId2"/>
          <a:srcRect l="3892" t="3740" r="3931" b="3435"/>
          <a:stretch/>
        </p:blipFill>
        <p:spPr>
          <a:xfrm>
            <a:off x="3095360" y="2070628"/>
            <a:ext cx="6479876" cy="3872972"/>
          </a:xfrm>
          <a:prstGeom prst="rect">
            <a:avLst/>
          </a:prstGeom>
        </p:spPr>
      </p:pic>
    </p:spTree>
    <p:extLst>
      <p:ext uri="{BB962C8B-B14F-4D97-AF65-F5344CB8AC3E}">
        <p14:creationId xmlns:p14="http://schemas.microsoft.com/office/powerpoint/2010/main" val="2184101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Unvan 1"/>
          <p:cNvSpPr>
            <a:spLocks noGrp="1"/>
          </p:cNvSpPr>
          <p:nvPr>
            <p:ph type="title"/>
          </p:nvPr>
        </p:nvSpPr>
        <p:spPr/>
        <p:txBody>
          <a:bodyPr/>
          <a:lstStyle/>
          <a:p>
            <a:r>
              <a:rPr lang="tr-TR" b="1" dirty="0" smtClean="0"/>
              <a:t>AYIRICI TANILAR</a:t>
            </a:r>
            <a:endParaRPr lang="tr-TR" b="1" dirty="0"/>
          </a:p>
        </p:txBody>
      </p:sp>
      <p:pic>
        <p:nvPicPr>
          <p:cNvPr id="2097152" name="İçerik Yer Tutucusu 4"/>
          <p:cNvPicPr>
            <a:picLocks noGrp="1"/>
          </p:cNvPicPr>
          <p:nvPr>
            <p:ph idx="1"/>
          </p:nvPr>
        </p:nvPicPr>
        <p:blipFill rotWithShape="1">
          <a:blip r:embed="rId2"/>
          <a:srcRect l="26323" t="13169" r="35714" b="8759"/>
          <a:stretch>
            <a:fillRect/>
          </a:stretch>
        </p:blipFill>
        <p:spPr bwMode="auto">
          <a:xfrm>
            <a:off x="3429000" y="1311965"/>
            <a:ext cx="4999383" cy="5396947"/>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Unvan 1"/>
          <p:cNvSpPr>
            <a:spLocks noGrp="1"/>
          </p:cNvSpPr>
          <p:nvPr>
            <p:ph type="title"/>
          </p:nvPr>
        </p:nvSpPr>
        <p:spPr>
          <a:xfrm>
            <a:off x="838200" y="753052"/>
            <a:ext cx="10515600" cy="1260475"/>
          </a:xfrm>
        </p:spPr>
        <p:txBody>
          <a:bodyPr>
            <a:normAutofit fontScale="90000"/>
          </a:bodyPr>
          <a:lstStyle/>
          <a:p>
            <a:r>
              <a:rPr lang="tr-TR" b="1" dirty="0" smtClean="0"/>
              <a:t>İLK DEĞERLENDİRME</a:t>
            </a:r>
            <a:r>
              <a:rPr lang="tr-TR" dirty="0"/>
              <a:t/>
            </a:r>
            <a:br>
              <a:rPr lang="tr-TR" dirty="0"/>
            </a:br>
            <a:endParaRPr lang="tr-TR" dirty="0"/>
          </a:p>
        </p:txBody>
      </p:sp>
      <p:sp>
        <p:nvSpPr>
          <p:cNvPr id="1048622" name="İçerik Yer Tutucusu 2"/>
          <p:cNvSpPr>
            <a:spLocks noGrp="1"/>
          </p:cNvSpPr>
          <p:nvPr>
            <p:ph idx="1"/>
          </p:nvPr>
        </p:nvSpPr>
        <p:spPr/>
        <p:txBody>
          <a:bodyPr/>
          <a:lstStyle/>
          <a:p>
            <a:pPr marL="0" indent="0">
              <a:buNone/>
            </a:pPr>
            <a:r>
              <a:rPr lang="tr-TR" dirty="0"/>
              <a:t>KOAH tanısı </a:t>
            </a:r>
            <a:r>
              <a:rPr lang="tr-TR" dirty="0" err="1"/>
              <a:t>spirometri</a:t>
            </a:r>
            <a:r>
              <a:rPr lang="tr-TR" dirty="0"/>
              <a:t> ile doğrulandıktan sonra tedaviye rehberlik etmek amacıyla KOAH değerlendirmesi aşağıdaki beş temel hususun belirlenmesine odaklanmalıdır:</a:t>
            </a:r>
          </a:p>
          <a:p>
            <a:pPr lvl="0" fontAlgn="base"/>
            <a:r>
              <a:rPr lang="tr-TR" dirty="0"/>
              <a:t>Hava </a:t>
            </a:r>
            <a:r>
              <a:rPr lang="tr-TR" dirty="0" smtClean="0"/>
              <a:t>akımı kısıtlılığının </a:t>
            </a:r>
            <a:r>
              <a:rPr lang="tr-TR" dirty="0"/>
              <a:t>şiddeti</a:t>
            </a:r>
          </a:p>
          <a:p>
            <a:pPr lvl="0" fontAlgn="base"/>
            <a:r>
              <a:rPr lang="tr-TR" dirty="0"/>
              <a:t>Mevcut semptomların </a:t>
            </a:r>
            <a:r>
              <a:rPr lang="tr-TR" dirty="0" smtClean="0"/>
              <a:t>şekli </a:t>
            </a:r>
            <a:r>
              <a:rPr lang="tr-TR" dirty="0"/>
              <a:t>ve büyüklüğü</a:t>
            </a:r>
          </a:p>
          <a:p>
            <a:pPr lvl="0" fontAlgn="base"/>
            <a:r>
              <a:rPr lang="tr-TR" dirty="0"/>
              <a:t>Daha önce orta ve şiddetli alevlenme öyküsü</a:t>
            </a:r>
          </a:p>
          <a:p>
            <a:pPr lvl="0" fontAlgn="base"/>
            <a:r>
              <a:rPr lang="tr-TR" dirty="0"/>
              <a:t>Kan </a:t>
            </a:r>
            <a:r>
              <a:rPr lang="tr-TR" dirty="0" err="1"/>
              <a:t>eozinofil</a:t>
            </a:r>
            <a:r>
              <a:rPr lang="tr-TR" dirty="0"/>
              <a:t> sayısı</a:t>
            </a:r>
          </a:p>
          <a:p>
            <a:pPr lvl="0" fontAlgn="base"/>
            <a:r>
              <a:rPr lang="tr-TR" dirty="0"/>
              <a:t>Diğer hastalıkların varlığı ve türü (</a:t>
            </a:r>
            <a:r>
              <a:rPr lang="tr-TR" dirty="0" err="1"/>
              <a:t>multimorbiditeler</a:t>
            </a:r>
            <a:r>
              <a:rPr lang="tr-TR" dirty="0"/>
              <a:t>)</a:t>
            </a:r>
          </a:p>
          <a:p>
            <a:endParaRPr lang="tr-TR" dirty="0"/>
          </a:p>
        </p:txBody>
      </p:sp>
      <p:sp>
        <p:nvSpPr>
          <p:cNvPr id="1048623" name="Altbilgi Yer Tutucusu 3"/>
          <p:cNvSpPr>
            <a:spLocks noGrp="1"/>
          </p:cNvSpPr>
          <p:nvPr>
            <p:ph type="ftr" sz="quarter" idx="11"/>
          </p:nvPr>
        </p:nvSpPr>
        <p:spPr/>
        <p:txBody>
          <a:bodyPr/>
          <a:lstStyle/>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Unvan 1"/>
          <p:cNvSpPr>
            <a:spLocks noGrp="1"/>
          </p:cNvSpPr>
          <p:nvPr>
            <p:ph type="title"/>
          </p:nvPr>
        </p:nvSpPr>
        <p:spPr/>
        <p:txBody>
          <a:bodyPr>
            <a:normAutofit fontScale="90000"/>
          </a:bodyPr>
          <a:lstStyle/>
          <a:p>
            <a:r>
              <a:rPr lang="tr-TR" dirty="0" smtClean="0"/>
              <a:t/>
            </a:r>
            <a:br>
              <a:rPr lang="tr-TR" dirty="0" smtClean="0"/>
            </a:br>
            <a:r>
              <a:rPr lang="tr-TR" b="1" dirty="0" smtClean="0"/>
              <a:t>Hava </a:t>
            </a:r>
            <a:r>
              <a:rPr lang="tr-TR" b="1" dirty="0"/>
              <a:t>Akımı Kısıtlılığının Şiddetinin </a:t>
            </a:r>
            <a:r>
              <a:rPr lang="tr-TR" b="1" dirty="0" smtClean="0"/>
              <a:t>Değerlendirilmesi</a:t>
            </a:r>
            <a:r>
              <a:rPr lang="tr-TR" dirty="0"/>
              <a:t/>
            </a:r>
            <a:br>
              <a:rPr lang="tr-TR" dirty="0"/>
            </a:br>
            <a:endParaRPr lang="tr-TR" dirty="0"/>
          </a:p>
        </p:txBody>
      </p:sp>
      <p:sp>
        <p:nvSpPr>
          <p:cNvPr id="1048625" name="İçerik Yer Tutucusu 2"/>
          <p:cNvSpPr>
            <a:spLocks noGrp="1"/>
          </p:cNvSpPr>
          <p:nvPr>
            <p:ph idx="1"/>
          </p:nvPr>
        </p:nvSpPr>
        <p:spPr/>
        <p:txBody>
          <a:bodyPr/>
          <a:lstStyle/>
          <a:p>
            <a:r>
              <a:rPr lang="tr-TR" dirty="0"/>
              <a:t>FEV1/FVC oranının &lt; 0,7 olması durumunda, </a:t>
            </a:r>
            <a:r>
              <a:rPr lang="tr-TR" dirty="0" err="1"/>
              <a:t>KOAH’ta</a:t>
            </a:r>
            <a:r>
              <a:rPr lang="tr-TR" dirty="0"/>
              <a:t> hava akımı kısıtlama şiddetinin değerlendirilmesi </a:t>
            </a:r>
            <a:r>
              <a:rPr lang="tr-TR" dirty="0" err="1"/>
              <a:t>bronkodilatör</a:t>
            </a:r>
            <a:r>
              <a:rPr lang="tr-TR" dirty="0"/>
              <a:t> sonrası FEV1 değerine (% referans) dayanmaktadır.</a:t>
            </a:r>
          </a:p>
          <a:p>
            <a:endParaRPr lang="tr-TR" dirty="0"/>
          </a:p>
        </p:txBody>
      </p:sp>
      <p:pic>
        <p:nvPicPr>
          <p:cNvPr id="2097153" name="Resim 4" descr="https://acilci.net/wp-content/uploads/2022/02/resim-14.png"/>
          <p:cNvPicPr>
            <a:picLocks/>
          </p:cNvPicPr>
          <p:nvPr/>
        </p:nvPicPr>
        <p:blipFill>
          <a:blip r:embed="rId2"/>
          <a:srcRect/>
          <a:stretch>
            <a:fillRect/>
          </a:stretch>
        </p:blipFill>
        <p:spPr bwMode="auto">
          <a:xfrm>
            <a:off x="2917465" y="3281334"/>
            <a:ext cx="6743369" cy="228457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Unvan 1"/>
          <p:cNvSpPr>
            <a:spLocks noGrp="1"/>
          </p:cNvSpPr>
          <p:nvPr>
            <p:ph type="title"/>
          </p:nvPr>
        </p:nvSpPr>
        <p:spPr/>
        <p:txBody>
          <a:bodyPr/>
          <a:lstStyle/>
          <a:p>
            <a:r>
              <a:rPr lang="tr-TR" b="1" dirty="0"/>
              <a:t>Mevcut </a:t>
            </a:r>
            <a:r>
              <a:rPr lang="tr-TR" b="1" dirty="0" smtClean="0"/>
              <a:t>Semptomların </a:t>
            </a:r>
            <a:r>
              <a:rPr lang="tr-TR" b="1" dirty="0"/>
              <a:t>D</a:t>
            </a:r>
            <a:r>
              <a:rPr lang="tr-TR" b="1" dirty="0" smtClean="0"/>
              <a:t>eğerlendirilmesi</a:t>
            </a:r>
            <a:endParaRPr lang="tr-TR" b="1" dirty="0"/>
          </a:p>
        </p:txBody>
      </p:sp>
      <p:sp>
        <p:nvSpPr>
          <p:cNvPr id="1048627" name="İçerik Yer Tutucusu 2"/>
          <p:cNvSpPr>
            <a:spLocks noGrp="1"/>
          </p:cNvSpPr>
          <p:nvPr>
            <p:ph idx="1"/>
          </p:nvPr>
        </p:nvSpPr>
        <p:spPr/>
        <p:txBody>
          <a:bodyPr/>
          <a:lstStyle/>
          <a:p>
            <a:r>
              <a:rPr lang="tr-TR" dirty="0"/>
              <a:t>Hava akımı obstrüksiyonunun ciddiyeti ile hastanın yaşadığı semptomlar arasında yalnızca zayıf bir korelasyon olduğundan, doğrulanmış anketler kullanılarak değerlendirilmesi gereklidir</a:t>
            </a:r>
            <a:r>
              <a:rPr lang="tr-TR" dirty="0" smtClean="0"/>
              <a:t>.</a:t>
            </a:r>
            <a:endParaRPr lang="tr-TR" dirty="0"/>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Unvan 1"/>
          <p:cNvSpPr>
            <a:spLocks noGrp="1"/>
          </p:cNvSpPr>
          <p:nvPr>
            <p:ph type="title"/>
          </p:nvPr>
        </p:nvSpPr>
        <p:spPr/>
        <p:txBody>
          <a:bodyPr/>
          <a:lstStyle/>
          <a:p>
            <a:endParaRPr lang="tr-TR"/>
          </a:p>
        </p:txBody>
      </p:sp>
      <p:sp>
        <p:nvSpPr>
          <p:cNvPr id="1048629" name="İçerik Yer Tutucusu 2"/>
          <p:cNvSpPr>
            <a:spLocks noGrp="1"/>
          </p:cNvSpPr>
          <p:nvPr>
            <p:ph idx="1"/>
          </p:nvPr>
        </p:nvSpPr>
        <p:spPr>
          <a:xfrm>
            <a:off x="838200" y="1209398"/>
            <a:ext cx="10515600" cy="4351338"/>
          </a:xfrm>
        </p:spPr>
        <p:txBody>
          <a:bodyPr/>
          <a:lstStyle/>
          <a:p>
            <a:r>
              <a:rPr lang="tr-TR" b="1" dirty="0" err="1"/>
              <a:t>Dispne</a:t>
            </a:r>
            <a:r>
              <a:rPr lang="tr-TR" b="1" dirty="0"/>
              <a:t> anketi: Değiştirilmiş Tıbbi Araştırma Konseyi (</a:t>
            </a:r>
            <a:r>
              <a:rPr lang="tr-TR" b="1" dirty="0" err="1"/>
              <a:t>mMRC</a:t>
            </a:r>
            <a:r>
              <a:rPr lang="tr-TR" b="1" dirty="0"/>
              <a:t>) </a:t>
            </a:r>
            <a:r>
              <a:rPr lang="tr-TR" b="1" dirty="0" err="1"/>
              <a:t>dispne</a:t>
            </a:r>
            <a:r>
              <a:rPr lang="tr-TR" b="1" dirty="0"/>
              <a:t> ölçeği</a:t>
            </a:r>
            <a:endParaRPr lang="tr-TR" dirty="0"/>
          </a:p>
          <a:p>
            <a:r>
              <a:rPr lang="tr-TR" dirty="0" err="1"/>
              <a:t>mMRC</a:t>
            </a:r>
            <a:r>
              <a:rPr lang="tr-TR" dirty="0"/>
              <a:t> ölçeği, nefes darlığını ölçmek için geliştirilen ilk ankettir. </a:t>
            </a:r>
            <a:r>
              <a:rPr lang="tr-TR" dirty="0" err="1"/>
              <a:t>Mortalitenin</a:t>
            </a:r>
            <a:r>
              <a:rPr lang="tr-TR" dirty="0"/>
              <a:t> </a:t>
            </a:r>
            <a:r>
              <a:rPr lang="tr-TR" dirty="0" err="1"/>
              <a:t>prognostik</a:t>
            </a:r>
            <a:r>
              <a:rPr lang="tr-TR" dirty="0"/>
              <a:t> göstergesi olarak kullanılabilir.</a:t>
            </a:r>
          </a:p>
          <a:p>
            <a:endParaRPr lang="tr-TR" dirty="0"/>
          </a:p>
        </p:txBody>
      </p:sp>
      <p:sp>
        <p:nvSpPr>
          <p:cNvPr id="1048630" name="Altbilgi Yer Tutucusu 3"/>
          <p:cNvSpPr>
            <a:spLocks noGrp="1"/>
          </p:cNvSpPr>
          <p:nvPr>
            <p:ph type="ftr" sz="quarter" idx="11"/>
          </p:nvPr>
        </p:nvSpPr>
        <p:spPr/>
        <p:txBody>
          <a:bodyPr/>
          <a:lstStyle/>
          <a:p>
            <a:endParaRPr lang="tr-TR" dirty="0"/>
          </a:p>
        </p:txBody>
      </p:sp>
      <p:pic>
        <p:nvPicPr>
          <p:cNvPr id="2097154" name="Resim 4" descr="https://acilci.net/wp-content/uploads/2022/02/resim-3.png"/>
          <p:cNvPicPr>
            <a:picLocks/>
          </p:cNvPicPr>
          <p:nvPr/>
        </p:nvPicPr>
        <p:blipFill>
          <a:blip r:embed="rId2"/>
          <a:srcRect/>
          <a:stretch>
            <a:fillRect/>
          </a:stretch>
        </p:blipFill>
        <p:spPr bwMode="auto">
          <a:xfrm>
            <a:off x="2798859" y="2960121"/>
            <a:ext cx="6594282" cy="268585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İçerik Yer Tutucusu 2"/>
          <p:cNvSpPr>
            <a:spLocks noGrp="1"/>
          </p:cNvSpPr>
          <p:nvPr>
            <p:ph idx="1"/>
          </p:nvPr>
        </p:nvSpPr>
        <p:spPr>
          <a:xfrm>
            <a:off x="838200" y="655983"/>
            <a:ext cx="10515600" cy="5520980"/>
          </a:xfrm>
        </p:spPr>
        <p:txBody>
          <a:bodyPr/>
          <a:lstStyle/>
          <a:p>
            <a:r>
              <a:rPr lang="tr-TR" b="1" dirty="0"/>
              <a:t>Çok boyutlu anketler</a:t>
            </a:r>
            <a:endParaRPr lang="tr-TR" dirty="0"/>
          </a:p>
          <a:p>
            <a:r>
              <a:rPr lang="tr-TR" dirty="0"/>
              <a:t>KOAH Değerlendirme Testi (CAT™) ve KOAH Kontrol Anketi (CCQ©) gibi daha kısa kapsamlı önlemler geliştirilmiştir ve klinikte kullanıma uygundur. </a:t>
            </a:r>
          </a:p>
          <a:p>
            <a:endParaRPr lang="tr-TR" dirty="0"/>
          </a:p>
        </p:txBody>
      </p:sp>
      <p:sp>
        <p:nvSpPr>
          <p:cNvPr id="1048632" name="Altbilgi Yer Tutucusu 3"/>
          <p:cNvSpPr>
            <a:spLocks noGrp="1"/>
          </p:cNvSpPr>
          <p:nvPr>
            <p:ph type="ftr" sz="quarter" idx="11"/>
          </p:nvPr>
        </p:nvSpPr>
        <p:spPr/>
        <p:txBody>
          <a:bodyPr/>
          <a:lstStyle/>
          <a:p>
            <a:endParaRPr lang="tr-TR" dirty="0"/>
          </a:p>
        </p:txBody>
      </p:sp>
      <p:pic>
        <p:nvPicPr>
          <p:cNvPr id="2097155" name="Resim 4" descr="https://acilci.net/wp-content/uploads/2022/02/resim-4.png"/>
          <p:cNvPicPr>
            <a:picLocks/>
          </p:cNvPicPr>
          <p:nvPr/>
        </p:nvPicPr>
        <p:blipFill>
          <a:blip r:embed="rId2"/>
          <a:srcRect/>
          <a:stretch>
            <a:fillRect/>
          </a:stretch>
        </p:blipFill>
        <p:spPr bwMode="auto">
          <a:xfrm>
            <a:off x="3232700" y="2366119"/>
            <a:ext cx="6726307" cy="413407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93" name="Başlık 1"/>
          <p:cNvSpPr>
            <a:spLocks noGrp="1"/>
          </p:cNvSpPr>
          <p:nvPr>
            <p:ph type="title"/>
          </p:nvPr>
        </p:nvSpPr>
        <p:spPr>
          <a:xfrm>
            <a:off x="1462337" y="600124"/>
            <a:ext cx="9603275" cy="1049235"/>
          </a:xfrm>
        </p:spPr>
        <p:txBody>
          <a:bodyPr>
            <a:normAutofit/>
          </a:bodyPr>
          <a:lstStyle/>
          <a:p>
            <a:r>
              <a:rPr lang="tr-TR" sz="3400" b="1" dirty="0" smtClean="0"/>
              <a:t>TANIM</a:t>
            </a:r>
            <a:endParaRPr lang="tr-TR" sz="3400" b="1" dirty="0"/>
          </a:p>
        </p:txBody>
      </p:sp>
      <p:sp>
        <p:nvSpPr>
          <p:cNvPr id="1048594" name="İçerik Yer Tutucusu 2"/>
          <p:cNvSpPr>
            <a:spLocks noGrp="1"/>
          </p:cNvSpPr>
          <p:nvPr>
            <p:ph idx="1"/>
          </p:nvPr>
        </p:nvSpPr>
        <p:spPr>
          <a:xfrm>
            <a:off x="1182638" y="1929671"/>
            <a:ext cx="9603275" cy="2482841"/>
          </a:xfrm>
        </p:spPr>
        <p:txBody>
          <a:bodyPr>
            <a:normAutofit fontScale="88929"/>
          </a:bodyPr>
          <a:lstStyle/>
          <a:p>
            <a:pPr marL="0" indent="0">
              <a:buNone/>
            </a:pPr>
            <a:endParaRPr lang="tr-TR" dirty="0"/>
          </a:p>
          <a:p>
            <a:r>
              <a:rPr lang="tr-TR" dirty="0"/>
              <a:t>Kronik </a:t>
            </a:r>
            <a:r>
              <a:rPr lang="tr-TR" dirty="0" err="1"/>
              <a:t>Obstrüktif</a:t>
            </a:r>
            <a:r>
              <a:rPr lang="tr-TR" dirty="0"/>
              <a:t> Akciğer Hastalığı (KOAH); hava yollarındaki (bronşit, </a:t>
            </a:r>
            <a:r>
              <a:rPr lang="tr-TR" dirty="0" err="1"/>
              <a:t>bronşiyolit</a:t>
            </a:r>
            <a:r>
              <a:rPr lang="tr-TR" dirty="0"/>
              <a:t>) ve/veya alveollerdeki (amfizem) anormalliklere bağlı kronik solunum semptomları (nefes darlığı, öksürük, balgam üretimi ve/veya alevlenmeler) ile karakterize, genellikle ilerleyici kalıcı hava akımı obstrüksiyonuna yol açan heterojen bir akciğer rahatsızlığıdır.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Unvan 1"/>
          <p:cNvSpPr>
            <a:spLocks noGrp="1"/>
          </p:cNvSpPr>
          <p:nvPr>
            <p:ph type="title"/>
          </p:nvPr>
        </p:nvSpPr>
        <p:spPr/>
        <p:txBody>
          <a:bodyPr>
            <a:normAutofit fontScale="90000"/>
          </a:bodyPr>
          <a:lstStyle/>
          <a:p>
            <a:r>
              <a:rPr lang="tr-TR" sz="4800" b="1" dirty="0"/>
              <a:t>Alevlenme Riski</a:t>
            </a:r>
            <a:r>
              <a:rPr lang="tr-TR" dirty="0"/>
              <a:t/>
            </a:r>
            <a:br>
              <a:rPr lang="tr-TR" dirty="0"/>
            </a:br>
            <a:endParaRPr lang="tr-TR" dirty="0"/>
          </a:p>
        </p:txBody>
      </p:sp>
      <p:sp>
        <p:nvSpPr>
          <p:cNvPr id="1048634" name="İçerik Yer Tutucusu 2"/>
          <p:cNvSpPr>
            <a:spLocks noGrp="1"/>
          </p:cNvSpPr>
          <p:nvPr>
            <p:ph idx="1"/>
          </p:nvPr>
        </p:nvSpPr>
        <p:spPr/>
        <p:txBody>
          <a:bodyPr/>
          <a:lstStyle/>
          <a:p>
            <a:r>
              <a:rPr lang="tr-TR" dirty="0" smtClean="0"/>
              <a:t>KOAH </a:t>
            </a:r>
            <a:r>
              <a:rPr lang="tr-TR" dirty="0"/>
              <a:t>alevlenmeleri, sıklıkla artan lokal ve sistemik </a:t>
            </a:r>
            <a:r>
              <a:rPr lang="tr-TR" dirty="0" err="1"/>
              <a:t>inflamasyonla</a:t>
            </a:r>
            <a:r>
              <a:rPr lang="tr-TR" dirty="0"/>
              <a:t> ilişkilendirilen akut solunum semptomlarının kötüleşmesi epizotlarıdır. Sık alevlenmeler yaşamanın (yılda iki veya daha fazla alevlenme olarak tanımlanır) en iyi </a:t>
            </a:r>
            <a:r>
              <a:rPr lang="tr-TR" dirty="0" err="1"/>
              <a:t>öngördürücüsü</a:t>
            </a:r>
            <a:r>
              <a:rPr lang="tr-TR" dirty="0"/>
              <a:t> daha önceki alevlenme öyküsüdür. Hava akışı </a:t>
            </a:r>
            <a:r>
              <a:rPr lang="tr-TR" dirty="0" err="1"/>
              <a:t>obstrüksiyonıun</a:t>
            </a:r>
            <a:r>
              <a:rPr lang="tr-TR" dirty="0"/>
              <a:t> kötüleşmesi; alevlenmelerin, hastaneye yatışların ve ölüm riskinin artmasıyla ilişkilidir.</a:t>
            </a:r>
          </a:p>
          <a:p>
            <a:endParaRPr lang="tr-TR" dirty="0"/>
          </a:p>
        </p:txBody>
      </p:sp>
      <p:sp>
        <p:nvSpPr>
          <p:cNvPr id="1048635" name="Altbilgi Yer Tutucusu 3"/>
          <p:cNvSpPr>
            <a:spLocks noGrp="1"/>
          </p:cNvSpPr>
          <p:nvPr>
            <p:ph type="ftr" sz="quarter" idx="11"/>
          </p:nvPr>
        </p:nvSpPr>
        <p:spPr/>
        <p:txBody>
          <a:bodyPr/>
          <a:lstStyle/>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Unvan 1"/>
          <p:cNvSpPr>
            <a:spLocks noGrp="1"/>
          </p:cNvSpPr>
          <p:nvPr>
            <p:ph type="title"/>
          </p:nvPr>
        </p:nvSpPr>
        <p:spPr/>
        <p:txBody>
          <a:bodyPr/>
          <a:lstStyle/>
          <a:p>
            <a:r>
              <a:rPr lang="tr-TR" b="1" dirty="0"/>
              <a:t>Kan </a:t>
            </a:r>
            <a:r>
              <a:rPr lang="tr-TR" b="1" dirty="0" err="1"/>
              <a:t>Eozinofil</a:t>
            </a:r>
            <a:r>
              <a:rPr lang="tr-TR" b="1" dirty="0"/>
              <a:t> Sayısı</a:t>
            </a:r>
            <a:r>
              <a:rPr lang="tr-TR" dirty="0"/>
              <a:t/>
            </a:r>
            <a:br>
              <a:rPr lang="tr-TR" dirty="0"/>
            </a:br>
            <a:endParaRPr lang="tr-TR" dirty="0"/>
          </a:p>
        </p:txBody>
      </p:sp>
      <p:sp>
        <p:nvSpPr>
          <p:cNvPr id="1048637" name="İçerik Yer Tutucusu 2"/>
          <p:cNvSpPr>
            <a:spLocks noGrp="1"/>
          </p:cNvSpPr>
          <p:nvPr>
            <p:ph idx="1"/>
          </p:nvPr>
        </p:nvSpPr>
        <p:spPr/>
        <p:txBody>
          <a:bodyPr/>
          <a:lstStyle/>
          <a:p>
            <a:r>
              <a:rPr lang="tr-TR" dirty="0"/>
              <a:t>Bir dizi çalışma, kan </a:t>
            </a:r>
            <a:r>
              <a:rPr lang="tr-TR" dirty="0" err="1"/>
              <a:t>eozinofil</a:t>
            </a:r>
            <a:r>
              <a:rPr lang="tr-TR" dirty="0"/>
              <a:t> sayımlarının gelecekteki alevlenmeleri önlemede </a:t>
            </a:r>
            <a:r>
              <a:rPr lang="tr-TR" dirty="0" err="1"/>
              <a:t>İnhale</a:t>
            </a:r>
            <a:r>
              <a:rPr lang="tr-TR" dirty="0"/>
              <a:t> </a:t>
            </a:r>
            <a:r>
              <a:rPr lang="tr-TR" dirty="0" err="1"/>
              <a:t>Kortikosteroid</a:t>
            </a:r>
            <a:r>
              <a:rPr lang="tr-TR" dirty="0"/>
              <a:t> (IKS)’in (düzenli bakım </a:t>
            </a:r>
            <a:r>
              <a:rPr lang="tr-TR" dirty="0" err="1"/>
              <a:t>bronkodilatör</a:t>
            </a:r>
            <a:r>
              <a:rPr lang="tr-TR" dirty="0"/>
              <a:t> tedavisine eklenen) etkisinin büyüklüğünü öngördüğünü göstermiştir ve kan </a:t>
            </a:r>
            <a:r>
              <a:rPr lang="tr-TR" dirty="0" err="1"/>
              <a:t>eozinofil</a:t>
            </a:r>
            <a:r>
              <a:rPr lang="tr-TR" dirty="0"/>
              <a:t> sayımları, </a:t>
            </a:r>
            <a:r>
              <a:rPr lang="tr-TR" dirty="0" err="1"/>
              <a:t>IKS’nin</a:t>
            </a:r>
            <a:r>
              <a:rPr lang="tr-TR" dirty="0"/>
              <a:t> farmakolojik tedavinin bir parçası olarak kullanımına rehberlik etmek için GOLD tarafından tavsiye edilmektedir.</a:t>
            </a:r>
          </a:p>
        </p:txBody>
      </p:sp>
      <p:sp>
        <p:nvSpPr>
          <p:cNvPr id="1048638" name="Altbilgi Yer Tutucusu 3"/>
          <p:cNvSpPr>
            <a:spLocks noGrp="1"/>
          </p:cNvSpPr>
          <p:nvPr>
            <p:ph type="ftr" sz="quarter" idx="11"/>
          </p:nvPr>
        </p:nvSpPr>
        <p:spPr/>
        <p:txBody>
          <a:bodyPr/>
          <a:lstStyle/>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Unvan 1"/>
          <p:cNvSpPr>
            <a:spLocks noGrp="1"/>
          </p:cNvSpPr>
          <p:nvPr>
            <p:ph type="title"/>
          </p:nvPr>
        </p:nvSpPr>
        <p:spPr/>
        <p:txBody>
          <a:bodyPr/>
          <a:lstStyle/>
          <a:p>
            <a:r>
              <a:rPr lang="tr-TR" b="1" dirty="0" err="1" smtClean="0"/>
              <a:t>Multimorbiditeler</a:t>
            </a:r>
            <a:endParaRPr lang="tr-TR" b="1" dirty="0"/>
          </a:p>
        </p:txBody>
      </p:sp>
      <p:sp>
        <p:nvSpPr>
          <p:cNvPr id="1048640" name="İçerik Yer Tutucusu 2"/>
          <p:cNvSpPr>
            <a:spLocks noGrp="1"/>
          </p:cNvSpPr>
          <p:nvPr>
            <p:ph idx="1"/>
          </p:nvPr>
        </p:nvSpPr>
        <p:spPr/>
        <p:txBody>
          <a:bodyPr>
            <a:normAutofit/>
          </a:bodyPr>
          <a:lstStyle/>
          <a:p>
            <a:r>
              <a:rPr lang="tr-TR" dirty="0"/>
              <a:t>Çoklu hastalık, hava yolu tıkanıklığının ciddiyetinden bağımsız olarak </a:t>
            </a:r>
            <a:r>
              <a:rPr lang="tr-TR" dirty="0" err="1"/>
              <a:t>mortaliteyi</a:t>
            </a:r>
            <a:r>
              <a:rPr lang="tr-TR" dirty="0"/>
              <a:t> ve hastaneye yatışları etkiler ve özel tedaviyi hak eder. Bu nedenle </a:t>
            </a:r>
            <a:r>
              <a:rPr lang="tr-TR" dirty="0" err="1"/>
              <a:t>KOAH’lı</a:t>
            </a:r>
            <a:r>
              <a:rPr lang="tr-TR" dirty="0"/>
              <a:t> her hastada </a:t>
            </a:r>
            <a:r>
              <a:rPr lang="tr-TR" dirty="0" err="1"/>
              <a:t>komorbid</a:t>
            </a:r>
            <a:r>
              <a:rPr lang="tr-TR" dirty="0"/>
              <a:t> durumlar rutin olarak araştırılmalı ve varsa uygun şekilde tedavi edilmelidir. </a:t>
            </a:r>
            <a:endParaRPr lang="tr-TR" dirty="0" smtClean="0"/>
          </a:p>
          <a:p>
            <a:r>
              <a:rPr lang="tr-TR" dirty="0" err="1" smtClean="0"/>
              <a:t>KOAH’ta</a:t>
            </a:r>
            <a:r>
              <a:rPr lang="tr-TR" dirty="0" smtClean="0"/>
              <a:t> </a:t>
            </a:r>
            <a:r>
              <a:rPr lang="tr-TR" dirty="0"/>
              <a:t>sık görülen çoklu hastalık hastalıkları arasında </a:t>
            </a:r>
            <a:r>
              <a:rPr lang="tr-TR" dirty="0" err="1"/>
              <a:t>kardiyovasküler</a:t>
            </a:r>
            <a:r>
              <a:rPr lang="tr-TR" dirty="0"/>
              <a:t> hastalık, </a:t>
            </a:r>
            <a:r>
              <a:rPr lang="tr-TR" dirty="0" err="1"/>
              <a:t>metabolik</a:t>
            </a:r>
            <a:r>
              <a:rPr lang="tr-TR" dirty="0"/>
              <a:t> sendrom, osteoporoz, depresyon ve </a:t>
            </a:r>
            <a:r>
              <a:rPr lang="tr-TR" dirty="0" err="1"/>
              <a:t>anksiyete</a:t>
            </a:r>
            <a:r>
              <a:rPr lang="tr-TR" dirty="0"/>
              <a:t> yer alır ve bunlar muhtemelen ortak risk faktörleriyle (</a:t>
            </a:r>
            <a:r>
              <a:rPr lang="tr-TR" dirty="0" err="1"/>
              <a:t>örn</a:t>
            </a:r>
            <a:r>
              <a:rPr lang="tr-TR" dirty="0"/>
              <a:t>. yaşlanma, sigara, alkol, diyet ve hareketsizlik) ilişkilidir. </a:t>
            </a:r>
          </a:p>
        </p:txBody>
      </p:sp>
      <p:sp>
        <p:nvSpPr>
          <p:cNvPr id="1048641" name="Altbilgi Yer Tutucusu 3"/>
          <p:cNvSpPr>
            <a:spLocks noGrp="1"/>
          </p:cNvSpPr>
          <p:nvPr>
            <p:ph type="ftr" sz="quarter" idx="11"/>
          </p:nvPr>
        </p:nvSpPr>
        <p:spPr/>
        <p:txBody>
          <a:bodyPr/>
          <a:lstStyle/>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Unvan 1"/>
          <p:cNvSpPr>
            <a:spLocks noGrp="1"/>
          </p:cNvSpPr>
          <p:nvPr>
            <p:ph type="title"/>
          </p:nvPr>
        </p:nvSpPr>
        <p:spPr/>
        <p:txBody>
          <a:bodyPr/>
          <a:lstStyle/>
          <a:p>
            <a:r>
              <a:rPr lang="tr-TR" b="1" dirty="0" smtClean="0"/>
              <a:t>KOMBİNE KOAH DEĞERLENDİRMESİ</a:t>
            </a:r>
            <a:r>
              <a:rPr lang="tr-TR" dirty="0"/>
              <a:t/>
            </a:r>
            <a:br>
              <a:rPr lang="tr-TR" dirty="0"/>
            </a:br>
            <a:endParaRPr lang="tr-TR" dirty="0"/>
          </a:p>
        </p:txBody>
      </p:sp>
      <p:pic>
        <p:nvPicPr>
          <p:cNvPr id="2097156" name="İçerik Yer Tutucusu 6"/>
          <p:cNvPicPr>
            <a:picLocks noGrp="1" noChangeAspect="1"/>
          </p:cNvPicPr>
          <p:nvPr>
            <p:ph idx="1"/>
          </p:nvPr>
        </p:nvPicPr>
        <p:blipFill rotWithShape="1">
          <a:blip r:embed="rId2" cstate="print"/>
          <a:srcRect l="42505" t="29995" r="23061" b="28434"/>
          <a:stretch>
            <a:fillRect/>
          </a:stretch>
        </p:blipFill>
        <p:spPr>
          <a:xfrm>
            <a:off x="2449995" y="998088"/>
            <a:ext cx="7881578" cy="5015085"/>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Unvan 1"/>
          <p:cNvSpPr>
            <a:spLocks noGrp="1"/>
          </p:cNvSpPr>
          <p:nvPr>
            <p:ph type="title"/>
          </p:nvPr>
        </p:nvSpPr>
        <p:spPr>
          <a:xfrm>
            <a:off x="838200" y="619649"/>
            <a:ext cx="10515600" cy="1325563"/>
          </a:xfrm>
        </p:spPr>
        <p:txBody>
          <a:bodyPr/>
          <a:lstStyle/>
          <a:p>
            <a:r>
              <a:rPr lang="tr-TR" b="1" dirty="0" smtClean="0"/>
              <a:t>KOAH  ÖNLENMESİ VE YÖNETİMİ</a:t>
            </a:r>
            <a:r>
              <a:rPr lang="tr-TR" b="1" dirty="0"/>
              <a:t/>
            </a:r>
            <a:br>
              <a:rPr lang="tr-TR" b="1" dirty="0"/>
            </a:br>
            <a:endParaRPr lang="tr-TR" dirty="0"/>
          </a:p>
        </p:txBody>
      </p:sp>
      <p:sp>
        <p:nvSpPr>
          <p:cNvPr id="1048644" name="İçerik Yer Tutucusu 2"/>
          <p:cNvSpPr>
            <a:spLocks noGrp="1"/>
          </p:cNvSpPr>
          <p:nvPr>
            <p:ph idx="1"/>
          </p:nvPr>
        </p:nvSpPr>
        <p:spPr>
          <a:xfrm>
            <a:off x="838200" y="1855443"/>
            <a:ext cx="10515600" cy="4351338"/>
          </a:xfrm>
        </p:spPr>
        <p:txBody>
          <a:bodyPr>
            <a:normAutofit/>
          </a:bodyPr>
          <a:lstStyle/>
          <a:p>
            <a:r>
              <a:rPr lang="tr-TR" b="1" dirty="0"/>
              <a:t>Risk Faktörlerini Belirleme ve Maruz Kalmayı Azaltma</a:t>
            </a:r>
            <a:endParaRPr lang="tr-TR" dirty="0"/>
          </a:p>
          <a:p>
            <a:r>
              <a:rPr lang="tr-TR" dirty="0"/>
              <a:t>Sigara içmek en sık karşılaşılan ve kolayca tanımlanabilen bir risk faktörüdür </a:t>
            </a:r>
            <a:r>
              <a:rPr lang="tr-TR" i="1" dirty="0"/>
              <a:t>(</a:t>
            </a:r>
            <a:r>
              <a:rPr lang="tr-TR" i="1" dirty="0" err="1"/>
              <a:t>KOAH’lıların</a:t>
            </a:r>
            <a:r>
              <a:rPr lang="tr-TR" i="1" dirty="0"/>
              <a:t> %40’ı sigara içmektedir)</a:t>
            </a:r>
            <a:r>
              <a:rPr lang="tr-TR" dirty="0"/>
              <a:t>, bu yüzden sigara içen tüm bireylerin sigarayı bırakması sürekli olarak teşvik edilmelidir </a:t>
            </a:r>
            <a:r>
              <a:rPr lang="tr-TR" b="1" dirty="0"/>
              <a:t>(Kanıt A)</a:t>
            </a:r>
            <a:r>
              <a:rPr lang="tr-TR" dirty="0"/>
              <a:t>. Sigarayı bırakma, </a:t>
            </a:r>
            <a:r>
              <a:rPr lang="tr-TR" dirty="0" err="1"/>
              <a:t>KOAH’ın</a:t>
            </a:r>
            <a:r>
              <a:rPr lang="tr-TR" dirty="0"/>
              <a:t> doğal seyrini etkileme konusunda en büyük kapasiteye sahiptir. Günlük semptomları iyileştirir ve alevlenme sıklığını azaltır.</a:t>
            </a:r>
          </a:p>
          <a:p>
            <a:pPr marL="0" indent="0">
              <a:buNone/>
            </a:pPr>
            <a:endParaRPr lang="tr-TR" dirty="0"/>
          </a:p>
        </p:txBody>
      </p:sp>
      <p:sp>
        <p:nvSpPr>
          <p:cNvPr id="1048645" name="Altbilgi Yer Tutucusu 3"/>
          <p:cNvSpPr>
            <a:spLocks noGrp="1"/>
          </p:cNvSpPr>
          <p:nvPr>
            <p:ph type="ftr" sz="quarter" idx="11"/>
          </p:nvPr>
        </p:nvSpPr>
        <p:spPr/>
        <p:txBody>
          <a:bodyPr/>
          <a:lstStyle/>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Unvan 1"/>
          <p:cNvSpPr>
            <a:spLocks noGrp="1"/>
          </p:cNvSpPr>
          <p:nvPr>
            <p:ph type="title"/>
          </p:nvPr>
        </p:nvSpPr>
        <p:spPr/>
        <p:txBody>
          <a:bodyPr/>
          <a:lstStyle/>
          <a:p>
            <a:r>
              <a:rPr lang="tr-TR" b="1" dirty="0"/>
              <a:t>KOAH  ÖNLENMESİ VE YÖNETİMİ</a:t>
            </a:r>
            <a:endParaRPr lang="tr-TR" dirty="0"/>
          </a:p>
        </p:txBody>
      </p:sp>
      <p:sp>
        <p:nvSpPr>
          <p:cNvPr id="1048647" name="İçerik Yer Tutucusu 2"/>
          <p:cNvSpPr>
            <a:spLocks noGrp="1"/>
          </p:cNvSpPr>
          <p:nvPr>
            <p:ph idx="1"/>
          </p:nvPr>
        </p:nvSpPr>
        <p:spPr/>
        <p:txBody>
          <a:bodyPr>
            <a:normAutofit fontScale="67857" lnSpcReduction="20000"/>
          </a:bodyPr>
          <a:lstStyle/>
          <a:p>
            <a:r>
              <a:rPr lang="tr-TR" sz="4500" b="1" dirty="0" smtClean="0"/>
              <a:t>Aşılama</a:t>
            </a:r>
            <a:endParaRPr lang="tr-TR" sz="4500" b="1" dirty="0"/>
          </a:p>
          <a:p>
            <a:pPr lvl="0" fontAlgn="base"/>
            <a:r>
              <a:rPr lang="tr-TR" dirty="0" err="1"/>
              <a:t>İnfluenza</a:t>
            </a:r>
            <a:r>
              <a:rPr lang="tr-TR" dirty="0"/>
              <a:t> aşısı, </a:t>
            </a:r>
            <a:r>
              <a:rPr lang="tr-TR" dirty="0" err="1"/>
              <a:t>KOAH’lılarda</a:t>
            </a:r>
            <a:r>
              <a:rPr lang="tr-TR" dirty="0"/>
              <a:t> ciddi hastalanmayı (hastane yatışı gerektiren durumlar gibi) ve ölümü azaltır. </a:t>
            </a:r>
            <a:r>
              <a:rPr lang="tr-TR" b="1" dirty="0"/>
              <a:t>(Kanıt B</a:t>
            </a:r>
            <a:r>
              <a:rPr lang="tr-TR" b="1" dirty="0" smtClean="0"/>
              <a:t>)</a:t>
            </a:r>
            <a:r>
              <a:rPr lang="tr-TR" dirty="0" smtClean="0"/>
              <a:t>.</a:t>
            </a:r>
            <a:endParaRPr lang="tr-TR" dirty="0"/>
          </a:p>
          <a:p>
            <a:pPr lvl="0" fontAlgn="base"/>
            <a:r>
              <a:rPr lang="tr-TR" dirty="0" err="1"/>
              <a:t>Pnömokok</a:t>
            </a:r>
            <a:r>
              <a:rPr lang="tr-TR" dirty="0"/>
              <a:t> aşıları, </a:t>
            </a:r>
            <a:r>
              <a:rPr lang="tr-TR" dirty="0" err="1"/>
              <a:t>pnömokok</a:t>
            </a:r>
            <a:r>
              <a:rPr lang="tr-TR" dirty="0"/>
              <a:t> </a:t>
            </a:r>
            <a:r>
              <a:rPr lang="tr-TR" dirty="0" err="1"/>
              <a:t>konjuge</a:t>
            </a:r>
            <a:r>
              <a:rPr lang="tr-TR" dirty="0"/>
              <a:t> aşısı ( PCV20 veya PCV15) ve </a:t>
            </a:r>
            <a:r>
              <a:rPr lang="tr-TR" dirty="0" err="1"/>
              <a:t>pnömokok</a:t>
            </a:r>
            <a:r>
              <a:rPr lang="tr-TR" dirty="0"/>
              <a:t> </a:t>
            </a:r>
            <a:r>
              <a:rPr lang="tr-TR" dirty="0" err="1"/>
              <a:t>polisakkarit</a:t>
            </a:r>
            <a:r>
              <a:rPr lang="tr-TR" dirty="0"/>
              <a:t> aşısı (PPSV23) 65 yaş üzeri bireyler için onaylanmıştır. </a:t>
            </a:r>
          </a:p>
          <a:p>
            <a:pPr lvl="0" fontAlgn="base"/>
            <a:r>
              <a:rPr lang="tr-TR" dirty="0" smtClean="0"/>
              <a:t>Ayrıca </a:t>
            </a:r>
            <a:r>
              <a:rPr lang="tr-TR" dirty="0"/>
              <a:t>19-64 yaş arasında kronik akciğer hastalığı olan, organ </a:t>
            </a:r>
            <a:r>
              <a:rPr lang="tr-TR" dirty="0" err="1"/>
              <a:t>nakilli</a:t>
            </a:r>
            <a:r>
              <a:rPr lang="tr-TR" dirty="0"/>
              <a:t>, sigara içen bireyler için de önerilmektedir. Aşılanma konusunda bir doz PCV15 sonrasında PPSV23 ya da sadece bir doz PCV20 önerilmektedir </a:t>
            </a:r>
            <a:r>
              <a:rPr lang="tr-TR" b="1" dirty="0"/>
              <a:t>(Kanıt B)</a:t>
            </a:r>
            <a:r>
              <a:rPr lang="tr-TR" dirty="0"/>
              <a:t>. </a:t>
            </a:r>
          </a:p>
          <a:p>
            <a:pPr lvl="0" fontAlgn="base"/>
            <a:r>
              <a:rPr lang="tr-TR" dirty="0" err="1"/>
              <a:t>Pnömokok</a:t>
            </a:r>
            <a:r>
              <a:rPr lang="tr-TR" dirty="0"/>
              <a:t> aşısı toplum kökenli </a:t>
            </a:r>
            <a:r>
              <a:rPr lang="tr-TR" dirty="0" err="1"/>
              <a:t>pnömoni</a:t>
            </a:r>
            <a:r>
              <a:rPr lang="tr-TR" dirty="0"/>
              <a:t> riskini ve KOAH alevlenme sıklığını azaltmaktadır </a:t>
            </a:r>
            <a:r>
              <a:rPr lang="tr-TR" b="1" dirty="0"/>
              <a:t>(Kanıt B</a:t>
            </a:r>
            <a:r>
              <a:rPr lang="tr-TR" dirty="0"/>
              <a:t>).</a:t>
            </a:r>
          </a:p>
          <a:p>
            <a:pPr lvl="0" fontAlgn="base"/>
            <a:r>
              <a:rPr lang="tr-TR" dirty="0"/>
              <a:t>Kronik kalp/akciğer hastalığı, </a:t>
            </a:r>
            <a:r>
              <a:rPr lang="tr-TR" dirty="0" err="1"/>
              <a:t>immün</a:t>
            </a:r>
            <a:r>
              <a:rPr lang="tr-TR" dirty="0"/>
              <a:t> </a:t>
            </a:r>
            <a:r>
              <a:rPr lang="tr-TR" dirty="0" err="1"/>
              <a:t>yetmezlikli</a:t>
            </a:r>
            <a:r>
              <a:rPr lang="tr-TR" dirty="0"/>
              <a:t> hastalar, bakımevi hastaları, ciddi RSV enfeksiyonu geçirme riskine sahiptir. Bu yüzden RSV aşısı 60 yaş üstü kişilerde veya kronik kalp/akciğer hastalığı olan kişilerde önerilmektedir </a:t>
            </a:r>
            <a:r>
              <a:rPr lang="tr-TR" b="1" dirty="0"/>
              <a:t>(Kanıt A).</a:t>
            </a:r>
            <a:endParaRPr lang="tr-TR" dirty="0"/>
          </a:p>
          <a:p>
            <a:pPr lvl="0" fontAlgn="base"/>
            <a:r>
              <a:rPr lang="tr-TR" dirty="0"/>
              <a:t>Ergenlik çağında </a:t>
            </a:r>
            <a:r>
              <a:rPr lang="tr-TR" dirty="0" err="1"/>
              <a:t>Tdap</a:t>
            </a:r>
            <a:r>
              <a:rPr lang="tr-TR" dirty="0"/>
              <a:t> aşısı olmayan </a:t>
            </a:r>
            <a:r>
              <a:rPr lang="tr-TR" dirty="0" err="1"/>
              <a:t>KOAH’lılar</a:t>
            </a:r>
            <a:r>
              <a:rPr lang="tr-TR" dirty="0"/>
              <a:t> için </a:t>
            </a:r>
            <a:r>
              <a:rPr lang="tr-TR" dirty="0" err="1"/>
              <a:t>Tdap</a:t>
            </a:r>
            <a:r>
              <a:rPr lang="tr-TR" dirty="0"/>
              <a:t> aşısını </a:t>
            </a:r>
            <a:r>
              <a:rPr lang="tr-TR" b="1" dirty="0"/>
              <a:t>(Kanıt B)</a:t>
            </a:r>
            <a:r>
              <a:rPr lang="tr-TR" dirty="0"/>
              <a:t> ve 50 yaşın üzerindeki </a:t>
            </a:r>
            <a:r>
              <a:rPr lang="tr-TR" dirty="0" err="1"/>
              <a:t>KOAH’lı</a:t>
            </a:r>
            <a:r>
              <a:rPr lang="tr-TR" dirty="0"/>
              <a:t> kişiler için zonaya karşı koruma için </a:t>
            </a:r>
            <a:r>
              <a:rPr lang="tr-TR" dirty="0" err="1"/>
              <a:t>Zoster</a:t>
            </a:r>
            <a:r>
              <a:rPr lang="tr-TR" dirty="0"/>
              <a:t> aşısını </a:t>
            </a:r>
            <a:r>
              <a:rPr lang="tr-TR" b="1" dirty="0"/>
              <a:t>(Kanıt B)</a:t>
            </a:r>
            <a:r>
              <a:rPr lang="tr-TR" dirty="0"/>
              <a:t> önermektedir.</a:t>
            </a:r>
          </a:p>
          <a:p>
            <a:pPr lvl="0" fontAlgn="base"/>
            <a:r>
              <a:rPr lang="tr-TR" dirty="0"/>
              <a:t>COVİD-19 aşısı tüm </a:t>
            </a:r>
            <a:r>
              <a:rPr lang="tr-TR" dirty="0" err="1"/>
              <a:t>KOAH’llı</a:t>
            </a:r>
            <a:r>
              <a:rPr lang="tr-TR" dirty="0"/>
              <a:t> hastalar için önerilmektedir</a:t>
            </a:r>
            <a:r>
              <a:rPr lang="tr-TR" b="1" dirty="0"/>
              <a:t> (Kanıt B)</a:t>
            </a:r>
            <a:r>
              <a:rPr lang="tr-TR" dirty="0"/>
              <a:t>.</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1A4F2EBE-7BAF-436D-AFC3-BA30E7A9F760}"/>
              </a:ext>
            </a:extLst>
          </p:cNvPr>
          <p:cNvSpPr txBox="1"/>
          <p:nvPr/>
        </p:nvSpPr>
        <p:spPr>
          <a:xfrm>
            <a:off x="582680" y="1419653"/>
            <a:ext cx="10586510" cy="6273512"/>
          </a:xfrm>
          <a:prstGeom prst="rect">
            <a:avLst/>
          </a:prstGeom>
          <a:noFill/>
        </p:spPr>
        <p:txBody>
          <a:bodyPr wrap="square" rtlCol="0">
            <a:spAutoFit/>
          </a:bodyPr>
          <a:lstStyle/>
          <a:p>
            <a:pPr marL="228600" marR="0" lvl="0" indent="-228600" defTabSz="914400" fontAlgn="auto">
              <a:lnSpc>
                <a:spcPct val="90000"/>
              </a:lnSpc>
              <a:spcBef>
                <a:spcPts val="1000"/>
              </a:spcBef>
              <a:spcAft>
                <a:spcPts val="0"/>
              </a:spcAft>
              <a:buSzTx/>
              <a:buFont typeface="Arial" panose="020B0604020202020204" pitchFamily="34" charset="0"/>
              <a:buChar char="•"/>
              <a:tabLst/>
              <a:defRPr/>
            </a:pPr>
            <a:r>
              <a:rPr lang="tr-TR" sz="2800" dirty="0"/>
              <a:t>Hastaya yeterli süre ayırın.</a:t>
            </a:r>
          </a:p>
          <a:p>
            <a:pPr marL="228600" marR="0" lvl="0" indent="-228600" defTabSz="914400" fontAlgn="auto">
              <a:lnSpc>
                <a:spcPct val="90000"/>
              </a:lnSpc>
              <a:spcBef>
                <a:spcPts val="1000"/>
              </a:spcBef>
              <a:spcAft>
                <a:spcPts val="0"/>
              </a:spcAft>
              <a:buSzTx/>
              <a:buFont typeface="Arial" panose="020B0604020202020204" pitchFamily="34" charset="0"/>
              <a:buChar char="•"/>
              <a:tabLst/>
              <a:defRPr/>
            </a:pPr>
            <a:r>
              <a:rPr lang="tr-TR" sz="2800" dirty="0"/>
              <a:t>Hastanın yaşam tarzı ile hastalık arasındaki ilişkiyi anladığından emin olun.</a:t>
            </a:r>
          </a:p>
          <a:p>
            <a:pPr marL="228600" marR="0" lvl="0" indent="-228600" defTabSz="914400" fontAlgn="auto">
              <a:lnSpc>
                <a:spcPct val="90000"/>
              </a:lnSpc>
              <a:spcBef>
                <a:spcPts val="1000"/>
              </a:spcBef>
              <a:spcAft>
                <a:spcPts val="0"/>
              </a:spcAft>
              <a:buSzTx/>
              <a:buFont typeface="Arial" panose="020B0604020202020204" pitchFamily="34" charset="0"/>
              <a:buChar char="•"/>
              <a:tabLst/>
              <a:defRPr/>
            </a:pPr>
            <a:r>
              <a:rPr lang="tr-TR" sz="2800" dirty="0"/>
              <a:t>Yaşam boyunca devam etmiş olan alışkanlıkları değiştirmenin zor olabileceğini ve yavaş yavaş ortaya çıkıp devam ettirilen değişikliğin genellikle daha kalıcı olduğunu kabul edin.</a:t>
            </a:r>
          </a:p>
          <a:p>
            <a:pPr marL="228600" marR="0" lvl="0" indent="-228600" defTabSz="914400" fontAlgn="auto">
              <a:lnSpc>
                <a:spcPct val="90000"/>
              </a:lnSpc>
              <a:spcBef>
                <a:spcPts val="1000"/>
              </a:spcBef>
              <a:spcAft>
                <a:spcPts val="0"/>
              </a:spcAft>
              <a:buSzTx/>
              <a:buFont typeface="Arial" panose="020B0604020202020204" pitchFamily="34" charset="0"/>
              <a:buChar char="•"/>
              <a:tabLst/>
              <a:defRPr/>
            </a:pPr>
            <a:r>
              <a:rPr lang="tr-TR" sz="2800" dirty="0"/>
              <a:t>Yaşam tarzı değişikliği yapmayı kabul etmesini sağlayın.</a:t>
            </a:r>
          </a:p>
          <a:p>
            <a:pPr marL="228600" marR="0" lvl="0" indent="-228600" defTabSz="914400" fontAlgn="auto">
              <a:lnSpc>
                <a:spcPct val="90000"/>
              </a:lnSpc>
              <a:spcBef>
                <a:spcPts val="1000"/>
              </a:spcBef>
              <a:spcAft>
                <a:spcPts val="0"/>
              </a:spcAft>
              <a:buSzTx/>
              <a:buFont typeface="Arial" panose="020B0604020202020204" pitchFamily="34" charset="0"/>
              <a:buChar char="•"/>
              <a:tabLst/>
              <a:defRPr/>
            </a:pPr>
            <a:r>
              <a:rPr lang="tr-TR" sz="2800" dirty="0"/>
              <a:t>Hastanın değiştirilecek risk faktörlerini belirleme işine katılmasını sağlayın.</a:t>
            </a:r>
          </a:p>
          <a:p>
            <a:pPr marL="228600" marR="0" lvl="0" indent="-228600" defTabSz="914400" fontAlgn="auto">
              <a:lnSpc>
                <a:spcPct val="90000"/>
              </a:lnSpc>
              <a:spcBef>
                <a:spcPts val="1000"/>
              </a:spcBef>
              <a:spcAft>
                <a:spcPts val="0"/>
              </a:spcAft>
              <a:buSzTx/>
              <a:buFont typeface="Arial" panose="020B0604020202020204" pitchFamily="34" charset="0"/>
              <a:buChar char="•"/>
              <a:tabLst/>
              <a:defRPr/>
            </a:pPr>
            <a:r>
              <a:rPr lang="tr-TR" sz="2800" dirty="0"/>
              <a:t>Değiştirilecek potansiyel engelleri araştırın. </a:t>
            </a:r>
            <a:endParaRPr lang="tr-TR" sz="2800" dirty="0"/>
          </a:p>
          <a:p>
            <a:pPr marL="342900" marR="0" lvl="0" indent="-342900" algn="l" defTabSz="355600" rtl="0" eaLnBrk="1" fontAlgn="auto" latinLnBrk="0" hangingPunct="1">
              <a:lnSpc>
                <a:spcPct val="150000"/>
              </a:lnSpc>
              <a:spcBef>
                <a:spcPts val="0"/>
              </a:spcBef>
              <a:spcAft>
                <a:spcPts val="0"/>
              </a:spcAft>
              <a:buSzTx/>
              <a:buFont typeface="Arial" panose="020B0604020202020204" pitchFamily="34" charset="0"/>
              <a:buChar char="•"/>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342900" marR="0" lvl="0" indent="-342900" algn="l" defTabSz="3556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355600" rtl="0" eaLnBrk="1" fontAlgn="auto" latinLnBrk="0" hangingPunct="1">
              <a:lnSpc>
                <a:spcPct val="150000"/>
              </a:lnSpc>
              <a:spcBef>
                <a:spcPts val="0"/>
              </a:spcBef>
              <a:spcAft>
                <a:spcPts val="0"/>
              </a:spcAft>
              <a:buClr>
                <a:srgbClr val="4BACC6"/>
              </a:buClr>
              <a:buSzTx/>
              <a:buFontTx/>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 name="Dikdörtgen 2">
            <a:extLst>
              <a:ext uri="{FF2B5EF4-FFF2-40B4-BE49-F238E27FC236}">
                <a16:creationId xmlns:a16="http://schemas.microsoft.com/office/drawing/2014/main" id="{9A674231-B60D-48E0-8682-B25E40739994}"/>
              </a:ext>
            </a:extLst>
          </p:cNvPr>
          <p:cNvSpPr/>
          <p:nvPr/>
        </p:nvSpPr>
        <p:spPr>
          <a:xfrm>
            <a:off x="804353" y="636254"/>
            <a:ext cx="1084191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latin typeface="+mj-lt"/>
                <a:ea typeface="+mj-ea"/>
                <a:cs typeface="+mj-cs"/>
              </a:rPr>
              <a:t>KOAH </a:t>
            </a:r>
            <a:r>
              <a:rPr lang="en-US" sz="3600" b="1" dirty="0" err="1">
                <a:latin typeface="+mj-lt"/>
                <a:ea typeface="+mj-ea"/>
                <a:cs typeface="+mj-cs"/>
              </a:rPr>
              <a:t>Hastasında</a:t>
            </a:r>
            <a:r>
              <a:rPr lang="en-US" sz="3600" b="1" dirty="0">
                <a:latin typeface="+mj-lt"/>
                <a:ea typeface="+mj-ea"/>
                <a:cs typeface="+mj-cs"/>
              </a:rPr>
              <a:t> Tedavi </a:t>
            </a:r>
            <a:r>
              <a:rPr lang="en-US" sz="3600" b="1" dirty="0" err="1">
                <a:latin typeface="+mj-lt"/>
                <a:ea typeface="+mj-ea"/>
                <a:cs typeface="+mj-cs"/>
              </a:rPr>
              <a:t>Yaklaşımında</a:t>
            </a:r>
            <a:r>
              <a:rPr lang="en-US" sz="3600" b="1" dirty="0">
                <a:latin typeface="+mj-lt"/>
                <a:ea typeface="+mj-ea"/>
                <a:cs typeface="+mj-cs"/>
              </a:rPr>
              <a:t> </a:t>
            </a:r>
            <a:r>
              <a:rPr lang="en-US" sz="3600" b="1" dirty="0" err="1">
                <a:latin typeface="+mj-lt"/>
                <a:ea typeface="+mj-ea"/>
                <a:cs typeface="+mj-cs"/>
              </a:rPr>
              <a:t>Dikkat</a:t>
            </a:r>
            <a:r>
              <a:rPr lang="en-US" sz="3600" b="1" dirty="0">
                <a:latin typeface="+mj-lt"/>
                <a:ea typeface="+mj-ea"/>
                <a:cs typeface="+mj-cs"/>
              </a:rPr>
              <a:t> </a:t>
            </a:r>
            <a:r>
              <a:rPr lang="en-US" sz="3600" b="1" dirty="0" err="1">
                <a:latin typeface="+mj-lt"/>
                <a:ea typeface="+mj-ea"/>
                <a:cs typeface="+mj-cs"/>
              </a:rPr>
              <a:t>Edilecek</a:t>
            </a:r>
            <a:r>
              <a:rPr lang="tr-TR" sz="3600" b="1" dirty="0" err="1">
                <a:latin typeface="+mj-lt"/>
                <a:ea typeface="+mj-ea"/>
                <a:cs typeface="+mj-cs"/>
              </a:rPr>
              <a:t>ler</a:t>
            </a:r>
            <a:endParaRPr lang="tr-TR" sz="3600" b="1" dirty="0">
              <a:latin typeface="+mj-lt"/>
              <a:ea typeface="+mj-ea"/>
              <a:cs typeface="+mj-cs"/>
            </a:endParaRPr>
          </a:p>
        </p:txBody>
      </p:sp>
    </p:spTree>
    <p:extLst>
      <p:ext uri="{BB962C8B-B14F-4D97-AF65-F5344CB8AC3E}">
        <p14:creationId xmlns:p14="http://schemas.microsoft.com/office/powerpoint/2010/main" val="2731904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1A4F2EBE-7BAF-436D-AFC3-BA30E7A9F760}"/>
              </a:ext>
            </a:extLst>
          </p:cNvPr>
          <p:cNvSpPr txBox="1"/>
          <p:nvPr/>
        </p:nvSpPr>
        <p:spPr>
          <a:xfrm>
            <a:off x="675044" y="1511596"/>
            <a:ext cx="10586513" cy="4483279"/>
          </a:xfrm>
          <a:prstGeom prst="rect">
            <a:avLst/>
          </a:prstGeom>
          <a:noFill/>
        </p:spPr>
        <p:txBody>
          <a:bodyPr wrap="square" rtlCol="0">
            <a:spAutoFit/>
          </a:bodyPr>
          <a:lstStyle/>
          <a:p>
            <a:pPr marL="228600" indent="-228600" defTabSz="914400">
              <a:lnSpc>
                <a:spcPct val="90000"/>
              </a:lnSpc>
              <a:spcBef>
                <a:spcPts val="1000"/>
              </a:spcBef>
              <a:buFont typeface="Arial" panose="020B0604020202020204" pitchFamily="34" charset="0"/>
              <a:buChar char="•"/>
              <a:defRPr/>
            </a:pPr>
            <a:r>
              <a:rPr lang="tr-TR" sz="2800" dirty="0"/>
              <a:t>Başlangıç ilaç tedavisi, inhaler tekniğin öğretilmesi, </a:t>
            </a:r>
          </a:p>
          <a:p>
            <a:pPr marL="228600" indent="-228600" defTabSz="914400">
              <a:lnSpc>
                <a:spcPct val="90000"/>
              </a:lnSpc>
              <a:spcBef>
                <a:spcPts val="1000"/>
              </a:spcBef>
              <a:buFont typeface="Arial" panose="020B0604020202020204" pitchFamily="34" charset="0"/>
              <a:buChar char="•"/>
              <a:defRPr/>
            </a:pPr>
            <a:r>
              <a:rPr lang="tr-TR" sz="2800" dirty="0"/>
              <a:t>Hastanın kendi kendine yapabileceği düzeydeki hastalık yönetiminin öğretilmesi ve </a:t>
            </a:r>
            <a:r>
              <a:rPr lang="tr-TR" sz="2800" dirty="0" err="1"/>
              <a:t>komorbidite</a:t>
            </a:r>
            <a:r>
              <a:rPr lang="tr-TR" sz="2800" dirty="0"/>
              <a:t> yönetimi,</a:t>
            </a:r>
          </a:p>
          <a:p>
            <a:pPr marL="228600" indent="-228600" defTabSz="914400">
              <a:lnSpc>
                <a:spcPct val="90000"/>
              </a:lnSpc>
              <a:spcBef>
                <a:spcPts val="1000"/>
              </a:spcBef>
              <a:buFont typeface="Arial" panose="020B0604020202020204" pitchFamily="34" charset="0"/>
              <a:buChar char="•"/>
              <a:defRPr/>
            </a:pPr>
            <a:r>
              <a:rPr lang="tr-TR" sz="2800" dirty="0"/>
              <a:t>Hastanın aşılama durumu ve sağlıklı yaşam uygulamalarının değerlendirilmesi,</a:t>
            </a:r>
          </a:p>
          <a:p>
            <a:pPr marL="228600" indent="-228600" defTabSz="914400">
              <a:lnSpc>
                <a:spcPct val="90000"/>
              </a:lnSpc>
              <a:spcBef>
                <a:spcPts val="1000"/>
              </a:spcBef>
              <a:buFont typeface="Arial" panose="020B0604020202020204" pitchFamily="34" charset="0"/>
              <a:buChar char="•"/>
              <a:defRPr/>
            </a:pPr>
            <a:r>
              <a:rPr lang="tr-TR" sz="2800" dirty="0"/>
              <a:t>Sürecin takibi yapılması ve hem farmakolojik hem nonfarmakolojik tedavilerdeki gerekli düzenlemelerin hastanın ihtiyacına göre biçimlendirilmesi,</a:t>
            </a:r>
          </a:p>
          <a:p>
            <a:pPr marL="228600" indent="-228600" defTabSz="914400">
              <a:lnSpc>
                <a:spcPct val="90000"/>
              </a:lnSpc>
              <a:spcBef>
                <a:spcPts val="1000"/>
              </a:spcBef>
              <a:buFont typeface="Arial" panose="020B0604020202020204" pitchFamily="34" charset="0"/>
              <a:buChar char="•"/>
              <a:defRPr/>
            </a:pPr>
            <a:r>
              <a:rPr lang="tr-TR" sz="2800" dirty="0"/>
              <a:t>Her izlemde tüm müdahale alanlarının tekrar gözden geçirilmesi sağlanır.</a:t>
            </a: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10201503" cy="646331"/>
          </a:xfrm>
          <a:prstGeom prst="rect">
            <a:avLst/>
          </a:prstGeom>
        </p:spPr>
        <p:txBody>
          <a:bodyPr wrap="square">
            <a:spAutoFit/>
          </a:bodyPr>
          <a:lstStyle/>
          <a:p>
            <a:pPr marR="0" lvl="0" indent="0" defTabSz="914400" fontAlgn="auto">
              <a:lnSpc>
                <a:spcPct val="100000"/>
              </a:lnSpc>
              <a:spcBef>
                <a:spcPts val="0"/>
              </a:spcBef>
              <a:spcAft>
                <a:spcPts val="0"/>
              </a:spcAft>
              <a:buClrTx/>
              <a:buSzTx/>
              <a:buFontTx/>
              <a:buNone/>
              <a:tabLst/>
              <a:defRPr/>
            </a:pPr>
            <a:r>
              <a:rPr lang="en-US" sz="3600" b="1" dirty="0">
                <a:latin typeface="+mj-lt"/>
                <a:ea typeface="+mj-ea"/>
                <a:cs typeface="+mj-cs"/>
              </a:rPr>
              <a:t>KOAH </a:t>
            </a:r>
            <a:r>
              <a:rPr lang="en-US" sz="3600" b="1" dirty="0" err="1">
                <a:latin typeface="+mj-lt"/>
                <a:ea typeface="+mj-ea"/>
                <a:cs typeface="+mj-cs"/>
              </a:rPr>
              <a:t>Hastasında</a:t>
            </a:r>
            <a:r>
              <a:rPr lang="en-US" sz="3600" b="1" dirty="0">
                <a:latin typeface="+mj-lt"/>
                <a:ea typeface="+mj-ea"/>
                <a:cs typeface="+mj-cs"/>
              </a:rPr>
              <a:t> Tedavi </a:t>
            </a:r>
            <a:r>
              <a:rPr lang="en-US" sz="3600" b="1" dirty="0" err="1">
                <a:latin typeface="+mj-lt"/>
                <a:ea typeface="+mj-ea"/>
                <a:cs typeface="+mj-cs"/>
              </a:rPr>
              <a:t>Yaklaşımında</a:t>
            </a:r>
            <a:r>
              <a:rPr lang="en-US" sz="3600" b="1" dirty="0">
                <a:latin typeface="+mj-lt"/>
                <a:ea typeface="+mj-ea"/>
                <a:cs typeface="+mj-cs"/>
              </a:rPr>
              <a:t> </a:t>
            </a:r>
            <a:r>
              <a:rPr lang="en-US" sz="3600" b="1" dirty="0" err="1">
                <a:latin typeface="+mj-lt"/>
                <a:ea typeface="+mj-ea"/>
                <a:cs typeface="+mj-cs"/>
              </a:rPr>
              <a:t>Dikkat</a:t>
            </a:r>
            <a:r>
              <a:rPr lang="en-US" sz="3600" b="1" dirty="0">
                <a:latin typeface="+mj-lt"/>
                <a:ea typeface="+mj-ea"/>
                <a:cs typeface="+mj-cs"/>
              </a:rPr>
              <a:t> </a:t>
            </a:r>
            <a:r>
              <a:rPr lang="en-US" sz="3600" b="1" dirty="0" err="1">
                <a:latin typeface="+mj-lt"/>
                <a:ea typeface="+mj-ea"/>
                <a:cs typeface="+mj-cs"/>
              </a:rPr>
              <a:t>Edilecek</a:t>
            </a:r>
            <a:r>
              <a:rPr lang="tr-TR" sz="3600" b="1" dirty="0" err="1">
                <a:latin typeface="+mj-lt"/>
                <a:ea typeface="+mj-ea"/>
                <a:cs typeface="+mj-cs"/>
              </a:rPr>
              <a:t>ler</a:t>
            </a:r>
            <a:endParaRPr lang="en-US" sz="3600" b="1" dirty="0">
              <a:latin typeface="+mj-lt"/>
              <a:ea typeface="+mj-ea"/>
              <a:cs typeface="+mj-cs"/>
            </a:endParaRPr>
          </a:p>
        </p:txBody>
      </p:sp>
    </p:spTree>
    <p:extLst>
      <p:ext uri="{BB962C8B-B14F-4D97-AF65-F5344CB8AC3E}">
        <p14:creationId xmlns:p14="http://schemas.microsoft.com/office/powerpoint/2010/main" val="3647066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sz="3600" b="1" dirty="0"/>
              <a:t>KOAH </a:t>
            </a:r>
            <a:r>
              <a:rPr lang="en-US" sz="3600" b="1" dirty="0" err="1"/>
              <a:t>Hastasında</a:t>
            </a:r>
            <a:r>
              <a:rPr lang="en-US" sz="3600" b="1" dirty="0"/>
              <a:t> </a:t>
            </a:r>
            <a:r>
              <a:rPr lang="en-US" sz="3600" b="1" dirty="0" err="1"/>
              <a:t>Tedavi</a:t>
            </a:r>
            <a:r>
              <a:rPr lang="en-US" sz="3600" b="1" dirty="0"/>
              <a:t> </a:t>
            </a:r>
            <a:r>
              <a:rPr lang="en-US" sz="3600" b="1" dirty="0" err="1"/>
              <a:t>Yaklaşımında</a:t>
            </a:r>
            <a:r>
              <a:rPr lang="en-US" sz="3600" b="1" dirty="0"/>
              <a:t> </a:t>
            </a:r>
            <a:r>
              <a:rPr lang="en-US" sz="3600" b="1" dirty="0" err="1"/>
              <a:t>Dikkat</a:t>
            </a:r>
            <a:r>
              <a:rPr lang="en-US" sz="3600" b="1" dirty="0"/>
              <a:t> </a:t>
            </a:r>
            <a:r>
              <a:rPr lang="en-US" sz="3600" b="1" dirty="0" err="1"/>
              <a:t>Edilecek</a:t>
            </a:r>
            <a:r>
              <a:rPr lang="tr-TR" sz="3600" b="1" dirty="0" err="1"/>
              <a:t>ler</a:t>
            </a:r>
            <a:r>
              <a:rPr lang="en-US" sz="3600" b="1" dirty="0"/>
              <a:t/>
            </a:r>
            <a:br>
              <a:rPr lang="en-US" sz="3600" b="1" dirty="0"/>
            </a:br>
            <a:endParaRPr lang="tr-TR" sz="3600" b="1" dirty="0"/>
          </a:p>
        </p:txBody>
      </p:sp>
      <p:sp>
        <p:nvSpPr>
          <p:cNvPr id="3" name="İçerik Yer Tutucusu 2"/>
          <p:cNvSpPr>
            <a:spLocks noGrp="1"/>
          </p:cNvSpPr>
          <p:nvPr>
            <p:ph idx="1"/>
          </p:nvPr>
        </p:nvSpPr>
        <p:spPr/>
        <p:txBody>
          <a:bodyPr/>
          <a:lstStyle/>
          <a:p>
            <a:pPr>
              <a:defRPr/>
            </a:pPr>
            <a:r>
              <a:rPr lang="tr-TR" dirty="0"/>
              <a:t>Hasta kontrol </a:t>
            </a:r>
            <a:r>
              <a:rPr lang="tr-TR" dirty="0" err="1"/>
              <a:t>vizitlerinde</a:t>
            </a:r>
            <a:r>
              <a:rPr lang="tr-TR" dirty="0"/>
              <a:t> mutlaka risk faktörlerine </a:t>
            </a:r>
            <a:r>
              <a:rPr lang="tr-TR" dirty="0" err="1"/>
              <a:t>maruziyet</a:t>
            </a:r>
            <a:r>
              <a:rPr lang="tr-TR" dirty="0"/>
              <a:t>, aşılanma, semptomlar, alevlenme öyküsü </a:t>
            </a:r>
            <a:r>
              <a:rPr lang="tr-TR" dirty="0" err="1"/>
              <a:t>inhaler</a:t>
            </a:r>
            <a:r>
              <a:rPr lang="tr-TR" dirty="0"/>
              <a:t> ilaç tekniği ve uyumu, </a:t>
            </a:r>
            <a:r>
              <a:rPr lang="tr-TR" dirty="0" err="1"/>
              <a:t>nonfarmakolojik</a:t>
            </a:r>
            <a:r>
              <a:rPr lang="tr-TR" dirty="0"/>
              <a:t> yaklaşımlar açısından bütüncül olarak değerlendirilmeli, buna göre takipteki tedavisi yeniden düzenlenmelidir. </a:t>
            </a:r>
          </a:p>
          <a:p>
            <a:endParaRPr lang="tr-TR" dirty="0"/>
          </a:p>
        </p:txBody>
      </p:sp>
      <p:sp>
        <p:nvSpPr>
          <p:cNvPr id="4" name="Altbilgi Yer Tutucusu 3"/>
          <p:cNvSpPr>
            <a:spLocks noGrp="1"/>
          </p:cNvSpPr>
          <p:nvPr>
            <p:ph type="ftr" sz="quarter" idx="11"/>
          </p:nvPr>
        </p:nvSpPr>
        <p:spPr/>
        <p:txBody>
          <a:bodyPr/>
          <a:lstStyle/>
          <a:p>
            <a:endParaRPr lang="tr-TR" dirty="0"/>
          </a:p>
        </p:txBody>
      </p:sp>
    </p:spTree>
    <p:extLst>
      <p:ext uri="{BB962C8B-B14F-4D97-AF65-F5344CB8AC3E}">
        <p14:creationId xmlns:p14="http://schemas.microsoft.com/office/powerpoint/2010/main" val="3198238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Unvan 1"/>
          <p:cNvSpPr>
            <a:spLocks noGrp="1"/>
          </p:cNvSpPr>
          <p:nvPr>
            <p:ph type="title"/>
          </p:nvPr>
        </p:nvSpPr>
        <p:spPr/>
        <p:txBody>
          <a:bodyPr/>
          <a:lstStyle/>
          <a:p>
            <a:r>
              <a:rPr lang="tr-TR" b="1" dirty="0"/>
              <a:t>Stabil </a:t>
            </a:r>
            <a:r>
              <a:rPr lang="tr-TR" b="1" dirty="0" err="1"/>
              <a:t>KOAH’ta</a:t>
            </a:r>
            <a:r>
              <a:rPr lang="tr-TR" b="1" dirty="0"/>
              <a:t> Farmakolojik Tedavi</a:t>
            </a:r>
            <a:br>
              <a:rPr lang="tr-TR" b="1" dirty="0"/>
            </a:br>
            <a:endParaRPr lang="tr-TR" dirty="0"/>
          </a:p>
        </p:txBody>
      </p:sp>
      <p:sp>
        <p:nvSpPr>
          <p:cNvPr id="1048649" name="İçerik Yer Tutucusu 2"/>
          <p:cNvSpPr>
            <a:spLocks noGrp="1"/>
          </p:cNvSpPr>
          <p:nvPr>
            <p:ph idx="1"/>
          </p:nvPr>
        </p:nvSpPr>
        <p:spPr/>
        <p:txBody>
          <a:bodyPr>
            <a:normAutofit fontScale="71429" lnSpcReduction="20000"/>
          </a:bodyPr>
          <a:lstStyle/>
          <a:p>
            <a:r>
              <a:rPr lang="tr-TR" dirty="0"/>
              <a:t>Başlangıçtaki </a:t>
            </a:r>
            <a:r>
              <a:rPr lang="tr-TR" dirty="0" err="1"/>
              <a:t>farmakoterapi</a:t>
            </a:r>
            <a:r>
              <a:rPr lang="tr-TR" dirty="0"/>
              <a:t> hastanın hangi GOLD grubunda olduğuyla başlar:</a:t>
            </a:r>
          </a:p>
          <a:p>
            <a:r>
              <a:rPr lang="tr-TR" b="1" dirty="0"/>
              <a:t>GRUP A:</a:t>
            </a:r>
            <a:r>
              <a:rPr lang="tr-TR" dirty="0"/>
              <a:t> 0-1 orta derece alevlenme (hastane yatışı gerektirmeyen). </a:t>
            </a:r>
            <a:r>
              <a:rPr lang="tr-TR" i="1" dirty="0"/>
              <a:t>(</a:t>
            </a:r>
            <a:r>
              <a:rPr lang="tr-TR" i="1" dirty="0" err="1"/>
              <a:t>mMRC</a:t>
            </a:r>
            <a:r>
              <a:rPr lang="tr-TR" i="1" dirty="0"/>
              <a:t> 0-1, CAT &lt;10 olanlar.)</a:t>
            </a:r>
            <a:endParaRPr lang="tr-TR" dirty="0"/>
          </a:p>
          <a:p>
            <a:r>
              <a:rPr lang="tr-TR" dirty="0"/>
              <a:t>Grup A’daki her hastaya </a:t>
            </a:r>
            <a:r>
              <a:rPr lang="tr-TR" dirty="0" err="1"/>
              <a:t>bronkodilatör</a:t>
            </a:r>
            <a:r>
              <a:rPr lang="tr-TR" dirty="0"/>
              <a:t> tedavi önerilmektedir. Bu kısa etkili veya uzun etkili olabilir. Eğer uygunsa uzun etkili </a:t>
            </a:r>
            <a:r>
              <a:rPr lang="tr-TR" dirty="0" err="1"/>
              <a:t>bronkodilatör</a:t>
            </a:r>
            <a:r>
              <a:rPr lang="tr-TR" dirty="0"/>
              <a:t> tedavi tercih edilmelidir.</a:t>
            </a:r>
          </a:p>
          <a:p>
            <a:r>
              <a:rPr lang="tr-TR" b="1" dirty="0"/>
              <a:t>GRUP B: </a:t>
            </a:r>
            <a:r>
              <a:rPr lang="tr-TR" dirty="0"/>
              <a:t>0-1 orta derece alevlenme ( hastane yatışı gerektirmeyen).</a:t>
            </a:r>
            <a:r>
              <a:rPr lang="tr-TR" i="1" dirty="0"/>
              <a:t> (</a:t>
            </a:r>
            <a:r>
              <a:rPr lang="tr-TR" i="1" dirty="0" err="1"/>
              <a:t>mMRC</a:t>
            </a:r>
            <a:r>
              <a:rPr lang="tr-TR" i="1" dirty="0"/>
              <a:t> ≥ 2, CAT ≥10 olanlar.)</a:t>
            </a:r>
            <a:endParaRPr lang="tr-TR" dirty="0"/>
          </a:p>
          <a:p>
            <a:r>
              <a:rPr lang="tr-TR" dirty="0"/>
              <a:t>Bu hasta grubuna LABA(uzun etkili beta </a:t>
            </a:r>
            <a:r>
              <a:rPr lang="tr-TR" dirty="0" err="1"/>
              <a:t>agonist</a:t>
            </a:r>
            <a:r>
              <a:rPr lang="tr-TR" dirty="0"/>
              <a:t>) + LAMA ( uzun etkili </a:t>
            </a:r>
            <a:r>
              <a:rPr lang="tr-TR" dirty="0" err="1"/>
              <a:t>antimuskarinik</a:t>
            </a:r>
            <a:r>
              <a:rPr lang="tr-TR" dirty="0"/>
              <a:t> tedavi) kombinasyonu önerilmektedir. Eğer bu kombinasyon tedavisi verilemiyorsa </a:t>
            </a:r>
            <a:r>
              <a:rPr lang="tr-TR" dirty="0" smtClean="0"/>
              <a:t>sadece biri </a:t>
            </a:r>
            <a:r>
              <a:rPr lang="tr-TR" dirty="0"/>
              <a:t>seçilebilir.</a:t>
            </a:r>
          </a:p>
          <a:p>
            <a:pPr marL="0" indent="0">
              <a:buNone/>
            </a:pPr>
            <a:endParaRPr lang="tr-TR" dirty="0"/>
          </a:p>
          <a:p>
            <a:r>
              <a:rPr lang="tr-TR" b="1" dirty="0"/>
              <a:t>GRUP E </a:t>
            </a:r>
            <a:r>
              <a:rPr lang="tr-TR" dirty="0"/>
              <a:t>  ≥ 2 orta dereceli alevlenme veya 1 hastane yatışı. LABA+ LAMA  önerilmektedir.</a:t>
            </a:r>
          </a:p>
          <a:p>
            <a:r>
              <a:rPr lang="tr-TR" dirty="0" err="1"/>
              <a:t>İnhale</a:t>
            </a:r>
            <a:r>
              <a:rPr lang="tr-TR" dirty="0"/>
              <a:t> </a:t>
            </a:r>
            <a:r>
              <a:rPr lang="tr-TR" dirty="0" err="1"/>
              <a:t>kortikosteroid</a:t>
            </a:r>
            <a:r>
              <a:rPr lang="tr-TR" dirty="0"/>
              <a:t> (ICS) başlanacaksa sadece LABA ile kombine halde değil, LABA + LAMA + ICS şeklinde verilmelidir.</a:t>
            </a:r>
          </a:p>
          <a:p>
            <a:r>
              <a:rPr lang="tr-TR" dirty="0"/>
              <a:t>Ani başlayan semptomların giderilmesi için kurtarıcı kısa etkili </a:t>
            </a:r>
            <a:r>
              <a:rPr lang="tr-TR" dirty="0" err="1"/>
              <a:t>bronkodilatörler</a:t>
            </a:r>
            <a:r>
              <a:rPr lang="tr-TR" dirty="0"/>
              <a:t> hastaya reçete edilmelidir.</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98" name="Başlık 1"/>
          <p:cNvSpPr>
            <a:spLocks noGrp="1"/>
          </p:cNvSpPr>
          <p:nvPr>
            <p:ph type="title"/>
          </p:nvPr>
        </p:nvSpPr>
        <p:spPr>
          <a:xfrm>
            <a:off x="1294362" y="438759"/>
            <a:ext cx="9603275" cy="1049235"/>
          </a:xfrm>
        </p:spPr>
        <p:txBody>
          <a:bodyPr>
            <a:normAutofit/>
          </a:bodyPr>
          <a:lstStyle/>
          <a:p>
            <a:r>
              <a:rPr lang="tr-TR" sz="3600" b="1" dirty="0"/>
              <a:t>EPİDEMİYOLOJİ</a:t>
            </a:r>
          </a:p>
        </p:txBody>
      </p:sp>
      <p:sp>
        <p:nvSpPr>
          <p:cNvPr id="1048599" name="İçerik Yer Tutucusu 2"/>
          <p:cNvSpPr>
            <a:spLocks noGrp="1"/>
          </p:cNvSpPr>
          <p:nvPr>
            <p:ph idx="1"/>
          </p:nvPr>
        </p:nvSpPr>
        <p:spPr>
          <a:xfrm>
            <a:off x="900478" y="1534463"/>
            <a:ext cx="10143619" cy="4547046"/>
          </a:xfrm>
        </p:spPr>
        <p:txBody>
          <a:bodyPr>
            <a:normAutofit/>
          </a:bodyPr>
          <a:lstStyle/>
          <a:p>
            <a:r>
              <a:rPr lang="tr-TR" dirty="0" err="1"/>
              <a:t>KOAH’ın</a:t>
            </a:r>
            <a:r>
              <a:rPr lang="tr-TR" dirty="0"/>
              <a:t> küresel </a:t>
            </a:r>
            <a:r>
              <a:rPr lang="tr-TR" dirty="0" err="1"/>
              <a:t>prevalansının</a:t>
            </a:r>
            <a:r>
              <a:rPr lang="tr-TR" dirty="0"/>
              <a:t> %10,3 </a:t>
            </a:r>
            <a:r>
              <a:rPr lang="tr-TR" dirty="0" smtClean="0"/>
              <a:t>olduğu </a:t>
            </a:r>
            <a:r>
              <a:rPr lang="tr-TR" dirty="0"/>
              <a:t>tahmin edilmektedir. Yine dünya çapında </a:t>
            </a:r>
            <a:r>
              <a:rPr lang="tr-TR" dirty="0" err="1"/>
              <a:t>KOAH’a</a:t>
            </a:r>
            <a:r>
              <a:rPr lang="tr-TR" dirty="0"/>
              <a:t> bağlı olarak yılda yaklaşık üç milyon ölümün meydana geldiği tahmin edilmektedir. Düşük ve orta gelirli ülkelerde sigara içme </a:t>
            </a:r>
            <a:r>
              <a:rPr lang="tr-TR" dirty="0" err="1"/>
              <a:t>prevalansının</a:t>
            </a:r>
            <a:r>
              <a:rPr lang="tr-TR" dirty="0"/>
              <a:t> artması ve yüksek gelirli ülkelerde yaşlanan nüfusla birlikte, KOAH </a:t>
            </a:r>
            <a:r>
              <a:rPr lang="tr-TR" dirty="0" err="1"/>
              <a:t>prevalansının</a:t>
            </a:r>
            <a:r>
              <a:rPr lang="tr-TR" dirty="0"/>
              <a:t> artması beklenmektedir.</a:t>
            </a:r>
          </a:p>
          <a:p>
            <a:r>
              <a:rPr lang="tr-TR" dirty="0"/>
              <a:t>KOAH Dünya Sağlık Örgütü verilerine göre dünyada  en sık öldüren 3. hastalıktır.</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Unvan 1"/>
          <p:cNvSpPr>
            <a:spLocks noGrp="1"/>
          </p:cNvSpPr>
          <p:nvPr>
            <p:ph type="title"/>
          </p:nvPr>
        </p:nvSpPr>
        <p:spPr/>
        <p:txBody>
          <a:bodyPr/>
          <a:lstStyle/>
          <a:p>
            <a:endParaRPr lang="tr-TR"/>
          </a:p>
        </p:txBody>
      </p:sp>
      <p:pic>
        <p:nvPicPr>
          <p:cNvPr id="2097157" name="İçerik Yer Tutucusu 4" descr="Gold 2023: Highlights for primary care | npj Primary Care Respiratory  Medicine"/>
          <p:cNvPicPr>
            <a:picLocks noGrp="1"/>
          </p:cNvPicPr>
          <p:nvPr>
            <p:ph idx="1"/>
          </p:nvPr>
        </p:nvPicPr>
        <p:blipFill>
          <a:blip r:embed="rId2"/>
          <a:srcRect/>
          <a:stretch>
            <a:fillRect/>
          </a:stretch>
        </p:blipFill>
        <p:spPr bwMode="auto">
          <a:xfrm>
            <a:off x="2574235" y="1581358"/>
            <a:ext cx="7325139" cy="383650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1071838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2800" b="1" dirty="0">
                <a:solidFill>
                  <a:prstClr val="black">
                    <a:lumMod val="75000"/>
                    <a:lumOff val="25000"/>
                  </a:prstClr>
                </a:solidFill>
                <a:latin typeface="Calibri" panose="020F0502020204030204"/>
              </a:rPr>
              <a:t>KOAH’ta Yaygın Kullanılan Bronkodilatatör</a:t>
            </a:r>
            <a:r>
              <a:rPr lang="en-US" altLang="tr-TR" sz="2800" b="1" dirty="0" err="1">
                <a:solidFill>
                  <a:prstClr val="black">
                    <a:lumMod val="75000"/>
                    <a:lumOff val="25000"/>
                  </a:prstClr>
                </a:solidFill>
                <a:latin typeface="Calibri" panose="020F0502020204030204"/>
              </a:rPr>
              <a:t>ler</a:t>
            </a:r>
            <a:r>
              <a:rPr lang="tr-TR" altLang="tr-TR" sz="2800" b="1" dirty="0">
                <a:solidFill>
                  <a:prstClr val="black">
                    <a:lumMod val="75000"/>
                    <a:lumOff val="25000"/>
                  </a:prstClr>
                </a:solidFill>
                <a:latin typeface="Calibri" panose="020F0502020204030204"/>
              </a:rPr>
              <a:t> ve Günlük Dozları</a:t>
            </a:r>
            <a:endParaRPr lang="en-US" sz="2800" b="1" dirty="0">
              <a:solidFill>
                <a:prstClr val="black">
                  <a:lumMod val="75000"/>
                  <a:lumOff val="25000"/>
                </a:prst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aphicFrame>
        <p:nvGraphicFramePr>
          <p:cNvPr id="4" name="Tablo 2">
            <a:extLst>
              <a:ext uri="{FF2B5EF4-FFF2-40B4-BE49-F238E27FC236}">
                <a16:creationId xmlns:a16="http://schemas.microsoft.com/office/drawing/2014/main" id="{861AC817-4DB5-414E-9D55-216668838528}"/>
              </a:ext>
            </a:extLst>
          </p:cNvPr>
          <p:cNvGraphicFramePr>
            <a:graphicFrameLocks noGrp="1"/>
          </p:cNvGraphicFramePr>
          <p:nvPr/>
        </p:nvGraphicFramePr>
        <p:xfrm>
          <a:off x="251597" y="1212724"/>
          <a:ext cx="11688806" cy="4883862"/>
        </p:xfrm>
        <a:graphic>
          <a:graphicData uri="http://schemas.openxmlformats.org/drawingml/2006/table">
            <a:tbl>
              <a:tblPr/>
              <a:tblGrid>
                <a:gridCol w="1848306">
                  <a:extLst>
                    <a:ext uri="{9D8B030D-6E8A-4147-A177-3AD203B41FA5}">
                      <a16:colId xmlns:a16="http://schemas.microsoft.com/office/drawing/2014/main" val="1915413065"/>
                    </a:ext>
                  </a:extLst>
                </a:gridCol>
                <a:gridCol w="219563">
                  <a:extLst>
                    <a:ext uri="{9D8B030D-6E8A-4147-A177-3AD203B41FA5}">
                      <a16:colId xmlns:a16="http://schemas.microsoft.com/office/drawing/2014/main" val="263085682"/>
                    </a:ext>
                  </a:extLst>
                </a:gridCol>
                <a:gridCol w="1658202">
                  <a:extLst>
                    <a:ext uri="{9D8B030D-6E8A-4147-A177-3AD203B41FA5}">
                      <a16:colId xmlns:a16="http://schemas.microsoft.com/office/drawing/2014/main" val="1161738419"/>
                    </a:ext>
                  </a:extLst>
                </a:gridCol>
                <a:gridCol w="397776">
                  <a:extLst>
                    <a:ext uri="{9D8B030D-6E8A-4147-A177-3AD203B41FA5}">
                      <a16:colId xmlns:a16="http://schemas.microsoft.com/office/drawing/2014/main" val="525656968"/>
                    </a:ext>
                  </a:extLst>
                </a:gridCol>
                <a:gridCol w="1538669">
                  <a:extLst>
                    <a:ext uri="{9D8B030D-6E8A-4147-A177-3AD203B41FA5}">
                      <a16:colId xmlns:a16="http://schemas.microsoft.com/office/drawing/2014/main" val="3950274940"/>
                    </a:ext>
                  </a:extLst>
                </a:gridCol>
                <a:gridCol w="198691">
                  <a:extLst>
                    <a:ext uri="{9D8B030D-6E8A-4147-A177-3AD203B41FA5}">
                      <a16:colId xmlns:a16="http://schemas.microsoft.com/office/drawing/2014/main" val="2158825325"/>
                    </a:ext>
                  </a:extLst>
                </a:gridCol>
                <a:gridCol w="1737754">
                  <a:extLst>
                    <a:ext uri="{9D8B030D-6E8A-4147-A177-3AD203B41FA5}">
                      <a16:colId xmlns:a16="http://schemas.microsoft.com/office/drawing/2014/main" val="2230132347"/>
                    </a:ext>
                  </a:extLst>
                </a:gridCol>
                <a:gridCol w="894874">
                  <a:extLst>
                    <a:ext uri="{9D8B030D-6E8A-4147-A177-3AD203B41FA5}">
                      <a16:colId xmlns:a16="http://schemas.microsoft.com/office/drawing/2014/main" val="2175893034"/>
                    </a:ext>
                  </a:extLst>
                </a:gridCol>
                <a:gridCol w="1992248">
                  <a:extLst>
                    <a:ext uri="{9D8B030D-6E8A-4147-A177-3AD203B41FA5}">
                      <a16:colId xmlns:a16="http://schemas.microsoft.com/office/drawing/2014/main" val="4256589598"/>
                    </a:ext>
                  </a:extLst>
                </a:gridCol>
                <a:gridCol w="1202723">
                  <a:extLst>
                    <a:ext uri="{9D8B030D-6E8A-4147-A177-3AD203B41FA5}">
                      <a16:colId xmlns:a16="http://schemas.microsoft.com/office/drawing/2014/main" val="1145432975"/>
                    </a:ext>
                  </a:extLst>
                </a:gridCol>
              </a:tblGrid>
              <a:tr h="226121">
                <a:tc>
                  <a:txBody>
                    <a:bodyPr/>
                    <a:lstStyle/>
                    <a:p>
                      <a:pPr marL="65405" eaLnBrk="0" hangingPunct="0">
                        <a:spcBef>
                          <a:spcPts val="95"/>
                        </a:spcBef>
                        <a:spcAft>
                          <a:spcPts val="0"/>
                        </a:spcAft>
                      </a:pPr>
                      <a:r>
                        <a:rPr lang="tr-TR" sz="1200" b="1" dirty="0">
                          <a:solidFill>
                            <a:srgbClr val="FFFFFF"/>
                          </a:solidFill>
                          <a:effectLst/>
                          <a:latin typeface="+mn-lt"/>
                          <a:ea typeface="Times New Roman" panose="02020603050405020304" pitchFamily="18" charset="0"/>
                        </a:rPr>
                        <a:t>Etken Madde</a:t>
                      </a:r>
                      <a:endParaRPr lang="tr-TR" sz="1200" dirty="0">
                        <a:effectLst/>
                        <a:latin typeface="+mn-lt"/>
                        <a:ea typeface="SimSun" panose="02010600030101010101" pitchFamily="2"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lumOff val="50000"/>
                      </a:schemeClr>
                    </a:solidFill>
                  </a:tcPr>
                </a:tc>
                <a:tc gridSpan="2">
                  <a:txBody>
                    <a:bodyPr/>
                    <a:lstStyle/>
                    <a:p>
                      <a:pPr marL="64770" eaLnBrk="0" hangingPunct="0">
                        <a:spcBef>
                          <a:spcPts val="95"/>
                        </a:spcBef>
                        <a:spcAft>
                          <a:spcPts val="0"/>
                        </a:spcAft>
                      </a:pPr>
                      <a:r>
                        <a:rPr lang="tr-TR" sz="1200" b="1" dirty="0">
                          <a:solidFill>
                            <a:srgbClr val="FFFFFF"/>
                          </a:solidFill>
                          <a:effectLst/>
                          <a:latin typeface="+mn-lt"/>
                          <a:ea typeface="Times New Roman" panose="02020603050405020304" pitchFamily="18" charset="0"/>
                        </a:rPr>
                        <a:t>İnhaler</a:t>
                      </a:r>
                      <a:endParaRPr lang="tr-TR" sz="1200" dirty="0">
                        <a:effectLst/>
                        <a:latin typeface="+mn-lt"/>
                        <a:ea typeface="SimSun" panose="02010600030101010101" pitchFamily="2"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lumOff val="50000"/>
                      </a:schemeClr>
                    </a:solidFill>
                  </a:tcPr>
                </a:tc>
                <a:tc hMerge="1">
                  <a:txBody>
                    <a:bodyPr/>
                    <a:lstStyle/>
                    <a:p>
                      <a:pPr marL="64770" eaLnBrk="0" hangingPunct="0">
                        <a:spcBef>
                          <a:spcPts val="95"/>
                        </a:spcBef>
                        <a:spcAft>
                          <a:spcPts val="0"/>
                        </a:spcAft>
                      </a:pPr>
                      <a:endParaRPr lang="tr-TR" sz="1600">
                        <a:effectLst/>
                        <a:latin typeface="+mn-lt"/>
                        <a:ea typeface="SimSun" panose="02010600030101010101" pitchFamily="2"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2">
                  <a:txBody>
                    <a:bodyPr/>
                    <a:lstStyle/>
                    <a:p>
                      <a:pPr marL="64770" eaLnBrk="0" hangingPunct="0">
                        <a:spcBef>
                          <a:spcPts val="95"/>
                        </a:spcBef>
                        <a:spcAft>
                          <a:spcPts val="0"/>
                        </a:spcAft>
                      </a:pPr>
                      <a:r>
                        <a:rPr lang="tr-TR" sz="1200" b="1" dirty="0" err="1">
                          <a:solidFill>
                            <a:srgbClr val="FFFFFF"/>
                          </a:solidFill>
                          <a:effectLst/>
                          <a:latin typeface="+mn-lt"/>
                          <a:ea typeface="Times New Roman" panose="02020603050405020304" pitchFamily="18" charset="0"/>
                        </a:rPr>
                        <a:t>Nebülizatör</a:t>
                      </a:r>
                      <a:r>
                        <a:rPr lang="tr-TR" sz="1200" b="1" dirty="0">
                          <a:solidFill>
                            <a:srgbClr val="FFFFFF"/>
                          </a:solidFill>
                          <a:effectLst/>
                          <a:latin typeface="+mn-lt"/>
                          <a:ea typeface="Times New Roman" panose="02020603050405020304" pitchFamily="18" charset="0"/>
                        </a:rPr>
                        <a:t> Solüsyonu</a:t>
                      </a:r>
                      <a:endParaRPr lang="tr-TR" sz="1200" dirty="0">
                        <a:effectLst/>
                        <a:latin typeface="+mn-lt"/>
                        <a:ea typeface="SimSun" panose="02010600030101010101" pitchFamily="2"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lumOff val="50000"/>
                      </a:schemeClr>
                    </a:solidFill>
                  </a:tcPr>
                </a:tc>
                <a:tc hMerge="1">
                  <a:txBody>
                    <a:bodyPr/>
                    <a:lstStyle/>
                    <a:p>
                      <a:pPr marL="64770" eaLnBrk="0" hangingPunct="0">
                        <a:spcBef>
                          <a:spcPts val="95"/>
                        </a:spcBef>
                        <a:spcAft>
                          <a:spcPts val="0"/>
                        </a:spcAft>
                      </a:pPr>
                      <a:endParaRPr lang="tr-TR" sz="1200" dirty="0">
                        <a:effectLst/>
                        <a:latin typeface="+mn-lt"/>
                        <a:ea typeface="SimSun" panose="02010600030101010101" pitchFamily="2"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2">
                  <a:txBody>
                    <a:bodyPr/>
                    <a:lstStyle/>
                    <a:p>
                      <a:pPr marL="64770" eaLnBrk="0" hangingPunct="0">
                        <a:spcBef>
                          <a:spcPts val="95"/>
                        </a:spcBef>
                        <a:spcAft>
                          <a:spcPts val="0"/>
                        </a:spcAft>
                      </a:pPr>
                      <a:r>
                        <a:rPr lang="tr-TR" sz="1200" b="1" dirty="0">
                          <a:solidFill>
                            <a:srgbClr val="FFFFFF"/>
                          </a:solidFill>
                          <a:effectLst/>
                          <a:latin typeface="+mn-lt"/>
                          <a:ea typeface="Times New Roman" panose="02020603050405020304" pitchFamily="18" charset="0"/>
                        </a:rPr>
                        <a:t>Oral**</a:t>
                      </a:r>
                      <a:endParaRPr lang="tr-TR" sz="1200" dirty="0">
                        <a:effectLst/>
                        <a:latin typeface="+mn-lt"/>
                        <a:ea typeface="SimSun" panose="02010600030101010101" pitchFamily="2"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lumOff val="50000"/>
                      </a:schemeClr>
                    </a:solidFill>
                  </a:tcPr>
                </a:tc>
                <a:tc hMerge="1">
                  <a:txBody>
                    <a:bodyPr/>
                    <a:lstStyle/>
                    <a:p>
                      <a:pPr marL="64770" eaLnBrk="0" hangingPunct="0">
                        <a:spcBef>
                          <a:spcPts val="95"/>
                        </a:spcBef>
                        <a:spcAft>
                          <a:spcPts val="0"/>
                        </a:spcAft>
                      </a:pPr>
                      <a:endParaRPr lang="tr-TR" sz="1200" dirty="0">
                        <a:effectLst/>
                        <a:latin typeface="+mn-lt"/>
                        <a:ea typeface="SimSun" panose="02010600030101010101" pitchFamily="2"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2">
                  <a:txBody>
                    <a:bodyPr/>
                    <a:lstStyle/>
                    <a:p>
                      <a:pPr marL="64770" eaLnBrk="0" hangingPunct="0">
                        <a:spcBef>
                          <a:spcPts val="95"/>
                        </a:spcBef>
                        <a:spcAft>
                          <a:spcPts val="0"/>
                        </a:spcAft>
                      </a:pPr>
                      <a:r>
                        <a:rPr lang="tr-TR" sz="1200" b="1" dirty="0" err="1">
                          <a:solidFill>
                            <a:srgbClr val="FFFFFF"/>
                          </a:solidFill>
                          <a:effectLst/>
                          <a:latin typeface="+mn-lt"/>
                          <a:ea typeface="Times New Roman" panose="02020603050405020304" pitchFamily="18" charset="0"/>
                        </a:rPr>
                        <a:t>Parenteral</a:t>
                      </a:r>
                      <a:endParaRPr lang="tr-TR" sz="1200" dirty="0">
                        <a:effectLst/>
                        <a:latin typeface="+mn-lt"/>
                        <a:ea typeface="SimSun" panose="02010600030101010101" pitchFamily="2"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lumOff val="50000"/>
                      </a:schemeClr>
                    </a:solidFill>
                  </a:tcPr>
                </a:tc>
                <a:tc hMerge="1">
                  <a:txBody>
                    <a:bodyPr/>
                    <a:lstStyle/>
                    <a:p>
                      <a:pPr marL="64770" eaLnBrk="0" hangingPunct="0">
                        <a:spcBef>
                          <a:spcPts val="95"/>
                        </a:spcBef>
                        <a:spcAft>
                          <a:spcPts val="0"/>
                        </a:spcAft>
                      </a:pPr>
                      <a:endParaRPr lang="tr-TR" sz="1600" dirty="0">
                        <a:effectLst/>
                        <a:latin typeface="+mn-lt"/>
                        <a:ea typeface="SimSun" panose="02010600030101010101" pitchFamily="2"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64770" eaLnBrk="0" hangingPunct="0">
                        <a:spcBef>
                          <a:spcPts val="95"/>
                        </a:spcBef>
                        <a:spcAft>
                          <a:spcPts val="0"/>
                        </a:spcAft>
                      </a:pPr>
                      <a:r>
                        <a:rPr lang="tr-TR" sz="1200" b="1" dirty="0">
                          <a:solidFill>
                            <a:srgbClr val="FFFFFF"/>
                          </a:solidFill>
                          <a:effectLst/>
                          <a:latin typeface="+mn-lt"/>
                          <a:ea typeface="Times New Roman" panose="02020603050405020304" pitchFamily="18" charset="0"/>
                        </a:rPr>
                        <a:t>Etki Süresi</a:t>
                      </a:r>
                      <a:endParaRPr lang="tr-TR" sz="1200" dirty="0">
                        <a:effectLst/>
                        <a:latin typeface="+mn-lt"/>
                        <a:ea typeface="SimSun" panose="02010600030101010101" pitchFamily="2"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982412145"/>
                  </a:ext>
                </a:extLst>
              </a:tr>
              <a:tr h="160391">
                <a:tc gridSpan="10">
                  <a:txBody>
                    <a:bodyPr/>
                    <a:lstStyle/>
                    <a:p>
                      <a:pPr marL="64770" eaLnBrk="0" hangingPunct="0">
                        <a:lnSpc>
                          <a:spcPts val="1280"/>
                        </a:lnSpc>
                        <a:spcAft>
                          <a:spcPts val="0"/>
                        </a:spcAft>
                      </a:pPr>
                      <a:r>
                        <a:rPr lang="tr-TR" sz="1200" b="1" dirty="0">
                          <a:solidFill>
                            <a:srgbClr val="404040"/>
                          </a:solidFill>
                          <a:effectLst/>
                          <a:latin typeface="+mn-lt"/>
                          <a:ea typeface="Times New Roman" panose="02020603050405020304" pitchFamily="18" charset="0"/>
                        </a:rPr>
                        <a:t>Kısa</a:t>
                      </a:r>
                      <a:r>
                        <a:rPr lang="tr-TR" sz="1200" b="1" spc="-35" dirty="0">
                          <a:solidFill>
                            <a:srgbClr val="404040"/>
                          </a:solidFill>
                          <a:effectLst/>
                          <a:latin typeface="+mn-lt"/>
                          <a:ea typeface="Times New Roman" panose="02020603050405020304" pitchFamily="18" charset="0"/>
                        </a:rPr>
                        <a:t> </a:t>
                      </a:r>
                      <a:r>
                        <a:rPr lang="tr-TR" sz="1200" b="1" dirty="0">
                          <a:solidFill>
                            <a:srgbClr val="404040"/>
                          </a:solidFill>
                          <a:effectLst/>
                          <a:latin typeface="+mn-lt"/>
                          <a:ea typeface="Times New Roman" panose="02020603050405020304" pitchFamily="18" charset="0"/>
                        </a:rPr>
                        <a:t>etkili</a:t>
                      </a:r>
                      <a:r>
                        <a:rPr lang="tr-TR" sz="1200" b="1" spc="-30" dirty="0">
                          <a:solidFill>
                            <a:srgbClr val="404040"/>
                          </a:solidFill>
                          <a:effectLst/>
                          <a:latin typeface="+mn-lt"/>
                          <a:ea typeface="Times New Roman" panose="02020603050405020304" pitchFamily="18" charset="0"/>
                        </a:rPr>
                        <a:t> </a:t>
                      </a:r>
                      <a:r>
                        <a:rPr lang="tr-TR" sz="1200" b="1" dirty="0" err="1">
                          <a:solidFill>
                            <a:srgbClr val="404040"/>
                          </a:solidFill>
                          <a:effectLst/>
                          <a:latin typeface="+mn-lt"/>
                          <a:ea typeface="Times New Roman" panose="02020603050405020304" pitchFamily="18" charset="0"/>
                        </a:rPr>
                        <a:t>antikolinerjikler</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E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en-US"/>
                    </a:p>
                  </a:txBody>
                  <a:tcPr/>
                </a:tc>
                <a:tc hMerge="1">
                  <a:txBody>
                    <a:bodyPr/>
                    <a:lstStyle/>
                    <a:p>
                      <a:endParaRPr lang="tr-TR"/>
                    </a:p>
                  </a:txBody>
                  <a:tcPr/>
                </a:tc>
                <a:tc hMerge="1">
                  <a:txBody>
                    <a:bodyPr/>
                    <a:lstStyle/>
                    <a:p>
                      <a:endParaRPr lang="en-US"/>
                    </a:p>
                  </a:txBody>
                  <a:tcPr/>
                </a:tc>
                <a:tc hMerge="1">
                  <a:txBody>
                    <a:bodyPr/>
                    <a:lstStyle/>
                    <a:p>
                      <a:endParaRPr lang="tr-TR"/>
                    </a:p>
                  </a:txBody>
                  <a:tcPr>
                    <a:lnL w="12700" cap="flat" cmpd="sng" algn="ctr">
                      <a:solidFill>
                        <a:srgbClr val="000000"/>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05735957"/>
                  </a:ext>
                </a:extLst>
              </a:tr>
              <a:tr h="399986">
                <a:tc>
                  <a:txBody>
                    <a:bodyPr/>
                    <a:lstStyle/>
                    <a:p>
                      <a:pPr eaLnBrk="0" hangingPunct="0">
                        <a:lnSpc>
                          <a:spcPts val="1100"/>
                        </a:lnSpc>
                        <a:spcBef>
                          <a:spcPts val="9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4770" eaLnBrk="0" hangingPunct="0">
                        <a:spcAft>
                          <a:spcPts val="0"/>
                        </a:spcAft>
                      </a:pPr>
                      <a:r>
                        <a:rPr lang="tr-TR" sz="1200" dirty="0" err="1">
                          <a:solidFill>
                            <a:srgbClr val="404040"/>
                          </a:solidFill>
                          <a:effectLst/>
                          <a:latin typeface="+mn-lt"/>
                          <a:ea typeface="Times New Roman" panose="02020603050405020304" pitchFamily="18" charset="0"/>
                        </a:rPr>
                        <a:t>İpratropium</a:t>
                      </a:r>
                      <a:r>
                        <a:rPr lang="tr-TR" sz="1200" dirty="0">
                          <a:solidFill>
                            <a:srgbClr val="404040"/>
                          </a:solidFill>
                          <a:effectLst/>
                          <a:latin typeface="+mn-lt"/>
                          <a:ea typeface="Times New Roman" panose="02020603050405020304" pitchFamily="18" charset="0"/>
                        </a:rPr>
                        <a:t> bromür</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eaLnBrk="0" hangingPunct="0">
                        <a:lnSpc>
                          <a:spcPts val="1100"/>
                        </a:lnSpc>
                        <a:spcBef>
                          <a:spcPts val="9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4770" eaLnBrk="0" hangingPunct="0">
                        <a:spcAft>
                          <a:spcPts val="0"/>
                        </a:spcAft>
                      </a:pPr>
                      <a:r>
                        <a:rPr lang="tr-TR" sz="1200" dirty="0">
                          <a:solidFill>
                            <a:srgbClr val="404040"/>
                          </a:solidFill>
                          <a:effectLst/>
                          <a:latin typeface="+mn-lt"/>
                          <a:ea typeface="Times New Roman" panose="02020603050405020304" pitchFamily="18" charset="0"/>
                        </a:rPr>
                        <a:t>-</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eaLnBrk="0" hangingPunct="0">
                        <a:lnSpc>
                          <a:spcPts val="1100"/>
                        </a:lnSpc>
                        <a:spcBef>
                          <a:spcPts val="95"/>
                        </a:spcBef>
                        <a:spcAft>
                          <a:spcPts val="0"/>
                        </a:spcAft>
                      </a:pPr>
                      <a:endParaRPr lang="tr-TR" sz="1600" dirty="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4770" eaLnBrk="0" hangingPunct="0">
                        <a:lnSpc>
                          <a:spcPts val="1260"/>
                        </a:lnSpc>
                        <a:spcAft>
                          <a:spcPts val="0"/>
                        </a:spcAft>
                      </a:pPr>
                      <a:r>
                        <a:rPr lang="tr-TR" sz="1200" dirty="0">
                          <a:effectLst/>
                          <a:latin typeface="+mn-lt"/>
                          <a:ea typeface="Times New Roman" panose="02020603050405020304" pitchFamily="18" charset="0"/>
                        </a:rPr>
                        <a:t>250-500 µg/2ml</a:t>
                      </a:r>
                      <a:endParaRPr lang="tr-TR" sz="1200" dirty="0">
                        <a:effectLst/>
                        <a:latin typeface="+mn-lt"/>
                        <a:ea typeface="SimSun" panose="02010600030101010101" pitchFamily="2" charset="-122"/>
                      </a:endParaRPr>
                    </a:p>
                    <a:p>
                      <a:pPr marL="64770" marR="280670" eaLnBrk="0" hangingPunct="0">
                        <a:lnSpc>
                          <a:spcPts val="1200"/>
                        </a:lnSpc>
                        <a:spcAft>
                          <a:spcPts val="0"/>
                        </a:spcAft>
                      </a:pPr>
                      <a:r>
                        <a:rPr lang="tr-TR" sz="1200" dirty="0">
                          <a:effectLst/>
                          <a:latin typeface="+mn-lt"/>
                          <a:ea typeface="Times New Roman" panose="02020603050405020304" pitchFamily="18" charset="0"/>
                        </a:rPr>
                        <a:t>(6-8 saatte 1-2 kere) Maksimum: 2mg/gün</a:t>
                      </a:r>
                      <a:endParaRPr lang="tr-TR" sz="1200" dirty="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4770" eaLnBrk="0" hangingPunct="0">
                        <a:lnSpc>
                          <a:spcPts val="1260"/>
                        </a:lnSpc>
                        <a:spcAft>
                          <a:spcPts val="0"/>
                        </a:spcAft>
                      </a:pPr>
                      <a:r>
                        <a:rPr lang="tr-TR" sz="1200" dirty="0">
                          <a:solidFill>
                            <a:srgbClr val="404040"/>
                          </a:solidFill>
                          <a:effectLst/>
                          <a:latin typeface="+mn-lt"/>
                          <a:ea typeface="Times New Roman" panose="02020603050405020304" pitchFamily="18" charset="0"/>
                        </a:rPr>
                        <a:t>250-500 µg/2ml</a:t>
                      </a:r>
                      <a:endParaRPr lang="tr-TR" sz="1200" dirty="0">
                        <a:solidFill>
                          <a:srgbClr val="404040"/>
                        </a:solidFill>
                        <a:effectLst/>
                        <a:latin typeface="+mn-lt"/>
                        <a:ea typeface="SimSun" panose="02010600030101010101" pitchFamily="2" charset="-122"/>
                      </a:endParaRPr>
                    </a:p>
                    <a:p>
                      <a:pPr marL="64770" marR="280670" eaLnBrk="0" hangingPunct="0">
                        <a:lnSpc>
                          <a:spcPts val="1200"/>
                        </a:lnSpc>
                        <a:spcAft>
                          <a:spcPts val="0"/>
                        </a:spcAft>
                      </a:pPr>
                      <a:r>
                        <a:rPr lang="tr-TR" sz="1200" dirty="0">
                          <a:solidFill>
                            <a:srgbClr val="404040"/>
                          </a:solidFill>
                          <a:effectLst/>
                          <a:latin typeface="+mn-lt"/>
                          <a:ea typeface="Times New Roman" panose="02020603050405020304" pitchFamily="18" charset="0"/>
                        </a:rPr>
                        <a:t>(6-8 saatte 1-2 kere) Maksimum: 2mg/gün</a:t>
                      </a:r>
                      <a:endParaRPr lang="en-US" dirty="0">
                        <a:solidFill>
                          <a:srgbClr val="404040"/>
                        </a:solidFil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eaLnBrk="0" hangingPunct="0">
                        <a:lnSpc>
                          <a:spcPts val="1100"/>
                        </a:lnSpc>
                        <a:spcBef>
                          <a:spcPts val="95"/>
                        </a:spcBef>
                        <a:spcAft>
                          <a:spcPts val="0"/>
                        </a:spcAft>
                      </a:pPr>
                      <a:r>
                        <a:rPr lang="tr-TR" sz="1200" dirty="0">
                          <a:effectLst/>
                          <a:latin typeface="+mn-lt"/>
                          <a:ea typeface="Times New Roman" panose="02020603050405020304" pitchFamily="18" charset="0"/>
                        </a:rPr>
                        <a:t> </a:t>
                      </a:r>
                      <a:endParaRPr lang="tr-TR" sz="1200" dirty="0">
                        <a:effectLst/>
                        <a:latin typeface="+mn-lt"/>
                        <a:ea typeface="SimSun" panose="02010600030101010101" pitchFamily="2" charset="-122"/>
                      </a:endParaRPr>
                    </a:p>
                    <a:p>
                      <a:pPr marL="64770" eaLnBrk="0" hangingPunct="0">
                        <a:spcAft>
                          <a:spcPts val="0"/>
                        </a:spcAft>
                      </a:pPr>
                      <a:r>
                        <a:rPr lang="tr-TR" sz="1200" dirty="0">
                          <a:effectLst/>
                          <a:latin typeface="+mn-lt"/>
                          <a:ea typeface="Times New Roman" panose="02020603050405020304" pitchFamily="18" charset="0"/>
                        </a:rPr>
                        <a:t>-</a:t>
                      </a:r>
                      <a:endParaRPr lang="tr-TR" sz="1200" dirty="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eaLnBrk="0" hangingPunct="0">
                        <a:lnSpc>
                          <a:spcPts val="1100"/>
                        </a:lnSpc>
                        <a:spcBef>
                          <a:spcPts val="9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4770" eaLnBrk="0" hangingPunct="0">
                        <a:spcAft>
                          <a:spcPts val="0"/>
                        </a:spcAft>
                      </a:pPr>
                      <a:r>
                        <a:rPr lang="tr-TR" sz="1200" dirty="0">
                          <a:solidFill>
                            <a:srgbClr val="404040"/>
                          </a:solidFill>
                          <a:effectLst/>
                          <a:latin typeface="+mn-lt"/>
                          <a:ea typeface="Times New Roman" panose="02020603050405020304" pitchFamily="18" charset="0"/>
                        </a:rPr>
                        <a:t>-</a:t>
                      </a:r>
                      <a:endParaRPr lang="en-US" dirty="0">
                        <a:solidFill>
                          <a:srgbClr val="404040"/>
                        </a:solidFil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lnL w="12700" cap="flat" cmpd="sng" algn="ctr">
                      <a:solidFill>
                        <a:srgbClr val="000000"/>
                      </a:solidFill>
                      <a:prstDash val="solid"/>
                      <a:round/>
                      <a:headEnd type="none" w="med" len="med"/>
                      <a:tailEnd type="none" w="med" len="med"/>
                    </a:lnL>
                  </a:tcPr>
                </a:tc>
                <a:tc>
                  <a:txBody>
                    <a:bodyPr/>
                    <a:lstStyle/>
                    <a:p>
                      <a:pPr eaLnBrk="0" hangingPunct="0">
                        <a:lnSpc>
                          <a:spcPts val="1100"/>
                        </a:lnSpc>
                        <a:spcBef>
                          <a:spcPts val="9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4770" eaLnBrk="0" hangingPunct="0">
                        <a:spcAft>
                          <a:spcPts val="0"/>
                        </a:spcAft>
                      </a:pPr>
                      <a:r>
                        <a:rPr lang="tr-TR" sz="1200" dirty="0">
                          <a:solidFill>
                            <a:srgbClr val="404040"/>
                          </a:solidFill>
                          <a:effectLst/>
                          <a:latin typeface="+mn-lt"/>
                          <a:ea typeface="Times New Roman" panose="02020603050405020304" pitchFamily="18" charset="0"/>
                        </a:rPr>
                        <a:t>-</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1100"/>
                        </a:lnSpc>
                        <a:spcBef>
                          <a:spcPts val="9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4770" eaLnBrk="0" hangingPunct="0">
                        <a:spcAft>
                          <a:spcPts val="0"/>
                        </a:spcAft>
                      </a:pPr>
                      <a:r>
                        <a:rPr lang="tr-TR" sz="1200" dirty="0">
                          <a:solidFill>
                            <a:srgbClr val="404040"/>
                          </a:solidFill>
                          <a:effectLst/>
                          <a:latin typeface="+mn-lt"/>
                          <a:ea typeface="Times New Roman" panose="02020603050405020304" pitchFamily="18" charset="0"/>
                        </a:rPr>
                        <a:t>6-8 saat</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049664"/>
                  </a:ext>
                </a:extLst>
              </a:tr>
              <a:tr h="165836">
                <a:tc gridSpan="10">
                  <a:txBody>
                    <a:bodyPr/>
                    <a:lstStyle/>
                    <a:p>
                      <a:pPr marL="64770" eaLnBrk="0" hangingPunct="0">
                        <a:lnSpc>
                          <a:spcPts val="1280"/>
                        </a:lnSpc>
                        <a:spcAft>
                          <a:spcPts val="0"/>
                        </a:spcAft>
                      </a:pPr>
                      <a:r>
                        <a:rPr lang="tr-TR" sz="1200" b="1" dirty="0">
                          <a:solidFill>
                            <a:srgbClr val="404040"/>
                          </a:solidFill>
                          <a:effectLst/>
                          <a:latin typeface="+mn-lt"/>
                          <a:ea typeface="Times New Roman" panose="02020603050405020304" pitchFamily="18" charset="0"/>
                        </a:rPr>
                        <a:t>Uzun</a:t>
                      </a:r>
                      <a:r>
                        <a:rPr lang="tr-TR" sz="1200" b="1" spc="-110" dirty="0">
                          <a:solidFill>
                            <a:srgbClr val="404040"/>
                          </a:solidFill>
                          <a:effectLst/>
                          <a:latin typeface="+mn-lt"/>
                          <a:ea typeface="Times New Roman" panose="02020603050405020304" pitchFamily="18" charset="0"/>
                        </a:rPr>
                        <a:t> </a:t>
                      </a:r>
                      <a:r>
                        <a:rPr lang="tr-TR" sz="1200" b="1" dirty="0">
                          <a:solidFill>
                            <a:srgbClr val="404040"/>
                          </a:solidFill>
                          <a:effectLst/>
                          <a:latin typeface="+mn-lt"/>
                          <a:ea typeface="Times New Roman" panose="02020603050405020304" pitchFamily="18" charset="0"/>
                        </a:rPr>
                        <a:t>etkili</a:t>
                      </a:r>
                      <a:r>
                        <a:rPr lang="tr-TR" sz="1200" b="1" spc="-110" dirty="0">
                          <a:solidFill>
                            <a:srgbClr val="404040"/>
                          </a:solidFill>
                          <a:effectLst/>
                          <a:latin typeface="+mn-lt"/>
                          <a:ea typeface="Times New Roman" panose="02020603050405020304" pitchFamily="18" charset="0"/>
                        </a:rPr>
                        <a:t> </a:t>
                      </a:r>
                      <a:r>
                        <a:rPr lang="tr-TR" sz="1200" b="1" kern="1200" dirty="0" err="1">
                          <a:solidFill>
                            <a:srgbClr val="404040"/>
                          </a:solidFill>
                          <a:effectLst/>
                          <a:latin typeface="+mn-lt"/>
                          <a:ea typeface="Times New Roman" panose="02020603050405020304" pitchFamily="18" charset="0"/>
                          <a:cs typeface="+mn-cs"/>
                        </a:rPr>
                        <a:t>antikolinerjikler</a:t>
                      </a:r>
                      <a:endParaRPr lang="tr-TR" sz="1200" b="1" kern="1200" dirty="0">
                        <a:solidFill>
                          <a:srgbClr val="404040"/>
                        </a:solidFill>
                        <a:effectLst/>
                        <a:latin typeface="+mn-lt"/>
                        <a:ea typeface="SimSun" panose="02010600030101010101" pitchFamily="2" charset="-122"/>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E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en-US"/>
                    </a:p>
                  </a:txBody>
                  <a:tcPr/>
                </a:tc>
                <a:tc hMerge="1">
                  <a:txBody>
                    <a:bodyPr/>
                    <a:lstStyle/>
                    <a:p>
                      <a:endParaRPr lang="tr-TR"/>
                    </a:p>
                  </a:txBody>
                  <a:tcPr/>
                </a:tc>
                <a:tc hMerge="1">
                  <a:txBody>
                    <a:bodyPr/>
                    <a:lstStyle/>
                    <a:p>
                      <a:endParaRPr lang="en-US"/>
                    </a:p>
                  </a:txBody>
                  <a:tcPr/>
                </a:tc>
                <a:tc hMerge="1">
                  <a:txBody>
                    <a:bodyPr/>
                    <a:lstStyle/>
                    <a:p>
                      <a:endParaRPr lang="tr-TR"/>
                    </a:p>
                  </a:txBody>
                  <a:tcPr>
                    <a:lnL w="12700" cap="flat" cmpd="sng" algn="ctr">
                      <a:solidFill>
                        <a:srgbClr val="000000"/>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67349739"/>
                  </a:ext>
                </a:extLst>
              </a:tr>
              <a:tr h="69126">
                <a:tc gridSpan="2">
                  <a:txBody>
                    <a:bodyPr/>
                    <a:lstStyle/>
                    <a:p>
                      <a:pPr marL="64770" eaLnBrk="0" hangingPunct="0">
                        <a:lnSpc>
                          <a:spcPts val="1260"/>
                        </a:lnSpc>
                        <a:spcAft>
                          <a:spcPts val="0"/>
                        </a:spcAft>
                      </a:pPr>
                      <a:r>
                        <a:rPr lang="tr-TR" sz="1200" spc="-40" dirty="0">
                          <a:solidFill>
                            <a:srgbClr val="404040"/>
                          </a:solidFill>
                          <a:effectLst/>
                          <a:latin typeface="+mn-lt"/>
                          <a:ea typeface="Times New Roman" panose="02020603050405020304" pitchFamily="18" charset="0"/>
                        </a:rPr>
                        <a:t>T</a:t>
                      </a:r>
                      <a:r>
                        <a:rPr lang="tr-TR" sz="1200" dirty="0">
                          <a:solidFill>
                            <a:srgbClr val="404040"/>
                          </a:solidFill>
                          <a:effectLst/>
                          <a:latin typeface="+mn-lt"/>
                          <a:ea typeface="Times New Roman" panose="02020603050405020304" pitchFamily="18" charset="0"/>
                        </a:rPr>
                        <a:t>iotropium</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marL="64770" eaLnBrk="0" hangingPunct="0">
                        <a:lnSpc>
                          <a:spcPts val="1260"/>
                        </a:lnSpc>
                        <a:spcAft>
                          <a:spcPts val="0"/>
                        </a:spcAft>
                      </a:pPr>
                      <a:r>
                        <a:rPr lang="tr-TR" sz="1200">
                          <a:solidFill>
                            <a:srgbClr val="404040"/>
                          </a:solidFill>
                          <a:effectLst/>
                          <a:latin typeface="+mn-lt"/>
                          <a:ea typeface="Times New Roman" panose="02020603050405020304" pitchFamily="18" charset="0"/>
                        </a:rPr>
                        <a:t>18 µg, KTİ</a:t>
                      </a:r>
                      <a:endParaRPr lang="tr-TR" sz="120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4770" eaLnBrk="0" hangingPunct="0">
                        <a:lnSpc>
                          <a:spcPts val="1260"/>
                        </a:lnSpc>
                        <a:spcAft>
                          <a:spcPts val="0"/>
                        </a:spcAft>
                      </a:pPr>
                      <a:r>
                        <a:rPr lang="tr-TR" sz="1200" dirty="0">
                          <a:effectLst/>
                          <a:latin typeface="+mn-lt"/>
                          <a:ea typeface="Times New Roman" panose="02020603050405020304" pitchFamily="18" charset="0"/>
                        </a:rPr>
                        <a:t>-</a:t>
                      </a:r>
                      <a:endParaRPr lang="tr-TR" sz="1200" dirty="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tr-TR" sz="1200" dirty="0">
                          <a:solidFill>
                            <a:srgbClr val="404040"/>
                          </a:solidFill>
                          <a:effectLst/>
                          <a:latin typeface="+mn-lt"/>
                          <a:ea typeface="Times New Roman" panose="02020603050405020304" pitchFamily="18" charset="0"/>
                        </a:rPr>
                        <a:t>-</a:t>
                      </a:r>
                      <a:endParaRPr lang="en-US" dirty="0">
                        <a:solidFill>
                          <a:srgbClr val="404040"/>
                        </a:solidFil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4770" eaLnBrk="0" hangingPunct="0">
                        <a:lnSpc>
                          <a:spcPts val="1260"/>
                        </a:lnSpc>
                        <a:spcAft>
                          <a:spcPts val="0"/>
                        </a:spcAft>
                      </a:pPr>
                      <a:r>
                        <a:rPr lang="tr-TR" sz="1200" dirty="0">
                          <a:effectLst/>
                          <a:latin typeface="+mn-lt"/>
                          <a:ea typeface="Times New Roman" panose="02020603050405020304" pitchFamily="18" charset="0"/>
                        </a:rPr>
                        <a:t>-</a:t>
                      </a:r>
                      <a:endParaRPr lang="tr-TR" sz="1200" dirty="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tr-TR" sz="1200" dirty="0">
                          <a:solidFill>
                            <a:srgbClr val="404040"/>
                          </a:solidFill>
                          <a:effectLst/>
                          <a:latin typeface="+mn-lt"/>
                          <a:ea typeface="Times New Roman" panose="02020603050405020304" pitchFamily="18" charset="0"/>
                        </a:rPr>
                        <a:t>-</a:t>
                      </a:r>
                      <a:endParaRPr lang="en-US" dirty="0">
                        <a:solidFill>
                          <a:srgbClr val="404040"/>
                        </a:solidFil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lnL w="12700" cap="flat" cmpd="sng" algn="ctr">
                      <a:solidFill>
                        <a:srgbClr val="000000"/>
                      </a:solidFill>
                      <a:prstDash val="solid"/>
                      <a:round/>
                      <a:headEnd type="none" w="med" len="med"/>
                      <a:tailEnd type="none" w="med" len="med"/>
                    </a:lnL>
                  </a:tcPr>
                </a:tc>
                <a:tc>
                  <a:txBody>
                    <a:bodyPr/>
                    <a:lstStyle/>
                    <a:p>
                      <a:pPr marL="64770" eaLnBrk="0" hangingPunct="0">
                        <a:lnSpc>
                          <a:spcPts val="1260"/>
                        </a:lnSpc>
                        <a:spcAft>
                          <a:spcPts val="0"/>
                        </a:spcAft>
                      </a:pPr>
                      <a:r>
                        <a:rPr lang="tr-TR" sz="1200" dirty="0">
                          <a:solidFill>
                            <a:srgbClr val="404040"/>
                          </a:solidFill>
                          <a:effectLst/>
                          <a:latin typeface="+mn-lt"/>
                          <a:ea typeface="Times New Roman" panose="02020603050405020304" pitchFamily="18" charset="0"/>
                        </a:rPr>
                        <a:t>-</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eaLnBrk="0" hangingPunct="0">
                        <a:lnSpc>
                          <a:spcPts val="1260"/>
                        </a:lnSpc>
                        <a:spcAft>
                          <a:spcPts val="0"/>
                        </a:spcAft>
                      </a:pPr>
                      <a:r>
                        <a:rPr lang="tr-TR" sz="1200" dirty="0">
                          <a:solidFill>
                            <a:srgbClr val="404040"/>
                          </a:solidFill>
                          <a:effectLst/>
                          <a:latin typeface="+mn-lt"/>
                          <a:ea typeface="Times New Roman" panose="02020603050405020304" pitchFamily="18" charset="0"/>
                        </a:rPr>
                        <a:t>24+ saat</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944557"/>
                  </a:ext>
                </a:extLst>
              </a:tr>
              <a:tr h="146035">
                <a:tc gridSpan="10">
                  <a:txBody>
                    <a:bodyPr/>
                    <a:lstStyle/>
                    <a:p>
                      <a:pPr marR="6750685" eaLnBrk="0" hangingPunct="0">
                        <a:lnSpc>
                          <a:spcPts val="1085"/>
                        </a:lnSpc>
                        <a:spcAft>
                          <a:spcPts val="0"/>
                        </a:spcAft>
                        <a:tabLst>
                          <a:tab pos="1727835" algn="l"/>
                        </a:tabLst>
                      </a:pPr>
                      <a:r>
                        <a:rPr lang="tr-TR" sz="1200" b="1" dirty="0">
                          <a:solidFill>
                            <a:srgbClr val="404040"/>
                          </a:solidFill>
                          <a:effectLst/>
                          <a:latin typeface="+mn-lt"/>
                          <a:ea typeface="Times New Roman" panose="02020603050405020304" pitchFamily="18" charset="0"/>
                        </a:rPr>
                        <a:t>  Kısa</a:t>
                      </a:r>
                      <a:r>
                        <a:rPr lang="tr-TR" sz="1200" b="1" spc="55" dirty="0">
                          <a:solidFill>
                            <a:srgbClr val="404040"/>
                          </a:solidFill>
                          <a:effectLst/>
                          <a:latin typeface="+mn-lt"/>
                          <a:ea typeface="Times New Roman" panose="02020603050405020304" pitchFamily="18" charset="0"/>
                        </a:rPr>
                        <a:t> </a:t>
                      </a:r>
                      <a:r>
                        <a:rPr lang="tr-TR" sz="1200" b="1" dirty="0">
                          <a:solidFill>
                            <a:srgbClr val="404040"/>
                          </a:solidFill>
                          <a:effectLst/>
                          <a:latin typeface="+mn-lt"/>
                          <a:ea typeface="Times New Roman" panose="02020603050405020304" pitchFamily="18" charset="0"/>
                        </a:rPr>
                        <a:t>etkili</a:t>
                      </a:r>
                      <a:r>
                        <a:rPr lang="tr-TR" sz="1200" b="1" spc="60" dirty="0">
                          <a:solidFill>
                            <a:srgbClr val="404040"/>
                          </a:solidFill>
                          <a:effectLst/>
                          <a:latin typeface="+mn-lt"/>
                          <a:ea typeface="Times New Roman" panose="02020603050405020304" pitchFamily="18" charset="0"/>
                        </a:rPr>
                        <a:t> </a:t>
                      </a:r>
                      <a:r>
                        <a:rPr lang="tr-TR" sz="1200" b="1" dirty="0">
                          <a:solidFill>
                            <a:srgbClr val="404040"/>
                          </a:solidFill>
                          <a:effectLst/>
                          <a:latin typeface="+mn-lt"/>
                          <a:ea typeface="Times New Roman" panose="02020603050405020304" pitchFamily="18" charset="0"/>
                        </a:rPr>
                        <a:t>β2</a:t>
                      </a:r>
                      <a:r>
                        <a:rPr lang="tr-TR" sz="1200" b="1" spc="170" dirty="0">
                          <a:solidFill>
                            <a:srgbClr val="404040"/>
                          </a:solidFill>
                          <a:effectLst/>
                          <a:latin typeface="+mn-lt"/>
                          <a:ea typeface="Times New Roman" panose="02020603050405020304" pitchFamily="18" charset="0"/>
                        </a:rPr>
                        <a:t> </a:t>
                      </a:r>
                      <a:r>
                        <a:rPr lang="tr-TR" sz="1200" b="1" dirty="0">
                          <a:solidFill>
                            <a:srgbClr val="404040"/>
                          </a:solidFill>
                          <a:effectLst/>
                          <a:latin typeface="+mn-lt"/>
                          <a:ea typeface="Times New Roman" panose="02020603050405020304" pitchFamily="18" charset="0"/>
                        </a:rPr>
                        <a:t>– </a:t>
                      </a:r>
                      <a:r>
                        <a:rPr lang="tr-TR" sz="1200" b="1" dirty="0" err="1">
                          <a:solidFill>
                            <a:srgbClr val="404040"/>
                          </a:solidFill>
                          <a:effectLst/>
                          <a:latin typeface="+mn-lt"/>
                          <a:ea typeface="Times New Roman" panose="02020603050405020304" pitchFamily="18" charset="0"/>
                        </a:rPr>
                        <a:t>agonistler</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E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en-US"/>
                    </a:p>
                  </a:txBody>
                  <a:tcPr/>
                </a:tc>
                <a:tc hMerge="1">
                  <a:txBody>
                    <a:bodyPr/>
                    <a:lstStyle/>
                    <a:p>
                      <a:endParaRPr lang="tr-TR"/>
                    </a:p>
                  </a:txBody>
                  <a:tcPr/>
                </a:tc>
                <a:tc hMerge="1">
                  <a:txBody>
                    <a:bodyPr/>
                    <a:lstStyle/>
                    <a:p>
                      <a:endParaRPr lang="en-US"/>
                    </a:p>
                  </a:txBody>
                  <a:tcPr/>
                </a:tc>
                <a:tc hMerge="1">
                  <a:txBody>
                    <a:bodyPr/>
                    <a:lstStyle/>
                    <a:p>
                      <a:endParaRPr lang="tr-TR"/>
                    </a:p>
                  </a:txBody>
                  <a:tcPr>
                    <a:lnL w="12700" cap="flat" cmpd="sng" algn="ctr">
                      <a:solidFill>
                        <a:srgbClr val="000000"/>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42958974"/>
                  </a:ext>
                </a:extLst>
              </a:tr>
              <a:tr h="1019272">
                <a:tc>
                  <a:txBody>
                    <a:bodyPr/>
                    <a:lstStyle/>
                    <a:p>
                      <a:pPr marL="65405" eaLnBrk="0" hangingPunct="0">
                        <a:lnSpc>
                          <a:spcPts val="1260"/>
                        </a:lnSpc>
                        <a:spcAft>
                          <a:spcPts val="0"/>
                        </a:spcAft>
                      </a:pPr>
                      <a:r>
                        <a:rPr lang="tr-TR" sz="1200" dirty="0">
                          <a:solidFill>
                            <a:srgbClr val="404040"/>
                          </a:solidFill>
                          <a:effectLst/>
                          <a:latin typeface="+mn-lt"/>
                          <a:ea typeface="Times New Roman" panose="02020603050405020304" pitchFamily="18" charset="0"/>
                        </a:rPr>
                        <a:t>Salbutamol</a:t>
                      </a:r>
                      <a:endParaRPr lang="tr-TR" sz="1200" dirty="0">
                        <a:solidFill>
                          <a:srgbClr val="404040"/>
                        </a:solidFill>
                        <a:effectLst/>
                        <a:latin typeface="+mn-lt"/>
                        <a:ea typeface="SimSun" panose="02010600030101010101" pitchFamily="2" charset="-122"/>
                      </a:endParaRPr>
                    </a:p>
                    <a:p>
                      <a:pPr eaLnBrk="0" hangingPunct="0">
                        <a:lnSpc>
                          <a:spcPts val="700"/>
                        </a:lnSpc>
                        <a:spcBef>
                          <a:spcPts val="3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5405" eaLnBrk="0" hangingPunct="0">
                        <a:spcAft>
                          <a:spcPts val="0"/>
                        </a:spcAft>
                      </a:pPr>
                      <a:r>
                        <a:rPr lang="tr-TR" sz="1200" spc="-80" dirty="0" err="1">
                          <a:solidFill>
                            <a:srgbClr val="404040"/>
                          </a:solidFill>
                          <a:effectLst/>
                          <a:latin typeface="+mn-lt"/>
                          <a:ea typeface="Times New Roman" panose="02020603050405020304" pitchFamily="18" charset="0"/>
                        </a:rPr>
                        <a:t>T</a:t>
                      </a:r>
                      <a:r>
                        <a:rPr lang="tr-TR" sz="1200" dirty="0" err="1">
                          <a:solidFill>
                            <a:srgbClr val="404040"/>
                          </a:solidFill>
                          <a:effectLst/>
                          <a:latin typeface="+mn-lt"/>
                          <a:ea typeface="Times New Roman" panose="02020603050405020304" pitchFamily="18" charset="0"/>
                        </a:rPr>
                        <a:t>erbütalin</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64770" eaLnBrk="0" hangingPunct="0">
                        <a:lnSpc>
                          <a:spcPts val="1260"/>
                        </a:lnSpc>
                        <a:spcAft>
                          <a:spcPts val="0"/>
                        </a:spcAft>
                      </a:pPr>
                      <a:r>
                        <a:rPr lang="tr-TR" sz="1200" dirty="0">
                          <a:solidFill>
                            <a:srgbClr val="404040"/>
                          </a:solidFill>
                          <a:effectLst/>
                          <a:latin typeface="+mn-lt"/>
                          <a:ea typeface="Times New Roman" panose="02020603050405020304" pitchFamily="18" charset="0"/>
                        </a:rPr>
                        <a:t>100 µg; ÖDİ</a:t>
                      </a:r>
                      <a:endParaRPr lang="tr-TR" sz="1200" dirty="0">
                        <a:solidFill>
                          <a:srgbClr val="404040"/>
                        </a:solidFill>
                        <a:effectLst/>
                        <a:latin typeface="+mn-lt"/>
                        <a:ea typeface="SimSun" panose="02010600030101010101" pitchFamily="2" charset="-122"/>
                      </a:endParaRPr>
                    </a:p>
                    <a:p>
                      <a:pPr marL="64770" eaLnBrk="0" hangingPunct="0">
                        <a:lnSpc>
                          <a:spcPts val="1200"/>
                        </a:lnSpc>
                        <a:spcAft>
                          <a:spcPts val="0"/>
                        </a:spcAft>
                      </a:pPr>
                      <a:r>
                        <a:rPr lang="tr-TR" sz="1200" dirty="0">
                          <a:solidFill>
                            <a:srgbClr val="404040"/>
                          </a:solidFill>
                          <a:effectLst/>
                          <a:latin typeface="+mn-lt"/>
                          <a:ea typeface="Times New Roman" panose="02020603050405020304" pitchFamily="18" charset="0"/>
                        </a:rPr>
                        <a:t>4-6 saatte, 1-2 kere</a:t>
                      </a:r>
                      <a:endParaRPr lang="tr-TR" sz="1200" dirty="0">
                        <a:solidFill>
                          <a:srgbClr val="404040"/>
                        </a:solidFill>
                        <a:effectLst/>
                        <a:latin typeface="+mn-lt"/>
                        <a:ea typeface="SimSun" panose="02010600030101010101" pitchFamily="2" charset="-122"/>
                      </a:endParaRPr>
                    </a:p>
                    <a:p>
                      <a:pPr eaLnBrk="0" hangingPunct="0">
                        <a:lnSpc>
                          <a:spcPts val="600"/>
                        </a:lnSpc>
                        <a:spcBef>
                          <a:spcPts val="20"/>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4770" eaLnBrk="0" hangingPunct="0">
                        <a:spcAft>
                          <a:spcPts val="0"/>
                        </a:spcAft>
                      </a:pPr>
                      <a:r>
                        <a:rPr lang="tr-TR" sz="1200" dirty="0">
                          <a:solidFill>
                            <a:srgbClr val="404040"/>
                          </a:solidFill>
                          <a:effectLst/>
                          <a:latin typeface="+mn-lt"/>
                          <a:ea typeface="Times New Roman" panose="02020603050405020304" pitchFamily="18" charset="0"/>
                        </a:rPr>
                        <a:t>250 µg; KTİ</a:t>
                      </a:r>
                      <a:r>
                        <a:rPr lang="en-US" sz="1200" dirty="0">
                          <a:solidFill>
                            <a:srgbClr val="404040"/>
                          </a:solidFill>
                          <a:effectLst/>
                          <a:latin typeface="+mn-lt"/>
                          <a:ea typeface="SimSun" panose="02010600030101010101" pitchFamily="2" charset="-122"/>
                        </a:rPr>
                        <a:t> </a:t>
                      </a:r>
                      <a:r>
                        <a:rPr lang="tr-TR" sz="1200" dirty="0">
                          <a:solidFill>
                            <a:srgbClr val="404040"/>
                          </a:solidFill>
                          <a:effectLst/>
                          <a:latin typeface="+mn-lt"/>
                          <a:ea typeface="Times New Roman" panose="02020603050405020304" pitchFamily="18" charset="0"/>
                        </a:rPr>
                        <a:t>4-6 saatte, 1-2 kere</a:t>
                      </a:r>
                      <a:endParaRPr lang="tr-TR" sz="1200" dirty="0">
                        <a:solidFill>
                          <a:srgbClr val="404040"/>
                        </a:solidFill>
                        <a:effectLst/>
                        <a:latin typeface="+mn-lt"/>
                        <a:ea typeface="SimSun" panose="02010600030101010101" pitchFamily="2" charset="-122"/>
                      </a:endParaRPr>
                    </a:p>
                    <a:p>
                      <a:pPr marL="64770" eaLnBrk="0" hangingPunct="0">
                        <a:lnSpc>
                          <a:spcPts val="1200"/>
                        </a:lnSpc>
                        <a:spcAft>
                          <a:spcPts val="0"/>
                        </a:spcAft>
                      </a:pPr>
                      <a:r>
                        <a:rPr lang="tr-TR" sz="1200" dirty="0">
                          <a:solidFill>
                            <a:srgbClr val="404040"/>
                          </a:solidFill>
                          <a:effectLst/>
                          <a:latin typeface="+mn-lt"/>
                          <a:ea typeface="Times New Roman" panose="02020603050405020304" pitchFamily="18" charset="0"/>
                        </a:rPr>
                        <a:t>500 µg; KTİ</a:t>
                      </a:r>
                      <a:r>
                        <a:rPr lang="en-US" sz="1200" dirty="0">
                          <a:solidFill>
                            <a:srgbClr val="404040"/>
                          </a:solidFill>
                          <a:effectLst/>
                          <a:latin typeface="+mn-lt"/>
                          <a:ea typeface="SimSun" panose="02010600030101010101" pitchFamily="2" charset="-122"/>
                        </a:rPr>
                        <a:t> </a:t>
                      </a:r>
                      <a:r>
                        <a:rPr lang="tr-TR" sz="1200" dirty="0">
                          <a:solidFill>
                            <a:srgbClr val="404040"/>
                          </a:solidFill>
                          <a:effectLst/>
                          <a:latin typeface="+mn-lt"/>
                          <a:ea typeface="Times New Roman" panose="02020603050405020304" pitchFamily="18" charset="0"/>
                        </a:rPr>
                        <a:t>4-6 saatte, 1-2 kere</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4770" eaLnBrk="0" hangingPunct="0">
                        <a:lnSpc>
                          <a:spcPts val="1260"/>
                        </a:lnSpc>
                        <a:spcAft>
                          <a:spcPts val="0"/>
                        </a:spcAft>
                      </a:pPr>
                      <a:endParaRPr lang="tr-TR" sz="1600" dirty="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4770" eaLnBrk="0" hangingPunct="0">
                        <a:lnSpc>
                          <a:spcPts val="1260"/>
                        </a:lnSpc>
                        <a:spcAft>
                          <a:spcPts val="0"/>
                        </a:spcAft>
                      </a:pPr>
                      <a:r>
                        <a:rPr lang="tr-TR" sz="1200" dirty="0">
                          <a:effectLst/>
                          <a:latin typeface="+mn-lt"/>
                          <a:ea typeface="Times New Roman" panose="02020603050405020304" pitchFamily="18" charset="0"/>
                        </a:rPr>
                        <a:t>2.5 mg/2.5 ml</a:t>
                      </a:r>
                      <a:endParaRPr lang="tr-TR" sz="1200" dirty="0">
                        <a:effectLst/>
                        <a:latin typeface="+mn-lt"/>
                        <a:ea typeface="SimSun" panose="02010600030101010101" pitchFamily="2" charset="-122"/>
                      </a:endParaRPr>
                    </a:p>
                    <a:p>
                      <a:pPr marL="64770" eaLnBrk="0" hangingPunct="0">
                        <a:lnSpc>
                          <a:spcPts val="1200"/>
                        </a:lnSpc>
                        <a:spcAft>
                          <a:spcPts val="0"/>
                        </a:spcAft>
                      </a:pPr>
                      <a:r>
                        <a:rPr lang="tr-TR" sz="1200" dirty="0">
                          <a:effectLst/>
                          <a:latin typeface="+mn-lt"/>
                          <a:ea typeface="Times New Roman" panose="02020603050405020304" pitchFamily="18" charset="0"/>
                        </a:rPr>
                        <a:t>4-6 saatte, 1 kere</a:t>
                      </a:r>
                      <a:endParaRPr lang="tr-TR" sz="1200" dirty="0">
                        <a:effectLst/>
                        <a:latin typeface="+mn-lt"/>
                        <a:ea typeface="SimSun" panose="02010600030101010101" pitchFamily="2" charset="-122"/>
                      </a:endParaRPr>
                    </a:p>
                    <a:p>
                      <a:pPr eaLnBrk="0" hangingPunct="0">
                        <a:lnSpc>
                          <a:spcPts val="500"/>
                        </a:lnSpc>
                        <a:spcBef>
                          <a:spcPts val="35"/>
                        </a:spcBef>
                        <a:spcAft>
                          <a:spcPts val="0"/>
                        </a:spcAft>
                      </a:pPr>
                      <a:r>
                        <a:rPr lang="tr-TR" sz="1200" dirty="0">
                          <a:effectLst/>
                          <a:latin typeface="+mn-lt"/>
                          <a:ea typeface="Times New Roman" panose="02020603050405020304" pitchFamily="18" charset="0"/>
                        </a:rPr>
                        <a:t> </a:t>
                      </a:r>
                      <a:endParaRPr lang="tr-TR" sz="1200" dirty="0">
                        <a:effectLst/>
                        <a:latin typeface="+mn-lt"/>
                        <a:ea typeface="SimSun" panose="02010600030101010101" pitchFamily="2" charset="-122"/>
                      </a:endParaRPr>
                    </a:p>
                    <a:p>
                      <a:pPr eaLnBrk="0" hangingPunct="0">
                        <a:lnSpc>
                          <a:spcPts val="1000"/>
                        </a:lnSpc>
                        <a:spcAft>
                          <a:spcPts val="0"/>
                        </a:spcAft>
                      </a:pPr>
                      <a:r>
                        <a:rPr lang="tr-TR" sz="1200" dirty="0">
                          <a:effectLst/>
                          <a:latin typeface="+mn-lt"/>
                          <a:ea typeface="Times New Roman" panose="02020603050405020304" pitchFamily="18" charset="0"/>
                        </a:rPr>
                        <a:t> </a:t>
                      </a:r>
                      <a:endParaRPr lang="tr-TR" sz="1200" dirty="0">
                        <a:effectLst/>
                        <a:latin typeface="+mn-lt"/>
                        <a:ea typeface="SimSun" panose="02010600030101010101" pitchFamily="2" charset="-122"/>
                      </a:endParaRPr>
                    </a:p>
                    <a:p>
                      <a:pPr eaLnBrk="0" hangingPunct="0">
                        <a:lnSpc>
                          <a:spcPts val="1000"/>
                        </a:lnSpc>
                        <a:spcAft>
                          <a:spcPts val="0"/>
                        </a:spcAft>
                      </a:pPr>
                      <a:r>
                        <a:rPr lang="tr-TR" sz="1200" dirty="0">
                          <a:effectLst/>
                          <a:latin typeface="+mn-lt"/>
                          <a:ea typeface="Times New Roman" panose="02020603050405020304" pitchFamily="18" charset="0"/>
                        </a:rPr>
                        <a:t> </a:t>
                      </a:r>
                      <a:endParaRPr lang="tr-TR" sz="1200" dirty="0">
                        <a:effectLst/>
                        <a:latin typeface="+mn-lt"/>
                        <a:ea typeface="SimSun" panose="02010600030101010101" pitchFamily="2" charset="-122"/>
                      </a:endParaRPr>
                    </a:p>
                    <a:p>
                      <a:pPr eaLnBrk="0" hangingPunct="0">
                        <a:lnSpc>
                          <a:spcPts val="1000"/>
                        </a:lnSpc>
                        <a:spcAft>
                          <a:spcPts val="0"/>
                        </a:spcAft>
                      </a:pPr>
                      <a:r>
                        <a:rPr lang="tr-TR" sz="1200" dirty="0">
                          <a:effectLst/>
                          <a:latin typeface="+mn-lt"/>
                          <a:ea typeface="Times New Roman" panose="02020603050405020304" pitchFamily="18" charset="0"/>
                        </a:rPr>
                        <a:t> </a:t>
                      </a:r>
                      <a:endParaRPr lang="tr-TR" sz="1200" dirty="0">
                        <a:effectLst/>
                        <a:latin typeface="+mn-lt"/>
                        <a:ea typeface="SimSun" panose="02010600030101010101" pitchFamily="2" charset="-122"/>
                      </a:endParaRPr>
                    </a:p>
                    <a:p>
                      <a:pPr marL="64770" eaLnBrk="0" hangingPunct="0">
                        <a:spcAft>
                          <a:spcPts val="0"/>
                        </a:spcAft>
                      </a:pPr>
                      <a:r>
                        <a:rPr lang="tr-TR" sz="1200" dirty="0">
                          <a:effectLst/>
                          <a:latin typeface="+mn-lt"/>
                          <a:ea typeface="Times New Roman" panose="02020603050405020304" pitchFamily="18" charset="0"/>
                        </a:rPr>
                        <a:t>-</a:t>
                      </a:r>
                      <a:endParaRPr lang="tr-TR" sz="1200" dirty="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4770" eaLnBrk="0" hangingPunct="0">
                        <a:lnSpc>
                          <a:spcPts val="1260"/>
                        </a:lnSpc>
                        <a:spcAft>
                          <a:spcPts val="0"/>
                        </a:spcAft>
                      </a:pPr>
                      <a:r>
                        <a:rPr lang="tr-TR" sz="1200" dirty="0">
                          <a:solidFill>
                            <a:srgbClr val="404040"/>
                          </a:solidFill>
                          <a:effectLst/>
                          <a:latin typeface="+mn-lt"/>
                          <a:ea typeface="Times New Roman" panose="02020603050405020304" pitchFamily="18" charset="0"/>
                        </a:rPr>
                        <a:t>2.5 mg/2.5 ml</a:t>
                      </a:r>
                      <a:endParaRPr lang="tr-TR" sz="1200" dirty="0">
                        <a:solidFill>
                          <a:srgbClr val="404040"/>
                        </a:solidFill>
                        <a:effectLst/>
                        <a:latin typeface="+mn-lt"/>
                        <a:ea typeface="SimSun" panose="02010600030101010101" pitchFamily="2" charset="-122"/>
                      </a:endParaRPr>
                    </a:p>
                    <a:p>
                      <a:pPr marL="64770" eaLnBrk="0" hangingPunct="0">
                        <a:lnSpc>
                          <a:spcPts val="1200"/>
                        </a:lnSpc>
                        <a:spcAft>
                          <a:spcPts val="0"/>
                        </a:spcAft>
                      </a:pPr>
                      <a:r>
                        <a:rPr lang="tr-TR" sz="1200" dirty="0">
                          <a:solidFill>
                            <a:srgbClr val="404040"/>
                          </a:solidFill>
                          <a:effectLst/>
                          <a:latin typeface="+mn-lt"/>
                          <a:ea typeface="Times New Roman" panose="02020603050405020304" pitchFamily="18" charset="0"/>
                        </a:rPr>
                        <a:t>4-6 saatte, 1 kere</a:t>
                      </a:r>
                      <a:endParaRPr lang="tr-TR" sz="1200" dirty="0">
                        <a:solidFill>
                          <a:srgbClr val="404040"/>
                        </a:solidFill>
                        <a:effectLst/>
                        <a:latin typeface="+mn-lt"/>
                        <a:ea typeface="SimSun" panose="02010600030101010101" pitchFamily="2" charset="-122"/>
                      </a:endParaRPr>
                    </a:p>
                    <a:p>
                      <a:pPr eaLnBrk="0" hangingPunct="0">
                        <a:lnSpc>
                          <a:spcPts val="500"/>
                        </a:lnSpc>
                        <a:spcBef>
                          <a:spcPts val="3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4770" eaLnBrk="0" hangingPunct="0">
                        <a:spcAft>
                          <a:spcPts val="0"/>
                        </a:spcAft>
                      </a:pPr>
                      <a:r>
                        <a:rPr lang="tr-TR" sz="1200" dirty="0">
                          <a:solidFill>
                            <a:srgbClr val="404040"/>
                          </a:solidFill>
                          <a:effectLst/>
                          <a:latin typeface="+mn-lt"/>
                          <a:ea typeface="Times New Roman" panose="02020603050405020304" pitchFamily="18" charset="0"/>
                        </a:rPr>
                        <a:t>-</a:t>
                      </a:r>
                      <a:endParaRPr lang="en-US" dirty="0">
                        <a:solidFill>
                          <a:srgbClr val="404040"/>
                        </a:solidFil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4770" eaLnBrk="0" hangingPunct="0">
                        <a:lnSpc>
                          <a:spcPts val="1260"/>
                        </a:lnSpc>
                        <a:spcAft>
                          <a:spcPts val="0"/>
                        </a:spcAft>
                      </a:pPr>
                      <a:r>
                        <a:rPr lang="tr-TR" sz="1200" dirty="0">
                          <a:effectLst/>
                          <a:latin typeface="+mn-lt"/>
                          <a:ea typeface="Times New Roman" panose="02020603050405020304" pitchFamily="18" charset="0"/>
                        </a:rPr>
                        <a:t>2-4mg tablet</a:t>
                      </a:r>
                      <a:endParaRPr lang="tr-TR" sz="1200" dirty="0">
                        <a:effectLst/>
                        <a:latin typeface="+mn-lt"/>
                        <a:ea typeface="SimSun" panose="02010600030101010101" pitchFamily="2" charset="-122"/>
                      </a:endParaRPr>
                    </a:p>
                    <a:p>
                      <a:pPr marL="64770" marR="179705" eaLnBrk="0" hangingPunct="0">
                        <a:lnSpc>
                          <a:spcPts val="1200"/>
                        </a:lnSpc>
                        <a:spcAft>
                          <a:spcPts val="0"/>
                        </a:spcAft>
                      </a:pPr>
                      <a:r>
                        <a:rPr lang="tr-TR" sz="1200" dirty="0">
                          <a:effectLst/>
                          <a:latin typeface="+mn-lt"/>
                          <a:ea typeface="Times New Roman" panose="02020603050405020304" pitchFamily="18" charset="0"/>
                        </a:rPr>
                        <a:t>(6-8 saatte 2-4mg) 4-8mg SR tablet </a:t>
                      </a:r>
                      <a:endParaRPr lang="tr-TR" sz="1200" dirty="0">
                        <a:effectLst/>
                        <a:latin typeface="+mn-lt"/>
                        <a:ea typeface="SimSun" panose="02010600030101010101" pitchFamily="2" charset="-122"/>
                      </a:endParaRPr>
                    </a:p>
                    <a:p>
                      <a:pPr marL="64770" marR="179705" eaLnBrk="0" hangingPunct="0">
                        <a:lnSpc>
                          <a:spcPts val="1200"/>
                        </a:lnSpc>
                        <a:spcAft>
                          <a:spcPts val="0"/>
                        </a:spcAft>
                      </a:pPr>
                      <a:r>
                        <a:rPr lang="tr-TR" sz="1200" dirty="0">
                          <a:effectLst/>
                          <a:latin typeface="+mn-lt"/>
                          <a:ea typeface="Times New Roman" panose="02020603050405020304" pitchFamily="18" charset="0"/>
                        </a:rPr>
                        <a:t>(12 saatte, 4-8mg)</a:t>
                      </a:r>
                      <a:endParaRPr lang="tr-TR" sz="1200" dirty="0">
                        <a:effectLst/>
                        <a:latin typeface="+mn-lt"/>
                        <a:ea typeface="SimSun" panose="02010600030101010101" pitchFamily="2" charset="-122"/>
                      </a:endParaRPr>
                    </a:p>
                    <a:p>
                      <a:pPr marL="64770" eaLnBrk="0" hangingPunct="0">
                        <a:spcBef>
                          <a:spcPts val="500"/>
                        </a:spcBef>
                        <a:spcAft>
                          <a:spcPts val="0"/>
                        </a:spcAft>
                      </a:pPr>
                      <a:r>
                        <a:rPr lang="tr-TR" sz="1200" dirty="0">
                          <a:effectLst/>
                          <a:latin typeface="+mn-lt"/>
                          <a:ea typeface="Times New Roman" panose="02020603050405020304" pitchFamily="18" charset="0"/>
                        </a:rPr>
                        <a:t>2.5 mg tablet</a:t>
                      </a:r>
                      <a:endParaRPr lang="tr-TR" sz="1200" dirty="0">
                        <a:effectLst/>
                        <a:latin typeface="+mn-lt"/>
                        <a:ea typeface="SimSun" panose="02010600030101010101" pitchFamily="2" charset="-122"/>
                      </a:endParaRPr>
                    </a:p>
                    <a:p>
                      <a:pPr marL="64770" marR="179705" eaLnBrk="0" hangingPunct="0">
                        <a:lnSpc>
                          <a:spcPts val="1200"/>
                        </a:lnSpc>
                        <a:spcAft>
                          <a:spcPts val="0"/>
                        </a:spcAft>
                      </a:pPr>
                      <a:r>
                        <a:rPr lang="tr-TR" sz="1200" dirty="0">
                          <a:effectLst/>
                          <a:latin typeface="+mn-lt"/>
                          <a:ea typeface="Times New Roman" panose="02020603050405020304" pitchFamily="18" charset="0"/>
                        </a:rPr>
                        <a:t>(8 saatte 1 tablet) 5mg </a:t>
                      </a:r>
                      <a:r>
                        <a:rPr lang="tr-TR" sz="1200" dirty="0" err="1">
                          <a:effectLst/>
                          <a:latin typeface="+mn-lt"/>
                          <a:ea typeface="Times New Roman" panose="02020603050405020304" pitchFamily="18" charset="0"/>
                        </a:rPr>
                        <a:t>durules</a:t>
                      </a:r>
                      <a:r>
                        <a:rPr lang="tr-TR" sz="1200" dirty="0">
                          <a:effectLst/>
                          <a:latin typeface="+mn-lt"/>
                          <a:ea typeface="Times New Roman" panose="02020603050405020304" pitchFamily="18" charset="0"/>
                        </a:rPr>
                        <a:t> tablet (12 saatte 1 tablet)</a:t>
                      </a:r>
                      <a:endParaRPr lang="tr-TR" sz="1200" dirty="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4770" eaLnBrk="0" hangingPunct="0">
                        <a:lnSpc>
                          <a:spcPts val="1260"/>
                        </a:lnSpc>
                        <a:spcAft>
                          <a:spcPts val="0"/>
                        </a:spcAft>
                      </a:pPr>
                      <a:r>
                        <a:rPr lang="tr-TR" sz="1200" dirty="0">
                          <a:solidFill>
                            <a:srgbClr val="404040"/>
                          </a:solidFill>
                          <a:effectLst/>
                          <a:latin typeface="+mn-lt"/>
                          <a:ea typeface="Times New Roman" panose="02020603050405020304" pitchFamily="18" charset="0"/>
                        </a:rPr>
                        <a:t>2-4mg tablet</a:t>
                      </a:r>
                      <a:endParaRPr lang="tr-TR" sz="1200" dirty="0">
                        <a:solidFill>
                          <a:srgbClr val="404040"/>
                        </a:solidFill>
                        <a:effectLst/>
                        <a:latin typeface="+mn-lt"/>
                        <a:ea typeface="SimSun" panose="02010600030101010101" pitchFamily="2" charset="-122"/>
                      </a:endParaRPr>
                    </a:p>
                    <a:p>
                      <a:pPr marL="64770" marR="179705" eaLnBrk="0" hangingPunct="0">
                        <a:lnSpc>
                          <a:spcPts val="1200"/>
                        </a:lnSpc>
                        <a:spcAft>
                          <a:spcPts val="0"/>
                        </a:spcAft>
                      </a:pPr>
                      <a:r>
                        <a:rPr lang="tr-TR" sz="1200" dirty="0">
                          <a:solidFill>
                            <a:srgbClr val="404040"/>
                          </a:solidFill>
                          <a:effectLst/>
                          <a:latin typeface="+mn-lt"/>
                          <a:ea typeface="Times New Roman" panose="02020603050405020304" pitchFamily="18" charset="0"/>
                        </a:rPr>
                        <a:t>(6-8 saatte 2-4mg) 4-8mg SR tablet </a:t>
                      </a:r>
                      <a:endParaRPr lang="tr-TR" sz="1200" dirty="0">
                        <a:solidFill>
                          <a:srgbClr val="404040"/>
                        </a:solidFill>
                        <a:effectLst/>
                        <a:latin typeface="+mn-lt"/>
                        <a:ea typeface="SimSun" panose="02010600030101010101" pitchFamily="2" charset="-122"/>
                      </a:endParaRPr>
                    </a:p>
                    <a:p>
                      <a:pPr marL="64770" marR="179705" eaLnBrk="0" hangingPunct="0">
                        <a:lnSpc>
                          <a:spcPts val="1200"/>
                        </a:lnSpc>
                        <a:spcAft>
                          <a:spcPts val="0"/>
                        </a:spcAft>
                      </a:pPr>
                      <a:r>
                        <a:rPr lang="tr-TR" sz="1200" dirty="0">
                          <a:solidFill>
                            <a:srgbClr val="404040"/>
                          </a:solidFill>
                          <a:effectLst/>
                          <a:latin typeface="+mn-lt"/>
                          <a:ea typeface="Times New Roman" panose="02020603050405020304" pitchFamily="18" charset="0"/>
                        </a:rPr>
                        <a:t>(12 saatte, 4-8mg)</a:t>
                      </a:r>
                      <a:endParaRPr lang="tr-TR" sz="1200" dirty="0">
                        <a:solidFill>
                          <a:srgbClr val="404040"/>
                        </a:solidFill>
                        <a:effectLst/>
                        <a:latin typeface="+mn-lt"/>
                        <a:ea typeface="SimSun" panose="02010600030101010101" pitchFamily="2" charset="-122"/>
                      </a:endParaRPr>
                    </a:p>
                    <a:p>
                      <a:pPr marL="64770" eaLnBrk="0" hangingPunct="0">
                        <a:spcBef>
                          <a:spcPts val="500"/>
                        </a:spcBef>
                        <a:spcAft>
                          <a:spcPts val="0"/>
                        </a:spcAft>
                      </a:pPr>
                      <a:r>
                        <a:rPr lang="tr-TR" sz="1200" dirty="0">
                          <a:solidFill>
                            <a:srgbClr val="404040"/>
                          </a:solidFill>
                          <a:effectLst/>
                          <a:latin typeface="+mn-lt"/>
                          <a:ea typeface="Times New Roman" panose="02020603050405020304" pitchFamily="18" charset="0"/>
                        </a:rPr>
                        <a:t>2.5 mg tablet</a:t>
                      </a:r>
                      <a:endParaRPr lang="tr-TR" sz="1200" dirty="0">
                        <a:solidFill>
                          <a:srgbClr val="404040"/>
                        </a:solidFill>
                        <a:effectLst/>
                        <a:latin typeface="+mn-lt"/>
                        <a:ea typeface="SimSun" panose="02010600030101010101" pitchFamily="2" charset="-122"/>
                      </a:endParaRPr>
                    </a:p>
                    <a:p>
                      <a:pPr marL="64770" marR="179705" eaLnBrk="0" hangingPunct="0">
                        <a:lnSpc>
                          <a:spcPts val="1200"/>
                        </a:lnSpc>
                        <a:spcAft>
                          <a:spcPts val="0"/>
                        </a:spcAft>
                      </a:pPr>
                      <a:r>
                        <a:rPr lang="tr-TR" sz="1200" dirty="0">
                          <a:solidFill>
                            <a:srgbClr val="404040"/>
                          </a:solidFill>
                          <a:effectLst/>
                          <a:latin typeface="+mn-lt"/>
                          <a:ea typeface="Times New Roman" panose="02020603050405020304" pitchFamily="18" charset="0"/>
                        </a:rPr>
                        <a:t>(8 saatte 1 tablet) 5mg durules tablet (12 saatte 1 tablet)</a:t>
                      </a:r>
                      <a:endParaRPr lang="en-US" dirty="0">
                        <a:solidFill>
                          <a:srgbClr val="404040"/>
                        </a:solidFil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lnL w="12700" cap="flat" cmpd="sng" algn="ctr">
                      <a:solidFill>
                        <a:srgbClr val="000000"/>
                      </a:solidFill>
                      <a:prstDash val="solid"/>
                      <a:round/>
                      <a:headEnd type="none" w="med" len="med"/>
                      <a:tailEnd type="none" w="med" len="med"/>
                    </a:lnL>
                  </a:tcPr>
                </a:tc>
                <a:tc>
                  <a:txBody>
                    <a:bodyPr/>
                    <a:lstStyle/>
                    <a:p>
                      <a:pPr marL="64770" eaLnBrk="0" hangingPunct="0">
                        <a:lnSpc>
                          <a:spcPts val="1260"/>
                        </a:lnSpc>
                        <a:spcAft>
                          <a:spcPts val="0"/>
                        </a:spcAft>
                      </a:pPr>
                      <a:r>
                        <a:rPr lang="tr-TR" sz="1200" dirty="0">
                          <a:solidFill>
                            <a:srgbClr val="404040"/>
                          </a:solidFill>
                          <a:effectLst/>
                          <a:latin typeface="+mn-lt"/>
                          <a:ea typeface="Times New Roman" panose="02020603050405020304" pitchFamily="18" charset="0"/>
                        </a:rPr>
                        <a:t>0.5mg/ml, ampul</a:t>
                      </a:r>
                      <a:endParaRPr lang="tr-TR" sz="1200" dirty="0">
                        <a:solidFill>
                          <a:srgbClr val="404040"/>
                        </a:solidFill>
                        <a:effectLst/>
                        <a:latin typeface="+mn-lt"/>
                        <a:ea typeface="SimSun" panose="02010600030101010101" pitchFamily="2" charset="-122"/>
                      </a:endParaRPr>
                    </a:p>
                    <a:p>
                      <a:pPr eaLnBrk="0" hangingPunct="0">
                        <a:lnSpc>
                          <a:spcPts val="500"/>
                        </a:lnSpc>
                        <a:spcBef>
                          <a:spcPts val="3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4770" eaLnBrk="0" hangingPunct="0">
                        <a:spcAft>
                          <a:spcPts val="0"/>
                        </a:spcAft>
                      </a:pPr>
                      <a:r>
                        <a:rPr lang="tr-TR" sz="1200" dirty="0">
                          <a:solidFill>
                            <a:srgbClr val="404040"/>
                          </a:solidFill>
                          <a:effectLst/>
                          <a:latin typeface="+mn-lt"/>
                          <a:ea typeface="Times New Roman" panose="02020603050405020304" pitchFamily="18" charset="0"/>
                        </a:rPr>
                        <a:t>-</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eaLnBrk="0" hangingPunct="0">
                        <a:lnSpc>
                          <a:spcPts val="1260"/>
                        </a:lnSpc>
                        <a:spcAft>
                          <a:spcPts val="0"/>
                        </a:spcAft>
                      </a:pPr>
                      <a:r>
                        <a:rPr lang="tr-TR" sz="1200" dirty="0">
                          <a:solidFill>
                            <a:srgbClr val="404040"/>
                          </a:solidFill>
                          <a:effectLst/>
                          <a:latin typeface="+mn-lt"/>
                          <a:ea typeface="Times New Roman" panose="02020603050405020304" pitchFamily="18" charset="0"/>
                        </a:rPr>
                        <a:t>4-6 saat</a:t>
                      </a:r>
                      <a:endParaRPr lang="tr-TR" sz="1200" dirty="0">
                        <a:solidFill>
                          <a:srgbClr val="404040"/>
                        </a:solidFill>
                        <a:effectLst/>
                        <a:latin typeface="+mn-lt"/>
                        <a:ea typeface="SimSun" panose="02010600030101010101" pitchFamily="2" charset="-122"/>
                      </a:endParaRPr>
                    </a:p>
                    <a:p>
                      <a:pPr eaLnBrk="0" hangingPunct="0">
                        <a:lnSpc>
                          <a:spcPts val="700"/>
                        </a:lnSpc>
                        <a:spcBef>
                          <a:spcPts val="3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4770" eaLnBrk="0" hangingPunct="0">
                        <a:spcAft>
                          <a:spcPts val="0"/>
                        </a:spcAft>
                      </a:pPr>
                      <a:r>
                        <a:rPr lang="tr-TR" sz="1200" dirty="0">
                          <a:solidFill>
                            <a:srgbClr val="404040"/>
                          </a:solidFill>
                          <a:effectLst/>
                          <a:latin typeface="+mn-lt"/>
                          <a:ea typeface="Times New Roman" panose="02020603050405020304" pitchFamily="18" charset="0"/>
                        </a:rPr>
                        <a:t>4-6 saat</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787065"/>
                  </a:ext>
                </a:extLst>
              </a:tr>
              <a:tr h="228530">
                <a:tc gridSpan="10">
                  <a:txBody>
                    <a:bodyPr/>
                    <a:lstStyle/>
                    <a:p>
                      <a:pPr marR="6660515" eaLnBrk="0" hangingPunct="0">
                        <a:lnSpc>
                          <a:spcPts val="1085"/>
                        </a:lnSpc>
                        <a:spcAft>
                          <a:spcPts val="0"/>
                        </a:spcAft>
                        <a:tabLst>
                          <a:tab pos="1638300" algn="l"/>
                        </a:tabLst>
                      </a:pPr>
                      <a:r>
                        <a:rPr lang="tr-TR" sz="1200" b="1" dirty="0">
                          <a:solidFill>
                            <a:srgbClr val="404040"/>
                          </a:solidFill>
                          <a:effectLst/>
                          <a:latin typeface="+mn-lt"/>
                          <a:ea typeface="Times New Roman" panose="02020603050405020304" pitchFamily="18" charset="0"/>
                        </a:rPr>
                        <a:t>  Uzun</a:t>
                      </a:r>
                      <a:r>
                        <a:rPr lang="tr-TR" sz="1200" b="1" spc="25" dirty="0">
                          <a:solidFill>
                            <a:srgbClr val="404040"/>
                          </a:solidFill>
                          <a:effectLst/>
                          <a:latin typeface="+mn-lt"/>
                          <a:ea typeface="Times New Roman" panose="02020603050405020304" pitchFamily="18" charset="0"/>
                        </a:rPr>
                        <a:t> </a:t>
                      </a:r>
                      <a:r>
                        <a:rPr lang="tr-TR" sz="1200" b="1" dirty="0">
                          <a:solidFill>
                            <a:srgbClr val="404040"/>
                          </a:solidFill>
                          <a:effectLst/>
                          <a:latin typeface="+mn-lt"/>
                          <a:ea typeface="Times New Roman" panose="02020603050405020304" pitchFamily="18" charset="0"/>
                        </a:rPr>
                        <a:t>etkili</a:t>
                      </a:r>
                      <a:r>
                        <a:rPr lang="tr-TR" sz="1200" b="1" spc="30" dirty="0">
                          <a:solidFill>
                            <a:srgbClr val="404040"/>
                          </a:solidFill>
                          <a:effectLst/>
                          <a:latin typeface="+mn-lt"/>
                          <a:ea typeface="Times New Roman" panose="02020603050405020304" pitchFamily="18" charset="0"/>
                        </a:rPr>
                        <a:t> </a:t>
                      </a:r>
                      <a:r>
                        <a:rPr lang="tr-TR" sz="1200" b="1" dirty="0">
                          <a:solidFill>
                            <a:srgbClr val="404040"/>
                          </a:solidFill>
                          <a:effectLst/>
                          <a:latin typeface="+mn-lt"/>
                          <a:ea typeface="Times New Roman" panose="02020603050405020304" pitchFamily="18" charset="0"/>
                        </a:rPr>
                        <a:t>β2 –</a:t>
                      </a:r>
                      <a:r>
                        <a:rPr lang="tr-TR" sz="1200" b="1" dirty="0" err="1">
                          <a:solidFill>
                            <a:srgbClr val="404040"/>
                          </a:solidFill>
                          <a:effectLst/>
                          <a:latin typeface="+mn-lt"/>
                          <a:ea typeface="Times New Roman" panose="02020603050405020304" pitchFamily="18" charset="0"/>
                        </a:rPr>
                        <a:t>agonistler</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E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en-US"/>
                    </a:p>
                  </a:txBody>
                  <a:tcPr/>
                </a:tc>
                <a:tc hMerge="1">
                  <a:txBody>
                    <a:bodyPr/>
                    <a:lstStyle/>
                    <a:p>
                      <a:endParaRPr lang="tr-TR"/>
                    </a:p>
                  </a:txBody>
                  <a:tcPr/>
                </a:tc>
                <a:tc hMerge="1">
                  <a:txBody>
                    <a:bodyPr/>
                    <a:lstStyle/>
                    <a:p>
                      <a:endParaRPr lang="en-US"/>
                    </a:p>
                  </a:txBody>
                  <a:tcPr/>
                </a:tc>
                <a:tc hMerge="1">
                  <a:txBody>
                    <a:bodyPr/>
                    <a:lstStyle/>
                    <a:p>
                      <a:endParaRPr lang="tr-TR"/>
                    </a:p>
                  </a:txBody>
                  <a:tcPr>
                    <a:lnL w="12700" cap="flat" cmpd="sng" algn="ctr">
                      <a:solidFill>
                        <a:srgbClr val="000000"/>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71314864"/>
                  </a:ext>
                </a:extLst>
              </a:tr>
              <a:tr h="640077">
                <a:tc>
                  <a:txBody>
                    <a:bodyPr/>
                    <a:lstStyle/>
                    <a:p>
                      <a:pPr marL="64770" eaLnBrk="0" hangingPunct="0">
                        <a:lnSpc>
                          <a:spcPts val="1260"/>
                        </a:lnSpc>
                        <a:spcAft>
                          <a:spcPts val="0"/>
                        </a:spcAft>
                      </a:pPr>
                      <a:r>
                        <a:rPr lang="tr-TR" sz="1200" dirty="0" err="1">
                          <a:solidFill>
                            <a:srgbClr val="404040"/>
                          </a:solidFill>
                          <a:effectLst/>
                          <a:latin typeface="+mn-lt"/>
                          <a:ea typeface="Times New Roman" panose="02020603050405020304" pitchFamily="18" charset="0"/>
                        </a:rPr>
                        <a:t>Salmeterol</a:t>
                      </a:r>
                      <a:endParaRPr lang="tr-TR" sz="1200" dirty="0">
                        <a:solidFill>
                          <a:srgbClr val="404040"/>
                        </a:solidFill>
                        <a:effectLst/>
                        <a:latin typeface="+mn-lt"/>
                        <a:ea typeface="SimSun" panose="02010600030101010101" pitchFamily="2" charset="-122"/>
                      </a:endParaRPr>
                    </a:p>
                    <a:p>
                      <a:pPr eaLnBrk="0" hangingPunct="0">
                        <a:lnSpc>
                          <a:spcPts val="500"/>
                        </a:lnSpc>
                        <a:spcBef>
                          <a:spcPts val="3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4770" eaLnBrk="0" hangingPunct="0">
                        <a:spcAft>
                          <a:spcPts val="0"/>
                        </a:spcAft>
                      </a:pPr>
                      <a:r>
                        <a:rPr lang="tr-TR" sz="1200" dirty="0" err="1">
                          <a:solidFill>
                            <a:srgbClr val="404040"/>
                          </a:solidFill>
                          <a:effectLst/>
                          <a:latin typeface="+mn-lt"/>
                          <a:ea typeface="Times New Roman" panose="02020603050405020304" pitchFamily="18" charset="0"/>
                        </a:rPr>
                        <a:t>Formoterol</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64770" eaLnBrk="0" hangingPunct="0">
                        <a:lnSpc>
                          <a:spcPts val="1260"/>
                        </a:lnSpc>
                        <a:spcAft>
                          <a:spcPts val="0"/>
                        </a:spcAft>
                      </a:pPr>
                      <a:r>
                        <a:rPr lang="tr-TR" sz="1200" dirty="0">
                          <a:solidFill>
                            <a:srgbClr val="404040"/>
                          </a:solidFill>
                          <a:effectLst/>
                          <a:latin typeface="+mn-lt"/>
                          <a:ea typeface="Times New Roman" panose="02020603050405020304" pitchFamily="18" charset="0"/>
                        </a:rPr>
                        <a:t>25 µg, ÖDİ</a:t>
                      </a:r>
                      <a:r>
                        <a:rPr lang="en-US" sz="1200" dirty="0">
                          <a:solidFill>
                            <a:srgbClr val="404040"/>
                          </a:solidFill>
                          <a:effectLst/>
                          <a:latin typeface="+mn-lt"/>
                          <a:ea typeface="SimSun" panose="02010600030101010101" pitchFamily="2" charset="-122"/>
                        </a:rPr>
                        <a:t> </a:t>
                      </a:r>
                    </a:p>
                    <a:p>
                      <a:pPr marL="64770" eaLnBrk="0" hangingPunct="0">
                        <a:lnSpc>
                          <a:spcPts val="1260"/>
                        </a:lnSpc>
                        <a:spcAft>
                          <a:spcPts val="0"/>
                        </a:spcAft>
                      </a:pPr>
                      <a:r>
                        <a:rPr lang="en-US" sz="1200" dirty="0">
                          <a:solidFill>
                            <a:srgbClr val="404040"/>
                          </a:solidFill>
                          <a:effectLst/>
                          <a:latin typeface="+mn-lt"/>
                          <a:ea typeface="SimSun" panose="02010600030101010101" pitchFamily="2" charset="-122"/>
                        </a:rPr>
                        <a:t> </a:t>
                      </a:r>
                      <a:r>
                        <a:rPr lang="tr-TR" sz="1200" dirty="0">
                          <a:solidFill>
                            <a:srgbClr val="404040"/>
                          </a:solidFill>
                          <a:effectLst/>
                          <a:latin typeface="+mn-lt"/>
                          <a:ea typeface="Times New Roman" panose="02020603050405020304" pitchFamily="18" charset="0"/>
                        </a:rPr>
                        <a:t>50 µg, KTİ</a:t>
                      </a:r>
                      <a:endParaRPr lang="tr-TR" sz="1200" dirty="0">
                        <a:solidFill>
                          <a:srgbClr val="404040"/>
                        </a:solidFill>
                        <a:effectLst/>
                        <a:latin typeface="+mn-lt"/>
                        <a:ea typeface="SimSun" panose="02010600030101010101" pitchFamily="2" charset="-122"/>
                      </a:endParaRPr>
                    </a:p>
                    <a:p>
                      <a:pPr marL="64770" eaLnBrk="0" hangingPunct="0">
                        <a:lnSpc>
                          <a:spcPts val="1200"/>
                        </a:lnSpc>
                        <a:spcAft>
                          <a:spcPts val="0"/>
                        </a:spcAft>
                      </a:pPr>
                      <a:r>
                        <a:rPr lang="tr-TR" sz="1200" dirty="0">
                          <a:solidFill>
                            <a:srgbClr val="404040"/>
                          </a:solidFill>
                          <a:effectLst/>
                          <a:latin typeface="+mn-lt"/>
                          <a:ea typeface="Times New Roman" panose="02020603050405020304" pitchFamily="18" charset="0"/>
                        </a:rPr>
                        <a:t>(12 saatte, 50-100 µg)</a:t>
                      </a:r>
                      <a:endParaRPr lang="tr-TR" sz="1200" dirty="0">
                        <a:solidFill>
                          <a:srgbClr val="404040"/>
                        </a:solidFill>
                        <a:effectLst/>
                        <a:latin typeface="+mn-lt"/>
                        <a:ea typeface="SimSun" panose="02010600030101010101" pitchFamily="2" charset="-122"/>
                      </a:endParaRPr>
                    </a:p>
                    <a:p>
                      <a:pPr marL="64770" eaLnBrk="0" hangingPunct="0">
                        <a:lnSpc>
                          <a:spcPts val="1200"/>
                        </a:lnSpc>
                        <a:spcAft>
                          <a:spcPts val="0"/>
                        </a:spcAft>
                      </a:pPr>
                      <a:r>
                        <a:rPr lang="tr-TR" sz="1200" dirty="0">
                          <a:solidFill>
                            <a:srgbClr val="404040"/>
                          </a:solidFill>
                          <a:effectLst/>
                          <a:latin typeface="+mn-lt"/>
                          <a:ea typeface="Times New Roman" panose="02020603050405020304" pitchFamily="18" charset="0"/>
                        </a:rPr>
                        <a:t>12 µg, ÖDİ</a:t>
                      </a:r>
                      <a:endParaRPr lang="en-US" sz="1200" dirty="0">
                        <a:solidFill>
                          <a:srgbClr val="404040"/>
                        </a:solidFill>
                        <a:effectLst/>
                        <a:latin typeface="+mn-lt"/>
                        <a:ea typeface="Times New Roman" panose="02020603050405020304" pitchFamily="18" charset="0"/>
                      </a:endParaRPr>
                    </a:p>
                    <a:p>
                      <a:pPr marL="64770" eaLnBrk="0" hangingPunct="0">
                        <a:lnSpc>
                          <a:spcPts val="1200"/>
                        </a:lnSpc>
                        <a:spcAft>
                          <a:spcPts val="0"/>
                        </a:spcAft>
                      </a:pPr>
                      <a:r>
                        <a:rPr lang="tr-TR" sz="1200" dirty="0">
                          <a:solidFill>
                            <a:srgbClr val="404040"/>
                          </a:solidFill>
                          <a:effectLst/>
                          <a:latin typeface="+mn-lt"/>
                          <a:ea typeface="Times New Roman" panose="02020603050405020304" pitchFamily="18" charset="0"/>
                        </a:rPr>
                        <a:t>4.5 µg, 9 µg, 12 µg, KTİ</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64770" eaLnBrk="0" hangingPunct="0">
                        <a:lnSpc>
                          <a:spcPts val="1260"/>
                        </a:lnSpc>
                        <a:spcAft>
                          <a:spcPts val="0"/>
                        </a:spcAft>
                      </a:pPr>
                      <a:endParaRPr lang="tr-TR" sz="160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4770" eaLnBrk="0" hangingPunct="0">
                        <a:lnSpc>
                          <a:spcPts val="1260"/>
                        </a:lnSpc>
                        <a:spcAft>
                          <a:spcPts val="0"/>
                        </a:spcAft>
                      </a:pPr>
                      <a:r>
                        <a:rPr lang="tr-TR" sz="1200" dirty="0">
                          <a:effectLst/>
                          <a:latin typeface="+mn-lt"/>
                          <a:ea typeface="Times New Roman" panose="02020603050405020304" pitchFamily="18" charset="0"/>
                        </a:rPr>
                        <a:t>-</a:t>
                      </a:r>
                      <a:endParaRPr lang="tr-TR" sz="1200" dirty="0">
                        <a:effectLst/>
                        <a:latin typeface="+mn-lt"/>
                        <a:ea typeface="SimSun" panose="02010600030101010101" pitchFamily="2" charset="-122"/>
                      </a:endParaRPr>
                    </a:p>
                    <a:p>
                      <a:pPr eaLnBrk="0" hangingPunct="0">
                        <a:lnSpc>
                          <a:spcPts val="500"/>
                        </a:lnSpc>
                        <a:spcBef>
                          <a:spcPts val="35"/>
                        </a:spcBef>
                        <a:spcAft>
                          <a:spcPts val="0"/>
                        </a:spcAft>
                      </a:pPr>
                      <a:r>
                        <a:rPr lang="tr-TR" sz="1200" dirty="0">
                          <a:effectLst/>
                          <a:latin typeface="+mn-lt"/>
                          <a:ea typeface="Times New Roman" panose="02020603050405020304" pitchFamily="18" charset="0"/>
                        </a:rPr>
                        <a:t> </a:t>
                      </a:r>
                      <a:endParaRPr lang="tr-TR" sz="1200" dirty="0">
                        <a:effectLst/>
                        <a:latin typeface="+mn-lt"/>
                        <a:ea typeface="SimSun" panose="02010600030101010101" pitchFamily="2" charset="-122"/>
                      </a:endParaRPr>
                    </a:p>
                    <a:p>
                      <a:pPr eaLnBrk="0" hangingPunct="0">
                        <a:lnSpc>
                          <a:spcPts val="1000"/>
                        </a:lnSpc>
                        <a:spcAft>
                          <a:spcPts val="0"/>
                        </a:spcAft>
                      </a:pPr>
                      <a:r>
                        <a:rPr lang="tr-TR" sz="1200" dirty="0">
                          <a:effectLst/>
                          <a:latin typeface="+mn-lt"/>
                          <a:ea typeface="Times New Roman" panose="02020603050405020304" pitchFamily="18" charset="0"/>
                        </a:rPr>
                        <a:t> </a:t>
                      </a:r>
                      <a:endParaRPr lang="tr-TR" sz="1200" dirty="0">
                        <a:effectLst/>
                        <a:latin typeface="+mn-lt"/>
                        <a:ea typeface="SimSun" panose="02010600030101010101" pitchFamily="2" charset="-122"/>
                      </a:endParaRPr>
                    </a:p>
                    <a:p>
                      <a:pPr eaLnBrk="0" hangingPunct="0">
                        <a:lnSpc>
                          <a:spcPts val="1000"/>
                        </a:lnSpc>
                        <a:spcAft>
                          <a:spcPts val="0"/>
                        </a:spcAft>
                      </a:pPr>
                      <a:r>
                        <a:rPr lang="tr-TR" sz="1200" dirty="0">
                          <a:effectLst/>
                          <a:latin typeface="+mn-lt"/>
                          <a:ea typeface="Times New Roman" panose="02020603050405020304" pitchFamily="18" charset="0"/>
                        </a:rPr>
                        <a:t> </a:t>
                      </a:r>
                      <a:endParaRPr lang="tr-TR" sz="1200" dirty="0">
                        <a:effectLst/>
                        <a:latin typeface="+mn-lt"/>
                        <a:ea typeface="SimSun" panose="02010600030101010101" pitchFamily="2" charset="-122"/>
                      </a:endParaRPr>
                    </a:p>
                    <a:p>
                      <a:pPr eaLnBrk="0" hangingPunct="0">
                        <a:lnSpc>
                          <a:spcPts val="1000"/>
                        </a:lnSpc>
                        <a:spcAft>
                          <a:spcPts val="0"/>
                        </a:spcAft>
                      </a:pPr>
                      <a:r>
                        <a:rPr lang="tr-TR" sz="1200" dirty="0">
                          <a:effectLst/>
                          <a:latin typeface="+mn-lt"/>
                          <a:ea typeface="Times New Roman" panose="02020603050405020304" pitchFamily="18" charset="0"/>
                        </a:rPr>
                        <a:t> </a:t>
                      </a:r>
                      <a:endParaRPr lang="tr-TR" sz="1200" dirty="0">
                        <a:effectLst/>
                        <a:latin typeface="+mn-lt"/>
                        <a:ea typeface="SimSun" panose="02010600030101010101" pitchFamily="2" charset="-122"/>
                      </a:endParaRPr>
                    </a:p>
                    <a:p>
                      <a:pPr marL="64770" eaLnBrk="0" hangingPunct="0">
                        <a:spcAft>
                          <a:spcPts val="0"/>
                        </a:spcAft>
                      </a:pPr>
                      <a:r>
                        <a:rPr lang="tr-TR" sz="1200" dirty="0">
                          <a:effectLst/>
                          <a:latin typeface="+mn-lt"/>
                          <a:ea typeface="Times New Roman" panose="02020603050405020304" pitchFamily="18" charset="0"/>
                        </a:rPr>
                        <a:t>-</a:t>
                      </a:r>
                      <a:endParaRPr lang="tr-TR" sz="1200" dirty="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4770" eaLnBrk="0" hangingPunct="0">
                        <a:lnSpc>
                          <a:spcPts val="1260"/>
                        </a:lnSpc>
                        <a:spcAft>
                          <a:spcPts val="0"/>
                        </a:spcAft>
                      </a:pPr>
                      <a:r>
                        <a:rPr lang="tr-TR" sz="1200" dirty="0">
                          <a:solidFill>
                            <a:srgbClr val="404040"/>
                          </a:solidFill>
                          <a:effectLst/>
                          <a:latin typeface="+mn-lt"/>
                          <a:ea typeface="Times New Roman" panose="02020603050405020304" pitchFamily="18" charset="0"/>
                        </a:rPr>
                        <a:t>-</a:t>
                      </a:r>
                      <a:endParaRPr lang="tr-TR" sz="1200" dirty="0">
                        <a:solidFill>
                          <a:srgbClr val="404040"/>
                        </a:solidFill>
                        <a:effectLst/>
                        <a:latin typeface="+mn-lt"/>
                        <a:ea typeface="SimSun" panose="02010600030101010101" pitchFamily="2" charset="-122"/>
                      </a:endParaRPr>
                    </a:p>
                    <a:p>
                      <a:pPr eaLnBrk="0" hangingPunct="0">
                        <a:lnSpc>
                          <a:spcPts val="500"/>
                        </a:lnSpc>
                        <a:spcBef>
                          <a:spcPts val="3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4770" eaLnBrk="0" hangingPunct="0">
                        <a:spcAft>
                          <a:spcPts val="0"/>
                        </a:spcAft>
                      </a:pPr>
                      <a:r>
                        <a:rPr lang="tr-TR" sz="1200" dirty="0">
                          <a:solidFill>
                            <a:srgbClr val="404040"/>
                          </a:solidFill>
                          <a:effectLst/>
                          <a:latin typeface="+mn-lt"/>
                          <a:ea typeface="Times New Roman" panose="02020603050405020304" pitchFamily="18" charset="0"/>
                        </a:rPr>
                        <a:t>-</a:t>
                      </a:r>
                      <a:endParaRPr lang="en-US" dirty="0">
                        <a:solidFill>
                          <a:srgbClr val="404040"/>
                        </a:solidFil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64770" eaLnBrk="0" hangingPunct="0">
                        <a:lnSpc>
                          <a:spcPts val="1260"/>
                        </a:lnSpc>
                        <a:spcAft>
                          <a:spcPts val="0"/>
                        </a:spcAft>
                      </a:pPr>
                      <a:r>
                        <a:rPr lang="tr-TR" sz="1200" dirty="0">
                          <a:effectLst/>
                          <a:latin typeface="+mn-lt"/>
                          <a:ea typeface="Times New Roman" panose="02020603050405020304" pitchFamily="18" charset="0"/>
                        </a:rPr>
                        <a:t>-</a:t>
                      </a:r>
                      <a:endParaRPr lang="tr-TR" sz="1200" dirty="0">
                        <a:effectLst/>
                        <a:latin typeface="+mn-lt"/>
                        <a:ea typeface="SimSun" panose="02010600030101010101" pitchFamily="2" charset="-122"/>
                      </a:endParaRPr>
                    </a:p>
                    <a:p>
                      <a:pPr eaLnBrk="0" hangingPunct="0">
                        <a:lnSpc>
                          <a:spcPts val="500"/>
                        </a:lnSpc>
                        <a:spcBef>
                          <a:spcPts val="35"/>
                        </a:spcBef>
                        <a:spcAft>
                          <a:spcPts val="0"/>
                        </a:spcAft>
                      </a:pPr>
                      <a:r>
                        <a:rPr lang="tr-TR" sz="1200" dirty="0">
                          <a:effectLst/>
                          <a:latin typeface="+mn-lt"/>
                          <a:ea typeface="Times New Roman" panose="02020603050405020304" pitchFamily="18" charset="0"/>
                        </a:rPr>
                        <a:t> </a:t>
                      </a:r>
                      <a:endParaRPr lang="tr-TR" sz="1200" dirty="0">
                        <a:effectLst/>
                        <a:latin typeface="+mn-lt"/>
                        <a:ea typeface="SimSun" panose="02010600030101010101" pitchFamily="2" charset="-122"/>
                      </a:endParaRPr>
                    </a:p>
                    <a:p>
                      <a:pPr eaLnBrk="0" hangingPunct="0">
                        <a:lnSpc>
                          <a:spcPts val="1000"/>
                        </a:lnSpc>
                        <a:spcAft>
                          <a:spcPts val="0"/>
                        </a:spcAft>
                      </a:pPr>
                      <a:r>
                        <a:rPr lang="tr-TR" sz="1200" dirty="0">
                          <a:effectLst/>
                          <a:latin typeface="+mn-lt"/>
                          <a:ea typeface="Times New Roman" panose="02020603050405020304" pitchFamily="18" charset="0"/>
                        </a:rPr>
                        <a:t> </a:t>
                      </a:r>
                      <a:endParaRPr lang="tr-TR" sz="1200" dirty="0">
                        <a:effectLst/>
                        <a:latin typeface="+mn-lt"/>
                        <a:ea typeface="SimSun" panose="02010600030101010101" pitchFamily="2" charset="-122"/>
                      </a:endParaRPr>
                    </a:p>
                    <a:p>
                      <a:pPr eaLnBrk="0" hangingPunct="0">
                        <a:lnSpc>
                          <a:spcPts val="1000"/>
                        </a:lnSpc>
                        <a:spcAft>
                          <a:spcPts val="0"/>
                        </a:spcAft>
                      </a:pPr>
                      <a:r>
                        <a:rPr lang="tr-TR" sz="1200" dirty="0">
                          <a:effectLst/>
                          <a:latin typeface="+mn-lt"/>
                          <a:ea typeface="Times New Roman" panose="02020603050405020304" pitchFamily="18" charset="0"/>
                        </a:rPr>
                        <a:t> </a:t>
                      </a:r>
                      <a:endParaRPr lang="tr-TR" sz="1200" dirty="0">
                        <a:effectLst/>
                        <a:latin typeface="+mn-lt"/>
                        <a:ea typeface="SimSun" panose="02010600030101010101" pitchFamily="2" charset="-122"/>
                      </a:endParaRPr>
                    </a:p>
                    <a:p>
                      <a:pPr eaLnBrk="0" hangingPunct="0">
                        <a:lnSpc>
                          <a:spcPts val="1000"/>
                        </a:lnSpc>
                        <a:spcAft>
                          <a:spcPts val="0"/>
                        </a:spcAft>
                      </a:pPr>
                      <a:r>
                        <a:rPr lang="tr-TR" sz="1200" dirty="0">
                          <a:effectLst/>
                          <a:latin typeface="+mn-lt"/>
                          <a:ea typeface="Times New Roman" panose="02020603050405020304" pitchFamily="18" charset="0"/>
                        </a:rPr>
                        <a:t> </a:t>
                      </a:r>
                      <a:endParaRPr lang="tr-TR" sz="1200" dirty="0">
                        <a:effectLst/>
                        <a:latin typeface="+mn-lt"/>
                        <a:ea typeface="SimSun" panose="02010600030101010101" pitchFamily="2" charset="-122"/>
                      </a:endParaRPr>
                    </a:p>
                    <a:p>
                      <a:pPr marL="64770" eaLnBrk="0" hangingPunct="0">
                        <a:spcAft>
                          <a:spcPts val="0"/>
                        </a:spcAft>
                      </a:pPr>
                      <a:r>
                        <a:rPr lang="tr-TR" sz="1200" dirty="0">
                          <a:effectLst/>
                          <a:latin typeface="+mn-lt"/>
                          <a:ea typeface="Times New Roman" panose="02020603050405020304" pitchFamily="18" charset="0"/>
                        </a:rPr>
                        <a:t>-</a:t>
                      </a:r>
                      <a:endParaRPr lang="tr-TR" sz="1200" dirty="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4770" eaLnBrk="0" hangingPunct="0">
                        <a:lnSpc>
                          <a:spcPts val="1260"/>
                        </a:lnSpc>
                        <a:spcAft>
                          <a:spcPts val="0"/>
                        </a:spcAft>
                      </a:pPr>
                      <a:r>
                        <a:rPr lang="tr-TR" sz="1200" dirty="0">
                          <a:solidFill>
                            <a:srgbClr val="404040"/>
                          </a:solidFill>
                          <a:effectLst/>
                          <a:latin typeface="+mn-lt"/>
                          <a:ea typeface="Times New Roman" panose="02020603050405020304" pitchFamily="18" charset="0"/>
                        </a:rPr>
                        <a:t>-</a:t>
                      </a:r>
                      <a:endParaRPr lang="tr-TR" sz="1200" dirty="0">
                        <a:solidFill>
                          <a:srgbClr val="404040"/>
                        </a:solidFill>
                        <a:effectLst/>
                        <a:latin typeface="+mn-lt"/>
                        <a:ea typeface="SimSun" panose="02010600030101010101" pitchFamily="2" charset="-122"/>
                      </a:endParaRPr>
                    </a:p>
                    <a:p>
                      <a:pPr eaLnBrk="0" hangingPunct="0">
                        <a:lnSpc>
                          <a:spcPts val="500"/>
                        </a:lnSpc>
                        <a:spcBef>
                          <a:spcPts val="3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p>
                    <a:p>
                      <a:pPr marL="64770" eaLnBrk="0" hangingPunct="0">
                        <a:spcAft>
                          <a:spcPts val="0"/>
                        </a:spcAft>
                      </a:pPr>
                      <a:r>
                        <a:rPr lang="tr-TR" sz="1200" dirty="0">
                          <a:solidFill>
                            <a:srgbClr val="404040"/>
                          </a:solidFill>
                          <a:effectLst/>
                          <a:latin typeface="+mn-lt"/>
                          <a:ea typeface="Times New Roman" panose="02020603050405020304" pitchFamily="18" charset="0"/>
                        </a:rPr>
                        <a:t>-</a:t>
                      </a:r>
                      <a:endParaRPr lang="en-US" dirty="0">
                        <a:solidFill>
                          <a:srgbClr val="404040"/>
                        </a:solidFil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lnL w="12700" cap="flat" cmpd="sng" algn="ctr">
                      <a:solidFill>
                        <a:srgbClr val="000000"/>
                      </a:solidFill>
                      <a:prstDash val="solid"/>
                      <a:round/>
                      <a:headEnd type="none" w="med" len="med"/>
                      <a:tailEnd type="none" w="med" len="med"/>
                    </a:lnL>
                  </a:tcPr>
                </a:tc>
                <a:tc>
                  <a:txBody>
                    <a:bodyPr/>
                    <a:lstStyle/>
                    <a:p>
                      <a:pPr marL="64770" eaLnBrk="0" hangingPunct="0">
                        <a:lnSpc>
                          <a:spcPts val="1260"/>
                        </a:lnSpc>
                        <a:spcAft>
                          <a:spcPts val="0"/>
                        </a:spcAft>
                      </a:pPr>
                      <a:r>
                        <a:rPr lang="tr-TR" sz="1200" dirty="0">
                          <a:solidFill>
                            <a:srgbClr val="404040"/>
                          </a:solidFill>
                          <a:effectLst/>
                          <a:latin typeface="+mn-lt"/>
                          <a:ea typeface="Times New Roman" panose="02020603050405020304" pitchFamily="18" charset="0"/>
                        </a:rPr>
                        <a:t>-</a:t>
                      </a:r>
                      <a:endParaRPr lang="tr-TR" sz="1200" dirty="0">
                        <a:solidFill>
                          <a:srgbClr val="404040"/>
                        </a:solidFill>
                        <a:effectLst/>
                        <a:latin typeface="+mn-lt"/>
                        <a:ea typeface="SimSun" panose="02010600030101010101" pitchFamily="2" charset="-122"/>
                      </a:endParaRPr>
                    </a:p>
                    <a:p>
                      <a:pPr eaLnBrk="0" hangingPunct="0">
                        <a:lnSpc>
                          <a:spcPts val="500"/>
                        </a:lnSpc>
                        <a:spcBef>
                          <a:spcPts val="3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eaLnBrk="0" hangingPunct="0">
                        <a:lnSpc>
                          <a:spcPts val="1000"/>
                        </a:lnSpc>
                        <a:spcAft>
                          <a:spcPts val="0"/>
                        </a:spcAft>
                      </a:pPr>
                      <a:r>
                        <a:rPr lang="tr-TR" sz="1200" dirty="0">
                          <a:solidFill>
                            <a:srgbClr val="404040"/>
                          </a:solidFill>
                          <a:effectLst/>
                          <a:latin typeface="+mn-lt"/>
                          <a:ea typeface="Times New Roman" panose="02020603050405020304" pitchFamily="18" charset="0"/>
                        </a:rPr>
                        <a:t> </a:t>
                      </a:r>
                    </a:p>
                    <a:p>
                      <a:pPr marL="64770" eaLnBrk="0" hangingPunct="0">
                        <a:spcAft>
                          <a:spcPts val="0"/>
                        </a:spcAft>
                      </a:pPr>
                      <a:r>
                        <a:rPr lang="tr-TR" sz="1200" dirty="0">
                          <a:solidFill>
                            <a:srgbClr val="404040"/>
                          </a:solidFill>
                          <a:effectLst/>
                          <a:latin typeface="+mn-lt"/>
                          <a:ea typeface="Times New Roman" panose="02020603050405020304" pitchFamily="18" charset="0"/>
                        </a:rPr>
                        <a:t>-</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eaLnBrk="0" hangingPunct="0">
                        <a:lnSpc>
                          <a:spcPts val="1260"/>
                        </a:lnSpc>
                        <a:spcAft>
                          <a:spcPts val="0"/>
                        </a:spcAft>
                      </a:pPr>
                      <a:r>
                        <a:rPr lang="tr-TR" sz="1200">
                          <a:solidFill>
                            <a:srgbClr val="404040"/>
                          </a:solidFill>
                          <a:effectLst/>
                          <a:latin typeface="+mn-lt"/>
                          <a:ea typeface="Times New Roman" panose="02020603050405020304" pitchFamily="18" charset="0"/>
                        </a:rPr>
                        <a:t>12+ saat</a:t>
                      </a:r>
                      <a:endParaRPr lang="tr-TR" sz="1200">
                        <a:solidFill>
                          <a:srgbClr val="404040"/>
                        </a:solidFill>
                        <a:effectLst/>
                        <a:latin typeface="+mn-lt"/>
                        <a:ea typeface="SimSun" panose="02010600030101010101" pitchFamily="2" charset="-122"/>
                      </a:endParaRPr>
                    </a:p>
                    <a:p>
                      <a:pPr eaLnBrk="0" hangingPunct="0">
                        <a:lnSpc>
                          <a:spcPts val="1000"/>
                        </a:lnSpc>
                        <a:spcAft>
                          <a:spcPts val="0"/>
                        </a:spcAft>
                      </a:pPr>
                      <a:r>
                        <a:rPr lang="tr-TR" sz="1200">
                          <a:solidFill>
                            <a:srgbClr val="404040"/>
                          </a:solidFill>
                          <a:effectLst/>
                          <a:latin typeface="+mn-lt"/>
                          <a:ea typeface="Times New Roman" panose="02020603050405020304" pitchFamily="18" charset="0"/>
                        </a:rPr>
                        <a:t> </a:t>
                      </a:r>
                      <a:endParaRPr lang="tr-TR" sz="1200">
                        <a:solidFill>
                          <a:srgbClr val="404040"/>
                        </a:solidFill>
                        <a:effectLst/>
                        <a:latin typeface="+mn-lt"/>
                        <a:ea typeface="SimSun" panose="02010600030101010101" pitchFamily="2" charset="-122"/>
                      </a:endParaRPr>
                    </a:p>
                    <a:p>
                      <a:pPr eaLnBrk="0" hangingPunct="0">
                        <a:lnSpc>
                          <a:spcPts val="1300"/>
                        </a:lnSpc>
                        <a:spcBef>
                          <a:spcPts val="35"/>
                        </a:spcBef>
                        <a:spcAft>
                          <a:spcPts val="0"/>
                        </a:spcAft>
                      </a:pPr>
                      <a:r>
                        <a:rPr lang="tr-TR" sz="1200">
                          <a:solidFill>
                            <a:srgbClr val="404040"/>
                          </a:solidFill>
                          <a:effectLst/>
                          <a:latin typeface="+mn-lt"/>
                          <a:ea typeface="Times New Roman" panose="02020603050405020304" pitchFamily="18" charset="0"/>
                        </a:rPr>
                        <a:t> </a:t>
                      </a:r>
                      <a:endParaRPr lang="tr-TR" sz="1200">
                        <a:solidFill>
                          <a:srgbClr val="404040"/>
                        </a:solidFill>
                        <a:effectLst/>
                        <a:latin typeface="+mn-lt"/>
                        <a:ea typeface="SimSun" panose="02010600030101010101" pitchFamily="2" charset="-122"/>
                      </a:endParaRPr>
                    </a:p>
                    <a:p>
                      <a:pPr marL="64770" eaLnBrk="0" hangingPunct="0">
                        <a:spcAft>
                          <a:spcPts val="0"/>
                        </a:spcAft>
                      </a:pPr>
                      <a:r>
                        <a:rPr lang="tr-TR" sz="1200">
                          <a:solidFill>
                            <a:srgbClr val="404040"/>
                          </a:solidFill>
                          <a:effectLst/>
                          <a:latin typeface="+mn-lt"/>
                          <a:ea typeface="Times New Roman" panose="02020603050405020304" pitchFamily="18" charset="0"/>
                        </a:rPr>
                        <a:t>12+ saat</a:t>
                      </a:r>
                      <a:endParaRPr lang="tr-TR" sz="120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148176"/>
                  </a:ext>
                </a:extLst>
              </a:tr>
              <a:tr h="148510">
                <a:tc gridSpan="10">
                  <a:txBody>
                    <a:bodyPr/>
                    <a:lstStyle/>
                    <a:p>
                      <a:pPr marL="64770" eaLnBrk="0" hangingPunct="0">
                        <a:lnSpc>
                          <a:spcPts val="1085"/>
                        </a:lnSpc>
                        <a:spcAft>
                          <a:spcPts val="0"/>
                        </a:spcAft>
                      </a:pPr>
                      <a:r>
                        <a:rPr lang="tr-TR" sz="1200" b="1" dirty="0">
                          <a:solidFill>
                            <a:srgbClr val="404040"/>
                          </a:solidFill>
                          <a:effectLst/>
                          <a:latin typeface="+mn-lt"/>
                          <a:ea typeface="Times New Roman" panose="02020603050405020304" pitchFamily="18" charset="0"/>
                        </a:rPr>
                        <a:t>Kısa</a:t>
                      </a:r>
                      <a:r>
                        <a:rPr lang="tr-TR" sz="1200" b="1" spc="45" dirty="0">
                          <a:solidFill>
                            <a:srgbClr val="404040"/>
                          </a:solidFill>
                          <a:effectLst/>
                          <a:latin typeface="+mn-lt"/>
                          <a:ea typeface="Times New Roman" panose="02020603050405020304" pitchFamily="18" charset="0"/>
                        </a:rPr>
                        <a:t> </a:t>
                      </a:r>
                      <a:r>
                        <a:rPr lang="tr-TR" sz="1200" b="1" dirty="0">
                          <a:solidFill>
                            <a:srgbClr val="404040"/>
                          </a:solidFill>
                          <a:effectLst/>
                          <a:latin typeface="+mn-lt"/>
                          <a:ea typeface="Times New Roman" panose="02020603050405020304" pitchFamily="18" charset="0"/>
                        </a:rPr>
                        <a:t>etkili</a:t>
                      </a:r>
                      <a:r>
                        <a:rPr lang="tr-TR" sz="1200" b="1" spc="50" dirty="0">
                          <a:solidFill>
                            <a:srgbClr val="404040"/>
                          </a:solidFill>
                          <a:effectLst/>
                          <a:latin typeface="+mn-lt"/>
                          <a:ea typeface="Times New Roman" panose="02020603050405020304" pitchFamily="18" charset="0"/>
                        </a:rPr>
                        <a:t> </a:t>
                      </a:r>
                      <a:r>
                        <a:rPr lang="tr-TR" sz="1200" b="1" dirty="0">
                          <a:solidFill>
                            <a:srgbClr val="404040"/>
                          </a:solidFill>
                          <a:effectLst/>
                          <a:latin typeface="+mn-lt"/>
                          <a:ea typeface="Times New Roman" panose="02020603050405020304" pitchFamily="18" charset="0"/>
                        </a:rPr>
                        <a:t>β2 -</a:t>
                      </a:r>
                      <a:r>
                        <a:rPr lang="tr-TR" sz="1200" b="1" dirty="0" err="1">
                          <a:solidFill>
                            <a:srgbClr val="404040"/>
                          </a:solidFill>
                          <a:effectLst/>
                          <a:latin typeface="+mn-lt"/>
                          <a:ea typeface="Times New Roman" panose="02020603050405020304" pitchFamily="18" charset="0"/>
                        </a:rPr>
                        <a:t>agonist</a:t>
                      </a:r>
                      <a:r>
                        <a:rPr lang="tr-TR" sz="1200" b="1" spc="50" dirty="0">
                          <a:solidFill>
                            <a:srgbClr val="404040"/>
                          </a:solidFill>
                          <a:effectLst/>
                          <a:latin typeface="+mn-lt"/>
                          <a:ea typeface="Times New Roman" panose="02020603050405020304" pitchFamily="18" charset="0"/>
                        </a:rPr>
                        <a:t> </a:t>
                      </a:r>
                      <a:r>
                        <a:rPr lang="tr-TR" sz="1200" b="1" dirty="0">
                          <a:solidFill>
                            <a:srgbClr val="404040"/>
                          </a:solidFill>
                          <a:effectLst/>
                          <a:latin typeface="+mn-lt"/>
                          <a:ea typeface="Times New Roman" panose="02020603050405020304" pitchFamily="18" charset="0"/>
                        </a:rPr>
                        <a:t>ve</a:t>
                      </a:r>
                      <a:r>
                        <a:rPr lang="tr-TR" sz="1200" b="1" spc="45" dirty="0">
                          <a:solidFill>
                            <a:srgbClr val="404040"/>
                          </a:solidFill>
                          <a:effectLst/>
                          <a:latin typeface="+mn-lt"/>
                          <a:ea typeface="Times New Roman" panose="02020603050405020304" pitchFamily="18" charset="0"/>
                        </a:rPr>
                        <a:t> </a:t>
                      </a:r>
                      <a:r>
                        <a:rPr lang="tr-TR" sz="1200" b="1" dirty="0" err="1">
                          <a:solidFill>
                            <a:srgbClr val="404040"/>
                          </a:solidFill>
                          <a:effectLst/>
                          <a:latin typeface="+mn-lt"/>
                          <a:ea typeface="Times New Roman" panose="02020603050405020304" pitchFamily="18" charset="0"/>
                        </a:rPr>
                        <a:t>antikolinerjik</a:t>
                      </a:r>
                      <a:r>
                        <a:rPr lang="tr-TR" sz="1200" b="1" spc="50" dirty="0">
                          <a:solidFill>
                            <a:srgbClr val="404040"/>
                          </a:solidFill>
                          <a:effectLst/>
                          <a:latin typeface="+mn-lt"/>
                          <a:ea typeface="Times New Roman" panose="02020603050405020304" pitchFamily="18" charset="0"/>
                        </a:rPr>
                        <a:t> </a:t>
                      </a:r>
                      <a:r>
                        <a:rPr lang="tr-TR" sz="1200" b="1" dirty="0">
                          <a:solidFill>
                            <a:srgbClr val="404040"/>
                          </a:solidFill>
                          <a:effectLst/>
                          <a:latin typeface="+mn-lt"/>
                          <a:ea typeface="Times New Roman" panose="02020603050405020304" pitchFamily="18" charset="0"/>
                        </a:rPr>
                        <a:t>kombinasyonu</a:t>
                      </a:r>
                      <a:endParaRPr lang="tr-TR" sz="1200" dirty="0">
                        <a:solidFill>
                          <a:srgbClr val="404040"/>
                        </a:solidFill>
                        <a:effectLst/>
                        <a:latin typeface="+mn-lt"/>
                        <a:ea typeface="SimSun" panose="02010600030101010101" pitchFamily="2" charset="-122"/>
                      </a:endParaRPr>
                    </a:p>
                    <a:p>
                      <a:pPr marL="782955" eaLnBrk="0" hangingPunct="0">
                        <a:lnSpc>
                          <a:spcPts val="430"/>
                        </a:lnSpc>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E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en-US"/>
                    </a:p>
                  </a:txBody>
                  <a:tcPr/>
                </a:tc>
                <a:tc hMerge="1">
                  <a:txBody>
                    <a:bodyPr/>
                    <a:lstStyle/>
                    <a:p>
                      <a:endParaRPr lang="tr-TR"/>
                    </a:p>
                  </a:txBody>
                  <a:tcPr/>
                </a:tc>
                <a:tc hMerge="1">
                  <a:txBody>
                    <a:bodyPr/>
                    <a:lstStyle/>
                    <a:p>
                      <a:endParaRPr lang="en-US"/>
                    </a:p>
                  </a:txBody>
                  <a:tcPr/>
                </a:tc>
                <a:tc hMerge="1">
                  <a:txBody>
                    <a:bodyPr/>
                    <a:lstStyle/>
                    <a:p>
                      <a:endParaRPr lang="tr-TR"/>
                    </a:p>
                  </a:txBody>
                  <a:tcPr>
                    <a:lnL w="12700" cap="flat" cmpd="sng" algn="ctr">
                      <a:solidFill>
                        <a:srgbClr val="000000"/>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76588978"/>
                  </a:ext>
                </a:extLst>
              </a:tr>
              <a:tr h="342068">
                <a:tc>
                  <a:txBody>
                    <a:bodyPr/>
                    <a:lstStyle/>
                    <a:p>
                      <a:pPr eaLnBrk="0" hangingPunct="0">
                        <a:lnSpc>
                          <a:spcPts val="500"/>
                        </a:lnSpc>
                        <a:spcBef>
                          <a:spcPts val="2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5405" marR="554355" eaLnBrk="0" hangingPunct="0">
                        <a:lnSpc>
                          <a:spcPts val="1200"/>
                        </a:lnSpc>
                        <a:spcAft>
                          <a:spcPts val="0"/>
                        </a:spcAft>
                      </a:pPr>
                      <a:r>
                        <a:rPr lang="tr-TR" sz="1200" dirty="0">
                          <a:solidFill>
                            <a:srgbClr val="404040"/>
                          </a:solidFill>
                          <a:effectLst/>
                          <a:latin typeface="+mn-lt"/>
                          <a:ea typeface="Times New Roman" panose="02020603050405020304" pitchFamily="18" charset="0"/>
                        </a:rPr>
                        <a:t>Salbutamol/ </a:t>
                      </a:r>
                      <a:r>
                        <a:rPr lang="tr-TR" sz="1200" dirty="0" err="1">
                          <a:solidFill>
                            <a:srgbClr val="404040"/>
                          </a:solidFill>
                          <a:effectLst/>
                          <a:latin typeface="+mn-lt"/>
                          <a:ea typeface="Times New Roman" panose="02020603050405020304" pitchFamily="18" charset="0"/>
                        </a:rPr>
                        <a:t>İpratropium</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64770" eaLnBrk="0" hangingPunct="0">
                        <a:spcBef>
                          <a:spcPts val="455"/>
                        </a:spcBef>
                        <a:spcAft>
                          <a:spcPts val="0"/>
                        </a:spcAft>
                      </a:pPr>
                      <a:r>
                        <a:rPr lang="tr-TR" sz="1200" dirty="0">
                          <a:solidFill>
                            <a:srgbClr val="404040"/>
                          </a:solidFill>
                          <a:effectLst/>
                          <a:latin typeface="+mn-lt"/>
                          <a:ea typeface="Times New Roman" panose="02020603050405020304" pitchFamily="18" charset="0"/>
                        </a:rPr>
                        <a:t>100 µg/ 20 µg</a:t>
                      </a:r>
                      <a:endParaRPr lang="tr-TR" sz="1200" dirty="0">
                        <a:solidFill>
                          <a:srgbClr val="404040"/>
                        </a:solidFill>
                        <a:effectLst/>
                        <a:latin typeface="+mn-lt"/>
                        <a:ea typeface="SimSun" panose="02010600030101010101" pitchFamily="2" charset="-122"/>
                      </a:endParaRPr>
                    </a:p>
                    <a:p>
                      <a:pPr marL="64770" eaLnBrk="0" hangingPunct="0">
                        <a:lnSpc>
                          <a:spcPts val="1200"/>
                        </a:lnSpc>
                        <a:spcAft>
                          <a:spcPts val="0"/>
                        </a:spcAft>
                      </a:pPr>
                      <a:r>
                        <a:rPr lang="tr-TR" sz="1200" dirty="0">
                          <a:solidFill>
                            <a:srgbClr val="404040"/>
                          </a:solidFill>
                          <a:effectLst/>
                          <a:latin typeface="+mn-lt"/>
                          <a:ea typeface="Times New Roman" panose="02020603050405020304" pitchFamily="18" charset="0"/>
                        </a:rPr>
                        <a:t>(6 saatte 2 kez)</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4770" eaLnBrk="0" hangingPunct="0">
                        <a:spcBef>
                          <a:spcPts val="455"/>
                        </a:spcBef>
                        <a:spcAft>
                          <a:spcPts val="0"/>
                        </a:spcAft>
                      </a:pPr>
                      <a:endParaRPr lang="tr-TR" sz="160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4770" eaLnBrk="0" hangingPunct="0">
                        <a:spcBef>
                          <a:spcPts val="455"/>
                        </a:spcBef>
                        <a:spcAft>
                          <a:spcPts val="0"/>
                        </a:spcAft>
                      </a:pPr>
                      <a:r>
                        <a:rPr lang="tr-TR" sz="1200" dirty="0">
                          <a:effectLst/>
                          <a:latin typeface="+mn-lt"/>
                          <a:ea typeface="Times New Roman" panose="02020603050405020304" pitchFamily="18" charset="0"/>
                        </a:rPr>
                        <a:t>2.5 mg/ 0.50 mg</a:t>
                      </a:r>
                      <a:endParaRPr lang="tr-TR" sz="1200" dirty="0">
                        <a:effectLst/>
                        <a:latin typeface="+mn-lt"/>
                        <a:ea typeface="SimSun" panose="02010600030101010101" pitchFamily="2" charset="-122"/>
                      </a:endParaRPr>
                    </a:p>
                    <a:p>
                      <a:pPr marL="64770" eaLnBrk="0" hangingPunct="0">
                        <a:lnSpc>
                          <a:spcPts val="1200"/>
                        </a:lnSpc>
                        <a:spcAft>
                          <a:spcPts val="0"/>
                        </a:spcAft>
                      </a:pPr>
                      <a:r>
                        <a:rPr lang="tr-TR" sz="1200" dirty="0">
                          <a:effectLst/>
                          <a:latin typeface="+mn-lt"/>
                          <a:ea typeface="Times New Roman" panose="02020603050405020304" pitchFamily="18" charset="0"/>
                        </a:rPr>
                        <a:t>(6-8 saatte 1 kez)</a:t>
                      </a:r>
                      <a:endParaRPr lang="tr-TR" sz="1200" dirty="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4770" eaLnBrk="0" hangingPunct="0">
                        <a:spcBef>
                          <a:spcPts val="455"/>
                        </a:spcBef>
                        <a:spcAft>
                          <a:spcPts val="0"/>
                        </a:spcAft>
                      </a:pPr>
                      <a:r>
                        <a:rPr lang="tr-TR" sz="1200" dirty="0">
                          <a:solidFill>
                            <a:srgbClr val="404040"/>
                          </a:solidFill>
                          <a:effectLst/>
                          <a:latin typeface="+mn-lt"/>
                          <a:ea typeface="Times New Roman" panose="02020603050405020304" pitchFamily="18" charset="0"/>
                        </a:rPr>
                        <a:t>2.5 mg/ 0.50 mg</a:t>
                      </a:r>
                      <a:endParaRPr lang="tr-TR" sz="1200" dirty="0">
                        <a:solidFill>
                          <a:srgbClr val="404040"/>
                        </a:solidFill>
                        <a:effectLst/>
                        <a:latin typeface="+mn-lt"/>
                        <a:ea typeface="SimSun" panose="02010600030101010101" pitchFamily="2" charset="-122"/>
                      </a:endParaRPr>
                    </a:p>
                    <a:p>
                      <a:pPr marL="64770" eaLnBrk="0" hangingPunct="0">
                        <a:lnSpc>
                          <a:spcPts val="1200"/>
                        </a:lnSpc>
                        <a:spcAft>
                          <a:spcPts val="0"/>
                        </a:spcAft>
                      </a:pPr>
                      <a:r>
                        <a:rPr lang="tr-TR" sz="1200" dirty="0">
                          <a:solidFill>
                            <a:srgbClr val="404040"/>
                          </a:solidFill>
                          <a:effectLst/>
                          <a:latin typeface="+mn-lt"/>
                          <a:ea typeface="Times New Roman" panose="02020603050405020304" pitchFamily="18" charset="0"/>
                        </a:rPr>
                        <a:t>(6-8 saatte 1 kez)</a:t>
                      </a:r>
                      <a:endParaRPr lang="en-US" dirty="0">
                        <a:solidFill>
                          <a:srgbClr val="404040"/>
                        </a:solidFil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eaLnBrk="0" hangingPunct="0">
                        <a:lnSpc>
                          <a:spcPts val="1000"/>
                        </a:lnSpc>
                        <a:spcBef>
                          <a:spcPts val="55"/>
                        </a:spcBef>
                        <a:spcAft>
                          <a:spcPts val="0"/>
                        </a:spcAft>
                      </a:pPr>
                      <a:r>
                        <a:rPr lang="tr-TR" sz="1200" dirty="0">
                          <a:effectLst/>
                          <a:latin typeface="+mn-lt"/>
                          <a:ea typeface="Times New Roman" panose="02020603050405020304" pitchFamily="18" charset="0"/>
                        </a:rPr>
                        <a:t> </a:t>
                      </a:r>
                      <a:endParaRPr lang="tr-TR" sz="1200" dirty="0">
                        <a:effectLst/>
                        <a:latin typeface="+mn-lt"/>
                        <a:ea typeface="SimSun" panose="02010600030101010101" pitchFamily="2" charset="-122"/>
                      </a:endParaRPr>
                    </a:p>
                    <a:p>
                      <a:pPr marL="64770" eaLnBrk="0" hangingPunct="0">
                        <a:spcAft>
                          <a:spcPts val="0"/>
                        </a:spcAft>
                      </a:pPr>
                      <a:r>
                        <a:rPr lang="tr-TR" sz="1200" dirty="0">
                          <a:effectLst/>
                          <a:latin typeface="+mn-lt"/>
                          <a:ea typeface="Times New Roman" panose="02020603050405020304" pitchFamily="18" charset="0"/>
                        </a:rPr>
                        <a:t>-</a:t>
                      </a:r>
                      <a:endParaRPr lang="tr-TR" sz="1200" dirty="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eaLnBrk="0" hangingPunct="0">
                        <a:lnSpc>
                          <a:spcPts val="1000"/>
                        </a:lnSpc>
                        <a:spcBef>
                          <a:spcPts val="5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4770" eaLnBrk="0" hangingPunct="0">
                        <a:spcAft>
                          <a:spcPts val="0"/>
                        </a:spcAft>
                      </a:pPr>
                      <a:r>
                        <a:rPr lang="tr-TR" sz="1200" dirty="0">
                          <a:solidFill>
                            <a:srgbClr val="404040"/>
                          </a:solidFill>
                          <a:effectLst/>
                          <a:latin typeface="+mn-lt"/>
                          <a:ea typeface="Times New Roman" panose="02020603050405020304" pitchFamily="18" charset="0"/>
                        </a:rPr>
                        <a:t>-</a:t>
                      </a:r>
                      <a:endParaRPr lang="en-US" dirty="0">
                        <a:solidFill>
                          <a:srgbClr val="404040"/>
                        </a:solidFil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lnL w="12700" cap="flat" cmpd="sng" algn="ctr">
                      <a:solidFill>
                        <a:srgbClr val="000000"/>
                      </a:solidFill>
                      <a:prstDash val="solid"/>
                      <a:round/>
                      <a:headEnd type="none" w="med" len="med"/>
                      <a:tailEnd type="none" w="med" len="med"/>
                    </a:lnL>
                  </a:tcPr>
                </a:tc>
                <a:tc>
                  <a:txBody>
                    <a:bodyPr/>
                    <a:lstStyle/>
                    <a:p>
                      <a:pPr eaLnBrk="0" hangingPunct="0">
                        <a:lnSpc>
                          <a:spcPts val="1000"/>
                        </a:lnSpc>
                        <a:spcBef>
                          <a:spcPts val="5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4770" eaLnBrk="0" hangingPunct="0">
                        <a:spcAft>
                          <a:spcPts val="0"/>
                        </a:spcAft>
                      </a:pPr>
                      <a:r>
                        <a:rPr lang="tr-TR" sz="1200" dirty="0">
                          <a:solidFill>
                            <a:srgbClr val="404040"/>
                          </a:solidFill>
                          <a:effectLst/>
                          <a:latin typeface="+mn-lt"/>
                          <a:ea typeface="Times New Roman" panose="02020603050405020304" pitchFamily="18" charset="0"/>
                        </a:rPr>
                        <a:t>-</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1000"/>
                        </a:lnSpc>
                        <a:spcBef>
                          <a:spcPts val="55"/>
                        </a:spcBef>
                        <a:spcAft>
                          <a:spcPts val="0"/>
                        </a:spcAft>
                      </a:pPr>
                      <a:r>
                        <a:rPr lang="tr-TR" sz="1200" dirty="0">
                          <a:solidFill>
                            <a:srgbClr val="404040"/>
                          </a:solidFill>
                          <a:effectLst/>
                          <a:latin typeface="+mn-lt"/>
                          <a:ea typeface="Times New Roman" panose="02020603050405020304" pitchFamily="18" charset="0"/>
                        </a:rPr>
                        <a:t> </a:t>
                      </a:r>
                      <a:endParaRPr lang="tr-TR" sz="1200" dirty="0">
                        <a:solidFill>
                          <a:srgbClr val="404040"/>
                        </a:solidFill>
                        <a:effectLst/>
                        <a:latin typeface="+mn-lt"/>
                        <a:ea typeface="SimSun" panose="02010600030101010101" pitchFamily="2" charset="-122"/>
                      </a:endParaRPr>
                    </a:p>
                    <a:p>
                      <a:pPr marL="64770" eaLnBrk="0" hangingPunct="0">
                        <a:spcAft>
                          <a:spcPts val="0"/>
                        </a:spcAft>
                      </a:pPr>
                      <a:r>
                        <a:rPr lang="tr-TR" sz="1200" dirty="0">
                          <a:solidFill>
                            <a:srgbClr val="404040"/>
                          </a:solidFill>
                          <a:effectLst/>
                          <a:latin typeface="+mn-lt"/>
                          <a:ea typeface="Times New Roman" panose="02020603050405020304" pitchFamily="18" charset="0"/>
                        </a:rPr>
                        <a:t>6-8 saat</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8512750"/>
                  </a:ext>
                </a:extLst>
              </a:tr>
              <a:tr h="163856">
                <a:tc gridSpan="10">
                  <a:txBody>
                    <a:bodyPr/>
                    <a:lstStyle/>
                    <a:p>
                      <a:pPr marL="64770" eaLnBrk="0" hangingPunct="0">
                        <a:lnSpc>
                          <a:spcPts val="1280"/>
                        </a:lnSpc>
                        <a:spcAft>
                          <a:spcPts val="0"/>
                        </a:spcAft>
                      </a:pPr>
                      <a:r>
                        <a:rPr lang="tr-TR" sz="1200" b="1" dirty="0" err="1">
                          <a:solidFill>
                            <a:srgbClr val="404040"/>
                          </a:solidFill>
                          <a:effectLst/>
                          <a:latin typeface="+mn-lt"/>
                          <a:ea typeface="Times New Roman" panose="02020603050405020304" pitchFamily="18" charset="0"/>
                        </a:rPr>
                        <a:t>Metilksantinler</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E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en-US"/>
                    </a:p>
                  </a:txBody>
                  <a:tcPr/>
                </a:tc>
                <a:tc hMerge="1">
                  <a:txBody>
                    <a:bodyPr/>
                    <a:lstStyle/>
                    <a:p>
                      <a:endParaRPr lang="tr-TR"/>
                    </a:p>
                  </a:txBody>
                  <a:tcPr/>
                </a:tc>
                <a:tc hMerge="1">
                  <a:txBody>
                    <a:bodyPr/>
                    <a:lstStyle/>
                    <a:p>
                      <a:endParaRPr lang="en-US"/>
                    </a:p>
                  </a:txBody>
                  <a:tcPr/>
                </a:tc>
                <a:tc hMerge="1">
                  <a:txBody>
                    <a:bodyPr/>
                    <a:lstStyle/>
                    <a:p>
                      <a:endParaRPr lang="tr-TR"/>
                    </a:p>
                  </a:txBody>
                  <a:tcPr>
                    <a:lnL w="12700" cap="flat" cmpd="sng" algn="ctr">
                      <a:solidFill>
                        <a:srgbClr val="000000"/>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39163"/>
                  </a:ext>
                </a:extLst>
              </a:tr>
              <a:tr h="296030">
                <a:tc>
                  <a:txBody>
                    <a:bodyPr/>
                    <a:lstStyle/>
                    <a:p>
                      <a:pPr marL="64770" eaLnBrk="0" hangingPunct="0">
                        <a:lnSpc>
                          <a:spcPts val="1260"/>
                        </a:lnSpc>
                        <a:spcAft>
                          <a:spcPts val="0"/>
                        </a:spcAft>
                      </a:pPr>
                      <a:r>
                        <a:rPr lang="tr-TR" sz="1200" spc="-80" dirty="0">
                          <a:solidFill>
                            <a:srgbClr val="404040"/>
                          </a:solidFill>
                          <a:effectLst/>
                          <a:latin typeface="+mn-lt"/>
                          <a:ea typeface="Times New Roman" panose="02020603050405020304" pitchFamily="18" charset="0"/>
                        </a:rPr>
                        <a:t>T</a:t>
                      </a:r>
                      <a:r>
                        <a:rPr lang="tr-TR" sz="1200" dirty="0">
                          <a:solidFill>
                            <a:srgbClr val="404040"/>
                          </a:solidFill>
                          <a:effectLst/>
                          <a:latin typeface="+mn-lt"/>
                          <a:ea typeface="Times New Roman" panose="02020603050405020304" pitchFamily="18" charset="0"/>
                        </a:rPr>
                        <a:t>eofilin</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64770" eaLnBrk="0" hangingPunct="0">
                        <a:lnSpc>
                          <a:spcPts val="1260"/>
                        </a:lnSpc>
                        <a:spcAft>
                          <a:spcPts val="0"/>
                        </a:spcAft>
                      </a:pPr>
                      <a:r>
                        <a:rPr lang="tr-TR" sz="1200" dirty="0">
                          <a:solidFill>
                            <a:srgbClr val="404040"/>
                          </a:solidFill>
                          <a:effectLst/>
                          <a:latin typeface="+mn-lt"/>
                          <a:ea typeface="Times New Roman" panose="02020603050405020304" pitchFamily="18" charset="0"/>
                        </a:rPr>
                        <a:t>-</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4770" eaLnBrk="0" hangingPunct="0">
                        <a:lnSpc>
                          <a:spcPts val="1260"/>
                        </a:lnSpc>
                        <a:spcAft>
                          <a:spcPts val="0"/>
                        </a:spcAft>
                      </a:pPr>
                      <a:endParaRPr lang="tr-TR" sz="160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4770" eaLnBrk="0" hangingPunct="0">
                        <a:lnSpc>
                          <a:spcPts val="1260"/>
                        </a:lnSpc>
                        <a:spcAft>
                          <a:spcPts val="0"/>
                        </a:spcAft>
                      </a:pPr>
                      <a:r>
                        <a:rPr lang="tr-TR" sz="1200" dirty="0">
                          <a:effectLst/>
                          <a:latin typeface="+mn-lt"/>
                          <a:ea typeface="Times New Roman" panose="02020603050405020304" pitchFamily="18" charset="0"/>
                        </a:rPr>
                        <a:t>-</a:t>
                      </a:r>
                      <a:endParaRPr lang="tr-TR" sz="1200" dirty="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tr-TR" sz="1200" dirty="0">
                          <a:solidFill>
                            <a:srgbClr val="404040"/>
                          </a:solidFill>
                          <a:effectLst/>
                          <a:latin typeface="+mn-lt"/>
                          <a:ea typeface="Times New Roman" panose="02020603050405020304" pitchFamily="18" charset="0"/>
                        </a:rPr>
                        <a:t>-</a:t>
                      </a:r>
                      <a:endParaRPr lang="en-US" dirty="0">
                        <a:solidFill>
                          <a:srgbClr val="404040"/>
                        </a:solidFil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4770" eaLnBrk="0" hangingPunct="0">
                        <a:lnSpc>
                          <a:spcPts val="1260"/>
                        </a:lnSpc>
                        <a:spcAft>
                          <a:spcPts val="0"/>
                        </a:spcAft>
                      </a:pPr>
                      <a:r>
                        <a:rPr lang="tr-TR" sz="1200" dirty="0">
                          <a:effectLst/>
                          <a:latin typeface="+mn-lt"/>
                          <a:ea typeface="Times New Roman" panose="02020603050405020304" pitchFamily="18" charset="0"/>
                        </a:rPr>
                        <a:t>100, 200, 300 mg       (12 saatte 1)</a:t>
                      </a:r>
                      <a:endParaRPr lang="tr-TR" sz="1200" dirty="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tr-TR" sz="1200" dirty="0">
                          <a:solidFill>
                            <a:srgbClr val="404040"/>
                          </a:solidFill>
                          <a:effectLst/>
                          <a:latin typeface="+mn-lt"/>
                          <a:ea typeface="Times New Roman" panose="02020603050405020304" pitchFamily="18" charset="0"/>
                        </a:rPr>
                        <a:t>100, 200, 300 mg       (12 saatte 1)</a:t>
                      </a:r>
                      <a:endParaRPr lang="en-US" dirty="0">
                        <a:solidFill>
                          <a:srgbClr val="404040"/>
                        </a:solidFil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lnL w="12700" cap="flat" cmpd="sng" algn="ctr">
                      <a:solidFill>
                        <a:srgbClr val="000000"/>
                      </a:solidFill>
                      <a:prstDash val="solid"/>
                      <a:round/>
                      <a:headEnd type="none" w="med" len="med"/>
                      <a:tailEnd type="none" w="med" len="med"/>
                    </a:lnL>
                  </a:tcPr>
                </a:tc>
                <a:tc>
                  <a:txBody>
                    <a:bodyPr/>
                    <a:lstStyle/>
                    <a:p>
                      <a:pPr marL="64770" eaLnBrk="0" hangingPunct="0">
                        <a:lnSpc>
                          <a:spcPts val="1200"/>
                        </a:lnSpc>
                        <a:spcBef>
                          <a:spcPts val="60"/>
                        </a:spcBef>
                        <a:spcAft>
                          <a:spcPts val="0"/>
                        </a:spcAft>
                      </a:pPr>
                      <a:r>
                        <a:rPr lang="tr-TR" sz="1200" dirty="0">
                          <a:solidFill>
                            <a:srgbClr val="404040"/>
                          </a:solidFill>
                          <a:effectLst/>
                          <a:latin typeface="+mn-lt"/>
                          <a:ea typeface="Times New Roman" panose="02020603050405020304" pitchFamily="18" charset="0"/>
                        </a:rPr>
                        <a:t>200mg/100ml  ve 400mg/500ml solüsyon</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eaLnBrk="0" hangingPunct="0">
                        <a:lnSpc>
                          <a:spcPts val="1260"/>
                        </a:lnSpc>
                        <a:spcAft>
                          <a:spcPts val="0"/>
                        </a:spcAft>
                      </a:pPr>
                      <a:r>
                        <a:rPr lang="tr-TR" sz="1200" dirty="0">
                          <a:solidFill>
                            <a:srgbClr val="404040"/>
                          </a:solidFill>
                          <a:effectLst/>
                          <a:latin typeface="+mn-lt"/>
                          <a:ea typeface="Times New Roman" panose="02020603050405020304" pitchFamily="18" charset="0"/>
                        </a:rPr>
                        <a:t>12-24 saat</a:t>
                      </a:r>
                      <a:endParaRPr lang="tr-TR" sz="1200" dirty="0">
                        <a:solidFill>
                          <a:srgbClr val="404040"/>
                        </a:solidFill>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525545"/>
                  </a:ext>
                </a:extLst>
              </a:tr>
              <a:tr h="391076">
                <a:tc gridSpan="10">
                  <a:txBody>
                    <a:bodyPr/>
                    <a:lstStyle/>
                    <a:p>
                      <a:pPr marL="65405" eaLnBrk="0" hangingPunct="0">
                        <a:lnSpc>
                          <a:spcPct val="100000"/>
                        </a:lnSpc>
                        <a:spcBef>
                          <a:spcPts val="0"/>
                        </a:spcBef>
                        <a:spcAft>
                          <a:spcPts val="0"/>
                        </a:spcAft>
                      </a:pPr>
                      <a:r>
                        <a:rPr lang="tr-TR" sz="1000" dirty="0">
                          <a:effectLst/>
                          <a:latin typeface="+mn-lt"/>
                          <a:ea typeface="Times New Roman" panose="02020603050405020304" pitchFamily="18" charset="0"/>
                        </a:rPr>
                        <a:t>* : Ülkemizde bulunmayan preparatlar dahil edilmemişti</a:t>
                      </a:r>
                      <a:r>
                        <a:rPr lang="tr-TR" sz="1000" spc="-60" dirty="0">
                          <a:effectLst/>
                          <a:latin typeface="+mn-lt"/>
                          <a:ea typeface="Times New Roman" panose="02020603050405020304" pitchFamily="18" charset="0"/>
                        </a:rPr>
                        <a:t>r</a:t>
                      </a:r>
                      <a:r>
                        <a:rPr lang="tr-TR" sz="1000" dirty="0">
                          <a:effectLst/>
                          <a:latin typeface="+mn-lt"/>
                          <a:ea typeface="Times New Roman" panose="02020603050405020304" pitchFamily="18" charset="0"/>
                        </a:rPr>
                        <a:t>.</a:t>
                      </a:r>
                      <a:endParaRPr lang="tr-TR" sz="1100" dirty="0">
                        <a:effectLst/>
                        <a:latin typeface="+mn-lt"/>
                        <a:ea typeface="SimSun" panose="02010600030101010101" pitchFamily="2" charset="-122"/>
                      </a:endParaRPr>
                    </a:p>
                    <a:p>
                      <a:pPr marL="65405" marR="2810510" eaLnBrk="0" hangingPunct="0">
                        <a:lnSpc>
                          <a:spcPct val="100000"/>
                        </a:lnSpc>
                        <a:spcBef>
                          <a:spcPts val="0"/>
                        </a:spcBef>
                        <a:spcAft>
                          <a:spcPts val="0"/>
                        </a:spcAft>
                      </a:pPr>
                      <a:r>
                        <a:rPr lang="tr-TR" sz="1000" dirty="0">
                          <a:effectLst/>
                          <a:latin typeface="+mn-lt"/>
                          <a:ea typeface="Times New Roman" panose="02020603050405020304" pitchFamily="18" charset="0"/>
                        </a:rPr>
                        <a:t>**:</a:t>
                      </a:r>
                      <a:r>
                        <a:rPr lang="tr-TR" sz="1000" spc="-20" dirty="0">
                          <a:effectLst/>
                          <a:latin typeface="+mn-lt"/>
                          <a:ea typeface="Times New Roman" panose="02020603050405020304" pitchFamily="18" charset="0"/>
                        </a:rPr>
                        <a:t> </a:t>
                      </a:r>
                      <a:r>
                        <a:rPr lang="tr-TR" sz="1000" spc="-70" dirty="0">
                          <a:effectLst/>
                          <a:latin typeface="+mn-lt"/>
                          <a:ea typeface="Times New Roman" panose="02020603050405020304" pitchFamily="18" charset="0"/>
                        </a:rPr>
                        <a:t>T</a:t>
                      </a:r>
                      <a:r>
                        <a:rPr lang="tr-TR" sz="1000" dirty="0">
                          <a:effectLst/>
                          <a:latin typeface="+mn-lt"/>
                          <a:ea typeface="Times New Roman" panose="02020603050405020304" pitchFamily="18" charset="0"/>
                        </a:rPr>
                        <a:t>emel uygulama şekli </a:t>
                      </a:r>
                      <a:r>
                        <a:rPr lang="tr-TR" sz="1000" dirty="0" err="1">
                          <a:effectLst/>
                          <a:latin typeface="+mn-lt"/>
                          <a:ea typeface="Times New Roman" panose="02020603050405020304" pitchFamily="18" charset="0"/>
                        </a:rPr>
                        <a:t>inhalasyon</a:t>
                      </a:r>
                      <a:r>
                        <a:rPr lang="tr-TR" sz="1000" dirty="0">
                          <a:effectLst/>
                          <a:latin typeface="+mn-lt"/>
                          <a:ea typeface="Times New Roman" panose="02020603050405020304" pitchFamily="18" charset="0"/>
                        </a:rPr>
                        <a:t> tedavisidi</a:t>
                      </a:r>
                      <a:r>
                        <a:rPr lang="tr-TR" sz="1000" spc="-60" dirty="0">
                          <a:effectLst/>
                          <a:latin typeface="+mn-lt"/>
                          <a:ea typeface="Times New Roman" panose="02020603050405020304" pitchFamily="18" charset="0"/>
                        </a:rPr>
                        <a:t>r</a:t>
                      </a:r>
                      <a:r>
                        <a:rPr lang="tr-TR" sz="1000" dirty="0">
                          <a:effectLst/>
                          <a:latin typeface="+mn-lt"/>
                          <a:ea typeface="Times New Roman" panose="02020603050405020304" pitchFamily="18" charset="0"/>
                        </a:rPr>
                        <a:t>. </a:t>
                      </a:r>
                      <a:r>
                        <a:rPr lang="tr-TR" sz="1000" dirty="0" err="1">
                          <a:effectLst/>
                          <a:latin typeface="+mn-lt"/>
                          <a:ea typeface="Times New Roman" panose="02020603050405020304" pitchFamily="18" charset="0"/>
                        </a:rPr>
                        <a:t>İnhalasyon</a:t>
                      </a:r>
                      <a:r>
                        <a:rPr lang="tr-TR" sz="1000" dirty="0">
                          <a:effectLst/>
                          <a:latin typeface="+mn-lt"/>
                          <a:ea typeface="Times New Roman" panose="02020603050405020304" pitchFamily="18" charset="0"/>
                        </a:rPr>
                        <a:t> yoluyla ilaç kullanamayan hastalarda oral preparatlar verilebili</a:t>
                      </a:r>
                      <a:r>
                        <a:rPr lang="tr-TR" sz="1000" spc="-65" dirty="0">
                          <a:effectLst/>
                          <a:latin typeface="+mn-lt"/>
                          <a:ea typeface="Times New Roman" panose="02020603050405020304" pitchFamily="18" charset="0"/>
                        </a:rPr>
                        <a:t>r</a:t>
                      </a:r>
                      <a:r>
                        <a:rPr lang="tr-TR" sz="1000" dirty="0">
                          <a:effectLst/>
                          <a:latin typeface="+mn-lt"/>
                          <a:ea typeface="Times New Roman" panose="02020603050405020304" pitchFamily="18" charset="0"/>
                        </a:rPr>
                        <a:t>.</a:t>
                      </a:r>
                      <a:endParaRPr lang="tr-TR" sz="1100" dirty="0">
                        <a:effectLst/>
                        <a:latin typeface="+mn-lt"/>
                        <a:ea typeface="SimSun" panose="02010600030101010101" pitchFamily="2" charset="-122"/>
                      </a:endParaRPr>
                    </a:p>
                    <a:p>
                      <a:pPr marL="65405" marR="2810510" eaLnBrk="0" hangingPunct="0">
                        <a:lnSpc>
                          <a:spcPct val="100000"/>
                        </a:lnSpc>
                        <a:spcBef>
                          <a:spcPts val="0"/>
                        </a:spcBef>
                        <a:spcAft>
                          <a:spcPts val="0"/>
                        </a:spcAft>
                      </a:pPr>
                      <a:r>
                        <a:rPr lang="tr-TR" sz="1000" dirty="0">
                          <a:effectLst/>
                          <a:latin typeface="+mn-lt"/>
                          <a:ea typeface="Times New Roman" panose="02020603050405020304" pitchFamily="18" charset="0"/>
                        </a:rPr>
                        <a:t>KTİ: Kuru toz </a:t>
                      </a:r>
                      <a:r>
                        <a:rPr lang="tr-TR" sz="1000" dirty="0" err="1">
                          <a:effectLst/>
                          <a:latin typeface="+mn-lt"/>
                          <a:ea typeface="Times New Roman" panose="02020603050405020304" pitchFamily="18" charset="0"/>
                        </a:rPr>
                        <a:t>inhaler</a:t>
                      </a:r>
                      <a:r>
                        <a:rPr lang="tr-TR" sz="1000" dirty="0">
                          <a:effectLst/>
                          <a:latin typeface="+mn-lt"/>
                          <a:ea typeface="Times New Roman" panose="02020603050405020304" pitchFamily="18" charset="0"/>
                        </a:rPr>
                        <a:t>, ÖDİ: Ölçülü doz </a:t>
                      </a:r>
                      <a:r>
                        <a:rPr lang="tr-TR" sz="1000" dirty="0" err="1">
                          <a:effectLst/>
                          <a:latin typeface="+mn-lt"/>
                          <a:ea typeface="Times New Roman" panose="02020603050405020304" pitchFamily="18" charset="0"/>
                        </a:rPr>
                        <a:t>inhaler</a:t>
                      </a:r>
                      <a:endParaRPr lang="tr-TR" sz="1100" dirty="0">
                        <a:effectLst/>
                        <a:latin typeface="+mn-lt"/>
                        <a:ea typeface="SimSun"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en-US"/>
                    </a:p>
                  </a:txBody>
                  <a:tcPr/>
                </a:tc>
                <a:tc hMerge="1">
                  <a:txBody>
                    <a:bodyPr/>
                    <a:lstStyle/>
                    <a:p>
                      <a:endParaRPr lang="tr-TR"/>
                    </a:p>
                  </a:txBody>
                  <a:tcPr/>
                </a:tc>
                <a:tc hMerge="1">
                  <a:txBody>
                    <a:bodyPr/>
                    <a:lstStyle/>
                    <a:p>
                      <a:endParaRPr lang="en-US"/>
                    </a:p>
                  </a:txBody>
                  <a:tcPr/>
                </a:tc>
                <a:tc hMerge="1">
                  <a:txBody>
                    <a:bodyPr/>
                    <a:lstStyle/>
                    <a:p>
                      <a:endParaRPr lang="tr-TR"/>
                    </a:p>
                  </a:txBody>
                  <a:tcPr>
                    <a:lnL w="12700" cap="flat" cmpd="sng" algn="ctr">
                      <a:solidFill>
                        <a:srgbClr val="000000"/>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05972905"/>
                  </a:ext>
                </a:extLst>
              </a:tr>
            </a:tbl>
          </a:graphicData>
        </a:graphic>
      </p:graphicFrame>
    </p:spTree>
    <p:extLst>
      <p:ext uri="{BB962C8B-B14F-4D97-AF65-F5344CB8AC3E}">
        <p14:creationId xmlns:p14="http://schemas.microsoft.com/office/powerpoint/2010/main" val="4014077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Unvan 1"/>
          <p:cNvSpPr>
            <a:spLocks noGrp="1"/>
          </p:cNvSpPr>
          <p:nvPr>
            <p:ph type="title"/>
          </p:nvPr>
        </p:nvSpPr>
        <p:spPr/>
        <p:txBody>
          <a:bodyPr/>
          <a:lstStyle/>
          <a:p>
            <a:r>
              <a:rPr lang="tr-TR" b="1" dirty="0" err="1" smtClean="0"/>
              <a:t>İnhale</a:t>
            </a:r>
            <a:r>
              <a:rPr lang="tr-TR" b="1" dirty="0" smtClean="0"/>
              <a:t> </a:t>
            </a:r>
            <a:r>
              <a:rPr lang="tr-TR" b="1" dirty="0" err="1"/>
              <a:t>Kortikosteroidler</a:t>
            </a:r>
            <a:r>
              <a:rPr lang="tr-TR" b="1" dirty="0"/>
              <a:t> (ICS)</a:t>
            </a:r>
            <a:r>
              <a:rPr lang="tr-TR" dirty="0"/>
              <a:t/>
            </a:r>
            <a:br>
              <a:rPr lang="tr-TR" dirty="0"/>
            </a:br>
            <a:endParaRPr lang="tr-TR" dirty="0"/>
          </a:p>
        </p:txBody>
      </p:sp>
      <p:sp>
        <p:nvSpPr>
          <p:cNvPr id="1048652" name="İçerik Yer Tutucusu 2"/>
          <p:cNvSpPr>
            <a:spLocks noGrp="1"/>
          </p:cNvSpPr>
          <p:nvPr>
            <p:ph idx="1"/>
          </p:nvPr>
        </p:nvSpPr>
        <p:spPr/>
        <p:txBody>
          <a:bodyPr>
            <a:normAutofit fontScale="63571" lnSpcReduction="20000"/>
          </a:bodyPr>
          <a:lstStyle/>
          <a:p>
            <a:r>
              <a:rPr lang="tr-TR" dirty="0" smtClean="0"/>
              <a:t>Uzun </a:t>
            </a:r>
            <a:r>
              <a:rPr lang="tr-TR" dirty="0"/>
              <a:t>etkili </a:t>
            </a:r>
            <a:r>
              <a:rPr lang="tr-TR" dirty="0" err="1"/>
              <a:t>bronkodilatörlere</a:t>
            </a:r>
            <a:r>
              <a:rPr lang="tr-TR" dirty="0"/>
              <a:t> ICS eklenirken dikkat edilmesi gereken faktörler;</a:t>
            </a:r>
          </a:p>
          <a:p>
            <a:r>
              <a:rPr lang="tr-TR" b="1" i="1" dirty="0" smtClean="0"/>
              <a:t>Güçlü Şekilde Önerildikleri Durumlar:</a:t>
            </a:r>
            <a:endParaRPr lang="tr-TR" b="1" dirty="0"/>
          </a:p>
          <a:p>
            <a:pPr lvl="0" fontAlgn="base"/>
            <a:r>
              <a:rPr lang="tr-TR" dirty="0"/>
              <a:t>Yılda 2 veya 2‘den fazla KOAH alevlenmesi</a:t>
            </a:r>
          </a:p>
          <a:p>
            <a:pPr lvl="0" fontAlgn="base"/>
            <a:r>
              <a:rPr lang="tr-TR" dirty="0"/>
              <a:t>KOAH alevlenmeleri nedeniyle hastaneye yatış öyküsü</a:t>
            </a:r>
          </a:p>
          <a:p>
            <a:pPr lvl="0" fontAlgn="base"/>
            <a:r>
              <a:rPr lang="tr-TR" dirty="0"/>
              <a:t>Kan </a:t>
            </a:r>
            <a:r>
              <a:rPr lang="tr-TR" dirty="0" err="1"/>
              <a:t>eozinofil</a:t>
            </a:r>
            <a:r>
              <a:rPr lang="tr-TR" dirty="0"/>
              <a:t> seviyesi &gt; 300 </a:t>
            </a:r>
          </a:p>
          <a:p>
            <a:pPr lvl="0" fontAlgn="base"/>
            <a:r>
              <a:rPr lang="tr-TR" dirty="0"/>
              <a:t>Eşlik eden astım veya astım öyküleri</a:t>
            </a:r>
          </a:p>
          <a:p>
            <a:r>
              <a:rPr lang="tr-TR" b="1" i="1" dirty="0" smtClean="0"/>
              <a:t>Önerildikleri </a:t>
            </a:r>
            <a:r>
              <a:rPr lang="tr-TR" b="1" i="1" dirty="0"/>
              <a:t>Durumlar:</a:t>
            </a:r>
            <a:endParaRPr lang="tr-TR" b="1" dirty="0"/>
          </a:p>
          <a:p>
            <a:pPr lvl="0" fontAlgn="base"/>
            <a:r>
              <a:rPr lang="tr-TR" dirty="0"/>
              <a:t>Yılda bir orta dereceli KOAH alevlenmesi</a:t>
            </a:r>
          </a:p>
          <a:p>
            <a:pPr lvl="0" fontAlgn="base"/>
            <a:r>
              <a:rPr lang="tr-TR" dirty="0"/>
              <a:t>Kan </a:t>
            </a:r>
            <a:r>
              <a:rPr lang="tr-TR" dirty="0" err="1"/>
              <a:t>eozinofil</a:t>
            </a:r>
            <a:r>
              <a:rPr lang="tr-TR" dirty="0"/>
              <a:t> seviyesi 100-300 arasında olan</a:t>
            </a:r>
          </a:p>
          <a:p>
            <a:r>
              <a:rPr lang="tr-TR" b="1" i="1" u="sng" dirty="0" smtClean="0"/>
              <a:t>Önerilme</a:t>
            </a:r>
            <a:r>
              <a:rPr lang="tr-TR" b="1" u="sng" dirty="0" smtClean="0"/>
              <a:t>dikleri </a:t>
            </a:r>
            <a:r>
              <a:rPr lang="tr-TR" b="1" dirty="0"/>
              <a:t>Durumlar</a:t>
            </a:r>
            <a:r>
              <a:rPr lang="tr-TR" dirty="0"/>
              <a:t>:</a:t>
            </a:r>
          </a:p>
          <a:p>
            <a:pPr lvl="0" fontAlgn="base"/>
            <a:r>
              <a:rPr lang="tr-TR" dirty="0"/>
              <a:t>Kan </a:t>
            </a:r>
            <a:r>
              <a:rPr lang="tr-TR" dirty="0" err="1"/>
              <a:t>eozinofil</a:t>
            </a:r>
            <a:r>
              <a:rPr lang="tr-TR" dirty="0"/>
              <a:t> seviyesi &lt; 100</a:t>
            </a:r>
          </a:p>
          <a:p>
            <a:pPr lvl="0" fontAlgn="base"/>
            <a:r>
              <a:rPr lang="tr-TR" dirty="0"/>
              <a:t>Tekrarlanan </a:t>
            </a:r>
            <a:r>
              <a:rPr lang="tr-TR" dirty="0" err="1"/>
              <a:t>pnömoni</a:t>
            </a:r>
            <a:r>
              <a:rPr lang="tr-TR" dirty="0"/>
              <a:t> öyküleri</a:t>
            </a:r>
          </a:p>
          <a:p>
            <a:pPr lvl="0" fontAlgn="base"/>
            <a:r>
              <a:rPr lang="tr-TR" dirty="0" err="1"/>
              <a:t>Mikobakteriyel</a:t>
            </a:r>
            <a:r>
              <a:rPr lang="tr-TR" dirty="0"/>
              <a:t> enfeksiyon geçmişi</a:t>
            </a:r>
          </a:p>
          <a:p>
            <a:endParaRPr lang="tr-TR" dirty="0"/>
          </a:p>
        </p:txBody>
      </p:sp>
      <p:sp>
        <p:nvSpPr>
          <p:cNvPr id="1048653" name="Altbilgi Yer Tutucusu 3"/>
          <p:cNvSpPr>
            <a:spLocks noGrp="1"/>
          </p:cNvSpPr>
          <p:nvPr>
            <p:ph type="ftr" sz="quarter" idx="11"/>
          </p:nvPr>
        </p:nvSpPr>
        <p:spPr/>
        <p:txBody>
          <a:bodyPr/>
          <a:lstStyle/>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Unvan 1"/>
          <p:cNvSpPr>
            <a:spLocks noGrp="1"/>
          </p:cNvSpPr>
          <p:nvPr>
            <p:ph type="title"/>
          </p:nvPr>
        </p:nvSpPr>
        <p:spPr/>
        <p:txBody>
          <a:bodyPr/>
          <a:lstStyle/>
          <a:p>
            <a:r>
              <a:rPr lang="tr-TR" b="1" dirty="0" smtClean="0"/>
              <a:t>Stabil </a:t>
            </a:r>
            <a:r>
              <a:rPr lang="tr-TR" b="1" dirty="0" err="1" smtClean="0"/>
              <a:t>Koah’ta</a:t>
            </a:r>
            <a:r>
              <a:rPr lang="tr-TR" b="1" dirty="0" smtClean="0"/>
              <a:t> </a:t>
            </a:r>
            <a:r>
              <a:rPr lang="tr-TR" b="1" dirty="0" err="1" smtClean="0"/>
              <a:t>Antiinflamatuar</a:t>
            </a:r>
            <a:r>
              <a:rPr lang="tr-TR" b="1" dirty="0" smtClean="0"/>
              <a:t> Tedavi</a:t>
            </a:r>
            <a:r>
              <a:rPr lang="tr-TR" dirty="0"/>
              <a:t/>
            </a:r>
            <a:br>
              <a:rPr lang="tr-TR" dirty="0"/>
            </a:br>
            <a:endParaRPr lang="tr-TR" dirty="0"/>
          </a:p>
        </p:txBody>
      </p:sp>
      <p:sp>
        <p:nvSpPr>
          <p:cNvPr id="1048655" name="İçerik Yer Tutucusu 2"/>
          <p:cNvSpPr>
            <a:spLocks noGrp="1"/>
          </p:cNvSpPr>
          <p:nvPr>
            <p:ph idx="1"/>
          </p:nvPr>
        </p:nvSpPr>
        <p:spPr/>
        <p:txBody>
          <a:bodyPr>
            <a:normAutofit fontScale="78571" lnSpcReduction="20000"/>
          </a:bodyPr>
          <a:lstStyle/>
          <a:p>
            <a:endParaRPr lang="tr-TR" dirty="0"/>
          </a:p>
          <a:p>
            <a:pPr fontAlgn="base"/>
            <a:r>
              <a:rPr lang="tr-TR" dirty="0"/>
              <a:t>ICS ile düzenli tedavi, </a:t>
            </a:r>
            <a:r>
              <a:rPr lang="tr-TR" dirty="0" err="1"/>
              <a:t>pnömoni</a:t>
            </a:r>
            <a:r>
              <a:rPr lang="tr-TR" dirty="0"/>
              <a:t> görülme sıklığını arttırır </a:t>
            </a:r>
            <a:r>
              <a:rPr lang="tr-TR" b="1" dirty="0"/>
              <a:t>(Kanıt A).</a:t>
            </a:r>
            <a:endParaRPr lang="tr-TR" dirty="0"/>
          </a:p>
          <a:p>
            <a:pPr fontAlgn="base"/>
            <a:r>
              <a:rPr lang="tr-TR" dirty="0" smtClean="0"/>
              <a:t>PDE4 </a:t>
            </a:r>
            <a:r>
              <a:rPr lang="tr-TR" dirty="0"/>
              <a:t>inhibitörlerinden </a:t>
            </a:r>
            <a:r>
              <a:rPr lang="tr-TR" dirty="0" err="1"/>
              <a:t>Roflumilast</a:t>
            </a:r>
            <a:r>
              <a:rPr lang="tr-TR" dirty="0"/>
              <a:t> akciğer fonksiyonlarını iyileştirir ve orta-ciddi alevlenmeleri azaltır</a:t>
            </a:r>
            <a:r>
              <a:rPr lang="tr-TR" b="1" dirty="0"/>
              <a:t> (Kanıt A).</a:t>
            </a:r>
            <a:endParaRPr lang="tr-TR" dirty="0"/>
          </a:p>
          <a:p>
            <a:pPr fontAlgn="base"/>
            <a:r>
              <a:rPr lang="tr-TR" dirty="0"/>
              <a:t>Uzun süreli </a:t>
            </a:r>
            <a:r>
              <a:rPr lang="tr-TR" dirty="0" err="1"/>
              <a:t>azitromisin</a:t>
            </a:r>
            <a:r>
              <a:rPr lang="tr-TR" dirty="0"/>
              <a:t> ve </a:t>
            </a:r>
            <a:r>
              <a:rPr lang="tr-TR" dirty="0" err="1"/>
              <a:t>eritromisin</a:t>
            </a:r>
            <a:r>
              <a:rPr lang="tr-TR" dirty="0"/>
              <a:t> tedavisi alevlenme sıklığını azaltır </a:t>
            </a:r>
            <a:r>
              <a:rPr lang="tr-TR" b="1" dirty="0"/>
              <a:t>(Kanıt A).</a:t>
            </a:r>
            <a:endParaRPr lang="tr-TR" dirty="0"/>
          </a:p>
          <a:p>
            <a:pPr fontAlgn="base"/>
            <a:r>
              <a:rPr lang="tr-TR" dirty="0"/>
              <a:t>Sigarayı bırakmış KOAH hastalarında </a:t>
            </a:r>
            <a:r>
              <a:rPr lang="tr-TR" dirty="0" err="1"/>
              <a:t>azitromisin</a:t>
            </a:r>
            <a:r>
              <a:rPr lang="tr-TR" dirty="0"/>
              <a:t> tercih edilebilir </a:t>
            </a:r>
            <a:r>
              <a:rPr lang="tr-TR" b="1" dirty="0"/>
              <a:t>(Kanıt B).</a:t>
            </a:r>
            <a:endParaRPr lang="tr-TR" dirty="0"/>
          </a:p>
          <a:p>
            <a:pPr fontAlgn="base"/>
            <a:r>
              <a:rPr lang="tr-TR" dirty="0" err="1" smtClean="0"/>
              <a:t>Erdostein</a:t>
            </a:r>
            <a:r>
              <a:rPr lang="tr-TR" dirty="0"/>
              <a:t>, </a:t>
            </a:r>
            <a:r>
              <a:rPr lang="tr-TR" dirty="0" err="1"/>
              <a:t>karbosistein</a:t>
            </a:r>
            <a:r>
              <a:rPr lang="tr-TR" dirty="0"/>
              <a:t> ve NAC gibi </a:t>
            </a:r>
            <a:r>
              <a:rPr lang="tr-TR" dirty="0" err="1"/>
              <a:t>mukolitiklerle</a:t>
            </a:r>
            <a:r>
              <a:rPr lang="tr-TR" dirty="0"/>
              <a:t> düzenli tedavi, seçilmiş popülasyonlarda alevlenme riskini azaltır </a:t>
            </a:r>
            <a:r>
              <a:rPr lang="tr-TR" b="1" dirty="0"/>
              <a:t>(Kanıt B).</a:t>
            </a:r>
            <a:endParaRPr lang="tr-TR" dirty="0"/>
          </a:p>
          <a:p>
            <a:pPr fontAlgn="base"/>
            <a:r>
              <a:rPr lang="tr-TR" dirty="0"/>
              <a:t>Antioksidan </a:t>
            </a:r>
            <a:r>
              <a:rPr lang="tr-TR" dirty="0" err="1"/>
              <a:t>mukolitikler</a:t>
            </a:r>
            <a:r>
              <a:rPr lang="tr-TR" dirty="0"/>
              <a:t> yalnızca seçilmiş hastalarda önerilir</a:t>
            </a:r>
            <a:r>
              <a:rPr lang="tr-TR" b="1" dirty="0"/>
              <a:t> (Kanıt A).</a:t>
            </a:r>
            <a:endParaRPr lang="tr-TR" dirty="0"/>
          </a:p>
          <a:p>
            <a:pPr fontAlgn="base"/>
            <a:r>
              <a:rPr lang="tr-TR" dirty="0" err="1" smtClean="0"/>
              <a:t>Simvastatin</a:t>
            </a:r>
            <a:r>
              <a:rPr lang="tr-TR" dirty="0"/>
              <a:t>, alevlenme riski yüksek olan ve </a:t>
            </a:r>
            <a:r>
              <a:rPr lang="tr-TR" dirty="0" err="1"/>
              <a:t>statin</a:t>
            </a:r>
            <a:r>
              <a:rPr lang="tr-TR" dirty="0"/>
              <a:t> tedavisi </a:t>
            </a:r>
            <a:r>
              <a:rPr lang="tr-TR" dirty="0" err="1"/>
              <a:t>endikasyonu</a:t>
            </a:r>
            <a:r>
              <a:rPr lang="tr-TR" dirty="0"/>
              <a:t> olmayan KOAH hastalarında alevlenmeleri önlemez </a:t>
            </a:r>
            <a:r>
              <a:rPr lang="tr-TR" b="1" dirty="0"/>
              <a:t>(Kanıt A)</a:t>
            </a:r>
            <a:r>
              <a:rPr lang="tr-TR" dirty="0"/>
              <a:t>. Ancak gözlemsel çalışmalar </a:t>
            </a:r>
            <a:r>
              <a:rPr lang="tr-TR" dirty="0" err="1"/>
              <a:t>statinlerin</a:t>
            </a:r>
            <a:r>
              <a:rPr lang="tr-TR" dirty="0"/>
              <a:t>, </a:t>
            </a:r>
            <a:r>
              <a:rPr lang="tr-TR" dirty="0" err="1"/>
              <a:t>kardiyovasküler</a:t>
            </a:r>
            <a:r>
              <a:rPr lang="tr-TR" dirty="0"/>
              <a:t> ve </a:t>
            </a:r>
            <a:r>
              <a:rPr lang="tr-TR" dirty="0" err="1"/>
              <a:t>metabolik</a:t>
            </a:r>
            <a:r>
              <a:rPr lang="tr-TR" dirty="0"/>
              <a:t> </a:t>
            </a:r>
            <a:r>
              <a:rPr lang="tr-TR" dirty="0" err="1"/>
              <a:t>endikasyonlar</a:t>
            </a:r>
            <a:r>
              <a:rPr lang="tr-TR" dirty="0"/>
              <a:t> nedeniyle </a:t>
            </a:r>
            <a:r>
              <a:rPr lang="tr-TR" dirty="0" err="1"/>
              <a:t>statin</a:t>
            </a:r>
            <a:r>
              <a:rPr lang="tr-TR" dirty="0"/>
              <a:t> alan KOAH hastalarında bazı sonuçlar üzerinde olumlu etkileri olabileceğini düşündürmektedir (</a:t>
            </a:r>
            <a:r>
              <a:rPr lang="tr-TR" b="1" dirty="0"/>
              <a:t>Kanıt C).</a:t>
            </a:r>
            <a:endParaRPr lang="tr-TR" dirty="0"/>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Unvan 1"/>
          <p:cNvSpPr>
            <a:spLocks noGrp="1"/>
          </p:cNvSpPr>
          <p:nvPr>
            <p:ph type="title"/>
          </p:nvPr>
        </p:nvSpPr>
        <p:spPr/>
        <p:txBody>
          <a:bodyPr/>
          <a:lstStyle/>
          <a:p>
            <a:r>
              <a:rPr lang="tr-TR" b="1" dirty="0" smtClean="0"/>
              <a:t>Farmakolojik Tedavinin Takibi</a:t>
            </a:r>
            <a:r>
              <a:rPr lang="tr-TR" dirty="0"/>
              <a:t/>
            </a:r>
            <a:br>
              <a:rPr lang="tr-TR" dirty="0"/>
            </a:br>
            <a:endParaRPr lang="tr-TR" dirty="0"/>
          </a:p>
        </p:txBody>
      </p:sp>
      <p:sp>
        <p:nvSpPr>
          <p:cNvPr id="1048666" name="İçerik Yer Tutucusu 2"/>
          <p:cNvSpPr>
            <a:spLocks noGrp="1"/>
          </p:cNvSpPr>
          <p:nvPr>
            <p:ph idx="1"/>
          </p:nvPr>
        </p:nvSpPr>
        <p:spPr>
          <a:xfrm>
            <a:off x="838200" y="1162878"/>
            <a:ext cx="10515600" cy="5014085"/>
          </a:xfrm>
        </p:spPr>
        <p:txBody>
          <a:bodyPr>
            <a:normAutofit fontScale="56786" lnSpcReduction="20000"/>
          </a:bodyPr>
          <a:lstStyle/>
          <a:p>
            <a:pPr marL="0" indent="0">
              <a:buNone/>
            </a:pPr>
            <a:r>
              <a:rPr lang="tr-TR" dirty="0"/>
              <a:t>Takip tedavisi için tedaviyi revize etmede iki temel özellik vardır: Nefes darlığının devam etmesi ve alevlenmelerin devam etmesi.</a:t>
            </a:r>
          </a:p>
          <a:p>
            <a:pPr marL="0" indent="0">
              <a:buNone/>
            </a:pPr>
            <a:r>
              <a:rPr lang="tr-TR" b="1" dirty="0"/>
              <a:t>1- Nefes darlığının devam etmesi</a:t>
            </a:r>
            <a:endParaRPr lang="tr-TR" dirty="0"/>
          </a:p>
          <a:p>
            <a:pPr marL="0" indent="0">
              <a:buNone/>
            </a:pPr>
            <a:r>
              <a:rPr lang="tr-TR" dirty="0"/>
              <a:t>Devam eden nefes darlığı veya </a:t>
            </a:r>
            <a:r>
              <a:rPr lang="tr-TR" dirty="0" err="1"/>
              <a:t>bronkodilatör</a:t>
            </a:r>
            <a:r>
              <a:rPr lang="tr-TR" dirty="0"/>
              <a:t> </a:t>
            </a:r>
            <a:r>
              <a:rPr lang="tr-TR" dirty="0" err="1"/>
              <a:t>monoterapi</a:t>
            </a:r>
            <a:r>
              <a:rPr lang="tr-TR" dirty="0"/>
              <a:t> (LABA veya LAMA) altında egzersiz kısıtlanması yaşayan hastalarda LABA + LAMA kullanımı önerilir.</a:t>
            </a:r>
          </a:p>
          <a:p>
            <a:pPr marL="0" indent="0">
              <a:buNone/>
            </a:pPr>
            <a:r>
              <a:rPr lang="tr-TR" dirty="0"/>
              <a:t>İkinci bir uzun etkili </a:t>
            </a:r>
            <a:r>
              <a:rPr lang="tr-TR" dirty="0" err="1"/>
              <a:t>bronkodilatör</a:t>
            </a:r>
            <a:r>
              <a:rPr lang="tr-TR" dirty="0"/>
              <a:t> tedavisinin eklenmesi semptomları iyileştirmezse, </a:t>
            </a:r>
            <a:r>
              <a:rPr lang="tr-TR" dirty="0" err="1"/>
              <a:t>inhaler</a:t>
            </a:r>
            <a:r>
              <a:rPr lang="tr-TR" dirty="0"/>
              <a:t> cihazı değişimi </a:t>
            </a:r>
            <a:r>
              <a:rPr lang="tr-TR" dirty="0" smtClean="0"/>
              <a:t>önerilir.</a:t>
            </a:r>
          </a:p>
          <a:p>
            <a:pPr marL="0" indent="0">
              <a:buNone/>
            </a:pPr>
            <a:endParaRPr lang="tr-TR" b="1" dirty="0"/>
          </a:p>
          <a:p>
            <a:pPr marL="0" indent="0">
              <a:buNone/>
            </a:pPr>
            <a:r>
              <a:rPr lang="tr-TR" b="1" dirty="0" smtClean="0"/>
              <a:t>2-Alevlenmeler</a:t>
            </a:r>
            <a:endParaRPr lang="tr-TR" dirty="0"/>
          </a:p>
          <a:p>
            <a:pPr marL="0" indent="0">
              <a:buNone/>
            </a:pPr>
            <a:r>
              <a:rPr lang="tr-TR" dirty="0"/>
              <a:t> </a:t>
            </a:r>
            <a:r>
              <a:rPr lang="tr-TR" dirty="0" err="1"/>
              <a:t>Bronkodilatör</a:t>
            </a:r>
            <a:r>
              <a:rPr lang="tr-TR" dirty="0"/>
              <a:t> </a:t>
            </a:r>
            <a:r>
              <a:rPr lang="tr-TR" dirty="0" err="1"/>
              <a:t>monoterapisi</a:t>
            </a:r>
            <a:r>
              <a:rPr lang="tr-TR" dirty="0"/>
              <a:t> altında olan ve alevlenmelerin devam ettiği hastalarda LABA + LAMA tedavisi önerilir. Bu ikili kombinasyon altında da alevlenme devam ediyorsa LABA + LAMA + ICS tedavisine yükseltmek önerilir. </a:t>
            </a:r>
            <a:endParaRPr lang="tr-TR" dirty="0" smtClean="0"/>
          </a:p>
          <a:p>
            <a:pPr marL="0" indent="0">
              <a:buNone/>
            </a:pPr>
            <a:r>
              <a:rPr lang="tr-TR" dirty="0" smtClean="0"/>
              <a:t>Kandaki </a:t>
            </a:r>
            <a:r>
              <a:rPr lang="tr-TR" dirty="0" err="1"/>
              <a:t>eozinofil</a:t>
            </a:r>
            <a:r>
              <a:rPr lang="tr-TR" dirty="0"/>
              <a:t> sayısının &gt;100 üstünde olması ICS tedavisinin yararlı olacağını </a:t>
            </a:r>
            <a:r>
              <a:rPr lang="tr-TR" dirty="0" smtClean="0"/>
              <a:t>gösterir.</a:t>
            </a:r>
            <a:endParaRPr lang="tr-TR" dirty="0"/>
          </a:p>
          <a:p>
            <a:pPr marL="0" indent="0">
              <a:buNone/>
            </a:pPr>
            <a:endParaRPr lang="tr-TR" dirty="0"/>
          </a:p>
          <a:p>
            <a:pPr marL="0" indent="0">
              <a:buNone/>
            </a:pPr>
            <a:r>
              <a:rPr lang="tr-TR" dirty="0" smtClean="0"/>
              <a:t>LABA </a:t>
            </a:r>
            <a:r>
              <a:rPr lang="tr-TR" dirty="0"/>
              <a:t>+ LAMA + ICS (veya kandaki </a:t>
            </a:r>
            <a:r>
              <a:rPr lang="tr-TR" dirty="0" err="1"/>
              <a:t>eozinofil</a:t>
            </a:r>
            <a:r>
              <a:rPr lang="tr-TR" dirty="0"/>
              <a:t> sayısı &lt;100) kullanılıyor ve hala alevlenmeler devam ediyorsa;</a:t>
            </a:r>
          </a:p>
          <a:p>
            <a:pPr fontAlgn="base"/>
            <a:r>
              <a:rPr lang="tr-TR" dirty="0" err="1"/>
              <a:t>Roflumilast</a:t>
            </a:r>
            <a:r>
              <a:rPr lang="tr-TR" dirty="0"/>
              <a:t> tedavisi eklemek</a:t>
            </a:r>
          </a:p>
          <a:p>
            <a:pPr fontAlgn="base"/>
            <a:r>
              <a:rPr lang="tr-TR" dirty="0" err="1"/>
              <a:t>Makrolid</a:t>
            </a:r>
            <a:r>
              <a:rPr lang="tr-TR" dirty="0"/>
              <a:t> tedavisi ( özellikle aktif olarak sigara içmeyen kişilerde </a:t>
            </a:r>
            <a:r>
              <a:rPr lang="tr-TR" dirty="0" err="1"/>
              <a:t>azitromisin</a:t>
            </a:r>
            <a:r>
              <a:rPr lang="tr-TR" dirty="0"/>
              <a:t>) eklemek</a:t>
            </a:r>
          </a:p>
          <a:p>
            <a:pPr fontAlgn="base"/>
            <a:r>
              <a:rPr lang="tr-TR" dirty="0"/>
              <a:t>ICS kesilmesi (</a:t>
            </a:r>
            <a:r>
              <a:rPr lang="tr-TR" dirty="0" err="1"/>
              <a:t>pnömoni</a:t>
            </a:r>
            <a:r>
              <a:rPr lang="tr-TR" dirty="0"/>
              <a:t> veya diğer önemli yan etkiler gelişirse)</a:t>
            </a:r>
          </a:p>
          <a:p>
            <a:r>
              <a:rPr lang="tr-TR" dirty="0"/>
              <a:t>düşünülebilir</a:t>
            </a:r>
            <a:r>
              <a:rPr lang="tr-TR" dirty="0" smtClean="0"/>
              <a:t>.</a:t>
            </a:r>
            <a:endParaRPr lang="tr-TR" dirty="0"/>
          </a:p>
          <a:p>
            <a:endParaRPr lang="tr-TR" dirty="0"/>
          </a:p>
        </p:txBody>
      </p:sp>
      <p:sp>
        <p:nvSpPr>
          <p:cNvPr id="1048667" name="Altbilgi Yer Tutucusu 3"/>
          <p:cNvSpPr>
            <a:spLocks noGrp="1"/>
          </p:cNvSpPr>
          <p:nvPr>
            <p:ph type="ftr" sz="quarter" idx="11"/>
          </p:nvPr>
        </p:nvSpPr>
        <p:spPr/>
        <p:txBody>
          <a:bodyPr/>
          <a:lstStyle/>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2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 name="TextBox 6">
            <a:extLst>
              <a:ext uri="{FF2B5EF4-FFF2-40B4-BE49-F238E27FC236}">
                <a16:creationId xmlns:a16="http://schemas.microsoft.com/office/drawing/2014/main" id="{C3FC6750-BF45-470E-B9F0-DEA1E80E57E3}"/>
              </a:ext>
            </a:extLst>
          </p:cNvPr>
          <p:cNvSpPr txBox="1"/>
          <p:nvPr/>
        </p:nvSpPr>
        <p:spPr>
          <a:xfrm>
            <a:off x="675043" y="1246989"/>
            <a:ext cx="11387647" cy="3970318"/>
          </a:xfrm>
          <a:prstGeom prst="rect">
            <a:avLst/>
          </a:prstGeom>
          <a:noFill/>
        </p:spPr>
        <p:txBody>
          <a:bodyPr wrap="square" rtlCol="0">
            <a:spAutoFit/>
          </a:bodyPr>
          <a:lstStyle/>
          <a:p>
            <a:pPr marL="0" marR="0" lvl="0" indent="0" algn="l" defTabSz="355600" rtl="0" eaLnBrk="1" fontAlgn="auto" latinLnBrk="0" hangingPunct="1">
              <a:lnSpc>
                <a:spcPct val="150000"/>
              </a:lnSpc>
              <a:spcBef>
                <a:spcPts val="0"/>
              </a:spcBef>
              <a:spcAft>
                <a:spcPts val="0"/>
              </a:spcAft>
              <a:buClr>
                <a:srgbClr val="C00000"/>
              </a:buClr>
              <a:buSzTx/>
              <a:buFontTx/>
              <a:buNone/>
              <a:tabLst/>
              <a:defRPr/>
            </a:pPr>
            <a:r>
              <a:rPr lang="tr-TR" sz="2800" b="1" dirty="0"/>
              <a:t>Uygun farmakolojik tedavi seçiminin yanı sıra aşağıdaki yaklaşımlar da tedaviye başlanılan hastada yapılmalıdır:</a:t>
            </a:r>
          </a:p>
          <a:p>
            <a:pPr marL="457200" indent="-457200" defTabSz="355600">
              <a:lnSpc>
                <a:spcPct val="150000"/>
              </a:lnSpc>
              <a:buFont typeface="Arial" panose="020B0604020202020204" pitchFamily="34" charset="0"/>
              <a:buChar char="•"/>
              <a:defRPr/>
            </a:pPr>
            <a:r>
              <a:rPr lang="tr-TR" sz="2800" dirty="0"/>
              <a:t>Tetikleyicilerden kaçınma önerilerinde bulunulması</a:t>
            </a:r>
          </a:p>
          <a:p>
            <a:pPr marL="457200" marR="0" lvl="0" indent="-457200" algn="l" defTabSz="355600" rtl="0" eaLnBrk="1" fontAlgn="auto" latinLnBrk="0" hangingPunct="1">
              <a:lnSpc>
                <a:spcPct val="150000"/>
              </a:lnSpc>
              <a:spcBef>
                <a:spcPts val="0"/>
              </a:spcBef>
              <a:spcAft>
                <a:spcPts val="0"/>
              </a:spcAft>
              <a:buSzTx/>
              <a:buFont typeface="Arial" panose="020B0604020202020204" pitchFamily="34" charset="0"/>
              <a:buChar char="•"/>
              <a:tabLst/>
              <a:defRPr/>
            </a:pPr>
            <a:r>
              <a:rPr lang="tr-TR" sz="2800" dirty="0"/>
              <a:t>Hastaya seçilen inhaler cihazın kullanım eğitiminin verilmesi</a:t>
            </a:r>
          </a:p>
          <a:p>
            <a:pPr marL="457200" marR="0" lvl="0" indent="-457200" algn="l" defTabSz="355600" rtl="0" eaLnBrk="1" fontAlgn="auto" latinLnBrk="0" hangingPunct="1">
              <a:lnSpc>
                <a:spcPct val="150000"/>
              </a:lnSpc>
              <a:spcBef>
                <a:spcPts val="0"/>
              </a:spcBef>
              <a:spcAft>
                <a:spcPts val="0"/>
              </a:spcAft>
              <a:buSzTx/>
              <a:buFont typeface="Arial" panose="020B0604020202020204" pitchFamily="34" charset="0"/>
              <a:buChar char="•"/>
              <a:tabLst/>
              <a:defRPr/>
            </a:pPr>
            <a:r>
              <a:rPr lang="tr-TR" sz="2800" dirty="0"/>
              <a:t>Tedavi uyumunu artırıcı yaklaşımlarda bulunulması</a:t>
            </a:r>
          </a:p>
          <a:p>
            <a:pPr marL="457200" marR="0" lvl="0" indent="-457200" algn="l" defTabSz="355600" rtl="0" eaLnBrk="1" fontAlgn="auto" latinLnBrk="0" hangingPunct="1">
              <a:lnSpc>
                <a:spcPct val="150000"/>
              </a:lnSpc>
              <a:spcBef>
                <a:spcPts val="0"/>
              </a:spcBef>
              <a:spcAft>
                <a:spcPts val="0"/>
              </a:spcAft>
              <a:buSzTx/>
              <a:buFont typeface="Arial" panose="020B0604020202020204" pitchFamily="34" charset="0"/>
              <a:buChar char="•"/>
              <a:tabLst/>
              <a:defRPr/>
            </a:pPr>
            <a:r>
              <a:rPr lang="tr-TR" sz="2800" dirty="0"/>
              <a:t>Bir sonraki vizit tarihinin kararlaştırılarak, takip planının çizilmesi </a:t>
            </a:r>
          </a:p>
        </p:txBody>
      </p:sp>
    </p:spTree>
    <p:extLst>
      <p:ext uri="{BB962C8B-B14F-4D97-AF65-F5344CB8AC3E}">
        <p14:creationId xmlns:p14="http://schemas.microsoft.com/office/powerpoint/2010/main" val="1111402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1384995"/>
          </a:xfrm>
          <a:prstGeom prst="rect">
            <a:avLst/>
          </a:prstGeom>
        </p:spPr>
        <p:txBody>
          <a:bodyPr wrap="square">
            <a:spAutoFit/>
          </a:bodyPr>
          <a:lstStyle/>
          <a:p>
            <a:pPr defTabSz="914400">
              <a:defRPr/>
            </a:pPr>
            <a:r>
              <a:rPr lang="en-US" sz="2800" b="1" dirty="0"/>
              <a:t>A,B,E KOAH </a:t>
            </a:r>
            <a:r>
              <a:rPr lang="en-US" sz="2800" b="1" dirty="0" err="1"/>
              <a:t>Gruplarında</a:t>
            </a:r>
            <a:r>
              <a:rPr lang="en-US" sz="2800" b="1" dirty="0"/>
              <a:t> Non-</a:t>
            </a:r>
            <a:r>
              <a:rPr lang="en-US" sz="2800" b="1" dirty="0" err="1"/>
              <a:t>Farmakolojik</a:t>
            </a:r>
            <a:r>
              <a:rPr lang="en-US" sz="2800" b="1" dirty="0"/>
              <a:t> </a:t>
            </a:r>
            <a:r>
              <a:rPr lang="en-US" sz="2800" b="1" dirty="0" err="1" smtClean="0"/>
              <a:t>Tedavi</a:t>
            </a:r>
            <a:endParaRPr lang="en-US" sz="2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 name="Rectangle 1">
            <a:extLst>
              <a:ext uri="{FF2B5EF4-FFF2-40B4-BE49-F238E27FC236}">
                <a16:creationId xmlns:a16="http://schemas.microsoft.com/office/drawing/2014/main" id="{1BD315AD-2B7C-4CA3-B8F8-37EC2C2F497D}"/>
              </a:ext>
            </a:extLst>
          </p:cNvPr>
          <p:cNvSpPr>
            <a:spLocks noChangeArrowheads="1"/>
          </p:cNvSpPr>
          <p:nvPr/>
        </p:nvSpPr>
        <p:spPr bwMode="auto">
          <a:xfrm>
            <a:off x="524282" y="1111386"/>
            <a:ext cx="11075917" cy="96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ctr" defTabSz="355600" eaLnBrk="1" fontAlgn="base" hangingPunct="1">
              <a:lnSpc>
                <a:spcPct val="150000"/>
              </a:lnSpc>
              <a:spcBef>
                <a:spcPct val="0"/>
              </a:spcBef>
              <a:spcAft>
                <a:spcPct val="0"/>
              </a:spcAft>
              <a:buClrTx/>
              <a:buSzTx/>
              <a:tabLst/>
              <a:defRPr/>
            </a:pPr>
            <a:r>
              <a:rPr lang="tr-TR" altLang="zh-CN" sz="2000" dirty="0">
                <a:latin typeface="+mn-lt"/>
              </a:rPr>
              <a:t>Nonfarmakolojik tedavi yaklaşımı A,B,E gruplarında semptom ve alevlenme riskine göre belirlenmektedir.</a:t>
            </a:r>
            <a:endParaRPr lang="en-US" altLang="zh-CN" sz="2000" dirty="0">
              <a:latin typeface="+mn-lt"/>
            </a:endParaRPr>
          </a:p>
          <a:p>
            <a:pPr marL="457200" marR="0" lvl="0" indent="-457200" defTabSz="355600" eaLnBrk="1" fontAlgn="base" hangingPunct="1">
              <a:lnSpc>
                <a:spcPct val="150000"/>
              </a:lnSpc>
              <a:spcBef>
                <a:spcPct val="0"/>
              </a:spcBef>
              <a:spcAft>
                <a:spcPct val="0"/>
              </a:spcAft>
              <a:buClrTx/>
              <a:buSzTx/>
              <a:buFont typeface="Arial" panose="020B0604020202020204" pitchFamily="34" charset="0"/>
              <a:buChar char="•"/>
              <a:tabLst/>
              <a:defRPr/>
            </a:pPr>
            <a:endParaRPr lang="en-US" altLang="zh-CN" sz="2000" dirty="0">
              <a:latin typeface="+mn-lt"/>
            </a:endParaRPr>
          </a:p>
        </p:txBody>
      </p:sp>
      <p:graphicFrame>
        <p:nvGraphicFramePr>
          <p:cNvPr id="5" name="Table 4">
            <a:extLst>
              <a:ext uri="{FF2B5EF4-FFF2-40B4-BE49-F238E27FC236}">
                <a16:creationId xmlns:a16="http://schemas.microsoft.com/office/drawing/2014/main" id="{CE4A645E-C7EF-42E5-BB75-02B716502836}"/>
              </a:ext>
            </a:extLst>
          </p:cNvPr>
          <p:cNvGraphicFramePr>
            <a:graphicFrameLocks noGrp="1"/>
          </p:cNvGraphicFramePr>
          <p:nvPr>
            <p:extLst>
              <p:ext uri="{D42A27DB-BD31-4B8C-83A1-F6EECF244321}">
                <p14:modId xmlns:p14="http://schemas.microsoft.com/office/powerpoint/2010/main" val="2144427983"/>
              </p:ext>
            </p:extLst>
          </p:nvPr>
        </p:nvGraphicFramePr>
        <p:xfrm>
          <a:off x="675044" y="1776521"/>
          <a:ext cx="10702017" cy="4398058"/>
        </p:xfrm>
        <a:graphic>
          <a:graphicData uri="http://schemas.openxmlformats.org/drawingml/2006/table">
            <a:tbl>
              <a:tblPr firstRow="1" bandRow="1"/>
              <a:tblGrid>
                <a:gridCol w="3388956">
                  <a:extLst>
                    <a:ext uri="{9D8B030D-6E8A-4147-A177-3AD203B41FA5}">
                      <a16:colId xmlns:a16="http://schemas.microsoft.com/office/drawing/2014/main" val="3119411535"/>
                    </a:ext>
                  </a:extLst>
                </a:gridCol>
                <a:gridCol w="2991556">
                  <a:extLst>
                    <a:ext uri="{9D8B030D-6E8A-4147-A177-3AD203B41FA5}">
                      <a16:colId xmlns:a16="http://schemas.microsoft.com/office/drawing/2014/main" val="614747158"/>
                    </a:ext>
                  </a:extLst>
                </a:gridCol>
                <a:gridCol w="4211755">
                  <a:extLst>
                    <a:ext uri="{9D8B030D-6E8A-4147-A177-3AD203B41FA5}">
                      <a16:colId xmlns:a16="http://schemas.microsoft.com/office/drawing/2014/main" val="3369793884"/>
                    </a:ext>
                  </a:extLst>
                </a:gridCol>
                <a:gridCol w="109750">
                  <a:extLst>
                    <a:ext uri="{9D8B030D-6E8A-4147-A177-3AD203B41FA5}">
                      <a16:colId xmlns:a16="http://schemas.microsoft.com/office/drawing/2014/main" val="2322799161"/>
                    </a:ext>
                  </a:extLst>
                </a:gridCol>
              </a:tblGrid>
              <a:tr h="488446">
                <a:tc>
                  <a:txBody>
                    <a:bodyPr/>
                    <a:lstStyle/>
                    <a:p>
                      <a:pPr algn="ctr"/>
                      <a:r>
                        <a:rPr lang="tr-TR" sz="2800" b="1" kern="1200" dirty="0">
                          <a:solidFill>
                            <a:srgbClr val="FFFFFF"/>
                          </a:solidFill>
                          <a:effectLst/>
                          <a:latin typeface="+mn-lt"/>
                          <a:ea typeface="Times New Roman" panose="02020603050405020304" pitchFamily="18" charset="0"/>
                        </a:rPr>
                        <a:t>GOLD</a:t>
                      </a:r>
                      <a:r>
                        <a:rPr lang="en-US" sz="3200" b="0" kern="1200" dirty="0">
                          <a:solidFill>
                            <a:schemeClr val="tx1"/>
                          </a:solidFill>
                          <a:effectLst/>
                          <a:latin typeface="+mn-lt"/>
                          <a:ea typeface="SimSun" panose="02010600030101010101" pitchFamily="2" charset="-122"/>
                        </a:rPr>
                        <a:t> </a:t>
                      </a:r>
                      <a:r>
                        <a:rPr lang="tr-TR" sz="2800" b="1" kern="1200" dirty="0">
                          <a:solidFill>
                            <a:srgbClr val="FFFFFF"/>
                          </a:solidFill>
                          <a:effectLst/>
                          <a:latin typeface="+mn-lt"/>
                          <a:ea typeface="Times New Roman" panose="02020603050405020304" pitchFamily="18" charset="0"/>
                        </a:rPr>
                        <a:t>A</a:t>
                      </a:r>
                      <a:endParaRPr lang="en-US" sz="3200" dirty="0">
                        <a:effectLst/>
                        <a:latin typeface="+mn-lt"/>
                        <a:ea typeface="SimSun" panose="02010600030101010101" pitchFamily="2" charset="-122"/>
                      </a:endParaRPr>
                    </a:p>
                  </a:txBody>
                  <a:tcPr marL="42175" marR="42175" marT="21348" marB="21348">
                    <a:lnL w="19050" cap="flat" cmpd="sng" algn="ctr">
                      <a:solidFill>
                        <a:srgbClr val="000000"/>
                      </a:solidFill>
                      <a:prstDash val="dash"/>
                      <a:round/>
                      <a:headEnd type="none" w="med" len="med"/>
                      <a:tailEnd type="none" w="med" len="med"/>
                    </a:lnL>
                    <a:lnR w="19050" cap="flat" cmpd="sng" algn="ctr">
                      <a:solidFill>
                        <a:srgbClr val="000000"/>
                      </a:solidFill>
                      <a:prstDash val="dash"/>
                      <a:round/>
                      <a:headEnd type="none" w="med" len="med"/>
                      <a:tailEnd type="none" w="med" len="med"/>
                    </a:lnR>
                    <a:lnT w="19050" cap="flat" cmpd="sng" algn="ctr">
                      <a:solidFill>
                        <a:srgbClr val="000000"/>
                      </a:solidFill>
                      <a:prstDash val="dash"/>
                      <a:round/>
                      <a:headEnd type="none" w="med" len="med"/>
                      <a:tailEnd type="none" w="med" len="med"/>
                    </a:lnT>
                    <a:lnB>
                      <a:noFill/>
                    </a:lnB>
                    <a:solidFill>
                      <a:schemeClr val="tx1">
                        <a:lumMod val="50000"/>
                        <a:lumOff val="50000"/>
                      </a:schemeClr>
                    </a:solidFill>
                  </a:tcPr>
                </a:tc>
                <a:tc>
                  <a:txBody>
                    <a:bodyPr/>
                    <a:lstStyle/>
                    <a:p>
                      <a:pPr algn="ctr"/>
                      <a:r>
                        <a:rPr lang="tr-TR" sz="2800" b="1" kern="1200" dirty="0">
                          <a:solidFill>
                            <a:srgbClr val="FFFFFF"/>
                          </a:solidFill>
                          <a:effectLst/>
                          <a:latin typeface="+mn-lt"/>
                          <a:ea typeface="Times New Roman" panose="02020603050405020304" pitchFamily="18" charset="0"/>
                        </a:rPr>
                        <a:t>GOL</a:t>
                      </a:r>
                      <a:r>
                        <a:rPr lang="en-US" sz="2800" b="1" kern="1200" dirty="0">
                          <a:solidFill>
                            <a:srgbClr val="FFFFFF"/>
                          </a:solidFill>
                          <a:effectLst/>
                          <a:latin typeface="+mn-lt"/>
                          <a:ea typeface="Times New Roman" panose="02020603050405020304" pitchFamily="18" charset="0"/>
                        </a:rPr>
                        <a:t>D </a:t>
                      </a:r>
                      <a:r>
                        <a:rPr lang="tr-TR" sz="2800" b="1" kern="1200" dirty="0">
                          <a:solidFill>
                            <a:srgbClr val="FFFFFF"/>
                          </a:solidFill>
                          <a:effectLst/>
                          <a:latin typeface="+mn-lt"/>
                          <a:ea typeface="Times New Roman" panose="02020603050405020304" pitchFamily="18" charset="0"/>
                        </a:rPr>
                        <a:t>B</a:t>
                      </a:r>
                      <a:endParaRPr lang="en-US" sz="3200" dirty="0">
                        <a:effectLst/>
                        <a:latin typeface="+mn-lt"/>
                        <a:ea typeface="SimSun" panose="02010600030101010101" pitchFamily="2" charset="-122"/>
                      </a:endParaRPr>
                    </a:p>
                  </a:txBody>
                  <a:tcPr marL="42175" marR="42175" marT="21348" marB="21348">
                    <a:lnL w="19050" cap="flat" cmpd="sng" algn="ctr">
                      <a:solidFill>
                        <a:srgbClr val="000000"/>
                      </a:solidFill>
                      <a:prstDash val="dash"/>
                      <a:round/>
                      <a:headEnd type="none" w="med" len="med"/>
                      <a:tailEnd type="none" w="med" len="med"/>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solidFill>
                      <a:schemeClr val="tx1">
                        <a:lumMod val="50000"/>
                        <a:lumOff val="50000"/>
                      </a:schemeClr>
                    </a:solidFill>
                  </a:tcPr>
                </a:tc>
                <a:tc>
                  <a:txBody>
                    <a:bodyPr/>
                    <a:lstStyle/>
                    <a:p>
                      <a:pPr algn="ctr"/>
                      <a:r>
                        <a:rPr lang="tr-TR" sz="2800" b="1" kern="1200" dirty="0">
                          <a:solidFill>
                            <a:srgbClr val="FFFFFF"/>
                          </a:solidFill>
                          <a:effectLst/>
                          <a:latin typeface="+mn-lt"/>
                          <a:ea typeface="Times New Roman" panose="02020603050405020304" pitchFamily="18" charset="0"/>
                        </a:rPr>
                        <a:t>GOLD E</a:t>
                      </a:r>
                      <a:endParaRPr lang="en-US" sz="3200" dirty="0">
                        <a:effectLst/>
                        <a:latin typeface="+mn-lt"/>
                        <a:ea typeface="SimSun" panose="02010600030101010101" pitchFamily="2" charset="-122"/>
                      </a:endParaRPr>
                    </a:p>
                  </a:txBody>
                  <a:tcPr marL="42175" marR="42175" marT="21348" marB="21348">
                    <a:lnL>
                      <a:noFill/>
                    </a:lnL>
                    <a:lnR w="19050" cap="flat" cmpd="sng" algn="ctr">
                      <a:solidFill>
                        <a:srgbClr val="000000"/>
                      </a:solidFill>
                      <a:prstDash val="dash"/>
                      <a:round/>
                      <a:headEnd type="none" w="med" len="med"/>
                      <a:tailEnd type="none" w="med" len="med"/>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solidFill>
                      <a:schemeClr val="tx1">
                        <a:lumMod val="50000"/>
                        <a:lumOff val="50000"/>
                      </a:schemeClr>
                    </a:solidFill>
                  </a:tcPr>
                </a:tc>
                <a:tc>
                  <a:txBody>
                    <a:bodyPr/>
                    <a:lstStyle/>
                    <a:p>
                      <a:pPr algn="ctr"/>
                      <a:endParaRPr lang="en-US" sz="3200" dirty="0">
                        <a:effectLst/>
                        <a:latin typeface="+mn-lt"/>
                        <a:ea typeface="SimSun" panose="02010600030101010101" pitchFamily="2" charset="-122"/>
                      </a:endParaRPr>
                    </a:p>
                  </a:txBody>
                  <a:tcPr marL="42175" marR="42175" marT="21348" marB="21348">
                    <a:lnL w="19050" cap="flat" cmpd="sng" algn="ctr">
                      <a:solidFill>
                        <a:srgbClr val="000000"/>
                      </a:solidFill>
                      <a:prstDash val="dash"/>
                      <a:round/>
                      <a:headEnd type="none" w="med" len="med"/>
                      <a:tailEnd type="none" w="med" len="med"/>
                    </a:lnL>
                    <a:lnR w="19050" cap="flat" cmpd="sng" algn="ctr">
                      <a:solidFill>
                        <a:srgbClr val="000000"/>
                      </a:solidFill>
                      <a:prstDash val="dash"/>
                      <a:round/>
                      <a:headEnd type="none" w="med" len="med"/>
                      <a:tailEnd type="none" w="med" len="med"/>
                    </a:lnR>
                    <a:lnT w="19050" cap="flat" cmpd="sng" algn="ctr">
                      <a:solidFill>
                        <a:srgbClr val="000000"/>
                      </a:solidFill>
                      <a:prstDash val="dash"/>
                      <a:round/>
                      <a:headEnd type="none" w="med" len="med"/>
                      <a:tailEnd type="none" w="med" len="med"/>
                    </a:lnT>
                    <a:lnB>
                      <a:noFill/>
                    </a:lnB>
                    <a:solidFill>
                      <a:schemeClr val="tx1">
                        <a:lumMod val="50000"/>
                        <a:lumOff val="50000"/>
                      </a:schemeClr>
                    </a:solidFill>
                  </a:tcPr>
                </a:tc>
                <a:extLst>
                  <a:ext uri="{0D108BD9-81ED-4DB2-BD59-A6C34878D82A}">
                    <a16:rowId xmlns:a16="http://schemas.microsoft.com/office/drawing/2014/main" val="2367927996"/>
                  </a:ext>
                </a:extLst>
              </a:tr>
              <a:tr h="3731387">
                <a:tc gridSpan="4">
                  <a:txBody>
                    <a:bodyPr/>
                    <a:lstStyle/>
                    <a:p>
                      <a:pPr marL="0" lvl="0" indent="0" algn="ctr">
                        <a:lnSpc>
                          <a:spcPct val="150000"/>
                        </a:lnSpc>
                        <a:spcAft>
                          <a:spcPts val="1000"/>
                        </a:spcAft>
                        <a:buSzPts val="2000"/>
                        <a:buFont typeface="Wingdings" panose="05000000000000000000" pitchFamily="2" charset="2"/>
                        <a:buNone/>
                      </a:pPr>
                      <a:r>
                        <a:rPr lang="tr-TR" sz="2000" b="1" i="1" kern="1200" dirty="0">
                          <a:solidFill>
                            <a:srgbClr val="404040"/>
                          </a:solidFill>
                          <a:effectLst/>
                          <a:latin typeface="+mn-lt"/>
                          <a:ea typeface="Times New Roman" panose="02020603050405020304" pitchFamily="18" charset="0"/>
                          <a:cs typeface="Times New Roman" panose="02020603050405020304" pitchFamily="18" charset="0"/>
                        </a:rPr>
                        <a:t>Yaşam tarzına ilişkin tavsiyeleri</a:t>
                      </a:r>
                      <a:endParaRPr lang="en-US" sz="2400" dirty="0">
                        <a:solidFill>
                          <a:srgbClr val="404040"/>
                        </a:solidFill>
                        <a:effectLst/>
                        <a:latin typeface="+mn-lt"/>
                        <a:ea typeface="SimSun" panose="02010600030101010101" pitchFamily="2" charset="-122"/>
                      </a:endParaRPr>
                    </a:p>
                    <a:p>
                      <a:pPr marL="342900" lvl="0" indent="-342900" algn="ctr">
                        <a:lnSpc>
                          <a:spcPct val="150000"/>
                        </a:lnSpc>
                        <a:buFont typeface="Symbol" panose="05050102010706020507" pitchFamily="18" charset="2"/>
                        <a:buChar char=""/>
                      </a:pPr>
                      <a:r>
                        <a:rPr lang="tr-TR" sz="2000" kern="1200" dirty="0">
                          <a:solidFill>
                            <a:srgbClr val="404040"/>
                          </a:solidFill>
                          <a:effectLst/>
                          <a:latin typeface="+mn-lt"/>
                          <a:ea typeface="Times New Roman" panose="02020603050405020304" pitchFamily="18" charset="0"/>
                          <a:cs typeface="Times New Roman" panose="02020603050405020304" pitchFamily="18" charset="0"/>
                        </a:rPr>
                        <a:t>Yeterli uyku ve sağlıklı beslenme</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p>
                      <a:pPr marL="342900" lvl="0" indent="-342900" algn="ctr">
                        <a:lnSpc>
                          <a:spcPct val="115000"/>
                        </a:lnSpc>
                        <a:buFont typeface="Symbol" panose="05050102010706020507" pitchFamily="18" charset="2"/>
                        <a:buChar char=""/>
                      </a:pPr>
                      <a:r>
                        <a:rPr lang="tr-TR" sz="2000" kern="1200" dirty="0">
                          <a:solidFill>
                            <a:srgbClr val="404040"/>
                          </a:solidFill>
                          <a:effectLst/>
                          <a:latin typeface="+mn-lt"/>
                          <a:ea typeface="Times New Roman" panose="02020603050405020304" pitchFamily="18" charset="0"/>
                          <a:cs typeface="Times New Roman" panose="02020603050405020304" pitchFamily="18" charset="0"/>
                        </a:rPr>
                        <a:t>Fizik aktivitenin devamı veya arttrılması</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p>
                      <a:pPr marL="342900" lvl="0" indent="-342900" algn="ctr">
                        <a:lnSpc>
                          <a:spcPct val="115000"/>
                        </a:lnSpc>
                        <a:buFont typeface="Symbol" panose="05050102010706020507" pitchFamily="18" charset="2"/>
                        <a:buChar char=""/>
                      </a:pPr>
                      <a:r>
                        <a:rPr lang="tr-TR" sz="2000" kern="1200" dirty="0">
                          <a:solidFill>
                            <a:srgbClr val="404040"/>
                          </a:solidFill>
                          <a:effectLst/>
                          <a:latin typeface="+mn-lt"/>
                          <a:ea typeface="Times New Roman" panose="02020603050405020304" pitchFamily="18" charset="0"/>
                          <a:cs typeface="Times New Roman" panose="02020603050405020304" pitchFamily="18" charset="0"/>
                        </a:rPr>
                        <a:t>Tütün ve tütün </a:t>
                      </a:r>
                      <a:r>
                        <a:rPr lang="tr-TR" sz="2000" kern="1200" dirty="0" err="1">
                          <a:solidFill>
                            <a:srgbClr val="404040"/>
                          </a:solidFill>
                          <a:effectLst/>
                          <a:latin typeface="+mn-lt"/>
                          <a:ea typeface="Times New Roman" panose="02020603050405020304" pitchFamily="18" charset="0"/>
                          <a:cs typeface="Times New Roman" panose="02020603050405020304" pitchFamily="18" charset="0"/>
                        </a:rPr>
                        <a:t>mamülleri</a:t>
                      </a:r>
                      <a:r>
                        <a:rPr lang="tr-TR" sz="2000" kern="1200" dirty="0">
                          <a:solidFill>
                            <a:srgbClr val="404040"/>
                          </a:solidFill>
                          <a:effectLst/>
                          <a:latin typeface="+mn-lt"/>
                          <a:ea typeface="Times New Roman" panose="02020603050405020304" pitchFamily="18" charset="0"/>
                          <a:cs typeface="Times New Roman" panose="02020603050405020304" pitchFamily="18" charset="0"/>
                        </a:rPr>
                        <a:t> </a:t>
                      </a:r>
                      <a:r>
                        <a:rPr lang="tr-TR" sz="2000" kern="1200" dirty="0" smtClean="0">
                          <a:solidFill>
                            <a:srgbClr val="404040"/>
                          </a:solidFill>
                          <a:effectLst/>
                          <a:latin typeface="+mn-lt"/>
                          <a:ea typeface="Times New Roman" panose="02020603050405020304" pitchFamily="18" charset="0"/>
                          <a:cs typeface="Times New Roman" panose="02020603050405020304" pitchFamily="18" charset="0"/>
                        </a:rPr>
                        <a:t>kullanmama (5A,5R)</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p>
                      <a:pPr marL="342900" lvl="0" indent="-342900" algn="ctr">
                        <a:lnSpc>
                          <a:spcPct val="115000"/>
                        </a:lnSpc>
                        <a:buFont typeface="Symbol" panose="05050102010706020507" pitchFamily="18" charset="2"/>
                        <a:buChar char=""/>
                      </a:pPr>
                      <a:r>
                        <a:rPr lang="tr-TR" sz="2000" kern="1200" dirty="0">
                          <a:solidFill>
                            <a:srgbClr val="404040"/>
                          </a:solidFill>
                          <a:effectLst/>
                          <a:latin typeface="+mn-lt"/>
                          <a:ea typeface="Times New Roman" panose="02020603050405020304" pitchFamily="18" charset="0"/>
                          <a:cs typeface="Times New Roman" panose="02020603050405020304" pitchFamily="18" charset="0"/>
                        </a:rPr>
                        <a:t>Isınma ya da yemek pişirme amaçlı duman maruziyetinden korunma</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p>
                      <a:pPr marL="342900" lvl="0" indent="-342900" algn="ctr">
                        <a:lnSpc>
                          <a:spcPct val="115000"/>
                        </a:lnSpc>
                        <a:buFont typeface="Symbol" panose="05050102010706020507" pitchFamily="18" charset="2"/>
                        <a:buChar char=""/>
                      </a:pPr>
                      <a:r>
                        <a:rPr lang="tr-TR" sz="2000" kern="1200" dirty="0">
                          <a:solidFill>
                            <a:srgbClr val="404040"/>
                          </a:solidFill>
                          <a:effectLst/>
                          <a:latin typeface="+mn-lt"/>
                          <a:ea typeface="Times New Roman" panose="02020603050405020304" pitchFamily="18" charset="0"/>
                          <a:cs typeface="Times New Roman" panose="02020603050405020304" pitchFamily="18" charset="0"/>
                        </a:rPr>
                        <a:t>Mesleksel </a:t>
                      </a:r>
                      <a:r>
                        <a:rPr lang="tr-TR" sz="2000" kern="1200" dirty="0" err="1">
                          <a:solidFill>
                            <a:srgbClr val="404040"/>
                          </a:solidFill>
                          <a:effectLst/>
                          <a:latin typeface="+mn-lt"/>
                          <a:ea typeface="Times New Roman" panose="02020603050405020304" pitchFamily="18" charset="0"/>
                          <a:cs typeface="Times New Roman" panose="02020603050405020304" pitchFamily="18" charset="0"/>
                        </a:rPr>
                        <a:t>maruziyeti</a:t>
                      </a:r>
                      <a:r>
                        <a:rPr lang="tr-TR" sz="2000" kern="1200" dirty="0">
                          <a:solidFill>
                            <a:srgbClr val="404040"/>
                          </a:solidFill>
                          <a:effectLst/>
                          <a:latin typeface="+mn-lt"/>
                          <a:ea typeface="Times New Roman" panose="02020603050405020304" pitchFamily="18" charset="0"/>
                          <a:cs typeface="Times New Roman" panose="02020603050405020304" pitchFamily="18" charset="0"/>
                        </a:rPr>
                        <a:t> engelleme</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p>
                      <a:pPr marL="342900" lvl="0" indent="-342900" algn="ctr">
                        <a:lnSpc>
                          <a:spcPct val="115000"/>
                        </a:lnSpc>
                        <a:buFont typeface="Symbol" panose="05050102010706020507" pitchFamily="18" charset="2"/>
                        <a:buChar char=""/>
                      </a:pPr>
                      <a:r>
                        <a:rPr lang="tr-TR" sz="2000" kern="1200" dirty="0">
                          <a:solidFill>
                            <a:srgbClr val="404040"/>
                          </a:solidFill>
                          <a:effectLst/>
                          <a:latin typeface="+mn-lt"/>
                          <a:ea typeface="Times New Roman" panose="02020603050405020304" pitchFamily="18" charset="0"/>
                          <a:cs typeface="Times New Roman" panose="02020603050405020304" pitchFamily="18" charset="0"/>
                        </a:rPr>
                        <a:t>İç ortam hava kirliliğine yönelik önlem önerileri</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p>
                      <a:pPr marL="0" lvl="0" indent="0" algn="ctr">
                        <a:lnSpc>
                          <a:spcPct val="115000"/>
                        </a:lnSpc>
                        <a:buSzPts val="2000"/>
                        <a:buFont typeface="Wingdings" panose="05000000000000000000" pitchFamily="2" charset="2"/>
                        <a:buNone/>
                      </a:pPr>
                      <a:r>
                        <a:rPr lang="tr-TR" sz="2000" b="1" i="1" kern="1200" dirty="0">
                          <a:solidFill>
                            <a:srgbClr val="404040"/>
                          </a:solidFill>
                          <a:effectLst/>
                          <a:latin typeface="+mn-lt"/>
                          <a:ea typeface="Times New Roman" panose="02020603050405020304" pitchFamily="18" charset="0"/>
                          <a:cs typeface="Times New Roman" panose="02020603050405020304" pitchFamily="18" charset="0"/>
                        </a:rPr>
                        <a:t>İlgili sağlık profesyonellerinden (diyetisyen, fizyoterapist, psikolog) destek alınması</a:t>
                      </a:r>
                      <a:r>
                        <a:rPr lang="tr-TR" sz="1050" b="1" i="1" kern="1200" dirty="0">
                          <a:solidFill>
                            <a:srgbClr val="404040"/>
                          </a:solidFill>
                          <a:effectLst/>
                          <a:latin typeface="+mn-lt"/>
                          <a:ea typeface="Times New Roman" panose="02020603050405020304" pitchFamily="18" charset="0"/>
                          <a:cs typeface="Times New Roman" panose="02020603050405020304" pitchFamily="18" charset="0"/>
                        </a:rPr>
                        <a:t> </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p>
                      <a:pPr marL="0" lvl="0" indent="0" algn="ctr">
                        <a:lnSpc>
                          <a:spcPct val="115000"/>
                        </a:lnSpc>
                        <a:spcAft>
                          <a:spcPts val="1000"/>
                        </a:spcAft>
                        <a:buSzPts val="2000"/>
                        <a:buFont typeface="Wingdings" panose="05000000000000000000" pitchFamily="2" charset="2"/>
                        <a:buNone/>
                      </a:pPr>
                      <a:r>
                        <a:rPr lang="tr-TR" sz="2000" b="1" i="1" kern="1200" dirty="0">
                          <a:solidFill>
                            <a:srgbClr val="404040"/>
                          </a:solidFill>
                          <a:effectLst/>
                          <a:latin typeface="+mn-lt"/>
                          <a:ea typeface="Times New Roman" panose="02020603050405020304" pitchFamily="18" charset="0"/>
                          <a:cs typeface="Times New Roman" panose="02020603050405020304" pitchFamily="18" charset="0"/>
                        </a:rPr>
                        <a:t>Yıllık </a:t>
                      </a:r>
                      <a:r>
                        <a:rPr lang="tr-TR" sz="2000" b="0" i="0" kern="1200" dirty="0" err="1">
                          <a:solidFill>
                            <a:schemeClr val="tx1"/>
                          </a:solidFill>
                          <a:effectLst/>
                          <a:latin typeface="Calibri" panose="020F0502020204030204" pitchFamily="34" charset="0"/>
                          <a:ea typeface="SimSun" panose="02010600030101010101" pitchFamily="2" charset="-122"/>
                          <a:cs typeface="+mn-cs"/>
                        </a:rPr>
                        <a:t>i</a:t>
                      </a:r>
                      <a:r>
                        <a:rPr lang="tr-TR" sz="2000" dirty="0" err="1">
                          <a:effectLst/>
                          <a:latin typeface="Calibri" panose="020F0502020204030204" pitchFamily="34" charset="0"/>
                          <a:ea typeface="SimSun" panose="02010600030101010101" pitchFamily="2" charset="-122"/>
                        </a:rPr>
                        <a:t>nfluenza</a:t>
                      </a:r>
                      <a:r>
                        <a:rPr lang="tr-TR" sz="2000" b="1" i="1" kern="1200" dirty="0">
                          <a:solidFill>
                            <a:srgbClr val="404040"/>
                          </a:solidFill>
                          <a:effectLst/>
                          <a:latin typeface="+mn-lt"/>
                          <a:ea typeface="Times New Roman" panose="02020603050405020304" pitchFamily="18" charset="0"/>
                          <a:cs typeface="Times New Roman" panose="02020603050405020304" pitchFamily="18" charset="0"/>
                        </a:rPr>
                        <a:t> aşısı, </a:t>
                      </a:r>
                      <a:r>
                        <a:rPr lang="tr-TR" sz="2000" b="1" i="1" kern="1200" dirty="0" err="1">
                          <a:solidFill>
                            <a:srgbClr val="404040"/>
                          </a:solidFill>
                          <a:effectLst/>
                          <a:latin typeface="+mn-lt"/>
                          <a:ea typeface="Times New Roman" panose="02020603050405020304" pitchFamily="18" charset="0"/>
                          <a:cs typeface="Times New Roman" panose="02020603050405020304" pitchFamily="18" charset="0"/>
                        </a:rPr>
                        <a:t>pnömokok</a:t>
                      </a:r>
                      <a:r>
                        <a:rPr lang="tr-TR" sz="2000" b="1" i="1" kern="1200" dirty="0">
                          <a:solidFill>
                            <a:srgbClr val="404040"/>
                          </a:solidFill>
                          <a:effectLst/>
                          <a:latin typeface="+mn-lt"/>
                          <a:ea typeface="Times New Roman" panose="02020603050405020304" pitchFamily="18" charset="0"/>
                          <a:cs typeface="Times New Roman" panose="02020603050405020304" pitchFamily="18" charset="0"/>
                        </a:rPr>
                        <a:t>, COVİD 19, RSV, DBT (difteri, </a:t>
                      </a:r>
                      <a:r>
                        <a:rPr lang="tr-TR" sz="2000" b="1" i="1" kern="1200" dirty="0" err="1">
                          <a:solidFill>
                            <a:srgbClr val="404040"/>
                          </a:solidFill>
                          <a:effectLst/>
                          <a:latin typeface="+mn-lt"/>
                          <a:ea typeface="Times New Roman" panose="02020603050405020304" pitchFamily="18" charset="0"/>
                          <a:cs typeface="Times New Roman" panose="02020603050405020304" pitchFamily="18" charset="0"/>
                        </a:rPr>
                        <a:t>tetanoz</a:t>
                      </a:r>
                      <a:r>
                        <a:rPr lang="tr-TR" sz="2000" b="1" i="1" kern="1200" dirty="0">
                          <a:solidFill>
                            <a:srgbClr val="404040"/>
                          </a:solidFill>
                          <a:effectLst/>
                          <a:latin typeface="+mn-lt"/>
                          <a:ea typeface="Times New Roman" panose="02020603050405020304" pitchFamily="18" charset="0"/>
                          <a:cs typeface="Times New Roman" panose="02020603050405020304" pitchFamily="18" charset="0"/>
                        </a:rPr>
                        <a:t>, boğmaca), zona aşı uygulanması</a:t>
                      </a:r>
                      <a:endParaRPr lang="en-US" sz="1800" dirty="0">
                        <a:solidFill>
                          <a:srgbClr val="404040"/>
                        </a:solidFill>
                        <a:effectLst/>
                        <a:latin typeface="+mn-lt"/>
                        <a:ea typeface="Times New Roman" panose="02020603050405020304" pitchFamily="18" charset="0"/>
                        <a:cs typeface="Times New Roman" panose="02020603050405020304" pitchFamily="18" charset="0"/>
                      </a:endParaRPr>
                    </a:p>
                  </a:txBody>
                  <a:tcPr marL="42175" marR="42175" marT="21348" marB="21348">
                    <a:lnL w="19050" cap="flat" cmpd="sng" algn="ctr">
                      <a:solidFill>
                        <a:srgbClr val="000000"/>
                      </a:solidFill>
                      <a:prstDash val="dash"/>
                      <a:round/>
                      <a:headEnd type="none" w="med" len="med"/>
                      <a:tailEnd type="none" w="med" len="med"/>
                    </a:lnL>
                    <a:lnR w="19050" cap="flat" cmpd="sng" algn="ctr">
                      <a:solidFill>
                        <a:srgbClr val="000000"/>
                      </a:solidFill>
                      <a:prstDash val="dash"/>
                      <a:round/>
                      <a:headEnd type="none" w="med" len="med"/>
                      <a:tailEnd type="none" w="med" len="med"/>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2631"/>
                  </a:ext>
                </a:extLst>
              </a:tr>
            </a:tbl>
          </a:graphicData>
        </a:graphic>
      </p:graphicFrame>
    </p:spTree>
    <p:extLst>
      <p:ext uri="{BB962C8B-B14F-4D97-AF65-F5344CB8AC3E}">
        <p14:creationId xmlns:p14="http://schemas.microsoft.com/office/powerpoint/2010/main" val="38772246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R="0" lvl="0" indent="0" defTabSz="914400" fontAlgn="auto">
              <a:lnSpc>
                <a:spcPct val="100000"/>
              </a:lnSpc>
              <a:spcBef>
                <a:spcPts val="0"/>
              </a:spcBef>
              <a:spcAft>
                <a:spcPts val="0"/>
              </a:spcAft>
              <a:buClrTx/>
              <a:buSzTx/>
              <a:buFontTx/>
              <a:buNone/>
              <a:tabLst/>
              <a:defRPr/>
            </a:pPr>
            <a:r>
              <a:rPr lang="en-US" sz="2800" b="1" dirty="0"/>
              <a:t>A,B,E KOAH </a:t>
            </a:r>
            <a:r>
              <a:rPr lang="en-US" sz="2800" b="1" dirty="0" err="1"/>
              <a:t>Gruplarında</a:t>
            </a:r>
            <a:r>
              <a:rPr lang="en-US" sz="2800" b="1" dirty="0"/>
              <a:t> Non-</a:t>
            </a:r>
            <a:r>
              <a:rPr lang="en-US" sz="2800" b="1" dirty="0" err="1"/>
              <a:t>Farmakolojik</a:t>
            </a:r>
            <a:r>
              <a:rPr lang="en-US" sz="2800" b="1" dirty="0"/>
              <a:t> </a:t>
            </a:r>
            <a:r>
              <a:rPr lang="en-US" sz="2800" b="1" dirty="0" err="1"/>
              <a:t>Tedavi</a:t>
            </a:r>
            <a:endParaRPr lang="en-US" sz="2800" b="1" dirty="0"/>
          </a:p>
        </p:txBody>
      </p:sp>
      <p:sp>
        <p:nvSpPr>
          <p:cNvPr id="4" name="Rectangle 1">
            <a:extLst>
              <a:ext uri="{FF2B5EF4-FFF2-40B4-BE49-F238E27FC236}">
                <a16:creationId xmlns:a16="http://schemas.microsoft.com/office/drawing/2014/main" id="{12514D77-59D1-4F63-BC04-1F73CF17A77D}"/>
              </a:ext>
            </a:extLst>
          </p:cNvPr>
          <p:cNvSpPr>
            <a:spLocks noChangeArrowheads="1"/>
          </p:cNvSpPr>
          <p:nvPr/>
        </p:nvSpPr>
        <p:spPr bwMode="auto">
          <a:xfrm>
            <a:off x="524282" y="1241421"/>
            <a:ext cx="111434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tr-TR" altLang="zh-CN" sz="2000" dirty="0">
                <a:latin typeface="+mn-lt"/>
              </a:rPr>
              <a:t>Nonfarmakolojik tedavi yaklaşımı ABE gruplarında semptom ve alevlenme riskine göre belirlenmektedir.</a:t>
            </a:r>
            <a:endParaRPr lang="en-US" altLang="zh-CN" sz="20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zh-CN" sz="2000" dirty="0">
              <a:latin typeface="+mn-lt"/>
            </a:endParaRPr>
          </a:p>
        </p:txBody>
      </p:sp>
      <p:graphicFrame>
        <p:nvGraphicFramePr>
          <p:cNvPr id="6" name="Table 5">
            <a:extLst>
              <a:ext uri="{FF2B5EF4-FFF2-40B4-BE49-F238E27FC236}">
                <a16:creationId xmlns:a16="http://schemas.microsoft.com/office/drawing/2014/main" id="{75741396-FE14-4E6A-B248-3C11829FA95E}"/>
              </a:ext>
            </a:extLst>
          </p:cNvPr>
          <p:cNvGraphicFramePr>
            <a:graphicFrameLocks noGrp="1"/>
          </p:cNvGraphicFramePr>
          <p:nvPr>
            <p:extLst>
              <p:ext uri="{D42A27DB-BD31-4B8C-83A1-F6EECF244321}">
                <p14:modId xmlns:p14="http://schemas.microsoft.com/office/powerpoint/2010/main" val="1578132952"/>
              </p:ext>
            </p:extLst>
          </p:nvPr>
        </p:nvGraphicFramePr>
        <p:xfrm>
          <a:off x="524282" y="1767570"/>
          <a:ext cx="11143435" cy="4200177"/>
        </p:xfrm>
        <a:graphic>
          <a:graphicData uri="http://schemas.openxmlformats.org/drawingml/2006/table">
            <a:tbl>
              <a:tblPr firstRow="1" bandRow="1"/>
              <a:tblGrid>
                <a:gridCol w="2645320">
                  <a:extLst>
                    <a:ext uri="{9D8B030D-6E8A-4147-A177-3AD203B41FA5}">
                      <a16:colId xmlns:a16="http://schemas.microsoft.com/office/drawing/2014/main" val="3119411535"/>
                    </a:ext>
                  </a:extLst>
                </a:gridCol>
                <a:gridCol w="3714891">
                  <a:extLst>
                    <a:ext uri="{9D8B030D-6E8A-4147-A177-3AD203B41FA5}">
                      <a16:colId xmlns:a16="http://schemas.microsoft.com/office/drawing/2014/main" val="614747158"/>
                    </a:ext>
                  </a:extLst>
                </a:gridCol>
                <a:gridCol w="4783224">
                  <a:extLst>
                    <a:ext uri="{9D8B030D-6E8A-4147-A177-3AD203B41FA5}">
                      <a16:colId xmlns:a16="http://schemas.microsoft.com/office/drawing/2014/main" val="381627172"/>
                    </a:ext>
                  </a:extLst>
                </a:gridCol>
              </a:tblGrid>
              <a:tr h="476866">
                <a:tc>
                  <a:txBody>
                    <a:bodyPr/>
                    <a:lstStyle/>
                    <a:p>
                      <a:pPr algn="ctr"/>
                      <a:r>
                        <a:rPr lang="tr-TR" sz="2800" b="1" kern="1200" dirty="0">
                          <a:solidFill>
                            <a:srgbClr val="FFFFFF"/>
                          </a:solidFill>
                          <a:effectLst/>
                          <a:latin typeface="+mn-lt"/>
                          <a:ea typeface="Times New Roman" panose="02020603050405020304" pitchFamily="18" charset="0"/>
                        </a:rPr>
                        <a:t>GOLD</a:t>
                      </a:r>
                      <a:r>
                        <a:rPr lang="en-US" sz="3200" b="0" kern="1200" dirty="0">
                          <a:solidFill>
                            <a:schemeClr val="tx1"/>
                          </a:solidFill>
                          <a:effectLst/>
                          <a:latin typeface="+mn-lt"/>
                          <a:ea typeface="SimSun" panose="02010600030101010101" pitchFamily="2" charset="-122"/>
                        </a:rPr>
                        <a:t> </a:t>
                      </a:r>
                      <a:r>
                        <a:rPr lang="tr-TR" sz="2800" b="1" kern="1200" dirty="0">
                          <a:solidFill>
                            <a:srgbClr val="FFFFFF"/>
                          </a:solidFill>
                          <a:effectLst/>
                          <a:latin typeface="+mn-lt"/>
                          <a:ea typeface="Times New Roman" panose="02020603050405020304" pitchFamily="18" charset="0"/>
                        </a:rPr>
                        <a:t>A</a:t>
                      </a:r>
                      <a:endParaRPr lang="en-US" sz="3200" dirty="0">
                        <a:effectLst/>
                        <a:latin typeface="+mn-lt"/>
                        <a:ea typeface="SimSun" panose="02010600030101010101" pitchFamily="2" charset="-122"/>
                      </a:endParaRPr>
                    </a:p>
                  </a:txBody>
                  <a:tcPr marL="42175" marR="42175" marT="21348" marB="21348">
                    <a:lnL w="19050" cap="flat" cmpd="sng" algn="ctr">
                      <a:solidFill>
                        <a:srgbClr val="000000"/>
                      </a:solidFill>
                      <a:prstDash val="dash"/>
                      <a:round/>
                      <a:headEnd type="none" w="med" len="med"/>
                      <a:tailEnd type="none" w="med" len="med"/>
                    </a:lnL>
                    <a:lnR w="19050" cap="flat" cmpd="sng" algn="ctr">
                      <a:solidFill>
                        <a:srgbClr val="000000"/>
                      </a:solidFill>
                      <a:prstDash val="dash"/>
                      <a:round/>
                      <a:headEnd type="none" w="med" len="med"/>
                      <a:tailEnd type="none" w="med" len="med"/>
                    </a:lnR>
                    <a:lnT w="19050" cap="flat" cmpd="sng" algn="ctr">
                      <a:solidFill>
                        <a:srgbClr val="000000"/>
                      </a:solidFill>
                      <a:prstDash val="dash"/>
                      <a:round/>
                      <a:headEnd type="none" w="med" len="med"/>
                      <a:tailEnd type="none" w="med" len="med"/>
                    </a:lnT>
                    <a:lnB>
                      <a:noFill/>
                    </a:lnB>
                    <a:solidFill>
                      <a:schemeClr val="tx1">
                        <a:lumMod val="50000"/>
                        <a:lumOff val="50000"/>
                      </a:schemeClr>
                    </a:solidFill>
                  </a:tcPr>
                </a:tc>
                <a:tc>
                  <a:txBody>
                    <a:bodyPr/>
                    <a:lstStyle/>
                    <a:p>
                      <a:pPr algn="ctr"/>
                      <a:r>
                        <a:rPr lang="tr-TR" sz="2800" b="1" kern="1200" dirty="0">
                          <a:solidFill>
                            <a:srgbClr val="FFFFFF"/>
                          </a:solidFill>
                          <a:effectLst/>
                          <a:latin typeface="+mn-lt"/>
                          <a:ea typeface="Times New Roman" panose="02020603050405020304" pitchFamily="18" charset="0"/>
                        </a:rPr>
                        <a:t>GOLD</a:t>
                      </a:r>
                      <a:r>
                        <a:rPr lang="en-US" sz="3200" b="0" kern="1200" dirty="0">
                          <a:solidFill>
                            <a:schemeClr val="tx1"/>
                          </a:solidFill>
                          <a:effectLst/>
                          <a:latin typeface="+mn-lt"/>
                          <a:ea typeface="SimSun" panose="02010600030101010101" pitchFamily="2" charset="-122"/>
                        </a:rPr>
                        <a:t> </a:t>
                      </a:r>
                      <a:r>
                        <a:rPr lang="tr-TR" sz="2800" b="1" kern="1200" dirty="0">
                          <a:solidFill>
                            <a:srgbClr val="FFFFFF"/>
                          </a:solidFill>
                          <a:effectLst/>
                          <a:latin typeface="+mn-lt"/>
                          <a:ea typeface="Times New Roman" panose="02020603050405020304" pitchFamily="18" charset="0"/>
                        </a:rPr>
                        <a:t>B</a:t>
                      </a:r>
                      <a:endParaRPr lang="en-US" sz="3200" dirty="0">
                        <a:effectLst/>
                        <a:latin typeface="+mn-lt"/>
                        <a:ea typeface="SimSun" panose="02010600030101010101" pitchFamily="2" charset="-122"/>
                      </a:endParaRPr>
                    </a:p>
                  </a:txBody>
                  <a:tcPr marL="42175" marR="42175" marT="21348" marB="21348">
                    <a:lnL w="19050" cap="flat" cmpd="sng" algn="ctr">
                      <a:solidFill>
                        <a:srgbClr val="000000"/>
                      </a:solidFill>
                      <a:prstDash val="dash"/>
                      <a:round/>
                      <a:headEnd type="none" w="med" len="med"/>
                      <a:tailEnd type="none" w="med" len="med"/>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solidFill>
                      <a:schemeClr val="tx1">
                        <a:lumMod val="50000"/>
                        <a:lumOff val="50000"/>
                      </a:schemeClr>
                    </a:solidFill>
                  </a:tcPr>
                </a:tc>
                <a:tc>
                  <a:txBody>
                    <a:bodyPr/>
                    <a:lstStyle/>
                    <a:p>
                      <a:pPr algn="ctr"/>
                      <a:r>
                        <a:rPr lang="tr-TR" sz="2800" b="1" kern="1200" dirty="0">
                          <a:solidFill>
                            <a:srgbClr val="FFFFFF"/>
                          </a:solidFill>
                          <a:effectLst/>
                          <a:latin typeface="+mn-lt"/>
                          <a:ea typeface="Times New Roman" panose="02020603050405020304" pitchFamily="18" charset="0"/>
                        </a:rPr>
                        <a:t>GOLD</a:t>
                      </a:r>
                      <a:r>
                        <a:rPr lang="en-US" sz="3200" b="0" kern="1200" dirty="0">
                          <a:solidFill>
                            <a:schemeClr val="tx1"/>
                          </a:solidFill>
                          <a:effectLst/>
                          <a:latin typeface="+mn-lt"/>
                          <a:ea typeface="SimSun" panose="02010600030101010101" pitchFamily="2" charset="-122"/>
                        </a:rPr>
                        <a:t> </a:t>
                      </a:r>
                      <a:r>
                        <a:rPr lang="en-US" sz="2800" b="1" kern="1200" dirty="0">
                          <a:solidFill>
                            <a:schemeClr val="bg1"/>
                          </a:solidFill>
                          <a:effectLst/>
                          <a:latin typeface="+mn-lt"/>
                          <a:ea typeface="SimSun" panose="02010600030101010101" pitchFamily="2" charset="-122"/>
                        </a:rPr>
                        <a:t>E</a:t>
                      </a:r>
                      <a:r>
                        <a:rPr lang="en-US" sz="3200" b="1" kern="1200" dirty="0">
                          <a:solidFill>
                            <a:schemeClr val="tx1"/>
                          </a:solidFill>
                          <a:effectLst/>
                          <a:latin typeface="+mn-lt"/>
                          <a:ea typeface="SimSun" panose="02010600030101010101" pitchFamily="2" charset="-122"/>
                        </a:rPr>
                        <a:t> </a:t>
                      </a:r>
                      <a:endParaRPr lang="en-US" sz="3200" b="1" dirty="0">
                        <a:effectLst/>
                        <a:latin typeface="+mn-lt"/>
                        <a:ea typeface="SimSun" panose="02010600030101010101" pitchFamily="2" charset="-122"/>
                      </a:endParaRPr>
                    </a:p>
                  </a:txBody>
                  <a:tcPr marL="42175" marR="42175" marT="21348" marB="21348">
                    <a:lnL>
                      <a:noFill/>
                    </a:lnL>
                    <a:lnR w="19050" cap="flat" cmpd="sng" algn="ctr">
                      <a:solidFill>
                        <a:srgbClr val="000000"/>
                      </a:solidFill>
                      <a:prstDash val="dash"/>
                      <a:round/>
                      <a:headEnd type="none" w="med" len="med"/>
                      <a:tailEnd type="none" w="med" len="med"/>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367927996"/>
                  </a:ext>
                </a:extLst>
              </a:tr>
              <a:tr h="849036">
                <a:tc>
                  <a:txBody>
                    <a:bodyPr/>
                    <a:lstStyle/>
                    <a:p>
                      <a:endParaRPr lang="en-US" sz="1600" dirty="0">
                        <a:effectLst/>
                        <a:latin typeface="+mn-lt"/>
                      </a:endParaRPr>
                    </a:p>
                  </a:txBody>
                  <a:tcPr marL="42175" marR="42175" marT="21348" marB="21348">
                    <a:lnL w="19050" cap="flat" cmpd="sng" algn="ctr">
                      <a:solidFill>
                        <a:srgbClr val="000000"/>
                      </a:solidFill>
                      <a:prstDash val="dash"/>
                      <a:round/>
                      <a:headEnd type="none" w="med" len="med"/>
                      <a:tailEnd type="none" w="med" len="med"/>
                    </a:lnL>
                    <a:lnR w="19050" cap="flat" cmpd="sng" algn="ctr">
                      <a:solidFill>
                        <a:srgbClr val="000000"/>
                      </a:solidFill>
                      <a:prstDash val="dash"/>
                      <a:round/>
                      <a:headEnd type="none" w="med" len="med"/>
                      <a:tailEnd type="none" w="med" len="med"/>
                    </a:lnR>
                    <a:lnT>
                      <a:noFill/>
                    </a:lnT>
                    <a:lnB>
                      <a:noFill/>
                    </a:lnB>
                    <a:solidFill>
                      <a:schemeClr val="bg1"/>
                    </a:solidFill>
                  </a:tcPr>
                </a:tc>
                <a:tc gridSpan="2">
                  <a:txBody>
                    <a:bodyPr/>
                    <a:lstStyle/>
                    <a:p>
                      <a:pPr algn="ctr"/>
                      <a:r>
                        <a:rPr lang="tr-TR" sz="1100" kern="1200" dirty="0">
                          <a:solidFill>
                            <a:srgbClr val="404040"/>
                          </a:solidFill>
                          <a:effectLst/>
                          <a:latin typeface="+mn-lt"/>
                          <a:ea typeface="Times New Roman" panose="02020603050405020304" pitchFamily="18" charset="0"/>
                        </a:rPr>
                        <a:t> </a:t>
                      </a:r>
                      <a:endParaRPr lang="en-US" sz="2000" dirty="0">
                        <a:solidFill>
                          <a:srgbClr val="404040"/>
                        </a:solidFill>
                        <a:effectLst/>
                        <a:latin typeface="+mn-lt"/>
                        <a:ea typeface="SimSun" panose="02010600030101010101" pitchFamily="2" charset="-122"/>
                      </a:endParaRPr>
                    </a:p>
                    <a:p>
                      <a:pPr algn="ctr"/>
                      <a:r>
                        <a:rPr lang="tr-TR" sz="1800" kern="1200" dirty="0">
                          <a:solidFill>
                            <a:srgbClr val="404040"/>
                          </a:solidFill>
                          <a:effectLst/>
                          <a:latin typeface="+mn-lt"/>
                          <a:ea typeface="Times New Roman" panose="02020603050405020304" pitchFamily="18" charset="0"/>
                        </a:rPr>
                        <a:t>Nefes darlığı ile baş etme</a:t>
                      </a:r>
                      <a:endParaRPr lang="en-US" sz="2000" dirty="0">
                        <a:solidFill>
                          <a:srgbClr val="404040"/>
                        </a:solidFill>
                        <a:effectLst/>
                        <a:latin typeface="+mn-lt"/>
                        <a:ea typeface="SimSun" panose="02010600030101010101" pitchFamily="2" charset="-122"/>
                      </a:endParaRPr>
                    </a:p>
                    <a:p>
                      <a:pPr algn="ctr"/>
                      <a:r>
                        <a:rPr lang="tr-TR" sz="1800" kern="1200" dirty="0">
                          <a:solidFill>
                            <a:srgbClr val="404040"/>
                          </a:solidFill>
                          <a:effectLst/>
                          <a:latin typeface="+mn-lt"/>
                          <a:ea typeface="Times New Roman" panose="02020603050405020304" pitchFamily="18" charset="0"/>
                        </a:rPr>
                        <a:t>Enerji koruma teknikleri ve stresle başa çıkma  yöntemlerinin öğretilmesi</a:t>
                      </a:r>
                      <a:endParaRPr lang="en-US" sz="2000" dirty="0">
                        <a:solidFill>
                          <a:srgbClr val="404040"/>
                        </a:solidFill>
                        <a:effectLst/>
                        <a:latin typeface="+mn-lt"/>
                        <a:ea typeface="SimSun" panose="02010600030101010101" pitchFamily="2" charset="-122"/>
                      </a:endParaRPr>
                    </a:p>
                    <a:p>
                      <a:pPr algn="ctr"/>
                      <a:r>
                        <a:rPr lang="tr-TR" sz="1100" kern="1200" dirty="0">
                          <a:solidFill>
                            <a:srgbClr val="404040"/>
                          </a:solidFill>
                          <a:effectLst/>
                          <a:latin typeface="+mn-lt"/>
                          <a:ea typeface="Times New Roman" panose="02020603050405020304" pitchFamily="18" charset="0"/>
                        </a:rPr>
                        <a:t> </a:t>
                      </a:r>
                      <a:endParaRPr lang="en-US" sz="2000" dirty="0">
                        <a:solidFill>
                          <a:srgbClr val="404040"/>
                        </a:solidFill>
                        <a:effectLst/>
                        <a:latin typeface="+mn-lt"/>
                        <a:ea typeface="SimSun" panose="02010600030101010101" pitchFamily="2" charset="-122"/>
                      </a:endParaRPr>
                    </a:p>
                  </a:txBody>
                  <a:tcPr marL="42175" marR="42175" marT="21348" marB="21348">
                    <a:lnL w="19050" cap="flat" cmpd="sng" algn="ctr">
                      <a:solidFill>
                        <a:srgbClr val="000000"/>
                      </a:solidFill>
                      <a:prstDash val="dash"/>
                      <a:round/>
                      <a:headEnd type="none" w="med" len="med"/>
                      <a:tailEnd type="none" w="med" len="med"/>
                    </a:lnL>
                    <a:lnR w="19050" cap="flat" cmpd="sng" algn="ctr">
                      <a:solidFill>
                        <a:srgbClr val="000000"/>
                      </a:solidFill>
                      <a:prstDash val="dash"/>
                      <a:round/>
                      <a:headEnd type="none" w="med" len="med"/>
                      <a:tailEnd type="none" w="med" len="med"/>
                    </a:lnR>
                    <a:lnT w="19050" cap="flat" cmpd="sng" algn="ctr">
                      <a:solidFill>
                        <a:srgbClr val="000000"/>
                      </a:solidFill>
                      <a:prstDash val="dash"/>
                      <a:round/>
                      <a:headEnd type="none" w="med" len="med"/>
                      <a:tailEnd type="none" w="med" len="med"/>
                    </a:lnT>
                    <a:lnB>
                      <a:noFill/>
                    </a:lnB>
                    <a:solidFill>
                      <a:schemeClr val="bg1"/>
                    </a:solidFill>
                  </a:tcPr>
                </a:tc>
                <a:tc hMerge="1">
                  <a:txBody>
                    <a:bodyPr/>
                    <a:lstStyle/>
                    <a:p>
                      <a:endParaRPr lang="en-US"/>
                    </a:p>
                  </a:txBody>
                  <a:tcPr>
                    <a:lnL w="19050" cap="flat" cmpd="sng" algn="ctr">
                      <a:solidFill>
                        <a:srgbClr val="000000"/>
                      </a:solidFill>
                      <a:prstDash val="dash"/>
                      <a:round/>
                      <a:headEnd type="none" w="med" len="med"/>
                      <a:tailEnd type="none" w="med" len="med"/>
                    </a:lnL>
                    <a:lnT w="19050" cap="flat" cmpd="sng" algn="ctr">
                      <a:solidFill>
                        <a:srgbClr val="000000"/>
                      </a:solidFill>
                      <a:prstDash val="dash"/>
                      <a:round/>
                      <a:headEnd type="none" w="med" len="med"/>
                      <a:tailEnd type="none" w="med" len="med"/>
                    </a:lnT>
                  </a:tcPr>
                </a:tc>
                <a:extLst>
                  <a:ext uri="{0D108BD9-81ED-4DB2-BD59-A6C34878D82A}">
                    <a16:rowId xmlns:a16="http://schemas.microsoft.com/office/drawing/2014/main" val="3563531737"/>
                  </a:ext>
                </a:extLst>
              </a:tr>
              <a:tr h="1818728">
                <a:tc>
                  <a:txBody>
                    <a:bodyPr/>
                    <a:lstStyle/>
                    <a:p>
                      <a:endParaRPr lang="en-US" sz="1600" dirty="0">
                        <a:effectLst/>
                        <a:latin typeface="+mn-lt"/>
                      </a:endParaRPr>
                    </a:p>
                  </a:txBody>
                  <a:tcPr marL="42175" marR="42175" marT="21348" marB="21348">
                    <a:lnL w="19050" cap="flat" cmpd="sng" algn="ctr">
                      <a:solidFill>
                        <a:srgbClr val="000000"/>
                      </a:solidFill>
                      <a:prstDash val="dash"/>
                      <a:round/>
                      <a:headEnd type="none" w="med" len="med"/>
                      <a:tailEnd type="none" w="med" len="med"/>
                    </a:lnL>
                    <a:lnR w="19050" cap="flat" cmpd="sng" algn="ctr">
                      <a:solidFill>
                        <a:srgbClr val="000000"/>
                      </a:solidFill>
                      <a:prstDash val="dash"/>
                      <a:round/>
                      <a:headEnd type="none" w="med" len="med"/>
                      <a:tailEnd type="none" w="med" len="med"/>
                    </a:lnR>
                    <a:lnT>
                      <a:noFill/>
                    </a:lnT>
                    <a:lnB>
                      <a:noFill/>
                    </a:lnB>
                    <a:solidFill>
                      <a:schemeClr val="bg1"/>
                    </a:solidFill>
                  </a:tcPr>
                </a:tc>
                <a:tc gridSpan="2">
                  <a:txBody>
                    <a:bodyPr/>
                    <a:lstStyle/>
                    <a:p>
                      <a:pPr algn="ctr"/>
                      <a:r>
                        <a:rPr lang="tr-TR" sz="1100" kern="1200" dirty="0">
                          <a:solidFill>
                            <a:srgbClr val="404040"/>
                          </a:solidFill>
                          <a:effectLst/>
                          <a:latin typeface="+mn-lt"/>
                        </a:rPr>
                        <a:t> </a:t>
                      </a:r>
                      <a:endParaRPr lang="en-US" sz="2000" dirty="0">
                        <a:solidFill>
                          <a:srgbClr val="404040"/>
                        </a:solidFill>
                        <a:effectLst/>
                        <a:latin typeface="+mn-lt"/>
                        <a:ea typeface="SimSun" panose="02010600030101010101" pitchFamily="2" charset="-122"/>
                      </a:endParaRPr>
                    </a:p>
                    <a:p>
                      <a:pPr algn="ctr"/>
                      <a:r>
                        <a:rPr lang="tr-TR" sz="1800" kern="1200" dirty="0">
                          <a:solidFill>
                            <a:srgbClr val="404040"/>
                          </a:solidFill>
                          <a:effectLst/>
                          <a:latin typeface="+mn-lt"/>
                        </a:rPr>
                        <a:t>Ağırlaştırıcı faktörlerden kaçınma</a:t>
                      </a:r>
                      <a:endParaRPr lang="en-US" sz="2000" dirty="0">
                        <a:solidFill>
                          <a:srgbClr val="404040"/>
                        </a:solidFill>
                        <a:effectLst/>
                        <a:latin typeface="+mn-lt"/>
                        <a:ea typeface="SimSun" panose="02010600030101010101" pitchFamily="2" charset="-122"/>
                      </a:endParaRPr>
                    </a:p>
                    <a:p>
                      <a:pPr algn="ctr"/>
                      <a:r>
                        <a:rPr lang="tr-TR" sz="1800" kern="1200" dirty="0">
                          <a:solidFill>
                            <a:srgbClr val="404040"/>
                          </a:solidFill>
                          <a:effectLst/>
                          <a:latin typeface="+mn-lt"/>
                        </a:rPr>
                        <a:t>Alevlenmelerle başa çıkma ve alevlenme takibi</a:t>
                      </a:r>
                      <a:endParaRPr lang="en-US" sz="2000" dirty="0">
                        <a:solidFill>
                          <a:srgbClr val="404040"/>
                        </a:solidFill>
                        <a:effectLst/>
                        <a:latin typeface="+mn-lt"/>
                        <a:ea typeface="SimSun" panose="02010600030101010101" pitchFamily="2" charset="-122"/>
                      </a:endParaRPr>
                    </a:p>
                    <a:p>
                      <a:pPr algn="ctr"/>
                      <a:r>
                        <a:rPr lang="tr-TR" sz="1800" kern="1200" dirty="0">
                          <a:solidFill>
                            <a:srgbClr val="404040"/>
                          </a:solidFill>
                          <a:effectLst/>
                          <a:latin typeface="+mn-lt"/>
                        </a:rPr>
                        <a:t>İyi tasarlanmış bir eylem planı edinme</a:t>
                      </a:r>
                      <a:endParaRPr lang="en-US" sz="2000" dirty="0">
                        <a:solidFill>
                          <a:srgbClr val="404040"/>
                        </a:solidFill>
                        <a:effectLst/>
                        <a:latin typeface="+mn-lt"/>
                        <a:ea typeface="SimSun" panose="02010600030101010101" pitchFamily="2" charset="-122"/>
                      </a:endParaRPr>
                    </a:p>
                    <a:p>
                      <a:pPr algn="ctr"/>
                      <a:r>
                        <a:rPr lang="tr-TR" sz="1800" kern="1200" dirty="0">
                          <a:solidFill>
                            <a:srgbClr val="404040"/>
                          </a:solidFill>
                          <a:effectLst/>
                          <a:latin typeface="+mn-lt"/>
                        </a:rPr>
                        <a:t>Düzenli hasta-doktor kontrollerinin ve iletişim</a:t>
                      </a:r>
                      <a:endParaRPr lang="en-US" sz="2000" dirty="0">
                        <a:solidFill>
                          <a:srgbClr val="404040"/>
                        </a:solidFill>
                        <a:effectLst/>
                        <a:latin typeface="+mn-lt"/>
                        <a:ea typeface="SimSun" panose="02010600030101010101" pitchFamily="2" charset="-122"/>
                      </a:endParaRPr>
                    </a:p>
                    <a:p>
                      <a:pPr algn="ctr"/>
                      <a:r>
                        <a:rPr lang="tr-TR" sz="1100" kern="1200" dirty="0">
                          <a:solidFill>
                            <a:srgbClr val="404040"/>
                          </a:solidFill>
                          <a:effectLst/>
                          <a:latin typeface="+mn-lt"/>
                        </a:rPr>
                        <a:t> </a:t>
                      </a:r>
                      <a:endParaRPr lang="en-US" sz="1600" dirty="0">
                        <a:solidFill>
                          <a:srgbClr val="404040"/>
                        </a:solidFill>
                        <a:effectLst/>
                        <a:latin typeface="+mn-lt"/>
                      </a:endParaRPr>
                    </a:p>
                  </a:txBody>
                  <a:tcPr marL="42175" marR="42175" marT="21348" marB="21348">
                    <a:lnL w="19050" cap="flat" cmpd="sng" algn="ctr">
                      <a:solidFill>
                        <a:srgbClr val="000000"/>
                      </a:solidFill>
                      <a:prstDash val="dash"/>
                      <a:round/>
                      <a:headEnd type="none" w="med" len="med"/>
                      <a:tailEnd type="none" w="med" len="med"/>
                    </a:lnL>
                    <a:lnR w="19050" cap="flat" cmpd="sng" algn="ctr">
                      <a:solidFill>
                        <a:srgbClr val="000000"/>
                      </a:solidFill>
                      <a:prstDash val="dash"/>
                      <a:round/>
                      <a:headEnd type="none" w="med" len="med"/>
                      <a:tailEnd type="none" w="med" len="med"/>
                    </a:lnR>
                    <a:lnT>
                      <a:noFill/>
                    </a:lnT>
                    <a:lnB>
                      <a:noFill/>
                    </a:lnB>
                    <a:solidFill>
                      <a:schemeClr val="bg1"/>
                    </a:solidFill>
                  </a:tcPr>
                </a:tc>
                <a:tc hMerge="1">
                  <a:txBody>
                    <a:bodyPr/>
                    <a:lstStyle/>
                    <a:p>
                      <a:pPr algn="ctr"/>
                      <a:r>
                        <a:rPr lang="tr-TR" sz="1100" kern="1200" dirty="0">
                          <a:solidFill>
                            <a:srgbClr val="404040"/>
                          </a:solidFill>
                          <a:effectLst/>
                          <a:latin typeface="+mn-lt"/>
                          <a:ea typeface="Times New Roman" panose="02020603050405020304" pitchFamily="18" charset="0"/>
                        </a:rPr>
                        <a:t> </a:t>
                      </a:r>
                      <a:endParaRPr lang="en-US" sz="2000" dirty="0">
                        <a:solidFill>
                          <a:srgbClr val="404040"/>
                        </a:solidFill>
                        <a:effectLst/>
                        <a:latin typeface="+mn-lt"/>
                        <a:ea typeface="SimSun" panose="02010600030101010101" pitchFamily="2" charset="-122"/>
                      </a:endParaRPr>
                    </a:p>
                    <a:p>
                      <a:pPr algn="ctr"/>
                      <a:r>
                        <a:rPr lang="tr-TR" sz="1800" kern="1200" dirty="0">
                          <a:solidFill>
                            <a:srgbClr val="404040"/>
                          </a:solidFill>
                          <a:effectLst/>
                          <a:latin typeface="+mn-lt"/>
                          <a:ea typeface="Times New Roman" panose="02020603050405020304" pitchFamily="18" charset="0"/>
                        </a:rPr>
                        <a:t>Ağırlaştırıcı faktörlerden kaçınma</a:t>
                      </a:r>
                      <a:endParaRPr lang="en-US" sz="2000" dirty="0">
                        <a:solidFill>
                          <a:srgbClr val="404040"/>
                        </a:solidFill>
                        <a:effectLst/>
                        <a:latin typeface="+mn-lt"/>
                        <a:ea typeface="SimSun" panose="02010600030101010101" pitchFamily="2" charset="-122"/>
                      </a:endParaRPr>
                    </a:p>
                    <a:p>
                      <a:pPr algn="ctr"/>
                      <a:r>
                        <a:rPr lang="tr-TR" sz="1800" kern="1200" dirty="0">
                          <a:solidFill>
                            <a:srgbClr val="404040"/>
                          </a:solidFill>
                          <a:effectLst/>
                          <a:latin typeface="+mn-lt"/>
                          <a:ea typeface="Times New Roman" panose="02020603050405020304" pitchFamily="18" charset="0"/>
                        </a:rPr>
                        <a:t>Alevlenmelerle başa çıkma ve alevlenme takibi</a:t>
                      </a:r>
                      <a:endParaRPr lang="en-US" sz="2000" dirty="0">
                        <a:solidFill>
                          <a:srgbClr val="404040"/>
                        </a:solidFill>
                        <a:effectLst/>
                        <a:latin typeface="+mn-lt"/>
                        <a:ea typeface="SimSun" panose="02010600030101010101" pitchFamily="2" charset="-122"/>
                      </a:endParaRPr>
                    </a:p>
                    <a:p>
                      <a:pPr algn="ctr"/>
                      <a:r>
                        <a:rPr lang="tr-TR" sz="1800" kern="1200" dirty="0">
                          <a:solidFill>
                            <a:srgbClr val="404040"/>
                          </a:solidFill>
                          <a:effectLst/>
                          <a:latin typeface="+mn-lt"/>
                          <a:ea typeface="Times New Roman" panose="02020603050405020304" pitchFamily="18" charset="0"/>
                        </a:rPr>
                        <a:t>İyi tasarlanmış bir eylem planı edinme</a:t>
                      </a:r>
                      <a:endParaRPr lang="en-US" sz="2000" dirty="0">
                        <a:solidFill>
                          <a:srgbClr val="404040"/>
                        </a:solidFill>
                        <a:effectLst/>
                        <a:latin typeface="+mn-lt"/>
                        <a:ea typeface="SimSun" panose="02010600030101010101" pitchFamily="2" charset="-122"/>
                      </a:endParaRPr>
                    </a:p>
                    <a:p>
                      <a:pPr algn="ctr"/>
                      <a:r>
                        <a:rPr lang="tr-TR" sz="1800" kern="1200" dirty="0">
                          <a:solidFill>
                            <a:srgbClr val="404040"/>
                          </a:solidFill>
                          <a:effectLst/>
                          <a:latin typeface="+mn-lt"/>
                          <a:ea typeface="Times New Roman" panose="02020603050405020304" pitchFamily="18" charset="0"/>
                        </a:rPr>
                        <a:t>Düzenli hasta-doktor kontrollerinin ve iletişim</a:t>
                      </a:r>
                      <a:endParaRPr lang="en-US" sz="2000" dirty="0">
                        <a:solidFill>
                          <a:srgbClr val="404040"/>
                        </a:solidFill>
                        <a:effectLst/>
                        <a:latin typeface="+mn-lt"/>
                        <a:ea typeface="SimSun" panose="02010600030101010101" pitchFamily="2" charset="-122"/>
                      </a:endParaRPr>
                    </a:p>
                    <a:p>
                      <a:pPr algn="ctr"/>
                      <a:r>
                        <a:rPr lang="tr-TR" sz="1100" kern="1200" dirty="0">
                          <a:solidFill>
                            <a:srgbClr val="404040"/>
                          </a:solidFill>
                          <a:effectLst/>
                          <a:latin typeface="+mn-lt"/>
                          <a:ea typeface="Times New Roman" panose="02020603050405020304" pitchFamily="18" charset="0"/>
                        </a:rPr>
                        <a:t> </a:t>
                      </a:r>
                      <a:endParaRPr lang="en-US" sz="1600" dirty="0">
                        <a:solidFill>
                          <a:srgbClr val="404040"/>
                        </a:solidFill>
                        <a:effectLst/>
                        <a:latin typeface="+mn-lt"/>
                      </a:endParaRPr>
                    </a:p>
                  </a:txBody>
                  <a:tcPr marL="42175" marR="42175" marT="21348" marB="21348">
                    <a:lnL w="19050" cap="flat" cmpd="sng" algn="ctr">
                      <a:solidFill>
                        <a:srgbClr val="000000"/>
                      </a:solidFill>
                      <a:prstDash val="dash"/>
                      <a:round/>
                      <a:headEnd type="none" w="med" len="med"/>
                      <a:tailEnd type="none" w="med" len="med"/>
                    </a:lnL>
                    <a:lnR w="19050" cap="flat" cmpd="sng" algn="ctr">
                      <a:solidFill>
                        <a:srgbClr val="000000"/>
                      </a:solidFill>
                      <a:prstDash val="dash"/>
                      <a:round/>
                      <a:headEnd type="none" w="med" len="med"/>
                      <a:tailEnd type="none" w="med" len="med"/>
                    </a:lnR>
                    <a:lnB>
                      <a:noFill/>
                    </a:lnB>
                    <a:solidFill>
                      <a:schemeClr val="bg2">
                        <a:lumMod val="90000"/>
                      </a:schemeClr>
                    </a:solidFill>
                  </a:tcPr>
                </a:tc>
                <a:extLst>
                  <a:ext uri="{0D108BD9-81ED-4DB2-BD59-A6C34878D82A}">
                    <a16:rowId xmlns:a16="http://schemas.microsoft.com/office/drawing/2014/main" val="2184356646"/>
                  </a:ext>
                </a:extLst>
              </a:tr>
              <a:tr h="924457">
                <a:tc>
                  <a:txBody>
                    <a:bodyPr/>
                    <a:lstStyle/>
                    <a:p>
                      <a:endParaRPr lang="en-US" sz="1600" dirty="0">
                        <a:effectLst/>
                        <a:latin typeface="+mn-lt"/>
                      </a:endParaRPr>
                    </a:p>
                  </a:txBody>
                  <a:tcPr marL="42175" marR="42175" marT="21348" marB="21348">
                    <a:lnL w="19050" cap="flat" cmpd="sng" algn="ctr">
                      <a:solidFill>
                        <a:srgbClr val="000000"/>
                      </a:solidFill>
                      <a:prstDash val="dash"/>
                      <a:round/>
                      <a:headEnd type="none" w="med" len="med"/>
                      <a:tailEnd type="none" w="med" len="med"/>
                    </a:lnL>
                    <a:lnR w="19050" cap="flat" cmpd="sng" algn="ctr">
                      <a:solidFill>
                        <a:srgbClr val="000000"/>
                      </a:solidFill>
                      <a:prstDash val="dash"/>
                      <a:round/>
                      <a:headEnd type="none" w="med" len="med"/>
                      <a:tailEnd type="none" w="med" len="med"/>
                    </a:lnR>
                    <a:lnT>
                      <a:noFill/>
                    </a:lnT>
                    <a:lnB w="19050" cap="flat" cmpd="sng" algn="ctr">
                      <a:solidFill>
                        <a:srgbClr val="000000"/>
                      </a:solidFill>
                      <a:prstDash val="dash"/>
                      <a:round/>
                      <a:headEnd type="none" w="med" len="med"/>
                      <a:tailEnd type="none" w="med" len="med"/>
                    </a:lnB>
                    <a:solidFill>
                      <a:schemeClr val="bg1"/>
                    </a:solidFill>
                  </a:tcPr>
                </a:tc>
                <a:tc>
                  <a:txBody>
                    <a:bodyPr/>
                    <a:lstStyle/>
                    <a:p>
                      <a:endParaRPr lang="en-US" sz="1600" dirty="0">
                        <a:solidFill>
                          <a:srgbClr val="404040"/>
                        </a:solidFill>
                        <a:effectLst/>
                        <a:latin typeface="+mn-lt"/>
                      </a:endParaRPr>
                    </a:p>
                  </a:txBody>
                  <a:tcPr marL="42175" marR="42175" marT="21348" marB="21348">
                    <a:lnL w="19050" cap="flat" cmpd="sng" algn="ctr">
                      <a:solidFill>
                        <a:srgbClr val="000000"/>
                      </a:solidFill>
                      <a:prstDash val="dash"/>
                      <a:round/>
                      <a:headEnd type="none" w="med" len="med"/>
                      <a:tailEnd type="none" w="med" len="med"/>
                    </a:lnL>
                    <a:lnR w="19050" cap="flat" cmpd="sng" algn="ctr">
                      <a:solidFill>
                        <a:srgbClr val="000000"/>
                      </a:solidFill>
                      <a:prstDash val="dash"/>
                      <a:round/>
                      <a:headEnd type="none" w="med" len="med"/>
                      <a:tailEnd type="none" w="med" len="med"/>
                    </a:lnR>
                    <a:lnT>
                      <a:noFill/>
                    </a:lnT>
                    <a:lnB w="19050" cap="flat" cmpd="sng" algn="ctr">
                      <a:solidFill>
                        <a:srgbClr val="000000"/>
                      </a:solidFill>
                      <a:prstDash val="dash"/>
                      <a:round/>
                      <a:headEnd type="none" w="med" len="med"/>
                      <a:tailEnd type="none" w="med" len="med"/>
                    </a:lnB>
                    <a:solidFill>
                      <a:schemeClr val="bg1"/>
                    </a:solidFill>
                  </a:tcPr>
                </a:tc>
                <a:tc>
                  <a:txBody>
                    <a:bodyPr/>
                    <a:lstStyle/>
                    <a:p>
                      <a:pPr algn="ctr"/>
                      <a:r>
                        <a:rPr lang="tr-TR" sz="1100" kern="1200" dirty="0">
                          <a:solidFill>
                            <a:srgbClr val="404040"/>
                          </a:solidFill>
                          <a:effectLst/>
                          <a:latin typeface="+mn-lt"/>
                          <a:ea typeface="Times New Roman" panose="02020603050405020304" pitchFamily="18" charset="0"/>
                        </a:rPr>
                        <a:t> </a:t>
                      </a:r>
                      <a:endParaRPr lang="en-US" sz="2000" dirty="0">
                        <a:solidFill>
                          <a:srgbClr val="404040"/>
                        </a:solidFill>
                        <a:effectLst/>
                        <a:latin typeface="+mn-lt"/>
                        <a:ea typeface="SimSun" panose="02010600030101010101" pitchFamily="2" charset="-122"/>
                      </a:endParaRPr>
                    </a:p>
                    <a:p>
                      <a:pPr algn="ctr"/>
                      <a:r>
                        <a:rPr lang="tr-TR" sz="1800" kern="1200" dirty="0">
                          <a:solidFill>
                            <a:srgbClr val="404040"/>
                          </a:solidFill>
                          <a:effectLst/>
                          <a:latin typeface="+mn-lt"/>
                          <a:ea typeface="Times New Roman" panose="02020603050405020304" pitchFamily="18" charset="0"/>
                        </a:rPr>
                        <a:t>Sağlık personeli/Doktorlar ile palyatif yöntemler ve ileri bakım yöntemlerinin, yaşamın planlanması</a:t>
                      </a:r>
                      <a:endParaRPr lang="en-US" sz="1600" dirty="0">
                        <a:solidFill>
                          <a:srgbClr val="404040"/>
                        </a:solidFill>
                        <a:effectLst/>
                        <a:latin typeface="+mn-lt"/>
                      </a:endParaRPr>
                    </a:p>
                  </a:txBody>
                  <a:tcPr marL="42175" marR="42175" marT="21348" marB="21348">
                    <a:lnL w="19050" cap="flat" cmpd="sng" algn="ctr">
                      <a:solidFill>
                        <a:srgbClr val="000000"/>
                      </a:solidFill>
                      <a:prstDash val="dash"/>
                      <a:round/>
                      <a:headEnd type="none" w="med" len="med"/>
                      <a:tailEnd type="none" w="med" len="med"/>
                    </a:lnL>
                    <a:lnR w="19050" cap="flat" cmpd="sng" algn="ctr">
                      <a:solidFill>
                        <a:srgbClr val="000000"/>
                      </a:solidFill>
                      <a:prstDash val="dash"/>
                      <a:round/>
                      <a:headEnd type="none" w="med" len="med"/>
                      <a:tailEnd type="none" w="med" len="med"/>
                    </a:lnR>
                    <a:lnT>
                      <a:noFill/>
                    </a:lnT>
                    <a:lnB w="19050" cap="flat" cmpd="sng" algn="ctr">
                      <a:solidFill>
                        <a:srgbClr val="000000"/>
                      </a:solidFill>
                      <a:prstDash val="dash"/>
                      <a:round/>
                      <a:headEnd type="none" w="med" len="med"/>
                      <a:tailEnd type="none" w="med" len="med"/>
                    </a:lnB>
                    <a:solidFill>
                      <a:schemeClr val="bg1"/>
                    </a:solidFill>
                  </a:tcPr>
                </a:tc>
                <a:extLst>
                  <a:ext uri="{0D108BD9-81ED-4DB2-BD59-A6C34878D82A}">
                    <a16:rowId xmlns:a16="http://schemas.microsoft.com/office/drawing/2014/main" val="2479476997"/>
                  </a:ext>
                </a:extLst>
              </a:tr>
            </a:tbl>
          </a:graphicData>
        </a:graphic>
      </p:graphicFrame>
    </p:spTree>
    <p:extLst>
      <p:ext uri="{BB962C8B-B14F-4D97-AF65-F5344CB8AC3E}">
        <p14:creationId xmlns:p14="http://schemas.microsoft.com/office/powerpoint/2010/main" val="2730705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1A4F2EBE-7BAF-436D-AFC3-BA30E7A9F760}"/>
              </a:ext>
            </a:extLst>
          </p:cNvPr>
          <p:cNvSpPr txBox="1"/>
          <p:nvPr/>
        </p:nvSpPr>
        <p:spPr>
          <a:xfrm>
            <a:off x="711556" y="1564493"/>
            <a:ext cx="4694268" cy="4487382"/>
          </a:xfrm>
          <a:prstGeom prst="rect">
            <a:avLst/>
          </a:prstGeom>
          <a:noFill/>
        </p:spPr>
        <p:txBody>
          <a:bodyPr wrap="square" rtlCol="0">
            <a:spAutoFit/>
          </a:bodyPr>
          <a:lstStyle/>
          <a:p>
            <a:pPr marL="342900" marR="0" lvl="0" indent="-342900" defTabSz="914400" rtl="0" eaLnBrk="1" fontAlgn="base" latinLnBrk="0" hangingPunct="1">
              <a:lnSpc>
                <a:spcPct val="100000"/>
              </a:lnSpc>
              <a:spcBef>
                <a:spcPct val="20000"/>
              </a:spcBef>
              <a:spcAft>
                <a:spcPct val="0"/>
              </a:spcAft>
              <a:buClrTx/>
              <a:buSzTx/>
              <a:buFontTx/>
              <a:buChar char="•"/>
              <a:tabLst/>
              <a:defRPr/>
            </a:pPr>
            <a:r>
              <a:rPr kumimoji="0" lang="tr-TR" altLang="tr-TR" sz="2300" b="0" i="0" u="none" strike="noStrike" kern="0" cap="none" spc="0" normalizeH="0" baseline="0" noProof="0" dirty="0">
                <a:ln>
                  <a:noFill/>
                </a:ln>
                <a:solidFill>
                  <a:srgbClr val="404040"/>
                </a:solidFill>
                <a:effectLst/>
                <a:uLnTx/>
                <a:uFillTx/>
                <a:latin typeface="Calibri" panose="020F0502020204030204"/>
                <a:ea typeface="+mn-ea"/>
                <a:cs typeface="+mn-cs"/>
              </a:rPr>
              <a:t>Uzun Süreli Oksijen Tedavisi</a:t>
            </a:r>
          </a:p>
          <a:p>
            <a:pPr marL="342900" marR="0" lvl="0" indent="-342900" defTabSz="914400" rtl="0" eaLnBrk="1" fontAlgn="base" latinLnBrk="0" hangingPunct="1">
              <a:lnSpc>
                <a:spcPct val="100000"/>
              </a:lnSpc>
              <a:spcBef>
                <a:spcPct val="20000"/>
              </a:spcBef>
              <a:spcAft>
                <a:spcPct val="0"/>
              </a:spcAft>
              <a:buClrTx/>
              <a:buSzTx/>
              <a:buFontTx/>
              <a:buChar char="•"/>
              <a:tabLst/>
              <a:defRPr/>
            </a:pPr>
            <a:r>
              <a:rPr kumimoji="0" lang="tr-TR" altLang="tr-TR" sz="2300" b="0" i="0" u="none" strike="noStrike" kern="0" cap="none" spc="0" normalizeH="0" baseline="0" noProof="0" dirty="0" err="1">
                <a:ln>
                  <a:noFill/>
                </a:ln>
                <a:solidFill>
                  <a:srgbClr val="404040"/>
                </a:solidFill>
                <a:effectLst/>
                <a:uLnTx/>
                <a:uFillTx/>
                <a:latin typeface="Calibri" panose="020F0502020204030204"/>
                <a:ea typeface="+mn-ea"/>
                <a:cs typeface="+mn-cs"/>
              </a:rPr>
              <a:t>Pulmoner</a:t>
            </a:r>
            <a:r>
              <a:rPr kumimoji="0" lang="tr-TR" altLang="tr-TR" sz="2300" b="0" i="0" u="none" strike="noStrike" kern="0" cap="none" spc="0" normalizeH="0" baseline="0" noProof="0" dirty="0">
                <a:ln>
                  <a:noFill/>
                </a:ln>
                <a:solidFill>
                  <a:srgbClr val="404040"/>
                </a:solidFill>
                <a:effectLst/>
                <a:uLnTx/>
                <a:uFillTx/>
                <a:latin typeface="Calibri" panose="020F0502020204030204"/>
                <a:ea typeface="+mn-ea"/>
                <a:cs typeface="+mn-cs"/>
              </a:rPr>
              <a:t> Rehabilitasyon (PR) </a:t>
            </a:r>
          </a:p>
          <a:p>
            <a:pPr marL="342900" marR="0" lvl="0" indent="-342900" defTabSz="914400" rtl="0" eaLnBrk="1" fontAlgn="base" latinLnBrk="0" hangingPunct="1">
              <a:lnSpc>
                <a:spcPct val="100000"/>
              </a:lnSpc>
              <a:spcBef>
                <a:spcPct val="20000"/>
              </a:spcBef>
              <a:spcAft>
                <a:spcPct val="0"/>
              </a:spcAft>
              <a:buClrTx/>
              <a:buSzTx/>
              <a:buFontTx/>
              <a:buChar char="•"/>
              <a:tabLst/>
              <a:defRPr/>
            </a:pPr>
            <a:r>
              <a:rPr kumimoji="0" lang="tr-TR" altLang="tr-TR" sz="2300" b="0" i="0" u="none" strike="noStrike" kern="0" cap="none" spc="0" normalizeH="0" baseline="0" noProof="0" dirty="0" err="1">
                <a:ln>
                  <a:noFill/>
                </a:ln>
                <a:solidFill>
                  <a:srgbClr val="404040"/>
                </a:solidFill>
                <a:effectLst/>
                <a:uLnTx/>
                <a:uFillTx/>
                <a:latin typeface="Calibri" panose="020F0502020204030204"/>
                <a:ea typeface="+mn-ea"/>
                <a:cs typeface="+mn-cs"/>
              </a:rPr>
              <a:t>Non-İnvaziv</a:t>
            </a:r>
            <a:r>
              <a:rPr kumimoji="0" lang="tr-TR" altLang="tr-TR" sz="2300" b="0" i="0" u="none" strike="noStrike" kern="0" cap="none" spc="0" normalizeH="0" baseline="0" noProof="0" dirty="0">
                <a:ln>
                  <a:noFill/>
                </a:ln>
                <a:solidFill>
                  <a:srgbClr val="404040"/>
                </a:solidFill>
                <a:effectLst/>
                <a:uLnTx/>
                <a:uFillTx/>
                <a:latin typeface="Calibri" panose="020F0502020204030204"/>
                <a:ea typeface="+mn-ea"/>
                <a:cs typeface="+mn-cs"/>
              </a:rPr>
              <a:t> Mekanik Ventilasyon </a:t>
            </a:r>
            <a:endParaRPr lang="en-US" altLang="tr-TR" sz="2300" kern="0" dirty="0">
              <a:solidFill>
                <a:srgbClr val="404040"/>
              </a:solidFill>
              <a:latin typeface="Calibri" panose="020F0502020204030204"/>
            </a:endParaRPr>
          </a:p>
          <a:p>
            <a:pPr marL="342900" marR="0" lvl="0" indent="-342900" defTabSz="914400" rtl="0" eaLnBrk="1" fontAlgn="base" latinLnBrk="0" hangingPunct="1">
              <a:lnSpc>
                <a:spcPct val="100000"/>
              </a:lnSpc>
              <a:spcBef>
                <a:spcPct val="20000"/>
              </a:spcBef>
              <a:spcAft>
                <a:spcPct val="0"/>
              </a:spcAft>
              <a:buClrTx/>
              <a:buSzTx/>
              <a:buFontTx/>
              <a:buChar char="•"/>
              <a:tabLst/>
              <a:defRPr/>
            </a:pPr>
            <a:r>
              <a:rPr kumimoji="0" lang="tr-TR" altLang="tr-TR" sz="2300" b="0" i="0" u="none" strike="noStrike" kern="0" cap="none" spc="0" normalizeH="0" baseline="0" noProof="0" dirty="0">
                <a:ln>
                  <a:noFill/>
                </a:ln>
                <a:solidFill>
                  <a:srgbClr val="404040"/>
                </a:solidFill>
                <a:effectLst/>
                <a:uLnTx/>
                <a:uFillTx/>
                <a:latin typeface="Calibri" panose="020F0502020204030204"/>
                <a:ea typeface="+mn-ea"/>
                <a:cs typeface="+mn-cs"/>
              </a:rPr>
              <a:t>Amfizemin Cerrahi ve Bronkoskopik Tedavileri</a:t>
            </a:r>
          </a:p>
          <a:p>
            <a:pPr marL="720000" marR="0" lvl="0" indent="-342900" defTabSz="914400" rtl="0" eaLnBrk="1" fontAlgn="base" latinLnBrk="0" hangingPunct="1">
              <a:lnSpc>
                <a:spcPct val="100000"/>
              </a:lnSpc>
              <a:spcBef>
                <a:spcPct val="20000"/>
              </a:spcBef>
              <a:spcAft>
                <a:spcPct val="0"/>
              </a:spcAft>
              <a:buClrTx/>
              <a:buSzTx/>
              <a:buFontTx/>
              <a:buChar char="-"/>
              <a:tabLst/>
              <a:defRPr/>
            </a:pPr>
            <a:r>
              <a:rPr kumimoji="0" lang="tr-TR" altLang="tr-TR" sz="2000" b="0" i="0" u="none" strike="noStrike" kern="0" cap="none" spc="0" normalizeH="0" baseline="0" noProof="0" dirty="0">
                <a:ln>
                  <a:noFill/>
                </a:ln>
                <a:solidFill>
                  <a:srgbClr val="404040"/>
                </a:solidFill>
                <a:effectLst/>
                <a:uLnTx/>
                <a:uFillTx/>
                <a:latin typeface="Calibri" panose="020F0502020204030204"/>
                <a:ea typeface="+mn-ea"/>
                <a:cs typeface="+mn-cs"/>
              </a:rPr>
              <a:t>Akciğer Volüm Azaltıcı Cerrahi </a:t>
            </a:r>
            <a:endParaRPr lang="en-US" altLang="tr-TR" sz="2000" kern="0" dirty="0">
              <a:solidFill>
                <a:srgbClr val="404040"/>
              </a:solidFill>
              <a:latin typeface="Calibri" panose="020F0502020204030204"/>
            </a:endParaRPr>
          </a:p>
          <a:p>
            <a:pPr marL="720000" marR="0" lvl="0" indent="-342900" defTabSz="914400" rtl="0" eaLnBrk="1" fontAlgn="base" latinLnBrk="0" hangingPunct="1">
              <a:lnSpc>
                <a:spcPct val="100000"/>
              </a:lnSpc>
              <a:spcBef>
                <a:spcPct val="20000"/>
              </a:spcBef>
              <a:spcAft>
                <a:spcPct val="0"/>
              </a:spcAft>
              <a:buClrTx/>
              <a:buSzTx/>
              <a:buFontTx/>
              <a:buChar char="-"/>
              <a:tabLst/>
              <a:defRPr/>
            </a:pPr>
            <a:r>
              <a:rPr kumimoji="0" lang="tr-TR" altLang="tr-TR" sz="2000" b="0" i="0" u="none" strike="noStrike" kern="0" cap="none" spc="0" normalizeH="0" baseline="0" noProof="0" dirty="0">
                <a:ln>
                  <a:noFill/>
                </a:ln>
                <a:solidFill>
                  <a:srgbClr val="404040"/>
                </a:solidFill>
                <a:effectLst/>
                <a:uLnTx/>
                <a:uFillTx/>
                <a:latin typeface="Calibri" panose="020F0502020204030204"/>
                <a:ea typeface="+mn-ea"/>
                <a:cs typeface="+mn-cs"/>
              </a:rPr>
              <a:t>Büllektomi</a:t>
            </a:r>
          </a:p>
          <a:p>
            <a:pPr marL="720000" marR="0" lvl="0" indent="-342900" defTabSz="914400" rtl="0" eaLnBrk="1" fontAlgn="base" latinLnBrk="0" hangingPunct="1">
              <a:lnSpc>
                <a:spcPct val="100000"/>
              </a:lnSpc>
              <a:spcBef>
                <a:spcPct val="20000"/>
              </a:spcBef>
              <a:spcAft>
                <a:spcPct val="0"/>
              </a:spcAft>
              <a:buClrTx/>
              <a:buSzTx/>
              <a:buFontTx/>
              <a:buChar char="-"/>
              <a:tabLst/>
              <a:defRPr/>
            </a:pPr>
            <a:r>
              <a:rPr kumimoji="0" lang="tr-TR" altLang="tr-TR" sz="2000" b="0" i="0" u="none" strike="noStrike" kern="0" cap="none" spc="0" normalizeH="0" baseline="0" noProof="0" dirty="0">
                <a:ln>
                  <a:noFill/>
                </a:ln>
                <a:solidFill>
                  <a:srgbClr val="404040"/>
                </a:solidFill>
                <a:effectLst/>
                <a:uLnTx/>
                <a:uFillTx/>
                <a:latin typeface="Calibri" panose="020F0502020204030204"/>
                <a:ea typeface="+mn-ea"/>
                <a:cs typeface="+mn-cs"/>
              </a:rPr>
              <a:t>Akciğer Nakli</a:t>
            </a:r>
          </a:p>
          <a:p>
            <a:pPr marL="720000" marR="0" lvl="0" indent="-342900" defTabSz="914400" rtl="0" eaLnBrk="1" fontAlgn="base" latinLnBrk="0" hangingPunct="1">
              <a:lnSpc>
                <a:spcPct val="100000"/>
              </a:lnSpc>
              <a:spcBef>
                <a:spcPct val="20000"/>
              </a:spcBef>
              <a:spcAft>
                <a:spcPct val="0"/>
              </a:spcAft>
              <a:buClrTx/>
              <a:buSzTx/>
              <a:buFontTx/>
              <a:buChar char="-"/>
              <a:tabLst/>
              <a:defRPr/>
            </a:pPr>
            <a:r>
              <a:rPr kumimoji="0" lang="tr-TR" altLang="tr-TR" sz="2000" b="0" i="0" u="none" strike="noStrike" kern="0" cap="none" spc="0" normalizeH="0" baseline="0" noProof="0" dirty="0">
                <a:ln>
                  <a:noFill/>
                </a:ln>
                <a:solidFill>
                  <a:srgbClr val="404040"/>
                </a:solidFill>
                <a:effectLst/>
                <a:uLnTx/>
                <a:uFillTx/>
                <a:latin typeface="Calibri" panose="020F0502020204030204"/>
                <a:ea typeface="+mn-ea"/>
                <a:cs typeface="+mn-cs"/>
              </a:rPr>
              <a:t>Bronkoskopik Volüm Azaltıcı Cerrahi Yaklaşımları</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en-GB" altLang="tr-TR" sz="1000" b="0" i="0" u="none" strike="noStrike" kern="0" cap="none" spc="0" normalizeH="0" baseline="0" noProof="0" dirty="0">
              <a:ln>
                <a:noFill/>
              </a:ln>
              <a:solidFill>
                <a:srgbClr val="404040"/>
              </a:solidFill>
              <a:effectLst/>
              <a:uLnTx/>
              <a:uFillTx/>
              <a:latin typeface="Calibri" panose="020F0502020204030204"/>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GB" altLang="tr-TR" sz="2400" b="0" i="0" u="none" strike="noStrike" kern="0" cap="none" spc="0" normalizeH="0" baseline="0" noProof="0" dirty="0">
                <a:ln>
                  <a:noFill/>
                </a:ln>
                <a:solidFill>
                  <a:srgbClr val="404040"/>
                </a:solidFill>
                <a:effectLst/>
                <a:uLnTx/>
                <a:uFillTx/>
                <a:latin typeface="Calibri" panose="020F0502020204030204"/>
                <a:ea typeface="+mn-ea"/>
                <a:cs typeface="+mn-cs"/>
              </a:rPr>
              <a:t>	</a:t>
            </a:r>
            <a:endParaRPr kumimoji="0" lang="tr-TR" sz="2400" u="none" strike="noStrike" kern="1200" cap="none" spc="0" normalizeH="0" baseline="0" noProof="0" dirty="0">
              <a:ln>
                <a:noFill/>
              </a:ln>
              <a:solidFill>
                <a:srgbClr val="404040"/>
              </a:solidFill>
              <a:effectLst/>
              <a:uLnTx/>
              <a:uFillTx/>
              <a:latin typeface="Calibri" panose="020F0502020204030204"/>
              <a:ea typeface="+mn-ea"/>
              <a:cs typeface="+mn-cs"/>
            </a:endParaRPr>
          </a:p>
        </p:txBody>
      </p:sp>
      <p:sp>
        <p:nvSpPr>
          <p:cNvPr id="3" name="Dikdörtgen 2">
            <a:extLst>
              <a:ext uri="{FF2B5EF4-FFF2-40B4-BE49-F238E27FC236}">
                <a16:creationId xmlns:a16="http://schemas.microsoft.com/office/drawing/2014/main" id="{9A674231-B60D-48E0-8682-B25E40739994}"/>
              </a:ext>
            </a:extLst>
          </p:cNvPr>
          <p:cNvSpPr/>
          <p:nvPr/>
        </p:nvSpPr>
        <p:spPr>
          <a:xfrm>
            <a:off x="711556" y="610386"/>
            <a:ext cx="9146369" cy="954107"/>
          </a:xfrm>
          <a:prstGeom prst="rect">
            <a:avLst/>
          </a:prstGeom>
        </p:spPr>
        <p:txBody>
          <a:bodyPr wrap="square">
            <a:spAutoFit/>
          </a:bodyPr>
          <a:lstStyle/>
          <a:p>
            <a:pPr defTabSz="914400">
              <a:defRPr/>
            </a:pPr>
            <a:r>
              <a:rPr lang="tr-TR" sz="2800" b="1" dirty="0" err="1" smtClean="0"/>
              <a:t>KOAH’ta</a:t>
            </a:r>
            <a:r>
              <a:rPr lang="tr-TR" sz="2800" b="1" dirty="0" smtClean="0"/>
              <a:t> </a:t>
            </a:r>
            <a:r>
              <a:rPr lang="en-US" sz="2800" b="1" dirty="0"/>
              <a:t>Non-</a:t>
            </a:r>
            <a:r>
              <a:rPr lang="en-US" sz="2800" b="1" dirty="0" err="1"/>
              <a:t>Farmakolojik</a:t>
            </a:r>
            <a:r>
              <a:rPr lang="en-US" sz="2800" b="1" dirty="0"/>
              <a:t> </a:t>
            </a:r>
            <a:r>
              <a:rPr lang="en-US" sz="2800" b="1" dirty="0" err="1"/>
              <a:t>Tedavi</a:t>
            </a:r>
            <a:endParaRPr lang="en-US" sz="2800" b="1" dirty="0"/>
          </a:p>
          <a:p>
            <a:pPr lvl="0" defTabSz="914400">
              <a:defRPr/>
            </a:pPr>
            <a:endPar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16581FC-3AC1-4FD3-8942-597042FB2633}"/>
              </a:ext>
            </a:extLst>
          </p:cNvPr>
          <p:cNvSpPr txBox="1"/>
          <p:nvPr/>
        </p:nvSpPr>
        <p:spPr>
          <a:xfrm>
            <a:off x="5442337" y="1889705"/>
            <a:ext cx="5692026" cy="2529923"/>
          </a:xfrm>
          <a:prstGeom prst="rect">
            <a:avLst/>
          </a:prstGeom>
          <a:noFill/>
        </p:spPr>
        <p:txBody>
          <a:bodyPr wrap="square" rtlCol="0">
            <a:spAutoFit/>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en-GB" altLang="tr-TR" sz="1000" b="0" i="0" u="none" strike="noStrike" kern="0" cap="none" spc="0" normalizeH="0" baseline="0" noProof="0" dirty="0">
              <a:ln>
                <a:noFill/>
              </a:ln>
              <a:solidFill>
                <a:srgbClr val="404040"/>
              </a:solidFill>
              <a:effectLst/>
              <a:uLnTx/>
              <a:uFillTx/>
              <a:latin typeface="Calibri" panose="020F0502020204030204"/>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GB" altLang="tr-TR" sz="2400" b="0" i="0" u="none" strike="noStrike" kern="0" cap="none" spc="0" normalizeH="0" baseline="0" noProof="0" dirty="0">
                <a:ln>
                  <a:noFill/>
                </a:ln>
                <a:solidFill>
                  <a:srgbClr val="404040"/>
                </a:solidFill>
                <a:effectLst/>
                <a:uLnTx/>
                <a:uFillTx/>
                <a:latin typeface="Calibri" panose="020F0502020204030204"/>
                <a:ea typeface="+mn-ea"/>
                <a:cs typeface="+mn-cs"/>
              </a:rPr>
              <a:t>	</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Bu </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tedavilerin</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 </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endikasyonlarının</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 </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belirlenmesi</a:t>
            </a:r>
            <a:r>
              <a:rPr kumimoji="0" lang="en-US" altLang="tr-TR" sz="2300" u="none" strike="noStrike" kern="0" cap="none" spc="0" normalizeH="0" baseline="0" noProof="0" dirty="0">
                <a:ln>
                  <a:noFill/>
                </a:ln>
                <a:solidFill>
                  <a:srgbClr val="404040"/>
                </a:solidFill>
                <a:effectLst/>
                <a:uLnTx/>
                <a:uFillTx/>
                <a:latin typeface="Calibri" panose="020F0502020204030204"/>
                <a:ea typeface="+mn-ea"/>
                <a:cs typeface="+mn-cs"/>
              </a:rPr>
              <a:t>/</a:t>
            </a:r>
            <a:r>
              <a:rPr lang="tr-TR" altLang="tr-TR" sz="2300" kern="0" dirty="0">
                <a:solidFill>
                  <a:srgbClr val="404040"/>
                </a:solidFill>
                <a:latin typeface="Calibri" panose="020F0502020204030204"/>
              </a:rPr>
              <a:t>u</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ygulanması</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 II.-III. </a:t>
            </a:r>
            <a:r>
              <a:rPr lang="tr-TR" altLang="tr-TR" sz="2300" kern="0" dirty="0" err="1">
                <a:solidFill>
                  <a:srgbClr val="404040"/>
                </a:solidFill>
                <a:latin typeface="Calibri" panose="020F0502020204030204"/>
              </a:rPr>
              <a:t>b</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asamak</a:t>
            </a:r>
            <a:r>
              <a:rPr kumimoji="0" lang="tr-TR" altLang="tr-TR" sz="2300" u="none" strike="noStrike" kern="0" cap="none" spc="0" normalizeH="0" baseline="0" noProof="0" dirty="0">
                <a:ln>
                  <a:noFill/>
                </a:ln>
                <a:solidFill>
                  <a:srgbClr val="404040"/>
                </a:solidFill>
                <a:effectLst/>
                <a:uLnTx/>
                <a:uFillTx/>
                <a:latin typeface="Calibri" panose="020F0502020204030204"/>
                <a:ea typeface="+mn-ea"/>
                <a:cs typeface="+mn-cs"/>
              </a:rPr>
              <a:t>ta çalışan h</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ekimlere</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 </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aittir</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Birinci</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 </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basamak</a:t>
            </a:r>
            <a:r>
              <a:rPr kumimoji="0" lang="tr-TR" altLang="tr-TR" sz="2300" u="none" strike="noStrike" kern="0" cap="none" spc="0" normalizeH="0" baseline="0" noProof="0" dirty="0">
                <a:ln>
                  <a:noFill/>
                </a:ln>
                <a:solidFill>
                  <a:srgbClr val="404040"/>
                </a:solidFill>
                <a:effectLst/>
                <a:uLnTx/>
                <a:uFillTx/>
                <a:latin typeface="Calibri" panose="020F0502020204030204"/>
                <a:ea typeface="+mn-ea"/>
                <a:cs typeface="+mn-cs"/>
              </a:rPr>
              <a:t>ta çalışan</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 </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hekimler</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 </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uygun</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 </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koşullarda</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 </a:t>
            </a:r>
            <a:r>
              <a:rPr kumimoji="0" lang="tr-TR" altLang="tr-TR" sz="2300" u="none" strike="noStrike" kern="0" cap="none" spc="0" normalizeH="0" baseline="0" noProof="0" dirty="0">
                <a:ln>
                  <a:noFill/>
                </a:ln>
                <a:solidFill>
                  <a:srgbClr val="404040"/>
                </a:solidFill>
                <a:effectLst/>
                <a:uLnTx/>
                <a:uFillTx/>
                <a:latin typeface="Calibri" panose="020F0502020204030204"/>
                <a:ea typeface="+mn-ea"/>
                <a:cs typeface="+mn-cs"/>
              </a:rPr>
              <a:t>bu </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olguların</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 </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yıllık</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 </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takiplerinde</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 </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uzman</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 </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hekimlerle</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 </a:t>
            </a:r>
            <a:r>
              <a:rPr kumimoji="0" lang="tr-TR" altLang="tr-TR" sz="2300" u="none" strike="noStrike" kern="0" cap="none" spc="0" normalizeH="0" baseline="0" noProof="0" dirty="0">
                <a:ln>
                  <a:noFill/>
                </a:ln>
                <a:solidFill>
                  <a:srgbClr val="404040"/>
                </a:solidFill>
                <a:effectLst/>
                <a:uLnTx/>
                <a:uFillTx/>
                <a:latin typeface="Calibri" panose="020F0502020204030204"/>
                <a:ea typeface="+mn-ea"/>
                <a:cs typeface="+mn-cs"/>
              </a:rPr>
              <a:t>işbirliği </a:t>
            </a:r>
            <a:r>
              <a:rPr kumimoji="0" lang="en-GB" altLang="tr-TR" sz="2300" u="none" strike="noStrike" kern="0" cap="none" spc="0" normalizeH="0" baseline="0" noProof="0" dirty="0" err="1">
                <a:ln>
                  <a:noFill/>
                </a:ln>
                <a:solidFill>
                  <a:srgbClr val="404040"/>
                </a:solidFill>
                <a:effectLst/>
                <a:uLnTx/>
                <a:uFillTx/>
                <a:latin typeface="Calibri" panose="020F0502020204030204"/>
                <a:ea typeface="+mn-ea"/>
                <a:cs typeface="+mn-cs"/>
              </a:rPr>
              <a:t>i</a:t>
            </a:r>
            <a:r>
              <a:rPr kumimoji="0" lang="tr-TR" altLang="tr-TR" sz="2300" u="none" strike="noStrike" kern="0" cap="none" spc="0" normalizeH="0" baseline="0" noProof="0" dirty="0">
                <a:ln>
                  <a:noFill/>
                </a:ln>
                <a:solidFill>
                  <a:srgbClr val="404040"/>
                </a:solidFill>
                <a:effectLst/>
                <a:uLnTx/>
                <a:uFillTx/>
                <a:latin typeface="Calibri" panose="020F0502020204030204"/>
                <a:ea typeface="+mn-ea"/>
                <a:cs typeface="+mn-cs"/>
              </a:rPr>
              <a:t>çinde çalışırlar</a:t>
            </a:r>
            <a:r>
              <a:rPr kumimoji="0" lang="en-GB" altLang="tr-TR" sz="2300" u="none" strike="noStrike" kern="0" cap="none" spc="0" normalizeH="0" baseline="0" noProof="0" dirty="0">
                <a:ln>
                  <a:noFill/>
                </a:ln>
                <a:solidFill>
                  <a:srgbClr val="404040"/>
                </a:solidFill>
                <a:effectLst/>
                <a:uLnTx/>
                <a:uFillTx/>
                <a:latin typeface="Calibri" panose="020F0502020204030204"/>
                <a:ea typeface="+mn-ea"/>
                <a:cs typeface="+mn-cs"/>
              </a:rPr>
              <a:t>.</a:t>
            </a:r>
            <a:endParaRPr kumimoji="0" lang="tr-TR" sz="2300" u="none" strike="noStrike" kern="1200" cap="none" spc="0" normalizeH="0" baseline="0" noProof="0" dirty="0">
              <a:ln>
                <a:noFill/>
              </a:ln>
              <a:solidFill>
                <a:srgbClr val="404040"/>
              </a:solidFill>
              <a:effectLst/>
              <a:uLnTx/>
              <a:uFillTx/>
              <a:latin typeface="Calibri" panose="020F0502020204030204"/>
              <a:ea typeface="+mn-ea"/>
              <a:cs typeface="+mn-cs"/>
            </a:endParaRPr>
          </a:p>
        </p:txBody>
      </p:sp>
      <p:sp>
        <p:nvSpPr>
          <p:cNvPr id="9" name="Right Brace 8">
            <a:extLst>
              <a:ext uri="{FF2B5EF4-FFF2-40B4-BE49-F238E27FC236}">
                <a16:creationId xmlns:a16="http://schemas.microsoft.com/office/drawing/2014/main" id="{0C7EA20F-973A-4A9A-A522-02AA23EE78B8}"/>
              </a:ext>
            </a:extLst>
          </p:cNvPr>
          <p:cNvSpPr/>
          <p:nvPr/>
        </p:nvSpPr>
        <p:spPr>
          <a:xfrm>
            <a:off x="5240205" y="1352596"/>
            <a:ext cx="413249" cy="3999050"/>
          </a:xfrm>
          <a:prstGeom prst="rightBrace">
            <a:avLst/>
          </a:prstGeom>
          <a:no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tr-TR">
              <a:solidFill>
                <a:schemeClr val="tx1">
                  <a:lumMod val="95000"/>
                  <a:lumOff val="5000"/>
                </a:schemeClr>
              </a:solidFill>
            </a:endParaRPr>
          </a:p>
        </p:txBody>
      </p:sp>
    </p:spTree>
    <p:extLst>
      <p:ext uri="{BB962C8B-B14F-4D97-AF65-F5344CB8AC3E}">
        <p14:creationId xmlns:p14="http://schemas.microsoft.com/office/powerpoint/2010/main" val="28763320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Unvan 1"/>
          <p:cNvSpPr>
            <a:spLocks noGrp="1"/>
          </p:cNvSpPr>
          <p:nvPr>
            <p:ph type="title"/>
          </p:nvPr>
        </p:nvSpPr>
        <p:spPr/>
        <p:txBody>
          <a:bodyPr/>
          <a:lstStyle/>
          <a:p>
            <a:r>
              <a:rPr lang="tr-TR" dirty="0" smtClean="0"/>
              <a:t>SEVK KRİTERLERİ</a:t>
            </a:r>
            <a:endParaRPr lang="tr-TR" dirty="0"/>
          </a:p>
        </p:txBody>
      </p:sp>
      <p:sp>
        <p:nvSpPr>
          <p:cNvPr id="1048702" name="İçerik Yer Tutucusu 2"/>
          <p:cNvSpPr>
            <a:spLocks noGrp="1"/>
          </p:cNvSpPr>
          <p:nvPr>
            <p:ph idx="1"/>
          </p:nvPr>
        </p:nvSpPr>
        <p:spPr>
          <a:xfrm>
            <a:off x="546651" y="1282148"/>
            <a:ext cx="11310731" cy="5575852"/>
          </a:xfrm>
        </p:spPr>
        <p:txBody>
          <a:bodyPr>
            <a:noAutofit/>
          </a:bodyPr>
          <a:lstStyle/>
          <a:p>
            <a:pPr marL="0" indent="0">
              <a:buNone/>
            </a:pPr>
            <a:r>
              <a:rPr lang="tr-TR" sz="1600" dirty="0" smtClean="0"/>
              <a:t>Aşağıda </a:t>
            </a:r>
            <a:r>
              <a:rPr lang="tr-TR" sz="1600" dirty="0"/>
              <a:t>belirtilen durumlarda hasta II. veya III. basamak sağlık kuruluşlarına sevk edilmelidir. </a:t>
            </a:r>
            <a:endParaRPr lang="tr-TR" sz="1600" dirty="0" smtClean="0"/>
          </a:p>
          <a:p>
            <a:pPr marL="0" indent="0">
              <a:buNone/>
            </a:pPr>
            <a:r>
              <a:rPr lang="tr-TR" sz="1600" dirty="0" smtClean="0"/>
              <a:t>• </a:t>
            </a:r>
            <a:r>
              <a:rPr lang="tr-TR" sz="1600" dirty="0"/>
              <a:t>Hafif KOAH olgularının tedavisi planlanabilir. I. basamakta çalışan hekim kısa etkili beta 2 </a:t>
            </a:r>
            <a:r>
              <a:rPr lang="tr-TR" sz="1600" dirty="0" err="1"/>
              <a:t>agonist</a:t>
            </a:r>
            <a:r>
              <a:rPr lang="tr-TR" sz="1600" dirty="0"/>
              <a:t> </a:t>
            </a:r>
            <a:r>
              <a:rPr lang="tr-TR" sz="1600" dirty="0" err="1"/>
              <a:t>reçeteleme</a:t>
            </a:r>
            <a:r>
              <a:rPr lang="tr-TR" sz="1600" dirty="0"/>
              <a:t> yetkisine sahiptir ve olguları takip edebilir. İleri tetkik ve araştırma için hafif olgular iki yılda bir kez II. basamağa sevk edilmelidir. </a:t>
            </a:r>
            <a:endParaRPr lang="tr-TR" sz="1600" dirty="0" smtClean="0"/>
          </a:p>
          <a:p>
            <a:pPr marL="0" indent="0">
              <a:buNone/>
            </a:pPr>
            <a:r>
              <a:rPr lang="tr-TR" sz="1600" dirty="0" smtClean="0"/>
              <a:t>• </a:t>
            </a:r>
            <a:r>
              <a:rPr lang="tr-TR" sz="1600" dirty="0"/>
              <a:t>Orta ve ağır KOAH tanısı konan hastalar; tanının teyit edilmesi (konfirmasyonu) ve tedavinin planlanması için orta KOAH hastaları yılda bir kez, ağır KOAH hastaları yılda iki kez II./III. basamağa sevk edilmelidir. II. basamakta orta-ağır KOAH tanısı almış hastaların rutin takipleri I. basamakta rehberde belirlenmiş biçimde </a:t>
            </a:r>
            <a:r>
              <a:rPr lang="tr-TR" sz="1600" dirty="0" smtClean="0"/>
              <a:t>yapılmalıdır</a:t>
            </a:r>
          </a:p>
          <a:p>
            <a:pPr marL="0" indent="0">
              <a:buNone/>
            </a:pPr>
            <a:r>
              <a:rPr lang="tr-TR" sz="1600" dirty="0" smtClean="0"/>
              <a:t>• </a:t>
            </a:r>
            <a:r>
              <a:rPr lang="tr-TR" sz="1600" dirty="0"/>
              <a:t>Çok ağır KOAH tanısı konan hastalar, III. basamağa ya da coğrafi durum dikkate alınarak en yakın II. basamağa sevk edilmelidir. </a:t>
            </a:r>
            <a:endParaRPr lang="tr-TR" sz="1600" dirty="0" smtClean="0"/>
          </a:p>
          <a:p>
            <a:pPr marL="0" indent="0">
              <a:buNone/>
            </a:pPr>
            <a:r>
              <a:rPr lang="tr-TR" sz="1600" dirty="0" smtClean="0"/>
              <a:t>• </a:t>
            </a:r>
            <a:r>
              <a:rPr lang="tr-TR" sz="1600" dirty="0"/>
              <a:t>Orta ve üzeri evrelerdeki KOAH hastalarında KOAH rehberine göre hastanede tedavi gerektirecek bir alevlenme gelişmesi durumunda hasta II. basamağa sevk edilmelidir. </a:t>
            </a:r>
            <a:endParaRPr lang="tr-TR" sz="1600" dirty="0" smtClean="0"/>
          </a:p>
          <a:p>
            <a:pPr marL="0" indent="0">
              <a:buNone/>
            </a:pPr>
            <a:r>
              <a:rPr lang="tr-TR" sz="1600" dirty="0" smtClean="0"/>
              <a:t>• </a:t>
            </a:r>
            <a:r>
              <a:rPr lang="tr-TR" sz="1600" dirty="0"/>
              <a:t>KOAH tanısında şüphe varsa hasta II. basamağa sevk edilmelidir. </a:t>
            </a:r>
            <a:endParaRPr lang="tr-TR" sz="1600" dirty="0" smtClean="0"/>
          </a:p>
          <a:p>
            <a:pPr marL="0" indent="0">
              <a:buNone/>
            </a:pPr>
            <a:r>
              <a:rPr lang="tr-TR" sz="1600" dirty="0" smtClean="0"/>
              <a:t>• </a:t>
            </a:r>
            <a:r>
              <a:rPr lang="tr-TR" sz="1600" dirty="0" err="1"/>
              <a:t>Hemoptizisi</a:t>
            </a:r>
            <a:r>
              <a:rPr lang="tr-TR" sz="1600" dirty="0"/>
              <a:t> olan hastada </a:t>
            </a:r>
            <a:r>
              <a:rPr lang="tr-TR" sz="1600" dirty="0" err="1"/>
              <a:t>malignitenin</a:t>
            </a:r>
            <a:r>
              <a:rPr lang="tr-TR" sz="1600" dirty="0"/>
              <a:t> ekarte edilmesi için sevk edilmelidir</a:t>
            </a:r>
            <a:r>
              <a:rPr lang="tr-TR" sz="1600" dirty="0" smtClean="0"/>
              <a:t>.</a:t>
            </a:r>
          </a:p>
          <a:p>
            <a:pPr marL="0" indent="0">
              <a:buNone/>
            </a:pPr>
            <a:r>
              <a:rPr lang="tr-TR" sz="1600" dirty="0" smtClean="0"/>
              <a:t> </a:t>
            </a:r>
            <a:r>
              <a:rPr lang="tr-TR" sz="1600" dirty="0"/>
              <a:t>• Sık alt solunum yolu enfeksiyonu geçiren hastada eşlik edebilecek </a:t>
            </a:r>
            <a:r>
              <a:rPr lang="tr-TR" sz="1600" dirty="0" err="1"/>
              <a:t>bronşiektazinin</a:t>
            </a:r>
            <a:r>
              <a:rPr lang="tr-TR" sz="1600" dirty="0"/>
              <a:t> ayırıcı tanısının yapılabilmesi için sevk edilmelidir. </a:t>
            </a:r>
            <a:endParaRPr lang="tr-TR" sz="1600" dirty="0" smtClean="0"/>
          </a:p>
          <a:p>
            <a:pPr marL="0" indent="0">
              <a:buNone/>
            </a:pPr>
            <a:r>
              <a:rPr lang="tr-TR" sz="1600" dirty="0" smtClean="0"/>
              <a:t>• </a:t>
            </a:r>
            <a:r>
              <a:rPr lang="tr-TR" sz="1600" dirty="0"/>
              <a:t>KOAH semptomları kırk yaş altında başladıysa (Alfa-1 </a:t>
            </a:r>
            <a:r>
              <a:rPr lang="tr-TR" sz="1600" dirty="0" err="1"/>
              <a:t>antitripsin</a:t>
            </a:r>
            <a:r>
              <a:rPr lang="tr-TR" sz="1600" dirty="0"/>
              <a:t> eksikliği) hasta II. basamağa sevk edilmelidir</a:t>
            </a:r>
            <a:r>
              <a:rPr lang="tr-TR" sz="1600" dirty="0" smtClean="0"/>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1A4F2EBE-7BAF-436D-AFC3-BA30E7A9F760}"/>
              </a:ext>
            </a:extLst>
          </p:cNvPr>
          <p:cNvSpPr txBox="1"/>
          <p:nvPr/>
        </p:nvSpPr>
        <p:spPr>
          <a:xfrm>
            <a:off x="3710608" y="1816402"/>
            <a:ext cx="10841912" cy="3970318"/>
          </a:xfrm>
          <a:prstGeom prst="rect">
            <a:avLst/>
          </a:prstGeom>
          <a:noFill/>
        </p:spPr>
        <p:txBody>
          <a:bodyPr wrap="square" rtlCol="0">
            <a:spAutoFit/>
          </a:bodyPr>
          <a:lstStyle/>
          <a:p>
            <a:pPr marL="0" marR="0" lvl="0" indent="0" algn="l" defTabSz="355600" rtl="0" eaLnBrk="1" fontAlgn="auto" latinLnBrk="0" hangingPunct="1">
              <a:lnSpc>
                <a:spcPct val="150000"/>
              </a:lnSpc>
              <a:spcBef>
                <a:spcPts val="0"/>
              </a:spcBef>
              <a:spcAft>
                <a:spcPts val="0"/>
              </a:spcAft>
              <a:buClr>
                <a:srgbClr val="C00000"/>
              </a:buClr>
              <a:buSzTx/>
              <a:buFontTx/>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355600" rtl="0" eaLnBrk="1" fontAlgn="auto" latinLnBrk="0" hangingPunct="1">
              <a:lnSpc>
                <a:spcPct val="150000"/>
              </a:lnSpc>
              <a:spcBef>
                <a:spcPts val="0"/>
              </a:spcBef>
              <a:spcAft>
                <a:spcPts val="0"/>
              </a:spcAft>
              <a:buClr>
                <a:srgbClr val="C00000"/>
              </a:buClr>
              <a:buSzTx/>
              <a:buFontTx/>
              <a:buNone/>
              <a:tabLst/>
              <a:defRPr/>
            </a:pPr>
            <a:endParaRPr lang="en-US" sz="2400" dirty="0">
              <a:solidFill>
                <a:prstClr val="black">
                  <a:lumMod val="75000"/>
                  <a:lumOff val="25000"/>
                </a:prstClr>
              </a:solidFill>
              <a:latin typeface="Calibri" panose="020F0502020204030204"/>
            </a:endParaRPr>
          </a:p>
          <a:p>
            <a:pPr marL="0" marR="0" lvl="0" indent="0" algn="l" defTabSz="355600" rtl="0" eaLnBrk="1" fontAlgn="auto" latinLnBrk="0" hangingPunct="1">
              <a:lnSpc>
                <a:spcPct val="150000"/>
              </a:lnSpc>
              <a:spcBef>
                <a:spcPts val="0"/>
              </a:spcBef>
              <a:spcAft>
                <a:spcPts val="0"/>
              </a:spcAft>
              <a:buClr>
                <a:srgbClr val="C00000"/>
              </a:buClr>
              <a:buSzTx/>
              <a:buFontTx/>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355600" rtl="0" eaLnBrk="1" fontAlgn="auto" latinLnBrk="0" hangingPunct="1">
              <a:lnSpc>
                <a:spcPct val="150000"/>
              </a:lnSpc>
              <a:spcBef>
                <a:spcPts val="0"/>
              </a:spcBef>
              <a:spcAft>
                <a:spcPts val="0"/>
              </a:spcAft>
              <a:buClr>
                <a:srgbClr val="C00000"/>
              </a:buClr>
              <a:buSzTx/>
              <a:buFontTx/>
              <a:buNone/>
              <a:tabLst/>
              <a:defRPr/>
            </a:pPr>
            <a:endParaRPr lang="en-US" sz="2400" dirty="0">
              <a:solidFill>
                <a:prstClr val="black">
                  <a:lumMod val="75000"/>
                  <a:lumOff val="25000"/>
                </a:prstClr>
              </a:solidFill>
              <a:latin typeface="Calibri" panose="020F0502020204030204"/>
            </a:endParaRPr>
          </a:p>
          <a:p>
            <a:pPr marL="0" marR="0" lvl="0" indent="0" algn="l" defTabSz="355600" rtl="0" eaLnBrk="1" fontAlgn="auto" latinLnBrk="0" hangingPunct="1">
              <a:lnSpc>
                <a:spcPct val="150000"/>
              </a:lnSpc>
              <a:spcBef>
                <a:spcPts val="0"/>
              </a:spcBef>
              <a:spcAft>
                <a:spcPts val="0"/>
              </a:spcAft>
              <a:buClr>
                <a:srgbClr val="C00000"/>
              </a:buClr>
              <a:buSzTx/>
              <a:buFontTx/>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355600" rtl="0" eaLnBrk="1" fontAlgn="auto" latinLnBrk="0" hangingPunct="1">
              <a:lnSpc>
                <a:spcPct val="150000"/>
              </a:lnSpc>
              <a:spcBef>
                <a:spcPts val="0"/>
              </a:spcBef>
              <a:spcAft>
                <a:spcPts val="0"/>
              </a:spcAft>
              <a:buClr>
                <a:srgbClr val="C00000"/>
              </a:buClr>
              <a:buSzTx/>
              <a:buFontTx/>
              <a:buNone/>
              <a:tabLst/>
              <a:defRPr/>
            </a:pPr>
            <a:r>
              <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a:p>
            <a:pPr marL="0" marR="0" lvl="0" indent="0" algn="l" defTabSz="355600" rtl="0" eaLnBrk="1" fontAlgn="auto" latinLnBrk="0" hangingPunct="1">
              <a:lnSpc>
                <a:spcPct val="150000"/>
              </a:lnSpc>
              <a:spcBef>
                <a:spcPts val="0"/>
              </a:spcBef>
              <a:spcAft>
                <a:spcPts val="0"/>
              </a:spcAft>
              <a:buClr>
                <a:srgbClr val="4BACC6"/>
              </a:buClr>
              <a:buSzTx/>
              <a:buFontTx/>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9" name="Dikdörtgen 8"/>
          <p:cNvSpPr/>
          <p:nvPr/>
        </p:nvSpPr>
        <p:spPr>
          <a:xfrm>
            <a:off x="954972" y="1407193"/>
            <a:ext cx="10866784" cy="1643527"/>
          </a:xfrm>
          <a:prstGeom prst="rect">
            <a:avLst/>
          </a:prstGeom>
        </p:spPr>
        <p:txBody>
          <a:bodyPr wrap="square">
            <a:spAutoFit/>
          </a:bodyPr>
          <a:lstStyle/>
          <a:p>
            <a:pPr marL="228600" indent="-228600" defTabSz="914400">
              <a:lnSpc>
                <a:spcPct val="90000"/>
              </a:lnSpc>
              <a:spcBef>
                <a:spcPts val="1000"/>
              </a:spcBef>
              <a:buFont typeface="Arial" panose="020B0604020202020204" pitchFamily="34" charset="0"/>
              <a:buChar char="•"/>
            </a:pPr>
            <a:r>
              <a:rPr lang="tr-TR" sz="2800" dirty="0"/>
              <a:t>Türk </a:t>
            </a:r>
            <a:r>
              <a:rPr lang="tr-TR" sz="2800" dirty="0" err="1"/>
              <a:t>Toraks</a:t>
            </a:r>
            <a:r>
              <a:rPr lang="tr-TR" sz="2800" dirty="0"/>
              <a:t> Derneği </a:t>
            </a:r>
            <a:r>
              <a:rPr lang="tr-TR" sz="2800" dirty="0" smtClean="0"/>
              <a:t>: “</a:t>
            </a:r>
            <a:r>
              <a:rPr lang="tr-TR" sz="2800" dirty="0"/>
              <a:t>KOAH çok sık görülen bir hastalık olmasına rağmen hastaların doktora başvuruda gecikmesi, doktorların </a:t>
            </a:r>
            <a:r>
              <a:rPr lang="tr-TR" sz="2800" dirty="0" err="1"/>
              <a:t>spirometreye</a:t>
            </a:r>
            <a:r>
              <a:rPr lang="tr-TR" sz="2800" dirty="0"/>
              <a:t> ulaşma ve yorumlama güçlükleri nedeniyle, </a:t>
            </a:r>
            <a:r>
              <a:rPr lang="tr-TR" sz="2800" dirty="0" err="1"/>
              <a:t>KOAH'lı</a:t>
            </a:r>
            <a:r>
              <a:rPr lang="tr-TR" sz="2800" dirty="0"/>
              <a:t> hastaların ancak 1/3 -1/10'u KOAH tanısı almaktadır</a:t>
            </a:r>
            <a:r>
              <a:rPr lang="tr-TR" sz="2800" dirty="0" smtClean="0"/>
              <a:t>”</a:t>
            </a:r>
            <a:endParaRPr lang="tr-TR" sz="2800" dirty="0">
              <a:solidFill>
                <a:prstClr val="black">
                  <a:lumMod val="75000"/>
                  <a:lumOff val="25000"/>
                </a:prstClr>
              </a:solidFill>
            </a:endParaRPr>
          </a:p>
        </p:txBody>
      </p:sp>
      <p:sp>
        <p:nvSpPr>
          <p:cNvPr id="12" name="Dikdörtgen 11"/>
          <p:cNvSpPr/>
          <p:nvPr/>
        </p:nvSpPr>
        <p:spPr>
          <a:xfrm>
            <a:off x="3211055" y="3794513"/>
            <a:ext cx="6096000" cy="2677656"/>
          </a:xfrm>
          <a:prstGeom prst="rect">
            <a:avLst/>
          </a:prstGeom>
        </p:spPr>
        <p:txBody>
          <a:bodyPr>
            <a:spAutoFit/>
          </a:bodyPr>
          <a:lstStyle/>
          <a:p>
            <a:pPr lvl="0" algn="ctr">
              <a:buNone/>
            </a:pPr>
            <a:r>
              <a:rPr lang="tr-TR" sz="2800" dirty="0" smtClean="0"/>
              <a:t>Bu açıdan h</a:t>
            </a:r>
            <a:r>
              <a:rPr lang="tr-TR" sz="2800" dirty="0" smtClean="0"/>
              <a:t>alkın </a:t>
            </a:r>
            <a:r>
              <a:rPr lang="tr-TR" sz="2800" dirty="0"/>
              <a:t>KOAH bilincini artırmak ve 1. Basamak sağlık kuruluşlarında çalışan hekimlerin KOAH tanısını akla getirmeleri için gereken bilgi ve tecrübeyi edinmelerini </a:t>
            </a:r>
            <a:r>
              <a:rPr lang="tr-TR" sz="2800" dirty="0" smtClean="0"/>
              <a:t>sağlamak önemlidir</a:t>
            </a:r>
            <a:endParaRPr lang="tr-TR" sz="2800" dirty="0"/>
          </a:p>
        </p:txBody>
      </p:sp>
    </p:spTree>
    <p:extLst>
      <p:ext uri="{BB962C8B-B14F-4D97-AF65-F5344CB8AC3E}">
        <p14:creationId xmlns:p14="http://schemas.microsoft.com/office/powerpoint/2010/main" val="2269018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Unvan 1"/>
          <p:cNvSpPr>
            <a:spLocks noGrp="1"/>
          </p:cNvSpPr>
          <p:nvPr>
            <p:ph type="title"/>
          </p:nvPr>
        </p:nvSpPr>
        <p:spPr/>
        <p:txBody>
          <a:bodyPr/>
          <a:lstStyle/>
          <a:p>
            <a:r>
              <a:rPr lang="tr-TR" dirty="0"/>
              <a:t>SEVK KRİTERLERİ</a:t>
            </a:r>
          </a:p>
        </p:txBody>
      </p:sp>
      <p:sp>
        <p:nvSpPr>
          <p:cNvPr id="1048704" name="İçerik Yer Tutucusu 2"/>
          <p:cNvSpPr>
            <a:spLocks noGrp="1"/>
          </p:cNvSpPr>
          <p:nvPr>
            <p:ph idx="1"/>
          </p:nvPr>
        </p:nvSpPr>
        <p:spPr/>
        <p:txBody>
          <a:bodyPr>
            <a:normAutofit fontScale="64286" lnSpcReduction="20000"/>
          </a:bodyPr>
          <a:lstStyle/>
          <a:p>
            <a:pPr marL="0" indent="0">
              <a:buNone/>
            </a:pPr>
            <a:r>
              <a:rPr lang="tr-TR" dirty="0"/>
              <a:t> • KOAH semptomları hava yolu obstrüksiyonunun şiddeti ile örtüşmüyorsa hasta II. basamağa sevk edilmelidir. </a:t>
            </a:r>
            <a:endParaRPr lang="tr-TR" dirty="0" smtClean="0"/>
          </a:p>
          <a:p>
            <a:pPr marL="0" indent="0">
              <a:buNone/>
            </a:pPr>
            <a:r>
              <a:rPr lang="tr-TR" dirty="0" smtClean="0"/>
              <a:t>• </a:t>
            </a:r>
            <a:r>
              <a:rPr lang="tr-TR" dirty="0"/>
              <a:t>KOAH hastasında komplikasyon gelişmişse veya ileri tedavi planlanması gereken bir </a:t>
            </a:r>
            <a:r>
              <a:rPr lang="tr-TR" dirty="0" err="1"/>
              <a:t>komorbidite</a:t>
            </a:r>
            <a:r>
              <a:rPr lang="tr-TR" dirty="0"/>
              <a:t> varsa II. ve/veya III. basamağa sevk edilir</a:t>
            </a:r>
            <a:r>
              <a:rPr lang="tr-TR" dirty="0" smtClean="0"/>
              <a:t>.</a:t>
            </a:r>
          </a:p>
          <a:p>
            <a:pPr marL="0" indent="0">
              <a:buNone/>
            </a:pPr>
            <a:r>
              <a:rPr lang="tr-TR" dirty="0" smtClean="0"/>
              <a:t> </a:t>
            </a:r>
            <a:r>
              <a:rPr lang="tr-TR" dirty="0"/>
              <a:t>• KOAH takibi sırasında </a:t>
            </a:r>
            <a:r>
              <a:rPr lang="tr-TR" dirty="0" err="1"/>
              <a:t>anstabil</a:t>
            </a:r>
            <a:r>
              <a:rPr lang="tr-TR" dirty="0"/>
              <a:t> hale geçen bir komplikasyon ya da </a:t>
            </a:r>
            <a:r>
              <a:rPr lang="tr-TR" dirty="0" err="1"/>
              <a:t>komorbidite</a:t>
            </a:r>
            <a:r>
              <a:rPr lang="tr-TR" dirty="0"/>
              <a:t> varlığında hasta II. ve/veya III. basamağa sevk edilir. </a:t>
            </a:r>
            <a:endParaRPr lang="tr-TR" dirty="0" smtClean="0"/>
          </a:p>
          <a:p>
            <a:pPr marL="0" indent="0">
              <a:buNone/>
            </a:pPr>
            <a:r>
              <a:rPr lang="tr-TR" dirty="0" smtClean="0"/>
              <a:t>• </a:t>
            </a:r>
            <a:r>
              <a:rPr lang="tr-TR" dirty="0"/>
              <a:t>FEV1’de hızlı düşüş varsa (iki yıllık izlemde yılda ≥80ml düşüş) hasta II. ve/veya III. basamağa </a:t>
            </a:r>
            <a:r>
              <a:rPr lang="tr-TR" dirty="0" err="1"/>
              <a:t>sevkedilir</a:t>
            </a:r>
            <a:r>
              <a:rPr lang="tr-TR" dirty="0"/>
              <a:t>. </a:t>
            </a:r>
            <a:endParaRPr lang="tr-TR" dirty="0" smtClean="0"/>
          </a:p>
          <a:p>
            <a:pPr marL="0" indent="0">
              <a:buNone/>
            </a:pPr>
            <a:r>
              <a:rPr lang="tr-TR" dirty="0" smtClean="0"/>
              <a:t>• </a:t>
            </a:r>
            <a:r>
              <a:rPr lang="tr-TR" dirty="0"/>
              <a:t>Sık alevlenme (yılda ≥2) varsa hasta II. ve/veya III: basamağa </a:t>
            </a:r>
            <a:r>
              <a:rPr lang="tr-TR" dirty="0" err="1"/>
              <a:t>sevkedilir</a:t>
            </a:r>
            <a:r>
              <a:rPr lang="tr-TR" dirty="0"/>
              <a:t>. </a:t>
            </a:r>
            <a:endParaRPr lang="tr-TR" dirty="0" smtClean="0"/>
          </a:p>
          <a:p>
            <a:pPr marL="0" indent="0">
              <a:buNone/>
            </a:pPr>
            <a:r>
              <a:rPr lang="tr-TR" dirty="0" smtClean="0"/>
              <a:t>• </a:t>
            </a:r>
            <a:r>
              <a:rPr lang="tr-TR" dirty="0"/>
              <a:t>Oksijen tedavisi (evde veya </a:t>
            </a:r>
            <a:r>
              <a:rPr lang="tr-TR" dirty="0" err="1"/>
              <a:t>ambulatuvar</a:t>
            </a:r>
            <a:r>
              <a:rPr lang="tr-TR" dirty="0"/>
              <a:t>) düşünülüyorsa bu hastalar II. ve/veya III. basamağa sevk edilir. </a:t>
            </a:r>
            <a:endParaRPr lang="tr-TR" dirty="0" smtClean="0"/>
          </a:p>
          <a:p>
            <a:pPr marL="0" indent="0">
              <a:buNone/>
            </a:pPr>
            <a:r>
              <a:rPr lang="tr-TR" dirty="0" smtClean="0"/>
              <a:t>• </a:t>
            </a:r>
            <a:r>
              <a:rPr lang="tr-TR" dirty="0"/>
              <a:t>Hastalığa yönelik cerrahi girişimler (</a:t>
            </a:r>
            <a:r>
              <a:rPr lang="tr-TR" dirty="0" err="1"/>
              <a:t>büllektomi</a:t>
            </a:r>
            <a:r>
              <a:rPr lang="tr-TR" dirty="0"/>
              <a:t>, akciğer volüm azaltıcı cerrahi, transplantasyon) söz konusu ise bu hastalar II. ve/veya III. basamağa sevk edilir. </a:t>
            </a:r>
            <a:endParaRPr lang="tr-TR" dirty="0" smtClean="0"/>
          </a:p>
          <a:p>
            <a:pPr marL="0" indent="0">
              <a:buNone/>
            </a:pPr>
            <a:r>
              <a:rPr lang="tr-TR" dirty="0" smtClean="0"/>
              <a:t>• </a:t>
            </a:r>
            <a:r>
              <a:rPr lang="tr-TR" dirty="0"/>
              <a:t>Rehabilitasyon programı geliştirilmesi gerektiği düşünülüyorsa hasta II. ve/veya III. basamağa sevk edilmelidir</a:t>
            </a:r>
            <a:r>
              <a:rPr lang="tr-TR" dirty="0" smtClean="0"/>
              <a:t>.</a:t>
            </a:r>
          </a:p>
          <a:p>
            <a:pPr marL="0" indent="0">
              <a:buNone/>
            </a:pPr>
            <a:r>
              <a:rPr lang="tr-TR" dirty="0" smtClean="0"/>
              <a:t> </a:t>
            </a:r>
            <a:r>
              <a:rPr lang="tr-TR" dirty="0"/>
              <a:t>• Evde sağlık hizmeti </a:t>
            </a:r>
            <a:r>
              <a:rPr lang="tr-TR" dirty="0" err="1"/>
              <a:t>endikasyonu</a:t>
            </a:r>
            <a:r>
              <a:rPr lang="tr-TR" dirty="0"/>
              <a:t> varsa hasta II.ve/veya III. basamak evde sağlık birimine sevk edilmelidir. KOAH alevlenmelerinde semptom şiddeti, hava obstrüksiyonunun derecesine, eşlik eden hastalıkları, </a:t>
            </a:r>
            <a:r>
              <a:rPr lang="tr-TR" dirty="0" err="1"/>
              <a:t>hemodinamik</a:t>
            </a:r>
            <a:r>
              <a:rPr lang="tr-TR" dirty="0"/>
              <a:t> durumu ve bilinç durumu değerlendirilerek evde, hastanede veya yoğun bakımda tedavi ihtiyacının olup olmadığına karar verilerek sevk edilir.</a:t>
            </a:r>
          </a:p>
          <a:p>
            <a:endParaRPr lang="tr-TR" dirty="0"/>
          </a:p>
        </p:txBody>
      </p:sp>
      <p:sp>
        <p:nvSpPr>
          <p:cNvPr id="1048705" name="Altbilgi Yer Tutucusu 3"/>
          <p:cNvSpPr>
            <a:spLocks noGrp="1"/>
          </p:cNvSpPr>
          <p:nvPr>
            <p:ph type="ftr" sz="quarter" idx="11"/>
          </p:nvPr>
        </p:nvSpPr>
        <p:spPr/>
        <p:txBody>
          <a:bodyPr/>
          <a:lstStyle/>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Unvan 1"/>
          <p:cNvSpPr>
            <a:spLocks noGrp="1"/>
          </p:cNvSpPr>
          <p:nvPr>
            <p:ph type="title"/>
          </p:nvPr>
        </p:nvSpPr>
        <p:spPr>
          <a:xfrm>
            <a:off x="838200" y="320675"/>
            <a:ext cx="10515600" cy="1325563"/>
          </a:xfrm>
        </p:spPr>
        <p:txBody>
          <a:bodyPr/>
          <a:lstStyle/>
          <a:p>
            <a:r>
              <a:rPr lang="tr-TR" b="1" dirty="0" smtClean="0"/>
              <a:t>KOAH ALEVLENME</a:t>
            </a:r>
            <a:r>
              <a:rPr lang="en-US" altLang="tr" b="1" dirty="0" smtClean="0"/>
              <a:t>S</a:t>
            </a:r>
            <a:r>
              <a:rPr lang="tr" altLang="tr" b="1" dirty="0" smtClean="0"/>
              <a:t>İ VE</a:t>
            </a:r>
            <a:r>
              <a:rPr lang="tr-TR" b="1" dirty="0" smtClean="0"/>
              <a:t> YÖNETİMİ</a:t>
            </a:r>
            <a:endParaRPr lang="tr-TR" b="1" dirty="0"/>
          </a:p>
        </p:txBody>
      </p:sp>
      <p:sp>
        <p:nvSpPr>
          <p:cNvPr id="1048683" name="İçerik Yer Tutucusu 2"/>
          <p:cNvSpPr>
            <a:spLocks noGrp="1"/>
          </p:cNvSpPr>
          <p:nvPr>
            <p:ph idx="1"/>
          </p:nvPr>
        </p:nvSpPr>
        <p:spPr/>
        <p:txBody>
          <a:bodyPr/>
          <a:lstStyle/>
          <a:p>
            <a:r>
              <a:rPr lang="tr-TR" dirty="0" smtClean="0"/>
              <a:t>KOAH alevlenmesi </a:t>
            </a:r>
            <a:r>
              <a:rPr lang="tr-TR" dirty="0"/>
              <a:t>(ECOPD), 14 gün içerisinde ortaya çıkan ve genellikle hızlı nefes alma (</a:t>
            </a:r>
            <a:r>
              <a:rPr lang="tr-TR" dirty="0" err="1"/>
              <a:t>takipne</a:t>
            </a:r>
            <a:r>
              <a:rPr lang="tr-TR" dirty="0"/>
              <a:t>) ve/veya hızlı kalp atışı (taşikardi) ile birlikte görülebilen, nefes darlığı, artan öksürük ve balgam üretimi gibi belirtilerle karakterize bir durum olarak tanımlanmaktadır. Bu olay, çoğunlukla enfeksiyonlar, hava kirliliği veya hava yollarına yönelik diğer zararlı etkilere bağlı olarak artan lokal ve sistemik </a:t>
            </a:r>
            <a:r>
              <a:rPr lang="tr-TR" dirty="0" err="1"/>
              <a:t>inflamasyona</a:t>
            </a:r>
            <a:r>
              <a:rPr lang="tr-TR" dirty="0"/>
              <a:t> bağlıdır.</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4005F0-05E1-5674-1E63-D740EC819462}"/>
              </a:ext>
            </a:extLst>
          </p:cNvPr>
          <p:cNvSpPr>
            <a:spLocks noGrp="1"/>
          </p:cNvSpPr>
          <p:nvPr>
            <p:ph type="title"/>
          </p:nvPr>
        </p:nvSpPr>
        <p:spPr/>
        <p:txBody>
          <a:bodyPr>
            <a:normAutofit/>
          </a:bodyPr>
          <a:lstStyle/>
          <a:p>
            <a:r>
              <a:rPr lang="tr-TR" sz="2800" b="1" dirty="0">
                <a:solidFill>
                  <a:prstClr val="black">
                    <a:lumMod val="75000"/>
                    <a:lumOff val="25000"/>
                  </a:prstClr>
                </a:solidFill>
                <a:latin typeface="Calibri" panose="020F0502020204030204"/>
                <a:ea typeface="+mn-ea"/>
                <a:cs typeface="+mn-cs"/>
              </a:rPr>
              <a:t>KOAH Alevlenmede ROMA Kriterleri</a:t>
            </a:r>
          </a:p>
        </p:txBody>
      </p:sp>
      <p:pic>
        <p:nvPicPr>
          <p:cNvPr id="4" name="İçerik Yer Tutucusu 3" descr="metin, ekran görüntüsü, yazı tipi, sayı, numara içeren bir resim&#10;&#10;Açıklama otomatik olarak oluşturuldu">
            <a:extLst>
              <a:ext uri="{FF2B5EF4-FFF2-40B4-BE49-F238E27FC236}">
                <a16:creationId xmlns:a16="http://schemas.microsoft.com/office/drawing/2014/main" id="{7E74B0C8-3C3F-8CA4-D0EE-3829A29770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4365" y="1358180"/>
            <a:ext cx="8418158" cy="47308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20806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Unvan 1"/>
          <p:cNvSpPr>
            <a:spLocks noGrp="1"/>
          </p:cNvSpPr>
          <p:nvPr>
            <p:ph type="title"/>
          </p:nvPr>
        </p:nvSpPr>
        <p:spPr/>
        <p:txBody>
          <a:bodyPr/>
          <a:lstStyle/>
          <a:p>
            <a:endParaRPr lang="tr-TR"/>
          </a:p>
        </p:txBody>
      </p:sp>
      <p:sp>
        <p:nvSpPr>
          <p:cNvPr id="1048685" name="Altbilgi Yer Tutucusu 3"/>
          <p:cNvSpPr>
            <a:spLocks noGrp="1"/>
          </p:cNvSpPr>
          <p:nvPr>
            <p:ph type="ftr" sz="quarter" idx="11"/>
          </p:nvPr>
        </p:nvSpPr>
        <p:spPr/>
        <p:txBody>
          <a:bodyPr/>
          <a:lstStyle/>
          <a:p>
            <a:endParaRPr lang="tr-TR" dirty="0"/>
          </a:p>
        </p:txBody>
      </p:sp>
      <p:pic>
        <p:nvPicPr>
          <p:cNvPr id="2097161" name="İçerik Yer Tutucusu 4" descr="https://acilci.net/wp-content/uploads/2024/02/KOAH-suphesi-ayirici-tanilar.png"/>
          <p:cNvPicPr>
            <a:picLocks noGrp="1"/>
          </p:cNvPicPr>
          <p:nvPr>
            <p:ph idx="1"/>
          </p:nvPr>
        </p:nvPicPr>
        <p:blipFill>
          <a:blip r:embed="rId2"/>
          <a:srcRect/>
          <a:stretch>
            <a:fillRect/>
          </a:stretch>
        </p:blipFill>
        <p:spPr bwMode="auto">
          <a:xfrm>
            <a:off x="2070653" y="402811"/>
            <a:ext cx="8050694" cy="595353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Unvan 1"/>
          <p:cNvSpPr>
            <a:spLocks noGrp="1"/>
          </p:cNvSpPr>
          <p:nvPr>
            <p:ph type="title"/>
          </p:nvPr>
        </p:nvSpPr>
        <p:spPr/>
        <p:txBody>
          <a:bodyPr/>
          <a:lstStyle/>
          <a:p>
            <a:r>
              <a:rPr lang="tr-TR" b="1" dirty="0"/>
              <a:t>KOAH </a:t>
            </a:r>
            <a:r>
              <a:rPr lang="tr-TR" b="1" dirty="0" smtClean="0"/>
              <a:t>Alevlenmesi Tedavi </a:t>
            </a:r>
            <a:r>
              <a:rPr lang="tr-TR" b="1" dirty="0"/>
              <a:t>Seçenekleri</a:t>
            </a:r>
            <a:r>
              <a:rPr lang="tr-TR" b="1" dirty="0" smtClean="0"/>
              <a:t/>
            </a:r>
            <a:br>
              <a:rPr lang="tr-TR" b="1" dirty="0" smtClean="0"/>
            </a:br>
            <a:endParaRPr lang="tr-TR" dirty="0"/>
          </a:p>
        </p:txBody>
      </p:sp>
      <p:sp>
        <p:nvSpPr>
          <p:cNvPr id="1048687" name="İçerik Yer Tutucusu 2"/>
          <p:cNvSpPr>
            <a:spLocks noGrp="1"/>
          </p:cNvSpPr>
          <p:nvPr>
            <p:ph idx="1"/>
          </p:nvPr>
        </p:nvSpPr>
        <p:spPr/>
        <p:txBody>
          <a:bodyPr>
            <a:normAutofit/>
          </a:bodyPr>
          <a:lstStyle/>
          <a:p>
            <a:r>
              <a:rPr lang="tr-TR" dirty="0" smtClean="0"/>
              <a:t>KOAH alevlenmelerinde tedavinin temel amacı, yaşanan alevlenmenin oluşturabileceği zararları en düşük seviyeye indirgemek ve gelecekte meydana gelebilecek alevlenmeleri engellemektir. </a:t>
            </a:r>
          </a:p>
          <a:p>
            <a:r>
              <a:rPr lang="tr-TR" dirty="0" smtClean="0"/>
              <a:t>Alevlenmenin şiddeti ve hastanın temel sağlık durumunun ciddiyeti, tedavinin ayakta mı yoksa hastanede mi yapılacağını belirler. KOAH alevlenmelerinin büyük bir çoğunluğu, </a:t>
            </a:r>
            <a:r>
              <a:rPr lang="tr-TR" dirty="0" err="1" smtClean="0"/>
              <a:t>bronkodilatörler</a:t>
            </a:r>
            <a:r>
              <a:rPr lang="tr-TR" dirty="0" smtClean="0"/>
              <a:t>, </a:t>
            </a:r>
            <a:r>
              <a:rPr lang="tr-TR" dirty="0" err="1" smtClean="0"/>
              <a:t>kortikosteroidler</a:t>
            </a:r>
            <a:r>
              <a:rPr lang="tr-TR" dirty="0" smtClean="0"/>
              <a:t> ve antibiyotikler gibi farmakolojik tedavilerle başarılı bir şekilde ayakta tedavi edilebilir. </a:t>
            </a:r>
            <a:r>
              <a:rPr lang="tr-TR" dirty="0">
                <a:hlinkClick r:id="rId2"/>
              </a:rPr>
              <a:t/>
            </a:r>
            <a:br>
              <a:rPr lang="tr-TR" dirty="0">
                <a:hlinkClick r:id="rId2"/>
              </a:rPr>
            </a:br>
            <a:endParaRPr lang="tr-TR" dirty="0"/>
          </a:p>
        </p:txBody>
      </p:sp>
      <p:sp>
        <p:nvSpPr>
          <p:cNvPr id="1048688" name="Altbilgi Yer Tutucusu 3"/>
          <p:cNvSpPr>
            <a:spLocks noGrp="1"/>
          </p:cNvSpPr>
          <p:nvPr>
            <p:ph type="ftr" sz="quarter" idx="11"/>
          </p:nvPr>
        </p:nvSpPr>
        <p:spPr/>
        <p:txBody>
          <a:bodyPr/>
          <a:lstStyle/>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Unvan 1"/>
          <p:cNvSpPr>
            <a:spLocks noGrp="1"/>
          </p:cNvSpPr>
          <p:nvPr>
            <p:ph type="title"/>
          </p:nvPr>
        </p:nvSpPr>
        <p:spPr/>
        <p:txBody>
          <a:bodyPr/>
          <a:lstStyle/>
          <a:p>
            <a:endParaRPr lang="tr-TR"/>
          </a:p>
        </p:txBody>
      </p:sp>
      <p:sp>
        <p:nvSpPr>
          <p:cNvPr id="1048692" name="İçerik Yer Tutucusu 2"/>
          <p:cNvSpPr>
            <a:spLocks noGrp="1"/>
          </p:cNvSpPr>
          <p:nvPr>
            <p:ph idx="1"/>
          </p:nvPr>
        </p:nvSpPr>
        <p:spPr/>
        <p:txBody>
          <a:bodyPr/>
          <a:lstStyle/>
          <a:p>
            <a:r>
              <a:rPr lang="tr-TR" b="1" dirty="0"/>
              <a:t>Alevlenmelerin sınıflandırılması şu şekildedir:</a:t>
            </a:r>
          </a:p>
          <a:p>
            <a:pPr fontAlgn="base"/>
            <a:r>
              <a:rPr lang="tr-TR" dirty="0"/>
              <a:t>Hafif (sadece kısa etkili </a:t>
            </a:r>
            <a:r>
              <a:rPr lang="tr-TR" dirty="0" err="1"/>
              <a:t>bronkodilatörlerle</a:t>
            </a:r>
            <a:r>
              <a:rPr lang="tr-TR" dirty="0"/>
              <a:t>, </a:t>
            </a:r>
            <a:r>
              <a:rPr lang="tr-TR" dirty="0" err="1"/>
              <a:t>SABD’lerle</a:t>
            </a:r>
            <a:r>
              <a:rPr lang="tr-TR" dirty="0"/>
              <a:t> tedavi edilir)</a:t>
            </a:r>
          </a:p>
          <a:p>
            <a:pPr fontAlgn="base"/>
            <a:r>
              <a:rPr lang="tr-TR" dirty="0"/>
              <a:t>Orta (</a:t>
            </a:r>
            <a:r>
              <a:rPr lang="tr-TR" dirty="0" err="1"/>
              <a:t>SABD’ler</a:t>
            </a:r>
            <a:r>
              <a:rPr lang="tr-TR" dirty="0"/>
              <a:t> ve oral </a:t>
            </a:r>
            <a:r>
              <a:rPr lang="tr-TR" dirty="0" err="1"/>
              <a:t>kortikosteroidler</a:t>
            </a:r>
            <a:r>
              <a:rPr lang="tr-TR" dirty="0"/>
              <a:t> + antibiyotiklerle tedavi edilir) veya</a:t>
            </a:r>
          </a:p>
          <a:p>
            <a:pPr fontAlgn="base"/>
            <a:r>
              <a:rPr lang="tr-TR" dirty="0"/>
              <a:t>Şiddetli (hastanın hastaneye yatırılması gerekir veya acil servisi ziyaret eder). Şiddetli alevlenmeler akut solunum yetmezliği ile de ilişkili olabilir.</a:t>
            </a:r>
          </a:p>
          <a:p>
            <a:endParaRPr lang="tr-TR" dirty="0"/>
          </a:p>
        </p:txBody>
      </p:sp>
      <p:sp>
        <p:nvSpPr>
          <p:cNvPr id="1048693" name="Altbilgi Yer Tutucusu 3"/>
          <p:cNvSpPr>
            <a:spLocks noGrp="1"/>
          </p:cNvSpPr>
          <p:nvPr>
            <p:ph type="ftr" sz="quarter" idx="11"/>
          </p:nvPr>
        </p:nvSpPr>
        <p:spPr/>
        <p:txBody>
          <a:bodyPr/>
          <a:lstStyle/>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1A4F2EBE-7BAF-436D-AFC3-BA30E7A9F760}"/>
              </a:ext>
            </a:extLst>
          </p:cNvPr>
          <p:cNvSpPr txBox="1"/>
          <p:nvPr/>
        </p:nvSpPr>
        <p:spPr>
          <a:xfrm>
            <a:off x="638099" y="661103"/>
            <a:ext cx="10586513" cy="1143070"/>
          </a:xfrm>
          <a:prstGeom prst="rect">
            <a:avLst/>
          </a:prstGeom>
          <a:noFill/>
        </p:spPr>
        <p:txBody>
          <a:bodyPr wrap="square" rtlCol="0">
            <a:spAutoFit/>
          </a:bodyPr>
          <a:lstStyle/>
          <a:p>
            <a:pPr marR="0" lvl="0" algn="l" defTabSz="355600" rtl="0" eaLnBrk="1" fontAlgn="auto" latinLnBrk="0" hangingPunct="1">
              <a:lnSpc>
                <a:spcPct val="150000"/>
              </a:lnSpc>
              <a:spcBef>
                <a:spcPts val="0"/>
              </a:spcBef>
              <a:spcAft>
                <a:spcPts val="0"/>
              </a:spcAft>
              <a:buClr>
                <a:srgbClr val="C00000"/>
              </a:buClr>
              <a:buSzTx/>
              <a:tabLst/>
              <a:defRPr/>
            </a:pP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KOAH Alevlenme Hastasında Klinik Duruma Göre Tedavi Yerinin Belirlenmesi </a:t>
            </a:r>
          </a:p>
          <a:p>
            <a:pPr marL="0" marR="0" lvl="0" indent="0" algn="l" defTabSz="355600" rtl="0" eaLnBrk="1" fontAlgn="auto" latinLnBrk="0" hangingPunct="1">
              <a:lnSpc>
                <a:spcPct val="150000"/>
              </a:lnSpc>
              <a:spcBef>
                <a:spcPts val="0"/>
              </a:spcBef>
              <a:spcAft>
                <a:spcPts val="0"/>
              </a:spcAft>
              <a:buClr>
                <a:srgbClr val="4BACC6"/>
              </a:buClr>
              <a:buSzTx/>
              <a:buFontTx/>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aphicFrame>
        <p:nvGraphicFramePr>
          <p:cNvPr id="4" name="Tablo 5">
            <a:extLst>
              <a:ext uri="{FF2B5EF4-FFF2-40B4-BE49-F238E27FC236}">
                <a16:creationId xmlns:a16="http://schemas.microsoft.com/office/drawing/2014/main" id="{98CBC90A-499E-4189-B66B-9B9113B239A9}"/>
              </a:ext>
            </a:extLst>
          </p:cNvPr>
          <p:cNvGraphicFramePr>
            <a:graphicFrameLocks noGrp="1"/>
          </p:cNvGraphicFramePr>
          <p:nvPr>
            <p:extLst>
              <p:ext uri="{D42A27DB-BD31-4B8C-83A1-F6EECF244321}">
                <p14:modId xmlns:p14="http://schemas.microsoft.com/office/powerpoint/2010/main" val="1929770188"/>
              </p:ext>
            </p:extLst>
          </p:nvPr>
        </p:nvGraphicFramePr>
        <p:xfrm>
          <a:off x="724447" y="1634837"/>
          <a:ext cx="10603752" cy="4077854"/>
        </p:xfrm>
        <a:graphic>
          <a:graphicData uri="http://schemas.openxmlformats.org/drawingml/2006/table">
            <a:tbl>
              <a:tblPr/>
              <a:tblGrid>
                <a:gridCol w="4257543">
                  <a:extLst>
                    <a:ext uri="{9D8B030D-6E8A-4147-A177-3AD203B41FA5}">
                      <a16:colId xmlns:a16="http://schemas.microsoft.com/office/drawing/2014/main" val="2327212388"/>
                    </a:ext>
                  </a:extLst>
                </a:gridCol>
                <a:gridCol w="1705970">
                  <a:extLst>
                    <a:ext uri="{9D8B030D-6E8A-4147-A177-3AD203B41FA5}">
                      <a16:colId xmlns:a16="http://schemas.microsoft.com/office/drawing/2014/main" val="2680479031"/>
                    </a:ext>
                  </a:extLst>
                </a:gridCol>
                <a:gridCol w="2224585">
                  <a:extLst>
                    <a:ext uri="{9D8B030D-6E8A-4147-A177-3AD203B41FA5}">
                      <a16:colId xmlns:a16="http://schemas.microsoft.com/office/drawing/2014/main" val="780057479"/>
                    </a:ext>
                  </a:extLst>
                </a:gridCol>
                <a:gridCol w="2415654">
                  <a:extLst>
                    <a:ext uri="{9D8B030D-6E8A-4147-A177-3AD203B41FA5}">
                      <a16:colId xmlns:a16="http://schemas.microsoft.com/office/drawing/2014/main" val="3886205215"/>
                    </a:ext>
                  </a:extLst>
                </a:gridCol>
              </a:tblGrid>
              <a:tr h="877454">
                <a:tc>
                  <a:txBody>
                    <a:bodyPr/>
                    <a:lstStyle/>
                    <a:p>
                      <a:pPr fontAlgn="base">
                        <a:spcBef>
                          <a:spcPts val="385"/>
                        </a:spcBef>
                        <a:spcAft>
                          <a:spcPts val="0"/>
                        </a:spcAft>
                      </a:pPr>
                      <a:r>
                        <a:rPr lang="tr-TR" sz="2000" b="1" kern="1200" dirty="0">
                          <a:solidFill>
                            <a:srgbClr val="FFFFFF"/>
                          </a:solidFill>
                          <a:effectLst/>
                          <a:latin typeface="+mn-lt"/>
                          <a:ea typeface="Times New Roman" panose="02020603050405020304" pitchFamily="18" charset="0"/>
                        </a:rPr>
                        <a:t>Klinik Öykü</a:t>
                      </a:r>
                      <a:endParaRPr lang="tr-TR" sz="2400" dirty="0">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ase">
                        <a:spcBef>
                          <a:spcPts val="385"/>
                        </a:spcBef>
                        <a:spcAft>
                          <a:spcPts val="0"/>
                        </a:spcAft>
                      </a:pPr>
                      <a:r>
                        <a:rPr lang="tr-TR" sz="2000" b="1" kern="1200" dirty="0">
                          <a:solidFill>
                            <a:srgbClr val="FFFFFF"/>
                          </a:solidFill>
                          <a:effectLst/>
                          <a:latin typeface="+mn-lt"/>
                          <a:ea typeface="Times New Roman" panose="02020603050405020304" pitchFamily="18" charset="0"/>
                        </a:rPr>
                        <a:t>Evde Tedavi</a:t>
                      </a:r>
                      <a:endParaRPr lang="tr-TR" sz="2400" dirty="0">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ase">
                        <a:spcBef>
                          <a:spcPts val="385"/>
                        </a:spcBef>
                        <a:spcAft>
                          <a:spcPts val="0"/>
                        </a:spcAft>
                      </a:pPr>
                      <a:r>
                        <a:rPr lang="tr-TR" sz="2000" b="1" kern="1200" dirty="0">
                          <a:solidFill>
                            <a:srgbClr val="FFFFFF"/>
                          </a:solidFill>
                          <a:effectLst/>
                          <a:latin typeface="+mn-lt"/>
                          <a:ea typeface="Times New Roman" panose="02020603050405020304" pitchFamily="18" charset="0"/>
                        </a:rPr>
                        <a:t>Hastanede Tedavi</a:t>
                      </a:r>
                      <a:endParaRPr lang="tr-TR" sz="2400" dirty="0">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ase">
                        <a:spcBef>
                          <a:spcPts val="385"/>
                        </a:spcBef>
                        <a:spcAft>
                          <a:spcPts val="0"/>
                        </a:spcAft>
                      </a:pPr>
                      <a:r>
                        <a:rPr lang="tr-TR" sz="2000" b="1" kern="1200" dirty="0">
                          <a:solidFill>
                            <a:srgbClr val="FFFFFF"/>
                          </a:solidFill>
                          <a:effectLst/>
                          <a:latin typeface="+mn-lt"/>
                          <a:ea typeface="Times New Roman" panose="02020603050405020304" pitchFamily="18" charset="0"/>
                        </a:rPr>
                        <a:t>Yoğun Bakım Ünitesinde Tedavi</a:t>
                      </a:r>
                      <a:endParaRPr lang="tr-TR" sz="2400" dirty="0">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223089198"/>
                  </a:ext>
                </a:extLst>
              </a:tr>
              <a:tr h="288290">
                <a:tc>
                  <a:txBody>
                    <a:bodyPr/>
                    <a:lstStyle/>
                    <a:p>
                      <a:pPr fontAlgn="base">
                        <a:spcBef>
                          <a:spcPts val="335"/>
                        </a:spcBef>
                        <a:spcAft>
                          <a:spcPts val="0"/>
                        </a:spcAft>
                      </a:pPr>
                      <a:r>
                        <a:rPr lang="tr-TR" sz="1800" b="1" kern="1200" dirty="0">
                          <a:solidFill>
                            <a:srgbClr val="404040"/>
                          </a:solidFill>
                          <a:effectLst/>
                          <a:latin typeface="+mn-lt"/>
                          <a:ea typeface="Times New Roman" panose="02020603050405020304" pitchFamily="18" charset="0"/>
                        </a:rPr>
                        <a:t>Ek Hastalık #</a:t>
                      </a:r>
                      <a:endParaRPr lang="tr-TR" sz="2000" b="1"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a:solidFill>
                            <a:srgbClr val="404040"/>
                          </a:solidFill>
                          <a:effectLst/>
                          <a:latin typeface="+mn-lt"/>
                          <a:ea typeface="Times New Roman" panose="02020603050405020304" pitchFamily="18" charset="0"/>
                        </a:rPr>
                        <a:t>+</a:t>
                      </a:r>
                      <a:endParaRPr lang="tr-TR" sz="200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21959485"/>
                  </a:ext>
                </a:extLst>
              </a:tr>
              <a:tr h="288290">
                <a:tc>
                  <a:txBody>
                    <a:bodyPr/>
                    <a:lstStyle/>
                    <a:p>
                      <a:pPr fontAlgn="base">
                        <a:spcBef>
                          <a:spcPts val="335"/>
                        </a:spcBef>
                        <a:spcAft>
                          <a:spcPts val="0"/>
                        </a:spcAft>
                      </a:pPr>
                      <a:r>
                        <a:rPr lang="tr-TR" sz="1800" kern="1200" dirty="0">
                          <a:solidFill>
                            <a:srgbClr val="404040"/>
                          </a:solidFill>
                          <a:effectLst/>
                          <a:latin typeface="+mn-lt"/>
                          <a:ea typeface="Times New Roman" panose="02020603050405020304" pitchFamily="18" charset="0"/>
                        </a:rPr>
                        <a:t>Sık Alevlenme</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08085809"/>
                  </a:ext>
                </a:extLst>
              </a:tr>
              <a:tr h="288290">
                <a:tc>
                  <a:txBody>
                    <a:bodyPr/>
                    <a:lstStyle/>
                    <a:p>
                      <a:pPr fontAlgn="base">
                        <a:spcBef>
                          <a:spcPts val="335"/>
                        </a:spcBef>
                        <a:spcAft>
                          <a:spcPts val="0"/>
                        </a:spcAft>
                      </a:pPr>
                      <a:r>
                        <a:rPr lang="tr-TR" sz="1800" kern="1200" dirty="0">
                          <a:solidFill>
                            <a:srgbClr val="404040"/>
                          </a:solidFill>
                          <a:effectLst/>
                          <a:latin typeface="+mn-lt"/>
                          <a:ea typeface="Times New Roman" panose="02020603050405020304" pitchFamily="18" charset="0"/>
                        </a:rPr>
                        <a:t>KOAH Şiddeti</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Hafif/Orta</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Orta/Ağır</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Ağır</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86196143"/>
                  </a:ext>
                </a:extLst>
              </a:tr>
              <a:tr h="288290">
                <a:tc>
                  <a:txBody>
                    <a:bodyPr/>
                    <a:lstStyle/>
                    <a:p>
                      <a:pPr fontAlgn="base">
                        <a:spcBef>
                          <a:spcPts val="335"/>
                        </a:spcBef>
                        <a:spcAft>
                          <a:spcPts val="0"/>
                        </a:spcAft>
                      </a:pPr>
                      <a:r>
                        <a:rPr lang="tr-TR" sz="1800" kern="1200" dirty="0" err="1">
                          <a:solidFill>
                            <a:srgbClr val="404040"/>
                          </a:solidFill>
                          <a:effectLst/>
                          <a:latin typeface="+mn-lt"/>
                          <a:ea typeface="Times New Roman" panose="02020603050405020304" pitchFamily="18" charset="0"/>
                        </a:rPr>
                        <a:t>Hemodinami</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Stabil</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Stabil</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Stabil/</a:t>
                      </a:r>
                      <a:r>
                        <a:rPr lang="tr-TR" sz="1800" kern="1200" dirty="0" err="1">
                          <a:solidFill>
                            <a:srgbClr val="404040"/>
                          </a:solidFill>
                          <a:effectLst/>
                          <a:latin typeface="+mn-lt"/>
                          <a:ea typeface="Times New Roman" panose="02020603050405020304" pitchFamily="18" charset="0"/>
                        </a:rPr>
                        <a:t>Unstabil</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41808618"/>
                  </a:ext>
                </a:extLst>
              </a:tr>
              <a:tr h="288290">
                <a:tc>
                  <a:txBody>
                    <a:bodyPr/>
                    <a:lstStyle/>
                    <a:p>
                      <a:pPr fontAlgn="base">
                        <a:spcBef>
                          <a:spcPts val="335"/>
                        </a:spcBef>
                        <a:spcAft>
                          <a:spcPts val="0"/>
                        </a:spcAft>
                      </a:pPr>
                      <a:r>
                        <a:rPr lang="tr-TR" sz="1800" kern="1200" dirty="0">
                          <a:solidFill>
                            <a:srgbClr val="404040"/>
                          </a:solidFill>
                          <a:effectLst/>
                          <a:latin typeface="+mn-lt"/>
                          <a:ea typeface="Times New Roman" panose="02020603050405020304" pitchFamily="18" charset="0"/>
                        </a:rPr>
                        <a:t>Yardımcı Solunum Kaslarının Kullanımı, </a:t>
                      </a:r>
                      <a:r>
                        <a:rPr lang="tr-TR" sz="1800" kern="1200" dirty="0" err="1">
                          <a:solidFill>
                            <a:srgbClr val="404040"/>
                          </a:solidFill>
                          <a:effectLst/>
                          <a:latin typeface="+mn-lt"/>
                          <a:ea typeface="Times New Roman" panose="02020603050405020304" pitchFamily="18" charset="0"/>
                        </a:rPr>
                        <a:t>Takipne</a:t>
                      </a:r>
                      <a:r>
                        <a:rPr lang="tr-TR" sz="1800" kern="1200" dirty="0">
                          <a:solidFill>
                            <a:srgbClr val="404040"/>
                          </a:solidFill>
                          <a:effectLst/>
                          <a:latin typeface="+mn-lt"/>
                          <a:ea typeface="Times New Roman" panose="02020603050405020304" pitchFamily="18" charset="0"/>
                        </a:rPr>
                        <a:t>, </a:t>
                      </a:r>
                      <a:r>
                        <a:rPr lang="tr-TR" sz="1800" kern="1200" dirty="0" err="1">
                          <a:solidFill>
                            <a:srgbClr val="404040"/>
                          </a:solidFill>
                          <a:effectLst/>
                          <a:latin typeface="+mn-lt"/>
                          <a:ea typeface="Times New Roman" panose="02020603050405020304" pitchFamily="18" charset="0"/>
                        </a:rPr>
                        <a:t>Siyanoz</a:t>
                      </a:r>
                      <a:r>
                        <a:rPr lang="tr-TR" sz="1800" kern="1200" dirty="0">
                          <a:solidFill>
                            <a:srgbClr val="404040"/>
                          </a:solidFill>
                          <a:effectLst/>
                          <a:latin typeface="+mn-lt"/>
                          <a:ea typeface="Times New Roman" panose="02020603050405020304" pitchFamily="18" charset="0"/>
                        </a:rPr>
                        <a:t>, Paradoksal Solunum</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Yok</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424777641"/>
                  </a:ext>
                </a:extLst>
              </a:tr>
              <a:tr h="288290">
                <a:tc>
                  <a:txBody>
                    <a:bodyPr/>
                    <a:lstStyle/>
                    <a:p>
                      <a:pPr fontAlgn="base">
                        <a:spcBef>
                          <a:spcPts val="335"/>
                        </a:spcBef>
                        <a:spcAft>
                          <a:spcPts val="0"/>
                        </a:spcAft>
                      </a:pPr>
                      <a:r>
                        <a:rPr lang="tr-TR" sz="1800" kern="1200" dirty="0">
                          <a:solidFill>
                            <a:srgbClr val="404040"/>
                          </a:solidFill>
                          <a:effectLst/>
                          <a:latin typeface="+mn-lt"/>
                          <a:ea typeface="Times New Roman" panose="02020603050405020304" pitchFamily="18" charset="0"/>
                        </a:rPr>
                        <a:t>Bilinç Düzeyinde Bozulma</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Yok</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Yok</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Var</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73003646"/>
                  </a:ext>
                </a:extLst>
              </a:tr>
              <a:tr h="288290">
                <a:tc>
                  <a:txBody>
                    <a:bodyPr/>
                    <a:lstStyle/>
                    <a:p>
                      <a:pPr fontAlgn="base">
                        <a:spcBef>
                          <a:spcPts val="335"/>
                        </a:spcBef>
                        <a:spcAft>
                          <a:spcPts val="0"/>
                        </a:spcAft>
                      </a:pPr>
                      <a:r>
                        <a:rPr lang="tr-TR" sz="1800" kern="1200" dirty="0">
                          <a:solidFill>
                            <a:srgbClr val="404040"/>
                          </a:solidFill>
                          <a:effectLst/>
                          <a:latin typeface="+mn-lt"/>
                          <a:ea typeface="Times New Roman" panose="02020603050405020304" pitchFamily="18" charset="0"/>
                        </a:rPr>
                        <a:t>Sağ Kalp Yetersizliği</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Yok</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57650327"/>
                  </a:ext>
                </a:extLst>
              </a:tr>
              <a:tr h="288290">
                <a:tc>
                  <a:txBody>
                    <a:bodyPr/>
                    <a:lstStyle/>
                    <a:p>
                      <a:pPr fontAlgn="base">
                        <a:spcBef>
                          <a:spcPts val="335"/>
                        </a:spcBef>
                        <a:spcAft>
                          <a:spcPts val="0"/>
                        </a:spcAft>
                      </a:pPr>
                      <a:r>
                        <a:rPr lang="tr-TR" sz="1800" kern="1200" dirty="0">
                          <a:solidFill>
                            <a:srgbClr val="404040"/>
                          </a:solidFill>
                          <a:effectLst/>
                          <a:latin typeface="+mn-lt"/>
                          <a:ea typeface="Times New Roman" panose="02020603050405020304" pitchFamily="18" charset="0"/>
                        </a:rPr>
                        <a:t>İlk Tedaviden Sonra Semptomların Sürmesi</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Hayır</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spcBef>
                          <a:spcPts val="335"/>
                        </a:spcBef>
                        <a:spcAft>
                          <a:spcPts val="0"/>
                        </a:spcAft>
                      </a:pPr>
                      <a:r>
                        <a:rPr lang="tr-TR" sz="1800" kern="1200" dirty="0">
                          <a:solidFill>
                            <a:srgbClr val="404040"/>
                          </a:solidFill>
                          <a:effectLst/>
                          <a:latin typeface="+mn-lt"/>
                          <a:ea typeface="Times New Roman" panose="02020603050405020304" pitchFamily="18" charset="0"/>
                        </a:rPr>
                        <a:t>+++</a:t>
                      </a:r>
                      <a:endParaRPr lang="tr-TR" sz="2000" dirty="0">
                        <a:solidFill>
                          <a:srgbClr val="404040"/>
                        </a:solidFill>
                        <a:effectLst/>
                        <a:latin typeface="+mn-lt"/>
                        <a:ea typeface="SimSun" panose="02010600030101010101" pitchFamily="2"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217480151"/>
                  </a:ext>
                </a:extLst>
              </a:tr>
            </a:tbl>
          </a:graphicData>
        </a:graphic>
      </p:graphicFrame>
      <p:sp>
        <p:nvSpPr>
          <p:cNvPr id="5" name="Dikdörtgen 12">
            <a:extLst>
              <a:ext uri="{FF2B5EF4-FFF2-40B4-BE49-F238E27FC236}">
                <a16:creationId xmlns:a16="http://schemas.microsoft.com/office/drawing/2014/main" id="{5F98B973-33AB-4BFF-AD21-406BB362796F}"/>
              </a:ext>
            </a:extLst>
          </p:cNvPr>
          <p:cNvSpPr/>
          <p:nvPr/>
        </p:nvSpPr>
        <p:spPr>
          <a:xfrm>
            <a:off x="724447" y="5802541"/>
            <a:ext cx="11349103" cy="307777"/>
          </a:xfrm>
          <a:prstGeom prst="rect">
            <a:avLst/>
          </a:prstGeom>
        </p:spPr>
        <p:txBody>
          <a:bodyPr wrap="square">
            <a:spAutoFit/>
          </a:bodyPr>
          <a:lstStyle/>
          <a:p>
            <a:pPr marL="0" marR="0" lvl="0" indent="0" algn="l" defTabSz="914400" rtl="0" eaLnBrk="1" fontAlgn="base" latinLnBrk="0" hangingPunct="1">
              <a:lnSpc>
                <a:spcPct val="100000"/>
              </a:lnSpc>
              <a:spcBef>
                <a:spcPts val="720"/>
              </a:spcBef>
              <a:spcAft>
                <a:spcPts val="0"/>
              </a:spcAft>
              <a:buClrTx/>
              <a:buSzTx/>
              <a:buFontTx/>
              <a:buNone/>
              <a:tabLst/>
              <a:defRPr/>
            </a:pPr>
            <a:r>
              <a:rPr kumimoji="0" lang="tr-TR" sz="1400" b="0" u="none" strike="noStrike" kern="1200" cap="none" spc="0" normalizeH="0" baseline="0" noProof="0" dirty="0">
                <a:ln>
                  <a:noFill/>
                </a:ln>
                <a:solidFill>
                  <a:srgbClr val="404040"/>
                </a:solidFill>
                <a:effectLst/>
                <a:uLnTx/>
                <a:uFillTx/>
                <a:latin typeface="Calibri" panose="020F0502020204030204"/>
                <a:ea typeface="SimSun" panose="02010600030101010101" pitchFamily="2" charset="-122"/>
                <a:cs typeface="+mn-cs"/>
              </a:rPr>
              <a:t>+:muhtemelen yok, ++:olması olası, +++:büyük olasılıkla var, #:kalp yetersizliği, KAH, DM, Karaciğer ve Böbrek Yetmezliği</a:t>
            </a:r>
            <a:endParaRPr kumimoji="0" lang="tr-TR" sz="2000" b="0" u="none" strike="noStrike" kern="1200" cap="none" spc="0" normalizeH="0" baseline="0" noProof="0" dirty="0">
              <a:ln>
                <a:noFill/>
              </a:ln>
              <a:solidFill>
                <a:srgbClr val="404040"/>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188220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İçerik Yer Tutucusu 2"/>
          <p:cNvSpPr>
            <a:spLocks noGrp="1"/>
          </p:cNvSpPr>
          <p:nvPr>
            <p:ph idx="1"/>
          </p:nvPr>
        </p:nvSpPr>
        <p:spPr>
          <a:xfrm>
            <a:off x="838200" y="1080191"/>
            <a:ext cx="10515600" cy="4351338"/>
          </a:xfrm>
        </p:spPr>
        <p:txBody>
          <a:bodyPr>
            <a:normAutofit fontScale="92857" lnSpcReduction="10000"/>
          </a:bodyPr>
          <a:lstStyle/>
          <a:p>
            <a:r>
              <a:rPr lang="tr-TR" b="1" dirty="0"/>
              <a:t>KOAH alevlenmesi sırasında hastaneye yatış gereksiniminin değerlendirilmesi için potansiyel </a:t>
            </a:r>
            <a:r>
              <a:rPr lang="tr-TR" b="1" dirty="0" err="1"/>
              <a:t>endikasyonlar</a:t>
            </a:r>
            <a:r>
              <a:rPr lang="tr-TR" b="1" dirty="0"/>
              <a:t>:</a:t>
            </a:r>
            <a:endParaRPr lang="tr-TR" dirty="0"/>
          </a:p>
          <a:p>
            <a:pPr lvl="0" fontAlgn="base"/>
            <a:r>
              <a:rPr lang="tr-TR" dirty="0" err="1"/>
              <a:t>Dispnede</a:t>
            </a:r>
            <a:r>
              <a:rPr lang="tr-TR" dirty="0"/>
              <a:t> artış, yüksek solunum hızı, oksijen </a:t>
            </a:r>
            <a:r>
              <a:rPr lang="tr-TR" dirty="0" err="1"/>
              <a:t>satürasyonunda</a:t>
            </a:r>
            <a:r>
              <a:rPr lang="tr-TR" dirty="0"/>
              <a:t> azalma, </a:t>
            </a:r>
            <a:r>
              <a:rPr lang="tr-TR" dirty="0" err="1"/>
              <a:t>konfüzyon</a:t>
            </a:r>
            <a:r>
              <a:rPr lang="tr-TR" dirty="0"/>
              <a:t> ve uyuşukluk gibi semptomların aniden kötüleşmesi.</a:t>
            </a:r>
          </a:p>
          <a:p>
            <a:pPr lvl="0" fontAlgn="base"/>
            <a:r>
              <a:rPr lang="tr-TR" dirty="0"/>
              <a:t>Akut solunum yetmezliği.</a:t>
            </a:r>
          </a:p>
          <a:p>
            <a:pPr lvl="0" fontAlgn="base"/>
            <a:r>
              <a:rPr lang="tr-TR" dirty="0" err="1"/>
              <a:t>Siyanoz</a:t>
            </a:r>
            <a:r>
              <a:rPr lang="tr-TR" dirty="0"/>
              <a:t> ve </a:t>
            </a:r>
            <a:r>
              <a:rPr lang="tr-TR" dirty="0" err="1"/>
              <a:t>periferik</a:t>
            </a:r>
            <a:r>
              <a:rPr lang="tr-TR" dirty="0"/>
              <a:t> ödem gibi yeni fiziksel belirtilerin başlaması.</a:t>
            </a:r>
          </a:p>
          <a:p>
            <a:pPr lvl="0" fontAlgn="base"/>
            <a:r>
              <a:rPr lang="tr-TR" dirty="0"/>
              <a:t>Bir alevlenmenin başlangıçtaki tıbbi tedaviye yanıt vermemesi.</a:t>
            </a:r>
          </a:p>
          <a:p>
            <a:pPr lvl="0" fontAlgn="base"/>
            <a:r>
              <a:rPr lang="tr-TR" dirty="0"/>
              <a:t>Kalp yetmezliği, yeni ortaya çıkan aritmiler vb. gibi ciddi </a:t>
            </a:r>
            <a:r>
              <a:rPr lang="tr-TR" dirty="0" err="1"/>
              <a:t>komorbiditelerin</a:t>
            </a:r>
            <a:r>
              <a:rPr lang="tr-TR" dirty="0"/>
              <a:t> varlığı.</a:t>
            </a:r>
          </a:p>
          <a:p>
            <a:pPr lvl="0" fontAlgn="base"/>
            <a:r>
              <a:rPr lang="tr-TR" dirty="0"/>
              <a:t>Yetersiz ev bakımı.</a:t>
            </a:r>
          </a:p>
          <a:p>
            <a:endParaRPr lang="tr-TR" dirty="0"/>
          </a:p>
        </p:txBody>
      </p:sp>
      <p:sp>
        <p:nvSpPr>
          <p:cNvPr id="1048695" name="Altbilgi Yer Tutucusu 3"/>
          <p:cNvSpPr>
            <a:spLocks noGrp="1"/>
          </p:cNvSpPr>
          <p:nvPr>
            <p:ph type="ftr" sz="quarter" idx="11"/>
          </p:nvPr>
        </p:nvSpPr>
        <p:spPr/>
        <p:txBody>
          <a:bodyPr/>
          <a:lstStyle/>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1A4F2EBE-7BAF-436D-AFC3-BA30E7A9F760}"/>
              </a:ext>
            </a:extLst>
          </p:cNvPr>
          <p:cNvSpPr txBox="1"/>
          <p:nvPr/>
        </p:nvSpPr>
        <p:spPr>
          <a:xfrm>
            <a:off x="675044" y="1359485"/>
            <a:ext cx="10586513" cy="5759718"/>
          </a:xfrm>
          <a:prstGeom prst="rect">
            <a:avLst/>
          </a:prstGeom>
          <a:noFill/>
        </p:spPr>
        <p:txBody>
          <a:bodyPr wrap="square" rtlCol="0">
            <a:spAutoFit/>
          </a:bodyPr>
          <a:lstStyle/>
          <a:p>
            <a:pPr marL="342900" marR="0" lvl="0" indent="-342900" algn="l" defTabSz="355600" rtl="0" eaLnBrk="1" fontAlgn="auto" latinLnBrk="0" hangingPunct="1">
              <a:lnSpc>
                <a:spcPct val="150000"/>
              </a:lnSpc>
              <a:spcBef>
                <a:spcPts val="0"/>
              </a:spcBef>
              <a:spcAft>
                <a:spcPts val="0"/>
              </a:spcAft>
              <a:buSzTx/>
              <a:buFont typeface="Arial" panose="020B0604020202020204" pitchFamily="34" charset="0"/>
              <a:buChar char="•"/>
              <a:tabLst/>
              <a:defRPr/>
            </a:pPr>
            <a:r>
              <a:rPr lang="tr-TR" sz="2800" dirty="0"/>
              <a:t>Yeni ortaya çıkan bulguların (siyanoz, periferik ödem, bilinç düzeyinde bozulma, aritmi vb.) saptanması</a:t>
            </a:r>
          </a:p>
          <a:p>
            <a:pPr marL="342900" marR="0" lvl="0" indent="-342900" algn="l" defTabSz="355600" rtl="0" eaLnBrk="1" fontAlgn="auto" latinLnBrk="0" hangingPunct="1">
              <a:lnSpc>
                <a:spcPct val="150000"/>
              </a:lnSpc>
              <a:spcBef>
                <a:spcPts val="0"/>
              </a:spcBef>
              <a:spcAft>
                <a:spcPts val="0"/>
              </a:spcAft>
              <a:buSzTx/>
              <a:buFont typeface="Arial" panose="020B0604020202020204" pitchFamily="34" charset="0"/>
              <a:buChar char="•"/>
              <a:tabLst/>
              <a:defRPr/>
            </a:pPr>
            <a:r>
              <a:rPr lang="tr-TR" sz="2800" dirty="0"/>
              <a:t>KOAH’ın şiddetli olması veya halen evde uzun süreli oksijen tedavisi alıyor olması</a:t>
            </a:r>
          </a:p>
          <a:p>
            <a:pPr marL="342900" indent="-342900" defTabSz="355600">
              <a:lnSpc>
                <a:spcPct val="150000"/>
              </a:lnSpc>
              <a:buFont typeface="Arial" panose="020B0604020202020204" pitchFamily="34" charset="0"/>
              <a:buChar char="•"/>
              <a:defRPr/>
            </a:pPr>
            <a:r>
              <a:rPr lang="tr-TR" sz="2800" dirty="0"/>
              <a:t>Yüksek risk oluşturan akciğer (</a:t>
            </a:r>
            <a:r>
              <a:rPr lang="tr-TR" sz="2800" dirty="0" err="1"/>
              <a:t>pnömoni</a:t>
            </a:r>
            <a:r>
              <a:rPr lang="tr-TR" sz="2800" dirty="0"/>
              <a:t> vb.) veya akciğer dışı eşlik eden</a:t>
            </a:r>
            <a:r>
              <a:rPr lang="en-US" sz="2800" dirty="0"/>
              <a:t> </a:t>
            </a:r>
            <a:r>
              <a:rPr lang="tr-TR" sz="2800" dirty="0"/>
              <a:t>hastalık durumunun (kalp hastalığı, </a:t>
            </a:r>
            <a:r>
              <a:rPr lang="tr-TR" sz="2800" dirty="0" err="1"/>
              <a:t>diabetes</a:t>
            </a:r>
            <a:r>
              <a:rPr lang="tr-TR" sz="2800" dirty="0"/>
              <a:t> </a:t>
            </a:r>
            <a:r>
              <a:rPr lang="tr-TR" sz="2800" dirty="0" err="1"/>
              <a:t>mellitus</a:t>
            </a:r>
            <a:r>
              <a:rPr lang="tr-TR" sz="2800" dirty="0"/>
              <a:t> vb.) olması</a:t>
            </a:r>
          </a:p>
          <a:p>
            <a:pPr marL="342900" marR="0" lvl="0" indent="-342900" algn="l" defTabSz="355600" rtl="0" eaLnBrk="1" fontAlgn="auto" latinLnBrk="0" hangingPunct="1">
              <a:lnSpc>
                <a:spcPct val="150000"/>
              </a:lnSpc>
              <a:spcBef>
                <a:spcPts val="0"/>
              </a:spcBef>
              <a:spcAft>
                <a:spcPts val="0"/>
              </a:spcAft>
              <a:buSzTx/>
              <a:buFont typeface="Arial" panose="020B0604020202020204" pitchFamily="34" charset="0"/>
              <a:buChar char="•"/>
              <a:tabLst/>
              <a:defRPr/>
            </a:pPr>
            <a:r>
              <a:rPr lang="tr-TR" sz="2800" dirty="0"/>
              <a:t>Alevlenmelerin başlangıçtaki ilaç tedavisine cevap vermemesi</a:t>
            </a:r>
          </a:p>
          <a:p>
            <a:pPr marL="342900" marR="0" lvl="0" indent="-342900" algn="l" defTabSz="355600" rtl="0" eaLnBrk="1" fontAlgn="auto" latinLnBrk="0" hangingPunct="1">
              <a:lnSpc>
                <a:spcPct val="150000"/>
              </a:lnSpc>
              <a:spcBef>
                <a:spcPts val="0"/>
              </a:spcBef>
              <a:spcAft>
                <a:spcPts val="0"/>
              </a:spcAft>
              <a:buSzTx/>
              <a:buFont typeface="Arial" panose="020B0604020202020204" pitchFamily="34" charset="0"/>
              <a:buChar char="•"/>
              <a:tabLst/>
              <a:defRPr/>
            </a:pPr>
            <a:r>
              <a:rPr lang="tr-TR" sz="2800" dirty="0"/>
              <a:t>Sık alevlenmelerinin olması</a:t>
            </a:r>
          </a:p>
          <a:p>
            <a:pPr marL="0" marR="0" lvl="0" indent="0" algn="l" defTabSz="355600" rtl="0" eaLnBrk="1" fontAlgn="auto" latinLnBrk="0" hangingPunct="1">
              <a:lnSpc>
                <a:spcPct val="150000"/>
              </a:lnSpc>
              <a:spcBef>
                <a:spcPts val="0"/>
              </a:spcBef>
              <a:spcAft>
                <a:spcPts val="0"/>
              </a:spcAft>
              <a:buClr>
                <a:srgbClr val="4BACC6"/>
              </a:buClr>
              <a:buSzTx/>
              <a:buFontTx/>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KOAH </a:t>
            </a:r>
            <a:r>
              <a:rPr lang="en-US" sz="2800" b="1" dirty="0" err="1"/>
              <a:t>Alevlenmelerinde</a:t>
            </a:r>
            <a:r>
              <a:rPr lang="en-US" sz="2800" b="1" dirty="0"/>
              <a:t> </a:t>
            </a:r>
            <a:r>
              <a:rPr lang="en-US" sz="2800" b="1" dirty="0" err="1"/>
              <a:t>Sevk</a:t>
            </a:r>
            <a:r>
              <a:rPr lang="en-US" sz="2800" b="1" dirty="0"/>
              <a:t> </a:t>
            </a:r>
            <a:r>
              <a:rPr lang="en-US" sz="2800" b="1" dirty="0" err="1"/>
              <a:t>Kriterleri</a:t>
            </a:r>
            <a:endParaRPr lang="tr-TR" sz="2800" b="1" dirty="0"/>
          </a:p>
        </p:txBody>
      </p:sp>
    </p:spTree>
    <p:extLst>
      <p:ext uri="{BB962C8B-B14F-4D97-AF65-F5344CB8AC3E}">
        <p14:creationId xmlns:p14="http://schemas.microsoft.com/office/powerpoint/2010/main" val="1853617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1A4F2EBE-7BAF-436D-AFC3-BA30E7A9F760}"/>
              </a:ext>
            </a:extLst>
          </p:cNvPr>
          <p:cNvSpPr txBox="1"/>
          <p:nvPr/>
        </p:nvSpPr>
        <p:spPr>
          <a:xfrm>
            <a:off x="675044" y="1437447"/>
            <a:ext cx="10586512" cy="5313442"/>
          </a:xfrm>
          <a:prstGeom prst="rect">
            <a:avLst/>
          </a:prstGeom>
          <a:noFill/>
        </p:spPr>
        <p:txBody>
          <a:bodyPr wrap="square" rtlCol="0">
            <a:spAutoFit/>
          </a:bodyPr>
          <a:lstStyle/>
          <a:p>
            <a:pPr marL="342900" marR="0" lvl="0" indent="-342900" algn="l" defTabSz="355600" rtl="0" eaLnBrk="1" fontAlgn="auto" latinLnBrk="0" hangingPunct="1">
              <a:spcBef>
                <a:spcPts val="600"/>
              </a:spcBef>
              <a:spcAft>
                <a:spcPts val="600"/>
              </a:spcAft>
              <a:buSzTx/>
              <a:buFont typeface="Arial" panose="020B0604020202020204" pitchFamily="34" charset="0"/>
              <a:buChar char="•"/>
              <a:tabLst/>
              <a:defRPr/>
            </a:pPr>
            <a:r>
              <a:rPr lang="tr-TR" sz="2800" dirty="0"/>
              <a:t>Tanıda belirsizlik</a:t>
            </a:r>
          </a:p>
          <a:p>
            <a:pPr marL="342900" marR="0" lvl="0" indent="-342900" algn="l" defTabSz="355600" rtl="0" eaLnBrk="1" fontAlgn="auto" latinLnBrk="0" hangingPunct="1">
              <a:spcBef>
                <a:spcPts val="600"/>
              </a:spcBef>
              <a:spcAft>
                <a:spcPts val="600"/>
              </a:spcAft>
              <a:buSzTx/>
              <a:buFont typeface="Arial" panose="020B0604020202020204" pitchFamily="34" charset="0"/>
              <a:buChar char="•"/>
              <a:tabLst/>
              <a:defRPr/>
            </a:pPr>
            <a:r>
              <a:rPr lang="tr-TR" sz="2800" dirty="0"/>
              <a:t>İleri </a:t>
            </a:r>
            <a:r>
              <a:rPr lang="tr-TR" sz="2800" dirty="0"/>
              <a:t>yaş</a:t>
            </a:r>
          </a:p>
          <a:p>
            <a:pPr marL="342900" marR="0" lvl="0" indent="-342900" algn="l" defTabSz="355600" rtl="0" eaLnBrk="1" fontAlgn="auto" latinLnBrk="0" hangingPunct="1">
              <a:spcBef>
                <a:spcPts val="600"/>
              </a:spcBef>
              <a:spcAft>
                <a:spcPts val="600"/>
              </a:spcAft>
              <a:buSzTx/>
              <a:buFont typeface="Arial" panose="020B0604020202020204" pitchFamily="34" charset="0"/>
              <a:buChar char="•"/>
              <a:tabLst/>
              <a:defRPr/>
            </a:pPr>
            <a:r>
              <a:rPr lang="tr-TR" sz="2800" dirty="0"/>
              <a:t>Evde tedavi koşullarının olmaması, yalnız yaşama, hastalıkla başa çıkamama veya evde yeterli destek olmaması</a:t>
            </a:r>
          </a:p>
          <a:p>
            <a:pPr marL="342900" indent="-342900" defTabSz="355600">
              <a:spcBef>
                <a:spcPts val="600"/>
              </a:spcBef>
              <a:spcAft>
                <a:spcPts val="600"/>
              </a:spcAft>
              <a:buFont typeface="Arial" panose="020B0604020202020204" pitchFamily="34" charset="0"/>
              <a:buChar char="•"/>
              <a:defRPr/>
            </a:pPr>
            <a:r>
              <a:rPr lang="tr-TR" sz="2800" dirty="0"/>
              <a:t>Genel </a:t>
            </a:r>
            <a:r>
              <a:rPr lang="tr-TR" sz="2800" dirty="0"/>
              <a:t>durum</a:t>
            </a:r>
            <a:r>
              <a:rPr lang="en-US" sz="2800" dirty="0"/>
              <a:t>/a</a:t>
            </a:r>
            <a:r>
              <a:rPr lang="tr-TR" sz="2800" dirty="0" err="1"/>
              <a:t>ktivite</a:t>
            </a:r>
            <a:r>
              <a:rPr lang="tr-TR" sz="2800" dirty="0"/>
              <a:t> seviyesinin kötü olması</a:t>
            </a:r>
            <a:r>
              <a:rPr lang="en-US" sz="2800" dirty="0"/>
              <a:t>/</a:t>
            </a:r>
            <a:r>
              <a:rPr lang="tr-TR" sz="2800" dirty="0"/>
              <a:t>yatağa bağlı</a:t>
            </a:r>
            <a:r>
              <a:rPr lang="en-US" sz="2800" dirty="0"/>
              <a:t> </a:t>
            </a:r>
            <a:r>
              <a:rPr lang="tr-TR" sz="2800" dirty="0"/>
              <a:t>bulunması</a:t>
            </a:r>
          </a:p>
          <a:p>
            <a:pPr marL="342900" marR="0" lvl="0" indent="-342900" algn="l" defTabSz="355600" rtl="0" eaLnBrk="1" fontAlgn="auto" latinLnBrk="0" hangingPunct="1">
              <a:spcBef>
                <a:spcPts val="600"/>
              </a:spcBef>
              <a:spcAft>
                <a:spcPts val="600"/>
              </a:spcAft>
              <a:buSzTx/>
              <a:buFont typeface="Arial" panose="020B0604020202020204" pitchFamily="34" charset="0"/>
              <a:buChar char="•"/>
              <a:tabLst/>
              <a:defRPr/>
            </a:pPr>
            <a:r>
              <a:rPr lang="tr-TR" sz="2800" dirty="0" err="1"/>
              <a:t>Arteriyel</a:t>
            </a:r>
            <a:r>
              <a:rPr lang="tr-TR" sz="2800" dirty="0"/>
              <a:t> kan gazlarında pH &lt; 7.35 veya PaO2 &lt; 60 mmHg veya                              SaO2 &lt; %90 bulunması</a:t>
            </a:r>
          </a:p>
          <a:p>
            <a:pPr marL="342900" marR="0" lvl="0" indent="-342900" algn="l" defTabSz="355600" rtl="0" eaLnBrk="1" fontAlgn="auto" latinLnBrk="0" hangingPunct="1">
              <a:spcBef>
                <a:spcPts val="600"/>
              </a:spcBef>
              <a:spcAft>
                <a:spcPts val="600"/>
              </a:spcAft>
              <a:buSzTx/>
              <a:buFont typeface="Arial" panose="020B0604020202020204" pitchFamily="34" charset="0"/>
              <a:buChar char="•"/>
              <a:tabLst/>
              <a:defRPr/>
            </a:pPr>
            <a:r>
              <a:rPr lang="tr-TR" sz="2800" dirty="0"/>
              <a:t>İstirahat halinde ani nefes darlığı gelişmesi/yaşamsal bulgularda                 değişiklik gibi semptomların yoğunluğunda belirgin bir artış</a:t>
            </a:r>
          </a:p>
          <a:p>
            <a:pPr marL="0" marR="0" lvl="0" indent="0" algn="l" defTabSz="355600" rtl="0" eaLnBrk="1" fontAlgn="auto" latinLnBrk="0" hangingPunct="1">
              <a:lnSpc>
                <a:spcPct val="150000"/>
              </a:lnSpc>
              <a:spcBef>
                <a:spcPts val="0"/>
              </a:spcBef>
              <a:spcAft>
                <a:spcPts val="0"/>
              </a:spcAft>
              <a:buClr>
                <a:srgbClr val="4BACC6"/>
              </a:buClr>
              <a:buSzTx/>
              <a:buFontTx/>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defTabSz="914400">
              <a:defRPr/>
            </a:pPr>
            <a:r>
              <a:rPr lang="en-US" sz="2800" b="1" dirty="0"/>
              <a:t>KOAH </a:t>
            </a:r>
            <a:r>
              <a:rPr lang="en-US" sz="2800" b="1" dirty="0" err="1"/>
              <a:t>Alevlenmelerinde</a:t>
            </a:r>
            <a:r>
              <a:rPr lang="en-US" sz="2800" b="1" dirty="0"/>
              <a:t> </a:t>
            </a:r>
            <a:r>
              <a:rPr lang="en-US" sz="2800" b="1" dirty="0" err="1"/>
              <a:t>Sevk</a:t>
            </a:r>
            <a:r>
              <a:rPr lang="en-US" sz="2800" b="1" dirty="0"/>
              <a:t> </a:t>
            </a:r>
            <a:r>
              <a:rPr lang="en-US" sz="2800" b="1" dirty="0" err="1"/>
              <a:t>Kriterleri</a:t>
            </a:r>
            <a:endParaRPr lang="tr-TR" sz="2800" b="1" dirty="0"/>
          </a:p>
        </p:txBody>
      </p:sp>
    </p:spTree>
    <p:extLst>
      <p:ext uri="{BB962C8B-B14F-4D97-AF65-F5344CB8AC3E}">
        <p14:creationId xmlns:p14="http://schemas.microsoft.com/office/powerpoint/2010/main" val="3067672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HASTALIK SEYRİ</a:t>
            </a:r>
            <a:endParaRPr lang="tr-TR" b="1" dirty="0"/>
          </a:p>
        </p:txBody>
      </p:sp>
      <p:sp>
        <p:nvSpPr>
          <p:cNvPr id="3" name="İçerik Yer Tutucusu 2"/>
          <p:cNvSpPr>
            <a:spLocks noGrp="1"/>
          </p:cNvSpPr>
          <p:nvPr>
            <p:ph idx="1"/>
          </p:nvPr>
        </p:nvSpPr>
        <p:spPr/>
        <p:txBody>
          <a:bodyPr>
            <a:normAutofit/>
          </a:bodyPr>
          <a:lstStyle/>
          <a:p>
            <a:pPr>
              <a:lnSpc>
                <a:spcPct val="80000"/>
              </a:lnSpc>
              <a:buClr>
                <a:schemeClr val="tx1"/>
              </a:buClr>
              <a:defRPr/>
            </a:pPr>
            <a:r>
              <a:rPr lang="tr-TR" dirty="0" err="1"/>
              <a:t>E</a:t>
            </a:r>
            <a:r>
              <a:rPr lang="tr-TR" dirty="0" err="1" smtClean="0"/>
              <a:t>nflamasyon</a:t>
            </a:r>
            <a:r>
              <a:rPr lang="tr-TR" dirty="0" smtClean="0"/>
              <a:t> </a:t>
            </a:r>
            <a:r>
              <a:rPr lang="tr-TR" dirty="0"/>
              <a:t>yalnızca akciğerlerle sınırlı olmayıp, sistemik özellik de gösterir.</a:t>
            </a:r>
          </a:p>
          <a:p>
            <a:pPr>
              <a:lnSpc>
                <a:spcPct val="80000"/>
              </a:lnSpc>
              <a:buClr>
                <a:schemeClr val="tx1"/>
              </a:buClr>
              <a:defRPr/>
            </a:pPr>
            <a:r>
              <a:rPr lang="tr-TR" dirty="0"/>
              <a:t>Hastalığa eşlik eden </a:t>
            </a:r>
            <a:r>
              <a:rPr lang="tr-TR" dirty="0" err="1"/>
              <a:t>komorbiditeler</a:t>
            </a:r>
            <a:r>
              <a:rPr lang="tr-TR" dirty="0"/>
              <a:t> hastalığın ilerlemesine katkıda bulunur ve hastalığın yönetimini güçleştirir.</a:t>
            </a:r>
          </a:p>
          <a:p>
            <a:pPr>
              <a:lnSpc>
                <a:spcPct val="80000"/>
              </a:lnSpc>
              <a:buClr>
                <a:schemeClr val="tx1"/>
              </a:buClr>
              <a:defRPr/>
            </a:pPr>
            <a:r>
              <a:rPr lang="tr-TR" dirty="0"/>
              <a:t>Hastalık alevlenmelerle seyreder. </a:t>
            </a:r>
          </a:p>
          <a:p>
            <a:pPr>
              <a:lnSpc>
                <a:spcPct val="80000"/>
              </a:lnSpc>
              <a:buClr>
                <a:schemeClr val="tx1"/>
              </a:buClr>
              <a:defRPr/>
            </a:pPr>
            <a:r>
              <a:rPr lang="tr-TR" dirty="0"/>
              <a:t>Alevlenmeler ve stabil dönem farklı şekilde tedavi edilir. </a:t>
            </a:r>
          </a:p>
          <a:p>
            <a:pPr>
              <a:lnSpc>
                <a:spcPct val="80000"/>
              </a:lnSpc>
              <a:buClr>
                <a:schemeClr val="tx1"/>
              </a:buClr>
              <a:defRPr/>
            </a:pPr>
            <a:r>
              <a:rPr lang="tr-TR" dirty="0"/>
              <a:t>Alevlenmeler hastalığın ilerlemesine katkıda bulunur ve </a:t>
            </a:r>
            <a:r>
              <a:rPr lang="tr-TR" dirty="0" err="1"/>
              <a:t>mortalitenin</a:t>
            </a:r>
            <a:r>
              <a:rPr lang="tr-TR" dirty="0"/>
              <a:t> en önemli nedenidir.</a:t>
            </a:r>
          </a:p>
          <a:p>
            <a:endParaRPr lang="tr-TR" dirty="0"/>
          </a:p>
        </p:txBody>
      </p:sp>
      <p:sp>
        <p:nvSpPr>
          <p:cNvPr id="4" name="Altbilgi Yer Tutucusu 3"/>
          <p:cNvSpPr>
            <a:spLocks noGrp="1"/>
          </p:cNvSpPr>
          <p:nvPr>
            <p:ph type="ftr" sz="quarter" idx="11"/>
          </p:nvPr>
        </p:nvSpPr>
        <p:spPr/>
        <p:txBody>
          <a:bodyPr/>
          <a:lstStyle/>
          <a:p>
            <a:endParaRPr lang="tr-TR" dirty="0"/>
          </a:p>
        </p:txBody>
      </p:sp>
    </p:spTree>
    <p:extLst>
      <p:ext uri="{BB962C8B-B14F-4D97-AF65-F5344CB8AC3E}">
        <p14:creationId xmlns:p14="http://schemas.microsoft.com/office/powerpoint/2010/main" val="1987024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Unvan 1"/>
          <p:cNvSpPr>
            <a:spLocks noGrp="1"/>
          </p:cNvSpPr>
          <p:nvPr>
            <p:ph type="title"/>
          </p:nvPr>
        </p:nvSpPr>
        <p:spPr/>
        <p:txBody>
          <a:bodyPr/>
          <a:lstStyle/>
          <a:p>
            <a:endParaRPr lang="tr-TR"/>
          </a:p>
        </p:txBody>
      </p:sp>
      <p:sp>
        <p:nvSpPr>
          <p:cNvPr id="1048697" name="Altbilgi Yer Tutucusu 3"/>
          <p:cNvSpPr>
            <a:spLocks noGrp="1"/>
          </p:cNvSpPr>
          <p:nvPr>
            <p:ph type="ftr" sz="quarter" idx="11"/>
          </p:nvPr>
        </p:nvSpPr>
        <p:spPr/>
        <p:txBody>
          <a:bodyPr/>
          <a:lstStyle/>
          <a:p>
            <a:endParaRPr lang="tr-TR" dirty="0"/>
          </a:p>
        </p:txBody>
      </p:sp>
      <p:pic>
        <p:nvPicPr>
          <p:cNvPr id="2097163" name="Picture 2" descr="https://acilci.net/wp-content/uploads/2024/02/Siddetli-ancak-yasami-tehdit-etmeyen-alevlenmelerin-yonetimi.png"/>
          <p:cNvPicPr>
            <a:picLocks noGrp="1" noChangeAspect="1" noChangeArrowheads="1"/>
          </p:cNvPicPr>
          <p:nvPr>
            <p:ph idx="1"/>
          </p:nvPr>
        </p:nvPicPr>
        <p:blipFill rotWithShape="1">
          <a:blip r:embed="rId2"/>
          <a:srcRect l="18764" t="17204" r="22990" b="26149"/>
          <a:stretch>
            <a:fillRect/>
          </a:stretch>
        </p:blipFill>
        <p:spPr bwMode="auto">
          <a:xfrm>
            <a:off x="2431651" y="365125"/>
            <a:ext cx="8043073" cy="586671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1193110" y="491679"/>
            <a:ext cx="9146369" cy="769441"/>
          </a:xfrm>
          <a:prstGeom prst="rect">
            <a:avLst/>
          </a:prstGeom>
        </p:spPr>
        <p:txBody>
          <a:bodyPr wrap="square">
            <a:spAutoFit/>
          </a:bodyPr>
          <a:lstStyle/>
          <a:p>
            <a:pPr lvl="0" algn="ctr">
              <a:defRPr/>
            </a:pPr>
            <a:r>
              <a:rPr lang="tr-TR" sz="2900" b="1" dirty="0" smtClean="0">
                <a:solidFill>
                  <a:prstClr val="black">
                    <a:lumMod val="75000"/>
                    <a:lumOff val="25000"/>
                  </a:prstClr>
                </a:solidFill>
              </a:rPr>
              <a:t>  </a:t>
            </a:r>
            <a:r>
              <a:rPr lang="tr-TR" sz="4400" b="1" dirty="0" smtClean="0">
                <a:solidFill>
                  <a:prstClr val="black">
                    <a:lumMod val="75000"/>
                    <a:lumOff val="25000"/>
                  </a:prstClr>
                </a:solidFill>
              </a:rPr>
              <a:t>KOAH YÖNETİMİ</a:t>
            </a:r>
            <a:endParaRPr lang="en-US" sz="4400" b="1" dirty="0">
              <a:solidFill>
                <a:prstClr val="black">
                  <a:lumMod val="75000"/>
                  <a:lumOff val="25000"/>
                </a:prstClr>
              </a:solidFill>
            </a:endParaRPr>
          </a:p>
        </p:txBody>
      </p:sp>
      <p:graphicFrame>
        <p:nvGraphicFramePr>
          <p:cNvPr id="7" name="Diagram 6">
            <a:extLst>
              <a:ext uri="{FF2B5EF4-FFF2-40B4-BE49-F238E27FC236}">
                <a16:creationId xmlns:a16="http://schemas.microsoft.com/office/drawing/2014/main" id="{C69330AA-D0E3-4899-A889-4107AE67A615}"/>
              </a:ext>
            </a:extLst>
          </p:cNvPr>
          <p:cNvGraphicFramePr/>
          <p:nvPr>
            <p:extLst>
              <p:ext uri="{D42A27DB-BD31-4B8C-83A1-F6EECF244321}">
                <p14:modId xmlns:p14="http://schemas.microsoft.com/office/powerpoint/2010/main" val="4178226256"/>
              </p:ext>
            </p:extLst>
          </p:nvPr>
        </p:nvGraphicFramePr>
        <p:xfrm>
          <a:off x="565333" y="1077747"/>
          <a:ext cx="2192121" cy="4926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0D0A420A-482A-4C14-BBBD-F9BF9F94100D}"/>
              </a:ext>
            </a:extLst>
          </p:cNvPr>
          <p:cNvGraphicFramePr/>
          <p:nvPr>
            <p:extLst>
              <p:ext uri="{D42A27DB-BD31-4B8C-83A1-F6EECF244321}">
                <p14:modId xmlns:p14="http://schemas.microsoft.com/office/powerpoint/2010/main" val="785291393"/>
              </p:ext>
            </p:extLst>
          </p:nvPr>
        </p:nvGraphicFramePr>
        <p:xfrm>
          <a:off x="2848141" y="1091369"/>
          <a:ext cx="1893205" cy="49262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a:extLst>
              <a:ext uri="{FF2B5EF4-FFF2-40B4-BE49-F238E27FC236}">
                <a16:creationId xmlns:a16="http://schemas.microsoft.com/office/drawing/2014/main" id="{05FE44BC-A386-4DFB-8E5C-7DE783ACF1A2}"/>
              </a:ext>
            </a:extLst>
          </p:cNvPr>
          <p:cNvGraphicFramePr/>
          <p:nvPr>
            <p:extLst>
              <p:ext uri="{D42A27DB-BD31-4B8C-83A1-F6EECF244321}">
                <p14:modId xmlns:p14="http://schemas.microsoft.com/office/powerpoint/2010/main" val="3328060416"/>
              </p:ext>
            </p:extLst>
          </p:nvPr>
        </p:nvGraphicFramePr>
        <p:xfrm>
          <a:off x="4566869" y="1062251"/>
          <a:ext cx="4946284" cy="47334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a:extLst>
              <a:ext uri="{FF2B5EF4-FFF2-40B4-BE49-F238E27FC236}">
                <a16:creationId xmlns:a16="http://schemas.microsoft.com/office/drawing/2014/main" id="{852F1349-5B23-4F1C-82A4-8D9090F2464C}"/>
              </a:ext>
            </a:extLst>
          </p:cNvPr>
          <p:cNvGraphicFramePr/>
          <p:nvPr>
            <p:extLst>
              <p:ext uri="{D42A27DB-BD31-4B8C-83A1-F6EECF244321}">
                <p14:modId xmlns:p14="http://schemas.microsoft.com/office/powerpoint/2010/main" val="954783293"/>
              </p:ext>
            </p:extLst>
          </p:nvPr>
        </p:nvGraphicFramePr>
        <p:xfrm>
          <a:off x="9364571" y="1062251"/>
          <a:ext cx="1949817" cy="492624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6" name="Rectangle 15">
            <a:extLst>
              <a:ext uri="{FF2B5EF4-FFF2-40B4-BE49-F238E27FC236}">
                <a16:creationId xmlns:a16="http://schemas.microsoft.com/office/drawing/2014/main" id="{3CE4CC0F-5B8D-46E1-9D66-00BC7630FB1A}"/>
              </a:ext>
            </a:extLst>
          </p:cNvPr>
          <p:cNvSpPr/>
          <p:nvPr/>
        </p:nvSpPr>
        <p:spPr>
          <a:xfrm>
            <a:off x="897367" y="1172664"/>
            <a:ext cx="1632475" cy="145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ctr" defTabSz="914400" rtl="0" eaLnBrk="1" fontAlgn="auto" latinLnBrk="0" hangingPunct="1">
              <a:lnSpc>
                <a:spcPct val="90000"/>
              </a:lnSpc>
              <a:spcBef>
                <a:spcPts val="1000"/>
              </a:spcBef>
              <a:spcAft>
                <a:spcPts val="0"/>
              </a:spcAft>
              <a:buClrTx/>
              <a:buSzTx/>
              <a:buFontTx/>
              <a:buNone/>
              <a:tabLst/>
              <a:defRPr/>
            </a:pPr>
            <a:r>
              <a:rPr kumimoji="0" lang="tr-TR" altLang="tr-TR" sz="2300" b="1" i="0" u="none" strike="noStrike" kern="1200" cap="none" spc="0" normalizeH="0" baseline="0" noProof="0" dirty="0">
                <a:ln>
                  <a:noFill/>
                </a:ln>
                <a:solidFill>
                  <a:srgbClr val="404040"/>
                </a:solidFill>
                <a:effectLst/>
                <a:uLnTx/>
                <a:uFillTx/>
                <a:latin typeface="Calibri" panose="020F0502020204030204"/>
                <a:ea typeface="+mn-ea"/>
                <a:cs typeface="+mn-cs"/>
              </a:rPr>
              <a:t>Erken Tanı</a:t>
            </a:r>
          </a:p>
        </p:txBody>
      </p:sp>
      <p:sp>
        <p:nvSpPr>
          <p:cNvPr id="17" name="Rectangle 16">
            <a:extLst>
              <a:ext uri="{FF2B5EF4-FFF2-40B4-BE49-F238E27FC236}">
                <a16:creationId xmlns:a16="http://schemas.microsoft.com/office/drawing/2014/main" id="{B1F26470-2A38-470A-962A-67DD718F93C4}"/>
              </a:ext>
            </a:extLst>
          </p:cNvPr>
          <p:cNvSpPr/>
          <p:nvPr/>
        </p:nvSpPr>
        <p:spPr>
          <a:xfrm>
            <a:off x="5020881" y="1484975"/>
            <a:ext cx="4038259" cy="821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ctr" defTabSz="914400" rtl="0" eaLnBrk="1" fontAlgn="auto" latinLnBrk="0" hangingPunct="1">
              <a:lnSpc>
                <a:spcPct val="100000"/>
              </a:lnSpc>
              <a:spcBef>
                <a:spcPts val="0"/>
              </a:spcBef>
              <a:spcAft>
                <a:spcPts val="0"/>
              </a:spcAft>
              <a:buClrTx/>
              <a:buSzTx/>
              <a:buFontTx/>
              <a:buNone/>
              <a:tabLst/>
              <a:defRPr/>
            </a:pPr>
            <a:r>
              <a:rPr kumimoji="0" lang="tr-TR" sz="2300" b="1" i="0" u="none" strike="noStrike" kern="1200" cap="none" spc="0" normalizeH="0" baseline="0" noProof="0" dirty="0">
                <a:ln>
                  <a:noFill/>
                </a:ln>
                <a:solidFill>
                  <a:srgbClr val="404040"/>
                </a:solidFill>
                <a:effectLst/>
                <a:uLnTx/>
                <a:uFillTx/>
                <a:latin typeface="Calibri" panose="020F0502020204030204"/>
                <a:ea typeface="+mn-ea"/>
                <a:cs typeface="+mn-cs"/>
              </a:rPr>
              <a:t>Düzenli</a:t>
            </a:r>
            <a:r>
              <a:rPr kumimoji="0" lang="en-US" sz="2300" b="1" i="0" u="none" strike="noStrike" kern="1200" cap="none" spc="0" normalizeH="0" baseline="0" noProof="0" dirty="0">
                <a:ln>
                  <a:noFill/>
                </a:ln>
                <a:solidFill>
                  <a:srgbClr val="404040"/>
                </a:solidFill>
                <a:effectLst/>
                <a:uLnTx/>
                <a:uFillTx/>
                <a:latin typeface="Calibri" panose="020F0502020204030204"/>
                <a:ea typeface="+mn-ea"/>
                <a:cs typeface="+mn-cs"/>
              </a:rPr>
              <a:t> İ</a:t>
            </a:r>
            <a:r>
              <a:rPr kumimoji="0" lang="tr-TR" sz="2300" b="1" i="0" u="none" strike="noStrike" kern="1200" cap="none" spc="0" normalizeH="0" baseline="0" noProof="0" dirty="0">
                <a:ln>
                  <a:noFill/>
                </a:ln>
                <a:solidFill>
                  <a:srgbClr val="404040"/>
                </a:solidFill>
                <a:effectLst/>
                <a:uLnTx/>
                <a:uFillTx/>
                <a:latin typeface="Calibri" panose="020F0502020204030204"/>
                <a:ea typeface="+mn-ea"/>
                <a:cs typeface="+mn-cs"/>
              </a:rPr>
              <a:t>zlem</a:t>
            </a:r>
            <a:r>
              <a:rPr kumimoji="0" lang="tr-TR" altLang="tr-TR" sz="2300" b="1" i="0" u="none" strike="noStrike" kern="1200" cap="none" spc="0" normalizeH="0" baseline="0" noProof="0" dirty="0">
                <a:ln>
                  <a:noFill/>
                </a:ln>
                <a:solidFill>
                  <a:srgbClr val="404040"/>
                </a:solidFill>
                <a:effectLst/>
                <a:uLnTx/>
                <a:uFillTx/>
                <a:latin typeface="Calibri" panose="020F0502020204030204"/>
                <a:ea typeface="+mn-ea"/>
                <a:cs typeface="+mn-cs"/>
              </a:rPr>
              <a:t> </a:t>
            </a:r>
          </a:p>
        </p:txBody>
      </p:sp>
      <p:sp>
        <p:nvSpPr>
          <p:cNvPr id="19" name="Rectangle 18">
            <a:extLst>
              <a:ext uri="{FF2B5EF4-FFF2-40B4-BE49-F238E27FC236}">
                <a16:creationId xmlns:a16="http://schemas.microsoft.com/office/drawing/2014/main" id="{CBD61524-AABC-4582-B2E7-0C3C528F6150}"/>
              </a:ext>
            </a:extLst>
          </p:cNvPr>
          <p:cNvSpPr/>
          <p:nvPr/>
        </p:nvSpPr>
        <p:spPr>
          <a:xfrm>
            <a:off x="9394436" y="1611404"/>
            <a:ext cx="1939477" cy="830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55600" rtl="0" eaLnBrk="1" fontAlgn="auto" latinLnBrk="0" hangingPunct="1">
              <a:lnSpc>
                <a:spcPct val="100000"/>
              </a:lnSpc>
              <a:spcBef>
                <a:spcPts val="0"/>
              </a:spcBef>
              <a:spcAft>
                <a:spcPts val="0"/>
              </a:spcAft>
              <a:buClr>
                <a:srgbClr val="C00000"/>
              </a:buClr>
              <a:buSzTx/>
              <a:buFontTx/>
              <a:buNone/>
              <a:tabLst/>
              <a:defRPr/>
            </a:pPr>
            <a:r>
              <a:rPr kumimoji="0" lang="tr-TR" sz="2300" b="1" i="0" u="none" strike="noStrike" kern="1200" cap="none" spc="0" normalizeH="0" baseline="0" noProof="0" dirty="0">
                <a:ln>
                  <a:noFill/>
                </a:ln>
                <a:solidFill>
                  <a:srgbClr val="404040"/>
                </a:solidFill>
                <a:effectLst/>
                <a:uLnTx/>
                <a:uFillTx/>
                <a:latin typeface="Calibri" panose="020F0502020204030204"/>
                <a:ea typeface="+mn-ea"/>
                <a:cs typeface="+mn-cs"/>
              </a:rPr>
              <a:t>Komplikasyon İzlemi </a:t>
            </a:r>
          </a:p>
        </p:txBody>
      </p:sp>
      <p:sp>
        <p:nvSpPr>
          <p:cNvPr id="21" name="Rectangle 20">
            <a:extLst>
              <a:ext uri="{FF2B5EF4-FFF2-40B4-BE49-F238E27FC236}">
                <a16:creationId xmlns:a16="http://schemas.microsoft.com/office/drawing/2014/main" id="{80858B2F-2C5D-4B43-BD5F-0CBDC127586A}"/>
              </a:ext>
            </a:extLst>
          </p:cNvPr>
          <p:cNvSpPr/>
          <p:nvPr/>
        </p:nvSpPr>
        <p:spPr>
          <a:xfrm>
            <a:off x="2917034" y="1168615"/>
            <a:ext cx="1789804" cy="145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ctr" defTabSz="914400" rtl="0" eaLnBrk="1" fontAlgn="auto" latinLnBrk="0" hangingPunct="1">
              <a:lnSpc>
                <a:spcPct val="100000"/>
              </a:lnSpc>
              <a:spcBef>
                <a:spcPts val="0"/>
              </a:spcBef>
              <a:spcAft>
                <a:spcPts val="0"/>
              </a:spcAft>
              <a:buClrTx/>
              <a:buSzTx/>
              <a:buFontTx/>
              <a:buNone/>
              <a:tabLst/>
              <a:defRPr/>
            </a:pPr>
            <a:r>
              <a:rPr kumimoji="0" lang="tr-TR" sz="2300" b="1" i="0" u="none" strike="noStrike" kern="1200" cap="none" spc="0" normalizeH="0" baseline="0" noProof="0" dirty="0">
                <a:ln>
                  <a:noFill/>
                </a:ln>
                <a:solidFill>
                  <a:srgbClr val="404040"/>
                </a:solidFill>
                <a:effectLst/>
                <a:uLnTx/>
                <a:uFillTx/>
                <a:latin typeface="Calibri" panose="020F0502020204030204"/>
                <a:ea typeface="+mn-ea"/>
                <a:cs typeface="+mn-cs"/>
              </a:rPr>
              <a:t>Tedavi</a:t>
            </a:r>
            <a:endParaRPr kumimoji="0" lang="tr-TR" altLang="tr-TR" sz="2300" b="1"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308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Graphic spid="10" grpId="0">
        <p:bldAsOne/>
      </p:bldGraphic>
      <p:bldGraphic spid="11" grpId="0">
        <p:bldAsOne/>
      </p:bldGraphic>
      <p:bldP spid="16" grpId="0"/>
      <p:bldP spid="17" grpId="0"/>
      <p:bldP spid="19"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06" name="Başlık 1"/>
          <p:cNvSpPr>
            <a:spLocks noGrp="1"/>
          </p:cNvSpPr>
          <p:nvPr>
            <p:ph type="title"/>
          </p:nvPr>
        </p:nvSpPr>
        <p:spPr/>
        <p:txBody>
          <a:bodyPr>
            <a:normAutofit/>
          </a:bodyPr>
          <a:lstStyle/>
          <a:p>
            <a:pPr algn="ctr"/>
            <a:r>
              <a:rPr lang="tr-TR" sz="6000" b="1" dirty="0"/>
              <a:t>KAYNAKÇA</a:t>
            </a:r>
            <a:endParaRPr lang="tr-TR" sz="6000" b="1" dirty="0"/>
          </a:p>
        </p:txBody>
      </p:sp>
      <p:sp>
        <p:nvSpPr>
          <p:cNvPr id="1048707" name="İçerik Yer Tutucusu 2"/>
          <p:cNvSpPr>
            <a:spLocks noGrp="1"/>
          </p:cNvSpPr>
          <p:nvPr>
            <p:ph idx="1"/>
          </p:nvPr>
        </p:nvSpPr>
        <p:spPr>
          <a:xfrm>
            <a:off x="994379" y="1599172"/>
            <a:ext cx="9603275" cy="5045468"/>
          </a:xfrm>
        </p:spPr>
        <p:txBody>
          <a:bodyPr>
            <a:noAutofit/>
          </a:bodyPr>
          <a:lstStyle/>
          <a:p>
            <a:r>
              <a:rPr lang="en-US" sz="1600" dirty="0" smtClean="0"/>
              <a:t>Global Initiative for Chronic Obstructive Lung Disease (GOLD) 202</a:t>
            </a:r>
            <a:r>
              <a:rPr lang="tr-TR" sz="1600" dirty="0" smtClean="0"/>
              <a:t>4 KOAH KILAVUZU</a:t>
            </a:r>
          </a:p>
          <a:p>
            <a:r>
              <a:rPr lang="tr-TR" sz="1600" dirty="0" smtClean="0"/>
              <a:t>Türk </a:t>
            </a:r>
            <a:r>
              <a:rPr lang="tr-TR" sz="1600" dirty="0"/>
              <a:t>Toraks Derneği KOAH Çalışma Grubu’nun GOLD 2023 Güncellemesine Bakışı </a:t>
            </a:r>
          </a:p>
          <a:p>
            <a:r>
              <a:rPr lang="tr-TR" sz="1600" dirty="0"/>
              <a:t>ASYOD Stabil KOAH Yönetimi &amp; GOLD 2024 </a:t>
            </a:r>
            <a:endParaRPr lang="tr-TR" sz="1600" dirty="0" smtClean="0"/>
          </a:p>
          <a:p>
            <a:r>
              <a:rPr lang="tr-TR" sz="1600" dirty="0" smtClean="0"/>
              <a:t>Sağlık Bakanlığı Kronik </a:t>
            </a:r>
            <a:r>
              <a:rPr lang="tr-TR" sz="1600" dirty="0" err="1" smtClean="0"/>
              <a:t>Obstrüktif</a:t>
            </a:r>
            <a:r>
              <a:rPr lang="tr-TR" sz="1600" dirty="0" smtClean="0"/>
              <a:t> Akciğer Hastalığını (</a:t>
            </a:r>
            <a:r>
              <a:rPr lang="tr-TR" sz="1600" dirty="0" err="1" smtClean="0"/>
              <a:t>Koah</a:t>
            </a:r>
            <a:r>
              <a:rPr lang="tr-TR" sz="1600" dirty="0" smtClean="0"/>
              <a:t>) Değerlendirme Ve İzlem Kılavuzu</a:t>
            </a:r>
          </a:p>
          <a:p>
            <a:r>
              <a:rPr lang="tr-TR" sz="1600" dirty="0"/>
              <a:t>TTD Birinci Basamakta Çalışan Hekimler İçin KOAH Hastalığı Eğitimi</a:t>
            </a:r>
          </a:p>
          <a:p>
            <a:endParaRPr lang="tr-TR" sz="1600"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Unvan 1"/>
          <p:cNvSpPr>
            <a:spLocks noGrp="1"/>
          </p:cNvSpPr>
          <p:nvPr>
            <p:ph type="title"/>
          </p:nvPr>
        </p:nvSpPr>
        <p:spPr>
          <a:xfrm>
            <a:off x="579783" y="320675"/>
            <a:ext cx="10515600" cy="1325563"/>
          </a:xfrm>
        </p:spPr>
        <p:txBody>
          <a:bodyPr>
            <a:normAutofit fontScale="90000"/>
          </a:bodyPr>
          <a:lstStyle/>
          <a:p>
            <a:r>
              <a:rPr lang="tr-TR" b="1" dirty="0" smtClean="0">
                <a:solidFill>
                  <a:srgbClr val="414141"/>
                </a:solidFill>
                <a:latin typeface="Arial" panose="020B0604020202020204" pitchFamily="34" charset="0"/>
                <a:ea typeface="Times New Roman" panose="02020603050405020304" pitchFamily="18" charset="0"/>
                <a:cs typeface="Arial" panose="020B0604020202020204" pitchFamily="34" charset="0"/>
              </a:rPr>
              <a:t/>
            </a:r>
            <a:br>
              <a:rPr lang="tr-TR" b="1" dirty="0" smtClean="0">
                <a:solidFill>
                  <a:srgbClr val="414141"/>
                </a:solidFill>
                <a:latin typeface="Arial" panose="020B0604020202020204" pitchFamily="34" charset="0"/>
                <a:ea typeface="Times New Roman" panose="02020603050405020304" pitchFamily="18" charset="0"/>
                <a:cs typeface="Arial" panose="020B0604020202020204" pitchFamily="34" charset="0"/>
              </a:rPr>
            </a:br>
            <a:r>
              <a:rPr lang="tr-TR" b="1" dirty="0" smtClean="0">
                <a:solidFill>
                  <a:srgbClr val="414141"/>
                </a:solidFill>
                <a:latin typeface="Arial" panose="020B0604020202020204" pitchFamily="34" charset="0"/>
                <a:ea typeface="Times New Roman" panose="02020603050405020304" pitchFamily="18" charset="0"/>
                <a:cs typeface="Arial" panose="020B0604020202020204" pitchFamily="34" charset="0"/>
              </a:rPr>
              <a:t/>
            </a:r>
            <a:br>
              <a:rPr lang="tr-TR" b="1" dirty="0" smtClean="0">
                <a:solidFill>
                  <a:srgbClr val="414141"/>
                </a:solidFill>
                <a:latin typeface="Arial" panose="020B0604020202020204" pitchFamily="34" charset="0"/>
                <a:ea typeface="Times New Roman" panose="02020603050405020304" pitchFamily="18" charset="0"/>
                <a:cs typeface="Arial" panose="020B0604020202020204" pitchFamily="34" charset="0"/>
              </a:rPr>
            </a:br>
            <a:r>
              <a:rPr lang="tr-TR" sz="4900" b="1" dirty="0"/>
              <a:t>ÇEVRESEL RİSK FAKTÖRLERİ</a:t>
            </a:r>
            <a:br>
              <a:rPr lang="tr-TR" sz="4900" b="1" dirty="0"/>
            </a:br>
            <a:r>
              <a:rPr lang="tr-TR" altLang="tr-TR" sz="4900" b="1" dirty="0"/>
              <a:t/>
            </a:r>
            <a:br>
              <a:rPr lang="tr-TR" altLang="tr-TR" sz="4900" b="1" dirty="0"/>
            </a:br>
            <a:endParaRPr lang="tr-TR" sz="4900" b="1" dirty="0"/>
          </a:p>
        </p:txBody>
      </p:sp>
      <p:sp>
        <p:nvSpPr>
          <p:cNvPr id="1048601" name="İçerik Yer Tutucusu 5"/>
          <p:cNvSpPr>
            <a:spLocks noGrp="1"/>
          </p:cNvSpPr>
          <p:nvPr>
            <p:ph idx="1"/>
          </p:nvPr>
        </p:nvSpPr>
        <p:spPr>
          <a:xfrm>
            <a:off x="579783" y="1646238"/>
            <a:ext cx="10515600" cy="4351338"/>
          </a:xfrm>
        </p:spPr>
        <p:txBody>
          <a:bodyPr>
            <a:normAutofit fontScale="85714" lnSpcReduction="20000"/>
          </a:bodyPr>
          <a:lstStyle/>
          <a:p>
            <a:pPr marL="0" indent="0">
              <a:buNone/>
            </a:pPr>
            <a:endParaRPr lang="tr-TR" dirty="0"/>
          </a:p>
          <a:p>
            <a:r>
              <a:rPr lang="tr-TR" b="1" dirty="0" smtClean="0"/>
              <a:t>Sigara </a:t>
            </a:r>
            <a:r>
              <a:rPr lang="tr-TR" b="1" dirty="0"/>
              <a:t>Kullanımı</a:t>
            </a:r>
          </a:p>
          <a:p>
            <a:r>
              <a:rPr lang="tr-TR" dirty="0"/>
              <a:t>Sigara kullanımı KOAH için anahtar bir çevresel risk faktörüdür. Ancak ağır sigara içicisi olan bireylerin %50’sinden azında KOAH görülmesi, eşlik eden diğer </a:t>
            </a:r>
            <a:r>
              <a:rPr lang="tr-TR" dirty="0" err="1"/>
              <a:t>patogenez</a:t>
            </a:r>
            <a:r>
              <a:rPr lang="tr-TR" dirty="0"/>
              <a:t> faktörlerini </a:t>
            </a:r>
            <a:r>
              <a:rPr lang="tr-TR" dirty="0" err="1"/>
              <a:t>düşündürmektedir.Çevresel</a:t>
            </a:r>
            <a:r>
              <a:rPr lang="tr-TR" dirty="0"/>
              <a:t> tütün dumanı (ETS) olarak da bilinen sigara dumanına pasif maruz kalma da solunum semptomlarına ve </a:t>
            </a:r>
            <a:r>
              <a:rPr lang="tr-TR" dirty="0" err="1"/>
              <a:t>KOAH’a</a:t>
            </a:r>
            <a:r>
              <a:rPr lang="tr-TR" dirty="0"/>
              <a:t> katkıda bulunabilir. </a:t>
            </a:r>
          </a:p>
          <a:p>
            <a:r>
              <a:rPr lang="tr-TR" b="1" dirty="0" err="1"/>
              <a:t>Biyokütle</a:t>
            </a:r>
            <a:r>
              <a:rPr lang="tr-TR" b="1" dirty="0"/>
              <a:t> </a:t>
            </a:r>
            <a:r>
              <a:rPr lang="tr-TR" b="1" dirty="0" err="1" smtClean="0"/>
              <a:t>Maruziyeti</a:t>
            </a:r>
            <a:endParaRPr lang="tr-TR" b="1" dirty="0" smtClean="0"/>
          </a:p>
          <a:p>
            <a:r>
              <a:rPr lang="tr-TR" dirty="0"/>
              <a:t>Dünya çapında neredeyse üç milyar insan yemek pişirme, ısınma ve diğer ev ihtiyaçları için ana enerji kaynağı olarak </a:t>
            </a:r>
            <a:r>
              <a:rPr lang="tr-TR" dirty="0" err="1"/>
              <a:t>biyokütle</a:t>
            </a:r>
            <a:r>
              <a:rPr lang="tr-TR" dirty="0"/>
              <a:t> ve kömür </a:t>
            </a:r>
            <a:r>
              <a:rPr lang="tr-TR" dirty="0" smtClean="0"/>
              <a:t>kullanmaktadır.</a:t>
            </a:r>
            <a:endParaRPr lang="tr-TR" b="1" dirty="0" smtClean="0"/>
          </a:p>
          <a:p>
            <a:r>
              <a:rPr lang="tr-TR" dirty="0" smtClean="0"/>
              <a:t>Düşük </a:t>
            </a:r>
            <a:r>
              <a:rPr lang="tr-TR" dirty="0"/>
              <a:t>ve orta gelirli ülkeler hep birlikte dünya çapında </a:t>
            </a:r>
            <a:r>
              <a:rPr lang="tr-TR" dirty="0" err="1"/>
              <a:t>KOAH’ın</a:t>
            </a:r>
            <a:r>
              <a:rPr lang="tr-TR" dirty="0"/>
              <a:t> toplam yükünün %85’inden fazlasına katkıda bulunduğundan, sigara dışı risk faktörleri artık küresel KOAH yükünün %50’sinden fazlasına katkıda bulunmaktadır.</a:t>
            </a:r>
          </a:p>
          <a:p>
            <a:endParaRPr lang="tr-TR" b="1" dirty="0"/>
          </a:p>
          <a:p>
            <a:endParaRPr lang="tr-TR"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Unvan 1"/>
          <p:cNvSpPr>
            <a:spLocks noGrp="1"/>
          </p:cNvSpPr>
          <p:nvPr>
            <p:ph type="title"/>
          </p:nvPr>
        </p:nvSpPr>
        <p:spPr/>
        <p:txBody>
          <a:bodyPr>
            <a:normAutofit/>
          </a:bodyPr>
          <a:lstStyle/>
          <a:p>
            <a:r>
              <a:rPr lang="tr-TR" b="1" dirty="0"/>
              <a:t>ÇEVRESEL RİSK FAKTÖRLERİ</a:t>
            </a:r>
            <a:endParaRPr lang="tr-TR" b="1" dirty="0"/>
          </a:p>
        </p:txBody>
      </p:sp>
      <p:sp>
        <p:nvSpPr>
          <p:cNvPr id="1048603" name="İçerik Yer Tutucusu 2"/>
          <p:cNvSpPr>
            <a:spLocks noGrp="1"/>
          </p:cNvSpPr>
          <p:nvPr>
            <p:ph idx="1"/>
          </p:nvPr>
        </p:nvSpPr>
        <p:spPr/>
        <p:txBody>
          <a:bodyPr>
            <a:normAutofit lnSpcReduction="10000"/>
          </a:bodyPr>
          <a:lstStyle/>
          <a:p>
            <a:r>
              <a:rPr lang="tr-TR" b="1" dirty="0"/>
              <a:t>Mesleki </a:t>
            </a:r>
            <a:r>
              <a:rPr lang="tr-TR" b="1" dirty="0" err="1"/>
              <a:t>Maruziyetler</a:t>
            </a:r>
            <a:endParaRPr lang="tr-TR" b="1" dirty="0"/>
          </a:p>
          <a:p>
            <a:r>
              <a:rPr lang="tr-TR" b="1" dirty="0" smtClean="0"/>
              <a:t>Hava </a:t>
            </a:r>
            <a:r>
              <a:rPr lang="tr-TR" b="1" dirty="0"/>
              <a:t>Kirliliği</a:t>
            </a:r>
          </a:p>
          <a:p>
            <a:r>
              <a:rPr lang="tr-TR" dirty="0"/>
              <a:t>Hava kirliliği tipik olarak partikül madde (PM), ozon, nitrojen veya kükürt oksitler, ağır metaller ve diğer sera gazlarından oluşur ve dünya çapında </a:t>
            </a:r>
            <a:r>
              <a:rPr lang="tr-TR" dirty="0" err="1"/>
              <a:t>KOAH’ın</a:t>
            </a:r>
            <a:r>
              <a:rPr lang="tr-TR" dirty="0"/>
              <a:t> önemli bir nedenidir ve düşük ve orta gelir düzeyindeki ülkelerde </a:t>
            </a:r>
            <a:r>
              <a:rPr lang="tr-TR" dirty="0" err="1"/>
              <a:t>KOAH’a</a:t>
            </a:r>
            <a:r>
              <a:rPr lang="tr-TR" dirty="0"/>
              <a:t> atfedilebilir riskin ~%50’sinden sorumludur. </a:t>
            </a:r>
          </a:p>
          <a:p>
            <a:r>
              <a:rPr lang="tr-TR" b="1" dirty="0"/>
              <a:t>Sosyoekonomik Durum</a:t>
            </a:r>
          </a:p>
          <a:p>
            <a:r>
              <a:rPr lang="tr-TR" dirty="0"/>
              <a:t>Yoksulluk hava akımı obstrüksiyonu ile ilişkilidir ve düşük sosyoekonomik durum, KOAH gelişme riskinin artmasıyla ilişkilidir.</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Unvan 1"/>
          <p:cNvSpPr>
            <a:spLocks noGrp="1"/>
          </p:cNvSpPr>
          <p:nvPr>
            <p:ph type="title"/>
          </p:nvPr>
        </p:nvSpPr>
        <p:spPr/>
        <p:txBody>
          <a:bodyPr>
            <a:normAutofit fontScale="90000"/>
          </a:bodyPr>
          <a:lstStyle/>
          <a:p>
            <a:r>
              <a:rPr lang="tr-TR" b="1" dirty="0" smtClean="0"/>
              <a:t/>
            </a:r>
            <a:br>
              <a:rPr lang="tr-TR" b="1" dirty="0" smtClean="0"/>
            </a:br>
            <a:r>
              <a:rPr lang="tr-TR" b="1" dirty="0"/>
              <a:t/>
            </a:r>
            <a:br>
              <a:rPr lang="tr-TR" b="1" dirty="0"/>
            </a:br>
            <a:r>
              <a:rPr lang="tr-TR" sz="4900" b="1" dirty="0"/>
              <a:t>BELİRTİ ve BU</a:t>
            </a:r>
            <a:r>
              <a:rPr lang="tr-TR" sz="4900" b="1" dirty="0"/>
              <a:t>LGULA</a:t>
            </a:r>
            <a:r>
              <a:rPr lang="tr-TR" sz="4900" b="1" dirty="0"/>
              <a:t>R</a:t>
            </a:r>
            <a:r>
              <a:rPr lang="tr-TR" b="1" dirty="0"/>
              <a:t/>
            </a:r>
            <a:br>
              <a:rPr lang="tr-TR" b="1" dirty="0"/>
            </a:br>
            <a:r>
              <a:rPr lang="tr-TR" b="1" dirty="0"/>
              <a:t/>
            </a:r>
            <a:br>
              <a:rPr lang="tr-TR" b="1" dirty="0"/>
            </a:br>
            <a:endParaRPr lang="tr-TR" dirty="0"/>
          </a:p>
        </p:txBody>
      </p:sp>
      <p:sp>
        <p:nvSpPr>
          <p:cNvPr id="1048605" name="İçerik Yer Tutucusu 2"/>
          <p:cNvSpPr>
            <a:spLocks noGrp="1"/>
          </p:cNvSpPr>
          <p:nvPr>
            <p:ph idx="1"/>
          </p:nvPr>
        </p:nvSpPr>
        <p:spPr/>
        <p:txBody>
          <a:bodyPr>
            <a:normAutofit fontScale="78214" lnSpcReduction="10000"/>
          </a:bodyPr>
          <a:lstStyle/>
          <a:p>
            <a:r>
              <a:rPr lang="tr-TR" dirty="0" smtClean="0"/>
              <a:t>Kronik nefes darlığı </a:t>
            </a:r>
            <a:r>
              <a:rPr lang="tr-TR" dirty="0" err="1" smtClean="0"/>
              <a:t>KOAH’ın</a:t>
            </a:r>
            <a:r>
              <a:rPr lang="tr-TR" dirty="0" smtClean="0"/>
              <a:t> en karakteristik semptomudur. Hastaların %30 kadarında balgamlı öksürük mevcuttur. </a:t>
            </a:r>
          </a:p>
          <a:p>
            <a:r>
              <a:rPr lang="tr-TR" dirty="0" smtClean="0"/>
              <a:t>Bu </a:t>
            </a:r>
            <a:r>
              <a:rPr lang="tr-TR" dirty="0"/>
              <a:t>semptomları gösteren ve KOAH risk faktörleri taşıyan bireyler, altta yatan nedenlerin araştırılması için muayene edilmelidir. </a:t>
            </a:r>
            <a:endParaRPr lang="tr-TR" dirty="0" smtClean="0"/>
          </a:p>
          <a:p>
            <a:pPr marL="0" indent="0">
              <a:buNone/>
            </a:pPr>
            <a:r>
              <a:rPr lang="tr-TR" b="1" dirty="0" err="1" smtClean="0"/>
              <a:t>Dispne</a:t>
            </a:r>
            <a:endParaRPr lang="tr-TR" b="1" dirty="0" smtClean="0"/>
          </a:p>
          <a:p>
            <a:r>
              <a:rPr lang="tr-TR" dirty="0" err="1" smtClean="0"/>
              <a:t>Dispne</a:t>
            </a:r>
            <a:r>
              <a:rPr lang="tr-TR" dirty="0"/>
              <a:t>, </a:t>
            </a:r>
            <a:r>
              <a:rPr lang="tr-TR" dirty="0" err="1"/>
              <a:t>KOAH’ın</a:t>
            </a:r>
            <a:r>
              <a:rPr lang="tr-TR" dirty="0"/>
              <a:t> önemli bir belirtisidir ve hastalıkla ilişkili </a:t>
            </a:r>
            <a:r>
              <a:rPr lang="tr-TR" dirty="0" err="1"/>
              <a:t>morbidite</a:t>
            </a:r>
            <a:r>
              <a:rPr lang="tr-TR" dirty="0"/>
              <a:t> ve </a:t>
            </a:r>
            <a:r>
              <a:rPr lang="tr-TR" dirty="0" err="1"/>
              <a:t>anksiyetenin</a:t>
            </a:r>
            <a:r>
              <a:rPr lang="tr-TR" dirty="0"/>
              <a:t> önemli bir nedenidir. Tipik olarak KOAH hastaları, </a:t>
            </a:r>
            <a:r>
              <a:rPr lang="tr-TR" dirty="0" err="1"/>
              <a:t>dispnelerini</a:t>
            </a:r>
            <a:r>
              <a:rPr lang="tr-TR" dirty="0"/>
              <a:t>, nefes alma çabasında artış hissi , göğüste ağırlık hissi, hava açlığı veya nefes nefese kalma olarak tanımlar. </a:t>
            </a:r>
          </a:p>
          <a:p>
            <a:pPr marL="0" indent="0">
              <a:buNone/>
            </a:pPr>
            <a:r>
              <a:rPr lang="tr-TR" b="1" dirty="0"/>
              <a:t>Kronik Öksürük</a:t>
            </a:r>
          </a:p>
          <a:p>
            <a:r>
              <a:rPr lang="tr-TR" dirty="0"/>
              <a:t>Kronik öksürük genellikle </a:t>
            </a:r>
            <a:r>
              <a:rPr lang="tr-TR" dirty="0" err="1"/>
              <a:t>KOAH’ın</a:t>
            </a:r>
            <a:r>
              <a:rPr lang="tr-TR" dirty="0"/>
              <a:t> ilk semptomudur ve sigara içmenin ve/veya çevresel </a:t>
            </a:r>
            <a:r>
              <a:rPr lang="tr-TR" dirty="0" err="1"/>
              <a:t>maruziyetin</a:t>
            </a:r>
            <a:r>
              <a:rPr lang="tr-TR" dirty="0"/>
              <a:t> beklenen bir sonucu olarak hasta tarafından sıklıkla dikkate alınmaz. Başlangıçta öksürük aralıklı olabilir, ancak daha sonra her gün, sıklıkla gün boyu mevcut olabilir. Bazı durumlarda öksürük olmadan da ciddi hava yolu tıkanıklığı gelişebilir. </a:t>
            </a:r>
          </a:p>
          <a:p>
            <a:endParaRPr lang="tr-TR" dirty="0"/>
          </a:p>
        </p:txBody>
      </p:sp>
      <p:sp>
        <p:nvSpPr>
          <p:cNvPr id="1048606" name="Altbilgi Yer Tutucusu 3"/>
          <p:cNvSpPr>
            <a:spLocks noGrp="1"/>
          </p:cNvSpPr>
          <p:nvPr>
            <p:ph type="ftr" sz="quarter" idx="11"/>
          </p:nvPr>
        </p:nvSpPr>
        <p:spPr/>
        <p:txBody>
          <a:bodyPr/>
          <a:lstStyle/>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İçerik Yer Tutucusu 2"/>
          <p:cNvSpPr>
            <a:spLocks noGrp="1"/>
          </p:cNvSpPr>
          <p:nvPr>
            <p:ph idx="1"/>
          </p:nvPr>
        </p:nvSpPr>
        <p:spPr/>
        <p:txBody>
          <a:bodyPr>
            <a:normAutofit/>
          </a:bodyPr>
          <a:lstStyle/>
          <a:p>
            <a:pPr marL="0" indent="0">
              <a:buNone/>
            </a:pPr>
            <a:r>
              <a:rPr lang="tr-TR" b="1" dirty="0"/>
              <a:t> </a:t>
            </a:r>
            <a:r>
              <a:rPr lang="tr-TR" b="1" dirty="0" smtClean="0"/>
              <a:t>Göğüste </a:t>
            </a:r>
            <a:r>
              <a:rPr lang="tr-TR" b="1" dirty="0"/>
              <a:t>sıkışma</a:t>
            </a:r>
          </a:p>
          <a:p>
            <a:r>
              <a:rPr lang="tr-TR" dirty="0" smtClean="0"/>
              <a:t>Göğüs </a:t>
            </a:r>
            <a:r>
              <a:rPr lang="tr-TR" dirty="0"/>
              <a:t>sıkışması sıklıkla efordan kaynaklanır, lokalizasyonu kötüdür, </a:t>
            </a:r>
            <a:r>
              <a:rPr lang="tr-TR" dirty="0" err="1"/>
              <a:t>kassal</a:t>
            </a:r>
            <a:r>
              <a:rPr lang="tr-TR" dirty="0"/>
              <a:t> karakterdedir ve </a:t>
            </a:r>
            <a:r>
              <a:rPr lang="tr-TR" dirty="0" err="1"/>
              <a:t>interkostal</a:t>
            </a:r>
            <a:r>
              <a:rPr lang="tr-TR" dirty="0"/>
              <a:t> kasların </a:t>
            </a:r>
            <a:r>
              <a:rPr lang="tr-TR" dirty="0" err="1"/>
              <a:t>izometrik</a:t>
            </a:r>
            <a:r>
              <a:rPr lang="tr-TR" dirty="0"/>
              <a:t> kasılmasından kaynaklanabilir. </a:t>
            </a:r>
          </a:p>
          <a:p>
            <a:pPr marL="0" indent="0">
              <a:buNone/>
            </a:pPr>
            <a:r>
              <a:rPr lang="tr-TR" b="1" dirty="0" smtClean="0"/>
              <a:t>Şiddetli </a:t>
            </a:r>
            <a:r>
              <a:rPr lang="tr-TR" b="1" dirty="0"/>
              <a:t>hastalıkta ek klinik özellikler</a:t>
            </a:r>
          </a:p>
          <a:p>
            <a:r>
              <a:rPr lang="tr-TR" dirty="0"/>
              <a:t>Ağır ve çok şiddetli KOAH hastalarında kilo kaybı, kas kütlesi kaybı ve </a:t>
            </a:r>
            <a:r>
              <a:rPr lang="tr-TR" dirty="0" err="1"/>
              <a:t>anoreksi</a:t>
            </a:r>
            <a:r>
              <a:rPr lang="tr-TR" dirty="0"/>
              <a:t> sık görülen sorunlardır. </a:t>
            </a:r>
            <a:r>
              <a:rPr lang="tr-TR" dirty="0" err="1" smtClean="0"/>
              <a:t>Prognostik</a:t>
            </a:r>
            <a:r>
              <a:rPr lang="tr-TR" dirty="0" smtClean="0"/>
              <a:t> </a:t>
            </a:r>
            <a:r>
              <a:rPr lang="tr-TR" dirty="0"/>
              <a:t>öneme sahiptirler ve ayrıca tüberküloz veya akciğer kanseri gibi diğer hastalıkların belirtisi de olabilirler</a:t>
            </a:r>
          </a:p>
          <a:p>
            <a:endParaRPr lang="tr-TR" dirty="0"/>
          </a:p>
        </p:txBody>
      </p:sp>
      <p:sp>
        <p:nvSpPr>
          <p:cNvPr id="1048608" name="Altbilgi Yer Tutucusu 3"/>
          <p:cNvSpPr>
            <a:spLocks noGrp="1"/>
          </p:cNvSpPr>
          <p:nvPr>
            <p:ph type="ftr" sz="quarter" idx="11"/>
          </p:nvPr>
        </p:nvSpPr>
        <p:spPr/>
        <p:txBody>
          <a:bodyPr/>
          <a:lstStyle/>
          <a:p>
            <a:endParaRPr lang="tr-TR" dirty="0"/>
          </a:p>
        </p:txBody>
      </p:sp>
      <p:sp>
        <p:nvSpPr>
          <p:cNvPr id="1048609" name="Unvan 4"/>
          <p:cNvSpPr>
            <a:spLocks noGrp="1"/>
          </p:cNvSpPr>
          <p:nvPr>
            <p:ph type="title"/>
          </p:nvPr>
        </p:nvSpPr>
        <p:spPr/>
        <p:txBody>
          <a:bodyPr/>
          <a:lstStyle/>
          <a:p>
            <a:r>
              <a:rPr lang="tr-TR" b="1" dirty="0"/>
              <a:t/>
            </a:r>
            <a:br>
              <a:rPr lang="tr-TR" b="1" dirty="0"/>
            </a:br>
            <a:r>
              <a:rPr lang="tr-TR" b="1" dirty="0"/>
              <a:t>BELİRTİ ve BULGULAR</a:t>
            </a: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3106</Words>
  <Application>Microsoft Office PowerPoint</Application>
  <PresentationFormat>Geniş ekran</PresentationFormat>
  <Paragraphs>456</Paragraphs>
  <Slides>52</Slides>
  <Notes>4</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52</vt:i4>
      </vt:variant>
    </vt:vector>
  </HeadingPairs>
  <TitlesOfParts>
    <vt:vector size="62" baseType="lpstr">
      <vt:lpstr>SimSun</vt:lpstr>
      <vt:lpstr>Arial</vt:lpstr>
      <vt:lpstr>Calibri</vt:lpstr>
      <vt:lpstr>Calibri Light</vt:lpstr>
      <vt:lpstr>等线</vt:lpstr>
      <vt:lpstr>Symbol</vt:lpstr>
      <vt:lpstr>Times New Roman</vt:lpstr>
      <vt:lpstr>Wingdings</vt:lpstr>
      <vt:lpstr>1_Custom Design</vt:lpstr>
      <vt:lpstr>Office Theme</vt:lpstr>
      <vt:lpstr>KOAH</vt:lpstr>
      <vt:lpstr>TANIM</vt:lpstr>
      <vt:lpstr>EPİDEMİYOLOJİ</vt:lpstr>
      <vt:lpstr>PowerPoint Sunusu</vt:lpstr>
      <vt:lpstr>HASTALIK SEYRİ</vt:lpstr>
      <vt:lpstr>  ÇEVRESEL RİSK FAKTÖRLERİ  </vt:lpstr>
      <vt:lpstr>ÇEVRESEL RİSK FAKTÖRLERİ</vt:lpstr>
      <vt:lpstr>  BELİRTİ ve BULGULAR  </vt:lpstr>
      <vt:lpstr> BELİRTİ ve BULGULAR</vt:lpstr>
      <vt:lpstr>TIBBİ ÖYKÜ</vt:lpstr>
      <vt:lpstr>FM</vt:lpstr>
      <vt:lpstr>PowerPoint Sunusu</vt:lpstr>
      <vt:lpstr> Spirometrik Değerlendirmesine Göre Tanı ve Sevk  </vt:lpstr>
      <vt:lpstr>AYIRICI TANILAR</vt:lpstr>
      <vt:lpstr>İLK DEĞERLENDİRME </vt:lpstr>
      <vt:lpstr> Hava Akımı Kısıtlılığının Şiddetinin Değerlendirilmesi </vt:lpstr>
      <vt:lpstr>Mevcut Semptomların Değerlendirilmesi</vt:lpstr>
      <vt:lpstr>PowerPoint Sunusu</vt:lpstr>
      <vt:lpstr>PowerPoint Sunusu</vt:lpstr>
      <vt:lpstr>Alevlenme Riski </vt:lpstr>
      <vt:lpstr>Kan Eozinofil Sayısı </vt:lpstr>
      <vt:lpstr>Multimorbiditeler</vt:lpstr>
      <vt:lpstr>KOMBİNE KOAH DEĞERLENDİRMESİ </vt:lpstr>
      <vt:lpstr>KOAH  ÖNLENMESİ VE YÖNETİMİ </vt:lpstr>
      <vt:lpstr>KOAH  ÖNLENMESİ VE YÖNETİMİ</vt:lpstr>
      <vt:lpstr>PowerPoint Sunusu</vt:lpstr>
      <vt:lpstr>PowerPoint Sunusu</vt:lpstr>
      <vt:lpstr>KOAH Hastasında Tedavi Yaklaşımında Dikkat Edilecekler </vt:lpstr>
      <vt:lpstr>Stabil KOAH’ta Farmakolojik Tedavi </vt:lpstr>
      <vt:lpstr>PowerPoint Sunusu</vt:lpstr>
      <vt:lpstr>PowerPoint Sunusu</vt:lpstr>
      <vt:lpstr>İnhale Kortikosteroidler (ICS) </vt:lpstr>
      <vt:lpstr>Stabil Koah’ta Antiinflamatuar Tedavi </vt:lpstr>
      <vt:lpstr>Farmakolojik Tedavinin Takibi </vt:lpstr>
      <vt:lpstr>PowerPoint Sunusu</vt:lpstr>
      <vt:lpstr>PowerPoint Sunusu</vt:lpstr>
      <vt:lpstr>PowerPoint Sunusu</vt:lpstr>
      <vt:lpstr>PowerPoint Sunusu</vt:lpstr>
      <vt:lpstr>SEVK KRİTERLERİ</vt:lpstr>
      <vt:lpstr>SEVK KRİTERLERİ</vt:lpstr>
      <vt:lpstr>KOAH ALEVLENMESİ VE YÖNETİMİ</vt:lpstr>
      <vt:lpstr>KOAH Alevlenmede ROMA Kriterleri</vt:lpstr>
      <vt:lpstr>PowerPoint Sunusu</vt:lpstr>
      <vt:lpstr>KOAH Alevlenmesi Tedavi Seçenekleri </vt:lpstr>
      <vt:lpstr>PowerPoint Sunusu</vt:lpstr>
      <vt:lpstr>PowerPoint Sunusu</vt:lpstr>
      <vt:lpstr>PowerPoint Sunusu</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ASTIM-KOAH</dc:title>
  <dc:creator>can deniz atalay</dc:creator>
  <cp:lastModifiedBy>Lenovo</cp:lastModifiedBy>
  <cp:revision>33</cp:revision>
  <dcterms:created xsi:type="dcterms:W3CDTF">2023-04-07T02:01:19Z</dcterms:created>
  <dcterms:modified xsi:type="dcterms:W3CDTF">2025-04-11T19:44:37Z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3c19e6d304e043979adbad109fe38bfe</vt:lpwstr>
  </property>
</Properties>
</file>