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87" autoAdjust="0"/>
    <p:restoredTop sz="94610"/>
  </p:normalViewPr>
  <p:slideViewPr>
    <p:cSldViewPr snapToGrid="0" snapToObjects="1">
      <p:cViewPr varScale="1">
        <p:scale>
          <a:sx n="88" d="100"/>
          <a:sy n="88" d="100"/>
        </p:scale>
        <p:origin x="-736" y="-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58696A-B455-4C6F-9AD0-C9DCFFA91547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-47625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50CCA-EE0B-4387-BF1B-44BCA13329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8113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0"/>
            <a:ext cx="2560320" cy="514350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" name="Shape 1"/>
          <p:cNvSpPr/>
          <p:nvPr/>
        </p:nvSpPr>
        <p:spPr>
          <a:xfrm>
            <a:off x="6309360" y="0"/>
            <a:ext cx="274320" cy="5143500"/>
          </a:xfrm>
          <a:prstGeom prst="rect">
            <a:avLst/>
          </a:prstGeom>
          <a:solidFill>
            <a:srgbClr val="2E4A8A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5160" y="548640"/>
            <a:ext cx="1645920" cy="164592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274320" y="1880928"/>
            <a:ext cx="5029200" cy="4572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7" name="Text 4"/>
          <p:cNvSpPr/>
          <p:nvPr/>
        </p:nvSpPr>
        <p:spPr>
          <a:xfrm>
            <a:off x="274320" y="1024128"/>
            <a:ext cx="5943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METABOLİK SENDROM</a:t>
            </a:r>
            <a:endParaRPr lang="en-US" sz="4200" dirty="0"/>
          </a:p>
        </p:txBody>
      </p:sp>
      <p:sp>
        <p:nvSpPr>
          <p:cNvPr id="8" name="Text 5"/>
          <p:cNvSpPr/>
          <p:nvPr/>
        </p:nvSpPr>
        <p:spPr>
          <a:xfrm>
            <a:off x="365760" y="2331720"/>
            <a:ext cx="5760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i="1" dirty="0" smtClean="0">
                <a:solidFill>
                  <a:srgbClr val="A8C8F0"/>
                </a:solidFill>
                <a:latin typeface="Calibri" pitchFamily="34" charset="0"/>
                <a:cs typeface="Calibri" pitchFamily="34" charset="-120"/>
              </a:rPr>
              <a:t>Dr. Gonca MAKUL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365760" y="2926080"/>
            <a:ext cx="5760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7099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Tanı · Patofizyoloji · Tedavi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365760" y="4114800"/>
            <a:ext cx="5760720" cy="685800"/>
          </a:xfrm>
          <a:prstGeom prst="rect">
            <a:avLst/>
          </a:prstGeom>
          <a:solidFill>
            <a:srgbClr val="2E4A8A"/>
          </a:solidFill>
          <a:ln/>
        </p:spPr>
      </p:sp>
      <p:sp>
        <p:nvSpPr>
          <p:cNvPr id="11" name="Text 8"/>
          <p:cNvSpPr/>
          <p:nvPr/>
        </p:nvSpPr>
        <p:spPr>
          <a:xfrm>
            <a:off x="365760" y="4114800"/>
            <a:ext cx="5760720" cy="6858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5D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TEMD Metabolik Sendrom Kılavuzu (2009) • Güncellenmiş Literatür 2024-2025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D5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Farmakolojik Tedavi: TEMD Yaklaşımı + Güncel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20040" y="1115568"/>
            <a:ext cx="8503920" cy="1234440"/>
          </a:xfrm>
          <a:prstGeom prst="rect">
            <a:avLst/>
          </a:prstGeom>
          <a:solidFill>
            <a:srgbClr val="F5F7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115568"/>
            <a:ext cx="8503920" cy="347472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1115568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İnsülin Direnci / T2DM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93192" y="1499616"/>
            <a:ext cx="50109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Metformin: insülin direncini azaltır, iştah ↓, kilo kaybı sağlar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393192" y="1737360"/>
            <a:ext cx="50109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Glitazonlar (PPAR-γ agonist): insülin direncini düzeltir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393192" y="1975104"/>
            <a:ext cx="50109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NOT: DM olmayan MetS'te metformin/glitazon onayı </a:t>
            </a:r>
            <a:r>
              <a:rPr lang="en-US" sz="1050" dirty="0" err="1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ülkemizde</a:t>
            </a: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tr-TR" sz="10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yok </a:t>
            </a:r>
            <a:r>
              <a:rPr lang="en-US" sz="10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(2009</a:t>
            </a: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5422392" y="1463040"/>
            <a:ext cx="3401568" cy="630936"/>
          </a:xfrm>
          <a:prstGeom prst="rect">
            <a:avLst/>
          </a:prstGeom>
          <a:solidFill>
            <a:srgbClr val="C0392B">
              <a:alpha val="12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5495544" y="1559052"/>
            <a:ext cx="326440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Güncel: </a:t>
            </a: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GLP-1 RA (semaglutid): T2DM + MetS'te çoklu organ koruması; SELECT çalışması MACE'yi %20 ↓ (2023). 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0040" y="2468880"/>
            <a:ext cx="8503920" cy="1143000"/>
          </a:xfrm>
          <a:prstGeom prst="rect">
            <a:avLst/>
          </a:prstGeom>
          <a:solidFill>
            <a:srgbClr val="F5F7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" y="2468880"/>
            <a:ext cx="8503920" cy="347472"/>
          </a:xfrm>
          <a:prstGeom prst="rect">
            <a:avLst/>
          </a:prstGeom>
          <a:solidFill>
            <a:srgbClr val="2E4A8A"/>
          </a:solidFill>
          <a:ln/>
        </p:spPr>
      </p:sp>
      <p:sp>
        <p:nvSpPr>
          <p:cNvPr id="15" name="Text 13"/>
          <p:cNvSpPr/>
          <p:nvPr/>
        </p:nvSpPr>
        <p:spPr>
          <a:xfrm>
            <a:off x="320040" y="24688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Dislipidemi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93192" y="2852928"/>
            <a:ext cx="50109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Fibratlar: TG ↓, HDL ↑ — MetS dislipidemisine özgün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393192" y="3090672"/>
            <a:ext cx="50109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Statinler: Aşikar DM veya KAH'ta LDL hedefine ulaşmak için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393192" y="3328416"/>
            <a:ext cx="50109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HDL düşüklüğünde en etkili: sigara bırakma + egzersiz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20040" y="3730752"/>
            <a:ext cx="4069080" cy="1097280"/>
          </a:xfrm>
          <a:prstGeom prst="rect">
            <a:avLst/>
          </a:prstGeom>
          <a:solidFill>
            <a:srgbClr val="F5F7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20040" y="3730752"/>
            <a:ext cx="4069080" cy="347472"/>
          </a:xfrm>
          <a:prstGeom prst="rect">
            <a:avLst/>
          </a:prstGeom>
          <a:solidFill>
            <a:srgbClr val="1A2D5A"/>
          </a:solidFill>
          <a:ln/>
        </p:spPr>
      </p:sp>
      <p:sp>
        <p:nvSpPr>
          <p:cNvPr id="23" name="Text 21"/>
          <p:cNvSpPr/>
          <p:nvPr/>
        </p:nvSpPr>
        <p:spPr>
          <a:xfrm>
            <a:off x="320040" y="3730752"/>
            <a:ext cx="4069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Hipertansiyon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93192" y="4114800"/>
            <a:ext cx="3931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ACE-İ / ARB: insülin duyarlılığını </a:t>
            </a:r>
            <a:r>
              <a:rPr lang="en-US" sz="1000" dirty="0" err="1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artırır</a:t>
            </a: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tr-TR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.Tip2DM önler</a:t>
            </a:r>
            <a:r>
              <a:rPr lang="en-US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</a:t>
            </a:r>
            <a:r>
              <a:rPr lang="en-US" sz="1000" dirty="0" err="1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kardiyoprotek</a:t>
            </a:r>
            <a:r>
              <a:rPr lang="tr-TR" sz="1000" dirty="0" err="1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tif</a:t>
            </a:r>
            <a:r>
              <a:rPr lang="en-US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</a:t>
            </a:r>
            <a:r>
              <a:rPr lang="en-US" sz="1000" dirty="0" err="1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renoprotektif</a:t>
            </a:r>
            <a:r>
              <a:rPr lang="en-US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TERCİH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93192" y="4334256"/>
            <a:ext cx="3931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Kalsiyum kanal blokerleri ve α-blokerler: metabolik profil üzerine nötr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93192" y="4553712"/>
            <a:ext cx="3931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Tiazidler: dislipidemi + hiperglisemi riski // Beta-blokerler: kilo + HDL olumsuz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93192" y="4828032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Güncel: </a:t>
            </a: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SGLT2i ek KB düşürücü etki sağlar. 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54880" y="3730752"/>
            <a:ext cx="4069080" cy="1097280"/>
          </a:xfrm>
          <a:prstGeom prst="rect">
            <a:avLst/>
          </a:prstGeom>
          <a:solidFill>
            <a:srgbClr val="F5F7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754880" y="3730752"/>
            <a:ext cx="4069080" cy="347472"/>
          </a:xfrm>
          <a:prstGeom prst="rect">
            <a:avLst/>
          </a:prstGeom>
          <a:solidFill>
            <a:srgbClr val="E67E22"/>
          </a:solidFill>
          <a:ln/>
        </p:spPr>
      </p:sp>
      <p:sp>
        <p:nvSpPr>
          <p:cNvPr id="30" name="Text 28"/>
          <p:cNvSpPr/>
          <p:nvPr/>
        </p:nvSpPr>
        <p:spPr>
          <a:xfrm>
            <a:off x="4754880" y="3730752"/>
            <a:ext cx="4069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Obezite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4828032" y="4114800"/>
            <a:ext cx="3931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Yaşam tarzı ile 3-6 ayda %5-10 kilo sağlanamazsa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828032" y="4334256"/>
            <a:ext cx="3931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Sibutramin ve/veya orlistat (2009 TEMD </a:t>
            </a:r>
            <a:r>
              <a:rPr lang="en-US" sz="1000" dirty="0" err="1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önerisi</a:t>
            </a:r>
            <a:r>
              <a:rPr lang="en-US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r>
              <a:rPr lang="tr-TR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tr-TR" sz="1000" dirty="0" err="1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Sibutramin</a:t>
            </a:r>
            <a:r>
              <a:rPr lang="tr-TR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inme ve kalp krizi nedeniyle 2010dan beri yasaktır!)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28032" y="4553712"/>
            <a:ext cx="3931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Morbid obezitede </a:t>
            </a:r>
            <a:r>
              <a:rPr lang="en-US" sz="1000" dirty="0" err="1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cerrahi</a:t>
            </a: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tedavi</a:t>
            </a:r>
            <a:r>
              <a:rPr lang="tr-TR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-%80 </a:t>
            </a:r>
            <a:r>
              <a:rPr lang="tr-TR" sz="1000" dirty="0" err="1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remisyon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28032" y="477316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Güncel: </a:t>
            </a: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Tirzepatid (GIP/GLP-1): %20+ kilo kaybı (SURMOUNT </a:t>
            </a:r>
            <a:r>
              <a:rPr lang="en-US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</a:t>
            </a:r>
            <a:r>
              <a:rPr lang="tr-TR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r>
              <a:rPr lang="en-US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). </a:t>
            </a: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Semaglutid 2.4 mg: ~%15 kilo kaybı. 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D5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PubMed Literatüründen Öne Çıkan Kanıtlar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20040" y="1097280"/>
            <a:ext cx="27889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097280"/>
            <a:ext cx="685800" cy="182880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1097280"/>
            <a:ext cx="685800" cy="182880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2023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NEJM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069848" y="1170432"/>
            <a:ext cx="1965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Semaglutid &amp; Kardiyovasküler Sonuçlar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069848" y="1572768"/>
            <a:ext cx="1965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Non-diyabetik, obez/fazla kilolu bireylerde semaglutid 2.4 mg, major KV olayları (MACE) %20 azalttı. MetS tedavisinde paradigma değişimi.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246120" y="1097280"/>
            <a:ext cx="685800" cy="182880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EASL 2024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Kılavuz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172200" y="1097280"/>
            <a:ext cx="27889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72200" y="1097280"/>
            <a:ext cx="685800" cy="1828800"/>
          </a:xfrm>
          <a:prstGeom prst="rect">
            <a:avLst/>
          </a:prstGeom>
          <a:solidFill>
            <a:srgbClr val="2E4A8A"/>
          </a:solidFill>
          <a:ln/>
        </p:spPr>
      </p:sp>
      <p:sp>
        <p:nvSpPr>
          <p:cNvPr id="17" name="Text 15"/>
          <p:cNvSpPr/>
          <p:nvPr/>
        </p:nvSpPr>
        <p:spPr>
          <a:xfrm>
            <a:off x="6172200" y="1097280"/>
            <a:ext cx="685800" cy="182880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SURMOUNT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2023 NEJM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922008" y="1170432"/>
            <a:ext cx="1965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2E4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Tirzepatid (GIP/GLP-1 Çift Agonist)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922008" y="1572768"/>
            <a:ext cx="1965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Obez bireylerde %20+ kilo kaybı sağladı. MetS bileşenlerinde kapsamlı iyileşme. Semaglutide üstün kilo kaybı etkisi.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20040" y="3063240"/>
            <a:ext cx="27889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20040" y="3063240"/>
            <a:ext cx="685800" cy="182880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22" name="Text 20"/>
          <p:cNvSpPr/>
          <p:nvPr/>
        </p:nvSpPr>
        <p:spPr>
          <a:xfrm>
            <a:off x="320040" y="3063240"/>
            <a:ext cx="685800" cy="182880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PREDIMED+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2020 NEJM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069848" y="3136392"/>
            <a:ext cx="1965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Akdeniz Diyeti + Fiziksel Aktivite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069848" y="3538728"/>
            <a:ext cx="1965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kısıtlı Akdeniz diyeti + fiziksel aktivite kombinasyonu MetS remisyonunu artırdı. 3 yılda kardiyovasküler olay azalması.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3246120" y="3063240"/>
            <a:ext cx="685800" cy="182880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 2023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Kılavuz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172200" y="3063240"/>
            <a:ext cx="27889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172200" y="3063240"/>
            <a:ext cx="685800" cy="1828800"/>
          </a:xfrm>
          <a:prstGeom prst="rect">
            <a:avLst/>
          </a:prstGeom>
          <a:solidFill>
            <a:srgbClr val="E67E22"/>
          </a:solidFill>
          <a:ln/>
        </p:spPr>
      </p:sp>
      <p:sp>
        <p:nvSpPr>
          <p:cNvPr id="32" name="Text 30"/>
          <p:cNvSpPr/>
          <p:nvPr/>
        </p:nvSpPr>
        <p:spPr>
          <a:xfrm>
            <a:off x="6172200" y="3063240"/>
            <a:ext cx="685800" cy="182880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DPP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Landmark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6922008" y="3136392"/>
            <a:ext cx="1965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Diyabet Önleme Programı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922008" y="3538728"/>
            <a:ext cx="1965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Yaşam tarzı T2DM riskini %58, metformin %31 azaltır. MetS'li bireylerde en güçlü önleme kanıtı. 15 yıllık uzun süreli verimlilik gösterildi.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D5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Mesajlar</a:t>
            </a:r>
            <a:endParaRPr lang="en-US" sz="280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1627632"/>
            <a:ext cx="292608" cy="292608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713232" y="1591056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Abdominal obezite visseral yağ dokusu açısından en önemli gösterge; bel çevresi ölçümü BKİ'ye tercih edilmeli.</a:t>
            </a:r>
            <a:endParaRPr lang="en-US" sz="130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2176272"/>
            <a:ext cx="292608" cy="292608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713232" y="2139696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HOMA-IR &gt; 2.7 klinik pratikte insülin direncini değerlendirmek için yeterli ve pratik bir yöntemdir.</a:t>
            </a:r>
            <a:endParaRPr lang="en-US" sz="130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2724912"/>
            <a:ext cx="292608" cy="292608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713232" y="2688336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 başına MetS'i tedavi eden bir ajan yoktur — yaşam tarzı değişikliği tüm tedavilerin temelidir.</a:t>
            </a:r>
            <a:endParaRPr lang="en-US" sz="1300" dirty="0"/>
          </a:p>
        </p:txBody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3273552"/>
            <a:ext cx="292608" cy="292608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713232" y="3236976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GLP-1 RA ve SGLT2 inhibitörleri, 2009 TEMD kılavuzundan bu yana en büyük tedavi paradigması değişimini oluşturmuştur.</a:t>
            </a:r>
            <a:endParaRPr lang="en-US" sz="1300" dirty="0"/>
          </a:p>
        </p:txBody>
      </p:sp>
      <p:pic>
        <p:nvPicPr>
          <p:cNvPr id="15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3822192"/>
            <a:ext cx="292608" cy="292608"/>
          </a:xfrm>
          <a:prstGeom prst="rect">
            <a:avLst/>
          </a:prstGeom>
        </p:spPr>
      </p:pic>
      <p:sp>
        <p:nvSpPr>
          <p:cNvPr id="16" name="Text 8"/>
          <p:cNvSpPr/>
          <p:nvPr/>
        </p:nvSpPr>
        <p:spPr>
          <a:xfrm>
            <a:off x="713232" y="3785616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MetS bileşenlerinin her biri ayrı ayrı tedavi hedefi olmakla birlikte, temel neden olan insülin direnci odak noktasıdır.</a:t>
            </a:r>
            <a:endParaRPr lang="en-US" sz="1300" dirty="0"/>
          </a:p>
        </p:txBody>
      </p:sp>
      <p:pic>
        <p:nvPicPr>
          <p:cNvPr id="17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4370832"/>
            <a:ext cx="292608" cy="292608"/>
          </a:xfrm>
          <a:prstGeom prst="rect">
            <a:avLst/>
          </a:prstGeom>
        </p:spPr>
      </p:pic>
      <p:sp>
        <p:nvSpPr>
          <p:cNvPr id="18" name="Text 9"/>
          <p:cNvSpPr/>
          <p:nvPr/>
        </p:nvSpPr>
        <p:spPr>
          <a:xfrm>
            <a:off x="713232" y="4334256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Türkiye'de kadınlarda %40'a ulaşan prevalans, toplum bazlı tarama ve önleme programlarının aciliyetini ortaya koymaktadır.</a:t>
            </a:r>
            <a:endParaRPr lang="en-US" sz="1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4920"/>
            <a:ext cx="9144000" cy="73152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64592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Kaynaklar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365760" y="685800"/>
            <a:ext cx="3200400" cy="36576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777240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TEMD Metabolik Sendrom Çalışma Grubu. Metabolik Sendrom Kılavuzu. Ankara: TEMD; 2009.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65760" y="1179576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Alberti KGMM et al. Harmonizing the Metabolic Syndrome. Circulation. 2009;120:1640-1645.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65760" y="1581912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Lim S et al. Metabolic syndrome in the global context. Nat Rev Drug Discov. 2021;20:675-693.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65760" y="1984248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Sattar N et al. SELECT trial: Semaglutide &amp; cardiovascular outcomes. N Engl J Med. 2023.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65760" y="2386584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EASL Guideline. MASLD 2024. J Hepatol. 2024.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5760" y="2788920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Jastreboff AM et al. Tirzepatide — SURMOUNT-1 trial. N Engl J Med. 2022;387:205-216.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65760" y="3191256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Salas-Salvadó J et al. PREDIMED-Plus. N Engl J Med. 2020;382:1112-1122.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65760" y="3593592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 Knowler WC et al. Diabetes Prevention Program. N Engl J Med. 2002;346:393-403.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65760" y="3995928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 Marx N et al. 2023 ESC Guidelines on cardiovascular disease management. Eur Heart J. 2023.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0" y="4736592"/>
            <a:ext cx="9144000" cy="32918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7" name="Text 15"/>
          <p:cNvSpPr/>
          <p:nvPr/>
        </p:nvSpPr>
        <p:spPr>
          <a:xfrm>
            <a:off x="0" y="4736592"/>
            <a:ext cx="9144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 Endokrinoloji ve Metabolizma Derneği (TEMD)  ·  temd.org.tr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D5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Tanım &amp; Epidemiyoloji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20040" y="1143000"/>
            <a:ext cx="8503920" cy="1005840"/>
          </a:xfrm>
          <a:prstGeom prst="rect">
            <a:avLst/>
          </a:prstGeom>
          <a:solidFill>
            <a:srgbClr val="1A2D5A"/>
          </a:solidFill>
          <a:ln/>
        </p:spPr>
      </p:sp>
      <p:sp>
        <p:nvSpPr>
          <p:cNvPr id="6" name="Text 4"/>
          <p:cNvSpPr/>
          <p:nvPr/>
        </p:nvSpPr>
        <p:spPr>
          <a:xfrm>
            <a:off x="320040" y="1143000"/>
            <a:ext cx="8503920" cy="1005840"/>
          </a:xfrm>
          <a:prstGeom prst="rect">
            <a:avLst/>
          </a:prstGeom>
          <a:noFill/>
          <a:ln/>
        </p:spPr>
        <p:txBody>
          <a:bodyPr wrap="square" lIns="152400" tIns="152400" rIns="152400" bIns="15240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TEMD Tanımı: Metabolik sendrom, insülin direnciyle başlayan; abdominal obezite, glukoz intoleransı veya DM, dislipidemi, hipertansiyon ve koroner arter hastalığı gibi sistemik bozuklukların birbirine eklendiği ölümcül bir endokrinopatidir.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2286000"/>
            <a:ext cx="2011680" cy="150876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2286000"/>
            <a:ext cx="2011680" cy="54864"/>
          </a:xfrm>
          <a:prstGeom prst="rect">
            <a:avLst/>
          </a:prstGeom>
          <a:solidFill>
            <a:srgbClr val="2E4A8A"/>
          </a:solidFill>
          <a:ln/>
        </p:spPr>
      </p:sp>
      <p:sp>
        <p:nvSpPr>
          <p:cNvPr id="9" name="Text 7"/>
          <p:cNvSpPr/>
          <p:nvPr/>
        </p:nvSpPr>
        <p:spPr>
          <a:xfrm>
            <a:off x="320040" y="2359152"/>
            <a:ext cx="2011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2E4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%22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320040" y="3063240"/>
            <a:ext cx="2011680" cy="68580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Dünya geneli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yetişkin sıklığı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468880" y="2286000"/>
            <a:ext cx="2011680" cy="150876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468880" y="2286000"/>
            <a:ext cx="201168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3" name="Text 11"/>
          <p:cNvSpPr/>
          <p:nvPr/>
        </p:nvSpPr>
        <p:spPr>
          <a:xfrm>
            <a:off x="2468880" y="2359152"/>
            <a:ext cx="2011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%28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2468880" y="3063240"/>
            <a:ext cx="2011680" cy="68580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Türkiye'de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erkek sıklığı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(TEKHARF)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17720" y="2286000"/>
            <a:ext cx="2011680" cy="150876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617720" y="2286000"/>
            <a:ext cx="201168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7" name="Text 15"/>
          <p:cNvSpPr/>
          <p:nvPr/>
        </p:nvSpPr>
        <p:spPr>
          <a:xfrm>
            <a:off x="4617720" y="2359152"/>
            <a:ext cx="2011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%40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4617720" y="3063240"/>
            <a:ext cx="2011680" cy="68580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Türkiye'de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kadın sıklığı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(TEKHARF)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766560" y="2286000"/>
            <a:ext cx="2011680" cy="150876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766560" y="2286000"/>
            <a:ext cx="2011680" cy="54864"/>
          </a:xfrm>
          <a:prstGeom prst="rect">
            <a:avLst/>
          </a:prstGeom>
          <a:solidFill>
            <a:srgbClr val="2E4A8A"/>
          </a:solidFill>
          <a:ln/>
        </p:spPr>
      </p:sp>
      <p:sp>
        <p:nvSpPr>
          <p:cNvPr id="21" name="Text 19"/>
          <p:cNvSpPr/>
          <p:nvPr/>
        </p:nvSpPr>
        <p:spPr>
          <a:xfrm>
            <a:off x="6766560" y="2359152"/>
            <a:ext cx="2011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2E4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9.2M</a:t>
            </a:r>
            <a:endParaRPr lang="en-US" sz="3200" dirty="0"/>
          </a:p>
        </p:txBody>
      </p:sp>
      <p:sp>
        <p:nvSpPr>
          <p:cNvPr id="22" name="Text 20"/>
          <p:cNvSpPr/>
          <p:nvPr/>
        </p:nvSpPr>
        <p:spPr>
          <a:xfrm>
            <a:off x="6766560" y="3063240"/>
            <a:ext cx="2011680" cy="68580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Türkiye'de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MetS hastası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(2000 yılı)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20040" y="3913632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Yaş ile artar: 20-29 yaşta %6.7 → 60-69 yaşta %43.5 (TEKHARF çalışması)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20040" y="4297680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E4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Güncel: Küresel MetS prevalansı ~%30 (Collaborators, Lancet 2023) — Kentleşme ve sedanter yaşam temel tetikleyici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D5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Patofizyoloji: İnsülin Direnci Merkezdedir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291840" y="1691640"/>
            <a:ext cx="2560320" cy="1645920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6" name="Text 4"/>
          <p:cNvSpPr/>
          <p:nvPr/>
        </p:nvSpPr>
        <p:spPr>
          <a:xfrm>
            <a:off x="3291840" y="1691640"/>
            <a:ext cx="25603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İNSÜLİN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DİRENCİ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182880" y="1371600"/>
            <a:ext cx="2194560" cy="685800"/>
          </a:xfrm>
          <a:prstGeom prst="rect">
            <a:avLst/>
          </a:prstGeom>
          <a:solidFill>
            <a:srgbClr val="2E4A8A"/>
          </a:solidFill>
          <a:ln/>
        </p:spPr>
      </p:sp>
      <p:sp>
        <p:nvSpPr>
          <p:cNvPr id="8" name="Text 6"/>
          <p:cNvSpPr/>
          <p:nvPr/>
        </p:nvSpPr>
        <p:spPr>
          <a:xfrm>
            <a:off x="182880" y="1371600"/>
            <a:ext cx="2194560" cy="685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Genetik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Yatkınlık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182880" y="2834640"/>
            <a:ext cx="2194560" cy="685800"/>
          </a:xfrm>
          <a:prstGeom prst="rect">
            <a:avLst/>
          </a:prstGeom>
          <a:solidFill>
            <a:srgbClr val="2E4A8A"/>
          </a:solidFill>
          <a:ln/>
        </p:spPr>
      </p:sp>
      <p:sp>
        <p:nvSpPr>
          <p:cNvPr id="10" name="Text 8"/>
          <p:cNvSpPr/>
          <p:nvPr/>
        </p:nvSpPr>
        <p:spPr>
          <a:xfrm>
            <a:off x="182880" y="2834640"/>
            <a:ext cx="2194560" cy="685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Sedanter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Yaşam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474720" y="548640"/>
            <a:ext cx="2194560" cy="685800"/>
          </a:xfrm>
          <a:prstGeom prst="rect">
            <a:avLst/>
          </a:prstGeom>
          <a:solidFill>
            <a:srgbClr val="1A2D5A"/>
          </a:solidFill>
          <a:ln/>
        </p:spPr>
      </p:sp>
      <p:sp>
        <p:nvSpPr>
          <p:cNvPr id="12" name="Text 10"/>
          <p:cNvSpPr/>
          <p:nvPr/>
        </p:nvSpPr>
        <p:spPr>
          <a:xfrm>
            <a:off x="3474720" y="548640"/>
            <a:ext cx="2194560" cy="685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Abdominal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Obezite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583680" y="1371600"/>
            <a:ext cx="2194560" cy="685800"/>
          </a:xfrm>
          <a:prstGeom prst="rect">
            <a:avLst/>
          </a:prstGeom>
          <a:solidFill>
            <a:srgbClr val="2E4A8A"/>
          </a:solidFill>
          <a:ln/>
        </p:spPr>
      </p:sp>
      <p:sp>
        <p:nvSpPr>
          <p:cNvPr id="14" name="Text 12"/>
          <p:cNvSpPr/>
          <p:nvPr/>
        </p:nvSpPr>
        <p:spPr>
          <a:xfrm>
            <a:off x="6583680" y="1371600"/>
            <a:ext cx="2194560" cy="685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Hipertansiyon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583680" y="2834640"/>
            <a:ext cx="2194560" cy="685800"/>
          </a:xfrm>
          <a:prstGeom prst="rect">
            <a:avLst/>
          </a:prstGeom>
          <a:solidFill>
            <a:srgbClr val="2E4A8A"/>
          </a:solidFill>
          <a:ln/>
        </p:spPr>
      </p:sp>
      <p:sp>
        <p:nvSpPr>
          <p:cNvPr id="16" name="Text 14"/>
          <p:cNvSpPr/>
          <p:nvPr/>
        </p:nvSpPr>
        <p:spPr>
          <a:xfrm>
            <a:off x="6583680" y="2834640"/>
            <a:ext cx="2194560" cy="685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Dislipidemi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(↑TG, ↓HDL)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474720" y="4023360"/>
            <a:ext cx="2194560" cy="685800"/>
          </a:xfrm>
          <a:prstGeom prst="rect">
            <a:avLst/>
          </a:prstGeom>
          <a:solidFill>
            <a:srgbClr val="1A2D5A"/>
          </a:solidFill>
          <a:ln/>
        </p:spPr>
      </p:sp>
      <p:sp>
        <p:nvSpPr>
          <p:cNvPr id="18" name="Text 16"/>
          <p:cNvSpPr/>
          <p:nvPr/>
        </p:nvSpPr>
        <p:spPr>
          <a:xfrm>
            <a:off x="3474720" y="4023360"/>
            <a:ext cx="2194560" cy="685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2 DM /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BGT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182880" y="4160520"/>
            <a:ext cx="8778240" cy="731520"/>
          </a:xfrm>
          <a:prstGeom prst="rect">
            <a:avLst/>
          </a:prstGeom>
          <a:solidFill>
            <a:srgbClr val="EBF0F7"/>
          </a:solidFill>
          <a:ln/>
        </p:spPr>
      </p:sp>
      <p:sp>
        <p:nvSpPr>
          <p:cNvPr id="20" name="Text 18"/>
          <p:cNvSpPr/>
          <p:nvPr/>
        </p:nvSpPr>
        <p:spPr>
          <a:xfrm>
            <a:off x="182880" y="4160520"/>
            <a:ext cx="8778240" cy="73152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TEMD vurgusu: </a:t>
            </a: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İnsülin direnci → kompansatuvar hiperinsülinemi → sempatik aktivasyon + Na reansiyonu (HT) + VLDL artışı (dislipidemi) + β-hücre yorgunluğu (T2DM). Adipoz doku; TNF-α, IL-6, leptin, rezistin salgılayan aktif bir endokrin </a:t>
            </a:r>
            <a:r>
              <a:rPr lang="en-US" sz="1150" dirty="0" err="1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organdır</a:t>
            </a:r>
            <a:r>
              <a:rPr lang="en-US" sz="11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r>
              <a:rPr lang="tr-TR" sz="11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sym typeface="Wingdings" pitchFamily="2" charset="2"/>
              </a:rPr>
              <a:t>İnsülin reseptörlerinin düzgün çalışmasını engelleyen kronik </a:t>
            </a:r>
            <a:r>
              <a:rPr lang="tr-TR" sz="1150" dirty="0" err="1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sym typeface="Wingdings" pitchFamily="2" charset="2"/>
              </a:rPr>
              <a:t>inflamasyon</a:t>
            </a:r>
            <a:r>
              <a:rPr lang="tr-TR" sz="115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sym typeface="Wingdings" pitchFamily="2" charset="2"/>
              </a:rPr>
              <a:t> yaratır.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D5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TEMD Metabolik Sendrom Tanı Kriterleri (2005)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20040" y="1115568"/>
            <a:ext cx="4069080" cy="36118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115568"/>
            <a:ext cx="4069080" cy="50292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1115568"/>
            <a:ext cx="4069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— En Az BİRİ gerekli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1737360"/>
            <a:ext cx="228600" cy="228600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1700784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Diabetes Mellitus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77240" y="1993392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AKŞ ≥ 126 mg/dL veya tanı almış T2DM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2606040"/>
            <a:ext cx="228600" cy="228600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2569464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Bozulmuş Glukoz Toleransı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2862072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OGTT 2. saat ≥ 140–199 mg/dL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3474720"/>
            <a:ext cx="228600" cy="228600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15" name="Text 13"/>
          <p:cNvSpPr/>
          <p:nvPr/>
        </p:nvSpPr>
        <p:spPr>
          <a:xfrm>
            <a:off x="777240" y="3438144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İnsülin Direnci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77240" y="3730752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HOMA-IR &gt; 2.7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(AKŞ × açlık insülin / 405)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370832" y="2651760"/>
            <a:ext cx="548640" cy="548640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18" name="Text 16"/>
          <p:cNvSpPr/>
          <p:nvPr/>
        </p:nvSpPr>
        <p:spPr>
          <a:xfrm>
            <a:off x="4370832" y="26517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VE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754880" y="1115568"/>
            <a:ext cx="4069080" cy="36118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54880" y="1115568"/>
            <a:ext cx="4069080" cy="502920"/>
          </a:xfrm>
          <a:prstGeom prst="rect">
            <a:avLst/>
          </a:prstGeom>
          <a:solidFill>
            <a:srgbClr val="2E4A8A"/>
          </a:solidFill>
          <a:ln/>
        </p:spPr>
      </p:sp>
      <p:sp>
        <p:nvSpPr>
          <p:cNvPr id="21" name="Text 19"/>
          <p:cNvSpPr/>
          <p:nvPr/>
        </p:nvSpPr>
        <p:spPr>
          <a:xfrm>
            <a:off x="4754880" y="1115568"/>
            <a:ext cx="4069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 — En Az İKİSİ gerekli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4892040" y="1737360"/>
            <a:ext cx="228600" cy="228600"/>
          </a:xfrm>
          <a:prstGeom prst="ellipse">
            <a:avLst/>
          </a:prstGeom>
          <a:solidFill>
            <a:srgbClr val="2E4A8A"/>
          </a:solidFill>
          <a:ln/>
        </p:spPr>
      </p:sp>
      <p:sp>
        <p:nvSpPr>
          <p:cNvPr id="23" name="Text 21"/>
          <p:cNvSpPr/>
          <p:nvPr/>
        </p:nvSpPr>
        <p:spPr>
          <a:xfrm>
            <a:off x="5212080" y="1700784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Hipertansiyon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212080" y="1993392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SKB &gt; 130 veya DKB &gt; 85 mmHg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veya antihipertansif kullanımı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892040" y="2606040"/>
            <a:ext cx="228600" cy="228600"/>
          </a:xfrm>
          <a:prstGeom prst="ellipse">
            <a:avLst/>
          </a:prstGeom>
          <a:solidFill>
            <a:srgbClr val="2E4A8A"/>
          </a:solidFill>
          <a:ln/>
        </p:spPr>
      </p:sp>
      <p:sp>
        <p:nvSpPr>
          <p:cNvPr id="26" name="Text 24"/>
          <p:cNvSpPr/>
          <p:nvPr/>
        </p:nvSpPr>
        <p:spPr>
          <a:xfrm>
            <a:off x="5212080" y="2569464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Dislipidemi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212080" y="2862072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TG &gt; 150 mg/dL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veya HDL: E &lt; 40, K &lt; 50 mg/dL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892040" y="3474720"/>
            <a:ext cx="228600" cy="228600"/>
          </a:xfrm>
          <a:prstGeom prst="ellipse">
            <a:avLst/>
          </a:prstGeom>
          <a:solidFill>
            <a:srgbClr val="2E4A8A"/>
          </a:solidFill>
          <a:ln/>
        </p:spPr>
      </p:sp>
      <p:sp>
        <p:nvSpPr>
          <p:cNvPr id="29" name="Text 27"/>
          <p:cNvSpPr/>
          <p:nvPr/>
        </p:nvSpPr>
        <p:spPr>
          <a:xfrm>
            <a:off x="5212080" y="3438144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Abdominal Obezite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5212080" y="3730752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VKİ &gt; 30 kg/m² veya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Bel: E &gt; 94 cm, K &gt; 80 cm*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320040" y="4800600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* Yerel veri olmadığından IDF 2005 Avrupalı değerleri benimsenmiştir. TEMD'in özgün katkısı: tanıda insülin direncini zorunlu kılması.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D5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Tanı Kriterleri Karşılaştırması</a:t>
            </a:r>
            <a:endParaRPr lang="en-US" sz="28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1097280"/>
          <a:ext cx="8503920" cy="3749040"/>
        </p:xfrm>
        <a:graphic>
          <a:graphicData uri="http://schemas.openxmlformats.org/drawingml/2006/table">
            <a:tbl>
              <a:tblPr/>
              <a:tblGrid>
                <a:gridCol w="1463040"/>
                <a:gridCol w="1371600"/>
                <a:gridCol w="1508760"/>
                <a:gridCol w="1371600"/>
                <a:gridCol w="1417320"/>
                <a:gridCol w="1371600"/>
              </a:tblGrid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Kriter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5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WHO 1999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5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NCEP ATP III 2001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5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IDF 2005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D5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TEMD 2005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392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Harmonize 2009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4A8A"/>
                    </a:solidFill>
                  </a:tcPr>
                </a:tc>
              </a:tr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Zorunlu kriter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İnsülin direnci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Yok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Abdominal obezite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İnsülin direnci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Yok (≥3)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Abdominal obezite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VKİ &gt;30 veya bel/kalça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E&gt;102, K&gt;88 cm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E≥94, K≥80 cm (Avr.)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E&gt;94, K&gt;80 cm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Etnik spesifik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Trigliserid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&gt;150 mg/dL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≥150 mg/dL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≥150 mg/dL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&gt;150 mg/dL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≥150 mg/dL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HDL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E&lt;35, K&lt;39 mg/dL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E&lt;40, K&lt;50 mg/dL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E&lt;40, K&lt;50 mg/dL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E&lt;40, K&lt;50 mg/dL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E&lt;40, K&lt;50 mg/dL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Kan basıncı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&gt;140/90 mmHg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≥130/85 mmHg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≥130/85 mmHg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&gt;130/85 mmHg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≥130/85 mmHg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Glukoz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BGT veya T2DM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AKŞ ≥110 mg/dL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AKŞ ≥100 mg/dL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BGT veya T2DM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AKŞ ≥100 mg/dL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63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İnsülin ölçümü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Gerekli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Gerekli değil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Gerekli değil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Gerekli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Gerekli değil</a:t>
                      </a:r>
                      <a:endParaRPr lang="en-US" sz="1050" dirty="0"/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320040" y="4873752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i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TEMD'in özgün tutumu: İnsülin direncinin tanı kriteri içinde yer alması gerektiğini savunur (WHO modeliyle uyumlu).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D5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Tanı Kriterlerinde Yeni Yön: 2022 Pozisyon Bildirisi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20040" y="1078992"/>
            <a:ext cx="8503920" cy="475488"/>
          </a:xfrm>
          <a:prstGeom prst="rect">
            <a:avLst/>
          </a:prstGeom>
          <a:solidFill>
            <a:srgbClr val="2E4A8A"/>
          </a:solidFill>
          <a:ln/>
        </p:spPr>
      </p:sp>
      <p:sp>
        <p:nvSpPr>
          <p:cNvPr id="6" name="Text 4"/>
          <p:cNvSpPr/>
          <p:nvPr/>
        </p:nvSpPr>
        <p:spPr>
          <a:xfrm>
            <a:off x="320040" y="1078992"/>
            <a:ext cx="8503920" cy="475488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Dobrowolski P. ve ark. — Polonya 9 Tıp Derneği Ortak Pozisyon Bildirisi  ·  Archives of Medical Science, 2022  |  ⚠ Henüz AHA/ESC/IDF tarafından evrensel olarak benimsenmemiştir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320040" y="1664208"/>
            <a:ext cx="4160520" cy="324612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664208"/>
            <a:ext cx="4160520" cy="438912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9" name="Text 7"/>
          <p:cNvSpPr/>
          <p:nvPr/>
        </p:nvSpPr>
        <p:spPr>
          <a:xfrm>
            <a:off x="320040" y="1664208"/>
            <a:ext cx="4160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 Tanı Yapısı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2212848"/>
            <a:ext cx="3886200" cy="658368"/>
          </a:xfrm>
          <a:prstGeom prst="rect">
            <a:avLst/>
          </a:prstGeom>
          <a:solidFill>
            <a:srgbClr val="1A2D5A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2212848"/>
            <a:ext cx="3886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1C4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ZORUNLU  ▶  Obezite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2487168"/>
            <a:ext cx="3886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BKİ ≥ 30 kg/m²   VEYA   Bel çevresi: E ≥ 102 cm  /  K ≥ 88 cm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2944368"/>
            <a:ext cx="3886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 aşağıdakilerden en az 2'si: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3291840"/>
            <a:ext cx="256032" cy="256032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15" name="Text 13"/>
          <p:cNvSpPr/>
          <p:nvPr/>
        </p:nvSpPr>
        <p:spPr>
          <a:xfrm>
            <a:off x="457200" y="329184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04672" y="3273552"/>
            <a:ext cx="347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Hipertansiyon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04672" y="3511296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SKB ≥ 130 mmHg ve/veya DKB ≥ 80 mmHg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(tercihen ambulatuvar ölçüm) veya ilaç tedavisi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3840480"/>
            <a:ext cx="256032" cy="256032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19" name="Text 17"/>
          <p:cNvSpPr/>
          <p:nvPr/>
        </p:nvSpPr>
        <p:spPr>
          <a:xfrm>
            <a:off x="457200" y="384048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2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04672" y="3822192"/>
            <a:ext cx="347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Glukoz Bozukluğu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04672" y="4059936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AKŞ ≥ 100 mg/dL  veya  OGTT 2.st ≥ 140 mg/dL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veya  HbA1c ≥ %5.7  veya  ilaç tedavisi  ← YENİ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7200" y="4389120"/>
            <a:ext cx="256032" cy="256032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438912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3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804672" y="4370832"/>
            <a:ext cx="347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Aterojenik Dislipidemi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804672" y="4608576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Non-HDL kolesterol ≥ 130 mg/dL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veya lipid düşürücü tedavi  ← YENİ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663440" y="1664208"/>
            <a:ext cx="4160520" cy="324612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663440" y="1664208"/>
            <a:ext cx="4160520" cy="438912"/>
          </a:xfrm>
          <a:prstGeom prst="rect">
            <a:avLst/>
          </a:prstGeom>
          <a:solidFill>
            <a:srgbClr val="E67E22"/>
          </a:solidFill>
          <a:ln/>
        </p:spPr>
      </p:sp>
      <p:sp>
        <p:nvSpPr>
          <p:cNvPr id="28" name="Text 26"/>
          <p:cNvSpPr/>
          <p:nvPr/>
        </p:nvSpPr>
        <p:spPr>
          <a:xfrm>
            <a:off x="4663440" y="1664208"/>
            <a:ext cx="4160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2009 → 2022: Ne Değişti?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4754880" y="2194560"/>
            <a:ext cx="3931920" cy="59436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30" name="Text 28"/>
          <p:cNvSpPr/>
          <p:nvPr/>
        </p:nvSpPr>
        <p:spPr>
          <a:xfrm>
            <a:off x="4800600" y="2212848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🔴  Obezite zorunlu kriter oldu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800600" y="2414016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Önce: 2009: Herhangi 3 kriter yeterli, obezite şart değil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4800600" y="2587752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4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Sonra: 2022: Obezite olmadan MetS tanısı konulamaz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4754880" y="2852928"/>
            <a:ext cx="3931920" cy="59436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34" name="Text 32"/>
          <p:cNvSpPr/>
          <p:nvPr/>
        </p:nvSpPr>
        <p:spPr>
          <a:xfrm>
            <a:off x="4800600" y="2871216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🔵  HDL + TG → Non-HDL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800600" y="3072384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Önce: 2009: TG ≥ 150 ve HDL: E&lt;40/K&lt;50 (iki ayrı kriter)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4800600" y="3246120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4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Sonra: 2022: Non-HDL ≥ 130 mg/dL tek kriter — daha kapsamlı aterojenik yük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754880" y="3511296"/>
            <a:ext cx="3931920" cy="59436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38" name="Text 36"/>
          <p:cNvSpPr/>
          <p:nvPr/>
        </p:nvSpPr>
        <p:spPr>
          <a:xfrm>
            <a:off x="4800600" y="3529584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🟢  HbA1c kriteri eklendi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4800600" y="3730752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Önce: 2009: Sadece açlık kan şekeri ≥ 100 mg/dL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4800600" y="3904488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4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Sonra: 2022: AKŞ VEYA OGTT VEYA HbA1c ≥ %5.7 — daha geniş tarama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4754880" y="4169664"/>
            <a:ext cx="3931920" cy="59436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42" name="Text 40"/>
          <p:cNvSpPr/>
          <p:nvPr/>
        </p:nvSpPr>
        <p:spPr>
          <a:xfrm>
            <a:off x="4800600" y="4187952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🟡  Ek bileşenler tanıma dahil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4800600" y="4389120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C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Önce: 2009: Sadece 5 ana bileşen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4800600" y="4562856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4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Sonra: 2022: </a:t>
            </a:r>
            <a:r>
              <a:rPr lang="tr-TR" sz="950" b="1" dirty="0" err="1" smtClean="0">
                <a:solidFill>
                  <a:srgbClr val="2E4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Hepatosteatoz</a:t>
            </a:r>
            <a:r>
              <a:rPr lang="tr-TR" sz="950" b="1" dirty="0" smtClean="0">
                <a:solidFill>
                  <a:srgbClr val="2E4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</a:t>
            </a:r>
            <a:r>
              <a:rPr lang="en-US" sz="950" b="1" dirty="0" smtClean="0">
                <a:solidFill>
                  <a:srgbClr val="2E4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50" b="1" dirty="0">
                <a:solidFill>
                  <a:srgbClr val="2E4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uyku apnesi, PKOS, böbrek bozukluğu da MetS kapsamında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320040" y="4919472"/>
            <a:ext cx="8503920" cy="201168"/>
          </a:xfrm>
          <a:prstGeom prst="rect">
            <a:avLst/>
          </a:prstGeom>
          <a:solidFill>
            <a:srgbClr val="EBF0F7"/>
          </a:solidFill>
          <a:ln/>
        </p:spPr>
      </p:sp>
      <p:sp>
        <p:nvSpPr>
          <p:cNvPr id="46" name="Text 44"/>
          <p:cNvSpPr/>
          <p:nvPr/>
        </p:nvSpPr>
        <p:spPr>
          <a:xfrm>
            <a:off x="320040" y="4919472"/>
            <a:ext cx="8503920" cy="20116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Pratik çekince: Yeni bel çevresi eşiği (E≥102/K≥88) ile MetS prevalansı azalıyor — ince ama riskli hastalar gözden kaçabilir. Harmonize 2009 hâlâ uluslararası kılavuzlarda geçerli standart.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D5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Metabolik Sendrom Bileşenleri (TEMD Kılavuzu)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278892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97280"/>
            <a:ext cx="2788920" cy="41148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7" name="Shape 5"/>
          <p:cNvSpPr/>
          <p:nvPr/>
        </p:nvSpPr>
        <p:spPr>
          <a:xfrm>
            <a:off x="329184" y="1170432"/>
            <a:ext cx="274320" cy="274320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329184" y="117043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67512" y="109728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İnsülin Direnci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29184" y="1554480"/>
            <a:ext cx="2633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Endojen/ekzojen insüline karşı </a:t>
            </a:r>
            <a:r>
              <a:rPr lang="en-US" sz="1000" dirty="0" err="1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biyolojik</a:t>
            </a: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yanıtsızlık</a:t>
            </a:r>
            <a:r>
              <a:rPr lang="tr-TR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tr-TR" sz="1000" dirty="0" err="1" smtClean="0"/>
              <a:t>Genetik,fetalmalnütrisyon,sedantter</a:t>
            </a:r>
            <a:r>
              <a:rPr lang="tr-TR" sz="1000" dirty="0" smtClean="0"/>
              <a:t>, </a:t>
            </a:r>
            <a:r>
              <a:rPr lang="tr-TR" sz="1000" dirty="0" err="1"/>
              <a:t>obezite</a:t>
            </a:r>
            <a:r>
              <a:rPr lang="tr-TR" sz="1000" dirty="0"/>
              <a:t> ve yaşın ilerlemesi 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29184" y="1874520"/>
            <a:ext cx="2633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HOMA-IR &gt; 2.7 → klinik pratik (AKŞ × açlık insülin / 405)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29184" y="2194560"/>
            <a:ext cx="2633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Altın standart: öglisemik insülin </a:t>
            </a:r>
            <a:r>
              <a:rPr lang="en-US" sz="1000" dirty="0" err="1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klemp</a:t>
            </a: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1000" dirty="0" err="1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araştırma</a:t>
            </a:r>
            <a:r>
              <a:rPr lang="en-US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amaçlı</a:t>
            </a:r>
            <a:r>
              <a:rPr lang="en-US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29184" y="2514600"/>
            <a:ext cx="2633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Sağlıklı pop. %25 · BGT %60 · T2DM %60-75 oranında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200400" y="1097280"/>
            <a:ext cx="278892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0" y="1097280"/>
            <a:ext cx="2788920" cy="411480"/>
          </a:xfrm>
          <a:prstGeom prst="rect">
            <a:avLst/>
          </a:prstGeom>
          <a:solidFill>
            <a:srgbClr val="2E4A8A"/>
          </a:solidFill>
          <a:ln/>
        </p:spPr>
      </p:sp>
      <p:sp>
        <p:nvSpPr>
          <p:cNvPr id="16" name="Shape 14"/>
          <p:cNvSpPr/>
          <p:nvPr/>
        </p:nvSpPr>
        <p:spPr>
          <a:xfrm>
            <a:off x="3255264" y="1170432"/>
            <a:ext cx="274320" cy="274320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3255264" y="117043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2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593592" y="109728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Hipertansiyon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255264" y="1554480"/>
            <a:ext cx="2633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Esansiyel HT'nin altında genellikle insülin direnci var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255264" y="1874520"/>
            <a:ext cx="2633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İnsülin → sempatik aktivasyon + renal Na tutulumu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255264" y="2194560"/>
            <a:ext cx="2633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Vazodilatör etkiye de direnç → dengesiz vazopressör etki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26480" y="1097280"/>
            <a:ext cx="278892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126480" y="1097280"/>
            <a:ext cx="2788920" cy="411480"/>
          </a:xfrm>
          <a:prstGeom prst="rect">
            <a:avLst/>
          </a:prstGeom>
          <a:solidFill>
            <a:srgbClr val="2E4A8A"/>
          </a:solidFill>
          <a:ln/>
        </p:spPr>
      </p:sp>
      <p:sp>
        <p:nvSpPr>
          <p:cNvPr id="24" name="Shape 22"/>
          <p:cNvSpPr/>
          <p:nvPr/>
        </p:nvSpPr>
        <p:spPr>
          <a:xfrm>
            <a:off x="6181344" y="1170432"/>
            <a:ext cx="274320" cy="274320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6181344" y="117043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3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519672" y="109728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Dislipidemi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181344" y="1554480"/>
            <a:ext cx="2633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Trigliserid + ↑ küçük-yoğun LDL + ↓ HDL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181344" y="1874520"/>
            <a:ext cx="2633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LDL-K genellikle artmaz (MetS'e özgün pattern)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181344" y="2194560"/>
            <a:ext cx="2633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İnsülin direnci ilerledikçe TG yükselir, HDL düşer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274320" y="3017520"/>
            <a:ext cx="278892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274320" y="3017520"/>
            <a:ext cx="2788920" cy="411480"/>
          </a:xfrm>
          <a:prstGeom prst="rect">
            <a:avLst/>
          </a:prstGeom>
          <a:solidFill>
            <a:srgbClr val="E67E22"/>
          </a:solidFill>
          <a:ln/>
        </p:spPr>
      </p:sp>
      <p:sp>
        <p:nvSpPr>
          <p:cNvPr id="32" name="Shape 30"/>
          <p:cNvSpPr/>
          <p:nvPr/>
        </p:nvSpPr>
        <p:spPr>
          <a:xfrm>
            <a:off x="329184" y="3090672"/>
            <a:ext cx="274320" cy="274320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</p:sp>
      <p:sp>
        <p:nvSpPr>
          <p:cNvPr id="33" name="Text 31"/>
          <p:cNvSpPr/>
          <p:nvPr/>
        </p:nvSpPr>
        <p:spPr>
          <a:xfrm>
            <a:off x="329184" y="309067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4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67512" y="301752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Abdominal Obezite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329184" y="3474720"/>
            <a:ext cx="2633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TURDEP: Türkiye'de ≥20 yaş %34'ünde abdominal obezite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329184" y="3794760"/>
            <a:ext cx="2633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Adipoz doku: leptin, rezistin, adiponektin, TNF-α, IL-6 </a:t>
            </a:r>
            <a:r>
              <a:rPr lang="en-US" sz="1000" dirty="0" err="1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salgı</a:t>
            </a:r>
            <a:r>
              <a:rPr lang="tr-TR" sz="1000" dirty="0" err="1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layan</a:t>
            </a:r>
            <a:r>
              <a:rPr lang="tr-TR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aktif endokrin organ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329184" y="4114800"/>
            <a:ext cx="2633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BKİ yerine BEL ÇEVRESİ ölçülmeli (visseral yağ göstergesi)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329184" y="4434840"/>
            <a:ext cx="2633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Ölçüm: arkus kostaryum–spina iliaka ant. sup. orta noktası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3200400" y="3017520"/>
            <a:ext cx="278892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3200400" y="3017520"/>
            <a:ext cx="2788920" cy="41148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41" name="Shape 39"/>
          <p:cNvSpPr/>
          <p:nvPr/>
        </p:nvSpPr>
        <p:spPr>
          <a:xfrm>
            <a:off x="3255264" y="3090672"/>
            <a:ext cx="274320" cy="274320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3255264" y="309067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5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3593592" y="301752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Koroner Arter Hastalığı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3255264" y="3474720"/>
            <a:ext cx="2633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MetS'te KAH riski 3 kat artmış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3255264" y="3794760"/>
            <a:ext cx="2633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 mortalite: MetS'li %12 vs. MetS'siz %2.2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3255264" y="4114800"/>
            <a:ext cx="2633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Erken ateroskleroz için bağımsız risk faktörü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6126480" y="3017520"/>
            <a:ext cx="278892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8" name="Shape 46"/>
          <p:cNvSpPr/>
          <p:nvPr/>
        </p:nvSpPr>
        <p:spPr>
          <a:xfrm>
            <a:off x="6126480" y="3017520"/>
            <a:ext cx="2788920" cy="411480"/>
          </a:xfrm>
          <a:prstGeom prst="rect">
            <a:avLst/>
          </a:prstGeom>
          <a:solidFill>
            <a:srgbClr val="1A2D5A"/>
          </a:solidFill>
          <a:ln/>
        </p:spPr>
      </p:sp>
      <p:sp>
        <p:nvSpPr>
          <p:cNvPr id="49" name="Shape 47"/>
          <p:cNvSpPr/>
          <p:nvPr/>
        </p:nvSpPr>
        <p:spPr>
          <a:xfrm>
            <a:off x="6181344" y="3090672"/>
            <a:ext cx="274320" cy="274320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</p:sp>
      <p:sp>
        <p:nvSpPr>
          <p:cNvPr id="50" name="Text 48"/>
          <p:cNvSpPr/>
          <p:nvPr/>
        </p:nvSpPr>
        <p:spPr>
          <a:xfrm>
            <a:off x="6181344" y="309067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6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6519672" y="301752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Non-Alkolik Yağlı Karaciğer</a:t>
            </a:r>
            <a:endParaRPr lang="en-US" sz="1200" dirty="0"/>
          </a:p>
        </p:txBody>
      </p:sp>
      <p:sp>
        <p:nvSpPr>
          <p:cNvPr id="52" name="Text 50"/>
          <p:cNvSpPr/>
          <p:nvPr/>
        </p:nvSpPr>
        <p:spPr>
          <a:xfrm>
            <a:off x="6181344" y="3474720"/>
            <a:ext cx="2633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Obezlerin %75'inde hepatosteatoz</a:t>
            </a: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6181344" y="3794760"/>
            <a:ext cx="2633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%20'sinde steatohepatit, %2'sinde siroz</a:t>
            </a:r>
            <a:endParaRPr lang="en-US" sz="1000" dirty="0"/>
          </a:p>
        </p:txBody>
      </p:sp>
      <p:sp>
        <p:nvSpPr>
          <p:cNvPr id="54" name="Text 52"/>
          <p:cNvSpPr/>
          <p:nvPr/>
        </p:nvSpPr>
        <p:spPr>
          <a:xfrm>
            <a:off x="6181344" y="4114800"/>
            <a:ext cx="2633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İnsülin direnci → hepatik yağ birikimi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D5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Bileşenler: PKOS · İnflamasyon · Endotel Disfonksiyonu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20040" y="1097280"/>
            <a:ext cx="4069080" cy="1783080"/>
          </a:xfrm>
          <a:prstGeom prst="rect">
            <a:avLst/>
          </a:prstGeom>
          <a:solidFill>
            <a:srgbClr val="F5F7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097280"/>
            <a:ext cx="4069080" cy="384048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1097280"/>
            <a:ext cx="4069080" cy="3840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Polikistik Over Sendromu (PKOS)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11480" y="1536192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İnsülin direnci ile ortaya çıkan kronik anovülasyon + </a:t>
            </a:r>
            <a:r>
              <a:rPr lang="en-US" sz="1000" dirty="0" err="1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hiperandrojenizm</a:t>
            </a:r>
            <a:r>
              <a:rPr lang="tr-TR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ile karakterize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792224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PKOS olgularının %40'ında BGT veya aşikar DM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2048256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Erken kardiyovasküler hastalık riski artmış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11480" y="2422224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MetS ile güçlü çift yönlü ilişki — birinin varlığı diğeri için tarama endikasyonu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0040" y="3017520"/>
            <a:ext cx="4069080" cy="1783080"/>
          </a:xfrm>
          <a:prstGeom prst="rect">
            <a:avLst/>
          </a:prstGeom>
          <a:solidFill>
            <a:srgbClr val="F5F7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" y="3017520"/>
            <a:ext cx="4069080" cy="384048"/>
          </a:xfrm>
          <a:prstGeom prst="rect">
            <a:avLst/>
          </a:prstGeom>
          <a:solidFill>
            <a:srgbClr val="2E4A8A"/>
          </a:solidFill>
          <a:ln/>
        </p:spPr>
      </p:sp>
      <p:sp>
        <p:nvSpPr>
          <p:cNvPr id="15" name="Text 13"/>
          <p:cNvSpPr/>
          <p:nvPr/>
        </p:nvSpPr>
        <p:spPr>
          <a:xfrm>
            <a:off x="320040" y="3017520"/>
            <a:ext cx="4069080" cy="3840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Subklinik İnflamasyon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11480" y="3456432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CRP </a:t>
            </a:r>
            <a:r>
              <a:rPr lang="en-US" sz="1000" dirty="0" err="1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düzeyleri</a:t>
            </a:r>
            <a:r>
              <a:rPr lang="en-US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MetS</a:t>
            </a:r>
            <a:r>
              <a:rPr lang="en-US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bileşenleriyle doğru korelasyon gösterir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11480" y="3712464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tr-TR" sz="1000" dirty="0" err="1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MetS</a:t>
            </a:r>
            <a:r>
              <a:rPr lang="tr-TR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hastalarda </a:t>
            </a:r>
            <a:r>
              <a:rPr lang="en-US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</a:t>
            </a: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CRP → kardiyovasküler risk artışı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11480" y="3968496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Subklinik inflamasyon → DM + ateroskleroz + plak rüptürü zemini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11480" y="4224528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Adipositokinler: ↑ TNF-α, IL-6, IL-8 · ↓ adiponektin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754880" y="1097280"/>
            <a:ext cx="4069080" cy="1783080"/>
          </a:xfrm>
          <a:prstGeom prst="rect">
            <a:avLst/>
          </a:prstGeom>
          <a:solidFill>
            <a:srgbClr val="F5F7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754880" y="1097280"/>
            <a:ext cx="4069080" cy="384048"/>
          </a:xfrm>
          <a:prstGeom prst="rect">
            <a:avLst/>
          </a:prstGeom>
          <a:solidFill>
            <a:srgbClr val="1A2D5A"/>
          </a:solidFill>
          <a:ln/>
        </p:spPr>
      </p:sp>
      <p:sp>
        <p:nvSpPr>
          <p:cNvPr id="23" name="Text 21"/>
          <p:cNvSpPr/>
          <p:nvPr/>
        </p:nvSpPr>
        <p:spPr>
          <a:xfrm>
            <a:off x="4754880" y="1097280"/>
            <a:ext cx="4069080" cy="3840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Endotel Disfonksiyonu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846320" y="1536192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(vazodilatör) ↓ · Anjiotensin II (vazokonstriktör) ↑ dengesizliği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846320" y="1792224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MetS klinik belirtilerinden önce endotel disfonksiyon gelişir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846320" y="2048256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Tanı: </a:t>
            </a:r>
            <a:r>
              <a:rPr lang="tr-TR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r>
              <a:rPr lang="en-US" sz="1000" dirty="0" err="1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rakiyal</a:t>
            </a:r>
            <a:r>
              <a:rPr lang="en-US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arterde akıma </a:t>
            </a:r>
            <a:r>
              <a:rPr lang="en-US" sz="1000" dirty="0" err="1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bağlı</a:t>
            </a: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dilatasyon</a:t>
            </a:r>
            <a:r>
              <a:rPr lang="tr-TR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</a:t>
            </a:r>
            <a:r>
              <a:rPr lang="tr-TR" sz="1000" dirty="0" err="1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Doppler</a:t>
            </a:r>
            <a:r>
              <a:rPr lang="tr-TR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US</a:t>
            </a:r>
            <a:r>
              <a:rPr lang="en-US" sz="10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(non-invazif)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54880" y="3017520"/>
            <a:ext cx="4069080" cy="1783080"/>
          </a:xfrm>
          <a:prstGeom prst="rect">
            <a:avLst/>
          </a:prstGeom>
          <a:solidFill>
            <a:srgbClr val="F5F7FA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754880" y="3017520"/>
            <a:ext cx="4069080" cy="384048"/>
          </a:xfrm>
          <a:prstGeom prst="rect">
            <a:avLst/>
          </a:prstGeom>
          <a:solidFill>
            <a:srgbClr val="E67E22"/>
          </a:solidFill>
          <a:ln/>
        </p:spPr>
      </p:sp>
      <p:sp>
        <p:nvSpPr>
          <p:cNvPr id="30" name="Text 28"/>
          <p:cNvSpPr/>
          <p:nvPr/>
        </p:nvSpPr>
        <p:spPr>
          <a:xfrm>
            <a:off x="4754880" y="3017520"/>
            <a:ext cx="4069080" cy="3840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Hiperkoagülabilite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4846320" y="3456432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İnsülin direnci → ↑ PAI-1, ↑ Faktör VII, VIII, vWF, ↑ Fibrinojen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846320" y="3712464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Makrovasküler hastalık riskini artırır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46320" y="3968496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T2DM veya KAH varlığında ASA 75–150 mg/gün önerilir (TEMD)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D5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Tedavi: Genel Prensipler &amp; Yaşam Tarzı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20040" y="1097280"/>
            <a:ext cx="8503920" cy="59436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6" name="Text 4"/>
          <p:cNvSpPr/>
          <p:nvPr/>
        </p:nvSpPr>
        <p:spPr>
          <a:xfrm>
            <a:off x="320040" y="1097280"/>
            <a:ext cx="8503920" cy="59436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TEMD: Metabolik sendromu tek başına tedavi edebilecek tek bir ajan yoktur. Temel tedavi: KİLO KAYBI + DÜZENLİ EGZERSİZ + SAĞLIKLI BESLENME + SİGARA BIRAKMA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0040" y="1828800"/>
            <a:ext cx="4069080" cy="171907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828800"/>
            <a:ext cx="4069080" cy="384048"/>
          </a:xfrm>
          <a:prstGeom prst="rect">
            <a:avLst/>
          </a:prstGeom>
          <a:solidFill>
            <a:srgbClr val="1A2D5A"/>
          </a:solidFill>
          <a:ln/>
        </p:spPr>
      </p:sp>
      <p:sp>
        <p:nvSpPr>
          <p:cNvPr id="9" name="Text 7"/>
          <p:cNvSpPr/>
          <p:nvPr/>
        </p:nvSpPr>
        <p:spPr>
          <a:xfrm>
            <a:off x="320040" y="1828800"/>
            <a:ext cx="4069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Kilo Kaybı Hedefleri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1480" y="2267712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%5-10 kilo kaybı → tüm MetS bileşenlerini iyileştirir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1480" y="2523744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%7 kilo kaybı + egzersiz → T2DM riskini %50 ↓ (4 yılda)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11480" y="2779776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Diyet: protein %15, karbohidrat %50-60, yağ &lt;%30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3035808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Günlük lif hedefi: 20-30 gram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3291840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Davranış tedavisi + uzun süreli takip şart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754880" y="1828800"/>
            <a:ext cx="4069080" cy="171907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754880" y="1828800"/>
            <a:ext cx="4069080" cy="384048"/>
          </a:xfrm>
          <a:prstGeom prst="rect">
            <a:avLst/>
          </a:prstGeom>
          <a:solidFill>
            <a:srgbClr val="2E4A8A"/>
          </a:solidFill>
          <a:ln/>
        </p:spPr>
      </p:sp>
      <p:sp>
        <p:nvSpPr>
          <p:cNvPr id="17" name="Text 15"/>
          <p:cNvSpPr/>
          <p:nvPr/>
        </p:nvSpPr>
        <p:spPr>
          <a:xfrm>
            <a:off x="4754880" y="1828800"/>
            <a:ext cx="4069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Fizik Aktivite Önerileri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846320" y="2769120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Kilo koruma: hergün 45-60 dakika orta şiddette egzersiz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846320" y="3022272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 risk azalması için günde 10.000 adım hedefi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46320" y="2267712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Düzenli fizik aktivite → insülin direncini düzeltir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46320" y="2523744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Glukoz, lipid ve KB kontrolüne katkı sağlar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846320" y="3291840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</a:t>
            </a:r>
            <a:r>
              <a:rPr lang="tr-TR" sz="11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r>
              <a:rPr lang="en-US" sz="11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≥150 dk aerobik + </a:t>
            </a:r>
            <a:r>
              <a:rPr lang="en-US" sz="11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2x/h</a:t>
            </a:r>
            <a:r>
              <a:rPr lang="tr-TR" sz="110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r>
              <a:rPr lang="en-US" sz="110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direnç egzersizi (AHA </a:t>
            </a:r>
            <a:r>
              <a:rPr lang="en-US" sz="11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r>
              <a:rPr lang="tr-TR" sz="11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r>
              <a:rPr lang="en-US" sz="1100" dirty="0" smtClean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20040" y="3840480"/>
            <a:ext cx="8503920" cy="1005840"/>
          </a:xfrm>
          <a:prstGeom prst="rect">
            <a:avLst/>
          </a:prstGeom>
          <a:solidFill>
            <a:srgbClr val="EBF0F7"/>
          </a:solidFill>
          <a:ln/>
        </p:spPr>
      </p:sp>
      <p:sp>
        <p:nvSpPr>
          <p:cNvPr id="24" name="Text 22"/>
          <p:cNvSpPr/>
          <p:nvPr/>
        </p:nvSpPr>
        <p:spPr>
          <a:xfrm>
            <a:off x="411480" y="3840480"/>
            <a:ext cx="8321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Kanıt Desteği (PubMed 2023-2024)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11480" y="4100328"/>
            <a:ext cx="83210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tr-TR" sz="1100" dirty="0" smtClean="0"/>
              <a:t>PREDIMED-Plus(devam </a:t>
            </a:r>
            <a:r>
              <a:rPr lang="tr-TR" sz="1100" dirty="0"/>
              <a:t>eden</a:t>
            </a:r>
            <a:r>
              <a:rPr lang="tr-TR" sz="1100" dirty="0" smtClean="0"/>
              <a:t>):Akdeniz </a:t>
            </a:r>
            <a:r>
              <a:rPr lang="tr-TR" sz="1100" dirty="0"/>
              <a:t>diyeti + fiziksel aktivite, </a:t>
            </a:r>
            <a:r>
              <a:rPr lang="tr-TR" sz="1100" dirty="0" err="1"/>
              <a:t>MetS'li</a:t>
            </a:r>
            <a:r>
              <a:rPr lang="tr-TR" sz="1100" dirty="0"/>
              <a:t> bireylerde kilo kaybı ve </a:t>
            </a:r>
            <a:r>
              <a:rPr lang="tr-TR" sz="1100" dirty="0" err="1" smtClean="0"/>
              <a:t>kvc</a:t>
            </a:r>
            <a:r>
              <a:rPr lang="tr-TR" sz="1100" dirty="0" smtClean="0"/>
              <a:t> </a:t>
            </a:r>
            <a:r>
              <a:rPr lang="tr-TR" sz="1100" dirty="0"/>
              <a:t>risk faktörlerinde anlamlı iyileşme sağladı.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11480" y="4347216"/>
            <a:ext cx="83210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DPP çalışması (landmark): Yaşam tarzı T2DM riskini %58, Metformin %31 azaltır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</TotalTime>
  <Words>1956</Words>
  <Application>Microsoft Office PowerPoint</Application>
  <PresentationFormat>Ekran Gösterisi (16:9)</PresentationFormat>
  <Paragraphs>282</Paragraphs>
  <Slides>13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TEMD Metabolik Sendrom</dc:title>
  <dc:subject>PptxGenJS Presentation</dc:subject>
  <dc:creator>PptxGenJS</dc:creator>
  <cp:lastModifiedBy>ASUS</cp:lastModifiedBy>
  <cp:revision>24</cp:revision>
  <dcterms:created xsi:type="dcterms:W3CDTF">2026-05-02T12:16:06Z</dcterms:created>
  <dcterms:modified xsi:type="dcterms:W3CDTF">2026-05-11T08:59:10Z</dcterms:modified>
</cp:coreProperties>
</file>