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62" r:id="rId2"/>
    <p:sldId id="263" r:id="rId3"/>
    <p:sldId id="264" r:id="rId4"/>
    <p:sldId id="258" r:id="rId5"/>
    <p:sldId id="259" r:id="rId6"/>
    <p:sldId id="284" r:id="rId7"/>
    <p:sldId id="281" r:id="rId8"/>
    <p:sldId id="278" r:id="rId9"/>
    <p:sldId id="285" r:id="rId10"/>
    <p:sldId id="355" r:id="rId11"/>
    <p:sldId id="354" r:id="rId12"/>
    <p:sldId id="283" r:id="rId13"/>
    <p:sldId id="295" r:id="rId14"/>
    <p:sldId id="296" r:id="rId15"/>
    <p:sldId id="297" r:id="rId16"/>
    <p:sldId id="301" r:id="rId17"/>
    <p:sldId id="302" r:id="rId18"/>
    <p:sldId id="303" r:id="rId19"/>
    <p:sldId id="304" r:id="rId20"/>
    <p:sldId id="298" r:id="rId21"/>
    <p:sldId id="299" r:id="rId22"/>
    <p:sldId id="300" r:id="rId23"/>
    <p:sldId id="305" r:id="rId24"/>
    <p:sldId id="307" r:id="rId25"/>
    <p:sldId id="308" r:id="rId26"/>
    <p:sldId id="310" r:id="rId27"/>
    <p:sldId id="313" r:id="rId28"/>
    <p:sldId id="314" r:id="rId29"/>
    <p:sldId id="315" r:id="rId30"/>
    <p:sldId id="316" r:id="rId31"/>
    <p:sldId id="333" r:id="rId32"/>
    <p:sldId id="334" r:id="rId33"/>
    <p:sldId id="320" r:id="rId34"/>
    <p:sldId id="321" r:id="rId35"/>
    <p:sldId id="322" r:id="rId36"/>
    <p:sldId id="323" r:id="rId37"/>
    <p:sldId id="324" r:id="rId38"/>
    <p:sldId id="325" r:id="rId39"/>
    <p:sldId id="326" r:id="rId40"/>
    <p:sldId id="327" r:id="rId41"/>
    <p:sldId id="329" r:id="rId42"/>
    <p:sldId id="312" r:id="rId43"/>
    <p:sldId id="337" r:id="rId44"/>
    <p:sldId id="335" r:id="rId45"/>
    <p:sldId id="336" r:id="rId46"/>
    <p:sldId id="339" r:id="rId47"/>
    <p:sldId id="338" r:id="rId48"/>
    <p:sldId id="344" r:id="rId49"/>
    <p:sldId id="345" r:id="rId50"/>
    <p:sldId id="347" r:id="rId51"/>
    <p:sldId id="306" r:id="rId52"/>
    <p:sldId id="341" r:id="rId53"/>
    <p:sldId id="348" r:id="rId54"/>
    <p:sldId id="349" r:id="rId55"/>
    <p:sldId id="350" r:id="rId56"/>
    <p:sldId id="358" r:id="rId57"/>
    <p:sldId id="357" r:id="rId58"/>
    <p:sldId id="359" r:id="rId59"/>
    <p:sldId id="360" r:id="rId60"/>
    <p:sldId id="361" r:id="rId61"/>
    <p:sldId id="362" r:id="rId62"/>
    <p:sldId id="351" r:id="rId63"/>
    <p:sldId id="261" r:id="rId64"/>
    <p:sldId id="270" r:id="rId65"/>
    <p:sldId id="282" r:id="rId66"/>
    <p:sldId id="363" r:id="rId67"/>
    <p:sldId id="364" r:id="rId68"/>
    <p:sldId id="352" r:id="rId6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3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1756" autoAdjust="0"/>
  </p:normalViewPr>
  <p:slideViewPr>
    <p:cSldViewPr snapToGrid="0">
      <p:cViewPr varScale="1">
        <p:scale>
          <a:sx n="83" d="100"/>
          <a:sy n="83"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49BB0-4B92-47D4-80E4-6B52BDEEC146}" type="datetimeFigureOut">
              <a:rPr lang="tr-TR" smtClean="0"/>
              <a:t>22.10.2024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39D263-F820-4868-B7DD-BA22CA186FA8}" type="slidenum">
              <a:rPr lang="tr-TR" smtClean="0"/>
              <a:t>‹#›</a:t>
            </a:fld>
            <a:endParaRPr lang="tr-TR"/>
          </a:p>
        </p:txBody>
      </p:sp>
    </p:spTree>
    <p:extLst>
      <p:ext uri="{BB962C8B-B14F-4D97-AF65-F5344CB8AC3E}">
        <p14:creationId xmlns:p14="http://schemas.microsoft.com/office/powerpoint/2010/main" val="3228525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sciencedirect.com/topics/pharmacology-toxicology-and-pharmaceutical-science/ischemic-heart-disease" TargetMode="External"/><Relationship Id="rId13" Type="http://schemas.openxmlformats.org/officeDocument/2006/relationships/hyperlink" Target="https://www.sciencedirect.com/topics/medicine-and-dentistry/ingestion" TargetMode="External"/><Relationship Id="rId3" Type="http://schemas.openxmlformats.org/officeDocument/2006/relationships/hyperlink" Target="https://www.sciencedirect.com/topics/medicine-and-dentistry/acrolein" TargetMode="External"/><Relationship Id="rId7" Type="http://schemas.openxmlformats.org/officeDocument/2006/relationships/hyperlink" Target="https://www.sciencedirect.com/topics/medicine-and-dentistry/alpha-tocopherol" TargetMode="External"/><Relationship Id="rId12" Type="http://schemas.openxmlformats.org/officeDocument/2006/relationships/hyperlink" Target="https://www.sciencedirect.com/science/article/pii/S2319417020301219?via%3Dihub#bib45"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lavage" TargetMode="External"/><Relationship Id="rId11" Type="http://schemas.openxmlformats.org/officeDocument/2006/relationships/hyperlink" Target="https://www.sciencedirect.com/topics/pharmacology-toxicology-and-pharmaceutical-science/indoor-environment" TargetMode="External"/><Relationship Id="rId5" Type="http://schemas.openxmlformats.org/officeDocument/2006/relationships/hyperlink" Target="https://www.sciencedirect.com/topics/pharmacology-toxicology-and-pharmaceutical-science/thorax-pain" TargetMode="External"/><Relationship Id="rId10" Type="http://schemas.openxmlformats.org/officeDocument/2006/relationships/hyperlink" Target="https://www.sciencedirect.com/science/article/pii/S2319417020301219?via%3Dihub#bib44" TargetMode="External"/><Relationship Id="rId4" Type="http://schemas.openxmlformats.org/officeDocument/2006/relationships/hyperlink" Target="https://www.sciencedirect.com/topics/pharmacology-toxicology-and-pharmaceutical-science/heavy-metal" TargetMode="External"/><Relationship Id="rId9" Type="http://schemas.openxmlformats.org/officeDocument/2006/relationships/hyperlink" Target="https://www.sciencedirect.com/topics/pharmacology-toxicology-and-pharmaceutical-science/respiratory-tract-infection" TargetMode="External"/><Relationship Id="rId14" Type="http://schemas.openxmlformats.org/officeDocument/2006/relationships/hyperlink" Target="https://www.sciencedirect.com/topics/medicine-and-dentistry/skin-absorptio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5</a:t>
            </a:fld>
            <a:endParaRPr lang="tr-TR"/>
          </a:p>
        </p:txBody>
      </p:sp>
    </p:spTree>
    <p:extLst>
      <p:ext uri="{BB962C8B-B14F-4D97-AF65-F5344CB8AC3E}">
        <p14:creationId xmlns:p14="http://schemas.microsoft.com/office/powerpoint/2010/main" val="312979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18</a:t>
            </a:fld>
            <a:endParaRPr lang="tr-TR"/>
          </a:p>
        </p:txBody>
      </p:sp>
    </p:spTree>
    <p:extLst>
      <p:ext uri="{BB962C8B-B14F-4D97-AF65-F5344CB8AC3E}">
        <p14:creationId xmlns:p14="http://schemas.microsoft.com/office/powerpoint/2010/main" val="285150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23</a:t>
            </a:fld>
            <a:endParaRPr lang="tr-TR"/>
          </a:p>
        </p:txBody>
      </p:sp>
    </p:spTree>
    <p:extLst>
      <p:ext uri="{BB962C8B-B14F-4D97-AF65-F5344CB8AC3E}">
        <p14:creationId xmlns:p14="http://schemas.microsoft.com/office/powerpoint/2010/main" val="241570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28</a:t>
            </a:fld>
            <a:endParaRPr lang="tr-TR"/>
          </a:p>
        </p:txBody>
      </p:sp>
    </p:spTree>
    <p:extLst>
      <p:ext uri="{BB962C8B-B14F-4D97-AF65-F5344CB8AC3E}">
        <p14:creationId xmlns:p14="http://schemas.microsoft.com/office/powerpoint/2010/main" val="3950285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5A uygulaması; hastanın sigara ve sigaranın etkileri konusunda bilgilendirilmesi, sigara bırakma planının hazırlanması, bu aşamada karşılaşılabilecek zorluklar hakkında bilgilendirilmesi ve takibi </a:t>
            </a:r>
          </a:p>
          <a:p>
            <a:r>
              <a:rPr lang="tr-TR" sz="1200" b="1" i="0" kern="1200" dirty="0" smtClean="0">
                <a:solidFill>
                  <a:schemeClr val="tx1"/>
                </a:solidFill>
                <a:effectLst/>
                <a:latin typeface="+mn-lt"/>
                <a:ea typeface="+mn-ea"/>
                <a:cs typeface="+mn-cs"/>
              </a:rPr>
              <a:t>Bir paket yılı</a:t>
            </a:r>
            <a:r>
              <a:rPr lang="tr-TR" sz="1200" b="0" i="0" kern="1200" dirty="0" smtClean="0">
                <a:solidFill>
                  <a:schemeClr val="tx1"/>
                </a:solidFill>
                <a:effectLst/>
                <a:latin typeface="+mn-lt"/>
                <a:ea typeface="+mn-ea"/>
                <a:cs typeface="+mn-cs"/>
              </a:rPr>
              <a:t>, bir yıl boyunca günde ortalama 20 sigara (veya bir paket) içmeye eşdeğer olarak tanımlanır. Örneğin, 20 yıl boyunca günde 1 paket sigara içmek, 20 paket-yıl olarak hesaplanırken, 10 yıl boyunca günde 2 paket içmek de 20 paket-yıl olarak hesaplanır.</a:t>
            </a:r>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31</a:t>
            </a:fld>
            <a:endParaRPr lang="tr-TR"/>
          </a:p>
        </p:txBody>
      </p:sp>
    </p:spTree>
    <p:extLst>
      <p:ext uri="{BB962C8B-B14F-4D97-AF65-F5344CB8AC3E}">
        <p14:creationId xmlns:p14="http://schemas.microsoft.com/office/powerpoint/2010/main" val="2514242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37</a:t>
            </a:fld>
            <a:endParaRPr lang="tr-TR"/>
          </a:p>
        </p:txBody>
      </p:sp>
    </p:spTree>
    <p:extLst>
      <p:ext uri="{BB962C8B-B14F-4D97-AF65-F5344CB8AC3E}">
        <p14:creationId xmlns:p14="http://schemas.microsoft.com/office/powerpoint/2010/main" val="1354991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İsteksiz hastaların her klinik başvurularında</a:t>
            </a:r>
          </a:p>
          <a:p>
            <a:r>
              <a:rPr lang="tr-TR" sz="1200" b="0" i="0" u="none" strike="noStrike" kern="1200" baseline="0" dirty="0" err="1" smtClean="0">
                <a:solidFill>
                  <a:schemeClr val="tx1"/>
                </a:solidFill>
                <a:latin typeface="+mn-lt"/>
                <a:ea typeface="+mn-ea"/>
                <a:cs typeface="+mn-cs"/>
              </a:rPr>
              <a:t>motivasyonel</a:t>
            </a:r>
            <a:r>
              <a:rPr lang="tr-TR" sz="1200" b="0" i="0" u="none" strike="noStrike" kern="1200" baseline="0" dirty="0" smtClean="0">
                <a:solidFill>
                  <a:schemeClr val="tx1"/>
                </a:solidFill>
                <a:latin typeface="+mn-lt"/>
                <a:ea typeface="+mn-ea"/>
                <a:cs typeface="+mn-cs"/>
              </a:rPr>
              <a:t> desteğin tekrar tekrar verilmesi gerekir.</a:t>
            </a:r>
          </a:p>
          <a:p>
            <a:r>
              <a:rPr lang="tr-TR" sz="1200" b="0" i="0" u="none" strike="noStrike" kern="1200" baseline="0" dirty="0" smtClean="0">
                <a:solidFill>
                  <a:schemeClr val="tx1"/>
                </a:solidFill>
                <a:latin typeface="+mn-lt"/>
                <a:ea typeface="+mn-ea"/>
                <a:cs typeface="+mn-cs"/>
              </a:rPr>
              <a:t>Daha önce defalarca denemiş ve başarılı olamamış</a:t>
            </a:r>
          </a:p>
          <a:p>
            <a:r>
              <a:rPr lang="tr-TR" sz="1200" b="0" i="0" u="none" strike="noStrike" kern="1200" baseline="0" dirty="0" smtClean="0">
                <a:solidFill>
                  <a:schemeClr val="tx1"/>
                </a:solidFill>
                <a:latin typeface="+mn-lt"/>
                <a:ea typeface="+mn-ea"/>
                <a:cs typeface="+mn-cs"/>
              </a:rPr>
              <a:t>hastalara bunun bir sonraki denemesinde başarısız</a:t>
            </a:r>
          </a:p>
          <a:p>
            <a:r>
              <a:rPr lang="tr-TR" sz="1200" b="0" i="0" u="none" strike="noStrike" kern="1200" baseline="0" dirty="0" smtClean="0">
                <a:solidFill>
                  <a:schemeClr val="tx1"/>
                </a:solidFill>
                <a:latin typeface="+mn-lt"/>
                <a:ea typeface="+mn-ea"/>
                <a:cs typeface="+mn-cs"/>
              </a:rPr>
              <a:t>olacağı anlamına gelmediği, bırakmanın birkaç</a:t>
            </a:r>
          </a:p>
          <a:p>
            <a:r>
              <a:rPr lang="tr-TR" sz="1200" b="0" i="0" u="none" strike="noStrike" kern="1200" baseline="0" dirty="0" smtClean="0">
                <a:solidFill>
                  <a:schemeClr val="tx1"/>
                </a:solidFill>
                <a:latin typeface="+mn-lt"/>
                <a:ea typeface="+mn-ea"/>
                <a:cs typeface="+mn-cs"/>
              </a:rPr>
              <a:t>denemeden sonra olabileceği anlatılmalıdır(3).</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41</a:t>
            </a:fld>
            <a:endParaRPr lang="tr-TR"/>
          </a:p>
        </p:txBody>
      </p:sp>
    </p:spTree>
    <p:extLst>
      <p:ext uri="{BB962C8B-B14F-4D97-AF65-F5344CB8AC3E}">
        <p14:creationId xmlns:p14="http://schemas.microsoft.com/office/powerpoint/2010/main" val="611437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Bir sigara içiminden 10 dakika sonra ulaşılan plazma nikotin düzeyi 20-50 mg/L arasında, ortalama 35 mg/</a:t>
            </a:r>
            <a:r>
              <a:rPr lang="tr-TR" dirty="0" err="1" smtClean="0"/>
              <a:t>L’dır</a:t>
            </a:r>
            <a:r>
              <a:rPr lang="tr-TR" dirty="0" smtClean="0"/>
              <a:t>. </a:t>
            </a:r>
          </a:p>
          <a:p>
            <a:r>
              <a:rPr lang="tr-TR" dirty="0" smtClean="0"/>
              <a:t>Oysa nikotin </a:t>
            </a:r>
            <a:r>
              <a:rPr lang="tr-TR" dirty="0" err="1" smtClean="0"/>
              <a:t>replasman</a:t>
            </a:r>
            <a:r>
              <a:rPr lang="tr-TR" dirty="0" smtClean="0"/>
              <a:t> tedavisi için kullanılan nikotin sakızları ve nazal spreylerle nikotin plazma seviyesi 6-8 mg/L, </a:t>
            </a:r>
            <a:r>
              <a:rPr lang="tr-TR" dirty="0" err="1" smtClean="0"/>
              <a:t>transdermal</a:t>
            </a:r>
            <a:r>
              <a:rPr lang="tr-TR" dirty="0" smtClean="0"/>
              <a:t> formlarda ise 12 mg/L düzeylerinde pik yapmaktadır</a:t>
            </a:r>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47</a:t>
            </a:fld>
            <a:endParaRPr lang="tr-TR"/>
          </a:p>
        </p:txBody>
      </p:sp>
    </p:spTree>
    <p:extLst>
      <p:ext uri="{BB962C8B-B14F-4D97-AF65-F5344CB8AC3E}">
        <p14:creationId xmlns:p14="http://schemas.microsoft.com/office/powerpoint/2010/main" val="1604298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Her gün farklı bir bölgeye yapıştırılarak (örneğin sırasıyla; sağ omuz başı, sol omuz başı, sağ üst kol, sol üst kol) ancak dört gün sonra tekrar aynı yere yapıştırılması</a:t>
            </a:r>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48</a:t>
            </a:fld>
            <a:endParaRPr lang="tr-TR"/>
          </a:p>
        </p:txBody>
      </p:sp>
    </p:spTree>
    <p:extLst>
      <p:ext uri="{BB962C8B-B14F-4D97-AF65-F5344CB8AC3E}">
        <p14:creationId xmlns:p14="http://schemas.microsoft.com/office/powerpoint/2010/main" val="45471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Bir sigara içiminden 10 dakika sonra ulaşılan plazma nikotin düzeyi 20-50 mg/L arasında, ortalama 35 mg/</a:t>
            </a:r>
            <a:r>
              <a:rPr lang="tr-TR" dirty="0" err="1" smtClean="0"/>
              <a:t>L’dır</a:t>
            </a:r>
            <a:r>
              <a:rPr lang="tr-TR" dirty="0" smtClean="0"/>
              <a:t>. </a:t>
            </a:r>
          </a:p>
          <a:p>
            <a:r>
              <a:rPr lang="tr-TR" dirty="0" smtClean="0"/>
              <a:t>Oysa nikotin </a:t>
            </a:r>
            <a:r>
              <a:rPr lang="tr-TR" dirty="0" err="1" smtClean="0"/>
              <a:t>replasman</a:t>
            </a:r>
            <a:r>
              <a:rPr lang="tr-TR" dirty="0" smtClean="0"/>
              <a:t> tedavisi için kullanılan nikotin sakızları ve nazal spreylerle nikotin plazma seviyesi 6-8 mg/L, </a:t>
            </a:r>
            <a:r>
              <a:rPr lang="tr-TR" dirty="0" err="1" smtClean="0"/>
              <a:t>transdermal</a:t>
            </a:r>
            <a:r>
              <a:rPr lang="tr-TR" dirty="0" smtClean="0"/>
              <a:t> formlarda ise 12 mg/L düzeylerinde pik yapmaktadır</a:t>
            </a:r>
          </a:p>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51</a:t>
            </a:fld>
            <a:endParaRPr lang="tr-TR"/>
          </a:p>
        </p:txBody>
      </p:sp>
    </p:spTree>
    <p:extLst>
      <p:ext uri="{BB962C8B-B14F-4D97-AF65-F5344CB8AC3E}">
        <p14:creationId xmlns:p14="http://schemas.microsoft.com/office/powerpoint/2010/main" val="775511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Depresyon </a:t>
            </a:r>
            <a:r>
              <a:rPr lang="tr-TR" dirty="0" err="1" smtClean="0"/>
              <a:t>anamnezi</a:t>
            </a:r>
            <a:r>
              <a:rPr lang="tr-TR" dirty="0" smtClean="0"/>
              <a:t> olan ve  olmayan olgularda eşit etkili 38 olması, bu etkisinin </a:t>
            </a:r>
            <a:r>
              <a:rPr lang="tr-TR" dirty="0" err="1" smtClean="0"/>
              <a:t>antidepresan</a:t>
            </a:r>
            <a:r>
              <a:rPr lang="tr-TR" dirty="0" smtClean="0"/>
              <a:t> özelliğinden kaynaklanmadığını desteklemektedir. </a:t>
            </a:r>
          </a:p>
          <a:p>
            <a:r>
              <a:rPr lang="tr-TR" dirty="0" err="1" smtClean="0"/>
              <a:t>Bupropion</a:t>
            </a:r>
            <a:r>
              <a:rPr lang="tr-TR" dirty="0" smtClean="0"/>
              <a:t> tedavisine NRT eklenmesi tedavi başarısını anlamlı oranda arttırmamaktadır. </a:t>
            </a:r>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52</a:t>
            </a:fld>
            <a:endParaRPr lang="tr-TR"/>
          </a:p>
        </p:txBody>
      </p:sp>
    </p:spTree>
    <p:extLst>
      <p:ext uri="{BB962C8B-B14F-4D97-AF65-F5344CB8AC3E}">
        <p14:creationId xmlns:p14="http://schemas.microsoft.com/office/powerpoint/2010/main" val="144167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Wingdings" panose="05000000000000000000" pitchFamily="2" charset="2"/>
              <a:buChar char="Ø"/>
            </a:pPr>
            <a:r>
              <a:rPr lang="tr-TR" dirty="0" smtClean="0"/>
              <a:t>Tütün kullanımı sadece aktif içicilere</a:t>
            </a:r>
          </a:p>
          <a:p>
            <a:pPr marL="0" indent="0">
              <a:buNone/>
            </a:pPr>
            <a:r>
              <a:rPr lang="tr-TR" dirty="0" smtClean="0"/>
              <a:t>değil, dumanına maruz kalan </a:t>
            </a:r>
          </a:p>
          <a:p>
            <a:pPr marL="0" indent="0">
              <a:buNone/>
            </a:pPr>
            <a:r>
              <a:rPr lang="tr-TR" dirty="0" smtClean="0"/>
              <a:t>kişilere de zarar vermekte</a:t>
            </a:r>
          </a:p>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6</a:t>
            </a:fld>
            <a:endParaRPr lang="tr-TR"/>
          </a:p>
        </p:txBody>
      </p:sp>
    </p:spTree>
    <p:extLst>
      <p:ext uri="{BB962C8B-B14F-4D97-AF65-F5344CB8AC3E}">
        <p14:creationId xmlns:p14="http://schemas.microsoft.com/office/powerpoint/2010/main" val="2944165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Yazarların vardığı sonuçlar </a:t>
            </a:r>
            <a:r>
              <a:rPr lang="tr-TR" dirty="0" err="1" smtClean="0"/>
              <a:t>Hipnoterapinin</a:t>
            </a:r>
            <a:r>
              <a:rPr lang="tr-TR" dirty="0" smtClean="0"/>
              <a:t> sigarayı bırakmada diğer davranışsal destek biçimlerinden veya yardımsız bırakmadan daha etkili olup olmadığını belirlemek için yeterli kanıt yoktur. Eğer bir faydası varsa, mevcut kanıtlar bu faydanın en fazla küçük olduğunu göstermektedir. </a:t>
            </a:r>
            <a:r>
              <a:rPr lang="tr-TR" dirty="0" err="1" smtClean="0"/>
              <a:t>Hipnoterapinin</a:t>
            </a:r>
            <a:r>
              <a:rPr lang="tr-TR" dirty="0" smtClean="0"/>
              <a:t> yan etkilere neden olup olmadığına dair çok az kanıt vardır, ancak mevcut veriler yan etkilere neden olduğuna dair bir kanıt göstermemektedir. Bu konuda daha büyük, yüksek kaliteli </a:t>
            </a:r>
            <a:r>
              <a:rPr lang="tr-TR" dirty="0" err="1" smtClean="0"/>
              <a:t>randomize</a:t>
            </a:r>
            <a:r>
              <a:rPr lang="tr-TR" dirty="0" smtClean="0"/>
              <a:t> kontrollü çalışmalara ve daha kapsamlı güvenlik değerlendirmelerine ihtiyaç vardır.</a:t>
            </a:r>
          </a:p>
          <a:p>
            <a:r>
              <a:rPr lang="tr-TR" dirty="0" smtClean="0"/>
              <a:t>Toplamda, 104.491 MA akupunktur lehine istatistiksel olarak anlamlı bir fark gösterirken, 392.037 MA akupunkturun etkinliğini gösterememiştir (kontrol lehine istatistiksel olarak anlamlı bir fark gösteren 96 MA dahil).</a:t>
            </a:r>
          </a:p>
        </p:txBody>
      </p:sp>
      <p:sp>
        <p:nvSpPr>
          <p:cNvPr id="4" name="Slayt Numarası Yer Tutucusu 3"/>
          <p:cNvSpPr>
            <a:spLocks noGrp="1"/>
          </p:cNvSpPr>
          <p:nvPr>
            <p:ph type="sldNum" sz="quarter" idx="10"/>
          </p:nvPr>
        </p:nvSpPr>
        <p:spPr/>
        <p:txBody>
          <a:bodyPr/>
          <a:lstStyle/>
          <a:p>
            <a:fld id="{D439D263-F820-4868-B7DD-BA22CA186FA8}" type="slidenum">
              <a:rPr lang="tr-TR" smtClean="0"/>
              <a:t>58</a:t>
            </a:fld>
            <a:endParaRPr lang="tr-TR"/>
          </a:p>
        </p:txBody>
      </p:sp>
    </p:spTree>
    <p:extLst>
      <p:ext uri="{BB962C8B-B14F-4D97-AF65-F5344CB8AC3E}">
        <p14:creationId xmlns:p14="http://schemas.microsoft.com/office/powerpoint/2010/main" val="353690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Nikotin içeren </a:t>
            </a:r>
            <a:r>
              <a:rPr lang="tr-TR" dirty="0" err="1" smtClean="0"/>
              <a:t>EC'lerin</a:t>
            </a:r>
            <a:r>
              <a:rPr lang="tr-TR" dirty="0" smtClean="0"/>
              <a:t> nikotin içermeyen </a:t>
            </a:r>
            <a:r>
              <a:rPr lang="tr-TR" dirty="0" err="1" smtClean="0"/>
              <a:t>EC'lere</a:t>
            </a:r>
            <a:r>
              <a:rPr lang="tr-TR" dirty="0" smtClean="0"/>
              <a:t> ve </a:t>
            </a:r>
            <a:r>
              <a:rPr lang="tr-TR" dirty="0" err="1" smtClean="0"/>
              <a:t>NRT'ye</a:t>
            </a:r>
            <a:r>
              <a:rPr lang="tr-TR" dirty="0" smtClean="0"/>
              <a:t> kıyasla bırakma oranlarını artırdığına dair orta kesinlikte kanıtlar vardır. Nikotin </a:t>
            </a:r>
            <a:r>
              <a:rPr lang="tr-TR" dirty="0" err="1" smtClean="0"/>
              <a:t>EC'yi</a:t>
            </a:r>
            <a:r>
              <a:rPr lang="tr-TR" dirty="0" smtClean="0"/>
              <a:t> olağan bakım/tedavi yok ile karşılaştıran kanıtlar da fayda sağladığını göstermektedir, ancak daha az kesindir. Özellikle modern EC ürünleri kullanıldığında etkinin boyutunu doğrulamak için daha fazla çalışmaya ihtiyaç vardır. </a:t>
            </a:r>
            <a:r>
              <a:rPr lang="tr-TR" dirty="0" err="1" smtClean="0"/>
              <a:t>AE'ler</a:t>
            </a:r>
            <a:r>
              <a:rPr lang="tr-TR" dirty="0" smtClean="0"/>
              <a:t>, </a:t>
            </a:r>
            <a:r>
              <a:rPr lang="tr-TR" dirty="0" err="1" smtClean="0"/>
              <a:t>SAE'ler</a:t>
            </a:r>
            <a:r>
              <a:rPr lang="tr-TR" dirty="0" smtClean="0"/>
              <a:t> ve diğer güvenlik belirteçlerine ilişkin veriler için güven aralıkları çoğunlukla geniş olmakla birlikte, kanıtlar nikotinli ve nikotinsiz </a:t>
            </a:r>
            <a:r>
              <a:rPr lang="tr-TR" dirty="0" err="1" smtClean="0"/>
              <a:t>EC'ler</a:t>
            </a:r>
            <a:r>
              <a:rPr lang="tr-TR" dirty="0" smtClean="0"/>
              <a:t> arasında </a:t>
            </a:r>
            <a:r>
              <a:rPr lang="tr-TR" dirty="0" err="1" smtClean="0"/>
              <a:t>AE'ler</a:t>
            </a:r>
            <a:r>
              <a:rPr lang="tr-TR" dirty="0" smtClean="0"/>
              <a:t> açısından bir fark olmadığını göstermiştir. </a:t>
            </a:r>
            <a:r>
              <a:rPr lang="tr-TR" dirty="0" err="1" smtClean="0"/>
              <a:t>SAE'lerin</a:t>
            </a:r>
            <a:r>
              <a:rPr lang="tr-TR" dirty="0" smtClean="0"/>
              <a:t> genel </a:t>
            </a:r>
            <a:r>
              <a:rPr lang="tr-TR" dirty="0" err="1" smtClean="0"/>
              <a:t>insidansı</a:t>
            </a:r>
            <a:r>
              <a:rPr lang="tr-TR" dirty="0" smtClean="0"/>
              <a:t> tüm çalışma kollarında düşüktü. Nikotin </a:t>
            </a:r>
            <a:r>
              <a:rPr lang="tr-TR" dirty="0" err="1" smtClean="0"/>
              <a:t>EC'nin</a:t>
            </a:r>
            <a:r>
              <a:rPr lang="tr-TR" dirty="0" smtClean="0"/>
              <a:t> zarar verdiğine dair net bir kanıt tespit edilmemiştir, ancak en uzun takip süresi iki yıldır ve toplam çalışma sayısı azdır. Kanıtlar, genellikle düşük olay oranlarına sahip az sayıda RKÇ nedeniyle kesin olmamakla sınırlıdır. Diğer </a:t>
            </a:r>
            <a:r>
              <a:rPr lang="tr-TR" dirty="0" err="1" smtClean="0"/>
              <a:t>RKÇ'ler</a:t>
            </a:r>
            <a:r>
              <a:rPr lang="tr-TR" dirty="0" smtClean="0"/>
              <a:t> devam etmektedir. İncelemenin güncel bilgiler sağlamaya devam etmesini sağlamak için, bu inceleme artık yaşayan bir sistematik incelemedir. Aylık olarak arama yapılmakta ve ilgili yeni kanıtlar elde edildiğinde inceleme güncellenmektedir. İncelemenin güncel durumu için lütfen </a:t>
            </a:r>
            <a:r>
              <a:rPr lang="tr-TR" dirty="0" err="1" smtClean="0"/>
              <a:t>Cochrane</a:t>
            </a:r>
            <a:r>
              <a:rPr lang="tr-TR" dirty="0" smtClean="0"/>
              <a:t> Sistematik İncelemeler </a:t>
            </a:r>
            <a:r>
              <a:rPr lang="tr-TR" dirty="0" err="1" smtClean="0"/>
              <a:t>Veritabanı'na</a:t>
            </a:r>
            <a:r>
              <a:rPr lang="tr-TR" dirty="0" smtClean="0"/>
              <a:t> bakınız.</a:t>
            </a:r>
          </a:p>
          <a:p>
            <a:endParaRPr lang="tr-TR" dirty="0" smtClean="0"/>
          </a:p>
          <a:p>
            <a:r>
              <a:rPr lang="tr-TR" dirty="0" smtClean="0"/>
              <a:t>kombine ilaç tedavileri, sigara içenler için klinik olarak en etkili, güvenli ve uygun maliyetli tedavi seçenekleri arasında yer almaktadır. Standart dozlarda nikotin </a:t>
            </a:r>
            <a:r>
              <a:rPr lang="tr-TR" dirty="0" err="1" smtClean="0"/>
              <a:t>replasman</a:t>
            </a:r>
            <a:r>
              <a:rPr lang="tr-TR" dirty="0" smtClean="0"/>
              <a:t> tedavisi ve </a:t>
            </a:r>
            <a:r>
              <a:rPr lang="tr-TR" dirty="0" err="1" smtClean="0"/>
              <a:t>vareniklin</a:t>
            </a:r>
            <a:r>
              <a:rPr lang="tr-TR" dirty="0" smtClean="0"/>
              <a:t> kombine tedavisi en etkili tedavi olmasına rağmen, bu tedavi şu anda Birleşik </a:t>
            </a:r>
            <a:r>
              <a:rPr lang="tr-TR" dirty="0" err="1" smtClean="0"/>
              <a:t>Krallık'ta</a:t>
            </a:r>
            <a:r>
              <a:rPr lang="tr-TR" dirty="0" smtClean="0"/>
              <a:t> kullanım için ruhsatsızdır.</a:t>
            </a:r>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59</a:t>
            </a:fld>
            <a:endParaRPr lang="tr-TR"/>
          </a:p>
        </p:txBody>
      </p:sp>
    </p:spTree>
    <p:extLst>
      <p:ext uri="{BB962C8B-B14F-4D97-AF65-F5344CB8AC3E}">
        <p14:creationId xmlns:p14="http://schemas.microsoft.com/office/powerpoint/2010/main" val="1859997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Elektronik sigaralar (e-sigaralar) tütün içimine daha sağlıklı bir alternatif olarak tanımlanmış olsa da, e-sigaraların </a:t>
            </a:r>
            <a:r>
              <a:rPr lang="tr-TR" sz="1200" b="0" i="0" kern="1200" dirty="0" err="1" smtClean="0">
                <a:solidFill>
                  <a:schemeClr val="tx1"/>
                </a:solidFill>
                <a:effectLst/>
                <a:latin typeface="+mn-lt"/>
                <a:ea typeface="+mn-ea"/>
                <a:cs typeface="+mn-cs"/>
              </a:rPr>
              <a:t>aerosolleri</a:t>
            </a:r>
            <a:r>
              <a:rPr lang="tr-TR" sz="1200" b="0" i="0" kern="1200" dirty="0" smtClean="0">
                <a:solidFill>
                  <a:schemeClr val="tx1"/>
                </a:solidFill>
                <a:effectLst/>
                <a:latin typeface="+mn-lt"/>
                <a:ea typeface="+mn-ea"/>
                <a:cs typeface="+mn-cs"/>
              </a:rPr>
              <a:t> hala çok çeşitli zararlı ürünler içermektedir -sigaralarda geleneksel sigaralara kıyasla daha az bileşen bulunmasına rağmen, e-sigaralar hala formaldehit, </a:t>
            </a:r>
            <a:r>
              <a:rPr lang="tr-TR" sz="1200" b="0" i="0" kern="1200" dirty="0" err="1" smtClean="0">
                <a:solidFill>
                  <a:schemeClr val="tx1"/>
                </a:solidFill>
                <a:effectLst/>
                <a:latin typeface="+mn-lt"/>
                <a:ea typeface="+mn-ea"/>
                <a:cs typeface="+mn-cs"/>
              </a:rPr>
              <a:t>asetaldehit</a:t>
            </a:r>
            <a:r>
              <a:rPr lang="tr-TR" sz="1200" b="0" i="0" kern="1200" dirty="0" smtClean="0">
                <a:solidFill>
                  <a:schemeClr val="tx1"/>
                </a:solidFill>
                <a:effectLst/>
                <a:latin typeface="+mn-lt"/>
                <a:ea typeface="+mn-ea"/>
                <a:cs typeface="+mn-cs"/>
              </a:rPr>
              <a:t> ve </a:t>
            </a:r>
            <a:r>
              <a:rPr lang="tr-TR" sz="1200" b="0" i="0" kern="1200" dirty="0" err="1" smtClean="0">
                <a:solidFill>
                  <a:schemeClr val="tx1"/>
                </a:solidFill>
                <a:effectLst/>
                <a:latin typeface="+mn-lt"/>
                <a:ea typeface="+mn-ea"/>
                <a:cs typeface="+mn-cs"/>
                <a:hlinkClick r:id="rId3" tooltip="Akrolein hakkında daha fazla bilgiyi ScienceDirect'in yapay zeka tarafından oluşturulan Konu Sayfalarından öğrenin"/>
              </a:rPr>
              <a:t>akrolein</a:t>
            </a:r>
            <a:r>
              <a:rPr lang="tr-TR" sz="1200" b="0" i="0" kern="1200" dirty="0" smtClean="0">
                <a:solidFill>
                  <a:schemeClr val="tx1"/>
                </a:solidFill>
                <a:effectLst/>
                <a:latin typeface="+mn-lt"/>
                <a:ea typeface="+mn-ea"/>
                <a:cs typeface="+mn-cs"/>
              </a:rPr>
              <a:t> gibi </a:t>
            </a:r>
            <a:r>
              <a:rPr lang="tr-TR" sz="1200" b="0" i="0" kern="1200" dirty="0" err="1" smtClean="0">
                <a:solidFill>
                  <a:schemeClr val="tx1"/>
                </a:solidFill>
                <a:effectLst/>
                <a:latin typeface="+mn-lt"/>
                <a:ea typeface="+mn-ea"/>
                <a:cs typeface="+mn-cs"/>
              </a:rPr>
              <a:t>toksik</a:t>
            </a:r>
            <a:r>
              <a:rPr lang="tr-TR" sz="1200" b="0" i="0" kern="1200" dirty="0" smtClean="0">
                <a:solidFill>
                  <a:schemeClr val="tx1"/>
                </a:solidFill>
                <a:effectLst/>
                <a:latin typeface="+mn-lt"/>
                <a:ea typeface="+mn-ea"/>
                <a:cs typeface="+mn-cs"/>
              </a:rPr>
              <a:t> ve kansere neden olan kalıntılar içermektedir  Kartuş ayrıca nikel, kalay, kurşun veya krom gibi </a:t>
            </a:r>
            <a:r>
              <a:rPr lang="tr-TR" sz="1200" b="0" i="0" kern="1200" dirty="0" smtClean="0">
                <a:solidFill>
                  <a:schemeClr val="tx1"/>
                </a:solidFill>
                <a:effectLst/>
                <a:latin typeface="+mn-lt"/>
                <a:ea typeface="+mn-ea"/>
                <a:cs typeface="+mn-cs"/>
                <a:hlinkClick r:id="rId4" tooltip="ScienceDirect'in AI tarafından oluşturulan Konu Sayfalarından ağır metaller hakkında daha fazla bilgi edinin"/>
              </a:rPr>
              <a:t>ağır metaller de içerebilir </a:t>
            </a:r>
            <a:endParaRPr lang="tr-TR" sz="1200" b="0" i="0" kern="1200" dirty="0" smtClean="0">
              <a:solidFill>
                <a:schemeClr val="tx1"/>
              </a:solidFill>
              <a:effectLst/>
              <a:latin typeface="+mn-lt"/>
              <a:ea typeface="+mn-ea"/>
              <a:cs typeface="+mn-cs"/>
            </a:endParaRPr>
          </a:p>
          <a:p>
            <a:r>
              <a:rPr lang="tr-TR" sz="1200" b="0" i="0" kern="1200" dirty="0" smtClean="0">
                <a:solidFill>
                  <a:schemeClr val="tx1"/>
                </a:solidFill>
                <a:effectLst/>
                <a:latin typeface="+mn-lt"/>
                <a:ea typeface="+mn-ea"/>
                <a:cs typeface="+mn-cs"/>
              </a:rPr>
              <a:t>E-sigara kullanıcılarının e-sigara </a:t>
            </a:r>
            <a:r>
              <a:rPr lang="tr-TR" sz="1200" b="0" i="0" kern="1200" dirty="0" err="1" smtClean="0">
                <a:solidFill>
                  <a:schemeClr val="tx1"/>
                </a:solidFill>
                <a:effectLst/>
                <a:latin typeface="+mn-lt"/>
                <a:ea typeface="+mn-ea"/>
                <a:cs typeface="+mn-cs"/>
              </a:rPr>
              <a:t>aerosol</a:t>
            </a:r>
            <a:r>
              <a:rPr lang="tr-TR" sz="1200" b="0" i="0" kern="1200" dirty="0" smtClean="0">
                <a:solidFill>
                  <a:schemeClr val="tx1"/>
                </a:solidFill>
                <a:effectLst/>
                <a:latin typeface="+mn-lt"/>
                <a:ea typeface="+mn-ea"/>
                <a:cs typeface="+mn-cs"/>
              </a:rPr>
              <a:t> bileşenleri nedeniyle sistemik etkiler de yaşaması muhtemeldir. EVALI ile ilişkili semptomlar arasında </a:t>
            </a:r>
            <a:r>
              <a:rPr lang="tr-TR" sz="1200" b="0" i="0" kern="1200" dirty="0" smtClean="0">
                <a:solidFill>
                  <a:schemeClr val="tx1"/>
                </a:solidFill>
                <a:effectLst/>
                <a:latin typeface="+mn-lt"/>
                <a:ea typeface="+mn-ea"/>
                <a:cs typeface="+mn-cs"/>
                <a:hlinkClick r:id="rId5" tooltip="Göğüs ağrısı hakkında daha fazla bilgiyi ScienceDirect'in yapay zeka tarafından oluşturulan Konu Sayfalarından öğrenin"/>
              </a:rPr>
              <a:t>göğüs ağrısı</a:t>
            </a:r>
            <a:r>
              <a:rPr lang="tr-TR" sz="1200" b="0" i="0" kern="1200" dirty="0" smtClean="0">
                <a:solidFill>
                  <a:schemeClr val="tx1"/>
                </a:solidFill>
                <a:effectLst/>
                <a:latin typeface="+mn-lt"/>
                <a:ea typeface="+mn-ea"/>
                <a:cs typeface="+mn-cs"/>
              </a:rPr>
              <a:t> , nefes darlığı, ateş, mide bulantısı ve kusma yer alır  EVALI hastalarının </a:t>
            </a:r>
            <a:r>
              <a:rPr lang="tr-TR" sz="1200" b="0" i="0" kern="1200" dirty="0" err="1" smtClean="0">
                <a:solidFill>
                  <a:schemeClr val="tx1"/>
                </a:solidFill>
                <a:effectLst/>
                <a:latin typeface="+mn-lt"/>
                <a:ea typeface="+mn-ea"/>
                <a:cs typeface="+mn-cs"/>
              </a:rPr>
              <a:t>bronşiyoalveolar</a:t>
            </a:r>
            <a:r>
              <a:rPr lang="tr-TR" sz="1200" b="0" i="0" kern="1200" dirty="0" smtClean="0">
                <a:solidFill>
                  <a:schemeClr val="tx1"/>
                </a:solidFill>
                <a:effectLst/>
                <a:latin typeface="+mn-lt"/>
                <a:ea typeface="+mn-ea"/>
                <a:cs typeface="+mn-cs"/>
              </a:rPr>
              <a:t> </a:t>
            </a:r>
            <a:r>
              <a:rPr lang="tr-TR" sz="1200" b="0" i="0" kern="1200" dirty="0" smtClean="0">
                <a:solidFill>
                  <a:schemeClr val="tx1"/>
                </a:solidFill>
                <a:effectLst/>
                <a:latin typeface="+mn-lt"/>
                <a:ea typeface="+mn-ea"/>
                <a:cs typeface="+mn-cs"/>
                <a:hlinkClick r:id="rId6" tooltip="Lavaj hakkında daha fazla bilgi edinmek için ScienceDirect'in AI tarafından oluşturulan Konu Sayfalarını inceleyin"/>
              </a:rPr>
              <a:t>lavajının</a:t>
            </a:r>
            <a:r>
              <a:rPr lang="tr-TR" sz="1200" b="0" i="0" kern="1200" dirty="0" smtClean="0">
                <a:solidFill>
                  <a:schemeClr val="tx1"/>
                </a:solidFill>
                <a:effectLst/>
                <a:latin typeface="+mn-lt"/>
                <a:ea typeface="+mn-ea"/>
                <a:cs typeface="+mn-cs"/>
              </a:rPr>
              <a:t> taranması, EVALI hastalarının %94'ünde tespit edilmesi nedeniyle hastalığın potansiyel nedeni olarak </a:t>
            </a:r>
            <a:r>
              <a:rPr lang="tr-TR" sz="1200" b="0" i="0" kern="1200" dirty="0" smtClean="0">
                <a:solidFill>
                  <a:schemeClr val="tx1"/>
                </a:solidFill>
                <a:effectLst/>
                <a:latin typeface="+mn-lt"/>
                <a:ea typeface="+mn-ea"/>
                <a:cs typeface="+mn-cs"/>
                <a:hlinkClick r:id="rId7" tooltip="Alpha tokoferol hakkında daha fazla bilgi edinmek için ScienceDirect'in AI tarafından oluşturulan Konu Sayfalarını inceleyin"/>
              </a:rPr>
              <a:t>alfa </a:t>
            </a:r>
            <a:r>
              <a:rPr lang="tr-TR" sz="1200" b="0" i="0" kern="1200" dirty="0" err="1" smtClean="0">
                <a:solidFill>
                  <a:schemeClr val="tx1"/>
                </a:solidFill>
                <a:effectLst/>
                <a:latin typeface="+mn-lt"/>
                <a:ea typeface="+mn-ea"/>
                <a:cs typeface="+mn-cs"/>
                <a:hlinkClick r:id="rId7" tooltip="Alpha tokoferol hakkında daha fazla bilgi edinmek için ScienceDirect'in AI tarafından oluşturulan Konu Sayfalarını inceleyin"/>
              </a:rPr>
              <a:t>tokoferol</a:t>
            </a:r>
            <a:r>
              <a:rPr lang="tr-TR" sz="1200" b="0" i="0" kern="1200" dirty="0" smtClean="0">
                <a:solidFill>
                  <a:schemeClr val="tx1"/>
                </a:solidFill>
                <a:effectLst/>
                <a:latin typeface="+mn-lt"/>
                <a:ea typeface="+mn-ea"/>
                <a:cs typeface="+mn-cs"/>
                <a:hlinkClick r:id="rId7" tooltip="Alpha tokoferol hakkında daha fazla bilgi edinmek için ScienceDirect'in AI tarafından oluşturulan Konu Sayfalarını inceleyin"/>
              </a:rPr>
              <a:t> , diğer adıyla E vitaminini işaret etmiştir </a:t>
            </a:r>
            <a:r>
              <a:rPr lang="tr-TR" sz="1200" b="0" i="0" kern="1200" dirty="0" smtClean="0">
                <a:solidFill>
                  <a:schemeClr val="tx1"/>
                </a:solidFill>
                <a:effectLst/>
                <a:latin typeface="+mn-lt"/>
                <a:ea typeface="+mn-ea"/>
                <a:cs typeface="+mn-cs"/>
              </a:rPr>
              <a:t> Bir takviye veya merhem olarak, E vitamini genellikle oral yoldan verilir veya cilde uygulanır ve zararsızdır. Ancak, buharlaştırma ürünlerinin seyreltici olarak kullanıldığında, akciğerlerde güçlü </a:t>
            </a:r>
            <a:r>
              <a:rPr lang="tr-TR" sz="1200" b="0" i="0" kern="1200" dirty="0" err="1" smtClean="0">
                <a:solidFill>
                  <a:schemeClr val="tx1"/>
                </a:solidFill>
                <a:effectLst/>
                <a:latin typeface="+mn-lt"/>
                <a:ea typeface="+mn-ea"/>
                <a:cs typeface="+mn-cs"/>
              </a:rPr>
              <a:t>inflamasyona</a:t>
            </a:r>
            <a:r>
              <a:rPr lang="tr-TR" sz="1200" b="0" i="0" kern="1200" dirty="0" smtClean="0">
                <a:solidFill>
                  <a:schemeClr val="tx1"/>
                </a:solidFill>
                <a:effectLst/>
                <a:latin typeface="+mn-lt"/>
                <a:ea typeface="+mn-ea"/>
                <a:cs typeface="+mn-cs"/>
              </a:rPr>
              <a:t> neden olmak gibi </a:t>
            </a:r>
            <a:r>
              <a:rPr lang="tr-TR" sz="1200" b="0" i="0" kern="1200" dirty="0" err="1" smtClean="0">
                <a:solidFill>
                  <a:schemeClr val="tx1"/>
                </a:solidFill>
                <a:effectLst/>
                <a:latin typeface="+mn-lt"/>
                <a:ea typeface="+mn-ea"/>
                <a:cs typeface="+mn-cs"/>
              </a:rPr>
              <a:t>toksik</a:t>
            </a:r>
            <a:r>
              <a:rPr lang="tr-TR" sz="1200" b="0" i="0" kern="1200" dirty="0" smtClean="0">
                <a:solidFill>
                  <a:schemeClr val="tx1"/>
                </a:solidFill>
                <a:effectLst/>
                <a:latin typeface="+mn-lt"/>
                <a:ea typeface="+mn-ea"/>
                <a:cs typeface="+mn-cs"/>
              </a:rPr>
              <a:t> etkilere sahip olabilir </a:t>
            </a:r>
          </a:p>
          <a:p>
            <a:endParaRPr lang="tr-TR" sz="1200" b="0" i="0" kern="1200" dirty="0" smtClean="0">
              <a:solidFill>
                <a:schemeClr val="tx1"/>
              </a:solidFill>
              <a:effectLst/>
              <a:latin typeface="+mn-lt"/>
              <a:ea typeface="+mn-ea"/>
              <a:cs typeface="+mn-cs"/>
            </a:endParaRPr>
          </a:p>
          <a:p>
            <a:r>
              <a:rPr lang="tr-TR" sz="1200" b="0" i="0" kern="1200" dirty="0" smtClean="0">
                <a:solidFill>
                  <a:schemeClr val="tx1"/>
                </a:solidFill>
                <a:effectLst/>
                <a:latin typeface="+mn-lt"/>
                <a:ea typeface="+mn-ea"/>
                <a:cs typeface="+mn-cs"/>
              </a:rPr>
              <a:t>Pasif içicilik genel sağlığa zararlıdır ve </a:t>
            </a:r>
            <a:r>
              <a:rPr lang="tr-TR" sz="1200" b="0" i="0" kern="1200" dirty="0" err="1" smtClean="0">
                <a:solidFill>
                  <a:schemeClr val="tx1"/>
                </a:solidFill>
                <a:effectLst/>
                <a:latin typeface="+mn-lt"/>
                <a:ea typeface="+mn-ea"/>
                <a:cs typeface="+mn-cs"/>
                <a:hlinkClick r:id="rId8" tooltip="İskemik kalp hastalığı hakkında daha fazla bilgi edinmek için ScienceDirect'in yapay zeka tarafından oluşturulan Konu Sayfalarını inceleyin"/>
              </a:rPr>
              <a:t>iskemik</a:t>
            </a:r>
            <a:r>
              <a:rPr lang="tr-TR" sz="1200" b="0" i="0" kern="1200" dirty="0" smtClean="0">
                <a:solidFill>
                  <a:schemeClr val="tx1"/>
                </a:solidFill>
                <a:effectLst/>
                <a:latin typeface="+mn-lt"/>
                <a:ea typeface="+mn-ea"/>
                <a:cs typeface="+mn-cs"/>
                <a:hlinkClick r:id="rId8" tooltip="İskemik kalp hastalığı hakkında daha fazla bilgi edinmek için ScienceDirect'in yapay zeka tarafından oluşturulan Konu Sayfalarını inceleyin"/>
              </a:rPr>
              <a:t> kalp hastalığı </a:t>
            </a:r>
            <a:r>
              <a:rPr lang="tr-TR" sz="1200" b="0" i="0" kern="1200" dirty="0" smtClean="0">
                <a:solidFill>
                  <a:schemeClr val="tx1"/>
                </a:solidFill>
                <a:effectLst/>
                <a:latin typeface="+mn-lt"/>
                <a:ea typeface="+mn-ea"/>
                <a:cs typeface="+mn-cs"/>
              </a:rPr>
              <a:t>, alt </a:t>
            </a:r>
            <a:r>
              <a:rPr lang="tr-TR" sz="1200" b="0" i="0" kern="1200" dirty="0" smtClean="0">
                <a:solidFill>
                  <a:schemeClr val="tx1"/>
                </a:solidFill>
                <a:effectLst/>
                <a:latin typeface="+mn-lt"/>
                <a:ea typeface="+mn-ea"/>
                <a:cs typeface="+mn-cs"/>
                <a:hlinkClick r:id="rId9" tooltip="ScienceDirect'in yapay zeka tarafından oluşturulan Konu Sayfalarından solunum yolu enfeksiyonları hakkında daha fazla bilgi edinin"/>
              </a:rPr>
              <a:t>solunum yolu enfeksiyonları</a:t>
            </a:r>
            <a:r>
              <a:rPr lang="tr-TR" sz="1200" b="0" i="0" kern="1200" dirty="0" smtClean="0">
                <a:solidFill>
                  <a:schemeClr val="tx1"/>
                </a:solidFill>
                <a:effectLst/>
                <a:latin typeface="+mn-lt"/>
                <a:ea typeface="+mn-ea"/>
                <a:cs typeface="+mn-cs"/>
              </a:rPr>
              <a:t> , astım ve akciğer kanseri nedeniyle ölüme yol açabilir</a:t>
            </a:r>
          </a:p>
          <a:p>
            <a:r>
              <a:rPr lang="tr-TR" sz="1200" b="0" i="0" kern="1200" dirty="0" smtClean="0">
                <a:solidFill>
                  <a:schemeClr val="tx1"/>
                </a:solidFill>
                <a:effectLst/>
                <a:latin typeface="+mn-lt"/>
                <a:ea typeface="+mn-ea"/>
                <a:cs typeface="+mn-cs"/>
              </a:rPr>
              <a:t>Üçüncü el duman, ilk olarak 2009 yılında tanımlanan nispeten yeni bir olgudur [ </a:t>
            </a:r>
            <a:r>
              <a:rPr lang="tr-TR" sz="1200" b="0" i="0" u="none" strike="noStrike" kern="1200" dirty="0" smtClean="0">
                <a:solidFill>
                  <a:schemeClr val="tx1"/>
                </a:solidFill>
                <a:effectLst/>
                <a:latin typeface="+mn-lt"/>
                <a:ea typeface="+mn-ea"/>
                <a:cs typeface="+mn-cs"/>
                <a:hlinkClick r:id="rId10"/>
              </a:rPr>
              <a:t>44</a:t>
            </a:r>
            <a:r>
              <a:rPr lang="tr-TR" sz="1200" b="0" i="0" kern="1200" dirty="0" smtClean="0">
                <a:solidFill>
                  <a:schemeClr val="tx1"/>
                </a:solidFill>
                <a:effectLst/>
                <a:latin typeface="+mn-lt"/>
                <a:ea typeface="+mn-ea"/>
                <a:cs typeface="+mn-cs"/>
              </a:rPr>
              <a:t> ]. Üçüncü el duman, tütün ürünü tüketiminden sonra giysiler, çantalar, cilt, saç ve mobilyalar gibi yakındaki yüzeylere yapışan tütün dumanı gazları ve parçacıklarının (geleneksel sigaralar, e-sigaralar ve diğer tütün ürünlerinden) kalıntılarıdır. Kalıntı tütün dumanı kirleticileri, </a:t>
            </a:r>
            <a:r>
              <a:rPr lang="tr-TR" sz="1200" b="0" i="0" kern="1200" dirty="0" smtClean="0">
                <a:solidFill>
                  <a:schemeClr val="tx1"/>
                </a:solidFill>
                <a:effectLst/>
                <a:latin typeface="+mn-lt"/>
                <a:ea typeface="+mn-ea"/>
                <a:cs typeface="+mn-cs"/>
                <a:hlinkClick r:id="rId11" tooltip="ScienceDirect'in yapay zeka tarafından oluşturulan Konu Sayfalarından iç mekan ortamları hakkında daha fazla bilgi edinin"/>
              </a:rPr>
              <a:t>kapalı ortamlarda</a:t>
            </a:r>
            <a:r>
              <a:rPr lang="tr-TR" sz="1200" b="0" i="0" kern="1200" dirty="0" smtClean="0">
                <a:solidFill>
                  <a:schemeClr val="tx1"/>
                </a:solidFill>
                <a:effectLst/>
                <a:latin typeface="+mn-lt"/>
                <a:ea typeface="+mn-ea"/>
                <a:cs typeface="+mn-cs"/>
              </a:rPr>
              <a:t> ve yüzeylerde dakikalarca ila aylarca kalabilir [ </a:t>
            </a:r>
            <a:r>
              <a:rPr lang="tr-TR" sz="1200" b="0" i="0" u="none" strike="noStrike" kern="1200" dirty="0" smtClean="0">
                <a:solidFill>
                  <a:schemeClr val="tx1"/>
                </a:solidFill>
                <a:effectLst/>
                <a:latin typeface="+mn-lt"/>
                <a:ea typeface="+mn-ea"/>
                <a:cs typeface="+mn-cs"/>
                <a:hlinkClick r:id="rId12"/>
              </a:rPr>
              <a:t>45 ]. Toz, hava ve yüzeylerde bulunan üçüncü el dumana maruz kalma, toz </a:t>
            </a:r>
            <a:r>
              <a:rPr lang="tr-TR" sz="1200" b="0" i="0" kern="1200" dirty="0" smtClean="0">
                <a:solidFill>
                  <a:schemeClr val="tx1"/>
                </a:solidFill>
                <a:effectLst/>
                <a:latin typeface="+mn-lt"/>
                <a:ea typeface="+mn-ea"/>
                <a:cs typeface="+mn-cs"/>
                <a:hlinkClick r:id="rId13" tooltip="Yutma hakkında daha fazla bilgi edinmek için ScienceDirect'in AI tarafından oluşturulan Konu Sayfalarını inceleyin"/>
              </a:rPr>
              <a:t>yutma</a:t>
            </a:r>
            <a:r>
              <a:rPr lang="tr-TR" sz="1200" b="0" i="0" kern="1200" dirty="0" smtClean="0">
                <a:solidFill>
                  <a:schemeClr val="tx1"/>
                </a:solidFill>
                <a:effectLst/>
                <a:latin typeface="+mn-lt"/>
                <a:ea typeface="+mn-ea"/>
                <a:cs typeface="+mn-cs"/>
              </a:rPr>
              <a:t> , </a:t>
            </a:r>
            <a:r>
              <a:rPr lang="tr-TR" sz="1200" b="0" i="0" kern="1200" dirty="0" err="1" smtClean="0">
                <a:solidFill>
                  <a:schemeClr val="tx1"/>
                </a:solidFill>
                <a:effectLst/>
                <a:latin typeface="+mn-lt"/>
                <a:ea typeface="+mn-ea"/>
                <a:cs typeface="+mn-cs"/>
                <a:hlinkClick r:id="rId14" tooltip="Dermal emilim hakkında daha fazla bilgi edinmek için ScienceDirect'in AI tarafından oluşturulan Konu Sayfalarını inceleyin"/>
              </a:rPr>
              <a:t>dermal</a:t>
            </a:r>
            <a:r>
              <a:rPr lang="tr-TR" sz="1200" b="0" i="0" kern="1200" dirty="0" smtClean="0">
                <a:solidFill>
                  <a:schemeClr val="tx1"/>
                </a:solidFill>
                <a:effectLst/>
                <a:latin typeface="+mn-lt"/>
                <a:ea typeface="+mn-ea"/>
                <a:cs typeface="+mn-cs"/>
                <a:hlinkClick r:id="rId14" tooltip="Dermal emilim hakkında daha fazla bilgi edinmek için ScienceDirect'in AI tarafından oluşturulan Konu Sayfalarını inceleyin"/>
              </a:rPr>
              <a:t> emilim</a:t>
            </a:r>
            <a:r>
              <a:rPr lang="tr-TR" sz="1200" b="0" i="0" kern="1200" dirty="0" smtClean="0">
                <a:solidFill>
                  <a:schemeClr val="tx1"/>
                </a:solidFill>
                <a:effectLst/>
                <a:latin typeface="+mn-lt"/>
                <a:ea typeface="+mn-ea"/>
                <a:cs typeface="+mn-cs"/>
              </a:rPr>
              <a:t> ve solunum yoluyla meydana gelebilir </a:t>
            </a:r>
          </a:p>
          <a:p>
            <a:r>
              <a:rPr lang="tr-TR" sz="1200" b="0" i="0" kern="1200" dirty="0" smtClean="0">
                <a:solidFill>
                  <a:schemeClr val="tx1"/>
                </a:solidFill>
                <a:effectLst/>
                <a:latin typeface="+mn-lt"/>
                <a:ea typeface="+mn-ea"/>
                <a:cs typeface="+mn-cs"/>
              </a:rPr>
              <a:t>Geleneksel temizleme yöntemleri, yüzeylere güçlü bir şekilde yapışma yetenekleri nedeniyle üçüncü el duman bileşiklerinin giderilmesinde etkili olmayabilir </a:t>
            </a:r>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61</a:t>
            </a:fld>
            <a:endParaRPr lang="tr-TR"/>
          </a:p>
        </p:txBody>
      </p:sp>
    </p:spTree>
    <p:extLst>
      <p:ext uri="{BB962C8B-B14F-4D97-AF65-F5344CB8AC3E}">
        <p14:creationId xmlns:p14="http://schemas.microsoft.com/office/powerpoint/2010/main" val="1915688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öğrendiğiniz hastalara öncelikle bu davranışının</a:t>
            </a:r>
          </a:p>
          <a:p>
            <a:r>
              <a:rPr lang="tr-TR" sz="1200" b="0" i="0" u="none" strike="noStrike" kern="1200" baseline="0" dirty="0" smtClean="0">
                <a:solidFill>
                  <a:schemeClr val="tx1"/>
                </a:solidFill>
                <a:latin typeface="+mn-lt"/>
                <a:ea typeface="+mn-ea"/>
                <a:cs typeface="+mn-cs"/>
              </a:rPr>
              <a:t>sağlığı üzerine olan faydalı etkilerinden bahsederek</a:t>
            </a:r>
          </a:p>
          <a:p>
            <a:r>
              <a:rPr lang="tr-TR" sz="1200" b="0" i="0" u="none" strike="noStrike" kern="1200" baseline="0" dirty="0" smtClean="0">
                <a:solidFill>
                  <a:schemeClr val="tx1"/>
                </a:solidFill>
                <a:latin typeface="+mn-lt"/>
                <a:ea typeface="+mn-ea"/>
                <a:cs typeface="+mn-cs"/>
              </a:rPr>
              <a:t>kutlamak gereklidir (6). Daha önceki bırakma</a:t>
            </a:r>
          </a:p>
          <a:p>
            <a:r>
              <a:rPr lang="tr-TR" sz="1200" b="0" i="0" u="none" strike="noStrike" kern="1200" baseline="0" dirty="0" smtClean="0">
                <a:solidFill>
                  <a:schemeClr val="tx1"/>
                </a:solidFill>
                <a:latin typeface="+mn-lt"/>
                <a:ea typeface="+mn-ea"/>
                <a:cs typeface="+mn-cs"/>
              </a:rPr>
              <a:t>girişimleri, süresi, nikotin çekilme semptomları</a:t>
            </a:r>
          </a:p>
          <a:p>
            <a:r>
              <a:rPr lang="tr-TR" sz="1200" b="0" i="0" u="none" strike="noStrike" kern="1200" baseline="0" dirty="0" smtClean="0">
                <a:solidFill>
                  <a:schemeClr val="tx1"/>
                </a:solidFill>
                <a:latin typeface="+mn-lt"/>
                <a:ea typeface="+mn-ea"/>
                <a:cs typeface="+mn-cs"/>
              </a:rPr>
              <a:t>sorgulanmalıdır. Bırakmak için profesyonel bir</a:t>
            </a:r>
          </a:p>
          <a:p>
            <a:r>
              <a:rPr lang="tr-TR" sz="1200" b="0" i="0" u="none" strike="noStrike" kern="1200" baseline="0" dirty="0" smtClean="0">
                <a:solidFill>
                  <a:schemeClr val="tx1"/>
                </a:solidFill>
                <a:latin typeface="+mn-lt"/>
                <a:ea typeface="+mn-ea"/>
                <a:cs typeface="+mn-cs"/>
              </a:rPr>
              <a:t>destek alıp almadığı veya </a:t>
            </a:r>
            <a:r>
              <a:rPr lang="tr-TR" sz="1200" b="0" i="0" u="none" strike="noStrike" kern="1200" baseline="0" dirty="0" err="1" smtClean="0">
                <a:solidFill>
                  <a:schemeClr val="tx1"/>
                </a:solidFill>
                <a:latin typeface="+mn-lt"/>
                <a:ea typeface="+mn-ea"/>
                <a:cs typeface="+mn-cs"/>
              </a:rPr>
              <a:t>farmakoterapi</a:t>
            </a:r>
            <a:r>
              <a:rPr lang="tr-TR" sz="1200" b="0" i="0" u="none" strike="noStrike" kern="1200" baseline="0" dirty="0" smtClean="0">
                <a:solidFill>
                  <a:schemeClr val="tx1"/>
                </a:solidFill>
                <a:latin typeface="+mn-lt"/>
                <a:ea typeface="+mn-ea"/>
                <a:cs typeface="+mn-cs"/>
              </a:rPr>
              <a:t> kullanıp</a:t>
            </a:r>
          </a:p>
          <a:p>
            <a:r>
              <a:rPr lang="tr-TR" sz="1200" b="0" i="0" u="none" strike="noStrike" kern="1200" baseline="0" dirty="0" smtClean="0">
                <a:solidFill>
                  <a:schemeClr val="tx1"/>
                </a:solidFill>
                <a:latin typeface="+mn-lt"/>
                <a:ea typeface="+mn-ea"/>
                <a:cs typeface="+mn-cs"/>
              </a:rPr>
              <a:t>kullanmadığı sorgulanmalıdır. Kendisinin alıp</a:t>
            </a:r>
          </a:p>
          <a:p>
            <a:r>
              <a:rPr lang="tr-TR" sz="1200" b="0" i="0" u="none" strike="noStrike" kern="1200" baseline="0" dirty="0" smtClean="0">
                <a:solidFill>
                  <a:schemeClr val="tx1"/>
                </a:solidFill>
                <a:latin typeface="+mn-lt"/>
                <a:ea typeface="+mn-ea"/>
                <a:cs typeface="+mn-cs"/>
              </a:rPr>
              <a:t>başladığı tedavi uygun olmayabileceği gibi yanlış</a:t>
            </a:r>
          </a:p>
          <a:p>
            <a:r>
              <a:rPr lang="tr-TR" sz="1200" b="0" i="0" u="none" strike="noStrike" kern="1200" baseline="0" dirty="0" smtClean="0">
                <a:solidFill>
                  <a:schemeClr val="tx1"/>
                </a:solidFill>
                <a:latin typeface="+mn-lt"/>
                <a:ea typeface="+mn-ea"/>
                <a:cs typeface="+mn-cs"/>
              </a:rPr>
              <a:t>kullanılması da öngörülmelidir. Bırakma sonrası</a:t>
            </a:r>
          </a:p>
          <a:p>
            <a:r>
              <a:rPr lang="tr-TR" sz="1200" b="0" i="0" u="none" strike="noStrike" kern="1200" baseline="0" dirty="0" smtClean="0">
                <a:solidFill>
                  <a:schemeClr val="tx1"/>
                </a:solidFill>
                <a:latin typeface="+mn-lt"/>
                <a:ea typeface="+mn-ea"/>
                <a:cs typeface="+mn-cs"/>
              </a:rPr>
              <a:t>depresyon, kilo artımı, alkol kullanımında artış gibi</a:t>
            </a:r>
          </a:p>
          <a:p>
            <a:r>
              <a:rPr lang="tr-TR" sz="1200" b="0" i="0" u="none" strike="noStrike" kern="1200" baseline="0" dirty="0" smtClean="0">
                <a:solidFill>
                  <a:schemeClr val="tx1"/>
                </a:solidFill>
                <a:latin typeface="+mn-lt"/>
                <a:ea typeface="+mn-ea"/>
                <a:cs typeface="+mn-cs"/>
              </a:rPr>
              <a:t>problemleri yaşayıp yaşamadığı öğrenilmelidir. Kısa</a:t>
            </a:r>
          </a:p>
          <a:p>
            <a:r>
              <a:rPr lang="tr-TR" sz="1200" b="0" i="0" u="none" strike="noStrike" kern="1200" baseline="0" dirty="0" smtClean="0">
                <a:solidFill>
                  <a:schemeClr val="tx1"/>
                </a:solidFill>
                <a:latin typeface="+mn-lt"/>
                <a:ea typeface="+mn-ea"/>
                <a:cs typeface="+mn-cs"/>
              </a:rPr>
              <a:t>süre önce bırakmış ise tedavisi gözden geçirilmeli</a:t>
            </a:r>
          </a:p>
          <a:p>
            <a:r>
              <a:rPr lang="tr-TR" sz="1200" b="0" i="0" u="none" strike="noStrike" kern="1200" baseline="0" dirty="0" smtClean="0">
                <a:solidFill>
                  <a:schemeClr val="tx1"/>
                </a:solidFill>
                <a:latin typeface="+mn-lt"/>
                <a:ea typeface="+mn-ea"/>
                <a:cs typeface="+mn-cs"/>
              </a:rPr>
              <a:t>ve varsa problemleri hakkında konuşulmalıdır</a:t>
            </a:r>
          </a:p>
          <a:p>
            <a:r>
              <a:rPr lang="tr-TR" sz="1200" b="0" i="0" u="none" strike="noStrike" kern="1200" baseline="0" dirty="0" smtClean="0">
                <a:solidFill>
                  <a:schemeClr val="tx1"/>
                </a:solidFill>
                <a:latin typeface="+mn-lt"/>
                <a:ea typeface="+mn-ea"/>
                <a:cs typeface="+mn-cs"/>
              </a:rPr>
              <a:t>Yeni bırakacak olan hastalarda, plan hekimle</a:t>
            </a:r>
          </a:p>
          <a:p>
            <a:r>
              <a:rPr lang="tr-TR" sz="1200" b="0" i="0" u="none" strike="noStrike" kern="1200" baseline="0" dirty="0" smtClean="0">
                <a:solidFill>
                  <a:schemeClr val="tx1"/>
                </a:solidFill>
                <a:latin typeface="+mn-lt"/>
                <a:ea typeface="+mn-ea"/>
                <a:cs typeface="+mn-cs"/>
              </a:rPr>
              <a:t>birlikte yapıldığından kontroller mümkünse sigarayı</a:t>
            </a:r>
          </a:p>
          <a:p>
            <a:r>
              <a:rPr lang="tr-TR" sz="1200" b="0" i="0" u="none" strike="noStrike" kern="1200" baseline="0" dirty="0" smtClean="0">
                <a:solidFill>
                  <a:schemeClr val="tx1"/>
                </a:solidFill>
                <a:latin typeface="+mn-lt"/>
                <a:ea typeface="+mn-ea"/>
                <a:cs typeface="+mn-cs"/>
              </a:rPr>
              <a:t>bıraktığı gün veya hafta yüz yüze görüşme şeklinde</a:t>
            </a:r>
          </a:p>
          <a:p>
            <a:r>
              <a:rPr lang="tr-TR" sz="1200" b="0" i="0" u="none" strike="noStrike" kern="1200" baseline="0" dirty="0" smtClean="0">
                <a:solidFill>
                  <a:schemeClr val="tx1"/>
                </a:solidFill>
                <a:latin typeface="+mn-lt"/>
                <a:ea typeface="+mn-ea"/>
                <a:cs typeface="+mn-cs"/>
              </a:rPr>
              <a:t>başlatılmalıdır (8). Çalışmalarda ilk iki haftanın</a:t>
            </a:r>
          </a:p>
          <a:p>
            <a:r>
              <a:rPr lang="tr-TR" sz="1200" b="0" i="0" u="none" strike="noStrike" kern="1200" baseline="0" dirty="0" smtClean="0">
                <a:solidFill>
                  <a:schemeClr val="tx1"/>
                </a:solidFill>
                <a:latin typeface="+mn-lt"/>
                <a:ea typeface="+mn-ea"/>
                <a:cs typeface="+mn-cs"/>
              </a:rPr>
              <a:t>yoğun nikotin çekilme semptomlarının yaşandığı</a:t>
            </a:r>
          </a:p>
          <a:p>
            <a:r>
              <a:rPr lang="tr-TR" sz="1200" b="0" i="0" u="none" strike="noStrike" kern="1200" baseline="0" dirty="0" smtClean="0">
                <a:solidFill>
                  <a:schemeClr val="tx1"/>
                </a:solidFill>
                <a:latin typeface="+mn-lt"/>
                <a:ea typeface="+mn-ea"/>
                <a:cs typeface="+mn-cs"/>
              </a:rPr>
              <a:t>dönem olarak görülmesinden dolayı, bırakma</a:t>
            </a:r>
          </a:p>
          <a:p>
            <a:r>
              <a:rPr lang="tr-TR" sz="1200" b="0" i="0" u="none" strike="noStrike" kern="1200" baseline="0" dirty="0" smtClean="0">
                <a:solidFill>
                  <a:schemeClr val="tx1"/>
                </a:solidFill>
                <a:latin typeface="+mn-lt"/>
                <a:ea typeface="+mn-ea"/>
                <a:cs typeface="+mn-cs"/>
              </a:rPr>
              <a:t>sonrası 1. ayda iki hasta görüşmesi önerilmektedir.</a:t>
            </a:r>
          </a:p>
          <a:p>
            <a:r>
              <a:rPr lang="tr-TR" sz="1200" b="0" i="0" u="none" strike="noStrike" kern="1200" baseline="0" dirty="0" smtClean="0">
                <a:solidFill>
                  <a:schemeClr val="tx1"/>
                </a:solidFill>
                <a:latin typeface="+mn-lt"/>
                <a:ea typeface="+mn-ea"/>
                <a:cs typeface="+mn-cs"/>
              </a:rPr>
              <a:t>Eğer hasta gelemiyorsa telefon </a:t>
            </a:r>
            <a:r>
              <a:rPr lang="tr-TR" sz="1200" b="0" i="0" u="none" strike="noStrike" kern="1200" baseline="0" dirty="0" err="1" smtClean="0">
                <a:solidFill>
                  <a:schemeClr val="tx1"/>
                </a:solidFill>
                <a:latin typeface="+mn-lt"/>
                <a:ea typeface="+mn-ea"/>
                <a:cs typeface="+mn-cs"/>
              </a:rPr>
              <a:t>vizitleri</a:t>
            </a:r>
            <a:r>
              <a:rPr lang="tr-TR" sz="1200" b="0" i="0" u="none" strike="noStrike" kern="1200" baseline="0" dirty="0" smtClean="0">
                <a:solidFill>
                  <a:schemeClr val="tx1"/>
                </a:solidFill>
                <a:latin typeface="+mn-lt"/>
                <a:ea typeface="+mn-ea"/>
                <a:cs typeface="+mn-cs"/>
              </a:rPr>
              <a:t> yapılmalıdır</a:t>
            </a:r>
          </a:p>
          <a:p>
            <a:r>
              <a:rPr lang="tr-TR" sz="1200" b="0" i="0" u="none" strike="noStrike" kern="1200" baseline="0" dirty="0" smtClean="0">
                <a:solidFill>
                  <a:schemeClr val="tx1"/>
                </a:solidFill>
                <a:latin typeface="+mn-lt"/>
                <a:ea typeface="+mn-ea"/>
                <a:cs typeface="+mn-cs"/>
              </a:rPr>
              <a:t>(7). Bu görüşmede eğer hasta o gün sigarayı bırakmış</a:t>
            </a:r>
          </a:p>
          <a:p>
            <a:r>
              <a:rPr lang="tr-TR" sz="1200" b="0" i="0" u="none" strike="noStrike" kern="1200" baseline="0" dirty="0" smtClean="0">
                <a:solidFill>
                  <a:schemeClr val="tx1"/>
                </a:solidFill>
                <a:latin typeface="+mn-lt"/>
                <a:ea typeface="+mn-ea"/>
                <a:cs typeface="+mn-cs"/>
              </a:rPr>
              <a:t>ise tebrik edilmeli ve cesaretlendirilmelidir (6).</a:t>
            </a:r>
          </a:p>
          <a:p>
            <a:r>
              <a:rPr lang="tr-TR" sz="1200" b="0" i="0" u="none" strike="noStrike" kern="1200" baseline="0" dirty="0" smtClean="0">
                <a:solidFill>
                  <a:schemeClr val="tx1"/>
                </a:solidFill>
                <a:latin typeface="+mn-lt"/>
                <a:ea typeface="+mn-ea"/>
                <a:cs typeface="+mn-cs"/>
              </a:rPr>
              <a:t>Eğer daha önceden belirlenen günde bırakamamış</a:t>
            </a:r>
          </a:p>
          <a:p>
            <a:r>
              <a:rPr lang="tr-TR" sz="1200" b="0" i="0" u="none" strike="noStrike" kern="1200" baseline="0" dirty="0" smtClean="0">
                <a:solidFill>
                  <a:schemeClr val="tx1"/>
                </a:solidFill>
                <a:latin typeface="+mn-lt"/>
                <a:ea typeface="+mn-ea"/>
                <a:cs typeface="+mn-cs"/>
              </a:rPr>
              <a:t>ise sebepleri hakkında konuşarak yeni bir gün</a:t>
            </a:r>
          </a:p>
          <a:p>
            <a:r>
              <a:rPr lang="tr-TR" sz="1200" b="0" i="0" u="none" strike="noStrike" kern="1200" baseline="0" dirty="0" smtClean="0">
                <a:solidFill>
                  <a:schemeClr val="tx1"/>
                </a:solidFill>
                <a:latin typeface="+mn-lt"/>
                <a:ea typeface="+mn-ea"/>
                <a:cs typeface="+mn-cs"/>
              </a:rPr>
              <a:t>belirlenmeye çalışılmalıdır. Takiplerdeki hekim</a:t>
            </a:r>
          </a:p>
          <a:p>
            <a:r>
              <a:rPr lang="tr-TR" sz="1200" b="0" i="0" u="none" strike="noStrike" kern="1200" baseline="0" dirty="0" smtClean="0">
                <a:solidFill>
                  <a:schemeClr val="tx1"/>
                </a:solidFill>
                <a:latin typeface="+mn-lt"/>
                <a:ea typeface="+mn-ea"/>
                <a:cs typeface="+mn-cs"/>
              </a:rPr>
              <a:t>yaklaşımı çok önemlidir. Yargılayıcı ve sabırsız</a:t>
            </a:r>
          </a:p>
          <a:p>
            <a:r>
              <a:rPr lang="tr-TR" sz="1200" b="0" i="0" u="none" strike="noStrike" kern="1200" baseline="0" dirty="0" smtClean="0">
                <a:solidFill>
                  <a:schemeClr val="tx1"/>
                </a:solidFill>
                <a:latin typeface="+mn-lt"/>
                <a:ea typeface="+mn-ea"/>
                <a:cs typeface="+mn-cs"/>
              </a:rPr>
              <a:t>tavır, hastanın tekrar başa dönmesine hatta</a:t>
            </a:r>
          </a:p>
          <a:p>
            <a:r>
              <a:rPr lang="tr-TR" sz="1200" b="0" i="0" u="none" strike="noStrike" kern="1200" baseline="0" dirty="0" smtClean="0">
                <a:solidFill>
                  <a:schemeClr val="tx1"/>
                </a:solidFill>
                <a:latin typeface="+mn-lt"/>
                <a:ea typeface="+mn-ea"/>
                <a:cs typeface="+mn-cs"/>
              </a:rPr>
              <a:t>vazgeçmesine sebep olacaktır. Ayağın kayması</a:t>
            </a:r>
          </a:p>
          <a:p>
            <a:r>
              <a:rPr lang="nn-NO" sz="1200" b="0" i="0" u="none" strike="noStrike" kern="1200" baseline="0" dirty="0" smtClean="0">
                <a:solidFill>
                  <a:schemeClr val="tx1"/>
                </a:solidFill>
                <a:latin typeface="+mn-lt"/>
                <a:ea typeface="+mn-ea"/>
                <a:cs typeface="+mn-cs"/>
              </a:rPr>
              <a:t>(Slip) ve hata (Laps) olmuş ise nedenleri araştırılmalı</a:t>
            </a:r>
          </a:p>
          <a:p>
            <a:r>
              <a:rPr lang="tr-TR" sz="1200" b="0" i="0" u="none" strike="noStrike" kern="1200" baseline="0" dirty="0" smtClean="0">
                <a:solidFill>
                  <a:schemeClr val="tx1"/>
                </a:solidFill>
                <a:latin typeface="+mn-lt"/>
                <a:ea typeface="+mn-ea"/>
                <a:cs typeface="+mn-cs"/>
              </a:rPr>
              <a:t>ve hastanın hatasından ders alması sağlanmalıdır</a:t>
            </a:r>
          </a:p>
          <a:p>
            <a:r>
              <a:rPr lang="tr-TR" sz="1200" b="0" i="0" u="none" strike="noStrike" kern="1200" baseline="0" dirty="0" smtClean="0">
                <a:solidFill>
                  <a:schemeClr val="tx1"/>
                </a:solidFill>
                <a:latin typeface="+mn-lt"/>
                <a:ea typeface="+mn-ea"/>
                <a:cs typeface="+mn-cs"/>
              </a:rPr>
              <a:t>(7). Eğer bunlara engel olunamaz ise </a:t>
            </a:r>
            <a:r>
              <a:rPr lang="tr-TR" sz="1200" b="0" i="0" u="none" strike="noStrike" kern="1200" baseline="0" dirty="0" err="1" smtClean="0">
                <a:solidFill>
                  <a:schemeClr val="tx1"/>
                </a:solidFill>
                <a:latin typeface="+mn-lt"/>
                <a:ea typeface="+mn-ea"/>
                <a:cs typeface="+mn-cs"/>
              </a:rPr>
              <a:t>nüksün</a:t>
            </a:r>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olabileceği bilinmelidir. Her kontrol görüşmesinde</a:t>
            </a:r>
          </a:p>
          <a:p>
            <a:r>
              <a:rPr lang="tr-TR" sz="1200" b="0" i="0" u="none" strike="noStrike" kern="1200" baseline="0" dirty="0" smtClean="0">
                <a:solidFill>
                  <a:schemeClr val="tx1"/>
                </a:solidFill>
                <a:latin typeface="+mn-lt"/>
                <a:ea typeface="+mn-ea"/>
                <a:cs typeface="+mn-cs"/>
              </a:rPr>
              <a:t>nikotin çekilme semptomları sorgulanmalıdır.</a:t>
            </a:r>
          </a:p>
          <a:p>
            <a:r>
              <a:rPr lang="es-ES" sz="1200" b="0" i="0" u="none" strike="noStrike" kern="1200" baseline="0" dirty="0" smtClean="0">
                <a:solidFill>
                  <a:schemeClr val="tx1"/>
                </a:solidFill>
                <a:latin typeface="+mn-lt"/>
                <a:ea typeface="+mn-ea"/>
                <a:cs typeface="+mn-cs"/>
              </a:rPr>
              <a:t>Hastaların yaptığı hatalardan birisi de verilen</a:t>
            </a:r>
          </a:p>
          <a:p>
            <a:r>
              <a:rPr lang="tr-TR" sz="1200" b="0" i="0" u="none" strike="noStrike" kern="1200" baseline="0" dirty="0" smtClean="0">
                <a:solidFill>
                  <a:schemeClr val="tx1"/>
                </a:solidFill>
                <a:latin typeface="+mn-lt"/>
                <a:ea typeface="+mn-ea"/>
                <a:cs typeface="+mn-cs"/>
              </a:rPr>
              <a:t>ilaçları uygun doz ve zamanda kullanmamasıdır.</a:t>
            </a:r>
          </a:p>
          <a:p>
            <a:r>
              <a:rPr lang="tr-TR" sz="1200" b="0" i="0" u="none" strike="noStrike" kern="1200" baseline="0" dirty="0" smtClean="0">
                <a:solidFill>
                  <a:schemeClr val="tx1"/>
                </a:solidFill>
                <a:latin typeface="+mn-lt"/>
                <a:ea typeface="+mn-ea"/>
                <a:cs typeface="+mn-cs"/>
              </a:rPr>
              <a:t>Özellikle takip görüşmelerinde </a:t>
            </a:r>
            <a:r>
              <a:rPr lang="tr-TR" sz="1200" b="0" i="0" u="none" strike="noStrike" kern="1200" baseline="0" dirty="0" err="1" smtClean="0">
                <a:solidFill>
                  <a:schemeClr val="tx1"/>
                </a:solidFill>
                <a:latin typeface="+mn-lt"/>
                <a:ea typeface="+mn-ea"/>
                <a:cs typeface="+mn-cs"/>
              </a:rPr>
              <a:t>farmakoterapinin</a:t>
            </a:r>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doğru kullanıldığından emin olunmalıdır. Yan</a:t>
            </a:r>
          </a:p>
          <a:p>
            <a:r>
              <a:rPr lang="tr-TR" sz="1200" b="0" i="0" u="none" strike="noStrike" kern="1200" baseline="0" dirty="0" smtClean="0">
                <a:solidFill>
                  <a:schemeClr val="tx1"/>
                </a:solidFill>
                <a:latin typeface="+mn-lt"/>
                <a:ea typeface="+mn-ea"/>
                <a:cs typeface="+mn-cs"/>
              </a:rPr>
              <a:t>etkiler açısından hasta uyarılmalı ve takiplerde bu</a:t>
            </a:r>
          </a:p>
          <a:p>
            <a:r>
              <a:rPr lang="tr-TR" sz="1200" b="0" i="0" u="none" strike="noStrike" kern="1200" baseline="0" dirty="0" smtClean="0">
                <a:solidFill>
                  <a:schemeClr val="tx1"/>
                </a:solidFill>
                <a:latin typeface="+mn-lt"/>
                <a:ea typeface="+mn-ea"/>
                <a:cs typeface="+mn-cs"/>
              </a:rPr>
              <a:t>konuya dikkat edilmelidir. Görüşmelerimizin sıklığı,</a:t>
            </a:r>
          </a:p>
          <a:p>
            <a:r>
              <a:rPr lang="tr-TR" sz="1200" b="0" i="0" u="none" strike="noStrike" kern="1200" baseline="0" dirty="0" smtClean="0">
                <a:solidFill>
                  <a:schemeClr val="tx1"/>
                </a:solidFill>
                <a:latin typeface="+mn-lt"/>
                <a:ea typeface="+mn-ea"/>
                <a:cs typeface="+mn-cs"/>
              </a:rPr>
              <a:t>ilk aydan sonra 3 aya kadar aylık sonrasında 3 aylık</a:t>
            </a:r>
          </a:p>
          <a:p>
            <a:r>
              <a:rPr lang="tr-TR" sz="1200" b="0" i="0" u="none" strike="noStrike" kern="1200" baseline="0" dirty="0" smtClean="0">
                <a:solidFill>
                  <a:schemeClr val="tx1"/>
                </a:solidFill>
                <a:latin typeface="+mn-lt"/>
                <a:ea typeface="+mn-ea"/>
                <a:cs typeface="+mn-cs"/>
              </a:rPr>
              <a:t>takipler şeklinde en az bir yıl olmalıdır. Ancak her</a:t>
            </a:r>
          </a:p>
          <a:p>
            <a:r>
              <a:rPr lang="tr-TR" sz="1200" b="0" i="0" u="none" strike="noStrike" kern="1200" baseline="0" dirty="0" smtClean="0">
                <a:solidFill>
                  <a:schemeClr val="tx1"/>
                </a:solidFill>
                <a:latin typeface="+mn-lt"/>
                <a:ea typeface="+mn-ea"/>
                <a:cs typeface="+mn-cs"/>
              </a:rPr>
              <a:t>vaka kendine özel olduğundan takip </a:t>
            </a:r>
            <a:r>
              <a:rPr lang="tr-TR" sz="1200" b="0" i="0" u="none" strike="noStrike" kern="1200" baseline="0" dirty="0" err="1" smtClean="0">
                <a:solidFill>
                  <a:schemeClr val="tx1"/>
                </a:solidFill>
                <a:latin typeface="+mn-lt"/>
                <a:ea typeface="+mn-ea"/>
                <a:cs typeface="+mn-cs"/>
              </a:rPr>
              <a:t>vizitleri</a:t>
            </a:r>
            <a:r>
              <a:rPr lang="tr-TR" sz="1200" b="0" i="0" u="none" strike="noStrike" kern="1200" baseline="0" dirty="0" smtClean="0">
                <a:solidFill>
                  <a:schemeClr val="tx1"/>
                </a:solidFill>
                <a:latin typeface="+mn-lt"/>
                <a:ea typeface="+mn-ea"/>
                <a:cs typeface="+mn-cs"/>
              </a:rPr>
              <a:t> hasta</a:t>
            </a:r>
          </a:p>
          <a:p>
            <a:r>
              <a:rPr lang="tr-TR" sz="1200" b="0" i="0" u="none" strike="noStrike" kern="1200" baseline="0" dirty="0" smtClean="0">
                <a:solidFill>
                  <a:schemeClr val="tx1"/>
                </a:solidFill>
                <a:latin typeface="+mn-lt"/>
                <a:ea typeface="+mn-ea"/>
                <a:cs typeface="+mn-cs"/>
              </a:rPr>
              <a:t>ihtiyaçlarına göre planlanmalıdır.</a:t>
            </a:r>
          </a:p>
          <a:p>
            <a:r>
              <a:rPr lang="tr-TR" sz="1200" b="0" i="0" u="none" strike="noStrike" kern="1200" baseline="0" dirty="0" smtClean="0">
                <a:solidFill>
                  <a:schemeClr val="tx1"/>
                </a:solidFill>
                <a:latin typeface="+mn-lt"/>
                <a:ea typeface="+mn-ea"/>
                <a:cs typeface="+mn-cs"/>
              </a:rPr>
              <a:t>Hastalar için ayrıca acil durumlarda başvurabileceği</a:t>
            </a:r>
          </a:p>
          <a:p>
            <a:r>
              <a:rPr lang="tr-TR" sz="1200" b="0" i="0" u="none" strike="noStrike" kern="1200" baseline="0" dirty="0" smtClean="0">
                <a:solidFill>
                  <a:schemeClr val="tx1"/>
                </a:solidFill>
                <a:latin typeface="+mn-lt"/>
                <a:ea typeface="+mn-ea"/>
                <a:cs typeface="+mn-cs"/>
              </a:rPr>
              <a:t>bırakma hatları kurulmalıdır. Bilindiği üzere Sağlık</a:t>
            </a:r>
          </a:p>
          <a:p>
            <a:r>
              <a:rPr lang="tr-TR" sz="1200" b="0" i="0" u="none" strike="noStrike" kern="1200" baseline="0" dirty="0" err="1" smtClean="0">
                <a:solidFill>
                  <a:schemeClr val="tx1"/>
                </a:solidFill>
                <a:latin typeface="+mn-lt"/>
                <a:ea typeface="+mn-ea"/>
                <a:cs typeface="+mn-cs"/>
              </a:rPr>
              <a:t>Bakanlı’ğının</a:t>
            </a:r>
            <a:r>
              <a:rPr lang="tr-TR" sz="1200" b="0" i="0" u="none" strike="noStrike" kern="1200" baseline="0" dirty="0" smtClean="0">
                <a:solidFill>
                  <a:schemeClr val="tx1"/>
                </a:solidFill>
                <a:latin typeface="+mn-lt"/>
                <a:ea typeface="+mn-ea"/>
                <a:cs typeface="+mn-cs"/>
              </a:rPr>
              <a:t> 171 sigara bırakma hattı bu amaçla</a:t>
            </a:r>
          </a:p>
          <a:p>
            <a:r>
              <a:rPr lang="tr-TR" sz="1200" b="0" i="0" u="none" strike="noStrike" kern="1200" baseline="0" dirty="0" smtClean="0">
                <a:solidFill>
                  <a:schemeClr val="tx1"/>
                </a:solidFill>
                <a:latin typeface="+mn-lt"/>
                <a:ea typeface="+mn-ea"/>
                <a:cs typeface="+mn-cs"/>
              </a:rPr>
              <a:t>kurulmuştur.</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62</a:t>
            </a:fld>
            <a:endParaRPr lang="tr-TR"/>
          </a:p>
        </p:txBody>
      </p:sp>
    </p:spTree>
    <p:extLst>
      <p:ext uri="{BB962C8B-B14F-4D97-AF65-F5344CB8AC3E}">
        <p14:creationId xmlns:p14="http://schemas.microsoft.com/office/powerpoint/2010/main" val="3656437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64</a:t>
            </a:fld>
            <a:endParaRPr lang="tr-TR"/>
          </a:p>
        </p:txBody>
      </p:sp>
    </p:spTree>
    <p:extLst>
      <p:ext uri="{BB962C8B-B14F-4D97-AF65-F5344CB8AC3E}">
        <p14:creationId xmlns:p14="http://schemas.microsoft.com/office/powerpoint/2010/main" val="4160910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66</a:t>
            </a:fld>
            <a:endParaRPr lang="tr-TR"/>
          </a:p>
        </p:txBody>
      </p:sp>
    </p:spTree>
    <p:extLst>
      <p:ext uri="{BB962C8B-B14F-4D97-AF65-F5344CB8AC3E}">
        <p14:creationId xmlns:p14="http://schemas.microsoft.com/office/powerpoint/2010/main" val="3701708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68</a:t>
            </a:fld>
            <a:endParaRPr lang="tr-TR"/>
          </a:p>
        </p:txBody>
      </p:sp>
    </p:spTree>
    <p:extLst>
      <p:ext uri="{BB962C8B-B14F-4D97-AF65-F5344CB8AC3E}">
        <p14:creationId xmlns:p14="http://schemas.microsoft.com/office/powerpoint/2010/main" val="269501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EN SIK KULLANILAN</a:t>
            </a:r>
            <a:r>
              <a:rPr lang="tr-TR" baseline="0" dirty="0" smtClean="0"/>
              <a:t> TÜTÜN ÜRÜNÜ SİGARA</a:t>
            </a:r>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8</a:t>
            </a:fld>
            <a:endParaRPr lang="tr-TR"/>
          </a:p>
        </p:txBody>
      </p:sp>
    </p:spTree>
    <p:extLst>
      <p:ext uri="{BB962C8B-B14F-4D97-AF65-F5344CB8AC3E}">
        <p14:creationId xmlns:p14="http://schemas.microsoft.com/office/powerpoint/2010/main" val="241712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Diğer sağlık sorunları: Bunlar arasında derinin erken dönemde yaşlanması, deri enfeksiyonları, vücudun uç kısımlarında, özellikle ayak parmaklarında dolaşım bozukluğuna bağlı sorunlar sayılabilir. Ayrıca yaşlıların soğuk havada daha çok üşümesi, barsak kan dolaşımındaki yetersizlik nedeniyle beslenme ve emilim bozuklukları gibi durumların da sigara içenlerde daha fazla olması,</a:t>
            </a:r>
          </a:p>
          <a:p>
            <a:r>
              <a:rPr lang="tr-TR" sz="1200" b="0" i="0" u="none" strike="noStrike" kern="1200" baseline="0" dirty="0" smtClean="0">
                <a:solidFill>
                  <a:schemeClr val="tx1"/>
                </a:solidFill>
                <a:latin typeface="+mn-lt"/>
                <a:ea typeface="+mn-ea"/>
                <a:cs typeface="+mn-cs"/>
              </a:rPr>
              <a:t>dolaşım sistemindeki bozukluğun sonuçlarıdır. Sigara içenlerde derinin beslenmesi de azalacağı için deride erken yaşlanma meydana gelir. Öte yandan sigara içimi, bazı hastalıkların oluşunda etkili olmasa bile, hastalık ile birlikte sigara içildiği zaman olumsuz etkiler daha fazla görülmektedir. </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9</a:t>
            </a:fld>
            <a:endParaRPr lang="tr-TR"/>
          </a:p>
        </p:txBody>
      </p:sp>
    </p:spTree>
    <p:extLst>
      <p:ext uri="{BB962C8B-B14F-4D97-AF65-F5344CB8AC3E}">
        <p14:creationId xmlns:p14="http://schemas.microsoft.com/office/powerpoint/2010/main" val="40350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En çok kullanılan tütün ürünü olan sigaradaki bazı maddeler ve etkileri</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Sigara dumanında yer alan toksinler vücutta kan dolaşımının olduğu her noktaya ulaşmakta</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solidFill>
                  <a:srgbClr val="FF0000"/>
                </a:solidFill>
              </a:rPr>
              <a:t>Sadece Akciğerlerimiz değil, tüm organlarımız risk altında</a:t>
            </a:r>
          </a:p>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12</a:t>
            </a:fld>
            <a:endParaRPr lang="tr-TR"/>
          </a:p>
        </p:txBody>
      </p:sp>
    </p:spTree>
    <p:extLst>
      <p:ext uri="{BB962C8B-B14F-4D97-AF65-F5344CB8AC3E}">
        <p14:creationId xmlns:p14="http://schemas.microsoft.com/office/powerpoint/2010/main" val="254029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Madde bağımlılığı Santral Sinir Sistemi’ni (SSS) etkileyen ilaç niteliğine sahip bir maddenin keyif verici etkilerini duyumsamak veya yokluğundan kaynaklanabilecek huzursuzluktan sakınmak için, maddeyi devamlı ya da periyodik olarak alma arzusu ile kendisini gösteren psişik ve somatik bir sendromdur. </a:t>
            </a:r>
          </a:p>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13</a:t>
            </a:fld>
            <a:endParaRPr lang="tr-TR"/>
          </a:p>
        </p:txBody>
      </p:sp>
    </p:spTree>
    <p:extLst>
      <p:ext uri="{BB962C8B-B14F-4D97-AF65-F5344CB8AC3E}">
        <p14:creationId xmlns:p14="http://schemas.microsoft.com/office/powerpoint/2010/main" val="243850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Madde bağımlılığı Santral Sinir Sistemi’ni (SSS) etkileyen ilaç niteliğine sahip bir maddenin keyif verici etkilerini duyumsamak veya yokluğundan kaynaklanabilecek huzursuzluktan sakınmak için, maddeyi devamlı ya da periyodik olarak alma arzusu ile kendisini gösteren psişik ve somatik bir sendromdur. </a:t>
            </a:r>
          </a:p>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14</a:t>
            </a:fld>
            <a:endParaRPr lang="tr-TR"/>
          </a:p>
        </p:txBody>
      </p:sp>
    </p:spTree>
    <p:extLst>
      <p:ext uri="{BB962C8B-B14F-4D97-AF65-F5344CB8AC3E}">
        <p14:creationId xmlns:p14="http://schemas.microsoft.com/office/powerpoint/2010/main" val="61046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16</a:t>
            </a:fld>
            <a:endParaRPr lang="tr-TR"/>
          </a:p>
        </p:txBody>
      </p:sp>
    </p:spTree>
    <p:extLst>
      <p:ext uri="{BB962C8B-B14F-4D97-AF65-F5344CB8AC3E}">
        <p14:creationId xmlns:p14="http://schemas.microsoft.com/office/powerpoint/2010/main" val="9391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N.Accumbens</a:t>
            </a:r>
            <a:r>
              <a:rPr lang="tr-TR" dirty="0" smtClean="0"/>
              <a:t>(</a:t>
            </a:r>
            <a:r>
              <a:rPr lang="tr-TR" dirty="0" err="1" smtClean="0"/>
              <a:t>Dopamin</a:t>
            </a:r>
            <a:r>
              <a:rPr lang="tr-TR" dirty="0" smtClean="0"/>
              <a:t>) • </a:t>
            </a:r>
            <a:r>
              <a:rPr lang="tr-TR" dirty="0" err="1" smtClean="0"/>
              <a:t>Kişininkendiniiyihissetmesinisağlayanhormon</a:t>
            </a:r>
            <a:r>
              <a:rPr lang="tr-TR" dirty="0" smtClean="0"/>
              <a:t>  ‘Ödüllendirme’ yolu, </a:t>
            </a:r>
            <a:r>
              <a:rPr lang="tr-TR" dirty="0" err="1" smtClean="0"/>
              <a:t>psikostimulan</a:t>
            </a:r>
            <a:r>
              <a:rPr lang="tr-TR" dirty="0" smtClean="0"/>
              <a:t> ve pozitif pekiştirici etki</a:t>
            </a:r>
          </a:p>
          <a:p>
            <a:r>
              <a:rPr lang="tr-TR" dirty="0" smtClean="0"/>
              <a:t>• </a:t>
            </a:r>
            <a:r>
              <a:rPr lang="tr-TR" dirty="0" err="1" smtClean="0"/>
              <a:t>Locuscoeruleus</a:t>
            </a:r>
            <a:r>
              <a:rPr lang="tr-TR" dirty="0" smtClean="0"/>
              <a:t>(</a:t>
            </a:r>
            <a:r>
              <a:rPr lang="tr-TR" dirty="0" err="1" smtClean="0"/>
              <a:t>Noradrenalin</a:t>
            </a:r>
            <a:r>
              <a:rPr lang="tr-TR" dirty="0" smtClean="0"/>
              <a:t>) • </a:t>
            </a:r>
            <a:r>
              <a:rPr lang="tr-TR" dirty="0" err="1" smtClean="0"/>
              <a:t>Yoksunluksemptomlarındansorumluhormon</a:t>
            </a:r>
            <a:r>
              <a:rPr lang="tr-TR" dirty="0" smtClean="0"/>
              <a:t>  ‘Yoksunluk semptomları’ yolu, yüksek </a:t>
            </a:r>
            <a:r>
              <a:rPr lang="tr-TR" dirty="0" err="1" smtClean="0"/>
              <a:t>kortikal</a:t>
            </a:r>
            <a:r>
              <a:rPr lang="tr-TR" dirty="0" smtClean="0"/>
              <a:t> aktivasyon (</a:t>
            </a:r>
            <a:r>
              <a:rPr lang="tr-TR" dirty="0" err="1" smtClean="0"/>
              <a:t>LocusCoeruleus</a:t>
            </a:r>
            <a:r>
              <a:rPr lang="tr-TR" dirty="0" smtClean="0"/>
              <a:t>)</a:t>
            </a:r>
            <a:endParaRPr lang="tr-TR" dirty="0"/>
          </a:p>
        </p:txBody>
      </p:sp>
      <p:sp>
        <p:nvSpPr>
          <p:cNvPr id="4" name="Slayt Numarası Yer Tutucusu 3"/>
          <p:cNvSpPr>
            <a:spLocks noGrp="1"/>
          </p:cNvSpPr>
          <p:nvPr>
            <p:ph type="sldNum" sz="quarter" idx="10"/>
          </p:nvPr>
        </p:nvSpPr>
        <p:spPr/>
        <p:txBody>
          <a:bodyPr/>
          <a:lstStyle/>
          <a:p>
            <a:fld id="{D439D263-F820-4868-B7DD-BA22CA186FA8}" type="slidenum">
              <a:rPr lang="tr-TR" smtClean="0"/>
              <a:t>17</a:t>
            </a:fld>
            <a:endParaRPr lang="tr-TR"/>
          </a:p>
        </p:txBody>
      </p:sp>
    </p:spTree>
    <p:extLst>
      <p:ext uri="{BB962C8B-B14F-4D97-AF65-F5344CB8AC3E}">
        <p14:creationId xmlns:p14="http://schemas.microsoft.com/office/powerpoint/2010/main" val="703399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6183BEAD-2129-4CCC-92CA-F9B97B1140E0}" type="datetimeFigureOut">
              <a:rPr lang="tr-TR" smtClean="0"/>
              <a:t>22.10.2024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920205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183BEAD-2129-4CCC-92CA-F9B97B1140E0}" type="datetimeFigureOut">
              <a:rPr lang="tr-TR" smtClean="0"/>
              <a:t>22.10.2024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266999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183BEAD-2129-4CCC-92CA-F9B97B1140E0}" type="datetimeFigureOut">
              <a:rPr lang="tr-TR" smtClean="0"/>
              <a:t>22.10.2024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153788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183BEAD-2129-4CCC-92CA-F9B97B1140E0}" type="datetimeFigureOut">
              <a:rPr lang="tr-TR" smtClean="0"/>
              <a:t>22.10.2024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1337124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6183BEAD-2129-4CCC-92CA-F9B97B1140E0}" type="datetimeFigureOut">
              <a:rPr lang="tr-TR" smtClean="0"/>
              <a:t>22.10.2024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41291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183BEAD-2129-4CCC-92CA-F9B97B1140E0}" type="datetimeFigureOut">
              <a:rPr lang="tr-TR" smtClean="0"/>
              <a:t>22.10.2024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193725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183BEAD-2129-4CCC-92CA-F9B97B1140E0}" type="datetimeFigureOut">
              <a:rPr lang="tr-TR" smtClean="0"/>
              <a:t>22.10.2024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4023471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183BEAD-2129-4CCC-92CA-F9B97B1140E0}" type="datetimeFigureOut">
              <a:rPr lang="tr-TR" smtClean="0"/>
              <a:t>22.10.2024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3167588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183BEAD-2129-4CCC-92CA-F9B97B1140E0}" type="datetimeFigureOut">
              <a:rPr lang="tr-TR" smtClean="0"/>
              <a:t>22.10.2024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323976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183BEAD-2129-4CCC-92CA-F9B97B1140E0}" type="datetimeFigureOut">
              <a:rPr lang="tr-TR" smtClean="0"/>
              <a:t>22.10.2024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1514683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183BEAD-2129-4CCC-92CA-F9B97B1140E0}" type="datetimeFigureOut">
              <a:rPr lang="tr-TR" smtClean="0"/>
              <a:t>22.10.2024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8081CF5-261F-41EB-AE78-85624A5AA564}" type="slidenum">
              <a:rPr lang="tr-TR" smtClean="0"/>
              <a:t>‹#›</a:t>
            </a:fld>
            <a:endParaRPr lang="tr-TR"/>
          </a:p>
        </p:txBody>
      </p:sp>
    </p:spTree>
    <p:extLst>
      <p:ext uri="{BB962C8B-B14F-4D97-AF65-F5344CB8AC3E}">
        <p14:creationId xmlns:p14="http://schemas.microsoft.com/office/powerpoint/2010/main" val="195983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3BEAD-2129-4CCC-92CA-F9B97B1140E0}" type="datetimeFigureOut">
              <a:rPr lang="tr-TR" smtClean="0"/>
              <a:t>22.10.2024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81CF5-261F-41EB-AE78-85624A5AA564}" type="slidenum">
              <a:rPr lang="tr-TR" smtClean="0"/>
              <a:t>‹#›</a:t>
            </a:fld>
            <a:endParaRPr lang="tr-TR"/>
          </a:p>
        </p:txBody>
      </p:sp>
    </p:spTree>
    <p:extLst>
      <p:ext uri="{BB962C8B-B14F-4D97-AF65-F5344CB8AC3E}">
        <p14:creationId xmlns:p14="http://schemas.microsoft.com/office/powerpoint/2010/main" val="3496743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fda.gov/drugs/drug-safety-and-availability/laboratory-analysis-varenicline-product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havanikoru.saglik.gov.tr/" TargetMode="External"/><Relationship Id="rId5" Type="http://schemas.openxmlformats.org/officeDocument/2006/relationships/hyperlink" Target="https://hsgm.saglik.gov.tr/tr/bagimliliklamucadele-anasayfa" TargetMode="External"/><Relationship Id="rId4" Type="http://schemas.openxmlformats.org/officeDocument/2006/relationships/hyperlink" Target="https://www.uptodate.com/contents/benefits-and-consequences-of-smoking-cessation?search=sigara%20kanser&amp;source=search_result&amp;selectedTitle=2~150&amp;usage_type=default&amp;display_rank=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ata.tuik.gov.tr/Bulten/Index?p=Turkiye-Saglik-Arastirmasi-2022-49747#:~:text=28%2C3%20oldu-,Her%20g%C3%BCn%20t%C3%BCt%C3%BCn%20mamul%C3%BC%20kullanan%2015%20ya%C5%9F%20ve%20%C3%BCst%C3%BC%20bireylerin,15%2C5%20oldu%C4%9Fu%20tespit%20edildi."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12192000" cy="4810753"/>
          </a:xfrm>
          <a:prstGeom prst="rect">
            <a:avLst/>
          </a:prstGeom>
        </p:spPr>
      </p:pic>
      <p:sp>
        <p:nvSpPr>
          <p:cNvPr id="3" name="Alt Başlık 2"/>
          <p:cNvSpPr>
            <a:spLocks noGrp="1"/>
          </p:cNvSpPr>
          <p:nvPr>
            <p:ph type="subTitle" idx="1"/>
          </p:nvPr>
        </p:nvSpPr>
        <p:spPr>
          <a:xfrm>
            <a:off x="1524000" y="5473171"/>
            <a:ext cx="9144000" cy="1308629"/>
          </a:xfrm>
        </p:spPr>
        <p:txBody>
          <a:bodyPr>
            <a:normAutofit/>
          </a:bodyPr>
          <a:lstStyle/>
          <a:p>
            <a:r>
              <a:rPr lang="tr-TR" sz="2000" dirty="0" smtClean="0"/>
              <a:t>Arş. Gör. Dr. Sezin Arslantürk </a:t>
            </a:r>
            <a:r>
              <a:rPr lang="tr-TR" sz="2000" dirty="0" err="1" smtClean="0"/>
              <a:t>Çontar</a:t>
            </a:r>
            <a:endParaRPr lang="tr-TR" sz="2000" dirty="0" smtClean="0"/>
          </a:p>
          <a:p>
            <a:r>
              <a:rPr lang="tr-TR" sz="2000" dirty="0" smtClean="0"/>
              <a:t>KTÜ Aile Hekimliği ABD</a:t>
            </a:r>
          </a:p>
          <a:p>
            <a:r>
              <a:rPr lang="tr-TR" sz="2000" dirty="0" smtClean="0"/>
              <a:t>22/10/2024</a:t>
            </a:r>
          </a:p>
          <a:p>
            <a:endParaRPr lang="tr-TR" sz="2000" dirty="0"/>
          </a:p>
        </p:txBody>
      </p:sp>
      <p:sp>
        <p:nvSpPr>
          <p:cNvPr id="2" name="Unvan 1"/>
          <p:cNvSpPr>
            <a:spLocks noGrp="1"/>
          </p:cNvSpPr>
          <p:nvPr>
            <p:ph type="ctrTitle"/>
          </p:nvPr>
        </p:nvSpPr>
        <p:spPr>
          <a:xfrm>
            <a:off x="1524000" y="4690533"/>
            <a:ext cx="9144000" cy="782638"/>
          </a:xfrm>
        </p:spPr>
        <p:txBody>
          <a:bodyPr>
            <a:normAutofit fontScale="90000"/>
          </a:bodyPr>
          <a:lstStyle/>
          <a:p>
            <a:r>
              <a:rPr lang="tr-TR" sz="5400" dirty="0" smtClean="0"/>
              <a:t>Sigara Bırakma </a:t>
            </a:r>
            <a:endParaRPr lang="tr-TR" sz="5400" dirty="0"/>
          </a:p>
        </p:txBody>
      </p:sp>
    </p:spTree>
    <p:extLst>
      <p:ext uri="{BB962C8B-B14F-4D97-AF65-F5344CB8AC3E}">
        <p14:creationId xmlns:p14="http://schemas.microsoft.com/office/powerpoint/2010/main" val="2248258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2"/>
          <a:stretch>
            <a:fillRect/>
          </a:stretch>
        </p:blipFill>
        <p:spPr>
          <a:xfrm>
            <a:off x="1208292" y="547688"/>
            <a:ext cx="8162925" cy="5629275"/>
          </a:xfrm>
          <a:prstGeom prst="rect">
            <a:avLst/>
          </a:prstGeom>
        </p:spPr>
      </p:pic>
      <p:sp>
        <p:nvSpPr>
          <p:cNvPr id="5" name="Dikdörtgen 4"/>
          <p:cNvSpPr/>
          <p:nvPr/>
        </p:nvSpPr>
        <p:spPr>
          <a:xfrm>
            <a:off x="9265424" y="4463534"/>
            <a:ext cx="2759428" cy="923330"/>
          </a:xfrm>
          <a:prstGeom prst="rect">
            <a:avLst/>
          </a:prstGeom>
        </p:spPr>
        <p:txBody>
          <a:bodyPr wrap="square">
            <a:spAutoFit/>
          </a:bodyPr>
          <a:lstStyle/>
          <a:p>
            <a:r>
              <a:rPr lang="tr-TR" dirty="0">
                <a:solidFill>
                  <a:srgbClr val="FF0000"/>
                </a:solidFill>
              </a:rPr>
              <a:t>Sigara dumanına </a:t>
            </a:r>
            <a:r>
              <a:rPr lang="tr-TR" dirty="0" err="1">
                <a:solidFill>
                  <a:srgbClr val="FF0000"/>
                </a:solidFill>
              </a:rPr>
              <a:t>maruziyet</a:t>
            </a:r>
            <a:r>
              <a:rPr lang="tr-TR" dirty="0">
                <a:solidFill>
                  <a:srgbClr val="FF0000"/>
                </a:solidFill>
              </a:rPr>
              <a:t> durumunda %28 artmış DM riski </a:t>
            </a:r>
          </a:p>
        </p:txBody>
      </p:sp>
    </p:spTree>
    <p:extLst>
      <p:ext uri="{BB962C8B-B14F-4D97-AF65-F5344CB8AC3E}">
        <p14:creationId xmlns:p14="http://schemas.microsoft.com/office/powerpoint/2010/main" val="1384890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1830438"/>
            <a:ext cx="10515600" cy="4351338"/>
          </a:xfrm>
        </p:spPr>
        <p:txBody>
          <a:bodyPr/>
          <a:lstStyle/>
          <a:p>
            <a:endParaRPr lang="tr-TR" dirty="0"/>
          </a:p>
        </p:txBody>
      </p:sp>
      <p:pic>
        <p:nvPicPr>
          <p:cNvPr id="4" name="Resim 3"/>
          <p:cNvPicPr>
            <a:picLocks noChangeAspect="1"/>
          </p:cNvPicPr>
          <p:nvPr/>
        </p:nvPicPr>
        <p:blipFill>
          <a:blip r:embed="rId2"/>
          <a:stretch>
            <a:fillRect/>
          </a:stretch>
        </p:blipFill>
        <p:spPr>
          <a:xfrm>
            <a:off x="838200" y="898120"/>
            <a:ext cx="8134350" cy="5372100"/>
          </a:xfrm>
          <a:prstGeom prst="rect">
            <a:avLst/>
          </a:prstGeom>
        </p:spPr>
      </p:pic>
      <p:sp>
        <p:nvSpPr>
          <p:cNvPr id="5" name="Dikdörtgen 4"/>
          <p:cNvSpPr/>
          <p:nvPr/>
        </p:nvSpPr>
        <p:spPr>
          <a:xfrm>
            <a:off x="8954120" y="4276722"/>
            <a:ext cx="3011738" cy="830997"/>
          </a:xfrm>
          <a:prstGeom prst="rect">
            <a:avLst/>
          </a:prstGeom>
        </p:spPr>
        <p:txBody>
          <a:bodyPr wrap="square">
            <a:spAutoFit/>
          </a:bodyPr>
          <a:lstStyle/>
          <a:p>
            <a:r>
              <a:rPr lang="tr-TR" sz="1600" dirty="0">
                <a:solidFill>
                  <a:srgbClr val="FF0000"/>
                </a:solidFill>
              </a:rPr>
              <a:t>Sigara </a:t>
            </a:r>
            <a:r>
              <a:rPr lang="tr-TR" sz="1600" dirty="0" smtClean="0">
                <a:solidFill>
                  <a:srgbClr val="FF0000"/>
                </a:solidFill>
              </a:rPr>
              <a:t>içilmesi akciğer kanserlerinin </a:t>
            </a:r>
            <a:r>
              <a:rPr lang="tr-TR" sz="1600" dirty="0">
                <a:solidFill>
                  <a:srgbClr val="FF0000"/>
                </a:solidFill>
              </a:rPr>
              <a:t>yaklaşık % 90’ından sorumludur </a:t>
            </a:r>
          </a:p>
        </p:txBody>
      </p:sp>
      <p:sp>
        <p:nvSpPr>
          <p:cNvPr id="6" name="Dikdörtgen 5"/>
          <p:cNvSpPr/>
          <p:nvPr/>
        </p:nvSpPr>
        <p:spPr>
          <a:xfrm>
            <a:off x="8954120" y="910997"/>
            <a:ext cx="3392129" cy="830997"/>
          </a:xfrm>
          <a:prstGeom prst="rect">
            <a:avLst/>
          </a:prstGeom>
        </p:spPr>
        <p:txBody>
          <a:bodyPr wrap="square">
            <a:spAutoFit/>
          </a:bodyPr>
          <a:lstStyle/>
          <a:p>
            <a:r>
              <a:rPr lang="tr-TR" sz="1600" dirty="0">
                <a:solidFill>
                  <a:srgbClr val="FF0000"/>
                </a:solidFill>
              </a:rPr>
              <a:t>En önde gelen nedeni sigara, gelişme riski içilen sigara adedi ile doğru orantılı</a:t>
            </a:r>
          </a:p>
        </p:txBody>
      </p:sp>
      <p:sp>
        <p:nvSpPr>
          <p:cNvPr id="7" name="Dikdörtgen 6"/>
          <p:cNvSpPr/>
          <p:nvPr/>
        </p:nvSpPr>
        <p:spPr>
          <a:xfrm>
            <a:off x="8988837" y="3084678"/>
            <a:ext cx="2942303" cy="830997"/>
          </a:xfrm>
          <a:prstGeom prst="rect">
            <a:avLst/>
          </a:prstGeom>
        </p:spPr>
        <p:txBody>
          <a:bodyPr wrap="square">
            <a:spAutoFit/>
          </a:bodyPr>
          <a:lstStyle/>
          <a:p>
            <a:r>
              <a:rPr lang="tr-TR" sz="1600" dirty="0">
                <a:solidFill>
                  <a:srgbClr val="FF0000"/>
                </a:solidFill>
              </a:rPr>
              <a:t>ölümlerin %30 kadarı sigara ilişkili, MI riski içilen sigara adedi ile doğru orantılı</a:t>
            </a:r>
          </a:p>
        </p:txBody>
      </p:sp>
    </p:spTree>
    <p:extLst>
      <p:ext uri="{BB962C8B-B14F-4D97-AF65-F5344CB8AC3E}">
        <p14:creationId xmlns:p14="http://schemas.microsoft.com/office/powerpoint/2010/main" val="2070070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En çok kullanılan tütün ürünü olan sigaradaki bazı maddeler ve etkileri</a:t>
            </a:r>
            <a:br>
              <a:rPr lang="tr-TR" dirty="0"/>
            </a:br>
            <a:endParaRPr lang="tr-TR" dirty="0"/>
          </a:p>
        </p:txBody>
      </p:sp>
      <p:sp>
        <p:nvSpPr>
          <p:cNvPr id="3" name="İçerik Yer Tutucusu 2"/>
          <p:cNvSpPr>
            <a:spLocks noGrp="1"/>
          </p:cNvSpPr>
          <p:nvPr>
            <p:ph idx="1"/>
          </p:nvPr>
        </p:nvSpPr>
        <p:spPr/>
        <p:txBody>
          <a:bodyPr/>
          <a:lstStyle/>
          <a:p>
            <a:endParaRPr lang="tr-TR" dirty="0"/>
          </a:p>
        </p:txBody>
      </p:sp>
      <p:pic>
        <p:nvPicPr>
          <p:cNvPr id="4" name="İçerik Yer Tutucusu 3"/>
          <p:cNvPicPr>
            <a:picLocks noChangeAspect="1"/>
          </p:cNvPicPr>
          <p:nvPr/>
        </p:nvPicPr>
        <p:blipFill rotWithShape="1">
          <a:blip r:embed="rId3"/>
          <a:srcRect l="23026" t="24644" r="42579" b="17945"/>
          <a:stretch/>
        </p:blipFill>
        <p:spPr>
          <a:xfrm>
            <a:off x="544846" y="1363484"/>
            <a:ext cx="5618894" cy="5275617"/>
          </a:xfrm>
          <a:prstGeom prst="rect">
            <a:avLst/>
          </a:prstGeom>
        </p:spPr>
      </p:pic>
      <p:sp>
        <p:nvSpPr>
          <p:cNvPr id="6" name="Gülen Yüz 5"/>
          <p:cNvSpPr/>
          <p:nvPr/>
        </p:nvSpPr>
        <p:spPr>
          <a:xfrm>
            <a:off x="760070" y="2556387"/>
            <a:ext cx="606614" cy="538858"/>
          </a:xfrm>
          <a:prstGeom prst="smileyFace">
            <a:avLst>
              <a:gd name="adj" fmla="val -4653"/>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descr="Sigaranın Sağlığa Zararları - Edebali Ortaokul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63484"/>
            <a:ext cx="5715000" cy="424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407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a:t>
            </a:r>
          </a:p>
        </p:txBody>
      </p:sp>
      <p:sp>
        <p:nvSpPr>
          <p:cNvPr id="3" name="İçerik Yer Tutucusu 2"/>
          <p:cNvSpPr>
            <a:spLocks noGrp="1"/>
          </p:cNvSpPr>
          <p:nvPr>
            <p:ph idx="1"/>
          </p:nvPr>
        </p:nvSpPr>
        <p:spPr/>
        <p:txBody>
          <a:bodyPr/>
          <a:lstStyle/>
          <a:p>
            <a:pPr marL="0" indent="0">
              <a:buNone/>
            </a:pPr>
            <a:r>
              <a:rPr lang="tr-TR" dirty="0"/>
              <a:t>Bağımlılık yapıcı, </a:t>
            </a:r>
            <a:r>
              <a:rPr lang="tr-TR" dirty="0" err="1"/>
              <a:t>psikoaktif</a:t>
            </a:r>
            <a:r>
              <a:rPr lang="tr-TR" dirty="0"/>
              <a:t> bir madde </a:t>
            </a:r>
            <a:endParaRPr lang="tr-TR" dirty="0" smtClean="0"/>
          </a:p>
          <a:p>
            <a:pPr marL="0" indent="0">
              <a:buNone/>
            </a:pPr>
            <a:r>
              <a:rPr lang="tr-TR" dirty="0" smtClean="0"/>
              <a:t>• </a:t>
            </a:r>
            <a:r>
              <a:rPr lang="tr-TR" dirty="0"/>
              <a:t>Duygu durumunu </a:t>
            </a:r>
            <a:r>
              <a:rPr lang="tr-TR" dirty="0" smtClean="0"/>
              <a:t>, </a:t>
            </a:r>
            <a:r>
              <a:rPr lang="tr-TR" dirty="0"/>
              <a:t>zihinsel süreçleri </a:t>
            </a:r>
            <a:r>
              <a:rPr lang="tr-TR" dirty="0" smtClean="0"/>
              <a:t>, </a:t>
            </a:r>
            <a:r>
              <a:rPr lang="tr-TR" dirty="0"/>
              <a:t>bedensel  işlevleri </a:t>
            </a:r>
            <a:endParaRPr lang="tr-TR" dirty="0" smtClean="0"/>
          </a:p>
          <a:p>
            <a:pPr marL="0" indent="0">
              <a:buNone/>
            </a:pPr>
            <a:r>
              <a:rPr lang="tr-TR" dirty="0" smtClean="0"/>
              <a:t> </a:t>
            </a:r>
            <a:r>
              <a:rPr lang="tr-TR" dirty="0"/>
              <a:t>beyindeki nöronlarda bulunan </a:t>
            </a:r>
            <a:r>
              <a:rPr lang="tr-TR" dirty="0" err="1"/>
              <a:t>nikotinik</a:t>
            </a:r>
            <a:r>
              <a:rPr lang="tr-TR" dirty="0"/>
              <a:t> </a:t>
            </a:r>
            <a:r>
              <a:rPr lang="tr-TR" dirty="0" err="1"/>
              <a:t>asetil</a:t>
            </a:r>
            <a:r>
              <a:rPr lang="tr-TR" dirty="0"/>
              <a:t> kolin reseptörleri (</a:t>
            </a:r>
            <a:r>
              <a:rPr lang="tr-TR" dirty="0" err="1"/>
              <a:t>nAChR</a:t>
            </a:r>
            <a:r>
              <a:rPr lang="tr-TR" dirty="0"/>
              <a:t>) aracılığıyla etkileyen bir madde </a:t>
            </a:r>
            <a:endParaRPr lang="tr-TR" dirty="0" smtClean="0"/>
          </a:p>
          <a:p>
            <a:pPr marL="0" indent="0">
              <a:buNone/>
            </a:pPr>
            <a:r>
              <a:rPr lang="tr-TR" dirty="0" smtClean="0"/>
              <a:t>• </a:t>
            </a:r>
            <a:r>
              <a:rPr lang="tr-TR" dirty="0"/>
              <a:t>Bir sigaradaki nikotin miktarı 9-20 mg </a:t>
            </a:r>
            <a:endParaRPr lang="tr-TR" dirty="0" smtClean="0"/>
          </a:p>
          <a:p>
            <a:pPr marL="0" indent="0">
              <a:buNone/>
            </a:pPr>
            <a:r>
              <a:rPr lang="tr-TR" dirty="0" smtClean="0"/>
              <a:t>• </a:t>
            </a:r>
            <a:r>
              <a:rPr lang="tr-TR" dirty="0"/>
              <a:t>Sigara içici %10’nu (1-2 mg) </a:t>
            </a:r>
            <a:r>
              <a:rPr lang="tr-TR" dirty="0" err="1"/>
              <a:t>absorbe</a:t>
            </a:r>
            <a:r>
              <a:rPr lang="tr-TR" dirty="0"/>
              <a:t> </a:t>
            </a:r>
            <a:r>
              <a:rPr lang="tr-TR" dirty="0" smtClean="0"/>
              <a:t>eder</a:t>
            </a:r>
          </a:p>
          <a:p>
            <a:pPr marL="0" indent="0">
              <a:buNone/>
            </a:pPr>
            <a:r>
              <a:rPr lang="tr-TR" dirty="0" smtClean="0"/>
              <a:t>• </a:t>
            </a:r>
            <a:r>
              <a:rPr lang="tr-TR" dirty="0"/>
              <a:t>Ufak moleküllü ve </a:t>
            </a:r>
            <a:r>
              <a:rPr lang="tr-TR" dirty="0" err="1"/>
              <a:t>lipofilik</a:t>
            </a:r>
            <a:r>
              <a:rPr lang="tr-TR" dirty="0"/>
              <a:t>- kolay emilim</a:t>
            </a:r>
          </a:p>
        </p:txBody>
      </p:sp>
    </p:spTree>
    <p:extLst>
      <p:ext uri="{BB962C8B-B14F-4D97-AF65-F5344CB8AC3E}">
        <p14:creationId xmlns:p14="http://schemas.microsoft.com/office/powerpoint/2010/main" val="3657623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Nikotinin </a:t>
            </a:r>
            <a:r>
              <a:rPr lang="tr-TR" dirty="0" err="1"/>
              <a:t>Farmakokinetiği</a:t>
            </a:r>
            <a:endParaRPr lang="tr-TR" dirty="0"/>
          </a:p>
        </p:txBody>
      </p:sp>
      <p:sp>
        <p:nvSpPr>
          <p:cNvPr id="3" name="İçerik Yer Tutucusu 2"/>
          <p:cNvSpPr>
            <a:spLocks noGrp="1"/>
          </p:cNvSpPr>
          <p:nvPr>
            <p:ph idx="1"/>
          </p:nvPr>
        </p:nvSpPr>
        <p:spPr/>
        <p:txBody>
          <a:bodyPr/>
          <a:lstStyle/>
          <a:p>
            <a:r>
              <a:rPr lang="tr-TR" dirty="0"/>
              <a:t>Hücre </a:t>
            </a:r>
            <a:r>
              <a:rPr lang="tr-TR" dirty="0" err="1" smtClean="0"/>
              <a:t>membranından</a:t>
            </a:r>
            <a:r>
              <a:rPr lang="tr-TR" dirty="0" smtClean="0"/>
              <a:t> geçişi </a:t>
            </a:r>
            <a:r>
              <a:rPr lang="tr-TR" dirty="0" err="1" smtClean="0"/>
              <a:t>pH’ya</a:t>
            </a:r>
            <a:r>
              <a:rPr lang="tr-TR" dirty="0" smtClean="0"/>
              <a:t> bağlı</a:t>
            </a:r>
          </a:p>
          <a:p>
            <a:pPr marL="457200" lvl="1" indent="0">
              <a:buNone/>
            </a:pPr>
            <a:r>
              <a:rPr lang="tr-TR" dirty="0" smtClean="0"/>
              <a:t>-</a:t>
            </a:r>
            <a:r>
              <a:rPr lang="tr-TR" dirty="0"/>
              <a:t>Alkali ortamda </a:t>
            </a:r>
            <a:r>
              <a:rPr lang="tr-TR" dirty="0" err="1"/>
              <a:t>non</a:t>
            </a:r>
            <a:r>
              <a:rPr lang="tr-TR" dirty="0"/>
              <a:t>-iyonize, kolay </a:t>
            </a:r>
            <a:r>
              <a:rPr lang="tr-TR" dirty="0" smtClean="0"/>
              <a:t>emilim</a:t>
            </a:r>
          </a:p>
          <a:p>
            <a:pPr marL="457200" lvl="1" indent="0">
              <a:buNone/>
            </a:pPr>
            <a:r>
              <a:rPr lang="tr-TR" dirty="0" smtClean="0"/>
              <a:t>-</a:t>
            </a:r>
            <a:r>
              <a:rPr lang="tr-TR" dirty="0"/>
              <a:t>Asit ortamda iyonize, güç emilim </a:t>
            </a:r>
            <a:endParaRPr lang="tr-TR" dirty="0" smtClean="0"/>
          </a:p>
          <a:p>
            <a:r>
              <a:rPr lang="tr-TR" dirty="0" err="1" smtClean="0"/>
              <a:t>Bronşiyol</a:t>
            </a:r>
            <a:r>
              <a:rPr lang="tr-TR" dirty="0" smtClean="0"/>
              <a:t> ve </a:t>
            </a:r>
            <a:r>
              <a:rPr lang="tr-TR" dirty="0"/>
              <a:t>alveollerde kolay emilim </a:t>
            </a:r>
            <a:endParaRPr lang="tr-TR" dirty="0" smtClean="0"/>
          </a:p>
          <a:p>
            <a:pPr lvl="1"/>
            <a:r>
              <a:rPr lang="tr-TR" dirty="0" smtClean="0"/>
              <a:t>-</a:t>
            </a:r>
            <a:r>
              <a:rPr lang="tr-TR" dirty="0"/>
              <a:t>toplam yüzey </a:t>
            </a:r>
            <a:r>
              <a:rPr lang="tr-TR" dirty="0" smtClean="0"/>
              <a:t>büyüklüğü</a:t>
            </a:r>
          </a:p>
          <a:p>
            <a:pPr lvl="1"/>
            <a:r>
              <a:rPr lang="tr-TR" dirty="0" smtClean="0"/>
              <a:t>-</a:t>
            </a:r>
            <a:r>
              <a:rPr lang="tr-TR" dirty="0"/>
              <a:t>fizyolojik </a:t>
            </a:r>
            <a:r>
              <a:rPr lang="tr-TR" dirty="0" err="1"/>
              <a:t>pH</a:t>
            </a:r>
            <a:endParaRPr lang="tr-TR" dirty="0"/>
          </a:p>
        </p:txBody>
      </p:sp>
      <p:pic>
        <p:nvPicPr>
          <p:cNvPr id="4" name="Resim 3"/>
          <p:cNvPicPr>
            <a:picLocks noChangeAspect="1"/>
          </p:cNvPicPr>
          <p:nvPr/>
        </p:nvPicPr>
        <p:blipFill>
          <a:blip r:embed="rId3"/>
          <a:stretch>
            <a:fillRect/>
          </a:stretch>
        </p:blipFill>
        <p:spPr>
          <a:xfrm>
            <a:off x="6705600" y="2496268"/>
            <a:ext cx="5092906" cy="3513547"/>
          </a:xfrm>
          <a:prstGeom prst="rect">
            <a:avLst/>
          </a:prstGeom>
        </p:spPr>
      </p:pic>
    </p:spTree>
    <p:extLst>
      <p:ext uri="{BB962C8B-B14F-4D97-AF65-F5344CB8AC3E}">
        <p14:creationId xmlns:p14="http://schemas.microsoft.com/office/powerpoint/2010/main" val="2027959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Nikotinin  M</a:t>
            </a:r>
            <a:r>
              <a:rPr lang="tr-TR" dirty="0" smtClean="0"/>
              <a:t>etabolizması</a:t>
            </a:r>
            <a:endParaRPr lang="tr-TR" dirty="0"/>
          </a:p>
        </p:txBody>
      </p:sp>
      <p:sp>
        <p:nvSpPr>
          <p:cNvPr id="3" name="İçerik Yer Tutucusu 2"/>
          <p:cNvSpPr>
            <a:spLocks noGrp="1"/>
          </p:cNvSpPr>
          <p:nvPr>
            <p:ph idx="1"/>
          </p:nvPr>
        </p:nvSpPr>
        <p:spPr/>
        <p:txBody>
          <a:bodyPr/>
          <a:lstStyle/>
          <a:p>
            <a:r>
              <a:rPr lang="tr-TR" dirty="0"/>
              <a:t>Yarı ömrü 2 saat </a:t>
            </a:r>
            <a:endParaRPr lang="tr-TR" dirty="0" smtClean="0"/>
          </a:p>
          <a:p>
            <a:r>
              <a:rPr lang="tr-TR" dirty="0" err="1" smtClean="0"/>
              <a:t>Metaboliti</a:t>
            </a:r>
            <a:r>
              <a:rPr lang="tr-TR" dirty="0" smtClean="0"/>
              <a:t> </a:t>
            </a:r>
            <a:r>
              <a:rPr lang="tr-TR" dirty="0" err="1" smtClean="0"/>
              <a:t>kotinin</a:t>
            </a:r>
            <a:r>
              <a:rPr lang="tr-TR" dirty="0" smtClean="0"/>
              <a:t>-yarılanma </a:t>
            </a:r>
            <a:r>
              <a:rPr lang="tr-TR" dirty="0"/>
              <a:t>ömrü 14-20 saat </a:t>
            </a:r>
            <a:endParaRPr lang="tr-TR" dirty="0" smtClean="0"/>
          </a:p>
          <a:p>
            <a:r>
              <a:rPr lang="tr-TR" dirty="0" smtClean="0"/>
              <a:t>Düzenli </a:t>
            </a:r>
            <a:r>
              <a:rPr lang="tr-TR" dirty="0"/>
              <a:t>içenlerde plazma nikotin düzeyi 20-40 </a:t>
            </a:r>
            <a:r>
              <a:rPr lang="tr-TR" dirty="0" err="1"/>
              <a:t>ng</a:t>
            </a:r>
            <a:r>
              <a:rPr lang="tr-TR" dirty="0"/>
              <a:t>/</a:t>
            </a:r>
            <a:r>
              <a:rPr lang="tr-TR" dirty="0" err="1"/>
              <a:t>mL</a:t>
            </a:r>
            <a:r>
              <a:rPr lang="tr-TR" dirty="0"/>
              <a:t> </a:t>
            </a:r>
            <a:endParaRPr lang="tr-TR" dirty="0" smtClean="0"/>
          </a:p>
          <a:p>
            <a:r>
              <a:rPr lang="tr-TR" dirty="0" smtClean="0"/>
              <a:t>Başlıca </a:t>
            </a:r>
            <a:r>
              <a:rPr lang="tr-TR" dirty="0" err="1" smtClean="0"/>
              <a:t>metabolize</a:t>
            </a:r>
            <a:r>
              <a:rPr lang="tr-TR" dirty="0" smtClean="0"/>
              <a:t> olduğu </a:t>
            </a:r>
            <a:r>
              <a:rPr lang="tr-TR" dirty="0"/>
              <a:t>yer karaciğer, atıldığı organ böbrek </a:t>
            </a:r>
            <a:endParaRPr lang="tr-TR" dirty="0" smtClean="0"/>
          </a:p>
          <a:p>
            <a:r>
              <a:rPr lang="tr-TR" dirty="0" err="1" smtClean="0"/>
              <a:t>Fatal</a:t>
            </a:r>
            <a:r>
              <a:rPr lang="tr-TR" dirty="0" smtClean="0"/>
              <a:t> doz </a:t>
            </a:r>
            <a:r>
              <a:rPr lang="tr-TR" dirty="0"/>
              <a:t>40 </a:t>
            </a:r>
            <a:r>
              <a:rPr lang="tr-TR" dirty="0" smtClean="0"/>
              <a:t>mg</a:t>
            </a:r>
            <a:endParaRPr lang="tr-TR" dirty="0"/>
          </a:p>
        </p:txBody>
      </p:sp>
    </p:spTree>
    <p:extLst>
      <p:ext uri="{BB962C8B-B14F-4D97-AF65-F5344CB8AC3E}">
        <p14:creationId xmlns:p14="http://schemas.microsoft.com/office/powerpoint/2010/main" val="2050768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Reseptörleri Etki Mekanizması: </a:t>
            </a:r>
          </a:p>
        </p:txBody>
      </p:sp>
      <p:sp>
        <p:nvSpPr>
          <p:cNvPr id="3" name="İçerik Yer Tutucusu 2"/>
          <p:cNvSpPr>
            <a:spLocks noGrp="1"/>
          </p:cNvSpPr>
          <p:nvPr>
            <p:ph idx="1"/>
          </p:nvPr>
        </p:nvSpPr>
        <p:spPr/>
        <p:txBody>
          <a:bodyPr/>
          <a:lstStyle/>
          <a:p>
            <a:pPr marL="0" indent="0">
              <a:buNone/>
            </a:pPr>
            <a:r>
              <a:rPr lang="tr-TR" dirty="0" smtClean="0"/>
              <a:t>• </a:t>
            </a:r>
            <a:r>
              <a:rPr lang="tr-TR" dirty="0" err="1"/>
              <a:t>Nikotinik</a:t>
            </a:r>
            <a:r>
              <a:rPr lang="tr-TR" dirty="0"/>
              <a:t> tipteki </a:t>
            </a:r>
            <a:r>
              <a:rPr lang="tr-TR" dirty="0" err="1"/>
              <a:t>asetilkolin</a:t>
            </a:r>
            <a:r>
              <a:rPr lang="tr-TR" dirty="0"/>
              <a:t> reseptörlerini  uyarır </a:t>
            </a:r>
            <a:endParaRPr lang="tr-TR" dirty="0" smtClean="0"/>
          </a:p>
          <a:p>
            <a:pPr marL="0" indent="0">
              <a:buNone/>
            </a:pPr>
            <a:r>
              <a:rPr lang="tr-TR" dirty="0" smtClean="0"/>
              <a:t>• </a:t>
            </a:r>
            <a:r>
              <a:rPr lang="tr-TR" dirty="0" err="1"/>
              <a:t>Nikotinik</a:t>
            </a:r>
            <a:r>
              <a:rPr lang="tr-TR" dirty="0"/>
              <a:t> reseptörler: 5 alt birimden oluşan </a:t>
            </a:r>
            <a:r>
              <a:rPr lang="tr-TR" dirty="0" err="1"/>
              <a:t>pentamerik</a:t>
            </a:r>
            <a:r>
              <a:rPr lang="tr-TR" dirty="0"/>
              <a:t> yapıda katyon kanalları (</a:t>
            </a:r>
            <a:r>
              <a:rPr lang="el-GR" dirty="0"/>
              <a:t>α, β, γ , δ, ε) </a:t>
            </a:r>
            <a:endParaRPr lang="tr-TR" dirty="0" smtClean="0"/>
          </a:p>
          <a:p>
            <a:r>
              <a:rPr lang="tr-TR" dirty="0" err="1" smtClean="0"/>
              <a:t>Nöromüsküler</a:t>
            </a:r>
            <a:r>
              <a:rPr lang="tr-TR" dirty="0" smtClean="0"/>
              <a:t> </a:t>
            </a:r>
            <a:r>
              <a:rPr lang="tr-TR" dirty="0"/>
              <a:t>kavşakta (2</a:t>
            </a:r>
            <a:r>
              <a:rPr lang="el-GR" dirty="0"/>
              <a:t>α, β, γ, ε, δ) </a:t>
            </a:r>
            <a:endParaRPr lang="tr-TR" dirty="0" smtClean="0"/>
          </a:p>
          <a:p>
            <a:r>
              <a:rPr lang="tr-TR" dirty="0" smtClean="0"/>
              <a:t>Santral </a:t>
            </a:r>
            <a:r>
              <a:rPr lang="tr-TR" dirty="0"/>
              <a:t>sinir sisteminde (</a:t>
            </a:r>
            <a:r>
              <a:rPr lang="el-GR" dirty="0"/>
              <a:t>α </a:t>
            </a:r>
            <a:r>
              <a:rPr lang="tr-TR" dirty="0"/>
              <a:t>ve </a:t>
            </a:r>
            <a:r>
              <a:rPr lang="el-GR" dirty="0"/>
              <a:t>β </a:t>
            </a:r>
            <a:r>
              <a:rPr lang="tr-TR" dirty="0"/>
              <a:t>alt grupları)  </a:t>
            </a:r>
            <a:endParaRPr lang="tr-TR" dirty="0" smtClean="0"/>
          </a:p>
          <a:p>
            <a:r>
              <a:rPr lang="tr-TR" dirty="0" smtClean="0"/>
              <a:t>İnsan </a:t>
            </a:r>
            <a:r>
              <a:rPr lang="tr-TR" dirty="0"/>
              <a:t>beyninde baskın olan → </a:t>
            </a:r>
            <a:r>
              <a:rPr lang="el-GR" dirty="0"/>
              <a:t>α₄β₂ (</a:t>
            </a:r>
            <a:r>
              <a:rPr lang="tr-TR" dirty="0"/>
              <a:t>bağımlılık oluşumu)</a:t>
            </a:r>
          </a:p>
        </p:txBody>
      </p:sp>
      <p:pic>
        <p:nvPicPr>
          <p:cNvPr id="4" name="Resim 3"/>
          <p:cNvPicPr>
            <a:picLocks noChangeAspect="1"/>
          </p:cNvPicPr>
          <p:nvPr/>
        </p:nvPicPr>
        <p:blipFill>
          <a:blip r:embed="rId3"/>
          <a:stretch>
            <a:fillRect/>
          </a:stretch>
        </p:blipFill>
        <p:spPr>
          <a:xfrm>
            <a:off x="9263524" y="2733675"/>
            <a:ext cx="2790825" cy="4124325"/>
          </a:xfrm>
          <a:prstGeom prst="rect">
            <a:avLst/>
          </a:prstGeom>
        </p:spPr>
      </p:pic>
    </p:spTree>
    <p:extLst>
      <p:ext uri="{BB962C8B-B14F-4D97-AF65-F5344CB8AC3E}">
        <p14:creationId xmlns:p14="http://schemas.microsoft.com/office/powerpoint/2010/main" val="616505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3"/>
          <a:stretch>
            <a:fillRect/>
          </a:stretch>
        </p:blipFill>
        <p:spPr>
          <a:xfrm>
            <a:off x="0" y="0"/>
            <a:ext cx="5968181" cy="6858000"/>
          </a:xfrm>
          <a:prstGeom prst="rect">
            <a:avLst/>
          </a:prstGeom>
        </p:spPr>
      </p:pic>
      <p:pic>
        <p:nvPicPr>
          <p:cNvPr id="5" name="Resim 4"/>
          <p:cNvPicPr>
            <a:picLocks noChangeAspect="1"/>
          </p:cNvPicPr>
          <p:nvPr/>
        </p:nvPicPr>
        <p:blipFill>
          <a:blip r:embed="rId4"/>
          <a:stretch>
            <a:fillRect/>
          </a:stretch>
        </p:blipFill>
        <p:spPr>
          <a:xfrm>
            <a:off x="5968181" y="0"/>
            <a:ext cx="6302477" cy="6858000"/>
          </a:xfrm>
          <a:prstGeom prst="rect">
            <a:avLst/>
          </a:prstGeom>
        </p:spPr>
      </p:pic>
    </p:spTree>
    <p:extLst>
      <p:ext uri="{BB962C8B-B14F-4D97-AF65-F5344CB8AC3E}">
        <p14:creationId xmlns:p14="http://schemas.microsoft.com/office/powerpoint/2010/main" val="4168938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3"/>
          <a:stretch>
            <a:fillRect/>
          </a:stretch>
        </p:blipFill>
        <p:spPr>
          <a:xfrm>
            <a:off x="1" y="-1"/>
            <a:ext cx="5781368" cy="5476569"/>
          </a:xfrm>
          <a:prstGeom prst="rect">
            <a:avLst/>
          </a:prstGeom>
        </p:spPr>
      </p:pic>
      <p:pic>
        <p:nvPicPr>
          <p:cNvPr id="5" name="Resim 4"/>
          <p:cNvPicPr>
            <a:picLocks noChangeAspect="1"/>
          </p:cNvPicPr>
          <p:nvPr/>
        </p:nvPicPr>
        <p:blipFill>
          <a:blip r:embed="rId4"/>
          <a:stretch>
            <a:fillRect/>
          </a:stretch>
        </p:blipFill>
        <p:spPr>
          <a:xfrm>
            <a:off x="5702864" y="1"/>
            <a:ext cx="6496368" cy="5476567"/>
          </a:xfrm>
          <a:prstGeom prst="rect">
            <a:avLst/>
          </a:prstGeom>
        </p:spPr>
      </p:pic>
    </p:spTree>
    <p:extLst>
      <p:ext uri="{BB962C8B-B14F-4D97-AF65-F5344CB8AC3E}">
        <p14:creationId xmlns:p14="http://schemas.microsoft.com/office/powerpoint/2010/main" val="1137627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Tolerans : Tekrarlanan dozlarda, ilk dozdan daha az </a:t>
            </a:r>
            <a:r>
              <a:rPr lang="tr-TR" dirty="0" smtClean="0"/>
              <a:t>etki</a:t>
            </a:r>
          </a:p>
          <a:p>
            <a:endParaRPr lang="tr-TR" dirty="0"/>
          </a:p>
          <a:p>
            <a:pPr algn="ctr"/>
            <a:r>
              <a:rPr lang="tr-TR" dirty="0"/>
              <a:t>Artan dozda </a:t>
            </a:r>
            <a:r>
              <a:rPr lang="tr-TR" dirty="0" smtClean="0"/>
              <a:t>nikotin</a:t>
            </a:r>
          </a:p>
          <a:p>
            <a:pPr algn="ctr"/>
            <a:endParaRPr lang="tr-TR" dirty="0" smtClean="0"/>
          </a:p>
          <a:p>
            <a:pPr algn="ctr"/>
            <a:r>
              <a:rPr lang="tr-TR" dirty="0" err="1"/>
              <a:t>Periferik</a:t>
            </a:r>
            <a:r>
              <a:rPr lang="tr-TR" dirty="0"/>
              <a:t> gangliyon </a:t>
            </a:r>
            <a:r>
              <a:rPr lang="tr-TR" dirty="0" err="1"/>
              <a:t>depolarizasyonu</a:t>
            </a:r>
            <a:r>
              <a:rPr lang="tr-TR" dirty="0"/>
              <a:t> ve </a:t>
            </a:r>
            <a:r>
              <a:rPr lang="tr-TR" dirty="0" smtClean="0"/>
              <a:t>blokajı</a:t>
            </a:r>
          </a:p>
          <a:p>
            <a:pPr lvl="1" algn="ctr"/>
            <a:r>
              <a:rPr lang="tr-TR" dirty="0" err="1"/>
              <a:t>nAChR</a:t>
            </a:r>
            <a:r>
              <a:rPr lang="tr-TR" dirty="0"/>
              <a:t> </a:t>
            </a:r>
            <a:r>
              <a:rPr lang="tr-TR" dirty="0" err="1" smtClean="0"/>
              <a:t>desensitizasyonu</a:t>
            </a:r>
            <a:endParaRPr lang="tr-TR" dirty="0" smtClean="0"/>
          </a:p>
          <a:p>
            <a:pPr lvl="1" algn="ctr"/>
            <a:endParaRPr lang="tr-TR" dirty="0" smtClean="0"/>
          </a:p>
          <a:p>
            <a:pPr algn="ctr"/>
            <a:r>
              <a:rPr lang="tr-TR" dirty="0"/>
              <a:t>Gangliyon blokajı ve tolerans </a:t>
            </a:r>
          </a:p>
        </p:txBody>
      </p:sp>
    </p:spTree>
    <p:extLst>
      <p:ext uri="{BB962C8B-B14F-4D97-AF65-F5344CB8AC3E}">
        <p14:creationId xmlns:p14="http://schemas.microsoft.com/office/powerpoint/2010/main" val="1783761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Amaç </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Sigara kullanan hastalara yaklaşım ve sigara bırakma tedavisi hakkında bilgi vermek</a:t>
            </a:r>
            <a:endParaRPr lang="tr-TR" dirty="0"/>
          </a:p>
        </p:txBody>
      </p:sp>
    </p:spTree>
    <p:extLst>
      <p:ext uri="{BB962C8B-B14F-4D97-AF65-F5344CB8AC3E}">
        <p14:creationId xmlns:p14="http://schemas.microsoft.com/office/powerpoint/2010/main" val="2859807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Bağımlılık</a:t>
            </a:r>
          </a:p>
        </p:txBody>
      </p:sp>
      <p:sp>
        <p:nvSpPr>
          <p:cNvPr id="3" name="İçerik Yer Tutucusu 2"/>
          <p:cNvSpPr>
            <a:spLocks noGrp="1"/>
          </p:cNvSpPr>
          <p:nvPr>
            <p:ph idx="1"/>
          </p:nvPr>
        </p:nvSpPr>
        <p:spPr>
          <a:xfrm>
            <a:off x="838200" y="1690688"/>
            <a:ext cx="10515600" cy="4351338"/>
          </a:xfrm>
        </p:spPr>
        <p:txBody>
          <a:bodyPr/>
          <a:lstStyle/>
          <a:p>
            <a:pPr algn="ctr"/>
            <a:r>
              <a:rPr lang="tr-TR" dirty="0"/>
              <a:t>TÜTÜN </a:t>
            </a:r>
            <a:r>
              <a:rPr lang="tr-TR" dirty="0" smtClean="0"/>
              <a:t>KULLANIMI</a:t>
            </a:r>
          </a:p>
          <a:p>
            <a:pPr algn="ctr"/>
            <a:endParaRPr lang="tr-TR" sz="2400" dirty="0" smtClean="0"/>
          </a:p>
          <a:p>
            <a:pPr algn="ctr"/>
            <a:endParaRPr lang="tr-TR" sz="2400" dirty="0"/>
          </a:p>
          <a:p>
            <a:pPr algn="ctr"/>
            <a:endParaRPr lang="tr-TR" sz="2400" dirty="0"/>
          </a:p>
          <a:p>
            <a:pPr algn="ctr"/>
            <a:r>
              <a:rPr lang="tr-TR" sz="2400" dirty="0"/>
              <a:t>Çevresel ve  sosyal faktörler   Biyolojik faktörler   Davranışsal ve psikolojik faktörler</a:t>
            </a:r>
          </a:p>
        </p:txBody>
      </p:sp>
      <p:cxnSp>
        <p:nvCxnSpPr>
          <p:cNvPr id="5" name="Düz Ok Bağlayıcısı 4"/>
          <p:cNvCxnSpPr/>
          <p:nvPr/>
        </p:nvCxnSpPr>
        <p:spPr>
          <a:xfrm flipH="1">
            <a:off x="2873478" y="2251587"/>
            <a:ext cx="1718187" cy="1130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Düz Ok Bağlayıcısı 6"/>
          <p:cNvCxnSpPr/>
          <p:nvPr/>
        </p:nvCxnSpPr>
        <p:spPr>
          <a:xfrm>
            <a:off x="5928852" y="2330245"/>
            <a:ext cx="19664" cy="973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Düz Ok Bağlayıcısı 9"/>
          <p:cNvCxnSpPr/>
          <p:nvPr/>
        </p:nvCxnSpPr>
        <p:spPr>
          <a:xfrm>
            <a:off x="7511845" y="2320413"/>
            <a:ext cx="1730478" cy="1061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449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Bağımlılık ve </a:t>
            </a:r>
            <a:r>
              <a:rPr lang="tr-TR" dirty="0" smtClean="0"/>
              <a:t>genetik </a:t>
            </a:r>
            <a:endParaRPr lang="tr-TR" dirty="0"/>
          </a:p>
        </p:txBody>
      </p:sp>
      <p:sp>
        <p:nvSpPr>
          <p:cNvPr id="3" name="İçerik Yer Tutucusu 2"/>
          <p:cNvSpPr>
            <a:spLocks noGrp="1"/>
          </p:cNvSpPr>
          <p:nvPr>
            <p:ph idx="1"/>
          </p:nvPr>
        </p:nvSpPr>
        <p:spPr/>
        <p:txBody>
          <a:bodyPr/>
          <a:lstStyle/>
          <a:p>
            <a:r>
              <a:rPr lang="tr-TR" dirty="0" smtClean="0"/>
              <a:t>Sigara </a:t>
            </a:r>
            <a:r>
              <a:rPr lang="tr-TR" dirty="0"/>
              <a:t>içme ~%50 oranında </a:t>
            </a:r>
            <a:r>
              <a:rPr lang="tr-TR" dirty="0" err="1"/>
              <a:t>herediterdir</a:t>
            </a:r>
            <a:r>
              <a:rPr lang="tr-TR" dirty="0"/>
              <a:t> ve bu ilişki yüksek tütün bağımlılığı olanlarda daha </a:t>
            </a:r>
            <a:r>
              <a:rPr lang="tr-TR" dirty="0" smtClean="0"/>
              <a:t>güçlüdür</a:t>
            </a:r>
          </a:p>
          <a:p>
            <a:pPr lvl="1"/>
            <a:r>
              <a:rPr lang="tr-TR" dirty="0" smtClean="0"/>
              <a:t> </a:t>
            </a:r>
            <a:r>
              <a:rPr lang="tr-TR" dirty="0"/>
              <a:t>11. kromozomda 13. bölge nikotin bağımlılığı ile ilişkili </a:t>
            </a:r>
            <a:endParaRPr lang="tr-TR" dirty="0" smtClean="0"/>
          </a:p>
          <a:p>
            <a:pPr lvl="1"/>
            <a:r>
              <a:rPr lang="tr-TR" dirty="0" smtClean="0"/>
              <a:t> </a:t>
            </a:r>
            <a:r>
              <a:rPr lang="tr-TR" dirty="0"/>
              <a:t>9, 10, 11 ve 17. kromozomlarla yapılan çok sayıda bağımsız çalışmada kuvvetli ilişki var</a:t>
            </a:r>
          </a:p>
        </p:txBody>
      </p:sp>
      <p:sp>
        <p:nvSpPr>
          <p:cNvPr id="4" name="Dikdörtgen 3"/>
          <p:cNvSpPr/>
          <p:nvPr/>
        </p:nvSpPr>
        <p:spPr>
          <a:xfrm>
            <a:off x="6510372" y="6353534"/>
            <a:ext cx="5416158" cy="338554"/>
          </a:xfrm>
          <a:prstGeom prst="rect">
            <a:avLst/>
          </a:prstGeom>
        </p:spPr>
        <p:txBody>
          <a:bodyPr wrap="square">
            <a:spAutoFit/>
          </a:bodyPr>
          <a:lstStyle/>
          <a:p>
            <a:r>
              <a:rPr lang="tr-TR" sz="1600" dirty="0" err="1"/>
              <a:t>Lessov</a:t>
            </a:r>
            <a:r>
              <a:rPr lang="tr-TR" sz="1600" dirty="0"/>
              <a:t> et al, </a:t>
            </a:r>
            <a:r>
              <a:rPr lang="tr-TR" sz="1600" dirty="0" err="1"/>
              <a:t>Biochem</a:t>
            </a:r>
            <a:r>
              <a:rPr lang="tr-TR" sz="1600" dirty="0"/>
              <a:t> </a:t>
            </a:r>
            <a:r>
              <a:rPr lang="tr-TR" sz="1600" dirty="0" err="1"/>
              <a:t>Pharmacol</a:t>
            </a:r>
            <a:r>
              <a:rPr lang="tr-TR" sz="1600" dirty="0"/>
              <a:t> 2008; 75 (1): 178-95 </a:t>
            </a:r>
          </a:p>
        </p:txBody>
      </p:sp>
    </p:spTree>
    <p:extLst>
      <p:ext uri="{BB962C8B-B14F-4D97-AF65-F5344CB8AC3E}">
        <p14:creationId xmlns:p14="http://schemas.microsoft.com/office/powerpoint/2010/main" val="3278989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ve </a:t>
            </a:r>
            <a:r>
              <a:rPr lang="tr-TR" dirty="0" smtClean="0"/>
              <a:t>çevre</a:t>
            </a:r>
            <a:endParaRPr lang="tr-TR" dirty="0"/>
          </a:p>
        </p:txBody>
      </p:sp>
      <p:sp>
        <p:nvSpPr>
          <p:cNvPr id="3" name="İçerik Yer Tutucusu 2"/>
          <p:cNvSpPr>
            <a:spLocks noGrp="1"/>
          </p:cNvSpPr>
          <p:nvPr>
            <p:ph idx="1"/>
          </p:nvPr>
        </p:nvSpPr>
        <p:spPr/>
        <p:txBody>
          <a:bodyPr/>
          <a:lstStyle/>
          <a:p>
            <a:r>
              <a:rPr lang="tr-TR" dirty="0" smtClean="0"/>
              <a:t>Aile </a:t>
            </a:r>
            <a:r>
              <a:rPr lang="tr-TR" dirty="0"/>
              <a:t>bireylerinin sigara içmesi </a:t>
            </a:r>
            <a:endParaRPr lang="tr-TR" dirty="0" smtClean="0"/>
          </a:p>
          <a:p>
            <a:r>
              <a:rPr lang="tr-TR" dirty="0" smtClean="0"/>
              <a:t>Arkadaşların </a:t>
            </a:r>
            <a:r>
              <a:rPr lang="tr-TR" dirty="0"/>
              <a:t>sigara içmesi </a:t>
            </a:r>
            <a:endParaRPr lang="tr-TR" dirty="0" smtClean="0"/>
          </a:p>
          <a:p>
            <a:r>
              <a:rPr lang="tr-TR" dirty="0" smtClean="0"/>
              <a:t>Sigara </a:t>
            </a:r>
            <a:r>
              <a:rPr lang="tr-TR" dirty="0"/>
              <a:t>dışı tütün ürünlerini denemiş olma </a:t>
            </a:r>
            <a:endParaRPr lang="tr-TR" dirty="0" smtClean="0"/>
          </a:p>
          <a:p>
            <a:r>
              <a:rPr lang="tr-TR" dirty="0" smtClean="0"/>
              <a:t>Düşük </a:t>
            </a:r>
            <a:r>
              <a:rPr lang="tr-TR" dirty="0"/>
              <a:t>sosyoekonomik durum </a:t>
            </a:r>
            <a:endParaRPr lang="tr-TR" dirty="0" smtClean="0"/>
          </a:p>
          <a:p>
            <a:r>
              <a:rPr lang="tr-TR" dirty="0" smtClean="0"/>
              <a:t>Diğer </a:t>
            </a:r>
            <a:r>
              <a:rPr lang="tr-TR" dirty="0"/>
              <a:t>madde bağımlılıkları </a:t>
            </a:r>
            <a:endParaRPr lang="tr-TR" dirty="0" smtClean="0"/>
          </a:p>
          <a:p>
            <a:pPr marL="0" indent="0" algn="ctr">
              <a:buNone/>
            </a:pPr>
            <a:r>
              <a:rPr lang="tr-TR" dirty="0" smtClean="0"/>
              <a:t>Nikotin </a:t>
            </a:r>
            <a:r>
              <a:rPr lang="tr-TR" dirty="0"/>
              <a:t>bağımlılığı riskini artırmaktadır</a:t>
            </a:r>
          </a:p>
        </p:txBody>
      </p:sp>
    </p:spTree>
    <p:extLst>
      <p:ext uri="{BB962C8B-B14F-4D97-AF65-F5344CB8AC3E}">
        <p14:creationId xmlns:p14="http://schemas.microsoft.com/office/powerpoint/2010/main" val="1159016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a:t>
            </a:r>
            <a:r>
              <a:rPr lang="tr-TR" dirty="0" smtClean="0"/>
              <a:t>Yoksunluk Belirtileri</a:t>
            </a:r>
            <a:endParaRPr lang="tr-TR" dirty="0"/>
          </a:p>
        </p:txBody>
      </p:sp>
      <p:sp>
        <p:nvSpPr>
          <p:cNvPr id="3" name="İçerik Yer Tutucusu 2"/>
          <p:cNvSpPr>
            <a:spLocks noGrp="1"/>
          </p:cNvSpPr>
          <p:nvPr>
            <p:ph idx="1"/>
          </p:nvPr>
        </p:nvSpPr>
        <p:spPr/>
        <p:txBody>
          <a:bodyPr/>
          <a:lstStyle/>
          <a:p>
            <a:r>
              <a:rPr lang="tr-TR" dirty="0"/>
              <a:t>Nikotin kullanımının birden kesilmesinden ya da kullanılan miktarın azalmasından sonraki 24 saat içinde aşağıdaki bulgular görülür </a:t>
            </a:r>
          </a:p>
          <a:p>
            <a:pPr lvl="1"/>
            <a:r>
              <a:rPr lang="tr-TR" dirty="0" smtClean="0"/>
              <a:t>Şiddetli </a:t>
            </a:r>
            <a:r>
              <a:rPr lang="tr-TR" dirty="0"/>
              <a:t>nikotin arayışı içinde olmak </a:t>
            </a:r>
            <a:endParaRPr lang="tr-TR" dirty="0" smtClean="0"/>
          </a:p>
          <a:p>
            <a:pPr lvl="1"/>
            <a:r>
              <a:rPr lang="tr-TR" dirty="0" err="1" smtClean="0"/>
              <a:t>İrritabilite</a:t>
            </a:r>
            <a:r>
              <a:rPr lang="tr-TR" dirty="0"/>
              <a:t>, kızgınlık ya da öfke </a:t>
            </a:r>
          </a:p>
          <a:p>
            <a:pPr lvl="1"/>
            <a:r>
              <a:rPr lang="tr-TR" dirty="0" err="1" smtClean="0"/>
              <a:t>Anksiyete</a:t>
            </a:r>
            <a:r>
              <a:rPr lang="tr-TR" dirty="0" smtClean="0"/>
              <a:t> </a:t>
            </a:r>
          </a:p>
          <a:p>
            <a:pPr lvl="1"/>
            <a:r>
              <a:rPr lang="tr-TR" dirty="0" smtClean="0"/>
              <a:t>Uykuda </a:t>
            </a:r>
            <a:r>
              <a:rPr lang="tr-TR" dirty="0"/>
              <a:t>bozukluk </a:t>
            </a:r>
            <a:endParaRPr lang="tr-TR" dirty="0" smtClean="0"/>
          </a:p>
          <a:p>
            <a:pPr lvl="1"/>
            <a:r>
              <a:rPr lang="tr-TR" dirty="0" smtClean="0"/>
              <a:t>Düşünceleri </a:t>
            </a:r>
            <a:r>
              <a:rPr lang="tr-TR" dirty="0"/>
              <a:t>toplamada zorluk çekme </a:t>
            </a:r>
            <a:endParaRPr lang="tr-TR" dirty="0" smtClean="0"/>
          </a:p>
          <a:p>
            <a:pPr lvl="1"/>
            <a:r>
              <a:rPr lang="tr-TR" dirty="0" smtClean="0"/>
              <a:t>Huzursuzluk </a:t>
            </a:r>
          </a:p>
          <a:p>
            <a:pPr lvl="1"/>
            <a:r>
              <a:rPr lang="tr-TR" dirty="0" smtClean="0"/>
              <a:t>Kalp </a:t>
            </a:r>
            <a:r>
              <a:rPr lang="tr-TR" dirty="0"/>
              <a:t>hızında azalma </a:t>
            </a:r>
            <a:endParaRPr lang="tr-TR" dirty="0" smtClean="0"/>
          </a:p>
          <a:p>
            <a:pPr lvl="1"/>
            <a:r>
              <a:rPr lang="tr-TR" dirty="0" smtClean="0"/>
              <a:t>İştahta </a:t>
            </a:r>
            <a:r>
              <a:rPr lang="tr-TR" dirty="0"/>
              <a:t>artış</a:t>
            </a:r>
          </a:p>
        </p:txBody>
      </p:sp>
      <p:pic>
        <p:nvPicPr>
          <p:cNvPr id="1026" name="Picture 2" descr="Anksiyete Ataklarının İşaretleri | Tap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342" y="3174743"/>
            <a:ext cx="4915413"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55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Bağımlılığı nasıl değerlendirelim?</a:t>
            </a:r>
          </a:p>
        </p:txBody>
      </p:sp>
      <p:sp>
        <p:nvSpPr>
          <p:cNvPr id="3" name="İçerik Yer Tutucusu 2"/>
          <p:cNvSpPr>
            <a:spLocks noGrp="1"/>
          </p:cNvSpPr>
          <p:nvPr>
            <p:ph idx="1"/>
          </p:nvPr>
        </p:nvSpPr>
        <p:spPr/>
        <p:txBody>
          <a:bodyPr/>
          <a:lstStyle/>
          <a:p>
            <a:r>
              <a:rPr lang="tr-TR" dirty="0" err="1" smtClean="0"/>
              <a:t>Anamnez</a:t>
            </a:r>
            <a:endParaRPr lang="tr-TR" dirty="0" smtClean="0"/>
          </a:p>
          <a:p>
            <a:r>
              <a:rPr lang="tr-TR" dirty="0" smtClean="0"/>
              <a:t>Nikotin </a:t>
            </a:r>
            <a:r>
              <a:rPr lang="tr-TR" dirty="0"/>
              <a:t>bağımlılığı </a:t>
            </a:r>
            <a:endParaRPr lang="tr-TR" dirty="0" smtClean="0"/>
          </a:p>
          <a:p>
            <a:pPr lvl="1"/>
            <a:r>
              <a:rPr lang="tr-TR" dirty="0" smtClean="0"/>
              <a:t>-</a:t>
            </a:r>
            <a:r>
              <a:rPr lang="tr-TR" dirty="0" err="1"/>
              <a:t>Fagerström</a:t>
            </a:r>
            <a:r>
              <a:rPr lang="tr-TR" dirty="0"/>
              <a:t> bağımlılık skalası </a:t>
            </a:r>
            <a:endParaRPr lang="tr-TR" dirty="0" smtClean="0"/>
          </a:p>
          <a:p>
            <a:pPr lvl="1"/>
            <a:r>
              <a:rPr lang="tr-TR" dirty="0" smtClean="0"/>
              <a:t>-</a:t>
            </a:r>
            <a:r>
              <a:rPr lang="tr-TR" dirty="0"/>
              <a:t>EMASH skalası </a:t>
            </a:r>
            <a:endParaRPr lang="tr-TR" dirty="0" smtClean="0"/>
          </a:p>
          <a:p>
            <a:r>
              <a:rPr lang="tr-TR" dirty="0" smtClean="0"/>
              <a:t>FM </a:t>
            </a:r>
          </a:p>
          <a:p>
            <a:r>
              <a:rPr lang="tr-TR" dirty="0" smtClean="0"/>
              <a:t>Laboratuvar (CBC, Lipit paneli, KCFT,AKŞ, BFT,EKG</a:t>
            </a:r>
            <a:r>
              <a:rPr lang="tr-TR" dirty="0"/>
              <a:t>, SFT, AC </a:t>
            </a:r>
            <a:r>
              <a:rPr lang="tr-TR" dirty="0" err="1"/>
              <a:t>grafisi</a:t>
            </a:r>
            <a:r>
              <a:rPr lang="tr-TR" dirty="0"/>
              <a:t>, </a:t>
            </a:r>
            <a:r>
              <a:rPr lang="tr-TR" dirty="0" smtClean="0"/>
              <a:t>Soluk </a:t>
            </a:r>
            <a:r>
              <a:rPr lang="tr-TR" dirty="0"/>
              <a:t>CO)</a:t>
            </a:r>
          </a:p>
        </p:txBody>
      </p:sp>
    </p:spTree>
    <p:extLst>
      <p:ext uri="{BB962C8B-B14F-4D97-AF65-F5344CB8AC3E}">
        <p14:creationId xmlns:p14="http://schemas.microsoft.com/office/powerpoint/2010/main" val="2240305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Fagerström</a:t>
            </a:r>
            <a:r>
              <a:rPr lang="tr-TR" dirty="0"/>
              <a:t> Nikotin Bağımlılık Testi</a:t>
            </a:r>
          </a:p>
        </p:txBody>
      </p:sp>
      <p:pic>
        <p:nvPicPr>
          <p:cNvPr id="7" name="Resim 6"/>
          <p:cNvPicPr>
            <a:picLocks noChangeAspect="1"/>
          </p:cNvPicPr>
          <p:nvPr/>
        </p:nvPicPr>
        <p:blipFill rotWithShape="1">
          <a:blip r:embed="rId2"/>
          <a:srcRect l="22500" t="31296" r="44375" b="31111"/>
          <a:stretch/>
        </p:blipFill>
        <p:spPr>
          <a:xfrm>
            <a:off x="838200" y="1690688"/>
            <a:ext cx="6057900" cy="3867150"/>
          </a:xfrm>
          <a:prstGeom prst="rect">
            <a:avLst/>
          </a:prstGeom>
        </p:spPr>
      </p:pic>
      <p:sp>
        <p:nvSpPr>
          <p:cNvPr id="8" name="İçerik Yer Tutucusu 7"/>
          <p:cNvSpPr>
            <a:spLocks noGrp="1"/>
          </p:cNvSpPr>
          <p:nvPr>
            <p:ph idx="1"/>
          </p:nvPr>
        </p:nvSpPr>
        <p:spPr>
          <a:xfrm>
            <a:off x="7285704" y="2428491"/>
            <a:ext cx="4205748" cy="2391543"/>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r>
              <a:rPr lang="tr-TR" b="1" dirty="0">
                <a:solidFill>
                  <a:schemeClr val="tx1"/>
                </a:solidFill>
              </a:rPr>
              <a:t>Toplam skor</a:t>
            </a:r>
          </a:p>
          <a:p>
            <a:r>
              <a:rPr lang="tr-TR" dirty="0" smtClean="0">
                <a:solidFill>
                  <a:schemeClr val="tx1"/>
                </a:solidFill>
              </a:rPr>
              <a:t>0-2  </a:t>
            </a:r>
            <a:r>
              <a:rPr lang="tr-TR" dirty="0" smtClean="0">
                <a:solidFill>
                  <a:schemeClr val="tx1"/>
                </a:solidFill>
                <a:sym typeface="Wingdings" panose="05000000000000000000" pitchFamily="2" charset="2"/>
              </a:rPr>
              <a:t></a:t>
            </a:r>
            <a:r>
              <a:rPr lang="tr-TR" dirty="0" smtClean="0">
                <a:solidFill>
                  <a:schemeClr val="tx1"/>
                </a:solidFill>
              </a:rPr>
              <a:t> </a:t>
            </a:r>
            <a:r>
              <a:rPr lang="tr-TR" dirty="0">
                <a:solidFill>
                  <a:schemeClr val="tx1"/>
                </a:solidFill>
              </a:rPr>
              <a:t>Çok az bağımlılık</a:t>
            </a:r>
          </a:p>
          <a:p>
            <a:r>
              <a:rPr lang="tr-TR" dirty="0" smtClean="0">
                <a:solidFill>
                  <a:schemeClr val="tx1"/>
                </a:solidFill>
              </a:rPr>
              <a:t>3-4  </a:t>
            </a:r>
            <a:r>
              <a:rPr lang="tr-TR" dirty="0" smtClean="0">
                <a:solidFill>
                  <a:schemeClr val="tx1"/>
                </a:solidFill>
                <a:sym typeface="Wingdings" panose="05000000000000000000" pitchFamily="2" charset="2"/>
              </a:rPr>
              <a:t> </a:t>
            </a:r>
            <a:r>
              <a:rPr lang="tr-TR" dirty="0" smtClean="0">
                <a:solidFill>
                  <a:schemeClr val="tx1"/>
                </a:solidFill>
              </a:rPr>
              <a:t>Az </a:t>
            </a:r>
            <a:r>
              <a:rPr lang="tr-TR" dirty="0">
                <a:solidFill>
                  <a:schemeClr val="tx1"/>
                </a:solidFill>
              </a:rPr>
              <a:t>bağımlılık</a:t>
            </a:r>
          </a:p>
          <a:p>
            <a:r>
              <a:rPr lang="tr-TR" dirty="0" smtClean="0">
                <a:solidFill>
                  <a:schemeClr val="tx1"/>
                </a:solidFill>
              </a:rPr>
              <a:t>5     </a:t>
            </a:r>
            <a:r>
              <a:rPr lang="tr-TR" dirty="0" smtClean="0">
                <a:solidFill>
                  <a:schemeClr val="tx1"/>
                </a:solidFill>
                <a:sym typeface="Wingdings" panose="05000000000000000000" pitchFamily="2" charset="2"/>
              </a:rPr>
              <a:t></a:t>
            </a:r>
            <a:r>
              <a:rPr lang="tr-TR" dirty="0" smtClean="0">
                <a:solidFill>
                  <a:schemeClr val="tx1"/>
                </a:solidFill>
              </a:rPr>
              <a:t> </a:t>
            </a:r>
            <a:r>
              <a:rPr lang="tr-TR" dirty="0">
                <a:solidFill>
                  <a:schemeClr val="tx1"/>
                </a:solidFill>
              </a:rPr>
              <a:t>Orta derecede bağımlılık</a:t>
            </a:r>
          </a:p>
          <a:p>
            <a:r>
              <a:rPr lang="tr-TR" dirty="0" smtClean="0">
                <a:solidFill>
                  <a:schemeClr val="tx1"/>
                </a:solidFill>
              </a:rPr>
              <a:t>6-7  </a:t>
            </a:r>
            <a:r>
              <a:rPr lang="tr-TR" dirty="0" smtClean="0">
                <a:solidFill>
                  <a:schemeClr val="tx1"/>
                </a:solidFill>
                <a:sym typeface="Wingdings" panose="05000000000000000000" pitchFamily="2" charset="2"/>
              </a:rPr>
              <a:t></a:t>
            </a:r>
            <a:r>
              <a:rPr lang="tr-TR" dirty="0" smtClean="0">
                <a:solidFill>
                  <a:schemeClr val="tx1"/>
                </a:solidFill>
              </a:rPr>
              <a:t>Yüksek </a:t>
            </a:r>
            <a:r>
              <a:rPr lang="tr-TR" dirty="0">
                <a:solidFill>
                  <a:schemeClr val="tx1"/>
                </a:solidFill>
              </a:rPr>
              <a:t>bağımlılık</a:t>
            </a:r>
          </a:p>
          <a:p>
            <a:r>
              <a:rPr lang="tr-TR" dirty="0" smtClean="0">
                <a:solidFill>
                  <a:schemeClr val="tx1"/>
                </a:solidFill>
              </a:rPr>
              <a:t>8-10</a:t>
            </a:r>
            <a:r>
              <a:rPr lang="tr-TR" dirty="0" smtClean="0">
                <a:solidFill>
                  <a:schemeClr val="tx1"/>
                </a:solidFill>
                <a:sym typeface="Wingdings" panose="05000000000000000000" pitchFamily="2" charset="2"/>
              </a:rPr>
              <a:t></a:t>
            </a:r>
            <a:r>
              <a:rPr lang="tr-TR" dirty="0" smtClean="0">
                <a:solidFill>
                  <a:schemeClr val="tx1"/>
                </a:solidFill>
              </a:rPr>
              <a:t>Çok </a:t>
            </a:r>
            <a:r>
              <a:rPr lang="tr-TR" dirty="0">
                <a:solidFill>
                  <a:schemeClr val="tx1"/>
                </a:solidFill>
              </a:rPr>
              <a:t>yüksek bağımlılık</a:t>
            </a:r>
          </a:p>
        </p:txBody>
      </p:sp>
      <p:sp>
        <p:nvSpPr>
          <p:cNvPr id="5" name="Dikdörtgen 4"/>
          <p:cNvSpPr/>
          <p:nvPr/>
        </p:nvSpPr>
        <p:spPr>
          <a:xfrm>
            <a:off x="838201" y="1769806"/>
            <a:ext cx="5955890" cy="707924"/>
          </a:xfrm>
          <a:prstGeom prst="rect">
            <a:avLst/>
          </a:prstGeom>
          <a:solidFill>
            <a:srgbClr val="FF3131">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872613" y="3505752"/>
            <a:ext cx="5921478" cy="918764"/>
          </a:xfrm>
          <a:prstGeom prst="rect">
            <a:avLst/>
          </a:prstGeom>
          <a:solidFill>
            <a:srgbClr val="FF3131">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8732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European Medical Association Smoking or Health (</a:t>
            </a:r>
            <a:r>
              <a:rPr lang="en-US" b="1" dirty="0"/>
              <a:t>EMASH</a:t>
            </a:r>
            <a:r>
              <a:rPr lang="en-US" dirty="0"/>
              <a:t>)</a:t>
            </a:r>
            <a:endParaRPr lang="tr-TR" dirty="0"/>
          </a:p>
        </p:txBody>
      </p:sp>
      <p:sp>
        <p:nvSpPr>
          <p:cNvPr id="3" name="İçerik Yer Tutucusu 2"/>
          <p:cNvSpPr>
            <a:spLocks noGrp="1"/>
          </p:cNvSpPr>
          <p:nvPr>
            <p:ph idx="1"/>
          </p:nvPr>
        </p:nvSpPr>
        <p:spPr/>
        <p:txBody>
          <a:bodyPr/>
          <a:lstStyle/>
          <a:p>
            <a:r>
              <a:rPr lang="tr-TR" dirty="0" err="1"/>
              <a:t>EMASH’ın</a:t>
            </a:r>
            <a:r>
              <a:rPr lang="tr-TR" dirty="0"/>
              <a:t> kılavuzunda, </a:t>
            </a:r>
            <a:r>
              <a:rPr lang="tr-TR" dirty="0" err="1"/>
              <a:t>Fagerström</a:t>
            </a:r>
            <a:r>
              <a:rPr lang="tr-TR" dirty="0"/>
              <a:t> Testi genel mantığı içinde basitleştirilerek iki soruya indirilmiştir </a:t>
            </a:r>
            <a:endParaRPr lang="tr-TR" dirty="0" smtClean="0"/>
          </a:p>
          <a:p>
            <a:r>
              <a:rPr lang="tr-TR" dirty="0" smtClean="0"/>
              <a:t>(</a:t>
            </a:r>
            <a:r>
              <a:rPr lang="tr-TR" dirty="0" err="1"/>
              <a:t>Fagerström</a:t>
            </a:r>
            <a:r>
              <a:rPr lang="tr-TR" dirty="0"/>
              <a:t> Nikotin Bağımlılık </a:t>
            </a:r>
            <a:r>
              <a:rPr lang="tr-TR" dirty="0" err="1"/>
              <a:t>Testi’nin</a:t>
            </a:r>
            <a:r>
              <a:rPr lang="tr-TR" dirty="0"/>
              <a:t> 1. ve 4. soruları). </a:t>
            </a:r>
            <a:endParaRPr lang="tr-TR" dirty="0" smtClean="0"/>
          </a:p>
          <a:p>
            <a:r>
              <a:rPr lang="tr-TR" dirty="0" smtClean="0"/>
              <a:t>Buna </a:t>
            </a:r>
            <a:r>
              <a:rPr lang="tr-TR" dirty="0"/>
              <a:t>göre kişi günde 15 tane veya üstünde sigara içiyor ve ilk sigarasını uyandıktan sonraki ilk yarım saat içinde içiyorsa, nikotin bağımlılığı </a:t>
            </a:r>
            <a:r>
              <a:rPr lang="tr-TR" dirty="0" smtClean="0"/>
              <a:t>güçlüdür. </a:t>
            </a:r>
            <a:endParaRPr lang="tr-TR" dirty="0"/>
          </a:p>
        </p:txBody>
      </p:sp>
    </p:spTree>
    <p:extLst>
      <p:ext uri="{BB962C8B-B14F-4D97-AF65-F5344CB8AC3E}">
        <p14:creationId xmlns:p14="http://schemas.microsoft.com/office/powerpoint/2010/main" val="453393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524174"/>
            <a:ext cx="10754710" cy="4858954"/>
          </a:xfrm>
        </p:spPr>
        <p:txBody>
          <a:bodyPr/>
          <a:lstStyle/>
          <a:p>
            <a:pPr marL="0" indent="0">
              <a:buNone/>
            </a:pPr>
            <a:r>
              <a:rPr lang="tr-TR" dirty="0"/>
              <a:t>Sigara içme davranışı, kompleks bir </a:t>
            </a:r>
            <a:r>
              <a:rPr lang="tr-TR" dirty="0" smtClean="0"/>
              <a:t>davranış </a:t>
            </a:r>
          </a:p>
          <a:p>
            <a:pPr marL="0" indent="0">
              <a:buNone/>
            </a:pPr>
            <a:r>
              <a:rPr lang="tr-TR" dirty="0"/>
              <a:t>B</a:t>
            </a:r>
            <a:r>
              <a:rPr lang="tr-TR" dirty="0" smtClean="0"/>
              <a:t>aşlama</a:t>
            </a:r>
            <a:r>
              <a:rPr lang="tr-TR" dirty="0"/>
              <a:t>, bırakma, sürdürme, aralıklı içme ve </a:t>
            </a:r>
            <a:r>
              <a:rPr lang="tr-TR" dirty="0" err="1"/>
              <a:t>nüks</a:t>
            </a:r>
            <a:r>
              <a:rPr lang="tr-TR" dirty="0"/>
              <a:t> gibi farklı davranışsal bileşenleri </a:t>
            </a:r>
            <a:r>
              <a:rPr lang="tr-TR" dirty="0" smtClean="0"/>
              <a:t>mevcut</a:t>
            </a:r>
            <a:endParaRPr lang="tr-TR" dirty="0"/>
          </a:p>
        </p:txBody>
      </p:sp>
      <p:pic>
        <p:nvPicPr>
          <p:cNvPr id="5" name="Resim 4"/>
          <p:cNvPicPr>
            <a:picLocks noChangeAspect="1"/>
          </p:cNvPicPr>
          <p:nvPr/>
        </p:nvPicPr>
        <p:blipFill rotWithShape="1">
          <a:blip r:embed="rId2"/>
          <a:srcRect l="10167" t="33333" r="33708" b="23333"/>
          <a:stretch/>
        </p:blipFill>
        <p:spPr>
          <a:xfrm>
            <a:off x="1789731" y="2849737"/>
            <a:ext cx="8224563" cy="3571915"/>
          </a:xfrm>
          <a:prstGeom prst="rect">
            <a:avLst/>
          </a:prstGeom>
        </p:spPr>
      </p:pic>
      <p:sp>
        <p:nvSpPr>
          <p:cNvPr id="6" name="Altbilgi Yer Tutucusu 8"/>
          <p:cNvSpPr>
            <a:spLocks noGrp="1"/>
          </p:cNvSpPr>
          <p:nvPr>
            <p:ph type="ftr" sz="quarter" idx="11"/>
          </p:nvPr>
        </p:nvSpPr>
        <p:spPr>
          <a:xfrm>
            <a:off x="4038600" y="6421652"/>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4246237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dirty="0"/>
              <a:t>Bırakmayı </a:t>
            </a:r>
            <a:r>
              <a:rPr lang="tr-TR" b="1" dirty="0" smtClean="0"/>
              <a:t>düşünmeme</a:t>
            </a:r>
          </a:p>
          <a:p>
            <a:pPr marL="0" indent="0">
              <a:buNone/>
            </a:pPr>
            <a:endParaRPr lang="tr-TR" b="1" dirty="0"/>
          </a:p>
          <a:p>
            <a:pPr marL="0" indent="0">
              <a:buNone/>
            </a:pPr>
            <a:endParaRPr lang="tr-TR" b="1" dirty="0" smtClean="0"/>
          </a:p>
          <a:p>
            <a:pPr marL="0" indent="0">
              <a:buNone/>
            </a:pPr>
            <a:endParaRPr lang="tr-TR" b="1" dirty="0"/>
          </a:p>
          <a:p>
            <a:pPr marL="0" indent="0">
              <a:buNone/>
            </a:pPr>
            <a:r>
              <a:rPr lang="tr-TR" b="1" dirty="0"/>
              <a:t>Bırakmayı </a:t>
            </a:r>
            <a:r>
              <a:rPr lang="tr-TR" b="1" dirty="0" smtClean="0"/>
              <a:t>düşünme</a:t>
            </a:r>
          </a:p>
          <a:p>
            <a:pPr marL="0" indent="0">
              <a:buNone/>
            </a:pPr>
            <a:endParaRPr lang="tr-TR" b="1" dirty="0" smtClean="0"/>
          </a:p>
          <a:p>
            <a:pPr marL="0" indent="0">
              <a:buNone/>
            </a:pPr>
            <a:endParaRPr lang="tr-TR" dirty="0"/>
          </a:p>
        </p:txBody>
      </p:sp>
      <p:sp>
        <p:nvSpPr>
          <p:cNvPr id="4" name="Yuvarlatılmış Dikdörtgen 3"/>
          <p:cNvSpPr/>
          <p:nvPr/>
        </p:nvSpPr>
        <p:spPr>
          <a:xfrm>
            <a:off x="1402080" y="2377440"/>
            <a:ext cx="6370320" cy="101600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r>
              <a:rPr lang="tr-TR" dirty="0" smtClean="0">
                <a:solidFill>
                  <a:schemeClr val="tx1"/>
                </a:solidFill>
              </a:rPr>
              <a:t>İçmekten zevk almakta, sigarayı sevmekte</a:t>
            </a:r>
          </a:p>
          <a:p>
            <a:pPr marL="285750" indent="-285750">
              <a:buFont typeface="Arial" panose="020B0604020202020204" pitchFamily="34" charset="0"/>
              <a:buChar char="•"/>
            </a:pPr>
            <a:r>
              <a:rPr lang="tr-TR" dirty="0">
                <a:solidFill>
                  <a:srgbClr val="FF0000"/>
                </a:solidFill>
              </a:rPr>
              <a:t>H</a:t>
            </a:r>
            <a:r>
              <a:rPr lang="tr-TR" dirty="0" smtClean="0">
                <a:solidFill>
                  <a:srgbClr val="FF0000"/>
                </a:solidFill>
              </a:rPr>
              <a:t>astaya </a:t>
            </a:r>
            <a:r>
              <a:rPr lang="tr-TR" dirty="0">
                <a:solidFill>
                  <a:srgbClr val="FF0000"/>
                </a:solidFill>
              </a:rPr>
              <a:t>baskıcı olmayan bir tutumla sigaranın zararları konusunda bilgi </a:t>
            </a:r>
            <a:r>
              <a:rPr lang="tr-TR" dirty="0" smtClean="0">
                <a:solidFill>
                  <a:srgbClr val="FF0000"/>
                </a:solidFill>
              </a:rPr>
              <a:t>verilmeli </a:t>
            </a:r>
          </a:p>
          <a:p>
            <a:pPr algn="ctr"/>
            <a:r>
              <a:rPr lang="tr-TR" dirty="0" smtClean="0"/>
              <a:t> </a:t>
            </a:r>
            <a:endParaRPr lang="tr-TR" dirty="0"/>
          </a:p>
        </p:txBody>
      </p:sp>
      <p:sp>
        <p:nvSpPr>
          <p:cNvPr id="5" name="Yuvarlatılmış Dikdörtgen 4"/>
          <p:cNvSpPr/>
          <p:nvPr/>
        </p:nvSpPr>
        <p:spPr>
          <a:xfrm>
            <a:off x="1402080" y="4419600"/>
            <a:ext cx="6583680" cy="213645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Sigara ile ilgili olumlu ve olumsuz düşünceleri eşit</a:t>
            </a:r>
          </a:p>
          <a:p>
            <a:pPr marL="285750" indent="-285750">
              <a:buFont typeface="Arial" panose="020B0604020202020204" pitchFamily="34" charset="0"/>
              <a:buChar char="•"/>
            </a:pPr>
            <a:r>
              <a:rPr lang="tr-TR" dirty="0" smtClean="0">
                <a:solidFill>
                  <a:schemeClr val="tx1"/>
                </a:solidFill>
              </a:rPr>
              <a:t>Hemen bırakmaya hazır değil</a:t>
            </a:r>
          </a:p>
          <a:p>
            <a:pPr marL="285750" indent="-285750">
              <a:buFont typeface="Arial" panose="020B0604020202020204" pitchFamily="34" charset="0"/>
              <a:buChar char="•"/>
            </a:pPr>
            <a:r>
              <a:rPr lang="tr-TR" dirty="0" smtClean="0">
                <a:solidFill>
                  <a:schemeClr val="tx1"/>
                </a:solidFill>
              </a:rPr>
              <a:t>Bırakmak için bir gün belirleme eğilimi yok</a:t>
            </a:r>
          </a:p>
          <a:p>
            <a:pPr marL="285750" indent="-285750">
              <a:buFont typeface="Arial" panose="020B0604020202020204" pitchFamily="34" charset="0"/>
              <a:buChar char="•"/>
            </a:pPr>
            <a:r>
              <a:rPr lang="tr-TR" dirty="0" smtClean="0">
                <a:solidFill>
                  <a:schemeClr val="tx1"/>
                </a:solidFill>
              </a:rPr>
              <a:t>Bırakma çabası için çok kararsız</a:t>
            </a:r>
          </a:p>
          <a:p>
            <a:pPr marL="285750" indent="-285750">
              <a:buFont typeface="Arial" panose="020B0604020202020204" pitchFamily="34" charset="0"/>
              <a:buChar char="•"/>
            </a:pPr>
            <a:r>
              <a:rPr lang="tr-TR" dirty="0" smtClean="0">
                <a:solidFill>
                  <a:schemeClr val="tx1"/>
                </a:solidFill>
              </a:rPr>
              <a:t>Düşünme evresinde sıkışmış kalmış</a:t>
            </a:r>
          </a:p>
          <a:p>
            <a:pPr marL="285750" indent="-285750">
              <a:buFont typeface="Arial" panose="020B0604020202020204" pitchFamily="34" charset="0"/>
              <a:buChar char="•"/>
            </a:pPr>
            <a:r>
              <a:rPr lang="tr-TR" dirty="0" smtClean="0">
                <a:solidFill>
                  <a:srgbClr val="FF0000"/>
                </a:solidFill>
              </a:rPr>
              <a:t>Eyleme geçme konusunda cesaretlendirilmeli, motivasyon artırıcı görüşmeler yapılmalı </a:t>
            </a:r>
            <a:endParaRPr lang="tr-TR" dirty="0">
              <a:solidFill>
                <a:srgbClr val="FF0000"/>
              </a:solidFill>
            </a:endParaRPr>
          </a:p>
        </p:txBody>
      </p:sp>
      <p:pic>
        <p:nvPicPr>
          <p:cNvPr id="1026" name="Picture 2" descr="ফটোর কোনো বিবরণ নে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5909" y="1690688"/>
            <a:ext cx="3331201" cy="477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694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470024"/>
            <a:ext cx="10967720" cy="5133975"/>
          </a:xfrm>
        </p:spPr>
        <p:txBody>
          <a:bodyPr/>
          <a:lstStyle/>
          <a:p>
            <a:pPr marL="0" indent="0">
              <a:buNone/>
            </a:pPr>
            <a:r>
              <a:rPr lang="tr-TR" b="1" dirty="0"/>
              <a:t>Bırakmaya </a:t>
            </a:r>
            <a:r>
              <a:rPr lang="tr-TR" b="1" dirty="0" smtClean="0"/>
              <a:t>hazırlanma</a:t>
            </a:r>
          </a:p>
          <a:p>
            <a:pPr marL="0" indent="0">
              <a:buNone/>
            </a:pPr>
            <a:endParaRPr lang="tr-TR" b="1" dirty="0"/>
          </a:p>
          <a:p>
            <a:pPr marL="0" indent="0">
              <a:buNone/>
            </a:pPr>
            <a:endParaRPr lang="tr-TR" b="1" dirty="0" smtClean="0"/>
          </a:p>
          <a:p>
            <a:pPr marL="0" indent="0">
              <a:buNone/>
            </a:pPr>
            <a:endParaRPr lang="tr-TR" b="1" dirty="0"/>
          </a:p>
          <a:p>
            <a:pPr marL="0" indent="0">
              <a:buNone/>
            </a:pPr>
            <a:r>
              <a:rPr lang="tr-TR" b="1" dirty="0" smtClean="0"/>
              <a:t>Bırakmayı deneme</a:t>
            </a:r>
          </a:p>
          <a:p>
            <a:pPr marL="0" indent="0">
              <a:buNone/>
            </a:pPr>
            <a:endParaRPr lang="tr-TR" b="1" dirty="0" smtClean="0"/>
          </a:p>
          <a:p>
            <a:pPr marL="0" indent="0">
              <a:buNone/>
            </a:pPr>
            <a:endParaRPr lang="tr-TR" b="1" dirty="0" smtClean="0"/>
          </a:p>
          <a:p>
            <a:pPr marL="0" indent="0">
              <a:buNone/>
            </a:pPr>
            <a:endParaRPr lang="tr-TR" dirty="0"/>
          </a:p>
        </p:txBody>
      </p:sp>
      <p:sp>
        <p:nvSpPr>
          <p:cNvPr id="4" name="Yuvarlatılmış Dikdörtgen 3"/>
          <p:cNvSpPr/>
          <p:nvPr/>
        </p:nvSpPr>
        <p:spPr>
          <a:xfrm>
            <a:off x="909320" y="2003583"/>
            <a:ext cx="6954520" cy="1381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Risklerin bilincinde</a:t>
            </a:r>
          </a:p>
          <a:p>
            <a:pPr marL="285750" indent="-285750">
              <a:buFont typeface="Arial" panose="020B0604020202020204" pitchFamily="34" charset="0"/>
              <a:buChar char="•"/>
            </a:pPr>
            <a:r>
              <a:rPr lang="tr-TR" dirty="0" smtClean="0">
                <a:solidFill>
                  <a:schemeClr val="tx1"/>
                </a:solidFill>
              </a:rPr>
              <a:t>Gelecek 1 ay içinde bırakma planı </a:t>
            </a:r>
          </a:p>
          <a:p>
            <a:pPr marL="285750" indent="-285750">
              <a:buFont typeface="Arial" panose="020B0604020202020204" pitchFamily="34" charset="0"/>
              <a:buChar char="•"/>
            </a:pPr>
            <a:r>
              <a:rPr lang="tr-TR" dirty="0" smtClean="0">
                <a:solidFill>
                  <a:schemeClr val="tx1"/>
                </a:solidFill>
              </a:rPr>
              <a:t>Bırakmaya yönelik küçük fakat anlamlı adımlar </a:t>
            </a:r>
          </a:p>
          <a:p>
            <a:pPr marL="285750" indent="-285750">
              <a:buFont typeface="Arial" panose="020B0604020202020204" pitchFamily="34" charset="0"/>
              <a:buChar char="•"/>
            </a:pPr>
            <a:r>
              <a:rPr lang="tr-TR" dirty="0" smtClean="0">
                <a:solidFill>
                  <a:srgbClr val="FF0000"/>
                </a:solidFill>
              </a:rPr>
              <a:t>Bu evredeki hastaya </a:t>
            </a:r>
            <a:r>
              <a:rPr lang="tr-TR" dirty="0" err="1" smtClean="0">
                <a:solidFill>
                  <a:srgbClr val="FF0000"/>
                </a:solidFill>
              </a:rPr>
              <a:t>farmakoterapi</a:t>
            </a:r>
            <a:r>
              <a:rPr lang="tr-TR" dirty="0" smtClean="0">
                <a:solidFill>
                  <a:srgbClr val="FF0000"/>
                </a:solidFill>
              </a:rPr>
              <a:t> ve davranış desteği tedavisi </a:t>
            </a:r>
            <a:endParaRPr lang="tr-TR" dirty="0">
              <a:solidFill>
                <a:srgbClr val="FF0000"/>
              </a:solidFill>
            </a:endParaRPr>
          </a:p>
        </p:txBody>
      </p:sp>
      <p:sp>
        <p:nvSpPr>
          <p:cNvPr id="5" name="Yuvarlatılmış Dikdörtgen 4"/>
          <p:cNvSpPr/>
          <p:nvPr/>
        </p:nvSpPr>
        <p:spPr>
          <a:xfrm>
            <a:off x="909320" y="4114800"/>
            <a:ext cx="7289800" cy="19913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Sigaranın bırakıldığı ilk 6 aylık süreç</a:t>
            </a:r>
          </a:p>
          <a:p>
            <a:pPr marL="285750" indent="-285750">
              <a:buFont typeface="Arial" panose="020B0604020202020204" pitchFamily="34" charset="0"/>
              <a:buChar char="•"/>
            </a:pPr>
            <a:r>
              <a:rPr lang="tr-TR" dirty="0" err="1" smtClean="0">
                <a:solidFill>
                  <a:schemeClr val="tx1"/>
                </a:solidFill>
              </a:rPr>
              <a:t>Nükslerin</a:t>
            </a:r>
            <a:r>
              <a:rPr lang="tr-TR" dirty="0" smtClean="0">
                <a:solidFill>
                  <a:schemeClr val="tx1"/>
                </a:solidFill>
              </a:rPr>
              <a:t> en sık yaşandığı evre</a:t>
            </a:r>
          </a:p>
          <a:p>
            <a:pPr marL="285750" indent="-285750">
              <a:buFont typeface="Arial" panose="020B0604020202020204" pitchFamily="34" charset="0"/>
              <a:buChar char="•"/>
            </a:pPr>
            <a:r>
              <a:rPr lang="tr-TR" dirty="0" err="1" smtClean="0">
                <a:solidFill>
                  <a:schemeClr val="tx1"/>
                </a:solidFill>
              </a:rPr>
              <a:t>Nüks</a:t>
            </a:r>
            <a:r>
              <a:rPr lang="tr-TR" dirty="0" smtClean="0">
                <a:solidFill>
                  <a:schemeClr val="tx1"/>
                </a:solidFill>
              </a:rPr>
              <a:t> %50 oranında ilk 2-3 hafta içinde </a:t>
            </a:r>
          </a:p>
          <a:p>
            <a:pPr marL="285750" indent="-285750">
              <a:buFont typeface="Arial" panose="020B0604020202020204" pitchFamily="34" charset="0"/>
              <a:buChar char="•"/>
            </a:pPr>
            <a:r>
              <a:rPr lang="tr-TR" dirty="0" smtClean="0">
                <a:solidFill>
                  <a:schemeClr val="tx1"/>
                </a:solidFill>
              </a:rPr>
              <a:t>Sonraki 2-3 ay içinde bu oran gittikçe azalmakta</a:t>
            </a:r>
          </a:p>
          <a:p>
            <a:pPr marL="285750" indent="-285750">
              <a:buFont typeface="Arial" panose="020B0604020202020204" pitchFamily="34" charset="0"/>
              <a:buChar char="•"/>
            </a:pPr>
            <a:r>
              <a:rPr lang="tr-TR" dirty="0" smtClean="0">
                <a:solidFill>
                  <a:schemeClr val="tx1"/>
                </a:solidFill>
              </a:rPr>
              <a:t>Başlangıç desteği çok önemli, 3-4 ay sonraki destek, </a:t>
            </a:r>
            <a:r>
              <a:rPr lang="tr-TR" dirty="0" err="1" smtClean="0">
                <a:solidFill>
                  <a:schemeClr val="tx1"/>
                </a:solidFill>
              </a:rPr>
              <a:t>nüks</a:t>
            </a:r>
            <a:r>
              <a:rPr lang="tr-TR" dirty="0" smtClean="0">
                <a:solidFill>
                  <a:schemeClr val="tx1"/>
                </a:solidFill>
              </a:rPr>
              <a:t> üzerine daha az etkili</a:t>
            </a:r>
          </a:p>
          <a:p>
            <a:pPr marL="285750" indent="-285750">
              <a:buFont typeface="Arial" panose="020B0604020202020204" pitchFamily="34" charset="0"/>
              <a:buChar char="•"/>
            </a:pPr>
            <a:r>
              <a:rPr lang="tr-TR" dirty="0" smtClean="0">
                <a:solidFill>
                  <a:srgbClr val="FF0000"/>
                </a:solidFill>
              </a:rPr>
              <a:t>Bu süreçte hastanın yakın takibi yapılmalı</a:t>
            </a:r>
            <a:endParaRPr lang="tr-TR" dirty="0">
              <a:solidFill>
                <a:srgbClr val="FF0000"/>
              </a:solidFill>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240" y="2111738"/>
            <a:ext cx="3731630" cy="3748288"/>
          </a:xfrm>
          <a:prstGeom prst="rect">
            <a:avLst/>
          </a:prstGeom>
        </p:spPr>
      </p:pic>
    </p:spTree>
    <p:extLst>
      <p:ext uri="{BB962C8B-B14F-4D97-AF65-F5344CB8AC3E}">
        <p14:creationId xmlns:p14="http://schemas.microsoft.com/office/powerpoint/2010/main" val="3760758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 Sunum Planı</a:t>
            </a:r>
            <a:endParaRPr lang="tr-TR" dirty="0"/>
          </a:p>
        </p:txBody>
      </p:sp>
      <p:sp>
        <p:nvSpPr>
          <p:cNvPr id="3" name="İçerik Yer Tutucusu 2"/>
          <p:cNvSpPr>
            <a:spLocks noGrp="1"/>
          </p:cNvSpPr>
          <p:nvPr>
            <p:ph idx="1"/>
          </p:nvPr>
        </p:nvSpPr>
        <p:spPr>
          <a:xfrm>
            <a:off x="838200" y="1530985"/>
            <a:ext cx="8064640" cy="4698994"/>
          </a:xfrm>
        </p:spPr>
        <p:txBody>
          <a:bodyPr>
            <a:normAutofit/>
          </a:bodyPr>
          <a:lstStyle/>
          <a:p>
            <a:pPr>
              <a:buFont typeface="Wingdings" panose="05000000000000000000" pitchFamily="2" charset="2"/>
              <a:buChar char="Ø"/>
            </a:pPr>
            <a:r>
              <a:rPr lang="tr-TR" dirty="0" smtClean="0"/>
              <a:t>Tütün kullanım şekilleri ve tütün ürünleri</a:t>
            </a:r>
          </a:p>
          <a:p>
            <a:pPr>
              <a:buFont typeface="Wingdings" panose="05000000000000000000" pitchFamily="2" charset="2"/>
              <a:buChar char="Ø"/>
            </a:pPr>
            <a:r>
              <a:rPr lang="tr-TR" dirty="0"/>
              <a:t>Tütün epidemiyolojisi</a:t>
            </a:r>
          </a:p>
          <a:p>
            <a:pPr>
              <a:buFont typeface="Wingdings" panose="05000000000000000000" pitchFamily="2" charset="2"/>
              <a:buChar char="Ø"/>
            </a:pPr>
            <a:r>
              <a:rPr lang="tr-TR" dirty="0" smtClean="0"/>
              <a:t>Tütün kullanımının zararları</a:t>
            </a:r>
          </a:p>
          <a:p>
            <a:pPr>
              <a:buFont typeface="Wingdings" panose="05000000000000000000" pitchFamily="2" charset="2"/>
              <a:buChar char="Ø"/>
            </a:pPr>
            <a:r>
              <a:rPr lang="tr-TR" dirty="0" smtClean="0"/>
              <a:t>Nikotin bağımlılığı </a:t>
            </a:r>
          </a:p>
          <a:p>
            <a:pPr>
              <a:buFont typeface="Wingdings" panose="05000000000000000000" pitchFamily="2" charset="2"/>
              <a:buChar char="Ø"/>
            </a:pPr>
            <a:r>
              <a:rPr lang="tr-TR" dirty="0" smtClean="0"/>
              <a:t>Tütün kullanan hastaların değerlendirilmesi</a:t>
            </a:r>
          </a:p>
          <a:p>
            <a:pPr>
              <a:buFont typeface="Wingdings" panose="05000000000000000000" pitchFamily="2" charset="2"/>
              <a:buChar char="Ø"/>
            </a:pPr>
            <a:r>
              <a:rPr lang="tr-TR" dirty="0" smtClean="0"/>
              <a:t>Nikotin bağımlılığı tedavisi</a:t>
            </a:r>
          </a:p>
          <a:p>
            <a:r>
              <a:rPr lang="tr-TR" dirty="0" smtClean="0"/>
              <a:t>    Davranış terapileri </a:t>
            </a:r>
          </a:p>
          <a:p>
            <a:r>
              <a:rPr lang="tr-TR" dirty="0" smtClean="0"/>
              <a:t>    Farmakolojik tedavi</a:t>
            </a:r>
          </a:p>
          <a:p>
            <a:pPr>
              <a:buFont typeface="Wingdings" panose="05000000000000000000" pitchFamily="2" charset="2"/>
              <a:buChar char="Ø"/>
            </a:pPr>
            <a:r>
              <a:rPr lang="tr-TR" dirty="0" smtClean="0"/>
              <a:t>Bırakma döneminde izlem</a:t>
            </a:r>
          </a:p>
          <a:p>
            <a:pPr marL="0" indent="0">
              <a:buNone/>
            </a:pPr>
            <a:endParaRPr lang="tr-TR" dirty="0"/>
          </a:p>
        </p:txBody>
      </p:sp>
    </p:spTree>
    <p:extLst>
      <p:ext uri="{BB962C8B-B14F-4D97-AF65-F5344CB8AC3E}">
        <p14:creationId xmlns:p14="http://schemas.microsoft.com/office/powerpoint/2010/main" val="18854713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a:t>Bırakmayı </a:t>
            </a:r>
            <a:r>
              <a:rPr lang="tr-TR" b="1" smtClean="0"/>
              <a:t>sürdürme</a:t>
            </a:r>
          </a:p>
          <a:p>
            <a:pPr marL="0" indent="0">
              <a:buNone/>
            </a:pPr>
            <a:endParaRPr lang="tr-TR" dirty="0"/>
          </a:p>
        </p:txBody>
      </p:sp>
      <p:sp>
        <p:nvSpPr>
          <p:cNvPr id="4" name="Yuvarlatılmış Dikdörtgen 3"/>
          <p:cNvSpPr/>
          <p:nvPr/>
        </p:nvSpPr>
        <p:spPr>
          <a:xfrm>
            <a:off x="838200" y="2448560"/>
            <a:ext cx="7157720" cy="2692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Sigara bırakılalı en az 6 ay olmuş ve </a:t>
            </a:r>
            <a:r>
              <a:rPr lang="tr-TR" dirty="0" err="1" smtClean="0">
                <a:solidFill>
                  <a:schemeClr val="tx1"/>
                </a:solidFill>
              </a:rPr>
              <a:t>nüksten</a:t>
            </a:r>
            <a:r>
              <a:rPr lang="tr-TR" dirty="0" smtClean="0">
                <a:solidFill>
                  <a:schemeClr val="tx1"/>
                </a:solidFill>
              </a:rPr>
              <a:t> kaçınmaya çalışılan evre</a:t>
            </a:r>
          </a:p>
          <a:p>
            <a:pPr marL="285750" indent="-285750">
              <a:lnSpc>
                <a:spcPct val="150000"/>
              </a:lnSpc>
              <a:buFont typeface="Arial" panose="020B0604020202020204" pitchFamily="34" charset="0"/>
              <a:buChar char="•"/>
            </a:pPr>
            <a:r>
              <a:rPr lang="tr-TR" dirty="0" smtClean="0">
                <a:solidFill>
                  <a:schemeClr val="tx1"/>
                </a:solidFill>
              </a:rPr>
              <a:t>Daha sağlıklı bir yaşam biçimi </a:t>
            </a:r>
          </a:p>
          <a:p>
            <a:pPr marL="285750" indent="-285750">
              <a:lnSpc>
                <a:spcPct val="150000"/>
              </a:lnSpc>
              <a:buFont typeface="Arial" panose="020B0604020202020204" pitchFamily="34" charset="0"/>
              <a:buChar char="•"/>
            </a:pPr>
            <a:r>
              <a:rPr lang="tr-TR" dirty="0" smtClean="0">
                <a:solidFill>
                  <a:schemeClr val="tx1"/>
                </a:solidFill>
              </a:rPr>
              <a:t>Bu evrede de sıklıkla </a:t>
            </a:r>
            <a:r>
              <a:rPr lang="tr-TR" dirty="0" err="1" smtClean="0">
                <a:solidFill>
                  <a:schemeClr val="tx1"/>
                </a:solidFill>
              </a:rPr>
              <a:t>nüks</a:t>
            </a:r>
            <a:endParaRPr lang="tr-TR" dirty="0" smtClean="0">
              <a:solidFill>
                <a:schemeClr val="tx1"/>
              </a:solidFill>
            </a:endParaRPr>
          </a:p>
          <a:p>
            <a:pPr marL="285750" indent="-285750">
              <a:lnSpc>
                <a:spcPct val="150000"/>
              </a:lnSpc>
              <a:buFont typeface="Arial" panose="020B0604020202020204" pitchFamily="34" charset="0"/>
              <a:buChar char="•"/>
            </a:pPr>
            <a:r>
              <a:rPr lang="tr-TR" dirty="0" smtClean="0">
                <a:solidFill>
                  <a:schemeClr val="tx1"/>
                </a:solidFill>
              </a:rPr>
              <a:t>En başarılı bireyler, genellikle önceden </a:t>
            </a:r>
            <a:r>
              <a:rPr lang="tr-TR" dirty="0" err="1" smtClean="0">
                <a:solidFill>
                  <a:schemeClr val="tx1"/>
                </a:solidFill>
              </a:rPr>
              <a:t>nüksü</a:t>
            </a:r>
            <a:r>
              <a:rPr lang="tr-TR" dirty="0" smtClean="0">
                <a:solidFill>
                  <a:schemeClr val="tx1"/>
                </a:solidFill>
              </a:rPr>
              <a:t> ve yukarıda sözü edilen evreler arası geçişi ortalama 3-4 kez yaşamış olanlar</a:t>
            </a:r>
          </a:p>
          <a:p>
            <a:pPr marL="285750" indent="-285750">
              <a:lnSpc>
                <a:spcPct val="150000"/>
              </a:lnSpc>
              <a:buFont typeface="Arial" panose="020B0604020202020204" pitchFamily="34" charset="0"/>
              <a:buChar char="•"/>
            </a:pPr>
            <a:r>
              <a:rPr lang="tr-TR" dirty="0" smtClean="0">
                <a:solidFill>
                  <a:srgbClr val="FF0000"/>
                </a:solidFill>
              </a:rPr>
              <a:t>Bu evrede bireyler tebrik edilmeli, motivasyon sağlanmalı</a:t>
            </a:r>
            <a:endParaRPr lang="tr-TR" dirty="0">
              <a:solidFill>
                <a:srgbClr val="FF0000"/>
              </a:solidFill>
            </a:endParaRPr>
          </a:p>
        </p:txBody>
      </p:sp>
      <p:pic>
        <p:nvPicPr>
          <p:cNvPr id="5" name="Resim 4"/>
          <p:cNvPicPr>
            <a:picLocks noChangeAspect="1"/>
          </p:cNvPicPr>
          <p:nvPr/>
        </p:nvPicPr>
        <p:blipFill>
          <a:blip r:embed="rId2"/>
          <a:stretch>
            <a:fillRect/>
          </a:stretch>
        </p:blipFill>
        <p:spPr>
          <a:xfrm>
            <a:off x="8801100" y="1825625"/>
            <a:ext cx="2552700" cy="3753971"/>
          </a:xfrm>
          <a:prstGeom prst="rect">
            <a:avLst/>
          </a:prstGeom>
        </p:spPr>
      </p:pic>
    </p:spTree>
    <p:extLst>
      <p:ext uri="{BB962C8B-B14F-4D97-AF65-F5344CB8AC3E}">
        <p14:creationId xmlns:p14="http://schemas.microsoft.com/office/powerpoint/2010/main" val="4107759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8912" y="278998"/>
            <a:ext cx="10515600" cy="1325563"/>
          </a:xfrm>
        </p:spPr>
        <p:txBody>
          <a:bodyPr/>
          <a:lstStyle/>
          <a:p>
            <a:r>
              <a:rPr lang="tr-TR" dirty="0"/>
              <a:t>Tütün kullanan hastaların değerlendirilmesi</a:t>
            </a:r>
          </a:p>
        </p:txBody>
      </p:sp>
      <p:sp>
        <p:nvSpPr>
          <p:cNvPr id="3" name="İçerik Yer Tutucusu 2"/>
          <p:cNvSpPr>
            <a:spLocks noGrp="1"/>
          </p:cNvSpPr>
          <p:nvPr>
            <p:ph idx="1"/>
          </p:nvPr>
        </p:nvSpPr>
        <p:spPr>
          <a:xfrm>
            <a:off x="697261" y="1372717"/>
            <a:ext cx="11281156" cy="5049519"/>
          </a:xfrm>
        </p:spPr>
        <p:txBody>
          <a:bodyPr>
            <a:normAutofit/>
          </a:bodyPr>
          <a:lstStyle/>
          <a:p>
            <a:pPr marL="0" indent="0">
              <a:buNone/>
            </a:pPr>
            <a:endParaRPr lang="tr-TR" b="1" dirty="0"/>
          </a:p>
          <a:p>
            <a:pPr marL="0" indent="0">
              <a:buNone/>
            </a:pPr>
            <a:endParaRPr lang="tr-TR" b="1" dirty="0" smtClean="0"/>
          </a:p>
          <a:p>
            <a:pPr marL="0" indent="0">
              <a:buNone/>
            </a:pPr>
            <a:endParaRPr lang="tr-TR" b="1" dirty="0"/>
          </a:p>
          <a:p>
            <a:pPr marL="0" indent="0">
              <a:buNone/>
            </a:pPr>
            <a:endParaRPr lang="tr-TR" b="1" dirty="0" smtClean="0"/>
          </a:p>
          <a:p>
            <a:pPr marL="0" indent="0">
              <a:buNone/>
            </a:pPr>
            <a:r>
              <a:rPr lang="tr-TR" b="1" dirty="0" smtClean="0"/>
              <a:t>(A1-ASK) ÖĞREN</a:t>
            </a:r>
          </a:p>
          <a:p>
            <a:pPr marL="0" indent="0">
              <a:buNone/>
            </a:pPr>
            <a:r>
              <a:rPr lang="tr-TR" b="1" dirty="0"/>
              <a:t>(</a:t>
            </a:r>
            <a:r>
              <a:rPr lang="tr-TR" b="1" dirty="0" smtClean="0"/>
              <a:t>A1-ASK) ÖĞREN</a:t>
            </a:r>
            <a:endParaRPr lang="tr-TR" b="1" dirty="0"/>
          </a:p>
          <a:p>
            <a:pPr marL="0" indent="0">
              <a:buNone/>
            </a:pPr>
            <a:r>
              <a:rPr lang="tr-TR" b="1" dirty="0" smtClean="0"/>
              <a:t>R</a:t>
            </a:r>
            <a:endParaRPr lang="tr-TR" b="1" dirty="0"/>
          </a:p>
          <a:p>
            <a:pPr marL="0" indent="0">
              <a:buNone/>
            </a:pPr>
            <a:endParaRPr lang="tr-TR" b="1" dirty="0" smtClean="0"/>
          </a:p>
          <a:p>
            <a:pPr marL="0" indent="0">
              <a:buNone/>
            </a:pPr>
            <a:endParaRPr lang="tr-TR" b="1" dirty="0"/>
          </a:p>
          <a:p>
            <a:pPr marL="0" indent="0">
              <a:buNone/>
            </a:pPr>
            <a:endParaRPr lang="tr-TR" b="1" dirty="0" smtClean="0"/>
          </a:p>
          <a:p>
            <a:pPr marL="0" indent="0">
              <a:buNone/>
            </a:pPr>
            <a:endParaRPr lang="tr-TR" b="1" dirty="0"/>
          </a:p>
        </p:txBody>
      </p:sp>
      <p:pic>
        <p:nvPicPr>
          <p:cNvPr id="4" name="Resim 3"/>
          <p:cNvPicPr>
            <a:picLocks noChangeAspect="1"/>
          </p:cNvPicPr>
          <p:nvPr/>
        </p:nvPicPr>
        <p:blipFill rotWithShape="1">
          <a:blip r:embed="rId3"/>
          <a:srcRect l="8366" t="59334" r="33834" b="18800"/>
          <a:stretch/>
        </p:blipFill>
        <p:spPr>
          <a:xfrm>
            <a:off x="697261" y="1801776"/>
            <a:ext cx="9848088" cy="2095700"/>
          </a:xfrm>
          <a:prstGeom prst="rect">
            <a:avLst/>
          </a:prstGeom>
        </p:spPr>
      </p:pic>
      <p:sp>
        <p:nvSpPr>
          <p:cNvPr id="5" name="Yuvarlatılmış Dikdörtgen 4"/>
          <p:cNvSpPr/>
          <p:nvPr/>
        </p:nvSpPr>
        <p:spPr>
          <a:xfrm>
            <a:off x="697261" y="4519776"/>
            <a:ext cx="5354320" cy="1280160"/>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Her hastanın tütün kullanım durumu sorgulanmalı</a:t>
            </a:r>
          </a:p>
          <a:p>
            <a:pPr marL="285750" indent="-285750">
              <a:buFont typeface="Arial" panose="020B0604020202020204" pitchFamily="34" charset="0"/>
              <a:buChar char="•"/>
            </a:pPr>
            <a:r>
              <a:rPr lang="tr-TR" dirty="0" err="1" smtClean="0">
                <a:solidFill>
                  <a:schemeClr val="tx1"/>
                </a:solidFill>
              </a:rPr>
              <a:t>Vital</a:t>
            </a:r>
            <a:r>
              <a:rPr lang="tr-TR" dirty="0" smtClean="0">
                <a:solidFill>
                  <a:schemeClr val="tx1"/>
                </a:solidFill>
              </a:rPr>
              <a:t> bulgulara ek olarak tütün kaydı</a:t>
            </a:r>
          </a:p>
          <a:p>
            <a:pPr marL="285750" indent="-285750">
              <a:buFont typeface="Arial" panose="020B0604020202020204" pitchFamily="34" charset="0"/>
              <a:buChar char="•"/>
            </a:pPr>
            <a:r>
              <a:rPr lang="tr-TR" dirty="0" smtClean="0">
                <a:solidFill>
                  <a:schemeClr val="tx1"/>
                </a:solidFill>
              </a:rPr>
              <a:t>Günde ne kadar, kaç yıldır? Hangi tütün ürünü?</a:t>
            </a:r>
            <a:endParaRPr lang="tr-TR" dirty="0">
              <a:solidFill>
                <a:schemeClr val="tx1"/>
              </a:solidFill>
            </a:endParaRPr>
          </a:p>
        </p:txBody>
      </p:sp>
      <p:sp>
        <p:nvSpPr>
          <p:cNvPr id="6" name="Sağ Ok 5"/>
          <p:cNvSpPr/>
          <p:nvPr/>
        </p:nvSpPr>
        <p:spPr>
          <a:xfrm>
            <a:off x="6189930" y="5037936"/>
            <a:ext cx="985520" cy="243840"/>
          </a:xfrm>
          <a:prstGeom prst="rightArrow">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p:cNvSpPr txBox="1"/>
          <p:nvPr/>
        </p:nvSpPr>
        <p:spPr>
          <a:xfrm>
            <a:off x="7213712" y="4698191"/>
            <a:ext cx="3860800" cy="923330"/>
          </a:xfrm>
          <a:prstGeom prst="rect">
            <a:avLst/>
          </a:prstGeom>
          <a:noFill/>
        </p:spPr>
        <p:txBody>
          <a:bodyPr wrap="square" rtlCol="0">
            <a:spAutoFit/>
          </a:bodyPr>
          <a:lstStyle/>
          <a:p>
            <a:r>
              <a:rPr lang="tr-TR" b="1" dirty="0"/>
              <a:t>Bir paket yılı</a:t>
            </a:r>
            <a:r>
              <a:rPr lang="tr-TR" dirty="0"/>
              <a:t>, bir yıl boyunca günde ortalama 20 sigara (veya bir paket) içmeye eşdeğer </a:t>
            </a:r>
          </a:p>
        </p:txBody>
      </p:sp>
      <p:sp>
        <p:nvSpPr>
          <p:cNvPr id="8"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1839710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dirty="0"/>
              <a:t>(</a:t>
            </a:r>
            <a:r>
              <a:rPr lang="tr-TR" b="1" dirty="0" smtClean="0"/>
              <a:t>A2-ADVİSE) ÖNER</a:t>
            </a:r>
          </a:p>
          <a:p>
            <a:pPr>
              <a:buFont typeface="Wingdings" panose="05000000000000000000" pitchFamily="2" charset="2"/>
              <a:buChar char="Ø"/>
            </a:pPr>
            <a:r>
              <a:rPr lang="tr-TR" dirty="0"/>
              <a:t>Ö</a:t>
            </a:r>
            <a:r>
              <a:rPr lang="tr-TR" dirty="0" smtClean="0"/>
              <a:t>neri açık net,                </a:t>
            </a:r>
            <a:r>
              <a:rPr lang="tr-TR" dirty="0"/>
              <a:t>güçlü </a:t>
            </a:r>
            <a:r>
              <a:rPr lang="tr-TR" dirty="0" smtClean="0"/>
              <a:t>                  ve             </a:t>
            </a:r>
            <a:r>
              <a:rPr lang="tr-TR" dirty="0"/>
              <a:t>kişiye </a:t>
            </a:r>
            <a:r>
              <a:rPr lang="tr-TR" dirty="0" smtClean="0"/>
              <a:t>özel olmalı</a:t>
            </a:r>
            <a:endParaRPr lang="tr-TR" b="1" dirty="0" smtClean="0"/>
          </a:p>
          <a:p>
            <a:pPr marL="0" indent="0">
              <a:buNone/>
            </a:pPr>
            <a:endParaRPr lang="tr-TR" dirty="0"/>
          </a:p>
        </p:txBody>
      </p:sp>
      <p:sp>
        <p:nvSpPr>
          <p:cNvPr id="10" name="Metin kutusu 9"/>
          <p:cNvSpPr txBox="1"/>
          <p:nvPr/>
        </p:nvSpPr>
        <p:spPr>
          <a:xfrm>
            <a:off x="4392183" y="3363693"/>
            <a:ext cx="3258297" cy="2031325"/>
          </a:xfrm>
          <a:prstGeom prst="rect">
            <a:avLst/>
          </a:prstGeom>
          <a:noFill/>
        </p:spPr>
        <p:txBody>
          <a:bodyPr wrap="square" rtlCol="0">
            <a:spAutoFit/>
          </a:bodyPr>
          <a:lstStyle/>
          <a:p>
            <a:r>
              <a:rPr lang="tr-TR" dirty="0"/>
              <a:t>• Sağlığınız için yapabileceğiniz en iyi şey</a:t>
            </a:r>
          </a:p>
          <a:p>
            <a:r>
              <a:rPr lang="tr-TR" dirty="0"/>
              <a:t>sigarayı bırakmaktır.</a:t>
            </a:r>
          </a:p>
          <a:p>
            <a:r>
              <a:rPr lang="tr-TR" dirty="0"/>
              <a:t>• Doktorunuz olarak bunu belirtmek istiyorum.</a:t>
            </a:r>
          </a:p>
          <a:p>
            <a:r>
              <a:rPr lang="nn-NO" dirty="0"/>
              <a:t>• Size her konuda yardıma hazırım.</a:t>
            </a:r>
            <a:endParaRPr lang="tr-TR" dirty="0"/>
          </a:p>
        </p:txBody>
      </p:sp>
      <p:sp>
        <p:nvSpPr>
          <p:cNvPr id="11" name="Metin kutusu 10"/>
          <p:cNvSpPr txBox="1"/>
          <p:nvPr/>
        </p:nvSpPr>
        <p:spPr>
          <a:xfrm>
            <a:off x="7988778" y="3363693"/>
            <a:ext cx="3908582" cy="2031325"/>
          </a:xfrm>
          <a:prstGeom prst="rect">
            <a:avLst/>
          </a:prstGeom>
          <a:noFill/>
        </p:spPr>
        <p:txBody>
          <a:bodyPr wrap="square" rtlCol="0">
            <a:spAutoFit/>
          </a:bodyPr>
          <a:lstStyle/>
          <a:p>
            <a:pPr marL="285750" indent="-285750">
              <a:buFont typeface="Arial" panose="020B0604020202020204" pitchFamily="34" charset="0"/>
              <a:buChar char="•"/>
            </a:pPr>
            <a:r>
              <a:rPr lang="tr-TR" dirty="0" smtClean="0"/>
              <a:t>Hastanın şu andaki semptomları ve sağlık durumu</a:t>
            </a:r>
          </a:p>
          <a:p>
            <a:pPr marL="285750" indent="-285750">
              <a:buFont typeface="Arial" panose="020B0604020202020204" pitchFamily="34" charset="0"/>
              <a:buChar char="•"/>
            </a:pPr>
            <a:r>
              <a:rPr lang="tr-TR" dirty="0" smtClean="0"/>
              <a:t>Sigaranın ekonomik yükü</a:t>
            </a:r>
          </a:p>
          <a:p>
            <a:pPr marL="285750" indent="-285750">
              <a:buFont typeface="Arial" panose="020B0604020202020204" pitchFamily="34" charset="0"/>
              <a:buChar char="•"/>
            </a:pPr>
            <a:r>
              <a:rPr lang="tr-TR" dirty="0" smtClean="0"/>
              <a:t>Ailesini sigara dumanına maruz bırakarak verdiği zarar</a:t>
            </a:r>
          </a:p>
          <a:p>
            <a:pPr marL="285750" indent="-285750">
              <a:buFont typeface="Arial" panose="020B0604020202020204" pitchFamily="34" charset="0"/>
              <a:buChar char="•"/>
            </a:pPr>
            <a:r>
              <a:rPr lang="tr-TR" dirty="0" smtClean="0"/>
              <a:t>Bırakınca sağlığında oluşacak dramatik iyileşme</a:t>
            </a:r>
            <a:endParaRPr lang="tr-TR" dirty="0"/>
          </a:p>
        </p:txBody>
      </p:sp>
      <p:sp>
        <p:nvSpPr>
          <p:cNvPr id="4" name="Dikdörtgen 3"/>
          <p:cNvSpPr/>
          <p:nvPr/>
        </p:nvSpPr>
        <p:spPr>
          <a:xfrm>
            <a:off x="760596" y="3363693"/>
            <a:ext cx="2966720" cy="2862322"/>
          </a:xfrm>
          <a:prstGeom prst="rect">
            <a:avLst/>
          </a:prstGeom>
        </p:spPr>
        <p:txBody>
          <a:bodyPr wrap="square">
            <a:spAutoFit/>
          </a:bodyPr>
          <a:lstStyle/>
          <a:p>
            <a:pPr marL="171450" indent="-171450">
              <a:buFont typeface="Arial" panose="020B0604020202020204" pitchFamily="34" charset="0"/>
              <a:buChar char="•"/>
            </a:pPr>
            <a:r>
              <a:rPr lang="tr-TR" dirty="0"/>
              <a:t>Sigarayı bırakmanızın sizin için çok önemli olduğunu düşünüyorum</a:t>
            </a:r>
          </a:p>
          <a:p>
            <a:pPr marL="171450" indent="-171450">
              <a:buFont typeface="Arial" panose="020B0604020202020204" pitchFamily="34" charset="0"/>
              <a:buChar char="•"/>
            </a:pPr>
            <a:r>
              <a:rPr lang="tr-TR" dirty="0"/>
              <a:t>Size bu konuda yardımcı olabilirim.</a:t>
            </a:r>
          </a:p>
          <a:p>
            <a:pPr marL="171450" indent="-171450">
              <a:buFont typeface="Arial" panose="020B0604020202020204" pitchFamily="34" charset="0"/>
              <a:buChar char="•"/>
            </a:pPr>
            <a:r>
              <a:rPr lang="tr-TR" dirty="0"/>
              <a:t>Hasta olduğunuzda sigara sayısını azaltmak yeterli değildir.</a:t>
            </a:r>
          </a:p>
          <a:p>
            <a:pPr marL="171450" indent="-171450">
              <a:buFont typeface="Arial" panose="020B0604020202020204" pitchFamily="34" charset="0"/>
              <a:buChar char="•"/>
            </a:pPr>
            <a:r>
              <a:rPr lang="tr-TR" dirty="0"/>
              <a:t>Ara sıra ya da az sigara içmek tehlikenizi azaltmaz.</a:t>
            </a:r>
          </a:p>
        </p:txBody>
      </p:sp>
    </p:spTree>
    <p:extLst>
      <p:ext uri="{BB962C8B-B14F-4D97-AF65-F5344CB8AC3E}">
        <p14:creationId xmlns:p14="http://schemas.microsoft.com/office/powerpoint/2010/main" val="1534859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dirty="0"/>
              <a:t>(</a:t>
            </a:r>
            <a:r>
              <a:rPr lang="tr-TR" b="1" dirty="0" smtClean="0"/>
              <a:t>A3-ASSESS) ÖLÇ</a:t>
            </a:r>
          </a:p>
          <a:p>
            <a:pPr marL="0" indent="0">
              <a:buNone/>
            </a:pPr>
            <a:endParaRPr lang="tr-TR" dirty="0"/>
          </a:p>
        </p:txBody>
      </p:sp>
      <p:sp>
        <p:nvSpPr>
          <p:cNvPr id="4" name="Yuvarlatılmış Dikdörtgen 3"/>
          <p:cNvSpPr/>
          <p:nvPr/>
        </p:nvSpPr>
        <p:spPr>
          <a:xfrm>
            <a:off x="848248" y="2893854"/>
            <a:ext cx="6492240" cy="2214880"/>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Sigara bırakmayı ne kadar istediği</a:t>
            </a:r>
          </a:p>
          <a:p>
            <a:pPr marL="285750" indent="-285750">
              <a:lnSpc>
                <a:spcPct val="150000"/>
              </a:lnSpc>
              <a:buFont typeface="Arial" panose="020B0604020202020204" pitchFamily="34" charset="0"/>
              <a:buChar char="•"/>
            </a:pPr>
            <a:r>
              <a:rPr lang="tr-TR" dirty="0" smtClean="0">
                <a:solidFill>
                  <a:schemeClr val="tx1"/>
                </a:solidFill>
              </a:rPr>
              <a:t>Hastanın nikotin bağımlılığı düzeyi (</a:t>
            </a:r>
            <a:r>
              <a:rPr lang="tr-TR" dirty="0" err="1" smtClean="0">
                <a:solidFill>
                  <a:schemeClr val="tx1"/>
                </a:solidFill>
              </a:rPr>
              <a:t>fagerström</a:t>
            </a:r>
            <a:r>
              <a:rPr lang="tr-TR" dirty="0" smtClean="0">
                <a:solidFill>
                  <a:schemeClr val="tx1"/>
                </a:solidFill>
              </a:rPr>
              <a:t> testi )</a:t>
            </a:r>
          </a:p>
          <a:p>
            <a:pPr marL="285750" indent="-285750">
              <a:lnSpc>
                <a:spcPct val="150000"/>
              </a:lnSpc>
              <a:buFont typeface="Arial" panose="020B0604020202020204" pitchFamily="34" charset="0"/>
              <a:buChar char="•"/>
            </a:pPr>
            <a:r>
              <a:rPr lang="tr-TR" dirty="0" smtClean="0">
                <a:solidFill>
                  <a:schemeClr val="tx1"/>
                </a:solidFill>
              </a:rPr>
              <a:t>O</a:t>
            </a:r>
            <a:r>
              <a:rPr lang="nn-NO" dirty="0" smtClean="0">
                <a:solidFill>
                  <a:schemeClr val="tx1"/>
                </a:solidFill>
              </a:rPr>
              <a:t>lanak varsa karbonmonoksit (CO) ölçümü</a:t>
            </a:r>
            <a:r>
              <a:rPr lang="tr-TR" dirty="0" smtClean="0">
                <a:solidFill>
                  <a:schemeClr val="tx1"/>
                </a:solidFill>
              </a:rPr>
              <a:t> </a:t>
            </a:r>
          </a:p>
          <a:p>
            <a:pPr marL="285750" indent="-285750">
              <a:lnSpc>
                <a:spcPct val="150000"/>
              </a:lnSpc>
              <a:buFont typeface="Arial" panose="020B0604020202020204" pitchFamily="34" charset="0"/>
              <a:buChar char="•"/>
            </a:pPr>
            <a:r>
              <a:rPr lang="tr-TR" dirty="0" smtClean="0">
                <a:solidFill>
                  <a:schemeClr val="tx1"/>
                </a:solidFill>
              </a:rPr>
              <a:t>Bırakmak istiyorsa destek sağlanmalı, istemiyorsa</a:t>
            </a:r>
            <a:r>
              <a:rPr lang="tr-TR" dirty="0" smtClean="0">
                <a:solidFill>
                  <a:schemeClr val="tx1"/>
                </a:solidFill>
                <a:sym typeface="Wingdings" panose="05000000000000000000" pitchFamily="2" charset="2"/>
              </a:rPr>
              <a:t></a:t>
            </a:r>
            <a:r>
              <a:rPr lang="tr-TR" dirty="0" smtClean="0">
                <a:solidFill>
                  <a:schemeClr val="tx1"/>
                </a:solidFill>
              </a:rPr>
              <a:t>5R</a:t>
            </a:r>
          </a:p>
          <a:p>
            <a:pPr marL="285750" indent="-285750">
              <a:lnSpc>
                <a:spcPct val="150000"/>
              </a:lnSpc>
              <a:buFont typeface="Arial" panose="020B0604020202020204" pitchFamily="34" charset="0"/>
              <a:buChar char="•"/>
            </a:pPr>
            <a:r>
              <a:rPr lang="tr-TR" dirty="0" smtClean="0">
                <a:solidFill>
                  <a:schemeClr val="tx1"/>
                </a:solidFill>
              </a:rPr>
              <a:t>Daha önceki bırakma deneyimi</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350" y="2678906"/>
            <a:ext cx="3833007" cy="2644775"/>
          </a:xfrm>
          <a:prstGeom prst="rect">
            <a:avLst/>
          </a:prstGeom>
        </p:spPr>
      </p:pic>
    </p:spTree>
    <p:extLst>
      <p:ext uri="{BB962C8B-B14F-4D97-AF65-F5344CB8AC3E}">
        <p14:creationId xmlns:p14="http://schemas.microsoft.com/office/powerpoint/2010/main" val="3829344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825624"/>
            <a:ext cx="11150600" cy="4808855"/>
          </a:xfrm>
        </p:spPr>
        <p:txBody>
          <a:bodyPr>
            <a:normAutofit fontScale="92500" lnSpcReduction="20000"/>
          </a:bodyPr>
          <a:lstStyle/>
          <a:p>
            <a:pPr marL="0" indent="0">
              <a:buNone/>
            </a:pPr>
            <a:r>
              <a:rPr lang="tr-TR" b="1" dirty="0"/>
              <a:t>(</a:t>
            </a:r>
            <a:r>
              <a:rPr lang="tr-TR" b="1" dirty="0" smtClean="0"/>
              <a:t>A4-ASSIST) ÖNDERLİK ET</a:t>
            </a:r>
          </a:p>
          <a:p>
            <a:pPr>
              <a:lnSpc>
                <a:spcPct val="150000"/>
              </a:lnSpc>
              <a:buFont typeface="Wingdings" panose="05000000000000000000" pitchFamily="2" charset="2"/>
              <a:buChar char="Ø"/>
            </a:pPr>
            <a:r>
              <a:rPr lang="tr-TR" dirty="0" smtClean="0"/>
              <a:t>Hastayla bırakma planı hazırlanmalı</a:t>
            </a:r>
          </a:p>
          <a:p>
            <a:pPr>
              <a:lnSpc>
                <a:spcPct val="150000"/>
              </a:lnSpc>
              <a:buFont typeface="Wingdings" panose="05000000000000000000" pitchFamily="2" charset="2"/>
              <a:buChar char="Ø"/>
            </a:pPr>
            <a:r>
              <a:rPr lang="tr-TR" dirty="0" smtClean="0"/>
              <a:t>Bırakma günü seçilmeli </a:t>
            </a:r>
            <a:r>
              <a:rPr lang="tr-TR" dirty="0" smtClean="0">
                <a:sym typeface="Wingdings" panose="05000000000000000000" pitchFamily="2" charset="2"/>
              </a:rPr>
              <a:t> </a:t>
            </a:r>
          </a:p>
          <a:p>
            <a:pPr>
              <a:lnSpc>
                <a:spcPct val="150000"/>
              </a:lnSpc>
              <a:buFont typeface="Wingdings" panose="05000000000000000000" pitchFamily="2" charset="2"/>
              <a:buChar char="Ø"/>
            </a:pPr>
            <a:r>
              <a:rPr lang="tr-TR" dirty="0" smtClean="0"/>
              <a:t>Bırakma </a:t>
            </a:r>
            <a:r>
              <a:rPr lang="tr-TR" dirty="0"/>
              <a:t>kararı aile, arkadaş ve </a:t>
            </a:r>
            <a:r>
              <a:rPr lang="tr-TR" dirty="0" smtClean="0"/>
              <a:t>işyerinde paylaşılmalı </a:t>
            </a:r>
            <a:r>
              <a:rPr lang="tr-TR" dirty="0"/>
              <a:t>ve destek </a:t>
            </a:r>
            <a:r>
              <a:rPr lang="tr-TR" dirty="0" smtClean="0"/>
              <a:t>alınmalı</a:t>
            </a:r>
          </a:p>
          <a:p>
            <a:pPr>
              <a:lnSpc>
                <a:spcPct val="150000"/>
              </a:lnSpc>
              <a:buFont typeface="Wingdings" panose="05000000000000000000" pitchFamily="2" charset="2"/>
              <a:buChar char="Ø"/>
            </a:pPr>
            <a:r>
              <a:rPr lang="tr-TR" dirty="0"/>
              <a:t>Ev, işyeri ve araba gibi </a:t>
            </a:r>
            <a:r>
              <a:rPr lang="tr-TR" dirty="0" smtClean="0"/>
              <a:t>kişinin yaşadığı </a:t>
            </a:r>
            <a:r>
              <a:rPr lang="tr-TR" dirty="0"/>
              <a:t>çevreden sigarayı hatırlatacak </a:t>
            </a:r>
            <a:r>
              <a:rPr lang="tr-TR" dirty="0" smtClean="0"/>
              <a:t>eşyaların uzaklaştırılması önerilmeli</a:t>
            </a:r>
          </a:p>
          <a:p>
            <a:pPr>
              <a:lnSpc>
                <a:spcPct val="150000"/>
              </a:lnSpc>
              <a:buFont typeface="Wingdings" panose="05000000000000000000" pitchFamily="2" charset="2"/>
              <a:buChar char="Ø"/>
            </a:pPr>
            <a:r>
              <a:rPr lang="tr-TR" dirty="0"/>
              <a:t>Bırakma </a:t>
            </a:r>
            <a:r>
              <a:rPr lang="tr-TR" dirty="0" smtClean="0"/>
              <a:t>döneminde mücadele </a:t>
            </a:r>
            <a:r>
              <a:rPr lang="tr-TR" dirty="0"/>
              <a:t>gücünü artıracak yeni günlük </a:t>
            </a:r>
            <a:r>
              <a:rPr lang="tr-TR" dirty="0" smtClean="0"/>
              <a:t>aktiviteler geliştirilmeli</a:t>
            </a:r>
            <a:endParaRPr lang="tr-TR" dirty="0"/>
          </a:p>
        </p:txBody>
      </p:sp>
      <p:sp>
        <p:nvSpPr>
          <p:cNvPr id="5" name="Yuvarlatılmış Dikdörtgen 4"/>
          <p:cNvSpPr/>
          <p:nvPr/>
        </p:nvSpPr>
        <p:spPr>
          <a:xfrm>
            <a:off x="4805680" y="2783840"/>
            <a:ext cx="3637280" cy="822960"/>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sz="2400" dirty="0">
                <a:solidFill>
                  <a:schemeClr val="tx1"/>
                </a:solidFill>
                <a:sym typeface="Wingdings" panose="05000000000000000000" pitchFamily="2" charset="2"/>
              </a:rPr>
              <a:t>ideali 2 </a:t>
            </a:r>
            <a:r>
              <a:rPr lang="tr-TR" sz="2400" dirty="0" smtClean="0">
                <a:solidFill>
                  <a:schemeClr val="tx1"/>
                </a:solidFill>
                <a:sym typeface="Wingdings" panose="05000000000000000000" pitchFamily="2" charset="2"/>
              </a:rPr>
              <a:t>hafta </a:t>
            </a:r>
            <a:r>
              <a:rPr lang="tr-TR" sz="2400" dirty="0">
                <a:solidFill>
                  <a:schemeClr val="tx1"/>
                </a:solidFill>
                <a:sym typeface="Wingdings" panose="05000000000000000000" pitchFamily="2" charset="2"/>
              </a:rPr>
              <a:t>içinde </a:t>
            </a:r>
            <a:r>
              <a:rPr lang="tr-TR" sz="2400" dirty="0" smtClean="0">
                <a:solidFill>
                  <a:schemeClr val="tx1"/>
                </a:solidFill>
                <a:sym typeface="Wingdings" panose="05000000000000000000" pitchFamily="2" charset="2"/>
              </a:rPr>
              <a:t>olması</a:t>
            </a:r>
          </a:p>
        </p:txBody>
      </p:sp>
    </p:spTree>
    <p:extLst>
      <p:ext uri="{BB962C8B-B14F-4D97-AF65-F5344CB8AC3E}">
        <p14:creationId xmlns:p14="http://schemas.microsoft.com/office/powerpoint/2010/main" val="2830239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53440" y="1825624"/>
            <a:ext cx="10932160" cy="4910455"/>
          </a:xfrm>
        </p:spPr>
        <p:txBody>
          <a:bodyPr/>
          <a:lstStyle/>
          <a:p>
            <a:pPr marL="0" indent="0">
              <a:buNone/>
            </a:pPr>
            <a:r>
              <a:rPr lang="tr-TR" b="1" dirty="0"/>
              <a:t>(A4-ASSIST) ÖNDERLİK </a:t>
            </a:r>
            <a:r>
              <a:rPr lang="tr-TR" b="1" dirty="0" smtClean="0"/>
              <a:t>ET</a:t>
            </a:r>
            <a:endParaRPr lang="tr-TR" dirty="0" smtClean="0"/>
          </a:p>
          <a:p>
            <a:pPr>
              <a:buFont typeface="Wingdings" panose="05000000000000000000" pitchFamily="2" charset="2"/>
              <a:buChar char="Ø"/>
            </a:pPr>
            <a:r>
              <a:rPr lang="tr-TR" dirty="0" smtClean="0"/>
              <a:t>Yaşa </a:t>
            </a:r>
            <a:r>
              <a:rPr lang="tr-TR" dirty="0"/>
              <a:t>uygun egzersiz, </a:t>
            </a:r>
            <a:r>
              <a:rPr lang="tr-TR" dirty="0" smtClean="0"/>
              <a:t>yürüyüş yapmak</a:t>
            </a:r>
            <a:r>
              <a:rPr lang="tr-TR" dirty="0"/>
              <a:t>, istedikleri hobilere zaman </a:t>
            </a:r>
            <a:r>
              <a:rPr lang="tr-TR" dirty="0" smtClean="0"/>
              <a:t>ayrılması önerilmeli</a:t>
            </a:r>
          </a:p>
          <a:p>
            <a:pPr>
              <a:buFont typeface="Wingdings" panose="05000000000000000000" pitchFamily="2" charset="2"/>
              <a:buChar char="Ø"/>
            </a:pPr>
            <a:r>
              <a:rPr lang="tr-TR" dirty="0"/>
              <a:t>İlk birkaç </a:t>
            </a:r>
            <a:r>
              <a:rPr lang="tr-TR" dirty="0" smtClean="0"/>
              <a:t>hafta içerisinde </a:t>
            </a:r>
            <a:r>
              <a:rPr lang="tr-TR" dirty="0"/>
              <a:t>yoğun nikotin yoksunluk </a:t>
            </a:r>
            <a:r>
              <a:rPr lang="tr-TR" dirty="0" smtClean="0"/>
              <a:t>belirtilerinin yaşanabileceği anlatılmalı</a:t>
            </a:r>
          </a:p>
          <a:p>
            <a:pPr>
              <a:buFont typeface="Wingdings" panose="05000000000000000000" pitchFamily="2" charset="2"/>
              <a:buChar char="Ø"/>
            </a:pPr>
            <a:r>
              <a:rPr lang="tr-TR" dirty="0"/>
              <a:t>İçme isteği kişiyi zorladığında:</a:t>
            </a:r>
          </a:p>
          <a:p>
            <a:pPr>
              <a:buFont typeface="Wingdings" panose="05000000000000000000" pitchFamily="2" charset="2"/>
              <a:buChar char="Ø"/>
            </a:pPr>
            <a:endParaRPr lang="tr-TR" dirty="0" smtClean="0"/>
          </a:p>
        </p:txBody>
      </p:sp>
      <p:pic>
        <p:nvPicPr>
          <p:cNvPr id="7" name="Resim 6"/>
          <p:cNvPicPr>
            <a:picLocks noChangeAspect="1"/>
          </p:cNvPicPr>
          <p:nvPr/>
        </p:nvPicPr>
        <p:blipFill>
          <a:blip r:embed="rId2"/>
          <a:stretch>
            <a:fillRect/>
          </a:stretch>
        </p:blipFill>
        <p:spPr>
          <a:xfrm>
            <a:off x="5713616" y="3775587"/>
            <a:ext cx="4787235" cy="2960492"/>
          </a:xfrm>
          <a:prstGeom prst="rect">
            <a:avLst/>
          </a:prstGeom>
        </p:spPr>
      </p:pic>
    </p:spTree>
    <p:extLst>
      <p:ext uri="{BB962C8B-B14F-4D97-AF65-F5344CB8AC3E}">
        <p14:creationId xmlns:p14="http://schemas.microsoft.com/office/powerpoint/2010/main" val="686177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825624"/>
            <a:ext cx="11018520" cy="4798695"/>
          </a:xfrm>
        </p:spPr>
        <p:txBody>
          <a:bodyPr>
            <a:normAutofit/>
          </a:bodyPr>
          <a:lstStyle/>
          <a:p>
            <a:pPr marL="0" indent="0">
              <a:buNone/>
            </a:pPr>
            <a:r>
              <a:rPr lang="tr-TR" b="1" dirty="0"/>
              <a:t>(A4-ASSIST) ÖNDERLİK </a:t>
            </a:r>
            <a:r>
              <a:rPr lang="tr-TR" b="1" dirty="0" smtClean="0"/>
              <a:t>ET</a:t>
            </a:r>
          </a:p>
          <a:p>
            <a:pPr>
              <a:buFont typeface="Wingdings" panose="05000000000000000000" pitchFamily="2" charset="2"/>
              <a:buChar char="Ø"/>
            </a:pPr>
            <a:r>
              <a:rPr lang="tr-TR" sz="2400" dirty="0"/>
              <a:t>Hastalara bırakma konusunda etkili ilaçların (</a:t>
            </a:r>
            <a:r>
              <a:rPr lang="tr-TR" sz="2400" dirty="0" smtClean="0"/>
              <a:t>Nikotin yerine </a:t>
            </a:r>
            <a:r>
              <a:rPr lang="tr-TR" sz="2400" dirty="0"/>
              <a:t>koyma preparatları, </a:t>
            </a:r>
            <a:r>
              <a:rPr lang="tr-TR" sz="2400" dirty="0" err="1"/>
              <a:t>Bupropion</a:t>
            </a:r>
            <a:r>
              <a:rPr lang="tr-TR" sz="2400" dirty="0"/>
              <a:t>, </a:t>
            </a:r>
            <a:r>
              <a:rPr lang="tr-TR" sz="2400" dirty="0" err="1" smtClean="0"/>
              <a:t>Varenikline</a:t>
            </a:r>
            <a:r>
              <a:rPr lang="tr-TR" sz="2400" dirty="0" smtClean="0"/>
              <a:t>) olduğu anlatılmalı</a:t>
            </a:r>
          </a:p>
          <a:p>
            <a:pPr>
              <a:buFont typeface="Wingdings" panose="05000000000000000000" pitchFamily="2" charset="2"/>
              <a:buChar char="Ø"/>
            </a:pPr>
            <a:r>
              <a:rPr lang="tr-TR" sz="2400" dirty="0"/>
              <a:t>M</a:t>
            </a:r>
            <a:r>
              <a:rPr lang="tr-TR" sz="2400" dirty="0" smtClean="0"/>
              <a:t>ümkün </a:t>
            </a:r>
            <a:r>
              <a:rPr lang="tr-TR" sz="2400" dirty="0"/>
              <a:t>olduğunca alkolden uzak </a:t>
            </a:r>
            <a:r>
              <a:rPr lang="tr-TR" sz="2400" dirty="0" smtClean="0"/>
              <a:t>durulmalı</a:t>
            </a:r>
          </a:p>
          <a:p>
            <a:pPr>
              <a:buFont typeface="Wingdings" panose="05000000000000000000" pitchFamily="2" charset="2"/>
              <a:buChar char="Ø"/>
            </a:pPr>
            <a:endParaRPr lang="tr-TR" sz="2400" dirty="0" smtClean="0"/>
          </a:p>
        </p:txBody>
      </p:sp>
    </p:spTree>
    <p:extLst>
      <p:ext uri="{BB962C8B-B14F-4D97-AF65-F5344CB8AC3E}">
        <p14:creationId xmlns:p14="http://schemas.microsoft.com/office/powerpoint/2010/main" val="2262333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595535"/>
            <a:ext cx="10515600" cy="4581428"/>
          </a:xfrm>
        </p:spPr>
        <p:txBody>
          <a:bodyPr>
            <a:normAutofit fontScale="92500" lnSpcReduction="10000"/>
          </a:bodyPr>
          <a:lstStyle/>
          <a:p>
            <a:pPr marL="0" indent="0">
              <a:buNone/>
            </a:pPr>
            <a:r>
              <a:rPr lang="tr-TR" b="1" dirty="0"/>
              <a:t>(</a:t>
            </a:r>
            <a:r>
              <a:rPr lang="tr-TR" b="1" dirty="0" smtClean="0"/>
              <a:t>A5-ARRANGE) ÖRGÜTLE</a:t>
            </a:r>
          </a:p>
          <a:p>
            <a:pPr>
              <a:buFont typeface="Wingdings" panose="05000000000000000000" pitchFamily="2" charset="2"/>
              <a:buChar char="Ø"/>
            </a:pPr>
            <a:r>
              <a:rPr lang="es-ES" dirty="0"/>
              <a:t>Hastalar yüz yüze ya da telefon görüşmeleri </a:t>
            </a:r>
            <a:r>
              <a:rPr lang="es-ES" dirty="0" smtClean="0"/>
              <a:t>ile</a:t>
            </a:r>
            <a:r>
              <a:rPr lang="tr-TR" dirty="0" smtClean="0"/>
              <a:t> izlenmeli</a:t>
            </a:r>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r>
              <a:rPr lang="tr-TR" dirty="0"/>
              <a:t>Her görüşmede </a:t>
            </a:r>
            <a:r>
              <a:rPr lang="tr-TR" dirty="0" smtClean="0"/>
              <a:t>hasta başarısından </a:t>
            </a:r>
            <a:r>
              <a:rPr lang="tr-TR" dirty="0"/>
              <a:t>dolayı tebrik </a:t>
            </a:r>
            <a:r>
              <a:rPr lang="tr-TR" dirty="0" smtClean="0"/>
              <a:t>edilmeli</a:t>
            </a:r>
          </a:p>
          <a:p>
            <a:r>
              <a:rPr lang="tr-TR" dirty="0" smtClean="0"/>
              <a:t>Karşılaşılan güçlükler /çözüm yolları</a:t>
            </a:r>
          </a:p>
          <a:p>
            <a:r>
              <a:rPr lang="tr-TR" dirty="0" err="1" smtClean="0"/>
              <a:t>Nüks</a:t>
            </a:r>
            <a:r>
              <a:rPr lang="tr-TR" dirty="0" smtClean="0"/>
              <a:t> olmuşsa nedenleri /yeniden tam bırakma</a:t>
            </a:r>
          </a:p>
          <a:p>
            <a:r>
              <a:rPr lang="tr-TR" dirty="0" smtClean="0"/>
              <a:t>Farmakolojik tedavi değerlendirilmesi</a:t>
            </a:r>
          </a:p>
          <a:p>
            <a:endParaRPr lang="tr-TR" dirty="0"/>
          </a:p>
        </p:txBody>
      </p:sp>
      <p:sp>
        <p:nvSpPr>
          <p:cNvPr id="4" name="Yuvarlatılmış Dikdörtgen 3"/>
          <p:cNvSpPr/>
          <p:nvPr/>
        </p:nvSpPr>
        <p:spPr>
          <a:xfrm>
            <a:off x="1492898" y="2668556"/>
            <a:ext cx="6671388" cy="1446244"/>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a:solidFill>
                  <a:schemeClr val="tx1"/>
                </a:solidFill>
              </a:rPr>
              <a:t>İlk görüşme             </a:t>
            </a:r>
            <a:r>
              <a:rPr lang="tr-TR" dirty="0">
                <a:solidFill>
                  <a:schemeClr val="tx1"/>
                </a:solidFill>
                <a:sym typeface="Wingdings" panose="05000000000000000000" pitchFamily="2" charset="2"/>
              </a:rPr>
              <a:t> </a:t>
            </a:r>
            <a:r>
              <a:rPr lang="tr-TR" dirty="0">
                <a:solidFill>
                  <a:schemeClr val="tx1"/>
                </a:solidFill>
              </a:rPr>
              <a:t>bırakma tarihinden sonraki ilk hafta</a:t>
            </a:r>
          </a:p>
          <a:p>
            <a:pPr marL="285750" indent="-285750">
              <a:buFont typeface="Arial" panose="020B0604020202020204" pitchFamily="34" charset="0"/>
              <a:buChar char="•"/>
            </a:pPr>
            <a:r>
              <a:rPr lang="tr-TR" dirty="0">
                <a:solidFill>
                  <a:schemeClr val="tx1"/>
                </a:solidFill>
              </a:rPr>
              <a:t>İkinci görüşme        </a:t>
            </a:r>
            <a:r>
              <a:rPr lang="tr-TR" dirty="0">
                <a:solidFill>
                  <a:schemeClr val="tx1"/>
                </a:solidFill>
                <a:sym typeface="Wingdings" panose="05000000000000000000" pitchFamily="2" charset="2"/>
              </a:rPr>
              <a:t></a:t>
            </a:r>
            <a:r>
              <a:rPr lang="tr-TR" dirty="0">
                <a:solidFill>
                  <a:schemeClr val="tx1"/>
                </a:solidFill>
              </a:rPr>
              <a:t> ilk bir ay içerisinde</a:t>
            </a:r>
          </a:p>
          <a:p>
            <a:pPr marL="285750" indent="-285750">
              <a:buFont typeface="Arial" panose="020B0604020202020204" pitchFamily="34" charset="0"/>
              <a:buChar char="•"/>
            </a:pPr>
            <a:r>
              <a:rPr lang="tr-TR" dirty="0">
                <a:solidFill>
                  <a:schemeClr val="tx1"/>
                </a:solidFill>
              </a:rPr>
              <a:t>Sonraki </a:t>
            </a:r>
            <a:r>
              <a:rPr lang="tr-TR" dirty="0" err="1">
                <a:solidFill>
                  <a:schemeClr val="tx1"/>
                </a:solidFill>
              </a:rPr>
              <a:t>görüşmeler</a:t>
            </a:r>
            <a:r>
              <a:rPr lang="tr-TR" dirty="0" err="1">
                <a:solidFill>
                  <a:schemeClr val="tx1"/>
                </a:solidFill>
                <a:sym typeface="Wingdings" panose="05000000000000000000" pitchFamily="2" charset="2"/>
              </a:rPr>
              <a:t></a:t>
            </a:r>
            <a:r>
              <a:rPr lang="tr-TR" dirty="0" err="1">
                <a:solidFill>
                  <a:schemeClr val="tx1"/>
                </a:solidFill>
              </a:rPr>
              <a:t>kişinin</a:t>
            </a:r>
            <a:r>
              <a:rPr lang="tr-TR" dirty="0">
                <a:solidFill>
                  <a:schemeClr val="tx1"/>
                </a:solidFill>
              </a:rPr>
              <a:t> durumuna göre 15 günlük, </a:t>
            </a:r>
            <a:endParaRPr lang="tr-TR" dirty="0" smtClean="0">
              <a:solidFill>
                <a:schemeClr val="tx1"/>
              </a:solidFill>
            </a:endParaRPr>
          </a:p>
          <a:p>
            <a:r>
              <a:rPr lang="tr-TR" dirty="0" smtClean="0">
                <a:solidFill>
                  <a:schemeClr val="tx1"/>
                </a:solidFill>
              </a:rPr>
              <a:t>                                          1 aylık</a:t>
            </a:r>
            <a:r>
              <a:rPr lang="tr-TR" dirty="0">
                <a:solidFill>
                  <a:schemeClr val="tx1"/>
                </a:solidFill>
              </a:rPr>
              <a:t>, 3 aylık </a:t>
            </a:r>
          </a:p>
        </p:txBody>
      </p:sp>
    </p:spTree>
    <p:extLst>
      <p:ext uri="{BB962C8B-B14F-4D97-AF65-F5344CB8AC3E}">
        <p14:creationId xmlns:p14="http://schemas.microsoft.com/office/powerpoint/2010/main" val="300386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5" name="İçerik Yer Tutucusu 4"/>
          <p:cNvSpPr>
            <a:spLocks noGrp="1"/>
          </p:cNvSpPr>
          <p:nvPr>
            <p:ph idx="1"/>
          </p:nvPr>
        </p:nvSpPr>
        <p:spPr/>
        <p:txBody>
          <a:bodyPr>
            <a:normAutofit/>
          </a:bodyPr>
          <a:lstStyle/>
          <a:p>
            <a:pPr marL="0" indent="0">
              <a:buNone/>
            </a:pPr>
            <a:r>
              <a:rPr lang="tr-TR" dirty="0" smtClean="0"/>
              <a:t>Bırakma konusunda isteksiz hastalar</a:t>
            </a:r>
            <a:r>
              <a:rPr lang="tr-TR" dirty="0" smtClean="0">
                <a:sym typeface="Wingdings" panose="05000000000000000000" pitchFamily="2" charset="2"/>
              </a:rPr>
              <a:t> 5R</a:t>
            </a:r>
          </a:p>
          <a:p>
            <a:pPr marL="0" indent="0">
              <a:buNone/>
            </a:pPr>
            <a:endParaRPr lang="tr-TR" dirty="0">
              <a:sym typeface="Wingdings" panose="05000000000000000000" pitchFamily="2" charset="2"/>
            </a:endParaRPr>
          </a:p>
          <a:p>
            <a:pPr marL="0" indent="0">
              <a:buNone/>
            </a:pPr>
            <a:endParaRPr lang="tr-TR" dirty="0" smtClean="0">
              <a:sym typeface="Wingdings" panose="05000000000000000000" pitchFamily="2" charset="2"/>
            </a:endParaRPr>
          </a:p>
          <a:p>
            <a:pPr marL="0" indent="0">
              <a:buNone/>
            </a:pPr>
            <a:endParaRPr lang="tr-TR" dirty="0">
              <a:sym typeface="Wingdings" panose="05000000000000000000" pitchFamily="2" charset="2"/>
            </a:endParaRPr>
          </a:p>
          <a:p>
            <a:pPr marL="0" indent="0">
              <a:buNone/>
            </a:pPr>
            <a:endParaRPr lang="tr-TR" dirty="0" smtClean="0">
              <a:sym typeface="Wingdings" panose="05000000000000000000" pitchFamily="2" charset="2"/>
            </a:endParaRPr>
          </a:p>
          <a:p>
            <a:pPr marL="0" indent="0">
              <a:buNone/>
            </a:pPr>
            <a:r>
              <a:rPr lang="tr-TR" b="1" dirty="0"/>
              <a:t>(</a:t>
            </a:r>
            <a:r>
              <a:rPr lang="tr-TR" b="1" dirty="0" smtClean="0"/>
              <a:t>R1-RELEVANCE) </a:t>
            </a:r>
            <a:r>
              <a:rPr lang="tr-TR" b="1" dirty="0"/>
              <a:t>İLİŞKİ</a:t>
            </a:r>
            <a:r>
              <a:rPr lang="tr-TR" b="1" dirty="0" smtClean="0"/>
              <a:t>:</a:t>
            </a:r>
          </a:p>
          <a:p>
            <a:pPr>
              <a:buFont typeface="Wingdings" panose="05000000000000000000" pitchFamily="2" charset="2"/>
              <a:buChar char="Ø"/>
            </a:pPr>
            <a:r>
              <a:rPr lang="tr-TR" sz="2400" dirty="0"/>
              <a:t>Sigara içmenin getireceği zararlar kişinin </a:t>
            </a:r>
            <a:r>
              <a:rPr lang="tr-TR" sz="2400" dirty="0" smtClean="0"/>
              <a:t>içinde bulunduğu</a:t>
            </a:r>
          </a:p>
          <a:p>
            <a:pPr marL="0" indent="0">
              <a:buNone/>
            </a:pPr>
            <a:r>
              <a:rPr lang="tr-TR" sz="2400" dirty="0" smtClean="0"/>
              <a:t> </a:t>
            </a:r>
            <a:r>
              <a:rPr lang="tr-TR" sz="2400" dirty="0"/>
              <a:t>durumla ilişkilendirilerek </a:t>
            </a:r>
            <a:r>
              <a:rPr lang="tr-TR" sz="2400" dirty="0" smtClean="0"/>
              <a:t>bırakmaya cesaretlendirilmeli</a:t>
            </a:r>
            <a:endParaRPr lang="tr-TR" sz="2400" b="1" dirty="0" smtClean="0"/>
          </a:p>
          <a:p>
            <a:pPr marL="0" indent="0">
              <a:buNone/>
            </a:pPr>
            <a:endParaRPr lang="tr-TR" dirty="0" smtClean="0">
              <a:sym typeface="Wingdings" panose="05000000000000000000" pitchFamily="2" charset="2"/>
            </a:endParaRPr>
          </a:p>
          <a:p>
            <a:pPr marL="0" indent="0">
              <a:buNone/>
            </a:pPr>
            <a:endParaRPr lang="tr-TR" dirty="0"/>
          </a:p>
        </p:txBody>
      </p:sp>
      <p:pic>
        <p:nvPicPr>
          <p:cNvPr id="6" name="İçerik Yer Tutucusu 3"/>
          <p:cNvPicPr>
            <a:picLocks noChangeAspect="1"/>
          </p:cNvPicPr>
          <p:nvPr/>
        </p:nvPicPr>
        <p:blipFill rotWithShape="1">
          <a:blip r:embed="rId2"/>
          <a:srcRect l="10519" t="43174" r="34118" b="34954"/>
          <a:stretch/>
        </p:blipFill>
        <p:spPr>
          <a:xfrm>
            <a:off x="942392" y="2341985"/>
            <a:ext cx="7389842" cy="1642188"/>
          </a:xfrm>
          <a:prstGeom prst="rect">
            <a:avLst/>
          </a:prstGeom>
        </p:spPr>
      </p:pic>
      <p:sp>
        <p:nvSpPr>
          <p:cNvPr id="7" name="Yuvarlatılmış Dikdörtgen 6"/>
          <p:cNvSpPr/>
          <p:nvPr/>
        </p:nvSpPr>
        <p:spPr>
          <a:xfrm>
            <a:off x="8545286" y="4656016"/>
            <a:ext cx="2808514" cy="2127339"/>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Hastalık durumu</a:t>
            </a:r>
          </a:p>
          <a:p>
            <a:pPr marL="285750" indent="-285750">
              <a:buFont typeface="Arial" panose="020B0604020202020204" pitchFamily="34" charset="0"/>
              <a:buChar char="•"/>
            </a:pPr>
            <a:r>
              <a:rPr lang="tr-TR" dirty="0" smtClean="0">
                <a:solidFill>
                  <a:schemeClr val="tx1"/>
                </a:solidFill>
              </a:rPr>
              <a:t>Aile</a:t>
            </a:r>
          </a:p>
          <a:p>
            <a:pPr marL="285750" indent="-285750">
              <a:buFont typeface="Arial" panose="020B0604020202020204" pitchFamily="34" charset="0"/>
              <a:buChar char="•"/>
            </a:pPr>
            <a:r>
              <a:rPr lang="tr-TR" dirty="0" smtClean="0">
                <a:solidFill>
                  <a:schemeClr val="tx1"/>
                </a:solidFill>
              </a:rPr>
              <a:t>Çocuk </a:t>
            </a:r>
          </a:p>
          <a:p>
            <a:pPr marL="285750" indent="-285750">
              <a:buFont typeface="Arial" panose="020B0604020202020204" pitchFamily="34" charset="0"/>
              <a:buChar char="•"/>
            </a:pPr>
            <a:r>
              <a:rPr lang="tr-TR" dirty="0" smtClean="0">
                <a:solidFill>
                  <a:schemeClr val="tx1"/>
                </a:solidFill>
              </a:rPr>
              <a:t>Ekonomik durum, </a:t>
            </a:r>
          </a:p>
          <a:p>
            <a:pPr marL="285750" indent="-285750">
              <a:buFont typeface="Arial" panose="020B0604020202020204" pitchFamily="34" charset="0"/>
              <a:buChar char="•"/>
            </a:pPr>
            <a:r>
              <a:rPr lang="tr-TR" dirty="0" smtClean="0">
                <a:solidFill>
                  <a:schemeClr val="tx1"/>
                </a:solidFill>
              </a:rPr>
              <a:t>Yaş, cinsiyet</a:t>
            </a:r>
          </a:p>
          <a:p>
            <a:pPr marL="285750" indent="-285750">
              <a:buFont typeface="Arial" panose="020B0604020202020204" pitchFamily="34" charset="0"/>
              <a:buChar char="•"/>
            </a:pPr>
            <a:r>
              <a:rPr lang="tr-TR" dirty="0" smtClean="0">
                <a:solidFill>
                  <a:schemeClr val="tx1"/>
                </a:solidFill>
              </a:rPr>
              <a:t>İleride hastalanma endişesi</a:t>
            </a:r>
            <a:endParaRPr lang="tr-TR" dirty="0">
              <a:solidFill>
                <a:schemeClr val="tx1"/>
              </a:solidFill>
            </a:endParaRPr>
          </a:p>
        </p:txBody>
      </p:sp>
      <p:sp>
        <p:nvSpPr>
          <p:cNvPr id="8"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2217591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dirty="0"/>
              <a:t>(</a:t>
            </a:r>
            <a:r>
              <a:rPr lang="tr-TR" b="1" dirty="0" smtClean="0"/>
              <a:t>R2-RISKS) RİSKLER</a:t>
            </a:r>
          </a:p>
          <a:p>
            <a:pPr>
              <a:buFont typeface="Wingdings" panose="05000000000000000000" pitchFamily="2" charset="2"/>
              <a:buChar char="Ø"/>
            </a:pPr>
            <a:r>
              <a:rPr lang="tr-TR" sz="2400" dirty="0" smtClean="0"/>
              <a:t>Düşük nikotinli, düşük katranlı sigara içmenin ya da diğer tütün ürünlerini (</a:t>
            </a:r>
            <a:r>
              <a:rPr lang="tr-TR" sz="2400" dirty="0" err="1" smtClean="0"/>
              <a:t>pipo,puro</a:t>
            </a:r>
            <a:r>
              <a:rPr lang="tr-TR" sz="2400" dirty="0" smtClean="0"/>
              <a:t>) kullanmanın hastalanma riskini azaltmayacağı</a:t>
            </a:r>
          </a:p>
          <a:p>
            <a:pPr>
              <a:buFont typeface="Wingdings" panose="05000000000000000000" pitchFamily="2" charset="2"/>
              <a:buChar char="Ø"/>
            </a:pPr>
            <a:r>
              <a:rPr lang="tr-TR" sz="2400" dirty="0" smtClean="0"/>
              <a:t>Sigara içme sonucu oluşacak akut, kronik ve çevresel riskler üzerinde durulmalı</a:t>
            </a:r>
          </a:p>
          <a:p>
            <a:pPr marL="0" indent="0">
              <a:buNone/>
            </a:pPr>
            <a:endParaRPr lang="tr-TR" dirty="0"/>
          </a:p>
        </p:txBody>
      </p:sp>
      <p:sp>
        <p:nvSpPr>
          <p:cNvPr id="7" name="Metin kutusu 6"/>
          <p:cNvSpPr txBox="1"/>
          <p:nvPr/>
        </p:nvSpPr>
        <p:spPr>
          <a:xfrm>
            <a:off x="525624" y="4107682"/>
            <a:ext cx="3219061" cy="1600438"/>
          </a:xfrm>
          <a:prstGeom prst="rect">
            <a:avLst/>
          </a:prstGeom>
          <a:noFill/>
        </p:spPr>
        <p:txBody>
          <a:bodyPr wrap="square" rtlCol="0">
            <a:spAutoFit/>
          </a:bodyPr>
          <a:lstStyle/>
          <a:p>
            <a:pPr marL="285750" indent="-285750">
              <a:buFont typeface="Arial" panose="020B0604020202020204" pitchFamily="34" charset="0"/>
              <a:buChar char="•"/>
            </a:pPr>
            <a:r>
              <a:rPr lang="tr-TR" sz="1400" dirty="0" smtClean="0"/>
              <a:t>Nefes darlığı</a:t>
            </a:r>
          </a:p>
          <a:p>
            <a:pPr marL="285750" indent="-285750">
              <a:buFont typeface="Arial" panose="020B0604020202020204" pitchFamily="34" charset="0"/>
              <a:buChar char="•"/>
            </a:pPr>
            <a:r>
              <a:rPr lang="tr-TR" sz="1400" dirty="0" smtClean="0"/>
              <a:t>Astım alevlenmesi,</a:t>
            </a:r>
          </a:p>
          <a:p>
            <a:pPr marL="285750" indent="-285750">
              <a:buFont typeface="Arial" panose="020B0604020202020204" pitchFamily="34" charset="0"/>
              <a:buChar char="•"/>
            </a:pPr>
            <a:r>
              <a:rPr lang="tr-TR" sz="1400" dirty="0" smtClean="0"/>
              <a:t>Gebeliğin zarar görmesi</a:t>
            </a:r>
          </a:p>
          <a:p>
            <a:pPr marL="285750" indent="-285750">
              <a:buFont typeface="Arial" panose="020B0604020202020204" pitchFamily="34" charset="0"/>
              <a:buChar char="•"/>
            </a:pPr>
            <a:r>
              <a:rPr lang="tr-TR" sz="1400" dirty="0" err="1"/>
              <a:t>İ</a:t>
            </a:r>
            <a:r>
              <a:rPr lang="tr-TR" sz="1400" dirty="0" err="1" smtClean="0"/>
              <a:t>mpotans</a:t>
            </a:r>
            <a:endParaRPr lang="tr-TR" sz="1400" dirty="0" smtClean="0"/>
          </a:p>
          <a:p>
            <a:pPr marL="285750" indent="-285750">
              <a:buFont typeface="Arial" panose="020B0604020202020204" pitchFamily="34" charset="0"/>
              <a:buChar char="•"/>
            </a:pPr>
            <a:r>
              <a:rPr lang="tr-TR" sz="1400" dirty="0" err="1" smtClean="0"/>
              <a:t>İnfertilite</a:t>
            </a:r>
            <a:endParaRPr lang="tr-TR" sz="1400" dirty="0" smtClean="0"/>
          </a:p>
          <a:p>
            <a:pPr marL="285750" indent="-285750">
              <a:buFont typeface="Arial" panose="020B0604020202020204" pitchFamily="34" charset="0"/>
              <a:buChar char="•"/>
            </a:pPr>
            <a:r>
              <a:rPr lang="tr-TR" sz="1400" dirty="0" smtClean="0"/>
              <a:t>Artmış solunum yolları enfeksiyonu riski</a:t>
            </a:r>
            <a:endParaRPr lang="tr-TR" sz="1400" dirty="0"/>
          </a:p>
        </p:txBody>
      </p:sp>
      <p:sp>
        <p:nvSpPr>
          <p:cNvPr id="8" name="Metin kutusu 7"/>
          <p:cNvSpPr txBox="1"/>
          <p:nvPr/>
        </p:nvSpPr>
        <p:spPr>
          <a:xfrm>
            <a:off x="4301412" y="4196660"/>
            <a:ext cx="2845837" cy="1483567"/>
          </a:xfrm>
          <a:prstGeom prst="rect">
            <a:avLst/>
          </a:prstGeom>
          <a:noFill/>
        </p:spPr>
        <p:txBody>
          <a:bodyPr wrap="square" rtlCol="0">
            <a:spAutoFit/>
          </a:bodyPr>
          <a:lstStyle/>
          <a:p>
            <a:pPr marL="285750" indent="-285750">
              <a:buFont typeface="Arial" panose="020B0604020202020204" pitchFamily="34" charset="0"/>
              <a:buChar char="•"/>
            </a:pPr>
            <a:r>
              <a:rPr lang="tr-TR" dirty="0" smtClean="0"/>
              <a:t>MI, SVO, </a:t>
            </a:r>
            <a:r>
              <a:rPr lang="tr-TR" dirty="0" err="1" smtClean="0"/>
              <a:t>maligniteler</a:t>
            </a:r>
            <a:endParaRPr lang="tr-TR" dirty="0" smtClean="0"/>
          </a:p>
          <a:p>
            <a:pPr marL="285750" indent="-285750">
              <a:buFont typeface="Arial" panose="020B0604020202020204" pitchFamily="34" charset="0"/>
              <a:buChar char="•"/>
            </a:pPr>
            <a:r>
              <a:rPr lang="tr-TR" dirty="0" smtClean="0"/>
              <a:t>KOAH</a:t>
            </a:r>
          </a:p>
          <a:p>
            <a:pPr marL="285750" indent="-285750">
              <a:buFont typeface="Arial" panose="020B0604020202020204" pitchFamily="34" charset="0"/>
              <a:buChar char="•"/>
            </a:pPr>
            <a:r>
              <a:rPr lang="tr-TR" dirty="0" smtClean="0"/>
              <a:t>Osteoporoz</a:t>
            </a:r>
          </a:p>
          <a:p>
            <a:pPr marL="285750" indent="-285750">
              <a:buFont typeface="Arial" panose="020B0604020202020204" pitchFamily="34" charset="0"/>
              <a:buChar char="•"/>
            </a:pPr>
            <a:r>
              <a:rPr lang="tr-TR" dirty="0" smtClean="0"/>
              <a:t>Uzun süreli maluliyet</a:t>
            </a:r>
          </a:p>
          <a:p>
            <a:pPr marL="285750" indent="-285750">
              <a:buFont typeface="Arial" panose="020B0604020202020204" pitchFamily="34" charset="0"/>
              <a:buChar char="•"/>
            </a:pPr>
            <a:r>
              <a:rPr lang="tr-TR" dirty="0" smtClean="0"/>
              <a:t>Yoğun bakım ihtiyacı</a:t>
            </a:r>
            <a:endParaRPr lang="tr-TR" dirty="0"/>
          </a:p>
        </p:txBody>
      </p:sp>
      <p:sp>
        <p:nvSpPr>
          <p:cNvPr id="9" name="Metin kutusu 8"/>
          <p:cNvSpPr txBox="1"/>
          <p:nvPr/>
        </p:nvSpPr>
        <p:spPr>
          <a:xfrm>
            <a:off x="7824496" y="3892238"/>
            <a:ext cx="2852057" cy="2031325"/>
          </a:xfrm>
          <a:prstGeom prst="rect">
            <a:avLst/>
          </a:prstGeom>
          <a:noFill/>
        </p:spPr>
        <p:txBody>
          <a:bodyPr wrap="square" rtlCol="0">
            <a:spAutoFit/>
          </a:bodyPr>
          <a:lstStyle/>
          <a:p>
            <a:pPr marL="285750" indent="-285750">
              <a:buFont typeface="Arial" panose="020B0604020202020204" pitchFamily="34" charset="0"/>
              <a:buChar char="•"/>
            </a:pPr>
            <a:r>
              <a:rPr lang="tr-TR" dirty="0" smtClean="0"/>
              <a:t>Eşinde artmış AC ve kalp hastalığı riski, </a:t>
            </a:r>
          </a:p>
          <a:p>
            <a:pPr marL="285750" indent="-285750">
              <a:buFont typeface="Arial" panose="020B0604020202020204" pitchFamily="34" charset="0"/>
              <a:buChar char="•"/>
            </a:pPr>
            <a:r>
              <a:rPr lang="tr-TR" dirty="0" smtClean="0"/>
              <a:t>SGA bebek doğurma riski</a:t>
            </a:r>
          </a:p>
          <a:p>
            <a:pPr marL="285750" indent="-285750">
              <a:buFont typeface="Arial" panose="020B0604020202020204" pitchFamily="34" charset="0"/>
              <a:buChar char="•"/>
            </a:pPr>
            <a:r>
              <a:rPr lang="tr-TR" dirty="0" smtClean="0"/>
              <a:t>Ani </a:t>
            </a:r>
            <a:r>
              <a:rPr lang="tr-TR" dirty="0" err="1" smtClean="0"/>
              <a:t>infant</a:t>
            </a:r>
            <a:r>
              <a:rPr lang="tr-TR" dirty="0" smtClean="0"/>
              <a:t> ölümü</a:t>
            </a:r>
          </a:p>
          <a:p>
            <a:pPr marL="285750" indent="-285750">
              <a:buFont typeface="Arial" panose="020B0604020202020204" pitchFamily="34" charset="0"/>
              <a:buChar char="•"/>
            </a:pPr>
            <a:r>
              <a:rPr lang="tr-TR" dirty="0" smtClean="0"/>
              <a:t>Çocuklarında astım, artmış solunum yolu enfeksiyonu riski </a:t>
            </a:r>
            <a:r>
              <a:rPr lang="tr-TR" dirty="0" err="1" smtClean="0"/>
              <a:t>vs</a:t>
            </a:r>
            <a:endParaRPr lang="tr-TR" dirty="0"/>
          </a:p>
        </p:txBody>
      </p:sp>
    </p:spTree>
    <p:extLst>
      <p:ext uri="{BB962C8B-B14F-4D97-AF65-F5344CB8AC3E}">
        <p14:creationId xmlns:p14="http://schemas.microsoft.com/office/powerpoint/2010/main" val="1093833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Nasıl Bir Sorunla Karşı </a:t>
            </a:r>
            <a:r>
              <a:rPr lang="tr-TR" dirty="0" smtClean="0"/>
              <a:t>Karşıyayız?</a:t>
            </a:r>
            <a:endParaRPr lang="tr-TR" dirty="0"/>
          </a:p>
        </p:txBody>
      </p:sp>
      <p:sp>
        <p:nvSpPr>
          <p:cNvPr id="3" name="İçerik Yer Tutucusu 2"/>
          <p:cNvSpPr>
            <a:spLocks noGrp="1"/>
          </p:cNvSpPr>
          <p:nvPr>
            <p:ph idx="1"/>
          </p:nvPr>
        </p:nvSpPr>
        <p:spPr/>
        <p:txBody>
          <a:bodyPr/>
          <a:lstStyle/>
          <a:p>
            <a:pPr algn="ctr">
              <a:lnSpc>
                <a:spcPct val="150000"/>
              </a:lnSpc>
            </a:pPr>
            <a:r>
              <a:rPr lang="tr-TR" dirty="0"/>
              <a:t>Dünya Sağlık Örgütü : “Bütün salgın hastalıklarda bir bulaşma yolu vardır ve hastalık ve ölümlerin yayılmasına yol açan bir de aracı vardır. </a:t>
            </a:r>
          </a:p>
          <a:p>
            <a:pPr algn="ctr">
              <a:lnSpc>
                <a:spcPct val="150000"/>
              </a:lnSpc>
            </a:pPr>
            <a:r>
              <a:rPr lang="tr-TR" dirty="0"/>
              <a:t>Tütün salgını konusunda bu araç bir virüs, bakteri veya bir başka mikroorganizma </a:t>
            </a:r>
            <a:r>
              <a:rPr lang="tr-TR" dirty="0" smtClean="0"/>
              <a:t>değildir bu </a:t>
            </a:r>
            <a:r>
              <a:rPr lang="tr-TR" dirty="0"/>
              <a:t>araç bir endüstri ve çalışma stratejisidir.”  </a:t>
            </a:r>
          </a:p>
          <a:p>
            <a:endParaRPr lang="tr-TR" dirty="0"/>
          </a:p>
        </p:txBody>
      </p:sp>
      <p:sp>
        <p:nvSpPr>
          <p:cNvPr id="4" name="Dikdörtgen 3"/>
          <p:cNvSpPr/>
          <p:nvPr/>
        </p:nvSpPr>
        <p:spPr>
          <a:xfrm>
            <a:off x="3589866" y="4821535"/>
            <a:ext cx="6096000" cy="646331"/>
          </a:xfrm>
          <a:prstGeom prst="rect">
            <a:avLst/>
          </a:prstGeom>
        </p:spPr>
        <p:txBody>
          <a:bodyPr>
            <a:spAutoFit/>
          </a:bodyPr>
          <a:lstStyle/>
          <a:p>
            <a:r>
              <a:rPr lang="tr-TR" dirty="0"/>
              <a:t>Dünyada en çok ölüme yol açan iki neden</a:t>
            </a:r>
          </a:p>
          <a:p>
            <a:endParaRPr lang="tr-TR" dirty="0">
              <a:sym typeface="Wingdings" panose="05000000000000000000" pitchFamily="2" charset="2"/>
            </a:endParaRPr>
          </a:p>
        </p:txBody>
      </p:sp>
      <p:sp>
        <p:nvSpPr>
          <p:cNvPr id="5" name="Oval 4"/>
          <p:cNvSpPr/>
          <p:nvPr/>
        </p:nvSpPr>
        <p:spPr>
          <a:xfrm>
            <a:off x="2819400" y="5412833"/>
            <a:ext cx="2497667" cy="10668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AÇLIK</a:t>
            </a:r>
            <a:endParaRPr lang="tr-TR" dirty="0">
              <a:solidFill>
                <a:schemeClr val="tx1"/>
              </a:solidFill>
            </a:endParaRPr>
          </a:p>
        </p:txBody>
      </p:sp>
      <p:sp>
        <p:nvSpPr>
          <p:cNvPr id="6" name="Oval 5"/>
          <p:cNvSpPr/>
          <p:nvPr/>
        </p:nvSpPr>
        <p:spPr>
          <a:xfrm>
            <a:off x="5977466" y="5412833"/>
            <a:ext cx="2497667" cy="10668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TÜTÜN KULLANIMI</a:t>
            </a:r>
            <a:endParaRPr lang="tr-TR" dirty="0">
              <a:solidFill>
                <a:schemeClr val="tx1"/>
              </a:solidFill>
            </a:endParaRPr>
          </a:p>
        </p:txBody>
      </p:sp>
    </p:spTree>
    <p:extLst>
      <p:ext uri="{BB962C8B-B14F-4D97-AF65-F5344CB8AC3E}">
        <p14:creationId xmlns:p14="http://schemas.microsoft.com/office/powerpoint/2010/main" val="26552031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464906"/>
            <a:ext cx="10515600" cy="4712057"/>
          </a:xfrm>
        </p:spPr>
        <p:txBody>
          <a:bodyPr/>
          <a:lstStyle/>
          <a:p>
            <a:pPr marL="0" indent="0">
              <a:buNone/>
            </a:pPr>
            <a:r>
              <a:rPr lang="tr-TR" b="1" dirty="0"/>
              <a:t>(</a:t>
            </a:r>
            <a:r>
              <a:rPr lang="tr-TR" b="1" dirty="0" smtClean="0"/>
              <a:t>R3-REWARDS) ÖDÜLLER</a:t>
            </a:r>
          </a:p>
          <a:p>
            <a:pPr marL="0" indent="0">
              <a:buNone/>
            </a:pPr>
            <a:endParaRPr lang="tr-TR" dirty="0"/>
          </a:p>
        </p:txBody>
      </p:sp>
      <p:sp>
        <p:nvSpPr>
          <p:cNvPr id="4" name="Yuvarlatılmış Dikdörtgen 3"/>
          <p:cNvSpPr/>
          <p:nvPr/>
        </p:nvSpPr>
        <p:spPr>
          <a:xfrm>
            <a:off x="1121487" y="2367279"/>
            <a:ext cx="9271000" cy="411189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 typeface="Arial" panose="020B0604020202020204" pitchFamily="34" charset="0"/>
              <a:buChar char="•"/>
            </a:pPr>
            <a:r>
              <a:rPr lang="tr-TR" dirty="0">
                <a:solidFill>
                  <a:schemeClr val="tx1"/>
                </a:solidFill>
              </a:rPr>
              <a:t>Sağlık durumunda düzelme</a:t>
            </a:r>
          </a:p>
          <a:p>
            <a:pPr marL="285750" indent="-285750">
              <a:lnSpc>
                <a:spcPct val="200000"/>
              </a:lnSpc>
              <a:buFont typeface="Arial" panose="020B0604020202020204" pitchFamily="34" charset="0"/>
              <a:buChar char="•"/>
            </a:pPr>
            <a:r>
              <a:rPr lang="de-DE" dirty="0" err="1" smtClean="0">
                <a:solidFill>
                  <a:schemeClr val="tx1"/>
                </a:solidFill>
              </a:rPr>
              <a:t>Yemeklerden</a:t>
            </a:r>
            <a:r>
              <a:rPr lang="de-DE" dirty="0" smtClean="0">
                <a:solidFill>
                  <a:schemeClr val="tx1"/>
                </a:solidFill>
              </a:rPr>
              <a:t> </a:t>
            </a:r>
            <a:r>
              <a:rPr lang="de-DE" dirty="0" err="1">
                <a:solidFill>
                  <a:schemeClr val="tx1"/>
                </a:solidFill>
              </a:rPr>
              <a:t>daha</a:t>
            </a:r>
            <a:r>
              <a:rPr lang="de-DE" dirty="0">
                <a:solidFill>
                  <a:schemeClr val="tx1"/>
                </a:solidFill>
              </a:rPr>
              <a:t> </a:t>
            </a:r>
            <a:r>
              <a:rPr lang="de-DE" dirty="0" err="1">
                <a:solidFill>
                  <a:schemeClr val="tx1"/>
                </a:solidFill>
              </a:rPr>
              <a:t>iyi</a:t>
            </a:r>
            <a:r>
              <a:rPr lang="de-DE" dirty="0">
                <a:solidFill>
                  <a:schemeClr val="tx1"/>
                </a:solidFill>
              </a:rPr>
              <a:t> tat </a:t>
            </a:r>
            <a:r>
              <a:rPr lang="de-DE" dirty="0" err="1">
                <a:solidFill>
                  <a:schemeClr val="tx1"/>
                </a:solidFill>
              </a:rPr>
              <a:t>alma</a:t>
            </a:r>
            <a:endParaRPr lang="de-DE" dirty="0">
              <a:solidFill>
                <a:schemeClr val="tx1"/>
              </a:solidFill>
            </a:endParaRPr>
          </a:p>
          <a:p>
            <a:pPr marL="285750" indent="-285750">
              <a:lnSpc>
                <a:spcPct val="200000"/>
              </a:lnSpc>
              <a:buFont typeface="Arial" panose="020B0604020202020204" pitchFamily="34" charset="0"/>
              <a:buChar char="•"/>
            </a:pPr>
            <a:r>
              <a:rPr lang="tr-TR" dirty="0" smtClean="0">
                <a:solidFill>
                  <a:schemeClr val="tx1"/>
                </a:solidFill>
              </a:rPr>
              <a:t>Koku </a:t>
            </a:r>
            <a:r>
              <a:rPr lang="tr-TR" dirty="0">
                <a:solidFill>
                  <a:schemeClr val="tx1"/>
                </a:solidFill>
              </a:rPr>
              <a:t>alma duyusunda iyileşme</a:t>
            </a:r>
          </a:p>
          <a:p>
            <a:pPr marL="285750" indent="-285750">
              <a:lnSpc>
                <a:spcPct val="200000"/>
              </a:lnSpc>
              <a:buFont typeface="Arial" panose="020B0604020202020204" pitchFamily="34" charset="0"/>
              <a:buChar char="•"/>
            </a:pPr>
            <a:r>
              <a:rPr lang="tr-TR" dirty="0" smtClean="0">
                <a:solidFill>
                  <a:schemeClr val="tx1"/>
                </a:solidFill>
              </a:rPr>
              <a:t>Para </a:t>
            </a:r>
            <a:r>
              <a:rPr lang="tr-TR" dirty="0">
                <a:solidFill>
                  <a:schemeClr val="tx1"/>
                </a:solidFill>
              </a:rPr>
              <a:t>biriktirme</a:t>
            </a:r>
          </a:p>
          <a:p>
            <a:pPr marL="285750" indent="-285750">
              <a:lnSpc>
                <a:spcPct val="200000"/>
              </a:lnSpc>
              <a:buFont typeface="Arial" panose="020B0604020202020204" pitchFamily="34" charset="0"/>
              <a:buChar char="•"/>
            </a:pPr>
            <a:r>
              <a:rPr lang="tr-TR" dirty="0" smtClean="0">
                <a:solidFill>
                  <a:schemeClr val="tx1"/>
                </a:solidFill>
              </a:rPr>
              <a:t>Kendini </a:t>
            </a:r>
            <a:r>
              <a:rPr lang="tr-TR" dirty="0">
                <a:solidFill>
                  <a:schemeClr val="tx1"/>
                </a:solidFill>
              </a:rPr>
              <a:t>daha iyi </a:t>
            </a:r>
            <a:r>
              <a:rPr lang="tr-TR" dirty="0" smtClean="0">
                <a:solidFill>
                  <a:schemeClr val="tx1"/>
                </a:solidFill>
              </a:rPr>
              <a:t>hissetme</a:t>
            </a:r>
          </a:p>
          <a:p>
            <a:pPr marL="285750" indent="-285750">
              <a:lnSpc>
                <a:spcPct val="200000"/>
              </a:lnSpc>
              <a:buFont typeface="Arial" panose="020B0604020202020204" pitchFamily="34" charset="0"/>
              <a:buChar char="•"/>
            </a:pPr>
            <a:r>
              <a:rPr lang="tr-TR" dirty="0" smtClean="0">
                <a:solidFill>
                  <a:schemeClr val="tx1"/>
                </a:solidFill>
              </a:rPr>
              <a:t>Ev</a:t>
            </a:r>
            <a:r>
              <a:rPr lang="tr-TR" dirty="0">
                <a:solidFill>
                  <a:schemeClr val="tx1"/>
                </a:solidFill>
              </a:rPr>
              <a:t>, araba, elbise ve nefesinin daha iyi </a:t>
            </a:r>
            <a:r>
              <a:rPr lang="tr-TR" dirty="0" smtClean="0">
                <a:solidFill>
                  <a:schemeClr val="tx1"/>
                </a:solidFill>
              </a:rPr>
              <a:t>kokması</a:t>
            </a:r>
            <a:endParaRPr lang="tr-TR" dirty="0">
              <a:solidFill>
                <a:schemeClr val="tx1"/>
              </a:solidFill>
            </a:endParaRPr>
          </a:p>
        </p:txBody>
      </p:sp>
      <p:sp>
        <p:nvSpPr>
          <p:cNvPr id="5" name="Metin kutusu 4"/>
          <p:cNvSpPr txBox="1"/>
          <p:nvPr/>
        </p:nvSpPr>
        <p:spPr>
          <a:xfrm>
            <a:off x="5756987" y="2723928"/>
            <a:ext cx="4749282" cy="286232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tr-TR" dirty="0"/>
              <a:t>Çocuklarına iyi örnek olma</a:t>
            </a:r>
          </a:p>
          <a:p>
            <a:pPr marL="285750" indent="-285750">
              <a:lnSpc>
                <a:spcPct val="200000"/>
              </a:lnSpc>
              <a:buFont typeface="Arial" panose="020B0604020202020204" pitchFamily="34" charset="0"/>
              <a:buChar char="•"/>
            </a:pPr>
            <a:r>
              <a:rPr lang="tr-TR" dirty="0"/>
              <a:t>Sağlıklı bebek ve çocuklara sahip olabilme</a:t>
            </a:r>
          </a:p>
          <a:p>
            <a:pPr marL="285750" indent="-285750">
              <a:lnSpc>
                <a:spcPct val="200000"/>
              </a:lnSpc>
              <a:buFont typeface="Arial" panose="020B0604020202020204" pitchFamily="34" charset="0"/>
              <a:buChar char="•"/>
            </a:pPr>
            <a:r>
              <a:rPr lang="tr-TR" dirty="0"/>
              <a:t>Fiziksel aktivitenin iyileşmesi (daha hızlı</a:t>
            </a:r>
          </a:p>
          <a:p>
            <a:pPr>
              <a:lnSpc>
                <a:spcPct val="200000"/>
              </a:lnSpc>
            </a:pPr>
            <a:r>
              <a:rPr lang="tr-TR" dirty="0" smtClean="0"/>
              <a:t>yürüme</a:t>
            </a:r>
            <a:r>
              <a:rPr lang="tr-TR" dirty="0"/>
              <a:t>, daha rahat merdiven ve yokuş çıkma)</a:t>
            </a:r>
          </a:p>
          <a:p>
            <a:pPr marL="285750" indent="-285750">
              <a:lnSpc>
                <a:spcPct val="200000"/>
              </a:lnSpc>
              <a:buFont typeface="Arial" panose="020B0604020202020204" pitchFamily="34" charset="0"/>
              <a:buChar char="•"/>
            </a:pPr>
            <a:r>
              <a:rPr lang="tr-TR" dirty="0"/>
              <a:t>Ciltteki kırışıklıklar ve yaşlanmanın azalması</a:t>
            </a:r>
          </a:p>
        </p:txBody>
      </p:sp>
    </p:spTree>
    <p:extLst>
      <p:ext uri="{BB962C8B-B14F-4D97-AF65-F5344CB8AC3E}">
        <p14:creationId xmlns:p14="http://schemas.microsoft.com/office/powerpoint/2010/main" val="3922313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dirty="0"/>
              <a:t>(</a:t>
            </a:r>
            <a:r>
              <a:rPr lang="tr-TR" b="1" dirty="0" smtClean="0"/>
              <a:t>R4-ROADBLOCKS) ENGELLER</a:t>
            </a:r>
          </a:p>
          <a:p>
            <a:pPr>
              <a:buFont typeface="Wingdings" panose="05000000000000000000" pitchFamily="2" charset="2"/>
              <a:buChar char="Ø"/>
            </a:pPr>
            <a:r>
              <a:rPr lang="tr-TR" dirty="0"/>
              <a:t>Sigarayı bırakmanın önündeki olası </a:t>
            </a:r>
            <a:r>
              <a:rPr lang="tr-TR" dirty="0" smtClean="0"/>
              <a:t>engeller belirlenmeli </a:t>
            </a:r>
            <a:r>
              <a:rPr lang="tr-TR" dirty="0"/>
              <a:t>ve hastaya bu engelleri </a:t>
            </a:r>
            <a:r>
              <a:rPr lang="tr-TR" dirty="0" smtClean="0"/>
              <a:t>aşabilecek çözüm </a:t>
            </a:r>
            <a:r>
              <a:rPr lang="tr-TR" dirty="0"/>
              <a:t>önerileri </a:t>
            </a:r>
            <a:r>
              <a:rPr lang="tr-TR" dirty="0" smtClean="0"/>
              <a:t>sunulmalı</a:t>
            </a:r>
          </a:p>
          <a:p>
            <a:pPr marL="0" indent="0">
              <a:buNone/>
            </a:pPr>
            <a:endParaRPr lang="tr-TR" dirty="0"/>
          </a:p>
        </p:txBody>
      </p:sp>
      <p:sp>
        <p:nvSpPr>
          <p:cNvPr id="4" name="Yuvarlatılmış Dikdörtgen 3"/>
          <p:cNvSpPr/>
          <p:nvPr/>
        </p:nvSpPr>
        <p:spPr>
          <a:xfrm>
            <a:off x="1045028" y="3396343"/>
            <a:ext cx="5225143" cy="2780620"/>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rPr>
              <a:t>• Yoksunluk belirtileri</a:t>
            </a:r>
          </a:p>
          <a:p>
            <a:r>
              <a:rPr lang="tr-TR" dirty="0">
                <a:solidFill>
                  <a:schemeClr val="tx1"/>
                </a:solidFill>
              </a:rPr>
              <a:t>• Başarısızlık korkusu</a:t>
            </a:r>
          </a:p>
          <a:p>
            <a:r>
              <a:rPr lang="tr-TR" dirty="0">
                <a:solidFill>
                  <a:schemeClr val="tx1"/>
                </a:solidFill>
              </a:rPr>
              <a:t>• Kilo alma</a:t>
            </a:r>
          </a:p>
          <a:p>
            <a:r>
              <a:rPr lang="tr-TR" dirty="0">
                <a:solidFill>
                  <a:schemeClr val="tx1"/>
                </a:solidFill>
              </a:rPr>
              <a:t>• Destek yoksunluğu</a:t>
            </a:r>
          </a:p>
          <a:p>
            <a:r>
              <a:rPr lang="tr-TR" dirty="0">
                <a:solidFill>
                  <a:schemeClr val="tx1"/>
                </a:solidFill>
              </a:rPr>
              <a:t>• Depresyon</a:t>
            </a:r>
          </a:p>
          <a:p>
            <a:r>
              <a:rPr lang="tr-TR" dirty="0">
                <a:solidFill>
                  <a:schemeClr val="tx1"/>
                </a:solidFill>
              </a:rPr>
              <a:t>• Sigara içmekten hoşlanma</a:t>
            </a:r>
          </a:p>
          <a:p>
            <a:r>
              <a:rPr lang="tr-TR" dirty="0">
                <a:solidFill>
                  <a:schemeClr val="tx1"/>
                </a:solidFill>
              </a:rPr>
              <a:t>• Sigara içicileri ile bir arada bulunma</a:t>
            </a:r>
          </a:p>
          <a:p>
            <a:r>
              <a:rPr lang="tr-TR" dirty="0">
                <a:solidFill>
                  <a:schemeClr val="tx1"/>
                </a:solidFill>
              </a:rPr>
              <a:t>• Etkin tedavilerin varlığından haberdar olmama</a:t>
            </a:r>
          </a:p>
        </p:txBody>
      </p:sp>
      <p:sp>
        <p:nvSpPr>
          <p:cNvPr id="5" name="Metin kutusu 4"/>
          <p:cNvSpPr txBox="1"/>
          <p:nvPr/>
        </p:nvSpPr>
        <p:spPr>
          <a:xfrm>
            <a:off x="6774025" y="3685592"/>
            <a:ext cx="4506685" cy="2092881"/>
          </a:xfrm>
          <a:prstGeom prst="rect">
            <a:avLst/>
          </a:prstGeom>
          <a:noFill/>
        </p:spPr>
        <p:txBody>
          <a:bodyPr wrap="square" rtlCol="0">
            <a:spAutoFit/>
          </a:bodyPr>
          <a:lstStyle/>
          <a:p>
            <a:r>
              <a:rPr lang="tr-TR" sz="2800" b="1" dirty="0"/>
              <a:t>(</a:t>
            </a:r>
            <a:r>
              <a:rPr lang="tr-TR" sz="2800" b="1" dirty="0" smtClean="0"/>
              <a:t>R5-REPETİTİON) TEKRAR</a:t>
            </a:r>
            <a:endParaRPr lang="tr-TR" sz="2800" dirty="0" smtClean="0"/>
          </a:p>
          <a:p>
            <a:pPr marL="457200" indent="-457200">
              <a:buFont typeface="Wingdings" panose="05000000000000000000" pitchFamily="2" charset="2"/>
              <a:buChar char="Ø"/>
            </a:pPr>
            <a:r>
              <a:rPr lang="tr-TR" sz="2800" dirty="0"/>
              <a:t>H</a:t>
            </a:r>
            <a:r>
              <a:rPr lang="tr-TR" sz="2800" dirty="0" smtClean="0"/>
              <a:t>er </a:t>
            </a:r>
            <a:r>
              <a:rPr lang="tr-TR" sz="2800" dirty="0"/>
              <a:t>klinik </a:t>
            </a:r>
            <a:r>
              <a:rPr lang="tr-TR" sz="2800" dirty="0" smtClean="0"/>
              <a:t>başvuruda</a:t>
            </a:r>
            <a:endParaRPr lang="tr-TR" sz="2800" dirty="0"/>
          </a:p>
          <a:p>
            <a:r>
              <a:rPr lang="tr-TR" sz="2800" dirty="0" err="1"/>
              <a:t>motivasyonel</a:t>
            </a:r>
            <a:r>
              <a:rPr lang="tr-TR" sz="2800" dirty="0"/>
              <a:t> </a:t>
            </a:r>
            <a:r>
              <a:rPr lang="tr-TR" sz="2800" dirty="0" smtClean="0"/>
              <a:t>desteği tekrarlama</a:t>
            </a:r>
            <a:endParaRPr lang="tr-TR" sz="2800" b="1" dirty="0" smtClean="0"/>
          </a:p>
          <a:p>
            <a:pPr marL="285750" indent="-285750">
              <a:buFont typeface="Wingdings" panose="05000000000000000000" pitchFamily="2" charset="2"/>
              <a:buChar char="Ø"/>
            </a:pPr>
            <a:endParaRPr lang="tr-TR" dirty="0"/>
          </a:p>
        </p:txBody>
      </p:sp>
    </p:spTree>
    <p:extLst>
      <p:ext uri="{BB962C8B-B14F-4D97-AF65-F5344CB8AC3E}">
        <p14:creationId xmlns:p14="http://schemas.microsoft.com/office/powerpoint/2010/main" val="3218980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DESTEK GÖRÜŞME STRATEJİLERİ</a:t>
            </a: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838200" y="1825625"/>
            <a:ext cx="9534832" cy="4477755"/>
          </a:xfrm>
          <a:prstGeom prst="rect">
            <a:avLst/>
          </a:prstGeom>
        </p:spPr>
      </p:pic>
    </p:spTree>
    <p:extLst>
      <p:ext uri="{BB962C8B-B14F-4D97-AF65-F5344CB8AC3E}">
        <p14:creationId xmlns:p14="http://schemas.microsoft.com/office/powerpoint/2010/main" val="709527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DESTEK GÖRÜŞME STRATEJİLERİ</a:t>
            </a: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838200" y="1825625"/>
            <a:ext cx="10410501" cy="3926246"/>
          </a:xfrm>
          <a:prstGeom prst="rect">
            <a:avLst/>
          </a:prstGeom>
        </p:spPr>
      </p:pic>
    </p:spTree>
    <p:extLst>
      <p:ext uri="{BB962C8B-B14F-4D97-AF65-F5344CB8AC3E}">
        <p14:creationId xmlns:p14="http://schemas.microsoft.com/office/powerpoint/2010/main" val="2993723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Sigara Bırakma Tedavisinde </a:t>
            </a:r>
            <a:r>
              <a:rPr lang="tr-TR" dirty="0" smtClean="0"/>
              <a:t>Davranışçı </a:t>
            </a:r>
            <a:r>
              <a:rPr lang="tr-TR" dirty="0"/>
              <a:t>ve Bilişsel Yöntemler</a:t>
            </a:r>
          </a:p>
        </p:txBody>
      </p:sp>
      <p:sp>
        <p:nvSpPr>
          <p:cNvPr id="3" name="İçerik Yer Tutucusu 2"/>
          <p:cNvSpPr>
            <a:spLocks noGrp="1"/>
          </p:cNvSpPr>
          <p:nvPr>
            <p:ph idx="1"/>
          </p:nvPr>
        </p:nvSpPr>
        <p:spPr/>
        <p:txBody>
          <a:bodyPr>
            <a:normAutofit fontScale="92500" lnSpcReduction="20000"/>
          </a:bodyPr>
          <a:lstStyle/>
          <a:p>
            <a:r>
              <a:rPr lang="tr-TR" dirty="0"/>
              <a:t>Görsel faktörleri kontrol etmek </a:t>
            </a:r>
            <a:endParaRPr lang="tr-TR" dirty="0" smtClean="0"/>
          </a:p>
          <a:p>
            <a:pPr lvl="1"/>
            <a:r>
              <a:rPr lang="tr-TR" dirty="0" smtClean="0"/>
              <a:t>sigarayı </a:t>
            </a:r>
            <a:r>
              <a:rPr lang="tr-TR" dirty="0"/>
              <a:t>hatırlatan objelerin(kül tablası, çakmak, sigara paketi, kibrit </a:t>
            </a:r>
            <a:r>
              <a:rPr lang="tr-TR" dirty="0" err="1"/>
              <a:t>vb</a:t>
            </a:r>
            <a:r>
              <a:rPr lang="tr-TR" dirty="0"/>
              <a:t>) ortadan kaldırılması </a:t>
            </a:r>
            <a:endParaRPr lang="tr-TR" dirty="0" smtClean="0"/>
          </a:p>
          <a:p>
            <a:r>
              <a:rPr lang="tr-TR" dirty="0" smtClean="0"/>
              <a:t>Duygusal </a:t>
            </a:r>
            <a:r>
              <a:rPr lang="tr-TR" dirty="0"/>
              <a:t>faktörlere maruz kalındığında </a:t>
            </a:r>
            <a:endParaRPr lang="tr-TR" dirty="0" smtClean="0"/>
          </a:p>
          <a:p>
            <a:pPr lvl="1"/>
            <a:r>
              <a:rPr lang="tr-TR" dirty="0" smtClean="0"/>
              <a:t>kısa </a:t>
            </a:r>
            <a:r>
              <a:rPr lang="tr-TR" dirty="0"/>
              <a:t>süreli ortam değiştirme, su içme ve nefes egzersizleri uygulama </a:t>
            </a:r>
            <a:endParaRPr lang="tr-TR" dirty="0" smtClean="0"/>
          </a:p>
          <a:p>
            <a:r>
              <a:rPr lang="tr-TR" dirty="0" smtClean="0"/>
              <a:t>Durumsal </a:t>
            </a:r>
            <a:r>
              <a:rPr lang="tr-TR" dirty="0"/>
              <a:t>faktörleri kontrol etmek </a:t>
            </a:r>
            <a:endParaRPr lang="tr-TR" dirty="0" smtClean="0"/>
          </a:p>
          <a:p>
            <a:pPr lvl="1"/>
            <a:r>
              <a:rPr lang="tr-TR" dirty="0" smtClean="0"/>
              <a:t>sigara </a:t>
            </a:r>
            <a:r>
              <a:rPr lang="tr-TR" dirty="0"/>
              <a:t>içmeyle kodlanmış ortamların yeniden dizaynı (sigara içilen koltuğun ya da masanın yerinin değiştirilmesi, perdelerin yıkanması, arabanın temizletilmesi</a:t>
            </a:r>
            <a:r>
              <a:rPr lang="tr-TR" dirty="0" smtClean="0"/>
              <a:t>),</a:t>
            </a:r>
          </a:p>
          <a:p>
            <a:pPr lvl="1"/>
            <a:r>
              <a:rPr lang="tr-TR" dirty="0" smtClean="0"/>
              <a:t>önceden </a:t>
            </a:r>
            <a:r>
              <a:rPr lang="tr-TR" dirty="0" err="1"/>
              <a:t>birikte</a:t>
            </a:r>
            <a:r>
              <a:rPr lang="tr-TR" dirty="0"/>
              <a:t> sigara içilen kişilere bırakmayı denediğinin açıklanması ve anlayış beklediğinin belirtilmesi, kendisine sigara ikram edilmemesinin </a:t>
            </a:r>
            <a:r>
              <a:rPr lang="tr-TR" dirty="0" smtClean="0"/>
              <a:t>istenmesi </a:t>
            </a:r>
            <a:endParaRPr lang="tr-TR" dirty="0" smtClean="0"/>
          </a:p>
          <a:p>
            <a:r>
              <a:rPr lang="tr-TR" dirty="0"/>
              <a:t>Davranışsal faktörleri (çay, kahve, alkol, yemek sonrası) kontrol etmek </a:t>
            </a:r>
            <a:endParaRPr lang="tr-TR" dirty="0" smtClean="0"/>
          </a:p>
          <a:p>
            <a:pPr lvl="1"/>
            <a:r>
              <a:rPr lang="tr-TR" dirty="0" smtClean="0"/>
              <a:t>sigarayla </a:t>
            </a:r>
            <a:r>
              <a:rPr lang="tr-TR" dirty="0"/>
              <a:t>bu maddelerin hazırlık döneminde ayrılması, </a:t>
            </a:r>
            <a:r>
              <a:rPr lang="tr-TR" dirty="0" smtClean="0"/>
              <a:t>ağız </a:t>
            </a:r>
            <a:r>
              <a:rPr lang="tr-TR" dirty="0" err="1"/>
              <a:t>pH</a:t>
            </a:r>
            <a:r>
              <a:rPr lang="tr-TR" dirty="0"/>
              <a:t> </a:t>
            </a:r>
            <a:r>
              <a:rPr lang="tr-TR" dirty="0" err="1"/>
              <a:t>sını</a:t>
            </a:r>
            <a:r>
              <a:rPr lang="tr-TR" dirty="0"/>
              <a:t> nötre çekecek su içme, şekersiz sakız çiğneme gibi yöntemlerin  </a:t>
            </a:r>
            <a:r>
              <a:rPr lang="tr-TR" dirty="0" smtClean="0"/>
              <a:t>uygulanması </a:t>
            </a:r>
            <a:endParaRPr lang="tr-TR" dirty="0" smtClean="0"/>
          </a:p>
        </p:txBody>
      </p:sp>
    </p:spTree>
    <p:extLst>
      <p:ext uri="{BB962C8B-B14F-4D97-AF65-F5344CB8AC3E}">
        <p14:creationId xmlns:p14="http://schemas.microsoft.com/office/powerpoint/2010/main" val="2755518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SİGARA BIRAKMADA FARMAKOLOJİK TEDAVİ SEÇENEKLERİ </a:t>
            </a:r>
          </a:p>
        </p:txBody>
      </p:sp>
      <p:sp>
        <p:nvSpPr>
          <p:cNvPr id="3" name="İçerik Yer Tutucusu 2"/>
          <p:cNvSpPr>
            <a:spLocks noGrp="1"/>
          </p:cNvSpPr>
          <p:nvPr>
            <p:ph idx="1"/>
          </p:nvPr>
        </p:nvSpPr>
        <p:spPr/>
        <p:txBody>
          <a:bodyPr>
            <a:normAutofit fontScale="92500" lnSpcReduction="20000"/>
          </a:bodyPr>
          <a:lstStyle/>
          <a:p>
            <a:r>
              <a:rPr lang="tr-TR" dirty="0">
                <a:solidFill>
                  <a:srgbClr val="FF0000"/>
                </a:solidFill>
              </a:rPr>
              <a:t>1) Birincil seçenekler </a:t>
            </a:r>
            <a:endParaRPr lang="tr-TR" dirty="0" smtClean="0">
              <a:solidFill>
                <a:srgbClr val="FF0000"/>
              </a:solidFill>
            </a:endParaRPr>
          </a:p>
          <a:p>
            <a:r>
              <a:rPr lang="tr-TR" dirty="0" smtClean="0">
                <a:solidFill>
                  <a:srgbClr val="FF0000"/>
                </a:solidFill>
              </a:rPr>
              <a:t>Nikotin </a:t>
            </a:r>
            <a:r>
              <a:rPr lang="tr-TR" dirty="0">
                <a:solidFill>
                  <a:srgbClr val="FF0000"/>
                </a:solidFill>
              </a:rPr>
              <a:t>yerine koyma tedavileri </a:t>
            </a:r>
            <a:endParaRPr lang="tr-TR" dirty="0" smtClean="0">
              <a:solidFill>
                <a:srgbClr val="FF0000"/>
              </a:solidFill>
            </a:endParaRPr>
          </a:p>
          <a:p>
            <a:r>
              <a:rPr lang="tr-TR" dirty="0" err="1" smtClean="0">
                <a:solidFill>
                  <a:srgbClr val="FF0000"/>
                </a:solidFill>
              </a:rPr>
              <a:t>Bupropion</a:t>
            </a:r>
            <a:r>
              <a:rPr lang="tr-TR" dirty="0" smtClean="0">
                <a:solidFill>
                  <a:srgbClr val="FF0000"/>
                </a:solidFill>
              </a:rPr>
              <a:t> </a:t>
            </a:r>
          </a:p>
          <a:p>
            <a:r>
              <a:rPr lang="tr-TR" dirty="0" err="1" smtClean="0">
                <a:solidFill>
                  <a:srgbClr val="FF0000"/>
                </a:solidFill>
              </a:rPr>
              <a:t>Vareniklin</a:t>
            </a:r>
            <a:r>
              <a:rPr lang="tr-TR" dirty="0" smtClean="0">
                <a:solidFill>
                  <a:srgbClr val="FF0000"/>
                </a:solidFill>
              </a:rPr>
              <a:t> </a:t>
            </a:r>
          </a:p>
          <a:p>
            <a:r>
              <a:rPr lang="tr-TR" dirty="0" smtClean="0"/>
              <a:t>2</a:t>
            </a:r>
            <a:r>
              <a:rPr lang="tr-TR" dirty="0"/>
              <a:t>) İkincil seçenekler </a:t>
            </a:r>
            <a:endParaRPr lang="tr-TR" dirty="0" smtClean="0"/>
          </a:p>
          <a:p>
            <a:r>
              <a:rPr lang="tr-TR" dirty="0" err="1" smtClean="0"/>
              <a:t>Nortriptilin</a:t>
            </a:r>
            <a:r>
              <a:rPr lang="tr-TR" dirty="0" smtClean="0"/>
              <a:t> </a:t>
            </a:r>
          </a:p>
          <a:p>
            <a:r>
              <a:rPr lang="tr-TR" dirty="0" err="1" smtClean="0"/>
              <a:t>Klonidin</a:t>
            </a:r>
            <a:r>
              <a:rPr lang="tr-TR" dirty="0" smtClean="0"/>
              <a:t> </a:t>
            </a:r>
          </a:p>
          <a:p>
            <a:r>
              <a:rPr lang="tr-TR" dirty="0" smtClean="0"/>
              <a:t>3)Araştırma </a:t>
            </a:r>
            <a:r>
              <a:rPr lang="tr-TR" dirty="0"/>
              <a:t>aşamasında olanlar </a:t>
            </a:r>
            <a:endParaRPr lang="tr-TR" dirty="0" smtClean="0"/>
          </a:p>
          <a:p>
            <a:r>
              <a:rPr lang="tr-TR" dirty="0" err="1" smtClean="0"/>
              <a:t>Riminobant</a:t>
            </a:r>
            <a:r>
              <a:rPr lang="tr-TR" dirty="0" smtClean="0"/>
              <a:t> </a:t>
            </a:r>
          </a:p>
          <a:p>
            <a:r>
              <a:rPr lang="tr-TR" dirty="0" smtClean="0"/>
              <a:t>Nikotin aşısı</a:t>
            </a:r>
          </a:p>
        </p:txBody>
      </p:sp>
    </p:spTree>
    <p:extLst>
      <p:ext uri="{BB962C8B-B14F-4D97-AF65-F5344CB8AC3E}">
        <p14:creationId xmlns:p14="http://schemas.microsoft.com/office/powerpoint/2010/main" val="877691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Yerine Koyma Tedavisi </a:t>
            </a:r>
          </a:p>
        </p:txBody>
      </p:sp>
      <p:sp>
        <p:nvSpPr>
          <p:cNvPr id="3" name="İçerik Yer Tutucusu 2"/>
          <p:cNvSpPr>
            <a:spLocks noGrp="1"/>
          </p:cNvSpPr>
          <p:nvPr>
            <p:ph idx="1"/>
          </p:nvPr>
        </p:nvSpPr>
        <p:spPr/>
        <p:txBody>
          <a:bodyPr/>
          <a:lstStyle/>
          <a:p>
            <a:r>
              <a:rPr lang="tr-TR" dirty="0" smtClean="0">
                <a:solidFill>
                  <a:srgbClr val="FF0000"/>
                </a:solidFill>
              </a:rPr>
              <a:t>Nikotin sakızı</a:t>
            </a:r>
          </a:p>
          <a:p>
            <a:r>
              <a:rPr lang="tr-TR" dirty="0" smtClean="0"/>
              <a:t>Nazal sprey </a:t>
            </a:r>
          </a:p>
          <a:p>
            <a:r>
              <a:rPr lang="tr-TR" dirty="0" err="1" smtClean="0"/>
              <a:t>Sublingual</a:t>
            </a:r>
            <a:r>
              <a:rPr lang="tr-TR" dirty="0" smtClean="0"/>
              <a:t>  tablet</a:t>
            </a:r>
          </a:p>
          <a:p>
            <a:r>
              <a:rPr lang="tr-TR" dirty="0" err="1" smtClean="0">
                <a:solidFill>
                  <a:srgbClr val="FF0000"/>
                </a:solidFill>
              </a:rPr>
              <a:t>Transdermal</a:t>
            </a:r>
            <a:r>
              <a:rPr lang="tr-TR" dirty="0" smtClean="0">
                <a:solidFill>
                  <a:srgbClr val="FF0000"/>
                </a:solidFill>
              </a:rPr>
              <a:t> bant</a:t>
            </a:r>
          </a:p>
          <a:p>
            <a:r>
              <a:rPr lang="tr-TR" dirty="0"/>
              <a:t>Nikotin </a:t>
            </a:r>
            <a:r>
              <a:rPr lang="tr-TR" dirty="0" err="1"/>
              <a:t>inhalatör</a:t>
            </a:r>
            <a:endParaRPr lang="tr-TR" dirty="0"/>
          </a:p>
        </p:txBody>
      </p:sp>
      <p:pic>
        <p:nvPicPr>
          <p:cNvPr id="4" name="Picture 2" descr="Nikotin Bandı Nasıl Kullanılır? | Dermoai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4968" y="4001294"/>
            <a:ext cx="3100975" cy="20672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igara Bırakmak İçin Nikotin Sakızı 2Mg 30Adet - PttAVM.com - 2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104" y="365125"/>
            <a:ext cx="3315212" cy="330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357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Yerine Koyma Tedavisi </a:t>
            </a:r>
          </a:p>
        </p:txBody>
      </p:sp>
      <p:sp>
        <p:nvSpPr>
          <p:cNvPr id="3" name="İçerik Yer Tutucusu 2"/>
          <p:cNvSpPr>
            <a:spLocks noGrp="1"/>
          </p:cNvSpPr>
          <p:nvPr>
            <p:ph idx="1"/>
          </p:nvPr>
        </p:nvSpPr>
        <p:spPr/>
        <p:txBody>
          <a:bodyPr/>
          <a:lstStyle/>
          <a:p>
            <a:r>
              <a:rPr lang="tr-TR" dirty="0"/>
              <a:t>Kişide yüksek veya orta derecede nikotin bağımlılığı saptanırsa, günde 15 adetten fazla sigara içiyorsa veya hafif derecede bağımlı olmasına rağmen sigarayı bırakmak için kullandığı diğer yöntemlerden fayda görmemişse nikotin </a:t>
            </a:r>
            <a:r>
              <a:rPr lang="tr-TR" dirty="0" err="1"/>
              <a:t>replasman</a:t>
            </a:r>
            <a:r>
              <a:rPr lang="tr-TR" dirty="0"/>
              <a:t> tedavisi uygulanır. </a:t>
            </a:r>
            <a:endParaRPr lang="tr-TR" dirty="0" smtClean="0"/>
          </a:p>
          <a:p>
            <a:endParaRPr lang="tr-TR" dirty="0"/>
          </a:p>
        </p:txBody>
      </p:sp>
    </p:spTree>
    <p:extLst>
      <p:ext uri="{BB962C8B-B14F-4D97-AF65-F5344CB8AC3E}">
        <p14:creationId xmlns:p14="http://schemas.microsoft.com/office/powerpoint/2010/main" val="2310146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normAutofit fontScale="92500" lnSpcReduction="10000"/>
          </a:bodyPr>
          <a:lstStyle/>
          <a:p>
            <a:pPr marL="0" indent="0">
              <a:buNone/>
            </a:pPr>
            <a:r>
              <a:rPr lang="tr-TR" b="1" dirty="0" smtClean="0"/>
              <a:t>Nikotin bantlar</a:t>
            </a:r>
            <a:r>
              <a:rPr lang="tr-TR" dirty="0" smtClean="0">
                <a:sym typeface="Wingdings" panose="05000000000000000000" pitchFamily="2" charset="2"/>
              </a:rPr>
              <a:t>16 saatlik, 24saatlik 2 form</a:t>
            </a:r>
          </a:p>
          <a:p>
            <a:pPr marL="0" indent="0">
              <a:buNone/>
            </a:pPr>
            <a:endParaRPr lang="tr-TR" dirty="0">
              <a:sym typeface="Wingdings" panose="05000000000000000000" pitchFamily="2" charset="2"/>
            </a:endParaRPr>
          </a:p>
          <a:p>
            <a:pPr marL="0" indent="0">
              <a:buNone/>
            </a:pPr>
            <a:endParaRPr lang="tr-TR" dirty="0" smtClean="0">
              <a:sym typeface="Wingdings" panose="05000000000000000000" pitchFamily="2" charset="2"/>
            </a:endParaRPr>
          </a:p>
          <a:p>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Sabahleyin </a:t>
            </a:r>
            <a:r>
              <a:rPr lang="tr-TR" dirty="0"/>
              <a:t>kuru, temiz ve kılsız </a:t>
            </a:r>
            <a:r>
              <a:rPr lang="tr-TR" dirty="0" smtClean="0"/>
              <a:t>deriye (genellikle </a:t>
            </a:r>
            <a:r>
              <a:rPr lang="tr-TR" dirty="0"/>
              <a:t>gövdenin üst kısmına, omuz etrafına ve </a:t>
            </a:r>
            <a:r>
              <a:rPr lang="tr-TR" dirty="0" smtClean="0"/>
              <a:t>üst kol </a:t>
            </a:r>
            <a:r>
              <a:rPr lang="tr-TR" dirty="0"/>
              <a:t>bölgesine</a:t>
            </a:r>
            <a:r>
              <a:rPr lang="tr-TR" dirty="0" smtClean="0"/>
              <a:t>)</a:t>
            </a:r>
          </a:p>
          <a:p>
            <a:pPr>
              <a:buFont typeface="Wingdings" panose="05000000000000000000" pitchFamily="2" charset="2"/>
              <a:buChar char="Ø"/>
            </a:pPr>
            <a:r>
              <a:rPr lang="tr-TR" dirty="0"/>
              <a:t>20 saniye kadar </a:t>
            </a:r>
            <a:r>
              <a:rPr lang="tr-TR" dirty="0" smtClean="0"/>
              <a:t>üzerine parmakla </a:t>
            </a:r>
            <a:r>
              <a:rPr lang="tr-TR" dirty="0"/>
              <a:t>basılarak vücuda tam </a:t>
            </a:r>
            <a:r>
              <a:rPr lang="tr-TR" dirty="0" smtClean="0"/>
              <a:t>temas</a:t>
            </a:r>
          </a:p>
          <a:p>
            <a:pPr>
              <a:buFont typeface="Wingdings" panose="05000000000000000000" pitchFamily="2" charset="2"/>
              <a:buChar char="Ø"/>
            </a:pPr>
            <a:r>
              <a:rPr lang="pt-BR" dirty="0" smtClean="0"/>
              <a:t>2-4 </a:t>
            </a:r>
            <a:r>
              <a:rPr lang="pt-BR" dirty="0"/>
              <a:t>haftada bir NRT’de </a:t>
            </a:r>
            <a:r>
              <a:rPr lang="pt-BR" dirty="0" smtClean="0"/>
              <a:t>doz</a:t>
            </a:r>
            <a:r>
              <a:rPr lang="tr-TR" dirty="0" smtClean="0"/>
              <a:t> </a:t>
            </a:r>
            <a:r>
              <a:rPr lang="tr-TR" dirty="0" err="1" smtClean="0"/>
              <a:t>azaltımı</a:t>
            </a:r>
            <a:r>
              <a:rPr lang="tr-TR" dirty="0" smtClean="0"/>
              <a:t>, </a:t>
            </a:r>
            <a:r>
              <a:rPr lang="tr-TR" dirty="0"/>
              <a:t>daha düşük dozda nikotin </a:t>
            </a:r>
            <a:r>
              <a:rPr lang="tr-TR" dirty="0" smtClean="0"/>
              <a:t>içeren </a:t>
            </a:r>
            <a:r>
              <a:rPr lang="es-ES" dirty="0" smtClean="0"/>
              <a:t>banta geçil</a:t>
            </a:r>
            <a:r>
              <a:rPr lang="tr-TR" dirty="0" smtClean="0"/>
              <a:t>erek</a:t>
            </a:r>
            <a:r>
              <a:rPr lang="es-ES" dirty="0" smtClean="0"/>
              <a:t> 8-12 hafta</a:t>
            </a:r>
            <a:r>
              <a:rPr lang="tr-TR" dirty="0" err="1" smtClean="0"/>
              <a:t>lık</a:t>
            </a:r>
            <a:r>
              <a:rPr lang="tr-TR" dirty="0" smtClean="0"/>
              <a:t> tedavi</a:t>
            </a:r>
            <a:endParaRPr lang="tr-TR" dirty="0"/>
          </a:p>
        </p:txBody>
      </p:sp>
      <p:sp>
        <p:nvSpPr>
          <p:cNvPr id="4" name="Köşeleri Yuvarlanmış Dikdörtgen Belirtme Çizgisi 3"/>
          <p:cNvSpPr/>
          <p:nvPr/>
        </p:nvSpPr>
        <p:spPr>
          <a:xfrm>
            <a:off x="2521257" y="2574526"/>
            <a:ext cx="3444537" cy="1154096"/>
          </a:xfrm>
          <a:prstGeom prst="wedgeRoundRectCallout">
            <a:avLst>
              <a:gd name="adj1" fmla="val 46449"/>
              <a:gd name="adj2" fmla="val -80303"/>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a:solidFill>
                  <a:schemeClr val="tx1"/>
                </a:solidFill>
              </a:rPr>
              <a:t>30 </a:t>
            </a:r>
            <a:r>
              <a:rPr lang="tr-TR" dirty="0" smtClean="0">
                <a:solidFill>
                  <a:schemeClr val="tx1"/>
                </a:solidFill>
              </a:rPr>
              <a:t>cm2’lik bantt</a:t>
            </a:r>
            <a:r>
              <a:rPr lang="tr-TR" dirty="0" smtClean="0">
                <a:solidFill>
                  <a:schemeClr val="tx1"/>
                </a:solidFill>
                <a:sym typeface="Wingdings" panose="05000000000000000000" pitchFamily="2" charset="2"/>
              </a:rPr>
              <a:t></a:t>
            </a:r>
            <a:r>
              <a:rPr lang="tr-TR" dirty="0" smtClean="0">
                <a:solidFill>
                  <a:schemeClr val="tx1"/>
                </a:solidFill>
              </a:rPr>
              <a:t>21 mg</a:t>
            </a:r>
          </a:p>
          <a:p>
            <a:pPr marL="285750" indent="-285750">
              <a:buFont typeface="Arial" panose="020B0604020202020204" pitchFamily="34" charset="0"/>
              <a:buChar char="•"/>
            </a:pPr>
            <a:r>
              <a:rPr lang="tr-TR" dirty="0" smtClean="0">
                <a:solidFill>
                  <a:schemeClr val="tx1"/>
                </a:solidFill>
              </a:rPr>
              <a:t>20 </a:t>
            </a:r>
            <a:r>
              <a:rPr lang="tr-TR" dirty="0">
                <a:solidFill>
                  <a:schemeClr val="tx1"/>
                </a:solidFill>
              </a:rPr>
              <a:t>cm2’lik </a:t>
            </a:r>
            <a:r>
              <a:rPr lang="tr-TR" dirty="0" smtClean="0">
                <a:solidFill>
                  <a:schemeClr val="tx1"/>
                </a:solidFill>
              </a:rPr>
              <a:t>bant</a:t>
            </a:r>
            <a:r>
              <a:rPr lang="tr-TR" dirty="0" smtClean="0">
                <a:solidFill>
                  <a:schemeClr val="tx1"/>
                </a:solidFill>
                <a:sym typeface="Wingdings" panose="05000000000000000000" pitchFamily="2" charset="2"/>
              </a:rPr>
              <a:t></a:t>
            </a:r>
            <a:r>
              <a:rPr lang="tr-TR" dirty="0" smtClean="0">
                <a:solidFill>
                  <a:schemeClr val="tx1"/>
                </a:solidFill>
              </a:rPr>
              <a:t>14 mg</a:t>
            </a:r>
          </a:p>
          <a:p>
            <a:pPr marL="285750" indent="-285750">
              <a:buFont typeface="Arial" panose="020B0604020202020204" pitchFamily="34" charset="0"/>
              <a:buChar char="•"/>
            </a:pPr>
            <a:r>
              <a:rPr lang="tr-TR" dirty="0" smtClean="0">
                <a:solidFill>
                  <a:schemeClr val="tx1"/>
                </a:solidFill>
              </a:rPr>
              <a:t>10 cm2’lik bant</a:t>
            </a:r>
            <a:r>
              <a:rPr lang="tr-TR" dirty="0" smtClean="0">
                <a:solidFill>
                  <a:schemeClr val="tx1"/>
                </a:solidFill>
                <a:sym typeface="Wingdings" panose="05000000000000000000" pitchFamily="2" charset="2"/>
              </a:rPr>
              <a:t></a:t>
            </a:r>
            <a:r>
              <a:rPr lang="tr-TR" dirty="0" smtClean="0">
                <a:solidFill>
                  <a:schemeClr val="tx1"/>
                </a:solidFill>
              </a:rPr>
              <a:t>7 </a:t>
            </a:r>
            <a:r>
              <a:rPr lang="tr-TR" dirty="0">
                <a:solidFill>
                  <a:schemeClr val="tx1"/>
                </a:solidFill>
              </a:rPr>
              <a:t>mg nikotin</a:t>
            </a:r>
          </a:p>
        </p:txBody>
      </p:sp>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20071" t="12213" r="19036" b="13224"/>
          <a:stretch/>
        </p:blipFill>
        <p:spPr>
          <a:xfrm>
            <a:off x="9321552" y="896647"/>
            <a:ext cx="2457783" cy="3009530"/>
          </a:xfrm>
          <a:prstGeom prst="rect">
            <a:avLst/>
          </a:prstGeom>
        </p:spPr>
      </p:pic>
    </p:spTree>
    <p:extLst>
      <p:ext uri="{BB962C8B-B14F-4D97-AF65-F5344CB8AC3E}">
        <p14:creationId xmlns:p14="http://schemas.microsoft.com/office/powerpoint/2010/main" val="4206467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38200" y="1825625"/>
            <a:ext cx="6565777" cy="4351338"/>
          </a:xfrm>
        </p:spPr>
        <p:txBody>
          <a:bodyPr/>
          <a:lstStyle/>
          <a:p>
            <a:pPr marL="0" indent="0">
              <a:buNone/>
            </a:pPr>
            <a:r>
              <a:rPr lang="tr-TR" b="1" dirty="0" smtClean="0"/>
              <a:t>Nikotin sakızları</a:t>
            </a:r>
            <a:r>
              <a:rPr lang="tr-TR" b="1" dirty="0" smtClean="0">
                <a:sym typeface="Wingdings" panose="05000000000000000000" pitchFamily="2" charset="2"/>
              </a:rPr>
              <a:t></a:t>
            </a:r>
            <a:r>
              <a:rPr lang="nn-NO" dirty="0"/>
              <a:t>2 </a:t>
            </a:r>
            <a:r>
              <a:rPr lang="nn-NO" dirty="0" smtClean="0"/>
              <a:t>mg</a:t>
            </a:r>
            <a:r>
              <a:rPr lang="tr-TR" dirty="0" smtClean="0"/>
              <a:t>(</a:t>
            </a:r>
            <a:r>
              <a:rPr lang="tr-TR" dirty="0"/>
              <a:t>0.9 </a:t>
            </a:r>
            <a:r>
              <a:rPr lang="tr-TR" dirty="0" smtClean="0"/>
              <a:t>mg)</a:t>
            </a:r>
            <a:r>
              <a:rPr lang="nn-NO" dirty="0" smtClean="0"/>
              <a:t> </a:t>
            </a:r>
            <a:r>
              <a:rPr lang="nn-NO" dirty="0"/>
              <a:t>ve 4 </a:t>
            </a:r>
            <a:r>
              <a:rPr lang="nn-NO" dirty="0" smtClean="0"/>
              <a:t>mg</a:t>
            </a:r>
            <a:r>
              <a:rPr lang="tr-TR" dirty="0" smtClean="0"/>
              <a:t>(</a:t>
            </a:r>
            <a:r>
              <a:rPr lang="tr-TR" dirty="0"/>
              <a:t>1.2 </a:t>
            </a:r>
            <a:r>
              <a:rPr lang="tr-TR" dirty="0" smtClean="0"/>
              <a:t>mg)</a:t>
            </a:r>
            <a:r>
              <a:rPr lang="nn-NO" dirty="0" smtClean="0"/>
              <a:t>’lık formlar</a:t>
            </a:r>
            <a:endParaRPr lang="tr-TR" dirty="0" smtClean="0"/>
          </a:p>
          <a:p>
            <a:pPr>
              <a:buFont typeface="Wingdings" panose="05000000000000000000" pitchFamily="2" charset="2"/>
              <a:buChar char="Ø"/>
            </a:pPr>
            <a:r>
              <a:rPr lang="tr-TR" dirty="0"/>
              <a:t>S</a:t>
            </a:r>
            <a:r>
              <a:rPr lang="tr-TR" dirty="0" smtClean="0"/>
              <a:t>igara </a:t>
            </a:r>
            <a:r>
              <a:rPr lang="tr-TR" dirty="0"/>
              <a:t>içme isteği </a:t>
            </a:r>
            <a:r>
              <a:rPr lang="tr-TR" dirty="0" smtClean="0"/>
              <a:t>olduğu zaman</a:t>
            </a:r>
          </a:p>
          <a:p>
            <a:pPr>
              <a:buFont typeface="Wingdings" panose="05000000000000000000" pitchFamily="2" charset="2"/>
              <a:buChar char="Ø"/>
            </a:pPr>
            <a:r>
              <a:rPr lang="tr-TR" dirty="0" smtClean="0"/>
              <a:t>Nikotin tadını hissedene </a:t>
            </a:r>
            <a:r>
              <a:rPr lang="tr-TR" dirty="0"/>
              <a:t>kadar </a:t>
            </a:r>
            <a:r>
              <a:rPr lang="tr-TR" dirty="0" smtClean="0"/>
              <a:t> </a:t>
            </a:r>
            <a:r>
              <a:rPr lang="tr-TR" dirty="0"/>
              <a:t>5-10 kez </a:t>
            </a:r>
            <a:r>
              <a:rPr lang="tr-TR" dirty="0" smtClean="0"/>
              <a:t>çiğneyip bir </a:t>
            </a:r>
            <a:r>
              <a:rPr lang="tr-TR" dirty="0"/>
              <a:t>kaç dakika yanak mukozasında </a:t>
            </a:r>
            <a:endParaRPr lang="tr-TR" b="1" dirty="0" smtClean="0"/>
          </a:p>
          <a:p>
            <a:pPr>
              <a:buFont typeface="Wingdings" panose="05000000000000000000" pitchFamily="2" charset="2"/>
              <a:buChar char="Ø"/>
            </a:pPr>
            <a:r>
              <a:rPr lang="tr-TR" dirty="0"/>
              <a:t>İki sakız arasında en az </a:t>
            </a:r>
            <a:r>
              <a:rPr lang="tr-TR" dirty="0" smtClean="0"/>
              <a:t>yarım saat </a:t>
            </a:r>
            <a:r>
              <a:rPr lang="tr-TR" dirty="0"/>
              <a:t>ara bırakılmalı</a:t>
            </a:r>
            <a:endParaRPr lang="tr-TR"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8885" y="1900515"/>
            <a:ext cx="3571875" cy="3571875"/>
          </a:xfrm>
          <a:prstGeom prst="rect">
            <a:avLst/>
          </a:prstGeom>
        </p:spPr>
      </p:pic>
    </p:spTree>
    <p:extLst>
      <p:ext uri="{BB962C8B-B14F-4D97-AF65-F5344CB8AC3E}">
        <p14:creationId xmlns:p14="http://schemas.microsoft.com/office/powerpoint/2010/main" val="2232581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Ölüm, hastalık ve yoksulluğun önde gelen </a:t>
            </a:r>
            <a:r>
              <a:rPr lang="tr-TR" b="1" dirty="0" smtClean="0"/>
              <a:t>nedeni</a:t>
            </a:r>
            <a:endParaRPr lang="tr-TR" dirty="0"/>
          </a:p>
        </p:txBody>
      </p:sp>
      <p:sp>
        <p:nvSpPr>
          <p:cNvPr id="3" name="İçerik Yer Tutucusu 2"/>
          <p:cNvSpPr>
            <a:spLocks noGrp="1"/>
          </p:cNvSpPr>
          <p:nvPr>
            <p:ph idx="1"/>
          </p:nvPr>
        </p:nvSpPr>
        <p:spPr/>
        <p:txBody>
          <a:bodyPr>
            <a:normAutofit/>
          </a:bodyPr>
          <a:lstStyle/>
          <a:p>
            <a:r>
              <a:rPr lang="tr-TR" dirty="0"/>
              <a:t>Dünya’da 2022 yılı için 15 yaş ve üzeri tütün kullanan kişi sayısı 1,2 milyardan fazladır. </a:t>
            </a:r>
          </a:p>
          <a:p>
            <a:r>
              <a:rPr lang="tr-TR" dirty="0" smtClean="0"/>
              <a:t>Tütün </a:t>
            </a:r>
            <a:r>
              <a:rPr lang="tr-TR" dirty="0"/>
              <a:t>salgını, dünyanın karşı karşıya kaldığı en büyük halk sağlığı tehditlerinden biridir ve dünya çapında </a:t>
            </a:r>
            <a:r>
              <a:rPr lang="tr-TR" dirty="0">
                <a:solidFill>
                  <a:srgbClr val="FF0000"/>
                </a:solidFill>
              </a:rPr>
              <a:t>yılda 8 milyondan </a:t>
            </a:r>
            <a:r>
              <a:rPr lang="tr-TR" dirty="0"/>
              <a:t>fazla insanı öldürmektedir. </a:t>
            </a:r>
            <a:endParaRPr lang="tr-TR" dirty="0" smtClean="0"/>
          </a:p>
        </p:txBody>
      </p:sp>
      <p:pic>
        <p:nvPicPr>
          <p:cNvPr id="1026" name="Picture 2" descr="https://haber.sol.org.tr/sites/default/files/styles/content_image_size_type4/public/_b137ddc2-a250-11e6-8b09-4d35dc1d77aa.jpg?itok=pEcy-99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713" y="3695949"/>
            <a:ext cx="5576630" cy="295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6670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10092" t="29341" r="34630" b="30000"/>
          <a:stretch/>
        </p:blipFill>
        <p:spPr>
          <a:xfrm>
            <a:off x="838200" y="3038167"/>
            <a:ext cx="10543773" cy="3254130"/>
          </a:xfrm>
          <a:prstGeom prst="rect">
            <a:avLst/>
          </a:prstGeom>
        </p:spPr>
      </p:pic>
      <p:pic>
        <p:nvPicPr>
          <p:cNvPr id="5" name="İçerik Yer Tutucusu 3"/>
          <p:cNvPicPr>
            <a:picLocks noChangeAspect="1"/>
          </p:cNvPicPr>
          <p:nvPr/>
        </p:nvPicPr>
        <p:blipFill rotWithShape="1">
          <a:blip r:embed="rId3"/>
          <a:srcRect l="9702" t="28095" r="34583" b="39729"/>
          <a:stretch/>
        </p:blipFill>
        <p:spPr>
          <a:xfrm>
            <a:off x="838200" y="365124"/>
            <a:ext cx="10543773" cy="2673043"/>
          </a:xfrm>
          <a:prstGeom prst="rect">
            <a:avLst/>
          </a:prstGeom>
        </p:spPr>
      </p:pic>
    </p:spTree>
    <p:extLst>
      <p:ext uri="{BB962C8B-B14F-4D97-AF65-F5344CB8AC3E}">
        <p14:creationId xmlns:p14="http://schemas.microsoft.com/office/powerpoint/2010/main" val="1414073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3"/>
          <a:stretch>
            <a:fillRect/>
          </a:stretch>
        </p:blipFill>
        <p:spPr>
          <a:xfrm>
            <a:off x="1789132" y="870590"/>
            <a:ext cx="8613735" cy="5382726"/>
          </a:xfrm>
          <a:prstGeom prst="rect">
            <a:avLst/>
          </a:prstGeom>
        </p:spPr>
      </p:pic>
      <p:sp>
        <p:nvSpPr>
          <p:cNvPr id="3" name="Dikdörtgen 2"/>
          <p:cNvSpPr/>
          <p:nvPr/>
        </p:nvSpPr>
        <p:spPr>
          <a:xfrm>
            <a:off x="9714271" y="6086168"/>
            <a:ext cx="1288026" cy="432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56974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Bupropion</a:t>
            </a:r>
            <a:r>
              <a:rPr lang="tr-TR" dirty="0"/>
              <a:t> HCL</a:t>
            </a:r>
          </a:p>
        </p:txBody>
      </p:sp>
      <p:sp>
        <p:nvSpPr>
          <p:cNvPr id="3" name="İçerik Yer Tutucusu 2"/>
          <p:cNvSpPr>
            <a:spLocks noGrp="1"/>
          </p:cNvSpPr>
          <p:nvPr>
            <p:ph idx="1"/>
          </p:nvPr>
        </p:nvSpPr>
        <p:spPr/>
        <p:txBody>
          <a:bodyPr>
            <a:normAutofit/>
          </a:bodyPr>
          <a:lstStyle/>
          <a:p>
            <a:r>
              <a:rPr lang="tr-TR" sz="2400" dirty="0" err="1"/>
              <a:t>Bupropion</a:t>
            </a:r>
            <a:r>
              <a:rPr lang="tr-TR" sz="2400" dirty="0"/>
              <a:t>; </a:t>
            </a:r>
            <a:r>
              <a:rPr lang="tr-TR" sz="2400" dirty="0" err="1"/>
              <a:t>nontrisiklik</a:t>
            </a:r>
            <a:r>
              <a:rPr lang="tr-TR" sz="2400" dirty="0"/>
              <a:t>, </a:t>
            </a:r>
            <a:r>
              <a:rPr lang="tr-TR" sz="2400" dirty="0" err="1"/>
              <a:t>aminoketon</a:t>
            </a:r>
            <a:r>
              <a:rPr lang="tr-TR" sz="2400" dirty="0"/>
              <a:t> bir  </a:t>
            </a:r>
            <a:r>
              <a:rPr lang="tr-TR" sz="2400" dirty="0" err="1"/>
              <a:t>antidepressif</a:t>
            </a:r>
            <a:r>
              <a:rPr lang="tr-TR" sz="2400" dirty="0"/>
              <a:t> bir ajan </a:t>
            </a:r>
            <a:endParaRPr lang="tr-TR" sz="2400" dirty="0" smtClean="0"/>
          </a:p>
          <a:p>
            <a:r>
              <a:rPr lang="tr-TR" sz="2400" dirty="0" err="1"/>
              <a:t>Noradrenerjik</a:t>
            </a:r>
            <a:r>
              <a:rPr lang="tr-TR" sz="2400" dirty="0"/>
              <a:t> ve </a:t>
            </a:r>
            <a:r>
              <a:rPr lang="tr-TR" sz="2400" dirty="0" err="1"/>
              <a:t>dopaminerjik</a:t>
            </a:r>
            <a:r>
              <a:rPr lang="tr-TR" sz="2400" dirty="0"/>
              <a:t> aktiviteye sahiptir. </a:t>
            </a:r>
            <a:endParaRPr lang="tr-TR" sz="2400" dirty="0" smtClean="0"/>
          </a:p>
          <a:p>
            <a:r>
              <a:rPr lang="tr-TR" sz="2400" dirty="0" err="1" smtClean="0"/>
              <a:t>Norepinefrin</a:t>
            </a:r>
            <a:r>
              <a:rPr lang="tr-TR" sz="2400" dirty="0" smtClean="0"/>
              <a:t> </a:t>
            </a:r>
            <a:r>
              <a:rPr lang="tr-TR" sz="2400" dirty="0"/>
              <a:t>ve </a:t>
            </a:r>
            <a:r>
              <a:rPr lang="tr-TR" sz="2400" dirty="0" err="1"/>
              <a:t>dopaminin</a:t>
            </a:r>
            <a:r>
              <a:rPr lang="tr-TR" sz="2400" dirty="0"/>
              <a:t> </a:t>
            </a:r>
            <a:r>
              <a:rPr lang="tr-TR" sz="2400" dirty="0" err="1"/>
              <a:t>sinaptik</a:t>
            </a:r>
            <a:r>
              <a:rPr lang="tr-TR" sz="2400" dirty="0"/>
              <a:t> geri alınımının zayıf bir inhibitörüdür. Nikotin yoksunluk belirtilerinin </a:t>
            </a:r>
            <a:r>
              <a:rPr lang="tr-TR" sz="2400" dirty="0" smtClean="0"/>
              <a:t>azalmasını sağlar.</a:t>
            </a:r>
          </a:p>
          <a:p>
            <a:r>
              <a:rPr lang="tr-TR" sz="2400" dirty="0" err="1"/>
              <a:t>Bupropion</a:t>
            </a:r>
            <a:r>
              <a:rPr lang="tr-TR" sz="2400" dirty="0"/>
              <a:t> tedavisine sigara bırakılmadan önce </a:t>
            </a:r>
            <a:r>
              <a:rPr lang="tr-TR" sz="2400" dirty="0" smtClean="0"/>
              <a:t>başlanır </a:t>
            </a:r>
            <a:endParaRPr lang="tr-TR" sz="2400" dirty="0"/>
          </a:p>
        </p:txBody>
      </p:sp>
      <p:pic>
        <p:nvPicPr>
          <p:cNvPr id="5" name="Resim 4"/>
          <p:cNvPicPr>
            <a:picLocks noChangeAspect="1"/>
          </p:cNvPicPr>
          <p:nvPr/>
        </p:nvPicPr>
        <p:blipFill rotWithShape="1">
          <a:blip r:embed="rId3"/>
          <a:srcRect l="10337" t="59876" r="34582" b="25932"/>
          <a:stretch/>
        </p:blipFill>
        <p:spPr>
          <a:xfrm>
            <a:off x="1181633" y="4177660"/>
            <a:ext cx="10045043" cy="1455938"/>
          </a:xfrm>
          <a:prstGeom prst="rect">
            <a:avLst/>
          </a:prstGeom>
        </p:spPr>
      </p:pic>
      <p:pic>
        <p:nvPicPr>
          <p:cNvPr id="4" name="Resim 3"/>
          <p:cNvPicPr>
            <a:picLocks noChangeAspect="1"/>
          </p:cNvPicPr>
          <p:nvPr/>
        </p:nvPicPr>
        <p:blipFill>
          <a:blip r:embed="rId4"/>
          <a:stretch>
            <a:fillRect/>
          </a:stretch>
        </p:blipFill>
        <p:spPr>
          <a:xfrm>
            <a:off x="9497961" y="-107232"/>
            <a:ext cx="2236379" cy="2346175"/>
          </a:xfrm>
          <a:prstGeom prst="rect">
            <a:avLst/>
          </a:prstGeom>
        </p:spPr>
      </p:pic>
    </p:spTree>
    <p:extLst>
      <p:ext uri="{BB962C8B-B14F-4D97-AF65-F5344CB8AC3E}">
        <p14:creationId xmlns:p14="http://schemas.microsoft.com/office/powerpoint/2010/main" val="2055698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70" t="21307" r="29750" b="35967"/>
          <a:stretch/>
        </p:blipFill>
        <p:spPr bwMode="auto">
          <a:xfrm>
            <a:off x="838200" y="1825625"/>
            <a:ext cx="10248244" cy="4073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sim 4"/>
          <p:cNvPicPr>
            <a:picLocks noChangeAspect="1"/>
          </p:cNvPicPr>
          <p:nvPr/>
        </p:nvPicPr>
        <p:blipFill rotWithShape="1">
          <a:blip r:embed="rId3"/>
          <a:srcRect l="10092" t="29341" r="34630" b="63189"/>
          <a:stretch/>
        </p:blipFill>
        <p:spPr>
          <a:xfrm>
            <a:off x="838200" y="1171541"/>
            <a:ext cx="10321413" cy="654084"/>
          </a:xfrm>
          <a:prstGeom prst="rect">
            <a:avLst/>
          </a:prstGeom>
        </p:spPr>
      </p:pic>
    </p:spTree>
    <p:extLst>
      <p:ext uri="{BB962C8B-B14F-4D97-AF65-F5344CB8AC3E}">
        <p14:creationId xmlns:p14="http://schemas.microsoft.com/office/powerpoint/2010/main" val="4270166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Vareniklin</a:t>
            </a:r>
            <a:endParaRPr lang="tr-TR" b="1" dirty="0"/>
          </a:p>
        </p:txBody>
      </p:sp>
      <p:sp>
        <p:nvSpPr>
          <p:cNvPr id="3" name="İçerik Yer Tutucusu 2"/>
          <p:cNvSpPr>
            <a:spLocks noGrp="1"/>
          </p:cNvSpPr>
          <p:nvPr>
            <p:ph idx="1"/>
          </p:nvPr>
        </p:nvSpPr>
        <p:spPr>
          <a:xfrm>
            <a:off x="847076" y="1834503"/>
            <a:ext cx="10174885" cy="3128114"/>
          </a:xfrm>
        </p:spPr>
        <p:txBody>
          <a:bodyPr>
            <a:normAutofit/>
          </a:bodyPr>
          <a:lstStyle/>
          <a:p>
            <a:pPr>
              <a:buFont typeface="Wingdings" panose="05000000000000000000" pitchFamily="2" charset="2"/>
              <a:buChar char="Ø"/>
            </a:pPr>
            <a:r>
              <a:rPr lang="tr-TR" sz="2400" dirty="0" err="1" smtClean="0"/>
              <a:t>Nöronal</a:t>
            </a:r>
            <a:r>
              <a:rPr lang="tr-TR" sz="2400" dirty="0" smtClean="0"/>
              <a:t> </a:t>
            </a:r>
            <a:r>
              <a:rPr lang="tr-TR" sz="2400" dirty="0" err="1" smtClean="0"/>
              <a:t>nikotinik</a:t>
            </a:r>
            <a:r>
              <a:rPr lang="tr-TR" sz="2400" dirty="0" smtClean="0"/>
              <a:t> reseptörlerin </a:t>
            </a:r>
            <a:r>
              <a:rPr lang="tr-TR" sz="2400" dirty="0" err="1" smtClean="0"/>
              <a:t>parsiyel</a:t>
            </a:r>
            <a:r>
              <a:rPr lang="tr-TR" sz="2400" dirty="0" smtClean="0"/>
              <a:t> </a:t>
            </a:r>
            <a:r>
              <a:rPr lang="tr-TR" sz="2400" dirty="0" err="1" smtClean="0"/>
              <a:t>agonisti</a:t>
            </a:r>
            <a:endParaRPr lang="tr-TR" sz="2400" dirty="0" smtClean="0"/>
          </a:p>
          <a:p>
            <a:pPr>
              <a:buFont typeface="Wingdings" panose="05000000000000000000" pitchFamily="2" charset="2"/>
              <a:buChar char="Ø"/>
            </a:pPr>
            <a:r>
              <a:rPr lang="tr-TR" sz="2400" dirty="0" err="1" smtClean="0"/>
              <a:t>Agonist</a:t>
            </a:r>
            <a:r>
              <a:rPr lang="tr-TR" sz="2400" dirty="0" smtClean="0"/>
              <a:t> ve antagonist fonksiyonları ile nikotin bağımlılığını ve yoksunluk semptomlarını azaltıcı etki</a:t>
            </a:r>
          </a:p>
          <a:p>
            <a:pPr>
              <a:buFont typeface="Wingdings" panose="05000000000000000000" pitchFamily="2" charset="2"/>
              <a:buChar char="Ø"/>
            </a:pPr>
            <a:r>
              <a:rPr lang="tr-TR" sz="2400" dirty="0" smtClean="0"/>
              <a:t>Sigara kullanırken başlanır, 1-2 hafta içinde sigara bırakma hedefi</a:t>
            </a:r>
          </a:p>
          <a:p>
            <a:pPr>
              <a:buFont typeface="Wingdings" panose="05000000000000000000" pitchFamily="2" charset="2"/>
              <a:buChar char="Ø"/>
            </a:pPr>
            <a:r>
              <a:rPr lang="tr-TR" sz="2400" dirty="0" err="1" smtClean="0"/>
              <a:t>Nöropsikiyatrik</a:t>
            </a:r>
            <a:r>
              <a:rPr lang="tr-TR" sz="2400" dirty="0" smtClean="0"/>
              <a:t> semptomlar!!</a:t>
            </a:r>
            <a:endParaRPr lang="tr-TR"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88" t="36078" r="29510" b="51547"/>
          <a:stretch/>
        </p:blipFill>
        <p:spPr bwMode="auto">
          <a:xfrm>
            <a:off x="986119" y="4828987"/>
            <a:ext cx="9669182" cy="112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4098" name="Picture 2" descr="Türkiye'de bedava dağıtıldı: Kanserojen madde çıkan sigara bıraktırma ilacı  toplatılacak - Kronos Ha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510" y="0"/>
            <a:ext cx="3394213" cy="225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044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4818" y="795173"/>
            <a:ext cx="10515600" cy="1325563"/>
          </a:xfrm>
        </p:spPr>
        <p:txBody>
          <a:bodyPr/>
          <a:lstStyle/>
          <a:p>
            <a:r>
              <a:rPr lang="tr-TR" b="1" dirty="0" err="1"/>
              <a:t>Vareniklin</a:t>
            </a:r>
            <a:endParaRPr lang="tr-TR" b="1" dirty="0"/>
          </a:p>
        </p:txBody>
      </p:sp>
      <p:sp>
        <p:nvSpPr>
          <p:cNvPr id="3" name="İçerik Yer Tutucusu 2"/>
          <p:cNvSpPr>
            <a:spLocks noGrp="1"/>
          </p:cNvSpPr>
          <p:nvPr>
            <p:ph idx="1"/>
          </p:nvPr>
        </p:nvSpPr>
        <p:spPr>
          <a:xfrm>
            <a:off x="838200" y="2268187"/>
            <a:ext cx="10515600" cy="3908775"/>
          </a:xfrm>
        </p:spPr>
        <p:txBody>
          <a:bodyPr/>
          <a:lstStyle/>
          <a:p>
            <a:pPr marL="0" indent="0">
              <a:buNone/>
            </a:pPr>
            <a:endParaRPr lang="tr-TR" b="1" dirty="0"/>
          </a:p>
        </p:txBody>
      </p:sp>
      <p:pic>
        <p:nvPicPr>
          <p:cNvPr id="6" name="Resim 5"/>
          <p:cNvPicPr>
            <a:picLocks noChangeAspect="1"/>
          </p:cNvPicPr>
          <p:nvPr/>
        </p:nvPicPr>
        <p:blipFill rotWithShape="1">
          <a:blip r:embed="rId2"/>
          <a:srcRect l="10092" t="29341" r="34630" b="63189"/>
          <a:stretch/>
        </p:blipFill>
        <p:spPr>
          <a:xfrm>
            <a:off x="1112658" y="3098774"/>
            <a:ext cx="8705107" cy="654084"/>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12" t="63518" r="29687" b="15000"/>
          <a:stretch/>
        </p:blipFill>
        <p:spPr bwMode="auto">
          <a:xfrm>
            <a:off x="1112658" y="3752858"/>
            <a:ext cx="8705107" cy="175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3829102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İKİNCİL-ÜÇÜNCÜL TEDAVİ SEÇENEKLERİ</a:t>
            </a:r>
          </a:p>
        </p:txBody>
      </p:sp>
      <p:sp>
        <p:nvSpPr>
          <p:cNvPr id="3" name="İçerik Yer Tutucusu 2"/>
          <p:cNvSpPr>
            <a:spLocks noGrp="1"/>
          </p:cNvSpPr>
          <p:nvPr>
            <p:ph idx="1"/>
          </p:nvPr>
        </p:nvSpPr>
        <p:spPr/>
        <p:txBody>
          <a:bodyPr>
            <a:normAutofit fontScale="62500" lnSpcReduction="20000"/>
          </a:bodyPr>
          <a:lstStyle/>
          <a:p>
            <a:r>
              <a:rPr lang="tr-TR" b="1" dirty="0" smtClean="0"/>
              <a:t>KLONİDİN </a:t>
            </a:r>
          </a:p>
          <a:p>
            <a:r>
              <a:rPr lang="tr-TR" dirty="0" smtClean="0"/>
              <a:t>Alfa </a:t>
            </a:r>
            <a:r>
              <a:rPr lang="tr-TR" dirty="0"/>
              <a:t>2-adrenerjik </a:t>
            </a:r>
            <a:r>
              <a:rPr lang="tr-TR" dirty="0" err="1"/>
              <a:t>agonist</a:t>
            </a:r>
            <a:r>
              <a:rPr lang="tr-TR" dirty="0"/>
              <a:t>, </a:t>
            </a:r>
            <a:r>
              <a:rPr lang="tr-TR" dirty="0" err="1"/>
              <a:t>opioid</a:t>
            </a:r>
            <a:r>
              <a:rPr lang="tr-TR" dirty="0"/>
              <a:t> ve alkol yoksunluk semptomlarını azaltır </a:t>
            </a:r>
            <a:endParaRPr lang="tr-TR" dirty="0" smtClean="0"/>
          </a:p>
          <a:p>
            <a:r>
              <a:rPr lang="tr-TR" dirty="0" smtClean="0"/>
              <a:t>Dokuz </a:t>
            </a:r>
            <a:r>
              <a:rPr lang="tr-TR" dirty="0"/>
              <a:t>çift-kör, kontrollü çalışmanın </a:t>
            </a:r>
            <a:r>
              <a:rPr lang="tr-TR" dirty="0" err="1"/>
              <a:t>metaanalizine</a:t>
            </a:r>
            <a:r>
              <a:rPr lang="tr-TR" dirty="0"/>
              <a:t> göre sigara bırakmada yardımcı </a:t>
            </a:r>
            <a:endParaRPr lang="tr-TR" dirty="0" smtClean="0"/>
          </a:p>
          <a:p>
            <a:r>
              <a:rPr lang="tr-TR" dirty="0" smtClean="0"/>
              <a:t>Fazla </a:t>
            </a:r>
            <a:r>
              <a:rPr lang="tr-TR" dirty="0"/>
              <a:t>içenlerde içmeden kalınan gün sayısını </a:t>
            </a:r>
            <a:r>
              <a:rPr lang="tr-TR" dirty="0" err="1"/>
              <a:t>plaseboya</a:t>
            </a:r>
            <a:r>
              <a:rPr lang="tr-TR" dirty="0"/>
              <a:t> göre belirgin derecede artırmış </a:t>
            </a:r>
            <a:endParaRPr lang="tr-TR" dirty="0" smtClean="0"/>
          </a:p>
          <a:p>
            <a:r>
              <a:rPr lang="tr-TR" dirty="0" smtClean="0"/>
              <a:t>Yine </a:t>
            </a:r>
            <a:r>
              <a:rPr lang="tr-TR" dirty="0"/>
              <a:t>de sigara bırakmadaki rolü açık değil/etkinliği kanıtlanamamış </a:t>
            </a:r>
            <a:endParaRPr lang="tr-TR" dirty="0" smtClean="0"/>
          </a:p>
          <a:p>
            <a:r>
              <a:rPr lang="tr-TR" b="1" dirty="0" smtClean="0"/>
              <a:t>RİMONABANT </a:t>
            </a:r>
          </a:p>
          <a:p>
            <a:r>
              <a:rPr lang="tr-TR" dirty="0" err="1" smtClean="0"/>
              <a:t>Kannabinoid</a:t>
            </a:r>
            <a:r>
              <a:rPr lang="tr-TR" dirty="0" smtClean="0"/>
              <a:t> </a:t>
            </a:r>
            <a:r>
              <a:rPr lang="tr-TR" dirty="0"/>
              <a:t>CB1 reseptör antagonisti </a:t>
            </a:r>
            <a:endParaRPr lang="tr-TR" dirty="0" smtClean="0"/>
          </a:p>
          <a:p>
            <a:r>
              <a:rPr lang="tr-TR" dirty="0" smtClean="0"/>
              <a:t>Bağımlılarda </a:t>
            </a:r>
            <a:r>
              <a:rPr lang="tr-TR" dirty="0"/>
              <a:t>ödül sisteminde rol oynayan CB1 reseptörleri </a:t>
            </a:r>
            <a:r>
              <a:rPr lang="tr-TR" dirty="0" err="1"/>
              <a:t>hiperaktif</a:t>
            </a:r>
            <a:r>
              <a:rPr lang="tr-TR" dirty="0"/>
              <a:t>  </a:t>
            </a:r>
            <a:endParaRPr lang="tr-TR" dirty="0" smtClean="0"/>
          </a:p>
          <a:p>
            <a:r>
              <a:rPr lang="tr-TR" dirty="0" smtClean="0"/>
              <a:t>Beyinde </a:t>
            </a:r>
            <a:r>
              <a:rPr lang="tr-TR" dirty="0"/>
              <a:t>iştah ve sigara içmeye neden olan CB1 reseptörlerini bloke eder </a:t>
            </a:r>
            <a:endParaRPr lang="tr-TR" dirty="0" smtClean="0"/>
          </a:p>
          <a:p>
            <a:r>
              <a:rPr lang="tr-TR" dirty="0" err="1" smtClean="0"/>
              <a:t>Preklinik</a:t>
            </a:r>
            <a:r>
              <a:rPr lang="tr-TR" dirty="0" smtClean="0"/>
              <a:t> </a:t>
            </a:r>
            <a:r>
              <a:rPr lang="tr-TR" dirty="0"/>
              <a:t>çalışmalarda nikotin alımını azaltıyor </a:t>
            </a:r>
            <a:endParaRPr lang="tr-TR" dirty="0" smtClean="0"/>
          </a:p>
          <a:p>
            <a:r>
              <a:rPr lang="tr-TR" dirty="0" smtClean="0"/>
              <a:t>Klinik </a:t>
            </a:r>
            <a:r>
              <a:rPr lang="tr-TR" dirty="0"/>
              <a:t>çalışmada </a:t>
            </a:r>
            <a:r>
              <a:rPr lang="tr-TR" dirty="0" err="1"/>
              <a:t>plaseboya</a:t>
            </a:r>
            <a:r>
              <a:rPr lang="tr-TR" dirty="0"/>
              <a:t> göre etkin bulunmuş </a:t>
            </a:r>
            <a:endParaRPr lang="tr-TR" dirty="0" smtClean="0"/>
          </a:p>
          <a:p>
            <a:r>
              <a:rPr lang="tr-TR" dirty="0" smtClean="0"/>
              <a:t>Yine </a:t>
            </a:r>
            <a:r>
              <a:rPr lang="tr-TR" dirty="0"/>
              <a:t>de sigara bırakmadaki rolü açık değil/etkinliği kanıtlanamamış </a:t>
            </a:r>
            <a:endParaRPr lang="tr-TR" dirty="0" smtClean="0"/>
          </a:p>
          <a:p>
            <a:r>
              <a:rPr lang="tr-TR" dirty="0" err="1" smtClean="0"/>
              <a:t>NRT’ye</a:t>
            </a:r>
            <a:r>
              <a:rPr lang="tr-TR" dirty="0" smtClean="0"/>
              <a:t> </a:t>
            </a:r>
            <a:r>
              <a:rPr lang="tr-TR" dirty="0"/>
              <a:t>benzer etkisi olmakla birlikte kilo artışı üzerindeki yan etkisi daha </a:t>
            </a:r>
            <a:r>
              <a:rPr lang="tr-TR" dirty="0" smtClean="0"/>
              <a:t>az</a:t>
            </a:r>
            <a:endParaRPr lang="tr-TR" dirty="0"/>
          </a:p>
        </p:txBody>
      </p:sp>
    </p:spTree>
    <p:extLst>
      <p:ext uri="{BB962C8B-B14F-4D97-AF65-F5344CB8AC3E}">
        <p14:creationId xmlns:p14="http://schemas.microsoft.com/office/powerpoint/2010/main" val="361316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AŞISI </a:t>
            </a:r>
          </a:p>
        </p:txBody>
      </p:sp>
      <p:sp>
        <p:nvSpPr>
          <p:cNvPr id="3" name="İçerik Yer Tutucusu 2"/>
          <p:cNvSpPr>
            <a:spLocks noGrp="1"/>
          </p:cNvSpPr>
          <p:nvPr>
            <p:ph idx="1"/>
          </p:nvPr>
        </p:nvSpPr>
        <p:spPr/>
        <p:txBody>
          <a:bodyPr>
            <a:normAutofit fontScale="92500" lnSpcReduction="20000"/>
          </a:bodyPr>
          <a:lstStyle/>
          <a:p>
            <a:r>
              <a:rPr lang="tr-TR" dirty="0"/>
              <a:t>Nikotine karşı antikorların oluşmasını sağlayarak nikotinin reseptörlere ulaşıp etkilerini göstermesini engeller </a:t>
            </a:r>
            <a:endParaRPr lang="tr-TR" dirty="0" smtClean="0"/>
          </a:p>
          <a:p>
            <a:r>
              <a:rPr lang="tr-TR" dirty="0" err="1" smtClean="0"/>
              <a:t>Nucleus</a:t>
            </a:r>
            <a:r>
              <a:rPr lang="tr-TR" dirty="0" smtClean="0"/>
              <a:t> </a:t>
            </a:r>
            <a:r>
              <a:rPr lang="tr-TR" dirty="0" err="1" smtClean="0"/>
              <a:t>accumbensden</a:t>
            </a:r>
            <a:r>
              <a:rPr lang="tr-TR" dirty="0" smtClean="0"/>
              <a:t> </a:t>
            </a:r>
            <a:r>
              <a:rPr lang="tr-TR" dirty="0" err="1"/>
              <a:t>dopamin</a:t>
            </a:r>
            <a:r>
              <a:rPr lang="tr-TR" dirty="0"/>
              <a:t> salıverilmesinin engellendiği gösterilmiş </a:t>
            </a:r>
            <a:endParaRPr lang="tr-TR" dirty="0" smtClean="0"/>
          </a:p>
          <a:p>
            <a:r>
              <a:rPr lang="tr-TR" dirty="0" smtClean="0"/>
              <a:t>Faz </a:t>
            </a:r>
            <a:r>
              <a:rPr lang="tr-TR" dirty="0"/>
              <a:t>I ve II </a:t>
            </a:r>
            <a:r>
              <a:rPr lang="tr-TR" dirty="0" smtClean="0"/>
              <a:t>çalışmaları</a:t>
            </a:r>
          </a:p>
          <a:p>
            <a:r>
              <a:rPr lang="tr-TR" dirty="0" smtClean="0"/>
              <a:t>Güvenilir </a:t>
            </a:r>
            <a:r>
              <a:rPr lang="tr-TR" dirty="0" err="1" smtClean="0"/>
              <a:t>Tolere</a:t>
            </a:r>
            <a:r>
              <a:rPr lang="tr-TR" dirty="0" smtClean="0"/>
              <a:t> </a:t>
            </a:r>
            <a:r>
              <a:rPr lang="tr-TR" dirty="0"/>
              <a:t>edilebilir </a:t>
            </a:r>
            <a:r>
              <a:rPr lang="tr-TR" dirty="0" err="1" smtClean="0"/>
              <a:t>İmmuniteyi</a:t>
            </a:r>
            <a:r>
              <a:rPr lang="tr-TR" dirty="0" smtClean="0"/>
              <a:t> </a:t>
            </a:r>
            <a:r>
              <a:rPr lang="tr-TR" dirty="0"/>
              <a:t>uyarıcı </a:t>
            </a:r>
            <a:endParaRPr lang="tr-TR" dirty="0" smtClean="0"/>
          </a:p>
          <a:p>
            <a:r>
              <a:rPr lang="tr-TR" dirty="0" smtClean="0"/>
              <a:t>Yan </a:t>
            </a:r>
            <a:r>
              <a:rPr lang="tr-TR" dirty="0"/>
              <a:t>Etkiler: </a:t>
            </a:r>
            <a:endParaRPr lang="tr-TR" dirty="0" smtClean="0"/>
          </a:p>
          <a:p>
            <a:pPr lvl="1"/>
            <a:r>
              <a:rPr lang="tr-TR" dirty="0" smtClean="0"/>
              <a:t>Yanma</a:t>
            </a:r>
            <a:r>
              <a:rPr lang="tr-TR" dirty="0"/>
              <a:t>, </a:t>
            </a:r>
            <a:r>
              <a:rPr lang="tr-TR" dirty="0" err="1"/>
              <a:t>eritem</a:t>
            </a:r>
            <a:r>
              <a:rPr lang="tr-TR" dirty="0"/>
              <a:t>, şişlik, ağrı, ateş </a:t>
            </a:r>
            <a:r>
              <a:rPr lang="tr-TR" dirty="0" smtClean="0"/>
              <a:t>Grip </a:t>
            </a:r>
            <a:r>
              <a:rPr lang="tr-TR" dirty="0"/>
              <a:t>benzeri yakınımlar </a:t>
            </a:r>
            <a:r>
              <a:rPr lang="tr-TR" dirty="0" err="1" smtClean="0"/>
              <a:t>Eozinofili</a:t>
            </a:r>
            <a:r>
              <a:rPr lang="tr-TR" dirty="0" smtClean="0"/>
              <a:t> </a:t>
            </a:r>
            <a:r>
              <a:rPr lang="tr-TR" dirty="0" err="1" smtClean="0"/>
              <a:t>Kreatinin</a:t>
            </a:r>
            <a:r>
              <a:rPr lang="tr-TR" dirty="0" smtClean="0"/>
              <a:t> </a:t>
            </a:r>
            <a:r>
              <a:rPr lang="tr-TR" dirty="0"/>
              <a:t>artışı </a:t>
            </a:r>
            <a:endParaRPr lang="tr-TR" dirty="0" smtClean="0"/>
          </a:p>
          <a:p>
            <a:r>
              <a:rPr lang="tr-TR" dirty="0" smtClean="0"/>
              <a:t>Antikor </a:t>
            </a:r>
            <a:r>
              <a:rPr lang="tr-TR" dirty="0"/>
              <a:t>yanıtı yüksek olan olgularda, sigarayı bırakma başarısı ve azaltma oranı </a:t>
            </a:r>
            <a:r>
              <a:rPr lang="tr-TR" dirty="0" err="1"/>
              <a:t>plaseboya</a:t>
            </a:r>
            <a:r>
              <a:rPr lang="tr-TR" dirty="0"/>
              <a:t> göre daha fazla </a:t>
            </a:r>
            <a:endParaRPr lang="tr-TR" dirty="0" smtClean="0"/>
          </a:p>
          <a:p>
            <a:r>
              <a:rPr lang="tr-TR" dirty="0" smtClean="0"/>
              <a:t>Sigara </a:t>
            </a:r>
            <a:r>
              <a:rPr lang="tr-TR" dirty="0"/>
              <a:t>bırakanlarda yeniden başlamayı önleyebileceği yönünde önemli bulgular var </a:t>
            </a:r>
          </a:p>
        </p:txBody>
      </p:sp>
    </p:spTree>
    <p:extLst>
      <p:ext uri="{BB962C8B-B14F-4D97-AF65-F5344CB8AC3E}">
        <p14:creationId xmlns:p14="http://schemas.microsoft.com/office/powerpoint/2010/main" val="2214767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Diğer Tedavi Yöntemleri</a:t>
            </a:r>
          </a:p>
        </p:txBody>
      </p:sp>
      <p:sp>
        <p:nvSpPr>
          <p:cNvPr id="3" name="İçerik Yer Tutucusu 2"/>
          <p:cNvSpPr>
            <a:spLocks noGrp="1"/>
          </p:cNvSpPr>
          <p:nvPr>
            <p:ph idx="1"/>
          </p:nvPr>
        </p:nvSpPr>
        <p:spPr/>
        <p:txBody>
          <a:bodyPr>
            <a:normAutofit/>
          </a:bodyPr>
          <a:lstStyle/>
          <a:p>
            <a:pPr marL="0" indent="0">
              <a:buNone/>
            </a:pPr>
            <a:r>
              <a:rPr lang="tr-TR" dirty="0" smtClean="0"/>
              <a:t>• </a:t>
            </a:r>
            <a:r>
              <a:rPr lang="tr-TR" dirty="0"/>
              <a:t>Hipnoz : </a:t>
            </a:r>
            <a:endParaRPr lang="tr-TR" dirty="0" smtClean="0"/>
          </a:p>
          <a:p>
            <a:pPr marL="0" indent="0">
              <a:buNone/>
            </a:pPr>
            <a:r>
              <a:rPr lang="tr-TR" dirty="0" smtClean="0"/>
              <a:t>Bilinçaltına </a:t>
            </a:r>
            <a:r>
              <a:rPr lang="tr-TR" dirty="0"/>
              <a:t>ulaşılarak sigara içmeye neden olan alışkanlığın köklerinin silinmesi, 3-5 seanstan sonra etkili olabilir </a:t>
            </a:r>
            <a:endParaRPr lang="tr-TR" dirty="0" smtClean="0"/>
          </a:p>
          <a:p>
            <a:pPr marL="0" indent="0">
              <a:buNone/>
            </a:pPr>
            <a:endParaRPr lang="tr-TR" dirty="0" smtClean="0"/>
          </a:p>
          <a:p>
            <a:pPr marL="0" indent="0">
              <a:buNone/>
            </a:pPr>
            <a:r>
              <a:rPr lang="tr-TR" dirty="0" smtClean="0"/>
              <a:t>• </a:t>
            </a:r>
            <a:r>
              <a:rPr lang="tr-TR" dirty="0"/>
              <a:t>Akupunktur: </a:t>
            </a:r>
            <a:endParaRPr lang="tr-TR" dirty="0" smtClean="0"/>
          </a:p>
          <a:p>
            <a:pPr marL="0" indent="0">
              <a:buNone/>
            </a:pPr>
            <a:r>
              <a:rPr lang="tr-TR" dirty="0" smtClean="0"/>
              <a:t>Sigara </a:t>
            </a:r>
            <a:r>
              <a:rPr lang="tr-TR" dirty="0"/>
              <a:t>içmemekten dolayı oluşabilecek </a:t>
            </a:r>
            <a:r>
              <a:rPr lang="tr-TR" dirty="0" err="1"/>
              <a:t>yakınımları</a:t>
            </a:r>
            <a:r>
              <a:rPr lang="tr-TR" dirty="0"/>
              <a:t> ortadan kaldırır,  beyni </a:t>
            </a:r>
            <a:r>
              <a:rPr lang="tr-TR" dirty="0" err="1"/>
              <a:t>endorfin</a:t>
            </a:r>
            <a:r>
              <a:rPr lang="tr-TR" dirty="0"/>
              <a:t> ve </a:t>
            </a:r>
            <a:r>
              <a:rPr lang="tr-TR" dirty="0" err="1"/>
              <a:t>serotonin</a:t>
            </a:r>
            <a:r>
              <a:rPr lang="tr-TR" dirty="0"/>
              <a:t> salgılanması için uyarır, 3 gün üst üste 20 dakikalık 3 seans tedavi uygulanır </a:t>
            </a:r>
            <a:endParaRPr lang="tr-TR" dirty="0" smtClean="0"/>
          </a:p>
        </p:txBody>
      </p:sp>
      <p:pic>
        <p:nvPicPr>
          <p:cNvPr id="4" name="Resim 3"/>
          <p:cNvPicPr>
            <a:picLocks noChangeAspect="1"/>
          </p:cNvPicPr>
          <p:nvPr/>
        </p:nvPicPr>
        <p:blipFill>
          <a:blip r:embed="rId3"/>
          <a:stretch>
            <a:fillRect/>
          </a:stretch>
        </p:blipFill>
        <p:spPr>
          <a:xfrm>
            <a:off x="5917021" y="1292582"/>
            <a:ext cx="5842359" cy="1066085"/>
          </a:xfrm>
          <a:prstGeom prst="rect">
            <a:avLst/>
          </a:prstGeom>
        </p:spPr>
      </p:pic>
      <p:pic>
        <p:nvPicPr>
          <p:cNvPr id="5" name="Resim 4"/>
          <p:cNvPicPr>
            <a:picLocks noChangeAspect="1"/>
          </p:cNvPicPr>
          <p:nvPr/>
        </p:nvPicPr>
        <p:blipFill>
          <a:blip r:embed="rId4"/>
          <a:stretch>
            <a:fillRect/>
          </a:stretch>
        </p:blipFill>
        <p:spPr>
          <a:xfrm>
            <a:off x="5806151" y="5421374"/>
            <a:ext cx="5845075" cy="1180988"/>
          </a:xfrm>
          <a:prstGeom prst="rect">
            <a:avLst/>
          </a:prstGeom>
        </p:spPr>
      </p:pic>
    </p:spTree>
    <p:extLst>
      <p:ext uri="{BB962C8B-B14F-4D97-AF65-F5344CB8AC3E}">
        <p14:creationId xmlns:p14="http://schemas.microsoft.com/office/powerpoint/2010/main" val="472781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3"/>
          <a:stretch>
            <a:fillRect/>
          </a:stretch>
        </p:blipFill>
        <p:spPr>
          <a:xfrm>
            <a:off x="767684" y="422685"/>
            <a:ext cx="10318164" cy="1819069"/>
          </a:xfrm>
          <a:prstGeom prst="rect">
            <a:avLst/>
          </a:prstGeom>
        </p:spPr>
      </p:pic>
      <p:pic>
        <p:nvPicPr>
          <p:cNvPr id="5" name="Resim 4"/>
          <p:cNvPicPr>
            <a:picLocks noChangeAspect="1"/>
          </p:cNvPicPr>
          <p:nvPr/>
        </p:nvPicPr>
        <p:blipFill>
          <a:blip r:embed="rId4"/>
          <a:stretch>
            <a:fillRect/>
          </a:stretch>
        </p:blipFill>
        <p:spPr>
          <a:xfrm>
            <a:off x="838200" y="2462060"/>
            <a:ext cx="10175466" cy="1740922"/>
          </a:xfrm>
          <a:prstGeom prst="rect">
            <a:avLst/>
          </a:prstGeom>
        </p:spPr>
      </p:pic>
      <p:pic>
        <p:nvPicPr>
          <p:cNvPr id="6" name="Resim 5"/>
          <p:cNvPicPr>
            <a:picLocks noChangeAspect="1"/>
          </p:cNvPicPr>
          <p:nvPr/>
        </p:nvPicPr>
        <p:blipFill>
          <a:blip r:embed="rId5"/>
          <a:stretch>
            <a:fillRect/>
          </a:stretch>
        </p:blipFill>
        <p:spPr>
          <a:xfrm>
            <a:off x="838200" y="4350825"/>
            <a:ext cx="9583994" cy="1961075"/>
          </a:xfrm>
          <a:prstGeom prst="rect">
            <a:avLst/>
          </a:prstGeom>
        </p:spPr>
      </p:pic>
      <p:sp>
        <p:nvSpPr>
          <p:cNvPr id="7" name="Dikdörtgen 6"/>
          <p:cNvSpPr/>
          <p:nvPr/>
        </p:nvSpPr>
        <p:spPr>
          <a:xfrm>
            <a:off x="5486400" y="365125"/>
            <a:ext cx="2526890" cy="490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23718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Ölüm, hastalık ve yoksulluğun önde gelen nedeni</a:t>
            </a:r>
            <a:endParaRPr lang="tr-TR" dirty="0"/>
          </a:p>
        </p:txBody>
      </p:sp>
      <p:sp>
        <p:nvSpPr>
          <p:cNvPr id="3" name="İçerik Yer Tutucusu 2"/>
          <p:cNvSpPr>
            <a:spLocks noGrp="1"/>
          </p:cNvSpPr>
          <p:nvPr>
            <p:ph idx="1"/>
          </p:nvPr>
        </p:nvSpPr>
        <p:spPr>
          <a:xfrm>
            <a:off x="838200" y="1690688"/>
            <a:ext cx="10515600" cy="4351338"/>
          </a:xfrm>
        </p:spPr>
        <p:txBody>
          <a:bodyPr/>
          <a:lstStyle/>
          <a:p>
            <a:r>
              <a:rPr lang="tr-TR" dirty="0"/>
              <a:t>Bu ölümlerin 7 milyondan fazlası doğrudan tütün kullanımının sonucuyken, yaklaşık 1,3 milyonu sigara içmeyenlerin ikinci el dumana maruz kalmasının sonucudur.</a:t>
            </a:r>
          </a:p>
          <a:p>
            <a:r>
              <a:rPr lang="tr-TR" dirty="0"/>
              <a:t>Tütün kullanımının her biçimi zararlıdır ve tütüne maruz kalmanın güvenli bir seviyesi yoktur. </a:t>
            </a:r>
          </a:p>
          <a:p>
            <a:endParaRPr lang="tr-TR" dirty="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311" y="4114730"/>
            <a:ext cx="5222631" cy="2743270"/>
          </a:xfrm>
          <a:prstGeom prst="rect">
            <a:avLst/>
          </a:prstGeom>
        </p:spPr>
      </p:pic>
    </p:spTree>
    <p:extLst>
      <p:ext uri="{BB962C8B-B14F-4D97-AF65-F5344CB8AC3E}">
        <p14:creationId xmlns:p14="http://schemas.microsoft.com/office/powerpoint/2010/main" val="19481584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533525" y="1097218"/>
            <a:ext cx="9124950" cy="4133543"/>
          </a:xfrm>
          <a:prstGeom prst="rect">
            <a:avLst/>
          </a:prstGeom>
        </p:spPr>
      </p:pic>
    </p:spTree>
    <p:extLst>
      <p:ext uri="{BB962C8B-B14F-4D97-AF65-F5344CB8AC3E}">
        <p14:creationId xmlns:p14="http://schemas.microsoft.com/office/powerpoint/2010/main" val="23322496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3"/>
          <a:stretch>
            <a:fillRect/>
          </a:stretch>
        </p:blipFill>
        <p:spPr>
          <a:xfrm>
            <a:off x="278837" y="171296"/>
            <a:ext cx="8448675" cy="6200775"/>
          </a:xfrm>
          <a:prstGeom prst="rect">
            <a:avLst/>
          </a:prstGeom>
        </p:spPr>
      </p:pic>
      <p:sp>
        <p:nvSpPr>
          <p:cNvPr id="5" name="Dikdörtgen 4"/>
          <p:cNvSpPr/>
          <p:nvPr/>
        </p:nvSpPr>
        <p:spPr>
          <a:xfrm>
            <a:off x="5365955" y="5676520"/>
            <a:ext cx="6096000" cy="276999"/>
          </a:xfrm>
          <a:prstGeom prst="rect">
            <a:avLst/>
          </a:prstGeom>
        </p:spPr>
        <p:txBody>
          <a:bodyPr>
            <a:spAutoFit/>
          </a:bodyPr>
          <a:lstStyle/>
          <a:p>
            <a:r>
              <a:rPr lang="tr-TR" sz="1200" dirty="0">
                <a:solidFill>
                  <a:srgbClr val="FF0000"/>
                </a:solidFill>
                <a:latin typeface="ElsevierGulliver"/>
              </a:rPr>
              <a:t>Elektronik sigara veya buharlı ürün kullanımına bağlı akciğer hasarı (EVALI)</a:t>
            </a:r>
            <a:endParaRPr lang="tr-TR" sz="1200" b="0" i="0" dirty="0">
              <a:solidFill>
                <a:srgbClr val="FF0000"/>
              </a:solidFill>
              <a:effectLst/>
              <a:latin typeface="ElsevierGulliver"/>
            </a:endParaRPr>
          </a:p>
        </p:txBody>
      </p:sp>
      <p:sp>
        <p:nvSpPr>
          <p:cNvPr id="6" name="Dikdörtgen 5"/>
          <p:cNvSpPr/>
          <p:nvPr/>
        </p:nvSpPr>
        <p:spPr>
          <a:xfrm>
            <a:off x="5454445" y="6004123"/>
            <a:ext cx="6096000" cy="307777"/>
          </a:xfrm>
          <a:prstGeom prst="rect">
            <a:avLst/>
          </a:prstGeom>
        </p:spPr>
        <p:txBody>
          <a:bodyPr>
            <a:spAutoFit/>
          </a:bodyPr>
          <a:lstStyle/>
          <a:p>
            <a:r>
              <a:rPr lang="tr-TR" sz="1400" dirty="0">
                <a:solidFill>
                  <a:srgbClr val="FF0000"/>
                </a:solidFill>
                <a:latin typeface="ElsevierGulliver"/>
              </a:rPr>
              <a:t>İkinci el ve üçüncü el duman ve sigara içmeyenlerde sağlık etkileri</a:t>
            </a:r>
            <a:endParaRPr lang="tr-TR" sz="1400" b="0" i="0" dirty="0">
              <a:solidFill>
                <a:srgbClr val="FF0000"/>
              </a:solidFill>
              <a:effectLst/>
              <a:latin typeface="ElsevierGulliver"/>
            </a:endParaRPr>
          </a:p>
        </p:txBody>
      </p:sp>
      <p:pic>
        <p:nvPicPr>
          <p:cNvPr id="1026" name="Picture 2" descr="Şekil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838" y="2220964"/>
            <a:ext cx="3993637" cy="274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656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9393" y="365125"/>
            <a:ext cx="10515600" cy="1325563"/>
          </a:xfrm>
        </p:spPr>
        <p:txBody>
          <a:bodyPr/>
          <a:lstStyle/>
          <a:p>
            <a:r>
              <a:rPr lang="tr-TR" dirty="0" smtClean="0"/>
              <a:t>Bırakma Döneminde İzlem</a:t>
            </a:r>
            <a:endParaRPr lang="tr-TR" dirty="0"/>
          </a:p>
        </p:txBody>
      </p:sp>
      <p:sp>
        <p:nvSpPr>
          <p:cNvPr id="5" name="İçerik Yer Tutucusu 4"/>
          <p:cNvSpPr>
            <a:spLocks noGrp="1"/>
          </p:cNvSpPr>
          <p:nvPr>
            <p:ph idx="1"/>
          </p:nvPr>
        </p:nvSpPr>
        <p:spPr>
          <a:xfrm>
            <a:off x="399393" y="1690688"/>
            <a:ext cx="11330152" cy="5167311"/>
          </a:xfrm>
        </p:spPr>
        <p:txBody>
          <a:bodyPr/>
          <a:lstStyle/>
          <a:p>
            <a:pPr>
              <a:buFont typeface="Wingdings" panose="05000000000000000000" pitchFamily="2" charset="2"/>
              <a:buChar char="Ø"/>
            </a:pPr>
            <a:r>
              <a:rPr lang="tr-TR" dirty="0" err="1" smtClean="0"/>
              <a:t>Nüks</a:t>
            </a:r>
            <a:r>
              <a:rPr lang="tr-TR" dirty="0" smtClean="0"/>
              <a:t> sıklıkla ilk bir yıl içinde, ilk 6 ayda %90 </a:t>
            </a:r>
          </a:p>
          <a:p>
            <a:pPr marL="0" indent="0">
              <a:buNone/>
            </a:pPr>
            <a:endParaRPr lang="tr-TR" dirty="0"/>
          </a:p>
        </p:txBody>
      </p:sp>
      <p:sp>
        <p:nvSpPr>
          <p:cNvPr id="3" name="Yuvarlatılmış Dikdörtgen 2"/>
          <p:cNvSpPr/>
          <p:nvPr/>
        </p:nvSpPr>
        <p:spPr>
          <a:xfrm>
            <a:off x="567559" y="2469931"/>
            <a:ext cx="5528441" cy="3457904"/>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Bırakma </a:t>
            </a:r>
            <a:r>
              <a:rPr lang="tr-TR" dirty="0">
                <a:solidFill>
                  <a:schemeClr val="tx1"/>
                </a:solidFill>
              </a:rPr>
              <a:t>girişiminin takdir edilmesi</a:t>
            </a:r>
          </a:p>
          <a:p>
            <a:pPr marL="285750" indent="-285750">
              <a:lnSpc>
                <a:spcPct val="150000"/>
              </a:lnSpc>
              <a:buFont typeface="Arial" panose="020B0604020202020204" pitchFamily="34" charset="0"/>
              <a:buChar char="•"/>
            </a:pPr>
            <a:r>
              <a:rPr lang="tr-TR" dirty="0" smtClean="0">
                <a:solidFill>
                  <a:schemeClr val="tx1"/>
                </a:solidFill>
              </a:rPr>
              <a:t>Nikotin </a:t>
            </a:r>
            <a:r>
              <a:rPr lang="tr-TR" dirty="0">
                <a:solidFill>
                  <a:schemeClr val="tx1"/>
                </a:solidFill>
              </a:rPr>
              <a:t>çekilme semptomlarının sorgulanması</a:t>
            </a:r>
          </a:p>
          <a:p>
            <a:pPr marL="285750" indent="-285750">
              <a:lnSpc>
                <a:spcPct val="150000"/>
              </a:lnSpc>
              <a:buFont typeface="Arial" panose="020B0604020202020204" pitchFamily="34" charset="0"/>
              <a:buChar char="•"/>
            </a:pPr>
            <a:r>
              <a:rPr lang="fi-FI" dirty="0" smtClean="0">
                <a:solidFill>
                  <a:schemeClr val="tx1"/>
                </a:solidFill>
              </a:rPr>
              <a:t>Farmakoterapinin </a:t>
            </a:r>
            <a:r>
              <a:rPr lang="fi-FI" dirty="0">
                <a:solidFill>
                  <a:schemeClr val="tx1"/>
                </a:solidFill>
              </a:rPr>
              <a:t>yan etki ve etkinliğinin</a:t>
            </a:r>
          </a:p>
          <a:p>
            <a:pPr>
              <a:lnSpc>
                <a:spcPct val="150000"/>
              </a:lnSpc>
            </a:pPr>
            <a:r>
              <a:rPr lang="tr-TR" dirty="0">
                <a:solidFill>
                  <a:schemeClr val="tx1"/>
                </a:solidFill>
              </a:rPr>
              <a:t>sorgulanması</a:t>
            </a:r>
          </a:p>
          <a:p>
            <a:pPr marL="285750" indent="-285750">
              <a:lnSpc>
                <a:spcPct val="150000"/>
              </a:lnSpc>
              <a:buFont typeface="Arial" panose="020B0604020202020204" pitchFamily="34" charset="0"/>
              <a:buChar char="•"/>
            </a:pPr>
            <a:r>
              <a:rPr lang="tr-TR" dirty="0" smtClean="0">
                <a:solidFill>
                  <a:schemeClr val="tx1"/>
                </a:solidFill>
              </a:rPr>
              <a:t>Nikotin </a:t>
            </a:r>
            <a:r>
              <a:rPr lang="tr-TR" dirty="0">
                <a:solidFill>
                  <a:schemeClr val="tx1"/>
                </a:solidFill>
              </a:rPr>
              <a:t>çekilme semptomlarının dışında</a:t>
            </a:r>
          </a:p>
          <a:p>
            <a:pPr>
              <a:lnSpc>
                <a:spcPct val="150000"/>
              </a:lnSpc>
            </a:pPr>
            <a:r>
              <a:rPr lang="tr-TR" dirty="0">
                <a:solidFill>
                  <a:schemeClr val="tx1"/>
                </a:solidFill>
              </a:rPr>
              <a:t>yaşadığı sorunların sorgulanması</a:t>
            </a:r>
          </a:p>
          <a:p>
            <a:pPr marL="285750" indent="-285750">
              <a:lnSpc>
                <a:spcPct val="150000"/>
              </a:lnSpc>
              <a:buFont typeface="Arial" panose="020B0604020202020204" pitchFamily="34" charset="0"/>
              <a:buChar char="•"/>
            </a:pPr>
            <a:r>
              <a:rPr lang="tr-TR" dirty="0" smtClean="0">
                <a:solidFill>
                  <a:schemeClr val="tx1"/>
                </a:solidFill>
              </a:rPr>
              <a:t>Yapmış </a:t>
            </a:r>
            <a:r>
              <a:rPr lang="tr-TR" dirty="0">
                <a:solidFill>
                  <a:schemeClr val="tx1"/>
                </a:solidFill>
              </a:rPr>
              <a:t>ise kaçakların derecelerinin</a:t>
            </a:r>
          </a:p>
          <a:p>
            <a:pPr>
              <a:lnSpc>
                <a:spcPct val="150000"/>
              </a:lnSpc>
            </a:pPr>
            <a:r>
              <a:rPr lang="tr-TR" dirty="0" smtClean="0">
                <a:solidFill>
                  <a:schemeClr val="tx1"/>
                </a:solidFill>
              </a:rPr>
              <a:t>sorgulanması</a:t>
            </a:r>
            <a:endParaRPr lang="tr-TR" dirty="0">
              <a:solidFill>
                <a:schemeClr val="tx1"/>
              </a:solidFill>
            </a:endParaRPr>
          </a:p>
        </p:txBody>
      </p:sp>
      <p:sp>
        <p:nvSpPr>
          <p:cNvPr id="4" name="Metin kutusu 3"/>
          <p:cNvSpPr txBox="1"/>
          <p:nvPr/>
        </p:nvSpPr>
        <p:spPr>
          <a:xfrm>
            <a:off x="6253656" y="2310921"/>
            <a:ext cx="5938344" cy="332398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tr-TR" sz="2800" dirty="0" smtClean="0"/>
              <a:t>Bırakma sonrası ilk ayda 2 görüşme</a:t>
            </a:r>
          </a:p>
          <a:p>
            <a:pPr marL="285750" indent="-285750">
              <a:lnSpc>
                <a:spcPct val="150000"/>
              </a:lnSpc>
              <a:buFont typeface="Wingdings" panose="05000000000000000000" pitchFamily="2" charset="2"/>
              <a:buChar char="Ø"/>
            </a:pPr>
            <a:r>
              <a:rPr lang="tr-TR" sz="2800" dirty="0" smtClean="0"/>
              <a:t>3 ay boyunca aylık</a:t>
            </a:r>
          </a:p>
          <a:p>
            <a:pPr marL="285750" indent="-285750">
              <a:lnSpc>
                <a:spcPct val="150000"/>
              </a:lnSpc>
              <a:buFont typeface="Wingdings" panose="05000000000000000000" pitchFamily="2" charset="2"/>
              <a:buChar char="Ø"/>
            </a:pPr>
            <a:r>
              <a:rPr lang="tr-TR" sz="2800" dirty="0" smtClean="0"/>
              <a:t>En az 1 yıla kadar 3 aylık</a:t>
            </a:r>
          </a:p>
          <a:p>
            <a:pPr marL="285750" indent="-285750">
              <a:lnSpc>
                <a:spcPct val="150000"/>
              </a:lnSpc>
              <a:buFont typeface="Wingdings" panose="05000000000000000000" pitchFamily="2" charset="2"/>
              <a:buChar char="Ø"/>
            </a:pPr>
            <a:r>
              <a:rPr lang="tr-TR" sz="2800" dirty="0" smtClean="0"/>
              <a:t>Acil durumlarda başvurabileceği bırakma hattı</a:t>
            </a: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4815" y="4955627"/>
            <a:ext cx="1902372" cy="1902372"/>
          </a:xfrm>
          <a:prstGeom prst="rect">
            <a:avLst/>
          </a:prstGeom>
        </p:spPr>
      </p:pic>
    </p:spTree>
    <p:extLst>
      <p:ext uri="{BB962C8B-B14F-4D97-AF65-F5344CB8AC3E}">
        <p14:creationId xmlns:p14="http://schemas.microsoft.com/office/powerpoint/2010/main" val="2293768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Dünyada Tütün Kontrolü Çalışmaları </a:t>
            </a:r>
          </a:p>
        </p:txBody>
      </p:sp>
      <p:sp>
        <p:nvSpPr>
          <p:cNvPr id="3" name="İçerik Yer Tutucusu 2"/>
          <p:cNvSpPr>
            <a:spLocks noGrp="1"/>
          </p:cNvSpPr>
          <p:nvPr>
            <p:ph idx="1"/>
          </p:nvPr>
        </p:nvSpPr>
        <p:spPr>
          <a:xfrm>
            <a:off x="838200" y="1825625"/>
            <a:ext cx="7637206" cy="4351338"/>
          </a:xfrm>
        </p:spPr>
        <p:txBody>
          <a:bodyPr>
            <a:normAutofit fontScale="77500" lnSpcReduction="20000"/>
          </a:bodyPr>
          <a:lstStyle/>
          <a:p>
            <a:r>
              <a:rPr lang="tr-TR" dirty="0"/>
              <a:t>Dünyada tütün kontrolü düşüncesi 1950’li yıllarda tütün </a:t>
            </a:r>
            <a:r>
              <a:rPr lang="tr-TR" dirty="0" smtClean="0"/>
              <a:t>kullanımının </a:t>
            </a:r>
            <a:r>
              <a:rPr lang="tr-TR" dirty="0"/>
              <a:t>sağlık üzerindeki zararları ile ilgili kanıtların ortaya konmasından sonra gelişmiştir. </a:t>
            </a:r>
            <a:endParaRPr lang="tr-TR" dirty="0" smtClean="0"/>
          </a:p>
          <a:p>
            <a:r>
              <a:rPr lang="tr-TR" dirty="0" smtClean="0"/>
              <a:t>İlk </a:t>
            </a:r>
            <a:r>
              <a:rPr lang="tr-TR" dirty="0"/>
              <a:t>kez 1964 yılında Amerikan </a:t>
            </a:r>
            <a:r>
              <a:rPr lang="tr-TR" dirty="0" err="1"/>
              <a:t>Surgeon</a:t>
            </a:r>
            <a:r>
              <a:rPr lang="tr-TR" dirty="0"/>
              <a:t> General Raporu’nda sigara kullanımının sağlık için zararlı olduğu ifadesi yer almıştır. </a:t>
            </a:r>
            <a:endParaRPr lang="tr-TR" dirty="0" smtClean="0"/>
          </a:p>
          <a:p>
            <a:r>
              <a:rPr lang="tr-TR" dirty="0" smtClean="0"/>
              <a:t>Dünya </a:t>
            </a:r>
            <a:r>
              <a:rPr lang="tr-TR" dirty="0"/>
              <a:t>Sağlık Örgütü (DSÖ) ilk kez 1970 yılında tütünün sağlık için zararlı olduğuna işaret etmiş, </a:t>
            </a:r>
            <a:endParaRPr lang="tr-TR" dirty="0" smtClean="0"/>
          </a:p>
          <a:p>
            <a:r>
              <a:rPr lang="tr-TR" dirty="0" smtClean="0"/>
              <a:t>1980 </a:t>
            </a:r>
            <a:r>
              <a:rPr lang="tr-TR" dirty="0"/>
              <a:t>yılında da “Sigara ya da Sağlık; Sağlığı Seçin” sloganı ile, sağlık ile sigaranın bir arada olamayacağına işaret etmiştir. </a:t>
            </a:r>
            <a:endParaRPr lang="tr-TR" dirty="0" smtClean="0"/>
          </a:p>
          <a:p>
            <a:r>
              <a:rPr lang="tr-TR" dirty="0"/>
              <a:t>2004 yılında DSÖ’nün Tütün Kontrol Çerçeve Sözleşmesi kabul edilmiş </a:t>
            </a:r>
            <a:endParaRPr lang="tr-TR" dirty="0" smtClean="0"/>
          </a:p>
          <a:p>
            <a:r>
              <a:rPr lang="tr-TR" dirty="0" smtClean="0"/>
              <a:t>DSÖ </a:t>
            </a:r>
            <a:r>
              <a:rPr lang="tr-TR" dirty="0"/>
              <a:t>2008 yılında bu sözleşmedeki maddeleri sağlamak için </a:t>
            </a:r>
            <a:r>
              <a:rPr lang="tr-TR" dirty="0" err="1"/>
              <a:t>MPOWER’ı</a:t>
            </a:r>
            <a:r>
              <a:rPr lang="tr-TR" dirty="0"/>
              <a:t> </a:t>
            </a:r>
            <a:r>
              <a:rPr lang="tr-TR" dirty="0" smtClean="0"/>
              <a:t>oluşturmuş </a:t>
            </a:r>
          </a:p>
        </p:txBody>
      </p:sp>
      <p:pic>
        <p:nvPicPr>
          <p:cNvPr id="4" name="Resim 3"/>
          <p:cNvPicPr>
            <a:picLocks noChangeAspect="1"/>
          </p:cNvPicPr>
          <p:nvPr/>
        </p:nvPicPr>
        <p:blipFill>
          <a:blip r:embed="rId2"/>
          <a:stretch>
            <a:fillRect/>
          </a:stretch>
        </p:blipFill>
        <p:spPr>
          <a:xfrm>
            <a:off x="8357573" y="1926662"/>
            <a:ext cx="3677111" cy="3660493"/>
          </a:xfrm>
          <a:prstGeom prst="rect">
            <a:avLst/>
          </a:prstGeom>
        </p:spPr>
      </p:pic>
    </p:spTree>
    <p:extLst>
      <p:ext uri="{BB962C8B-B14F-4D97-AF65-F5344CB8AC3E}">
        <p14:creationId xmlns:p14="http://schemas.microsoft.com/office/powerpoint/2010/main" val="1925761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3"/>
          <a:stretch>
            <a:fillRect/>
          </a:stretch>
        </p:blipFill>
        <p:spPr>
          <a:xfrm>
            <a:off x="535704" y="0"/>
            <a:ext cx="5945939" cy="6858000"/>
          </a:xfrm>
          <a:prstGeom prst="rect">
            <a:avLst/>
          </a:prstGeom>
        </p:spPr>
      </p:pic>
      <p:sp>
        <p:nvSpPr>
          <p:cNvPr id="5" name="Dikdörtgen 4"/>
          <p:cNvSpPr/>
          <p:nvPr/>
        </p:nvSpPr>
        <p:spPr>
          <a:xfrm>
            <a:off x="6245641" y="2756830"/>
            <a:ext cx="6027291" cy="369332"/>
          </a:xfrm>
          <a:prstGeom prst="rect">
            <a:avLst/>
          </a:prstGeom>
        </p:spPr>
        <p:txBody>
          <a:bodyPr wrap="none">
            <a:spAutoFit/>
          </a:bodyPr>
          <a:lstStyle/>
          <a:p>
            <a:r>
              <a:rPr lang="tr-TR" dirty="0"/>
              <a:t>Bireylerin sigara dumanından pasif </a:t>
            </a:r>
            <a:r>
              <a:rPr lang="tr-TR" dirty="0" err="1"/>
              <a:t>etkilenimlerinin</a:t>
            </a:r>
            <a:r>
              <a:rPr lang="tr-TR" dirty="0"/>
              <a:t> önlenmesi </a:t>
            </a:r>
          </a:p>
        </p:txBody>
      </p:sp>
      <p:sp>
        <p:nvSpPr>
          <p:cNvPr id="6" name="Dikdörtgen 5"/>
          <p:cNvSpPr/>
          <p:nvPr/>
        </p:nvSpPr>
        <p:spPr>
          <a:xfrm>
            <a:off x="6245641" y="1954319"/>
            <a:ext cx="4771434" cy="369332"/>
          </a:xfrm>
          <a:prstGeom prst="rect">
            <a:avLst/>
          </a:prstGeom>
        </p:spPr>
        <p:txBody>
          <a:bodyPr wrap="none">
            <a:spAutoFit/>
          </a:bodyPr>
          <a:lstStyle/>
          <a:p>
            <a:r>
              <a:rPr lang="tr-TR" dirty="0"/>
              <a:t>Tütün kullanımını ve önleme politikalarını izleme </a:t>
            </a:r>
          </a:p>
        </p:txBody>
      </p:sp>
      <p:sp>
        <p:nvSpPr>
          <p:cNvPr id="7" name="Dikdörtgen 6"/>
          <p:cNvSpPr/>
          <p:nvPr/>
        </p:nvSpPr>
        <p:spPr>
          <a:xfrm>
            <a:off x="6245641" y="3527417"/>
            <a:ext cx="4486934" cy="369332"/>
          </a:xfrm>
          <a:prstGeom prst="rect">
            <a:avLst/>
          </a:prstGeom>
        </p:spPr>
        <p:txBody>
          <a:bodyPr wrap="none">
            <a:spAutoFit/>
          </a:bodyPr>
          <a:lstStyle/>
          <a:p>
            <a:r>
              <a:rPr lang="tr-TR" dirty="0"/>
              <a:t>Sigarayı bırakmak isteyenlere yardım edilmesi </a:t>
            </a:r>
          </a:p>
        </p:txBody>
      </p:sp>
      <p:sp>
        <p:nvSpPr>
          <p:cNvPr id="8" name="Dikdörtgen 7"/>
          <p:cNvSpPr/>
          <p:nvPr/>
        </p:nvSpPr>
        <p:spPr>
          <a:xfrm>
            <a:off x="6245641" y="4329928"/>
            <a:ext cx="4931478" cy="369332"/>
          </a:xfrm>
          <a:prstGeom prst="rect">
            <a:avLst/>
          </a:prstGeom>
        </p:spPr>
        <p:txBody>
          <a:bodyPr wrap="none">
            <a:spAutoFit/>
          </a:bodyPr>
          <a:lstStyle/>
          <a:p>
            <a:r>
              <a:rPr lang="tr-TR" dirty="0"/>
              <a:t>Bireylerin sigaranın zararları konusunda uyarılması </a:t>
            </a:r>
          </a:p>
        </p:txBody>
      </p:sp>
      <p:sp>
        <p:nvSpPr>
          <p:cNvPr id="9" name="Dikdörtgen 8"/>
          <p:cNvSpPr/>
          <p:nvPr/>
        </p:nvSpPr>
        <p:spPr>
          <a:xfrm>
            <a:off x="6245641" y="5132439"/>
            <a:ext cx="6096000" cy="646331"/>
          </a:xfrm>
          <a:prstGeom prst="rect">
            <a:avLst/>
          </a:prstGeom>
        </p:spPr>
        <p:txBody>
          <a:bodyPr>
            <a:spAutoFit/>
          </a:bodyPr>
          <a:lstStyle/>
          <a:p>
            <a:r>
              <a:rPr lang="tr-TR" dirty="0"/>
              <a:t>Tütün reklamı, tanıtımı ve sponsorluğu ile ilgili yasakların uygulanması </a:t>
            </a:r>
          </a:p>
        </p:txBody>
      </p:sp>
      <p:sp>
        <p:nvSpPr>
          <p:cNvPr id="10" name="Dikdörtgen 9"/>
          <p:cNvSpPr/>
          <p:nvPr/>
        </p:nvSpPr>
        <p:spPr>
          <a:xfrm>
            <a:off x="6245641" y="5932901"/>
            <a:ext cx="4431662" cy="369332"/>
          </a:xfrm>
          <a:prstGeom prst="rect">
            <a:avLst/>
          </a:prstGeom>
        </p:spPr>
        <p:txBody>
          <a:bodyPr wrap="none">
            <a:spAutoFit/>
          </a:bodyPr>
          <a:lstStyle/>
          <a:p>
            <a:r>
              <a:rPr lang="tr-TR" dirty="0"/>
              <a:t>Tütüne uygulanan vergi miktarının artırılması </a:t>
            </a:r>
          </a:p>
        </p:txBody>
      </p:sp>
    </p:spTree>
    <p:extLst>
      <p:ext uri="{BB962C8B-B14F-4D97-AF65-F5344CB8AC3E}">
        <p14:creationId xmlns:p14="http://schemas.microsoft.com/office/powerpoint/2010/main" val="2085680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Türkiye’de Tütün Kontrolü Çalışmaları ve Sonuçları</a:t>
            </a:r>
          </a:p>
        </p:txBody>
      </p:sp>
      <p:sp>
        <p:nvSpPr>
          <p:cNvPr id="3" name="İçerik Yer Tutucusu 2"/>
          <p:cNvSpPr>
            <a:spLocks noGrp="1"/>
          </p:cNvSpPr>
          <p:nvPr>
            <p:ph idx="1"/>
          </p:nvPr>
        </p:nvSpPr>
        <p:spPr>
          <a:xfrm>
            <a:off x="838200" y="1825625"/>
            <a:ext cx="7135761" cy="4351338"/>
          </a:xfrm>
        </p:spPr>
        <p:txBody>
          <a:bodyPr>
            <a:normAutofit/>
          </a:bodyPr>
          <a:lstStyle/>
          <a:p>
            <a:r>
              <a:rPr lang="tr-TR" dirty="0"/>
              <a:t>19 Temmuz 2009: Kapalı alanda sigara içilmesinin yasaklanması </a:t>
            </a:r>
            <a:endParaRPr lang="tr-TR" dirty="0" smtClean="0"/>
          </a:p>
          <a:p>
            <a:pPr marL="0" indent="0">
              <a:buNone/>
            </a:pPr>
            <a:r>
              <a:rPr lang="tr-TR" dirty="0" smtClean="0"/>
              <a:t>• </a:t>
            </a:r>
            <a:r>
              <a:rPr lang="tr-TR" dirty="0"/>
              <a:t>27 Ekim 2010: ALO 171 Sigara Bırakma Danışma Hattı’nın kurulması </a:t>
            </a:r>
            <a:endParaRPr lang="tr-TR" dirty="0" smtClean="0"/>
          </a:p>
          <a:p>
            <a:pPr marL="0" indent="0">
              <a:buNone/>
            </a:pPr>
            <a:r>
              <a:rPr lang="tr-TR" dirty="0" smtClean="0"/>
              <a:t>• </a:t>
            </a:r>
            <a:r>
              <a:rPr lang="tr-TR" dirty="0"/>
              <a:t>Ocak 2011-Mart 2012: 498.294 kişiye sigara bıraktırma polikliniklerinde hizmet verilmesi, ücretsiz ilaç dağıtımı </a:t>
            </a:r>
            <a:endParaRPr lang="tr-TR" dirty="0" smtClean="0"/>
          </a:p>
          <a:p>
            <a:pPr marL="0" indent="0">
              <a:buNone/>
            </a:pPr>
            <a:r>
              <a:rPr lang="tr-TR" dirty="0" smtClean="0"/>
              <a:t>• </a:t>
            </a:r>
            <a:r>
              <a:rPr lang="tr-TR" dirty="0"/>
              <a:t>Bu çalışmaların sonucu: </a:t>
            </a:r>
            <a:r>
              <a:rPr lang="tr-TR" dirty="0" smtClean="0"/>
              <a:t>15 </a:t>
            </a:r>
            <a:r>
              <a:rPr lang="tr-TR" dirty="0"/>
              <a:t>yaş ve üzeri sigara içme oranı 2006’da %33.4, 2012’de %27.1 </a:t>
            </a:r>
          </a:p>
        </p:txBody>
      </p:sp>
      <p:pic>
        <p:nvPicPr>
          <p:cNvPr id="4" name="Resim 3"/>
          <p:cNvPicPr>
            <a:picLocks noChangeAspect="1"/>
          </p:cNvPicPr>
          <p:nvPr/>
        </p:nvPicPr>
        <p:blipFill>
          <a:blip r:embed="rId2"/>
          <a:stretch>
            <a:fillRect/>
          </a:stretch>
        </p:blipFill>
        <p:spPr>
          <a:xfrm>
            <a:off x="7816646" y="1290638"/>
            <a:ext cx="4247536" cy="4886325"/>
          </a:xfrm>
          <a:prstGeom prst="rect">
            <a:avLst/>
          </a:prstGeom>
        </p:spPr>
      </p:pic>
    </p:spTree>
    <p:extLst>
      <p:ext uri="{BB962C8B-B14F-4D97-AF65-F5344CB8AC3E}">
        <p14:creationId xmlns:p14="http://schemas.microsoft.com/office/powerpoint/2010/main" val="2452174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3"/>
          <a:stretch>
            <a:fillRect/>
          </a:stretch>
        </p:blipFill>
        <p:spPr>
          <a:xfrm>
            <a:off x="100817" y="0"/>
            <a:ext cx="12010030" cy="6858000"/>
          </a:xfrm>
          <a:prstGeom prst="rect">
            <a:avLst/>
          </a:prstGeom>
        </p:spPr>
      </p:pic>
      <p:pic>
        <p:nvPicPr>
          <p:cNvPr id="5" name="Resim 4"/>
          <p:cNvPicPr>
            <a:picLocks noChangeAspect="1"/>
          </p:cNvPicPr>
          <p:nvPr/>
        </p:nvPicPr>
        <p:blipFill>
          <a:blip r:embed="rId4"/>
          <a:stretch>
            <a:fillRect/>
          </a:stretch>
        </p:blipFill>
        <p:spPr>
          <a:xfrm>
            <a:off x="383020" y="1363205"/>
            <a:ext cx="2471016" cy="1336004"/>
          </a:xfrm>
          <a:prstGeom prst="rect">
            <a:avLst/>
          </a:prstGeom>
        </p:spPr>
      </p:pic>
      <p:pic>
        <p:nvPicPr>
          <p:cNvPr id="6" name="Resim 5"/>
          <p:cNvPicPr>
            <a:picLocks noChangeAspect="1"/>
          </p:cNvPicPr>
          <p:nvPr/>
        </p:nvPicPr>
        <p:blipFill>
          <a:blip r:embed="rId5"/>
          <a:stretch>
            <a:fillRect/>
          </a:stretch>
        </p:blipFill>
        <p:spPr>
          <a:xfrm>
            <a:off x="383021" y="2700195"/>
            <a:ext cx="2471016" cy="1750551"/>
          </a:xfrm>
          <a:prstGeom prst="rect">
            <a:avLst/>
          </a:prstGeom>
        </p:spPr>
      </p:pic>
    </p:spTree>
    <p:extLst>
      <p:ext uri="{BB962C8B-B14F-4D97-AF65-F5344CB8AC3E}">
        <p14:creationId xmlns:p14="http://schemas.microsoft.com/office/powerpoint/2010/main" val="28190753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755073" y="171161"/>
            <a:ext cx="10515600" cy="6294293"/>
          </a:xfrm>
          <a:prstGeom prst="rect">
            <a:avLst/>
          </a:prstGeom>
        </p:spPr>
      </p:pic>
    </p:spTree>
    <p:extLst>
      <p:ext uri="{BB962C8B-B14F-4D97-AF65-F5344CB8AC3E}">
        <p14:creationId xmlns:p14="http://schemas.microsoft.com/office/powerpoint/2010/main" val="3838812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Kaynaklar </a:t>
            </a:r>
            <a:endParaRPr lang="tr-TR" dirty="0"/>
          </a:p>
        </p:txBody>
      </p:sp>
      <p:sp>
        <p:nvSpPr>
          <p:cNvPr id="3" name="İçerik Yer Tutucusu 2"/>
          <p:cNvSpPr>
            <a:spLocks noGrp="1"/>
          </p:cNvSpPr>
          <p:nvPr>
            <p:ph idx="1"/>
          </p:nvPr>
        </p:nvSpPr>
        <p:spPr>
          <a:xfrm>
            <a:off x="838199" y="1825624"/>
            <a:ext cx="10878179" cy="4866577"/>
          </a:xfrm>
        </p:spPr>
        <p:txBody>
          <a:bodyPr>
            <a:normAutofit fontScale="85000" lnSpcReduction="20000"/>
          </a:bodyPr>
          <a:lstStyle/>
          <a:p>
            <a:pPr>
              <a:buFont typeface="Wingdings" panose="05000000000000000000" pitchFamily="2" charset="2"/>
              <a:buChar char="Ø"/>
            </a:pPr>
            <a:r>
              <a:rPr lang="tr-TR" sz="2600" dirty="0" smtClean="0"/>
              <a:t>Sigara Bırakma Tanı Ve Tedavi Uzlaşı Raporu, Türk </a:t>
            </a:r>
            <a:r>
              <a:rPr lang="tr-TR" sz="2600" dirty="0" err="1" smtClean="0"/>
              <a:t>Toraks</a:t>
            </a:r>
            <a:r>
              <a:rPr lang="tr-TR" sz="2600" dirty="0" smtClean="0"/>
              <a:t> Derneği, 2014</a:t>
            </a:r>
          </a:p>
          <a:p>
            <a:pPr>
              <a:buFont typeface="Wingdings" panose="05000000000000000000" pitchFamily="2" charset="2"/>
              <a:buChar char="Ø"/>
            </a:pPr>
            <a:r>
              <a:rPr lang="tr-TR" sz="2600" dirty="0" err="1" smtClean="0"/>
              <a:t>Current</a:t>
            </a:r>
            <a:r>
              <a:rPr lang="tr-TR" sz="2600" dirty="0" smtClean="0"/>
              <a:t> Aile Hekimliği Tanı Ve Tedavi, S:645-652, 2018</a:t>
            </a:r>
          </a:p>
          <a:p>
            <a:pPr>
              <a:buFont typeface="Wingdings" panose="05000000000000000000" pitchFamily="2" charset="2"/>
              <a:buChar char="Ø"/>
            </a:pPr>
            <a:r>
              <a:rPr lang="tr-TR" sz="2600" dirty="0" err="1" smtClean="0"/>
              <a:t>Rakel</a:t>
            </a:r>
            <a:r>
              <a:rPr lang="tr-TR" sz="2600" dirty="0" smtClean="0"/>
              <a:t> Aile Hekimliği, S:1133-1150, 2019</a:t>
            </a:r>
          </a:p>
          <a:p>
            <a:pPr>
              <a:buFont typeface="Wingdings" panose="05000000000000000000" pitchFamily="2" charset="2"/>
              <a:buChar char="Ø"/>
            </a:pPr>
            <a:r>
              <a:rPr lang="tr-TR" sz="2600" dirty="0" smtClean="0"/>
              <a:t>Tütün Bağımlılığı İle Mücadele El Kitabı (Hekimler İçin), Temel Sağlık Hizmetleri Genel Müdürlüğü, 2010</a:t>
            </a:r>
          </a:p>
          <a:p>
            <a:pPr>
              <a:buFont typeface="Wingdings" panose="05000000000000000000" pitchFamily="2" charset="2"/>
              <a:buChar char="Ø"/>
            </a:pPr>
            <a:r>
              <a:rPr lang="tr-TR" sz="2600" dirty="0" smtClean="0"/>
              <a:t>Küresel Yetişkin Tütün Araştırması Türkiye Raporu, 2010</a:t>
            </a:r>
          </a:p>
          <a:p>
            <a:pPr>
              <a:buFont typeface="Wingdings" panose="05000000000000000000" pitchFamily="2" charset="2"/>
              <a:buChar char="Ø"/>
            </a:pPr>
            <a:r>
              <a:rPr lang="tr-TR" sz="2600" dirty="0" smtClean="0"/>
              <a:t>WHO Global Report On </a:t>
            </a:r>
            <a:r>
              <a:rPr lang="en-US" sz="2600" dirty="0" smtClean="0"/>
              <a:t>Trends In Prevalence Of Tobacco Use</a:t>
            </a:r>
            <a:r>
              <a:rPr lang="tr-TR" sz="2600" dirty="0" smtClean="0"/>
              <a:t> 2000-2025, World </a:t>
            </a:r>
            <a:r>
              <a:rPr lang="tr-TR" sz="2600" dirty="0" err="1" smtClean="0"/>
              <a:t>Health</a:t>
            </a:r>
            <a:r>
              <a:rPr lang="tr-TR" sz="2600" dirty="0" smtClean="0"/>
              <a:t> </a:t>
            </a:r>
            <a:r>
              <a:rPr lang="tr-TR" sz="2600" dirty="0" err="1" smtClean="0"/>
              <a:t>Organization</a:t>
            </a:r>
            <a:r>
              <a:rPr lang="tr-TR" sz="2600" dirty="0" smtClean="0"/>
              <a:t>, 2019</a:t>
            </a:r>
          </a:p>
          <a:p>
            <a:pPr>
              <a:buFont typeface="Wingdings" panose="05000000000000000000" pitchFamily="2" charset="2"/>
              <a:buChar char="Ø"/>
            </a:pPr>
            <a:r>
              <a:rPr lang="tr-TR" sz="2600" dirty="0">
                <a:hlinkClick r:id="rId3"/>
              </a:rPr>
              <a:t>https://</a:t>
            </a:r>
            <a:r>
              <a:rPr lang="tr-TR" sz="2600" dirty="0" smtClean="0">
                <a:hlinkClick r:id="rId3"/>
              </a:rPr>
              <a:t>www.fda.gov/drugs/drug-safety-and-availability/laboratory-analysis-varenicline-products</a:t>
            </a:r>
            <a:endParaRPr lang="tr-TR" sz="2600" dirty="0"/>
          </a:p>
          <a:p>
            <a:pPr>
              <a:buFont typeface="Wingdings" panose="05000000000000000000" pitchFamily="2" charset="2"/>
              <a:buChar char="Ø"/>
            </a:pPr>
            <a:r>
              <a:rPr lang="tr-TR" sz="2600" dirty="0">
                <a:hlinkClick r:id="rId4"/>
              </a:rPr>
              <a:t>https://</a:t>
            </a:r>
            <a:r>
              <a:rPr lang="tr-TR" sz="2600" dirty="0" smtClean="0">
                <a:hlinkClick r:id="rId4"/>
              </a:rPr>
              <a:t>www.uptodate.com/contents/benefits-and-consequences-of-smoking-cessation?search=sigara%20kanser&amp;source=search_result&amp;selectedTitle=2~150&amp;usage_type=default&amp;display_rank=2</a:t>
            </a:r>
            <a:r>
              <a:rPr lang="tr-TR" sz="2600" dirty="0" smtClean="0"/>
              <a:t>, </a:t>
            </a:r>
          </a:p>
          <a:p>
            <a:pPr>
              <a:buFont typeface="Wingdings" panose="05000000000000000000" pitchFamily="2" charset="2"/>
              <a:buChar char="Ø"/>
            </a:pPr>
            <a:r>
              <a:rPr lang="tr-TR" sz="2600" dirty="0">
                <a:hlinkClick r:id="rId5"/>
              </a:rPr>
              <a:t>https://</a:t>
            </a:r>
            <a:r>
              <a:rPr lang="tr-TR" sz="2600" dirty="0" smtClean="0">
                <a:hlinkClick r:id="rId5"/>
              </a:rPr>
              <a:t>hsgm.saglik.gov.tr/tr/bagimliliklamucadele-anasayfa</a:t>
            </a:r>
            <a:r>
              <a:rPr lang="tr-TR" sz="2600" dirty="0" smtClean="0"/>
              <a:t>, </a:t>
            </a:r>
          </a:p>
          <a:p>
            <a:pPr>
              <a:buFont typeface="Wingdings" panose="05000000000000000000" pitchFamily="2" charset="2"/>
              <a:buChar char="Ø"/>
            </a:pPr>
            <a:r>
              <a:rPr lang="tr-TR" sz="2400" dirty="0">
                <a:hlinkClick r:id="rId6"/>
              </a:rPr>
              <a:t>https://</a:t>
            </a:r>
            <a:r>
              <a:rPr lang="tr-TR" sz="2400" dirty="0" smtClean="0">
                <a:hlinkClick r:id="rId6"/>
              </a:rPr>
              <a:t>havanikoru.saglik.gov.tr</a:t>
            </a:r>
            <a:endParaRPr lang="tr-TR" sz="2600" dirty="0" smtClean="0"/>
          </a:p>
          <a:p>
            <a:pPr>
              <a:buFont typeface="Wingdings" panose="05000000000000000000" pitchFamily="2" charset="2"/>
              <a:buChar char="Ø"/>
            </a:pPr>
            <a:endParaRPr lang="tr-TR" dirty="0" smtClean="0"/>
          </a:p>
          <a:p>
            <a:pPr marL="0" indent="0">
              <a:buNone/>
            </a:pPr>
            <a:endParaRPr lang="tr-TR" dirty="0"/>
          </a:p>
        </p:txBody>
      </p:sp>
    </p:spTree>
    <p:extLst>
      <p:ext uri="{BB962C8B-B14F-4D97-AF65-F5344CB8AC3E}">
        <p14:creationId xmlns:p14="http://schemas.microsoft.com/office/powerpoint/2010/main" val="3992688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18494" y="1027906"/>
            <a:ext cx="6695262" cy="4603801"/>
          </a:xfrm>
          <a:prstGeom prst="rect">
            <a:avLst/>
          </a:prstGeom>
        </p:spPr>
      </p:pic>
      <p:sp>
        <p:nvSpPr>
          <p:cNvPr id="5" name="Dikdörtgen 4"/>
          <p:cNvSpPr/>
          <p:nvPr/>
        </p:nvSpPr>
        <p:spPr>
          <a:xfrm>
            <a:off x="7522556" y="6176962"/>
            <a:ext cx="4245778" cy="369332"/>
          </a:xfrm>
          <a:prstGeom prst="rect">
            <a:avLst/>
          </a:prstGeom>
        </p:spPr>
        <p:txBody>
          <a:bodyPr wrap="none">
            <a:spAutoFit/>
          </a:bodyPr>
          <a:lstStyle/>
          <a:p>
            <a:r>
              <a:rPr lang="tr-TR" dirty="0">
                <a:latin typeface="Arial" panose="020B0604020202020204" pitchFamily="34" charset="0"/>
                <a:hlinkClick r:id="rId3"/>
              </a:rPr>
              <a:t>Türkiye Sağlık Araştırması, 2022 - TÜİK</a:t>
            </a:r>
            <a:endParaRPr lang="tr-TR" b="0" i="0" u="none" strike="noStrike" dirty="0">
              <a:effectLst/>
              <a:latin typeface="Arial" panose="020B0604020202020204" pitchFamily="34" charset="0"/>
              <a:hlinkClick r:id="rId3"/>
            </a:endParaRPr>
          </a:p>
        </p:txBody>
      </p:sp>
      <p:pic>
        <p:nvPicPr>
          <p:cNvPr id="6" name="Resim 5"/>
          <p:cNvPicPr>
            <a:picLocks noChangeAspect="1"/>
          </p:cNvPicPr>
          <p:nvPr/>
        </p:nvPicPr>
        <p:blipFill>
          <a:blip r:embed="rId4"/>
          <a:stretch>
            <a:fillRect/>
          </a:stretch>
        </p:blipFill>
        <p:spPr>
          <a:xfrm>
            <a:off x="6686188" y="1027906"/>
            <a:ext cx="6548032" cy="4895850"/>
          </a:xfrm>
          <a:prstGeom prst="rect">
            <a:avLst/>
          </a:prstGeom>
        </p:spPr>
      </p:pic>
    </p:spTree>
    <p:extLst>
      <p:ext uri="{BB962C8B-B14F-4D97-AF65-F5344CB8AC3E}">
        <p14:creationId xmlns:p14="http://schemas.microsoft.com/office/powerpoint/2010/main" val="1292234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TÜTÜN NEDİR?</a:t>
            </a:r>
            <a:endParaRPr lang="tr-TR" dirty="0"/>
          </a:p>
        </p:txBody>
      </p:sp>
      <p:sp>
        <p:nvSpPr>
          <p:cNvPr id="3" name="İçerik Yer Tutucusu 2"/>
          <p:cNvSpPr>
            <a:spLocks noGrp="1"/>
          </p:cNvSpPr>
          <p:nvPr>
            <p:ph idx="1"/>
          </p:nvPr>
        </p:nvSpPr>
        <p:spPr/>
        <p:txBody>
          <a:bodyPr>
            <a:normAutofit fontScale="92500"/>
          </a:bodyPr>
          <a:lstStyle/>
          <a:p>
            <a:pPr marL="0" indent="0">
              <a:buNone/>
            </a:pPr>
            <a:r>
              <a:rPr lang="tr-TR" dirty="0" smtClean="0"/>
              <a:t>Tüttürme</a:t>
            </a:r>
            <a:r>
              <a:rPr lang="tr-TR" dirty="0"/>
              <a:t>, emme, çiğneme ya da buruna çekerek kullanılmak üzere üretilmiş, </a:t>
            </a:r>
            <a:r>
              <a:rPr lang="tr-TR" dirty="0" smtClean="0"/>
              <a:t>tamamen </a:t>
            </a:r>
            <a:r>
              <a:rPr lang="tr-TR" dirty="0"/>
              <a:t>yada kısmen tütün yaprağından imal edilmiş maddeler</a:t>
            </a:r>
          </a:p>
          <a:p>
            <a:pPr marL="0" indent="0">
              <a:buNone/>
            </a:pPr>
            <a:r>
              <a:rPr lang="tr-TR" dirty="0"/>
              <a:t>• </a:t>
            </a:r>
            <a:r>
              <a:rPr lang="tr-TR" dirty="0">
                <a:solidFill>
                  <a:srgbClr val="FF0000"/>
                </a:solidFill>
              </a:rPr>
              <a:t>Sigara </a:t>
            </a:r>
            <a:endParaRPr lang="tr-TR" dirty="0" smtClean="0">
              <a:solidFill>
                <a:srgbClr val="FF0000"/>
              </a:solidFill>
            </a:endParaRPr>
          </a:p>
          <a:p>
            <a:pPr marL="0" indent="0">
              <a:buNone/>
            </a:pPr>
            <a:r>
              <a:rPr lang="tr-TR" dirty="0" smtClean="0"/>
              <a:t>• </a:t>
            </a:r>
            <a:r>
              <a:rPr lang="tr-TR" dirty="0"/>
              <a:t>Sarmalık kıyılmış tütün </a:t>
            </a:r>
            <a:endParaRPr lang="tr-TR" dirty="0" smtClean="0"/>
          </a:p>
          <a:p>
            <a:pPr marL="0" indent="0">
              <a:buNone/>
            </a:pPr>
            <a:r>
              <a:rPr lang="tr-TR" dirty="0" smtClean="0"/>
              <a:t>• </a:t>
            </a:r>
            <a:r>
              <a:rPr lang="tr-TR" dirty="0"/>
              <a:t>Pipo tütünü </a:t>
            </a:r>
            <a:endParaRPr lang="tr-TR" dirty="0" smtClean="0"/>
          </a:p>
          <a:p>
            <a:pPr marL="0" indent="0">
              <a:buNone/>
            </a:pPr>
            <a:r>
              <a:rPr lang="tr-TR" dirty="0" smtClean="0"/>
              <a:t>• </a:t>
            </a:r>
            <a:r>
              <a:rPr lang="tr-TR" dirty="0"/>
              <a:t>Puro ve </a:t>
            </a:r>
            <a:r>
              <a:rPr lang="tr-TR" dirty="0" err="1"/>
              <a:t>sigarillo</a:t>
            </a:r>
            <a:r>
              <a:rPr lang="tr-TR" dirty="0"/>
              <a:t> </a:t>
            </a:r>
            <a:endParaRPr lang="tr-TR" dirty="0" smtClean="0"/>
          </a:p>
          <a:p>
            <a:pPr marL="0" indent="0">
              <a:buNone/>
            </a:pPr>
            <a:r>
              <a:rPr lang="tr-TR" dirty="0" smtClean="0"/>
              <a:t>• </a:t>
            </a:r>
            <a:r>
              <a:rPr lang="tr-TR" dirty="0" err="1"/>
              <a:t>Nargilelik</a:t>
            </a:r>
            <a:r>
              <a:rPr lang="tr-TR" dirty="0"/>
              <a:t> tütün </a:t>
            </a:r>
            <a:endParaRPr lang="tr-TR" dirty="0" smtClean="0"/>
          </a:p>
          <a:p>
            <a:pPr marL="0" indent="0">
              <a:buNone/>
            </a:pPr>
            <a:r>
              <a:rPr lang="tr-TR" dirty="0" smtClean="0"/>
              <a:t>• </a:t>
            </a:r>
            <a:r>
              <a:rPr lang="tr-TR" dirty="0"/>
              <a:t>Enfiye tütünü </a:t>
            </a:r>
            <a:endParaRPr lang="tr-TR" dirty="0" smtClean="0"/>
          </a:p>
          <a:p>
            <a:pPr marL="0" indent="0">
              <a:buNone/>
            </a:pPr>
            <a:r>
              <a:rPr lang="tr-TR" dirty="0" smtClean="0"/>
              <a:t>• </a:t>
            </a:r>
            <a:r>
              <a:rPr lang="tr-TR" dirty="0" err="1"/>
              <a:t>Çiğnemelik</a:t>
            </a:r>
            <a:r>
              <a:rPr lang="tr-TR" dirty="0"/>
              <a:t> (ağızdan kullanıma yönelik) tütün</a:t>
            </a:r>
          </a:p>
          <a:p>
            <a:endParaRPr lang="tr-TR" dirty="0"/>
          </a:p>
        </p:txBody>
      </p:sp>
      <p:pic>
        <p:nvPicPr>
          <p:cNvPr id="4" name="Resim 3"/>
          <p:cNvPicPr>
            <a:picLocks noChangeAspect="1"/>
          </p:cNvPicPr>
          <p:nvPr/>
        </p:nvPicPr>
        <p:blipFill>
          <a:blip r:embed="rId3"/>
          <a:stretch>
            <a:fillRect/>
          </a:stretch>
        </p:blipFill>
        <p:spPr>
          <a:xfrm>
            <a:off x="6652067" y="2789904"/>
            <a:ext cx="5058152" cy="2696496"/>
          </a:xfrm>
          <a:prstGeom prst="rect">
            <a:avLst/>
          </a:prstGeom>
        </p:spPr>
      </p:pic>
    </p:spTree>
    <p:extLst>
      <p:ext uri="{BB962C8B-B14F-4D97-AF65-F5344CB8AC3E}">
        <p14:creationId xmlns:p14="http://schemas.microsoft.com/office/powerpoint/2010/main" val="1611580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smtClean="0"/>
              <a:t> </a:t>
            </a:r>
            <a:r>
              <a:rPr lang="tr-TR" sz="4000" b="1" dirty="0"/>
              <a:t>Tütün Kullanımının </a:t>
            </a:r>
            <a:r>
              <a:rPr lang="tr-TR" sz="4000" b="1" dirty="0" smtClean="0"/>
              <a:t>Sağlık</a:t>
            </a:r>
            <a:br>
              <a:rPr lang="tr-TR" sz="4000" b="1" dirty="0" smtClean="0"/>
            </a:br>
            <a:r>
              <a:rPr lang="tr-TR" sz="4000" b="1" dirty="0" smtClean="0"/>
              <a:t> </a:t>
            </a:r>
            <a:r>
              <a:rPr lang="tr-TR" sz="4000" b="1" dirty="0"/>
              <a:t>Üzerine </a:t>
            </a:r>
            <a:r>
              <a:rPr lang="tr-TR" sz="4000" b="1" dirty="0" smtClean="0"/>
              <a:t>Etkileri</a:t>
            </a:r>
            <a:endParaRPr lang="tr-TR" sz="4000" b="1" dirty="0"/>
          </a:p>
        </p:txBody>
      </p:sp>
      <p:sp>
        <p:nvSpPr>
          <p:cNvPr id="3" name="İçerik Yer Tutucusu 2"/>
          <p:cNvSpPr>
            <a:spLocks noGrp="1"/>
          </p:cNvSpPr>
          <p:nvPr>
            <p:ph idx="1"/>
          </p:nvPr>
        </p:nvSpPr>
        <p:spPr>
          <a:xfrm>
            <a:off x="830072" y="1690688"/>
            <a:ext cx="10853928" cy="5062093"/>
          </a:xfrm>
        </p:spPr>
        <p:txBody>
          <a:bodyPr>
            <a:normAutofit/>
          </a:bodyPr>
          <a:lstStyle/>
          <a:p>
            <a:pPr>
              <a:buFont typeface="Wingdings" panose="05000000000000000000" pitchFamily="2" charset="2"/>
              <a:buChar char="Ø"/>
            </a:pPr>
            <a:r>
              <a:rPr lang="tr-TR" dirty="0" smtClean="0"/>
              <a:t>Kalp </a:t>
            </a:r>
            <a:r>
              <a:rPr lang="tr-TR" dirty="0"/>
              <a:t>ve damar </a:t>
            </a:r>
            <a:r>
              <a:rPr lang="tr-TR" dirty="0" smtClean="0"/>
              <a:t>hastalıkları </a:t>
            </a:r>
          </a:p>
          <a:p>
            <a:pPr>
              <a:buFont typeface="Wingdings" panose="05000000000000000000" pitchFamily="2" charset="2"/>
              <a:buChar char="Ø"/>
            </a:pPr>
            <a:r>
              <a:rPr lang="tr-TR" dirty="0" err="1" smtClean="0"/>
              <a:t>Malignite</a:t>
            </a:r>
            <a:r>
              <a:rPr lang="tr-TR" dirty="0" smtClean="0"/>
              <a:t> </a:t>
            </a:r>
          </a:p>
          <a:p>
            <a:pPr>
              <a:buFont typeface="Wingdings" panose="05000000000000000000" pitchFamily="2" charset="2"/>
              <a:buChar char="Ø"/>
            </a:pPr>
            <a:r>
              <a:rPr lang="tr-TR" dirty="0"/>
              <a:t>Kronik akciğer </a:t>
            </a:r>
            <a:r>
              <a:rPr lang="tr-TR" dirty="0" smtClean="0"/>
              <a:t>hastalıkları</a:t>
            </a:r>
          </a:p>
          <a:p>
            <a:pPr>
              <a:buFont typeface="Wingdings" panose="05000000000000000000" pitchFamily="2" charset="2"/>
              <a:buChar char="Ø"/>
            </a:pPr>
            <a:r>
              <a:rPr lang="tr-TR" dirty="0" smtClean="0"/>
              <a:t>Sindirim sistemi hastalıkları</a:t>
            </a:r>
          </a:p>
          <a:p>
            <a:pPr>
              <a:buFont typeface="Wingdings" panose="05000000000000000000" pitchFamily="2" charset="2"/>
              <a:buChar char="Ø"/>
            </a:pPr>
            <a:r>
              <a:rPr lang="tr-TR" dirty="0" smtClean="0"/>
              <a:t>Kas iskelet sistemi hastalıkları</a:t>
            </a:r>
          </a:p>
          <a:p>
            <a:pPr>
              <a:buFont typeface="Wingdings" panose="05000000000000000000" pitchFamily="2" charset="2"/>
              <a:buChar char="Ø"/>
            </a:pPr>
            <a:r>
              <a:rPr lang="tr-TR" dirty="0" err="1" smtClean="0"/>
              <a:t>Serebrovasküler</a:t>
            </a:r>
            <a:r>
              <a:rPr lang="tr-TR" dirty="0" smtClean="0"/>
              <a:t> hastalıklar</a:t>
            </a:r>
          </a:p>
          <a:p>
            <a:pPr>
              <a:buFont typeface="Wingdings" panose="05000000000000000000" pitchFamily="2" charset="2"/>
              <a:buChar char="Ø"/>
            </a:pPr>
            <a:r>
              <a:rPr lang="tr-TR" dirty="0" smtClean="0"/>
              <a:t>Psikiyatrik hastalıklar</a:t>
            </a:r>
          </a:p>
          <a:p>
            <a:pPr>
              <a:buFont typeface="Wingdings" panose="05000000000000000000" pitchFamily="2" charset="2"/>
              <a:buChar char="Ø"/>
            </a:pPr>
            <a:r>
              <a:rPr lang="tr-TR" dirty="0" smtClean="0"/>
              <a:t>Gebelikte </a:t>
            </a:r>
            <a:r>
              <a:rPr lang="tr-TR" dirty="0" err="1" smtClean="0"/>
              <a:t>fetal</a:t>
            </a:r>
            <a:r>
              <a:rPr lang="tr-TR" dirty="0" smtClean="0"/>
              <a:t> </a:t>
            </a:r>
            <a:r>
              <a:rPr lang="tr-TR" dirty="0" err="1" smtClean="0"/>
              <a:t>etkilenim</a:t>
            </a:r>
            <a:endParaRPr lang="tr-TR" dirty="0" smtClean="0"/>
          </a:p>
          <a:p>
            <a:pPr>
              <a:buFont typeface="Wingdings" panose="05000000000000000000" pitchFamily="2" charset="2"/>
              <a:buChar char="Ø"/>
            </a:pPr>
            <a:r>
              <a:rPr lang="tr-TR" dirty="0" smtClean="0"/>
              <a:t>Diğer </a:t>
            </a:r>
          </a:p>
          <a:p>
            <a:pPr>
              <a:buFont typeface="Wingdings" panose="05000000000000000000" pitchFamily="2" charset="2"/>
              <a:buChar char="Ø"/>
            </a:pPr>
            <a:endParaRPr lang="tr-TR" dirty="0" smtClean="0"/>
          </a:p>
          <a:p>
            <a:pPr marL="0" indent="0">
              <a:buNone/>
            </a:pPr>
            <a:endParaRPr lang="tr-TR" dirty="0" smtClean="0"/>
          </a:p>
          <a:p>
            <a:pPr>
              <a:buFont typeface="Wingdings" panose="05000000000000000000" pitchFamily="2" charset="2"/>
              <a:buChar char="Ø"/>
            </a:pPr>
            <a:endParaRPr lang="tr-TR" dirty="0" smtClean="0"/>
          </a:p>
          <a:p>
            <a:pPr marL="0" indent="0">
              <a:buNone/>
            </a:pPr>
            <a:endParaRPr lang="tr-TR" b="1" dirty="0" smtClean="0"/>
          </a:p>
          <a:p>
            <a:pPr marL="0" indent="0">
              <a:buNone/>
            </a:pPr>
            <a:endParaRPr lang="tr-TR" dirty="0"/>
          </a:p>
        </p:txBody>
      </p:sp>
      <p:pic>
        <p:nvPicPr>
          <p:cNvPr id="4" name="Picture 2"/>
          <p:cNvPicPr>
            <a:picLocks noChangeAspect="1"/>
          </p:cNvPicPr>
          <p:nvPr/>
        </p:nvPicPr>
        <p:blipFill>
          <a:blip r:embed="rId3"/>
          <a:stretch>
            <a:fillRect/>
          </a:stretch>
        </p:blipFill>
        <p:spPr>
          <a:xfrm>
            <a:off x="6096000" y="381000"/>
            <a:ext cx="5588000" cy="6477000"/>
          </a:xfrm>
          <a:prstGeom prst="rect">
            <a:avLst/>
          </a:prstGeom>
        </p:spPr>
      </p:pic>
    </p:spTree>
    <p:extLst>
      <p:ext uri="{BB962C8B-B14F-4D97-AF65-F5344CB8AC3E}">
        <p14:creationId xmlns:p14="http://schemas.microsoft.com/office/powerpoint/2010/main" val="1508820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TotalTime>
  <Words>3996</Words>
  <Application>Microsoft Office PowerPoint</Application>
  <PresentationFormat>Geniş ekran</PresentationFormat>
  <Paragraphs>559</Paragraphs>
  <Slides>68</Slides>
  <Notes>26</Notes>
  <HiddenSlides>3</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68</vt:i4>
      </vt:variant>
    </vt:vector>
  </HeadingPairs>
  <TitlesOfParts>
    <vt:vector size="74" baseType="lpstr">
      <vt:lpstr>Arial</vt:lpstr>
      <vt:lpstr>Calibri</vt:lpstr>
      <vt:lpstr>Calibri Light</vt:lpstr>
      <vt:lpstr>ElsevierGulliver</vt:lpstr>
      <vt:lpstr>Wingdings</vt:lpstr>
      <vt:lpstr>Office Teması</vt:lpstr>
      <vt:lpstr>Sigara Bırakma </vt:lpstr>
      <vt:lpstr>Amaç </vt:lpstr>
      <vt:lpstr> Sunum Planı</vt:lpstr>
      <vt:lpstr>Nasıl Bir Sorunla Karşı Karşıyayız?</vt:lpstr>
      <vt:lpstr>Ölüm, hastalık ve yoksulluğun önde gelen nedeni</vt:lpstr>
      <vt:lpstr>Ölüm, hastalık ve yoksulluğun önde gelen nedeni</vt:lpstr>
      <vt:lpstr>PowerPoint Sunusu</vt:lpstr>
      <vt:lpstr>TÜTÜN NEDİR?</vt:lpstr>
      <vt:lpstr> Tütün Kullanımının Sağlık  Üzerine Etkileri</vt:lpstr>
      <vt:lpstr>PowerPoint Sunusu</vt:lpstr>
      <vt:lpstr>PowerPoint Sunusu</vt:lpstr>
      <vt:lpstr>En çok kullanılan tütün ürünü olan sigaradaki bazı maddeler ve etkileri </vt:lpstr>
      <vt:lpstr>Nikotin</vt:lpstr>
      <vt:lpstr>Nikotinin Farmakokinetiği</vt:lpstr>
      <vt:lpstr>Nikotinin  Metabolizması</vt:lpstr>
      <vt:lpstr>Nikotin Reseptörleri Etki Mekanizması: </vt:lpstr>
      <vt:lpstr>PowerPoint Sunusu</vt:lpstr>
      <vt:lpstr>PowerPoint Sunusu</vt:lpstr>
      <vt:lpstr>PowerPoint Sunusu</vt:lpstr>
      <vt:lpstr>Bağımlılık</vt:lpstr>
      <vt:lpstr>Bağımlılık ve genetik </vt:lpstr>
      <vt:lpstr>Nikotin bağımlılığı ve çevre</vt:lpstr>
      <vt:lpstr>Nikotin Yoksunluk Belirtileri</vt:lpstr>
      <vt:lpstr>Bağımlılığı nasıl değerlendirelim?</vt:lpstr>
      <vt:lpstr>Fagerström Nikotin Bağımlılık Testi</vt:lpstr>
      <vt:lpstr>European Medical Association Smoking or Health (EMASH)</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DESTEK GÖRÜŞME STRATEJİLERİ</vt:lpstr>
      <vt:lpstr>DESTEK GÖRÜŞME STRATEJİLERİ</vt:lpstr>
      <vt:lpstr>Sigara Bırakma Tedavisinde Davranışçı ve Bilişsel Yöntemler</vt:lpstr>
      <vt:lpstr>SİGARA BIRAKMADA FARMAKOLOJİK TEDAVİ SEÇENEKLERİ </vt:lpstr>
      <vt:lpstr>Nikotin Yerine Koyma Tedavisi </vt:lpstr>
      <vt:lpstr>Nikotin Yerine Koyma Tedavisi </vt:lpstr>
      <vt:lpstr>Nikotin Bağımlılığı Tedavisi</vt:lpstr>
      <vt:lpstr>Nikotin Bağımlılığı Tedavisi</vt:lpstr>
      <vt:lpstr>PowerPoint Sunusu</vt:lpstr>
      <vt:lpstr>PowerPoint Sunusu</vt:lpstr>
      <vt:lpstr>Bupropion HCL</vt:lpstr>
      <vt:lpstr>PowerPoint Sunusu</vt:lpstr>
      <vt:lpstr>Vareniklin</vt:lpstr>
      <vt:lpstr>Vareniklin</vt:lpstr>
      <vt:lpstr>İKİNCİL-ÜÇÜNCÜL TEDAVİ SEÇENEKLERİ</vt:lpstr>
      <vt:lpstr>NİKOTİN AŞISI </vt:lpstr>
      <vt:lpstr>Diğer Tedavi Yöntemleri</vt:lpstr>
      <vt:lpstr>PowerPoint Sunusu</vt:lpstr>
      <vt:lpstr>PowerPoint Sunusu</vt:lpstr>
      <vt:lpstr>PowerPoint Sunusu</vt:lpstr>
      <vt:lpstr>Bırakma Döneminde İzlem</vt:lpstr>
      <vt:lpstr>Dünyada Tütün Kontrolü Çalışmaları </vt:lpstr>
      <vt:lpstr>PowerPoint Sunusu</vt:lpstr>
      <vt:lpstr>Türkiye’de Tütün Kontrolü Çalışmaları ve Sonuçları</vt:lpstr>
      <vt:lpstr>PowerPoint Sunusu</vt:lpstr>
      <vt:lpstr>PowerPoint Sunusu</vt:lpstr>
      <vt:lpstr>Kaynaklar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Sigara Bırakma</dc:title>
  <dc:creator>Microsoft hesabı</dc:creator>
  <cp:lastModifiedBy>Microsoft hesabı</cp:lastModifiedBy>
  <cp:revision>57</cp:revision>
  <dcterms:created xsi:type="dcterms:W3CDTF">2024-10-04T09:21:23Z</dcterms:created>
  <dcterms:modified xsi:type="dcterms:W3CDTF">2024-10-22T07:44:24Z</dcterms:modified>
</cp:coreProperties>
</file>