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308" r:id="rId3"/>
    <p:sldId id="257" r:id="rId4"/>
    <p:sldId id="258" r:id="rId5"/>
    <p:sldId id="259" r:id="rId6"/>
    <p:sldId id="260" r:id="rId7"/>
    <p:sldId id="261" r:id="rId8"/>
    <p:sldId id="262" r:id="rId9"/>
    <p:sldId id="264" r:id="rId10"/>
    <p:sldId id="265" r:id="rId11"/>
    <p:sldId id="271" r:id="rId12"/>
    <p:sldId id="263" r:id="rId13"/>
    <p:sldId id="267" r:id="rId14"/>
    <p:sldId id="268" r:id="rId15"/>
    <p:sldId id="269" r:id="rId16"/>
    <p:sldId id="270" r:id="rId17"/>
    <p:sldId id="272" r:id="rId18"/>
    <p:sldId id="273" r:id="rId19"/>
    <p:sldId id="275" r:id="rId20"/>
    <p:sldId id="274" r:id="rId21"/>
    <p:sldId id="276" r:id="rId22"/>
    <p:sldId id="277" r:id="rId23"/>
    <p:sldId id="286" r:id="rId24"/>
    <p:sldId id="285" r:id="rId25"/>
    <p:sldId id="287" r:id="rId26"/>
    <p:sldId id="278" r:id="rId27"/>
    <p:sldId id="280" r:id="rId28"/>
    <p:sldId id="279" r:id="rId29"/>
    <p:sldId id="281" r:id="rId30"/>
    <p:sldId id="282" r:id="rId31"/>
    <p:sldId id="284" r:id="rId32"/>
    <p:sldId id="283" r:id="rId33"/>
    <p:sldId id="288" r:id="rId34"/>
    <p:sldId id="291" r:id="rId35"/>
    <p:sldId id="309" r:id="rId36"/>
    <p:sldId id="292" r:id="rId37"/>
    <p:sldId id="293" r:id="rId38"/>
    <p:sldId id="294" r:id="rId39"/>
    <p:sldId id="305" r:id="rId40"/>
    <p:sldId id="295" r:id="rId41"/>
    <p:sldId id="296" r:id="rId42"/>
    <p:sldId id="297" r:id="rId43"/>
    <p:sldId id="298" r:id="rId44"/>
    <p:sldId id="299" r:id="rId45"/>
    <p:sldId id="301" r:id="rId46"/>
    <p:sldId id="302" r:id="rId47"/>
    <p:sldId id="303" r:id="rId48"/>
    <p:sldId id="304" r:id="rId49"/>
    <p:sldId id="306" r:id="rId50"/>
    <p:sldId id="311" r:id="rId51"/>
    <p:sldId id="307" r:id="rId52"/>
    <p:sldId id="289" r:id="rId53"/>
    <p:sldId id="310" r:id="rId5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56C60-ACA6-4455-88E5-0D9BF1D70236}" type="datetimeFigureOut">
              <a:rPr lang="tr-TR" smtClean="0"/>
              <a:t>4.11.2025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61A7BB-39C6-4FA3-B399-DBA292A486ED}" type="slidenum">
              <a:rPr lang="tr-TR" smtClean="0"/>
              <a:t>‹#›</a:t>
            </a:fld>
            <a:endParaRPr lang="tr-TR"/>
          </a:p>
        </p:txBody>
      </p:sp>
    </p:spTree>
    <p:extLst>
      <p:ext uri="{BB962C8B-B14F-4D97-AF65-F5344CB8AC3E}">
        <p14:creationId xmlns:p14="http://schemas.microsoft.com/office/powerpoint/2010/main" val="532233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61A7BB-39C6-4FA3-B399-DBA292A486ED}" type="slidenum">
              <a:rPr lang="tr-TR" smtClean="0"/>
              <a:t>1</a:t>
            </a:fld>
            <a:endParaRPr lang="tr-TR"/>
          </a:p>
        </p:txBody>
      </p:sp>
    </p:spTree>
    <p:extLst>
      <p:ext uri="{BB962C8B-B14F-4D97-AF65-F5344CB8AC3E}">
        <p14:creationId xmlns:p14="http://schemas.microsoft.com/office/powerpoint/2010/main" val="96253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61A7BB-39C6-4FA3-B399-DBA292A486ED}" type="slidenum">
              <a:rPr lang="tr-TR" smtClean="0"/>
              <a:t>4</a:t>
            </a:fld>
            <a:endParaRPr lang="tr-TR"/>
          </a:p>
        </p:txBody>
      </p:sp>
    </p:spTree>
    <p:extLst>
      <p:ext uri="{BB962C8B-B14F-4D97-AF65-F5344CB8AC3E}">
        <p14:creationId xmlns:p14="http://schemas.microsoft.com/office/powerpoint/2010/main" val="258959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461A7BB-39C6-4FA3-B399-DBA292A486ED}" type="slidenum">
              <a:rPr lang="tr-TR" smtClean="0"/>
              <a:t>17</a:t>
            </a:fld>
            <a:endParaRPr lang="tr-TR"/>
          </a:p>
        </p:txBody>
      </p:sp>
    </p:spTree>
    <p:extLst>
      <p:ext uri="{BB962C8B-B14F-4D97-AF65-F5344CB8AC3E}">
        <p14:creationId xmlns:p14="http://schemas.microsoft.com/office/powerpoint/2010/main" val="1323701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EECE44-F9E6-C2AD-47F3-6201289D010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932B5E7-1426-45E0-75B9-BD072B5101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1535D34-3D47-41E7-8163-FFB594852335}"/>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5" name="Alt Bilgi Yer Tutucusu 4">
            <a:extLst>
              <a:ext uri="{FF2B5EF4-FFF2-40B4-BE49-F238E27FC236}">
                <a16:creationId xmlns:a16="http://schemas.microsoft.com/office/drawing/2014/main" id="{9B4DE7B4-5982-B612-3784-C07F6F17E98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41D6C0D-B4B4-3FA3-C122-F958E923F477}"/>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354633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909F66-15FC-BCA4-6036-E00254FFAC9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DB1D53C-96E7-4A2A-6C3A-B311947DF6F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DF2885D-8D5E-C9D8-C41C-62EAA6CFCFB1}"/>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5" name="Alt Bilgi Yer Tutucusu 4">
            <a:extLst>
              <a:ext uri="{FF2B5EF4-FFF2-40B4-BE49-F238E27FC236}">
                <a16:creationId xmlns:a16="http://schemas.microsoft.com/office/drawing/2014/main" id="{FF9D19F5-CB7E-4DBE-EB33-D0F8F426569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B6BCE79-5504-B4AB-0B76-2FF584178FAC}"/>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867629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F3CB749-64C3-909D-B021-85AD77F1650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84347C9-F9A7-E87B-D6DD-137B7E899A6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D220A58-4B45-4920-2145-6BA0694B5903}"/>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5" name="Alt Bilgi Yer Tutucusu 4">
            <a:extLst>
              <a:ext uri="{FF2B5EF4-FFF2-40B4-BE49-F238E27FC236}">
                <a16:creationId xmlns:a16="http://schemas.microsoft.com/office/drawing/2014/main" id="{51285727-7FD0-99F8-C5F8-82EBFFC0B0E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6C680C-76FA-E663-CD76-D3B6E4F41FD7}"/>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308619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5A8DB1-B95B-AE19-EC73-9617EFFCBEB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B7331A0-7873-257C-AFE0-BF7B0AA7D9C1}"/>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E20E2F3-9A05-56B4-F144-80B7EAE1C8F7}"/>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5" name="Alt Bilgi Yer Tutucusu 4">
            <a:extLst>
              <a:ext uri="{FF2B5EF4-FFF2-40B4-BE49-F238E27FC236}">
                <a16:creationId xmlns:a16="http://schemas.microsoft.com/office/drawing/2014/main" id="{AFB0FCC5-DDB3-D6C2-225B-C97DFD6F5E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D681ECC-8499-299C-D2B2-551BEDB4745C}"/>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784322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EA1F27-F4FD-B49D-92C7-0AE5AFA0AB8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98A6C53-C15D-D7DA-6BE1-99AC830D8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DBB9FED-205C-E080-E4E8-D4C9D2C42F56}"/>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5" name="Alt Bilgi Yer Tutucusu 4">
            <a:extLst>
              <a:ext uri="{FF2B5EF4-FFF2-40B4-BE49-F238E27FC236}">
                <a16:creationId xmlns:a16="http://schemas.microsoft.com/office/drawing/2014/main" id="{37CE1177-FA56-D800-4908-7BCCB6D141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508DCC2-39EE-44FD-E007-F3910C8DE7E6}"/>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396815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03C2B0-8ED2-BD8E-842B-1BDB0E078DA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C05A5A5-AE97-08CB-8A56-3F976A962B4C}"/>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64F98B5-3FFA-937C-BCAD-9926D8C0FBC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2EF4F47-6652-6C22-FB6D-20A6520F1195}"/>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6" name="Alt Bilgi Yer Tutucusu 5">
            <a:extLst>
              <a:ext uri="{FF2B5EF4-FFF2-40B4-BE49-F238E27FC236}">
                <a16:creationId xmlns:a16="http://schemas.microsoft.com/office/drawing/2014/main" id="{B4478CB8-C53F-D6CC-9E6F-3E9AF4F72CC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48964D8-501C-1E31-D747-1569CD9293DA}"/>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358020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7B9BF1-40B3-DF90-3600-47D77C96D3C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7D77931-0C90-21C2-A3A0-15AB6D3663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BCDADA2-C95A-9346-8E3D-B2FBE1171FC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89A247F-BCA1-E846-A3B9-544A2D18E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FDB7455-1709-723B-28B4-FA4F35F2838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A32A1FE-711A-B4A7-3D58-1DAEE6D34005}"/>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8" name="Alt Bilgi Yer Tutucusu 7">
            <a:extLst>
              <a:ext uri="{FF2B5EF4-FFF2-40B4-BE49-F238E27FC236}">
                <a16:creationId xmlns:a16="http://schemas.microsoft.com/office/drawing/2014/main" id="{578AF1CC-FEDB-3B6B-1EFC-5FE27CA6A5B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63C6383-AD5D-5567-A41E-FEB94D3B8F42}"/>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241742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3F4E06-5DCF-B766-324E-7514BA49CE2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E80C187-C201-02EE-0551-6C951564261B}"/>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4" name="Alt Bilgi Yer Tutucusu 3">
            <a:extLst>
              <a:ext uri="{FF2B5EF4-FFF2-40B4-BE49-F238E27FC236}">
                <a16:creationId xmlns:a16="http://schemas.microsoft.com/office/drawing/2014/main" id="{827B5174-D6E8-2705-3B5C-6604B05316A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0287E9F-7467-D757-E04F-297C08BB5BA2}"/>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141129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755F22A-BC35-DEC9-3FB4-149D3622FBE2}"/>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3" name="Alt Bilgi Yer Tutucusu 2">
            <a:extLst>
              <a:ext uri="{FF2B5EF4-FFF2-40B4-BE49-F238E27FC236}">
                <a16:creationId xmlns:a16="http://schemas.microsoft.com/office/drawing/2014/main" id="{8A42FC50-2DAB-D2E9-FA94-C92401006AA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C30FB15-ABFB-ECD3-AB3D-0C574783AFC2}"/>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65483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E69C66-307F-5DC8-C476-892D86DE25D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E8E397E-3538-7D37-B7B9-731199BE7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D50E8551-5C43-9F83-F61C-12BAB14BA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B63C100-64B0-11C9-8440-4D4929E04C66}"/>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6" name="Alt Bilgi Yer Tutucusu 5">
            <a:extLst>
              <a:ext uri="{FF2B5EF4-FFF2-40B4-BE49-F238E27FC236}">
                <a16:creationId xmlns:a16="http://schemas.microsoft.com/office/drawing/2014/main" id="{0100939D-D989-2816-C092-E5461C6FC2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05555DE-919B-60E4-EC92-5DC1967CA614}"/>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319908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0169E0-9B20-EB14-6CE8-B310A3D8566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A8D2F7B-49DB-A6CA-F868-1C400DEAEE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652D40D-7DA6-67F3-7C3C-17DEDD2DE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855D6C0-2233-7874-DD45-F5151A470699}"/>
              </a:ext>
            </a:extLst>
          </p:cNvPr>
          <p:cNvSpPr>
            <a:spLocks noGrp="1"/>
          </p:cNvSpPr>
          <p:nvPr>
            <p:ph type="dt" sz="half" idx="10"/>
          </p:nvPr>
        </p:nvSpPr>
        <p:spPr/>
        <p:txBody>
          <a:bodyPr/>
          <a:lstStyle/>
          <a:p>
            <a:fld id="{92B27448-AAC7-4E6E-8050-01E1BE404282}" type="datetimeFigureOut">
              <a:rPr lang="tr-TR" smtClean="0"/>
              <a:t>4.11.2025</a:t>
            </a:fld>
            <a:endParaRPr lang="tr-TR"/>
          </a:p>
        </p:txBody>
      </p:sp>
      <p:sp>
        <p:nvSpPr>
          <p:cNvPr id="6" name="Alt Bilgi Yer Tutucusu 5">
            <a:extLst>
              <a:ext uri="{FF2B5EF4-FFF2-40B4-BE49-F238E27FC236}">
                <a16:creationId xmlns:a16="http://schemas.microsoft.com/office/drawing/2014/main" id="{1AC2087A-33D7-1AF2-AF98-DDD43EA2C1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17F92CC-91DA-1C19-923C-45B93B6120B1}"/>
              </a:ext>
            </a:extLst>
          </p:cNvPr>
          <p:cNvSpPr>
            <a:spLocks noGrp="1"/>
          </p:cNvSpPr>
          <p:nvPr>
            <p:ph type="sldNum" sz="quarter" idx="12"/>
          </p:nvPr>
        </p:nvSpPr>
        <p:spPr/>
        <p:txBody>
          <a:bodyPr/>
          <a:lstStyle/>
          <a:p>
            <a:fld id="{5B732DAB-E984-47FD-ACF0-18143213CEAD}" type="slidenum">
              <a:rPr lang="tr-TR" smtClean="0"/>
              <a:t>‹#›</a:t>
            </a:fld>
            <a:endParaRPr lang="tr-TR"/>
          </a:p>
        </p:txBody>
      </p:sp>
    </p:spTree>
    <p:extLst>
      <p:ext uri="{BB962C8B-B14F-4D97-AF65-F5344CB8AC3E}">
        <p14:creationId xmlns:p14="http://schemas.microsoft.com/office/powerpoint/2010/main" val="378878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6AAEBA8-51AD-88D7-35F7-09D2664B59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9FEAF61-E904-F04A-EFEC-238A166363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1468CA4-8D19-D8FE-CCC0-8403AB046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27448-AAC7-4E6E-8050-01E1BE404282}" type="datetimeFigureOut">
              <a:rPr lang="tr-TR" smtClean="0"/>
              <a:t>4.11.2025</a:t>
            </a:fld>
            <a:endParaRPr lang="tr-TR"/>
          </a:p>
        </p:txBody>
      </p:sp>
      <p:sp>
        <p:nvSpPr>
          <p:cNvPr id="5" name="Alt Bilgi Yer Tutucusu 4">
            <a:extLst>
              <a:ext uri="{FF2B5EF4-FFF2-40B4-BE49-F238E27FC236}">
                <a16:creationId xmlns:a16="http://schemas.microsoft.com/office/drawing/2014/main" id="{CD723855-8A2A-A430-0BA3-1C5B184E8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DAD0EC7-ED7C-BB85-34B9-8B58CEEF7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32DAB-E984-47FD-ACF0-18143213CEAD}" type="slidenum">
              <a:rPr lang="tr-TR" smtClean="0"/>
              <a:t>‹#›</a:t>
            </a:fld>
            <a:endParaRPr lang="tr-TR"/>
          </a:p>
        </p:txBody>
      </p:sp>
    </p:spTree>
    <p:extLst>
      <p:ext uri="{BB962C8B-B14F-4D97-AF65-F5344CB8AC3E}">
        <p14:creationId xmlns:p14="http://schemas.microsoft.com/office/powerpoint/2010/main" val="2156468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aid.org.tr/wp-content/uploads/2023/09/c%CC%A7ocukluk-c%CC%A7ag%CC%86i-atopik-dermatit-rapor-WEB-yayinlanan.19.09.23.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381305-AA08-E49C-00CE-A9E329BE42B1}"/>
              </a:ext>
            </a:extLst>
          </p:cNvPr>
          <p:cNvSpPr>
            <a:spLocks noGrp="1"/>
          </p:cNvSpPr>
          <p:nvPr>
            <p:ph type="ctrTitle"/>
          </p:nvPr>
        </p:nvSpPr>
        <p:spPr/>
        <p:txBody>
          <a:bodyPr/>
          <a:lstStyle/>
          <a:p>
            <a:r>
              <a:rPr lang="tr-TR" dirty="0"/>
              <a:t>ATOPİK DERMATİT</a:t>
            </a:r>
          </a:p>
        </p:txBody>
      </p:sp>
      <p:sp>
        <p:nvSpPr>
          <p:cNvPr id="3" name="Alt Başlık 2">
            <a:extLst>
              <a:ext uri="{FF2B5EF4-FFF2-40B4-BE49-F238E27FC236}">
                <a16:creationId xmlns:a16="http://schemas.microsoft.com/office/drawing/2014/main" id="{BD3CCD45-9A7F-6AF5-670E-BF58F1F0198D}"/>
              </a:ext>
            </a:extLst>
          </p:cNvPr>
          <p:cNvSpPr>
            <a:spLocks noGrp="1"/>
          </p:cNvSpPr>
          <p:nvPr>
            <p:ph type="subTitle" idx="1"/>
          </p:nvPr>
        </p:nvSpPr>
        <p:spPr/>
        <p:txBody>
          <a:bodyPr/>
          <a:lstStyle/>
          <a:p>
            <a:r>
              <a:rPr lang="tr-TR" dirty="0"/>
              <a:t>ARŞ.GÖR.DR ENES DURMUŞOĞLU</a:t>
            </a:r>
          </a:p>
        </p:txBody>
      </p:sp>
    </p:spTree>
    <p:extLst>
      <p:ext uri="{BB962C8B-B14F-4D97-AF65-F5344CB8AC3E}">
        <p14:creationId xmlns:p14="http://schemas.microsoft.com/office/powerpoint/2010/main" val="178251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036DDA-6F42-8EB4-A32F-52AC1D3B1F03}"/>
              </a:ext>
            </a:extLst>
          </p:cNvPr>
          <p:cNvSpPr>
            <a:spLocks noGrp="1"/>
          </p:cNvSpPr>
          <p:nvPr>
            <p:ph type="title"/>
          </p:nvPr>
        </p:nvSpPr>
        <p:spPr/>
        <p:txBody>
          <a:bodyPr/>
          <a:lstStyle/>
          <a:p>
            <a:r>
              <a:rPr lang="tr-TR" dirty="0"/>
              <a:t>PATOFİZYOLOJİ</a:t>
            </a:r>
          </a:p>
        </p:txBody>
      </p:sp>
      <p:sp>
        <p:nvSpPr>
          <p:cNvPr id="3" name="İçerik Yer Tutucusu 2">
            <a:extLst>
              <a:ext uri="{FF2B5EF4-FFF2-40B4-BE49-F238E27FC236}">
                <a16:creationId xmlns:a16="http://schemas.microsoft.com/office/drawing/2014/main" id="{5685F734-2E9B-AC27-77BD-69191B2A8EFE}"/>
              </a:ext>
            </a:extLst>
          </p:cNvPr>
          <p:cNvSpPr>
            <a:spLocks noGrp="1"/>
          </p:cNvSpPr>
          <p:nvPr>
            <p:ph idx="1"/>
          </p:nvPr>
        </p:nvSpPr>
        <p:spPr>
          <a:xfrm>
            <a:off x="838200" y="1825625"/>
            <a:ext cx="10934700" cy="4351338"/>
          </a:xfrm>
        </p:spPr>
        <p:txBody>
          <a:bodyPr/>
          <a:lstStyle/>
          <a:p>
            <a:pPr marL="0" indent="0">
              <a:buNone/>
            </a:pPr>
            <a:r>
              <a:rPr lang="tr-TR" b="1" dirty="0"/>
              <a:t>Genetik Faktörler</a:t>
            </a:r>
          </a:p>
          <a:p>
            <a:r>
              <a:rPr lang="tr-TR" b="1" dirty="0"/>
              <a:t>FLG varyantları:  </a:t>
            </a:r>
            <a:r>
              <a:rPr lang="tr-TR" dirty="0" err="1"/>
              <a:t>FLG'deki</a:t>
            </a:r>
            <a:r>
              <a:rPr lang="tr-TR" i="1" dirty="0"/>
              <a:t> </a:t>
            </a:r>
            <a:r>
              <a:rPr lang="tr-TR" dirty="0"/>
              <a:t>işlev kaybı varyantları</a:t>
            </a:r>
            <a:r>
              <a:rPr lang="tr-TR" i="1" dirty="0"/>
              <a:t> </a:t>
            </a:r>
            <a:r>
              <a:rPr lang="tr-TR" dirty="0"/>
              <a:t>, kromozom 1q21.3'teki epidermal farklılaşma kompleksinde yer alır ve </a:t>
            </a:r>
            <a:r>
              <a:rPr lang="tr-TR" dirty="0" err="1"/>
              <a:t>profilagrin</a:t>
            </a:r>
            <a:r>
              <a:rPr lang="tr-TR" dirty="0"/>
              <a:t> kodlar, AD için en güçlü genetik risk faktörüdür                                                               </a:t>
            </a:r>
            <a:r>
              <a:rPr lang="tr-TR" dirty="0" err="1"/>
              <a:t>Asya’lı</a:t>
            </a:r>
            <a:r>
              <a:rPr lang="tr-TR" dirty="0"/>
              <a:t> hastalarda %27, </a:t>
            </a:r>
            <a:r>
              <a:rPr lang="tr-TR" dirty="0" err="1"/>
              <a:t>Avrupa’lı</a:t>
            </a:r>
            <a:r>
              <a:rPr lang="tr-TR" dirty="0"/>
              <a:t> hastalarda %50’ye kadar görülme sıklığı</a:t>
            </a:r>
          </a:p>
          <a:p>
            <a:r>
              <a:rPr lang="tr-TR" b="1" dirty="0"/>
              <a:t>Diğer genler</a:t>
            </a:r>
            <a:r>
              <a:rPr lang="tr-TR" dirty="0"/>
              <a:t>: T hücresi fonksiyonlarını </a:t>
            </a:r>
            <a:r>
              <a:rPr lang="tr-TR" dirty="0" err="1"/>
              <a:t>düzenlenleyen</a:t>
            </a:r>
            <a:r>
              <a:rPr lang="tr-TR" dirty="0"/>
              <a:t> genler</a:t>
            </a:r>
          </a:p>
          <a:p>
            <a:r>
              <a:rPr lang="tr-TR" dirty="0"/>
              <a:t>AD ile ilişkili 31 lokus </a:t>
            </a:r>
          </a:p>
          <a:p>
            <a:pPr lvl="1"/>
            <a:r>
              <a:rPr lang="tr-TR" dirty="0"/>
              <a:t>5q31.1 (</a:t>
            </a:r>
            <a:r>
              <a:rPr lang="en-US" dirty="0"/>
              <a:t>IL-13 and IL-4</a:t>
            </a:r>
            <a:r>
              <a:rPr lang="tr-TR" dirty="0"/>
              <a:t> kodlayan genler) </a:t>
            </a:r>
          </a:p>
          <a:p>
            <a:pPr lvl="1"/>
            <a:r>
              <a:rPr lang="tr-TR" dirty="0"/>
              <a:t>11q13.5 lokusunda iki aday gen EMSY ve LRRC32 </a:t>
            </a:r>
          </a:p>
        </p:txBody>
      </p:sp>
    </p:spTree>
    <p:extLst>
      <p:ext uri="{BB962C8B-B14F-4D97-AF65-F5344CB8AC3E}">
        <p14:creationId xmlns:p14="http://schemas.microsoft.com/office/powerpoint/2010/main" val="425203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DFF2FD-5566-E482-B19C-949E470A5D2E}"/>
              </a:ext>
            </a:extLst>
          </p:cNvPr>
          <p:cNvSpPr>
            <a:spLocks noGrp="1"/>
          </p:cNvSpPr>
          <p:nvPr>
            <p:ph type="title"/>
          </p:nvPr>
        </p:nvSpPr>
        <p:spPr/>
        <p:txBody>
          <a:bodyPr/>
          <a:lstStyle/>
          <a:p>
            <a:r>
              <a:rPr lang="tr-TR" dirty="0"/>
              <a:t>PATOFİZYOLOJİ</a:t>
            </a:r>
          </a:p>
        </p:txBody>
      </p:sp>
      <p:sp>
        <p:nvSpPr>
          <p:cNvPr id="3" name="İçerik Yer Tutucusu 2">
            <a:extLst>
              <a:ext uri="{FF2B5EF4-FFF2-40B4-BE49-F238E27FC236}">
                <a16:creationId xmlns:a16="http://schemas.microsoft.com/office/drawing/2014/main" id="{968B6010-DC5A-B372-EE45-EA24AEA8E11C}"/>
              </a:ext>
            </a:extLst>
          </p:cNvPr>
          <p:cNvSpPr>
            <a:spLocks noGrp="1"/>
          </p:cNvSpPr>
          <p:nvPr>
            <p:ph idx="1"/>
          </p:nvPr>
        </p:nvSpPr>
        <p:spPr>
          <a:xfrm>
            <a:off x="838200" y="1825625"/>
            <a:ext cx="5498592" cy="4351338"/>
          </a:xfrm>
        </p:spPr>
        <p:txBody>
          <a:bodyPr>
            <a:normAutofit fontScale="70000" lnSpcReduction="20000"/>
          </a:bodyPr>
          <a:lstStyle/>
          <a:p>
            <a:pPr marL="0" indent="0">
              <a:buNone/>
            </a:pPr>
            <a:r>
              <a:rPr lang="tr-TR" b="1" dirty="0" err="1"/>
              <a:t>Immün</a:t>
            </a:r>
            <a:r>
              <a:rPr lang="tr-TR" b="1" dirty="0"/>
              <a:t> disregülasyon ve inflamasyon</a:t>
            </a:r>
            <a:endParaRPr lang="tr-TR" dirty="0"/>
          </a:p>
          <a:p>
            <a:r>
              <a:rPr lang="tr-TR" dirty="0"/>
              <a:t>Hasar görmüş bariyerden alerjenlerin, </a:t>
            </a:r>
            <a:r>
              <a:rPr lang="tr-TR" dirty="0" err="1"/>
              <a:t>irritanların</a:t>
            </a:r>
            <a:r>
              <a:rPr lang="tr-TR" dirty="0"/>
              <a:t> ve mikrobiyal ajanların içeriye girmesi hızlanır. Bu ajanlar Th2 inflamasyonun tetiklenmesinde önemli rol alan </a:t>
            </a:r>
            <a:r>
              <a:rPr lang="tr-TR" dirty="0" err="1"/>
              <a:t>timik</a:t>
            </a:r>
            <a:r>
              <a:rPr lang="tr-TR" dirty="0"/>
              <a:t> </a:t>
            </a:r>
            <a:r>
              <a:rPr lang="tr-TR" dirty="0" err="1"/>
              <a:t>stromal</a:t>
            </a:r>
            <a:r>
              <a:rPr lang="tr-TR" dirty="0"/>
              <a:t> protein (TSLP), </a:t>
            </a:r>
            <a:r>
              <a:rPr lang="tr-TR" dirty="0" err="1"/>
              <a:t>Interlökin</a:t>
            </a:r>
            <a:r>
              <a:rPr lang="tr-TR" dirty="0"/>
              <a:t> IL-33 epitelyal sitokinlerinin salgılanmasına yol açar. </a:t>
            </a:r>
          </a:p>
          <a:p>
            <a:r>
              <a:rPr lang="tr-TR" dirty="0"/>
              <a:t>Th2 hücre inflamasyonun tetiklenmesi ile beraber diğer tip 2 sitokinlerin (IL-4, IL-13)salgılanması artar. </a:t>
            </a:r>
          </a:p>
          <a:p>
            <a:r>
              <a:rPr lang="tr-TR" dirty="0"/>
              <a:t>Th2 sitokinleri (IL-4, IL-13), iltihabı teşvik etmedeki rollerine ek olarak, terminal keratinosit farklılaşma genlerinin (örneğin, </a:t>
            </a:r>
            <a:r>
              <a:rPr lang="tr-TR" i="1" dirty="0"/>
              <a:t>FLG </a:t>
            </a:r>
            <a:r>
              <a:rPr lang="tr-TR" dirty="0"/>
              <a:t>, </a:t>
            </a:r>
            <a:r>
              <a:rPr lang="tr-TR" dirty="0" err="1"/>
              <a:t>loricrin</a:t>
            </a:r>
            <a:r>
              <a:rPr lang="tr-TR" dirty="0"/>
              <a:t>, </a:t>
            </a:r>
            <a:r>
              <a:rPr lang="tr-TR" dirty="0" err="1"/>
              <a:t>involukrin</a:t>
            </a:r>
            <a:r>
              <a:rPr lang="tr-TR" dirty="0"/>
              <a:t>) ifadesini baskılayarak, AMP üretimini inhibe ederek ve epidermal hiperplaziyi teşvik ederek epidermal bariyer fonksiyonunu etkiler</a:t>
            </a:r>
          </a:p>
          <a:p>
            <a:endParaRPr lang="tr-TR" dirty="0"/>
          </a:p>
          <a:p>
            <a:endParaRPr lang="tr-TR" dirty="0"/>
          </a:p>
        </p:txBody>
      </p:sp>
      <p:pic>
        <p:nvPicPr>
          <p:cNvPr id="5" name="Resim 4">
            <a:extLst>
              <a:ext uri="{FF2B5EF4-FFF2-40B4-BE49-F238E27FC236}">
                <a16:creationId xmlns:a16="http://schemas.microsoft.com/office/drawing/2014/main" id="{AE27943F-41CF-6B9B-4C3F-5B0A518F7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565" y="1625753"/>
            <a:ext cx="5334360" cy="4070959"/>
          </a:xfrm>
          <a:prstGeom prst="rect">
            <a:avLst/>
          </a:prstGeom>
        </p:spPr>
      </p:pic>
    </p:spTree>
    <p:extLst>
      <p:ext uri="{BB962C8B-B14F-4D97-AF65-F5344CB8AC3E}">
        <p14:creationId xmlns:p14="http://schemas.microsoft.com/office/powerpoint/2010/main" val="321902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2BF868-F230-1D1E-5BD7-B35479CC89B8}"/>
              </a:ext>
            </a:extLst>
          </p:cNvPr>
          <p:cNvSpPr>
            <a:spLocks noGrp="1"/>
          </p:cNvSpPr>
          <p:nvPr>
            <p:ph type="title"/>
          </p:nvPr>
        </p:nvSpPr>
        <p:spPr/>
        <p:txBody>
          <a:bodyPr/>
          <a:lstStyle/>
          <a:p>
            <a:r>
              <a:rPr lang="tr-TR" dirty="0"/>
              <a:t>PATOFİZYOLOJİ</a:t>
            </a:r>
          </a:p>
        </p:txBody>
      </p:sp>
      <p:sp>
        <p:nvSpPr>
          <p:cNvPr id="3" name="İçerik Yer Tutucusu 2">
            <a:extLst>
              <a:ext uri="{FF2B5EF4-FFF2-40B4-BE49-F238E27FC236}">
                <a16:creationId xmlns:a16="http://schemas.microsoft.com/office/drawing/2014/main" id="{5DD9F69F-C115-871B-320C-809813628D05}"/>
              </a:ext>
            </a:extLst>
          </p:cNvPr>
          <p:cNvSpPr>
            <a:spLocks noGrp="1"/>
          </p:cNvSpPr>
          <p:nvPr>
            <p:ph idx="1"/>
          </p:nvPr>
        </p:nvSpPr>
        <p:spPr/>
        <p:txBody>
          <a:bodyPr>
            <a:normAutofit lnSpcReduction="10000"/>
          </a:bodyPr>
          <a:lstStyle/>
          <a:p>
            <a:r>
              <a:rPr lang="tr-TR" b="1" dirty="0"/>
              <a:t>T </a:t>
            </a:r>
            <a:r>
              <a:rPr lang="tr-TR" b="1" dirty="0" err="1"/>
              <a:t>helper</a:t>
            </a:r>
            <a:r>
              <a:rPr lang="tr-TR" b="1" dirty="0"/>
              <a:t> tip 2 (Th2) hücre kaynaklı bağışıklık düzensizliği</a:t>
            </a:r>
          </a:p>
          <a:p>
            <a:r>
              <a:rPr lang="tr-TR" b="1" dirty="0"/>
              <a:t>Bozulmuş cilt </a:t>
            </a:r>
            <a:r>
              <a:rPr lang="tr-TR" b="1" dirty="0" err="1"/>
              <a:t>mikrobiyomu</a:t>
            </a:r>
            <a:r>
              <a:rPr lang="tr-TR" b="1" dirty="0"/>
              <a:t> </a:t>
            </a:r>
          </a:p>
          <a:p>
            <a:r>
              <a:rPr lang="tr-TR" b="1" dirty="0"/>
              <a:t>Çevresel inflamasyon tetikleyicileri </a:t>
            </a:r>
          </a:p>
          <a:p>
            <a:pPr marL="0" indent="0">
              <a:buNone/>
            </a:pPr>
            <a:r>
              <a:rPr lang="tr-TR" dirty="0"/>
              <a:t>dahil olmak üzere çok sayıda mekanizma rol oynar</a:t>
            </a:r>
          </a:p>
          <a:p>
            <a:r>
              <a:rPr lang="tr-TR" dirty="0"/>
              <a:t>Cilt inflamasyonunun cilt bariyeri disfonksiyonu ("dışarıdan içeriye" hipotezi) tarafından mı yoksa bağışıklık düzensizliği ("içeriden dışarıya" hipotezi) tarafından mı başlatıldığı hala tartışılmaktadır. </a:t>
            </a:r>
          </a:p>
          <a:p>
            <a:r>
              <a:rPr lang="tr-TR" dirty="0"/>
              <a:t>Farklı mekanizmaların kombinasyonlarının </a:t>
            </a:r>
            <a:r>
              <a:rPr lang="tr-TR" dirty="0" err="1"/>
              <a:t>AD'nin</a:t>
            </a:r>
            <a:r>
              <a:rPr lang="tr-TR" dirty="0"/>
              <a:t> birden fazla "</a:t>
            </a:r>
            <a:r>
              <a:rPr lang="tr-TR" dirty="0" err="1"/>
              <a:t>endotipi</a:t>
            </a:r>
            <a:r>
              <a:rPr lang="tr-TR" dirty="0"/>
              <a:t>" ve fenotipi ile sonuçlanabileceği giderek daha fazla kabul görmektedir </a:t>
            </a:r>
          </a:p>
          <a:p>
            <a:endParaRPr lang="tr-TR" dirty="0"/>
          </a:p>
        </p:txBody>
      </p:sp>
    </p:spTree>
    <p:extLst>
      <p:ext uri="{BB962C8B-B14F-4D97-AF65-F5344CB8AC3E}">
        <p14:creationId xmlns:p14="http://schemas.microsoft.com/office/powerpoint/2010/main" val="3364785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190E52-B8E3-B926-DFAF-518450BB8A63}"/>
              </a:ext>
            </a:extLst>
          </p:cNvPr>
          <p:cNvSpPr>
            <a:spLocks noGrp="1"/>
          </p:cNvSpPr>
          <p:nvPr>
            <p:ph type="title"/>
          </p:nvPr>
        </p:nvSpPr>
        <p:spPr/>
        <p:txBody>
          <a:bodyPr/>
          <a:lstStyle/>
          <a:p>
            <a:r>
              <a:rPr lang="tr-TR" dirty="0"/>
              <a:t>KLİNİK BELİRTİLER</a:t>
            </a:r>
          </a:p>
        </p:txBody>
      </p:sp>
      <p:sp>
        <p:nvSpPr>
          <p:cNvPr id="3" name="İçerik Yer Tutucusu 2">
            <a:extLst>
              <a:ext uri="{FF2B5EF4-FFF2-40B4-BE49-F238E27FC236}">
                <a16:creationId xmlns:a16="http://schemas.microsoft.com/office/drawing/2014/main" id="{E3DBB9C9-63C9-4D44-4FC5-EFAD0151CB45}"/>
              </a:ext>
            </a:extLst>
          </p:cNvPr>
          <p:cNvSpPr>
            <a:spLocks noGrp="1"/>
          </p:cNvSpPr>
          <p:nvPr>
            <p:ph idx="1"/>
          </p:nvPr>
        </p:nvSpPr>
        <p:spPr>
          <a:xfrm>
            <a:off x="838200" y="1825625"/>
            <a:ext cx="10668000" cy="2028825"/>
          </a:xfrm>
        </p:spPr>
        <p:txBody>
          <a:bodyPr>
            <a:normAutofit fontScale="85000" lnSpcReduction="20000"/>
          </a:bodyPr>
          <a:lstStyle/>
          <a:p>
            <a:r>
              <a:rPr lang="tr-TR" dirty="0"/>
              <a:t>Akut egzama, şiddetli kaşıntılı, eritemli </a:t>
            </a:r>
            <a:r>
              <a:rPr lang="tr-TR" dirty="0" err="1"/>
              <a:t>papüller</a:t>
            </a:r>
            <a:r>
              <a:rPr lang="tr-TR" dirty="0"/>
              <a:t> ve </a:t>
            </a:r>
            <a:r>
              <a:rPr lang="tr-TR" dirty="0" err="1"/>
              <a:t>eksüdasyon</a:t>
            </a:r>
            <a:r>
              <a:rPr lang="tr-TR" dirty="0"/>
              <a:t> ve kabuklanma ile birlikte veziküllerle karakterizedir </a:t>
            </a:r>
          </a:p>
          <a:p>
            <a:r>
              <a:rPr lang="tr-TR" dirty="0" err="1"/>
              <a:t>Subakut</a:t>
            </a:r>
            <a:r>
              <a:rPr lang="tr-TR" dirty="0"/>
              <a:t> veya kronik lezyonlar ise kuru, pullu veya </a:t>
            </a:r>
            <a:r>
              <a:rPr lang="tr-TR" dirty="0" err="1"/>
              <a:t>ekskoriasyon</a:t>
            </a:r>
            <a:r>
              <a:rPr lang="tr-TR" dirty="0"/>
              <a:t>, eritemli </a:t>
            </a:r>
            <a:r>
              <a:rPr lang="tr-TR" dirty="0" err="1"/>
              <a:t>papüller</a:t>
            </a:r>
            <a:r>
              <a:rPr lang="tr-TR" dirty="0"/>
              <a:t> olarak görülür</a:t>
            </a:r>
          </a:p>
          <a:p>
            <a:r>
              <a:rPr lang="tr-TR" dirty="0"/>
              <a:t>Zamanla kronik kaşımaya bağlı deri kalınlaşması (</a:t>
            </a:r>
            <a:r>
              <a:rPr lang="tr-TR" dirty="0" err="1"/>
              <a:t>likenifikasyon</a:t>
            </a:r>
            <a:r>
              <a:rPr lang="tr-TR" dirty="0"/>
              <a:t>) ve çatlaklar gelişebilir. Birçok hastada, farklı evrelerdeki lezyonlar aynı anda görülebilir.</a:t>
            </a:r>
          </a:p>
        </p:txBody>
      </p:sp>
      <p:pic>
        <p:nvPicPr>
          <p:cNvPr id="6" name="Resim 5">
            <a:extLst>
              <a:ext uri="{FF2B5EF4-FFF2-40B4-BE49-F238E27FC236}">
                <a16:creationId xmlns:a16="http://schemas.microsoft.com/office/drawing/2014/main" id="{89603C6E-6F18-F6F5-A877-C545F4BBC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906" y="3867307"/>
            <a:ext cx="2039144" cy="2710493"/>
          </a:xfrm>
          <a:prstGeom prst="rect">
            <a:avLst/>
          </a:prstGeom>
        </p:spPr>
      </p:pic>
      <p:pic>
        <p:nvPicPr>
          <p:cNvPr id="7" name="Resim 6">
            <a:extLst>
              <a:ext uri="{FF2B5EF4-FFF2-40B4-BE49-F238E27FC236}">
                <a16:creationId xmlns:a16="http://schemas.microsoft.com/office/drawing/2014/main" id="{D0B13A7A-B9FF-B274-012F-655C9E477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4367" y="3867307"/>
            <a:ext cx="3331633" cy="2498725"/>
          </a:xfrm>
          <a:prstGeom prst="rect">
            <a:avLst/>
          </a:prstGeom>
        </p:spPr>
      </p:pic>
      <p:pic>
        <p:nvPicPr>
          <p:cNvPr id="8" name="Resim 7">
            <a:extLst>
              <a:ext uri="{FF2B5EF4-FFF2-40B4-BE49-F238E27FC236}">
                <a16:creationId xmlns:a16="http://schemas.microsoft.com/office/drawing/2014/main" id="{931F399B-D563-21D1-BF62-453CC53BF5C7}"/>
              </a:ext>
            </a:extLst>
          </p:cNvPr>
          <p:cNvPicPr>
            <a:picLocks noChangeAspect="1"/>
          </p:cNvPicPr>
          <p:nvPr/>
        </p:nvPicPr>
        <p:blipFill>
          <a:blip r:embed="rId4"/>
          <a:stretch>
            <a:fillRect/>
          </a:stretch>
        </p:blipFill>
        <p:spPr>
          <a:xfrm>
            <a:off x="1665162" y="3876353"/>
            <a:ext cx="1800476" cy="2457793"/>
          </a:xfrm>
          <a:prstGeom prst="rect">
            <a:avLst/>
          </a:prstGeom>
        </p:spPr>
      </p:pic>
    </p:spTree>
    <p:extLst>
      <p:ext uri="{BB962C8B-B14F-4D97-AF65-F5344CB8AC3E}">
        <p14:creationId xmlns:p14="http://schemas.microsoft.com/office/powerpoint/2010/main" val="130604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A3BC0B-7EA8-1F9B-9087-986FA898718B}"/>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B86E67E3-5DC2-2F9E-9F87-CF7B7EFAEEEB}"/>
              </a:ext>
            </a:extLst>
          </p:cNvPr>
          <p:cNvSpPr>
            <a:spLocks noGrp="1"/>
          </p:cNvSpPr>
          <p:nvPr>
            <p:ph idx="1"/>
          </p:nvPr>
        </p:nvSpPr>
        <p:spPr>
          <a:xfrm>
            <a:off x="838200" y="1825625"/>
            <a:ext cx="6686550" cy="4351338"/>
          </a:xfrm>
        </p:spPr>
        <p:txBody>
          <a:bodyPr>
            <a:normAutofit fontScale="92500" lnSpcReduction="10000"/>
          </a:bodyPr>
          <a:lstStyle/>
          <a:p>
            <a:r>
              <a:rPr lang="tr-TR" dirty="0"/>
              <a:t>Çocuklarda vakaların yüzde 60’ı ilk yaşta, yüzde 85'i ise beş yaşına gelindiğinde ortaya çıkar.</a:t>
            </a:r>
          </a:p>
          <a:p>
            <a:pPr marL="0" indent="0">
              <a:buNone/>
            </a:pPr>
            <a:r>
              <a:rPr lang="tr-TR" b="1" dirty="0"/>
              <a:t>Bebekler ve küçük çocuklar (0-2 yaş) </a:t>
            </a:r>
          </a:p>
          <a:p>
            <a:r>
              <a:rPr lang="tr-TR" dirty="0"/>
              <a:t>Tipik olarak ekstansör yüzeylerde ve yanaklarda veya kafa derisinde kaşıntılı, kırmızı, pullu ve kabuklu lezyonlarla ortaya çıkar, ancak yaygında olabilir</a:t>
            </a:r>
          </a:p>
          <a:p>
            <a:r>
              <a:rPr lang="tr-TR" dirty="0"/>
              <a:t>Genellikle bez bölgesi korunur</a:t>
            </a:r>
          </a:p>
          <a:p>
            <a:r>
              <a:rPr lang="tr-TR" dirty="0"/>
              <a:t>Akut lezyonlar veziküller içerebilir ve şiddetli vakalarda </a:t>
            </a:r>
            <a:r>
              <a:rPr lang="tr-TR" dirty="0" err="1"/>
              <a:t>seröz</a:t>
            </a:r>
            <a:r>
              <a:rPr lang="tr-TR" dirty="0"/>
              <a:t> </a:t>
            </a:r>
            <a:r>
              <a:rPr lang="tr-TR" dirty="0" err="1"/>
              <a:t>eksüda</a:t>
            </a:r>
            <a:r>
              <a:rPr lang="tr-TR" dirty="0"/>
              <a:t> ve kabuklanma olabilir.</a:t>
            </a:r>
          </a:p>
        </p:txBody>
      </p:sp>
      <p:pic>
        <p:nvPicPr>
          <p:cNvPr id="9" name="Resim 8">
            <a:extLst>
              <a:ext uri="{FF2B5EF4-FFF2-40B4-BE49-F238E27FC236}">
                <a16:creationId xmlns:a16="http://schemas.microsoft.com/office/drawing/2014/main" id="{8BCB47E9-F2E2-9EB5-3B91-1A9EC1336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721" y="529035"/>
            <a:ext cx="2127251" cy="1595438"/>
          </a:xfrm>
          <a:prstGeom prst="rect">
            <a:avLst/>
          </a:prstGeom>
        </p:spPr>
      </p:pic>
      <p:pic>
        <p:nvPicPr>
          <p:cNvPr id="5" name="Resim 4">
            <a:extLst>
              <a:ext uri="{FF2B5EF4-FFF2-40B4-BE49-F238E27FC236}">
                <a16:creationId xmlns:a16="http://schemas.microsoft.com/office/drawing/2014/main" id="{A70E61F0-8EB3-E9DD-6599-F7C03C53DD05}"/>
              </a:ext>
            </a:extLst>
          </p:cNvPr>
          <p:cNvPicPr>
            <a:picLocks noChangeAspect="1"/>
          </p:cNvPicPr>
          <p:nvPr/>
        </p:nvPicPr>
        <p:blipFill>
          <a:blip r:embed="rId3"/>
          <a:stretch>
            <a:fillRect/>
          </a:stretch>
        </p:blipFill>
        <p:spPr>
          <a:xfrm>
            <a:off x="7607073" y="529035"/>
            <a:ext cx="1619476" cy="2086266"/>
          </a:xfrm>
          <a:prstGeom prst="rect">
            <a:avLst/>
          </a:prstGeom>
        </p:spPr>
      </p:pic>
      <p:pic>
        <p:nvPicPr>
          <p:cNvPr id="14" name="Resim 13">
            <a:extLst>
              <a:ext uri="{FF2B5EF4-FFF2-40B4-BE49-F238E27FC236}">
                <a16:creationId xmlns:a16="http://schemas.microsoft.com/office/drawing/2014/main" id="{39620025-57B2-D606-FBB1-91451B4B8F4A}"/>
              </a:ext>
            </a:extLst>
          </p:cNvPr>
          <p:cNvPicPr>
            <a:picLocks noChangeAspect="1"/>
          </p:cNvPicPr>
          <p:nvPr/>
        </p:nvPicPr>
        <p:blipFill>
          <a:blip r:embed="rId4"/>
          <a:stretch>
            <a:fillRect/>
          </a:stretch>
        </p:blipFill>
        <p:spPr>
          <a:xfrm>
            <a:off x="8865992" y="2779211"/>
            <a:ext cx="2742349" cy="2053828"/>
          </a:xfrm>
          <a:prstGeom prst="rect">
            <a:avLst/>
          </a:prstGeom>
        </p:spPr>
      </p:pic>
    </p:spTree>
    <p:extLst>
      <p:ext uri="{BB962C8B-B14F-4D97-AF65-F5344CB8AC3E}">
        <p14:creationId xmlns:p14="http://schemas.microsoft.com/office/powerpoint/2010/main" val="363954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9F3D96-C6BE-FB69-5689-22D84416B7A0}"/>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59065539-5DE5-B670-D71E-157E101C92E5}"/>
              </a:ext>
            </a:extLst>
          </p:cNvPr>
          <p:cNvSpPr>
            <a:spLocks noGrp="1"/>
          </p:cNvSpPr>
          <p:nvPr>
            <p:ph idx="1"/>
          </p:nvPr>
        </p:nvSpPr>
        <p:spPr>
          <a:xfrm>
            <a:off x="838200" y="1825625"/>
            <a:ext cx="7302500" cy="4308475"/>
          </a:xfrm>
        </p:spPr>
        <p:txBody>
          <a:bodyPr>
            <a:normAutofit/>
          </a:bodyPr>
          <a:lstStyle/>
          <a:p>
            <a:pPr marL="0" indent="0">
              <a:buNone/>
            </a:pPr>
            <a:r>
              <a:rPr lang="tr-TR" b="1" dirty="0"/>
              <a:t>Daha büyük çocuklar ve ergenler (2-16 yaş)</a:t>
            </a:r>
          </a:p>
          <a:p>
            <a:r>
              <a:rPr lang="tr-TR" dirty="0"/>
              <a:t>Daha az </a:t>
            </a:r>
            <a:r>
              <a:rPr lang="tr-TR" dirty="0" err="1"/>
              <a:t>eksüdasyonla</a:t>
            </a:r>
            <a:r>
              <a:rPr lang="tr-TR" dirty="0"/>
              <a:t> karakterizedir ve özellikle </a:t>
            </a:r>
            <a:r>
              <a:rPr lang="tr-TR" dirty="0" err="1"/>
              <a:t>antekubital</a:t>
            </a:r>
            <a:r>
              <a:rPr lang="tr-TR" dirty="0"/>
              <a:t> ve </a:t>
            </a:r>
            <a:r>
              <a:rPr lang="tr-TR" dirty="0" err="1"/>
              <a:t>popliteal</a:t>
            </a:r>
            <a:r>
              <a:rPr lang="tr-TR" dirty="0"/>
              <a:t> </a:t>
            </a:r>
            <a:r>
              <a:rPr lang="tr-TR" dirty="0" err="1"/>
              <a:t>fossalarda</a:t>
            </a:r>
            <a:r>
              <a:rPr lang="tr-TR" dirty="0"/>
              <a:t>, bileklerin, ayak bileklerinin ve boynun </a:t>
            </a:r>
            <a:r>
              <a:rPr lang="tr-TR" dirty="0" err="1"/>
              <a:t>volar</a:t>
            </a:r>
            <a:r>
              <a:rPr lang="tr-TR" dirty="0"/>
              <a:t> yüzünde </a:t>
            </a:r>
            <a:r>
              <a:rPr lang="tr-TR" dirty="0" err="1"/>
              <a:t>fleksural</a:t>
            </a:r>
            <a:r>
              <a:rPr lang="tr-TR" dirty="0"/>
              <a:t> dağılımda sıklıkla </a:t>
            </a:r>
            <a:r>
              <a:rPr lang="tr-TR" dirty="0" err="1"/>
              <a:t>likenifiye</a:t>
            </a:r>
            <a:r>
              <a:rPr lang="tr-TR" dirty="0"/>
              <a:t> plaklar gösterir </a:t>
            </a:r>
          </a:p>
          <a:p>
            <a:r>
              <a:rPr lang="tr-TR" dirty="0"/>
              <a:t>Boynun yanları, "atopik kirli boyun" olarak adlandırılan retiküler pigmentasyon gösterebilir </a:t>
            </a:r>
          </a:p>
        </p:txBody>
      </p:sp>
      <p:pic>
        <p:nvPicPr>
          <p:cNvPr id="7" name="Resim 6">
            <a:extLst>
              <a:ext uri="{FF2B5EF4-FFF2-40B4-BE49-F238E27FC236}">
                <a16:creationId xmlns:a16="http://schemas.microsoft.com/office/drawing/2014/main" id="{879112E8-7F56-5835-2A90-55DA6B56E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133" y="381793"/>
            <a:ext cx="2592918" cy="1944689"/>
          </a:xfrm>
          <a:prstGeom prst="rect">
            <a:avLst/>
          </a:prstGeom>
        </p:spPr>
      </p:pic>
      <p:pic>
        <p:nvPicPr>
          <p:cNvPr id="9" name="Resim 8">
            <a:extLst>
              <a:ext uri="{FF2B5EF4-FFF2-40B4-BE49-F238E27FC236}">
                <a16:creationId xmlns:a16="http://schemas.microsoft.com/office/drawing/2014/main" id="{6AC10DBA-A506-4767-0702-26BA468B03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132" y="2391569"/>
            <a:ext cx="2592919" cy="1944689"/>
          </a:xfrm>
          <a:prstGeom prst="rect">
            <a:avLst/>
          </a:prstGeom>
        </p:spPr>
      </p:pic>
      <p:pic>
        <p:nvPicPr>
          <p:cNvPr id="11" name="Resim 10">
            <a:extLst>
              <a:ext uri="{FF2B5EF4-FFF2-40B4-BE49-F238E27FC236}">
                <a16:creationId xmlns:a16="http://schemas.microsoft.com/office/drawing/2014/main" id="{A422A76C-58E6-A810-C0E3-BE5B7C614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32" y="4466431"/>
            <a:ext cx="2592919" cy="1944689"/>
          </a:xfrm>
          <a:prstGeom prst="rect">
            <a:avLst/>
          </a:prstGeom>
        </p:spPr>
      </p:pic>
    </p:spTree>
    <p:extLst>
      <p:ext uri="{BB962C8B-B14F-4D97-AF65-F5344CB8AC3E}">
        <p14:creationId xmlns:p14="http://schemas.microsoft.com/office/powerpoint/2010/main" val="289289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4F1BF5-1BF8-40C5-B2A5-276142F6E9B5}"/>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74D989D-D7E2-858C-D887-82F600C325D3}"/>
              </a:ext>
            </a:extLst>
          </p:cNvPr>
          <p:cNvSpPr>
            <a:spLocks noGrp="1"/>
          </p:cNvSpPr>
          <p:nvPr>
            <p:ph idx="1"/>
          </p:nvPr>
        </p:nvSpPr>
        <p:spPr>
          <a:xfrm>
            <a:off x="838200" y="1825625"/>
            <a:ext cx="6489700" cy="4351338"/>
          </a:xfrm>
        </p:spPr>
        <p:txBody>
          <a:bodyPr/>
          <a:lstStyle/>
          <a:p>
            <a:pPr marL="0" indent="0">
              <a:buNone/>
            </a:pPr>
            <a:r>
              <a:rPr lang="tr-TR" b="1" dirty="0"/>
              <a:t>Yetişkinler </a:t>
            </a:r>
            <a:r>
              <a:rPr lang="tr-TR" dirty="0"/>
              <a:t> </a:t>
            </a:r>
          </a:p>
          <a:p>
            <a:r>
              <a:rPr lang="tr-TR" dirty="0"/>
              <a:t>Deri kıvrımları sıklıkla etkilenir ancak çocuklara göre daha az kıvrım tutulumu olabilir </a:t>
            </a:r>
          </a:p>
          <a:p>
            <a:r>
              <a:rPr lang="tr-TR" dirty="0"/>
              <a:t>Sıklıkla yüz boyun ve eller etkilenir</a:t>
            </a:r>
          </a:p>
        </p:txBody>
      </p:sp>
      <p:pic>
        <p:nvPicPr>
          <p:cNvPr id="7" name="Resim 6">
            <a:extLst>
              <a:ext uri="{FF2B5EF4-FFF2-40B4-BE49-F238E27FC236}">
                <a16:creationId xmlns:a16="http://schemas.microsoft.com/office/drawing/2014/main" id="{96C863B0-D62A-7F96-1971-E3F8E9B962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124" y="2514600"/>
            <a:ext cx="2709334" cy="2032000"/>
          </a:xfrm>
          <a:prstGeom prst="rect">
            <a:avLst/>
          </a:prstGeom>
        </p:spPr>
      </p:pic>
      <p:pic>
        <p:nvPicPr>
          <p:cNvPr id="9" name="Resim 8">
            <a:extLst>
              <a:ext uri="{FF2B5EF4-FFF2-40B4-BE49-F238E27FC236}">
                <a16:creationId xmlns:a16="http://schemas.microsoft.com/office/drawing/2014/main" id="{70D81AB6-39BE-D50D-C82C-B8BB8DE1C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8124" y="4593432"/>
            <a:ext cx="2709333" cy="2032000"/>
          </a:xfrm>
          <a:prstGeom prst="rect">
            <a:avLst/>
          </a:prstGeom>
        </p:spPr>
      </p:pic>
      <p:pic>
        <p:nvPicPr>
          <p:cNvPr id="11" name="Resim 10">
            <a:extLst>
              <a:ext uri="{FF2B5EF4-FFF2-40B4-BE49-F238E27FC236}">
                <a16:creationId xmlns:a16="http://schemas.microsoft.com/office/drawing/2014/main" id="{043CB1E1-81CB-F061-90E0-E01739922C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124" y="289469"/>
            <a:ext cx="2709332" cy="2031999"/>
          </a:xfrm>
          <a:prstGeom prst="rect">
            <a:avLst/>
          </a:prstGeom>
        </p:spPr>
      </p:pic>
    </p:spTree>
    <p:extLst>
      <p:ext uri="{BB962C8B-B14F-4D97-AF65-F5344CB8AC3E}">
        <p14:creationId xmlns:p14="http://schemas.microsoft.com/office/powerpoint/2010/main" val="282833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DC058AC-5194-4FF5-428D-15ABB4921C57}"/>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7DE50678-F63A-4094-1919-B6BF15308241}"/>
              </a:ext>
            </a:extLst>
          </p:cNvPr>
          <p:cNvSpPr>
            <a:spLocks noGrp="1"/>
          </p:cNvSpPr>
          <p:nvPr>
            <p:ph idx="1"/>
          </p:nvPr>
        </p:nvSpPr>
        <p:spPr/>
        <p:txBody>
          <a:bodyPr>
            <a:normAutofit fontScale="92500" lnSpcReduction="20000"/>
          </a:bodyPr>
          <a:lstStyle/>
          <a:p>
            <a:pPr marL="0" indent="0">
              <a:buNone/>
            </a:pPr>
            <a:r>
              <a:rPr lang="tr-TR" b="1" dirty="0"/>
              <a:t>İlişkili özellikler (Atopik </a:t>
            </a:r>
            <a:r>
              <a:rPr lang="tr-TR" b="1" dirty="0" err="1"/>
              <a:t>stigmata</a:t>
            </a:r>
            <a:r>
              <a:rPr lang="tr-TR" b="1" dirty="0"/>
              <a:t>)</a:t>
            </a:r>
          </a:p>
          <a:p>
            <a:r>
              <a:rPr lang="tr-TR" dirty="0" err="1"/>
              <a:t>Sentrofasiyal</a:t>
            </a:r>
            <a:r>
              <a:rPr lang="tr-TR" dirty="0"/>
              <a:t> solukluk</a:t>
            </a:r>
          </a:p>
          <a:p>
            <a:r>
              <a:rPr lang="tr-TR" dirty="0"/>
              <a:t>Beyaz </a:t>
            </a:r>
            <a:r>
              <a:rPr lang="tr-TR" dirty="0" err="1"/>
              <a:t>dermografizm</a:t>
            </a:r>
            <a:r>
              <a:rPr lang="tr-TR" dirty="0"/>
              <a:t> </a:t>
            </a:r>
          </a:p>
          <a:p>
            <a:r>
              <a:rPr lang="tr-TR" dirty="0" err="1"/>
              <a:t>Keratosis</a:t>
            </a:r>
            <a:r>
              <a:rPr lang="tr-TR" dirty="0"/>
              <a:t> </a:t>
            </a:r>
            <a:r>
              <a:rPr lang="tr-TR" dirty="0" err="1"/>
              <a:t>pilaris</a:t>
            </a:r>
            <a:r>
              <a:rPr lang="tr-TR" dirty="0"/>
              <a:t> </a:t>
            </a:r>
          </a:p>
          <a:p>
            <a:r>
              <a:rPr lang="tr-TR" dirty="0" err="1"/>
              <a:t>Palmar</a:t>
            </a:r>
            <a:r>
              <a:rPr lang="tr-TR" dirty="0"/>
              <a:t> </a:t>
            </a:r>
            <a:r>
              <a:rPr lang="tr-TR" dirty="0" err="1"/>
              <a:t>hiperlinearitesi</a:t>
            </a:r>
            <a:endParaRPr lang="tr-TR" dirty="0"/>
          </a:p>
          <a:p>
            <a:r>
              <a:rPr lang="tr-TR" dirty="0" err="1"/>
              <a:t>Pitriazis</a:t>
            </a:r>
            <a:r>
              <a:rPr lang="tr-TR" dirty="0"/>
              <a:t> </a:t>
            </a:r>
            <a:r>
              <a:rPr lang="tr-TR" dirty="0" err="1"/>
              <a:t>alba</a:t>
            </a:r>
            <a:r>
              <a:rPr lang="tr-TR" dirty="0"/>
              <a:t> </a:t>
            </a:r>
          </a:p>
          <a:p>
            <a:r>
              <a:rPr lang="tr-TR" dirty="0"/>
              <a:t>Periorbital koyulaşma ("alerjik morluklar") ve </a:t>
            </a:r>
            <a:r>
              <a:rPr lang="tr-TR" dirty="0" err="1"/>
              <a:t>Dennie</a:t>
            </a:r>
            <a:r>
              <a:rPr lang="tr-TR" dirty="0"/>
              <a:t>-Morgan </a:t>
            </a:r>
            <a:r>
              <a:rPr lang="tr-TR" dirty="0" err="1"/>
              <a:t>infraorbital</a:t>
            </a:r>
            <a:r>
              <a:rPr lang="tr-TR" dirty="0"/>
              <a:t> kıvrımları </a:t>
            </a:r>
          </a:p>
          <a:p>
            <a:r>
              <a:rPr lang="tr-TR" dirty="0"/>
              <a:t>Kaşların yan kısımlarının incelmesi veya yokluğu (</a:t>
            </a:r>
            <a:r>
              <a:rPr lang="tr-TR" dirty="0" err="1"/>
              <a:t>Hertoghe</a:t>
            </a:r>
            <a:r>
              <a:rPr lang="tr-TR" dirty="0"/>
              <a:t> belirtisi) </a:t>
            </a:r>
          </a:p>
          <a:p>
            <a:r>
              <a:rPr lang="tr-TR" dirty="0"/>
              <a:t>Kulak altı ve kulak arkası çatlaklar </a:t>
            </a:r>
          </a:p>
          <a:p>
            <a:r>
              <a:rPr lang="tr-TR" dirty="0"/>
              <a:t>Meme ucu egzaması </a:t>
            </a:r>
          </a:p>
          <a:p>
            <a:endParaRPr lang="tr-TR" dirty="0"/>
          </a:p>
          <a:p>
            <a:endParaRPr lang="tr-TR" dirty="0"/>
          </a:p>
        </p:txBody>
      </p:sp>
      <p:pic>
        <p:nvPicPr>
          <p:cNvPr id="5" name="Resim 4">
            <a:extLst>
              <a:ext uri="{FF2B5EF4-FFF2-40B4-BE49-F238E27FC236}">
                <a16:creationId xmlns:a16="http://schemas.microsoft.com/office/drawing/2014/main" id="{A4361CAF-F0EB-2CEB-8F79-FC7651BF6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934" y="355910"/>
            <a:ext cx="2425743" cy="1824923"/>
          </a:xfrm>
          <a:prstGeom prst="rect">
            <a:avLst/>
          </a:prstGeom>
        </p:spPr>
      </p:pic>
      <p:pic>
        <p:nvPicPr>
          <p:cNvPr id="7" name="Resim 6">
            <a:extLst>
              <a:ext uri="{FF2B5EF4-FFF2-40B4-BE49-F238E27FC236}">
                <a16:creationId xmlns:a16="http://schemas.microsoft.com/office/drawing/2014/main" id="{1A388BE0-E749-EE58-3537-2C870A9EC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5084" y="365125"/>
            <a:ext cx="2484143" cy="1863108"/>
          </a:xfrm>
          <a:prstGeom prst="rect">
            <a:avLst/>
          </a:prstGeom>
        </p:spPr>
      </p:pic>
      <p:pic>
        <p:nvPicPr>
          <p:cNvPr id="9" name="Resim 8">
            <a:extLst>
              <a:ext uri="{FF2B5EF4-FFF2-40B4-BE49-F238E27FC236}">
                <a16:creationId xmlns:a16="http://schemas.microsoft.com/office/drawing/2014/main" id="{3C05A45F-456F-D66A-447B-AA757B360E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5084" y="2234448"/>
            <a:ext cx="2151050" cy="1824923"/>
          </a:xfrm>
          <a:prstGeom prst="rect">
            <a:avLst/>
          </a:prstGeom>
        </p:spPr>
      </p:pic>
      <p:pic>
        <p:nvPicPr>
          <p:cNvPr id="6" name="Resim 5">
            <a:extLst>
              <a:ext uri="{FF2B5EF4-FFF2-40B4-BE49-F238E27FC236}">
                <a16:creationId xmlns:a16="http://schemas.microsoft.com/office/drawing/2014/main" id="{3081EFD3-C229-BD6A-1A7B-96356E29B61E}"/>
              </a:ext>
            </a:extLst>
          </p:cNvPr>
          <p:cNvPicPr>
            <a:picLocks noChangeAspect="1"/>
          </p:cNvPicPr>
          <p:nvPr/>
        </p:nvPicPr>
        <p:blipFill>
          <a:blip r:embed="rId6"/>
          <a:stretch>
            <a:fillRect/>
          </a:stretch>
        </p:blipFill>
        <p:spPr>
          <a:xfrm>
            <a:off x="9314720" y="2305607"/>
            <a:ext cx="2276793" cy="1695687"/>
          </a:xfrm>
          <a:prstGeom prst="rect">
            <a:avLst/>
          </a:prstGeom>
        </p:spPr>
      </p:pic>
    </p:spTree>
    <p:extLst>
      <p:ext uri="{BB962C8B-B14F-4D97-AF65-F5344CB8AC3E}">
        <p14:creationId xmlns:p14="http://schemas.microsoft.com/office/powerpoint/2010/main" val="382577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746906-CE99-1A92-2C3F-0C4FA4AE4011}"/>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35B7382D-566E-1D00-CF72-C5EDFADCE225}"/>
              </a:ext>
            </a:extLst>
          </p:cNvPr>
          <p:cNvSpPr>
            <a:spLocks noGrp="1"/>
          </p:cNvSpPr>
          <p:nvPr>
            <p:ph idx="1"/>
          </p:nvPr>
        </p:nvSpPr>
        <p:spPr/>
        <p:txBody>
          <a:bodyPr/>
          <a:lstStyle/>
          <a:p>
            <a:r>
              <a:rPr lang="tr-TR" dirty="0"/>
              <a:t>Atopik dermatitte tanı; öykü, tipik morfolojik dağılım gösteren deri lezyonları ve eşlik eden bulgulara dayanılarak klinik olarak tanı konulur. Günümüzde </a:t>
            </a:r>
            <a:r>
              <a:rPr lang="tr-TR" dirty="0" err="1"/>
              <a:t>Hanifin-Rajka</a:t>
            </a:r>
            <a:r>
              <a:rPr lang="tr-TR" dirty="0"/>
              <a:t> </a:t>
            </a:r>
            <a:r>
              <a:rPr lang="tr-TR" dirty="0" err="1"/>
              <a:t>veİngiliz</a:t>
            </a:r>
            <a:r>
              <a:rPr lang="tr-TR" dirty="0"/>
              <a:t> Çalışma Grubu Tanı Kriterleri en sık kullanılmakla birlikte Amerikan Dermatoloji Akademisi tarafından </a:t>
            </a:r>
            <a:r>
              <a:rPr lang="tr-TR" dirty="0" err="1"/>
              <a:t>Hanifin</a:t>
            </a:r>
            <a:r>
              <a:rPr lang="tr-TR" dirty="0"/>
              <a:t> kriterleri modifiye edilerek yeniden sınıflandırılmıştır</a:t>
            </a:r>
          </a:p>
        </p:txBody>
      </p:sp>
    </p:spTree>
    <p:extLst>
      <p:ext uri="{BB962C8B-B14F-4D97-AF65-F5344CB8AC3E}">
        <p14:creationId xmlns:p14="http://schemas.microsoft.com/office/powerpoint/2010/main" val="136447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708501-4B3A-BA41-2840-B5AC24CE8573}"/>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06751415-9816-42BB-A7E8-E991C4B0173C}"/>
              </a:ext>
            </a:extLst>
          </p:cNvPr>
          <p:cNvSpPr>
            <a:spLocks noGrp="1"/>
          </p:cNvSpPr>
          <p:nvPr>
            <p:ph idx="1"/>
          </p:nvPr>
        </p:nvSpPr>
        <p:spPr/>
        <p:txBody>
          <a:bodyPr/>
          <a:lstStyle/>
          <a:p>
            <a:r>
              <a:rPr lang="tr-TR" b="1" dirty="0"/>
              <a:t>Temel özellikler (mutlaka olması gereken özellikler) </a:t>
            </a:r>
            <a:endParaRPr lang="tr-TR" dirty="0"/>
          </a:p>
          <a:p>
            <a:r>
              <a:rPr lang="tr-TR" dirty="0"/>
              <a:t> Hafif ila şiddetli kaşıntı </a:t>
            </a:r>
          </a:p>
          <a:p>
            <a:r>
              <a:rPr lang="tr-TR" dirty="0"/>
              <a:t> Tipik morfoloji ve yaşa özgü paternlere sahip egzamalı dermatit (akut, </a:t>
            </a:r>
            <a:r>
              <a:rPr lang="tr-TR" dirty="0" err="1"/>
              <a:t>subakut</a:t>
            </a:r>
            <a:r>
              <a:rPr lang="tr-TR" dirty="0"/>
              <a:t>, kronik)- </a:t>
            </a:r>
          </a:p>
          <a:p>
            <a:pPr marL="457200" lvl="1" indent="0">
              <a:buNone/>
            </a:pPr>
            <a:r>
              <a:rPr lang="tr-TR" dirty="0"/>
              <a:t>- Bebeklerde ve dört yaşına kadar olan çocuklarda yüz, boyun ve ekstansör tutulum </a:t>
            </a:r>
          </a:p>
          <a:p>
            <a:pPr marL="457200" lvl="1" indent="0">
              <a:buNone/>
            </a:pPr>
            <a:r>
              <a:rPr lang="tr-TR" dirty="0"/>
              <a:t>- Herhangi bir yaş grubunda </a:t>
            </a:r>
            <a:r>
              <a:rPr lang="tr-TR" dirty="0" err="1"/>
              <a:t>fleksural</a:t>
            </a:r>
            <a:r>
              <a:rPr lang="tr-TR" dirty="0"/>
              <a:t> lezyonlar </a:t>
            </a:r>
          </a:p>
          <a:p>
            <a:r>
              <a:rPr lang="tr-TR" dirty="0"/>
              <a:t>Kronik veya tekrarlayan seyir </a:t>
            </a:r>
          </a:p>
          <a:p>
            <a:endParaRPr lang="tr-TR" dirty="0"/>
          </a:p>
        </p:txBody>
      </p:sp>
    </p:spTree>
    <p:extLst>
      <p:ext uri="{BB962C8B-B14F-4D97-AF65-F5344CB8AC3E}">
        <p14:creationId xmlns:p14="http://schemas.microsoft.com/office/powerpoint/2010/main" val="86068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5113E3-5096-F562-4C4E-936BED5A6686}"/>
              </a:ext>
            </a:extLst>
          </p:cNvPr>
          <p:cNvSpPr>
            <a:spLocks noGrp="1"/>
          </p:cNvSpPr>
          <p:nvPr>
            <p:ph type="title"/>
          </p:nvPr>
        </p:nvSpPr>
        <p:spPr/>
        <p:txBody>
          <a:bodyPr/>
          <a:lstStyle/>
          <a:p>
            <a:r>
              <a:rPr lang="tr-TR" dirty="0"/>
              <a:t>ÖĞRENİM HEDEFLERİ</a:t>
            </a:r>
          </a:p>
        </p:txBody>
      </p:sp>
      <p:sp>
        <p:nvSpPr>
          <p:cNvPr id="3" name="İçerik Yer Tutucusu 2">
            <a:extLst>
              <a:ext uri="{FF2B5EF4-FFF2-40B4-BE49-F238E27FC236}">
                <a16:creationId xmlns:a16="http://schemas.microsoft.com/office/drawing/2014/main" id="{D6C7ED7F-2578-4EBF-7E51-8B0FC5257518}"/>
              </a:ext>
            </a:extLst>
          </p:cNvPr>
          <p:cNvSpPr>
            <a:spLocks noGrp="1"/>
          </p:cNvSpPr>
          <p:nvPr>
            <p:ph idx="1"/>
          </p:nvPr>
        </p:nvSpPr>
        <p:spPr/>
        <p:txBody>
          <a:bodyPr/>
          <a:lstStyle/>
          <a:p>
            <a:r>
              <a:rPr lang="tr-TR" dirty="0"/>
              <a:t>Atopik dermatit patofizyolojisi hakkında bilgi sahibi olmak</a:t>
            </a:r>
          </a:p>
          <a:p>
            <a:r>
              <a:rPr lang="tr-TR" dirty="0"/>
              <a:t>Atopik dermatit risk faktörlerini bilmek</a:t>
            </a:r>
          </a:p>
          <a:p>
            <a:r>
              <a:rPr lang="tr-TR" dirty="0"/>
              <a:t>Atopik dermatit tanı kriterlerini sayabilmek</a:t>
            </a:r>
          </a:p>
          <a:p>
            <a:r>
              <a:rPr lang="tr-TR" dirty="0"/>
              <a:t>Atopik dermatit ayırıcısı tanısını yapabilmek</a:t>
            </a:r>
          </a:p>
          <a:p>
            <a:r>
              <a:rPr lang="tr-TR" dirty="0"/>
              <a:t>Atopik dermatit tedavisini düzenleyebilmek</a:t>
            </a:r>
          </a:p>
          <a:p>
            <a:r>
              <a:rPr lang="tr-TR" dirty="0"/>
              <a:t>Atopik dermatit hastaların sevk kriterlerini sayabilmek</a:t>
            </a:r>
          </a:p>
          <a:p>
            <a:endParaRPr lang="tr-TR" dirty="0"/>
          </a:p>
        </p:txBody>
      </p:sp>
    </p:spTree>
    <p:extLst>
      <p:ext uri="{BB962C8B-B14F-4D97-AF65-F5344CB8AC3E}">
        <p14:creationId xmlns:p14="http://schemas.microsoft.com/office/powerpoint/2010/main" val="2482005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D4FA0D-C957-E615-553E-9F912E9EF859}"/>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546400A8-E12D-DCA6-3682-B9EC65CB3D4D}"/>
              </a:ext>
            </a:extLst>
          </p:cNvPr>
          <p:cNvSpPr>
            <a:spLocks noGrp="1"/>
          </p:cNvSpPr>
          <p:nvPr>
            <p:ph idx="1"/>
          </p:nvPr>
        </p:nvSpPr>
        <p:spPr/>
        <p:txBody>
          <a:bodyPr/>
          <a:lstStyle/>
          <a:p>
            <a:r>
              <a:rPr lang="tr-TR" dirty="0"/>
              <a:t> </a:t>
            </a:r>
            <a:r>
              <a:rPr lang="tr-TR" b="1" dirty="0"/>
              <a:t>Önemli özellikler (iki veya daha fazlası gerekli olan) </a:t>
            </a:r>
            <a:endParaRPr lang="tr-TR" dirty="0"/>
          </a:p>
          <a:p>
            <a:r>
              <a:rPr lang="tr-TR" dirty="0"/>
              <a:t>2 yaşından önce başlangıç </a:t>
            </a:r>
          </a:p>
          <a:p>
            <a:r>
              <a:rPr lang="tr-TR" dirty="0"/>
              <a:t> Kişisel ve/veya ailede alerjik </a:t>
            </a:r>
            <a:r>
              <a:rPr lang="tr-TR" dirty="0" err="1"/>
              <a:t>rinit</a:t>
            </a:r>
            <a:r>
              <a:rPr lang="tr-TR" dirty="0"/>
              <a:t>, astım, gıda alerjileri veya AD öyküsü </a:t>
            </a:r>
          </a:p>
          <a:p>
            <a:r>
              <a:rPr lang="tr-TR" dirty="0"/>
              <a:t>Son 1 yıl içinde kuru cilt </a:t>
            </a:r>
          </a:p>
          <a:p>
            <a:endParaRPr lang="tr-TR" dirty="0"/>
          </a:p>
        </p:txBody>
      </p:sp>
    </p:spTree>
    <p:extLst>
      <p:ext uri="{BB962C8B-B14F-4D97-AF65-F5344CB8AC3E}">
        <p14:creationId xmlns:p14="http://schemas.microsoft.com/office/powerpoint/2010/main" val="2542922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B86A8A-5FCE-F3F6-B158-23FB7AD2CF56}"/>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5FE45AC0-07D6-891E-5F97-95AEE34003D2}"/>
              </a:ext>
            </a:extLst>
          </p:cNvPr>
          <p:cNvSpPr>
            <a:spLocks noGrp="1"/>
          </p:cNvSpPr>
          <p:nvPr>
            <p:ph idx="1"/>
          </p:nvPr>
        </p:nvSpPr>
        <p:spPr/>
        <p:txBody>
          <a:bodyPr>
            <a:normAutofit fontScale="92500" lnSpcReduction="10000"/>
          </a:bodyPr>
          <a:lstStyle/>
          <a:p>
            <a:r>
              <a:rPr lang="tr-TR" b="1" dirty="0"/>
              <a:t>İlişkili özellikler (bir veya daha fazlası gerekli olan) </a:t>
            </a:r>
            <a:endParaRPr lang="tr-TR" dirty="0"/>
          </a:p>
          <a:p>
            <a:r>
              <a:rPr lang="tr-TR" dirty="0"/>
              <a:t> Atipik, vasküler yanıtlar (örneğin, yüz solukluğu, beyaz </a:t>
            </a:r>
            <a:r>
              <a:rPr lang="tr-TR" dirty="0" err="1"/>
              <a:t>dermografizm</a:t>
            </a:r>
            <a:r>
              <a:rPr lang="tr-TR" dirty="0"/>
              <a:t>, gecikmiş beyazlama yanıtı) </a:t>
            </a:r>
          </a:p>
          <a:p>
            <a:r>
              <a:rPr lang="tr-TR" dirty="0"/>
              <a:t> </a:t>
            </a:r>
            <a:r>
              <a:rPr lang="tr-TR" dirty="0" err="1"/>
              <a:t>Keratosis</a:t>
            </a:r>
            <a:r>
              <a:rPr lang="tr-TR" dirty="0"/>
              <a:t> </a:t>
            </a:r>
            <a:r>
              <a:rPr lang="tr-TR" dirty="0" err="1"/>
              <a:t>pilaris</a:t>
            </a:r>
            <a:r>
              <a:rPr lang="tr-TR" dirty="0"/>
              <a:t>, </a:t>
            </a:r>
            <a:r>
              <a:rPr lang="tr-TR" dirty="0" err="1"/>
              <a:t>pityriasis</a:t>
            </a:r>
            <a:r>
              <a:rPr lang="tr-TR" dirty="0"/>
              <a:t> </a:t>
            </a:r>
            <a:r>
              <a:rPr lang="tr-TR" dirty="0" err="1"/>
              <a:t>alba</a:t>
            </a:r>
            <a:r>
              <a:rPr lang="tr-TR" dirty="0"/>
              <a:t>, </a:t>
            </a:r>
            <a:r>
              <a:rPr lang="tr-TR" dirty="0" err="1"/>
              <a:t>hiperlineer</a:t>
            </a:r>
            <a:r>
              <a:rPr lang="tr-TR" dirty="0"/>
              <a:t> avuç içleri, </a:t>
            </a:r>
            <a:r>
              <a:rPr lang="tr-TR" dirty="0" err="1"/>
              <a:t>iktiyozis</a:t>
            </a:r>
            <a:r>
              <a:rPr lang="tr-TR" dirty="0"/>
              <a:t> </a:t>
            </a:r>
          </a:p>
          <a:p>
            <a:r>
              <a:rPr lang="tr-TR" dirty="0"/>
              <a:t> </a:t>
            </a:r>
            <a:r>
              <a:rPr lang="tr-TR" dirty="0" err="1"/>
              <a:t>Perioküler</a:t>
            </a:r>
            <a:r>
              <a:rPr lang="tr-TR" dirty="0"/>
              <a:t> değişiklikler (periorbital koyulaşma veya </a:t>
            </a:r>
            <a:r>
              <a:rPr lang="tr-TR" dirty="0" err="1"/>
              <a:t>likenifikasyon</a:t>
            </a:r>
            <a:r>
              <a:rPr lang="tr-TR" dirty="0"/>
              <a:t>, bilateral periorbital egzama, alt göz kapaklarının altında </a:t>
            </a:r>
            <a:r>
              <a:rPr lang="tr-TR" dirty="0" err="1"/>
              <a:t>Dennie</a:t>
            </a:r>
            <a:r>
              <a:rPr lang="tr-TR" dirty="0"/>
              <a:t>-Morgan çizgileri) </a:t>
            </a:r>
          </a:p>
          <a:p>
            <a:r>
              <a:rPr lang="tr-TR" dirty="0"/>
              <a:t> </a:t>
            </a:r>
            <a:r>
              <a:rPr lang="tr-TR" dirty="0" err="1"/>
              <a:t>Perioral</a:t>
            </a:r>
            <a:r>
              <a:rPr lang="tr-TR" dirty="0"/>
              <a:t> egzama, bilateral </a:t>
            </a:r>
            <a:r>
              <a:rPr lang="tr-TR" dirty="0" err="1"/>
              <a:t>periauriküler</a:t>
            </a:r>
            <a:r>
              <a:rPr lang="tr-TR" dirty="0"/>
              <a:t> egzama lezyonları, </a:t>
            </a:r>
            <a:r>
              <a:rPr lang="tr-TR" dirty="0" err="1"/>
              <a:t>prurigo</a:t>
            </a:r>
            <a:r>
              <a:rPr lang="tr-TR" dirty="0"/>
              <a:t> nodülleri veya </a:t>
            </a:r>
            <a:r>
              <a:rPr lang="tr-TR" dirty="0" err="1"/>
              <a:t>papülleri</a:t>
            </a:r>
            <a:r>
              <a:rPr lang="tr-TR" dirty="0"/>
              <a:t> </a:t>
            </a:r>
          </a:p>
          <a:p>
            <a:r>
              <a:rPr lang="tr-TR" dirty="0" err="1"/>
              <a:t>Perifoliküler</a:t>
            </a:r>
            <a:r>
              <a:rPr lang="tr-TR" dirty="0"/>
              <a:t> vurgulanma veya </a:t>
            </a:r>
            <a:r>
              <a:rPr lang="tr-TR" dirty="0" err="1"/>
              <a:t>likenifikasyon</a:t>
            </a:r>
            <a:r>
              <a:rPr lang="tr-TR" dirty="0"/>
              <a:t> </a:t>
            </a:r>
          </a:p>
          <a:p>
            <a:r>
              <a:rPr lang="tr-TR" dirty="0"/>
              <a:t> Kasık veya koltuk altı bölgesinin korunması </a:t>
            </a:r>
          </a:p>
          <a:p>
            <a:endParaRPr lang="tr-TR" dirty="0"/>
          </a:p>
        </p:txBody>
      </p:sp>
    </p:spTree>
    <p:extLst>
      <p:ext uri="{BB962C8B-B14F-4D97-AF65-F5344CB8AC3E}">
        <p14:creationId xmlns:p14="http://schemas.microsoft.com/office/powerpoint/2010/main" val="1237886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B73946-472A-62AC-1BFC-161D4F92B592}"/>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04A577EF-56AF-4EAF-FF1E-BF8879E90038}"/>
              </a:ext>
            </a:extLst>
          </p:cNvPr>
          <p:cNvSpPr>
            <a:spLocks noGrp="1"/>
          </p:cNvSpPr>
          <p:nvPr>
            <p:ph idx="1"/>
          </p:nvPr>
        </p:nvSpPr>
        <p:spPr/>
        <p:txBody>
          <a:bodyPr/>
          <a:lstStyle/>
          <a:p>
            <a:r>
              <a:rPr lang="tr-TR" dirty="0"/>
              <a:t>Laboratuvar tetkiklerinin tanısal değeri sınırlıdır. </a:t>
            </a:r>
            <a:r>
              <a:rPr lang="tr-TR" dirty="0" err="1"/>
              <a:t>Aeroalerjen</a:t>
            </a:r>
            <a:r>
              <a:rPr lang="tr-TR" dirty="0"/>
              <a:t> ve/veya besin duyarlılığını saptamak amacıyla deri </a:t>
            </a:r>
            <a:r>
              <a:rPr lang="tr-TR" dirty="0" err="1"/>
              <a:t>prik</a:t>
            </a:r>
            <a:r>
              <a:rPr lang="tr-TR" dirty="0"/>
              <a:t> testi (DPT) ve/veya serum alerjen spesifik </a:t>
            </a:r>
            <a:r>
              <a:rPr lang="tr-TR" dirty="0" err="1"/>
              <a:t>IgE</a:t>
            </a:r>
            <a:r>
              <a:rPr lang="tr-TR" dirty="0"/>
              <a:t> (</a:t>
            </a:r>
            <a:r>
              <a:rPr lang="tr-TR" dirty="0" err="1"/>
              <a:t>sIgE</a:t>
            </a:r>
            <a:r>
              <a:rPr lang="tr-TR" dirty="0"/>
              <a:t>) ölçümleri yapılabilir. </a:t>
            </a:r>
          </a:p>
          <a:p>
            <a:r>
              <a:rPr lang="tr-TR" dirty="0"/>
              <a:t>Seçili hastalarda ayırıcı tanı için biyopsi, genetik testler yapılabilir</a:t>
            </a:r>
          </a:p>
        </p:txBody>
      </p:sp>
    </p:spTree>
    <p:extLst>
      <p:ext uri="{BB962C8B-B14F-4D97-AF65-F5344CB8AC3E}">
        <p14:creationId xmlns:p14="http://schemas.microsoft.com/office/powerpoint/2010/main" val="2151765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4FCE61-428A-0E7C-DF27-0FA88177B9EE}"/>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21D31764-53C4-28D2-731A-48CC1CE30585}"/>
              </a:ext>
            </a:extLst>
          </p:cNvPr>
          <p:cNvSpPr>
            <a:spLocks noGrp="1"/>
          </p:cNvSpPr>
          <p:nvPr>
            <p:ph idx="1"/>
          </p:nvPr>
        </p:nvSpPr>
        <p:spPr/>
        <p:txBody>
          <a:bodyPr>
            <a:normAutofit/>
          </a:bodyPr>
          <a:lstStyle/>
          <a:p>
            <a:r>
              <a:rPr lang="tr-TR" dirty="0"/>
              <a:t>Hastalığın şiddetini değerlendirmek için çeşitli skorlama sistemleri kullanılır. Bunlar arasında en yaygın kullanılanı “atopik dermatit ağırlık ölçeği” (SCORAD) indeksidir. </a:t>
            </a:r>
          </a:p>
          <a:p>
            <a:r>
              <a:rPr lang="tr-TR" dirty="0"/>
              <a:t>Bu ölçekte deri tutulumunun yaygınlığı, lezyonların özellikleri (</a:t>
            </a:r>
            <a:r>
              <a:rPr lang="tr-TR" dirty="0" err="1"/>
              <a:t>eritem</a:t>
            </a:r>
            <a:r>
              <a:rPr lang="tr-TR" dirty="0"/>
              <a:t>, ödem/</a:t>
            </a:r>
            <a:r>
              <a:rPr lang="tr-TR" dirty="0" err="1"/>
              <a:t>papulasyon</a:t>
            </a:r>
            <a:r>
              <a:rPr lang="tr-TR" dirty="0"/>
              <a:t>, sulanma/ kabuklanma, </a:t>
            </a:r>
            <a:r>
              <a:rPr lang="tr-TR" dirty="0" err="1"/>
              <a:t>ekskoriasyon</a:t>
            </a:r>
            <a:r>
              <a:rPr lang="tr-TR" dirty="0"/>
              <a:t>, </a:t>
            </a:r>
            <a:r>
              <a:rPr lang="tr-TR" dirty="0" err="1"/>
              <a:t>likenifikasyon</a:t>
            </a:r>
            <a:r>
              <a:rPr lang="tr-TR" dirty="0"/>
              <a:t>, kuruluk) ve bunların hastada yarattığı olumsuzlukların (kaşıntı ve uyku bozukluğu) bir formülle matematiksel hesaplaması yapılır. </a:t>
            </a:r>
          </a:p>
          <a:p>
            <a:r>
              <a:rPr lang="tr-TR" dirty="0"/>
              <a:t>Hesaplama sonucu 25’in altı hafif, 25-50 orta ve 50’nin üzeri ağır AD olarak tanımlanır </a:t>
            </a:r>
          </a:p>
        </p:txBody>
      </p:sp>
    </p:spTree>
    <p:extLst>
      <p:ext uri="{BB962C8B-B14F-4D97-AF65-F5344CB8AC3E}">
        <p14:creationId xmlns:p14="http://schemas.microsoft.com/office/powerpoint/2010/main" val="425172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FF562B-E26F-04BE-4F92-C3C71BE58D8B}"/>
              </a:ext>
            </a:extLst>
          </p:cNvPr>
          <p:cNvSpPr>
            <a:spLocks noGrp="1"/>
          </p:cNvSpPr>
          <p:nvPr>
            <p:ph type="title"/>
          </p:nvPr>
        </p:nvSpPr>
        <p:spPr/>
        <p:txBody>
          <a:bodyPr/>
          <a:lstStyle/>
          <a:p>
            <a:endParaRPr lang="tr-TR" dirty="0"/>
          </a:p>
        </p:txBody>
      </p:sp>
      <p:pic>
        <p:nvPicPr>
          <p:cNvPr id="7" name="Resim 6">
            <a:extLst>
              <a:ext uri="{FF2B5EF4-FFF2-40B4-BE49-F238E27FC236}">
                <a16:creationId xmlns:a16="http://schemas.microsoft.com/office/drawing/2014/main" id="{7F5CE081-6C0B-CAD7-572E-4676DC50F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9066" y="758174"/>
            <a:ext cx="4176983" cy="5418789"/>
          </a:xfrm>
          <a:prstGeom prst="rect">
            <a:avLst/>
          </a:prstGeom>
        </p:spPr>
      </p:pic>
      <p:sp>
        <p:nvSpPr>
          <p:cNvPr id="9" name="İçerik Yer Tutucusu 8">
            <a:extLst>
              <a:ext uri="{FF2B5EF4-FFF2-40B4-BE49-F238E27FC236}">
                <a16:creationId xmlns:a16="http://schemas.microsoft.com/office/drawing/2014/main" id="{527BD6F5-9393-6AB8-E031-AE4A379B107E}"/>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255777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2EE68E-17D9-2D42-0B06-D9CAA558FF4A}"/>
              </a:ext>
            </a:extLst>
          </p:cNvPr>
          <p:cNvSpPr>
            <a:spLocks noGrp="1"/>
          </p:cNvSpPr>
          <p:nvPr>
            <p:ph type="title"/>
          </p:nvPr>
        </p:nvSpPr>
        <p:spPr/>
        <p:txBody>
          <a:bodyPr/>
          <a:lstStyle/>
          <a:p>
            <a:r>
              <a:rPr lang="tr-TR" dirty="0"/>
              <a:t>TANI</a:t>
            </a:r>
          </a:p>
        </p:txBody>
      </p:sp>
      <p:sp>
        <p:nvSpPr>
          <p:cNvPr id="3" name="İçerik Yer Tutucusu 2">
            <a:extLst>
              <a:ext uri="{FF2B5EF4-FFF2-40B4-BE49-F238E27FC236}">
                <a16:creationId xmlns:a16="http://schemas.microsoft.com/office/drawing/2014/main" id="{B3919D35-BEA9-B95B-6ED5-F45E00AB05CD}"/>
              </a:ext>
            </a:extLst>
          </p:cNvPr>
          <p:cNvSpPr>
            <a:spLocks noGrp="1"/>
          </p:cNvSpPr>
          <p:nvPr>
            <p:ph idx="1"/>
          </p:nvPr>
        </p:nvSpPr>
        <p:spPr/>
        <p:txBody>
          <a:bodyPr>
            <a:normAutofit fontScale="85000" lnSpcReduction="10000"/>
          </a:bodyPr>
          <a:lstStyle/>
          <a:p>
            <a:r>
              <a:rPr lang="tr-TR" dirty="0"/>
              <a:t>Birleşik Krallık Ulusal Sağlık ve Bakım Mükemmelliği Enstitüsü tarafından, AD şiddetinin görsel değerlendirmesine ilişkin pratik bir kılavuz önerilmiştir. Bu kılavuzda, hastalığın yaşam kalitesi ve psikososyal refah üzerindeki etkisi de değerlendirilmektedir</a:t>
            </a:r>
          </a:p>
          <a:p>
            <a:r>
              <a:rPr lang="tr-TR" b="1" dirty="0"/>
              <a:t>Hafif:</a:t>
            </a:r>
            <a:r>
              <a:rPr lang="tr-TR" dirty="0"/>
              <a:t>  Kuru cilt bölgeleri, seyrek kaşıntı (küçük kızarıklık bölgeleri ile birlikte veya tek başına) günlük aktiviteler, uyku ve psikososyal refah üzerinde çok az etki</a:t>
            </a:r>
          </a:p>
          <a:p>
            <a:r>
              <a:rPr lang="tr-TR" b="1" dirty="0"/>
              <a:t>Orta:</a:t>
            </a:r>
            <a:r>
              <a:rPr lang="tr-TR" dirty="0"/>
              <a:t>   Kuru cilt bölgeleri, sık kaşıntı, kızarıklık (</a:t>
            </a:r>
            <a:r>
              <a:rPr lang="tr-TR" dirty="0" err="1"/>
              <a:t>eksoriasyon</a:t>
            </a:r>
            <a:r>
              <a:rPr lang="tr-TR" dirty="0"/>
              <a:t> ve lokalize cilt kalınlaşması) günlük aktiviteler ve psikososyal iyilik hali üzerinde orta derecede etki, sık sık uyku bozukluğu</a:t>
            </a:r>
          </a:p>
          <a:p>
            <a:r>
              <a:rPr lang="tr-TR" b="1" dirty="0"/>
              <a:t>Şiddetli:</a:t>
            </a:r>
            <a:r>
              <a:rPr lang="tr-TR" dirty="0"/>
              <a:t> Yaygın kuru cilt bölgeleri, sürekli kaşıntı, kızarıklık (</a:t>
            </a:r>
            <a:r>
              <a:rPr lang="tr-TR" dirty="0" err="1"/>
              <a:t>eksoriasyon</a:t>
            </a:r>
            <a:r>
              <a:rPr lang="tr-TR" dirty="0"/>
              <a:t>, yaygın cilt kalınlaşması, kanama, sızıntı, çatlama ve pigmentasyon değişikliği ile birlikte) günlük aktiviteler ve psikososyal işlevsellikte ciddi kısıtlama, geceleri uyku kaybı</a:t>
            </a:r>
          </a:p>
          <a:p>
            <a:endParaRPr lang="tr-TR" dirty="0"/>
          </a:p>
        </p:txBody>
      </p:sp>
    </p:spTree>
    <p:extLst>
      <p:ext uri="{BB962C8B-B14F-4D97-AF65-F5344CB8AC3E}">
        <p14:creationId xmlns:p14="http://schemas.microsoft.com/office/powerpoint/2010/main" val="193613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4341C8-0DA6-FC95-B269-D933ECFC2A3E}"/>
              </a:ext>
            </a:extLst>
          </p:cNvPr>
          <p:cNvSpPr>
            <a:spLocks noGrp="1"/>
          </p:cNvSpPr>
          <p:nvPr>
            <p:ph type="title"/>
          </p:nvPr>
        </p:nvSpPr>
        <p:spPr/>
        <p:txBody>
          <a:bodyPr/>
          <a:lstStyle/>
          <a:p>
            <a:r>
              <a:rPr lang="tr-TR" dirty="0"/>
              <a:t>AYIRICI TANI </a:t>
            </a:r>
          </a:p>
        </p:txBody>
      </p:sp>
      <p:sp>
        <p:nvSpPr>
          <p:cNvPr id="3" name="İçerik Yer Tutucusu 2">
            <a:extLst>
              <a:ext uri="{FF2B5EF4-FFF2-40B4-BE49-F238E27FC236}">
                <a16:creationId xmlns:a16="http://schemas.microsoft.com/office/drawing/2014/main" id="{B9A18BEF-371C-C574-A896-231F9274B0E8}"/>
              </a:ext>
            </a:extLst>
          </p:cNvPr>
          <p:cNvSpPr>
            <a:spLocks noGrp="1"/>
          </p:cNvSpPr>
          <p:nvPr>
            <p:ph idx="1"/>
          </p:nvPr>
        </p:nvSpPr>
        <p:spPr/>
        <p:txBody>
          <a:bodyPr>
            <a:normAutofit/>
          </a:bodyPr>
          <a:lstStyle/>
          <a:p>
            <a:pPr marL="0" indent="0">
              <a:buNone/>
            </a:pPr>
            <a:r>
              <a:rPr lang="tr-TR" b="1" dirty="0"/>
              <a:t>Alerjik </a:t>
            </a:r>
            <a:r>
              <a:rPr lang="tr-TR" b="1" dirty="0" err="1"/>
              <a:t>kontakt</a:t>
            </a:r>
            <a:r>
              <a:rPr lang="tr-TR" b="1" dirty="0"/>
              <a:t> dermatit </a:t>
            </a:r>
          </a:p>
          <a:p>
            <a:r>
              <a:rPr lang="tr-TR" sz="2400" dirty="0"/>
              <a:t>Ayrım zor olabilir, beraber seyir olabilir </a:t>
            </a:r>
          </a:p>
          <a:p>
            <a:r>
              <a:rPr lang="tr-TR" sz="2400" dirty="0"/>
              <a:t>Belirli bir cilt bölgesinde lokalizasyon</a:t>
            </a:r>
          </a:p>
          <a:p>
            <a:r>
              <a:rPr lang="tr-TR" sz="2400" dirty="0" err="1"/>
              <a:t>İritan</a:t>
            </a:r>
            <a:r>
              <a:rPr lang="tr-TR" sz="2400" dirty="0"/>
              <a:t> maddelere maruz kalma öyküsü ve ilgili yama testi pozitifliği, </a:t>
            </a:r>
            <a:r>
              <a:rPr lang="tr-TR" sz="2400" dirty="0" err="1"/>
              <a:t>kontakt</a:t>
            </a:r>
            <a:r>
              <a:rPr lang="tr-TR" sz="2400" dirty="0"/>
              <a:t> dermatit tanısını düşündürür. </a:t>
            </a:r>
          </a:p>
          <a:p>
            <a:r>
              <a:rPr lang="tr-TR" sz="2400" dirty="0"/>
              <a:t>Benzer </a:t>
            </a:r>
            <a:r>
              <a:rPr lang="tr-TR" sz="2400" dirty="0" err="1"/>
              <a:t>histopatalojik</a:t>
            </a:r>
            <a:r>
              <a:rPr lang="tr-TR" sz="2400" dirty="0"/>
              <a:t> özellikler, biyopsi değersiz </a:t>
            </a:r>
          </a:p>
          <a:p>
            <a:endParaRPr lang="tr-TR" dirty="0"/>
          </a:p>
        </p:txBody>
      </p:sp>
      <p:pic>
        <p:nvPicPr>
          <p:cNvPr id="5" name="Resim 4">
            <a:extLst>
              <a:ext uri="{FF2B5EF4-FFF2-40B4-BE49-F238E27FC236}">
                <a16:creationId xmlns:a16="http://schemas.microsoft.com/office/drawing/2014/main" id="{F24016FF-D281-3F81-2782-0BC45CB14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512" y="3727450"/>
            <a:ext cx="1938338" cy="2584450"/>
          </a:xfrm>
          <a:prstGeom prst="rect">
            <a:avLst/>
          </a:prstGeom>
        </p:spPr>
      </p:pic>
      <p:sp>
        <p:nvSpPr>
          <p:cNvPr id="6" name="Metin kutusu 5">
            <a:extLst>
              <a:ext uri="{FF2B5EF4-FFF2-40B4-BE49-F238E27FC236}">
                <a16:creationId xmlns:a16="http://schemas.microsoft.com/office/drawing/2014/main" id="{95D69B52-37E8-2D42-448E-08815E7BBBE4}"/>
              </a:ext>
            </a:extLst>
          </p:cNvPr>
          <p:cNvSpPr txBox="1"/>
          <p:nvPr/>
        </p:nvSpPr>
        <p:spPr>
          <a:xfrm>
            <a:off x="9321801" y="6278564"/>
            <a:ext cx="2349499" cy="461665"/>
          </a:xfrm>
          <a:prstGeom prst="rect">
            <a:avLst/>
          </a:prstGeom>
          <a:noFill/>
        </p:spPr>
        <p:txBody>
          <a:bodyPr wrap="square" rtlCol="0">
            <a:spAutoFit/>
          </a:bodyPr>
          <a:lstStyle/>
          <a:p>
            <a:r>
              <a:rPr lang="tr-TR" sz="1200" dirty="0"/>
              <a:t>Saç boyası sonrası alerjik </a:t>
            </a:r>
            <a:r>
              <a:rPr lang="tr-TR" sz="1200" dirty="0" err="1"/>
              <a:t>kontakt</a:t>
            </a:r>
            <a:r>
              <a:rPr lang="tr-TR" sz="1200" dirty="0"/>
              <a:t> dermatit</a:t>
            </a:r>
          </a:p>
        </p:txBody>
      </p:sp>
    </p:spTree>
    <p:extLst>
      <p:ext uri="{BB962C8B-B14F-4D97-AF65-F5344CB8AC3E}">
        <p14:creationId xmlns:p14="http://schemas.microsoft.com/office/powerpoint/2010/main" val="413863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107655-C822-F321-1441-E895F10ACDB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FA0C0AFA-CD6C-81A8-3791-3EB46F0169D0}"/>
              </a:ext>
            </a:extLst>
          </p:cNvPr>
          <p:cNvSpPr>
            <a:spLocks noGrp="1"/>
          </p:cNvSpPr>
          <p:nvPr>
            <p:ph idx="1"/>
          </p:nvPr>
        </p:nvSpPr>
        <p:spPr/>
        <p:txBody>
          <a:bodyPr/>
          <a:lstStyle/>
          <a:p>
            <a:pPr marL="0" indent="0">
              <a:buNone/>
            </a:pPr>
            <a:r>
              <a:rPr lang="tr-TR" b="1" dirty="0" err="1"/>
              <a:t>Seboreik</a:t>
            </a:r>
            <a:r>
              <a:rPr lang="tr-TR" b="1" dirty="0"/>
              <a:t> dermatit </a:t>
            </a:r>
            <a:endParaRPr lang="tr-TR" dirty="0"/>
          </a:p>
          <a:p>
            <a:r>
              <a:rPr lang="tr-TR" dirty="0"/>
              <a:t>Bebeklerde en sık görülen ayırıcı tanı, beraber seyredebilir </a:t>
            </a:r>
          </a:p>
          <a:p>
            <a:r>
              <a:rPr lang="tr-TR" dirty="0"/>
              <a:t>Yağlı pullu, somon kırmızısı, eritemli cilt lekeleri </a:t>
            </a:r>
          </a:p>
          <a:p>
            <a:r>
              <a:rPr lang="tr-TR" dirty="0"/>
              <a:t>Kafa derisinin etkilenmesi ve </a:t>
            </a:r>
          </a:p>
          <a:p>
            <a:r>
              <a:rPr lang="tr-TR" dirty="0"/>
              <a:t>Az veya hiç kaşıntı olmaması </a:t>
            </a:r>
          </a:p>
        </p:txBody>
      </p:sp>
      <p:pic>
        <p:nvPicPr>
          <p:cNvPr id="9" name="Resim 8">
            <a:extLst>
              <a:ext uri="{FF2B5EF4-FFF2-40B4-BE49-F238E27FC236}">
                <a16:creationId xmlns:a16="http://schemas.microsoft.com/office/drawing/2014/main" id="{54C0CC3B-42C8-6959-10C2-342DEC405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3713162"/>
            <a:ext cx="3083983" cy="2312988"/>
          </a:xfrm>
          <a:prstGeom prst="rect">
            <a:avLst/>
          </a:prstGeom>
        </p:spPr>
      </p:pic>
    </p:spTree>
    <p:extLst>
      <p:ext uri="{BB962C8B-B14F-4D97-AF65-F5344CB8AC3E}">
        <p14:creationId xmlns:p14="http://schemas.microsoft.com/office/powerpoint/2010/main" val="3580263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B2999E-A9BC-32B1-9CF4-A7DA976C5C2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0AF4BCD-8D50-8B63-8643-DAE09968AEBD}"/>
              </a:ext>
            </a:extLst>
          </p:cNvPr>
          <p:cNvSpPr>
            <a:spLocks noGrp="1"/>
          </p:cNvSpPr>
          <p:nvPr>
            <p:ph idx="1"/>
          </p:nvPr>
        </p:nvSpPr>
        <p:spPr>
          <a:xfrm>
            <a:off x="838199" y="1825625"/>
            <a:ext cx="7902191" cy="4351338"/>
          </a:xfrm>
        </p:spPr>
        <p:txBody>
          <a:bodyPr>
            <a:normAutofit/>
          </a:bodyPr>
          <a:lstStyle/>
          <a:p>
            <a:pPr marL="0" indent="0">
              <a:buNone/>
            </a:pPr>
            <a:r>
              <a:rPr lang="tr-TR" b="1" dirty="0"/>
              <a:t>Psoriasis</a:t>
            </a:r>
          </a:p>
          <a:p>
            <a:r>
              <a:rPr lang="tr-TR" dirty="0" err="1"/>
              <a:t>AD'nin</a:t>
            </a:r>
            <a:r>
              <a:rPr lang="tr-TR" dirty="0"/>
              <a:t> aksine, sedef hastalığı bebeklerde ve küçük çocuklarda genellikle bez bölgesini, iyi tanımlanmış, eritemli ve küçük ölçekli yamalarla etkiler</a:t>
            </a:r>
          </a:p>
          <a:p>
            <a:r>
              <a:rPr lang="tr-TR" dirty="0"/>
              <a:t>Daha az kaşıntı</a:t>
            </a:r>
          </a:p>
          <a:p>
            <a:r>
              <a:rPr lang="tr-TR" dirty="0"/>
              <a:t>Daha çok kalın </a:t>
            </a:r>
            <a:r>
              <a:rPr lang="tr-TR" dirty="0" err="1"/>
              <a:t>plaklı,düzgün</a:t>
            </a:r>
            <a:r>
              <a:rPr lang="tr-TR" dirty="0"/>
              <a:t> sınırlı lezyonlar</a:t>
            </a:r>
          </a:p>
        </p:txBody>
      </p:sp>
      <p:pic>
        <p:nvPicPr>
          <p:cNvPr id="5" name="Resim 4">
            <a:extLst>
              <a:ext uri="{FF2B5EF4-FFF2-40B4-BE49-F238E27FC236}">
                <a16:creationId xmlns:a16="http://schemas.microsoft.com/office/drawing/2014/main" id="{E62125C8-C996-5460-D269-2C0CA185E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0391" y="2903757"/>
            <a:ext cx="2985243" cy="2238932"/>
          </a:xfrm>
          <a:prstGeom prst="rect">
            <a:avLst/>
          </a:prstGeom>
        </p:spPr>
      </p:pic>
    </p:spTree>
    <p:extLst>
      <p:ext uri="{BB962C8B-B14F-4D97-AF65-F5344CB8AC3E}">
        <p14:creationId xmlns:p14="http://schemas.microsoft.com/office/powerpoint/2010/main" val="2596115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382019-498F-F773-7F30-3047036796B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14BBC8F-9CC9-399C-2E21-FD3432F354F4}"/>
              </a:ext>
            </a:extLst>
          </p:cNvPr>
          <p:cNvSpPr>
            <a:spLocks noGrp="1"/>
          </p:cNvSpPr>
          <p:nvPr>
            <p:ph idx="1"/>
          </p:nvPr>
        </p:nvSpPr>
        <p:spPr/>
        <p:txBody>
          <a:bodyPr>
            <a:normAutofit/>
          </a:bodyPr>
          <a:lstStyle/>
          <a:p>
            <a:pPr marL="0" indent="0">
              <a:buNone/>
            </a:pPr>
            <a:r>
              <a:rPr lang="tr-TR" b="1" dirty="0" err="1"/>
              <a:t>Skabies</a:t>
            </a:r>
            <a:endParaRPr lang="tr-TR" b="1" dirty="0"/>
          </a:p>
          <a:p>
            <a:r>
              <a:rPr lang="tr-TR" dirty="0" err="1"/>
              <a:t>AD'yi</a:t>
            </a:r>
            <a:r>
              <a:rPr lang="tr-TR" dirty="0"/>
              <a:t> taklit eden yaygın bir döküntü olabilir</a:t>
            </a:r>
          </a:p>
          <a:p>
            <a:r>
              <a:rPr lang="tr-TR" dirty="0"/>
              <a:t>Deri kıvrımlarının (ve bebeklerde bez bölgesinin) tutulumu </a:t>
            </a:r>
          </a:p>
          <a:p>
            <a:r>
              <a:rPr lang="tr-TR" dirty="0"/>
              <a:t>Avuç içleri ve ayak tabanlarında </a:t>
            </a:r>
            <a:r>
              <a:rPr lang="tr-TR" dirty="0" err="1"/>
              <a:t>vezikopüstüllerin</a:t>
            </a:r>
            <a:r>
              <a:rPr lang="tr-TR" dirty="0"/>
              <a:t> varlığı uyuz tanısını düşündürür. </a:t>
            </a:r>
          </a:p>
          <a:p>
            <a:r>
              <a:rPr lang="tr-TR" dirty="0"/>
              <a:t>Deri kazıma, </a:t>
            </a:r>
            <a:r>
              <a:rPr lang="tr-TR" dirty="0" err="1"/>
              <a:t>dermoskopi</a:t>
            </a:r>
            <a:r>
              <a:rPr lang="tr-TR" dirty="0"/>
              <a:t> veya yapışkan bant testi ile akar veya yumurtaların gösterilmesi tanıyı doğrulayabilir</a:t>
            </a:r>
          </a:p>
        </p:txBody>
      </p:sp>
      <p:pic>
        <p:nvPicPr>
          <p:cNvPr id="7" name="Resim 6">
            <a:extLst>
              <a:ext uri="{FF2B5EF4-FFF2-40B4-BE49-F238E27FC236}">
                <a16:creationId xmlns:a16="http://schemas.microsoft.com/office/drawing/2014/main" id="{D7B949D5-E14E-9123-2056-5C46BC5E1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0900" y="4754562"/>
            <a:ext cx="3149600" cy="1964523"/>
          </a:xfrm>
          <a:prstGeom prst="rect">
            <a:avLst/>
          </a:prstGeom>
        </p:spPr>
      </p:pic>
    </p:spTree>
    <p:extLst>
      <p:ext uri="{BB962C8B-B14F-4D97-AF65-F5344CB8AC3E}">
        <p14:creationId xmlns:p14="http://schemas.microsoft.com/office/powerpoint/2010/main" val="366207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BDB2CD-4C21-3C5F-550A-BC1F014BCDFA}"/>
              </a:ext>
            </a:extLst>
          </p:cNvPr>
          <p:cNvSpPr>
            <a:spLocks noGrp="1"/>
          </p:cNvSpPr>
          <p:nvPr>
            <p:ph type="title"/>
          </p:nvPr>
        </p:nvSpPr>
        <p:spPr/>
        <p:txBody>
          <a:bodyPr/>
          <a:lstStyle/>
          <a:p>
            <a:r>
              <a:rPr lang="tr-TR" dirty="0"/>
              <a:t>TANIM</a:t>
            </a:r>
          </a:p>
        </p:txBody>
      </p:sp>
      <p:sp>
        <p:nvSpPr>
          <p:cNvPr id="3" name="İçerik Yer Tutucusu 2">
            <a:extLst>
              <a:ext uri="{FF2B5EF4-FFF2-40B4-BE49-F238E27FC236}">
                <a16:creationId xmlns:a16="http://schemas.microsoft.com/office/drawing/2014/main" id="{D41E8963-DE5C-71B0-4C5D-97A32E9E8DCF}"/>
              </a:ext>
            </a:extLst>
          </p:cNvPr>
          <p:cNvSpPr>
            <a:spLocks noGrp="1"/>
          </p:cNvSpPr>
          <p:nvPr>
            <p:ph idx="1"/>
          </p:nvPr>
        </p:nvSpPr>
        <p:spPr/>
        <p:txBody>
          <a:bodyPr/>
          <a:lstStyle/>
          <a:p>
            <a:r>
              <a:rPr lang="tr-TR" dirty="0"/>
              <a:t>Atopik dermatit(AD) hem çocukları hem de yetişkinleri sıklıkla etkileyen kronik, kaşıntılı, inflamatuar bir cilt hastalığıdır. </a:t>
            </a:r>
          </a:p>
          <a:p>
            <a:r>
              <a:rPr lang="tr-TR" dirty="0"/>
              <a:t>Serum </a:t>
            </a:r>
            <a:r>
              <a:rPr lang="tr-TR" dirty="0" err="1"/>
              <a:t>immünoglobulin</a:t>
            </a:r>
            <a:r>
              <a:rPr lang="tr-TR" dirty="0"/>
              <a:t> E (</a:t>
            </a:r>
            <a:r>
              <a:rPr lang="tr-TR" dirty="0" err="1"/>
              <a:t>IgE</a:t>
            </a:r>
            <a:r>
              <a:rPr lang="tr-TR" dirty="0"/>
              <a:t>) </a:t>
            </a:r>
            <a:r>
              <a:rPr lang="tr-TR" b="1" dirty="0"/>
              <a:t>↑ </a:t>
            </a:r>
            <a:r>
              <a:rPr lang="tr-TR" dirty="0"/>
              <a:t>ve kişi veya ailede </a:t>
            </a:r>
            <a:r>
              <a:rPr lang="tr-TR" dirty="0" err="1"/>
              <a:t>atopi</a:t>
            </a:r>
            <a:r>
              <a:rPr lang="tr-TR" dirty="0"/>
              <a:t> öyküsü ile seyreden egzama, astım ve alerjik </a:t>
            </a:r>
            <a:r>
              <a:rPr lang="tr-TR" dirty="0" err="1"/>
              <a:t>rinit</a:t>
            </a:r>
            <a:r>
              <a:rPr lang="tr-TR" dirty="0"/>
              <a:t> ile ilişkilidir</a:t>
            </a:r>
          </a:p>
        </p:txBody>
      </p:sp>
    </p:spTree>
    <p:extLst>
      <p:ext uri="{BB962C8B-B14F-4D97-AF65-F5344CB8AC3E}">
        <p14:creationId xmlns:p14="http://schemas.microsoft.com/office/powerpoint/2010/main" val="2241761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124B1D-2612-A608-E2DD-0112AA98858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BB947AC-AD51-1948-FDF0-FB09535C7D07}"/>
              </a:ext>
            </a:extLst>
          </p:cNvPr>
          <p:cNvSpPr>
            <a:spLocks noGrp="1"/>
          </p:cNvSpPr>
          <p:nvPr>
            <p:ph idx="1"/>
          </p:nvPr>
        </p:nvSpPr>
        <p:spPr/>
        <p:txBody>
          <a:bodyPr>
            <a:normAutofit/>
          </a:bodyPr>
          <a:lstStyle/>
          <a:p>
            <a:pPr marL="0" indent="0">
              <a:buNone/>
            </a:pPr>
            <a:r>
              <a:rPr lang="tr-TR" b="1" dirty="0"/>
              <a:t>AD ile karıştırılabilecek daha az yaygın durumlar </a:t>
            </a:r>
          </a:p>
          <a:p>
            <a:r>
              <a:rPr lang="tr-TR" dirty="0"/>
              <a:t>İlaç reaksiyonları </a:t>
            </a:r>
          </a:p>
          <a:p>
            <a:r>
              <a:rPr lang="tr-TR" dirty="0" err="1"/>
              <a:t>Wiskott-Aldrich</a:t>
            </a:r>
            <a:r>
              <a:rPr lang="tr-TR" dirty="0"/>
              <a:t> sendromu ve </a:t>
            </a:r>
            <a:r>
              <a:rPr lang="tr-TR" dirty="0" err="1"/>
              <a:t>hiperimmünoglobulin</a:t>
            </a:r>
            <a:r>
              <a:rPr lang="tr-TR" dirty="0"/>
              <a:t> E sendromu dahil olmak üzere birincil immün yetmezlikler (bkz. </a:t>
            </a:r>
          </a:p>
          <a:p>
            <a:r>
              <a:rPr lang="tr-TR" dirty="0"/>
              <a:t>Beslenme eksikleri, </a:t>
            </a:r>
            <a:r>
              <a:rPr lang="tr-TR" dirty="0" err="1"/>
              <a:t>akrodermatitis</a:t>
            </a:r>
            <a:r>
              <a:rPr lang="tr-TR" dirty="0"/>
              <a:t> </a:t>
            </a:r>
            <a:r>
              <a:rPr lang="tr-TR" dirty="0" err="1"/>
              <a:t>enteropatika</a:t>
            </a:r>
            <a:r>
              <a:rPr lang="tr-TR" dirty="0"/>
              <a:t> </a:t>
            </a:r>
          </a:p>
          <a:p>
            <a:r>
              <a:rPr lang="tr-TR" dirty="0" err="1"/>
              <a:t>Netherton</a:t>
            </a:r>
            <a:r>
              <a:rPr lang="tr-TR" dirty="0"/>
              <a:t> sendromu</a:t>
            </a:r>
          </a:p>
          <a:p>
            <a:r>
              <a:rPr lang="tr-TR" dirty="0"/>
              <a:t>Kutanöz T hücreli lenfoma </a:t>
            </a:r>
          </a:p>
        </p:txBody>
      </p:sp>
    </p:spTree>
    <p:extLst>
      <p:ext uri="{BB962C8B-B14F-4D97-AF65-F5344CB8AC3E}">
        <p14:creationId xmlns:p14="http://schemas.microsoft.com/office/powerpoint/2010/main" val="1072784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C9C0BA-79F4-153C-58E9-B4651847050C}"/>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13DF2F66-0591-02C3-7ECA-30C2623221B4}"/>
              </a:ext>
            </a:extLst>
          </p:cNvPr>
          <p:cNvSpPr>
            <a:spLocks noGrp="1"/>
          </p:cNvSpPr>
          <p:nvPr>
            <p:ph idx="1"/>
          </p:nvPr>
        </p:nvSpPr>
        <p:spPr/>
        <p:txBody>
          <a:bodyPr/>
          <a:lstStyle/>
          <a:p>
            <a:pPr marL="0" indent="0">
              <a:buNone/>
            </a:pPr>
            <a:r>
              <a:rPr lang="tr-TR" b="1" dirty="0"/>
              <a:t>Hasta eğitimi</a:t>
            </a:r>
          </a:p>
          <a:p>
            <a:r>
              <a:rPr lang="tr-TR" dirty="0"/>
              <a:t>Hastalığın yönetimi açısından oldukça önemlidir.</a:t>
            </a:r>
          </a:p>
          <a:p>
            <a:r>
              <a:rPr lang="tr-TR" dirty="0"/>
              <a:t>AD için eğitim müdahalelerine ilişkin 9 randomize çalışmanın (&gt;2000 katılımcı) 2014 tarihli sistematik bir incelemesi, çocukların ve ebeveynlerinin/bakıcılarının hemşireler veya çok disiplinli ekipler tarafından sağlanan yapılandırılmış eğitimden faydalanabileceğini öne sürmektedir</a:t>
            </a:r>
          </a:p>
        </p:txBody>
      </p:sp>
    </p:spTree>
    <p:extLst>
      <p:ext uri="{BB962C8B-B14F-4D97-AF65-F5344CB8AC3E}">
        <p14:creationId xmlns:p14="http://schemas.microsoft.com/office/powerpoint/2010/main" val="3618831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ABC474-399C-E4F8-88DC-35ADB01D1CAF}"/>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F4F27D29-68AD-1838-C4A6-1F694BC0630A}"/>
              </a:ext>
            </a:extLst>
          </p:cNvPr>
          <p:cNvSpPr>
            <a:spLocks noGrp="1"/>
          </p:cNvSpPr>
          <p:nvPr>
            <p:ph idx="1"/>
          </p:nvPr>
        </p:nvSpPr>
        <p:spPr/>
        <p:txBody>
          <a:bodyPr>
            <a:normAutofit fontScale="92500" lnSpcReduction="10000"/>
          </a:bodyPr>
          <a:lstStyle/>
          <a:p>
            <a:pPr marL="0" indent="0">
              <a:buNone/>
            </a:pPr>
            <a:r>
              <a:rPr lang="tr-TR" b="1" dirty="0"/>
              <a:t>Cilt nemini korumak </a:t>
            </a:r>
          </a:p>
          <a:p>
            <a:r>
              <a:rPr lang="tr-TR" dirty="0"/>
              <a:t>Bazı uzmanlar hafif veya sabunsuz temizleyiciler ile </a:t>
            </a:r>
            <a:r>
              <a:rPr lang="tr-TR" dirty="0" err="1"/>
              <a:t>hidrasyonlu</a:t>
            </a:r>
            <a:r>
              <a:rPr lang="tr-TR" dirty="0"/>
              <a:t> bir banyo önerirken, diğerleri kısa süreli bir duş önermektedir. </a:t>
            </a:r>
          </a:p>
          <a:p>
            <a:pPr lvl="1"/>
            <a:r>
              <a:rPr lang="tr-TR" dirty="0"/>
              <a:t>Orta ila şiddetli </a:t>
            </a:r>
            <a:r>
              <a:rPr lang="tr-TR" dirty="0" err="1"/>
              <a:t>AD'li</a:t>
            </a:r>
            <a:r>
              <a:rPr lang="tr-TR" dirty="0"/>
              <a:t> 42 çocukta sık (günde iki kez) ve seyrek (haftada iki kez) ıslatma banyolarının etkisini inceleyen küçük, randomize, tek kör, çapraz geçişli bir deneme, sık banyo yapmanın seyrek banyo yapmaya kıyasla SCORAD skorunda başlangıç ​​seviyesine göre daha fazla düşüşle ilişkili olduğunu bulmuş</a:t>
            </a:r>
          </a:p>
          <a:p>
            <a:r>
              <a:rPr lang="tr-TR" i="1" dirty="0" err="1"/>
              <a:t>Staphylococcus</a:t>
            </a:r>
            <a:r>
              <a:rPr lang="tr-TR" i="1" dirty="0"/>
              <a:t> </a:t>
            </a:r>
            <a:r>
              <a:rPr lang="tr-TR" i="1" dirty="0" err="1"/>
              <a:t>aureus</a:t>
            </a:r>
            <a:r>
              <a:rPr lang="tr-TR" i="1" dirty="0"/>
              <a:t> </a:t>
            </a:r>
            <a:r>
              <a:rPr lang="tr-TR" dirty="0"/>
              <a:t>cilt enfeksiyonu olan hastalarda günlük banyo veya duş gereklidir. </a:t>
            </a:r>
          </a:p>
          <a:p>
            <a:r>
              <a:rPr lang="tr-TR" dirty="0"/>
              <a:t>Banyo veya duş tercihi ve sıklığı ne olursa olsun, banyo veya duştan çıktıktan hemen sonra nemlendiricilerin ve/veya reçeteli topikal preparatların uygulanması kritik öneme sahiptir. </a:t>
            </a:r>
          </a:p>
          <a:p>
            <a:endParaRPr lang="tr-TR" dirty="0"/>
          </a:p>
        </p:txBody>
      </p:sp>
    </p:spTree>
    <p:extLst>
      <p:ext uri="{BB962C8B-B14F-4D97-AF65-F5344CB8AC3E}">
        <p14:creationId xmlns:p14="http://schemas.microsoft.com/office/powerpoint/2010/main" val="1896675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694F1B1-BD06-4855-7BE8-4F8951D8D073}"/>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125E5E3B-7C6A-05DA-60F0-53E1A8011893}"/>
              </a:ext>
            </a:extLst>
          </p:cNvPr>
          <p:cNvSpPr>
            <a:spLocks noGrp="1"/>
          </p:cNvSpPr>
          <p:nvPr>
            <p:ph idx="1"/>
          </p:nvPr>
        </p:nvSpPr>
        <p:spPr/>
        <p:txBody>
          <a:bodyPr>
            <a:normAutofit fontScale="85000" lnSpcReduction="20000"/>
          </a:bodyPr>
          <a:lstStyle/>
          <a:p>
            <a:pPr marL="0" indent="0">
              <a:buNone/>
            </a:pPr>
            <a:r>
              <a:rPr lang="tr-TR" b="1" dirty="0"/>
              <a:t>Banyo katkı maddeleri </a:t>
            </a:r>
          </a:p>
          <a:p>
            <a:r>
              <a:rPr lang="tr-TR" b="1" dirty="0"/>
              <a:t>Nemlendirici katkı maddeleri </a:t>
            </a:r>
          </a:p>
          <a:p>
            <a:r>
              <a:rPr lang="tr-TR" dirty="0"/>
              <a:t>Faydalı olduğuna dair kanıt sağlayan yüksek kaliteli çalışmaların olmamasına rağmen, banyo yumuşatıcı katkı maddeleri (örneğin, sıvı parafin, </a:t>
            </a:r>
            <a:r>
              <a:rPr lang="tr-TR" dirty="0" err="1"/>
              <a:t>emülgatörlü</a:t>
            </a:r>
            <a:r>
              <a:rPr lang="tr-TR" dirty="0"/>
              <a:t> veya </a:t>
            </a:r>
            <a:r>
              <a:rPr lang="tr-TR" dirty="0" err="1"/>
              <a:t>emülgatörsüz</a:t>
            </a:r>
            <a:r>
              <a:rPr lang="tr-TR" dirty="0"/>
              <a:t> yağlar, kolloidal yulaf ezmesi) cilt nemini iyileştirmek için yaygın olarak kullanılmaktadır ve ulusal ve uluslararası yönergeler tarafından desteklenmektedir</a:t>
            </a:r>
          </a:p>
          <a:p>
            <a:r>
              <a:rPr lang="tr-TR" dirty="0"/>
              <a:t>Dikkat edilmesi gereken nokta, banyo katkı maddelerinin çoğunun küvette kayma riskini artırması ve bebekler ve küçük çocuklar için potansiyel tehlike unsuru oluşturmasıdır. </a:t>
            </a:r>
          </a:p>
          <a:p>
            <a:r>
              <a:rPr lang="tr-TR" b="1" dirty="0"/>
              <a:t>Çamaşır suyu banyoları </a:t>
            </a:r>
          </a:p>
          <a:p>
            <a:r>
              <a:rPr lang="tr-TR" dirty="0"/>
              <a:t> Seyreltilmiş %0,005 çamaşır suyu banyoları </a:t>
            </a:r>
            <a:r>
              <a:rPr lang="tr-TR" dirty="0" err="1"/>
              <a:t>AD'de</a:t>
            </a:r>
            <a:r>
              <a:rPr lang="tr-TR" dirty="0"/>
              <a:t> </a:t>
            </a:r>
            <a:r>
              <a:rPr lang="tr-TR" i="1" dirty="0"/>
              <a:t>S. </a:t>
            </a:r>
            <a:r>
              <a:rPr lang="tr-TR" i="1" dirty="0" err="1"/>
              <a:t>aureus'un</a:t>
            </a:r>
            <a:r>
              <a:rPr lang="tr-TR" i="1" dirty="0"/>
              <a:t> </a:t>
            </a:r>
            <a:r>
              <a:rPr lang="tr-TR" dirty="0"/>
              <a:t>ciltteki yükünü azaltmak ve semptomları iyileştirmek için ek bir tedavi olarak yaygın olarak önerilmiştir</a:t>
            </a:r>
          </a:p>
        </p:txBody>
      </p:sp>
    </p:spTree>
    <p:extLst>
      <p:ext uri="{BB962C8B-B14F-4D97-AF65-F5344CB8AC3E}">
        <p14:creationId xmlns:p14="http://schemas.microsoft.com/office/powerpoint/2010/main" val="3431506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DCB6AD-5709-5F53-CD8B-0A0F589B2C11}"/>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E80FA5B7-8FDB-C40E-104E-35E0ADC28C2D}"/>
              </a:ext>
            </a:extLst>
          </p:cNvPr>
          <p:cNvSpPr>
            <a:spLocks noGrp="1"/>
          </p:cNvSpPr>
          <p:nvPr>
            <p:ph idx="1"/>
          </p:nvPr>
        </p:nvSpPr>
        <p:spPr/>
        <p:txBody>
          <a:bodyPr>
            <a:normAutofit fontScale="70000" lnSpcReduction="20000"/>
          </a:bodyPr>
          <a:lstStyle/>
          <a:p>
            <a:pPr marL="0" indent="0">
              <a:buNone/>
            </a:pPr>
            <a:r>
              <a:rPr lang="tr-TR" b="1" dirty="0"/>
              <a:t>Yumuşatıcılar ve nemlendiriciler  </a:t>
            </a:r>
          </a:p>
          <a:p>
            <a:pPr marL="0" indent="0">
              <a:buNone/>
            </a:pPr>
            <a:r>
              <a:rPr lang="tr-TR" dirty="0"/>
              <a:t>Cilt nemlendirmesi, AD hastalarının genel tedavisinin önemli bir bileşenidir. Cilt nemlendirmesini korumak için, yumuşatıcılar günde en az iki kez, tercihen banyo veya el yıkamadan hemen sonra, cilt iyi nemlendirildiğinde uygulanmalıdır. </a:t>
            </a:r>
          </a:p>
          <a:p>
            <a:pPr marL="0" indent="0">
              <a:buNone/>
            </a:pPr>
            <a:r>
              <a:rPr lang="tr-TR" b="1" dirty="0"/>
              <a:t>Yumuşatıcı seçimi </a:t>
            </a:r>
            <a:endParaRPr lang="tr-TR" dirty="0"/>
          </a:p>
          <a:p>
            <a:pPr marL="0" indent="0">
              <a:buNone/>
            </a:pPr>
            <a:r>
              <a:rPr lang="tr-TR" dirty="0"/>
              <a:t> -</a:t>
            </a:r>
            <a:r>
              <a:rPr lang="tr-TR" b="1" dirty="0"/>
              <a:t>Formülasyon  </a:t>
            </a:r>
          </a:p>
          <a:p>
            <a:r>
              <a:rPr lang="tr-TR" dirty="0"/>
              <a:t>Düşük su içeriğine sahip koyu kıvamlı kremler veya su içermeyen merhemler (örneğin vazelin) </a:t>
            </a:r>
            <a:r>
              <a:rPr lang="tr-TR" dirty="0" err="1"/>
              <a:t>kseroza</a:t>
            </a:r>
            <a:r>
              <a:rPr lang="tr-TR" dirty="0"/>
              <a:t> karşı daha iyi koruma sağlar</a:t>
            </a:r>
          </a:p>
          <a:p>
            <a:pPr marL="0" indent="0">
              <a:buNone/>
            </a:pPr>
            <a:r>
              <a:rPr lang="tr-TR" b="1" dirty="0"/>
              <a:t>-Kokulu yumuşatıcılardan kaçınılmalı</a:t>
            </a:r>
          </a:p>
          <a:p>
            <a:r>
              <a:rPr lang="tr-TR" dirty="0"/>
              <a:t>Etiketlemeye dikkat edilmeli</a:t>
            </a:r>
          </a:p>
          <a:p>
            <a:r>
              <a:rPr lang="tr-TR" dirty="0"/>
              <a:t>"</a:t>
            </a:r>
            <a:r>
              <a:rPr lang="tr-TR" dirty="0" err="1"/>
              <a:t>Hipoalerjenik</a:t>
            </a:r>
            <a:r>
              <a:rPr lang="tr-TR" dirty="0"/>
              <a:t>" olarak pazarlanan yumuşatıcıların güçlü hassasiyete neden olabilecek maddeler içerebilmekte</a:t>
            </a:r>
          </a:p>
          <a:p>
            <a:r>
              <a:rPr lang="tr-TR" dirty="0"/>
              <a:t>Kokusuz etiketleme, üründe koku maddeleri veya maskeleyici kokuların kullanılmadığını ima etse de kokusuz ürünler, diğer bileşenlerin kokularını nötralize eden veya maskeleyen kimyasallar içerebilir</a:t>
            </a:r>
          </a:p>
          <a:p>
            <a:endParaRPr lang="tr-TR" dirty="0"/>
          </a:p>
        </p:txBody>
      </p:sp>
    </p:spTree>
    <p:extLst>
      <p:ext uri="{BB962C8B-B14F-4D97-AF65-F5344CB8AC3E}">
        <p14:creationId xmlns:p14="http://schemas.microsoft.com/office/powerpoint/2010/main" val="2759243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674AE5-81E4-90E5-6670-313D65711B38}"/>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1D44D229-AA27-DFD6-DDBE-5DB69E18E1AE}"/>
              </a:ext>
            </a:extLst>
          </p:cNvPr>
          <p:cNvSpPr>
            <a:spLocks noGrp="1"/>
          </p:cNvSpPr>
          <p:nvPr>
            <p:ph idx="1"/>
          </p:nvPr>
        </p:nvSpPr>
        <p:spPr/>
        <p:txBody>
          <a:bodyPr/>
          <a:lstStyle/>
          <a:p>
            <a:pPr marL="0" indent="0">
              <a:buNone/>
            </a:pPr>
            <a:r>
              <a:rPr lang="tr-TR" b="1" dirty="0"/>
              <a:t>-</a:t>
            </a:r>
            <a:r>
              <a:rPr lang="tr-TR" b="1" dirty="0" err="1"/>
              <a:t>Seramid</a:t>
            </a:r>
            <a:r>
              <a:rPr lang="tr-TR" b="1" dirty="0"/>
              <a:t> içeren nemlendiriciler </a:t>
            </a:r>
          </a:p>
          <a:p>
            <a:r>
              <a:rPr lang="tr-TR" dirty="0"/>
              <a:t>AD hastalarının </a:t>
            </a:r>
            <a:r>
              <a:rPr lang="tr-TR" dirty="0" err="1"/>
              <a:t>stratum</a:t>
            </a:r>
            <a:r>
              <a:rPr lang="tr-TR" dirty="0"/>
              <a:t> </a:t>
            </a:r>
            <a:r>
              <a:rPr lang="tr-TR" dirty="0" err="1"/>
              <a:t>corneum'u</a:t>
            </a:r>
            <a:r>
              <a:rPr lang="tr-TR" dirty="0"/>
              <a:t>, belirli lipitler (özellikle ultra uzun zincirli </a:t>
            </a:r>
            <a:r>
              <a:rPr lang="tr-TR" dirty="0" err="1"/>
              <a:t>seramidler</a:t>
            </a:r>
            <a:r>
              <a:rPr lang="tr-TR" dirty="0"/>
              <a:t>) ve "doğal nemlendirici faktör" bakımından yetersizdir.</a:t>
            </a:r>
          </a:p>
          <a:p>
            <a:r>
              <a:rPr lang="tr-TR" dirty="0"/>
              <a:t>Nemlendiriciler, eksik </a:t>
            </a:r>
            <a:r>
              <a:rPr lang="tr-TR" dirty="0" err="1"/>
              <a:t>seramidlerin</a:t>
            </a:r>
            <a:r>
              <a:rPr lang="tr-TR" dirty="0"/>
              <a:t> küçük bir kısmını içerebilir ve teoride faydalı olsalar da, takviyenin eksiklikleri gerçekten giderip gidermediği belirsizdir. </a:t>
            </a:r>
          </a:p>
          <a:p>
            <a:r>
              <a:rPr lang="tr-TR" dirty="0"/>
              <a:t>"</a:t>
            </a:r>
            <a:r>
              <a:rPr lang="tr-TR" dirty="0" err="1"/>
              <a:t>Seramid</a:t>
            </a:r>
            <a:r>
              <a:rPr lang="tr-TR" dirty="0"/>
              <a:t>" eklenmiş nemlendiricilerin, </a:t>
            </a:r>
            <a:r>
              <a:rPr lang="tr-TR" dirty="0" err="1"/>
              <a:t>AD'de</a:t>
            </a:r>
            <a:r>
              <a:rPr lang="tr-TR" dirty="0"/>
              <a:t> eksik olduğu bilinen yüzlerce </a:t>
            </a:r>
            <a:r>
              <a:rPr lang="tr-TR" dirty="0" err="1"/>
              <a:t>seramid</a:t>
            </a:r>
            <a:r>
              <a:rPr lang="tr-TR" dirty="0"/>
              <a:t> türünü veya en kritik olanları bile yenilemesi pek olası değildir. </a:t>
            </a:r>
          </a:p>
          <a:p>
            <a:endParaRPr lang="tr-TR" dirty="0"/>
          </a:p>
        </p:txBody>
      </p:sp>
    </p:spTree>
    <p:extLst>
      <p:ext uri="{BB962C8B-B14F-4D97-AF65-F5344CB8AC3E}">
        <p14:creationId xmlns:p14="http://schemas.microsoft.com/office/powerpoint/2010/main" val="2168768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6D900C-1DDA-F176-22C8-55B522C1AD2F}"/>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61677595-4A12-290F-44AF-3407325347BD}"/>
              </a:ext>
            </a:extLst>
          </p:cNvPr>
          <p:cNvSpPr>
            <a:spLocks noGrp="1"/>
          </p:cNvSpPr>
          <p:nvPr>
            <p:ph idx="1"/>
          </p:nvPr>
        </p:nvSpPr>
        <p:spPr/>
        <p:txBody>
          <a:bodyPr>
            <a:normAutofit fontScale="92500" lnSpcReduction="10000"/>
          </a:bodyPr>
          <a:lstStyle/>
          <a:p>
            <a:pPr marL="0" indent="0">
              <a:buNone/>
            </a:pPr>
            <a:r>
              <a:rPr lang="tr-TR" b="1" dirty="0"/>
              <a:t>Maruziyet faktörlerin ortadan kaldırılması </a:t>
            </a:r>
          </a:p>
          <a:p>
            <a:r>
              <a:rPr lang="tr-TR" dirty="0"/>
              <a:t>Çok sık banyo ve sonrası nemlendirici uygulanmaması</a:t>
            </a:r>
          </a:p>
          <a:p>
            <a:r>
              <a:rPr lang="tr-TR" dirty="0"/>
              <a:t>Düşük nemli ortamlar </a:t>
            </a:r>
          </a:p>
          <a:p>
            <a:r>
              <a:rPr lang="tr-TR" dirty="0"/>
              <a:t>Duygusal stres </a:t>
            </a:r>
          </a:p>
          <a:p>
            <a:r>
              <a:rPr lang="tr-TR" dirty="0" err="1"/>
              <a:t>Kseroz</a:t>
            </a:r>
            <a:r>
              <a:rPr lang="tr-TR" dirty="0"/>
              <a:t> (kuru cilt) </a:t>
            </a:r>
          </a:p>
          <a:p>
            <a:r>
              <a:rPr lang="tr-TR" dirty="0"/>
              <a:t>Aşırı ısınma ve terleme </a:t>
            </a:r>
          </a:p>
          <a:p>
            <a:r>
              <a:rPr lang="tr-TR" dirty="0"/>
              <a:t>Sert su kullanımı </a:t>
            </a:r>
          </a:p>
          <a:p>
            <a:r>
              <a:rPr lang="tr-TR" dirty="0"/>
              <a:t>Çözücülere ve deterjanlara maruz kalma </a:t>
            </a:r>
          </a:p>
          <a:p>
            <a:r>
              <a:rPr lang="tr-TR" dirty="0"/>
              <a:t>Kaba yünlü giysiler, kokulu sabunlar, parfümler, deterjanlar, ev temizlik ürünleri, kimyasal maddeler gibi kaşıntıya neden olan ve tahriş edici</a:t>
            </a:r>
          </a:p>
          <a:p>
            <a:endParaRPr lang="tr-TR" dirty="0"/>
          </a:p>
          <a:p>
            <a:endParaRPr lang="tr-TR" dirty="0"/>
          </a:p>
        </p:txBody>
      </p:sp>
    </p:spTree>
    <p:extLst>
      <p:ext uri="{BB962C8B-B14F-4D97-AF65-F5344CB8AC3E}">
        <p14:creationId xmlns:p14="http://schemas.microsoft.com/office/powerpoint/2010/main" val="2090150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B8035E-7CC3-AB68-6AF1-DDC643920D40}"/>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349E1152-E7CF-EE80-991D-096B3B7E8AE6}"/>
              </a:ext>
            </a:extLst>
          </p:cNvPr>
          <p:cNvSpPr>
            <a:spLocks noGrp="1"/>
          </p:cNvSpPr>
          <p:nvPr>
            <p:ph idx="1"/>
          </p:nvPr>
        </p:nvSpPr>
        <p:spPr/>
        <p:txBody>
          <a:bodyPr>
            <a:normAutofit fontScale="62500" lnSpcReduction="20000"/>
          </a:bodyPr>
          <a:lstStyle/>
          <a:p>
            <a:pPr marL="0" indent="0">
              <a:buNone/>
            </a:pPr>
            <a:r>
              <a:rPr lang="tr-TR" sz="3800" b="1" dirty="0" err="1"/>
              <a:t>Aeroalerjenler</a:t>
            </a:r>
            <a:r>
              <a:rPr lang="tr-TR" sz="3800" b="1" dirty="0"/>
              <a:t> ve gıda alerjenleri </a:t>
            </a:r>
          </a:p>
          <a:p>
            <a:pPr marL="0" indent="0">
              <a:buNone/>
            </a:pPr>
            <a:r>
              <a:rPr lang="tr-TR" b="1" dirty="0"/>
              <a:t>  Çevresel alerjenler </a:t>
            </a:r>
          </a:p>
          <a:p>
            <a:r>
              <a:rPr lang="tr-TR" dirty="0"/>
              <a:t>Ev tozu akarlarına,  hayvan tüylerine, küflere ve polenlere karşı duyarlılık</a:t>
            </a:r>
          </a:p>
          <a:p>
            <a:r>
              <a:rPr lang="tr-TR" dirty="0"/>
              <a:t>Ancak ev tozu akarlarına karşı maruziyetin azaltılmasının hastalık seyrine etki etmediği de gösterilmiş</a:t>
            </a:r>
          </a:p>
          <a:p>
            <a:pPr marL="0" indent="0">
              <a:buNone/>
            </a:pPr>
            <a:r>
              <a:rPr lang="tr-TR" b="1" dirty="0"/>
              <a:t>  Gıda alerjenleri </a:t>
            </a:r>
          </a:p>
          <a:p>
            <a:r>
              <a:rPr lang="tr-TR" dirty="0"/>
              <a:t> Gıda alerjenlerinin </a:t>
            </a:r>
            <a:r>
              <a:rPr lang="tr-TR" dirty="0" err="1"/>
              <a:t>AD'yi</a:t>
            </a:r>
            <a:r>
              <a:rPr lang="tr-TR" dirty="0"/>
              <a:t> alevlendirmesi nadirdir . </a:t>
            </a:r>
          </a:p>
          <a:p>
            <a:r>
              <a:rPr lang="tr-TR" dirty="0" err="1"/>
              <a:t>AD'li</a:t>
            </a:r>
            <a:r>
              <a:rPr lang="tr-TR" dirty="0"/>
              <a:t> çocukların yaklaşık %50'sinde bir veya daha fazla gıda alerjenine karşı pozitif deri delme testleri veya spesifik (</a:t>
            </a:r>
            <a:r>
              <a:rPr lang="tr-TR" dirty="0" err="1"/>
              <a:t>IgE</a:t>
            </a:r>
            <a:r>
              <a:rPr lang="tr-TR" dirty="0"/>
              <a:t>) bulunsa da, gıda duyarlılığı çoğu durumda </a:t>
            </a:r>
            <a:r>
              <a:rPr lang="tr-TR" dirty="0" err="1"/>
              <a:t>AD'nin</a:t>
            </a:r>
            <a:r>
              <a:rPr lang="tr-TR" dirty="0"/>
              <a:t> seyri açısından klinik olarak önemsizdir. </a:t>
            </a:r>
          </a:p>
          <a:p>
            <a:r>
              <a:rPr lang="tr-TR" dirty="0"/>
              <a:t>Bu nedenle, eliminasyon diyetleri gibi diyet müdahaleleri, hastalarda şiddeti azaltmada veya alevlenmeleri önlemede yardımcı olmaz</a:t>
            </a:r>
          </a:p>
          <a:p>
            <a:r>
              <a:rPr lang="tr-TR" dirty="0"/>
              <a:t>421 </a:t>
            </a:r>
            <a:r>
              <a:rPr lang="tr-TR" dirty="0" err="1"/>
              <a:t>AD'li</a:t>
            </a:r>
            <a:r>
              <a:rPr lang="tr-TR" dirty="0"/>
              <a:t> çocuk ve yetişkini kapsayan dokuz randomize çalışmanın sistematik bir incelemesi, AD hastalarında süt ve yumurtanın dışlanmasının, az gıdalı diyetin veya </a:t>
            </a:r>
            <a:r>
              <a:rPr lang="tr-TR" dirty="0" err="1"/>
              <a:t>elemental</a:t>
            </a:r>
            <a:r>
              <a:rPr lang="tr-TR" dirty="0"/>
              <a:t> diyetin fayda sağlamadığını göstermiştir . </a:t>
            </a:r>
          </a:p>
          <a:p>
            <a:r>
              <a:rPr lang="tr-TR" dirty="0" err="1"/>
              <a:t>AD'li</a:t>
            </a:r>
            <a:r>
              <a:rPr lang="tr-TR" dirty="0"/>
              <a:t> yetişkinlerde gıda alerjisinin rolü hakkında bilinen az, ancak huş ağacı alerjisi olan yetişkinler, huş ağacı poleniyle ilgili gıdaları tükettiklerinde kötüleşme yaşayabilirler.</a:t>
            </a:r>
          </a:p>
        </p:txBody>
      </p:sp>
    </p:spTree>
    <p:extLst>
      <p:ext uri="{BB962C8B-B14F-4D97-AF65-F5344CB8AC3E}">
        <p14:creationId xmlns:p14="http://schemas.microsoft.com/office/powerpoint/2010/main" val="1456929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A2CC39-8F07-BFF8-701F-1CB268AD6BFE}"/>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1EF8EE12-2329-A0AE-E66D-FB49082D74A9}"/>
              </a:ext>
            </a:extLst>
          </p:cNvPr>
          <p:cNvSpPr>
            <a:spLocks noGrp="1"/>
          </p:cNvSpPr>
          <p:nvPr>
            <p:ph idx="1"/>
          </p:nvPr>
        </p:nvSpPr>
        <p:spPr/>
        <p:txBody>
          <a:bodyPr>
            <a:normAutofit fontScale="92500" lnSpcReduction="10000"/>
          </a:bodyPr>
          <a:lstStyle/>
          <a:p>
            <a:r>
              <a:rPr lang="tr-TR" b="1" dirty="0"/>
              <a:t>Temas tahriş edici maddeler ve alerjenler</a:t>
            </a:r>
            <a:endParaRPr lang="tr-TR" dirty="0"/>
          </a:p>
          <a:p>
            <a:r>
              <a:rPr lang="tr-TR" dirty="0"/>
              <a:t> AD hastaları hem tahriş edici hem de alerjik </a:t>
            </a:r>
            <a:r>
              <a:rPr lang="tr-TR" dirty="0" err="1"/>
              <a:t>kontakt</a:t>
            </a:r>
            <a:r>
              <a:rPr lang="tr-TR" dirty="0"/>
              <a:t> dermatite daha yatkındır ve tetikleyicilerin belirlenmesi ve bunlardan kaçınılması faydalı olacaktır. </a:t>
            </a:r>
          </a:p>
          <a:p>
            <a:r>
              <a:rPr lang="tr-TR" dirty="0"/>
              <a:t>Yumuşatıcılarda ve topikal tedavilerde bulunan bileşenler, AD hastalarında alerjik </a:t>
            </a:r>
            <a:r>
              <a:rPr lang="tr-TR" dirty="0" err="1"/>
              <a:t>kontakt</a:t>
            </a:r>
            <a:r>
              <a:rPr lang="tr-TR" dirty="0"/>
              <a:t> dermatite neden olabilir </a:t>
            </a:r>
          </a:p>
          <a:p>
            <a:r>
              <a:rPr lang="tr-TR" dirty="0"/>
              <a:t>Uygun topikal tedaviye yanıt vermeyen hastalarda maruz kalan bölgelerde alerjik </a:t>
            </a:r>
            <a:r>
              <a:rPr lang="tr-TR" dirty="0" err="1"/>
              <a:t>kontakt</a:t>
            </a:r>
            <a:r>
              <a:rPr lang="tr-TR" dirty="0"/>
              <a:t> dermatit şüphesi olmalıdır. </a:t>
            </a:r>
          </a:p>
          <a:p>
            <a:r>
              <a:rPr lang="tr-TR" dirty="0"/>
              <a:t>İlgili alerjenlerin tespiti için yama testi gereklidir </a:t>
            </a:r>
          </a:p>
          <a:p>
            <a:r>
              <a:rPr lang="tr-TR" dirty="0"/>
              <a:t>Ancak, AD hastalarında artan cilt reaktivitesi ve yanlış pozitif reaksiyon olasılığı nedeniyle yama testi yapmak zor olabilir.</a:t>
            </a:r>
          </a:p>
          <a:p>
            <a:endParaRPr lang="tr-TR" dirty="0"/>
          </a:p>
        </p:txBody>
      </p:sp>
    </p:spTree>
    <p:extLst>
      <p:ext uri="{BB962C8B-B14F-4D97-AF65-F5344CB8AC3E}">
        <p14:creationId xmlns:p14="http://schemas.microsoft.com/office/powerpoint/2010/main" val="3439612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08B6C5-7C49-5B21-BABB-42CE70C1E5C5}"/>
              </a:ext>
            </a:extLst>
          </p:cNvPr>
          <p:cNvSpPr>
            <a:spLocks noGrp="1"/>
          </p:cNvSpPr>
          <p:nvPr>
            <p:ph type="title"/>
          </p:nvPr>
        </p:nvSpPr>
        <p:spPr/>
        <p:txBody>
          <a:bodyPr/>
          <a:lstStyle/>
          <a:p>
            <a:r>
              <a:rPr lang="tr-TR" dirty="0"/>
              <a:t>TEDAVİ</a:t>
            </a:r>
            <a:endParaRPr lang="tr-TR" b="1" dirty="0"/>
          </a:p>
        </p:txBody>
      </p:sp>
      <p:sp>
        <p:nvSpPr>
          <p:cNvPr id="3" name="İçerik Yer Tutucusu 2">
            <a:extLst>
              <a:ext uri="{FF2B5EF4-FFF2-40B4-BE49-F238E27FC236}">
                <a16:creationId xmlns:a16="http://schemas.microsoft.com/office/drawing/2014/main" id="{4D500D53-C0D5-950A-D2F0-0478CCFF5CD1}"/>
              </a:ext>
            </a:extLst>
          </p:cNvPr>
          <p:cNvSpPr>
            <a:spLocks noGrp="1"/>
          </p:cNvSpPr>
          <p:nvPr>
            <p:ph idx="1"/>
          </p:nvPr>
        </p:nvSpPr>
        <p:spPr/>
        <p:txBody>
          <a:bodyPr/>
          <a:lstStyle/>
          <a:p>
            <a:pPr marL="0" indent="0">
              <a:buNone/>
            </a:pPr>
            <a:r>
              <a:rPr lang="tr-TR" b="1" dirty="0"/>
              <a:t>Kaşıntı kontrolü</a:t>
            </a:r>
            <a:endParaRPr lang="tr-TR" dirty="0"/>
          </a:p>
          <a:p>
            <a:r>
              <a:rPr lang="tr-TR" dirty="0"/>
              <a:t>Nemlendiriciler</a:t>
            </a:r>
          </a:p>
          <a:p>
            <a:r>
              <a:rPr lang="tr-TR" dirty="0"/>
              <a:t>Islak sargılar</a:t>
            </a:r>
          </a:p>
          <a:p>
            <a:r>
              <a:rPr lang="tr-TR" dirty="0"/>
              <a:t>Hastalıkta primer tedavide kullanılan topikal ve sistemik ilaçlar</a:t>
            </a:r>
          </a:p>
          <a:p>
            <a:r>
              <a:rPr lang="tr-TR" dirty="0"/>
              <a:t>Antihistaminikler</a:t>
            </a:r>
          </a:p>
          <a:p>
            <a:r>
              <a:rPr lang="tr-TR" dirty="0"/>
              <a:t>Fototerapi</a:t>
            </a:r>
          </a:p>
          <a:p>
            <a:endParaRPr lang="tr-TR" dirty="0"/>
          </a:p>
        </p:txBody>
      </p:sp>
    </p:spTree>
    <p:extLst>
      <p:ext uri="{BB962C8B-B14F-4D97-AF65-F5344CB8AC3E}">
        <p14:creationId xmlns:p14="http://schemas.microsoft.com/office/powerpoint/2010/main" val="63645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40404D-F159-633D-4719-5C4165A1E65F}"/>
              </a:ext>
            </a:extLst>
          </p:cNvPr>
          <p:cNvSpPr>
            <a:spLocks noGrp="1"/>
          </p:cNvSpPr>
          <p:nvPr>
            <p:ph type="title"/>
          </p:nvPr>
        </p:nvSpPr>
        <p:spPr/>
        <p:txBody>
          <a:bodyPr/>
          <a:lstStyle/>
          <a:p>
            <a:r>
              <a:rPr lang="tr-TR" dirty="0"/>
              <a:t>EPİDEMİYOLOJİ</a:t>
            </a:r>
          </a:p>
        </p:txBody>
      </p:sp>
      <p:sp>
        <p:nvSpPr>
          <p:cNvPr id="3" name="İçerik Yer Tutucusu 2">
            <a:extLst>
              <a:ext uri="{FF2B5EF4-FFF2-40B4-BE49-F238E27FC236}">
                <a16:creationId xmlns:a16="http://schemas.microsoft.com/office/drawing/2014/main" id="{A798BDA6-31F3-13C8-46DC-8ED11A37C514}"/>
              </a:ext>
            </a:extLst>
          </p:cNvPr>
          <p:cNvSpPr>
            <a:spLocks noGrp="1"/>
          </p:cNvSpPr>
          <p:nvPr>
            <p:ph idx="1"/>
          </p:nvPr>
        </p:nvSpPr>
        <p:spPr/>
        <p:txBody>
          <a:bodyPr>
            <a:normAutofit/>
          </a:bodyPr>
          <a:lstStyle/>
          <a:p>
            <a:r>
              <a:rPr lang="tr-TR" dirty="0"/>
              <a:t>Dünya çapında çocukların yaklaşık %5 ila %20'sinden fazlasını etkilemekte</a:t>
            </a:r>
          </a:p>
          <a:p>
            <a:r>
              <a:rPr lang="tr-TR" dirty="0"/>
              <a:t>Afrika, Okyanusya ve Asya-Pasifik bölgesinde, Hindistan alt kıtasında ve Kuzey/Doğu Avrupa'daki ülkelere kıyasla daha yaygın</a:t>
            </a:r>
          </a:p>
          <a:p>
            <a:r>
              <a:rPr lang="tr-TR" dirty="0"/>
              <a:t>ABD’de çocuklarda AD yaygınlığı yaklaşık %13'tür ve en yüksek oranlar Afrika kökenli Amerikalı çocuklarda bildirilmiştir (%22) </a:t>
            </a:r>
          </a:p>
          <a:p>
            <a:r>
              <a:rPr lang="tr-TR" dirty="0"/>
              <a:t>Ülkemizde sıklığı %7,5-%17,1 arasında bulunmuştur ve bölgeler arasında farklılık göstermektedir</a:t>
            </a:r>
          </a:p>
          <a:p>
            <a:endParaRPr lang="tr-TR" dirty="0"/>
          </a:p>
        </p:txBody>
      </p:sp>
    </p:spTree>
    <p:extLst>
      <p:ext uri="{BB962C8B-B14F-4D97-AF65-F5344CB8AC3E}">
        <p14:creationId xmlns:p14="http://schemas.microsoft.com/office/powerpoint/2010/main" val="2918504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357033-0F16-2C52-936C-3A9DE49CC193}"/>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A4FCE86D-CC5D-A0DE-3D3C-61AE2FEBFCAC}"/>
              </a:ext>
            </a:extLst>
          </p:cNvPr>
          <p:cNvSpPr>
            <a:spLocks noGrp="1"/>
          </p:cNvSpPr>
          <p:nvPr>
            <p:ph idx="1"/>
          </p:nvPr>
        </p:nvSpPr>
        <p:spPr>
          <a:xfrm>
            <a:off x="838200" y="1690688"/>
            <a:ext cx="6200819" cy="4351338"/>
          </a:xfrm>
        </p:spPr>
        <p:txBody>
          <a:bodyPr/>
          <a:lstStyle/>
          <a:p>
            <a:pPr marL="0" indent="0">
              <a:buNone/>
            </a:pPr>
            <a:r>
              <a:rPr lang="tr-TR" b="1" dirty="0"/>
              <a:t>Topikal kortikosteroidler</a:t>
            </a:r>
          </a:p>
          <a:p>
            <a:r>
              <a:rPr lang="tr-TR" b="1" dirty="0"/>
              <a:t>Hafif dereceli AD</a:t>
            </a:r>
            <a:r>
              <a:rPr lang="tr-TR" dirty="0"/>
              <a:t>: Az güçlü </a:t>
            </a:r>
            <a:r>
              <a:rPr lang="tr-TR" dirty="0" err="1"/>
              <a:t>TKS’ler</a:t>
            </a:r>
            <a:r>
              <a:rPr lang="tr-TR" dirty="0"/>
              <a:t> </a:t>
            </a:r>
          </a:p>
          <a:p>
            <a:pPr marL="0" indent="0">
              <a:buNone/>
            </a:pPr>
            <a:r>
              <a:rPr lang="tr-TR" dirty="0"/>
              <a:t>Lezyonların iyileşmesinden 3-5 gün sonrasına veya 2 haftaya kadar günde 1-2 kez</a:t>
            </a:r>
          </a:p>
          <a:p>
            <a:r>
              <a:rPr lang="tr-TR" b="1" dirty="0"/>
              <a:t>Orta dereceli AD</a:t>
            </a:r>
            <a:r>
              <a:rPr lang="tr-TR" dirty="0"/>
              <a:t>: Sınıf 2-3 </a:t>
            </a:r>
            <a:r>
              <a:rPr lang="tr-TR" dirty="0" err="1"/>
              <a:t>TKS’ler</a:t>
            </a:r>
            <a:endParaRPr lang="tr-TR" dirty="0"/>
          </a:p>
          <a:p>
            <a:r>
              <a:rPr lang="tr-TR" b="1" dirty="0"/>
              <a:t>Ağır dereceli AD </a:t>
            </a:r>
            <a:r>
              <a:rPr lang="tr-TR" dirty="0"/>
              <a:t>: Sınıf 3-4 </a:t>
            </a:r>
            <a:r>
              <a:rPr lang="tr-TR" dirty="0" err="1"/>
              <a:t>TKS’ler</a:t>
            </a:r>
            <a:endParaRPr lang="tr-TR" dirty="0"/>
          </a:p>
          <a:p>
            <a:pPr marL="0" indent="0">
              <a:buNone/>
            </a:pPr>
            <a:endParaRPr lang="tr-TR" dirty="0"/>
          </a:p>
        </p:txBody>
      </p:sp>
      <p:pic>
        <p:nvPicPr>
          <p:cNvPr id="5" name="Resim 4">
            <a:extLst>
              <a:ext uri="{FF2B5EF4-FFF2-40B4-BE49-F238E27FC236}">
                <a16:creationId xmlns:a16="http://schemas.microsoft.com/office/drawing/2014/main" id="{B4F88954-DBCA-DCF2-3FD1-652C80A3ED1C}"/>
              </a:ext>
            </a:extLst>
          </p:cNvPr>
          <p:cNvPicPr>
            <a:picLocks noChangeAspect="1"/>
          </p:cNvPicPr>
          <p:nvPr/>
        </p:nvPicPr>
        <p:blipFill>
          <a:blip r:embed="rId2"/>
          <a:stretch>
            <a:fillRect/>
          </a:stretch>
        </p:blipFill>
        <p:spPr>
          <a:xfrm>
            <a:off x="7267135" y="604738"/>
            <a:ext cx="4692891" cy="5791498"/>
          </a:xfrm>
          <a:prstGeom prst="rect">
            <a:avLst/>
          </a:prstGeom>
        </p:spPr>
      </p:pic>
      <p:pic>
        <p:nvPicPr>
          <p:cNvPr id="7" name="Resim 6" descr="metin, etiket içeren bir resim&#10;&#10;Yapay zeka tarafından oluşturulmuş içerik yanlış olabilir.">
            <a:extLst>
              <a:ext uri="{FF2B5EF4-FFF2-40B4-BE49-F238E27FC236}">
                <a16:creationId xmlns:a16="http://schemas.microsoft.com/office/drawing/2014/main" id="{18FAD952-D867-3D92-5ED7-808FB9A55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000" y="5175348"/>
            <a:ext cx="2342270" cy="1317527"/>
          </a:xfrm>
          <a:prstGeom prst="rect">
            <a:avLst/>
          </a:prstGeom>
        </p:spPr>
      </p:pic>
      <p:pic>
        <p:nvPicPr>
          <p:cNvPr id="9" name="Resim 8" descr="metin, yazı tipi, ekran görüntüsü, marka içeren bir resim&#10;&#10;Yapay zeka tarafından oluşturulmuş içerik yanlış olabilir.">
            <a:extLst>
              <a:ext uri="{FF2B5EF4-FFF2-40B4-BE49-F238E27FC236}">
                <a16:creationId xmlns:a16="http://schemas.microsoft.com/office/drawing/2014/main" id="{D662588A-9268-9AE7-FBC0-60754F5186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756" y="5116792"/>
            <a:ext cx="2708379" cy="678154"/>
          </a:xfrm>
          <a:prstGeom prst="rect">
            <a:avLst/>
          </a:prstGeom>
        </p:spPr>
      </p:pic>
      <p:pic>
        <p:nvPicPr>
          <p:cNvPr id="11" name="Resim 10" descr="metin, kutu, yazı tipi, tasarım içeren bir resim&#10;&#10;Yapay zeka tarafından oluşturulmuş içerik yanlış olabilir.">
            <a:extLst>
              <a:ext uri="{FF2B5EF4-FFF2-40B4-BE49-F238E27FC236}">
                <a16:creationId xmlns:a16="http://schemas.microsoft.com/office/drawing/2014/main" id="{8EFEABDB-46C1-DDAE-6415-25D6E31D2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1820" y="5882637"/>
            <a:ext cx="2487315" cy="858525"/>
          </a:xfrm>
          <a:prstGeom prst="rect">
            <a:avLst/>
          </a:prstGeom>
        </p:spPr>
      </p:pic>
    </p:spTree>
    <p:extLst>
      <p:ext uri="{BB962C8B-B14F-4D97-AF65-F5344CB8AC3E}">
        <p14:creationId xmlns:p14="http://schemas.microsoft.com/office/powerpoint/2010/main" val="571994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CDEBFA9-5BE3-6F77-9BCF-22732F2D5928}"/>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59E6479C-7CB7-FAC7-EE26-AD3500A55667}"/>
              </a:ext>
            </a:extLst>
          </p:cNvPr>
          <p:cNvSpPr>
            <a:spLocks noGrp="1"/>
          </p:cNvSpPr>
          <p:nvPr>
            <p:ph idx="1"/>
          </p:nvPr>
        </p:nvSpPr>
        <p:spPr/>
        <p:txBody>
          <a:bodyPr>
            <a:normAutofit lnSpcReduction="10000"/>
          </a:bodyPr>
          <a:lstStyle/>
          <a:p>
            <a:r>
              <a:rPr lang="tr-TR" dirty="0"/>
              <a:t>Kaşıntı tedaviye yanıtın değerlendirilmesinde anahtar semptomdur. </a:t>
            </a:r>
          </a:p>
          <a:p>
            <a:r>
              <a:rPr lang="tr-TR" dirty="0"/>
              <a:t>Başlangıçta düzenli nemlendirici ile düşük ve orta </a:t>
            </a:r>
            <a:r>
              <a:rPr lang="tr-TR" dirty="0" err="1"/>
              <a:t>potensli</a:t>
            </a:r>
            <a:r>
              <a:rPr lang="tr-TR" dirty="0"/>
              <a:t> </a:t>
            </a:r>
            <a:r>
              <a:rPr lang="tr-TR" dirty="0" err="1"/>
              <a:t>TKS’in</a:t>
            </a:r>
            <a:r>
              <a:rPr lang="tr-TR" dirty="0"/>
              <a:t> günde 1-2  kez uygulanması tedavi için yeterlidir</a:t>
            </a:r>
          </a:p>
          <a:p>
            <a:r>
              <a:rPr lang="tr-TR" dirty="0"/>
              <a:t>Alevlenmeleri engellemek için doz azaltma genellikle yapılmasına rağmen bunun etkili olduğunu gösteren kontrollü çalışmalar gösterilmemiştir.</a:t>
            </a:r>
          </a:p>
          <a:p>
            <a:r>
              <a:rPr lang="tr-TR" dirty="0"/>
              <a:t>Azaltma önerileri daha az güçlü </a:t>
            </a:r>
            <a:r>
              <a:rPr lang="tr-TR" dirty="0" err="1"/>
              <a:t>TKS’e</a:t>
            </a:r>
            <a:r>
              <a:rPr lang="tr-TR" dirty="0"/>
              <a:t> geçme ya da güçlü </a:t>
            </a:r>
            <a:r>
              <a:rPr lang="tr-TR" dirty="0" err="1"/>
              <a:t>TKS’in</a:t>
            </a:r>
            <a:r>
              <a:rPr lang="tr-TR" dirty="0"/>
              <a:t> kullanım sıklığını azaltma (aralıklı kullanım) şeklinde olabilmektedir. TKS kullanma sıklığını azaltmanın ve yan etkilerden kaçınmanın en etkili yolu alevlenme sırasında erken dönemde yoğun olarak TKS kullanmaktır</a:t>
            </a:r>
          </a:p>
        </p:txBody>
      </p:sp>
    </p:spTree>
    <p:extLst>
      <p:ext uri="{BB962C8B-B14F-4D97-AF65-F5344CB8AC3E}">
        <p14:creationId xmlns:p14="http://schemas.microsoft.com/office/powerpoint/2010/main" val="1050470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A64B204-1D5F-971F-E1ED-546FE9894554}"/>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2C9CF264-A92D-F660-237B-98D729DF972C}"/>
              </a:ext>
            </a:extLst>
          </p:cNvPr>
          <p:cNvSpPr>
            <a:spLocks noGrp="1"/>
          </p:cNvSpPr>
          <p:nvPr>
            <p:ph idx="1"/>
          </p:nvPr>
        </p:nvSpPr>
        <p:spPr/>
        <p:txBody>
          <a:bodyPr/>
          <a:lstStyle/>
          <a:p>
            <a:pPr marL="0" indent="0">
              <a:buNone/>
            </a:pPr>
            <a:r>
              <a:rPr lang="tr-TR" b="1" dirty="0"/>
              <a:t>Yüz ve deri kıvrımları </a:t>
            </a:r>
          </a:p>
          <a:p>
            <a:r>
              <a:rPr lang="tr-TR" dirty="0"/>
              <a:t>Atrofi riski daha yüksek</a:t>
            </a:r>
          </a:p>
          <a:p>
            <a:r>
              <a:rPr lang="tr-TR" dirty="0"/>
              <a:t>Yüksek </a:t>
            </a:r>
            <a:r>
              <a:rPr lang="tr-TR" dirty="0" err="1"/>
              <a:t>potensli</a:t>
            </a:r>
            <a:r>
              <a:rPr lang="tr-TR" dirty="0"/>
              <a:t> </a:t>
            </a:r>
            <a:r>
              <a:rPr lang="tr-TR" dirty="0" err="1"/>
              <a:t>TKS’ler</a:t>
            </a:r>
            <a:r>
              <a:rPr lang="tr-TR" dirty="0"/>
              <a:t>  yerine düşük </a:t>
            </a:r>
            <a:r>
              <a:rPr lang="tr-TR" dirty="0" err="1"/>
              <a:t>potensli</a:t>
            </a:r>
            <a:r>
              <a:rPr lang="tr-TR" dirty="0"/>
              <a:t> </a:t>
            </a:r>
            <a:r>
              <a:rPr lang="tr-TR" dirty="0" err="1"/>
              <a:t>TKS’ler</a:t>
            </a:r>
            <a:r>
              <a:rPr lang="tr-TR" dirty="0"/>
              <a:t> tercih edilmeli</a:t>
            </a:r>
          </a:p>
        </p:txBody>
      </p:sp>
    </p:spTree>
    <p:extLst>
      <p:ext uri="{BB962C8B-B14F-4D97-AF65-F5344CB8AC3E}">
        <p14:creationId xmlns:p14="http://schemas.microsoft.com/office/powerpoint/2010/main" val="1404094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F91C89-742F-01D9-68A0-8FA7955F436E}"/>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37296555-1842-8A33-F3AE-0821922F7860}"/>
              </a:ext>
            </a:extLst>
          </p:cNvPr>
          <p:cNvSpPr>
            <a:spLocks noGrp="1"/>
          </p:cNvSpPr>
          <p:nvPr>
            <p:ph idx="1"/>
          </p:nvPr>
        </p:nvSpPr>
        <p:spPr/>
        <p:txBody>
          <a:bodyPr/>
          <a:lstStyle/>
          <a:p>
            <a:pPr marL="0" indent="0">
              <a:buNone/>
            </a:pPr>
            <a:r>
              <a:rPr lang="tr-TR" b="1" dirty="0"/>
              <a:t>Topikal </a:t>
            </a:r>
            <a:r>
              <a:rPr lang="tr-TR" b="1" dirty="0" err="1"/>
              <a:t>kalsinörin</a:t>
            </a:r>
            <a:r>
              <a:rPr lang="tr-TR" b="1" dirty="0"/>
              <a:t> inhibitörleri</a:t>
            </a:r>
          </a:p>
          <a:p>
            <a:r>
              <a:rPr lang="tr-TR" dirty="0"/>
              <a:t>Topikal </a:t>
            </a:r>
            <a:r>
              <a:rPr lang="tr-TR" dirty="0" err="1"/>
              <a:t>kalsinörin</a:t>
            </a:r>
            <a:r>
              <a:rPr lang="tr-TR" dirty="0"/>
              <a:t> inhibitörleri olan  </a:t>
            </a:r>
            <a:r>
              <a:rPr lang="tr-TR" dirty="0" err="1"/>
              <a:t>takrolimus</a:t>
            </a:r>
            <a:r>
              <a:rPr lang="tr-TR" dirty="0"/>
              <a:t> ve </a:t>
            </a:r>
            <a:r>
              <a:rPr lang="tr-TR" dirty="0" err="1"/>
              <a:t>pimekrolimus</a:t>
            </a:r>
            <a:r>
              <a:rPr lang="tr-TR" dirty="0"/>
              <a:t> cilt atrofisine veya kortikosteroid kaynaklı diğer yan etkilere neden olmayan steroid olmayan, </a:t>
            </a:r>
            <a:r>
              <a:rPr lang="tr-TR" dirty="0" err="1"/>
              <a:t>immünomodülatör</a:t>
            </a:r>
            <a:r>
              <a:rPr lang="tr-TR" dirty="0"/>
              <a:t> ajanlardır </a:t>
            </a:r>
          </a:p>
          <a:p>
            <a:r>
              <a:rPr lang="tr-TR" dirty="0"/>
              <a:t>Göz kapakları, boyun ve deri kıvrımları, yüzü etkileyen hafif ila orta şiddetteki </a:t>
            </a:r>
            <a:r>
              <a:rPr lang="tr-TR" dirty="0" err="1"/>
              <a:t>AD'nin</a:t>
            </a:r>
            <a:r>
              <a:rPr lang="tr-TR" dirty="0"/>
              <a:t> tedavisinde </a:t>
            </a:r>
            <a:r>
              <a:rPr lang="tr-TR" dirty="0" err="1"/>
              <a:t>TKS’lere</a:t>
            </a:r>
            <a:r>
              <a:rPr lang="tr-TR" dirty="0"/>
              <a:t> alternatif olarak kullanılabilir</a:t>
            </a:r>
            <a:endParaRPr lang="tr-TR" b="1" dirty="0"/>
          </a:p>
        </p:txBody>
      </p:sp>
      <p:pic>
        <p:nvPicPr>
          <p:cNvPr id="5" name="Resim 4" descr="metin, logo, etiket, marka içeren bir resim&#10;&#10;Yapay zeka tarafından oluşturulmuş içerik yanlış olabilir.">
            <a:extLst>
              <a:ext uri="{FF2B5EF4-FFF2-40B4-BE49-F238E27FC236}">
                <a16:creationId xmlns:a16="http://schemas.microsoft.com/office/drawing/2014/main" id="{7F78E4AF-36FD-07A3-43D4-6AD76CD57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153" y="4686559"/>
            <a:ext cx="4451021" cy="1625341"/>
          </a:xfrm>
          <a:prstGeom prst="rect">
            <a:avLst/>
          </a:prstGeom>
        </p:spPr>
      </p:pic>
    </p:spTree>
    <p:extLst>
      <p:ext uri="{BB962C8B-B14F-4D97-AF65-F5344CB8AC3E}">
        <p14:creationId xmlns:p14="http://schemas.microsoft.com/office/powerpoint/2010/main" val="1526843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67483F-5D36-ECBC-16D0-0A198997E9CC}"/>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54616FE2-8F48-E92F-D108-758189BD674A}"/>
              </a:ext>
            </a:extLst>
          </p:cNvPr>
          <p:cNvSpPr>
            <a:spLocks noGrp="1"/>
          </p:cNvSpPr>
          <p:nvPr>
            <p:ph idx="1"/>
          </p:nvPr>
        </p:nvSpPr>
        <p:spPr/>
        <p:txBody>
          <a:bodyPr/>
          <a:lstStyle/>
          <a:p>
            <a:pPr marL="0" indent="0">
              <a:buNone/>
            </a:pPr>
            <a:r>
              <a:rPr lang="tr-TR" b="1" dirty="0"/>
              <a:t>Topikal </a:t>
            </a:r>
            <a:r>
              <a:rPr lang="tr-TR" b="1" dirty="0" err="1"/>
              <a:t>Fosfodiesteraz</a:t>
            </a:r>
            <a:r>
              <a:rPr lang="tr-TR" b="1" dirty="0"/>
              <a:t>- 4 </a:t>
            </a:r>
            <a:r>
              <a:rPr lang="tr-TR" b="1" dirty="0" err="1"/>
              <a:t>Inhibitörleri</a:t>
            </a:r>
            <a:endParaRPr lang="tr-TR" b="1" dirty="0"/>
          </a:p>
          <a:p>
            <a:r>
              <a:rPr lang="tr-TR" b="1" dirty="0" err="1"/>
              <a:t>Crisaborol</a:t>
            </a:r>
            <a:r>
              <a:rPr lang="tr-TR" dirty="0"/>
              <a:t> ABD, Kanada, Avustralya’da 3 ay ve üstü hastalarda hafif-orta dereceli AD tedavisi için önerilmiştir.</a:t>
            </a:r>
          </a:p>
          <a:p>
            <a:r>
              <a:rPr lang="tr-TR" dirty="0"/>
              <a:t>Avrupa da 2020 yılında 2 yaş üstü hastalarda onaylanmış ancak satışa sunulmamıştır</a:t>
            </a:r>
          </a:p>
          <a:p>
            <a:r>
              <a:rPr lang="tr-TR" dirty="0"/>
              <a:t>Ülkemizde henüz onaylanmamıştır</a:t>
            </a:r>
          </a:p>
        </p:txBody>
      </p:sp>
    </p:spTree>
    <p:extLst>
      <p:ext uri="{BB962C8B-B14F-4D97-AF65-F5344CB8AC3E}">
        <p14:creationId xmlns:p14="http://schemas.microsoft.com/office/powerpoint/2010/main" val="2802296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63A79D-A4CE-B278-FD26-51BAA6246E73}"/>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B8C61A6A-24A3-DB5C-71A0-552D6DEF34FE}"/>
              </a:ext>
            </a:extLst>
          </p:cNvPr>
          <p:cNvSpPr>
            <a:spLocks noGrp="1"/>
          </p:cNvSpPr>
          <p:nvPr>
            <p:ph idx="1"/>
          </p:nvPr>
        </p:nvSpPr>
        <p:spPr>
          <a:xfrm>
            <a:off x="838200" y="1825625"/>
            <a:ext cx="10515600" cy="4351338"/>
          </a:xfrm>
        </p:spPr>
        <p:txBody>
          <a:bodyPr>
            <a:normAutofit/>
          </a:bodyPr>
          <a:lstStyle/>
          <a:p>
            <a:pPr marL="0" indent="0">
              <a:buNone/>
            </a:pPr>
            <a:r>
              <a:rPr lang="tr-TR" b="1" dirty="0"/>
              <a:t>Sistemik tedaviler</a:t>
            </a:r>
          </a:p>
          <a:p>
            <a:r>
              <a:rPr lang="tr-TR" b="1" dirty="0"/>
              <a:t>Biyolojik ajanlar</a:t>
            </a:r>
          </a:p>
          <a:p>
            <a:pPr marL="0" indent="0">
              <a:buNone/>
            </a:pPr>
            <a:r>
              <a:rPr lang="tr-TR" dirty="0"/>
              <a:t> </a:t>
            </a:r>
            <a:r>
              <a:rPr lang="tr-TR" b="1" dirty="0" err="1"/>
              <a:t>Dupilumab</a:t>
            </a:r>
            <a:r>
              <a:rPr lang="tr-TR" b="1" dirty="0"/>
              <a:t>:</a:t>
            </a:r>
          </a:p>
          <a:p>
            <a:r>
              <a:rPr lang="tr-TR" dirty="0"/>
              <a:t>IL-4 reseptörünün alfa alt birimine bağlanarak IL-4 ve IL-13, Th2 lenfosit sitokinlerini inhibe eden insan monoklonal bir antikorudur</a:t>
            </a:r>
          </a:p>
          <a:p>
            <a:r>
              <a:rPr lang="tr-TR" dirty="0"/>
              <a:t>&gt;6 ay pediatrik ve erişkinlerde </a:t>
            </a:r>
            <a:r>
              <a:rPr lang="tr-TR" dirty="0" err="1"/>
              <a:t>TKS’ler</a:t>
            </a:r>
            <a:r>
              <a:rPr lang="tr-TR" dirty="0"/>
              <a:t> ile kontrol altına alınamayan orta-ağır </a:t>
            </a:r>
            <a:r>
              <a:rPr lang="tr-TR" dirty="0" err="1"/>
              <a:t>AD’de</a:t>
            </a:r>
            <a:r>
              <a:rPr lang="tr-TR" dirty="0"/>
              <a:t> ilk tercih</a:t>
            </a:r>
          </a:p>
          <a:p>
            <a:r>
              <a:rPr lang="tr-TR" b="1" dirty="0" err="1"/>
              <a:t>Tralokinumab</a:t>
            </a:r>
            <a:r>
              <a:rPr lang="tr-TR" dirty="0"/>
              <a:t>, </a:t>
            </a:r>
            <a:r>
              <a:rPr lang="tr-TR" b="1" dirty="0" err="1"/>
              <a:t>Lebrikizumab</a:t>
            </a:r>
            <a:r>
              <a:rPr lang="tr-TR" dirty="0"/>
              <a:t>, </a:t>
            </a:r>
            <a:r>
              <a:rPr lang="tr-TR" b="1" dirty="0" err="1"/>
              <a:t>Nemolizumab</a:t>
            </a:r>
            <a:endParaRPr lang="tr-TR" dirty="0"/>
          </a:p>
        </p:txBody>
      </p:sp>
      <p:pic>
        <p:nvPicPr>
          <p:cNvPr id="5" name="Resim 4">
            <a:extLst>
              <a:ext uri="{FF2B5EF4-FFF2-40B4-BE49-F238E27FC236}">
                <a16:creationId xmlns:a16="http://schemas.microsoft.com/office/drawing/2014/main" id="{289F6CF1-F43E-E4A5-F34D-8B2A0EFC0789}"/>
              </a:ext>
            </a:extLst>
          </p:cNvPr>
          <p:cNvPicPr>
            <a:picLocks noChangeAspect="1"/>
          </p:cNvPicPr>
          <p:nvPr/>
        </p:nvPicPr>
        <p:blipFill>
          <a:blip r:embed="rId2"/>
          <a:stretch>
            <a:fillRect/>
          </a:stretch>
        </p:blipFill>
        <p:spPr>
          <a:xfrm>
            <a:off x="8147154" y="1381442"/>
            <a:ext cx="3550171" cy="1769378"/>
          </a:xfrm>
          <a:prstGeom prst="rect">
            <a:avLst/>
          </a:prstGeom>
        </p:spPr>
      </p:pic>
    </p:spTree>
    <p:extLst>
      <p:ext uri="{BB962C8B-B14F-4D97-AF65-F5344CB8AC3E}">
        <p14:creationId xmlns:p14="http://schemas.microsoft.com/office/powerpoint/2010/main" val="973681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A63B96-F344-3DCA-381E-6BB5B41A5ED4}"/>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D8769CED-9E79-5AE5-35B8-520D022B3C64}"/>
              </a:ext>
            </a:extLst>
          </p:cNvPr>
          <p:cNvSpPr>
            <a:spLocks noGrp="1"/>
          </p:cNvSpPr>
          <p:nvPr>
            <p:ph idx="1"/>
          </p:nvPr>
        </p:nvSpPr>
        <p:spPr/>
        <p:txBody>
          <a:bodyPr/>
          <a:lstStyle/>
          <a:p>
            <a:pPr marL="0" indent="0">
              <a:buNone/>
            </a:pPr>
            <a:r>
              <a:rPr lang="tr-TR" b="1" dirty="0" err="1"/>
              <a:t>Non-targeted</a:t>
            </a:r>
            <a:r>
              <a:rPr lang="tr-TR" b="1" dirty="0"/>
              <a:t> </a:t>
            </a:r>
            <a:r>
              <a:rPr lang="tr-TR" b="1" dirty="0" err="1"/>
              <a:t>immünsüpresanlar</a:t>
            </a:r>
            <a:endParaRPr lang="tr-TR" b="1" dirty="0"/>
          </a:p>
          <a:p>
            <a:pPr marL="0" indent="0">
              <a:buNone/>
            </a:pPr>
            <a:r>
              <a:rPr lang="tr-TR" b="1" dirty="0"/>
              <a:t>Siklosporin</a:t>
            </a:r>
            <a:r>
              <a:rPr lang="tr-TR" dirty="0"/>
              <a:t> </a:t>
            </a:r>
          </a:p>
          <a:p>
            <a:r>
              <a:rPr lang="tr-TR" dirty="0" err="1"/>
              <a:t>Kalsinorin</a:t>
            </a:r>
            <a:r>
              <a:rPr lang="tr-TR" dirty="0"/>
              <a:t> inhibitörü</a:t>
            </a:r>
          </a:p>
          <a:p>
            <a:r>
              <a:rPr lang="tr-TR" dirty="0"/>
              <a:t>Oral  siklosporin </a:t>
            </a:r>
            <a:r>
              <a:rPr lang="tr-TR" dirty="0" err="1"/>
              <a:t>AD'li</a:t>
            </a:r>
            <a:r>
              <a:rPr lang="tr-TR" dirty="0"/>
              <a:t> bebek ve küçük çocuklarda nadiren kullanılır </a:t>
            </a:r>
          </a:p>
          <a:p>
            <a:r>
              <a:rPr lang="tr-TR" dirty="0"/>
              <a:t>Daha büyük çocuk, ergen ve yetişkinlerde </a:t>
            </a:r>
          </a:p>
          <a:p>
            <a:pPr marL="0" indent="0">
              <a:buNone/>
            </a:pPr>
            <a:r>
              <a:rPr lang="tr-TR" b="1" dirty="0" err="1"/>
              <a:t>Metotreksat</a:t>
            </a:r>
            <a:endParaRPr lang="tr-TR" b="1" dirty="0"/>
          </a:p>
          <a:p>
            <a:r>
              <a:rPr lang="tr-TR" dirty="0"/>
              <a:t>Yetişkinlerde ve daha az sıklıkla ergenlerde ve çocuklarda </a:t>
            </a:r>
          </a:p>
        </p:txBody>
      </p:sp>
    </p:spTree>
    <p:extLst>
      <p:ext uri="{BB962C8B-B14F-4D97-AF65-F5344CB8AC3E}">
        <p14:creationId xmlns:p14="http://schemas.microsoft.com/office/powerpoint/2010/main" val="160145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2D0C3A-6158-9B42-911B-8D7F0428D747}"/>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536FD8F6-63E0-6731-236E-3DE1F2D75F2B}"/>
              </a:ext>
            </a:extLst>
          </p:cNvPr>
          <p:cNvSpPr>
            <a:spLocks noGrp="1"/>
          </p:cNvSpPr>
          <p:nvPr>
            <p:ph idx="1"/>
          </p:nvPr>
        </p:nvSpPr>
        <p:spPr/>
        <p:txBody>
          <a:bodyPr>
            <a:normAutofit/>
          </a:bodyPr>
          <a:lstStyle/>
          <a:p>
            <a:pPr marL="0" indent="0">
              <a:buNone/>
            </a:pPr>
            <a:r>
              <a:rPr lang="tr-TR" b="1" dirty="0"/>
              <a:t>JAK inhibitörleri</a:t>
            </a:r>
          </a:p>
          <a:p>
            <a:r>
              <a:rPr lang="en-US" dirty="0"/>
              <a:t> </a:t>
            </a:r>
            <a:r>
              <a:rPr lang="tr-TR" dirty="0"/>
              <a:t>JAK-STAT sinyal yolunu inhibe ederek proinflamatuar sitokinlerin uyarılmasını baskılar </a:t>
            </a:r>
          </a:p>
          <a:p>
            <a:r>
              <a:rPr lang="tr-TR" dirty="0"/>
              <a:t>Diğer sistemik tedavilere yeterli yanıt alınamayan yada sistemik tedavilerin </a:t>
            </a:r>
            <a:r>
              <a:rPr lang="tr-TR" dirty="0" err="1"/>
              <a:t>kontraendike</a:t>
            </a:r>
            <a:r>
              <a:rPr lang="tr-TR" dirty="0"/>
              <a:t> olduğu orta/şiddetli &gt;12 yaş AD hastaların tedavisinde </a:t>
            </a:r>
            <a:r>
              <a:rPr lang="tr-TR" dirty="0" err="1"/>
              <a:t>endikedir</a:t>
            </a:r>
            <a:endParaRPr lang="tr-TR" dirty="0"/>
          </a:p>
          <a:p>
            <a:r>
              <a:rPr lang="tr-TR" b="1" dirty="0" err="1"/>
              <a:t>Upadacitinib</a:t>
            </a:r>
            <a:r>
              <a:rPr lang="tr-TR" dirty="0"/>
              <a:t> JAK1 </a:t>
            </a:r>
            <a:r>
              <a:rPr lang="tr-TR" dirty="0" err="1"/>
              <a:t>inhibitorü</a:t>
            </a:r>
            <a:endParaRPr lang="tr-TR" dirty="0"/>
          </a:p>
          <a:p>
            <a:r>
              <a:rPr lang="tr-TR" b="1" dirty="0" err="1"/>
              <a:t>Baricitinib</a:t>
            </a:r>
            <a:r>
              <a:rPr lang="tr-TR" b="1" dirty="0"/>
              <a:t>     </a:t>
            </a:r>
            <a:r>
              <a:rPr lang="tr-TR" dirty="0"/>
              <a:t>JAK1/2 </a:t>
            </a:r>
            <a:r>
              <a:rPr lang="tr-TR" dirty="0" err="1"/>
              <a:t>inhibitorü</a:t>
            </a:r>
            <a:endParaRPr lang="tr-TR" b="1" dirty="0"/>
          </a:p>
          <a:p>
            <a:pPr marL="0" indent="0">
              <a:buNone/>
            </a:pPr>
            <a:r>
              <a:rPr lang="tr-TR" dirty="0"/>
              <a:t> </a:t>
            </a:r>
          </a:p>
        </p:txBody>
      </p:sp>
    </p:spTree>
    <p:extLst>
      <p:ext uri="{BB962C8B-B14F-4D97-AF65-F5344CB8AC3E}">
        <p14:creationId xmlns:p14="http://schemas.microsoft.com/office/powerpoint/2010/main" val="839074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C8718E-907E-F2F7-6A05-9352F9EE8B25}"/>
              </a:ext>
            </a:extLst>
          </p:cNvPr>
          <p:cNvSpPr>
            <a:spLocks noGrp="1"/>
          </p:cNvSpPr>
          <p:nvPr>
            <p:ph type="title"/>
          </p:nvPr>
        </p:nvSpPr>
        <p:spPr/>
        <p:txBody>
          <a:bodyPr/>
          <a:lstStyle/>
          <a:p>
            <a:r>
              <a:rPr lang="tr-TR" dirty="0"/>
              <a:t>TEDAVİ</a:t>
            </a:r>
          </a:p>
        </p:txBody>
      </p:sp>
      <p:sp>
        <p:nvSpPr>
          <p:cNvPr id="3" name="İçerik Yer Tutucusu 2">
            <a:extLst>
              <a:ext uri="{FF2B5EF4-FFF2-40B4-BE49-F238E27FC236}">
                <a16:creationId xmlns:a16="http://schemas.microsoft.com/office/drawing/2014/main" id="{63CF39BB-BD35-77E2-4B24-44953E9707B2}"/>
              </a:ext>
            </a:extLst>
          </p:cNvPr>
          <p:cNvSpPr>
            <a:spLocks noGrp="1"/>
          </p:cNvSpPr>
          <p:nvPr>
            <p:ph idx="1"/>
          </p:nvPr>
        </p:nvSpPr>
        <p:spPr/>
        <p:txBody>
          <a:bodyPr/>
          <a:lstStyle/>
          <a:p>
            <a:pPr marL="0" indent="0">
              <a:buNone/>
            </a:pPr>
            <a:r>
              <a:rPr lang="tr-TR" b="1" dirty="0"/>
              <a:t>Fototerapi</a:t>
            </a:r>
          </a:p>
          <a:p>
            <a:r>
              <a:rPr lang="tr-TR" dirty="0"/>
              <a:t>UVB radyasyonu, keratinositler ve T hücrelerinden çeşitli proinflamatuar ve </a:t>
            </a:r>
            <a:r>
              <a:rPr lang="tr-TR" dirty="0" err="1"/>
              <a:t>immünosüpresif</a:t>
            </a:r>
            <a:r>
              <a:rPr lang="tr-TR" dirty="0"/>
              <a:t> sitokinlerin salınımını tetikler</a:t>
            </a:r>
          </a:p>
          <a:p>
            <a:r>
              <a:rPr lang="tr-TR" dirty="0"/>
              <a:t>Haftada 2-3 kere</a:t>
            </a:r>
          </a:p>
          <a:p>
            <a:r>
              <a:rPr lang="tr-TR" dirty="0"/>
              <a:t>Gerektiğinde topikal TKS devam edilir. </a:t>
            </a:r>
          </a:p>
          <a:p>
            <a:r>
              <a:rPr lang="tr-TR" dirty="0"/>
              <a:t>Fototerapi cilt kuruluğunu artırabileceğinden ek yumuşatıcılar gerekebilir. </a:t>
            </a:r>
          </a:p>
        </p:txBody>
      </p:sp>
    </p:spTree>
    <p:extLst>
      <p:ext uri="{BB962C8B-B14F-4D97-AF65-F5344CB8AC3E}">
        <p14:creationId xmlns:p14="http://schemas.microsoft.com/office/powerpoint/2010/main" val="2592541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057637-BB08-CDF4-C6A6-D31D16AD9336}"/>
              </a:ext>
            </a:extLst>
          </p:cNvPr>
          <p:cNvSpPr>
            <a:spLocks noGrp="1"/>
          </p:cNvSpPr>
          <p:nvPr>
            <p:ph type="title"/>
          </p:nvPr>
        </p:nvSpPr>
        <p:spPr/>
        <p:txBody>
          <a:bodyPr>
            <a:normAutofit/>
          </a:bodyPr>
          <a:lstStyle/>
          <a:p>
            <a:br>
              <a:rPr lang="tr-TR" b="1" dirty="0"/>
            </a:br>
            <a:r>
              <a:rPr lang="tr-TR" dirty="0"/>
              <a:t>TEDAVİ</a:t>
            </a:r>
            <a:endParaRPr lang="tr-TR" b="1" dirty="0"/>
          </a:p>
        </p:txBody>
      </p:sp>
      <p:sp>
        <p:nvSpPr>
          <p:cNvPr id="3" name="İçerik Yer Tutucusu 2">
            <a:extLst>
              <a:ext uri="{FF2B5EF4-FFF2-40B4-BE49-F238E27FC236}">
                <a16:creationId xmlns:a16="http://schemas.microsoft.com/office/drawing/2014/main" id="{1310022D-9479-348D-0E2D-99C1B10320C9}"/>
              </a:ext>
            </a:extLst>
          </p:cNvPr>
          <p:cNvSpPr>
            <a:spLocks noGrp="1"/>
          </p:cNvSpPr>
          <p:nvPr>
            <p:ph idx="1"/>
          </p:nvPr>
        </p:nvSpPr>
        <p:spPr/>
        <p:txBody>
          <a:bodyPr/>
          <a:lstStyle/>
          <a:p>
            <a:pPr marL="0" indent="0">
              <a:buNone/>
            </a:pPr>
            <a:r>
              <a:rPr lang="tr-TR" b="1" dirty="0"/>
              <a:t>Alerjen </a:t>
            </a:r>
            <a:r>
              <a:rPr lang="tr-TR" b="1" dirty="0" err="1"/>
              <a:t>Immünoterapi</a:t>
            </a:r>
            <a:endParaRPr lang="tr-TR" dirty="0"/>
          </a:p>
          <a:p>
            <a:r>
              <a:rPr lang="tr-TR" dirty="0"/>
              <a:t>Daha çok alerjik </a:t>
            </a:r>
            <a:r>
              <a:rPr lang="tr-TR" dirty="0" err="1"/>
              <a:t>rinit</a:t>
            </a:r>
            <a:r>
              <a:rPr lang="tr-TR" dirty="0"/>
              <a:t>, alerjik  astım gibi diğer atopik hadiselerde</a:t>
            </a:r>
          </a:p>
          <a:p>
            <a:r>
              <a:rPr lang="tr-TR" dirty="0" err="1"/>
              <a:t>AD’de</a:t>
            </a:r>
            <a:r>
              <a:rPr lang="tr-TR" dirty="0"/>
              <a:t> tartışmalı</a:t>
            </a:r>
          </a:p>
          <a:p>
            <a:r>
              <a:rPr lang="tr-TR" dirty="0"/>
              <a:t>Hem fayda hem de zarar gösterdiğini bildiren çalışmalar mevcut</a:t>
            </a:r>
          </a:p>
        </p:txBody>
      </p:sp>
    </p:spTree>
    <p:extLst>
      <p:ext uri="{BB962C8B-B14F-4D97-AF65-F5344CB8AC3E}">
        <p14:creationId xmlns:p14="http://schemas.microsoft.com/office/powerpoint/2010/main" val="2690738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6BA0E1-12DF-B016-129C-C09D2AFA5125}"/>
              </a:ext>
            </a:extLst>
          </p:cNvPr>
          <p:cNvSpPr>
            <a:spLocks noGrp="1"/>
          </p:cNvSpPr>
          <p:nvPr>
            <p:ph type="title"/>
          </p:nvPr>
        </p:nvSpPr>
        <p:spPr/>
        <p:txBody>
          <a:bodyPr/>
          <a:lstStyle/>
          <a:p>
            <a:r>
              <a:rPr lang="tr-TR" dirty="0"/>
              <a:t>EPİDEMİYOLOJİ</a:t>
            </a:r>
          </a:p>
        </p:txBody>
      </p:sp>
      <p:sp>
        <p:nvSpPr>
          <p:cNvPr id="3" name="İçerik Yer Tutucusu 2">
            <a:extLst>
              <a:ext uri="{FF2B5EF4-FFF2-40B4-BE49-F238E27FC236}">
                <a16:creationId xmlns:a16="http://schemas.microsoft.com/office/drawing/2014/main" id="{AFE05A18-5A99-EAE7-E33E-432F0A07CA96}"/>
              </a:ext>
            </a:extLst>
          </p:cNvPr>
          <p:cNvSpPr>
            <a:spLocks noGrp="1"/>
          </p:cNvSpPr>
          <p:nvPr>
            <p:ph idx="1"/>
          </p:nvPr>
        </p:nvSpPr>
        <p:spPr/>
        <p:txBody>
          <a:bodyPr>
            <a:normAutofit fontScale="92500" lnSpcReduction="10000"/>
          </a:bodyPr>
          <a:lstStyle/>
          <a:p>
            <a:r>
              <a:rPr lang="tr-TR" dirty="0"/>
              <a:t>Yetişkinlerde </a:t>
            </a:r>
            <a:r>
              <a:rPr lang="tr-TR" dirty="0" err="1"/>
              <a:t>AD'nin</a:t>
            </a:r>
            <a:r>
              <a:rPr lang="tr-TR" dirty="0"/>
              <a:t> yaygınlığına ilişkin veriler sınırlı </a:t>
            </a:r>
          </a:p>
          <a:p>
            <a:r>
              <a:rPr lang="tr-TR" dirty="0"/>
              <a:t>İskandinav ülkelerinde yetişkinler arasında %10 ila %14 arasında yaygınlık oranları bildirmektedir </a:t>
            </a:r>
          </a:p>
          <a:p>
            <a:r>
              <a:rPr lang="tr-TR" dirty="0"/>
              <a:t>ABD’de iki kesitsel çalışma bağımsız olarak </a:t>
            </a:r>
            <a:r>
              <a:rPr lang="tr-TR" dirty="0" err="1"/>
              <a:t>AD'nin</a:t>
            </a:r>
            <a:r>
              <a:rPr lang="tr-TR" dirty="0"/>
              <a:t> yaygınlığının yaklaşık %7 olduğunu bulmuştur </a:t>
            </a:r>
          </a:p>
          <a:p>
            <a:r>
              <a:rPr lang="tr-TR" dirty="0"/>
              <a:t>Kentsel alanlarda ve yüksek gelirli ülkelerde görülme sıklığı yüksek</a:t>
            </a:r>
          </a:p>
          <a:p>
            <a:r>
              <a:rPr lang="tr-TR" dirty="0"/>
              <a:t>Vakaların  çoğu &lt;5 yaş önce başlar ve kızlarda daha yaygın </a:t>
            </a:r>
          </a:p>
          <a:p>
            <a:r>
              <a:rPr lang="tr-TR" dirty="0"/>
              <a:t>Bebeklik döneminden sonra da devam eden AD, çocukluk döneminde AD tanısı konulan hastaların yaklaşık yüzde 50’sini oluşturduğu bildirilmiş</a:t>
            </a:r>
          </a:p>
          <a:p>
            <a:r>
              <a:rPr lang="tr-TR" dirty="0"/>
              <a:t>Yetişkin AD hastalarının yaklaşık %25'i yetişkinlikte ortaya çıktığı bildirilmiş</a:t>
            </a:r>
          </a:p>
          <a:p>
            <a:endParaRPr lang="tr-TR" dirty="0"/>
          </a:p>
        </p:txBody>
      </p:sp>
    </p:spTree>
    <p:extLst>
      <p:ext uri="{BB962C8B-B14F-4D97-AF65-F5344CB8AC3E}">
        <p14:creationId xmlns:p14="http://schemas.microsoft.com/office/powerpoint/2010/main" val="30040470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27BF2C-4196-1A6E-1FBB-36F215089BF9}"/>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EAED126D-44B9-7C72-1CBB-C3EBA2176762}"/>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32B4F69E-DCB3-8262-DBB2-78DBA80C0A55}"/>
              </a:ext>
            </a:extLst>
          </p:cNvPr>
          <p:cNvPicPr>
            <a:picLocks noChangeAspect="1"/>
          </p:cNvPicPr>
          <p:nvPr/>
        </p:nvPicPr>
        <p:blipFill>
          <a:blip r:embed="rId2"/>
          <a:stretch>
            <a:fillRect/>
          </a:stretch>
        </p:blipFill>
        <p:spPr>
          <a:xfrm>
            <a:off x="546669" y="226978"/>
            <a:ext cx="5004317" cy="6141396"/>
          </a:xfrm>
          <a:prstGeom prst="rect">
            <a:avLst/>
          </a:prstGeom>
        </p:spPr>
      </p:pic>
      <p:pic>
        <p:nvPicPr>
          <p:cNvPr id="9" name="Resim 8">
            <a:extLst>
              <a:ext uri="{FF2B5EF4-FFF2-40B4-BE49-F238E27FC236}">
                <a16:creationId xmlns:a16="http://schemas.microsoft.com/office/drawing/2014/main" id="{3DDC2CE6-7C4A-9FEA-5478-4CDF8FFBF274}"/>
              </a:ext>
            </a:extLst>
          </p:cNvPr>
          <p:cNvPicPr>
            <a:picLocks noChangeAspect="1"/>
          </p:cNvPicPr>
          <p:nvPr/>
        </p:nvPicPr>
        <p:blipFill>
          <a:blip r:embed="rId3"/>
          <a:stretch>
            <a:fillRect/>
          </a:stretch>
        </p:blipFill>
        <p:spPr>
          <a:xfrm>
            <a:off x="5474189" y="0"/>
            <a:ext cx="6561410" cy="6858000"/>
          </a:xfrm>
          <a:prstGeom prst="rect">
            <a:avLst/>
          </a:prstGeom>
        </p:spPr>
      </p:pic>
    </p:spTree>
    <p:extLst>
      <p:ext uri="{BB962C8B-B14F-4D97-AF65-F5344CB8AC3E}">
        <p14:creationId xmlns:p14="http://schemas.microsoft.com/office/powerpoint/2010/main" val="252045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2AB935-FD37-9A81-D64A-3260A9056E12}"/>
              </a:ext>
            </a:extLst>
          </p:cNvPr>
          <p:cNvSpPr>
            <a:spLocks noGrp="1"/>
          </p:cNvSpPr>
          <p:nvPr>
            <p:ph type="title"/>
          </p:nvPr>
        </p:nvSpPr>
        <p:spPr/>
        <p:txBody>
          <a:bodyPr/>
          <a:lstStyle/>
          <a:p>
            <a:r>
              <a:rPr lang="tr-TR" b="1" dirty="0"/>
              <a:t>Birinci basamakta sevk kriterleri</a:t>
            </a:r>
          </a:p>
        </p:txBody>
      </p:sp>
      <p:sp>
        <p:nvSpPr>
          <p:cNvPr id="3" name="İçerik Yer Tutucusu 2">
            <a:extLst>
              <a:ext uri="{FF2B5EF4-FFF2-40B4-BE49-F238E27FC236}">
                <a16:creationId xmlns:a16="http://schemas.microsoft.com/office/drawing/2014/main" id="{207CF320-5B57-E9AF-3995-D8FA77414A58}"/>
              </a:ext>
            </a:extLst>
          </p:cNvPr>
          <p:cNvSpPr>
            <a:spLocks noGrp="1"/>
          </p:cNvSpPr>
          <p:nvPr>
            <p:ph idx="1"/>
          </p:nvPr>
        </p:nvSpPr>
        <p:spPr/>
        <p:txBody>
          <a:bodyPr/>
          <a:lstStyle/>
          <a:p>
            <a:r>
              <a:rPr lang="tr-TR" dirty="0"/>
              <a:t>Tanısı netleştirilemeyen hasta</a:t>
            </a:r>
          </a:p>
          <a:p>
            <a:r>
              <a:rPr lang="tr-TR" dirty="0"/>
              <a:t>Uygun yaklaşıma rağmen semptomların kontrol altına alınamaması</a:t>
            </a:r>
          </a:p>
          <a:p>
            <a:r>
              <a:rPr lang="tr-TR" dirty="0"/>
              <a:t>Tedaviye rağmen yüzdeki AD bulgularının gerilememesi</a:t>
            </a:r>
          </a:p>
          <a:p>
            <a:r>
              <a:rPr lang="tr-TR" dirty="0"/>
              <a:t>Sık alevlenmelerle seyreden ve ağır AD</a:t>
            </a:r>
          </a:p>
          <a:p>
            <a:r>
              <a:rPr lang="tr-TR" dirty="0"/>
              <a:t>Sistemik tedavi gereksinimi</a:t>
            </a:r>
          </a:p>
          <a:p>
            <a:r>
              <a:rPr lang="tr-TR" dirty="0"/>
              <a:t>Önemli psikososyal problemler(uyku bozukluğu-okul veya işe devam problemleri)</a:t>
            </a:r>
          </a:p>
          <a:p>
            <a:r>
              <a:rPr lang="tr-TR" dirty="0" err="1"/>
              <a:t>Kontakt</a:t>
            </a:r>
            <a:r>
              <a:rPr lang="tr-TR" dirty="0"/>
              <a:t> dermatitten şüphesi</a:t>
            </a:r>
          </a:p>
        </p:txBody>
      </p:sp>
    </p:spTree>
    <p:extLst>
      <p:ext uri="{BB962C8B-B14F-4D97-AF65-F5344CB8AC3E}">
        <p14:creationId xmlns:p14="http://schemas.microsoft.com/office/powerpoint/2010/main" val="35326140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9D90B7-8447-8D79-E44E-5FAFB1C8224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FBADB73-C4EE-92F8-FE58-2489A4F32CB6}"/>
              </a:ext>
            </a:extLst>
          </p:cNvPr>
          <p:cNvSpPr>
            <a:spLocks noGrp="1"/>
          </p:cNvSpPr>
          <p:nvPr>
            <p:ph idx="1"/>
          </p:nvPr>
        </p:nvSpPr>
        <p:spPr/>
        <p:txBody>
          <a:bodyPr>
            <a:normAutofit/>
          </a:bodyPr>
          <a:lstStyle/>
          <a:p>
            <a:endParaRPr lang="tr-TR" sz="1600" dirty="0"/>
          </a:p>
          <a:p>
            <a:r>
              <a:rPr lang="tr-TR" sz="1600" dirty="0" err="1"/>
              <a:t>American</a:t>
            </a:r>
            <a:r>
              <a:rPr lang="tr-TR" sz="1600" dirty="0"/>
              <a:t> </a:t>
            </a:r>
            <a:r>
              <a:rPr lang="tr-TR" sz="1600" dirty="0" err="1"/>
              <a:t>Family</a:t>
            </a:r>
            <a:r>
              <a:rPr lang="tr-TR" sz="1600" dirty="0"/>
              <a:t> </a:t>
            </a:r>
            <a:r>
              <a:rPr lang="tr-TR" sz="1600" dirty="0" err="1"/>
              <a:t>Phsyician</a:t>
            </a:r>
            <a:r>
              <a:rPr lang="tr-TR" sz="1600" dirty="0"/>
              <a:t>, </a:t>
            </a:r>
            <a:r>
              <a:rPr lang="tr-TR" sz="1600" dirty="0" err="1"/>
              <a:t>Atopic</a:t>
            </a:r>
            <a:r>
              <a:rPr lang="tr-TR" sz="1600" dirty="0"/>
              <a:t> </a:t>
            </a:r>
            <a:r>
              <a:rPr lang="tr-TR" sz="1600" dirty="0" err="1"/>
              <a:t>Dermatitis</a:t>
            </a:r>
            <a:r>
              <a:rPr lang="tr-TR" sz="1600" dirty="0"/>
              <a:t>: An </a:t>
            </a:r>
            <a:r>
              <a:rPr lang="tr-TR" sz="1600" dirty="0" err="1"/>
              <a:t>Overview</a:t>
            </a:r>
            <a:r>
              <a:rPr lang="tr-TR" sz="1600" dirty="0"/>
              <a:t> https://www.aafp.org/pubs/afp/issues/2012/0701/p35.html#management</a:t>
            </a:r>
          </a:p>
          <a:p>
            <a:r>
              <a:rPr lang="tr-TR" sz="1600" dirty="0"/>
              <a:t>Türkiye Ulusal </a:t>
            </a:r>
            <a:r>
              <a:rPr lang="tr-TR" sz="1600" dirty="0" err="1"/>
              <a:t>Allerji</a:t>
            </a:r>
            <a:r>
              <a:rPr lang="tr-TR" sz="1600" dirty="0"/>
              <a:t> ve Klinik İmmünoloji Derneği Çocukluk Çağı Atopik Dermatit Tedavisinde Güncel Durum Raporu </a:t>
            </a:r>
            <a:r>
              <a:rPr lang="tr-TR" sz="1600" dirty="0">
                <a:hlinkClick r:id="rId2"/>
              </a:rPr>
              <a:t>https://www.aid.org.tr/wp-content/uploads/2023/09/c%CC%A7ocukluk-c%CC%A7ag%CC%86i-atopik-dermatit-rapor-WEB-yayinlanan.19.09.23.pdf</a:t>
            </a:r>
            <a:endParaRPr lang="tr-TR" sz="1600" dirty="0"/>
          </a:p>
          <a:p>
            <a:r>
              <a:rPr lang="tr-TR" sz="1600" dirty="0"/>
              <a:t>Türkiye atopik dermatit tanı ve tedavi kılavuzu                  https://jag.journalagent.com/turkderm/pdfs/TURKDERM_52_1_6_23.pdf</a:t>
            </a:r>
          </a:p>
          <a:p>
            <a:r>
              <a:rPr lang="tr-TR" sz="1600" dirty="0" err="1"/>
              <a:t>UpToDate</a:t>
            </a:r>
            <a:endParaRPr lang="tr-TR" sz="1600" dirty="0"/>
          </a:p>
        </p:txBody>
      </p:sp>
    </p:spTree>
    <p:extLst>
      <p:ext uri="{BB962C8B-B14F-4D97-AF65-F5344CB8AC3E}">
        <p14:creationId xmlns:p14="http://schemas.microsoft.com/office/powerpoint/2010/main" val="1263420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DF074A-0A03-A95C-ED85-EFDD803BE0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C3247E63-773F-DFD4-84C6-7E8F37EDD7A8}"/>
              </a:ext>
            </a:extLst>
          </p:cNvPr>
          <p:cNvSpPr>
            <a:spLocks noGrp="1"/>
          </p:cNvSpPr>
          <p:nvPr>
            <p:ph idx="1"/>
          </p:nvPr>
        </p:nvSpPr>
        <p:spPr/>
        <p:txBody>
          <a:bodyPr/>
          <a:lstStyle/>
          <a:p>
            <a:r>
              <a:rPr lang="tr-TR" dirty="0"/>
              <a:t>TEŞEKKÜRLER</a:t>
            </a:r>
          </a:p>
        </p:txBody>
      </p:sp>
    </p:spTree>
    <p:extLst>
      <p:ext uri="{BB962C8B-B14F-4D97-AF65-F5344CB8AC3E}">
        <p14:creationId xmlns:p14="http://schemas.microsoft.com/office/powerpoint/2010/main" val="311318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65DAE4-7122-116D-61A2-947476A4A2F5}"/>
              </a:ext>
            </a:extLst>
          </p:cNvPr>
          <p:cNvSpPr>
            <a:spLocks noGrp="1"/>
          </p:cNvSpPr>
          <p:nvPr>
            <p:ph type="title"/>
          </p:nvPr>
        </p:nvSpPr>
        <p:spPr/>
        <p:txBody>
          <a:bodyPr/>
          <a:lstStyle/>
          <a:p>
            <a:r>
              <a:rPr lang="tr-TR" b="1" dirty="0"/>
              <a:t>EPİDEMİYOLOJİ</a:t>
            </a:r>
          </a:p>
        </p:txBody>
      </p:sp>
      <p:sp>
        <p:nvSpPr>
          <p:cNvPr id="3" name="İçerik Yer Tutucusu 2">
            <a:extLst>
              <a:ext uri="{FF2B5EF4-FFF2-40B4-BE49-F238E27FC236}">
                <a16:creationId xmlns:a16="http://schemas.microsoft.com/office/drawing/2014/main" id="{1247E60F-43DB-3EF5-DCBA-D0481B4FDEA4}"/>
              </a:ext>
            </a:extLst>
          </p:cNvPr>
          <p:cNvSpPr>
            <a:spLocks noGrp="1"/>
          </p:cNvSpPr>
          <p:nvPr>
            <p:ph idx="1"/>
          </p:nvPr>
        </p:nvSpPr>
        <p:spPr/>
        <p:txBody>
          <a:bodyPr>
            <a:normAutofit/>
          </a:bodyPr>
          <a:lstStyle/>
          <a:p>
            <a:pPr marL="0" indent="0">
              <a:buNone/>
            </a:pPr>
            <a:r>
              <a:rPr lang="tr-TR" sz="3600" b="1" dirty="0"/>
              <a:t>Risk faktörleri</a:t>
            </a:r>
          </a:p>
          <a:p>
            <a:pPr marL="0" indent="0">
              <a:buNone/>
            </a:pPr>
            <a:r>
              <a:rPr lang="tr-TR" sz="2400" b="1" dirty="0"/>
              <a:t>Genetik risk faktörleri </a:t>
            </a:r>
            <a:r>
              <a:rPr lang="tr-TR" sz="2400" dirty="0"/>
              <a:t> </a:t>
            </a:r>
          </a:p>
          <a:p>
            <a:r>
              <a:rPr lang="tr-TR" sz="2400" dirty="0"/>
              <a:t> Atopik aile öyküsü (egzama, astım veya alerjik </a:t>
            </a:r>
            <a:r>
              <a:rPr lang="tr-TR" sz="2400" dirty="0" err="1"/>
              <a:t>rinit</a:t>
            </a:r>
            <a:r>
              <a:rPr lang="tr-TR" sz="2400" dirty="0"/>
              <a:t>) </a:t>
            </a:r>
          </a:p>
          <a:p>
            <a:pPr marL="0" indent="0">
              <a:buNone/>
            </a:pPr>
            <a:r>
              <a:rPr lang="tr-TR" sz="2400" dirty="0"/>
              <a:t>       	En güçlü risk faktörü. Hastaların yaklaşık %70'inin ailesinde atopik öykü mevcut</a:t>
            </a:r>
          </a:p>
          <a:p>
            <a:pPr marL="0" indent="0">
              <a:buNone/>
            </a:pPr>
            <a:r>
              <a:rPr lang="tr-TR" sz="2400" dirty="0"/>
              <a:t>       	Ebeveynlerinden biri atopik olan çocuklarda AD gelişme riski yaklaşık 2-3 kat, her iki ebeveyn de atopik ise risk 3-5 kata çıkar </a:t>
            </a:r>
          </a:p>
          <a:p>
            <a:r>
              <a:rPr lang="tr-TR" sz="2400" dirty="0"/>
              <a:t>Özellikle </a:t>
            </a:r>
            <a:r>
              <a:rPr lang="tr-TR" sz="2400" dirty="0" err="1"/>
              <a:t>filagrin</a:t>
            </a:r>
            <a:r>
              <a:rPr lang="tr-TR" sz="2400" dirty="0"/>
              <a:t> protein ile ilişkili FLG geni mutasyonu epidermal bariyeri bozarak AD dahil atopik hastalıklara zemin hazırlar</a:t>
            </a:r>
          </a:p>
          <a:p>
            <a:endParaRPr lang="tr-TR" dirty="0"/>
          </a:p>
        </p:txBody>
      </p:sp>
    </p:spTree>
    <p:extLst>
      <p:ext uri="{BB962C8B-B14F-4D97-AF65-F5344CB8AC3E}">
        <p14:creationId xmlns:p14="http://schemas.microsoft.com/office/powerpoint/2010/main" val="185149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32BFC3-2ACE-1356-4FAE-275CD2CB3E6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35242134-19E6-F430-358B-DE5AE177EAEF}"/>
              </a:ext>
            </a:extLst>
          </p:cNvPr>
          <p:cNvSpPr>
            <a:spLocks noGrp="1"/>
          </p:cNvSpPr>
          <p:nvPr>
            <p:ph idx="1"/>
          </p:nvPr>
        </p:nvSpPr>
        <p:spPr>
          <a:xfrm>
            <a:off x="838200" y="1825625"/>
            <a:ext cx="10515600" cy="4327525"/>
          </a:xfrm>
        </p:spPr>
        <p:txBody>
          <a:bodyPr>
            <a:normAutofit fontScale="62500" lnSpcReduction="20000"/>
          </a:bodyPr>
          <a:lstStyle/>
          <a:p>
            <a:pPr marL="0" indent="0">
              <a:buNone/>
            </a:pPr>
            <a:r>
              <a:rPr lang="tr-TR" sz="4000" b="1" dirty="0"/>
              <a:t>Çevresel maruziyetler </a:t>
            </a:r>
          </a:p>
          <a:p>
            <a:r>
              <a:rPr lang="tr-TR" dirty="0"/>
              <a:t>İklim, kentsel yerleşim, hava kirliliği, patojen olmayan mikroorganizmalara erken maruz kalma ve su sertliği gibi çevresel faktörler AD riskini etkileyebilir </a:t>
            </a:r>
          </a:p>
          <a:p>
            <a:pPr marL="0" indent="0">
              <a:buNone/>
            </a:pPr>
            <a:r>
              <a:rPr lang="tr-TR" b="1" dirty="0"/>
              <a:t>Hijyen hipotezi </a:t>
            </a:r>
          </a:p>
          <a:p>
            <a:pPr marL="0" indent="0">
              <a:buNone/>
            </a:pPr>
            <a:r>
              <a:rPr lang="tr-TR" dirty="0"/>
              <a:t>- İki sistematik inceleme, AD ile  erken yaşta; endotoksin maruziyeti, erken kreş, </a:t>
            </a:r>
            <a:r>
              <a:rPr lang="tr-TR" dirty="0" err="1"/>
              <a:t>helmint</a:t>
            </a:r>
            <a:r>
              <a:rPr lang="tr-TR" dirty="0"/>
              <a:t> istilası, kardeş sayısı, çiftlik hayvanları ve evcil köpeklerle temas arasında negatif korelasyon olduğunu destekleyen kanıtlar sağlamıştır. </a:t>
            </a:r>
          </a:p>
          <a:p>
            <a:pPr marL="0" indent="0">
              <a:buNone/>
            </a:pPr>
            <a:r>
              <a:rPr lang="tr-TR" dirty="0"/>
              <a:t> </a:t>
            </a:r>
            <a:r>
              <a:rPr lang="tr-TR" b="1" dirty="0"/>
              <a:t>Su sertliği </a:t>
            </a:r>
          </a:p>
          <a:p>
            <a:r>
              <a:rPr lang="tr-TR" dirty="0"/>
              <a:t>Ekolojik çalışmalar, yüksek su sertliği(kalsiyum karbonat yüksekliği) ile AD arasında ilişki bildirmiştir</a:t>
            </a:r>
          </a:p>
          <a:p>
            <a:r>
              <a:rPr lang="tr-TR" dirty="0"/>
              <a:t>Yaklaşık 386.000 katılımcıyı içeren yedi gözlemsel çalışmanın 2021 tarihli meta-analizi, sert suya maruz kalan çocuklarda AD riskinde hafif bir artış bulmuştur </a:t>
            </a:r>
          </a:p>
          <a:p>
            <a:r>
              <a:rPr lang="tr-TR" dirty="0"/>
              <a:t>"Sert su" tanımındaki tutarsızlıklardan dolayı bu artışın kesinliği çok düşük olarak değerlendirmiştir. </a:t>
            </a:r>
          </a:p>
          <a:p>
            <a:r>
              <a:rPr lang="tr-TR" dirty="0"/>
              <a:t>Başka bir RKÇ, egzamalı çocukların evine kurulan iyon değişimli su yumuşatıcılarının hiçbir etkinliğini bulamamıştır. </a:t>
            </a:r>
          </a:p>
        </p:txBody>
      </p:sp>
    </p:spTree>
    <p:extLst>
      <p:ext uri="{BB962C8B-B14F-4D97-AF65-F5344CB8AC3E}">
        <p14:creationId xmlns:p14="http://schemas.microsoft.com/office/powerpoint/2010/main" val="1727217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3BD81D-AF59-C1D3-6436-7C953EF07D9C}"/>
              </a:ext>
            </a:extLst>
          </p:cNvPr>
          <p:cNvSpPr>
            <a:spLocks noGrp="1"/>
          </p:cNvSpPr>
          <p:nvPr>
            <p:ph type="title"/>
          </p:nvPr>
        </p:nvSpPr>
        <p:spPr/>
        <p:txBody>
          <a:bodyPr/>
          <a:lstStyle/>
          <a:p>
            <a:r>
              <a:rPr lang="tr-TR" dirty="0"/>
              <a:t>PATOFİZYOLOJİ</a:t>
            </a:r>
          </a:p>
        </p:txBody>
      </p:sp>
      <p:sp>
        <p:nvSpPr>
          <p:cNvPr id="3" name="İçerik Yer Tutucusu 2">
            <a:extLst>
              <a:ext uri="{FF2B5EF4-FFF2-40B4-BE49-F238E27FC236}">
                <a16:creationId xmlns:a16="http://schemas.microsoft.com/office/drawing/2014/main" id="{BC82F040-56DC-C62C-581D-8835C566AF57}"/>
              </a:ext>
            </a:extLst>
          </p:cNvPr>
          <p:cNvSpPr>
            <a:spLocks noGrp="1"/>
          </p:cNvSpPr>
          <p:nvPr>
            <p:ph idx="1"/>
          </p:nvPr>
        </p:nvSpPr>
        <p:spPr>
          <a:xfrm>
            <a:off x="736600" y="1544638"/>
            <a:ext cx="10325100" cy="4887911"/>
          </a:xfrm>
        </p:spPr>
        <p:txBody>
          <a:bodyPr>
            <a:normAutofit/>
          </a:bodyPr>
          <a:lstStyle/>
          <a:p>
            <a:pPr marL="0" indent="0">
              <a:buNone/>
            </a:pPr>
            <a:r>
              <a:rPr lang="tr-TR" b="1" dirty="0"/>
              <a:t>Epidermal bariyer disfonksiyonu</a:t>
            </a:r>
          </a:p>
          <a:p>
            <a:pPr lvl="1"/>
            <a:endParaRPr lang="tr-TR" dirty="0"/>
          </a:p>
          <a:p>
            <a:pPr lvl="1"/>
            <a:r>
              <a:rPr lang="tr-TR" dirty="0"/>
              <a:t>Azalmış </a:t>
            </a:r>
            <a:r>
              <a:rPr lang="tr-TR" dirty="0" err="1"/>
              <a:t>filaggrin</a:t>
            </a:r>
            <a:r>
              <a:rPr lang="tr-TR" dirty="0"/>
              <a:t> üretimi</a:t>
            </a:r>
          </a:p>
          <a:p>
            <a:pPr lvl="1"/>
            <a:r>
              <a:rPr lang="tr-TR" dirty="0" err="1"/>
              <a:t>Stratum</a:t>
            </a:r>
            <a:r>
              <a:rPr lang="tr-TR" dirty="0"/>
              <a:t> </a:t>
            </a:r>
            <a:r>
              <a:rPr lang="tr-TR" dirty="0" err="1"/>
              <a:t>corneum</a:t>
            </a:r>
            <a:r>
              <a:rPr lang="tr-TR" dirty="0"/>
              <a:t> proteaz ve </a:t>
            </a:r>
            <a:r>
              <a:rPr lang="tr-TR" dirty="0" err="1"/>
              <a:t>antiproteaz</a:t>
            </a:r>
            <a:r>
              <a:rPr lang="tr-TR" dirty="0"/>
              <a:t> aktivitesi arasındaki dengesizlik </a:t>
            </a:r>
          </a:p>
          <a:p>
            <a:pPr lvl="1"/>
            <a:r>
              <a:rPr lang="tr-TR" dirty="0"/>
              <a:t>Sıkı bağlantı anormallikleri</a:t>
            </a:r>
          </a:p>
          <a:p>
            <a:pPr lvl="1"/>
            <a:r>
              <a:rPr lang="tr-TR" dirty="0"/>
              <a:t>Epidermal lipitlerin bileşiminde ve lameller organizasyonunda bozukluklar</a:t>
            </a:r>
          </a:p>
          <a:p>
            <a:pPr lvl="1"/>
            <a:r>
              <a:rPr lang="tr-TR" dirty="0"/>
              <a:t>Mikrobiyal kolonizasyon</a:t>
            </a:r>
          </a:p>
          <a:p>
            <a:pPr lvl="1"/>
            <a:r>
              <a:rPr lang="tr-TR" dirty="0"/>
              <a:t>Kaşıntı-kaşıma döngüsü</a:t>
            </a:r>
          </a:p>
          <a:p>
            <a:pPr lvl="1"/>
            <a:r>
              <a:rPr lang="tr-TR" dirty="0"/>
              <a:t>Proinflamatuar sitokinlerin salınımı gibi birden fazla faktörden kaynaklanır</a:t>
            </a:r>
          </a:p>
          <a:p>
            <a:pPr lvl="1"/>
            <a:endParaRPr lang="tr-TR" dirty="0"/>
          </a:p>
          <a:p>
            <a:endParaRPr lang="tr-TR" dirty="0"/>
          </a:p>
        </p:txBody>
      </p:sp>
    </p:spTree>
    <p:extLst>
      <p:ext uri="{BB962C8B-B14F-4D97-AF65-F5344CB8AC3E}">
        <p14:creationId xmlns:p14="http://schemas.microsoft.com/office/powerpoint/2010/main" val="1447464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1771C9-7BBC-1BCA-86C8-3595F378D7AC}"/>
              </a:ext>
            </a:extLst>
          </p:cNvPr>
          <p:cNvSpPr>
            <a:spLocks noGrp="1"/>
          </p:cNvSpPr>
          <p:nvPr>
            <p:ph type="title"/>
          </p:nvPr>
        </p:nvSpPr>
        <p:spPr/>
        <p:txBody>
          <a:bodyPr/>
          <a:lstStyle/>
          <a:p>
            <a:r>
              <a:rPr lang="tr-TR" dirty="0"/>
              <a:t>PATOFİZYOLOJİ</a:t>
            </a:r>
          </a:p>
        </p:txBody>
      </p:sp>
      <p:sp>
        <p:nvSpPr>
          <p:cNvPr id="3" name="İçerik Yer Tutucusu 2">
            <a:extLst>
              <a:ext uri="{FF2B5EF4-FFF2-40B4-BE49-F238E27FC236}">
                <a16:creationId xmlns:a16="http://schemas.microsoft.com/office/drawing/2014/main" id="{82E63832-E7E3-CA06-F372-E9386DFFB325}"/>
              </a:ext>
            </a:extLst>
          </p:cNvPr>
          <p:cNvSpPr>
            <a:spLocks noGrp="1"/>
          </p:cNvSpPr>
          <p:nvPr>
            <p:ph idx="1"/>
          </p:nvPr>
        </p:nvSpPr>
        <p:spPr>
          <a:xfrm>
            <a:off x="533400" y="1825624"/>
            <a:ext cx="6699250" cy="4810125"/>
          </a:xfrm>
        </p:spPr>
        <p:txBody>
          <a:bodyPr>
            <a:normAutofit fontScale="77500" lnSpcReduction="20000"/>
          </a:bodyPr>
          <a:lstStyle/>
          <a:p>
            <a:pPr marL="0" indent="0">
              <a:buNone/>
            </a:pPr>
            <a:r>
              <a:rPr lang="tr-TR" b="1" dirty="0" err="1"/>
              <a:t>Stratum</a:t>
            </a:r>
            <a:r>
              <a:rPr lang="tr-TR" b="1" dirty="0"/>
              <a:t> </a:t>
            </a:r>
            <a:r>
              <a:rPr lang="tr-TR" b="1" dirty="0" err="1"/>
              <a:t>corneum</a:t>
            </a:r>
            <a:endParaRPr lang="tr-TR" b="1" dirty="0"/>
          </a:p>
          <a:p>
            <a:r>
              <a:rPr lang="tr-TR" dirty="0"/>
              <a:t>Çevreye karşı ilk savunma hattı (</a:t>
            </a:r>
            <a:r>
              <a:rPr lang="tr-TR" dirty="0" err="1"/>
              <a:t>patojenler,alerjenler</a:t>
            </a:r>
            <a:r>
              <a:rPr lang="tr-TR" dirty="0"/>
              <a:t>… )</a:t>
            </a:r>
          </a:p>
          <a:p>
            <a:r>
              <a:rPr lang="tr-TR" dirty="0"/>
              <a:t>Su homeostazını kontrol eder. </a:t>
            </a:r>
          </a:p>
          <a:p>
            <a:r>
              <a:rPr lang="tr-TR" dirty="0"/>
              <a:t>Bozulmuş bir </a:t>
            </a:r>
            <a:r>
              <a:rPr lang="tr-TR" dirty="0" err="1"/>
              <a:t>stratum</a:t>
            </a:r>
            <a:r>
              <a:rPr lang="tr-TR" dirty="0"/>
              <a:t> </a:t>
            </a:r>
            <a:r>
              <a:rPr lang="tr-TR" dirty="0" err="1"/>
              <a:t>corneum</a:t>
            </a:r>
            <a:r>
              <a:rPr lang="tr-TR" dirty="0"/>
              <a:t>, </a:t>
            </a:r>
            <a:r>
              <a:rPr lang="tr-TR" dirty="0" err="1"/>
              <a:t>transepidermal</a:t>
            </a:r>
            <a:r>
              <a:rPr lang="tr-TR" dirty="0"/>
              <a:t> su kaybının artmasına, geçirgenliğin artmasına, su tutulumunun azalmasına ve lipit bileşiminin bozulmasına neden olur</a:t>
            </a:r>
          </a:p>
          <a:p>
            <a:r>
              <a:rPr lang="tr-TR" dirty="0" err="1"/>
              <a:t>Stratum</a:t>
            </a:r>
            <a:r>
              <a:rPr lang="tr-TR" dirty="0"/>
              <a:t> </a:t>
            </a:r>
            <a:r>
              <a:rPr lang="tr-TR" dirty="0" err="1"/>
              <a:t>corneum</a:t>
            </a:r>
            <a:r>
              <a:rPr lang="tr-TR" dirty="0"/>
              <a:t> </a:t>
            </a:r>
            <a:r>
              <a:rPr lang="tr-TR" dirty="0" err="1"/>
              <a:t>filagrin</a:t>
            </a:r>
            <a:r>
              <a:rPr lang="tr-TR" dirty="0"/>
              <a:t> parçalanma ürünleri, </a:t>
            </a:r>
            <a:r>
              <a:rPr lang="tr-TR" dirty="0" err="1"/>
              <a:t>seramidler</a:t>
            </a:r>
            <a:r>
              <a:rPr lang="tr-TR" dirty="0"/>
              <a:t>, kolesterol ve serbest yağ asitlerinden oluşan bir matrise gömülü keratin filamentleriyle dolu, çekirdeksiz </a:t>
            </a:r>
            <a:r>
              <a:rPr lang="tr-TR" dirty="0" err="1"/>
              <a:t>korneositlerin</a:t>
            </a:r>
            <a:r>
              <a:rPr lang="tr-TR" dirty="0"/>
              <a:t> dikey yığınlarından oluşur </a:t>
            </a:r>
          </a:p>
          <a:p>
            <a:r>
              <a:rPr lang="tr-TR" dirty="0"/>
              <a:t>Epidermal bariyer disfonksiyonu, </a:t>
            </a:r>
            <a:r>
              <a:rPr lang="tr-TR" dirty="0" err="1"/>
              <a:t>AD'nin</a:t>
            </a:r>
            <a:r>
              <a:rPr lang="tr-TR" b="1" dirty="0"/>
              <a:t> </a:t>
            </a:r>
            <a:r>
              <a:rPr lang="tr-TR" dirty="0"/>
              <a:t>patofizyolojisindeki temel sorundur dolayısıyla </a:t>
            </a:r>
            <a:r>
              <a:rPr lang="tr-TR" dirty="0" err="1"/>
              <a:t>AD'nin</a:t>
            </a:r>
            <a:r>
              <a:rPr lang="tr-TR" dirty="0"/>
              <a:t> yönetiminde nemlendiricilerin ve önemi büyüktür. </a:t>
            </a:r>
          </a:p>
          <a:p>
            <a:endParaRPr lang="tr-TR" dirty="0"/>
          </a:p>
        </p:txBody>
      </p:sp>
      <p:pic>
        <p:nvPicPr>
          <p:cNvPr id="4" name="Resim 3">
            <a:extLst>
              <a:ext uri="{FF2B5EF4-FFF2-40B4-BE49-F238E27FC236}">
                <a16:creationId xmlns:a16="http://schemas.microsoft.com/office/drawing/2014/main" id="{4BE2E230-9674-DF05-2A12-E2E3BAA68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149" y="2025451"/>
            <a:ext cx="4883951" cy="3111897"/>
          </a:xfrm>
          <a:prstGeom prst="rect">
            <a:avLst/>
          </a:prstGeom>
        </p:spPr>
      </p:pic>
    </p:spTree>
    <p:extLst>
      <p:ext uri="{BB962C8B-B14F-4D97-AF65-F5344CB8AC3E}">
        <p14:creationId xmlns:p14="http://schemas.microsoft.com/office/powerpoint/2010/main" val="12688128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3007</Words>
  <Application>Microsoft Office PowerPoint</Application>
  <PresentationFormat>Geniş ekran</PresentationFormat>
  <Paragraphs>304</Paragraphs>
  <Slides>53</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53</vt:i4>
      </vt:variant>
    </vt:vector>
  </HeadingPairs>
  <TitlesOfParts>
    <vt:vector size="57" baseType="lpstr">
      <vt:lpstr>Arial</vt:lpstr>
      <vt:lpstr>Calibri</vt:lpstr>
      <vt:lpstr>Calibri Light</vt:lpstr>
      <vt:lpstr>Office Teması</vt:lpstr>
      <vt:lpstr>ATOPİK DERMATİT</vt:lpstr>
      <vt:lpstr>ÖĞRENİM HEDEFLERİ</vt:lpstr>
      <vt:lpstr>TANIM</vt:lpstr>
      <vt:lpstr>EPİDEMİYOLOJİ</vt:lpstr>
      <vt:lpstr>EPİDEMİYOLOJİ</vt:lpstr>
      <vt:lpstr>EPİDEMİYOLOJİ</vt:lpstr>
      <vt:lpstr>PowerPoint Sunusu</vt:lpstr>
      <vt:lpstr>PATOFİZYOLOJİ</vt:lpstr>
      <vt:lpstr>PATOFİZYOLOJİ</vt:lpstr>
      <vt:lpstr>PATOFİZYOLOJİ</vt:lpstr>
      <vt:lpstr>PATOFİZYOLOJİ</vt:lpstr>
      <vt:lpstr>PATOFİZYOLOJİ</vt:lpstr>
      <vt:lpstr>KLİNİK BELİRTİLER</vt:lpstr>
      <vt:lpstr>PowerPoint Sunusu</vt:lpstr>
      <vt:lpstr>PowerPoint Sunusu</vt:lpstr>
      <vt:lpstr>PowerPoint Sunusu</vt:lpstr>
      <vt:lpstr>PowerPoint Sunusu</vt:lpstr>
      <vt:lpstr>TANI</vt:lpstr>
      <vt:lpstr>TANI</vt:lpstr>
      <vt:lpstr>TANI</vt:lpstr>
      <vt:lpstr>TANI</vt:lpstr>
      <vt:lpstr>TANI</vt:lpstr>
      <vt:lpstr>TANI</vt:lpstr>
      <vt:lpstr>PowerPoint Sunusu</vt:lpstr>
      <vt:lpstr>TANI</vt:lpstr>
      <vt:lpstr>AYIRICI TANI </vt:lpstr>
      <vt:lpstr>PowerPoint Sunusu</vt:lpstr>
      <vt:lpstr>PowerPoint Sunusu</vt:lpstr>
      <vt:lpstr>PowerPoint Sunusu</vt:lpstr>
      <vt:lpstr>PowerPoint Sunusu</vt:lpstr>
      <vt:lpstr>TEDAVİ</vt:lpstr>
      <vt:lpstr>TEDAVİ</vt:lpstr>
      <vt:lpstr>TEDAVİ</vt:lpstr>
      <vt:lpstr>TEDAVİ</vt:lpstr>
      <vt:lpstr>TEDAVİ</vt:lpstr>
      <vt:lpstr>TEDAVİ</vt:lpstr>
      <vt:lpstr>TEDAVİ</vt:lpstr>
      <vt:lpstr>TEDAVİ</vt:lpstr>
      <vt:lpstr>TEDAVİ</vt:lpstr>
      <vt:lpstr>TEDAVİ</vt:lpstr>
      <vt:lpstr>TEDAVİ</vt:lpstr>
      <vt:lpstr>TEDAVİ</vt:lpstr>
      <vt:lpstr>TEDAVİ</vt:lpstr>
      <vt:lpstr>TEDAVİ</vt:lpstr>
      <vt:lpstr>TEDAVİ</vt:lpstr>
      <vt:lpstr>TEDAVİ</vt:lpstr>
      <vt:lpstr>TEDAVİ</vt:lpstr>
      <vt:lpstr>TEDAVİ</vt:lpstr>
      <vt:lpstr> TEDAVİ</vt:lpstr>
      <vt:lpstr>PowerPoint Sunusu</vt:lpstr>
      <vt:lpstr>Birinci basamakta sevk kriterleri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Enes Durmuşoğlu</dc:creator>
  <cp:lastModifiedBy>Enes Durmuşoğlu</cp:lastModifiedBy>
  <cp:revision>28</cp:revision>
  <dcterms:created xsi:type="dcterms:W3CDTF">2025-11-02T13:23:46Z</dcterms:created>
  <dcterms:modified xsi:type="dcterms:W3CDTF">2025-11-04T04:54:27Z</dcterms:modified>
</cp:coreProperties>
</file>