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8" d="100"/>
          <a:sy n="118" d="100"/>
        </p:scale>
        <p:origin x="-14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274638"/>
            <a:ext cx="8229600" cy="1143000"/>
          </a:xfrm>
        </p:spPr>
        <p:txBody>
          <a:bodyPr/>
          <a:lstStyle/>
          <a:p>
            <a:pPr>
              <a:defRPr sz="2400" b="1">
                <a:solidFill>
                  <a:srgbClr val="0066CC"/>
                </a:solidFill>
              </a:defRPr>
            </a:pPr>
            <a:endParaRPr/>
          </a:p>
        </p:txBody>
      </p:sp>
      <p:pic>
        <p:nvPicPr>
          <p:cNvPr id="3" name="Picture 2" descr="DBEEDFDF-4668-43CA-B526-F30B654FF4B6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090" y="352004"/>
            <a:ext cx="7315200" cy="1828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274320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600" b="1">
                <a:solidFill>
                  <a:srgbClr val="333333"/>
                </a:solidFill>
              </a:defRPr>
            </a:pPr>
            <a:r>
              <a:rPr dirty="0"/>
              <a:t>KTÜ TIP FAKÜLTESİ AİLE HEKİMLİĞİ ABD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94567" y="3383280"/>
            <a:ext cx="2554866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600" b="1">
                <a:solidFill>
                  <a:srgbClr val="333333"/>
                </a:solidFill>
              </a:defRPr>
            </a:pPr>
            <a:r>
              <a:rPr sz="1400" dirty="0"/>
              <a:t>ARŞ. GÖR. DR. KÜBRA ŞENTÜRK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23800" y="3840480"/>
            <a:ext cx="89639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600" b="1">
                <a:solidFill>
                  <a:srgbClr val="000000"/>
                </a:solidFill>
              </a:defRPr>
            </a:pPr>
            <a:r>
              <a:rPr sz="1200" dirty="0"/>
              <a:t>01.10.2024</a:t>
            </a:r>
          </a:p>
        </p:txBody>
      </p:sp>
      <p:pic>
        <p:nvPicPr>
          <p:cNvPr id="7" name="Picture 6" descr="F9B5B3CE-0D16-40E3-A93C-DC1DE8739A84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5162719"/>
            <a:ext cx="7315200" cy="11571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2400" b="1">
                <a:solidFill>
                  <a:srgbClr val="0066CC"/>
                </a:solidFill>
              </a:defRPr>
            </a:pPr>
            <a:r>
              <a:rPr lang="tr-TR" dirty="0" smtClean="0"/>
              <a:t>VAKA TANITIMI</a:t>
            </a: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600">
                <a:solidFill>
                  <a:srgbClr val="333333"/>
                </a:solidFill>
              </a:defRPr>
            </a:pPr>
            <a:endParaRPr/>
          </a:p>
        </p:txBody>
      </p:sp>
      <p:pic>
        <p:nvPicPr>
          <p:cNvPr id="4" name="Picture 3" descr="B1F68F25-BDCA-4180-88E5-FD3C1EF0134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44" y="3529569"/>
            <a:ext cx="3621047" cy="24140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54864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600" b="1">
                <a:solidFill>
                  <a:srgbClr val="333333"/>
                </a:solidFill>
              </a:defRPr>
            </a:pPr>
            <a:endParaRPr/>
          </a:p>
        </p:txBody>
      </p:sp>
      <p:sp>
        <p:nvSpPr>
          <p:cNvPr id="6" name="TextBox 5"/>
          <p:cNvSpPr txBox="1"/>
          <p:nvPr/>
        </p:nvSpPr>
        <p:spPr>
          <a:xfrm>
            <a:off x="457200" y="64008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600">
                <a:solidFill>
                  <a:srgbClr val="333333"/>
                </a:solidFill>
              </a:defRPr>
            </a:pPr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-15100268" y="1535523"/>
            <a:ext cx="11713719" cy="181588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600">
                <a:solidFill>
                  <a:srgbClr val="333333"/>
                </a:solidFill>
              </a:defRPr>
            </a:pPr>
            <a:r>
              <a:rPr dirty="0"/>
              <a:t>71 </a:t>
            </a:r>
            <a:r>
              <a:rPr dirty="0" err="1"/>
              <a:t>yaşındaki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hasta, mRNA-1273 </a:t>
            </a:r>
            <a:r>
              <a:rPr dirty="0" err="1"/>
              <a:t>aşısının</a:t>
            </a:r>
            <a:r>
              <a:rPr dirty="0"/>
              <a:t> ilk </a:t>
            </a:r>
            <a:r>
              <a:rPr dirty="0" err="1"/>
              <a:t>dozunu</a:t>
            </a:r>
            <a:r>
              <a:rPr dirty="0"/>
              <a:t> </a:t>
            </a:r>
            <a:r>
              <a:rPr dirty="0" err="1"/>
              <a:t>aldıktan</a:t>
            </a:r>
            <a:r>
              <a:rPr dirty="0"/>
              <a:t> </a:t>
            </a:r>
            <a:r>
              <a:rPr dirty="0" err="1"/>
              <a:t>yaklaşık</a:t>
            </a:r>
            <a:r>
              <a:rPr dirty="0"/>
              <a:t> </a:t>
            </a:r>
            <a:r>
              <a:rPr dirty="0" err="1"/>
              <a:t>iki</a:t>
            </a:r>
            <a:r>
              <a:rPr dirty="0"/>
              <a:t> </a:t>
            </a:r>
            <a:r>
              <a:rPr dirty="0" err="1"/>
              <a:t>hafta</a:t>
            </a:r>
            <a:r>
              <a:rPr dirty="0"/>
              <a:t> </a:t>
            </a:r>
            <a:r>
              <a:rPr dirty="0" err="1"/>
              <a:t>sonra</a:t>
            </a:r>
            <a:r>
              <a:rPr dirty="0"/>
              <a:t> sol </a:t>
            </a:r>
            <a:r>
              <a:rPr dirty="0" err="1"/>
              <a:t>kolunun</a:t>
            </a:r>
            <a:r>
              <a:rPr dirty="0"/>
              <a:t> </a:t>
            </a:r>
            <a:r>
              <a:rPr dirty="0" err="1"/>
              <a:t>üst</a:t>
            </a:r>
            <a:r>
              <a:rPr dirty="0"/>
              <a:t> </a:t>
            </a:r>
            <a:r>
              <a:rPr dirty="0" err="1"/>
              <a:t>kısmında</a:t>
            </a:r>
            <a:r>
              <a:rPr dirty="0"/>
              <a:t> </a:t>
            </a:r>
            <a:r>
              <a:rPr dirty="0" err="1"/>
              <a:t>kızarıklık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kaşıntı</a:t>
            </a:r>
            <a:r>
              <a:rPr dirty="0"/>
              <a:t> </a:t>
            </a:r>
            <a:r>
              <a:rPr dirty="0" err="1"/>
              <a:t>fark</a:t>
            </a:r>
            <a:r>
              <a:rPr dirty="0"/>
              <a:t> </a:t>
            </a:r>
            <a:r>
              <a:rPr dirty="0" err="1"/>
              <a:t>etti</a:t>
            </a:r>
            <a:r>
              <a:rPr dirty="0"/>
              <a:t>. </a:t>
            </a:r>
            <a:endParaRPr lang="tr-TR" dirty="0" smtClean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dirty="0" err="1" smtClean="0"/>
              <a:t>Hastanın</a:t>
            </a:r>
            <a:r>
              <a:rPr dirty="0" smtClean="0"/>
              <a:t> </a:t>
            </a:r>
            <a:r>
              <a:rPr dirty="0" err="1"/>
              <a:t>aşı</a:t>
            </a:r>
            <a:r>
              <a:rPr dirty="0"/>
              <a:t> </a:t>
            </a:r>
            <a:r>
              <a:rPr dirty="0" err="1"/>
              <a:t>sonrası</a:t>
            </a:r>
            <a:r>
              <a:rPr dirty="0"/>
              <a:t> </a:t>
            </a:r>
            <a:r>
              <a:rPr dirty="0" err="1"/>
              <a:t>tipik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bağışıklık</a:t>
            </a:r>
            <a:r>
              <a:rPr dirty="0"/>
              <a:t> </a:t>
            </a:r>
            <a:r>
              <a:rPr dirty="0" err="1"/>
              <a:t>tepkisi</a:t>
            </a:r>
            <a:r>
              <a:rPr dirty="0"/>
              <a:t> </a:t>
            </a:r>
            <a:r>
              <a:rPr dirty="0" err="1"/>
              <a:t>olarak</a:t>
            </a:r>
            <a:r>
              <a:rPr dirty="0"/>
              <a:t> </a:t>
            </a:r>
            <a:r>
              <a:rPr dirty="0" err="1"/>
              <a:t>hafif</a:t>
            </a:r>
            <a:r>
              <a:rPr dirty="0"/>
              <a:t> </a:t>
            </a:r>
            <a:r>
              <a:rPr dirty="0" err="1"/>
              <a:t>baş</a:t>
            </a:r>
            <a:r>
              <a:rPr dirty="0"/>
              <a:t> </a:t>
            </a:r>
            <a:r>
              <a:rPr dirty="0" err="1"/>
              <a:t>ağrısı</a:t>
            </a:r>
            <a:r>
              <a:rPr dirty="0"/>
              <a:t>, </a:t>
            </a:r>
            <a:r>
              <a:rPr dirty="0" err="1"/>
              <a:t>kas</a:t>
            </a:r>
            <a:r>
              <a:rPr dirty="0"/>
              <a:t> </a:t>
            </a:r>
            <a:r>
              <a:rPr dirty="0" err="1"/>
              <a:t>ağrısı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enjeksiyon</a:t>
            </a:r>
            <a:r>
              <a:rPr dirty="0"/>
              <a:t> </a:t>
            </a:r>
            <a:r>
              <a:rPr dirty="0" err="1"/>
              <a:t>bölgesinde</a:t>
            </a:r>
            <a:r>
              <a:rPr dirty="0"/>
              <a:t> </a:t>
            </a:r>
            <a:r>
              <a:rPr dirty="0" err="1"/>
              <a:t>hassasiyet</a:t>
            </a:r>
            <a:r>
              <a:rPr dirty="0"/>
              <a:t> </a:t>
            </a:r>
            <a:r>
              <a:rPr dirty="0" err="1"/>
              <a:t>yaşadığı</a:t>
            </a:r>
            <a:r>
              <a:rPr dirty="0"/>
              <a:t> </a:t>
            </a:r>
            <a:r>
              <a:rPr dirty="0" err="1"/>
              <a:t>bildirildi</a:t>
            </a:r>
            <a:r>
              <a:rPr dirty="0"/>
              <a:t>. </a:t>
            </a:r>
            <a:endParaRPr lang="tr-TR" dirty="0" smtClean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dirty="0" smtClean="0"/>
              <a:t>Bu </a:t>
            </a:r>
            <a:r>
              <a:rPr dirty="0" err="1"/>
              <a:t>semptomlar</a:t>
            </a:r>
            <a:r>
              <a:rPr dirty="0"/>
              <a:t> 48 </a:t>
            </a:r>
            <a:r>
              <a:rPr dirty="0" err="1"/>
              <a:t>saat</a:t>
            </a:r>
            <a:r>
              <a:rPr dirty="0"/>
              <a:t> </a:t>
            </a:r>
            <a:r>
              <a:rPr dirty="0" err="1"/>
              <a:t>içinde</a:t>
            </a:r>
            <a:r>
              <a:rPr dirty="0"/>
              <a:t> </a:t>
            </a:r>
            <a:r>
              <a:rPr dirty="0" err="1"/>
              <a:t>geçti</a:t>
            </a:r>
            <a:r>
              <a:rPr dirty="0"/>
              <a:t> </a:t>
            </a:r>
            <a:r>
              <a:rPr dirty="0" err="1"/>
              <a:t>ancak</a:t>
            </a:r>
            <a:r>
              <a:rPr dirty="0"/>
              <a:t> </a:t>
            </a:r>
            <a:r>
              <a:rPr dirty="0" err="1"/>
              <a:t>iki</a:t>
            </a:r>
            <a:r>
              <a:rPr dirty="0"/>
              <a:t> </a:t>
            </a:r>
            <a:r>
              <a:rPr dirty="0" err="1"/>
              <a:t>hafta</a:t>
            </a:r>
            <a:r>
              <a:rPr dirty="0"/>
              <a:t> </a:t>
            </a:r>
            <a:r>
              <a:rPr dirty="0" err="1"/>
              <a:t>sonra</a:t>
            </a:r>
            <a:r>
              <a:rPr dirty="0"/>
              <a:t> </a:t>
            </a:r>
            <a:r>
              <a:rPr dirty="0" err="1"/>
              <a:t>hastanın</a:t>
            </a:r>
            <a:r>
              <a:rPr dirty="0"/>
              <a:t> sol </a:t>
            </a:r>
            <a:r>
              <a:rPr dirty="0" err="1"/>
              <a:t>kolunda</a:t>
            </a:r>
            <a:r>
              <a:rPr dirty="0"/>
              <a:t> </a:t>
            </a:r>
            <a:r>
              <a:rPr dirty="0" err="1"/>
              <a:t>ani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kızarıklık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kaşıntı</a:t>
            </a:r>
            <a:r>
              <a:rPr dirty="0"/>
              <a:t> </a:t>
            </a:r>
            <a:r>
              <a:rPr dirty="0" err="1"/>
              <a:t>ortaya</a:t>
            </a:r>
            <a:r>
              <a:rPr dirty="0"/>
              <a:t> </a:t>
            </a:r>
            <a:r>
              <a:rPr dirty="0" err="1"/>
              <a:t>çıktı</a:t>
            </a:r>
            <a:r>
              <a:rPr dirty="0"/>
              <a:t>. </a:t>
            </a:r>
            <a:endParaRPr lang="tr-TR" dirty="0" smtClean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dirty="0" err="1" smtClean="0"/>
              <a:t>Kolun</a:t>
            </a:r>
            <a:r>
              <a:rPr dirty="0" smtClean="0"/>
              <a:t> </a:t>
            </a:r>
            <a:r>
              <a:rPr dirty="0"/>
              <a:t>lateral </a:t>
            </a:r>
            <a:r>
              <a:rPr dirty="0" err="1"/>
              <a:t>kısmında</a:t>
            </a:r>
            <a:r>
              <a:rPr dirty="0"/>
              <a:t> </a:t>
            </a:r>
            <a:r>
              <a:rPr dirty="0" err="1"/>
              <a:t>belirgin</a:t>
            </a:r>
            <a:r>
              <a:rPr dirty="0"/>
              <a:t> </a:t>
            </a:r>
            <a:r>
              <a:rPr dirty="0" err="1"/>
              <a:t>sıcaklık</a:t>
            </a:r>
            <a:r>
              <a:rPr dirty="0"/>
              <a:t> </a:t>
            </a:r>
            <a:r>
              <a:rPr dirty="0" err="1"/>
              <a:t>artışı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hafif</a:t>
            </a:r>
            <a:r>
              <a:rPr dirty="0"/>
              <a:t> </a:t>
            </a:r>
            <a:r>
              <a:rPr dirty="0" err="1"/>
              <a:t>sertleşme</a:t>
            </a:r>
            <a:r>
              <a:rPr dirty="0"/>
              <a:t> </a:t>
            </a:r>
            <a:r>
              <a:rPr dirty="0" err="1"/>
              <a:t>vardı</a:t>
            </a:r>
            <a:r>
              <a:rPr dirty="0"/>
              <a:t>. </a:t>
            </a:r>
            <a:endParaRPr lang="tr-TR" dirty="0" smtClean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dirty="0" err="1" smtClean="0"/>
              <a:t>Hastanın</a:t>
            </a:r>
            <a:r>
              <a:rPr dirty="0" smtClean="0"/>
              <a:t> </a:t>
            </a:r>
            <a:r>
              <a:rPr dirty="0" err="1"/>
              <a:t>kızarıklığı</a:t>
            </a:r>
            <a:r>
              <a:rPr dirty="0"/>
              <a:t> </a:t>
            </a:r>
            <a:r>
              <a:rPr dirty="0" err="1"/>
              <a:t>hafif</a:t>
            </a:r>
            <a:r>
              <a:rPr dirty="0"/>
              <a:t> </a:t>
            </a:r>
            <a:r>
              <a:rPr dirty="0" err="1"/>
              <a:t>kaşıntılı</a:t>
            </a:r>
            <a:r>
              <a:rPr dirty="0"/>
              <a:t> </a:t>
            </a:r>
            <a:r>
              <a:rPr dirty="0" err="1"/>
              <a:t>olup</a:t>
            </a:r>
            <a:r>
              <a:rPr dirty="0"/>
              <a:t>, </a:t>
            </a:r>
            <a:r>
              <a:rPr dirty="0" err="1"/>
              <a:t>herhangi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ağrı</a:t>
            </a:r>
            <a:r>
              <a:rPr dirty="0"/>
              <a:t> </a:t>
            </a:r>
            <a:r>
              <a:rPr dirty="0" err="1"/>
              <a:t>ya</a:t>
            </a:r>
            <a:r>
              <a:rPr dirty="0"/>
              <a:t> da </a:t>
            </a:r>
            <a:r>
              <a:rPr dirty="0" err="1"/>
              <a:t>ateş</a:t>
            </a:r>
            <a:r>
              <a:rPr dirty="0"/>
              <a:t> </a:t>
            </a:r>
            <a:r>
              <a:rPr dirty="0" err="1"/>
              <a:t>şikayeti</a:t>
            </a:r>
            <a:r>
              <a:rPr dirty="0"/>
              <a:t> </a:t>
            </a:r>
            <a:r>
              <a:rPr dirty="0" err="1"/>
              <a:t>yoktu</a:t>
            </a:r>
            <a:r>
              <a:rPr dirty="0"/>
              <a:t>. </a:t>
            </a:r>
            <a:endParaRPr lang="tr-TR" dirty="0" smtClean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dirty="0" err="1" smtClean="0"/>
              <a:t>Kızarıklık</a:t>
            </a:r>
            <a:r>
              <a:rPr dirty="0"/>
              <a:t>, </a:t>
            </a:r>
            <a:r>
              <a:rPr dirty="0" err="1"/>
              <a:t>yaklaşık</a:t>
            </a:r>
            <a:r>
              <a:rPr dirty="0"/>
              <a:t> 10 cm </a:t>
            </a:r>
            <a:r>
              <a:rPr dirty="0" err="1"/>
              <a:t>çapında</a:t>
            </a:r>
            <a:r>
              <a:rPr dirty="0"/>
              <a:t> </a:t>
            </a:r>
            <a:r>
              <a:rPr dirty="0" err="1"/>
              <a:t>büyük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alanda</a:t>
            </a:r>
            <a:r>
              <a:rPr dirty="0"/>
              <a:t> </a:t>
            </a:r>
            <a:r>
              <a:rPr dirty="0" err="1"/>
              <a:t>ortaya</a:t>
            </a:r>
            <a:r>
              <a:rPr dirty="0"/>
              <a:t> </a:t>
            </a:r>
            <a:r>
              <a:rPr dirty="0" err="1"/>
              <a:t>çıkmıştı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beş</a:t>
            </a:r>
            <a:r>
              <a:rPr dirty="0"/>
              <a:t> </a:t>
            </a:r>
            <a:r>
              <a:rPr dirty="0" err="1"/>
              <a:t>gün</a:t>
            </a:r>
            <a:r>
              <a:rPr dirty="0"/>
              <a:t> </a:t>
            </a:r>
            <a:r>
              <a:rPr dirty="0" err="1"/>
              <a:t>boyunca</a:t>
            </a:r>
            <a:r>
              <a:rPr dirty="0"/>
              <a:t> </a:t>
            </a:r>
            <a:r>
              <a:rPr dirty="0" err="1"/>
              <a:t>devam</a:t>
            </a:r>
            <a:r>
              <a:rPr dirty="0"/>
              <a:t> </a:t>
            </a:r>
            <a:r>
              <a:rPr dirty="0" err="1"/>
              <a:t>etti</a:t>
            </a:r>
            <a:r>
              <a:rPr dirty="0" smtClean="0"/>
              <a:t>.</a:t>
            </a:r>
            <a:endParaRPr lang="tr-TR" dirty="0" smtClean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dirty="0" smtClean="0"/>
              <a:t> </a:t>
            </a:r>
            <a:r>
              <a:rPr dirty="0"/>
              <a:t>Hasta, </a:t>
            </a:r>
            <a:r>
              <a:rPr dirty="0" err="1"/>
              <a:t>kızarıklık</a:t>
            </a:r>
            <a:r>
              <a:rPr dirty="0"/>
              <a:t> </a:t>
            </a:r>
            <a:r>
              <a:rPr dirty="0" err="1"/>
              <a:t>üzerine</a:t>
            </a:r>
            <a:r>
              <a:rPr dirty="0"/>
              <a:t> </a:t>
            </a:r>
            <a:r>
              <a:rPr dirty="0" err="1"/>
              <a:t>kortikosteroid</a:t>
            </a:r>
            <a:r>
              <a:rPr dirty="0"/>
              <a:t> </a:t>
            </a:r>
            <a:r>
              <a:rPr dirty="0" err="1"/>
              <a:t>krem</a:t>
            </a:r>
            <a:r>
              <a:rPr dirty="0"/>
              <a:t> </a:t>
            </a:r>
            <a:r>
              <a:rPr dirty="0" err="1"/>
              <a:t>uyguladıktan</a:t>
            </a:r>
            <a:r>
              <a:rPr dirty="0"/>
              <a:t> </a:t>
            </a:r>
            <a:r>
              <a:rPr dirty="0" err="1"/>
              <a:t>sonra</a:t>
            </a:r>
            <a:r>
              <a:rPr dirty="0"/>
              <a:t> </a:t>
            </a:r>
            <a:r>
              <a:rPr dirty="0" err="1"/>
              <a:t>semptomlarında</a:t>
            </a:r>
            <a:r>
              <a:rPr dirty="0"/>
              <a:t> </a:t>
            </a:r>
            <a:r>
              <a:rPr dirty="0" err="1"/>
              <a:t>kısmi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düzelme</a:t>
            </a:r>
            <a:r>
              <a:rPr dirty="0"/>
              <a:t> </a:t>
            </a:r>
            <a:r>
              <a:rPr dirty="0" err="1"/>
              <a:t>gözlemledi</a:t>
            </a:r>
            <a:r>
              <a:rPr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33" y="1452360"/>
            <a:ext cx="8399533" cy="1748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2400" b="1">
                <a:solidFill>
                  <a:srgbClr val="0066CC"/>
                </a:solidFill>
              </a:defRPr>
            </a:pP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457201" y="938674"/>
            <a:ext cx="846831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600">
                <a:solidFill>
                  <a:srgbClr val="333333"/>
                </a:solidFill>
              </a:defRPr>
            </a:pPr>
            <a:r>
              <a:rPr sz="1400" dirty="0">
                <a:solidFill>
                  <a:srgbClr val="00B0F0"/>
                </a:solidFill>
              </a:rPr>
              <a:t>A. </a:t>
            </a:r>
            <a:r>
              <a:rPr sz="1400" dirty="0" err="1">
                <a:solidFill>
                  <a:srgbClr val="00B0F0"/>
                </a:solidFill>
              </a:rPr>
              <a:t>Selülit</a:t>
            </a:r>
            <a:r>
              <a:rPr sz="1400" dirty="0">
                <a:solidFill>
                  <a:srgbClr val="00B0F0"/>
                </a:solidFill>
              </a:rPr>
              <a:t>: </a:t>
            </a:r>
            <a:r>
              <a:rPr sz="1400" dirty="0" err="1"/>
              <a:t>Selülit</a:t>
            </a:r>
            <a:r>
              <a:rPr sz="1400" dirty="0"/>
              <a:t>, </a:t>
            </a:r>
            <a:r>
              <a:rPr sz="1400" dirty="0" err="1"/>
              <a:t>deri</a:t>
            </a:r>
            <a:r>
              <a:rPr sz="1400" dirty="0"/>
              <a:t> </a:t>
            </a:r>
            <a:r>
              <a:rPr sz="1400" dirty="0" err="1"/>
              <a:t>ve</a:t>
            </a:r>
            <a:r>
              <a:rPr sz="1400" dirty="0"/>
              <a:t> </a:t>
            </a:r>
            <a:r>
              <a:rPr sz="1400" dirty="0" err="1"/>
              <a:t>yüzeysel</a:t>
            </a:r>
            <a:r>
              <a:rPr sz="1400" dirty="0"/>
              <a:t> </a:t>
            </a:r>
            <a:r>
              <a:rPr sz="1400" dirty="0" err="1"/>
              <a:t>yumuşak</a:t>
            </a:r>
            <a:r>
              <a:rPr sz="1400" dirty="0"/>
              <a:t> </a:t>
            </a:r>
            <a:r>
              <a:rPr sz="1400" dirty="0" err="1"/>
              <a:t>dokuları</a:t>
            </a:r>
            <a:r>
              <a:rPr sz="1400" dirty="0"/>
              <a:t> </a:t>
            </a:r>
            <a:r>
              <a:rPr sz="1400" dirty="0" err="1"/>
              <a:t>etkileyen</a:t>
            </a:r>
            <a:r>
              <a:rPr sz="1400" dirty="0"/>
              <a:t> </a:t>
            </a:r>
            <a:r>
              <a:rPr sz="1400" dirty="0" err="1"/>
              <a:t>bakteriyel</a:t>
            </a:r>
            <a:r>
              <a:rPr sz="1400" dirty="0"/>
              <a:t> </a:t>
            </a:r>
            <a:r>
              <a:rPr sz="1400" dirty="0" err="1"/>
              <a:t>bir</a:t>
            </a:r>
            <a:r>
              <a:rPr sz="1400" dirty="0"/>
              <a:t> </a:t>
            </a:r>
            <a:r>
              <a:rPr sz="1400" dirty="0" err="1"/>
              <a:t>enfeksiyondur</a:t>
            </a:r>
            <a:r>
              <a:rPr sz="1400" dirty="0"/>
              <a:t>. </a:t>
            </a:r>
            <a:endParaRPr lang="tr-TR" sz="1400" dirty="0" smtClean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sz="1400" dirty="0" smtClean="0"/>
              <a:t>Streptococcus </a:t>
            </a:r>
            <a:r>
              <a:rPr sz="1400" dirty="0" err="1"/>
              <a:t>ve</a:t>
            </a:r>
            <a:r>
              <a:rPr sz="1400" dirty="0"/>
              <a:t> Staphylococcus </a:t>
            </a:r>
            <a:r>
              <a:rPr sz="1400" dirty="0" err="1"/>
              <a:t>türleri</a:t>
            </a:r>
            <a:r>
              <a:rPr sz="1400" dirty="0"/>
              <a:t> </a:t>
            </a:r>
            <a:r>
              <a:rPr sz="1400" dirty="0" err="1"/>
              <a:t>sık</a:t>
            </a:r>
            <a:r>
              <a:rPr sz="1400" dirty="0"/>
              <a:t> </a:t>
            </a:r>
            <a:r>
              <a:rPr sz="1400" dirty="0" err="1"/>
              <a:t>görülen</a:t>
            </a:r>
            <a:r>
              <a:rPr sz="1400" dirty="0"/>
              <a:t> </a:t>
            </a:r>
            <a:r>
              <a:rPr sz="1400" dirty="0" err="1"/>
              <a:t>etkenlerdir</a:t>
            </a:r>
            <a:r>
              <a:rPr sz="1400" dirty="0"/>
              <a:t>. </a:t>
            </a:r>
            <a:r>
              <a:rPr sz="1400" dirty="0" err="1" smtClean="0"/>
              <a:t>Genellikle</a:t>
            </a:r>
            <a:r>
              <a:rPr sz="1400" dirty="0" smtClean="0"/>
              <a:t> </a:t>
            </a:r>
            <a:r>
              <a:rPr sz="1400" dirty="0" err="1"/>
              <a:t>ağız</a:t>
            </a:r>
            <a:r>
              <a:rPr sz="1400" dirty="0"/>
              <a:t> </a:t>
            </a:r>
            <a:r>
              <a:rPr sz="1400" dirty="0" err="1"/>
              <a:t>yoluyla</a:t>
            </a:r>
            <a:r>
              <a:rPr sz="1400" dirty="0"/>
              <a:t> </a:t>
            </a:r>
            <a:r>
              <a:rPr sz="1400" dirty="0" err="1"/>
              <a:t>antibiyotik</a:t>
            </a:r>
            <a:r>
              <a:rPr sz="1400" dirty="0"/>
              <a:t> </a:t>
            </a:r>
            <a:r>
              <a:rPr sz="1400" dirty="0" err="1"/>
              <a:t>tedavisiyle</a:t>
            </a:r>
            <a:r>
              <a:rPr sz="1400" dirty="0"/>
              <a:t> </a:t>
            </a:r>
            <a:r>
              <a:rPr sz="1400" dirty="0" err="1"/>
              <a:t>iyileşir</a:t>
            </a:r>
            <a:r>
              <a:rPr sz="1400" dirty="0"/>
              <a:t>.</a:t>
            </a:r>
          </a:p>
          <a:p>
            <a:pPr>
              <a:defRPr sz="1600">
                <a:solidFill>
                  <a:srgbClr val="333333"/>
                </a:solidFill>
              </a:defRPr>
            </a:pPr>
            <a:endParaRPr sz="1400" dirty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sz="1400" dirty="0">
                <a:solidFill>
                  <a:srgbClr val="00B0F0"/>
                </a:solidFill>
              </a:rPr>
              <a:t>B. </a:t>
            </a:r>
            <a:r>
              <a:rPr sz="1400" dirty="0" err="1">
                <a:solidFill>
                  <a:srgbClr val="00B0F0"/>
                </a:solidFill>
              </a:rPr>
              <a:t>Gecikmiş</a:t>
            </a:r>
            <a:r>
              <a:rPr sz="1400" dirty="0">
                <a:solidFill>
                  <a:srgbClr val="00B0F0"/>
                </a:solidFill>
              </a:rPr>
              <a:t> </a:t>
            </a:r>
            <a:r>
              <a:rPr sz="1400" dirty="0" err="1">
                <a:solidFill>
                  <a:srgbClr val="00B0F0"/>
                </a:solidFill>
              </a:rPr>
              <a:t>Lokal</a:t>
            </a:r>
            <a:r>
              <a:rPr sz="1400" dirty="0">
                <a:solidFill>
                  <a:srgbClr val="00B0F0"/>
                </a:solidFill>
              </a:rPr>
              <a:t> </a:t>
            </a:r>
            <a:r>
              <a:rPr sz="1400" dirty="0" err="1">
                <a:solidFill>
                  <a:srgbClr val="00B0F0"/>
                </a:solidFill>
              </a:rPr>
              <a:t>Reaksiyon</a:t>
            </a:r>
            <a:r>
              <a:rPr sz="1400" dirty="0">
                <a:solidFill>
                  <a:srgbClr val="00B0F0"/>
                </a:solidFill>
              </a:rPr>
              <a:t>: </a:t>
            </a:r>
            <a:r>
              <a:rPr sz="1400" dirty="0" err="1"/>
              <a:t>Aşıdan</a:t>
            </a:r>
            <a:r>
              <a:rPr sz="1400" dirty="0"/>
              <a:t> 1-2 </a:t>
            </a:r>
            <a:r>
              <a:rPr sz="1400" dirty="0" err="1"/>
              <a:t>hafta</a:t>
            </a:r>
            <a:r>
              <a:rPr sz="1400" dirty="0"/>
              <a:t> </a:t>
            </a:r>
            <a:r>
              <a:rPr sz="1400" dirty="0" err="1"/>
              <a:t>sonra</a:t>
            </a:r>
            <a:r>
              <a:rPr sz="1400" dirty="0"/>
              <a:t> </a:t>
            </a:r>
            <a:r>
              <a:rPr sz="1400" dirty="0" err="1"/>
              <a:t>gelişen</a:t>
            </a:r>
            <a:r>
              <a:rPr sz="1400" dirty="0"/>
              <a:t> </a:t>
            </a:r>
            <a:r>
              <a:rPr sz="1400" dirty="0" err="1"/>
              <a:t>kızarıklık</a:t>
            </a:r>
            <a:r>
              <a:rPr sz="1400" dirty="0"/>
              <a:t> </a:t>
            </a:r>
            <a:r>
              <a:rPr sz="1400" dirty="0" err="1"/>
              <a:t>ve</a:t>
            </a:r>
            <a:r>
              <a:rPr sz="1400" dirty="0"/>
              <a:t> </a:t>
            </a:r>
            <a:r>
              <a:rPr sz="1400" dirty="0" err="1"/>
              <a:t>sıcaklık</a:t>
            </a:r>
            <a:r>
              <a:rPr sz="1400" dirty="0"/>
              <a:t>, </a:t>
            </a:r>
            <a:r>
              <a:rPr sz="1400" dirty="0" err="1"/>
              <a:t>genellikle</a:t>
            </a:r>
            <a:r>
              <a:rPr sz="1400" dirty="0"/>
              <a:t> </a:t>
            </a:r>
            <a:r>
              <a:rPr sz="1400" dirty="0" err="1"/>
              <a:t>buz</a:t>
            </a:r>
            <a:r>
              <a:rPr sz="1400" dirty="0"/>
              <a:t> </a:t>
            </a:r>
            <a:r>
              <a:rPr sz="1400" dirty="0" err="1"/>
              <a:t>ve</a:t>
            </a:r>
            <a:r>
              <a:rPr sz="1400" dirty="0"/>
              <a:t> </a:t>
            </a:r>
            <a:r>
              <a:rPr sz="1400" dirty="0" err="1"/>
              <a:t>antihistaminlerle</a:t>
            </a:r>
            <a:r>
              <a:rPr sz="1400" dirty="0"/>
              <a:t> </a:t>
            </a:r>
            <a:r>
              <a:rPr sz="1400" dirty="0" err="1"/>
              <a:t>tedavi</a:t>
            </a:r>
            <a:r>
              <a:rPr sz="1400" dirty="0"/>
              <a:t> </a:t>
            </a:r>
            <a:r>
              <a:rPr sz="1400" dirty="0" err="1"/>
              <a:t>edilir</a:t>
            </a:r>
            <a:r>
              <a:rPr sz="1400" dirty="0"/>
              <a:t>. </a:t>
            </a:r>
            <a:r>
              <a:rPr sz="1400" dirty="0" smtClean="0"/>
              <a:t>Bu </a:t>
            </a:r>
            <a:r>
              <a:rPr sz="1400" dirty="0" err="1"/>
              <a:t>reaksiyonlar</a:t>
            </a:r>
            <a:r>
              <a:rPr sz="1400" dirty="0"/>
              <a:t> </a:t>
            </a:r>
            <a:r>
              <a:rPr sz="1400" dirty="0" err="1"/>
              <a:t>aşının</a:t>
            </a:r>
            <a:r>
              <a:rPr sz="1400" dirty="0"/>
              <a:t> </a:t>
            </a:r>
            <a:r>
              <a:rPr sz="1400" dirty="0" err="1"/>
              <a:t>ikinci</a:t>
            </a:r>
            <a:r>
              <a:rPr sz="1400" dirty="0"/>
              <a:t> </a:t>
            </a:r>
            <a:r>
              <a:rPr sz="1400" dirty="0" err="1"/>
              <a:t>dozu</a:t>
            </a:r>
            <a:r>
              <a:rPr sz="1400" dirty="0"/>
              <a:t> </a:t>
            </a:r>
            <a:r>
              <a:rPr sz="1400" dirty="0" err="1"/>
              <a:t>için</a:t>
            </a:r>
            <a:r>
              <a:rPr sz="1400" dirty="0"/>
              <a:t> </a:t>
            </a:r>
            <a:r>
              <a:rPr sz="1400" dirty="0" err="1"/>
              <a:t>kontrendikasyon</a:t>
            </a:r>
            <a:r>
              <a:rPr sz="1400" dirty="0"/>
              <a:t> </a:t>
            </a:r>
            <a:r>
              <a:rPr sz="1400" dirty="0" err="1"/>
              <a:t>değildir</a:t>
            </a:r>
            <a:r>
              <a:rPr sz="1400" dirty="0"/>
              <a:t> </a:t>
            </a:r>
            <a:r>
              <a:rPr sz="1400" dirty="0" err="1"/>
              <a:t>ve</a:t>
            </a:r>
            <a:r>
              <a:rPr sz="1400" dirty="0"/>
              <a:t> </a:t>
            </a:r>
            <a:r>
              <a:rPr sz="1400" dirty="0" err="1"/>
              <a:t>tedaviye</a:t>
            </a:r>
            <a:r>
              <a:rPr sz="1400" dirty="0"/>
              <a:t> </a:t>
            </a:r>
            <a:r>
              <a:rPr sz="1400" dirty="0" err="1"/>
              <a:t>iyi</a:t>
            </a:r>
            <a:r>
              <a:rPr sz="1400" dirty="0"/>
              <a:t> </a:t>
            </a:r>
            <a:r>
              <a:rPr sz="1400" dirty="0" err="1"/>
              <a:t>yanıt</a:t>
            </a:r>
            <a:r>
              <a:rPr sz="1400" dirty="0"/>
              <a:t> </a:t>
            </a:r>
            <a:r>
              <a:rPr sz="1400" dirty="0" err="1"/>
              <a:t>verir</a:t>
            </a:r>
            <a:r>
              <a:rPr sz="1400" dirty="0"/>
              <a:t>.</a:t>
            </a:r>
          </a:p>
          <a:p>
            <a:pPr>
              <a:defRPr sz="1600">
                <a:solidFill>
                  <a:srgbClr val="333333"/>
                </a:solidFill>
              </a:defRPr>
            </a:pPr>
            <a:endParaRPr sz="1400" dirty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sz="1400" dirty="0">
                <a:solidFill>
                  <a:srgbClr val="00B0F0"/>
                </a:solidFill>
              </a:rPr>
              <a:t>C. </a:t>
            </a:r>
            <a:r>
              <a:rPr sz="1400" dirty="0" err="1">
                <a:solidFill>
                  <a:srgbClr val="00B0F0"/>
                </a:solidFill>
              </a:rPr>
              <a:t>Psöriazis</a:t>
            </a:r>
            <a:r>
              <a:rPr sz="1400" dirty="0">
                <a:solidFill>
                  <a:srgbClr val="00B0F0"/>
                </a:solidFill>
              </a:rPr>
              <a:t>: </a:t>
            </a:r>
            <a:r>
              <a:rPr sz="1400" dirty="0" err="1"/>
              <a:t>Psöriazis</a:t>
            </a:r>
            <a:r>
              <a:rPr sz="1400" dirty="0"/>
              <a:t>, </a:t>
            </a:r>
            <a:r>
              <a:rPr sz="1400" dirty="0" err="1"/>
              <a:t>gümüş</a:t>
            </a:r>
            <a:r>
              <a:rPr sz="1400" dirty="0"/>
              <a:t> </a:t>
            </a:r>
            <a:r>
              <a:rPr sz="1400" dirty="0" err="1"/>
              <a:t>plaklarla</a:t>
            </a:r>
            <a:r>
              <a:rPr sz="1400" dirty="0"/>
              <a:t> </a:t>
            </a:r>
            <a:r>
              <a:rPr sz="1400" dirty="0" err="1"/>
              <a:t>karakterize</a:t>
            </a:r>
            <a:r>
              <a:rPr sz="1400" dirty="0"/>
              <a:t>, </a:t>
            </a:r>
            <a:r>
              <a:rPr sz="1400" dirty="0" err="1"/>
              <a:t>cilt</a:t>
            </a:r>
            <a:r>
              <a:rPr sz="1400" dirty="0"/>
              <a:t> </a:t>
            </a:r>
            <a:r>
              <a:rPr sz="1400" dirty="0" err="1"/>
              <a:t>yüzeyinde</a:t>
            </a:r>
            <a:r>
              <a:rPr sz="1400" dirty="0"/>
              <a:t> </a:t>
            </a:r>
            <a:r>
              <a:rPr sz="1400" dirty="0" err="1"/>
              <a:t>kanamaya</a:t>
            </a:r>
            <a:r>
              <a:rPr sz="1400" dirty="0"/>
              <a:t> </a:t>
            </a:r>
            <a:r>
              <a:rPr sz="1400" dirty="0" err="1"/>
              <a:t>yatkın</a:t>
            </a:r>
            <a:r>
              <a:rPr sz="1400" dirty="0"/>
              <a:t>, </a:t>
            </a:r>
            <a:r>
              <a:rPr sz="1400" dirty="0" err="1"/>
              <a:t>kronik</a:t>
            </a:r>
            <a:r>
              <a:rPr sz="1400" dirty="0"/>
              <a:t> </a:t>
            </a:r>
            <a:r>
              <a:rPr sz="1400" dirty="0" err="1"/>
              <a:t>bir</a:t>
            </a:r>
            <a:r>
              <a:rPr sz="1400" dirty="0"/>
              <a:t> </a:t>
            </a:r>
            <a:r>
              <a:rPr sz="1400" dirty="0" err="1"/>
              <a:t>cilt</a:t>
            </a:r>
            <a:r>
              <a:rPr sz="1400" dirty="0"/>
              <a:t> </a:t>
            </a:r>
            <a:r>
              <a:rPr sz="1400" dirty="0" err="1"/>
              <a:t>hastalığıdır</a:t>
            </a:r>
            <a:r>
              <a:rPr sz="1400" dirty="0"/>
              <a:t>. </a:t>
            </a:r>
            <a:endParaRPr lang="tr-TR" sz="1400" dirty="0" smtClean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sz="1400" dirty="0" err="1" smtClean="0"/>
              <a:t>Eklem</a:t>
            </a:r>
            <a:r>
              <a:rPr sz="1400" dirty="0" smtClean="0"/>
              <a:t> </a:t>
            </a:r>
            <a:r>
              <a:rPr sz="1400" dirty="0" err="1"/>
              <a:t>bölgelerinde</a:t>
            </a:r>
            <a:r>
              <a:rPr sz="1400" dirty="0"/>
              <a:t> </a:t>
            </a:r>
            <a:r>
              <a:rPr sz="1400" dirty="0" err="1"/>
              <a:t>sıklıkla</a:t>
            </a:r>
            <a:r>
              <a:rPr sz="1400" dirty="0"/>
              <a:t> </a:t>
            </a:r>
            <a:r>
              <a:rPr sz="1400" dirty="0" err="1"/>
              <a:t>görülür</a:t>
            </a:r>
            <a:r>
              <a:rPr sz="1400" dirty="0"/>
              <a:t> </a:t>
            </a:r>
            <a:r>
              <a:rPr sz="1400" dirty="0" err="1"/>
              <a:t>ve</a:t>
            </a:r>
            <a:r>
              <a:rPr sz="1400" dirty="0"/>
              <a:t> </a:t>
            </a:r>
            <a:r>
              <a:rPr sz="1400" dirty="0" err="1"/>
              <a:t>tedavi</a:t>
            </a:r>
            <a:r>
              <a:rPr sz="1400" dirty="0"/>
              <a:t> </a:t>
            </a:r>
            <a:r>
              <a:rPr sz="1400" dirty="0" err="1"/>
              <a:t>topikal</a:t>
            </a:r>
            <a:r>
              <a:rPr sz="1400" dirty="0"/>
              <a:t> </a:t>
            </a:r>
            <a:r>
              <a:rPr sz="1400" dirty="0" err="1"/>
              <a:t>steroidler</a:t>
            </a:r>
            <a:r>
              <a:rPr sz="1400" dirty="0"/>
              <a:t> </a:t>
            </a:r>
            <a:r>
              <a:rPr sz="1400" dirty="0" err="1"/>
              <a:t>ve</a:t>
            </a:r>
            <a:r>
              <a:rPr sz="1400" dirty="0"/>
              <a:t> </a:t>
            </a:r>
            <a:r>
              <a:rPr sz="1400" dirty="0" err="1"/>
              <a:t>diğer</a:t>
            </a:r>
            <a:r>
              <a:rPr sz="1400" dirty="0"/>
              <a:t> </a:t>
            </a:r>
            <a:r>
              <a:rPr sz="1400" dirty="0" err="1"/>
              <a:t>ilaçlarla</a:t>
            </a:r>
            <a:r>
              <a:rPr sz="1400" dirty="0"/>
              <a:t> </a:t>
            </a:r>
            <a:r>
              <a:rPr sz="1400" dirty="0" err="1"/>
              <a:t>yapılır</a:t>
            </a:r>
            <a:r>
              <a:rPr sz="1400" dirty="0"/>
              <a:t>.</a:t>
            </a:r>
          </a:p>
          <a:p>
            <a:pPr>
              <a:defRPr sz="1600">
                <a:solidFill>
                  <a:srgbClr val="333333"/>
                </a:solidFill>
              </a:defRPr>
            </a:pPr>
            <a:endParaRPr sz="1400" dirty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sz="1400" dirty="0">
                <a:solidFill>
                  <a:srgbClr val="00B0F0"/>
                </a:solidFill>
              </a:rPr>
              <a:t>D. Tinea </a:t>
            </a:r>
            <a:r>
              <a:rPr sz="1400" dirty="0" err="1">
                <a:solidFill>
                  <a:srgbClr val="00B0F0"/>
                </a:solidFill>
              </a:rPr>
              <a:t>Corporis</a:t>
            </a:r>
            <a:r>
              <a:rPr sz="1400" dirty="0">
                <a:solidFill>
                  <a:srgbClr val="00B0F0"/>
                </a:solidFill>
              </a:rPr>
              <a:t>: </a:t>
            </a:r>
            <a:r>
              <a:rPr sz="1400" dirty="0" err="1"/>
              <a:t>Mantar</a:t>
            </a:r>
            <a:r>
              <a:rPr sz="1400" dirty="0"/>
              <a:t> </a:t>
            </a:r>
            <a:r>
              <a:rPr sz="1400" dirty="0" err="1"/>
              <a:t>enfeksiyonu</a:t>
            </a:r>
            <a:r>
              <a:rPr sz="1400" dirty="0"/>
              <a:t> </a:t>
            </a:r>
            <a:r>
              <a:rPr sz="1400" dirty="0" err="1"/>
              <a:t>olan</a:t>
            </a:r>
            <a:r>
              <a:rPr sz="1400" dirty="0"/>
              <a:t> tinea </a:t>
            </a:r>
            <a:r>
              <a:rPr sz="1400" dirty="0" err="1"/>
              <a:t>corporis</a:t>
            </a:r>
            <a:r>
              <a:rPr sz="1400" dirty="0"/>
              <a:t>, deride </a:t>
            </a:r>
            <a:r>
              <a:rPr sz="1400" dirty="0" err="1"/>
              <a:t>yuvarlak</a:t>
            </a:r>
            <a:r>
              <a:rPr sz="1400" dirty="0"/>
              <a:t>, </a:t>
            </a:r>
            <a:r>
              <a:rPr sz="1400" dirty="0" err="1"/>
              <a:t>kaşıntılı</a:t>
            </a:r>
            <a:r>
              <a:rPr sz="1400" dirty="0"/>
              <a:t>, </a:t>
            </a:r>
            <a:r>
              <a:rPr sz="1400" dirty="0" err="1"/>
              <a:t>pullu</a:t>
            </a:r>
            <a:r>
              <a:rPr sz="1400" dirty="0"/>
              <a:t> </a:t>
            </a:r>
            <a:r>
              <a:rPr sz="1400" dirty="0" err="1"/>
              <a:t>plaklar</a:t>
            </a:r>
            <a:r>
              <a:rPr sz="1400" dirty="0"/>
              <a:t> </a:t>
            </a:r>
            <a:r>
              <a:rPr sz="1400" dirty="0" err="1"/>
              <a:t>şeklinde</a:t>
            </a:r>
            <a:r>
              <a:rPr sz="1400" dirty="0"/>
              <a:t> </a:t>
            </a:r>
            <a:r>
              <a:rPr sz="1400" dirty="0" err="1"/>
              <a:t>belirir</a:t>
            </a:r>
            <a:r>
              <a:rPr sz="1400" dirty="0"/>
              <a:t>. </a:t>
            </a:r>
            <a:endParaRPr lang="tr-TR" sz="1400" dirty="0" smtClean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sz="1400" dirty="0" err="1" smtClean="0"/>
              <a:t>Tedavisi</a:t>
            </a:r>
            <a:r>
              <a:rPr sz="1400" dirty="0" smtClean="0"/>
              <a:t> </a:t>
            </a:r>
            <a:r>
              <a:rPr sz="1400" dirty="0"/>
              <a:t>antifungal </a:t>
            </a:r>
            <a:r>
              <a:rPr sz="1400" dirty="0" err="1"/>
              <a:t>kremlerle</a:t>
            </a:r>
            <a:r>
              <a:rPr sz="1400" dirty="0"/>
              <a:t> </a:t>
            </a:r>
            <a:r>
              <a:rPr sz="1400" dirty="0" err="1"/>
              <a:t>yapılır</a:t>
            </a:r>
            <a:r>
              <a:rPr sz="1400" dirty="0"/>
              <a:t>.</a:t>
            </a:r>
          </a:p>
        </p:txBody>
      </p:sp>
      <p:pic>
        <p:nvPicPr>
          <p:cNvPr id="4" name="Picture 3" descr="imag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114" y="3981282"/>
            <a:ext cx="7428487" cy="206346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2400" b="1">
                <a:solidFill>
                  <a:srgbClr val="0066CC"/>
                </a:solidFill>
              </a:defRPr>
            </a:pPr>
            <a:r>
              <a:t>Teşhis: Gecikmiş Lokal Reaksiyon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850877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600">
                <a:solidFill>
                  <a:srgbClr val="333333"/>
                </a:solidFill>
              </a:defRPr>
            </a:pPr>
            <a:r>
              <a:rPr lang="tr-TR" dirty="0" smtClean="0"/>
              <a:t>&gt;&gt; </a:t>
            </a:r>
            <a:r>
              <a:rPr dirty="0" err="1" smtClean="0"/>
              <a:t>Gecikmiş</a:t>
            </a:r>
            <a:r>
              <a:rPr dirty="0" smtClean="0"/>
              <a:t> </a:t>
            </a:r>
            <a:r>
              <a:rPr dirty="0" err="1"/>
              <a:t>lokal</a:t>
            </a:r>
            <a:r>
              <a:rPr dirty="0"/>
              <a:t> </a:t>
            </a:r>
            <a:r>
              <a:rPr dirty="0" err="1"/>
              <a:t>reaksiyon</a:t>
            </a:r>
            <a:r>
              <a:rPr dirty="0"/>
              <a:t>, mRNA-1273 </a:t>
            </a:r>
            <a:r>
              <a:rPr dirty="0" err="1"/>
              <a:t>aşısı</a:t>
            </a:r>
            <a:r>
              <a:rPr dirty="0"/>
              <a:t> </a:t>
            </a:r>
            <a:r>
              <a:rPr dirty="0" err="1"/>
              <a:t>gibi</a:t>
            </a:r>
            <a:r>
              <a:rPr dirty="0"/>
              <a:t> </a:t>
            </a:r>
            <a:r>
              <a:rPr dirty="0" err="1"/>
              <a:t>yeni</a:t>
            </a:r>
            <a:r>
              <a:rPr dirty="0"/>
              <a:t> </a:t>
            </a:r>
            <a:r>
              <a:rPr dirty="0" err="1"/>
              <a:t>aşılarla</a:t>
            </a:r>
            <a:r>
              <a:rPr dirty="0"/>
              <a:t> </a:t>
            </a:r>
            <a:r>
              <a:rPr dirty="0" err="1"/>
              <a:t>ortaya</a:t>
            </a:r>
            <a:r>
              <a:rPr dirty="0"/>
              <a:t> </a:t>
            </a:r>
            <a:r>
              <a:rPr dirty="0" err="1"/>
              <a:t>çıkan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fenomendir</a:t>
            </a:r>
            <a:r>
              <a:rPr dirty="0"/>
              <a:t>. </a:t>
            </a:r>
            <a:endParaRPr lang="tr-TR" dirty="0" smtClean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dirty="0" smtClean="0"/>
              <a:t>Bu </a:t>
            </a:r>
            <a:r>
              <a:rPr dirty="0" err="1"/>
              <a:t>reaksiyon</a:t>
            </a:r>
            <a:r>
              <a:rPr dirty="0"/>
              <a:t> </a:t>
            </a:r>
            <a:r>
              <a:rPr dirty="0" err="1"/>
              <a:t>genellikle</a:t>
            </a:r>
            <a:r>
              <a:rPr dirty="0"/>
              <a:t> </a:t>
            </a:r>
            <a:r>
              <a:rPr dirty="0" err="1"/>
              <a:t>aşıdan</a:t>
            </a:r>
            <a:r>
              <a:rPr dirty="0"/>
              <a:t> 1-2 </a:t>
            </a:r>
            <a:r>
              <a:rPr dirty="0" err="1"/>
              <a:t>hafta</a:t>
            </a:r>
            <a:r>
              <a:rPr dirty="0"/>
              <a:t> </a:t>
            </a:r>
            <a:r>
              <a:rPr dirty="0" err="1"/>
              <a:t>sonra</a:t>
            </a:r>
            <a:r>
              <a:rPr dirty="0"/>
              <a:t>, </a:t>
            </a:r>
            <a:r>
              <a:rPr dirty="0" err="1"/>
              <a:t>sistemik</a:t>
            </a:r>
            <a:r>
              <a:rPr dirty="0"/>
              <a:t> </a:t>
            </a:r>
            <a:r>
              <a:rPr dirty="0" err="1"/>
              <a:t>belirtiler</a:t>
            </a:r>
            <a:r>
              <a:rPr dirty="0"/>
              <a:t> </a:t>
            </a:r>
            <a:r>
              <a:rPr dirty="0" err="1"/>
              <a:t>ortadan</a:t>
            </a:r>
            <a:r>
              <a:rPr dirty="0"/>
              <a:t> </a:t>
            </a:r>
            <a:r>
              <a:rPr dirty="0" err="1"/>
              <a:t>kalktıktan</a:t>
            </a:r>
            <a:r>
              <a:rPr dirty="0"/>
              <a:t> </a:t>
            </a:r>
            <a:r>
              <a:rPr dirty="0" err="1"/>
              <a:t>sonra</a:t>
            </a:r>
            <a:r>
              <a:rPr dirty="0"/>
              <a:t> </a:t>
            </a:r>
            <a:r>
              <a:rPr dirty="0" err="1"/>
              <a:t>meydana</a:t>
            </a:r>
            <a:r>
              <a:rPr dirty="0"/>
              <a:t> </a:t>
            </a:r>
            <a:r>
              <a:rPr dirty="0" err="1"/>
              <a:t>gelir</a:t>
            </a:r>
            <a:r>
              <a:rPr dirty="0"/>
              <a:t>. </a:t>
            </a:r>
            <a:endParaRPr lang="tr-TR" dirty="0" smtClean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lang="tr-TR" dirty="0" smtClean="0"/>
              <a:t>&gt;&gt; </a:t>
            </a:r>
            <a:r>
              <a:rPr dirty="0" err="1" smtClean="0"/>
              <a:t>Hastalar</a:t>
            </a:r>
            <a:r>
              <a:rPr dirty="0"/>
              <a:t>, </a:t>
            </a:r>
            <a:r>
              <a:rPr dirty="0" err="1"/>
              <a:t>kolun</a:t>
            </a:r>
            <a:r>
              <a:rPr dirty="0"/>
              <a:t> </a:t>
            </a:r>
            <a:r>
              <a:rPr dirty="0" err="1"/>
              <a:t>aşı</a:t>
            </a:r>
            <a:r>
              <a:rPr dirty="0"/>
              <a:t> </a:t>
            </a:r>
            <a:r>
              <a:rPr dirty="0" err="1"/>
              <a:t>yapılan</a:t>
            </a:r>
            <a:r>
              <a:rPr dirty="0"/>
              <a:t> </a:t>
            </a:r>
            <a:r>
              <a:rPr dirty="0" err="1"/>
              <a:t>bölgesinde</a:t>
            </a:r>
            <a:r>
              <a:rPr dirty="0"/>
              <a:t> </a:t>
            </a:r>
            <a:r>
              <a:rPr dirty="0" err="1"/>
              <a:t>kızarıklık</a:t>
            </a:r>
            <a:r>
              <a:rPr dirty="0"/>
              <a:t>, </a:t>
            </a:r>
            <a:r>
              <a:rPr dirty="0" err="1"/>
              <a:t>sıcaklık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kaşıntı</a:t>
            </a:r>
            <a:r>
              <a:rPr dirty="0"/>
              <a:t> </a:t>
            </a:r>
            <a:r>
              <a:rPr dirty="0" err="1"/>
              <a:t>gibi</a:t>
            </a:r>
            <a:r>
              <a:rPr dirty="0"/>
              <a:t> </a:t>
            </a:r>
            <a:r>
              <a:rPr dirty="0" err="1"/>
              <a:t>belirtilerle</a:t>
            </a:r>
            <a:r>
              <a:rPr dirty="0"/>
              <a:t> </a:t>
            </a:r>
            <a:r>
              <a:rPr dirty="0" err="1"/>
              <a:t>karşılaşır</a:t>
            </a:r>
            <a:r>
              <a:rPr dirty="0"/>
              <a:t>. </a:t>
            </a:r>
            <a:endParaRPr lang="tr-TR" dirty="0" smtClean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dirty="0" smtClean="0"/>
              <a:t>Bu </a:t>
            </a:r>
            <a:r>
              <a:rPr dirty="0"/>
              <a:t>tip </a:t>
            </a:r>
            <a:r>
              <a:rPr dirty="0" err="1"/>
              <a:t>reaksiyonların</a:t>
            </a:r>
            <a:r>
              <a:rPr dirty="0"/>
              <a:t> T </a:t>
            </a:r>
            <a:r>
              <a:rPr dirty="0" err="1"/>
              <a:t>hücresi</a:t>
            </a:r>
            <a:r>
              <a:rPr dirty="0"/>
              <a:t> </a:t>
            </a:r>
            <a:r>
              <a:rPr dirty="0" err="1"/>
              <a:t>aracılı</a:t>
            </a:r>
            <a:r>
              <a:rPr dirty="0"/>
              <a:t> </a:t>
            </a:r>
            <a:r>
              <a:rPr dirty="0" err="1"/>
              <a:t>gecikmiş</a:t>
            </a:r>
            <a:r>
              <a:rPr dirty="0"/>
              <a:t> </a:t>
            </a:r>
            <a:r>
              <a:rPr dirty="0" err="1"/>
              <a:t>aşırı</a:t>
            </a:r>
            <a:r>
              <a:rPr dirty="0"/>
              <a:t> </a:t>
            </a:r>
            <a:r>
              <a:rPr dirty="0" err="1"/>
              <a:t>duyarlılık</a:t>
            </a:r>
            <a:r>
              <a:rPr dirty="0"/>
              <a:t> </a:t>
            </a:r>
            <a:r>
              <a:rPr dirty="0" err="1"/>
              <a:t>tepkisi</a:t>
            </a:r>
            <a:r>
              <a:rPr dirty="0"/>
              <a:t> </a:t>
            </a:r>
            <a:r>
              <a:rPr dirty="0" err="1"/>
              <a:t>olduğu</a:t>
            </a:r>
            <a:r>
              <a:rPr dirty="0"/>
              <a:t> </a:t>
            </a:r>
            <a:r>
              <a:rPr dirty="0" err="1"/>
              <a:t>düşünülmektedir</a:t>
            </a:r>
            <a:r>
              <a:rPr dirty="0"/>
              <a:t>. </a:t>
            </a:r>
            <a:endParaRPr lang="tr-TR" dirty="0" smtClean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dirty="0" err="1" smtClean="0"/>
              <a:t>Vakaların</a:t>
            </a:r>
            <a:r>
              <a:rPr dirty="0" smtClean="0"/>
              <a:t> </a:t>
            </a:r>
            <a:r>
              <a:rPr dirty="0" err="1"/>
              <a:t>çoğunda</a:t>
            </a:r>
            <a:r>
              <a:rPr dirty="0"/>
              <a:t> </a:t>
            </a:r>
            <a:r>
              <a:rPr dirty="0" err="1"/>
              <a:t>reaksiyonlar</a:t>
            </a:r>
            <a:r>
              <a:rPr dirty="0"/>
              <a:t> </a:t>
            </a:r>
            <a:r>
              <a:rPr dirty="0" err="1"/>
              <a:t>buz</a:t>
            </a:r>
            <a:r>
              <a:rPr dirty="0"/>
              <a:t>, </a:t>
            </a:r>
            <a:r>
              <a:rPr dirty="0" err="1"/>
              <a:t>antihistaminler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kortikosteroidler</a:t>
            </a:r>
            <a:r>
              <a:rPr dirty="0"/>
              <a:t> </a:t>
            </a:r>
            <a:r>
              <a:rPr dirty="0" err="1"/>
              <a:t>ile</a:t>
            </a:r>
            <a:r>
              <a:rPr dirty="0"/>
              <a:t> </a:t>
            </a:r>
            <a:r>
              <a:rPr dirty="0" err="1"/>
              <a:t>semptomatik</a:t>
            </a:r>
            <a:r>
              <a:rPr dirty="0"/>
              <a:t> </a:t>
            </a:r>
            <a:r>
              <a:rPr dirty="0" err="1"/>
              <a:t>olarak</a:t>
            </a:r>
            <a:r>
              <a:rPr dirty="0"/>
              <a:t> </a:t>
            </a:r>
            <a:r>
              <a:rPr dirty="0" err="1"/>
              <a:t>tedavi</a:t>
            </a:r>
            <a:r>
              <a:rPr dirty="0"/>
              <a:t> </a:t>
            </a:r>
            <a:r>
              <a:rPr dirty="0" err="1"/>
              <a:t>edilir</a:t>
            </a:r>
            <a:r>
              <a:rPr dirty="0"/>
              <a:t>. </a:t>
            </a:r>
            <a:endParaRPr lang="tr-TR" dirty="0" smtClean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lang="tr-TR" dirty="0" smtClean="0"/>
              <a:t>&gt;&gt; </a:t>
            </a:r>
            <a:r>
              <a:rPr dirty="0" smtClean="0"/>
              <a:t>Bu </a:t>
            </a:r>
            <a:r>
              <a:rPr dirty="0" err="1"/>
              <a:t>belirtiler</a:t>
            </a:r>
            <a:r>
              <a:rPr dirty="0"/>
              <a:t> 5-7 </a:t>
            </a:r>
            <a:r>
              <a:rPr dirty="0" err="1"/>
              <a:t>gün</a:t>
            </a:r>
            <a:r>
              <a:rPr dirty="0"/>
              <a:t> </a:t>
            </a:r>
            <a:r>
              <a:rPr dirty="0" err="1"/>
              <a:t>içinde</a:t>
            </a:r>
            <a:r>
              <a:rPr dirty="0"/>
              <a:t> </a:t>
            </a:r>
            <a:r>
              <a:rPr dirty="0" err="1"/>
              <a:t>kendiliğinden</a:t>
            </a:r>
            <a:r>
              <a:rPr dirty="0"/>
              <a:t> </a:t>
            </a:r>
            <a:r>
              <a:rPr dirty="0" err="1"/>
              <a:t>düzelir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2400" b="1">
                <a:solidFill>
                  <a:srgbClr val="0066CC"/>
                </a:solidFill>
              </a:defRPr>
            </a:pPr>
            <a:r>
              <a:t>Sonuçlar ve Öneriler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1" y="1371600"/>
            <a:ext cx="856541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600">
                <a:solidFill>
                  <a:srgbClr val="333333"/>
                </a:solidFill>
              </a:defRPr>
            </a:pPr>
            <a:r>
              <a:rPr dirty="0"/>
              <a:t>• </a:t>
            </a:r>
            <a:r>
              <a:rPr dirty="0" err="1"/>
              <a:t>Gecikmiş</a:t>
            </a:r>
            <a:r>
              <a:rPr dirty="0"/>
              <a:t> </a:t>
            </a:r>
            <a:r>
              <a:rPr dirty="0" err="1"/>
              <a:t>reaksiyonlar</a:t>
            </a:r>
            <a:r>
              <a:rPr dirty="0"/>
              <a:t>, </a:t>
            </a:r>
            <a:r>
              <a:rPr dirty="0" err="1"/>
              <a:t>aşının</a:t>
            </a:r>
            <a:r>
              <a:rPr dirty="0"/>
              <a:t> </a:t>
            </a:r>
            <a:r>
              <a:rPr dirty="0" err="1"/>
              <a:t>ikinci</a:t>
            </a:r>
            <a:r>
              <a:rPr dirty="0"/>
              <a:t> </a:t>
            </a:r>
            <a:r>
              <a:rPr dirty="0" err="1"/>
              <a:t>dozu</a:t>
            </a:r>
            <a:r>
              <a:rPr dirty="0"/>
              <a:t> </a:t>
            </a:r>
            <a:r>
              <a:rPr dirty="0" err="1"/>
              <a:t>için</a:t>
            </a:r>
            <a:r>
              <a:rPr dirty="0"/>
              <a:t> </a:t>
            </a:r>
            <a:r>
              <a:rPr dirty="0" err="1"/>
              <a:t>kontrendikasyon</a:t>
            </a:r>
            <a:r>
              <a:rPr dirty="0"/>
              <a:t> </a:t>
            </a:r>
            <a:r>
              <a:rPr dirty="0" err="1"/>
              <a:t>değildir</a:t>
            </a:r>
            <a:r>
              <a:rPr dirty="0"/>
              <a:t>. </a:t>
            </a:r>
            <a:endParaRPr lang="tr-TR" dirty="0" smtClean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dirty="0" smtClean="0"/>
              <a:t>Bu </a:t>
            </a:r>
            <a:r>
              <a:rPr dirty="0" err="1"/>
              <a:t>reaksiyonlar</a:t>
            </a:r>
            <a:r>
              <a:rPr dirty="0"/>
              <a:t>, </a:t>
            </a:r>
            <a:r>
              <a:rPr dirty="0" err="1"/>
              <a:t>aşı</a:t>
            </a:r>
            <a:r>
              <a:rPr dirty="0"/>
              <a:t> </a:t>
            </a:r>
            <a:r>
              <a:rPr dirty="0" err="1"/>
              <a:t>ile</a:t>
            </a:r>
            <a:r>
              <a:rPr dirty="0"/>
              <a:t> </a:t>
            </a:r>
            <a:r>
              <a:rPr dirty="0" err="1"/>
              <a:t>ilişkili</a:t>
            </a:r>
            <a:r>
              <a:rPr dirty="0"/>
              <a:t> nadir </a:t>
            </a:r>
            <a:r>
              <a:rPr dirty="0" err="1"/>
              <a:t>durumlar</a:t>
            </a:r>
            <a:r>
              <a:rPr dirty="0"/>
              <a:t> </a:t>
            </a:r>
            <a:r>
              <a:rPr dirty="0" err="1"/>
              <a:t>arasında</a:t>
            </a:r>
            <a:r>
              <a:rPr dirty="0"/>
              <a:t> </a:t>
            </a:r>
            <a:r>
              <a:rPr dirty="0" err="1"/>
              <a:t>yer</a:t>
            </a:r>
            <a:r>
              <a:rPr dirty="0"/>
              <a:t> </a:t>
            </a:r>
            <a:r>
              <a:rPr dirty="0" err="1"/>
              <a:t>alır</a:t>
            </a:r>
            <a:r>
              <a:rPr dirty="0"/>
              <a:t> </a:t>
            </a:r>
            <a:r>
              <a:rPr dirty="0" err="1"/>
              <a:t>ancak</a:t>
            </a:r>
            <a:r>
              <a:rPr dirty="0"/>
              <a:t> </a:t>
            </a:r>
            <a:r>
              <a:rPr dirty="0" err="1"/>
              <a:t>ciddi</a:t>
            </a:r>
            <a:r>
              <a:rPr dirty="0"/>
              <a:t> </a:t>
            </a:r>
            <a:r>
              <a:rPr dirty="0" err="1"/>
              <a:t>değildir</a:t>
            </a:r>
            <a:r>
              <a:rPr dirty="0"/>
              <a:t>.</a:t>
            </a:r>
          </a:p>
          <a:p>
            <a:pPr>
              <a:defRPr sz="1600">
                <a:solidFill>
                  <a:srgbClr val="333333"/>
                </a:solidFill>
              </a:defRPr>
            </a:pPr>
            <a:endParaRPr dirty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dirty="0"/>
              <a:t>• Bu tip </a:t>
            </a:r>
            <a:r>
              <a:rPr dirty="0" err="1"/>
              <a:t>reaksiyonlar</a:t>
            </a:r>
            <a:r>
              <a:rPr dirty="0"/>
              <a:t> </a:t>
            </a:r>
            <a:r>
              <a:rPr dirty="0" err="1"/>
              <a:t>genellikle</a:t>
            </a:r>
            <a:r>
              <a:rPr dirty="0"/>
              <a:t> T </a:t>
            </a:r>
            <a:r>
              <a:rPr dirty="0" err="1"/>
              <a:t>hücresi</a:t>
            </a:r>
            <a:r>
              <a:rPr dirty="0"/>
              <a:t> </a:t>
            </a:r>
            <a:r>
              <a:rPr dirty="0" err="1"/>
              <a:t>aracılı</a:t>
            </a:r>
            <a:r>
              <a:rPr dirty="0"/>
              <a:t> </a:t>
            </a:r>
            <a:r>
              <a:rPr dirty="0" err="1"/>
              <a:t>gecikmiş</a:t>
            </a:r>
            <a:r>
              <a:rPr dirty="0"/>
              <a:t> </a:t>
            </a:r>
            <a:r>
              <a:rPr dirty="0" err="1"/>
              <a:t>aşırı</a:t>
            </a:r>
            <a:r>
              <a:rPr dirty="0"/>
              <a:t> </a:t>
            </a:r>
            <a:r>
              <a:rPr dirty="0" err="1"/>
              <a:t>duyarlılık</a:t>
            </a:r>
            <a:r>
              <a:rPr dirty="0"/>
              <a:t> </a:t>
            </a:r>
            <a:r>
              <a:rPr dirty="0" err="1"/>
              <a:t>tepkisi</a:t>
            </a:r>
            <a:r>
              <a:rPr dirty="0"/>
              <a:t> </a:t>
            </a:r>
            <a:r>
              <a:rPr dirty="0" err="1"/>
              <a:t>olarak</a:t>
            </a:r>
            <a:r>
              <a:rPr dirty="0"/>
              <a:t> </a:t>
            </a:r>
            <a:r>
              <a:rPr dirty="0" err="1"/>
              <a:t>ortaya</a:t>
            </a:r>
            <a:r>
              <a:rPr dirty="0"/>
              <a:t> </a:t>
            </a:r>
            <a:r>
              <a:rPr dirty="0" err="1"/>
              <a:t>çıkar</a:t>
            </a:r>
            <a:r>
              <a:rPr dirty="0"/>
              <a:t>. </a:t>
            </a:r>
            <a:endParaRPr lang="tr-TR" dirty="0" smtClean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dirty="0" smtClean="0"/>
              <a:t>Bu</a:t>
            </a:r>
            <a:r>
              <a:rPr dirty="0"/>
              <a:t>, </a:t>
            </a:r>
            <a:r>
              <a:rPr dirty="0" err="1"/>
              <a:t>vücudun</a:t>
            </a:r>
            <a:r>
              <a:rPr dirty="0"/>
              <a:t> </a:t>
            </a:r>
            <a:r>
              <a:rPr dirty="0" err="1"/>
              <a:t>bağışıklık</a:t>
            </a:r>
            <a:r>
              <a:rPr dirty="0"/>
              <a:t> </a:t>
            </a:r>
            <a:r>
              <a:rPr dirty="0" err="1"/>
              <a:t>sisteminin</a:t>
            </a:r>
            <a:r>
              <a:rPr dirty="0"/>
              <a:t>, </a:t>
            </a:r>
            <a:r>
              <a:rPr dirty="0" err="1"/>
              <a:t>aşıya</a:t>
            </a:r>
            <a:r>
              <a:rPr dirty="0"/>
              <a:t> </a:t>
            </a:r>
            <a:r>
              <a:rPr dirty="0" err="1"/>
              <a:t>karşı</a:t>
            </a:r>
            <a:r>
              <a:rPr dirty="0"/>
              <a:t> </a:t>
            </a:r>
            <a:r>
              <a:rPr dirty="0" err="1"/>
              <a:t>gecikmiş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yanıt</a:t>
            </a:r>
            <a:r>
              <a:rPr dirty="0"/>
              <a:t> </a:t>
            </a:r>
            <a:r>
              <a:rPr dirty="0" err="1"/>
              <a:t>verdiğini</a:t>
            </a:r>
            <a:r>
              <a:rPr dirty="0"/>
              <a:t> </a:t>
            </a:r>
            <a:r>
              <a:rPr dirty="0" err="1"/>
              <a:t>gösterir</a:t>
            </a:r>
            <a:r>
              <a:rPr dirty="0"/>
              <a:t>.</a:t>
            </a:r>
          </a:p>
          <a:p>
            <a:pPr>
              <a:defRPr sz="1600">
                <a:solidFill>
                  <a:srgbClr val="333333"/>
                </a:solidFill>
              </a:defRPr>
            </a:pPr>
            <a:endParaRPr dirty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dirty="0"/>
              <a:t>• </a:t>
            </a:r>
            <a:r>
              <a:rPr dirty="0" err="1"/>
              <a:t>Semptomlar</a:t>
            </a:r>
            <a:r>
              <a:rPr dirty="0"/>
              <a:t> </a:t>
            </a:r>
            <a:r>
              <a:rPr dirty="0" err="1"/>
              <a:t>genellikle</a:t>
            </a:r>
            <a:r>
              <a:rPr dirty="0"/>
              <a:t> 5-7 </a:t>
            </a:r>
            <a:r>
              <a:rPr dirty="0" err="1"/>
              <a:t>gün</a:t>
            </a:r>
            <a:r>
              <a:rPr dirty="0"/>
              <a:t> </a:t>
            </a:r>
            <a:r>
              <a:rPr dirty="0" err="1"/>
              <a:t>içinde</a:t>
            </a:r>
            <a:r>
              <a:rPr dirty="0"/>
              <a:t> </a:t>
            </a:r>
            <a:r>
              <a:rPr dirty="0" err="1"/>
              <a:t>kendiliğinden</a:t>
            </a:r>
            <a:r>
              <a:rPr dirty="0"/>
              <a:t> </a:t>
            </a:r>
            <a:r>
              <a:rPr dirty="0" err="1"/>
              <a:t>düzelir</a:t>
            </a:r>
            <a:r>
              <a:rPr dirty="0"/>
              <a:t>. </a:t>
            </a:r>
            <a:r>
              <a:rPr dirty="0" smtClean="0"/>
              <a:t>Bu </a:t>
            </a:r>
            <a:r>
              <a:rPr dirty="0" err="1"/>
              <a:t>süre</a:t>
            </a:r>
            <a:r>
              <a:rPr dirty="0"/>
              <a:t> </a:t>
            </a:r>
            <a:r>
              <a:rPr dirty="0" err="1"/>
              <a:t>boyunca</a:t>
            </a:r>
            <a:r>
              <a:rPr dirty="0"/>
              <a:t>, </a:t>
            </a:r>
            <a:r>
              <a:rPr dirty="0" err="1"/>
              <a:t>hastalar</a:t>
            </a:r>
            <a:r>
              <a:rPr dirty="0"/>
              <a:t> </a:t>
            </a:r>
            <a:endParaRPr lang="tr-TR" dirty="0" smtClean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dirty="0" err="1" smtClean="0"/>
              <a:t>semptomatik</a:t>
            </a:r>
            <a:r>
              <a:rPr dirty="0" smtClean="0"/>
              <a:t> </a:t>
            </a:r>
            <a:r>
              <a:rPr dirty="0" err="1"/>
              <a:t>tedavi</a:t>
            </a:r>
            <a:r>
              <a:rPr dirty="0"/>
              <a:t> </a:t>
            </a:r>
            <a:r>
              <a:rPr dirty="0" err="1"/>
              <a:t>olarak</a:t>
            </a:r>
            <a:r>
              <a:rPr dirty="0"/>
              <a:t> </a:t>
            </a:r>
            <a:r>
              <a:rPr dirty="0" err="1"/>
              <a:t>buz</a:t>
            </a:r>
            <a:r>
              <a:rPr dirty="0"/>
              <a:t>, </a:t>
            </a:r>
            <a:r>
              <a:rPr dirty="0" err="1"/>
              <a:t>antihistaminler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kortikosteroidlerden</a:t>
            </a:r>
            <a:r>
              <a:rPr dirty="0"/>
              <a:t> </a:t>
            </a:r>
            <a:r>
              <a:rPr dirty="0" err="1"/>
              <a:t>fayda</a:t>
            </a:r>
            <a:r>
              <a:rPr dirty="0"/>
              <a:t> </a:t>
            </a:r>
            <a:r>
              <a:rPr dirty="0" err="1"/>
              <a:t>görürler</a:t>
            </a:r>
            <a:r>
              <a:rPr dirty="0"/>
              <a:t>. </a:t>
            </a:r>
          </a:p>
          <a:p>
            <a:pPr>
              <a:defRPr sz="1600">
                <a:solidFill>
                  <a:srgbClr val="333333"/>
                </a:solidFill>
              </a:defRPr>
            </a:pPr>
            <a:endParaRPr dirty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dirty="0"/>
              <a:t>• </a:t>
            </a:r>
            <a:r>
              <a:rPr dirty="0" err="1"/>
              <a:t>Hastalar</a:t>
            </a:r>
            <a:r>
              <a:rPr dirty="0"/>
              <a:t>, ilk </a:t>
            </a:r>
            <a:r>
              <a:rPr dirty="0" err="1"/>
              <a:t>doz</a:t>
            </a:r>
            <a:r>
              <a:rPr dirty="0"/>
              <a:t> </a:t>
            </a:r>
            <a:r>
              <a:rPr dirty="0" err="1"/>
              <a:t>sonrası</a:t>
            </a:r>
            <a:r>
              <a:rPr dirty="0"/>
              <a:t> </a:t>
            </a:r>
            <a:r>
              <a:rPr dirty="0" err="1"/>
              <a:t>bu</a:t>
            </a:r>
            <a:r>
              <a:rPr dirty="0"/>
              <a:t> tip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reaksiyon</a:t>
            </a:r>
            <a:r>
              <a:rPr dirty="0"/>
              <a:t> </a:t>
            </a:r>
            <a:r>
              <a:rPr dirty="0" err="1"/>
              <a:t>yaşasalar</a:t>
            </a:r>
            <a:r>
              <a:rPr dirty="0"/>
              <a:t> bile, </a:t>
            </a:r>
            <a:r>
              <a:rPr dirty="0" err="1"/>
              <a:t>ikinci</a:t>
            </a:r>
            <a:r>
              <a:rPr dirty="0"/>
              <a:t> </a:t>
            </a:r>
            <a:r>
              <a:rPr dirty="0" err="1"/>
              <a:t>dozu</a:t>
            </a:r>
            <a:r>
              <a:rPr dirty="0"/>
              <a:t> </a:t>
            </a:r>
            <a:r>
              <a:rPr dirty="0" err="1"/>
              <a:t>güvenle</a:t>
            </a:r>
            <a:r>
              <a:rPr dirty="0"/>
              <a:t> </a:t>
            </a:r>
            <a:r>
              <a:rPr dirty="0" err="1"/>
              <a:t>alabilirler</a:t>
            </a:r>
            <a:r>
              <a:rPr dirty="0"/>
              <a:t>. </a:t>
            </a:r>
            <a:endParaRPr lang="tr-TR" dirty="0" smtClean="0"/>
          </a:p>
          <a:p>
            <a:pPr>
              <a:defRPr sz="1600">
                <a:solidFill>
                  <a:srgbClr val="333333"/>
                </a:solidFill>
              </a:defRPr>
            </a:pPr>
            <a:r>
              <a:rPr dirty="0" err="1" smtClean="0"/>
              <a:t>Ancak</a:t>
            </a:r>
            <a:r>
              <a:rPr dirty="0" smtClean="0"/>
              <a:t> </a:t>
            </a:r>
            <a:r>
              <a:rPr dirty="0" err="1"/>
              <a:t>reaksiyonun</a:t>
            </a:r>
            <a:r>
              <a:rPr dirty="0"/>
              <a:t> </a:t>
            </a:r>
            <a:r>
              <a:rPr dirty="0" err="1"/>
              <a:t>devam</a:t>
            </a:r>
            <a:r>
              <a:rPr dirty="0"/>
              <a:t> </a:t>
            </a:r>
            <a:r>
              <a:rPr dirty="0" err="1"/>
              <a:t>etmesi</a:t>
            </a:r>
            <a:r>
              <a:rPr dirty="0"/>
              <a:t> </a:t>
            </a:r>
            <a:r>
              <a:rPr dirty="0" err="1"/>
              <a:t>veya</a:t>
            </a:r>
            <a:r>
              <a:rPr dirty="0"/>
              <a:t> </a:t>
            </a:r>
            <a:r>
              <a:rPr dirty="0" err="1"/>
              <a:t>kötüleşmesi</a:t>
            </a:r>
            <a:r>
              <a:rPr dirty="0"/>
              <a:t> </a:t>
            </a:r>
            <a:r>
              <a:rPr dirty="0" err="1"/>
              <a:t>durumunda</a:t>
            </a:r>
            <a:r>
              <a:rPr dirty="0"/>
              <a:t>,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sağlık</a:t>
            </a:r>
            <a:r>
              <a:rPr dirty="0"/>
              <a:t> </a:t>
            </a:r>
            <a:r>
              <a:rPr dirty="0" err="1"/>
              <a:t>uzmanına</a:t>
            </a:r>
            <a:r>
              <a:rPr dirty="0"/>
              <a:t> </a:t>
            </a:r>
            <a:r>
              <a:rPr dirty="0" err="1"/>
              <a:t>danışılması</a:t>
            </a:r>
            <a:r>
              <a:rPr dirty="0"/>
              <a:t> </a:t>
            </a:r>
            <a:r>
              <a:rPr dirty="0" err="1"/>
              <a:t>gerekir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0066CC"/>
                </a:solidFill>
              </a:defRPr>
            </a:pPr>
            <a:r>
              <a:rPr lang="tr-TR" dirty="0" smtClean="0"/>
              <a:t>REFERANSLAR</a:t>
            </a: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7564443" cy="31393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>
                <a:solidFill>
                  <a:srgbClr val="333333"/>
                </a:solidFill>
              </a:defRPr>
            </a:pPr>
            <a:endParaRPr sz="1200" dirty="0"/>
          </a:p>
          <a:p>
            <a:r>
              <a:rPr sz="1200" dirty="0"/>
              <a:t>1. Baden LR, El </a:t>
            </a:r>
            <a:r>
              <a:rPr sz="1200" dirty="0" err="1"/>
              <a:t>Sahly</a:t>
            </a:r>
            <a:r>
              <a:rPr sz="1200" dirty="0"/>
              <a:t> HM, </a:t>
            </a:r>
            <a:r>
              <a:rPr sz="1200" dirty="0" err="1"/>
              <a:t>Essink</a:t>
            </a:r>
            <a:r>
              <a:rPr sz="1200" dirty="0"/>
              <a:t> B, et al. Efficacy and safety of the mRNA-1273 SARS-CoV-2 vaccine. </a:t>
            </a:r>
          </a:p>
          <a:p>
            <a:r>
              <a:rPr sz="1200" dirty="0"/>
              <a:t>   N </a:t>
            </a:r>
            <a:r>
              <a:rPr sz="1200" dirty="0" err="1"/>
              <a:t>Engl</a:t>
            </a:r>
            <a:r>
              <a:rPr sz="1200" dirty="0"/>
              <a:t> J Med. 2021;384(5):403-416.</a:t>
            </a:r>
          </a:p>
          <a:p>
            <a:endParaRPr sz="1200" dirty="0"/>
          </a:p>
          <a:p>
            <a:r>
              <a:rPr sz="1200" dirty="0"/>
              <a:t>2. Blumenthal KG, Freeman EE, </a:t>
            </a:r>
            <a:r>
              <a:rPr sz="1200" dirty="0" err="1"/>
              <a:t>Saff</a:t>
            </a:r>
            <a:r>
              <a:rPr sz="1200" dirty="0"/>
              <a:t> RR, et al. Delayed large local reactions to mRNA-1273 vaccine against SARS-CoV-2. </a:t>
            </a:r>
          </a:p>
          <a:p>
            <a:r>
              <a:rPr sz="1200" dirty="0"/>
              <a:t>   N </a:t>
            </a:r>
            <a:r>
              <a:rPr sz="1200" dirty="0" err="1"/>
              <a:t>Engl</a:t>
            </a:r>
            <a:r>
              <a:rPr sz="1200" dirty="0"/>
              <a:t> J Med. 2021;384(13):1273-1277.</a:t>
            </a:r>
          </a:p>
          <a:p>
            <a:endParaRPr sz="1200" dirty="0"/>
          </a:p>
          <a:p>
            <a:r>
              <a:rPr sz="1200" dirty="0"/>
              <a:t>3. Kelso JM, </a:t>
            </a:r>
            <a:r>
              <a:rPr sz="1200" dirty="0" err="1"/>
              <a:t>Greenhawt</a:t>
            </a:r>
            <a:r>
              <a:rPr sz="1200" dirty="0"/>
              <a:t> MJ, Li JT, et al. Adverse reactions to vaccines: practice parameter 2012 update. </a:t>
            </a:r>
          </a:p>
          <a:p>
            <a:r>
              <a:rPr sz="1200" dirty="0"/>
              <a:t>   J Allergy </a:t>
            </a:r>
            <a:r>
              <a:rPr sz="1200" dirty="0" err="1"/>
              <a:t>Clin</a:t>
            </a:r>
            <a:r>
              <a:rPr sz="1200" dirty="0"/>
              <a:t> </a:t>
            </a:r>
            <a:r>
              <a:rPr sz="1200" dirty="0" err="1"/>
              <a:t>Immunol</a:t>
            </a:r>
            <a:r>
              <a:rPr sz="1200" dirty="0"/>
              <a:t>. 2012;130(1):25-43.</a:t>
            </a:r>
          </a:p>
          <a:p>
            <a:endParaRPr sz="1200" dirty="0"/>
          </a:p>
          <a:p>
            <a:r>
              <a:rPr sz="1200" dirty="0"/>
              <a:t>4. Ramakrishnan K, Salinas RC, </a:t>
            </a:r>
            <a:r>
              <a:rPr sz="1200" dirty="0" err="1"/>
              <a:t>Agudelo</a:t>
            </a:r>
            <a:r>
              <a:rPr sz="1200" dirty="0"/>
              <a:t> </a:t>
            </a:r>
            <a:r>
              <a:rPr sz="1200" dirty="0" err="1"/>
              <a:t>Higuita</a:t>
            </a:r>
            <a:r>
              <a:rPr sz="1200" dirty="0"/>
              <a:t> NI. Skin and soft tissue infections. </a:t>
            </a:r>
          </a:p>
          <a:p>
            <a:r>
              <a:rPr sz="1200" dirty="0"/>
              <a:t>   Am Fam Physician. 2015;92(6):474-483.</a:t>
            </a:r>
          </a:p>
          <a:p>
            <a:endParaRPr sz="1200" dirty="0"/>
          </a:p>
          <a:p>
            <a:r>
              <a:rPr sz="1200" dirty="0"/>
              <a:t>5. </a:t>
            </a:r>
            <a:r>
              <a:rPr sz="1200" dirty="0" err="1"/>
              <a:t>Trayes</a:t>
            </a:r>
            <a:r>
              <a:rPr sz="1200" dirty="0"/>
              <a:t> KP, Savage K, </a:t>
            </a:r>
            <a:r>
              <a:rPr sz="1200" dirty="0" err="1"/>
              <a:t>Studdiford</a:t>
            </a:r>
            <a:r>
              <a:rPr sz="1200" dirty="0"/>
              <a:t> JS. Annular lesions: diagnosis and treatment. </a:t>
            </a:r>
          </a:p>
          <a:p>
            <a:r>
              <a:rPr sz="1200" dirty="0"/>
              <a:t>   Am Fam Physician. 2018;98(5):283-291.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 sz="2400" b="1">
                <a:solidFill>
                  <a:srgbClr val="0066CC"/>
                </a:solidFill>
              </a:defRPr>
            </a:pPr>
            <a:r>
              <a:rPr lang="tr-TR" dirty="0" smtClean="0"/>
              <a:t>TEŞEKKÜRLER…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631</Words>
  <Application>Microsoft Office PowerPoint</Application>
  <PresentationFormat>Ekran Gösterisi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Office Theme</vt:lpstr>
      <vt:lpstr>PowerPoint Sunusu</vt:lpstr>
      <vt:lpstr>VAKA TANITIMI</vt:lpstr>
      <vt:lpstr>PowerPoint Sunusu</vt:lpstr>
      <vt:lpstr>Teşhis: Gecikmiş Lokal Reaksiyon</vt:lpstr>
      <vt:lpstr>Sonuçlar ve Öneriler</vt:lpstr>
      <vt:lpstr>REFERANSLAR</vt:lpstr>
      <vt:lpstr>TEŞEKKÜRLER…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YAŞASIN CUMHURİYET!</dc:creator>
  <dc:description>generated using python-pptx</dc:description>
  <cp:lastModifiedBy>Win7</cp:lastModifiedBy>
  <cp:revision>4</cp:revision>
  <dcterms:created xsi:type="dcterms:W3CDTF">2013-01-27T09:14:16Z</dcterms:created>
  <dcterms:modified xsi:type="dcterms:W3CDTF">2024-09-27T05:43:19Z</dcterms:modified>
</cp:coreProperties>
</file>