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59" r:id="rId4"/>
    <p:sldId id="260" r:id="rId5"/>
    <p:sldId id="261" r:id="rId6"/>
    <p:sldId id="263" r:id="rId7"/>
    <p:sldId id="264" r:id="rId8"/>
    <p:sldId id="269" r:id="rId9"/>
    <p:sldId id="270" r:id="rId10"/>
    <p:sldId id="273" r:id="rId11"/>
    <p:sldId id="274" r:id="rId12"/>
    <p:sldId id="276" r:id="rId13"/>
    <p:sldId id="280" r:id="rId14"/>
    <p:sldId id="282" r:id="rId15"/>
    <p:sldId id="283" r:id="rId16"/>
    <p:sldId id="284" r:id="rId17"/>
    <p:sldId id="285" r:id="rId18"/>
    <p:sldId id="286" r:id="rId19"/>
    <p:sldId id="287" r:id="rId20"/>
    <p:sldId id="288" r:id="rId21"/>
    <p:sldId id="289" r:id="rId22"/>
    <p:sldId id="278"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447" autoAdjust="0"/>
  </p:normalViewPr>
  <p:slideViewPr>
    <p:cSldViewPr snapToGrid="0">
      <p:cViewPr varScale="1">
        <p:scale>
          <a:sx n="63" d="100"/>
          <a:sy n="63" d="100"/>
        </p:scale>
        <p:origin x="7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14B1BA-A926-43E1-BB44-B3092D7DDF65}" type="datetimeFigureOut">
              <a:rPr lang="tr-TR" smtClean="0"/>
              <a:t>4.11.2024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AF9DA9-BA98-42DC-B49E-9EBA7B1C5174}" type="slidenum">
              <a:rPr lang="tr-TR" smtClean="0"/>
              <a:t>‹#›</a:t>
            </a:fld>
            <a:endParaRPr lang="tr-TR"/>
          </a:p>
        </p:txBody>
      </p:sp>
    </p:spTree>
    <p:extLst>
      <p:ext uri="{BB962C8B-B14F-4D97-AF65-F5344CB8AC3E}">
        <p14:creationId xmlns:p14="http://schemas.microsoft.com/office/powerpoint/2010/main" val="1781966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i="0" dirty="0">
                <a:solidFill>
                  <a:srgbClr val="1B1B1B"/>
                </a:solidFill>
                <a:effectLst/>
                <a:latin typeface="Source Sans Pro Web"/>
              </a:rPr>
              <a:t>Hamile kadınlarda ev içi hava kirliliği maruziyeti ve anemi arasındaki ilişki: 'Ev Hava Kirliliği Müdahale Ağı (HAPIN)' denemesinden elde edilen temel verilerin analiz</a:t>
            </a:r>
          </a:p>
        </p:txBody>
      </p:sp>
      <p:sp>
        <p:nvSpPr>
          <p:cNvPr id="4" name="Slayt Numarası Yer Tutucusu 3"/>
          <p:cNvSpPr>
            <a:spLocks noGrp="1"/>
          </p:cNvSpPr>
          <p:nvPr>
            <p:ph type="sldNum" sz="quarter" idx="5"/>
          </p:nvPr>
        </p:nvSpPr>
        <p:spPr/>
        <p:txBody>
          <a:bodyPr/>
          <a:lstStyle/>
          <a:p>
            <a:fld id="{E5AF9DA9-BA98-42DC-B49E-9EBA7B1C5174}" type="slidenum">
              <a:rPr lang="tr-TR" smtClean="0"/>
              <a:t>1</a:t>
            </a:fld>
            <a:endParaRPr lang="tr-TR"/>
          </a:p>
        </p:txBody>
      </p:sp>
    </p:spTree>
    <p:extLst>
      <p:ext uri="{BB962C8B-B14F-4D97-AF65-F5344CB8AC3E}">
        <p14:creationId xmlns:p14="http://schemas.microsoft.com/office/powerpoint/2010/main" val="15566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1B1B1B"/>
                </a:solidFill>
                <a:effectLst/>
                <a:latin typeface="Cambria" panose="02040503050406030204" pitchFamily="18" charset="0"/>
              </a:rPr>
              <a:t>). Bu çalışmalar, pişirme veya ısıtma yakıtı ile ilgili kendi kendine bildirilen bilgilere dayanıyordu; bu da maruziyet yanlış sınıflandırmasına yol açabiliyor ve maruziyet-tepki ilişkileri kurulamıyor </a:t>
            </a:r>
            <a:endParaRPr lang="tr-TR" dirty="0"/>
          </a:p>
        </p:txBody>
      </p:sp>
      <p:sp>
        <p:nvSpPr>
          <p:cNvPr id="4" name="Slayt Numarası Yer Tutucusu 3"/>
          <p:cNvSpPr>
            <a:spLocks noGrp="1"/>
          </p:cNvSpPr>
          <p:nvPr>
            <p:ph type="sldNum" sz="quarter" idx="5"/>
          </p:nvPr>
        </p:nvSpPr>
        <p:spPr/>
        <p:txBody>
          <a:bodyPr/>
          <a:lstStyle/>
          <a:p>
            <a:fld id="{E5AF9DA9-BA98-42DC-B49E-9EBA7B1C5174}" type="slidenum">
              <a:rPr lang="tr-TR" smtClean="0"/>
              <a:t>3</a:t>
            </a:fld>
            <a:endParaRPr lang="tr-TR"/>
          </a:p>
        </p:txBody>
      </p:sp>
    </p:spTree>
    <p:extLst>
      <p:ext uri="{BB962C8B-B14F-4D97-AF65-F5344CB8AC3E}">
        <p14:creationId xmlns:p14="http://schemas.microsoft.com/office/powerpoint/2010/main" val="3244427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5AF9DA9-BA98-42DC-B49E-9EBA7B1C5174}" type="slidenum">
              <a:rPr lang="tr-TR" smtClean="0"/>
              <a:t>10</a:t>
            </a:fld>
            <a:endParaRPr lang="tr-TR"/>
          </a:p>
        </p:txBody>
      </p:sp>
    </p:spTree>
    <p:extLst>
      <p:ext uri="{BB962C8B-B14F-4D97-AF65-F5344CB8AC3E}">
        <p14:creationId xmlns:p14="http://schemas.microsoft.com/office/powerpoint/2010/main" val="2580608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92A51F-85A1-214A-99C5-45E7FC45704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437CAEC-DEFE-5E38-300D-287315596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A8B631B-8A3D-6C4A-A34D-A8F17B1A132E}"/>
              </a:ext>
            </a:extLst>
          </p:cNvPr>
          <p:cNvSpPr>
            <a:spLocks noGrp="1"/>
          </p:cNvSpPr>
          <p:nvPr>
            <p:ph type="dt" sz="half" idx="10"/>
          </p:nvPr>
        </p:nvSpPr>
        <p:spPr/>
        <p:txBody>
          <a:bodyPr/>
          <a:lstStyle/>
          <a:p>
            <a:fld id="{9C922BF6-7E7E-4679-9382-5B254693CBDA}" type="datetimeFigureOut">
              <a:rPr lang="tr-TR" smtClean="0"/>
              <a:t>4.11.2024</a:t>
            </a:fld>
            <a:endParaRPr lang="tr-TR"/>
          </a:p>
        </p:txBody>
      </p:sp>
      <p:sp>
        <p:nvSpPr>
          <p:cNvPr id="5" name="Alt Bilgi Yer Tutucusu 4">
            <a:extLst>
              <a:ext uri="{FF2B5EF4-FFF2-40B4-BE49-F238E27FC236}">
                <a16:creationId xmlns:a16="http://schemas.microsoft.com/office/drawing/2014/main" id="{FFD7F439-2C33-430E-535F-5B208581407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561F85-ECCD-B03B-26C5-C2CDE8CE9D2B}"/>
              </a:ext>
            </a:extLst>
          </p:cNvPr>
          <p:cNvSpPr>
            <a:spLocks noGrp="1"/>
          </p:cNvSpPr>
          <p:nvPr>
            <p:ph type="sldNum" sz="quarter" idx="12"/>
          </p:nvPr>
        </p:nvSpPr>
        <p:spPr/>
        <p:txBody>
          <a:bodyPr/>
          <a:lstStyle/>
          <a:p>
            <a:fld id="{1B7638E9-F085-44F7-97BA-B980715A2FE7}" type="slidenum">
              <a:rPr lang="tr-TR" smtClean="0"/>
              <a:t>‹#›</a:t>
            </a:fld>
            <a:endParaRPr lang="tr-TR"/>
          </a:p>
        </p:txBody>
      </p:sp>
    </p:spTree>
    <p:extLst>
      <p:ext uri="{BB962C8B-B14F-4D97-AF65-F5344CB8AC3E}">
        <p14:creationId xmlns:p14="http://schemas.microsoft.com/office/powerpoint/2010/main" val="336606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20B02C-0859-409A-C077-499642AEFE6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0E3BAEC-C4C0-71D5-CDCC-BF6B273989C9}"/>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D8361E2-43AB-EEB5-C914-9369E6FE575A}"/>
              </a:ext>
            </a:extLst>
          </p:cNvPr>
          <p:cNvSpPr>
            <a:spLocks noGrp="1"/>
          </p:cNvSpPr>
          <p:nvPr>
            <p:ph type="dt" sz="half" idx="10"/>
          </p:nvPr>
        </p:nvSpPr>
        <p:spPr/>
        <p:txBody>
          <a:bodyPr/>
          <a:lstStyle/>
          <a:p>
            <a:fld id="{9C922BF6-7E7E-4679-9382-5B254693CBDA}" type="datetimeFigureOut">
              <a:rPr lang="tr-TR" smtClean="0"/>
              <a:t>4.11.2024</a:t>
            </a:fld>
            <a:endParaRPr lang="tr-TR"/>
          </a:p>
        </p:txBody>
      </p:sp>
      <p:sp>
        <p:nvSpPr>
          <p:cNvPr id="5" name="Alt Bilgi Yer Tutucusu 4">
            <a:extLst>
              <a:ext uri="{FF2B5EF4-FFF2-40B4-BE49-F238E27FC236}">
                <a16:creationId xmlns:a16="http://schemas.microsoft.com/office/drawing/2014/main" id="{E5149AA1-A3E6-BD9A-C92D-FB96832E044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2747766-1083-C514-85CC-8FB274FCB6EC}"/>
              </a:ext>
            </a:extLst>
          </p:cNvPr>
          <p:cNvSpPr>
            <a:spLocks noGrp="1"/>
          </p:cNvSpPr>
          <p:nvPr>
            <p:ph type="sldNum" sz="quarter" idx="12"/>
          </p:nvPr>
        </p:nvSpPr>
        <p:spPr/>
        <p:txBody>
          <a:bodyPr/>
          <a:lstStyle/>
          <a:p>
            <a:fld id="{1B7638E9-F085-44F7-97BA-B980715A2FE7}" type="slidenum">
              <a:rPr lang="tr-TR" smtClean="0"/>
              <a:t>‹#›</a:t>
            </a:fld>
            <a:endParaRPr lang="tr-TR"/>
          </a:p>
        </p:txBody>
      </p:sp>
    </p:spTree>
    <p:extLst>
      <p:ext uri="{BB962C8B-B14F-4D97-AF65-F5344CB8AC3E}">
        <p14:creationId xmlns:p14="http://schemas.microsoft.com/office/powerpoint/2010/main" val="1875770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8683321-2F90-63C2-EEB6-D8C88D08CC2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99AA326-9F7B-EFA6-6774-2ADD0472420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2880FC1-8001-C710-BE80-F768F9663462}"/>
              </a:ext>
            </a:extLst>
          </p:cNvPr>
          <p:cNvSpPr>
            <a:spLocks noGrp="1"/>
          </p:cNvSpPr>
          <p:nvPr>
            <p:ph type="dt" sz="half" idx="10"/>
          </p:nvPr>
        </p:nvSpPr>
        <p:spPr/>
        <p:txBody>
          <a:bodyPr/>
          <a:lstStyle/>
          <a:p>
            <a:fld id="{9C922BF6-7E7E-4679-9382-5B254693CBDA}" type="datetimeFigureOut">
              <a:rPr lang="tr-TR" smtClean="0"/>
              <a:t>4.11.2024</a:t>
            </a:fld>
            <a:endParaRPr lang="tr-TR"/>
          </a:p>
        </p:txBody>
      </p:sp>
      <p:sp>
        <p:nvSpPr>
          <p:cNvPr id="5" name="Alt Bilgi Yer Tutucusu 4">
            <a:extLst>
              <a:ext uri="{FF2B5EF4-FFF2-40B4-BE49-F238E27FC236}">
                <a16:creationId xmlns:a16="http://schemas.microsoft.com/office/drawing/2014/main" id="{BB18172A-87EC-5F73-A561-B513585FCF7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ECD48C0-FC3F-A2AB-2742-A213E1FC0A08}"/>
              </a:ext>
            </a:extLst>
          </p:cNvPr>
          <p:cNvSpPr>
            <a:spLocks noGrp="1"/>
          </p:cNvSpPr>
          <p:nvPr>
            <p:ph type="sldNum" sz="quarter" idx="12"/>
          </p:nvPr>
        </p:nvSpPr>
        <p:spPr/>
        <p:txBody>
          <a:bodyPr/>
          <a:lstStyle/>
          <a:p>
            <a:fld id="{1B7638E9-F085-44F7-97BA-B980715A2FE7}" type="slidenum">
              <a:rPr lang="tr-TR" smtClean="0"/>
              <a:t>‹#›</a:t>
            </a:fld>
            <a:endParaRPr lang="tr-TR"/>
          </a:p>
        </p:txBody>
      </p:sp>
    </p:spTree>
    <p:extLst>
      <p:ext uri="{BB962C8B-B14F-4D97-AF65-F5344CB8AC3E}">
        <p14:creationId xmlns:p14="http://schemas.microsoft.com/office/powerpoint/2010/main" val="4128242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F6A21D-CAB9-BC08-EF3F-3FF61006C3C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9076999-5000-B0B1-7EF3-A12705BB9DA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8729BB1-CB1D-83FB-042C-0377F2914519}"/>
              </a:ext>
            </a:extLst>
          </p:cNvPr>
          <p:cNvSpPr>
            <a:spLocks noGrp="1"/>
          </p:cNvSpPr>
          <p:nvPr>
            <p:ph type="dt" sz="half" idx="10"/>
          </p:nvPr>
        </p:nvSpPr>
        <p:spPr/>
        <p:txBody>
          <a:bodyPr/>
          <a:lstStyle/>
          <a:p>
            <a:fld id="{9C922BF6-7E7E-4679-9382-5B254693CBDA}" type="datetimeFigureOut">
              <a:rPr lang="tr-TR" smtClean="0"/>
              <a:t>4.11.2024</a:t>
            </a:fld>
            <a:endParaRPr lang="tr-TR"/>
          </a:p>
        </p:txBody>
      </p:sp>
      <p:sp>
        <p:nvSpPr>
          <p:cNvPr id="5" name="Alt Bilgi Yer Tutucusu 4">
            <a:extLst>
              <a:ext uri="{FF2B5EF4-FFF2-40B4-BE49-F238E27FC236}">
                <a16:creationId xmlns:a16="http://schemas.microsoft.com/office/drawing/2014/main" id="{11EBD410-602E-BDC9-46FB-FB721576694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903BD42-4FA4-CDF9-96CE-71FC7223B621}"/>
              </a:ext>
            </a:extLst>
          </p:cNvPr>
          <p:cNvSpPr>
            <a:spLocks noGrp="1"/>
          </p:cNvSpPr>
          <p:nvPr>
            <p:ph type="sldNum" sz="quarter" idx="12"/>
          </p:nvPr>
        </p:nvSpPr>
        <p:spPr/>
        <p:txBody>
          <a:bodyPr/>
          <a:lstStyle/>
          <a:p>
            <a:fld id="{1B7638E9-F085-44F7-97BA-B980715A2FE7}" type="slidenum">
              <a:rPr lang="tr-TR" smtClean="0"/>
              <a:t>‹#›</a:t>
            </a:fld>
            <a:endParaRPr lang="tr-TR"/>
          </a:p>
        </p:txBody>
      </p:sp>
    </p:spTree>
    <p:extLst>
      <p:ext uri="{BB962C8B-B14F-4D97-AF65-F5344CB8AC3E}">
        <p14:creationId xmlns:p14="http://schemas.microsoft.com/office/powerpoint/2010/main" val="86111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543E04-C896-A6D0-AFB1-E9F7E9CBD8B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A2A6F90-FD95-BD9E-770F-AEAE9FEC4D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5549A64-6291-E737-EA56-F5C8B81F036B}"/>
              </a:ext>
            </a:extLst>
          </p:cNvPr>
          <p:cNvSpPr>
            <a:spLocks noGrp="1"/>
          </p:cNvSpPr>
          <p:nvPr>
            <p:ph type="dt" sz="half" idx="10"/>
          </p:nvPr>
        </p:nvSpPr>
        <p:spPr/>
        <p:txBody>
          <a:bodyPr/>
          <a:lstStyle/>
          <a:p>
            <a:fld id="{9C922BF6-7E7E-4679-9382-5B254693CBDA}" type="datetimeFigureOut">
              <a:rPr lang="tr-TR" smtClean="0"/>
              <a:t>4.11.2024</a:t>
            </a:fld>
            <a:endParaRPr lang="tr-TR"/>
          </a:p>
        </p:txBody>
      </p:sp>
      <p:sp>
        <p:nvSpPr>
          <p:cNvPr id="5" name="Alt Bilgi Yer Tutucusu 4">
            <a:extLst>
              <a:ext uri="{FF2B5EF4-FFF2-40B4-BE49-F238E27FC236}">
                <a16:creationId xmlns:a16="http://schemas.microsoft.com/office/drawing/2014/main" id="{52873BDF-82FF-6E01-1EDD-CF117F177C9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BD6576-D8CE-4C1C-5968-FF73C454B193}"/>
              </a:ext>
            </a:extLst>
          </p:cNvPr>
          <p:cNvSpPr>
            <a:spLocks noGrp="1"/>
          </p:cNvSpPr>
          <p:nvPr>
            <p:ph type="sldNum" sz="quarter" idx="12"/>
          </p:nvPr>
        </p:nvSpPr>
        <p:spPr/>
        <p:txBody>
          <a:bodyPr/>
          <a:lstStyle/>
          <a:p>
            <a:fld id="{1B7638E9-F085-44F7-97BA-B980715A2FE7}" type="slidenum">
              <a:rPr lang="tr-TR" smtClean="0"/>
              <a:t>‹#›</a:t>
            </a:fld>
            <a:endParaRPr lang="tr-TR"/>
          </a:p>
        </p:txBody>
      </p:sp>
    </p:spTree>
    <p:extLst>
      <p:ext uri="{BB962C8B-B14F-4D97-AF65-F5344CB8AC3E}">
        <p14:creationId xmlns:p14="http://schemas.microsoft.com/office/powerpoint/2010/main" val="37926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45531E-6EC9-5EBE-BD20-2E6BFAEDC0C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73E69EE-5595-DCF3-B733-443F4A48F85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A6BF622-A1A9-AE1A-2194-ABCE9047354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39AC3E7-8EAE-955D-0F83-39824259DB71}"/>
              </a:ext>
            </a:extLst>
          </p:cNvPr>
          <p:cNvSpPr>
            <a:spLocks noGrp="1"/>
          </p:cNvSpPr>
          <p:nvPr>
            <p:ph type="dt" sz="half" idx="10"/>
          </p:nvPr>
        </p:nvSpPr>
        <p:spPr/>
        <p:txBody>
          <a:bodyPr/>
          <a:lstStyle/>
          <a:p>
            <a:fld id="{9C922BF6-7E7E-4679-9382-5B254693CBDA}" type="datetimeFigureOut">
              <a:rPr lang="tr-TR" smtClean="0"/>
              <a:t>4.11.2024</a:t>
            </a:fld>
            <a:endParaRPr lang="tr-TR"/>
          </a:p>
        </p:txBody>
      </p:sp>
      <p:sp>
        <p:nvSpPr>
          <p:cNvPr id="6" name="Alt Bilgi Yer Tutucusu 5">
            <a:extLst>
              <a:ext uri="{FF2B5EF4-FFF2-40B4-BE49-F238E27FC236}">
                <a16:creationId xmlns:a16="http://schemas.microsoft.com/office/drawing/2014/main" id="{EC61F3C4-B47C-680D-A550-E400D28328E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85E031D-D799-1185-30D7-2AF580FE44E4}"/>
              </a:ext>
            </a:extLst>
          </p:cNvPr>
          <p:cNvSpPr>
            <a:spLocks noGrp="1"/>
          </p:cNvSpPr>
          <p:nvPr>
            <p:ph type="sldNum" sz="quarter" idx="12"/>
          </p:nvPr>
        </p:nvSpPr>
        <p:spPr/>
        <p:txBody>
          <a:bodyPr/>
          <a:lstStyle/>
          <a:p>
            <a:fld id="{1B7638E9-F085-44F7-97BA-B980715A2FE7}" type="slidenum">
              <a:rPr lang="tr-TR" smtClean="0"/>
              <a:t>‹#›</a:t>
            </a:fld>
            <a:endParaRPr lang="tr-TR"/>
          </a:p>
        </p:txBody>
      </p:sp>
    </p:spTree>
    <p:extLst>
      <p:ext uri="{BB962C8B-B14F-4D97-AF65-F5344CB8AC3E}">
        <p14:creationId xmlns:p14="http://schemas.microsoft.com/office/powerpoint/2010/main" val="283067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165DCC-6A93-70BC-2181-3603DE01F25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296F088-8E3A-DA50-8ACD-F6915ED177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F5AAD6D-05B5-B08B-5B95-3122D16277F5}"/>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697A9CB-73C0-EC51-3E26-3C4FAB1723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A2B5CAB-8CCE-982E-313B-777BB095ED2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A7B6D10-D3B1-070A-3025-FC6921B96B70}"/>
              </a:ext>
            </a:extLst>
          </p:cNvPr>
          <p:cNvSpPr>
            <a:spLocks noGrp="1"/>
          </p:cNvSpPr>
          <p:nvPr>
            <p:ph type="dt" sz="half" idx="10"/>
          </p:nvPr>
        </p:nvSpPr>
        <p:spPr/>
        <p:txBody>
          <a:bodyPr/>
          <a:lstStyle/>
          <a:p>
            <a:fld id="{9C922BF6-7E7E-4679-9382-5B254693CBDA}" type="datetimeFigureOut">
              <a:rPr lang="tr-TR" smtClean="0"/>
              <a:t>4.11.2024</a:t>
            </a:fld>
            <a:endParaRPr lang="tr-TR"/>
          </a:p>
        </p:txBody>
      </p:sp>
      <p:sp>
        <p:nvSpPr>
          <p:cNvPr id="8" name="Alt Bilgi Yer Tutucusu 7">
            <a:extLst>
              <a:ext uri="{FF2B5EF4-FFF2-40B4-BE49-F238E27FC236}">
                <a16:creationId xmlns:a16="http://schemas.microsoft.com/office/drawing/2014/main" id="{15D144E8-43C0-7ED8-D7DD-54286245B8A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4C443EA-6AE9-7EC5-9BDE-10D7DFE936E3}"/>
              </a:ext>
            </a:extLst>
          </p:cNvPr>
          <p:cNvSpPr>
            <a:spLocks noGrp="1"/>
          </p:cNvSpPr>
          <p:nvPr>
            <p:ph type="sldNum" sz="quarter" idx="12"/>
          </p:nvPr>
        </p:nvSpPr>
        <p:spPr/>
        <p:txBody>
          <a:bodyPr/>
          <a:lstStyle/>
          <a:p>
            <a:fld id="{1B7638E9-F085-44F7-97BA-B980715A2FE7}" type="slidenum">
              <a:rPr lang="tr-TR" smtClean="0"/>
              <a:t>‹#›</a:t>
            </a:fld>
            <a:endParaRPr lang="tr-TR"/>
          </a:p>
        </p:txBody>
      </p:sp>
    </p:spTree>
    <p:extLst>
      <p:ext uri="{BB962C8B-B14F-4D97-AF65-F5344CB8AC3E}">
        <p14:creationId xmlns:p14="http://schemas.microsoft.com/office/powerpoint/2010/main" val="968474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B3FBA5-7438-690A-BF79-2D0782CDF42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2CAD691-1D44-F3C8-58AD-7FAB7742A5CC}"/>
              </a:ext>
            </a:extLst>
          </p:cNvPr>
          <p:cNvSpPr>
            <a:spLocks noGrp="1"/>
          </p:cNvSpPr>
          <p:nvPr>
            <p:ph type="dt" sz="half" idx="10"/>
          </p:nvPr>
        </p:nvSpPr>
        <p:spPr/>
        <p:txBody>
          <a:bodyPr/>
          <a:lstStyle/>
          <a:p>
            <a:fld id="{9C922BF6-7E7E-4679-9382-5B254693CBDA}" type="datetimeFigureOut">
              <a:rPr lang="tr-TR" smtClean="0"/>
              <a:t>4.11.2024</a:t>
            </a:fld>
            <a:endParaRPr lang="tr-TR"/>
          </a:p>
        </p:txBody>
      </p:sp>
      <p:sp>
        <p:nvSpPr>
          <p:cNvPr id="4" name="Alt Bilgi Yer Tutucusu 3">
            <a:extLst>
              <a:ext uri="{FF2B5EF4-FFF2-40B4-BE49-F238E27FC236}">
                <a16:creationId xmlns:a16="http://schemas.microsoft.com/office/drawing/2014/main" id="{8E09EB34-2088-84C4-62EB-D81945F7859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FF97C0D-F73F-3AA5-1F72-112B86E1BA14}"/>
              </a:ext>
            </a:extLst>
          </p:cNvPr>
          <p:cNvSpPr>
            <a:spLocks noGrp="1"/>
          </p:cNvSpPr>
          <p:nvPr>
            <p:ph type="sldNum" sz="quarter" idx="12"/>
          </p:nvPr>
        </p:nvSpPr>
        <p:spPr/>
        <p:txBody>
          <a:bodyPr/>
          <a:lstStyle/>
          <a:p>
            <a:fld id="{1B7638E9-F085-44F7-97BA-B980715A2FE7}" type="slidenum">
              <a:rPr lang="tr-TR" smtClean="0"/>
              <a:t>‹#›</a:t>
            </a:fld>
            <a:endParaRPr lang="tr-TR"/>
          </a:p>
        </p:txBody>
      </p:sp>
    </p:spTree>
    <p:extLst>
      <p:ext uri="{BB962C8B-B14F-4D97-AF65-F5344CB8AC3E}">
        <p14:creationId xmlns:p14="http://schemas.microsoft.com/office/powerpoint/2010/main" val="30332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3699199-E966-39AB-DCF5-A41B9C6C7EF7}"/>
              </a:ext>
            </a:extLst>
          </p:cNvPr>
          <p:cNvSpPr>
            <a:spLocks noGrp="1"/>
          </p:cNvSpPr>
          <p:nvPr>
            <p:ph type="dt" sz="half" idx="10"/>
          </p:nvPr>
        </p:nvSpPr>
        <p:spPr/>
        <p:txBody>
          <a:bodyPr/>
          <a:lstStyle/>
          <a:p>
            <a:fld id="{9C922BF6-7E7E-4679-9382-5B254693CBDA}" type="datetimeFigureOut">
              <a:rPr lang="tr-TR" smtClean="0"/>
              <a:t>4.11.2024</a:t>
            </a:fld>
            <a:endParaRPr lang="tr-TR"/>
          </a:p>
        </p:txBody>
      </p:sp>
      <p:sp>
        <p:nvSpPr>
          <p:cNvPr id="3" name="Alt Bilgi Yer Tutucusu 2">
            <a:extLst>
              <a:ext uri="{FF2B5EF4-FFF2-40B4-BE49-F238E27FC236}">
                <a16:creationId xmlns:a16="http://schemas.microsoft.com/office/drawing/2014/main" id="{148886C9-1C31-7CC4-C2AE-31E08107F90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6DD79FA-EA79-A1DB-ACF1-CF4A06F2EDE0}"/>
              </a:ext>
            </a:extLst>
          </p:cNvPr>
          <p:cNvSpPr>
            <a:spLocks noGrp="1"/>
          </p:cNvSpPr>
          <p:nvPr>
            <p:ph type="sldNum" sz="quarter" idx="12"/>
          </p:nvPr>
        </p:nvSpPr>
        <p:spPr/>
        <p:txBody>
          <a:bodyPr/>
          <a:lstStyle/>
          <a:p>
            <a:fld id="{1B7638E9-F085-44F7-97BA-B980715A2FE7}" type="slidenum">
              <a:rPr lang="tr-TR" smtClean="0"/>
              <a:t>‹#›</a:t>
            </a:fld>
            <a:endParaRPr lang="tr-TR"/>
          </a:p>
        </p:txBody>
      </p:sp>
    </p:spTree>
    <p:extLst>
      <p:ext uri="{BB962C8B-B14F-4D97-AF65-F5344CB8AC3E}">
        <p14:creationId xmlns:p14="http://schemas.microsoft.com/office/powerpoint/2010/main" val="4103606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6025A5-343F-18BF-1941-DA956567BE0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31D57EF2-E001-2517-D2B0-EE582F8297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24B24ED-95AE-CD78-19D1-9E883BE5F5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D3FCD60-C46F-2A7B-24AD-1A63A777A16C}"/>
              </a:ext>
            </a:extLst>
          </p:cNvPr>
          <p:cNvSpPr>
            <a:spLocks noGrp="1"/>
          </p:cNvSpPr>
          <p:nvPr>
            <p:ph type="dt" sz="half" idx="10"/>
          </p:nvPr>
        </p:nvSpPr>
        <p:spPr/>
        <p:txBody>
          <a:bodyPr/>
          <a:lstStyle/>
          <a:p>
            <a:fld id="{9C922BF6-7E7E-4679-9382-5B254693CBDA}" type="datetimeFigureOut">
              <a:rPr lang="tr-TR" smtClean="0"/>
              <a:t>4.11.2024</a:t>
            </a:fld>
            <a:endParaRPr lang="tr-TR"/>
          </a:p>
        </p:txBody>
      </p:sp>
      <p:sp>
        <p:nvSpPr>
          <p:cNvPr id="6" name="Alt Bilgi Yer Tutucusu 5">
            <a:extLst>
              <a:ext uri="{FF2B5EF4-FFF2-40B4-BE49-F238E27FC236}">
                <a16:creationId xmlns:a16="http://schemas.microsoft.com/office/drawing/2014/main" id="{0095AB44-D119-8928-965F-718A379DCFD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77BD76C-5352-943F-F3C4-803172499B3A}"/>
              </a:ext>
            </a:extLst>
          </p:cNvPr>
          <p:cNvSpPr>
            <a:spLocks noGrp="1"/>
          </p:cNvSpPr>
          <p:nvPr>
            <p:ph type="sldNum" sz="quarter" idx="12"/>
          </p:nvPr>
        </p:nvSpPr>
        <p:spPr/>
        <p:txBody>
          <a:bodyPr/>
          <a:lstStyle/>
          <a:p>
            <a:fld id="{1B7638E9-F085-44F7-97BA-B980715A2FE7}" type="slidenum">
              <a:rPr lang="tr-TR" smtClean="0"/>
              <a:t>‹#›</a:t>
            </a:fld>
            <a:endParaRPr lang="tr-TR"/>
          </a:p>
        </p:txBody>
      </p:sp>
    </p:spTree>
    <p:extLst>
      <p:ext uri="{BB962C8B-B14F-4D97-AF65-F5344CB8AC3E}">
        <p14:creationId xmlns:p14="http://schemas.microsoft.com/office/powerpoint/2010/main" val="3308578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9B153B-189E-471B-D2BD-572DDEAB656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013937D-E282-6E1D-E961-25B9217364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3D679B8-687F-3A07-3924-E04C45FAE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910B7CA-C37E-C85A-7895-AFC7D2E392D2}"/>
              </a:ext>
            </a:extLst>
          </p:cNvPr>
          <p:cNvSpPr>
            <a:spLocks noGrp="1"/>
          </p:cNvSpPr>
          <p:nvPr>
            <p:ph type="dt" sz="half" idx="10"/>
          </p:nvPr>
        </p:nvSpPr>
        <p:spPr/>
        <p:txBody>
          <a:bodyPr/>
          <a:lstStyle/>
          <a:p>
            <a:fld id="{9C922BF6-7E7E-4679-9382-5B254693CBDA}" type="datetimeFigureOut">
              <a:rPr lang="tr-TR" smtClean="0"/>
              <a:t>4.11.2024</a:t>
            </a:fld>
            <a:endParaRPr lang="tr-TR"/>
          </a:p>
        </p:txBody>
      </p:sp>
      <p:sp>
        <p:nvSpPr>
          <p:cNvPr id="6" name="Alt Bilgi Yer Tutucusu 5">
            <a:extLst>
              <a:ext uri="{FF2B5EF4-FFF2-40B4-BE49-F238E27FC236}">
                <a16:creationId xmlns:a16="http://schemas.microsoft.com/office/drawing/2014/main" id="{DF1A65AD-52DF-75FD-5FC4-F57375CF85F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1DCC019-45E6-16ED-859E-26E84E8B243C}"/>
              </a:ext>
            </a:extLst>
          </p:cNvPr>
          <p:cNvSpPr>
            <a:spLocks noGrp="1"/>
          </p:cNvSpPr>
          <p:nvPr>
            <p:ph type="sldNum" sz="quarter" idx="12"/>
          </p:nvPr>
        </p:nvSpPr>
        <p:spPr/>
        <p:txBody>
          <a:bodyPr/>
          <a:lstStyle/>
          <a:p>
            <a:fld id="{1B7638E9-F085-44F7-97BA-B980715A2FE7}" type="slidenum">
              <a:rPr lang="tr-TR" smtClean="0"/>
              <a:t>‹#›</a:t>
            </a:fld>
            <a:endParaRPr lang="tr-TR"/>
          </a:p>
        </p:txBody>
      </p:sp>
    </p:spTree>
    <p:extLst>
      <p:ext uri="{BB962C8B-B14F-4D97-AF65-F5344CB8AC3E}">
        <p14:creationId xmlns:p14="http://schemas.microsoft.com/office/powerpoint/2010/main" val="202140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A0FB83D-E2F9-59C9-F3D0-2B3CA965CA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5E6E700-6BDB-89BC-9A51-DF33F2839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CEB2658-E1CC-D3AB-F403-40448B0DA0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922BF6-7E7E-4679-9382-5B254693CBDA}" type="datetimeFigureOut">
              <a:rPr lang="tr-TR" smtClean="0"/>
              <a:t>4.11.2024</a:t>
            </a:fld>
            <a:endParaRPr lang="tr-TR"/>
          </a:p>
        </p:txBody>
      </p:sp>
      <p:sp>
        <p:nvSpPr>
          <p:cNvPr id="5" name="Alt Bilgi Yer Tutucusu 4">
            <a:extLst>
              <a:ext uri="{FF2B5EF4-FFF2-40B4-BE49-F238E27FC236}">
                <a16:creationId xmlns:a16="http://schemas.microsoft.com/office/drawing/2014/main" id="{D471FAC2-EEB0-D2F2-B835-26066C1386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75046C7C-22EA-26FA-D7A4-421E05B3EA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7638E9-F085-44F7-97BA-B980715A2FE7}" type="slidenum">
              <a:rPr lang="tr-TR" smtClean="0"/>
              <a:t>‹#›</a:t>
            </a:fld>
            <a:endParaRPr lang="tr-TR"/>
          </a:p>
        </p:txBody>
      </p:sp>
    </p:spTree>
    <p:extLst>
      <p:ext uri="{BB962C8B-B14F-4D97-AF65-F5344CB8AC3E}">
        <p14:creationId xmlns:p14="http://schemas.microsoft.com/office/powerpoint/2010/main" val="287202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metin, ekran görüntüsü, yazı tipi içeren bir resim&#10;&#10;Açıklama otomatik olarak oluşturuldu">
            <a:extLst>
              <a:ext uri="{FF2B5EF4-FFF2-40B4-BE49-F238E27FC236}">
                <a16:creationId xmlns:a16="http://schemas.microsoft.com/office/drawing/2014/main" id="{9EF95E61-CA70-671C-E4A2-98A9DCBE3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680" y="2193346"/>
            <a:ext cx="8768080" cy="3797201"/>
          </a:xfrm>
          <a:prstGeom prst="rect">
            <a:avLst/>
          </a:prstGeom>
        </p:spPr>
      </p:pic>
      <p:sp>
        <p:nvSpPr>
          <p:cNvPr id="9" name="Metin kutusu 8">
            <a:extLst>
              <a:ext uri="{FF2B5EF4-FFF2-40B4-BE49-F238E27FC236}">
                <a16:creationId xmlns:a16="http://schemas.microsoft.com/office/drawing/2014/main" id="{7E1FFD23-6ACE-64E0-4ED1-6DEB685FDD27}"/>
              </a:ext>
            </a:extLst>
          </p:cNvPr>
          <p:cNvSpPr txBox="1"/>
          <p:nvPr/>
        </p:nvSpPr>
        <p:spPr>
          <a:xfrm>
            <a:off x="9263270" y="5990547"/>
            <a:ext cx="6096000" cy="646331"/>
          </a:xfrm>
          <a:prstGeom prst="rect">
            <a:avLst/>
          </a:prstGeom>
          <a:noFill/>
        </p:spPr>
        <p:txBody>
          <a:bodyPr wrap="square">
            <a:spAutoFit/>
          </a:bodyPr>
          <a:lstStyle/>
          <a:p>
            <a:r>
              <a:rPr lang="tr-TR" dirty="0"/>
              <a:t>Dr. Merve Dilekci </a:t>
            </a:r>
          </a:p>
          <a:p>
            <a:r>
              <a:rPr lang="tr-TR" dirty="0"/>
              <a:t>Aile Hekimliği A.B.D.</a:t>
            </a:r>
          </a:p>
        </p:txBody>
      </p:sp>
      <p:sp>
        <p:nvSpPr>
          <p:cNvPr id="11" name="Metin kutusu 10">
            <a:extLst>
              <a:ext uri="{FF2B5EF4-FFF2-40B4-BE49-F238E27FC236}">
                <a16:creationId xmlns:a16="http://schemas.microsoft.com/office/drawing/2014/main" id="{08980F05-9687-7572-CF28-B3F53C67EB88}"/>
              </a:ext>
            </a:extLst>
          </p:cNvPr>
          <p:cNvSpPr txBox="1"/>
          <p:nvPr/>
        </p:nvSpPr>
        <p:spPr>
          <a:xfrm>
            <a:off x="10102795" y="286232"/>
            <a:ext cx="172609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i="0" dirty="0">
                <a:solidFill>
                  <a:srgbClr val="1B1B1B"/>
                </a:solidFill>
                <a:effectLst/>
                <a:latin typeface="Source Sans Pro Web"/>
              </a:rPr>
              <a:t>05.11.2024</a:t>
            </a:r>
          </a:p>
        </p:txBody>
      </p:sp>
      <p:sp>
        <p:nvSpPr>
          <p:cNvPr id="2" name="Başlık 1">
            <a:extLst>
              <a:ext uri="{FF2B5EF4-FFF2-40B4-BE49-F238E27FC236}">
                <a16:creationId xmlns:a16="http://schemas.microsoft.com/office/drawing/2014/main" id="{E2666F3F-1D03-7DA5-A82F-86D956BDD268}"/>
              </a:ext>
            </a:extLst>
          </p:cNvPr>
          <p:cNvSpPr>
            <a:spLocks noGrp="1"/>
          </p:cNvSpPr>
          <p:nvPr>
            <p:ph type="title"/>
          </p:nvPr>
        </p:nvSpPr>
        <p:spPr>
          <a:xfrm>
            <a:off x="838200" y="615912"/>
            <a:ext cx="10515600" cy="1325563"/>
          </a:xfrm>
        </p:spPr>
        <p:txBody>
          <a:bodyPr>
            <a:normAutofit/>
          </a:bodyPr>
          <a:lstStyle/>
          <a:p>
            <a:pPr algn="ctr"/>
            <a:r>
              <a:rPr lang="tr-TR" sz="2800" b="1" i="0" dirty="0">
                <a:solidFill>
                  <a:srgbClr val="1B1B1B"/>
                </a:solidFill>
                <a:effectLst/>
                <a:latin typeface="Source Sans Pro Web"/>
              </a:rPr>
              <a:t>Gebelerde </a:t>
            </a:r>
            <a:r>
              <a:rPr lang="tr-TR" sz="2800" b="1" dirty="0">
                <a:solidFill>
                  <a:srgbClr val="1B1B1B"/>
                </a:solidFill>
                <a:latin typeface="Source Sans Pro Web"/>
              </a:rPr>
              <a:t>E</a:t>
            </a:r>
            <a:r>
              <a:rPr lang="tr-TR" sz="2800" b="1" i="0" dirty="0">
                <a:solidFill>
                  <a:srgbClr val="1B1B1B"/>
                </a:solidFill>
                <a:effectLst/>
                <a:latin typeface="Source Sans Pro Web"/>
              </a:rPr>
              <a:t>v </a:t>
            </a:r>
            <a:r>
              <a:rPr lang="tr-TR" sz="2800" b="1" dirty="0">
                <a:solidFill>
                  <a:srgbClr val="1B1B1B"/>
                </a:solidFill>
                <a:latin typeface="Source Sans Pro Web"/>
              </a:rPr>
              <a:t>İ</a:t>
            </a:r>
            <a:r>
              <a:rPr lang="tr-TR" sz="2800" b="1" i="0" dirty="0">
                <a:solidFill>
                  <a:srgbClr val="1B1B1B"/>
                </a:solidFill>
                <a:effectLst/>
                <a:latin typeface="Source Sans Pro Web"/>
              </a:rPr>
              <a:t>çi </a:t>
            </a:r>
            <a:r>
              <a:rPr lang="tr-TR" sz="2800" b="1" dirty="0">
                <a:solidFill>
                  <a:srgbClr val="1B1B1B"/>
                </a:solidFill>
                <a:latin typeface="Source Sans Pro Web"/>
              </a:rPr>
              <a:t>H</a:t>
            </a:r>
            <a:r>
              <a:rPr lang="tr-TR" sz="2800" b="1" i="0" dirty="0">
                <a:solidFill>
                  <a:srgbClr val="1B1B1B"/>
                </a:solidFill>
                <a:effectLst/>
                <a:latin typeface="Source Sans Pro Web"/>
              </a:rPr>
              <a:t>ava </a:t>
            </a:r>
            <a:r>
              <a:rPr lang="tr-TR" sz="2800" b="1" dirty="0">
                <a:solidFill>
                  <a:srgbClr val="1B1B1B"/>
                </a:solidFill>
                <a:latin typeface="Source Sans Pro Web"/>
              </a:rPr>
              <a:t>K</a:t>
            </a:r>
            <a:r>
              <a:rPr lang="tr-TR" sz="2800" b="1" i="0" dirty="0">
                <a:solidFill>
                  <a:srgbClr val="1B1B1B"/>
                </a:solidFill>
                <a:effectLst/>
                <a:latin typeface="Source Sans Pro Web"/>
              </a:rPr>
              <a:t>irliliği </a:t>
            </a:r>
            <a:r>
              <a:rPr lang="tr-TR" sz="2800" b="1" dirty="0">
                <a:solidFill>
                  <a:srgbClr val="1B1B1B"/>
                </a:solidFill>
                <a:latin typeface="Source Sans Pro Web"/>
              </a:rPr>
              <a:t>M</a:t>
            </a:r>
            <a:r>
              <a:rPr lang="tr-TR" sz="2800" b="1" i="0" dirty="0">
                <a:solidFill>
                  <a:srgbClr val="1B1B1B"/>
                </a:solidFill>
                <a:effectLst/>
                <a:latin typeface="Source Sans Pro Web"/>
              </a:rPr>
              <a:t>aruziyeti ve Anemi </a:t>
            </a:r>
            <a:r>
              <a:rPr lang="tr-TR" sz="2800" b="1" dirty="0">
                <a:solidFill>
                  <a:srgbClr val="1B1B1B"/>
                </a:solidFill>
                <a:latin typeface="Source Sans Pro Web"/>
              </a:rPr>
              <a:t>A</a:t>
            </a:r>
            <a:r>
              <a:rPr lang="tr-TR" sz="2800" b="1" i="0" dirty="0">
                <a:solidFill>
                  <a:srgbClr val="1B1B1B"/>
                </a:solidFill>
                <a:effectLst/>
                <a:latin typeface="Source Sans Pro Web"/>
              </a:rPr>
              <a:t>rasındaki </a:t>
            </a:r>
            <a:r>
              <a:rPr lang="tr-TR" sz="2800" b="1" dirty="0">
                <a:solidFill>
                  <a:srgbClr val="1B1B1B"/>
                </a:solidFill>
                <a:latin typeface="Source Sans Pro Web"/>
              </a:rPr>
              <a:t>İ</a:t>
            </a:r>
            <a:r>
              <a:rPr lang="tr-TR" sz="2800" b="1" i="0" dirty="0">
                <a:solidFill>
                  <a:srgbClr val="1B1B1B"/>
                </a:solidFill>
                <a:effectLst/>
                <a:latin typeface="Source Sans Pro Web"/>
              </a:rPr>
              <a:t>lişki:</a:t>
            </a:r>
            <a:br>
              <a:rPr lang="tr-TR" sz="2800" b="1" i="0" dirty="0">
                <a:solidFill>
                  <a:srgbClr val="1B1B1B"/>
                </a:solidFill>
                <a:effectLst/>
                <a:latin typeface="Source Sans Pro Web"/>
              </a:rPr>
            </a:br>
            <a:r>
              <a:rPr lang="tr-TR" sz="2400" b="1" i="0" dirty="0">
                <a:solidFill>
                  <a:srgbClr val="1B1B1B"/>
                </a:solidFill>
                <a:effectLst/>
                <a:latin typeface="Source Sans Pro Web"/>
              </a:rPr>
              <a:t> </a:t>
            </a:r>
            <a:r>
              <a:rPr lang="tr-TR" sz="1800" b="1" i="0" dirty="0">
                <a:solidFill>
                  <a:srgbClr val="1B1B1B"/>
                </a:solidFill>
                <a:effectLst/>
                <a:latin typeface="Source Sans Pro Web"/>
              </a:rPr>
              <a:t>'Ev Hava Kirliliği Müdahale Ağı (HAPIN)’ Denemesinden </a:t>
            </a:r>
            <a:r>
              <a:rPr lang="tr-TR" sz="1800" b="1" dirty="0">
                <a:solidFill>
                  <a:srgbClr val="1B1B1B"/>
                </a:solidFill>
                <a:latin typeface="Source Sans Pro Web"/>
              </a:rPr>
              <a:t>E</a:t>
            </a:r>
            <a:r>
              <a:rPr lang="tr-TR" sz="1800" b="1" i="0" dirty="0">
                <a:solidFill>
                  <a:srgbClr val="1B1B1B"/>
                </a:solidFill>
                <a:effectLst/>
                <a:latin typeface="Source Sans Pro Web"/>
              </a:rPr>
              <a:t>lde </a:t>
            </a:r>
            <a:r>
              <a:rPr lang="tr-TR" sz="1800" b="1" dirty="0">
                <a:solidFill>
                  <a:srgbClr val="1B1B1B"/>
                </a:solidFill>
                <a:latin typeface="Source Sans Pro Web"/>
              </a:rPr>
              <a:t>E</a:t>
            </a:r>
            <a:r>
              <a:rPr lang="tr-TR" sz="1800" b="1" i="0" dirty="0">
                <a:solidFill>
                  <a:srgbClr val="1B1B1B"/>
                </a:solidFill>
                <a:effectLst/>
                <a:latin typeface="Source Sans Pro Web"/>
              </a:rPr>
              <a:t>dilen </a:t>
            </a:r>
            <a:r>
              <a:rPr lang="tr-TR" sz="1800" b="1" dirty="0">
                <a:solidFill>
                  <a:srgbClr val="1B1B1B"/>
                </a:solidFill>
                <a:latin typeface="Source Sans Pro Web"/>
              </a:rPr>
              <a:t>T</a:t>
            </a:r>
            <a:r>
              <a:rPr lang="tr-TR" sz="1800" b="1" i="0" dirty="0">
                <a:solidFill>
                  <a:srgbClr val="1B1B1B"/>
                </a:solidFill>
                <a:effectLst/>
                <a:latin typeface="Source Sans Pro Web"/>
              </a:rPr>
              <a:t>emel </a:t>
            </a:r>
            <a:r>
              <a:rPr lang="tr-TR" sz="1800" b="1" dirty="0">
                <a:solidFill>
                  <a:srgbClr val="1B1B1B"/>
                </a:solidFill>
                <a:latin typeface="Source Sans Pro Web"/>
              </a:rPr>
              <a:t>V</a:t>
            </a:r>
            <a:r>
              <a:rPr lang="tr-TR" sz="1800" b="1" i="0" dirty="0">
                <a:solidFill>
                  <a:srgbClr val="1B1B1B"/>
                </a:solidFill>
                <a:effectLst/>
                <a:latin typeface="Source Sans Pro Web"/>
              </a:rPr>
              <a:t>erilerin </a:t>
            </a:r>
            <a:r>
              <a:rPr lang="tr-TR" sz="1800" b="1" dirty="0">
                <a:solidFill>
                  <a:srgbClr val="1B1B1B"/>
                </a:solidFill>
                <a:latin typeface="Source Sans Pro Web"/>
              </a:rPr>
              <a:t>A</a:t>
            </a:r>
            <a:r>
              <a:rPr lang="tr-TR" sz="1800" b="1" i="0" dirty="0">
                <a:solidFill>
                  <a:srgbClr val="1B1B1B"/>
                </a:solidFill>
                <a:effectLst/>
                <a:latin typeface="Source Sans Pro Web"/>
              </a:rPr>
              <a:t>nalizi</a:t>
            </a:r>
            <a:endParaRPr lang="tr-TR" sz="1800" dirty="0"/>
          </a:p>
        </p:txBody>
      </p:sp>
    </p:spTree>
    <p:extLst>
      <p:ext uri="{BB962C8B-B14F-4D97-AF65-F5344CB8AC3E}">
        <p14:creationId xmlns:p14="http://schemas.microsoft.com/office/powerpoint/2010/main" val="2670708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E9FC07-A9D6-BE5A-B07F-35A185EB99CE}"/>
              </a:ext>
            </a:extLst>
          </p:cNvPr>
          <p:cNvSpPr>
            <a:spLocks noGrp="1"/>
          </p:cNvSpPr>
          <p:nvPr>
            <p:ph type="title"/>
          </p:nvPr>
        </p:nvSpPr>
        <p:spPr/>
        <p:txBody>
          <a:bodyPr>
            <a:normAutofit/>
          </a:bodyPr>
          <a:lstStyle/>
          <a:p>
            <a:pPr algn="ctr"/>
            <a:r>
              <a:rPr lang="tr-TR" sz="3200" b="0" i="0" dirty="0">
                <a:solidFill>
                  <a:srgbClr val="1B1B1B"/>
                </a:solidFill>
                <a:effectLst/>
                <a:latin typeface="Cambria" panose="02040503050406030204" pitchFamily="18" charset="0"/>
              </a:rPr>
              <a:t>Anemi Durumuna </a:t>
            </a:r>
            <a:r>
              <a:rPr lang="tr-TR" sz="3200" dirty="0">
                <a:solidFill>
                  <a:srgbClr val="1B1B1B"/>
                </a:solidFill>
                <a:latin typeface="Cambria" panose="02040503050406030204" pitchFamily="18" charset="0"/>
              </a:rPr>
              <a:t>G</a:t>
            </a:r>
            <a:r>
              <a:rPr lang="tr-TR" sz="3200" b="0" i="0" dirty="0">
                <a:solidFill>
                  <a:srgbClr val="1B1B1B"/>
                </a:solidFill>
                <a:effectLst/>
                <a:latin typeface="Cambria" panose="02040503050406030204" pitchFamily="18" charset="0"/>
              </a:rPr>
              <a:t>öre kişisel 24 saatlik </a:t>
            </a:r>
            <a:r>
              <a:rPr lang="tr-TR" sz="3200" dirty="0">
                <a:solidFill>
                  <a:srgbClr val="1B1B1B"/>
                </a:solidFill>
                <a:latin typeface="Cambria" panose="02040503050406030204" pitchFamily="18" charset="0"/>
              </a:rPr>
              <a:t>E</a:t>
            </a:r>
            <a:r>
              <a:rPr lang="tr-TR" sz="3200" b="0" i="0" dirty="0">
                <a:solidFill>
                  <a:srgbClr val="1B1B1B"/>
                </a:solidFill>
                <a:effectLst/>
                <a:latin typeface="Cambria" panose="02040503050406030204" pitchFamily="18" charset="0"/>
              </a:rPr>
              <a:t>v </a:t>
            </a:r>
            <a:r>
              <a:rPr lang="tr-TR" sz="3200" dirty="0">
                <a:solidFill>
                  <a:srgbClr val="1B1B1B"/>
                </a:solidFill>
                <a:latin typeface="Cambria" panose="02040503050406030204" pitchFamily="18" charset="0"/>
              </a:rPr>
              <a:t>İ</a:t>
            </a:r>
            <a:r>
              <a:rPr lang="tr-TR" sz="3200" b="0" i="0" dirty="0">
                <a:solidFill>
                  <a:srgbClr val="1B1B1B"/>
                </a:solidFill>
                <a:effectLst/>
                <a:latin typeface="Cambria" panose="02040503050406030204" pitchFamily="18" charset="0"/>
              </a:rPr>
              <a:t>çi </a:t>
            </a:r>
            <a:r>
              <a:rPr lang="tr-TR" sz="3200" dirty="0">
                <a:solidFill>
                  <a:srgbClr val="1B1B1B"/>
                </a:solidFill>
                <a:latin typeface="Cambria" panose="02040503050406030204" pitchFamily="18" charset="0"/>
              </a:rPr>
              <a:t>H</a:t>
            </a:r>
            <a:r>
              <a:rPr lang="tr-TR" sz="3200" b="0" i="0" dirty="0">
                <a:solidFill>
                  <a:srgbClr val="1B1B1B"/>
                </a:solidFill>
                <a:effectLst/>
                <a:latin typeface="Cambria" panose="02040503050406030204" pitchFamily="18" charset="0"/>
              </a:rPr>
              <a:t>ava </a:t>
            </a:r>
            <a:r>
              <a:rPr lang="tr-TR" sz="3200" dirty="0">
                <a:solidFill>
                  <a:srgbClr val="1B1B1B"/>
                </a:solidFill>
                <a:latin typeface="Cambria" panose="02040503050406030204" pitchFamily="18" charset="0"/>
              </a:rPr>
              <a:t>K</a:t>
            </a:r>
            <a:r>
              <a:rPr lang="tr-TR" sz="3200" b="0" i="0" dirty="0">
                <a:solidFill>
                  <a:srgbClr val="1B1B1B"/>
                </a:solidFill>
                <a:effectLst/>
                <a:latin typeface="Cambria" panose="02040503050406030204" pitchFamily="18" charset="0"/>
              </a:rPr>
              <a:t>irliliği Konsantrasyonu ve </a:t>
            </a:r>
            <a:r>
              <a:rPr lang="tr-TR" sz="3200" dirty="0">
                <a:solidFill>
                  <a:srgbClr val="1B1B1B"/>
                </a:solidFill>
                <a:latin typeface="Cambria" panose="02040503050406030204" pitchFamily="18" charset="0"/>
              </a:rPr>
              <a:t>H</a:t>
            </a:r>
            <a:r>
              <a:rPr lang="tr-TR" sz="3200" b="0" i="0" dirty="0">
                <a:solidFill>
                  <a:srgbClr val="1B1B1B"/>
                </a:solidFill>
                <a:effectLst/>
                <a:latin typeface="Cambria" panose="02040503050406030204" pitchFamily="18" charset="0"/>
              </a:rPr>
              <a:t>emoglobin Düzeyleri</a:t>
            </a:r>
            <a:endParaRPr lang="tr-TR" sz="3200" dirty="0"/>
          </a:p>
        </p:txBody>
      </p:sp>
      <p:sp>
        <p:nvSpPr>
          <p:cNvPr id="3" name="İçerik Yer Tutucusu 2">
            <a:extLst>
              <a:ext uri="{FF2B5EF4-FFF2-40B4-BE49-F238E27FC236}">
                <a16:creationId xmlns:a16="http://schemas.microsoft.com/office/drawing/2014/main" id="{BEE751D5-DA6C-0159-9FD6-3481440F6A93}"/>
              </a:ext>
            </a:extLst>
          </p:cNvPr>
          <p:cNvSpPr>
            <a:spLocks noGrp="1"/>
          </p:cNvSpPr>
          <p:nvPr>
            <p:ph idx="1"/>
          </p:nvPr>
        </p:nvSpPr>
        <p:spPr>
          <a:xfrm>
            <a:off x="497711" y="4876801"/>
            <a:ext cx="11111697" cy="1545482"/>
          </a:xfrm>
        </p:spPr>
        <p:txBody>
          <a:bodyPr>
            <a:normAutofit lnSpcReduction="10000"/>
          </a:bodyPr>
          <a:lstStyle/>
          <a:p>
            <a:r>
              <a:rPr lang="tr-TR" sz="2400" b="0" i="0" dirty="0">
                <a:solidFill>
                  <a:srgbClr val="1B1B1B"/>
                </a:solidFill>
                <a:effectLst/>
                <a:latin typeface="Cambria" panose="02040503050406030204" pitchFamily="18" charset="0"/>
              </a:rPr>
              <a:t>Hemoglobin düzeylerinin ortalaması 11,46 ± 1,48 g/</a:t>
            </a:r>
            <a:r>
              <a:rPr lang="tr-TR" sz="2400" b="0" i="0" dirty="0" err="1">
                <a:solidFill>
                  <a:srgbClr val="1B1B1B"/>
                </a:solidFill>
                <a:effectLst/>
                <a:latin typeface="Cambria" panose="02040503050406030204" pitchFamily="18" charset="0"/>
              </a:rPr>
              <a:t>dL'dir</a:t>
            </a:r>
            <a:r>
              <a:rPr lang="tr-TR" sz="2400" b="0" i="0" dirty="0">
                <a:solidFill>
                  <a:srgbClr val="1B1B1B"/>
                </a:solidFill>
                <a:effectLst/>
                <a:latin typeface="Cambria" panose="02040503050406030204" pitchFamily="18" charset="0"/>
              </a:rPr>
              <a:t>. </a:t>
            </a:r>
          </a:p>
          <a:p>
            <a:endParaRPr lang="tr-TR" sz="2400" b="0" i="0" dirty="0">
              <a:solidFill>
                <a:srgbClr val="1B1B1B"/>
              </a:solidFill>
              <a:effectLst/>
              <a:latin typeface="Cambria" panose="02040503050406030204" pitchFamily="18" charset="0"/>
            </a:endParaRPr>
          </a:p>
          <a:p>
            <a:r>
              <a:rPr lang="tr-TR" sz="2400" b="0" i="0" dirty="0">
                <a:solidFill>
                  <a:srgbClr val="1B1B1B"/>
                </a:solidFill>
                <a:effectLst/>
                <a:latin typeface="Cambria" panose="02040503050406030204" pitchFamily="18" charset="0"/>
              </a:rPr>
              <a:t>PM  , BC ve CO konsantrasyonu sırasıyla 2792 (% 88,2), 2510 (% 79,4) ve 2848 (% 90,4) şeklindeydi.</a:t>
            </a:r>
            <a:endParaRPr lang="tr-TR" sz="2400" dirty="0"/>
          </a:p>
        </p:txBody>
      </p:sp>
      <p:pic>
        <p:nvPicPr>
          <p:cNvPr id="5" name="Resim 4">
            <a:extLst>
              <a:ext uri="{FF2B5EF4-FFF2-40B4-BE49-F238E27FC236}">
                <a16:creationId xmlns:a16="http://schemas.microsoft.com/office/drawing/2014/main" id="{68D0B8D1-F5F5-789B-71F2-5C37D2CF1402}"/>
              </a:ext>
            </a:extLst>
          </p:cNvPr>
          <p:cNvPicPr>
            <a:picLocks noChangeAspect="1"/>
          </p:cNvPicPr>
          <p:nvPr/>
        </p:nvPicPr>
        <p:blipFill>
          <a:blip r:embed="rId3"/>
          <a:stretch>
            <a:fillRect/>
          </a:stretch>
        </p:blipFill>
        <p:spPr>
          <a:xfrm>
            <a:off x="1098973" y="1761281"/>
            <a:ext cx="9909172" cy="2972752"/>
          </a:xfrm>
          <a:prstGeom prst="rect">
            <a:avLst/>
          </a:prstGeom>
        </p:spPr>
      </p:pic>
      <p:cxnSp>
        <p:nvCxnSpPr>
          <p:cNvPr id="6" name="Düz Ok Bağlayıcısı 5">
            <a:extLst>
              <a:ext uri="{FF2B5EF4-FFF2-40B4-BE49-F238E27FC236}">
                <a16:creationId xmlns:a16="http://schemas.microsoft.com/office/drawing/2014/main" id="{DF10A67F-216B-5EF1-EE68-B0A852122D2E}"/>
              </a:ext>
            </a:extLst>
          </p:cNvPr>
          <p:cNvCxnSpPr/>
          <p:nvPr/>
        </p:nvCxnSpPr>
        <p:spPr>
          <a:xfrm flipV="1">
            <a:off x="3373120" y="4500880"/>
            <a:ext cx="223520" cy="2331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Düz Ok Bağlayıcısı 7">
            <a:extLst>
              <a:ext uri="{FF2B5EF4-FFF2-40B4-BE49-F238E27FC236}">
                <a16:creationId xmlns:a16="http://schemas.microsoft.com/office/drawing/2014/main" id="{D8E87F79-7AAB-1FC4-2596-DC4EE47BD534}"/>
              </a:ext>
            </a:extLst>
          </p:cNvPr>
          <p:cNvCxnSpPr/>
          <p:nvPr/>
        </p:nvCxnSpPr>
        <p:spPr>
          <a:xfrm flipV="1">
            <a:off x="3810000" y="4500880"/>
            <a:ext cx="0" cy="3037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Düz Ok Bağlayıcısı 9">
            <a:extLst>
              <a:ext uri="{FF2B5EF4-FFF2-40B4-BE49-F238E27FC236}">
                <a16:creationId xmlns:a16="http://schemas.microsoft.com/office/drawing/2014/main" id="{E422AB5B-D7E3-5DD4-A1BC-AC037C4A7C4B}"/>
              </a:ext>
            </a:extLst>
          </p:cNvPr>
          <p:cNvCxnSpPr/>
          <p:nvPr/>
        </p:nvCxnSpPr>
        <p:spPr>
          <a:xfrm flipH="1" flipV="1">
            <a:off x="4114800" y="4500880"/>
            <a:ext cx="182880" cy="2331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7264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9672DE-C9FA-5CC8-9A0A-6584DC3BB82A}"/>
              </a:ext>
            </a:extLst>
          </p:cNvPr>
          <p:cNvSpPr>
            <a:spLocks noGrp="1"/>
          </p:cNvSpPr>
          <p:nvPr>
            <p:ph type="title"/>
          </p:nvPr>
        </p:nvSpPr>
        <p:spPr/>
        <p:txBody>
          <a:bodyPr/>
          <a:lstStyle/>
          <a:p>
            <a:pPr algn="ctr"/>
            <a:r>
              <a:rPr lang="tr-TR" b="0" i="0" dirty="0">
                <a:solidFill>
                  <a:srgbClr val="1B1B1B"/>
                </a:solidFill>
                <a:effectLst/>
                <a:latin typeface="Source Sans Pro Web"/>
              </a:rPr>
              <a:t>Bulgu</a:t>
            </a:r>
            <a:endParaRPr lang="tr-TR" dirty="0"/>
          </a:p>
        </p:txBody>
      </p:sp>
      <p:sp>
        <p:nvSpPr>
          <p:cNvPr id="3" name="İçerik Yer Tutucusu 2">
            <a:extLst>
              <a:ext uri="{FF2B5EF4-FFF2-40B4-BE49-F238E27FC236}">
                <a16:creationId xmlns:a16="http://schemas.microsoft.com/office/drawing/2014/main" id="{320F2AB0-605D-2248-55AA-E458ACB8DEF8}"/>
              </a:ext>
            </a:extLst>
          </p:cNvPr>
          <p:cNvSpPr>
            <a:spLocks noGrp="1"/>
          </p:cNvSpPr>
          <p:nvPr>
            <p:ph idx="1"/>
          </p:nvPr>
        </p:nvSpPr>
        <p:spPr>
          <a:xfrm>
            <a:off x="838200" y="1376307"/>
            <a:ext cx="10515600" cy="3164161"/>
          </a:xfrm>
        </p:spPr>
        <p:txBody>
          <a:bodyPr>
            <a:normAutofit/>
          </a:bodyPr>
          <a:lstStyle/>
          <a:p>
            <a:r>
              <a:rPr lang="tr-TR" sz="2400" b="0" i="0" dirty="0">
                <a:solidFill>
                  <a:srgbClr val="1B1B1B"/>
                </a:solidFill>
                <a:effectLst/>
                <a:latin typeface="Cambria" panose="02040503050406030204" pitchFamily="18" charset="0"/>
              </a:rPr>
              <a:t>Tek kirletici analizi</a:t>
            </a:r>
            <a:r>
              <a:rPr lang="tr-TR" sz="2400" dirty="0">
                <a:solidFill>
                  <a:srgbClr val="1B1B1B"/>
                </a:solidFill>
                <a:latin typeface="Cambria" panose="02040503050406030204" pitchFamily="18" charset="0"/>
              </a:rPr>
              <a:t>nde </a:t>
            </a:r>
            <a:r>
              <a:rPr lang="tr-TR" sz="2400" b="0" i="0" dirty="0">
                <a:solidFill>
                  <a:srgbClr val="1B1B1B"/>
                </a:solidFill>
                <a:effectLst/>
                <a:latin typeface="Cambria" panose="02040503050406030204" pitchFamily="18" charset="0"/>
              </a:rPr>
              <a:t>yüksek CO seviyesinin  yüksek hemoglobin seviyesiyle ilişkili olduğunu buldu. </a:t>
            </a:r>
          </a:p>
          <a:p>
            <a:r>
              <a:rPr lang="tr-TR" sz="2400" dirty="0">
                <a:solidFill>
                  <a:srgbClr val="1B1B1B"/>
                </a:solidFill>
                <a:latin typeface="Cambria" panose="02040503050406030204" pitchFamily="18" charset="0"/>
              </a:rPr>
              <a:t>CO ve PM </a:t>
            </a:r>
            <a:r>
              <a:rPr lang="tr-TR" sz="2400" b="0" i="0" dirty="0">
                <a:solidFill>
                  <a:srgbClr val="1B1B1B"/>
                </a:solidFill>
                <a:effectLst/>
                <a:latin typeface="Cambria" panose="02040503050406030204" pitchFamily="18" charset="0"/>
              </a:rPr>
              <a:t> içeren </a:t>
            </a:r>
            <a:r>
              <a:rPr lang="tr-TR" sz="2400" b="0" i="0" dirty="0" err="1">
                <a:solidFill>
                  <a:srgbClr val="1B1B1B"/>
                </a:solidFill>
                <a:effectLst/>
                <a:latin typeface="Cambria" panose="02040503050406030204" pitchFamily="18" charset="0"/>
              </a:rPr>
              <a:t>bikirletici</a:t>
            </a:r>
            <a:r>
              <a:rPr lang="tr-TR" sz="2400" b="0" i="0" dirty="0">
                <a:solidFill>
                  <a:srgbClr val="1B1B1B"/>
                </a:solidFill>
                <a:effectLst/>
                <a:latin typeface="Cambria" panose="02040503050406030204" pitchFamily="18" charset="0"/>
              </a:rPr>
              <a:t> analizi de  yüksek CO seviyelerinin  yüksek hemoglobin seviyeleriyle ilişkili olduğunu ortaya koydu. </a:t>
            </a:r>
          </a:p>
          <a:p>
            <a:r>
              <a:rPr lang="tr-TR" sz="2400" b="0" i="0" dirty="0">
                <a:solidFill>
                  <a:srgbClr val="1B1B1B"/>
                </a:solidFill>
                <a:effectLst/>
                <a:latin typeface="Cambria" panose="02040503050406030204" pitchFamily="18" charset="0"/>
              </a:rPr>
              <a:t>PM seviyesinde artış daha düşük hemoglobin düzeyiyle ilişkilendirilmiştir (p</a:t>
            </a:r>
            <a:r>
              <a:rPr lang="tr-TR" sz="2400" dirty="0">
                <a:solidFill>
                  <a:srgbClr val="1B1B1B"/>
                </a:solidFill>
                <a:latin typeface="Cambria" panose="02040503050406030204" pitchFamily="18" charset="0"/>
              </a:rPr>
              <a:t>:</a:t>
            </a:r>
            <a:r>
              <a:rPr lang="tr-TR" sz="2400" b="0" i="0" dirty="0">
                <a:solidFill>
                  <a:srgbClr val="1B1B1B"/>
                </a:solidFill>
                <a:effectLst/>
                <a:latin typeface="Cambria" panose="02040503050406030204" pitchFamily="18" charset="0"/>
              </a:rPr>
              <a:t>0,45), ancak bu ilişki istatistiksel olarak anlamlı değildi.</a:t>
            </a:r>
          </a:p>
          <a:p>
            <a:endParaRPr lang="tr-TR" b="0" i="0" dirty="0">
              <a:solidFill>
                <a:srgbClr val="1B1B1B"/>
              </a:solidFill>
              <a:effectLst/>
              <a:latin typeface="Cambria" panose="02040503050406030204" pitchFamily="18" charset="0"/>
            </a:endParaRPr>
          </a:p>
        </p:txBody>
      </p:sp>
      <p:pic>
        <p:nvPicPr>
          <p:cNvPr id="5" name="Resim 4">
            <a:extLst>
              <a:ext uri="{FF2B5EF4-FFF2-40B4-BE49-F238E27FC236}">
                <a16:creationId xmlns:a16="http://schemas.microsoft.com/office/drawing/2014/main" id="{CE474E59-5100-0965-B6CF-979AC79E079F}"/>
              </a:ext>
            </a:extLst>
          </p:cNvPr>
          <p:cNvPicPr>
            <a:picLocks noChangeAspect="1"/>
          </p:cNvPicPr>
          <p:nvPr/>
        </p:nvPicPr>
        <p:blipFill>
          <a:blip r:embed="rId2"/>
          <a:stretch>
            <a:fillRect/>
          </a:stretch>
        </p:blipFill>
        <p:spPr>
          <a:xfrm>
            <a:off x="1076960" y="3992880"/>
            <a:ext cx="9936480" cy="2499995"/>
          </a:xfrm>
          <a:prstGeom prst="rect">
            <a:avLst/>
          </a:prstGeom>
        </p:spPr>
      </p:pic>
      <p:sp>
        <p:nvSpPr>
          <p:cNvPr id="4" name="Komut Düğmesi: Yardım 3">
            <a:hlinkClick r:id="" action="ppaction://noaction" highlightClick="1"/>
            <a:extLst>
              <a:ext uri="{FF2B5EF4-FFF2-40B4-BE49-F238E27FC236}">
                <a16:creationId xmlns:a16="http://schemas.microsoft.com/office/drawing/2014/main" id="{5AC62732-E74F-05B2-99C7-A07E6DB10285}"/>
              </a:ext>
            </a:extLst>
          </p:cNvPr>
          <p:cNvSpPr/>
          <p:nvPr/>
        </p:nvSpPr>
        <p:spPr>
          <a:xfrm>
            <a:off x="10660380" y="5384010"/>
            <a:ext cx="472440" cy="335280"/>
          </a:xfrm>
          <a:prstGeom prst="actionButtonHelp">
            <a:avLst/>
          </a:prstGeom>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tr-TR"/>
          </a:p>
        </p:txBody>
      </p:sp>
      <p:cxnSp>
        <p:nvCxnSpPr>
          <p:cNvPr id="7" name="Düz Bağlayıcı 6">
            <a:extLst>
              <a:ext uri="{FF2B5EF4-FFF2-40B4-BE49-F238E27FC236}">
                <a16:creationId xmlns:a16="http://schemas.microsoft.com/office/drawing/2014/main" id="{53F30009-DC3E-8ECF-8E86-7C718A0B112F}"/>
              </a:ext>
            </a:extLst>
          </p:cNvPr>
          <p:cNvCxnSpPr/>
          <p:nvPr/>
        </p:nvCxnSpPr>
        <p:spPr>
          <a:xfrm>
            <a:off x="10220960" y="5698180"/>
            <a:ext cx="355600" cy="0"/>
          </a:xfrm>
          <a:prstGeom prst="line">
            <a:avLst/>
          </a:prstGeom>
        </p:spPr>
        <p:style>
          <a:lnRef idx="3">
            <a:schemeClr val="accent5"/>
          </a:lnRef>
          <a:fillRef idx="0">
            <a:schemeClr val="accent5"/>
          </a:fillRef>
          <a:effectRef idx="2">
            <a:schemeClr val="accent5"/>
          </a:effectRef>
          <a:fontRef idx="minor">
            <a:schemeClr val="tx1"/>
          </a:fontRef>
        </p:style>
      </p:cxnSp>
      <p:pic>
        <p:nvPicPr>
          <p:cNvPr id="8" name="Resim 7">
            <a:extLst>
              <a:ext uri="{FF2B5EF4-FFF2-40B4-BE49-F238E27FC236}">
                <a16:creationId xmlns:a16="http://schemas.microsoft.com/office/drawing/2014/main" id="{562B2E8F-7EFE-95C0-07DB-89BCA856B95B}"/>
              </a:ext>
            </a:extLst>
          </p:cNvPr>
          <p:cNvPicPr>
            <a:picLocks noChangeAspect="1"/>
          </p:cNvPicPr>
          <p:nvPr/>
        </p:nvPicPr>
        <p:blipFill>
          <a:blip r:embed="rId3"/>
          <a:stretch>
            <a:fillRect/>
          </a:stretch>
        </p:blipFill>
        <p:spPr>
          <a:xfrm>
            <a:off x="10241280" y="5371817"/>
            <a:ext cx="371888" cy="24386"/>
          </a:xfrm>
          <a:prstGeom prst="rect">
            <a:avLst/>
          </a:prstGeom>
        </p:spPr>
      </p:pic>
    </p:spTree>
    <p:extLst>
      <p:ext uri="{BB962C8B-B14F-4D97-AF65-F5344CB8AC3E}">
        <p14:creationId xmlns:p14="http://schemas.microsoft.com/office/powerpoint/2010/main" val="3547277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4BDB08-BF7B-FC6D-5145-9E244C393733}"/>
              </a:ext>
            </a:extLst>
          </p:cNvPr>
          <p:cNvSpPr>
            <a:spLocks noGrp="1"/>
          </p:cNvSpPr>
          <p:nvPr>
            <p:ph type="title"/>
          </p:nvPr>
        </p:nvSpPr>
        <p:spPr/>
        <p:txBody>
          <a:bodyPr/>
          <a:lstStyle/>
          <a:p>
            <a:pPr algn="ctr"/>
            <a:r>
              <a:rPr lang="tr-TR" b="0" i="0" dirty="0">
                <a:solidFill>
                  <a:srgbClr val="1B1B1B"/>
                </a:solidFill>
                <a:effectLst/>
                <a:latin typeface="Source Sans Pro Web"/>
              </a:rPr>
              <a:t>Bulgu</a:t>
            </a:r>
            <a:endParaRPr lang="tr-TR" dirty="0"/>
          </a:p>
        </p:txBody>
      </p:sp>
      <p:sp>
        <p:nvSpPr>
          <p:cNvPr id="3" name="İçerik Yer Tutucusu 2">
            <a:extLst>
              <a:ext uri="{FF2B5EF4-FFF2-40B4-BE49-F238E27FC236}">
                <a16:creationId xmlns:a16="http://schemas.microsoft.com/office/drawing/2014/main" id="{2F6430A8-FDDE-5D21-158D-654204C6E42B}"/>
              </a:ext>
            </a:extLst>
          </p:cNvPr>
          <p:cNvSpPr>
            <a:spLocks noGrp="1"/>
          </p:cNvSpPr>
          <p:nvPr>
            <p:ph idx="1"/>
          </p:nvPr>
        </p:nvSpPr>
        <p:spPr>
          <a:xfrm>
            <a:off x="838200" y="1573376"/>
            <a:ext cx="10515600" cy="2805584"/>
          </a:xfrm>
        </p:spPr>
        <p:txBody>
          <a:bodyPr>
            <a:normAutofit/>
          </a:bodyPr>
          <a:lstStyle/>
          <a:p>
            <a:r>
              <a:rPr lang="tr-TR" sz="2400" b="0" i="0" dirty="0">
                <a:solidFill>
                  <a:srgbClr val="1B1B1B"/>
                </a:solidFill>
                <a:effectLst/>
                <a:latin typeface="Cambria" panose="02040503050406030204" pitchFamily="18" charset="0"/>
              </a:rPr>
              <a:t>Anemi prevalansı için, tek kirletici modelde  yüksek  CO seviyesinin  düşük anemi oranlarıyla ilişkili olduğu gözlemlendi. </a:t>
            </a:r>
          </a:p>
          <a:p>
            <a:r>
              <a:rPr lang="tr-TR" sz="2400" b="0" i="0" dirty="0">
                <a:effectLst/>
                <a:latin typeface="Cambria" panose="02040503050406030204" pitchFamily="18" charset="0"/>
              </a:rPr>
              <a:t>CO ve PM  </a:t>
            </a:r>
            <a:r>
              <a:rPr lang="tr-TR" sz="2400" b="0" i="0" dirty="0">
                <a:solidFill>
                  <a:srgbClr val="1B1B1B"/>
                </a:solidFill>
                <a:effectLst/>
                <a:latin typeface="Cambria" panose="02040503050406030204" pitchFamily="18" charset="0"/>
              </a:rPr>
              <a:t>içeren çift kirletici modelde , yüksek CO seviyesi düşük anemi oranlarıyla da ilişkiliydi</a:t>
            </a:r>
          </a:p>
          <a:p>
            <a:r>
              <a:rPr lang="tr-TR" sz="2400" dirty="0">
                <a:solidFill>
                  <a:srgbClr val="1B1B1B"/>
                </a:solidFill>
                <a:latin typeface="Cambria" panose="02040503050406030204" pitchFamily="18" charset="0"/>
              </a:rPr>
              <a:t>Y</a:t>
            </a:r>
            <a:r>
              <a:rPr lang="tr-TR" sz="2400" b="0" i="0" dirty="0">
                <a:solidFill>
                  <a:srgbClr val="1B1B1B"/>
                </a:solidFill>
                <a:effectLst/>
                <a:latin typeface="Cambria" panose="02040503050406030204" pitchFamily="18" charset="0"/>
              </a:rPr>
              <a:t>üksek PM  düzeyi  yüksek anemi olasılığıyla ilişkilendirilmiştir</a:t>
            </a:r>
          </a:p>
          <a:p>
            <a:pPr marL="0" indent="0">
              <a:buNone/>
            </a:pPr>
            <a:r>
              <a:rPr lang="tr-TR" sz="2400" b="0" i="0" dirty="0">
                <a:solidFill>
                  <a:srgbClr val="1B1B1B"/>
                </a:solidFill>
                <a:effectLst/>
                <a:latin typeface="Cambria" panose="02040503050406030204" pitchFamily="18" charset="0"/>
              </a:rPr>
              <a:t> (p: 0,48)  ancak bu ilişki yine istatistiksel olarak anlamlı </a:t>
            </a:r>
            <a:r>
              <a:rPr lang="tr-TR" sz="2400" dirty="0">
                <a:solidFill>
                  <a:srgbClr val="1B1B1B"/>
                </a:solidFill>
                <a:latin typeface="Cambria" panose="02040503050406030204" pitchFamily="18" charset="0"/>
              </a:rPr>
              <a:t>değildir.</a:t>
            </a:r>
            <a:endParaRPr lang="tr-TR" dirty="0"/>
          </a:p>
        </p:txBody>
      </p:sp>
      <p:pic>
        <p:nvPicPr>
          <p:cNvPr id="4" name="Resim 3">
            <a:extLst>
              <a:ext uri="{FF2B5EF4-FFF2-40B4-BE49-F238E27FC236}">
                <a16:creationId xmlns:a16="http://schemas.microsoft.com/office/drawing/2014/main" id="{7CB0E265-C35C-FB95-A928-9E402FC7A22A}"/>
              </a:ext>
            </a:extLst>
          </p:cNvPr>
          <p:cNvPicPr>
            <a:picLocks noChangeAspect="1"/>
          </p:cNvPicPr>
          <p:nvPr/>
        </p:nvPicPr>
        <p:blipFill>
          <a:blip r:embed="rId2"/>
          <a:stretch>
            <a:fillRect/>
          </a:stretch>
        </p:blipFill>
        <p:spPr>
          <a:xfrm>
            <a:off x="838200" y="4185920"/>
            <a:ext cx="9870440" cy="2520316"/>
          </a:xfrm>
          <a:prstGeom prst="rect">
            <a:avLst/>
          </a:prstGeom>
        </p:spPr>
      </p:pic>
      <p:cxnSp>
        <p:nvCxnSpPr>
          <p:cNvPr id="6" name="Düz Bağlayıcı 5">
            <a:extLst>
              <a:ext uri="{FF2B5EF4-FFF2-40B4-BE49-F238E27FC236}">
                <a16:creationId xmlns:a16="http://schemas.microsoft.com/office/drawing/2014/main" id="{891DBBA5-8DB9-C50A-28AA-685433E68449}"/>
              </a:ext>
            </a:extLst>
          </p:cNvPr>
          <p:cNvCxnSpPr/>
          <p:nvPr/>
        </p:nvCxnSpPr>
        <p:spPr>
          <a:xfrm>
            <a:off x="9977120" y="5628640"/>
            <a:ext cx="325120" cy="0"/>
          </a:xfrm>
          <a:prstGeom prst="line">
            <a:avLst/>
          </a:prstGeom>
        </p:spPr>
        <p:style>
          <a:lnRef idx="3">
            <a:schemeClr val="accent5"/>
          </a:lnRef>
          <a:fillRef idx="0">
            <a:schemeClr val="accent5"/>
          </a:fillRef>
          <a:effectRef idx="2">
            <a:schemeClr val="accent5"/>
          </a:effectRef>
          <a:fontRef idx="minor">
            <a:schemeClr val="tx1"/>
          </a:fontRef>
        </p:style>
      </p:cxnSp>
      <p:pic>
        <p:nvPicPr>
          <p:cNvPr id="7" name="Resim 6">
            <a:extLst>
              <a:ext uri="{FF2B5EF4-FFF2-40B4-BE49-F238E27FC236}">
                <a16:creationId xmlns:a16="http://schemas.microsoft.com/office/drawing/2014/main" id="{A0C5D0EC-C70B-9302-72EA-921C66D1EB00}"/>
              </a:ext>
            </a:extLst>
          </p:cNvPr>
          <p:cNvPicPr>
            <a:picLocks noChangeAspect="1"/>
          </p:cNvPicPr>
          <p:nvPr/>
        </p:nvPicPr>
        <p:blipFill>
          <a:blip r:embed="rId3"/>
          <a:stretch>
            <a:fillRect/>
          </a:stretch>
        </p:blipFill>
        <p:spPr>
          <a:xfrm>
            <a:off x="10021794" y="5875527"/>
            <a:ext cx="341406" cy="24386"/>
          </a:xfrm>
          <a:prstGeom prst="rect">
            <a:avLst/>
          </a:prstGeom>
        </p:spPr>
      </p:pic>
      <p:pic>
        <p:nvPicPr>
          <p:cNvPr id="8" name="Resim 7">
            <a:extLst>
              <a:ext uri="{FF2B5EF4-FFF2-40B4-BE49-F238E27FC236}">
                <a16:creationId xmlns:a16="http://schemas.microsoft.com/office/drawing/2014/main" id="{E4FFCCE7-CAC3-0747-4E42-3728F5C6F13B}"/>
              </a:ext>
            </a:extLst>
          </p:cNvPr>
          <p:cNvPicPr>
            <a:picLocks noChangeAspect="1"/>
          </p:cNvPicPr>
          <p:nvPr/>
        </p:nvPicPr>
        <p:blipFill>
          <a:blip r:embed="rId4"/>
          <a:stretch>
            <a:fillRect/>
          </a:stretch>
        </p:blipFill>
        <p:spPr>
          <a:xfrm>
            <a:off x="10543498" y="5582131"/>
            <a:ext cx="487722" cy="353599"/>
          </a:xfrm>
          <a:prstGeom prst="rect">
            <a:avLst/>
          </a:prstGeom>
        </p:spPr>
      </p:pic>
    </p:spTree>
    <p:extLst>
      <p:ext uri="{BB962C8B-B14F-4D97-AF65-F5344CB8AC3E}">
        <p14:creationId xmlns:p14="http://schemas.microsoft.com/office/powerpoint/2010/main" val="4041608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7619AD-7D89-9E61-26C6-CE8F8CDC26FC}"/>
              </a:ext>
            </a:extLst>
          </p:cNvPr>
          <p:cNvSpPr>
            <a:spLocks noGrp="1"/>
          </p:cNvSpPr>
          <p:nvPr>
            <p:ph type="title"/>
          </p:nvPr>
        </p:nvSpPr>
        <p:spPr/>
        <p:txBody>
          <a:bodyPr/>
          <a:lstStyle/>
          <a:p>
            <a:pPr algn="ctr"/>
            <a:r>
              <a:rPr lang="tr-TR" b="0" i="0" dirty="0">
                <a:solidFill>
                  <a:srgbClr val="1B1B1B"/>
                </a:solidFill>
                <a:effectLst/>
                <a:latin typeface="Source Sans Pro Web"/>
              </a:rPr>
              <a:t>Bulgu</a:t>
            </a:r>
            <a:endParaRPr lang="tr-TR" dirty="0"/>
          </a:p>
        </p:txBody>
      </p:sp>
      <p:sp>
        <p:nvSpPr>
          <p:cNvPr id="3" name="İçerik Yer Tutucusu 2">
            <a:extLst>
              <a:ext uri="{FF2B5EF4-FFF2-40B4-BE49-F238E27FC236}">
                <a16:creationId xmlns:a16="http://schemas.microsoft.com/office/drawing/2014/main" id="{2AAF43DE-E37E-505B-BCE9-B288A20D39EA}"/>
              </a:ext>
            </a:extLst>
          </p:cNvPr>
          <p:cNvSpPr>
            <a:spLocks noGrp="1"/>
          </p:cNvSpPr>
          <p:nvPr>
            <p:ph idx="1"/>
          </p:nvPr>
        </p:nvSpPr>
        <p:spPr/>
        <p:txBody>
          <a:bodyPr/>
          <a:lstStyle/>
          <a:p>
            <a:endParaRPr lang="tr-TR" b="0" i="0" dirty="0">
              <a:solidFill>
                <a:srgbClr val="1B1B1B"/>
              </a:solidFill>
              <a:effectLst/>
              <a:latin typeface="Cambria" panose="02040503050406030204" pitchFamily="18" charset="0"/>
            </a:endParaRPr>
          </a:p>
          <a:p>
            <a:endParaRPr lang="tr-TR" dirty="0">
              <a:solidFill>
                <a:srgbClr val="1B1B1B"/>
              </a:solidFill>
              <a:latin typeface="Cambria" panose="02040503050406030204" pitchFamily="18" charset="0"/>
            </a:endParaRPr>
          </a:p>
          <a:p>
            <a:r>
              <a:rPr lang="tr-TR" b="0" i="0" dirty="0">
                <a:solidFill>
                  <a:srgbClr val="1B1B1B"/>
                </a:solidFill>
                <a:effectLst/>
                <a:latin typeface="Cambria" panose="02040503050406030204" pitchFamily="18" charset="0"/>
              </a:rPr>
              <a:t>Bu bulgular , çalışma alanının rastgele etki olarak kullanıldığı çok değişkenli karışık modeller kullanıldığında, mevsime göre ayarlama yapıldığında , demir takviyesi ayarlaması hariç tutulduğunda ve üç kirletici model kullanıldığında önemli ölçüde değişmemiştir .</a:t>
            </a:r>
            <a:endParaRPr lang="tr-TR" dirty="0"/>
          </a:p>
        </p:txBody>
      </p:sp>
    </p:spTree>
    <p:extLst>
      <p:ext uri="{BB962C8B-B14F-4D97-AF65-F5344CB8AC3E}">
        <p14:creationId xmlns:p14="http://schemas.microsoft.com/office/powerpoint/2010/main" val="3709791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09752A-7A9F-63DB-DBE9-F67B4142B16F}"/>
              </a:ext>
            </a:extLst>
          </p:cNvPr>
          <p:cNvSpPr>
            <a:spLocks noGrp="1"/>
          </p:cNvSpPr>
          <p:nvPr>
            <p:ph type="title"/>
          </p:nvPr>
        </p:nvSpPr>
        <p:spPr/>
        <p:txBody>
          <a:bodyPr/>
          <a:lstStyle/>
          <a:p>
            <a:pPr algn="ctr"/>
            <a:r>
              <a:rPr lang="tr-TR" b="0" i="0" dirty="0">
                <a:solidFill>
                  <a:srgbClr val="1B1B1B"/>
                </a:solidFill>
                <a:effectLst/>
                <a:latin typeface="Source Sans Pro Web"/>
              </a:rPr>
              <a:t>Tartışma</a:t>
            </a:r>
            <a:endParaRPr lang="tr-TR" dirty="0"/>
          </a:p>
        </p:txBody>
      </p:sp>
      <p:sp>
        <p:nvSpPr>
          <p:cNvPr id="3" name="İçerik Yer Tutucusu 2">
            <a:extLst>
              <a:ext uri="{FF2B5EF4-FFF2-40B4-BE49-F238E27FC236}">
                <a16:creationId xmlns:a16="http://schemas.microsoft.com/office/drawing/2014/main" id="{3C8EC876-4A97-7C4F-B023-8BD9708EEF5A}"/>
              </a:ext>
            </a:extLst>
          </p:cNvPr>
          <p:cNvSpPr>
            <a:spLocks noGrp="1"/>
          </p:cNvSpPr>
          <p:nvPr>
            <p:ph idx="1"/>
          </p:nvPr>
        </p:nvSpPr>
        <p:spPr/>
        <p:txBody>
          <a:bodyPr/>
          <a:lstStyle/>
          <a:p>
            <a:endParaRPr lang="tr-TR" dirty="0">
              <a:solidFill>
                <a:srgbClr val="1B1B1B"/>
              </a:solidFill>
              <a:latin typeface="Cambria" panose="02040503050406030204" pitchFamily="18" charset="0"/>
            </a:endParaRPr>
          </a:p>
          <a:p>
            <a:r>
              <a:rPr lang="tr-TR" dirty="0">
                <a:solidFill>
                  <a:srgbClr val="1B1B1B"/>
                </a:solidFill>
                <a:latin typeface="Cambria" panose="02040503050406030204" pitchFamily="18" charset="0"/>
              </a:rPr>
              <a:t>Çalışmada e</a:t>
            </a:r>
            <a:r>
              <a:rPr lang="tr-TR" b="0" i="0" dirty="0">
                <a:solidFill>
                  <a:srgbClr val="1B1B1B"/>
                </a:solidFill>
                <a:effectLst/>
                <a:latin typeface="Cambria" panose="02040503050406030204" pitchFamily="18" charset="0"/>
              </a:rPr>
              <a:t>rken ve orta gebelik döneminde (9-20 hafta) gebenin </a:t>
            </a:r>
            <a:r>
              <a:rPr lang="tr-TR" b="0" i="0" dirty="0" err="1">
                <a:solidFill>
                  <a:srgbClr val="1B1B1B"/>
                </a:solidFill>
                <a:effectLst/>
                <a:latin typeface="Cambria" panose="02040503050406030204" pitchFamily="18" charset="0"/>
              </a:rPr>
              <a:t>CO'ya</a:t>
            </a:r>
            <a:r>
              <a:rPr lang="tr-TR" b="0" i="0" dirty="0">
                <a:solidFill>
                  <a:srgbClr val="1B1B1B"/>
                </a:solidFill>
                <a:effectLst/>
                <a:latin typeface="Cambria" panose="02040503050406030204" pitchFamily="18" charset="0"/>
              </a:rPr>
              <a:t> maruz kalmasının daha yüksek hemoglobin seviyeleri ve daha düşük anemi prevalansı ile ilişkili </a:t>
            </a:r>
            <a:r>
              <a:rPr lang="tr-TR" b="0" i="0" dirty="0" err="1">
                <a:solidFill>
                  <a:srgbClr val="1B1B1B"/>
                </a:solidFill>
                <a:effectLst/>
                <a:latin typeface="Cambria" panose="02040503050406030204" pitchFamily="18" charset="0"/>
              </a:rPr>
              <a:t>olduğu,PM</a:t>
            </a:r>
            <a:r>
              <a:rPr lang="tr-TR" b="0" i="0" dirty="0">
                <a:solidFill>
                  <a:srgbClr val="1B1B1B"/>
                </a:solidFill>
                <a:effectLst/>
                <a:latin typeface="Cambria" panose="02040503050406030204" pitchFamily="18" charset="0"/>
              </a:rPr>
              <a:t> maruziyetinin ise zıt ilişkilere sahip olduğu bulundu.</a:t>
            </a:r>
          </a:p>
        </p:txBody>
      </p:sp>
    </p:spTree>
    <p:extLst>
      <p:ext uri="{BB962C8B-B14F-4D97-AF65-F5344CB8AC3E}">
        <p14:creationId xmlns:p14="http://schemas.microsoft.com/office/powerpoint/2010/main" val="3701808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EFFB6C-3C29-CF18-5CAC-381243B0FD70}"/>
              </a:ext>
            </a:extLst>
          </p:cNvPr>
          <p:cNvSpPr>
            <a:spLocks noGrp="1"/>
          </p:cNvSpPr>
          <p:nvPr>
            <p:ph type="title"/>
          </p:nvPr>
        </p:nvSpPr>
        <p:spPr/>
        <p:txBody>
          <a:bodyPr/>
          <a:lstStyle/>
          <a:p>
            <a:pPr algn="ctr"/>
            <a:r>
              <a:rPr lang="tr-TR" b="0" i="0" dirty="0">
                <a:solidFill>
                  <a:srgbClr val="1B1B1B"/>
                </a:solidFill>
                <a:effectLst/>
                <a:latin typeface="Source Sans Pro Web"/>
              </a:rPr>
              <a:t>Tartışma</a:t>
            </a:r>
            <a:endParaRPr lang="tr-TR" dirty="0"/>
          </a:p>
        </p:txBody>
      </p:sp>
      <p:sp>
        <p:nvSpPr>
          <p:cNvPr id="3" name="İçerik Yer Tutucusu 2">
            <a:extLst>
              <a:ext uri="{FF2B5EF4-FFF2-40B4-BE49-F238E27FC236}">
                <a16:creationId xmlns:a16="http://schemas.microsoft.com/office/drawing/2014/main" id="{DD49E624-6484-DDB4-14CE-0894DF56083C}"/>
              </a:ext>
            </a:extLst>
          </p:cNvPr>
          <p:cNvSpPr>
            <a:spLocks noGrp="1"/>
          </p:cNvSpPr>
          <p:nvPr>
            <p:ph idx="1"/>
          </p:nvPr>
        </p:nvSpPr>
        <p:spPr/>
        <p:txBody>
          <a:bodyPr>
            <a:normAutofit/>
          </a:bodyPr>
          <a:lstStyle/>
          <a:p>
            <a:r>
              <a:rPr lang="tr-TR" b="0" i="0" dirty="0">
                <a:solidFill>
                  <a:srgbClr val="1B1B1B"/>
                </a:solidFill>
                <a:effectLst/>
                <a:latin typeface="Cambria" panose="02040503050406030204" pitchFamily="18" charset="0"/>
              </a:rPr>
              <a:t>Etiyopya'da 732 gebe  arasında yürütülen kesitsel bir çalışmada, düşük kirletici pişirme yakıtlarının (yani elektrik, doğal gaz ve sıvılaştırılmış petrol gazı) aksine, orta düzeyde kirletici yakıt türlerinin (yani gazyağı ve kömür yakıt türleri) kullanımının daha yüksek bir anemi riski ile ilişkili olduğunu bulmuştur </a:t>
            </a:r>
          </a:p>
          <a:p>
            <a:endParaRPr lang="tr-TR" b="0" i="0" dirty="0">
              <a:solidFill>
                <a:srgbClr val="1B1B1B"/>
              </a:solidFill>
              <a:effectLst/>
              <a:latin typeface="Cambria" panose="02040503050406030204" pitchFamily="18" charset="0"/>
            </a:endParaRPr>
          </a:p>
          <a:p>
            <a:r>
              <a:rPr lang="tr-TR" b="0" i="0" dirty="0">
                <a:solidFill>
                  <a:srgbClr val="1B1B1B"/>
                </a:solidFill>
                <a:effectLst/>
                <a:latin typeface="Cambria" panose="02040503050406030204" pitchFamily="18" charset="0"/>
              </a:rPr>
              <a:t>Ancak Sırbistan'da 367 gebe  arasında yürütülen bir çalışmada, iç mekan hava kirliliğine (fosil yakıtların yakılması ve pasif içicilikten kaynaklanan duman) maruz kalmanın anemi ile anlamlı bir şekilde ilişkili olmadığı bildirilmiştir</a:t>
            </a:r>
          </a:p>
          <a:p>
            <a:endParaRPr lang="tr-TR" dirty="0"/>
          </a:p>
        </p:txBody>
      </p:sp>
    </p:spTree>
    <p:extLst>
      <p:ext uri="{BB962C8B-B14F-4D97-AF65-F5344CB8AC3E}">
        <p14:creationId xmlns:p14="http://schemas.microsoft.com/office/powerpoint/2010/main" val="2514776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93A181-DB81-9419-C688-3F8F94603948}"/>
              </a:ext>
            </a:extLst>
          </p:cNvPr>
          <p:cNvSpPr>
            <a:spLocks noGrp="1"/>
          </p:cNvSpPr>
          <p:nvPr>
            <p:ph type="title"/>
          </p:nvPr>
        </p:nvSpPr>
        <p:spPr/>
        <p:txBody>
          <a:bodyPr/>
          <a:lstStyle/>
          <a:p>
            <a:pPr algn="ctr"/>
            <a:r>
              <a:rPr lang="tr-TR" b="0" i="0" dirty="0">
                <a:solidFill>
                  <a:srgbClr val="1B1B1B"/>
                </a:solidFill>
                <a:effectLst/>
                <a:latin typeface="Source Sans Pro Web"/>
              </a:rPr>
              <a:t>Tartışma</a:t>
            </a:r>
            <a:endParaRPr lang="tr-TR" dirty="0"/>
          </a:p>
        </p:txBody>
      </p:sp>
      <p:sp>
        <p:nvSpPr>
          <p:cNvPr id="3" name="İçerik Yer Tutucusu 2">
            <a:extLst>
              <a:ext uri="{FF2B5EF4-FFF2-40B4-BE49-F238E27FC236}">
                <a16:creationId xmlns:a16="http://schemas.microsoft.com/office/drawing/2014/main" id="{F3C530BC-FFAB-22F0-060E-228A23A09AAE}"/>
              </a:ext>
            </a:extLst>
          </p:cNvPr>
          <p:cNvSpPr>
            <a:spLocks noGrp="1"/>
          </p:cNvSpPr>
          <p:nvPr>
            <p:ph idx="1"/>
          </p:nvPr>
        </p:nvSpPr>
        <p:spPr/>
        <p:txBody>
          <a:bodyPr>
            <a:normAutofit lnSpcReduction="10000"/>
          </a:bodyPr>
          <a:lstStyle/>
          <a:p>
            <a:r>
              <a:rPr lang="tr-TR" b="0" i="0" dirty="0">
                <a:solidFill>
                  <a:srgbClr val="1B1B1B"/>
                </a:solidFill>
                <a:effectLst/>
                <a:latin typeface="Cambria" panose="02040503050406030204" pitchFamily="18" charset="0"/>
              </a:rPr>
              <a:t>PM  maruziyetinin hemoglobin seviyelerini etkilediği birincil mekanizma , akciğerlerde oksidatif strese neden olabilmesi ve vücutta inflamasyonu tetikleyebilmesidir</a:t>
            </a:r>
            <a:r>
              <a:rPr lang="tr-TR" dirty="0">
                <a:solidFill>
                  <a:srgbClr val="1B1B1B"/>
                </a:solidFill>
                <a:latin typeface="Cambria" panose="02040503050406030204" pitchFamily="18" charset="0"/>
              </a:rPr>
              <a:t>.</a:t>
            </a:r>
            <a:endParaRPr lang="tr-TR" b="0" i="0" dirty="0">
              <a:solidFill>
                <a:srgbClr val="1B1B1B"/>
              </a:solidFill>
              <a:effectLst/>
              <a:latin typeface="Cambria" panose="02040503050406030204" pitchFamily="18" charset="0"/>
            </a:endParaRPr>
          </a:p>
          <a:p>
            <a:endParaRPr lang="tr-TR" b="0" i="0" dirty="0">
              <a:solidFill>
                <a:srgbClr val="1B1B1B"/>
              </a:solidFill>
              <a:effectLst/>
              <a:latin typeface="Cambria" panose="02040503050406030204" pitchFamily="18" charset="0"/>
            </a:endParaRPr>
          </a:p>
          <a:p>
            <a:r>
              <a:rPr lang="tr-TR" dirty="0">
                <a:solidFill>
                  <a:srgbClr val="1B1B1B"/>
                </a:solidFill>
                <a:latin typeface="Cambria" panose="02040503050406030204" pitchFamily="18" charset="0"/>
              </a:rPr>
              <a:t>İkincil olarak</a:t>
            </a:r>
            <a:r>
              <a:rPr lang="tr-TR" b="0" i="0" dirty="0">
                <a:solidFill>
                  <a:srgbClr val="1B1B1B"/>
                </a:solidFill>
                <a:effectLst/>
                <a:latin typeface="Cambria" panose="02040503050406030204" pitchFamily="18" charset="0"/>
              </a:rPr>
              <a:t> karmaşık biyolojik yollardan kaynaklanıyor olabilir ve bu da demir metabolizmasını ve </a:t>
            </a:r>
            <a:r>
              <a:rPr lang="tr-TR" b="0" i="0" dirty="0" err="1">
                <a:solidFill>
                  <a:srgbClr val="1B1B1B"/>
                </a:solidFill>
                <a:effectLst/>
                <a:latin typeface="Cambria" panose="02040503050406030204" pitchFamily="18" charset="0"/>
              </a:rPr>
              <a:t>eritropoietin</a:t>
            </a:r>
            <a:r>
              <a:rPr lang="tr-TR" b="0" i="0" dirty="0">
                <a:solidFill>
                  <a:srgbClr val="1B1B1B"/>
                </a:solidFill>
                <a:effectLst/>
                <a:latin typeface="Cambria" panose="02040503050406030204" pitchFamily="18" charset="0"/>
              </a:rPr>
              <a:t> üretimini etkileyebilir .</a:t>
            </a:r>
          </a:p>
          <a:p>
            <a:endParaRPr lang="tr-TR" dirty="0">
              <a:solidFill>
                <a:srgbClr val="1B1B1B"/>
              </a:solidFill>
              <a:latin typeface="Cambria" panose="02040503050406030204" pitchFamily="18" charset="0"/>
            </a:endParaRPr>
          </a:p>
          <a:p>
            <a:r>
              <a:rPr lang="tr-TR" dirty="0">
                <a:solidFill>
                  <a:srgbClr val="1B1B1B"/>
                </a:solidFill>
                <a:latin typeface="Cambria" panose="02040503050406030204" pitchFamily="18" charset="0"/>
              </a:rPr>
              <a:t>A</a:t>
            </a:r>
            <a:r>
              <a:rPr lang="tr-TR" b="0" i="0" dirty="0">
                <a:solidFill>
                  <a:srgbClr val="1B1B1B"/>
                </a:solidFill>
                <a:effectLst/>
                <a:latin typeface="Cambria" panose="02040503050406030204" pitchFamily="18" charset="0"/>
              </a:rPr>
              <a:t>ltta yatan mekanizmaları incelemek için daha fazla araştırmaya ihtiyaç vardır.</a:t>
            </a:r>
            <a:endParaRPr lang="tr-TR" dirty="0"/>
          </a:p>
        </p:txBody>
      </p:sp>
    </p:spTree>
    <p:extLst>
      <p:ext uri="{BB962C8B-B14F-4D97-AF65-F5344CB8AC3E}">
        <p14:creationId xmlns:p14="http://schemas.microsoft.com/office/powerpoint/2010/main" val="2851338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E76DEB-67E7-FCD0-7765-D901C24D4360}"/>
              </a:ext>
            </a:extLst>
          </p:cNvPr>
          <p:cNvSpPr>
            <a:spLocks noGrp="1"/>
          </p:cNvSpPr>
          <p:nvPr>
            <p:ph type="title"/>
          </p:nvPr>
        </p:nvSpPr>
        <p:spPr/>
        <p:txBody>
          <a:bodyPr/>
          <a:lstStyle/>
          <a:p>
            <a:pPr algn="ctr"/>
            <a:r>
              <a:rPr lang="tr-TR" b="0" i="0" dirty="0">
                <a:solidFill>
                  <a:srgbClr val="1B1B1B"/>
                </a:solidFill>
                <a:effectLst/>
                <a:latin typeface="Source Sans Pro Web"/>
              </a:rPr>
              <a:t>Tartışma</a:t>
            </a:r>
            <a:endParaRPr lang="tr-TR" dirty="0"/>
          </a:p>
        </p:txBody>
      </p:sp>
      <p:sp>
        <p:nvSpPr>
          <p:cNvPr id="3" name="İçerik Yer Tutucusu 2">
            <a:extLst>
              <a:ext uri="{FF2B5EF4-FFF2-40B4-BE49-F238E27FC236}">
                <a16:creationId xmlns:a16="http://schemas.microsoft.com/office/drawing/2014/main" id="{29450AB6-A3B6-002C-CEA6-881BA36A42A8}"/>
              </a:ext>
            </a:extLst>
          </p:cNvPr>
          <p:cNvSpPr>
            <a:spLocks noGrp="1"/>
          </p:cNvSpPr>
          <p:nvPr>
            <p:ph idx="1"/>
          </p:nvPr>
        </p:nvSpPr>
        <p:spPr/>
        <p:txBody>
          <a:bodyPr>
            <a:normAutofit/>
          </a:bodyPr>
          <a:lstStyle/>
          <a:p>
            <a:r>
              <a:rPr lang="tr-TR" b="0" i="0" dirty="0">
                <a:solidFill>
                  <a:srgbClr val="1B1B1B"/>
                </a:solidFill>
                <a:effectLst/>
                <a:latin typeface="Cambria" panose="02040503050406030204" pitchFamily="18" charset="0"/>
              </a:rPr>
              <a:t>Çalışmada CO seviyelerinin gebelerde daha yüksek hemoglobin seviyeleri ile ilişkili olduğunu buldu; bu, gebe olmayan kadınlar arasında yapılan önceki araştırmalarla tutarlıdır.</a:t>
            </a:r>
          </a:p>
          <a:p>
            <a:endParaRPr lang="tr-TR" b="0" i="0" dirty="0">
              <a:solidFill>
                <a:srgbClr val="1B1B1B"/>
              </a:solidFill>
              <a:effectLst/>
              <a:latin typeface="Cambria" panose="02040503050406030204" pitchFamily="18" charset="0"/>
            </a:endParaRPr>
          </a:p>
          <a:p>
            <a:r>
              <a:rPr lang="tr-TR" b="0" i="0" dirty="0">
                <a:solidFill>
                  <a:srgbClr val="1B1B1B"/>
                </a:solidFill>
                <a:effectLst/>
                <a:latin typeface="Cambria" panose="02040503050406030204" pitchFamily="18" charset="0"/>
              </a:rPr>
              <a:t>Çalışma, özellikle biyokütle yakıtlarının yemek pişirme amacıyla kullanımının en yaygın olduğu düşük ve orta gelirli ülkelerdeki kadınlar için anemi tanı kriterlerinin yeniden değerlendirilmesi ve gerekli düzenlemelerin yapılması açısından önemli çıkarımlara sahiptir.</a:t>
            </a:r>
            <a:endParaRPr lang="tr-TR" dirty="0"/>
          </a:p>
        </p:txBody>
      </p:sp>
    </p:spTree>
    <p:extLst>
      <p:ext uri="{BB962C8B-B14F-4D97-AF65-F5344CB8AC3E}">
        <p14:creationId xmlns:p14="http://schemas.microsoft.com/office/powerpoint/2010/main" val="850272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AFFA14-63E3-778A-A1C7-FBEDF975FA11}"/>
              </a:ext>
            </a:extLst>
          </p:cNvPr>
          <p:cNvSpPr>
            <a:spLocks noGrp="1"/>
          </p:cNvSpPr>
          <p:nvPr>
            <p:ph type="title"/>
          </p:nvPr>
        </p:nvSpPr>
        <p:spPr/>
        <p:txBody>
          <a:bodyPr/>
          <a:lstStyle/>
          <a:p>
            <a:pPr algn="ctr"/>
            <a:r>
              <a:rPr lang="tr-TR" b="0" i="0" dirty="0">
                <a:solidFill>
                  <a:srgbClr val="1B1B1B"/>
                </a:solidFill>
                <a:effectLst/>
                <a:latin typeface="Source Sans Pro Web"/>
              </a:rPr>
              <a:t>Tartışma</a:t>
            </a:r>
            <a:endParaRPr lang="tr-TR" dirty="0"/>
          </a:p>
        </p:txBody>
      </p:sp>
      <p:sp>
        <p:nvSpPr>
          <p:cNvPr id="3" name="İçerik Yer Tutucusu 2">
            <a:extLst>
              <a:ext uri="{FF2B5EF4-FFF2-40B4-BE49-F238E27FC236}">
                <a16:creationId xmlns:a16="http://schemas.microsoft.com/office/drawing/2014/main" id="{ECA2E644-4022-2CF8-EE0E-EFF5A1215BF9}"/>
              </a:ext>
            </a:extLst>
          </p:cNvPr>
          <p:cNvSpPr>
            <a:spLocks noGrp="1"/>
          </p:cNvSpPr>
          <p:nvPr>
            <p:ph idx="1"/>
          </p:nvPr>
        </p:nvSpPr>
        <p:spPr>
          <a:xfrm>
            <a:off x="838200" y="1554480"/>
            <a:ext cx="10515600" cy="4836160"/>
          </a:xfrm>
        </p:spPr>
        <p:txBody>
          <a:bodyPr>
            <a:normAutofit lnSpcReduction="10000"/>
          </a:bodyPr>
          <a:lstStyle/>
          <a:p>
            <a:pPr marL="0" indent="0">
              <a:buNone/>
            </a:pPr>
            <a:r>
              <a:rPr lang="tr-TR" b="0" i="0" dirty="0">
                <a:solidFill>
                  <a:srgbClr val="1B1B1B"/>
                </a:solidFill>
                <a:effectLst/>
                <a:latin typeface="Cambria" panose="02040503050406030204" pitchFamily="18" charset="0"/>
              </a:rPr>
              <a:t>Çalışmanın güçlü yanları</a:t>
            </a:r>
          </a:p>
          <a:p>
            <a:r>
              <a:rPr lang="tr-TR" dirty="0">
                <a:solidFill>
                  <a:srgbClr val="1B1B1B"/>
                </a:solidFill>
                <a:latin typeface="Cambria" panose="02040503050406030204" pitchFamily="18" charset="0"/>
              </a:rPr>
              <a:t>G</a:t>
            </a:r>
            <a:r>
              <a:rPr lang="tr-TR" b="0" i="0" dirty="0">
                <a:solidFill>
                  <a:srgbClr val="1B1B1B"/>
                </a:solidFill>
                <a:effectLst/>
                <a:latin typeface="Cambria" panose="02040503050406030204" pitchFamily="18" charset="0"/>
              </a:rPr>
              <a:t>ebeler arasında anemi prevalansı ve hemoglobin seviyeleri olasılıkları ile PM /BC/</a:t>
            </a:r>
            <a:r>
              <a:rPr lang="tr-TR" b="0" i="0" dirty="0" err="1">
                <a:solidFill>
                  <a:srgbClr val="1B1B1B"/>
                </a:solidFill>
                <a:effectLst/>
                <a:latin typeface="Cambria" panose="02040503050406030204" pitchFamily="18" charset="0"/>
              </a:rPr>
              <a:t>CO'ya</a:t>
            </a:r>
            <a:r>
              <a:rPr lang="tr-TR" b="0" i="0" dirty="0">
                <a:solidFill>
                  <a:srgbClr val="1B1B1B"/>
                </a:solidFill>
                <a:effectLst/>
                <a:latin typeface="Cambria" panose="02040503050406030204" pitchFamily="18" charset="0"/>
              </a:rPr>
              <a:t> kantitatif olarak ölçülen kişisel maruziyeti kullanan ilk ve en büyük çalışma olması.</a:t>
            </a:r>
          </a:p>
          <a:p>
            <a:endParaRPr lang="tr-TR" dirty="0">
              <a:solidFill>
                <a:srgbClr val="1B1B1B"/>
              </a:solidFill>
              <a:latin typeface="Cambria" panose="02040503050406030204" pitchFamily="18" charset="0"/>
            </a:endParaRPr>
          </a:p>
          <a:p>
            <a:r>
              <a:rPr lang="tr-TR" dirty="0">
                <a:solidFill>
                  <a:srgbClr val="1B1B1B"/>
                </a:solidFill>
                <a:latin typeface="Cambria" panose="02040503050406030204" pitchFamily="18" charset="0"/>
              </a:rPr>
              <a:t>B</a:t>
            </a:r>
            <a:r>
              <a:rPr lang="tr-TR" b="0" i="0" dirty="0">
                <a:solidFill>
                  <a:srgbClr val="1B1B1B"/>
                </a:solidFill>
                <a:effectLst/>
                <a:latin typeface="Cambria" panose="02040503050406030204" pitchFamily="18" charset="0"/>
              </a:rPr>
              <a:t>ulguların </a:t>
            </a:r>
            <a:r>
              <a:rPr lang="tr-TR" b="0" i="0" dirty="0" err="1">
                <a:solidFill>
                  <a:srgbClr val="1B1B1B"/>
                </a:solidFill>
                <a:effectLst/>
                <a:latin typeface="Cambria" panose="02040503050406030204" pitchFamily="18" charset="0"/>
              </a:rPr>
              <a:t>genelleştirilebilirliğini</a:t>
            </a:r>
            <a:r>
              <a:rPr lang="tr-TR" b="0" i="0" dirty="0">
                <a:solidFill>
                  <a:srgbClr val="1B1B1B"/>
                </a:solidFill>
                <a:effectLst/>
                <a:latin typeface="Cambria" panose="02040503050406030204" pitchFamily="18" charset="0"/>
              </a:rPr>
              <a:t> artıran farklı coğrafi konumlardan ve kültürel geçmişlerden gelen çeşitli bir nüfusu içeriyor olması.</a:t>
            </a:r>
          </a:p>
          <a:p>
            <a:endParaRPr lang="tr-TR" dirty="0">
              <a:solidFill>
                <a:srgbClr val="1B1B1B"/>
              </a:solidFill>
              <a:latin typeface="Cambria" panose="02040503050406030204" pitchFamily="18" charset="0"/>
            </a:endParaRPr>
          </a:p>
          <a:p>
            <a:r>
              <a:rPr lang="tr-TR" dirty="0">
                <a:solidFill>
                  <a:srgbClr val="1B1B1B"/>
                </a:solidFill>
                <a:latin typeface="Cambria" panose="02040503050406030204" pitchFamily="18" charset="0"/>
              </a:rPr>
              <a:t>N</a:t>
            </a:r>
            <a:r>
              <a:rPr lang="tr-TR" b="0" i="0" dirty="0">
                <a:solidFill>
                  <a:srgbClr val="1B1B1B"/>
                </a:solidFill>
                <a:effectLst/>
                <a:latin typeface="Cambria" panose="02040503050406030204" pitchFamily="18" charset="0"/>
              </a:rPr>
              <a:t>ispeten büyük örneklem büyüklüğü ve birden fazla </a:t>
            </a:r>
            <a:r>
              <a:rPr lang="tr-TR" dirty="0">
                <a:solidFill>
                  <a:srgbClr val="1B1B1B"/>
                </a:solidFill>
                <a:latin typeface="Cambria" panose="02040503050406030204" pitchFamily="18" charset="0"/>
              </a:rPr>
              <a:t>etkenin</a:t>
            </a:r>
            <a:r>
              <a:rPr lang="tr-TR" b="0" i="0" dirty="0">
                <a:solidFill>
                  <a:srgbClr val="1B1B1B"/>
                </a:solidFill>
                <a:effectLst/>
                <a:latin typeface="Cambria" panose="02040503050406030204" pitchFamily="18" charset="0"/>
              </a:rPr>
              <a:t> dikkate alınmasının</a:t>
            </a:r>
            <a:r>
              <a:rPr lang="tr-TR" dirty="0">
                <a:solidFill>
                  <a:srgbClr val="1B1B1B"/>
                </a:solidFill>
                <a:latin typeface="Cambria" panose="02040503050406030204" pitchFamily="18" charset="0"/>
              </a:rPr>
              <a:t> </a:t>
            </a:r>
            <a:r>
              <a:rPr lang="tr-TR" b="0" i="0" dirty="0">
                <a:solidFill>
                  <a:srgbClr val="1B1B1B"/>
                </a:solidFill>
                <a:effectLst/>
                <a:latin typeface="Cambria" panose="02040503050406030204" pitchFamily="18" charset="0"/>
              </a:rPr>
              <a:t>bulguların güvenilirliğini artırması</a:t>
            </a:r>
            <a:endParaRPr lang="tr-TR" dirty="0"/>
          </a:p>
        </p:txBody>
      </p:sp>
    </p:spTree>
    <p:extLst>
      <p:ext uri="{BB962C8B-B14F-4D97-AF65-F5344CB8AC3E}">
        <p14:creationId xmlns:p14="http://schemas.microsoft.com/office/powerpoint/2010/main" val="3123134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46BB33-918A-F178-F13D-D08BC47BDF39}"/>
              </a:ext>
            </a:extLst>
          </p:cNvPr>
          <p:cNvSpPr>
            <a:spLocks noGrp="1"/>
          </p:cNvSpPr>
          <p:nvPr>
            <p:ph type="title"/>
          </p:nvPr>
        </p:nvSpPr>
        <p:spPr/>
        <p:txBody>
          <a:bodyPr/>
          <a:lstStyle/>
          <a:p>
            <a:pPr algn="ctr"/>
            <a:r>
              <a:rPr lang="tr-TR" b="0" i="0" dirty="0">
                <a:solidFill>
                  <a:srgbClr val="1B1B1B"/>
                </a:solidFill>
                <a:effectLst/>
                <a:latin typeface="Source Sans Pro Web"/>
              </a:rPr>
              <a:t>Tartışma</a:t>
            </a:r>
            <a:endParaRPr lang="tr-TR" dirty="0"/>
          </a:p>
        </p:txBody>
      </p:sp>
      <p:sp>
        <p:nvSpPr>
          <p:cNvPr id="3" name="İçerik Yer Tutucusu 2">
            <a:extLst>
              <a:ext uri="{FF2B5EF4-FFF2-40B4-BE49-F238E27FC236}">
                <a16:creationId xmlns:a16="http://schemas.microsoft.com/office/drawing/2014/main" id="{C77F8070-2D9E-D434-DB89-2C1BD8B25354}"/>
              </a:ext>
            </a:extLst>
          </p:cNvPr>
          <p:cNvSpPr>
            <a:spLocks noGrp="1"/>
          </p:cNvSpPr>
          <p:nvPr>
            <p:ph idx="1"/>
          </p:nvPr>
        </p:nvSpPr>
        <p:spPr>
          <a:xfrm>
            <a:off x="838200" y="1564640"/>
            <a:ext cx="10515600" cy="4928235"/>
          </a:xfrm>
        </p:spPr>
        <p:txBody>
          <a:bodyPr>
            <a:normAutofit/>
          </a:bodyPr>
          <a:lstStyle/>
          <a:p>
            <a:pPr marL="0" indent="0">
              <a:buNone/>
            </a:pPr>
            <a:r>
              <a:rPr lang="tr-TR" b="0" i="0" dirty="0">
                <a:solidFill>
                  <a:srgbClr val="1B1B1B"/>
                </a:solidFill>
                <a:effectLst/>
                <a:latin typeface="Cambria" panose="02040503050406030204" pitchFamily="18" charset="0"/>
              </a:rPr>
              <a:t>Çalışmanın sınırlandırıcıları</a:t>
            </a:r>
          </a:p>
          <a:p>
            <a:r>
              <a:rPr lang="tr-TR" dirty="0">
                <a:solidFill>
                  <a:srgbClr val="1B1B1B"/>
                </a:solidFill>
                <a:latin typeface="Cambria" panose="02040503050406030204" pitchFamily="18" charset="0"/>
              </a:rPr>
              <a:t>K</a:t>
            </a:r>
            <a:r>
              <a:rPr lang="tr-TR" b="0" i="0" dirty="0">
                <a:solidFill>
                  <a:srgbClr val="1B1B1B"/>
                </a:solidFill>
                <a:effectLst/>
                <a:latin typeface="Cambria" panose="02040503050406030204" pitchFamily="18" charset="0"/>
              </a:rPr>
              <a:t>irleticilerin , hemoglobin seviyeleri ve anemi yaygınlığı olasılıkları ile nedensel ilişkilerini kurma yeteneğimizi kısıtlaması.</a:t>
            </a:r>
          </a:p>
          <a:p>
            <a:r>
              <a:rPr lang="tr-TR" b="0" i="0" dirty="0">
                <a:solidFill>
                  <a:srgbClr val="1B1B1B"/>
                </a:solidFill>
                <a:effectLst/>
                <a:latin typeface="Cambria" panose="02040503050406030204" pitchFamily="18" charset="0"/>
              </a:rPr>
              <a:t>24 saatlik maruziyet ölçümü zaman içinde tutarlılık gösterse de tek bir ölçümün bir haftalık ortalamayı ne ölçüde temsil ettiği belirsizliğini koruyor. </a:t>
            </a:r>
          </a:p>
          <a:p>
            <a:r>
              <a:rPr lang="tr-TR" b="0" i="0" dirty="0">
                <a:solidFill>
                  <a:srgbClr val="1B1B1B"/>
                </a:solidFill>
                <a:effectLst/>
                <a:latin typeface="Cambria" panose="02040503050406030204" pitchFamily="18" charset="0"/>
              </a:rPr>
              <a:t>Maruziyet değerlendirmeleri</a:t>
            </a:r>
            <a:r>
              <a:rPr lang="tr-TR" dirty="0">
                <a:solidFill>
                  <a:srgbClr val="1B1B1B"/>
                </a:solidFill>
                <a:latin typeface="Cambria" panose="02040503050406030204" pitchFamily="18" charset="0"/>
              </a:rPr>
              <a:t>nin</a:t>
            </a:r>
            <a:r>
              <a:rPr lang="tr-TR" b="0" i="0" dirty="0">
                <a:solidFill>
                  <a:srgbClr val="1B1B1B"/>
                </a:solidFill>
                <a:effectLst/>
                <a:latin typeface="Cambria" panose="02040503050406030204" pitchFamily="18" charset="0"/>
              </a:rPr>
              <a:t> PM , BC ve </a:t>
            </a:r>
            <a:r>
              <a:rPr lang="tr-TR" b="0" i="0" dirty="0" err="1">
                <a:solidFill>
                  <a:srgbClr val="1B1B1B"/>
                </a:solidFill>
                <a:effectLst/>
                <a:latin typeface="Cambria" panose="02040503050406030204" pitchFamily="18" charset="0"/>
              </a:rPr>
              <a:t>CO'ya</a:t>
            </a:r>
            <a:r>
              <a:rPr lang="tr-TR" b="0" i="0" dirty="0">
                <a:solidFill>
                  <a:srgbClr val="1B1B1B"/>
                </a:solidFill>
                <a:effectLst/>
                <a:latin typeface="Cambria" panose="02040503050406030204" pitchFamily="18" charset="0"/>
              </a:rPr>
              <a:t> odaklanmış olup potansiyel olarak yayılan nitrojen dioksit ve kükürt dioksit gibi diğer </a:t>
            </a:r>
            <a:r>
              <a:rPr lang="tr-TR" b="0" i="0" dirty="0" err="1">
                <a:solidFill>
                  <a:srgbClr val="1B1B1B"/>
                </a:solidFill>
                <a:effectLst/>
                <a:latin typeface="Cambria" panose="02040503050406030204" pitchFamily="18" charset="0"/>
              </a:rPr>
              <a:t>kirleticilern</a:t>
            </a:r>
            <a:r>
              <a:rPr lang="tr-TR" b="0" i="0" dirty="0">
                <a:solidFill>
                  <a:srgbClr val="1B1B1B"/>
                </a:solidFill>
                <a:effectLst/>
                <a:latin typeface="Cambria" panose="02040503050406030204" pitchFamily="18" charset="0"/>
              </a:rPr>
              <a:t> potansiyel sağlık etkilerini göz ardı etmesi.</a:t>
            </a:r>
          </a:p>
          <a:p>
            <a:r>
              <a:rPr lang="tr-TR" dirty="0">
                <a:solidFill>
                  <a:srgbClr val="1B1B1B"/>
                </a:solidFill>
                <a:latin typeface="Cambria" panose="02040503050406030204" pitchFamily="18" charset="0"/>
              </a:rPr>
              <a:t>U</a:t>
            </a:r>
            <a:r>
              <a:rPr lang="tr-TR" b="0" i="0" dirty="0">
                <a:solidFill>
                  <a:srgbClr val="1B1B1B"/>
                </a:solidFill>
                <a:effectLst/>
                <a:latin typeface="Cambria" panose="02040503050406030204" pitchFamily="18" charset="0"/>
              </a:rPr>
              <a:t>ygulanabilirlik nedeniyle anemiyi değerlendirmek için venöz kan yerine kılcal kan örnekleri kullanılması.</a:t>
            </a:r>
            <a:endParaRPr lang="tr-TR" dirty="0"/>
          </a:p>
        </p:txBody>
      </p:sp>
    </p:spTree>
    <p:extLst>
      <p:ext uri="{BB962C8B-B14F-4D97-AF65-F5344CB8AC3E}">
        <p14:creationId xmlns:p14="http://schemas.microsoft.com/office/powerpoint/2010/main" val="291298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D6BED6-6250-14B4-E6A2-2CC9B7BA9C50}"/>
              </a:ext>
            </a:extLst>
          </p:cNvPr>
          <p:cNvSpPr>
            <a:spLocks noGrp="1"/>
          </p:cNvSpPr>
          <p:nvPr>
            <p:ph type="title"/>
          </p:nvPr>
        </p:nvSpPr>
        <p:spPr/>
        <p:txBody>
          <a:bodyPr/>
          <a:lstStyle/>
          <a:p>
            <a:pPr algn="ctr"/>
            <a:r>
              <a:rPr lang="tr-TR" b="0" i="0" dirty="0">
                <a:solidFill>
                  <a:srgbClr val="1B1B1B"/>
                </a:solidFill>
                <a:effectLst/>
                <a:latin typeface="Source Sans Pro Web"/>
              </a:rPr>
              <a:t>Giriş</a:t>
            </a:r>
            <a:endParaRPr lang="tr-TR" dirty="0"/>
          </a:p>
        </p:txBody>
      </p:sp>
      <p:sp>
        <p:nvSpPr>
          <p:cNvPr id="3" name="İçerik Yer Tutucusu 2">
            <a:extLst>
              <a:ext uri="{FF2B5EF4-FFF2-40B4-BE49-F238E27FC236}">
                <a16:creationId xmlns:a16="http://schemas.microsoft.com/office/drawing/2014/main" id="{9C4B03D1-6893-4A59-CF59-7D192033D8E6}"/>
              </a:ext>
            </a:extLst>
          </p:cNvPr>
          <p:cNvSpPr>
            <a:spLocks noGrp="1"/>
          </p:cNvSpPr>
          <p:nvPr>
            <p:ph idx="1"/>
          </p:nvPr>
        </p:nvSpPr>
        <p:spPr/>
        <p:txBody>
          <a:bodyPr>
            <a:normAutofit/>
          </a:bodyPr>
          <a:lstStyle/>
          <a:p>
            <a:r>
              <a:rPr lang="tr-TR" b="0" i="0" dirty="0">
                <a:solidFill>
                  <a:srgbClr val="1B1B1B"/>
                </a:solidFill>
                <a:effectLst/>
                <a:latin typeface="Cambria" panose="02040503050406030204" pitchFamily="18" charset="0"/>
              </a:rPr>
              <a:t>Gebelikte anemi</a:t>
            </a:r>
            <a:r>
              <a:rPr lang="tr-TR" dirty="0">
                <a:solidFill>
                  <a:srgbClr val="1B1B1B"/>
                </a:solidFill>
                <a:latin typeface="Cambria" panose="02040503050406030204" pitchFamily="18" charset="0"/>
              </a:rPr>
              <a:t> </a:t>
            </a:r>
            <a:r>
              <a:rPr lang="tr-TR" b="0" i="0" dirty="0">
                <a:solidFill>
                  <a:srgbClr val="1B1B1B"/>
                </a:solidFill>
                <a:effectLst/>
                <a:latin typeface="Cambria" panose="02040503050406030204" pitchFamily="18" charset="0"/>
              </a:rPr>
              <a:t>, doğum sonrası kanama, fetal büyüme geriliği, erken doğum, düşük doğum ağırlığı ve ölü doğum  gibi çeşitli komplikasyonlarla ilişkilendirilmiştir.</a:t>
            </a:r>
          </a:p>
          <a:p>
            <a:endParaRPr lang="tr-TR" b="0" i="0" dirty="0">
              <a:solidFill>
                <a:srgbClr val="1B1B1B"/>
              </a:solidFill>
              <a:effectLst/>
              <a:latin typeface="Cambria" panose="02040503050406030204" pitchFamily="18" charset="0"/>
            </a:endParaRPr>
          </a:p>
          <a:p>
            <a:r>
              <a:rPr lang="tr-TR" b="0" i="0" dirty="0">
                <a:solidFill>
                  <a:srgbClr val="1B1B1B"/>
                </a:solidFill>
                <a:effectLst/>
                <a:latin typeface="Cambria" panose="02040503050406030204" pitchFamily="18" charset="0"/>
              </a:rPr>
              <a:t>Dünyada 2019 yılında gebelerin yaklaşık %36'sında anemi </a:t>
            </a:r>
            <a:r>
              <a:rPr lang="tr-TR" dirty="0">
                <a:solidFill>
                  <a:srgbClr val="1B1B1B"/>
                </a:solidFill>
                <a:latin typeface="Cambria" panose="02040503050406030204" pitchFamily="18" charset="0"/>
              </a:rPr>
              <a:t>tespit edildi</a:t>
            </a:r>
            <a:r>
              <a:rPr lang="tr-TR" b="0" i="0" dirty="0">
                <a:solidFill>
                  <a:srgbClr val="1B1B1B"/>
                </a:solidFill>
                <a:effectLst/>
                <a:latin typeface="Cambria" panose="02040503050406030204" pitchFamily="18" charset="0"/>
              </a:rPr>
              <a:t> </a:t>
            </a:r>
            <a:r>
              <a:rPr lang="tr-TR" dirty="0">
                <a:solidFill>
                  <a:srgbClr val="1B1B1B"/>
                </a:solidFill>
                <a:latin typeface="Cambria" panose="02040503050406030204" pitchFamily="18" charset="0"/>
              </a:rPr>
              <a:t>ve </a:t>
            </a:r>
            <a:r>
              <a:rPr lang="tr-TR" b="0" i="0" dirty="0">
                <a:solidFill>
                  <a:srgbClr val="1B1B1B"/>
                </a:solidFill>
                <a:effectLst/>
                <a:latin typeface="Cambria" panose="02040503050406030204" pitchFamily="18" charset="0"/>
              </a:rPr>
              <a:t> düşük gelirli ülkelerde daha yaygın görülmekteydi.</a:t>
            </a:r>
          </a:p>
          <a:p>
            <a:endParaRPr lang="tr-TR" b="0" i="0" dirty="0">
              <a:solidFill>
                <a:srgbClr val="1B1B1B"/>
              </a:solidFill>
              <a:effectLst/>
              <a:latin typeface="Cambria" panose="02040503050406030204" pitchFamily="18" charset="0"/>
            </a:endParaRPr>
          </a:p>
          <a:p>
            <a:r>
              <a:rPr lang="tr-TR" b="0" i="0" dirty="0">
                <a:solidFill>
                  <a:srgbClr val="1B1B1B"/>
                </a:solidFill>
                <a:effectLst/>
                <a:latin typeface="Cambria" panose="02040503050406030204" pitchFamily="18" charset="0"/>
              </a:rPr>
              <a:t>Artan kanıtlar, diyetle alınan demir eksikliğinin yanı sıra çevre kirliliğinin de anemiye katkıda bulunabileceğini göstermektedir</a:t>
            </a:r>
            <a:endParaRPr lang="tr-TR" dirty="0"/>
          </a:p>
        </p:txBody>
      </p:sp>
    </p:spTree>
    <p:extLst>
      <p:ext uri="{BB962C8B-B14F-4D97-AF65-F5344CB8AC3E}">
        <p14:creationId xmlns:p14="http://schemas.microsoft.com/office/powerpoint/2010/main" val="1910820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44ABE8-9BA9-1383-9ADB-127301252C7A}"/>
              </a:ext>
            </a:extLst>
          </p:cNvPr>
          <p:cNvSpPr>
            <a:spLocks noGrp="1"/>
          </p:cNvSpPr>
          <p:nvPr>
            <p:ph type="title"/>
          </p:nvPr>
        </p:nvSpPr>
        <p:spPr/>
        <p:txBody>
          <a:bodyPr/>
          <a:lstStyle/>
          <a:p>
            <a:pPr algn="ctr"/>
            <a:r>
              <a:rPr lang="tr-TR" b="0" i="0" dirty="0">
                <a:solidFill>
                  <a:srgbClr val="1B1B1B"/>
                </a:solidFill>
                <a:effectLst/>
                <a:latin typeface="Source Sans Pro Web"/>
              </a:rPr>
              <a:t>Sonuç</a:t>
            </a:r>
            <a:br>
              <a:rPr lang="tr-TR" sz="1800" b="0" i="0" dirty="0">
                <a:solidFill>
                  <a:srgbClr val="1B1B1B"/>
                </a:solidFill>
                <a:effectLst/>
                <a:latin typeface="Source Sans Pro Web"/>
              </a:rPr>
            </a:br>
            <a:endParaRPr lang="tr-TR" dirty="0"/>
          </a:p>
        </p:txBody>
      </p:sp>
      <p:sp>
        <p:nvSpPr>
          <p:cNvPr id="3" name="İçerik Yer Tutucusu 2">
            <a:extLst>
              <a:ext uri="{FF2B5EF4-FFF2-40B4-BE49-F238E27FC236}">
                <a16:creationId xmlns:a16="http://schemas.microsoft.com/office/drawing/2014/main" id="{B0EAADFB-46A2-72FE-E339-102D7C6DBD3B}"/>
              </a:ext>
            </a:extLst>
          </p:cNvPr>
          <p:cNvSpPr>
            <a:spLocks noGrp="1"/>
          </p:cNvSpPr>
          <p:nvPr>
            <p:ph idx="1"/>
          </p:nvPr>
        </p:nvSpPr>
        <p:spPr/>
        <p:txBody>
          <a:bodyPr>
            <a:normAutofit/>
          </a:bodyPr>
          <a:lstStyle/>
          <a:p>
            <a:endParaRPr lang="tr-TR" b="0" i="0" dirty="0">
              <a:solidFill>
                <a:srgbClr val="1B1B1B"/>
              </a:solidFill>
              <a:effectLst/>
              <a:latin typeface="Cambria" panose="02040503050406030204" pitchFamily="18" charset="0"/>
            </a:endParaRPr>
          </a:p>
          <a:p>
            <a:r>
              <a:rPr lang="tr-TR" b="0" i="0" dirty="0">
                <a:solidFill>
                  <a:srgbClr val="1B1B1B"/>
                </a:solidFill>
                <a:effectLst/>
                <a:latin typeface="Cambria" panose="02040503050406030204" pitchFamily="18" charset="0"/>
              </a:rPr>
              <a:t>Dört ülkeden çeşitli sosyodemografik örnekleri kapsayan bu çalışma , </a:t>
            </a:r>
            <a:r>
              <a:rPr lang="tr-TR" b="0" i="0" dirty="0" err="1">
                <a:solidFill>
                  <a:srgbClr val="1B1B1B"/>
                </a:solidFill>
                <a:effectLst/>
                <a:latin typeface="Cambria" panose="02040503050406030204" pitchFamily="18" charset="0"/>
              </a:rPr>
              <a:t>CO'ya</a:t>
            </a:r>
            <a:r>
              <a:rPr lang="tr-TR" b="0" i="0" dirty="0">
                <a:solidFill>
                  <a:srgbClr val="1B1B1B"/>
                </a:solidFill>
                <a:effectLst/>
                <a:latin typeface="Cambria" panose="02040503050406030204" pitchFamily="18" charset="0"/>
              </a:rPr>
              <a:t> maruz kalmanın daha yüksek hemoglobin seviyeleri ve daha düşük anemi  olasılığı ile ilişkili olduğunu ,</a:t>
            </a:r>
            <a:r>
              <a:rPr lang="tr-TR" dirty="0">
                <a:solidFill>
                  <a:srgbClr val="1B1B1B"/>
                </a:solidFill>
                <a:latin typeface="Cambria" panose="02040503050406030204" pitchFamily="18" charset="0"/>
              </a:rPr>
              <a:t> </a:t>
            </a:r>
            <a:r>
              <a:rPr lang="tr-TR" b="0" i="0" dirty="0">
                <a:solidFill>
                  <a:srgbClr val="1B1B1B"/>
                </a:solidFill>
                <a:effectLst/>
                <a:latin typeface="Cambria" panose="02040503050406030204" pitchFamily="18" charset="0"/>
              </a:rPr>
              <a:t>PM’ </a:t>
            </a:r>
            <a:r>
              <a:rPr lang="tr-TR" baseline="-25000" dirty="0">
                <a:solidFill>
                  <a:srgbClr val="1B1B1B"/>
                </a:solidFill>
                <a:latin typeface="Cambria" panose="02040503050406030204" pitchFamily="18" charset="0"/>
              </a:rPr>
              <a:t> </a:t>
            </a:r>
            <a:r>
              <a:rPr lang="tr-TR" b="0" i="0" dirty="0">
                <a:solidFill>
                  <a:srgbClr val="1B1B1B"/>
                </a:solidFill>
                <a:effectLst/>
                <a:latin typeface="Cambria" panose="02040503050406030204" pitchFamily="18" charset="0"/>
              </a:rPr>
              <a:t>e maruz kalmanın ise tam tersi yönde ilişkiler olduğunu </a:t>
            </a:r>
            <a:r>
              <a:rPr lang="tr-TR" dirty="0">
                <a:solidFill>
                  <a:srgbClr val="1B1B1B"/>
                </a:solidFill>
                <a:latin typeface="Cambria" panose="02040503050406030204" pitchFamily="18" charset="0"/>
              </a:rPr>
              <a:t>gösterdi.</a:t>
            </a:r>
            <a:endParaRPr lang="tr-TR" b="0" i="0" dirty="0">
              <a:solidFill>
                <a:srgbClr val="1B1B1B"/>
              </a:solidFill>
              <a:effectLst/>
              <a:latin typeface="Cambria" panose="02040503050406030204" pitchFamily="18" charset="0"/>
            </a:endParaRPr>
          </a:p>
          <a:p>
            <a:endParaRPr lang="tr-TR" b="0" i="0" dirty="0">
              <a:solidFill>
                <a:srgbClr val="1B1B1B"/>
              </a:solidFill>
              <a:effectLst/>
              <a:latin typeface="Cambria" panose="02040503050406030204" pitchFamily="18" charset="0"/>
            </a:endParaRPr>
          </a:p>
        </p:txBody>
      </p:sp>
    </p:spTree>
    <p:extLst>
      <p:ext uri="{BB962C8B-B14F-4D97-AF65-F5344CB8AC3E}">
        <p14:creationId xmlns:p14="http://schemas.microsoft.com/office/powerpoint/2010/main" val="2797442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3F4365-C43E-8EB9-B306-5ED6CDCE6633}"/>
              </a:ext>
            </a:extLst>
          </p:cNvPr>
          <p:cNvSpPr>
            <a:spLocks noGrp="1"/>
          </p:cNvSpPr>
          <p:nvPr>
            <p:ph type="title"/>
          </p:nvPr>
        </p:nvSpPr>
        <p:spPr>
          <a:xfrm>
            <a:off x="696686" y="2498725"/>
            <a:ext cx="10515600" cy="1325563"/>
          </a:xfrm>
        </p:spPr>
        <p:txBody>
          <a:bodyPr/>
          <a:lstStyle/>
          <a:p>
            <a:pPr algn="ctr"/>
            <a:r>
              <a:rPr lang="tr-TR" dirty="0"/>
              <a:t>TEŞEKKÜRLER</a:t>
            </a:r>
          </a:p>
        </p:txBody>
      </p:sp>
    </p:spTree>
    <p:extLst>
      <p:ext uri="{BB962C8B-B14F-4D97-AF65-F5344CB8AC3E}">
        <p14:creationId xmlns:p14="http://schemas.microsoft.com/office/powerpoint/2010/main" val="1734121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giyim, ayakkabı, kapı, kişi, şahıs içeren bir resim&#10;&#10;Açıklama otomatik olarak oluşturuldu">
            <a:extLst>
              <a:ext uri="{FF2B5EF4-FFF2-40B4-BE49-F238E27FC236}">
                <a16:creationId xmlns:a16="http://schemas.microsoft.com/office/drawing/2014/main" id="{D96C6636-146F-92E7-AF85-73E186ECD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4445" y="3429000"/>
            <a:ext cx="5647555" cy="3421320"/>
          </a:xfrm>
          <a:prstGeom prst="rect">
            <a:avLst/>
          </a:prstGeom>
        </p:spPr>
      </p:pic>
      <p:pic>
        <p:nvPicPr>
          <p:cNvPr id="7" name="Resim 6" descr="dış mekan, bulut, gökyüzü, çim içeren bir resim&#10;&#10;Açıklama otomatik olarak oluşturuldu">
            <a:extLst>
              <a:ext uri="{FF2B5EF4-FFF2-40B4-BE49-F238E27FC236}">
                <a16:creationId xmlns:a16="http://schemas.microsoft.com/office/drawing/2014/main" id="{42C3634C-2563-0CF2-6CEB-6470512C1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10470" cy="3429000"/>
          </a:xfrm>
          <a:prstGeom prst="rect">
            <a:avLst/>
          </a:prstGeom>
        </p:spPr>
      </p:pic>
      <p:pic>
        <p:nvPicPr>
          <p:cNvPr id="9" name="Resim 8" descr="dış mekan, araba lastiği, kar, kara taşıtı içeren bir resim&#10;&#10;Açıklama otomatik olarak oluşturuldu">
            <a:extLst>
              <a:ext uri="{FF2B5EF4-FFF2-40B4-BE49-F238E27FC236}">
                <a16:creationId xmlns:a16="http://schemas.microsoft.com/office/drawing/2014/main" id="{5208507C-CE79-0CBA-ADBD-CFC2106357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4445" y="7680"/>
            <a:ext cx="5647555" cy="3421320"/>
          </a:xfrm>
          <a:prstGeom prst="rect">
            <a:avLst/>
          </a:prstGeom>
        </p:spPr>
      </p:pic>
      <p:sp>
        <p:nvSpPr>
          <p:cNvPr id="13" name="Metin kutusu 12">
            <a:extLst>
              <a:ext uri="{FF2B5EF4-FFF2-40B4-BE49-F238E27FC236}">
                <a16:creationId xmlns:a16="http://schemas.microsoft.com/office/drawing/2014/main" id="{6354A2B0-1637-8897-02FD-CEB0811F33D6}"/>
              </a:ext>
            </a:extLst>
          </p:cNvPr>
          <p:cNvSpPr txBox="1"/>
          <p:nvPr/>
        </p:nvSpPr>
        <p:spPr>
          <a:xfrm>
            <a:off x="1897184" y="1307359"/>
            <a:ext cx="2100933" cy="369332"/>
          </a:xfrm>
          <a:prstGeom prst="rect">
            <a:avLst/>
          </a:prstGeom>
          <a:noFill/>
        </p:spPr>
        <p:txBody>
          <a:bodyPr wrap="square">
            <a:spAutoFit/>
          </a:bodyPr>
          <a:lstStyle/>
          <a:p>
            <a:r>
              <a:rPr lang="tr-TR" dirty="0">
                <a:solidFill>
                  <a:srgbClr val="FFFF00"/>
                </a:solidFill>
              </a:rPr>
              <a:t>ARDAHAN DAMAL</a:t>
            </a:r>
          </a:p>
        </p:txBody>
      </p:sp>
      <p:sp>
        <p:nvSpPr>
          <p:cNvPr id="15" name="Metin kutusu 14">
            <a:extLst>
              <a:ext uri="{FF2B5EF4-FFF2-40B4-BE49-F238E27FC236}">
                <a16:creationId xmlns:a16="http://schemas.microsoft.com/office/drawing/2014/main" id="{580BA261-55B9-346D-C5E4-905AC8237002}"/>
              </a:ext>
            </a:extLst>
          </p:cNvPr>
          <p:cNvSpPr txBox="1"/>
          <p:nvPr/>
        </p:nvSpPr>
        <p:spPr>
          <a:xfrm>
            <a:off x="8377149" y="334507"/>
            <a:ext cx="2542642" cy="369332"/>
          </a:xfrm>
          <a:prstGeom prst="rect">
            <a:avLst/>
          </a:prstGeom>
          <a:noFill/>
        </p:spPr>
        <p:txBody>
          <a:bodyPr wrap="square">
            <a:spAutoFit/>
          </a:bodyPr>
          <a:lstStyle/>
          <a:p>
            <a:r>
              <a:rPr lang="tr-TR" b="1" dirty="0">
                <a:solidFill>
                  <a:schemeClr val="tx1">
                    <a:lumMod val="95000"/>
                    <a:lumOff val="5000"/>
                  </a:schemeClr>
                </a:solidFill>
              </a:rPr>
              <a:t>AHACIK KÖYÜ BAYAT</a:t>
            </a:r>
          </a:p>
        </p:txBody>
      </p:sp>
      <p:pic>
        <p:nvPicPr>
          <p:cNvPr id="16" name="Resim 15">
            <a:extLst>
              <a:ext uri="{FF2B5EF4-FFF2-40B4-BE49-F238E27FC236}">
                <a16:creationId xmlns:a16="http://schemas.microsoft.com/office/drawing/2014/main" id="{276B37EA-5300-3805-7298-79E017B57783}"/>
              </a:ext>
            </a:extLst>
          </p:cNvPr>
          <p:cNvPicPr>
            <a:picLocks noChangeAspect="1"/>
          </p:cNvPicPr>
          <p:nvPr/>
        </p:nvPicPr>
        <p:blipFill>
          <a:blip r:embed="rId5"/>
          <a:stretch>
            <a:fillRect/>
          </a:stretch>
        </p:blipFill>
        <p:spPr>
          <a:xfrm>
            <a:off x="13955" y="3429000"/>
            <a:ext cx="5910470" cy="3429000"/>
          </a:xfrm>
          <a:prstGeom prst="rect">
            <a:avLst/>
          </a:prstGeom>
        </p:spPr>
      </p:pic>
      <p:pic>
        <p:nvPicPr>
          <p:cNvPr id="11" name="Resim 10" descr="metin, harita, atlas içeren bir resim&#10;&#10;Açıklama otomatik olarak oluşturuldu">
            <a:extLst>
              <a:ext uri="{FF2B5EF4-FFF2-40B4-BE49-F238E27FC236}">
                <a16:creationId xmlns:a16="http://schemas.microsoft.com/office/drawing/2014/main" id="{AD6DFC4E-EF71-A7CA-6187-C0C75468AF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3205" y="2843984"/>
            <a:ext cx="2494570" cy="1760744"/>
          </a:xfrm>
          <a:prstGeom prst="rect">
            <a:avLst/>
          </a:prstGeom>
        </p:spPr>
      </p:pic>
    </p:spTree>
    <p:extLst>
      <p:ext uri="{BB962C8B-B14F-4D97-AF65-F5344CB8AC3E}">
        <p14:creationId xmlns:p14="http://schemas.microsoft.com/office/powerpoint/2010/main" val="576711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CE7D78-F456-DF38-1E2F-162D9F63DF37}"/>
              </a:ext>
            </a:extLst>
          </p:cNvPr>
          <p:cNvSpPr>
            <a:spLocks noGrp="1"/>
          </p:cNvSpPr>
          <p:nvPr>
            <p:ph type="title"/>
          </p:nvPr>
        </p:nvSpPr>
        <p:spPr/>
        <p:txBody>
          <a:bodyPr/>
          <a:lstStyle/>
          <a:p>
            <a:pPr algn="ctr"/>
            <a:r>
              <a:rPr lang="tr-TR" b="0" i="0" dirty="0">
                <a:solidFill>
                  <a:srgbClr val="1B1B1B"/>
                </a:solidFill>
                <a:effectLst/>
                <a:latin typeface="Source Sans Pro Web"/>
              </a:rPr>
              <a:t>Giriş</a:t>
            </a:r>
            <a:endParaRPr lang="tr-TR" dirty="0"/>
          </a:p>
        </p:txBody>
      </p:sp>
      <p:sp>
        <p:nvSpPr>
          <p:cNvPr id="3" name="İçerik Yer Tutucusu 2">
            <a:extLst>
              <a:ext uri="{FF2B5EF4-FFF2-40B4-BE49-F238E27FC236}">
                <a16:creationId xmlns:a16="http://schemas.microsoft.com/office/drawing/2014/main" id="{506E2FBB-EC91-9AFB-965C-C868D0AFB876}"/>
              </a:ext>
            </a:extLst>
          </p:cNvPr>
          <p:cNvSpPr>
            <a:spLocks noGrp="1"/>
          </p:cNvSpPr>
          <p:nvPr>
            <p:ph idx="1"/>
          </p:nvPr>
        </p:nvSpPr>
        <p:spPr>
          <a:xfrm>
            <a:off x="838200" y="1545771"/>
            <a:ext cx="10515600" cy="4947104"/>
          </a:xfrm>
        </p:spPr>
        <p:txBody>
          <a:bodyPr>
            <a:normAutofit fontScale="92500" lnSpcReduction="20000"/>
          </a:bodyPr>
          <a:lstStyle/>
          <a:p>
            <a:r>
              <a:rPr lang="tr-TR" b="0" i="0" dirty="0">
                <a:solidFill>
                  <a:srgbClr val="1B1B1B"/>
                </a:solidFill>
                <a:effectLst/>
                <a:latin typeface="Cambria" panose="02040503050406030204" pitchFamily="18" charset="0"/>
              </a:rPr>
              <a:t>Katı yakıtlarla (kömür, hayvan gübresi, odun </a:t>
            </a:r>
            <a:r>
              <a:rPr lang="tr-TR" dirty="0">
                <a:solidFill>
                  <a:srgbClr val="1B1B1B"/>
                </a:solidFill>
                <a:latin typeface="Cambria" panose="02040503050406030204" pitchFamily="18" charset="0"/>
              </a:rPr>
              <a:t>,</a:t>
            </a:r>
            <a:r>
              <a:rPr lang="tr-TR" b="0" i="0" dirty="0">
                <a:solidFill>
                  <a:srgbClr val="1B1B1B"/>
                </a:solidFill>
                <a:effectLst/>
                <a:latin typeface="Cambria" panose="02040503050406030204" pitchFamily="18" charset="0"/>
              </a:rPr>
              <a:t>tarımsal kalıntılar </a:t>
            </a:r>
            <a:r>
              <a:rPr lang="tr-TR" b="0" i="0" dirty="0" err="1">
                <a:solidFill>
                  <a:srgbClr val="1B1B1B"/>
                </a:solidFill>
                <a:effectLst/>
                <a:latin typeface="Cambria" panose="02040503050406030204" pitchFamily="18" charset="0"/>
              </a:rPr>
              <a:t>vs</a:t>
            </a:r>
            <a:r>
              <a:rPr lang="tr-TR" b="0" i="0" dirty="0">
                <a:solidFill>
                  <a:srgbClr val="1B1B1B"/>
                </a:solidFill>
                <a:effectLst/>
                <a:latin typeface="Cambria" panose="02040503050406030204" pitchFamily="18" charset="0"/>
              </a:rPr>
              <a:t>) yemek pişirmekten kaynaklanan ev içi hava kirliliği, olumsuz sağlık sonuçları için en yaygın çevresel risk faktörlerinden biridir.</a:t>
            </a:r>
          </a:p>
          <a:p>
            <a:endParaRPr lang="tr-TR" b="0" i="0" dirty="0">
              <a:solidFill>
                <a:srgbClr val="1B1B1B"/>
              </a:solidFill>
              <a:effectLst/>
              <a:latin typeface="Cambria" panose="02040503050406030204" pitchFamily="18" charset="0"/>
            </a:endParaRPr>
          </a:p>
          <a:p>
            <a:r>
              <a:rPr lang="tr-TR" b="0" i="0" dirty="0">
                <a:solidFill>
                  <a:srgbClr val="1B1B1B"/>
                </a:solidFill>
                <a:effectLst/>
                <a:latin typeface="Cambria" panose="02040503050406030204" pitchFamily="18" charset="0"/>
              </a:rPr>
              <a:t>En çok incelenen ev içi hava kirleticileri,  çapı ≤ 2,5 </a:t>
            </a:r>
            <a:r>
              <a:rPr lang="el-GR" b="0" i="0" dirty="0">
                <a:solidFill>
                  <a:srgbClr val="1B1B1B"/>
                </a:solidFill>
                <a:effectLst/>
                <a:latin typeface="Cambria" panose="02040503050406030204" pitchFamily="18" charset="0"/>
              </a:rPr>
              <a:t>μ</a:t>
            </a:r>
            <a:r>
              <a:rPr lang="tr-TR" b="0" i="0" dirty="0">
                <a:solidFill>
                  <a:srgbClr val="1B1B1B"/>
                </a:solidFill>
                <a:effectLst/>
                <a:latin typeface="Cambria" panose="02040503050406030204" pitchFamily="18" charset="0"/>
              </a:rPr>
              <a:t>m olan partikül madde (PM) </a:t>
            </a:r>
            <a:r>
              <a:rPr lang="tr-TR" b="0" i="0" baseline="-25000" dirty="0">
                <a:solidFill>
                  <a:srgbClr val="1B1B1B"/>
                </a:solidFill>
                <a:effectLst/>
                <a:latin typeface="Cambria" panose="02040503050406030204" pitchFamily="18" charset="0"/>
              </a:rPr>
              <a:t>,</a:t>
            </a:r>
            <a:r>
              <a:rPr lang="tr-TR" b="0" i="0" dirty="0">
                <a:solidFill>
                  <a:srgbClr val="1B1B1B"/>
                </a:solidFill>
                <a:effectLst/>
                <a:latin typeface="Cambria" panose="02040503050406030204" pitchFamily="18" charset="0"/>
              </a:rPr>
              <a:t> siyah karbon (BC) ve karbon monoksittir (CO). </a:t>
            </a:r>
          </a:p>
          <a:p>
            <a:endParaRPr lang="tr-TR" dirty="0">
              <a:solidFill>
                <a:srgbClr val="1B1B1B"/>
              </a:solidFill>
              <a:latin typeface="Cambria" panose="02040503050406030204" pitchFamily="18" charset="0"/>
            </a:endParaRPr>
          </a:p>
          <a:p>
            <a:r>
              <a:rPr lang="tr-TR" dirty="0">
                <a:solidFill>
                  <a:srgbClr val="1B1B1B"/>
                </a:solidFill>
                <a:latin typeface="Cambria" panose="02040503050406030204" pitchFamily="18" charset="0"/>
              </a:rPr>
              <a:t>Ev </a:t>
            </a:r>
            <a:r>
              <a:rPr lang="tr-TR" b="0" i="0" dirty="0">
                <a:solidFill>
                  <a:srgbClr val="1B1B1B"/>
                </a:solidFill>
                <a:effectLst/>
                <a:latin typeface="Cambria" panose="02040503050406030204" pitchFamily="18" charset="0"/>
              </a:rPr>
              <a:t>içi hava kirliliğinin gebelerde anemiye odaklanan araştırmalar yalnızca üç çalışma ile sınırlı kalmıştır. </a:t>
            </a:r>
          </a:p>
          <a:p>
            <a:endParaRPr lang="tr-TR" b="0" i="0" dirty="0">
              <a:solidFill>
                <a:srgbClr val="1B1B1B"/>
              </a:solidFill>
              <a:effectLst/>
              <a:latin typeface="Cambria" panose="02040503050406030204" pitchFamily="18" charset="0"/>
            </a:endParaRPr>
          </a:p>
          <a:p>
            <a:r>
              <a:rPr lang="tr-TR" b="0" i="0" dirty="0">
                <a:solidFill>
                  <a:srgbClr val="1B1B1B"/>
                </a:solidFill>
                <a:effectLst/>
                <a:latin typeface="Cambria" panose="02040503050406030204" pitchFamily="18" charset="0"/>
              </a:rPr>
              <a:t>Etiyopya ve Hindistan'da yürütülen iki çalışma, katı yakıt kullanımı ile anemi arasında pozitif ilişkiler bulmuş</a:t>
            </a:r>
            <a:r>
              <a:rPr lang="tr-TR" dirty="0">
                <a:solidFill>
                  <a:srgbClr val="1B1B1B"/>
                </a:solidFill>
                <a:latin typeface="Cambria" panose="02040503050406030204" pitchFamily="18" charset="0"/>
              </a:rPr>
              <a:t> </a:t>
            </a:r>
            <a:r>
              <a:rPr lang="tr-TR" b="0" i="0" dirty="0">
                <a:solidFill>
                  <a:srgbClr val="1B1B1B"/>
                </a:solidFill>
                <a:effectLst/>
                <a:latin typeface="Cambria" panose="02040503050406030204" pitchFamily="18" charset="0"/>
              </a:rPr>
              <a:t>ancak Sırbistan'da hiçbir ilişki gözlenmemiştir.</a:t>
            </a:r>
            <a:endParaRPr lang="tr-TR" dirty="0"/>
          </a:p>
        </p:txBody>
      </p:sp>
    </p:spTree>
    <p:extLst>
      <p:ext uri="{BB962C8B-B14F-4D97-AF65-F5344CB8AC3E}">
        <p14:creationId xmlns:p14="http://schemas.microsoft.com/office/powerpoint/2010/main" val="1724146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3B03A6-7ED9-159D-E028-9E90D5437B20}"/>
              </a:ext>
            </a:extLst>
          </p:cNvPr>
          <p:cNvSpPr>
            <a:spLocks noGrp="1"/>
          </p:cNvSpPr>
          <p:nvPr>
            <p:ph type="title"/>
          </p:nvPr>
        </p:nvSpPr>
        <p:spPr/>
        <p:txBody>
          <a:bodyPr/>
          <a:lstStyle/>
          <a:p>
            <a:pPr algn="ctr"/>
            <a:r>
              <a:rPr lang="tr-TR" b="0" i="0" dirty="0">
                <a:solidFill>
                  <a:srgbClr val="1B1B1B"/>
                </a:solidFill>
                <a:effectLst/>
                <a:latin typeface="Source Sans Pro Web"/>
              </a:rPr>
              <a:t>Giriş</a:t>
            </a:r>
            <a:endParaRPr lang="tr-TR" dirty="0"/>
          </a:p>
        </p:txBody>
      </p:sp>
      <p:sp>
        <p:nvSpPr>
          <p:cNvPr id="3" name="İçerik Yer Tutucusu 2">
            <a:extLst>
              <a:ext uri="{FF2B5EF4-FFF2-40B4-BE49-F238E27FC236}">
                <a16:creationId xmlns:a16="http://schemas.microsoft.com/office/drawing/2014/main" id="{2455162D-FA04-3813-797B-E23292EB2B86}"/>
              </a:ext>
            </a:extLst>
          </p:cNvPr>
          <p:cNvSpPr>
            <a:spLocks noGrp="1"/>
          </p:cNvSpPr>
          <p:nvPr>
            <p:ph idx="1"/>
          </p:nvPr>
        </p:nvSpPr>
        <p:spPr/>
        <p:txBody>
          <a:bodyPr/>
          <a:lstStyle/>
          <a:p>
            <a:endParaRPr lang="tr-TR" b="0" i="0" dirty="0">
              <a:solidFill>
                <a:srgbClr val="1B1B1B"/>
              </a:solidFill>
              <a:effectLst/>
              <a:latin typeface="Cambria" panose="02040503050406030204" pitchFamily="18" charset="0"/>
            </a:endParaRPr>
          </a:p>
          <a:p>
            <a:endParaRPr lang="tr-TR" b="0" i="0" dirty="0">
              <a:solidFill>
                <a:srgbClr val="1B1B1B"/>
              </a:solidFill>
              <a:effectLst/>
              <a:latin typeface="Cambria" panose="02040503050406030204" pitchFamily="18" charset="0"/>
            </a:endParaRPr>
          </a:p>
          <a:p>
            <a:r>
              <a:rPr lang="tr-TR" b="0" i="0" dirty="0">
                <a:solidFill>
                  <a:srgbClr val="1B1B1B"/>
                </a:solidFill>
                <a:effectLst/>
                <a:latin typeface="Cambria" panose="02040503050406030204" pitchFamily="18" charset="0"/>
              </a:rPr>
              <a:t>Bu çalışmada, gebelerde 24 saatlik kişisel PM , CO ve BC maruziyetine göre değerlendirilen hemoglobin seviyeleri ve anemiyi araştırmak için çok ülkeli bir randomize kontrollü çalışma  olan </a:t>
            </a:r>
            <a:r>
              <a:rPr lang="tr-TR" b="0" i="0" dirty="0" err="1">
                <a:solidFill>
                  <a:srgbClr val="1B1B1B"/>
                </a:solidFill>
                <a:effectLst/>
                <a:latin typeface="Cambria" panose="02040503050406030204" pitchFamily="18" charset="0"/>
              </a:rPr>
              <a:t>Hanehalkı</a:t>
            </a:r>
            <a:r>
              <a:rPr lang="tr-TR" b="0" i="0" dirty="0">
                <a:solidFill>
                  <a:srgbClr val="1B1B1B"/>
                </a:solidFill>
                <a:effectLst/>
                <a:latin typeface="Cambria" panose="02040503050406030204" pitchFamily="18" charset="0"/>
              </a:rPr>
              <a:t> Hava Kirliliği Müdahale </a:t>
            </a:r>
            <a:r>
              <a:rPr lang="tr-TR" b="0" i="0" dirty="0" err="1">
                <a:solidFill>
                  <a:srgbClr val="1B1B1B"/>
                </a:solidFill>
                <a:effectLst/>
                <a:latin typeface="Cambria" panose="02040503050406030204" pitchFamily="18" charset="0"/>
              </a:rPr>
              <a:t>Ağı'ndan</a:t>
            </a:r>
            <a:r>
              <a:rPr lang="tr-TR" b="0" i="0" dirty="0">
                <a:solidFill>
                  <a:srgbClr val="1B1B1B"/>
                </a:solidFill>
                <a:effectLst/>
                <a:latin typeface="Cambria" panose="02040503050406030204" pitchFamily="18" charset="0"/>
              </a:rPr>
              <a:t> (HAPIN) temel verileri kullanıldı.</a:t>
            </a:r>
            <a:endParaRPr lang="tr-TR" dirty="0"/>
          </a:p>
        </p:txBody>
      </p:sp>
    </p:spTree>
    <p:extLst>
      <p:ext uri="{BB962C8B-B14F-4D97-AF65-F5344CB8AC3E}">
        <p14:creationId xmlns:p14="http://schemas.microsoft.com/office/powerpoint/2010/main" val="3055707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5B915C-B7B6-4E7A-A73A-EB9F7FCA0C00}"/>
              </a:ext>
            </a:extLst>
          </p:cNvPr>
          <p:cNvSpPr>
            <a:spLocks noGrp="1"/>
          </p:cNvSpPr>
          <p:nvPr>
            <p:ph type="title"/>
          </p:nvPr>
        </p:nvSpPr>
        <p:spPr/>
        <p:txBody>
          <a:bodyPr>
            <a:normAutofit/>
          </a:bodyPr>
          <a:lstStyle/>
          <a:p>
            <a:pPr algn="ctr"/>
            <a:r>
              <a:rPr lang="tr-TR" dirty="0">
                <a:solidFill>
                  <a:srgbClr val="1B1B1B"/>
                </a:solidFill>
                <a:latin typeface="Source Sans Pro Web"/>
              </a:rPr>
              <a:t>Yöntem</a:t>
            </a:r>
            <a:endParaRPr lang="tr-TR" dirty="0"/>
          </a:p>
        </p:txBody>
      </p:sp>
      <p:sp>
        <p:nvSpPr>
          <p:cNvPr id="3" name="İçerik Yer Tutucusu 2">
            <a:extLst>
              <a:ext uri="{FF2B5EF4-FFF2-40B4-BE49-F238E27FC236}">
                <a16:creationId xmlns:a16="http://schemas.microsoft.com/office/drawing/2014/main" id="{EC38E909-56DD-F61B-7A95-63340F8AB90B}"/>
              </a:ext>
            </a:extLst>
          </p:cNvPr>
          <p:cNvSpPr>
            <a:spLocks noGrp="1"/>
          </p:cNvSpPr>
          <p:nvPr>
            <p:ph idx="1"/>
          </p:nvPr>
        </p:nvSpPr>
        <p:spPr>
          <a:xfrm>
            <a:off x="838200" y="1393371"/>
            <a:ext cx="10515600" cy="5214258"/>
          </a:xfrm>
        </p:spPr>
        <p:txBody>
          <a:bodyPr>
            <a:normAutofit/>
          </a:bodyPr>
          <a:lstStyle/>
          <a:p>
            <a:pPr marL="0" indent="0">
              <a:buNone/>
            </a:pPr>
            <a:endParaRPr lang="tr-TR" b="0" i="0" dirty="0">
              <a:solidFill>
                <a:srgbClr val="1B1B1B"/>
              </a:solidFill>
              <a:effectLst/>
              <a:latin typeface="Cambria" panose="02040503050406030204" pitchFamily="18" charset="0"/>
            </a:endParaRPr>
          </a:p>
          <a:p>
            <a:r>
              <a:rPr lang="tr-TR" b="0" i="0" dirty="0">
                <a:solidFill>
                  <a:srgbClr val="1B1B1B"/>
                </a:solidFill>
                <a:effectLst/>
                <a:latin typeface="Cambria" panose="02040503050406030204" pitchFamily="18" charset="0"/>
              </a:rPr>
              <a:t>Çalışma Guatemala , Hindistan ,  Peru ve Ruanda’ </a:t>
            </a:r>
            <a:r>
              <a:rPr lang="tr-TR" b="0" i="0" dirty="0" err="1">
                <a:solidFill>
                  <a:srgbClr val="1B1B1B"/>
                </a:solidFill>
                <a:effectLst/>
                <a:latin typeface="Cambria" panose="02040503050406030204" pitchFamily="18" charset="0"/>
              </a:rPr>
              <a:t>daki</a:t>
            </a:r>
            <a:r>
              <a:rPr lang="tr-TR" b="0" i="0" dirty="0">
                <a:solidFill>
                  <a:srgbClr val="1B1B1B"/>
                </a:solidFill>
                <a:effectLst/>
                <a:latin typeface="Cambria" panose="02040503050406030204" pitchFamily="18" charset="0"/>
              </a:rPr>
              <a:t> kırsal alanlarda bulunan dört Müdahale Araştırma Merkezi'nde  yürütüldü.</a:t>
            </a:r>
          </a:p>
          <a:p>
            <a:endParaRPr lang="tr-TR" b="0" i="0" dirty="0">
              <a:solidFill>
                <a:srgbClr val="1B1B1B"/>
              </a:solidFill>
              <a:effectLst/>
              <a:latin typeface="Cambria" panose="02040503050406030204" pitchFamily="18" charset="0"/>
            </a:endParaRPr>
          </a:p>
          <a:p>
            <a:r>
              <a:rPr lang="tr-TR" b="0" i="0" dirty="0">
                <a:solidFill>
                  <a:srgbClr val="1B1B1B"/>
                </a:solidFill>
                <a:effectLst/>
                <a:latin typeface="Cambria" panose="02040503050406030204" pitchFamily="18" charset="0"/>
              </a:rPr>
              <a:t>Gebeler , 18 - 35 yaş aralığında , 9 -20 haftalık gebelik süresinde</a:t>
            </a:r>
            <a:r>
              <a:rPr lang="tr-TR" dirty="0">
                <a:solidFill>
                  <a:srgbClr val="1B1B1B"/>
                </a:solidFill>
                <a:latin typeface="Cambria" panose="02040503050406030204" pitchFamily="18" charset="0"/>
              </a:rPr>
              <a:t>,</a:t>
            </a:r>
            <a:r>
              <a:rPr lang="tr-TR" b="0" i="0" dirty="0">
                <a:solidFill>
                  <a:srgbClr val="1B1B1B"/>
                </a:solidFill>
                <a:effectLst/>
                <a:latin typeface="Cambria" panose="02040503050406030204" pitchFamily="18" charset="0"/>
              </a:rPr>
              <a:t> tekil gebelik ,12 ay boyunca çalışma alanında yaşamayı </a:t>
            </a:r>
            <a:r>
              <a:rPr lang="tr-TR" b="0" i="0" dirty="0" err="1">
                <a:solidFill>
                  <a:srgbClr val="1B1B1B"/>
                </a:solidFill>
                <a:effectLst/>
                <a:latin typeface="Cambria" panose="02040503050406030204" pitchFamily="18" charset="0"/>
              </a:rPr>
              <a:t>planlayor</a:t>
            </a:r>
            <a:r>
              <a:rPr lang="tr-TR" b="0" i="0" dirty="0">
                <a:solidFill>
                  <a:srgbClr val="1B1B1B"/>
                </a:solidFill>
                <a:effectLst/>
                <a:latin typeface="Cambria" panose="02040503050406030204" pitchFamily="18" charset="0"/>
              </a:rPr>
              <a:t> ve biyokütle yakıtlarıyla yemek pişiriyorlardı.</a:t>
            </a:r>
          </a:p>
          <a:p>
            <a:endParaRPr lang="tr-TR" b="0" i="0" dirty="0">
              <a:solidFill>
                <a:srgbClr val="1B1B1B"/>
              </a:solidFill>
              <a:effectLst/>
              <a:latin typeface="Cambria" panose="02040503050406030204" pitchFamily="18" charset="0"/>
            </a:endParaRPr>
          </a:p>
          <a:p>
            <a:r>
              <a:rPr lang="tr-TR" b="0" i="0" dirty="0">
                <a:solidFill>
                  <a:srgbClr val="1B1B1B"/>
                </a:solidFill>
                <a:effectLst/>
                <a:latin typeface="Cambria" panose="02040503050406030204" pitchFamily="18" charset="0"/>
              </a:rPr>
              <a:t>Sigara içtiğini bildiren ve başlangıç ​​hemoglobin ölçümü olmayan katılımcıları hariç tutarak 3.163 gebe çalışmaya dahil edildi.</a:t>
            </a:r>
            <a:endParaRPr lang="tr-TR" dirty="0"/>
          </a:p>
        </p:txBody>
      </p:sp>
    </p:spTree>
    <p:extLst>
      <p:ext uri="{BB962C8B-B14F-4D97-AF65-F5344CB8AC3E}">
        <p14:creationId xmlns:p14="http://schemas.microsoft.com/office/powerpoint/2010/main" val="2439831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71E799-DAC6-D430-964C-D6833A14D346}"/>
              </a:ext>
            </a:extLst>
          </p:cNvPr>
          <p:cNvSpPr>
            <a:spLocks noGrp="1"/>
          </p:cNvSpPr>
          <p:nvPr>
            <p:ph type="title"/>
          </p:nvPr>
        </p:nvSpPr>
        <p:spPr/>
        <p:txBody>
          <a:bodyPr>
            <a:normAutofit fontScale="90000"/>
          </a:bodyPr>
          <a:lstStyle/>
          <a:p>
            <a:pPr algn="ctr"/>
            <a:br>
              <a:rPr lang="tr-TR" sz="1800" b="0" i="0" dirty="0">
                <a:solidFill>
                  <a:srgbClr val="1B1B1B"/>
                </a:solidFill>
                <a:effectLst/>
                <a:latin typeface="Source Sans Pro Web"/>
              </a:rPr>
            </a:br>
            <a:br>
              <a:rPr lang="tr-TR" sz="1800" b="0" i="0" dirty="0">
                <a:solidFill>
                  <a:srgbClr val="1B1B1B"/>
                </a:solidFill>
                <a:effectLst/>
                <a:latin typeface="Source Sans Pro Web"/>
              </a:rPr>
            </a:br>
            <a:r>
              <a:rPr lang="tr-TR" sz="4900" dirty="0">
                <a:solidFill>
                  <a:srgbClr val="1B1B1B"/>
                </a:solidFill>
                <a:latin typeface="Source Sans Pro Web"/>
              </a:rPr>
              <a:t>Yöntem</a:t>
            </a:r>
            <a:br>
              <a:rPr lang="tr-TR" sz="4900" b="0" i="0" dirty="0">
                <a:solidFill>
                  <a:srgbClr val="1B1B1B"/>
                </a:solidFill>
                <a:effectLst/>
                <a:latin typeface="Source Sans Pro Web"/>
              </a:rPr>
            </a:br>
            <a:endParaRPr lang="tr-TR" sz="4900" dirty="0"/>
          </a:p>
        </p:txBody>
      </p:sp>
      <p:sp>
        <p:nvSpPr>
          <p:cNvPr id="3" name="İçerik Yer Tutucusu 2">
            <a:extLst>
              <a:ext uri="{FF2B5EF4-FFF2-40B4-BE49-F238E27FC236}">
                <a16:creationId xmlns:a16="http://schemas.microsoft.com/office/drawing/2014/main" id="{A43036DD-FBEE-A7B2-A167-5DD1C80A6F2E}"/>
              </a:ext>
            </a:extLst>
          </p:cNvPr>
          <p:cNvSpPr>
            <a:spLocks noGrp="1"/>
          </p:cNvSpPr>
          <p:nvPr>
            <p:ph idx="1"/>
          </p:nvPr>
        </p:nvSpPr>
        <p:spPr/>
        <p:txBody>
          <a:bodyPr>
            <a:normAutofit/>
          </a:bodyPr>
          <a:lstStyle/>
          <a:p>
            <a:r>
              <a:rPr lang="tr-TR" dirty="0">
                <a:solidFill>
                  <a:srgbClr val="1B1B1B"/>
                </a:solidFill>
                <a:latin typeface="Cambria" panose="02040503050406030204" pitchFamily="18" charset="0"/>
              </a:rPr>
              <a:t>M</a:t>
            </a:r>
            <a:r>
              <a:rPr lang="tr-TR" b="0" i="0" dirty="0">
                <a:solidFill>
                  <a:srgbClr val="1B1B1B"/>
                </a:solidFill>
                <a:effectLst/>
                <a:latin typeface="Cambria" panose="02040503050406030204" pitchFamily="18" charset="0"/>
              </a:rPr>
              <a:t>aruziyetin ölçülmesi için </a:t>
            </a:r>
            <a:r>
              <a:rPr lang="tr-TR" b="0" i="0" dirty="0" err="1">
                <a:solidFill>
                  <a:srgbClr val="1B1B1B"/>
                </a:solidFill>
                <a:effectLst/>
                <a:latin typeface="Cambria" panose="02040503050406030204" pitchFamily="18" charset="0"/>
              </a:rPr>
              <a:t>Enhanced</a:t>
            </a:r>
            <a:r>
              <a:rPr lang="tr-TR" b="0" i="0" dirty="0">
                <a:solidFill>
                  <a:srgbClr val="1B1B1B"/>
                </a:solidFill>
                <a:effectLst/>
                <a:latin typeface="Cambria" panose="02040503050406030204" pitchFamily="18" charset="0"/>
              </a:rPr>
              <a:t> </a:t>
            </a:r>
            <a:r>
              <a:rPr lang="tr-TR" b="0" i="0" dirty="0" err="1">
                <a:solidFill>
                  <a:srgbClr val="1B1B1B"/>
                </a:solidFill>
                <a:effectLst/>
                <a:latin typeface="Cambria" panose="02040503050406030204" pitchFamily="18" charset="0"/>
              </a:rPr>
              <a:t>Children's</a:t>
            </a:r>
            <a:r>
              <a:rPr lang="tr-TR" b="0" i="0" dirty="0">
                <a:solidFill>
                  <a:srgbClr val="1B1B1B"/>
                </a:solidFill>
                <a:effectLst/>
                <a:latin typeface="Cambria" panose="02040503050406030204" pitchFamily="18" charset="0"/>
              </a:rPr>
              <a:t> </a:t>
            </a:r>
            <a:r>
              <a:rPr lang="tr-TR" b="0" i="0" dirty="0" err="1">
                <a:solidFill>
                  <a:srgbClr val="1B1B1B"/>
                </a:solidFill>
                <a:effectLst/>
                <a:latin typeface="Cambria" panose="02040503050406030204" pitchFamily="18" charset="0"/>
              </a:rPr>
              <a:t>MicroPEM</a:t>
            </a:r>
            <a:r>
              <a:rPr lang="tr-TR" b="0" i="0" dirty="0">
                <a:solidFill>
                  <a:srgbClr val="1B1B1B"/>
                </a:solidFill>
                <a:effectLst/>
                <a:latin typeface="Cambria" panose="02040503050406030204" pitchFamily="18" charset="0"/>
              </a:rPr>
              <a:t>™ (ECM) cihazı kullanıldı.</a:t>
            </a:r>
          </a:p>
          <a:p>
            <a:endParaRPr lang="tr-TR" b="0" i="0" dirty="0">
              <a:solidFill>
                <a:srgbClr val="1B1B1B"/>
              </a:solidFill>
              <a:effectLst/>
              <a:latin typeface="Cambria" panose="02040503050406030204" pitchFamily="18" charset="0"/>
            </a:endParaRPr>
          </a:p>
          <a:p>
            <a:r>
              <a:rPr lang="tr-TR" b="0" i="0" dirty="0">
                <a:solidFill>
                  <a:srgbClr val="1B1B1B"/>
                </a:solidFill>
                <a:effectLst/>
                <a:latin typeface="Cambria" panose="02040503050406030204" pitchFamily="18" charset="0"/>
              </a:rPr>
              <a:t>Kişisel maruziyetler ortam hava kirliliğinden çok az etkilendi çünkü çalışma alanları, ortam hava kirliliğinin minimum düzeyde olacağı şekilde özel olarak seçildi .</a:t>
            </a:r>
          </a:p>
          <a:p>
            <a:endParaRPr lang="tr-TR" dirty="0">
              <a:solidFill>
                <a:srgbClr val="1B1B1B"/>
              </a:solidFill>
              <a:latin typeface="Cambria" panose="02040503050406030204" pitchFamily="18" charset="0"/>
            </a:endParaRPr>
          </a:p>
          <a:p>
            <a:r>
              <a:rPr lang="tr-TR" b="0" i="0" dirty="0">
                <a:solidFill>
                  <a:srgbClr val="1B1B1B"/>
                </a:solidFill>
                <a:effectLst/>
                <a:latin typeface="Cambria" panose="02040503050406030204" pitchFamily="18" charset="0"/>
              </a:rPr>
              <a:t>Hemoglobin konsantrasyonları, parmak ucundan alınan kan örneği ile değerlendirildi.</a:t>
            </a:r>
          </a:p>
          <a:p>
            <a:endParaRPr lang="tr-TR" b="0" i="0" dirty="0">
              <a:solidFill>
                <a:srgbClr val="1B1B1B"/>
              </a:solidFill>
              <a:effectLst/>
              <a:latin typeface="Cambria" panose="02040503050406030204" pitchFamily="18" charset="0"/>
            </a:endParaRPr>
          </a:p>
          <a:p>
            <a:endParaRPr lang="tr-TR" b="0" i="0" dirty="0">
              <a:solidFill>
                <a:srgbClr val="1B1B1B"/>
              </a:solidFill>
              <a:effectLst/>
              <a:latin typeface="Cambria" panose="02040503050406030204" pitchFamily="18" charset="0"/>
            </a:endParaRPr>
          </a:p>
        </p:txBody>
      </p:sp>
    </p:spTree>
    <p:extLst>
      <p:ext uri="{BB962C8B-B14F-4D97-AF65-F5344CB8AC3E}">
        <p14:creationId xmlns:p14="http://schemas.microsoft.com/office/powerpoint/2010/main" val="1043996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E6345C-9BD4-D9E2-F1B2-A9482CF5D9E8}"/>
              </a:ext>
            </a:extLst>
          </p:cNvPr>
          <p:cNvSpPr>
            <a:spLocks noGrp="1"/>
          </p:cNvSpPr>
          <p:nvPr>
            <p:ph type="title"/>
          </p:nvPr>
        </p:nvSpPr>
        <p:spPr/>
        <p:txBody>
          <a:bodyPr>
            <a:normAutofit fontScale="90000"/>
          </a:bodyPr>
          <a:lstStyle/>
          <a:p>
            <a:pPr algn="ctr"/>
            <a:br>
              <a:rPr lang="tr-TR" dirty="0">
                <a:solidFill>
                  <a:srgbClr val="1B1B1B"/>
                </a:solidFill>
                <a:latin typeface="Source Sans Pro Web"/>
              </a:rPr>
            </a:br>
            <a:r>
              <a:rPr lang="tr-TR" sz="4900" dirty="0">
                <a:solidFill>
                  <a:srgbClr val="1B1B1B"/>
                </a:solidFill>
                <a:latin typeface="Source Sans Pro Web"/>
              </a:rPr>
              <a:t>Yöntem</a:t>
            </a:r>
            <a:br>
              <a:rPr lang="tr-TR" sz="1800" b="0" i="0" dirty="0">
                <a:solidFill>
                  <a:srgbClr val="1B1B1B"/>
                </a:solidFill>
                <a:effectLst/>
                <a:latin typeface="Source Sans Pro Web"/>
              </a:rPr>
            </a:br>
            <a:endParaRPr lang="tr-TR" dirty="0"/>
          </a:p>
        </p:txBody>
      </p:sp>
      <p:sp>
        <p:nvSpPr>
          <p:cNvPr id="3" name="İçerik Yer Tutucusu 2">
            <a:extLst>
              <a:ext uri="{FF2B5EF4-FFF2-40B4-BE49-F238E27FC236}">
                <a16:creationId xmlns:a16="http://schemas.microsoft.com/office/drawing/2014/main" id="{915143E8-E821-8930-1A54-23BECD4D9BBE}"/>
              </a:ext>
            </a:extLst>
          </p:cNvPr>
          <p:cNvSpPr>
            <a:spLocks noGrp="1"/>
          </p:cNvSpPr>
          <p:nvPr>
            <p:ph idx="1"/>
          </p:nvPr>
        </p:nvSpPr>
        <p:spPr/>
        <p:txBody>
          <a:bodyPr/>
          <a:lstStyle/>
          <a:p>
            <a:endParaRPr lang="tr-TR" b="0" i="0" dirty="0">
              <a:solidFill>
                <a:srgbClr val="1B1B1B"/>
              </a:solidFill>
              <a:effectLst/>
              <a:latin typeface="Cambria" panose="02040503050406030204" pitchFamily="18" charset="0"/>
            </a:endParaRPr>
          </a:p>
          <a:p>
            <a:r>
              <a:rPr lang="tr-TR" b="0" i="0" dirty="0">
                <a:solidFill>
                  <a:srgbClr val="1B1B1B"/>
                </a:solidFill>
                <a:effectLst/>
                <a:latin typeface="Cambria" panose="02040503050406030204" pitchFamily="18" charset="0"/>
              </a:rPr>
              <a:t>Çalışmada </a:t>
            </a:r>
            <a:r>
              <a:rPr lang="tr-TR" dirty="0">
                <a:solidFill>
                  <a:srgbClr val="1B1B1B"/>
                </a:solidFill>
                <a:latin typeface="Cambria" panose="02040503050406030204" pitchFamily="18" charset="0"/>
              </a:rPr>
              <a:t>hemoglobin değerleri </a:t>
            </a:r>
            <a:r>
              <a:rPr lang="tr-TR" b="0" i="0" dirty="0">
                <a:solidFill>
                  <a:srgbClr val="1B1B1B"/>
                </a:solidFill>
                <a:effectLst/>
                <a:latin typeface="Cambria" panose="02040503050406030204" pitchFamily="18" charset="0"/>
              </a:rPr>
              <a:t>WHO </a:t>
            </a:r>
            <a:r>
              <a:rPr lang="tr-TR" dirty="0">
                <a:solidFill>
                  <a:srgbClr val="1B1B1B"/>
                </a:solidFill>
                <a:latin typeface="Cambria" panose="02040503050406030204" pitchFamily="18" charset="0"/>
              </a:rPr>
              <a:t>‘ </a:t>
            </a:r>
            <a:r>
              <a:rPr lang="tr-TR" dirty="0" err="1">
                <a:solidFill>
                  <a:srgbClr val="1B1B1B"/>
                </a:solidFill>
                <a:latin typeface="Cambria" panose="02040503050406030204" pitchFamily="18" charset="0"/>
              </a:rPr>
              <a:t>nun</a:t>
            </a:r>
            <a:r>
              <a:rPr lang="tr-TR" dirty="0">
                <a:solidFill>
                  <a:srgbClr val="1B1B1B"/>
                </a:solidFill>
                <a:latin typeface="Cambria" panose="02040503050406030204" pitchFamily="18" charset="0"/>
              </a:rPr>
              <a:t> kriterlerine göre (</a:t>
            </a:r>
            <a:r>
              <a:rPr lang="tr-TR" b="0" i="0" dirty="0">
                <a:solidFill>
                  <a:srgbClr val="1B1B1B"/>
                </a:solidFill>
                <a:effectLst/>
                <a:latin typeface="Cambria" panose="02040503050406030204" pitchFamily="18" charset="0"/>
              </a:rPr>
              <a:t> 1. trimesterde 11 g/</a:t>
            </a:r>
            <a:r>
              <a:rPr lang="tr-TR" b="0" i="0" dirty="0" err="1">
                <a:solidFill>
                  <a:srgbClr val="1B1B1B"/>
                </a:solidFill>
                <a:effectLst/>
                <a:latin typeface="Cambria" panose="02040503050406030204" pitchFamily="18" charset="0"/>
              </a:rPr>
              <a:t>dL'nin</a:t>
            </a:r>
            <a:r>
              <a:rPr lang="tr-TR" b="0" i="0" dirty="0">
                <a:solidFill>
                  <a:srgbClr val="1B1B1B"/>
                </a:solidFill>
                <a:effectLst/>
                <a:latin typeface="Cambria" panose="02040503050406030204" pitchFamily="18" charset="0"/>
              </a:rPr>
              <a:t>  ve 2. trimesterde 10,5 g/</a:t>
            </a:r>
            <a:r>
              <a:rPr lang="tr-TR" b="0" i="0" dirty="0" err="1">
                <a:solidFill>
                  <a:srgbClr val="1B1B1B"/>
                </a:solidFill>
                <a:effectLst/>
                <a:latin typeface="Cambria" panose="02040503050406030204" pitchFamily="18" charset="0"/>
              </a:rPr>
              <a:t>dL'nin</a:t>
            </a:r>
            <a:r>
              <a:rPr lang="tr-TR" b="0" i="0" dirty="0">
                <a:solidFill>
                  <a:srgbClr val="1B1B1B"/>
                </a:solidFill>
                <a:effectLst/>
                <a:latin typeface="Cambria" panose="02040503050406030204" pitchFamily="18" charset="0"/>
              </a:rPr>
              <a:t> altında) değerlendirilmiştir.</a:t>
            </a:r>
          </a:p>
          <a:p>
            <a:endParaRPr lang="tr-TR" dirty="0"/>
          </a:p>
          <a:p>
            <a:r>
              <a:rPr lang="tr-TR" dirty="0">
                <a:solidFill>
                  <a:srgbClr val="1B1B1B"/>
                </a:solidFill>
                <a:latin typeface="Cambria" panose="02040503050406030204" pitchFamily="18" charset="0"/>
              </a:rPr>
              <a:t>A</a:t>
            </a:r>
            <a:r>
              <a:rPr lang="tr-TR" b="0" i="0" dirty="0">
                <a:solidFill>
                  <a:srgbClr val="1B1B1B"/>
                </a:solidFill>
                <a:effectLst/>
                <a:latin typeface="Cambria" panose="02040503050406030204" pitchFamily="18" charset="0"/>
              </a:rPr>
              <a:t>nne yaşı , BMI , gebelik haftası , annenin  eğitim düzeyi, demir takviyesi alıp almaması, çalışma alanı dahil olmak üzere sınıflandırıldı.</a:t>
            </a:r>
            <a:endParaRPr lang="tr-TR" dirty="0"/>
          </a:p>
          <a:p>
            <a:endParaRPr lang="tr-TR" dirty="0"/>
          </a:p>
        </p:txBody>
      </p:sp>
    </p:spTree>
    <p:extLst>
      <p:ext uri="{BB962C8B-B14F-4D97-AF65-F5344CB8AC3E}">
        <p14:creationId xmlns:p14="http://schemas.microsoft.com/office/powerpoint/2010/main" val="461135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A1940A-F05E-8964-B445-8A5DAB44B9D7}"/>
              </a:ext>
            </a:extLst>
          </p:cNvPr>
          <p:cNvSpPr>
            <a:spLocks noGrp="1"/>
          </p:cNvSpPr>
          <p:nvPr>
            <p:ph type="title"/>
          </p:nvPr>
        </p:nvSpPr>
        <p:spPr/>
        <p:txBody>
          <a:bodyPr/>
          <a:lstStyle/>
          <a:p>
            <a:pPr algn="ctr"/>
            <a:r>
              <a:rPr lang="tr-TR" b="0" i="0" dirty="0">
                <a:solidFill>
                  <a:srgbClr val="1B1B1B"/>
                </a:solidFill>
                <a:effectLst/>
                <a:latin typeface="Source Sans Pro Web"/>
              </a:rPr>
              <a:t> Bulgu</a:t>
            </a:r>
            <a:endParaRPr lang="tr-TR" dirty="0"/>
          </a:p>
        </p:txBody>
      </p:sp>
      <p:sp>
        <p:nvSpPr>
          <p:cNvPr id="3" name="İçerik Yer Tutucusu 2">
            <a:extLst>
              <a:ext uri="{FF2B5EF4-FFF2-40B4-BE49-F238E27FC236}">
                <a16:creationId xmlns:a16="http://schemas.microsoft.com/office/drawing/2014/main" id="{C258DCFB-260B-46B9-7F16-FE740DC40ED6}"/>
              </a:ext>
            </a:extLst>
          </p:cNvPr>
          <p:cNvSpPr>
            <a:spLocks noGrp="1"/>
          </p:cNvSpPr>
          <p:nvPr>
            <p:ph idx="1"/>
          </p:nvPr>
        </p:nvSpPr>
        <p:spPr/>
        <p:txBody>
          <a:bodyPr>
            <a:normAutofit lnSpcReduction="10000"/>
          </a:bodyPr>
          <a:lstStyle/>
          <a:p>
            <a:r>
              <a:rPr lang="tr-TR" b="0" i="0" dirty="0">
                <a:solidFill>
                  <a:srgbClr val="1B1B1B"/>
                </a:solidFill>
                <a:effectLst/>
                <a:latin typeface="Cambria" panose="02040503050406030204" pitchFamily="18" charset="0"/>
              </a:rPr>
              <a:t>3163 katılımcı arasından 853'ü  anemi olarak kategorize edildi. Bunlar arasında Hindistan en yüksek anemi prevalansına sahipken bunu Peru , Ruanda  ve Guatemala  takip etti.</a:t>
            </a:r>
          </a:p>
          <a:p>
            <a:endParaRPr lang="tr-TR" b="0" i="0" dirty="0">
              <a:solidFill>
                <a:srgbClr val="1B1B1B"/>
              </a:solidFill>
              <a:effectLst/>
              <a:latin typeface="Cambria" panose="02040503050406030204" pitchFamily="18" charset="0"/>
            </a:endParaRPr>
          </a:p>
          <a:p>
            <a:r>
              <a:rPr lang="tr-TR" b="0" i="0" dirty="0">
                <a:solidFill>
                  <a:srgbClr val="1B1B1B"/>
                </a:solidFill>
                <a:effectLst/>
                <a:latin typeface="Cambria" panose="02040503050406030204" pitchFamily="18" charset="0"/>
              </a:rPr>
              <a:t>Başlangıçta anne yaşı 25.4</a:t>
            </a:r>
            <a:r>
              <a:rPr lang="tr-TR" dirty="0">
                <a:solidFill>
                  <a:srgbClr val="1B1B1B"/>
                </a:solidFill>
                <a:latin typeface="Cambria" panose="02040503050406030204" pitchFamily="18" charset="0"/>
              </a:rPr>
              <a:t> </a:t>
            </a:r>
            <a:r>
              <a:rPr lang="tr-TR" b="0" i="0" dirty="0">
                <a:solidFill>
                  <a:srgbClr val="1B1B1B"/>
                </a:solidFill>
                <a:effectLst/>
                <a:latin typeface="Cambria" panose="02040503050406030204" pitchFamily="18" charset="0"/>
              </a:rPr>
              <a:t>, BMI 23.2</a:t>
            </a:r>
            <a:r>
              <a:rPr lang="tr-TR" dirty="0">
                <a:solidFill>
                  <a:srgbClr val="1B1B1B"/>
                </a:solidFill>
                <a:latin typeface="Cambria" panose="02040503050406030204" pitchFamily="18" charset="0"/>
              </a:rPr>
              <a:t> </a:t>
            </a:r>
            <a:r>
              <a:rPr lang="tr-TR" b="0" i="0" dirty="0">
                <a:solidFill>
                  <a:srgbClr val="1B1B1B"/>
                </a:solidFill>
                <a:effectLst/>
                <a:latin typeface="Cambria" panose="02040503050406030204" pitchFamily="18" charset="0"/>
              </a:rPr>
              <a:t>ve gebelik haftası 15.4   standart sapmasına sahipti.</a:t>
            </a:r>
          </a:p>
          <a:p>
            <a:endParaRPr lang="tr-TR" dirty="0">
              <a:solidFill>
                <a:srgbClr val="1B1B1B"/>
              </a:solidFill>
              <a:latin typeface="Cambria" panose="02040503050406030204" pitchFamily="18" charset="0"/>
            </a:endParaRPr>
          </a:p>
          <a:p>
            <a:r>
              <a:rPr lang="tr-TR" dirty="0">
                <a:solidFill>
                  <a:srgbClr val="1B1B1B"/>
                </a:solidFill>
                <a:latin typeface="Cambria" panose="02040503050406030204" pitchFamily="18" charset="0"/>
              </a:rPr>
              <a:t>Katılımcıların </a:t>
            </a:r>
            <a:r>
              <a:rPr lang="tr-TR" b="0" i="0" dirty="0">
                <a:solidFill>
                  <a:srgbClr val="1B1B1B"/>
                </a:solidFill>
                <a:effectLst/>
                <a:latin typeface="Cambria" panose="02040503050406030204" pitchFamily="18" charset="0"/>
              </a:rPr>
              <a:t>çoğunluğu pasif içiciliğe maruz kalmamıştı , daha önce doğum yapmamıştı , demir takviyesi alıyordu , düşük beslenme çeşitliliği vardı ve ilkokulu bitirmişti .</a:t>
            </a:r>
          </a:p>
        </p:txBody>
      </p:sp>
    </p:spTree>
    <p:extLst>
      <p:ext uri="{BB962C8B-B14F-4D97-AF65-F5344CB8AC3E}">
        <p14:creationId xmlns:p14="http://schemas.microsoft.com/office/powerpoint/2010/main" val="2694883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EE284AE0-6481-7719-9A45-35663109DB84}"/>
              </a:ext>
            </a:extLst>
          </p:cNvPr>
          <p:cNvPicPr>
            <a:picLocks noChangeAspect="1"/>
          </p:cNvPicPr>
          <p:nvPr/>
        </p:nvPicPr>
        <p:blipFill>
          <a:blip r:embed="rId2"/>
          <a:stretch>
            <a:fillRect/>
          </a:stretch>
        </p:blipFill>
        <p:spPr>
          <a:xfrm>
            <a:off x="250406" y="848360"/>
            <a:ext cx="5689256" cy="5161280"/>
          </a:xfrm>
          <a:prstGeom prst="rect">
            <a:avLst/>
          </a:prstGeom>
        </p:spPr>
      </p:pic>
      <p:pic>
        <p:nvPicPr>
          <p:cNvPr id="9" name="Resim 8">
            <a:extLst>
              <a:ext uri="{FF2B5EF4-FFF2-40B4-BE49-F238E27FC236}">
                <a16:creationId xmlns:a16="http://schemas.microsoft.com/office/drawing/2014/main" id="{5F563FEA-747F-B9F1-044A-0C208302FDE5}"/>
              </a:ext>
            </a:extLst>
          </p:cNvPr>
          <p:cNvPicPr>
            <a:picLocks noChangeAspect="1"/>
          </p:cNvPicPr>
          <p:nvPr/>
        </p:nvPicPr>
        <p:blipFill>
          <a:blip r:embed="rId3"/>
          <a:stretch>
            <a:fillRect/>
          </a:stretch>
        </p:blipFill>
        <p:spPr>
          <a:xfrm>
            <a:off x="6106510" y="1196769"/>
            <a:ext cx="5565249" cy="4837257"/>
          </a:xfrm>
          <a:prstGeom prst="rect">
            <a:avLst/>
          </a:prstGeom>
        </p:spPr>
      </p:pic>
      <p:sp>
        <p:nvSpPr>
          <p:cNvPr id="11" name="Metin kutusu 10">
            <a:extLst>
              <a:ext uri="{FF2B5EF4-FFF2-40B4-BE49-F238E27FC236}">
                <a16:creationId xmlns:a16="http://schemas.microsoft.com/office/drawing/2014/main" id="{8372BDE4-4FD1-39E9-34C0-A70AC370734B}"/>
              </a:ext>
            </a:extLst>
          </p:cNvPr>
          <p:cNvSpPr txBox="1"/>
          <p:nvPr/>
        </p:nvSpPr>
        <p:spPr>
          <a:xfrm>
            <a:off x="2418036" y="272534"/>
            <a:ext cx="6097314" cy="369332"/>
          </a:xfrm>
          <a:prstGeom prst="rect">
            <a:avLst/>
          </a:prstGeom>
          <a:noFill/>
          <a:ln w="38100">
            <a:solidFill>
              <a:schemeClr val="tx1"/>
            </a:solidFill>
          </a:ln>
        </p:spPr>
        <p:txBody>
          <a:bodyPr wrap="square">
            <a:spAutoFit/>
          </a:bodyPr>
          <a:lstStyle/>
          <a:p>
            <a:r>
              <a:rPr lang="tr-TR" dirty="0">
                <a:solidFill>
                  <a:srgbClr val="1B1B1B"/>
                </a:solidFill>
                <a:latin typeface="Cambria" panose="02040503050406030204" pitchFamily="18" charset="0"/>
              </a:rPr>
              <a:t>A</a:t>
            </a:r>
            <a:r>
              <a:rPr lang="tr-TR" b="0" i="0" dirty="0">
                <a:solidFill>
                  <a:srgbClr val="1B1B1B"/>
                </a:solidFill>
                <a:effectLst/>
                <a:latin typeface="Cambria" panose="02040503050406030204" pitchFamily="18" charset="0"/>
              </a:rPr>
              <a:t>nemi </a:t>
            </a:r>
            <a:r>
              <a:rPr lang="tr-TR" dirty="0">
                <a:solidFill>
                  <a:srgbClr val="1B1B1B"/>
                </a:solidFill>
                <a:latin typeface="Cambria" panose="02040503050406030204" pitchFamily="18" charset="0"/>
              </a:rPr>
              <a:t>D</a:t>
            </a:r>
            <a:r>
              <a:rPr lang="tr-TR" b="0" i="0" dirty="0">
                <a:solidFill>
                  <a:srgbClr val="1B1B1B"/>
                </a:solidFill>
                <a:effectLst/>
                <a:latin typeface="Cambria" panose="02040503050406030204" pitchFamily="18" charset="0"/>
              </a:rPr>
              <a:t>urumuna </a:t>
            </a:r>
            <a:r>
              <a:rPr lang="tr-TR" dirty="0">
                <a:solidFill>
                  <a:srgbClr val="1B1B1B"/>
                </a:solidFill>
                <a:latin typeface="Cambria" panose="02040503050406030204" pitchFamily="18" charset="0"/>
              </a:rPr>
              <a:t>G</a:t>
            </a:r>
            <a:r>
              <a:rPr lang="tr-TR" b="0" i="0" dirty="0">
                <a:solidFill>
                  <a:srgbClr val="1B1B1B"/>
                </a:solidFill>
                <a:effectLst/>
                <a:latin typeface="Cambria" panose="02040503050406030204" pitchFamily="18" charset="0"/>
              </a:rPr>
              <a:t>öre </a:t>
            </a:r>
            <a:r>
              <a:rPr lang="tr-TR" dirty="0">
                <a:solidFill>
                  <a:srgbClr val="1B1B1B"/>
                </a:solidFill>
                <a:latin typeface="Cambria" panose="02040503050406030204" pitchFamily="18" charset="0"/>
              </a:rPr>
              <a:t>Sınıflandırılmış</a:t>
            </a:r>
            <a:r>
              <a:rPr lang="tr-TR" b="0" i="0" dirty="0">
                <a:solidFill>
                  <a:srgbClr val="1B1B1B"/>
                </a:solidFill>
                <a:effectLst/>
                <a:latin typeface="Cambria" panose="02040503050406030204" pitchFamily="18" charset="0"/>
              </a:rPr>
              <a:t> </a:t>
            </a:r>
            <a:r>
              <a:rPr lang="tr-TR" dirty="0">
                <a:solidFill>
                  <a:srgbClr val="1B1B1B"/>
                </a:solidFill>
                <a:latin typeface="Cambria" panose="02040503050406030204" pitchFamily="18" charset="0"/>
              </a:rPr>
              <a:t>N</a:t>
            </a:r>
            <a:r>
              <a:rPr lang="tr-TR" b="0" i="0" dirty="0">
                <a:solidFill>
                  <a:srgbClr val="1B1B1B"/>
                </a:solidFill>
                <a:effectLst/>
                <a:latin typeface="Cambria" panose="02040503050406030204" pitchFamily="18" charset="0"/>
              </a:rPr>
              <a:t>üfus </a:t>
            </a:r>
            <a:r>
              <a:rPr lang="tr-TR" dirty="0">
                <a:solidFill>
                  <a:srgbClr val="1B1B1B"/>
                </a:solidFill>
                <a:latin typeface="Cambria" panose="02040503050406030204" pitchFamily="18" charset="0"/>
              </a:rPr>
              <a:t>Ö</a:t>
            </a:r>
            <a:r>
              <a:rPr lang="tr-TR" b="0" i="0" dirty="0">
                <a:solidFill>
                  <a:srgbClr val="1B1B1B"/>
                </a:solidFill>
                <a:effectLst/>
                <a:latin typeface="Cambria" panose="02040503050406030204" pitchFamily="18" charset="0"/>
              </a:rPr>
              <a:t>zellikleri</a:t>
            </a:r>
            <a:endParaRPr lang="tr-TR" dirty="0"/>
          </a:p>
        </p:txBody>
      </p:sp>
      <p:cxnSp>
        <p:nvCxnSpPr>
          <p:cNvPr id="18" name="Düz Bağlayıcı 17">
            <a:extLst>
              <a:ext uri="{FF2B5EF4-FFF2-40B4-BE49-F238E27FC236}">
                <a16:creationId xmlns:a16="http://schemas.microsoft.com/office/drawing/2014/main" id="{D2D8AE72-5898-8E47-DAD5-37D8B18DCEFE}"/>
              </a:ext>
            </a:extLst>
          </p:cNvPr>
          <p:cNvCxnSpPr>
            <a:cxnSpLocks/>
          </p:cNvCxnSpPr>
          <p:nvPr/>
        </p:nvCxnSpPr>
        <p:spPr>
          <a:xfrm>
            <a:off x="141627" y="1529256"/>
            <a:ext cx="5446986" cy="0"/>
          </a:xfrm>
          <a:prstGeom prst="line">
            <a:avLst/>
          </a:prstGeom>
        </p:spPr>
        <p:style>
          <a:lnRef idx="2">
            <a:schemeClr val="accent1"/>
          </a:lnRef>
          <a:fillRef idx="0">
            <a:schemeClr val="accent1"/>
          </a:fillRef>
          <a:effectRef idx="1">
            <a:schemeClr val="accent1"/>
          </a:effectRef>
          <a:fontRef idx="minor">
            <a:schemeClr val="tx1"/>
          </a:fontRef>
        </p:style>
      </p:cxnSp>
      <p:pic>
        <p:nvPicPr>
          <p:cNvPr id="23" name="Resim 22">
            <a:extLst>
              <a:ext uri="{FF2B5EF4-FFF2-40B4-BE49-F238E27FC236}">
                <a16:creationId xmlns:a16="http://schemas.microsoft.com/office/drawing/2014/main" id="{F9AFD8DC-CF8F-4365-12BA-1114FDA4A7BB}"/>
              </a:ext>
            </a:extLst>
          </p:cNvPr>
          <p:cNvPicPr>
            <a:picLocks noChangeAspect="1"/>
          </p:cNvPicPr>
          <p:nvPr/>
        </p:nvPicPr>
        <p:blipFill>
          <a:blip r:embed="rId4"/>
          <a:stretch>
            <a:fillRect/>
          </a:stretch>
        </p:blipFill>
        <p:spPr>
          <a:xfrm>
            <a:off x="126124" y="1953662"/>
            <a:ext cx="5462489" cy="18290"/>
          </a:xfrm>
          <a:prstGeom prst="rect">
            <a:avLst/>
          </a:prstGeom>
        </p:spPr>
      </p:pic>
      <p:cxnSp>
        <p:nvCxnSpPr>
          <p:cNvPr id="30" name="Düz Bağlayıcı 29">
            <a:extLst>
              <a:ext uri="{FF2B5EF4-FFF2-40B4-BE49-F238E27FC236}">
                <a16:creationId xmlns:a16="http://schemas.microsoft.com/office/drawing/2014/main" id="{2A96ABF6-DA62-7BCB-44DD-F69D6280BD37}"/>
              </a:ext>
            </a:extLst>
          </p:cNvPr>
          <p:cNvCxnSpPr/>
          <p:nvPr/>
        </p:nvCxnSpPr>
        <p:spPr>
          <a:xfrm>
            <a:off x="141627" y="2427890"/>
            <a:ext cx="5446986" cy="0"/>
          </a:xfrm>
          <a:prstGeom prst="line">
            <a:avLst/>
          </a:prstGeom>
        </p:spPr>
        <p:style>
          <a:lnRef idx="3">
            <a:schemeClr val="accent2"/>
          </a:lnRef>
          <a:fillRef idx="0">
            <a:schemeClr val="accent2"/>
          </a:fillRef>
          <a:effectRef idx="2">
            <a:schemeClr val="accent2"/>
          </a:effectRef>
          <a:fontRef idx="minor">
            <a:schemeClr val="tx1"/>
          </a:fontRef>
        </p:style>
      </p:cxnSp>
      <p:pic>
        <p:nvPicPr>
          <p:cNvPr id="31" name="Resim 30">
            <a:extLst>
              <a:ext uri="{FF2B5EF4-FFF2-40B4-BE49-F238E27FC236}">
                <a16:creationId xmlns:a16="http://schemas.microsoft.com/office/drawing/2014/main" id="{FB09DE94-A32B-D9E1-6617-E26E0B2E6CBC}"/>
              </a:ext>
            </a:extLst>
          </p:cNvPr>
          <p:cNvPicPr>
            <a:picLocks noChangeAspect="1"/>
          </p:cNvPicPr>
          <p:nvPr/>
        </p:nvPicPr>
        <p:blipFill>
          <a:blip r:embed="rId5"/>
          <a:stretch>
            <a:fillRect/>
          </a:stretch>
        </p:blipFill>
        <p:spPr>
          <a:xfrm>
            <a:off x="133875" y="3030552"/>
            <a:ext cx="5462489" cy="24386"/>
          </a:xfrm>
          <a:prstGeom prst="rect">
            <a:avLst/>
          </a:prstGeom>
        </p:spPr>
      </p:pic>
      <p:cxnSp>
        <p:nvCxnSpPr>
          <p:cNvPr id="33" name="Düz Bağlayıcı 32">
            <a:extLst>
              <a:ext uri="{FF2B5EF4-FFF2-40B4-BE49-F238E27FC236}">
                <a16:creationId xmlns:a16="http://schemas.microsoft.com/office/drawing/2014/main" id="{B0389B52-BBE9-0F16-F1A5-0CA02ECE8982}"/>
              </a:ext>
            </a:extLst>
          </p:cNvPr>
          <p:cNvCxnSpPr/>
          <p:nvPr/>
        </p:nvCxnSpPr>
        <p:spPr>
          <a:xfrm>
            <a:off x="141627" y="3728564"/>
            <a:ext cx="5446986" cy="0"/>
          </a:xfrm>
          <a:prstGeom prst="line">
            <a:avLst/>
          </a:prstGeom>
        </p:spPr>
        <p:style>
          <a:lnRef idx="3">
            <a:schemeClr val="accent5"/>
          </a:lnRef>
          <a:fillRef idx="0">
            <a:schemeClr val="accent5"/>
          </a:fillRef>
          <a:effectRef idx="2">
            <a:schemeClr val="accent5"/>
          </a:effectRef>
          <a:fontRef idx="minor">
            <a:schemeClr val="tx1"/>
          </a:fontRef>
        </p:style>
      </p:cxnSp>
      <p:pic>
        <p:nvPicPr>
          <p:cNvPr id="34" name="Resim 33">
            <a:extLst>
              <a:ext uri="{FF2B5EF4-FFF2-40B4-BE49-F238E27FC236}">
                <a16:creationId xmlns:a16="http://schemas.microsoft.com/office/drawing/2014/main" id="{11C1F02A-68FE-CEC7-9B90-76CFABDA396C}"/>
              </a:ext>
            </a:extLst>
          </p:cNvPr>
          <p:cNvPicPr>
            <a:picLocks noChangeAspect="1"/>
          </p:cNvPicPr>
          <p:nvPr/>
        </p:nvPicPr>
        <p:blipFill>
          <a:blip r:embed="rId6"/>
          <a:stretch>
            <a:fillRect/>
          </a:stretch>
        </p:blipFill>
        <p:spPr>
          <a:xfrm>
            <a:off x="141627" y="4191165"/>
            <a:ext cx="5462489" cy="24386"/>
          </a:xfrm>
          <a:prstGeom prst="rect">
            <a:avLst/>
          </a:prstGeom>
        </p:spPr>
      </p:pic>
      <p:cxnSp>
        <p:nvCxnSpPr>
          <p:cNvPr id="36" name="Düz Bağlayıcı 35">
            <a:extLst>
              <a:ext uri="{FF2B5EF4-FFF2-40B4-BE49-F238E27FC236}">
                <a16:creationId xmlns:a16="http://schemas.microsoft.com/office/drawing/2014/main" id="{4AE8F6DA-EEDC-0FBD-740A-AA0B5DFCAC68}"/>
              </a:ext>
            </a:extLst>
          </p:cNvPr>
          <p:cNvCxnSpPr/>
          <p:nvPr/>
        </p:nvCxnSpPr>
        <p:spPr>
          <a:xfrm>
            <a:off x="141627" y="5502166"/>
            <a:ext cx="5555765" cy="0"/>
          </a:xfrm>
          <a:prstGeom prst="line">
            <a:avLst/>
          </a:prstGeom>
        </p:spPr>
        <p:style>
          <a:lnRef idx="3">
            <a:schemeClr val="accent6"/>
          </a:lnRef>
          <a:fillRef idx="0">
            <a:schemeClr val="accent6"/>
          </a:fillRef>
          <a:effectRef idx="2">
            <a:schemeClr val="accent6"/>
          </a:effectRef>
          <a:fontRef idx="minor">
            <a:schemeClr val="tx1"/>
          </a:fontRef>
        </p:style>
      </p:cxnSp>
      <p:pic>
        <p:nvPicPr>
          <p:cNvPr id="37" name="Resim 36">
            <a:extLst>
              <a:ext uri="{FF2B5EF4-FFF2-40B4-BE49-F238E27FC236}">
                <a16:creationId xmlns:a16="http://schemas.microsoft.com/office/drawing/2014/main" id="{6D39B6C0-3B86-9A84-4EAA-439AA25BC4B6}"/>
              </a:ext>
            </a:extLst>
          </p:cNvPr>
          <p:cNvPicPr>
            <a:picLocks noChangeAspect="1"/>
          </p:cNvPicPr>
          <p:nvPr/>
        </p:nvPicPr>
        <p:blipFill>
          <a:blip r:embed="rId7"/>
          <a:stretch>
            <a:fillRect/>
          </a:stretch>
        </p:blipFill>
        <p:spPr>
          <a:xfrm>
            <a:off x="141627" y="6009640"/>
            <a:ext cx="5572227" cy="24386"/>
          </a:xfrm>
          <a:prstGeom prst="rect">
            <a:avLst/>
          </a:prstGeom>
        </p:spPr>
      </p:pic>
      <p:cxnSp>
        <p:nvCxnSpPr>
          <p:cNvPr id="39" name="Düz Bağlayıcı 38">
            <a:extLst>
              <a:ext uri="{FF2B5EF4-FFF2-40B4-BE49-F238E27FC236}">
                <a16:creationId xmlns:a16="http://schemas.microsoft.com/office/drawing/2014/main" id="{D6976463-8258-A577-9999-686CAB5D4366}"/>
              </a:ext>
            </a:extLst>
          </p:cNvPr>
          <p:cNvCxnSpPr/>
          <p:nvPr/>
        </p:nvCxnSpPr>
        <p:spPr>
          <a:xfrm>
            <a:off x="6096000" y="2427890"/>
            <a:ext cx="5452241" cy="0"/>
          </a:xfrm>
          <a:prstGeom prst="line">
            <a:avLst/>
          </a:prstGeom>
        </p:spPr>
        <p:style>
          <a:lnRef idx="3">
            <a:schemeClr val="accent4"/>
          </a:lnRef>
          <a:fillRef idx="0">
            <a:schemeClr val="accent4"/>
          </a:fillRef>
          <a:effectRef idx="2">
            <a:schemeClr val="accent4"/>
          </a:effectRef>
          <a:fontRef idx="minor">
            <a:schemeClr val="tx1"/>
          </a:fontRef>
        </p:style>
      </p:cxnSp>
      <p:pic>
        <p:nvPicPr>
          <p:cNvPr id="40" name="Resim 39">
            <a:extLst>
              <a:ext uri="{FF2B5EF4-FFF2-40B4-BE49-F238E27FC236}">
                <a16:creationId xmlns:a16="http://schemas.microsoft.com/office/drawing/2014/main" id="{8DB3BC61-4E13-26E8-0B3F-575C8C1CD375}"/>
              </a:ext>
            </a:extLst>
          </p:cNvPr>
          <p:cNvPicPr>
            <a:picLocks noChangeAspect="1"/>
          </p:cNvPicPr>
          <p:nvPr/>
        </p:nvPicPr>
        <p:blipFill>
          <a:blip r:embed="rId8"/>
          <a:stretch>
            <a:fillRect/>
          </a:stretch>
        </p:blipFill>
        <p:spPr>
          <a:xfrm>
            <a:off x="6106510" y="3064925"/>
            <a:ext cx="5468586" cy="24386"/>
          </a:xfrm>
          <a:prstGeom prst="rect">
            <a:avLst/>
          </a:prstGeom>
        </p:spPr>
      </p:pic>
      <p:cxnSp>
        <p:nvCxnSpPr>
          <p:cNvPr id="42" name="Düz Bağlayıcı 41">
            <a:extLst>
              <a:ext uri="{FF2B5EF4-FFF2-40B4-BE49-F238E27FC236}">
                <a16:creationId xmlns:a16="http://schemas.microsoft.com/office/drawing/2014/main" id="{5A9927EA-2287-2098-74B1-2059CA6AF79A}"/>
              </a:ext>
            </a:extLst>
          </p:cNvPr>
          <p:cNvCxnSpPr/>
          <p:nvPr/>
        </p:nvCxnSpPr>
        <p:spPr>
          <a:xfrm>
            <a:off x="6096000" y="5336628"/>
            <a:ext cx="5302469" cy="0"/>
          </a:xfrm>
          <a:prstGeom prst="line">
            <a:avLst/>
          </a:prstGeom>
        </p:spPr>
        <p:style>
          <a:lnRef idx="3">
            <a:schemeClr val="accent2"/>
          </a:lnRef>
          <a:fillRef idx="0">
            <a:schemeClr val="accent2"/>
          </a:fillRef>
          <a:effectRef idx="2">
            <a:schemeClr val="accent2"/>
          </a:effectRef>
          <a:fontRef idx="minor">
            <a:schemeClr val="tx1"/>
          </a:fontRef>
        </p:style>
      </p:cxnSp>
      <p:pic>
        <p:nvPicPr>
          <p:cNvPr id="43" name="Resim 42">
            <a:extLst>
              <a:ext uri="{FF2B5EF4-FFF2-40B4-BE49-F238E27FC236}">
                <a16:creationId xmlns:a16="http://schemas.microsoft.com/office/drawing/2014/main" id="{616CC4E8-998D-2F25-E32D-ED11605C8DDF}"/>
              </a:ext>
            </a:extLst>
          </p:cNvPr>
          <p:cNvPicPr>
            <a:picLocks noChangeAspect="1"/>
          </p:cNvPicPr>
          <p:nvPr/>
        </p:nvPicPr>
        <p:blipFill>
          <a:blip r:embed="rId9"/>
          <a:stretch>
            <a:fillRect/>
          </a:stretch>
        </p:blipFill>
        <p:spPr>
          <a:xfrm>
            <a:off x="6106510" y="6029121"/>
            <a:ext cx="5316173" cy="24386"/>
          </a:xfrm>
          <a:prstGeom prst="rect">
            <a:avLst/>
          </a:prstGeom>
        </p:spPr>
      </p:pic>
      <p:pic>
        <p:nvPicPr>
          <p:cNvPr id="45" name="Resim 44">
            <a:extLst>
              <a:ext uri="{FF2B5EF4-FFF2-40B4-BE49-F238E27FC236}">
                <a16:creationId xmlns:a16="http://schemas.microsoft.com/office/drawing/2014/main" id="{74DE59BB-5DCF-5F57-5476-269917D72F54}"/>
              </a:ext>
            </a:extLst>
          </p:cNvPr>
          <p:cNvPicPr>
            <a:picLocks noChangeAspect="1"/>
          </p:cNvPicPr>
          <p:nvPr/>
        </p:nvPicPr>
        <p:blipFill>
          <a:blip r:embed="rId10"/>
          <a:stretch>
            <a:fillRect/>
          </a:stretch>
        </p:blipFill>
        <p:spPr>
          <a:xfrm>
            <a:off x="6096000" y="6041314"/>
            <a:ext cx="5575759" cy="323850"/>
          </a:xfrm>
          <a:prstGeom prst="rect">
            <a:avLst/>
          </a:prstGeom>
        </p:spPr>
      </p:pic>
      <p:pic>
        <p:nvPicPr>
          <p:cNvPr id="46" name="Resim 45">
            <a:extLst>
              <a:ext uri="{FF2B5EF4-FFF2-40B4-BE49-F238E27FC236}">
                <a16:creationId xmlns:a16="http://schemas.microsoft.com/office/drawing/2014/main" id="{3D9536FC-C1DC-CCC2-5B16-4FF0570A4D26}"/>
              </a:ext>
            </a:extLst>
          </p:cNvPr>
          <p:cNvPicPr>
            <a:picLocks noChangeAspect="1"/>
          </p:cNvPicPr>
          <p:nvPr/>
        </p:nvPicPr>
        <p:blipFill>
          <a:blip r:embed="rId9"/>
          <a:stretch>
            <a:fillRect/>
          </a:stretch>
        </p:blipFill>
        <p:spPr>
          <a:xfrm>
            <a:off x="6182716" y="6311654"/>
            <a:ext cx="5316173" cy="24386"/>
          </a:xfrm>
          <a:prstGeom prst="rect">
            <a:avLst/>
          </a:prstGeom>
        </p:spPr>
      </p:pic>
      <p:cxnSp>
        <p:nvCxnSpPr>
          <p:cNvPr id="3" name="Düz Bağlayıcı 2">
            <a:extLst>
              <a:ext uri="{FF2B5EF4-FFF2-40B4-BE49-F238E27FC236}">
                <a16:creationId xmlns:a16="http://schemas.microsoft.com/office/drawing/2014/main" id="{A0D70424-95DF-35D7-4DE4-A4B068326687}"/>
              </a:ext>
            </a:extLst>
          </p:cNvPr>
          <p:cNvCxnSpPr/>
          <p:nvPr/>
        </p:nvCxnSpPr>
        <p:spPr>
          <a:xfrm>
            <a:off x="6106510" y="4343400"/>
            <a:ext cx="539237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Düz Bağlayıcı 4">
            <a:extLst>
              <a:ext uri="{FF2B5EF4-FFF2-40B4-BE49-F238E27FC236}">
                <a16:creationId xmlns:a16="http://schemas.microsoft.com/office/drawing/2014/main" id="{65CBEE67-AE22-9BAA-44D9-53C687FD21ED}"/>
              </a:ext>
            </a:extLst>
          </p:cNvPr>
          <p:cNvCxnSpPr/>
          <p:nvPr/>
        </p:nvCxnSpPr>
        <p:spPr>
          <a:xfrm>
            <a:off x="6106510" y="4942114"/>
            <a:ext cx="544173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29452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4282</TotalTime>
  <Words>1148</Words>
  <Application>Microsoft Office PowerPoint</Application>
  <PresentationFormat>Geniş ekran</PresentationFormat>
  <Paragraphs>105</Paragraphs>
  <Slides>22</Slides>
  <Notes>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22</vt:i4>
      </vt:variant>
    </vt:vector>
  </HeadingPairs>
  <TitlesOfParts>
    <vt:vector size="28" baseType="lpstr">
      <vt:lpstr>Aptos</vt:lpstr>
      <vt:lpstr>Aptos Display</vt:lpstr>
      <vt:lpstr>Arial</vt:lpstr>
      <vt:lpstr>Cambria</vt:lpstr>
      <vt:lpstr>Source Sans Pro Web</vt:lpstr>
      <vt:lpstr>Office Teması</vt:lpstr>
      <vt:lpstr>Gebelerde Ev İçi Hava Kirliliği Maruziyeti ve Anemi Arasındaki İlişki:  'Ev Hava Kirliliği Müdahale Ağı (HAPIN)’ Denemesinden Elde Edilen Temel Verilerin Analizi</vt:lpstr>
      <vt:lpstr>Giriş</vt:lpstr>
      <vt:lpstr>Giriş</vt:lpstr>
      <vt:lpstr>Giriş</vt:lpstr>
      <vt:lpstr>Yöntem</vt:lpstr>
      <vt:lpstr>  Yöntem </vt:lpstr>
      <vt:lpstr> Yöntem </vt:lpstr>
      <vt:lpstr> Bulgu</vt:lpstr>
      <vt:lpstr>PowerPoint Sunusu</vt:lpstr>
      <vt:lpstr>Anemi Durumuna Göre kişisel 24 saatlik Ev İçi Hava Kirliliği Konsantrasyonu ve Hemoglobin Düzeyleri</vt:lpstr>
      <vt:lpstr>Bulgu</vt:lpstr>
      <vt:lpstr>Bulgu</vt:lpstr>
      <vt:lpstr>Bulgu</vt:lpstr>
      <vt:lpstr>Tartışma</vt:lpstr>
      <vt:lpstr>Tartışma</vt:lpstr>
      <vt:lpstr>Tartışma</vt:lpstr>
      <vt:lpstr>Tartışma</vt:lpstr>
      <vt:lpstr>Tartışma</vt:lpstr>
      <vt:lpstr>Tartışma</vt:lpstr>
      <vt:lpstr>Sonuç </vt:lpstr>
      <vt:lpstr>TEŞEKKÜRLER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Merve Dilekci</dc:creator>
  <cp:lastModifiedBy>Merve Dilekci</cp:lastModifiedBy>
  <cp:revision>13</cp:revision>
  <dcterms:created xsi:type="dcterms:W3CDTF">2024-11-01T11:31:35Z</dcterms:created>
  <dcterms:modified xsi:type="dcterms:W3CDTF">2024-11-05T05:23:58Z</dcterms:modified>
</cp:coreProperties>
</file>