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353" r:id="rId3"/>
    <p:sldId id="291" r:id="rId4"/>
    <p:sldId id="287" r:id="rId5"/>
    <p:sldId id="317" r:id="rId6"/>
    <p:sldId id="290" r:id="rId7"/>
    <p:sldId id="357" r:id="rId8"/>
    <p:sldId id="358" r:id="rId9"/>
    <p:sldId id="362" r:id="rId10"/>
    <p:sldId id="360" r:id="rId11"/>
    <p:sldId id="355" r:id="rId12"/>
    <p:sldId id="375" r:id="rId13"/>
    <p:sldId id="279" r:id="rId14"/>
    <p:sldId id="380" r:id="rId15"/>
    <p:sldId id="280" r:id="rId16"/>
    <p:sldId id="381" r:id="rId17"/>
    <p:sldId id="320" r:id="rId18"/>
    <p:sldId id="356" r:id="rId19"/>
    <p:sldId id="359" r:id="rId20"/>
    <p:sldId id="367" r:id="rId21"/>
    <p:sldId id="282" r:id="rId22"/>
    <p:sldId id="284" r:id="rId23"/>
    <p:sldId id="366" r:id="rId24"/>
    <p:sldId id="298" r:id="rId25"/>
    <p:sldId id="373" r:id="rId26"/>
    <p:sldId id="365" r:id="rId27"/>
    <p:sldId id="364" r:id="rId28"/>
    <p:sldId id="260" r:id="rId29"/>
    <p:sldId id="261" r:id="rId30"/>
    <p:sldId id="262" r:id="rId31"/>
    <p:sldId id="340" r:id="rId32"/>
    <p:sldId id="341" r:id="rId33"/>
    <p:sldId id="263" r:id="rId34"/>
    <p:sldId id="264" r:id="rId35"/>
    <p:sldId id="265" r:id="rId36"/>
    <p:sldId id="266" r:id="rId37"/>
    <p:sldId id="383" r:id="rId38"/>
    <p:sldId id="321" r:id="rId39"/>
    <p:sldId id="323" r:id="rId40"/>
    <p:sldId id="387" r:id="rId41"/>
    <p:sldId id="325" r:id="rId42"/>
    <p:sldId id="326" r:id="rId43"/>
    <p:sldId id="327" r:id="rId44"/>
    <p:sldId id="384" r:id="rId45"/>
    <p:sldId id="385" r:id="rId46"/>
    <p:sldId id="328" r:id="rId47"/>
    <p:sldId id="329" r:id="rId48"/>
    <p:sldId id="386" r:id="rId49"/>
    <p:sldId id="267" r:id="rId50"/>
    <p:sldId id="272" r:id="rId51"/>
    <p:sldId id="331" r:id="rId52"/>
    <p:sldId id="332" r:id="rId53"/>
    <p:sldId id="333" r:id="rId54"/>
    <p:sldId id="334" r:id="rId55"/>
    <p:sldId id="336" r:id="rId56"/>
    <p:sldId id="346" r:id="rId57"/>
    <p:sldId id="347" r:id="rId58"/>
    <p:sldId id="348" r:id="rId59"/>
    <p:sldId id="349" r:id="rId60"/>
    <p:sldId id="350" r:id="rId61"/>
    <p:sldId id="388" r:id="rId62"/>
    <p:sldId id="374" r:id="rId63"/>
    <p:sldId id="345" r:id="rId64"/>
    <p:sldId id="330" r:id="rId65"/>
    <p:sldId id="371" r:id="rId66"/>
    <p:sldId id="372" r:id="rId67"/>
    <p:sldId id="369" r:id="rId68"/>
    <p:sldId id="370" r:id="rId69"/>
    <p:sldId id="352" r:id="rId70"/>
    <p:sldId id="351" r:id="rId71"/>
    <p:sldId id="377" r:id="rId72"/>
    <p:sldId id="337" r:id="rId73"/>
    <p:sldId id="269" r:id="rId74"/>
    <p:sldId id="270" r:id="rId75"/>
    <p:sldId id="338" r:id="rId76"/>
    <p:sldId id="296" r:id="rId77"/>
    <p:sldId id="343" r:id="rId78"/>
    <p:sldId id="378" r:id="rId79"/>
    <p:sldId id="379" r:id="rId80"/>
    <p:sldId id="258" r:id="rId81"/>
    <p:sldId id="259" r:id="rId82"/>
    <p:sldId id="257" r:id="rId8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5" autoAdjust="0"/>
    <p:restoredTop sz="94660"/>
  </p:normalViewPr>
  <p:slideViewPr>
    <p:cSldViewPr snapToGrid="0">
      <p:cViewPr>
        <p:scale>
          <a:sx n="60" d="100"/>
          <a:sy n="60" d="100"/>
        </p:scale>
        <p:origin x="1110" y="1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tr-TR"/>
              <a:t>Asıl başlık stilini düzenlemek için tıklayın</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2C5205B4-0E3E-4CA6-8563-2CC8A22930D3}" type="datetimeFigureOut">
              <a:rPr lang="tr-TR" smtClean="0"/>
              <a:t>30.10.2023</a:t>
            </a:fld>
            <a:endParaRPr lang="tr-TR"/>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tr-TR"/>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EE329F4A-52AA-4934-892A-6DDC63B88B66}" type="slidenum">
              <a:rPr lang="tr-TR" smtClean="0"/>
              <a:t>‹#›</a:t>
            </a:fld>
            <a:endParaRPr lang="tr-TR"/>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76740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2C5205B4-0E3E-4CA6-8563-2CC8A22930D3}" type="datetimeFigureOut">
              <a:rPr lang="tr-TR" smtClean="0"/>
              <a:t>30.10.2023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E329F4A-52AA-4934-892A-6DDC63B88B66}" type="slidenum">
              <a:rPr lang="tr-TR" smtClean="0"/>
              <a:t>‹#›</a:t>
            </a:fld>
            <a:endParaRPr lang="tr-TR"/>
          </a:p>
        </p:txBody>
      </p:sp>
    </p:spTree>
    <p:extLst>
      <p:ext uri="{BB962C8B-B14F-4D97-AF65-F5344CB8AC3E}">
        <p14:creationId xmlns:p14="http://schemas.microsoft.com/office/powerpoint/2010/main" val="2919982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2C5205B4-0E3E-4CA6-8563-2CC8A22930D3}" type="datetimeFigureOut">
              <a:rPr lang="tr-TR" smtClean="0"/>
              <a:t>30.10.2023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E329F4A-52AA-4934-892A-6DDC63B88B66}" type="slidenum">
              <a:rPr lang="tr-TR" smtClean="0"/>
              <a:t>‹#›</a:t>
            </a:fld>
            <a:endParaRPr lang="tr-TR"/>
          </a:p>
        </p:txBody>
      </p:sp>
    </p:spTree>
    <p:extLst>
      <p:ext uri="{BB962C8B-B14F-4D97-AF65-F5344CB8AC3E}">
        <p14:creationId xmlns:p14="http://schemas.microsoft.com/office/powerpoint/2010/main" val="1594675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2C5205B4-0E3E-4CA6-8563-2CC8A22930D3}" type="datetimeFigureOut">
              <a:rPr lang="tr-TR" smtClean="0"/>
              <a:t>30.10.2023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E329F4A-52AA-4934-892A-6DDC63B88B66}" type="slidenum">
              <a:rPr lang="tr-TR" smtClean="0"/>
              <a:t>‹#›</a:t>
            </a:fld>
            <a:endParaRPr lang="tr-TR"/>
          </a:p>
        </p:txBody>
      </p:sp>
    </p:spTree>
    <p:extLst>
      <p:ext uri="{BB962C8B-B14F-4D97-AF65-F5344CB8AC3E}">
        <p14:creationId xmlns:p14="http://schemas.microsoft.com/office/powerpoint/2010/main" val="3780058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2C5205B4-0E3E-4CA6-8563-2CC8A22930D3}" type="datetimeFigureOut">
              <a:rPr lang="tr-TR" smtClean="0"/>
              <a:t>30.10.2023</a:t>
            </a:fld>
            <a:endParaRPr lang="tr-TR"/>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tr-TR"/>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EE329F4A-52AA-4934-892A-6DDC63B88B66}" type="slidenum">
              <a:rPr lang="tr-TR" smtClean="0"/>
              <a:t>‹#›</a:t>
            </a:fld>
            <a:endParaRPr lang="tr-TR"/>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85295998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2C5205B4-0E3E-4CA6-8563-2CC8A22930D3}" type="datetimeFigureOut">
              <a:rPr lang="tr-TR" smtClean="0"/>
              <a:t>30.10.2023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E329F4A-52AA-4934-892A-6DDC63B88B66}" type="slidenum">
              <a:rPr lang="tr-TR" smtClean="0"/>
              <a:t>‹#›</a:t>
            </a:fld>
            <a:endParaRPr lang="tr-TR"/>
          </a:p>
        </p:txBody>
      </p:sp>
    </p:spTree>
    <p:extLst>
      <p:ext uri="{BB962C8B-B14F-4D97-AF65-F5344CB8AC3E}">
        <p14:creationId xmlns:p14="http://schemas.microsoft.com/office/powerpoint/2010/main" val="139481421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257300" y="2909102"/>
            <a:ext cx="4800600" cy="299639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633864" y="2909102"/>
            <a:ext cx="4800600" cy="299639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2C5205B4-0E3E-4CA6-8563-2CC8A22930D3}" type="datetimeFigureOut">
              <a:rPr lang="tr-TR" smtClean="0"/>
              <a:t>30.10.2023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EE329F4A-52AA-4934-892A-6DDC63B88B66}" type="slidenum">
              <a:rPr lang="tr-TR" smtClean="0"/>
              <a:t>‹#›</a:t>
            </a:fld>
            <a:endParaRPr lang="tr-TR"/>
          </a:p>
        </p:txBody>
      </p:sp>
    </p:spTree>
    <p:extLst>
      <p:ext uri="{BB962C8B-B14F-4D97-AF65-F5344CB8AC3E}">
        <p14:creationId xmlns:p14="http://schemas.microsoft.com/office/powerpoint/2010/main" val="50761778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2C5205B4-0E3E-4CA6-8563-2CC8A22930D3}" type="datetimeFigureOut">
              <a:rPr lang="tr-TR" smtClean="0"/>
              <a:t>30.10.2023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EE329F4A-52AA-4934-892A-6DDC63B88B66}" type="slidenum">
              <a:rPr lang="tr-TR" smtClean="0"/>
              <a:t>‹#›</a:t>
            </a:fld>
            <a:endParaRPr lang="tr-TR"/>
          </a:p>
        </p:txBody>
      </p:sp>
    </p:spTree>
    <p:extLst>
      <p:ext uri="{BB962C8B-B14F-4D97-AF65-F5344CB8AC3E}">
        <p14:creationId xmlns:p14="http://schemas.microsoft.com/office/powerpoint/2010/main" val="2541853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5205B4-0E3E-4CA6-8563-2CC8A22930D3}" type="datetimeFigureOut">
              <a:rPr lang="tr-TR" smtClean="0"/>
              <a:t>30.10.2023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EE329F4A-52AA-4934-892A-6DDC63B88B66}" type="slidenum">
              <a:rPr lang="tr-TR" smtClean="0"/>
              <a:t>‹#›</a:t>
            </a:fld>
            <a:endParaRPr lang="tr-TR"/>
          </a:p>
        </p:txBody>
      </p:sp>
    </p:spTree>
    <p:extLst>
      <p:ext uri="{BB962C8B-B14F-4D97-AF65-F5344CB8AC3E}">
        <p14:creationId xmlns:p14="http://schemas.microsoft.com/office/powerpoint/2010/main" val="4194765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tr-TR"/>
              <a:t>Asıl başlık stilini düzenlemek için tıklayın</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a:xfrm>
            <a:off x="765051" y="6375679"/>
            <a:ext cx="1233355" cy="348462"/>
          </a:xfrm>
        </p:spPr>
        <p:txBody>
          <a:bodyPr/>
          <a:lstStyle/>
          <a:p>
            <a:fld id="{2C5205B4-0E3E-4CA6-8563-2CC8A22930D3}" type="datetimeFigureOut">
              <a:rPr lang="tr-TR" smtClean="0"/>
              <a:t>30.10.2023</a:t>
            </a:fld>
            <a:endParaRPr lang="tr-TR"/>
          </a:p>
        </p:txBody>
      </p:sp>
      <p:sp>
        <p:nvSpPr>
          <p:cNvPr id="6" name="Footer Placeholder 5"/>
          <p:cNvSpPr>
            <a:spLocks noGrp="1"/>
          </p:cNvSpPr>
          <p:nvPr>
            <p:ph type="ftr" sz="quarter" idx="11"/>
          </p:nvPr>
        </p:nvSpPr>
        <p:spPr>
          <a:xfrm>
            <a:off x="2103620" y="6375679"/>
            <a:ext cx="3482179" cy="345796"/>
          </a:xfrm>
        </p:spPr>
        <p:txBody>
          <a:bodyPr/>
          <a:lstStyle/>
          <a:p>
            <a:endParaRPr lang="tr-TR"/>
          </a:p>
        </p:txBody>
      </p:sp>
      <p:sp>
        <p:nvSpPr>
          <p:cNvPr id="7" name="Slide Number Placeholder 6"/>
          <p:cNvSpPr>
            <a:spLocks noGrp="1"/>
          </p:cNvSpPr>
          <p:nvPr>
            <p:ph type="sldNum" sz="quarter" idx="12"/>
          </p:nvPr>
        </p:nvSpPr>
        <p:spPr>
          <a:xfrm>
            <a:off x="5691014" y="6375679"/>
            <a:ext cx="1232456" cy="345796"/>
          </a:xfrm>
        </p:spPr>
        <p:txBody>
          <a:bodyPr/>
          <a:lstStyle/>
          <a:p>
            <a:fld id="{EE329F4A-52AA-4934-892A-6DDC63B88B66}" type="slidenum">
              <a:rPr lang="tr-TR" smtClean="0"/>
              <a:t>‹#›</a:t>
            </a:fld>
            <a:endParaRPr lang="tr-TR"/>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9856900"/>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tr-TR"/>
              <a:t>Asıl başlık stilini düzenlemek için tıklayın</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a:xfrm>
            <a:off x="765950" y="6375679"/>
            <a:ext cx="1232456" cy="348462"/>
          </a:xfrm>
        </p:spPr>
        <p:txBody>
          <a:bodyPr/>
          <a:lstStyle/>
          <a:p>
            <a:fld id="{2C5205B4-0E3E-4CA6-8563-2CC8A22930D3}" type="datetimeFigureOut">
              <a:rPr lang="tr-TR" smtClean="0"/>
              <a:t>30.10.2023</a:t>
            </a:fld>
            <a:endParaRPr lang="tr-TR"/>
          </a:p>
        </p:txBody>
      </p:sp>
      <p:sp>
        <p:nvSpPr>
          <p:cNvPr id="6" name="Footer Placeholder 5"/>
          <p:cNvSpPr>
            <a:spLocks noGrp="1"/>
          </p:cNvSpPr>
          <p:nvPr>
            <p:ph type="ftr" sz="quarter" idx="11"/>
          </p:nvPr>
        </p:nvSpPr>
        <p:spPr>
          <a:xfrm>
            <a:off x="2103621" y="6375679"/>
            <a:ext cx="3482178" cy="345796"/>
          </a:xfrm>
        </p:spPr>
        <p:txBody>
          <a:bodyPr/>
          <a:lstStyle/>
          <a:p>
            <a:endParaRPr lang="tr-TR"/>
          </a:p>
        </p:txBody>
      </p:sp>
      <p:sp>
        <p:nvSpPr>
          <p:cNvPr id="7" name="Slide Number Placeholder 6"/>
          <p:cNvSpPr>
            <a:spLocks noGrp="1"/>
          </p:cNvSpPr>
          <p:nvPr>
            <p:ph type="sldNum" sz="quarter" idx="12"/>
          </p:nvPr>
        </p:nvSpPr>
        <p:spPr>
          <a:xfrm>
            <a:off x="5687568" y="6375679"/>
            <a:ext cx="1234440" cy="345796"/>
          </a:xfrm>
        </p:spPr>
        <p:txBody>
          <a:bodyPr/>
          <a:lstStyle/>
          <a:p>
            <a:fld id="{EE329F4A-52AA-4934-892A-6DDC63B88B66}" type="slidenum">
              <a:rPr lang="tr-TR" smtClean="0"/>
              <a:t>‹#›</a:t>
            </a:fld>
            <a:endParaRPr lang="tr-TR"/>
          </a:p>
        </p:txBody>
      </p:sp>
    </p:spTree>
    <p:extLst>
      <p:ext uri="{BB962C8B-B14F-4D97-AF65-F5344CB8AC3E}">
        <p14:creationId xmlns:p14="http://schemas.microsoft.com/office/powerpoint/2010/main" val="226584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2C5205B4-0E3E-4CA6-8563-2CC8A22930D3}" type="datetimeFigureOut">
              <a:rPr lang="tr-TR" smtClean="0"/>
              <a:t>30.10.2023</a:t>
            </a:fld>
            <a:endParaRPr lang="tr-TR"/>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tr-TR"/>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EE329F4A-52AA-4934-892A-6DDC63B88B66}" type="slidenum">
              <a:rPr lang="tr-TR" smtClean="0"/>
              <a:t>‹#›</a:t>
            </a:fld>
            <a:endParaRPr lang="tr-TR"/>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865858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google.com/search?q=iple+kene+alma&amp;source=lmns&amp;tbm=vid&amp;bih=651&amp;biw=1366&amp;hl=tr&amp;sa=X&amp;ved=2ahUKEwjIgruKgZiCAxV-4rsIHYI3Bv8Q_AUoAnoECAEQAg#fpstate=ive&amp;vld=cid:e0ee9b04,vid:EtUmrzmRYIc,st:0"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www.ekmud.org.tr/sunum/indir/268-kirim-kongo-kanamali-atesi-laboratuvar-tanisi" TargetMode="External"/><Relationship Id="rId2" Type="http://schemas.openxmlformats.org/officeDocument/2006/relationships/hyperlink" Target="https://infeksiyon.org/wp-content/uploads/2016/08/K%C4%B1r%C4%B1m-Kongo-Kanamal%C4%B1-Ate%C5%9Fi.ppt" TargetMode="External"/><Relationship Id="rId1" Type="http://schemas.openxmlformats.org/officeDocument/2006/relationships/slideLayout" Target="../slideLayouts/slideLayout2.xml"/><Relationship Id="rId6" Type="http://schemas.openxmlformats.org/officeDocument/2006/relationships/hyperlink" Target="https://hastane.hacettepe.edu.tr/pdf/kalite/KKKA_hekim.pdf" TargetMode="External"/><Relationship Id="rId5" Type="http://schemas.openxmlformats.org/officeDocument/2006/relationships/hyperlink" Target="https://www.google.com/search?q=iple+kene+alma&amp;source=lmns&amp;tbm=vid&amp;bih=651&amp;biw=1366&amp;hl=tr&amp;sa=X&amp;ved=2ahUKEwjIgruKgZiCAxV-4rsIHYI3Bv8Q_AUoAnoECAEQAg#fpstate=ive&amp;vld=cid:e0ee9b04,vid:EtUmrzmRYIc,st:0" TargetMode="External"/><Relationship Id="rId4" Type="http://schemas.openxmlformats.org/officeDocument/2006/relationships/hyperlink" Target="https://www.google.com/search?q=iple+kene+alma&amp;source=lmns&amp;tbm=vid&amp;bih=651&amp;biw=1366&amp;hl=tr&amp;sa=X&amp;ved=2ahUKEwjIgruKgZiCAxV-4rsIHYI3Bv8Q_AUoAnoECAEQAg#fpstate=ive&amp;vld=cid:549c9abf,vid:U4XJpoVc3UM,st:0"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4034746-9E98-9095-5A18-C188BCA1960B}"/>
              </a:ext>
            </a:extLst>
          </p:cNvPr>
          <p:cNvSpPr>
            <a:spLocks noGrp="1"/>
          </p:cNvSpPr>
          <p:nvPr>
            <p:ph type="ctrTitle"/>
          </p:nvPr>
        </p:nvSpPr>
        <p:spPr/>
        <p:txBody>
          <a:bodyPr/>
          <a:lstStyle/>
          <a:p>
            <a:r>
              <a:rPr lang="tr-TR" dirty="0"/>
              <a:t>KIRIM KONGO KANAMALI ATEŞİ </a:t>
            </a:r>
          </a:p>
        </p:txBody>
      </p:sp>
      <p:sp>
        <p:nvSpPr>
          <p:cNvPr id="3" name="Alt Başlık 2">
            <a:extLst>
              <a:ext uri="{FF2B5EF4-FFF2-40B4-BE49-F238E27FC236}">
                <a16:creationId xmlns:a16="http://schemas.microsoft.com/office/drawing/2014/main" id="{61B396F1-6B55-BBC4-98CD-930B1B11EF75}"/>
              </a:ext>
            </a:extLst>
          </p:cNvPr>
          <p:cNvSpPr>
            <a:spLocks noGrp="1"/>
          </p:cNvSpPr>
          <p:nvPr>
            <p:ph type="subTitle" idx="1"/>
          </p:nvPr>
        </p:nvSpPr>
        <p:spPr/>
        <p:txBody>
          <a:bodyPr/>
          <a:lstStyle/>
          <a:p>
            <a:r>
              <a:rPr lang="tr-TR" dirty="0"/>
              <a:t>ARŞ. GÖR. DR. AYŞE NUR SALMAN </a:t>
            </a:r>
          </a:p>
        </p:txBody>
      </p:sp>
      <p:pic>
        <p:nvPicPr>
          <p:cNvPr id="4" name="Resim 3">
            <a:extLst>
              <a:ext uri="{FF2B5EF4-FFF2-40B4-BE49-F238E27FC236}">
                <a16:creationId xmlns:a16="http://schemas.microsoft.com/office/drawing/2014/main" id="{7E8802C5-3B9D-12A6-85D9-0C4655E18227}"/>
              </a:ext>
            </a:extLst>
          </p:cNvPr>
          <p:cNvPicPr>
            <a:picLocks noChangeAspect="1"/>
          </p:cNvPicPr>
          <p:nvPr/>
        </p:nvPicPr>
        <p:blipFill>
          <a:blip r:embed="rId2"/>
          <a:stretch>
            <a:fillRect/>
          </a:stretch>
        </p:blipFill>
        <p:spPr>
          <a:xfrm>
            <a:off x="8960255" y="3974161"/>
            <a:ext cx="2600325" cy="1762125"/>
          </a:xfrm>
          <a:prstGeom prst="rect">
            <a:avLst/>
          </a:prstGeom>
        </p:spPr>
      </p:pic>
    </p:spTree>
    <p:extLst>
      <p:ext uri="{BB962C8B-B14F-4D97-AF65-F5344CB8AC3E}">
        <p14:creationId xmlns:p14="http://schemas.microsoft.com/office/powerpoint/2010/main" val="3033462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FF8BC7B-FEB7-6767-59BB-5750B163112D}"/>
              </a:ext>
            </a:extLst>
          </p:cNvPr>
          <p:cNvSpPr>
            <a:spLocks noGrp="1"/>
          </p:cNvSpPr>
          <p:nvPr>
            <p:ph type="title"/>
          </p:nvPr>
        </p:nvSpPr>
        <p:spPr>
          <a:xfrm>
            <a:off x="1251678" y="350301"/>
            <a:ext cx="10178322" cy="1492132"/>
          </a:xfrm>
        </p:spPr>
        <p:txBody>
          <a:bodyPr/>
          <a:lstStyle/>
          <a:p>
            <a:r>
              <a:rPr lang="tr-TR" dirty="0"/>
              <a:t>EPİDEMİYOLOJİ</a:t>
            </a:r>
          </a:p>
        </p:txBody>
      </p:sp>
      <p:pic>
        <p:nvPicPr>
          <p:cNvPr id="5" name="İçerik Yer Tutucusu 4">
            <a:extLst>
              <a:ext uri="{FF2B5EF4-FFF2-40B4-BE49-F238E27FC236}">
                <a16:creationId xmlns:a16="http://schemas.microsoft.com/office/drawing/2014/main" id="{AA48AC4C-0661-C1D5-F996-F202682A740C}"/>
              </a:ext>
            </a:extLst>
          </p:cNvPr>
          <p:cNvPicPr>
            <a:picLocks noGrp="1" noChangeAspect="1"/>
          </p:cNvPicPr>
          <p:nvPr>
            <p:ph idx="1"/>
          </p:nvPr>
        </p:nvPicPr>
        <p:blipFill>
          <a:blip r:embed="rId2"/>
          <a:stretch>
            <a:fillRect/>
          </a:stretch>
        </p:blipFill>
        <p:spPr>
          <a:xfrm>
            <a:off x="2595838" y="1415645"/>
            <a:ext cx="7490002" cy="4692984"/>
          </a:xfrm>
        </p:spPr>
      </p:pic>
    </p:spTree>
    <p:extLst>
      <p:ext uri="{BB962C8B-B14F-4D97-AF65-F5344CB8AC3E}">
        <p14:creationId xmlns:p14="http://schemas.microsoft.com/office/powerpoint/2010/main" val="2572760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6CF1782-2ED8-9E76-D5FA-B5E200929712}"/>
              </a:ext>
            </a:extLst>
          </p:cNvPr>
          <p:cNvSpPr>
            <a:spLocks noGrp="1"/>
          </p:cNvSpPr>
          <p:nvPr>
            <p:ph type="title"/>
          </p:nvPr>
        </p:nvSpPr>
        <p:spPr/>
        <p:txBody>
          <a:bodyPr/>
          <a:lstStyle/>
          <a:p>
            <a:r>
              <a:rPr lang="tr-TR" dirty="0"/>
              <a:t>EPİDEMİYOLOJİ</a:t>
            </a:r>
          </a:p>
        </p:txBody>
      </p:sp>
      <p:sp>
        <p:nvSpPr>
          <p:cNvPr id="3" name="İçerik Yer Tutucusu 2">
            <a:extLst>
              <a:ext uri="{FF2B5EF4-FFF2-40B4-BE49-F238E27FC236}">
                <a16:creationId xmlns:a16="http://schemas.microsoft.com/office/drawing/2014/main" id="{AC2D482C-9701-3556-58A2-0BF9ED26E013}"/>
              </a:ext>
            </a:extLst>
          </p:cNvPr>
          <p:cNvSpPr>
            <a:spLocks noGrp="1"/>
          </p:cNvSpPr>
          <p:nvPr>
            <p:ph idx="1"/>
          </p:nvPr>
        </p:nvSpPr>
        <p:spPr/>
        <p:txBody>
          <a:bodyPr>
            <a:normAutofit/>
          </a:bodyPr>
          <a:lstStyle/>
          <a:p>
            <a:pPr marL="0" indent="0">
              <a:buNone/>
            </a:pPr>
            <a:r>
              <a:rPr lang="tr-TR" sz="2200" dirty="0">
                <a:solidFill>
                  <a:schemeClr val="tx1"/>
                </a:solidFill>
              </a:rPr>
              <a:t>       Ülkemizde ilk olarak 2003 yılında kesin tanısı konmuş olan hastalıkta, özellikle endemik bölgelerde yaşayanların korunma konusunda bilinçlendirilmesi, kenelerle mücadele ve böylelikle virüsle temasın önlenmesi, korunma açısından en önemli faktörlerdir.</a:t>
            </a:r>
          </a:p>
          <a:p>
            <a:pPr marL="0" indent="0">
              <a:buNone/>
            </a:pPr>
            <a:endParaRPr lang="tr-TR" sz="2200" dirty="0">
              <a:solidFill>
                <a:schemeClr val="tx1"/>
              </a:solidFill>
            </a:endParaRPr>
          </a:p>
          <a:p>
            <a:pPr marL="0" indent="0">
              <a:buNone/>
            </a:pPr>
            <a:r>
              <a:rPr lang="tr-TR" sz="2200" dirty="0">
                <a:solidFill>
                  <a:schemeClr val="tx1"/>
                </a:solidFill>
              </a:rPr>
              <a:t>       Türkiye endemik ülkeler arasında son yıllarda en çok KKKA vakalarının görüldüğü ülkelerden birisidir. Hastalık ülkemizde, aynı zamanda yüksek ölüm oranı ile önemli bir sağlık tehdidi oluşturmaktadır.</a:t>
            </a:r>
          </a:p>
          <a:p>
            <a:pPr marL="0" indent="0">
              <a:buNone/>
            </a:pPr>
            <a:endParaRPr lang="tr-TR" sz="2200" dirty="0">
              <a:solidFill>
                <a:schemeClr val="tx1"/>
              </a:solidFill>
            </a:endParaRPr>
          </a:p>
          <a:p>
            <a:pPr marL="0" indent="0">
              <a:buNone/>
            </a:pPr>
            <a:endParaRPr lang="tr-TR" sz="2200" dirty="0">
              <a:solidFill>
                <a:schemeClr val="tx1"/>
              </a:solidFill>
            </a:endParaRPr>
          </a:p>
          <a:p>
            <a:pPr marL="0" indent="0">
              <a:buNone/>
            </a:pPr>
            <a:endParaRPr lang="tr-TR" sz="2200" dirty="0">
              <a:solidFill>
                <a:schemeClr val="tx1"/>
              </a:solidFill>
            </a:endParaRPr>
          </a:p>
        </p:txBody>
      </p:sp>
    </p:spTree>
    <p:extLst>
      <p:ext uri="{BB962C8B-B14F-4D97-AF65-F5344CB8AC3E}">
        <p14:creationId xmlns:p14="http://schemas.microsoft.com/office/powerpoint/2010/main" val="172452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D2048B6-41A8-BE5C-1454-6594BEF1D0F9}"/>
              </a:ext>
            </a:extLst>
          </p:cNvPr>
          <p:cNvSpPr>
            <a:spLocks noGrp="1"/>
          </p:cNvSpPr>
          <p:nvPr>
            <p:ph type="title"/>
          </p:nvPr>
        </p:nvSpPr>
        <p:spPr/>
        <p:txBody>
          <a:bodyPr/>
          <a:lstStyle/>
          <a:p>
            <a:r>
              <a:rPr lang="tr-TR" dirty="0"/>
              <a:t>EPİDEMİYOLOJİ</a:t>
            </a:r>
          </a:p>
        </p:txBody>
      </p:sp>
      <p:pic>
        <p:nvPicPr>
          <p:cNvPr id="9" name="İçerik Yer Tutucusu 8">
            <a:extLst>
              <a:ext uri="{FF2B5EF4-FFF2-40B4-BE49-F238E27FC236}">
                <a16:creationId xmlns:a16="http://schemas.microsoft.com/office/drawing/2014/main" id="{29CFEE94-EB56-482D-5CDA-DED10DDBFBC1}"/>
              </a:ext>
            </a:extLst>
          </p:cNvPr>
          <p:cNvPicPr>
            <a:picLocks noGrp="1" noChangeAspect="1"/>
          </p:cNvPicPr>
          <p:nvPr>
            <p:ph idx="1"/>
          </p:nvPr>
        </p:nvPicPr>
        <p:blipFill>
          <a:blip r:embed="rId2"/>
          <a:stretch>
            <a:fillRect/>
          </a:stretch>
        </p:blipFill>
        <p:spPr>
          <a:xfrm>
            <a:off x="1251678" y="1128451"/>
            <a:ext cx="10146741" cy="5543215"/>
          </a:xfrm>
        </p:spPr>
      </p:pic>
    </p:spTree>
    <p:extLst>
      <p:ext uri="{BB962C8B-B14F-4D97-AF65-F5344CB8AC3E}">
        <p14:creationId xmlns:p14="http://schemas.microsoft.com/office/powerpoint/2010/main" val="646454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89BB04E-CD29-3680-A360-01E4E189003A}"/>
              </a:ext>
            </a:extLst>
          </p:cNvPr>
          <p:cNvSpPr>
            <a:spLocks noGrp="1"/>
          </p:cNvSpPr>
          <p:nvPr>
            <p:ph type="title"/>
          </p:nvPr>
        </p:nvSpPr>
        <p:spPr/>
        <p:txBody>
          <a:bodyPr/>
          <a:lstStyle/>
          <a:p>
            <a:r>
              <a:rPr lang="tr-TR" dirty="0"/>
              <a:t>PATOGENEZ </a:t>
            </a:r>
          </a:p>
        </p:txBody>
      </p:sp>
      <p:sp>
        <p:nvSpPr>
          <p:cNvPr id="3" name="İçerik Yer Tutucusu 2">
            <a:extLst>
              <a:ext uri="{FF2B5EF4-FFF2-40B4-BE49-F238E27FC236}">
                <a16:creationId xmlns:a16="http://schemas.microsoft.com/office/drawing/2014/main" id="{2DACAA45-DEB6-74E0-5573-38F4E70184D4}"/>
              </a:ext>
            </a:extLst>
          </p:cNvPr>
          <p:cNvSpPr>
            <a:spLocks noGrp="1"/>
          </p:cNvSpPr>
          <p:nvPr>
            <p:ph idx="1"/>
          </p:nvPr>
        </p:nvSpPr>
        <p:spPr/>
        <p:txBody>
          <a:bodyPr>
            <a:normAutofit/>
          </a:bodyPr>
          <a:lstStyle/>
          <a:p>
            <a:pPr marL="0" indent="0">
              <a:buNone/>
            </a:pPr>
            <a:r>
              <a:rPr lang="tr-TR" sz="2200" dirty="0">
                <a:solidFill>
                  <a:schemeClr val="tx1"/>
                </a:solidFill>
              </a:rPr>
              <a:t>       KKKA dünyada yaygın olarak dağılım göstermesine ve giderek daha fazla bildirilmesine rağmen, hastalığın patogenezi tam olarak anlaşılamamıştır. </a:t>
            </a:r>
          </a:p>
          <a:p>
            <a:pPr marL="0" indent="0">
              <a:buNone/>
            </a:pPr>
            <a:r>
              <a:rPr lang="tr-TR" sz="2200" dirty="0">
                <a:solidFill>
                  <a:schemeClr val="tx1"/>
                </a:solidFill>
              </a:rPr>
              <a:t>       Bunun başlıca nedenleri; virüs ile ilgili araştırmaların yüksek derecede biyogüvenlik laboratuvarlarında yapılmasının gerekmesi, hayvan modellerinin yetersizliği ve KKKA enfeksiyonlarının araştırma olanaklarının sınırlı olduğu coğrafyalarda ortaya çıkmasıdır. </a:t>
            </a:r>
          </a:p>
        </p:txBody>
      </p:sp>
    </p:spTree>
    <p:extLst>
      <p:ext uri="{BB962C8B-B14F-4D97-AF65-F5344CB8AC3E}">
        <p14:creationId xmlns:p14="http://schemas.microsoft.com/office/powerpoint/2010/main" val="105522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240B37-6740-3683-9D7F-96D6F370DA9B}"/>
              </a:ext>
            </a:extLst>
          </p:cNvPr>
          <p:cNvSpPr>
            <a:spLocks noGrp="1"/>
          </p:cNvSpPr>
          <p:nvPr>
            <p:ph type="title"/>
          </p:nvPr>
        </p:nvSpPr>
        <p:spPr/>
        <p:txBody>
          <a:bodyPr/>
          <a:lstStyle/>
          <a:p>
            <a:r>
              <a:rPr lang="tr-TR" dirty="0"/>
              <a:t>patogenez</a:t>
            </a:r>
          </a:p>
        </p:txBody>
      </p:sp>
      <p:sp>
        <p:nvSpPr>
          <p:cNvPr id="3" name="İçerik Yer Tutucusu 2">
            <a:extLst>
              <a:ext uri="{FF2B5EF4-FFF2-40B4-BE49-F238E27FC236}">
                <a16:creationId xmlns:a16="http://schemas.microsoft.com/office/drawing/2014/main" id="{6BEBA314-FEE2-0C1D-E5D1-D6E02D06A415}"/>
              </a:ext>
            </a:extLst>
          </p:cNvPr>
          <p:cNvSpPr>
            <a:spLocks noGrp="1"/>
          </p:cNvSpPr>
          <p:nvPr>
            <p:ph idx="1"/>
          </p:nvPr>
        </p:nvSpPr>
        <p:spPr/>
        <p:txBody>
          <a:bodyPr>
            <a:normAutofit/>
          </a:bodyPr>
          <a:lstStyle/>
          <a:p>
            <a:pPr marL="0" indent="0">
              <a:buNone/>
            </a:pPr>
            <a:r>
              <a:rPr lang="tr-TR" sz="2200" dirty="0">
                <a:solidFill>
                  <a:schemeClr val="tx1"/>
                </a:solidFill>
              </a:rPr>
              <a:t>       KKKA virüsü, vücuda giriş bölgesinde bir miktar replikasyona uğrar ve daha sonra </a:t>
            </a:r>
            <a:r>
              <a:rPr lang="tr-TR" sz="2200" dirty="0" err="1">
                <a:solidFill>
                  <a:schemeClr val="tx1"/>
                </a:solidFill>
              </a:rPr>
              <a:t>lenfo-hematojen</a:t>
            </a:r>
            <a:r>
              <a:rPr lang="tr-TR" sz="2200" dirty="0">
                <a:solidFill>
                  <a:schemeClr val="tx1"/>
                </a:solidFill>
              </a:rPr>
              <a:t> yollardan </a:t>
            </a:r>
            <a:r>
              <a:rPr lang="tr-TR" sz="2200" dirty="0" err="1">
                <a:solidFill>
                  <a:schemeClr val="tx1"/>
                </a:solidFill>
              </a:rPr>
              <a:t>lenfoproliferatif</a:t>
            </a:r>
            <a:r>
              <a:rPr lang="tr-TR" sz="2200" dirty="0">
                <a:solidFill>
                  <a:schemeClr val="tx1"/>
                </a:solidFill>
              </a:rPr>
              <a:t> organlara, özellikle de karaciğere yayılır ve orada çoğalır.</a:t>
            </a:r>
          </a:p>
          <a:p>
            <a:pPr marL="0" indent="0">
              <a:buNone/>
            </a:pPr>
            <a:endParaRPr lang="tr-TR" sz="2200" dirty="0">
              <a:solidFill>
                <a:schemeClr val="tx1"/>
              </a:solidFill>
            </a:endParaRPr>
          </a:p>
          <a:p>
            <a:pPr marL="0" indent="0">
              <a:buNone/>
            </a:pPr>
            <a:r>
              <a:rPr lang="tr-TR" sz="2200" dirty="0">
                <a:solidFill>
                  <a:schemeClr val="tx1"/>
                </a:solidFill>
              </a:rPr>
              <a:t>       Virüsün bağışıklık hücrelerini enfekte etme patojenik kapasitesi sonucu virüs fagositozdan korunur ve konakçının bağışıklık tepkisi engellenerek virüsün vücutta yayılımı artar. </a:t>
            </a:r>
          </a:p>
        </p:txBody>
      </p:sp>
    </p:spTree>
    <p:extLst>
      <p:ext uri="{BB962C8B-B14F-4D97-AF65-F5344CB8AC3E}">
        <p14:creationId xmlns:p14="http://schemas.microsoft.com/office/powerpoint/2010/main" val="1729394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52FCB1E-CEDB-3169-9758-5D0F5D83DCB8}"/>
              </a:ext>
            </a:extLst>
          </p:cNvPr>
          <p:cNvSpPr>
            <a:spLocks noGrp="1"/>
          </p:cNvSpPr>
          <p:nvPr>
            <p:ph type="title"/>
          </p:nvPr>
        </p:nvSpPr>
        <p:spPr/>
        <p:txBody>
          <a:bodyPr/>
          <a:lstStyle/>
          <a:p>
            <a:r>
              <a:rPr lang="tr-TR" dirty="0"/>
              <a:t>PATOGENEZ </a:t>
            </a:r>
          </a:p>
        </p:txBody>
      </p:sp>
      <p:sp>
        <p:nvSpPr>
          <p:cNvPr id="3" name="İçerik Yer Tutucusu 2">
            <a:extLst>
              <a:ext uri="{FF2B5EF4-FFF2-40B4-BE49-F238E27FC236}">
                <a16:creationId xmlns:a16="http://schemas.microsoft.com/office/drawing/2014/main" id="{6591CFFD-6A39-CFBD-E9F8-C3454D065E94}"/>
              </a:ext>
            </a:extLst>
          </p:cNvPr>
          <p:cNvSpPr>
            <a:spLocks noGrp="1"/>
          </p:cNvSpPr>
          <p:nvPr>
            <p:ph idx="1"/>
          </p:nvPr>
        </p:nvSpPr>
        <p:spPr>
          <a:xfrm>
            <a:off x="1139383" y="1564106"/>
            <a:ext cx="10178322" cy="4571999"/>
          </a:xfrm>
        </p:spPr>
        <p:txBody>
          <a:bodyPr>
            <a:noAutofit/>
          </a:bodyPr>
          <a:lstStyle/>
          <a:p>
            <a:pPr marL="0" indent="0">
              <a:buNone/>
            </a:pPr>
            <a:endParaRPr lang="tr-TR" sz="2200" dirty="0">
              <a:solidFill>
                <a:schemeClr val="tx1"/>
              </a:solidFill>
            </a:endParaRPr>
          </a:p>
          <a:p>
            <a:pPr marL="0" indent="0">
              <a:buNone/>
            </a:pPr>
            <a:endParaRPr lang="tr-TR" sz="2200" dirty="0">
              <a:solidFill>
                <a:schemeClr val="tx1"/>
              </a:solidFill>
            </a:endParaRPr>
          </a:p>
          <a:p>
            <a:pPr marL="0" indent="0">
              <a:buNone/>
            </a:pPr>
            <a:r>
              <a:rPr lang="tr-TR" sz="2200" dirty="0">
                <a:solidFill>
                  <a:schemeClr val="tx1"/>
                </a:solidFill>
              </a:rPr>
              <a:t>       Endotel tutulumunun da KKKA patogenezinde önemli bir rolü vardır. Endotel doğrudan virüs enfeksiyonu veya dolaylı olarak endotel hasarına neden olan virüs aracılı konakçı kaynaklı çözünebilir faktörler yoluyla iki şekilde hedeflenir. Trombosit agregasyonunun ve </a:t>
            </a:r>
            <a:r>
              <a:rPr lang="tr-TR" sz="2200" dirty="0" err="1">
                <a:solidFill>
                  <a:schemeClr val="tx1"/>
                </a:solidFill>
              </a:rPr>
              <a:t>degranülasyonunun</a:t>
            </a:r>
            <a:r>
              <a:rPr lang="tr-TR" sz="2200" dirty="0">
                <a:solidFill>
                  <a:schemeClr val="tx1"/>
                </a:solidFill>
              </a:rPr>
              <a:t> uyarılması ile sonuçlanan endotel hasarı, sonunda kanama diyatezi oluşumuna katkıda bulunur. </a:t>
            </a:r>
          </a:p>
          <a:p>
            <a:pPr marL="0" indent="0">
              <a:buNone/>
            </a:pPr>
            <a:r>
              <a:rPr lang="tr-TR" sz="2200" dirty="0">
                <a:solidFill>
                  <a:schemeClr val="tx1"/>
                </a:solidFill>
              </a:rPr>
              <a:t>       </a:t>
            </a:r>
          </a:p>
        </p:txBody>
      </p:sp>
    </p:spTree>
    <p:extLst>
      <p:ext uri="{BB962C8B-B14F-4D97-AF65-F5344CB8AC3E}">
        <p14:creationId xmlns:p14="http://schemas.microsoft.com/office/powerpoint/2010/main" val="2700251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45278A-A25E-C66B-D63E-D56D946C33E6}"/>
              </a:ext>
            </a:extLst>
          </p:cNvPr>
          <p:cNvSpPr>
            <a:spLocks noGrp="1"/>
          </p:cNvSpPr>
          <p:nvPr>
            <p:ph type="title"/>
          </p:nvPr>
        </p:nvSpPr>
        <p:spPr/>
        <p:txBody>
          <a:bodyPr/>
          <a:lstStyle/>
          <a:p>
            <a:r>
              <a:rPr lang="tr-TR" dirty="0"/>
              <a:t>Patogenez </a:t>
            </a:r>
          </a:p>
        </p:txBody>
      </p:sp>
      <p:sp>
        <p:nvSpPr>
          <p:cNvPr id="3" name="İçerik Yer Tutucusu 2">
            <a:extLst>
              <a:ext uri="{FF2B5EF4-FFF2-40B4-BE49-F238E27FC236}">
                <a16:creationId xmlns:a16="http://schemas.microsoft.com/office/drawing/2014/main" id="{058E4C00-C58D-8673-1B06-CEE3191C26D1}"/>
              </a:ext>
            </a:extLst>
          </p:cNvPr>
          <p:cNvSpPr>
            <a:spLocks noGrp="1"/>
          </p:cNvSpPr>
          <p:nvPr>
            <p:ph idx="1"/>
          </p:nvPr>
        </p:nvSpPr>
        <p:spPr/>
        <p:txBody>
          <a:bodyPr/>
          <a:lstStyle/>
          <a:p>
            <a:pPr marL="0" indent="0">
              <a:buNone/>
            </a:pPr>
            <a:endParaRPr lang="tr-TR" sz="2000" dirty="0">
              <a:solidFill>
                <a:schemeClr val="tx1"/>
              </a:solidFill>
            </a:endParaRPr>
          </a:p>
          <a:p>
            <a:pPr marL="0" indent="0">
              <a:buNone/>
            </a:pPr>
            <a:endParaRPr lang="tr-TR" dirty="0">
              <a:solidFill>
                <a:schemeClr val="tx1"/>
              </a:solidFill>
            </a:endParaRPr>
          </a:p>
          <a:p>
            <a:pPr marL="0" indent="0">
              <a:buNone/>
            </a:pPr>
            <a:r>
              <a:rPr lang="tr-TR" sz="2200" dirty="0">
                <a:solidFill>
                  <a:schemeClr val="tx1"/>
                </a:solidFill>
              </a:rPr>
              <a:t>      Öte yandan enfeksiyon, sitokinlerin, </a:t>
            </a:r>
            <a:r>
              <a:rPr lang="tr-TR" sz="2200" dirty="0" err="1">
                <a:solidFill>
                  <a:schemeClr val="tx1"/>
                </a:solidFill>
              </a:rPr>
              <a:t>prokoagülanların</a:t>
            </a:r>
            <a:r>
              <a:rPr lang="tr-TR" sz="2200" dirty="0">
                <a:solidFill>
                  <a:schemeClr val="tx1"/>
                </a:solidFill>
              </a:rPr>
              <a:t> ve diğer inflamatuar mediatörlerin salınmasıyla inflamatuar </a:t>
            </a:r>
            <a:r>
              <a:rPr lang="tr-TR" sz="2200" dirty="0" err="1">
                <a:solidFill>
                  <a:schemeClr val="tx1"/>
                </a:solidFill>
              </a:rPr>
              <a:t>kaskadı</a:t>
            </a:r>
            <a:r>
              <a:rPr lang="tr-TR" sz="2200" dirty="0">
                <a:solidFill>
                  <a:schemeClr val="tx1"/>
                </a:solidFill>
              </a:rPr>
              <a:t> tetikler ve yaygın intravasküler pıhtılaşmanın gelişmesine neden olabilir. Tüm bu süreçler, enfeksiyonun ayırt edici özelliği olan mikrovasküler instabilitenin ve bozulmuş hemostazın gelişmesine katkıda bulunur.</a:t>
            </a:r>
          </a:p>
        </p:txBody>
      </p:sp>
    </p:spTree>
    <p:extLst>
      <p:ext uri="{BB962C8B-B14F-4D97-AF65-F5344CB8AC3E}">
        <p14:creationId xmlns:p14="http://schemas.microsoft.com/office/powerpoint/2010/main" val="2510713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922809D-20FB-9C12-FE42-4F91B647BAED}"/>
              </a:ext>
            </a:extLst>
          </p:cNvPr>
          <p:cNvSpPr>
            <a:spLocks noGrp="1"/>
          </p:cNvSpPr>
          <p:nvPr>
            <p:ph type="title"/>
          </p:nvPr>
        </p:nvSpPr>
        <p:spPr/>
        <p:txBody>
          <a:bodyPr/>
          <a:lstStyle/>
          <a:p>
            <a:r>
              <a:rPr lang="tr-TR" dirty="0"/>
              <a:t>BULAŞMA</a:t>
            </a:r>
          </a:p>
        </p:txBody>
      </p:sp>
      <p:sp>
        <p:nvSpPr>
          <p:cNvPr id="3" name="İçerik Yer Tutucusu 2">
            <a:extLst>
              <a:ext uri="{FF2B5EF4-FFF2-40B4-BE49-F238E27FC236}">
                <a16:creationId xmlns:a16="http://schemas.microsoft.com/office/drawing/2014/main" id="{DDED68B0-BAAB-2B75-8CBC-698E5B30FF72}"/>
              </a:ext>
            </a:extLst>
          </p:cNvPr>
          <p:cNvSpPr>
            <a:spLocks noGrp="1"/>
          </p:cNvSpPr>
          <p:nvPr>
            <p:ph idx="1"/>
          </p:nvPr>
        </p:nvSpPr>
        <p:spPr/>
        <p:txBody>
          <a:bodyPr/>
          <a:lstStyle/>
          <a:p>
            <a:pPr marL="0" indent="0" eaLnBrk="1" hangingPunct="1">
              <a:buNone/>
            </a:pPr>
            <a:r>
              <a:rPr lang="tr-TR" altLang="tr-TR" sz="2200" dirty="0">
                <a:solidFill>
                  <a:schemeClr val="tx1"/>
                </a:solidFill>
              </a:rPr>
              <a:t>İnsanlara bulaş;</a:t>
            </a:r>
          </a:p>
          <a:p>
            <a:pPr marL="0" indent="0" eaLnBrk="1" hangingPunct="1">
              <a:buNone/>
            </a:pPr>
            <a:r>
              <a:rPr lang="tr-TR" altLang="tr-TR" sz="2200" dirty="0">
                <a:solidFill>
                  <a:schemeClr val="tx1"/>
                </a:solidFill>
              </a:rPr>
              <a:t>1.Kenelerin ısırmasıyla,</a:t>
            </a:r>
          </a:p>
          <a:p>
            <a:pPr marL="0" indent="0" eaLnBrk="1" hangingPunct="1">
              <a:buNone/>
            </a:pPr>
            <a:r>
              <a:rPr lang="tr-TR" altLang="tr-TR" sz="2200" dirty="0">
                <a:solidFill>
                  <a:schemeClr val="tx1"/>
                </a:solidFill>
              </a:rPr>
              <a:t>2.Viremik hayvanların kesilmesi sırasında kan ve doku temasıyla ve</a:t>
            </a:r>
          </a:p>
          <a:p>
            <a:pPr marL="0" indent="0" eaLnBrk="1" hangingPunct="1">
              <a:buNone/>
            </a:pPr>
            <a:r>
              <a:rPr lang="tr-TR" altLang="tr-TR" sz="2200" dirty="0">
                <a:solidFill>
                  <a:schemeClr val="tx1"/>
                </a:solidFill>
              </a:rPr>
              <a:t>3.Nosokomiyal yolla olur.</a:t>
            </a:r>
          </a:p>
          <a:p>
            <a:pPr marL="0" indent="0" eaLnBrk="1" hangingPunct="1">
              <a:buNone/>
            </a:pPr>
            <a:endParaRPr lang="tr-TR" altLang="tr-TR" sz="2200" dirty="0">
              <a:solidFill>
                <a:schemeClr val="tx1"/>
              </a:solidFill>
            </a:endParaRPr>
          </a:p>
          <a:p>
            <a:pPr eaLnBrk="1" hangingPunct="1"/>
            <a:r>
              <a:rPr lang="tr-TR" altLang="tr-TR" sz="2200" dirty="0">
                <a:solidFill>
                  <a:schemeClr val="tx1"/>
                </a:solidFill>
              </a:rPr>
              <a:t>Hava yoluyla bulaştan Rusya’da birkaç olguda şüphelenilmiş ancak kanıtlanamamıştır.</a:t>
            </a:r>
          </a:p>
          <a:p>
            <a:pPr eaLnBrk="1" hangingPunct="1"/>
            <a:r>
              <a:rPr lang="tr-TR" altLang="tr-TR" sz="2200" dirty="0">
                <a:solidFill>
                  <a:schemeClr val="tx1"/>
                </a:solidFill>
              </a:rPr>
              <a:t>Anneden bebeğe horizontal bulaş da bildirilmiştir.</a:t>
            </a:r>
          </a:p>
          <a:p>
            <a:endParaRPr lang="tr-TR" dirty="0"/>
          </a:p>
        </p:txBody>
      </p:sp>
    </p:spTree>
    <p:extLst>
      <p:ext uri="{BB962C8B-B14F-4D97-AF65-F5344CB8AC3E}">
        <p14:creationId xmlns:p14="http://schemas.microsoft.com/office/powerpoint/2010/main" val="3641193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737DFEE-EF56-C73F-E4C3-E1157E881A29}"/>
              </a:ext>
            </a:extLst>
          </p:cNvPr>
          <p:cNvSpPr>
            <a:spLocks noGrp="1"/>
          </p:cNvSpPr>
          <p:nvPr>
            <p:ph type="title"/>
          </p:nvPr>
        </p:nvSpPr>
        <p:spPr/>
        <p:txBody>
          <a:bodyPr/>
          <a:lstStyle/>
          <a:p>
            <a:r>
              <a:rPr lang="tr-TR" dirty="0"/>
              <a:t>BULAŞMA </a:t>
            </a:r>
          </a:p>
        </p:txBody>
      </p:sp>
      <p:sp>
        <p:nvSpPr>
          <p:cNvPr id="3" name="İçerik Yer Tutucusu 2">
            <a:extLst>
              <a:ext uri="{FF2B5EF4-FFF2-40B4-BE49-F238E27FC236}">
                <a16:creationId xmlns:a16="http://schemas.microsoft.com/office/drawing/2014/main" id="{BFAE50B7-9B94-D542-B38F-33CCBCFE980C}"/>
              </a:ext>
            </a:extLst>
          </p:cNvPr>
          <p:cNvSpPr>
            <a:spLocks noGrp="1"/>
          </p:cNvSpPr>
          <p:nvPr>
            <p:ph idx="1"/>
          </p:nvPr>
        </p:nvSpPr>
        <p:spPr>
          <a:xfrm>
            <a:off x="1251678" y="2049299"/>
            <a:ext cx="10178322" cy="3593591"/>
          </a:xfrm>
        </p:spPr>
        <p:txBody>
          <a:bodyPr/>
          <a:lstStyle/>
          <a:p>
            <a:pPr marL="0" indent="0">
              <a:buNone/>
            </a:pPr>
            <a:r>
              <a:rPr lang="tr-TR" sz="2200" dirty="0">
                <a:solidFill>
                  <a:schemeClr val="tx1"/>
                </a:solidFill>
              </a:rPr>
              <a:t>       Virüsün insanlara bulaşması özellikle </a:t>
            </a:r>
            <a:r>
              <a:rPr lang="tr-TR" sz="2200" dirty="0" err="1">
                <a:solidFill>
                  <a:schemeClr val="tx1"/>
                </a:solidFill>
              </a:rPr>
              <a:t>Hyalomma</a:t>
            </a:r>
            <a:r>
              <a:rPr lang="tr-TR" sz="2200" dirty="0">
                <a:solidFill>
                  <a:schemeClr val="tx1"/>
                </a:solidFill>
              </a:rPr>
              <a:t> cinsi kenelerin tutunmasıyla gerçekleşmektedir. </a:t>
            </a:r>
            <a:endParaRPr lang="tr-TR" dirty="0"/>
          </a:p>
        </p:txBody>
      </p:sp>
      <p:pic>
        <p:nvPicPr>
          <p:cNvPr id="7" name="Resim 6">
            <a:extLst>
              <a:ext uri="{FF2B5EF4-FFF2-40B4-BE49-F238E27FC236}">
                <a16:creationId xmlns:a16="http://schemas.microsoft.com/office/drawing/2014/main" id="{C4B9A2A9-CAB8-6D57-2A74-00A60C9012F8}"/>
              </a:ext>
            </a:extLst>
          </p:cNvPr>
          <p:cNvPicPr>
            <a:picLocks noChangeAspect="1"/>
          </p:cNvPicPr>
          <p:nvPr/>
        </p:nvPicPr>
        <p:blipFill>
          <a:blip r:embed="rId2"/>
          <a:stretch>
            <a:fillRect/>
          </a:stretch>
        </p:blipFill>
        <p:spPr>
          <a:xfrm>
            <a:off x="2189747" y="3066716"/>
            <a:ext cx="7812505" cy="3255210"/>
          </a:xfrm>
          <a:prstGeom prst="rect">
            <a:avLst/>
          </a:prstGeom>
        </p:spPr>
      </p:pic>
    </p:spTree>
    <p:extLst>
      <p:ext uri="{BB962C8B-B14F-4D97-AF65-F5344CB8AC3E}">
        <p14:creationId xmlns:p14="http://schemas.microsoft.com/office/powerpoint/2010/main" val="3005336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8F4A4FD-A856-AB90-24CF-323DF3261248}"/>
              </a:ext>
            </a:extLst>
          </p:cNvPr>
          <p:cNvSpPr>
            <a:spLocks noGrp="1"/>
          </p:cNvSpPr>
          <p:nvPr>
            <p:ph type="title"/>
          </p:nvPr>
        </p:nvSpPr>
        <p:spPr/>
        <p:txBody>
          <a:bodyPr/>
          <a:lstStyle/>
          <a:p>
            <a:r>
              <a:rPr lang="tr-TR" dirty="0"/>
              <a:t>BULAŞMA </a:t>
            </a:r>
          </a:p>
        </p:txBody>
      </p:sp>
      <p:sp>
        <p:nvSpPr>
          <p:cNvPr id="3" name="İçerik Yer Tutucusu 2">
            <a:extLst>
              <a:ext uri="{FF2B5EF4-FFF2-40B4-BE49-F238E27FC236}">
                <a16:creationId xmlns:a16="http://schemas.microsoft.com/office/drawing/2014/main" id="{870A8447-05D3-4422-5806-3A73E03B321A}"/>
              </a:ext>
            </a:extLst>
          </p:cNvPr>
          <p:cNvSpPr>
            <a:spLocks noGrp="1"/>
          </p:cNvSpPr>
          <p:nvPr>
            <p:ph idx="1"/>
          </p:nvPr>
        </p:nvSpPr>
        <p:spPr>
          <a:xfrm>
            <a:off x="1251678" y="1632204"/>
            <a:ext cx="10178322" cy="3593591"/>
          </a:xfrm>
        </p:spPr>
        <p:txBody>
          <a:bodyPr>
            <a:normAutofit/>
          </a:bodyPr>
          <a:lstStyle/>
          <a:p>
            <a:pPr marL="0" indent="0">
              <a:buNone/>
            </a:pPr>
            <a:endParaRPr lang="tr-TR" sz="2200" dirty="0">
              <a:solidFill>
                <a:schemeClr val="tx1"/>
              </a:solidFill>
            </a:endParaRPr>
          </a:p>
          <a:p>
            <a:pPr marL="0" indent="0">
              <a:buNone/>
            </a:pPr>
            <a:endParaRPr lang="tr-TR" sz="2200" dirty="0">
              <a:solidFill>
                <a:schemeClr val="tx1"/>
              </a:solidFill>
            </a:endParaRPr>
          </a:p>
          <a:p>
            <a:pPr marL="0" indent="0">
              <a:buNone/>
            </a:pPr>
            <a:r>
              <a:rPr lang="tr-TR" sz="2200" dirty="0">
                <a:solidFill>
                  <a:schemeClr val="tx1"/>
                </a:solidFill>
              </a:rPr>
              <a:t>       Kene ısırıkları, </a:t>
            </a:r>
            <a:r>
              <a:rPr lang="tr-TR" sz="2200" b="1" dirty="0">
                <a:solidFill>
                  <a:schemeClr val="tx1"/>
                </a:solidFill>
              </a:rPr>
              <a:t>açıkta kalan deride kenenin ezilmesi </a:t>
            </a:r>
            <a:r>
              <a:rPr lang="tr-TR" sz="2200" dirty="0">
                <a:solidFill>
                  <a:schemeClr val="tx1"/>
                </a:solidFill>
              </a:rPr>
              <a:t>ve enfekte bir hayvanın vücut sıvıları veya dokularıyla temas; zoonotik bulaşmanın potansiyel yollarıdır. </a:t>
            </a:r>
          </a:p>
          <a:p>
            <a:pPr marL="0" indent="0">
              <a:buNone/>
            </a:pPr>
            <a:endParaRPr lang="tr-TR" sz="2200" dirty="0">
              <a:solidFill>
                <a:schemeClr val="tx1"/>
              </a:solidFill>
            </a:endParaRPr>
          </a:p>
          <a:p>
            <a:pPr marL="0" indent="0">
              <a:buNone/>
            </a:pPr>
            <a:r>
              <a:rPr lang="tr-TR" sz="2200" dirty="0">
                <a:solidFill>
                  <a:schemeClr val="tx1"/>
                </a:solidFill>
              </a:rPr>
              <a:t>       İnsanlarda enfeksiyon zoonotik bulaşmaya ek olarak, bir hastanın enfekte kan ve vücut sıvılarına maruz kalınması yolu ile de şekillenebilmektedir. </a:t>
            </a:r>
          </a:p>
        </p:txBody>
      </p:sp>
    </p:spTree>
    <p:extLst>
      <p:ext uri="{BB962C8B-B14F-4D97-AF65-F5344CB8AC3E}">
        <p14:creationId xmlns:p14="http://schemas.microsoft.com/office/powerpoint/2010/main" val="393008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5B17A3A-E4BE-CB48-7EAC-275513513967}"/>
              </a:ext>
            </a:extLst>
          </p:cNvPr>
          <p:cNvSpPr>
            <a:spLocks noGrp="1"/>
          </p:cNvSpPr>
          <p:nvPr>
            <p:ph type="title"/>
          </p:nvPr>
        </p:nvSpPr>
        <p:spPr/>
        <p:txBody>
          <a:bodyPr/>
          <a:lstStyle/>
          <a:p>
            <a:r>
              <a:rPr lang="tr-TR" dirty="0"/>
              <a:t>Sunum planı </a:t>
            </a:r>
          </a:p>
        </p:txBody>
      </p:sp>
      <p:sp>
        <p:nvSpPr>
          <p:cNvPr id="3" name="İçerik Yer Tutucusu 2">
            <a:extLst>
              <a:ext uri="{FF2B5EF4-FFF2-40B4-BE49-F238E27FC236}">
                <a16:creationId xmlns:a16="http://schemas.microsoft.com/office/drawing/2014/main" id="{74E23742-61F0-3501-4543-96D4A166919C}"/>
              </a:ext>
            </a:extLst>
          </p:cNvPr>
          <p:cNvSpPr>
            <a:spLocks noGrp="1"/>
          </p:cNvSpPr>
          <p:nvPr>
            <p:ph sz="half" idx="1"/>
          </p:nvPr>
        </p:nvSpPr>
        <p:spPr>
          <a:xfrm>
            <a:off x="1540239" y="1874517"/>
            <a:ext cx="4800600" cy="3619500"/>
          </a:xfrm>
        </p:spPr>
        <p:txBody>
          <a:bodyPr>
            <a:noAutofit/>
          </a:bodyPr>
          <a:lstStyle/>
          <a:p>
            <a:r>
              <a:rPr lang="tr-TR" sz="2200" dirty="0">
                <a:solidFill>
                  <a:schemeClr val="tx1"/>
                </a:solidFill>
              </a:rPr>
              <a:t>Tanım </a:t>
            </a:r>
          </a:p>
          <a:p>
            <a:r>
              <a:rPr lang="tr-TR" sz="2200" dirty="0">
                <a:solidFill>
                  <a:schemeClr val="tx1"/>
                </a:solidFill>
              </a:rPr>
              <a:t>Etiyoloji</a:t>
            </a:r>
          </a:p>
          <a:p>
            <a:r>
              <a:rPr lang="tr-TR" sz="2200" dirty="0">
                <a:solidFill>
                  <a:schemeClr val="tx1"/>
                </a:solidFill>
              </a:rPr>
              <a:t>Epidemiyoloji</a:t>
            </a:r>
          </a:p>
          <a:p>
            <a:r>
              <a:rPr lang="tr-TR" sz="2200" dirty="0">
                <a:solidFill>
                  <a:schemeClr val="tx1"/>
                </a:solidFill>
              </a:rPr>
              <a:t>Patogenez </a:t>
            </a:r>
          </a:p>
          <a:p>
            <a:r>
              <a:rPr lang="tr-TR" sz="2200" dirty="0">
                <a:solidFill>
                  <a:schemeClr val="tx1"/>
                </a:solidFill>
              </a:rPr>
              <a:t>Bulaşma</a:t>
            </a:r>
          </a:p>
          <a:p>
            <a:r>
              <a:rPr lang="tr-TR" sz="2200" dirty="0">
                <a:solidFill>
                  <a:schemeClr val="tx1"/>
                </a:solidFill>
              </a:rPr>
              <a:t>Korunma</a:t>
            </a:r>
          </a:p>
          <a:p>
            <a:r>
              <a:rPr lang="tr-TR" sz="2200" dirty="0">
                <a:solidFill>
                  <a:schemeClr val="tx1"/>
                </a:solidFill>
              </a:rPr>
              <a:t>Klinik Seyir </a:t>
            </a:r>
          </a:p>
          <a:p>
            <a:r>
              <a:rPr lang="tr-TR" sz="2200" dirty="0">
                <a:solidFill>
                  <a:schemeClr val="tx1"/>
                </a:solidFill>
              </a:rPr>
              <a:t>Laboratuvar Bulguları</a:t>
            </a:r>
          </a:p>
          <a:p>
            <a:r>
              <a:rPr lang="tr-TR" sz="2200" dirty="0">
                <a:solidFill>
                  <a:schemeClr val="tx1"/>
                </a:solidFill>
              </a:rPr>
              <a:t>Tanı</a:t>
            </a:r>
          </a:p>
          <a:p>
            <a:endParaRPr lang="tr-TR" sz="2200" dirty="0">
              <a:solidFill>
                <a:schemeClr val="tx1"/>
              </a:solidFill>
            </a:endParaRPr>
          </a:p>
        </p:txBody>
      </p:sp>
      <p:sp>
        <p:nvSpPr>
          <p:cNvPr id="4" name="İçerik Yer Tutucusu 3">
            <a:extLst>
              <a:ext uri="{FF2B5EF4-FFF2-40B4-BE49-F238E27FC236}">
                <a16:creationId xmlns:a16="http://schemas.microsoft.com/office/drawing/2014/main" id="{8F503B12-2B99-DEB9-7F75-5C976C9CC471}"/>
              </a:ext>
            </a:extLst>
          </p:cNvPr>
          <p:cNvSpPr>
            <a:spLocks noGrp="1"/>
          </p:cNvSpPr>
          <p:nvPr>
            <p:ph sz="half" idx="2"/>
          </p:nvPr>
        </p:nvSpPr>
        <p:spPr>
          <a:xfrm>
            <a:off x="6340839" y="1874517"/>
            <a:ext cx="4800600" cy="4061062"/>
          </a:xfrm>
        </p:spPr>
        <p:txBody>
          <a:bodyPr>
            <a:normAutofit lnSpcReduction="10000"/>
          </a:bodyPr>
          <a:lstStyle/>
          <a:p>
            <a:r>
              <a:rPr lang="tr-TR" sz="2200" dirty="0">
                <a:solidFill>
                  <a:schemeClr val="tx1"/>
                </a:solidFill>
              </a:rPr>
              <a:t>Vaka Bildirimi</a:t>
            </a:r>
          </a:p>
          <a:p>
            <a:r>
              <a:rPr lang="tr-TR" sz="2200" dirty="0">
                <a:solidFill>
                  <a:schemeClr val="tx1"/>
                </a:solidFill>
              </a:rPr>
              <a:t>Ayırıcı Tanı</a:t>
            </a:r>
          </a:p>
          <a:p>
            <a:r>
              <a:rPr lang="tr-TR" sz="2200" dirty="0">
                <a:solidFill>
                  <a:schemeClr val="tx1"/>
                </a:solidFill>
              </a:rPr>
              <a:t>Algoritmalar </a:t>
            </a:r>
          </a:p>
          <a:p>
            <a:r>
              <a:rPr lang="tr-TR" sz="2200" dirty="0">
                <a:solidFill>
                  <a:schemeClr val="tx1"/>
                </a:solidFill>
              </a:rPr>
              <a:t>Kenenin Vücuttan Uzaklaştırılması</a:t>
            </a:r>
          </a:p>
          <a:p>
            <a:r>
              <a:rPr lang="tr-TR" sz="2200" dirty="0">
                <a:solidFill>
                  <a:schemeClr val="tx1"/>
                </a:solidFill>
              </a:rPr>
              <a:t>Tedavi</a:t>
            </a:r>
          </a:p>
          <a:p>
            <a:r>
              <a:rPr lang="tr-TR" sz="2200" dirty="0">
                <a:solidFill>
                  <a:schemeClr val="tx1"/>
                </a:solidFill>
              </a:rPr>
              <a:t>Mortalite</a:t>
            </a:r>
          </a:p>
          <a:p>
            <a:r>
              <a:rPr lang="tr-TR" sz="2200" dirty="0">
                <a:solidFill>
                  <a:schemeClr val="tx1"/>
                </a:solidFill>
              </a:rPr>
              <a:t>Defin İşlemleri</a:t>
            </a:r>
          </a:p>
          <a:p>
            <a:r>
              <a:rPr lang="tr-TR" sz="2200" dirty="0">
                <a:solidFill>
                  <a:schemeClr val="tx1"/>
                </a:solidFill>
              </a:rPr>
              <a:t>Sonuç </a:t>
            </a:r>
          </a:p>
          <a:p>
            <a:r>
              <a:rPr lang="tr-TR" sz="2200" dirty="0">
                <a:solidFill>
                  <a:schemeClr val="tx1"/>
                </a:solidFill>
              </a:rPr>
              <a:t>Kaynakça </a:t>
            </a:r>
          </a:p>
          <a:p>
            <a:endParaRPr lang="tr-TR" dirty="0"/>
          </a:p>
        </p:txBody>
      </p:sp>
    </p:spTree>
    <p:extLst>
      <p:ext uri="{BB962C8B-B14F-4D97-AF65-F5344CB8AC3E}">
        <p14:creationId xmlns:p14="http://schemas.microsoft.com/office/powerpoint/2010/main" val="2268829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5FC6AC9-20F0-C38F-D979-B0D1EA97124A}"/>
              </a:ext>
            </a:extLst>
          </p:cNvPr>
          <p:cNvSpPr>
            <a:spLocks noGrp="1"/>
          </p:cNvSpPr>
          <p:nvPr>
            <p:ph type="title"/>
          </p:nvPr>
        </p:nvSpPr>
        <p:spPr/>
        <p:txBody>
          <a:bodyPr/>
          <a:lstStyle/>
          <a:p>
            <a:r>
              <a:rPr lang="tr-TR" dirty="0"/>
              <a:t>Bulaşma </a:t>
            </a:r>
          </a:p>
        </p:txBody>
      </p:sp>
      <p:sp>
        <p:nvSpPr>
          <p:cNvPr id="3" name="İçerik Yer Tutucusu 2">
            <a:extLst>
              <a:ext uri="{FF2B5EF4-FFF2-40B4-BE49-F238E27FC236}">
                <a16:creationId xmlns:a16="http://schemas.microsoft.com/office/drawing/2014/main" id="{88513B74-D465-7EBC-BC32-BB60457F6125}"/>
              </a:ext>
            </a:extLst>
          </p:cNvPr>
          <p:cNvSpPr>
            <a:spLocks noGrp="1"/>
          </p:cNvSpPr>
          <p:nvPr>
            <p:ph idx="1"/>
          </p:nvPr>
        </p:nvSpPr>
        <p:spPr/>
        <p:txBody>
          <a:bodyPr/>
          <a:lstStyle/>
          <a:p>
            <a:pPr marL="0" indent="0">
              <a:buNone/>
            </a:pPr>
            <a:r>
              <a:rPr lang="tr-TR" dirty="0">
                <a:solidFill>
                  <a:schemeClr val="tx1"/>
                </a:solidFill>
              </a:rPr>
              <a:t>       </a:t>
            </a:r>
            <a:r>
              <a:rPr lang="tr-TR" sz="2000" dirty="0">
                <a:solidFill>
                  <a:schemeClr val="tx1"/>
                </a:solidFill>
              </a:rPr>
              <a:t>Birçok bölgede </a:t>
            </a:r>
            <a:r>
              <a:rPr lang="tr-TR" sz="2000" dirty="0" err="1">
                <a:solidFill>
                  <a:schemeClr val="tx1"/>
                </a:solidFill>
              </a:rPr>
              <a:t>nozokomiyal</a:t>
            </a:r>
            <a:r>
              <a:rPr lang="tr-TR" sz="2000" dirty="0">
                <a:solidFill>
                  <a:schemeClr val="tx1"/>
                </a:solidFill>
              </a:rPr>
              <a:t> bulaşma ve salgınlar da bildirilmiştir. </a:t>
            </a:r>
          </a:p>
          <a:p>
            <a:pPr marL="0" indent="0">
              <a:buNone/>
            </a:pPr>
            <a:endParaRPr lang="tr-TR" sz="2000" dirty="0">
              <a:solidFill>
                <a:schemeClr val="tx1"/>
              </a:solidFill>
            </a:endParaRPr>
          </a:p>
          <a:p>
            <a:pPr marL="0" indent="0">
              <a:buNone/>
            </a:pPr>
            <a:r>
              <a:rPr lang="tr-TR" sz="2000" dirty="0">
                <a:solidFill>
                  <a:schemeClr val="tx1"/>
                </a:solidFill>
              </a:rPr>
              <a:t>      Aerosol bulaşma ve yatay bulaşmadan birkaç vakada şüphelenilmiş olmakla birlikte, kesin olarak kanıtlanamamıştır (</a:t>
            </a:r>
            <a:r>
              <a:rPr lang="tr-TR" sz="2000" dirty="0" err="1">
                <a:solidFill>
                  <a:schemeClr val="tx1"/>
                </a:solidFill>
              </a:rPr>
              <a:t>Mardani</a:t>
            </a:r>
            <a:r>
              <a:rPr lang="tr-TR" sz="2000" dirty="0">
                <a:solidFill>
                  <a:schemeClr val="tx1"/>
                </a:solidFill>
              </a:rPr>
              <a:t> et al. 2007).</a:t>
            </a:r>
          </a:p>
          <a:p>
            <a:endParaRPr lang="tr-TR" dirty="0"/>
          </a:p>
        </p:txBody>
      </p:sp>
      <p:pic>
        <p:nvPicPr>
          <p:cNvPr id="4" name="Resim 3">
            <a:extLst>
              <a:ext uri="{FF2B5EF4-FFF2-40B4-BE49-F238E27FC236}">
                <a16:creationId xmlns:a16="http://schemas.microsoft.com/office/drawing/2014/main" id="{2D7CEBAC-A872-EF8B-4BAD-95E01FE03A3C}"/>
              </a:ext>
            </a:extLst>
          </p:cNvPr>
          <p:cNvPicPr>
            <a:picLocks noChangeAspect="1"/>
          </p:cNvPicPr>
          <p:nvPr/>
        </p:nvPicPr>
        <p:blipFill>
          <a:blip r:embed="rId2"/>
          <a:stretch>
            <a:fillRect/>
          </a:stretch>
        </p:blipFill>
        <p:spPr>
          <a:xfrm>
            <a:off x="8579214" y="322688"/>
            <a:ext cx="2923629" cy="1963313"/>
          </a:xfrm>
          <a:prstGeom prst="rect">
            <a:avLst/>
          </a:prstGeom>
        </p:spPr>
      </p:pic>
      <p:pic>
        <p:nvPicPr>
          <p:cNvPr id="6" name="Resim 5">
            <a:extLst>
              <a:ext uri="{FF2B5EF4-FFF2-40B4-BE49-F238E27FC236}">
                <a16:creationId xmlns:a16="http://schemas.microsoft.com/office/drawing/2014/main" id="{DFA6ED84-FA3A-5A92-03FA-BD4088D8F882}"/>
              </a:ext>
            </a:extLst>
          </p:cNvPr>
          <p:cNvPicPr>
            <a:picLocks noChangeAspect="1"/>
          </p:cNvPicPr>
          <p:nvPr/>
        </p:nvPicPr>
        <p:blipFill>
          <a:blip r:embed="rId3"/>
          <a:stretch>
            <a:fillRect/>
          </a:stretch>
        </p:blipFill>
        <p:spPr>
          <a:xfrm>
            <a:off x="6340839" y="3544446"/>
            <a:ext cx="2238375" cy="3152775"/>
          </a:xfrm>
          <a:prstGeom prst="rect">
            <a:avLst/>
          </a:prstGeom>
        </p:spPr>
      </p:pic>
    </p:spTree>
    <p:extLst>
      <p:ext uri="{BB962C8B-B14F-4D97-AF65-F5344CB8AC3E}">
        <p14:creationId xmlns:p14="http://schemas.microsoft.com/office/powerpoint/2010/main" val="2614431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C1ADF7F3-04EF-0087-57A3-7E1EF2955873}"/>
              </a:ext>
            </a:extLst>
          </p:cNvPr>
          <p:cNvPicPr>
            <a:picLocks noChangeAspect="1"/>
          </p:cNvPicPr>
          <p:nvPr/>
        </p:nvPicPr>
        <p:blipFill>
          <a:blip r:embed="rId2"/>
          <a:stretch>
            <a:fillRect/>
          </a:stretch>
        </p:blipFill>
        <p:spPr>
          <a:xfrm>
            <a:off x="4604367" y="978408"/>
            <a:ext cx="7290571" cy="5517006"/>
          </a:xfrm>
          <a:prstGeom prst="rect">
            <a:avLst/>
          </a:prstGeom>
        </p:spPr>
      </p:pic>
      <p:sp>
        <p:nvSpPr>
          <p:cNvPr id="2" name="Başlık 1">
            <a:extLst>
              <a:ext uri="{FF2B5EF4-FFF2-40B4-BE49-F238E27FC236}">
                <a16:creationId xmlns:a16="http://schemas.microsoft.com/office/drawing/2014/main" id="{9FEFDDC9-909C-0C0F-F50F-8E4030F5F713}"/>
              </a:ext>
            </a:extLst>
          </p:cNvPr>
          <p:cNvSpPr>
            <a:spLocks noGrp="1"/>
          </p:cNvSpPr>
          <p:nvPr>
            <p:ph type="title"/>
          </p:nvPr>
        </p:nvSpPr>
        <p:spPr/>
        <p:txBody>
          <a:bodyPr/>
          <a:lstStyle/>
          <a:p>
            <a:r>
              <a:rPr lang="tr-TR" dirty="0"/>
              <a:t>BULAŞMA</a:t>
            </a:r>
          </a:p>
        </p:txBody>
      </p:sp>
      <p:sp>
        <p:nvSpPr>
          <p:cNvPr id="3" name="İçerik Yer Tutucusu 2">
            <a:extLst>
              <a:ext uri="{FF2B5EF4-FFF2-40B4-BE49-F238E27FC236}">
                <a16:creationId xmlns:a16="http://schemas.microsoft.com/office/drawing/2014/main" id="{4640C481-A81A-8510-0358-315422DD6934}"/>
              </a:ext>
            </a:extLst>
          </p:cNvPr>
          <p:cNvSpPr>
            <a:spLocks noGrp="1"/>
          </p:cNvSpPr>
          <p:nvPr>
            <p:ph idx="1"/>
          </p:nvPr>
        </p:nvSpPr>
        <p:spPr>
          <a:xfrm>
            <a:off x="1251678" y="1874517"/>
            <a:ext cx="3817627" cy="4005075"/>
          </a:xfrm>
        </p:spPr>
        <p:txBody>
          <a:bodyPr>
            <a:normAutofit/>
          </a:bodyPr>
          <a:lstStyle/>
          <a:p>
            <a:pPr marL="0" indent="0">
              <a:buNone/>
            </a:pPr>
            <a:r>
              <a:rPr lang="tr-TR" sz="2400" dirty="0">
                <a:solidFill>
                  <a:schemeClr val="tx1"/>
                </a:solidFill>
              </a:rPr>
              <a:t>       Belirli keneler, doğrudan insan enfeksiyonuna neden olmadan yalnızca virüs rezervuarı iken, özellikle </a:t>
            </a:r>
            <a:r>
              <a:rPr lang="tr-TR" sz="2400" dirty="0" err="1">
                <a:solidFill>
                  <a:schemeClr val="tx1"/>
                </a:solidFill>
              </a:rPr>
              <a:t>Hyalomma</a:t>
            </a:r>
            <a:r>
              <a:rPr lang="tr-TR" sz="2400" dirty="0">
                <a:solidFill>
                  <a:schemeClr val="tx1"/>
                </a:solidFill>
              </a:rPr>
              <a:t> cinsine ait olanlar Kırım-Kongo kanamalı ateşi virüsü için hem rezervuar hem de vektördür.</a:t>
            </a:r>
          </a:p>
          <a:p>
            <a:endParaRPr lang="tr-TR" dirty="0"/>
          </a:p>
        </p:txBody>
      </p:sp>
    </p:spTree>
    <p:extLst>
      <p:ext uri="{BB962C8B-B14F-4D97-AF65-F5344CB8AC3E}">
        <p14:creationId xmlns:p14="http://schemas.microsoft.com/office/powerpoint/2010/main" val="3785416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926D965-B7A5-8B71-8E4E-BDBF9BC2D046}"/>
              </a:ext>
            </a:extLst>
          </p:cNvPr>
          <p:cNvSpPr>
            <a:spLocks noGrp="1"/>
          </p:cNvSpPr>
          <p:nvPr>
            <p:ph type="title"/>
          </p:nvPr>
        </p:nvSpPr>
        <p:spPr/>
        <p:txBody>
          <a:bodyPr/>
          <a:lstStyle/>
          <a:p>
            <a:r>
              <a:rPr lang="tr-TR" dirty="0"/>
              <a:t>BULAŞMA</a:t>
            </a:r>
          </a:p>
        </p:txBody>
      </p:sp>
      <p:sp>
        <p:nvSpPr>
          <p:cNvPr id="3" name="İçerik Yer Tutucusu 2">
            <a:extLst>
              <a:ext uri="{FF2B5EF4-FFF2-40B4-BE49-F238E27FC236}">
                <a16:creationId xmlns:a16="http://schemas.microsoft.com/office/drawing/2014/main" id="{28B09678-B1E2-329B-F7A7-EA6B3DD7BCD6}"/>
              </a:ext>
            </a:extLst>
          </p:cNvPr>
          <p:cNvSpPr>
            <a:spLocks noGrp="1"/>
          </p:cNvSpPr>
          <p:nvPr>
            <p:ph idx="1"/>
          </p:nvPr>
        </p:nvSpPr>
        <p:spPr>
          <a:xfrm>
            <a:off x="1251678" y="1682012"/>
            <a:ext cx="10178322" cy="4446072"/>
          </a:xfrm>
        </p:spPr>
        <p:txBody>
          <a:bodyPr>
            <a:normAutofit/>
          </a:bodyPr>
          <a:lstStyle/>
          <a:p>
            <a:pPr marL="0" indent="0">
              <a:buNone/>
            </a:pPr>
            <a:r>
              <a:rPr lang="tr-TR" sz="2200" dirty="0">
                <a:solidFill>
                  <a:schemeClr val="tx1"/>
                </a:solidFill>
              </a:rPr>
              <a:t>       Sığır, keçi, koyun ve tavşan gibi çok sayıda yabani ve evcil hayvan, virüsün çoğalması için konakçı görevi görmektedir.    </a:t>
            </a:r>
          </a:p>
          <a:p>
            <a:pPr marL="0" indent="0">
              <a:buNone/>
            </a:pPr>
            <a:endParaRPr lang="tr-TR" sz="2200" dirty="0">
              <a:solidFill>
                <a:schemeClr val="tx1"/>
              </a:solidFill>
            </a:endParaRPr>
          </a:p>
          <a:p>
            <a:pPr marL="0" indent="0">
              <a:buNone/>
            </a:pPr>
            <a:r>
              <a:rPr lang="tr-TR" sz="2200" dirty="0">
                <a:solidFill>
                  <a:schemeClr val="tx1"/>
                </a:solidFill>
              </a:rPr>
              <a:t>       İnsanlar ise hastalık belirtilerinin görüldüğü esas türdür ve insanlarda KKKA çoğunlukla bir meslek hastalığı olarak görülmektedir.</a:t>
            </a:r>
          </a:p>
          <a:p>
            <a:pPr marL="0" indent="0">
              <a:buNone/>
            </a:pPr>
            <a:endParaRPr lang="tr-TR" sz="2200" dirty="0">
              <a:solidFill>
                <a:schemeClr val="tx1"/>
              </a:solidFill>
            </a:endParaRPr>
          </a:p>
          <a:p>
            <a:pPr marL="0" indent="0" eaLnBrk="1" hangingPunct="1">
              <a:buNone/>
            </a:pPr>
            <a:r>
              <a:rPr lang="tr-TR" altLang="tr-TR" sz="2200" dirty="0">
                <a:solidFill>
                  <a:schemeClr val="tx1"/>
                </a:solidFill>
              </a:rPr>
              <a:t>        KKKA virüsünün hastalık yaptığı tek konak insandır. (ve yenidoğan fareler?)</a:t>
            </a:r>
          </a:p>
          <a:p>
            <a:pPr marL="0" indent="0" eaLnBrk="1" hangingPunct="1">
              <a:buNone/>
            </a:pPr>
            <a:endParaRPr lang="tr-TR" altLang="tr-TR" sz="2200" dirty="0">
              <a:solidFill>
                <a:schemeClr val="tx1"/>
              </a:solidFill>
            </a:endParaRPr>
          </a:p>
          <a:p>
            <a:pPr marL="0" indent="0" eaLnBrk="1" hangingPunct="1">
              <a:buNone/>
            </a:pPr>
            <a:r>
              <a:rPr lang="tr-TR" altLang="tr-TR" sz="2200" dirty="0">
                <a:solidFill>
                  <a:schemeClr val="tx1"/>
                </a:solidFill>
              </a:rPr>
              <a:t>       Virüsle karşılaşanlarda hastalık gelişme olasılığı 1/5 olarak hesaplanmıştır.</a:t>
            </a:r>
          </a:p>
          <a:p>
            <a:pPr marL="0" indent="0">
              <a:buNone/>
            </a:pPr>
            <a:endParaRPr lang="tr-TR" sz="2200" dirty="0">
              <a:solidFill>
                <a:schemeClr val="tx1"/>
              </a:solidFill>
            </a:endParaRPr>
          </a:p>
        </p:txBody>
      </p:sp>
    </p:spTree>
    <p:extLst>
      <p:ext uri="{BB962C8B-B14F-4D97-AF65-F5344CB8AC3E}">
        <p14:creationId xmlns:p14="http://schemas.microsoft.com/office/powerpoint/2010/main" val="3164840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37CD5F7-7434-BFC8-265C-CF8C88F34BBB}"/>
              </a:ext>
            </a:extLst>
          </p:cNvPr>
          <p:cNvSpPr>
            <a:spLocks noGrp="1"/>
          </p:cNvSpPr>
          <p:nvPr>
            <p:ph type="title"/>
          </p:nvPr>
        </p:nvSpPr>
        <p:spPr/>
        <p:txBody>
          <a:bodyPr/>
          <a:lstStyle/>
          <a:p>
            <a:endParaRPr lang="tr-TR"/>
          </a:p>
        </p:txBody>
      </p:sp>
      <p:pic>
        <p:nvPicPr>
          <p:cNvPr id="4" name="İçerik Yer Tutucusu 3">
            <a:extLst>
              <a:ext uri="{FF2B5EF4-FFF2-40B4-BE49-F238E27FC236}">
                <a16:creationId xmlns:a16="http://schemas.microsoft.com/office/drawing/2014/main" id="{4F8AE02F-3178-B6BE-383D-15FB88C60FA9}"/>
              </a:ext>
            </a:extLst>
          </p:cNvPr>
          <p:cNvPicPr>
            <a:picLocks noGrp="1" noChangeAspect="1"/>
          </p:cNvPicPr>
          <p:nvPr>
            <p:ph idx="1"/>
          </p:nvPr>
        </p:nvPicPr>
        <p:blipFill>
          <a:blip r:embed="rId2"/>
          <a:stretch>
            <a:fillRect/>
          </a:stretch>
        </p:blipFill>
        <p:spPr>
          <a:xfrm>
            <a:off x="1091025" y="644489"/>
            <a:ext cx="10499627" cy="5569021"/>
          </a:xfrm>
          <a:prstGeom prst="rect">
            <a:avLst/>
          </a:prstGeom>
        </p:spPr>
      </p:pic>
    </p:spTree>
    <p:extLst>
      <p:ext uri="{BB962C8B-B14F-4D97-AF65-F5344CB8AC3E}">
        <p14:creationId xmlns:p14="http://schemas.microsoft.com/office/powerpoint/2010/main" val="3855589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3EC9D5F-8954-1A99-4C2F-6F07D18BC4D0}"/>
              </a:ext>
            </a:extLst>
          </p:cNvPr>
          <p:cNvSpPr>
            <a:spLocks noGrp="1"/>
          </p:cNvSpPr>
          <p:nvPr>
            <p:ph type="title"/>
          </p:nvPr>
        </p:nvSpPr>
        <p:spPr/>
        <p:txBody>
          <a:bodyPr/>
          <a:lstStyle/>
          <a:p>
            <a:r>
              <a:rPr lang="tr-TR" dirty="0"/>
              <a:t>Bulaşma </a:t>
            </a:r>
          </a:p>
        </p:txBody>
      </p:sp>
      <p:sp>
        <p:nvSpPr>
          <p:cNvPr id="3" name="İçerik Yer Tutucusu 2">
            <a:extLst>
              <a:ext uri="{FF2B5EF4-FFF2-40B4-BE49-F238E27FC236}">
                <a16:creationId xmlns:a16="http://schemas.microsoft.com/office/drawing/2014/main" id="{13EC84A8-46E5-1A9F-618A-3AC129928857}"/>
              </a:ext>
            </a:extLst>
          </p:cNvPr>
          <p:cNvSpPr>
            <a:spLocks noGrp="1"/>
          </p:cNvSpPr>
          <p:nvPr>
            <p:ph idx="1"/>
          </p:nvPr>
        </p:nvSpPr>
        <p:spPr>
          <a:xfrm>
            <a:off x="1251678" y="2286001"/>
            <a:ext cx="10178322" cy="4189614"/>
          </a:xfrm>
        </p:spPr>
        <p:txBody>
          <a:bodyPr>
            <a:normAutofit/>
          </a:bodyPr>
          <a:lstStyle/>
          <a:p>
            <a:pPr marL="0" indent="0">
              <a:buNone/>
            </a:pPr>
            <a:r>
              <a:rPr lang="tr-TR" sz="2200" dirty="0">
                <a:solidFill>
                  <a:schemeClr val="tx1"/>
                </a:solidFill>
              </a:rPr>
              <a:t>       Hayvanlarda klinik belirtilerin olmaması, özellikle </a:t>
            </a:r>
            <a:r>
              <a:rPr lang="tr-TR" sz="2200" dirty="0" err="1">
                <a:solidFill>
                  <a:schemeClr val="tx1"/>
                </a:solidFill>
              </a:rPr>
              <a:t>viremik</a:t>
            </a:r>
            <a:r>
              <a:rPr lang="tr-TR" sz="2200" dirty="0">
                <a:solidFill>
                  <a:schemeClr val="tx1"/>
                </a:solidFill>
              </a:rPr>
              <a:t> dönemdeki hayvanların bulaşmada önemli bir rolü olabileceğini düşündürmektedir. </a:t>
            </a:r>
          </a:p>
          <a:p>
            <a:pPr marL="0" indent="0">
              <a:buNone/>
            </a:pPr>
            <a:endParaRPr lang="tr-TR" sz="2200" dirty="0">
              <a:solidFill>
                <a:schemeClr val="tx1"/>
              </a:solidFill>
            </a:endParaRPr>
          </a:p>
          <a:p>
            <a:pPr marL="0" indent="0">
              <a:buNone/>
            </a:pPr>
            <a:r>
              <a:rPr lang="tr-TR" sz="2200" dirty="0">
                <a:solidFill>
                  <a:schemeClr val="tx1"/>
                </a:solidFill>
              </a:rPr>
              <a:t>       Hayvanlar semptomatik olmasa da, bazıları virüsü yeterince çoğaltabilmekte ve virüsle kontamine vücut sıvıları vasıtasıyla doğrudan temas yolu ile insanlar kadar keneler için de bir enfeksiyon kaynağı haline gelebilmektedir (Bernard et al. 2022). </a:t>
            </a:r>
          </a:p>
        </p:txBody>
      </p:sp>
    </p:spTree>
    <p:extLst>
      <p:ext uri="{BB962C8B-B14F-4D97-AF65-F5344CB8AC3E}">
        <p14:creationId xmlns:p14="http://schemas.microsoft.com/office/powerpoint/2010/main" val="3432734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0C25F4-CD99-4D89-EA99-8EACD7C1D3E9}"/>
              </a:ext>
            </a:extLst>
          </p:cNvPr>
          <p:cNvSpPr>
            <a:spLocks noGrp="1"/>
          </p:cNvSpPr>
          <p:nvPr>
            <p:ph type="title"/>
          </p:nvPr>
        </p:nvSpPr>
        <p:spPr/>
        <p:txBody>
          <a:bodyPr/>
          <a:lstStyle/>
          <a:p>
            <a:r>
              <a:rPr lang="tr-TR" dirty="0"/>
              <a:t>BULAŞMA</a:t>
            </a:r>
          </a:p>
        </p:txBody>
      </p:sp>
      <p:sp>
        <p:nvSpPr>
          <p:cNvPr id="3" name="İçerik Yer Tutucusu 2">
            <a:extLst>
              <a:ext uri="{FF2B5EF4-FFF2-40B4-BE49-F238E27FC236}">
                <a16:creationId xmlns:a16="http://schemas.microsoft.com/office/drawing/2014/main" id="{116BE695-3546-1C6C-6E46-E99BE052B28B}"/>
              </a:ext>
            </a:extLst>
          </p:cNvPr>
          <p:cNvSpPr>
            <a:spLocks noGrp="1"/>
          </p:cNvSpPr>
          <p:nvPr>
            <p:ph idx="1"/>
          </p:nvPr>
        </p:nvSpPr>
        <p:spPr/>
        <p:txBody>
          <a:bodyPr/>
          <a:lstStyle/>
          <a:p>
            <a:pPr marL="0" indent="0">
              <a:buNone/>
            </a:pPr>
            <a:r>
              <a:rPr lang="tr-TR" sz="2200" dirty="0">
                <a:solidFill>
                  <a:schemeClr val="tx1"/>
                </a:solidFill>
              </a:rPr>
              <a:t>       Hayvanlar, enfekte kenelerin ısırmasıyla virüsü almakta, </a:t>
            </a:r>
            <a:r>
              <a:rPr lang="tr-TR" sz="2200" dirty="0" err="1">
                <a:solidFill>
                  <a:schemeClr val="tx1"/>
                </a:solidFill>
              </a:rPr>
              <a:t>virus</a:t>
            </a:r>
            <a:r>
              <a:rPr lang="tr-TR" sz="2200" dirty="0">
                <a:solidFill>
                  <a:schemeClr val="tx1"/>
                </a:solidFill>
              </a:rPr>
              <a:t> </a:t>
            </a:r>
            <a:r>
              <a:rPr lang="tr-TR" sz="2200" dirty="0" err="1">
                <a:solidFill>
                  <a:schemeClr val="tx1"/>
                </a:solidFill>
              </a:rPr>
              <a:t>replike</a:t>
            </a:r>
            <a:r>
              <a:rPr lang="tr-TR" sz="2200" dirty="0">
                <a:solidFill>
                  <a:schemeClr val="tx1"/>
                </a:solidFill>
              </a:rPr>
              <a:t> olduktan sonra yaklaşık bir hafta boyunca hayvanın kan dolaşımında kalmakta ve başka bir kene aynı hayvanı ısırdığında kene-hayvan-kene döngüsü devam etmektedir. </a:t>
            </a:r>
          </a:p>
          <a:p>
            <a:pPr marL="0" indent="0">
              <a:buNone/>
            </a:pPr>
            <a:endParaRPr lang="tr-TR" sz="2200" dirty="0">
              <a:solidFill>
                <a:schemeClr val="tx1"/>
              </a:solidFill>
            </a:endParaRPr>
          </a:p>
          <a:p>
            <a:pPr marL="0" indent="0">
              <a:buNone/>
            </a:pPr>
            <a:r>
              <a:rPr lang="tr-TR" sz="2200" dirty="0">
                <a:solidFill>
                  <a:schemeClr val="tx1"/>
                </a:solidFill>
              </a:rPr>
              <a:t>        KKKA virüsü sadece insanlarda ve yenidoğan farelerde hastalık yapmakta ve insandan insana bulaşma olması sebebi ile, KKKA hastalarını ve yakınlarını tedavi eden ve bakımını yapan sağlık çalışanları için de risk bulunmaktadır. </a:t>
            </a:r>
          </a:p>
          <a:p>
            <a:endParaRPr lang="tr-TR" dirty="0"/>
          </a:p>
        </p:txBody>
      </p:sp>
    </p:spTree>
    <p:extLst>
      <p:ext uri="{BB962C8B-B14F-4D97-AF65-F5344CB8AC3E}">
        <p14:creationId xmlns:p14="http://schemas.microsoft.com/office/powerpoint/2010/main" val="873556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3F69773-036A-EB51-CFA7-FBD44B131F59}"/>
              </a:ext>
            </a:extLst>
          </p:cNvPr>
          <p:cNvSpPr>
            <a:spLocks noGrp="1"/>
          </p:cNvSpPr>
          <p:nvPr>
            <p:ph type="title"/>
          </p:nvPr>
        </p:nvSpPr>
        <p:spPr/>
        <p:txBody>
          <a:bodyPr/>
          <a:lstStyle/>
          <a:p>
            <a:r>
              <a:rPr lang="tr-TR" dirty="0"/>
              <a:t>Korunma </a:t>
            </a:r>
          </a:p>
        </p:txBody>
      </p:sp>
      <p:sp>
        <p:nvSpPr>
          <p:cNvPr id="3" name="İçerik Yer Tutucusu 2">
            <a:extLst>
              <a:ext uri="{FF2B5EF4-FFF2-40B4-BE49-F238E27FC236}">
                <a16:creationId xmlns:a16="http://schemas.microsoft.com/office/drawing/2014/main" id="{BF4B679C-FD96-EF59-751E-7C9E52472E6F}"/>
              </a:ext>
            </a:extLst>
          </p:cNvPr>
          <p:cNvSpPr>
            <a:spLocks noGrp="1"/>
          </p:cNvSpPr>
          <p:nvPr>
            <p:ph idx="1"/>
          </p:nvPr>
        </p:nvSpPr>
        <p:spPr/>
        <p:txBody>
          <a:bodyPr/>
          <a:lstStyle/>
          <a:p>
            <a:pPr marL="0" indent="0">
              <a:buNone/>
            </a:pPr>
            <a:r>
              <a:rPr lang="tr-TR" sz="2200" dirty="0">
                <a:solidFill>
                  <a:schemeClr val="tx1"/>
                </a:solidFill>
              </a:rPr>
              <a:t>       En etkili yol, kişisel korunmadır.</a:t>
            </a:r>
          </a:p>
          <a:p>
            <a:pPr marL="0" indent="0">
              <a:buNone/>
            </a:pPr>
            <a:endParaRPr lang="tr-TR" sz="2200" dirty="0">
              <a:solidFill>
                <a:schemeClr val="tx1"/>
              </a:solidFill>
            </a:endParaRPr>
          </a:p>
          <a:p>
            <a:pPr marL="0" indent="0">
              <a:buNone/>
            </a:pPr>
            <a:r>
              <a:rPr lang="tr-TR" sz="2200" dirty="0">
                <a:solidFill>
                  <a:schemeClr val="tx1"/>
                </a:solidFill>
              </a:rPr>
              <a:t>       Virüsün keneler ve enfekte hayvanlar yoluyla yayılmasını sınırlamayı amaçlayan önlemler alınmalıdır.</a:t>
            </a:r>
          </a:p>
          <a:p>
            <a:endParaRPr lang="tr-TR" dirty="0"/>
          </a:p>
        </p:txBody>
      </p:sp>
    </p:spTree>
    <p:extLst>
      <p:ext uri="{BB962C8B-B14F-4D97-AF65-F5344CB8AC3E}">
        <p14:creationId xmlns:p14="http://schemas.microsoft.com/office/powerpoint/2010/main" val="1873470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3468A58-E854-A3DC-D241-5CE099B123D6}"/>
              </a:ext>
            </a:extLst>
          </p:cNvPr>
          <p:cNvSpPr>
            <a:spLocks noGrp="1"/>
          </p:cNvSpPr>
          <p:nvPr>
            <p:ph type="title"/>
          </p:nvPr>
        </p:nvSpPr>
        <p:spPr/>
        <p:txBody>
          <a:bodyPr/>
          <a:lstStyle/>
          <a:p>
            <a:r>
              <a:rPr lang="tr-TR" dirty="0"/>
              <a:t>Korunma </a:t>
            </a:r>
          </a:p>
        </p:txBody>
      </p:sp>
      <p:sp>
        <p:nvSpPr>
          <p:cNvPr id="3" name="İçerik Yer Tutucusu 2">
            <a:extLst>
              <a:ext uri="{FF2B5EF4-FFF2-40B4-BE49-F238E27FC236}">
                <a16:creationId xmlns:a16="http://schemas.microsoft.com/office/drawing/2014/main" id="{E4FC058F-21D7-85BC-A346-7FADB3048320}"/>
              </a:ext>
            </a:extLst>
          </p:cNvPr>
          <p:cNvSpPr>
            <a:spLocks noGrp="1"/>
          </p:cNvSpPr>
          <p:nvPr>
            <p:ph idx="1"/>
          </p:nvPr>
        </p:nvSpPr>
        <p:spPr/>
        <p:txBody>
          <a:bodyPr>
            <a:normAutofit/>
          </a:bodyPr>
          <a:lstStyle/>
          <a:p>
            <a:pPr marL="0" indent="0" eaLnBrk="1" hangingPunct="1">
              <a:buNone/>
            </a:pPr>
            <a:r>
              <a:rPr lang="tr-TR" altLang="tr-TR" sz="2200" dirty="0">
                <a:solidFill>
                  <a:schemeClr val="tx1"/>
                </a:solidFill>
              </a:rPr>
              <a:t>        Endemik bölgelerde yaşayanlar veya bu bölgelere seyahat edenler bahar ve yaz aylarında kenelere karşı önlem almalıdırlar.</a:t>
            </a:r>
          </a:p>
          <a:p>
            <a:pPr eaLnBrk="1" hangingPunct="1"/>
            <a:endParaRPr lang="tr-TR" altLang="tr-TR" sz="2200" dirty="0">
              <a:solidFill>
                <a:schemeClr val="tx1"/>
              </a:solidFill>
            </a:endParaRPr>
          </a:p>
          <a:p>
            <a:pPr marL="0" indent="0" eaLnBrk="1" hangingPunct="1">
              <a:buNone/>
            </a:pPr>
            <a:r>
              <a:rPr lang="tr-TR" altLang="tr-TR" sz="2200" dirty="0">
                <a:solidFill>
                  <a:schemeClr val="tx1"/>
                </a:solidFill>
              </a:rPr>
              <a:t>       KKHA şüphesi olan vakaların kan ve vücut sıvıları ile perkütan veya </a:t>
            </a:r>
            <a:r>
              <a:rPr lang="tr-TR" altLang="tr-TR" sz="2200" dirty="0" err="1">
                <a:solidFill>
                  <a:schemeClr val="tx1"/>
                </a:solidFill>
              </a:rPr>
              <a:t>mukokutanöz</a:t>
            </a:r>
            <a:r>
              <a:rPr lang="tr-TR" altLang="tr-TR" sz="2200" dirty="0">
                <a:solidFill>
                  <a:schemeClr val="tx1"/>
                </a:solidFill>
              </a:rPr>
              <a:t> temas edildiğinde o bölge bol su ile yıkanmalıdır.</a:t>
            </a:r>
          </a:p>
          <a:p>
            <a:pPr marL="0" indent="0" eaLnBrk="1" hangingPunct="1">
              <a:buNone/>
            </a:pPr>
            <a:endParaRPr lang="tr-TR" altLang="tr-TR" sz="2200" dirty="0">
              <a:solidFill>
                <a:schemeClr val="tx1"/>
              </a:solidFill>
            </a:endParaRPr>
          </a:p>
          <a:p>
            <a:pPr marL="0" indent="0" eaLnBrk="1" hangingPunct="1">
              <a:buNone/>
            </a:pPr>
            <a:r>
              <a:rPr lang="tr-TR" altLang="tr-TR" sz="2200" dirty="0">
                <a:solidFill>
                  <a:schemeClr val="tx1"/>
                </a:solidFill>
              </a:rPr>
              <a:t>        Maruz kalanlar 10-14 gün boyunca KKHA belirtileri açısından yakın takip edilmelidir.</a:t>
            </a:r>
          </a:p>
          <a:p>
            <a:endParaRPr lang="tr-TR" dirty="0"/>
          </a:p>
        </p:txBody>
      </p:sp>
    </p:spTree>
    <p:extLst>
      <p:ext uri="{BB962C8B-B14F-4D97-AF65-F5344CB8AC3E}">
        <p14:creationId xmlns:p14="http://schemas.microsoft.com/office/powerpoint/2010/main" val="3597623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142404A-F6AC-C031-6D72-4420FFBB2655}"/>
              </a:ext>
            </a:extLst>
          </p:cNvPr>
          <p:cNvSpPr>
            <a:spLocks noGrp="1"/>
          </p:cNvSpPr>
          <p:nvPr>
            <p:ph type="title"/>
          </p:nvPr>
        </p:nvSpPr>
        <p:spPr/>
        <p:txBody>
          <a:bodyPr/>
          <a:lstStyle/>
          <a:p>
            <a:r>
              <a:rPr lang="tr-TR" dirty="0"/>
              <a:t>KORUNMA </a:t>
            </a:r>
          </a:p>
        </p:txBody>
      </p:sp>
      <p:sp>
        <p:nvSpPr>
          <p:cNvPr id="3" name="İçerik Yer Tutucusu 2">
            <a:extLst>
              <a:ext uri="{FF2B5EF4-FFF2-40B4-BE49-F238E27FC236}">
                <a16:creationId xmlns:a16="http://schemas.microsoft.com/office/drawing/2014/main" id="{12740474-781D-29EB-6E6C-F64914FF38E8}"/>
              </a:ext>
            </a:extLst>
          </p:cNvPr>
          <p:cNvSpPr>
            <a:spLocks noGrp="1"/>
          </p:cNvSpPr>
          <p:nvPr>
            <p:ph idx="1"/>
          </p:nvPr>
        </p:nvSpPr>
        <p:spPr>
          <a:xfrm>
            <a:off x="1604211" y="1363579"/>
            <a:ext cx="5840184" cy="4516013"/>
          </a:xfrm>
        </p:spPr>
        <p:txBody>
          <a:bodyPr>
            <a:normAutofit fontScale="85000" lnSpcReduction="20000"/>
          </a:bodyPr>
          <a:lstStyle/>
          <a:p>
            <a:pPr marL="0" indent="0">
              <a:buNone/>
            </a:pPr>
            <a:r>
              <a:rPr lang="tr-TR" sz="2200" dirty="0">
                <a:solidFill>
                  <a:schemeClr val="tx1"/>
                </a:solidFill>
              </a:rPr>
              <a:t>KKKA için risk grupları; (Sağlık Bakanlığı 2023)</a:t>
            </a:r>
          </a:p>
          <a:p>
            <a:pPr marL="0" indent="0">
              <a:buNone/>
            </a:pPr>
            <a:endParaRPr lang="tr-TR" sz="2200" dirty="0">
              <a:solidFill>
                <a:schemeClr val="tx1"/>
              </a:solidFill>
            </a:endParaRPr>
          </a:p>
          <a:p>
            <a:r>
              <a:rPr lang="tr-TR" sz="2200" dirty="0">
                <a:solidFill>
                  <a:schemeClr val="tx1"/>
                </a:solidFill>
              </a:rPr>
              <a:t>endemik bölgede yaşayanlar ve bu bölgelere giden ziyaretçiler, </a:t>
            </a:r>
          </a:p>
          <a:p>
            <a:r>
              <a:rPr lang="tr-TR" sz="2200" dirty="0">
                <a:solidFill>
                  <a:schemeClr val="tx1"/>
                </a:solidFill>
              </a:rPr>
              <a:t>çiftçiler, </a:t>
            </a:r>
          </a:p>
          <a:p>
            <a:r>
              <a:rPr lang="tr-TR" sz="2200" dirty="0">
                <a:solidFill>
                  <a:schemeClr val="tx1"/>
                </a:solidFill>
              </a:rPr>
              <a:t>hayvancılık yapanlar, </a:t>
            </a:r>
          </a:p>
          <a:p>
            <a:r>
              <a:rPr lang="tr-TR" sz="2200" dirty="0">
                <a:solidFill>
                  <a:schemeClr val="tx1"/>
                </a:solidFill>
              </a:rPr>
              <a:t>kasaplar,</a:t>
            </a:r>
          </a:p>
          <a:p>
            <a:r>
              <a:rPr lang="tr-TR" sz="2200" dirty="0">
                <a:solidFill>
                  <a:schemeClr val="tx1"/>
                </a:solidFill>
              </a:rPr>
              <a:t>mezbaha çalışanları, </a:t>
            </a:r>
          </a:p>
          <a:p>
            <a:r>
              <a:rPr lang="tr-TR" sz="2200" dirty="0">
                <a:solidFill>
                  <a:schemeClr val="tx1"/>
                </a:solidFill>
              </a:rPr>
              <a:t>veteriner hekimler, </a:t>
            </a:r>
          </a:p>
          <a:p>
            <a:r>
              <a:rPr lang="tr-TR" sz="2200" dirty="0">
                <a:solidFill>
                  <a:schemeClr val="tx1"/>
                </a:solidFill>
              </a:rPr>
              <a:t>sağlık personeli, </a:t>
            </a:r>
          </a:p>
          <a:p>
            <a:r>
              <a:rPr lang="tr-TR" sz="2200" dirty="0">
                <a:solidFill>
                  <a:schemeClr val="tx1"/>
                </a:solidFill>
              </a:rPr>
              <a:t>laboratuvar çalışanları ve </a:t>
            </a:r>
          </a:p>
          <a:p>
            <a:r>
              <a:rPr lang="tr-TR" sz="2200" dirty="0">
                <a:solidFill>
                  <a:schemeClr val="tx1"/>
                </a:solidFill>
              </a:rPr>
              <a:t>hasta yakınları olarak belirtilmektedir.</a:t>
            </a:r>
          </a:p>
          <a:p>
            <a:pPr marL="0" indent="0">
              <a:buNone/>
            </a:pPr>
            <a:r>
              <a:rPr lang="tr-TR" sz="2200" dirty="0">
                <a:solidFill>
                  <a:schemeClr val="tx1"/>
                </a:solidFill>
              </a:rPr>
              <a:t>   </a:t>
            </a:r>
            <a:endParaRPr lang="tr-TR" dirty="0"/>
          </a:p>
          <a:p>
            <a:pPr marL="0" indent="0">
              <a:buNone/>
            </a:pPr>
            <a:endParaRPr lang="tr-TR" dirty="0"/>
          </a:p>
        </p:txBody>
      </p:sp>
      <p:pic>
        <p:nvPicPr>
          <p:cNvPr id="5" name="Resim 4">
            <a:extLst>
              <a:ext uri="{FF2B5EF4-FFF2-40B4-BE49-F238E27FC236}">
                <a16:creationId xmlns:a16="http://schemas.microsoft.com/office/drawing/2014/main" id="{A3877511-6496-B15D-F15D-95100061742D}"/>
              </a:ext>
            </a:extLst>
          </p:cNvPr>
          <p:cNvPicPr>
            <a:picLocks noChangeAspect="1"/>
          </p:cNvPicPr>
          <p:nvPr/>
        </p:nvPicPr>
        <p:blipFill>
          <a:blip r:embed="rId2"/>
          <a:stretch>
            <a:fillRect/>
          </a:stretch>
        </p:blipFill>
        <p:spPr>
          <a:xfrm>
            <a:off x="7444394" y="0"/>
            <a:ext cx="4338137" cy="6739830"/>
          </a:xfrm>
          <a:prstGeom prst="rect">
            <a:avLst/>
          </a:prstGeom>
        </p:spPr>
      </p:pic>
    </p:spTree>
    <p:extLst>
      <p:ext uri="{BB962C8B-B14F-4D97-AF65-F5344CB8AC3E}">
        <p14:creationId xmlns:p14="http://schemas.microsoft.com/office/powerpoint/2010/main" val="3386779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F8664AD-E35B-5D4E-544E-33F777E882C7}"/>
              </a:ext>
            </a:extLst>
          </p:cNvPr>
          <p:cNvSpPr>
            <a:spLocks noGrp="1"/>
          </p:cNvSpPr>
          <p:nvPr>
            <p:ph type="title"/>
          </p:nvPr>
        </p:nvSpPr>
        <p:spPr/>
        <p:txBody>
          <a:bodyPr/>
          <a:lstStyle/>
          <a:p>
            <a:r>
              <a:rPr lang="tr-TR" dirty="0"/>
              <a:t>KORUNMA</a:t>
            </a:r>
          </a:p>
        </p:txBody>
      </p:sp>
      <p:sp>
        <p:nvSpPr>
          <p:cNvPr id="3" name="İçerik Yer Tutucusu 2">
            <a:extLst>
              <a:ext uri="{FF2B5EF4-FFF2-40B4-BE49-F238E27FC236}">
                <a16:creationId xmlns:a16="http://schemas.microsoft.com/office/drawing/2014/main" id="{C2D1500B-F7A1-A79B-3682-F38F05335CF9}"/>
              </a:ext>
            </a:extLst>
          </p:cNvPr>
          <p:cNvSpPr>
            <a:spLocks noGrp="1"/>
          </p:cNvSpPr>
          <p:nvPr>
            <p:ph idx="1"/>
          </p:nvPr>
        </p:nvSpPr>
        <p:spPr>
          <a:xfrm>
            <a:off x="1251678" y="1334768"/>
            <a:ext cx="2839059" cy="4745189"/>
          </a:xfrm>
        </p:spPr>
        <p:txBody>
          <a:bodyPr>
            <a:normAutofit/>
          </a:bodyPr>
          <a:lstStyle/>
          <a:p>
            <a:pPr marL="0" indent="0">
              <a:buNone/>
            </a:pPr>
            <a:r>
              <a:rPr lang="tr-TR" sz="2200" dirty="0">
                <a:solidFill>
                  <a:schemeClr val="tx1"/>
                </a:solidFill>
              </a:rPr>
              <a:t>       Kene-hayvan-kene döngüsü genellikle fark edilmediğinden ve evcil hayvanlarda enfeksiyon genellikle belirgin olmadığından, hayvanlarda ve kenelerde KKKA enfeksiyonunu önlemek veya kontrol etmek zordur.</a:t>
            </a:r>
          </a:p>
        </p:txBody>
      </p:sp>
      <p:pic>
        <p:nvPicPr>
          <p:cNvPr id="4" name="Resim 3">
            <a:extLst>
              <a:ext uri="{FF2B5EF4-FFF2-40B4-BE49-F238E27FC236}">
                <a16:creationId xmlns:a16="http://schemas.microsoft.com/office/drawing/2014/main" id="{B4061F5B-4195-FE5B-1430-B7C4C2C97425}"/>
              </a:ext>
            </a:extLst>
          </p:cNvPr>
          <p:cNvPicPr>
            <a:picLocks noChangeAspect="1"/>
          </p:cNvPicPr>
          <p:nvPr/>
        </p:nvPicPr>
        <p:blipFill>
          <a:blip r:embed="rId2"/>
          <a:stretch>
            <a:fillRect/>
          </a:stretch>
        </p:blipFill>
        <p:spPr>
          <a:xfrm>
            <a:off x="4211334" y="1334769"/>
            <a:ext cx="7779862" cy="4889180"/>
          </a:xfrm>
          <a:prstGeom prst="rect">
            <a:avLst/>
          </a:prstGeom>
        </p:spPr>
      </p:pic>
    </p:spTree>
    <p:extLst>
      <p:ext uri="{BB962C8B-B14F-4D97-AF65-F5344CB8AC3E}">
        <p14:creationId xmlns:p14="http://schemas.microsoft.com/office/powerpoint/2010/main" val="2394046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98B0DC3-D95F-9FF4-51F8-8B1190738249}"/>
              </a:ext>
            </a:extLst>
          </p:cNvPr>
          <p:cNvSpPr>
            <a:spLocks noGrp="1"/>
          </p:cNvSpPr>
          <p:nvPr>
            <p:ph type="title"/>
          </p:nvPr>
        </p:nvSpPr>
        <p:spPr/>
        <p:txBody>
          <a:bodyPr/>
          <a:lstStyle/>
          <a:p>
            <a:r>
              <a:rPr lang="tr-TR" dirty="0"/>
              <a:t>TANIM</a:t>
            </a:r>
          </a:p>
        </p:txBody>
      </p:sp>
      <p:sp>
        <p:nvSpPr>
          <p:cNvPr id="3" name="İçerik Yer Tutucusu 2">
            <a:extLst>
              <a:ext uri="{FF2B5EF4-FFF2-40B4-BE49-F238E27FC236}">
                <a16:creationId xmlns:a16="http://schemas.microsoft.com/office/drawing/2014/main" id="{D3BA9F69-595C-D7BC-39DB-86E2FB2CE7ED}"/>
              </a:ext>
            </a:extLst>
          </p:cNvPr>
          <p:cNvSpPr>
            <a:spLocks noGrp="1"/>
          </p:cNvSpPr>
          <p:nvPr>
            <p:ph idx="1"/>
          </p:nvPr>
        </p:nvSpPr>
        <p:spPr/>
        <p:txBody>
          <a:bodyPr>
            <a:normAutofit/>
          </a:bodyPr>
          <a:lstStyle/>
          <a:p>
            <a:pPr marL="0" indent="0">
              <a:buNone/>
            </a:pPr>
            <a:r>
              <a:rPr lang="tr-TR" sz="2200" dirty="0">
                <a:solidFill>
                  <a:schemeClr val="tx1"/>
                </a:solidFill>
              </a:rPr>
              <a:t>       Kırım-Kongo kanamalı ateşi(KKKA), </a:t>
            </a:r>
            <a:r>
              <a:rPr lang="tr-TR" sz="2200" dirty="0" err="1">
                <a:solidFill>
                  <a:schemeClr val="tx1"/>
                </a:solidFill>
              </a:rPr>
              <a:t>Nairoviridae</a:t>
            </a:r>
            <a:r>
              <a:rPr lang="tr-TR" sz="2200" dirty="0">
                <a:solidFill>
                  <a:schemeClr val="tx1"/>
                </a:solidFill>
              </a:rPr>
              <a:t> familyası </a:t>
            </a:r>
            <a:r>
              <a:rPr lang="tr-TR" sz="2200" dirty="0" err="1">
                <a:solidFill>
                  <a:schemeClr val="tx1"/>
                </a:solidFill>
              </a:rPr>
              <a:t>Orthonairovirus</a:t>
            </a:r>
            <a:r>
              <a:rPr lang="tr-TR" sz="2200" dirty="0">
                <a:solidFill>
                  <a:schemeClr val="tx1"/>
                </a:solidFill>
              </a:rPr>
              <a:t> </a:t>
            </a:r>
            <a:r>
              <a:rPr lang="tr-TR" sz="2200" dirty="0" err="1">
                <a:solidFill>
                  <a:schemeClr val="tx1"/>
                </a:solidFill>
              </a:rPr>
              <a:t>genusundan</a:t>
            </a:r>
            <a:r>
              <a:rPr lang="tr-TR" sz="2200" dirty="0">
                <a:solidFill>
                  <a:schemeClr val="tx1"/>
                </a:solidFill>
              </a:rPr>
              <a:t> Kırım Kongo kanamalı ateşi virüsünün neden olduğu, ateş ve kanama ile karakterize zoonotik bir hastalıktır.</a:t>
            </a:r>
          </a:p>
          <a:p>
            <a:pPr marL="0" indent="0">
              <a:buNone/>
            </a:pPr>
            <a:endParaRPr lang="tr-TR" sz="2200" dirty="0">
              <a:solidFill>
                <a:schemeClr val="tx1"/>
              </a:solidFill>
            </a:endParaRPr>
          </a:p>
          <a:p>
            <a:pPr marL="0" indent="0">
              <a:buNone/>
            </a:pPr>
            <a:r>
              <a:rPr lang="tr-TR" sz="2200" dirty="0">
                <a:solidFill>
                  <a:schemeClr val="tx1"/>
                </a:solidFill>
              </a:rPr>
              <a:t>      Virüs ilk olarak 20. yüzyılın ortalarında Kırım'da ve daha sonra günümüzde Demokratik Kongo Cumhuriyeti ismini almış olan Kongo'da (</a:t>
            </a:r>
            <a:r>
              <a:rPr lang="tr-TR" sz="2200" dirty="0" err="1">
                <a:solidFill>
                  <a:schemeClr val="tx1"/>
                </a:solidFill>
              </a:rPr>
              <a:t>Hoogstraal</a:t>
            </a:r>
            <a:r>
              <a:rPr lang="tr-TR" sz="2200" dirty="0">
                <a:solidFill>
                  <a:schemeClr val="tx1"/>
                </a:solidFill>
              </a:rPr>
              <a:t> 1979) tanımlandığı için, hastalığa Kırım-Kongo kanamalı ateşi adı verilmiştir (</a:t>
            </a:r>
            <a:r>
              <a:rPr lang="tr-TR" sz="2200" dirty="0" err="1">
                <a:solidFill>
                  <a:schemeClr val="tx1"/>
                </a:solidFill>
              </a:rPr>
              <a:t>Casals</a:t>
            </a:r>
            <a:r>
              <a:rPr lang="tr-TR" sz="2200" dirty="0">
                <a:solidFill>
                  <a:schemeClr val="tx1"/>
                </a:solidFill>
              </a:rPr>
              <a:t> 1969). </a:t>
            </a:r>
          </a:p>
        </p:txBody>
      </p:sp>
    </p:spTree>
    <p:extLst>
      <p:ext uri="{BB962C8B-B14F-4D97-AF65-F5344CB8AC3E}">
        <p14:creationId xmlns:p14="http://schemas.microsoft.com/office/powerpoint/2010/main" val="3261357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386388F-DFC4-CB6B-805E-4D3EB4FEF2EA}"/>
              </a:ext>
            </a:extLst>
          </p:cNvPr>
          <p:cNvSpPr>
            <a:spLocks noGrp="1"/>
          </p:cNvSpPr>
          <p:nvPr>
            <p:ph type="title"/>
          </p:nvPr>
        </p:nvSpPr>
        <p:spPr/>
        <p:txBody>
          <a:bodyPr/>
          <a:lstStyle/>
          <a:p>
            <a:r>
              <a:rPr lang="tr-TR" dirty="0"/>
              <a:t>KORUNMA </a:t>
            </a:r>
          </a:p>
        </p:txBody>
      </p:sp>
      <p:sp>
        <p:nvSpPr>
          <p:cNvPr id="3" name="İçerik Yer Tutucusu 2">
            <a:extLst>
              <a:ext uri="{FF2B5EF4-FFF2-40B4-BE49-F238E27FC236}">
                <a16:creationId xmlns:a16="http://schemas.microsoft.com/office/drawing/2014/main" id="{9B399462-883E-F3CB-EBC8-878F6B8A9EEA}"/>
              </a:ext>
            </a:extLst>
          </p:cNvPr>
          <p:cNvSpPr>
            <a:spLocks noGrp="1"/>
          </p:cNvSpPr>
          <p:nvPr>
            <p:ph idx="1"/>
          </p:nvPr>
        </p:nvSpPr>
        <p:spPr>
          <a:xfrm>
            <a:off x="1251678" y="1684421"/>
            <a:ext cx="10178322" cy="4459705"/>
          </a:xfrm>
        </p:spPr>
        <p:txBody>
          <a:bodyPr/>
          <a:lstStyle/>
          <a:p>
            <a:pPr marL="0" indent="0">
              <a:buNone/>
            </a:pPr>
            <a:r>
              <a:rPr lang="tr-TR" dirty="0"/>
              <a:t>       </a:t>
            </a:r>
            <a:r>
              <a:rPr lang="tr-TR" sz="2200" dirty="0">
                <a:solidFill>
                  <a:schemeClr val="tx1"/>
                </a:solidFill>
              </a:rPr>
              <a:t>Vektör olan keneler çok sayıda ve yaygın oldukları için, </a:t>
            </a:r>
            <a:r>
              <a:rPr lang="tr-TR" sz="2200" dirty="0" err="1">
                <a:solidFill>
                  <a:schemeClr val="tx1"/>
                </a:solidFill>
              </a:rPr>
              <a:t>akarasitler</a:t>
            </a:r>
            <a:r>
              <a:rPr lang="tr-TR" sz="2200" dirty="0">
                <a:solidFill>
                  <a:schemeClr val="tx1"/>
                </a:solidFill>
              </a:rPr>
              <a:t> ile kene kontrolü, sadece iyi yönetilen hayvancılık üretim tesisleri için gerçekçi ve uygulanabilir bir seçenektir (WHO 2022).</a:t>
            </a:r>
          </a:p>
          <a:p>
            <a:pPr marL="0" indent="0">
              <a:buNone/>
            </a:pPr>
            <a:r>
              <a:rPr lang="tr-TR" sz="2200" dirty="0">
                <a:solidFill>
                  <a:schemeClr val="tx1"/>
                </a:solidFill>
              </a:rPr>
              <a:t>       Özellikle kene barındıran hayvanlara uygulanan </a:t>
            </a:r>
            <a:r>
              <a:rPr lang="tr-TR" sz="2200" dirty="0" err="1">
                <a:solidFill>
                  <a:schemeClr val="tx1"/>
                </a:solidFill>
              </a:rPr>
              <a:t>akarasitler</a:t>
            </a:r>
            <a:r>
              <a:rPr lang="tr-TR" sz="2200" dirty="0">
                <a:solidFill>
                  <a:schemeClr val="tx1"/>
                </a:solidFill>
              </a:rPr>
              <a:t> keneleri yok etmese de sayılarını azaltarak bulaşma riskini azaltmaktadır. </a:t>
            </a:r>
          </a:p>
          <a:p>
            <a:pPr marL="0" indent="0">
              <a:buNone/>
            </a:pPr>
            <a:r>
              <a:rPr lang="tr-TR" sz="2200" dirty="0">
                <a:solidFill>
                  <a:schemeClr val="tx1"/>
                </a:solidFill>
              </a:rPr>
              <a:t>       Mezbaha çalışanları, veteriner hekimler ve hayvancılık ile ilgili konularda çalışanlar, enfekte hayvanların vücut sıvıları ve doku örnekleriyle teması önlemek için uzun önlükler ve eldivenler giymelidir. </a:t>
            </a:r>
          </a:p>
        </p:txBody>
      </p:sp>
    </p:spTree>
    <p:extLst>
      <p:ext uri="{BB962C8B-B14F-4D97-AF65-F5344CB8AC3E}">
        <p14:creationId xmlns:p14="http://schemas.microsoft.com/office/powerpoint/2010/main" val="2388992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3555C34-5101-041F-A020-4736BBBA5504}"/>
              </a:ext>
            </a:extLst>
          </p:cNvPr>
          <p:cNvSpPr>
            <a:spLocks noGrp="1"/>
          </p:cNvSpPr>
          <p:nvPr>
            <p:ph type="title"/>
          </p:nvPr>
        </p:nvSpPr>
        <p:spPr/>
        <p:txBody>
          <a:bodyPr/>
          <a:lstStyle/>
          <a:p>
            <a:r>
              <a:rPr lang="tr-TR" dirty="0"/>
              <a:t>KORUNMA </a:t>
            </a:r>
          </a:p>
        </p:txBody>
      </p:sp>
      <p:sp>
        <p:nvSpPr>
          <p:cNvPr id="3" name="İçerik Yer Tutucusu 2">
            <a:extLst>
              <a:ext uri="{FF2B5EF4-FFF2-40B4-BE49-F238E27FC236}">
                <a16:creationId xmlns:a16="http://schemas.microsoft.com/office/drawing/2014/main" id="{6C7B9F00-C1E5-C322-2E8C-91B9DC2B2CE0}"/>
              </a:ext>
            </a:extLst>
          </p:cNvPr>
          <p:cNvSpPr>
            <a:spLocks noGrp="1"/>
          </p:cNvSpPr>
          <p:nvPr>
            <p:ph idx="1"/>
          </p:nvPr>
        </p:nvSpPr>
        <p:spPr>
          <a:xfrm>
            <a:off x="838201" y="1825625"/>
            <a:ext cx="5710532" cy="4351338"/>
          </a:xfrm>
        </p:spPr>
        <p:txBody>
          <a:bodyPr/>
          <a:lstStyle/>
          <a:p>
            <a:endParaRPr lang="tr-TR" altLang="tr-TR" sz="2200" dirty="0">
              <a:solidFill>
                <a:schemeClr val="tx1"/>
              </a:solidFill>
            </a:endParaRPr>
          </a:p>
          <a:p>
            <a:endParaRPr lang="tr-TR" altLang="tr-TR" sz="2200" dirty="0">
              <a:solidFill>
                <a:schemeClr val="tx1"/>
              </a:solidFill>
            </a:endParaRPr>
          </a:p>
          <a:p>
            <a:r>
              <a:rPr lang="tr-TR" altLang="tr-TR" sz="2200" dirty="0">
                <a:solidFill>
                  <a:schemeClr val="tx1"/>
                </a:solidFill>
              </a:rPr>
              <a:t>Bazal hijyen önlemleri,</a:t>
            </a:r>
          </a:p>
          <a:p>
            <a:r>
              <a:rPr lang="tr-TR" altLang="tr-TR" sz="2200" dirty="0">
                <a:solidFill>
                  <a:schemeClr val="tx1"/>
                </a:solidFill>
              </a:rPr>
              <a:t>Bariyer önlemleri</a:t>
            </a:r>
          </a:p>
          <a:p>
            <a:r>
              <a:rPr lang="tr-TR" altLang="tr-TR" sz="2200" dirty="0">
                <a:solidFill>
                  <a:schemeClr val="tx1"/>
                </a:solidFill>
              </a:rPr>
              <a:t>Güvenli injeksiyon uygulaması</a:t>
            </a:r>
          </a:p>
          <a:p>
            <a:r>
              <a:rPr lang="tr-TR" altLang="tr-TR" sz="2200" dirty="0">
                <a:solidFill>
                  <a:schemeClr val="tx1"/>
                </a:solidFill>
              </a:rPr>
              <a:t>Güvenli gömme işlemleri ile kontrol edilebilir.</a:t>
            </a:r>
          </a:p>
          <a:p>
            <a:endParaRPr lang="tr-TR" dirty="0"/>
          </a:p>
        </p:txBody>
      </p:sp>
      <p:pic>
        <p:nvPicPr>
          <p:cNvPr id="5" name="Resim 4">
            <a:extLst>
              <a:ext uri="{FF2B5EF4-FFF2-40B4-BE49-F238E27FC236}">
                <a16:creationId xmlns:a16="http://schemas.microsoft.com/office/drawing/2014/main" id="{D6974BDC-1525-F38F-5876-9FAD7012CFEB}"/>
              </a:ext>
            </a:extLst>
          </p:cNvPr>
          <p:cNvPicPr>
            <a:picLocks noChangeAspect="1"/>
          </p:cNvPicPr>
          <p:nvPr/>
        </p:nvPicPr>
        <p:blipFill>
          <a:blip r:embed="rId2"/>
          <a:stretch>
            <a:fillRect/>
          </a:stretch>
        </p:blipFill>
        <p:spPr>
          <a:xfrm>
            <a:off x="6472531" y="899917"/>
            <a:ext cx="4881268" cy="5277046"/>
          </a:xfrm>
          <a:prstGeom prst="rect">
            <a:avLst/>
          </a:prstGeom>
        </p:spPr>
      </p:pic>
    </p:spTree>
    <p:extLst>
      <p:ext uri="{BB962C8B-B14F-4D97-AF65-F5344CB8AC3E}">
        <p14:creationId xmlns:p14="http://schemas.microsoft.com/office/powerpoint/2010/main" val="3860419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49D7B41-022E-C0BD-291C-9C8B585685A5}"/>
              </a:ext>
            </a:extLst>
          </p:cNvPr>
          <p:cNvSpPr>
            <a:spLocks noGrp="1"/>
          </p:cNvSpPr>
          <p:nvPr>
            <p:ph type="title"/>
          </p:nvPr>
        </p:nvSpPr>
        <p:spPr/>
        <p:txBody>
          <a:bodyPr/>
          <a:lstStyle/>
          <a:p>
            <a:r>
              <a:rPr lang="tr-TR" dirty="0"/>
              <a:t>KORUNMA</a:t>
            </a:r>
          </a:p>
        </p:txBody>
      </p:sp>
      <p:sp>
        <p:nvSpPr>
          <p:cNvPr id="3" name="İçerik Yer Tutucusu 2">
            <a:extLst>
              <a:ext uri="{FF2B5EF4-FFF2-40B4-BE49-F238E27FC236}">
                <a16:creationId xmlns:a16="http://schemas.microsoft.com/office/drawing/2014/main" id="{AFD71FD1-8B4D-B214-E49E-7D38375C8D64}"/>
              </a:ext>
            </a:extLst>
          </p:cNvPr>
          <p:cNvSpPr>
            <a:spLocks noGrp="1"/>
          </p:cNvSpPr>
          <p:nvPr>
            <p:ph idx="1"/>
          </p:nvPr>
        </p:nvSpPr>
        <p:spPr>
          <a:xfrm>
            <a:off x="1042737" y="1825625"/>
            <a:ext cx="4450960" cy="4351338"/>
          </a:xfrm>
        </p:spPr>
        <p:txBody>
          <a:bodyPr/>
          <a:lstStyle/>
          <a:p>
            <a:pPr marL="0" indent="0">
              <a:buNone/>
            </a:pPr>
            <a:r>
              <a:rPr lang="tr-TR" altLang="tr-TR" sz="2200" dirty="0">
                <a:solidFill>
                  <a:schemeClr val="tx1"/>
                </a:solidFill>
              </a:rPr>
              <a:t>       Enfekte aerosollerin ortama yayılmasını gerektiren girişimler sırasında solunum bulaşını önlemeye yönelik “izolasyon odaları” kullanılabilir.</a:t>
            </a:r>
          </a:p>
          <a:p>
            <a:endParaRPr lang="tr-TR" altLang="tr-TR" sz="2200" dirty="0">
              <a:solidFill>
                <a:schemeClr val="tx1"/>
              </a:solidFill>
            </a:endParaRPr>
          </a:p>
          <a:p>
            <a:pPr marL="0" indent="0">
              <a:buNone/>
            </a:pPr>
            <a:r>
              <a:rPr lang="tr-TR" altLang="tr-TR" sz="2200" dirty="0">
                <a:solidFill>
                  <a:schemeClr val="tx1"/>
                </a:solidFill>
              </a:rPr>
              <a:t>      Rutin hasta bakımında “Solunum Bulaşı Önlemleri” gerekmez.</a:t>
            </a:r>
          </a:p>
          <a:p>
            <a:endParaRPr lang="tr-TR" dirty="0"/>
          </a:p>
        </p:txBody>
      </p:sp>
      <p:pic>
        <p:nvPicPr>
          <p:cNvPr id="4" name="Resim 3">
            <a:extLst>
              <a:ext uri="{FF2B5EF4-FFF2-40B4-BE49-F238E27FC236}">
                <a16:creationId xmlns:a16="http://schemas.microsoft.com/office/drawing/2014/main" id="{C384342C-EC05-91A9-4DD9-D3EE5EE107FE}"/>
              </a:ext>
            </a:extLst>
          </p:cNvPr>
          <p:cNvPicPr>
            <a:picLocks noChangeAspect="1"/>
          </p:cNvPicPr>
          <p:nvPr/>
        </p:nvPicPr>
        <p:blipFill>
          <a:blip r:embed="rId2"/>
          <a:stretch>
            <a:fillRect/>
          </a:stretch>
        </p:blipFill>
        <p:spPr>
          <a:xfrm>
            <a:off x="5493697" y="797214"/>
            <a:ext cx="6698303" cy="5023727"/>
          </a:xfrm>
          <a:prstGeom prst="rect">
            <a:avLst/>
          </a:prstGeom>
        </p:spPr>
      </p:pic>
    </p:spTree>
    <p:extLst>
      <p:ext uri="{BB962C8B-B14F-4D97-AF65-F5344CB8AC3E}">
        <p14:creationId xmlns:p14="http://schemas.microsoft.com/office/powerpoint/2010/main" val="491738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DDCCA6E-14B4-E9D9-947A-41D8454F4B5C}"/>
              </a:ext>
            </a:extLst>
          </p:cNvPr>
          <p:cNvSpPr>
            <a:spLocks noGrp="1"/>
          </p:cNvSpPr>
          <p:nvPr>
            <p:ph type="title"/>
          </p:nvPr>
        </p:nvSpPr>
        <p:spPr/>
        <p:txBody>
          <a:bodyPr/>
          <a:lstStyle/>
          <a:p>
            <a:r>
              <a:rPr lang="tr-TR" dirty="0"/>
              <a:t>KORUNMA </a:t>
            </a:r>
          </a:p>
        </p:txBody>
      </p:sp>
      <p:sp>
        <p:nvSpPr>
          <p:cNvPr id="3" name="İçerik Yer Tutucusu 2">
            <a:extLst>
              <a:ext uri="{FF2B5EF4-FFF2-40B4-BE49-F238E27FC236}">
                <a16:creationId xmlns:a16="http://schemas.microsoft.com/office/drawing/2014/main" id="{CD09D78A-B268-892A-4510-7994669DB63A}"/>
              </a:ext>
            </a:extLst>
          </p:cNvPr>
          <p:cNvSpPr>
            <a:spLocks noGrp="1"/>
          </p:cNvSpPr>
          <p:nvPr>
            <p:ph idx="1"/>
          </p:nvPr>
        </p:nvSpPr>
        <p:spPr/>
        <p:txBody>
          <a:bodyPr>
            <a:normAutofit/>
          </a:bodyPr>
          <a:lstStyle/>
          <a:p>
            <a:pPr marL="0" indent="0">
              <a:buNone/>
            </a:pPr>
            <a:r>
              <a:rPr lang="tr-TR" sz="2200" dirty="0">
                <a:solidFill>
                  <a:schemeClr val="tx1"/>
                </a:solidFill>
              </a:rPr>
              <a:t>       Coğrafi bölgelere göre kenelerin aktif olduğu aylar dikkate alındığında bu dönemlere özel dikkat gösterilmelidir. Kene teması yönünden riskli bölgelere giden bireyler açısından vücudu örten giysiler giyilmesi, açık renkli kıyafetler tercih edilmesi, pantolonların çorapların içine sokulup çizme giyilmesi, bölgeden ayrıldıktan sonra tüm vücudun kene taramasından geçirilmesi ve kene tutunmuşsa hiç vakit kaybetmeden çıplak elle olmamak koşulu ile kenenin vücuda tutunduğu en yakın yerden tutularak uygun bir malzeme ile çıkartılması önerilmektedir. (Sağlık Bakanlığı 2023)</a:t>
            </a:r>
          </a:p>
        </p:txBody>
      </p:sp>
    </p:spTree>
    <p:extLst>
      <p:ext uri="{BB962C8B-B14F-4D97-AF65-F5344CB8AC3E}">
        <p14:creationId xmlns:p14="http://schemas.microsoft.com/office/powerpoint/2010/main" val="3068848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66A2F47-0FA0-F968-0C4F-6615EF929542}"/>
              </a:ext>
            </a:extLst>
          </p:cNvPr>
          <p:cNvSpPr>
            <a:spLocks noGrp="1"/>
          </p:cNvSpPr>
          <p:nvPr>
            <p:ph type="title"/>
          </p:nvPr>
        </p:nvSpPr>
        <p:spPr/>
        <p:txBody>
          <a:bodyPr/>
          <a:lstStyle/>
          <a:p>
            <a:r>
              <a:rPr lang="tr-TR" dirty="0"/>
              <a:t>KORUNMA </a:t>
            </a:r>
          </a:p>
        </p:txBody>
      </p:sp>
      <p:sp>
        <p:nvSpPr>
          <p:cNvPr id="3" name="İçerik Yer Tutucusu 2">
            <a:extLst>
              <a:ext uri="{FF2B5EF4-FFF2-40B4-BE49-F238E27FC236}">
                <a16:creationId xmlns:a16="http://schemas.microsoft.com/office/drawing/2014/main" id="{FCE749E0-1907-C979-ED16-4DBBAFB514D9}"/>
              </a:ext>
            </a:extLst>
          </p:cNvPr>
          <p:cNvSpPr>
            <a:spLocks noGrp="1"/>
          </p:cNvSpPr>
          <p:nvPr>
            <p:ph idx="1"/>
          </p:nvPr>
        </p:nvSpPr>
        <p:spPr/>
        <p:txBody>
          <a:bodyPr>
            <a:normAutofit/>
          </a:bodyPr>
          <a:lstStyle/>
          <a:p>
            <a:pPr marL="0" indent="0">
              <a:buNone/>
            </a:pPr>
            <a:r>
              <a:rPr lang="tr-TR" sz="2200" dirty="0">
                <a:solidFill>
                  <a:schemeClr val="tx1"/>
                </a:solidFill>
              </a:rPr>
              <a:t>       Doğu Avrupa'da </a:t>
            </a:r>
            <a:r>
              <a:rPr lang="tr-TR" sz="2200" dirty="0" err="1">
                <a:solidFill>
                  <a:schemeClr val="tx1"/>
                </a:solidFill>
              </a:rPr>
              <a:t>KKKA'ya</a:t>
            </a:r>
            <a:r>
              <a:rPr lang="tr-TR" sz="2200" dirty="0">
                <a:solidFill>
                  <a:schemeClr val="tx1"/>
                </a:solidFill>
              </a:rPr>
              <a:t> karşı </a:t>
            </a:r>
            <a:r>
              <a:rPr lang="tr-TR" sz="2200" dirty="0" err="1">
                <a:solidFill>
                  <a:schemeClr val="tx1"/>
                </a:solidFill>
              </a:rPr>
              <a:t>inaktif</a:t>
            </a:r>
            <a:r>
              <a:rPr lang="tr-TR" sz="2200" dirty="0">
                <a:solidFill>
                  <a:schemeClr val="tx1"/>
                </a:solidFill>
              </a:rPr>
              <a:t>, fare beyni kökenli bir aşı geliştirilmiş ve küçük ölçekte kullanılmış olsa da, şu anda insanlarda yaygın olarak kullanılan güvenli ve etkili bir aşı bulunmamaktadır, bu sebeple insanlarda risk faktörleri konusunda farkındalık yaratılması ve virüse maruziyetin azaltılması için alabilecekleri önlemler konusunda eğitim, enfeksiyonun azaltılmasının tek yolu olarak öne çıkmaktadır (WHO 2022). </a:t>
            </a:r>
          </a:p>
        </p:txBody>
      </p:sp>
    </p:spTree>
    <p:extLst>
      <p:ext uri="{BB962C8B-B14F-4D97-AF65-F5344CB8AC3E}">
        <p14:creationId xmlns:p14="http://schemas.microsoft.com/office/powerpoint/2010/main" val="102954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5477A40-E3E8-2B92-AB5C-3C895FBB5AC0}"/>
              </a:ext>
            </a:extLst>
          </p:cNvPr>
          <p:cNvSpPr>
            <a:spLocks noGrp="1"/>
          </p:cNvSpPr>
          <p:nvPr>
            <p:ph type="title"/>
          </p:nvPr>
        </p:nvSpPr>
        <p:spPr/>
        <p:txBody>
          <a:bodyPr/>
          <a:lstStyle/>
          <a:p>
            <a:r>
              <a:rPr lang="tr-TR" dirty="0"/>
              <a:t>HASTANE ORTAMINDA KORUNMA</a:t>
            </a:r>
          </a:p>
        </p:txBody>
      </p:sp>
      <p:sp>
        <p:nvSpPr>
          <p:cNvPr id="3" name="İçerik Yer Tutucusu 2">
            <a:extLst>
              <a:ext uri="{FF2B5EF4-FFF2-40B4-BE49-F238E27FC236}">
                <a16:creationId xmlns:a16="http://schemas.microsoft.com/office/drawing/2014/main" id="{553D1D5E-147B-F52F-1B98-4B53F658717D}"/>
              </a:ext>
            </a:extLst>
          </p:cNvPr>
          <p:cNvSpPr>
            <a:spLocks noGrp="1"/>
          </p:cNvSpPr>
          <p:nvPr>
            <p:ph idx="1"/>
          </p:nvPr>
        </p:nvSpPr>
        <p:spPr/>
        <p:txBody>
          <a:bodyPr>
            <a:normAutofit/>
          </a:bodyPr>
          <a:lstStyle/>
          <a:p>
            <a:pPr marL="0" indent="0">
              <a:buNone/>
            </a:pPr>
            <a:r>
              <a:rPr lang="tr-TR" sz="2200" dirty="0">
                <a:solidFill>
                  <a:schemeClr val="tx1"/>
                </a:solidFill>
              </a:rPr>
              <a:t>       Hastaneden bulaşma riskinin olduğu durumlarda, sağlık çalışanları çeşitli enfekte vücut sıvılarıyla temas riskinin olduğu müdahalelerde eldiven, önlük, maske, gözlük gibi koruyucu önlemleri kullanmalıdır. </a:t>
            </a:r>
          </a:p>
          <a:p>
            <a:pPr marL="0" indent="0">
              <a:buNone/>
            </a:pPr>
            <a:r>
              <a:rPr lang="tr-TR" sz="2200" dirty="0">
                <a:solidFill>
                  <a:schemeClr val="tx1"/>
                </a:solidFill>
              </a:rPr>
              <a:t>       Zorunlu durumlar dışında invaziv cerrahi girişimlerden kaçınılmalıdır.</a:t>
            </a:r>
          </a:p>
          <a:p>
            <a:pPr marL="0" indent="0">
              <a:buNone/>
            </a:pPr>
            <a:r>
              <a:rPr lang="tr-TR" sz="2200" dirty="0">
                <a:solidFill>
                  <a:schemeClr val="tx1"/>
                </a:solidFill>
              </a:rPr>
              <a:t>       Hastanede hasta yönetimi eksiksiz yapılmalı ve izolasyon önlemleri eksiksiz alınmalıdır.</a:t>
            </a:r>
          </a:p>
          <a:p>
            <a:pPr marL="0" indent="0">
              <a:buNone/>
            </a:pPr>
            <a:r>
              <a:rPr lang="tr-TR" sz="2200" dirty="0">
                <a:solidFill>
                  <a:schemeClr val="tx1"/>
                </a:solidFill>
              </a:rPr>
              <a:t>       Hastane personeli ve hasta yakınlarının bilgilendirilmesi çok önemlidir. </a:t>
            </a:r>
          </a:p>
        </p:txBody>
      </p:sp>
    </p:spTree>
    <p:extLst>
      <p:ext uri="{BB962C8B-B14F-4D97-AF65-F5344CB8AC3E}">
        <p14:creationId xmlns:p14="http://schemas.microsoft.com/office/powerpoint/2010/main" val="580670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60E1E1-8A9F-4467-9873-AED2D14197C2}"/>
              </a:ext>
            </a:extLst>
          </p:cNvPr>
          <p:cNvSpPr>
            <a:spLocks noGrp="1"/>
          </p:cNvSpPr>
          <p:nvPr>
            <p:ph type="title"/>
          </p:nvPr>
        </p:nvSpPr>
        <p:spPr/>
        <p:txBody>
          <a:bodyPr/>
          <a:lstStyle/>
          <a:p>
            <a:r>
              <a:rPr lang="tr-TR" dirty="0"/>
              <a:t>HASTANE ORTAMINDA KORUNMA</a:t>
            </a:r>
          </a:p>
        </p:txBody>
      </p:sp>
      <p:sp>
        <p:nvSpPr>
          <p:cNvPr id="3" name="İçerik Yer Tutucusu 2">
            <a:extLst>
              <a:ext uri="{FF2B5EF4-FFF2-40B4-BE49-F238E27FC236}">
                <a16:creationId xmlns:a16="http://schemas.microsoft.com/office/drawing/2014/main" id="{AF0F52F7-1029-EDCE-D44F-BDD4E8F81379}"/>
              </a:ext>
            </a:extLst>
          </p:cNvPr>
          <p:cNvSpPr>
            <a:spLocks noGrp="1"/>
          </p:cNvSpPr>
          <p:nvPr>
            <p:ph idx="1"/>
          </p:nvPr>
        </p:nvSpPr>
        <p:spPr/>
        <p:txBody>
          <a:bodyPr>
            <a:normAutofit/>
          </a:bodyPr>
          <a:lstStyle/>
          <a:p>
            <a:pPr marL="0" indent="0">
              <a:buNone/>
            </a:pPr>
            <a:r>
              <a:rPr lang="tr-TR" sz="2200" dirty="0">
                <a:solidFill>
                  <a:schemeClr val="tx1"/>
                </a:solidFill>
              </a:rPr>
              <a:t>       Kontamine alet, ekipman ve yüzey dezenfeksiyonu, tıbbi atıkların dezenfeksiyonu ve ölüm olursa cenazenin güvenli hazırlanması da diğer önemli noktalardır (Sağlık Bakanlığı 2023)</a:t>
            </a:r>
          </a:p>
          <a:p>
            <a:pPr marL="0" indent="0">
              <a:buNone/>
            </a:pPr>
            <a:r>
              <a:rPr lang="tr-TR" sz="2200" dirty="0">
                <a:solidFill>
                  <a:schemeClr val="tx1"/>
                </a:solidFill>
              </a:rPr>
              <a:t>       </a:t>
            </a:r>
            <a:r>
              <a:rPr lang="tr-TR" sz="2200" dirty="0" err="1">
                <a:solidFill>
                  <a:schemeClr val="tx1"/>
                </a:solidFill>
              </a:rPr>
              <a:t>KKKA'lı</a:t>
            </a:r>
            <a:r>
              <a:rPr lang="tr-TR" sz="2200" dirty="0">
                <a:solidFill>
                  <a:schemeClr val="tx1"/>
                </a:solidFill>
              </a:rPr>
              <a:t> veya KKKA şüphesi olan bireylere şüpheli bir temas durumunda, temas edilen kişi veya kişiler 14 gün boyunca belirti ve semptomlar açısından takip edilmelidir. </a:t>
            </a:r>
          </a:p>
          <a:p>
            <a:pPr marL="0" indent="0">
              <a:buNone/>
            </a:pPr>
            <a:r>
              <a:rPr lang="tr-TR" sz="2200" dirty="0">
                <a:solidFill>
                  <a:schemeClr val="tx1"/>
                </a:solidFill>
              </a:rPr>
              <a:t>       Takiplerde kişinin ateşi 38,3 °C derece ve üzerine çıkarsa o kişi hasta kabul edilir. </a:t>
            </a:r>
          </a:p>
          <a:p>
            <a:pPr marL="0" indent="0">
              <a:buNone/>
            </a:pPr>
            <a:r>
              <a:rPr lang="tr-TR" sz="2200" dirty="0">
                <a:solidFill>
                  <a:schemeClr val="tx1"/>
                </a:solidFill>
              </a:rPr>
              <a:t>       Bulaşma riski yüksek olan temaslarda profilakside potansiyel olarak yararlı bir ilaç olarak </a:t>
            </a:r>
            <a:r>
              <a:rPr lang="tr-TR" sz="2200" dirty="0" err="1">
                <a:solidFill>
                  <a:schemeClr val="tx1"/>
                </a:solidFill>
              </a:rPr>
              <a:t>ribavirin</a:t>
            </a:r>
            <a:r>
              <a:rPr lang="tr-TR" sz="2200" dirty="0">
                <a:solidFill>
                  <a:schemeClr val="tx1"/>
                </a:solidFill>
              </a:rPr>
              <a:t>, 5 gün boyunca günde iki kez 200 miligram dozda tavsiye edilmektedir.</a:t>
            </a:r>
          </a:p>
        </p:txBody>
      </p:sp>
    </p:spTree>
    <p:extLst>
      <p:ext uri="{BB962C8B-B14F-4D97-AF65-F5344CB8AC3E}">
        <p14:creationId xmlns:p14="http://schemas.microsoft.com/office/powerpoint/2010/main" val="1968105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05CC97-B6C1-BEE3-EE88-A8F6A7516CC3}"/>
              </a:ext>
            </a:extLst>
          </p:cNvPr>
          <p:cNvSpPr>
            <a:spLocks noGrp="1"/>
          </p:cNvSpPr>
          <p:nvPr>
            <p:ph type="title"/>
          </p:nvPr>
        </p:nvSpPr>
        <p:spPr/>
        <p:txBody>
          <a:bodyPr/>
          <a:lstStyle/>
          <a:p>
            <a:r>
              <a:rPr lang="tr-TR" dirty="0"/>
              <a:t>Klinik seyir</a:t>
            </a:r>
          </a:p>
        </p:txBody>
      </p:sp>
      <p:sp>
        <p:nvSpPr>
          <p:cNvPr id="3" name="İçerik Yer Tutucusu 2">
            <a:extLst>
              <a:ext uri="{FF2B5EF4-FFF2-40B4-BE49-F238E27FC236}">
                <a16:creationId xmlns:a16="http://schemas.microsoft.com/office/drawing/2014/main" id="{5F73DC5C-2FA5-F995-A5D1-896A31C38D1C}"/>
              </a:ext>
            </a:extLst>
          </p:cNvPr>
          <p:cNvSpPr>
            <a:spLocks noGrp="1"/>
          </p:cNvSpPr>
          <p:nvPr>
            <p:ph idx="1"/>
          </p:nvPr>
        </p:nvSpPr>
        <p:spPr/>
        <p:txBody>
          <a:bodyPr>
            <a:normAutofit/>
          </a:bodyPr>
          <a:lstStyle/>
          <a:p>
            <a:pPr marL="0" indent="0">
              <a:buNone/>
            </a:pPr>
            <a:r>
              <a:rPr lang="tr-TR" sz="2200" dirty="0">
                <a:solidFill>
                  <a:schemeClr val="tx1"/>
                </a:solidFill>
              </a:rPr>
              <a:t>        İnsanlarda enfeksiyon tablosu; hafif belirtilerden, hemorajik hastalıkla sonuçlanan ciddi vakalarda şiddetli belirtilere kadar değişebilmektedir. Klinik hastalık spektrumu ve hastalık şiddetinin derecesi geniştir.</a:t>
            </a:r>
          </a:p>
          <a:p>
            <a:pPr marL="0" indent="0">
              <a:buNone/>
            </a:pPr>
            <a:endParaRPr lang="tr-TR" sz="2200" dirty="0">
              <a:solidFill>
                <a:schemeClr val="tx1"/>
              </a:solidFill>
            </a:endParaRPr>
          </a:p>
          <a:p>
            <a:pPr marL="0" indent="0">
              <a:buNone/>
            </a:pPr>
            <a:r>
              <a:rPr lang="tr-TR" sz="2200" dirty="0">
                <a:solidFill>
                  <a:schemeClr val="tx1"/>
                </a:solidFill>
              </a:rPr>
              <a:t>        Hastalığın klinik tablosu hafif, orta ve şiddetli olmak üzere üç şekilde görülmektedir. </a:t>
            </a:r>
          </a:p>
          <a:p>
            <a:pPr marL="0" indent="0">
              <a:buNone/>
            </a:pPr>
            <a:endParaRPr lang="tr-TR" sz="2200" dirty="0">
              <a:solidFill>
                <a:schemeClr val="tx1"/>
              </a:solidFill>
            </a:endParaRPr>
          </a:p>
          <a:p>
            <a:pPr marL="0" indent="0">
              <a:buNone/>
            </a:pPr>
            <a:r>
              <a:rPr lang="tr-TR" sz="2200" dirty="0">
                <a:solidFill>
                  <a:schemeClr val="tx1"/>
                </a:solidFill>
              </a:rPr>
              <a:t>       Tipik olarak kene ısırmasından 1-3 gün sonra hastalık belirtileri görülmektedir.</a:t>
            </a:r>
          </a:p>
          <a:p>
            <a:pPr marL="0" indent="0">
              <a:buNone/>
            </a:pPr>
            <a:endParaRPr lang="tr-TR" sz="2200" dirty="0">
              <a:solidFill>
                <a:schemeClr val="tx1"/>
              </a:solidFill>
            </a:endParaRPr>
          </a:p>
          <a:p>
            <a:pPr marL="0" indent="0">
              <a:buNone/>
            </a:pPr>
            <a:endParaRPr lang="tr-TR" sz="2200" dirty="0"/>
          </a:p>
        </p:txBody>
      </p:sp>
    </p:spTree>
    <p:extLst>
      <p:ext uri="{BB962C8B-B14F-4D97-AF65-F5344CB8AC3E}">
        <p14:creationId xmlns:p14="http://schemas.microsoft.com/office/powerpoint/2010/main" val="20436295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FB68A79-5555-2830-ABFA-11B1EAFFA9D9}"/>
              </a:ext>
            </a:extLst>
          </p:cNvPr>
          <p:cNvSpPr>
            <a:spLocks noGrp="1"/>
          </p:cNvSpPr>
          <p:nvPr>
            <p:ph type="title"/>
          </p:nvPr>
        </p:nvSpPr>
        <p:spPr/>
        <p:txBody>
          <a:bodyPr/>
          <a:lstStyle/>
          <a:p>
            <a:r>
              <a:rPr lang="tr-TR" dirty="0"/>
              <a:t>KLİNİK seyir</a:t>
            </a:r>
          </a:p>
        </p:txBody>
      </p:sp>
      <p:sp>
        <p:nvSpPr>
          <p:cNvPr id="3" name="İçerik Yer Tutucusu 2">
            <a:extLst>
              <a:ext uri="{FF2B5EF4-FFF2-40B4-BE49-F238E27FC236}">
                <a16:creationId xmlns:a16="http://schemas.microsoft.com/office/drawing/2014/main" id="{15BCF9C4-4C2C-8F9F-A1A6-DBE9468F166F}"/>
              </a:ext>
            </a:extLst>
          </p:cNvPr>
          <p:cNvSpPr>
            <a:spLocks noGrp="1"/>
          </p:cNvSpPr>
          <p:nvPr>
            <p:ph idx="1"/>
          </p:nvPr>
        </p:nvSpPr>
        <p:spPr>
          <a:xfrm>
            <a:off x="1780674" y="2286001"/>
            <a:ext cx="9649326" cy="3593591"/>
          </a:xfrm>
        </p:spPr>
        <p:txBody>
          <a:bodyPr/>
          <a:lstStyle/>
          <a:p>
            <a:pPr marL="0" indent="0" eaLnBrk="1" hangingPunct="1">
              <a:buNone/>
            </a:pPr>
            <a:r>
              <a:rPr lang="tr-TR" altLang="tr-TR" sz="2200" dirty="0" err="1">
                <a:solidFill>
                  <a:schemeClr val="tx1"/>
                </a:solidFill>
              </a:rPr>
              <a:t>KKKA’nin</a:t>
            </a:r>
            <a:r>
              <a:rPr lang="tr-TR" altLang="tr-TR" sz="2200" dirty="0">
                <a:solidFill>
                  <a:schemeClr val="tx1"/>
                </a:solidFill>
              </a:rPr>
              <a:t> tipik seyrinde 4 dönem izlenir:</a:t>
            </a:r>
          </a:p>
          <a:p>
            <a:pPr marL="0" indent="0" eaLnBrk="1" hangingPunct="1">
              <a:buNone/>
            </a:pPr>
            <a:r>
              <a:rPr lang="tr-TR" altLang="tr-TR" sz="2200" dirty="0">
                <a:solidFill>
                  <a:schemeClr val="tx1"/>
                </a:solidFill>
              </a:rPr>
              <a:t>1-İnkübasyon dönemi</a:t>
            </a:r>
          </a:p>
          <a:p>
            <a:pPr marL="0" indent="0" eaLnBrk="1" hangingPunct="1">
              <a:buNone/>
            </a:pPr>
            <a:r>
              <a:rPr lang="tr-TR" altLang="tr-TR" sz="2200" dirty="0">
                <a:solidFill>
                  <a:schemeClr val="tx1"/>
                </a:solidFill>
              </a:rPr>
              <a:t>2-Prehemorajik </a:t>
            </a:r>
            <a:r>
              <a:rPr lang="tr-TR" altLang="tr-TR" sz="2200" dirty="0" err="1">
                <a:solidFill>
                  <a:schemeClr val="tx1"/>
                </a:solidFill>
              </a:rPr>
              <a:t>period</a:t>
            </a:r>
            <a:endParaRPr lang="tr-TR" altLang="tr-TR" sz="2200" dirty="0">
              <a:solidFill>
                <a:schemeClr val="tx1"/>
              </a:solidFill>
            </a:endParaRPr>
          </a:p>
          <a:p>
            <a:pPr marL="0" indent="0" eaLnBrk="1" hangingPunct="1">
              <a:buNone/>
            </a:pPr>
            <a:r>
              <a:rPr lang="tr-TR" altLang="tr-TR" sz="2200" dirty="0">
                <a:solidFill>
                  <a:schemeClr val="tx1"/>
                </a:solidFill>
              </a:rPr>
              <a:t>3-Hemorajik </a:t>
            </a:r>
            <a:r>
              <a:rPr lang="tr-TR" altLang="tr-TR" sz="2200" dirty="0" err="1">
                <a:solidFill>
                  <a:schemeClr val="tx1"/>
                </a:solidFill>
              </a:rPr>
              <a:t>period</a:t>
            </a:r>
            <a:endParaRPr lang="tr-TR" altLang="tr-TR" sz="2200" dirty="0">
              <a:solidFill>
                <a:schemeClr val="tx1"/>
              </a:solidFill>
            </a:endParaRPr>
          </a:p>
          <a:p>
            <a:pPr marL="0" indent="0" eaLnBrk="1" hangingPunct="1">
              <a:buNone/>
            </a:pPr>
            <a:r>
              <a:rPr lang="tr-TR" altLang="tr-TR" sz="2200" dirty="0">
                <a:solidFill>
                  <a:schemeClr val="tx1"/>
                </a:solidFill>
              </a:rPr>
              <a:t>4-Konvalesan </a:t>
            </a:r>
            <a:r>
              <a:rPr lang="tr-TR" altLang="tr-TR" sz="2200" dirty="0" err="1">
                <a:solidFill>
                  <a:schemeClr val="tx1"/>
                </a:solidFill>
              </a:rPr>
              <a:t>period</a:t>
            </a:r>
            <a:endParaRPr lang="tr-TR" altLang="tr-TR" sz="2200" dirty="0">
              <a:solidFill>
                <a:schemeClr val="tx1"/>
              </a:solidFill>
            </a:endParaRPr>
          </a:p>
          <a:p>
            <a:endParaRPr lang="tr-TR" dirty="0"/>
          </a:p>
        </p:txBody>
      </p:sp>
    </p:spTree>
    <p:extLst>
      <p:ext uri="{BB962C8B-B14F-4D97-AF65-F5344CB8AC3E}">
        <p14:creationId xmlns:p14="http://schemas.microsoft.com/office/powerpoint/2010/main" val="38332402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F2CD3B7-38FF-49F8-2711-D1416C9F0052}"/>
              </a:ext>
            </a:extLst>
          </p:cNvPr>
          <p:cNvSpPr>
            <a:spLocks noGrp="1"/>
          </p:cNvSpPr>
          <p:nvPr>
            <p:ph type="title"/>
          </p:nvPr>
        </p:nvSpPr>
        <p:spPr/>
        <p:txBody>
          <a:bodyPr/>
          <a:lstStyle/>
          <a:p>
            <a:r>
              <a:rPr lang="tr-TR" dirty="0"/>
              <a:t>KLİNİK seyir </a:t>
            </a:r>
          </a:p>
        </p:txBody>
      </p:sp>
      <p:sp>
        <p:nvSpPr>
          <p:cNvPr id="3" name="İçerik Yer Tutucusu 2">
            <a:extLst>
              <a:ext uri="{FF2B5EF4-FFF2-40B4-BE49-F238E27FC236}">
                <a16:creationId xmlns:a16="http://schemas.microsoft.com/office/drawing/2014/main" id="{F8D489B2-F46F-A343-2C82-1BC2F356720C}"/>
              </a:ext>
            </a:extLst>
          </p:cNvPr>
          <p:cNvSpPr>
            <a:spLocks noGrp="1"/>
          </p:cNvSpPr>
          <p:nvPr>
            <p:ph idx="1"/>
          </p:nvPr>
        </p:nvSpPr>
        <p:spPr/>
        <p:txBody>
          <a:bodyPr/>
          <a:lstStyle/>
          <a:p>
            <a:pPr marL="0" indent="0">
              <a:buNone/>
            </a:pPr>
            <a:r>
              <a:rPr lang="tr-TR" altLang="tr-TR" sz="2200" b="1" dirty="0">
                <a:solidFill>
                  <a:schemeClr val="tx1"/>
                </a:solidFill>
              </a:rPr>
              <a:t>İnkübasyon periyodu</a:t>
            </a:r>
          </a:p>
          <a:p>
            <a:pPr marL="0" indent="0">
              <a:buNone/>
            </a:pPr>
            <a:r>
              <a:rPr lang="tr-TR" sz="2200" dirty="0">
                <a:solidFill>
                  <a:schemeClr val="tx1"/>
                </a:solidFill>
              </a:rPr>
              <a:t>       İnkübasyon süresi; virüse maruz kalma tipine, virülansa, konağın bağışıklığına ve </a:t>
            </a:r>
            <a:r>
              <a:rPr lang="tr-TR" sz="2200" dirty="0" err="1">
                <a:solidFill>
                  <a:schemeClr val="tx1"/>
                </a:solidFill>
              </a:rPr>
              <a:t>viralyüke</a:t>
            </a:r>
            <a:r>
              <a:rPr lang="tr-TR" sz="2200" dirty="0">
                <a:solidFill>
                  <a:schemeClr val="tx1"/>
                </a:solidFill>
              </a:rPr>
              <a:t> bağlı olarak 1-13 gün arasında değişmektedir:</a:t>
            </a:r>
          </a:p>
          <a:p>
            <a:r>
              <a:rPr lang="tr-TR" altLang="tr-TR" sz="2200" dirty="0">
                <a:solidFill>
                  <a:schemeClr val="tx1"/>
                </a:solidFill>
              </a:rPr>
              <a:t>Kene tarafından ısırılma durumunda genellikle 1-3 gün; en fazla 9 gün,</a:t>
            </a:r>
          </a:p>
          <a:p>
            <a:pPr eaLnBrk="1" hangingPunct="1"/>
            <a:r>
              <a:rPr lang="tr-TR" altLang="tr-TR" sz="2200" dirty="0">
                <a:solidFill>
                  <a:schemeClr val="tx1"/>
                </a:solidFill>
              </a:rPr>
              <a:t>Enfekte kan, doku veya vücut sıvısına temas durumunda ise 5-6 gün: en fazla 13 gündür.</a:t>
            </a:r>
          </a:p>
          <a:p>
            <a:endParaRPr lang="tr-TR" dirty="0"/>
          </a:p>
        </p:txBody>
      </p:sp>
    </p:spTree>
    <p:extLst>
      <p:ext uri="{BB962C8B-B14F-4D97-AF65-F5344CB8AC3E}">
        <p14:creationId xmlns:p14="http://schemas.microsoft.com/office/powerpoint/2010/main" val="2004768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60BCCE5-907F-8D8F-5064-95B9E15EB65B}"/>
              </a:ext>
            </a:extLst>
          </p:cNvPr>
          <p:cNvSpPr>
            <a:spLocks noGrp="1"/>
          </p:cNvSpPr>
          <p:nvPr>
            <p:ph type="title"/>
          </p:nvPr>
        </p:nvSpPr>
        <p:spPr/>
        <p:txBody>
          <a:bodyPr/>
          <a:lstStyle/>
          <a:p>
            <a:r>
              <a:rPr lang="tr-TR" dirty="0"/>
              <a:t>ETYOLOJİ</a:t>
            </a:r>
          </a:p>
        </p:txBody>
      </p:sp>
      <p:sp>
        <p:nvSpPr>
          <p:cNvPr id="3" name="İçerik Yer Tutucusu 2">
            <a:extLst>
              <a:ext uri="{FF2B5EF4-FFF2-40B4-BE49-F238E27FC236}">
                <a16:creationId xmlns:a16="http://schemas.microsoft.com/office/drawing/2014/main" id="{F650B7B3-63CD-8CB4-045B-72B864C96F7E}"/>
              </a:ext>
            </a:extLst>
          </p:cNvPr>
          <p:cNvSpPr>
            <a:spLocks noGrp="1"/>
          </p:cNvSpPr>
          <p:nvPr>
            <p:ph idx="1"/>
          </p:nvPr>
        </p:nvSpPr>
        <p:spPr>
          <a:xfrm>
            <a:off x="1251678" y="1632204"/>
            <a:ext cx="10178322" cy="3593591"/>
          </a:xfrm>
        </p:spPr>
        <p:txBody>
          <a:bodyPr/>
          <a:lstStyle/>
          <a:p>
            <a:pPr marL="0" indent="0">
              <a:buNone/>
            </a:pPr>
            <a:r>
              <a:rPr lang="tr-TR" sz="2200" dirty="0">
                <a:solidFill>
                  <a:schemeClr val="tx1"/>
                </a:solidFill>
              </a:rPr>
              <a:t>       </a:t>
            </a:r>
            <a:r>
              <a:rPr lang="tr-TR" sz="2200" dirty="0" err="1">
                <a:solidFill>
                  <a:schemeClr val="tx1"/>
                </a:solidFill>
              </a:rPr>
              <a:t>KKKA'lı</a:t>
            </a:r>
            <a:r>
              <a:rPr lang="tr-TR" sz="2200" dirty="0">
                <a:solidFill>
                  <a:schemeClr val="tx1"/>
                </a:solidFill>
              </a:rPr>
              <a:t> hastaların çoğu (%70) kene ısırığı öyküsü bildirmektedir. </a:t>
            </a:r>
          </a:p>
          <a:p>
            <a:pPr marL="0" indent="0">
              <a:buNone/>
            </a:pPr>
            <a:endParaRPr lang="tr-TR" sz="2200" dirty="0">
              <a:solidFill>
                <a:schemeClr val="tx1"/>
              </a:solidFill>
            </a:endParaRPr>
          </a:p>
          <a:p>
            <a:pPr marL="0" indent="0">
              <a:buNone/>
            </a:pPr>
            <a:r>
              <a:rPr lang="tr-TR" sz="2200" dirty="0">
                <a:solidFill>
                  <a:schemeClr val="tx1"/>
                </a:solidFill>
              </a:rPr>
              <a:t>       KKKA etkeni; tek-</a:t>
            </a:r>
            <a:r>
              <a:rPr lang="tr-TR" sz="2200" dirty="0" err="1">
                <a:solidFill>
                  <a:schemeClr val="tx1"/>
                </a:solidFill>
              </a:rPr>
              <a:t>iplikçikli</a:t>
            </a:r>
            <a:r>
              <a:rPr lang="tr-TR" sz="2200" dirty="0">
                <a:solidFill>
                  <a:schemeClr val="tx1"/>
                </a:solidFill>
              </a:rPr>
              <a:t> RNA virüslerini içeren </a:t>
            </a:r>
            <a:r>
              <a:rPr lang="tr-TR" sz="2200" dirty="0" err="1">
                <a:solidFill>
                  <a:schemeClr val="tx1"/>
                </a:solidFill>
              </a:rPr>
              <a:t>Bunyavirales</a:t>
            </a:r>
            <a:r>
              <a:rPr lang="tr-TR" sz="2200" dirty="0">
                <a:solidFill>
                  <a:schemeClr val="tx1"/>
                </a:solidFill>
              </a:rPr>
              <a:t> takımının </a:t>
            </a:r>
            <a:r>
              <a:rPr lang="tr-TR" sz="2200" dirty="0" err="1">
                <a:solidFill>
                  <a:schemeClr val="tx1"/>
                </a:solidFill>
              </a:rPr>
              <a:t>Nairoviridae</a:t>
            </a:r>
            <a:r>
              <a:rPr lang="tr-TR" sz="2200" dirty="0">
                <a:solidFill>
                  <a:schemeClr val="tx1"/>
                </a:solidFill>
              </a:rPr>
              <a:t> ailesine dahil </a:t>
            </a:r>
            <a:r>
              <a:rPr lang="tr-TR" sz="2200" dirty="0" err="1">
                <a:solidFill>
                  <a:schemeClr val="tx1"/>
                </a:solidFill>
              </a:rPr>
              <a:t>Orthonairovirus</a:t>
            </a:r>
            <a:r>
              <a:rPr lang="tr-TR" sz="2200" dirty="0">
                <a:solidFill>
                  <a:schemeClr val="tx1"/>
                </a:solidFill>
              </a:rPr>
              <a:t> </a:t>
            </a:r>
            <a:r>
              <a:rPr lang="tr-TR" sz="2200" dirty="0" err="1">
                <a:solidFill>
                  <a:schemeClr val="tx1"/>
                </a:solidFill>
              </a:rPr>
              <a:t>genusunda</a:t>
            </a:r>
            <a:r>
              <a:rPr lang="tr-TR" sz="2200" dirty="0">
                <a:solidFill>
                  <a:schemeClr val="tx1"/>
                </a:solidFill>
              </a:rPr>
              <a:t> yer almakta ve Kırım-Kongo kanamalı ateşi </a:t>
            </a:r>
            <a:r>
              <a:rPr lang="tr-TR" sz="2200" dirty="0" err="1">
                <a:solidFill>
                  <a:schemeClr val="tx1"/>
                </a:solidFill>
              </a:rPr>
              <a:t>orthonairovirüs</a:t>
            </a:r>
            <a:r>
              <a:rPr lang="tr-TR" sz="2200" dirty="0">
                <a:solidFill>
                  <a:schemeClr val="tx1"/>
                </a:solidFill>
              </a:rPr>
              <a:t> olarak adlandırılmaktadır.</a:t>
            </a:r>
          </a:p>
          <a:p>
            <a:endParaRPr lang="tr-TR" dirty="0"/>
          </a:p>
          <a:p>
            <a:endParaRPr lang="tr-TR" dirty="0"/>
          </a:p>
          <a:p>
            <a:endParaRPr lang="tr-TR" dirty="0"/>
          </a:p>
        </p:txBody>
      </p:sp>
      <p:pic>
        <p:nvPicPr>
          <p:cNvPr id="5" name="Resim 4">
            <a:extLst>
              <a:ext uri="{FF2B5EF4-FFF2-40B4-BE49-F238E27FC236}">
                <a16:creationId xmlns:a16="http://schemas.microsoft.com/office/drawing/2014/main" id="{85925224-3E64-EC51-B760-D8B88F6BFD4E}"/>
              </a:ext>
            </a:extLst>
          </p:cNvPr>
          <p:cNvPicPr>
            <a:picLocks noChangeAspect="1"/>
          </p:cNvPicPr>
          <p:nvPr/>
        </p:nvPicPr>
        <p:blipFill>
          <a:blip r:embed="rId2"/>
          <a:stretch>
            <a:fillRect/>
          </a:stretch>
        </p:blipFill>
        <p:spPr>
          <a:xfrm>
            <a:off x="3653388" y="3797362"/>
            <a:ext cx="4885223" cy="2678252"/>
          </a:xfrm>
          <a:prstGeom prst="rect">
            <a:avLst/>
          </a:prstGeom>
        </p:spPr>
      </p:pic>
    </p:spTree>
    <p:extLst>
      <p:ext uri="{BB962C8B-B14F-4D97-AF65-F5344CB8AC3E}">
        <p14:creationId xmlns:p14="http://schemas.microsoft.com/office/powerpoint/2010/main" val="9258722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1D5D2EF-6DDF-7EAF-0A3C-663A1E492DCC}"/>
              </a:ext>
            </a:extLst>
          </p:cNvPr>
          <p:cNvSpPr>
            <a:spLocks noGrp="1"/>
          </p:cNvSpPr>
          <p:nvPr>
            <p:ph type="title"/>
          </p:nvPr>
        </p:nvSpPr>
        <p:spPr/>
        <p:txBody>
          <a:bodyPr/>
          <a:lstStyle/>
          <a:p>
            <a:r>
              <a:rPr lang="tr-TR" dirty="0"/>
              <a:t>Klinik seyir</a:t>
            </a:r>
          </a:p>
        </p:txBody>
      </p:sp>
      <p:sp>
        <p:nvSpPr>
          <p:cNvPr id="3" name="İçerik Yer Tutucusu 2">
            <a:extLst>
              <a:ext uri="{FF2B5EF4-FFF2-40B4-BE49-F238E27FC236}">
                <a16:creationId xmlns:a16="http://schemas.microsoft.com/office/drawing/2014/main" id="{C088A994-6000-9628-17C2-1920FCC14AAB}"/>
              </a:ext>
            </a:extLst>
          </p:cNvPr>
          <p:cNvSpPr>
            <a:spLocks noGrp="1"/>
          </p:cNvSpPr>
          <p:nvPr>
            <p:ph idx="1"/>
          </p:nvPr>
        </p:nvSpPr>
        <p:spPr/>
        <p:txBody>
          <a:bodyPr/>
          <a:lstStyle/>
          <a:p>
            <a:pPr eaLnBrk="1" hangingPunct="1">
              <a:lnSpc>
                <a:spcPct val="90000"/>
              </a:lnSpc>
              <a:buFont typeface="Wingdings" panose="05000000000000000000" pitchFamily="2" charset="2"/>
              <a:buNone/>
            </a:pPr>
            <a:r>
              <a:rPr lang="tr-TR" altLang="tr-TR" sz="2200" b="1" dirty="0" err="1">
                <a:solidFill>
                  <a:schemeClr val="tx1"/>
                </a:solidFill>
              </a:rPr>
              <a:t>Prehemorajik</a:t>
            </a:r>
            <a:r>
              <a:rPr lang="tr-TR" altLang="tr-TR" sz="2200" b="1" dirty="0">
                <a:solidFill>
                  <a:schemeClr val="tx1"/>
                </a:solidFill>
              </a:rPr>
              <a:t> periyod</a:t>
            </a:r>
          </a:p>
          <a:p>
            <a:pPr eaLnBrk="1" hangingPunct="1">
              <a:lnSpc>
                <a:spcPct val="90000"/>
              </a:lnSpc>
            </a:pPr>
            <a:r>
              <a:rPr lang="tr-TR" altLang="tr-TR" sz="2200" dirty="0">
                <a:solidFill>
                  <a:schemeClr val="tx1"/>
                </a:solidFill>
              </a:rPr>
              <a:t>Ani başlayan ateş (39-41 ºC), baş ağrısı, </a:t>
            </a:r>
            <a:r>
              <a:rPr lang="tr-TR" altLang="tr-TR" sz="2200" dirty="0" err="1">
                <a:solidFill>
                  <a:schemeClr val="tx1"/>
                </a:solidFill>
              </a:rPr>
              <a:t>myalji</a:t>
            </a:r>
            <a:r>
              <a:rPr lang="tr-TR" altLang="tr-TR" sz="2200" dirty="0">
                <a:solidFill>
                  <a:schemeClr val="tx1"/>
                </a:solidFill>
              </a:rPr>
              <a:t>, aşırı halsizlik ve yorgunluk ile karakterizedir.</a:t>
            </a:r>
          </a:p>
          <a:p>
            <a:pPr eaLnBrk="1" hangingPunct="1">
              <a:lnSpc>
                <a:spcPct val="90000"/>
              </a:lnSpc>
            </a:pPr>
            <a:r>
              <a:rPr lang="tr-TR" altLang="tr-TR" sz="2200" dirty="0">
                <a:solidFill>
                  <a:schemeClr val="tx1"/>
                </a:solidFill>
              </a:rPr>
              <a:t>Ateş ortalama 4-5 gün devam eder.</a:t>
            </a:r>
          </a:p>
          <a:p>
            <a:pPr eaLnBrk="1" hangingPunct="1">
              <a:lnSpc>
                <a:spcPct val="90000"/>
              </a:lnSpc>
            </a:pPr>
            <a:r>
              <a:rPr lang="tr-TR" altLang="tr-TR" sz="2200" dirty="0">
                <a:solidFill>
                  <a:schemeClr val="tx1"/>
                </a:solidFill>
              </a:rPr>
              <a:t>Bazı olgularda ek olarak </a:t>
            </a:r>
            <a:r>
              <a:rPr lang="tr-TR" altLang="tr-TR" sz="2200" dirty="0" err="1">
                <a:solidFill>
                  <a:schemeClr val="tx1"/>
                </a:solidFill>
              </a:rPr>
              <a:t>diare</a:t>
            </a:r>
            <a:r>
              <a:rPr lang="tr-TR" altLang="tr-TR" sz="2200" dirty="0">
                <a:solidFill>
                  <a:schemeClr val="tx1"/>
                </a:solidFill>
              </a:rPr>
              <a:t>, bulantı, kusma görülebilir.</a:t>
            </a:r>
          </a:p>
          <a:p>
            <a:pPr eaLnBrk="1" hangingPunct="1">
              <a:lnSpc>
                <a:spcPct val="90000"/>
              </a:lnSpc>
            </a:pPr>
            <a:r>
              <a:rPr lang="tr-TR" altLang="tr-TR" sz="2200" dirty="0">
                <a:solidFill>
                  <a:schemeClr val="tx1"/>
                </a:solidFill>
              </a:rPr>
              <a:t>Yüz, boyun ve gövdede hiperemi, konjonktivit saptanabilir.</a:t>
            </a:r>
          </a:p>
          <a:p>
            <a:pPr eaLnBrk="1" hangingPunct="1">
              <a:lnSpc>
                <a:spcPct val="90000"/>
              </a:lnSpc>
            </a:pPr>
            <a:r>
              <a:rPr lang="tr-TR" altLang="tr-TR" sz="2200" dirty="0">
                <a:solidFill>
                  <a:schemeClr val="tx1"/>
                </a:solidFill>
              </a:rPr>
              <a:t>Bu </a:t>
            </a:r>
            <a:r>
              <a:rPr lang="tr-TR" altLang="tr-TR" sz="2200" dirty="0" err="1">
                <a:solidFill>
                  <a:schemeClr val="tx1"/>
                </a:solidFill>
              </a:rPr>
              <a:t>period</a:t>
            </a:r>
            <a:r>
              <a:rPr lang="tr-TR" altLang="tr-TR" sz="2200" dirty="0">
                <a:solidFill>
                  <a:schemeClr val="tx1"/>
                </a:solidFill>
              </a:rPr>
              <a:t> ortalama 3 (1-7) gün sürer.</a:t>
            </a:r>
          </a:p>
          <a:p>
            <a:endParaRPr lang="tr-TR" dirty="0"/>
          </a:p>
        </p:txBody>
      </p:sp>
    </p:spTree>
    <p:extLst>
      <p:ext uri="{BB962C8B-B14F-4D97-AF65-F5344CB8AC3E}">
        <p14:creationId xmlns:p14="http://schemas.microsoft.com/office/powerpoint/2010/main" val="6154873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B9225F9-355B-E871-B58E-ABB753FFA415}"/>
              </a:ext>
            </a:extLst>
          </p:cNvPr>
          <p:cNvSpPr>
            <a:spLocks noGrp="1"/>
          </p:cNvSpPr>
          <p:nvPr>
            <p:ph type="title"/>
          </p:nvPr>
        </p:nvSpPr>
        <p:spPr/>
        <p:txBody>
          <a:bodyPr/>
          <a:lstStyle/>
          <a:p>
            <a:r>
              <a:rPr lang="tr-TR" dirty="0"/>
              <a:t>KLİNİK </a:t>
            </a:r>
          </a:p>
        </p:txBody>
      </p:sp>
      <p:sp>
        <p:nvSpPr>
          <p:cNvPr id="3" name="İçerik Yer Tutucusu 2">
            <a:extLst>
              <a:ext uri="{FF2B5EF4-FFF2-40B4-BE49-F238E27FC236}">
                <a16:creationId xmlns:a16="http://schemas.microsoft.com/office/drawing/2014/main" id="{FC9FF6A9-45E9-74E5-F507-819C8798E0AB}"/>
              </a:ext>
            </a:extLst>
          </p:cNvPr>
          <p:cNvSpPr>
            <a:spLocks noGrp="1"/>
          </p:cNvSpPr>
          <p:nvPr>
            <p:ph idx="1"/>
          </p:nvPr>
        </p:nvSpPr>
        <p:spPr/>
        <p:txBody>
          <a:bodyPr>
            <a:normAutofit/>
          </a:bodyPr>
          <a:lstStyle/>
          <a:p>
            <a:pPr eaLnBrk="1" hangingPunct="1">
              <a:lnSpc>
                <a:spcPct val="80000"/>
              </a:lnSpc>
              <a:buFont typeface="Wingdings" panose="05000000000000000000" pitchFamily="2" charset="2"/>
              <a:buNone/>
            </a:pPr>
            <a:r>
              <a:rPr lang="tr-TR" altLang="tr-TR" sz="2200" b="1" dirty="0">
                <a:solidFill>
                  <a:schemeClr val="tx1"/>
                </a:solidFill>
              </a:rPr>
              <a:t>Hemorajik periyod</a:t>
            </a:r>
          </a:p>
          <a:p>
            <a:pPr eaLnBrk="1" hangingPunct="1">
              <a:lnSpc>
                <a:spcPct val="80000"/>
              </a:lnSpc>
            </a:pPr>
            <a:r>
              <a:rPr lang="tr-TR" altLang="tr-TR" sz="2200" dirty="0">
                <a:solidFill>
                  <a:schemeClr val="tx1"/>
                </a:solidFill>
              </a:rPr>
              <a:t>Genellikle hastalığın 3-5. gününde aniden başlar ve kısa sürer (2-3 gün).</a:t>
            </a:r>
          </a:p>
          <a:p>
            <a:pPr eaLnBrk="1" hangingPunct="1">
              <a:lnSpc>
                <a:spcPct val="80000"/>
              </a:lnSpc>
            </a:pPr>
            <a:r>
              <a:rPr lang="tr-TR" altLang="tr-TR" sz="2200" dirty="0">
                <a:solidFill>
                  <a:schemeClr val="tx1"/>
                </a:solidFill>
              </a:rPr>
              <a:t>Hastanın ateşi ile hemoraji arasında bir ilişki yoktur.</a:t>
            </a:r>
          </a:p>
          <a:p>
            <a:pPr eaLnBrk="1" hangingPunct="1">
              <a:lnSpc>
                <a:spcPct val="80000"/>
              </a:lnSpc>
            </a:pPr>
            <a:r>
              <a:rPr lang="tr-TR" altLang="tr-TR" sz="2200" dirty="0">
                <a:solidFill>
                  <a:schemeClr val="tx1"/>
                </a:solidFill>
              </a:rPr>
              <a:t>Hemorajik bulgular </a:t>
            </a:r>
            <a:r>
              <a:rPr lang="tr-TR" altLang="tr-TR" sz="2200" dirty="0" err="1">
                <a:solidFill>
                  <a:schemeClr val="tx1"/>
                </a:solidFill>
              </a:rPr>
              <a:t>peteşilerden</a:t>
            </a:r>
            <a:r>
              <a:rPr lang="tr-TR" altLang="tr-TR" sz="2200" dirty="0">
                <a:solidFill>
                  <a:schemeClr val="tx1"/>
                </a:solidFill>
              </a:rPr>
              <a:t> geniş hematomlara kadar değişir.</a:t>
            </a:r>
          </a:p>
          <a:p>
            <a:pPr eaLnBrk="1" hangingPunct="1"/>
            <a:r>
              <a:rPr lang="tr-TR" altLang="tr-TR" sz="2200" dirty="0">
                <a:solidFill>
                  <a:schemeClr val="tx1"/>
                </a:solidFill>
              </a:rPr>
              <a:t>En sık olarak burun, </a:t>
            </a:r>
            <a:r>
              <a:rPr lang="tr-TR" altLang="tr-TR" sz="2200" dirty="0" err="1">
                <a:solidFill>
                  <a:schemeClr val="tx1"/>
                </a:solidFill>
              </a:rPr>
              <a:t>gastrointestinal</a:t>
            </a:r>
            <a:r>
              <a:rPr lang="tr-TR" altLang="tr-TR" sz="2200" dirty="0">
                <a:solidFill>
                  <a:schemeClr val="tx1"/>
                </a:solidFill>
              </a:rPr>
              <a:t> sistem (hematemez, </a:t>
            </a:r>
            <a:r>
              <a:rPr lang="tr-TR" altLang="tr-TR" sz="2200" dirty="0" err="1">
                <a:solidFill>
                  <a:schemeClr val="tx1"/>
                </a:solidFill>
              </a:rPr>
              <a:t>melena</a:t>
            </a:r>
            <a:r>
              <a:rPr lang="tr-TR" altLang="tr-TR" sz="2200" dirty="0">
                <a:solidFill>
                  <a:schemeClr val="tx1"/>
                </a:solidFill>
              </a:rPr>
              <a:t>), uterus (</a:t>
            </a:r>
            <a:r>
              <a:rPr lang="tr-TR" altLang="tr-TR" sz="2200" dirty="0" err="1">
                <a:solidFill>
                  <a:schemeClr val="tx1"/>
                </a:solidFill>
              </a:rPr>
              <a:t>menometroraji</a:t>
            </a:r>
            <a:r>
              <a:rPr lang="tr-TR" altLang="tr-TR" sz="2200" dirty="0">
                <a:solidFill>
                  <a:schemeClr val="tx1"/>
                </a:solidFill>
              </a:rPr>
              <a:t>), üriner sistem (hematüri) ve solunum sistemi kanamaları (hemoptizi) görülür.</a:t>
            </a:r>
          </a:p>
          <a:p>
            <a:pPr eaLnBrk="1" hangingPunct="1"/>
            <a:r>
              <a:rPr lang="tr-TR" altLang="tr-TR" sz="2200" dirty="0">
                <a:solidFill>
                  <a:schemeClr val="tx1"/>
                </a:solidFill>
              </a:rPr>
              <a:t>Hastaların 1/3’ünde hepatomegali ve </a:t>
            </a:r>
            <a:r>
              <a:rPr lang="tr-TR" altLang="tr-TR" sz="2200" dirty="0" err="1">
                <a:solidFill>
                  <a:schemeClr val="tx1"/>
                </a:solidFill>
              </a:rPr>
              <a:t>splenomegali</a:t>
            </a:r>
            <a:r>
              <a:rPr lang="tr-TR" altLang="tr-TR" sz="2200" dirty="0">
                <a:solidFill>
                  <a:schemeClr val="tx1"/>
                </a:solidFill>
              </a:rPr>
              <a:t> bildirilmektedir.</a:t>
            </a:r>
          </a:p>
          <a:p>
            <a:pPr eaLnBrk="1" hangingPunct="1"/>
            <a:r>
              <a:rPr lang="tr-TR" altLang="tr-TR" sz="2200" dirty="0">
                <a:solidFill>
                  <a:schemeClr val="tx1"/>
                </a:solidFill>
              </a:rPr>
              <a:t>Mortalite % 30 dolayındadır.</a:t>
            </a:r>
          </a:p>
          <a:p>
            <a:pPr eaLnBrk="1" hangingPunct="1">
              <a:lnSpc>
                <a:spcPct val="80000"/>
              </a:lnSpc>
            </a:pPr>
            <a:endParaRPr lang="tr-TR" altLang="tr-TR" dirty="0"/>
          </a:p>
          <a:p>
            <a:endParaRPr lang="tr-TR" dirty="0"/>
          </a:p>
        </p:txBody>
      </p:sp>
    </p:spTree>
    <p:extLst>
      <p:ext uri="{BB962C8B-B14F-4D97-AF65-F5344CB8AC3E}">
        <p14:creationId xmlns:p14="http://schemas.microsoft.com/office/powerpoint/2010/main" val="22084276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52C56A-8EBA-4EDB-AFAC-71B8DFB2CEB7}"/>
              </a:ext>
            </a:extLst>
          </p:cNvPr>
          <p:cNvSpPr>
            <a:spLocks noGrp="1"/>
          </p:cNvSpPr>
          <p:nvPr>
            <p:ph type="title"/>
          </p:nvPr>
        </p:nvSpPr>
        <p:spPr/>
        <p:txBody>
          <a:bodyPr/>
          <a:lstStyle/>
          <a:p>
            <a:r>
              <a:rPr lang="tr-TR" dirty="0"/>
              <a:t>KLİNİK </a:t>
            </a:r>
          </a:p>
        </p:txBody>
      </p:sp>
      <p:sp>
        <p:nvSpPr>
          <p:cNvPr id="3" name="İçerik Yer Tutucusu 2">
            <a:extLst>
              <a:ext uri="{FF2B5EF4-FFF2-40B4-BE49-F238E27FC236}">
                <a16:creationId xmlns:a16="http://schemas.microsoft.com/office/drawing/2014/main" id="{B3747E0A-28E3-9290-D867-91DF70C2E640}"/>
              </a:ext>
            </a:extLst>
          </p:cNvPr>
          <p:cNvSpPr>
            <a:spLocks noGrp="1"/>
          </p:cNvSpPr>
          <p:nvPr>
            <p:ph idx="1"/>
          </p:nvPr>
        </p:nvSpPr>
        <p:spPr/>
        <p:txBody>
          <a:bodyPr/>
          <a:lstStyle/>
          <a:p>
            <a:pPr eaLnBrk="1" hangingPunct="1">
              <a:buFont typeface="Wingdings" panose="05000000000000000000" pitchFamily="2" charset="2"/>
              <a:buNone/>
            </a:pPr>
            <a:r>
              <a:rPr lang="tr-TR" altLang="tr-TR" sz="2200" b="1" dirty="0" err="1">
                <a:solidFill>
                  <a:schemeClr val="tx1"/>
                </a:solidFill>
              </a:rPr>
              <a:t>Konvalesan</a:t>
            </a:r>
            <a:r>
              <a:rPr lang="tr-TR" altLang="tr-TR" sz="2200" b="1" dirty="0">
                <a:solidFill>
                  <a:schemeClr val="tx1"/>
                </a:solidFill>
              </a:rPr>
              <a:t> periyod</a:t>
            </a:r>
          </a:p>
          <a:p>
            <a:pPr eaLnBrk="1" hangingPunct="1"/>
            <a:r>
              <a:rPr lang="tr-TR" altLang="tr-TR" sz="2200" dirty="0">
                <a:solidFill>
                  <a:schemeClr val="tx1"/>
                </a:solidFill>
              </a:rPr>
              <a:t>Yaşayanlarda hastalığın başlangıcından 10-20 gün sonra iyileşme dönemi başlar.</a:t>
            </a:r>
          </a:p>
          <a:p>
            <a:pPr eaLnBrk="1" hangingPunct="1"/>
            <a:r>
              <a:rPr lang="tr-TR" altLang="tr-TR" sz="2200" dirty="0">
                <a:solidFill>
                  <a:schemeClr val="tx1"/>
                </a:solidFill>
              </a:rPr>
              <a:t>Taşikardi, nabız düzensizlikleri, </a:t>
            </a:r>
            <a:r>
              <a:rPr lang="tr-TR" altLang="tr-TR" sz="2200" dirty="0" err="1">
                <a:solidFill>
                  <a:schemeClr val="tx1"/>
                </a:solidFill>
              </a:rPr>
              <a:t>polinörit</a:t>
            </a:r>
            <a:r>
              <a:rPr lang="tr-TR" altLang="tr-TR" sz="2200" dirty="0">
                <a:solidFill>
                  <a:schemeClr val="tx1"/>
                </a:solidFill>
              </a:rPr>
              <a:t>, hafıza kaybı, bradikardi, hipotansiyon gibi durumlar bildirilmiştir.</a:t>
            </a:r>
          </a:p>
          <a:p>
            <a:pPr eaLnBrk="1" hangingPunct="1"/>
            <a:r>
              <a:rPr lang="tr-TR" altLang="tr-TR" sz="2200" dirty="0">
                <a:solidFill>
                  <a:schemeClr val="tx1"/>
                </a:solidFill>
              </a:rPr>
              <a:t>Hastalığın relapsı yoktur???</a:t>
            </a:r>
          </a:p>
          <a:p>
            <a:pPr eaLnBrk="1" hangingPunct="1"/>
            <a:r>
              <a:rPr lang="tr-TR" sz="2200" dirty="0">
                <a:solidFill>
                  <a:schemeClr val="tx1"/>
                </a:solidFill>
              </a:rPr>
              <a:t>Hafif ve orta derecede klinik seyir gösteren hastalar yaklaşık 9-10 günde iyileşir ve tam iyileşme süreci 2-6 hafta sürer. </a:t>
            </a:r>
            <a:endParaRPr lang="tr-TR" altLang="tr-TR" sz="2200" dirty="0">
              <a:solidFill>
                <a:schemeClr val="tx1"/>
              </a:solidFill>
            </a:endParaRPr>
          </a:p>
          <a:p>
            <a:endParaRPr lang="tr-TR" dirty="0"/>
          </a:p>
        </p:txBody>
      </p:sp>
    </p:spTree>
    <p:extLst>
      <p:ext uri="{BB962C8B-B14F-4D97-AF65-F5344CB8AC3E}">
        <p14:creationId xmlns:p14="http://schemas.microsoft.com/office/powerpoint/2010/main" val="40401129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850594D-5712-A021-DDD1-936F27158420}"/>
              </a:ext>
            </a:extLst>
          </p:cNvPr>
          <p:cNvSpPr>
            <a:spLocks noGrp="1"/>
          </p:cNvSpPr>
          <p:nvPr>
            <p:ph type="title"/>
          </p:nvPr>
        </p:nvSpPr>
        <p:spPr/>
        <p:txBody>
          <a:bodyPr/>
          <a:lstStyle/>
          <a:p>
            <a:r>
              <a:rPr lang="tr-TR" dirty="0"/>
              <a:t>LABORATUVAR </a:t>
            </a:r>
          </a:p>
        </p:txBody>
      </p:sp>
      <p:sp>
        <p:nvSpPr>
          <p:cNvPr id="3" name="İçerik Yer Tutucusu 2">
            <a:extLst>
              <a:ext uri="{FF2B5EF4-FFF2-40B4-BE49-F238E27FC236}">
                <a16:creationId xmlns:a16="http://schemas.microsoft.com/office/drawing/2014/main" id="{7410F548-949D-CF37-36EF-8D59D0662D23}"/>
              </a:ext>
            </a:extLst>
          </p:cNvPr>
          <p:cNvSpPr>
            <a:spLocks noGrp="1"/>
          </p:cNvSpPr>
          <p:nvPr>
            <p:ph idx="1"/>
          </p:nvPr>
        </p:nvSpPr>
        <p:spPr/>
        <p:txBody>
          <a:bodyPr>
            <a:normAutofit/>
          </a:bodyPr>
          <a:lstStyle/>
          <a:p>
            <a:pPr marL="0" indent="0" eaLnBrk="1" hangingPunct="1">
              <a:buNone/>
            </a:pPr>
            <a:r>
              <a:rPr lang="tr-TR" altLang="tr-TR" sz="2200" dirty="0">
                <a:solidFill>
                  <a:schemeClr val="tx1"/>
                </a:solidFill>
              </a:rPr>
              <a:t>       </a:t>
            </a:r>
            <a:r>
              <a:rPr lang="tr-TR" altLang="tr-TR" sz="2200" dirty="0" err="1">
                <a:solidFill>
                  <a:schemeClr val="tx1"/>
                </a:solidFill>
              </a:rPr>
              <a:t>KKKA’nin</a:t>
            </a:r>
            <a:r>
              <a:rPr lang="tr-TR" altLang="tr-TR" sz="2200" dirty="0">
                <a:solidFill>
                  <a:schemeClr val="tx1"/>
                </a:solidFill>
              </a:rPr>
              <a:t> en belirgin laboratuvar bulgularının başında trombositopeni gelir.</a:t>
            </a:r>
          </a:p>
          <a:p>
            <a:pPr marL="0" indent="0" eaLnBrk="1" hangingPunct="1">
              <a:buNone/>
            </a:pPr>
            <a:r>
              <a:rPr lang="tr-TR" altLang="tr-TR" sz="2200" dirty="0">
                <a:solidFill>
                  <a:schemeClr val="tx1"/>
                </a:solidFill>
              </a:rPr>
              <a:t>       Lökopeni, ALT, AST, LDH ve CPK düzeylerinde yükselme görülür.</a:t>
            </a:r>
          </a:p>
          <a:p>
            <a:pPr marL="0" indent="0" eaLnBrk="1" hangingPunct="1">
              <a:buNone/>
            </a:pPr>
            <a:r>
              <a:rPr lang="tr-TR" altLang="tr-TR" sz="2200" dirty="0">
                <a:solidFill>
                  <a:schemeClr val="tx1"/>
                </a:solidFill>
              </a:rPr>
              <a:t>       PT ve aPTT süreleri uzar, fibrinojen düzeylerinde düşme, fibrin yıkım ürünlerinde artış görülebilir.</a:t>
            </a:r>
          </a:p>
          <a:p>
            <a:pPr marL="0" indent="0" eaLnBrk="1" hangingPunct="1">
              <a:buNone/>
            </a:pPr>
            <a:r>
              <a:rPr lang="tr-TR" altLang="tr-TR" sz="2200" dirty="0">
                <a:solidFill>
                  <a:schemeClr val="tx1"/>
                </a:solidFill>
              </a:rPr>
              <a:t>       Laboratuvar değerleri yaşayan hastalarda 5-9 günde normal sınırlara döner.</a:t>
            </a:r>
          </a:p>
          <a:p>
            <a:endParaRPr lang="tr-TR" dirty="0"/>
          </a:p>
        </p:txBody>
      </p:sp>
    </p:spTree>
    <p:extLst>
      <p:ext uri="{BB962C8B-B14F-4D97-AF65-F5344CB8AC3E}">
        <p14:creationId xmlns:p14="http://schemas.microsoft.com/office/powerpoint/2010/main" val="39758023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A557CBA9-E9A6-537F-CDDC-2899B092C709}"/>
              </a:ext>
            </a:extLst>
          </p:cNvPr>
          <p:cNvSpPr/>
          <p:nvPr/>
        </p:nvSpPr>
        <p:spPr>
          <a:xfrm>
            <a:off x="1524000" y="2133600"/>
            <a:ext cx="1379621" cy="6577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a:extLst>
              <a:ext uri="{FF2B5EF4-FFF2-40B4-BE49-F238E27FC236}">
                <a16:creationId xmlns:a16="http://schemas.microsoft.com/office/drawing/2014/main" id="{CD82DFC2-1EB6-DA96-14E5-CBA5E016BDF5}"/>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16AA52D4-5D85-6FB7-DC37-BD8851E0D7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3720" y="382385"/>
            <a:ext cx="10834237" cy="5906120"/>
          </a:xfrm>
        </p:spPr>
      </p:pic>
      <p:sp>
        <p:nvSpPr>
          <p:cNvPr id="8" name="Akış Çizelgesi: Öteki İşlem 7">
            <a:extLst>
              <a:ext uri="{FF2B5EF4-FFF2-40B4-BE49-F238E27FC236}">
                <a16:creationId xmlns:a16="http://schemas.microsoft.com/office/drawing/2014/main" id="{D2D939E0-9C29-4A3C-1B65-C44083566E17}"/>
              </a:ext>
            </a:extLst>
          </p:cNvPr>
          <p:cNvSpPr/>
          <p:nvPr/>
        </p:nvSpPr>
        <p:spPr>
          <a:xfrm>
            <a:off x="1523999" y="1989220"/>
            <a:ext cx="1379621" cy="657727"/>
          </a:xfrm>
          <a:prstGeom prst="flowChartAlternateProcess">
            <a:avLst/>
          </a:prstGeom>
          <a:noFill/>
          <a:ln w="762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5516153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EC9114-CFBC-5B4A-4FFB-3F777EA814EA}"/>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278B2706-B548-FD72-4B05-9EC6BF8908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0870" y="320579"/>
            <a:ext cx="8630259" cy="6216842"/>
          </a:xfrm>
        </p:spPr>
      </p:pic>
      <p:sp>
        <p:nvSpPr>
          <p:cNvPr id="6" name="Metin kutusu 5">
            <a:extLst>
              <a:ext uri="{FF2B5EF4-FFF2-40B4-BE49-F238E27FC236}">
                <a16:creationId xmlns:a16="http://schemas.microsoft.com/office/drawing/2014/main" id="{EC1E6012-BB31-43B1-D366-75FC00B05630}"/>
              </a:ext>
            </a:extLst>
          </p:cNvPr>
          <p:cNvSpPr txBox="1"/>
          <p:nvPr/>
        </p:nvSpPr>
        <p:spPr>
          <a:xfrm>
            <a:off x="7186863" y="5678905"/>
            <a:ext cx="3015916" cy="646331"/>
          </a:xfrm>
          <a:prstGeom prst="rect">
            <a:avLst/>
          </a:prstGeom>
          <a:noFill/>
        </p:spPr>
        <p:txBody>
          <a:bodyPr wrap="square" rtlCol="0">
            <a:spAutoFit/>
          </a:bodyPr>
          <a:lstStyle/>
          <a:p>
            <a:r>
              <a:rPr lang="tr-TR" b="1" dirty="0"/>
              <a:t>Fibrin yıkım ürünleri artar…</a:t>
            </a:r>
          </a:p>
        </p:txBody>
      </p:sp>
    </p:spTree>
    <p:extLst>
      <p:ext uri="{BB962C8B-B14F-4D97-AF65-F5344CB8AC3E}">
        <p14:creationId xmlns:p14="http://schemas.microsoft.com/office/powerpoint/2010/main" val="26864033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6157AE-7EEF-C9B5-9701-66D91E3BD65A}"/>
              </a:ext>
            </a:extLst>
          </p:cNvPr>
          <p:cNvSpPr>
            <a:spLocks noGrp="1"/>
          </p:cNvSpPr>
          <p:nvPr>
            <p:ph type="title"/>
          </p:nvPr>
        </p:nvSpPr>
        <p:spPr>
          <a:xfrm>
            <a:off x="1251678" y="296456"/>
            <a:ext cx="10178322" cy="1492132"/>
          </a:xfrm>
        </p:spPr>
        <p:txBody>
          <a:bodyPr/>
          <a:lstStyle/>
          <a:p>
            <a:r>
              <a:rPr lang="tr-TR" dirty="0"/>
              <a:t>HASTALIĞIN AĞIRLIK KRİTERLERİ </a:t>
            </a:r>
          </a:p>
        </p:txBody>
      </p:sp>
      <p:sp>
        <p:nvSpPr>
          <p:cNvPr id="3" name="İçerik Yer Tutucusu 2">
            <a:extLst>
              <a:ext uri="{FF2B5EF4-FFF2-40B4-BE49-F238E27FC236}">
                <a16:creationId xmlns:a16="http://schemas.microsoft.com/office/drawing/2014/main" id="{5F61E7EE-E874-9524-66F0-C0B14D3F7C98}"/>
              </a:ext>
            </a:extLst>
          </p:cNvPr>
          <p:cNvSpPr>
            <a:spLocks noGrp="1"/>
          </p:cNvSpPr>
          <p:nvPr>
            <p:ph idx="1"/>
          </p:nvPr>
        </p:nvSpPr>
        <p:spPr>
          <a:xfrm>
            <a:off x="1251678" y="2286000"/>
            <a:ext cx="10178322" cy="3593591"/>
          </a:xfrm>
        </p:spPr>
        <p:txBody>
          <a:bodyPr>
            <a:normAutofit/>
          </a:bodyPr>
          <a:lstStyle/>
          <a:p>
            <a:pPr marL="0" indent="0" eaLnBrk="1" hangingPunct="1">
              <a:lnSpc>
                <a:spcPct val="90000"/>
              </a:lnSpc>
              <a:buNone/>
            </a:pPr>
            <a:endParaRPr lang="tr-TR" altLang="tr-TR" sz="2200" dirty="0">
              <a:solidFill>
                <a:schemeClr val="tx1"/>
              </a:solidFill>
            </a:endParaRPr>
          </a:p>
          <a:p>
            <a:pPr marL="0" indent="0" eaLnBrk="1" hangingPunct="1">
              <a:lnSpc>
                <a:spcPct val="90000"/>
              </a:lnSpc>
              <a:buNone/>
            </a:pPr>
            <a:r>
              <a:rPr lang="tr-TR" altLang="tr-TR" sz="2200" dirty="0">
                <a:solidFill>
                  <a:schemeClr val="tx1"/>
                </a:solidFill>
              </a:rPr>
              <a:t>* Lökosit sayısı &gt; 10000 / L</a:t>
            </a:r>
          </a:p>
          <a:p>
            <a:pPr marL="0" indent="0" eaLnBrk="1" hangingPunct="1">
              <a:lnSpc>
                <a:spcPct val="90000"/>
              </a:lnSpc>
              <a:buNone/>
            </a:pPr>
            <a:r>
              <a:rPr lang="tr-TR" altLang="tr-TR" sz="2200" dirty="0">
                <a:solidFill>
                  <a:schemeClr val="tx1"/>
                </a:solidFill>
              </a:rPr>
              <a:t>*Trombosit sayısı &lt; 20000 / L</a:t>
            </a:r>
          </a:p>
          <a:p>
            <a:pPr marL="0" indent="0" eaLnBrk="1" hangingPunct="1">
              <a:lnSpc>
                <a:spcPct val="90000"/>
              </a:lnSpc>
              <a:buNone/>
            </a:pPr>
            <a:r>
              <a:rPr lang="tr-TR" altLang="tr-TR" sz="2200" dirty="0">
                <a:solidFill>
                  <a:schemeClr val="tx1"/>
                </a:solidFill>
              </a:rPr>
              <a:t>* AST &gt; 700 IU / L</a:t>
            </a:r>
          </a:p>
          <a:p>
            <a:pPr marL="0" indent="0" eaLnBrk="1" hangingPunct="1">
              <a:lnSpc>
                <a:spcPct val="90000"/>
              </a:lnSpc>
              <a:buNone/>
            </a:pPr>
            <a:r>
              <a:rPr lang="tr-TR" altLang="tr-TR" sz="2200" dirty="0">
                <a:solidFill>
                  <a:schemeClr val="tx1"/>
                </a:solidFill>
              </a:rPr>
              <a:t>* ALT &gt; 900 IU / L</a:t>
            </a:r>
          </a:p>
          <a:p>
            <a:pPr marL="0" indent="0" eaLnBrk="1" hangingPunct="1">
              <a:lnSpc>
                <a:spcPct val="90000"/>
              </a:lnSpc>
              <a:buNone/>
            </a:pPr>
            <a:endParaRPr lang="tr-TR" altLang="tr-TR" sz="2200" dirty="0">
              <a:solidFill>
                <a:schemeClr val="tx1"/>
              </a:solidFill>
            </a:endParaRPr>
          </a:p>
          <a:p>
            <a:pPr marL="0" indent="0" eaLnBrk="1" hangingPunct="1">
              <a:lnSpc>
                <a:spcPct val="90000"/>
              </a:lnSpc>
              <a:buNone/>
            </a:pPr>
            <a:r>
              <a:rPr lang="tr-TR" altLang="tr-TR" sz="2200" dirty="0">
                <a:solidFill>
                  <a:schemeClr val="tx1"/>
                </a:solidFill>
              </a:rPr>
              <a:t>***Hastalığın ilk 5 gününde herhangi biri varsa %90’ın üzerinde fatal seyre işaret eder.</a:t>
            </a:r>
          </a:p>
          <a:p>
            <a:endParaRPr lang="tr-TR" dirty="0"/>
          </a:p>
        </p:txBody>
      </p:sp>
      <p:sp>
        <p:nvSpPr>
          <p:cNvPr id="4" name="Metin kutusu 3">
            <a:extLst>
              <a:ext uri="{FF2B5EF4-FFF2-40B4-BE49-F238E27FC236}">
                <a16:creationId xmlns:a16="http://schemas.microsoft.com/office/drawing/2014/main" id="{14DBAF7C-E650-09DD-18F4-846C06BBF304}"/>
              </a:ext>
            </a:extLst>
          </p:cNvPr>
          <p:cNvSpPr txBox="1"/>
          <p:nvPr/>
        </p:nvSpPr>
        <p:spPr>
          <a:xfrm>
            <a:off x="6096000" y="2494669"/>
            <a:ext cx="4050632" cy="1588127"/>
          </a:xfrm>
          <a:prstGeom prst="rect">
            <a:avLst/>
          </a:prstGeom>
          <a:noFill/>
        </p:spPr>
        <p:txBody>
          <a:bodyPr wrap="square" rtlCol="0">
            <a:spAutoFit/>
          </a:bodyPr>
          <a:lstStyle/>
          <a:p>
            <a:pPr eaLnBrk="1" hangingPunct="1">
              <a:lnSpc>
                <a:spcPct val="90000"/>
              </a:lnSpc>
            </a:pPr>
            <a:endParaRPr lang="tr-TR" altLang="tr-TR" sz="2200" dirty="0"/>
          </a:p>
          <a:p>
            <a:pPr eaLnBrk="1" hangingPunct="1">
              <a:lnSpc>
                <a:spcPct val="90000"/>
              </a:lnSpc>
            </a:pPr>
            <a:r>
              <a:rPr lang="tr-TR" altLang="tr-TR" sz="2200" dirty="0"/>
              <a:t>* aPTT &gt; 60 sn</a:t>
            </a:r>
          </a:p>
          <a:p>
            <a:pPr eaLnBrk="1" hangingPunct="1">
              <a:lnSpc>
                <a:spcPct val="90000"/>
              </a:lnSpc>
            </a:pPr>
            <a:r>
              <a:rPr lang="tr-TR" altLang="tr-TR" sz="2200" dirty="0"/>
              <a:t>* Fibrinojen düzeyi &lt; 110mg / dl</a:t>
            </a:r>
          </a:p>
          <a:p>
            <a:pPr eaLnBrk="1" hangingPunct="1">
              <a:lnSpc>
                <a:spcPct val="90000"/>
              </a:lnSpc>
            </a:pPr>
            <a:r>
              <a:rPr lang="tr-TR" altLang="tr-TR" sz="2200" dirty="0"/>
              <a:t>* </a:t>
            </a:r>
            <a:r>
              <a:rPr lang="tr-TR" altLang="tr-TR" sz="2200" dirty="0" err="1"/>
              <a:t>Melena</a:t>
            </a:r>
            <a:r>
              <a:rPr lang="tr-TR" altLang="tr-TR" sz="2200" dirty="0"/>
              <a:t> ve bilinç değişiklikleri</a:t>
            </a:r>
          </a:p>
          <a:p>
            <a:endParaRPr lang="tr-TR" dirty="0"/>
          </a:p>
        </p:txBody>
      </p:sp>
    </p:spTree>
    <p:extLst>
      <p:ext uri="{BB962C8B-B14F-4D97-AF65-F5344CB8AC3E}">
        <p14:creationId xmlns:p14="http://schemas.microsoft.com/office/powerpoint/2010/main" val="4058697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083BF14-67D3-0FF6-BBF1-B8378E60DC46}"/>
              </a:ext>
            </a:extLst>
          </p:cNvPr>
          <p:cNvSpPr>
            <a:spLocks noGrp="1"/>
          </p:cNvSpPr>
          <p:nvPr>
            <p:ph type="title"/>
          </p:nvPr>
        </p:nvSpPr>
        <p:spPr/>
        <p:txBody>
          <a:bodyPr/>
          <a:lstStyle/>
          <a:p>
            <a:r>
              <a:rPr lang="tr-TR" dirty="0"/>
              <a:t> </a:t>
            </a:r>
          </a:p>
        </p:txBody>
      </p:sp>
      <p:sp>
        <p:nvSpPr>
          <p:cNvPr id="3" name="İçerik Yer Tutucusu 2">
            <a:extLst>
              <a:ext uri="{FF2B5EF4-FFF2-40B4-BE49-F238E27FC236}">
                <a16:creationId xmlns:a16="http://schemas.microsoft.com/office/drawing/2014/main" id="{DA304DD1-6DAA-291E-2BDB-605B773C7672}"/>
              </a:ext>
            </a:extLst>
          </p:cNvPr>
          <p:cNvSpPr>
            <a:spLocks noGrp="1"/>
          </p:cNvSpPr>
          <p:nvPr>
            <p:ph idx="1"/>
          </p:nvPr>
        </p:nvSpPr>
        <p:spPr>
          <a:xfrm>
            <a:off x="1251678" y="1389893"/>
            <a:ext cx="10178322" cy="3593591"/>
          </a:xfrm>
        </p:spPr>
        <p:txBody>
          <a:bodyPr/>
          <a:lstStyle/>
          <a:p>
            <a:pPr marL="0" indent="0" eaLnBrk="1" hangingPunct="1">
              <a:buNone/>
            </a:pPr>
            <a:r>
              <a:rPr lang="tr-TR" altLang="tr-TR" sz="2200" dirty="0">
                <a:solidFill>
                  <a:schemeClr val="tx1"/>
                </a:solidFill>
              </a:rPr>
              <a:t>       Türkiye’den yapılan bir çalışmada daha yüksek AST ve ALT düzeylerinin (700 ve 900 IU/L), ciddi vakalar için daha </a:t>
            </a:r>
            <a:r>
              <a:rPr lang="tr-TR" altLang="tr-TR" sz="2200" dirty="0" err="1">
                <a:solidFill>
                  <a:schemeClr val="tx1"/>
                </a:solidFill>
              </a:rPr>
              <a:t>sensitif</a:t>
            </a:r>
            <a:r>
              <a:rPr lang="tr-TR" altLang="tr-TR" sz="2200" dirty="0">
                <a:solidFill>
                  <a:schemeClr val="tx1"/>
                </a:solidFill>
              </a:rPr>
              <a:t> olduğu ortaya konmuştur.</a:t>
            </a:r>
          </a:p>
          <a:p>
            <a:pPr marL="0" indent="0" eaLnBrk="1" hangingPunct="1">
              <a:buNone/>
            </a:pPr>
            <a:endParaRPr lang="tr-TR" altLang="tr-TR" sz="2200" dirty="0">
              <a:solidFill>
                <a:schemeClr val="tx1"/>
              </a:solidFill>
            </a:endParaRPr>
          </a:p>
          <a:p>
            <a:pPr marL="0" indent="0" eaLnBrk="1" hangingPunct="1">
              <a:buNone/>
            </a:pPr>
            <a:r>
              <a:rPr lang="tr-TR" altLang="tr-TR" sz="2200" dirty="0">
                <a:solidFill>
                  <a:schemeClr val="tx1"/>
                </a:solidFill>
              </a:rPr>
              <a:t>       Hematemez, </a:t>
            </a:r>
            <a:r>
              <a:rPr lang="tr-TR" altLang="tr-TR" sz="2200" dirty="0" err="1">
                <a:solidFill>
                  <a:schemeClr val="tx1"/>
                </a:solidFill>
              </a:rPr>
              <a:t>melena</a:t>
            </a:r>
            <a:r>
              <a:rPr lang="tr-TR" altLang="tr-TR" sz="2200" dirty="0">
                <a:solidFill>
                  <a:schemeClr val="tx1"/>
                </a:solidFill>
              </a:rPr>
              <a:t> ve </a:t>
            </a:r>
            <a:r>
              <a:rPr lang="tr-TR" altLang="tr-TR" sz="2200" dirty="0" err="1">
                <a:solidFill>
                  <a:schemeClr val="tx1"/>
                </a:solidFill>
              </a:rPr>
              <a:t>somnolansın</a:t>
            </a:r>
            <a:r>
              <a:rPr lang="tr-TR" altLang="tr-TR" sz="2200" dirty="0">
                <a:solidFill>
                  <a:schemeClr val="tx1"/>
                </a:solidFill>
              </a:rPr>
              <a:t> daha çok fatal seyirli hastalarda görüldüğü saptanmıştır.</a:t>
            </a:r>
          </a:p>
          <a:p>
            <a:endParaRPr lang="tr-TR" dirty="0"/>
          </a:p>
        </p:txBody>
      </p:sp>
      <p:pic>
        <p:nvPicPr>
          <p:cNvPr id="4" name="Resim 3">
            <a:extLst>
              <a:ext uri="{FF2B5EF4-FFF2-40B4-BE49-F238E27FC236}">
                <a16:creationId xmlns:a16="http://schemas.microsoft.com/office/drawing/2014/main" id="{37D2A85D-ECDE-08C6-74EF-4D440C1378B5}"/>
              </a:ext>
            </a:extLst>
          </p:cNvPr>
          <p:cNvPicPr>
            <a:picLocks noChangeAspect="1"/>
          </p:cNvPicPr>
          <p:nvPr/>
        </p:nvPicPr>
        <p:blipFill>
          <a:blip r:embed="rId2"/>
          <a:stretch>
            <a:fillRect/>
          </a:stretch>
        </p:blipFill>
        <p:spPr>
          <a:xfrm>
            <a:off x="4323646" y="3806592"/>
            <a:ext cx="4034385" cy="1918189"/>
          </a:xfrm>
          <a:prstGeom prst="rect">
            <a:avLst/>
          </a:prstGeom>
        </p:spPr>
      </p:pic>
    </p:spTree>
    <p:extLst>
      <p:ext uri="{BB962C8B-B14F-4D97-AF65-F5344CB8AC3E}">
        <p14:creationId xmlns:p14="http://schemas.microsoft.com/office/powerpoint/2010/main" val="5471177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74C67D-1D93-9416-5027-AD005F482FDC}"/>
              </a:ext>
            </a:extLst>
          </p:cNvPr>
          <p:cNvSpPr>
            <a:spLocks noGrp="1"/>
          </p:cNvSpPr>
          <p:nvPr>
            <p:ph type="title"/>
          </p:nvPr>
        </p:nvSpPr>
        <p:spPr/>
        <p:txBody>
          <a:bodyPr/>
          <a:lstStyle/>
          <a:p>
            <a:r>
              <a:rPr lang="tr-TR" dirty="0"/>
              <a:t>Kötü </a:t>
            </a:r>
            <a:r>
              <a:rPr lang="tr-TR" dirty="0" err="1"/>
              <a:t>prognoz</a:t>
            </a:r>
            <a:r>
              <a:rPr lang="tr-TR" dirty="0"/>
              <a:t> bulguları</a:t>
            </a:r>
          </a:p>
        </p:txBody>
      </p:sp>
      <p:pic>
        <p:nvPicPr>
          <p:cNvPr id="5" name="İçerik Yer Tutucusu 4">
            <a:extLst>
              <a:ext uri="{FF2B5EF4-FFF2-40B4-BE49-F238E27FC236}">
                <a16:creationId xmlns:a16="http://schemas.microsoft.com/office/drawing/2014/main" id="{F64FF82B-B9FE-D7CA-7296-C591FF6869DA}"/>
              </a:ext>
            </a:extLst>
          </p:cNvPr>
          <p:cNvPicPr>
            <a:picLocks noGrp="1" noChangeAspect="1"/>
          </p:cNvPicPr>
          <p:nvPr>
            <p:ph idx="1"/>
          </p:nvPr>
        </p:nvPicPr>
        <p:blipFill>
          <a:blip r:embed="rId2"/>
          <a:stretch>
            <a:fillRect/>
          </a:stretch>
        </p:blipFill>
        <p:spPr>
          <a:xfrm>
            <a:off x="1722485" y="1670336"/>
            <a:ext cx="8747029" cy="4805279"/>
          </a:xfrm>
        </p:spPr>
      </p:pic>
    </p:spTree>
    <p:extLst>
      <p:ext uri="{BB962C8B-B14F-4D97-AF65-F5344CB8AC3E}">
        <p14:creationId xmlns:p14="http://schemas.microsoft.com/office/powerpoint/2010/main" val="32673265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125CD8F-C621-B626-B58E-B3C1E215E35D}"/>
              </a:ext>
            </a:extLst>
          </p:cNvPr>
          <p:cNvSpPr>
            <a:spLocks noGrp="1"/>
          </p:cNvSpPr>
          <p:nvPr>
            <p:ph type="title"/>
          </p:nvPr>
        </p:nvSpPr>
        <p:spPr/>
        <p:txBody>
          <a:bodyPr/>
          <a:lstStyle/>
          <a:p>
            <a:r>
              <a:rPr lang="tr-TR" dirty="0"/>
              <a:t>TANI</a:t>
            </a:r>
          </a:p>
        </p:txBody>
      </p:sp>
      <p:sp>
        <p:nvSpPr>
          <p:cNvPr id="3" name="İçerik Yer Tutucusu 2">
            <a:extLst>
              <a:ext uri="{FF2B5EF4-FFF2-40B4-BE49-F238E27FC236}">
                <a16:creationId xmlns:a16="http://schemas.microsoft.com/office/drawing/2014/main" id="{83DDF301-A81C-65F1-913D-2046114F6426}"/>
              </a:ext>
            </a:extLst>
          </p:cNvPr>
          <p:cNvSpPr>
            <a:spLocks noGrp="1"/>
          </p:cNvSpPr>
          <p:nvPr>
            <p:ph idx="1"/>
          </p:nvPr>
        </p:nvSpPr>
        <p:spPr/>
        <p:txBody>
          <a:bodyPr>
            <a:normAutofit/>
          </a:bodyPr>
          <a:lstStyle/>
          <a:p>
            <a:endParaRPr lang="tr-TR" altLang="tr-TR" dirty="0"/>
          </a:p>
          <a:p>
            <a:endParaRPr lang="tr-TR" altLang="tr-TR" sz="2200" dirty="0">
              <a:solidFill>
                <a:schemeClr val="tx1"/>
              </a:solidFill>
            </a:endParaRPr>
          </a:p>
          <a:p>
            <a:pPr marL="0" indent="0">
              <a:buNone/>
            </a:pPr>
            <a:r>
              <a:rPr lang="tr-TR" altLang="tr-TR" sz="2200" dirty="0">
                <a:solidFill>
                  <a:schemeClr val="tx1"/>
                </a:solidFill>
              </a:rPr>
              <a:t>     Erken tanı, hem hasta sağkalımına etkisi hem de </a:t>
            </a:r>
            <a:r>
              <a:rPr lang="tr-TR" altLang="tr-TR" sz="2200" dirty="0" err="1">
                <a:solidFill>
                  <a:schemeClr val="tx1"/>
                </a:solidFill>
              </a:rPr>
              <a:t>nasokomiyal</a:t>
            </a:r>
            <a:r>
              <a:rPr lang="tr-TR" altLang="tr-TR" sz="2200" dirty="0">
                <a:solidFill>
                  <a:schemeClr val="tx1"/>
                </a:solidFill>
              </a:rPr>
              <a:t> infeksiyonların önlenebilmesi açısından önemlidir.</a:t>
            </a:r>
          </a:p>
          <a:p>
            <a:endParaRPr lang="tr-TR" dirty="0"/>
          </a:p>
        </p:txBody>
      </p:sp>
    </p:spTree>
    <p:extLst>
      <p:ext uri="{BB962C8B-B14F-4D97-AF65-F5344CB8AC3E}">
        <p14:creationId xmlns:p14="http://schemas.microsoft.com/office/powerpoint/2010/main" val="209034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5ED22D0-F4FA-2960-1073-CBCDC0516795}"/>
              </a:ext>
            </a:extLst>
          </p:cNvPr>
          <p:cNvSpPr>
            <a:spLocks noGrp="1"/>
          </p:cNvSpPr>
          <p:nvPr>
            <p:ph type="title"/>
          </p:nvPr>
        </p:nvSpPr>
        <p:spPr/>
        <p:txBody>
          <a:bodyPr/>
          <a:lstStyle/>
          <a:p>
            <a:r>
              <a:rPr lang="tr-TR" dirty="0"/>
              <a:t>ETYOLOJİ</a:t>
            </a:r>
          </a:p>
        </p:txBody>
      </p:sp>
      <p:sp>
        <p:nvSpPr>
          <p:cNvPr id="3" name="İçerik Yer Tutucusu 2">
            <a:extLst>
              <a:ext uri="{FF2B5EF4-FFF2-40B4-BE49-F238E27FC236}">
                <a16:creationId xmlns:a16="http://schemas.microsoft.com/office/drawing/2014/main" id="{59EB7CBD-7668-5AC0-047E-CA3467B52709}"/>
              </a:ext>
            </a:extLst>
          </p:cNvPr>
          <p:cNvSpPr>
            <a:spLocks noGrp="1"/>
          </p:cNvSpPr>
          <p:nvPr>
            <p:ph idx="1"/>
          </p:nvPr>
        </p:nvSpPr>
        <p:spPr>
          <a:xfrm>
            <a:off x="1251677" y="1389893"/>
            <a:ext cx="6320197" cy="4192760"/>
          </a:xfrm>
        </p:spPr>
        <p:txBody>
          <a:bodyPr>
            <a:normAutofit/>
          </a:bodyPr>
          <a:lstStyle/>
          <a:p>
            <a:pPr eaLnBrk="1" hangingPunct="1"/>
            <a:r>
              <a:rPr lang="tr-TR" altLang="tr-TR" sz="2200" dirty="0">
                <a:solidFill>
                  <a:schemeClr val="tx1"/>
                </a:solidFill>
              </a:rPr>
              <a:t>Dış ortama dayanıksızdır.</a:t>
            </a:r>
          </a:p>
          <a:p>
            <a:pPr eaLnBrk="1" hangingPunct="1"/>
            <a:r>
              <a:rPr lang="tr-TR" altLang="tr-TR" sz="2200" dirty="0">
                <a:solidFill>
                  <a:schemeClr val="tx1"/>
                </a:solidFill>
              </a:rPr>
              <a:t>Konak dışında uzun süre yaşayamaz.</a:t>
            </a:r>
          </a:p>
          <a:p>
            <a:pPr eaLnBrk="1" hangingPunct="1"/>
            <a:r>
              <a:rPr lang="tr-TR" altLang="tr-TR" sz="2200" dirty="0">
                <a:solidFill>
                  <a:schemeClr val="tx1"/>
                </a:solidFill>
              </a:rPr>
              <a:t>Ultraviyole ile hızla ölür.</a:t>
            </a:r>
          </a:p>
          <a:p>
            <a:pPr eaLnBrk="1" hangingPunct="1"/>
            <a:r>
              <a:rPr lang="tr-TR" altLang="tr-TR" sz="2200" dirty="0">
                <a:solidFill>
                  <a:schemeClr val="tx1"/>
                </a:solidFill>
              </a:rPr>
              <a:t>56°C’de 30 dakikada inaktive olur.</a:t>
            </a:r>
          </a:p>
          <a:p>
            <a:pPr eaLnBrk="1" hangingPunct="1"/>
            <a:r>
              <a:rPr lang="tr-TR" altLang="tr-TR" sz="2200" dirty="0">
                <a:solidFill>
                  <a:schemeClr val="tx1"/>
                </a:solidFill>
              </a:rPr>
              <a:t>%1 hipoklorit ve %2 </a:t>
            </a:r>
            <a:r>
              <a:rPr lang="tr-TR" altLang="tr-TR" sz="2200" dirty="0" err="1">
                <a:solidFill>
                  <a:schemeClr val="tx1"/>
                </a:solidFill>
              </a:rPr>
              <a:t>gluteraldehide</a:t>
            </a:r>
            <a:r>
              <a:rPr lang="tr-TR" altLang="tr-TR" sz="2200" dirty="0">
                <a:solidFill>
                  <a:schemeClr val="tx1"/>
                </a:solidFill>
              </a:rPr>
              <a:t> duyarlıdır.</a:t>
            </a:r>
          </a:p>
          <a:p>
            <a:pPr eaLnBrk="1" hangingPunct="1"/>
            <a:r>
              <a:rPr lang="tr-TR" altLang="tr-TR" sz="2200" dirty="0">
                <a:solidFill>
                  <a:schemeClr val="tx1"/>
                </a:solidFill>
              </a:rPr>
              <a:t>Düşük pH’ da hızla inaktive olur.</a:t>
            </a:r>
          </a:p>
          <a:p>
            <a:endParaRPr lang="tr-TR" dirty="0"/>
          </a:p>
        </p:txBody>
      </p:sp>
      <p:pic>
        <p:nvPicPr>
          <p:cNvPr id="6" name="Resim 5">
            <a:extLst>
              <a:ext uri="{FF2B5EF4-FFF2-40B4-BE49-F238E27FC236}">
                <a16:creationId xmlns:a16="http://schemas.microsoft.com/office/drawing/2014/main" id="{A1705DEA-8886-2035-6930-A18ABEDF3EE7}"/>
              </a:ext>
            </a:extLst>
          </p:cNvPr>
          <p:cNvPicPr>
            <a:picLocks noChangeAspect="1"/>
          </p:cNvPicPr>
          <p:nvPr/>
        </p:nvPicPr>
        <p:blipFill>
          <a:blip r:embed="rId2"/>
          <a:stretch>
            <a:fillRect/>
          </a:stretch>
        </p:blipFill>
        <p:spPr>
          <a:xfrm>
            <a:off x="6836443" y="970802"/>
            <a:ext cx="4916910" cy="4497305"/>
          </a:xfrm>
          <a:prstGeom prst="rect">
            <a:avLst/>
          </a:prstGeom>
        </p:spPr>
      </p:pic>
    </p:spTree>
    <p:extLst>
      <p:ext uri="{BB962C8B-B14F-4D97-AF65-F5344CB8AC3E}">
        <p14:creationId xmlns:p14="http://schemas.microsoft.com/office/powerpoint/2010/main" val="1194604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1BE695-6381-B561-DC0B-42881F5C8D33}"/>
              </a:ext>
            </a:extLst>
          </p:cNvPr>
          <p:cNvSpPr>
            <a:spLocks noGrp="1"/>
          </p:cNvSpPr>
          <p:nvPr>
            <p:ph type="title"/>
          </p:nvPr>
        </p:nvSpPr>
        <p:spPr/>
        <p:txBody>
          <a:bodyPr/>
          <a:lstStyle/>
          <a:p>
            <a:r>
              <a:rPr lang="tr-TR" dirty="0"/>
              <a:t>TANI</a:t>
            </a:r>
          </a:p>
        </p:txBody>
      </p:sp>
      <p:sp>
        <p:nvSpPr>
          <p:cNvPr id="3" name="İçerik Yer Tutucusu 2">
            <a:extLst>
              <a:ext uri="{FF2B5EF4-FFF2-40B4-BE49-F238E27FC236}">
                <a16:creationId xmlns:a16="http://schemas.microsoft.com/office/drawing/2014/main" id="{5337B7D6-FE34-F1EB-6667-BDE6118DCD74}"/>
              </a:ext>
            </a:extLst>
          </p:cNvPr>
          <p:cNvSpPr>
            <a:spLocks noGrp="1"/>
          </p:cNvSpPr>
          <p:nvPr>
            <p:ph idx="1"/>
          </p:nvPr>
        </p:nvSpPr>
        <p:spPr/>
        <p:txBody>
          <a:bodyPr>
            <a:normAutofit/>
          </a:bodyPr>
          <a:lstStyle/>
          <a:p>
            <a:pPr marL="0" indent="0">
              <a:buNone/>
            </a:pPr>
            <a:r>
              <a:rPr lang="tr-TR" sz="2200" dirty="0">
                <a:solidFill>
                  <a:schemeClr val="tx1"/>
                </a:solidFill>
              </a:rPr>
              <a:t>       KKKA tanısında kullanılan başlıca yöntemler virüs kültürü, </a:t>
            </a:r>
            <a:r>
              <a:rPr lang="tr-TR" sz="2200" dirty="0" err="1">
                <a:solidFill>
                  <a:schemeClr val="tx1"/>
                </a:solidFill>
              </a:rPr>
              <a:t>seroloji</a:t>
            </a:r>
            <a:r>
              <a:rPr lang="tr-TR" sz="2200" dirty="0">
                <a:solidFill>
                  <a:schemeClr val="tx1"/>
                </a:solidFill>
              </a:rPr>
              <a:t> ve moleküler yöntemlerdir.</a:t>
            </a:r>
          </a:p>
          <a:p>
            <a:pPr marL="0" indent="0">
              <a:buNone/>
            </a:pPr>
            <a:r>
              <a:rPr lang="tr-TR" sz="2200" dirty="0">
                <a:solidFill>
                  <a:schemeClr val="tx1"/>
                </a:solidFill>
              </a:rPr>
              <a:t>      Virüs, hastalığın ilk birkaç gününde kan veya dokulardan izole edilebilse de, çok yüksek </a:t>
            </a:r>
            <a:r>
              <a:rPr lang="tr-TR" sz="2200" dirty="0" err="1">
                <a:solidFill>
                  <a:schemeClr val="tx1"/>
                </a:solidFill>
              </a:rPr>
              <a:t>biyogüvenlikli</a:t>
            </a:r>
            <a:r>
              <a:rPr lang="tr-TR" sz="2200" dirty="0">
                <a:solidFill>
                  <a:schemeClr val="tx1"/>
                </a:solidFill>
              </a:rPr>
              <a:t> laboratuvar gereksinimi bu yöntemi sınırlamaktadır. </a:t>
            </a:r>
          </a:p>
          <a:p>
            <a:pPr marL="0" indent="0">
              <a:buNone/>
            </a:pPr>
            <a:r>
              <a:rPr lang="tr-TR" sz="2200" dirty="0">
                <a:solidFill>
                  <a:schemeClr val="tx1"/>
                </a:solidFill>
              </a:rPr>
              <a:t>       Kantitatif PCR gibi virüs nükleik asidini saptamaya yönelik yöntemler kandaki viral yükü de gösterebildikleri için tanıda daha sık kullanılmaktadır.</a:t>
            </a:r>
          </a:p>
        </p:txBody>
      </p:sp>
    </p:spTree>
    <p:extLst>
      <p:ext uri="{BB962C8B-B14F-4D97-AF65-F5344CB8AC3E}">
        <p14:creationId xmlns:p14="http://schemas.microsoft.com/office/powerpoint/2010/main" val="8428140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7428E58-1E06-0277-6DEC-165E02110262}"/>
              </a:ext>
            </a:extLst>
          </p:cNvPr>
          <p:cNvSpPr>
            <a:spLocks noGrp="1"/>
          </p:cNvSpPr>
          <p:nvPr>
            <p:ph type="title"/>
          </p:nvPr>
        </p:nvSpPr>
        <p:spPr/>
        <p:txBody>
          <a:bodyPr/>
          <a:lstStyle/>
          <a:p>
            <a:r>
              <a:rPr lang="tr-TR" dirty="0"/>
              <a:t>TANI</a:t>
            </a:r>
          </a:p>
        </p:txBody>
      </p:sp>
      <p:sp>
        <p:nvSpPr>
          <p:cNvPr id="3" name="İçerik Yer Tutucusu 2">
            <a:extLst>
              <a:ext uri="{FF2B5EF4-FFF2-40B4-BE49-F238E27FC236}">
                <a16:creationId xmlns:a16="http://schemas.microsoft.com/office/drawing/2014/main" id="{09C2FA2A-7BC5-9353-0963-49869B614E3B}"/>
              </a:ext>
            </a:extLst>
          </p:cNvPr>
          <p:cNvSpPr>
            <a:spLocks noGrp="1"/>
          </p:cNvSpPr>
          <p:nvPr>
            <p:ph idx="1"/>
          </p:nvPr>
        </p:nvSpPr>
        <p:spPr/>
        <p:txBody>
          <a:bodyPr/>
          <a:lstStyle/>
          <a:p>
            <a:pPr eaLnBrk="1" hangingPunct="1">
              <a:lnSpc>
                <a:spcPct val="90000"/>
              </a:lnSpc>
              <a:buFont typeface="Wingdings" panose="05000000000000000000" pitchFamily="2" charset="2"/>
              <a:buNone/>
            </a:pPr>
            <a:r>
              <a:rPr lang="tr-TR" altLang="tr-TR" sz="2200" b="1" dirty="0">
                <a:solidFill>
                  <a:schemeClr val="tx1"/>
                </a:solidFill>
              </a:rPr>
              <a:t>1- Klinik tanımlama</a:t>
            </a:r>
          </a:p>
          <a:p>
            <a:pPr eaLnBrk="1" hangingPunct="1">
              <a:lnSpc>
                <a:spcPct val="90000"/>
              </a:lnSpc>
              <a:buFont typeface="Wingdings" panose="05000000000000000000" pitchFamily="2" charset="2"/>
              <a:buNone/>
            </a:pPr>
            <a:endParaRPr lang="tr-TR" altLang="tr-TR" sz="2200" b="1" dirty="0">
              <a:solidFill>
                <a:schemeClr val="tx1"/>
              </a:solidFill>
            </a:endParaRPr>
          </a:p>
          <a:p>
            <a:pPr eaLnBrk="1" hangingPunct="1">
              <a:lnSpc>
                <a:spcPct val="90000"/>
              </a:lnSpc>
            </a:pPr>
            <a:r>
              <a:rPr lang="tr-TR" altLang="tr-TR" sz="2200" dirty="0">
                <a:solidFill>
                  <a:schemeClr val="tx1"/>
                </a:solidFill>
              </a:rPr>
              <a:t>Ani başlayan ateş, baş ağrısı, </a:t>
            </a:r>
            <a:r>
              <a:rPr lang="tr-TR" altLang="tr-TR" sz="2200" dirty="0" err="1">
                <a:solidFill>
                  <a:schemeClr val="tx1"/>
                </a:solidFill>
              </a:rPr>
              <a:t>myalji,halsizlik</a:t>
            </a:r>
            <a:r>
              <a:rPr lang="tr-TR" altLang="tr-TR" sz="2200" dirty="0">
                <a:solidFill>
                  <a:schemeClr val="tx1"/>
                </a:solidFill>
              </a:rPr>
              <a:t>, bulantı, kusma, ishal</a:t>
            </a:r>
          </a:p>
          <a:p>
            <a:pPr eaLnBrk="1" hangingPunct="1">
              <a:lnSpc>
                <a:spcPct val="90000"/>
              </a:lnSpc>
            </a:pPr>
            <a:r>
              <a:rPr lang="tr-TR" altLang="tr-TR" sz="2200" dirty="0">
                <a:solidFill>
                  <a:schemeClr val="tx1"/>
                </a:solidFill>
              </a:rPr>
              <a:t>Lökopeni, trombositopeni, ALT, AST, LDH, CPK yüksekliği</a:t>
            </a:r>
          </a:p>
          <a:p>
            <a:endParaRPr lang="tr-TR" dirty="0"/>
          </a:p>
        </p:txBody>
      </p:sp>
    </p:spTree>
    <p:extLst>
      <p:ext uri="{BB962C8B-B14F-4D97-AF65-F5344CB8AC3E}">
        <p14:creationId xmlns:p14="http://schemas.microsoft.com/office/powerpoint/2010/main" val="3924303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9824E47-3B44-EF77-D7BD-A62433394083}"/>
              </a:ext>
            </a:extLst>
          </p:cNvPr>
          <p:cNvSpPr>
            <a:spLocks noGrp="1"/>
          </p:cNvSpPr>
          <p:nvPr>
            <p:ph type="title"/>
          </p:nvPr>
        </p:nvSpPr>
        <p:spPr/>
        <p:txBody>
          <a:bodyPr/>
          <a:lstStyle/>
          <a:p>
            <a:r>
              <a:rPr lang="tr-TR" dirty="0"/>
              <a:t>TANI</a:t>
            </a:r>
          </a:p>
        </p:txBody>
      </p:sp>
      <p:sp>
        <p:nvSpPr>
          <p:cNvPr id="3" name="İçerik Yer Tutucusu 2">
            <a:extLst>
              <a:ext uri="{FF2B5EF4-FFF2-40B4-BE49-F238E27FC236}">
                <a16:creationId xmlns:a16="http://schemas.microsoft.com/office/drawing/2014/main" id="{3F643ADA-D761-3DC9-B9EE-D84977B39E0B}"/>
              </a:ext>
            </a:extLst>
          </p:cNvPr>
          <p:cNvSpPr>
            <a:spLocks noGrp="1"/>
          </p:cNvSpPr>
          <p:nvPr>
            <p:ph idx="1"/>
          </p:nvPr>
        </p:nvSpPr>
        <p:spPr/>
        <p:txBody>
          <a:bodyPr/>
          <a:lstStyle/>
          <a:p>
            <a:pPr eaLnBrk="1" hangingPunct="1">
              <a:lnSpc>
                <a:spcPct val="80000"/>
              </a:lnSpc>
              <a:buFont typeface="Wingdings" panose="05000000000000000000" pitchFamily="2" charset="2"/>
              <a:buNone/>
            </a:pPr>
            <a:r>
              <a:rPr lang="tr-TR" altLang="tr-TR" sz="2200" b="1" dirty="0">
                <a:solidFill>
                  <a:schemeClr val="tx1"/>
                </a:solidFill>
              </a:rPr>
              <a:t>2- Epidemiyolojik öykü</a:t>
            </a:r>
          </a:p>
          <a:p>
            <a:pPr eaLnBrk="1" hangingPunct="1">
              <a:lnSpc>
                <a:spcPct val="80000"/>
              </a:lnSpc>
              <a:buFont typeface="Wingdings" panose="05000000000000000000" pitchFamily="2" charset="2"/>
              <a:buNone/>
            </a:pPr>
            <a:endParaRPr lang="tr-TR" altLang="tr-TR" sz="2200" b="1" dirty="0">
              <a:solidFill>
                <a:schemeClr val="tx1"/>
              </a:solidFill>
            </a:endParaRPr>
          </a:p>
          <a:p>
            <a:pPr>
              <a:lnSpc>
                <a:spcPct val="80000"/>
              </a:lnSpc>
            </a:pPr>
            <a:r>
              <a:rPr lang="tr-TR" altLang="tr-TR" sz="2200" dirty="0">
                <a:solidFill>
                  <a:schemeClr val="tx1"/>
                </a:solidFill>
              </a:rPr>
              <a:t>Kene ısırması, </a:t>
            </a:r>
          </a:p>
          <a:p>
            <a:pPr>
              <a:lnSpc>
                <a:spcPct val="80000"/>
              </a:lnSpc>
            </a:pPr>
            <a:r>
              <a:rPr lang="tr-TR" altLang="tr-TR" sz="2200" dirty="0">
                <a:solidFill>
                  <a:schemeClr val="tx1"/>
                </a:solidFill>
              </a:rPr>
              <a:t>Keneyle temas, </a:t>
            </a:r>
          </a:p>
          <a:p>
            <a:pPr>
              <a:lnSpc>
                <a:spcPct val="80000"/>
              </a:lnSpc>
            </a:pPr>
            <a:r>
              <a:rPr lang="tr-TR" altLang="tr-TR" sz="2200" dirty="0">
                <a:solidFill>
                  <a:schemeClr val="tx1"/>
                </a:solidFill>
              </a:rPr>
              <a:t>Hayvanlarla temas, </a:t>
            </a:r>
          </a:p>
          <a:p>
            <a:pPr>
              <a:lnSpc>
                <a:spcPct val="80000"/>
              </a:lnSpc>
            </a:pPr>
            <a:r>
              <a:rPr lang="tr-TR" altLang="tr-TR" sz="2200" dirty="0">
                <a:solidFill>
                  <a:schemeClr val="tx1"/>
                </a:solidFill>
              </a:rPr>
              <a:t>Kırsal alanda yaşama ya da son iki hafta içinde kırsal alanda bulunma, </a:t>
            </a:r>
          </a:p>
          <a:p>
            <a:pPr>
              <a:lnSpc>
                <a:spcPct val="80000"/>
              </a:lnSpc>
            </a:pPr>
            <a:r>
              <a:rPr lang="tr-TR" altLang="tr-TR" sz="2200" dirty="0">
                <a:solidFill>
                  <a:schemeClr val="tx1"/>
                </a:solidFill>
              </a:rPr>
              <a:t>Hayvan dokusu ya da kanı ile temas, </a:t>
            </a:r>
          </a:p>
          <a:p>
            <a:pPr>
              <a:lnSpc>
                <a:spcPct val="80000"/>
              </a:lnSpc>
            </a:pPr>
            <a:r>
              <a:rPr lang="tr-TR" altLang="tr-TR" sz="2200" dirty="0">
                <a:solidFill>
                  <a:schemeClr val="tx1"/>
                </a:solidFill>
              </a:rPr>
              <a:t>Enfekte hastaların kan ya da vücut sıvılarıyla temas, </a:t>
            </a:r>
          </a:p>
          <a:p>
            <a:pPr>
              <a:lnSpc>
                <a:spcPct val="80000"/>
              </a:lnSpc>
            </a:pPr>
            <a:r>
              <a:rPr lang="tr-TR" altLang="tr-TR" sz="2200" dirty="0">
                <a:solidFill>
                  <a:schemeClr val="tx1"/>
                </a:solidFill>
              </a:rPr>
              <a:t>Çevrede benzer vaka varlığı</a:t>
            </a:r>
          </a:p>
          <a:p>
            <a:endParaRPr lang="tr-TR" dirty="0"/>
          </a:p>
        </p:txBody>
      </p:sp>
    </p:spTree>
    <p:extLst>
      <p:ext uri="{BB962C8B-B14F-4D97-AF65-F5344CB8AC3E}">
        <p14:creationId xmlns:p14="http://schemas.microsoft.com/office/powerpoint/2010/main" val="12788003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4F95E44-A73D-855C-0BC4-A8F314EA68D9}"/>
              </a:ext>
            </a:extLst>
          </p:cNvPr>
          <p:cNvSpPr>
            <a:spLocks noGrp="1"/>
          </p:cNvSpPr>
          <p:nvPr>
            <p:ph type="title"/>
          </p:nvPr>
        </p:nvSpPr>
        <p:spPr/>
        <p:txBody>
          <a:bodyPr/>
          <a:lstStyle/>
          <a:p>
            <a:r>
              <a:rPr lang="tr-TR" dirty="0"/>
              <a:t>TANI</a:t>
            </a:r>
          </a:p>
        </p:txBody>
      </p:sp>
      <p:sp>
        <p:nvSpPr>
          <p:cNvPr id="3" name="İçerik Yer Tutucusu 2">
            <a:extLst>
              <a:ext uri="{FF2B5EF4-FFF2-40B4-BE49-F238E27FC236}">
                <a16:creationId xmlns:a16="http://schemas.microsoft.com/office/drawing/2014/main" id="{67B6410E-7130-2179-E32A-2E11E19341E4}"/>
              </a:ext>
            </a:extLst>
          </p:cNvPr>
          <p:cNvSpPr>
            <a:spLocks noGrp="1"/>
          </p:cNvSpPr>
          <p:nvPr>
            <p:ph idx="1"/>
          </p:nvPr>
        </p:nvSpPr>
        <p:spPr>
          <a:xfrm>
            <a:off x="1251678" y="1748589"/>
            <a:ext cx="10178322" cy="4131003"/>
          </a:xfrm>
        </p:spPr>
        <p:txBody>
          <a:bodyPr>
            <a:normAutofit/>
          </a:bodyPr>
          <a:lstStyle/>
          <a:p>
            <a:pPr eaLnBrk="1" hangingPunct="1">
              <a:buFont typeface="Wingdings" panose="05000000000000000000" pitchFamily="2" charset="2"/>
              <a:buNone/>
            </a:pPr>
            <a:r>
              <a:rPr lang="tr-TR" altLang="tr-TR" sz="2200" b="1" dirty="0">
                <a:solidFill>
                  <a:schemeClr val="tx1"/>
                </a:solidFill>
              </a:rPr>
              <a:t>3- Destekleyici bulgular</a:t>
            </a:r>
          </a:p>
          <a:p>
            <a:pPr eaLnBrk="1" hangingPunct="1">
              <a:buFont typeface="Wingdings" panose="05000000000000000000" pitchFamily="2" charset="2"/>
              <a:buNone/>
            </a:pPr>
            <a:endParaRPr lang="tr-TR" altLang="tr-TR" sz="2200" b="1" dirty="0">
              <a:solidFill>
                <a:schemeClr val="tx1"/>
              </a:solidFill>
            </a:endParaRPr>
          </a:p>
          <a:p>
            <a:pPr eaLnBrk="1" hangingPunct="1"/>
            <a:r>
              <a:rPr lang="tr-TR" altLang="tr-TR" sz="2200" dirty="0">
                <a:solidFill>
                  <a:schemeClr val="tx1"/>
                </a:solidFill>
              </a:rPr>
              <a:t>Hemorajik ya da </a:t>
            </a:r>
            <a:r>
              <a:rPr lang="tr-TR" altLang="tr-TR" sz="2200" dirty="0" err="1">
                <a:solidFill>
                  <a:schemeClr val="tx1"/>
                </a:solidFill>
              </a:rPr>
              <a:t>purpurik</a:t>
            </a:r>
            <a:r>
              <a:rPr lang="tr-TR" altLang="tr-TR" sz="2200" dirty="0">
                <a:solidFill>
                  <a:schemeClr val="tx1"/>
                </a:solidFill>
              </a:rPr>
              <a:t> döküntü</a:t>
            </a:r>
          </a:p>
          <a:p>
            <a:pPr eaLnBrk="1" hangingPunct="1"/>
            <a:r>
              <a:rPr lang="tr-TR" altLang="tr-TR" sz="2200" dirty="0" err="1">
                <a:solidFill>
                  <a:schemeClr val="tx1"/>
                </a:solidFill>
              </a:rPr>
              <a:t>Epistaksis</a:t>
            </a:r>
            <a:endParaRPr lang="tr-TR" altLang="tr-TR" sz="2200" dirty="0">
              <a:solidFill>
                <a:schemeClr val="tx1"/>
              </a:solidFill>
            </a:endParaRPr>
          </a:p>
          <a:p>
            <a:pPr eaLnBrk="1" hangingPunct="1"/>
            <a:r>
              <a:rPr lang="tr-TR" altLang="tr-TR" sz="2200" dirty="0">
                <a:solidFill>
                  <a:schemeClr val="tx1"/>
                </a:solidFill>
              </a:rPr>
              <a:t>Hematemez</a:t>
            </a:r>
          </a:p>
          <a:p>
            <a:pPr eaLnBrk="1" hangingPunct="1"/>
            <a:r>
              <a:rPr lang="tr-TR" altLang="tr-TR" sz="2200" dirty="0">
                <a:solidFill>
                  <a:schemeClr val="tx1"/>
                </a:solidFill>
              </a:rPr>
              <a:t>Hemoptizi</a:t>
            </a:r>
          </a:p>
          <a:p>
            <a:pPr eaLnBrk="1" hangingPunct="1"/>
            <a:r>
              <a:rPr lang="tr-TR" altLang="tr-TR" sz="2200" dirty="0" err="1">
                <a:solidFill>
                  <a:schemeClr val="tx1"/>
                </a:solidFill>
              </a:rPr>
              <a:t>Melena</a:t>
            </a:r>
            <a:endParaRPr lang="tr-TR" altLang="tr-TR" sz="2200" dirty="0">
              <a:solidFill>
                <a:schemeClr val="tx1"/>
              </a:solidFill>
            </a:endParaRPr>
          </a:p>
          <a:p>
            <a:pPr eaLnBrk="1" hangingPunct="1"/>
            <a:r>
              <a:rPr lang="tr-TR" altLang="tr-TR" sz="2200" dirty="0">
                <a:solidFill>
                  <a:schemeClr val="tx1"/>
                </a:solidFill>
              </a:rPr>
              <a:t>Diğer hemorajik semptomlar</a:t>
            </a:r>
          </a:p>
          <a:p>
            <a:endParaRPr lang="tr-TR" dirty="0"/>
          </a:p>
        </p:txBody>
      </p:sp>
    </p:spTree>
    <p:extLst>
      <p:ext uri="{BB962C8B-B14F-4D97-AF65-F5344CB8AC3E}">
        <p14:creationId xmlns:p14="http://schemas.microsoft.com/office/powerpoint/2010/main" val="15348375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F718D43-8985-F35B-ADC1-07E5CD4EEFD2}"/>
              </a:ext>
            </a:extLst>
          </p:cNvPr>
          <p:cNvSpPr>
            <a:spLocks noGrp="1"/>
          </p:cNvSpPr>
          <p:nvPr>
            <p:ph type="title"/>
          </p:nvPr>
        </p:nvSpPr>
        <p:spPr/>
        <p:txBody>
          <a:bodyPr/>
          <a:lstStyle/>
          <a:p>
            <a:r>
              <a:rPr lang="tr-TR" dirty="0"/>
              <a:t>TANI</a:t>
            </a:r>
          </a:p>
        </p:txBody>
      </p:sp>
      <p:sp>
        <p:nvSpPr>
          <p:cNvPr id="3" name="İçerik Yer Tutucusu 2">
            <a:extLst>
              <a:ext uri="{FF2B5EF4-FFF2-40B4-BE49-F238E27FC236}">
                <a16:creationId xmlns:a16="http://schemas.microsoft.com/office/drawing/2014/main" id="{E35EA5D1-80A9-C998-1B43-383EA362F22C}"/>
              </a:ext>
            </a:extLst>
          </p:cNvPr>
          <p:cNvSpPr>
            <a:spLocks noGrp="1"/>
          </p:cNvSpPr>
          <p:nvPr>
            <p:ph idx="1"/>
          </p:nvPr>
        </p:nvSpPr>
        <p:spPr/>
        <p:txBody>
          <a:bodyPr/>
          <a:lstStyle/>
          <a:p>
            <a:pPr eaLnBrk="1" hangingPunct="1">
              <a:lnSpc>
                <a:spcPct val="90000"/>
              </a:lnSpc>
              <a:buFont typeface="Wingdings" panose="05000000000000000000" pitchFamily="2" charset="2"/>
              <a:buNone/>
            </a:pPr>
            <a:r>
              <a:rPr lang="tr-TR" altLang="tr-TR" sz="2200" b="1" dirty="0">
                <a:solidFill>
                  <a:schemeClr val="tx1"/>
                </a:solidFill>
              </a:rPr>
              <a:t>Şüpheli vaka: </a:t>
            </a:r>
            <a:r>
              <a:rPr lang="tr-TR" altLang="tr-TR" sz="2200" dirty="0">
                <a:solidFill>
                  <a:schemeClr val="tx1"/>
                </a:solidFill>
              </a:rPr>
              <a:t>Klinik tanıma uyan ve başka bir nedenle açıklanamayan hasta</a:t>
            </a:r>
          </a:p>
          <a:p>
            <a:pPr eaLnBrk="1" hangingPunct="1">
              <a:lnSpc>
                <a:spcPct val="90000"/>
              </a:lnSpc>
              <a:buFont typeface="Wingdings" panose="05000000000000000000" pitchFamily="2" charset="2"/>
              <a:buNone/>
            </a:pPr>
            <a:endParaRPr lang="tr-TR" altLang="tr-TR" sz="2200" dirty="0">
              <a:solidFill>
                <a:schemeClr val="tx1"/>
              </a:solidFill>
            </a:endParaRPr>
          </a:p>
          <a:p>
            <a:pPr eaLnBrk="1" hangingPunct="1">
              <a:lnSpc>
                <a:spcPct val="90000"/>
              </a:lnSpc>
              <a:buFont typeface="Wingdings" panose="05000000000000000000" pitchFamily="2" charset="2"/>
              <a:buNone/>
            </a:pPr>
            <a:r>
              <a:rPr lang="tr-TR" altLang="tr-TR" sz="2200" b="1" dirty="0">
                <a:solidFill>
                  <a:schemeClr val="tx1"/>
                </a:solidFill>
              </a:rPr>
              <a:t>Olası vaka:  </a:t>
            </a:r>
            <a:r>
              <a:rPr lang="tr-TR" altLang="tr-TR" sz="2200" dirty="0">
                <a:solidFill>
                  <a:schemeClr val="tx1"/>
                </a:solidFill>
              </a:rPr>
              <a:t>Ek olarak epidemiyolojik öykü ya da destekleyici bulgulardan en az ikisinin olması (bir bölgede birden fazla hasta varsa, destekleyici bulgular aranmaz)</a:t>
            </a:r>
          </a:p>
          <a:p>
            <a:pPr eaLnBrk="1" hangingPunct="1">
              <a:lnSpc>
                <a:spcPct val="90000"/>
              </a:lnSpc>
              <a:buFont typeface="Wingdings" panose="05000000000000000000" pitchFamily="2" charset="2"/>
              <a:buNone/>
            </a:pPr>
            <a:endParaRPr lang="tr-TR" altLang="tr-TR" sz="2200" dirty="0">
              <a:solidFill>
                <a:schemeClr val="tx1"/>
              </a:solidFill>
            </a:endParaRPr>
          </a:p>
          <a:p>
            <a:pPr>
              <a:lnSpc>
                <a:spcPct val="90000"/>
              </a:lnSpc>
              <a:buNone/>
            </a:pPr>
            <a:r>
              <a:rPr lang="tr-TR" altLang="tr-TR" sz="2200" b="1" dirty="0">
                <a:solidFill>
                  <a:schemeClr val="tx1"/>
                </a:solidFill>
              </a:rPr>
              <a:t>Kesin vaka:  </a:t>
            </a:r>
            <a:r>
              <a:rPr lang="tr-TR" altLang="tr-TR" sz="2200" dirty="0">
                <a:solidFill>
                  <a:schemeClr val="tx1"/>
                </a:solidFill>
              </a:rPr>
              <a:t>Laboratuvar ile doğrulanmış hastalar veya kesin tanı almış bir vakayla epidemiyolojik olarak bağlantısı olan hasta</a:t>
            </a:r>
          </a:p>
          <a:p>
            <a:pPr eaLnBrk="1" hangingPunct="1">
              <a:lnSpc>
                <a:spcPct val="90000"/>
              </a:lnSpc>
              <a:buFont typeface="Wingdings" panose="05000000000000000000" pitchFamily="2" charset="2"/>
              <a:buNone/>
            </a:pPr>
            <a:endParaRPr lang="tr-TR" altLang="tr-TR" sz="2200" dirty="0">
              <a:solidFill>
                <a:schemeClr val="tx1"/>
              </a:solidFill>
            </a:endParaRPr>
          </a:p>
          <a:p>
            <a:pPr eaLnBrk="1" hangingPunct="1">
              <a:lnSpc>
                <a:spcPct val="90000"/>
              </a:lnSpc>
              <a:buFont typeface="Wingdings" panose="05000000000000000000" pitchFamily="2" charset="2"/>
              <a:buNone/>
            </a:pPr>
            <a:endParaRPr lang="tr-TR" altLang="tr-TR" sz="2200" dirty="0">
              <a:solidFill>
                <a:schemeClr val="tx1"/>
              </a:solidFill>
            </a:endParaRPr>
          </a:p>
          <a:p>
            <a:endParaRPr lang="tr-TR" dirty="0"/>
          </a:p>
        </p:txBody>
      </p:sp>
    </p:spTree>
    <p:extLst>
      <p:ext uri="{BB962C8B-B14F-4D97-AF65-F5344CB8AC3E}">
        <p14:creationId xmlns:p14="http://schemas.microsoft.com/office/powerpoint/2010/main" val="39558914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E62D9D4-354D-3DDC-944C-366B8A5A6923}"/>
              </a:ext>
            </a:extLst>
          </p:cNvPr>
          <p:cNvSpPr>
            <a:spLocks noGrp="1"/>
          </p:cNvSpPr>
          <p:nvPr>
            <p:ph type="title"/>
          </p:nvPr>
        </p:nvSpPr>
        <p:spPr/>
        <p:txBody>
          <a:bodyPr/>
          <a:lstStyle/>
          <a:p>
            <a:r>
              <a:rPr lang="tr-TR" dirty="0"/>
              <a:t>TANI</a:t>
            </a:r>
          </a:p>
        </p:txBody>
      </p:sp>
      <p:sp>
        <p:nvSpPr>
          <p:cNvPr id="3" name="İçerik Yer Tutucusu 2">
            <a:extLst>
              <a:ext uri="{FF2B5EF4-FFF2-40B4-BE49-F238E27FC236}">
                <a16:creationId xmlns:a16="http://schemas.microsoft.com/office/drawing/2014/main" id="{9E992BD6-F552-471E-ED2B-0321623B7459}"/>
              </a:ext>
            </a:extLst>
          </p:cNvPr>
          <p:cNvSpPr>
            <a:spLocks noGrp="1"/>
          </p:cNvSpPr>
          <p:nvPr>
            <p:ph idx="1"/>
          </p:nvPr>
        </p:nvSpPr>
        <p:spPr/>
        <p:txBody>
          <a:bodyPr/>
          <a:lstStyle/>
          <a:p>
            <a:pPr marL="0" indent="0">
              <a:buNone/>
            </a:pPr>
            <a:r>
              <a:rPr lang="tr-TR" sz="2200" b="1" dirty="0">
                <a:solidFill>
                  <a:schemeClr val="tx1"/>
                </a:solidFill>
              </a:rPr>
              <a:t>Laboratuvar kriterleri:</a:t>
            </a:r>
          </a:p>
          <a:p>
            <a:pPr eaLnBrk="1" hangingPunct="1"/>
            <a:r>
              <a:rPr lang="tr-TR" altLang="tr-TR" sz="2200" dirty="0">
                <a:solidFill>
                  <a:schemeClr val="tx1"/>
                </a:solidFill>
              </a:rPr>
              <a:t>Kan, vücut sıvıları ya da doku örneklerinde viral izolasyon ya da viral RNA’nın gösterilmesi</a:t>
            </a:r>
          </a:p>
          <a:p>
            <a:pPr eaLnBrk="1" hangingPunct="1"/>
            <a:r>
              <a:rPr lang="tr-TR" altLang="tr-TR" sz="2200" dirty="0">
                <a:solidFill>
                  <a:schemeClr val="tx1"/>
                </a:solidFill>
              </a:rPr>
              <a:t>Spesifik IgM pozitifliği</a:t>
            </a:r>
          </a:p>
          <a:p>
            <a:pPr eaLnBrk="1" hangingPunct="1"/>
            <a:r>
              <a:rPr lang="tr-TR" altLang="tr-TR" sz="2200" dirty="0">
                <a:solidFill>
                  <a:schemeClr val="tx1"/>
                </a:solidFill>
              </a:rPr>
              <a:t>Akut / </a:t>
            </a:r>
            <a:r>
              <a:rPr lang="tr-TR" altLang="tr-TR" sz="2200" dirty="0" err="1">
                <a:solidFill>
                  <a:schemeClr val="tx1"/>
                </a:solidFill>
              </a:rPr>
              <a:t>konvalesan</a:t>
            </a:r>
            <a:r>
              <a:rPr lang="tr-TR" altLang="tr-TR" sz="2200" dirty="0">
                <a:solidFill>
                  <a:schemeClr val="tx1"/>
                </a:solidFill>
              </a:rPr>
              <a:t> serumlarda </a:t>
            </a:r>
            <a:r>
              <a:rPr lang="tr-TR" altLang="tr-TR" sz="2200" dirty="0" err="1">
                <a:solidFill>
                  <a:schemeClr val="tx1"/>
                </a:solidFill>
              </a:rPr>
              <a:t>IgG</a:t>
            </a:r>
            <a:r>
              <a:rPr lang="tr-TR" altLang="tr-TR" sz="2200" dirty="0">
                <a:solidFill>
                  <a:schemeClr val="tx1"/>
                </a:solidFill>
              </a:rPr>
              <a:t> </a:t>
            </a:r>
            <a:r>
              <a:rPr lang="tr-TR" altLang="tr-TR" sz="2200" dirty="0" err="1">
                <a:solidFill>
                  <a:schemeClr val="tx1"/>
                </a:solidFill>
              </a:rPr>
              <a:t>titresinde</a:t>
            </a:r>
            <a:r>
              <a:rPr lang="tr-TR" altLang="tr-TR" sz="2200" dirty="0">
                <a:solidFill>
                  <a:schemeClr val="tx1"/>
                </a:solidFill>
              </a:rPr>
              <a:t> 4 kat artış</a:t>
            </a:r>
          </a:p>
          <a:p>
            <a:endParaRPr lang="tr-TR" dirty="0"/>
          </a:p>
        </p:txBody>
      </p:sp>
    </p:spTree>
    <p:extLst>
      <p:ext uri="{BB962C8B-B14F-4D97-AF65-F5344CB8AC3E}">
        <p14:creationId xmlns:p14="http://schemas.microsoft.com/office/powerpoint/2010/main" val="28326636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394E95-A3C2-7949-2A90-0D42ADC0E394}"/>
              </a:ext>
            </a:extLst>
          </p:cNvPr>
          <p:cNvSpPr>
            <a:spLocks noGrp="1"/>
          </p:cNvSpPr>
          <p:nvPr>
            <p:ph type="title"/>
          </p:nvPr>
        </p:nvSpPr>
        <p:spPr/>
        <p:txBody>
          <a:bodyPr/>
          <a:lstStyle/>
          <a:p>
            <a:r>
              <a:rPr lang="tr-TR" dirty="0"/>
              <a:t>TANI</a:t>
            </a:r>
          </a:p>
        </p:txBody>
      </p:sp>
      <p:sp>
        <p:nvSpPr>
          <p:cNvPr id="3" name="İçerik Yer Tutucusu 2">
            <a:extLst>
              <a:ext uri="{FF2B5EF4-FFF2-40B4-BE49-F238E27FC236}">
                <a16:creationId xmlns:a16="http://schemas.microsoft.com/office/drawing/2014/main" id="{9458FBD2-6AB8-B372-F9C6-B70D312A5C74}"/>
              </a:ext>
            </a:extLst>
          </p:cNvPr>
          <p:cNvSpPr>
            <a:spLocks noGrp="1"/>
          </p:cNvSpPr>
          <p:nvPr>
            <p:ph idx="1"/>
          </p:nvPr>
        </p:nvSpPr>
        <p:spPr/>
        <p:txBody>
          <a:bodyPr>
            <a:normAutofit/>
          </a:bodyPr>
          <a:lstStyle/>
          <a:p>
            <a:pPr marL="0" indent="0">
              <a:buNone/>
            </a:pPr>
            <a:r>
              <a:rPr lang="tr-TR" sz="2200" dirty="0">
                <a:solidFill>
                  <a:schemeClr val="tx1"/>
                </a:solidFill>
              </a:rPr>
              <a:t>       KKKA virüsünün </a:t>
            </a:r>
            <a:r>
              <a:rPr lang="tr-TR" sz="2200" b="1" dirty="0">
                <a:solidFill>
                  <a:schemeClr val="tx1"/>
                </a:solidFill>
              </a:rPr>
              <a:t>kesin tanısı </a:t>
            </a:r>
            <a:r>
              <a:rPr lang="tr-TR" sz="2200" dirty="0">
                <a:solidFill>
                  <a:schemeClr val="tx1"/>
                </a:solidFill>
              </a:rPr>
              <a:t>esas olarak virüs izolasyonu, antijen testleri, serolojik testler, moleküler tanı yöntemleri gibi laboratuvar testlerine dayanmaktadır. </a:t>
            </a:r>
          </a:p>
        </p:txBody>
      </p:sp>
    </p:spTree>
    <p:extLst>
      <p:ext uri="{BB962C8B-B14F-4D97-AF65-F5344CB8AC3E}">
        <p14:creationId xmlns:p14="http://schemas.microsoft.com/office/powerpoint/2010/main" val="34598272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EB6A2E5-7BAF-E598-76A3-DB6A0FFA588F}"/>
              </a:ext>
            </a:extLst>
          </p:cNvPr>
          <p:cNvSpPr>
            <a:spLocks noGrp="1"/>
          </p:cNvSpPr>
          <p:nvPr>
            <p:ph type="title"/>
          </p:nvPr>
        </p:nvSpPr>
        <p:spPr/>
        <p:txBody>
          <a:bodyPr/>
          <a:lstStyle/>
          <a:p>
            <a:r>
              <a:rPr lang="tr-TR" dirty="0"/>
              <a:t>TANI</a:t>
            </a:r>
          </a:p>
        </p:txBody>
      </p:sp>
      <p:sp>
        <p:nvSpPr>
          <p:cNvPr id="3" name="İçerik Yer Tutucusu 2">
            <a:extLst>
              <a:ext uri="{FF2B5EF4-FFF2-40B4-BE49-F238E27FC236}">
                <a16:creationId xmlns:a16="http://schemas.microsoft.com/office/drawing/2014/main" id="{613BB78F-B8CA-5684-2ABF-6DBC5DF1EF62}"/>
              </a:ext>
            </a:extLst>
          </p:cNvPr>
          <p:cNvSpPr>
            <a:spLocks noGrp="1"/>
          </p:cNvSpPr>
          <p:nvPr>
            <p:ph idx="1"/>
          </p:nvPr>
        </p:nvSpPr>
        <p:spPr/>
        <p:txBody>
          <a:bodyPr>
            <a:normAutofit/>
          </a:bodyPr>
          <a:lstStyle/>
          <a:p>
            <a:r>
              <a:rPr lang="tr-TR" sz="2200" b="1" dirty="0">
                <a:solidFill>
                  <a:schemeClr val="tx1"/>
                </a:solidFill>
              </a:rPr>
              <a:t>Virüs izolasyonu ve kültürü:</a:t>
            </a:r>
          </a:p>
          <a:p>
            <a:pPr marL="0" indent="0">
              <a:buNone/>
            </a:pPr>
            <a:r>
              <a:rPr lang="tr-TR" sz="2200" b="1" dirty="0">
                <a:solidFill>
                  <a:schemeClr val="tx1"/>
                </a:solidFill>
              </a:rPr>
              <a:t>-</a:t>
            </a:r>
            <a:r>
              <a:rPr lang="tr-TR" sz="2200" dirty="0">
                <a:solidFill>
                  <a:schemeClr val="tx1"/>
                </a:solidFill>
              </a:rPr>
              <a:t>Virüs inkübasyon döneminden iki-beş gün sonra üretilebilir. </a:t>
            </a:r>
          </a:p>
          <a:p>
            <a:pPr marL="0" indent="0">
              <a:buNone/>
            </a:pPr>
            <a:r>
              <a:rPr lang="tr-TR" sz="2200" dirty="0">
                <a:solidFill>
                  <a:schemeClr val="tx1"/>
                </a:solidFill>
              </a:rPr>
              <a:t>-Virüs izolasyonu veya kültürüne yönelik çalışmalar için kesinlikle biyogüvenlik düzeyi 4 olan laboratuvarlar gerekmektedir. Bu da virüs çalışmalarını kısıtlamaktadır.</a:t>
            </a:r>
          </a:p>
        </p:txBody>
      </p:sp>
    </p:spTree>
    <p:extLst>
      <p:ext uri="{BB962C8B-B14F-4D97-AF65-F5344CB8AC3E}">
        <p14:creationId xmlns:p14="http://schemas.microsoft.com/office/powerpoint/2010/main" val="7877444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10FD338-5A7C-4CDA-4659-BC4F8813C31E}"/>
              </a:ext>
            </a:extLst>
          </p:cNvPr>
          <p:cNvSpPr>
            <a:spLocks noGrp="1"/>
          </p:cNvSpPr>
          <p:nvPr>
            <p:ph type="title"/>
          </p:nvPr>
        </p:nvSpPr>
        <p:spPr/>
        <p:txBody>
          <a:bodyPr/>
          <a:lstStyle/>
          <a:p>
            <a:r>
              <a:rPr lang="tr-TR" dirty="0"/>
              <a:t>TANI</a:t>
            </a:r>
          </a:p>
        </p:txBody>
      </p:sp>
      <p:sp>
        <p:nvSpPr>
          <p:cNvPr id="3" name="İçerik Yer Tutucusu 2">
            <a:extLst>
              <a:ext uri="{FF2B5EF4-FFF2-40B4-BE49-F238E27FC236}">
                <a16:creationId xmlns:a16="http://schemas.microsoft.com/office/drawing/2014/main" id="{4A7FDC66-0C97-953A-0773-EE1899777526}"/>
              </a:ext>
            </a:extLst>
          </p:cNvPr>
          <p:cNvSpPr>
            <a:spLocks noGrp="1"/>
          </p:cNvSpPr>
          <p:nvPr>
            <p:ph idx="1"/>
          </p:nvPr>
        </p:nvSpPr>
        <p:spPr/>
        <p:txBody>
          <a:bodyPr>
            <a:normAutofit/>
          </a:bodyPr>
          <a:lstStyle/>
          <a:p>
            <a:r>
              <a:rPr lang="tr-TR" sz="2200" b="1" dirty="0">
                <a:solidFill>
                  <a:schemeClr val="tx1"/>
                </a:solidFill>
              </a:rPr>
              <a:t>Antijen testleri: </a:t>
            </a:r>
          </a:p>
          <a:p>
            <a:pPr marL="0" indent="0">
              <a:buNone/>
            </a:pPr>
            <a:r>
              <a:rPr lang="tr-TR" sz="2200" b="1" dirty="0">
                <a:solidFill>
                  <a:schemeClr val="tx1"/>
                </a:solidFill>
              </a:rPr>
              <a:t>-</a:t>
            </a:r>
            <a:r>
              <a:rPr lang="tr-TR" sz="2200" dirty="0" err="1">
                <a:solidFill>
                  <a:schemeClr val="tx1"/>
                </a:solidFill>
              </a:rPr>
              <a:t>Rekombinan</a:t>
            </a:r>
            <a:r>
              <a:rPr lang="tr-TR" sz="2200" dirty="0">
                <a:solidFill>
                  <a:schemeClr val="tx1"/>
                </a:solidFill>
              </a:rPr>
              <a:t> antijen temelli antikor ve antijen tespit testleri geliştirilmiştir. Bu testlerin avantajı biyogüvenlik düzeyi 4 olmayan laboratuvarlarda da kullanılabilmesidir.</a:t>
            </a:r>
          </a:p>
          <a:p>
            <a:pPr marL="0" indent="0">
              <a:buNone/>
            </a:pPr>
            <a:r>
              <a:rPr lang="tr-TR" sz="2200" dirty="0">
                <a:solidFill>
                  <a:schemeClr val="tx1"/>
                </a:solidFill>
              </a:rPr>
              <a:t>-</a:t>
            </a:r>
            <a:r>
              <a:rPr lang="tr-TR" sz="2200" dirty="0" err="1">
                <a:solidFill>
                  <a:schemeClr val="tx1"/>
                </a:solidFill>
              </a:rPr>
              <a:t>İmmünofloresan</a:t>
            </a:r>
            <a:r>
              <a:rPr lang="tr-TR" sz="2200" dirty="0">
                <a:solidFill>
                  <a:schemeClr val="tx1"/>
                </a:solidFill>
              </a:rPr>
              <a:t> veya enzim </a:t>
            </a:r>
            <a:r>
              <a:rPr lang="tr-TR" sz="2200" dirty="0" err="1">
                <a:solidFill>
                  <a:schemeClr val="tx1"/>
                </a:solidFill>
              </a:rPr>
              <a:t>immünoassay</a:t>
            </a:r>
            <a:r>
              <a:rPr lang="tr-TR" sz="2200" dirty="0">
                <a:solidFill>
                  <a:schemeClr val="tx1"/>
                </a:solidFill>
              </a:rPr>
              <a:t> yöntemleri ile dokuda viral antijen gösterilebilir. </a:t>
            </a:r>
          </a:p>
          <a:p>
            <a:pPr marL="0" indent="0">
              <a:buNone/>
            </a:pPr>
            <a:r>
              <a:rPr lang="tr-TR" sz="2200" dirty="0">
                <a:solidFill>
                  <a:schemeClr val="tx1"/>
                </a:solidFill>
              </a:rPr>
              <a:t>-Hastalığın akut döneminde, antikorlar gelişmeden önce </a:t>
            </a:r>
            <a:r>
              <a:rPr lang="tr-TR" sz="2200" dirty="0" err="1">
                <a:solidFill>
                  <a:schemeClr val="tx1"/>
                </a:solidFill>
              </a:rPr>
              <a:t>immunocapture</a:t>
            </a:r>
            <a:r>
              <a:rPr lang="tr-TR" sz="2200" dirty="0">
                <a:solidFill>
                  <a:schemeClr val="tx1"/>
                </a:solidFill>
              </a:rPr>
              <a:t> yöntemi ile virüs antijeninin saptanabileceği bildirilmiştir.</a:t>
            </a:r>
          </a:p>
        </p:txBody>
      </p:sp>
    </p:spTree>
    <p:extLst>
      <p:ext uri="{BB962C8B-B14F-4D97-AF65-F5344CB8AC3E}">
        <p14:creationId xmlns:p14="http://schemas.microsoft.com/office/powerpoint/2010/main" val="30223085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9282A02-742B-B028-8F58-71848216E618}"/>
              </a:ext>
            </a:extLst>
          </p:cNvPr>
          <p:cNvSpPr>
            <a:spLocks noGrp="1"/>
          </p:cNvSpPr>
          <p:nvPr>
            <p:ph type="title"/>
          </p:nvPr>
        </p:nvSpPr>
        <p:spPr/>
        <p:txBody>
          <a:bodyPr/>
          <a:lstStyle/>
          <a:p>
            <a:r>
              <a:rPr lang="tr-TR" dirty="0"/>
              <a:t>TANI</a:t>
            </a:r>
          </a:p>
        </p:txBody>
      </p:sp>
      <p:sp>
        <p:nvSpPr>
          <p:cNvPr id="3" name="İçerik Yer Tutucusu 2">
            <a:extLst>
              <a:ext uri="{FF2B5EF4-FFF2-40B4-BE49-F238E27FC236}">
                <a16:creationId xmlns:a16="http://schemas.microsoft.com/office/drawing/2014/main" id="{58DE2D46-F0AD-4363-1A78-8C4C1A70549A}"/>
              </a:ext>
            </a:extLst>
          </p:cNvPr>
          <p:cNvSpPr>
            <a:spLocks noGrp="1"/>
          </p:cNvSpPr>
          <p:nvPr>
            <p:ph idx="1"/>
          </p:nvPr>
        </p:nvSpPr>
        <p:spPr>
          <a:xfrm>
            <a:off x="1251678" y="1411705"/>
            <a:ext cx="10178322" cy="5063910"/>
          </a:xfrm>
        </p:spPr>
        <p:txBody>
          <a:bodyPr>
            <a:noAutofit/>
          </a:bodyPr>
          <a:lstStyle/>
          <a:p>
            <a:r>
              <a:rPr lang="tr-TR" sz="2200" b="1" dirty="0">
                <a:solidFill>
                  <a:schemeClr val="tx1"/>
                </a:solidFill>
              </a:rPr>
              <a:t>Serolojik testler: </a:t>
            </a:r>
          </a:p>
          <a:p>
            <a:pPr marL="0" indent="0">
              <a:buNone/>
            </a:pPr>
            <a:r>
              <a:rPr lang="tr-TR" sz="2200" dirty="0">
                <a:solidFill>
                  <a:schemeClr val="tx1"/>
                </a:solidFill>
              </a:rPr>
              <a:t>-Günümüzde hastalığın 7-9. günlerinde ELISA veya indirekt </a:t>
            </a:r>
            <a:r>
              <a:rPr lang="tr-TR" sz="2200" dirty="0" err="1">
                <a:solidFill>
                  <a:schemeClr val="tx1"/>
                </a:solidFill>
              </a:rPr>
              <a:t>immunofloresan</a:t>
            </a:r>
            <a:r>
              <a:rPr lang="tr-TR" sz="2200" dirty="0">
                <a:solidFill>
                  <a:schemeClr val="tx1"/>
                </a:solidFill>
              </a:rPr>
              <a:t> yöntemi ile KKKA virüsüne özgül IgM ve </a:t>
            </a:r>
            <a:r>
              <a:rPr lang="tr-TR" sz="2200" dirty="0" err="1">
                <a:solidFill>
                  <a:schemeClr val="tx1"/>
                </a:solidFill>
              </a:rPr>
              <a:t>IgG</a:t>
            </a:r>
            <a:r>
              <a:rPr lang="tr-TR" sz="2200" dirty="0">
                <a:solidFill>
                  <a:schemeClr val="tx1"/>
                </a:solidFill>
              </a:rPr>
              <a:t> antikorları saptanabilmektedir. </a:t>
            </a:r>
          </a:p>
          <a:p>
            <a:pPr marL="0" indent="0">
              <a:buNone/>
            </a:pPr>
            <a:r>
              <a:rPr lang="tr-TR" sz="2200" dirty="0">
                <a:solidFill>
                  <a:schemeClr val="tx1"/>
                </a:solidFill>
              </a:rPr>
              <a:t>-Spesifik IgM düzeyleri, akut enfeksiyonlarda, ortalama yedi günde yükselir, 4 aydan sonra saptanabilir düzeylerin altına iner. </a:t>
            </a:r>
          </a:p>
          <a:p>
            <a:pPr marL="0" indent="0">
              <a:buNone/>
            </a:pPr>
            <a:r>
              <a:rPr lang="tr-TR" sz="2200" dirty="0">
                <a:solidFill>
                  <a:schemeClr val="tx1"/>
                </a:solidFill>
              </a:rPr>
              <a:t>-</a:t>
            </a:r>
            <a:r>
              <a:rPr lang="tr-TR" sz="2200" dirty="0" err="1">
                <a:solidFill>
                  <a:schemeClr val="tx1"/>
                </a:solidFill>
              </a:rPr>
              <a:t>IgG</a:t>
            </a:r>
            <a:r>
              <a:rPr lang="tr-TR" sz="2200" dirty="0">
                <a:solidFill>
                  <a:schemeClr val="tx1"/>
                </a:solidFill>
              </a:rPr>
              <a:t>, daha sonra yükselmeye başlar ve beş yıla kadar saptanabilir. </a:t>
            </a:r>
          </a:p>
          <a:p>
            <a:pPr marL="0" indent="0">
              <a:buNone/>
            </a:pPr>
            <a:r>
              <a:rPr lang="tr-TR" sz="2200" dirty="0">
                <a:solidFill>
                  <a:schemeClr val="tx1"/>
                </a:solidFill>
              </a:rPr>
              <a:t>-Antikor yanıtı fatal seyreden olgularda, özellikle de ölüm ilk beş gün içinde olduysa gelişmeyebilir. </a:t>
            </a:r>
          </a:p>
          <a:p>
            <a:pPr marL="0" indent="0">
              <a:buNone/>
            </a:pPr>
            <a:r>
              <a:rPr lang="tr-TR" sz="2200" dirty="0">
                <a:solidFill>
                  <a:schemeClr val="tx1"/>
                </a:solidFill>
              </a:rPr>
              <a:t>-Mevcut ya da geçirilmiş enfeksiyon, KKKA IgM ve </a:t>
            </a:r>
            <a:r>
              <a:rPr lang="tr-TR" sz="2200" dirty="0" err="1">
                <a:solidFill>
                  <a:schemeClr val="tx1"/>
                </a:solidFill>
              </a:rPr>
              <a:t>IgG</a:t>
            </a:r>
            <a:r>
              <a:rPr lang="tr-TR" sz="2200" dirty="0">
                <a:solidFill>
                  <a:schemeClr val="tx1"/>
                </a:solidFill>
              </a:rPr>
              <a:t> profiline göre saptanabilir.</a:t>
            </a:r>
          </a:p>
          <a:p>
            <a:pPr marL="0" indent="0">
              <a:buNone/>
            </a:pPr>
            <a:r>
              <a:rPr lang="tr-TR" sz="2200" dirty="0">
                <a:solidFill>
                  <a:schemeClr val="tx1"/>
                </a:solidFill>
              </a:rPr>
              <a:t>-Aktif enfeksiyon tanısı için tek serumda IgM varlığı, iki serum örneğinde </a:t>
            </a:r>
            <a:r>
              <a:rPr lang="tr-TR" sz="2200" dirty="0" err="1">
                <a:solidFill>
                  <a:schemeClr val="tx1"/>
                </a:solidFill>
              </a:rPr>
              <a:t>IgG</a:t>
            </a:r>
            <a:r>
              <a:rPr lang="tr-TR" sz="2200" dirty="0">
                <a:solidFill>
                  <a:schemeClr val="tx1"/>
                </a:solidFill>
              </a:rPr>
              <a:t> </a:t>
            </a:r>
            <a:r>
              <a:rPr lang="tr-TR" sz="2200" dirty="0" err="1">
                <a:solidFill>
                  <a:schemeClr val="tx1"/>
                </a:solidFill>
              </a:rPr>
              <a:t>titresinde</a:t>
            </a:r>
            <a:r>
              <a:rPr lang="tr-TR" sz="2200" dirty="0">
                <a:solidFill>
                  <a:schemeClr val="tx1"/>
                </a:solidFill>
              </a:rPr>
              <a:t> dört kat artış veya </a:t>
            </a:r>
            <a:r>
              <a:rPr lang="tr-TR" sz="2200" dirty="0" err="1">
                <a:solidFill>
                  <a:schemeClr val="tx1"/>
                </a:solidFill>
              </a:rPr>
              <a:t>serokonversiyon</a:t>
            </a:r>
            <a:r>
              <a:rPr lang="tr-TR" sz="2200" dirty="0">
                <a:solidFill>
                  <a:schemeClr val="tx1"/>
                </a:solidFill>
              </a:rPr>
              <a:t> olması yeterlidir.</a:t>
            </a:r>
          </a:p>
        </p:txBody>
      </p:sp>
    </p:spTree>
    <p:extLst>
      <p:ext uri="{BB962C8B-B14F-4D97-AF65-F5344CB8AC3E}">
        <p14:creationId xmlns:p14="http://schemas.microsoft.com/office/powerpoint/2010/main" val="1528137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E216573-206A-A880-33E1-F66F201AC9DA}"/>
              </a:ext>
            </a:extLst>
          </p:cNvPr>
          <p:cNvSpPr>
            <a:spLocks noGrp="1"/>
          </p:cNvSpPr>
          <p:nvPr>
            <p:ph type="title"/>
          </p:nvPr>
        </p:nvSpPr>
        <p:spPr/>
        <p:txBody>
          <a:bodyPr/>
          <a:lstStyle/>
          <a:p>
            <a:r>
              <a:rPr lang="tr-TR" dirty="0"/>
              <a:t>ETYOLOJİ</a:t>
            </a:r>
          </a:p>
        </p:txBody>
      </p:sp>
      <p:sp>
        <p:nvSpPr>
          <p:cNvPr id="3" name="İçerik Yer Tutucusu 2">
            <a:extLst>
              <a:ext uri="{FF2B5EF4-FFF2-40B4-BE49-F238E27FC236}">
                <a16:creationId xmlns:a16="http://schemas.microsoft.com/office/drawing/2014/main" id="{41AF42B0-EB74-4300-D7CD-B80554522EC9}"/>
              </a:ext>
            </a:extLst>
          </p:cNvPr>
          <p:cNvSpPr>
            <a:spLocks noGrp="1"/>
          </p:cNvSpPr>
          <p:nvPr>
            <p:ph idx="1"/>
          </p:nvPr>
        </p:nvSpPr>
        <p:spPr>
          <a:xfrm>
            <a:off x="1251678" y="1632204"/>
            <a:ext cx="5052869" cy="4383585"/>
          </a:xfrm>
        </p:spPr>
        <p:txBody>
          <a:bodyPr>
            <a:normAutofit/>
          </a:bodyPr>
          <a:lstStyle/>
          <a:p>
            <a:pPr marL="0" indent="0">
              <a:buNone/>
            </a:pPr>
            <a:r>
              <a:rPr lang="tr-TR" sz="2200" dirty="0">
                <a:solidFill>
                  <a:schemeClr val="tx1"/>
                </a:solidFill>
              </a:rPr>
              <a:t>       Erken dönemlerde yapılmış olan serolojik çalışmalar, KKKA virüs suşları arasında orta düzeyde farklılıklar olduğunu bildirmiş olmakla birlikte, nükleotid dizi analizleri özellikle farklı coğrafi bölgelerden gelen virüsler arasında geniş bir genetik çeşitlilik ortaya koymaktadır (</a:t>
            </a:r>
            <a:r>
              <a:rPr lang="tr-TR" sz="2200" dirty="0" err="1">
                <a:solidFill>
                  <a:schemeClr val="tx1"/>
                </a:solidFill>
              </a:rPr>
              <a:t>Deyde</a:t>
            </a:r>
            <a:r>
              <a:rPr lang="tr-TR" sz="2200" dirty="0">
                <a:solidFill>
                  <a:schemeClr val="tx1"/>
                </a:solidFill>
              </a:rPr>
              <a:t> et al. 2006).</a:t>
            </a:r>
          </a:p>
        </p:txBody>
      </p:sp>
      <p:pic>
        <p:nvPicPr>
          <p:cNvPr id="7" name="Resim 6">
            <a:extLst>
              <a:ext uri="{FF2B5EF4-FFF2-40B4-BE49-F238E27FC236}">
                <a16:creationId xmlns:a16="http://schemas.microsoft.com/office/drawing/2014/main" id="{E80C052A-052B-17DE-AA46-EBDB12CADCB6}"/>
              </a:ext>
            </a:extLst>
          </p:cNvPr>
          <p:cNvPicPr>
            <a:picLocks noChangeAspect="1"/>
          </p:cNvPicPr>
          <p:nvPr/>
        </p:nvPicPr>
        <p:blipFill>
          <a:blip r:embed="rId2"/>
          <a:stretch>
            <a:fillRect/>
          </a:stretch>
        </p:blipFill>
        <p:spPr>
          <a:xfrm>
            <a:off x="6304546" y="1128451"/>
            <a:ext cx="5636437" cy="4261696"/>
          </a:xfrm>
          <a:prstGeom prst="rect">
            <a:avLst/>
          </a:prstGeom>
        </p:spPr>
      </p:pic>
    </p:spTree>
    <p:extLst>
      <p:ext uri="{BB962C8B-B14F-4D97-AF65-F5344CB8AC3E}">
        <p14:creationId xmlns:p14="http://schemas.microsoft.com/office/powerpoint/2010/main" val="1577491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56567CB-2204-43EF-250D-CED3C00A50C3}"/>
              </a:ext>
            </a:extLst>
          </p:cNvPr>
          <p:cNvSpPr>
            <a:spLocks noGrp="1"/>
          </p:cNvSpPr>
          <p:nvPr>
            <p:ph type="title"/>
          </p:nvPr>
        </p:nvSpPr>
        <p:spPr/>
        <p:txBody>
          <a:bodyPr/>
          <a:lstStyle/>
          <a:p>
            <a:r>
              <a:rPr lang="tr-TR" dirty="0"/>
              <a:t>TANI</a:t>
            </a:r>
          </a:p>
        </p:txBody>
      </p:sp>
      <p:sp>
        <p:nvSpPr>
          <p:cNvPr id="3" name="İçerik Yer Tutucusu 2">
            <a:extLst>
              <a:ext uri="{FF2B5EF4-FFF2-40B4-BE49-F238E27FC236}">
                <a16:creationId xmlns:a16="http://schemas.microsoft.com/office/drawing/2014/main" id="{B7E5BF5B-A442-ADCD-D52F-E5275CE90A06}"/>
              </a:ext>
            </a:extLst>
          </p:cNvPr>
          <p:cNvSpPr>
            <a:spLocks noGrp="1"/>
          </p:cNvSpPr>
          <p:nvPr>
            <p:ph idx="1"/>
          </p:nvPr>
        </p:nvSpPr>
        <p:spPr>
          <a:xfrm>
            <a:off x="1251678" y="2294021"/>
            <a:ext cx="10178322" cy="3585572"/>
          </a:xfrm>
        </p:spPr>
        <p:txBody>
          <a:bodyPr>
            <a:noAutofit/>
          </a:bodyPr>
          <a:lstStyle/>
          <a:p>
            <a:r>
              <a:rPr lang="tr-TR" sz="2200" b="1" dirty="0">
                <a:solidFill>
                  <a:schemeClr val="tx1"/>
                </a:solidFill>
              </a:rPr>
              <a:t>Moleküler tanı testleri</a:t>
            </a:r>
            <a:r>
              <a:rPr lang="tr-TR" sz="2200" dirty="0">
                <a:solidFill>
                  <a:schemeClr val="tx1"/>
                </a:solidFill>
              </a:rPr>
              <a:t>: </a:t>
            </a:r>
          </a:p>
          <a:p>
            <a:pPr marL="0" indent="0">
              <a:buNone/>
            </a:pPr>
            <a:r>
              <a:rPr lang="tr-TR" sz="2200" dirty="0">
                <a:solidFill>
                  <a:schemeClr val="tx1"/>
                </a:solidFill>
              </a:rPr>
              <a:t>-Hızlı sonuç </a:t>
            </a:r>
          </a:p>
          <a:p>
            <a:pPr marL="0" indent="0">
              <a:buNone/>
            </a:pPr>
            <a:r>
              <a:rPr lang="tr-TR" sz="2200" dirty="0">
                <a:solidFill>
                  <a:schemeClr val="tx1"/>
                </a:solidFill>
              </a:rPr>
              <a:t>-En çok PCR testi kullanılmaktadır. </a:t>
            </a:r>
          </a:p>
          <a:p>
            <a:pPr marL="0" indent="0">
              <a:buNone/>
            </a:pPr>
            <a:r>
              <a:rPr lang="tr-TR" sz="2200" dirty="0">
                <a:solidFill>
                  <a:schemeClr val="tx1"/>
                </a:solidFill>
                <a:sym typeface="Wingdings" panose="05000000000000000000" pitchFamily="2" charset="2"/>
              </a:rPr>
              <a:t></a:t>
            </a:r>
            <a:r>
              <a:rPr lang="tr-TR" sz="2200" dirty="0">
                <a:solidFill>
                  <a:schemeClr val="tx1"/>
                </a:solidFill>
              </a:rPr>
              <a:t>Özgüllüğü ve duyarlılığı oldukça yüksektir. </a:t>
            </a:r>
          </a:p>
          <a:p>
            <a:pPr marL="0" indent="0">
              <a:buNone/>
            </a:pPr>
            <a:r>
              <a:rPr lang="tr-TR" sz="2200" dirty="0">
                <a:solidFill>
                  <a:schemeClr val="tx1"/>
                </a:solidFill>
                <a:sym typeface="Wingdings" panose="05000000000000000000" pitchFamily="2" charset="2"/>
              </a:rPr>
              <a:t></a:t>
            </a:r>
            <a:r>
              <a:rPr lang="tr-TR" sz="2200" dirty="0">
                <a:solidFill>
                  <a:schemeClr val="tx1"/>
                </a:solidFill>
              </a:rPr>
              <a:t>Hastalığın ilk beş gününde pozitiflik saptanmakta </a:t>
            </a:r>
          </a:p>
          <a:p>
            <a:pPr marL="0" indent="0">
              <a:buNone/>
            </a:pPr>
            <a:r>
              <a:rPr lang="tr-TR" sz="2200" dirty="0">
                <a:solidFill>
                  <a:schemeClr val="tx1"/>
                </a:solidFill>
                <a:sym typeface="Wingdings" panose="05000000000000000000" pitchFamily="2" charset="2"/>
              </a:rPr>
              <a:t></a:t>
            </a:r>
            <a:r>
              <a:rPr lang="tr-TR" sz="2200" dirty="0">
                <a:solidFill>
                  <a:schemeClr val="tx1"/>
                </a:solidFill>
              </a:rPr>
              <a:t>Aynı gün içinde test sonucu alınmakta</a:t>
            </a:r>
          </a:p>
        </p:txBody>
      </p:sp>
    </p:spTree>
    <p:extLst>
      <p:ext uri="{BB962C8B-B14F-4D97-AF65-F5344CB8AC3E}">
        <p14:creationId xmlns:p14="http://schemas.microsoft.com/office/powerpoint/2010/main" val="14807836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2BEDCE9-5977-00B5-22DF-2BEC795D55B1}"/>
              </a:ext>
            </a:extLst>
          </p:cNvPr>
          <p:cNvSpPr>
            <a:spLocks noGrp="1"/>
          </p:cNvSpPr>
          <p:nvPr>
            <p:ph type="title"/>
          </p:nvPr>
        </p:nvSpPr>
        <p:spPr/>
        <p:txBody>
          <a:bodyPr/>
          <a:lstStyle/>
          <a:p>
            <a:r>
              <a:rPr lang="tr-TR" dirty="0"/>
              <a:t>tanı</a:t>
            </a:r>
          </a:p>
        </p:txBody>
      </p:sp>
      <p:sp>
        <p:nvSpPr>
          <p:cNvPr id="3" name="İçerik Yer Tutucusu 2">
            <a:extLst>
              <a:ext uri="{FF2B5EF4-FFF2-40B4-BE49-F238E27FC236}">
                <a16:creationId xmlns:a16="http://schemas.microsoft.com/office/drawing/2014/main" id="{8AB04E84-1BA2-2A53-7AA7-8C00798F757C}"/>
              </a:ext>
            </a:extLst>
          </p:cNvPr>
          <p:cNvSpPr>
            <a:spLocks noGrp="1"/>
          </p:cNvSpPr>
          <p:nvPr>
            <p:ph idx="1"/>
          </p:nvPr>
        </p:nvSpPr>
        <p:spPr>
          <a:xfrm>
            <a:off x="7636042" y="1074821"/>
            <a:ext cx="4129811" cy="4804771"/>
          </a:xfrm>
        </p:spPr>
        <p:txBody>
          <a:bodyPr>
            <a:normAutofit/>
          </a:bodyPr>
          <a:lstStyle/>
          <a:p>
            <a:pPr marL="0" indent="0">
              <a:buNone/>
            </a:pPr>
            <a:r>
              <a:rPr lang="tr-TR" sz="2200" dirty="0">
                <a:solidFill>
                  <a:schemeClr val="tx1"/>
                </a:solidFill>
              </a:rPr>
              <a:t>       PCR testi ile kan ve vücut sıvılarında virüs saptanabilir, ayrıca daha önceden saklanmış örneklere de uygulanabilir. Kene popülasyonunda da virüse ait nükleik asitlerin saptanabilmektedir. Bu da hastalığın epidemiyolojisinin izlenmesine olanak sağlamaktadır.</a:t>
            </a:r>
          </a:p>
          <a:p>
            <a:pPr marL="0" indent="0">
              <a:buNone/>
            </a:pPr>
            <a:r>
              <a:rPr lang="tr-TR" sz="2200" dirty="0">
                <a:solidFill>
                  <a:schemeClr val="tx1"/>
                </a:solidFill>
              </a:rPr>
              <a:t> </a:t>
            </a:r>
          </a:p>
          <a:p>
            <a:pPr marL="0" indent="0">
              <a:buNone/>
            </a:pPr>
            <a:r>
              <a:rPr lang="tr-TR" sz="2200" dirty="0">
                <a:solidFill>
                  <a:schemeClr val="tx1"/>
                </a:solidFill>
              </a:rPr>
              <a:t>       Moleküler testlerle viral yük de hesaplanabilir.</a:t>
            </a:r>
          </a:p>
        </p:txBody>
      </p:sp>
      <p:pic>
        <p:nvPicPr>
          <p:cNvPr id="5" name="Resim 4">
            <a:extLst>
              <a:ext uri="{FF2B5EF4-FFF2-40B4-BE49-F238E27FC236}">
                <a16:creationId xmlns:a16="http://schemas.microsoft.com/office/drawing/2014/main" id="{6E068E03-E4B8-B457-CCAD-33F8D36077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825" y="1610226"/>
            <a:ext cx="6720217" cy="3637548"/>
          </a:xfrm>
          <a:prstGeom prst="rect">
            <a:avLst/>
          </a:prstGeom>
        </p:spPr>
      </p:pic>
    </p:spTree>
    <p:extLst>
      <p:ext uri="{BB962C8B-B14F-4D97-AF65-F5344CB8AC3E}">
        <p14:creationId xmlns:p14="http://schemas.microsoft.com/office/powerpoint/2010/main" val="18943179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FAB1A21-FF81-7CF5-7765-F9F82D21901D}"/>
              </a:ext>
            </a:extLst>
          </p:cNvPr>
          <p:cNvSpPr>
            <a:spLocks noGrp="1"/>
          </p:cNvSpPr>
          <p:nvPr>
            <p:ph type="title"/>
          </p:nvPr>
        </p:nvSpPr>
        <p:spPr/>
        <p:txBody>
          <a:bodyPr/>
          <a:lstStyle/>
          <a:p>
            <a:r>
              <a:rPr lang="tr-TR" dirty="0"/>
              <a:t>vaka BİLDİRİMİ</a:t>
            </a:r>
          </a:p>
        </p:txBody>
      </p:sp>
      <p:sp>
        <p:nvSpPr>
          <p:cNvPr id="3" name="İçerik Yer Tutucusu 2">
            <a:extLst>
              <a:ext uri="{FF2B5EF4-FFF2-40B4-BE49-F238E27FC236}">
                <a16:creationId xmlns:a16="http://schemas.microsoft.com/office/drawing/2014/main" id="{46998732-7379-187C-A845-618083D9F692}"/>
              </a:ext>
            </a:extLst>
          </p:cNvPr>
          <p:cNvSpPr>
            <a:spLocks noGrp="1"/>
          </p:cNvSpPr>
          <p:nvPr>
            <p:ph idx="1"/>
          </p:nvPr>
        </p:nvSpPr>
        <p:spPr>
          <a:xfrm>
            <a:off x="1251678" y="1114426"/>
            <a:ext cx="10178322" cy="1142999"/>
          </a:xfrm>
        </p:spPr>
        <p:txBody>
          <a:bodyPr>
            <a:normAutofit lnSpcReduction="10000"/>
          </a:bodyPr>
          <a:lstStyle/>
          <a:p>
            <a:pPr marL="0" indent="0">
              <a:buNone/>
            </a:pPr>
            <a:r>
              <a:rPr lang="tr-TR" sz="2200" dirty="0">
                <a:solidFill>
                  <a:schemeClr val="tx1"/>
                </a:solidFill>
              </a:rPr>
              <a:t>     Vektörün yaygın doğası, yüksek ölüm oranı ve hastalığın tedavisi/önlenmesi için tıbbi önlemlerin olmaması nedeniyle KKKA virüsü, Dünya Sağlık Örgütü tarafından yüksek öncelikli bir patojen olarak nitelendirilmektedir (WHO 2022).</a:t>
            </a:r>
          </a:p>
        </p:txBody>
      </p:sp>
      <p:pic>
        <p:nvPicPr>
          <p:cNvPr id="5" name="Resim 4">
            <a:extLst>
              <a:ext uri="{FF2B5EF4-FFF2-40B4-BE49-F238E27FC236}">
                <a16:creationId xmlns:a16="http://schemas.microsoft.com/office/drawing/2014/main" id="{4F2F9400-6838-6764-81E1-A376E6D55B74}"/>
              </a:ext>
            </a:extLst>
          </p:cNvPr>
          <p:cNvPicPr>
            <a:picLocks noChangeAspect="1"/>
          </p:cNvPicPr>
          <p:nvPr/>
        </p:nvPicPr>
        <p:blipFill>
          <a:blip r:embed="rId2"/>
          <a:stretch>
            <a:fillRect/>
          </a:stretch>
        </p:blipFill>
        <p:spPr>
          <a:xfrm>
            <a:off x="1609725" y="2257425"/>
            <a:ext cx="8972550" cy="4600575"/>
          </a:xfrm>
          <a:prstGeom prst="rect">
            <a:avLst/>
          </a:prstGeom>
        </p:spPr>
      </p:pic>
    </p:spTree>
    <p:extLst>
      <p:ext uri="{BB962C8B-B14F-4D97-AF65-F5344CB8AC3E}">
        <p14:creationId xmlns:p14="http://schemas.microsoft.com/office/powerpoint/2010/main" val="18216443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17476F9-715A-0184-BC49-FF8083A96C0A}"/>
              </a:ext>
            </a:extLst>
          </p:cNvPr>
          <p:cNvSpPr>
            <a:spLocks noGrp="1"/>
          </p:cNvSpPr>
          <p:nvPr>
            <p:ph type="title"/>
          </p:nvPr>
        </p:nvSpPr>
        <p:spPr/>
        <p:txBody>
          <a:bodyPr/>
          <a:lstStyle/>
          <a:p>
            <a:endParaRPr lang="tr-TR"/>
          </a:p>
        </p:txBody>
      </p:sp>
      <p:pic>
        <p:nvPicPr>
          <p:cNvPr id="9" name="İçerik Yer Tutucusu 8">
            <a:extLst>
              <a:ext uri="{FF2B5EF4-FFF2-40B4-BE49-F238E27FC236}">
                <a16:creationId xmlns:a16="http://schemas.microsoft.com/office/drawing/2014/main" id="{3720FFBE-C57A-5B4C-B99B-179341F4752C}"/>
              </a:ext>
            </a:extLst>
          </p:cNvPr>
          <p:cNvPicPr>
            <a:picLocks noGrp="1" noChangeAspect="1"/>
          </p:cNvPicPr>
          <p:nvPr>
            <p:ph idx="1"/>
          </p:nvPr>
        </p:nvPicPr>
        <p:blipFill>
          <a:blip r:embed="rId2"/>
          <a:stretch>
            <a:fillRect/>
          </a:stretch>
        </p:blipFill>
        <p:spPr>
          <a:xfrm>
            <a:off x="626923" y="0"/>
            <a:ext cx="10938153" cy="6602592"/>
          </a:xfrm>
        </p:spPr>
      </p:pic>
    </p:spTree>
    <p:extLst>
      <p:ext uri="{BB962C8B-B14F-4D97-AF65-F5344CB8AC3E}">
        <p14:creationId xmlns:p14="http://schemas.microsoft.com/office/powerpoint/2010/main" val="18076992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D323D22-3E59-00A2-382D-47D85C7C8C8A}"/>
              </a:ext>
            </a:extLst>
          </p:cNvPr>
          <p:cNvSpPr>
            <a:spLocks noGrp="1"/>
          </p:cNvSpPr>
          <p:nvPr>
            <p:ph type="title"/>
          </p:nvPr>
        </p:nvSpPr>
        <p:spPr/>
        <p:txBody>
          <a:bodyPr/>
          <a:lstStyle/>
          <a:p>
            <a:r>
              <a:rPr lang="tr-TR" dirty="0"/>
              <a:t>AYIRICI TANI</a:t>
            </a:r>
          </a:p>
        </p:txBody>
      </p:sp>
      <p:sp>
        <p:nvSpPr>
          <p:cNvPr id="3" name="İçerik Yer Tutucusu 2">
            <a:extLst>
              <a:ext uri="{FF2B5EF4-FFF2-40B4-BE49-F238E27FC236}">
                <a16:creationId xmlns:a16="http://schemas.microsoft.com/office/drawing/2014/main" id="{9A5905B0-429B-E5F1-F365-15FA251F87E8}"/>
              </a:ext>
            </a:extLst>
          </p:cNvPr>
          <p:cNvSpPr>
            <a:spLocks noGrp="1"/>
          </p:cNvSpPr>
          <p:nvPr>
            <p:ph idx="1"/>
          </p:nvPr>
        </p:nvSpPr>
        <p:spPr>
          <a:xfrm>
            <a:off x="2523212" y="1874517"/>
            <a:ext cx="3817627" cy="3593591"/>
          </a:xfrm>
        </p:spPr>
        <p:txBody>
          <a:bodyPr>
            <a:normAutofit lnSpcReduction="10000"/>
          </a:bodyPr>
          <a:lstStyle/>
          <a:p>
            <a:pPr eaLnBrk="1" hangingPunct="1"/>
            <a:r>
              <a:rPr lang="tr-TR" altLang="tr-TR" sz="2200" dirty="0" err="1">
                <a:solidFill>
                  <a:schemeClr val="tx1"/>
                </a:solidFill>
              </a:rPr>
              <a:t>Bruselloz</a:t>
            </a:r>
            <a:r>
              <a:rPr lang="tr-TR" altLang="tr-TR" sz="2200" dirty="0">
                <a:solidFill>
                  <a:schemeClr val="tx1"/>
                </a:solidFill>
              </a:rPr>
              <a:t> </a:t>
            </a:r>
          </a:p>
          <a:p>
            <a:pPr eaLnBrk="1" hangingPunct="1"/>
            <a:r>
              <a:rPr lang="tr-TR" altLang="tr-TR" sz="2200" dirty="0">
                <a:solidFill>
                  <a:schemeClr val="tx1"/>
                </a:solidFill>
              </a:rPr>
              <a:t>Q ateşi</a:t>
            </a:r>
          </a:p>
          <a:p>
            <a:pPr eaLnBrk="1" hangingPunct="1"/>
            <a:r>
              <a:rPr lang="tr-TR" altLang="tr-TR" sz="2200" dirty="0" err="1">
                <a:solidFill>
                  <a:schemeClr val="tx1"/>
                </a:solidFill>
              </a:rPr>
              <a:t>Riketsiyoz</a:t>
            </a:r>
            <a:endParaRPr lang="tr-TR" altLang="tr-TR" sz="2200" dirty="0">
              <a:solidFill>
                <a:schemeClr val="tx1"/>
              </a:solidFill>
            </a:endParaRPr>
          </a:p>
          <a:p>
            <a:pPr eaLnBrk="1" hangingPunct="1"/>
            <a:r>
              <a:rPr lang="tr-TR" altLang="tr-TR" sz="2200" dirty="0" err="1">
                <a:solidFill>
                  <a:schemeClr val="tx1"/>
                </a:solidFill>
              </a:rPr>
              <a:t>Lyme</a:t>
            </a:r>
            <a:r>
              <a:rPr lang="tr-TR" altLang="tr-TR" sz="2200" dirty="0">
                <a:solidFill>
                  <a:schemeClr val="tx1"/>
                </a:solidFill>
              </a:rPr>
              <a:t> </a:t>
            </a:r>
          </a:p>
          <a:p>
            <a:pPr eaLnBrk="1" hangingPunct="1"/>
            <a:r>
              <a:rPr lang="tr-TR" altLang="tr-TR" sz="2200" dirty="0" err="1">
                <a:solidFill>
                  <a:schemeClr val="tx1"/>
                </a:solidFill>
              </a:rPr>
              <a:t>Leptospiroz</a:t>
            </a:r>
            <a:r>
              <a:rPr lang="tr-TR" altLang="tr-TR" sz="2200" dirty="0">
                <a:solidFill>
                  <a:schemeClr val="tx1"/>
                </a:solidFill>
              </a:rPr>
              <a:t> </a:t>
            </a:r>
          </a:p>
          <a:p>
            <a:pPr eaLnBrk="1" hangingPunct="1"/>
            <a:r>
              <a:rPr lang="tr-TR" altLang="tr-TR" sz="2200" dirty="0" err="1">
                <a:solidFill>
                  <a:schemeClr val="tx1"/>
                </a:solidFill>
              </a:rPr>
              <a:t>Salmonelloz</a:t>
            </a:r>
            <a:endParaRPr lang="tr-TR" altLang="tr-TR" sz="2200" dirty="0">
              <a:solidFill>
                <a:schemeClr val="tx1"/>
              </a:solidFill>
            </a:endParaRPr>
          </a:p>
          <a:p>
            <a:pPr eaLnBrk="1" hangingPunct="1"/>
            <a:r>
              <a:rPr lang="tr-TR" altLang="tr-TR" sz="2200" dirty="0">
                <a:solidFill>
                  <a:schemeClr val="tx1"/>
                </a:solidFill>
              </a:rPr>
              <a:t>Sıtma</a:t>
            </a:r>
          </a:p>
          <a:p>
            <a:pPr eaLnBrk="1" hangingPunct="1"/>
            <a:r>
              <a:rPr lang="tr-TR" altLang="tr-TR" sz="2200" dirty="0">
                <a:solidFill>
                  <a:schemeClr val="tx1"/>
                </a:solidFill>
              </a:rPr>
              <a:t>Viral hemorajik ateşler</a:t>
            </a:r>
          </a:p>
          <a:p>
            <a:endParaRPr lang="tr-TR" dirty="0"/>
          </a:p>
        </p:txBody>
      </p:sp>
      <p:sp>
        <p:nvSpPr>
          <p:cNvPr id="4" name="Metin kutusu 3">
            <a:extLst>
              <a:ext uri="{FF2B5EF4-FFF2-40B4-BE49-F238E27FC236}">
                <a16:creationId xmlns:a16="http://schemas.microsoft.com/office/drawing/2014/main" id="{0A0E5C3C-1552-CE8C-D8F9-660105122442}"/>
              </a:ext>
            </a:extLst>
          </p:cNvPr>
          <p:cNvSpPr txBox="1"/>
          <p:nvPr/>
        </p:nvSpPr>
        <p:spPr>
          <a:xfrm rot="10800000" flipV="1">
            <a:off x="6737684" y="2182717"/>
            <a:ext cx="3817626" cy="2800767"/>
          </a:xfrm>
          <a:prstGeom prst="rect">
            <a:avLst/>
          </a:prstGeom>
          <a:noFill/>
        </p:spPr>
        <p:txBody>
          <a:bodyPr wrap="square" rtlCol="0">
            <a:spAutoFit/>
          </a:bodyPr>
          <a:lstStyle/>
          <a:p>
            <a:pPr marL="342900" indent="-342900">
              <a:buFont typeface="Arial" panose="020B0604020202020204" pitchFamily="34" charset="0"/>
              <a:buChar char="•"/>
            </a:pPr>
            <a:r>
              <a:rPr lang="tr-TR" sz="2200" dirty="0"/>
              <a:t>Tifo</a:t>
            </a:r>
          </a:p>
          <a:p>
            <a:pPr marL="342900" indent="-342900">
              <a:buFont typeface="Arial" panose="020B0604020202020204" pitchFamily="34" charset="0"/>
              <a:buChar char="•"/>
            </a:pPr>
            <a:r>
              <a:rPr lang="tr-TR" sz="2200" dirty="0" err="1"/>
              <a:t>ViralHepatit</a:t>
            </a:r>
            <a:r>
              <a:rPr lang="tr-TR" sz="2200" dirty="0"/>
              <a:t> </a:t>
            </a:r>
          </a:p>
          <a:p>
            <a:pPr marL="342900" indent="-342900">
              <a:buFont typeface="Arial" panose="020B0604020202020204" pitchFamily="34" charset="0"/>
              <a:buChar char="•"/>
            </a:pPr>
            <a:r>
              <a:rPr lang="tr-TR" sz="2200" dirty="0"/>
              <a:t>Sıtma </a:t>
            </a:r>
          </a:p>
          <a:p>
            <a:pPr marL="342900" indent="-342900">
              <a:buFont typeface="Arial" panose="020B0604020202020204" pitchFamily="34" charset="0"/>
              <a:buChar char="•"/>
            </a:pPr>
            <a:r>
              <a:rPr lang="tr-TR" sz="2200" dirty="0" err="1"/>
              <a:t>Meningokoksemi</a:t>
            </a:r>
            <a:r>
              <a:rPr lang="tr-TR" sz="2200" dirty="0"/>
              <a:t> </a:t>
            </a:r>
          </a:p>
          <a:p>
            <a:pPr marL="342900" indent="-342900">
              <a:buFont typeface="Arial" panose="020B0604020202020204" pitchFamily="34" charset="0"/>
              <a:buChar char="•"/>
            </a:pPr>
            <a:r>
              <a:rPr lang="tr-TR" sz="2200" dirty="0"/>
              <a:t>Hematolojik maligniteler  </a:t>
            </a:r>
          </a:p>
          <a:p>
            <a:pPr marL="342900" indent="-342900">
              <a:buFont typeface="Arial" panose="020B0604020202020204" pitchFamily="34" charset="0"/>
              <a:buChar char="•"/>
            </a:pPr>
            <a:r>
              <a:rPr lang="tr-TR" sz="2200" dirty="0"/>
              <a:t>TTP </a:t>
            </a:r>
          </a:p>
          <a:p>
            <a:pPr marL="342900" indent="-342900">
              <a:buFont typeface="Arial" panose="020B0604020202020204" pitchFamily="34" charset="0"/>
              <a:buChar char="•"/>
            </a:pPr>
            <a:r>
              <a:rPr lang="tr-TR" sz="2200" dirty="0"/>
              <a:t>Sepsis </a:t>
            </a:r>
          </a:p>
          <a:p>
            <a:pPr marL="342900" indent="-342900">
              <a:buFont typeface="Arial" panose="020B0604020202020204" pitchFamily="34" charset="0"/>
              <a:buChar char="•"/>
            </a:pPr>
            <a:r>
              <a:rPr lang="tr-TR" sz="2200" dirty="0"/>
              <a:t>İlaç intoksikasyonu</a:t>
            </a:r>
          </a:p>
        </p:txBody>
      </p:sp>
    </p:spTree>
    <p:extLst>
      <p:ext uri="{BB962C8B-B14F-4D97-AF65-F5344CB8AC3E}">
        <p14:creationId xmlns:p14="http://schemas.microsoft.com/office/powerpoint/2010/main" val="21462003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FE2DDEA-9C75-1687-63CD-0A6D57979990}"/>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3F846370-E44E-3E6E-3527-D608F23A3E97}"/>
              </a:ext>
            </a:extLst>
          </p:cNvPr>
          <p:cNvPicPr>
            <a:picLocks noGrp="1" noChangeAspect="1"/>
          </p:cNvPicPr>
          <p:nvPr>
            <p:ph idx="1"/>
          </p:nvPr>
        </p:nvPicPr>
        <p:blipFill>
          <a:blip r:embed="rId2"/>
          <a:stretch>
            <a:fillRect/>
          </a:stretch>
        </p:blipFill>
        <p:spPr>
          <a:xfrm>
            <a:off x="981149" y="450252"/>
            <a:ext cx="10793756" cy="5581580"/>
          </a:xfrm>
        </p:spPr>
      </p:pic>
    </p:spTree>
    <p:extLst>
      <p:ext uri="{BB962C8B-B14F-4D97-AF65-F5344CB8AC3E}">
        <p14:creationId xmlns:p14="http://schemas.microsoft.com/office/powerpoint/2010/main" val="16548092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64D6AC6-A073-DC12-2EFE-33C3DCF47CBF}"/>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7166A3FB-A24C-3961-2078-5E604E4AAD3F}"/>
              </a:ext>
            </a:extLst>
          </p:cNvPr>
          <p:cNvPicPr>
            <a:picLocks noGrp="1" noChangeAspect="1"/>
          </p:cNvPicPr>
          <p:nvPr>
            <p:ph idx="1"/>
          </p:nvPr>
        </p:nvPicPr>
        <p:blipFill>
          <a:blip r:embed="rId2"/>
          <a:stretch>
            <a:fillRect/>
          </a:stretch>
        </p:blipFill>
        <p:spPr>
          <a:xfrm>
            <a:off x="940194" y="382385"/>
            <a:ext cx="10801289" cy="5871668"/>
          </a:xfrm>
        </p:spPr>
      </p:pic>
    </p:spTree>
    <p:extLst>
      <p:ext uri="{BB962C8B-B14F-4D97-AF65-F5344CB8AC3E}">
        <p14:creationId xmlns:p14="http://schemas.microsoft.com/office/powerpoint/2010/main" val="38991674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293EE1D-16B5-B7C0-2043-60982042CCE3}"/>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42C02A6E-590B-271E-04F3-2397C3E75B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9425" y="0"/>
            <a:ext cx="8453149" cy="7005220"/>
          </a:xfrm>
        </p:spPr>
      </p:pic>
    </p:spTree>
    <p:extLst>
      <p:ext uri="{BB962C8B-B14F-4D97-AF65-F5344CB8AC3E}">
        <p14:creationId xmlns:p14="http://schemas.microsoft.com/office/powerpoint/2010/main" val="7932383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a16="http://schemas.microsoft.com/office/drawing/2014/main" id="{C76BA215-7489-7023-10AF-0CB847D983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5081" y="39633"/>
            <a:ext cx="8741837" cy="6818367"/>
          </a:xfrm>
        </p:spPr>
      </p:pic>
      <p:pic>
        <p:nvPicPr>
          <p:cNvPr id="7" name="Resim 6">
            <a:extLst>
              <a:ext uri="{FF2B5EF4-FFF2-40B4-BE49-F238E27FC236}">
                <a16:creationId xmlns:a16="http://schemas.microsoft.com/office/drawing/2014/main" id="{090378DF-61BF-1CA3-DAB6-02113A55E642}"/>
              </a:ext>
            </a:extLst>
          </p:cNvPr>
          <p:cNvPicPr>
            <a:picLocks noChangeAspect="1"/>
          </p:cNvPicPr>
          <p:nvPr/>
        </p:nvPicPr>
        <p:blipFill>
          <a:blip r:embed="rId3"/>
          <a:stretch>
            <a:fillRect/>
          </a:stretch>
        </p:blipFill>
        <p:spPr>
          <a:xfrm>
            <a:off x="6876433" y="4095645"/>
            <a:ext cx="3454682" cy="1815627"/>
          </a:xfrm>
          <a:prstGeom prst="rect">
            <a:avLst/>
          </a:prstGeom>
        </p:spPr>
      </p:pic>
      <p:sp>
        <p:nvSpPr>
          <p:cNvPr id="2" name="Başlık 1">
            <a:extLst>
              <a:ext uri="{FF2B5EF4-FFF2-40B4-BE49-F238E27FC236}">
                <a16:creationId xmlns:a16="http://schemas.microsoft.com/office/drawing/2014/main" id="{D0A15E98-B9BF-A844-5D07-65495ABC3C27}"/>
              </a:ext>
            </a:extLst>
          </p:cNvPr>
          <p:cNvSpPr>
            <a:spLocks noGrp="1"/>
          </p:cNvSpPr>
          <p:nvPr>
            <p:ph type="title"/>
          </p:nvPr>
        </p:nvSpPr>
        <p:spPr/>
        <p:txBody>
          <a:bodyPr/>
          <a:lstStyle/>
          <a:p>
            <a:endParaRPr lang="tr-TR"/>
          </a:p>
        </p:txBody>
      </p:sp>
    </p:spTree>
    <p:extLst>
      <p:ext uri="{BB962C8B-B14F-4D97-AF65-F5344CB8AC3E}">
        <p14:creationId xmlns:p14="http://schemas.microsoft.com/office/powerpoint/2010/main" val="26754401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5A535B-A673-54CC-BDA8-0C2ED671DAFB}"/>
              </a:ext>
            </a:extLst>
          </p:cNvPr>
          <p:cNvSpPr>
            <a:spLocks noGrp="1"/>
          </p:cNvSpPr>
          <p:nvPr>
            <p:ph type="title"/>
          </p:nvPr>
        </p:nvSpPr>
        <p:spPr/>
        <p:txBody>
          <a:bodyPr/>
          <a:lstStyle/>
          <a:p>
            <a:r>
              <a:rPr lang="tr-TR" dirty="0"/>
              <a:t>KENEYİ VÜCUTTAN UZAKLAŞTIRMA </a:t>
            </a:r>
          </a:p>
        </p:txBody>
      </p:sp>
      <p:sp>
        <p:nvSpPr>
          <p:cNvPr id="3" name="İçerik Yer Tutucusu 2">
            <a:extLst>
              <a:ext uri="{FF2B5EF4-FFF2-40B4-BE49-F238E27FC236}">
                <a16:creationId xmlns:a16="http://schemas.microsoft.com/office/drawing/2014/main" id="{4ACDBAE3-D054-1FBD-0CF8-66F3C0F02B4A}"/>
              </a:ext>
            </a:extLst>
          </p:cNvPr>
          <p:cNvSpPr>
            <a:spLocks noGrp="1"/>
          </p:cNvSpPr>
          <p:nvPr>
            <p:ph idx="1"/>
          </p:nvPr>
        </p:nvSpPr>
        <p:spPr>
          <a:xfrm>
            <a:off x="1251678" y="1936276"/>
            <a:ext cx="10178322" cy="3593591"/>
          </a:xfrm>
        </p:spPr>
        <p:txBody>
          <a:bodyPr/>
          <a:lstStyle/>
          <a:p>
            <a:r>
              <a:rPr lang="tr-TR" dirty="0"/>
              <a:t>https://www.google.com/search?q=iple+kene+alma&amp;source=lmns&amp;tbm=vid&amp;bih=651&amp;biw=1366&amp;hl=tr&amp;sa=X&amp;ved=2ahUKEwjIgruKgZiCAxV-4rsIHYI3Bv8Q_AUoAnoECAEQAg#fpstate=ive&amp;vld=cid:549c9abf,vid:U4XJpoVc3UM,st:0</a:t>
            </a:r>
          </a:p>
        </p:txBody>
      </p:sp>
      <p:pic>
        <p:nvPicPr>
          <p:cNvPr id="5" name="Resim 4">
            <a:extLst>
              <a:ext uri="{FF2B5EF4-FFF2-40B4-BE49-F238E27FC236}">
                <a16:creationId xmlns:a16="http://schemas.microsoft.com/office/drawing/2014/main" id="{82D90D00-7ED8-4926-0A61-A5CE9567BD64}"/>
              </a:ext>
            </a:extLst>
          </p:cNvPr>
          <p:cNvPicPr>
            <a:picLocks noChangeAspect="1"/>
          </p:cNvPicPr>
          <p:nvPr/>
        </p:nvPicPr>
        <p:blipFill>
          <a:blip r:embed="rId2"/>
          <a:stretch>
            <a:fillRect/>
          </a:stretch>
        </p:blipFill>
        <p:spPr>
          <a:xfrm>
            <a:off x="5740567" y="3429000"/>
            <a:ext cx="6010275" cy="3381375"/>
          </a:xfrm>
          <a:prstGeom prst="rect">
            <a:avLst/>
          </a:prstGeom>
        </p:spPr>
      </p:pic>
      <p:pic>
        <p:nvPicPr>
          <p:cNvPr id="7" name="Resim 6">
            <a:extLst>
              <a:ext uri="{FF2B5EF4-FFF2-40B4-BE49-F238E27FC236}">
                <a16:creationId xmlns:a16="http://schemas.microsoft.com/office/drawing/2014/main" id="{B5016A0D-9C92-ABBD-E45F-5FCBBF6B1C04}"/>
              </a:ext>
            </a:extLst>
          </p:cNvPr>
          <p:cNvPicPr>
            <a:picLocks noChangeAspect="1"/>
          </p:cNvPicPr>
          <p:nvPr/>
        </p:nvPicPr>
        <p:blipFill>
          <a:blip r:embed="rId3"/>
          <a:stretch>
            <a:fillRect/>
          </a:stretch>
        </p:blipFill>
        <p:spPr>
          <a:xfrm>
            <a:off x="1479383" y="3431852"/>
            <a:ext cx="5402680" cy="3043763"/>
          </a:xfrm>
          <a:prstGeom prst="rect">
            <a:avLst/>
          </a:prstGeom>
        </p:spPr>
      </p:pic>
    </p:spTree>
    <p:extLst>
      <p:ext uri="{BB962C8B-B14F-4D97-AF65-F5344CB8AC3E}">
        <p14:creationId xmlns:p14="http://schemas.microsoft.com/office/powerpoint/2010/main" val="1906191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79AFAC0-5E4F-30E0-8F09-4EAFE345264D}"/>
              </a:ext>
            </a:extLst>
          </p:cNvPr>
          <p:cNvSpPr>
            <a:spLocks noGrp="1"/>
          </p:cNvSpPr>
          <p:nvPr>
            <p:ph type="title"/>
          </p:nvPr>
        </p:nvSpPr>
        <p:spPr/>
        <p:txBody>
          <a:bodyPr/>
          <a:lstStyle/>
          <a:p>
            <a:r>
              <a:rPr lang="tr-TR" dirty="0"/>
              <a:t>EPİDEMİYOLOJİ</a:t>
            </a:r>
          </a:p>
        </p:txBody>
      </p:sp>
      <p:sp>
        <p:nvSpPr>
          <p:cNvPr id="3" name="İçerik Yer Tutucusu 2">
            <a:extLst>
              <a:ext uri="{FF2B5EF4-FFF2-40B4-BE49-F238E27FC236}">
                <a16:creationId xmlns:a16="http://schemas.microsoft.com/office/drawing/2014/main" id="{46D9310D-D9F7-6EF6-227A-8EFEFBED1DAF}"/>
              </a:ext>
            </a:extLst>
          </p:cNvPr>
          <p:cNvSpPr>
            <a:spLocks noGrp="1"/>
          </p:cNvSpPr>
          <p:nvPr>
            <p:ph idx="1"/>
          </p:nvPr>
        </p:nvSpPr>
        <p:spPr>
          <a:xfrm>
            <a:off x="1251679" y="2286001"/>
            <a:ext cx="3689290" cy="3593591"/>
          </a:xfrm>
        </p:spPr>
        <p:txBody>
          <a:bodyPr/>
          <a:lstStyle/>
          <a:p>
            <a:pPr marL="0" indent="0">
              <a:buNone/>
            </a:pPr>
            <a:r>
              <a:rPr lang="tr-TR" sz="2200" dirty="0">
                <a:solidFill>
                  <a:schemeClr val="tx1"/>
                </a:solidFill>
              </a:rPr>
              <a:t>       Hastalık; Asya, Afrika, Güneydoğu Avrupa ve Orta-</a:t>
            </a:r>
            <a:r>
              <a:rPr lang="tr-TR" sz="2200" dirty="0" err="1">
                <a:solidFill>
                  <a:schemeClr val="tx1"/>
                </a:solidFill>
              </a:rPr>
              <a:t>doğu'da</a:t>
            </a:r>
            <a:r>
              <a:rPr lang="tr-TR" sz="2200" dirty="0">
                <a:solidFill>
                  <a:schemeClr val="tx1"/>
                </a:solidFill>
              </a:rPr>
              <a:t> geniş bir coğrafyada görülmektedir.</a:t>
            </a:r>
          </a:p>
          <a:p>
            <a:pPr marL="0" indent="0">
              <a:buNone/>
            </a:pPr>
            <a:r>
              <a:rPr lang="tr-TR" sz="2200" dirty="0">
                <a:solidFill>
                  <a:schemeClr val="tx1"/>
                </a:solidFill>
              </a:rPr>
              <a:t>       </a:t>
            </a:r>
            <a:endParaRPr lang="tr-TR" dirty="0"/>
          </a:p>
        </p:txBody>
      </p:sp>
      <p:pic>
        <p:nvPicPr>
          <p:cNvPr id="4" name="Resim 3">
            <a:extLst>
              <a:ext uri="{FF2B5EF4-FFF2-40B4-BE49-F238E27FC236}">
                <a16:creationId xmlns:a16="http://schemas.microsoft.com/office/drawing/2014/main" id="{6F956A04-7A0C-A527-94A1-B0230554A327}"/>
              </a:ext>
            </a:extLst>
          </p:cNvPr>
          <p:cNvPicPr>
            <a:picLocks noChangeAspect="1"/>
          </p:cNvPicPr>
          <p:nvPr/>
        </p:nvPicPr>
        <p:blipFill>
          <a:blip r:embed="rId2"/>
          <a:stretch>
            <a:fillRect/>
          </a:stretch>
        </p:blipFill>
        <p:spPr>
          <a:xfrm>
            <a:off x="5106394" y="1128451"/>
            <a:ext cx="6663506" cy="4993057"/>
          </a:xfrm>
          <a:prstGeom prst="rect">
            <a:avLst/>
          </a:prstGeom>
        </p:spPr>
      </p:pic>
    </p:spTree>
    <p:extLst>
      <p:ext uri="{BB962C8B-B14F-4D97-AF65-F5344CB8AC3E}">
        <p14:creationId xmlns:p14="http://schemas.microsoft.com/office/powerpoint/2010/main" val="34856511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EA7B50F-36E3-6BFB-1CDA-C6F2A05320C7}"/>
              </a:ext>
            </a:extLst>
          </p:cNvPr>
          <p:cNvSpPr>
            <a:spLocks noGrp="1"/>
          </p:cNvSpPr>
          <p:nvPr>
            <p:ph type="title"/>
          </p:nvPr>
        </p:nvSpPr>
        <p:spPr/>
        <p:txBody>
          <a:bodyPr/>
          <a:lstStyle/>
          <a:p>
            <a:r>
              <a:rPr lang="tr-TR" dirty="0"/>
              <a:t>KENEYİ VÜCUTTAN UZAKLAŞTIRMA </a:t>
            </a:r>
          </a:p>
        </p:txBody>
      </p:sp>
      <p:sp>
        <p:nvSpPr>
          <p:cNvPr id="3" name="İçerik Yer Tutucusu 2">
            <a:extLst>
              <a:ext uri="{FF2B5EF4-FFF2-40B4-BE49-F238E27FC236}">
                <a16:creationId xmlns:a16="http://schemas.microsoft.com/office/drawing/2014/main" id="{5214A1C4-D29C-B9C7-8874-00A18805B89D}"/>
              </a:ext>
            </a:extLst>
          </p:cNvPr>
          <p:cNvSpPr>
            <a:spLocks noGrp="1"/>
          </p:cNvSpPr>
          <p:nvPr>
            <p:ph idx="1"/>
          </p:nvPr>
        </p:nvSpPr>
        <p:spPr>
          <a:xfrm>
            <a:off x="1251678" y="2286001"/>
            <a:ext cx="6159775" cy="3593591"/>
          </a:xfrm>
        </p:spPr>
        <p:txBody>
          <a:bodyPr>
            <a:normAutofit/>
          </a:bodyPr>
          <a:lstStyle/>
          <a:p>
            <a:pPr marL="0" indent="0">
              <a:buNone/>
            </a:pPr>
            <a:r>
              <a:rPr lang="tr-TR" dirty="0"/>
              <a:t>İp ile kene alma yöntemi:</a:t>
            </a:r>
          </a:p>
          <a:p>
            <a:r>
              <a:rPr lang="tr-TR" dirty="0">
                <a:hlinkClick r:id="rId2"/>
              </a:rPr>
              <a:t>https://www.google.com/search?q=iple+kene+alma&amp;source=lmns&amp;tbm=vid&amp;bih=651&amp;biw=1366&amp;hl=tr&amp;sa=X&amp;ved=2ahUKEwjIgruKgZiCAxV-4rsIHYI3Bv8Q_AUoAnoECAEQAg#fpstate=ive&amp;vld=cid:e0ee9b04,vid:EtUmrzmRYIc,st:0</a:t>
            </a:r>
            <a:endParaRPr lang="tr-TR" dirty="0"/>
          </a:p>
        </p:txBody>
      </p:sp>
      <p:pic>
        <p:nvPicPr>
          <p:cNvPr id="5" name="Resim 4">
            <a:extLst>
              <a:ext uri="{FF2B5EF4-FFF2-40B4-BE49-F238E27FC236}">
                <a16:creationId xmlns:a16="http://schemas.microsoft.com/office/drawing/2014/main" id="{0769820F-71A0-D2AB-115F-D745E2D5201A}"/>
              </a:ext>
            </a:extLst>
          </p:cNvPr>
          <p:cNvPicPr>
            <a:picLocks noChangeAspect="1"/>
          </p:cNvPicPr>
          <p:nvPr/>
        </p:nvPicPr>
        <p:blipFill>
          <a:blip r:embed="rId3"/>
          <a:stretch>
            <a:fillRect/>
          </a:stretch>
        </p:blipFill>
        <p:spPr>
          <a:xfrm>
            <a:off x="8030578" y="1640967"/>
            <a:ext cx="3638550" cy="4238625"/>
          </a:xfrm>
          <a:prstGeom prst="rect">
            <a:avLst/>
          </a:prstGeom>
        </p:spPr>
      </p:pic>
    </p:spTree>
    <p:extLst>
      <p:ext uri="{BB962C8B-B14F-4D97-AF65-F5344CB8AC3E}">
        <p14:creationId xmlns:p14="http://schemas.microsoft.com/office/powerpoint/2010/main" val="24755573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DA8A816-BF2F-AF6B-19F6-26E77E4089E4}"/>
              </a:ext>
            </a:extLst>
          </p:cNvPr>
          <p:cNvSpPr>
            <a:spLocks noGrp="1"/>
          </p:cNvSpPr>
          <p:nvPr>
            <p:ph type="title"/>
          </p:nvPr>
        </p:nvSpPr>
        <p:spPr/>
        <p:txBody>
          <a:bodyPr/>
          <a:lstStyle/>
          <a:p>
            <a:r>
              <a:rPr lang="tr-TR" dirty="0"/>
              <a:t>KENEYİ VÜCUTTAN UZAKLAŞTIRMA </a:t>
            </a:r>
          </a:p>
        </p:txBody>
      </p:sp>
      <p:pic>
        <p:nvPicPr>
          <p:cNvPr id="5" name="Resim 4">
            <a:extLst>
              <a:ext uri="{FF2B5EF4-FFF2-40B4-BE49-F238E27FC236}">
                <a16:creationId xmlns:a16="http://schemas.microsoft.com/office/drawing/2014/main" id="{9E03ED1D-42A5-74FA-9332-10019FB0CF45}"/>
              </a:ext>
            </a:extLst>
          </p:cNvPr>
          <p:cNvPicPr>
            <a:picLocks noChangeAspect="1"/>
          </p:cNvPicPr>
          <p:nvPr/>
        </p:nvPicPr>
        <p:blipFill>
          <a:blip r:embed="rId2"/>
          <a:stretch>
            <a:fillRect/>
          </a:stretch>
        </p:blipFill>
        <p:spPr>
          <a:xfrm>
            <a:off x="2590800" y="1874517"/>
            <a:ext cx="7010400" cy="4631419"/>
          </a:xfrm>
          <a:prstGeom prst="rect">
            <a:avLst/>
          </a:prstGeom>
        </p:spPr>
      </p:pic>
    </p:spTree>
    <p:extLst>
      <p:ext uri="{BB962C8B-B14F-4D97-AF65-F5344CB8AC3E}">
        <p14:creationId xmlns:p14="http://schemas.microsoft.com/office/powerpoint/2010/main" val="27074338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D9BE692-D6F8-5E84-D030-C8D4B307C5EE}"/>
              </a:ext>
            </a:extLst>
          </p:cNvPr>
          <p:cNvSpPr>
            <a:spLocks noGrp="1"/>
          </p:cNvSpPr>
          <p:nvPr>
            <p:ph type="title"/>
          </p:nvPr>
        </p:nvSpPr>
        <p:spPr/>
        <p:txBody>
          <a:bodyPr/>
          <a:lstStyle/>
          <a:p>
            <a:r>
              <a:rPr lang="tr-TR" dirty="0"/>
              <a:t>TEDAVİ</a:t>
            </a:r>
          </a:p>
        </p:txBody>
      </p:sp>
      <p:sp>
        <p:nvSpPr>
          <p:cNvPr id="3" name="İçerik Yer Tutucusu 2">
            <a:extLst>
              <a:ext uri="{FF2B5EF4-FFF2-40B4-BE49-F238E27FC236}">
                <a16:creationId xmlns:a16="http://schemas.microsoft.com/office/drawing/2014/main" id="{B2FC0947-33FB-A5D2-A415-4EDFFA709852}"/>
              </a:ext>
            </a:extLst>
          </p:cNvPr>
          <p:cNvSpPr>
            <a:spLocks noGrp="1"/>
          </p:cNvSpPr>
          <p:nvPr>
            <p:ph idx="1"/>
          </p:nvPr>
        </p:nvSpPr>
        <p:spPr>
          <a:xfrm>
            <a:off x="1251678" y="1700463"/>
            <a:ext cx="10178322" cy="4179129"/>
          </a:xfrm>
        </p:spPr>
        <p:txBody>
          <a:bodyPr>
            <a:normAutofit/>
          </a:bodyPr>
          <a:lstStyle/>
          <a:p>
            <a:pPr marL="0" indent="0">
              <a:buNone/>
            </a:pPr>
            <a:r>
              <a:rPr lang="tr-TR" sz="2200" dirty="0">
                <a:solidFill>
                  <a:schemeClr val="tx1"/>
                </a:solidFill>
              </a:rPr>
              <a:t>       KKKA enfeksiyonunda genellikle semptomatik ve destekleyici tedavi uygulanmaktadır. Klinik tablosu orta ve ağır olan hastalarda tedavi gerekebilmektedir:</a:t>
            </a:r>
          </a:p>
          <a:p>
            <a:pPr marL="0" indent="0" eaLnBrk="1" hangingPunct="1">
              <a:buNone/>
            </a:pPr>
            <a:r>
              <a:rPr lang="tr-TR" altLang="tr-TR" sz="2200" dirty="0">
                <a:solidFill>
                  <a:schemeClr val="tx1"/>
                </a:solidFill>
              </a:rPr>
              <a:t>*</a:t>
            </a:r>
            <a:r>
              <a:rPr lang="tr-TR" altLang="tr-TR" sz="2200" dirty="0" err="1">
                <a:solidFill>
                  <a:schemeClr val="tx1"/>
                </a:solidFill>
              </a:rPr>
              <a:t>Ribavirin</a:t>
            </a:r>
            <a:endParaRPr lang="tr-TR" altLang="tr-TR" sz="2200" dirty="0">
              <a:solidFill>
                <a:schemeClr val="tx1"/>
              </a:solidFill>
            </a:endParaRPr>
          </a:p>
          <a:p>
            <a:pPr marL="0" indent="0" eaLnBrk="1" hangingPunct="1">
              <a:buNone/>
            </a:pPr>
            <a:r>
              <a:rPr lang="tr-TR" altLang="tr-TR" sz="2200" dirty="0">
                <a:solidFill>
                  <a:schemeClr val="tx1"/>
                </a:solidFill>
              </a:rPr>
              <a:t>*Destek tedavi:</a:t>
            </a:r>
          </a:p>
          <a:p>
            <a:pPr lvl="4" eaLnBrk="1" hangingPunct="1"/>
            <a:r>
              <a:rPr lang="tr-TR" altLang="tr-TR" sz="2200" dirty="0">
                <a:solidFill>
                  <a:schemeClr val="tx1"/>
                </a:solidFill>
              </a:rPr>
              <a:t>Trombosit, TDP</a:t>
            </a:r>
          </a:p>
          <a:p>
            <a:pPr lvl="4" eaLnBrk="1" hangingPunct="1"/>
            <a:r>
              <a:rPr lang="tr-TR" altLang="tr-TR" sz="2200" dirty="0">
                <a:solidFill>
                  <a:schemeClr val="tx1"/>
                </a:solidFill>
              </a:rPr>
              <a:t>Eritrosit Süspansiyonu, Tam kan</a:t>
            </a:r>
          </a:p>
          <a:p>
            <a:pPr lvl="4" eaLnBrk="1" hangingPunct="1"/>
            <a:r>
              <a:rPr lang="tr-TR" altLang="tr-TR" sz="2200" dirty="0">
                <a:solidFill>
                  <a:schemeClr val="tx1"/>
                </a:solidFill>
              </a:rPr>
              <a:t>İntravenöz sıvı desteği</a:t>
            </a:r>
          </a:p>
          <a:p>
            <a:pPr lvl="4" eaLnBrk="1" hangingPunct="1"/>
            <a:r>
              <a:rPr lang="tr-TR" altLang="tr-TR" sz="2200" dirty="0">
                <a:solidFill>
                  <a:schemeClr val="tx1"/>
                </a:solidFill>
              </a:rPr>
              <a:t>Organ yetmezliğine yönelik destek</a:t>
            </a:r>
          </a:p>
          <a:p>
            <a:endParaRPr lang="tr-TR" dirty="0"/>
          </a:p>
        </p:txBody>
      </p:sp>
    </p:spTree>
    <p:extLst>
      <p:ext uri="{BB962C8B-B14F-4D97-AF65-F5344CB8AC3E}">
        <p14:creationId xmlns:p14="http://schemas.microsoft.com/office/powerpoint/2010/main" val="22076013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E561426-EE3A-AF6D-504E-B6AE50AEAF63}"/>
              </a:ext>
            </a:extLst>
          </p:cNvPr>
          <p:cNvSpPr>
            <a:spLocks noGrp="1"/>
          </p:cNvSpPr>
          <p:nvPr>
            <p:ph type="title"/>
          </p:nvPr>
        </p:nvSpPr>
        <p:spPr/>
        <p:txBody>
          <a:bodyPr/>
          <a:lstStyle/>
          <a:p>
            <a:r>
              <a:rPr lang="tr-TR" dirty="0"/>
              <a:t>TEDAVİ </a:t>
            </a:r>
          </a:p>
        </p:txBody>
      </p:sp>
      <p:sp>
        <p:nvSpPr>
          <p:cNvPr id="3" name="İçerik Yer Tutucusu 2">
            <a:extLst>
              <a:ext uri="{FF2B5EF4-FFF2-40B4-BE49-F238E27FC236}">
                <a16:creationId xmlns:a16="http://schemas.microsoft.com/office/drawing/2014/main" id="{A619045E-49C9-2909-AF25-8DA07AC2954C}"/>
              </a:ext>
            </a:extLst>
          </p:cNvPr>
          <p:cNvSpPr>
            <a:spLocks noGrp="1"/>
          </p:cNvSpPr>
          <p:nvPr>
            <p:ph idx="1"/>
          </p:nvPr>
        </p:nvSpPr>
        <p:spPr/>
        <p:txBody>
          <a:bodyPr>
            <a:normAutofit/>
          </a:bodyPr>
          <a:lstStyle/>
          <a:p>
            <a:pPr marL="0" indent="0">
              <a:buNone/>
            </a:pPr>
            <a:r>
              <a:rPr lang="tr-TR" sz="2200" dirty="0">
                <a:solidFill>
                  <a:schemeClr val="tx1"/>
                </a:solidFill>
              </a:rPr>
              <a:t>       Gerektiğinde trombosit süspansiyonu, taze donmuş plazma ve eritrosit süspansiyonu gibi kan ürünleri ile destekleyici tedavi olarak verilir.</a:t>
            </a:r>
          </a:p>
          <a:p>
            <a:pPr marL="0" indent="0">
              <a:buNone/>
            </a:pPr>
            <a:r>
              <a:rPr lang="tr-TR" sz="2200" dirty="0">
                <a:solidFill>
                  <a:schemeClr val="tx1"/>
                </a:solidFill>
              </a:rPr>
              <a:t>       Destekleyici tedavi ortamında hastanın </a:t>
            </a:r>
            <a:r>
              <a:rPr lang="tr-TR" sz="2200" dirty="0" err="1">
                <a:solidFill>
                  <a:schemeClr val="tx1"/>
                </a:solidFill>
              </a:rPr>
              <a:t>vital</a:t>
            </a:r>
            <a:r>
              <a:rPr lang="tr-TR" sz="2200" dirty="0">
                <a:solidFill>
                  <a:schemeClr val="tx1"/>
                </a:solidFill>
              </a:rPr>
              <a:t> bulgularının ve laboratuvar değerlerinin izlenmesi önemlidir. Şiddetli ve çoklu organ yetmezliği olan hastalarda sıvı ve elektrolit replasmanı, diyaliz ve hatta yoğun bakım ve solunum desteği gerekebilir. </a:t>
            </a:r>
          </a:p>
          <a:p>
            <a:pPr marL="0" indent="0">
              <a:buNone/>
            </a:pPr>
            <a:r>
              <a:rPr lang="tr-TR" sz="2200" dirty="0">
                <a:solidFill>
                  <a:schemeClr val="tx1"/>
                </a:solidFill>
              </a:rPr>
              <a:t>       Olası kanama odakları kontrol edilmelidir. </a:t>
            </a:r>
          </a:p>
        </p:txBody>
      </p:sp>
    </p:spTree>
    <p:extLst>
      <p:ext uri="{BB962C8B-B14F-4D97-AF65-F5344CB8AC3E}">
        <p14:creationId xmlns:p14="http://schemas.microsoft.com/office/powerpoint/2010/main" val="36234504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40F4530-6EFE-1825-F85C-B7DE3B0609FE}"/>
              </a:ext>
            </a:extLst>
          </p:cNvPr>
          <p:cNvSpPr>
            <a:spLocks noGrp="1"/>
          </p:cNvSpPr>
          <p:nvPr>
            <p:ph type="title"/>
          </p:nvPr>
        </p:nvSpPr>
        <p:spPr/>
        <p:txBody>
          <a:bodyPr/>
          <a:lstStyle/>
          <a:p>
            <a:r>
              <a:rPr lang="tr-TR" dirty="0"/>
              <a:t>TEDAVİ</a:t>
            </a:r>
          </a:p>
        </p:txBody>
      </p:sp>
      <p:sp>
        <p:nvSpPr>
          <p:cNvPr id="3" name="İçerik Yer Tutucusu 2">
            <a:extLst>
              <a:ext uri="{FF2B5EF4-FFF2-40B4-BE49-F238E27FC236}">
                <a16:creationId xmlns:a16="http://schemas.microsoft.com/office/drawing/2014/main" id="{A82EA64D-662E-540E-AD58-52006F0DE286}"/>
              </a:ext>
            </a:extLst>
          </p:cNvPr>
          <p:cNvSpPr>
            <a:spLocks noGrp="1"/>
          </p:cNvSpPr>
          <p:nvPr>
            <p:ph idx="1"/>
          </p:nvPr>
        </p:nvSpPr>
        <p:spPr/>
        <p:txBody>
          <a:bodyPr>
            <a:normAutofit/>
          </a:bodyPr>
          <a:lstStyle/>
          <a:p>
            <a:pPr marL="0" indent="0">
              <a:buNone/>
            </a:pPr>
            <a:endParaRPr lang="tr-TR" sz="2200" dirty="0">
              <a:solidFill>
                <a:schemeClr val="tx1"/>
              </a:solidFill>
            </a:endParaRPr>
          </a:p>
          <a:p>
            <a:pPr marL="0" indent="0">
              <a:buNone/>
            </a:pPr>
            <a:r>
              <a:rPr lang="tr-TR" sz="2200" dirty="0">
                <a:solidFill>
                  <a:schemeClr val="tx1"/>
                </a:solidFill>
              </a:rPr>
              <a:t>       KKKA enfeksiyonunda </a:t>
            </a:r>
            <a:r>
              <a:rPr lang="tr-TR" sz="2200" dirty="0" err="1">
                <a:solidFill>
                  <a:schemeClr val="tx1"/>
                </a:solidFill>
              </a:rPr>
              <a:t>ribavirin</a:t>
            </a:r>
            <a:r>
              <a:rPr lang="tr-TR" sz="2200" dirty="0">
                <a:solidFill>
                  <a:schemeClr val="tx1"/>
                </a:solidFill>
              </a:rPr>
              <a:t> antiviral ilaç olarak belirgin bir fayda ile tedavi etmek için kullanılmaktadır ve hem oral hem de intravenöz formülasyonlarının etkili olduğu bildirilmiştir (WHO 2022).</a:t>
            </a:r>
          </a:p>
        </p:txBody>
      </p:sp>
    </p:spTree>
    <p:extLst>
      <p:ext uri="{BB962C8B-B14F-4D97-AF65-F5344CB8AC3E}">
        <p14:creationId xmlns:p14="http://schemas.microsoft.com/office/powerpoint/2010/main" val="21021001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F9BD3EE-D82C-DD98-A110-22057F71CCBD}"/>
              </a:ext>
            </a:extLst>
          </p:cNvPr>
          <p:cNvSpPr>
            <a:spLocks noGrp="1"/>
          </p:cNvSpPr>
          <p:nvPr>
            <p:ph type="title"/>
          </p:nvPr>
        </p:nvSpPr>
        <p:spPr/>
        <p:txBody>
          <a:bodyPr/>
          <a:lstStyle/>
          <a:p>
            <a:r>
              <a:rPr lang="tr-TR" dirty="0"/>
              <a:t>tedavi</a:t>
            </a:r>
          </a:p>
        </p:txBody>
      </p:sp>
      <p:sp>
        <p:nvSpPr>
          <p:cNvPr id="3" name="İçerik Yer Tutucusu 2">
            <a:extLst>
              <a:ext uri="{FF2B5EF4-FFF2-40B4-BE49-F238E27FC236}">
                <a16:creationId xmlns:a16="http://schemas.microsoft.com/office/drawing/2014/main" id="{2604BB1D-5358-A7B7-8CD9-5BE085C8D80C}"/>
              </a:ext>
            </a:extLst>
          </p:cNvPr>
          <p:cNvSpPr>
            <a:spLocks noGrp="1"/>
          </p:cNvSpPr>
          <p:nvPr>
            <p:ph idx="1"/>
          </p:nvPr>
        </p:nvSpPr>
        <p:spPr/>
        <p:txBody>
          <a:bodyPr/>
          <a:lstStyle/>
          <a:p>
            <a:pPr eaLnBrk="1" hangingPunct="1"/>
            <a:r>
              <a:rPr lang="tr-TR" altLang="tr-TR" sz="2200" dirty="0">
                <a:solidFill>
                  <a:schemeClr val="tx1"/>
                </a:solidFill>
              </a:rPr>
              <a:t>Şüpheli temas</a:t>
            </a:r>
            <a:r>
              <a:rPr lang="tr-TR" altLang="tr-TR" sz="2200" dirty="0">
                <a:solidFill>
                  <a:schemeClr val="tx1"/>
                </a:solidFill>
                <a:sym typeface="Wingdings" panose="05000000000000000000" pitchFamily="2" charset="2"/>
              </a:rPr>
              <a:t> 1 hafta boyunca günlük tam kan sayımı</a:t>
            </a:r>
          </a:p>
          <a:p>
            <a:pPr eaLnBrk="1" hangingPunct="1"/>
            <a:r>
              <a:rPr lang="tr-TR" altLang="tr-TR" sz="2200" dirty="0" err="1">
                <a:solidFill>
                  <a:schemeClr val="tx1"/>
                </a:solidFill>
                <a:sym typeface="Wingdings" panose="05000000000000000000" pitchFamily="2" charset="2"/>
              </a:rPr>
              <a:t>Ribavirin</a:t>
            </a:r>
            <a:r>
              <a:rPr lang="tr-TR" altLang="tr-TR" sz="2200" dirty="0">
                <a:solidFill>
                  <a:schemeClr val="tx1"/>
                </a:solidFill>
                <a:sym typeface="Wingdings" panose="05000000000000000000" pitchFamily="2" charset="2"/>
              </a:rPr>
              <a:t> ile profilaksi</a:t>
            </a:r>
          </a:p>
          <a:p>
            <a:pPr eaLnBrk="1" hangingPunct="1"/>
            <a:r>
              <a:rPr lang="tr-TR" altLang="tr-TR" sz="2200" dirty="0">
                <a:solidFill>
                  <a:schemeClr val="tx1"/>
                </a:solidFill>
                <a:sym typeface="Wingdings" panose="05000000000000000000" pitchFamily="2" charset="2"/>
              </a:rPr>
              <a:t>14 takip sonrası normal tam kan sayımı takip kesilmeli</a:t>
            </a:r>
          </a:p>
          <a:p>
            <a:pPr eaLnBrk="1" hangingPunct="1"/>
            <a:r>
              <a:rPr lang="tr-TR" altLang="tr-TR" sz="2200" dirty="0">
                <a:solidFill>
                  <a:schemeClr val="tx1"/>
                </a:solidFill>
                <a:sym typeface="Wingdings" panose="05000000000000000000" pitchFamily="2" charset="2"/>
              </a:rPr>
              <a:t>Tam kan sayımında anormallik hastaneye yatış, tedavi</a:t>
            </a:r>
            <a:endParaRPr lang="tr-TR" altLang="tr-TR" sz="2200" dirty="0">
              <a:solidFill>
                <a:schemeClr val="tx1"/>
              </a:solidFill>
            </a:endParaRPr>
          </a:p>
          <a:p>
            <a:endParaRPr lang="tr-TR" dirty="0"/>
          </a:p>
        </p:txBody>
      </p:sp>
    </p:spTree>
    <p:extLst>
      <p:ext uri="{BB962C8B-B14F-4D97-AF65-F5344CB8AC3E}">
        <p14:creationId xmlns:p14="http://schemas.microsoft.com/office/powerpoint/2010/main" val="22816587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0162AA-57FD-9D0A-53B3-5E0187BE302D}"/>
              </a:ext>
            </a:extLst>
          </p:cNvPr>
          <p:cNvSpPr>
            <a:spLocks noGrp="1"/>
          </p:cNvSpPr>
          <p:nvPr>
            <p:ph type="title"/>
          </p:nvPr>
        </p:nvSpPr>
        <p:spPr/>
        <p:txBody>
          <a:bodyPr/>
          <a:lstStyle/>
          <a:p>
            <a:r>
              <a:rPr lang="tr-TR" dirty="0"/>
              <a:t>MORTALİTE</a:t>
            </a:r>
          </a:p>
        </p:txBody>
      </p:sp>
      <p:sp>
        <p:nvSpPr>
          <p:cNvPr id="3" name="İçerik Yer Tutucusu 2">
            <a:extLst>
              <a:ext uri="{FF2B5EF4-FFF2-40B4-BE49-F238E27FC236}">
                <a16:creationId xmlns:a16="http://schemas.microsoft.com/office/drawing/2014/main" id="{C3599C99-E7F0-4074-DAB5-7DD35E72AABD}"/>
              </a:ext>
            </a:extLst>
          </p:cNvPr>
          <p:cNvSpPr>
            <a:spLocks noGrp="1"/>
          </p:cNvSpPr>
          <p:nvPr>
            <p:ph idx="1"/>
          </p:nvPr>
        </p:nvSpPr>
        <p:spPr>
          <a:xfrm>
            <a:off x="976206" y="1401839"/>
            <a:ext cx="2718741" cy="4686299"/>
          </a:xfrm>
        </p:spPr>
        <p:txBody>
          <a:bodyPr>
            <a:noAutofit/>
          </a:bodyPr>
          <a:lstStyle/>
          <a:p>
            <a:pPr marL="0" indent="0">
              <a:buNone/>
            </a:pPr>
            <a:r>
              <a:rPr lang="tr-TR" sz="2200" dirty="0">
                <a:solidFill>
                  <a:schemeClr val="tx1"/>
                </a:solidFill>
              </a:rPr>
              <a:t>* Ölümler genellikle klinik bulguların ikinci haftasında görülür ve hastalar sıklıkla masif kanama, şok ve </a:t>
            </a:r>
            <a:r>
              <a:rPr lang="tr-TR" sz="2200" dirty="0" err="1">
                <a:solidFill>
                  <a:schemeClr val="tx1"/>
                </a:solidFill>
              </a:rPr>
              <a:t>multiorgan</a:t>
            </a:r>
            <a:r>
              <a:rPr lang="tr-TR" sz="2200" dirty="0">
                <a:solidFill>
                  <a:schemeClr val="tx1"/>
                </a:solidFill>
              </a:rPr>
              <a:t> yetmezliği sonucu ölürler.</a:t>
            </a:r>
          </a:p>
          <a:p>
            <a:pPr marL="0" indent="0">
              <a:buNone/>
            </a:pPr>
            <a:r>
              <a:rPr lang="tr-TR" sz="2200" dirty="0">
                <a:solidFill>
                  <a:schemeClr val="tx1"/>
                </a:solidFill>
              </a:rPr>
              <a:t>*Ölüm oranı </a:t>
            </a:r>
          </a:p>
          <a:p>
            <a:pPr marL="0" indent="0">
              <a:buNone/>
            </a:pPr>
            <a:r>
              <a:rPr lang="tr-TR" sz="2200" dirty="0">
                <a:solidFill>
                  <a:schemeClr val="tx1"/>
                </a:solidFill>
              </a:rPr>
              <a:t>%5-30’a kadar çıkabilmektedir.</a:t>
            </a:r>
          </a:p>
        </p:txBody>
      </p:sp>
      <p:pic>
        <p:nvPicPr>
          <p:cNvPr id="6" name="Resim 5">
            <a:extLst>
              <a:ext uri="{FF2B5EF4-FFF2-40B4-BE49-F238E27FC236}">
                <a16:creationId xmlns:a16="http://schemas.microsoft.com/office/drawing/2014/main" id="{872FA583-528B-6BBD-73DB-946820809B90}"/>
              </a:ext>
            </a:extLst>
          </p:cNvPr>
          <p:cNvPicPr>
            <a:picLocks noChangeAspect="1"/>
          </p:cNvPicPr>
          <p:nvPr/>
        </p:nvPicPr>
        <p:blipFill>
          <a:blip r:embed="rId2"/>
          <a:stretch>
            <a:fillRect/>
          </a:stretch>
        </p:blipFill>
        <p:spPr>
          <a:xfrm>
            <a:off x="3694947" y="1401839"/>
            <a:ext cx="8010525" cy="4686300"/>
          </a:xfrm>
          <a:prstGeom prst="rect">
            <a:avLst/>
          </a:prstGeom>
        </p:spPr>
      </p:pic>
    </p:spTree>
    <p:extLst>
      <p:ext uri="{BB962C8B-B14F-4D97-AF65-F5344CB8AC3E}">
        <p14:creationId xmlns:p14="http://schemas.microsoft.com/office/powerpoint/2010/main" val="42935715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Başlık">
            <a:extLst>
              <a:ext uri="{FF2B5EF4-FFF2-40B4-BE49-F238E27FC236}">
                <a16:creationId xmlns:a16="http://schemas.microsoft.com/office/drawing/2014/main" id="{9B8C5CFB-C72C-3D3C-6FB4-3F7E83202F08}"/>
              </a:ext>
            </a:extLst>
          </p:cNvPr>
          <p:cNvSpPr>
            <a:spLocks noGrp="1"/>
          </p:cNvSpPr>
          <p:nvPr>
            <p:ph type="title"/>
          </p:nvPr>
        </p:nvSpPr>
        <p:spPr/>
        <p:txBody>
          <a:bodyPr/>
          <a:lstStyle/>
          <a:p>
            <a:r>
              <a:rPr lang="tr-TR" altLang="tr-TR" dirty="0"/>
              <a:t>DEFİN İŞLEMİ</a:t>
            </a:r>
          </a:p>
        </p:txBody>
      </p:sp>
      <p:sp>
        <p:nvSpPr>
          <p:cNvPr id="59395" name="2 İçerik Yer Tutucusu">
            <a:extLst>
              <a:ext uri="{FF2B5EF4-FFF2-40B4-BE49-F238E27FC236}">
                <a16:creationId xmlns:a16="http://schemas.microsoft.com/office/drawing/2014/main" id="{95AE8885-901A-2727-463C-C0CD9A6B59D5}"/>
              </a:ext>
            </a:extLst>
          </p:cNvPr>
          <p:cNvSpPr>
            <a:spLocks noGrp="1"/>
          </p:cNvSpPr>
          <p:nvPr>
            <p:ph idx="1"/>
          </p:nvPr>
        </p:nvSpPr>
        <p:spPr/>
        <p:txBody>
          <a:bodyPr>
            <a:normAutofit/>
          </a:bodyPr>
          <a:lstStyle/>
          <a:p>
            <a:r>
              <a:rPr lang="tr-TR" altLang="tr-TR" sz="2200" dirty="0">
                <a:solidFill>
                  <a:schemeClr val="tx1"/>
                </a:solidFill>
              </a:rPr>
              <a:t>Koruyucu giysi olmaksızın dokunulmamalıdır.</a:t>
            </a:r>
          </a:p>
          <a:p>
            <a:r>
              <a:rPr lang="tr-TR" altLang="tr-TR" sz="2200" dirty="0">
                <a:solidFill>
                  <a:schemeClr val="tx1"/>
                </a:solidFill>
              </a:rPr>
              <a:t>Vücut sızdırmayan bir materyal ile sarılmalı ve mühürlenmelidir.</a:t>
            </a:r>
          </a:p>
          <a:p>
            <a:r>
              <a:rPr lang="tr-TR" altLang="tr-TR" sz="2200" dirty="0">
                <a:solidFill>
                  <a:schemeClr val="tx1"/>
                </a:solidFill>
              </a:rPr>
              <a:t>Sızdırmalara karşın 1/10 çamaşır suyu ile </a:t>
            </a:r>
            <a:r>
              <a:rPr lang="tr-TR" altLang="tr-TR" sz="2200" dirty="0" err="1">
                <a:solidFill>
                  <a:schemeClr val="tx1"/>
                </a:solidFill>
              </a:rPr>
              <a:t>spreylenmelidir</a:t>
            </a:r>
            <a:r>
              <a:rPr lang="tr-TR" altLang="tr-TR" sz="2200" dirty="0">
                <a:solidFill>
                  <a:schemeClr val="tx1"/>
                </a:solidFill>
              </a:rPr>
              <a:t>.</a:t>
            </a:r>
          </a:p>
          <a:p>
            <a:r>
              <a:rPr lang="tr-TR" altLang="tr-TR" sz="2200" dirty="0">
                <a:solidFill>
                  <a:schemeClr val="tx1"/>
                </a:solidFill>
              </a:rPr>
              <a:t>Ceset torbası kullanılmalı, torba aynı şekilde </a:t>
            </a:r>
            <a:r>
              <a:rPr lang="tr-TR" altLang="tr-TR" sz="2200" dirty="0" err="1">
                <a:solidFill>
                  <a:schemeClr val="tx1"/>
                </a:solidFill>
              </a:rPr>
              <a:t>spreylenmelidir</a:t>
            </a:r>
            <a:r>
              <a:rPr lang="tr-TR" altLang="tr-TR" sz="2200" dirty="0">
                <a:solidFill>
                  <a:schemeClr val="tx1"/>
                </a:solidFill>
              </a:rPr>
              <a:t>.</a:t>
            </a:r>
          </a:p>
          <a:p>
            <a:r>
              <a:rPr lang="tr-TR" altLang="tr-TR" sz="2200" dirty="0">
                <a:solidFill>
                  <a:schemeClr val="tx1"/>
                </a:solidFill>
              </a:rPr>
              <a:t>Torba bulunamazsa vücut 1/10’luk çamaşır suyu ile ıslatılmış bezlerle sarılmalıdır.</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3BEC840-36BF-CB24-D33B-B97CB986AB4B}"/>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2B3E6710-8A90-6624-207D-7F7ADE393C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7622" y="144379"/>
            <a:ext cx="10366433" cy="6713621"/>
          </a:xfrm>
        </p:spPr>
      </p:pic>
    </p:spTree>
    <p:extLst>
      <p:ext uri="{BB962C8B-B14F-4D97-AF65-F5344CB8AC3E}">
        <p14:creationId xmlns:p14="http://schemas.microsoft.com/office/powerpoint/2010/main" val="4670594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1D810A2-A6F2-2960-9547-A00F394782B7}"/>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094B60D6-B9A4-72E5-65E5-5B947F466D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6012" y="68179"/>
            <a:ext cx="9849653" cy="6721642"/>
          </a:xfrm>
        </p:spPr>
      </p:pic>
    </p:spTree>
    <p:extLst>
      <p:ext uri="{BB962C8B-B14F-4D97-AF65-F5344CB8AC3E}">
        <p14:creationId xmlns:p14="http://schemas.microsoft.com/office/powerpoint/2010/main" val="3924754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77100FE-E1F7-B04A-F675-9F5BB8B72B76}"/>
              </a:ext>
            </a:extLst>
          </p:cNvPr>
          <p:cNvSpPr>
            <a:spLocks noGrp="1"/>
          </p:cNvSpPr>
          <p:nvPr>
            <p:ph type="title"/>
          </p:nvPr>
        </p:nvSpPr>
        <p:spPr/>
        <p:txBody>
          <a:bodyPr/>
          <a:lstStyle/>
          <a:p>
            <a:r>
              <a:rPr lang="tr-TR" dirty="0"/>
              <a:t>EPİDEMİYOLOJİ</a:t>
            </a:r>
          </a:p>
        </p:txBody>
      </p:sp>
      <p:pic>
        <p:nvPicPr>
          <p:cNvPr id="8" name="İçerik Yer Tutucusu 7">
            <a:extLst>
              <a:ext uri="{FF2B5EF4-FFF2-40B4-BE49-F238E27FC236}">
                <a16:creationId xmlns:a16="http://schemas.microsoft.com/office/drawing/2014/main" id="{AE29F4A3-C03B-BBE8-89AB-88E755AD7E78}"/>
              </a:ext>
            </a:extLst>
          </p:cNvPr>
          <p:cNvPicPr>
            <a:picLocks noGrp="1" noChangeAspect="1"/>
          </p:cNvPicPr>
          <p:nvPr>
            <p:ph idx="1"/>
          </p:nvPr>
        </p:nvPicPr>
        <p:blipFill>
          <a:blip r:embed="rId2"/>
          <a:stretch>
            <a:fillRect/>
          </a:stretch>
        </p:blipFill>
        <p:spPr>
          <a:xfrm>
            <a:off x="1251678" y="1128451"/>
            <a:ext cx="9695011" cy="5687143"/>
          </a:xfrm>
        </p:spPr>
      </p:pic>
    </p:spTree>
    <p:extLst>
      <p:ext uri="{BB962C8B-B14F-4D97-AF65-F5344CB8AC3E}">
        <p14:creationId xmlns:p14="http://schemas.microsoft.com/office/powerpoint/2010/main" val="31512837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9814761-DF29-6878-02CC-9604B2444A20}"/>
              </a:ext>
            </a:extLst>
          </p:cNvPr>
          <p:cNvSpPr>
            <a:spLocks noGrp="1"/>
          </p:cNvSpPr>
          <p:nvPr>
            <p:ph type="title"/>
          </p:nvPr>
        </p:nvSpPr>
        <p:spPr/>
        <p:txBody>
          <a:bodyPr/>
          <a:lstStyle/>
          <a:p>
            <a:r>
              <a:rPr lang="tr-TR" dirty="0"/>
              <a:t>SONUÇ </a:t>
            </a:r>
          </a:p>
        </p:txBody>
      </p:sp>
      <p:sp>
        <p:nvSpPr>
          <p:cNvPr id="3" name="İçerik Yer Tutucusu 2">
            <a:extLst>
              <a:ext uri="{FF2B5EF4-FFF2-40B4-BE49-F238E27FC236}">
                <a16:creationId xmlns:a16="http://schemas.microsoft.com/office/drawing/2014/main" id="{B5134275-87EF-4EA3-33C8-9D6BD91679C3}"/>
              </a:ext>
            </a:extLst>
          </p:cNvPr>
          <p:cNvSpPr>
            <a:spLocks noGrp="1"/>
          </p:cNvSpPr>
          <p:nvPr>
            <p:ph idx="1"/>
          </p:nvPr>
        </p:nvSpPr>
        <p:spPr/>
        <p:txBody>
          <a:bodyPr>
            <a:normAutofit lnSpcReduction="10000"/>
          </a:bodyPr>
          <a:lstStyle/>
          <a:p>
            <a:pPr marL="0" indent="0">
              <a:buNone/>
            </a:pPr>
            <a:r>
              <a:rPr lang="tr-TR" sz="2200" dirty="0">
                <a:solidFill>
                  <a:schemeClr val="tx1"/>
                </a:solidFill>
              </a:rPr>
              <a:t>       KKKA yaygın bir hastalıktır ve ülkemiz de dahil olmak üzere Afrika, Asya, Orta Doğu ve Avrupa'daki 50'den fazla ülke KKKA için endemik veya potansiyel olarak endemik bölgeler olarak kabul edilmektedir. </a:t>
            </a:r>
          </a:p>
          <a:p>
            <a:pPr marL="0" indent="0">
              <a:buNone/>
            </a:pPr>
            <a:r>
              <a:rPr lang="tr-TR" sz="2200" dirty="0">
                <a:solidFill>
                  <a:schemeClr val="tx1"/>
                </a:solidFill>
              </a:rPr>
              <a:t>       Tanı yöntemleri arasında serolojik testler, moleküler testler ve virüs izolasyonu yer almaktadır. </a:t>
            </a:r>
          </a:p>
          <a:p>
            <a:pPr marL="0" indent="0">
              <a:buNone/>
            </a:pPr>
            <a:r>
              <a:rPr lang="tr-TR" sz="2200" dirty="0">
                <a:solidFill>
                  <a:schemeClr val="tx1"/>
                </a:solidFill>
              </a:rPr>
              <a:t>       Tedavi, hemodinamik durumun dikkatli bir şekilde sürdürülmesiyle birlikte destek tedavisidir. </a:t>
            </a:r>
            <a:r>
              <a:rPr lang="tr-TR" sz="2200" dirty="0" err="1">
                <a:solidFill>
                  <a:schemeClr val="tx1"/>
                </a:solidFill>
              </a:rPr>
              <a:t>Ribavirin</a:t>
            </a:r>
            <a:r>
              <a:rPr lang="tr-TR" sz="2200" dirty="0">
                <a:solidFill>
                  <a:schemeClr val="tx1"/>
                </a:solidFill>
              </a:rPr>
              <a:t> özellikle enfeksiyonun erken döneminde etkili ve belirgin bir fayda ile tedavi için kullanılmaktadır. </a:t>
            </a:r>
          </a:p>
          <a:p>
            <a:pPr marL="0" indent="0">
              <a:buNone/>
            </a:pPr>
            <a:r>
              <a:rPr lang="tr-TR" dirty="0"/>
              <a:t>       </a:t>
            </a:r>
          </a:p>
        </p:txBody>
      </p:sp>
    </p:spTree>
    <p:extLst>
      <p:ext uri="{BB962C8B-B14F-4D97-AF65-F5344CB8AC3E}">
        <p14:creationId xmlns:p14="http://schemas.microsoft.com/office/powerpoint/2010/main" val="39917922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718467-2A98-B5B8-5432-83B7AC177CB6}"/>
              </a:ext>
            </a:extLst>
          </p:cNvPr>
          <p:cNvSpPr>
            <a:spLocks noGrp="1"/>
          </p:cNvSpPr>
          <p:nvPr>
            <p:ph type="title"/>
          </p:nvPr>
        </p:nvSpPr>
        <p:spPr/>
        <p:txBody>
          <a:bodyPr/>
          <a:lstStyle/>
          <a:p>
            <a:r>
              <a:rPr lang="tr-TR" dirty="0"/>
              <a:t>SONUÇ </a:t>
            </a:r>
          </a:p>
        </p:txBody>
      </p:sp>
      <p:sp>
        <p:nvSpPr>
          <p:cNvPr id="3" name="İçerik Yer Tutucusu 2">
            <a:extLst>
              <a:ext uri="{FF2B5EF4-FFF2-40B4-BE49-F238E27FC236}">
                <a16:creationId xmlns:a16="http://schemas.microsoft.com/office/drawing/2014/main" id="{6CCF6C18-9879-FC83-9B62-08C33A925AAC}"/>
              </a:ext>
            </a:extLst>
          </p:cNvPr>
          <p:cNvSpPr>
            <a:spLocks noGrp="1"/>
          </p:cNvSpPr>
          <p:nvPr>
            <p:ph idx="1"/>
          </p:nvPr>
        </p:nvSpPr>
        <p:spPr/>
        <p:txBody>
          <a:bodyPr/>
          <a:lstStyle/>
          <a:p>
            <a:pPr marL="0" indent="0">
              <a:buNone/>
            </a:pPr>
            <a:r>
              <a:rPr lang="tr-TR" sz="2200" dirty="0">
                <a:solidFill>
                  <a:schemeClr val="tx1"/>
                </a:solidFill>
              </a:rPr>
              <a:t>       Bireysel koruyucu önlemlerin kullanılmasının, enfeksiyondan kaçınmanın en iyi yolu olduğu belirtilmektedir. </a:t>
            </a:r>
          </a:p>
          <a:p>
            <a:pPr marL="0" indent="0">
              <a:buNone/>
            </a:pPr>
            <a:r>
              <a:rPr lang="tr-TR" sz="2200" dirty="0">
                <a:solidFill>
                  <a:schemeClr val="tx1"/>
                </a:solidFill>
              </a:rPr>
              <a:t>       Aşılama, hastalığı önlemenin etkili bir yolu gibi görünmektedir, ancak yaygın uygulama için uzun süreli saha içi çalışmalarda etkinlik gösteren daha güvenli insan aşılarına ihtiyaç vardır. </a:t>
            </a:r>
          </a:p>
          <a:p>
            <a:pPr marL="0" indent="0">
              <a:buNone/>
            </a:pPr>
            <a:r>
              <a:rPr lang="tr-TR" sz="2200" dirty="0">
                <a:solidFill>
                  <a:schemeClr val="tx1"/>
                </a:solidFill>
              </a:rPr>
              <a:t>       Ülkemizde de KKKA aşı geliştirme projeleri devam etmektedir. </a:t>
            </a:r>
          </a:p>
          <a:p>
            <a:endParaRPr lang="tr-TR" dirty="0"/>
          </a:p>
        </p:txBody>
      </p:sp>
    </p:spTree>
    <p:extLst>
      <p:ext uri="{BB962C8B-B14F-4D97-AF65-F5344CB8AC3E}">
        <p14:creationId xmlns:p14="http://schemas.microsoft.com/office/powerpoint/2010/main" val="16399167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59024E9-2B60-A0A7-A90B-7226682E5117}"/>
              </a:ext>
            </a:extLst>
          </p:cNvPr>
          <p:cNvSpPr>
            <a:spLocks noGrp="1"/>
          </p:cNvSpPr>
          <p:nvPr>
            <p:ph type="title"/>
          </p:nvPr>
        </p:nvSpPr>
        <p:spPr/>
        <p:txBody>
          <a:bodyPr/>
          <a:lstStyle/>
          <a:p>
            <a:r>
              <a:rPr lang="tr-TR" dirty="0"/>
              <a:t>KAYNAKÇA </a:t>
            </a:r>
          </a:p>
        </p:txBody>
      </p:sp>
      <p:sp>
        <p:nvSpPr>
          <p:cNvPr id="3" name="İçerik Yer Tutucusu 2">
            <a:extLst>
              <a:ext uri="{FF2B5EF4-FFF2-40B4-BE49-F238E27FC236}">
                <a16:creationId xmlns:a16="http://schemas.microsoft.com/office/drawing/2014/main" id="{45431A06-339E-3CDE-F544-2EF77AC59FA1}"/>
              </a:ext>
            </a:extLst>
          </p:cNvPr>
          <p:cNvSpPr>
            <a:spLocks noGrp="1"/>
          </p:cNvSpPr>
          <p:nvPr>
            <p:ph idx="1"/>
          </p:nvPr>
        </p:nvSpPr>
        <p:spPr/>
        <p:txBody>
          <a:bodyPr>
            <a:normAutofit fontScale="62500" lnSpcReduction="20000"/>
          </a:bodyPr>
          <a:lstStyle/>
          <a:p>
            <a:r>
              <a:rPr lang="tr-TR" dirty="0">
                <a:solidFill>
                  <a:schemeClr val="bg2">
                    <a:lumMod val="10000"/>
                  </a:schemeClr>
                </a:solidFill>
                <a:hlinkClick r:id="rId2">
                  <a:extLst>
                    <a:ext uri="{A12FA001-AC4F-418D-AE19-62706E023703}">
                      <ahyp:hlinkClr xmlns:ahyp="http://schemas.microsoft.com/office/drawing/2018/hyperlinkcolor" val="tx"/>
                    </a:ext>
                  </a:extLst>
                </a:hlinkClick>
              </a:rPr>
              <a:t>https://infeksiyon.org/wp-content/uploads/2016/08/K%C4%B1r%C4%B1m-Kongo-Kanamal%C4%B1-Ate%C5%9Fi.ppt</a:t>
            </a:r>
            <a:endParaRPr lang="tr-TR" dirty="0">
              <a:solidFill>
                <a:schemeClr val="bg2">
                  <a:lumMod val="10000"/>
                </a:schemeClr>
              </a:solidFill>
            </a:endParaRPr>
          </a:p>
          <a:p>
            <a:r>
              <a:rPr lang="tr-TR" dirty="0">
                <a:hlinkClick r:id="rId3"/>
              </a:rPr>
              <a:t>EKMUD- https://www.ekmud.org.tr/sunum/indir/268-kirim-kongo-kanamali-atesi-laboratuvar-tanisi</a:t>
            </a:r>
            <a:endParaRPr lang="tr-TR" dirty="0"/>
          </a:p>
          <a:p>
            <a:r>
              <a:rPr lang="tr-TR" dirty="0"/>
              <a:t>Okmeydanı Tıp Dergisi 32(Ek sayı):13-19, 2016 doi:10.5222/otd.2016.013 Kırım-Kongo Kanamalı Ateşi Şebnem Eren Gök Bozok Üniversitesi Tıp Fakültesi Enfeksiyon Hastalıkları ve Klinik Mikrobiyoloji Anabilim Dalı</a:t>
            </a:r>
          </a:p>
          <a:p>
            <a:r>
              <a:rPr lang="tr-TR" dirty="0"/>
              <a:t>Türk Hematoloji Derneği- https://www.thd.org.tr/thdData/Books/399/kirim-kongo-kanamali-atesi-s-sami-karti.pdf</a:t>
            </a:r>
          </a:p>
          <a:p>
            <a:r>
              <a:rPr lang="tr-TR" dirty="0"/>
              <a:t>Kırım-Kongo Kanamalı Ateşi (KKKA): Genel Bakış  </a:t>
            </a:r>
            <a:r>
              <a:rPr lang="tr-TR" dirty="0" err="1"/>
              <a:t>Crimean-Congo</a:t>
            </a:r>
            <a:r>
              <a:rPr lang="tr-TR" dirty="0"/>
              <a:t> </a:t>
            </a:r>
            <a:r>
              <a:rPr lang="tr-TR" dirty="0" err="1"/>
              <a:t>Haemorrhagic</a:t>
            </a:r>
            <a:r>
              <a:rPr lang="tr-TR" dirty="0"/>
              <a:t> Fever (CCHF): An </a:t>
            </a:r>
            <a:r>
              <a:rPr lang="tr-TR" dirty="0" err="1"/>
              <a:t>Overview</a:t>
            </a:r>
            <a:r>
              <a:rPr lang="tr-TR" dirty="0"/>
              <a:t> Müge Fırat1 , </a:t>
            </a:r>
            <a:r>
              <a:rPr lang="tr-TR" dirty="0" err="1"/>
              <a:t>Mohammed</a:t>
            </a:r>
            <a:r>
              <a:rPr lang="tr-TR" dirty="0"/>
              <a:t> </a:t>
            </a:r>
            <a:r>
              <a:rPr lang="tr-TR" dirty="0" err="1"/>
              <a:t>Hussin</a:t>
            </a:r>
            <a:r>
              <a:rPr lang="tr-TR" dirty="0"/>
              <a:t> HASHEMI2 , </a:t>
            </a:r>
            <a:r>
              <a:rPr lang="tr-TR" dirty="0" err="1"/>
              <a:t>Mohammed</a:t>
            </a:r>
            <a:r>
              <a:rPr lang="tr-TR" dirty="0"/>
              <a:t> </a:t>
            </a:r>
            <a:r>
              <a:rPr lang="tr-TR" dirty="0" err="1"/>
              <a:t>Abd</a:t>
            </a:r>
            <a:r>
              <a:rPr lang="tr-TR" dirty="0"/>
              <a:t> Ali DAWOD3</a:t>
            </a:r>
          </a:p>
          <a:p>
            <a:r>
              <a:rPr lang="tr-TR" dirty="0">
                <a:hlinkClick r:id="rId4"/>
              </a:rPr>
              <a:t>https://www.google.com/search?q=iple+kene+alma&amp;source=lmns&amp;tbm=vid&amp;bih=651&amp;biw=1366&amp;hl=tr&amp;sa=X&amp;ved=2ahUKEwjIgruKgZiCAxV-4rsIHYI3Bv8Q_AUoAnoECAEQAg#fpstate=ive&amp;vld=cid:549c9abf,vid:U4XJpoVc3UM,st:0</a:t>
            </a:r>
            <a:endParaRPr lang="tr-TR" dirty="0"/>
          </a:p>
          <a:p>
            <a:r>
              <a:rPr lang="tr-TR" dirty="0">
                <a:hlinkClick r:id="rId5"/>
              </a:rPr>
              <a:t>https://www.google.com/search?q=iple+kene+alma&amp;source=lmns&amp;tbm=vid&amp;bih=651&amp;biw=1366&amp;hl=tr&amp;sa=X&amp;ved=2ahUKEwjIgruKgZiCAxV-4rsIHYI3Bv8Q_AUoAnoECAEQAg#fpstate=ive&amp;vld=cid:e0ee9b04,vid:EtUmrzmRYIc,st:0</a:t>
            </a:r>
            <a:endParaRPr lang="tr-TR" dirty="0"/>
          </a:p>
          <a:p>
            <a:r>
              <a:rPr lang="tr-TR" dirty="0">
                <a:hlinkClick r:id="rId6"/>
              </a:rPr>
              <a:t>https://hastane.hacettepe.edu.tr/pdf/kalite/KKKA_hekim.pdf</a:t>
            </a:r>
            <a:r>
              <a:rPr lang="tr-TR" dirty="0"/>
              <a:t> 2023</a:t>
            </a:r>
          </a:p>
          <a:p>
            <a:r>
              <a:rPr lang="tr-TR" dirty="0" err="1"/>
              <a:t>chrome-extension</a:t>
            </a:r>
            <a:r>
              <a:rPr lang="tr-TR" dirty="0"/>
              <a:t>://</a:t>
            </a:r>
            <a:r>
              <a:rPr lang="tr-TR" dirty="0" err="1"/>
              <a:t>efaidnbmnnnibpcajpcglclefindmkaj</a:t>
            </a:r>
            <a:r>
              <a:rPr lang="tr-TR" dirty="0"/>
              <a:t>/https://hsgm.saglik.gov.tr/depo/birimler/zoonotik-ve-vektorel-hastaliklar-db/Dokumanlar/Sunumlar/KKKA_Sunum_Hekimlere_Yonelik_2023.pdf</a:t>
            </a:r>
          </a:p>
          <a:p>
            <a:r>
              <a:rPr lang="tr-TR" dirty="0"/>
              <a:t>https://acilci.net/acil-serviste-kene-ve-iliskili-hastaliklara-yaklasim/</a:t>
            </a:r>
          </a:p>
          <a:p>
            <a:endParaRPr lang="tr-TR" dirty="0"/>
          </a:p>
          <a:p>
            <a:endParaRPr lang="tr-TR" dirty="0"/>
          </a:p>
          <a:p>
            <a:endParaRPr lang="tr-TR" dirty="0"/>
          </a:p>
        </p:txBody>
      </p:sp>
    </p:spTree>
    <p:extLst>
      <p:ext uri="{BB962C8B-B14F-4D97-AF65-F5344CB8AC3E}">
        <p14:creationId xmlns:p14="http://schemas.microsoft.com/office/powerpoint/2010/main" val="3243657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6DE42AD-F688-A3EF-54D4-8A7FF5377DE6}"/>
              </a:ext>
            </a:extLst>
          </p:cNvPr>
          <p:cNvSpPr>
            <a:spLocks noGrp="1"/>
          </p:cNvSpPr>
          <p:nvPr>
            <p:ph type="title"/>
          </p:nvPr>
        </p:nvSpPr>
        <p:spPr/>
        <p:txBody>
          <a:bodyPr/>
          <a:lstStyle/>
          <a:p>
            <a:r>
              <a:rPr lang="tr-TR" dirty="0"/>
              <a:t>EPİDEMİYOLOJİ</a:t>
            </a:r>
          </a:p>
        </p:txBody>
      </p:sp>
      <p:sp>
        <p:nvSpPr>
          <p:cNvPr id="3" name="İçerik Yer Tutucusu 2">
            <a:extLst>
              <a:ext uri="{FF2B5EF4-FFF2-40B4-BE49-F238E27FC236}">
                <a16:creationId xmlns:a16="http://schemas.microsoft.com/office/drawing/2014/main" id="{9D3D1AFB-BD2E-30D1-EA1A-9E0B13A5F227}"/>
              </a:ext>
            </a:extLst>
          </p:cNvPr>
          <p:cNvSpPr>
            <a:spLocks noGrp="1"/>
          </p:cNvSpPr>
          <p:nvPr>
            <p:ph idx="1"/>
          </p:nvPr>
        </p:nvSpPr>
        <p:spPr/>
        <p:txBody>
          <a:bodyPr>
            <a:normAutofit/>
          </a:bodyPr>
          <a:lstStyle/>
          <a:p>
            <a:pPr marL="0" indent="0">
              <a:buNone/>
            </a:pPr>
            <a:r>
              <a:rPr lang="tr-TR" sz="2200" dirty="0">
                <a:solidFill>
                  <a:schemeClr val="tx1"/>
                </a:solidFill>
              </a:rPr>
              <a:t>       KKKA ülkemizde ilk olarak 2002 yılında başta Tokat ili ve çevresinde dikkati çekmiş ve 2003 yılında varlığı kanıtlanmıştır. Halen İç ve Doğu Anadolu Bölgelerinin kuzeyi ile Karadeniz Bölgesinin güney kesimleri arasında geniş bir coğrafi alanda görülmektedir. 2002 ile 2018 yılları arasında 11.041 vaka ve 528 ölüm olduğu (vaka-ölüm oranı %4,78) bildirilmiştir (Sağlık Bakanlığı 2023). </a:t>
            </a:r>
            <a:endParaRPr lang="tr-TR" sz="2200" dirty="0"/>
          </a:p>
        </p:txBody>
      </p:sp>
    </p:spTree>
    <p:extLst>
      <p:ext uri="{BB962C8B-B14F-4D97-AF65-F5344CB8AC3E}">
        <p14:creationId xmlns:p14="http://schemas.microsoft.com/office/powerpoint/2010/main" val="3069539918"/>
      </p:ext>
    </p:extLst>
  </p:cSld>
  <p:clrMapOvr>
    <a:masterClrMapping/>
  </p:clrMapOvr>
</p:sld>
</file>

<file path=ppt/theme/theme1.xml><?xml version="1.0" encoding="utf-8"?>
<a:theme xmlns:a="http://schemas.openxmlformats.org/drawingml/2006/main" name="Rozet">
  <a:themeElements>
    <a:clrScheme name="Rozet">
      <a:dk1>
        <a:sysClr val="windowText" lastClr="000000"/>
      </a:dk1>
      <a:lt1>
        <a:sysClr val="window" lastClr="FFFFFF"/>
      </a:lt1>
      <a:dk2>
        <a:srgbClr val="171312"/>
      </a:dk2>
      <a:lt2>
        <a:srgbClr val="F7F0DF"/>
      </a:lt2>
      <a:accent1>
        <a:srgbClr val="53AE6E"/>
      </a:accent1>
      <a:accent2>
        <a:srgbClr val="326267"/>
      </a:accent2>
      <a:accent3>
        <a:srgbClr val="C5C34A"/>
      </a:accent3>
      <a:accent4>
        <a:srgbClr val="BF6546"/>
      </a:accent4>
      <a:accent5>
        <a:srgbClr val="81B5A8"/>
      </a:accent5>
      <a:accent6>
        <a:srgbClr val="636455"/>
      </a:accent6>
      <a:hlink>
        <a:srgbClr val="81B5A8"/>
      </a:hlink>
      <a:folHlink>
        <a:srgbClr val="936888"/>
      </a:folHlink>
    </a:clrScheme>
    <a:fontScheme name="Özel 1">
      <a:majorFont>
        <a:latin typeface="Times New Roman"/>
        <a:ea typeface=""/>
        <a:cs typeface=""/>
      </a:majorFont>
      <a:minorFont>
        <a:latin typeface="Times New Roman"/>
        <a:ea typeface=""/>
        <a:cs typeface=""/>
      </a:minorFont>
    </a:fontScheme>
    <a:fmtScheme name="Rozet">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A1A3E1F0-B5EF-49C5-810A-B1B32AEDDC80}"/>
    </a:ext>
  </a:extLst>
</a:theme>
</file>

<file path=docProps/app.xml><?xml version="1.0" encoding="utf-8"?>
<Properties xmlns="http://schemas.openxmlformats.org/officeDocument/2006/extended-properties" xmlns:vt="http://schemas.openxmlformats.org/officeDocument/2006/docPropsVTypes">
  <Template>TM10001106[[fn=Rozet]]</Template>
  <TotalTime>2313</TotalTime>
  <Words>3474</Words>
  <Application>Microsoft Office PowerPoint</Application>
  <PresentationFormat>Geniş ekran</PresentationFormat>
  <Paragraphs>371</Paragraphs>
  <Slides>82</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82</vt:i4>
      </vt:variant>
    </vt:vector>
  </HeadingPairs>
  <TitlesOfParts>
    <vt:vector size="87" baseType="lpstr">
      <vt:lpstr>Arial</vt:lpstr>
      <vt:lpstr>Gill Sans MT</vt:lpstr>
      <vt:lpstr>Times New Roman</vt:lpstr>
      <vt:lpstr>Wingdings</vt:lpstr>
      <vt:lpstr>Rozet</vt:lpstr>
      <vt:lpstr>KIRIM KONGO KANAMALI ATEŞİ </vt:lpstr>
      <vt:lpstr>Sunum planı </vt:lpstr>
      <vt:lpstr>TANIM</vt:lpstr>
      <vt:lpstr>ETYOLOJİ</vt:lpstr>
      <vt:lpstr>ETYOLOJİ</vt:lpstr>
      <vt:lpstr>ETYOLOJİ</vt:lpstr>
      <vt:lpstr>EPİDEMİYOLOJİ</vt:lpstr>
      <vt:lpstr>EPİDEMİYOLOJİ</vt:lpstr>
      <vt:lpstr>EPİDEMİYOLOJİ</vt:lpstr>
      <vt:lpstr>EPİDEMİYOLOJİ</vt:lpstr>
      <vt:lpstr>EPİDEMİYOLOJİ</vt:lpstr>
      <vt:lpstr>EPİDEMİYOLOJİ</vt:lpstr>
      <vt:lpstr>PATOGENEZ </vt:lpstr>
      <vt:lpstr>patogenez</vt:lpstr>
      <vt:lpstr>PATOGENEZ </vt:lpstr>
      <vt:lpstr>Patogenez </vt:lpstr>
      <vt:lpstr>BULAŞMA</vt:lpstr>
      <vt:lpstr>BULAŞMA </vt:lpstr>
      <vt:lpstr>BULAŞMA </vt:lpstr>
      <vt:lpstr>Bulaşma </vt:lpstr>
      <vt:lpstr>BULAŞMA</vt:lpstr>
      <vt:lpstr>BULAŞMA</vt:lpstr>
      <vt:lpstr>PowerPoint Sunusu</vt:lpstr>
      <vt:lpstr>Bulaşma </vt:lpstr>
      <vt:lpstr>BULAŞMA</vt:lpstr>
      <vt:lpstr>Korunma </vt:lpstr>
      <vt:lpstr>Korunma </vt:lpstr>
      <vt:lpstr>KORUNMA </vt:lpstr>
      <vt:lpstr>KORUNMA</vt:lpstr>
      <vt:lpstr>KORUNMA </vt:lpstr>
      <vt:lpstr>KORUNMA </vt:lpstr>
      <vt:lpstr>KORUNMA</vt:lpstr>
      <vt:lpstr>KORUNMA </vt:lpstr>
      <vt:lpstr>KORUNMA </vt:lpstr>
      <vt:lpstr>HASTANE ORTAMINDA KORUNMA</vt:lpstr>
      <vt:lpstr>HASTANE ORTAMINDA KORUNMA</vt:lpstr>
      <vt:lpstr>Klinik seyir</vt:lpstr>
      <vt:lpstr>KLİNİK seyir</vt:lpstr>
      <vt:lpstr>KLİNİK seyir </vt:lpstr>
      <vt:lpstr>Klinik seyir</vt:lpstr>
      <vt:lpstr>KLİNİK </vt:lpstr>
      <vt:lpstr>KLİNİK </vt:lpstr>
      <vt:lpstr>LABORATUVAR </vt:lpstr>
      <vt:lpstr>PowerPoint Sunusu</vt:lpstr>
      <vt:lpstr>PowerPoint Sunusu</vt:lpstr>
      <vt:lpstr>HASTALIĞIN AĞIRLIK KRİTERLERİ </vt:lpstr>
      <vt:lpstr> </vt:lpstr>
      <vt:lpstr>Kötü prognoz bulguları</vt:lpstr>
      <vt:lpstr>TANI</vt:lpstr>
      <vt:lpstr>TANI</vt:lpstr>
      <vt:lpstr>TANI</vt:lpstr>
      <vt:lpstr>TANI</vt:lpstr>
      <vt:lpstr>TANI</vt:lpstr>
      <vt:lpstr>TANI</vt:lpstr>
      <vt:lpstr>TANI</vt:lpstr>
      <vt:lpstr>TANI</vt:lpstr>
      <vt:lpstr>TANI</vt:lpstr>
      <vt:lpstr>TANI</vt:lpstr>
      <vt:lpstr>TANI</vt:lpstr>
      <vt:lpstr>TANI</vt:lpstr>
      <vt:lpstr>tanı</vt:lpstr>
      <vt:lpstr>vaka BİLDİRİMİ</vt:lpstr>
      <vt:lpstr>PowerPoint Sunusu</vt:lpstr>
      <vt:lpstr>AYIRICI TANI</vt:lpstr>
      <vt:lpstr>PowerPoint Sunusu</vt:lpstr>
      <vt:lpstr>PowerPoint Sunusu</vt:lpstr>
      <vt:lpstr>PowerPoint Sunusu</vt:lpstr>
      <vt:lpstr>PowerPoint Sunusu</vt:lpstr>
      <vt:lpstr>KENEYİ VÜCUTTAN UZAKLAŞTIRMA </vt:lpstr>
      <vt:lpstr>KENEYİ VÜCUTTAN UZAKLAŞTIRMA </vt:lpstr>
      <vt:lpstr>KENEYİ VÜCUTTAN UZAKLAŞTIRMA </vt:lpstr>
      <vt:lpstr>TEDAVİ</vt:lpstr>
      <vt:lpstr>TEDAVİ </vt:lpstr>
      <vt:lpstr>TEDAVİ</vt:lpstr>
      <vt:lpstr>tedavi</vt:lpstr>
      <vt:lpstr>MORTALİTE</vt:lpstr>
      <vt:lpstr>DEFİN İŞLEMİ</vt:lpstr>
      <vt:lpstr>PowerPoint Sunusu</vt:lpstr>
      <vt:lpstr>PowerPoint Sunusu</vt:lpstr>
      <vt:lpstr>SONUÇ </vt:lpstr>
      <vt:lpstr>SONUÇ </vt:lpstr>
      <vt:lpstr>KAYNAKÇA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KIRIM KONGO KANAMALI ATEŞİ </dc:title>
  <dc:creator>Ayse Nur</dc:creator>
  <cp:lastModifiedBy>Ayse Nur</cp:lastModifiedBy>
  <cp:revision>10</cp:revision>
  <dcterms:created xsi:type="dcterms:W3CDTF">2023-10-27T07:04:43Z</dcterms:created>
  <dcterms:modified xsi:type="dcterms:W3CDTF">2023-10-31T05:12:27Z</dcterms:modified>
</cp:coreProperties>
</file>