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6" r:id="rId2"/>
    <p:sldId id="257" r:id="rId3"/>
    <p:sldId id="337" r:id="rId4"/>
    <p:sldId id="266" r:id="rId5"/>
    <p:sldId id="330" r:id="rId6"/>
    <p:sldId id="340" r:id="rId7"/>
    <p:sldId id="268" r:id="rId8"/>
    <p:sldId id="360" r:id="rId9"/>
    <p:sldId id="359" r:id="rId10"/>
    <p:sldId id="339" r:id="rId11"/>
    <p:sldId id="361" r:id="rId12"/>
    <p:sldId id="362" r:id="rId13"/>
    <p:sldId id="342" r:id="rId14"/>
    <p:sldId id="260" r:id="rId15"/>
    <p:sldId id="261" r:id="rId16"/>
    <p:sldId id="262" r:id="rId17"/>
    <p:sldId id="363" r:id="rId18"/>
    <p:sldId id="329" r:id="rId19"/>
    <p:sldId id="328" r:id="rId20"/>
    <p:sldId id="259" r:id="rId21"/>
    <p:sldId id="357" r:id="rId22"/>
    <p:sldId id="364" r:id="rId23"/>
    <p:sldId id="267" r:id="rId24"/>
    <p:sldId id="358" r:id="rId25"/>
    <p:sldId id="269" r:id="rId26"/>
    <p:sldId id="270" r:id="rId27"/>
    <p:sldId id="272" r:id="rId28"/>
    <p:sldId id="273" r:id="rId29"/>
    <p:sldId id="275" r:id="rId30"/>
    <p:sldId id="344" r:id="rId31"/>
    <p:sldId id="276" r:id="rId32"/>
    <p:sldId id="277" r:id="rId33"/>
    <p:sldId id="274" r:id="rId34"/>
    <p:sldId id="278" r:id="rId35"/>
    <p:sldId id="343" r:id="rId36"/>
    <p:sldId id="279" r:id="rId37"/>
    <p:sldId id="282" r:id="rId38"/>
    <p:sldId id="283" r:id="rId39"/>
    <p:sldId id="284" r:id="rId40"/>
    <p:sldId id="285" r:id="rId41"/>
    <p:sldId id="286" r:id="rId42"/>
    <p:sldId id="287" r:id="rId43"/>
    <p:sldId id="345" r:id="rId44"/>
    <p:sldId id="346" r:id="rId45"/>
    <p:sldId id="288" r:id="rId46"/>
    <p:sldId id="289" r:id="rId47"/>
    <p:sldId id="290" r:id="rId48"/>
    <p:sldId id="291" r:id="rId49"/>
    <p:sldId id="365" r:id="rId50"/>
    <p:sldId id="292" r:id="rId51"/>
    <p:sldId id="293" r:id="rId52"/>
    <p:sldId id="366" r:id="rId53"/>
    <p:sldId id="353" r:id="rId54"/>
    <p:sldId id="355" r:id="rId55"/>
    <p:sldId id="352" r:id="rId56"/>
    <p:sldId id="354" r:id="rId57"/>
    <p:sldId id="367" r:id="rId58"/>
    <p:sldId id="294" r:id="rId59"/>
    <p:sldId id="347" r:id="rId60"/>
    <p:sldId id="348" r:id="rId61"/>
    <p:sldId id="349" r:id="rId62"/>
    <p:sldId id="350" r:id="rId63"/>
    <p:sldId id="295" r:id="rId64"/>
    <p:sldId id="296" r:id="rId65"/>
    <p:sldId id="372" r:id="rId66"/>
    <p:sldId id="351" r:id="rId67"/>
    <p:sldId id="369" r:id="rId68"/>
    <p:sldId id="297" r:id="rId69"/>
    <p:sldId id="298" r:id="rId70"/>
    <p:sldId id="299" r:id="rId71"/>
    <p:sldId id="371" r:id="rId72"/>
    <p:sldId id="356" r:id="rId73"/>
    <p:sldId id="370" r:id="rId74"/>
    <p:sldId id="301" r:id="rId75"/>
    <p:sldId id="302" r:id="rId76"/>
    <p:sldId id="303" r:id="rId77"/>
    <p:sldId id="368" r:id="rId7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89B5D-0646-4645-B4CF-19167A3EE223}" v="618" dt="2024-02-18T13:33:35.919"/>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4" autoAdjust="0"/>
    <p:restoredTop sz="86412"/>
  </p:normalViewPr>
  <p:slideViewPr>
    <p:cSldViewPr snapToGrid="0">
      <p:cViewPr varScale="1">
        <p:scale>
          <a:sx n="93" d="100"/>
          <a:sy n="93" d="100"/>
        </p:scale>
        <p:origin x="232" y="288"/>
      </p:cViewPr>
      <p:guideLst/>
    </p:cSldViewPr>
  </p:slideViewPr>
  <p:outlineViewPr>
    <p:cViewPr>
      <p:scale>
        <a:sx n="33" d="100"/>
        <a:sy n="33" d="100"/>
      </p:scale>
      <p:origin x="0" y="-698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microsoft.com/office/2015/10/relationships/revisionInfo" Target="revisionInfo.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956E5B-C771-5A48-98D4-B0FF70CD7E83}" type="datetimeFigureOut">
              <a:rPr lang="tr-TR" smtClean="0"/>
              <a:t>15.04.2024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734C9-3C53-E545-8791-72B94DD2C89F}" type="slidenum">
              <a:rPr lang="tr-TR" smtClean="0"/>
              <a:t>‹#›</a:t>
            </a:fld>
            <a:endParaRPr lang="tr-TR"/>
          </a:p>
        </p:txBody>
      </p:sp>
    </p:spTree>
    <p:extLst>
      <p:ext uri="{BB962C8B-B14F-4D97-AF65-F5344CB8AC3E}">
        <p14:creationId xmlns:p14="http://schemas.microsoft.com/office/powerpoint/2010/main" val="404687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solidFill>
                  <a:srgbClr val="1A1A1A"/>
                </a:solidFill>
                <a:effectLst/>
                <a:latin typeface="Helvetica" pitchFamily="2" charset="0"/>
              </a:rPr>
              <a:t>Demir </a:t>
            </a:r>
            <a:r>
              <a:rPr lang="tr-TR" dirty="0" err="1">
                <a:solidFill>
                  <a:srgbClr val="1A1A1A"/>
                </a:solidFill>
                <a:effectLst/>
                <a:latin typeface="Helvetica" pitchFamily="2" charset="0"/>
              </a:rPr>
              <a:t>homeostazisini</a:t>
            </a:r>
            <a:r>
              <a:rPr lang="tr-TR" dirty="0">
                <a:solidFill>
                  <a:srgbClr val="1A1A1A"/>
                </a:solidFill>
                <a:effectLst/>
                <a:latin typeface="Helvetica" pitchFamily="2" charset="0"/>
              </a:rPr>
              <a:t> gösteren şematik. Fe, Fe'nin çoğunu yaşlanan </a:t>
            </a:r>
            <a:r>
              <a:rPr lang="tr-TR" dirty="0" err="1">
                <a:solidFill>
                  <a:srgbClr val="1A1A1A"/>
                </a:solidFill>
                <a:effectLst/>
                <a:latin typeface="Helvetica" pitchFamily="2" charset="0"/>
              </a:rPr>
              <a:t>RBC'leri</a:t>
            </a:r>
            <a:r>
              <a:rPr lang="tr-TR" dirty="0">
                <a:solidFill>
                  <a:srgbClr val="1A1A1A"/>
                </a:solidFill>
                <a:effectLst/>
                <a:latin typeface="Helvetica" pitchFamily="2" charset="0"/>
              </a:rPr>
              <a:t> </a:t>
            </a:r>
            <a:r>
              <a:rPr lang="tr-TR" dirty="0" err="1">
                <a:solidFill>
                  <a:srgbClr val="1A1A1A"/>
                </a:solidFill>
                <a:effectLst/>
                <a:latin typeface="Helvetica" pitchFamily="2" charset="0"/>
              </a:rPr>
              <a:t>fagositleyen</a:t>
            </a:r>
            <a:r>
              <a:rPr lang="tr-TR" dirty="0">
                <a:solidFill>
                  <a:srgbClr val="1A1A1A"/>
                </a:solidFill>
                <a:effectLst/>
                <a:latin typeface="Helvetica" pitchFamily="2" charset="0"/>
              </a:rPr>
              <a:t> </a:t>
            </a:r>
            <a:r>
              <a:rPr lang="tr-TR" dirty="0" err="1">
                <a:solidFill>
                  <a:srgbClr val="1A1A1A"/>
                </a:solidFill>
                <a:effectLst/>
                <a:latin typeface="Helvetica" pitchFamily="2" charset="0"/>
              </a:rPr>
              <a:t>makrofajlardan</a:t>
            </a:r>
            <a:r>
              <a:rPr lang="tr-TR" dirty="0">
                <a:solidFill>
                  <a:srgbClr val="1A1A1A"/>
                </a:solidFill>
                <a:effectLst/>
                <a:latin typeface="Helvetica" pitchFamily="2" charset="0"/>
              </a:rPr>
              <a:t> ve hücre dökülmesi ve kan kaybı nedeniyle</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solidFill>
                  <a:srgbClr val="1A1A1A"/>
                </a:solidFill>
                <a:effectLst/>
                <a:latin typeface="Helvetica" pitchFamily="2" charset="0"/>
              </a:rPr>
              <a:t>kaybedilen demir miktarını telafi etmek için minimum miktarda diyet demirini emen </a:t>
            </a:r>
            <a:r>
              <a:rPr lang="tr-TR" dirty="0" err="1">
                <a:solidFill>
                  <a:srgbClr val="1A1A1A"/>
                </a:solidFill>
                <a:effectLst/>
                <a:latin typeface="Helvetica" pitchFamily="2" charset="0"/>
              </a:rPr>
              <a:t>enterositlerden</a:t>
            </a:r>
            <a:r>
              <a:rPr lang="tr-TR" dirty="0">
                <a:solidFill>
                  <a:srgbClr val="1A1A1A"/>
                </a:solidFill>
                <a:effectLst/>
                <a:latin typeface="Helvetica" pitchFamily="2" charset="0"/>
              </a:rPr>
              <a:t> alan </a:t>
            </a:r>
            <a:r>
              <a:rPr lang="tr-TR" dirty="0" err="1">
                <a:solidFill>
                  <a:srgbClr val="1A1A1A"/>
                </a:solidFill>
                <a:effectLst/>
                <a:latin typeface="Helvetica" pitchFamily="2" charset="0"/>
              </a:rPr>
              <a:t>transferrine</a:t>
            </a:r>
            <a:r>
              <a:rPr lang="tr-TR" dirty="0">
                <a:solidFill>
                  <a:srgbClr val="1A1A1A"/>
                </a:solidFill>
                <a:effectLst/>
                <a:latin typeface="Helvetica" pitchFamily="2" charset="0"/>
              </a:rPr>
              <a:t> bağlı olarak dolaşır. Fe'nin çoğu, RBC üretimi için kemik iliğine sağlanır. Fe'nin fazlası karaciğerde ve </a:t>
            </a:r>
            <a:r>
              <a:rPr lang="tr-TR" dirty="0" err="1">
                <a:solidFill>
                  <a:srgbClr val="1A1A1A"/>
                </a:solidFill>
                <a:effectLst/>
                <a:latin typeface="Helvetica" pitchFamily="2" charset="0"/>
              </a:rPr>
              <a:t>makrofajlarda</a:t>
            </a:r>
            <a:r>
              <a:rPr lang="tr-TR" dirty="0">
                <a:solidFill>
                  <a:srgbClr val="1A1A1A"/>
                </a:solidFill>
                <a:effectLst/>
                <a:latin typeface="Helvetica" pitchFamily="2" charset="0"/>
              </a:rPr>
              <a:t> yedek olarak depolanır.</a:t>
            </a:r>
            <a:r>
              <a:rPr lang="tr-TR" dirty="0"/>
              <a:t> Demirin aracılık ettiği serbest radikal </a:t>
            </a:r>
            <a:r>
              <a:rPr lang="tr-TR" dirty="0" err="1"/>
              <a:t>toksisitesini</a:t>
            </a:r>
            <a:r>
              <a:rPr lang="tr-TR" dirty="0"/>
              <a:t> önlemek için demir her zaman proteinlere daha az reaktif </a:t>
            </a:r>
            <a:r>
              <a:rPr lang="tr-TR" dirty="0" err="1"/>
              <a:t>ferrik</a:t>
            </a:r>
            <a:r>
              <a:rPr lang="tr-TR" dirty="0"/>
              <a:t> demir (Fe3 </a:t>
            </a:r>
            <a:r>
              <a:rPr lang="tr-TR" baseline="30000" dirty="0"/>
              <a:t>+</a:t>
            </a:r>
            <a:r>
              <a:rPr lang="tr-TR" dirty="0"/>
              <a:t> ) formunda bağlanır. Esasen dolaşımdaki demirin tamamı </a:t>
            </a:r>
            <a:r>
              <a:rPr lang="tr-TR" dirty="0" err="1"/>
              <a:t>transferrine</a:t>
            </a:r>
            <a:r>
              <a:rPr lang="tr-TR" dirty="0"/>
              <a:t> bağlıdır. Bu </a:t>
            </a:r>
            <a:r>
              <a:rPr lang="tr-TR" dirty="0" err="1"/>
              <a:t>şelasyon</a:t>
            </a:r>
            <a:r>
              <a:rPr lang="tr-TR" dirty="0"/>
              <a:t> demiri çözünür hale getirir ve </a:t>
            </a:r>
            <a:r>
              <a:rPr lang="tr-TR" dirty="0" err="1"/>
              <a:t>toksisiteyi</a:t>
            </a:r>
            <a:r>
              <a:rPr lang="tr-TR" dirty="0"/>
              <a:t> önler.</a:t>
            </a:r>
            <a:endParaRPr lang="tr-TR" dirty="0">
              <a:solidFill>
                <a:srgbClr val="1A1A1A"/>
              </a:solidFill>
              <a:effectLst/>
              <a:latin typeface="Helvetica" pitchFamily="2" charset="0"/>
            </a:endParaRPr>
          </a:p>
          <a:p>
            <a:endParaRPr lang="tr-TR" dirty="0">
              <a:solidFill>
                <a:srgbClr val="1A1A1A"/>
              </a:solidFill>
              <a:effectLst/>
              <a:latin typeface="Helvetica" pitchFamily="2" charset="0"/>
            </a:endParaRPr>
          </a:p>
          <a:p>
            <a:endParaRPr lang="tr-TR" dirty="0"/>
          </a:p>
        </p:txBody>
      </p:sp>
      <p:sp>
        <p:nvSpPr>
          <p:cNvPr id="4" name="Slayt Numarası Yer Tutucusu 3"/>
          <p:cNvSpPr>
            <a:spLocks noGrp="1"/>
          </p:cNvSpPr>
          <p:nvPr>
            <p:ph type="sldNum" sz="quarter" idx="5"/>
          </p:nvPr>
        </p:nvSpPr>
        <p:spPr/>
        <p:txBody>
          <a:bodyPr/>
          <a:lstStyle/>
          <a:p>
            <a:fld id="{35E734C9-3C53-E545-8791-72B94DD2C89F}" type="slidenum">
              <a:rPr lang="tr-TR" smtClean="0"/>
              <a:t>13</a:t>
            </a:fld>
            <a:endParaRPr lang="tr-TR"/>
          </a:p>
        </p:txBody>
      </p:sp>
    </p:spTree>
    <p:extLst>
      <p:ext uri="{BB962C8B-B14F-4D97-AF65-F5344CB8AC3E}">
        <p14:creationId xmlns:p14="http://schemas.microsoft.com/office/powerpoint/2010/main" val="1077166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fld id="{35E734C9-3C53-E545-8791-72B94DD2C89F}" type="slidenum">
              <a:rPr lang="tr-TR" smtClean="0"/>
              <a:t>63</a:t>
            </a:fld>
            <a:endParaRPr lang="tr-TR"/>
          </a:p>
        </p:txBody>
      </p:sp>
    </p:spTree>
    <p:extLst>
      <p:ext uri="{BB962C8B-B14F-4D97-AF65-F5344CB8AC3E}">
        <p14:creationId xmlns:p14="http://schemas.microsoft.com/office/powerpoint/2010/main" val="420263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Sistemik demir regülasyonunda rol oynayan ana hücreler, DMT1 yoluyla diyetten hem içermeyen demiri emen </a:t>
            </a:r>
            <a:r>
              <a:rPr lang="tr-TR" sz="1200" dirty="0" err="1"/>
              <a:t>enterositlerdir</a:t>
            </a:r>
            <a:r>
              <a:rPr lang="tr-TR" sz="1200" dirty="0"/>
              <a:t>; demir konsantrasyonuna göre </a:t>
            </a:r>
            <a:r>
              <a:rPr lang="tr-TR" sz="1200" dirty="0" err="1"/>
              <a:t>hepsidin</a:t>
            </a:r>
            <a:r>
              <a:rPr lang="tr-TR" sz="1200" dirty="0"/>
              <a:t> üreten </a:t>
            </a:r>
            <a:r>
              <a:rPr lang="tr-TR" sz="1200" dirty="0" err="1"/>
              <a:t>hepatositler</a:t>
            </a:r>
            <a:r>
              <a:rPr lang="tr-TR" sz="1200" dirty="0"/>
              <a:t>; ve yaşlanan kırmızı kan hücrelerinden hemoglobinin parçalanması sırasında demir salgılayan </a:t>
            </a:r>
            <a:r>
              <a:rPr lang="tr-TR" sz="1200" dirty="0" err="1"/>
              <a:t>makrofajlar</a:t>
            </a:r>
            <a:r>
              <a:rPr lang="tr-TR" sz="1200" dirty="0"/>
              <a:t>. ye oksitleyen bir </a:t>
            </a:r>
            <a:r>
              <a:rPr lang="tr-TR" sz="1200" dirty="0" err="1"/>
              <a:t>ferroksidazın</a:t>
            </a:r>
            <a:r>
              <a:rPr lang="tr-TR" sz="1200" dirty="0"/>
              <a:t> (</a:t>
            </a:r>
            <a:r>
              <a:rPr lang="tr-TR" sz="1200" dirty="0" err="1"/>
              <a:t>enterositlerdeki</a:t>
            </a:r>
            <a:r>
              <a:rPr lang="tr-TR" sz="1200" dirty="0"/>
              <a:t> </a:t>
            </a:r>
            <a:r>
              <a:rPr lang="tr-TR" sz="1200" dirty="0" err="1"/>
              <a:t>hephaestin</a:t>
            </a:r>
            <a:r>
              <a:rPr lang="tr-TR" sz="1200" dirty="0"/>
              <a:t> ve </a:t>
            </a:r>
            <a:r>
              <a:rPr lang="tr-TR" sz="1200" dirty="0" err="1"/>
              <a:t>makrofajlar</a:t>
            </a:r>
            <a:r>
              <a:rPr lang="tr-TR" sz="1200" dirty="0"/>
              <a:t> ve </a:t>
            </a:r>
            <a:r>
              <a:rPr lang="tr-TR" sz="1200" dirty="0" err="1"/>
              <a:t>hepatositlerdeki</a:t>
            </a:r>
            <a:r>
              <a:rPr lang="tr-TR" sz="1200" dirty="0"/>
              <a:t> </a:t>
            </a:r>
            <a:r>
              <a:rPr lang="tr-TR" sz="1200" dirty="0" err="1"/>
              <a:t>seruloplazmin</a:t>
            </a:r>
            <a:r>
              <a:rPr lang="tr-TR" sz="1200" dirty="0"/>
              <a:t> [CP]) işbirliğiyle tüm bu hücrelerden demiri dolaşıma aktarır . (A) Demir eksikliğinde demir emilimi ve geri dönüşümü artar. Demirin </a:t>
            </a:r>
            <a:r>
              <a:rPr lang="tr-TR" sz="1200" dirty="0" err="1"/>
              <a:t>enterositler</a:t>
            </a:r>
            <a:r>
              <a:rPr lang="tr-TR" sz="1200" dirty="0"/>
              <a:t> tarafından emilmesi, bir demir </a:t>
            </a:r>
            <a:r>
              <a:rPr lang="tr-TR" sz="1200" dirty="0" err="1"/>
              <a:t>redüktaz</a:t>
            </a:r>
            <a:r>
              <a:rPr lang="tr-TR" sz="1200" dirty="0"/>
              <a:t> olan </a:t>
            </a:r>
            <a:r>
              <a:rPr lang="tr-TR" sz="1200" dirty="0" err="1"/>
              <a:t>duodenal</a:t>
            </a:r>
            <a:r>
              <a:rPr lang="tr-TR" sz="1200" dirty="0"/>
              <a:t> </a:t>
            </a:r>
            <a:r>
              <a:rPr lang="tr-TR" sz="1200" dirty="0" err="1"/>
              <a:t>sitokrom</a:t>
            </a:r>
            <a:r>
              <a:rPr lang="tr-TR" sz="1200" dirty="0"/>
              <a:t> b (DYCTB) tarafından kolaylaştırılır. </a:t>
            </a:r>
            <a:r>
              <a:rPr lang="tr-TR" sz="1200" dirty="0" err="1"/>
              <a:t>Hepsidin</a:t>
            </a:r>
            <a:r>
              <a:rPr lang="tr-TR" sz="1200" dirty="0"/>
              <a:t> sentezi baskılanır. </a:t>
            </a:r>
            <a:r>
              <a:rPr lang="tr-TR" sz="1200" dirty="0" err="1"/>
              <a:t>Ferroportin</a:t>
            </a:r>
            <a:r>
              <a:rPr lang="tr-TR" sz="1200" dirty="0"/>
              <a:t>, </a:t>
            </a:r>
            <a:r>
              <a:rPr lang="tr-TR" sz="1200" dirty="0" err="1"/>
              <a:t>makrofajlardan</a:t>
            </a:r>
            <a:r>
              <a:rPr lang="tr-TR" sz="1200" dirty="0"/>
              <a:t> ve </a:t>
            </a:r>
            <a:r>
              <a:rPr lang="tr-TR" sz="1200" dirty="0" err="1"/>
              <a:t>enterositlerden</a:t>
            </a:r>
            <a:r>
              <a:rPr lang="tr-TR" sz="1200" dirty="0"/>
              <a:t> demiri dışarı aktarmakta serbesttir, daha sonra demir </a:t>
            </a:r>
            <a:r>
              <a:rPr lang="tr-TR" sz="1200" dirty="0" err="1"/>
              <a:t>transferrine</a:t>
            </a:r>
            <a:r>
              <a:rPr lang="tr-TR" sz="1200" dirty="0"/>
              <a:t> bağlanır.</a:t>
            </a:r>
            <a:endParaRPr lang="tr-TR" dirty="0"/>
          </a:p>
        </p:txBody>
      </p:sp>
      <p:sp>
        <p:nvSpPr>
          <p:cNvPr id="4" name="Slayt Numarası Yer Tutucusu 3"/>
          <p:cNvSpPr>
            <a:spLocks noGrp="1"/>
          </p:cNvSpPr>
          <p:nvPr>
            <p:ph type="sldNum" sz="quarter" idx="5"/>
          </p:nvPr>
        </p:nvSpPr>
        <p:spPr/>
        <p:txBody>
          <a:bodyPr/>
          <a:lstStyle/>
          <a:p>
            <a:fld id="{35E734C9-3C53-E545-8791-72B94DD2C89F}" type="slidenum">
              <a:rPr lang="tr-TR" smtClean="0"/>
              <a:t>18</a:t>
            </a:fld>
            <a:endParaRPr lang="tr-TR"/>
          </a:p>
        </p:txBody>
      </p:sp>
    </p:spTree>
    <p:extLst>
      <p:ext uri="{BB962C8B-B14F-4D97-AF65-F5344CB8AC3E}">
        <p14:creationId xmlns:p14="http://schemas.microsoft.com/office/powerpoint/2010/main" val="91230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dirty="0"/>
              <a:t>(B) Aşırı demir yükünde demir emilimi ve geri dönüşümü azalır. </a:t>
            </a:r>
            <a:r>
              <a:rPr lang="tr-TR" sz="1200" dirty="0" err="1"/>
              <a:t>Hepsidin</a:t>
            </a:r>
            <a:r>
              <a:rPr lang="tr-TR" sz="1200" dirty="0"/>
              <a:t> üretimi yüksektir; sentezi, artan karaciğer demirinin indüklediği BMP6 tarafından uyarılır. Dolaşıma salınan </a:t>
            </a:r>
            <a:r>
              <a:rPr lang="tr-TR" sz="1200" dirty="0" err="1"/>
              <a:t>hepsidin</a:t>
            </a:r>
            <a:r>
              <a:rPr lang="tr-TR" sz="1200" dirty="0"/>
              <a:t>, </a:t>
            </a:r>
            <a:r>
              <a:rPr lang="tr-TR" sz="1200" dirty="0" err="1"/>
              <a:t>ferroportini</a:t>
            </a:r>
            <a:r>
              <a:rPr lang="tr-TR" sz="1200" dirty="0"/>
              <a:t> bağlar ve kompleks içselleştirilip parçalanır, dolayısıyla dolaşıma demir çıkışı engellenir. DMT1: </a:t>
            </a:r>
            <a:r>
              <a:rPr lang="tr-TR" sz="1200" dirty="0" err="1"/>
              <a:t>divalan</a:t>
            </a:r>
            <a:r>
              <a:rPr lang="tr-TR" sz="1200" dirty="0"/>
              <a:t> metal taşıyıcı(</a:t>
            </a:r>
            <a:r>
              <a:rPr lang="tr-TR" sz="1200" dirty="0">
                <a:solidFill>
                  <a:srgbClr val="000000"/>
                </a:solidFill>
                <a:effectLst/>
                <a:latin typeface="__Source_Sans_3_Fallback_f93b20"/>
                <a:ea typeface="Times New Roman" panose="02020603050405020304" pitchFamily="18" charset="0"/>
                <a:cs typeface="Times New Roman" panose="02020603050405020304" pitchFamily="18" charset="0"/>
              </a:rPr>
              <a:t>bakır, kobalt gibi metal iyonlarını da taşıyan </a:t>
            </a:r>
            <a:r>
              <a:rPr lang="tr-TR" sz="1200" dirty="0" err="1">
                <a:solidFill>
                  <a:srgbClr val="000000"/>
                </a:solidFill>
                <a:effectLst/>
                <a:latin typeface="__Source_Sans_3_Fallback_f93b20"/>
                <a:ea typeface="Times New Roman" panose="02020603050405020304" pitchFamily="18" charset="0"/>
                <a:cs typeface="Times New Roman" panose="02020603050405020304" pitchFamily="18" charset="0"/>
              </a:rPr>
              <a:t>divalan</a:t>
            </a:r>
            <a:r>
              <a:rPr lang="tr-TR" sz="1200" dirty="0">
                <a:solidFill>
                  <a:srgbClr val="000000"/>
                </a:solidFill>
                <a:effectLst/>
                <a:latin typeface="__Source_Sans_3_Fallback_f93b20"/>
                <a:ea typeface="Times New Roman" panose="02020603050405020304" pitchFamily="18" charset="0"/>
                <a:cs typeface="Times New Roman" panose="02020603050405020304" pitchFamily="18" charset="0"/>
              </a:rPr>
              <a:t> metal </a:t>
            </a:r>
            <a:r>
              <a:rPr lang="tr-TR" sz="1200" dirty="0" err="1">
                <a:solidFill>
                  <a:srgbClr val="000000"/>
                </a:solidFill>
                <a:effectLst/>
                <a:latin typeface="__Source_Sans_3_Fallback_f93b20"/>
                <a:ea typeface="Times New Roman" panose="02020603050405020304" pitchFamily="18" charset="0"/>
                <a:cs typeface="Times New Roman" panose="02020603050405020304" pitchFamily="18" charset="0"/>
              </a:rPr>
              <a:t>Transporter</a:t>
            </a:r>
            <a:r>
              <a:rPr lang="tr-TR" sz="1200" dirty="0">
                <a:solidFill>
                  <a:srgbClr val="000000"/>
                </a:solidFill>
                <a:effectLst/>
                <a:latin typeface="__Source_Sans_3_Fallback_f93b20"/>
                <a:ea typeface="Times New Roman" panose="02020603050405020304" pitchFamily="18" charset="0"/>
                <a:cs typeface="Times New Roman" panose="02020603050405020304" pitchFamily="18" charset="0"/>
              </a:rPr>
              <a:t> 1 (DMT1) tarafından </a:t>
            </a:r>
            <a:r>
              <a:rPr lang="tr-TR" sz="1200" dirty="0" err="1">
                <a:solidFill>
                  <a:srgbClr val="000000"/>
                </a:solidFill>
                <a:effectLst/>
                <a:latin typeface="__Source_Sans_3_Fallback_f93b20"/>
                <a:ea typeface="Times New Roman" panose="02020603050405020304" pitchFamily="18" charset="0"/>
                <a:cs typeface="Times New Roman" panose="02020603050405020304" pitchFamily="18" charset="0"/>
              </a:rPr>
              <a:t>enterosite</a:t>
            </a:r>
            <a:r>
              <a:rPr lang="tr-TR" sz="1200" dirty="0">
                <a:solidFill>
                  <a:srgbClr val="000000"/>
                </a:solidFill>
                <a:effectLst/>
                <a:latin typeface="__Source_Sans_3_Fallback_f93b20"/>
                <a:ea typeface="Times New Roman" panose="02020603050405020304" pitchFamily="18" charset="0"/>
                <a:cs typeface="Times New Roman" panose="02020603050405020304" pitchFamily="18" charset="0"/>
              </a:rPr>
              <a:t> demir alımı </a:t>
            </a:r>
            <a:r>
              <a:rPr lang="tr-TR" sz="1200" dirty="0" err="1">
                <a:solidFill>
                  <a:srgbClr val="000000"/>
                </a:solidFill>
                <a:effectLst/>
                <a:latin typeface="__Source_Sans_3_Fallback_f93b20"/>
                <a:ea typeface="Times New Roman" panose="02020603050405020304" pitchFamily="18" charset="0"/>
                <a:cs typeface="Times New Roman" panose="02020603050405020304" pitchFamily="18" charset="0"/>
              </a:rPr>
              <a:t>yapılır.hem</a:t>
            </a:r>
            <a:r>
              <a:rPr lang="tr-TR" sz="1200" dirty="0">
                <a:solidFill>
                  <a:srgbClr val="000000"/>
                </a:solidFill>
                <a:effectLst/>
                <a:latin typeface="__Source_Sans_3_Fallback_f93b20"/>
                <a:ea typeface="Times New Roman" panose="02020603050405020304" pitchFamily="18" charset="0"/>
                <a:cs typeface="Times New Roman" panose="02020603050405020304" pitchFamily="18" charset="0"/>
              </a:rPr>
              <a:t> dışı demir alımını sağlayan en önemli proteindir)</a:t>
            </a:r>
            <a:r>
              <a:rPr lang="tr-TR" sz="1200" dirty="0"/>
              <a:t>; DCYTB: </a:t>
            </a:r>
            <a:r>
              <a:rPr lang="tr-TR" sz="1200" dirty="0" err="1"/>
              <a:t>duodenal</a:t>
            </a:r>
            <a:r>
              <a:rPr lang="tr-TR" sz="1200" dirty="0"/>
              <a:t> </a:t>
            </a:r>
            <a:r>
              <a:rPr lang="tr-TR" sz="1200" dirty="0" err="1"/>
              <a:t>sitokrom</a:t>
            </a:r>
            <a:r>
              <a:rPr lang="tr-TR" sz="1200" dirty="0"/>
              <a:t> B; CP: </a:t>
            </a:r>
            <a:r>
              <a:rPr lang="tr-TR" sz="1200" dirty="0" err="1"/>
              <a:t>seruloplazmin</a:t>
            </a:r>
            <a:r>
              <a:rPr lang="tr-TR" sz="1200" dirty="0"/>
              <a:t>; BMP6: kemik </a:t>
            </a:r>
            <a:r>
              <a:rPr lang="tr-TR" sz="1200" dirty="0" err="1"/>
              <a:t>morfogenetik</a:t>
            </a:r>
            <a:r>
              <a:rPr lang="tr-TR" sz="1200" dirty="0"/>
              <a:t> proteini 6; HAMP : </a:t>
            </a:r>
            <a:r>
              <a:rPr lang="tr-TR" sz="1200" dirty="0" err="1"/>
              <a:t>hepsidin</a:t>
            </a:r>
            <a:r>
              <a:rPr lang="tr-TR" sz="1200" dirty="0"/>
              <a:t> </a:t>
            </a:r>
            <a:r>
              <a:rPr lang="tr-TR" sz="1200" dirty="0" err="1"/>
              <a:t>antimikrobiyal</a:t>
            </a:r>
            <a:r>
              <a:rPr lang="tr-TR" sz="1200" dirty="0"/>
              <a:t> </a:t>
            </a:r>
            <a:r>
              <a:rPr lang="tr-TR" sz="1200" dirty="0" err="1"/>
              <a:t>peptid</a:t>
            </a:r>
            <a:r>
              <a:rPr lang="tr-TR" sz="1200" dirty="0"/>
              <a:t> (</a:t>
            </a:r>
            <a:r>
              <a:rPr lang="tr-TR" sz="1200" dirty="0" err="1"/>
              <a:t>hepsidin'i</a:t>
            </a:r>
            <a:r>
              <a:rPr lang="tr-TR" sz="1200" dirty="0"/>
              <a:t> kodlayan gen). </a:t>
            </a:r>
            <a:endParaRPr lang="tr-TR" dirty="0"/>
          </a:p>
        </p:txBody>
      </p:sp>
      <p:sp>
        <p:nvSpPr>
          <p:cNvPr id="4" name="Slayt Numarası Yer Tutucusu 3"/>
          <p:cNvSpPr>
            <a:spLocks noGrp="1"/>
          </p:cNvSpPr>
          <p:nvPr>
            <p:ph type="sldNum" sz="quarter" idx="5"/>
          </p:nvPr>
        </p:nvSpPr>
        <p:spPr/>
        <p:txBody>
          <a:bodyPr/>
          <a:lstStyle/>
          <a:p>
            <a:fld id="{35E734C9-3C53-E545-8791-72B94DD2C89F}" type="slidenum">
              <a:rPr lang="tr-TR" smtClean="0"/>
              <a:t>19</a:t>
            </a:fld>
            <a:endParaRPr lang="tr-TR"/>
          </a:p>
        </p:txBody>
      </p:sp>
    </p:spTree>
    <p:extLst>
      <p:ext uri="{BB962C8B-B14F-4D97-AF65-F5344CB8AC3E}">
        <p14:creationId xmlns:p14="http://schemas.microsoft.com/office/powerpoint/2010/main" val="314480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3 Slayt Numarası Yer Tutucusu"/>
          <p:cNvSpPr>
            <a:spLocks noGrp="1"/>
          </p:cNvSpPr>
          <p:nvPr>
            <p:ph type="sldNum" sz="quarter" idx="10"/>
          </p:nvPr>
        </p:nvSpPr>
        <p:spPr/>
        <p:txBody>
          <a:bodyPr/>
          <a:lstStyle/>
          <a:p>
            <a:fld id="{B6CFC2AE-D3FE-4E78-B3CF-CB40F332D514}" type="slidenum">
              <a:rPr lang="tr-TR" smtClean="0"/>
              <a:pPr/>
              <a:t>21</a:t>
            </a:fld>
            <a:endParaRPr lang="tr-TR"/>
          </a:p>
        </p:txBody>
      </p:sp>
    </p:spTree>
    <p:extLst>
      <p:ext uri="{BB962C8B-B14F-4D97-AF65-F5344CB8AC3E}">
        <p14:creationId xmlns:p14="http://schemas.microsoft.com/office/powerpoint/2010/main" val="4069736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 </a:t>
            </a:r>
          </a:p>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Demir eksikliğinin altında yatan nedenin değerlendirilmesi çok önemlidir. Diyetteki demirin, çeşitli </a:t>
            </a:r>
            <a:r>
              <a:rPr lang="tr-TR" sz="1200" b="0" i="0" u="none" strike="noStrike" kern="1200" baseline="0" dirty="0" err="1">
                <a:solidFill>
                  <a:schemeClr val="tx1"/>
                </a:solidFill>
                <a:latin typeface="+mn-lt"/>
                <a:ea typeface="+mn-ea"/>
                <a:cs typeface="+mn-cs"/>
              </a:rPr>
              <a:t>birdiyete</a:t>
            </a:r>
            <a:r>
              <a:rPr lang="tr-TR" sz="1200" b="0" i="0" u="none" strike="noStrike" kern="1200" baseline="0" dirty="0">
                <a:solidFill>
                  <a:schemeClr val="tx1"/>
                </a:solidFill>
                <a:latin typeface="+mn-lt"/>
                <a:ea typeface="+mn-ea"/>
                <a:cs typeface="+mn-cs"/>
              </a:rPr>
              <a:t> erişimi olan çoğu yetişkinde yeterli olması muhtemeldir ve çoğu yetişkinde demir eksikliği </a:t>
            </a:r>
            <a:r>
              <a:rPr lang="tr-TR" sz="1200" b="0" i="0" u="none" strike="noStrike" kern="1200" baseline="0" dirty="0" err="1">
                <a:solidFill>
                  <a:schemeClr val="tx1"/>
                </a:solidFill>
                <a:latin typeface="+mn-lt"/>
                <a:ea typeface="+mn-ea"/>
                <a:cs typeface="+mn-cs"/>
              </a:rPr>
              <a:t>diyetuygulamalarına</a:t>
            </a:r>
            <a:r>
              <a:rPr lang="tr-TR" sz="1200" b="0" i="0" u="none" strike="noStrike" kern="1200" baseline="0" dirty="0">
                <a:solidFill>
                  <a:schemeClr val="tx1"/>
                </a:solidFill>
                <a:latin typeface="+mn-lt"/>
                <a:ea typeface="+mn-ea"/>
                <a:cs typeface="+mn-cs"/>
              </a:rPr>
              <a:t> atfedilmemelidir</a:t>
            </a:r>
          </a:p>
          <a:p>
            <a:r>
              <a:rPr lang="tr-TR" sz="1200" b="0" i="0" u="none" strike="noStrike" kern="1200" baseline="0" dirty="0">
                <a:solidFill>
                  <a:schemeClr val="tx1"/>
                </a:solidFill>
                <a:latin typeface="+mn-lt"/>
                <a:ea typeface="+mn-ea"/>
                <a:cs typeface="+mn-cs"/>
              </a:rPr>
              <a:t> </a:t>
            </a:r>
          </a:p>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Yüksek yoğunluklu atletizm ve idrar veya </a:t>
            </a:r>
            <a:r>
              <a:rPr lang="tr-TR" sz="1200" b="0" i="0" u="none" strike="noStrike" kern="1200" baseline="0" dirty="0" err="1">
                <a:solidFill>
                  <a:schemeClr val="tx1"/>
                </a:solidFill>
                <a:latin typeface="+mn-lt"/>
                <a:ea typeface="+mn-ea"/>
                <a:cs typeface="+mn-cs"/>
              </a:rPr>
              <a:t>pulmoner</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hemosideroz</a:t>
            </a:r>
            <a:r>
              <a:rPr lang="tr-TR" sz="1200" b="0" i="0" u="none" strike="noStrike" kern="1200" baseline="0" dirty="0">
                <a:solidFill>
                  <a:schemeClr val="tx1"/>
                </a:solidFill>
                <a:latin typeface="+mn-lt"/>
                <a:ea typeface="+mn-ea"/>
                <a:cs typeface="+mn-cs"/>
              </a:rPr>
              <a:t> </a:t>
            </a:r>
            <a:r>
              <a:rPr lang="tr-TR" sz="1200" b="0" i="0" u="none" strike="noStrike" kern="1200" baseline="0" dirty="0" err="1">
                <a:solidFill>
                  <a:schemeClr val="tx1"/>
                </a:solidFill>
                <a:latin typeface="+mn-lt"/>
                <a:ea typeface="+mn-ea"/>
                <a:cs typeface="+mn-cs"/>
              </a:rPr>
              <a:t>multifaktöriyel</a:t>
            </a:r>
            <a:r>
              <a:rPr lang="tr-TR" sz="1200" b="0" i="0" u="none" strike="noStrike" kern="1200" baseline="0" dirty="0">
                <a:solidFill>
                  <a:schemeClr val="tx1"/>
                </a:solidFill>
                <a:latin typeface="+mn-lt"/>
                <a:ea typeface="+mn-ea"/>
                <a:cs typeface="+mn-cs"/>
              </a:rPr>
              <a:t> mekanizmalarla demir eksikliğine neden olabilir. </a:t>
            </a:r>
            <a:r>
              <a:rPr lang="tr-TR" sz="1200" b="0" i="0" u="none" strike="noStrike" kern="1200" baseline="0" dirty="0" err="1">
                <a:solidFill>
                  <a:schemeClr val="tx1"/>
                </a:solidFill>
                <a:latin typeface="+mn-lt"/>
                <a:ea typeface="+mn-ea"/>
                <a:cs typeface="+mn-cs"/>
              </a:rPr>
              <a:t>Eritropoietin</a:t>
            </a:r>
            <a:r>
              <a:rPr lang="tr-TR" sz="1200" b="0" i="0" u="none" strike="noStrike" kern="1200" baseline="0" dirty="0">
                <a:solidFill>
                  <a:schemeClr val="tx1"/>
                </a:solidFill>
                <a:latin typeface="+mn-lt"/>
                <a:ea typeface="+mn-ea"/>
                <a:cs typeface="+mn-cs"/>
              </a:rPr>
              <a:t> gibi bir </a:t>
            </a:r>
            <a:r>
              <a:rPr lang="tr-TR" sz="1200" b="0" i="0" u="none" strike="noStrike" kern="1200" baseline="0" dirty="0" err="1">
                <a:solidFill>
                  <a:schemeClr val="tx1"/>
                </a:solidFill>
                <a:latin typeface="+mn-lt"/>
                <a:ea typeface="+mn-ea"/>
                <a:cs typeface="+mn-cs"/>
              </a:rPr>
              <a:t>eritropoez</a:t>
            </a:r>
            <a:r>
              <a:rPr lang="tr-TR" sz="1200" b="0" i="0" u="none" strike="noStrike" kern="1200" baseline="0" dirty="0">
                <a:solidFill>
                  <a:schemeClr val="tx1"/>
                </a:solidFill>
                <a:latin typeface="+mn-lt"/>
                <a:ea typeface="+mn-ea"/>
                <a:cs typeface="+mn-cs"/>
              </a:rPr>
              <a:t> uyarıcı </a:t>
            </a:r>
            <a:r>
              <a:rPr lang="tr-TR" sz="1200" b="0" i="0" u="none" strike="noStrike" kern="1200" baseline="0" dirty="0" err="1">
                <a:solidFill>
                  <a:schemeClr val="tx1"/>
                </a:solidFill>
                <a:latin typeface="+mn-lt"/>
                <a:ea typeface="+mn-ea"/>
                <a:cs typeface="+mn-cs"/>
              </a:rPr>
              <a:t>ajanile</a:t>
            </a:r>
            <a:r>
              <a:rPr lang="tr-TR" sz="1200" b="0" i="0" u="none" strike="noStrike" kern="1200" baseline="0" dirty="0">
                <a:solidFill>
                  <a:schemeClr val="tx1"/>
                </a:solidFill>
                <a:latin typeface="+mn-lt"/>
                <a:ea typeface="+mn-ea"/>
                <a:cs typeface="+mn-cs"/>
              </a:rPr>
              <a:t> tedavi, vücut demir depolarının yeniden dağılmasına neden olabilir</a:t>
            </a:r>
            <a:endParaRPr lang="tr-TR" dirty="0"/>
          </a:p>
        </p:txBody>
      </p:sp>
      <p:sp>
        <p:nvSpPr>
          <p:cNvPr id="4" name="Slayt Numarası Yer Tutucusu 3"/>
          <p:cNvSpPr>
            <a:spLocks noGrp="1"/>
          </p:cNvSpPr>
          <p:nvPr>
            <p:ph type="sldNum" sz="quarter" idx="10"/>
          </p:nvPr>
        </p:nvSpPr>
        <p:spPr/>
        <p:txBody>
          <a:bodyPr/>
          <a:lstStyle/>
          <a:p>
            <a:fld id="{35E734C9-3C53-E545-8791-72B94DD2C89F}" type="slidenum">
              <a:rPr lang="tr-TR" smtClean="0"/>
              <a:t>23</a:t>
            </a:fld>
            <a:endParaRPr lang="tr-TR"/>
          </a:p>
        </p:txBody>
      </p:sp>
    </p:spTree>
    <p:extLst>
      <p:ext uri="{BB962C8B-B14F-4D97-AF65-F5344CB8AC3E}">
        <p14:creationId xmlns:p14="http://schemas.microsoft.com/office/powerpoint/2010/main" val="89046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Pika</a:t>
            </a:r>
            <a:r>
              <a:rPr lang="tr-TR" dirty="0"/>
              <a:t>:</a:t>
            </a:r>
          </a:p>
          <a:p>
            <a:r>
              <a:rPr lang="tr-TR" sz="1200" b="0" i="0" kern="1200" dirty="0">
                <a:solidFill>
                  <a:schemeClr val="tx1"/>
                </a:solidFill>
                <a:effectLst/>
                <a:latin typeface="+mn-lt"/>
                <a:ea typeface="+mn-ea"/>
                <a:cs typeface="+mn-cs"/>
              </a:rPr>
              <a:t>Bu maddeler şunları içerebilir:</a:t>
            </a:r>
          </a:p>
          <a:p>
            <a:r>
              <a:rPr lang="tr-TR" sz="1200" b="0" i="0" kern="1200" dirty="0">
                <a:solidFill>
                  <a:schemeClr val="tx1"/>
                </a:solidFill>
                <a:effectLst/>
                <a:latin typeface="+mn-lt"/>
                <a:ea typeface="+mn-ea"/>
                <a:cs typeface="+mn-cs"/>
              </a:rPr>
              <a:t>●Kil veya kir gibi toprak maddeleri (</a:t>
            </a:r>
            <a:r>
              <a:rPr lang="tr-TR" sz="1200" b="0" i="0" kern="1200" dirty="0" err="1">
                <a:solidFill>
                  <a:schemeClr val="tx1"/>
                </a:solidFill>
                <a:effectLst/>
                <a:latin typeface="+mn-lt"/>
                <a:ea typeface="+mn-ea"/>
                <a:cs typeface="+mn-cs"/>
              </a:rPr>
              <a:t>jeofaji</a:t>
            </a:r>
            <a:r>
              <a:rPr lang="tr-TR" sz="1200" b="0" i="0" kern="1200" dirty="0">
                <a:solidFill>
                  <a:schemeClr val="tx1"/>
                </a:solidFill>
                <a:effectLst/>
                <a:latin typeface="+mn-lt"/>
                <a:ea typeface="+mn-ea"/>
                <a:cs typeface="+mn-cs"/>
              </a:rPr>
              <a:t>)</a:t>
            </a:r>
          </a:p>
          <a:p>
            <a:r>
              <a:rPr lang="tr-TR" sz="1200" b="0" i="0" kern="1200" dirty="0">
                <a:solidFill>
                  <a:schemeClr val="tx1"/>
                </a:solidFill>
                <a:effectLst/>
                <a:latin typeface="+mn-lt"/>
                <a:ea typeface="+mn-ea"/>
                <a:cs typeface="+mn-cs"/>
              </a:rPr>
              <a:t>●Duvar kağıdı veya tuvalet kağıdı dahil olmak üzere kağıt ürünleri</a:t>
            </a:r>
          </a:p>
          <a:p>
            <a:r>
              <a:rPr lang="tr-TR" sz="1200" b="0" i="0" kern="1200" dirty="0">
                <a:solidFill>
                  <a:schemeClr val="tx1"/>
                </a:solidFill>
                <a:effectLst/>
                <a:latin typeface="+mn-lt"/>
                <a:ea typeface="+mn-ea"/>
                <a:cs typeface="+mn-cs"/>
              </a:rPr>
              <a:t>●Mısır nişastası, çamaşır nişastası, yumuşatıcı tabakalar veya çiğ pirinç veya makarna (</a:t>
            </a:r>
            <a:r>
              <a:rPr lang="tr-TR" sz="1200" b="0" i="0" kern="1200" dirty="0" err="1">
                <a:solidFill>
                  <a:schemeClr val="tx1"/>
                </a:solidFill>
                <a:effectLst/>
                <a:latin typeface="+mn-lt"/>
                <a:ea typeface="+mn-ea"/>
                <a:cs typeface="+mn-cs"/>
              </a:rPr>
              <a:t>amilofaji</a:t>
            </a:r>
            <a:r>
              <a:rPr lang="tr-TR" sz="1200" b="0" i="0" kern="1200" dirty="0">
                <a:solidFill>
                  <a:schemeClr val="tx1"/>
                </a:solidFill>
                <a:effectLst/>
                <a:latin typeface="+mn-lt"/>
                <a:ea typeface="+mn-ea"/>
                <a:cs typeface="+mn-cs"/>
              </a:rPr>
              <a:t>) dahil nişastalar</a:t>
            </a:r>
          </a:p>
          <a:p>
            <a:r>
              <a:rPr lang="tr-TR" sz="1200" b="0" i="0" kern="1200" dirty="0">
                <a:solidFill>
                  <a:schemeClr val="tx1"/>
                </a:solidFill>
                <a:effectLst/>
                <a:latin typeface="+mn-lt"/>
                <a:ea typeface="+mn-ea"/>
                <a:cs typeface="+mn-cs"/>
              </a:rPr>
              <a:t>●Buz (</a:t>
            </a:r>
            <a:r>
              <a:rPr lang="tr-TR" sz="1200" b="0" i="0" kern="1200" dirty="0" err="1">
                <a:solidFill>
                  <a:schemeClr val="tx1"/>
                </a:solidFill>
                <a:effectLst/>
                <a:latin typeface="+mn-lt"/>
                <a:ea typeface="+mn-ea"/>
                <a:cs typeface="+mn-cs"/>
              </a:rPr>
              <a:t>pagofaji</a:t>
            </a:r>
            <a:r>
              <a:rPr lang="tr-TR" sz="1200" b="0" i="0" kern="1200" dirty="0">
                <a:solidFill>
                  <a:schemeClr val="tx1"/>
                </a:solidFill>
                <a:effectLst/>
                <a:latin typeface="+mn-lt"/>
                <a:ea typeface="+mn-ea"/>
                <a:cs typeface="+mn-cs"/>
              </a:rPr>
              <a:t>)</a:t>
            </a:r>
          </a:p>
          <a:p>
            <a:r>
              <a:rPr lang="tr-TR" sz="1200" b="0" i="0" kern="1200" dirty="0">
                <a:solidFill>
                  <a:schemeClr val="tx1"/>
                </a:solidFill>
                <a:effectLst/>
                <a:latin typeface="+mn-lt"/>
                <a:ea typeface="+mn-ea"/>
                <a:cs typeface="+mn-cs"/>
              </a:rPr>
              <a:t>Bildirilen diğer maddeler şunları içermektedir:</a:t>
            </a:r>
          </a:p>
          <a:p>
            <a:r>
              <a:rPr lang="tr-TR" sz="1200" b="0" i="0" kern="1200" dirty="0">
                <a:solidFill>
                  <a:schemeClr val="tx1"/>
                </a:solidFill>
                <a:effectLst/>
                <a:latin typeface="+mn-lt"/>
                <a:ea typeface="+mn-ea"/>
                <a:cs typeface="+mn-cs"/>
              </a:rPr>
              <a:t>●Tebeşir</a:t>
            </a:r>
          </a:p>
          <a:p>
            <a:r>
              <a:rPr lang="tr-TR" sz="1200" b="0" i="0" kern="1200" dirty="0">
                <a:solidFill>
                  <a:schemeClr val="tx1"/>
                </a:solidFill>
                <a:effectLst/>
                <a:latin typeface="+mn-lt"/>
                <a:ea typeface="+mn-ea"/>
                <a:cs typeface="+mn-cs"/>
              </a:rPr>
              <a:t>●Kül</a:t>
            </a:r>
          </a:p>
          <a:p>
            <a:r>
              <a:rPr lang="tr-TR" sz="1200" b="0" i="0" kern="1200" dirty="0">
                <a:solidFill>
                  <a:schemeClr val="tx1"/>
                </a:solidFill>
                <a:effectLst/>
                <a:latin typeface="+mn-lt"/>
                <a:ea typeface="+mn-ea"/>
                <a:cs typeface="+mn-cs"/>
              </a:rPr>
              <a:t>●Odun kömürü</a:t>
            </a:r>
          </a:p>
          <a:p>
            <a:r>
              <a:rPr lang="tr-TR" sz="1200" b="0" i="0" kern="1200" dirty="0">
                <a:solidFill>
                  <a:schemeClr val="tx1"/>
                </a:solidFill>
                <a:effectLst/>
                <a:latin typeface="+mn-lt"/>
                <a:ea typeface="+mn-ea"/>
                <a:cs typeface="+mn-cs"/>
              </a:rPr>
              <a:t>●Kahve telvesi</a:t>
            </a:r>
          </a:p>
          <a:p>
            <a:r>
              <a:rPr lang="tr-TR" sz="1200" b="0" i="0" kern="1200" dirty="0">
                <a:solidFill>
                  <a:schemeClr val="tx1"/>
                </a:solidFill>
                <a:effectLst/>
                <a:latin typeface="+mn-lt"/>
                <a:ea typeface="+mn-ea"/>
                <a:cs typeface="+mn-cs"/>
              </a:rPr>
              <a:t>●Bebek pudrası</a:t>
            </a:r>
          </a:p>
          <a:p>
            <a:r>
              <a:rPr lang="tr-TR" sz="1200" b="0" i="0" kern="1200" dirty="0">
                <a:solidFill>
                  <a:schemeClr val="tx1"/>
                </a:solidFill>
                <a:effectLst/>
                <a:latin typeface="+mn-lt"/>
                <a:ea typeface="+mn-ea"/>
                <a:cs typeface="+mn-cs"/>
              </a:rPr>
              <a:t>●Boya cipsleri</a:t>
            </a:r>
          </a:p>
          <a:p>
            <a:endParaRPr lang="tr-TR" dirty="0"/>
          </a:p>
        </p:txBody>
      </p:sp>
      <p:sp>
        <p:nvSpPr>
          <p:cNvPr id="4" name="Slayt Numarası Yer Tutucusu 3"/>
          <p:cNvSpPr>
            <a:spLocks noGrp="1"/>
          </p:cNvSpPr>
          <p:nvPr>
            <p:ph type="sldNum" sz="quarter" idx="10"/>
          </p:nvPr>
        </p:nvSpPr>
        <p:spPr/>
        <p:txBody>
          <a:bodyPr/>
          <a:lstStyle/>
          <a:p>
            <a:fld id="{35E734C9-3C53-E545-8791-72B94DD2C89F}" type="slidenum">
              <a:rPr lang="tr-TR" smtClean="0"/>
              <a:t>27</a:t>
            </a:fld>
            <a:endParaRPr lang="tr-TR"/>
          </a:p>
        </p:txBody>
      </p:sp>
    </p:spTree>
    <p:extLst>
      <p:ext uri="{BB962C8B-B14F-4D97-AF65-F5344CB8AC3E}">
        <p14:creationId xmlns:p14="http://schemas.microsoft.com/office/powerpoint/2010/main" val="129739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Artmış </a:t>
            </a:r>
            <a:r>
              <a:rPr lang="tr-TR" dirty="0" err="1"/>
              <a:t>ferritin</a:t>
            </a:r>
            <a:r>
              <a:rPr lang="tr-TR" dirty="0"/>
              <a:t> değeri </a:t>
            </a:r>
            <a:r>
              <a:rPr lang="tr-TR" dirty="0" err="1"/>
              <a:t>DE’yi</a:t>
            </a:r>
            <a:r>
              <a:rPr lang="tr-TR" dirty="0"/>
              <a:t> dışlamaz • Artmış </a:t>
            </a:r>
            <a:r>
              <a:rPr lang="tr-TR" dirty="0" err="1"/>
              <a:t>ferritin</a:t>
            </a:r>
            <a:r>
              <a:rPr lang="tr-TR" dirty="0"/>
              <a:t> miktarlarını değerlendirirken hastalarda CRP de bakılmalıdır.</a:t>
            </a:r>
          </a:p>
        </p:txBody>
      </p:sp>
      <p:sp>
        <p:nvSpPr>
          <p:cNvPr id="4" name="Slayt Numarası Yer Tutucusu 3"/>
          <p:cNvSpPr>
            <a:spLocks noGrp="1"/>
          </p:cNvSpPr>
          <p:nvPr>
            <p:ph type="sldNum" sz="quarter" idx="10"/>
          </p:nvPr>
        </p:nvSpPr>
        <p:spPr/>
        <p:txBody>
          <a:bodyPr/>
          <a:lstStyle/>
          <a:p>
            <a:fld id="{35E734C9-3C53-E545-8791-72B94DD2C89F}" type="slidenum">
              <a:rPr lang="tr-TR" smtClean="0"/>
              <a:t>31</a:t>
            </a:fld>
            <a:endParaRPr lang="tr-TR"/>
          </a:p>
        </p:txBody>
      </p:sp>
    </p:spTree>
    <p:extLst>
      <p:ext uri="{BB962C8B-B14F-4D97-AF65-F5344CB8AC3E}">
        <p14:creationId xmlns:p14="http://schemas.microsoft.com/office/powerpoint/2010/main" val="1927628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Bu testler serum </a:t>
            </a:r>
            <a:r>
              <a:rPr lang="tr-TR" dirty="0" err="1"/>
              <a:t>ferritini</a:t>
            </a:r>
            <a:r>
              <a:rPr lang="tr-TR" dirty="0"/>
              <a:t> normal veya yüksek ise ve • Klinik olarak DEA düşünülüyorsa, veya • Böbrek yetersizliği varsa, veya • Kronik enfeksiyon, iltihap, habis hastalık varsa önerilir • Serum demiri genelde sabahları yüksekken akşamları daha düşük değerlerdedir. Bu nedenle tercihen sabah veya hemen öğleden sonra aç karına alınan kan örneklerinde çalışılmalıdır. </a:t>
            </a:r>
          </a:p>
        </p:txBody>
      </p:sp>
      <p:sp>
        <p:nvSpPr>
          <p:cNvPr id="4" name="Slayt Numarası Yer Tutucusu 3"/>
          <p:cNvSpPr>
            <a:spLocks noGrp="1"/>
          </p:cNvSpPr>
          <p:nvPr>
            <p:ph type="sldNum" sz="quarter" idx="10"/>
          </p:nvPr>
        </p:nvSpPr>
        <p:spPr/>
        <p:txBody>
          <a:bodyPr/>
          <a:lstStyle/>
          <a:p>
            <a:fld id="{35E734C9-3C53-E545-8791-72B94DD2C89F}" type="slidenum">
              <a:rPr lang="tr-TR" smtClean="0"/>
              <a:t>32</a:t>
            </a:fld>
            <a:endParaRPr lang="tr-TR"/>
          </a:p>
        </p:txBody>
      </p:sp>
    </p:spTree>
    <p:extLst>
      <p:ext uri="{BB962C8B-B14F-4D97-AF65-F5344CB8AC3E}">
        <p14:creationId xmlns:p14="http://schemas.microsoft.com/office/powerpoint/2010/main" val="202178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Demir takviyesi alan ve hemoglobin seviyesinde ve demir depolarında bir artış olmaması için açık bir açıklaması olmayanlar için, </a:t>
            </a:r>
            <a:r>
              <a:rPr lang="tr-TR" sz="1200" b="0" i="0" kern="1200" dirty="0" err="1">
                <a:solidFill>
                  <a:schemeClr val="tx1"/>
                </a:solidFill>
                <a:effectLst/>
                <a:latin typeface="+mn-lt"/>
                <a:ea typeface="+mn-ea"/>
                <a:cs typeface="+mn-cs"/>
              </a:rPr>
              <a:t>çölyak</a:t>
            </a:r>
            <a:r>
              <a:rPr lang="tr-TR" sz="1200" b="0" i="0" kern="1200" dirty="0">
                <a:solidFill>
                  <a:schemeClr val="tx1"/>
                </a:solidFill>
                <a:effectLst/>
                <a:latin typeface="+mn-lt"/>
                <a:ea typeface="+mn-ea"/>
                <a:cs typeface="+mn-cs"/>
              </a:rPr>
              <a:t> hastalığı, </a:t>
            </a:r>
            <a:r>
              <a:rPr lang="tr-TR" sz="1200" b="0" i="0" kern="1200" dirty="0" err="1">
                <a:solidFill>
                  <a:schemeClr val="tx1"/>
                </a:solidFill>
                <a:effectLst/>
                <a:latin typeface="+mn-lt"/>
                <a:ea typeface="+mn-ea"/>
                <a:cs typeface="+mn-cs"/>
              </a:rPr>
              <a:t>otoimmün</a:t>
            </a:r>
            <a:r>
              <a:rPr lang="tr-TR" sz="1200" b="0" i="0" kern="1200" dirty="0">
                <a:solidFill>
                  <a:schemeClr val="tx1"/>
                </a:solidFill>
                <a:effectLst/>
                <a:latin typeface="+mn-lt"/>
                <a:ea typeface="+mn-ea"/>
                <a:cs typeface="+mn-cs"/>
              </a:rPr>
              <a:t> gastrit ve / veya </a:t>
            </a:r>
            <a:r>
              <a:rPr lang="tr-TR" sz="1200" b="0" i="1" kern="1200" dirty="0">
                <a:solidFill>
                  <a:schemeClr val="tx1"/>
                </a:solidFill>
                <a:effectLst/>
                <a:latin typeface="+mn-lt"/>
                <a:ea typeface="+mn-ea"/>
                <a:cs typeface="+mn-cs"/>
              </a:rPr>
              <a:t>H. </a:t>
            </a:r>
            <a:r>
              <a:rPr lang="tr-TR" sz="1200" b="0" i="1" kern="1200" dirty="0" err="1">
                <a:solidFill>
                  <a:schemeClr val="tx1"/>
                </a:solidFill>
                <a:effectLst/>
                <a:latin typeface="+mn-lt"/>
                <a:ea typeface="+mn-ea"/>
                <a:cs typeface="+mn-cs"/>
              </a:rPr>
              <a:t>pylori</a:t>
            </a:r>
            <a:r>
              <a:rPr lang="tr-TR" sz="1200" b="0" i="0" kern="1200" dirty="0">
                <a:solidFill>
                  <a:schemeClr val="tx1"/>
                </a:solidFill>
                <a:effectLst/>
                <a:latin typeface="+mn-lt"/>
                <a:ea typeface="+mn-ea"/>
                <a:cs typeface="+mn-cs"/>
              </a:rPr>
              <a:t> enfeksiyonu için tarama yapmak ihtiyatlı olabilir. Açıklanamayan demir eksikliği anemisi olan hastaların yarısından fazlasının H. </a:t>
            </a:r>
            <a:r>
              <a:rPr lang="tr-TR" sz="1200" b="0" i="0" kern="1200" dirty="0" err="1">
                <a:solidFill>
                  <a:schemeClr val="tx1"/>
                </a:solidFill>
                <a:effectLst/>
                <a:latin typeface="+mn-lt"/>
                <a:ea typeface="+mn-ea"/>
                <a:cs typeface="+mn-cs"/>
              </a:rPr>
              <a:t>pylori</a:t>
            </a:r>
            <a:r>
              <a:rPr lang="tr-TR" sz="1200" b="0" i="0" kern="1200" dirty="0">
                <a:solidFill>
                  <a:schemeClr val="tx1"/>
                </a:solidFill>
                <a:effectLst/>
                <a:latin typeface="+mn-lt"/>
                <a:ea typeface="+mn-ea"/>
                <a:cs typeface="+mn-cs"/>
              </a:rPr>
              <a:t> ile </a:t>
            </a:r>
            <a:r>
              <a:rPr lang="tr-TR" sz="1200" b="0" i="0" kern="1200" dirty="0" err="1">
                <a:solidFill>
                  <a:schemeClr val="tx1"/>
                </a:solidFill>
                <a:effectLst/>
                <a:latin typeface="+mn-lt"/>
                <a:ea typeface="+mn-ea"/>
                <a:cs typeface="+mn-cs"/>
              </a:rPr>
              <a:t>enfekte</a:t>
            </a:r>
            <a:r>
              <a:rPr lang="tr-TR" sz="1200" b="0" i="0" kern="1200" dirty="0">
                <a:solidFill>
                  <a:schemeClr val="tx1"/>
                </a:solidFill>
                <a:effectLst/>
                <a:latin typeface="+mn-lt"/>
                <a:ea typeface="+mn-ea"/>
                <a:cs typeface="+mn-cs"/>
              </a:rPr>
              <a:t> olduğu ve </a:t>
            </a:r>
            <a:r>
              <a:rPr lang="tr-TR" sz="1200" b="0" i="1" kern="1200" dirty="0">
                <a:solidFill>
                  <a:schemeClr val="tx1"/>
                </a:solidFill>
                <a:effectLst/>
                <a:latin typeface="+mn-lt"/>
                <a:ea typeface="+mn-ea"/>
                <a:cs typeface="+mn-cs"/>
              </a:rPr>
              <a:t>H. </a:t>
            </a:r>
            <a:r>
              <a:rPr lang="tr-TR" sz="1200" b="0" i="1" kern="1200" dirty="0" err="1">
                <a:solidFill>
                  <a:schemeClr val="tx1"/>
                </a:solidFill>
                <a:effectLst/>
                <a:latin typeface="+mn-lt"/>
                <a:ea typeface="+mn-ea"/>
                <a:cs typeface="+mn-cs"/>
              </a:rPr>
              <a:t>pylori</a:t>
            </a:r>
            <a:r>
              <a:rPr lang="tr-TR" sz="1200" b="0" i="0" kern="1200" dirty="0">
                <a:solidFill>
                  <a:schemeClr val="tx1"/>
                </a:solidFill>
                <a:effectLst/>
                <a:latin typeface="+mn-lt"/>
                <a:ea typeface="+mn-ea"/>
                <a:cs typeface="+mn-cs"/>
              </a:rPr>
              <a:t> enfeksiyonu olan hastaların, </a:t>
            </a:r>
            <a:r>
              <a:rPr lang="tr-TR" sz="1200" b="0" i="0" kern="1200" dirty="0" err="1">
                <a:solidFill>
                  <a:schemeClr val="tx1"/>
                </a:solidFill>
                <a:effectLst/>
                <a:latin typeface="+mn-lt"/>
                <a:ea typeface="+mn-ea"/>
                <a:cs typeface="+mn-cs"/>
              </a:rPr>
              <a:t>enfekte</a:t>
            </a:r>
            <a:r>
              <a:rPr lang="tr-TR" sz="1200" b="0" i="0" kern="1200" dirty="0">
                <a:solidFill>
                  <a:schemeClr val="tx1"/>
                </a:solidFill>
                <a:effectLst/>
                <a:latin typeface="+mn-lt"/>
                <a:ea typeface="+mn-ea"/>
                <a:cs typeface="+mn-cs"/>
              </a:rPr>
              <a:t> olmayan bireylere kıyasla </a:t>
            </a:r>
            <a:r>
              <a:rPr lang="tr-TR" sz="1200" b="0" i="1" kern="1200" dirty="0">
                <a:solidFill>
                  <a:schemeClr val="tx1"/>
                </a:solidFill>
                <a:effectLst/>
                <a:latin typeface="+mn-lt"/>
                <a:ea typeface="+mn-ea"/>
                <a:cs typeface="+mn-cs"/>
              </a:rPr>
              <a:t>2.8'lik</a:t>
            </a:r>
            <a:r>
              <a:rPr lang="tr-TR" sz="1200" b="0" i="0" kern="1200" dirty="0">
                <a:solidFill>
                  <a:schemeClr val="tx1"/>
                </a:solidFill>
                <a:effectLst/>
                <a:latin typeface="+mn-lt"/>
                <a:ea typeface="+mn-ea"/>
                <a:cs typeface="+mn-cs"/>
              </a:rPr>
              <a:t> bir demir eksikliği oranlarına sahip olduğu bildirilmiştir</a:t>
            </a:r>
            <a:endParaRPr lang="tr-TR" dirty="0"/>
          </a:p>
        </p:txBody>
      </p:sp>
      <p:sp>
        <p:nvSpPr>
          <p:cNvPr id="4" name="Slayt Numarası Yer Tutucusu 3"/>
          <p:cNvSpPr>
            <a:spLocks noGrp="1"/>
          </p:cNvSpPr>
          <p:nvPr>
            <p:ph type="sldNum" sz="quarter" idx="10"/>
          </p:nvPr>
        </p:nvSpPr>
        <p:spPr/>
        <p:txBody>
          <a:bodyPr/>
          <a:lstStyle/>
          <a:p>
            <a:fld id="{35E734C9-3C53-E545-8791-72B94DD2C89F}" type="slidenum">
              <a:rPr lang="tr-TR" smtClean="0"/>
              <a:t>46</a:t>
            </a:fld>
            <a:endParaRPr lang="tr-TR"/>
          </a:p>
        </p:txBody>
      </p:sp>
    </p:spTree>
    <p:extLst>
      <p:ext uri="{BB962C8B-B14F-4D97-AF65-F5344CB8AC3E}">
        <p14:creationId xmlns:p14="http://schemas.microsoft.com/office/powerpoint/2010/main" val="672184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68CF055C-D6F7-4B2E-8306-64FD341B4A22}" type="datetimeFigureOut">
              <a:rPr lang="tr-TR" smtClean="0"/>
              <a:t>15.04.2024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2974731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8CF055C-D6F7-4B2E-8306-64FD341B4A22}" type="datetimeFigureOut">
              <a:rPr lang="tr-TR" smtClean="0"/>
              <a:t>15.04.2024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3523015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8CF055C-D6F7-4B2E-8306-64FD341B4A22}" type="datetimeFigureOut">
              <a:rPr lang="tr-TR" smtClean="0"/>
              <a:t>15.04.2024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2355309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8CF055C-D6F7-4B2E-8306-64FD341B4A22}" type="datetimeFigureOut">
              <a:rPr lang="tr-TR" smtClean="0"/>
              <a:t>15.04.2024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86987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68CF055C-D6F7-4B2E-8306-64FD341B4A22}" type="datetimeFigureOut">
              <a:rPr lang="tr-TR" smtClean="0"/>
              <a:t>15.04.2024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168662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68CF055C-D6F7-4B2E-8306-64FD341B4A22}" type="datetimeFigureOut">
              <a:rPr lang="tr-TR" smtClean="0"/>
              <a:t>15.04.2024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3781394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68CF055C-D6F7-4B2E-8306-64FD341B4A22}" type="datetimeFigureOut">
              <a:rPr lang="tr-TR" smtClean="0"/>
              <a:t>15.04.2024</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310929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68CF055C-D6F7-4B2E-8306-64FD341B4A22}" type="datetimeFigureOut">
              <a:rPr lang="tr-TR" smtClean="0"/>
              <a:t>15.04.2024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518761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8CF055C-D6F7-4B2E-8306-64FD341B4A22}" type="datetimeFigureOut">
              <a:rPr lang="tr-TR" smtClean="0"/>
              <a:t>15.04.2024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359210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8CF055C-D6F7-4B2E-8306-64FD341B4A22}" type="datetimeFigureOut">
              <a:rPr lang="tr-TR" smtClean="0"/>
              <a:t>15.04.2024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2146091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68CF055C-D6F7-4B2E-8306-64FD341B4A22}" type="datetimeFigureOut">
              <a:rPr lang="tr-TR" smtClean="0"/>
              <a:t>15.04.2024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19A2653-87A9-44F8-B441-405AC2E043EF}" type="slidenum">
              <a:rPr lang="tr-TR" smtClean="0"/>
              <a:t>‹#›</a:t>
            </a:fld>
            <a:endParaRPr lang="tr-TR"/>
          </a:p>
        </p:txBody>
      </p:sp>
    </p:spTree>
    <p:extLst>
      <p:ext uri="{BB962C8B-B14F-4D97-AF65-F5344CB8AC3E}">
        <p14:creationId xmlns:p14="http://schemas.microsoft.com/office/powerpoint/2010/main" val="302590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F055C-D6F7-4B2E-8306-64FD341B4A22}" type="datetimeFigureOut">
              <a:rPr lang="tr-TR" smtClean="0"/>
              <a:t>15.04.2024</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A2653-87A9-44F8-B441-405AC2E043EF}" type="slidenum">
              <a:rPr lang="tr-TR" smtClean="0"/>
              <a:t>‹#›</a:t>
            </a:fld>
            <a:endParaRPr lang="tr-TR"/>
          </a:p>
        </p:txBody>
      </p:sp>
    </p:spTree>
    <p:extLst>
      <p:ext uri="{BB962C8B-B14F-4D97-AF65-F5344CB8AC3E}">
        <p14:creationId xmlns:p14="http://schemas.microsoft.com/office/powerpoint/2010/main" val="2080136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t>DEMİR EKSİKLİĞİ ANEMİSİ</a:t>
            </a:r>
          </a:p>
        </p:txBody>
      </p:sp>
      <p:sp>
        <p:nvSpPr>
          <p:cNvPr id="3" name="Alt Başlık 2"/>
          <p:cNvSpPr>
            <a:spLocks noGrp="1"/>
          </p:cNvSpPr>
          <p:nvPr>
            <p:ph type="subTitle" idx="1"/>
          </p:nvPr>
        </p:nvSpPr>
        <p:spPr>
          <a:xfrm>
            <a:off x="6208889" y="4030132"/>
            <a:ext cx="3793068" cy="1227667"/>
          </a:xfrm>
        </p:spPr>
        <p:txBody>
          <a:bodyPr>
            <a:normAutofit/>
          </a:bodyPr>
          <a:lstStyle/>
          <a:p>
            <a:r>
              <a:rPr lang="tr-TR" sz="2000" dirty="0"/>
              <a:t>ARAŞ. GÖR. DR. ÇELEBİ BOZAGCI</a:t>
            </a:r>
          </a:p>
          <a:p>
            <a:r>
              <a:rPr lang="tr-TR" sz="2000" dirty="0"/>
              <a:t>KTÜ Aile Hekimliği ABD</a:t>
            </a:r>
          </a:p>
          <a:p>
            <a:r>
              <a:rPr lang="tr-TR" sz="2000" dirty="0"/>
              <a:t>                   17.04.2024</a:t>
            </a:r>
          </a:p>
          <a:p>
            <a:endParaRPr lang="tr-TR" dirty="0"/>
          </a:p>
        </p:txBody>
      </p:sp>
    </p:spTree>
    <p:extLst>
      <p:ext uri="{BB962C8B-B14F-4D97-AF65-F5344CB8AC3E}">
        <p14:creationId xmlns:p14="http://schemas.microsoft.com/office/powerpoint/2010/main" val="1038497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24F6831-0F14-571F-6555-CCD4879A7B90}"/>
              </a:ext>
            </a:extLst>
          </p:cNvPr>
          <p:cNvSpPr>
            <a:spLocks noGrp="1"/>
          </p:cNvSpPr>
          <p:nvPr>
            <p:ph type="title"/>
          </p:nvPr>
        </p:nvSpPr>
        <p:spPr/>
        <p:txBody>
          <a:bodyPr/>
          <a:lstStyle/>
          <a:p>
            <a:r>
              <a:rPr lang="tr-TR" b="1" dirty="0"/>
              <a:t>DEMİR</a:t>
            </a:r>
            <a:endParaRPr lang="tr-TR" dirty="0"/>
          </a:p>
        </p:txBody>
      </p:sp>
      <p:sp>
        <p:nvSpPr>
          <p:cNvPr id="3" name="İçerik Yer Tutucusu 2">
            <a:extLst>
              <a:ext uri="{FF2B5EF4-FFF2-40B4-BE49-F238E27FC236}">
                <a16:creationId xmlns:a16="http://schemas.microsoft.com/office/drawing/2014/main" id="{1A92CC02-5639-20AB-27D5-E989DE29B972}"/>
              </a:ext>
            </a:extLst>
          </p:cNvPr>
          <p:cNvSpPr>
            <a:spLocks noGrp="1"/>
          </p:cNvSpPr>
          <p:nvPr>
            <p:ph idx="1"/>
          </p:nvPr>
        </p:nvSpPr>
        <p:spPr/>
        <p:txBody>
          <a:bodyPr>
            <a:normAutofit/>
          </a:bodyPr>
          <a:lstStyle/>
          <a:p>
            <a:r>
              <a:rPr lang="tr-TR" dirty="0">
                <a:solidFill>
                  <a:srgbClr val="000000"/>
                </a:solidFill>
                <a:effectLst/>
                <a:ea typeface="Times New Roman" panose="02020603050405020304" pitchFamily="18" charset="0"/>
                <a:cs typeface="Times New Roman" panose="02020603050405020304" pitchFamily="18" charset="0"/>
              </a:rPr>
              <a:t>Proteinden de zengin besinler olan sırasıyla sakatatlar, dana eti, koyun eti ve tavuk eti hem demirden zengin besinlerdir hem de içerdikleri demir emilimi yüksektir. (hem demiri-organik)</a:t>
            </a:r>
          </a:p>
          <a:p>
            <a:r>
              <a:rPr lang="tr-TR" dirty="0">
                <a:solidFill>
                  <a:srgbClr val="000000"/>
                </a:solidFill>
                <a:effectLst/>
                <a:ea typeface="Times New Roman" panose="02020603050405020304" pitchFamily="18" charset="0"/>
                <a:cs typeface="Times New Roman" panose="02020603050405020304" pitchFamily="18" charset="0"/>
              </a:rPr>
              <a:t>Etlerden başka </a:t>
            </a:r>
            <a:r>
              <a:rPr lang="tr-TR" dirty="0" err="1">
                <a:solidFill>
                  <a:srgbClr val="000000"/>
                </a:solidFill>
                <a:effectLst/>
                <a:ea typeface="Times New Roman" panose="02020603050405020304" pitchFamily="18" charset="0"/>
                <a:cs typeface="Times New Roman" panose="02020603050405020304" pitchFamily="18" charset="0"/>
              </a:rPr>
              <a:t>kurubaklagiller</a:t>
            </a:r>
            <a:r>
              <a:rPr lang="tr-TR" dirty="0">
                <a:solidFill>
                  <a:srgbClr val="000000"/>
                </a:solidFill>
                <a:effectLst/>
                <a:ea typeface="Times New Roman" panose="02020603050405020304" pitchFamily="18" charset="0"/>
                <a:cs typeface="Times New Roman" panose="02020603050405020304" pitchFamily="18" charset="0"/>
              </a:rPr>
              <a:t>,</a:t>
            </a:r>
            <a:r>
              <a:rPr lang="tr-TR" dirty="0">
                <a:ea typeface="Times New Roman" panose="02020603050405020304" pitchFamily="18" charset="0"/>
                <a:cs typeface="Times New Roman" panose="02020603050405020304" pitchFamily="18" charset="0"/>
              </a:rPr>
              <a:t> yumurta soya </a:t>
            </a:r>
            <a:r>
              <a:rPr lang="tr-TR" dirty="0" err="1">
                <a:ea typeface="Times New Roman" panose="02020603050405020304" pitchFamily="18" charset="0"/>
                <a:cs typeface="Times New Roman" panose="02020603050405020304" pitchFamily="18" charset="0"/>
              </a:rPr>
              <a:t>fasülyesi</a:t>
            </a:r>
            <a:r>
              <a:rPr lang="tr-TR" dirty="0">
                <a:ea typeface="Times New Roman" panose="02020603050405020304" pitchFamily="18" charset="0"/>
                <a:cs typeface="Times New Roman" panose="02020603050405020304" pitchFamily="18" charset="0"/>
              </a:rPr>
              <a:t> </a:t>
            </a:r>
            <a:r>
              <a:rPr lang="tr-TR" dirty="0">
                <a:solidFill>
                  <a:srgbClr val="000000"/>
                </a:solidFill>
                <a:effectLst/>
                <a:ea typeface="Times New Roman" panose="02020603050405020304" pitchFamily="18" charset="0"/>
                <a:cs typeface="Times New Roman" panose="02020603050405020304" pitchFamily="18" charset="0"/>
              </a:rPr>
              <a:t>kuru meyveler (özellikle kuru üzüm, kuru kayısı), pekmez, yeşil sebzeler (ıspanak), fındık, fıstık, susam, tahin gibi besinler de demirden zengindir.(hem olmayan demir-inorganik)</a:t>
            </a:r>
          </a:p>
        </p:txBody>
      </p:sp>
    </p:spTree>
    <p:extLst>
      <p:ext uri="{BB962C8B-B14F-4D97-AF65-F5344CB8AC3E}">
        <p14:creationId xmlns:p14="http://schemas.microsoft.com/office/powerpoint/2010/main" val="525401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2FB6DCB-FF8F-959A-5BA5-4C8BA3470CA9}"/>
              </a:ext>
            </a:extLst>
          </p:cNvPr>
          <p:cNvSpPr>
            <a:spLocks noGrp="1"/>
          </p:cNvSpPr>
          <p:nvPr>
            <p:ph type="title"/>
          </p:nvPr>
        </p:nvSpPr>
        <p:spPr/>
        <p:txBody>
          <a:bodyPr/>
          <a:lstStyle/>
          <a:p>
            <a:r>
              <a:rPr lang="tr-TR" b="1" dirty="0"/>
              <a:t>DEMİR</a:t>
            </a:r>
            <a:endParaRPr lang="tr-TR" dirty="0"/>
          </a:p>
        </p:txBody>
      </p:sp>
      <p:sp>
        <p:nvSpPr>
          <p:cNvPr id="3" name="İçerik Yer Tutucusu 2">
            <a:extLst>
              <a:ext uri="{FF2B5EF4-FFF2-40B4-BE49-F238E27FC236}">
                <a16:creationId xmlns:a16="http://schemas.microsoft.com/office/drawing/2014/main" id="{4F739D15-84DC-99A8-0B69-845787F4F6EF}"/>
              </a:ext>
            </a:extLst>
          </p:cNvPr>
          <p:cNvSpPr>
            <a:spLocks noGrp="1"/>
          </p:cNvSpPr>
          <p:nvPr>
            <p:ph idx="1"/>
          </p:nvPr>
        </p:nvSpPr>
        <p:spPr/>
        <p:txBody>
          <a:bodyPr/>
          <a:lstStyle/>
          <a:p>
            <a:pPr marL="0" indent="0">
              <a:buNone/>
            </a:pPr>
            <a:r>
              <a:rPr lang="tr-TR" sz="2800" dirty="0">
                <a:solidFill>
                  <a:srgbClr val="000000"/>
                </a:solidFill>
                <a:effectLst/>
                <a:ea typeface="Times New Roman" panose="02020603050405020304" pitchFamily="18" charset="0"/>
                <a:cs typeface="Times New Roman" panose="02020603050405020304" pitchFamily="18" charset="0"/>
              </a:rPr>
              <a:t>• Karaciğer gibi </a:t>
            </a:r>
            <a:r>
              <a:rPr lang="tr-TR" sz="2800" dirty="0" err="1">
                <a:solidFill>
                  <a:srgbClr val="000000"/>
                </a:solidFill>
                <a:effectLst/>
                <a:ea typeface="Times New Roman" panose="02020603050405020304" pitchFamily="18" charset="0"/>
                <a:cs typeface="Times New Roman" panose="02020603050405020304" pitchFamily="18" charset="0"/>
              </a:rPr>
              <a:t>sakatatlardaki</a:t>
            </a:r>
            <a:r>
              <a:rPr lang="tr-TR" sz="2800" dirty="0">
                <a:solidFill>
                  <a:srgbClr val="000000"/>
                </a:solidFill>
                <a:effectLst/>
                <a:ea typeface="Times New Roman" panose="02020603050405020304" pitchFamily="18" charset="0"/>
                <a:cs typeface="Times New Roman" panose="02020603050405020304" pitchFamily="18" charset="0"/>
              </a:rPr>
              <a:t> demirin %30’ u, </a:t>
            </a:r>
          </a:p>
          <a:p>
            <a:pPr marL="0" indent="0">
              <a:buNone/>
            </a:pPr>
            <a:r>
              <a:rPr lang="tr-TR" sz="2800" dirty="0">
                <a:solidFill>
                  <a:srgbClr val="000000"/>
                </a:solidFill>
                <a:effectLst/>
                <a:ea typeface="Times New Roman" panose="02020603050405020304" pitchFamily="18" charset="0"/>
                <a:cs typeface="Times New Roman" panose="02020603050405020304" pitchFamily="18" charset="0"/>
              </a:rPr>
              <a:t>• Dana ve koyun etindeki demirin % 25’ i, </a:t>
            </a:r>
          </a:p>
          <a:p>
            <a:pPr marL="0" indent="0">
              <a:buNone/>
            </a:pPr>
            <a:r>
              <a:rPr lang="tr-TR" sz="2800" dirty="0">
                <a:solidFill>
                  <a:srgbClr val="000000"/>
                </a:solidFill>
                <a:effectLst/>
                <a:ea typeface="Times New Roman" panose="02020603050405020304" pitchFamily="18" charset="0"/>
                <a:cs typeface="Times New Roman" panose="02020603050405020304" pitchFamily="18" charset="0"/>
              </a:rPr>
              <a:t>• Tavuk ve balıktaki demirin % 20’si, </a:t>
            </a:r>
          </a:p>
          <a:p>
            <a:pPr marL="0" indent="0">
              <a:buNone/>
            </a:pPr>
            <a:r>
              <a:rPr lang="tr-TR" sz="2800" dirty="0">
                <a:solidFill>
                  <a:srgbClr val="000000"/>
                </a:solidFill>
                <a:effectLst/>
                <a:ea typeface="Times New Roman" panose="02020603050405020304" pitchFamily="18" charset="0"/>
                <a:cs typeface="Times New Roman" panose="02020603050405020304" pitchFamily="18" charset="0"/>
              </a:rPr>
              <a:t>• </a:t>
            </a:r>
            <a:r>
              <a:rPr lang="tr-TR" sz="2800" dirty="0" err="1">
                <a:solidFill>
                  <a:srgbClr val="000000"/>
                </a:solidFill>
                <a:effectLst/>
                <a:ea typeface="Times New Roman" panose="02020603050405020304" pitchFamily="18" charset="0"/>
                <a:cs typeface="Times New Roman" panose="02020603050405020304" pitchFamily="18" charset="0"/>
              </a:rPr>
              <a:t>Kurubaklagillerdeki</a:t>
            </a:r>
            <a:r>
              <a:rPr lang="tr-TR" sz="2800" dirty="0">
                <a:solidFill>
                  <a:srgbClr val="000000"/>
                </a:solidFill>
                <a:effectLst/>
                <a:ea typeface="Times New Roman" panose="02020603050405020304" pitchFamily="18" charset="0"/>
                <a:cs typeface="Times New Roman" panose="02020603050405020304" pitchFamily="18" charset="0"/>
              </a:rPr>
              <a:t> demirin %20‘ si, </a:t>
            </a:r>
          </a:p>
          <a:p>
            <a:pPr marL="0" indent="0">
              <a:buNone/>
            </a:pPr>
            <a:r>
              <a:rPr lang="tr-TR" sz="2800" dirty="0">
                <a:solidFill>
                  <a:srgbClr val="000000"/>
                </a:solidFill>
                <a:effectLst/>
                <a:ea typeface="Times New Roman" panose="02020603050405020304" pitchFamily="18" charset="0"/>
                <a:cs typeface="Times New Roman" panose="02020603050405020304" pitchFamily="18" charset="0"/>
              </a:rPr>
              <a:t>• Yumurtadaki demirin %15’i</a:t>
            </a:r>
          </a:p>
          <a:p>
            <a:pPr marL="0" indent="0">
              <a:buNone/>
            </a:pPr>
            <a:r>
              <a:rPr lang="tr-TR" sz="2800" dirty="0">
                <a:solidFill>
                  <a:srgbClr val="000000"/>
                </a:solidFill>
                <a:effectLst/>
                <a:ea typeface="Times New Roman" panose="02020603050405020304" pitchFamily="18" charset="0"/>
                <a:cs typeface="Times New Roman" panose="02020603050405020304" pitchFamily="18" charset="0"/>
              </a:rPr>
              <a:t>• Yeşil sebzelerdeki demirin % 8’i, </a:t>
            </a:r>
          </a:p>
          <a:p>
            <a:pPr marL="0" indent="0">
              <a:buNone/>
            </a:pPr>
            <a:r>
              <a:rPr lang="tr-TR" sz="2800" dirty="0">
                <a:solidFill>
                  <a:srgbClr val="000000"/>
                </a:solidFill>
                <a:effectLst/>
                <a:ea typeface="Times New Roman" panose="02020603050405020304" pitchFamily="18" charset="0"/>
                <a:cs typeface="Times New Roman" panose="02020603050405020304" pitchFamily="18" charset="0"/>
              </a:rPr>
              <a:t>• Tahıllardaki demirin % 4’ü emilir</a:t>
            </a:r>
            <a:r>
              <a:rPr lang="tr-TR" sz="2800" dirty="0">
                <a:solidFill>
                  <a:srgbClr val="000000"/>
                </a:solidFill>
                <a:effectLst/>
                <a:latin typeface="__Source_Sans_3_Fallback_f93b20"/>
                <a:ea typeface="Times New Roman" panose="02020603050405020304" pitchFamily="18" charset="0"/>
                <a:cs typeface="Times New Roman" panose="02020603050405020304" pitchFamily="18" charset="0"/>
              </a:rPr>
              <a:t>. </a:t>
            </a:r>
            <a:endParaRPr lang="tr-TR" dirty="0"/>
          </a:p>
          <a:p>
            <a:endParaRPr lang="tr-TR" dirty="0"/>
          </a:p>
        </p:txBody>
      </p:sp>
    </p:spTree>
    <p:extLst>
      <p:ext uri="{BB962C8B-B14F-4D97-AF65-F5344CB8AC3E}">
        <p14:creationId xmlns:p14="http://schemas.microsoft.com/office/powerpoint/2010/main" val="4138704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2E5B01-720C-3116-4FDF-85BC1C8D67B0}"/>
              </a:ext>
            </a:extLst>
          </p:cNvPr>
          <p:cNvSpPr>
            <a:spLocks noGrp="1"/>
          </p:cNvSpPr>
          <p:nvPr>
            <p:ph type="title"/>
          </p:nvPr>
        </p:nvSpPr>
        <p:spPr>
          <a:xfrm>
            <a:off x="553156" y="365125"/>
            <a:ext cx="8647289" cy="1325563"/>
          </a:xfrm>
        </p:spPr>
        <p:txBody>
          <a:bodyPr/>
          <a:lstStyle/>
          <a:p>
            <a:r>
              <a:rPr lang="en-US" altLang="tr-TR" b="1" dirty="0"/>
              <a:t>Demir </a:t>
            </a:r>
            <a:r>
              <a:rPr lang="en-US" altLang="tr-TR" b="1" dirty="0" err="1"/>
              <a:t>Emilimine</a:t>
            </a:r>
            <a:r>
              <a:rPr lang="en-US" altLang="tr-TR" b="1" dirty="0"/>
              <a:t> </a:t>
            </a:r>
            <a:r>
              <a:rPr lang="en-US" altLang="tr-TR" b="1" dirty="0" err="1"/>
              <a:t>Etki</a:t>
            </a:r>
            <a:r>
              <a:rPr lang="en-US" altLang="tr-TR" b="1" dirty="0"/>
              <a:t> </a:t>
            </a:r>
            <a:r>
              <a:rPr lang="en-US" altLang="tr-TR" b="1" dirty="0" err="1"/>
              <a:t>eden</a:t>
            </a:r>
            <a:r>
              <a:rPr lang="en-US" altLang="tr-TR" b="1" dirty="0"/>
              <a:t> </a:t>
            </a:r>
            <a:r>
              <a:rPr lang="en-US" altLang="tr-TR" b="1" dirty="0" err="1"/>
              <a:t>Faktörler</a:t>
            </a:r>
            <a:endParaRPr lang="tr-TR" b="1" dirty="0"/>
          </a:p>
        </p:txBody>
      </p:sp>
      <p:graphicFrame>
        <p:nvGraphicFramePr>
          <p:cNvPr id="6" name="Tablo 6">
            <a:extLst>
              <a:ext uri="{FF2B5EF4-FFF2-40B4-BE49-F238E27FC236}">
                <a16:creationId xmlns:a16="http://schemas.microsoft.com/office/drawing/2014/main" id="{966DCEFC-288C-AC70-9402-4FAA5A775129}"/>
              </a:ext>
            </a:extLst>
          </p:cNvPr>
          <p:cNvGraphicFramePr>
            <a:graphicFrameLocks noGrp="1"/>
          </p:cNvGraphicFramePr>
          <p:nvPr>
            <p:ph sz="half" idx="1"/>
            <p:extLst>
              <p:ext uri="{D42A27DB-BD31-4B8C-83A1-F6EECF244321}">
                <p14:modId xmlns:p14="http://schemas.microsoft.com/office/powerpoint/2010/main" val="1855710972"/>
              </p:ext>
            </p:extLst>
          </p:nvPr>
        </p:nvGraphicFramePr>
        <p:xfrm>
          <a:off x="1117601" y="1690688"/>
          <a:ext cx="8082844" cy="4214177"/>
        </p:xfrm>
        <a:graphic>
          <a:graphicData uri="http://schemas.openxmlformats.org/drawingml/2006/table">
            <a:tbl>
              <a:tblPr firstRow="1" bandRow="1">
                <a:tableStyleId>{5C22544A-7EE6-4342-B048-85BDC9FD1C3A}</a:tableStyleId>
              </a:tblPr>
              <a:tblGrid>
                <a:gridCol w="4041422">
                  <a:extLst>
                    <a:ext uri="{9D8B030D-6E8A-4147-A177-3AD203B41FA5}">
                      <a16:colId xmlns:a16="http://schemas.microsoft.com/office/drawing/2014/main" val="1374072355"/>
                    </a:ext>
                  </a:extLst>
                </a:gridCol>
                <a:gridCol w="4041422">
                  <a:extLst>
                    <a:ext uri="{9D8B030D-6E8A-4147-A177-3AD203B41FA5}">
                      <a16:colId xmlns:a16="http://schemas.microsoft.com/office/drawing/2014/main" val="3533481827"/>
                    </a:ext>
                  </a:extLst>
                </a:gridCol>
              </a:tblGrid>
              <a:tr h="383107">
                <a:tc>
                  <a:txBody>
                    <a:bodyPr/>
                    <a:lstStyle/>
                    <a:p>
                      <a:r>
                        <a:rPr lang="tr-TR" dirty="0"/>
                        <a:t>Emilimi Azaltanlar</a:t>
                      </a:r>
                    </a:p>
                  </a:txBody>
                  <a:tcPr/>
                </a:tc>
                <a:tc>
                  <a:txBody>
                    <a:bodyPr/>
                    <a:lstStyle/>
                    <a:p>
                      <a:r>
                        <a:rPr lang="tr-TR" dirty="0"/>
                        <a:t>Emilimi Artıranlar</a:t>
                      </a:r>
                    </a:p>
                  </a:txBody>
                  <a:tcPr/>
                </a:tc>
                <a:extLst>
                  <a:ext uri="{0D108BD9-81ED-4DB2-BD59-A6C34878D82A}">
                    <a16:rowId xmlns:a16="http://schemas.microsoft.com/office/drawing/2014/main" val="1792737621"/>
                  </a:ext>
                </a:extLst>
              </a:tr>
              <a:tr h="38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dirty="0" err="1"/>
                        <a:t>Oksalatlar</a:t>
                      </a:r>
                      <a:endParaRPr lang="en-US" altLang="tr-TR" dirty="0"/>
                    </a:p>
                  </a:txBody>
                  <a:tcPr/>
                </a:tc>
                <a:tc>
                  <a:txBody>
                    <a:bodyPr/>
                    <a:lstStyle/>
                    <a:p>
                      <a:pPr marL="0" indent="0"/>
                      <a:r>
                        <a:rPr lang="en-US" altLang="tr-TR" sz="1800" dirty="0"/>
                        <a:t>C </a:t>
                      </a:r>
                      <a:r>
                        <a:rPr lang="en-US" altLang="tr-TR" sz="1800" dirty="0" err="1"/>
                        <a:t>vitamini</a:t>
                      </a:r>
                      <a:endParaRPr lang="en-US" altLang="tr-TR" sz="1800" dirty="0"/>
                    </a:p>
                  </a:txBody>
                  <a:tcPr/>
                </a:tc>
                <a:extLst>
                  <a:ext uri="{0D108BD9-81ED-4DB2-BD59-A6C34878D82A}">
                    <a16:rowId xmlns:a16="http://schemas.microsoft.com/office/drawing/2014/main" val="1808616441"/>
                  </a:ext>
                </a:extLst>
              </a:tr>
              <a:tr h="38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dirty="0" err="1"/>
                        <a:t>Fitatlar</a:t>
                      </a:r>
                      <a:r>
                        <a:rPr lang="en-US" altLang="tr-TR" dirty="0"/>
                        <a:t> (</a:t>
                      </a:r>
                      <a:r>
                        <a:rPr lang="en-US" altLang="tr-TR" dirty="0" err="1"/>
                        <a:t>kepek</a:t>
                      </a:r>
                      <a:r>
                        <a:rPr lang="en-US" altLang="tr-TR" dirty="0"/>
                        <a:t>, </a:t>
                      </a:r>
                      <a:r>
                        <a:rPr lang="en-US" altLang="tr-TR" dirty="0" err="1"/>
                        <a:t>yulaf</a:t>
                      </a:r>
                      <a:r>
                        <a:rPr lang="en-US" altLang="tr-TR" dirty="0"/>
                        <a:t>, </a:t>
                      </a:r>
                      <a:r>
                        <a:rPr lang="en-US" altLang="tr-TR" dirty="0" err="1"/>
                        <a:t>çavdar</a:t>
                      </a:r>
                      <a:r>
                        <a:rPr lang="en-US" altLang="tr-TR" dirty="0"/>
                        <a:t> </a:t>
                      </a:r>
                      <a:r>
                        <a:rPr lang="en-US" altLang="tr-TR" dirty="0" err="1"/>
                        <a:t>lifleri</a:t>
                      </a:r>
                      <a:r>
                        <a:rPr lang="en-US" altLang="tr-TR"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sz="1800" dirty="0"/>
                        <a:t>Laktat</a:t>
                      </a:r>
                    </a:p>
                  </a:txBody>
                  <a:tcPr/>
                </a:tc>
                <a:extLst>
                  <a:ext uri="{0D108BD9-81ED-4DB2-BD59-A6C34878D82A}">
                    <a16:rowId xmlns:a16="http://schemas.microsoft.com/office/drawing/2014/main" val="137872009"/>
                  </a:ext>
                </a:extLst>
              </a:tr>
              <a:tr h="38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dirty="0" err="1"/>
                        <a:t>Fosfatlar</a:t>
                      </a:r>
                      <a:endParaRPr lang="en-US" alt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sz="1800" dirty="0" err="1"/>
                        <a:t>Piruvat</a:t>
                      </a:r>
                      <a:endParaRPr lang="en-US" altLang="tr-TR" sz="1800" dirty="0"/>
                    </a:p>
                  </a:txBody>
                  <a:tcPr/>
                </a:tc>
                <a:extLst>
                  <a:ext uri="{0D108BD9-81ED-4DB2-BD59-A6C34878D82A}">
                    <a16:rowId xmlns:a16="http://schemas.microsoft.com/office/drawing/2014/main" val="2478119816"/>
                  </a:ext>
                </a:extLst>
              </a:tr>
              <a:tr h="38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dirty="0" err="1"/>
                        <a:t>Alkol</a:t>
                      </a:r>
                      <a:endParaRPr lang="en-US" alt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sz="1800" dirty="0" err="1"/>
                        <a:t>Süksinat</a:t>
                      </a:r>
                      <a:endParaRPr lang="en-US" altLang="tr-TR" sz="1800" dirty="0"/>
                    </a:p>
                  </a:txBody>
                  <a:tcPr/>
                </a:tc>
                <a:extLst>
                  <a:ext uri="{0D108BD9-81ED-4DB2-BD59-A6C34878D82A}">
                    <a16:rowId xmlns:a16="http://schemas.microsoft.com/office/drawing/2014/main" val="4077465904"/>
                  </a:ext>
                </a:extLst>
              </a:tr>
              <a:tr h="38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dirty="0" err="1"/>
                        <a:t>İndirgeyici</a:t>
                      </a:r>
                      <a:r>
                        <a:rPr lang="en-US" altLang="tr-TR" dirty="0"/>
                        <a:t> </a:t>
                      </a:r>
                      <a:r>
                        <a:rPr lang="en-US" altLang="tr-TR" dirty="0" err="1"/>
                        <a:t>ajanlar</a:t>
                      </a:r>
                      <a:endParaRPr lang="en-US" altLang="tr-TR"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sz="1800" dirty="0" err="1"/>
                        <a:t>Fruktoz</a:t>
                      </a:r>
                      <a:endParaRPr lang="en-US" altLang="tr-TR" sz="1800" dirty="0"/>
                    </a:p>
                  </a:txBody>
                  <a:tcPr/>
                </a:tc>
                <a:extLst>
                  <a:ext uri="{0D108BD9-81ED-4DB2-BD59-A6C34878D82A}">
                    <a16:rowId xmlns:a16="http://schemas.microsoft.com/office/drawing/2014/main" val="118846450"/>
                  </a:ext>
                </a:extLst>
              </a:tr>
              <a:tr h="38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dirty="0" err="1"/>
                        <a:t>Polifenol</a:t>
                      </a:r>
                      <a:r>
                        <a:rPr lang="en-US" altLang="tr-TR" dirty="0"/>
                        <a:t> (</a:t>
                      </a:r>
                      <a:r>
                        <a:rPr lang="en-US" altLang="tr-TR" dirty="0" err="1"/>
                        <a:t>çay</a:t>
                      </a:r>
                      <a:r>
                        <a:rPr lang="en-US" altLang="tr-TR" dirty="0"/>
                        <a:t>, </a:t>
                      </a:r>
                      <a:r>
                        <a:rPr lang="en-US" altLang="tr-TR" dirty="0" err="1"/>
                        <a:t>kahve</a:t>
                      </a:r>
                      <a:r>
                        <a:rPr lang="en-US" altLang="tr-TR"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sz="1800" dirty="0" err="1"/>
                        <a:t>Sistein</a:t>
                      </a:r>
                      <a:endParaRPr lang="en-US" altLang="tr-TR" sz="1800" dirty="0"/>
                    </a:p>
                  </a:txBody>
                  <a:tcPr/>
                </a:tc>
                <a:extLst>
                  <a:ext uri="{0D108BD9-81ED-4DB2-BD59-A6C34878D82A}">
                    <a16:rowId xmlns:a16="http://schemas.microsoft.com/office/drawing/2014/main" val="14904309"/>
                  </a:ext>
                </a:extLst>
              </a:tr>
              <a:tr h="383107">
                <a:tc>
                  <a:txBody>
                    <a:bodyPr/>
                    <a:lstStyle/>
                    <a:p>
                      <a:r>
                        <a:rPr lang="tr-TR" dirty="0"/>
                        <a:t>PPİ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sz="1800" dirty="0"/>
                        <a:t>Sorbitol</a:t>
                      </a:r>
                      <a:endParaRPr lang="tr-TR" altLang="tr-TR" sz="1800" dirty="0"/>
                    </a:p>
                  </a:txBody>
                  <a:tcPr/>
                </a:tc>
                <a:extLst>
                  <a:ext uri="{0D108BD9-81ED-4DB2-BD59-A6C34878D82A}">
                    <a16:rowId xmlns:a16="http://schemas.microsoft.com/office/drawing/2014/main" val="4122563202"/>
                  </a:ext>
                </a:extLst>
              </a:tr>
              <a:tr h="38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dirty="0"/>
                        <a:t>Soya </a:t>
                      </a:r>
                      <a:r>
                        <a:rPr lang="en-US" altLang="tr-TR" dirty="0" err="1"/>
                        <a:t>proteini</a:t>
                      </a:r>
                      <a:endParaRPr lang="en-US" altLang="tr-TR" dirty="0"/>
                    </a:p>
                  </a:txBody>
                  <a:tcPr/>
                </a:tc>
                <a:tc>
                  <a:txBody>
                    <a:bodyPr/>
                    <a:lstStyle/>
                    <a:p>
                      <a:endParaRPr lang="tr-TR"/>
                    </a:p>
                  </a:txBody>
                  <a:tcPr/>
                </a:tc>
                <a:extLst>
                  <a:ext uri="{0D108BD9-81ED-4DB2-BD59-A6C34878D82A}">
                    <a16:rowId xmlns:a16="http://schemas.microsoft.com/office/drawing/2014/main" val="1650026433"/>
                  </a:ext>
                </a:extLst>
              </a:tr>
              <a:tr h="383107">
                <a:tc>
                  <a:txBody>
                    <a:bodyPr/>
                    <a:lstStyle/>
                    <a:p>
                      <a:r>
                        <a:rPr lang="tr-TR" dirty="0"/>
                        <a:t>Kalsiyum</a:t>
                      </a:r>
                    </a:p>
                  </a:txBody>
                  <a:tcPr/>
                </a:tc>
                <a:tc>
                  <a:txBody>
                    <a:bodyPr/>
                    <a:lstStyle/>
                    <a:p>
                      <a:endParaRPr lang="tr-TR"/>
                    </a:p>
                  </a:txBody>
                  <a:tcPr/>
                </a:tc>
                <a:extLst>
                  <a:ext uri="{0D108BD9-81ED-4DB2-BD59-A6C34878D82A}">
                    <a16:rowId xmlns:a16="http://schemas.microsoft.com/office/drawing/2014/main" val="2712282032"/>
                  </a:ext>
                </a:extLst>
              </a:tr>
              <a:tr h="383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tr-TR" dirty="0" err="1"/>
                        <a:t>H.pylori-gastrik</a:t>
                      </a:r>
                      <a:r>
                        <a:rPr lang="en-US" altLang="tr-TR" dirty="0"/>
                        <a:t> </a:t>
                      </a:r>
                      <a:r>
                        <a:rPr lang="en-US" altLang="tr-TR" dirty="0" err="1"/>
                        <a:t>atrofi</a:t>
                      </a:r>
                      <a:endParaRPr lang="tr-TR" altLang="tr-TR" dirty="0"/>
                    </a:p>
                  </a:txBody>
                  <a:tcPr/>
                </a:tc>
                <a:tc>
                  <a:txBody>
                    <a:bodyPr/>
                    <a:lstStyle/>
                    <a:p>
                      <a:endParaRPr lang="tr-TR" dirty="0"/>
                    </a:p>
                  </a:txBody>
                  <a:tcPr/>
                </a:tc>
                <a:extLst>
                  <a:ext uri="{0D108BD9-81ED-4DB2-BD59-A6C34878D82A}">
                    <a16:rowId xmlns:a16="http://schemas.microsoft.com/office/drawing/2014/main" val="550208481"/>
                  </a:ext>
                </a:extLst>
              </a:tr>
            </a:tbl>
          </a:graphicData>
        </a:graphic>
      </p:graphicFrame>
    </p:spTree>
    <p:extLst>
      <p:ext uri="{BB962C8B-B14F-4D97-AF65-F5344CB8AC3E}">
        <p14:creationId xmlns:p14="http://schemas.microsoft.com/office/powerpoint/2010/main" val="3400624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E9C4CD1-CE10-C652-6F09-0A66779D20F1}"/>
              </a:ext>
            </a:extLst>
          </p:cNvPr>
          <p:cNvPicPr>
            <a:picLocks noGrp="1" noChangeAspect="1"/>
          </p:cNvPicPr>
          <p:nvPr>
            <p:ph idx="1"/>
          </p:nvPr>
        </p:nvPicPr>
        <p:blipFill>
          <a:blip r:embed="rId3"/>
          <a:stretch>
            <a:fillRect/>
          </a:stretch>
        </p:blipFill>
        <p:spPr>
          <a:xfrm>
            <a:off x="838200" y="365124"/>
            <a:ext cx="9570156" cy="6415883"/>
          </a:xfrm>
          <a:prstGeom prst="rect">
            <a:avLst/>
          </a:prstGeom>
        </p:spPr>
      </p:pic>
    </p:spTree>
    <p:extLst>
      <p:ext uri="{BB962C8B-B14F-4D97-AF65-F5344CB8AC3E}">
        <p14:creationId xmlns:p14="http://schemas.microsoft.com/office/powerpoint/2010/main" val="25868570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698834"/>
            <a:ext cx="10515600" cy="4478128"/>
          </a:xfrm>
        </p:spPr>
        <p:txBody>
          <a:bodyPr/>
          <a:lstStyle/>
          <a:p>
            <a:r>
              <a:rPr lang="tr-TR" dirty="0"/>
              <a:t>Plazma yoluyla demir trafiğinin ana taşıyıcısıdır.</a:t>
            </a:r>
          </a:p>
          <a:p>
            <a:r>
              <a:rPr lang="tr-TR" dirty="0" err="1"/>
              <a:t>Transferrinin</a:t>
            </a:r>
            <a:r>
              <a:rPr lang="tr-TR" dirty="0"/>
              <a:t> çoğu, karaciğerde yapılır.</a:t>
            </a:r>
          </a:p>
          <a:p>
            <a:r>
              <a:rPr lang="tr-TR" dirty="0"/>
              <a:t>Sentezi, demir eksikliği durumlarında önemli ölçüde artar.</a:t>
            </a:r>
          </a:p>
          <a:p>
            <a:r>
              <a:rPr lang="tr-TR" dirty="0"/>
              <a:t>Demir yüklemesi veya enfeksiyon durumlarında azalır.</a:t>
            </a:r>
          </a:p>
          <a:p>
            <a:r>
              <a:rPr lang="tr-TR" dirty="0"/>
              <a:t>Dolaşımdaki </a:t>
            </a:r>
            <a:r>
              <a:rPr lang="tr-TR" dirty="0" err="1"/>
              <a:t>transferrin</a:t>
            </a:r>
            <a:r>
              <a:rPr lang="tr-TR" dirty="0"/>
              <a:t> normalde yaklaşık üçte biri demirle doymuştur.</a:t>
            </a:r>
          </a:p>
          <a:p>
            <a:endParaRPr lang="tr-TR" dirty="0"/>
          </a:p>
          <a:p>
            <a:endParaRPr lang="tr-TR"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779" y="5133045"/>
            <a:ext cx="4796640" cy="83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a:extLst>
              <a:ext uri="{FF2B5EF4-FFF2-40B4-BE49-F238E27FC236}">
                <a16:creationId xmlns:a16="http://schemas.microsoft.com/office/drawing/2014/main" id="{78696CDC-E461-4596-CFC8-5319755C5D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889" y="5259252"/>
            <a:ext cx="4274376"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a:extLst>
              <a:ext uri="{FF2B5EF4-FFF2-40B4-BE49-F238E27FC236}">
                <a16:creationId xmlns:a16="http://schemas.microsoft.com/office/drawing/2014/main" id="{AD127756-5697-CD61-7417-F16DAB5C83B1}"/>
              </a:ext>
            </a:extLst>
          </p:cNvPr>
          <p:cNvSpPr txBox="1"/>
          <p:nvPr/>
        </p:nvSpPr>
        <p:spPr>
          <a:xfrm>
            <a:off x="747889" y="885167"/>
            <a:ext cx="8556978" cy="769441"/>
          </a:xfrm>
          <a:prstGeom prst="rect">
            <a:avLst/>
          </a:prstGeom>
          <a:noFill/>
        </p:spPr>
        <p:txBody>
          <a:bodyPr wrap="square" rtlCol="0">
            <a:spAutoFit/>
          </a:bodyPr>
          <a:lstStyle/>
          <a:p>
            <a:r>
              <a:rPr lang="tr-TR" sz="4400" b="1" dirty="0" err="1">
                <a:latin typeface="+mj-lt"/>
              </a:rPr>
              <a:t>Transferrin</a:t>
            </a:r>
            <a:endParaRPr lang="tr-TR" sz="4400" b="1" dirty="0">
              <a:latin typeface="+mj-lt"/>
            </a:endParaRPr>
          </a:p>
        </p:txBody>
      </p:sp>
    </p:spTree>
    <p:extLst>
      <p:ext uri="{BB962C8B-B14F-4D97-AF65-F5344CB8AC3E}">
        <p14:creationId xmlns:p14="http://schemas.microsoft.com/office/powerpoint/2010/main" val="528227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192742"/>
          </a:xfrm>
        </p:spPr>
        <p:txBody>
          <a:bodyPr/>
          <a:lstStyle/>
          <a:p>
            <a:r>
              <a:rPr lang="tr-TR" b="1" dirty="0"/>
              <a:t>Ferritin</a:t>
            </a:r>
            <a:endParaRPr lang="tr-TR" dirty="0"/>
          </a:p>
        </p:txBody>
      </p:sp>
      <p:sp>
        <p:nvSpPr>
          <p:cNvPr id="3" name="İçerik Yer Tutucusu 2"/>
          <p:cNvSpPr>
            <a:spLocks noGrp="1"/>
          </p:cNvSpPr>
          <p:nvPr>
            <p:ph idx="1"/>
          </p:nvPr>
        </p:nvSpPr>
        <p:spPr>
          <a:xfrm>
            <a:off x="838200" y="1433689"/>
            <a:ext cx="10515600" cy="4743274"/>
          </a:xfrm>
        </p:spPr>
        <p:txBody>
          <a:bodyPr>
            <a:normAutofit/>
          </a:bodyPr>
          <a:lstStyle/>
          <a:p>
            <a:r>
              <a:rPr lang="tr-TR" dirty="0"/>
              <a:t>Demirin hücresel depolama proteinidir.</a:t>
            </a:r>
          </a:p>
          <a:p>
            <a:r>
              <a:rPr lang="tr-TR" dirty="0"/>
              <a:t>Ferritin bir akut faz </a:t>
            </a:r>
            <a:r>
              <a:rPr lang="tr-TR" dirty="0" err="1"/>
              <a:t>reaktanıdır</a:t>
            </a:r>
            <a:r>
              <a:rPr lang="tr-TR" dirty="0"/>
              <a:t>. </a:t>
            </a:r>
            <a:r>
              <a:rPr lang="tr-TR" dirty="0" err="1"/>
              <a:t>Transferrin</a:t>
            </a:r>
            <a:r>
              <a:rPr lang="tr-TR" dirty="0"/>
              <a:t> ve </a:t>
            </a:r>
            <a:r>
              <a:rPr lang="tr-TR" dirty="0" err="1"/>
              <a:t>transferrin</a:t>
            </a:r>
            <a:r>
              <a:rPr lang="tr-TR" dirty="0"/>
              <a:t> reseptörüyle birlikte </a:t>
            </a:r>
            <a:r>
              <a:rPr lang="tr-TR" dirty="0" err="1"/>
              <a:t>oksidatif</a:t>
            </a:r>
            <a:r>
              <a:rPr lang="tr-TR" dirty="0"/>
              <a:t> stres ve </a:t>
            </a:r>
            <a:r>
              <a:rPr lang="tr-TR" dirty="0" err="1"/>
              <a:t>inflamasyona</a:t>
            </a:r>
            <a:r>
              <a:rPr lang="tr-TR" dirty="0"/>
              <a:t> karşı hücresel savunmada rol alır.</a:t>
            </a:r>
          </a:p>
          <a:p>
            <a:r>
              <a:rPr lang="tr-TR" dirty="0" err="1"/>
              <a:t>Ferritinde</a:t>
            </a:r>
            <a:r>
              <a:rPr lang="tr-TR" dirty="0"/>
              <a:t> depolanan demirin çoğu metabolik ihtiyaçlar için kullanılabilir. </a:t>
            </a:r>
          </a:p>
          <a:p>
            <a:r>
              <a:rPr lang="tr-TR" dirty="0"/>
              <a:t>Ferritin, </a:t>
            </a:r>
            <a:r>
              <a:rPr lang="tr-TR" dirty="0" err="1"/>
              <a:t>lizozomlar</a:t>
            </a:r>
            <a:r>
              <a:rPr lang="tr-TR" dirty="0"/>
              <a:t> tarafından parçalanır böylelikle </a:t>
            </a:r>
            <a:r>
              <a:rPr lang="tr-TR" dirty="0" err="1"/>
              <a:t>hemosiderine</a:t>
            </a:r>
            <a:r>
              <a:rPr lang="tr-TR" dirty="0"/>
              <a:t> dönüşmüş ve hücre içi demir geri kazanılmış olur.</a:t>
            </a:r>
          </a:p>
          <a:p>
            <a:r>
              <a:rPr lang="tr-TR" dirty="0"/>
              <a:t>Plazma seviyesi genellikle genel demir depolamasını yansıtır; </a:t>
            </a:r>
            <a:r>
              <a:rPr lang="tr-TR" dirty="0" err="1"/>
              <a:t>mL</a:t>
            </a:r>
            <a:r>
              <a:rPr lang="tr-TR" dirty="0"/>
              <a:t> başına 1 </a:t>
            </a:r>
            <a:r>
              <a:rPr lang="tr-TR" dirty="0" err="1"/>
              <a:t>ng</a:t>
            </a:r>
            <a:r>
              <a:rPr lang="tr-TR" dirty="0"/>
              <a:t> </a:t>
            </a:r>
            <a:r>
              <a:rPr lang="tr-TR" dirty="0" err="1"/>
              <a:t>ferritin</a:t>
            </a:r>
            <a:r>
              <a:rPr lang="tr-TR" dirty="0"/>
              <a:t>, yaklaşık 10 mg toplam demir deposunu gösterir.</a:t>
            </a:r>
          </a:p>
        </p:txBody>
      </p:sp>
    </p:spTree>
    <p:extLst>
      <p:ext uri="{BB962C8B-B14F-4D97-AF65-F5344CB8AC3E}">
        <p14:creationId xmlns:p14="http://schemas.microsoft.com/office/powerpoint/2010/main" val="62314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Ferroportin</a:t>
            </a:r>
            <a:endParaRPr lang="tr-TR" dirty="0"/>
          </a:p>
        </p:txBody>
      </p:sp>
      <p:sp>
        <p:nvSpPr>
          <p:cNvPr id="3" name="İçerik Yer Tutucusu 2"/>
          <p:cNvSpPr>
            <a:spLocks noGrp="1"/>
          </p:cNvSpPr>
          <p:nvPr>
            <p:ph idx="1"/>
          </p:nvPr>
        </p:nvSpPr>
        <p:spPr/>
        <p:txBody>
          <a:bodyPr>
            <a:normAutofit/>
          </a:bodyPr>
          <a:lstStyle/>
          <a:p>
            <a:r>
              <a:rPr lang="tr-TR" dirty="0"/>
              <a:t>Hücrelerin tek demir atıcısıdır. </a:t>
            </a:r>
          </a:p>
          <a:p>
            <a:r>
              <a:rPr lang="tr-TR" dirty="0"/>
              <a:t>Demiri anneden fetüse taşır, emilen demiri </a:t>
            </a:r>
            <a:r>
              <a:rPr lang="tr-TR" dirty="0" err="1"/>
              <a:t>enterositlerden</a:t>
            </a:r>
            <a:r>
              <a:rPr lang="tr-TR" dirty="0"/>
              <a:t> dolaşıma aktarır ve makrofajların hasarlı ve yaşlanmış kırmızı hücrelerdeki demiri yeniden dolaşıma geri dönüştürmesine izin verir</a:t>
            </a:r>
          </a:p>
        </p:txBody>
      </p:sp>
    </p:spTree>
    <p:extLst>
      <p:ext uri="{BB962C8B-B14F-4D97-AF65-F5344CB8AC3E}">
        <p14:creationId xmlns:p14="http://schemas.microsoft.com/office/powerpoint/2010/main" val="4020628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9A1EF9-1846-08A1-3299-5DC96E4368DB}"/>
              </a:ext>
            </a:extLst>
          </p:cNvPr>
          <p:cNvSpPr>
            <a:spLocks noGrp="1"/>
          </p:cNvSpPr>
          <p:nvPr>
            <p:ph type="title"/>
          </p:nvPr>
        </p:nvSpPr>
        <p:spPr/>
        <p:txBody>
          <a:bodyPr/>
          <a:lstStyle/>
          <a:p>
            <a:r>
              <a:rPr lang="tr-TR" b="1" dirty="0" err="1"/>
              <a:t>Hepsidin</a:t>
            </a:r>
            <a:endParaRPr lang="tr-TR" dirty="0"/>
          </a:p>
        </p:txBody>
      </p:sp>
      <p:sp>
        <p:nvSpPr>
          <p:cNvPr id="3" name="İçerik Yer Tutucusu 2">
            <a:extLst>
              <a:ext uri="{FF2B5EF4-FFF2-40B4-BE49-F238E27FC236}">
                <a16:creationId xmlns:a16="http://schemas.microsoft.com/office/drawing/2014/main" id="{F7BBEB59-8DE4-FBF5-9A35-CD2741E9B9F9}"/>
              </a:ext>
            </a:extLst>
          </p:cNvPr>
          <p:cNvSpPr>
            <a:spLocks noGrp="1"/>
          </p:cNvSpPr>
          <p:nvPr>
            <p:ph idx="1"/>
          </p:nvPr>
        </p:nvSpPr>
        <p:spPr/>
        <p:txBody>
          <a:bodyPr/>
          <a:lstStyle/>
          <a:p>
            <a:r>
              <a:rPr lang="tr-TR" dirty="0" err="1"/>
              <a:t>Ferroportini</a:t>
            </a:r>
            <a:r>
              <a:rPr lang="tr-TR" dirty="0"/>
              <a:t> azaltarak bağırsaktan demir emiliminin ve </a:t>
            </a:r>
            <a:r>
              <a:rPr lang="tr-TR" dirty="0" err="1"/>
              <a:t>makrofajlardan</a:t>
            </a:r>
            <a:r>
              <a:rPr lang="tr-TR" dirty="0"/>
              <a:t> demir salınımının baskılanmasında önemli bir rol oynar. </a:t>
            </a:r>
          </a:p>
          <a:p>
            <a:endParaRPr lang="tr-TR" dirty="0"/>
          </a:p>
        </p:txBody>
      </p:sp>
    </p:spTree>
    <p:extLst>
      <p:ext uri="{BB962C8B-B14F-4D97-AF65-F5344CB8AC3E}">
        <p14:creationId xmlns:p14="http://schemas.microsoft.com/office/powerpoint/2010/main" val="309459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6000" y="0"/>
            <a:ext cx="12451643" cy="6858000"/>
          </a:xfrm>
        </p:spPr>
      </p:pic>
    </p:spTree>
    <p:extLst>
      <p:ext uri="{BB962C8B-B14F-4D97-AF65-F5344CB8AC3E}">
        <p14:creationId xmlns:p14="http://schemas.microsoft.com/office/powerpoint/2010/main" val="3562434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8146" y="722489"/>
            <a:ext cx="13198569" cy="5828223"/>
          </a:xfrm>
        </p:spPr>
      </p:pic>
    </p:spTree>
    <p:extLst>
      <p:ext uri="{BB962C8B-B14F-4D97-AF65-F5344CB8AC3E}">
        <p14:creationId xmlns:p14="http://schemas.microsoft.com/office/powerpoint/2010/main" val="27409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HEDEFLER</a:t>
            </a:r>
          </a:p>
        </p:txBody>
      </p:sp>
      <p:sp>
        <p:nvSpPr>
          <p:cNvPr id="3" name="İçerik Yer Tutucusu 2"/>
          <p:cNvSpPr>
            <a:spLocks noGrp="1"/>
          </p:cNvSpPr>
          <p:nvPr>
            <p:ph idx="1"/>
          </p:nvPr>
        </p:nvSpPr>
        <p:spPr/>
        <p:txBody>
          <a:bodyPr/>
          <a:lstStyle/>
          <a:p>
            <a:r>
              <a:rPr lang="tr-TR" dirty="0"/>
              <a:t>DEMİR METABOLİZMASI</a:t>
            </a:r>
          </a:p>
          <a:p>
            <a:r>
              <a:rPr lang="tr-TR" dirty="0"/>
              <a:t>ANEMİ NEDİR?</a:t>
            </a:r>
          </a:p>
          <a:p>
            <a:r>
              <a:rPr lang="tr-TR" dirty="0"/>
              <a:t>DEMİR EKSİKLİĞİ ANEMİSİ TANIMI</a:t>
            </a:r>
          </a:p>
          <a:p>
            <a:r>
              <a:rPr lang="tr-TR" dirty="0"/>
              <a:t>DEMİR EKSİKLİĞİ ANEMİSİ TEDAVİSİ</a:t>
            </a:r>
          </a:p>
          <a:p>
            <a:r>
              <a:rPr lang="tr-TR" dirty="0"/>
              <a:t>ÖZEL DURUMDAKİ HASTALAR</a:t>
            </a:r>
          </a:p>
          <a:p>
            <a:r>
              <a:rPr lang="tr-TR" dirty="0"/>
              <a:t>SEVK ENDİKASYONLARI</a:t>
            </a:r>
          </a:p>
          <a:p>
            <a:endParaRPr lang="tr-TR" dirty="0"/>
          </a:p>
        </p:txBody>
      </p:sp>
    </p:spTree>
    <p:extLst>
      <p:ext uri="{BB962C8B-B14F-4D97-AF65-F5344CB8AC3E}">
        <p14:creationId xmlns:p14="http://schemas.microsoft.com/office/powerpoint/2010/main" val="2310436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ANEMİ</a:t>
            </a:r>
          </a:p>
        </p:txBody>
      </p:sp>
      <p:sp>
        <p:nvSpPr>
          <p:cNvPr id="4" name="İçerik Yer Tutucusu 3">
            <a:extLst>
              <a:ext uri="{FF2B5EF4-FFF2-40B4-BE49-F238E27FC236}">
                <a16:creationId xmlns:a16="http://schemas.microsoft.com/office/drawing/2014/main" id="{35B1B536-B7AC-1C24-F852-9C9DE9D78A7F}"/>
              </a:ext>
            </a:extLst>
          </p:cNvPr>
          <p:cNvSpPr txBox="1">
            <a:spLocks noGrp="1"/>
          </p:cNvSpPr>
          <p:nvPr>
            <p:ph idx="1"/>
          </p:nvPr>
        </p:nvSpPr>
        <p:spPr>
          <a:xfrm>
            <a:off x="838200" y="1825625"/>
            <a:ext cx="10515600" cy="2793585"/>
          </a:xfrm>
          <a:prstGeom prst="rect">
            <a:avLst/>
          </a:prstGeom>
          <a:noFill/>
        </p:spPr>
        <p:txBody>
          <a:bodyPr wrap="square">
            <a:spAutoFit/>
          </a:bodyPr>
          <a:lstStyle/>
          <a:p>
            <a:pPr marL="0" indent="0">
              <a:buNone/>
            </a:pPr>
            <a:r>
              <a:rPr lang="tr-TR" dirty="0" err="1">
                <a:effectLst/>
              </a:rPr>
              <a:t>Dünya</a:t>
            </a:r>
            <a:r>
              <a:rPr lang="tr-TR" dirty="0">
                <a:effectLst/>
              </a:rPr>
              <a:t> </a:t>
            </a:r>
            <a:r>
              <a:rPr lang="tr-TR" dirty="0" err="1">
                <a:effectLst/>
              </a:rPr>
              <a:t>Sağlık</a:t>
            </a:r>
            <a:r>
              <a:rPr lang="tr-TR" dirty="0">
                <a:effectLst/>
              </a:rPr>
              <a:t> </a:t>
            </a:r>
            <a:r>
              <a:rPr lang="tr-TR" dirty="0" err="1">
                <a:effectLst/>
              </a:rPr>
              <a:t>Örgütu</a:t>
            </a:r>
            <a:r>
              <a:rPr lang="tr-TR" dirty="0">
                <a:effectLst/>
              </a:rPr>
              <a:t>̈’</a:t>
            </a:r>
            <a:r>
              <a:rPr lang="tr-TR" dirty="0" err="1">
                <a:effectLst/>
              </a:rPr>
              <a:t>nün</a:t>
            </a:r>
            <a:r>
              <a:rPr lang="tr-TR" dirty="0">
                <a:effectLst/>
              </a:rPr>
              <a:t> tanımlamasına </a:t>
            </a:r>
            <a:r>
              <a:rPr lang="tr-TR" dirty="0" err="1">
                <a:effectLst/>
              </a:rPr>
              <a:t>göre</a:t>
            </a:r>
            <a:r>
              <a:rPr lang="tr-TR" dirty="0">
                <a:effectLst/>
              </a:rPr>
              <a:t> anemi: </a:t>
            </a:r>
          </a:p>
          <a:p>
            <a:pPr marL="0" indent="0">
              <a:buNone/>
            </a:pPr>
            <a:r>
              <a:rPr lang="tr-TR" dirty="0"/>
              <a:t>H</a:t>
            </a:r>
            <a:r>
              <a:rPr lang="tr-TR" dirty="0">
                <a:effectLst/>
              </a:rPr>
              <a:t>emoglobinin, </a:t>
            </a:r>
          </a:p>
          <a:p>
            <a:r>
              <a:rPr lang="tr-TR" dirty="0">
                <a:effectLst/>
              </a:rPr>
              <a:t>15 </a:t>
            </a:r>
            <a:r>
              <a:rPr lang="tr-TR" dirty="0" err="1">
                <a:effectLst/>
              </a:rPr>
              <a:t>yaşın</a:t>
            </a:r>
            <a:r>
              <a:rPr lang="tr-TR" dirty="0">
                <a:effectLst/>
              </a:rPr>
              <a:t> </a:t>
            </a:r>
            <a:r>
              <a:rPr lang="tr-TR" dirty="0" err="1">
                <a:effectLst/>
              </a:rPr>
              <a:t>üstünde</a:t>
            </a:r>
            <a:r>
              <a:rPr lang="tr-TR" dirty="0">
                <a:effectLst/>
              </a:rPr>
              <a:t> erkekte 13g/dl altında, </a:t>
            </a:r>
          </a:p>
          <a:p>
            <a:r>
              <a:rPr lang="tr-TR" dirty="0">
                <a:effectLst/>
              </a:rPr>
              <a:t>15 </a:t>
            </a:r>
            <a:r>
              <a:rPr lang="tr-TR" dirty="0" err="1">
                <a:effectLst/>
              </a:rPr>
              <a:t>yaşın</a:t>
            </a:r>
            <a:r>
              <a:rPr lang="tr-TR" dirty="0">
                <a:effectLst/>
              </a:rPr>
              <a:t> </a:t>
            </a:r>
            <a:r>
              <a:rPr lang="tr-TR" dirty="0" err="1">
                <a:effectLst/>
              </a:rPr>
              <a:t>üstünde</a:t>
            </a:r>
            <a:r>
              <a:rPr lang="tr-TR" dirty="0">
                <a:effectLst/>
              </a:rPr>
              <a:t> ve gebe olmayan kadında 12 g/dl </a:t>
            </a:r>
            <a:r>
              <a:rPr lang="tr-TR" dirty="0" err="1">
                <a:effectLst/>
              </a:rPr>
              <a:t>nin</a:t>
            </a:r>
            <a:r>
              <a:rPr lang="tr-TR" dirty="0">
                <a:effectLst/>
              </a:rPr>
              <a:t> altında, </a:t>
            </a:r>
          </a:p>
          <a:p>
            <a:r>
              <a:rPr lang="tr-TR" dirty="0"/>
              <a:t> G</a:t>
            </a:r>
            <a:r>
              <a:rPr lang="tr-TR" dirty="0">
                <a:effectLst/>
              </a:rPr>
              <a:t>ebelerde ise 11 g/dl’nin altında olmasıdır.</a:t>
            </a:r>
            <a:br>
              <a:rPr lang="tr-TR" sz="1800" dirty="0">
                <a:effectLst/>
                <a:latin typeface="Times"/>
              </a:rPr>
            </a:br>
            <a:endParaRPr lang="tr-TR" sz="1800" dirty="0">
              <a:effectLst/>
              <a:latin typeface="Times"/>
            </a:endParaRPr>
          </a:p>
        </p:txBody>
      </p:sp>
    </p:spTree>
    <p:extLst>
      <p:ext uri="{BB962C8B-B14F-4D97-AF65-F5344CB8AC3E}">
        <p14:creationId xmlns:p14="http://schemas.microsoft.com/office/powerpoint/2010/main" val="1428289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a:t>ANEMİ</a:t>
            </a:r>
            <a:endParaRPr lang="tr-TR" dirty="0"/>
          </a:p>
        </p:txBody>
      </p:sp>
      <p:sp>
        <p:nvSpPr>
          <p:cNvPr id="3" name="2 İçerik Yer Tutucusu"/>
          <p:cNvSpPr>
            <a:spLocks noGrp="1"/>
          </p:cNvSpPr>
          <p:nvPr>
            <p:ph sz="quarter" idx="1"/>
          </p:nvPr>
        </p:nvSpPr>
        <p:spPr>
          <a:xfrm>
            <a:off x="699911" y="1690688"/>
            <a:ext cx="10653889" cy="4486275"/>
          </a:xfrm>
        </p:spPr>
        <p:txBody>
          <a:bodyPr>
            <a:normAutofit/>
          </a:bodyPr>
          <a:lstStyle/>
          <a:p>
            <a:pPr fontAlgn="base">
              <a:spcAft>
                <a:spcPct val="0"/>
              </a:spcAft>
            </a:pPr>
            <a:r>
              <a:rPr lang="tr-TR" sz="3300" dirty="0">
                <a:cs typeface="Arial" pitchFamily="34" charset="0"/>
              </a:rPr>
              <a:t>Akut gelişen anemilerde </a:t>
            </a:r>
            <a:r>
              <a:rPr lang="tr-TR" sz="3300" dirty="0" err="1">
                <a:cs typeface="Arial" pitchFamily="34" charset="0"/>
              </a:rPr>
              <a:t>Hgb</a:t>
            </a:r>
            <a:r>
              <a:rPr lang="tr-TR" sz="3300" dirty="0">
                <a:cs typeface="Arial" pitchFamily="34" charset="0"/>
              </a:rPr>
              <a:t> &lt;10 olduğunda semptom vermeye başlar.</a:t>
            </a:r>
          </a:p>
          <a:p>
            <a:pPr fontAlgn="base">
              <a:spcAft>
                <a:spcPct val="0"/>
              </a:spcAft>
            </a:pPr>
            <a:r>
              <a:rPr lang="tr-TR" sz="3300" dirty="0">
                <a:cs typeface="Arial" pitchFamily="34" charset="0"/>
              </a:rPr>
              <a:t>Kronik anemilerde </a:t>
            </a:r>
            <a:r>
              <a:rPr lang="tr-TR" sz="3300" dirty="0" err="1">
                <a:cs typeface="Arial" pitchFamily="34" charset="0"/>
              </a:rPr>
              <a:t>kompansasyon</a:t>
            </a:r>
            <a:r>
              <a:rPr lang="tr-TR" sz="3300" dirty="0">
                <a:cs typeface="Arial" pitchFamily="34" charset="0"/>
              </a:rPr>
              <a:t> mekanizmalarından dolayı ancak </a:t>
            </a:r>
            <a:r>
              <a:rPr lang="tr-TR" sz="3300" dirty="0" err="1">
                <a:cs typeface="Arial" pitchFamily="34" charset="0"/>
              </a:rPr>
              <a:t>Hgb</a:t>
            </a:r>
            <a:r>
              <a:rPr lang="tr-TR" sz="3300" dirty="0">
                <a:cs typeface="Arial" pitchFamily="34" charset="0"/>
              </a:rPr>
              <a:t>&lt;7-8 g/dl olduğunda semptomlar ortaya çıkar.</a:t>
            </a:r>
          </a:p>
          <a:p>
            <a:pPr marL="0" indent="0">
              <a:buNone/>
            </a:pPr>
            <a:endParaRPr lang="tr-TR" dirty="0">
              <a:latin typeface="Arial" pitchFamily="34" charset="0"/>
              <a:cs typeface="Arial" pitchFamily="34" charset="0"/>
            </a:endParaRPr>
          </a:p>
        </p:txBody>
      </p:sp>
    </p:spTree>
    <p:extLst>
      <p:ext uri="{BB962C8B-B14F-4D97-AF65-F5344CB8AC3E}">
        <p14:creationId xmlns:p14="http://schemas.microsoft.com/office/powerpoint/2010/main" val="263130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D685C7-2303-66E2-3764-D4A9451E89BE}"/>
              </a:ext>
            </a:extLst>
          </p:cNvPr>
          <p:cNvSpPr>
            <a:spLocks noGrp="1"/>
          </p:cNvSpPr>
          <p:nvPr>
            <p:ph type="title"/>
          </p:nvPr>
        </p:nvSpPr>
        <p:spPr>
          <a:xfrm>
            <a:off x="598311" y="681038"/>
            <a:ext cx="10755489" cy="1144588"/>
          </a:xfrm>
        </p:spPr>
        <p:txBody>
          <a:bodyPr>
            <a:normAutofit fontScale="90000"/>
          </a:bodyPr>
          <a:lstStyle/>
          <a:p>
            <a:r>
              <a:rPr lang="tr-TR" sz="4400" b="1" dirty="0">
                <a:cs typeface="Arial" pitchFamily="34" charset="0"/>
              </a:rPr>
              <a:t>Anemide </a:t>
            </a:r>
            <a:r>
              <a:rPr lang="tr-TR" sz="4400" b="1" dirty="0" err="1">
                <a:cs typeface="Arial" pitchFamily="34" charset="0"/>
              </a:rPr>
              <a:t>kompansasyon</a:t>
            </a:r>
            <a:r>
              <a:rPr lang="tr-TR" sz="4400" b="1" dirty="0">
                <a:cs typeface="Arial" pitchFamily="34" charset="0"/>
              </a:rPr>
              <a:t> mekanizmaları</a:t>
            </a:r>
            <a:br>
              <a:rPr lang="tr-TR" sz="4400" b="1" dirty="0">
                <a:cs typeface="Arial" pitchFamily="34" charset="0"/>
              </a:rPr>
            </a:br>
            <a:endParaRPr lang="tr-TR" dirty="0"/>
          </a:p>
        </p:txBody>
      </p:sp>
      <p:sp>
        <p:nvSpPr>
          <p:cNvPr id="3" name="İçerik Yer Tutucusu 2">
            <a:extLst>
              <a:ext uri="{FF2B5EF4-FFF2-40B4-BE49-F238E27FC236}">
                <a16:creationId xmlns:a16="http://schemas.microsoft.com/office/drawing/2014/main" id="{D1C60F03-2827-2D63-65CD-149955E61AB7}"/>
              </a:ext>
            </a:extLst>
          </p:cNvPr>
          <p:cNvSpPr>
            <a:spLocks noGrp="1"/>
          </p:cNvSpPr>
          <p:nvPr>
            <p:ph idx="1"/>
          </p:nvPr>
        </p:nvSpPr>
        <p:spPr/>
        <p:txBody>
          <a:bodyPr>
            <a:normAutofit/>
          </a:bodyPr>
          <a:lstStyle/>
          <a:p>
            <a:pPr fontAlgn="base">
              <a:lnSpc>
                <a:spcPct val="110000"/>
              </a:lnSpc>
              <a:spcAft>
                <a:spcPct val="0"/>
              </a:spcAft>
            </a:pPr>
            <a:r>
              <a:rPr lang="tr-TR" dirty="0">
                <a:cs typeface="Arial" pitchFamily="34" charset="0"/>
              </a:rPr>
              <a:t>Kalp debisi artışı             </a:t>
            </a:r>
          </a:p>
          <a:p>
            <a:pPr fontAlgn="base">
              <a:lnSpc>
                <a:spcPct val="110000"/>
              </a:lnSpc>
              <a:spcAft>
                <a:spcPct val="0"/>
              </a:spcAft>
            </a:pPr>
            <a:r>
              <a:rPr lang="tr-TR" dirty="0">
                <a:cs typeface="Arial" pitchFamily="34" charset="0"/>
              </a:rPr>
              <a:t>Plazma volüm artışı       </a:t>
            </a:r>
          </a:p>
          <a:p>
            <a:pPr fontAlgn="base">
              <a:lnSpc>
                <a:spcPct val="110000"/>
              </a:lnSpc>
              <a:spcAft>
                <a:spcPct val="0"/>
              </a:spcAft>
            </a:pPr>
            <a:r>
              <a:rPr lang="tr-TR" dirty="0">
                <a:cs typeface="Arial" pitchFamily="34" charset="0"/>
              </a:rPr>
              <a:t>Solunum sayısında artma</a:t>
            </a:r>
          </a:p>
          <a:p>
            <a:pPr fontAlgn="base">
              <a:lnSpc>
                <a:spcPct val="110000"/>
              </a:lnSpc>
              <a:spcAft>
                <a:spcPct val="0"/>
              </a:spcAft>
            </a:pPr>
            <a:r>
              <a:rPr lang="tr-TR" dirty="0">
                <a:cs typeface="Arial" pitchFamily="34" charset="0"/>
              </a:rPr>
              <a:t>Eritrosit 2-3 DPG düzeyinde artış</a:t>
            </a:r>
          </a:p>
          <a:p>
            <a:pPr fontAlgn="base">
              <a:lnSpc>
                <a:spcPct val="110000"/>
              </a:lnSpc>
              <a:spcAft>
                <a:spcPct val="0"/>
              </a:spcAft>
            </a:pPr>
            <a:r>
              <a:rPr lang="tr-TR" dirty="0">
                <a:cs typeface="Arial" pitchFamily="34" charset="0"/>
              </a:rPr>
              <a:t>EPO düzeyinde artış</a:t>
            </a:r>
          </a:p>
          <a:p>
            <a:pPr fontAlgn="base">
              <a:lnSpc>
                <a:spcPct val="110000"/>
              </a:lnSpc>
              <a:spcAft>
                <a:spcPct val="0"/>
              </a:spcAft>
            </a:pPr>
            <a:r>
              <a:rPr lang="tr-TR" dirty="0">
                <a:cs typeface="Arial" pitchFamily="34" charset="0"/>
              </a:rPr>
              <a:t>Anaerobik </a:t>
            </a:r>
            <a:r>
              <a:rPr lang="tr-TR" dirty="0" err="1">
                <a:cs typeface="Arial" pitchFamily="34" charset="0"/>
              </a:rPr>
              <a:t>glikolizde</a:t>
            </a:r>
            <a:r>
              <a:rPr lang="tr-TR" dirty="0">
                <a:cs typeface="Arial" pitchFamily="34" charset="0"/>
              </a:rPr>
              <a:t> artış</a:t>
            </a:r>
          </a:p>
          <a:p>
            <a:pPr fontAlgn="base">
              <a:lnSpc>
                <a:spcPct val="110000"/>
              </a:lnSpc>
              <a:spcAft>
                <a:spcPct val="0"/>
              </a:spcAft>
            </a:pPr>
            <a:r>
              <a:rPr lang="tr-TR" dirty="0">
                <a:cs typeface="Arial" pitchFamily="34" charset="0"/>
              </a:rPr>
              <a:t>VEGF-</a:t>
            </a:r>
            <a:r>
              <a:rPr lang="tr-TR" dirty="0" err="1">
                <a:cs typeface="Arial" pitchFamily="34" charset="0"/>
              </a:rPr>
              <a:t>angiogenez</a:t>
            </a:r>
            <a:r>
              <a:rPr lang="tr-TR" dirty="0">
                <a:cs typeface="Arial" pitchFamily="34" charset="0"/>
              </a:rPr>
              <a:t> artışı</a:t>
            </a:r>
          </a:p>
          <a:p>
            <a:endParaRPr lang="tr-TR" dirty="0"/>
          </a:p>
        </p:txBody>
      </p:sp>
    </p:spTree>
    <p:extLst>
      <p:ext uri="{BB962C8B-B14F-4D97-AF65-F5344CB8AC3E}">
        <p14:creationId xmlns:p14="http://schemas.microsoft.com/office/powerpoint/2010/main" val="34982632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6" name="Picture 2">
            <a:extLst>
              <a:ext uri="{FF2B5EF4-FFF2-40B4-BE49-F238E27FC236}">
                <a16:creationId xmlns:a16="http://schemas.microsoft.com/office/drawing/2014/main" id="{6ED83F5E-DE39-67FE-C273-259C8285591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1867" y="365126"/>
            <a:ext cx="10961511" cy="6284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882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2800" y="365125"/>
            <a:ext cx="10541000" cy="1325563"/>
          </a:xfrm>
        </p:spPr>
        <p:txBody>
          <a:bodyPr/>
          <a:lstStyle/>
          <a:p>
            <a:r>
              <a:rPr lang="tr-TR" b="1" dirty="0"/>
              <a:t>DEA</a:t>
            </a:r>
          </a:p>
        </p:txBody>
      </p:sp>
      <p:sp>
        <p:nvSpPr>
          <p:cNvPr id="3" name="İçerik Yer Tutucusu 2"/>
          <p:cNvSpPr>
            <a:spLocks noGrp="1"/>
          </p:cNvSpPr>
          <p:nvPr>
            <p:ph idx="1"/>
          </p:nvPr>
        </p:nvSpPr>
        <p:spPr/>
        <p:txBody>
          <a:bodyPr/>
          <a:lstStyle/>
          <a:p>
            <a:r>
              <a:rPr lang="tr-TR" dirty="0"/>
              <a:t>Demir eksikliği dünya nüfusunun yüzde 12'sinden fazlasını, özellikle de kadınları, çocukları ve kaynakları yetersiz ve orta gelirli ülkelerde yaşayan bireyleri etkileyen en sık görülen anemi türüdür.</a:t>
            </a:r>
          </a:p>
        </p:txBody>
      </p:sp>
    </p:spTree>
    <p:extLst>
      <p:ext uri="{BB962C8B-B14F-4D97-AF65-F5344CB8AC3E}">
        <p14:creationId xmlns:p14="http://schemas.microsoft.com/office/powerpoint/2010/main" val="925156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564445"/>
            <a:ext cx="10515600" cy="1016000"/>
          </a:xfrm>
        </p:spPr>
        <p:txBody>
          <a:bodyPr>
            <a:normAutofit fontScale="90000"/>
          </a:bodyPr>
          <a:lstStyle/>
          <a:p>
            <a:br>
              <a:rPr lang="tr-TR" dirty="0"/>
            </a:br>
            <a:endParaRPr lang="tr-TR" dirty="0"/>
          </a:p>
        </p:txBody>
      </p:sp>
      <p:sp>
        <p:nvSpPr>
          <p:cNvPr id="3" name="İçerik Yer Tutucusu 2"/>
          <p:cNvSpPr>
            <a:spLocks noGrp="1"/>
          </p:cNvSpPr>
          <p:nvPr>
            <p:ph idx="1"/>
          </p:nvPr>
        </p:nvSpPr>
        <p:spPr>
          <a:xfrm>
            <a:off x="688622" y="1580445"/>
            <a:ext cx="10665178" cy="4596518"/>
          </a:xfrm>
        </p:spPr>
        <p:txBody>
          <a:bodyPr>
            <a:normAutofit/>
          </a:bodyPr>
          <a:lstStyle/>
          <a:p>
            <a:pPr marL="0" indent="0">
              <a:buNone/>
            </a:pPr>
            <a:r>
              <a:rPr lang="tr-TR" b="1" dirty="0">
                <a:effectLst/>
              </a:rPr>
              <a:t> </a:t>
            </a:r>
            <a:r>
              <a:rPr lang="tr-TR" b="1" dirty="0" err="1">
                <a:effectLst/>
              </a:rPr>
              <a:t>Anamnez</a:t>
            </a:r>
            <a:r>
              <a:rPr lang="tr-TR" b="1" dirty="0">
                <a:effectLst/>
              </a:rPr>
              <a:t> </a:t>
            </a:r>
            <a:endParaRPr lang="tr-TR" b="1" dirty="0"/>
          </a:p>
          <a:p>
            <a:pPr>
              <a:buFont typeface="Arial" panose="020B0604020202020204" pitchFamily="34" charset="0"/>
              <a:buChar char="•"/>
            </a:pPr>
            <a:r>
              <a:rPr lang="tr-TR" sz="2400" dirty="0">
                <a:effectLst/>
              </a:rPr>
              <a:t>Diyet </a:t>
            </a:r>
          </a:p>
          <a:p>
            <a:pPr>
              <a:buFont typeface="Arial" panose="020B0604020202020204" pitchFamily="34" charset="0"/>
              <a:buChar char="•"/>
            </a:pPr>
            <a:r>
              <a:rPr lang="tr-TR" sz="2400" dirty="0" err="1">
                <a:effectLst/>
              </a:rPr>
              <a:t>Pika</a:t>
            </a:r>
            <a:r>
              <a:rPr lang="tr-TR" sz="2400" dirty="0">
                <a:effectLst/>
              </a:rPr>
              <a:t> </a:t>
            </a:r>
            <a:r>
              <a:rPr lang="tr-TR" sz="2400" dirty="0" err="1">
                <a:effectLst/>
              </a:rPr>
              <a:t>öyküsu</a:t>
            </a:r>
            <a:r>
              <a:rPr lang="tr-TR" sz="2400" dirty="0">
                <a:effectLst/>
              </a:rPr>
              <a:t>̈ </a:t>
            </a:r>
          </a:p>
          <a:p>
            <a:pPr>
              <a:buFont typeface="Arial" panose="020B0604020202020204" pitchFamily="34" charset="0"/>
              <a:buChar char="•"/>
            </a:pPr>
            <a:r>
              <a:rPr lang="tr-TR" sz="2400" dirty="0">
                <a:effectLst/>
              </a:rPr>
              <a:t>Aspirin ve NSAİ </a:t>
            </a:r>
            <a:r>
              <a:rPr lang="tr-TR" sz="2400" dirty="0" err="1">
                <a:effectLst/>
              </a:rPr>
              <a:t>ilaçlar</a:t>
            </a:r>
            <a:endParaRPr lang="tr-TR" sz="2400" dirty="0">
              <a:effectLst/>
            </a:endParaRPr>
          </a:p>
          <a:p>
            <a:pPr>
              <a:buFont typeface="Arial" panose="020B0604020202020204" pitchFamily="34" charset="0"/>
              <a:buChar char="•"/>
            </a:pPr>
            <a:r>
              <a:rPr lang="tr-TR" sz="2400" dirty="0">
                <a:effectLst/>
              </a:rPr>
              <a:t>Ailede DEA </a:t>
            </a:r>
            <a:r>
              <a:rPr lang="tr-TR" sz="2400" dirty="0" err="1">
                <a:effectLst/>
              </a:rPr>
              <a:t>öyküsu</a:t>
            </a:r>
            <a:r>
              <a:rPr lang="tr-TR" sz="2400" dirty="0">
                <a:effectLst/>
              </a:rPr>
              <a:t>̈: kalıtsal demir emilim </a:t>
            </a:r>
            <a:r>
              <a:rPr lang="tr-TR" sz="2400" dirty="0" err="1">
                <a:effectLst/>
              </a:rPr>
              <a:t>bozukluğu</a:t>
            </a:r>
            <a:r>
              <a:rPr lang="tr-TR" sz="2400" dirty="0">
                <a:effectLst/>
              </a:rPr>
              <a:t>, </a:t>
            </a:r>
            <a:r>
              <a:rPr lang="tr-TR" sz="2400" dirty="0" err="1">
                <a:effectLst/>
              </a:rPr>
              <a:t>telanjiektazi</a:t>
            </a:r>
            <a:r>
              <a:rPr lang="tr-TR" sz="2400" dirty="0">
                <a:effectLst/>
              </a:rPr>
              <a:t>, </a:t>
            </a:r>
            <a:r>
              <a:rPr lang="tr-TR" sz="2400" dirty="0" err="1">
                <a:effectLst/>
              </a:rPr>
              <a:t>hemostaz</a:t>
            </a:r>
            <a:r>
              <a:rPr lang="tr-TR" sz="2400" dirty="0">
                <a:effectLst/>
              </a:rPr>
              <a:t> </a:t>
            </a:r>
          </a:p>
          <a:p>
            <a:pPr marL="0" indent="0">
              <a:buNone/>
            </a:pPr>
            <a:r>
              <a:rPr lang="tr-TR" sz="2400" dirty="0" err="1">
                <a:effectLst/>
              </a:rPr>
              <a:t>bozukluğu</a:t>
            </a:r>
            <a:r>
              <a:rPr lang="tr-TR" sz="2400" dirty="0">
                <a:effectLst/>
              </a:rPr>
              <a:t> ve </a:t>
            </a:r>
            <a:r>
              <a:rPr lang="tr-TR" sz="2400" dirty="0" err="1">
                <a:effectLst/>
              </a:rPr>
              <a:t>talasemi</a:t>
            </a:r>
            <a:r>
              <a:rPr lang="tr-TR" sz="2400" dirty="0">
                <a:effectLst/>
              </a:rPr>
              <a:t> ayırıcı tanıda </a:t>
            </a:r>
            <a:r>
              <a:rPr lang="tr-TR" sz="2400" dirty="0" err="1">
                <a:effectLst/>
              </a:rPr>
              <a:t>düşünülmelidir</a:t>
            </a:r>
            <a:r>
              <a:rPr lang="tr-TR" sz="2400" dirty="0">
                <a:effectLst/>
              </a:rPr>
              <a:t>. </a:t>
            </a:r>
          </a:p>
          <a:p>
            <a:pPr>
              <a:buFont typeface="Arial" panose="020B0604020202020204" pitchFamily="34" charset="0"/>
              <a:buChar char="•"/>
            </a:pPr>
            <a:r>
              <a:rPr lang="tr-TR" sz="2400" dirty="0">
                <a:effectLst/>
              </a:rPr>
              <a:t>Kan </a:t>
            </a:r>
            <a:r>
              <a:rPr lang="tr-TR" sz="2400" dirty="0" err="1">
                <a:effectLst/>
              </a:rPr>
              <a:t>bağışlama</a:t>
            </a:r>
            <a:r>
              <a:rPr lang="tr-TR" sz="2400" dirty="0">
                <a:effectLst/>
              </a:rPr>
              <a:t> </a:t>
            </a:r>
            <a:r>
              <a:rPr lang="tr-TR" sz="2400" dirty="0" err="1">
                <a:effectLst/>
              </a:rPr>
              <a:t>öyküsu</a:t>
            </a:r>
            <a:r>
              <a:rPr lang="tr-TR" sz="2400" dirty="0">
                <a:effectLst/>
              </a:rPr>
              <a:t>̈ </a:t>
            </a:r>
          </a:p>
          <a:p>
            <a:endParaRPr lang="tr-TR" dirty="0"/>
          </a:p>
        </p:txBody>
      </p:sp>
      <p:sp>
        <p:nvSpPr>
          <p:cNvPr id="4" name="Metin kutusu 3">
            <a:extLst>
              <a:ext uri="{FF2B5EF4-FFF2-40B4-BE49-F238E27FC236}">
                <a16:creationId xmlns:a16="http://schemas.microsoft.com/office/drawing/2014/main" id="{EE961721-C8CA-683C-19F4-B47C579ED665}"/>
              </a:ext>
            </a:extLst>
          </p:cNvPr>
          <p:cNvSpPr txBox="1"/>
          <p:nvPr/>
        </p:nvSpPr>
        <p:spPr>
          <a:xfrm>
            <a:off x="688622" y="564445"/>
            <a:ext cx="8274755" cy="769441"/>
          </a:xfrm>
          <a:prstGeom prst="rect">
            <a:avLst/>
          </a:prstGeom>
          <a:noFill/>
        </p:spPr>
        <p:txBody>
          <a:bodyPr wrap="square" rtlCol="0">
            <a:spAutoFit/>
          </a:bodyPr>
          <a:lstStyle/>
          <a:p>
            <a:r>
              <a:rPr lang="tr-TR" sz="4400" b="1" dirty="0">
                <a:latin typeface="+mj-lt"/>
              </a:rPr>
              <a:t>DEA</a:t>
            </a:r>
          </a:p>
        </p:txBody>
      </p:sp>
    </p:spTree>
    <p:extLst>
      <p:ext uri="{BB962C8B-B14F-4D97-AF65-F5344CB8AC3E}">
        <p14:creationId xmlns:p14="http://schemas.microsoft.com/office/powerpoint/2010/main" val="2921668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DEA</a:t>
            </a:r>
          </a:p>
        </p:txBody>
      </p:sp>
      <p:sp>
        <p:nvSpPr>
          <p:cNvPr id="3" name="İçerik Yer Tutucusu 2"/>
          <p:cNvSpPr>
            <a:spLocks noGrp="1"/>
          </p:cNvSpPr>
          <p:nvPr>
            <p:ph idx="1"/>
          </p:nvPr>
        </p:nvSpPr>
        <p:spPr/>
        <p:txBody>
          <a:bodyPr/>
          <a:lstStyle/>
          <a:p>
            <a:pPr marL="0" indent="0">
              <a:buNone/>
            </a:pPr>
            <a:r>
              <a:rPr lang="tr-TR" b="1" dirty="0">
                <a:latin typeface="Times"/>
              </a:rPr>
              <a:t>  </a:t>
            </a:r>
            <a:r>
              <a:rPr lang="tr-TR" sz="2800" b="1" dirty="0">
                <a:effectLst/>
              </a:rPr>
              <a:t>Muayene </a:t>
            </a:r>
          </a:p>
          <a:p>
            <a:pPr>
              <a:buFont typeface="Arial" panose="020B0604020202020204" pitchFamily="34" charset="0"/>
              <a:buChar char="•"/>
            </a:pPr>
            <a:r>
              <a:rPr lang="tr-TR" sz="2400" dirty="0">
                <a:effectLst/>
              </a:rPr>
              <a:t>Fizik muayenede karında kitle saptanması </a:t>
            </a:r>
          </a:p>
          <a:p>
            <a:pPr>
              <a:buFont typeface="Arial" panose="020B0604020202020204" pitchFamily="34" charset="0"/>
              <a:buChar char="•"/>
            </a:pPr>
            <a:r>
              <a:rPr lang="tr-TR" sz="2400" dirty="0">
                <a:effectLst/>
              </a:rPr>
              <a:t>Derinin muayenesi (</a:t>
            </a:r>
            <a:r>
              <a:rPr lang="tr-TR" sz="2400" dirty="0" err="1">
                <a:effectLst/>
              </a:rPr>
              <a:t>Peutz-Jeghers</a:t>
            </a:r>
            <a:r>
              <a:rPr lang="tr-TR" sz="2400" dirty="0">
                <a:effectLst/>
              </a:rPr>
              <a:t> </a:t>
            </a:r>
            <a:r>
              <a:rPr lang="tr-TR" sz="2400" dirty="0" err="1">
                <a:effectLst/>
              </a:rPr>
              <a:t>send</a:t>
            </a:r>
            <a:r>
              <a:rPr lang="tr-TR" sz="2400" dirty="0">
                <a:effectLst/>
              </a:rPr>
              <a:t>, </a:t>
            </a:r>
            <a:r>
              <a:rPr lang="tr-TR" sz="2400" dirty="0" err="1">
                <a:effectLst/>
              </a:rPr>
              <a:t>herediter</a:t>
            </a:r>
            <a:r>
              <a:rPr lang="tr-TR" sz="2400" dirty="0">
                <a:effectLst/>
              </a:rPr>
              <a:t> </a:t>
            </a:r>
            <a:r>
              <a:rPr lang="tr-TR" sz="2400" dirty="0" err="1">
                <a:effectLst/>
              </a:rPr>
              <a:t>telanjiektazi</a:t>
            </a:r>
            <a:r>
              <a:rPr lang="tr-TR" sz="2400" dirty="0">
                <a:effectLst/>
              </a:rPr>
              <a:t>) </a:t>
            </a:r>
          </a:p>
          <a:p>
            <a:pPr>
              <a:buFont typeface="Arial" panose="020B0604020202020204" pitchFamily="34" charset="0"/>
              <a:buChar char="•"/>
            </a:pPr>
            <a:r>
              <a:rPr lang="tr-TR" sz="2400" dirty="0">
                <a:effectLst/>
              </a:rPr>
              <a:t>İdrarda kan aranması: DEA hastaların %1’inde idrar yolu </a:t>
            </a:r>
            <a:r>
              <a:rPr lang="tr-TR" sz="2400" dirty="0" err="1">
                <a:effectLst/>
              </a:rPr>
              <a:t>tümörleri</a:t>
            </a:r>
            <a:r>
              <a:rPr lang="tr-TR" sz="2400" dirty="0">
                <a:effectLst/>
              </a:rPr>
              <a:t> </a:t>
            </a:r>
          </a:p>
          <a:p>
            <a:endParaRPr lang="tr-TR" dirty="0"/>
          </a:p>
        </p:txBody>
      </p:sp>
    </p:spTree>
    <p:extLst>
      <p:ext uri="{BB962C8B-B14F-4D97-AF65-F5344CB8AC3E}">
        <p14:creationId xmlns:p14="http://schemas.microsoft.com/office/powerpoint/2010/main" val="2740402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DEA</a:t>
            </a:r>
          </a:p>
        </p:txBody>
      </p:sp>
      <p:sp>
        <p:nvSpPr>
          <p:cNvPr id="3" name="İçerik Yer Tutucusu 2"/>
          <p:cNvSpPr>
            <a:spLocks noGrp="1"/>
          </p:cNvSpPr>
          <p:nvPr>
            <p:ph idx="1"/>
          </p:nvPr>
        </p:nvSpPr>
        <p:spPr>
          <a:xfrm>
            <a:off x="838200" y="1838325"/>
            <a:ext cx="10515600" cy="4351338"/>
          </a:xfrm>
        </p:spPr>
        <p:txBody>
          <a:bodyPr>
            <a:normAutofit fontScale="92500" lnSpcReduction="20000"/>
          </a:bodyPr>
          <a:lstStyle/>
          <a:p>
            <a:pPr marL="0" indent="0">
              <a:buNone/>
            </a:pPr>
            <a:r>
              <a:rPr lang="tr-TR" b="1" dirty="0"/>
              <a:t>Klinik belirtiler</a:t>
            </a:r>
          </a:p>
          <a:p>
            <a:r>
              <a:rPr lang="tr-TR" dirty="0"/>
              <a:t>Yorgunluk</a:t>
            </a:r>
          </a:p>
          <a:p>
            <a:r>
              <a:rPr lang="tr-TR" dirty="0" err="1"/>
              <a:t>Pika</a:t>
            </a:r>
            <a:r>
              <a:rPr lang="tr-TR" dirty="0"/>
              <a:t> (</a:t>
            </a:r>
            <a:r>
              <a:rPr lang="tr-TR" dirty="0" err="1"/>
              <a:t>pagofaji</a:t>
            </a:r>
            <a:r>
              <a:rPr lang="tr-TR" dirty="0"/>
              <a:t>, buz özlemi)</a:t>
            </a:r>
          </a:p>
          <a:p>
            <a:r>
              <a:rPr lang="tr-TR" dirty="0"/>
              <a:t>Huzursuz bacak sendromu</a:t>
            </a:r>
          </a:p>
          <a:p>
            <a:r>
              <a:rPr lang="tr-TR" dirty="0"/>
              <a:t>Baş ağrısı</a:t>
            </a:r>
          </a:p>
          <a:p>
            <a:r>
              <a:rPr lang="tr-TR" dirty="0"/>
              <a:t>Egzersiz </a:t>
            </a:r>
            <a:r>
              <a:rPr lang="tr-TR" dirty="0" err="1"/>
              <a:t>intoleransı</a:t>
            </a:r>
            <a:endParaRPr lang="tr-TR" dirty="0"/>
          </a:p>
          <a:p>
            <a:r>
              <a:rPr lang="tr-TR" dirty="0"/>
              <a:t>Efor </a:t>
            </a:r>
            <a:r>
              <a:rPr lang="tr-TR" dirty="0" err="1"/>
              <a:t>dispnesi</a:t>
            </a:r>
            <a:endParaRPr lang="tr-TR" dirty="0"/>
          </a:p>
          <a:p>
            <a:r>
              <a:rPr lang="tr-TR" dirty="0"/>
              <a:t>Zayıflık</a:t>
            </a:r>
          </a:p>
          <a:p>
            <a:r>
              <a:rPr lang="tr-TR" dirty="0"/>
              <a:t>Ruh hali değişiklikleri</a:t>
            </a:r>
          </a:p>
          <a:p>
            <a:r>
              <a:rPr lang="tr-TR" dirty="0"/>
              <a:t>İşitme kaybı</a:t>
            </a:r>
          </a:p>
        </p:txBody>
      </p:sp>
    </p:spTree>
    <p:extLst>
      <p:ext uri="{BB962C8B-B14F-4D97-AF65-F5344CB8AC3E}">
        <p14:creationId xmlns:p14="http://schemas.microsoft.com/office/powerpoint/2010/main" val="17864114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DEA</a:t>
            </a:r>
          </a:p>
        </p:txBody>
      </p:sp>
      <p:sp>
        <p:nvSpPr>
          <p:cNvPr id="3" name="İçerik Yer Tutucusu 2"/>
          <p:cNvSpPr>
            <a:spLocks noGrp="1"/>
          </p:cNvSpPr>
          <p:nvPr>
            <p:ph idx="1"/>
          </p:nvPr>
        </p:nvSpPr>
        <p:spPr/>
        <p:txBody>
          <a:bodyPr>
            <a:normAutofit fontScale="85000" lnSpcReduction="20000"/>
          </a:bodyPr>
          <a:lstStyle/>
          <a:p>
            <a:pPr marL="0" indent="0">
              <a:buNone/>
            </a:pPr>
            <a:r>
              <a:rPr lang="tr-TR" b="1" dirty="0"/>
              <a:t>Muayene Bulguları</a:t>
            </a:r>
          </a:p>
          <a:p>
            <a:r>
              <a:rPr lang="tr-TR" dirty="0"/>
              <a:t>Solgunluk</a:t>
            </a:r>
          </a:p>
          <a:p>
            <a:r>
              <a:rPr lang="tr-TR" dirty="0"/>
              <a:t>Kuru veya pürüzlü cilt</a:t>
            </a:r>
          </a:p>
          <a:p>
            <a:r>
              <a:rPr lang="tr-TR" dirty="0"/>
              <a:t>Dil ağrısı veya ağız kuruluğunun eşlik edebileceği dil </a:t>
            </a:r>
            <a:r>
              <a:rPr lang="tr-TR" dirty="0" err="1"/>
              <a:t>papilla</a:t>
            </a:r>
            <a:r>
              <a:rPr lang="tr-TR" dirty="0"/>
              <a:t> kaybı ile birlikte </a:t>
            </a:r>
            <a:r>
              <a:rPr lang="tr-TR" dirty="0" err="1"/>
              <a:t>atrofik</a:t>
            </a:r>
            <a:r>
              <a:rPr lang="tr-TR" dirty="0"/>
              <a:t> </a:t>
            </a:r>
            <a:r>
              <a:rPr lang="tr-TR" dirty="0" err="1"/>
              <a:t>glossit</a:t>
            </a:r>
            <a:endParaRPr lang="tr-TR" dirty="0"/>
          </a:p>
          <a:p>
            <a:r>
              <a:rPr lang="tr-TR" dirty="0" err="1"/>
              <a:t>Cheilosis</a:t>
            </a:r>
            <a:r>
              <a:rPr lang="tr-TR" dirty="0"/>
              <a:t> (</a:t>
            </a:r>
            <a:r>
              <a:rPr lang="tr-TR" dirty="0" err="1"/>
              <a:t>açısal</a:t>
            </a:r>
            <a:r>
              <a:rPr lang="tr-TR" dirty="0"/>
              <a:t> </a:t>
            </a:r>
            <a:r>
              <a:rPr lang="tr-TR" dirty="0" err="1"/>
              <a:t>keilit</a:t>
            </a:r>
            <a:r>
              <a:rPr lang="tr-TR" dirty="0"/>
              <a:t> olarak da adlandırılır) </a:t>
            </a:r>
          </a:p>
          <a:p>
            <a:r>
              <a:rPr lang="tr-TR" dirty="0" err="1"/>
              <a:t>Koilonychia</a:t>
            </a:r>
            <a:r>
              <a:rPr lang="tr-TR" dirty="0"/>
              <a:t> (kaşık tırnakları)</a:t>
            </a:r>
          </a:p>
          <a:p>
            <a:r>
              <a:rPr lang="tr-TR" dirty="0" err="1"/>
              <a:t>Disfajinin</a:t>
            </a:r>
            <a:r>
              <a:rPr lang="tr-TR" dirty="0"/>
              <a:t> eşlik edebileceği </a:t>
            </a:r>
            <a:r>
              <a:rPr lang="tr-TR" dirty="0" err="1"/>
              <a:t>özofagus</a:t>
            </a:r>
            <a:r>
              <a:rPr lang="tr-TR" dirty="0"/>
              <a:t> ağı (örneğin, </a:t>
            </a:r>
            <a:r>
              <a:rPr lang="tr-TR" dirty="0" err="1"/>
              <a:t>Plummer-Vinson</a:t>
            </a:r>
            <a:r>
              <a:rPr lang="tr-TR" dirty="0"/>
              <a:t> veya </a:t>
            </a:r>
            <a:r>
              <a:rPr lang="tr-TR" dirty="0" err="1"/>
              <a:t>Patterson-Kelly</a:t>
            </a:r>
            <a:r>
              <a:rPr lang="tr-TR" dirty="0"/>
              <a:t> sendromu; nadir)</a:t>
            </a:r>
          </a:p>
          <a:p>
            <a:r>
              <a:rPr lang="tr-TR" dirty="0"/>
              <a:t>Özellikle ağır vakalarda </a:t>
            </a:r>
            <a:r>
              <a:rPr lang="tr-TR" dirty="0" err="1"/>
              <a:t>alopesi</a:t>
            </a:r>
            <a:r>
              <a:rPr lang="tr-TR" dirty="0"/>
              <a:t> (nadir)</a:t>
            </a:r>
          </a:p>
          <a:p>
            <a:r>
              <a:rPr lang="tr-TR" dirty="0"/>
              <a:t>Kloroz (soluk, soluk yeşil ten; son derece nadir)</a:t>
            </a:r>
          </a:p>
          <a:p>
            <a:r>
              <a:rPr lang="tr-TR" dirty="0"/>
              <a:t>Taşikardi, Belirgin kalp tepe, atımı Kalpte </a:t>
            </a:r>
            <a:r>
              <a:rPr lang="tr-TR" dirty="0" err="1"/>
              <a:t>sistolik</a:t>
            </a:r>
            <a:r>
              <a:rPr lang="tr-TR" dirty="0"/>
              <a:t> üfürüm</a:t>
            </a:r>
          </a:p>
          <a:p>
            <a:endParaRPr lang="tr-TR" dirty="0"/>
          </a:p>
        </p:txBody>
      </p:sp>
    </p:spTree>
    <p:extLst>
      <p:ext uri="{BB962C8B-B14F-4D97-AF65-F5344CB8AC3E}">
        <p14:creationId xmlns:p14="http://schemas.microsoft.com/office/powerpoint/2010/main" val="2073905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Tanısal değerlendirme</a:t>
            </a:r>
          </a:p>
        </p:txBody>
      </p:sp>
      <p:sp>
        <p:nvSpPr>
          <p:cNvPr id="3" name="İçerik Yer Tutucusu 2"/>
          <p:cNvSpPr>
            <a:spLocks noGrp="1"/>
          </p:cNvSpPr>
          <p:nvPr>
            <p:ph idx="1"/>
          </p:nvPr>
        </p:nvSpPr>
        <p:spPr/>
        <p:txBody>
          <a:bodyPr/>
          <a:lstStyle/>
          <a:p>
            <a:pPr marL="0" indent="0">
              <a:buNone/>
            </a:pPr>
            <a:r>
              <a:rPr lang="tr-TR" b="1" dirty="0"/>
              <a:t>CBC:</a:t>
            </a:r>
          </a:p>
          <a:p>
            <a:r>
              <a:rPr lang="tr-TR" dirty="0"/>
              <a:t>Düşük kırmızı kan hücresi (RBC) sayısı (hemoglobini 9 g / dL olan bir hasta için tipik RBC sayısı </a:t>
            </a:r>
            <a:r>
              <a:rPr lang="tr-TR" dirty="0" err="1"/>
              <a:t>mL</a:t>
            </a:r>
            <a:r>
              <a:rPr lang="tr-TR" dirty="0"/>
              <a:t> başına yaklaşık 3 milyon hücre olacaktır)</a:t>
            </a:r>
          </a:p>
          <a:p>
            <a:r>
              <a:rPr lang="tr-TR" dirty="0"/>
              <a:t>Düşük hemoglobin ve </a:t>
            </a:r>
            <a:r>
              <a:rPr lang="tr-TR" dirty="0" err="1"/>
              <a:t>hematokrit</a:t>
            </a:r>
            <a:endParaRPr lang="tr-TR" dirty="0"/>
          </a:p>
          <a:p>
            <a:r>
              <a:rPr lang="tr-TR" dirty="0"/>
              <a:t>Düşük mutlak </a:t>
            </a:r>
            <a:r>
              <a:rPr lang="tr-TR" dirty="0" err="1"/>
              <a:t>retikülosit</a:t>
            </a:r>
            <a:r>
              <a:rPr lang="tr-TR" dirty="0"/>
              <a:t> sayısı</a:t>
            </a:r>
          </a:p>
          <a:p>
            <a:r>
              <a:rPr lang="tr-TR" dirty="0"/>
              <a:t>Düşük ortalama </a:t>
            </a:r>
            <a:r>
              <a:rPr lang="tr-TR" dirty="0" err="1"/>
              <a:t>korpüsküler</a:t>
            </a:r>
            <a:r>
              <a:rPr lang="tr-TR" dirty="0"/>
              <a:t> hacim (MCV) ve düşük ortalama </a:t>
            </a:r>
            <a:r>
              <a:rPr lang="tr-TR" dirty="0" err="1"/>
              <a:t>korpüsküler</a:t>
            </a:r>
            <a:r>
              <a:rPr lang="tr-TR" dirty="0"/>
              <a:t> hemoglobin (MCH)</a:t>
            </a:r>
          </a:p>
          <a:p>
            <a:r>
              <a:rPr lang="tr-TR" dirty="0"/>
              <a:t>Artmış trombosit sayısı?</a:t>
            </a:r>
          </a:p>
          <a:p>
            <a:endParaRPr lang="tr-TR" dirty="0"/>
          </a:p>
        </p:txBody>
      </p:sp>
    </p:spTree>
    <p:extLst>
      <p:ext uri="{BB962C8B-B14F-4D97-AF65-F5344CB8AC3E}">
        <p14:creationId xmlns:p14="http://schemas.microsoft.com/office/powerpoint/2010/main" val="2175689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B28C3D-71FC-2CA9-D9D9-58DB930E5E76}"/>
              </a:ext>
            </a:extLst>
          </p:cNvPr>
          <p:cNvSpPr>
            <a:spLocks noGrp="1"/>
          </p:cNvSpPr>
          <p:nvPr>
            <p:ph type="title"/>
          </p:nvPr>
        </p:nvSpPr>
        <p:spPr/>
        <p:txBody>
          <a:bodyPr/>
          <a:lstStyle/>
          <a:p>
            <a:r>
              <a:rPr lang="tr-TR" b="1" dirty="0"/>
              <a:t>DEMİR</a:t>
            </a:r>
          </a:p>
        </p:txBody>
      </p:sp>
      <p:sp>
        <p:nvSpPr>
          <p:cNvPr id="3" name="İçerik Yer Tutucusu 2">
            <a:extLst>
              <a:ext uri="{FF2B5EF4-FFF2-40B4-BE49-F238E27FC236}">
                <a16:creationId xmlns:a16="http://schemas.microsoft.com/office/drawing/2014/main" id="{43ABB544-F3C4-D6C8-526A-6895798A8E5A}"/>
              </a:ext>
            </a:extLst>
          </p:cNvPr>
          <p:cNvSpPr>
            <a:spLocks noGrp="1"/>
          </p:cNvSpPr>
          <p:nvPr>
            <p:ph idx="1"/>
          </p:nvPr>
        </p:nvSpPr>
        <p:spPr/>
        <p:txBody>
          <a:bodyPr>
            <a:normAutofit/>
          </a:bodyPr>
          <a:lstStyle/>
          <a:p>
            <a:r>
              <a:rPr lang="tr-TR" dirty="0">
                <a:solidFill>
                  <a:srgbClr val="000000"/>
                </a:solidFill>
                <a:effectLst/>
                <a:ea typeface="Calibri" panose="020F0502020204030204" pitchFamily="34" charset="0"/>
              </a:rPr>
              <a:t>Demir birkaç</a:t>
            </a:r>
            <a:r>
              <a:rPr lang="tr-TR" dirty="0">
                <a:solidFill>
                  <a:srgbClr val="000000"/>
                </a:solidFill>
                <a:effectLst/>
                <a:ea typeface="Calibri" panose="020F0502020204030204" pitchFamily="34" charset="0"/>
                <a:cs typeface="Times New Roman" panose="02020603050405020304" pitchFamily="18" charset="0"/>
              </a:rPr>
              <a:t> bakteri türü hariç tüm canlı organizmalar için “</a:t>
            </a:r>
            <a:r>
              <a:rPr lang="tr-TR" dirty="0" err="1">
                <a:solidFill>
                  <a:srgbClr val="000000"/>
                </a:solidFill>
                <a:effectLst/>
                <a:ea typeface="Calibri" panose="020F0502020204030204" pitchFamily="34" charset="0"/>
                <a:cs typeface="Times New Roman" panose="02020603050405020304" pitchFamily="18" charset="0"/>
              </a:rPr>
              <a:t>esansiyel</a:t>
            </a:r>
            <a:r>
              <a:rPr lang="tr-TR" dirty="0">
                <a:solidFill>
                  <a:srgbClr val="000000"/>
                </a:solidFill>
                <a:effectLst/>
                <a:ea typeface="Calibri" panose="020F0502020204030204" pitchFamily="34" charset="0"/>
                <a:cs typeface="Times New Roman" panose="02020603050405020304" pitchFamily="18" charset="0"/>
              </a:rPr>
              <a:t>” bir elementtir</a:t>
            </a:r>
            <a:r>
              <a:rPr lang="tr-TR" dirty="0">
                <a:solidFill>
                  <a:srgbClr val="000000"/>
                </a:solidFill>
                <a:ea typeface="Calibri" panose="020F0502020204030204" pitchFamily="34" charset="0"/>
                <a:cs typeface="Times New Roman" panose="02020603050405020304" pitchFamily="18" charset="0"/>
              </a:rPr>
              <a:t>.</a:t>
            </a:r>
            <a:endParaRPr lang="tr-TR" dirty="0"/>
          </a:p>
        </p:txBody>
      </p:sp>
    </p:spTree>
    <p:extLst>
      <p:ext uri="{BB962C8B-B14F-4D97-AF65-F5344CB8AC3E}">
        <p14:creationId xmlns:p14="http://schemas.microsoft.com/office/powerpoint/2010/main" val="848670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b="1" dirty="0"/>
          </a:p>
        </p:txBody>
      </p:sp>
      <p:pic>
        <p:nvPicPr>
          <p:cNvPr id="5" name="İçerik Yer Tutucusu 3"/>
          <p:cNvPicPr>
            <a:picLocks noChangeAspect="1"/>
          </p:cNvPicPr>
          <p:nvPr/>
        </p:nvPicPr>
        <p:blipFill>
          <a:blip r:embed="rId2"/>
          <a:stretch>
            <a:fillRect/>
          </a:stretch>
        </p:blipFill>
        <p:spPr>
          <a:xfrm>
            <a:off x="618564" y="365125"/>
            <a:ext cx="10954871" cy="6506323"/>
          </a:xfrm>
          <a:prstGeom prst="rect">
            <a:avLst/>
          </a:prstGeom>
        </p:spPr>
      </p:pic>
    </p:spTree>
    <p:extLst>
      <p:ext uri="{BB962C8B-B14F-4D97-AF65-F5344CB8AC3E}">
        <p14:creationId xmlns:p14="http://schemas.microsoft.com/office/powerpoint/2010/main" val="422507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marL="0" indent="0"/>
            <a:r>
              <a:rPr lang="tr-TR" b="1" dirty="0"/>
              <a:t>Tanısal değerlendirme</a:t>
            </a:r>
            <a:endParaRPr lang="tr-TR" b="1" dirty="0">
              <a:latin typeface="Times"/>
            </a:endParaRPr>
          </a:p>
        </p:txBody>
      </p:sp>
      <p:sp>
        <p:nvSpPr>
          <p:cNvPr id="3" name="İçerik Yer Tutucusu 2"/>
          <p:cNvSpPr>
            <a:spLocks noGrp="1"/>
          </p:cNvSpPr>
          <p:nvPr>
            <p:ph idx="1"/>
          </p:nvPr>
        </p:nvSpPr>
        <p:spPr/>
        <p:txBody>
          <a:bodyPr/>
          <a:lstStyle/>
          <a:p>
            <a:pPr marL="0" indent="0">
              <a:buNone/>
            </a:pPr>
            <a:r>
              <a:rPr lang="tr-TR" b="1" dirty="0" err="1"/>
              <a:t>Ferritin</a:t>
            </a:r>
            <a:r>
              <a:rPr lang="tr-TR" b="1" dirty="0"/>
              <a:t>: </a:t>
            </a:r>
          </a:p>
          <a:p>
            <a:pPr marL="0" indent="0">
              <a:buNone/>
            </a:pPr>
            <a:r>
              <a:rPr lang="tr-TR" dirty="0"/>
              <a:t>Yetişkinlerde;</a:t>
            </a:r>
          </a:p>
          <a:p>
            <a:r>
              <a:rPr lang="tr-TR" dirty="0"/>
              <a:t>&lt;15 </a:t>
            </a:r>
            <a:r>
              <a:rPr lang="tr-TR" dirty="0" err="1"/>
              <a:t>ng</a:t>
            </a:r>
            <a:r>
              <a:rPr lang="tr-TR" dirty="0"/>
              <a:t>/</a:t>
            </a:r>
            <a:r>
              <a:rPr lang="tr-TR" dirty="0" err="1"/>
              <a:t>mL</a:t>
            </a:r>
            <a:r>
              <a:rPr lang="tr-TR" dirty="0"/>
              <a:t> DE tanısı koydurucu</a:t>
            </a:r>
          </a:p>
          <a:p>
            <a:r>
              <a:rPr lang="tr-TR" dirty="0"/>
              <a:t>15-50 </a:t>
            </a:r>
            <a:r>
              <a:rPr lang="tr-TR" dirty="0" err="1"/>
              <a:t>ng</a:t>
            </a:r>
            <a:r>
              <a:rPr lang="tr-TR" dirty="0"/>
              <a:t>/</a:t>
            </a:r>
            <a:r>
              <a:rPr lang="tr-TR" dirty="0" err="1"/>
              <a:t>mL</a:t>
            </a:r>
            <a:r>
              <a:rPr lang="tr-TR" dirty="0"/>
              <a:t> olası demir eksikliği </a:t>
            </a:r>
          </a:p>
          <a:p>
            <a:r>
              <a:rPr lang="tr-TR" dirty="0"/>
              <a:t>50-100 </a:t>
            </a:r>
            <a:r>
              <a:rPr lang="tr-TR" dirty="0" err="1"/>
              <a:t>ng</a:t>
            </a:r>
            <a:r>
              <a:rPr lang="tr-TR" dirty="0"/>
              <a:t>/</a:t>
            </a:r>
            <a:r>
              <a:rPr lang="tr-TR" dirty="0" err="1"/>
              <a:t>mL</a:t>
            </a:r>
            <a:r>
              <a:rPr lang="tr-TR" dirty="0"/>
              <a:t> DE olasılığı var </a:t>
            </a:r>
          </a:p>
          <a:p>
            <a:r>
              <a:rPr lang="tr-TR" dirty="0"/>
              <a:t>&gt;100 </a:t>
            </a:r>
            <a:r>
              <a:rPr lang="tr-TR" dirty="0" err="1"/>
              <a:t>ng</a:t>
            </a:r>
            <a:r>
              <a:rPr lang="tr-TR" dirty="0"/>
              <a:t>/</a:t>
            </a:r>
            <a:r>
              <a:rPr lang="tr-TR" dirty="0" err="1"/>
              <a:t>mL</a:t>
            </a:r>
            <a:r>
              <a:rPr lang="tr-TR" dirty="0"/>
              <a:t> DE olasılığı yok </a:t>
            </a:r>
          </a:p>
          <a:p>
            <a:pPr marL="0" indent="0">
              <a:buNone/>
            </a:pPr>
            <a:r>
              <a:rPr lang="tr-TR" dirty="0"/>
              <a:t>Çocuklarda; </a:t>
            </a:r>
          </a:p>
          <a:p>
            <a:r>
              <a:rPr lang="tr-TR" dirty="0"/>
              <a:t> &lt;12(15?) </a:t>
            </a:r>
            <a:r>
              <a:rPr lang="tr-TR" dirty="0" err="1"/>
              <a:t>ng</a:t>
            </a:r>
            <a:r>
              <a:rPr lang="tr-TR" dirty="0"/>
              <a:t>/</a:t>
            </a:r>
            <a:r>
              <a:rPr lang="tr-TR" dirty="0" err="1"/>
              <a:t>mL</a:t>
            </a:r>
            <a:r>
              <a:rPr lang="tr-TR" dirty="0"/>
              <a:t> DE tanısını koydurur. </a:t>
            </a:r>
          </a:p>
        </p:txBody>
      </p:sp>
    </p:spTree>
    <p:extLst>
      <p:ext uri="{BB962C8B-B14F-4D97-AF65-F5344CB8AC3E}">
        <p14:creationId xmlns:p14="http://schemas.microsoft.com/office/powerpoint/2010/main" val="1609196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Tanısal değerlendirme</a:t>
            </a:r>
          </a:p>
        </p:txBody>
      </p:sp>
      <p:sp>
        <p:nvSpPr>
          <p:cNvPr id="3" name="İçerik Yer Tutucusu 2"/>
          <p:cNvSpPr>
            <a:spLocks noGrp="1"/>
          </p:cNvSpPr>
          <p:nvPr>
            <p:ph idx="1"/>
          </p:nvPr>
        </p:nvSpPr>
        <p:spPr/>
        <p:txBody>
          <a:bodyPr/>
          <a:lstStyle/>
          <a:p>
            <a:pPr marL="0" indent="0">
              <a:buNone/>
            </a:pPr>
            <a:r>
              <a:rPr lang="tr-TR" dirty="0"/>
              <a:t>Klinik bulgular ve </a:t>
            </a:r>
            <a:r>
              <a:rPr lang="tr-TR" dirty="0" err="1"/>
              <a:t>hemogram</a:t>
            </a:r>
            <a:r>
              <a:rPr lang="tr-TR" dirty="0"/>
              <a:t> DEA düşündürüyor, fakat </a:t>
            </a:r>
            <a:r>
              <a:rPr lang="tr-TR" dirty="0" err="1"/>
              <a:t>ferritin</a:t>
            </a:r>
            <a:r>
              <a:rPr lang="tr-TR" dirty="0"/>
              <a:t> düzeyi normal veya yüksek ise :</a:t>
            </a:r>
          </a:p>
          <a:p>
            <a:r>
              <a:rPr lang="tr-TR" dirty="0"/>
              <a:t>1. Serum demiri düşük</a:t>
            </a:r>
          </a:p>
          <a:p>
            <a:r>
              <a:rPr lang="tr-TR" dirty="0"/>
              <a:t>2. Total demir bağlama kapasitesi (DBK)* yüksek</a:t>
            </a:r>
          </a:p>
          <a:p>
            <a:r>
              <a:rPr lang="tr-TR" dirty="0"/>
              <a:t>3. </a:t>
            </a:r>
            <a:r>
              <a:rPr lang="tr-TR" dirty="0" err="1"/>
              <a:t>Transferrin</a:t>
            </a:r>
            <a:r>
              <a:rPr lang="tr-TR" dirty="0"/>
              <a:t> </a:t>
            </a:r>
            <a:r>
              <a:rPr lang="tr-TR" dirty="0" err="1"/>
              <a:t>satürasyonu</a:t>
            </a:r>
            <a:r>
              <a:rPr lang="tr-TR" dirty="0"/>
              <a:t> düşük &lt;0.15 </a:t>
            </a:r>
          </a:p>
          <a:p>
            <a:pPr marL="0" indent="0">
              <a:buNone/>
            </a:pPr>
            <a:r>
              <a:rPr lang="tr-TR" dirty="0"/>
              <a:t>Tanı koydurucudur.</a:t>
            </a:r>
          </a:p>
          <a:p>
            <a:pPr marL="0" indent="0">
              <a:buNone/>
            </a:pPr>
            <a:r>
              <a:rPr lang="tr-TR" b="1" dirty="0"/>
              <a:t>Ancak tek başına düşük serum demiri, demir eksikliğini teşhis etmek veya dışlamak için kullanılamaz</a:t>
            </a:r>
            <a:r>
              <a:rPr lang="tr-TR" dirty="0"/>
              <a:t>.</a:t>
            </a:r>
          </a:p>
        </p:txBody>
      </p:sp>
    </p:spTree>
    <p:extLst>
      <p:ext uri="{BB962C8B-B14F-4D97-AF65-F5344CB8AC3E}">
        <p14:creationId xmlns:p14="http://schemas.microsoft.com/office/powerpoint/2010/main" val="3955351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338667" y="1155348"/>
            <a:ext cx="11142132" cy="5227638"/>
            <a:chOff x="1052" y="1278"/>
            <a:chExt cx="5038" cy="2245"/>
          </a:xfrm>
        </p:grpSpPr>
        <p:sp>
          <p:nvSpPr>
            <p:cNvPr id="6" name="AutoShape 3"/>
            <p:cNvSpPr>
              <a:spLocks noChangeAspect="1" noChangeArrowheads="1" noTextEdit="1"/>
            </p:cNvSpPr>
            <p:nvPr/>
          </p:nvSpPr>
          <p:spPr bwMode="auto">
            <a:xfrm>
              <a:off x="1052" y="1278"/>
              <a:ext cx="5038" cy="2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 y="1278"/>
              <a:ext cx="5044" cy="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501978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15" name="İçerik Yer Tutucusu 14"/>
          <p:cNvPicPr>
            <a:picLocks noGrp="1" noChangeAspect="1"/>
          </p:cNvPicPr>
          <p:nvPr>
            <p:ph idx="1"/>
          </p:nvPr>
        </p:nvPicPr>
        <p:blipFill>
          <a:blip r:embed="rId2"/>
          <a:stretch>
            <a:fillRect/>
          </a:stretch>
        </p:blipFill>
        <p:spPr>
          <a:xfrm>
            <a:off x="470316" y="557036"/>
            <a:ext cx="10615373" cy="6028941"/>
          </a:xfrm>
          <a:prstGeom prst="rect">
            <a:avLst/>
          </a:prstGeom>
        </p:spPr>
      </p:pic>
    </p:spTree>
    <p:extLst>
      <p:ext uri="{BB962C8B-B14F-4D97-AF65-F5344CB8AC3E}">
        <p14:creationId xmlns:p14="http://schemas.microsoft.com/office/powerpoint/2010/main" val="7472844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78224" y="365125"/>
            <a:ext cx="10775576" cy="1325563"/>
          </a:xfrm>
        </p:spPr>
        <p:txBody>
          <a:bodyPr/>
          <a:lstStyle/>
          <a:p>
            <a:pPr marL="0" indent="0"/>
            <a:r>
              <a:rPr lang="tr-TR" b="1" dirty="0">
                <a:latin typeface="+mn-lt"/>
              </a:rPr>
              <a:t> </a:t>
            </a:r>
            <a:r>
              <a:rPr lang="tr-TR" b="1" dirty="0"/>
              <a:t>Üst ve alt </a:t>
            </a:r>
            <a:r>
              <a:rPr lang="tr-TR" b="1" dirty="0" err="1"/>
              <a:t>gastrointestinal</a:t>
            </a:r>
            <a:r>
              <a:rPr lang="tr-TR" b="1" dirty="0"/>
              <a:t> incelemeler</a:t>
            </a:r>
          </a:p>
        </p:txBody>
      </p:sp>
      <p:sp>
        <p:nvSpPr>
          <p:cNvPr id="3" name="İçerik Yer Tutucusu 2"/>
          <p:cNvSpPr>
            <a:spLocks noGrp="1"/>
          </p:cNvSpPr>
          <p:nvPr>
            <p:ph idx="1"/>
          </p:nvPr>
        </p:nvSpPr>
        <p:spPr>
          <a:xfrm>
            <a:off x="838200" y="1690688"/>
            <a:ext cx="10515600" cy="4486275"/>
          </a:xfrm>
        </p:spPr>
        <p:txBody>
          <a:bodyPr/>
          <a:lstStyle/>
          <a:p>
            <a:r>
              <a:rPr lang="tr-TR" sz="2400" dirty="0">
                <a:effectLst/>
              </a:rPr>
              <a:t>Erkek ve menopoz sonrası kadın hastalarda </a:t>
            </a:r>
            <a:r>
              <a:rPr lang="tr-TR" sz="2400" dirty="0" err="1">
                <a:effectLst/>
              </a:rPr>
              <a:t>aşikar</a:t>
            </a:r>
            <a:r>
              <a:rPr lang="tr-TR" sz="2400" dirty="0">
                <a:effectLst/>
              </a:rPr>
              <a:t> bir gastrointestinal sistem (G</a:t>
            </a:r>
            <a:r>
              <a:rPr lang="tr-TR" sz="2400" dirty="0"/>
              <a:t>İ</a:t>
            </a:r>
            <a:r>
              <a:rPr lang="tr-TR" sz="2400" dirty="0">
                <a:effectLst/>
              </a:rPr>
              <a:t>S) </a:t>
            </a:r>
            <a:r>
              <a:rPr lang="tr-TR" sz="2400" dirty="0" err="1">
                <a:effectLst/>
              </a:rPr>
              <a:t>dışı</a:t>
            </a:r>
            <a:r>
              <a:rPr lang="tr-TR" sz="2400" dirty="0">
                <a:effectLst/>
              </a:rPr>
              <a:t> kanama yoksa bu incelemeler yapılmalı,</a:t>
            </a:r>
          </a:p>
          <a:p>
            <a:r>
              <a:rPr lang="tr-TR" sz="2400" dirty="0" err="1">
                <a:effectLst/>
              </a:rPr>
              <a:t>Bütün</a:t>
            </a:r>
            <a:r>
              <a:rPr lang="tr-TR" sz="2400" dirty="0">
                <a:effectLst/>
              </a:rPr>
              <a:t> hastalarda </a:t>
            </a:r>
            <a:r>
              <a:rPr lang="tr-TR" sz="2400" dirty="0" err="1">
                <a:effectLst/>
              </a:rPr>
              <a:t>çölyak</a:t>
            </a:r>
            <a:r>
              <a:rPr lang="tr-TR" sz="2400" dirty="0">
                <a:effectLst/>
              </a:rPr>
              <a:t> </a:t>
            </a:r>
            <a:r>
              <a:rPr lang="tr-TR" sz="2400" dirty="0" err="1">
                <a:effectLst/>
              </a:rPr>
              <a:t>hastalığı</a:t>
            </a:r>
            <a:r>
              <a:rPr lang="tr-TR" sz="2400" dirty="0">
                <a:effectLst/>
              </a:rPr>
              <a:t> </a:t>
            </a:r>
            <a:r>
              <a:rPr lang="tr-TR" sz="2400" dirty="0" err="1">
                <a:effectLst/>
              </a:rPr>
              <a:t>araştırması</a:t>
            </a:r>
            <a:r>
              <a:rPr lang="tr-TR" sz="2400" dirty="0">
                <a:effectLst/>
              </a:rPr>
              <a:t> yapılmalı,</a:t>
            </a:r>
          </a:p>
          <a:p>
            <a:r>
              <a:rPr lang="tr-TR" sz="2400" dirty="0" err="1">
                <a:effectLst/>
              </a:rPr>
              <a:t>H.pylori</a:t>
            </a:r>
            <a:r>
              <a:rPr lang="tr-TR" sz="2400" dirty="0">
                <a:effectLst/>
              </a:rPr>
              <a:t> aranması ve tedavisi </a:t>
            </a:r>
            <a:endParaRPr lang="tr-TR" sz="2400" dirty="0"/>
          </a:p>
          <a:p>
            <a:r>
              <a:rPr lang="tr-TR" sz="2400" dirty="0"/>
              <a:t>GGK bakılması, n</a:t>
            </a:r>
            <a:r>
              <a:rPr lang="tr-TR" sz="2400" dirty="0">
                <a:effectLst/>
              </a:rPr>
              <a:t>egatif bulunması GİS kanamalarını </a:t>
            </a:r>
            <a:r>
              <a:rPr lang="tr-TR" sz="2400" dirty="0" err="1">
                <a:effectLst/>
              </a:rPr>
              <a:t>dışlamaz</a:t>
            </a:r>
            <a:r>
              <a:rPr lang="tr-TR" sz="2400" dirty="0"/>
              <a:t>,</a:t>
            </a:r>
          </a:p>
          <a:p>
            <a:r>
              <a:rPr lang="tr-TR" sz="2400" dirty="0" err="1">
                <a:effectLst/>
              </a:rPr>
              <a:t>Fekal</a:t>
            </a:r>
            <a:r>
              <a:rPr lang="tr-TR" sz="2400" dirty="0">
                <a:effectLst/>
              </a:rPr>
              <a:t> </a:t>
            </a:r>
            <a:r>
              <a:rPr lang="tr-TR" sz="2400" dirty="0" err="1">
                <a:effectLst/>
              </a:rPr>
              <a:t>transferrin</a:t>
            </a:r>
            <a:r>
              <a:rPr lang="tr-TR" sz="2400" dirty="0">
                <a:effectLst/>
              </a:rPr>
              <a:t> </a:t>
            </a:r>
            <a:r>
              <a:rPr lang="tr-TR" sz="2400" dirty="0"/>
              <a:t>bakılması,</a:t>
            </a:r>
          </a:p>
          <a:p>
            <a:r>
              <a:rPr lang="tr-TR" sz="2400" dirty="0" err="1">
                <a:effectLst/>
              </a:rPr>
              <a:t>Dışkıda</a:t>
            </a:r>
            <a:r>
              <a:rPr lang="tr-TR" sz="2400" dirty="0">
                <a:effectLst/>
              </a:rPr>
              <a:t> insan hemoglobini bakılması (kolon </a:t>
            </a:r>
            <a:r>
              <a:rPr lang="tr-TR" sz="2400" dirty="0" err="1">
                <a:effectLst/>
              </a:rPr>
              <a:t>karsinomu</a:t>
            </a:r>
            <a:r>
              <a:rPr lang="tr-TR" sz="2400" dirty="0">
                <a:effectLst/>
              </a:rPr>
              <a:t> taranmasında </a:t>
            </a:r>
            <a:r>
              <a:rPr lang="tr-TR" sz="2400" dirty="0" err="1">
                <a:effectLst/>
              </a:rPr>
              <a:t>önemli</a:t>
            </a:r>
            <a:r>
              <a:rPr lang="tr-TR" sz="2400" dirty="0">
                <a:effectLst/>
              </a:rPr>
              <a:t> yeri vardır).</a:t>
            </a:r>
          </a:p>
          <a:p>
            <a:endParaRPr lang="tr-TR" dirty="0"/>
          </a:p>
        </p:txBody>
      </p:sp>
    </p:spTree>
    <p:extLst>
      <p:ext uri="{BB962C8B-B14F-4D97-AF65-F5344CB8AC3E}">
        <p14:creationId xmlns:p14="http://schemas.microsoft.com/office/powerpoint/2010/main" val="22272548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136297"/>
          </a:xfrm>
        </p:spPr>
        <p:txBody>
          <a:bodyPr/>
          <a:lstStyle/>
          <a:p>
            <a:r>
              <a:rPr lang="tr-TR" dirty="0"/>
              <a:t> </a:t>
            </a:r>
            <a:r>
              <a:rPr lang="tr-TR" b="1" dirty="0"/>
              <a:t>Ayırıcı Tanı</a:t>
            </a: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63" y="1140177"/>
            <a:ext cx="11939673" cy="5352697"/>
          </a:xfrm>
        </p:spPr>
      </p:pic>
    </p:spTree>
    <p:extLst>
      <p:ext uri="{BB962C8B-B14F-4D97-AF65-F5344CB8AC3E}">
        <p14:creationId xmlns:p14="http://schemas.microsoft.com/office/powerpoint/2010/main" val="2956506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a:t>
            </a:r>
          </a:p>
        </p:txBody>
      </p:sp>
      <p:sp>
        <p:nvSpPr>
          <p:cNvPr id="5" name="İçerik Yer Tutucusu 4"/>
          <p:cNvSpPr>
            <a:spLocks noGrp="1"/>
          </p:cNvSpPr>
          <p:nvPr>
            <p:ph idx="1"/>
          </p:nvPr>
        </p:nvSpPr>
        <p:spPr/>
        <p:txBody>
          <a:bodyPr/>
          <a:lstStyle/>
          <a:p>
            <a:r>
              <a:rPr lang="tr-TR" dirty="0"/>
              <a:t>Dünya nüfusunun dörtte birinden fazlası anemiktir ve yükün yaklaşık yarısı demir eksikliğinden kaynaklanmaktadır. </a:t>
            </a:r>
          </a:p>
          <a:p>
            <a:r>
              <a:rPr lang="tr-TR" dirty="0"/>
              <a:t>Demir eksikliğinin önlenmesi ve tedavisi, özellikle kadınlarda, çocuklarda ve düşük gelirli ülkelerdeki bireylerde önemli bir halk sağlığı hedefidir.</a:t>
            </a:r>
          </a:p>
          <a:p>
            <a:r>
              <a:rPr lang="tr-TR" dirty="0"/>
              <a:t>Demir tedavisi eksiklik saptandığında hemen başlanmalı ancak, altta yatan nedeni bulmak ve tedavi etmek esas olmalıdır.</a:t>
            </a:r>
          </a:p>
        </p:txBody>
      </p:sp>
    </p:spTree>
    <p:extLst>
      <p:ext uri="{BB962C8B-B14F-4D97-AF65-F5344CB8AC3E}">
        <p14:creationId xmlns:p14="http://schemas.microsoft.com/office/powerpoint/2010/main" val="3349281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 </a:t>
            </a:r>
            <a:r>
              <a:rPr lang="tr-TR" b="1" dirty="0" err="1"/>
              <a:t>Endikasyonları</a:t>
            </a:r>
            <a:endParaRPr lang="tr-TR" b="1" dirty="0"/>
          </a:p>
        </p:txBody>
      </p:sp>
      <p:sp>
        <p:nvSpPr>
          <p:cNvPr id="3" name="İçerik Yer Tutucusu 2"/>
          <p:cNvSpPr>
            <a:spLocks noGrp="1"/>
          </p:cNvSpPr>
          <p:nvPr>
            <p:ph idx="1"/>
          </p:nvPr>
        </p:nvSpPr>
        <p:spPr/>
        <p:txBody>
          <a:bodyPr/>
          <a:lstStyle/>
          <a:p>
            <a:r>
              <a:rPr lang="tr-TR" dirty="0"/>
              <a:t>Semptomların varlığından bağımsız olarak, demir eksikliği anemisi olan tüm hastalar ve anemisi olmayan demir eksikliği olan çoğu hasta tedavi edilmelidir. </a:t>
            </a:r>
          </a:p>
          <a:p>
            <a:r>
              <a:rPr lang="tr-TR" dirty="0"/>
              <a:t>Gerekçe, eksikliğin altında yatan neden ele alınmadıkça ve yeterli demir depoları doldurulmadıkça daha fazla organ hasarı/</a:t>
            </a:r>
            <a:r>
              <a:rPr lang="tr-TR" dirty="0" err="1"/>
              <a:t>iskemi</a:t>
            </a:r>
            <a:r>
              <a:rPr lang="tr-TR" dirty="0"/>
              <a:t> ve aneminin ilerleme riski olmasıdır.</a:t>
            </a:r>
          </a:p>
        </p:txBody>
      </p:sp>
    </p:spTree>
    <p:extLst>
      <p:ext uri="{BB962C8B-B14F-4D97-AF65-F5344CB8AC3E}">
        <p14:creationId xmlns:p14="http://schemas.microsoft.com/office/powerpoint/2010/main" val="2804756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Doz</a:t>
            </a:r>
          </a:p>
        </p:txBody>
      </p:sp>
      <p:sp>
        <p:nvSpPr>
          <p:cNvPr id="3" name="İçerik Yer Tutucusu 2"/>
          <p:cNvSpPr>
            <a:spLocks noGrp="1"/>
          </p:cNvSpPr>
          <p:nvPr>
            <p:ph idx="1"/>
          </p:nvPr>
        </p:nvSpPr>
        <p:spPr/>
        <p:txBody>
          <a:bodyPr/>
          <a:lstStyle/>
          <a:p>
            <a:r>
              <a:rPr lang="tr-TR" dirty="0"/>
              <a:t>Yetişkinlerde günlük doz genellikle 180 mg </a:t>
            </a:r>
            <a:r>
              <a:rPr lang="tr-TR" dirty="0" err="1"/>
              <a:t>elementer</a:t>
            </a:r>
            <a:r>
              <a:rPr lang="tr-TR" dirty="0"/>
              <a:t> demir şeklindedir. </a:t>
            </a:r>
          </a:p>
          <a:p>
            <a:r>
              <a:rPr lang="tr-TR" dirty="0"/>
              <a:t>Tedavi edici dozlar bulguların şiddetine, ferritin düzeyine, hastanın yaşına ve gastrointestinal yan etkilere bağlı olarak 100-200 mg arasında değişebilir. </a:t>
            </a:r>
          </a:p>
        </p:txBody>
      </p:sp>
    </p:spTree>
    <p:extLst>
      <p:ext uri="{BB962C8B-B14F-4D97-AF65-F5344CB8AC3E}">
        <p14:creationId xmlns:p14="http://schemas.microsoft.com/office/powerpoint/2010/main" val="411289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DEMİR GÖREVLERİ</a:t>
            </a:r>
            <a:endParaRPr lang="tr-TR" dirty="0"/>
          </a:p>
        </p:txBody>
      </p:sp>
      <p:sp>
        <p:nvSpPr>
          <p:cNvPr id="3" name="İçerik Yer Tutucusu 2"/>
          <p:cNvSpPr>
            <a:spLocks noGrp="1"/>
          </p:cNvSpPr>
          <p:nvPr>
            <p:ph idx="1"/>
          </p:nvPr>
        </p:nvSpPr>
        <p:spPr/>
        <p:txBody>
          <a:bodyPr/>
          <a:lstStyle/>
          <a:p>
            <a:r>
              <a:rPr lang="tr-TR" altLang="tr-TR" dirty="0">
                <a:cs typeface="Times New Roman" panose="02020603050405020304" pitchFamily="18" charset="0"/>
              </a:rPr>
              <a:t>DNA, RNA ve protein sentezi</a:t>
            </a:r>
          </a:p>
          <a:p>
            <a:r>
              <a:rPr lang="tr-TR" altLang="tr-TR" dirty="0">
                <a:cs typeface="Times New Roman" panose="02020603050405020304" pitchFamily="18" charset="0"/>
              </a:rPr>
              <a:t>Oksijen taşınması </a:t>
            </a:r>
          </a:p>
          <a:p>
            <a:r>
              <a:rPr lang="tr-TR" altLang="tr-TR" dirty="0">
                <a:cs typeface="Times New Roman" panose="02020603050405020304" pitchFamily="18" charset="0"/>
              </a:rPr>
              <a:t>Elektron transportu</a:t>
            </a:r>
          </a:p>
          <a:p>
            <a:r>
              <a:rPr lang="tr-TR" altLang="tr-TR" dirty="0">
                <a:cs typeface="Times New Roman" panose="02020603050405020304" pitchFamily="18" charset="0"/>
              </a:rPr>
              <a:t>Hücre solunumu </a:t>
            </a:r>
          </a:p>
          <a:p>
            <a:r>
              <a:rPr lang="tr-TR" altLang="tr-TR" dirty="0">
                <a:cs typeface="Times New Roman" panose="02020603050405020304" pitchFamily="18" charset="0"/>
              </a:rPr>
              <a:t>Pek çok enzimin yapı ve </a:t>
            </a:r>
            <a:r>
              <a:rPr lang="tr-TR" altLang="tr-TR" dirty="0" err="1">
                <a:cs typeface="Times New Roman" panose="02020603050405020304" pitchFamily="18" charset="0"/>
              </a:rPr>
              <a:t>fonks</a:t>
            </a:r>
            <a:r>
              <a:rPr lang="en-US" altLang="tr-TR" dirty="0" err="1">
                <a:cs typeface="Times New Roman" panose="02020603050405020304" pitchFamily="18" charset="0"/>
              </a:rPr>
              <a:t>i</a:t>
            </a:r>
            <a:r>
              <a:rPr lang="tr-TR" altLang="tr-TR" dirty="0" err="1">
                <a:cs typeface="Times New Roman" panose="02020603050405020304" pitchFamily="18" charset="0"/>
              </a:rPr>
              <a:t>yonu</a:t>
            </a:r>
            <a:endParaRPr lang="tr-TR" altLang="tr-TR" dirty="0">
              <a:cs typeface="Times New Roman" panose="02020603050405020304" pitchFamily="18" charset="0"/>
            </a:endParaRPr>
          </a:p>
          <a:p>
            <a:r>
              <a:rPr lang="tr-TR" altLang="tr-TR" dirty="0">
                <a:cs typeface="Times New Roman" panose="02020603050405020304" pitchFamily="18" charset="0"/>
              </a:rPr>
              <a:t>Bağışıklık sistemi – savunma</a:t>
            </a:r>
          </a:p>
          <a:p>
            <a:r>
              <a:rPr lang="tr-TR" dirty="0" err="1">
                <a:cs typeface="Times New Roman" panose="02020603050405020304" pitchFamily="18" charset="0"/>
              </a:rPr>
              <a:t>Nöronal</a:t>
            </a:r>
            <a:r>
              <a:rPr lang="tr-TR" dirty="0">
                <a:cs typeface="Times New Roman" panose="02020603050405020304" pitchFamily="18" charset="0"/>
              </a:rPr>
              <a:t> fonksiyon, </a:t>
            </a:r>
            <a:r>
              <a:rPr lang="tr-TR" dirty="0" err="1">
                <a:cs typeface="Times New Roman" panose="02020603050405020304" pitchFamily="18" charset="0"/>
              </a:rPr>
              <a:t>nörotransmiter</a:t>
            </a:r>
            <a:r>
              <a:rPr lang="tr-TR" dirty="0">
                <a:cs typeface="Times New Roman" panose="02020603050405020304" pitchFamily="18" charset="0"/>
              </a:rPr>
              <a:t> sentezi ve </a:t>
            </a:r>
            <a:r>
              <a:rPr lang="tr-TR" dirty="0" err="1">
                <a:cs typeface="Times New Roman" panose="02020603050405020304" pitchFamily="18" charset="0"/>
              </a:rPr>
              <a:t>miyelinizasyon</a:t>
            </a:r>
            <a:endParaRPr lang="tr-TR" altLang="tr-TR" dirty="0">
              <a:cs typeface="Times New Roman" panose="02020603050405020304" pitchFamily="18" charset="0"/>
            </a:endParaRPr>
          </a:p>
          <a:p>
            <a:pPr>
              <a:buFont typeface="Wingdings" panose="05000000000000000000" pitchFamily="2" charset="2"/>
              <a:buChar char="n"/>
            </a:pPr>
            <a:endParaRPr lang="tr-TR" altLang="tr-TR" dirty="0">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4041139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Oral demir </a:t>
            </a:r>
            <a:r>
              <a:rPr lang="tr-TR" b="1" dirty="0" err="1"/>
              <a:t>preperatları</a:t>
            </a:r>
            <a:endParaRPr lang="tr-TR" b="1"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 y="1787525"/>
            <a:ext cx="10160000" cy="4351338"/>
          </a:xfrm>
        </p:spPr>
      </p:pic>
    </p:spTree>
    <p:extLst>
      <p:ext uri="{BB962C8B-B14F-4D97-AF65-F5344CB8AC3E}">
        <p14:creationId xmlns:p14="http://schemas.microsoft.com/office/powerpoint/2010/main" val="14712681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Oral demir </a:t>
            </a:r>
            <a:r>
              <a:rPr lang="tr-TR" b="1" dirty="0" err="1"/>
              <a:t>preperatları</a:t>
            </a:r>
            <a:endParaRPr lang="tr-TR" dirty="0"/>
          </a:p>
        </p:txBody>
      </p:sp>
      <p:sp>
        <p:nvSpPr>
          <p:cNvPr id="3" name="İçerik Yer Tutucusu 2"/>
          <p:cNvSpPr>
            <a:spLocks noGrp="1"/>
          </p:cNvSpPr>
          <p:nvPr>
            <p:ph idx="1"/>
          </p:nvPr>
        </p:nvSpPr>
        <p:spPr/>
        <p:txBody>
          <a:bodyPr/>
          <a:lstStyle/>
          <a:p>
            <a:r>
              <a:rPr lang="tr-TR" dirty="0"/>
              <a:t>Bulantı, kusma, hazımsızlık, kabızlık, ishal veya koyu renk dışkıya neden olabilir. Bu yan etkileri azaltmak için demir preparatını düşük dozla başlamak ve 4-5 gün içinde giderek dozu artırmak veya gıdalarla (asitli meyve suları veya C vitamini emilimi artırır) vermek tavsiye edilmelidir.</a:t>
            </a:r>
          </a:p>
          <a:p>
            <a:r>
              <a:rPr lang="tr-TR" dirty="0"/>
              <a:t>Gün aşırı tedavi her gün alınan demir tedavisine göre hem daha az yan etki hem de daha fazla emilim sebebiyle son zamanlarda ilk tercih tedavi yöntemi olmaya başlamıştır.</a:t>
            </a:r>
          </a:p>
        </p:txBody>
      </p:sp>
    </p:spTree>
    <p:extLst>
      <p:ext uri="{BB962C8B-B14F-4D97-AF65-F5344CB8AC3E}">
        <p14:creationId xmlns:p14="http://schemas.microsoft.com/office/powerpoint/2010/main" val="2228370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 </a:t>
            </a:r>
          </a:p>
        </p:txBody>
      </p:sp>
      <p:sp>
        <p:nvSpPr>
          <p:cNvPr id="3" name="İçerik Yer Tutucusu 2"/>
          <p:cNvSpPr>
            <a:spLocks noGrp="1"/>
          </p:cNvSpPr>
          <p:nvPr>
            <p:ph idx="1"/>
          </p:nvPr>
        </p:nvSpPr>
        <p:spPr/>
        <p:txBody>
          <a:bodyPr/>
          <a:lstStyle/>
          <a:p>
            <a:r>
              <a:rPr lang="tr-TR" dirty="0"/>
              <a:t>Hasta, tedavinin ilk birkaç günü içinde iyileşmiş hissedecektir.</a:t>
            </a:r>
          </a:p>
          <a:p>
            <a:pPr marL="0" indent="0">
              <a:buNone/>
            </a:pPr>
            <a:endParaRPr lang="tr-TR" dirty="0"/>
          </a:p>
          <a:p>
            <a:pPr marL="0" indent="0">
              <a:buNone/>
            </a:pPr>
            <a:r>
              <a:rPr lang="tr-TR" b="1" dirty="0"/>
              <a:t>Laboratuvar bulgusu olarak</a:t>
            </a:r>
            <a:r>
              <a:rPr lang="tr-TR" dirty="0"/>
              <a:t>:</a:t>
            </a:r>
          </a:p>
          <a:p>
            <a:r>
              <a:rPr lang="tr-TR" dirty="0"/>
              <a:t>Yaklaşık 7 ila 10 gün içinde zirve yapan </a:t>
            </a:r>
            <a:r>
              <a:rPr lang="tr-TR" dirty="0" err="1"/>
              <a:t>retikülositoz</a:t>
            </a:r>
            <a:r>
              <a:rPr lang="tr-TR" dirty="0"/>
              <a:t>,</a:t>
            </a:r>
          </a:p>
          <a:p>
            <a:r>
              <a:rPr lang="tr-TR" dirty="0"/>
              <a:t>Hemoglobin takip eden üç hafta boyunca yaklaşık 2 g/dL artar,</a:t>
            </a:r>
          </a:p>
          <a:p>
            <a:r>
              <a:rPr lang="tr-TR" dirty="0"/>
              <a:t>6-8 hafta içerisinde de hemoglobin normale döner.</a:t>
            </a:r>
          </a:p>
        </p:txBody>
      </p:sp>
    </p:spTree>
    <p:extLst>
      <p:ext uri="{BB962C8B-B14F-4D97-AF65-F5344CB8AC3E}">
        <p14:creationId xmlns:p14="http://schemas.microsoft.com/office/powerpoint/2010/main" val="36690592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 </a:t>
            </a:r>
            <a:endParaRPr lang="tr-TR" dirty="0"/>
          </a:p>
        </p:txBody>
      </p:sp>
      <p:sp>
        <p:nvSpPr>
          <p:cNvPr id="3" name="İçerik Yer Tutucusu 2"/>
          <p:cNvSpPr>
            <a:spLocks noGrp="1"/>
          </p:cNvSpPr>
          <p:nvPr>
            <p:ph idx="1"/>
          </p:nvPr>
        </p:nvSpPr>
        <p:spPr/>
        <p:txBody>
          <a:bodyPr/>
          <a:lstStyle/>
          <a:p>
            <a:r>
              <a:rPr lang="tr-TR" dirty="0"/>
              <a:t>Tedaviye başladıktan iki hafta sonra hastayı yeniden değerlendirmelidir. </a:t>
            </a:r>
          </a:p>
          <a:p>
            <a:r>
              <a:rPr lang="tr-TR" dirty="0"/>
              <a:t>Mümkünse hemoglobin ve </a:t>
            </a:r>
            <a:r>
              <a:rPr lang="tr-TR" dirty="0" err="1"/>
              <a:t>retikülosit</a:t>
            </a:r>
            <a:r>
              <a:rPr lang="tr-TR" dirty="0"/>
              <a:t> sayımı kontrol edilmeli ve oral demirin </a:t>
            </a:r>
            <a:r>
              <a:rPr lang="tr-TR" dirty="0" err="1"/>
              <a:t>tolere</a:t>
            </a:r>
            <a:r>
              <a:rPr lang="tr-TR" dirty="0"/>
              <a:t> edilebilirliği gözden geçirilmelidir.</a:t>
            </a:r>
          </a:p>
          <a:p>
            <a:r>
              <a:rPr lang="tr-TR" dirty="0"/>
              <a:t> Anemisi olan bireylerde hemoglobin en az 1 g/dL artmalıdır.</a:t>
            </a:r>
          </a:p>
        </p:txBody>
      </p:sp>
    </p:spTree>
    <p:extLst>
      <p:ext uri="{BB962C8B-B14F-4D97-AF65-F5344CB8AC3E}">
        <p14:creationId xmlns:p14="http://schemas.microsoft.com/office/powerpoint/2010/main" val="31552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 </a:t>
            </a:r>
            <a:endParaRPr lang="tr-TR" dirty="0"/>
          </a:p>
        </p:txBody>
      </p:sp>
      <p:sp>
        <p:nvSpPr>
          <p:cNvPr id="3" name="İçerik Yer Tutucusu 2"/>
          <p:cNvSpPr>
            <a:spLocks noGrp="1"/>
          </p:cNvSpPr>
          <p:nvPr>
            <p:ph idx="1"/>
          </p:nvPr>
        </p:nvSpPr>
        <p:spPr/>
        <p:txBody>
          <a:bodyPr/>
          <a:lstStyle/>
          <a:p>
            <a:r>
              <a:rPr lang="tr-TR" dirty="0"/>
              <a:t>Hemoglobin normalleştikten sonra demir depolarını doldurmak için en az 3 ay daha ferritin ve </a:t>
            </a:r>
            <a:r>
              <a:rPr lang="tr-TR" dirty="0" err="1"/>
              <a:t>transferrin</a:t>
            </a:r>
            <a:r>
              <a:rPr lang="tr-TR" dirty="0"/>
              <a:t> </a:t>
            </a:r>
            <a:r>
              <a:rPr lang="tr-TR" dirty="0" err="1"/>
              <a:t>saturasyonu</a:t>
            </a:r>
            <a:r>
              <a:rPr lang="tr-TR" dirty="0"/>
              <a:t> seviyeleri normale dönene demir tedavisine devam edilmelidir.</a:t>
            </a:r>
          </a:p>
          <a:p>
            <a:endParaRPr lang="tr-TR" dirty="0"/>
          </a:p>
          <a:p>
            <a:r>
              <a:rPr lang="tr-TR" dirty="0"/>
              <a:t>Daha sonraki izlemeler aneminin ağırlık derecesine, altta yatan nedene ve hastanın klinik durumuna göre (doku </a:t>
            </a:r>
            <a:r>
              <a:rPr lang="tr-TR" dirty="0" err="1"/>
              <a:t>hipoksisi</a:t>
            </a:r>
            <a:r>
              <a:rPr lang="tr-TR" dirty="0"/>
              <a:t> ve kalp yetersizliği bulgularının varlığı) değişir.</a:t>
            </a:r>
          </a:p>
        </p:txBody>
      </p:sp>
    </p:spTree>
    <p:extLst>
      <p:ext uri="{BB962C8B-B14F-4D97-AF65-F5344CB8AC3E}">
        <p14:creationId xmlns:p14="http://schemas.microsoft.com/office/powerpoint/2010/main" val="3209784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 Hedefi</a:t>
            </a:r>
          </a:p>
        </p:txBody>
      </p:sp>
      <p:sp>
        <p:nvSpPr>
          <p:cNvPr id="3" name="İçerik Yer Tutucusu 2"/>
          <p:cNvSpPr>
            <a:spLocks noGrp="1"/>
          </p:cNvSpPr>
          <p:nvPr>
            <p:ph idx="1"/>
          </p:nvPr>
        </p:nvSpPr>
        <p:spPr/>
        <p:txBody>
          <a:bodyPr/>
          <a:lstStyle/>
          <a:p>
            <a:r>
              <a:rPr lang="tr-TR" dirty="0"/>
              <a:t>Hemoglobin açığı yaklaşık bir ay içinde yarıya indirilmeli ve hemoglobin seviyesi altı ila sekiz haftada normale dönmelidir.</a:t>
            </a:r>
          </a:p>
        </p:txBody>
      </p:sp>
    </p:spTree>
    <p:extLst>
      <p:ext uri="{BB962C8B-B14F-4D97-AF65-F5344CB8AC3E}">
        <p14:creationId xmlns:p14="http://schemas.microsoft.com/office/powerpoint/2010/main" val="3467028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Tedaviye </a:t>
            </a:r>
            <a:r>
              <a:rPr lang="tr-TR" b="1" dirty="0" err="1"/>
              <a:t>Yanıtsızlık</a:t>
            </a:r>
            <a:endParaRPr lang="tr-TR" b="1" dirty="0"/>
          </a:p>
        </p:txBody>
      </p:sp>
      <p:sp>
        <p:nvSpPr>
          <p:cNvPr id="3" name="İçerik Yer Tutucusu 2"/>
          <p:cNvSpPr>
            <a:spLocks noGrp="1"/>
          </p:cNvSpPr>
          <p:nvPr>
            <p:ph idx="1"/>
          </p:nvPr>
        </p:nvSpPr>
        <p:spPr>
          <a:xfrm>
            <a:off x="838200" y="1512711"/>
            <a:ext cx="10515600" cy="4664252"/>
          </a:xfrm>
        </p:spPr>
        <p:txBody>
          <a:bodyPr/>
          <a:lstStyle/>
          <a:p>
            <a:r>
              <a:rPr lang="tr-TR" dirty="0"/>
              <a:t>Hastanın oral demir almaması </a:t>
            </a:r>
          </a:p>
          <a:p>
            <a:r>
              <a:rPr lang="tr-TR" dirty="0"/>
              <a:t>Oral demirin emiliminin azalması </a:t>
            </a:r>
          </a:p>
          <a:p>
            <a:r>
              <a:rPr lang="tr-TR" dirty="0"/>
              <a:t>Kan kaybının demir alınımını aşması</a:t>
            </a:r>
          </a:p>
          <a:p>
            <a:r>
              <a:rPr lang="tr-TR" dirty="0"/>
              <a:t>Yanlış ilk tanı</a:t>
            </a:r>
          </a:p>
          <a:p>
            <a:r>
              <a:rPr lang="tr-TR" dirty="0"/>
              <a:t>Birden fazla tanı (özellikle yaşlı erişkinlerde geçerlidir)</a:t>
            </a:r>
          </a:p>
          <a:p>
            <a:r>
              <a:rPr lang="tr-TR" dirty="0" err="1"/>
              <a:t>İntestinal</a:t>
            </a:r>
            <a:r>
              <a:rPr lang="tr-TR" dirty="0"/>
              <a:t> demir regülasyonunda </a:t>
            </a:r>
            <a:r>
              <a:rPr lang="tr-TR" dirty="0" err="1"/>
              <a:t>blokajlı</a:t>
            </a:r>
            <a:r>
              <a:rPr lang="tr-TR" dirty="0"/>
              <a:t> </a:t>
            </a:r>
            <a:r>
              <a:rPr lang="tr-TR" dirty="0" err="1"/>
              <a:t>inflamatuar</a:t>
            </a:r>
            <a:r>
              <a:rPr lang="tr-TR" dirty="0"/>
              <a:t> durum</a:t>
            </a:r>
          </a:p>
          <a:p>
            <a:r>
              <a:rPr lang="tr-TR" dirty="0"/>
              <a:t>Etkili tedavi sonrası kanamanın tekrarlaması</a:t>
            </a:r>
          </a:p>
          <a:p>
            <a:endParaRPr lang="tr-TR" dirty="0"/>
          </a:p>
        </p:txBody>
      </p:sp>
    </p:spTree>
    <p:extLst>
      <p:ext uri="{BB962C8B-B14F-4D97-AF65-F5344CB8AC3E}">
        <p14:creationId xmlns:p14="http://schemas.microsoft.com/office/powerpoint/2010/main" val="4060991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İV demir tedavisi</a:t>
            </a:r>
          </a:p>
        </p:txBody>
      </p:sp>
      <p:sp>
        <p:nvSpPr>
          <p:cNvPr id="3" name="İçerik Yer Tutucusu 2"/>
          <p:cNvSpPr>
            <a:spLocks noGrp="1"/>
          </p:cNvSpPr>
          <p:nvPr>
            <p:ph idx="1"/>
          </p:nvPr>
        </p:nvSpPr>
        <p:spPr>
          <a:xfrm>
            <a:off x="838200" y="1690688"/>
            <a:ext cx="10515600" cy="4486275"/>
          </a:xfrm>
        </p:spPr>
        <p:txBody>
          <a:bodyPr>
            <a:normAutofit fontScale="92500" lnSpcReduction="20000"/>
          </a:bodyPr>
          <a:lstStyle/>
          <a:p>
            <a:r>
              <a:rPr lang="tr-TR" dirty="0"/>
              <a:t>Oral demirin </a:t>
            </a:r>
            <a:r>
              <a:rPr lang="tr-TR" dirty="0" err="1"/>
              <a:t>gastrointestinal</a:t>
            </a:r>
            <a:r>
              <a:rPr lang="tr-TR" dirty="0"/>
              <a:t> yan etkilerini </a:t>
            </a:r>
            <a:r>
              <a:rPr lang="tr-TR" dirty="0" err="1"/>
              <a:t>tolere</a:t>
            </a:r>
            <a:r>
              <a:rPr lang="tr-TR" dirty="0"/>
              <a:t> edemeyen hastalar</a:t>
            </a:r>
          </a:p>
          <a:p>
            <a:r>
              <a:rPr lang="tr-TR" dirty="0"/>
              <a:t>Şiddetli/devam eden kan kaybı olanlar için</a:t>
            </a:r>
          </a:p>
          <a:p>
            <a:r>
              <a:rPr lang="tr-TR" dirty="0"/>
              <a:t>Anemi şiddetliyse (örneğin, </a:t>
            </a:r>
            <a:r>
              <a:rPr lang="tr-TR" dirty="0" err="1"/>
              <a:t>Hgb</a:t>
            </a:r>
            <a:r>
              <a:rPr lang="tr-TR" dirty="0"/>
              <a:t> &lt;7 g / dL) </a:t>
            </a:r>
          </a:p>
          <a:p>
            <a:r>
              <a:rPr lang="tr-TR" dirty="0"/>
              <a:t>Mide asidini azaltan mide cerrahisi (bypass, rezeksiyon) </a:t>
            </a:r>
          </a:p>
          <a:p>
            <a:r>
              <a:rPr lang="tr-TR" dirty="0" err="1"/>
              <a:t>İnflamatuar</a:t>
            </a:r>
            <a:r>
              <a:rPr lang="tr-TR" dirty="0"/>
              <a:t> barsak hastalığı olması</a:t>
            </a:r>
          </a:p>
          <a:p>
            <a:r>
              <a:rPr lang="tr-TR" dirty="0" err="1"/>
              <a:t>Malabsorpsiyon</a:t>
            </a:r>
            <a:r>
              <a:rPr lang="tr-TR" dirty="0"/>
              <a:t> sendromları (</a:t>
            </a:r>
            <a:r>
              <a:rPr lang="tr-TR" dirty="0" err="1"/>
              <a:t>çölyak</a:t>
            </a:r>
            <a:r>
              <a:rPr lang="tr-TR" dirty="0"/>
              <a:t> hastalığı, </a:t>
            </a:r>
            <a:r>
              <a:rPr lang="tr-TR" dirty="0" err="1"/>
              <a:t>Whipple</a:t>
            </a:r>
            <a:r>
              <a:rPr lang="tr-TR" dirty="0"/>
              <a:t> hastalığı)</a:t>
            </a:r>
          </a:p>
          <a:p>
            <a:r>
              <a:rPr lang="tr-TR" dirty="0"/>
              <a:t>Gebeliğin ikinci </a:t>
            </a:r>
            <a:r>
              <a:rPr lang="tr-TR" dirty="0" err="1"/>
              <a:t>trimesterinde</a:t>
            </a:r>
            <a:r>
              <a:rPr lang="tr-TR" dirty="0"/>
              <a:t>, </a:t>
            </a:r>
            <a:r>
              <a:rPr lang="tr-TR" dirty="0" err="1"/>
              <a:t>Hgb</a:t>
            </a:r>
            <a:r>
              <a:rPr lang="tr-TR" dirty="0"/>
              <a:t> 10.5 g / </a:t>
            </a:r>
            <a:r>
              <a:rPr lang="tr-TR" dirty="0" err="1"/>
              <a:t>dL'den</a:t>
            </a:r>
            <a:r>
              <a:rPr lang="tr-TR" dirty="0"/>
              <a:t> azsa veya üçüncü </a:t>
            </a:r>
            <a:r>
              <a:rPr lang="tr-TR" dirty="0" err="1"/>
              <a:t>trimesterde</a:t>
            </a:r>
            <a:r>
              <a:rPr lang="tr-TR" dirty="0"/>
              <a:t> herhangi bir zamanda, oral demirin gelişmekte olan fetüse yeterli demir sağlama olasılığı düşükse</a:t>
            </a:r>
          </a:p>
          <a:p>
            <a:r>
              <a:rPr lang="tr-TR" dirty="0"/>
              <a:t>Son dönem böbrek hastalığı	</a:t>
            </a:r>
          </a:p>
          <a:p>
            <a:r>
              <a:rPr lang="tr-TR" dirty="0"/>
              <a:t>Kalp yetmezliği LVEF &lt;%45	</a:t>
            </a:r>
          </a:p>
          <a:p>
            <a:endParaRPr lang="tr-TR" dirty="0"/>
          </a:p>
          <a:p>
            <a:endParaRPr lang="tr-TR" dirty="0"/>
          </a:p>
        </p:txBody>
      </p:sp>
    </p:spTree>
    <p:extLst>
      <p:ext uri="{BB962C8B-B14F-4D97-AF65-F5344CB8AC3E}">
        <p14:creationId xmlns:p14="http://schemas.microsoft.com/office/powerpoint/2010/main" val="1481957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İV demir tedavisi</a:t>
            </a:r>
            <a:endParaRPr lang="tr-TR" dirty="0"/>
          </a:p>
        </p:txBody>
      </p:sp>
      <p:sp>
        <p:nvSpPr>
          <p:cNvPr id="3" name="İçerik Yer Tutucusu 2"/>
          <p:cNvSpPr>
            <a:spLocks noGrp="1"/>
          </p:cNvSpPr>
          <p:nvPr>
            <p:ph idx="1"/>
          </p:nvPr>
        </p:nvSpPr>
        <p:spPr>
          <a:xfrm>
            <a:off x="564444" y="1422400"/>
            <a:ext cx="10789356" cy="2449689"/>
          </a:xfrm>
        </p:spPr>
        <p:txBody>
          <a:bodyPr>
            <a:normAutofit/>
          </a:bodyPr>
          <a:lstStyle/>
          <a:p>
            <a:r>
              <a:rPr lang="tr-TR" b="1" dirty="0" err="1"/>
              <a:t>Parenteral</a:t>
            </a:r>
            <a:r>
              <a:rPr lang="tr-TR" b="1" dirty="0"/>
              <a:t> doz:</a:t>
            </a:r>
            <a:r>
              <a:rPr lang="tr-TR" dirty="0"/>
              <a:t> </a:t>
            </a:r>
          </a:p>
          <a:p>
            <a:pPr marL="0" indent="0">
              <a:buNone/>
            </a:pPr>
            <a:r>
              <a:rPr lang="fi-FI" dirty="0"/>
              <a:t>Kilo x</a:t>
            </a:r>
            <a:r>
              <a:rPr lang="tr-TR" dirty="0"/>
              <a:t> </a:t>
            </a:r>
            <a:r>
              <a:rPr lang="fi-FI" dirty="0" err="1"/>
              <a:t>Hgb</a:t>
            </a:r>
            <a:r>
              <a:rPr lang="tr-TR" dirty="0"/>
              <a:t> açığı</a:t>
            </a:r>
            <a:r>
              <a:rPr lang="fi-FI" dirty="0"/>
              <a:t> x 2.</a:t>
            </a:r>
            <a:r>
              <a:rPr lang="tr-TR" dirty="0"/>
              <a:t>145</a:t>
            </a:r>
            <a:r>
              <a:rPr lang="fi-FI" dirty="0"/>
              <a:t> + </a:t>
            </a:r>
            <a:r>
              <a:rPr lang="fi-FI" dirty="0" err="1"/>
              <a:t>Depo</a:t>
            </a:r>
            <a:r>
              <a:rPr lang="fi-FI" dirty="0"/>
              <a:t> </a:t>
            </a:r>
            <a:r>
              <a:rPr lang="tr-TR" dirty="0"/>
              <a:t>(kadın 500mg, erkek  1000mg)</a:t>
            </a:r>
          </a:p>
          <a:p>
            <a:pPr marL="0" indent="0">
              <a:buNone/>
            </a:pPr>
            <a:endParaRPr lang="tr-TR" sz="2400" dirty="0"/>
          </a:p>
          <a:p>
            <a:r>
              <a:rPr lang="tr-TR" dirty="0"/>
              <a:t>Toplam doz günlere bölünerek ya da bir defada verilebilir.</a:t>
            </a:r>
          </a:p>
        </p:txBody>
      </p:sp>
    </p:spTree>
    <p:extLst>
      <p:ext uri="{BB962C8B-B14F-4D97-AF65-F5344CB8AC3E}">
        <p14:creationId xmlns:p14="http://schemas.microsoft.com/office/powerpoint/2010/main" val="3524911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2A6453-06B2-625C-E42C-CB27143C3906}"/>
              </a:ext>
            </a:extLst>
          </p:cNvPr>
          <p:cNvSpPr>
            <a:spLocks noGrp="1"/>
          </p:cNvSpPr>
          <p:nvPr>
            <p:ph type="title"/>
          </p:nvPr>
        </p:nvSpPr>
        <p:spPr/>
        <p:txBody>
          <a:bodyPr/>
          <a:lstStyle/>
          <a:p>
            <a:r>
              <a:rPr lang="tr-TR" b="1" dirty="0" err="1"/>
              <a:t>Parenteral</a:t>
            </a:r>
            <a:r>
              <a:rPr lang="tr-TR" b="1" dirty="0"/>
              <a:t> demir tedavisinin yan etkileri</a:t>
            </a:r>
          </a:p>
        </p:txBody>
      </p:sp>
      <p:sp>
        <p:nvSpPr>
          <p:cNvPr id="3" name="İçerik Yer Tutucusu 2">
            <a:extLst>
              <a:ext uri="{FF2B5EF4-FFF2-40B4-BE49-F238E27FC236}">
                <a16:creationId xmlns:a16="http://schemas.microsoft.com/office/drawing/2014/main" id="{4817E3C5-9765-3277-5FD4-A5E656842200}"/>
              </a:ext>
            </a:extLst>
          </p:cNvPr>
          <p:cNvSpPr>
            <a:spLocks noGrp="1"/>
          </p:cNvSpPr>
          <p:nvPr>
            <p:ph idx="1"/>
          </p:nvPr>
        </p:nvSpPr>
        <p:spPr>
          <a:xfrm>
            <a:off x="838200" y="1535289"/>
            <a:ext cx="10515600" cy="4641674"/>
          </a:xfrm>
        </p:spPr>
        <p:txBody>
          <a:bodyPr/>
          <a:lstStyle/>
          <a:p>
            <a:r>
              <a:rPr lang="tr-TR" dirty="0"/>
              <a:t>Erken dönemde; hipotansiyon, kas krampları, </a:t>
            </a:r>
            <a:r>
              <a:rPr lang="tr-TR" dirty="0" err="1"/>
              <a:t>diyare</a:t>
            </a:r>
            <a:r>
              <a:rPr lang="tr-TR" dirty="0"/>
              <a:t>, ürtiker, ateş,</a:t>
            </a:r>
          </a:p>
          <a:p>
            <a:pPr marL="0" indent="0">
              <a:buNone/>
            </a:pPr>
            <a:r>
              <a:rPr lang="tr-TR" dirty="0"/>
              <a:t>bulantı, kusma, hipertansiyon, göğüs ağrısı, anafilaksi</a:t>
            </a:r>
          </a:p>
          <a:p>
            <a:pPr marL="0" indent="0">
              <a:buNone/>
            </a:pPr>
            <a:endParaRPr lang="tr-TR" dirty="0"/>
          </a:p>
          <a:p>
            <a:r>
              <a:rPr lang="tr-TR" dirty="0"/>
              <a:t>Geç dönemde; </a:t>
            </a:r>
            <a:r>
              <a:rPr lang="tr-TR" dirty="0" err="1"/>
              <a:t>lenfadenopati</a:t>
            </a:r>
            <a:r>
              <a:rPr lang="tr-TR" dirty="0"/>
              <a:t>, miyalji, </a:t>
            </a:r>
            <a:r>
              <a:rPr lang="tr-TR" dirty="0" err="1"/>
              <a:t>artralji</a:t>
            </a:r>
            <a:r>
              <a:rPr lang="tr-TR" dirty="0"/>
              <a:t> ve ateş</a:t>
            </a:r>
          </a:p>
          <a:p>
            <a:endParaRPr lang="tr-TR" dirty="0"/>
          </a:p>
        </p:txBody>
      </p:sp>
    </p:spTree>
    <p:extLst>
      <p:ext uri="{BB962C8B-B14F-4D97-AF65-F5344CB8AC3E}">
        <p14:creationId xmlns:p14="http://schemas.microsoft.com/office/powerpoint/2010/main" val="191472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extLst>
              <a:ext uri="{BEBA8EAE-BF5A-486C-A8C5-ECC9F3942E4B}">
                <a14:imgProps xmlns:a14="http://schemas.microsoft.com/office/drawing/2010/main">
                  <a14:imgLayer r:embed="rId3">
                    <a14:imgEffect>
                      <a14:sharpenSoften amount="10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DEMİR</a:t>
            </a:r>
          </a:p>
        </p:txBody>
      </p:sp>
      <p:sp>
        <p:nvSpPr>
          <p:cNvPr id="3" name="İçerik Yer Tutucusu 2"/>
          <p:cNvSpPr>
            <a:spLocks noGrp="1"/>
          </p:cNvSpPr>
          <p:nvPr>
            <p:ph idx="1"/>
          </p:nvPr>
        </p:nvSpPr>
        <p:spPr>
          <a:xfrm>
            <a:off x="711200" y="1501422"/>
            <a:ext cx="10642600" cy="4675541"/>
          </a:xfrm>
        </p:spPr>
        <p:txBody>
          <a:bodyPr/>
          <a:lstStyle/>
          <a:p>
            <a:pPr marL="0" indent="0">
              <a:spcBef>
                <a:spcPct val="20000"/>
              </a:spcBef>
              <a:buNone/>
            </a:pPr>
            <a:r>
              <a:rPr lang="tr-TR" altLang="tr-TR" b="1" dirty="0"/>
              <a:t>Vücuttaki demirin yaklaşık</a:t>
            </a:r>
          </a:p>
          <a:p>
            <a:pPr>
              <a:spcBef>
                <a:spcPct val="20000"/>
              </a:spcBef>
            </a:pPr>
            <a:r>
              <a:rPr lang="tr-TR" altLang="tr-TR" dirty="0"/>
              <a:t>%70’i hemoglobinde; </a:t>
            </a:r>
          </a:p>
          <a:p>
            <a:pPr>
              <a:spcBef>
                <a:spcPct val="20000"/>
              </a:spcBef>
            </a:pPr>
            <a:r>
              <a:rPr lang="tr-TR" altLang="tr-TR" dirty="0"/>
              <a:t>%25’i ferritin ve </a:t>
            </a:r>
            <a:r>
              <a:rPr lang="tr-TR" altLang="tr-TR" dirty="0" err="1"/>
              <a:t>denatüre</a:t>
            </a:r>
            <a:r>
              <a:rPr lang="tr-TR" altLang="tr-TR" dirty="0"/>
              <a:t> olmuş ferritin yapısındaki </a:t>
            </a:r>
            <a:r>
              <a:rPr lang="tr-TR" altLang="tr-TR" dirty="0" err="1"/>
              <a:t>hemosiderin</a:t>
            </a:r>
            <a:r>
              <a:rPr lang="tr-TR" altLang="tr-TR" dirty="0"/>
              <a:t> şeklinde KC, Kİ ve </a:t>
            </a:r>
            <a:r>
              <a:rPr lang="tr-TR" altLang="tr-TR" dirty="0" err="1"/>
              <a:t>makrofajlarda</a:t>
            </a:r>
            <a:r>
              <a:rPr lang="tr-TR" altLang="tr-TR" dirty="0"/>
              <a:t> </a:t>
            </a:r>
            <a:r>
              <a:rPr lang="tr-TR" altLang="tr-TR" dirty="0" err="1"/>
              <a:t>intrasellüler</a:t>
            </a:r>
            <a:r>
              <a:rPr lang="tr-TR" altLang="tr-TR" dirty="0"/>
              <a:t> depo olarak; </a:t>
            </a:r>
          </a:p>
          <a:p>
            <a:pPr>
              <a:spcBef>
                <a:spcPct val="20000"/>
              </a:spcBef>
            </a:pPr>
            <a:r>
              <a:rPr lang="tr-TR" altLang="tr-TR" dirty="0"/>
              <a:t>%3-4’ü </a:t>
            </a:r>
            <a:r>
              <a:rPr lang="tr-TR" altLang="tr-TR" dirty="0" err="1"/>
              <a:t>miyoglobinde</a:t>
            </a:r>
            <a:r>
              <a:rPr lang="tr-TR" altLang="tr-TR" dirty="0"/>
              <a:t>; </a:t>
            </a:r>
          </a:p>
          <a:p>
            <a:pPr>
              <a:spcBef>
                <a:spcPct val="20000"/>
              </a:spcBef>
            </a:pPr>
            <a:r>
              <a:rPr lang="tr-TR" altLang="tr-TR" dirty="0"/>
              <a:t>%0,1’i </a:t>
            </a:r>
            <a:r>
              <a:rPr lang="tr-TR" altLang="tr-TR" dirty="0" err="1"/>
              <a:t>sitokromlarda</a:t>
            </a:r>
            <a:r>
              <a:rPr lang="tr-TR" altLang="tr-TR" dirty="0"/>
              <a:t>; </a:t>
            </a:r>
          </a:p>
          <a:p>
            <a:pPr>
              <a:spcBef>
                <a:spcPct val="20000"/>
              </a:spcBef>
            </a:pPr>
            <a:r>
              <a:rPr lang="tr-TR" altLang="tr-TR" dirty="0"/>
              <a:t>%0,1’i demir-enzim komplekslerinde; </a:t>
            </a:r>
          </a:p>
          <a:p>
            <a:pPr>
              <a:spcBef>
                <a:spcPct val="20000"/>
              </a:spcBef>
            </a:pPr>
            <a:r>
              <a:rPr lang="tr-TR" altLang="tr-TR" dirty="0"/>
              <a:t>%2’si hücreler arası sıvıda;</a:t>
            </a:r>
          </a:p>
          <a:p>
            <a:pPr>
              <a:spcBef>
                <a:spcPct val="20000"/>
              </a:spcBef>
            </a:pPr>
            <a:r>
              <a:rPr lang="tr-TR" altLang="tr-TR" dirty="0"/>
              <a:t>%0,1’i plazmada </a:t>
            </a:r>
            <a:r>
              <a:rPr lang="tr-TR" altLang="tr-TR" dirty="0" err="1"/>
              <a:t>transferrine</a:t>
            </a:r>
            <a:r>
              <a:rPr lang="tr-TR" altLang="tr-TR" dirty="0"/>
              <a:t> bağlı olarak bulunur</a:t>
            </a:r>
            <a:endParaRPr lang="tr-TR" altLang="tr-TR" i="1" dirty="0">
              <a:cs typeface="Times New Roman" panose="02020603050405020304" pitchFamily="18" charset="0"/>
            </a:endParaRPr>
          </a:p>
        </p:txBody>
      </p:sp>
    </p:spTree>
    <p:extLst>
      <p:ext uri="{BB962C8B-B14F-4D97-AF65-F5344CB8AC3E}">
        <p14:creationId xmlns:p14="http://schemas.microsoft.com/office/powerpoint/2010/main" val="2643695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Diğer yollar</a:t>
            </a:r>
          </a:p>
        </p:txBody>
      </p:sp>
      <p:sp>
        <p:nvSpPr>
          <p:cNvPr id="3" name="İçerik Yer Tutucusu 2"/>
          <p:cNvSpPr>
            <a:spLocks noGrp="1"/>
          </p:cNvSpPr>
          <p:nvPr>
            <p:ph idx="1"/>
          </p:nvPr>
        </p:nvSpPr>
        <p:spPr/>
        <p:txBody>
          <a:bodyPr/>
          <a:lstStyle/>
          <a:p>
            <a:r>
              <a:rPr lang="tr-TR" b="1" dirty="0"/>
              <a:t>Kas içi</a:t>
            </a:r>
            <a:r>
              <a:rPr lang="tr-TR" dirty="0"/>
              <a:t>: Kas içi (IM) demir mevcuttur ve demir seviyesini yükseltir, ancak bu uygulama yolu ağrılıdır, kalçalarda leke bırakır ve değişken emilime sahiptir. Vaka raporları aynı zamanda IM demir uygulamasını takiben sarkom gelişimini de tanımlamaktadır.</a:t>
            </a:r>
          </a:p>
          <a:p>
            <a:r>
              <a:rPr lang="tr-TR" b="1" dirty="0" err="1"/>
              <a:t>Transdermal</a:t>
            </a:r>
            <a:r>
              <a:rPr lang="tr-TR" dirty="0"/>
              <a:t>: </a:t>
            </a:r>
            <a:r>
              <a:rPr lang="tr-TR" dirty="0" err="1"/>
              <a:t>Transdermal</a:t>
            </a:r>
            <a:r>
              <a:rPr lang="tr-TR" dirty="0"/>
              <a:t> demir dağıtım sistemleri hayvan modellerinde araştırılmaktadır. Ancak insanlarda </a:t>
            </a:r>
            <a:r>
              <a:rPr lang="tr-TR" dirty="0" err="1"/>
              <a:t>transdermal</a:t>
            </a:r>
            <a:r>
              <a:rPr lang="tr-TR" dirty="0"/>
              <a:t> yolun etkili veya güvenli olduğuna dair klinik kanıt yoktur.</a:t>
            </a:r>
          </a:p>
          <a:p>
            <a:endParaRPr lang="tr-TR" dirty="0"/>
          </a:p>
        </p:txBody>
      </p:sp>
    </p:spTree>
    <p:extLst>
      <p:ext uri="{BB962C8B-B14F-4D97-AF65-F5344CB8AC3E}">
        <p14:creationId xmlns:p14="http://schemas.microsoft.com/office/powerpoint/2010/main" val="25417720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Gebelikte demir eksikli</a:t>
            </a:r>
            <a:r>
              <a:rPr lang="tr-TR" dirty="0"/>
              <a:t>ğ</a:t>
            </a:r>
            <a:r>
              <a:rPr lang="tr-TR" b="1" dirty="0"/>
              <a:t>i</a:t>
            </a:r>
            <a:br>
              <a:rPr lang="tr-TR" dirty="0"/>
            </a:br>
            <a:endParaRPr lang="tr-TR" b="1" dirty="0"/>
          </a:p>
        </p:txBody>
      </p:sp>
      <p:sp>
        <p:nvSpPr>
          <p:cNvPr id="3" name="İçerik Yer Tutucusu 2"/>
          <p:cNvSpPr>
            <a:spLocks noGrp="1"/>
          </p:cNvSpPr>
          <p:nvPr>
            <p:ph idx="1"/>
          </p:nvPr>
        </p:nvSpPr>
        <p:spPr>
          <a:xfrm>
            <a:off x="838200" y="1557867"/>
            <a:ext cx="10515600" cy="4619096"/>
          </a:xfrm>
        </p:spPr>
        <p:txBody>
          <a:bodyPr>
            <a:normAutofit/>
          </a:bodyPr>
          <a:lstStyle/>
          <a:p>
            <a:r>
              <a:rPr lang="sv-SE" dirty="0" err="1"/>
              <a:t>Gebelikte</a:t>
            </a:r>
            <a:r>
              <a:rPr lang="sv-SE" dirty="0"/>
              <a:t> aneminin </a:t>
            </a:r>
            <a:r>
              <a:rPr lang="sv-SE" dirty="0" err="1"/>
              <a:t>tanımlanması</a:t>
            </a:r>
            <a:r>
              <a:rPr lang="sv-SE" dirty="0"/>
              <a:t> </a:t>
            </a:r>
            <a:r>
              <a:rPr lang="sv-SE" dirty="0" err="1"/>
              <a:t>şu</a:t>
            </a:r>
            <a:r>
              <a:rPr lang="sv-SE" dirty="0"/>
              <a:t> sekilde </a:t>
            </a:r>
            <a:r>
              <a:rPr lang="sv-SE" dirty="0" err="1"/>
              <a:t>olmalıdır</a:t>
            </a:r>
            <a:r>
              <a:rPr lang="sv-SE" dirty="0"/>
              <a:t>:</a:t>
            </a:r>
          </a:p>
          <a:p>
            <a:pPr marL="0" indent="0">
              <a:buNone/>
            </a:pPr>
            <a:r>
              <a:rPr lang="tr-TR" dirty="0"/>
              <a:t>             1. </a:t>
            </a:r>
            <a:r>
              <a:rPr lang="tr-TR" dirty="0" err="1"/>
              <a:t>trimester</a:t>
            </a:r>
            <a:r>
              <a:rPr lang="tr-TR" dirty="0"/>
              <a:t>- hemoglobin &lt; 11g/dl</a:t>
            </a:r>
          </a:p>
          <a:p>
            <a:pPr marL="0" indent="0">
              <a:buNone/>
            </a:pPr>
            <a:r>
              <a:rPr lang="tr-TR" dirty="0"/>
              <a:t>             2. </a:t>
            </a:r>
            <a:r>
              <a:rPr lang="tr-TR" dirty="0" err="1"/>
              <a:t>trimester</a:t>
            </a:r>
            <a:r>
              <a:rPr lang="tr-TR" dirty="0"/>
              <a:t>- hemoglobin &lt; 10,5 g/dl</a:t>
            </a:r>
          </a:p>
          <a:p>
            <a:pPr marL="0" indent="0">
              <a:buNone/>
            </a:pPr>
            <a:r>
              <a:rPr lang="tr-TR" dirty="0"/>
              <a:t>             3. </a:t>
            </a:r>
            <a:r>
              <a:rPr lang="tr-TR" dirty="0" err="1"/>
              <a:t>trimester</a:t>
            </a:r>
            <a:r>
              <a:rPr lang="tr-TR" dirty="0"/>
              <a:t>- hemoglobin &lt; 11g/dl</a:t>
            </a:r>
          </a:p>
          <a:p>
            <a:pPr marL="0" indent="0">
              <a:buNone/>
            </a:pPr>
            <a:r>
              <a:rPr lang="tr-TR" dirty="0"/>
              <a:t>             Doğum sonrası hemoglobin &lt;10 g/dL</a:t>
            </a:r>
          </a:p>
        </p:txBody>
      </p:sp>
    </p:spTree>
    <p:extLst>
      <p:ext uri="{BB962C8B-B14F-4D97-AF65-F5344CB8AC3E}">
        <p14:creationId xmlns:p14="http://schemas.microsoft.com/office/powerpoint/2010/main" val="626038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4C0910-57A7-382A-D9C5-2D890F4F0D77}"/>
              </a:ext>
            </a:extLst>
          </p:cNvPr>
          <p:cNvSpPr>
            <a:spLocks noGrp="1"/>
          </p:cNvSpPr>
          <p:nvPr>
            <p:ph type="title"/>
          </p:nvPr>
        </p:nvSpPr>
        <p:spPr/>
        <p:txBody>
          <a:bodyPr/>
          <a:lstStyle/>
          <a:p>
            <a:r>
              <a:rPr lang="tr-TR" b="1" dirty="0"/>
              <a:t>Gebelikte demir eksikli</a:t>
            </a:r>
            <a:r>
              <a:rPr lang="tr-TR" dirty="0"/>
              <a:t>ğ</a:t>
            </a:r>
            <a:r>
              <a:rPr lang="tr-TR" b="1" dirty="0"/>
              <a:t>i</a:t>
            </a:r>
            <a:endParaRPr lang="tr-TR" dirty="0"/>
          </a:p>
        </p:txBody>
      </p:sp>
      <p:sp>
        <p:nvSpPr>
          <p:cNvPr id="3" name="İçerik Yer Tutucusu 2">
            <a:extLst>
              <a:ext uri="{FF2B5EF4-FFF2-40B4-BE49-F238E27FC236}">
                <a16:creationId xmlns:a16="http://schemas.microsoft.com/office/drawing/2014/main" id="{19B547C0-336B-2773-C2D8-5FA720651D51}"/>
              </a:ext>
            </a:extLst>
          </p:cNvPr>
          <p:cNvSpPr>
            <a:spLocks noGrp="1"/>
          </p:cNvSpPr>
          <p:nvPr>
            <p:ph idx="1"/>
          </p:nvPr>
        </p:nvSpPr>
        <p:spPr/>
        <p:txBody>
          <a:bodyPr>
            <a:normAutofit/>
          </a:bodyPr>
          <a:lstStyle/>
          <a:p>
            <a:r>
              <a:rPr lang="tr-TR" dirty="0"/>
              <a:t>Anemisi olmayan gebelere günde 15-30 mg </a:t>
            </a:r>
            <a:r>
              <a:rPr lang="tr-TR" dirty="0" err="1"/>
              <a:t>elementer</a:t>
            </a:r>
            <a:r>
              <a:rPr lang="tr-TR" dirty="0"/>
              <a:t> demir verilebilir. Bu bir çok prenatal vitaminlerde vardır.</a:t>
            </a:r>
          </a:p>
          <a:p>
            <a:r>
              <a:rPr lang="tr-TR" dirty="0" err="1"/>
              <a:t>DEA’sı</a:t>
            </a:r>
            <a:r>
              <a:rPr lang="tr-TR" dirty="0"/>
              <a:t> olan kadınlar önceden belirtilen dozlarda demir tedavisi almalıdır.</a:t>
            </a:r>
          </a:p>
          <a:p>
            <a:r>
              <a:rPr lang="tr-TR" dirty="0"/>
              <a:t>Eğer gerekliyse ikinci ve üçüncü </a:t>
            </a:r>
            <a:r>
              <a:rPr lang="tr-TR" dirty="0" err="1"/>
              <a:t>trimesterde</a:t>
            </a:r>
            <a:r>
              <a:rPr lang="tr-TR" dirty="0"/>
              <a:t> </a:t>
            </a:r>
            <a:r>
              <a:rPr lang="tr-TR" dirty="0" err="1"/>
              <a:t>intravenöz</a:t>
            </a:r>
            <a:r>
              <a:rPr lang="tr-TR" dirty="0"/>
              <a:t> demir güvenle verilebilir.</a:t>
            </a:r>
          </a:p>
          <a:p>
            <a:r>
              <a:rPr lang="tr-TR" dirty="0"/>
              <a:t>Doğumdan sonraki kan kaybını takiben demir depolarını artırmak için doğumdan sonra altı ila sekiz hafta boyunca doğum öncesi vitamin ve/veya demir takviyesine devam edilmelidir.</a:t>
            </a:r>
          </a:p>
          <a:p>
            <a:endParaRPr lang="tr-TR" dirty="0"/>
          </a:p>
        </p:txBody>
      </p:sp>
    </p:spTree>
    <p:extLst>
      <p:ext uri="{BB962C8B-B14F-4D97-AF65-F5344CB8AC3E}">
        <p14:creationId xmlns:p14="http://schemas.microsoft.com/office/powerpoint/2010/main" val="4238759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b="1" dirty="0"/>
              <a:t>KBH</a:t>
            </a:r>
          </a:p>
        </p:txBody>
      </p:sp>
      <p:sp>
        <p:nvSpPr>
          <p:cNvPr id="3" name="İçerik Yer Tutucusu 2"/>
          <p:cNvSpPr>
            <a:spLocks noGrp="1"/>
          </p:cNvSpPr>
          <p:nvPr>
            <p:ph idx="1"/>
          </p:nvPr>
        </p:nvSpPr>
        <p:spPr>
          <a:xfrm>
            <a:off x="838200" y="1535289"/>
            <a:ext cx="10515600" cy="4641674"/>
          </a:xfrm>
        </p:spPr>
        <p:txBody>
          <a:bodyPr>
            <a:normAutofit lnSpcReduction="10000"/>
          </a:bodyPr>
          <a:lstStyle/>
          <a:p>
            <a:r>
              <a:rPr lang="tr-TR" dirty="0"/>
              <a:t>Hastalarda mutlak veya fonksiyonel demir eksikliği olabilir. </a:t>
            </a:r>
          </a:p>
          <a:p>
            <a:r>
              <a:rPr lang="tr-TR" dirty="0"/>
              <a:t>Mutlak demir eksikliği, kemik iliği, karaciğer ve dalakta depolanan demirin ciddi şekilde azalması veya hiç bulunmaması olarak tanımlanır.</a:t>
            </a:r>
          </a:p>
          <a:p>
            <a:r>
              <a:rPr lang="tr-TR" dirty="0"/>
              <a:t> Fonksiyonel demir eksikliği, yeterli demir depoları (kemik iliğinde lekelenebilir demir ile tanımlanır) ancak </a:t>
            </a:r>
            <a:r>
              <a:rPr lang="tr-TR" dirty="0" err="1"/>
              <a:t>eritroid</a:t>
            </a:r>
            <a:r>
              <a:rPr lang="tr-TR" dirty="0"/>
              <a:t> öncüllerine yetersiz katılımla karakterize edilir.</a:t>
            </a:r>
          </a:p>
          <a:p>
            <a:r>
              <a:rPr lang="tr-TR" dirty="0"/>
              <a:t>KBH hastalarında, özellikle diyaliz hastalarında, fonksiyonel demir eksikliği kısmen </a:t>
            </a:r>
            <a:r>
              <a:rPr lang="tr-TR" dirty="0" err="1"/>
              <a:t>eritropoezi</a:t>
            </a:r>
            <a:r>
              <a:rPr lang="tr-TR" dirty="0"/>
              <a:t> uyarıcı ajanların (ESA'lar; demirin depolardan dolaşıma salınmasını aşan bir </a:t>
            </a:r>
            <a:r>
              <a:rPr lang="tr-TR" dirty="0" err="1"/>
              <a:t>eritropoietik</a:t>
            </a:r>
            <a:r>
              <a:rPr lang="tr-TR" dirty="0"/>
              <a:t> hıza neden olur) uygulanmasıyla ve kronik hastalık anemisiyle ilişkilidir.</a:t>
            </a:r>
          </a:p>
        </p:txBody>
      </p:sp>
    </p:spTree>
    <p:extLst>
      <p:ext uri="{BB962C8B-B14F-4D97-AF65-F5344CB8AC3E}">
        <p14:creationId xmlns:p14="http://schemas.microsoft.com/office/powerpoint/2010/main" val="5126716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KBH</a:t>
            </a:r>
            <a:endParaRPr lang="tr-TR" dirty="0"/>
          </a:p>
        </p:txBody>
      </p:sp>
      <p:sp>
        <p:nvSpPr>
          <p:cNvPr id="3" name="İçerik Yer Tutucusu 2"/>
          <p:cNvSpPr>
            <a:spLocks noGrp="1"/>
          </p:cNvSpPr>
          <p:nvPr>
            <p:ph idx="1"/>
          </p:nvPr>
        </p:nvSpPr>
        <p:spPr>
          <a:xfrm>
            <a:off x="838200" y="1490133"/>
            <a:ext cx="10515600" cy="4686830"/>
          </a:xfrm>
        </p:spPr>
        <p:txBody>
          <a:bodyPr>
            <a:normAutofit lnSpcReduction="10000"/>
          </a:bodyPr>
          <a:lstStyle/>
          <a:p>
            <a:r>
              <a:rPr lang="tr-TR" dirty="0"/>
              <a:t>TSAT &gt; %20 ve </a:t>
            </a:r>
            <a:r>
              <a:rPr lang="tr-TR" dirty="0" err="1"/>
              <a:t>ferritinin</a:t>
            </a:r>
            <a:r>
              <a:rPr lang="tr-TR" dirty="0"/>
              <a:t> &gt; 200 </a:t>
            </a:r>
            <a:r>
              <a:rPr lang="tr-TR" dirty="0" err="1"/>
              <a:t>ng</a:t>
            </a:r>
            <a:r>
              <a:rPr lang="tr-TR" dirty="0"/>
              <a:t>/</a:t>
            </a:r>
            <a:r>
              <a:rPr lang="tr-TR" dirty="0" err="1"/>
              <a:t>mL</a:t>
            </a:r>
            <a:r>
              <a:rPr lang="tr-TR" dirty="0"/>
              <a:t> olması koşuluyla, </a:t>
            </a:r>
            <a:r>
              <a:rPr lang="tr-TR" dirty="0" err="1"/>
              <a:t>Hgb</a:t>
            </a:r>
            <a:r>
              <a:rPr lang="tr-TR" dirty="0"/>
              <a:t> &lt;10 g/dL olan </a:t>
            </a:r>
            <a:r>
              <a:rPr lang="tr-TR" dirty="0" err="1"/>
              <a:t>KBH'li</a:t>
            </a:r>
            <a:r>
              <a:rPr lang="tr-TR" dirty="0"/>
              <a:t> hastaların çoğuna ESA'lar uyguluyoruz.</a:t>
            </a:r>
          </a:p>
          <a:p>
            <a:r>
              <a:rPr lang="tr-TR" dirty="0"/>
              <a:t>TSAT ≤ %20 ve ferritin ≤ 500 </a:t>
            </a:r>
            <a:r>
              <a:rPr lang="tr-TR" dirty="0" err="1"/>
              <a:t>ng</a:t>
            </a:r>
            <a:r>
              <a:rPr lang="tr-TR" dirty="0"/>
              <a:t>/</a:t>
            </a:r>
            <a:r>
              <a:rPr lang="tr-TR" dirty="0" err="1"/>
              <a:t>mL</a:t>
            </a:r>
            <a:r>
              <a:rPr lang="tr-TR" dirty="0"/>
              <a:t> olan hastalara, demire </a:t>
            </a:r>
            <a:r>
              <a:rPr lang="tr-TR" dirty="0" err="1"/>
              <a:t>Hgb</a:t>
            </a:r>
            <a:r>
              <a:rPr lang="tr-TR" dirty="0"/>
              <a:t> artışıyla yanıt verebilecekleri için genellikle ESA vermeden önce demir veriyoruz. Demir desteğine yanıt yeterli ise bu tür hastalarda ESA kullanmıyoruz.</a:t>
            </a:r>
          </a:p>
          <a:p>
            <a:r>
              <a:rPr lang="tr-TR" dirty="0"/>
              <a:t>ESA'larla tedavi edilen diyaliz dışı KBH hastalarının çoğunda, mümkün olan en düşük ESA dozunu kullanarak </a:t>
            </a:r>
            <a:r>
              <a:rPr lang="tr-TR" dirty="0" err="1"/>
              <a:t>Hgb</a:t>
            </a:r>
            <a:r>
              <a:rPr lang="tr-TR" dirty="0"/>
              <a:t> düzeylerini 10 ila 11,5 g/dL arasında tutuyoruz.</a:t>
            </a:r>
          </a:p>
          <a:p>
            <a:r>
              <a:rPr lang="tr-TR" dirty="0"/>
              <a:t>Hem diyaliz hem de diyaliz dışı KBH hastaları arasında, çok sayıda çalışma </a:t>
            </a:r>
            <a:r>
              <a:rPr lang="tr-TR" dirty="0" err="1"/>
              <a:t>Hgb</a:t>
            </a:r>
            <a:r>
              <a:rPr lang="tr-TR" dirty="0"/>
              <a:t> düzeylerinin ≥13 g/dL olmasını hedeflemenin olumsuz sonuç riskinin artmasıyla ilişkili olduğunu göstermiştir</a:t>
            </a:r>
          </a:p>
        </p:txBody>
      </p:sp>
    </p:spTree>
    <p:extLst>
      <p:ext uri="{BB962C8B-B14F-4D97-AF65-F5344CB8AC3E}">
        <p14:creationId xmlns:p14="http://schemas.microsoft.com/office/powerpoint/2010/main" val="943828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KBH</a:t>
            </a:r>
            <a:endParaRPr lang="tr-TR" dirty="0"/>
          </a:p>
        </p:txBody>
      </p:sp>
      <p:sp>
        <p:nvSpPr>
          <p:cNvPr id="3" name="İçerik Yer Tutucusu 2"/>
          <p:cNvSpPr>
            <a:spLocks noGrp="1"/>
          </p:cNvSpPr>
          <p:nvPr>
            <p:ph idx="1"/>
          </p:nvPr>
        </p:nvSpPr>
        <p:spPr>
          <a:xfrm>
            <a:off x="838200" y="1690688"/>
            <a:ext cx="10515600" cy="4486275"/>
          </a:xfrm>
        </p:spPr>
        <p:txBody>
          <a:bodyPr>
            <a:normAutofit fontScale="85000" lnSpcReduction="20000"/>
          </a:bodyPr>
          <a:lstStyle/>
          <a:p>
            <a:r>
              <a:rPr lang="tr-TR" dirty="0"/>
              <a:t>TSAT değeri ≤ %20 ve/veya serum ferritin konsantrasyonu ≤100 </a:t>
            </a:r>
            <a:r>
              <a:rPr lang="tr-TR" dirty="0" err="1"/>
              <a:t>ng</a:t>
            </a:r>
            <a:r>
              <a:rPr lang="tr-TR" dirty="0"/>
              <a:t>/</a:t>
            </a:r>
            <a:r>
              <a:rPr lang="tr-TR" dirty="0" err="1"/>
              <a:t>mL</a:t>
            </a:r>
            <a:r>
              <a:rPr lang="tr-TR" dirty="0"/>
              <a:t> olan </a:t>
            </a:r>
            <a:r>
              <a:rPr lang="tr-TR" dirty="0" err="1"/>
              <a:t>KBH'li</a:t>
            </a:r>
            <a:r>
              <a:rPr lang="tr-TR" dirty="0"/>
              <a:t> anemik hastaların çoğuna demir veriyoruz.</a:t>
            </a:r>
          </a:p>
          <a:p>
            <a:r>
              <a:rPr lang="tr-TR" dirty="0"/>
              <a:t>Bu tür hastaların demir depolarında azalma (yani mutlak demir eksikliği) olması muhtemeldir ve demir takviyesiyle </a:t>
            </a:r>
            <a:r>
              <a:rPr lang="tr-TR" dirty="0" err="1"/>
              <a:t>Hgb</a:t>
            </a:r>
            <a:r>
              <a:rPr lang="tr-TR" dirty="0"/>
              <a:t> konsantrasyonunda artış olacaktır</a:t>
            </a:r>
          </a:p>
          <a:p>
            <a:r>
              <a:rPr lang="tr-TR" dirty="0"/>
              <a:t>TSAT değeri &gt; %30, ferritin düzeyi &gt;500 </a:t>
            </a:r>
            <a:r>
              <a:rPr lang="tr-TR" dirty="0" err="1"/>
              <a:t>ng</a:t>
            </a:r>
            <a:r>
              <a:rPr lang="tr-TR" dirty="0"/>
              <a:t>/</a:t>
            </a:r>
            <a:r>
              <a:rPr lang="tr-TR" dirty="0" err="1"/>
              <a:t>mL</a:t>
            </a:r>
            <a:r>
              <a:rPr lang="tr-TR" dirty="0"/>
              <a:t> ve anemisi olan hastalara rutin olarak demir uygulamıyoruz.</a:t>
            </a:r>
          </a:p>
          <a:p>
            <a:r>
              <a:rPr lang="tr-TR" dirty="0"/>
              <a:t>Diyaliz dışı kronik böbrek hastalığı olan veya periton diyalizi alan hastalarda serum </a:t>
            </a:r>
            <a:r>
              <a:rPr lang="tr-TR" dirty="0" err="1"/>
              <a:t>ferritin</a:t>
            </a:r>
            <a:r>
              <a:rPr lang="tr-TR" dirty="0"/>
              <a:t> konsantrasyonu ≤100 </a:t>
            </a:r>
            <a:r>
              <a:rPr lang="tr-TR" dirty="0" err="1"/>
              <a:t>ng</a:t>
            </a:r>
            <a:r>
              <a:rPr lang="tr-TR" dirty="0"/>
              <a:t>/</a:t>
            </a:r>
            <a:r>
              <a:rPr lang="tr-TR" dirty="0" err="1"/>
              <a:t>mL</a:t>
            </a:r>
            <a:r>
              <a:rPr lang="tr-TR" dirty="0"/>
              <a:t> veya hemodiyaliz alan hastalarda ≤200 </a:t>
            </a:r>
            <a:r>
              <a:rPr lang="tr-TR" dirty="0" err="1"/>
              <a:t>ng</a:t>
            </a:r>
            <a:r>
              <a:rPr lang="tr-TR" dirty="0"/>
              <a:t>/</a:t>
            </a:r>
            <a:r>
              <a:rPr lang="tr-TR" dirty="0" err="1"/>
              <a:t>mL'di</a:t>
            </a:r>
            <a:endParaRPr lang="tr-TR" dirty="0"/>
          </a:p>
          <a:p>
            <a:r>
              <a:rPr lang="tr-TR" dirty="0"/>
              <a:t>Demir indeksleri tedaviden sonra, tipik olarak bir iv demir dozundan veya planlanmış bir </a:t>
            </a:r>
            <a:r>
              <a:rPr lang="tr-TR" dirty="0" err="1"/>
              <a:t>infüzyon</a:t>
            </a:r>
            <a:r>
              <a:rPr lang="tr-TR" dirty="0"/>
              <a:t> serisinin son dozundan bir ay sonra ve oral demir alan hastalarda her üç ayda bir yeniden değerlendirilmelidir. </a:t>
            </a:r>
          </a:p>
          <a:p>
            <a:r>
              <a:rPr lang="tr-TR" dirty="0"/>
              <a:t>Oral demir tedavisi gören hastalarda, demir durumu testleri ve </a:t>
            </a:r>
            <a:r>
              <a:rPr lang="tr-TR" dirty="0" err="1"/>
              <a:t>Hgb'de</a:t>
            </a:r>
            <a:r>
              <a:rPr lang="tr-TR" dirty="0"/>
              <a:t> düzelme olmaması ve hedefin altında kalması durumunda genellikle iv tedaviye geçilir.</a:t>
            </a:r>
          </a:p>
        </p:txBody>
      </p:sp>
    </p:spTree>
    <p:extLst>
      <p:ext uri="{BB962C8B-B14F-4D97-AF65-F5344CB8AC3E}">
        <p14:creationId xmlns:p14="http://schemas.microsoft.com/office/powerpoint/2010/main" val="14746295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Diyaliz</a:t>
            </a:r>
          </a:p>
        </p:txBody>
      </p:sp>
      <p:sp>
        <p:nvSpPr>
          <p:cNvPr id="3" name="İçerik Yer Tutucusu 2"/>
          <p:cNvSpPr>
            <a:spLocks noGrp="1"/>
          </p:cNvSpPr>
          <p:nvPr>
            <p:ph idx="1"/>
          </p:nvPr>
        </p:nvSpPr>
        <p:spPr>
          <a:xfrm>
            <a:off x="838200" y="1603022"/>
            <a:ext cx="10515600" cy="4573941"/>
          </a:xfrm>
        </p:spPr>
        <p:txBody>
          <a:bodyPr>
            <a:normAutofit/>
          </a:bodyPr>
          <a:lstStyle/>
          <a:p>
            <a:r>
              <a:rPr lang="tr-TR" b="1" dirty="0" err="1"/>
              <a:t>Hgb</a:t>
            </a:r>
            <a:r>
              <a:rPr lang="tr-TR" b="1" dirty="0"/>
              <a:t> &lt;10 g/dL ve TSAT ≤ %30 </a:t>
            </a:r>
            <a:r>
              <a:rPr lang="tr-TR" dirty="0"/>
              <a:t> —  Bu tür hastalar, TSAT &gt; %30 olana kadar, gerektiğinde tekrarlanan kürlerle birlikte yükleme dozunda </a:t>
            </a:r>
            <a:r>
              <a:rPr lang="tr-TR" dirty="0" err="1"/>
              <a:t>intravenöz</a:t>
            </a:r>
            <a:r>
              <a:rPr lang="tr-TR" dirty="0"/>
              <a:t> (IV) demir ile tedavi edilmelidir. </a:t>
            </a:r>
          </a:p>
          <a:p>
            <a:r>
              <a:rPr lang="tr-TR" b="1" dirty="0" err="1"/>
              <a:t>Hgb</a:t>
            </a:r>
            <a:r>
              <a:rPr lang="tr-TR" b="1" dirty="0"/>
              <a:t> &lt;10 g/dL ve TSAT &gt; %30 </a:t>
            </a:r>
            <a:r>
              <a:rPr lang="tr-TR" dirty="0"/>
              <a:t> —  Bu tür hastalara genellikle ESA ile başlanır, ancak seçilmiş hastalarda HIF PHI düşünülebilir</a:t>
            </a:r>
          </a:p>
        </p:txBody>
      </p:sp>
    </p:spTree>
    <p:extLst>
      <p:ext uri="{BB962C8B-B14F-4D97-AF65-F5344CB8AC3E}">
        <p14:creationId xmlns:p14="http://schemas.microsoft.com/office/powerpoint/2010/main" val="13267538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BEBDF99-B6D8-B5D1-4270-8D8817CF7E8B}"/>
              </a:ext>
            </a:extLst>
          </p:cNvPr>
          <p:cNvSpPr>
            <a:spLocks noGrp="1"/>
          </p:cNvSpPr>
          <p:nvPr>
            <p:ph type="title"/>
          </p:nvPr>
        </p:nvSpPr>
        <p:spPr/>
        <p:txBody>
          <a:bodyPr/>
          <a:lstStyle/>
          <a:p>
            <a:r>
              <a:rPr lang="tr-TR" b="1" dirty="0"/>
              <a:t>Diyaliz</a:t>
            </a:r>
            <a:endParaRPr lang="tr-TR" dirty="0"/>
          </a:p>
        </p:txBody>
      </p:sp>
      <p:sp>
        <p:nvSpPr>
          <p:cNvPr id="3" name="İçerik Yer Tutucusu 2">
            <a:extLst>
              <a:ext uri="{FF2B5EF4-FFF2-40B4-BE49-F238E27FC236}">
                <a16:creationId xmlns:a16="http://schemas.microsoft.com/office/drawing/2014/main" id="{B92BE7C7-6010-15CB-19C5-01DA22262A87}"/>
              </a:ext>
            </a:extLst>
          </p:cNvPr>
          <p:cNvSpPr>
            <a:spLocks noGrp="1"/>
          </p:cNvSpPr>
          <p:nvPr>
            <p:ph idx="1"/>
          </p:nvPr>
        </p:nvSpPr>
        <p:spPr/>
        <p:txBody>
          <a:bodyPr>
            <a:normAutofit lnSpcReduction="10000"/>
          </a:bodyPr>
          <a:lstStyle/>
          <a:p>
            <a:r>
              <a:rPr lang="tr-TR" b="1" dirty="0" err="1"/>
              <a:t>Hb</a:t>
            </a:r>
            <a:r>
              <a:rPr lang="tr-TR" b="1" dirty="0"/>
              <a:t> ≥10 g/dL ve TSAT ≤ %20 ve ferritin ≤200 </a:t>
            </a:r>
            <a:r>
              <a:rPr lang="tr-TR" b="1" dirty="0" err="1"/>
              <a:t>ng</a:t>
            </a:r>
            <a:r>
              <a:rPr lang="tr-TR" b="1" dirty="0"/>
              <a:t>/</a:t>
            </a:r>
            <a:r>
              <a:rPr lang="tr-TR" b="1" dirty="0" err="1"/>
              <a:t>mL</a:t>
            </a:r>
            <a:r>
              <a:rPr lang="tr-TR" b="1" dirty="0"/>
              <a:t>: </a:t>
            </a:r>
            <a:r>
              <a:rPr lang="tr-TR" dirty="0"/>
              <a:t>Bu tür hastaların muhtemelen demir eksikliği vardır. Ancak bu tür hastalarda demir eksikliğinin yükleme dozunda demir ile tedavisi tartışmalıdır. Bu tür hastaları, özellikle de hemodiyaliz alan hastaları, TSAT %20 ila %30 olana kadar iv demir yükleme dozuyla tedavi ediyoruz çünkü hemodiyalizle kan kaybı sonuçta </a:t>
            </a:r>
            <a:r>
              <a:rPr lang="tr-TR" dirty="0" err="1"/>
              <a:t>Hgb</a:t>
            </a:r>
            <a:r>
              <a:rPr lang="tr-TR" dirty="0"/>
              <a:t> &lt;10 g/dL ile anemiye yol açacaktır.</a:t>
            </a:r>
          </a:p>
          <a:p>
            <a:r>
              <a:rPr lang="tr-TR" b="1" dirty="0" err="1"/>
              <a:t>Hb</a:t>
            </a:r>
            <a:r>
              <a:rPr lang="tr-TR" b="1" dirty="0"/>
              <a:t> ≥10 g/dL ve TSAT &gt; %20 ve ferritin &gt; 200 </a:t>
            </a:r>
            <a:r>
              <a:rPr lang="tr-TR" b="1" dirty="0" err="1"/>
              <a:t>ng</a:t>
            </a:r>
            <a:r>
              <a:rPr lang="tr-TR" b="1" dirty="0"/>
              <a:t>/</a:t>
            </a:r>
            <a:r>
              <a:rPr lang="tr-TR" b="1" dirty="0" err="1"/>
              <a:t>mL</a:t>
            </a:r>
            <a:r>
              <a:rPr lang="tr-TR" b="1" dirty="0"/>
              <a:t>: </a:t>
            </a:r>
            <a:r>
              <a:rPr lang="tr-TR" dirty="0"/>
              <a:t>Bu tür hastalara yükleme dozunda demir veya ESA/HIF PHI uygulanmaz. Ancak TSAT &gt; %40 veya ferritin &gt; 700 </a:t>
            </a:r>
            <a:r>
              <a:rPr lang="tr-TR" dirty="0" err="1"/>
              <a:t>ng</a:t>
            </a:r>
            <a:r>
              <a:rPr lang="tr-TR" dirty="0"/>
              <a:t>/</a:t>
            </a:r>
            <a:r>
              <a:rPr lang="tr-TR" dirty="0" err="1"/>
              <a:t>mL</a:t>
            </a:r>
            <a:r>
              <a:rPr lang="tr-TR" dirty="0"/>
              <a:t> olana kadar idame dozunda demir ile tedavi edilebilirler</a:t>
            </a:r>
          </a:p>
          <a:p>
            <a:endParaRPr lang="tr-TR" dirty="0"/>
          </a:p>
        </p:txBody>
      </p:sp>
    </p:spTree>
    <p:extLst>
      <p:ext uri="{BB962C8B-B14F-4D97-AF65-F5344CB8AC3E}">
        <p14:creationId xmlns:p14="http://schemas.microsoft.com/office/powerpoint/2010/main" val="823417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p>
        </p:txBody>
      </p:sp>
      <p:sp>
        <p:nvSpPr>
          <p:cNvPr id="3" name="İçerik Yer Tutucusu 2"/>
          <p:cNvSpPr>
            <a:spLocks noGrp="1"/>
          </p:cNvSpPr>
          <p:nvPr>
            <p:ph idx="1"/>
          </p:nvPr>
        </p:nvSpPr>
        <p:spPr/>
        <p:txBody>
          <a:bodyPr/>
          <a:lstStyle/>
          <a:p>
            <a:r>
              <a:rPr lang="tr-TR" dirty="0"/>
              <a:t>Pediatrik popülasyonda </a:t>
            </a:r>
            <a:r>
              <a:rPr lang="sv-SE" dirty="0" err="1"/>
              <a:t>aneminin</a:t>
            </a:r>
            <a:r>
              <a:rPr lang="sv-SE" dirty="0"/>
              <a:t> </a:t>
            </a:r>
            <a:r>
              <a:rPr lang="sv-SE" dirty="0" err="1"/>
              <a:t>tanımlanması</a:t>
            </a:r>
            <a:r>
              <a:rPr lang="sv-SE" dirty="0"/>
              <a:t> </a:t>
            </a:r>
            <a:r>
              <a:rPr lang="sv-SE" dirty="0" err="1"/>
              <a:t>şu</a:t>
            </a:r>
            <a:r>
              <a:rPr lang="sv-SE" dirty="0"/>
              <a:t> </a:t>
            </a:r>
            <a:r>
              <a:rPr lang="sv-SE" dirty="0" err="1"/>
              <a:t>sekilde</a:t>
            </a:r>
            <a:r>
              <a:rPr lang="sv-SE" dirty="0"/>
              <a:t> </a:t>
            </a:r>
            <a:r>
              <a:rPr lang="sv-SE" dirty="0" err="1"/>
              <a:t>olmalıdır</a:t>
            </a:r>
            <a:r>
              <a:rPr lang="sv-SE" dirty="0"/>
              <a:t>:</a:t>
            </a:r>
            <a:endParaRPr lang="tr-TR" dirty="0"/>
          </a:p>
          <a:p>
            <a:pPr marL="0" indent="0">
              <a:buNone/>
            </a:pPr>
            <a:r>
              <a:rPr lang="tr-TR" dirty="0"/>
              <a:t>           6 ay ile &lt;5 yaş arası &lt;11 g/dL</a:t>
            </a:r>
          </a:p>
          <a:p>
            <a:pPr marL="0" indent="0">
              <a:buNone/>
            </a:pPr>
            <a:r>
              <a:rPr lang="tr-TR" dirty="0"/>
              <a:t>           5 ila &lt;12 yaş &lt;11,5 g/dL</a:t>
            </a:r>
          </a:p>
          <a:p>
            <a:pPr marL="0" indent="0">
              <a:buNone/>
            </a:pPr>
            <a:r>
              <a:rPr lang="tr-TR" dirty="0"/>
              <a:t>           12 ila &lt;15 yaş &lt;12 g/dL</a:t>
            </a:r>
          </a:p>
          <a:p>
            <a:pPr marL="0" indent="0">
              <a:buNone/>
            </a:pPr>
            <a:r>
              <a:rPr lang="tr-TR" dirty="0"/>
              <a:t>           Ferritin &lt;15 mikrogram/L olmalıdır.</a:t>
            </a:r>
          </a:p>
        </p:txBody>
      </p:sp>
    </p:spTree>
    <p:extLst>
      <p:ext uri="{BB962C8B-B14F-4D97-AF65-F5344CB8AC3E}">
        <p14:creationId xmlns:p14="http://schemas.microsoft.com/office/powerpoint/2010/main" val="3565223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p:txBody>
          <a:bodyPr/>
          <a:lstStyle/>
          <a:p>
            <a:r>
              <a:rPr lang="tr-TR" dirty="0"/>
              <a:t>İlaç dozu, hastanın anemisinin derinliğine göre, 3-6 mg/kg/gün </a:t>
            </a:r>
            <a:r>
              <a:rPr lang="tr-TR" dirty="0" err="1"/>
              <a:t>elementer</a:t>
            </a:r>
            <a:r>
              <a:rPr lang="tr-TR" dirty="0"/>
              <a:t> demir içerecek şekilde ayarlanır.</a:t>
            </a:r>
          </a:p>
          <a:p>
            <a:r>
              <a:rPr lang="tr-TR" dirty="0"/>
              <a:t>Günlük toplam doz iki veya üçe bölünerek verilir. </a:t>
            </a:r>
          </a:p>
          <a:p>
            <a:r>
              <a:rPr lang="tr-TR" dirty="0"/>
              <a:t>Hafif anemilerde demir ilaçları tek doz olarak da verilebilir.</a:t>
            </a:r>
          </a:p>
          <a:p>
            <a:r>
              <a:rPr lang="tr-TR" dirty="0"/>
              <a:t>İlaçların emiliminin en yüksek düzeyde olması için aç karına alınması (yemeklerden 2 saat sonra) istenir. </a:t>
            </a:r>
          </a:p>
          <a:p>
            <a:r>
              <a:rPr lang="tr-TR" dirty="0"/>
              <a:t>Her dozdan yaklaşık bir saat önce ve iki saat sonra süt ve/veya süt ürünlerinden kaçınılmalıdır.</a:t>
            </a:r>
          </a:p>
          <a:p>
            <a:endParaRPr lang="tr-TR" dirty="0"/>
          </a:p>
        </p:txBody>
      </p:sp>
    </p:spTree>
    <p:extLst>
      <p:ext uri="{BB962C8B-B14F-4D97-AF65-F5344CB8AC3E}">
        <p14:creationId xmlns:p14="http://schemas.microsoft.com/office/powerpoint/2010/main" val="2081317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5B4C8A7-648C-430A-EE64-C1FFF1E039D0}"/>
              </a:ext>
            </a:extLst>
          </p:cNvPr>
          <p:cNvSpPr>
            <a:spLocks noGrp="1"/>
          </p:cNvSpPr>
          <p:nvPr>
            <p:ph type="title"/>
          </p:nvPr>
        </p:nvSpPr>
        <p:spPr/>
        <p:txBody>
          <a:bodyPr/>
          <a:lstStyle/>
          <a:p>
            <a:r>
              <a:rPr lang="tr-TR" b="1" dirty="0"/>
              <a:t>DEMİR</a:t>
            </a:r>
          </a:p>
        </p:txBody>
      </p:sp>
      <p:sp>
        <p:nvSpPr>
          <p:cNvPr id="3" name="İçerik Yer Tutucusu 2">
            <a:extLst>
              <a:ext uri="{FF2B5EF4-FFF2-40B4-BE49-F238E27FC236}">
                <a16:creationId xmlns:a16="http://schemas.microsoft.com/office/drawing/2014/main" id="{D049B2AA-C80E-9336-9AAC-43CAC76FCD3A}"/>
              </a:ext>
            </a:extLst>
          </p:cNvPr>
          <p:cNvSpPr>
            <a:spLocks noGrp="1"/>
          </p:cNvSpPr>
          <p:nvPr>
            <p:ph idx="1"/>
          </p:nvPr>
        </p:nvSpPr>
        <p:spPr/>
        <p:txBody>
          <a:bodyPr>
            <a:normAutofit/>
          </a:bodyPr>
          <a:lstStyle/>
          <a:p>
            <a:r>
              <a:rPr lang="tr-TR" dirty="0">
                <a:solidFill>
                  <a:srgbClr val="000000"/>
                </a:solidFill>
                <a:effectLst/>
              </a:rPr>
              <a:t>Gıda ile alınan demirin %10-15 kadarı </a:t>
            </a:r>
            <a:r>
              <a:rPr lang="tr-TR" dirty="0" err="1">
                <a:solidFill>
                  <a:srgbClr val="000000"/>
                </a:solidFill>
                <a:effectLst/>
              </a:rPr>
              <a:t>duedonum</a:t>
            </a:r>
            <a:r>
              <a:rPr lang="tr-TR" dirty="0">
                <a:solidFill>
                  <a:srgbClr val="000000"/>
                </a:solidFill>
                <a:effectLst/>
              </a:rPr>
              <a:t> ve </a:t>
            </a:r>
            <a:r>
              <a:rPr lang="tr-TR" dirty="0" err="1">
                <a:solidFill>
                  <a:srgbClr val="000000"/>
                </a:solidFill>
                <a:effectLst/>
              </a:rPr>
              <a:t>proksimal</a:t>
            </a:r>
            <a:r>
              <a:rPr lang="tr-TR" dirty="0">
                <a:solidFill>
                  <a:srgbClr val="000000"/>
                </a:solidFill>
              </a:rPr>
              <a:t> </a:t>
            </a:r>
            <a:r>
              <a:rPr lang="tr-TR" dirty="0" err="1">
                <a:solidFill>
                  <a:srgbClr val="000000"/>
                </a:solidFill>
                <a:effectLst/>
              </a:rPr>
              <a:t>jejenumdan</a:t>
            </a:r>
            <a:r>
              <a:rPr lang="tr-TR" dirty="0">
                <a:solidFill>
                  <a:srgbClr val="000000"/>
                </a:solidFill>
                <a:effectLst/>
              </a:rPr>
              <a:t> emilir.</a:t>
            </a:r>
          </a:p>
          <a:p>
            <a:r>
              <a:rPr lang="tr-TR" dirty="0">
                <a:solidFill>
                  <a:srgbClr val="000000"/>
                </a:solidFill>
                <a:effectLst/>
              </a:rPr>
              <a:t>Günlük ihtiyaç:</a:t>
            </a:r>
          </a:p>
          <a:p>
            <a:pPr marL="0" indent="0">
              <a:buNone/>
            </a:pPr>
            <a:r>
              <a:rPr lang="tr-TR" dirty="0">
                <a:solidFill>
                  <a:srgbClr val="000000"/>
                </a:solidFill>
              </a:rPr>
              <a:t> E</a:t>
            </a:r>
            <a:r>
              <a:rPr lang="tr-TR" dirty="0">
                <a:solidFill>
                  <a:srgbClr val="000000"/>
                </a:solidFill>
                <a:effectLst/>
              </a:rPr>
              <a:t>rkeklerde ve </a:t>
            </a:r>
            <a:r>
              <a:rPr lang="tr-TR" dirty="0" err="1">
                <a:solidFill>
                  <a:srgbClr val="000000"/>
                </a:solidFill>
                <a:effectLst/>
              </a:rPr>
              <a:t>postmenapoz</a:t>
            </a:r>
            <a:r>
              <a:rPr lang="tr-TR" dirty="0">
                <a:solidFill>
                  <a:srgbClr val="000000"/>
                </a:solidFill>
                <a:effectLst/>
              </a:rPr>
              <a:t> kadınlarda 1 mg,</a:t>
            </a:r>
          </a:p>
          <a:p>
            <a:pPr marL="0" indent="0">
              <a:buNone/>
            </a:pPr>
            <a:r>
              <a:rPr lang="tr-TR" dirty="0">
                <a:solidFill>
                  <a:srgbClr val="000000"/>
                </a:solidFill>
              </a:rPr>
              <a:t> </a:t>
            </a:r>
            <a:r>
              <a:rPr lang="tr-TR" dirty="0" err="1">
                <a:solidFill>
                  <a:srgbClr val="000000"/>
                </a:solidFill>
                <a:effectLst/>
              </a:rPr>
              <a:t>Mens</a:t>
            </a:r>
            <a:r>
              <a:rPr lang="tr-TR" dirty="0">
                <a:solidFill>
                  <a:srgbClr val="000000"/>
                </a:solidFill>
                <a:effectLst/>
              </a:rPr>
              <a:t> çağı ve emziren kadınlarda 2 mg, </a:t>
            </a:r>
          </a:p>
          <a:p>
            <a:pPr marL="0" indent="0">
              <a:buNone/>
            </a:pPr>
            <a:r>
              <a:rPr lang="tr-TR" dirty="0">
                <a:solidFill>
                  <a:srgbClr val="000000"/>
                </a:solidFill>
              </a:rPr>
              <a:t> G</a:t>
            </a:r>
            <a:r>
              <a:rPr lang="tr-TR" dirty="0">
                <a:solidFill>
                  <a:srgbClr val="000000"/>
                </a:solidFill>
                <a:effectLst/>
              </a:rPr>
              <a:t>ebelerde 3-4 mg,</a:t>
            </a:r>
          </a:p>
          <a:p>
            <a:r>
              <a:rPr lang="tr-TR" dirty="0">
                <a:solidFill>
                  <a:srgbClr val="000000"/>
                </a:solidFill>
                <a:effectLst/>
              </a:rPr>
              <a:t>Vücut toplam demiri erkeklerde 50mg/kg; kadınlarda 40mg/kg</a:t>
            </a:r>
          </a:p>
          <a:p>
            <a:pPr marL="0" indent="0">
              <a:buNone/>
            </a:pPr>
            <a:endParaRPr lang="tr-TR" dirty="0"/>
          </a:p>
        </p:txBody>
      </p:sp>
    </p:spTree>
    <p:extLst>
      <p:ext uri="{BB962C8B-B14F-4D97-AF65-F5344CB8AC3E}">
        <p14:creationId xmlns:p14="http://schemas.microsoft.com/office/powerpoint/2010/main" val="36551986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p:txBody>
          <a:bodyPr/>
          <a:lstStyle/>
          <a:p>
            <a:r>
              <a:rPr lang="tr-TR" b="1" dirty="0"/>
              <a:t>Hafif anemi (</a:t>
            </a:r>
            <a:r>
              <a:rPr lang="tr-TR" b="1" dirty="0" err="1"/>
              <a:t>Hgb</a:t>
            </a:r>
            <a:r>
              <a:rPr lang="tr-TR" b="1" dirty="0"/>
              <a:t> ≥10 g/dL): </a:t>
            </a:r>
            <a:r>
              <a:rPr lang="tr-TR" dirty="0"/>
              <a:t>Tedaviye başladıktan yaklaşık dört hafta sonra </a:t>
            </a:r>
            <a:r>
              <a:rPr lang="tr-TR" dirty="0" err="1"/>
              <a:t>Hgb</a:t>
            </a:r>
            <a:r>
              <a:rPr lang="tr-TR" dirty="0"/>
              <a:t> veya CBC kontrol ederek yeniden değerlendirilir.</a:t>
            </a:r>
          </a:p>
          <a:p>
            <a:pPr marL="0" indent="0">
              <a:buNone/>
            </a:pPr>
            <a:endParaRPr lang="tr-TR" dirty="0"/>
          </a:p>
          <a:p>
            <a:r>
              <a:rPr lang="tr-TR" b="1" dirty="0"/>
              <a:t>Orta (</a:t>
            </a:r>
            <a:r>
              <a:rPr lang="tr-TR" b="1" dirty="0" err="1"/>
              <a:t>Hgb</a:t>
            </a:r>
            <a:r>
              <a:rPr lang="tr-TR" b="1" dirty="0"/>
              <a:t> ≥7 ila &lt;10 g/dL) veya şiddetli anemi (</a:t>
            </a:r>
            <a:r>
              <a:rPr lang="tr-TR" b="1" dirty="0" err="1"/>
              <a:t>Hgb</a:t>
            </a:r>
            <a:r>
              <a:rPr lang="tr-TR" b="1" dirty="0"/>
              <a:t> &lt;7 g/dL): </a:t>
            </a:r>
            <a:r>
              <a:rPr lang="tr-TR" dirty="0" err="1"/>
              <a:t>Retikülositoz</a:t>
            </a:r>
            <a:r>
              <a:rPr lang="tr-TR" dirty="0"/>
              <a:t> ve </a:t>
            </a:r>
            <a:r>
              <a:rPr lang="tr-TR" dirty="0" err="1"/>
              <a:t>Hgb'deki</a:t>
            </a:r>
            <a:r>
              <a:rPr lang="tr-TR" dirty="0"/>
              <a:t> artışla gösterildiği gibi, tedaviye ilk yanıtı değerlendirmek için tedavinin başlamasından 7 ila 10 gün sonra yeniden değerlendirilir.</a:t>
            </a:r>
          </a:p>
        </p:txBody>
      </p:sp>
    </p:spTree>
    <p:extLst>
      <p:ext uri="{BB962C8B-B14F-4D97-AF65-F5344CB8AC3E}">
        <p14:creationId xmlns:p14="http://schemas.microsoft.com/office/powerpoint/2010/main" val="23016136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p:txBody>
          <a:bodyPr/>
          <a:lstStyle/>
          <a:p>
            <a:r>
              <a:rPr lang="tr-TR" b="1" dirty="0"/>
              <a:t>Hafif anemi (</a:t>
            </a:r>
            <a:r>
              <a:rPr lang="tr-TR" b="1" dirty="0" err="1"/>
              <a:t>Hgb</a:t>
            </a:r>
            <a:r>
              <a:rPr lang="tr-TR" b="1" dirty="0"/>
              <a:t> ≥10 g/dL) </a:t>
            </a:r>
            <a:r>
              <a:rPr lang="tr-TR" dirty="0"/>
              <a:t>– </a:t>
            </a:r>
            <a:r>
              <a:rPr lang="tr-TR" dirty="0" err="1"/>
              <a:t>Hgb</a:t>
            </a:r>
            <a:r>
              <a:rPr lang="tr-TR" dirty="0"/>
              <a:t>, tedavinin başlamasından sonraki dört hafta içinde normal aralığa düzelmelidir.</a:t>
            </a:r>
          </a:p>
          <a:p>
            <a:r>
              <a:rPr lang="tr-TR" b="1" dirty="0"/>
              <a:t>Orta (</a:t>
            </a:r>
            <a:r>
              <a:rPr lang="tr-TR" b="1" dirty="0" err="1"/>
              <a:t>Hgb</a:t>
            </a:r>
            <a:r>
              <a:rPr lang="tr-TR" b="1" dirty="0"/>
              <a:t> ≥7 ila &lt;10 g/dL) veya şiddetli anemi (</a:t>
            </a:r>
            <a:r>
              <a:rPr lang="tr-TR" b="1" dirty="0" err="1"/>
              <a:t>Hgb</a:t>
            </a:r>
            <a:r>
              <a:rPr lang="tr-TR" b="1" dirty="0"/>
              <a:t> &lt;7 g/dL) </a:t>
            </a:r>
            <a:r>
              <a:rPr lang="tr-TR" dirty="0"/>
              <a:t>– </a:t>
            </a:r>
            <a:r>
              <a:rPr lang="tr-TR" dirty="0" err="1"/>
              <a:t>Hgb</a:t>
            </a:r>
            <a:r>
              <a:rPr lang="tr-TR" dirty="0"/>
              <a:t>, tedavinin başlamasından sonraki ilk iki hafta içinde en az 1 g/dL ve dört hafta içinde &gt;2 g/dL artmalıdır. Test daha erken yapılırsa, </a:t>
            </a:r>
            <a:r>
              <a:rPr lang="tr-TR" dirty="0" err="1"/>
              <a:t>retikülosit</a:t>
            </a:r>
            <a:r>
              <a:rPr lang="tr-TR" dirty="0"/>
              <a:t> yanıtı yedi günde zirveye ulaşır ancak tedavinin başlamasından 72 saat sonra da görülebilir.</a:t>
            </a:r>
          </a:p>
          <a:p>
            <a:r>
              <a:rPr lang="tr-TR" dirty="0"/>
              <a:t>Yukarıda anlatıldığı gibi tedaviye yanıt veren hastalarda </a:t>
            </a:r>
            <a:r>
              <a:rPr lang="tr-TR" dirty="0" err="1"/>
              <a:t>terapötik</a:t>
            </a:r>
            <a:r>
              <a:rPr lang="tr-TR" dirty="0"/>
              <a:t> demir tedavisine en az üç ay süreyle devam edilmelidir.</a:t>
            </a:r>
          </a:p>
          <a:p>
            <a:r>
              <a:rPr lang="tr-TR" dirty="0"/>
              <a:t>3 ay sonra kontrol edilmelidir.</a:t>
            </a:r>
          </a:p>
        </p:txBody>
      </p:sp>
    </p:spTree>
    <p:extLst>
      <p:ext uri="{BB962C8B-B14F-4D97-AF65-F5344CB8AC3E}">
        <p14:creationId xmlns:p14="http://schemas.microsoft.com/office/powerpoint/2010/main" val="3056354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p:txBody>
          <a:bodyPr/>
          <a:lstStyle/>
          <a:p>
            <a:r>
              <a:rPr lang="tr-TR" dirty="0"/>
              <a:t>Genel olarak, tüm CBC parametreleri normale döndükten sonra (</a:t>
            </a:r>
            <a:r>
              <a:rPr lang="tr-TR" dirty="0" err="1"/>
              <a:t>Hgb</a:t>
            </a:r>
            <a:r>
              <a:rPr lang="tr-TR" dirty="0"/>
              <a:t>, MCV ve RDW) veya serum ferritin değeri &gt;20 </a:t>
            </a:r>
            <a:r>
              <a:rPr lang="tr-TR" dirty="0" err="1"/>
              <a:t>ng</a:t>
            </a:r>
            <a:r>
              <a:rPr lang="tr-TR" dirty="0"/>
              <a:t>/</a:t>
            </a:r>
            <a:r>
              <a:rPr lang="tr-TR" dirty="0" err="1"/>
              <a:t>mL</a:t>
            </a:r>
            <a:r>
              <a:rPr lang="tr-TR" dirty="0"/>
              <a:t> elde edildikten sonra, uygun diyet değişikliklerinin yapılması koşuluyla, yaklaşık bir ay boyunca demir tedavisine devam edilmesi önerilmektedir.</a:t>
            </a:r>
          </a:p>
          <a:p>
            <a:r>
              <a:rPr lang="tr-TR" dirty="0"/>
              <a:t>Demir tedavisinin erken kesilmesi ve/veya diyette düzelme olmaması sıklıkla tekrarlayan </a:t>
            </a:r>
            <a:r>
              <a:rPr lang="tr-TR" dirty="0" err="1"/>
              <a:t>DEA'ya</a:t>
            </a:r>
            <a:r>
              <a:rPr lang="tr-TR" dirty="0"/>
              <a:t> yol açmaktadır.</a:t>
            </a:r>
          </a:p>
        </p:txBody>
      </p:sp>
    </p:spTree>
    <p:extLst>
      <p:ext uri="{BB962C8B-B14F-4D97-AF65-F5344CB8AC3E}">
        <p14:creationId xmlns:p14="http://schemas.microsoft.com/office/powerpoint/2010/main" val="2330663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a:xfrm>
            <a:off x="838200" y="1690688"/>
            <a:ext cx="10515600" cy="4486275"/>
          </a:xfrm>
        </p:spPr>
        <p:txBody>
          <a:bodyPr>
            <a:normAutofit fontScale="92500" lnSpcReduction="10000"/>
          </a:bodyPr>
          <a:lstStyle/>
          <a:p>
            <a:r>
              <a:rPr lang="tr-TR" b="1" dirty="0"/>
              <a:t>Bebekler:</a:t>
            </a:r>
          </a:p>
          <a:p>
            <a:pPr marL="0" indent="0">
              <a:buNone/>
            </a:pPr>
            <a:r>
              <a:rPr lang="tr-TR" dirty="0"/>
              <a:t>   </a:t>
            </a:r>
            <a:r>
              <a:rPr lang="tr-TR" dirty="0" err="1"/>
              <a:t>Term</a:t>
            </a:r>
            <a:r>
              <a:rPr lang="tr-TR" dirty="0"/>
              <a:t> – günlük 1 mg/kg (maksimum 15 mg)</a:t>
            </a:r>
          </a:p>
          <a:p>
            <a:pPr marL="0" indent="0">
              <a:buNone/>
            </a:pPr>
            <a:r>
              <a:rPr lang="tr-TR" dirty="0"/>
              <a:t>    Prematüre – günde 2 ila 4 mg/kg (maksimum 15 mg)</a:t>
            </a:r>
          </a:p>
          <a:p>
            <a:r>
              <a:rPr lang="tr-TR" b="1" dirty="0"/>
              <a:t>Çocuklar:</a:t>
            </a:r>
          </a:p>
          <a:p>
            <a:pPr marL="0" indent="0">
              <a:buNone/>
            </a:pPr>
            <a:r>
              <a:rPr lang="tr-TR" dirty="0"/>
              <a:t>    1 ila 3 yaş – günde 7 mg</a:t>
            </a:r>
          </a:p>
          <a:p>
            <a:pPr marL="0" indent="0">
              <a:buNone/>
            </a:pPr>
            <a:r>
              <a:rPr lang="tr-TR" dirty="0"/>
              <a:t>    4 ila 8 yaş – günde 10 mg</a:t>
            </a:r>
          </a:p>
          <a:p>
            <a:pPr marL="0" indent="0">
              <a:buNone/>
            </a:pPr>
            <a:r>
              <a:rPr lang="tr-TR" dirty="0"/>
              <a:t>    9 ila 13 yaş – günlük 8 mg</a:t>
            </a:r>
          </a:p>
          <a:p>
            <a:pPr marL="0" indent="0">
              <a:buNone/>
            </a:pPr>
            <a:r>
              <a:rPr lang="tr-TR" dirty="0"/>
              <a:t>   14 ila 18 yaş arası ergenler- erkekler için günde 11 mg</a:t>
            </a:r>
          </a:p>
          <a:p>
            <a:pPr marL="0" indent="0">
              <a:buNone/>
            </a:pPr>
            <a:r>
              <a:rPr lang="tr-TR" dirty="0"/>
              <a:t>   14 ila 18 yaş arası ergenler- kadınlar için günlük 15 mg</a:t>
            </a:r>
          </a:p>
          <a:p>
            <a:r>
              <a:rPr lang="tr-TR" dirty="0"/>
              <a:t>Tüm çocuklar için laboratuvar taraması 9 ila 12 aylıkken yapılmalıdır.</a:t>
            </a:r>
          </a:p>
        </p:txBody>
      </p:sp>
    </p:spTree>
    <p:extLst>
      <p:ext uri="{BB962C8B-B14F-4D97-AF65-F5344CB8AC3E}">
        <p14:creationId xmlns:p14="http://schemas.microsoft.com/office/powerpoint/2010/main" val="16181982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p>
        </p:txBody>
      </p:sp>
      <p:sp>
        <p:nvSpPr>
          <p:cNvPr id="3" name="İçerik Yer Tutucusu 2"/>
          <p:cNvSpPr>
            <a:spLocks noGrp="1"/>
          </p:cNvSpPr>
          <p:nvPr>
            <p:ph idx="1"/>
          </p:nvPr>
        </p:nvSpPr>
        <p:spPr>
          <a:xfrm>
            <a:off x="838200" y="1603022"/>
            <a:ext cx="10515600" cy="4573941"/>
          </a:xfrm>
        </p:spPr>
        <p:txBody>
          <a:bodyPr/>
          <a:lstStyle/>
          <a:p>
            <a:r>
              <a:rPr lang="tr-TR" dirty="0"/>
              <a:t>Zamanında doğan bebeklerde, 4 ila 6 ay arasında demir takviyesine başlanmalıdır (</a:t>
            </a:r>
            <a:r>
              <a:rPr lang="tr-TR" dirty="0" err="1"/>
              <a:t>elementel</a:t>
            </a:r>
            <a:r>
              <a:rPr lang="tr-TR" dirty="0"/>
              <a:t> demir günde 1 mg/kg, maksimum 15 mg). </a:t>
            </a:r>
          </a:p>
          <a:p>
            <a:endParaRPr lang="tr-TR" dirty="0"/>
          </a:p>
          <a:p>
            <a:endParaRPr lang="tr-TR" dirty="0"/>
          </a:p>
          <a:p>
            <a:r>
              <a:rPr lang="tr-TR" dirty="0"/>
              <a:t>Bebek yeterli miktarda demir açısından zengin tamamlayıcı gıda (örneğin, günde iki veya daha fazla porsiyon demirle zenginleştirilmiş bebek kahvaltısı) alana kadar takviyeye devam edilmelidir.</a:t>
            </a:r>
          </a:p>
          <a:p>
            <a:pPr marL="0" indent="0">
              <a:buNone/>
            </a:pPr>
            <a:endParaRPr lang="tr-TR" dirty="0"/>
          </a:p>
        </p:txBody>
      </p:sp>
    </p:spTree>
    <p:extLst>
      <p:ext uri="{BB962C8B-B14F-4D97-AF65-F5344CB8AC3E}">
        <p14:creationId xmlns:p14="http://schemas.microsoft.com/office/powerpoint/2010/main" val="33718579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E5F75D-5B5E-C679-F095-F80799F4E7F6}"/>
              </a:ext>
            </a:extLst>
          </p:cNvPr>
          <p:cNvSpPr>
            <a:spLocks noGrp="1"/>
          </p:cNvSpPr>
          <p:nvPr>
            <p:ph type="title"/>
          </p:nvPr>
        </p:nvSpPr>
        <p:spPr/>
        <p:txBody>
          <a:bodyPr/>
          <a:lstStyle/>
          <a:p>
            <a:r>
              <a:rPr lang="tr-TR" b="1" dirty="0"/>
              <a:t>Pediatrik Hastalar</a:t>
            </a:r>
            <a:endParaRPr lang="tr-TR" dirty="0"/>
          </a:p>
        </p:txBody>
      </p:sp>
      <p:sp>
        <p:nvSpPr>
          <p:cNvPr id="3" name="İçerik Yer Tutucusu 2">
            <a:extLst>
              <a:ext uri="{FF2B5EF4-FFF2-40B4-BE49-F238E27FC236}">
                <a16:creationId xmlns:a16="http://schemas.microsoft.com/office/drawing/2014/main" id="{B1F0A873-5B27-24DC-A742-710B66876488}"/>
              </a:ext>
            </a:extLst>
          </p:cNvPr>
          <p:cNvSpPr>
            <a:spLocks noGrp="1"/>
          </p:cNvSpPr>
          <p:nvPr>
            <p:ph idx="1"/>
          </p:nvPr>
        </p:nvSpPr>
        <p:spPr/>
        <p:txBody>
          <a:bodyPr/>
          <a:lstStyle/>
          <a:p>
            <a:r>
              <a:rPr lang="tr-TR" dirty="0"/>
              <a:t>Prematüre ve 2500 g altında doğan bebeklere 2 haftalıktan itibaren demir takviyesine başlamalıdır (günlük </a:t>
            </a:r>
            <a:r>
              <a:rPr lang="tr-TR" dirty="0" err="1"/>
              <a:t>elementel</a:t>
            </a:r>
            <a:r>
              <a:rPr lang="tr-TR" dirty="0"/>
              <a:t> demir 2 mg/kg, maksimum 15 mg). </a:t>
            </a:r>
          </a:p>
          <a:p>
            <a:endParaRPr lang="tr-TR" dirty="0"/>
          </a:p>
          <a:p>
            <a:endParaRPr lang="tr-TR" dirty="0"/>
          </a:p>
          <a:p>
            <a:r>
              <a:rPr lang="tr-TR" dirty="0"/>
              <a:t>Yaşamın ilk yılı boyunca takviyeler veya güçlendirilmiş formül yoluyla günde en az 2 mg/kg dozda demir sağlamaya devam edilmelidir</a:t>
            </a:r>
          </a:p>
        </p:txBody>
      </p:sp>
    </p:spTree>
    <p:extLst>
      <p:ext uri="{BB962C8B-B14F-4D97-AF65-F5344CB8AC3E}">
        <p14:creationId xmlns:p14="http://schemas.microsoft.com/office/powerpoint/2010/main" val="41376188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a:xfrm>
            <a:off x="838200" y="1535289"/>
            <a:ext cx="10515600" cy="4641674"/>
          </a:xfrm>
        </p:spPr>
        <p:txBody>
          <a:bodyPr>
            <a:normAutofit lnSpcReduction="10000"/>
          </a:bodyPr>
          <a:lstStyle/>
          <a:p>
            <a:pPr marL="0" indent="0">
              <a:buNone/>
            </a:pPr>
            <a:r>
              <a:rPr lang="tr-TR" b="1" dirty="0"/>
              <a:t>GA &lt;37 hafta</a:t>
            </a:r>
          </a:p>
          <a:p>
            <a:r>
              <a:rPr lang="tr-TR" b="1" dirty="0"/>
              <a:t>Doğum ağırlığı &lt;2 kg: </a:t>
            </a:r>
            <a:r>
              <a:rPr lang="tr-TR" dirty="0"/>
              <a:t>Oral: 2 ila 3 mg </a:t>
            </a:r>
            <a:r>
              <a:rPr lang="tr-TR" dirty="0" err="1"/>
              <a:t>elementel</a:t>
            </a:r>
            <a:r>
              <a:rPr lang="tr-TR" dirty="0"/>
              <a:t> demir/kg/gün, her 12 ila 24 saatte bir bölünür; maksimum günlük doz: 15 mg </a:t>
            </a:r>
            <a:r>
              <a:rPr lang="tr-TR" dirty="0" err="1"/>
              <a:t>elementer</a:t>
            </a:r>
            <a:r>
              <a:rPr lang="tr-TR" dirty="0"/>
              <a:t> demir/gün; 2 ila 6 haftalıkken başlar ve 6 ila 12 aylık olana kadar devam eder.</a:t>
            </a:r>
          </a:p>
          <a:p>
            <a:r>
              <a:rPr lang="tr-TR" b="1" dirty="0"/>
              <a:t>Doğum ağırlığı 2 ila 2,5 kg: </a:t>
            </a:r>
            <a:r>
              <a:rPr lang="tr-TR" dirty="0"/>
              <a:t>Oral: 1 ila 2 mg </a:t>
            </a:r>
            <a:r>
              <a:rPr lang="tr-TR" dirty="0" err="1"/>
              <a:t>elementel</a:t>
            </a:r>
            <a:r>
              <a:rPr lang="tr-TR" dirty="0"/>
              <a:t> demir/kg/gün, her 12 ila 24 saatte bir bölünür; maksimum günlük doz: 15 mg </a:t>
            </a:r>
            <a:r>
              <a:rPr lang="tr-TR" dirty="0" err="1"/>
              <a:t>elementer</a:t>
            </a:r>
            <a:r>
              <a:rPr lang="tr-TR" dirty="0"/>
              <a:t> demir/gün; 2 ila 6 haftalıkken başlar ve 6 aya kadar devam eder.</a:t>
            </a:r>
          </a:p>
          <a:p>
            <a:r>
              <a:rPr lang="tr-TR" b="1" dirty="0"/>
              <a:t>Doğum ağırlığı &gt;2,5 kg: </a:t>
            </a:r>
            <a:r>
              <a:rPr lang="tr-TR" dirty="0"/>
              <a:t>Oral: 2 mg </a:t>
            </a:r>
            <a:r>
              <a:rPr lang="tr-TR" dirty="0" err="1"/>
              <a:t>elementel</a:t>
            </a:r>
            <a:r>
              <a:rPr lang="tr-TR" dirty="0"/>
              <a:t> demir/kg/gün, her 12 ila 24 saatte bir bölünür; yaşamın 4 ila 8 haftasında başlar; maksimum günlük doz: 15 mg </a:t>
            </a:r>
            <a:r>
              <a:rPr lang="tr-TR" dirty="0" err="1"/>
              <a:t>elementer</a:t>
            </a:r>
            <a:r>
              <a:rPr lang="tr-TR" dirty="0"/>
              <a:t> demir/ gün. </a:t>
            </a:r>
          </a:p>
          <a:p>
            <a:endParaRPr lang="tr-TR" dirty="0"/>
          </a:p>
        </p:txBody>
      </p:sp>
    </p:spTree>
    <p:extLst>
      <p:ext uri="{BB962C8B-B14F-4D97-AF65-F5344CB8AC3E}">
        <p14:creationId xmlns:p14="http://schemas.microsoft.com/office/powerpoint/2010/main" val="391597500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1C3F8B-057C-193C-3D92-B8760166AFC6}"/>
              </a:ext>
            </a:extLst>
          </p:cNvPr>
          <p:cNvSpPr>
            <a:spLocks noGrp="1"/>
          </p:cNvSpPr>
          <p:nvPr>
            <p:ph type="title"/>
          </p:nvPr>
        </p:nvSpPr>
        <p:spPr/>
        <p:txBody>
          <a:bodyPr/>
          <a:lstStyle/>
          <a:p>
            <a:r>
              <a:rPr lang="tr-TR" b="1" dirty="0"/>
              <a:t>Pediatrik Hastalar</a:t>
            </a:r>
            <a:endParaRPr lang="tr-TR" dirty="0"/>
          </a:p>
        </p:txBody>
      </p:sp>
      <p:sp>
        <p:nvSpPr>
          <p:cNvPr id="3" name="İçerik Yer Tutucusu 2">
            <a:extLst>
              <a:ext uri="{FF2B5EF4-FFF2-40B4-BE49-F238E27FC236}">
                <a16:creationId xmlns:a16="http://schemas.microsoft.com/office/drawing/2014/main" id="{BD9A985C-CEF8-B42D-C4F0-DAA70F835286}"/>
              </a:ext>
            </a:extLst>
          </p:cNvPr>
          <p:cNvSpPr>
            <a:spLocks noGrp="1"/>
          </p:cNvSpPr>
          <p:nvPr>
            <p:ph idx="1"/>
          </p:nvPr>
        </p:nvSpPr>
        <p:spPr/>
        <p:txBody>
          <a:bodyPr/>
          <a:lstStyle/>
          <a:p>
            <a:pPr marL="0" indent="0">
              <a:buNone/>
            </a:pPr>
            <a:r>
              <a:rPr lang="tr-TR" b="1" dirty="0"/>
              <a:t>GA ≥37 hafta:</a:t>
            </a:r>
          </a:p>
          <a:p>
            <a:r>
              <a:rPr lang="tr-TR" dirty="0"/>
              <a:t> Sağlıklı, zamanında doğmuş bebeklerde (sadece anne sütü veya insan sütüyle beslenen, demirle zenginleştirilmiş gıda olmadan beslenmenin &gt;%50'sini sağlar), AAP, 4 aylıktan itibaren demir takviyesi yapılmasını ve tamamlayıcı gıdalarda yeterli demir sağlanana kadar devam edilmesini önerir.</a:t>
            </a:r>
          </a:p>
          <a:p>
            <a:endParaRPr lang="tr-TR" dirty="0"/>
          </a:p>
        </p:txBody>
      </p:sp>
    </p:spTree>
    <p:extLst>
      <p:ext uri="{BB962C8B-B14F-4D97-AF65-F5344CB8AC3E}">
        <p14:creationId xmlns:p14="http://schemas.microsoft.com/office/powerpoint/2010/main" val="176962691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p:txBody>
          <a:bodyPr/>
          <a:lstStyle/>
          <a:p>
            <a:r>
              <a:rPr lang="tr-TR" dirty="0"/>
              <a:t>Formül mamayla  beslenen veya beslenmesinin yarısından azını anne sütünden alan 12 aydan küçük bebekler için demirle zenginleştirilmiş formüller (litre başına 6 ila 12 mg demir) sağlanmalıdır </a:t>
            </a:r>
          </a:p>
          <a:p>
            <a:r>
              <a:rPr lang="tr-TR" dirty="0"/>
              <a:t>Düşük demir içeren bebek mamaları (yani 6 mg/L'den az demir içerenler) kullanılmamalıdır.</a:t>
            </a:r>
          </a:p>
          <a:p>
            <a:r>
              <a:rPr lang="tr-TR" dirty="0"/>
              <a:t> Eksikliği önlemek için formülün demir takviyesi gereklidir.</a:t>
            </a:r>
          </a:p>
        </p:txBody>
      </p:sp>
    </p:spTree>
    <p:extLst>
      <p:ext uri="{BB962C8B-B14F-4D97-AF65-F5344CB8AC3E}">
        <p14:creationId xmlns:p14="http://schemas.microsoft.com/office/powerpoint/2010/main" val="185566151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p:txBody>
          <a:bodyPr>
            <a:normAutofit fontScale="85000" lnSpcReduction="20000"/>
          </a:bodyPr>
          <a:lstStyle/>
          <a:p>
            <a:r>
              <a:rPr lang="tr-TR" dirty="0"/>
              <a:t>Tüm bebekler için (&lt;12 ay), değiştirilmemiş (</a:t>
            </a:r>
            <a:r>
              <a:rPr lang="tr-TR" dirty="0" err="1"/>
              <a:t>formülsüz</a:t>
            </a:r>
            <a:r>
              <a:rPr lang="tr-TR" dirty="0"/>
              <a:t>) inek sütü veya keçi sütü ile beslenmekten kaçınmak gerekir.</a:t>
            </a:r>
          </a:p>
          <a:p>
            <a:pPr marL="0" indent="0">
              <a:buNone/>
            </a:pPr>
            <a:r>
              <a:rPr lang="tr-TR" b="1" dirty="0"/>
              <a:t>1 ila 5 yaş arası çocuklar:</a:t>
            </a:r>
          </a:p>
          <a:p>
            <a:r>
              <a:rPr lang="tr-TR" dirty="0"/>
              <a:t>İnek sütü tüketimini günde 600 </a:t>
            </a:r>
            <a:r>
              <a:rPr lang="tr-TR" dirty="0" err="1"/>
              <a:t>mL'den</a:t>
            </a:r>
            <a:r>
              <a:rPr lang="tr-TR" dirty="0"/>
              <a:t> fazla olmayacak şekilde sınırlamak gerekir.</a:t>
            </a:r>
          </a:p>
          <a:p>
            <a:r>
              <a:rPr lang="tr-TR" dirty="0"/>
              <a:t>Günde en az üç porsiyon demir içeren gıdalar tüketilmeli,</a:t>
            </a:r>
          </a:p>
          <a:p>
            <a:r>
              <a:rPr lang="tr-TR" dirty="0"/>
              <a:t>Bu hedeften daha az yiyen çocuklar genellikle optimalin altında demir alımına sahiptir ve demir takviyesinden fayda görebilirler.</a:t>
            </a:r>
          </a:p>
          <a:p>
            <a:pPr marL="0" indent="0">
              <a:buNone/>
            </a:pPr>
            <a:r>
              <a:rPr lang="tr-TR" b="1" dirty="0"/>
              <a:t>5 ila 12 yaş arası çocuklar:</a:t>
            </a:r>
            <a:r>
              <a:rPr lang="tr-TR" dirty="0"/>
              <a:t> </a:t>
            </a:r>
          </a:p>
          <a:p>
            <a:r>
              <a:rPr lang="tr-TR" dirty="0"/>
              <a:t>Daha büyük çocuklar demir gereksinimlerini karşılamak için çeşitli demir açısından zengin gıdalar tüketebilirler (tahıllar-et-erik suyu).</a:t>
            </a:r>
          </a:p>
          <a:p>
            <a:r>
              <a:rPr lang="tr-TR" dirty="0"/>
              <a:t> Tüm yaş grupları için ortak demir açısından zengin gıdalar, zenginleştirilmiş tahıllar ve etlerdir.</a:t>
            </a:r>
          </a:p>
        </p:txBody>
      </p:sp>
    </p:spTree>
    <p:extLst>
      <p:ext uri="{BB962C8B-B14F-4D97-AF65-F5344CB8AC3E}">
        <p14:creationId xmlns:p14="http://schemas.microsoft.com/office/powerpoint/2010/main" val="356007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DEMİR</a:t>
            </a:r>
          </a:p>
        </p:txBody>
      </p:sp>
      <p:sp>
        <p:nvSpPr>
          <p:cNvPr id="5" name="İçerik Yer Tutucusu 4">
            <a:extLst>
              <a:ext uri="{FF2B5EF4-FFF2-40B4-BE49-F238E27FC236}">
                <a16:creationId xmlns:a16="http://schemas.microsoft.com/office/drawing/2014/main" id="{21F08F9F-58F1-59CD-2BED-E256AA717768}"/>
              </a:ext>
            </a:extLst>
          </p:cNvPr>
          <p:cNvSpPr>
            <a:spLocks noGrp="1"/>
          </p:cNvSpPr>
          <p:nvPr>
            <p:ph idx="1"/>
          </p:nvPr>
        </p:nvSpPr>
        <p:spPr/>
        <p:txBody>
          <a:bodyPr>
            <a:normAutofit/>
          </a:bodyPr>
          <a:lstStyle/>
          <a:p>
            <a:r>
              <a:rPr lang="tr-TR" dirty="0">
                <a:solidFill>
                  <a:srgbClr val="000000"/>
                </a:solidFill>
                <a:effectLst/>
                <a:ea typeface="Times New Roman" panose="02020603050405020304" pitchFamily="18" charset="0"/>
                <a:cs typeface="Times New Roman" panose="02020603050405020304" pitchFamily="18" charset="0"/>
              </a:rPr>
              <a:t>Demir, insan vücudunda iki </a:t>
            </a:r>
            <a:r>
              <a:rPr lang="tr-TR" dirty="0" err="1">
                <a:solidFill>
                  <a:srgbClr val="000000"/>
                </a:solidFill>
                <a:effectLst/>
                <a:ea typeface="Times New Roman" panose="02020603050405020304" pitchFamily="18" charset="0"/>
                <a:cs typeface="Times New Roman" panose="02020603050405020304" pitchFamily="18" charset="0"/>
              </a:rPr>
              <a:t>oksidasyon</a:t>
            </a:r>
            <a:r>
              <a:rPr lang="tr-TR" dirty="0">
                <a:solidFill>
                  <a:srgbClr val="000000"/>
                </a:solidFill>
                <a:effectLst/>
                <a:ea typeface="Times New Roman" panose="02020603050405020304" pitchFamily="18" charset="0"/>
                <a:cs typeface="Times New Roman" panose="02020603050405020304" pitchFamily="18" charset="0"/>
              </a:rPr>
              <a:t> durumu olan </a:t>
            </a:r>
            <a:r>
              <a:rPr lang="tr-TR" dirty="0" err="1">
                <a:solidFill>
                  <a:srgbClr val="000000"/>
                </a:solidFill>
                <a:effectLst/>
                <a:ea typeface="Times New Roman" panose="02020603050405020304" pitchFamily="18" charset="0"/>
                <a:cs typeface="Times New Roman" panose="02020603050405020304" pitchFamily="18" charset="0"/>
              </a:rPr>
              <a:t>ferrik</a:t>
            </a:r>
            <a:r>
              <a:rPr lang="tr-TR" dirty="0">
                <a:solidFill>
                  <a:srgbClr val="000000"/>
                </a:solidFill>
                <a:effectLst/>
                <a:ea typeface="Times New Roman" panose="02020603050405020304" pitchFamily="18" charset="0"/>
                <a:cs typeface="Times New Roman" panose="02020603050405020304" pitchFamily="18" charset="0"/>
              </a:rPr>
              <a:t> (Fe+3) veya </a:t>
            </a:r>
            <a:r>
              <a:rPr lang="tr-TR" dirty="0" err="1">
                <a:solidFill>
                  <a:srgbClr val="000000"/>
                </a:solidFill>
                <a:effectLst/>
                <a:ea typeface="Times New Roman" panose="02020603050405020304" pitchFamily="18" charset="0"/>
                <a:cs typeface="Times New Roman" panose="02020603050405020304" pitchFamily="18" charset="0"/>
              </a:rPr>
              <a:t>ferröz</a:t>
            </a:r>
            <a:r>
              <a:rPr lang="tr-TR" dirty="0">
                <a:solidFill>
                  <a:srgbClr val="000000"/>
                </a:solidFill>
                <a:effectLst/>
                <a:ea typeface="Times New Roman" panose="02020603050405020304" pitchFamily="18" charset="0"/>
                <a:cs typeface="Times New Roman" panose="02020603050405020304" pitchFamily="18" charset="0"/>
              </a:rPr>
              <a:t> (Fe+2) şekilde bulunur</a:t>
            </a:r>
            <a:r>
              <a:rPr lang="tr-TR" dirty="0">
                <a:solidFill>
                  <a:srgbClr val="000000"/>
                </a:solidFill>
                <a:ea typeface="Times New Roman" panose="02020603050405020304" pitchFamily="18" charset="0"/>
                <a:cs typeface="Times New Roman" panose="02020603050405020304" pitchFamily="18" charset="0"/>
              </a:rPr>
              <a:t>.</a:t>
            </a:r>
          </a:p>
          <a:p>
            <a:r>
              <a:rPr lang="tr-TR" dirty="0">
                <a:solidFill>
                  <a:srgbClr val="000000"/>
                </a:solidFill>
                <a:cs typeface="Times New Roman" panose="02020603050405020304" pitchFamily="18" charset="0"/>
              </a:rPr>
              <a:t>Vücuda alımı da tüketilen kaynaklara göre Hem demiri ya da Hem olmayan demir şeklindedir.</a:t>
            </a:r>
          </a:p>
          <a:p>
            <a:r>
              <a:rPr lang="tr-TR" dirty="0">
                <a:solidFill>
                  <a:srgbClr val="000000"/>
                </a:solidFill>
                <a:cs typeface="Times New Roman" panose="02020603050405020304" pitchFamily="18" charset="0"/>
              </a:rPr>
              <a:t>Bu iki demir durumunun emilimi birbirinden farklıdır.</a:t>
            </a:r>
          </a:p>
          <a:p>
            <a:r>
              <a:rPr lang="tr-TR" dirty="0">
                <a:solidFill>
                  <a:srgbClr val="000000"/>
                </a:solidFill>
                <a:cs typeface="Times New Roman" panose="02020603050405020304" pitchFamily="18" charset="0"/>
              </a:rPr>
              <a:t>Et ürünlerinde daha çok hem demiri, sebze ve tahıllarda daha çok hem olmayan demir şeklindedir.</a:t>
            </a:r>
            <a:endParaRPr lang="tr-TR" dirty="0"/>
          </a:p>
        </p:txBody>
      </p:sp>
    </p:spTree>
    <p:extLst>
      <p:ext uri="{BB962C8B-B14F-4D97-AF65-F5344CB8AC3E}">
        <p14:creationId xmlns:p14="http://schemas.microsoft.com/office/powerpoint/2010/main" val="18029638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Pediatrik Hastalar</a:t>
            </a:r>
            <a:endParaRPr lang="tr-TR" dirty="0"/>
          </a:p>
        </p:txBody>
      </p:sp>
      <p:sp>
        <p:nvSpPr>
          <p:cNvPr id="3" name="İçerik Yer Tutucusu 2"/>
          <p:cNvSpPr>
            <a:spLocks noGrp="1"/>
          </p:cNvSpPr>
          <p:nvPr>
            <p:ph idx="1"/>
          </p:nvPr>
        </p:nvSpPr>
        <p:spPr/>
        <p:txBody>
          <a:bodyPr/>
          <a:lstStyle/>
          <a:p>
            <a:r>
              <a:rPr lang="tr-TR" dirty="0"/>
              <a:t>Dişlerin siyaha boyanmasını en aza indirmek için, damla veya şurup formunun dilin arkasına doğru, dişlerle temas etmeyecek şekilde verilmesi; ilacın meyve suyu veya su ile seyreltilerek verilmesi; ilacın bir pipet ile verilmesi önerilir.</a:t>
            </a:r>
          </a:p>
        </p:txBody>
      </p:sp>
    </p:spTree>
    <p:extLst>
      <p:ext uri="{BB962C8B-B14F-4D97-AF65-F5344CB8AC3E}">
        <p14:creationId xmlns:p14="http://schemas.microsoft.com/office/powerpoint/2010/main" val="39455748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214BED-0437-C2F9-7768-0CFB4787D73B}"/>
              </a:ext>
            </a:extLst>
          </p:cNvPr>
          <p:cNvSpPr>
            <a:spLocks noGrp="1"/>
          </p:cNvSpPr>
          <p:nvPr>
            <p:ph type="title"/>
          </p:nvPr>
        </p:nvSpPr>
        <p:spPr/>
        <p:txBody>
          <a:bodyPr/>
          <a:lstStyle/>
          <a:p>
            <a:r>
              <a:rPr lang="tr-TR" b="1" dirty="0"/>
              <a:t>SEVK ENDİKASYONLARI</a:t>
            </a:r>
            <a:endParaRPr lang="tr-TR" dirty="0"/>
          </a:p>
        </p:txBody>
      </p:sp>
      <p:sp>
        <p:nvSpPr>
          <p:cNvPr id="3" name="İçerik Yer Tutucusu 2">
            <a:extLst>
              <a:ext uri="{FF2B5EF4-FFF2-40B4-BE49-F238E27FC236}">
                <a16:creationId xmlns:a16="http://schemas.microsoft.com/office/drawing/2014/main" id="{2C80A56F-BCC4-E48B-F268-68E05D0AA979}"/>
              </a:ext>
            </a:extLst>
          </p:cNvPr>
          <p:cNvSpPr>
            <a:spLocks noGrp="1"/>
          </p:cNvSpPr>
          <p:nvPr>
            <p:ph idx="1"/>
          </p:nvPr>
        </p:nvSpPr>
        <p:spPr/>
        <p:txBody>
          <a:bodyPr/>
          <a:lstStyle/>
          <a:p>
            <a:r>
              <a:rPr lang="tr-TR" altLang="tr-TR" dirty="0">
                <a:latin typeface="Arial" pitchFamily="34" charset="0"/>
                <a:cs typeface="Arial" pitchFamily="34" charset="0"/>
              </a:rPr>
              <a:t>Gebede ciddi anemi varlığında ( acil sevk ) </a:t>
            </a:r>
          </a:p>
          <a:p>
            <a:r>
              <a:rPr lang="tr-TR" altLang="tr-TR" dirty="0">
                <a:latin typeface="Arial" pitchFamily="34" charset="0"/>
                <a:cs typeface="Arial" pitchFamily="34" charset="0"/>
              </a:rPr>
              <a:t>Gebede orta şiddetli anemide tedavi cevabı alınamamışsa </a:t>
            </a:r>
          </a:p>
          <a:p>
            <a:r>
              <a:rPr lang="tr-TR" altLang="tr-TR" dirty="0">
                <a:latin typeface="Arial" pitchFamily="34" charset="0"/>
                <a:cs typeface="Arial" pitchFamily="34" charset="0"/>
              </a:rPr>
              <a:t>Yetişkin hasta </a:t>
            </a:r>
            <a:r>
              <a:rPr lang="tr-TR" altLang="tr-TR" dirty="0" err="1">
                <a:latin typeface="Arial" pitchFamily="34" charset="0"/>
                <a:cs typeface="Arial" pitchFamily="34" charset="0"/>
              </a:rPr>
              <a:t>Hgb</a:t>
            </a:r>
            <a:r>
              <a:rPr lang="tr-TR" altLang="tr-TR" dirty="0">
                <a:latin typeface="Arial" pitchFamily="34" charset="0"/>
                <a:cs typeface="Arial" pitchFamily="34" charset="0"/>
              </a:rPr>
              <a:t>&lt; 7 g/dl ise</a:t>
            </a:r>
          </a:p>
          <a:p>
            <a:pPr marL="0" indent="0">
              <a:buNone/>
            </a:pPr>
            <a:endParaRPr lang="tr-TR" dirty="0"/>
          </a:p>
        </p:txBody>
      </p:sp>
    </p:spTree>
    <p:extLst>
      <p:ext uri="{BB962C8B-B14F-4D97-AF65-F5344CB8AC3E}">
        <p14:creationId xmlns:p14="http://schemas.microsoft.com/office/powerpoint/2010/main" val="8555968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SEVK ENDİKASYONLARI</a:t>
            </a:r>
          </a:p>
        </p:txBody>
      </p:sp>
      <p:sp>
        <p:nvSpPr>
          <p:cNvPr id="3" name="İçerik Yer Tutucusu 2"/>
          <p:cNvSpPr>
            <a:spLocks noGrp="1"/>
          </p:cNvSpPr>
          <p:nvPr>
            <p:ph idx="1"/>
          </p:nvPr>
        </p:nvSpPr>
        <p:spPr/>
        <p:txBody>
          <a:bodyPr>
            <a:normAutofit/>
          </a:bodyPr>
          <a:lstStyle/>
          <a:p>
            <a:pPr marL="0" indent="0">
              <a:buNone/>
            </a:pPr>
            <a:r>
              <a:rPr lang="tr-TR" b="1" dirty="0"/>
              <a:t>Hematolog</a:t>
            </a:r>
            <a:r>
              <a:rPr lang="tr-TR" dirty="0"/>
              <a:t> </a:t>
            </a:r>
          </a:p>
          <a:p>
            <a:r>
              <a:rPr lang="tr-TR" dirty="0"/>
              <a:t>Bir hematoloğa yönlendirme, basit demir eksikliği olan hastaların çoğunda endike değildir. </a:t>
            </a:r>
          </a:p>
          <a:p>
            <a:r>
              <a:rPr lang="tr-TR" dirty="0"/>
              <a:t>Bununla birlikte, demir çalışmalarının sonuçsuz olduğu, tanının belirsiz olduğu veya </a:t>
            </a:r>
            <a:r>
              <a:rPr lang="tr-TR" dirty="0" err="1"/>
              <a:t>intravenöz</a:t>
            </a:r>
            <a:r>
              <a:rPr lang="tr-TR" dirty="0"/>
              <a:t> demir uygulamasının düşünüldüğü kişiler için sevk uygundur.</a:t>
            </a:r>
          </a:p>
          <a:p>
            <a:pPr marL="0" indent="0">
              <a:buNone/>
            </a:pPr>
            <a:endParaRPr lang="tr-TR" dirty="0"/>
          </a:p>
          <a:p>
            <a:endParaRPr lang="tr-TR" dirty="0"/>
          </a:p>
        </p:txBody>
      </p:sp>
    </p:spTree>
    <p:extLst>
      <p:ext uri="{BB962C8B-B14F-4D97-AF65-F5344CB8AC3E}">
        <p14:creationId xmlns:p14="http://schemas.microsoft.com/office/powerpoint/2010/main" val="40799392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13A2A36-F2C4-A405-3A1B-CABA547351B2}"/>
              </a:ext>
            </a:extLst>
          </p:cNvPr>
          <p:cNvSpPr>
            <a:spLocks noGrp="1"/>
          </p:cNvSpPr>
          <p:nvPr>
            <p:ph type="title"/>
          </p:nvPr>
        </p:nvSpPr>
        <p:spPr/>
        <p:txBody>
          <a:bodyPr/>
          <a:lstStyle/>
          <a:p>
            <a:r>
              <a:rPr lang="tr-TR" b="1" dirty="0"/>
              <a:t>SEVK ENDİKASYONLARI</a:t>
            </a:r>
            <a:endParaRPr lang="tr-TR" dirty="0"/>
          </a:p>
        </p:txBody>
      </p:sp>
      <p:sp>
        <p:nvSpPr>
          <p:cNvPr id="3" name="İçerik Yer Tutucusu 2">
            <a:extLst>
              <a:ext uri="{FF2B5EF4-FFF2-40B4-BE49-F238E27FC236}">
                <a16:creationId xmlns:a16="http://schemas.microsoft.com/office/drawing/2014/main" id="{39A2B31C-8504-2F1E-4E9E-F2250B045DEF}"/>
              </a:ext>
            </a:extLst>
          </p:cNvPr>
          <p:cNvSpPr>
            <a:spLocks noGrp="1"/>
          </p:cNvSpPr>
          <p:nvPr>
            <p:ph idx="1"/>
          </p:nvPr>
        </p:nvSpPr>
        <p:spPr/>
        <p:txBody>
          <a:bodyPr/>
          <a:lstStyle/>
          <a:p>
            <a:pPr marL="0" indent="0">
              <a:buNone/>
            </a:pPr>
            <a:r>
              <a:rPr lang="tr-TR" b="1" dirty="0"/>
              <a:t>Gastroenterolog </a:t>
            </a:r>
          </a:p>
          <a:p>
            <a:r>
              <a:rPr lang="tr-TR" dirty="0"/>
              <a:t>Gizli bir gastrointestinal kan kaybı veya emilim bozukluğu kaynağından şüphelenilen kişilerde veya </a:t>
            </a:r>
            <a:r>
              <a:rPr lang="tr-TR" dirty="0" err="1"/>
              <a:t>çölyak</a:t>
            </a:r>
            <a:r>
              <a:rPr lang="tr-TR" dirty="0"/>
              <a:t> hastalığı veya </a:t>
            </a:r>
            <a:r>
              <a:rPr lang="tr-TR" dirty="0" err="1"/>
              <a:t>pernisiyöz</a:t>
            </a:r>
            <a:r>
              <a:rPr lang="tr-TR" dirty="0"/>
              <a:t> anemi için laboratuvar kanıtı varsa, bir gastroenteroloğa sevk uygundur.</a:t>
            </a:r>
          </a:p>
          <a:p>
            <a:pPr marL="0" indent="0">
              <a:buNone/>
            </a:pPr>
            <a:endParaRPr lang="tr-TR" dirty="0"/>
          </a:p>
        </p:txBody>
      </p:sp>
    </p:spTree>
    <p:extLst>
      <p:ext uri="{BB962C8B-B14F-4D97-AF65-F5344CB8AC3E}">
        <p14:creationId xmlns:p14="http://schemas.microsoft.com/office/powerpoint/2010/main" val="407962395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2133600" y="365124"/>
            <a:ext cx="7594600" cy="6492875"/>
          </a:xfrm>
          <a:prstGeom prst="rect">
            <a:avLst/>
          </a:prstGeom>
        </p:spPr>
      </p:pic>
    </p:spTree>
    <p:extLst>
      <p:ext uri="{BB962C8B-B14F-4D97-AF65-F5344CB8AC3E}">
        <p14:creationId xmlns:p14="http://schemas.microsoft.com/office/powerpoint/2010/main" val="122208217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783644" y="365125"/>
            <a:ext cx="8139290" cy="6261453"/>
          </a:xfrm>
          <a:prstGeom prst="rect">
            <a:avLst/>
          </a:prstGeom>
        </p:spPr>
      </p:pic>
    </p:spTree>
    <p:extLst>
      <p:ext uri="{BB962C8B-B14F-4D97-AF65-F5344CB8AC3E}">
        <p14:creationId xmlns:p14="http://schemas.microsoft.com/office/powerpoint/2010/main" val="31507323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569156" y="365125"/>
            <a:ext cx="8669865" cy="6459030"/>
          </a:xfrm>
          <a:prstGeom prst="rect">
            <a:avLst/>
          </a:prstGeom>
        </p:spPr>
      </p:pic>
    </p:spTree>
    <p:extLst>
      <p:ext uri="{BB962C8B-B14F-4D97-AF65-F5344CB8AC3E}">
        <p14:creationId xmlns:p14="http://schemas.microsoft.com/office/powerpoint/2010/main" val="1634020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91142"/>
          </a:xfrm>
        </p:spPr>
        <p:txBody>
          <a:bodyPr/>
          <a:lstStyle/>
          <a:p>
            <a:r>
              <a:rPr lang="tr-TR" b="1" dirty="0"/>
              <a:t>KAYNAKLAR</a:t>
            </a:r>
          </a:p>
        </p:txBody>
      </p:sp>
      <p:sp>
        <p:nvSpPr>
          <p:cNvPr id="3" name="İçerik Yer Tutucusu 2"/>
          <p:cNvSpPr>
            <a:spLocks noGrp="1"/>
          </p:cNvSpPr>
          <p:nvPr>
            <p:ph idx="1"/>
          </p:nvPr>
        </p:nvSpPr>
        <p:spPr>
          <a:xfrm>
            <a:off x="838200" y="1546578"/>
            <a:ext cx="10515600" cy="4630385"/>
          </a:xfrm>
        </p:spPr>
        <p:txBody>
          <a:bodyPr>
            <a:normAutofit fontScale="47500" lnSpcReduction="20000"/>
          </a:bodyPr>
          <a:lstStyle/>
          <a:p>
            <a:pPr marL="514350" indent="-514350">
              <a:buFont typeface="+mj-lt"/>
              <a:buAutoNum type="arabicPeriod"/>
            </a:pPr>
            <a:r>
              <a:rPr lang="tr-TR" altLang="tr-TR" dirty="0">
                <a:cs typeface="Arial" pitchFamily="34" charset="0"/>
              </a:rPr>
              <a:t>Yetişkinde Demir Eksikliği Anemisi (DEA) Tanı ve Tedavi Kılavuzu </a:t>
            </a:r>
          </a:p>
          <a:p>
            <a:pPr marL="514350" indent="-514350">
              <a:buFont typeface="+mj-lt"/>
              <a:buAutoNum type="arabicPeriod"/>
            </a:pPr>
            <a:r>
              <a:rPr lang="tr-TR" altLang="tr-TR" dirty="0">
                <a:cs typeface="Arial" pitchFamily="34" charset="0"/>
              </a:rPr>
              <a:t>Çocuklarda Demir Eksikliği Anemisi (DEA) Tanı ve Tedavi Kılavuzu </a:t>
            </a:r>
          </a:p>
          <a:p>
            <a:pPr marL="514350" indent="-514350">
              <a:buFont typeface="+mj-lt"/>
              <a:buAutoNum type="arabicPeriod"/>
            </a:pPr>
            <a:r>
              <a:rPr lang="tr-TR" dirty="0" err="1"/>
              <a:t>https</a:t>
            </a:r>
            <a:r>
              <a:rPr lang="tr-TR" dirty="0"/>
              <a:t>://</a:t>
            </a:r>
            <a:r>
              <a:rPr lang="tr-TR" dirty="0" err="1"/>
              <a:t>www.uptodate.com</a:t>
            </a:r>
            <a:r>
              <a:rPr lang="tr-TR" dirty="0"/>
              <a:t>/</a:t>
            </a:r>
            <a:r>
              <a:rPr lang="tr-TR" dirty="0" err="1"/>
              <a:t>contents</a:t>
            </a:r>
            <a:r>
              <a:rPr lang="tr-TR" dirty="0"/>
              <a:t>/causes-and-diagnosis-of-iron-deficiency-and-iron-deficiency-anemia-in-adults?search=iron%20deficiency%20anemia&amp;source=</a:t>
            </a:r>
            <a:r>
              <a:rPr lang="tr-TR" dirty="0" err="1"/>
              <a:t>search_result&amp;selectedTitle</a:t>
            </a:r>
            <a:r>
              <a:rPr lang="tr-TR" dirty="0"/>
              <a:t>=1~150&amp;usage_type=</a:t>
            </a:r>
            <a:r>
              <a:rPr lang="tr-TR" dirty="0" err="1"/>
              <a:t>default&amp;display_rank</a:t>
            </a:r>
            <a:r>
              <a:rPr lang="tr-TR" dirty="0"/>
              <a:t>=1</a:t>
            </a:r>
          </a:p>
          <a:p>
            <a:pPr marL="514350" indent="-514350">
              <a:buFont typeface="+mj-lt"/>
              <a:buAutoNum type="arabicPeriod"/>
            </a:pPr>
            <a:r>
              <a:rPr lang="tr-TR" dirty="0" err="1"/>
              <a:t>https</a:t>
            </a:r>
            <a:r>
              <a:rPr lang="tr-TR" dirty="0"/>
              <a:t>://www.uptodate.com/contents/iron-deficiency-in-infants-and-children-less-than12-years-screening-prevention-clinical-manifestations-and-diagnosis?search=iron+deficiency+anemia&amp;source=search_result&amp;selectedTitle=4%7E150&amp;usage_type=default&amp;display_rank=4</a:t>
            </a:r>
          </a:p>
          <a:p>
            <a:pPr marL="514350" indent="-514350">
              <a:buFont typeface="+mj-lt"/>
              <a:buAutoNum type="arabicPeriod"/>
            </a:pPr>
            <a:r>
              <a:rPr lang="tr-TR" dirty="0" err="1"/>
              <a:t>https</a:t>
            </a:r>
            <a:r>
              <a:rPr lang="tr-TR" dirty="0"/>
              <a:t>://</a:t>
            </a:r>
            <a:r>
              <a:rPr lang="tr-TR" dirty="0" err="1"/>
              <a:t>www.uptodate.com</a:t>
            </a:r>
            <a:r>
              <a:rPr lang="tr-TR" dirty="0"/>
              <a:t>/</a:t>
            </a:r>
            <a:r>
              <a:rPr lang="tr-TR" dirty="0" err="1"/>
              <a:t>contents</a:t>
            </a:r>
            <a:r>
              <a:rPr lang="tr-TR" dirty="0"/>
              <a:t>/</a:t>
            </a:r>
            <a:r>
              <a:rPr lang="tr-TR" dirty="0" err="1"/>
              <a:t>iron-requirements-and-iron-deficiency-in-adolescents?search</a:t>
            </a:r>
            <a:r>
              <a:rPr lang="tr-TR" dirty="0"/>
              <a:t>=</a:t>
            </a:r>
            <a:r>
              <a:rPr lang="tr-TR" dirty="0" err="1"/>
              <a:t>iron+deficiency+anemia&amp;source</a:t>
            </a:r>
            <a:r>
              <a:rPr lang="tr-TR" dirty="0"/>
              <a:t>=</a:t>
            </a:r>
            <a:r>
              <a:rPr lang="tr-TR" dirty="0" err="1"/>
              <a:t>search_result&amp;selectedTitle</a:t>
            </a:r>
            <a:r>
              <a:rPr lang="tr-TR" dirty="0"/>
              <a:t>=5%7E150&amp;usage_type=</a:t>
            </a:r>
            <a:r>
              <a:rPr lang="tr-TR" dirty="0" err="1"/>
              <a:t>default&amp;display_rank</a:t>
            </a:r>
            <a:r>
              <a:rPr lang="tr-TR" dirty="0"/>
              <a:t>=5</a:t>
            </a:r>
          </a:p>
          <a:p>
            <a:pPr marL="514350" indent="-514350">
              <a:buFont typeface="+mj-lt"/>
              <a:buAutoNum type="arabicPeriod"/>
            </a:pPr>
            <a:r>
              <a:rPr lang="tr-TR" dirty="0" err="1"/>
              <a:t>https</a:t>
            </a:r>
            <a:r>
              <a:rPr lang="tr-TR" dirty="0"/>
              <a:t>://</a:t>
            </a:r>
            <a:r>
              <a:rPr lang="tr-TR" dirty="0" err="1"/>
              <a:t>www.uptodate.com</a:t>
            </a:r>
            <a:r>
              <a:rPr lang="tr-TR" dirty="0"/>
              <a:t>/</a:t>
            </a:r>
            <a:r>
              <a:rPr lang="tr-TR" dirty="0" err="1"/>
              <a:t>contents</a:t>
            </a:r>
            <a:r>
              <a:rPr lang="tr-TR" dirty="0"/>
              <a:t>/iron-deficiency-in-infants-and-children-less-than12-years-treatment?search=</a:t>
            </a:r>
            <a:r>
              <a:rPr lang="tr-TR" dirty="0" err="1"/>
              <a:t>iron+deficiency+anemia&amp;source</a:t>
            </a:r>
            <a:r>
              <a:rPr lang="tr-TR" dirty="0"/>
              <a:t>=</a:t>
            </a:r>
            <a:r>
              <a:rPr lang="tr-TR" dirty="0" err="1"/>
              <a:t>search_result&amp;selectedTitle</a:t>
            </a:r>
            <a:r>
              <a:rPr lang="tr-TR" dirty="0"/>
              <a:t>=6%7E150&amp;usage_type=</a:t>
            </a:r>
            <a:r>
              <a:rPr lang="tr-TR" dirty="0" err="1"/>
              <a:t>default&amp;display_rank</a:t>
            </a:r>
            <a:r>
              <a:rPr lang="tr-TR" dirty="0"/>
              <a:t>=6</a:t>
            </a:r>
          </a:p>
          <a:p>
            <a:pPr marL="514350" indent="-514350">
              <a:buFont typeface="+mj-lt"/>
              <a:buAutoNum type="arabicPeriod"/>
            </a:pPr>
            <a:r>
              <a:rPr lang="tr-TR" dirty="0" err="1"/>
              <a:t>https</a:t>
            </a:r>
            <a:r>
              <a:rPr lang="tr-TR" dirty="0"/>
              <a:t>://</a:t>
            </a:r>
            <a:r>
              <a:rPr lang="tr-TR" dirty="0" err="1"/>
              <a:t>www.uptodate.com</a:t>
            </a:r>
            <a:r>
              <a:rPr lang="tr-TR" dirty="0"/>
              <a:t>/</a:t>
            </a:r>
            <a:r>
              <a:rPr lang="tr-TR" dirty="0" err="1"/>
              <a:t>contents</a:t>
            </a:r>
            <a:r>
              <a:rPr lang="tr-TR" dirty="0"/>
              <a:t>/</a:t>
            </a:r>
            <a:r>
              <a:rPr lang="tr-TR" dirty="0" err="1"/>
              <a:t>treatment-of-iron-deficiency-in-patients-on-dialysis?search</a:t>
            </a:r>
            <a:r>
              <a:rPr lang="tr-TR" dirty="0"/>
              <a:t>=</a:t>
            </a:r>
            <a:r>
              <a:rPr lang="tr-TR" dirty="0" err="1"/>
              <a:t>iron+deficiency+anemia&amp;source</a:t>
            </a:r>
            <a:r>
              <a:rPr lang="tr-TR" dirty="0"/>
              <a:t>=</a:t>
            </a:r>
            <a:r>
              <a:rPr lang="tr-TR" dirty="0" err="1"/>
              <a:t>search_result&amp;selectedTitle</a:t>
            </a:r>
            <a:r>
              <a:rPr lang="tr-TR" dirty="0"/>
              <a:t>=9%7E150&amp;usage_type=</a:t>
            </a:r>
            <a:r>
              <a:rPr lang="tr-TR" dirty="0" err="1"/>
              <a:t>default&amp;display_rank</a:t>
            </a:r>
            <a:r>
              <a:rPr lang="tr-TR" dirty="0"/>
              <a:t>=9</a:t>
            </a:r>
          </a:p>
          <a:p>
            <a:pPr marL="514350" indent="-514350">
              <a:buFont typeface="+mj-lt"/>
              <a:buAutoNum type="arabicPeriod"/>
            </a:pPr>
            <a:r>
              <a:rPr lang="tr-TR" dirty="0" err="1"/>
              <a:t>https</a:t>
            </a:r>
            <a:r>
              <a:rPr lang="tr-TR" dirty="0"/>
              <a:t>://</a:t>
            </a:r>
            <a:r>
              <a:rPr lang="tr-TR" dirty="0" err="1"/>
              <a:t>www.uptodate.com</a:t>
            </a:r>
            <a:r>
              <a:rPr lang="tr-TR" dirty="0"/>
              <a:t>/</a:t>
            </a:r>
            <a:r>
              <a:rPr lang="tr-TR" dirty="0" err="1"/>
              <a:t>contents</a:t>
            </a:r>
            <a:r>
              <a:rPr lang="tr-TR" dirty="0"/>
              <a:t>/treatment-of-iron-deficiency-in-patients-with-nondialysis-chronic-kidney-disease-ckd?search=</a:t>
            </a:r>
            <a:r>
              <a:rPr lang="tr-TR" dirty="0" err="1"/>
              <a:t>iron+deficiency+anemia&amp;source</a:t>
            </a:r>
            <a:r>
              <a:rPr lang="tr-TR" dirty="0"/>
              <a:t>=</a:t>
            </a:r>
            <a:r>
              <a:rPr lang="tr-TR" dirty="0" err="1"/>
              <a:t>search_result&amp;selectedTitle</a:t>
            </a:r>
            <a:r>
              <a:rPr lang="tr-TR" dirty="0"/>
              <a:t>=10%7E150&amp;usage_type=</a:t>
            </a:r>
            <a:r>
              <a:rPr lang="tr-TR" dirty="0" err="1"/>
              <a:t>default&amp;display_rank</a:t>
            </a:r>
            <a:r>
              <a:rPr lang="tr-TR" dirty="0"/>
              <a:t>=10</a:t>
            </a:r>
          </a:p>
          <a:p>
            <a:pPr marL="514350" indent="-514350">
              <a:buFont typeface="+mj-lt"/>
              <a:buAutoNum type="arabicPeriod"/>
            </a:pPr>
            <a:r>
              <a:rPr lang="tr-TR" dirty="0" err="1"/>
              <a:t>https</a:t>
            </a:r>
            <a:r>
              <a:rPr lang="tr-TR" dirty="0"/>
              <a:t>://</a:t>
            </a:r>
            <a:r>
              <a:rPr lang="tr-TR" dirty="0" err="1"/>
              <a:t>www.uptodate.com</a:t>
            </a:r>
            <a:r>
              <a:rPr lang="tr-TR" dirty="0"/>
              <a:t>/</a:t>
            </a:r>
            <a:r>
              <a:rPr lang="tr-TR" dirty="0" err="1"/>
              <a:t>contents</a:t>
            </a:r>
            <a:r>
              <a:rPr lang="tr-TR" dirty="0"/>
              <a:t>/</a:t>
            </a:r>
            <a:r>
              <a:rPr lang="tr-TR" dirty="0" err="1"/>
              <a:t>anemia-in-pregnancy?search</a:t>
            </a:r>
            <a:r>
              <a:rPr lang="tr-TR" dirty="0"/>
              <a:t>=</a:t>
            </a:r>
            <a:r>
              <a:rPr lang="tr-TR" dirty="0" err="1"/>
              <a:t>iron+deficiency+anemia&amp;source</a:t>
            </a:r>
            <a:r>
              <a:rPr lang="tr-TR" dirty="0"/>
              <a:t>=</a:t>
            </a:r>
            <a:r>
              <a:rPr lang="tr-TR" dirty="0" err="1"/>
              <a:t>search_result&amp;selectedTitle</a:t>
            </a:r>
            <a:r>
              <a:rPr lang="tr-TR" dirty="0"/>
              <a:t>=18%7E150&amp;usage_type=</a:t>
            </a:r>
            <a:r>
              <a:rPr lang="tr-TR" dirty="0" err="1"/>
              <a:t>default&amp;display_rank</a:t>
            </a:r>
            <a:r>
              <a:rPr lang="tr-TR" dirty="0"/>
              <a:t>=17</a:t>
            </a:r>
          </a:p>
          <a:p>
            <a:pPr marL="514350" indent="-514350">
              <a:buFont typeface="+mj-lt"/>
              <a:buAutoNum type="arabicPeriod"/>
            </a:pPr>
            <a:r>
              <a:rPr lang="tr-TR" dirty="0" err="1"/>
              <a:t>https</a:t>
            </a:r>
            <a:r>
              <a:rPr lang="tr-TR" dirty="0"/>
              <a:t>://www.uptodate.com/contents/treatment-of-iron-deficiency-anemia-in-adults?search=iron%20deficiency%20anemia&amp;topicRef=7150&amp;source=see_link</a:t>
            </a:r>
          </a:p>
          <a:p>
            <a:pPr marL="514350" indent="-514350">
              <a:buFont typeface="+mj-lt"/>
              <a:buAutoNum type="arabicPeriod"/>
            </a:pPr>
            <a:r>
              <a:rPr lang="tr-TR" dirty="0"/>
              <a:t>Bebek, Çocuk, Ergen İzlem Protokolleri T.C. Sağlık Bakanlığı Halk Sağlığı Genel Müdürlüğü Çocuk ve Ergen Sağlığı Dairesi Başkanlığı Ankara, 2018</a:t>
            </a:r>
          </a:p>
          <a:p>
            <a:pPr marL="514350" indent="-514350">
              <a:buFont typeface="+mj-lt"/>
              <a:buAutoNum type="arabicPeriod"/>
            </a:pPr>
            <a:r>
              <a:rPr lang="tr-TR" dirty="0"/>
              <a:t>Türkiye’de 6-17 Aylık Çocuklarda ve Annelerinde Hemoglobin </a:t>
            </a:r>
            <a:r>
              <a:rPr lang="tr-TR" dirty="0" err="1"/>
              <a:t>Ferritin</a:t>
            </a:r>
            <a:r>
              <a:rPr lang="tr-TR" dirty="0"/>
              <a:t> D -Vitamini Düzeyi ve Demir Eksikliği Anemisi Durum Belirleme Yürütülen Programların Değerlendirilmesi Araştırması Gazi Üniversitesi Tıp Fakültesi 2011</a:t>
            </a:r>
          </a:p>
        </p:txBody>
      </p:sp>
    </p:spTree>
    <p:extLst>
      <p:ext uri="{BB962C8B-B14F-4D97-AF65-F5344CB8AC3E}">
        <p14:creationId xmlns:p14="http://schemas.microsoft.com/office/powerpoint/2010/main" val="3446741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7DC100-A71B-C987-5AB7-D04C3629BBE4}"/>
              </a:ext>
            </a:extLst>
          </p:cNvPr>
          <p:cNvSpPr>
            <a:spLocks noGrp="1"/>
          </p:cNvSpPr>
          <p:nvPr>
            <p:ph type="title"/>
          </p:nvPr>
        </p:nvSpPr>
        <p:spPr/>
        <p:txBody>
          <a:bodyPr/>
          <a:lstStyle/>
          <a:p>
            <a:r>
              <a:rPr lang="tr-TR" b="1" dirty="0"/>
              <a:t>DEMİR</a:t>
            </a:r>
            <a:endParaRPr lang="tr-TR" dirty="0"/>
          </a:p>
        </p:txBody>
      </p:sp>
      <p:sp>
        <p:nvSpPr>
          <p:cNvPr id="3" name="İçerik Yer Tutucusu 2">
            <a:extLst>
              <a:ext uri="{FF2B5EF4-FFF2-40B4-BE49-F238E27FC236}">
                <a16:creationId xmlns:a16="http://schemas.microsoft.com/office/drawing/2014/main" id="{3C5CF86E-5F95-1509-376A-AEDEEA0D475F}"/>
              </a:ext>
            </a:extLst>
          </p:cNvPr>
          <p:cNvSpPr>
            <a:spLocks noGrp="1"/>
          </p:cNvSpPr>
          <p:nvPr>
            <p:ph idx="1"/>
          </p:nvPr>
        </p:nvSpPr>
        <p:spPr/>
        <p:txBody>
          <a:bodyPr/>
          <a:lstStyle/>
          <a:p>
            <a:r>
              <a:rPr lang="tr-TR" dirty="0"/>
              <a:t>Hem olmayan demirin yapısında demir, </a:t>
            </a:r>
            <a:r>
              <a:rPr lang="tr-TR" dirty="0" err="1"/>
              <a:t>ferrik</a:t>
            </a:r>
            <a:r>
              <a:rPr lang="tr-TR" dirty="0"/>
              <a:t>(+ 3) halindedir.</a:t>
            </a:r>
          </a:p>
          <a:p>
            <a:r>
              <a:rPr lang="tr-TR" dirty="0"/>
              <a:t>Bu formu biyolojik olmadığı için, Fe3+ bağırsak </a:t>
            </a:r>
            <a:r>
              <a:rPr lang="tr-TR" dirty="0" err="1"/>
              <a:t>epitelinden</a:t>
            </a:r>
            <a:r>
              <a:rPr lang="tr-TR" dirty="0"/>
              <a:t> taşınmadan önce, </a:t>
            </a:r>
            <a:r>
              <a:rPr lang="tr-TR" dirty="0" err="1"/>
              <a:t>koenzim</a:t>
            </a:r>
            <a:r>
              <a:rPr lang="tr-TR" dirty="0"/>
              <a:t> olarak C vitamini kullanan ferritin </a:t>
            </a:r>
            <a:r>
              <a:rPr lang="tr-TR" dirty="0" err="1"/>
              <a:t>redüktaz</a:t>
            </a:r>
            <a:r>
              <a:rPr lang="tr-TR" dirty="0"/>
              <a:t> enzimi tarafından Fe+2 formülüne indirgenmelidir. </a:t>
            </a:r>
          </a:p>
          <a:p>
            <a:r>
              <a:rPr lang="tr-TR" dirty="0"/>
              <a:t>Bu işlem mide asidi varlığında gerçekleşir.</a:t>
            </a:r>
          </a:p>
          <a:p>
            <a:pPr marL="0" indent="0">
              <a:buNone/>
            </a:pPr>
            <a:endParaRPr lang="tr-TR" dirty="0"/>
          </a:p>
        </p:txBody>
      </p:sp>
    </p:spTree>
    <p:extLst>
      <p:ext uri="{BB962C8B-B14F-4D97-AF65-F5344CB8AC3E}">
        <p14:creationId xmlns:p14="http://schemas.microsoft.com/office/powerpoint/2010/main" val="2050737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0D950C9-DB88-5D02-952E-241206BF1912}"/>
              </a:ext>
            </a:extLst>
          </p:cNvPr>
          <p:cNvSpPr>
            <a:spLocks noGrp="1"/>
          </p:cNvSpPr>
          <p:nvPr>
            <p:ph type="title"/>
          </p:nvPr>
        </p:nvSpPr>
        <p:spPr/>
        <p:txBody>
          <a:bodyPr/>
          <a:lstStyle/>
          <a:p>
            <a:r>
              <a:rPr lang="tr-TR" b="1" dirty="0"/>
              <a:t>DEMİR</a:t>
            </a:r>
            <a:endParaRPr lang="tr-TR" dirty="0"/>
          </a:p>
        </p:txBody>
      </p:sp>
      <p:sp>
        <p:nvSpPr>
          <p:cNvPr id="3" name="İçerik Yer Tutucusu 2">
            <a:extLst>
              <a:ext uri="{FF2B5EF4-FFF2-40B4-BE49-F238E27FC236}">
                <a16:creationId xmlns:a16="http://schemas.microsoft.com/office/drawing/2014/main" id="{9C29CDBC-F696-4A37-8856-CED923C96A71}"/>
              </a:ext>
            </a:extLst>
          </p:cNvPr>
          <p:cNvSpPr>
            <a:spLocks noGrp="1"/>
          </p:cNvSpPr>
          <p:nvPr>
            <p:ph idx="1"/>
          </p:nvPr>
        </p:nvSpPr>
        <p:spPr/>
        <p:txBody>
          <a:bodyPr/>
          <a:lstStyle/>
          <a:p>
            <a:pPr marL="0" indent="0">
              <a:buNone/>
            </a:pPr>
            <a:r>
              <a:rPr lang="tr-TR" dirty="0">
                <a:solidFill>
                  <a:srgbClr val="000000"/>
                </a:solidFill>
                <a:ea typeface="Times New Roman" panose="02020603050405020304" pitchFamily="18" charset="0"/>
                <a:cs typeface="Times New Roman" panose="02020603050405020304" pitchFamily="18" charset="0"/>
              </a:rPr>
              <a:t>H</a:t>
            </a:r>
            <a:r>
              <a:rPr lang="tr-TR" dirty="0">
                <a:solidFill>
                  <a:srgbClr val="000000"/>
                </a:solidFill>
                <a:effectLst/>
                <a:ea typeface="Times New Roman" panose="02020603050405020304" pitchFamily="18" charset="0"/>
                <a:cs typeface="Times New Roman" panose="02020603050405020304" pitchFamily="18" charset="0"/>
              </a:rPr>
              <a:t>em demirinin emilimi ise;</a:t>
            </a:r>
          </a:p>
          <a:p>
            <a:r>
              <a:rPr lang="tr-TR" dirty="0">
                <a:solidFill>
                  <a:srgbClr val="000000"/>
                </a:solidFill>
                <a:ea typeface="Times New Roman" panose="02020603050405020304" pitchFamily="18" charset="0"/>
                <a:cs typeface="Times New Roman" panose="02020603050405020304" pitchFamily="18" charset="0"/>
              </a:rPr>
              <a:t>E</a:t>
            </a:r>
            <a:r>
              <a:rPr lang="tr-TR" dirty="0">
                <a:solidFill>
                  <a:srgbClr val="000000"/>
                </a:solidFill>
                <a:effectLst/>
                <a:ea typeface="Times New Roman" panose="02020603050405020304" pitchFamily="18" charset="0"/>
                <a:cs typeface="Times New Roman" panose="02020603050405020304" pitchFamily="18" charset="0"/>
              </a:rPr>
              <a:t>tte bulunan hemoglobin, bağırsak enzimleriyle hem ve globüline ayrılır.</a:t>
            </a:r>
          </a:p>
          <a:p>
            <a:r>
              <a:rPr lang="tr-TR" dirty="0">
                <a:solidFill>
                  <a:srgbClr val="000000"/>
                </a:solidFill>
                <a:effectLst/>
                <a:ea typeface="Times New Roman" panose="02020603050405020304" pitchFamily="18" charset="0"/>
                <a:cs typeface="Times New Roman" panose="02020603050405020304" pitchFamily="18" charset="0"/>
              </a:rPr>
              <a:t> Hem demirinin emilimi için, </a:t>
            </a:r>
            <a:r>
              <a:rPr lang="tr-TR" dirty="0" err="1">
                <a:solidFill>
                  <a:srgbClr val="000000"/>
                </a:solidFill>
                <a:effectLst/>
                <a:ea typeface="Times New Roman" panose="02020603050405020304" pitchFamily="18" charset="0"/>
                <a:cs typeface="Times New Roman" panose="02020603050405020304" pitchFamily="18" charset="0"/>
              </a:rPr>
              <a:t>duodenal</a:t>
            </a:r>
            <a:r>
              <a:rPr lang="tr-TR" dirty="0">
                <a:solidFill>
                  <a:srgbClr val="000000"/>
                </a:solidFill>
                <a:effectLst/>
                <a:ea typeface="Times New Roman" panose="02020603050405020304" pitchFamily="18" charset="0"/>
                <a:cs typeface="Times New Roman" panose="02020603050405020304" pitchFamily="18" charset="0"/>
              </a:rPr>
              <a:t> düşük </a:t>
            </a:r>
            <a:r>
              <a:rPr lang="tr-TR" dirty="0" err="1">
                <a:solidFill>
                  <a:srgbClr val="000000"/>
                </a:solidFill>
                <a:effectLst/>
                <a:ea typeface="Times New Roman" panose="02020603050405020304" pitchFamily="18" charset="0"/>
                <a:cs typeface="Times New Roman" panose="02020603050405020304" pitchFamily="18" charset="0"/>
              </a:rPr>
              <a:t>pH</a:t>
            </a:r>
            <a:r>
              <a:rPr lang="tr-TR" dirty="0">
                <a:solidFill>
                  <a:srgbClr val="000000"/>
                </a:solidFill>
                <a:effectLst/>
                <a:ea typeface="Times New Roman" panose="02020603050405020304" pitchFamily="18" charset="0"/>
                <a:cs typeface="Times New Roman" panose="02020603050405020304" pitchFamily="18" charset="0"/>
              </a:rPr>
              <a:t> ve emilimi kolaylaştıran </a:t>
            </a:r>
            <a:r>
              <a:rPr lang="tr-TR" dirty="0" err="1">
                <a:solidFill>
                  <a:srgbClr val="000000"/>
                </a:solidFill>
                <a:effectLst/>
                <a:ea typeface="Times New Roman" panose="02020603050405020304" pitchFamily="18" charset="0"/>
                <a:cs typeface="Times New Roman" panose="02020603050405020304" pitchFamily="18" charset="0"/>
              </a:rPr>
              <a:t>askorbik</a:t>
            </a:r>
            <a:r>
              <a:rPr lang="tr-TR" dirty="0">
                <a:solidFill>
                  <a:srgbClr val="000000"/>
                </a:solidFill>
                <a:effectLst/>
                <a:ea typeface="Times New Roman" panose="02020603050405020304" pitchFamily="18" charset="0"/>
                <a:cs typeface="Times New Roman" panose="02020603050405020304" pitchFamily="18" charset="0"/>
              </a:rPr>
              <a:t> asit, sitrik asit gibi faktörlere ihtiyaç yoktur. </a:t>
            </a:r>
          </a:p>
          <a:p>
            <a:r>
              <a:rPr lang="tr-TR" dirty="0">
                <a:solidFill>
                  <a:srgbClr val="000000"/>
                </a:solidFill>
                <a:effectLst/>
                <a:ea typeface="Times New Roman" panose="02020603050405020304" pitchFamily="18" charset="0"/>
                <a:cs typeface="Times New Roman" panose="02020603050405020304" pitchFamily="18" charset="0"/>
              </a:rPr>
              <a:t>Besinlerde bulunan demir koruyuculardan da etkilenmez. </a:t>
            </a:r>
          </a:p>
          <a:p>
            <a:r>
              <a:rPr lang="tr-TR" dirty="0">
                <a:solidFill>
                  <a:srgbClr val="000000"/>
                </a:solidFill>
                <a:effectLst/>
                <a:ea typeface="Times New Roman" panose="02020603050405020304" pitchFamily="18" charset="0"/>
                <a:cs typeface="Times New Roman" panose="02020603050405020304" pitchFamily="18" charset="0"/>
              </a:rPr>
              <a:t>Hem, </a:t>
            </a:r>
            <a:r>
              <a:rPr lang="tr-TR" dirty="0" err="1">
                <a:solidFill>
                  <a:srgbClr val="000000"/>
                </a:solidFill>
                <a:effectLst/>
                <a:ea typeface="Times New Roman" panose="02020603050405020304" pitchFamily="18" charset="0"/>
                <a:cs typeface="Times New Roman" panose="02020603050405020304" pitchFamily="18" charset="0"/>
              </a:rPr>
              <a:t>duodenal</a:t>
            </a:r>
            <a:r>
              <a:rPr lang="tr-TR" dirty="0">
                <a:solidFill>
                  <a:srgbClr val="000000"/>
                </a:solidFill>
                <a:effectLst/>
                <a:ea typeface="Times New Roman" panose="02020603050405020304" pitchFamily="18" charset="0"/>
                <a:cs typeface="Times New Roman" panose="02020603050405020304" pitchFamily="18" charset="0"/>
              </a:rPr>
              <a:t> </a:t>
            </a:r>
            <a:r>
              <a:rPr lang="tr-TR" dirty="0" err="1">
                <a:solidFill>
                  <a:srgbClr val="000000"/>
                </a:solidFill>
                <a:effectLst/>
                <a:ea typeface="Times New Roman" panose="02020603050405020304" pitchFamily="18" charset="0"/>
                <a:cs typeface="Times New Roman" panose="02020603050405020304" pitchFamily="18" charset="0"/>
              </a:rPr>
              <a:t>enterosite</a:t>
            </a:r>
            <a:r>
              <a:rPr lang="tr-TR" dirty="0">
                <a:solidFill>
                  <a:srgbClr val="000000"/>
                </a:solidFill>
                <a:effectLst/>
                <a:ea typeface="Times New Roman" panose="02020603050405020304" pitchFamily="18" charset="0"/>
                <a:cs typeface="Times New Roman" panose="02020603050405020304" pitchFamily="18" charset="0"/>
              </a:rPr>
              <a:t> kendine özel bir taşıyıcı ile girer. </a:t>
            </a:r>
            <a:endParaRPr lang="tr-TR" dirty="0"/>
          </a:p>
          <a:p>
            <a:endParaRPr lang="tr-TR" dirty="0"/>
          </a:p>
        </p:txBody>
      </p:sp>
    </p:spTree>
    <p:extLst>
      <p:ext uri="{BB962C8B-B14F-4D97-AF65-F5344CB8AC3E}">
        <p14:creationId xmlns:p14="http://schemas.microsoft.com/office/powerpoint/2010/main" val="291497362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5298</TotalTime>
  <Words>4707</Words>
  <Application>Microsoft Macintosh PowerPoint</Application>
  <PresentationFormat>Geniş ekran</PresentationFormat>
  <Paragraphs>417</Paragraphs>
  <Slides>77</Slides>
  <Notes>10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77</vt:i4>
      </vt:variant>
    </vt:vector>
  </HeadingPairs>
  <TitlesOfParts>
    <vt:vector size="86" baseType="lpstr">
      <vt:lpstr>__Source_Sans_3_Fallback_f93b20</vt:lpstr>
      <vt:lpstr>Arial</vt:lpstr>
      <vt:lpstr>Calibri</vt:lpstr>
      <vt:lpstr>Calibri Light</vt:lpstr>
      <vt:lpstr>Helvetica</vt:lpstr>
      <vt:lpstr>Times</vt:lpstr>
      <vt:lpstr>Times New Roman</vt:lpstr>
      <vt:lpstr>Wingdings</vt:lpstr>
      <vt:lpstr>Office Teması</vt:lpstr>
      <vt:lpstr>DEMİR EKSİKLİĞİ ANEMİSİ</vt:lpstr>
      <vt:lpstr>HEDEFLER</vt:lpstr>
      <vt:lpstr>DEMİR</vt:lpstr>
      <vt:lpstr>DEMİR GÖREVLERİ</vt:lpstr>
      <vt:lpstr>DEMİR</vt:lpstr>
      <vt:lpstr>DEMİR</vt:lpstr>
      <vt:lpstr>DEMİR</vt:lpstr>
      <vt:lpstr>DEMİR</vt:lpstr>
      <vt:lpstr>DEMİR</vt:lpstr>
      <vt:lpstr>DEMİR</vt:lpstr>
      <vt:lpstr>DEMİR</vt:lpstr>
      <vt:lpstr>Demir Emilimine Etki eden Faktörler</vt:lpstr>
      <vt:lpstr>PowerPoint Sunusu</vt:lpstr>
      <vt:lpstr>PowerPoint Sunusu</vt:lpstr>
      <vt:lpstr>Ferritin</vt:lpstr>
      <vt:lpstr>Ferroportin</vt:lpstr>
      <vt:lpstr>Hepsidin</vt:lpstr>
      <vt:lpstr>PowerPoint Sunusu</vt:lpstr>
      <vt:lpstr>PowerPoint Sunusu</vt:lpstr>
      <vt:lpstr>ANEMİ</vt:lpstr>
      <vt:lpstr>ANEMİ</vt:lpstr>
      <vt:lpstr>Anemide kompansasyon mekanizmaları </vt:lpstr>
      <vt:lpstr>PowerPoint Sunusu</vt:lpstr>
      <vt:lpstr>DEA</vt:lpstr>
      <vt:lpstr> </vt:lpstr>
      <vt:lpstr>DEA</vt:lpstr>
      <vt:lpstr>DEA</vt:lpstr>
      <vt:lpstr>DEA</vt:lpstr>
      <vt:lpstr>Tanısal değerlendirme</vt:lpstr>
      <vt:lpstr>PowerPoint Sunusu</vt:lpstr>
      <vt:lpstr>Tanısal değerlendirme</vt:lpstr>
      <vt:lpstr>Tanısal değerlendirme</vt:lpstr>
      <vt:lpstr>PowerPoint Sunusu</vt:lpstr>
      <vt:lpstr>PowerPoint Sunusu</vt:lpstr>
      <vt:lpstr> Üst ve alt gastrointestinal incelemeler</vt:lpstr>
      <vt:lpstr> Ayırıcı Tanı</vt:lpstr>
      <vt:lpstr>Tedavi</vt:lpstr>
      <vt:lpstr>Tedavi Endikasyonları</vt:lpstr>
      <vt:lpstr>Doz</vt:lpstr>
      <vt:lpstr>Oral demir preperatları</vt:lpstr>
      <vt:lpstr>Oral demir preperatları</vt:lpstr>
      <vt:lpstr>Tedavi </vt:lpstr>
      <vt:lpstr>Tedavi </vt:lpstr>
      <vt:lpstr>Tedavi </vt:lpstr>
      <vt:lpstr>Tedavi Hedefi</vt:lpstr>
      <vt:lpstr>Tedaviye Yanıtsızlık</vt:lpstr>
      <vt:lpstr>İV demir tedavisi</vt:lpstr>
      <vt:lpstr>İV demir tedavisi</vt:lpstr>
      <vt:lpstr>Parenteral demir tedavisinin yan etkileri</vt:lpstr>
      <vt:lpstr>Diğer yollar</vt:lpstr>
      <vt:lpstr>Gebelikte demir eksikliği </vt:lpstr>
      <vt:lpstr>Gebelikte demir eksikliği</vt:lpstr>
      <vt:lpstr>KBH</vt:lpstr>
      <vt:lpstr>KBH</vt:lpstr>
      <vt:lpstr>KBH</vt:lpstr>
      <vt:lpstr>Diyaliz</vt:lpstr>
      <vt:lpstr>Diyaliz</vt:lpstr>
      <vt:lpstr>Pediatrik Hastalar</vt:lpstr>
      <vt:lpstr>Pediatrik Hastalar</vt:lpstr>
      <vt:lpstr>Pediatrik Hastalar</vt:lpstr>
      <vt:lpstr>Pediatrik Hastalar</vt:lpstr>
      <vt:lpstr>Pediatrik Hastalar</vt:lpstr>
      <vt:lpstr>Pediatrik Hastalar</vt:lpstr>
      <vt:lpstr>Pediatrik Hastalar</vt:lpstr>
      <vt:lpstr>Pediatrik Hastalar</vt:lpstr>
      <vt:lpstr>Pediatrik Hastalar</vt:lpstr>
      <vt:lpstr>Pediatrik Hastalar</vt:lpstr>
      <vt:lpstr>Pediatrik Hastalar</vt:lpstr>
      <vt:lpstr>Pediatrik Hastalar</vt:lpstr>
      <vt:lpstr>Pediatrik Hastalar</vt:lpstr>
      <vt:lpstr>SEVK ENDİKASYONLARI</vt:lpstr>
      <vt:lpstr>SEVK ENDİKASYONLARI</vt:lpstr>
      <vt:lpstr>SEVK ENDİKASYONLARI</vt:lpstr>
      <vt:lpstr>PowerPoint Sunusu</vt:lpstr>
      <vt:lpstr>PowerPoint Sunusu</vt:lpstr>
      <vt:lpstr>PowerPoint Sunusu</vt:lpstr>
      <vt:lpstr>KAYNAKLAR</vt:lpstr>
    </vt:vector>
  </TitlesOfParts>
  <Company>NouS/TncTR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dc:title>
  <dc:creator>PC</dc:creator>
  <cp:lastModifiedBy>özlem bozagcı</cp:lastModifiedBy>
  <cp:revision>94</cp:revision>
  <dcterms:created xsi:type="dcterms:W3CDTF">2024-02-17T12:35:08Z</dcterms:created>
  <dcterms:modified xsi:type="dcterms:W3CDTF">2024-04-15T14:13:22Z</dcterms:modified>
</cp:coreProperties>
</file>