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61" r:id="rId4"/>
    <p:sldId id="262" r:id="rId5"/>
    <p:sldId id="263" r:id="rId6"/>
    <p:sldId id="259" r:id="rId7"/>
    <p:sldId id="264" r:id="rId8"/>
    <p:sldId id="267" r:id="rId9"/>
    <p:sldId id="268" r:id="rId10"/>
    <p:sldId id="269" r:id="rId11"/>
    <p:sldId id="270" r:id="rId12"/>
    <p:sldId id="271" r:id="rId13"/>
    <p:sldId id="273" r:id="rId14"/>
    <p:sldId id="274" r:id="rId15"/>
    <p:sldId id="275" r:id="rId16"/>
    <p:sldId id="276" r:id="rId17"/>
    <p:sldId id="277" r:id="rId18"/>
    <p:sldId id="278" r:id="rId19"/>
    <p:sldId id="279" r:id="rId20"/>
    <p:sldId id="281" r:id="rId21"/>
    <p:sldId id="265" r:id="rId22"/>
    <p:sldId id="292" r:id="rId23"/>
    <p:sldId id="294" r:id="rId24"/>
    <p:sldId id="297" r:id="rId25"/>
    <p:sldId id="298" r:id="rId26"/>
    <p:sldId id="299" r:id="rId27"/>
    <p:sldId id="302" r:id="rId28"/>
    <p:sldId id="303" r:id="rId29"/>
    <p:sldId id="305" r:id="rId30"/>
    <p:sldId id="306" r:id="rId31"/>
    <p:sldId id="309" r:id="rId32"/>
    <p:sldId id="312" r:id="rId33"/>
    <p:sldId id="313" r:id="rId34"/>
    <p:sldId id="314" r:id="rId35"/>
    <p:sldId id="322" r:id="rId36"/>
    <p:sldId id="327" r:id="rId37"/>
    <p:sldId id="330" r:id="rId38"/>
    <p:sldId id="331" r:id="rId39"/>
    <p:sldId id="340" r:id="rId40"/>
    <p:sldId id="341" r:id="rId41"/>
    <p:sldId id="346" r:id="rId42"/>
    <p:sldId id="342" r:id="rId43"/>
    <p:sldId id="344"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D60CD5E-7640-4718-BA42-FBE4792A67B4}">
          <p14:sldIdLst>
            <p14:sldId id="256"/>
            <p14:sldId id="257"/>
            <p14:sldId id="261"/>
            <p14:sldId id="262"/>
            <p14:sldId id="263"/>
            <p14:sldId id="259"/>
            <p14:sldId id="264"/>
            <p14:sldId id="267"/>
            <p14:sldId id="268"/>
            <p14:sldId id="269"/>
            <p14:sldId id="270"/>
            <p14:sldId id="271"/>
            <p14:sldId id="273"/>
            <p14:sldId id="274"/>
            <p14:sldId id="275"/>
            <p14:sldId id="276"/>
            <p14:sldId id="277"/>
            <p14:sldId id="278"/>
            <p14:sldId id="279"/>
            <p14:sldId id="281"/>
          </p14:sldIdLst>
        </p14:section>
        <p14:section name="BÖLÜM 3 - ENERJİ METABOLİZMASI" id="{D13CEFAA-1D73-49E4-9B51-B5479BF418BF}">
          <p14:sldIdLst>
            <p14:sldId id="265"/>
            <p14:sldId id="292"/>
            <p14:sldId id="294"/>
          </p14:sldIdLst>
        </p14:section>
        <p14:section name="BÖLÜM 4 - MAKRO BESİNLER" id="{875E1C02-898F-40DA-AF75-849F0D65CC32}">
          <p14:sldIdLst>
            <p14:sldId id="297"/>
            <p14:sldId id="298"/>
            <p14:sldId id="299"/>
            <p14:sldId id="302"/>
            <p14:sldId id="303"/>
            <p14:sldId id="305"/>
          </p14:sldIdLst>
        </p14:section>
        <p14:section name="BÖLÜM 5 - MİKRO BESİNLER" id="{4DED9CB1-69BC-4867-98EE-D0C2223E77DF}">
          <p14:sldIdLst>
            <p14:sldId id="306"/>
            <p14:sldId id="309"/>
            <p14:sldId id="312"/>
            <p14:sldId id="313"/>
            <p14:sldId id="314"/>
            <p14:sldId id="322"/>
            <p14:sldId id="327"/>
            <p14:sldId id="330"/>
            <p14:sldId id="331"/>
            <p14:sldId id="340"/>
            <p14:sldId id="341"/>
          </p14:sldIdLst>
        </p14:section>
        <p14:section name="BÖLÜM 6 - BESLENME PROGRAMLARI" id="{67D75889-9492-4F36-B835-47634C52D294}">
          <p14:sldIdLst>
            <p14:sldId id="346"/>
            <p14:sldId id="342"/>
            <p14:sldId id="344"/>
            <p14:sldId id="347"/>
            <p14:sldId id="348"/>
            <p14:sldId id="349"/>
            <p14:sldId id="350"/>
            <p14:sldId id="351"/>
            <p14:sldId id="352"/>
            <p14:sldId id="353"/>
            <p14:sldId id="354"/>
            <p14:sldId id="355"/>
            <p14:sldId id="356"/>
            <p14:sldId id="357"/>
            <p14:sldId id="358"/>
            <p14:sldId id="35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01"/>
    <a:srgbClr val="FFCC66"/>
    <a:srgbClr val="0000FF"/>
    <a:srgbClr val="FF99CC"/>
    <a:srgbClr val="007033"/>
    <a:srgbClr val="5EEC3C"/>
    <a:srgbClr val="990099"/>
    <a:srgbClr val="CC0099"/>
    <a:srgbClr val="FE9202"/>
    <a:srgbClr val="6C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77" y="5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B3392-12B4-4470-AEF6-E777FEA9AE37}" type="datetimeFigureOut">
              <a:rPr lang="en-US" smtClean="0"/>
              <a:t>2/16/2026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DB8BC-A629-46EC-9BC5-92B8CADDA809}" type="slidenum">
              <a:rPr lang="en-US" smtClean="0"/>
              <a:t>‹#›</a:t>
            </a:fld>
            <a:endParaRPr lang="en-US"/>
          </a:p>
        </p:txBody>
      </p:sp>
    </p:spTree>
    <p:extLst>
      <p:ext uri="{BB962C8B-B14F-4D97-AF65-F5344CB8AC3E}">
        <p14:creationId xmlns:p14="http://schemas.microsoft.com/office/powerpoint/2010/main" val="2215668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err="1" smtClean="0">
                <a:solidFill>
                  <a:schemeClr val="tx1"/>
                </a:solidFill>
                <a:effectLst/>
                <a:latin typeface="+mn-lt"/>
                <a:ea typeface="+mn-ea"/>
                <a:cs typeface="+mn-cs"/>
              </a:rPr>
              <a:t>Bulimia</a:t>
            </a:r>
            <a:r>
              <a:rPr lang="tr-TR" sz="1200" b="0" i="0" kern="1200" dirty="0" smtClean="0">
                <a:solidFill>
                  <a:schemeClr val="tx1"/>
                </a:solidFill>
                <a:effectLst/>
                <a:latin typeface="+mn-lt"/>
                <a:ea typeface="+mn-ea"/>
                <a:cs typeface="+mn-cs"/>
              </a:rPr>
              <a:t> nevroza genellikle kısa bir süre içinde aşırı yiyecek tüketiminin sık tekrarlanması ve hemen ardından fazla kalorilerden kurtulma düşüncesiyle kendi kendine kusmak, uzun süre yemek yememek ve aşırı egzersiz yapmak şeklinde ilerleyen ciddi bir yeme bozukluğudur.</a:t>
            </a:r>
            <a:endParaRPr lang="tr-TR" dirty="0"/>
          </a:p>
        </p:txBody>
      </p:sp>
      <p:sp>
        <p:nvSpPr>
          <p:cNvPr id="4" name="Slayt Numarası Yer Tutucusu 3"/>
          <p:cNvSpPr>
            <a:spLocks noGrp="1"/>
          </p:cNvSpPr>
          <p:nvPr>
            <p:ph type="sldNum" sz="quarter" idx="10"/>
          </p:nvPr>
        </p:nvSpPr>
        <p:spPr/>
        <p:txBody>
          <a:bodyPr/>
          <a:lstStyle/>
          <a:p>
            <a:fld id="{2D3DB8BC-A629-46EC-9BC5-92B8CADDA809}" type="slidenum">
              <a:rPr lang="en-US" smtClean="0"/>
              <a:t>11</a:t>
            </a:fld>
            <a:endParaRPr lang="en-US"/>
          </a:p>
        </p:txBody>
      </p:sp>
    </p:spTree>
    <p:extLst>
      <p:ext uri="{BB962C8B-B14F-4D97-AF65-F5344CB8AC3E}">
        <p14:creationId xmlns:p14="http://schemas.microsoft.com/office/powerpoint/2010/main" val="2883560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75" y="1655520"/>
            <a:ext cx="7635250" cy="916230"/>
          </a:xfrm>
          <a:noFill/>
          <a:effectLst>
            <a:outerShdw blurRad="50800" dist="38100" dir="2700000" algn="tl" rotWithShape="0">
              <a:prstClr val="black">
                <a:alpha val="40000"/>
              </a:prstClr>
            </a:outerShdw>
          </a:effectLst>
        </p:spPr>
        <p:txBody>
          <a:bodyPr>
            <a:normAutofit/>
          </a:bodyPr>
          <a:lstStyle>
            <a:lvl1pPr algn="ctr">
              <a:defRPr sz="3600">
                <a:solidFill>
                  <a:srgbClr val="FFE101"/>
                </a:solidFill>
              </a:defRPr>
            </a:lvl1pPr>
          </a:lstStyle>
          <a:p>
            <a:r>
              <a:rPr lang="en-US" dirty="0"/>
              <a:t>Click to edit Master title style</a:t>
            </a:r>
          </a:p>
        </p:txBody>
      </p:sp>
      <p:sp>
        <p:nvSpPr>
          <p:cNvPr id="3" name="Subtitle 2"/>
          <p:cNvSpPr>
            <a:spLocks noGrp="1"/>
          </p:cNvSpPr>
          <p:nvPr>
            <p:ph type="subTitle" idx="1"/>
          </p:nvPr>
        </p:nvSpPr>
        <p:spPr>
          <a:xfrm>
            <a:off x="754375" y="2571750"/>
            <a:ext cx="7635071" cy="458115"/>
          </a:xfrm>
        </p:spPr>
        <p:txBody>
          <a:bodyPr>
            <a:normAutofit/>
          </a:bodyPr>
          <a:lstStyle>
            <a:lvl1pPr marL="0" indent="0" algn="ct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2/16/2026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EF2BCCD2-B51E-485F-A49D-4B12B4AA9E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763525"/>
          </a:xfrm>
        </p:spPr>
        <p:txBody>
          <a:bodyPr>
            <a:normAutofit/>
          </a:bodyPr>
          <a:lstStyle>
            <a:lvl1pPr algn="ctr">
              <a:defRPr sz="3600" baseline="0">
                <a:solidFill>
                  <a:srgbClr val="FFE1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359507"/>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6260905" cy="572644"/>
          </a:xfrm>
        </p:spPr>
        <p:txBody>
          <a:bodyPr>
            <a:normAutofit/>
          </a:bodyPr>
          <a:lstStyle>
            <a:lvl1pPr algn="l">
              <a:defRPr sz="3600">
                <a:solidFill>
                  <a:srgbClr val="C0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0" y="1044700"/>
            <a:ext cx="626090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2/16/2026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8" y="281175"/>
            <a:ext cx="8093364" cy="763525"/>
          </a:xfrm>
        </p:spPr>
        <p:txBody>
          <a:bodyPr>
            <a:normAutofit/>
          </a:bodyPr>
          <a:lstStyle>
            <a:lvl1pPr algn="ctr">
              <a:defRPr sz="3600" baseline="0">
                <a:solidFill>
                  <a:srgbClr val="FFE1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48110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6093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8110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6093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2/16/2026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5831A581-D9EB-4C3E-A08F-5E96D9D31F1E}"/>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19295" y="3640685"/>
            <a:ext cx="1908812" cy="616623"/>
          </a:xfrm>
        </p:spPr>
        <p:txBody>
          <a:bodyPr>
            <a:noAutofit/>
          </a:bodyPr>
          <a:lstStyle/>
          <a:p>
            <a:pPr algn="r"/>
            <a:r>
              <a:rPr lang="tr-TR" sz="1200" b="1" dirty="0" err="1" smtClean="0">
                <a:solidFill>
                  <a:schemeClr val="bg1"/>
                </a:solidFill>
              </a:rPr>
              <a:t>Dr.Osman</a:t>
            </a:r>
            <a:r>
              <a:rPr lang="tr-TR" sz="1200" b="1" dirty="0" smtClean="0">
                <a:solidFill>
                  <a:schemeClr val="bg1"/>
                </a:solidFill>
              </a:rPr>
              <a:t> AYYILDIZ</a:t>
            </a:r>
          </a:p>
          <a:p>
            <a:pPr algn="r"/>
            <a:r>
              <a:rPr lang="tr-TR" sz="1200" b="1" dirty="0" smtClean="0">
                <a:solidFill>
                  <a:schemeClr val="bg1"/>
                </a:solidFill>
              </a:rPr>
              <a:t>KTÜ Aile Hekimliği A.B.D</a:t>
            </a:r>
          </a:p>
          <a:p>
            <a:pPr algn="r"/>
            <a:r>
              <a:rPr lang="tr-TR" sz="1200" b="1" dirty="0" smtClean="0">
                <a:solidFill>
                  <a:schemeClr val="bg1"/>
                </a:solidFill>
              </a:rPr>
              <a:t>18.02.2026</a:t>
            </a:r>
            <a:endParaRPr lang="en-US" sz="1200" b="1" dirty="0">
              <a:solidFill>
                <a:schemeClr val="bg1"/>
              </a:solidFill>
            </a:endParaRPr>
          </a:p>
        </p:txBody>
      </p:sp>
      <p:sp>
        <p:nvSpPr>
          <p:cNvPr id="4" name="Dikdörtgen 3"/>
          <p:cNvSpPr/>
          <p:nvPr/>
        </p:nvSpPr>
        <p:spPr>
          <a:xfrm>
            <a:off x="-54060" y="1350110"/>
            <a:ext cx="7906267" cy="2123658"/>
          </a:xfrm>
          <a:prstGeom prst="rect">
            <a:avLst/>
          </a:prstGeom>
          <a:noFill/>
        </p:spPr>
        <p:txBody>
          <a:bodyPr wrap="none" lIns="91440" tIns="45720" rIns="91440" bIns="45720">
            <a:spAutoFit/>
          </a:bodyPr>
          <a:lstStyle/>
          <a:p>
            <a:r>
              <a:rPr lang="tr-TR"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BESLENME </a:t>
            </a:r>
            <a:r>
              <a:rPr lang="tr-TR"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TİPLERİ ve </a:t>
            </a:r>
            <a:endParaRPr lang="tr-TR"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tr-TR"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DİYET PROGRAMLARI</a:t>
            </a:r>
            <a:endParaRPr lang="tr-TR"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6" y="1350110"/>
            <a:ext cx="8246070" cy="3664920"/>
          </a:xfrm>
        </p:spPr>
        <p:txBody>
          <a:bodyPr>
            <a:normAutofit fontScale="70000" lnSpcReduction="20000"/>
          </a:bodyPr>
          <a:lstStyle/>
          <a:p>
            <a:r>
              <a:rPr lang="tr-TR" dirty="0"/>
              <a:t>Yeme davranış bozukluğunun değerlendirilmesi için hastaların fiziksel görünümlerinden, mevcut kilolarından ve yemek yeme biçimlerinden rahatsız olup olmadıkları sorgulanmalıdır. </a:t>
            </a:r>
            <a:endParaRPr lang="tr-TR" dirty="0" smtClean="0"/>
          </a:p>
          <a:p>
            <a:r>
              <a:rPr lang="tr-TR" dirty="0" smtClean="0"/>
              <a:t>Mutlaka </a:t>
            </a:r>
            <a:r>
              <a:rPr lang="tr-TR" dirty="0"/>
              <a:t>eşlik eden hastalıklara ait bir özgeçmiş bilgisi alınmalıdır. Bu öykü ile kilo alma, kilo kaybı, kusma, iştah değişiklikleri gibi beslenmeyle ilgili semptomlara neden olabilecek hastalıklar, kullanılan ilaçlar ve diğer faktörler sorgulanır. </a:t>
            </a:r>
            <a:endParaRPr lang="tr-TR" dirty="0" smtClean="0"/>
          </a:p>
          <a:p>
            <a:r>
              <a:rPr lang="tr-TR" dirty="0"/>
              <a:t>Kilo alma nedeniyle başvuran hastalarda </a:t>
            </a:r>
            <a:r>
              <a:rPr lang="tr-TR" dirty="0" err="1"/>
              <a:t>Cushing</a:t>
            </a:r>
            <a:r>
              <a:rPr lang="tr-TR" dirty="0"/>
              <a:t> Sendromu ve </a:t>
            </a:r>
            <a:r>
              <a:rPr lang="tr-TR" dirty="0" err="1"/>
              <a:t>hipotiroidi</a:t>
            </a:r>
            <a:r>
              <a:rPr lang="tr-TR" dirty="0"/>
              <a:t> gibi hastalıkların diğer semptom ve bulguları mutlaka sorgulanmalıdır. </a:t>
            </a:r>
            <a:endParaRPr lang="tr-TR" dirty="0" smtClean="0"/>
          </a:p>
          <a:p>
            <a:r>
              <a:rPr lang="tr-TR" dirty="0" smtClean="0"/>
              <a:t>Öte </a:t>
            </a:r>
            <a:r>
              <a:rPr lang="tr-TR" dirty="0"/>
              <a:t>yandan, </a:t>
            </a:r>
            <a:r>
              <a:rPr lang="tr-TR" dirty="0" err="1"/>
              <a:t>Addison</a:t>
            </a:r>
            <a:r>
              <a:rPr lang="tr-TR" dirty="0"/>
              <a:t> Hastalığı, tip 1 diyabet, </a:t>
            </a:r>
            <a:r>
              <a:rPr lang="tr-TR" dirty="0" err="1"/>
              <a:t>hipertiroidi</a:t>
            </a:r>
            <a:r>
              <a:rPr lang="tr-TR" dirty="0"/>
              <a:t>, </a:t>
            </a:r>
            <a:r>
              <a:rPr lang="tr-TR" dirty="0" err="1"/>
              <a:t>malabsorbsiyonlar</a:t>
            </a:r>
            <a:r>
              <a:rPr lang="tr-TR" dirty="0"/>
              <a:t>, </a:t>
            </a:r>
            <a:r>
              <a:rPr lang="tr-TR" dirty="0" err="1"/>
              <a:t>maligniteler</a:t>
            </a:r>
            <a:r>
              <a:rPr lang="tr-TR" dirty="0"/>
              <a:t>, </a:t>
            </a:r>
            <a:r>
              <a:rPr lang="tr-TR" dirty="0" err="1"/>
              <a:t>inflamatuvar</a:t>
            </a:r>
            <a:r>
              <a:rPr lang="tr-TR" dirty="0"/>
              <a:t> hastalıklar, bağ dokusu hastalıkları, enfeksiyonlar, psikiyatrik bozukluklar gibi pek çok hastalık kilo kaybına neden olabilir.</a:t>
            </a:r>
          </a:p>
        </p:txBody>
      </p:sp>
      <p:sp>
        <p:nvSpPr>
          <p:cNvPr id="5" name="Tek Köşesi Kesik Dikdörtgen 4"/>
          <p:cNvSpPr/>
          <p:nvPr/>
        </p:nvSpPr>
        <p:spPr>
          <a:xfrm>
            <a:off x="2892245" y="274379"/>
            <a:ext cx="3664919"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9" name="Tek Köşesi Kesik Dikdörtgen 8"/>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0" name="Dikdörtgen 9"/>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240901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r>
              <a:rPr lang="tr-TR" dirty="0"/>
              <a:t>Kilo kaybı ve iştah azalması pek çok hastayı doktora götüren önemli bir semptomdur ama bir yeme bozukluğu olan </a:t>
            </a:r>
            <a:r>
              <a:rPr lang="tr-TR" dirty="0" err="1"/>
              <a:t>anoreksia</a:t>
            </a:r>
            <a:r>
              <a:rPr lang="tr-TR" dirty="0"/>
              <a:t> </a:t>
            </a:r>
            <a:r>
              <a:rPr lang="tr-TR" dirty="0" err="1"/>
              <a:t>nervoza</a:t>
            </a:r>
            <a:r>
              <a:rPr lang="tr-TR" dirty="0"/>
              <a:t> hastaları bu durumlarından hiçbir zaman yakınmazlar ve doktora </a:t>
            </a:r>
            <a:r>
              <a:rPr lang="tr-TR" dirty="0" smtClean="0"/>
              <a:t>başvurmazlar</a:t>
            </a:r>
          </a:p>
          <a:p>
            <a:r>
              <a:rPr lang="tr-TR" dirty="0" smtClean="0"/>
              <a:t>Tıkanırcasına </a:t>
            </a:r>
            <a:r>
              <a:rPr lang="tr-TR" dirty="0"/>
              <a:t>yeme bozukluğu hastaları aç olmasalar bile yemek yiyebilirler. Genellikle aşırı hızlı yemek yerler ve bu davranışlarından utandıkları için yalnız yemek yemeyi tercih ederler. Bu hastalar çoğu defa yemek sonrasında suçluluk </a:t>
            </a:r>
            <a:r>
              <a:rPr lang="tr-TR" dirty="0" smtClean="0"/>
              <a:t>duyarlar </a:t>
            </a:r>
            <a:r>
              <a:rPr lang="tr-TR" dirty="0"/>
              <a:t>fakat yeme davranışlarını telafi etmek için kilo almayı önleme amaçlı anormal davranışlar sergilemezler</a:t>
            </a:r>
            <a:endParaRPr lang="tr-TR" dirty="0" smtClean="0"/>
          </a:p>
          <a:p>
            <a:r>
              <a:rPr lang="tr-TR" dirty="0" smtClean="0"/>
              <a:t>Aksine </a:t>
            </a:r>
            <a:r>
              <a:rPr lang="tr-TR" dirty="0" err="1"/>
              <a:t>Bulimia</a:t>
            </a:r>
            <a:r>
              <a:rPr lang="tr-TR" dirty="0"/>
              <a:t> </a:t>
            </a:r>
            <a:r>
              <a:rPr lang="tr-TR" dirty="0" err="1"/>
              <a:t>Nervoza</a:t>
            </a:r>
            <a:r>
              <a:rPr lang="tr-TR" dirty="0"/>
              <a:t> hastaları yemek sonrası kusmaya zorlama, zayıflama maksatlı aşırı miktarda kafein, </a:t>
            </a:r>
            <a:r>
              <a:rPr lang="tr-TR" dirty="0" err="1"/>
              <a:t>diüretik</a:t>
            </a:r>
            <a:r>
              <a:rPr lang="tr-TR" dirty="0"/>
              <a:t>, kokain </a:t>
            </a:r>
            <a:r>
              <a:rPr lang="tr-TR" dirty="0" err="1"/>
              <a:t>vb</a:t>
            </a:r>
            <a:r>
              <a:rPr lang="tr-TR" dirty="0"/>
              <a:t> kullanma, yeme sonrasında aşırı spor aktivitesinde bulunma, öğün atlama, aç kalma gibi davranışlar sergilerler. </a:t>
            </a:r>
            <a:endParaRPr lang="tr-TR" dirty="0" smtClean="0"/>
          </a:p>
        </p:txBody>
      </p:sp>
      <p:sp>
        <p:nvSpPr>
          <p:cNvPr id="10" name="Tek Köşesi Kesik Dikdörtgen 9"/>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Dikdörtgen 10"/>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266817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a:t>İştahı arttıran ilaçlar arasında </a:t>
            </a:r>
            <a:r>
              <a:rPr lang="tr-TR" dirty="0" err="1"/>
              <a:t>psikotrop</a:t>
            </a:r>
            <a:r>
              <a:rPr lang="tr-TR" dirty="0"/>
              <a:t> ajanlar (lityum, </a:t>
            </a:r>
            <a:r>
              <a:rPr lang="tr-TR" dirty="0" err="1"/>
              <a:t>valproik</a:t>
            </a:r>
            <a:r>
              <a:rPr lang="tr-TR" dirty="0"/>
              <a:t> asit, </a:t>
            </a:r>
            <a:r>
              <a:rPr lang="tr-TR" dirty="0" err="1"/>
              <a:t>atipik</a:t>
            </a:r>
            <a:r>
              <a:rPr lang="tr-TR" dirty="0"/>
              <a:t> </a:t>
            </a:r>
            <a:r>
              <a:rPr lang="tr-TR" dirty="0" err="1"/>
              <a:t>antipsikotikler</a:t>
            </a:r>
            <a:r>
              <a:rPr lang="tr-TR" dirty="0"/>
              <a:t>, </a:t>
            </a:r>
            <a:r>
              <a:rPr lang="tr-TR" dirty="0" err="1"/>
              <a:t>trisiklik</a:t>
            </a:r>
            <a:r>
              <a:rPr lang="tr-TR" dirty="0"/>
              <a:t> </a:t>
            </a:r>
            <a:r>
              <a:rPr lang="tr-TR" dirty="0" err="1"/>
              <a:t>antidepresanlar</a:t>
            </a:r>
            <a:r>
              <a:rPr lang="tr-TR" dirty="0"/>
              <a:t>) sayılabilir</a:t>
            </a:r>
            <a:r>
              <a:rPr lang="tr-TR" dirty="0" smtClean="0"/>
              <a:t>.</a:t>
            </a:r>
          </a:p>
          <a:p>
            <a:r>
              <a:rPr lang="tr-TR" dirty="0" smtClean="0"/>
              <a:t>Beslenme </a:t>
            </a:r>
            <a:r>
              <a:rPr lang="tr-TR" dirty="0"/>
              <a:t>tercihleri, dışarıda ne sıklıkla yemek yedikleri, mutfak tercihleri, alkol alıp almadıkları, alıyorlarsa miktarı sorgulanmalıdır. Aile öyküsü dikkatle alınmalı, birinci derece yakınlarındaki önemli hastalıklar (beslenme davranış bozukluğu, </a:t>
            </a:r>
            <a:r>
              <a:rPr lang="tr-TR" dirty="0" err="1"/>
              <a:t>obezite</a:t>
            </a:r>
            <a:r>
              <a:rPr lang="tr-TR" dirty="0"/>
              <a:t>, tip 2 diyabet) bulunup bulunmadığı öğrenilmelidir. </a:t>
            </a:r>
          </a:p>
        </p:txBody>
      </p:sp>
      <p:sp>
        <p:nvSpPr>
          <p:cNvPr id="10" name="Tek Köşesi Kesik Dikdörtgen 9"/>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Dikdörtgen 10"/>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280670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Çağımızın hastalığı </a:t>
            </a:r>
            <a:r>
              <a:rPr lang="tr-TR" dirty="0" err="1"/>
              <a:t>obezite</a:t>
            </a:r>
            <a:r>
              <a:rPr lang="tr-TR" dirty="0"/>
              <a:t> bulaşıcı hastalıklar gibi yayılma kalıbına sahiptir. Bu nedenle birinci derece yakınları dışında birlikte yaşadıkları kişilerin de (eşler, iş ortamındaki arkadaş ve dostlar </a:t>
            </a:r>
            <a:r>
              <a:rPr lang="tr-TR" dirty="0" err="1"/>
              <a:t>vb</a:t>
            </a:r>
            <a:r>
              <a:rPr lang="tr-TR" dirty="0"/>
              <a:t>) kilolu olup olmadıkları ayrıca sorgulanmalıdır. </a:t>
            </a:r>
          </a:p>
        </p:txBody>
      </p:sp>
      <p:sp>
        <p:nvSpPr>
          <p:cNvPr id="10" name="Tek Köşesi Kesik Dikdörtgen 9"/>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Dikdörtgen 10"/>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152640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6" y="1350110"/>
            <a:ext cx="8246070" cy="3664920"/>
          </a:xfrm>
        </p:spPr>
        <p:txBody>
          <a:bodyPr>
            <a:normAutofit fontScale="62500" lnSpcReduction="20000"/>
          </a:bodyPr>
          <a:lstStyle/>
          <a:p>
            <a:r>
              <a:rPr lang="tr-TR" b="1" dirty="0" smtClean="0">
                <a:effectLst>
                  <a:outerShdw blurRad="38100" dist="38100" dir="2700000" algn="tl">
                    <a:srgbClr val="000000">
                      <a:alpha val="43137"/>
                    </a:srgbClr>
                  </a:outerShdw>
                </a:effectLst>
              </a:rPr>
              <a:t>FİZİK MUAYENE</a:t>
            </a:r>
          </a:p>
          <a:p>
            <a:r>
              <a:rPr lang="tr-TR" dirty="0" smtClean="0"/>
              <a:t>Ciddi </a:t>
            </a:r>
            <a:r>
              <a:rPr lang="tr-TR" dirty="0"/>
              <a:t>beslenme bozukluklarında </a:t>
            </a:r>
            <a:r>
              <a:rPr lang="tr-TR" dirty="0" err="1"/>
              <a:t>bradikardi</a:t>
            </a:r>
            <a:r>
              <a:rPr lang="tr-TR" dirty="0"/>
              <a:t>, hipotansiyon, </a:t>
            </a:r>
            <a:r>
              <a:rPr lang="tr-TR" dirty="0" err="1"/>
              <a:t>hipotermi</a:t>
            </a:r>
            <a:r>
              <a:rPr lang="tr-TR" dirty="0"/>
              <a:t>, kaslarda ve meme dokusunda </a:t>
            </a:r>
            <a:r>
              <a:rPr lang="tr-TR" dirty="0" err="1"/>
              <a:t>atrofi</a:t>
            </a:r>
            <a:r>
              <a:rPr lang="tr-TR" dirty="0"/>
              <a:t>, </a:t>
            </a:r>
            <a:r>
              <a:rPr lang="tr-TR" dirty="0" err="1"/>
              <a:t>periferik</a:t>
            </a:r>
            <a:r>
              <a:rPr lang="tr-TR" dirty="0"/>
              <a:t> </a:t>
            </a:r>
            <a:r>
              <a:rPr lang="tr-TR" dirty="0" err="1"/>
              <a:t>nöropati</a:t>
            </a:r>
            <a:r>
              <a:rPr lang="tr-TR" dirty="0"/>
              <a:t> gelişebilir. </a:t>
            </a:r>
            <a:endParaRPr lang="tr-TR" dirty="0" smtClean="0"/>
          </a:p>
          <a:p>
            <a:r>
              <a:rPr lang="tr-TR" dirty="0" err="1"/>
              <a:t>Bulumia</a:t>
            </a:r>
            <a:r>
              <a:rPr lang="tr-TR" dirty="0"/>
              <a:t> </a:t>
            </a:r>
            <a:r>
              <a:rPr lang="tr-TR" dirty="0" err="1"/>
              <a:t>Nervoza</a:t>
            </a:r>
            <a:r>
              <a:rPr lang="tr-TR" dirty="0"/>
              <a:t> hastaları sürekli kendilerini kusturmaya çalıştıkları için el sırtında nasır (</a:t>
            </a:r>
            <a:r>
              <a:rPr lang="tr-TR" dirty="0" err="1"/>
              <a:t>Russel</a:t>
            </a:r>
            <a:r>
              <a:rPr lang="tr-TR" dirty="0"/>
              <a:t> bulgusu) dikkati çekebilir. Bu kişilerde sürekli olarak </a:t>
            </a:r>
            <a:r>
              <a:rPr lang="tr-TR" dirty="0" err="1"/>
              <a:t>provokatif</a:t>
            </a:r>
            <a:r>
              <a:rPr lang="tr-TR" dirty="0"/>
              <a:t> kusmaya bağlı öğürme refleksinde azalma, diş minesi erozyonları, </a:t>
            </a:r>
            <a:r>
              <a:rPr lang="tr-TR" dirty="0" err="1"/>
              <a:t>parotis</a:t>
            </a:r>
            <a:r>
              <a:rPr lang="tr-TR" dirty="0"/>
              <a:t> bezi </a:t>
            </a:r>
            <a:r>
              <a:rPr lang="tr-TR" dirty="0" err="1"/>
              <a:t>hipertrofisine</a:t>
            </a:r>
            <a:r>
              <a:rPr lang="tr-TR" dirty="0"/>
              <a:t> bağlı </a:t>
            </a:r>
            <a:r>
              <a:rPr lang="tr-TR" dirty="0" err="1"/>
              <a:t>submandibuler</a:t>
            </a:r>
            <a:r>
              <a:rPr lang="tr-TR" dirty="0"/>
              <a:t> bölgede şişlik dikkati çekebilir. </a:t>
            </a:r>
            <a:endParaRPr lang="tr-TR" dirty="0" smtClean="0"/>
          </a:p>
          <a:p>
            <a:r>
              <a:rPr lang="tr-TR" dirty="0" err="1" smtClean="0"/>
              <a:t>Obezitesi</a:t>
            </a:r>
            <a:r>
              <a:rPr lang="tr-TR" dirty="0" smtClean="0"/>
              <a:t> </a:t>
            </a:r>
            <a:r>
              <a:rPr lang="tr-TR" dirty="0"/>
              <a:t>olan bireyleri değerlendirirken fizik muayenede </a:t>
            </a:r>
            <a:r>
              <a:rPr lang="tr-TR" dirty="0" err="1"/>
              <a:t>ekstremitelerin</a:t>
            </a:r>
            <a:r>
              <a:rPr lang="tr-TR" dirty="0"/>
              <a:t> </a:t>
            </a:r>
            <a:r>
              <a:rPr lang="tr-TR" dirty="0" err="1"/>
              <a:t>ekstansör</a:t>
            </a:r>
            <a:r>
              <a:rPr lang="tr-TR" dirty="0"/>
              <a:t> yüzlerindeki </a:t>
            </a:r>
            <a:r>
              <a:rPr lang="tr-TR" dirty="0" err="1"/>
              <a:t>pigmentasyon</a:t>
            </a:r>
            <a:r>
              <a:rPr lang="tr-TR" dirty="0"/>
              <a:t> artışı ve cilt değişiklikleri ve </a:t>
            </a:r>
            <a:r>
              <a:rPr lang="tr-TR" dirty="0" err="1"/>
              <a:t>akantozis</a:t>
            </a:r>
            <a:r>
              <a:rPr lang="tr-TR" dirty="0"/>
              <a:t> </a:t>
            </a:r>
            <a:r>
              <a:rPr lang="tr-TR" dirty="0" err="1"/>
              <a:t>nigrikans</a:t>
            </a:r>
            <a:r>
              <a:rPr lang="tr-TR" dirty="0"/>
              <a:t> gibi </a:t>
            </a:r>
            <a:r>
              <a:rPr lang="tr-TR" dirty="0" err="1"/>
              <a:t>insulin</a:t>
            </a:r>
            <a:r>
              <a:rPr lang="tr-TR" dirty="0"/>
              <a:t> direnci bulgularına dikkat edilmelidir. Ayrıca </a:t>
            </a:r>
            <a:r>
              <a:rPr lang="tr-TR" dirty="0" err="1"/>
              <a:t>obeziteye</a:t>
            </a:r>
            <a:r>
              <a:rPr lang="tr-TR" dirty="0"/>
              <a:t> eşlik edebilecek </a:t>
            </a:r>
            <a:r>
              <a:rPr lang="tr-TR" dirty="0" err="1"/>
              <a:t>arteriel</a:t>
            </a:r>
            <a:r>
              <a:rPr lang="tr-TR" dirty="0"/>
              <a:t> kan basıncı yüksekliği, diyabet, </a:t>
            </a:r>
            <a:r>
              <a:rPr lang="tr-TR" dirty="0" err="1"/>
              <a:t>dislipidemi</a:t>
            </a:r>
            <a:r>
              <a:rPr lang="tr-TR" dirty="0"/>
              <a:t>, alkole bağlı olmayan yağlı karaciğer hastalığı, </a:t>
            </a:r>
            <a:r>
              <a:rPr lang="tr-TR" dirty="0" err="1"/>
              <a:t>osteoartrit</a:t>
            </a:r>
            <a:r>
              <a:rPr lang="tr-TR" dirty="0"/>
              <a:t> gibi hastalıkların belirti ve bulguları araştırılmalıdır. </a:t>
            </a:r>
          </a:p>
        </p:txBody>
      </p:sp>
      <p:sp>
        <p:nvSpPr>
          <p:cNvPr id="10" name="Tek Köşesi Kesik Dikdörtgen 9"/>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Dikdörtgen 10"/>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54398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6" y="1350110"/>
            <a:ext cx="8398774" cy="3359507"/>
          </a:xfrm>
        </p:spPr>
        <p:txBody>
          <a:bodyPr>
            <a:normAutofit fontScale="62500" lnSpcReduction="20000"/>
          </a:bodyPr>
          <a:lstStyle/>
          <a:p>
            <a:r>
              <a:rPr lang="tr-TR" dirty="0"/>
              <a:t>Beslenme durumunu değerlendirirken öncelikle boy ve vücut ağırlığı ölçülmeli ve Beden kitle indeksi (BKI) hesaplanmalıdır. </a:t>
            </a:r>
            <a:endParaRPr lang="tr-TR" dirty="0" smtClean="0"/>
          </a:p>
          <a:p>
            <a:r>
              <a:rPr lang="tr-TR" dirty="0" smtClean="0"/>
              <a:t>Beden </a:t>
            </a:r>
            <a:r>
              <a:rPr lang="tr-TR" dirty="0"/>
              <a:t>kitle indeksi (kg/m2 ) = Vücut ağırlığı (kg) / Boyun karesi (m2 ) </a:t>
            </a:r>
            <a:endParaRPr lang="tr-TR" dirty="0" smtClean="0"/>
          </a:p>
          <a:p>
            <a:r>
              <a:rPr lang="tr-TR" dirty="0"/>
              <a:t>Beden kitle indeksi mükemmel bir değerlendirme ölçeği değildir. Sporcularda hatalı olarak yüksek çıkabileceği gibi, astenik ama göbekli kişilerde hatalı olarak düşük çıkabilir. </a:t>
            </a:r>
            <a:endParaRPr lang="tr-TR" dirty="0" smtClean="0"/>
          </a:p>
          <a:p>
            <a:pPr lvl="1"/>
            <a:r>
              <a:rPr lang="tr-TR" dirty="0" smtClean="0"/>
              <a:t>BKI </a:t>
            </a:r>
            <a:r>
              <a:rPr lang="tr-TR" dirty="0"/>
              <a:t>&lt; 15 kg/m2 aşırı zayıf,  </a:t>
            </a:r>
            <a:endParaRPr lang="tr-TR" dirty="0" smtClean="0"/>
          </a:p>
          <a:p>
            <a:pPr lvl="1"/>
            <a:r>
              <a:rPr lang="tr-TR" dirty="0" smtClean="0"/>
              <a:t>BKI </a:t>
            </a:r>
            <a:r>
              <a:rPr lang="tr-TR" dirty="0"/>
              <a:t>&lt; 18,5 kg/m2 zayıf, </a:t>
            </a:r>
            <a:endParaRPr lang="tr-TR" dirty="0" smtClean="0"/>
          </a:p>
          <a:p>
            <a:pPr lvl="1"/>
            <a:r>
              <a:rPr lang="tr-TR" dirty="0" smtClean="0"/>
              <a:t>BKI </a:t>
            </a:r>
            <a:r>
              <a:rPr lang="tr-TR" dirty="0"/>
              <a:t>18,5-24,9 kg/m2 Normal, </a:t>
            </a:r>
            <a:endParaRPr lang="tr-TR" dirty="0" smtClean="0"/>
          </a:p>
          <a:p>
            <a:pPr lvl="1"/>
            <a:r>
              <a:rPr lang="tr-TR" dirty="0" smtClean="0"/>
              <a:t>BKI </a:t>
            </a:r>
            <a:r>
              <a:rPr lang="tr-TR" dirty="0"/>
              <a:t>25- 29,9 kg/m2 kilolu, </a:t>
            </a:r>
            <a:endParaRPr lang="tr-TR" dirty="0" smtClean="0"/>
          </a:p>
          <a:p>
            <a:pPr lvl="1"/>
            <a:r>
              <a:rPr lang="tr-TR" dirty="0" smtClean="0"/>
              <a:t>BKI </a:t>
            </a:r>
            <a:r>
              <a:rPr lang="tr-TR" dirty="0"/>
              <a:t>&gt;30 kg/m2 </a:t>
            </a:r>
            <a:r>
              <a:rPr lang="tr-TR" dirty="0" err="1"/>
              <a:t>obeziteli</a:t>
            </a:r>
            <a:r>
              <a:rPr lang="tr-TR" dirty="0"/>
              <a:t>, </a:t>
            </a:r>
            <a:endParaRPr lang="tr-TR" dirty="0" smtClean="0"/>
          </a:p>
          <a:p>
            <a:pPr lvl="1"/>
            <a:r>
              <a:rPr lang="tr-TR" dirty="0" smtClean="0"/>
              <a:t>BKI </a:t>
            </a:r>
            <a:r>
              <a:rPr lang="tr-TR" dirty="0"/>
              <a:t>&gt; 40 kg/m2 </a:t>
            </a:r>
            <a:r>
              <a:rPr lang="tr-TR" dirty="0" err="1"/>
              <a:t>morbid</a:t>
            </a:r>
            <a:r>
              <a:rPr lang="tr-TR" dirty="0"/>
              <a:t> </a:t>
            </a:r>
            <a:r>
              <a:rPr lang="tr-TR" dirty="0" err="1"/>
              <a:t>obeziteli</a:t>
            </a:r>
            <a:r>
              <a:rPr lang="tr-TR" dirty="0"/>
              <a:t> olarak tanımlanır. </a:t>
            </a:r>
          </a:p>
        </p:txBody>
      </p:sp>
      <p:sp>
        <p:nvSpPr>
          <p:cNvPr id="10" name="Tek Köşesi Kesik Dikdörtgen 9"/>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Dikdörtgen 10"/>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2771912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6" y="1350110"/>
            <a:ext cx="8246070" cy="3664920"/>
          </a:xfrm>
        </p:spPr>
        <p:txBody>
          <a:bodyPr>
            <a:normAutofit fontScale="77500" lnSpcReduction="20000"/>
          </a:bodyPr>
          <a:lstStyle/>
          <a:p>
            <a:r>
              <a:rPr lang="tr-TR" dirty="0" err="1"/>
              <a:t>Obeziteyi</a:t>
            </a:r>
            <a:r>
              <a:rPr lang="tr-TR" dirty="0"/>
              <a:t> değerlendirmek için bel çevresi ölçümü Beden kitle indeksinden daha güvenlidir. Bel çevresi ölçümü </a:t>
            </a:r>
            <a:r>
              <a:rPr lang="tr-TR" dirty="0" err="1"/>
              <a:t>intraabdominal</a:t>
            </a:r>
            <a:r>
              <a:rPr lang="tr-TR" dirty="0"/>
              <a:t> yağlanmanın göstergesidir</a:t>
            </a:r>
            <a:r>
              <a:rPr lang="tr-TR" dirty="0" smtClean="0"/>
              <a:t>.</a:t>
            </a:r>
          </a:p>
          <a:p>
            <a:r>
              <a:rPr lang="tr-TR" dirty="0"/>
              <a:t>Ölçüm </a:t>
            </a:r>
            <a:r>
              <a:rPr lang="tr-TR" dirty="0" err="1"/>
              <a:t>superior</a:t>
            </a:r>
            <a:r>
              <a:rPr lang="tr-TR" dirty="0"/>
              <a:t> </a:t>
            </a:r>
            <a:r>
              <a:rPr lang="tr-TR" dirty="0" err="1"/>
              <a:t>iliak</a:t>
            </a:r>
            <a:r>
              <a:rPr lang="tr-TR" dirty="0"/>
              <a:t> </a:t>
            </a:r>
            <a:r>
              <a:rPr lang="tr-TR" dirty="0" err="1"/>
              <a:t>kristalar</a:t>
            </a:r>
            <a:r>
              <a:rPr lang="tr-TR" dirty="0"/>
              <a:t> hizasından, yere paralel bir şekilde yapılır. Ölçüm sırasında hastanın üzerinde bir giysi olması istenmez. Hasta ölçüm sırasında nefesini vermiş olmalı ve mezura beli çok fazla </a:t>
            </a:r>
            <a:r>
              <a:rPr lang="tr-TR" dirty="0" smtClean="0"/>
              <a:t>sıkmamalıdır</a:t>
            </a:r>
          </a:p>
          <a:p>
            <a:r>
              <a:rPr lang="tr-TR" dirty="0"/>
              <a:t>Ülkemiz standartlarına göre santral </a:t>
            </a:r>
            <a:r>
              <a:rPr lang="tr-TR" dirty="0" err="1"/>
              <a:t>obezite</a:t>
            </a:r>
            <a:r>
              <a:rPr lang="tr-TR" dirty="0"/>
              <a:t> tanısı için bel çevresi değerleri erkeklerde ≥ 100 cm, kadınlarda ≥ 90 cm olarak tespit edilmiştir. </a:t>
            </a:r>
            <a:r>
              <a:rPr lang="tr-TR" dirty="0" smtClean="0"/>
              <a:t>	</a:t>
            </a:r>
          </a:p>
          <a:p>
            <a:pPr lvl="1"/>
            <a:r>
              <a:rPr lang="tr-TR" dirty="0" smtClean="0"/>
              <a:t>BKİ </a:t>
            </a:r>
            <a:r>
              <a:rPr lang="tr-TR" dirty="0"/>
              <a:t>&gt; 35 kg/m2 olan </a:t>
            </a:r>
            <a:r>
              <a:rPr lang="tr-TR" dirty="0" err="1"/>
              <a:t>obeziteli</a:t>
            </a:r>
            <a:r>
              <a:rPr lang="tr-TR" dirty="0"/>
              <a:t> bireylerde ise bel çevresi ölçümünün tanısal bir değeri yoktur.</a:t>
            </a:r>
          </a:p>
        </p:txBody>
      </p:sp>
      <p:sp>
        <p:nvSpPr>
          <p:cNvPr id="10" name="Tek Köşesi Kesik Dikdörtgen 9"/>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Dikdörtgen 10"/>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197199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Beklenen vücut ağırlığı (%) = (Hastanın ağırlığı/Boy ve cinsiyete göre beklenen ağırlık) x %</a:t>
            </a:r>
            <a:r>
              <a:rPr lang="tr-TR" dirty="0" smtClean="0"/>
              <a:t>100</a:t>
            </a:r>
          </a:p>
          <a:p>
            <a:r>
              <a:rPr lang="tr-TR" dirty="0"/>
              <a:t>Beklenen vücut ağırlığı yüzdesinin %110’dan fazla üzerinde olmak kiloluluk, %120’den fazla üzerinde olmak ise şişmanlık olarak tanımlanır. Beklenen vücut ağırlığının %85’ten az olmak çok zayıf, %75’ten az olmak ise aşırı zayıflıktır. </a:t>
            </a:r>
          </a:p>
        </p:txBody>
      </p:sp>
      <p:sp>
        <p:nvSpPr>
          <p:cNvPr id="10" name="Tek Köşesi Kesik Dikdörtgen 9"/>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Dikdörtgen 10"/>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106074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6" y="1350110"/>
            <a:ext cx="8246070" cy="3664920"/>
          </a:xfrm>
        </p:spPr>
        <p:txBody>
          <a:bodyPr>
            <a:normAutofit fontScale="62500" lnSpcReduction="20000"/>
          </a:bodyPr>
          <a:lstStyle/>
          <a:p>
            <a:r>
              <a:rPr lang="tr-TR" b="1" dirty="0" smtClean="0">
                <a:effectLst>
                  <a:outerShdw blurRad="38100" dist="38100" dir="2700000" algn="tl">
                    <a:srgbClr val="000000">
                      <a:alpha val="43137"/>
                    </a:srgbClr>
                  </a:outerShdw>
                </a:effectLst>
              </a:rPr>
              <a:t>LABORATUVAR DEĞERLENDİRME</a:t>
            </a:r>
          </a:p>
          <a:p>
            <a:r>
              <a:rPr lang="tr-TR" dirty="0"/>
              <a:t>Laboratuvar değerlendirmede amaç hastanın klinik tablosuna neden olabilecek olası diğer hastalıkları ve hızla müdahale etmek gereken akut </a:t>
            </a:r>
            <a:r>
              <a:rPr lang="tr-TR" dirty="0" err="1"/>
              <a:t>metabolik</a:t>
            </a:r>
            <a:r>
              <a:rPr lang="tr-TR" dirty="0"/>
              <a:t> komplikasyonları tespit </a:t>
            </a:r>
            <a:r>
              <a:rPr lang="tr-TR" dirty="0" smtClean="0"/>
              <a:t>etmektir</a:t>
            </a:r>
          </a:p>
          <a:p>
            <a:r>
              <a:rPr lang="tr-TR" dirty="0"/>
              <a:t>Beslenme bozukluğuna bağlı İleri düzeyde kaşeksisi bulunan hastalarda anemi, </a:t>
            </a:r>
            <a:r>
              <a:rPr lang="tr-TR" dirty="0" err="1"/>
              <a:t>trombositopeni</a:t>
            </a:r>
            <a:r>
              <a:rPr lang="tr-TR" dirty="0"/>
              <a:t>, </a:t>
            </a:r>
            <a:r>
              <a:rPr lang="tr-TR" dirty="0" err="1"/>
              <a:t>lökopeni</a:t>
            </a:r>
            <a:r>
              <a:rPr lang="tr-TR" dirty="0"/>
              <a:t> ve </a:t>
            </a:r>
            <a:r>
              <a:rPr lang="tr-TR" dirty="0" err="1"/>
              <a:t>nötropeni</a:t>
            </a:r>
            <a:r>
              <a:rPr lang="tr-TR" dirty="0"/>
              <a:t> birlikte veya ayrı ayrı bulunabilirler. Serum elektrolit bozuklukları, özellikle </a:t>
            </a:r>
            <a:r>
              <a:rPr lang="tr-TR" dirty="0" err="1"/>
              <a:t>hipokalemi</a:t>
            </a:r>
            <a:r>
              <a:rPr lang="tr-TR" dirty="0"/>
              <a:t>, bu hastalarda sık görülebilir. Daha az miktarda </a:t>
            </a:r>
            <a:r>
              <a:rPr lang="tr-TR" dirty="0" err="1"/>
              <a:t>hipokloremi</a:t>
            </a:r>
            <a:r>
              <a:rPr lang="tr-TR" dirty="0"/>
              <a:t>, </a:t>
            </a:r>
            <a:r>
              <a:rPr lang="tr-TR" dirty="0" err="1"/>
              <a:t>hipomagnezemi</a:t>
            </a:r>
            <a:r>
              <a:rPr lang="tr-TR" dirty="0"/>
              <a:t>, </a:t>
            </a:r>
            <a:r>
              <a:rPr lang="tr-TR" dirty="0" err="1"/>
              <a:t>hipernatremi</a:t>
            </a:r>
            <a:r>
              <a:rPr lang="tr-TR" dirty="0"/>
              <a:t> ve </a:t>
            </a:r>
            <a:r>
              <a:rPr lang="tr-TR" dirty="0" err="1"/>
              <a:t>hipofosfatemi</a:t>
            </a:r>
            <a:r>
              <a:rPr lang="tr-TR" dirty="0"/>
              <a:t> de izlenebilir</a:t>
            </a:r>
            <a:r>
              <a:rPr lang="tr-TR" dirty="0" smtClean="0"/>
              <a:t>.</a:t>
            </a:r>
          </a:p>
          <a:p>
            <a:r>
              <a:rPr lang="tr-TR" dirty="0"/>
              <a:t>Beslenme bozukluğu düşünülen tüm hastalarda böbrek ve karaciğer fonksiyon testleri ve tam idrar analizi yapılmalıdır</a:t>
            </a:r>
            <a:r>
              <a:rPr lang="tr-TR" dirty="0" smtClean="0"/>
              <a:t>.</a:t>
            </a:r>
          </a:p>
          <a:p>
            <a:r>
              <a:rPr lang="tr-TR" dirty="0" err="1"/>
              <a:t>Bulimia</a:t>
            </a:r>
            <a:r>
              <a:rPr lang="tr-TR" dirty="0"/>
              <a:t> </a:t>
            </a:r>
            <a:r>
              <a:rPr lang="tr-TR" dirty="0" err="1"/>
              <a:t>nervoza</a:t>
            </a:r>
            <a:r>
              <a:rPr lang="tr-TR" dirty="0"/>
              <a:t> hastalarında sürekli kusma ile ilişkili olarak </a:t>
            </a:r>
            <a:r>
              <a:rPr lang="tr-TR" dirty="0" err="1"/>
              <a:t>tükrük</a:t>
            </a:r>
            <a:r>
              <a:rPr lang="tr-TR" dirty="0"/>
              <a:t> </a:t>
            </a:r>
            <a:r>
              <a:rPr lang="tr-TR" dirty="0" err="1"/>
              <a:t>izoamilazından</a:t>
            </a:r>
            <a:r>
              <a:rPr lang="tr-TR" dirty="0"/>
              <a:t> kaynaklanan serum amilaz yüksekliği bulunabilir. </a:t>
            </a:r>
            <a:endParaRPr lang="tr-TR" dirty="0" smtClean="0"/>
          </a:p>
          <a:p>
            <a:r>
              <a:rPr lang="tr-TR" dirty="0"/>
              <a:t>Eğer hastada </a:t>
            </a:r>
            <a:r>
              <a:rPr lang="tr-TR" dirty="0" err="1"/>
              <a:t>pika</a:t>
            </a:r>
            <a:r>
              <a:rPr lang="tr-TR" dirty="0"/>
              <a:t> düşünülüyorsa serumda ağır metallerin (kurşun, çinko, cıva bakır vb.) aranması gerekebilir</a:t>
            </a:r>
          </a:p>
        </p:txBody>
      </p:sp>
      <p:sp>
        <p:nvSpPr>
          <p:cNvPr id="10" name="Tek Köşesi Kesik Dikdörtgen 9"/>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Dikdörtgen 10"/>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284608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r>
              <a:rPr lang="tr-TR" dirty="0" smtClean="0"/>
              <a:t>İleri </a:t>
            </a:r>
            <a:r>
              <a:rPr lang="tr-TR" dirty="0"/>
              <a:t>derece beslenme bozukluklarına bağlı genel durumu bozulan hastalarda düşük T3 sendromu gelişebilir. </a:t>
            </a:r>
            <a:endParaRPr lang="tr-TR" dirty="0" smtClean="0"/>
          </a:p>
          <a:p>
            <a:r>
              <a:rPr lang="tr-TR" dirty="0"/>
              <a:t>Birçok beslenme bozukluğu olgusunda kemik mineral yoğunluğu azalmıştır</a:t>
            </a:r>
            <a:r>
              <a:rPr lang="tr-TR" dirty="0" smtClean="0"/>
              <a:t>.</a:t>
            </a:r>
          </a:p>
          <a:p>
            <a:r>
              <a:rPr lang="tr-TR" dirty="0"/>
              <a:t>Ağır beslenme bozukluğu bulunanlarda önemli EKG bulguları saptanabilir. Bu nedenle böyle bir hastanın ilk değerlendirilmesi sırasında mutlaka bir EKG alınmalıdır. Bu olgularda görülebilecek sorunlar arasında </a:t>
            </a:r>
            <a:r>
              <a:rPr lang="tr-TR" dirty="0" err="1"/>
              <a:t>bradikardi</a:t>
            </a:r>
            <a:r>
              <a:rPr lang="tr-TR" dirty="0"/>
              <a:t>, QT </a:t>
            </a:r>
            <a:r>
              <a:rPr lang="tr-TR" dirty="0" smtClean="0"/>
              <a:t>uzaması ve </a:t>
            </a:r>
            <a:r>
              <a:rPr lang="tr-TR" dirty="0" err="1"/>
              <a:t>ventriküler</a:t>
            </a:r>
            <a:r>
              <a:rPr lang="tr-TR" dirty="0"/>
              <a:t> aritmiler </a:t>
            </a:r>
            <a:r>
              <a:rPr lang="tr-TR" dirty="0" smtClean="0"/>
              <a:t>sayılabilir</a:t>
            </a:r>
          </a:p>
          <a:p>
            <a:r>
              <a:rPr lang="tr-TR" dirty="0" err="1" smtClean="0"/>
              <a:t>Obeziteli</a:t>
            </a:r>
            <a:r>
              <a:rPr lang="tr-TR" dirty="0" smtClean="0"/>
              <a:t> </a:t>
            </a:r>
            <a:r>
              <a:rPr lang="tr-TR" dirty="0"/>
              <a:t>bireylerde laboratuvar değerlendirme içinde açlık Kan şekeri, </a:t>
            </a:r>
            <a:r>
              <a:rPr lang="tr-TR" dirty="0" err="1"/>
              <a:t>lipid</a:t>
            </a:r>
            <a:r>
              <a:rPr lang="tr-TR" dirty="0"/>
              <a:t> Paneli, ürik asit, karaciğer fonksiyon testleri, </a:t>
            </a:r>
            <a:r>
              <a:rPr lang="tr-TR" dirty="0" err="1"/>
              <a:t>hepatobiliyer</a:t>
            </a:r>
            <a:r>
              <a:rPr lang="tr-TR" dirty="0"/>
              <a:t> ultrason, gerekli durumlarda </a:t>
            </a:r>
            <a:r>
              <a:rPr lang="tr-TR" dirty="0" err="1"/>
              <a:t>polisomnografi</a:t>
            </a:r>
            <a:r>
              <a:rPr lang="tr-TR" dirty="0"/>
              <a:t> </a:t>
            </a:r>
            <a:r>
              <a:rPr lang="tr-TR" dirty="0" smtClean="0"/>
              <a:t>yapılmalıdır.</a:t>
            </a:r>
            <a:endParaRPr lang="tr-TR" dirty="0"/>
          </a:p>
        </p:txBody>
      </p:sp>
      <p:sp>
        <p:nvSpPr>
          <p:cNvPr id="10" name="Tek Köşesi Kesik Dikdörtgen 9"/>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Dikdörtgen 10"/>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119403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350110"/>
            <a:ext cx="8246071" cy="3512214"/>
          </a:xfrm>
        </p:spPr>
        <p:txBody>
          <a:bodyPr>
            <a:normAutofit fontScale="92500" lnSpcReduction="10000"/>
          </a:bodyPr>
          <a:lstStyle/>
          <a:p>
            <a:r>
              <a:rPr lang="tr-TR" dirty="0"/>
              <a:t>Canlılığın sürdürülebilmesi için organizmaların ihtiyaç duydukları besinleri alması ve kullanması sürecine beslenme </a:t>
            </a:r>
            <a:r>
              <a:rPr lang="tr-TR" dirty="0" smtClean="0"/>
              <a:t>(</a:t>
            </a:r>
            <a:r>
              <a:rPr lang="tr-TR" dirty="0" err="1" smtClean="0"/>
              <a:t>nutrisyon</a:t>
            </a:r>
            <a:r>
              <a:rPr lang="tr-TR" dirty="0" smtClean="0"/>
              <a:t>) </a:t>
            </a:r>
            <a:r>
              <a:rPr lang="tr-TR" dirty="0"/>
              <a:t>denilir. </a:t>
            </a:r>
            <a:endParaRPr lang="tr-TR" dirty="0" smtClean="0"/>
          </a:p>
          <a:p>
            <a:r>
              <a:rPr lang="tr-TR" dirty="0"/>
              <a:t>Beslenme süreci besinlerin alımından, sindirilmesi, emilimi, kullanımı ve atılmasına kadar devam eden basamakların tümünü içerir. </a:t>
            </a:r>
            <a:endParaRPr lang="tr-TR" dirty="0" smtClean="0"/>
          </a:p>
          <a:p>
            <a:r>
              <a:rPr lang="tr-TR" dirty="0"/>
              <a:t>Beslenme sırasında besinler yapı taşlarına yıkılır (katabolizma), doku ve hücrelerin çoğalma, büyüme ve tamirinde kullanılır (anabolizma)</a:t>
            </a:r>
            <a:endParaRPr lang="en-US" dirty="0"/>
          </a:p>
          <a:p>
            <a:endParaRPr lang="en-US" dirty="0"/>
          </a:p>
        </p:txBody>
      </p:sp>
      <p:sp>
        <p:nvSpPr>
          <p:cNvPr id="5" name="Tek Köşesi Kesik Dikdörtgen 4"/>
          <p:cNvSpPr/>
          <p:nvPr/>
        </p:nvSpPr>
        <p:spPr>
          <a:xfrm>
            <a:off x="1365195" y="274379"/>
            <a:ext cx="6566315"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7" name="Dikdörtgen 6"/>
          <p:cNvSpPr/>
          <p:nvPr/>
        </p:nvSpPr>
        <p:spPr>
          <a:xfrm>
            <a:off x="1517901" y="194477"/>
            <a:ext cx="6260904" cy="923330"/>
          </a:xfrm>
          <a:prstGeom prst="rect">
            <a:avLst/>
          </a:prstGeom>
          <a:noFill/>
        </p:spPr>
        <p:txBody>
          <a:bodyPr wrap="square" lIns="91440" tIns="45720" rIns="91440" bIns="45720">
            <a:spAutoFit/>
          </a:bodyPr>
          <a:lstStyle/>
          <a:p>
            <a:pPr algn="ctr"/>
            <a:r>
              <a:rPr lang="tr-TR" sz="5400" b="1" dirty="0">
                <a:ln w="6600">
                  <a:solidFill>
                    <a:schemeClr val="accent2"/>
                  </a:solidFill>
                  <a:prstDash val="solid"/>
                </a:ln>
                <a:solidFill>
                  <a:srgbClr val="FFFFFF"/>
                </a:solidFill>
                <a:effectLst>
                  <a:outerShdw dist="38100" dir="2700000" algn="tl" rotWithShape="0">
                    <a:schemeClr val="accent2"/>
                  </a:outerShdw>
                </a:effectLst>
              </a:rPr>
              <a:t>BESLENME NEDİR?</a:t>
            </a: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a:t>Bu arada insülin direncini ölçmenin </a:t>
            </a:r>
            <a:r>
              <a:rPr lang="tr-TR" dirty="0" err="1"/>
              <a:t>obezite</a:t>
            </a:r>
            <a:r>
              <a:rPr lang="tr-TR" dirty="0"/>
              <a:t> ve ilişkili hastalıkların tanı, tedavi ve takibinde yeri olmadığını da vurgulamak gerekir. </a:t>
            </a:r>
            <a:r>
              <a:rPr lang="tr-TR" dirty="0" smtClean="0"/>
              <a:t>(İnsülin </a:t>
            </a:r>
            <a:r>
              <a:rPr lang="tr-TR" dirty="0"/>
              <a:t>direnci ölçümü ancak araştırma amacıyla yapılan ve günlük poliklinik uygulamalarında yeri olmayan bir </a:t>
            </a:r>
            <a:r>
              <a:rPr lang="tr-TR" dirty="0" smtClean="0"/>
              <a:t>testtir) </a:t>
            </a:r>
          </a:p>
          <a:p>
            <a:r>
              <a:rPr lang="tr-TR" dirty="0"/>
              <a:t>Günümüzde özellikle </a:t>
            </a:r>
            <a:r>
              <a:rPr lang="tr-TR" dirty="0" err="1"/>
              <a:t>obezite</a:t>
            </a:r>
            <a:r>
              <a:rPr lang="tr-TR" dirty="0"/>
              <a:t> ile </a:t>
            </a:r>
            <a:r>
              <a:rPr lang="tr-TR" dirty="0" err="1"/>
              <a:t>ilşkili</a:t>
            </a:r>
            <a:r>
              <a:rPr lang="tr-TR" dirty="0"/>
              <a:t> merkezlerde </a:t>
            </a:r>
            <a:r>
              <a:rPr lang="tr-TR" b="1" dirty="0" err="1"/>
              <a:t>Biyoimpedans</a:t>
            </a:r>
            <a:r>
              <a:rPr lang="tr-TR" dirty="0"/>
              <a:t> cihazları yaygın olarak kullanılmaktadır. Bu cihazlar hastanın yağ, iskelet kası, kemik kütlesi gibi değişkenleri ölçebilmektedir. Basit, ucuz ve hızlı bir yöntem olduğu için sık kullanılır</a:t>
            </a:r>
          </a:p>
        </p:txBody>
      </p:sp>
      <p:sp>
        <p:nvSpPr>
          <p:cNvPr id="6" name="Tek Köşesi Kesik Dikdörtgen 5"/>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7" name="Dikdörtgen 6"/>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2638750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Enerji Alımının </a:t>
            </a:r>
            <a:r>
              <a:rPr lang="tr-TR" dirty="0" smtClean="0"/>
              <a:t>Ölçülmesi</a:t>
            </a:r>
            <a:endParaRPr lang="tr-TR" dirty="0"/>
          </a:p>
        </p:txBody>
      </p:sp>
      <p:sp>
        <p:nvSpPr>
          <p:cNvPr id="3" name="İçerik Yer Tutucusu 2"/>
          <p:cNvSpPr>
            <a:spLocks noGrp="1"/>
          </p:cNvSpPr>
          <p:nvPr>
            <p:ph idx="1"/>
          </p:nvPr>
        </p:nvSpPr>
        <p:spPr>
          <a:xfrm>
            <a:off x="2434130" y="1044700"/>
            <a:ext cx="6260905" cy="2443280"/>
          </a:xfrm>
        </p:spPr>
        <p:txBody>
          <a:bodyPr>
            <a:normAutofit fontScale="85000" lnSpcReduction="10000"/>
          </a:bodyPr>
          <a:lstStyle/>
          <a:p>
            <a:pPr lvl="1"/>
            <a:r>
              <a:rPr lang="tr-TR" dirty="0" smtClean="0"/>
              <a:t>Günlük </a:t>
            </a:r>
            <a:r>
              <a:rPr lang="tr-TR" dirty="0"/>
              <a:t>kalori alımını hesaplamak için dikkatli bir diyet hikayesi almak gerekir. Genellikle ölçüler bir tabak, bir bardak gibidir ve bu ölçüleri kişiye iyice tarif etmek gerekir. Bu hikaye alındıktan sonra gıdaların kalori içeriklerini gösteren tablolara bakılarak hesaplama </a:t>
            </a:r>
            <a:r>
              <a:rPr lang="tr-TR" dirty="0" smtClean="0"/>
              <a:t>yapılır</a:t>
            </a:r>
          </a:p>
          <a:p>
            <a:pPr lvl="1"/>
            <a:endParaRPr lang="tr-TR" dirty="0" smtClean="0"/>
          </a:p>
          <a:p>
            <a:endParaRPr lang="tr-TR" dirty="0"/>
          </a:p>
        </p:txBody>
      </p:sp>
      <p:pic>
        <p:nvPicPr>
          <p:cNvPr id="4" name="Resim 3"/>
          <p:cNvPicPr>
            <a:picLocks noChangeAspect="1"/>
          </p:cNvPicPr>
          <p:nvPr/>
        </p:nvPicPr>
        <p:blipFill>
          <a:blip r:embed="rId2"/>
          <a:stretch>
            <a:fillRect/>
          </a:stretch>
        </p:blipFill>
        <p:spPr>
          <a:xfrm>
            <a:off x="3808475" y="3335275"/>
            <a:ext cx="3789966" cy="1808225"/>
          </a:xfrm>
          <a:prstGeom prst="rect">
            <a:avLst/>
          </a:prstGeom>
        </p:spPr>
      </p:pic>
    </p:spTree>
    <p:extLst>
      <p:ext uri="{BB962C8B-B14F-4D97-AF65-F5344CB8AC3E}">
        <p14:creationId xmlns:p14="http://schemas.microsoft.com/office/powerpoint/2010/main" val="344081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Diyetle Alınan Enerjinin Tespiti </a:t>
            </a:r>
            <a:br>
              <a:rPr lang="tr-TR" dirty="0"/>
            </a:br>
            <a:endParaRPr lang="tr-TR" dirty="0"/>
          </a:p>
        </p:txBody>
      </p:sp>
      <p:sp>
        <p:nvSpPr>
          <p:cNvPr id="3" name="İçerik Yer Tutucusu 2"/>
          <p:cNvSpPr>
            <a:spLocks noGrp="1"/>
          </p:cNvSpPr>
          <p:nvPr>
            <p:ph idx="1"/>
          </p:nvPr>
        </p:nvSpPr>
        <p:spPr>
          <a:xfrm>
            <a:off x="2434130" y="891995"/>
            <a:ext cx="6260905" cy="4123035"/>
          </a:xfrm>
        </p:spPr>
        <p:txBody>
          <a:bodyPr>
            <a:normAutofit/>
          </a:bodyPr>
          <a:lstStyle/>
          <a:p>
            <a:r>
              <a:rPr lang="tr-TR" sz="1600" b="1" dirty="0" smtClean="0"/>
              <a:t>1</a:t>
            </a:r>
            <a:r>
              <a:rPr lang="tr-TR" sz="1600" b="1" dirty="0"/>
              <a:t>. 24 saatin hatırlanması: </a:t>
            </a:r>
            <a:r>
              <a:rPr lang="tr-TR" sz="1600" dirty="0"/>
              <a:t>Basit bir yöntemdir ama doğruluk derecesi hastanın 24 saatte aldığı gıdaların türünü ve miktarını hatırlama yeteneğine bağlıdır. </a:t>
            </a:r>
            <a:endParaRPr lang="tr-TR" sz="1600" dirty="0" smtClean="0"/>
          </a:p>
          <a:p>
            <a:r>
              <a:rPr lang="tr-TR" sz="1600" b="1" dirty="0" smtClean="0"/>
              <a:t>2</a:t>
            </a:r>
            <a:r>
              <a:rPr lang="tr-TR" sz="1600" b="1" dirty="0"/>
              <a:t>. Gıda hikayesi: </a:t>
            </a:r>
            <a:r>
              <a:rPr lang="tr-TR" sz="1600" dirty="0"/>
              <a:t>Bu yöntemde hastanın hatırlayabilme yeteneği kullanılır, fakat bir dönemin ( genellikle bir haftanın) ortalaması alınır. </a:t>
            </a:r>
            <a:endParaRPr lang="tr-TR" sz="1600" dirty="0" smtClean="0"/>
          </a:p>
          <a:p>
            <a:r>
              <a:rPr lang="tr-TR" sz="1600" b="1" dirty="0" smtClean="0"/>
              <a:t>3</a:t>
            </a:r>
            <a:r>
              <a:rPr lang="tr-TR" sz="1600" b="1" dirty="0"/>
              <a:t>. Gıda kaydı: </a:t>
            </a:r>
            <a:r>
              <a:rPr lang="tr-TR" sz="1600" dirty="0"/>
              <a:t>Hastanın yediklerini ve içtiklerini miktarı ile birlikte </a:t>
            </a:r>
            <a:r>
              <a:rPr lang="tr-TR" sz="1600" dirty="0" smtClean="0"/>
              <a:t> </a:t>
            </a:r>
            <a:r>
              <a:rPr lang="tr-TR" sz="1600" dirty="0"/>
              <a:t>(genellikle 5-7 </a:t>
            </a:r>
            <a:r>
              <a:rPr lang="tr-TR" sz="1600" dirty="0" smtClean="0"/>
              <a:t>günlük) kaydetmesi </a:t>
            </a:r>
            <a:r>
              <a:rPr lang="tr-TR" sz="1600" dirty="0"/>
              <a:t>istenir. </a:t>
            </a:r>
            <a:endParaRPr lang="tr-TR" sz="1600" dirty="0" smtClean="0"/>
          </a:p>
          <a:p>
            <a:r>
              <a:rPr lang="tr-TR" sz="1600" b="1" dirty="0" smtClean="0"/>
              <a:t>4</a:t>
            </a:r>
            <a:r>
              <a:rPr lang="tr-TR" sz="1600" b="1" dirty="0"/>
              <a:t>. Kalori sayma: </a:t>
            </a:r>
            <a:r>
              <a:rPr lang="tr-TR" sz="1600" dirty="0"/>
              <a:t>Genellikle hastanede yatan hastalara uygulanır. Hastanın her öğünde aldığı gıdadaki kalori bir diyetisyen tarafından hesaplanarak günlük enerji alımı belirlenir. Diyetisyen gıdayı hem hazırlanırken kontrol ederek kalorisini hesaplar hem de öğünden sonra ne kadarının yenmiş olduğunu değerlendirir. </a:t>
            </a:r>
            <a:endParaRPr lang="tr-TR" sz="1600" dirty="0" smtClean="0"/>
          </a:p>
          <a:p>
            <a:r>
              <a:rPr lang="tr-TR" sz="1600" b="1" dirty="0" smtClean="0"/>
              <a:t>5</a:t>
            </a:r>
            <a:r>
              <a:rPr lang="tr-TR" sz="1600" b="1" dirty="0"/>
              <a:t>. Tartılı diyet: </a:t>
            </a:r>
            <a:r>
              <a:rPr lang="tr-TR" sz="1600" dirty="0"/>
              <a:t>Diyetisyen bütün gıdaları kendi tartarak ve ölçerek hazırlar ve hastanın gıda alımını kontrol eder. Hasta sadece bir </a:t>
            </a:r>
            <a:r>
              <a:rPr lang="tr-TR" sz="1600" dirty="0" err="1"/>
              <a:t>metabolik</a:t>
            </a:r>
            <a:r>
              <a:rPr lang="tr-TR" sz="1600" dirty="0"/>
              <a:t> serviste hazırlanan bu gıdaları alır. </a:t>
            </a:r>
          </a:p>
        </p:txBody>
      </p:sp>
    </p:spTree>
    <p:extLst>
      <p:ext uri="{BB962C8B-B14F-4D97-AF65-F5344CB8AC3E}">
        <p14:creationId xmlns:p14="http://schemas.microsoft.com/office/powerpoint/2010/main" val="162251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7500" lnSpcReduction="20000"/>
          </a:bodyPr>
          <a:lstStyle/>
          <a:p>
            <a:r>
              <a:rPr lang="tr-TR" sz="3100" b="1" dirty="0" smtClean="0"/>
              <a:t>TEMD Önerileri </a:t>
            </a:r>
          </a:p>
          <a:p>
            <a:pPr lvl="1"/>
            <a:r>
              <a:rPr lang="tr-TR" dirty="0" smtClean="0"/>
              <a:t>Beslenme </a:t>
            </a:r>
            <a:r>
              <a:rPr lang="tr-TR" dirty="0"/>
              <a:t>planlamasında bazal enerji ihtiyacı hesaplanmalıdır. Ayrıca eşlik eden hastalıklar var ise ek enerji ihtiyacı belirlenmelidir. </a:t>
            </a:r>
            <a:endParaRPr lang="tr-TR" dirty="0" smtClean="0"/>
          </a:p>
          <a:p>
            <a:pPr lvl="1"/>
            <a:r>
              <a:rPr lang="tr-TR" dirty="0" err="1" smtClean="0"/>
              <a:t>Obeziteli</a:t>
            </a:r>
            <a:r>
              <a:rPr lang="tr-TR" dirty="0" smtClean="0"/>
              <a:t> </a:t>
            </a:r>
            <a:r>
              <a:rPr lang="tr-TR" dirty="0"/>
              <a:t>bireylerde negatif kalori dengesi hesaplanmalıdır. </a:t>
            </a:r>
            <a:endParaRPr lang="tr-TR" dirty="0" smtClean="0"/>
          </a:p>
          <a:p>
            <a:pPr lvl="1"/>
            <a:r>
              <a:rPr lang="tr-TR" dirty="0" smtClean="0"/>
              <a:t>Kilo </a:t>
            </a:r>
            <a:r>
              <a:rPr lang="tr-TR" dirty="0"/>
              <a:t>verdirici diyetlerde BMR de düşer. Bu durumda beslenme planlanmasında </a:t>
            </a:r>
            <a:r>
              <a:rPr lang="tr-TR" dirty="0" err="1"/>
              <a:t>makrobesin</a:t>
            </a:r>
            <a:r>
              <a:rPr lang="tr-TR" dirty="0"/>
              <a:t> oranları gözden geçirilir ve direnç egzersizi önerilir.</a:t>
            </a:r>
          </a:p>
        </p:txBody>
      </p:sp>
    </p:spTree>
    <p:extLst>
      <p:ext uri="{BB962C8B-B14F-4D97-AF65-F5344CB8AC3E}">
        <p14:creationId xmlns:p14="http://schemas.microsoft.com/office/powerpoint/2010/main" val="3281916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 Köşesi Kesik Dikdörtgen 4"/>
          <p:cNvSpPr/>
          <p:nvPr/>
        </p:nvSpPr>
        <p:spPr>
          <a:xfrm>
            <a:off x="2586835" y="274379"/>
            <a:ext cx="4123036"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6" name="Dikdörtgen 5"/>
          <p:cNvSpPr/>
          <p:nvPr/>
        </p:nvSpPr>
        <p:spPr>
          <a:xfrm>
            <a:off x="2739541" y="194477"/>
            <a:ext cx="3817624" cy="923330"/>
          </a:xfrm>
          <a:prstGeom prst="rect">
            <a:avLst/>
          </a:prstGeom>
          <a:noFill/>
        </p:spPr>
        <p:txBody>
          <a:bodyPr wrap="square" lIns="91440" tIns="45720" rIns="91440" bIns="45720">
            <a:spAutoFit/>
          </a:bodyPr>
          <a:lstStyle/>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rPr>
              <a:t>PROTEİNLER</a:t>
            </a:r>
            <a:endParaRPr lang="tr-TR"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İçerik Yer Tutucusu 2"/>
          <p:cNvSpPr>
            <a:spLocks noGrp="1"/>
          </p:cNvSpPr>
          <p:nvPr>
            <p:ph idx="1"/>
          </p:nvPr>
        </p:nvSpPr>
        <p:spPr>
          <a:xfrm>
            <a:off x="448966" y="1350110"/>
            <a:ext cx="8246070" cy="3793390"/>
          </a:xfrm>
        </p:spPr>
        <p:txBody>
          <a:bodyPr>
            <a:normAutofit fontScale="62500" lnSpcReduction="20000"/>
          </a:bodyPr>
          <a:lstStyle/>
          <a:p>
            <a:r>
              <a:rPr lang="tr-TR" b="1" dirty="0"/>
              <a:t>TEMD Önerileri </a:t>
            </a:r>
            <a:endParaRPr lang="tr-TR" b="1" dirty="0" smtClean="0"/>
          </a:p>
          <a:p>
            <a:r>
              <a:rPr lang="tr-TR" dirty="0" smtClean="0"/>
              <a:t>Kırmızı </a:t>
            </a:r>
            <a:r>
              <a:rPr lang="tr-TR" dirty="0"/>
              <a:t>et tüketimi tüm nedenli </a:t>
            </a:r>
            <a:r>
              <a:rPr lang="tr-TR" dirty="0" err="1"/>
              <a:t>mortalite</a:t>
            </a:r>
            <a:r>
              <a:rPr lang="tr-TR" dirty="0"/>
              <a:t>, </a:t>
            </a:r>
            <a:r>
              <a:rPr lang="tr-TR" dirty="0" err="1"/>
              <a:t>kardiyovasküler</a:t>
            </a:r>
            <a:r>
              <a:rPr lang="tr-TR" dirty="0"/>
              <a:t> hastalık, kanser gibi durumların artışı ile ilişkili bulunmuş iken, beyaz et tüketiminin </a:t>
            </a:r>
            <a:r>
              <a:rPr lang="tr-TR" dirty="0" err="1"/>
              <a:t>mortalite</a:t>
            </a:r>
            <a:r>
              <a:rPr lang="tr-TR" dirty="0"/>
              <a:t> riskini azalttığı gösterilmiştir</a:t>
            </a:r>
            <a:r>
              <a:rPr lang="tr-TR" dirty="0" smtClean="0"/>
              <a:t>.</a:t>
            </a:r>
          </a:p>
          <a:p>
            <a:r>
              <a:rPr lang="tr-TR" dirty="0" smtClean="0"/>
              <a:t>Haftada </a:t>
            </a:r>
            <a:r>
              <a:rPr lang="tr-TR" dirty="0"/>
              <a:t>1-2 kez balık tüketilmesi sağlıklı bir beslenmenin ana unsurlarındandır. </a:t>
            </a:r>
          </a:p>
          <a:p>
            <a:r>
              <a:rPr lang="tr-TR" dirty="0" smtClean="0"/>
              <a:t>Sağlıklı </a:t>
            </a:r>
            <a:r>
              <a:rPr lang="tr-TR" dirty="0"/>
              <a:t>bir insanın almış olduğu enerjinin %15-35’i proteinlerden sağlanmalıdır. Bu proteinin çoğunluğu kaliteli proteinlerden oluşmalıdır. </a:t>
            </a:r>
            <a:endParaRPr lang="tr-TR" dirty="0" smtClean="0"/>
          </a:p>
          <a:p>
            <a:r>
              <a:rPr lang="tr-TR" dirty="0" smtClean="0"/>
              <a:t>Sağlıklı </a:t>
            </a:r>
            <a:r>
              <a:rPr lang="tr-TR" dirty="0"/>
              <a:t>erişkinlerde tavsiye edilen minimum günlük protein alımı, cinsiyet veya beden kitle indeksinden bağımsız olarak 0,8 g/ kg’dır. </a:t>
            </a:r>
          </a:p>
          <a:p>
            <a:r>
              <a:rPr lang="tr-TR" dirty="0" smtClean="0"/>
              <a:t>Gebelik </a:t>
            </a:r>
            <a:r>
              <a:rPr lang="tr-TR" dirty="0"/>
              <a:t>döneminde protein gereksinimi 1,1 g/kg/gün veya ilave 25 g/gündür. </a:t>
            </a:r>
          </a:p>
          <a:p>
            <a:r>
              <a:rPr lang="tr-TR" dirty="0" err="1" smtClean="0"/>
              <a:t>Laktasyonda</a:t>
            </a:r>
            <a:r>
              <a:rPr lang="tr-TR" dirty="0" smtClean="0"/>
              <a:t> </a:t>
            </a:r>
            <a:r>
              <a:rPr lang="tr-TR" dirty="0"/>
              <a:t>1,3 g/gün önerilir. </a:t>
            </a:r>
            <a:endParaRPr lang="tr-TR" dirty="0" smtClean="0"/>
          </a:p>
          <a:p>
            <a:r>
              <a:rPr lang="tr-TR" dirty="0" smtClean="0"/>
              <a:t>Hastalık </a:t>
            </a:r>
            <a:r>
              <a:rPr lang="tr-TR" dirty="0"/>
              <a:t>ve </a:t>
            </a:r>
            <a:r>
              <a:rPr lang="tr-TR" dirty="0" err="1"/>
              <a:t>nekahat</a:t>
            </a:r>
            <a:r>
              <a:rPr lang="tr-TR" dirty="0"/>
              <a:t> döneminde 1,2-1,5 g/kg düzeyinde alım arzu edilir. </a:t>
            </a:r>
          </a:p>
          <a:p>
            <a:r>
              <a:rPr lang="tr-TR" dirty="0" smtClean="0"/>
              <a:t>İlerleyen </a:t>
            </a:r>
            <a:r>
              <a:rPr lang="tr-TR" dirty="0"/>
              <a:t>yaşla beraber, kas kitlesi yıllık olarak azalır. Bu nedenle bu dönemlerde günlük protein alımı 1-1,2 g/kg önerilir. </a:t>
            </a:r>
          </a:p>
        </p:txBody>
      </p:sp>
    </p:spTree>
    <p:extLst>
      <p:ext uri="{BB962C8B-B14F-4D97-AF65-F5344CB8AC3E}">
        <p14:creationId xmlns:p14="http://schemas.microsoft.com/office/powerpoint/2010/main" val="294526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err="1"/>
              <a:t>KH’lar</a:t>
            </a:r>
            <a:r>
              <a:rPr lang="tr-TR" dirty="0"/>
              <a:t> içerdikleri şeker sayısına göre </a:t>
            </a:r>
            <a:r>
              <a:rPr lang="tr-TR" dirty="0" err="1"/>
              <a:t>monosakkaritler</a:t>
            </a:r>
            <a:r>
              <a:rPr lang="tr-TR" dirty="0"/>
              <a:t>, </a:t>
            </a:r>
            <a:r>
              <a:rPr lang="tr-TR" dirty="0" err="1"/>
              <a:t>disakkaritler</a:t>
            </a:r>
            <a:r>
              <a:rPr lang="tr-TR" dirty="0"/>
              <a:t> - </a:t>
            </a:r>
            <a:r>
              <a:rPr lang="tr-TR" dirty="0" err="1"/>
              <a:t>oligosakkaritler</a:t>
            </a:r>
            <a:r>
              <a:rPr lang="tr-TR" dirty="0"/>
              <a:t> ve </a:t>
            </a:r>
            <a:r>
              <a:rPr lang="tr-TR" dirty="0" err="1"/>
              <a:t>polisakkaritler</a:t>
            </a:r>
            <a:r>
              <a:rPr lang="tr-TR" dirty="0"/>
              <a:t> olmak üzere üçe ayrılır. </a:t>
            </a:r>
            <a:r>
              <a:rPr lang="tr-TR" dirty="0" err="1"/>
              <a:t>Monosakkaritler</a:t>
            </a:r>
            <a:r>
              <a:rPr lang="tr-TR" dirty="0"/>
              <a:t> ve </a:t>
            </a:r>
            <a:r>
              <a:rPr lang="tr-TR" dirty="0" err="1"/>
              <a:t>disakkaritler</a:t>
            </a:r>
            <a:r>
              <a:rPr lang="tr-TR" dirty="0"/>
              <a:t> (şekerler) basit </a:t>
            </a:r>
            <a:r>
              <a:rPr lang="tr-TR" dirty="0" err="1"/>
              <a:t>KH’lar</a:t>
            </a:r>
            <a:r>
              <a:rPr lang="tr-TR" dirty="0"/>
              <a:t>, </a:t>
            </a:r>
            <a:r>
              <a:rPr lang="tr-TR" dirty="0" err="1"/>
              <a:t>polisakkaritler</a:t>
            </a:r>
            <a:r>
              <a:rPr lang="tr-TR" dirty="0"/>
              <a:t> (nişasta ve lifler) ise kompleks </a:t>
            </a:r>
            <a:r>
              <a:rPr lang="tr-TR" dirty="0" err="1"/>
              <a:t>KH’lar</a:t>
            </a:r>
            <a:r>
              <a:rPr lang="tr-TR" dirty="0"/>
              <a:t> olarak adlandırılır.</a:t>
            </a:r>
          </a:p>
        </p:txBody>
      </p:sp>
      <p:sp>
        <p:nvSpPr>
          <p:cNvPr id="8" name="Tek Köşesi Kesik Dikdörtgen 7"/>
          <p:cNvSpPr/>
          <p:nvPr/>
        </p:nvSpPr>
        <p:spPr>
          <a:xfrm>
            <a:off x="2281424" y="274379"/>
            <a:ext cx="4733855"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9" name="Dikdörtgen 8"/>
          <p:cNvSpPr/>
          <p:nvPr/>
        </p:nvSpPr>
        <p:spPr>
          <a:xfrm>
            <a:off x="2434129" y="363753"/>
            <a:ext cx="4428445" cy="707886"/>
          </a:xfrm>
          <a:prstGeom prst="rect">
            <a:avLst/>
          </a:prstGeom>
          <a:noFill/>
        </p:spPr>
        <p:txBody>
          <a:bodyPr wrap="square" lIns="91440" tIns="45720" rIns="91440" bIns="45720">
            <a:spAutoFit/>
          </a:bodyPr>
          <a:lstStyle/>
          <a:p>
            <a:pPr algn="ctr"/>
            <a:r>
              <a:rPr lang="tr-TR" sz="4000" b="1" dirty="0" smtClean="0">
                <a:ln w="6600">
                  <a:solidFill>
                    <a:schemeClr val="accent2"/>
                  </a:solidFill>
                  <a:prstDash val="solid"/>
                </a:ln>
                <a:solidFill>
                  <a:srgbClr val="FFFFFF"/>
                </a:solidFill>
                <a:effectLst>
                  <a:outerShdw dist="38100" dir="2700000" algn="tl" rotWithShape="0">
                    <a:schemeClr val="accent2"/>
                  </a:outerShdw>
                </a:effectLst>
              </a:rPr>
              <a:t>KARBONHİDRATLAR</a:t>
            </a:r>
            <a:endParaRPr lang="tr-TR" sz="40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771951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556916" y="1331059"/>
            <a:ext cx="6030167" cy="3378557"/>
          </a:xfrm>
          <a:prstGeom prst="rect">
            <a:avLst/>
          </a:prstGeom>
        </p:spPr>
      </p:pic>
    </p:spTree>
    <p:extLst>
      <p:ext uri="{BB962C8B-B14F-4D97-AF65-F5344CB8AC3E}">
        <p14:creationId xmlns:p14="http://schemas.microsoft.com/office/powerpoint/2010/main" val="81223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TEMD Önerileri</a:t>
            </a:r>
          </a:p>
        </p:txBody>
      </p:sp>
      <p:sp>
        <p:nvSpPr>
          <p:cNvPr id="3" name="İçerik Yer Tutucusu 2"/>
          <p:cNvSpPr>
            <a:spLocks noGrp="1"/>
          </p:cNvSpPr>
          <p:nvPr>
            <p:ph idx="1"/>
          </p:nvPr>
        </p:nvSpPr>
        <p:spPr/>
        <p:txBody>
          <a:bodyPr>
            <a:normAutofit fontScale="62500" lnSpcReduction="20000"/>
          </a:bodyPr>
          <a:lstStyle/>
          <a:p>
            <a:r>
              <a:rPr lang="tr-TR" dirty="0"/>
              <a:t>Henüz ideal bir karbonhidrat oranı bilinmemekle beraber sağlıklı bir insanın almış olduğu enerjinin % 45-65'inin karbonhidratlardan alınması uygundur. </a:t>
            </a:r>
          </a:p>
          <a:p>
            <a:r>
              <a:rPr lang="tr-TR" dirty="0" err="1" smtClean="0"/>
              <a:t>Prediyabet</a:t>
            </a:r>
            <a:r>
              <a:rPr lang="tr-TR" dirty="0" smtClean="0"/>
              <a:t> </a:t>
            </a:r>
            <a:r>
              <a:rPr lang="tr-TR" dirty="0"/>
              <a:t>ve diyabetli kişilerde </a:t>
            </a:r>
            <a:r>
              <a:rPr lang="tr-TR" dirty="0" err="1"/>
              <a:t>postprandiyal</a:t>
            </a:r>
            <a:r>
              <a:rPr lang="tr-TR" dirty="0"/>
              <a:t> </a:t>
            </a:r>
            <a:r>
              <a:rPr lang="tr-TR" dirty="0" err="1"/>
              <a:t>hiperglisemiyi</a:t>
            </a:r>
            <a:r>
              <a:rPr lang="tr-TR" dirty="0"/>
              <a:t> azaltmak için </a:t>
            </a:r>
            <a:r>
              <a:rPr lang="tr-TR" dirty="0" err="1"/>
              <a:t>glisemik</a:t>
            </a:r>
            <a:r>
              <a:rPr lang="tr-TR" dirty="0"/>
              <a:t> indeksi düşük (&lt; 55) ve </a:t>
            </a:r>
            <a:r>
              <a:rPr lang="tr-TR" dirty="0" err="1"/>
              <a:t>glisemik</a:t>
            </a:r>
            <a:r>
              <a:rPr lang="tr-TR" dirty="0"/>
              <a:t> yükü düşük (&lt;10) besinler tercih edilmelidir.</a:t>
            </a:r>
          </a:p>
          <a:p>
            <a:r>
              <a:rPr lang="tr-TR" dirty="0" smtClean="0"/>
              <a:t>Düşük </a:t>
            </a:r>
            <a:r>
              <a:rPr lang="tr-TR" dirty="0" err="1"/>
              <a:t>glisemik</a:t>
            </a:r>
            <a:r>
              <a:rPr lang="tr-TR" dirty="0"/>
              <a:t> yüklü besin oluşturmak için karbonhidratları protein veya yağ ile değiştirmek veya yüksek </a:t>
            </a:r>
            <a:r>
              <a:rPr lang="tr-TR" dirty="0" err="1"/>
              <a:t>glisemik</a:t>
            </a:r>
            <a:r>
              <a:rPr lang="tr-TR" dirty="0"/>
              <a:t> indeksli bir besini düşük </a:t>
            </a:r>
            <a:r>
              <a:rPr lang="tr-TR" dirty="0" err="1"/>
              <a:t>glisemik</a:t>
            </a:r>
            <a:r>
              <a:rPr lang="tr-TR" dirty="0"/>
              <a:t> indeksli besin ile değiştirmek önerilir. </a:t>
            </a:r>
            <a:endParaRPr lang="tr-TR" dirty="0" smtClean="0"/>
          </a:p>
          <a:p>
            <a:r>
              <a:rPr lang="tr-TR" dirty="0" smtClean="0"/>
              <a:t>Günlük </a:t>
            </a:r>
            <a:r>
              <a:rPr lang="tr-TR" dirty="0"/>
              <a:t>karbonhidrat alımının yarısı yüksek lifli ve tam tahıllı KH olmalıdır</a:t>
            </a:r>
            <a:r>
              <a:rPr lang="tr-TR" dirty="0" smtClean="0"/>
              <a:t>.</a:t>
            </a:r>
          </a:p>
          <a:p>
            <a:r>
              <a:rPr lang="tr-TR" dirty="0" smtClean="0"/>
              <a:t>Rafine </a:t>
            </a:r>
            <a:r>
              <a:rPr lang="tr-TR" dirty="0"/>
              <a:t>tahıl ürünlerinden doymuş yağ, şeker ve sodyum içeriği yüksek olanların alımı sınırlandırılmalıdır</a:t>
            </a:r>
          </a:p>
        </p:txBody>
      </p:sp>
    </p:spTree>
    <p:extLst>
      <p:ext uri="{BB962C8B-B14F-4D97-AF65-F5344CB8AC3E}">
        <p14:creationId xmlns:p14="http://schemas.microsoft.com/office/powerpoint/2010/main" val="479653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a:xfrm>
            <a:off x="2434130" y="1044700"/>
            <a:ext cx="6260905" cy="3970330"/>
          </a:xfrm>
        </p:spPr>
        <p:txBody>
          <a:bodyPr>
            <a:normAutofit fontScale="70000" lnSpcReduction="20000"/>
          </a:bodyPr>
          <a:lstStyle/>
          <a:p>
            <a:r>
              <a:rPr lang="tr-TR" dirty="0"/>
              <a:t>Düşük </a:t>
            </a:r>
            <a:r>
              <a:rPr lang="tr-TR" dirty="0" err="1"/>
              <a:t>KH’lı</a:t>
            </a:r>
            <a:r>
              <a:rPr lang="tr-TR" dirty="0"/>
              <a:t> bir diyet seçilirse, yağ (tekli ve çoklu doymamış) ve protein (balık, kabuklu yemişler, baklagiller ve kümes hayvanları) için sağlıklı seçimler teşvik edilmelidir. </a:t>
            </a:r>
            <a:endParaRPr lang="tr-TR" dirty="0" smtClean="0"/>
          </a:p>
          <a:p>
            <a:r>
              <a:rPr lang="tr-TR" dirty="0" smtClean="0"/>
              <a:t>Düşük </a:t>
            </a:r>
            <a:r>
              <a:rPr lang="tr-TR" dirty="0"/>
              <a:t>yağlı bir diyet seçilirse, yağdaki azalmaya sağlıklı </a:t>
            </a:r>
            <a:r>
              <a:rPr lang="tr-TR" dirty="0" err="1"/>
              <a:t>KH’lardaki</a:t>
            </a:r>
            <a:r>
              <a:rPr lang="tr-TR" dirty="0"/>
              <a:t> (meyveler, sebzeler, kepekli tahıllar) artışlar eşlik etmelidir. </a:t>
            </a:r>
            <a:endParaRPr lang="tr-TR" dirty="0" smtClean="0"/>
          </a:p>
          <a:p>
            <a:r>
              <a:rPr lang="tr-TR" dirty="0" smtClean="0"/>
              <a:t>Tüm </a:t>
            </a:r>
            <a:r>
              <a:rPr lang="tr-TR" dirty="0"/>
              <a:t>nedenlere bağlı </a:t>
            </a:r>
            <a:r>
              <a:rPr lang="tr-TR" dirty="0" err="1"/>
              <a:t>mortalite</a:t>
            </a:r>
            <a:r>
              <a:rPr lang="tr-TR" dirty="0"/>
              <a:t>, koroner kalp hastalığı, </a:t>
            </a:r>
            <a:r>
              <a:rPr lang="tr-TR" dirty="0" err="1"/>
              <a:t>serebrovasküler</a:t>
            </a:r>
            <a:r>
              <a:rPr lang="tr-TR" dirty="0"/>
              <a:t> hastalıklar ve çeşitli kanserler üzerine yararları gösterildiği için beslenmedeki meyve ve sebze tüketiminin arttırılması önerilmektedir. </a:t>
            </a:r>
            <a:endParaRPr lang="tr-TR" dirty="0" smtClean="0"/>
          </a:p>
          <a:p>
            <a:r>
              <a:rPr lang="tr-TR" dirty="0" err="1"/>
              <a:t>Çölyak</a:t>
            </a:r>
            <a:r>
              <a:rPr lang="tr-TR" dirty="0"/>
              <a:t> hastalığı ve </a:t>
            </a:r>
            <a:r>
              <a:rPr lang="tr-TR" dirty="0" err="1"/>
              <a:t>Çölyak</a:t>
            </a:r>
            <a:r>
              <a:rPr lang="tr-TR" dirty="0"/>
              <a:t> dışı </a:t>
            </a:r>
            <a:r>
              <a:rPr lang="tr-TR" dirty="0" err="1"/>
              <a:t>gluten</a:t>
            </a:r>
            <a:r>
              <a:rPr lang="tr-TR" dirty="0"/>
              <a:t> duyarlılığı olan bireyler dışında </a:t>
            </a:r>
            <a:r>
              <a:rPr lang="tr-TR" dirty="0" err="1"/>
              <a:t>glutensiz</a:t>
            </a:r>
            <a:r>
              <a:rPr lang="tr-TR" dirty="0"/>
              <a:t> beslenmenin yararlı olduğunu gösteren kanıtların azlığı neden ile rutin olarak </a:t>
            </a:r>
            <a:r>
              <a:rPr lang="tr-TR" dirty="0" err="1"/>
              <a:t>glutensiz</a:t>
            </a:r>
            <a:r>
              <a:rPr lang="tr-TR" dirty="0"/>
              <a:t> diyet önerilmemektedir. </a:t>
            </a:r>
          </a:p>
          <a:p>
            <a:endParaRPr lang="tr-TR" dirty="0" smtClean="0"/>
          </a:p>
        </p:txBody>
      </p:sp>
    </p:spTree>
    <p:extLst>
      <p:ext uri="{BB962C8B-B14F-4D97-AF65-F5344CB8AC3E}">
        <p14:creationId xmlns:p14="http://schemas.microsoft.com/office/powerpoint/2010/main" val="3729844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 Köşesi Kesik Dikdörtgen 5"/>
          <p:cNvSpPr/>
          <p:nvPr/>
        </p:nvSpPr>
        <p:spPr>
          <a:xfrm>
            <a:off x="2892245" y="274379"/>
            <a:ext cx="3664919"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7" name="Dikdörtgen 6"/>
          <p:cNvSpPr/>
          <p:nvPr/>
        </p:nvSpPr>
        <p:spPr>
          <a:xfrm>
            <a:off x="3044949" y="194477"/>
            <a:ext cx="3512215" cy="923330"/>
          </a:xfrm>
          <a:prstGeom prst="rect">
            <a:avLst/>
          </a:prstGeom>
          <a:noFill/>
        </p:spPr>
        <p:txBody>
          <a:bodyPr wrap="square" lIns="91440" tIns="45720" rIns="91440" bIns="45720">
            <a:spAutoFit/>
          </a:bodyPr>
          <a:lstStyle/>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rPr>
              <a:t>YAĞLAR</a:t>
            </a:r>
            <a:endParaRPr lang="tr-TR"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İçerik Yer Tutucusu 2"/>
          <p:cNvSpPr>
            <a:spLocks noGrp="1"/>
          </p:cNvSpPr>
          <p:nvPr>
            <p:ph idx="1"/>
          </p:nvPr>
        </p:nvSpPr>
        <p:spPr>
          <a:xfrm>
            <a:off x="448966" y="1350110"/>
            <a:ext cx="8246070" cy="3664920"/>
          </a:xfrm>
        </p:spPr>
        <p:txBody>
          <a:bodyPr>
            <a:normAutofit fontScale="62500" lnSpcReduction="20000"/>
          </a:bodyPr>
          <a:lstStyle/>
          <a:p>
            <a:r>
              <a:rPr lang="tr-TR" dirty="0" smtClean="0"/>
              <a:t>Günlük </a:t>
            </a:r>
            <a:r>
              <a:rPr lang="tr-TR" dirty="0"/>
              <a:t>enerjinin yaklaşık %25-30’u yağlardan sağlanmalıdır. </a:t>
            </a:r>
            <a:endParaRPr lang="tr-TR" dirty="0" smtClean="0"/>
          </a:p>
          <a:p>
            <a:r>
              <a:rPr lang="tr-TR" dirty="0" smtClean="0"/>
              <a:t>Toplam </a:t>
            </a:r>
            <a:r>
              <a:rPr lang="tr-TR" dirty="0"/>
              <a:t>yağdan gelen enerjinin  &lt;%7’si doymuş yağlardan (hayvansal besinlerde </a:t>
            </a:r>
            <a:r>
              <a:rPr lang="tr-TR" dirty="0" smtClean="0"/>
              <a:t>bulunan yağ</a:t>
            </a:r>
            <a:r>
              <a:rPr lang="tr-TR" dirty="0"/>
              <a:t>, </a:t>
            </a:r>
            <a:r>
              <a:rPr lang="tr-TR" dirty="0" err="1"/>
              <a:t>tereyağ</a:t>
            </a:r>
            <a:r>
              <a:rPr lang="tr-TR" dirty="0"/>
              <a:t>, iç yağ, kuyruk yağ), %10’u tekli doymamış yağlardan (zeytinyağı, fındık </a:t>
            </a:r>
            <a:r>
              <a:rPr lang="tr-TR" dirty="0" smtClean="0"/>
              <a:t>yağı, </a:t>
            </a:r>
            <a:r>
              <a:rPr lang="tr-TR" dirty="0" err="1" smtClean="0"/>
              <a:t>kanola</a:t>
            </a:r>
            <a:r>
              <a:rPr lang="tr-TR" dirty="0" smtClean="0"/>
              <a:t> </a:t>
            </a:r>
            <a:r>
              <a:rPr lang="tr-TR" dirty="0"/>
              <a:t>yağı), %10’u ise çoklu doymamış yağlardan (mısırözü, soya, </a:t>
            </a:r>
            <a:r>
              <a:rPr lang="tr-TR" dirty="0" err="1"/>
              <a:t>ayçiçek</a:t>
            </a:r>
            <a:r>
              <a:rPr lang="tr-TR" dirty="0"/>
              <a:t> yağı, balık yağı</a:t>
            </a:r>
            <a:r>
              <a:rPr lang="tr-TR" dirty="0" smtClean="0"/>
              <a:t>, ceviz</a:t>
            </a:r>
            <a:r>
              <a:rPr lang="tr-TR" dirty="0"/>
              <a:t>, keten tohumu) gelmelidir. </a:t>
            </a:r>
            <a:endParaRPr lang="tr-TR" dirty="0" smtClean="0"/>
          </a:p>
          <a:p>
            <a:r>
              <a:rPr lang="tr-TR" dirty="0"/>
              <a:t>Omega-3 ve omega-6 yağ asitleri, insan vücudu tarafından üretilemez, dolayısıyla gıdalardan alınmak zorundadır. </a:t>
            </a:r>
            <a:endParaRPr lang="tr-TR" dirty="0" smtClean="0"/>
          </a:p>
          <a:p>
            <a:r>
              <a:rPr lang="tr-TR" dirty="0" smtClean="0"/>
              <a:t>Geleneksel </a:t>
            </a:r>
            <a:r>
              <a:rPr lang="tr-TR" dirty="0"/>
              <a:t>Akdeniz tipi bir diyetle birlikte, sızma zeytinyağı ve kabuklu yemişler </a:t>
            </a:r>
            <a:r>
              <a:rPr lang="tr-TR" dirty="0" err="1"/>
              <a:t>kardiyovasküler</a:t>
            </a:r>
            <a:r>
              <a:rPr lang="tr-TR" dirty="0"/>
              <a:t> hastalıkları azaltmada olumlu etkileri nedeniyle beslenme programında yer almalıdır. </a:t>
            </a:r>
            <a:endParaRPr lang="tr-TR" dirty="0" smtClean="0"/>
          </a:p>
          <a:p>
            <a:r>
              <a:rPr lang="tr-TR" dirty="0" smtClean="0"/>
              <a:t>Yağda </a:t>
            </a:r>
            <a:r>
              <a:rPr lang="tr-TR" dirty="0"/>
              <a:t>eriyen vitaminlerin (A, D, E, K vitaminleri) vücutta kullanımını sağlamak için enerjinin yağdan gelen oranı %20’nin altına düşürülmemelidir. </a:t>
            </a:r>
            <a:endParaRPr lang="tr-TR" dirty="0" smtClean="0"/>
          </a:p>
          <a:p>
            <a:r>
              <a:rPr lang="tr-TR" dirty="0" smtClean="0"/>
              <a:t>Trans </a:t>
            </a:r>
            <a:r>
              <a:rPr lang="tr-TR" dirty="0"/>
              <a:t>yağ asidi alımı %1’den az olmalıdır.</a:t>
            </a:r>
          </a:p>
        </p:txBody>
      </p:sp>
    </p:spTree>
    <p:extLst>
      <p:ext uri="{BB962C8B-B14F-4D97-AF65-F5344CB8AC3E}">
        <p14:creationId xmlns:p14="http://schemas.microsoft.com/office/powerpoint/2010/main" val="194298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6" y="1350110"/>
            <a:ext cx="8246070" cy="3793390"/>
          </a:xfrm>
        </p:spPr>
        <p:txBody>
          <a:bodyPr>
            <a:normAutofit fontScale="70000" lnSpcReduction="20000"/>
          </a:bodyPr>
          <a:lstStyle/>
          <a:p>
            <a:r>
              <a:rPr lang="tr-TR" dirty="0"/>
              <a:t>Canlılar ihtiyaç duydukları enerjiyi, suyu, vitamin ve mineralleri çevrelerindeki kaynaklardan seçici olarak alırlar. Sağlıklı bir çevrede yaşayan canlılarda yanlış beslenme nedeniyle hastalık gelişmesi beklenmez</a:t>
            </a:r>
            <a:r>
              <a:rPr lang="tr-TR" dirty="0" smtClean="0"/>
              <a:t>.</a:t>
            </a:r>
          </a:p>
          <a:p>
            <a:r>
              <a:rPr lang="tr-TR" dirty="0"/>
              <a:t>Geçmişte insanlığın en önemli sağlık sorunu, yeterli besin maddesine ulaşamadığı için ortaya çıkan hastalıklar ve enfeksiyonlardı. Günümüzde ise insanlık hareketsiz yaşam ve hatalı beslenme alışkanlıkları nedeniyle gelişen kronik hastalıklarla mücadele etmektedir. </a:t>
            </a:r>
            <a:endParaRPr lang="tr-TR" dirty="0" smtClean="0"/>
          </a:p>
          <a:p>
            <a:r>
              <a:rPr lang="tr-TR" dirty="0"/>
              <a:t>Gelişmiş ve gelişmekte olan ülkelerde hatalı beslenme açısından en sık görülen davranış, </a:t>
            </a:r>
            <a:r>
              <a:rPr lang="tr-TR" dirty="0" err="1"/>
              <a:t>makrobesinlerin</a:t>
            </a:r>
            <a:r>
              <a:rPr lang="tr-TR" dirty="0"/>
              <a:t> dengesiz tüketimi ve aşırı miktarda kalori alınmasıdır. </a:t>
            </a:r>
            <a:endParaRPr lang="tr-TR" dirty="0" smtClean="0"/>
          </a:p>
          <a:p>
            <a:r>
              <a:rPr lang="tr-TR" dirty="0" smtClean="0"/>
              <a:t>Rafine </a:t>
            </a:r>
            <a:r>
              <a:rPr lang="tr-TR" dirty="0"/>
              <a:t>besinlerin tüketiminin giderek artması, çevre kirliliği ve kimyasal karıştırıcılar gibi diğer etmenler de beslenme ile ilişkili kronik hastalıklara neden olan diğer önemli faktörlerdir. </a:t>
            </a:r>
          </a:p>
        </p:txBody>
      </p:sp>
      <p:sp>
        <p:nvSpPr>
          <p:cNvPr id="5" name="Tek Köşesi Kesik Dikdörtgen 4"/>
          <p:cNvSpPr/>
          <p:nvPr/>
        </p:nvSpPr>
        <p:spPr>
          <a:xfrm>
            <a:off x="754375" y="116789"/>
            <a:ext cx="7787955" cy="92111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6" name="Dikdörtgen 5"/>
          <p:cNvSpPr/>
          <p:nvPr/>
        </p:nvSpPr>
        <p:spPr>
          <a:xfrm>
            <a:off x="1059784" y="-32518"/>
            <a:ext cx="7177135" cy="1077218"/>
          </a:xfrm>
          <a:prstGeom prst="rect">
            <a:avLst/>
          </a:prstGeom>
          <a:noFill/>
        </p:spPr>
        <p:txBody>
          <a:bodyPr wrap="square" lIns="91440" tIns="45720" rIns="91440" bIns="45720">
            <a:spAutoFit/>
          </a:bodyPr>
          <a:lstStyle/>
          <a:p>
            <a:pPr algn="ctr"/>
            <a:r>
              <a:rPr lang="tr-TR" sz="3200" b="1" dirty="0">
                <a:ln w="6600">
                  <a:solidFill>
                    <a:schemeClr val="accent2"/>
                  </a:solidFill>
                  <a:prstDash val="solid"/>
                </a:ln>
                <a:solidFill>
                  <a:srgbClr val="FFFFFF"/>
                </a:solidFill>
                <a:effectLst>
                  <a:outerShdw dist="38100" dir="2700000" algn="tl" rotWithShape="0">
                    <a:schemeClr val="accent2"/>
                  </a:outerShdw>
                </a:effectLst>
              </a:rPr>
              <a:t>BESLENMENİN KRONİK HASTALIKLARIN GELİŞMESİNDEKİ ROLÜ </a:t>
            </a:r>
          </a:p>
        </p:txBody>
      </p:sp>
    </p:spTree>
    <p:extLst>
      <p:ext uri="{BB962C8B-B14F-4D97-AF65-F5344CB8AC3E}">
        <p14:creationId xmlns:p14="http://schemas.microsoft.com/office/powerpoint/2010/main" val="1771995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 Köşesi Kesik Dikdörtgen 6"/>
          <p:cNvSpPr/>
          <p:nvPr/>
        </p:nvSpPr>
        <p:spPr>
          <a:xfrm>
            <a:off x="2892245" y="274379"/>
            <a:ext cx="3664919"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8" name="Dikdörtgen 7"/>
          <p:cNvSpPr/>
          <p:nvPr/>
        </p:nvSpPr>
        <p:spPr>
          <a:xfrm>
            <a:off x="2892245" y="194477"/>
            <a:ext cx="3664919" cy="830997"/>
          </a:xfrm>
          <a:prstGeom prst="rect">
            <a:avLst/>
          </a:prstGeom>
          <a:noFill/>
        </p:spPr>
        <p:txBody>
          <a:bodyPr wrap="square" lIns="91440" tIns="45720" rIns="91440" bIns="45720">
            <a:spAutoFit/>
          </a:bodyPr>
          <a:lstStyle/>
          <a:p>
            <a:pPr algn="ctr"/>
            <a:r>
              <a:rPr lang="tr-TR" sz="4800" b="1" dirty="0" smtClean="0">
                <a:ln w="6600">
                  <a:solidFill>
                    <a:schemeClr val="accent2"/>
                  </a:solidFill>
                  <a:prstDash val="solid"/>
                </a:ln>
                <a:solidFill>
                  <a:srgbClr val="FFFFFF"/>
                </a:solidFill>
                <a:effectLst>
                  <a:outerShdw dist="38100" dir="2700000" algn="tl" rotWithShape="0">
                    <a:schemeClr val="accent2"/>
                  </a:outerShdw>
                </a:effectLst>
              </a:rPr>
              <a:t>VİTAMİNLER</a:t>
            </a:r>
            <a:endParaRPr lang="tr-TR"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İçerik Yer Tutucusu 4"/>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1599785" y="1350110"/>
            <a:ext cx="5944430" cy="3705742"/>
          </a:xfrm>
          <a:prstGeom prst="rect">
            <a:avLst/>
          </a:prstGeom>
        </p:spPr>
      </p:pic>
    </p:spTree>
    <p:extLst>
      <p:ext uri="{BB962C8B-B14F-4D97-AF65-F5344CB8AC3E}">
        <p14:creationId xmlns:p14="http://schemas.microsoft.com/office/powerpoint/2010/main" val="136608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1517900" y="-49504"/>
            <a:ext cx="4886560" cy="3790508"/>
          </a:xfrm>
          <a:prstGeom prst="rect">
            <a:avLst/>
          </a:prstGeom>
        </p:spPr>
      </p:pic>
      <p:pic>
        <p:nvPicPr>
          <p:cNvPr id="5" name="Resim 4"/>
          <p:cNvPicPr>
            <a:picLocks noChangeAspect="1"/>
          </p:cNvPicPr>
          <p:nvPr/>
        </p:nvPicPr>
        <p:blipFill>
          <a:blip r:embed="rId3"/>
          <a:stretch>
            <a:fillRect/>
          </a:stretch>
        </p:blipFill>
        <p:spPr>
          <a:xfrm>
            <a:off x="1595785" y="3640685"/>
            <a:ext cx="4808675" cy="1536950"/>
          </a:xfrm>
          <a:prstGeom prst="rect">
            <a:avLst/>
          </a:prstGeom>
        </p:spPr>
      </p:pic>
    </p:spTree>
    <p:extLst>
      <p:ext uri="{BB962C8B-B14F-4D97-AF65-F5344CB8AC3E}">
        <p14:creationId xmlns:p14="http://schemas.microsoft.com/office/powerpoint/2010/main" val="3565262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tr-TR" dirty="0"/>
              <a:t>Günlük D vitamini ihtiyacının %80’i ciltte güneş ışınlarının etkisi ile sentezlenir, %20’si gıdalardan sağlanır</a:t>
            </a:r>
          </a:p>
          <a:p>
            <a:r>
              <a:rPr lang="tr-TR" dirty="0" smtClean="0"/>
              <a:t>Deride </a:t>
            </a:r>
            <a:r>
              <a:rPr lang="tr-TR" dirty="0"/>
              <a:t>sentezi etkileyen etmenler; deri rengi, yaş, güneş koruyucu kullanımı, hava kirliliği, mevsim, </a:t>
            </a:r>
            <a:r>
              <a:rPr lang="tr-TR" dirty="0" err="1"/>
              <a:t>obezite</a:t>
            </a:r>
            <a:r>
              <a:rPr lang="tr-TR" dirty="0"/>
              <a:t>, giyim tarzıdır</a:t>
            </a:r>
            <a:r>
              <a:rPr lang="tr-TR" dirty="0" smtClean="0"/>
              <a:t>.</a:t>
            </a:r>
          </a:p>
          <a:p>
            <a:r>
              <a:rPr lang="tr-TR" dirty="0"/>
              <a:t>Kemik ve kas sağlığı için günlük alınması gereken D vitamini miktarı, 19-70 yaş arasındaki erişkinlerde minimum 600 </a:t>
            </a:r>
            <a:r>
              <a:rPr lang="tr-TR" dirty="0" err="1" smtClean="0"/>
              <a:t>IU’dur</a:t>
            </a:r>
            <a:endParaRPr lang="tr-TR" dirty="0" smtClean="0"/>
          </a:p>
          <a:p>
            <a:r>
              <a:rPr lang="tr-TR" dirty="0" smtClean="0"/>
              <a:t>Güneş </a:t>
            </a:r>
            <a:r>
              <a:rPr lang="tr-TR" dirty="0"/>
              <a:t>ışınlarının dünya yüzeyine ulaştığı açı (</a:t>
            </a:r>
            <a:r>
              <a:rPr lang="tr-TR" dirty="0" err="1"/>
              <a:t>Zenith</a:t>
            </a:r>
            <a:r>
              <a:rPr lang="tr-TR" dirty="0"/>
              <a:t> açısı, 290-310 </a:t>
            </a:r>
            <a:r>
              <a:rPr lang="tr-TR" dirty="0" err="1"/>
              <a:t>nm</a:t>
            </a:r>
            <a:r>
              <a:rPr lang="tr-TR" dirty="0"/>
              <a:t> dalga boyu) D vitamini sentezinde </a:t>
            </a:r>
            <a:r>
              <a:rPr lang="tr-TR" dirty="0" smtClean="0"/>
              <a:t>etkili olup bunun için </a:t>
            </a:r>
            <a:r>
              <a:rPr lang="tr-TR" dirty="0"/>
              <a:t>en elverişli zaman ülkemizde Mayıs-Kasım </a:t>
            </a:r>
            <a:r>
              <a:rPr lang="tr-TR" dirty="0" smtClean="0"/>
              <a:t>ayları ve saat </a:t>
            </a:r>
            <a:r>
              <a:rPr lang="tr-TR" dirty="0"/>
              <a:t>10.00-15.00 arasıdır. </a:t>
            </a:r>
            <a:endParaRPr lang="tr-TR" dirty="0" smtClean="0"/>
          </a:p>
        </p:txBody>
      </p:sp>
      <p:sp>
        <p:nvSpPr>
          <p:cNvPr id="5" name="Tek Köşesi Kesik Dikdörtgen 4"/>
          <p:cNvSpPr/>
          <p:nvPr/>
        </p:nvSpPr>
        <p:spPr>
          <a:xfrm>
            <a:off x="2892245" y="274379"/>
            <a:ext cx="3664919"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6" name="Dikdörtgen 5"/>
          <p:cNvSpPr/>
          <p:nvPr/>
        </p:nvSpPr>
        <p:spPr>
          <a:xfrm>
            <a:off x="3044949" y="194477"/>
            <a:ext cx="3512215" cy="923330"/>
          </a:xfrm>
          <a:prstGeom prst="rect">
            <a:avLst/>
          </a:prstGeom>
          <a:noFill/>
        </p:spPr>
        <p:txBody>
          <a:bodyPr wrap="square" lIns="91440" tIns="45720" rIns="91440" bIns="45720">
            <a:spAutoFit/>
          </a:bodyPr>
          <a:lstStyle/>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rPr>
              <a:t>D Vitamini</a:t>
            </a:r>
            <a:endParaRPr lang="tr-TR"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09887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6" y="1350110"/>
            <a:ext cx="8246070" cy="3512215"/>
          </a:xfrm>
        </p:spPr>
        <p:txBody>
          <a:bodyPr>
            <a:normAutofit fontScale="77500" lnSpcReduction="20000"/>
          </a:bodyPr>
          <a:lstStyle/>
          <a:p>
            <a:r>
              <a:rPr lang="tr-TR" dirty="0"/>
              <a:t>D vitamini tedavisinde hedef serum 25(OH) D </a:t>
            </a:r>
            <a:r>
              <a:rPr lang="tr-TR" dirty="0" smtClean="0"/>
              <a:t>düzeyi </a:t>
            </a:r>
            <a:r>
              <a:rPr lang="tr-TR" dirty="0"/>
              <a:t>30-50 </a:t>
            </a:r>
            <a:r>
              <a:rPr lang="tr-TR" dirty="0" err="1"/>
              <a:t>ng</a:t>
            </a:r>
            <a:r>
              <a:rPr lang="tr-TR" dirty="0"/>
              <a:t>/ml’dir. </a:t>
            </a:r>
            <a:endParaRPr lang="tr-TR" dirty="0" smtClean="0"/>
          </a:p>
          <a:p>
            <a:r>
              <a:rPr lang="tr-TR" dirty="0" smtClean="0"/>
              <a:t>Serum </a:t>
            </a:r>
            <a:r>
              <a:rPr lang="tr-TR" dirty="0"/>
              <a:t>25OHD: 20-30 </a:t>
            </a:r>
            <a:r>
              <a:rPr lang="tr-TR" dirty="0" err="1"/>
              <a:t>ng</a:t>
            </a:r>
            <a:r>
              <a:rPr lang="tr-TR" dirty="0"/>
              <a:t>/ml ise yükleme yapılmadan idame doz ile (1500-2000 IU vitamin D) başlanabilir. </a:t>
            </a:r>
            <a:endParaRPr lang="tr-TR" dirty="0" smtClean="0"/>
          </a:p>
          <a:p>
            <a:r>
              <a:rPr lang="tr-TR" dirty="0" smtClean="0"/>
              <a:t>25(OH)D düzeyi </a:t>
            </a:r>
            <a:r>
              <a:rPr lang="tr-TR" dirty="0"/>
              <a:t>20 </a:t>
            </a:r>
            <a:r>
              <a:rPr lang="tr-TR" dirty="0" err="1"/>
              <a:t>ng</a:t>
            </a:r>
            <a:r>
              <a:rPr lang="tr-TR" dirty="0"/>
              <a:t>/ml altında olan yetişkinler D vitamini </a:t>
            </a:r>
            <a:r>
              <a:rPr lang="tr-TR" dirty="0" smtClean="0"/>
              <a:t>yüklemesi </a:t>
            </a:r>
            <a:r>
              <a:rPr lang="tr-TR" dirty="0"/>
              <a:t>yapılmalıdır. </a:t>
            </a:r>
            <a:endParaRPr lang="tr-TR" dirty="0" smtClean="0"/>
          </a:p>
          <a:p>
            <a:pPr lvl="1"/>
            <a:r>
              <a:rPr lang="tr-TR" dirty="0" smtClean="0"/>
              <a:t>50000 </a:t>
            </a:r>
            <a:r>
              <a:rPr lang="tr-TR" dirty="0"/>
              <a:t>IU/hafta, 6-8 hafta sure ile vitamin D verilmelidir. </a:t>
            </a:r>
            <a:endParaRPr lang="tr-TR" dirty="0" smtClean="0"/>
          </a:p>
          <a:p>
            <a:r>
              <a:rPr lang="tr-TR" dirty="0" smtClean="0"/>
              <a:t>Hedeflenen düzeye </a:t>
            </a:r>
            <a:r>
              <a:rPr lang="tr-TR" dirty="0"/>
              <a:t>ulaştıktan sonra </a:t>
            </a:r>
            <a:r>
              <a:rPr lang="tr-TR" dirty="0" smtClean="0"/>
              <a:t>idame </a:t>
            </a:r>
            <a:r>
              <a:rPr lang="tr-TR" dirty="0"/>
              <a:t>dozu (1500-2000 </a:t>
            </a:r>
            <a:r>
              <a:rPr lang="tr-TR" dirty="0" smtClean="0"/>
              <a:t>IU/gün) </a:t>
            </a:r>
            <a:r>
              <a:rPr lang="tr-TR" dirty="0"/>
              <a:t>ile devam edilmelidir</a:t>
            </a:r>
            <a:r>
              <a:rPr lang="tr-TR" dirty="0" smtClean="0"/>
              <a:t>.</a:t>
            </a:r>
          </a:p>
          <a:p>
            <a:r>
              <a:rPr lang="tr-TR" dirty="0"/>
              <a:t>Tedaviye başlandıktan 8 hafta sonra serum 25(OH)D vitamini düzeyi ölçülmelidir. </a:t>
            </a:r>
          </a:p>
        </p:txBody>
      </p:sp>
      <p:sp>
        <p:nvSpPr>
          <p:cNvPr id="4" name="Tek Köşesi Kesik Dikdörtgen 3"/>
          <p:cNvSpPr/>
          <p:nvPr/>
        </p:nvSpPr>
        <p:spPr>
          <a:xfrm>
            <a:off x="2892245" y="274379"/>
            <a:ext cx="3664919"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5" name="Dikdörtgen 4"/>
          <p:cNvSpPr/>
          <p:nvPr/>
        </p:nvSpPr>
        <p:spPr>
          <a:xfrm>
            <a:off x="3044949" y="194477"/>
            <a:ext cx="3512215" cy="923330"/>
          </a:xfrm>
          <a:prstGeom prst="rect">
            <a:avLst/>
          </a:prstGeom>
          <a:noFill/>
        </p:spPr>
        <p:txBody>
          <a:bodyPr wrap="square" lIns="91440" tIns="45720" rIns="91440" bIns="45720">
            <a:spAutoFit/>
          </a:bodyPr>
          <a:lstStyle/>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rPr>
              <a:t>D Vitamini</a:t>
            </a:r>
            <a:endParaRPr lang="tr-TR"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49974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r>
              <a:rPr lang="tr-TR" dirty="0"/>
              <a:t>D vitamini ile birlikte yeterli kalsiyum alımı sağlanmalıdır. (19-70 </a:t>
            </a:r>
            <a:r>
              <a:rPr lang="tr-TR" dirty="0" err="1"/>
              <a:t>yaș</a:t>
            </a:r>
            <a:r>
              <a:rPr lang="tr-TR" dirty="0"/>
              <a:t>: 1000 mg/</a:t>
            </a:r>
            <a:r>
              <a:rPr lang="tr-TR" dirty="0" err="1"/>
              <a:t>gun</a:t>
            </a:r>
            <a:r>
              <a:rPr lang="tr-TR" dirty="0"/>
              <a:t>, &gt;70 yaş: 1200 mg/</a:t>
            </a:r>
            <a:r>
              <a:rPr lang="tr-TR" dirty="0" err="1"/>
              <a:t>gun</a:t>
            </a:r>
            <a:r>
              <a:rPr lang="tr-TR" dirty="0"/>
              <a:t>). </a:t>
            </a:r>
            <a:endParaRPr lang="tr-TR" dirty="0" smtClean="0"/>
          </a:p>
          <a:p>
            <a:r>
              <a:rPr lang="tr-TR" dirty="0" smtClean="0"/>
              <a:t>25(OH</a:t>
            </a:r>
            <a:r>
              <a:rPr lang="tr-TR" dirty="0"/>
              <a:t>) D </a:t>
            </a:r>
            <a:r>
              <a:rPr lang="tr-TR" dirty="0" err="1"/>
              <a:t>duzeyi</a:t>
            </a:r>
            <a:r>
              <a:rPr lang="tr-TR" dirty="0"/>
              <a:t> &gt;88 </a:t>
            </a:r>
            <a:r>
              <a:rPr lang="tr-TR" dirty="0" err="1"/>
              <a:t>ng</a:t>
            </a:r>
            <a:r>
              <a:rPr lang="tr-TR" dirty="0"/>
              <a:t>/ml </a:t>
            </a:r>
            <a:r>
              <a:rPr lang="tr-TR" dirty="0" err="1"/>
              <a:t>cıktığında</a:t>
            </a:r>
            <a:r>
              <a:rPr lang="tr-TR" dirty="0"/>
              <a:t> </a:t>
            </a:r>
            <a:r>
              <a:rPr lang="tr-TR" dirty="0" err="1"/>
              <a:t>hiperkalsiuri</a:t>
            </a:r>
            <a:r>
              <a:rPr lang="tr-TR" dirty="0"/>
              <a:t> izlenir. </a:t>
            </a:r>
            <a:endParaRPr lang="tr-TR" dirty="0" smtClean="0"/>
          </a:p>
          <a:p>
            <a:r>
              <a:rPr lang="tr-TR" dirty="0" err="1" smtClean="0"/>
              <a:t>Vit</a:t>
            </a:r>
            <a:r>
              <a:rPr lang="tr-TR" dirty="0" smtClean="0"/>
              <a:t> </a:t>
            </a:r>
            <a:r>
              <a:rPr lang="tr-TR" dirty="0"/>
              <a:t>D </a:t>
            </a:r>
            <a:r>
              <a:rPr lang="tr-TR" dirty="0" err="1"/>
              <a:t>toksisitesi</a:t>
            </a:r>
            <a:r>
              <a:rPr lang="tr-TR" dirty="0"/>
              <a:t> demek için; </a:t>
            </a:r>
            <a:r>
              <a:rPr lang="tr-TR" dirty="0" err="1"/>
              <a:t>hiperkalsemi</a:t>
            </a:r>
            <a:r>
              <a:rPr lang="tr-TR" dirty="0"/>
              <a:t>, </a:t>
            </a:r>
            <a:r>
              <a:rPr lang="tr-TR" dirty="0" err="1"/>
              <a:t>hiperkalsiüri</a:t>
            </a:r>
            <a:r>
              <a:rPr lang="tr-TR" dirty="0"/>
              <a:t> ve 25(OH) D düzeyi &gt;150 </a:t>
            </a:r>
            <a:r>
              <a:rPr lang="tr-TR" dirty="0" err="1"/>
              <a:t>ng</a:t>
            </a:r>
            <a:r>
              <a:rPr lang="tr-TR" dirty="0"/>
              <a:t>/ml olmalıdır. </a:t>
            </a:r>
            <a:endParaRPr lang="tr-TR" dirty="0" smtClean="0"/>
          </a:p>
          <a:p>
            <a:pPr lvl="1"/>
            <a:r>
              <a:rPr lang="tr-TR" dirty="0" err="1" smtClean="0"/>
              <a:t>Renal</a:t>
            </a:r>
            <a:r>
              <a:rPr lang="tr-TR" dirty="0" smtClean="0"/>
              <a:t> </a:t>
            </a:r>
            <a:r>
              <a:rPr lang="tr-TR" dirty="0"/>
              <a:t>bozukluklar (</a:t>
            </a:r>
            <a:r>
              <a:rPr lang="tr-TR" dirty="0" err="1"/>
              <a:t>nefrolitiazis</a:t>
            </a:r>
            <a:r>
              <a:rPr lang="tr-TR" dirty="0"/>
              <a:t>, </a:t>
            </a:r>
            <a:r>
              <a:rPr lang="tr-TR" dirty="0" err="1"/>
              <a:t>nefrokalsinozis</a:t>
            </a:r>
            <a:r>
              <a:rPr lang="tr-TR" dirty="0"/>
              <a:t>), yumuşak doku kalsifikasyonları, kemiklerde </a:t>
            </a:r>
            <a:r>
              <a:rPr lang="tr-TR" dirty="0" err="1"/>
              <a:t>mineralizasyon</a:t>
            </a:r>
            <a:r>
              <a:rPr lang="tr-TR" dirty="0"/>
              <a:t> bozukluğu, ağrı, iştahsızlık, bulantı, kusma, halsizlik, yorgunluk, </a:t>
            </a:r>
            <a:r>
              <a:rPr lang="tr-TR" dirty="0" err="1"/>
              <a:t>poliüri</a:t>
            </a:r>
            <a:r>
              <a:rPr lang="tr-TR" dirty="0"/>
              <a:t>, </a:t>
            </a:r>
            <a:r>
              <a:rPr lang="tr-TR" dirty="0" err="1"/>
              <a:t>polidipsi</a:t>
            </a:r>
            <a:r>
              <a:rPr lang="tr-TR" dirty="0"/>
              <a:t>, kas güçsüzlüğü, sinirlilik, kaşıntı, psikolojik bulgular görülebilir.</a:t>
            </a:r>
          </a:p>
        </p:txBody>
      </p:sp>
      <p:sp>
        <p:nvSpPr>
          <p:cNvPr id="4" name="Tek Köşesi Kesik Dikdörtgen 3"/>
          <p:cNvSpPr/>
          <p:nvPr/>
        </p:nvSpPr>
        <p:spPr>
          <a:xfrm>
            <a:off x="2892245" y="274379"/>
            <a:ext cx="3664919"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5" name="Dikdörtgen 4"/>
          <p:cNvSpPr/>
          <p:nvPr/>
        </p:nvSpPr>
        <p:spPr>
          <a:xfrm>
            <a:off x="3044949" y="194477"/>
            <a:ext cx="3512215" cy="923330"/>
          </a:xfrm>
          <a:prstGeom prst="rect">
            <a:avLst/>
          </a:prstGeom>
          <a:noFill/>
        </p:spPr>
        <p:txBody>
          <a:bodyPr wrap="square" lIns="91440" tIns="45720" rIns="91440" bIns="45720">
            <a:spAutoFit/>
          </a:bodyPr>
          <a:lstStyle/>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rPr>
              <a:t>D Vitamini</a:t>
            </a:r>
            <a:endParaRPr lang="tr-TR"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15403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 Köşesi Kesik Dikdörtgen 4"/>
          <p:cNvSpPr/>
          <p:nvPr/>
        </p:nvSpPr>
        <p:spPr>
          <a:xfrm>
            <a:off x="2892245" y="274379"/>
            <a:ext cx="3817625"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6" name="Dikdörtgen 5"/>
          <p:cNvSpPr/>
          <p:nvPr/>
        </p:nvSpPr>
        <p:spPr>
          <a:xfrm>
            <a:off x="3044949" y="194477"/>
            <a:ext cx="3664921" cy="923330"/>
          </a:xfrm>
          <a:prstGeom prst="rect">
            <a:avLst/>
          </a:prstGeom>
          <a:noFill/>
        </p:spPr>
        <p:txBody>
          <a:bodyPr wrap="square" lIns="91440" tIns="45720" rIns="91440" bIns="45720">
            <a:spAutoFit/>
          </a:bodyPr>
          <a:lstStyle/>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rPr>
              <a:t>Vitamin B12</a:t>
            </a:r>
            <a:endParaRPr lang="tr-TR"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İçerik Yer Tutucusu 2"/>
          <p:cNvSpPr>
            <a:spLocks noGrp="1"/>
          </p:cNvSpPr>
          <p:nvPr>
            <p:ph idx="1"/>
          </p:nvPr>
        </p:nvSpPr>
        <p:spPr>
          <a:xfrm>
            <a:off x="448966" y="1350110"/>
            <a:ext cx="8246070" cy="3664920"/>
          </a:xfrm>
        </p:spPr>
        <p:txBody>
          <a:bodyPr>
            <a:normAutofit fontScale="77500" lnSpcReduction="20000"/>
          </a:bodyPr>
          <a:lstStyle/>
          <a:p>
            <a:r>
              <a:rPr lang="tr-TR" dirty="0"/>
              <a:t>Yüksek ısıda ısıtıldığında kayba uğrar. </a:t>
            </a:r>
            <a:endParaRPr lang="tr-TR" dirty="0" smtClean="0"/>
          </a:p>
          <a:p>
            <a:r>
              <a:rPr lang="de-DE" dirty="0" smtClean="0"/>
              <a:t>B12 </a:t>
            </a:r>
            <a:r>
              <a:rPr lang="de-DE" dirty="0" err="1"/>
              <a:t>vitamini</a:t>
            </a:r>
            <a:r>
              <a:rPr lang="de-DE" dirty="0"/>
              <a:t> </a:t>
            </a:r>
            <a:r>
              <a:rPr lang="de-DE" dirty="0" err="1"/>
              <a:t>bitkisel</a:t>
            </a:r>
            <a:r>
              <a:rPr lang="de-DE" dirty="0"/>
              <a:t> </a:t>
            </a:r>
            <a:r>
              <a:rPr lang="de-DE" dirty="0" err="1"/>
              <a:t>besinlerde</a:t>
            </a:r>
            <a:r>
              <a:rPr lang="de-DE" dirty="0"/>
              <a:t> </a:t>
            </a:r>
            <a:r>
              <a:rPr lang="de-DE" dirty="0" err="1" smtClean="0"/>
              <a:t>bulunmaz</a:t>
            </a:r>
            <a:r>
              <a:rPr lang="tr-TR" dirty="0"/>
              <a:t>, sadece hayvansal kaynaklı </a:t>
            </a:r>
            <a:r>
              <a:rPr lang="tr-TR" dirty="0" smtClean="0"/>
              <a:t>besinlerde </a:t>
            </a:r>
            <a:r>
              <a:rPr lang="tr-TR" dirty="0"/>
              <a:t>(</a:t>
            </a:r>
            <a:r>
              <a:rPr lang="tr-TR" dirty="0" smtClean="0"/>
              <a:t>karaciğer</a:t>
            </a:r>
            <a:r>
              <a:rPr lang="tr-TR" dirty="0"/>
              <a:t>, kalp ve böbrek </a:t>
            </a:r>
            <a:r>
              <a:rPr lang="tr-TR" dirty="0" smtClean="0"/>
              <a:t>dokularında) </a:t>
            </a:r>
            <a:r>
              <a:rPr lang="tr-TR" dirty="0"/>
              <a:t>önemli oranda bulunmaktadır</a:t>
            </a:r>
            <a:r>
              <a:rPr lang="tr-TR" dirty="0" smtClean="0"/>
              <a:t>.</a:t>
            </a:r>
          </a:p>
          <a:p>
            <a:r>
              <a:rPr lang="tr-TR" dirty="0"/>
              <a:t>Bağışıklık sisteminde, protein metabolizmasında, sinir sisteminde ve kemik iliğinde kan hücrelerinin yapımında </a:t>
            </a:r>
            <a:r>
              <a:rPr lang="tr-TR" dirty="0" smtClean="0"/>
              <a:t>görevlidir.</a:t>
            </a:r>
          </a:p>
          <a:p>
            <a:r>
              <a:rPr lang="tr-TR" dirty="0" smtClean="0"/>
              <a:t>Eksikliği; </a:t>
            </a:r>
            <a:r>
              <a:rPr lang="tr-TR" dirty="0"/>
              <a:t>bazı ilaçlar (</a:t>
            </a:r>
            <a:r>
              <a:rPr lang="tr-TR" dirty="0" err="1"/>
              <a:t>metformin</a:t>
            </a:r>
            <a:r>
              <a:rPr lang="tr-TR" dirty="0"/>
              <a:t>, H2 reseptör antagonistleri, PPİ), bazı </a:t>
            </a:r>
            <a:r>
              <a:rPr lang="tr-TR" dirty="0" err="1"/>
              <a:t>otoimmun</a:t>
            </a:r>
            <a:r>
              <a:rPr lang="tr-TR" dirty="0"/>
              <a:t> hastalıklar (</a:t>
            </a:r>
            <a:r>
              <a:rPr lang="tr-TR" dirty="0" err="1"/>
              <a:t>tiroid</a:t>
            </a:r>
            <a:r>
              <a:rPr lang="tr-TR" dirty="0"/>
              <a:t> hastalığı, </a:t>
            </a:r>
            <a:r>
              <a:rPr lang="tr-TR" dirty="0" err="1"/>
              <a:t>vitiligo</a:t>
            </a:r>
            <a:r>
              <a:rPr lang="tr-TR" dirty="0"/>
              <a:t>, </a:t>
            </a:r>
            <a:r>
              <a:rPr lang="tr-TR" dirty="0" err="1"/>
              <a:t>pernisiyöz</a:t>
            </a:r>
            <a:r>
              <a:rPr lang="tr-TR" dirty="0"/>
              <a:t> anemi), emilim bozuklukları (</a:t>
            </a:r>
            <a:r>
              <a:rPr lang="tr-TR" dirty="0" err="1"/>
              <a:t>bariyatrik</a:t>
            </a:r>
            <a:r>
              <a:rPr lang="tr-TR" dirty="0"/>
              <a:t> cerrahi, </a:t>
            </a:r>
            <a:r>
              <a:rPr lang="tr-TR" dirty="0" err="1"/>
              <a:t>Crohn</a:t>
            </a:r>
            <a:r>
              <a:rPr lang="tr-TR" dirty="0"/>
              <a:t>, </a:t>
            </a:r>
            <a:r>
              <a:rPr lang="tr-TR" dirty="0" err="1"/>
              <a:t>Çölyak</a:t>
            </a:r>
            <a:r>
              <a:rPr lang="tr-TR" dirty="0"/>
              <a:t>, </a:t>
            </a:r>
            <a:r>
              <a:rPr lang="tr-TR" dirty="0" err="1"/>
              <a:t>pankreatik</a:t>
            </a:r>
            <a:r>
              <a:rPr lang="tr-TR" dirty="0"/>
              <a:t> yetmezlik) ve alım eksikliği (</a:t>
            </a:r>
            <a:r>
              <a:rPr lang="tr-TR" dirty="0" err="1"/>
              <a:t>vegan</a:t>
            </a:r>
            <a:r>
              <a:rPr lang="tr-TR" dirty="0"/>
              <a:t> diyet) durumlarında görülür.</a:t>
            </a:r>
            <a:endParaRPr lang="tr-TR" dirty="0" smtClean="0"/>
          </a:p>
          <a:p>
            <a:endParaRPr lang="tr-TR" dirty="0"/>
          </a:p>
        </p:txBody>
      </p:sp>
    </p:spTree>
    <p:extLst>
      <p:ext uri="{BB962C8B-B14F-4D97-AF65-F5344CB8AC3E}">
        <p14:creationId xmlns:p14="http://schemas.microsoft.com/office/powerpoint/2010/main" val="2336811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34129" y="0"/>
            <a:ext cx="6260905" cy="572644"/>
          </a:xfrm>
        </p:spPr>
        <p:txBody>
          <a:bodyPr>
            <a:normAutofit fontScale="90000"/>
          </a:bodyPr>
          <a:lstStyle/>
          <a:p>
            <a:r>
              <a:rPr lang="tr-TR" b="1" dirty="0" smtClean="0"/>
              <a:t>MİNERALLER</a:t>
            </a:r>
            <a:endParaRPr lang="tr-TR" b="1"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3" t="6413" r="314" b="592"/>
          <a:stretch/>
        </p:blipFill>
        <p:spPr>
          <a:xfrm>
            <a:off x="2892245" y="586585"/>
            <a:ext cx="5191970" cy="4428446"/>
          </a:xfrm>
          <a:prstGeom prst="rect">
            <a:avLst/>
          </a:prstGeom>
        </p:spPr>
      </p:pic>
    </p:spTree>
    <p:extLst>
      <p:ext uri="{BB962C8B-B14F-4D97-AF65-F5344CB8AC3E}">
        <p14:creationId xmlns:p14="http://schemas.microsoft.com/office/powerpoint/2010/main" val="417923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 Köşesi Kesik Dikdörtgen 4"/>
          <p:cNvSpPr/>
          <p:nvPr/>
        </p:nvSpPr>
        <p:spPr>
          <a:xfrm>
            <a:off x="2892245" y="274379"/>
            <a:ext cx="3664919"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6" name="Dikdörtgen 5"/>
          <p:cNvSpPr/>
          <p:nvPr/>
        </p:nvSpPr>
        <p:spPr>
          <a:xfrm>
            <a:off x="3044949" y="194477"/>
            <a:ext cx="3512215" cy="923330"/>
          </a:xfrm>
          <a:prstGeom prst="rect">
            <a:avLst/>
          </a:prstGeom>
          <a:noFill/>
        </p:spPr>
        <p:txBody>
          <a:bodyPr wrap="square" lIns="91440" tIns="45720" rIns="91440" bIns="45720">
            <a:spAutoFit/>
          </a:bodyPr>
          <a:lstStyle/>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rPr>
              <a:t>DEMİR</a:t>
            </a:r>
            <a:endParaRPr lang="tr-TR"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İçerik Yer Tutucusu 2"/>
          <p:cNvSpPr>
            <a:spLocks noGrp="1"/>
          </p:cNvSpPr>
          <p:nvPr>
            <p:ph idx="1"/>
          </p:nvPr>
        </p:nvSpPr>
        <p:spPr/>
        <p:txBody>
          <a:bodyPr>
            <a:normAutofit fontScale="92500" lnSpcReduction="20000"/>
          </a:bodyPr>
          <a:lstStyle/>
          <a:p>
            <a:r>
              <a:rPr lang="tr-TR" dirty="0"/>
              <a:t>Demir oksijen taşınması ve depolanması, elektron taşınması, </a:t>
            </a:r>
            <a:r>
              <a:rPr lang="tr-TR" dirty="0" err="1"/>
              <a:t>oksidatif</a:t>
            </a:r>
            <a:r>
              <a:rPr lang="tr-TR" dirty="0"/>
              <a:t> metabolizma, hücre büyümesi ve çoğalmasında, </a:t>
            </a:r>
            <a:r>
              <a:rPr lang="tr-TR" dirty="0" err="1"/>
              <a:t>esansiyel</a:t>
            </a:r>
            <a:r>
              <a:rPr lang="tr-TR" dirty="0"/>
              <a:t> reaksiyonların katalizinde kullanılan, yaşam için vazgeçilmez bir elementtir. </a:t>
            </a:r>
            <a:endParaRPr lang="tr-TR" dirty="0" smtClean="0"/>
          </a:p>
          <a:p>
            <a:r>
              <a:rPr lang="tr-TR" dirty="0"/>
              <a:t>Toplam vücut demiri 3-4 gramdır ve hemen tamamı hemoglobin içinde bulunur. </a:t>
            </a:r>
            <a:endParaRPr lang="tr-TR" dirty="0" smtClean="0"/>
          </a:p>
          <a:p>
            <a:r>
              <a:rPr lang="sv-SE" dirty="0"/>
              <a:t>Karaciğer en önemli demir deposudur. </a:t>
            </a:r>
            <a:endParaRPr lang="tr-TR" dirty="0" smtClean="0"/>
          </a:p>
          <a:p>
            <a:r>
              <a:rPr lang="tr-TR" dirty="0"/>
              <a:t>Organizma demir gereksinimini temel olarak eski eritrositlerden sağlar (20 mg/gün)</a:t>
            </a:r>
          </a:p>
        </p:txBody>
      </p:sp>
    </p:spTree>
    <p:extLst>
      <p:ext uri="{BB962C8B-B14F-4D97-AF65-F5344CB8AC3E}">
        <p14:creationId xmlns:p14="http://schemas.microsoft.com/office/powerpoint/2010/main" val="3989903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r>
              <a:rPr lang="tr-TR" dirty="0"/>
              <a:t>Diyetteki demirin emilimi asidik </a:t>
            </a:r>
            <a:r>
              <a:rPr lang="tr-TR" dirty="0" err="1"/>
              <a:t>pH</a:t>
            </a:r>
            <a:r>
              <a:rPr lang="tr-TR" dirty="0"/>
              <a:t> da </a:t>
            </a:r>
            <a:r>
              <a:rPr lang="tr-TR" dirty="0" err="1"/>
              <a:t>duedonumun</a:t>
            </a:r>
            <a:r>
              <a:rPr lang="tr-TR" dirty="0"/>
              <a:t> </a:t>
            </a:r>
            <a:r>
              <a:rPr lang="tr-TR" dirty="0" err="1"/>
              <a:t>proksimal</a:t>
            </a:r>
            <a:r>
              <a:rPr lang="tr-TR" dirty="0"/>
              <a:t> kısmında </a:t>
            </a:r>
            <a:r>
              <a:rPr lang="tr-TR" dirty="0" smtClean="0"/>
              <a:t>olur. </a:t>
            </a:r>
          </a:p>
          <a:p>
            <a:r>
              <a:rPr lang="tr-TR" dirty="0"/>
              <a:t>Emilimini </a:t>
            </a:r>
            <a:r>
              <a:rPr lang="tr-TR" dirty="0" smtClean="0"/>
              <a:t>etkileyen faktörler diyetteki </a:t>
            </a:r>
            <a:r>
              <a:rPr lang="tr-TR" dirty="0"/>
              <a:t>total demir miktarı ve biçimi, demirin </a:t>
            </a:r>
            <a:r>
              <a:rPr lang="tr-TR" dirty="0" err="1"/>
              <a:t>biyoyararlanımı</a:t>
            </a:r>
            <a:r>
              <a:rPr lang="tr-TR" dirty="0"/>
              <a:t>, barsak mukoza hücrelerinden demir emiliminin kontrolü, kemik iliği </a:t>
            </a:r>
            <a:r>
              <a:rPr lang="tr-TR" dirty="0" err="1"/>
              <a:t>eritropoetik</a:t>
            </a:r>
            <a:r>
              <a:rPr lang="tr-TR" dirty="0"/>
              <a:t> etkinliği ve vücut demir depolarıdır</a:t>
            </a:r>
            <a:r>
              <a:rPr lang="tr-TR" dirty="0" smtClean="0"/>
              <a:t>.</a:t>
            </a:r>
          </a:p>
          <a:p>
            <a:r>
              <a:rPr lang="tr-TR" dirty="0"/>
              <a:t>Hem demirinin (Fe+2) emilimi, hem olmayan demire (Fe+3) göre daha fazladır. </a:t>
            </a:r>
            <a:endParaRPr lang="tr-TR" dirty="0" smtClean="0"/>
          </a:p>
          <a:p>
            <a:r>
              <a:rPr lang="tr-TR" dirty="0"/>
              <a:t>Kırmızı etteki demirin %40’ı hem demirdir ve emilim %25-30’dur. Emilimi en yüksek olan hem demir kaynağı, koyun ve sığır etidir. Tavuk ve balıkta bu oran daha düşüktür. </a:t>
            </a:r>
            <a:endParaRPr lang="tr-TR" dirty="0" smtClean="0"/>
          </a:p>
          <a:p>
            <a:r>
              <a:rPr lang="tr-TR" dirty="0" err="1"/>
              <a:t>Nonhem</a:t>
            </a:r>
            <a:r>
              <a:rPr lang="tr-TR" dirty="0"/>
              <a:t> demiri, çözünmeyen </a:t>
            </a:r>
            <a:r>
              <a:rPr lang="tr-TR" dirty="0" err="1"/>
              <a:t>Ferrik</a:t>
            </a:r>
            <a:r>
              <a:rPr lang="tr-TR" dirty="0"/>
              <a:t> (Fe+3) tuzlardan oluşur ve emilim için </a:t>
            </a:r>
            <a:r>
              <a:rPr lang="tr-TR" dirty="0" err="1"/>
              <a:t>Ferröz</a:t>
            </a:r>
            <a:r>
              <a:rPr lang="tr-TR" dirty="0"/>
              <a:t> (Fe+2) forma dönüşmelidir. </a:t>
            </a:r>
          </a:p>
        </p:txBody>
      </p:sp>
      <p:sp>
        <p:nvSpPr>
          <p:cNvPr id="4" name="Tek Köşesi Kesik Dikdörtgen 3"/>
          <p:cNvSpPr/>
          <p:nvPr/>
        </p:nvSpPr>
        <p:spPr>
          <a:xfrm>
            <a:off x="2892245" y="274379"/>
            <a:ext cx="3664919"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5" name="Dikdörtgen 4"/>
          <p:cNvSpPr/>
          <p:nvPr/>
        </p:nvSpPr>
        <p:spPr>
          <a:xfrm>
            <a:off x="3044949" y="194477"/>
            <a:ext cx="3512215" cy="923330"/>
          </a:xfrm>
          <a:prstGeom prst="rect">
            <a:avLst/>
          </a:prstGeom>
          <a:noFill/>
        </p:spPr>
        <p:txBody>
          <a:bodyPr wrap="square" lIns="91440" tIns="45720" rIns="91440" bIns="45720">
            <a:spAutoFit/>
          </a:bodyPr>
          <a:lstStyle/>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rPr>
              <a:t>DEMİR</a:t>
            </a:r>
            <a:endParaRPr lang="tr-TR"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049581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 Köşesi Kesik Dikdörtgen 4"/>
          <p:cNvSpPr/>
          <p:nvPr/>
        </p:nvSpPr>
        <p:spPr>
          <a:xfrm>
            <a:off x="2586835" y="274379"/>
            <a:ext cx="4123034"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6" name="Dikdörtgen 5"/>
          <p:cNvSpPr/>
          <p:nvPr/>
        </p:nvSpPr>
        <p:spPr>
          <a:xfrm>
            <a:off x="2434130" y="194477"/>
            <a:ext cx="4428445" cy="769441"/>
          </a:xfrm>
          <a:prstGeom prst="rect">
            <a:avLst/>
          </a:prstGeom>
          <a:noFill/>
        </p:spPr>
        <p:txBody>
          <a:bodyPr wrap="square" lIns="91440" tIns="45720" rIns="91440" bIns="45720">
            <a:spAutoFit/>
          </a:bodyPr>
          <a:lstStyle/>
          <a:p>
            <a:pPr algn="ctr"/>
            <a:r>
              <a:rPr lang="tr-TR" sz="4400" b="1" dirty="0" smtClean="0">
                <a:ln w="6600">
                  <a:solidFill>
                    <a:schemeClr val="accent2"/>
                  </a:solidFill>
                  <a:prstDash val="solid"/>
                </a:ln>
                <a:solidFill>
                  <a:srgbClr val="FFFFFF"/>
                </a:solidFill>
                <a:effectLst>
                  <a:outerShdw dist="38100" dir="2700000" algn="tl" rotWithShape="0">
                    <a:schemeClr val="accent2"/>
                  </a:outerShdw>
                </a:effectLst>
              </a:rPr>
              <a:t>TEMD Önerileri</a:t>
            </a:r>
            <a:endParaRPr lang="tr-TR"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İçerik Yer Tutucusu 2"/>
          <p:cNvSpPr>
            <a:spLocks noGrp="1"/>
          </p:cNvSpPr>
          <p:nvPr>
            <p:ph idx="1"/>
          </p:nvPr>
        </p:nvSpPr>
        <p:spPr/>
        <p:txBody>
          <a:bodyPr>
            <a:normAutofit fontScale="62500" lnSpcReduction="20000"/>
          </a:bodyPr>
          <a:lstStyle/>
          <a:p>
            <a:r>
              <a:rPr lang="tr-TR" dirty="0" err="1"/>
              <a:t>Mikrobesinler</a:t>
            </a:r>
            <a:r>
              <a:rPr lang="tr-TR" dirty="0"/>
              <a:t> yaşamsal fonksiyonların devamı için hayati öneme sahip olduğundan, önerilen dozlarda tüketilmelidir. </a:t>
            </a:r>
          </a:p>
          <a:p>
            <a:r>
              <a:rPr lang="tr-TR" dirty="0" smtClean="0"/>
              <a:t>Yüksek </a:t>
            </a:r>
            <a:r>
              <a:rPr lang="tr-TR" dirty="0"/>
              <a:t>dozlarda </a:t>
            </a:r>
            <a:r>
              <a:rPr lang="tr-TR" dirty="0" err="1"/>
              <a:t>mikrobesin</a:t>
            </a:r>
            <a:r>
              <a:rPr lang="tr-TR" dirty="0"/>
              <a:t> tüketimi veya takviyelerinin yapılması çeşitli sağlık sorunlarına yol açabileceği için önerilmemektedir, </a:t>
            </a:r>
            <a:r>
              <a:rPr lang="tr-TR" dirty="0" err="1"/>
              <a:t>toksikasyonlar</a:t>
            </a:r>
            <a:r>
              <a:rPr lang="tr-TR" dirty="0"/>
              <a:t> konusunda dikkatli olunmalıdır. </a:t>
            </a:r>
          </a:p>
          <a:p>
            <a:r>
              <a:rPr lang="tr-TR" dirty="0" smtClean="0"/>
              <a:t>D </a:t>
            </a:r>
            <a:r>
              <a:rPr lang="tr-TR" dirty="0"/>
              <a:t>vitamini tedavisinde hedef serum 25(OH) D </a:t>
            </a:r>
            <a:r>
              <a:rPr lang="tr-TR" dirty="0" err="1"/>
              <a:t>duzeyini</a:t>
            </a:r>
            <a:r>
              <a:rPr lang="tr-TR" dirty="0"/>
              <a:t> 30-50 </a:t>
            </a:r>
            <a:r>
              <a:rPr lang="tr-TR" dirty="0" err="1"/>
              <a:t>ng</a:t>
            </a:r>
            <a:r>
              <a:rPr lang="tr-TR" dirty="0"/>
              <a:t>/ml’ </a:t>
            </a:r>
            <a:r>
              <a:rPr lang="tr-TR" dirty="0" err="1"/>
              <a:t>dir</a:t>
            </a:r>
            <a:r>
              <a:rPr lang="tr-TR" dirty="0"/>
              <a:t>. D vitaminin yeterliği için en önemli kaynak önerilen saatlerde güneş ışığından yeterince faydalanılmasıdır. Serum 25 OHD: 20-30 </a:t>
            </a:r>
            <a:r>
              <a:rPr lang="tr-TR" dirty="0" err="1"/>
              <a:t>ng</a:t>
            </a:r>
            <a:r>
              <a:rPr lang="tr-TR" dirty="0"/>
              <a:t>/ml ise yükleme yapılmadan idame doz ile (1500-2000 IU vitamin D) başlanabilir. 25(OH) </a:t>
            </a:r>
            <a:r>
              <a:rPr lang="tr-TR" dirty="0" err="1"/>
              <a:t>vit</a:t>
            </a:r>
            <a:r>
              <a:rPr lang="tr-TR" dirty="0"/>
              <a:t> D </a:t>
            </a:r>
            <a:r>
              <a:rPr lang="tr-TR" dirty="0" err="1"/>
              <a:t>duzeyi</a:t>
            </a:r>
            <a:r>
              <a:rPr lang="tr-TR" dirty="0"/>
              <a:t> 20 </a:t>
            </a:r>
            <a:r>
              <a:rPr lang="tr-TR" dirty="0" err="1"/>
              <a:t>ng</a:t>
            </a:r>
            <a:r>
              <a:rPr lang="tr-TR" dirty="0"/>
              <a:t>/ml altında olan yetişkinler D vitamini </a:t>
            </a:r>
            <a:r>
              <a:rPr lang="tr-TR" dirty="0" err="1"/>
              <a:t>yuklemesi</a:t>
            </a:r>
            <a:r>
              <a:rPr lang="tr-TR" dirty="0"/>
              <a:t> yapılmalıdır. 50000 IU/hafta, 6-8 hafta sure ile vitamin D verilmelidir. Hedeflenen </a:t>
            </a:r>
            <a:r>
              <a:rPr lang="tr-TR" dirty="0" err="1"/>
              <a:t>duzeye</a:t>
            </a:r>
            <a:r>
              <a:rPr lang="tr-TR" dirty="0"/>
              <a:t> ulaşılamadığında 50000 IU/hafta, 3-6 hafta sure ile devam edilebilir. Hedeflenen </a:t>
            </a:r>
            <a:r>
              <a:rPr lang="tr-TR" dirty="0" err="1"/>
              <a:t>duzeye</a:t>
            </a:r>
            <a:r>
              <a:rPr lang="tr-TR" dirty="0"/>
              <a:t> ulaştıktan sonra </a:t>
            </a:r>
            <a:r>
              <a:rPr lang="tr-TR" dirty="0" err="1"/>
              <a:t>gunluk</a:t>
            </a:r>
            <a:r>
              <a:rPr lang="tr-TR" dirty="0"/>
              <a:t> idame dozu ile devam edilmelidir. İdame dozu 1500-2000 IU/gündür. Risk faktörü olan hastalarda idame tedavisi gerekirse uzun süre devam edilmelidir.</a:t>
            </a:r>
          </a:p>
        </p:txBody>
      </p:sp>
    </p:spTree>
    <p:extLst>
      <p:ext uri="{BB962C8B-B14F-4D97-AF65-F5344CB8AC3E}">
        <p14:creationId xmlns:p14="http://schemas.microsoft.com/office/powerpoint/2010/main" val="366557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a:t>Beslenme ile ilgili olumsuz faktörlerin kronik hastalıkların gelişimindeki etkisi ne kadar büyükse, sağlıklı beslenme davranışının da bu hastalıkların iyileşmesindeki katkısı o kadar büyüktür. </a:t>
            </a:r>
            <a:endParaRPr lang="tr-TR" dirty="0" smtClean="0"/>
          </a:p>
          <a:p>
            <a:r>
              <a:rPr lang="tr-TR" dirty="0"/>
              <a:t>Bu nedenle günümüzde pek çok hastalıkta o hastalığa özgün beslenme yaklaşımları sadece bazı </a:t>
            </a:r>
            <a:r>
              <a:rPr lang="tr-TR" dirty="0" err="1"/>
              <a:t>makrobesin</a:t>
            </a:r>
            <a:r>
              <a:rPr lang="tr-TR" dirty="0"/>
              <a:t> oranlarının değiştirilmesi ile sınırlı olmayıp, </a:t>
            </a:r>
            <a:r>
              <a:rPr lang="tr-TR" dirty="0" err="1"/>
              <a:t>mikrobesinlerin</a:t>
            </a:r>
            <a:r>
              <a:rPr lang="tr-TR" dirty="0"/>
              <a:t> miktarı ve oranı ve beslenme davranışının kendisi ile de ilgilidir</a:t>
            </a:r>
          </a:p>
        </p:txBody>
      </p:sp>
      <p:sp>
        <p:nvSpPr>
          <p:cNvPr id="8" name="Tek Köşesi Kesik Dikdörtgen 7"/>
          <p:cNvSpPr/>
          <p:nvPr/>
        </p:nvSpPr>
        <p:spPr>
          <a:xfrm>
            <a:off x="754375" y="116789"/>
            <a:ext cx="7787955" cy="92111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9" name="Dikdörtgen 8"/>
          <p:cNvSpPr/>
          <p:nvPr/>
        </p:nvSpPr>
        <p:spPr>
          <a:xfrm>
            <a:off x="1059784" y="-32518"/>
            <a:ext cx="7177135" cy="1077218"/>
          </a:xfrm>
          <a:prstGeom prst="rect">
            <a:avLst/>
          </a:prstGeom>
          <a:noFill/>
        </p:spPr>
        <p:txBody>
          <a:bodyPr wrap="square" lIns="91440" tIns="45720" rIns="91440" bIns="45720">
            <a:spAutoFit/>
          </a:bodyPr>
          <a:lstStyle/>
          <a:p>
            <a:pPr algn="ctr"/>
            <a:r>
              <a:rPr lang="tr-TR" sz="3200" b="1" dirty="0">
                <a:ln w="6600">
                  <a:solidFill>
                    <a:schemeClr val="accent2"/>
                  </a:solidFill>
                  <a:prstDash val="solid"/>
                </a:ln>
                <a:solidFill>
                  <a:srgbClr val="FFFFFF"/>
                </a:solidFill>
                <a:effectLst>
                  <a:outerShdw dist="38100" dir="2700000" algn="tl" rotWithShape="0">
                    <a:schemeClr val="accent2"/>
                  </a:outerShdw>
                </a:effectLst>
              </a:rPr>
              <a:t>BESLENMENİN KRONİK HASTALIKLARIN GELİŞMESİNDEKİ ROLÜ </a:t>
            </a:r>
          </a:p>
        </p:txBody>
      </p:sp>
    </p:spTree>
    <p:extLst>
      <p:ext uri="{BB962C8B-B14F-4D97-AF65-F5344CB8AC3E}">
        <p14:creationId xmlns:p14="http://schemas.microsoft.com/office/powerpoint/2010/main" val="850202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6" y="1350110"/>
            <a:ext cx="8246070" cy="3793390"/>
          </a:xfrm>
        </p:spPr>
        <p:txBody>
          <a:bodyPr>
            <a:normAutofit fontScale="70000" lnSpcReduction="20000"/>
          </a:bodyPr>
          <a:lstStyle/>
          <a:p>
            <a:r>
              <a:rPr lang="tr-TR" dirty="0"/>
              <a:t>İyot eksikliğinin önlenmesi için yetişkinlerde 150 µg /gün ve gebede ve </a:t>
            </a:r>
            <a:r>
              <a:rPr lang="tr-TR" dirty="0" err="1"/>
              <a:t>laktasyonda</a:t>
            </a:r>
            <a:r>
              <a:rPr lang="tr-TR" dirty="0"/>
              <a:t> olan bireylerde &gt;250 µg/gün iyot alımını önerilmektedir. </a:t>
            </a:r>
            <a:endParaRPr lang="tr-TR" dirty="0" smtClean="0"/>
          </a:p>
          <a:p>
            <a:r>
              <a:rPr lang="tr-TR" dirty="0" err="1" smtClean="0"/>
              <a:t>Tiroid</a:t>
            </a:r>
            <a:r>
              <a:rPr lang="tr-TR" dirty="0" smtClean="0"/>
              <a:t> </a:t>
            </a:r>
            <a:r>
              <a:rPr lang="tr-TR" dirty="0"/>
              <a:t>hastalıklarının tedavisinde gebelik dönemi dışında iyot takviyesi önerilmemektedir. </a:t>
            </a:r>
          </a:p>
          <a:p>
            <a:r>
              <a:rPr lang="tr-TR" dirty="0" err="1" smtClean="0"/>
              <a:t>Bariatrik</a:t>
            </a:r>
            <a:r>
              <a:rPr lang="tr-TR" dirty="0" smtClean="0"/>
              <a:t> </a:t>
            </a:r>
            <a:r>
              <a:rPr lang="tr-TR" dirty="0"/>
              <a:t>cerrahi sonrası çeşitli </a:t>
            </a:r>
            <a:r>
              <a:rPr lang="tr-TR" dirty="0" err="1"/>
              <a:t>mikrobesin</a:t>
            </a:r>
            <a:r>
              <a:rPr lang="tr-TR" dirty="0"/>
              <a:t> ve vitamin yetersizlikleri gelişir, bu nedenle yeterli destek sağlanmalıdır. </a:t>
            </a:r>
            <a:endParaRPr lang="tr-TR" dirty="0" smtClean="0"/>
          </a:p>
          <a:p>
            <a:r>
              <a:rPr lang="tr-TR" dirty="0" smtClean="0"/>
              <a:t>Magnezyumun </a:t>
            </a:r>
            <a:r>
              <a:rPr lang="tr-TR" dirty="0"/>
              <a:t>besinler ile alınması önerilmektedir ayrıca takviye olarak alınmasının kanıtı bulunmamaktadır</a:t>
            </a:r>
            <a:r>
              <a:rPr lang="tr-TR" dirty="0" smtClean="0"/>
              <a:t>.</a:t>
            </a:r>
          </a:p>
          <a:p>
            <a:r>
              <a:rPr lang="tr-TR" dirty="0"/>
              <a:t>Rutin çinko takviyesi önerilmemekle </a:t>
            </a:r>
            <a:r>
              <a:rPr lang="tr-TR" dirty="0" err="1"/>
              <a:t>bereber</a:t>
            </a:r>
            <a:r>
              <a:rPr lang="tr-TR" dirty="0"/>
              <a:t>, yüksek riskli popülasyonlarda takviyesinin yararları olabileceği bildirilmiştir. </a:t>
            </a:r>
          </a:p>
          <a:p>
            <a:r>
              <a:rPr lang="tr-TR" dirty="0" smtClean="0"/>
              <a:t>Hafif </a:t>
            </a:r>
            <a:r>
              <a:rPr lang="tr-TR" dirty="0" err="1"/>
              <a:t>Graves</a:t>
            </a:r>
            <a:r>
              <a:rPr lang="tr-TR" dirty="0"/>
              <a:t> </a:t>
            </a:r>
            <a:r>
              <a:rPr lang="tr-TR" dirty="0" err="1"/>
              <a:t>oftalmopati</a:t>
            </a:r>
            <a:r>
              <a:rPr lang="tr-TR" dirty="0"/>
              <a:t> dışındaki </a:t>
            </a:r>
            <a:r>
              <a:rPr lang="tr-TR" dirty="0" err="1"/>
              <a:t>otoimmün</a:t>
            </a:r>
            <a:r>
              <a:rPr lang="tr-TR" dirty="0"/>
              <a:t> </a:t>
            </a:r>
            <a:r>
              <a:rPr lang="tr-TR" dirty="0" err="1"/>
              <a:t>tiroid</a:t>
            </a:r>
            <a:r>
              <a:rPr lang="tr-TR" dirty="0"/>
              <a:t> hastalarında rutin selenyum takviyesi önerilmemektedir</a:t>
            </a:r>
          </a:p>
        </p:txBody>
      </p:sp>
      <p:sp>
        <p:nvSpPr>
          <p:cNvPr id="6" name="Tek Köşesi Kesik Dikdörtgen 5"/>
          <p:cNvSpPr/>
          <p:nvPr/>
        </p:nvSpPr>
        <p:spPr>
          <a:xfrm>
            <a:off x="2586835" y="274379"/>
            <a:ext cx="4123034"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7" name="Dikdörtgen 6"/>
          <p:cNvSpPr/>
          <p:nvPr/>
        </p:nvSpPr>
        <p:spPr>
          <a:xfrm>
            <a:off x="2434130" y="194477"/>
            <a:ext cx="4428445" cy="769441"/>
          </a:xfrm>
          <a:prstGeom prst="rect">
            <a:avLst/>
          </a:prstGeom>
          <a:noFill/>
        </p:spPr>
        <p:txBody>
          <a:bodyPr wrap="square" lIns="91440" tIns="45720" rIns="91440" bIns="45720">
            <a:spAutoFit/>
          </a:bodyPr>
          <a:lstStyle/>
          <a:p>
            <a:pPr algn="ctr"/>
            <a:r>
              <a:rPr lang="tr-TR" sz="4400" b="1" dirty="0" smtClean="0">
                <a:ln w="6600">
                  <a:solidFill>
                    <a:schemeClr val="accent2"/>
                  </a:solidFill>
                  <a:prstDash val="solid"/>
                </a:ln>
                <a:solidFill>
                  <a:srgbClr val="FFFFFF"/>
                </a:solidFill>
                <a:effectLst>
                  <a:outerShdw dist="38100" dir="2700000" algn="tl" rotWithShape="0">
                    <a:schemeClr val="accent2"/>
                  </a:outerShdw>
                </a:effectLst>
              </a:rPr>
              <a:t>TEMD Önerileri</a:t>
            </a:r>
            <a:endParaRPr lang="tr-TR" sz="4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741197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6" y="1350110"/>
            <a:ext cx="8246070" cy="3793390"/>
          </a:xfrm>
        </p:spPr>
        <p:txBody>
          <a:bodyPr>
            <a:normAutofit fontScale="70000" lnSpcReduction="20000"/>
          </a:bodyPr>
          <a:lstStyle/>
          <a:p>
            <a:r>
              <a:rPr lang="tr-TR" dirty="0"/>
              <a:t>Bir beslenme programı hazırlanırken en önemli iki nokta verilen diyetin sağlayacağı günlük enerji miktarı (kalorisi) ve içerdiği </a:t>
            </a:r>
            <a:r>
              <a:rPr lang="tr-TR" dirty="0" err="1"/>
              <a:t>makrobesinin</a:t>
            </a:r>
            <a:r>
              <a:rPr lang="tr-TR" dirty="0"/>
              <a:t> (protein, yağ ve karbonhidrat) oranlarıdır. </a:t>
            </a:r>
            <a:endParaRPr lang="tr-TR" dirty="0" smtClean="0"/>
          </a:p>
          <a:p>
            <a:r>
              <a:rPr lang="tr-TR" dirty="0"/>
              <a:t>Günümüzde kilo kaybı başta olmak üzere çeşitli durumlar için farklı beslenme programları önerilmektedir</a:t>
            </a:r>
            <a:r>
              <a:rPr lang="tr-TR" dirty="0" smtClean="0"/>
              <a:t>.</a:t>
            </a:r>
          </a:p>
          <a:p>
            <a:pPr lvl="1"/>
            <a:r>
              <a:rPr lang="tr-TR" dirty="0"/>
              <a:t>1. Dengeli düşük kalorili diyetler </a:t>
            </a:r>
            <a:endParaRPr lang="tr-TR" dirty="0" smtClean="0"/>
          </a:p>
          <a:p>
            <a:pPr lvl="1"/>
            <a:r>
              <a:rPr lang="tr-TR" dirty="0" smtClean="0"/>
              <a:t>2</a:t>
            </a:r>
            <a:r>
              <a:rPr lang="tr-TR" dirty="0"/>
              <a:t>. Düşük yağlı diyetler </a:t>
            </a:r>
            <a:endParaRPr lang="tr-TR" dirty="0" smtClean="0"/>
          </a:p>
          <a:p>
            <a:pPr lvl="1"/>
            <a:r>
              <a:rPr lang="tr-TR" dirty="0" smtClean="0"/>
              <a:t>3</a:t>
            </a:r>
            <a:r>
              <a:rPr lang="tr-TR" dirty="0"/>
              <a:t>. Karbonhidrattan zengin beslenme </a:t>
            </a:r>
            <a:endParaRPr lang="tr-TR" dirty="0" smtClean="0"/>
          </a:p>
          <a:p>
            <a:pPr lvl="1"/>
            <a:r>
              <a:rPr lang="tr-TR" dirty="0" smtClean="0"/>
              <a:t>4</a:t>
            </a:r>
            <a:r>
              <a:rPr lang="tr-TR" dirty="0"/>
              <a:t>. Düşük karbonhidratlı diyetler </a:t>
            </a:r>
            <a:endParaRPr lang="tr-TR" dirty="0" smtClean="0"/>
          </a:p>
          <a:p>
            <a:pPr lvl="1"/>
            <a:r>
              <a:rPr lang="tr-TR" dirty="0" smtClean="0"/>
              <a:t>5</a:t>
            </a:r>
            <a:r>
              <a:rPr lang="tr-TR" dirty="0"/>
              <a:t>. Yüksek proteinli diyetler </a:t>
            </a:r>
            <a:endParaRPr lang="tr-TR" dirty="0" smtClean="0"/>
          </a:p>
          <a:p>
            <a:pPr lvl="1"/>
            <a:r>
              <a:rPr lang="tr-TR" dirty="0" smtClean="0"/>
              <a:t>6</a:t>
            </a:r>
            <a:r>
              <a:rPr lang="tr-TR" dirty="0"/>
              <a:t>. Çok düşük kalorili diyetler </a:t>
            </a:r>
            <a:endParaRPr lang="tr-TR" dirty="0" smtClean="0"/>
          </a:p>
          <a:p>
            <a:pPr lvl="1"/>
            <a:r>
              <a:rPr lang="tr-TR" dirty="0" smtClean="0"/>
              <a:t>7</a:t>
            </a:r>
            <a:r>
              <a:rPr lang="tr-TR" dirty="0"/>
              <a:t>. Aralıklı açlık şeklinde beslenme</a:t>
            </a:r>
          </a:p>
        </p:txBody>
      </p:sp>
      <p:sp>
        <p:nvSpPr>
          <p:cNvPr id="5" name="Tek Köşesi Kesik Dikdörtgen 4"/>
          <p:cNvSpPr/>
          <p:nvPr/>
        </p:nvSpPr>
        <p:spPr>
          <a:xfrm>
            <a:off x="1517900" y="274379"/>
            <a:ext cx="5650085"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6" name="Dikdörtgen 5"/>
          <p:cNvSpPr/>
          <p:nvPr/>
        </p:nvSpPr>
        <p:spPr>
          <a:xfrm>
            <a:off x="1670604" y="285926"/>
            <a:ext cx="5344675" cy="646331"/>
          </a:xfrm>
          <a:prstGeom prst="rect">
            <a:avLst/>
          </a:prstGeom>
          <a:noFill/>
        </p:spPr>
        <p:txBody>
          <a:bodyPr wrap="square" lIns="91440" tIns="45720" rIns="91440" bIns="45720">
            <a:spAutoFit/>
          </a:bodyPr>
          <a:lstStyle/>
          <a:p>
            <a:pPr algn="ctr"/>
            <a:r>
              <a:rPr lang="tr-TR" sz="3600" b="1" dirty="0" smtClean="0">
                <a:ln w="6600">
                  <a:solidFill>
                    <a:schemeClr val="accent2"/>
                  </a:solidFill>
                  <a:prstDash val="solid"/>
                </a:ln>
                <a:solidFill>
                  <a:srgbClr val="FFFFFF"/>
                </a:solidFill>
                <a:effectLst>
                  <a:outerShdw dist="38100" dir="2700000" algn="tl" rotWithShape="0">
                    <a:schemeClr val="accent2"/>
                  </a:outerShdw>
                </a:effectLst>
              </a:rPr>
              <a:t>BESLENME PROGRAMLARI</a:t>
            </a:r>
            <a:endParaRPr lang="tr-TR" sz="36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11794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1. Dengeli Düşük Kalorili Diyetler</a:t>
            </a:r>
          </a:p>
        </p:txBody>
      </p:sp>
      <p:sp>
        <p:nvSpPr>
          <p:cNvPr id="3" name="İçerik Yer Tutucusu 2"/>
          <p:cNvSpPr>
            <a:spLocks noGrp="1"/>
          </p:cNvSpPr>
          <p:nvPr>
            <p:ph idx="1"/>
          </p:nvPr>
        </p:nvSpPr>
        <p:spPr/>
        <p:txBody>
          <a:bodyPr>
            <a:normAutofit fontScale="70000" lnSpcReduction="20000"/>
          </a:bodyPr>
          <a:lstStyle/>
          <a:p>
            <a:r>
              <a:rPr lang="tr-TR" dirty="0" smtClean="0"/>
              <a:t>Bu </a:t>
            </a:r>
            <a:r>
              <a:rPr lang="tr-TR" dirty="0"/>
              <a:t>grup diyet içinde porsiyon kontrollü yeme ve sağlıklı beslenme programlarının düşük kalorili versiyonları yer alır. </a:t>
            </a:r>
            <a:endParaRPr lang="tr-TR" dirty="0" smtClean="0"/>
          </a:p>
          <a:p>
            <a:r>
              <a:rPr lang="tr-TR" dirty="0" smtClean="0"/>
              <a:t>Porsiyon </a:t>
            </a:r>
            <a:r>
              <a:rPr lang="tr-TR" dirty="0"/>
              <a:t>kontrollü diyetlerde kalorisi belli </a:t>
            </a:r>
            <a:r>
              <a:rPr lang="tr-TR" dirty="0" smtClean="0"/>
              <a:t>önceden </a:t>
            </a:r>
            <a:r>
              <a:rPr lang="tr-TR" dirty="0"/>
              <a:t>hazırlanmış (paketli/dondurulmuş ya da bar şeklinde), dengeli </a:t>
            </a:r>
            <a:r>
              <a:rPr lang="tr-TR" dirty="0" err="1"/>
              <a:t>makrobesin</a:t>
            </a:r>
            <a:r>
              <a:rPr lang="tr-TR" dirty="0"/>
              <a:t> içerikli öğünler </a:t>
            </a:r>
            <a:r>
              <a:rPr lang="tr-TR" dirty="0" smtClean="0"/>
              <a:t>vardır.</a:t>
            </a:r>
          </a:p>
          <a:p>
            <a:r>
              <a:rPr lang="tr-TR" dirty="0" smtClean="0"/>
              <a:t>Günde </a:t>
            </a:r>
            <a:r>
              <a:rPr lang="tr-TR" dirty="0"/>
              <a:t>toplam 1000-1500 </a:t>
            </a:r>
            <a:r>
              <a:rPr lang="tr-TR" dirty="0" err="1"/>
              <a:t>kkal</a:t>
            </a:r>
            <a:r>
              <a:rPr lang="tr-TR" dirty="0"/>
              <a:t> alınması sağlanmış olur. </a:t>
            </a:r>
            <a:endParaRPr lang="tr-TR" dirty="0" smtClean="0"/>
          </a:p>
          <a:p>
            <a:r>
              <a:rPr lang="tr-TR" dirty="0" smtClean="0"/>
              <a:t>Hem </a:t>
            </a:r>
            <a:r>
              <a:rPr lang="tr-TR" dirty="0"/>
              <a:t>kilo kaybı sağlanması hem de sonrasında verilen kilonun korunmasında etkin oldukları gösterilmiştir. </a:t>
            </a:r>
            <a:endParaRPr lang="tr-TR" dirty="0" smtClean="0"/>
          </a:p>
          <a:p>
            <a:r>
              <a:rPr lang="tr-TR" dirty="0" smtClean="0"/>
              <a:t>Bu </a:t>
            </a:r>
            <a:r>
              <a:rPr lang="tr-TR" dirty="0"/>
              <a:t>grup diyet programı içindeki diğer bir yaklaşım ise Akdeniz tipi </a:t>
            </a:r>
            <a:r>
              <a:rPr lang="tr-TR" dirty="0" smtClean="0"/>
              <a:t>sağlık yararı </a:t>
            </a:r>
            <a:r>
              <a:rPr lang="tr-TR" dirty="0"/>
              <a:t>bilimsel olarak kanıtlanmış diyet programlarının porsiyon kontrollü olarak tüketilmesidir. </a:t>
            </a:r>
          </a:p>
        </p:txBody>
      </p:sp>
    </p:spTree>
    <p:extLst>
      <p:ext uri="{BB962C8B-B14F-4D97-AF65-F5344CB8AC3E}">
        <p14:creationId xmlns:p14="http://schemas.microsoft.com/office/powerpoint/2010/main" val="885862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2. Düşük Yağlı Diyetler</a:t>
            </a:r>
          </a:p>
        </p:txBody>
      </p:sp>
      <p:sp>
        <p:nvSpPr>
          <p:cNvPr id="3" name="İçerik Yer Tutucusu 2"/>
          <p:cNvSpPr>
            <a:spLocks noGrp="1"/>
          </p:cNvSpPr>
          <p:nvPr>
            <p:ph idx="1"/>
          </p:nvPr>
        </p:nvSpPr>
        <p:spPr>
          <a:xfrm>
            <a:off x="2434130" y="1044700"/>
            <a:ext cx="6413610" cy="3970330"/>
          </a:xfrm>
        </p:spPr>
        <p:txBody>
          <a:bodyPr>
            <a:noAutofit/>
          </a:bodyPr>
          <a:lstStyle/>
          <a:p>
            <a:r>
              <a:rPr lang="tr-TR" sz="1400" dirty="0"/>
              <a:t>Bu diyetler çoğu uluslararası kılavuzlar tarafından önerilen, günlük toplam kalori ihtiyacının %30’undan azının yağlardan karşılandığı diyetlerdir. </a:t>
            </a:r>
            <a:endParaRPr lang="tr-TR" sz="1400" dirty="0" smtClean="0"/>
          </a:p>
          <a:p>
            <a:r>
              <a:rPr lang="tr-TR" sz="1400" dirty="0" smtClean="0"/>
              <a:t>Kabaca </a:t>
            </a:r>
            <a:r>
              <a:rPr lang="tr-TR" sz="1400" dirty="0"/>
              <a:t>günlük alınan her 1000 </a:t>
            </a:r>
            <a:r>
              <a:rPr lang="tr-TR" sz="1400" dirty="0" err="1"/>
              <a:t>kkal</a:t>
            </a:r>
            <a:r>
              <a:rPr lang="tr-TR" sz="1400" dirty="0"/>
              <a:t> enerji içinde 30 gr yağ bulunması </a:t>
            </a:r>
            <a:r>
              <a:rPr lang="tr-TR" sz="1400" dirty="0" smtClean="0"/>
              <a:t>şeklindedir</a:t>
            </a:r>
          </a:p>
          <a:p>
            <a:r>
              <a:rPr lang="tr-TR" sz="1400" dirty="0" smtClean="0"/>
              <a:t>Dikkat </a:t>
            </a:r>
            <a:r>
              <a:rPr lang="tr-TR" sz="1400" dirty="0"/>
              <a:t>edilmesi gereken en önemli nokta, günlük beslenme içindeki karbonhidrat formunun sağlıklı (kolay sindirilemeyen, işlenmemiş ve yüksek lif içerikli kompleks) formda olmasıdır. </a:t>
            </a:r>
            <a:endParaRPr lang="tr-TR" sz="1400" dirty="0" smtClean="0"/>
          </a:p>
          <a:p>
            <a:r>
              <a:rPr lang="tr-TR" sz="1400" dirty="0" smtClean="0"/>
              <a:t>Nitekim </a:t>
            </a:r>
            <a:r>
              <a:rPr lang="tr-TR" sz="1400" dirty="0"/>
              <a:t>yedi buçuk yıllık izlem sonucu ortaya konan WHI (</a:t>
            </a:r>
            <a:r>
              <a:rPr lang="tr-TR" sz="1400" dirty="0" err="1"/>
              <a:t>Women’s</a:t>
            </a:r>
            <a:r>
              <a:rPr lang="tr-TR" sz="1400" dirty="0"/>
              <a:t> </a:t>
            </a:r>
            <a:r>
              <a:rPr lang="tr-TR" sz="1400" dirty="0" err="1"/>
              <a:t>Health</a:t>
            </a:r>
            <a:r>
              <a:rPr lang="tr-TR" sz="1400" dirty="0"/>
              <a:t> </a:t>
            </a:r>
            <a:r>
              <a:rPr lang="tr-TR" sz="1400" dirty="0" err="1"/>
              <a:t>Initiative</a:t>
            </a:r>
            <a:r>
              <a:rPr lang="tr-TR" sz="1400" dirty="0"/>
              <a:t>) çalışmasında da düşük yağlı ve sağlıklı karbonhidrat içerikli bir beslenme ile hem kilo kaybı sağlanabilmekte, hem de bu kilo uzun süre korunabilmektedir. </a:t>
            </a:r>
            <a:endParaRPr lang="tr-TR" sz="1400" dirty="0" smtClean="0"/>
          </a:p>
          <a:p>
            <a:r>
              <a:rPr lang="tr-TR" sz="1400" dirty="0" smtClean="0"/>
              <a:t>Bir </a:t>
            </a:r>
            <a:r>
              <a:rPr lang="tr-TR" sz="1400" dirty="0"/>
              <a:t>yıl veya daha uzun süreli, </a:t>
            </a:r>
            <a:r>
              <a:rPr lang="tr-TR" sz="1400" dirty="0" err="1"/>
              <a:t>randomize</a:t>
            </a:r>
            <a:r>
              <a:rPr lang="tr-TR" sz="1400" dirty="0"/>
              <a:t> kontrollü, kilo kaybettirici, düşük yağlı (çok düşük ve ortalamaya yakın yağlı) ile yüksek yağlı diyetleri karşılaştıran, ancak WHI çalışması ile kilo koruma amacı güden çalışmaları inceleme dışı bırakan bir meta-analiz, bize daha yüksek miktarlı yağ içeren diyetlerle kilo kaybı başarısının daha yüksek olduğunu göstermektedir. </a:t>
            </a:r>
            <a:endParaRPr lang="tr-TR" sz="1400" dirty="0" smtClean="0"/>
          </a:p>
        </p:txBody>
      </p:sp>
    </p:spTree>
    <p:extLst>
      <p:ext uri="{BB962C8B-B14F-4D97-AF65-F5344CB8AC3E}">
        <p14:creationId xmlns:p14="http://schemas.microsoft.com/office/powerpoint/2010/main" val="3192791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3. Karbonhidrattan Zengin Beslenme</a:t>
            </a:r>
          </a:p>
        </p:txBody>
      </p:sp>
      <p:sp>
        <p:nvSpPr>
          <p:cNvPr id="3" name="İçerik Yer Tutucusu 2"/>
          <p:cNvSpPr>
            <a:spLocks noGrp="1"/>
          </p:cNvSpPr>
          <p:nvPr>
            <p:ph idx="1"/>
          </p:nvPr>
        </p:nvSpPr>
        <p:spPr/>
        <p:txBody>
          <a:bodyPr>
            <a:normAutofit fontScale="55000" lnSpcReduction="20000"/>
          </a:bodyPr>
          <a:lstStyle/>
          <a:p>
            <a:r>
              <a:rPr lang="tr-TR" dirty="0"/>
              <a:t>Günümüzde beslenme alışkanlıkları yüz yıl öncesinden farklıdır ve giderek daha </a:t>
            </a:r>
            <a:r>
              <a:rPr lang="tr-TR" dirty="0" err="1"/>
              <a:t>karbohidrat</a:t>
            </a:r>
            <a:r>
              <a:rPr lang="tr-TR" dirty="0"/>
              <a:t> ağırlıklı şekle dönüşmüştür. </a:t>
            </a:r>
            <a:endParaRPr lang="tr-TR" dirty="0" smtClean="0"/>
          </a:p>
          <a:p>
            <a:r>
              <a:rPr lang="tr-TR" dirty="0" smtClean="0"/>
              <a:t>Hazır </a:t>
            </a:r>
            <a:r>
              <a:rPr lang="tr-TR" dirty="0"/>
              <a:t>ve kalorisi yüksek gıdalar eskiye göre daha fazla tüketilmekte, bunlar daha az doygunluk hissi vererek daha fazla enerji alımına sebep olmaktadır</a:t>
            </a:r>
            <a:r>
              <a:rPr lang="tr-TR" dirty="0" smtClean="0"/>
              <a:t>.</a:t>
            </a:r>
          </a:p>
          <a:p>
            <a:r>
              <a:rPr lang="tr-TR" dirty="0"/>
              <a:t>Göreceli olarak kısa süreli ve düşük hasta sayılı çalışmalarda düşük karbonhidratlı beslenmenin </a:t>
            </a:r>
            <a:r>
              <a:rPr lang="tr-TR" dirty="0" err="1"/>
              <a:t>obezite</a:t>
            </a:r>
            <a:r>
              <a:rPr lang="tr-TR" dirty="0"/>
              <a:t>, </a:t>
            </a:r>
            <a:r>
              <a:rPr lang="tr-TR" dirty="0" err="1"/>
              <a:t>diyabetes</a:t>
            </a:r>
            <a:r>
              <a:rPr lang="tr-TR" dirty="0"/>
              <a:t> </a:t>
            </a:r>
            <a:r>
              <a:rPr lang="tr-TR" dirty="0" err="1"/>
              <a:t>mellitus</a:t>
            </a:r>
            <a:r>
              <a:rPr lang="tr-TR" dirty="0"/>
              <a:t> ve yaşam kalitesi üzerine yüksek karbonhidratlı beslenmeye göre daha etkili olduğu ileri sürülmektedir. </a:t>
            </a:r>
            <a:endParaRPr lang="tr-TR" dirty="0" smtClean="0"/>
          </a:p>
          <a:p>
            <a:r>
              <a:rPr lang="tr-TR" dirty="0" smtClean="0"/>
              <a:t>Günlük </a:t>
            </a:r>
            <a:r>
              <a:rPr lang="tr-TR" dirty="0"/>
              <a:t>enerji gereksinimin %70'ten fazlasının karbonhidratlardan karşılandığında karbonhidrat kaynağı olarak daha fazla oranda kullanımı </a:t>
            </a:r>
            <a:r>
              <a:rPr lang="tr-TR" dirty="0" err="1"/>
              <a:t>glisemik</a:t>
            </a:r>
            <a:r>
              <a:rPr lang="tr-TR" dirty="0"/>
              <a:t> indeksi ve </a:t>
            </a:r>
            <a:r>
              <a:rPr lang="tr-TR" dirty="0" err="1"/>
              <a:t>glisemik</a:t>
            </a:r>
            <a:r>
              <a:rPr lang="tr-TR" dirty="0"/>
              <a:t> yükü yüksek olan karbonhidratlar kullanılmaktadır, bunun sonucunda insülin direnci, </a:t>
            </a:r>
            <a:r>
              <a:rPr lang="tr-TR" dirty="0" err="1"/>
              <a:t>dislipidemi</a:t>
            </a:r>
            <a:r>
              <a:rPr lang="tr-TR" dirty="0"/>
              <a:t>, KVH ve diyabet gibi </a:t>
            </a:r>
            <a:r>
              <a:rPr lang="tr-TR" dirty="0" err="1"/>
              <a:t>metabolik</a:t>
            </a:r>
            <a:r>
              <a:rPr lang="tr-TR" dirty="0"/>
              <a:t> bozukluklara yol açmaktadır.</a:t>
            </a:r>
          </a:p>
        </p:txBody>
      </p:sp>
    </p:spTree>
    <p:extLst>
      <p:ext uri="{BB962C8B-B14F-4D97-AF65-F5344CB8AC3E}">
        <p14:creationId xmlns:p14="http://schemas.microsoft.com/office/powerpoint/2010/main" val="245214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55000" lnSpcReduction="20000"/>
          </a:bodyPr>
          <a:lstStyle/>
          <a:p>
            <a:r>
              <a:rPr lang="tr-TR" dirty="0"/>
              <a:t>Düşük karbonhidratlı beslenme ve yüksek karbonhidratlı beslenmenin Tip 2 DM üzerine hem kısa süreli hem de uzun süreli çalışmalarda </a:t>
            </a:r>
            <a:r>
              <a:rPr lang="tr-TR" dirty="0" smtClean="0"/>
              <a:t>araştırılmıştır</a:t>
            </a:r>
            <a:endParaRPr lang="tr-TR" dirty="0"/>
          </a:p>
          <a:p>
            <a:pPr lvl="1"/>
            <a:r>
              <a:rPr lang="tr-TR" dirty="0" smtClean="0"/>
              <a:t> Kısa </a:t>
            </a:r>
            <a:r>
              <a:rPr lang="tr-TR" dirty="0"/>
              <a:t>süreli çalışmalarda düşük karbonhidratlı beslenmenin diyabet regülasyonu üzerine daha etkili olduğunu gösteren veriler elde dilmesine karşın bazı çalışmalarda da yüksek karbonhidratlı beslenmenin diyabet regülasyonu açısından olumsuz bir etkisi olmadığı ve hatta daha olumlu etkisi olduğunu gösteren çalışmalar da </a:t>
            </a:r>
            <a:r>
              <a:rPr lang="tr-TR" dirty="0" smtClean="0"/>
              <a:t>vardır</a:t>
            </a:r>
          </a:p>
          <a:p>
            <a:r>
              <a:rPr lang="tr-TR" dirty="0"/>
              <a:t>Günlük kalori gereksiniminin %50-%60’ının özellikle </a:t>
            </a:r>
            <a:r>
              <a:rPr lang="tr-TR" dirty="0" err="1"/>
              <a:t>glisemik</a:t>
            </a:r>
            <a:r>
              <a:rPr lang="tr-TR" dirty="0"/>
              <a:t> indeksi düşük karbonhidratlardan oluşan günlük gereksinim duyulan kaloriden 400- 800 kalori daha az olan düşük kalorili dengeli bir beslenme programı başta hem </a:t>
            </a:r>
            <a:r>
              <a:rPr lang="tr-TR" dirty="0" err="1"/>
              <a:t>obezite</a:t>
            </a:r>
            <a:r>
              <a:rPr lang="tr-TR" dirty="0"/>
              <a:t> ve hem de </a:t>
            </a:r>
            <a:r>
              <a:rPr lang="tr-TR" dirty="0" err="1"/>
              <a:t>diyabetes</a:t>
            </a:r>
            <a:r>
              <a:rPr lang="tr-TR" dirty="0"/>
              <a:t> </a:t>
            </a:r>
            <a:r>
              <a:rPr lang="tr-TR" dirty="0" err="1"/>
              <a:t>mellitus</a:t>
            </a:r>
            <a:r>
              <a:rPr lang="tr-TR" dirty="0"/>
              <a:t> gibi süreğen hastalıkların tedavisinde başarılı </a:t>
            </a:r>
            <a:r>
              <a:rPr lang="tr-TR" dirty="0" smtClean="0"/>
              <a:t>olmaktadır</a:t>
            </a:r>
            <a:r>
              <a:rPr lang="tr-TR" dirty="0"/>
              <a:t>. </a:t>
            </a:r>
            <a:endParaRPr lang="tr-TR" dirty="0" smtClean="0"/>
          </a:p>
          <a:p>
            <a:r>
              <a:rPr lang="tr-TR" dirty="0" smtClean="0"/>
              <a:t>Bununla </a:t>
            </a:r>
            <a:r>
              <a:rPr lang="tr-TR" dirty="0"/>
              <a:t>beraber diyabet ve </a:t>
            </a:r>
            <a:r>
              <a:rPr lang="tr-TR" dirty="0" err="1"/>
              <a:t>obezitesi</a:t>
            </a:r>
            <a:r>
              <a:rPr lang="tr-TR" dirty="0"/>
              <a:t> olmayan bireylerde de günlük kalori gereksiniminin %50- 60’ının karbonhidratlardan oluşması hem </a:t>
            </a:r>
            <a:r>
              <a:rPr lang="tr-TR" dirty="0" err="1"/>
              <a:t>kardiyovasküler</a:t>
            </a:r>
            <a:r>
              <a:rPr lang="tr-TR" dirty="0"/>
              <a:t> hem de total </a:t>
            </a:r>
            <a:r>
              <a:rPr lang="tr-TR" dirty="0" err="1"/>
              <a:t>mortaliteyi</a:t>
            </a:r>
            <a:r>
              <a:rPr lang="tr-TR" dirty="0"/>
              <a:t> azaltmaktadır.</a:t>
            </a:r>
          </a:p>
        </p:txBody>
      </p:sp>
    </p:spTree>
    <p:extLst>
      <p:ext uri="{BB962C8B-B14F-4D97-AF65-F5344CB8AC3E}">
        <p14:creationId xmlns:p14="http://schemas.microsoft.com/office/powerpoint/2010/main" val="1223797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4. Düşük Karbonhidratlı Diyetler</a:t>
            </a:r>
          </a:p>
        </p:txBody>
      </p:sp>
      <p:sp>
        <p:nvSpPr>
          <p:cNvPr id="3" name="İçerik Yer Tutucusu 2"/>
          <p:cNvSpPr>
            <a:spLocks noGrp="1"/>
          </p:cNvSpPr>
          <p:nvPr>
            <p:ph idx="1"/>
          </p:nvPr>
        </p:nvSpPr>
        <p:spPr/>
        <p:txBody>
          <a:bodyPr>
            <a:normAutofit fontScale="62500" lnSpcReduction="20000"/>
          </a:bodyPr>
          <a:lstStyle/>
          <a:p>
            <a:r>
              <a:rPr lang="tr-TR" dirty="0"/>
              <a:t>Düşük karbonhidratlı diyetlerin popüler olmasındaki en önemli mantık, karbonhidrat tüketimindeki artış ile </a:t>
            </a:r>
            <a:r>
              <a:rPr lang="tr-TR" dirty="0" err="1"/>
              <a:t>obezite</a:t>
            </a:r>
            <a:r>
              <a:rPr lang="tr-TR" dirty="0"/>
              <a:t> </a:t>
            </a:r>
            <a:r>
              <a:rPr lang="tr-TR" dirty="0" err="1"/>
              <a:t>prevalansındaki</a:t>
            </a:r>
            <a:r>
              <a:rPr lang="tr-TR" dirty="0"/>
              <a:t> artış arasındaki mantıksal bağlantıdır</a:t>
            </a:r>
            <a:r>
              <a:rPr lang="tr-TR" dirty="0" smtClean="0"/>
              <a:t>.</a:t>
            </a:r>
          </a:p>
          <a:p>
            <a:r>
              <a:rPr lang="tr-TR" dirty="0"/>
              <a:t>Bilimsel veriler bu tip diyet programlarının vücut ağırlık kaybı üzerinde kısa vadede (ilk 6 ay) düşük yağlı diyetlere oranla daha başarılı olduğunu, ancak 1 yılın sonunda toplam kilo kaybının benzer olduğunu </a:t>
            </a:r>
            <a:r>
              <a:rPr lang="tr-TR" dirty="0" smtClean="0"/>
              <a:t>göstermektedir.</a:t>
            </a:r>
          </a:p>
          <a:p>
            <a:r>
              <a:rPr lang="tr-TR" dirty="0"/>
              <a:t>Günlük karbonhidrat alımının kısıtlanmasının dışında </a:t>
            </a:r>
            <a:r>
              <a:rPr lang="tr-TR" dirty="0" err="1"/>
              <a:t>glisemik</a:t>
            </a:r>
            <a:r>
              <a:rPr lang="tr-TR" dirty="0"/>
              <a:t> indeksi düşük beslenme de bir diğer başvurulan yöntem olmakla birlikte, bilimsel olarak diğer diyet tiplerine bir üstünlüğü olduğu gösterilememiştir.</a:t>
            </a:r>
          </a:p>
        </p:txBody>
      </p:sp>
    </p:spTree>
    <p:extLst>
      <p:ext uri="{BB962C8B-B14F-4D97-AF65-F5344CB8AC3E}">
        <p14:creationId xmlns:p14="http://schemas.microsoft.com/office/powerpoint/2010/main" val="3961602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Bu diyet tipleri ile insülin direncinde iyileşme, diyabetik hastalarda insülin ihtiyacında azalma, diyabet regresyonu bildirilmiş olsa da, </a:t>
            </a:r>
            <a:r>
              <a:rPr lang="tr-TR" dirty="0" err="1"/>
              <a:t>randomize</a:t>
            </a:r>
            <a:r>
              <a:rPr lang="tr-TR" dirty="0"/>
              <a:t> kontrollü çalışmalar olmadığından bu konuda net bir öneride bulunmak mümkün değildir</a:t>
            </a:r>
            <a:r>
              <a:rPr lang="tr-TR" dirty="0" smtClean="0"/>
              <a:t>.</a:t>
            </a:r>
          </a:p>
          <a:p>
            <a:r>
              <a:rPr lang="tr-TR" dirty="0"/>
              <a:t>Düşük karbonhidratlı beslenme ile kabızlık, ağız kokusu, kas krampları, bitkinlik ve halsizlik, cilt döküntüsü, baş ağrısı gibi yakınmalar düşük yağlı diyete göre daha sık görülür.</a:t>
            </a:r>
          </a:p>
        </p:txBody>
      </p:sp>
    </p:spTree>
    <p:extLst>
      <p:ext uri="{BB962C8B-B14F-4D97-AF65-F5344CB8AC3E}">
        <p14:creationId xmlns:p14="http://schemas.microsoft.com/office/powerpoint/2010/main" val="1064780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5. Yüksek Proteinli Diyetler</a:t>
            </a:r>
          </a:p>
        </p:txBody>
      </p:sp>
      <p:sp>
        <p:nvSpPr>
          <p:cNvPr id="3" name="İçerik Yer Tutucusu 2"/>
          <p:cNvSpPr>
            <a:spLocks noGrp="1"/>
          </p:cNvSpPr>
          <p:nvPr>
            <p:ph idx="1"/>
          </p:nvPr>
        </p:nvSpPr>
        <p:spPr>
          <a:xfrm>
            <a:off x="2434130" y="1044700"/>
            <a:ext cx="6260905" cy="3970330"/>
          </a:xfrm>
        </p:spPr>
        <p:txBody>
          <a:bodyPr>
            <a:normAutofit fontScale="55000" lnSpcReduction="20000"/>
          </a:bodyPr>
          <a:lstStyle/>
          <a:p>
            <a:r>
              <a:rPr lang="tr-TR" dirty="0"/>
              <a:t>Yüksek proteinli diyetler kilo kaybı, korunması, kas </a:t>
            </a:r>
            <a:r>
              <a:rPr lang="tr-TR" dirty="0" err="1"/>
              <a:t>hipertrofisi</a:t>
            </a:r>
            <a:r>
              <a:rPr lang="tr-TR" dirty="0"/>
              <a:t> sağlanması ve egzersiz sonrası dönemde toparlanma amacıyla kullanılmaktadır. </a:t>
            </a:r>
            <a:endParaRPr lang="tr-TR" dirty="0" smtClean="0"/>
          </a:p>
          <a:p>
            <a:r>
              <a:rPr lang="tr-TR" dirty="0" smtClean="0"/>
              <a:t>Yüksek </a:t>
            </a:r>
            <a:r>
              <a:rPr lang="tr-TR" dirty="0"/>
              <a:t>proteinli diyetlerin doygunluğu arttırdığı, kilo kaybı sağladığı, </a:t>
            </a:r>
            <a:r>
              <a:rPr lang="tr-TR" dirty="0" err="1"/>
              <a:t>kardiovasküler</a:t>
            </a:r>
            <a:r>
              <a:rPr lang="tr-TR" dirty="0"/>
              <a:t> risk faktörlerini azalttığı ve vücut kompozisyonunu düzelttiği düşünülmektedir. </a:t>
            </a:r>
            <a:endParaRPr lang="tr-TR" dirty="0" smtClean="0"/>
          </a:p>
          <a:p>
            <a:r>
              <a:rPr lang="tr-TR" dirty="0" smtClean="0"/>
              <a:t>Yeterli </a:t>
            </a:r>
            <a:r>
              <a:rPr lang="tr-TR" dirty="0"/>
              <a:t>protein alabilmek için balık, kırmızı et, tavuk, süt, yumurta, fasulye, bezelye, soya, kuruyemişler ve değişik amaçlarla kullanılan protein tozları [kazein (süt proteini), </a:t>
            </a:r>
            <a:r>
              <a:rPr lang="tr-TR" dirty="0" err="1"/>
              <a:t>whey</a:t>
            </a:r>
            <a:r>
              <a:rPr lang="tr-TR" dirty="0"/>
              <a:t> (peynir altı suyu proteini), soya] gibi protein açısından zengin yiyecekler tüketilmesi </a:t>
            </a:r>
            <a:r>
              <a:rPr lang="tr-TR" dirty="0" smtClean="0"/>
              <a:t>önerilmektedir</a:t>
            </a:r>
          </a:p>
          <a:p>
            <a:r>
              <a:rPr lang="tr-TR" dirty="0"/>
              <a:t>Kırmızı et tüketimi tüm </a:t>
            </a:r>
            <a:r>
              <a:rPr lang="tr-TR" dirty="0" err="1" smtClean="0"/>
              <a:t>mortalite</a:t>
            </a:r>
            <a:r>
              <a:rPr lang="tr-TR" dirty="0"/>
              <a:t>, </a:t>
            </a:r>
            <a:r>
              <a:rPr lang="tr-TR" dirty="0" err="1"/>
              <a:t>kardiovasküler</a:t>
            </a:r>
            <a:r>
              <a:rPr lang="tr-TR" dirty="0"/>
              <a:t> hastalık, kanser gibi durumların artışı ile ilişkili iken, beyaz et tüketiminin </a:t>
            </a:r>
            <a:r>
              <a:rPr lang="tr-TR" dirty="0" err="1"/>
              <a:t>mortalite</a:t>
            </a:r>
            <a:r>
              <a:rPr lang="tr-TR" dirty="0"/>
              <a:t> riskini azalttığı </a:t>
            </a:r>
            <a:r>
              <a:rPr lang="tr-TR" dirty="0" smtClean="0"/>
              <a:t>gösterilmiştir</a:t>
            </a:r>
          </a:p>
          <a:p>
            <a:r>
              <a:rPr lang="tr-TR" dirty="0"/>
              <a:t>Haftada 1-2 kez balık tüketilmesi sağlıklı bir beslenmenin ana unsurlarındandır. Bir </a:t>
            </a:r>
            <a:r>
              <a:rPr lang="tr-TR" dirty="0" err="1"/>
              <a:t>metaanalizde</a:t>
            </a:r>
            <a:r>
              <a:rPr lang="tr-TR" dirty="0"/>
              <a:t> haftada 4 kez balık tüketmenin koroner arter hastalığı riskini azalttığı gösterilmiştir</a:t>
            </a:r>
          </a:p>
        </p:txBody>
      </p:sp>
    </p:spTree>
    <p:extLst>
      <p:ext uri="{BB962C8B-B14F-4D97-AF65-F5344CB8AC3E}">
        <p14:creationId xmlns:p14="http://schemas.microsoft.com/office/powerpoint/2010/main" val="645808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62500" lnSpcReduction="20000"/>
          </a:bodyPr>
          <a:lstStyle/>
          <a:p>
            <a:r>
              <a:rPr lang="tr-TR" dirty="0" smtClean="0"/>
              <a:t>Et </a:t>
            </a:r>
            <a:r>
              <a:rPr lang="tr-TR" dirty="0"/>
              <a:t>ve et ürünleri, balık, yumurta, süt ve süt ürünleri yüksek biyolojik </a:t>
            </a:r>
            <a:r>
              <a:rPr lang="tr-TR" dirty="0" err="1"/>
              <a:t>değerlikli</a:t>
            </a:r>
            <a:r>
              <a:rPr lang="tr-TR" dirty="0"/>
              <a:t>, tahıl ve bakliyatlar gibi bitkisel kökenli proteinler düşük biyolojik </a:t>
            </a:r>
            <a:r>
              <a:rPr lang="tr-TR" dirty="0" err="1"/>
              <a:t>değerlikli</a:t>
            </a:r>
            <a:r>
              <a:rPr lang="tr-TR" dirty="0"/>
              <a:t> proteinler olarak düşünülebilir</a:t>
            </a:r>
            <a:r>
              <a:rPr lang="tr-TR" dirty="0" smtClean="0"/>
              <a:t>.</a:t>
            </a:r>
          </a:p>
          <a:p>
            <a:r>
              <a:rPr lang="tr-TR" dirty="0"/>
              <a:t>Sağlıklı bir beslenmede günlük alınması gereken protein miktarının 46-56 gr (0,8 gr/kg) civarında olması gerektiği bildirilmektedir. Bu durumda bu değer üzerindeki </a:t>
            </a:r>
            <a:r>
              <a:rPr lang="tr-TR" dirty="0" smtClean="0"/>
              <a:t>%25 artışlı diyetler </a:t>
            </a:r>
            <a:r>
              <a:rPr lang="tr-TR" dirty="0"/>
              <a:t>yüksek proteinli olarak </a:t>
            </a:r>
            <a:r>
              <a:rPr lang="tr-TR" dirty="0" smtClean="0"/>
              <a:t>değerlendirilebilir</a:t>
            </a:r>
          </a:p>
          <a:p>
            <a:r>
              <a:rPr lang="tr-TR" dirty="0"/>
              <a:t>En fazla proteinler sonra </a:t>
            </a:r>
            <a:r>
              <a:rPr lang="tr-TR" dirty="0" err="1"/>
              <a:t>karbohidratlar</a:t>
            </a:r>
            <a:r>
              <a:rPr lang="tr-TR" dirty="0"/>
              <a:t> doygunluk sağlamaktadır. </a:t>
            </a:r>
            <a:r>
              <a:rPr lang="tr-TR" dirty="0" smtClean="0"/>
              <a:t>Doygunluk </a:t>
            </a:r>
            <a:r>
              <a:rPr lang="tr-TR" dirty="0"/>
              <a:t>hissi total kalori alımını da azaltarak kilo kaybına katkıda bulunur, kilo vermek amaçlı yapılan yüksek proteinli diyetlerin temelinde de bu yatar</a:t>
            </a:r>
          </a:p>
        </p:txBody>
      </p:sp>
    </p:spTree>
    <p:extLst>
      <p:ext uri="{BB962C8B-B14F-4D97-AF65-F5344CB8AC3E}">
        <p14:creationId xmlns:p14="http://schemas.microsoft.com/office/powerpoint/2010/main" val="399236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6" y="1350110"/>
            <a:ext cx="8246070" cy="3664920"/>
          </a:xfrm>
        </p:spPr>
        <p:txBody>
          <a:bodyPr>
            <a:normAutofit fontScale="77500" lnSpcReduction="20000"/>
          </a:bodyPr>
          <a:lstStyle/>
          <a:p>
            <a:r>
              <a:rPr lang="tr-TR" dirty="0"/>
              <a:t>Endokrinoloji ve Metabolizma hastalıkları alanındaki hastalık yükünün çoğunluğunu </a:t>
            </a:r>
            <a:r>
              <a:rPr lang="tr-TR" dirty="0" err="1"/>
              <a:t>Obezite</a:t>
            </a:r>
            <a:r>
              <a:rPr lang="tr-TR" dirty="0"/>
              <a:t> ve Tip 2 Diyabet oluşturmaktadır</a:t>
            </a:r>
            <a:r>
              <a:rPr lang="tr-TR" dirty="0" smtClean="0"/>
              <a:t>.</a:t>
            </a:r>
          </a:p>
          <a:p>
            <a:r>
              <a:rPr lang="tr-TR" dirty="0"/>
              <a:t>Ülkemizde her üç yetişkinden ikisinde kilo fazlalığı veya </a:t>
            </a:r>
            <a:r>
              <a:rPr lang="tr-TR" dirty="0" err="1"/>
              <a:t>obezite</a:t>
            </a:r>
            <a:r>
              <a:rPr lang="tr-TR" dirty="0"/>
              <a:t> mevcuttur. Tip2 Diyabet hastalarında ise fazla kiloluluk ve </a:t>
            </a:r>
            <a:r>
              <a:rPr lang="tr-TR" dirty="0" err="1"/>
              <a:t>obezite</a:t>
            </a:r>
            <a:r>
              <a:rPr lang="tr-TR" dirty="0"/>
              <a:t> oranı %</a:t>
            </a:r>
            <a:r>
              <a:rPr lang="tr-TR" dirty="0" smtClean="0"/>
              <a:t>90’dır</a:t>
            </a:r>
          </a:p>
          <a:p>
            <a:r>
              <a:rPr lang="tr-TR" dirty="0"/>
              <a:t>Tip1 Diyabet, </a:t>
            </a:r>
            <a:r>
              <a:rPr lang="tr-TR" dirty="0" err="1"/>
              <a:t>dislipidemi</a:t>
            </a:r>
            <a:r>
              <a:rPr lang="tr-TR" dirty="0"/>
              <a:t>, hipertansiyon, </a:t>
            </a:r>
            <a:r>
              <a:rPr lang="tr-TR" dirty="0" err="1"/>
              <a:t>tiroid</a:t>
            </a:r>
            <a:r>
              <a:rPr lang="tr-TR" dirty="0"/>
              <a:t> hastalıkları, osteoporoz, hipofiz ve adrenal bezin yetmezliği gibi </a:t>
            </a:r>
            <a:r>
              <a:rPr lang="tr-TR" dirty="0" smtClean="0"/>
              <a:t>pek </a:t>
            </a:r>
            <a:r>
              <a:rPr lang="tr-TR" dirty="0"/>
              <a:t>çok diğer hastalık için de doğru beslenme son derece </a:t>
            </a:r>
            <a:r>
              <a:rPr lang="tr-TR" dirty="0" smtClean="0"/>
              <a:t>önemlidir</a:t>
            </a:r>
          </a:p>
          <a:p>
            <a:r>
              <a:rPr lang="tr-TR" dirty="0" smtClean="0"/>
              <a:t>Sağlıklı </a:t>
            </a:r>
            <a:r>
              <a:rPr lang="tr-TR" dirty="0"/>
              <a:t>ve dengeli beslenmenin söz konusu hastalıkların tedavisine katkısının en az ilaçlar kadar önemli ve değerli olduğunu bilen hekimlerin hastalarının beslenme davranışlarını gözden geçirmesi ve yanlış davranışları düzeltmek için çaba göstermesi gereklidir. </a:t>
            </a:r>
          </a:p>
        </p:txBody>
      </p:sp>
      <p:sp>
        <p:nvSpPr>
          <p:cNvPr id="7" name="Tek Köşesi Kesik Dikdörtgen 6"/>
          <p:cNvSpPr/>
          <p:nvPr/>
        </p:nvSpPr>
        <p:spPr>
          <a:xfrm>
            <a:off x="754375" y="116789"/>
            <a:ext cx="7787955" cy="92111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8" name="Dikdörtgen 7"/>
          <p:cNvSpPr/>
          <p:nvPr/>
        </p:nvSpPr>
        <p:spPr>
          <a:xfrm>
            <a:off x="907080" y="128470"/>
            <a:ext cx="7482545" cy="923330"/>
          </a:xfrm>
          <a:prstGeom prst="rect">
            <a:avLst/>
          </a:prstGeom>
          <a:noFill/>
        </p:spPr>
        <p:txBody>
          <a:bodyPr wrap="square" lIns="91440" tIns="45720" rIns="91440" bIns="45720">
            <a:spAutoFit/>
          </a:bodyPr>
          <a:lstStyle/>
          <a:p>
            <a:pPr algn="ctr"/>
            <a:r>
              <a:rPr lang="tr-TR" sz="2700" b="1" dirty="0" smtClean="0">
                <a:ln w="6600">
                  <a:solidFill>
                    <a:schemeClr val="accent2"/>
                  </a:solidFill>
                  <a:prstDash val="solid"/>
                </a:ln>
                <a:solidFill>
                  <a:srgbClr val="FFFFFF"/>
                </a:solidFill>
                <a:effectLst>
                  <a:outerShdw dist="38100" dir="2700000" algn="tl" rotWithShape="0">
                    <a:schemeClr val="accent2"/>
                  </a:outerShdw>
                </a:effectLst>
              </a:rPr>
              <a:t>ENDOKRİNOLOJİ VE METABOLİZMA HASTALIKLARI AÇISINDAN BESLENMENİN ÖNEMİ</a:t>
            </a:r>
            <a:endParaRPr lang="tr-TR" sz="27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652860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r>
              <a:rPr lang="tr-TR" dirty="0"/>
              <a:t>Yüksek proteinli gıdaların kilo kaybı üzerine olumlu etkileri olsa da, diğer </a:t>
            </a:r>
            <a:r>
              <a:rPr lang="tr-TR" dirty="0" err="1"/>
              <a:t>makronutrientlerde</a:t>
            </a:r>
            <a:r>
              <a:rPr lang="tr-TR" dirty="0"/>
              <a:t> yapılan kısıtlamalar nedeniyle bir çok vitamin, mineral ve posa ihtiyacını karşılayamaması nedeniyle sağlıklı olmayan bir diyet olarak görülmektedir. </a:t>
            </a:r>
          </a:p>
        </p:txBody>
      </p:sp>
    </p:spTree>
    <p:extLst>
      <p:ext uri="{BB962C8B-B14F-4D97-AF65-F5344CB8AC3E}">
        <p14:creationId xmlns:p14="http://schemas.microsoft.com/office/powerpoint/2010/main" val="835425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6. Çok Düşük Kalorili Diyetler</a:t>
            </a:r>
          </a:p>
        </p:txBody>
      </p:sp>
      <p:sp>
        <p:nvSpPr>
          <p:cNvPr id="3" name="İçerik Yer Tutucusu 2"/>
          <p:cNvSpPr>
            <a:spLocks noGrp="1"/>
          </p:cNvSpPr>
          <p:nvPr>
            <p:ph idx="1"/>
          </p:nvPr>
        </p:nvSpPr>
        <p:spPr/>
        <p:txBody>
          <a:bodyPr>
            <a:normAutofit fontScale="70000" lnSpcReduction="20000"/>
          </a:bodyPr>
          <a:lstStyle/>
          <a:p>
            <a:r>
              <a:rPr lang="tr-TR" dirty="0"/>
              <a:t>Bu diyetlere açlık(</a:t>
            </a:r>
            <a:r>
              <a:rPr lang="tr-TR" dirty="0" err="1"/>
              <a:t>starvasyon</a:t>
            </a:r>
            <a:r>
              <a:rPr lang="tr-TR" dirty="0"/>
              <a:t>) diyetleri </a:t>
            </a:r>
            <a:r>
              <a:rPr lang="tr-TR" dirty="0" smtClean="0"/>
              <a:t>denir, </a:t>
            </a:r>
            <a:r>
              <a:rPr lang="tr-TR" dirty="0"/>
              <a:t>günlük enerji miktarı 200-800 </a:t>
            </a:r>
            <a:r>
              <a:rPr lang="tr-TR" dirty="0" err="1"/>
              <a:t>kkal</a:t>
            </a:r>
            <a:r>
              <a:rPr lang="tr-TR" dirty="0"/>
              <a:t> ile sınırlıdır</a:t>
            </a:r>
            <a:r>
              <a:rPr lang="tr-TR" dirty="0" smtClean="0"/>
              <a:t>.</a:t>
            </a:r>
          </a:p>
          <a:p>
            <a:r>
              <a:rPr lang="tr-TR" dirty="0" smtClean="0"/>
              <a:t>Alınan </a:t>
            </a:r>
            <a:r>
              <a:rPr lang="tr-TR" dirty="0"/>
              <a:t>enerjinin azaltılmasının karşılığında vücudun enerji açığını yağ depolarından sağlanmasına </a:t>
            </a:r>
            <a:r>
              <a:rPr lang="tr-TR" dirty="0" smtClean="0"/>
              <a:t>dayanır</a:t>
            </a:r>
          </a:p>
          <a:p>
            <a:r>
              <a:rPr lang="tr-TR" dirty="0" smtClean="0"/>
              <a:t>Bu </a:t>
            </a:r>
            <a:r>
              <a:rPr lang="tr-TR" dirty="0"/>
              <a:t>beslenme programları ile kısa vadede elde edilen ağırlık kaybı diğer diyetlere oranla daha fazla ise de, bu etki uzun </a:t>
            </a:r>
            <a:r>
              <a:rPr lang="tr-TR" dirty="0" smtClean="0"/>
              <a:t>vadede </a:t>
            </a:r>
            <a:r>
              <a:rPr lang="tr-TR" dirty="0"/>
              <a:t>kaybolmaktadır ve diğer diyet programları ile benzer oranda ağırlık kaybı </a:t>
            </a:r>
            <a:r>
              <a:rPr lang="tr-TR" dirty="0" smtClean="0"/>
              <a:t>izlenmektedir</a:t>
            </a:r>
          </a:p>
          <a:p>
            <a:r>
              <a:rPr lang="tr-TR" dirty="0"/>
              <a:t>Düşük kalorili diyetlerde halsizlik ve yorgunluk, saç dökülmesi, yağ dokudan kolesterol </a:t>
            </a:r>
            <a:r>
              <a:rPr lang="tr-TR" dirty="0" err="1"/>
              <a:t>mobilizasyonuna</a:t>
            </a:r>
            <a:r>
              <a:rPr lang="tr-TR" dirty="0"/>
              <a:t> bağlı safra taşı oluşumu görülebilmektedir</a:t>
            </a:r>
          </a:p>
        </p:txBody>
      </p:sp>
    </p:spTree>
    <p:extLst>
      <p:ext uri="{BB962C8B-B14F-4D97-AF65-F5344CB8AC3E}">
        <p14:creationId xmlns:p14="http://schemas.microsoft.com/office/powerpoint/2010/main" val="3320331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1425" y="433880"/>
            <a:ext cx="6862575" cy="572644"/>
          </a:xfrm>
        </p:spPr>
        <p:txBody>
          <a:bodyPr>
            <a:normAutofit fontScale="90000"/>
          </a:bodyPr>
          <a:lstStyle/>
          <a:p>
            <a:r>
              <a:rPr lang="tr-TR" dirty="0"/>
              <a:t>7. Aralıklı Açlık/Oruç </a:t>
            </a:r>
            <a:r>
              <a:rPr lang="tr-TR" dirty="0" smtClean="0"/>
              <a:t>Şeklinde Beslenme</a:t>
            </a:r>
            <a:endParaRPr lang="tr-TR" dirty="0"/>
          </a:p>
        </p:txBody>
      </p:sp>
      <p:sp>
        <p:nvSpPr>
          <p:cNvPr id="3" name="İçerik Yer Tutucusu 2"/>
          <p:cNvSpPr>
            <a:spLocks noGrp="1"/>
          </p:cNvSpPr>
          <p:nvPr>
            <p:ph idx="1"/>
          </p:nvPr>
        </p:nvSpPr>
        <p:spPr/>
        <p:txBody>
          <a:bodyPr>
            <a:normAutofit fontScale="62500" lnSpcReduction="20000"/>
          </a:bodyPr>
          <a:lstStyle/>
          <a:p>
            <a:r>
              <a:rPr lang="tr-TR" dirty="0"/>
              <a:t>Son birkaç yıldan bu yana popülerleşen bir beslenme biçimidir ve belli bir zaman diliminde (gün veya saatler) oruç ve bunu takip eden yemek yeme dönemleri şeklinde uygulanmaktadır</a:t>
            </a:r>
            <a:r>
              <a:rPr lang="tr-TR" dirty="0" smtClean="0"/>
              <a:t>.</a:t>
            </a:r>
          </a:p>
          <a:p>
            <a:r>
              <a:rPr lang="tr-TR" dirty="0"/>
              <a:t>Günaşırı oruç, haftanın iki gününde oruç, geri kalan beş günde beslenme ve günün belli bir zaman diliminde aç kalıp (16-20 saat), geri kalan diliminde beslenme (14:4, 16:8, 18:6, 20:4 gibi) şeklinde uygulanabilmektedir</a:t>
            </a:r>
            <a:r>
              <a:rPr lang="tr-TR" dirty="0" smtClean="0"/>
              <a:t>.</a:t>
            </a:r>
          </a:p>
          <a:p>
            <a:r>
              <a:rPr lang="tr-TR" dirty="0"/>
              <a:t>Bu beslenme biçiminin popüler olmasının en önemli sebebi, yenilen besinlerde belli bir kısıtlama </a:t>
            </a:r>
            <a:r>
              <a:rPr lang="tr-TR" dirty="0" smtClean="0"/>
              <a:t>olmamasıdır</a:t>
            </a:r>
          </a:p>
          <a:p>
            <a:r>
              <a:rPr lang="tr-TR" dirty="0" err="1"/>
              <a:t>Glisemik</a:t>
            </a:r>
            <a:r>
              <a:rPr lang="tr-TR" dirty="0"/>
              <a:t> parametreler ve vücut ağırlığı üzerine etkisi en çok çalışılan formu oruçtur. Oruç ile hem kilo kaybı sağlanabildiği, hem de öncesine göre </a:t>
            </a:r>
            <a:r>
              <a:rPr lang="tr-TR" dirty="0" err="1"/>
              <a:t>glisemik</a:t>
            </a:r>
            <a:r>
              <a:rPr lang="tr-TR" dirty="0"/>
              <a:t>, </a:t>
            </a:r>
            <a:r>
              <a:rPr lang="tr-TR" dirty="0" err="1"/>
              <a:t>metabolik</a:t>
            </a:r>
            <a:r>
              <a:rPr lang="tr-TR" dirty="0"/>
              <a:t> ve </a:t>
            </a:r>
            <a:r>
              <a:rPr lang="tr-TR" dirty="0" err="1"/>
              <a:t>inflamatuvar</a:t>
            </a:r>
            <a:r>
              <a:rPr lang="tr-TR" dirty="0"/>
              <a:t> parametrelerde iyileşme </a:t>
            </a:r>
            <a:r>
              <a:rPr lang="tr-TR" dirty="0" err="1"/>
              <a:t>olabilceği</a:t>
            </a:r>
            <a:r>
              <a:rPr lang="tr-TR" dirty="0"/>
              <a:t> gösterilmiştir.</a:t>
            </a:r>
          </a:p>
        </p:txBody>
      </p:sp>
    </p:spTree>
    <p:extLst>
      <p:ext uri="{BB962C8B-B14F-4D97-AF65-F5344CB8AC3E}">
        <p14:creationId xmlns:p14="http://schemas.microsoft.com/office/powerpoint/2010/main" val="3006776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92500"/>
          </a:bodyPr>
          <a:lstStyle/>
          <a:p>
            <a:r>
              <a:rPr lang="tr-TR" dirty="0"/>
              <a:t>Normal kilolu bireylerde vücut ağırlığı çok az etkilenirken, </a:t>
            </a:r>
            <a:r>
              <a:rPr lang="tr-TR" dirty="0" err="1"/>
              <a:t>obezitesi</a:t>
            </a:r>
            <a:r>
              <a:rPr lang="tr-TR" dirty="0"/>
              <a:t> olan ve diyabetik olgularda kilo kaybı, bazal enerji harcanması, vücut </a:t>
            </a:r>
            <a:r>
              <a:rPr lang="tr-TR" dirty="0" err="1"/>
              <a:t>kompoziyonu</a:t>
            </a:r>
            <a:r>
              <a:rPr lang="tr-TR" dirty="0"/>
              <a:t> ve iştah üzerine etkinlikleri dengeli düşük kalorili diyetlerle benzer bulunmuştur. Verilen kilonun korunması konusunda etkili olduğu bildirilmiştir</a:t>
            </a:r>
          </a:p>
        </p:txBody>
      </p:sp>
    </p:spTree>
    <p:extLst>
      <p:ext uri="{BB962C8B-B14F-4D97-AF65-F5344CB8AC3E}">
        <p14:creationId xmlns:p14="http://schemas.microsoft.com/office/powerpoint/2010/main" val="3522375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TEMD Önerileri</a:t>
            </a:r>
          </a:p>
        </p:txBody>
      </p:sp>
      <p:sp>
        <p:nvSpPr>
          <p:cNvPr id="3" name="İçerik Yer Tutucusu 2"/>
          <p:cNvSpPr>
            <a:spLocks noGrp="1"/>
          </p:cNvSpPr>
          <p:nvPr>
            <p:ph idx="1"/>
          </p:nvPr>
        </p:nvSpPr>
        <p:spPr>
          <a:xfrm>
            <a:off x="2434130" y="1044700"/>
            <a:ext cx="6260905" cy="3970330"/>
          </a:xfrm>
        </p:spPr>
        <p:txBody>
          <a:bodyPr>
            <a:normAutofit fontScale="62500" lnSpcReduction="20000"/>
          </a:bodyPr>
          <a:lstStyle/>
          <a:p>
            <a:r>
              <a:rPr lang="tr-TR" dirty="0"/>
              <a:t>Önerilen beslenme programları, kişilerin kültürel, sosyoekonomik ve sağlık durumlarına göre bireyselleştirilmiş olmalıdır. </a:t>
            </a:r>
          </a:p>
          <a:p>
            <a:r>
              <a:rPr lang="tr-TR" dirty="0" err="1" smtClean="0"/>
              <a:t>Karbonhidratdan</a:t>
            </a:r>
            <a:r>
              <a:rPr lang="tr-TR" dirty="0" smtClean="0"/>
              <a:t> </a:t>
            </a:r>
            <a:r>
              <a:rPr lang="tr-TR" dirty="0"/>
              <a:t>fakir yada </a:t>
            </a:r>
            <a:r>
              <a:rPr lang="tr-TR" dirty="0" err="1"/>
              <a:t>karbaonhidratdan</a:t>
            </a:r>
            <a:r>
              <a:rPr lang="tr-TR" dirty="0"/>
              <a:t> zengin beslenme hem </a:t>
            </a:r>
            <a:r>
              <a:rPr lang="tr-TR" dirty="0" err="1"/>
              <a:t>kardiyovasküler</a:t>
            </a:r>
            <a:r>
              <a:rPr lang="tr-TR" dirty="0"/>
              <a:t> hem de toplam </a:t>
            </a:r>
            <a:r>
              <a:rPr lang="tr-TR" dirty="0" err="1"/>
              <a:t>mortaliteyi</a:t>
            </a:r>
            <a:r>
              <a:rPr lang="tr-TR" dirty="0"/>
              <a:t> arttırmaktadır </a:t>
            </a:r>
          </a:p>
          <a:p>
            <a:r>
              <a:rPr lang="tr-TR" dirty="0" smtClean="0"/>
              <a:t>Bir </a:t>
            </a:r>
            <a:r>
              <a:rPr lang="tr-TR" dirty="0"/>
              <a:t>insanın günlük gereksinim duyduğu enerjinin ortalama % 50- 55’i karbonhidratlardan karşılanmalıdır </a:t>
            </a:r>
          </a:p>
          <a:p>
            <a:r>
              <a:rPr lang="tr-TR" dirty="0" smtClean="0"/>
              <a:t>Karbonhidrat </a:t>
            </a:r>
            <a:r>
              <a:rPr lang="tr-TR" dirty="0"/>
              <a:t>kaynağı olarak </a:t>
            </a:r>
            <a:r>
              <a:rPr lang="tr-TR" dirty="0" err="1"/>
              <a:t>glisemik</a:t>
            </a:r>
            <a:r>
              <a:rPr lang="tr-TR" dirty="0"/>
              <a:t> indeksi ve </a:t>
            </a:r>
            <a:r>
              <a:rPr lang="tr-TR" dirty="0" err="1"/>
              <a:t>glisemik</a:t>
            </a:r>
            <a:r>
              <a:rPr lang="tr-TR" dirty="0"/>
              <a:t> yükü düşük </a:t>
            </a:r>
            <a:r>
              <a:rPr lang="tr-TR" dirty="0" err="1"/>
              <a:t>işlenlenmemişkompleks</a:t>
            </a:r>
            <a:r>
              <a:rPr lang="tr-TR" dirty="0"/>
              <a:t> karbonhidratlar tercih edilmelidir </a:t>
            </a:r>
          </a:p>
          <a:p>
            <a:r>
              <a:rPr lang="tr-TR" dirty="0" err="1" smtClean="0"/>
              <a:t>Fruktoz</a:t>
            </a:r>
            <a:r>
              <a:rPr lang="tr-TR" dirty="0" smtClean="0"/>
              <a:t> </a:t>
            </a:r>
            <a:r>
              <a:rPr lang="tr-TR" dirty="0"/>
              <a:t>kaynağı olarak taze meyveler tercih edilmelidir. Bununla beraber günlük enerji gereksinimin en fazla % 10 ‘u früktozdan </a:t>
            </a:r>
            <a:r>
              <a:rPr lang="tr-TR" dirty="0" err="1" smtClean="0"/>
              <a:t>karşılanmakıdır</a:t>
            </a:r>
            <a:endParaRPr lang="tr-TR" dirty="0" smtClean="0"/>
          </a:p>
          <a:p>
            <a:r>
              <a:rPr lang="tr-TR" dirty="0" err="1"/>
              <a:t>Obez</a:t>
            </a:r>
            <a:r>
              <a:rPr lang="tr-TR" dirty="0"/>
              <a:t> ve diyabetik olguların beslenme programlarında da karbonhidrat oranı % 50-55 oranında olmalıdır.</a:t>
            </a:r>
          </a:p>
        </p:txBody>
      </p:sp>
    </p:spTree>
    <p:extLst>
      <p:ext uri="{BB962C8B-B14F-4D97-AF65-F5344CB8AC3E}">
        <p14:creationId xmlns:p14="http://schemas.microsoft.com/office/powerpoint/2010/main" val="635234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TEMD Önerileri</a:t>
            </a:r>
          </a:p>
        </p:txBody>
      </p:sp>
      <p:sp>
        <p:nvSpPr>
          <p:cNvPr id="3" name="İçerik Yer Tutucusu 2"/>
          <p:cNvSpPr>
            <a:spLocks noGrp="1"/>
          </p:cNvSpPr>
          <p:nvPr>
            <p:ph idx="1"/>
          </p:nvPr>
        </p:nvSpPr>
        <p:spPr/>
        <p:txBody>
          <a:bodyPr>
            <a:normAutofit fontScale="70000" lnSpcReduction="20000"/>
          </a:bodyPr>
          <a:lstStyle/>
          <a:p>
            <a:r>
              <a:rPr lang="tr-TR" dirty="0"/>
              <a:t>Yüksek proteinli gıdaların kilo kaybı üzerine olumlu etkileri bulunsa da diğer ana besin gruplarında yapılan kısıtlamalar nedeniyle bir çok vitamin, mineral ve posa ihtiyacını karşılanamaması nedeniyle sağlıklı olmayan bir diyet olarak görülmektedir </a:t>
            </a:r>
          </a:p>
          <a:p>
            <a:r>
              <a:rPr lang="tr-TR" dirty="0" smtClean="0"/>
              <a:t>Uzun </a:t>
            </a:r>
            <a:r>
              <a:rPr lang="tr-TR" dirty="0"/>
              <a:t>dönemde </a:t>
            </a:r>
            <a:r>
              <a:rPr lang="tr-TR" dirty="0" err="1"/>
              <a:t>kardiyovasküler</a:t>
            </a:r>
            <a:r>
              <a:rPr lang="tr-TR" dirty="0"/>
              <a:t>, </a:t>
            </a:r>
            <a:r>
              <a:rPr lang="tr-TR" dirty="0" err="1"/>
              <a:t>karsinogenez</a:t>
            </a:r>
            <a:r>
              <a:rPr lang="tr-TR" dirty="0"/>
              <a:t> ve </a:t>
            </a:r>
            <a:r>
              <a:rPr lang="tr-TR" dirty="0" err="1"/>
              <a:t>renal</a:t>
            </a:r>
            <a:r>
              <a:rPr lang="tr-TR" dirty="0"/>
              <a:t> etkileri tam anlamıyla açıklığa çıkmamıştır </a:t>
            </a:r>
          </a:p>
          <a:p>
            <a:r>
              <a:rPr lang="tr-TR" dirty="0" smtClean="0"/>
              <a:t>Yüksek </a:t>
            </a:r>
            <a:r>
              <a:rPr lang="tr-TR" dirty="0"/>
              <a:t>proteinli diyetlerin sağlıklı kişiler için önerilmesini bu günkü bilgiler ışığında haklı çıkaran yeterli veri yoktur. </a:t>
            </a:r>
          </a:p>
          <a:p>
            <a:r>
              <a:rPr lang="tr-TR" dirty="0" smtClean="0"/>
              <a:t>Yazılı </a:t>
            </a:r>
            <a:r>
              <a:rPr lang="tr-TR" dirty="0"/>
              <a:t>veya görsel medyada sıklıkla önerilen protein ağırlıklı beslenmelerin bilimsel kanıta dayalı sonuçları yoktur ve olası zararları daha fazla </a:t>
            </a:r>
            <a:r>
              <a:rPr lang="tr-TR" dirty="0" smtClean="0"/>
              <a:t>olabilir</a:t>
            </a:r>
          </a:p>
          <a:p>
            <a:endParaRPr lang="tr-TR" dirty="0"/>
          </a:p>
        </p:txBody>
      </p:sp>
    </p:spTree>
    <p:extLst>
      <p:ext uri="{BB962C8B-B14F-4D97-AF65-F5344CB8AC3E}">
        <p14:creationId xmlns:p14="http://schemas.microsoft.com/office/powerpoint/2010/main" val="3680554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TEMD Önerileri</a:t>
            </a:r>
          </a:p>
        </p:txBody>
      </p:sp>
      <p:sp>
        <p:nvSpPr>
          <p:cNvPr id="3" name="İçerik Yer Tutucusu 2"/>
          <p:cNvSpPr>
            <a:spLocks noGrp="1"/>
          </p:cNvSpPr>
          <p:nvPr>
            <p:ph idx="1"/>
          </p:nvPr>
        </p:nvSpPr>
        <p:spPr>
          <a:xfrm>
            <a:off x="2434130" y="1044700"/>
            <a:ext cx="6260905" cy="4098800"/>
          </a:xfrm>
        </p:spPr>
        <p:txBody>
          <a:bodyPr>
            <a:normAutofit fontScale="55000" lnSpcReduction="20000"/>
          </a:bodyPr>
          <a:lstStyle/>
          <a:p>
            <a:r>
              <a:rPr lang="tr-TR" dirty="0"/>
              <a:t>Aralıklı oruç tipinde beslenmeyi önermek ya da bu tip beslenmeye karşı çıkmak için yeterli bilimsel dayanak yoktur. Bu nedenle, bu şeklide beslenmek konusunda ısrar eden hastalar için</a:t>
            </a:r>
            <a:r>
              <a:rPr lang="tr-TR" dirty="0" smtClean="0"/>
              <a:t>;</a:t>
            </a:r>
          </a:p>
          <a:p>
            <a:pPr lvl="1"/>
            <a:r>
              <a:rPr lang="tr-TR" dirty="0"/>
              <a:t>18 yaş altı ve 65 yaş üstü, çoklu kronik hastalığı olan bireylerde güvenirliği ile ilgili veri oldukça sınırlıdır. Bu nedenle özellikle bu grup hastalarda tercih edilmemesi önerilir. </a:t>
            </a:r>
          </a:p>
          <a:p>
            <a:pPr lvl="1"/>
            <a:r>
              <a:rPr lang="tr-TR" dirty="0" smtClean="0"/>
              <a:t>Bu </a:t>
            </a:r>
            <a:r>
              <a:rPr lang="tr-TR" dirty="0"/>
              <a:t>beslenme tipinin yeme bozukluğu şüphesi olan hastalarda güvenirliği kanıtlanmamıştır, bu nedenle böyle bir şüphe varsa bu konuda hastaların uyarılması ve bu beslenme tipinden vazgeçilmesi önerilir. </a:t>
            </a:r>
          </a:p>
          <a:p>
            <a:pPr lvl="1"/>
            <a:r>
              <a:rPr lang="tr-TR" dirty="0" smtClean="0"/>
              <a:t>Günlük </a:t>
            </a:r>
            <a:r>
              <a:rPr lang="tr-TR" dirty="0"/>
              <a:t>lif alımının azalma riski açısından sebze ve ölçülü meyve tüketimi açısından uyarıların yapılması önerilir. </a:t>
            </a:r>
          </a:p>
          <a:p>
            <a:pPr lvl="1"/>
            <a:r>
              <a:rPr lang="tr-TR" dirty="0" smtClean="0"/>
              <a:t>Diyabetik </a:t>
            </a:r>
            <a:r>
              <a:rPr lang="tr-TR" dirty="0"/>
              <a:t>bireylerde hipoglisemi açısından dikkatli olunması ve gerekirse insülin ve/veya oral anti-diyabetik dozlarının yeniden düzenlenmesi önerilir. </a:t>
            </a:r>
          </a:p>
          <a:p>
            <a:pPr lvl="1"/>
            <a:r>
              <a:rPr lang="tr-TR" dirty="0" smtClean="0"/>
              <a:t>Yemek </a:t>
            </a:r>
            <a:r>
              <a:rPr lang="tr-TR" dirty="0"/>
              <a:t>yeme periyodunda aşırı yeme ya da porsiyon büyüklüğünde artış şüphesi varsa, alınan fazla kalorinin kilo kaybını önleme veya kilo artışı yapma riski açısından hastaların uyarılması önerilir</a:t>
            </a:r>
          </a:p>
        </p:txBody>
      </p:sp>
    </p:spTree>
    <p:extLst>
      <p:ext uri="{BB962C8B-B14F-4D97-AF65-F5344CB8AC3E}">
        <p14:creationId xmlns:p14="http://schemas.microsoft.com/office/powerpoint/2010/main" val="375579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128" y="433880"/>
            <a:ext cx="6260906" cy="763525"/>
          </a:xfrm>
        </p:spPr>
        <p:txBody>
          <a:bodyPr>
            <a:noAutofit/>
          </a:bodyPr>
          <a:lstStyle/>
          <a:p>
            <a:r>
              <a:rPr lang="tr-TR" sz="2400" dirty="0" smtClean="0"/>
              <a:t>DOKTORLARIN </a:t>
            </a:r>
            <a:r>
              <a:rPr lang="tr-TR" sz="2400" dirty="0"/>
              <a:t>VE DİYETİSYENLERİN BESLENME KONUSUNDAKİ ROL TANIMLARI  </a:t>
            </a:r>
            <a:endParaRPr lang="en-US" sz="2400" dirty="0"/>
          </a:p>
        </p:txBody>
      </p:sp>
      <p:sp>
        <p:nvSpPr>
          <p:cNvPr id="5" name="Content Placeholder 4"/>
          <p:cNvSpPr>
            <a:spLocks noGrp="1"/>
          </p:cNvSpPr>
          <p:nvPr>
            <p:ph idx="1"/>
          </p:nvPr>
        </p:nvSpPr>
        <p:spPr>
          <a:xfrm>
            <a:off x="2434129" y="1350110"/>
            <a:ext cx="6260905" cy="3359510"/>
          </a:xfrm>
        </p:spPr>
        <p:txBody>
          <a:bodyPr>
            <a:normAutofit fontScale="70000" lnSpcReduction="20000"/>
          </a:bodyPr>
          <a:lstStyle/>
          <a:p>
            <a:r>
              <a:rPr lang="tr-TR" dirty="0"/>
              <a:t>Beslenme önerilerinin doktorlarca vurgulanması ve uyum gösterip göstermediklerinin sorgulanması durumunda, hastaların tedavi başarıları artmaktadır. </a:t>
            </a:r>
            <a:endParaRPr lang="tr-TR" dirty="0" smtClean="0"/>
          </a:p>
          <a:p>
            <a:r>
              <a:rPr lang="tr-TR" dirty="0"/>
              <a:t>Ancak, ne yazık ki doktorlar klinik rehberlerce önerilen ilaç ve tedavi teknolojilerini sıkça kullanırken yaşam biçimi ile ilgili önerileri göz ardı etmektedirler.  </a:t>
            </a:r>
            <a:endParaRPr lang="tr-TR" dirty="0" smtClean="0"/>
          </a:p>
          <a:p>
            <a:r>
              <a:rPr lang="tr-TR" dirty="0" smtClean="0"/>
              <a:t>Özellikle </a:t>
            </a:r>
            <a:r>
              <a:rPr lang="tr-TR" dirty="0" err="1"/>
              <a:t>Obezite</a:t>
            </a:r>
            <a:r>
              <a:rPr lang="tr-TR" dirty="0"/>
              <a:t> ve Tip 2 Diyabet gibi hastalıkların tedavisinde başlıca yaklaşım sağlıklı ve dengeli beslenmenin temini olmalıdır. </a:t>
            </a:r>
            <a:endParaRPr lang="tr-TR" dirty="0" smtClean="0"/>
          </a:p>
          <a:p>
            <a:r>
              <a:rPr lang="tr-TR" dirty="0" smtClean="0"/>
              <a:t>Bu </a:t>
            </a:r>
            <a:r>
              <a:rPr lang="tr-TR" dirty="0"/>
              <a:t>nedenle doktorlar hastalarında ilaç uyumunu nasıl sorguluyorsa, beslenme ve yaşam biçimi önerilerine uyup uymadıklarını da sorgulamalıdır</a:t>
            </a:r>
            <a:endParaRPr lang="en-US" dirty="0"/>
          </a:p>
        </p:txBody>
      </p:sp>
    </p:spTree>
    <p:extLst>
      <p:ext uri="{BB962C8B-B14F-4D97-AF65-F5344CB8AC3E}">
        <p14:creationId xmlns:p14="http://schemas.microsoft.com/office/powerpoint/2010/main" val="110163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400" dirty="0"/>
              <a:t>DOKTORLAR BESLENME KONUSUNDA NEYİ NE KADAR BİLMELİDİR?</a:t>
            </a:r>
          </a:p>
        </p:txBody>
      </p:sp>
      <p:sp>
        <p:nvSpPr>
          <p:cNvPr id="3" name="İçerik Yer Tutucusu 2"/>
          <p:cNvSpPr>
            <a:spLocks noGrp="1"/>
          </p:cNvSpPr>
          <p:nvPr>
            <p:ph idx="1"/>
          </p:nvPr>
        </p:nvSpPr>
        <p:spPr/>
        <p:txBody>
          <a:bodyPr>
            <a:normAutofit fontScale="77500" lnSpcReduction="20000"/>
          </a:bodyPr>
          <a:lstStyle/>
          <a:p>
            <a:r>
              <a:rPr lang="tr-TR" dirty="0"/>
              <a:t>Günümüzün hızla büyüyen sağlık problemi bulaşıcı olmayan hastalıklardır</a:t>
            </a:r>
            <a:r>
              <a:rPr lang="tr-TR" dirty="0" smtClean="0"/>
              <a:t>. Bu </a:t>
            </a:r>
            <a:r>
              <a:rPr lang="tr-TR" dirty="0"/>
              <a:t>hastalıkların hemen tümünün </a:t>
            </a:r>
            <a:r>
              <a:rPr lang="tr-TR" dirty="0" err="1"/>
              <a:t>patogenezinde</a:t>
            </a:r>
            <a:r>
              <a:rPr lang="tr-TR" dirty="0"/>
              <a:t> beslenme ile ilgili sorunlar rol alır. </a:t>
            </a:r>
            <a:endParaRPr lang="tr-TR" dirty="0" smtClean="0"/>
          </a:p>
          <a:p>
            <a:r>
              <a:rPr lang="tr-TR" dirty="0" smtClean="0"/>
              <a:t>Ancak </a:t>
            </a:r>
            <a:r>
              <a:rPr lang="tr-TR" dirty="0"/>
              <a:t>sorun giderek büyümekte olduğu halde, tıp eğitimi müfredatında beslenme ile ilgili temel dersler hala olması gerektiği ağırlığı kazanmamıştır. </a:t>
            </a:r>
            <a:endParaRPr lang="tr-TR" dirty="0" smtClean="0"/>
          </a:p>
          <a:p>
            <a:r>
              <a:rPr lang="tr-TR" dirty="0"/>
              <a:t>Her doktor, hastalıkların ortaya çıkmasını önleyecek veya spesifik hastalıkların iyileşmesini sağlayacak beslenme önerilerini hastaya anlatabilmelidir. </a:t>
            </a:r>
            <a:endParaRPr lang="tr-TR" dirty="0" smtClean="0"/>
          </a:p>
          <a:p>
            <a:endParaRPr lang="tr-TR" dirty="0"/>
          </a:p>
        </p:txBody>
      </p:sp>
    </p:spTree>
    <p:extLst>
      <p:ext uri="{BB962C8B-B14F-4D97-AF65-F5344CB8AC3E}">
        <p14:creationId xmlns:p14="http://schemas.microsoft.com/office/powerpoint/2010/main" val="246239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a:t>Hastaların yeme davranış bozukluklarının olup olmadığı; aşırı, yetersiz veya yanlış beslenip beslenmedikleri, beslenme ile ilgili diğer sorunları ve bu sorunlara bağlı gelişmiş olabilecek hastalıkları araştırılmalıdır. </a:t>
            </a:r>
            <a:endParaRPr lang="tr-TR" dirty="0" smtClean="0"/>
          </a:p>
          <a:p>
            <a:r>
              <a:rPr lang="tr-TR" dirty="0" smtClean="0"/>
              <a:t>Beslenme </a:t>
            </a:r>
            <a:r>
              <a:rPr lang="tr-TR" dirty="0"/>
              <a:t>durumunu değerlendirmenin ön koşulları, öncelikle hastaya yeterli zaman ayırmak, mutlaka iyi bir öykü alıp, detaylı fizik muayene yapmak ve uygun laboratuvar yöntemleri ile beslenme bozukluklarını ve bunların neden oldukları sorunları ortaya koymaktır.</a:t>
            </a:r>
          </a:p>
        </p:txBody>
      </p:sp>
      <p:sp>
        <p:nvSpPr>
          <p:cNvPr id="8" name="Tek Köşesi Kesik Dikdörtgen 7"/>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9" name="Dikdörtgen 8"/>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224810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r>
              <a:rPr lang="tr-TR" b="1" dirty="0" smtClean="0">
                <a:effectLst>
                  <a:outerShdw blurRad="38100" dist="38100" dir="2700000" algn="tl">
                    <a:srgbClr val="000000">
                      <a:alpha val="43137"/>
                    </a:srgbClr>
                  </a:outerShdw>
                </a:effectLst>
              </a:rPr>
              <a:t>ANAMNEZ</a:t>
            </a:r>
          </a:p>
          <a:p>
            <a:pPr lvl="1"/>
            <a:r>
              <a:rPr lang="tr-TR" dirty="0"/>
              <a:t>Polikliniğimize başvuran her </a:t>
            </a:r>
            <a:r>
              <a:rPr lang="tr-TR" dirty="0" smtClean="0"/>
              <a:t>hastada başvuru </a:t>
            </a:r>
            <a:r>
              <a:rPr lang="tr-TR" dirty="0"/>
              <a:t>nedenleri ne olursa olsun, </a:t>
            </a:r>
            <a:r>
              <a:rPr lang="tr-TR" dirty="0" smtClean="0"/>
              <a:t>her </a:t>
            </a:r>
            <a:r>
              <a:rPr lang="tr-TR" dirty="0"/>
              <a:t>yüz erişkinin altmışında kilo fazlalığı veya </a:t>
            </a:r>
            <a:r>
              <a:rPr lang="tr-TR" dirty="0" err="1"/>
              <a:t>obezite</a:t>
            </a:r>
            <a:r>
              <a:rPr lang="tr-TR" dirty="0"/>
              <a:t>, otuzunda hipertansiyon ve </a:t>
            </a:r>
            <a:r>
              <a:rPr lang="tr-TR" dirty="0" err="1"/>
              <a:t>dislipidemi</a:t>
            </a:r>
            <a:r>
              <a:rPr lang="tr-TR" dirty="0"/>
              <a:t> ve on dördünde diyabet bulunduğunu unutmamak </a:t>
            </a:r>
            <a:r>
              <a:rPr lang="tr-TR" dirty="0" smtClean="0"/>
              <a:t>gerekir</a:t>
            </a:r>
          </a:p>
          <a:p>
            <a:pPr lvl="1"/>
            <a:r>
              <a:rPr lang="tr-TR" dirty="0"/>
              <a:t>Tüm bu kronik hastalıklar yanlış beslenme davranışları ile yakından ilişkilidir. </a:t>
            </a:r>
            <a:r>
              <a:rPr lang="tr-TR" dirty="0" smtClean="0"/>
              <a:t>Bu hastalardan </a:t>
            </a:r>
            <a:r>
              <a:rPr lang="tr-TR" dirty="0" err="1" smtClean="0"/>
              <a:t>anamnez</a:t>
            </a:r>
            <a:r>
              <a:rPr lang="tr-TR" dirty="0" smtClean="0"/>
              <a:t> </a:t>
            </a:r>
            <a:r>
              <a:rPr lang="tr-TR" dirty="0"/>
              <a:t>sırasında vücut ağırlığı ve iştah değişikliklerinin altında yatabilecek tıbbi hastalıkları ve psikiyatrik problemleri dışlamak amacıyla yeme davranışları dikkatle sorgulanmalıdır. </a:t>
            </a:r>
            <a:endParaRPr lang="tr-TR" dirty="0" smtClean="0"/>
          </a:p>
          <a:p>
            <a:pPr lvl="1"/>
            <a:r>
              <a:rPr lang="tr-TR" dirty="0"/>
              <a:t>Ayrıca, egzersiz alışkanlığının olup olmadığı, egzersiz yapıyorsa ve egzersiz süresi ve şiddetinin sorgulanması gereklidir</a:t>
            </a:r>
          </a:p>
        </p:txBody>
      </p:sp>
      <p:sp>
        <p:nvSpPr>
          <p:cNvPr id="10" name="Tek Köşesi Kesik Dikdörtgen 9"/>
          <p:cNvSpPr/>
          <p:nvPr/>
        </p:nvSpPr>
        <p:spPr>
          <a:xfrm>
            <a:off x="907080" y="274379"/>
            <a:ext cx="7329840" cy="763525"/>
          </a:xfrm>
          <a:prstGeom prst="snip1Rect">
            <a:avLst/>
          </a:prstGeom>
          <a:gradFill flip="none" rotWithShape="1">
            <a:gsLst>
              <a:gs pos="0">
                <a:schemeClr val="tx1">
                  <a:alpha val="90000"/>
                </a:schemeClr>
              </a:gs>
              <a:gs pos="48000">
                <a:schemeClr val="tx1">
                  <a:alpha val="60000"/>
                </a:schemeClr>
              </a:gs>
              <a:gs pos="100000">
                <a:schemeClr val="tx1">
                  <a:alpha val="2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Dikdörtgen 10"/>
          <p:cNvSpPr/>
          <p:nvPr/>
        </p:nvSpPr>
        <p:spPr>
          <a:xfrm>
            <a:off x="907080" y="425308"/>
            <a:ext cx="7329840" cy="523220"/>
          </a:xfrm>
          <a:prstGeom prst="rect">
            <a:avLst/>
          </a:prstGeom>
          <a:noFill/>
        </p:spPr>
        <p:txBody>
          <a:bodyPr wrap="square" lIns="91440" tIns="45720" rIns="91440" bIns="45720">
            <a:spAutoFit/>
          </a:bodyPr>
          <a:lstStyle/>
          <a:p>
            <a:pPr algn="ctr"/>
            <a:r>
              <a:rPr lang="tr-TR" sz="2800" b="1" dirty="0">
                <a:ln w="6600">
                  <a:solidFill>
                    <a:schemeClr val="accent2"/>
                  </a:solidFill>
                  <a:prstDash val="solid"/>
                </a:ln>
                <a:solidFill>
                  <a:srgbClr val="FFFFFF"/>
                </a:solidFill>
                <a:effectLst>
                  <a:outerShdw dist="38100" dir="2700000" algn="tl" rotWithShape="0">
                    <a:schemeClr val="accent2"/>
                  </a:outerShdw>
                </a:effectLst>
              </a:rPr>
              <a:t>BESLENME DURUMUNUN DEĞERLENDİRİLMESİ</a:t>
            </a:r>
          </a:p>
        </p:txBody>
      </p:sp>
    </p:spTree>
    <p:extLst>
      <p:ext uri="{BB962C8B-B14F-4D97-AF65-F5344CB8AC3E}">
        <p14:creationId xmlns:p14="http://schemas.microsoft.com/office/powerpoint/2010/main" val="828904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4767</TotalTime>
  <Words>4599</Words>
  <Application>Microsoft Office PowerPoint</Application>
  <PresentationFormat>Ekran Gösterisi (16:9)</PresentationFormat>
  <Paragraphs>257</Paragraphs>
  <Slides>56</Slides>
  <Notes>1</Notes>
  <HiddenSlides>1</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56</vt:i4>
      </vt:variant>
    </vt:vector>
  </HeadingPairs>
  <TitlesOfParts>
    <vt:vector size="59" baseType="lpstr">
      <vt:lpstr>Arial</vt:lpstr>
      <vt:lpstr>Calibri</vt:lpstr>
      <vt:lpstr>Office Theme</vt:lpstr>
      <vt:lpstr>PowerPoint Sunusu</vt:lpstr>
      <vt:lpstr>PowerPoint Sunusu</vt:lpstr>
      <vt:lpstr>PowerPoint Sunusu</vt:lpstr>
      <vt:lpstr>PowerPoint Sunusu</vt:lpstr>
      <vt:lpstr>PowerPoint Sunusu</vt:lpstr>
      <vt:lpstr>DOKTORLARIN VE DİYETİSYENLERİN BESLENME KONUSUNDAKİ ROL TANIMLARI  </vt:lpstr>
      <vt:lpstr>DOKTORLAR BESLENME KONUSUNDA NEYİ NE KADAR BİLMELİDİR?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Enerji Alımının Ölçülmesi</vt:lpstr>
      <vt:lpstr>Diyetle Alınan Enerjinin Tespiti  </vt:lpstr>
      <vt:lpstr>PowerPoint Sunusu</vt:lpstr>
      <vt:lpstr>PowerPoint Sunusu</vt:lpstr>
      <vt:lpstr>PowerPoint Sunusu</vt:lpstr>
      <vt:lpstr>PowerPoint Sunusu</vt:lpstr>
      <vt:lpstr>TEMD Önerileri</vt:lpstr>
      <vt:lpstr>PowerPoint Sunusu</vt:lpstr>
      <vt:lpstr>PowerPoint Sunusu</vt:lpstr>
      <vt:lpstr>PowerPoint Sunusu</vt:lpstr>
      <vt:lpstr>PowerPoint Sunusu</vt:lpstr>
      <vt:lpstr>PowerPoint Sunusu</vt:lpstr>
      <vt:lpstr>PowerPoint Sunusu</vt:lpstr>
      <vt:lpstr>PowerPoint Sunusu</vt:lpstr>
      <vt:lpstr>PowerPoint Sunusu</vt:lpstr>
      <vt:lpstr>MİNERALLER</vt:lpstr>
      <vt:lpstr>PowerPoint Sunusu</vt:lpstr>
      <vt:lpstr>PowerPoint Sunusu</vt:lpstr>
      <vt:lpstr>PowerPoint Sunusu</vt:lpstr>
      <vt:lpstr>PowerPoint Sunusu</vt:lpstr>
      <vt:lpstr>PowerPoint Sunusu</vt:lpstr>
      <vt:lpstr>1. Dengeli Düşük Kalorili Diyetler</vt:lpstr>
      <vt:lpstr>2. Düşük Yağlı Diyetler</vt:lpstr>
      <vt:lpstr>3. Karbonhidrattan Zengin Beslenme</vt:lpstr>
      <vt:lpstr>PowerPoint Sunusu</vt:lpstr>
      <vt:lpstr>4. Düşük Karbonhidratlı Diyetler</vt:lpstr>
      <vt:lpstr>PowerPoint Sunusu</vt:lpstr>
      <vt:lpstr>5. Yüksek Proteinli Diyetler</vt:lpstr>
      <vt:lpstr>PowerPoint Sunusu</vt:lpstr>
      <vt:lpstr>PowerPoint Sunusu</vt:lpstr>
      <vt:lpstr>6. Çok Düşük Kalorili Diyetler</vt:lpstr>
      <vt:lpstr>7. Aralıklı Açlık/Oruç Şeklinde Beslenme</vt:lpstr>
      <vt:lpstr>PowerPoint Sunusu</vt:lpstr>
      <vt:lpstr>TEMD Önerileri</vt:lpstr>
      <vt:lpstr>TEMD Önerileri</vt:lpstr>
      <vt:lpstr>TEMD Önerileri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AYYILDIZ</dc:creator>
  <cp:lastModifiedBy>AYYILDIZ</cp:lastModifiedBy>
  <cp:revision>194</cp:revision>
  <dcterms:created xsi:type="dcterms:W3CDTF">2013-08-21T19:17:07Z</dcterms:created>
  <dcterms:modified xsi:type="dcterms:W3CDTF">2026-02-16T20:19:21Z</dcterms:modified>
</cp:coreProperties>
</file>