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7" r:id="rId3"/>
    <p:sldId id="258" r:id="rId4"/>
    <p:sldId id="262" r:id="rId5"/>
    <p:sldId id="259" r:id="rId6"/>
    <p:sldId id="297" r:id="rId7"/>
    <p:sldId id="266" r:id="rId8"/>
    <p:sldId id="312" r:id="rId9"/>
    <p:sldId id="301" r:id="rId10"/>
    <p:sldId id="314" r:id="rId11"/>
    <p:sldId id="300" r:id="rId12"/>
    <p:sldId id="267" r:id="rId13"/>
    <p:sldId id="265" r:id="rId14"/>
    <p:sldId id="269" r:id="rId15"/>
    <p:sldId id="270" r:id="rId16"/>
    <p:sldId id="298" r:id="rId17"/>
    <p:sldId id="299" r:id="rId18"/>
    <p:sldId id="292" r:id="rId19"/>
    <p:sldId id="293" r:id="rId20"/>
    <p:sldId id="294" r:id="rId21"/>
    <p:sldId id="263" r:id="rId22"/>
    <p:sldId id="302" r:id="rId23"/>
    <p:sldId id="264" r:id="rId24"/>
    <p:sldId id="303" r:id="rId25"/>
    <p:sldId id="281" r:id="rId26"/>
    <p:sldId id="311" r:id="rId27"/>
    <p:sldId id="288" r:id="rId28"/>
    <p:sldId id="290" r:id="rId29"/>
    <p:sldId id="291" r:id="rId30"/>
    <p:sldId id="309" r:id="rId31"/>
    <p:sldId id="310" r:id="rId32"/>
    <p:sldId id="282" r:id="rId33"/>
    <p:sldId id="283" r:id="rId34"/>
    <p:sldId id="272" r:id="rId35"/>
    <p:sldId id="273" r:id="rId36"/>
    <p:sldId id="275" r:id="rId37"/>
    <p:sldId id="277" r:id="rId38"/>
    <p:sldId id="284" r:id="rId39"/>
    <p:sldId id="313" r:id="rId40"/>
    <p:sldId id="308" r:id="rId41"/>
    <p:sldId id="315" r:id="rId42"/>
    <p:sldId id="317" r:id="rId43"/>
    <p:sldId id="316" r:id="rId44"/>
    <p:sldId id="280" r:id="rId45"/>
    <p:sldId id="306" r:id="rId46"/>
    <p:sldId id="307" r:id="rId47"/>
    <p:sldId id="318" r:id="rId48"/>
    <p:sldId id="285" r:id="rId49"/>
    <p:sldId id="304" r:id="rId50"/>
    <p:sldId id="295" r:id="rId51"/>
    <p:sldId id="287" r:id="rId52"/>
    <p:sldId id="261" r:id="rId5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F70D26-D67E-4245-8DC6-F6C2397B39B4}" v="36" dt="2025-09-16T15:36:47.5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90" d="100"/>
          <a:sy n="90" d="100"/>
        </p:scale>
        <p:origin x="35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6DA813-FAEC-440D-B4F7-A868943FAFDD}" type="datetimeFigureOut">
              <a:rPr lang="tr-TR" smtClean="0"/>
              <a:t>22.09.2025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A3E928-2706-4EE5-A130-7CC697D592F6}" type="slidenum">
              <a:rPr lang="tr-TR" smtClean="0"/>
              <a:t>‹#›</a:t>
            </a:fld>
            <a:endParaRPr lang="tr-TR"/>
          </a:p>
        </p:txBody>
      </p:sp>
    </p:spTree>
    <p:extLst>
      <p:ext uri="{BB962C8B-B14F-4D97-AF65-F5344CB8AC3E}">
        <p14:creationId xmlns:p14="http://schemas.microsoft.com/office/powerpoint/2010/main" val="757119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cbi.nlm.nih.gov/books/NBK501922/toc/"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7A3E928-2706-4EE5-A130-7CC697D592F6}" type="slidenum">
              <a:rPr lang="tr-TR" smtClean="0"/>
              <a:t>4</a:t>
            </a:fld>
            <a:endParaRPr lang="tr-TR"/>
          </a:p>
        </p:txBody>
      </p:sp>
    </p:spTree>
    <p:extLst>
      <p:ext uri="{BB962C8B-B14F-4D97-AF65-F5344CB8AC3E}">
        <p14:creationId xmlns:p14="http://schemas.microsoft.com/office/powerpoint/2010/main" val="865617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Emzirme politikası oluşturmak</a:t>
            </a:r>
            <a:br>
              <a:rPr lang="tr-TR" dirty="0"/>
            </a:br>
            <a:r>
              <a:rPr lang="tr-TR" dirty="0"/>
              <a:t>Hastanenin yazılı bir emzirme politikası olmalı ve tüm sağlık çalışanları bu politikayı bilmeli.</a:t>
            </a:r>
          </a:p>
          <a:p>
            <a:r>
              <a:rPr lang="tr-TR" dirty="0"/>
              <a:t>Sağlık çalışanlarını eğitme</a:t>
            </a:r>
            <a:br>
              <a:rPr lang="tr-TR" dirty="0"/>
            </a:br>
            <a:r>
              <a:rPr lang="tr-TR" dirty="0"/>
              <a:t>Anne sütü ve emzirme konusunda tüm personel düzenli olarak eğitilmeli.</a:t>
            </a:r>
          </a:p>
          <a:p>
            <a:r>
              <a:rPr lang="tr-TR" dirty="0"/>
              <a:t>Gebeleri bilgilendirmek</a:t>
            </a:r>
            <a:br>
              <a:rPr lang="tr-TR" dirty="0"/>
            </a:br>
            <a:r>
              <a:rPr lang="tr-TR" dirty="0"/>
              <a:t>Gebelik sürecinde annelere emzirmenin önemi ve uygulamaları hakkında bilgi verilmeli.</a:t>
            </a:r>
          </a:p>
          <a:p>
            <a:r>
              <a:rPr lang="tr-TR" dirty="0"/>
              <a:t>Emzirmeyi başlatmak için destek vermek</a:t>
            </a:r>
            <a:br>
              <a:rPr lang="tr-TR" dirty="0"/>
            </a:br>
            <a:r>
              <a:rPr lang="tr-TR" dirty="0"/>
              <a:t>Doğumdan sonraki ilk yarım saat içinde emzirmeye başlanmalı.</a:t>
            </a:r>
          </a:p>
          <a:p>
            <a:r>
              <a:rPr lang="tr-TR" dirty="0"/>
              <a:t>Anneleri emzirmenin sürdürülmesi konusunda desteklemek</a:t>
            </a:r>
            <a:br>
              <a:rPr lang="tr-TR" dirty="0"/>
            </a:br>
            <a:r>
              <a:rPr lang="tr-TR" dirty="0"/>
              <a:t>Annelere emzirme tekniği öğretilmeli ve sorunlarla başa çıkma konusunda yardımcı olunmalı.</a:t>
            </a:r>
          </a:p>
          <a:p>
            <a:r>
              <a:rPr lang="tr-TR" dirty="0"/>
              <a:t>Tıbbi gereklilik olmadıkça başka gıda/ sıvı vermemek</a:t>
            </a:r>
            <a:br>
              <a:rPr lang="tr-TR" dirty="0"/>
            </a:br>
            <a:r>
              <a:rPr lang="tr-TR" dirty="0"/>
              <a:t>Bebeğe yalnızca anne sütü verilmeli, mama ve su ancak tıbbi gerekçe varsa verilmelidir.</a:t>
            </a:r>
          </a:p>
          <a:p>
            <a:r>
              <a:rPr lang="tr-TR" dirty="0"/>
              <a:t>Anne-bebek temasını sağlamak</a:t>
            </a:r>
            <a:br>
              <a:rPr lang="tr-TR" dirty="0"/>
            </a:br>
            <a:r>
              <a:rPr lang="tr-TR" dirty="0"/>
              <a:t>Anne ve bebek doğumdan hemen sonra ten tene temas etmeli.</a:t>
            </a:r>
          </a:p>
          <a:p>
            <a:r>
              <a:rPr lang="tr-TR" dirty="0"/>
              <a:t>Anne ve bebeği aynı odada tutmak </a:t>
            </a:r>
            <a:br>
              <a:rPr lang="tr-TR" dirty="0"/>
            </a:br>
            <a:r>
              <a:rPr lang="tr-TR" dirty="0"/>
              <a:t>Anne ve bebek 24 saat aynı odada kalmalı.</a:t>
            </a:r>
          </a:p>
          <a:p>
            <a:r>
              <a:rPr lang="tr-TR" dirty="0"/>
              <a:t>Bebeğin istediği sıklıkta emzirilmesine izin vermek</a:t>
            </a:r>
            <a:br>
              <a:rPr lang="tr-TR" dirty="0"/>
            </a:br>
            <a:r>
              <a:rPr lang="tr-TR" dirty="0"/>
              <a:t>Emzirme saatli değil, bebeğin isteğine göre olmalı.</a:t>
            </a:r>
          </a:p>
          <a:p>
            <a:r>
              <a:rPr lang="tr-TR" dirty="0"/>
              <a:t>Emzik ve biberon kullanılmaması</a:t>
            </a:r>
            <a:br>
              <a:rPr lang="tr-TR" dirty="0"/>
            </a:br>
            <a:r>
              <a:rPr lang="tr-TR" dirty="0"/>
              <a:t>Emzik ve biberon, emzirmenin öğrenilmesini zorlaştırabileceği için kullanılmamalı.</a:t>
            </a:r>
          </a:p>
          <a:p>
            <a:endParaRPr lang="tr-TR" dirty="0"/>
          </a:p>
        </p:txBody>
      </p:sp>
      <p:sp>
        <p:nvSpPr>
          <p:cNvPr id="4" name="Slayt Numarası Yer Tutucusu 3"/>
          <p:cNvSpPr>
            <a:spLocks noGrp="1"/>
          </p:cNvSpPr>
          <p:nvPr>
            <p:ph type="sldNum" sz="quarter" idx="5"/>
          </p:nvPr>
        </p:nvSpPr>
        <p:spPr/>
        <p:txBody>
          <a:bodyPr/>
          <a:lstStyle/>
          <a:p>
            <a:fld id="{07A3E928-2706-4EE5-A130-7CC697D592F6}" type="slidenum">
              <a:rPr lang="tr-TR" smtClean="0"/>
              <a:t>49</a:t>
            </a:fld>
            <a:endParaRPr lang="tr-TR"/>
          </a:p>
        </p:txBody>
      </p:sp>
    </p:spTree>
    <p:extLst>
      <p:ext uri="{BB962C8B-B14F-4D97-AF65-F5344CB8AC3E}">
        <p14:creationId xmlns:p14="http://schemas.microsoft.com/office/powerpoint/2010/main" val="1534454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l-GR" dirty="0"/>
              <a:t>Δ </a:t>
            </a:r>
            <a:r>
              <a:rPr lang="tr-TR" dirty="0"/>
              <a:t>HIV ve diğer yasadışı uyuşturucular için negatif tarama sonucu olan, denetlenen metadon programı veya </a:t>
            </a:r>
            <a:r>
              <a:rPr lang="tr-TR" dirty="0" err="1"/>
              <a:t>buprenorfin</a:t>
            </a:r>
            <a:r>
              <a:rPr lang="tr-TR" dirty="0"/>
              <a:t> programındaki narkotik bağımlısı kadınlar emzirebilir .</a:t>
            </a:r>
          </a:p>
          <a:p>
            <a:r>
              <a:rPr lang="tr-TR" dirty="0"/>
              <a:t>◊ Terapötik ilaçların çoğu, ancak hepsi değil, emzirmeyle uyumludur. İlaçlar, olası kontrendikasyonlar açısından vaka bazında incelenmelidir. Ulusal Tıp Kütüphanesi tarafından oluşturulan </a:t>
            </a:r>
            <a:r>
              <a:rPr lang="tr-TR" dirty="0" err="1">
                <a:hlinkClick r:id="rId3"/>
              </a:rPr>
              <a:t>LactMed</a:t>
            </a:r>
            <a:r>
              <a:rPr lang="tr-TR" dirty="0">
                <a:hlinkClick r:id="rId3"/>
              </a:rPr>
              <a:t> </a:t>
            </a:r>
            <a:r>
              <a:rPr lang="tr-TR" dirty="0" err="1">
                <a:hlinkClick r:id="rId3"/>
              </a:rPr>
              <a:t>veritabanı</a:t>
            </a:r>
            <a:r>
              <a:rPr lang="tr-TR" dirty="0"/>
              <a:t> , reçeteli ve reçetesiz satılan ilaçların emzirme uyumluluğu için ücretsiz ve yetkili bir referanstır. Bu kaynak, insan sütü ve bebek serumundaki ilaç seviyeleri, emzirilen bebekler ve emzirme üzerindeki olası olumsuz etkiler ve alternatif ilaçlar için öneriler hakkında veri sağlar.</a:t>
            </a:r>
          </a:p>
          <a:p>
            <a:r>
              <a:rPr lang="tr-TR" dirty="0"/>
              <a:t>§ Bazı radyofarmasötik ilaçların uygulanması sırasında ve sonrasında emzirmeye ara verilmelidir. Emzirmenin önerilen şekilde kesilmesi, radyoaktif bileşiğe bağlı olarak değişiklik gösterir. Tümör ve kardiyak görüntüleme için kullanılan bileşikler genellikle emzirmenin uzun süre kesilmesini gerektirir .</a:t>
            </a:r>
          </a:p>
        </p:txBody>
      </p:sp>
      <p:sp>
        <p:nvSpPr>
          <p:cNvPr id="4" name="Slayt Numarası Yer Tutucusu 3"/>
          <p:cNvSpPr>
            <a:spLocks noGrp="1"/>
          </p:cNvSpPr>
          <p:nvPr>
            <p:ph type="sldNum" sz="quarter" idx="5"/>
          </p:nvPr>
        </p:nvSpPr>
        <p:spPr/>
        <p:txBody>
          <a:bodyPr/>
          <a:lstStyle/>
          <a:p>
            <a:fld id="{07A3E928-2706-4EE5-A130-7CC697D592F6}" type="slidenum">
              <a:rPr lang="tr-TR" smtClean="0"/>
              <a:t>51</a:t>
            </a:fld>
            <a:endParaRPr lang="tr-TR"/>
          </a:p>
        </p:txBody>
      </p:sp>
    </p:spTree>
    <p:extLst>
      <p:ext uri="{BB962C8B-B14F-4D97-AF65-F5344CB8AC3E}">
        <p14:creationId xmlns:p14="http://schemas.microsoft.com/office/powerpoint/2010/main" val="2031167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Türkiye Nüfus Sağlık Araştırması (TNSA )-2018</a:t>
            </a:r>
          </a:p>
        </p:txBody>
      </p:sp>
      <p:sp>
        <p:nvSpPr>
          <p:cNvPr id="4" name="Slayt Numarası Yer Tutucusu 3"/>
          <p:cNvSpPr>
            <a:spLocks noGrp="1"/>
          </p:cNvSpPr>
          <p:nvPr>
            <p:ph type="sldNum" sz="quarter" idx="5"/>
          </p:nvPr>
        </p:nvSpPr>
        <p:spPr/>
        <p:txBody>
          <a:bodyPr/>
          <a:lstStyle/>
          <a:p>
            <a:fld id="{07A3E928-2706-4EE5-A130-7CC697D592F6}" type="slidenum">
              <a:rPr lang="tr-TR" smtClean="0"/>
              <a:t>6</a:t>
            </a:fld>
            <a:endParaRPr lang="tr-TR"/>
          </a:p>
        </p:txBody>
      </p:sp>
    </p:spTree>
    <p:extLst>
      <p:ext uri="{BB962C8B-B14F-4D97-AF65-F5344CB8AC3E}">
        <p14:creationId xmlns:p14="http://schemas.microsoft.com/office/powerpoint/2010/main" val="4089821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7A3E928-2706-4EE5-A130-7CC697D592F6}" type="slidenum">
              <a:rPr lang="tr-TR" smtClean="0"/>
              <a:t>21</a:t>
            </a:fld>
            <a:endParaRPr lang="tr-TR"/>
          </a:p>
        </p:txBody>
      </p:sp>
    </p:spTree>
    <p:extLst>
      <p:ext uri="{BB962C8B-B14F-4D97-AF65-F5344CB8AC3E}">
        <p14:creationId xmlns:p14="http://schemas.microsoft.com/office/powerpoint/2010/main" val="1010974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Sıcak veya soğuk kompreslerin her ikisinin de kullanımı ağrıyı azaltabilirken, soğuk uygulama ilişkili doku ödemini ve iltihabı azaltabilir. </a:t>
            </a:r>
          </a:p>
          <a:p>
            <a:endParaRPr lang="tr-TR" dirty="0"/>
          </a:p>
        </p:txBody>
      </p:sp>
      <p:sp>
        <p:nvSpPr>
          <p:cNvPr id="4" name="Slayt Numarası Yer Tutucusu 3"/>
          <p:cNvSpPr>
            <a:spLocks noGrp="1"/>
          </p:cNvSpPr>
          <p:nvPr>
            <p:ph type="sldNum" sz="quarter" idx="5"/>
          </p:nvPr>
        </p:nvSpPr>
        <p:spPr/>
        <p:txBody>
          <a:bodyPr/>
          <a:lstStyle/>
          <a:p>
            <a:fld id="{07A3E928-2706-4EE5-A130-7CC697D592F6}" type="slidenum">
              <a:rPr lang="tr-TR" smtClean="0"/>
              <a:t>29</a:t>
            </a:fld>
            <a:endParaRPr lang="tr-TR"/>
          </a:p>
        </p:txBody>
      </p:sp>
    </p:spTree>
    <p:extLst>
      <p:ext uri="{BB962C8B-B14F-4D97-AF65-F5344CB8AC3E}">
        <p14:creationId xmlns:p14="http://schemas.microsoft.com/office/powerpoint/2010/main" val="3940681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7A3E928-2706-4EE5-A130-7CC697D592F6}" type="slidenum">
              <a:rPr lang="tr-TR" smtClean="0"/>
              <a:t>30</a:t>
            </a:fld>
            <a:endParaRPr lang="tr-TR"/>
          </a:p>
        </p:txBody>
      </p:sp>
    </p:spTree>
    <p:extLst>
      <p:ext uri="{BB962C8B-B14F-4D97-AF65-F5344CB8AC3E}">
        <p14:creationId xmlns:p14="http://schemas.microsoft.com/office/powerpoint/2010/main" val="2176184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Anneye protein desteğinin anne sütü protein miktarında az miktarda artışa neden olduğu, değişiklik yaratmadığı ya da anne sütü miktarını artırıp içeriğe etki etmediğini gösteren yayınlar da vardır.</a:t>
            </a:r>
          </a:p>
          <a:p>
            <a:endParaRPr lang="tr-TR" dirty="0"/>
          </a:p>
        </p:txBody>
      </p:sp>
      <p:sp>
        <p:nvSpPr>
          <p:cNvPr id="4" name="Slayt Numarası Yer Tutucusu 3"/>
          <p:cNvSpPr>
            <a:spLocks noGrp="1"/>
          </p:cNvSpPr>
          <p:nvPr>
            <p:ph type="sldNum" sz="quarter" idx="5"/>
          </p:nvPr>
        </p:nvSpPr>
        <p:spPr/>
        <p:txBody>
          <a:bodyPr/>
          <a:lstStyle/>
          <a:p>
            <a:fld id="{07A3E928-2706-4EE5-A130-7CC697D592F6}" type="slidenum">
              <a:rPr lang="tr-TR" smtClean="0"/>
              <a:t>35</a:t>
            </a:fld>
            <a:endParaRPr lang="tr-TR"/>
          </a:p>
        </p:txBody>
      </p:sp>
    </p:spTree>
    <p:extLst>
      <p:ext uri="{BB962C8B-B14F-4D97-AF65-F5344CB8AC3E}">
        <p14:creationId xmlns:p14="http://schemas.microsoft.com/office/powerpoint/2010/main" val="4110238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Kalsiyum desteği verilen annelerde anne sütü içeriğinin değişmediği ve bebeğin kemik mineralizasyonunda farklılık olmadığı gösterilmiştir. </a:t>
            </a:r>
          </a:p>
        </p:txBody>
      </p:sp>
      <p:sp>
        <p:nvSpPr>
          <p:cNvPr id="4" name="Slayt Numarası Yer Tutucusu 3"/>
          <p:cNvSpPr>
            <a:spLocks noGrp="1"/>
          </p:cNvSpPr>
          <p:nvPr>
            <p:ph type="sldNum" sz="quarter" idx="5"/>
          </p:nvPr>
        </p:nvSpPr>
        <p:spPr/>
        <p:txBody>
          <a:bodyPr/>
          <a:lstStyle/>
          <a:p>
            <a:fld id="{07A3E928-2706-4EE5-A130-7CC697D592F6}" type="slidenum">
              <a:rPr lang="tr-TR" smtClean="0"/>
              <a:t>36</a:t>
            </a:fld>
            <a:endParaRPr lang="tr-TR"/>
          </a:p>
        </p:txBody>
      </p:sp>
    </p:spTree>
    <p:extLst>
      <p:ext uri="{BB962C8B-B14F-4D97-AF65-F5344CB8AC3E}">
        <p14:creationId xmlns:p14="http://schemas.microsoft.com/office/powerpoint/2010/main" val="789941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err="1"/>
              <a:t>Galaktagog</a:t>
            </a:r>
            <a:r>
              <a:rPr lang="tr-TR" b="1" dirty="0"/>
              <a:t> = anne sütünü artırıcı ilaç veya bitkisel ürün</a:t>
            </a:r>
            <a:endParaRPr lang="tr-TR" dirty="0"/>
          </a:p>
        </p:txBody>
      </p:sp>
      <p:sp>
        <p:nvSpPr>
          <p:cNvPr id="4" name="Slayt Numarası Yer Tutucusu 3"/>
          <p:cNvSpPr>
            <a:spLocks noGrp="1"/>
          </p:cNvSpPr>
          <p:nvPr>
            <p:ph type="sldNum" sz="quarter" idx="5"/>
          </p:nvPr>
        </p:nvSpPr>
        <p:spPr/>
        <p:txBody>
          <a:bodyPr/>
          <a:lstStyle/>
          <a:p>
            <a:fld id="{07A3E928-2706-4EE5-A130-7CC697D592F6}" type="slidenum">
              <a:rPr lang="tr-TR" smtClean="0"/>
              <a:t>45</a:t>
            </a:fld>
            <a:endParaRPr lang="tr-TR"/>
          </a:p>
        </p:txBody>
      </p:sp>
    </p:spTree>
    <p:extLst>
      <p:ext uri="{BB962C8B-B14F-4D97-AF65-F5344CB8AC3E}">
        <p14:creationId xmlns:p14="http://schemas.microsoft.com/office/powerpoint/2010/main" val="1095109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i="0" kern="1200" dirty="0">
                <a:solidFill>
                  <a:schemeClr val="tx1"/>
                </a:solidFill>
                <a:effectLst/>
                <a:latin typeface="+mn-lt"/>
                <a:ea typeface="+mn-ea"/>
                <a:cs typeface="+mn-cs"/>
              </a:rPr>
              <a:t>Kuzey Gana'da doğum sonrası annelerde zencefilli darı-soya içeceği ve emzirme eğitiminin prolaktin düzeyleri ve anne sütü hacmi üzerindeki etkisi: randomize kontrollü bir çalışma</a:t>
            </a:r>
          </a:p>
          <a:p>
            <a:endParaRPr lang="tr-TR" dirty="0"/>
          </a:p>
        </p:txBody>
      </p:sp>
      <p:sp>
        <p:nvSpPr>
          <p:cNvPr id="4" name="Slayt Numarası Yer Tutucusu 3"/>
          <p:cNvSpPr>
            <a:spLocks noGrp="1"/>
          </p:cNvSpPr>
          <p:nvPr>
            <p:ph type="sldNum" sz="quarter" idx="5"/>
          </p:nvPr>
        </p:nvSpPr>
        <p:spPr/>
        <p:txBody>
          <a:bodyPr/>
          <a:lstStyle/>
          <a:p>
            <a:fld id="{07A3E928-2706-4EE5-A130-7CC697D592F6}" type="slidenum">
              <a:rPr lang="tr-TR" smtClean="0"/>
              <a:t>46</a:t>
            </a:fld>
            <a:endParaRPr lang="tr-TR"/>
          </a:p>
        </p:txBody>
      </p:sp>
    </p:spTree>
    <p:extLst>
      <p:ext uri="{BB962C8B-B14F-4D97-AF65-F5344CB8AC3E}">
        <p14:creationId xmlns:p14="http://schemas.microsoft.com/office/powerpoint/2010/main" val="3046222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B427A3-8C85-A733-E13F-4B3A71B07AB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9C2693C2-C51E-14AD-0529-04700FCF66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9D080C09-565E-CB98-ED07-7F36176B533E}"/>
              </a:ext>
            </a:extLst>
          </p:cNvPr>
          <p:cNvSpPr>
            <a:spLocks noGrp="1"/>
          </p:cNvSpPr>
          <p:nvPr>
            <p:ph type="dt" sz="half" idx="10"/>
          </p:nvPr>
        </p:nvSpPr>
        <p:spPr/>
        <p:txBody>
          <a:bodyPr/>
          <a:lstStyle/>
          <a:p>
            <a:fld id="{F0495E5C-D20C-4407-A955-1DDE323C3665}" type="datetimeFigureOut">
              <a:rPr lang="tr-TR" smtClean="0"/>
              <a:t>22.09.2025</a:t>
            </a:fld>
            <a:endParaRPr lang="tr-TR"/>
          </a:p>
        </p:txBody>
      </p:sp>
      <p:sp>
        <p:nvSpPr>
          <p:cNvPr id="5" name="Alt Bilgi Yer Tutucusu 4">
            <a:extLst>
              <a:ext uri="{FF2B5EF4-FFF2-40B4-BE49-F238E27FC236}">
                <a16:creationId xmlns:a16="http://schemas.microsoft.com/office/drawing/2014/main" id="{5A624FF8-FEC6-645A-1F4D-E977C51ABFE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5A7A983-9B6C-D271-3935-24943F171604}"/>
              </a:ext>
            </a:extLst>
          </p:cNvPr>
          <p:cNvSpPr>
            <a:spLocks noGrp="1"/>
          </p:cNvSpPr>
          <p:nvPr>
            <p:ph type="sldNum" sz="quarter" idx="12"/>
          </p:nvPr>
        </p:nvSpPr>
        <p:spPr/>
        <p:txBody>
          <a:bodyPr/>
          <a:lstStyle/>
          <a:p>
            <a:fld id="{58539237-5801-4E1A-A9D3-03ABF3CB39B5}" type="slidenum">
              <a:rPr lang="tr-TR" smtClean="0"/>
              <a:t>‹#›</a:t>
            </a:fld>
            <a:endParaRPr lang="tr-TR"/>
          </a:p>
        </p:txBody>
      </p:sp>
    </p:spTree>
    <p:extLst>
      <p:ext uri="{BB962C8B-B14F-4D97-AF65-F5344CB8AC3E}">
        <p14:creationId xmlns:p14="http://schemas.microsoft.com/office/powerpoint/2010/main" val="247367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AB9E34-E6AF-223B-6B7D-E5BF3E85710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D694B150-21C0-5AFB-EADD-F3F2527E9015}"/>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31BCEAB-5C23-6947-4276-0DE14E17D776}"/>
              </a:ext>
            </a:extLst>
          </p:cNvPr>
          <p:cNvSpPr>
            <a:spLocks noGrp="1"/>
          </p:cNvSpPr>
          <p:nvPr>
            <p:ph type="dt" sz="half" idx="10"/>
          </p:nvPr>
        </p:nvSpPr>
        <p:spPr/>
        <p:txBody>
          <a:bodyPr/>
          <a:lstStyle/>
          <a:p>
            <a:fld id="{F0495E5C-D20C-4407-A955-1DDE323C3665}" type="datetimeFigureOut">
              <a:rPr lang="tr-TR" smtClean="0"/>
              <a:t>22.09.2025</a:t>
            </a:fld>
            <a:endParaRPr lang="tr-TR"/>
          </a:p>
        </p:txBody>
      </p:sp>
      <p:sp>
        <p:nvSpPr>
          <p:cNvPr id="5" name="Alt Bilgi Yer Tutucusu 4">
            <a:extLst>
              <a:ext uri="{FF2B5EF4-FFF2-40B4-BE49-F238E27FC236}">
                <a16:creationId xmlns:a16="http://schemas.microsoft.com/office/drawing/2014/main" id="{F28D14C1-3307-F0C6-71DF-40E652B287E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2166E71-C6AE-3A75-82F7-E6AC54C72E3F}"/>
              </a:ext>
            </a:extLst>
          </p:cNvPr>
          <p:cNvSpPr>
            <a:spLocks noGrp="1"/>
          </p:cNvSpPr>
          <p:nvPr>
            <p:ph type="sldNum" sz="quarter" idx="12"/>
          </p:nvPr>
        </p:nvSpPr>
        <p:spPr/>
        <p:txBody>
          <a:bodyPr/>
          <a:lstStyle/>
          <a:p>
            <a:fld id="{58539237-5801-4E1A-A9D3-03ABF3CB39B5}" type="slidenum">
              <a:rPr lang="tr-TR" smtClean="0"/>
              <a:t>‹#›</a:t>
            </a:fld>
            <a:endParaRPr lang="tr-TR"/>
          </a:p>
        </p:txBody>
      </p:sp>
    </p:spTree>
    <p:extLst>
      <p:ext uri="{BB962C8B-B14F-4D97-AF65-F5344CB8AC3E}">
        <p14:creationId xmlns:p14="http://schemas.microsoft.com/office/powerpoint/2010/main" val="504740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4FA4DAD3-A51F-3265-DC28-50DD8E517DCE}"/>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BDCC8EC-7741-93D2-4A21-5EFC728C4875}"/>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F8F8595-428A-CE63-53B1-15EFEC584438}"/>
              </a:ext>
            </a:extLst>
          </p:cNvPr>
          <p:cNvSpPr>
            <a:spLocks noGrp="1"/>
          </p:cNvSpPr>
          <p:nvPr>
            <p:ph type="dt" sz="half" idx="10"/>
          </p:nvPr>
        </p:nvSpPr>
        <p:spPr/>
        <p:txBody>
          <a:bodyPr/>
          <a:lstStyle/>
          <a:p>
            <a:fld id="{F0495E5C-D20C-4407-A955-1DDE323C3665}" type="datetimeFigureOut">
              <a:rPr lang="tr-TR" smtClean="0"/>
              <a:t>22.09.2025</a:t>
            </a:fld>
            <a:endParaRPr lang="tr-TR"/>
          </a:p>
        </p:txBody>
      </p:sp>
      <p:sp>
        <p:nvSpPr>
          <p:cNvPr id="5" name="Alt Bilgi Yer Tutucusu 4">
            <a:extLst>
              <a:ext uri="{FF2B5EF4-FFF2-40B4-BE49-F238E27FC236}">
                <a16:creationId xmlns:a16="http://schemas.microsoft.com/office/drawing/2014/main" id="{7F7E5E70-57E4-7E31-3ABB-5C40A71562C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389201D-8E40-078A-81E9-0A198867A61F}"/>
              </a:ext>
            </a:extLst>
          </p:cNvPr>
          <p:cNvSpPr>
            <a:spLocks noGrp="1"/>
          </p:cNvSpPr>
          <p:nvPr>
            <p:ph type="sldNum" sz="quarter" idx="12"/>
          </p:nvPr>
        </p:nvSpPr>
        <p:spPr/>
        <p:txBody>
          <a:bodyPr/>
          <a:lstStyle/>
          <a:p>
            <a:fld id="{58539237-5801-4E1A-A9D3-03ABF3CB39B5}" type="slidenum">
              <a:rPr lang="tr-TR" smtClean="0"/>
              <a:t>‹#›</a:t>
            </a:fld>
            <a:endParaRPr lang="tr-TR"/>
          </a:p>
        </p:txBody>
      </p:sp>
    </p:spTree>
    <p:extLst>
      <p:ext uri="{BB962C8B-B14F-4D97-AF65-F5344CB8AC3E}">
        <p14:creationId xmlns:p14="http://schemas.microsoft.com/office/powerpoint/2010/main" val="3870711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6E7A59-ABB9-10EF-0DDE-A4E484581A2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6A4B06D-F155-04EE-6C9E-954F0EBE554F}"/>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EADE202-4A17-358B-0E48-83A7E5659FF1}"/>
              </a:ext>
            </a:extLst>
          </p:cNvPr>
          <p:cNvSpPr>
            <a:spLocks noGrp="1"/>
          </p:cNvSpPr>
          <p:nvPr>
            <p:ph type="dt" sz="half" idx="10"/>
          </p:nvPr>
        </p:nvSpPr>
        <p:spPr/>
        <p:txBody>
          <a:bodyPr/>
          <a:lstStyle/>
          <a:p>
            <a:fld id="{F0495E5C-D20C-4407-A955-1DDE323C3665}" type="datetimeFigureOut">
              <a:rPr lang="tr-TR" smtClean="0"/>
              <a:t>22.09.2025</a:t>
            </a:fld>
            <a:endParaRPr lang="tr-TR"/>
          </a:p>
        </p:txBody>
      </p:sp>
      <p:sp>
        <p:nvSpPr>
          <p:cNvPr id="5" name="Alt Bilgi Yer Tutucusu 4">
            <a:extLst>
              <a:ext uri="{FF2B5EF4-FFF2-40B4-BE49-F238E27FC236}">
                <a16:creationId xmlns:a16="http://schemas.microsoft.com/office/drawing/2014/main" id="{BEC03DDC-3509-69A4-25B1-D5F872AB54D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81040BD-5202-CE98-2872-4774954FCB70}"/>
              </a:ext>
            </a:extLst>
          </p:cNvPr>
          <p:cNvSpPr>
            <a:spLocks noGrp="1"/>
          </p:cNvSpPr>
          <p:nvPr>
            <p:ph type="sldNum" sz="quarter" idx="12"/>
          </p:nvPr>
        </p:nvSpPr>
        <p:spPr/>
        <p:txBody>
          <a:bodyPr/>
          <a:lstStyle/>
          <a:p>
            <a:fld id="{58539237-5801-4E1A-A9D3-03ABF3CB39B5}" type="slidenum">
              <a:rPr lang="tr-TR" smtClean="0"/>
              <a:t>‹#›</a:t>
            </a:fld>
            <a:endParaRPr lang="tr-TR"/>
          </a:p>
        </p:txBody>
      </p:sp>
    </p:spTree>
    <p:extLst>
      <p:ext uri="{BB962C8B-B14F-4D97-AF65-F5344CB8AC3E}">
        <p14:creationId xmlns:p14="http://schemas.microsoft.com/office/powerpoint/2010/main" val="40287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22D8B9-42E1-AF10-E9CC-7E5D20DC3383}"/>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AFDB47EB-7314-32B8-D5FB-165F8EFEDBA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A281399-F6C2-E584-D4B9-5E91195018F4}"/>
              </a:ext>
            </a:extLst>
          </p:cNvPr>
          <p:cNvSpPr>
            <a:spLocks noGrp="1"/>
          </p:cNvSpPr>
          <p:nvPr>
            <p:ph type="dt" sz="half" idx="10"/>
          </p:nvPr>
        </p:nvSpPr>
        <p:spPr/>
        <p:txBody>
          <a:bodyPr/>
          <a:lstStyle/>
          <a:p>
            <a:fld id="{F0495E5C-D20C-4407-A955-1DDE323C3665}" type="datetimeFigureOut">
              <a:rPr lang="tr-TR" smtClean="0"/>
              <a:t>22.09.2025</a:t>
            </a:fld>
            <a:endParaRPr lang="tr-TR"/>
          </a:p>
        </p:txBody>
      </p:sp>
      <p:sp>
        <p:nvSpPr>
          <p:cNvPr id="5" name="Alt Bilgi Yer Tutucusu 4">
            <a:extLst>
              <a:ext uri="{FF2B5EF4-FFF2-40B4-BE49-F238E27FC236}">
                <a16:creationId xmlns:a16="http://schemas.microsoft.com/office/drawing/2014/main" id="{4ECFD3B2-EE52-D6B8-834E-69531D6C5C2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AA1C690-F92A-88BE-A574-0732D8645D3E}"/>
              </a:ext>
            </a:extLst>
          </p:cNvPr>
          <p:cNvSpPr>
            <a:spLocks noGrp="1"/>
          </p:cNvSpPr>
          <p:nvPr>
            <p:ph type="sldNum" sz="quarter" idx="12"/>
          </p:nvPr>
        </p:nvSpPr>
        <p:spPr/>
        <p:txBody>
          <a:bodyPr/>
          <a:lstStyle/>
          <a:p>
            <a:fld id="{58539237-5801-4E1A-A9D3-03ABF3CB39B5}" type="slidenum">
              <a:rPr lang="tr-TR" smtClean="0"/>
              <a:t>‹#›</a:t>
            </a:fld>
            <a:endParaRPr lang="tr-TR"/>
          </a:p>
        </p:txBody>
      </p:sp>
    </p:spTree>
    <p:extLst>
      <p:ext uri="{BB962C8B-B14F-4D97-AF65-F5344CB8AC3E}">
        <p14:creationId xmlns:p14="http://schemas.microsoft.com/office/powerpoint/2010/main" val="2021262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EFE150-0E34-D5DA-A170-F86843666A4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4FFE477-10FF-7C69-C7B6-6E3FC1650578}"/>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0DF4CA1-5547-E60A-D49D-6417F473A8D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CA6F619-84A1-2BBC-352B-D8184B569B03}"/>
              </a:ext>
            </a:extLst>
          </p:cNvPr>
          <p:cNvSpPr>
            <a:spLocks noGrp="1"/>
          </p:cNvSpPr>
          <p:nvPr>
            <p:ph type="dt" sz="half" idx="10"/>
          </p:nvPr>
        </p:nvSpPr>
        <p:spPr/>
        <p:txBody>
          <a:bodyPr/>
          <a:lstStyle/>
          <a:p>
            <a:fld id="{F0495E5C-D20C-4407-A955-1DDE323C3665}" type="datetimeFigureOut">
              <a:rPr lang="tr-TR" smtClean="0"/>
              <a:t>22.09.2025</a:t>
            </a:fld>
            <a:endParaRPr lang="tr-TR"/>
          </a:p>
        </p:txBody>
      </p:sp>
      <p:sp>
        <p:nvSpPr>
          <p:cNvPr id="6" name="Alt Bilgi Yer Tutucusu 5">
            <a:extLst>
              <a:ext uri="{FF2B5EF4-FFF2-40B4-BE49-F238E27FC236}">
                <a16:creationId xmlns:a16="http://schemas.microsoft.com/office/drawing/2014/main" id="{94E62ECA-0F24-A6BD-82EF-D1DC743A3AF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BE8DDEA-B152-1B93-F499-36E6D8D5ED8F}"/>
              </a:ext>
            </a:extLst>
          </p:cNvPr>
          <p:cNvSpPr>
            <a:spLocks noGrp="1"/>
          </p:cNvSpPr>
          <p:nvPr>
            <p:ph type="sldNum" sz="quarter" idx="12"/>
          </p:nvPr>
        </p:nvSpPr>
        <p:spPr/>
        <p:txBody>
          <a:bodyPr/>
          <a:lstStyle/>
          <a:p>
            <a:fld id="{58539237-5801-4E1A-A9D3-03ABF3CB39B5}" type="slidenum">
              <a:rPr lang="tr-TR" smtClean="0"/>
              <a:t>‹#›</a:t>
            </a:fld>
            <a:endParaRPr lang="tr-TR"/>
          </a:p>
        </p:txBody>
      </p:sp>
    </p:spTree>
    <p:extLst>
      <p:ext uri="{BB962C8B-B14F-4D97-AF65-F5344CB8AC3E}">
        <p14:creationId xmlns:p14="http://schemas.microsoft.com/office/powerpoint/2010/main" val="3433578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F55F0C-6F1B-07F0-BDCB-60083031E0C2}"/>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784EE4E-B067-4E97-DAF5-8219B8E84C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2AF43A2C-90A0-C7FE-29C9-3CCDECFABB49}"/>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E86D264A-5A57-04F1-F3D1-862129E7E5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2075BE16-40A3-104D-11A7-2D6A6DD5F0D3}"/>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D9D04240-AC4E-955E-B75A-39B99CE49AD9}"/>
              </a:ext>
            </a:extLst>
          </p:cNvPr>
          <p:cNvSpPr>
            <a:spLocks noGrp="1"/>
          </p:cNvSpPr>
          <p:nvPr>
            <p:ph type="dt" sz="half" idx="10"/>
          </p:nvPr>
        </p:nvSpPr>
        <p:spPr/>
        <p:txBody>
          <a:bodyPr/>
          <a:lstStyle/>
          <a:p>
            <a:fld id="{F0495E5C-D20C-4407-A955-1DDE323C3665}" type="datetimeFigureOut">
              <a:rPr lang="tr-TR" smtClean="0"/>
              <a:t>22.09.2025</a:t>
            </a:fld>
            <a:endParaRPr lang="tr-TR"/>
          </a:p>
        </p:txBody>
      </p:sp>
      <p:sp>
        <p:nvSpPr>
          <p:cNvPr id="8" name="Alt Bilgi Yer Tutucusu 7">
            <a:extLst>
              <a:ext uri="{FF2B5EF4-FFF2-40B4-BE49-F238E27FC236}">
                <a16:creationId xmlns:a16="http://schemas.microsoft.com/office/drawing/2014/main" id="{23D23CD2-B33A-99CC-551E-B28DF2F6ACBF}"/>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1B5EEF9F-F5C6-0CB1-A0B5-0D6D841BE645}"/>
              </a:ext>
            </a:extLst>
          </p:cNvPr>
          <p:cNvSpPr>
            <a:spLocks noGrp="1"/>
          </p:cNvSpPr>
          <p:nvPr>
            <p:ph type="sldNum" sz="quarter" idx="12"/>
          </p:nvPr>
        </p:nvSpPr>
        <p:spPr/>
        <p:txBody>
          <a:bodyPr/>
          <a:lstStyle/>
          <a:p>
            <a:fld id="{58539237-5801-4E1A-A9D3-03ABF3CB39B5}" type="slidenum">
              <a:rPr lang="tr-TR" smtClean="0"/>
              <a:t>‹#›</a:t>
            </a:fld>
            <a:endParaRPr lang="tr-TR"/>
          </a:p>
        </p:txBody>
      </p:sp>
    </p:spTree>
    <p:extLst>
      <p:ext uri="{BB962C8B-B14F-4D97-AF65-F5344CB8AC3E}">
        <p14:creationId xmlns:p14="http://schemas.microsoft.com/office/powerpoint/2010/main" val="1790147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4D336E-9DF4-C843-2774-E7C91434D64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0956711B-63F1-45A6-52CE-381F7AEBD910}"/>
              </a:ext>
            </a:extLst>
          </p:cNvPr>
          <p:cNvSpPr>
            <a:spLocks noGrp="1"/>
          </p:cNvSpPr>
          <p:nvPr>
            <p:ph type="dt" sz="half" idx="10"/>
          </p:nvPr>
        </p:nvSpPr>
        <p:spPr/>
        <p:txBody>
          <a:bodyPr/>
          <a:lstStyle/>
          <a:p>
            <a:fld id="{F0495E5C-D20C-4407-A955-1DDE323C3665}" type="datetimeFigureOut">
              <a:rPr lang="tr-TR" smtClean="0"/>
              <a:t>22.09.2025</a:t>
            </a:fld>
            <a:endParaRPr lang="tr-TR"/>
          </a:p>
        </p:txBody>
      </p:sp>
      <p:sp>
        <p:nvSpPr>
          <p:cNvPr id="4" name="Alt Bilgi Yer Tutucusu 3">
            <a:extLst>
              <a:ext uri="{FF2B5EF4-FFF2-40B4-BE49-F238E27FC236}">
                <a16:creationId xmlns:a16="http://schemas.microsoft.com/office/drawing/2014/main" id="{F3992E07-23DD-DA97-5B16-D7ADF374A883}"/>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5D74C013-CBBA-D275-3AAA-80FA85F4FD5A}"/>
              </a:ext>
            </a:extLst>
          </p:cNvPr>
          <p:cNvSpPr>
            <a:spLocks noGrp="1"/>
          </p:cNvSpPr>
          <p:nvPr>
            <p:ph type="sldNum" sz="quarter" idx="12"/>
          </p:nvPr>
        </p:nvSpPr>
        <p:spPr/>
        <p:txBody>
          <a:bodyPr/>
          <a:lstStyle/>
          <a:p>
            <a:fld id="{58539237-5801-4E1A-A9D3-03ABF3CB39B5}" type="slidenum">
              <a:rPr lang="tr-TR" smtClean="0"/>
              <a:t>‹#›</a:t>
            </a:fld>
            <a:endParaRPr lang="tr-TR"/>
          </a:p>
        </p:txBody>
      </p:sp>
    </p:spTree>
    <p:extLst>
      <p:ext uri="{BB962C8B-B14F-4D97-AF65-F5344CB8AC3E}">
        <p14:creationId xmlns:p14="http://schemas.microsoft.com/office/powerpoint/2010/main" val="1252177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832F707-764B-A720-EAE6-9A6AB6BE0153}"/>
              </a:ext>
            </a:extLst>
          </p:cNvPr>
          <p:cNvSpPr>
            <a:spLocks noGrp="1"/>
          </p:cNvSpPr>
          <p:nvPr>
            <p:ph type="dt" sz="half" idx="10"/>
          </p:nvPr>
        </p:nvSpPr>
        <p:spPr/>
        <p:txBody>
          <a:bodyPr/>
          <a:lstStyle/>
          <a:p>
            <a:fld id="{F0495E5C-D20C-4407-A955-1DDE323C3665}" type="datetimeFigureOut">
              <a:rPr lang="tr-TR" smtClean="0"/>
              <a:t>22.09.2025</a:t>
            </a:fld>
            <a:endParaRPr lang="tr-TR"/>
          </a:p>
        </p:txBody>
      </p:sp>
      <p:sp>
        <p:nvSpPr>
          <p:cNvPr id="3" name="Alt Bilgi Yer Tutucusu 2">
            <a:extLst>
              <a:ext uri="{FF2B5EF4-FFF2-40B4-BE49-F238E27FC236}">
                <a16:creationId xmlns:a16="http://schemas.microsoft.com/office/drawing/2014/main" id="{1D2EFBCC-8EE9-2E49-A7FF-767F7926E2A1}"/>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16EC5E96-E008-2340-EA96-0E500E827690}"/>
              </a:ext>
            </a:extLst>
          </p:cNvPr>
          <p:cNvSpPr>
            <a:spLocks noGrp="1"/>
          </p:cNvSpPr>
          <p:nvPr>
            <p:ph type="sldNum" sz="quarter" idx="12"/>
          </p:nvPr>
        </p:nvSpPr>
        <p:spPr/>
        <p:txBody>
          <a:bodyPr/>
          <a:lstStyle/>
          <a:p>
            <a:fld id="{58539237-5801-4E1A-A9D3-03ABF3CB39B5}" type="slidenum">
              <a:rPr lang="tr-TR" smtClean="0"/>
              <a:t>‹#›</a:t>
            </a:fld>
            <a:endParaRPr lang="tr-TR"/>
          </a:p>
        </p:txBody>
      </p:sp>
    </p:spTree>
    <p:extLst>
      <p:ext uri="{BB962C8B-B14F-4D97-AF65-F5344CB8AC3E}">
        <p14:creationId xmlns:p14="http://schemas.microsoft.com/office/powerpoint/2010/main" val="2485145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5D6855-3C64-819E-2012-6A1A4DA786F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914BC896-F355-4B39-E934-A5ABBBE52E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2568C852-C8C0-4102-6685-445BDCB73A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75F977F-2EE3-BF5F-7C7F-B5D5FCB8A3CE}"/>
              </a:ext>
            </a:extLst>
          </p:cNvPr>
          <p:cNvSpPr>
            <a:spLocks noGrp="1"/>
          </p:cNvSpPr>
          <p:nvPr>
            <p:ph type="dt" sz="half" idx="10"/>
          </p:nvPr>
        </p:nvSpPr>
        <p:spPr/>
        <p:txBody>
          <a:bodyPr/>
          <a:lstStyle/>
          <a:p>
            <a:fld id="{F0495E5C-D20C-4407-A955-1DDE323C3665}" type="datetimeFigureOut">
              <a:rPr lang="tr-TR" smtClean="0"/>
              <a:t>22.09.2025</a:t>
            </a:fld>
            <a:endParaRPr lang="tr-TR"/>
          </a:p>
        </p:txBody>
      </p:sp>
      <p:sp>
        <p:nvSpPr>
          <p:cNvPr id="6" name="Alt Bilgi Yer Tutucusu 5">
            <a:extLst>
              <a:ext uri="{FF2B5EF4-FFF2-40B4-BE49-F238E27FC236}">
                <a16:creationId xmlns:a16="http://schemas.microsoft.com/office/drawing/2014/main" id="{AB74718A-E918-B4B7-7C26-A3613C4462D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34F2924-1639-59AB-9566-DF301B24229B}"/>
              </a:ext>
            </a:extLst>
          </p:cNvPr>
          <p:cNvSpPr>
            <a:spLocks noGrp="1"/>
          </p:cNvSpPr>
          <p:nvPr>
            <p:ph type="sldNum" sz="quarter" idx="12"/>
          </p:nvPr>
        </p:nvSpPr>
        <p:spPr/>
        <p:txBody>
          <a:bodyPr/>
          <a:lstStyle/>
          <a:p>
            <a:fld id="{58539237-5801-4E1A-A9D3-03ABF3CB39B5}" type="slidenum">
              <a:rPr lang="tr-TR" smtClean="0"/>
              <a:t>‹#›</a:t>
            </a:fld>
            <a:endParaRPr lang="tr-TR"/>
          </a:p>
        </p:txBody>
      </p:sp>
    </p:spTree>
    <p:extLst>
      <p:ext uri="{BB962C8B-B14F-4D97-AF65-F5344CB8AC3E}">
        <p14:creationId xmlns:p14="http://schemas.microsoft.com/office/powerpoint/2010/main" val="913795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5CB687-0746-233E-C242-03AB09E77E0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E1302F8F-AF2D-41D9-74E5-CA75346465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37AFAED0-B416-4DF2-9A37-C5930DABD1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390194A-8BCD-F3DC-DCD6-A9376946686E}"/>
              </a:ext>
            </a:extLst>
          </p:cNvPr>
          <p:cNvSpPr>
            <a:spLocks noGrp="1"/>
          </p:cNvSpPr>
          <p:nvPr>
            <p:ph type="dt" sz="half" idx="10"/>
          </p:nvPr>
        </p:nvSpPr>
        <p:spPr/>
        <p:txBody>
          <a:bodyPr/>
          <a:lstStyle/>
          <a:p>
            <a:fld id="{F0495E5C-D20C-4407-A955-1DDE323C3665}" type="datetimeFigureOut">
              <a:rPr lang="tr-TR" smtClean="0"/>
              <a:t>22.09.2025</a:t>
            </a:fld>
            <a:endParaRPr lang="tr-TR"/>
          </a:p>
        </p:txBody>
      </p:sp>
      <p:sp>
        <p:nvSpPr>
          <p:cNvPr id="6" name="Alt Bilgi Yer Tutucusu 5">
            <a:extLst>
              <a:ext uri="{FF2B5EF4-FFF2-40B4-BE49-F238E27FC236}">
                <a16:creationId xmlns:a16="http://schemas.microsoft.com/office/drawing/2014/main" id="{4FDEA66C-50A0-37E5-616A-3491444F665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289050A-F0E6-767A-8A86-19C9CF40F43E}"/>
              </a:ext>
            </a:extLst>
          </p:cNvPr>
          <p:cNvSpPr>
            <a:spLocks noGrp="1"/>
          </p:cNvSpPr>
          <p:nvPr>
            <p:ph type="sldNum" sz="quarter" idx="12"/>
          </p:nvPr>
        </p:nvSpPr>
        <p:spPr/>
        <p:txBody>
          <a:bodyPr/>
          <a:lstStyle/>
          <a:p>
            <a:fld id="{58539237-5801-4E1A-A9D3-03ABF3CB39B5}" type="slidenum">
              <a:rPr lang="tr-TR" smtClean="0"/>
              <a:t>‹#›</a:t>
            </a:fld>
            <a:endParaRPr lang="tr-TR"/>
          </a:p>
        </p:txBody>
      </p:sp>
    </p:spTree>
    <p:extLst>
      <p:ext uri="{BB962C8B-B14F-4D97-AF65-F5344CB8AC3E}">
        <p14:creationId xmlns:p14="http://schemas.microsoft.com/office/powerpoint/2010/main" val="1454640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224CC6B-6955-3F9E-E484-27B0DBF2BE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66DF6CF-D519-4F85-5643-25B4EA915E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D68759A-2559-AF0E-DAD6-118EC18BD2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0495E5C-D20C-4407-A955-1DDE323C3665}" type="datetimeFigureOut">
              <a:rPr lang="tr-TR" smtClean="0"/>
              <a:t>22.09.2025</a:t>
            </a:fld>
            <a:endParaRPr lang="tr-TR"/>
          </a:p>
        </p:txBody>
      </p:sp>
      <p:sp>
        <p:nvSpPr>
          <p:cNvPr id="5" name="Alt Bilgi Yer Tutucusu 4">
            <a:extLst>
              <a:ext uri="{FF2B5EF4-FFF2-40B4-BE49-F238E27FC236}">
                <a16:creationId xmlns:a16="http://schemas.microsoft.com/office/drawing/2014/main" id="{173BB7B1-3939-FB60-E303-58CD6B3D72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57E3C1C5-3B29-9AF7-F2E5-64DB045ACF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539237-5801-4E1A-A9D3-03ABF3CB39B5}" type="slidenum">
              <a:rPr lang="tr-TR" smtClean="0"/>
              <a:t>‹#›</a:t>
            </a:fld>
            <a:endParaRPr lang="tr-TR"/>
          </a:p>
        </p:txBody>
      </p:sp>
    </p:spTree>
    <p:extLst>
      <p:ext uri="{BB962C8B-B14F-4D97-AF65-F5344CB8AC3E}">
        <p14:creationId xmlns:p14="http://schemas.microsoft.com/office/powerpoint/2010/main" val="463016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C6C28A0-CB12-9A07-6C66-F886CCBCE621}"/>
              </a:ext>
            </a:extLst>
          </p:cNvPr>
          <p:cNvSpPr>
            <a:spLocks noGrp="1"/>
          </p:cNvSpPr>
          <p:nvPr>
            <p:ph type="ctrTitle"/>
          </p:nvPr>
        </p:nvSpPr>
        <p:spPr>
          <a:xfrm>
            <a:off x="6937908" y="2212489"/>
            <a:ext cx="5020412" cy="2268876"/>
          </a:xfrm>
        </p:spPr>
        <p:txBody>
          <a:bodyPr anchor="t">
            <a:normAutofit/>
          </a:bodyPr>
          <a:lstStyle/>
          <a:p>
            <a:pPr algn="l"/>
            <a:r>
              <a:rPr lang="tr-TR" sz="4000" dirty="0">
                <a:solidFill>
                  <a:schemeClr val="tx2"/>
                </a:solidFill>
              </a:rPr>
              <a:t>ANNE SÜTÜ</a:t>
            </a:r>
          </a:p>
        </p:txBody>
      </p:sp>
      <p:sp>
        <p:nvSpPr>
          <p:cNvPr id="3" name="Alt Başlık 2">
            <a:extLst>
              <a:ext uri="{FF2B5EF4-FFF2-40B4-BE49-F238E27FC236}">
                <a16:creationId xmlns:a16="http://schemas.microsoft.com/office/drawing/2014/main" id="{28E16A90-F2F1-AC54-D945-9BA85EFBB088}"/>
              </a:ext>
            </a:extLst>
          </p:cNvPr>
          <p:cNvSpPr>
            <a:spLocks noGrp="1"/>
          </p:cNvSpPr>
          <p:nvPr>
            <p:ph type="subTitle" idx="1"/>
          </p:nvPr>
        </p:nvSpPr>
        <p:spPr>
          <a:xfrm>
            <a:off x="7281846" y="4901839"/>
            <a:ext cx="4805691" cy="838831"/>
          </a:xfrm>
        </p:spPr>
        <p:txBody>
          <a:bodyPr anchor="b">
            <a:normAutofit/>
          </a:bodyPr>
          <a:lstStyle/>
          <a:p>
            <a:pPr algn="l"/>
            <a:r>
              <a:rPr lang="tr-TR" sz="2000" dirty="0">
                <a:solidFill>
                  <a:schemeClr val="tx2"/>
                </a:solidFill>
              </a:rPr>
              <a:t>KTÜ Tıp Fakültesi Aile Hekimliği A.B.D.</a:t>
            </a:r>
          </a:p>
          <a:p>
            <a:pPr algn="l"/>
            <a:r>
              <a:rPr lang="tr-TR" sz="2000" dirty="0">
                <a:solidFill>
                  <a:schemeClr val="tx2"/>
                </a:solidFill>
              </a:rPr>
              <a:t>Arş. Gör. Dr. Bilgehan Tataroğlu</a:t>
            </a:r>
          </a:p>
          <a:p>
            <a:pPr algn="l"/>
            <a:endParaRPr lang="tr-TR" sz="2000" dirty="0">
              <a:solidFill>
                <a:schemeClr val="tx2"/>
              </a:solidFill>
            </a:endParaRPr>
          </a:p>
        </p:txBody>
      </p:sp>
      <p:pic>
        <p:nvPicPr>
          <p:cNvPr id="5" name="Resim 4" descr="çizim, insan yüzü, kırpıntı çizim, taslak içeren bir resim&#10;&#10;Yapay zeka tarafından oluşturulmuş içerik yanlış olabilir.">
            <a:extLst>
              <a:ext uri="{FF2B5EF4-FFF2-40B4-BE49-F238E27FC236}">
                <a16:creationId xmlns:a16="http://schemas.microsoft.com/office/drawing/2014/main" id="{2E37CCE2-BE7D-C028-BD16-CABA58E8C5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470" y="2040993"/>
            <a:ext cx="4141760" cy="3690414"/>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30" name="Group 29">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31" name="Freeform: Shape 30">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17821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8F84CE-A0A0-A413-FC9D-8604A3B61613}"/>
              </a:ext>
            </a:extLst>
          </p:cNvPr>
          <p:cNvSpPr>
            <a:spLocks noGrp="1"/>
          </p:cNvSpPr>
          <p:nvPr>
            <p:ph type="title"/>
          </p:nvPr>
        </p:nvSpPr>
        <p:spPr/>
        <p:txBody>
          <a:bodyPr/>
          <a:lstStyle/>
          <a:p>
            <a:r>
              <a:rPr lang="tr-TR" dirty="0"/>
              <a:t>Anne Sütünün Faydaları</a:t>
            </a:r>
          </a:p>
        </p:txBody>
      </p:sp>
      <p:pic>
        <p:nvPicPr>
          <p:cNvPr id="1026" name="Picture 2" descr="Anne Sütünün Önemi – Tatlım">
            <a:extLst>
              <a:ext uri="{FF2B5EF4-FFF2-40B4-BE49-F238E27FC236}">
                <a16:creationId xmlns:a16="http://schemas.microsoft.com/office/drawing/2014/main" id="{CBEBBA51-C41F-16ED-E37A-96CEFBF3921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55520" y="1860708"/>
            <a:ext cx="7034530" cy="3517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716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C5F731-B7CA-5809-BFC0-544B272A28E0}"/>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5F6C7D65-711F-CD9B-2E8D-7E687BDA59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8470" y="263525"/>
            <a:ext cx="4641290" cy="3315163"/>
          </a:xfrm>
        </p:spPr>
      </p:pic>
      <p:pic>
        <p:nvPicPr>
          <p:cNvPr id="7" name="Resim 6">
            <a:extLst>
              <a:ext uri="{FF2B5EF4-FFF2-40B4-BE49-F238E27FC236}">
                <a16:creationId xmlns:a16="http://schemas.microsoft.com/office/drawing/2014/main" id="{E319AD71-EFAE-E545-6401-637AAD6DB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124" y="4224256"/>
            <a:ext cx="4448848" cy="2024144"/>
          </a:xfrm>
          <a:prstGeom prst="rect">
            <a:avLst/>
          </a:prstGeom>
        </p:spPr>
      </p:pic>
      <p:pic>
        <p:nvPicPr>
          <p:cNvPr id="9" name="Resim 8">
            <a:extLst>
              <a:ext uri="{FF2B5EF4-FFF2-40B4-BE49-F238E27FC236}">
                <a16:creationId xmlns:a16="http://schemas.microsoft.com/office/drawing/2014/main" id="{ED1A48FB-C2E3-C793-9A1F-FC505265DB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1028" y="4224256"/>
            <a:ext cx="4448848" cy="2024144"/>
          </a:xfrm>
          <a:prstGeom prst="rect">
            <a:avLst/>
          </a:prstGeom>
        </p:spPr>
      </p:pic>
    </p:spTree>
    <p:extLst>
      <p:ext uri="{BB962C8B-B14F-4D97-AF65-F5344CB8AC3E}">
        <p14:creationId xmlns:p14="http://schemas.microsoft.com/office/powerpoint/2010/main" val="1146917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Başlık 1">
            <a:extLst>
              <a:ext uri="{FF2B5EF4-FFF2-40B4-BE49-F238E27FC236}">
                <a16:creationId xmlns:a16="http://schemas.microsoft.com/office/drawing/2014/main" id="{987F0E0A-8F9A-4EC8-BCDB-8EE85251282A}"/>
              </a:ext>
            </a:extLst>
          </p:cNvPr>
          <p:cNvSpPr>
            <a:spLocks noGrp="1"/>
          </p:cNvSpPr>
          <p:nvPr>
            <p:ph type="title"/>
          </p:nvPr>
        </p:nvSpPr>
        <p:spPr>
          <a:xfrm>
            <a:off x="230332" y="1400487"/>
            <a:ext cx="9833548" cy="1325563"/>
          </a:xfrm>
        </p:spPr>
        <p:txBody>
          <a:bodyPr anchor="b">
            <a:normAutofit/>
          </a:bodyPr>
          <a:lstStyle/>
          <a:p>
            <a:pPr algn="ctr"/>
            <a:r>
              <a:rPr lang="tr-TR" sz="3600" dirty="0">
                <a:solidFill>
                  <a:schemeClr val="tx2"/>
                </a:solidFill>
              </a:rPr>
              <a:t>Bebek İçin Yararları</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5C3ABCC2-6999-E566-2246-9D313D3CB1F8}"/>
              </a:ext>
            </a:extLst>
          </p:cNvPr>
          <p:cNvSpPr>
            <a:spLocks noGrp="1"/>
          </p:cNvSpPr>
          <p:nvPr>
            <p:ph idx="1"/>
          </p:nvPr>
        </p:nvSpPr>
        <p:spPr>
          <a:xfrm>
            <a:off x="1179226" y="3329677"/>
            <a:ext cx="9833548" cy="2457269"/>
          </a:xfrm>
        </p:spPr>
        <p:txBody>
          <a:bodyPr>
            <a:normAutofit/>
          </a:bodyPr>
          <a:lstStyle/>
          <a:p>
            <a:endParaRPr lang="tr-TR" sz="2400" dirty="0">
              <a:solidFill>
                <a:schemeClr val="tx2"/>
              </a:solidFill>
            </a:endParaRPr>
          </a:p>
          <a:p>
            <a:r>
              <a:rPr lang="tr-TR" sz="2400" dirty="0">
                <a:solidFill>
                  <a:schemeClr val="tx2"/>
                </a:solidFill>
              </a:rPr>
              <a:t>Probiyotik özelliklere sahip olan anne sütü, bileşiminde bulunan laktobasillus </a:t>
            </a:r>
            <a:r>
              <a:rPr lang="tr-TR" sz="2400" dirty="0" err="1">
                <a:solidFill>
                  <a:schemeClr val="tx2"/>
                </a:solidFill>
              </a:rPr>
              <a:t>bifidusun</a:t>
            </a:r>
            <a:r>
              <a:rPr lang="tr-TR" sz="2400" dirty="0">
                <a:solidFill>
                  <a:schemeClr val="tx2"/>
                </a:solidFill>
              </a:rPr>
              <a:t> etkisi ile süt çocuğunu </a:t>
            </a:r>
            <a:r>
              <a:rPr lang="tr-TR" sz="2400" dirty="0" err="1">
                <a:solidFill>
                  <a:schemeClr val="tx2"/>
                </a:solidFill>
              </a:rPr>
              <a:t>E.koli</a:t>
            </a:r>
            <a:r>
              <a:rPr lang="tr-TR" sz="2400" dirty="0">
                <a:solidFill>
                  <a:schemeClr val="tx2"/>
                </a:solidFill>
              </a:rPr>
              <a:t> gibi enfeksiyonlardan korur</a:t>
            </a:r>
          </a:p>
          <a:p>
            <a:endParaRPr lang="tr-TR" sz="1800" dirty="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00352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Başlık 1">
            <a:extLst>
              <a:ext uri="{FF2B5EF4-FFF2-40B4-BE49-F238E27FC236}">
                <a16:creationId xmlns:a16="http://schemas.microsoft.com/office/drawing/2014/main" id="{639A0D64-3299-4DEB-9BE1-74224D15B98C}"/>
              </a:ext>
            </a:extLst>
          </p:cNvPr>
          <p:cNvSpPr>
            <a:spLocks noGrp="1"/>
          </p:cNvSpPr>
          <p:nvPr>
            <p:ph type="title"/>
          </p:nvPr>
        </p:nvSpPr>
        <p:spPr>
          <a:xfrm>
            <a:off x="589946" y="1097915"/>
            <a:ext cx="9833548" cy="1325563"/>
          </a:xfrm>
        </p:spPr>
        <p:txBody>
          <a:bodyPr anchor="b">
            <a:normAutofit/>
          </a:bodyPr>
          <a:lstStyle/>
          <a:p>
            <a:pPr algn="ctr"/>
            <a:r>
              <a:rPr lang="tr-TR" sz="3600" dirty="0">
                <a:solidFill>
                  <a:schemeClr val="tx2"/>
                </a:solidFill>
              </a:rPr>
              <a:t>Bebek İçin Yararları</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2CE77F1F-D326-911A-647F-F268481679BC}"/>
              </a:ext>
            </a:extLst>
          </p:cNvPr>
          <p:cNvSpPr>
            <a:spLocks noGrp="1"/>
          </p:cNvSpPr>
          <p:nvPr>
            <p:ph idx="1"/>
          </p:nvPr>
        </p:nvSpPr>
        <p:spPr>
          <a:xfrm>
            <a:off x="1026826" y="3032930"/>
            <a:ext cx="9833548" cy="2457269"/>
          </a:xfrm>
        </p:spPr>
        <p:txBody>
          <a:bodyPr>
            <a:normAutofit/>
          </a:bodyPr>
          <a:lstStyle/>
          <a:p>
            <a:r>
              <a:rPr lang="tr-TR" sz="2400" dirty="0">
                <a:solidFill>
                  <a:schemeClr val="tx2"/>
                </a:solidFill>
              </a:rPr>
              <a:t>Anne sütünün yağ miktarının emzirmenin sonuna doğru artması doygunluk oluşturmakta, bebeğin daha fazla besin tüketmesine engel olarak obezite gelişimi önlenmektedir. </a:t>
            </a:r>
          </a:p>
          <a:p>
            <a:endParaRPr lang="tr-TR" sz="2400" dirty="0">
              <a:solidFill>
                <a:schemeClr val="tx2"/>
              </a:solidFill>
            </a:endParaRPr>
          </a:p>
          <a:p>
            <a:r>
              <a:rPr lang="tr-TR" sz="2400" dirty="0">
                <a:solidFill>
                  <a:schemeClr val="tx2"/>
                </a:solidFill>
              </a:rPr>
              <a:t>Bu nedenle anne sütü ile beslenenlerde obezite oranı daha azdır.</a:t>
            </a:r>
          </a:p>
          <a:p>
            <a:endParaRPr lang="tr-TR" sz="1800" dirty="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0426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Başlık 1">
            <a:extLst>
              <a:ext uri="{FF2B5EF4-FFF2-40B4-BE49-F238E27FC236}">
                <a16:creationId xmlns:a16="http://schemas.microsoft.com/office/drawing/2014/main" id="{D263C0F2-D069-E8BC-F266-91FC34CC0284}"/>
              </a:ext>
            </a:extLst>
          </p:cNvPr>
          <p:cNvSpPr>
            <a:spLocks noGrp="1"/>
          </p:cNvSpPr>
          <p:nvPr>
            <p:ph type="title"/>
          </p:nvPr>
        </p:nvSpPr>
        <p:spPr>
          <a:xfrm>
            <a:off x="1097946" y="1311088"/>
            <a:ext cx="9833548" cy="1066802"/>
          </a:xfrm>
        </p:spPr>
        <p:txBody>
          <a:bodyPr anchor="b">
            <a:normAutofit/>
          </a:bodyPr>
          <a:lstStyle/>
          <a:p>
            <a:r>
              <a:rPr lang="tr-TR" sz="3600" dirty="0">
                <a:solidFill>
                  <a:schemeClr val="tx2"/>
                </a:solidFill>
              </a:rPr>
              <a:t>Bebek İçin Yararları</a:t>
            </a:r>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662142C9-059A-F8DC-489F-0A1170540D47}"/>
              </a:ext>
            </a:extLst>
          </p:cNvPr>
          <p:cNvSpPr>
            <a:spLocks noGrp="1"/>
          </p:cNvSpPr>
          <p:nvPr>
            <p:ph idx="1"/>
          </p:nvPr>
        </p:nvSpPr>
        <p:spPr>
          <a:xfrm>
            <a:off x="1179226" y="3049325"/>
            <a:ext cx="9833548" cy="2945574"/>
          </a:xfrm>
        </p:spPr>
        <p:txBody>
          <a:bodyPr anchor="ctr">
            <a:normAutofit/>
          </a:bodyPr>
          <a:lstStyle/>
          <a:p>
            <a:r>
              <a:rPr lang="tr-TR" sz="2400" dirty="0">
                <a:solidFill>
                  <a:schemeClr val="tx2"/>
                </a:solidFill>
              </a:rPr>
              <a:t>İnek sütündeki demirin         % 5-10’u emilirken </a:t>
            </a:r>
          </a:p>
          <a:p>
            <a:pPr>
              <a:buFont typeface="Wingdings 2" pitchFamily="18" charset="2"/>
              <a:buNone/>
            </a:pPr>
            <a:r>
              <a:rPr lang="tr-TR" sz="2400" dirty="0">
                <a:solidFill>
                  <a:schemeClr val="tx2"/>
                </a:solidFill>
              </a:rPr>
              <a:t>   Anne sütündeki demirin        % 50-60’ı emilir. </a:t>
            </a:r>
          </a:p>
          <a:p>
            <a:pPr>
              <a:buFont typeface="Wingdings 2" pitchFamily="18" charset="2"/>
              <a:buNone/>
            </a:pPr>
            <a:endParaRPr lang="tr-TR" sz="2400" dirty="0">
              <a:solidFill>
                <a:schemeClr val="tx2"/>
              </a:solidFill>
            </a:endParaRPr>
          </a:p>
          <a:p>
            <a:r>
              <a:rPr lang="tr-TR" sz="2400" dirty="0">
                <a:solidFill>
                  <a:schemeClr val="tx2"/>
                </a:solidFill>
              </a:rPr>
              <a:t>Anne sütü alan bebeklerde </a:t>
            </a:r>
            <a:r>
              <a:rPr lang="tr-TR" sz="2400" dirty="0" err="1">
                <a:solidFill>
                  <a:schemeClr val="tx2"/>
                </a:solidFill>
              </a:rPr>
              <a:t>gastrointestinal</a:t>
            </a:r>
            <a:r>
              <a:rPr lang="tr-TR" sz="2400" dirty="0">
                <a:solidFill>
                  <a:schemeClr val="tx2"/>
                </a:solidFill>
              </a:rPr>
              <a:t> enfeksiyonlar, pnömoni, menenjit, bakteriyemi sıklığı daha azdır.</a:t>
            </a:r>
          </a:p>
          <a:p>
            <a:endParaRPr lang="tr-TR" sz="1800" dirty="0">
              <a:solidFill>
                <a:schemeClr val="tx2"/>
              </a:solidFill>
            </a:endParaRPr>
          </a:p>
        </p:txBody>
      </p:sp>
    </p:spTree>
    <p:extLst>
      <p:ext uri="{BB962C8B-B14F-4D97-AF65-F5344CB8AC3E}">
        <p14:creationId xmlns:p14="http://schemas.microsoft.com/office/powerpoint/2010/main" val="4269485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Başlık 1">
            <a:extLst>
              <a:ext uri="{FF2B5EF4-FFF2-40B4-BE49-F238E27FC236}">
                <a16:creationId xmlns:a16="http://schemas.microsoft.com/office/drawing/2014/main" id="{B777EFE8-FC11-FE08-92F1-6EF412790F79}"/>
              </a:ext>
            </a:extLst>
          </p:cNvPr>
          <p:cNvSpPr>
            <a:spLocks noGrp="1"/>
          </p:cNvSpPr>
          <p:nvPr>
            <p:ph type="title"/>
          </p:nvPr>
        </p:nvSpPr>
        <p:spPr>
          <a:xfrm>
            <a:off x="1179226" y="1062462"/>
            <a:ext cx="9833548" cy="1066802"/>
          </a:xfrm>
        </p:spPr>
        <p:txBody>
          <a:bodyPr anchor="b">
            <a:normAutofit/>
          </a:bodyPr>
          <a:lstStyle/>
          <a:p>
            <a:r>
              <a:rPr lang="tr-TR" sz="3600" dirty="0">
                <a:solidFill>
                  <a:schemeClr val="tx2"/>
                </a:solidFill>
              </a:rPr>
              <a:t>Bebek İçin Yararları</a:t>
            </a:r>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D33F88ED-456F-8E41-50A1-2007B7DB6422}"/>
              </a:ext>
            </a:extLst>
          </p:cNvPr>
          <p:cNvSpPr>
            <a:spLocks noGrp="1"/>
          </p:cNvSpPr>
          <p:nvPr>
            <p:ph idx="1"/>
          </p:nvPr>
        </p:nvSpPr>
        <p:spPr>
          <a:xfrm>
            <a:off x="1179226" y="3049325"/>
            <a:ext cx="9833548" cy="2945574"/>
          </a:xfrm>
        </p:spPr>
        <p:txBody>
          <a:bodyPr anchor="ctr">
            <a:normAutofit lnSpcReduction="10000"/>
          </a:bodyPr>
          <a:lstStyle/>
          <a:p>
            <a:r>
              <a:rPr lang="tr-TR" sz="2400" dirty="0">
                <a:solidFill>
                  <a:schemeClr val="tx2"/>
                </a:solidFill>
              </a:rPr>
              <a:t>Anne sütündeki </a:t>
            </a:r>
            <a:r>
              <a:rPr lang="tr-TR" sz="2400" dirty="0" err="1">
                <a:solidFill>
                  <a:schemeClr val="tx2"/>
                </a:solidFill>
              </a:rPr>
              <a:t>Ca</a:t>
            </a:r>
            <a:r>
              <a:rPr lang="tr-TR" sz="2400" dirty="0">
                <a:solidFill>
                  <a:schemeClr val="tx2"/>
                </a:solidFill>
              </a:rPr>
              <a:t>/P oranı 2:1 </a:t>
            </a:r>
            <a:r>
              <a:rPr lang="tr-TR" sz="2400" dirty="0" err="1">
                <a:solidFill>
                  <a:schemeClr val="tx2"/>
                </a:solidFill>
              </a:rPr>
              <a:t>dir</a:t>
            </a:r>
            <a:r>
              <a:rPr lang="tr-TR" sz="2400" dirty="0">
                <a:solidFill>
                  <a:schemeClr val="tx2"/>
                </a:solidFill>
              </a:rPr>
              <a:t>. Bu oran kalsiyumun emilimini ve vücutta kullanımını arttırmaktadır.</a:t>
            </a:r>
          </a:p>
          <a:p>
            <a:endParaRPr lang="tr-TR" sz="2400" dirty="0">
              <a:solidFill>
                <a:schemeClr val="tx2"/>
              </a:solidFill>
            </a:endParaRPr>
          </a:p>
          <a:p>
            <a:r>
              <a:rPr lang="tr-TR" sz="2400" dirty="0">
                <a:solidFill>
                  <a:schemeClr val="tx2"/>
                </a:solidFill>
                <a:cs typeface="Times New Roman" pitchFamily="18" charset="0"/>
              </a:rPr>
              <a:t>Anne sütü, sık sık emzirildiğinde bebeğin su ihtiyacını tam olarak karşılar, ayrıca su verilmesine gerek yoktur.</a:t>
            </a:r>
          </a:p>
          <a:p>
            <a:endParaRPr lang="tr-TR" sz="2400" dirty="0">
              <a:solidFill>
                <a:schemeClr val="tx2"/>
              </a:solidFill>
              <a:cs typeface="Times New Roman" pitchFamily="18" charset="0"/>
            </a:endParaRPr>
          </a:p>
          <a:p>
            <a:r>
              <a:rPr lang="tr-TR" sz="2400" dirty="0">
                <a:solidFill>
                  <a:schemeClr val="tx2"/>
                </a:solidFill>
              </a:rPr>
              <a:t>Günde 8-12 kez, her öğünde bir meme tamamen boşalana kadar emzirilmelidir</a:t>
            </a:r>
            <a:endParaRPr lang="tr-TR" sz="2400" dirty="0">
              <a:solidFill>
                <a:schemeClr val="tx2"/>
              </a:solidFill>
              <a:cs typeface="Times New Roman" pitchFamily="18" charset="0"/>
            </a:endParaRPr>
          </a:p>
          <a:p>
            <a:endParaRPr lang="tr-TR" sz="2400" dirty="0">
              <a:solidFill>
                <a:schemeClr val="tx2"/>
              </a:solidFill>
            </a:endParaRPr>
          </a:p>
          <a:p>
            <a:endParaRPr lang="tr-TR" sz="1800" dirty="0">
              <a:solidFill>
                <a:schemeClr val="tx2"/>
              </a:solidFill>
            </a:endParaRPr>
          </a:p>
        </p:txBody>
      </p:sp>
    </p:spTree>
    <p:extLst>
      <p:ext uri="{BB962C8B-B14F-4D97-AF65-F5344CB8AC3E}">
        <p14:creationId xmlns:p14="http://schemas.microsoft.com/office/powerpoint/2010/main" val="4048152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Başlık 1">
            <a:extLst>
              <a:ext uri="{FF2B5EF4-FFF2-40B4-BE49-F238E27FC236}">
                <a16:creationId xmlns:a16="http://schemas.microsoft.com/office/drawing/2014/main" id="{B5B8C9F6-597B-F86F-DFA4-B4C4F93A5EB5}"/>
              </a:ext>
            </a:extLst>
          </p:cNvPr>
          <p:cNvSpPr>
            <a:spLocks noGrp="1"/>
          </p:cNvSpPr>
          <p:nvPr>
            <p:ph type="title"/>
          </p:nvPr>
        </p:nvSpPr>
        <p:spPr>
          <a:xfrm>
            <a:off x="1057306" y="1119422"/>
            <a:ext cx="9833548" cy="1066802"/>
          </a:xfrm>
        </p:spPr>
        <p:txBody>
          <a:bodyPr anchor="b">
            <a:normAutofit/>
          </a:bodyPr>
          <a:lstStyle/>
          <a:p>
            <a:r>
              <a:rPr lang="tr-TR" sz="3600" dirty="0">
                <a:solidFill>
                  <a:schemeClr val="tx2"/>
                </a:solidFill>
              </a:rPr>
              <a:t>Anne İçin Yararları</a:t>
            </a:r>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310B57D3-531B-5E9A-2A4A-F6F6D90F5B12}"/>
              </a:ext>
            </a:extLst>
          </p:cNvPr>
          <p:cNvSpPr>
            <a:spLocks noGrp="1"/>
          </p:cNvSpPr>
          <p:nvPr>
            <p:ph idx="1"/>
          </p:nvPr>
        </p:nvSpPr>
        <p:spPr>
          <a:xfrm>
            <a:off x="1057306" y="2763520"/>
            <a:ext cx="9833548" cy="3231379"/>
          </a:xfrm>
        </p:spPr>
        <p:txBody>
          <a:bodyPr anchor="ctr">
            <a:normAutofit fontScale="92500" lnSpcReduction="10000"/>
          </a:bodyPr>
          <a:lstStyle/>
          <a:p>
            <a:pPr marL="0" indent="0">
              <a:buNone/>
            </a:pPr>
            <a:r>
              <a:rPr lang="tr-TR" sz="2400" dirty="0">
                <a:solidFill>
                  <a:schemeClr val="tx2"/>
                </a:solidFill>
              </a:rPr>
              <a:t>• Meme, </a:t>
            </a:r>
            <a:r>
              <a:rPr lang="tr-TR" sz="2400" dirty="0" err="1">
                <a:solidFill>
                  <a:schemeClr val="tx2"/>
                </a:solidFill>
              </a:rPr>
              <a:t>over</a:t>
            </a:r>
            <a:r>
              <a:rPr lang="tr-TR" sz="2400" dirty="0">
                <a:solidFill>
                  <a:schemeClr val="tx2"/>
                </a:solidFill>
              </a:rPr>
              <a:t> ve akciğer </a:t>
            </a:r>
            <a:r>
              <a:rPr lang="tr-TR" sz="2400" dirty="0" err="1">
                <a:solidFill>
                  <a:schemeClr val="tx2"/>
                </a:solidFill>
              </a:rPr>
              <a:t>ca</a:t>
            </a:r>
            <a:r>
              <a:rPr lang="tr-TR" sz="2400" dirty="0">
                <a:solidFill>
                  <a:schemeClr val="tx2"/>
                </a:solidFill>
              </a:rPr>
              <a:t> riskini azaltır. </a:t>
            </a:r>
          </a:p>
          <a:p>
            <a:pPr marL="0" indent="0">
              <a:buNone/>
            </a:pPr>
            <a:endParaRPr lang="tr-TR" sz="2400" dirty="0">
              <a:solidFill>
                <a:schemeClr val="tx2"/>
              </a:solidFill>
            </a:endParaRPr>
          </a:p>
          <a:p>
            <a:pPr marL="0" indent="0">
              <a:buNone/>
            </a:pPr>
            <a:r>
              <a:rPr lang="tr-TR" sz="2400" dirty="0">
                <a:solidFill>
                  <a:schemeClr val="tx2"/>
                </a:solidFill>
              </a:rPr>
              <a:t>•Emzirme, anneyi kemik erimesinden (</a:t>
            </a:r>
            <a:r>
              <a:rPr lang="tr-TR" sz="2400" dirty="0" err="1">
                <a:solidFill>
                  <a:schemeClr val="tx2"/>
                </a:solidFill>
              </a:rPr>
              <a:t>osteoporozis</a:t>
            </a:r>
            <a:r>
              <a:rPr lang="tr-TR" sz="2400" dirty="0">
                <a:solidFill>
                  <a:schemeClr val="tx2"/>
                </a:solidFill>
              </a:rPr>
              <a:t>) korur.</a:t>
            </a:r>
          </a:p>
          <a:p>
            <a:pPr marL="0" indent="0">
              <a:buNone/>
            </a:pPr>
            <a:endParaRPr lang="tr-TR" sz="2400" dirty="0">
              <a:solidFill>
                <a:schemeClr val="tx2"/>
              </a:solidFill>
            </a:endParaRPr>
          </a:p>
          <a:p>
            <a:pPr marL="0" indent="0">
              <a:buNone/>
            </a:pPr>
            <a:r>
              <a:rPr lang="tr-TR" sz="2400" dirty="0">
                <a:solidFill>
                  <a:schemeClr val="tx2"/>
                </a:solidFill>
              </a:rPr>
              <a:t>•Emzirme, uterusun eski haline dönmesine yardımcı olur, anneyi aşırı kan kaybından ve anemiden korur </a:t>
            </a:r>
          </a:p>
          <a:p>
            <a:pPr marL="0" indent="0">
              <a:buNone/>
            </a:pPr>
            <a:endParaRPr lang="tr-TR" sz="2400" dirty="0">
              <a:solidFill>
                <a:schemeClr val="tx2"/>
              </a:solidFill>
            </a:endParaRPr>
          </a:p>
          <a:p>
            <a:pPr marL="0" indent="0">
              <a:buNone/>
            </a:pPr>
            <a:r>
              <a:rPr lang="tr-TR" sz="2400" dirty="0">
                <a:solidFill>
                  <a:schemeClr val="tx2"/>
                </a:solidFill>
              </a:rPr>
              <a:t>•Emziren annelerde </a:t>
            </a:r>
            <a:r>
              <a:rPr lang="tr-TR" sz="2400" dirty="0" err="1">
                <a:solidFill>
                  <a:schemeClr val="tx2"/>
                </a:solidFill>
              </a:rPr>
              <a:t>endometrozisin</a:t>
            </a:r>
            <a:r>
              <a:rPr lang="tr-TR" sz="2400" dirty="0">
                <a:solidFill>
                  <a:schemeClr val="tx2"/>
                </a:solidFill>
              </a:rPr>
              <a:t> ilerleme hızı daha düşüktür.</a:t>
            </a:r>
          </a:p>
          <a:p>
            <a:pPr marL="0" indent="0">
              <a:buNone/>
            </a:pPr>
            <a:endParaRPr lang="tr-TR" sz="1800" dirty="0">
              <a:solidFill>
                <a:schemeClr val="tx2"/>
              </a:solidFill>
            </a:endParaRPr>
          </a:p>
        </p:txBody>
      </p:sp>
    </p:spTree>
    <p:extLst>
      <p:ext uri="{BB962C8B-B14F-4D97-AF65-F5344CB8AC3E}">
        <p14:creationId xmlns:p14="http://schemas.microsoft.com/office/powerpoint/2010/main" val="379550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Başlık 1">
            <a:extLst>
              <a:ext uri="{FF2B5EF4-FFF2-40B4-BE49-F238E27FC236}">
                <a16:creationId xmlns:a16="http://schemas.microsoft.com/office/drawing/2014/main" id="{1D9FA6BC-69E0-47BC-4C04-F9463E90B411}"/>
              </a:ext>
            </a:extLst>
          </p:cNvPr>
          <p:cNvSpPr>
            <a:spLocks noGrp="1"/>
          </p:cNvSpPr>
          <p:nvPr>
            <p:ph type="title"/>
          </p:nvPr>
        </p:nvSpPr>
        <p:spPr>
          <a:xfrm>
            <a:off x="1179073" y="1375635"/>
            <a:ext cx="9833548" cy="1066802"/>
          </a:xfrm>
        </p:spPr>
        <p:txBody>
          <a:bodyPr anchor="b">
            <a:normAutofit/>
          </a:bodyPr>
          <a:lstStyle/>
          <a:p>
            <a:r>
              <a:rPr lang="tr-TR" sz="3600" dirty="0">
                <a:solidFill>
                  <a:schemeClr val="tx2"/>
                </a:solidFill>
              </a:rPr>
              <a:t>Anne İçin Yararları</a:t>
            </a:r>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4E5D3668-052C-3E06-C1C1-B0C6E0F6BDEF}"/>
              </a:ext>
            </a:extLst>
          </p:cNvPr>
          <p:cNvSpPr>
            <a:spLocks noGrp="1"/>
          </p:cNvSpPr>
          <p:nvPr>
            <p:ph idx="1"/>
          </p:nvPr>
        </p:nvSpPr>
        <p:spPr>
          <a:xfrm>
            <a:off x="1179226" y="2442437"/>
            <a:ext cx="9833548" cy="3552462"/>
          </a:xfrm>
        </p:spPr>
        <p:txBody>
          <a:bodyPr anchor="ctr">
            <a:normAutofit fontScale="85000" lnSpcReduction="20000"/>
          </a:bodyPr>
          <a:lstStyle/>
          <a:p>
            <a:pPr marL="0" indent="0">
              <a:buNone/>
            </a:pPr>
            <a:r>
              <a:rPr lang="tr-TR" sz="1500" dirty="0">
                <a:solidFill>
                  <a:schemeClr val="tx2"/>
                </a:solidFill>
              </a:rPr>
              <a:t> </a:t>
            </a:r>
          </a:p>
          <a:p>
            <a:pPr marL="0" indent="0">
              <a:buNone/>
            </a:pPr>
            <a:r>
              <a:rPr lang="tr-TR" sz="1500" dirty="0">
                <a:solidFill>
                  <a:schemeClr val="tx2"/>
                </a:solidFill>
              </a:rPr>
              <a:t>• </a:t>
            </a:r>
            <a:r>
              <a:rPr lang="tr-TR" sz="2400" dirty="0">
                <a:solidFill>
                  <a:schemeClr val="tx2"/>
                </a:solidFill>
              </a:rPr>
              <a:t>Kilo vermeyi kolaylaştırır. Sağlıklı ve doğru beslenen anne, emzirme sırasında enerji harcadığından ve süt üretimi için yağ dokusu kullanıldığından daha kolay ağırlık kaybederler</a:t>
            </a:r>
          </a:p>
          <a:p>
            <a:pPr marL="0" indent="0">
              <a:buNone/>
            </a:pPr>
            <a:endParaRPr lang="tr-TR" sz="2400" dirty="0">
              <a:solidFill>
                <a:schemeClr val="tx2"/>
              </a:solidFill>
            </a:endParaRPr>
          </a:p>
          <a:p>
            <a:pPr marL="0" indent="0">
              <a:buNone/>
            </a:pPr>
            <a:r>
              <a:rPr lang="tr-TR" sz="2400" dirty="0">
                <a:solidFill>
                  <a:schemeClr val="tx2"/>
                </a:solidFill>
              </a:rPr>
              <a:t>• Emzirme, anne ile bebek arasındaki bağı güçlendirir. </a:t>
            </a:r>
          </a:p>
          <a:p>
            <a:pPr marL="0" indent="0">
              <a:buNone/>
            </a:pPr>
            <a:endParaRPr lang="tr-TR" sz="2400" dirty="0">
              <a:solidFill>
                <a:schemeClr val="tx2"/>
              </a:solidFill>
            </a:endParaRPr>
          </a:p>
          <a:p>
            <a:pPr marL="0" indent="0">
              <a:buNone/>
            </a:pPr>
            <a:r>
              <a:rPr lang="tr-TR" sz="2400" dirty="0">
                <a:solidFill>
                  <a:schemeClr val="tx2"/>
                </a:solidFill>
              </a:rPr>
              <a:t>•Emziren annelerin kendilerine güvenleri fazladır bu durum süt verimini olumlu yönde etkiler.</a:t>
            </a:r>
          </a:p>
          <a:p>
            <a:pPr marL="0" indent="0">
              <a:buNone/>
            </a:pPr>
            <a:endParaRPr lang="tr-TR" sz="2400" dirty="0">
              <a:solidFill>
                <a:schemeClr val="tx2"/>
              </a:solidFill>
            </a:endParaRPr>
          </a:p>
          <a:p>
            <a:pPr marL="0" indent="0">
              <a:buNone/>
            </a:pPr>
            <a:r>
              <a:rPr lang="tr-TR" sz="2400" dirty="0">
                <a:solidFill>
                  <a:schemeClr val="tx2"/>
                </a:solidFill>
              </a:rPr>
              <a:t> •Emzirmek anne için doğal bir sakinleştiricidir.</a:t>
            </a:r>
          </a:p>
          <a:p>
            <a:endParaRPr lang="tr-TR" sz="1500" dirty="0">
              <a:solidFill>
                <a:schemeClr val="tx2"/>
              </a:solidFill>
            </a:endParaRPr>
          </a:p>
        </p:txBody>
      </p:sp>
    </p:spTree>
    <p:extLst>
      <p:ext uri="{BB962C8B-B14F-4D97-AF65-F5344CB8AC3E}">
        <p14:creationId xmlns:p14="http://schemas.microsoft.com/office/powerpoint/2010/main" val="3553472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Başlık 1">
            <a:extLst>
              <a:ext uri="{FF2B5EF4-FFF2-40B4-BE49-F238E27FC236}">
                <a16:creationId xmlns:a16="http://schemas.microsoft.com/office/drawing/2014/main" id="{1D8119DF-B33C-7FC2-5E07-AE18B831D7E6}"/>
              </a:ext>
            </a:extLst>
          </p:cNvPr>
          <p:cNvSpPr>
            <a:spLocks noGrp="1"/>
          </p:cNvSpPr>
          <p:nvPr>
            <p:ph type="title"/>
          </p:nvPr>
        </p:nvSpPr>
        <p:spPr>
          <a:xfrm>
            <a:off x="-1757014" y="528706"/>
            <a:ext cx="9833548" cy="1325563"/>
          </a:xfrm>
        </p:spPr>
        <p:txBody>
          <a:bodyPr anchor="b">
            <a:normAutofit/>
          </a:bodyPr>
          <a:lstStyle/>
          <a:p>
            <a:pPr algn="ctr"/>
            <a:r>
              <a:rPr lang="tr-TR" sz="3600" dirty="0">
                <a:solidFill>
                  <a:schemeClr val="tx2"/>
                </a:solidFill>
              </a:rPr>
              <a:t>Kolostrum</a:t>
            </a: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54EEC306-7BEE-B29F-3976-88186FF0940C}"/>
              </a:ext>
            </a:extLst>
          </p:cNvPr>
          <p:cNvSpPr>
            <a:spLocks noGrp="1"/>
          </p:cNvSpPr>
          <p:nvPr>
            <p:ph idx="1"/>
          </p:nvPr>
        </p:nvSpPr>
        <p:spPr>
          <a:xfrm>
            <a:off x="1179073" y="2534323"/>
            <a:ext cx="9833548" cy="2693976"/>
          </a:xfrm>
        </p:spPr>
        <p:txBody>
          <a:bodyPr>
            <a:normAutofit/>
          </a:bodyPr>
          <a:lstStyle/>
          <a:p>
            <a:r>
              <a:rPr lang="tr-TR" sz="2400" dirty="0">
                <a:solidFill>
                  <a:schemeClr val="tx2"/>
                </a:solidFill>
              </a:rPr>
              <a:t>Anne sütü salgılandığı döneme ve bileşimine göre; </a:t>
            </a:r>
          </a:p>
          <a:p>
            <a:pPr marL="0" indent="0">
              <a:buNone/>
            </a:pPr>
            <a:r>
              <a:rPr lang="tr-TR" sz="2400" dirty="0">
                <a:solidFill>
                  <a:schemeClr val="tx2"/>
                </a:solidFill>
              </a:rPr>
              <a:t>   1- Kolostrum : Doğumdan sonra (</a:t>
            </a:r>
            <a:r>
              <a:rPr lang="tr-TR" sz="2400" dirty="0" err="1">
                <a:solidFill>
                  <a:schemeClr val="tx2"/>
                </a:solidFill>
              </a:rPr>
              <a:t>postpartum</a:t>
            </a:r>
            <a:r>
              <a:rPr lang="tr-TR" sz="2400" dirty="0">
                <a:solidFill>
                  <a:schemeClr val="tx2"/>
                </a:solidFill>
              </a:rPr>
              <a:t>) ilk beş gün boyunca salgılanan süttür.</a:t>
            </a:r>
          </a:p>
          <a:p>
            <a:pPr marL="0" indent="0">
              <a:buNone/>
            </a:pPr>
            <a:r>
              <a:rPr lang="tr-TR" sz="2400" dirty="0">
                <a:solidFill>
                  <a:schemeClr val="tx2"/>
                </a:solidFill>
              </a:rPr>
              <a:t>   2- Geçiş Sütü (</a:t>
            </a:r>
            <a:r>
              <a:rPr lang="tr-TR" sz="2400" dirty="0" err="1">
                <a:solidFill>
                  <a:schemeClr val="tx2"/>
                </a:solidFill>
              </a:rPr>
              <a:t>Transitional</a:t>
            </a:r>
            <a:r>
              <a:rPr lang="tr-TR" sz="2400" dirty="0">
                <a:solidFill>
                  <a:schemeClr val="tx2"/>
                </a:solidFill>
              </a:rPr>
              <a:t>) : Kolostrumdan sonra 5-15. günler arasında salgılanan süttür. </a:t>
            </a:r>
          </a:p>
          <a:p>
            <a:pPr marL="0" indent="0">
              <a:buNone/>
            </a:pPr>
            <a:r>
              <a:rPr lang="tr-TR" sz="2400" dirty="0">
                <a:solidFill>
                  <a:schemeClr val="tx2"/>
                </a:solidFill>
              </a:rPr>
              <a:t>   3- </a:t>
            </a:r>
            <a:r>
              <a:rPr lang="tr-TR" sz="2400" dirty="0" err="1">
                <a:solidFill>
                  <a:schemeClr val="tx2"/>
                </a:solidFill>
              </a:rPr>
              <a:t>Mature</a:t>
            </a:r>
            <a:r>
              <a:rPr lang="tr-TR" sz="2400" dirty="0">
                <a:solidFill>
                  <a:schemeClr val="tx2"/>
                </a:solidFill>
              </a:rPr>
              <a:t> Süt (Olgun) : On beşinci günden sonra salgılanan süttür.</a:t>
            </a: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85338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Başlık 1">
            <a:extLst>
              <a:ext uri="{FF2B5EF4-FFF2-40B4-BE49-F238E27FC236}">
                <a16:creationId xmlns:a16="http://schemas.microsoft.com/office/drawing/2014/main" id="{6B0D7E56-93B0-0870-6470-88A517C330B9}"/>
              </a:ext>
            </a:extLst>
          </p:cNvPr>
          <p:cNvSpPr>
            <a:spLocks noGrp="1"/>
          </p:cNvSpPr>
          <p:nvPr>
            <p:ph type="title"/>
          </p:nvPr>
        </p:nvSpPr>
        <p:spPr>
          <a:xfrm>
            <a:off x="-1695723" y="521307"/>
            <a:ext cx="9833548" cy="1325563"/>
          </a:xfrm>
        </p:spPr>
        <p:txBody>
          <a:bodyPr anchor="b">
            <a:normAutofit/>
          </a:bodyPr>
          <a:lstStyle/>
          <a:p>
            <a:pPr algn="ctr"/>
            <a:r>
              <a:rPr lang="tr-TR" sz="3600" dirty="0">
                <a:solidFill>
                  <a:schemeClr val="tx2"/>
                </a:solidFill>
              </a:rPr>
              <a:t>Kolostrum</a:t>
            </a: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ABE21D46-89A4-0E72-3C0E-6C60041EA38C}"/>
              </a:ext>
            </a:extLst>
          </p:cNvPr>
          <p:cNvSpPr>
            <a:spLocks noGrp="1"/>
          </p:cNvSpPr>
          <p:nvPr>
            <p:ph idx="1"/>
          </p:nvPr>
        </p:nvSpPr>
        <p:spPr>
          <a:xfrm>
            <a:off x="1179073" y="2382974"/>
            <a:ext cx="9833548" cy="3276141"/>
          </a:xfrm>
        </p:spPr>
        <p:txBody>
          <a:bodyPr>
            <a:normAutofit/>
          </a:bodyPr>
          <a:lstStyle/>
          <a:p>
            <a:pPr marL="0" indent="0">
              <a:buNone/>
            </a:pPr>
            <a:r>
              <a:rPr lang="tr-TR" sz="2400" dirty="0">
                <a:solidFill>
                  <a:schemeClr val="tx2"/>
                </a:solidFill>
              </a:rPr>
              <a:t>  •Yağ ve laktoz içeriği olgun süte oranla daha azdır</a:t>
            </a:r>
          </a:p>
          <a:p>
            <a:pPr marL="0" indent="0">
              <a:buNone/>
            </a:pPr>
            <a:endParaRPr lang="tr-TR" sz="2400" dirty="0">
              <a:solidFill>
                <a:schemeClr val="tx2"/>
              </a:solidFill>
            </a:endParaRPr>
          </a:p>
          <a:p>
            <a:pPr marL="0" indent="0">
              <a:buNone/>
            </a:pPr>
            <a:r>
              <a:rPr lang="tr-TR" sz="2400" dirty="0">
                <a:solidFill>
                  <a:schemeClr val="tx2"/>
                </a:solidFill>
              </a:rPr>
              <a:t>  • Protein içeriği olgun sütten daha fazladır. (% 3-3.5 g). </a:t>
            </a:r>
          </a:p>
          <a:p>
            <a:pPr marL="0" indent="0">
              <a:buNone/>
            </a:pPr>
            <a:endParaRPr lang="tr-TR" sz="2400" dirty="0">
              <a:solidFill>
                <a:schemeClr val="tx2"/>
              </a:solidFill>
            </a:endParaRPr>
          </a:p>
          <a:p>
            <a:pPr marL="0" indent="0">
              <a:buNone/>
            </a:pPr>
            <a:r>
              <a:rPr lang="tr-TR" sz="2400" dirty="0">
                <a:solidFill>
                  <a:schemeClr val="tx2"/>
                </a:solidFill>
              </a:rPr>
              <a:t> • </a:t>
            </a:r>
            <a:r>
              <a:rPr lang="tr-TR" sz="2400" dirty="0" err="1">
                <a:solidFill>
                  <a:schemeClr val="tx2"/>
                </a:solidFill>
              </a:rPr>
              <a:t>Sekretuvar</a:t>
            </a:r>
            <a:r>
              <a:rPr lang="tr-TR" sz="2400" dirty="0">
                <a:solidFill>
                  <a:schemeClr val="tx2"/>
                </a:solidFill>
              </a:rPr>
              <a:t> IgA, </a:t>
            </a:r>
            <a:r>
              <a:rPr lang="tr-TR" sz="2400" dirty="0" err="1">
                <a:solidFill>
                  <a:schemeClr val="tx2"/>
                </a:solidFill>
              </a:rPr>
              <a:t>laktoferrin</a:t>
            </a:r>
            <a:r>
              <a:rPr lang="tr-TR" sz="2400" dirty="0">
                <a:solidFill>
                  <a:schemeClr val="tx2"/>
                </a:solidFill>
              </a:rPr>
              <a:t>, makrofajlar, enfeksiyon ve </a:t>
            </a:r>
            <a:r>
              <a:rPr lang="tr-TR" sz="2400" dirty="0" err="1">
                <a:solidFill>
                  <a:schemeClr val="tx2"/>
                </a:solidFill>
              </a:rPr>
              <a:t>allerjiden</a:t>
            </a:r>
            <a:r>
              <a:rPr lang="tr-TR" sz="2400" dirty="0">
                <a:solidFill>
                  <a:schemeClr val="tx2"/>
                </a:solidFill>
              </a:rPr>
              <a:t> koruyan antikorlar ve lökositler,. T ve B lenfositler gibi </a:t>
            </a:r>
            <a:r>
              <a:rPr lang="tr-TR" sz="2400" dirty="0" err="1">
                <a:solidFill>
                  <a:schemeClr val="tx2"/>
                </a:solidFill>
              </a:rPr>
              <a:t>antienfektif</a:t>
            </a:r>
            <a:r>
              <a:rPr lang="tr-TR" sz="2400" dirty="0">
                <a:solidFill>
                  <a:schemeClr val="tx2"/>
                </a:solidFill>
              </a:rPr>
              <a:t> etmenlerden zengindir. </a:t>
            </a:r>
          </a:p>
          <a:p>
            <a:pPr marL="0" indent="0">
              <a:buNone/>
            </a:pPr>
            <a:endParaRPr lang="tr-TR" sz="1800" dirty="0">
              <a:solidFill>
                <a:schemeClr val="tx2"/>
              </a:solidFill>
            </a:endParaRP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85194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Başlık 1">
            <a:extLst>
              <a:ext uri="{FF2B5EF4-FFF2-40B4-BE49-F238E27FC236}">
                <a16:creationId xmlns:a16="http://schemas.microsoft.com/office/drawing/2014/main" id="{BBC3B1B3-1EBC-0D0E-C7FF-D18DA2AE1479}"/>
              </a:ext>
            </a:extLst>
          </p:cNvPr>
          <p:cNvSpPr>
            <a:spLocks noGrp="1"/>
          </p:cNvSpPr>
          <p:nvPr>
            <p:ph type="title"/>
          </p:nvPr>
        </p:nvSpPr>
        <p:spPr>
          <a:xfrm>
            <a:off x="1179073" y="1195025"/>
            <a:ext cx="9833548" cy="1325563"/>
          </a:xfrm>
        </p:spPr>
        <p:txBody>
          <a:bodyPr anchor="b">
            <a:normAutofit/>
          </a:bodyPr>
          <a:lstStyle/>
          <a:p>
            <a:pPr algn="ctr"/>
            <a:r>
              <a:rPr lang="tr-TR" sz="3600" dirty="0">
                <a:solidFill>
                  <a:schemeClr val="tx2"/>
                </a:solidFill>
              </a:rPr>
              <a:t>Sunum Planı</a:t>
            </a:r>
          </a:p>
        </p:txBody>
      </p:sp>
      <p:grpSp>
        <p:nvGrpSpPr>
          <p:cNvPr id="32" name="Group 3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3" name="Freeform: Shape 3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B7D29591-EEF1-B30A-8012-C3A20F8F5E4D}"/>
              </a:ext>
            </a:extLst>
          </p:cNvPr>
          <p:cNvSpPr>
            <a:spLocks noGrp="1"/>
          </p:cNvSpPr>
          <p:nvPr>
            <p:ph idx="1"/>
          </p:nvPr>
        </p:nvSpPr>
        <p:spPr>
          <a:xfrm>
            <a:off x="853440" y="2743200"/>
            <a:ext cx="10159334" cy="3393439"/>
          </a:xfrm>
        </p:spPr>
        <p:txBody>
          <a:bodyPr>
            <a:normAutofit fontScale="85000" lnSpcReduction="20000"/>
          </a:bodyPr>
          <a:lstStyle/>
          <a:p>
            <a:r>
              <a:rPr lang="tr-TR" sz="2600" dirty="0">
                <a:solidFill>
                  <a:schemeClr val="tx2"/>
                </a:solidFill>
              </a:rPr>
              <a:t>Tanım-Önemi</a:t>
            </a:r>
          </a:p>
          <a:p>
            <a:r>
              <a:rPr lang="tr-TR" sz="2600" dirty="0">
                <a:solidFill>
                  <a:schemeClr val="tx2"/>
                </a:solidFill>
              </a:rPr>
              <a:t>Anne Sütü İçeriği</a:t>
            </a:r>
          </a:p>
          <a:p>
            <a:r>
              <a:rPr lang="tr-TR" sz="2600" dirty="0">
                <a:solidFill>
                  <a:schemeClr val="tx2"/>
                </a:solidFill>
              </a:rPr>
              <a:t>Anne Sütü Faydaları</a:t>
            </a:r>
          </a:p>
          <a:p>
            <a:r>
              <a:rPr lang="tr-TR" sz="2600" dirty="0">
                <a:solidFill>
                  <a:schemeClr val="tx2"/>
                </a:solidFill>
              </a:rPr>
              <a:t>Doğru emzirme</a:t>
            </a:r>
          </a:p>
          <a:p>
            <a:r>
              <a:rPr lang="tr-TR" sz="2600" dirty="0" err="1">
                <a:solidFill>
                  <a:schemeClr val="tx2"/>
                </a:solidFill>
              </a:rPr>
              <a:t>Mastit</a:t>
            </a:r>
            <a:endParaRPr lang="tr-TR" sz="2600" dirty="0">
              <a:solidFill>
                <a:schemeClr val="tx2"/>
              </a:solidFill>
            </a:endParaRPr>
          </a:p>
          <a:p>
            <a:r>
              <a:rPr lang="tr-TR" sz="2600" dirty="0">
                <a:solidFill>
                  <a:schemeClr val="tx2"/>
                </a:solidFill>
              </a:rPr>
              <a:t>Anne sütü saklanması</a:t>
            </a:r>
          </a:p>
          <a:p>
            <a:r>
              <a:rPr lang="tr-TR" sz="2600" dirty="0">
                <a:solidFill>
                  <a:schemeClr val="tx2"/>
                </a:solidFill>
              </a:rPr>
              <a:t>Emziren Anne Beslenmesi</a:t>
            </a:r>
          </a:p>
          <a:p>
            <a:r>
              <a:rPr lang="tr-TR" sz="2600" dirty="0">
                <a:solidFill>
                  <a:schemeClr val="tx2"/>
                </a:solidFill>
              </a:rPr>
              <a:t>Emziren Annede İlaç Kullanımı</a:t>
            </a:r>
          </a:p>
          <a:p>
            <a:r>
              <a:rPr lang="tr-TR" sz="2600" dirty="0">
                <a:solidFill>
                  <a:schemeClr val="tx2"/>
                </a:solidFill>
              </a:rPr>
              <a:t>Anne sütü kontrendikasyonları</a:t>
            </a:r>
          </a:p>
          <a:p>
            <a:endParaRPr lang="tr-TR" sz="1300" dirty="0">
              <a:solidFill>
                <a:schemeClr val="tx2"/>
              </a:solidFill>
            </a:endParaRPr>
          </a:p>
        </p:txBody>
      </p:sp>
      <p:grpSp>
        <p:nvGrpSpPr>
          <p:cNvPr id="38" name="Group 3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9" name="Freeform: Shape 3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55982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Başlık 1">
            <a:extLst>
              <a:ext uri="{FF2B5EF4-FFF2-40B4-BE49-F238E27FC236}">
                <a16:creationId xmlns:a16="http://schemas.microsoft.com/office/drawing/2014/main" id="{9311CBED-DB7E-B947-B516-029C9BE1E8F3}"/>
              </a:ext>
            </a:extLst>
          </p:cNvPr>
          <p:cNvSpPr>
            <a:spLocks noGrp="1"/>
          </p:cNvSpPr>
          <p:nvPr>
            <p:ph type="title"/>
          </p:nvPr>
        </p:nvSpPr>
        <p:spPr>
          <a:xfrm>
            <a:off x="1321313" y="1062462"/>
            <a:ext cx="9833548" cy="1066802"/>
          </a:xfrm>
        </p:spPr>
        <p:txBody>
          <a:bodyPr anchor="b">
            <a:normAutofit/>
          </a:bodyPr>
          <a:lstStyle/>
          <a:p>
            <a:r>
              <a:rPr lang="tr-TR" sz="3600" dirty="0">
                <a:solidFill>
                  <a:schemeClr val="tx2"/>
                </a:solidFill>
              </a:rPr>
              <a:t>Kolostrum</a:t>
            </a:r>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91444B8A-6F7F-FAF1-7043-B87D43AF1AD3}"/>
              </a:ext>
            </a:extLst>
          </p:cNvPr>
          <p:cNvSpPr>
            <a:spLocks noGrp="1"/>
          </p:cNvSpPr>
          <p:nvPr>
            <p:ph idx="1"/>
          </p:nvPr>
        </p:nvSpPr>
        <p:spPr>
          <a:xfrm>
            <a:off x="1179226" y="3049324"/>
            <a:ext cx="9833548" cy="3361635"/>
          </a:xfrm>
        </p:spPr>
        <p:txBody>
          <a:bodyPr anchor="ctr">
            <a:normAutofit fontScale="92500" lnSpcReduction="10000"/>
          </a:bodyPr>
          <a:lstStyle/>
          <a:p>
            <a:pPr marL="0" indent="0">
              <a:buNone/>
            </a:pPr>
            <a:r>
              <a:rPr lang="tr-TR" sz="1800" dirty="0">
                <a:solidFill>
                  <a:schemeClr val="tx2"/>
                </a:solidFill>
              </a:rPr>
              <a:t> </a:t>
            </a:r>
            <a:r>
              <a:rPr lang="tr-TR" sz="2400" dirty="0">
                <a:solidFill>
                  <a:schemeClr val="tx2"/>
                </a:solidFill>
              </a:rPr>
              <a:t>• </a:t>
            </a:r>
            <a:r>
              <a:rPr lang="tr-TR" sz="2600" dirty="0" err="1">
                <a:solidFill>
                  <a:schemeClr val="tx2"/>
                </a:solidFill>
              </a:rPr>
              <a:t>Barsağın</a:t>
            </a:r>
            <a:r>
              <a:rPr lang="tr-TR" sz="2600" dirty="0">
                <a:solidFill>
                  <a:schemeClr val="tx2"/>
                </a:solidFill>
              </a:rPr>
              <a:t> olgunlaşmasını sağlayan, </a:t>
            </a:r>
            <a:r>
              <a:rPr lang="tr-TR" sz="2600" dirty="0" err="1">
                <a:solidFill>
                  <a:schemeClr val="tx2"/>
                </a:solidFill>
              </a:rPr>
              <a:t>allerji</a:t>
            </a:r>
            <a:r>
              <a:rPr lang="tr-TR" sz="2600" dirty="0">
                <a:solidFill>
                  <a:schemeClr val="tx2"/>
                </a:solidFill>
              </a:rPr>
              <a:t> ve intolerans gelişmesini önleyen epidermal büyüme faktörlerini içerir.</a:t>
            </a:r>
          </a:p>
          <a:p>
            <a:pPr marL="0" indent="0">
              <a:buNone/>
            </a:pPr>
            <a:r>
              <a:rPr lang="tr-TR" sz="2600" dirty="0">
                <a:solidFill>
                  <a:schemeClr val="tx2"/>
                </a:solidFill>
              </a:rPr>
              <a:t> • B12, A ve D vitaminleri, sodyum ve çinko içeriği olgun süte göre daha yüksektir.</a:t>
            </a:r>
          </a:p>
          <a:p>
            <a:pPr marL="0" indent="0">
              <a:buNone/>
            </a:pPr>
            <a:r>
              <a:rPr lang="tr-TR" sz="2600" dirty="0">
                <a:solidFill>
                  <a:schemeClr val="tx2"/>
                </a:solidFill>
              </a:rPr>
              <a:t> • </a:t>
            </a:r>
            <a:r>
              <a:rPr lang="tr-TR" sz="2600" dirty="0" err="1">
                <a:solidFill>
                  <a:schemeClr val="tx2"/>
                </a:solidFill>
              </a:rPr>
              <a:t>Bilirubinin</a:t>
            </a:r>
            <a:r>
              <a:rPr lang="tr-TR" sz="2600" dirty="0">
                <a:solidFill>
                  <a:schemeClr val="tx2"/>
                </a:solidFill>
              </a:rPr>
              <a:t> </a:t>
            </a:r>
            <a:r>
              <a:rPr lang="tr-TR" sz="2600" dirty="0" err="1">
                <a:solidFill>
                  <a:schemeClr val="tx2"/>
                </a:solidFill>
              </a:rPr>
              <a:t>barsaktan</a:t>
            </a:r>
            <a:r>
              <a:rPr lang="tr-TR" sz="2600" dirty="0">
                <a:solidFill>
                  <a:schemeClr val="tx2"/>
                </a:solidFill>
              </a:rPr>
              <a:t> atılmasını sağlayarak sarılığı önler. </a:t>
            </a:r>
          </a:p>
          <a:p>
            <a:endParaRPr lang="tr-TR" sz="2600" dirty="0">
              <a:solidFill>
                <a:schemeClr val="tx2"/>
              </a:solidFill>
            </a:endParaRPr>
          </a:p>
          <a:p>
            <a:r>
              <a:rPr lang="tr-TR" sz="2600" dirty="0">
                <a:solidFill>
                  <a:schemeClr val="tx2"/>
                </a:solidFill>
              </a:rPr>
              <a:t>Kolostrum içermiş olduğu besin ögelerinden çok enfeksiyonlardan koruyucu özelliği ve bebeğin </a:t>
            </a:r>
            <a:r>
              <a:rPr lang="tr-TR" sz="2600" dirty="0" err="1">
                <a:solidFill>
                  <a:schemeClr val="tx2"/>
                </a:solidFill>
              </a:rPr>
              <a:t>gastrointestinal</a:t>
            </a:r>
            <a:r>
              <a:rPr lang="tr-TR" sz="2600" dirty="0">
                <a:solidFill>
                  <a:schemeClr val="tx2"/>
                </a:solidFill>
              </a:rPr>
              <a:t> sistem fonksiyonlarının düzenlenmesinde yararlı etkileri nedeniyle önem kazanmaktadır.</a:t>
            </a:r>
          </a:p>
        </p:txBody>
      </p:sp>
    </p:spTree>
    <p:extLst>
      <p:ext uri="{BB962C8B-B14F-4D97-AF65-F5344CB8AC3E}">
        <p14:creationId xmlns:p14="http://schemas.microsoft.com/office/powerpoint/2010/main" val="2035907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5" name="Group 24">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6" name="Freeform: Shape 25">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Başlık 1">
            <a:extLst>
              <a:ext uri="{FF2B5EF4-FFF2-40B4-BE49-F238E27FC236}">
                <a16:creationId xmlns:a16="http://schemas.microsoft.com/office/drawing/2014/main" id="{BD12FA93-B7F3-85C2-CC71-617C5546CFE4}"/>
              </a:ext>
            </a:extLst>
          </p:cNvPr>
          <p:cNvSpPr>
            <a:spLocks noGrp="1"/>
          </p:cNvSpPr>
          <p:nvPr>
            <p:ph type="title"/>
          </p:nvPr>
        </p:nvSpPr>
        <p:spPr>
          <a:xfrm>
            <a:off x="640080" y="1243013"/>
            <a:ext cx="3855720" cy="4371974"/>
          </a:xfrm>
        </p:spPr>
        <p:txBody>
          <a:bodyPr>
            <a:normAutofit/>
          </a:bodyPr>
          <a:lstStyle/>
          <a:p>
            <a:r>
              <a:rPr lang="tr-TR" sz="3600" dirty="0">
                <a:solidFill>
                  <a:schemeClr val="tx2"/>
                </a:solidFill>
              </a:rPr>
              <a:t>Doğru Emzirme Nasıl Olmalı ?</a:t>
            </a:r>
          </a:p>
        </p:txBody>
      </p:sp>
      <p:sp>
        <p:nvSpPr>
          <p:cNvPr id="3" name="İçerik Yer Tutucusu 2">
            <a:extLst>
              <a:ext uri="{FF2B5EF4-FFF2-40B4-BE49-F238E27FC236}">
                <a16:creationId xmlns:a16="http://schemas.microsoft.com/office/drawing/2014/main" id="{FD062BCB-B003-CD8A-59E8-5B8FD0D94BE0}"/>
              </a:ext>
            </a:extLst>
          </p:cNvPr>
          <p:cNvSpPr>
            <a:spLocks noGrp="1"/>
          </p:cNvSpPr>
          <p:nvPr>
            <p:ph idx="1"/>
          </p:nvPr>
        </p:nvSpPr>
        <p:spPr>
          <a:xfrm>
            <a:off x="6172200" y="804672"/>
            <a:ext cx="5221224" cy="5230368"/>
          </a:xfrm>
        </p:spPr>
        <p:txBody>
          <a:bodyPr anchor="ctr">
            <a:normAutofit/>
          </a:bodyPr>
          <a:lstStyle/>
          <a:p>
            <a:r>
              <a:rPr lang="tr-TR" sz="2400" dirty="0">
                <a:solidFill>
                  <a:schemeClr val="tx2"/>
                </a:solidFill>
              </a:rPr>
              <a:t>Her emzirme öncesi anne ellerini su ve sabunla yıkamalıdır.</a:t>
            </a:r>
          </a:p>
          <a:p>
            <a:endParaRPr lang="tr-TR" sz="2400" dirty="0">
              <a:solidFill>
                <a:schemeClr val="tx2"/>
              </a:solidFill>
            </a:endParaRPr>
          </a:p>
          <a:p>
            <a:r>
              <a:rPr lang="tr-TR" sz="2400" dirty="0">
                <a:solidFill>
                  <a:schemeClr val="tx2"/>
                </a:solidFill>
              </a:rPr>
              <a:t>Annenin sırt, omuz, boyun ve kolları rahat ve gevşek olmalıdır.</a:t>
            </a:r>
          </a:p>
          <a:p>
            <a:endParaRPr lang="tr-TR" sz="2400" dirty="0">
              <a:solidFill>
                <a:schemeClr val="tx2"/>
              </a:solidFill>
            </a:endParaRPr>
          </a:p>
          <a:p>
            <a:r>
              <a:rPr lang="tr-TR" sz="2400" dirty="0">
                <a:solidFill>
                  <a:schemeClr val="tx2"/>
                </a:solidFill>
              </a:rPr>
              <a:t>Bebek; boynu bükülmeden, annenin bir eli ve kolu ile bebeğin başı ve tüm vücudu alttan desteklenerek, kulak, omuz ve kalça düz bir hat oluşturacak şekilde tutulur.</a:t>
            </a:r>
          </a:p>
        </p:txBody>
      </p:sp>
    </p:spTree>
    <p:extLst>
      <p:ext uri="{BB962C8B-B14F-4D97-AF65-F5344CB8AC3E}">
        <p14:creationId xmlns:p14="http://schemas.microsoft.com/office/powerpoint/2010/main" val="3732676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8" name="Group 37">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39" name="Freeform: Shape 38">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0">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Başlık 1">
            <a:extLst>
              <a:ext uri="{FF2B5EF4-FFF2-40B4-BE49-F238E27FC236}">
                <a16:creationId xmlns:a16="http://schemas.microsoft.com/office/drawing/2014/main" id="{6F338186-1F58-33AF-C62B-03D12035F53A}"/>
              </a:ext>
            </a:extLst>
          </p:cNvPr>
          <p:cNvSpPr>
            <a:spLocks noGrp="1"/>
          </p:cNvSpPr>
          <p:nvPr>
            <p:ph type="title"/>
          </p:nvPr>
        </p:nvSpPr>
        <p:spPr>
          <a:xfrm>
            <a:off x="640080" y="1243013"/>
            <a:ext cx="3855720" cy="4371974"/>
          </a:xfrm>
        </p:spPr>
        <p:txBody>
          <a:bodyPr>
            <a:normAutofit/>
          </a:bodyPr>
          <a:lstStyle/>
          <a:p>
            <a:r>
              <a:rPr lang="tr-TR" sz="3600" dirty="0">
                <a:solidFill>
                  <a:schemeClr val="tx2"/>
                </a:solidFill>
              </a:rPr>
              <a:t>Doğru Emzirme Nasıl Olmalı ?</a:t>
            </a:r>
          </a:p>
        </p:txBody>
      </p:sp>
      <p:sp>
        <p:nvSpPr>
          <p:cNvPr id="3" name="İçerik Yer Tutucusu 2">
            <a:extLst>
              <a:ext uri="{FF2B5EF4-FFF2-40B4-BE49-F238E27FC236}">
                <a16:creationId xmlns:a16="http://schemas.microsoft.com/office/drawing/2014/main" id="{14DEA2FF-E563-E316-A5D3-8BE5642E1245}"/>
              </a:ext>
            </a:extLst>
          </p:cNvPr>
          <p:cNvSpPr>
            <a:spLocks noGrp="1"/>
          </p:cNvSpPr>
          <p:nvPr>
            <p:ph idx="1"/>
          </p:nvPr>
        </p:nvSpPr>
        <p:spPr>
          <a:xfrm>
            <a:off x="6172200" y="804672"/>
            <a:ext cx="5221224" cy="5230368"/>
          </a:xfrm>
        </p:spPr>
        <p:txBody>
          <a:bodyPr anchor="ctr">
            <a:normAutofit fontScale="92500"/>
          </a:bodyPr>
          <a:lstStyle/>
          <a:p>
            <a:r>
              <a:rPr lang="tr-TR" sz="2400" dirty="0">
                <a:solidFill>
                  <a:schemeClr val="tx2"/>
                </a:solidFill>
              </a:rPr>
              <a:t>Göbekler karşılıklı gelecek şekilde bebek anneye yakın tutulur.</a:t>
            </a:r>
          </a:p>
          <a:p>
            <a:endParaRPr lang="tr-TR" sz="2400" dirty="0">
              <a:solidFill>
                <a:schemeClr val="tx2"/>
              </a:solidFill>
            </a:endParaRPr>
          </a:p>
          <a:p>
            <a:r>
              <a:rPr lang="tr-TR" sz="2400" dirty="0">
                <a:solidFill>
                  <a:schemeClr val="tx2"/>
                </a:solidFill>
              </a:rPr>
              <a:t>Bebek battaniyeye sarılmamalı, elleri memeye dokunabilmelidir.</a:t>
            </a:r>
          </a:p>
          <a:p>
            <a:endParaRPr lang="tr-TR" sz="2400" dirty="0">
              <a:solidFill>
                <a:schemeClr val="tx2"/>
              </a:solidFill>
            </a:endParaRPr>
          </a:p>
          <a:p>
            <a:r>
              <a:rPr lang="tr-TR" sz="2400" dirty="0">
                <a:solidFill>
                  <a:schemeClr val="tx2"/>
                </a:solidFill>
              </a:rPr>
              <a:t>Bebeğin burnu meme başı hizasındadır, meme ile bebeğin yüzü tam karşılıklıdır.</a:t>
            </a:r>
          </a:p>
          <a:p>
            <a:endParaRPr lang="tr-TR" sz="2400" dirty="0">
              <a:solidFill>
                <a:schemeClr val="tx2"/>
              </a:solidFill>
            </a:endParaRPr>
          </a:p>
          <a:p>
            <a:r>
              <a:rPr lang="tr-TR" sz="2400" dirty="0">
                <a:solidFill>
                  <a:schemeClr val="tx2"/>
                </a:solidFill>
              </a:rPr>
              <a:t>Annenin diğer elinin başparmağı memenin üstünde, diğer parmaklar memenin altında göğse dayalı olarak meme “C” şeklinde tutulur.</a:t>
            </a:r>
          </a:p>
          <a:p>
            <a:pPr marL="0" indent="0">
              <a:buNone/>
            </a:pPr>
            <a:r>
              <a:rPr lang="tr-TR" sz="2400" dirty="0">
                <a:solidFill>
                  <a:schemeClr val="tx2"/>
                </a:solidFill>
              </a:rPr>
              <a:t> </a:t>
            </a:r>
          </a:p>
          <a:p>
            <a:endParaRPr lang="tr-TR" sz="1800" dirty="0">
              <a:solidFill>
                <a:schemeClr val="tx2"/>
              </a:solidFill>
            </a:endParaRPr>
          </a:p>
        </p:txBody>
      </p:sp>
    </p:spTree>
    <p:extLst>
      <p:ext uri="{BB962C8B-B14F-4D97-AF65-F5344CB8AC3E}">
        <p14:creationId xmlns:p14="http://schemas.microsoft.com/office/powerpoint/2010/main" val="2765519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Başlık 1">
            <a:extLst>
              <a:ext uri="{FF2B5EF4-FFF2-40B4-BE49-F238E27FC236}">
                <a16:creationId xmlns:a16="http://schemas.microsoft.com/office/drawing/2014/main" id="{DE4E9BC4-9020-7B37-C029-507D17B2BC1D}"/>
              </a:ext>
            </a:extLst>
          </p:cNvPr>
          <p:cNvSpPr>
            <a:spLocks noGrp="1"/>
          </p:cNvSpPr>
          <p:nvPr>
            <p:ph type="title"/>
          </p:nvPr>
        </p:nvSpPr>
        <p:spPr>
          <a:xfrm>
            <a:off x="640080" y="1243013"/>
            <a:ext cx="3855720" cy="4371974"/>
          </a:xfrm>
        </p:spPr>
        <p:txBody>
          <a:bodyPr>
            <a:normAutofit/>
          </a:bodyPr>
          <a:lstStyle/>
          <a:p>
            <a:r>
              <a:rPr lang="tr-TR" sz="3600">
                <a:solidFill>
                  <a:schemeClr val="tx2"/>
                </a:solidFill>
              </a:rPr>
              <a:t>Doğru Emzirme Nasıl Olmalı ?</a:t>
            </a:r>
          </a:p>
        </p:txBody>
      </p:sp>
      <p:sp>
        <p:nvSpPr>
          <p:cNvPr id="3" name="İçerik Yer Tutucusu 2">
            <a:extLst>
              <a:ext uri="{FF2B5EF4-FFF2-40B4-BE49-F238E27FC236}">
                <a16:creationId xmlns:a16="http://schemas.microsoft.com/office/drawing/2014/main" id="{46B6176B-6556-7014-968A-96D8E245A519}"/>
              </a:ext>
            </a:extLst>
          </p:cNvPr>
          <p:cNvSpPr>
            <a:spLocks noGrp="1"/>
          </p:cNvSpPr>
          <p:nvPr>
            <p:ph idx="1"/>
          </p:nvPr>
        </p:nvSpPr>
        <p:spPr>
          <a:xfrm>
            <a:off x="6172200" y="804672"/>
            <a:ext cx="5221224" cy="5230368"/>
          </a:xfrm>
        </p:spPr>
        <p:txBody>
          <a:bodyPr anchor="ctr">
            <a:normAutofit/>
          </a:bodyPr>
          <a:lstStyle/>
          <a:p>
            <a:r>
              <a:rPr lang="tr-TR" sz="2400" dirty="0">
                <a:solidFill>
                  <a:schemeClr val="tx2"/>
                </a:solidFill>
              </a:rPr>
              <a:t>Parmaklar memenin renkli kısmından (</a:t>
            </a:r>
            <a:r>
              <a:rPr lang="tr-TR" sz="2400" dirty="0" err="1">
                <a:solidFill>
                  <a:schemeClr val="tx2"/>
                </a:solidFill>
              </a:rPr>
              <a:t>areola</a:t>
            </a:r>
            <a:r>
              <a:rPr lang="tr-TR" sz="2400" dirty="0">
                <a:solidFill>
                  <a:schemeClr val="tx2"/>
                </a:solidFill>
              </a:rPr>
              <a:t>) uzaktadır.</a:t>
            </a:r>
          </a:p>
          <a:p>
            <a:endParaRPr lang="tr-TR" sz="2400" dirty="0">
              <a:solidFill>
                <a:schemeClr val="tx2"/>
              </a:solidFill>
            </a:endParaRPr>
          </a:p>
          <a:p>
            <a:r>
              <a:rPr lang="tr-TR" sz="2400" dirty="0">
                <a:solidFill>
                  <a:schemeClr val="tx2"/>
                </a:solidFill>
              </a:rPr>
              <a:t>Bebeğin çenesi memeye temas eder.</a:t>
            </a:r>
          </a:p>
          <a:p>
            <a:endParaRPr lang="tr-TR" sz="2400" dirty="0">
              <a:solidFill>
                <a:schemeClr val="tx2"/>
              </a:solidFill>
            </a:endParaRPr>
          </a:p>
          <a:p>
            <a:r>
              <a:rPr lang="tr-TR" sz="2400" dirty="0">
                <a:solidFill>
                  <a:schemeClr val="tx2"/>
                </a:solidFill>
              </a:rPr>
              <a:t>Meme bebeğin ağzına sokuşturulmamalı, bebek memeye yaklaştırılarak, bebeğin dudağına meme dokundurularak arama refleksi uyarılır.</a:t>
            </a:r>
          </a:p>
        </p:txBody>
      </p:sp>
    </p:spTree>
    <p:extLst>
      <p:ext uri="{BB962C8B-B14F-4D97-AF65-F5344CB8AC3E}">
        <p14:creationId xmlns:p14="http://schemas.microsoft.com/office/powerpoint/2010/main" val="133096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Başlık 1">
            <a:extLst>
              <a:ext uri="{FF2B5EF4-FFF2-40B4-BE49-F238E27FC236}">
                <a16:creationId xmlns:a16="http://schemas.microsoft.com/office/drawing/2014/main" id="{A7D5833D-8EB2-2C89-8BC6-CC49B3CF03E3}"/>
              </a:ext>
            </a:extLst>
          </p:cNvPr>
          <p:cNvSpPr>
            <a:spLocks noGrp="1"/>
          </p:cNvSpPr>
          <p:nvPr>
            <p:ph type="title"/>
          </p:nvPr>
        </p:nvSpPr>
        <p:spPr>
          <a:xfrm>
            <a:off x="640080" y="1243013"/>
            <a:ext cx="3855720" cy="4371974"/>
          </a:xfrm>
        </p:spPr>
        <p:txBody>
          <a:bodyPr>
            <a:normAutofit/>
          </a:bodyPr>
          <a:lstStyle/>
          <a:p>
            <a:r>
              <a:rPr lang="tr-TR" sz="3600">
                <a:solidFill>
                  <a:schemeClr val="tx2"/>
                </a:solidFill>
              </a:rPr>
              <a:t>Doğru Emzirme Nasıl Olmalı ?</a:t>
            </a:r>
          </a:p>
        </p:txBody>
      </p:sp>
      <p:sp>
        <p:nvSpPr>
          <p:cNvPr id="3" name="İçerik Yer Tutucusu 2">
            <a:extLst>
              <a:ext uri="{FF2B5EF4-FFF2-40B4-BE49-F238E27FC236}">
                <a16:creationId xmlns:a16="http://schemas.microsoft.com/office/drawing/2014/main" id="{60AC6850-CDDC-FD3C-403F-62ACC3E9CF7D}"/>
              </a:ext>
            </a:extLst>
          </p:cNvPr>
          <p:cNvSpPr>
            <a:spLocks noGrp="1"/>
          </p:cNvSpPr>
          <p:nvPr>
            <p:ph idx="1"/>
          </p:nvPr>
        </p:nvSpPr>
        <p:spPr>
          <a:xfrm>
            <a:off x="6172200" y="804672"/>
            <a:ext cx="5221224" cy="5230368"/>
          </a:xfrm>
        </p:spPr>
        <p:txBody>
          <a:bodyPr anchor="ctr">
            <a:normAutofit/>
          </a:bodyPr>
          <a:lstStyle/>
          <a:p>
            <a:r>
              <a:rPr lang="tr-TR" sz="2400" dirty="0">
                <a:solidFill>
                  <a:schemeClr val="tx2"/>
                </a:solidFill>
              </a:rPr>
              <a:t>Bebek ağzını geniş açtığında meme ile buluşturulur.</a:t>
            </a:r>
          </a:p>
          <a:p>
            <a:endParaRPr lang="tr-TR" sz="2400" dirty="0">
              <a:solidFill>
                <a:schemeClr val="tx2"/>
              </a:solidFill>
            </a:endParaRPr>
          </a:p>
          <a:p>
            <a:r>
              <a:rPr lang="tr-TR" sz="2400" dirty="0">
                <a:solidFill>
                  <a:schemeClr val="tx2"/>
                </a:solidFill>
              </a:rPr>
              <a:t>Bebeğin çenesi memeye dayanmıştır.</a:t>
            </a:r>
          </a:p>
          <a:p>
            <a:endParaRPr lang="tr-TR" sz="2400" dirty="0">
              <a:solidFill>
                <a:schemeClr val="tx2"/>
              </a:solidFill>
            </a:endParaRPr>
          </a:p>
          <a:p>
            <a:r>
              <a:rPr lang="tr-TR" sz="2400" dirty="0">
                <a:solidFill>
                  <a:schemeClr val="tx2"/>
                </a:solidFill>
              </a:rPr>
              <a:t>Bebeğin ağzı geniş açıktır , alt dudağı dışa doğru dönüktür.</a:t>
            </a:r>
          </a:p>
          <a:p>
            <a:endParaRPr lang="tr-TR" sz="2400" dirty="0">
              <a:solidFill>
                <a:schemeClr val="tx2"/>
              </a:solidFill>
            </a:endParaRPr>
          </a:p>
          <a:p>
            <a:r>
              <a:rPr lang="tr-TR" sz="2400" dirty="0">
                <a:solidFill>
                  <a:schemeClr val="tx2"/>
                </a:solidFill>
              </a:rPr>
              <a:t>Memenin renkli kısmının (</a:t>
            </a:r>
            <a:r>
              <a:rPr lang="tr-TR" sz="2400" dirty="0" err="1">
                <a:solidFill>
                  <a:schemeClr val="tx2"/>
                </a:solidFill>
              </a:rPr>
              <a:t>areola</a:t>
            </a:r>
            <a:r>
              <a:rPr lang="tr-TR" sz="2400" dirty="0">
                <a:solidFill>
                  <a:schemeClr val="tx2"/>
                </a:solidFill>
              </a:rPr>
              <a:t>) tamamına yakını bebeğin ağzındadır. Alttan memenin renkli kısmının çok azı görünür</a:t>
            </a:r>
          </a:p>
          <a:p>
            <a:endParaRPr lang="tr-TR" sz="1800" dirty="0">
              <a:solidFill>
                <a:schemeClr val="tx2"/>
              </a:solidFill>
            </a:endParaRPr>
          </a:p>
        </p:txBody>
      </p:sp>
      <p:pic>
        <p:nvPicPr>
          <p:cNvPr id="2050" name="Picture 2" descr="Doğru Emzirme Teknikleri, Pozisyonları - Dr. Yelda Mumcu">
            <a:extLst>
              <a:ext uri="{FF2B5EF4-FFF2-40B4-BE49-F238E27FC236}">
                <a16:creationId xmlns:a16="http://schemas.microsoft.com/office/drawing/2014/main" id="{557A34F2-C2F3-3BC7-F27E-D791E72EA9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4664072"/>
            <a:ext cx="5089135"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566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374C27-5FAF-268C-89A3-3EFDE9EE6CF8}"/>
              </a:ext>
            </a:extLst>
          </p:cNvPr>
          <p:cNvSpPr>
            <a:spLocks noGrp="1"/>
          </p:cNvSpPr>
          <p:nvPr>
            <p:ph type="title"/>
          </p:nvPr>
        </p:nvSpPr>
        <p:spPr/>
        <p:txBody>
          <a:bodyPr/>
          <a:lstStyle/>
          <a:p>
            <a:endParaRPr lang="tr-TR"/>
          </a:p>
        </p:txBody>
      </p:sp>
      <p:pic>
        <p:nvPicPr>
          <p:cNvPr id="5" name="İçerik Yer Tutucusu 4" descr="taslak, çizim, insan yüzü, çizgi sanatı içeren bir resim&#10;&#10;Yapay zeka tarafından oluşturulmuş içerik yanlış olabilir.">
            <a:extLst>
              <a:ext uri="{FF2B5EF4-FFF2-40B4-BE49-F238E27FC236}">
                <a16:creationId xmlns:a16="http://schemas.microsoft.com/office/drawing/2014/main" id="{E15B6CCE-6DDA-FC02-D117-818C0E2996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253331"/>
            <a:ext cx="4177683" cy="5191592"/>
          </a:xfrm>
        </p:spPr>
      </p:pic>
      <p:pic>
        <p:nvPicPr>
          <p:cNvPr id="7" name="Resim 6" descr="metin, ekran görüntüsü, yazı tipi, diyagram içeren bir resim&#10;&#10;Yapay zeka tarafından oluşturulmuş içerik yanlış olabilir.">
            <a:extLst>
              <a:ext uri="{FF2B5EF4-FFF2-40B4-BE49-F238E27FC236}">
                <a16:creationId xmlns:a16="http://schemas.microsoft.com/office/drawing/2014/main" id="{E3D2B7EB-13DE-9D7F-21D4-F087098ED4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9467" y="3144915"/>
            <a:ext cx="4786249" cy="2101788"/>
          </a:xfrm>
          <a:prstGeom prst="rect">
            <a:avLst/>
          </a:prstGeom>
        </p:spPr>
      </p:pic>
    </p:spTree>
    <p:extLst>
      <p:ext uri="{BB962C8B-B14F-4D97-AF65-F5344CB8AC3E}">
        <p14:creationId xmlns:p14="http://schemas.microsoft.com/office/powerpoint/2010/main" val="1499637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8" name="Group 37">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39" name="Freeform: Shape 38">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0">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Başlık 1">
            <a:extLst>
              <a:ext uri="{FF2B5EF4-FFF2-40B4-BE49-F238E27FC236}">
                <a16:creationId xmlns:a16="http://schemas.microsoft.com/office/drawing/2014/main" id="{534D0364-FAFE-D04D-CAA9-1F35E397EE63}"/>
              </a:ext>
            </a:extLst>
          </p:cNvPr>
          <p:cNvSpPr>
            <a:spLocks noGrp="1"/>
          </p:cNvSpPr>
          <p:nvPr>
            <p:ph type="title"/>
          </p:nvPr>
        </p:nvSpPr>
        <p:spPr>
          <a:xfrm>
            <a:off x="640080" y="1243013"/>
            <a:ext cx="3855720" cy="4371974"/>
          </a:xfrm>
        </p:spPr>
        <p:txBody>
          <a:bodyPr>
            <a:normAutofit/>
          </a:bodyPr>
          <a:lstStyle/>
          <a:p>
            <a:r>
              <a:rPr lang="tr-TR" sz="3600" dirty="0">
                <a:solidFill>
                  <a:schemeClr val="tx2"/>
                </a:solidFill>
              </a:rPr>
              <a:t>Anne Sütü Hangi Sıklıkla Verilmeli ?</a:t>
            </a:r>
          </a:p>
        </p:txBody>
      </p:sp>
      <p:sp>
        <p:nvSpPr>
          <p:cNvPr id="3" name="İçerik Yer Tutucusu 2">
            <a:extLst>
              <a:ext uri="{FF2B5EF4-FFF2-40B4-BE49-F238E27FC236}">
                <a16:creationId xmlns:a16="http://schemas.microsoft.com/office/drawing/2014/main" id="{9570FA07-575B-DFAB-3241-7AFB3B3F1E73}"/>
              </a:ext>
            </a:extLst>
          </p:cNvPr>
          <p:cNvSpPr>
            <a:spLocks noGrp="1"/>
          </p:cNvSpPr>
          <p:nvPr>
            <p:ph idx="1"/>
          </p:nvPr>
        </p:nvSpPr>
        <p:spPr>
          <a:xfrm>
            <a:off x="5374640" y="804672"/>
            <a:ext cx="6018784" cy="5707888"/>
          </a:xfrm>
        </p:spPr>
        <p:txBody>
          <a:bodyPr anchor="ctr">
            <a:normAutofit fontScale="92500" lnSpcReduction="20000"/>
          </a:bodyPr>
          <a:lstStyle/>
          <a:p>
            <a:r>
              <a:rPr lang="tr-TR" sz="1800" b="1" dirty="0">
                <a:solidFill>
                  <a:schemeClr val="tx2"/>
                </a:solidFill>
              </a:rPr>
              <a:t>Yenidoğan döneminde (0–1 ay)</a:t>
            </a:r>
          </a:p>
          <a:p>
            <a:r>
              <a:rPr lang="tr-TR" sz="1800" dirty="0">
                <a:solidFill>
                  <a:schemeClr val="tx2"/>
                </a:solidFill>
              </a:rPr>
              <a:t>Günde 8–12 kez emzirme normaldir (ortalama her 2–3 saatte bir).</a:t>
            </a:r>
          </a:p>
          <a:p>
            <a:r>
              <a:rPr lang="tr-TR" sz="1800" dirty="0">
                <a:solidFill>
                  <a:schemeClr val="tx2"/>
                </a:solidFill>
              </a:rPr>
              <a:t>İlk haftalarda bazı bebekler daha sık (1,5–2 saatte bir) emmek isteyebilir.</a:t>
            </a:r>
          </a:p>
          <a:p>
            <a:r>
              <a:rPr lang="tr-TR" sz="1800" dirty="0">
                <a:solidFill>
                  <a:schemeClr val="tx2"/>
                </a:solidFill>
              </a:rPr>
              <a:t>Gece emzirmeleri de mutlaka sürdürülmelidir; gece prolaktin hormonu daha yüksek salgılanır.</a:t>
            </a:r>
          </a:p>
          <a:p>
            <a:r>
              <a:rPr lang="tr-TR" sz="1800" b="1" dirty="0">
                <a:solidFill>
                  <a:schemeClr val="tx2"/>
                </a:solidFill>
              </a:rPr>
              <a:t>1–6 ay</a:t>
            </a:r>
          </a:p>
          <a:p>
            <a:r>
              <a:rPr lang="tr-TR" sz="1800" dirty="0">
                <a:solidFill>
                  <a:schemeClr val="tx2"/>
                </a:solidFill>
              </a:rPr>
              <a:t>Bebekler genellikle 3 saatte bir emer, günde ortalama 8 kez emzirme olur.</a:t>
            </a:r>
          </a:p>
          <a:p>
            <a:r>
              <a:rPr lang="tr-TR" sz="1800" dirty="0">
                <a:solidFill>
                  <a:schemeClr val="tx2"/>
                </a:solidFill>
              </a:rPr>
              <a:t>Sıklık bebeğe göre değişir; bazı bebekler kısa aralıklarla sık, bazıları daha uzun aralıklarla emer.</a:t>
            </a:r>
          </a:p>
          <a:p>
            <a:r>
              <a:rPr lang="tr-TR" sz="1800" b="1" dirty="0">
                <a:solidFill>
                  <a:schemeClr val="tx2"/>
                </a:solidFill>
              </a:rPr>
              <a:t>6 ay sonrası</a:t>
            </a:r>
          </a:p>
          <a:p>
            <a:r>
              <a:rPr lang="tr-TR" sz="1800" dirty="0">
                <a:solidFill>
                  <a:schemeClr val="tx2"/>
                </a:solidFill>
              </a:rPr>
              <a:t>Ek gıdaya başlanır ama anne sütü ilk 2 yıl boyunca devam etmelidir.</a:t>
            </a:r>
          </a:p>
          <a:p>
            <a:r>
              <a:rPr lang="tr-TR" sz="1800" dirty="0">
                <a:solidFill>
                  <a:schemeClr val="tx2"/>
                </a:solidFill>
              </a:rPr>
              <a:t>Emzirme sıklığı bebeğin ihtiyacına göre günde 4–6 kez olabilir.</a:t>
            </a:r>
          </a:p>
          <a:p>
            <a:r>
              <a:rPr lang="tr-TR" sz="1800" b="1" dirty="0">
                <a:solidFill>
                  <a:schemeClr val="tx2"/>
                </a:solidFill>
              </a:rPr>
              <a:t>2 yaş ve sonrası</a:t>
            </a:r>
          </a:p>
          <a:p>
            <a:r>
              <a:rPr lang="tr-TR" sz="1800" dirty="0">
                <a:solidFill>
                  <a:schemeClr val="tx2"/>
                </a:solidFill>
              </a:rPr>
              <a:t>Anne sütü, bağışıklık ve beslenme desteği için sürdürülebilir.</a:t>
            </a:r>
          </a:p>
          <a:p>
            <a:r>
              <a:rPr lang="tr-TR" sz="1800" dirty="0">
                <a:solidFill>
                  <a:schemeClr val="tx2"/>
                </a:solidFill>
              </a:rPr>
              <a:t>Çocuk ve annenin isteğine bağlı olarak emzirme sıklığı azalır.</a:t>
            </a:r>
          </a:p>
          <a:p>
            <a:endParaRPr lang="tr-TR" sz="1300" dirty="0">
              <a:solidFill>
                <a:schemeClr val="tx2"/>
              </a:solidFill>
            </a:endParaRPr>
          </a:p>
        </p:txBody>
      </p:sp>
    </p:spTree>
    <p:extLst>
      <p:ext uri="{BB962C8B-B14F-4D97-AF65-F5344CB8AC3E}">
        <p14:creationId xmlns:p14="http://schemas.microsoft.com/office/powerpoint/2010/main" val="1975168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7">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9">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Başlık 1">
            <a:extLst>
              <a:ext uri="{FF2B5EF4-FFF2-40B4-BE49-F238E27FC236}">
                <a16:creationId xmlns:a16="http://schemas.microsoft.com/office/drawing/2014/main" id="{5C778901-6025-A335-4EEE-234863288B1F}"/>
              </a:ext>
            </a:extLst>
          </p:cNvPr>
          <p:cNvSpPr>
            <a:spLocks noGrp="1"/>
          </p:cNvSpPr>
          <p:nvPr>
            <p:ph type="title"/>
          </p:nvPr>
        </p:nvSpPr>
        <p:spPr>
          <a:xfrm>
            <a:off x="804672" y="1401859"/>
            <a:ext cx="4130185" cy="4054282"/>
          </a:xfrm>
        </p:spPr>
        <p:txBody>
          <a:bodyPr>
            <a:normAutofit/>
          </a:bodyPr>
          <a:lstStyle/>
          <a:p>
            <a:r>
              <a:rPr lang="tr-TR" sz="3600" dirty="0" err="1">
                <a:solidFill>
                  <a:schemeClr val="tx2"/>
                </a:solidFill>
              </a:rPr>
              <a:t>Mastit</a:t>
            </a:r>
            <a:endParaRPr lang="tr-TR" sz="3600" dirty="0">
              <a:solidFill>
                <a:schemeClr val="tx2"/>
              </a:solidFill>
            </a:endParaRPr>
          </a:p>
        </p:txBody>
      </p:sp>
      <p:grpSp>
        <p:nvGrpSpPr>
          <p:cNvPr id="25" name="Group 11">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26" name="Freeform: Shape 12">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3">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4">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5">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24A1FBBF-2915-ED03-BDB5-44525FA1081B}"/>
              </a:ext>
            </a:extLst>
          </p:cNvPr>
          <p:cNvSpPr>
            <a:spLocks noGrp="1"/>
          </p:cNvSpPr>
          <p:nvPr>
            <p:ph idx="1"/>
          </p:nvPr>
        </p:nvSpPr>
        <p:spPr>
          <a:xfrm>
            <a:off x="2865120" y="1553133"/>
            <a:ext cx="8521219" cy="3903007"/>
          </a:xfrm>
        </p:spPr>
        <p:txBody>
          <a:bodyPr anchor="ctr">
            <a:noAutofit/>
          </a:bodyPr>
          <a:lstStyle/>
          <a:p>
            <a:r>
              <a:rPr lang="tr-TR" sz="2400" dirty="0" err="1">
                <a:solidFill>
                  <a:schemeClr val="tx2"/>
                </a:solidFill>
              </a:rPr>
              <a:t>Laktasyonel</a:t>
            </a:r>
            <a:r>
              <a:rPr lang="tr-TR" sz="2400" dirty="0">
                <a:solidFill>
                  <a:schemeClr val="tx2"/>
                </a:solidFill>
              </a:rPr>
              <a:t> </a:t>
            </a:r>
            <a:r>
              <a:rPr lang="tr-TR" sz="2400" dirty="0" err="1">
                <a:solidFill>
                  <a:schemeClr val="tx2"/>
                </a:solidFill>
              </a:rPr>
              <a:t>mastit</a:t>
            </a:r>
            <a:r>
              <a:rPr lang="tr-TR" sz="2400" dirty="0">
                <a:solidFill>
                  <a:schemeClr val="tx2"/>
                </a:solidFill>
              </a:rPr>
              <a:t>, emzirmeyle ilişkili meme dokularının iltihaplanmasıdır. </a:t>
            </a:r>
            <a:r>
              <a:rPr lang="tr-TR" sz="2400" dirty="0" err="1">
                <a:solidFill>
                  <a:schemeClr val="tx2"/>
                </a:solidFill>
              </a:rPr>
              <a:t>Mastit</a:t>
            </a:r>
            <a:r>
              <a:rPr lang="tr-TR" sz="2400" dirty="0">
                <a:solidFill>
                  <a:schemeClr val="tx2"/>
                </a:solidFill>
              </a:rPr>
              <a:t>, emzirme döneminde herhangi bir zamanda ortaya çıkabilir, ancak en sık emzirmenin ilk dört ila altı haftasında görülür. Meme ucu yaralanması tetikleyici bir faktördür.</a:t>
            </a:r>
          </a:p>
          <a:p>
            <a:r>
              <a:rPr lang="tr-TR" sz="2400" dirty="0">
                <a:solidFill>
                  <a:schemeClr val="tx2"/>
                </a:solidFill>
              </a:rPr>
              <a:t> </a:t>
            </a:r>
            <a:r>
              <a:rPr lang="tr-TR" sz="2400" dirty="0" err="1">
                <a:solidFill>
                  <a:schemeClr val="tx2"/>
                </a:solidFill>
              </a:rPr>
              <a:t>Laktasyonel</a:t>
            </a:r>
            <a:r>
              <a:rPr lang="tr-TR" sz="2400" dirty="0">
                <a:solidFill>
                  <a:schemeClr val="tx2"/>
                </a:solidFill>
              </a:rPr>
              <a:t> </a:t>
            </a:r>
            <a:r>
              <a:rPr lang="tr-TR" sz="2400" dirty="0" err="1">
                <a:solidFill>
                  <a:schemeClr val="tx2"/>
                </a:solidFill>
              </a:rPr>
              <a:t>mastit</a:t>
            </a:r>
            <a:r>
              <a:rPr lang="tr-TR" sz="2400" dirty="0">
                <a:solidFill>
                  <a:schemeClr val="tx2"/>
                </a:solidFill>
              </a:rPr>
              <a:t>, lokal ağrı, şişlik ve sıklıkla kızarıklık ile karakterizedir.</a:t>
            </a:r>
          </a:p>
          <a:p>
            <a:r>
              <a:rPr lang="tr-TR" sz="2400" dirty="0">
                <a:solidFill>
                  <a:schemeClr val="tx2"/>
                </a:solidFill>
              </a:rPr>
              <a:t> Bazı hastalarda, başlangıçtaki iltihaplanma süreci bakteriyel enfeksiyona yol açar ve bu da ateş ve halsizliğe neden olabilir. Bakteriyel enfeksiyon, derhal tedavi edilmezse lokal apse oluşumuna kadar ilerleyebilir.</a:t>
            </a:r>
          </a:p>
        </p:txBody>
      </p:sp>
      <p:grpSp>
        <p:nvGrpSpPr>
          <p:cNvPr id="18" name="Group 17">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41456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0">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08DEE3B-F056-92ED-AEF7-DCE6EE44FD01}"/>
              </a:ext>
            </a:extLst>
          </p:cNvPr>
          <p:cNvSpPr>
            <a:spLocks noGrp="1"/>
          </p:cNvSpPr>
          <p:nvPr>
            <p:ph type="title"/>
          </p:nvPr>
        </p:nvSpPr>
        <p:spPr>
          <a:xfrm>
            <a:off x="1016668" y="759898"/>
            <a:ext cx="9829800" cy="1325880"/>
          </a:xfrm>
        </p:spPr>
        <p:txBody>
          <a:bodyPr anchor="b">
            <a:normAutofit/>
          </a:bodyPr>
          <a:lstStyle/>
          <a:p>
            <a:pPr algn="ctr"/>
            <a:r>
              <a:rPr lang="tr-TR" sz="3600" dirty="0" err="1">
                <a:solidFill>
                  <a:schemeClr val="tx2"/>
                </a:solidFill>
              </a:rPr>
              <a:t>Mastit</a:t>
            </a:r>
            <a:endParaRPr lang="tr-TR" sz="3600" dirty="0">
              <a:solidFill>
                <a:schemeClr val="tx2"/>
              </a:solidFill>
            </a:endParaRPr>
          </a:p>
        </p:txBody>
      </p:sp>
      <p:grpSp>
        <p:nvGrpSpPr>
          <p:cNvPr id="26" name="Group 12">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27" name="Freeform: Shape 13">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4">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15">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16">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37A3E593-7696-7298-99A9-4A356D19DAA1}"/>
              </a:ext>
            </a:extLst>
          </p:cNvPr>
          <p:cNvSpPr>
            <a:spLocks noGrp="1"/>
          </p:cNvSpPr>
          <p:nvPr>
            <p:ph idx="1"/>
          </p:nvPr>
        </p:nvSpPr>
        <p:spPr>
          <a:xfrm>
            <a:off x="804672" y="2827419"/>
            <a:ext cx="5126896" cy="3227626"/>
          </a:xfrm>
        </p:spPr>
        <p:txBody>
          <a:bodyPr anchor="ctr">
            <a:noAutofit/>
          </a:bodyPr>
          <a:lstStyle/>
          <a:p>
            <a:r>
              <a:rPr lang="tr-TR" sz="2400" dirty="0">
                <a:solidFill>
                  <a:schemeClr val="tx2"/>
                </a:solidFill>
              </a:rPr>
              <a:t>Bakteriyel enfeksiyonlu hastalar genellikle memede geniş bir şişlik, üzerinde deri </a:t>
            </a:r>
            <a:r>
              <a:rPr lang="tr-TR" sz="2400" dirty="0" err="1">
                <a:solidFill>
                  <a:schemeClr val="tx2"/>
                </a:solidFill>
              </a:rPr>
              <a:t>eritemi</a:t>
            </a:r>
            <a:r>
              <a:rPr lang="tr-TR" sz="2400" dirty="0">
                <a:solidFill>
                  <a:schemeClr val="tx2"/>
                </a:solidFill>
              </a:rPr>
              <a:t> ve 38,3°C'nin üzerinde ateşle başvururlar. </a:t>
            </a:r>
          </a:p>
          <a:p>
            <a:r>
              <a:rPr lang="tr-TR" sz="2400" dirty="0">
                <a:solidFill>
                  <a:schemeClr val="tx2"/>
                </a:solidFill>
              </a:rPr>
              <a:t>Reaktif aksiller lenfadenopati, aksiller ağrı ve şişlikle ilişkili olabilir.</a:t>
            </a:r>
          </a:p>
          <a:p>
            <a:r>
              <a:rPr lang="tr-TR" sz="2400" dirty="0">
                <a:solidFill>
                  <a:schemeClr val="tx2"/>
                </a:solidFill>
              </a:rPr>
              <a:t>Sistemik şikayetler arasında miyalji, titreme, halsizlik ve grip benzeri semptomlar bulunabilir. Nadiren hastalarda sepsis bulguları görülebilir </a:t>
            </a:r>
          </a:p>
        </p:txBody>
      </p:sp>
      <p:grpSp>
        <p:nvGrpSpPr>
          <p:cNvPr id="19" name="Group 18">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20" name="Freeform: Shape 19">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3" name="Freeform: Shape 22">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İçerik Yer Tutucusu 4" descr="deri, cilt, kişi, şahıs, göbek içeren bir resim&#10;&#10;Yapay zeka tarafından oluşturulmuş içerik yanlış olabilir.">
            <a:extLst>
              <a:ext uri="{FF2B5EF4-FFF2-40B4-BE49-F238E27FC236}">
                <a16:creationId xmlns:a16="http://schemas.microsoft.com/office/drawing/2014/main" id="{C3391041-0D7D-75B2-8708-64704B557D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9378" y="2898037"/>
            <a:ext cx="4954693" cy="3096682"/>
          </a:xfrm>
          <a:prstGeom prst="rect">
            <a:avLst/>
          </a:prstGeom>
        </p:spPr>
      </p:pic>
    </p:spTree>
    <p:extLst>
      <p:ext uri="{BB962C8B-B14F-4D97-AF65-F5344CB8AC3E}">
        <p14:creationId xmlns:p14="http://schemas.microsoft.com/office/powerpoint/2010/main" val="4219400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Başlık 1">
            <a:extLst>
              <a:ext uri="{FF2B5EF4-FFF2-40B4-BE49-F238E27FC236}">
                <a16:creationId xmlns:a16="http://schemas.microsoft.com/office/drawing/2014/main" id="{217FF17E-E801-D846-23F5-85BEB9781253}"/>
              </a:ext>
            </a:extLst>
          </p:cNvPr>
          <p:cNvSpPr>
            <a:spLocks noGrp="1"/>
          </p:cNvSpPr>
          <p:nvPr>
            <p:ph type="title"/>
          </p:nvPr>
        </p:nvSpPr>
        <p:spPr>
          <a:xfrm>
            <a:off x="112426" y="648634"/>
            <a:ext cx="9833548" cy="1325563"/>
          </a:xfrm>
        </p:spPr>
        <p:txBody>
          <a:bodyPr anchor="b">
            <a:normAutofit/>
          </a:bodyPr>
          <a:lstStyle/>
          <a:p>
            <a:pPr algn="ctr"/>
            <a:r>
              <a:rPr lang="tr-TR" sz="3600" dirty="0">
                <a:solidFill>
                  <a:schemeClr val="tx2"/>
                </a:solidFill>
              </a:rPr>
              <a:t>Tedavi</a:t>
            </a: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44304699-BF51-16A6-902E-154FA243EA48}"/>
              </a:ext>
            </a:extLst>
          </p:cNvPr>
          <p:cNvSpPr>
            <a:spLocks noGrp="1"/>
          </p:cNvSpPr>
          <p:nvPr>
            <p:ph idx="1"/>
          </p:nvPr>
        </p:nvSpPr>
        <p:spPr>
          <a:xfrm>
            <a:off x="1047146" y="2007062"/>
            <a:ext cx="9833548" cy="3408221"/>
          </a:xfrm>
        </p:spPr>
        <p:txBody>
          <a:bodyPr>
            <a:normAutofit fontScale="92500"/>
          </a:bodyPr>
          <a:lstStyle/>
          <a:p>
            <a:r>
              <a:rPr lang="tr-TR" sz="2400" dirty="0">
                <a:solidFill>
                  <a:schemeClr val="tx2"/>
                </a:solidFill>
              </a:rPr>
              <a:t>Emzirmeye devam edilmesi ve anti-inflamatuar önlemler, kanal daralmasını gidermek ve bakteriyel </a:t>
            </a:r>
            <a:r>
              <a:rPr lang="tr-TR" sz="2400" dirty="0" err="1">
                <a:solidFill>
                  <a:schemeClr val="tx2"/>
                </a:solidFill>
              </a:rPr>
              <a:t>mastiti</a:t>
            </a:r>
            <a:r>
              <a:rPr lang="tr-TR" sz="2400" dirty="0">
                <a:solidFill>
                  <a:schemeClr val="tx2"/>
                </a:solidFill>
              </a:rPr>
              <a:t> önlemek için temel müdahalelerdir.</a:t>
            </a:r>
          </a:p>
          <a:p>
            <a:r>
              <a:rPr lang="tr-TR" sz="2400" dirty="0">
                <a:solidFill>
                  <a:schemeClr val="tx2"/>
                </a:solidFill>
              </a:rPr>
              <a:t>Bebek emzirmeye devam edilmeli veya bebeğin ihtiyaç duyduğu miktarda süt sağılmalı.</a:t>
            </a:r>
          </a:p>
          <a:p>
            <a:r>
              <a:rPr lang="tr-TR" sz="2400" dirty="0">
                <a:solidFill>
                  <a:schemeClr val="tx2"/>
                </a:solidFill>
              </a:rPr>
              <a:t>Mümkünse göğüs pompası kullanımını en aza indirilmeli ve meme ucu koruyucularının kullanımından kaçınılmalı.</a:t>
            </a:r>
          </a:p>
          <a:p>
            <a:r>
              <a:rPr lang="tr-TR" sz="2400" dirty="0">
                <a:solidFill>
                  <a:schemeClr val="tx2"/>
                </a:solidFill>
              </a:rPr>
              <a:t>Sıcak veya soğuk kompresler. </a:t>
            </a:r>
          </a:p>
          <a:p>
            <a:r>
              <a:rPr lang="tr-TR" sz="2400" dirty="0">
                <a:solidFill>
                  <a:schemeClr val="tx2"/>
                </a:solidFill>
              </a:rPr>
              <a:t>Ağrıyı hafifletmek, iltihabı ve ateşi düşürmek için asetaminofen veya </a:t>
            </a:r>
            <a:r>
              <a:rPr lang="tr-TR" sz="2400" dirty="0" err="1">
                <a:solidFill>
                  <a:schemeClr val="tx2"/>
                </a:solidFill>
              </a:rPr>
              <a:t>ibuprofen</a:t>
            </a:r>
            <a:r>
              <a:rPr lang="tr-TR" sz="2400" dirty="0">
                <a:solidFill>
                  <a:schemeClr val="tx2"/>
                </a:solidFill>
              </a:rPr>
              <a:t> (aspirinden kaçınılmalıdır)</a:t>
            </a:r>
          </a:p>
          <a:p>
            <a:endParaRPr lang="tr-TR" sz="2400" dirty="0">
              <a:solidFill>
                <a:schemeClr val="tx2"/>
              </a:solidFill>
            </a:endParaRPr>
          </a:p>
          <a:p>
            <a:endParaRPr lang="tr-TR" sz="1800" dirty="0">
              <a:solidFill>
                <a:schemeClr val="tx2"/>
              </a:solidFill>
            </a:endParaRP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48391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Başlık 1">
            <a:extLst>
              <a:ext uri="{FF2B5EF4-FFF2-40B4-BE49-F238E27FC236}">
                <a16:creationId xmlns:a16="http://schemas.microsoft.com/office/drawing/2014/main" id="{BC84DFC2-5A0C-D97C-D4DA-CDADE5526B8D}"/>
              </a:ext>
            </a:extLst>
          </p:cNvPr>
          <p:cNvSpPr>
            <a:spLocks noGrp="1"/>
          </p:cNvSpPr>
          <p:nvPr>
            <p:ph type="title"/>
          </p:nvPr>
        </p:nvSpPr>
        <p:spPr>
          <a:xfrm>
            <a:off x="1178564" y="1125452"/>
            <a:ext cx="9833548" cy="1325563"/>
          </a:xfrm>
        </p:spPr>
        <p:txBody>
          <a:bodyPr anchor="b">
            <a:normAutofit/>
          </a:bodyPr>
          <a:lstStyle/>
          <a:p>
            <a:pPr algn="ctr"/>
            <a:r>
              <a:rPr lang="tr-TR" sz="3600" dirty="0">
                <a:solidFill>
                  <a:schemeClr val="tx2"/>
                </a:solidFill>
              </a:rPr>
              <a:t>Öğrenim Hedefleri</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638B2079-0E44-2BE5-4F53-7A14845C680E}"/>
              </a:ext>
            </a:extLst>
          </p:cNvPr>
          <p:cNvSpPr>
            <a:spLocks noGrp="1"/>
          </p:cNvSpPr>
          <p:nvPr>
            <p:ph idx="1"/>
          </p:nvPr>
        </p:nvSpPr>
        <p:spPr>
          <a:xfrm>
            <a:off x="986186" y="2979334"/>
            <a:ext cx="9833548" cy="3000003"/>
          </a:xfrm>
        </p:spPr>
        <p:txBody>
          <a:bodyPr>
            <a:normAutofit fontScale="85000" lnSpcReduction="20000"/>
          </a:bodyPr>
          <a:lstStyle/>
          <a:p>
            <a:r>
              <a:rPr lang="tr-TR" sz="2600" dirty="0">
                <a:solidFill>
                  <a:schemeClr val="tx2"/>
                </a:solidFill>
              </a:rPr>
              <a:t>Yenidoğan ve bebek sağlığı için anne sütünün önemini açıklayabilmek</a:t>
            </a:r>
          </a:p>
          <a:p>
            <a:r>
              <a:rPr lang="tr-TR" sz="2600" dirty="0">
                <a:solidFill>
                  <a:schemeClr val="tx2"/>
                </a:solidFill>
              </a:rPr>
              <a:t>Anne sütü ile beslenmenin bebeğe ve anneye sağladığı faydaları açıklayabilmek</a:t>
            </a:r>
          </a:p>
          <a:p>
            <a:r>
              <a:rPr lang="tr-TR" sz="2600" dirty="0">
                <a:solidFill>
                  <a:schemeClr val="tx2"/>
                </a:solidFill>
              </a:rPr>
              <a:t>Doğru emzirme tekniklerini gösterebilmek</a:t>
            </a:r>
          </a:p>
          <a:p>
            <a:r>
              <a:rPr lang="tr-TR" sz="2600" dirty="0" err="1">
                <a:solidFill>
                  <a:schemeClr val="tx2"/>
                </a:solidFill>
              </a:rPr>
              <a:t>Mastitin</a:t>
            </a:r>
            <a:r>
              <a:rPr lang="tr-TR" sz="2600" dirty="0">
                <a:solidFill>
                  <a:schemeClr val="tx2"/>
                </a:solidFill>
              </a:rPr>
              <a:t> belirtilerini ve risk faktörlerini tanıyabilmek, önlem ve tedavi yaklaşımlarını açıklayabilmek</a:t>
            </a:r>
          </a:p>
          <a:p>
            <a:r>
              <a:rPr lang="tr-TR" sz="2600" dirty="0">
                <a:solidFill>
                  <a:schemeClr val="tx2"/>
                </a:solidFill>
              </a:rPr>
              <a:t>Emziren annenin enerji ve besin gereksinimlerini açıklayabilmek</a:t>
            </a:r>
          </a:p>
          <a:p>
            <a:r>
              <a:rPr lang="tr-TR" sz="2600" dirty="0">
                <a:solidFill>
                  <a:schemeClr val="tx2"/>
                </a:solidFill>
              </a:rPr>
              <a:t>Emziren annenin kullanabileceği ilaçları sayabilmek</a:t>
            </a:r>
          </a:p>
          <a:p>
            <a:r>
              <a:rPr lang="tr-TR" sz="2600" dirty="0">
                <a:solidFill>
                  <a:schemeClr val="tx2"/>
                </a:solidFill>
              </a:rPr>
              <a:t>Anne sütü ile beslemenin uygun olmadığı durumları sayabilmek</a:t>
            </a:r>
          </a:p>
          <a:p>
            <a:endParaRPr lang="tr-TR" sz="2600" dirty="0">
              <a:solidFill>
                <a:schemeClr val="tx2"/>
              </a:solidFill>
            </a:endParaRPr>
          </a:p>
          <a:p>
            <a:endParaRPr lang="tr-TR" sz="1800" dirty="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16254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Başlık 1">
            <a:extLst>
              <a:ext uri="{FF2B5EF4-FFF2-40B4-BE49-F238E27FC236}">
                <a16:creationId xmlns:a16="http://schemas.microsoft.com/office/drawing/2014/main" id="{E204C1DE-FB3A-1946-F96C-7C86D97D6128}"/>
              </a:ext>
            </a:extLst>
          </p:cNvPr>
          <p:cNvSpPr>
            <a:spLocks noGrp="1"/>
          </p:cNvSpPr>
          <p:nvPr>
            <p:ph type="title"/>
          </p:nvPr>
        </p:nvSpPr>
        <p:spPr>
          <a:xfrm>
            <a:off x="803306" y="528706"/>
            <a:ext cx="9833548" cy="1325563"/>
          </a:xfrm>
        </p:spPr>
        <p:txBody>
          <a:bodyPr anchor="b">
            <a:normAutofit/>
          </a:bodyPr>
          <a:lstStyle/>
          <a:p>
            <a:pPr algn="ctr"/>
            <a:r>
              <a:rPr lang="tr-TR" sz="3600" dirty="0">
                <a:solidFill>
                  <a:schemeClr val="tx2"/>
                </a:solidFill>
              </a:rPr>
              <a:t>Tedavi</a:t>
            </a: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CE4FB19C-5903-0066-21A7-DAE215F7EAD0}"/>
              </a:ext>
            </a:extLst>
          </p:cNvPr>
          <p:cNvSpPr>
            <a:spLocks noGrp="1"/>
          </p:cNvSpPr>
          <p:nvPr>
            <p:ph idx="1"/>
          </p:nvPr>
        </p:nvSpPr>
        <p:spPr>
          <a:xfrm>
            <a:off x="1179073" y="2296870"/>
            <a:ext cx="9833548" cy="3093261"/>
          </a:xfrm>
        </p:spPr>
        <p:txBody>
          <a:bodyPr>
            <a:normAutofit/>
          </a:bodyPr>
          <a:lstStyle/>
          <a:p>
            <a:r>
              <a:rPr lang="tr-TR" sz="2400" dirty="0">
                <a:solidFill>
                  <a:schemeClr val="tx2"/>
                </a:solidFill>
              </a:rPr>
              <a:t>Dinlenme ve bol sıvı tüketimi</a:t>
            </a:r>
          </a:p>
          <a:p>
            <a:r>
              <a:rPr lang="tr-TR" sz="2400" dirty="0">
                <a:solidFill>
                  <a:schemeClr val="tx2"/>
                </a:solidFill>
              </a:rPr>
              <a:t>Derin masajdan kaçınılmalı (manuel lenf drenajına benzer şekilde cildin hafifçe süpürülmesi faydalı olabilir.)</a:t>
            </a:r>
          </a:p>
          <a:p>
            <a:r>
              <a:rPr lang="tr-TR" sz="2400" dirty="0">
                <a:solidFill>
                  <a:schemeClr val="tx2"/>
                </a:solidFill>
              </a:rPr>
              <a:t>Vücuda uygun, çok sıkı olmayan bir sütyen giyilmeli</a:t>
            </a:r>
          </a:p>
          <a:p>
            <a:r>
              <a:rPr lang="tr-TR" sz="2400" dirty="0">
                <a:solidFill>
                  <a:schemeClr val="tx2"/>
                </a:solidFill>
              </a:rPr>
              <a:t>Hafif olgularda (ateşsiz, lokal kızarıklık, 24 saati geçmeyen) sadece emzirme + destek tedavi (analjezik, ılık kompres, istirahat) yeterli olabilir.</a:t>
            </a:r>
          </a:p>
          <a:p>
            <a:endParaRPr lang="tr-TR" sz="1800" dirty="0">
              <a:solidFill>
                <a:schemeClr val="tx2"/>
              </a:solidFill>
            </a:endParaRP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62177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Başlık 1">
            <a:extLst>
              <a:ext uri="{FF2B5EF4-FFF2-40B4-BE49-F238E27FC236}">
                <a16:creationId xmlns:a16="http://schemas.microsoft.com/office/drawing/2014/main" id="{D55396C7-3434-78DA-BFDB-BB766460584F}"/>
              </a:ext>
            </a:extLst>
          </p:cNvPr>
          <p:cNvSpPr>
            <a:spLocks noGrp="1"/>
          </p:cNvSpPr>
          <p:nvPr>
            <p:ph type="title"/>
          </p:nvPr>
        </p:nvSpPr>
        <p:spPr>
          <a:xfrm>
            <a:off x="-111094" y="493983"/>
            <a:ext cx="9833548" cy="1325563"/>
          </a:xfrm>
        </p:spPr>
        <p:txBody>
          <a:bodyPr anchor="b">
            <a:normAutofit/>
          </a:bodyPr>
          <a:lstStyle/>
          <a:p>
            <a:pPr algn="ctr"/>
            <a:r>
              <a:rPr lang="tr-TR" sz="3600" dirty="0">
                <a:solidFill>
                  <a:schemeClr val="tx2"/>
                </a:solidFill>
              </a:rPr>
              <a:t>Tedavi</a:t>
            </a: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E39303DE-FE6F-A1A8-0559-E8EAD6B129CA}"/>
              </a:ext>
            </a:extLst>
          </p:cNvPr>
          <p:cNvSpPr>
            <a:spLocks noGrp="1"/>
          </p:cNvSpPr>
          <p:nvPr>
            <p:ph idx="1"/>
          </p:nvPr>
        </p:nvSpPr>
        <p:spPr>
          <a:xfrm>
            <a:off x="1179073" y="2352984"/>
            <a:ext cx="9833548" cy="3255336"/>
          </a:xfrm>
        </p:spPr>
        <p:txBody>
          <a:bodyPr>
            <a:normAutofit/>
          </a:bodyPr>
          <a:lstStyle/>
          <a:p>
            <a:r>
              <a:rPr lang="tr-TR" sz="2400" dirty="0">
                <a:solidFill>
                  <a:schemeClr val="tx2"/>
                </a:solidFill>
              </a:rPr>
              <a:t>24–48 saatte düzelmeyen veya ateş, şiddetli ağrı, sistemik bulgular varsa antibiyotik başlanır.</a:t>
            </a:r>
          </a:p>
          <a:p>
            <a:r>
              <a:rPr lang="tr-TR" sz="2400" dirty="0">
                <a:solidFill>
                  <a:schemeClr val="tx2"/>
                </a:solidFill>
              </a:rPr>
              <a:t>Ampirik Antibiyotik Seçimi (Laktasyon Döneminde Güvenli Olanlar)</a:t>
            </a:r>
          </a:p>
          <a:p>
            <a:r>
              <a:rPr lang="tr-TR" sz="2400" dirty="0" err="1">
                <a:solidFill>
                  <a:schemeClr val="tx2"/>
                </a:solidFill>
              </a:rPr>
              <a:t>Sefaleksin</a:t>
            </a:r>
            <a:r>
              <a:rPr lang="tr-TR" sz="2400" dirty="0">
                <a:solidFill>
                  <a:schemeClr val="tx2"/>
                </a:solidFill>
              </a:rPr>
              <a:t> (oral, güvenli)</a:t>
            </a:r>
          </a:p>
          <a:p>
            <a:r>
              <a:rPr lang="tr-TR" sz="2400" dirty="0">
                <a:solidFill>
                  <a:schemeClr val="tx2"/>
                </a:solidFill>
              </a:rPr>
              <a:t>Amoksisilin-</a:t>
            </a:r>
            <a:r>
              <a:rPr lang="tr-TR" sz="2400" dirty="0" err="1">
                <a:solidFill>
                  <a:schemeClr val="tx2"/>
                </a:solidFill>
              </a:rPr>
              <a:t>klavulanat</a:t>
            </a:r>
            <a:endParaRPr lang="tr-TR" sz="2400" dirty="0">
              <a:solidFill>
                <a:schemeClr val="tx2"/>
              </a:solidFill>
            </a:endParaRPr>
          </a:p>
          <a:p>
            <a:r>
              <a:rPr lang="tr-TR" sz="2400" dirty="0" err="1">
                <a:solidFill>
                  <a:schemeClr val="tx2"/>
                </a:solidFill>
              </a:rPr>
              <a:t>kloksasilin</a:t>
            </a:r>
            <a:r>
              <a:rPr lang="tr-TR" sz="2400" dirty="0">
                <a:solidFill>
                  <a:schemeClr val="tx2"/>
                </a:solidFill>
              </a:rPr>
              <a:t>/</a:t>
            </a:r>
            <a:r>
              <a:rPr lang="tr-TR" sz="2400" dirty="0" err="1">
                <a:solidFill>
                  <a:schemeClr val="tx2"/>
                </a:solidFill>
              </a:rPr>
              <a:t>oksasilin</a:t>
            </a:r>
            <a:r>
              <a:rPr lang="tr-TR" sz="2400" dirty="0">
                <a:solidFill>
                  <a:schemeClr val="tx2"/>
                </a:solidFill>
              </a:rPr>
              <a:t> IV form mevcut)</a:t>
            </a:r>
          </a:p>
          <a:p>
            <a:endParaRPr lang="tr-TR" sz="1800" dirty="0">
              <a:solidFill>
                <a:schemeClr val="tx2"/>
              </a:solidFill>
            </a:endParaRP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44880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Başlık 1">
            <a:extLst>
              <a:ext uri="{FF2B5EF4-FFF2-40B4-BE49-F238E27FC236}">
                <a16:creationId xmlns:a16="http://schemas.microsoft.com/office/drawing/2014/main" id="{2062E40E-8412-6B82-BA9F-02ADEB9376D7}"/>
              </a:ext>
            </a:extLst>
          </p:cNvPr>
          <p:cNvSpPr>
            <a:spLocks noGrp="1"/>
          </p:cNvSpPr>
          <p:nvPr>
            <p:ph type="title"/>
          </p:nvPr>
        </p:nvSpPr>
        <p:spPr>
          <a:xfrm>
            <a:off x="742346" y="826926"/>
            <a:ext cx="9833548" cy="1325563"/>
          </a:xfrm>
        </p:spPr>
        <p:txBody>
          <a:bodyPr anchor="b">
            <a:normAutofit/>
          </a:bodyPr>
          <a:lstStyle/>
          <a:p>
            <a:pPr algn="ctr"/>
            <a:r>
              <a:rPr lang="tr-TR" sz="3600" dirty="0">
                <a:solidFill>
                  <a:schemeClr val="tx2"/>
                </a:solidFill>
              </a:rPr>
              <a:t>Anne Sütü Nasıl Saklanmalı ?</a:t>
            </a: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55745E52-CF42-7901-34C0-2267DF8BAF5F}"/>
              </a:ext>
            </a:extLst>
          </p:cNvPr>
          <p:cNvSpPr>
            <a:spLocks noGrp="1"/>
          </p:cNvSpPr>
          <p:nvPr>
            <p:ph idx="1"/>
          </p:nvPr>
        </p:nvSpPr>
        <p:spPr>
          <a:xfrm>
            <a:off x="1179226" y="2890978"/>
            <a:ext cx="9833548" cy="3245661"/>
          </a:xfrm>
        </p:spPr>
        <p:txBody>
          <a:bodyPr>
            <a:normAutofit/>
          </a:bodyPr>
          <a:lstStyle/>
          <a:p>
            <a:r>
              <a:rPr lang="tr-TR" sz="2400" dirty="0">
                <a:solidFill>
                  <a:schemeClr val="tx2"/>
                </a:solidFill>
              </a:rPr>
              <a:t>Oda sıcaklığında (16-29 derecede serin, loş ortamda) 4 saat,</a:t>
            </a:r>
          </a:p>
          <a:p>
            <a:pPr marL="0" indent="0">
              <a:buNone/>
            </a:pPr>
            <a:r>
              <a:rPr lang="tr-TR" sz="2400" dirty="0">
                <a:solidFill>
                  <a:schemeClr val="tx2"/>
                </a:solidFill>
              </a:rPr>
              <a:t>• Buzdolabı rafında (+4 derecede) 4 gün,</a:t>
            </a:r>
          </a:p>
          <a:p>
            <a:pPr marL="0" indent="0">
              <a:buNone/>
            </a:pPr>
            <a:r>
              <a:rPr lang="tr-TR" sz="2400" dirty="0">
                <a:solidFill>
                  <a:schemeClr val="tx2"/>
                </a:solidFill>
              </a:rPr>
              <a:t>• Derin dondurucuda (-18 derecenin altında) 6 aya kadar saklanabilir. </a:t>
            </a:r>
          </a:p>
          <a:p>
            <a:pPr marL="0" indent="0">
              <a:buNone/>
            </a:pPr>
            <a:r>
              <a:rPr lang="tr-TR" sz="2400" dirty="0">
                <a:solidFill>
                  <a:schemeClr val="tx2"/>
                </a:solidFill>
              </a:rPr>
              <a:t>• Ayrıca uygun kaplarda veya poşetlerde saklanmalıdır. Kapların üzerine mutlaka tarih ve sağılan saat yazılmalıdır. </a:t>
            </a: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8304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4A2804DB-3D77-7E6B-2817-BDA2ACB270B8}"/>
              </a:ext>
            </a:extLst>
          </p:cNvPr>
          <p:cNvSpPr>
            <a:spLocks noGrp="1"/>
          </p:cNvSpPr>
          <p:nvPr>
            <p:ph idx="1"/>
          </p:nvPr>
        </p:nvSpPr>
        <p:spPr>
          <a:xfrm>
            <a:off x="1179226" y="2510865"/>
            <a:ext cx="9833548" cy="3276081"/>
          </a:xfrm>
        </p:spPr>
        <p:txBody>
          <a:bodyPr>
            <a:normAutofit/>
          </a:bodyPr>
          <a:lstStyle/>
          <a:p>
            <a:r>
              <a:rPr lang="tr-TR" sz="2400" dirty="0">
                <a:solidFill>
                  <a:schemeClr val="tx2"/>
                </a:solidFill>
              </a:rPr>
              <a:t>Sütün Isıtılması</a:t>
            </a:r>
          </a:p>
          <a:p>
            <a:r>
              <a:rPr lang="tr-TR" sz="2400" dirty="0">
                <a:solidFill>
                  <a:schemeClr val="tx2"/>
                </a:solidFill>
              </a:rPr>
              <a:t>Derin dondurucudan çıkarılan dondurulmuş anne sütü öncelikle direkt oda ısısında değil, buzdolabının içinde çözdürülmelidir. İçinde anne sütü olan kap, sıcak su dolu başka bir kabın içine konarak çözünmüş sütün ılınması sağlanıp, bebeğe verilmelidir. </a:t>
            </a:r>
          </a:p>
          <a:p>
            <a:endParaRPr lang="tr-TR" sz="2400" dirty="0">
              <a:solidFill>
                <a:schemeClr val="tx2"/>
              </a:solidFill>
            </a:endParaRPr>
          </a:p>
          <a:p>
            <a:r>
              <a:rPr lang="tr-TR" sz="2400" dirty="0">
                <a:solidFill>
                  <a:schemeClr val="tx2"/>
                </a:solidFill>
              </a:rPr>
              <a:t>Sağılan anne sütü kaşık veya bardakla verilmelidir. Biberon verilmemelidir. Çünkü biberon verilmesi ile meme reddi yaşanabilir.</a:t>
            </a: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Resim 3" descr="sofra takımı, sütçülük, yemek, gıda içeren bir resim&#10;&#10;Yapay zeka tarafından oluşturulmuş içerik yanlış olabilir.">
            <a:extLst>
              <a:ext uri="{FF2B5EF4-FFF2-40B4-BE49-F238E27FC236}">
                <a16:creationId xmlns:a16="http://schemas.microsoft.com/office/drawing/2014/main" id="{F63B3603-52B8-935E-5042-1055B60A15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7446" y="432245"/>
            <a:ext cx="3391373" cy="2114845"/>
          </a:xfrm>
          <a:prstGeom prst="rect">
            <a:avLst/>
          </a:prstGeom>
        </p:spPr>
      </p:pic>
    </p:spTree>
    <p:extLst>
      <p:ext uri="{BB962C8B-B14F-4D97-AF65-F5344CB8AC3E}">
        <p14:creationId xmlns:p14="http://schemas.microsoft.com/office/powerpoint/2010/main" val="454174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Başlık 1">
            <a:extLst>
              <a:ext uri="{FF2B5EF4-FFF2-40B4-BE49-F238E27FC236}">
                <a16:creationId xmlns:a16="http://schemas.microsoft.com/office/drawing/2014/main" id="{2B050F96-9CF0-8BD3-4CFA-E9984CF28CED}"/>
              </a:ext>
            </a:extLst>
          </p:cNvPr>
          <p:cNvSpPr>
            <a:spLocks noGrp="1"/>
          </p:cNvSpPr>
          <p:nvPr>
            <p:ph type="title"/>
          </p:nvPr>
        </p:nvSpPr>
        <p:spPr>
          <a:xfrm>
            <a:off x="1067466" y="991081"/>
            <a:ext cx="9833548" cy="1325563"/>
          </a:xfrm>
        </p:spPr>
        <p:txBody>
          <a:bodyPr anchor="b">
            <a:normAutofit/>
          </a:bodyPr>
          <a:lstStyle/>
          <a:p>
            <a:pPr algn="ctr"/>
            <a:r>
              <a:rPr lang="tr-TR" sz="3600" dirty="0">
                <a:solidFill>
                  <a:schemeClr val="tx2"/>
                </a:solidFill>
              </a:rPr>
              <a:t>Emziren Anne Beslenmesi</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D0A5E3B6-2B73-889B-72A6-C852AA473761}"/>
              </a:ext>
            </a:extLst>
          </p:cNvPr>
          <p:cNvSpPr>
            <a:spLocks noGrp="1"/>
          </p:cNvSpPr>
          <p:nvPr>
            <p:ph idx="1"/>
          </p:nvPr>
        </p:nvSpPr>
        <p:spPr>
          <a:xfrm>
            <a:off x="1067466" y="2838709"/>
            <a:ext cx="9833548" cy="2457269"/>
          </a:xfrm>
        </p:spPr>
        <p:txBody>
          <a:bodyPr>
            <a:normAutofit/>
          </a:bodyPr>
          <a:lstStyle/>
          <a:p>
            <a:r>
              <a:rPr lang="tr-TR" sz="2400" dirty="0">
                <a:solidFill>
                  <a:schemeClr val="tx2"/>
                </a:solidFill>
              </a:rPr>
              <a:t>Emziren bir anne için gerekli olan fazladan enerji miktarı yaklaşık 750 kcal/gündür. </a:t>
            </a:r>
          </a:p>
          <a:p>
            <a:endParaRPr lang="tr-TR" sz="2400" dirty="0">
              <a:solidFill>
                <a:schemeClr val="tx2"/>
              </a:solidFill>
            </a:endParaRPr>
          </a:p>
          <a:p>
            <a:r>
              <a:rPr lang="tr-TR" sz="2400" dirty="0">
                <a:solidFill>
                  <a:schemeClr val="tx2"/>
                </a:solidFill>
              </a:rPr>
              <a:t>Anne bunun 500 kalorisini yediklerinden geri kalan 250 kalorisini ise gebelikte kazanılan yağ depolarından karşılar. </a:t>
            </a:r>
          </a:p>
          <a:p>
            <a:endParaRPr lang="tr-TR" sz="1800" dirty="0">
              <a:solidFill>
                <a:schemeClr val="tx2"/>
              </a:solidFill>
            </a:endParaRPr>
          </a:p>
          <a:p>
            <a:pPr marL="0" indent="0">
              <a:buNone/>
            </a:pPr>
            <a:endParaRPr lang="tr-TR" sz="1800" dirty="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57299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Başlık 1">
            <a:extLst>
              <a:ext uri="{FF2B5EF4-FFF2-40B4-BE49-F238E27FC236}">
                <a16:creationId xmlns:a16="http://schemas.microsoft.com/office/drawing/2014/main" id="{DD92FEAB-6860-B297-C28D-A09D0F7BD33B}"/>
              </a:ext>
            </a:extLst>
          </p:cNvPr>
          <p:cNvSpPr>
            <a:spLocks noGrp="1"/>
          </p:cNvSpPr>
          <p:nvPr>
            <p:ph type="title"/>
          </p:nvPr>
        </p:nvSpPr>
        <p:spPr>
          <a:xfrm>
            <a:off x="661066" y="1002058"/>
            <a:ext cx="9833548" cy="1325563"/>
          </a:xfrm>
        </p:spPr>
        <p:txBody>
          <a:bodyPr anchor="b">
            <a:normAutofit/>
          </a:bodyPr>
          <a:lstStyle/>
          <a:p>
            <a:pPr algn="ctr"/>
            <a:r>
              <a:rPr lang="tr-TR" sz="3600" dirty="0">
                <a:solidFill>
                  <a:schemeClr val="tx2"/>
                </a:solidFill>
              </a:rPr>
              <a:t>Emziren Anne Beslenmesi</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0C7C46CB-B307-9FA3-48AB-CB4F3CF9F5A9}"/>
              </a:ext>
            </a:extLst>
          </p:cNvPr>
          <p:cNvSpPr>
            <a:spLocks noGrp="1"/>
          </p:cNvSpPr>
          <p:nvPr>
            <p:ph idx="1"/>
          </p:nvPr>
        </p:nvSpPr>
        <p:spPr>
          <a:xfrm>
            <a:off x="1179226" y="2510865"/>
            <a:ext cx="9833548" cy="3276081"/>
          </a:xfrm>
        </p:spPr>
        <p:txBody>
          <a:bodyPr>
            <a:normAutofit/>
          </a:bodyPr>
          <a:lstStyle/>
          <a:p>
            <a:r>
              <a:rPr lang="tr-TR" sz="2000" dirty="0" err="1">
                <a:solidFill>
                  <a:schemeClr val="tx2"/>
                </a:solidFill>
              </a:rPr>
              <a:t>Malnütrisyonlu</a:t>
            </a:r>
            <a:r>
              <a:rPr lang="tr-TR" sz="2000" dirty="0">
                <a:solidFill>
                  <a:schemeClr val="tx2"/>
                </a:solidFill>
              </a:rPr>
              <a:t> annelerde anne sütü protein içeriğinin düşük olduğunu ya da normalden farklı olmadığını bildiren yayınlar vardır.</a:t>
            </a:r>
          </a:p>
          <a:p>
            <a:r>
              <a:rPr lang="tr-TR" sz="2000" dirty="0">
                <a:solidFill>
                  <a:schemeClr val="tx2"/>
                </a:solidFill>
              </a:rPr>
              <a:t>Emziren annelerde protein gereksinimi fazladır. Vejetaryen annelerde daha da özenli olunmalıdır. </a:t>
            </a:r>
          </a:p>
          <a:p>
            <a:r>
              <a:rPr lang="tr-TR" sz="2000" dirty="0">
                <a:solidFill>
                  <a:schemeClr val="tx2"/>
                </a:solidFill>
              </a:rPr>
              <a:t>Uzun zincirli yağ asitleri (LCPUFA) bebeğin normal beyin gelişimi için zorunlu besin öğeleridir.</a:t>
            </a:r>
          </a:p>
          <a:p>
            <a:r>
              <a:rPr lang="tr-TR" sz="2000" dirty="0">
                <a:solidFill>
                  <a:schemeClr val="tx2"/>
                </a:solidFill>
              </a:rPr>
              <a:t> Annenin LCPUFA sentezini kötü etkileyen etmenler arasında trans yağ asidi alımı, demir, magnezyum, çinko, kalsiyum, riboflavin, B6 ve B12 vitamin eksiklikleri, proteinden fakir ve sükrozdan zengin diyetler sayılabilir.</a:t>
            </a:r>
          </a:p>
          <a:p>
            <a:endParaRPr lang="tr-TR" sz="1800" dirty="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76703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Başlık 1">
            <a:extLst>
              <a:ext uri="{FF2B5EF4-FFF2-40B4-BE49-F238E27FC236}">
                <a16:creationId xmlns:a16="http://schemas.microsoft.com/office/drawing/2014/main" id="{02471A81-86B3-9EBC-2284-E55F5E41FF92}"/>
              </a:ext>
            </a:extLst>
          </p:cNvPr>
          <p:cNvSpPr>
            <a:spLocks noGrp="1"/>
          </p:cNvSpPr>
          <p:nvPr>
            <p:ph type="title"/>
          </p:nvPr>
        </p:nvSpPr>
        <p:spPr>
          <a:xfrm>
            <a:off x="569626" y="851840"/>
            <a:ext cx="9833548" cy="1325563"/>
          </a:xfrm>
        </p:spPr>
        <p:txBody>
          <a:bodyPr anchor="b">
            <a:normAutofit/>
          </a:bodyPr>
          <a:lstStyle/>
          <a:p>
            <a:pPr algn="ctr"/>
            <a:r>
              <a:rPr lang="tr-TR" sz="3600" dirty="0">
                <a:solidFill>
                  <a:schemeClr val="tx2"/>
                </a:solidFill>
              </a:rPr>
              <a:t>Emziren Anne Beslenmesi</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9A7C7469-4810-D7CC-1472-12FD957FFD91}"/>
              </a:ext>
            </a:extLst>
          </p:cNvPr>
          <p:cNvSpPr>
            <a:spLocks noGrp="1"/>
          </p:cNvSpPr>
          <p:nvPr>
            <p:ph idx="1"/>
          </p:nvPr>
        </p:nvSpPr>
        <p:spPr>
          <a:xfrm>
            <a:off x="1179226" y="2510865"/>
            <a:ext cx="9833548" cy="3276081"/>
          </a:xfrm>
        </p:spPr>
        <p:txBody>
          <a:bodyPr>
            <a:normAutofit lnSpcReduction="10000"/>
          </a:bodyPr>
          <a:lstStyle/>
          <a:p>
            <a:r>
              <a:rPr lang="tr-TR" sz="2400" dirty="0">
                <a:solidFill>
                  <a:schemeClr val="tx2"/>
                </a:solidFill>
              </a:rPr>
              <a:t>Emziren annelerde yağ alımının anne sütü içeriğini değiştirebileceği bilinmektedir.</a:t>
            </a:r>
          </a:p>
          <a:p>
            <a:endParaRPr lang="tr-TR" sz="2400" dirty="0">
              <a:solidFill>
                <a:schemeClr val="tx2"/>
              </a:solidFill>
            </a:endParaRPr>
          </a:p>
          <a:p>
            <a:r>
              <a:rPr lang="tr-TR" sz="2400" dirty="0">
                <a:solidFill>
                  <a:schemeClr val="tx2"/>
                </a:solidFill>
              </a:rPr>
              <a:t>Çok düşük yağlı diyetlerde anne sütü yağ oranı düşer, ancak bebek yeterli emerse gerekli enerjisini anne sütünden alabilir.</a:t>
            </a:r>
          </a:p>
          <a:p>
            <a:endParaRPr lang="tr-TR" sz="2400" dirty="0">
              <a:solidFill>
                <a:schemeClr val="tx2"/>
              </a:solidFill>
            </a:endParaRPr>
          </a:p>
          <a:p>
            <a:r>
              <a:rPr lang="tr-TR" sz="2400" dirty="0">
                <a:solidFill>
                  <a:schemeClr val="tx2"/>
                </a:solidFill>
              </a:rPr>
              <a:t>Anne sütündeki kalsiyum miktarını anne diyetindeki miktar değil, annenin artan kemik emilimi belirlemektedir.(emzirme döneminde östrojen azalması ile kemik emilimi artarak yeterli </a:t>
            </a:r>
            <a:r>
              <a:rPr lang="tr-TR" sz="2400" dirty="0" err="1">
                <a:solidFill>
                  <a:schemeClr val="tx2"/>
                </a:solidFill>
              </a:rPr>
              <a:t>Ca</a:t>
            </a:r>
            <a:r>
              <a:rPr lang="tr-TR" sz="2400" dirty="0">
                <a:solidFill>
                  <a:schemeClr val="tx2"/>
                </a:solidFill>
              </a:rPr>
              <a:t> sağlanır)</a:t>
            </a:r>
          </a:p>
          <a:p>
            <a:endParaRPr lang="tr-TR" sz="1700" dirty="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48403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Başlık 1">
            <a:extLst>
              <a:ext uri="{FF2B5EF4-FFF2-40B4-BE49-F238E27FC236}">
                <a16:creationId xmlns:a16="http://schemas.microsoft.com/office/drawing/2014/main" id="{02325840-530E-0541-B601-ED162928C1A1}"/>
              </a:ext>
            </a:extLst>
          </p:cNvPr>
          <p:cNvSpPr>
            <a:spLocks noGrp="1"/>
          </p:cNvSpPr>
          <p:nvPr>
            <p:ph type="title"/>
          </p:nvPr>
        </p:nvSpPr>
        <p:spPr>
          <a:xfrm>
            <a:off x="732186" y="687736"/>
            <a:ext cx="9833548" cy="1325563"/>
          </a:xfrm>
        </p:spPr>
        <p:txBody>
          <a:bodyPr anchor="b">
            <a:normAutofit/>
          </a:bodyPr>
          <a:lstStyle/>
          <a:p>
            <a:pPr algn="ctr"/>
            <a:r>
              <a:rPr lang="tr-TR" sz="3600" dirty="0">
                <a:solidFill>
                  <a:schemeClr val="tx2"/>
                </a:solidFill>
              </a:rPr>
              <a:t>Emziren Anne Beslenmesi</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E6DD683D-19C2-1745-E908-EED008BF2385}"/>
              </a:ext>
            </a:extLst>
          </p:cNvPr>
          <p:cNvSpPr>
            <a:spLocks noGrp="1"/>
          </p:cNvSpPr>
          <p:nvPr>
            <p:ph idx="1"/>
          </p:nvPr>
        </p:nvSpPr>
        <p:spPr>
          <a:xfrm>
            <a:off x="1179226" y="2546885"/>
            <a:ext cx="9833548" cy="3240061"/>
          </a:xfrm>
        </p:spPr>
        <p:txBody>
          <a:bodyPr>
            <a:normAutofit lnSpcReduction="10000"/>
          </a:bodyPr>
          <a:lstStyle/>
          <a:p>
            <a:r>
              <a:rPr lang="tr-TR" sz="2400" dirty="0">
                <a:solidFill>
                  <a:schemeClr val="tx2"/>
                </a:solidFill>
              </a:rPr>
              <a:t>Magnezyum enerji üretimi ve kemik doku için gerekli bir mineraldir. Anne sütündeki miktar diyetten etkilenmez ve emzirme döneminde gereksinim arttığına dair kanıt yoktur.</a:t>
            </a:r>
          </a:p>
          <a:p>
            <a:r>
              <a:rPr lang="tr-TR" sz="2400" dirty="0">
                <a:solidFill>
                  <a:schemeClr val="tx2"/>
                </a:solidFill>
              </a:rPr>
              <a:t> İyot, tiroit metabolizması için vazgeçilmezdir. Emzirmede gereksinim artar ve anne sütündeki miktar anne alımı ile doğrudan ilişkilidir. İyot eksikliği bölgelerinde sütteki miktar düşüktür</a:t>
            </a:r>
          </a:p>
          <a:p>
            <a:r>
              <a:rPr lang="tr-TR" sz="2400" dirty="0">
                <a:solidFill>
                  <a:schemeClr val="tx2"/>
                </a:solidFill>
              </a:rPr>
              <a:t> D Vitamini eksikliği açısından riskli anne ve dolayısı ile bebek grubunu eve bağımlı, koyu tenli, örtülü anneler ve bebekleri ile daha düşük sosyoekonomik ve eğitimsiz grup teşkil etmektedir. </a:t>
            </a:r>
          </a:p>
          <a:p>
            <a:endParaRPr lang="tr-TR" sz="1800" dirty="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4898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Başlık 1">
            <a:extLst>
              <a:ext uri="{FF2B5EF4-FFF2-40B4-BE49-F238E27FC236}">
                <a16:creationId xmlns:a16="http://schemas.microsoft.com/office/drawing/2014/main" id="{B8990025-3394-BAE3-9836-ADEC40487BC0}"/>
              </a:ext>
            </a:extLst>
          </p:cNvPr>
          <p:cNvSpPr>
            <a:spLocks noGrp="1"/>
          </p:cNvSpPr>
          <p:nvPr>
            <p:ph type="title"/>
          </p:nvPr>
        </p:nvSpPr>
        <p:spPr>
          <a:xfrm>
            <a:off x="854106" y="989262"/>
            <a:ext cx="9833548" cy="1325563"/>
          </a:xfrm>
        </p:spPr>
        <p:txBody>
          <a:bodyPr anchor="b">
            <a:normAutofit/>
          </a:bodyPr>
          <a:lstStyle/>
          <a:p>
            <a:pPr algn="ctr"/>
            <a:r>
              <a:rPr lang="tr-TR" sz="3600" dirty="0">
                <a:solidFill>
                  <a:schemeClr val="tx2"/>
                </a:solidFill>
              </a:rPr>
              <a:t>Emziren Anne Beslenmesi</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9BFB2512-FFDC-31C4-F8AD-97370AFBF55E}"/>
              </a:ext>
            </a:extLst>
          </p:cNvPr>
          <p:cNvSpPr>
            <a:spLocks noGrp="1"/>
          </p:cNvSpPr>
          <p:nvPr>
            <p:ph idx="1"/>
          </p:nvPr>
        </p:nvSpPr>
        <p:spPr>
          <a:xfrm>
            <a:off x="854106" y="2546885"/>
            <a:ext cx="9833548" cy="2457269"/>
          </a:xfrm>
        </p:spPr>
        <p:txBody>
          <a:bodyPr>
            <a:noAutofit/>
          </a:bodyPr>
          <a:lstStyle/>
          <a:p>
            <a:r>
              <a:rPr lang="tr-TR" sz="2200" dirty="0">
                <a:solidFill>
                  <a:schemeClr val="tx2"/>
                </a:solidFill>
              </a:rPr>
              <a:t>B vitaminlerinden </a:t>
            </a:r>
            <a:r>
              <a:rPr lang="tr-TR" sz="2200" dirty="0" err="1">
                <a:solidFill>
                  <a:schemeClr val="tx2"/>
                </a:solidFill>
              </a:rPr>
              <a:t>tiyamin</a:t>
            </a:r>
            <a:r>
              <a:rPr lang="tr-TR" sz="2200" dirty="0">
                <a:solidFill>
                  <a:schemeClr val="tx2"/>
                </a:solidFill>
              </a:rPr>
              <a:t>, riboflavin, </a:t>
            </a:r>
            <a:r>
              <a:rPr lang="tr-TR" sz="2200" dirty="0" err="1">
                <a:solidFill>
                  <a:schemeClr val="tx2"/>
                </a:solidFill>
              </a:rPr>
              <a:t>niasin</a:t>
            </a:r>
            <a:r>
              <a:rPr lang="tr-TR" sz="2200" dirty="0">
                <a:solidFill>
                  <a:schemeClr val="tx2"/>
                </a:solidFill>
              </a:rPr>
              <a:t> ve B6 emzirme döneminde gereksinimi artar. Anne sütündeki miktar diyetle alımı yansıtır. </a:t>
            </a:r>
          </a:p>
          <a:p>
            <a:endParaRPr lang="tr-TR" sz="2200" dirty="0">
              <a:solidFill>
                <a:schemeClr val="tx2"/>
              </a:solidFill>
            </a:endParaRPr>
          </a:p>
          <a:p>
            <a:r>
              <a:rPr lang="tr-TR" sz="2200" dirty="0">
                <a:solidFill>
                  <a:schemeClr val="tx2"/>
                </a:solidFill>
              </a:rPr>
              <a:t>Bebek B12 açısından anne diyetine bağımlıdır ve vejetaryen annelere özel dikkat göstermek gereklidir.</a:t>
            </a:r>
          </a:p>
          <a:p>
            <a:endParaRPr lang="tr-TR" sz="2200" dirty="0">
              <a:solidFill>
                <a:schemeClr val="tx2"/>
              </a:solidFill>
            </a:endParaRPr>
          </a:p>
          <a:p>
            <a:r>
              <a:rPr lang="tr-TR" sz="2200" dirty="0">
                <a:solidFill>
                  <a:schemeClr val="tx2"/>
                </a:solidFill>
              </a:rPr>
              <a:t>Emziren annelerde A vitaminine gereksinim artmıştır ve anne sütündeki miktar diyetten etkilenir. Annede eksiklik olduğunda bebek de doğrudan etkilenir.</a:t>
            </a:r>
          </a:p>
          <a:p>
            <a:endParaRPr lang="tr-TR" sz="2200" dirty="0">
              <a:solidFill>
                <a:schemeClr val="tx2"/>
              </a:solidFill>
            </a:endParaRPr>
          </a:p>
          <a:p>
            <a:r>
              <a:rPr lang="tr-TR" sz="2200" dirty="0">
                <a:solidFill>
                  <a:schemeClr val="tx2"/>
                </a:solidFill>
              </a:rPr>
              <a:t>Anne sütündeki C vitamini de anne diyetinden etkilenir</a:t>
            </a: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938239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Başlık 1">
            <a:extLst>
              <a:ext uri="{FF2B5EF4-FFF2-40B4-BE49-F238E27FC236}">
                <a16:creationId xmlns:a16="http://schemas.microsoft.com/office/drawing/2014/main" id="{1E9DEDF5-E427-CFF5-3933-1C599B0DE061}"/>
              </a:ext>
            </a:extLst>
          </p:cNvPr>
          <p:cNvSpPr>
            <a:spLocks noGrp="1"/>
          </p:cNvSpPr>
          <p:nvPr>
            <p:ph type="title"/>
          </p:nvPr>
        </p:nvSpPr>
        <p:spPr>
          <a:xfrm>
            <a:off x="1179073" y="887801"/>
            <a:ext cx="9833548" cy="1066802"/>
          </a:xfrm>
        </p:spPr>
        <p:txBody>
          <a:bodyPr anchor="b">
            <a:normAutofit/>
          </a:bodyPr>
          <a:lstStyle/>
          <a:p>
            <a:r>
              <a:rPr lang="tr-TR" sz="3600" dirty="0">
                <a:solidFill>
                  <a:schemeClr val="tx2"/>
                </a:solidFill>
              </a:rPr>
              <a:t>Emziren Anne Beslenmesi</a:t>
            </a:r>
          </a:p>
        </p:txBody>
      </p:sp>
      <p:grpSp>
        <p:nvGrpSpPr>
          <p:cNvPr id="26"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27"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0829D1F7-04DF-2E4F-1DB0-0E8AD0F1E745}"/>
              </a:ext>
            </a:extLst>
          </p:cNvPr>
          <p:cNvSpPr>
            <a:spLocks noGrp="1"/>
          </p:cNvSpPr>
          <p:nvPr>
            <p:ph idx="1"/>
          </p:nvPr>
        </p:nvSpPr>
        <p:spPr>
          <a:xfrm>
            <a:off x="1107953" y="2651759"/>
            <a:ext cx="9833548" cy="3952739"/>
          </a:xfrm>
        </p:spPr>
        <p:txBody>
          <a:bodyPr anchor="ctr">
            <a:normAutofit lnSpcReduction="10000"/>
          </a:bodyPr>
          <a:lstStyle/>
          <a:p>
            <a:r>
              <a:rPr lang="tr-TR" sz="2400" dirty="0">
                <a:solidFill>
                  <a:schemeClr val="tx2"/>
                </a:solidFill>
              </a:rPr>
              <a:t>Annenin dengeli beslenmesi, hem kendi fizyolojik gereksinimlerini karşılaması  ve kendi besin yedeğini dengede tutması açısından, hem de ideal bir anne sütü miktarı ve içeriği yoluyla bebeğin sağlıklı büyüme ve gelişmesi için </a:t>
            </a:r>
          </a:p>
          <a:p>
            <a:endParaRPr lang="tr-TR" sz="2400" dirty="0">
              <a:solidFill>
                <a:schemeClr val="tx2"/>
              </a:solidFill>
            </a:endParaRPr>
          </a:p>
          <a:p>
            <a:r>
              <a:rPr lang="tr-TR" sz="2400" dirty="0">
                <a:solidFill>
                  <a:schemeClr val="tx2"/>
                </a:solidFill>
              </a:rPr>
              <a:t>Anne sütünün besin profili bebeği korumayı ön plana alarak diyetten az etkilenir, özellikle protein, yağ, karbonhidrat ve </a:t>
            </a:r>
            <a:r>
              <a:rPr lang="tr-TR" sz="2400" dirty="0" err="1">
                <a:solidFill>
                  <a:schemeClr val="tx2"/>
                </a:solidFill>
              </a:rPr>
              <a:t>folat</a:t>
            </a:r>
            <a:r>
              <a:rPr lang="tr-TR" sz="2400" dirty="0">
                <a:solidFill>
                  <a:schemeClr val="tx2"/>
                </a:solidFill>
              </a:rPr>
              <a:t> anne diyetinde eksik bile olsa anne sütündeki miktar yeterli kalır.</a:t>
            </a:r>
          </a:p>
          <a:p>
            <a:endParaRPr lang="tr-TR" sz="2400" dirty="0">
              <a:solidFill>
                <a:schemeClr val="tx2"/>
              </a:solidFill>
            </a:endParaRPr>
          </a:p>
          <a:p>
            <a:r>
              <a:rPr lang="tr-TR" sz="2400" dirty="0">
                <a:solidFill>
                  <a:schemeClr val="tx2"/>
                </a:solidFill>
              </a:rPr>
              <a:t>Bebeği etkilemeyen bu durum, annenin depolarında yetersizliğe ve sonuçta annenin etkilenmesine neden olur. </a:t>
            </a:r>
          </a:p>
          <a:p>
            <a:endParaRPr lang="tr-TR" sz="2400" dirty="0">
              <a:solidFill>
                <a:schemeClr val="tx2"/>
              </a:solidFill>
            </a:endParaRPr>
          </a:p>
          <a:p>
            <a:endParaRPr lang="tr-TR" sz="1700" dirty="0">
              <a:solidFill>
                <a:schemeClr val="tx2"/>
              </a:solidFill>
            </a:endParaRPr>
          </a:p>
        </p:txBody>
      </p:sp>
    </p:spTree>
    <p:extLst>
      <p:ext uri="{BB962C8B-B14F-4D97-AF65-F5344CB8AC3E}">
        <p14:creationId xmlns:p14="http://schemas.microsoft.com/office/powerpoint/2010/main" val="3125985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Başlık 1">
            <a:extLst>
              <a:ext uri="{FF2B5EF4-FFF2-40B4-BE49-F238E27FC236}">
                <a16:creationId xmlns:a16="http://schemas.microsoft.com/office/drawing/2014/main" id="{282E08FF-2751-C9FC-C188-45D8E4909299}"/>
              </a:ext>
            </a:extLst>
          </p:cNvPr>
          <p:cNvSpPr>
            <a:spLocks noGrp="1"/>
          </p:cNvSpPr>
          <p:nvPr>
            <p:ph type="title"/>
          </p:nvPr>
        </p:nvSpPr>
        <p:spPr>
          <a:xfrm>
            <a:off x="1103026" y="579995"/>
            <a:ext cx="9833548" cy="1066802"/>
          </a:xfrm>
        </p:spPr>
        <p:txBody>
          <a:bodyPr anchor="b">
            <a:normAutofit/>
          </a:bodyPr>
          <a:lstStyle/>
          <a:p>
            <a:r>
              <a:rPr lang="tr-TR" sz="3600" dirty="0">
                <a:solidFill>
                  <a:schemeClr val="tx2"/>
                </a:solidFill>
              </a:rPr>
              <a:t>Tanım</a:t>
            </a:r>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93B8F354-90A3-2BCD-9126-269EE2CB74DC}"/>
              </a:ext>
            </a:extLst>
          </p:cNvPr>
          <p:cNvSpPr>
            <a:spLocks noGrp="1"/>
          </p:cNvSpPr>
          <p:nvPr>
            <p:ph idx="1"/>
          </p:nvPr>
        </p:nvSpPr>
        <p:spPr>
          <a:xfrm>
            <a:off x="408758" y="1188268"/>
            <a:ext cx="9833548" cy="3900115"/>
          </a:xfrm>
        </p:spPr>
        <p:txBody>
          <a:bodyPr anchor="ctr">
            <a:normAutofit/>
          </a:bodyPr>
          <a:lstStyle/>
          <a:p>
            <a:r>
              <a:rPr lang="tr-TR" sz="2200" dirty="0">
                <a:solidFill>
                  <a:schemeClr val="tx2"/>
                </a:solidFill>
              </a:rPr>
              <a:t>Anne sütü, doğumdan sonraki dönemde yenidoğanın tüm besin ve sıvı gereksinimlerini karşılayan, biyolojik olarak eşsiz bir besindir.</a:t>
            </a:r>
          </a:p>
          <a:p>
            <a:r>
              <a:rPr lang="tr-TR" sz="2200" dirty="0">
                <a:solidFill>
                  <a:schemeClr val="tx2"/>
                </a:solidFill>
              </a:rPr>
              <a:t>İçeriğinde makro besin öğeleri (protein, yağ, karbonhidrat) ile birlikte mikro besinler (vitaminler, mineraller), immünolojik</a:t>
            </a:r>
            <a:r>
              <a:rPr lang="tr-TR" sz="2200" b="1" dirty="0">
                <a:solidFill>
                  <a:schemeClr val="tx2"/>
                </a:solidFill>
              </a:rPr>
              <a:t> </a:t>
            </a:r>
            <a:r>
              <a:rPr lang="tr-TR" sz="2200" dirty="0">
                <a:solidFill>
                  <a:schemeClr val="tx2"/>
                </a:solidFill>
              </a:rPr>
              <a:t>bileşenler bulunur.</a:t>
            </a:r>
          </a:p>
          <a:p>
            <a:r>
              <a:rPr lang="tr-TR" sz="2200" dirty="0">
                <a:solidFill>
                  <a:schemeClr val="tx2"/>
                </a:solidFill>
              </a:rPr>
              <a:t>Bu özellikleri sayesinde anne sütü yalnızca beslenme kaynağı değil, aynı zamanda bebeğin büyüme, gelişme ve bağışıklık sistemini destekleyen biyolojik bir sıvıdır.</a:t>
            </a:r>
          </a:p>
        </p:txBody>
      </p:sp>
      <p:pic>
        <p:nvPicPr>
          <p:cNvPr id="5" name="Resim 4" descr="tasarım içeren bir resim&#10;&#10;Yapay zeka tarafından oluşturulmuş içerik yanlış olabilir.">
            <a:extLst>
              <a:ext uri="{FF2B5EF4-FFF2-40B4-BE49-F238E27FC236}">
                <a16:creationId xmlns:a16="http://schemas.microsoft.com/office/drawing/2014/main" id="{5E4CF5E2-672D-F15B-3542-75DBABF8F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6400" y="4296663"/>
            <a:ext cx="3791813" cy="2792773"/>
          </a:xfrm>
          <a:prstGeom prst="rect">
            <a:avLst/>
          </a:prstGeom>
        </p:spPr>
      </p:pic>
    </p:spTree>
    <p:extLst>
      <p:ext uri="{BB962C8B-B14F-4D97-AF65-F5344CB8AC3E}">
        <p14:creationId xmlns:p14="http://schemas.microsoft.com/office/powerpoint/2010/main" val="34131674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46637F-BEBC-C674-208D-FAD1C1DF2B4F}"/>
              </a:ext>
            </a:extLst>
          </p:cNvPr>
          <p:cNvSpPr>
            <a:spLocks noGrp="1"/>
          </p:cNvSpPr>
          <p:nvPr>
            <p:ph type="title"/>
          </p:nvPr>
        </p:nvSpPr>
        <p:spPr/>
        <p:txBody>
          <a:bodyPr/>
          <a:lstStyle/>
          <a:p>
            <a:endParaRPr lang="tr-TR"/>
          </a:p>
        </p:txBody>
      </p:sp>
      <p:pic>
        <p:nvPicPr>
          <p:cNvPr id="5" name="İçerik Yer Tutucusu 4" descr="metin, memeli, yazı tipi, domuz içeren bir resim&#10;&#10;Yapay zeka tarafından oluşturulmuş içerik yanlış olabilir.">
            <a:extLst>
              <a:ext uri="{FF2B5EF4-FFF2-40B4-BE49-F238E27FC236}">
                <a16:creationId xmlns:a16="http://schemas.microsoft.com/office/drawing/2014/main" id="{DDC75CC5-9CDD-B018-9D46-8C18520C3B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4978" y="1169076"/>
            <a:ext cx="5462421" cy="2871273"/>
          </a:xfrm>
        </p:spPr>
      </p:pic>
      <p:sp>
        <p:nvSpPr>
          <p:cNvPr id="7" name="Metin kutusu 6">
            <a:extLst>
              <a:ext uri="{FF2B5EF4-FFF2-40B4-BE49-F238E27FC236}">
                <a16:creationId xmlns:a16="http://schemas.microsoft.com/office/drawing/2014/main" id="{E226E92B-26ED-8096-93C9-4CE75B78063C}"/>
              </a:ext>
            </a:extLst>
          </p:cNvPr>
          <p:cNvSpPr txBox="1"/>
          <p:nvPr/>
        </p:nvSpPr>
        <p:spPr>
          <a:xfrm>
            <a:off x="2944979" y="4711467"/>
            <a:ext cx="6342954" cy="1477328"/>
          </a:xfrm>
          <a:prstGeom prst="rect">
            <a:avLst/>
          </a:prstGeom>
          <a:noFill/>
        </p:spPr>
        <p:txBody>
          <a:bodyPr wrap="square">
            <a:spAutoFit/>
          </a:bodyPr>
          <a:lstStyle/>
          <a:p>
            <a:r>
              <a:rPr lang="tr-TR" dirty="0"/>
              <a:t>1 porsiyon süt=1 su bardağı süt veya yoğurt veya 2 kibrit kutusu kadar peynir </a:t>
            </a:r>
          </a:p>
          <a:p>
            <a:r>
              <a:rPr lang="tr-TR" dirty="0"/>
              <a:t>1 porsiyon et=60-90 g et veya 1 yumurta (50 g)</a:t>
            </a:r>
          </a:p>
          <a:p>
            <a:r>
              <a:rPr lang="tr-TR" dirty="0"/>
              <a:t>1 porsiyon sebze=150-200 g </a:t>
            </a:r>
          </a:p>
          <a:p>
            <a:r>
              <a:rPr lang="tr-TR" dirty="0"/>
              <a:t>1 orta dilim ekmek=50 g</a:t>
            </a:r>
          </a:p>
        </p:txBody>
      </p:sp>
    </p:spTree>
    <p:extLst>
      <p:ext uri="{BB962C8B-B14F-4D97-AF65-F5344CB8AC3E}">
        <p14:creationId xmlns:p14="http://schemas.microsoft.com/office/powerpoint/2010/main" val="3125992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Başlık 1">
            <a:extLst>
              <a:ext uri="{FF2B5EF4-FFF2-40B4-BE49-F238E27FC236}">
                <a16:creationId xmlns:a16="http://schemas.microsoft.com/office/drawing/2014/main" id="{FF43B8EB-1FA4-D8BA-3285-967C97A4DC31}"/>
              </a:ext>
            </a:extLst>
          </p:cNvPr>
          <p:cNvSpPr>
            <a:spLocks noGrp="1"/>
          </p:cNvSpPr>
          <p:nvPr>
            <p:ph type="title"/>
          </p:nvPr>
        </p:nvSpPr>
        <p:spPr>
          <a:xfrm>
            <a:off x="640080" y="1243013"/>
            <a:ext cx="3855720" cy="4371974"/>
          </a:xfrm>
        </p:spPr>
        <p:txBody>
          <a:bodyPr>
            <a:normAutofit/>
          </a:bodyPr>
          <a:lstStyle/>
          <a:p>
            <a:r>
              <a:rPr lang="tr-TR" sz="3600">
                <a:solidFill>
                  <a:schemeClr val="tx2"/>
                </a:solidFill>
              </a:rPr>
              <a:t>Emziren Annede İlaç Kullanımı</a:t>
            </a:r>
          </a:p>
        </p:txBody>
      </p:sp>
      <p:sp>
        <p:nvSpPr>
          <p:cNvPr id="3" name="İçerik Yer Tutucusu 2">
            <a:extLst>
              <a:ext uri="{FF2B5EF4-FFF2-40B4-BE49-F238E27FC236}">
                <a16:creationId xmlns:a16="http://schemas.microsoft.com/office/drawing/2014/main" id="{D5E62CBC-CC37-C6AB-1958-2ACA5F5F3253}"/>
              </a:ext>
            </a:extLst>
          </p:cNvPr>
          <p:cNvSpPr>
            <a:spLocks noGrp="1"/>
          </p:cNvSpPr>
          <p:nvPr>
            <p:ph idx="1"/>
          </p:nvPr>
        </p:nvSpPr>
        <p:spPr>
          <a:xfrm>
            <a:off x="5126736" y="1050571"/>
            <a:ext cx="6425184" cy="5230368"/>
          </a:xfrm>
        </p:spPr>
        <p:txBody>
          <a:bodyPr anchor="ctr">
            <a:normAutofit/>
          </a:bodyPr>
          <a:lstStyle/>
          <a:p>
            <a:r>
              <a:rPr lang="tr-TR" sz="2000" dirty="0">
                <a:solidFill>
                  <a:schemeClr val="tx2"/>
                </a:solidFill>
              </a:rPr>
              <a:t>Çoğu ilaç emzirmeyle uyumludur. </a:t>
            </a:r>
          </a:p>
          <a:p>
            <a:r>
              <a:rPr lang="tr-TR" sz="2000" dirty="0">
                <a:solidFill>
                  <a:schemeClr val="tx2"/>
                </a:solidFill>
              </a:rPr>
              <a:t>İlaç, tıbbi bir durum nedeniyle bebeğe reçete edilebiliyorsa, emzirme döneminde alınması genellikle güvenli kabul edilir. Anne sütüyle geçen dozlar, genellikle bebeğe doğrudan verilen terapötik dozlardan çok daha düşüktür.</a:t>
            </a:r>
          </a:p>
          <a:p>
            <a:r>
              <a:rPr lang="tr-TR" sz="2000" dirty="0">
                <a:solidFill>
                  <a:schemeClr val="tx2"/>
                </a:solidFill>
              </a:rPr>
              <a:t>İlaç toksisitesi riski, prematüre ve hasta bebeklerde daha yüksek, altı aylıktan büyük bebeklerde ise düşüktür.</a:t>
            </a:r>
          </a:p>
          <a:p>
            <a:r>
              <a:rPr lang="tr-TR" sz="2000" dirty="0">
                <a:solidFill>
                  <a:schemeClr val="tx2"/>
                </a:solidFill>
              </a:rPr>
              <a:t>Bebeklerin ilaç maruziyeti, ilaçların emzirmeden sonra ve uzun süreli bebek uykusundan önce alınmasıyla en aza indirilebilir. Bu yaklaşımın faydası, ilacın yarı ömrüne bağlıdır.</a:t>
            </a:r>
          </a:p>
          <a:p>
            <a:r>
              <a:rPr lang="tr-TR" sz="2000" dirty="0">
                <a:solidFill>
                  <a:schemeClr val="tx2"/>
                </a:solidFill>
              </a:rPr>
              <a:t>Proteinlere yüksek oranda bağlanan, lipid çözünürlüğü düşük olan veya molekül ağırlığı büyük olan ilaçlar anne sütüne önemli ölçüde geçmez.</a:t>
            </a:r>
          </a:p>
          <a:p>
            <a:endParaRPr lang="tr-TR" sz="2000" dirty="0">
              <a:solidFill>
                <a:schemeClr val="tx2"/>
              </a:solidFill>
            </a:endParaRPr>
          </a:p>
          <a:p>
            <a:endParaRPr lang="tr-TR" sz="1500" dirty="0">
              <a:solidFill>
                <a:schemeClr val="tx2"/>
              </a:solidFill>
            </a:endParaRPr>
          </a:p>
        </p:txBody>
      </p:sp>
    </p:spTree>
    <p:extLst>
      <p:ext uri="{BB962C8B-B14F-4D97-AF65-F5344CB8AC3E}">
        <p14:creationId xmlns:p14="http://schemas.microsoft.com/office/powerpoint/2010/main" val="20931200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Başlık 1">
            <a:extLst>
              <a:ext uri="{FF2B5EF4-FFF2-40B4-BE49-F238E27FC236}">
                <a16:creationId xmlns:a16="http://schemas.microsoft.com/office/drawing/2014/main" id="{F958FD75-FB4A-04FA-0A9E-2D0BA42C5B4D}"/>
              </a:ext>
            </a:extLst>
          </p:cNvPr>
          <p:cNvSpPr>
            <a:spLocks noGrp="1"/>
          </p:cNvSpPr>
          <p:nvPr>
            <p:ph type="title"/>
          </p:nvPr>
        </p:nvSpPr>
        <p:spPr>
          <a:xfrm>
            <a:off x="640080" y="1243013"/>
            <a:ext cx="3855720" cy="4371974"/>
          </a:xfrm>
        </p:spPr>
        <p:txBody>
          <a:bodyPr>
            <a:normAutofit/>
          </a:bodyPr>
          <a:lstStyle/>
          <a:p>
            <a:r>
              <a:rPr lang="tr-TR" sz="3600" dirty="0">
                <a:solidFill>
                  <a:schemeClr val="tx2"/>
                </a:solidFill>
              </a:rPr>
              <a:t>Emziren Annede İlaç Kullanımı</a:t>
            </a:r>
          </a:p>
        </p:txBody>
      </p:sp>
      <p:sp>
        <p:nvSpPr>
          <p:cNvPr id="3" name="İçerik Yer Tutucusu 2">
            <a:extLst>
              <a:ext uri="{FF2B5EF4-FFF2-40B4-BE49-F238E27FC236}">
                <a16:creationId xmlns:a16="http://schemas.microsoft.com/office/drawing/2014/main" id="{F326B8E0-CF9A-7BB4-585E-4EFE5F54E678}"/>
              </a:ext>
            </a:extLst>
          </p:cNvPr>
          <p:cNvSpPr>
            <a:spLocks noGrp="1"/>
          </p:cNvSpPr>
          <p:nvPr>
            <p:ph idx="1"/>
          </p:nvPr>
        </p:nvSpPr>
        <p:spPr>
          <a:xfrm>
            <a:off x="5029200" y="804672"/>
            <a:ext cx="6364224" cy="5230368"/>
          </a:xfrm>
        </p:spPr>
        <p:txBody>
          <a:bodyPr anchor="ctr">
            <a:normAutofit/>
          </a:bodyPr>
          <a:lstStyle/>
          <a:p>
            <a:r>
              <a:rPr lang="tr-TR" sz="2200" dirty="0">
                <a:solidFill>
                  <a:schemeClr val="tx2"/>
                </a:solidFill>
              </a:rPr>
              <a:t>Genellikle emzirmeyle uyumlu olmayan ilaç sınıfları </a:t>
            </a:r>
            <a:r>
              <a:rPr lang="tr-TR" sz="2200" dirty="0" err="1">
                <a:solidFill>
                  <a:schemeClr val="tx2"/>
                </a:solidFill>
              </a:rPr>
              <a:t>statinler</a:t>
            </a:r>
            <a:r>
              <a:rPr lang="tr-TR" sz="2200" dirty="0">
                <a:solidFill>
                  <a:schemeClr val="tx2"/>
                </a:solidFill>
              </a:rPr>
              <a:t>, amfetaminler, </a:t>
            </a:r>
            <a:r>
              <a:rPr lang="tr-TR" sz="2200" dirty="0" err="1">
                <a:solidFill>
                  <a:schemeClr val="tx2"/>
                </a:solidFill>
              </a:rPr>
              <a:t>ergotaminler</a:t>
            </a:r>
            <a:r>
              <a:rPr lang="tr-TR" sz="2200" dirty="0">
                <a:solidFill>
                  <a:schemeClr val="tx2"/>
                </a:solidFill>
              </a:rPr>
              <a:t> (migren karşıtı ilaçlar) ve kemoterapi ilaçlarıdır.</a:t>
            </a:r>
          </a:p>
          <a:p>
            <a:r>
              <a:rPr lang="tr-TR" sz="2200" dirty="0">
                <a:solidFill>
                  <a:schemeClr val="tx2"/>
                </a:solidFill>
              </a:rPr>
              <a:t>Dopamin agonistleri (örneğin </a:t>
            </a:r>
            <a:r>
              <a:rPr lang="tr-TR" sz="2200" dirty="0" err="1">
                <a:solidFill>
                  <a:schemeClr val="tx2"/>
                </a:solidFill>
              </a:rPr>
              <a:t>bromokriptin</a:t>
            </a:r>
            <a:r>
              <a:rPr lang="tr-TR" sz="2200" dirty="0">
                <a:solidFill>
                  <a:schemeClr val="tx2"/>
                </a:solidFill>
              </a:rPr>
              <a:t>), dekonjestanlar ve östrojenler (örneğin </a:t>
            </a:r>
            <a:r>
              <a:rPr lang="tr-TR" sz="2200" dirty="0" err="1">
                <a:solidFill>
                  <a:schemeClr val="tx2"/>
                </a:solidFill>
              </a:rPr>
              <a:t>hormonal</a:t>
            </a:r>
            <a:r>
              <a:rPr lang="tr-TR" sz="2200" dirty="0">
                <a:solidFill>
                  <a:schemeClr val="tx2"/>
                </a:solidFill>
              </a:rPr>
              <a:t> kontraseptiflerde) dahil olmak üzere bazı ilaçlar anne sütü hacmini azaltır . </a:t>
            </a:r>
          </a:p>
          <a:p>
            <a:r>
              <a:rPr lang="tr-TR" sz="2200" dirty="0">
                <a:solidFill>
                  <a:schemeClr val="tx2"/>
                </a:solidFill>
              </a:rPr>
              <a:t>Heparin veya insülin gibi oral biyoyararlanımı düşük ilaçlar kullanılabiliyor.</a:t>
            </a:r>
          </a:p>
          <a:p>
            <a:r>
              <a:rPr lang="tr-TR" sz="2200" dirty="0">
                <a:solidFill>
                  <a:schemeClr val="tx2"/>
                </a:solidFill>
              </a:rPr>
              <a:t>Emzirme döneminde çoğu ağrı kesici güvenlidir. Kodein ve </a:t>
            </a:r>
            <a:r>
              <a:rPr lang="tr-TR" sz="2200" dirty="0" err="1">
                <a:solidFill>
                  <a:schemeClr val="tx2"/>
                </a:solidFill>
              </a:rPr>
              <a:t>tramadol</a:t>
            </a:r>
            <a:r>
              <a:rPr lang="tr-TR" sz="2200" dirty="0">
                <a:solidFill>
                  <a:schemeClr val="tx2"/>
                </a:solidFill>
              </a:rPr>
              <a:t>, bebeğin solunumunu baskılayabileceğinden kaçınılmalı, </a:t>
            </a:r>
            <a:r>
              <a:rPr lang="tr-TR" sz="2200" dirty="0" err="1">
                <a:solidFill>
                  <a:schemeClr val="tx2"/>
                </a:solidFill>
              </a:rPr>
              <a:t>oksikodon</a:t>
            </a:r>
            <a:r>
              <a:rPr lang="tr-TR" sz="2200" dirty="0">
                <a:solidFill>
                  <a:schemeClr val="tx2"/>
                </a:solidFill>
              </a:rPr>
              <a:t> ve aspirin ise dikkatli kullanılmalıdır</a:t>
            </a:r>
          </a:p>
          <a:p>
            <a:endParaRPr lang="tr-TR" sz="1800" dirty="0">
              <a:solidFill>
                <a:schemeClr val="tx2"/>
              </a:solidFill>
            </a:endParaRPr>
          </a:p>
        </p:txBody>
      </p:sp>
    </p:spTree>
    <p:extLst>
      <p:ext uri="{BB962C8B-B14F-4D97-AF65-F5344CB8AC3E}">
        <p14:creationId xmlns:p14="http://schemas.microsoft.com/office/powerpoint/2010/main" val="20691591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Başlık 1">
            <a:extLst>
              <a:ext uri="{FF2B5EF4-FFF2-40B4-BE49-F238E27FC236}">
                <a16:creationId xmlns:a16="http://schemas.microsoft.com/office/drawing/2014/main" id="{56BA61EE-10DB-5018-845B-CDE458B3C12D}"/>
              </a:ext>
            </a:extLst>
          </p:cNvPr>
          <p:cNvSpPr>
            <a:spLocks noGrp="1"/>
          </p:cNvSpPr>
          <p:nvPr>
            <p:ph type="title"/>
          </p:nvPr>
        </p:nvSpPr>
        <p:spPr>
          <a:xfrm>
            <a:off x="640080" y="1243013"/>
            <a:ext cx="3855720" cy="4371974"/>
          </a:xfrm>
        </p:spPr>
        <p:txBody>
          <a:bodyPr>
            <a:normAutofit/>
          </a:bodyPr>
          <a:lstStyle/>
          <a:p>
            <a:r>
              <a:rPr lang="tr-TR" sz="3600">
                <a:solidFill>
                  <a:schemeClr val="tx2"/>
                </a:solidFill>
              </a:rPr>
              <a:t>Emziren Annede İlaç Kullanımı</a:t>
            </a:r>
          </a:p>
        </p:txBody>
      </p:sp>
      <p:sp>
        <p:nvSpPr>
          <p:cNvPr id="3" name="İçerik Yer Tutucusu 2">
            <a:extLst>
              <a:ext uri="{FF2B5EF4-FFF2-40B4-BE49-F238E27FC236}">
                <a16:creationId xmlns:a16="http://schemas.microsoft.com/office/drawing/2014/main" id="{FF2F15D9-4629-C312-0E08-5CD0E61954DE}"/>
              </a:ext>
            </a:extLst>
          </p:cNvPr>
          <p:cNvSpPr>
            <a:spLocks noGrp="1"/>
          </p:cNvSpPr>
          <p:nvPr>
            <p:ph idx="1"/>
          </p:nvPr>
        </p:nvSpPr>
        <p:spPr>
          <a:xfrm>
            <a:off x="5135575" y="804672"/>
            <a:ext cx="6257849" cy="5230368"/>
          </a:xfrm>
        </p:spPr>
        <p:txBody>
          <a:bodyPr anchor="ctr">
            <a:normAutofit/>
          </a:bodyPr>
          <a:lstStyle/>
          <a:p>
            <a:r>
              <a:rPr lang="tr-TR" sz="2200" dirty="0">
                <a:solidFill>
                  <a:schemeClr val="tx2"/>
                </a:solidFill>
              </a:rPr>
              <a:t>Ağrı Kesici, </a:t>
            </a:r>
            <a:r>
              <a:rPr lang="tr-TR" sz="2200" dirty="0" err="1">
                <a:solidFill>
                  <a:schemeClr val="tx2"/>
                </a:solidFill>
              </a:rPr>
              <a:t>Antiinflamatuar</a:t>
            </a:r>
            <a:r>
              <a:rPr lang="tr-TR" sz="2200" dirty="0">
                <a:solidFill>
                  <a:schemeClr val="tx2"/>
                </a:solidFill>
                <a:sym typeface="Wingdings" panose="05000000000000000000" pitchFamily="2" charset="2"/>
              </a:rPr>
              <a:t> Asetaminofen, </a:t>
            </a:r>
            <a:r>
              <a:rPr lang="tr-TR" sz="2200" dirty="0" err="1">
                <a:solidFill>
                  <a:schemeClr val="tx2"/>
                </a:solidFill>
                <a:sym typeface="Wingdings" panose="05000000000000000000" pitchFamily="2" charset="2"/>
              </a:rPr>
              <a:t>İbuprofen</a:t>
            </a:r>
            <a:r>
              <a:rPr lang="tr-TR" sz="2200" dirty="0">
                <a:solidFill>
                  <a:schemeClr val="tx2"/>
                </a:solidFill>
                <a:sym typeface="Wingdings" panose="05000000000000000000" pitchFamily="2" charset="2"/>
              </a:rPr>
              <a:t>, Diklofenak Sodyum</a:t>
            </a:r>
          </a:p>
          <a:p>
            <a:r>
              <a:rPr lang="tr-TR" sz="2200" dirty="0">
                <a:solidFill>
                  <a:schemeClr val="tx2"/>
                </a:solidFill>
                <a:sym typeface="Wingdings" panose="05000000000000000000" pitchFamily="2" charset="2"/>
              </a:rPr>
              <a:t>Antibiyotikler, </a:t>
            </a:r>
            <a:r>
              <a:rPr lang="tr-TR" sz="2200" dirty="0" err="1">
                <a:solidFill>
                  <a:schemeClr val="tx2"/>
                </a:solidFill>
                <a:sym typeface="Wingdings" panose="05000000000000000000" pitchFamily="2" charset="2"/>
              </a:rPr>
              <a:t>antifungaller</a:t>
            </a:r>
            <a:r>
              <a:rPr lang="tr-TR" sz="2200" dirty="0">
                <a:solidFill>
                  <a:schemeClr val="tx2"/>
                </a:solidFill>
                <a:sym typeface="Wingdings" panose="05000000000000000000" pitchFamily="2" charset="2"/>
              </a:rPr>
              <a:t> Ampisilin, Amoksisilin, </a:t>
            </a:r>
            <a:r>
              <a:rPr lang="tr-TR" sz="2200" dirty="0" err="1">
                <a:solidFill>
                  <a:schemeClr val="tx2"/>
                </a:solidFill>
                <a:sym typeface="Wingdings" panose="05000000000000000000" pitchFamily="2" charset="2"/>
              </a:rPr>
              <a:t>Flukanazol</a:t>
            </a:r>
            <a:r>
              <a:rPr lang="tr-TR" sz="2200" dirty="0">
                <a:solidFill>
                  <a:schemeClr val="tx2"/>
                </a:solidFill>
                <a:sym typeface="Wingdings" panose="05000000000000000000" pitchFamily="2" charset="2"/>
              </a:rPr>
              <a:t> ,</a:t>
            </a:r>
            <a:r>
              <a:rPr lang="tr-TR" sz="2200" dirty="0">
                <a:solidFill>
                  <a:schemeClr val="tx2"/>
                </a:solidFill>
              </a:rPr>
              <a:t> ketokonazol</a:t>
            </a:r>
          </a:p>
          <a:p>
            <a:r>
              <a:rPr lang="tr-TR" sz="2200" dirty="0" err="1">
                <a:solidFill>
                  <a:schemeClr val="tx2"/>
                </a:solidFill>
              </a:rPr>
              <a:t>Nistatin</a:t>
            </a:r>
            <a:r>
              <a:rPr lang="tr-TR" sz="2200" dirty="0">
                <a:solidFill>
                  <a:schemeClr val="tx2"/>
                </a:solidFill>
              </a:rPr>
              <a:t>, </a:t>
            </a:r>
            <a:r>
              <a:rPr lang="tr-TR" sz="2200" dirty="0" err="1">
                <a:solidFill>
                  <a:schemeClr val="tx2"/>
                </a:solidFill>
              </a:rPr>
              <a:t>klotrimazol</a:t>
            </a:r>
            <a:r>
              <a:rPr lang="tr-TR" sz="2200" dirty="0">
                <a:solidFill>
                  <a:schemeClr val="tx2"/>
                </a:solidFill>
              </a:rPr>
              <a:t> ve </a:t>
            </a:r>
            <a:r>
              <a:rPr lang="tr-TR" sz="2200" dirty="0" err="1">
                <a:solidFill>
                  <a:schemeClr val="tx2"/>
                </a:solidFill>
              </a:rPr>
              <a:t>mikonazol'un</a:t>
            </a:r>
            <a:r>
              <a:rPr lang="tr-TR" sz="2200" dirty="0">
                <a:solidFill>
                  <a:schemeClr val="tx2"/>
                </a:solidFill>
              </a:rPr>
              <a:t> sistemik emilimleri düşük olduğundan topikal ve mukozal kullanım için tercih edilen ilaçlardır.</a:t>
            </a:r>
          </a:p>
          <a:p>
            <a:r>
              <a:rPr lang="tr-TR" sz="2200" dirty="0">
                <a:solidFill>
                  <a:schemeClr val="tx2"/>
                </a:solidFill>
                <a:sym typeface="Wingdings" panose="05000000000000000000" pitchFamily="2" charset="2"/>
              </a:rPr>
              <a:t>Antihistaminikler Daha çok birinci nesil antihistaminikler</a:t>
            </a:r>
          </a:p>
          <a:p>
            <a:r>
              <a:rPr lang="tr-TR" sz="2200" dirty="0">
                <a:solidFill>
                  <a:schemeClr val="tx2"/>
                </a:solidFill>
                <a:sym typeface="Wingdings" panose="05000000000000000000" pitchFamily="2" charset="2"/>
              </a:rPr>
              <a:t>Dekonjestanlar </a:t>
            </a:r>
            <a:r>
              <a:rPr lang="tr-TR" sz="2200" dirty="0" err="1">
                <a:solidFill>
                  <a:schemeClr val="tx2"/>
                </a:solidFill>
                <a:sym typeface="Wingdings" panose="05000000000000000000" pitchFamily="2" charset="2"/>
              </a:rPr>
              <a:t>Psödoefedrin</a:t>
            </a:r>
            <a:r>
              <a:rPr lang="tr-TR" sz="2200" dirty="0">
                <a:solidFill>
                  <a:schemeClr val="tx2"/>
                </a:solidFill>
                <a:sym typeface="Wingdings" panose="05000000000000000000" pitchFamily="2" charset="2"/>
              </a:rPr>
              <a:t> içeren ilaçlar kullanılabilir ancak anne sütünü azaltabileceği unutulmamalıdır.</a:t>
            </a:r>
          </a:p>
          <a:p>
            <a:r>
              <a:rPr lang="tr-TR" sz="2200" dirty="0">
                <a:solidFill>
                  <a:schemeClr val="tx2"/>
                </a:solidFill>
                <a:sym typeface="Wingdings" panose="05000000000000000000" pitchFamily="2" charset="2"/>
              </a:rPr>
              <a:t>Doğum kontrol hapları Kombine kontraseptif ilaçlar, progesteron içeren </a:t>
            </a:r>
            <a:r>
              <a:rPr lang="tr-TR" sz="2200" dirty="0" err="1">
                <a:solidFill>
                  <a:schemeClr val="tx2"/>
                </a:solidFill>
                <a:sym typeface="Wingdings" panose="05000000000000000000" pitchFamily="2" charset="2"/>
              </a:rPr>
              <a:t>oks</a:t>
            </a:r>
            <a:endParaRPr lang="tr-TR" sz="2200" dirty="0">
              <a:solidFill>
                <a:schemeClr val="tx2"/>
              </a:solidFill>
              <a:sym typeface="Wingdings" panose="05000000000000000000" pitchFamily="2" charset="2"/>
            </a:endParaRPr>
          </a:p>
          <a:p>
            <a:endParaRPr lang="tr-TR" sz="1800" dirty="0">
              <a:solidFill>
                <a:schemeClr val="tx2"/>
              </a:solidFill>
            </a:endParaRPr>
          </a:p>
        </p:txBody>
      </p:sp>
    </p:spTree>
    <p:extLst>
      <p:ext uri="{BB962C8B-B14F-4D97-AF65-F5344CB8AC3E}">
        <p14:creationId xmlns:p14="http://schemas.microsoft.com/office/powerpoint/2010/main" val="1298276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Başlık 1">
            <a:extLst>
              <a:ext uri="{FF2B5EF4-FFF2-40B4-BE49-F238E27FC236}">
                <a16:creationId xmlns:a16="http://schemas.microsoft.com/office/drawing/2014/main" id="{E14F93A2-33ED-CFFC-630E-A550310C49E0}"/>
              </a:ext>
            </a:extLst>
          </p:cNvPr>
          <p:cNvSpPr>
            <a:spLocks noGrp="1"/>
          </p:cNvSpPr>
          <p:nvPr>
            <p:ph type="title"/>
          </p:nvPr>
        </p:nvSpPr>
        <p:spPr>
          <a:xfrm>
            <a:off x="1057306" y="1040947"/>
            <a:ext cx="9833548" cy="1066802"/>
          </a:xfrm>
        </p:spPr>
        <p:txBody>
          <a:bodyPr anchor="b">
            <a:normAutofit/>
          </a:bodyPr>
          <a:lstStyle/>
          <a:p>
            <a:r>
              <a:rPr lang="tr-TR" sz="3600" dirty="0">
                <a:solidFill>
                  <a:schemeClr val="tx2"/>
                </a:solidFill>
              </a:rPr>
              <a:t>Sütüm Yeterli Mi ?</a:t>
            </a:r>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1D53315C-B147-301F-67D3-054F41B4878B}"/>
              </a:ext>
            </a:extLst>
          </p:cNvPr>
          <p:cNvSpPr>
            <a:spLocks noGrp="1"/>
          </p:cNvSpPr>
          <p:nvPr>
            <p:ph idx="1"/>
          </p:nvPr>
        </p:nvSpPr>
        <p:spPr>
          <a:xfrm>
            <a:off x="1057306" y="2549752"/>
            <a:ext cx="9833548" cy="3627527"/>
          </a:xfrm>
        </p:spPr>
        <p:txBody>
          <a:bodyPr anchor="ctr">
            <a:normAutofit/>
          </a:bodyPr>
          <a:lstStyle/>
          <a:p>
            <a:r>
              <a:rPr lang="tr-TR" sz="2400" dirty="0">
                <a:solidFill>
                  <a:schemeClr val="tx2"/>
                </a:solidFill>
              </a:rPr>
              <a:t>Anne sütünün yeterli olduğunu gösteren 2 önemli parametre vardır.</a:t>
            </a:r>
          </a:p>
          <a:p>
            <a:r>
              <a:rPr lang="tr-TR" sz="2400" dirty="0">
                <a:solidFill>
                  <a:schemeClr val="tx2"/>
                </a:solidFill>
              </a:rPr>
              <a:t>Bebek günde 6-8 kez idrar yapıyorsa ve ilk 6 ay boyunca ağırlığı ayda en az 500 </a:t>
            </a:r>
            <a:r>
              <a:rPr lang="tr-TR" sz="2400" dirty="0" err="1">
                <a:solidFill>
                  <a:schemeClr val="tx2"/>
                </a:solidFill>
              </a:rPr>
              <a:t>gr</a:t>
            </a:r>
            <a:r>
              <a:rPr lang="tr-TR" sz="2400" dirty="0">
                <a:solidFill>
                  <a:schemeClr val="tx2"/>
                </a:solidFill>
              </a:rPr>
              <a:t> artıyorsa anne sütü yeterli demektir.</a:t>
            </a:r>
          </a:p>
          <a:p>
            <a:endParaRPr lang="tr-TR" sz="2400" dirty="0">
              <a:solidFill>
                <a:schemeClr val="tx2"/>
              </a:solidFill>
            </a:endParaRPr>
          </a:p>
          <a:p>
            <a:r>
              <a:rPr lang="tr-TR" sz="2400" dirty="0">
                <a:solidFill>
                  <a:schemeClr val="tx2"/>
                </a:solidFill>
              </a:rPr>
              <a:t>Annenin yeterli süt oluşturabilmesi için: Bebek her istediğinde ve doğru şekilde geceleri de dahil sık sık emzirilmesi gerekmektedir.</a:t>
            </a:r>
          </a:p>
        </p:txBody>
      </p:sp>
    </p:spTree>
    <p:extLst>
      <p:ext uri="{BB962C8B-B14F-4D97-AF65-F5344CB8AC3E}">
        <p14:creationId xmlns:p14="http://schemas.microsoft.com/office/powerpoint/2010/main" val="20529796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metin, ekran görüntüsü, yazı tipi içeren bir resim&#10;&#10;Yapay zeka tarafından oluşturulmuş içerik yanlış olabilir.">
            <a:extLst>
              <a:ext uri="{FF2B5EF4-FFF2-40B4-BE49-F238E27FC236}">
                <a16:creationId xmlns:a16="http://schemas.microsoft.com/office/drawing/2014/main" id="{497F0C66-ACB8-E1BF-981D-A539085B4E9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65727" y="364621"/>
            <a:ext cx="7700193" cy="3039550"/>
          </a:xfrm>
        </p:spPr>
      </p:pic>
      <p:sp>
        <p:nvSpPr>
          <p:cNvPr id="6" name="Metin kutusu 5">
            <a:extLst>
              <a:ext uri="{FF2B5EF4-FFF2-40B4-BE49-F238E27FC236}">
                <a16:creationId xmlns:a16="http://schemas.microsoft.com/office/drawing/2014/main" id="{CA2A18B1-9362-4563-FCF0-10AF5317518B}"/>
              </a:ext>
            </a:extLst>
          </p:cNvPr>
          <p:cNvSpPr txBox="1"/>
          <p:nvPr/>
        </p:nvSpPr>
        <p:spPr>
          <a:xfrm>
            <a:off x="733696" y="4211122"/>
            <a:ext cx="10724607" cy="2646878"/>
          </a:xfrm>
          <a:prstGeom prst="rect">
            <a:avLst/>
          </a:prstGeom>
          <a:noFill/>
        </p:spPr>
        <p:txBody>
          <a:bodyPr wrap="square" rtlCol="0">
            <a:spAutoFit/>
          </a:bodyPr>
          <a:lstStyle/>
          <a:p>
            <a:r>
              <a:rPr lang="tr-TR" sz="1600" b="1" dirty="0"/>
              <a:t> Arpa maltına dayalı bileşimin </a:t>
            </a:r>
            <a:r>
              <a:rPr lang="tr-TR" sz="1600" b="1" dirty="0" err="1"/>
              <a:t>galaktagog</a:t>
            </a:r>
            <a:r>
              <a:rPr lang="tr-TR" sz="1600" b="1" dirty="0"/>
              <a:t> olarak kullanımı - prematüre annelerde randomize, kontrollü bir çalışma</a:t>
            </a:r>
          </a:p>
          <a:p>
            <a:r>
              <a:rPr lang="tr-TR" sz="1600" dirty="0"/>
              <a:t>Çalışmaya, </a:t>
            </a:r>
            <a:r>
              <a:rPr lang="tr-TR" sz="1600" dirty="0" err="1"/>
              <a:t>galaktagog</a:t>
            </a:r>
            <a:r>
              <a:rPr lang="tr-TR" sz="1600" dirty="0"/>
              <a:t> verilen (arpa maltı) </a:t>
            </a:r>
            <a:r>
              <a:rPr lang="tr-TR" sz="1600" dirty="0" err="1"/>
              <a:t>galaktagog</a:t>
            </a:r>
            <a:r>
              <a:rPr lang="tr-TR" sz="1600" dirty="0"/>
              <a:t> grubuna ve plasebo grubuna rastgele ayrılmış 117 </a:t>
            </a:r>
            <a:r>
              <a:rPr lang="tr-TR" sz="1600" dirty="0" err="1"/>
              <a:t>preterm</a:t>
            </a:r>
            <a:r>
              <a:rPr lang="tr-TR" sz="1600" dirty="0"/>
              <a:t> bebek annesi dahil edildi. İki gruba eşit olarak dağıtılmış 80 katılımcı için eksiksiz bir veri seti elde edildi. Birincil sonuç, doğumdan sonraki ilk iki hafta içinde annelerin sağdıkları süt miktarı, ikincil sonuç ise ürünün güvenliğiydi.</a:t>
            </a:r>
          </a:p>
          <a:p>
            <a:r>
              <a:rPr lang="tr-TR" sz="1600" b="1" dirty="0"/>
              <a:t>Bulgular: </a:t>
            </a:r>
            <a:r>
              <a:rPr lang="tr-TR" sz="1600" dirty="0" err="1"/>
              <a:t>Galaktagog</a:t>
            </a:r>
            <a:r>
              <a:rPr lang="tr-TR" sz="1600" dirty="0"/>
              <a:t> Grubu'ndaki katılımcıların son ziyaretlerinde kaydedilen süt hacmi, Plasebo Grubu'ndakinden anlamlı derecede daha yüksekti (95 </a:t>
            </a:r>
            <a:r>
              <a:rPr lang="tr-TR" sz="1600" dirty="0" err="1"/>
              <a:t>mL'ye</a:t>
            </a:r>
            <a:r>
              <a:rPr lang="tr-TR" sz="1600" dirty="0"/>
              <a:t> karşı 62,5 </a:t>
            </a:r>
            <a:r>
              <a:rPr lang="tr-TR" sz="1600" dirty="0" err="1"/>
              <a:t>mL</a:t>
            </a:r>
            <a:r>
              <a:rPr lang="tr-TR" sz="1600" dirty="0"/>
              <a:t>, p = 0,049). Çalışma sırasında toplam sağılan süt hacmi, Plasebo Grubu'nda 4209 ± 335 </a:t>
            </a:r>
            <a:r>
              <a:rPr lang="tr-TR" sz="1600" dirty="0" err="1"/>
              <a:t>mL</a:t>
            </a:r>
            <a:r>
              <a:rPr lang="tr-TR" sz="1600" dirty="0"/>
              <a:t> iken, </a:t>
            </a:r>
            <a:r>
              <a:rPr lang="tr-TR" sz="1600" dirty="0" err="1"/>
              <a:t>Galaktagog</a:t>
            </a:r>
            <a:r>
              <a:rPr lang="tr-TR" sz="1600" dirty="0"/>
              <a:t> Grubu'nda 6036 ± 498 </a:t>
            </a:r>
            <a:r>
              <a:rPr lang="tr-TR" sz="1600" dirty="0" err="1"/>
              <a:t>mL</a:t>
            </a:r>
            <a:r>
              <a:rPr lang="tr-TR" sz="1600" dirty="0"/>
              <a:t> (p = 0,003) idi.</a:t>
            </a:r>
          </a:p>
          <a:p>
            <a:r>
              <a:rPr lang="tr-TR" sz="1600" b="1" dirty="0"/>
              <a:t>Sonuç: </a:t>
            </a:r>
            <a:r>
              <a:rPr lang="tr-TR" sz="1600" dirty="0" err="1"/>
              <a:t>Galaktagog</a:t>
            </a:r>
            <a:r>
              <a:rPr lang="tr-TR" sz="1600" dirty="0"/>
              <a:t> bileşimi içeren arpa maltı güvenlidir ve süt verimini arttırarak </a:t>
            </a:r>
            <a:r>
              <a:rPr lang="tr-TR" sz="1600" dirty="0" err="1"/>
              <a:t>preterm</a:t>
            </a:r>
            <a:r>
              <a:rPr lang="tr-TR" sz="1600" dirty="0"/>
              <a:t> annelerde emzirmenin ilk haftasında hedeflenen günlük 500 </a:t>
            </a:r>
            <a:r>
              <a:rPr lang="tr-TR" sz="1600" dirty="0" err="1"/>
              <a:t>mL'lik</a:t>
            </a:r>
            <a:r>
              <a:rPr lang="tr-TR" sz="1600" dirty="0"/>
              <a:t> minimum süt hacmine ulaşılmasını sağlamıştır.</a:t>
            </a:r>
          </a:p>
          <a:p>
            <a:endParaRPr lang="tr-TR" dirty="0"/>
          </a:p>
        </p:txBody>
      </p:sp>
    </p:spTree>
    <p:extLst>
      <p:ext uri="{BB962C8B-B14F-4D97-AF65-F5344CB8AC3E}">
        <p14:creationId xmlns:p14="http://schemas.microsoft.com/office/powerpoint/2010/main" val="22230899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660278FD-BFE8-E950-921A-0BAA79324F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5477" y="479426"/>
            <a:ext cx="9090710" cy="2949574"/>
          </a:xfrm>
        </p:spPr>
      </p:pic>
      <p:sp>
        <p:nvSpPr>
          <p:cNvPr id="8" name="Metin kutusu 7">
            <a:extLst>
              <a:ext uri="{FF2B5EF4-FFF2-40B4-BE49-F238E27FC236}">
                <a16:creationId xmlns:a16="http://schemas.microsoft.com/office/drawing/2014/main" id="{F2645170-012A-65EC-3AE3-9C16FF8A161F}"/>
              </a:ext>
            </a:extLst>
          </p:cNvPr>
          <p:cNvSpPr txBox="1"/>
          <p:nvPr/>
        </p:nvSpPr>
        <p:spPr>
          <a:xfrm>
            <a:off x="1275477" y="4135734"/>
            <a:ext cx="10042763" cy="2062103"/>
          </a:xfrm>
          <a:prstGeom prst="rect">
            <a:avLst/>
          </a:prstGeom>
          <a:noFill/>
        </p:spPr>
        <p:txBody>
          <a:bodyPr wrap="square">
            <a:spAutoFit/>
          </a:bodyPr>
          <a:lstStyle/>
          <a:p>
            <a:r>
              <a:rPr lang="tr-TR" sz="1600" b="1" dirty="0"/>
              <a:t>Kuzey Gana'da doğum sonrası annelerde zencefilli darı-soya içeceği ve emzirme eğitiminin prolaktin düzeyleri ve anne sütü hacmi üzerindeki etkisi: randomize kontrollü bir çalışma</a:t>
            </a:r>
          </a:p>
          <a:p>
            <a:r>
              <a:rPr lang="tr-TR" sz="1600" b="0" i="0" dirty="0">
                <a:solidFill>
                  <a:srgbClr val="212121"/>
                </a:solidFill>
                <a:effectLst/>
                <a:latin typeface="BlinkMacSystemFont"/>
              </a:rPr>
              <a:t>75 katılımcının rastgele üç gruba ayrıldığı randomize kontrollü bir müdahale çalışması, </a:t>
            </a:r>
            <a:r>
              <a:rPr lang="tr-TR" sz="1600" b="0" i="0" dirty="0" err="1">
                <a:solidFill>
                  <a:srgbClr val="212121"/>
                </a:solidFill>
                <a:effectLst/>
                <a:latin typeface="BlinkMacSystemFont"/>
              </a:rPr>
              <a:t>Zim-So</a:t>
            </a:r>
            <a:r>
              <a:rPr lang="tr-TR" sz="1600" b="0" i="0" dirty="0">
                <a:solidFill>
                  <a:srgbClr val="212121"/>
                </a:solidFill>
                <a:effectLst/>
                <a:latin typeface="BlinkMacSystemFont"/>
              </a:rPr>
              <a:t> içeceği (n = 25), emzirme eğitimi (n = 25) ve kontrol (n = 25).</a:t>
            </a:r>
          </a:p>
          <a:p>
            <a:r>
              <a:rPr lang="tr-TR" sz="1600" dirty="0">
                <a:solidFill>
                  <a:srgbClr val="212121"/>
                </a:solidFill>
                <a:latin typeface="BlinkMacSystemFont"/>
              </a:rPr>
              <a:t>Bulgular: </a:t>
            </a:r>
            <a:r>
              <a:rPr lang="tr-TR" sz="1600" dirty="0"/>
              <a:t>7. ve 14. günlerde, hem </a:t>
            </a:r>
            <a:r>
              <a:rPr lang="tr-TR" sz="1600" dirty="0" err="1"/>
              <a:t>Zim-So</a:t>
            </a:r>
            <a:r>
              <a:rPr lang="tr-TR" sz="1600" dirty="0"/>
              <a:t> içecek hem de emzirme eğitimi grupları, kontrol grubuna kıyasla anne sütü hacmi ve prolaktin seviyelerinde önemli iyileşmeler gösterdi. </a:t>
            </a:r>
            <a:r>
              <a:rPr lang="tr-TR" sz="1600" dirty="0" err="1"/>
              <a:t>Zim-So</a:t>
            </a:r>
            <a:r>
              <a:rPr lang="tr-TR" sz="1600" dirty="0"/>
              <a:t> içecek grubu, kontrol grubuna kıyasla 14. günde ortalama anne sütü hacminde 24,9 </a:t>
            </a:r>
            <a:r>
              <a:rPr lang="tr-TR" sz="1600" dirty="0" err="1"/>
              <a:t>mL</a:t>
            </a:r>
            <a:r>
              <a:rPr lang="tr-TR" sz="1600" dirty="0"/>
              <a:t> (95% CI, 22,1-27,7) ve prolaktin seviyelerinde 25,0 ng/</a:t>
            </a:r>
            <a:r>
              <a:rPr lang="tr-TR" sz="1600" dirty="0" err="1"/>
              <a:t>mL</a:t>
            </a:r>
            <a:r>
              <a:rPr lang="tr-TR" sz="1600" dirty="0"/>
              <a:t> (95% CI, 22,0-28,0) artışla en büyük etki büyüklüğünü gösterdi (p &lt; 0,001). </a:t>
            </a:r>
          </a:p>
        </p:txBody>
      </p:sp>
    </p:spTree>
    <p:extLst>
      <p:ext uri="{BB962C8B-B14F-4D97-AF65-F5344CB8AC3E}">
        <p14:creationId xmlns:p14="http://schemas.microsoft.com/office/powerpoint/2010/main" val="15769737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metin, ekran görüntüsü, yazı tipi içeren bir resim&#10;&#10;Yapay zeka tarafından oluşturulmuş içerik yanlış olabilir.">
            <a:extLst>
              <a:ext uri="{FF2B5EF4-FFF2-40B4-BE49-F238E27FC236}">
                <a16:creationId xmlns:a16="http://schemas.microsoft.com/office/drawing/2014/main" id="{52FF4433-89E2-476E-DE30-14DC5E8FF8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2597" y="330691"/>
            <a:ext cx="6691403" cy="3273905"/>
          </a:xfrm>
        </p:spPr>
      </p:pic>
      <p:sp>
        <p:nvSpPr>
          <p:cNvPr id="7" name="Metin kutusu 6">
            <a:extLst>
              <a:ext uri="{FF2B5EF4-FFF2-40B4-BE49-F238E27FC236}">
                <a16:creationId xmlns:a16="http://schemas.microsoft.com/office/drawing/2014/main" id="{E73FEBD6-D6D1-25E9-CD38-229A391C0029}"/>
              </a:ext>
            </a:extLst>
          </p:cNvPr>
          <p:cNvSpPr txBox="1"/>
          <p:nvPr/>
        </p:nvSpPr>
        <p:spPr>
          <a:xfrm>
            <a:off x="1049865" y="3503137"/>
            <a:ext cx="9525000" cy="3139321"/>
          </a:xfrm>
          <a:prstGeom prst="rect">
            <a:avLst/>
          </a:prstGeom>
          <a:noFill/>
        </p:spPr>
        <p:txBody>
          <a:bodyPr wrap="square">
            <a:spAutoFit/>
          </a:bodyPr>
          <a:lstStyle/>
          <a:p>
            <a:r>
              <a:rPr lang="tr-TR" b="0" i="0" dirty="0">
                <a:solidFill>
                  <a:srgbClr val="212121"/>
                </a:solidFill>
                <a:effectLst/>
                <a:latin typeface="BlinkMacSystemFont"/>
              </a:rPr>
              <a:t> </a:t>
            </a:r>
            <a:r>
              <a:rPr lang="tr-TR" b="1" dirty="0"/>
              <a:t>Çok Düşük Doğum Ağırlıklı Yenidoğanların Annelerinde Günlük Anne Sütü Hacmi: Elle Sağma ile Elektrikli Göğüs Pompası Sağımının Karşılaştırıldığı Tekrarlı Ölçümlü </a:t>
            </a:r>
            <a:r>
              <a:rPr lang="tr-TR" b="1" dirty="0" err="1"/>
              <a:t>Randomized</a:t>
            </a:r>
            <a:r>
              <a:rPr lang="tr-TR" b="1" dirty="0"/>
              <a:t> Kontrollü Çalışma</a:t>
            </a:r>
          </a:p>
          <a:p>
            <a:r>
              <a:rPr lang="tr-TR" dirty="0"/>
              <a:t>Çok düşük doğum ağırlıklı bebeklerin anneleri, doğum sonrası ilk 7 gün boyunca yalnızca</a:t>
            </a:r>
            <a:r>
              <a:rPr lang="es-ES" dirty="0"/>
              <a:t> HE (</a:t>
            </a:r>
            <a:r>
              <a:rPr lang="es-ES" i="1" dirty="0"/>
              <a:t> n</a:t>
            </a:r>
            <a:r>
              <a:rPr lang="es-ES" dirty="0"/>
              <a:t> = 12)</a:t>
            </a:r>
            <a:r>
              <a:rPr lang="tr-TR" dirty="0"/>
              <a:t> veya EE </a:t>
            </a:r>
            <a:r>
              <a:rPr lang="es-ES" dirty="0"/>
              <a:t>(</a:t>
            </a:r>
            <a:r>
              <a:rPr lang="es-ES" i="1" dirty="0"/>
              <a:t> n</a:t>
            </a:r>
            <a:r>
              <a:rPr lang="es-ES" dirty="0"/>
              <a:t> = 14) </a:t>
            </a:r>
            <a:r>
              <a:rPr lang="tr-TR" dirty="0"/>
              <a:t>olacak şekilde randomize edildi. İlk 28 gün boyunca gruplar arasında günlük süt miktarları, tekrarlanan ölçümler dikkate alınarak karşılaştırıldı.</a:t>
            </a:r>
            <a:r>
              <a:rPr lang="es-ES" dirty="0"/>
              <a:t> </a:t>
            </a:r>
            <a:endParaRPr lang="tr-TR" b="1" dirty="0"/>
          </a:p>
          <a:p>
            <a:r>
              <a:rPr lang="tr-TR" b="0" i="0" dirty="0">
                <a:solidFill>
                  <a:srgbClr val="212121"/>
                </a:solidFill>
                <a:effectLst/>
                <a:latin typeface="BlinkMacSystemFont"/>
              </a:rPr>
              <a:t>İlk 28 günde günlük süt hacmi için 105 </a:t>
            </a:r>
            <a:r>
              <a:rPr lang="tr-TR" dirty="0">
                <a:solidFill>
                  <a:srgbClr val="212121"/>
                </a:solidFill>
                <a:latin typeface="BlinkMacSystemFont"/>
              </a:rPr>
              <a:t>e</a:t>
            </a:r>
            <a:r>
              <a:rPr lang="tr-TR" b="0" i="0" dirty="0">
                <a:solidFill>
                  <a:srgbClr val="212121"/>
                </a:solidFill>
                <a:effectLst/>
                <a:latin typeface="BlinkMacSystemFont"/>
              </a:rPr>
              <a:t>lle sağma (HE) ve 623 e</a:t>
            </a:r>
            <a:r>
              <a:rPr lang="tr-TR" dirty="0">
                <a:solidFill>
                  <a:srgbClr val="212121"/>
                </a:solidFill>
                <a:latin typeface="BlinkMacSystemFont"/>
              </a:rPr>
              <a:t>lektrikli pompa ile(</a:t>
            </a:r>
            <a:r>
              <a:rPr lang="tr-TR" b="0" i="0" dirty="0">
                <a:solidFill>
                  <a:srgbClr val="212121"/>
                </a:solidFill>
                <a:effectLst/>
                <a:latin typeface="BlinkMacSystemFont"/>
              </a:rPr>
              <a:t>EE </a:t>
            </a:r>
            <a:r>
              <a:rPr lang="tr-TR" dirty="0">
                <a:solidFill>
                  <a:srgbClr val="212121"/>
                </a:solidFill>
                <a:latin typeface="BlinkMacSystemFont"/>
              </a:rPr>
              <a:t>)</a:t>
            </a:r>
            <a:r>
              <a:rPr lang="tr-TR" b="0" i="0" dirty="0">
                <a:solidFill>
                  <a:srgbClr val="212121"/>
                </a:solidFill>
                <a:effectLst/>
                <a:latin typeface="BlinkMacSystemFont"/>
              </a:rPr>
              <a:t>dahil olmak üzere 728 değer vardı. </a:t>
            </a:r>
          </a:p>
          <a:p>
            <a:r>
              <a:rPr lang="tr-TR" b="0" i="0" dirty="0">
                <a:solidFill>
                  <a:srgbClr val="212121"/>
                </a:solidFill>
                <a:effectLst/>
                <a:latin typeface="BlinkMacSystemFont"/>
              </a:rPr>
              <a:t>Sadece HE kullanan annelerin, doğum sonrası ilk 7 gün boyunca sadece EE kullananlara kıyasla anlamlı derecede (p&lt;0,05) daha az kümülatif günlük süt üretimi vardı. </a:t>
            </a:r>
          </a:p>
          <a:p>
            <a:r>
              <a:rPr lang="tr-TR" dirty="0"/>
              <a:t> </a:t>
            </a:r>
          </a:p>
        </p:txBody>
      </p:sp>
    </p:spTree>
    <p:extLst>
      <p:ext uri="{BB962C8B-B14F-4D97-AF65-F5344CB8AC3E}">
        <p14:creationId xmlns:p14="http://schemas.microsoft.com/office/powerpoint/2010/main" val="3140118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Başlık 1">
            <a:extLst>
              <a:ext uri="{FF2B5EF4-FFF2-40B4-BE49-F238E27FC236}">
                <a16:creationId xmlns:a16="http://schemas.microsoft.com/office/drawing/2014/main" id="{407A96FB-7C3B-8391-2C1A-75CD99DC4F2A}"/>
              </a:ext>
            </a:extLst>
          </p:cNvPr>
          <p:cNvSpPr>
            <a:spLocks noGrp="1"/>
          </p:cNvSpPr>
          <p:nvPr>
            <p:ph type="title"/>
          </p:nvPr>
        </p:nvSpPr>
        <p:spPr>
          <a:xfrm>
            <a:off x="1179073" y="930832"/>
            <a:ext cx="9833548" cy="1066802"/>
          </a:xfrm>
        </p:spPr>
        <p:txBody>
          <a:bodyPr anchor="b">
            <a:normAutofit/>
          </a:bodyPr>
          <a:lstStyle/>
          <a:p>
            <a:r>
              <a:rPr lang="tr-TR" sz="3600">
                <a:solidFill>
                  <a:schemeClr val="tx2"/>
                </a:solidFill>
              </a:rPr>
              <a:t>Bebek Dostu Hastane </a:t>
            </a:r>
            <a:endParaRPr lang="tr-TR" sz="3600" dirty="0">
              <a:solidFill>
                <a:schemeClr val="tx2"/>
              </a:solidFill>
            </a:endParaRPr>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8CC210AA-4BDB-EEA6-8C9A-EDD8EFEF86C0}"/>
              </a:ext>
            </a:extLst>
          </p:cNvPr>
          <p:cNvSpPr>
            <a:spLocks noGrp="1"/>
          </p:cNvSpPr>
          <p:nvPr>
            <p:ph idx="1"/>
          </p:nvPr>
        </p:nvSpPr>
        <p:spPr>
          <a:xfrm>
            <a:off x="1179073" y="2461154"/>
            <a:ext cx="9833548" cy="3909165"/>
          </a:xfrm>
        </p:spPr>
        <p:txBody>
          <a:bodyPr anchor="ctr">
            <a:normAutofit/>
          </a:bodyPr>
          <a:lstStyle/>
          <a:p>
            <a:r>
              <a:rPr lang="tr-TR" sz="2400">
                <a:solidFill>
                  <a:schemeClr val="tx2"/>
                </a:solidFill>
              </a:rPr>
              <a:t>Bebek Dostu Hastane Girişimi, Dünya Sağlık Örgütü tarafından desteklenen bir programdır.</a:t>
            </a:r>
          </a:p>
          <a:p>
            <a:r>
              <a:rPr lang="tr-TR" sz="2400">
                <a:solidFill>
                  <a:schemeClr val="tx2"/>
                </a:solidFill>
              </a:rPr>
              <a:t>Bu unvan, hastanelere ve doğum yapılan sağlık kuruluşlarına, anne sütünü teşvik eden ve destekleyen uygulamaları hayata geçirdikleri için verilir.</a:t>
            </a:r>
          </a:p>
          <a:p>
            <a:r>
              <a:rPr lang="tr-TR" sz="2400">
                <a:solidFill>
                  <a:schemeClr val="tx2"/>
                </a:solidFill>
              </a:rPr>
              <a:t>Hamilelik boyunca emzirmenin faydaları ve emzirmenin nasıl yönetileceği konusunda danışmanlık, yaygın endişelerin belirlenip ele alınması ve emzirmeye başlamayı teşvik etmek için hastane uygulamalarının benimsenmesi yer almaktadır.</a:t>
            </a:r>
          </a:p>
          <a:p>
            <a:pPr marL="0" indent="0">
              <a:buNone/>
            </a:pPr>
            <a:endParaRPr lang="tr-TR" sz="1800" dirty="0">
              <a:solidFill>
                <a:schemeClr val="tx2"/>
              </a:solidFill>
            </a:endParaRPr>
          </a:p>
        </p:txBody>
      </p:sp>
    </p:spTree>
    <p:extLst>
      <p:ext uri="{BB962C8B-B14F-4D97-AF65-F5344CB8AC3E}">
        <p14:creationId xmlns:p14="http://schemas.microsoft.com/office/powerpoint/2010/main" val="13813806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DBE4EE2-A515-BA5E-82ED-915EF03072B6}"/>
              </a:ext>
            </a:extLst>
          </p:cNvPr>
          <p:cNvSpPr>
            <a:spLocks noGrp="1"/>
          </p:cNvSpPr>
          <p:nvPr>
            <p:ph type="title"/>
          </p:nvPr>
        </p:nvSpPr>
        <p:spPr>
          <a:xfrm>
            <a:off x="761799" y="144081"/>
            <a:ext cx="5334197" cy="1708242"/>
          </a:xfrm>
        </p:spPr>
        <p:txBody>
          <a:bodyPr anchor="ctr">
            <a:normAutofit/>
          </a:bodyPr>
          <a:lstStyle/>
          <a:p>
            <a:r>
              <a:rPr lang="tr-TR" sz="4000" dirty="0"/>
              <a:t>Bebek Dostu Hastane</a:t>
            </a:r>
          </a:p>
        </p:txBody>
      </p:sp>
      <p:sp>
        <p:nvSpPr>
          <p:cNvPr id="3" name="İçerik Yer Tutucusu 2">
            <a:extLst>
              <a:ext uri="{FF2B5EF4-FFF2-40B4-BE49-F238E27FC236}">
                <a16:creationId xmlns:a16="http://schemas.microsoft.com/office/drawing/2014/main" id="{8C29D1D9-3B4B-2EDD-DD4D-02F88A341426}"/>
              </a:ext>
            </a:extLst>
          </p:cNvPr>
          <p:cNvSpPr>
            <a:spLocks noGrp="1"/>
          </p:cNvSpPr>
          <p:nvPr>
            <p:ph idx="1"/>
          </p:nvPr>
        </p:nvSpPr>
        <p:spPr>
          <a:xfrm>
            <a:off x="761800" y="1852323"/>
            <a:ext cx="5334197" cy="4861595"/>
          </a:xfrm>
        </p:spPr>
        <p:txBody>
          <a:bodyPr anchor="ctr">
            <a:normAutofit fontScale="92500" lnSpcReduction="20000"/>
          </a:bodyPr>
          <a:lstStyle/>
          <a:p>
            <a:r>
              <a:rPr lang="tr-TR" sz="1900" b="1" dirty="0"/>
              <a:t>Temel Özellikleri</a:t>
            </a:r>
          </a:p>
          <a:p>
            <a:r>
              <a:rPr lang="tr-TR" sz="1900" dirty="0"/>
              <a:t>Tüm sağlık personeli, anne sütü ve emzirme konusunda eğitimlidir.</a:t>
            </a:r>
          </a:p>
          <a:p>
            <a:r>
              <a:rPr lang="tr-TR" sz="1900" dirty="0"/>
              <a:t>Doğumdan hemen sonra anne ve bebek ten tene temas eder.</a:t>
            </a:r>
          </a:p>
          <a:p>
            <a:r>
              <a:rPr lang="tr-TR" sz="1900" dirty="0"/>
              <a:t>Bebek, doğumdan sonraki ilk yarım saat içinde emzirilmeye başlanır.</a:t>
            </a:r>
          </a:p>
          <a:p>
            <a:r>
              <a:rPr lang="tr-TR" sz="1900" dirty="0"/>
              <a:t>Anne ve bebek 24 saat aynı odada kalır.</a:t>
            </a:r>
          </a:p>
          <a:p>
            <a:r>
              <a:rPr lang="tr-TR" sz="1900" dirty="0"/>
              <a:t>Bebeğe tıbben gerekmedikçe mama, emzik, biberon verilmez.</a:t>
            </a:r>
          </a:p>
          <a:p>
            <a:r>
              <a:rPr lang="tr-TR" sz="1900" dirty="0"/>
              <a:t>Anneler taburculuk sonrası da emzirme konusunda desteklenir.</a:t>
            </a:r>
          </a:p>
          <a:p>
            <a:r>
              <a:rPr lang="tr-TR" sz="1900" b="1" dirty="0"/>
              <a:t>Amaç</a:t>
            </a:r>
          </a:p>
          <a:p>
            <a:r>
              <a:rPr lang="tr-TR" sz="1900" dirty="0"/>
              <a:t>Anne sütünü yaygınlaştırmak</a:t>
            </a:r>
          </a:p>
          <a:p>
            <a:r>
              <a:rPr lang="tr-TR" sz="1900" dirty="0"/>
              <a:t>Emzirmenin önündeki engelleri kaldırmak</a:t>
            </a:r>
          </a:p>
          <a:p>
            <a:r>
              <a:rPr lang="tr-TR" sz="1900" dirty="0"/>
              <a:t>Anne ve bebek sağlığını korumak</a:t>
            </a:r>
          </a:p>
          <a:p>
            <a:endParaRPr lang="tr-TR" sz="1300" dirty="0"/>
          </a:p>
        </p:txBody>
      </p:sp>
      <p:pic>
        <p:nvPicPr>
          <p:cNvPr id="5" name="Picture 4">
            <a:extLst>
              <a:ext uri="{FF2B5EF4-FFF2-40B4-BE49-F238E27FC236}">
                <a16:creationId xmlns:a16="http://schemas.microsoft.com/office/drawing/2014/main" id="{D22EBD6C-F421-D1D9-DA18-C2F1A0C1BCB2}"/>
              </a:ext>
            </a:extLst>
          </p:cNvPr>
          <p:cNvPicPr>
            <a:picLocks noChangeAspect="1"/>
          </p:cNvPicPr>
          <p:nvPr/>
        </p:nvPicPr>
        <p:blipFill>
          <a:blip r:embed="rId3"/>
          <a:srcRect l="40659" r="15658" b="-1"/>
          <a:stretch>
            <a:fillRect/>
          </a:stretch>
        </p:blipFill>
        <p:spPr>
          <a:xfrm>
            <a:off x="7406437" y="0"/>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812783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Başlık 1">
            <a:extLst>
              <a:ext uri="{FF2B5EF4-FFF2-40B4-BE49-F238E27FC236}">
                <a16:creationId xmlns:a16="http://schemas.microsoft.com/office/drawing/2014/main" id="{FB4E8FCF-9883-0A9C-DEF4-D3720F2E03E2}"/>
              </a:ext>
            </a:extLst>
          </p:cNvPr>
          <p:cNvSpPr>
            <a:spLocks noGrp="1"/>
          </p:cNvSpPr>
          <p:nvPr>
            <p:ph type="title"/>
          </p:nvPr>
        </p:nvSpPr>
        <p:spPr>
          <a:xfrm>
            <a:off x="1179226" y="1244366"/>
            <a:ext cx="9833548" cy="1325563"/>
          </a:xfrm>
        </p:spPr>
        <p:txBody>
          <a:bodyPr anchor="b">
            <a:normAutofit/>
          </a:bodyPr>
          <a:lstStyle/>
          <a:p>
            <a:pPr algn="ctr"/>
            <a:r>
              <a:rPr lang="tr-TR" sz="3600" dirty="0">
                <a:solidFill>
                  <a:schemeClr val="tx2"/>
                </a:solidFill>
              </a:rPr>
              <a:t> WHO, AAP, SAĞLIK BAKANLIĞI ÖNERİLERİ</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190FB4E8-C570-3BB7-9662-0175B9375F43}"/>
              </a:ext>
            </a:extLst>
          </p:cNvPr>
          <p:cNvSpPr>
            <a:spLocks noGrp="1"/>
          </p:cNvSpPr>
          <p:nvPr>
            <p:ph idx="1"/>
          </p:nvPr>
        </p:nvSpPr>
        <p:spPr>
          <a:xfrm>
            <a:off x="1179226" y="3329677"/>
            <a:ext cx="9833548" cy="2457269"/>
          </a:xfrm>
        </p:spPr>
        <p:txBody>
          <a:bodyPr>
            <a:noAutofit/>
          </a:bodyPr>
          <a:lstStyle/>
          <a:p>
            <a:r>
              <a:rPr lang="tr-TR" sz="2400" dirty="0">
                <a:solidFill>
                  <a:schemeClr val="tx2"/>
                </a:solidFill>
              </a:rPr>
              <a:t>Emzirmeye doğumdan sonra ilk yarım-bir saat içerisinde başlanması </a:t>
            </a:r>
          </a:p>
          <a:p>
            <a:endParaRPr lang="tr-TR" sz="2400" dirty="0">
              <a:solidFill>
                <a:schemeClr val="tx2"/>
              </a:solidFill>
            </a:endParaRPr>
          </a:p>
          <a:p>
            <a:r>
              <a:rPr lang="tr-TR" sz="2400" dirty="0">
                <a:solidFill>
                  <a:schemeClr val="tx2"/>
                </a:solidFill>
              </a:rPr>
              <a:t>İlk 6 ay sadece anne sütü </a:t>
            </a:r>
          </a:p>
          <a:p>
            <a:endParaRPr lang="tr-TR" sz="2400" dirty="0">
              <a:solidFill>
                <a:schemeClr val="tx2"/>
              </a:solidFill>
            </a:endParaRPr>
          </a:p>
          <a:p>
            <a:r>
              <a:rPr lang="tr-TR" sz="2400" dirty="0">
                <a:solidFill>
                  <a:schemeClr val="tx2"/>
                </a:solidFill>
              </a:rPr>
              <a:t>6 aydan sonra en az 2 yaşına kadar tamamlayıcı besinlerle birlikte emzirmenin sürdürülmesi</a:t>
            </a: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543606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32" name="Freeform: Shape 31">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504F2CCF-BEB1-4E24-E12E-6D417E59257E}"/>
              </a:ext>
            </a:extLst>
          </p:cNvPr>
          <p:cNvSpPr>
            <a:spLocks noGrp="1"/>
          </p:cNvSpPr>
          <p:nvPr>
            <p:ph idx="1"/>
          </p:nvPr>
        </p:nvSpPr>
        <p:spPr>
          <a:xfrm>
            <a:off x="1890426" y="436880"/>
            <a:ext cx="9833548" cy="4904235"/>
          </a:xfrm>
        </p:spPr>
        <p:txBody>
          <a:bodyPr>
            <a:noAutofit/>
          </a:bodyPr>
          <a:lstStyle/>
          <a:p>
            <a:pPr marL="0" indent="0">
              <a:buNone/>
            </a:pPr>
            <a:r>
              <a:rPr lang="tr-TR" sz="2000" b="1" dirty="0">
                <a:solidFill>
                  <a:schemeClr val="tx2"/>
                </a:solidFill>
              </a:rPr>
              <a:t>Emzirmenin kesilmesi gereken durumlar </a:t>
            </a:r>
          </a:p>
          <a:p>
            <a:pPr marL="0" indent="0">
              <a:buNone/>
            </a:pPr>
            <a:r>
              <a:rPr lang="tr-TR" sz="2000" dirty="0">
                <a:solidFill>
                  <a:schemeClr val="tx2"/>
                </a:solidFill>
              </a:rPr>
              <a:t>• </a:t>
            </a:r>
            <a:r>
              <a:rPr lang="tr-TR" sz="2000" dirty="0" err="1">
                <a:solidFill>
                  <a:schemeClr val="tx2"/>
                </a:solidFill>
              </a:rPr>
              <a:t>Galaktozemi</a:t>
            </a:r>
            <a:r>
              <a:rPr lang="tr-TR" sz="2000" dirty="0">
                <a:solidFill>
                  <a:schemeClr val="tx2"/>
                </a:solidFill>
              </a:rPr>
              <a:t> </a:t>
            </a:r>
          </a:p>
          <a:p>
            <a:pPr marL="0" indent="0">
              <a:buNone/>
            </a:pPr>
            <a:r>
              <a:rPr lang="tr-TR" sz="2000" dirty="0">
                <a:solidFill>
                  <a:schemeClr val="tx2"/>
                </a:solidFill>
              </a:rPr>
              <a:t>• Tedavisiz aktif </a:t>
            </a:r>
            <a:r>
              <a:rPr lang="tr-TR" sz="2000" dirty="0" err="1">
                <a:solidFill>
                  <a:schemeClr val="tx2"/>
                </a:solidFill>
              </a:rPr>
              <a:t>Tbc</a:t>
            </a:r>
            <a:r>
              <a:rPr lang="tr-TR" sz="2000" dirty="0">
                <a:solidFill>
                  <a:schemeClr val="tx2"/>
                </a:solidFill>
              </a:rPr>
              <a:t> </a:t>
            </a:r>
          </a:p>
          <a:p>
            <a:pPr marL="0" indent="0">
              <a:buNone/>
            </a:pPr>
            <a:r>
              <a:rPr lang="tr-TR" sz="2000" dirty="0">
                <a:solidFill>
                  <a:schemeClr val="tx2"/>
                </a:solidFill>
              </a:rPr>
              <a:t>• Annede madde bağımlılığı </a:t>
            </a:r>
          </a:p>
          <a:p>
            <a:pPr marL="0" indent="0">
              <a:buNone/>
            </a:pPr>
            <a:r>
              <a:rPr lang="tr-TR" sz="2000" dirty="0">
                <a:solidFill>
                  <a:schemeClr val="tx2"/>
                </a:solidFill>
              </a:rPr>
              <a:t>• Annede HIV </a:t>
            </a:r>
          </a:p>
          <a:p>
            <a:pPr marL="0" indent="0">
              <a:buNone/>
            </a:pPr>
            <a:r>
              <a:rPr lang="tr-TR" sz="2000" b="1" dirty="0">
                <a:solidFill>
                  <a:schemeClr val="tx2"/>
                </a:solidFill>
              </a:rPr>
              <a:t>Emzirmenin geçici olarak kesilmesi gereken durumlar: </a:t>
            </a:r>
            <a:r>
              <a:rPr lang="tr-TR" sz="2000" dirty="0">
                <a:solidFill>
                  <a:schemeClr val="tx2"/>
                </a:solidFill>
              </a:rPr>
              <a:t>Emzirme tamamen kesilmez geçici bir süre sağılıp atılır. </a:t>
            </a:r>
          </a:p>
          <a:p>
            <a:pPr marL="0" indent="0">
              <a:buNone/>
            </a:pPr>
            <a:r>
              <a:rPr lang="tr-TR" sz="2000" dirty="0">
                <a:solidFill>
                  <a:schemeClr val="tx2"/>
                </a:solidFill>
              </a:rPr>
              <a:t>• Radyoaktif izotop tedavisi </a:t>
            </a:r>
          </a:p>
          <a:p>
            <a:pPr marL="0" indent="0">
              <a:buNone/>
            </a:pPr>
            <a:r>
              <a:rPr lang="tr-TR" sz="2000" dirty="0">
                <a:solidFill>
                  <a:schemeClr val="tx2"/>
                </a:solidFill>
              </a:rPr>
              <a:t>• </a:t>
            </a:r>
            <a:r>
              <a:rPr lang="tr-TR" sz="2000" dirty="0" err="1">
                <a:solidFill>
                  <a:schemeClr val="tx2"/>
                </a:solidFill>
              </a:rPr>
              <a:t>Antimetabolit</a:t>
            </a:r>
            <a:r>
              <a:rPr lang="tr-TR" sz="2000" dirty="0">
                <a:solidFill>
                  <a:schemeClr val="tx2"/>
                </a:solidFill>
              </a:rPr>
              <a:t> tedavisi </a:t>
            </a:r>
          </a:p>
          <a:p>
            <a:pPr marL="0" indent="0">
              <a:buNone/>
            </a:pPr>
            <a:r>
              <a:rPr lang="tr-TR" sz="2000" dirty="0">
                <a:solidFill>
                  <a:schemeClr val="tx2"/>
                </a:solidFill>
              </a:rPr>
              <a:t>• Kanser kemoterapisi </a:t>
            </a:r>
          </a:p>
          <a:p>
            <a:pPr marL="0" indent="0">
              <a:buNone/>
            </a:pPr>
            <a:r>
              <a:rPr lang="tr-TR" sz="2000" b="1" dirty="0">
                <a:solidFill>
                  <a:schemeClr val="tx2"/>
                </a:solidFill>
              </a:rPr>
              <a:t>Emzirmenin kesilmesi gerekmeyen durumlar </a:t>
            </a:r>
          </a:p>
          <a:p>
            <a:pPr marL="0" indent="0">
              <a:buNone/>
            </a:pPr>
            <a:r>
              <a:rPr lang="tr-TR" sz="2000" dirty="0">
                <a:solidFill>
                  <a:schemeClr val="tx2"/>
                </a:solidFill>
              </a:rPr>
              <a:t>• Annede </a:t>
            </a:r>
            <a:r>
              <a:rPr lang="tr-TR" sz="2000" dirty="0" err="1">
                <a:solidFill>
                  <a:schemeClr val="tx2"/>
                </a:solidFill>
              </a:rPr>
              <a:t>Hepatitis</a:t>
            </a:r>
            <a:r>
              <a:rPr lang="tr-TR" sz="2000" dirty="0">
                <a:solidFill>
                  <a:schemeClr val="tx2"/>
                </a:solidFill>
              </a:rPr>
              <a:t> B yüzey antijen pozitifliği, </a:t>
            </a:r>
          </a:p>
          <a:p>
            <a:pPr marL="0" indent="0">
              <a:buNone/>
            </a:pPr>
            <a:r>
              <a:rPr lang="tr-TR" sz="2000" dirty="0">
                <a:solidFill>
                  <a:schemeClr val="tx2"/>
                </a:solidFill>
              </a:rPr>
              <a:t>• </a:t>
            </a:r>
            <a:r>
              <a:rPr lang="tr-TR" sz="2000" dirty="0" err="1">
                <a:solidFill>
                  <a:schemeClr val="tx2"/>
                </a:solidFill>
              </a:rPr>
              <a:t>Hepatitis</a:t>
            </a:r>
            <a:r>
              <a:rPr lang="tr-TR" sz="2000" dirty="0">
                <a:solidFill>
                  <a:schemeClr val="tx2"/>
                </a:solidFill>
              </a:rPr>
              <a:t> C </a:t>
            </a:r>
            <a:r>
              <a:rPr lang="tr-TR" sz="2000" dirty="0" err="1">
                <a:solidFill>
                  <a:schemeClr val="tx2"/>
                </a:solidFill>
              </a:rPr>
              <a:t>virusu</a:t>
            </a:r>
            <a:r>
              <a:rPr lang="tr-TR" sz="2000" dirty="0">
                <a:solidFill>
                  <a:schemeClr val="tx2"/>
                </a:solidFill>
              </a:rPr>
              <a:t> ile enfekte olması, </a:t>
            </a:r>
          </a:p>
          <a:p>
            <a:pPr marL="0" indent="0">
              <a:buNone/>
            </a:pPr>
            <a:r>
              <a:rPr lang="tr-TR" sz="2000" dirty="0">
                <a:solidFill>
                  <a:schemeClr val="tx2"/>
                </a:solidFill>
              </a:rPr>
              <a:t>• Annenin ateşli hastalık geçirmesi, </a:t>
            </a:r>
          </a:p>
          <a:p>
            <a:pPr marL="0" indent="0">
              <a:buNone/>
            </a:pPr>
            <a:r>
              <a:rPr lang="tr-TR" sz="2000" dirty="0">
                <a:solidFill>
                  <a:schemeClr val="tx2"/>
                </a:solidFill>
              </a:rPr>
              <a:t>• CMV </a:t>
            </a:r>
            <a:r>
              <a:rPr lang="tr-TR" sz="2000" dirty="0" err="1">
                <a:solidFill>
                  <a:schemeClr val="tx2"/>
                </a:solidFill>
              </a:rPr>
              <a:t>seropozitif</a:t>
            </a:r>
            <a:r>
              <a:rPr lang="tr-TR" sz="2000" dirty="0">
                <a:solidFill>
                  <a:schemeClr val="tx2"/>
                </a:solidFill>
              </a:rPr>
              <a:t> olması </a:t>
            </a:r>
          </a:p>
          <a:p>
            <a:pPr marL="0" indent="0">
              <a:buNone/>
            </a:pPr>
            <a:r>
              <a:rPr lang="tr-TR" sz="2000" dirty="0">
                <a:solidFill>
                  <a:schemeClr val="tx2"/>
                </a:solidFill>
              </a:rPr>
              <a:t>• </a:t>
            </a:r>
            <a:r>
              <a:rPr lang="tr-TR" sz="2000" dirty="0" err="1">
                <a:solidFill>
                  <a:schemeClr val="tx2"/>
                </a:solidFill>
              </a:rPr>
              <a:t>Hiperbilirubinemi</a:t>
            </a:r>
            <a:r>
              <a:rPr lang="tr-TR" sz="2000" dirty="0">
                <a:solidFill>
                  <a:schemeClr val="tx2"/>
                </a:solidFill>
              </a:rPr>
              <a:t> </a:t>
            </a:r>
          </a:p>
        </p:txBody>
      </p:sp>
      <p:grpSp>
        <p:nvGrpSpPr>
          <p:cNvPr id="37" name="Group 36">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38" name="Freeform: Shape 37">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97733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021DB7-1325-4605-63FE-9434E89EB204}"/>
              </a:ext>
            </a:extLst>
          </p:cNvPr>
          <p:cNvSpPr>
            <a:spLocks noGrp="1"/>
          </p:cNvSpPr>
          <p:nvPr>
            <p:ph type="title"/>
          </p:nvPr>
        </p:nvSpPr>
        <p:spPr/>
        <p:txBody>
          <a:bodyPr/>
          <a:lstStyle/>
          <a:p>
            <a:endParaRPr lang="tr-TR"/>
          </a:p>
        </p:txBody>
      </p:sp>
      <p:pic>
        <p:nvPicPr>
          <p:cNvPr id="5" name="İçerik Yer Tutucusu 4" descr="metin, yazı tipi, sayı, numara, çizgi içeren bir resim&#10;&#10;Yapay zeka tarafından oluşturulmuş içerik yanlış olabilir.">
            <a:extLst>
              <a:ext uri="{FF2B5EF4-FFF2-40B4-BE49-F238E27FC236}">
                <a16:creationId xmlns:a16="http://schemas.microsoft.com/office/drawing/2014/main" id="{9E1CBFD0-09AB-1483-BB7E-6A3AFA227A2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689" y="339685"/>
            <a:ext cx="11996617" cy="4873625"/>
          </a:xfrm>
        </p:spPr>
      </p:pic>
      <p:sp>
        <p:nvSpPr>
          <p:cNvPr id="4" name="Metin kutusu 3">
            <a:extLst>
              <a:ext uri="{FF2B5EF4-FFF2-40B4-BE49-F238E27FC236}">
                <a16:creationId xmlns:a16="http://schemas.microsoft.com/office/drawing/2014/main" id="{944787F4-0D6E-259E-6F21-BA6B9A374446}"/>
              </a:ext>
            </a:extLst>
          </p:cNvPr>
          <p:cNvSpPr txBox="1"/>
          <p:nvPr/>
        </p:nvSpPr>
        <p:spPr>
          <a:xfrm>
            <a:off x="342896" y="5380672"/>
            <a:ext cx="11506201" cy="1477328"/>
          </a:xfrm>
          <a:prstGeom prst="rect">
            <a:avLst/>
          </a:prstGeom>
          <a:noFill/>
        </p:spPr>
        <p:txBody>
          <a:bodyPr wrap="square">
            <a:spAutoFit/>
          </a:bodyPr>
          <a:lstStyle/>
          <a:p>
            <a:r>
              <a:rPr lang="tr-TR" sz="1000" dirty="0"/>
              <a:t>*Bu öneri, Amerika Birleşik Devletleri ve diğer kaynak bolluğu olan yerlerdeki kadınlar içindir. Anne sütü yerine koyma yönteminin uygulanabilir, uygun fiyatlı veya güvenli olmadığı durumlarda, HIV enfeksiyonlu kadınların emzirmesi, kaynak kısıtlı yerlerde uygun olabilir .</a:t>
            </a:r>
          </a:p>
          <a:p>
            <a:r>
              <a:rPr lang="tr-TR" sz="1000" dirty="0"/>
              <a:t>¶ ART ile tespit edilemeyen viral yük ile sürdürülen viral baskılama, emzirme yoluyla HIV bulaşma riskini %1'in altına düşürür, ancak riski tamamen ortadan kaldırmaz . Tespit edilebilir viral yüke sahip bir anne emzirmeyi seçerse, sağlık hizmeti sağlayıcısı sürece dahil olmalı, meme ucu hasarını ve buna bağlı kanamaları önlemek için profesyonel emzirme desteği sağlamalı, bebek için antiretroviral profilaksi ve HIV testi konusunda rehberlik sunmalı ve ebeveynin virolojik baskılamayı hızla yeniden kazanmasına ve sürdürmesine yardımcı olmalıdır.</a:t>
            </a:r>
          </a:p>
          <a:p>
            <a:r>
              <a:rPr lang="tr-TR" sz="1000" dirty="0"/>
              <a:t>¥ Anneler, etkilenen memedeki lezyonlar tamamen kapatılmışsa ve bulaşmayı önlemek için elleri iyi yıkamışlarsa, etkilenmeyen memeden doğrudan emzirebilirler.</a:t>
            </a:r>
          </a:p>
          <a:p>
            <a:r>
              <a:rPr lang="tr-TR" sz="1000" dirty="0"/>
              <a:t>‡ Anne, 2 hafta boyunca uygun şekilde tedavi edildikten ve artık bulaşıcı olmadığı belgelendikten sonra emzirmeye devam edebilir </a:t>
            </a:r>
          </a:p>
          <a:p>
            <a:pPr marL="171450" indent="-171450">
              <a:buFont typeface="Arial" panose="020B0604020202020204" pitchFamily="34" charset="0"/>
              <a:buChar char="•"/>
            </a:pPr>
            <a:endParaRPr lang="tr-TR" sz="1000" dirty="0"/>
          </a:p>
          <a:p>
            <a:pPr marL="171450" indent="-171450">
              <a:buFont typeface="Arial" panose="020B0604020202020204" pitchFamily="34" charset="0"/>
              <a:buChar char="•"/>
            </a:pPr>
            <a:endParaRPr lang="tr-TR" sz="1000" dirty="0"/>
          </a:p>
        </p:txBody>
      </p:sp>
    </p:spTree>
    <p:extLst>
      <p:ext uri="{BB962C8B-B14F-4D97-AF65-F5344CB8AC3E}">
        <p14:creationId xmlns:p14="http://schemas.microsoft.com/office/powerpoint/2010/main" val="34970047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Başlık 1">
            <a:extLst>
              <a:ext uri="{FF2B5EF4-FFF2-40B4-BE49-F238E27FC236}">
                <a16:creationId xmlns:a16="http://schemas.microsoft.com/office/drawing/2014/main" id="{D0E14571-E7E0-0835-DAD3-76EDA54005F3}"/>
              </a:ext>
            </a:extLst>
          </p:cNvPr>
          <p:cNvSpPr>
            <a:spLocks noGrp="1"/>
          </p:cNvSpPr>
          <p:nvPr>
            <p:ph type="title"/>
          </p:nvPr>
        </p:nvSpPr>
        <p:spPr>
          <a:xfrm>
            <a:off x="1179226" y="1755073"/>
            <a:ext cx="9833548" cy="1066802"/>
          </a:xfrm>
        </p:spPr>
        <p:txBody>
          <a:bodyPr anchor="b">
            <a:normAutofit/>
          </a:bodyPr>
          <a:lstStyle/>
          <a:p>
            <a:r>
              <a:rPr lang="tr-TR" sz="3600" dirty="0">
                <a:solidFill>
                  <a:schemeClr val="tx2"/>
                </a:solidFill>
              </a:rPr>
              <a:t>Kaynakça</a:t>
            </a:r>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6D11BF45-FB6E-2D5C-9DC1-3D29A272F6B5}"/>
              </a:ext>
            </a:extLst>
          </p:cNvPr>
          <p:cNvSpPr>
            <a:spLocks noGrp="1"/>
          </p:cNvSpPr>
          <p:nvPr>
            <p:ph idx="1"/>
          </p:nvPr>
        </p:nvSpPr>
        <p:spPr>
          <a:xfrm>
            <a:off x="1179226" y="3049325"/>
            <a:ext cx="9833548" cy="2945574"/>
          </a:xfrm>
        </p:spPr>
        <p:txBody>
          <a:bodyPr anchor="ctr">
            <a:normAutofit fontScale="92500" lnSpcReduction="10000"/>
          </a:bodyPr>
          <a:lstStyle/>
          <a:p>
            <a:r>
              <a:rPr lang="tr-TR" sz="1800" dirty="0">
                <a:solidFill>
                  <a:schemeClr val="tx2"/>
                </a:solidFill>
              </a:rPr>
              <a:t>Sağlık Bakanlığı Emzirme Danışmanlığı Eğitimci Kitabı</a:t>
            </a:r>
          </a:p>
          <a:p>
            <a:r>
              <a:rPr lang="tr-TR" sz="1800" dirty="0">
                <a:solidFill>
                  <a:schemeClr val="tx2"/>
                </a:solidFill>
              </a:rPr>
              <a:t>Halk Sağlığı Genel Müdürlüğü Emzirme Rehberi</a:t>
            </a:r>
          </a:p>
          <a:p>
            <a:r>
              <a:rPr lang="en-US" sz="1800" dirty="0">
                <a:solidFill>
                  <a:schemeClr val="tx2"/>
                </a:solidFill>
              </a:rPr>
              <a:t>World Health Organization (WHO). </a:t>
            </a:r>
            <a:r>
              <a:rPr lang="en-US" sz="1800" i="1" dirty="0">
                <a:solidFill>
                  <a:schemeClr val="tx2"/>
                </a:solidFill>
              </a:rPr>
              <a:t>Infant and young child feeding: Model Chapter for textbooks for medical students and allied health professionals.</a:t>
            </a:r>
            <a:r>
              <a:rPr lang="en-US" sz="1800" dirty="0">
                <a:solidFill>
                  <a:schemeClr val="tx2"/>
                </a:solidFill>
              </a:rPr>
              <a:t> Geneva: WHO; 2009.</a:t>
            </a:r>
            <a:endParaRPr lang="tr-TR" sz="1800" dirty="0">
              <a:solidFill>
                <a:schemeClr val="tx2"/>
              </a:solidFill>
            </a:endParaRPr>
          </a:p>
          <a:p>
            <a:r>
              <a:rPr lang="en-US" sz="1800" dirty="0">
                <a:solidFill>
                  <a:schemeClr val="tx2"/>
                </a:solidFill>
              </a:rPr>
              <a:t>American Academy of Pediatrics (AAP). Breastfeeding and the use of human milk. </a:t>
            </a:r>
            <a:r>
              <a:rPr lang="en-US" sz="1800" i="1" dirty="0">
                <a:solidFill>
                  <a:schemeClr val="tx2"/>
                </a:solidFill>
              </a:rPr>
              <a:t>Pediatrics.</a:t>
            </a:r>
            <a:r>
              <a:rPr lang="en-US" sz="1800" dirty="0">
                <a:solidFill>
                  <a:schemeClr val="tx2"/>
                </a:solidFill>
              </a:rPr>
              <a:t> 2012;129(3):e827–e841. doi:10.1542/peds.2011-3552</a:t>
            </a:r>
            <a:endParaRPr lang="tr-TR" sz="1800" dirty="0">
              <a:solidFill>
                <a:schemeClr val="tx2"/>
              </a:solidFill>
            </a:endParaRPr>
          </a:p>
          <a:p>
            <a:r>
              <a:rPr lang="tr-TR" sz="1800" dirty="0">
                <a:solidFill>
                  <a:schemeClr val="tx2"/>
                </a:solidFill>
              </a:rPr>
              <a:t>T</a:t>
            </a:r>
            <a:r>
              <a:rPr lang="en-US" sz="1800" dirty="0" err="1">
                <a:solidFill>
                  <a:schemeClr val="tx2"/>
                </a:solidFill>
              </a:rPr>
              <a:t>ürk</a:t>
            </a:r>
            <a:r>
              <a:rPr lang="en-US" sz="1800" dirty="0">
                <a:solidFill>
                  <a:schemeClr val="tx2"/>
                </a:solidFill>
              </a:rPr>
              <a:t> Ped </a:t>
            </a:r>
            <a:r>
              <a:rPr lang="en-US" sz="1800" dirty="0" err="1">
                <a:solidFill>
                  <a:schemeClr val="tx2"/>
                </a:solidFill>
              </a:rPr>
              <a:t>Arş</a:t>
            </a:r>
            <a:r>
              <a:rPr lang="en-US" sz="1800" dirty="0">
                <a:solidFill>
                  <a:schemeClr val="tx2"/>
                </a:solidFill>
              </a:rPr>
              <a:t> 2013;</a:t>
            </a:r>
            <a:r>
              <a:rPr lang="tr-TR" sz="1800" dirty="0">
                <a:solidFill>
                  <a:schemeClr val="tx2"/>
                </a:solidFill>
              </a:rPr>
              <a:t> Emziren anne beslenmesi</a:t>
            </a:r>
          </a:p>
          <a:p>
            <a:r>
              <a:rPr lang="tr-TR" sz="1800" dirty="0">
                <a:solidFill>
                  <a:schemeClr val="tx2"/>
                </a:solidFill>
              </a:rPr>
              <a:t>Türkiye Sağlık Bakanlığı Anne Sütünün Teşviki ve Bebek Dostu Sağlık Kuruluşları Programı rehberi</a:t>
            </a:r>
          </a:p>
          <a:p>
            <a:r>
              <a:rPr lang="tr-TR" sz="1800" dirty="0">
                <a:solidFill>
                  <a:schemeClr val="tx2"/>
                </a:solidFill>
              </a:rPr>
              <a:t>Türkiye Klinikleri </a:t>
            </a:r>
            <a:r>
              <a:rPr lang="tr-TR" sz="1800" dirty="0" err="1"/>
              <a:t>Antifungal</a:t>
            </a:r>
            <a:r>
              <a:rPr lang="tr-TR" sz="1800" dirty="0"/>
              <a:t> İlaçların Gebelik ve Emzirmede Kullanımı</a:t>
            </a:r>
            <a:endParaRPr lang="en-US" sz="1800" dirty="0">
              <a:solidFill>
                <a:schemeClr val="tx2"/>
              </a:solidFill>
            </a:endParaRPr>
          </a:p>
          <a:p>
            <a:endParaRPr lang="tr-TR" sz="1800" dirty="0">
              <a:solidFill>
                <a:schemeClr val="tx2"/>
              </a:solidFill>
            </a:endParaRPr>
          </a:p>
        </p:txBody>
      </p:sp>
    </p:spTree>
    <p:extLst>
      <p:ext uri="{BB962C8B-B14F-4D97-AF65-F5344CB8AC3E}">
        <p14:creationId xmlns:p14="http://schemas.microsoft.com/office/powerpoint/2010/main" val="2053029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43A7A40-1AE6-4218-A8E0-8248174A5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D8AB40A-4374-4897-B5EE-9F8913476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AFE9D02-ADBE-0ECE-39A8-F1D9715F364F}"/>
              </a:ext>
            </a:extLst>
          </p:cNvPr>
          <p:cNvSpPr>
            <a:spLocks noGrp="1"/>
          </p:cNvSpPr>
          <p:nvPr>
            <p:ph type="title"/>
          </p:nvPr>
        </p:nvSpPr>
        <p:spPr>
          <a:xfrm>
            <a:off x="1816788" y="-191471"/>
            <a:ext cx="10070412" cy="2683187"/>
          </a:xfrm>
        </p:spPr>
        <p:txBody>
          <a:bodyPr vert="horz" lIns="91440" tIns="45720" rIns="91440" bIns="45720" rtlCol="0" anchor="b">
            <a:normAutofit/>
          </a:bodyPr>
          <a:lstStyle/>
          <a:p>
            <a:r>
              <a:rPr lang="en-US" sz="3700" kern="1200" dirty="0">
                <a:solidFill>
                  <a:schemeClr val="tx2"/>
                </a:solidFill>
                <a:latin typeface="+mj-lt"/>
                <a:ea typeface="+mj-ea"/>
                <a:cs typeface="+mj-cs"/>
              </a:rPr>
              <a:t>Türkiye </a:t>
            </a:r>
            <a:r>
              <a:rPr lang="en-US" sz="3700" kern="1200" dirty="0" err="1">
                <a:solidFill>
                  <a:schemeClr val="tx2"/>
                </a:solidFill>
                <a:latin typeface="+mj-lt"/>
                <a:ea typeface="+mj-ea"/>
                <a:cs typeface="+mj-cs"/>
              </a:rPr>
              <a:t>Nüfus</a:t>
            </a:r>
            <a:r>
              <a:rPr lang="en-US" sz="3700" kern="1200" dirty="0">
                <a:solidFill>
                  <a:schemeClr val="tx2"/>
                </a:solidFill>
                <a:latin typeface="+mj-lt"/>
                <a:ea typeface="+mj-ea"/>
                <a:cs typeface="+mj-cs"/>
              </a:rPr>
              <a:t> </a:t>
            </a:r>
            <a:r>
              <a:rPr lang="en-US" sz="3700" kern="1200" dirty="0" err="1">
                <a:solidFill>
                  <a:schemeClr val="tx2"/>
                </a:solidFill>
                <a:latin typeface="+mj-lt"/>
                <a:ea typeface="+mj-ea"/>
                <a:cs typeface="+mj-cs"/>
              </a:rPr>
              <a:t>Sağlık</a:t>
            </a:r>
            <a:r>
              <a:rPr lang="en-US" sz="3700" kern="1200" dirty="0">
                <a:solidFill>
                  <a:schemeClr val="tx2"/>
                </a:solidFill>
                <a:latin typeface="+mj-lt"/>
                <a:ea typeface="+mj-ea"/>
                <a:cs typeface="+mj-cs"/>
              </a:rPr>
              <a:t> </a:t>
            </a:r>
            <a:r>
              <a:rPr lang="en-US" sz="3700" kern="1200" dirty="0" err="1">
                <a:solidFill>
                  <a:schemeClr val="tx2"/>
                </a:solidFill>
                <a:latin typeface="+mj-lt"/>
                <a:ea typeface="+mj-ea"/>
                <a:cs typeface="+mj-cs"/>
              </a:rPr>
              <a:t>Araştırması</a:t>
            </a:r>
            <a:r>
              <a:rPr lang="en-US" sz="3700" kern="1200" dirty="0">
                <a:solidFill>
                  <a:schemeClr val="tx2"/>
                </a:solidFill>
                <a:latin typeface="+mj-lt"/>
                <a:ea typeface="+mj-ea"/>
                <a:cs typeface="+mj-cs"/>
              </a:rPr>
              <a:t> (TNSA )-2018</a:t>
            </a:r>
            <a:br>
              <a:rPr lang="en-US" sz="3700" kern="1200" dirty="0">
                <a:solidFill>
                  <a:schemeClr val="tx2"/>
                </a:solidFill>
                <a:latin typeface="+mj-lt"/>
                <a:ea typeface="+mj-ea"/>
                <a:cs typeface="+mj-cs"/>
              </a:rPr>
            </a:br>
            <a:endParaRPr lang="en-US" sz="3700" kern="1200" dirty="0">
              <a:solidFill>
                <a:schemeClr val="tx2"/>
              </a:solidFill>
              <a:latin typeface="+mj-lt"/>
              <a:ea typeface="+mj-ea"/>
              <a:cs typeface="+mj-cs"/>
            </a:endParaRPr>
          </a:p>
        </p:txBody>
      </p:sp>
      <p:grpSp>
        <p:nvGrpSpPr>
          <p:cNvPr id="14" name="Group 13">
            <a:extLst>
              <a:ext uri="{FF2B5EF4-FFF2-40B4-BE49-F238E27FC236}">
                <a16:creationId xmlns:a16="http://schemas.microsoft.com/office/drawing/2014/main" id="{2783379C-045E-4010-ABDC-A270A0AA1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1" y="170308"/>
            <a:ext cx="2514948" cy="2174333"/>
            <a:chOff x="-305" y="-4155"/>
            <a:chExt cx="2514948" cy="2174333"/>
          </a:xfrm>
        </p:grpSpPr>
        <p:sp>
          <p:nvSpPr>
            <p:cNvPr id="15" name="Freeform: Shape 14">
              <a:extLst>
                <a:ext uri="{FF2B5EF4-FFF2-40B4-BE49-F238E27FC236}">
                  <a16:creationId xmlns:a16="http://schemas.microsoft.com/office/drawing/2014/main" id="{0B0AB1BF-11AE-4CFF-85EC-E51DBD316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526548A0-953E-4FBA-97A5-592ACAF42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84FA27B-CD1F-421B-BB4F-B141F02FF4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8" name="Freeform: Shape 17">
              <a:extLst>
                <a:ext uri="{FF2B5EF4-FFF2-40B4-BE49-F238E27FC236}">
                  <a16:creationId xmlns:a16="http://schemas.microsoft.com/office/drawing/2014/main" id="{3CDBD6AB-1AC7-4807-9C34-01139BB7C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İçerik Yer Tutucusu 4">
            <a:extLst>
              <a:ext uri="{FF2B5EF4-FFF2-40B4-BE49-F238E27FC236}">
                <a16:creationId xmlns:a16="http://schemas.microsoft.com/office/drawing/2014/main" id="{DF30B547-1E42-C51C-A605-DAA252AFE51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74984" y="2289530"/>
            <a:ext cx="8512009" cy="4107044"/>
          </a:xfrm>
          <a:prstGeom prst="rect">
            <a:avLst/>
          </a:prstGeom>
        </p:spPr>
      </p:pic>
      <p:grpSp>
        <p:nvGrpSpPr>
          <p:cNvPr id="20" name="Group 19">
            <a:extLst>
              <a:ext uri="{FF2B5EF4-FFF2-40B4-BE49-F238E27FC236}">
                <a16:creationId xmlns:a16="http://schemas.microsoft.com/office/drawing/2014/main" id="{F5FDDF18-F156-4D2D-82C6-F55008E338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3" y="4560734"/>
            <a:ext cx="3061446" cy="2297265"/>
            <a:chOff x="-305" y="-1"/>
            <a:chExt cx="3832880" cy="2876136"/>
          </a:xfrm>
        </p:grpSpPr>
        <p:sp>
          <p:nvSpPr>
            <p:cNvPr id="21" name="Freeform: Shape 20">
              <a:extLst>
                <a:ext uri="{FF2B5EF4-FFF2-40B4-BE49-F238E27FC236}">
                  <a16:creationId xmlns:a16="http://schemas.microsoft.com/office/drawing/2014/main" id="{3822C29E-FFDD-45BC-A286-9C00C8E2D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E2381D-1763-4D42-A3A2-B2345DD35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D2A622D5-9532-4E0C-B9A8-DAEDD4646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C0ABE88-5ADF-4A31-8505-78968DBB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53355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Başlık 1">
            <a:extLst>
              <a:ext uri="{FF2B5EF4-FFF2-40B4-BE49-F238E27FC236}">
                <a16:creationId xmlns:a16="http://schemas.microsoft.com/office/drawing/2014/main" id="{E9B40672-803B-88F4-9C94-CC1104B3AF1E}"/>
              </a:ext>
            </a:extLst>
          </p:cNvPr>
          <p:cNvSpPr>
            <a:spLocks noGrp="1"/>
          </p:cNvSpPr>
          <p:nvPr>
            <p:ph type="title"/>
          </p:nvPr>
        </p:nvSpPr>
        <p:spPr>
          <a:xfrm>
            <a:off x="1179073" y="1209238"/>
            <a:ext cx="9833548" cy="1066802"/>
          </a:xfrm>
        </p:spPr>
        <p:txBody>
          <a:bodyPr anchor="b">
            <a:normAutofit/>
          </a:bodyPr>
          <a:lstStyle/>
          <a:p>
            <a:r>
              <a:rPr lang="tr-TR" sz="3600" dirty="0">
                <a:solidFill>
                  <a:schemeClr val="tx2"/>
                </a:solidFill>
              </a:rPr>
              <a:t>Anne Sütü İçeriği</a:t>
            </a:r>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040FE1E2-141C-8B3E-028B-7849B5462A60}"/>
              </a:ext>
            </a:extLst>
          </p:cNvPr>
          <p:cNvSpPr>
            <a:spLocks noGrp="1"/>
          </p:cNvSpPr>
          <p:nvPr>
            <p:ph idx="1"/>
          </p:nvPr>
        </p:nvSpPr>
        <p:spPr>
          <a:xfrm>
            <a:off x="1179226" y="3049325"/>
            <a:ext cx="9833548" cy="2945574"/>
          </a:xfrm>
        </p:spPr>
        <p:txBody>
          <a:bodyPr anchor="ctr">
            <a:normAutofit/>
          </a:bodyPr>
          <a:lstStyle/>
          <a:p>
            <a:r>
              <a:rPr lang="tr-TR" sz="2400" dirty="0">
                <a:solidFill>
                  <a:schemeClr val="tx2"/>
                </a:solidFill>
              </a:rPr>
              <a:t>Anne sütündeki proteinlerin % 60-80’i biyolojik değeri ve kullanımı yüksek olan </a:t>
            </a:r>
            <a:r>
              <a:rPr lang="tr-TR" sz="2400" dirty="0" err="1">
                <a:solidFill>
                  <a:schemeClr val="tx2"/>
                </a:solidFill>
              </a:rPr>
              <a:t>whey</a:t>
            </a:r>
            <a:r>
              <a:rPr lang="tr-TR" sz="2400" dirty="0">
                <a:solidFill>
                  <a:schemeClr val="tx2"/>
                </a:solidFill>
              </a:rPr>
              <a:t> proteinidir. </a:t>
            </a:r>
          </a:p>
          <a:p>
            <a:r>
              <a:rPr lang="tr-TR" sz="2400" dirty="0">
                <a:solidFill>
                  <a:schemeClr val="tx2"/>
                </a:solidFill>
              </a:rPr>
              <a:t>Anne sütü proteinlerinin vücut proteinlerine dönüşüm oranı %100’dür. </a:t>
            </a:r>
          </a:p>
          <a:p>
            <a:r>
              <a:rPr lang="tr-TR" sz="2400" dirty="0">
                <a:solidFill>
                  <a:schemeClr val="tx2"/>
                </a:solidFill>
              </a:rPr>
              <a:t>Protein konsantrasyonu inek sütünden az olmasına rağmen süt çocuğunun protein gereksinimini ilk 6 ay tek başına karşılar</a:t>
            </a:r>
          </a:p>
          <a:p>
            <a:endParaRPr lang="tr-TR" sz="2400" dirty="0">
              <a:solidFill>
                <a:schemeClr val="tx2"/>
              </a:solidFill>
            </a:endParaRPr>
          </a:p>
          <a:p>
            <a:endParaRPr lang="tr-TR" sz="1800" dirty="0">
              <a:solidFill>
                <a:schemeClr val="tx2"/>
              </a:solidFill>
            </a:endParaRPr>
          </a:p>
          <a:p>
            <a:endParaRPr lang="tr-TR" sz="1800" dirty="0">
              <a:solidFill>
                <a:schemeClr val="tx2"/>
              </a:solidFill>
            </a:endParaRPr>
          </a:p>
          <a:p>
            <a:endParaRPr lang="tr-TR" sz="1800" dirty="0">
              <a:solidFill>
                <a:schemeClr val="tx2"/>
              </a:solidFill>
            </a:endParaRPr>
          </a:p>
        </p:txBody>
      </p:sp>
    </p:spTree>
    <p:extLst>
      <p:ext uri="{BB962C8B-B14F-4D97-AF65-F5344CB8AC3E}">
        <p14:creationId xmlns:p14="http://schemas.microsoft.com/office/powerpoint/2010/main" val="2155866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Başlık 1">
            <a:extLst>
              <a:ext uri="{FF2B5EF4-FFF2-40B4-BE49-F238E27FC236}">
                <a16:creationId xmlns:a16="http://schemas.microsoft.com/office/drawing/2014/main" id="{AB14B8C2-F78F-8F2A-886E-46AA186BC1E2}"/>
              </a:ext>
            </a:extLst>
          </p:cNvPr>
          <p:cNvSpPr>
            <a:spLocks noGrp="1"/>
          </p:cNvSpPr>
          <p:nvPr>
            <p:ph type="title"/>
          </p:nvPr>
        </p:nvSpPr>
        <p:spPr>
          <a:xfrm>
            <a:off x="1179226" y="1151060"/>
            <a:ext cx="9833548" cy="1066802"/>
          </a:xfrm>
        </p:spPr>
        <p:txBody>
          <a:bodyPr anchor="b">
            <a:normAutofit/>
          </a:bodyPr>
          <a:lstStyle/>
          <a:p>
            <a:r>
              <a:rPr lang="tr-TR" sz="3600" dirty="0">
                <a:solidFill>
                  <a:schemeClr val="tx2"/>
                </a:solidFill>
              </a:rPr>
              <a:t>Anne Sütü İçeriği</a:t>
            </a:r>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C9E77E68-B2F1-9B50-338E-9F11F726F2D7}"/>
              </a:ext>
            </a:extLst>
          </p:cNvPr>
          <p:cNvSpPr>
            <a:spLocks noGrp="1"/>
          </p:cNvSpPr>
          <p:nvPr>
            <p:ph idx="1"/>
          </p:nvPr>
        </p:nvSpPr>
        <p:spPr>
          <a:xfrm>
            <a:off x="1179073" y="2744064"/>
            <a:ext cx="9833548" cy="3819295"/>
          </a:xfrm>
        </p:spPr>
        <p:txBody>
          <a:bodyPr anchor="ctr">
            <a:normAutofit/>
          </a:bodyPr>
          <a:lstStyle/>
          <a:p>
            <a:r>
              <a:rPr lang="tr-TR" altLang="tr-TR" sz="2400" dirty="0">
                <a:solidFill>
                  <a:schemeClr val="tx2"/>
                </a:solidFill>
                <a:latin typeface="Arial" panose="020B0604020202020204" pitchFamily="34" charset="0"/>
              </a:rPr>
              <a:t>Beyin gelişimini destekleyen uzun zincirli çoklu doymamış yağ asitleri (DHA, ARA) içerir.</a:t>
            </a:r>
          </a:p>
          <a:p>
            <a:r>
              <a:rPr lang="tr-TR" sz="2400" dirty="0">
                <a:solidFill>
                  <a:schemeClr val="tx2"/>
                </a:solidFill>
              </a:rPr>
              <a:t>Yağ sindirim ve emiliminde yer alan lipaz, meme bezlerinde süt lipidlerinin sentezinde yer alan lipoprotein lipaz, laktoz sentezinde </a:t>
            </a:r>
            <a:r>
              <a:rPr lang="tr-TR" sz="2400" dirty="0" err="1">
                <a:solidFill>
                  <a:schemeClr val="tx2"/>
                </a:solidFill>
              </a:rPr>
              <a:t>galaktozil</a:t>
            </a:r>
            <a:r>
              <a:rPr lang="tr-TR" sz="2400" dirty="0">
                <a:solidFill>
                  <a:schemeClr val="tx2"/>
                </a:solidFill>
              </a:rPr>
              <a:t> transferaz, bakteriostatik etki oluşumunda </a:t>
            </a:r>
            <a:r>
              <a:rPr lang="tr-TR" sz="2400" dirty="0" err="1">
                <a:solidFill>
                  <a:schemeClr val="tx2"/>
                </a:solidFill>
              </a:rPr>
              <a:t>laktoperoksidaz</a:t>
            </a:r>
            <a:r>
              <a:rPr lang="tr-TR" sz="2400" dirty="0">
                <a:solidFill>
                  <a:schemeClr val="tx2"/>
                </a:solidFill>
              </a:rPr>
              <a:t> gibi çok sayıda enzimi bileşiminde bulundurmaktadır. </a:t>
            </a:r>
            <a:endParaRPr lang="tr-TR" altLang="tr-TR" sz="2400" dirty="0">
              <a:solidFill>
                <a:schemeClr val="tx2"/>
              </a:solidFill>
              <a:latin typeface="Arial" panose="020B0604020202020204" pitchFamily="34" charset="0"/>
            </a:endParaRPr>
          </a:p>
          <a:p>
            <a:r>
              <a:rPr lang="tr-TR" sz="2400" dirty="0">
                <a:solidFill>
                  <a:schemeClr val="tx2"/>
                </a:solidFill>
              </a:rPr>
              <a:t>Bu özelliğe sahip başka bir besinin olmaması, anne sütünü eşsiz yapmaktadır.</a:t>
            </a:r>
          </a:p>
          <a:p>
            <a:endParaRPr lang="tr-TR" sz="1800" dirty="0">
              <a:solidFill>
                <a:schemeClr val="tx2"/>
              </a:solidFill>
            </a:endParaRPr>
          </a:p>
        </p:txBody>
      </p:sp>
    </p:spTree>
    <p:extLst>
      <p:ext uri="{BB962C8B-B14F-4D97-AF65-F5344CB8AC3E}">
        <p14:creationId xmlns:p14="http://schemas.microsoft.com/office/powerpoint/2010/main" val="1230167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1F0789-8A71-68DD-170A-6474EF060A64}"/>
              </a:ext>
            </a:extLst>
          </p:cNvPr>
          <p:cNvSpPr>
            <a:spLocks noGrp="1"/>
          </p:cNvSpPr>
          <p:nvPr>
            <p:ph type="title"/>
          </p:nvPr>
        </p:nvSpPr>
        <p:spPr/>
        <p:txBody>
          <a:bodyPr/>
          <a:lstStyle/>
          <a:p>
            <a:r>
              <a:rPr lang="tr-TR" dirty="0"/>
              <a:t>Anne Sütü İçeriği</a:t>
            </a:r>
          </a:p>
        </p:txBody>
      </p:sp>
      <p:pic>
        <p:nvPicPr>
          <p:cNvPr id="5" name="İçerik Yer Tutucusu 4" descr="metin, yazı tipi, ekran görüntüsü, sayı, numara içeren bir resim&#10;&#10;Yapay zeka tarafından oluşturulmuş içerik yanlış olabilir.">
            <a:extLst>
              <a:ext uri="{FF2B5EF4-FFF2-40B4-BE49-F238E27FC236}">
                <a16:creationId xmlns:a16="http://schemas.microsoft.com/office/drawing/2014/main" id="{C82D63B1-F569-4F71-303E-7DB6583BDF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63684" y="1463088"/>
            <a:ext cx="5580738" cy="1666192"/>
          </a:xfrm>
        </p:spPr>
      </p:pic>
      <p:pic>
        <p:nvPicPr>
          <p:cNvPr id="7" name="Resim 6" descr="metin, sayı, numara, yazı tipi, ekran görüntüsü içeren bir resim&#10;&#10;Yapay zeka tarafından oluşturulmuş içerik yanlış olabilir.">
            <a:extLst>
              <a:ext uri="{FF2B5EF4-FFF2-40B4-BE49-F238E27FC236}">
                <a16:creationId xmlns:a16="http://schemas.microsoft.com/office/drawing/2014/main" id="{A9CB8D9D-0F50-D6AD-3AD1-4700B5EB9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056" y="3429000"/>
            <a:ext cx="5249008" cy="2438740"/>
          </a:xfrm>
          <a:prstGeom prst="rect">
            <a:avLst/>
          </a:prstGeom>
        </p:spPr>
      </p:pic>
      <p:pic>
        <p:nvPicPr>
          <p:cNvPr id="9" name="Resim 8" descr="metin, sayı, numara, yazı tipi, ekran görüntüsü içeren bir resim&#10;&#10;Yapay zeka tarafından oluşturulmuş içerik yanlış olabilir.">
            <a:extLst>
              <a:ext uri="{FF2B5EF4-FFF2-40B4-BE49-F238E27FC236}">
                <a16:creationId xmlns:a16="http://schemas.microsoft.com/office/drawing/2014/main" id="{9D74800E-5C3D-ACC7-212F-566C59F6F8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9" y="3429000"/>
            <a:ext cx="5764734" cy="2438740"/>
          </a:xfrm>
          <a:prstGeom prst="rect">
            <a:avLst/>
          </a:prstGeom>
        </p:spPr>
      </p:pic>
    </p:spTree>
    <p:extLst>
      <p:ext uri="{BB962C8B-B14F-4D97-AF65-F5344CB8AC3E}">
        <p14:creationId xmlns:p14="http://schemas.microsoft.com/office/powerpoint/2010/main" val="310584134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10208</TotalTime>
  <Words>3614</Words>
  <Application>Microsoft Office PowerPoint</Application>
  <PresentationFormat>Geniş ekran</PresentationFormat>
  <Paragraphs>318</Paragraphs>
  <Slides>52</Slides>
  <Notes>11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52</vt:i4>
      </vt:variant>
    </vt:vector>
  </HeadingPairs>
  <TitlesOfParts>
    <vt:vector size="60" baseType="lpstr">
      <vt:lpstr>Aptos</vt:lpstr>
      <vt:lpstr>Aptos Display</vt:lpstr>
      <vt:lpstr>Arial</vt:lpstr>
      <vt:lpstr>BlinkMacSystemFont</vt:lpstr>
      <vt:lpstr>Times New Roman</vt:lpstr>
      <vt:lpstr>Wingdings</vt:lpstr>
      <vt:lpstr>Wingdings 2</vt:lpstr>
      <vt:lpstr>Office Teması</vt:lpstr>
      <vt:lpstr>ANNE SÜTÜ</vt:lpstr>
      <vt:lpstr>Sunum Planı</vt:lpstr>
      <vt:lpstr>Öğrenim Hedefleri</vt:lpstr>
      <vt:lpstr>Tanım</vt:lpstr>
      <vt:lpstr> WHO, AAP, SAĞLIK BAKANLIĞI ÖNERİLERİ</vt:lpstr>
      <vt:lpstr>Türkiye Nüfus Sağlık Araştırması (TNSA )-2018 </vt:lpstr>
      <vt:lpstr>Anne Sütü İçeriği</vt:lpstr>
      <vt:lpstr>Anne Sütü İçeriği</vt:lpstr>
      <vt:lpstr>Anne Sütü İçeriği</vt:lpstr>
      <vt:lpstr>Anne Sütünün Faydaları</vt:lpstr>
      <vt:lpstr>PowerPoint Sunusu</vt:lpstr>
      <vt:lpstr>Bebek İçin Yararları</vt:lpstr>
      <vt:lpstr>Bebek İçin Yararları</vt:lpstr>
      <vt:lpstr>Bebek İçin Yararları</vt:lpstr>
      <vt:lpstr>Bebek İçin Yararları</vt:lpstr>
      <vt:lpstr>Anne İçin Yararları</vt:lpstr>
      <vt:lpstr>Anne İçin Yararları</vt:lpstr>
      <vt:lpstr>Kolostrum</vt:lpstr>
      <vt:lpstr>Kolostrum</vt:lpstr>
      <vt:lpstr>Kolostrum</vt:lpstr>
      <vt:lpstr>Doğru Emzirme Nasıl Olmalı ?</vt:lpstr>
      <vt:lpstr>Doğru Emzirme Nasıl Olmalı ?</vt:lpstr>
      <vt:lpstr>Doğru Emzirme Nasıl Olmalı ?</vt:lpstr>
      <vt:lpstr>Doğru Emzirme Nasıl Olmalı ?</vt:lpstr>
      <vt:lpstr>PowerPoint Sunusu</vt:lpstr>
      <vt:lpstr>Anne Sütü Hangi Sıklıkla Verilmeli ?</vt:lpstr>
      <vt:lpstr>Mastit</vt:lpstr>
      <vt:lpstr>Mastit</vt:lpstr>
      <vt:lpstr>Tedavi</vt:lpstr>
      <vt:lpstr>Tedavi</vt:lpstr>
      <vt:lpstr>Tedavi</vt:lpstr>
      <vt:lpstr>Anne Sütü Nasıl Saklanmalı ?</vt:lpstr>
      <vt:lpstr>PowerPoint Sunusu</vt:lpstr>
      <vt:lpstr>Emziren Anne Beslenmesi</vt:lpstr>
      <vt:lpstr>Emziren Anne Beslenmesi</vt:lpstr>
      <vt:lpstr>Emziren Anne Beslenmesi</vt:lpstr>
      <vt:lpstr>Emziren Anne Beslenmesi</vt:lpstr>
      <vt:lpstr>Emziren Anne Beslenmesi</vt:lpstr>
      <vt:lpstr>Emziren Anne Beslenmesi</vt:lpstr>
      <vt:lpstr>PowerPoint Sunusu</vt:lpstr>
      <vt:lpstr>Emziren Annede İlaç Kullanımı</vt:lpstr>
      <vt:lpstr>Emziren Annede İlaç Kullanımı</vt:lpstr>
      <vt:lpstr>Emziren Annede İlaç Kullanımı</vt:lpstr>
      <vt:lpstr>Sütüm Yeterli Mi ?</vt:lpstr>
      <vt:lpstr>PowerPoint Sunusu</vt:lpstr>
      <vt:lpstr>PowerPoint Sunusu</vt:lpstr>
      <vt:lpstr>PowerPoint Sunusu</vt:lpstr>
      <vt:lpstr>Bebek Dostu Hastane </vt:lpstr>
      <vt:lpstr>Bebek Dostu Hastane</vt:lpstr>
      <vt:lpstr>PowerPoint Sunusu</vt:lpstr>
      <vt:lpstr>PowerPoint Sunusu</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Bilgehan TATAROĞLU</dc:creator>
  <cp:lastModifiedBy>Bilgehan TATAROĞLU</cp:lastModifiedBy>
  <cp:revision>67</cp:revision>
  <dcterms:created xsi:type="dcterms:W3CDTF">2025-09-10T05:44:19Z</dcterms:created>
  <dcterms:modified xsi:type="dcterms:W3CDTF">2025-09-22T20:31:32Z</dcterms:modified>
</cp:coreProperties>
</file>