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273" r:id="rId4"/>
    <p:sldId id="258" r:id="rId5"/>
    <p:sldId id="274" r:id="rId6"/>
    <p:sldId id="259" r:id="rId7"/>
    <p:sldId id="260" r:id="rId8"/>
    <p:sldId id="261" r:id="rId9"/>
    <p:sldId id="263" r:id="rId10"/>
    <p:sldId id="262" r:id="rId11"/>
    <p:sldId id="264" r:id="rId12"/>
    <p:sldId id="275" r:id="rId13"/>
    <p:sldId id="266" r:id="rId14"/>
    <p:sldId id="265" r:id="rId15"/>
    <p:sldId id="269" r:id="rId16"/>
    <p:sldId id="270" r:id="rId17"/>
    <p:sldId id="267" r:id="rId18"/>
    <p:sldId id="276" r:id="rId19"/>
    <p:sldId id="268" r:id="rId20"/>
    <p:sldId id="271" r:id="rId21"/>
    <p:sldId id="272" r:id="rId2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B52313-4ADB-4F02-9043-3B4FEAE8D10B}" type="datetimeFigureOut">
              <a:rPr lang="tr-TR" smtClean="0"/>
              <a:t>17.03.2026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72D787-EDAF-4860-956D-DE75BCE291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35972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/>
              <a:t>Ad </a:t>
            </a:r>
            <a:r>
              <a:rPr lang="tr-TR" dirty="0" err="1"/>
              <a:t>libitum</a:t>
            </a:r>
            <a:r>
              <a:rPr lang="tr-TR" dirty="0"/>
              <a:t>: arzulandığı kadar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972D787-EDAF-4860-956D-DE75BCE2917B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60718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Katılımcılara 12 aylık bir </a:t>
            </a:r>
            <a:r>
              <a:rPr lang="tr-T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fitness</a:t>
            </a:r>
            <a:r>
              <a:rPr lang="tr-T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merkezi üyeliği sağlanmış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972D787-EDAF-4860-956D-DE75BCE2917B}" type="slidenum">
              <a:rPr lang="tr-TR" smtClean="0"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71400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972D787-EDAF-4860-956D-DE75BCE2917B}" type="slidenum">
              <a:rPr lang="tr-TR" smtClean="0"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70420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/>
              <a:t>MVPA yüksek şiddette fiziksel aktivite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972D787-EDAF-4860-956D-DE75BCE2917B}" type="slidenum">
              <a:rPr lang="tr-TR" smtClean="0"/>
              <a:t>19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47721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D331455-7C34-9842-A454-957B181C6B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6589F223-34AD-5B3D-4A83-81F590D12B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061ED3D-73B1-4C5D-D645-D09F68FB08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7257A-DD76-4A15-8CD0-A93B828658E8}" type="datetimeFigureOut">
              <a:rPr lang="tr-TR" smtClean="0"/>
              <a:t>17.03.2026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F930E9F-6EAB-D1E8-BFC7-4D2549A8B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E50D5C5-C751-45D4-6269-3FF1AA8788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CB5AF-DAED-484D-8A89-5250298D2B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35076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3D5B41D-EE92-CF09-FF1A-2672206B8A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191450BC-6E46-B8EB-B226-D83B2A356D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7C33594-43E7-0C38-B09C-AFE1A3BDBD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7257A-DD76-4A15-8CD0-A93B828658E8}" type="datetimeFigureOut">
              <a:rPr lang="tr-TR" smtClean="0"/>
              <a:t>17.03.2026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B913244-A106-1E17-A0F4-661433A976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0C778B2-F063-F5B8-4DF9-3EADFBEAE0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CB5AF-DAED-484D-8A89-5250298D2B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5211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C8D09521-1608-86B2-BE19-1E9A5F01ADD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72C1A390-0A50-7B5A-2362-8FBA0B9FDA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64EF776-8C10-7E2E-9960-0C5350ADEA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7257A-DD76-4A15-8CD0-A93B828658E8}" type="datetimeFigureOut">
              <a:rPr lang="tr-TR" smtClean="0"/>
              <a:t>17.03.2026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E10EF45-B1A0-5576-1CED-19F855B5C4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F9B43D1-60F3-5426-8585-B8D932CC6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CB5AF-DAED-484D-8A89-5250298D2B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2041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F263CB0-8589-A70B-AB47-372AD082F5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4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tr-TR" dirty="0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AAEC599-83B2-BB0F-15F3-68AAA34904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685800" indent="-228600">
              <a:buFont typeface="Wingdings" panose="05000000000000000000" pitchFamily="2" charset="2"/>
              <a:buChar char="Ø"/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1143000" indent="-228600">
              <a:buFont typeface="Wingdings" panose="05000000000000000000" pitchFamily="2" charset="2"/>
              <a:buChar char="v"/>
              <a:defRPr sz="12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 marL="1600200" indent="-228600">
              <a:buFont typeface="Wingdings" panose="05000000000000000000" pitchFamily="2" charset="2"/>
              <a:buChar char="q"/>
              <a:defRPr sz="10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 marL="2057400" indent="-228600">
              <a:buFont typeface="Wingdings" panose="05000000000000000000" pitchFamily="2" charset="2"/>
              <a:buChar char="ü"/>
              <a:defRPr sz="80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tr-TR" dirty="0"/>
              <a:t>Asıl metin stillerini düzenlemek için tıklayın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BA4893B-4C57-E16D-6C59-6554112985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7257A-DD76-4A15-8CD0-A93B828658E8}" type="datetimeFigureOut">
              <a:rPr lang="tr-TR" smtClean="0"/>
              <a:t>17.03.2026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6C120E6-D7D7-1F9E-48C9-60AE6865E6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9AD192A-6CEE-516A-9E09-87DA6ED8D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CB5AF-DAED-484D-8A89-5250298D2B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13205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C9C6B29-6F6D-5827-A313-CC73F8544E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21D5F022-4F72-98A6-56ED-0A89A8A6D8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68C0EA3-55AA-5E71-8585-E301C38E7E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7257A-DD76-4A15-8CD0-A93B828658E8}" type="datetimeFigureOut">
              <a:rPr lang="tr-TR" smtClean="0"/>
              <a:t>17.03.2026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99489D1-ACCA-88E8-635B-FD1CA61647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E866D0F-3D4C-D924-ADED-9856D9CE47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CB5AF-DAED-484D-8A89-5250298D2B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95763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10C78BB-284D-6772-A107-5E6EAFE128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D119722-FA48-E2E7-CEF0-29D3DAFDF3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8616AF5E-DA94-3DFB-0D4C-BF63911042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DD896547-A5C6-9C3E-7D64-53B275D3CC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7257A-DD76-4A15-8CD0-A93B828658E8}" type="datetimeFigureOut">
              <a:rPr lang="tr-TR" smtClean="0"/>
              <a:t>17.03.2026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80030950-9218-BA20-61A3-4411DEE413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80FECAE-28DF-8B04-47AE-E73E3F8F1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CB5AF-DAED-484D-8A89-5250298D2B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94725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1050B78-F75D-F217-AD4D-841F9FD37B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4872F617-83BF-89B1-E17D-52BC7D396B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9EFC72A7-0712-3AC7-8EEE-46CEA0DBB6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6B573CD8-F817-62D5-FE6E-3A0D9CE005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40031A2A-44E3-A96E-C1EC-3E0C1D02E8B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B2FD2821-B997-7144-770C-074980389F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7257A-DD76-4A15-8CD0-A93B828658E8}" type="datetimeFigureOut">
              <a:rPr lang="tr-TR" smtClean="0"/>
              <a:t>17.03.2026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8CCEC87A-4370-20AC-5717-D311A68F54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497A39B3-DBC9-0D31-4CB8-1FC38075E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CB5AF-DAED-484D-8A89-5250298D2B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19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28B96A3-7A11-4BAD-9A55-BDEE76C034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D2861849-635E-088D-090C-9C84076961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7257A-DD76-4A15-8CD0-A93B828658E8}" type="datetimeFigureOut">
              <a:rPr lang="tr-TR" smtClean="0"/>
              <a:t>17.03.2026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3547D014-8A13-CC48-77C0-A9CA94238F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5DA8C3DD-E8EC-2FF3-F996-0E8B013796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CB5AF-DAED-484D-8A89-5250298D2B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006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D5CE857A-5571-9AB1-9F61-71F3DA26DB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7257A-DD76-4A15-8CD0-A93B828658E8}" type="datetimeFigureOut">
              <a:rPr lang="tr-TR" smtClean="0"/>
              <a:t>17.03.2026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B4B90C8E-BA62-F346-D3DA-55E4B94335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CFE80F79-2B74-A804-12A2-DCB788848C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CB5AF-DAED-484D-8A89-5250298D2B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29738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55970E5-E794-5699-A4D1-2FD258F44A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98AB94E-D229-50B0-D67B-0CB342EFA8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E7266438-5E6B-2CC4-22E7-D7433232E8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B8F79797-FDB5-A8E6-DC07-33BD344854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7257A-DD76-4A15-8CD0-A93B828658E8}" type="datetimeFigureOut">
              <a:rPr lang="tr-TR" smtClean="0"/>
              <a:t>17.03.2026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5207238-1582-9421-1894-38ABE5B82C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D6671B5-B2E8-AB73-4055-4074EF664A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CB5AF-DAED-484D-8A89-5250298D2B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0402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A47619C-27DD-66DA-A4FA-6E5CBDE22F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50C10FDB-E110-962A-57CB-CAE80A2773D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4F23CA7E-8DBE-12E8-3456-364DE1A63C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3F828137-BAF5-AADA-D0E4-AC6A93413A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7257A-DD76-4A15-8CD0-A93B828658E8}" type="datetimeFigureOut">
              <a:rPr lang="tr-TR" smtClean="0"/>
              <a:t>17.03.2026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93D32B03-77F2-EF6E-CAB4-17FCDE5A7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93DE072B-952A-AA56-192C-4B44EFE20B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CB5AF-DAED-484D-8A89-5250298D2B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37214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90EF502B-2BF9-F634-E1C4-D2854ED4E1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E024CFF-47B0-E933-8515-760A66B5BD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5669AEA-D9EC-ED4B-FD25-0644AA6F65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A07257A-DD76-4A15-8CD0-A93B828658E8}" type="datetimeFigureOut">
              <a:rPr lang="tr-TR" smtClean="0"/>
              <a:t>17.03.2026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1D1FA0B-81DF-51E1-A1AB-64E2C805CC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44B9509-EE28-582F-6159-CB7AB70F1B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6CB5AF-DAED-484D-8A89-5250298D2B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8713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DBD8BA2-0EE2-8458-BB85-521AD80E585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4800" dirty="0">
                <a:latin typeface="Calibri" panose="020F0502020204030204" pitchFamily="34" charset="0"/>
                <a:cs typeface="Calibri" panose="020F0502020204030204" pitchFamily="34" charset="0"/>
              </a:rPr>
              <a:t>4:3 </a:t>
            </a:r>
            <a:r>
              <a:rPr lang="tr-TR" sz="4800" dirty="0" err="1">
                <a:latin typeface="Calibri" panose="020F0502020204030204" pitchFamily="34" charset="0"/>
                <a:cs typeface="Calibri" panose="020F0502020204030204" pitchFamily="34" charset="0"/>
              </a:rPr>
              <a:t>İntermitan</a:t>
            </a:r>
            <a:r>
              <a:rPr lang="tr-TR" sz="4800" dirty="0">
                <a:latin typeface="Calibri" panose="020F0502020204030204" pitchFamily="34" charset="0"/>
                <a:cs typeface="Calibri" panose="020F0502020204030204" pitchFamily="34" charset="0"/>
              </a:rPr>
              <a:t> Beslenmenin 12 Ayda Kilo Kaybı Üzerine Etkisi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92F2396A-37FE-217A-00E9-AA22ACAB6A5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Özetleyen: Dr. Berat GENÇ</a:t>
            </a:r>
          </a:p>
          <a:p>
            <a:r>
              <a:rPr 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Moderatör</a:t>
            </a:r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: Dr. Öğr. Üyesi Abdullah Kaan Kurt</a:t>
            </a: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0175E109-8218-CF45-7D7D-55C276EFD4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02539" y="350838"/>
            <a:ext cx="6219825" cy="1143000"/>
          </a:xfrm>
          <a:prstGeom prst="rect">
            <a:avLst/>
          </a:prstGeom>
        </p:spPr>
      </p:pic>
      <p:pic>
        <p:nvPicPr>
          <p:cNvPr id="7" name="Resim 6">
            <a:extLst>
              <a:ext uri="{FF2B5EF4-FFF2-40B4-BE49-F238E27FC236}">
                <a16:creationId xmlns:a16="http://schemas.microsoft.com/office/drawing/2014/main" id="{D7992A01-661D-7017-20DF-2FF6AB27E0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014" y="350838"/>
            <a:ext cx="4962525" cy="1070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8045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8D416C3-1409-2EC5-B13B-51CA9EFB2B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9681271-1675-88F8-62DC-4BC45AE35A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4:3 IMF grubundaki katılımcılara </a:t>
            </a:r>
          </a:p>
          <a:p>
            <a:pPr lvl="1"/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Haftada ardışık olmayan 3 gün boyunca değiştirilmiş bir oruç uygulanması önerilmiş</a:t>
            </a:r>
          </a:p>
          <a:p>
            <a:pPr lvl="1"/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Katılımcılardan yalnızca oruç günlerinde kalori saymaları ve gıda alımlarını kaydetmeleri istenmiş</a:t>
            </a:r>
          </a:p>
          <a:p>
            <a:pPr lvl="1"/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Oruç olmayan günlerde katılımcılardan enerji alımını kısıtlamaları istenmemiş ve ad </a:t>
            </a:r>
            <a:r>
              <a:rPr 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libitum</a:t>
            </a:r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 beslenmelerine izin verilmiş, ancak sağlıklı yiyecek ve porsiyon seçimleri yapmaları teşvik edilmiş</a:t>
            </a:r>
          </a:p>
          <a:p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DCR grubunda katılımcılardan her gün kalori saymaları ve gıda alımlarını kaydetmeleri istenmiş</a:t>
            </a:r>
          </a:p>
          <a:p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Her iki gruba da ilk 6 ay boyunca haftada 300 dakika orta yoğunlukta aerobik fiziksel aktiviteye (FA) ulaşmaları ve müdahale süresi boyunca bu düzeyi sürdürmeleri önerilmiş</a:t>
            </a:r>
          </a:p>
        </p:txBody>
      </p:sp>
    </p:spTree>
    <p:extLst>
      <p:ext uri="{BB962C8B-B14F-4D97-AF65-F5344CB8AC3E}">
        <p14:creationId xmlns:p14="http://schemas.microsoft.com/office/powerpoint/2010/main" val="26261385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B3DE3FB-2AA1-14BE-DDB6-6C6961AA2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F92D744-E04E-6CFB-CDA5-BA8CACCB76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Her iki grup da 12 aylık grup temelli bir davranışsal kilo verme programı almış</a:t>
            </a:r>
          </a:p>
          <a:p>
            <a:pPr lvl="1"/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Toplantılar 0–3. aylar arasında haftalık, 4–12. aylar arasında ise iki haftada bir yapılmış ve kayıtlı bir diyetisyen tarafından yürütülmüş</a:t>
            </a:r>
          </a:p>
          <a:p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Birincil sonuç ölçütü, 12 ayda vücut ağırlığındaki (kilogram cinsinden) değişim</a:t>
            </a:r>
          </a:p>
          <a:p>
            <a:pPr lvl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348462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E0A0059-9430-4682-D7B6-2471923408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952AAEB-FD1B-1163-7209-F18F032F44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Aşırı yeme davranışlarını değerlendirmek için </a:t>
            </a:r>
            <a:r>
              <a:rPr 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Binge</a:t>
            </a:r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Eating</a:t>
            </a:r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Scale</a:t>
            </a:r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 kullanılmış</a:t>
            </a:r>
          </a:p>
          <a:p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Toplam orta-yüksek şiddette fiziksel aktivite (MVPA), </a:t>
            </a:r>
            <a:r>
              <a:rPr 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activPAL</a:t>
            </a:r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micro</a:t>
            </a:r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 cihazı (activPAL4 [PAL Technologies]) kullanılarak 7 gün boyunca değerlendirilmiş</a:t>
            </a:r>
          </a:p>
          <a:p>
            <a:pPr lvl="1"/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Günlerin geçerli kabul edilmesi için en az %94,5 cihaz kullanım süresi ve en az bir hafta sonu günü içeren en az 4 geçerli kullanım günü gerekmekteymiş</a:t>
            </a:r>
          </a:p>
          <a:p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Birincil analiz, niyet edilen tedavi ilkesine dayanmış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449389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95D1EDE-AA5E-557B-3D3E-098A6CF714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Bulgular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C09633D-74F6-8C5D-59C3-1BA7B6BF12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Kilo kaybı açısından anlamlı fark bulunmuş</a:t>
            </a:r>
          </a:p>
          <a:p>
            <a:r>
              <a:rPr lang="tr-TR" dirty="0"/>
              <a:t>Her iki grup da hedeflenen %34,3’lük haftalık enerji açığının altında kalmış</a:t>
            </a:r>
          </a:p>
        </p:txBody>
      </p:sp>
    </p:spTree>
    <p:extLst>
      <p:ext uri="{BB962C8B-B14F-4D97-AF65-F5344CB8AC3E}">
        <p14:creationId xmlns:p14="http://schemas.microsoft.com/office/powerpoint/2010/main" val="37144485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2DFC4ED-797A-4914-3ABA-F78910AD67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3A6D10A-1D67-72A1-B0B2-15341F055A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AF4DA593-9878-1DE8-0981-F9CD6E4D84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28975" y="681037"/>
            <a:ext cx="5734050" cy="5019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42059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A8D5CBB-9F20-DFE2-9D53-560BD83CC5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>
            <a:extLst>
              <a:ext uri="{FF2B5EF4-FFF2-40B4-BE49-F238E27FC236}">
                <a16:creationId xmlns:a16="http://schemas.microsoft.com/office/drawing/2014/main" id="{D76E560C-692F-BAA3-82DE-47F8EB98944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199" y="365125"/>
            <a:ext cx="10515601" cy="5845552"/>
          </a:xfrm>
        </p:spPr>
      </p:pic>
    </p:spTree>
    <p:extLst>
      <p:ext uri="{BB962C8B-B14F-4D97-AF65-F5344CB8AC3E}">
        <p14:creationId xmlns:p14="http://schemas.microsoft.com/office/powerpoint/2010/main" val="17097492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4849195-B17D-9A55-88D6-0B1DC7B367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>
            <a:extLst>
              <a:ext uri="{FF2B5EF4-FFF2-40B4-BE49-F238E27FC236}">
                <a16:creationId xmlns:a16="http://schemas.microsoft.com/office/drawing/2014/main" id="{00E90C3B-4355-2209-7EDB-2834691100C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158844"/>
            <a:ext cx="10515599" cy="4028792"/>
          </a:xfrm>
        </p:spPr>
      </p:pic>
    </p:spTree>
    <p:extLst>
      <p:ext uri="{BB962C8B-B14F-4D97-AF65-F5344CB8AC3E}">
        <p14:creationId xmlns:p14="http://schemas.microsoft.com/office/powerpoint/2010/main" val="767120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72C2942-6773-518A-70EF-3953D549C0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Tartışma</a:t>
            </a:r>
            <a:r>
              <a:rPr lang="tr-TR" dirty="0"/>
              <a:t>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DC75D10-7AED-334B-CCF7-76D976BBB3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Nesnel olarak ölçülen yüzde kalori kısıtlaması 4:3 IMF grubunda DCR grubuna göre daha yüksekti ve toplam orta-yüksek şiddette fiziksel aktivite değişiminde gruplar arasında fark yoktu; bu durum kilo kaybındaki farklılıkların 4:3 IMF de DCR ye kıyasla daha iyi uyumdan kaynaklanmış olabileceğini düşündürmektedir</a:t>
            </a:r>
          </a:p>
          <a:p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Hedeflenen enerji açığına nesnel olarak ölçülen uyum her iki grupta da %34,3’lük hedefin altında kalmış olsa da, 12 aylık müdahale boyunca 4:3 IMF DCR ye kıyasla daha büyük yüzde kalori kısıtlaması göstermiş</a:t>
            </a:r>
          </a:p>
          <a:p>
            <a:pPr lvl="1"/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Ortalama olarak 4:3 IMF’nin 1 yıl boyunca DCR ye göre daha sürdürülebilir olabileceğini düşündürmektedir</a:t>
            </a:r>
          </a:p>
          <a:p>
            <a:pPr lvl="1"/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4:3 IMF modelinin esnekliği daha katı bir ADF modeline kıyasla diyete uyumu ve kilo kaybını artırmış olabilir</a:t>
            </a:r>
          </a:p>
          <a:p>
            <a:pPr lvl="1"/>
            <a:endParaRPr 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692874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275B6CC-6938-A85A-3BF0-77C2B1F06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0A01932-3EB7-EBCC-9FDE-E8E0EAECF7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Bu çalışmada tüm katılımcılar, randomize edilen diyet modeline uyum ve fiziksel aktiviteyi artırmaya odaklanan toplam 34 grup temelli oturum içeren, kılavuzlara dayalı yüksek yoğunluklu kapsamlı bir davranışsal kilo verme programı almıştır; bu durum önceki çalışmalara kıyasla 4:3 IMF’nin benimsenmesini ve sürdürülmesini artırmış olabilir</a:t>
            </a:r>
          </a:p>
          <a:p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Destek oturumlarının grup temelli olması katılımcıların 4:3 IMF modeline uyumu artırmaya yönelik stratejiler paylaşmasına olanak sağlamış ve bu da başarılarına katkıda bulunmuş olabilir</a:t>
            </a:r>
          </a:p>
          <a:p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Her iki gruba verilen porsiyon kontrolü ve sağlıklı beslenme stratejilerine ilişkin bilgiler, 4:3 IMF grubunda oruç olmayan günlerde başlangıca göre gözlenen kalori azalmasına katkıda bulunmuş olabilir</a:t>
            </a:r>
          </a:p>
          <a:p>
            <a:endParaRPr 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436112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4A69F52-CE8C-8EE8-A55B-4E2E25512C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67DAEED-32A8-62B0-B17C-FFD24B7507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Her iki grup da fiziksel aktivite önerisine yanıt olarak toplam MVPA ve adım sayısını artırmıştır; bu da 4:3 IMF’nin katılımcıların fiziksel aktivitelerini artırma yeteneğini sınırlamadığını göstermektedir</a:t>
            </a:r>
          </a:p>
          <a:p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4:3 IMF müdahalesi güvenli bulunmuş ve 12 aylık müdahale boyunca diyetle ilişkili yalnızca 4 hafif advers olay görülmüş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269807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AC56FA2-4D56-DB2F-7876-7306B4B781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tr-TR" sz="2400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8D7A838-BC7D-4F0F-B8DA-8E629B0801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1800" dirty="0">
                <a:latin typeface="Calibri" panose="020F0502020204030204" pitchFamily="34" charset="0"/>
                <a:cs typeface="Calibri" panose="020F0502020204030204" pitchFamily="34" charset="0"/>
              </a:rPr>
              <a:t>Günlük kalori kısıtlaması (DCR), fazla kilo ve obezitenin tedavisinde kullanılan standart diyet yaklaşımıdır ve günlük enerji alımının azaltılmasını içerir</a:t>
            </a:r>
          </a:p>
          <a:p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Bununla birlikte, </a:t>
            </a:r>
            <a:r>
              <a:rPr 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DCR’ye</a:t>
            </a:r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 uyum sağlamak zordur ve DCR ile kilo veren çoğu yetişkin 1 yıl sonra önemli ölçüde kilo geri alımı göstermektedir </a:t>
            </a:r>
          </a:p>
        </p:txBody>
      </p:sp>
    </p:spTree>
    <p:extLst>
      <p:ext uri="{BB962C8B-B14F-4D97-AF65-F5344CB8AC3E}">
        <p14:creationId xmlns:p14="http://schemas.microsoft.com/office/powerpoint/2010/main" val="390490865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F09E8B4-F368-66AA-5DBC-BF6030189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Çalışmanın Sınırlılıkları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B92DD41-019F-542B-4809-45AE2EE223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Klinik sonlanım noktaları için gözlenen aralıklardaki farkları saptayacak güçte olmaması</a:t>
            </a:r>
          </a:p>
          <a:p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Tip 1 hata çoklu karşılaştırmalar için düzeltilmemesi</a:t>
            </a:r>
          </a:p>
          <a:p>
            <a:pPr lvl="1"/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Hipotez oluşturucu olarak değerlendirilmemeli</a:t>
            </a:r>
          </a:p>
          <a:p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Erkek ve siyah hastaların az olması</a:t>
            </a:r>
          </a:p>
          <a:p>
            <a:pPr lvl="1"/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Popülasyona genellenebilirliği az</a:t>
            </a:r>
          </a:p>
          <a:p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Yaşlı, diyabet ve kardiyovasküler hastalığı olan yetişkinlere genellenebilirliğinin sınırlı olması</a:t>
            </a:r>
          </a:p>
        </p:txBody>
      </p:sp>
    </p:spTree>
    <p:extLst>
      <p:ext uri="{BB962C8B-B14F-4D97-AF65-F5344CB8AC3E}">
        <p14:creationId xmlns:p14="http://schemas.microsoft.com/office/powerpoint/2010/main" val="124726343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6238978-53AE-9F08-C083-140CBC8C0B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Sonuç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85005C4-3C4E-F4B9-F053-28583442B4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Yüksek yoğunluklu kapsamlı bir davranışsal kilo verme programı bağlamında uygulandığında 4:3 IMF’nin 12 ayda DCR ye kıyasla anlamlı derecede daha fazla kilo kaybı sağlayabilecek alternatif bir diyetle kilo verme stratejisi olduğunu göstermekte</a:t>
            </a:r>
          </a:p>
          <a:p>
            <a:pPr lvl="1"/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Bu nedenle 4:3 IMF, kanıta dayalı diyetle kilo verme yaklaşımları arasında değerlendirilmeli</a:t>
            </a:r>
          </a:p>
        </p:txBody>
      </p:sp>
    </p:spTree>
    <p:extLst>
      <p:ext uri="{BB962C8B-B14F-4D97-AF65-F5344CB8AC3E}">
        <p14:creationId xmlns:p14="http://schemas.microsoft.com/office/powerpoint/2010/main" val="13920585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8CE30CF-F484-7791-02CA-43C743D998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A064CB5-D1F4-64DC-843F-CB8B5FB5B7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Aralıklı oruç “oruç” günlerinde enerji alımının tamamen veya neredeyse tamamen (&gt;%75) kısıtlanması ile oruç olmayan günlerde ad </a:t>
            </a:r>
            <a:r>
              <a:rPr 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libitum</a:t>
            </a:r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 enerji alımı arasında döngü yapılmasını içerir </a:t>
            </a:r>
          </a:p>
          <a:p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IMF ile </a:t>
            </a:r>
            <a:r>
              <a:rPr 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DCR’yi</a:t>
            </a:r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 karşılaştıran çalışmalar, 4:3 IMF modelini değerlendirmemiş </a:t>
            </a:r>
          </a:p>
          <a:p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Ayrıca, mevcut kılavuzlar, obezite için en etkili davranışsal tedavinin yüksek yoğunluklu kapsamlı bir kilo verme müdahalesi olduğunu belirtmektedir; bu müdahale, eğitimli bir uygulayıcı tarafından bireysel veya grup oturumları şeklinde sunulmalı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554218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E853A74-52C4-9D6D-23CC-7465508F5F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9808BF2-5124-9C68-AAEB-328E4D7ED6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Önceki çalışmalar, IMF’yi DCR ile kılavuzlara dayalı kapsamlı bir kilo verme müdahalesi bağlamında değerlendirmemiş</a:t>
            </a:r>
          </a:p>
          <a:p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Kapsamlı davranışsal destek sağlanması, IMF’ye uyumu artırabilir ve önceki çalışmalarda gözlemlenenden daha fazla kilo kaybı ile sonuçlanabilir</a:t>
            </a:r>
          </a:p>
        </p:txBody>
      </p:sp>
    </p:spTree>
    <p:extLst>
      <p:ext uri="{BB962C8B-B14F-4D97-AF65-F5344CB8AC3E}">
        <p14:creationId xmlns:p14="http://schemas.microsoft.com/office/powerpoint/2010/main" val="2978222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36E4518-7F71-C236-EED6-C9A62CE35C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773FE57-49D0-FB79-F580-5187016844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Bu 12 aylık randomize kontrollü çalışmanın amacı, kılavuzlara dayalı, yüksek yoğunluklu ve kapsamlı bir davranışsal kilo verme müdahalesi bağlamında 4:3 IMF ile DCR den (hedeflenen haftalık enerji açığı eşleştirilmiş) kaynaklanan kilo kaybını karşılaştırmak</a:t>
            </a:r>
          </a:p>
          <a:p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Araştırmacılar 4:3 IMF’nin 12 ayda DCR ye kıyasla daha fazla kilo kaybı (birincil sonuç) ile sonuçlanacağını varsayılmış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437954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A64C5FD-376E-100F-533A-398D806736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Yöntemler</a:t>
            </a:r>
            <a:r>
              <a:rPr lang="tr-TR" dirty="0"/>
              <a:t>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A9F62FB-201A-EF55-2BCA-4A516C795A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DRIFT (Günlük Kalori Kısıtlaması ile Aralıklı Oruç Denemesi), 12 aylık prospektif, bireysel olarak randomize edilmiş grup tedavisi çalışmasıymış</a:t>
            </a:r>
          </a:p>
          <a:p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Çalışma, Colorado Üniversitesi </a:t>
            </a:r>
            <a:r>
              <a:rPr 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Anschutz</a:t>
            </a:r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 Tıp Kampüsü’nde yürütülmüş</a:t>
            </a:r>
          </a:p>
          <a:p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Katılımcılar çevredeki Denver Metropolitan alanından e-postalar, broşürler, basılı ilanlar ve sosyal medya üzerinden yapılan duyurular aracılığıyla işe alınmış</a:t>
            </a:r>
          </a:p>
          <a:p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Dahil edilme kriteri</a:t>
            </a:r>
          </a:p>
          <a:p>
            <a:pPr lvl="1"/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18–60 yaş arası olmak</a:t>
            </a:r>
          </a:p>
          <a:p>
            <a:pPr lvl="1"/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Vücut kitle indeksinin (VKİ) 27 ile 46 kg/m² arasında olması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801113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3FFE4CB-953E-272F-D2CA-59AFC2256E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Dışlama Kriterleri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D2808C6-A5AE-DE46-36A8-988AF704F8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DM</a:t>
            </a:r>
          </a:p>
          <a:p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KVH</a:t>
            </a:r>
          </a:p>
          <a:p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KBY evre 4-5</a:t>
            </a:r>
          </a:p>
          <a:p>
            <a:r>
              <a:rPr 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Major</a:t>
            </a:r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 depresyon</a:t>
            </a:r>
          </a:p>
          <a:p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Yeme bozuklukları </a:t>
            </a:r>
          </a:p>
          <a:p>
            <a:r>
              <a:rPr 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Bariatrik</a:t>
            </a:r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 cerrahi</a:t>
            </a:r>
          </a:p>
          <a:p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Anti obezite ilaç kullanımı</a:t>
            </a:r>
          </a:p>
          <a:p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Son 3 ayda 5kg’dan fazla kilo alımı</a:t>
            </a:r>
          </a:p>
          <a:p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Gebe, emziren gebelik niyeti olanlar</a:t>
            </a:r>
          </a:p>
        </p:txBody>
      </p:sp>
    </p:spTree>
    <p:extLst>
      <p:ext uri="{BB962C8B-B14F-4D97-AF65-F5344CB8AC3E}">
        <p14:creationId xmlns:p14="http://schemas.microsoft.com/office/powerpoint/2010/main" val="2265745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C3C3D84-8B65-0405-0643-A5AEEFD04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Randomizasyon</a:t>
            </a:r>
            <a:r>
              <a:rPr lang="tr-TR" dirty="0"/>
              <a:t>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AA660D6-92F1-91A3-0586-7127AC05E8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Randomizasyon ataması, bilgisayar tarafından oluşturulan blok randomizasyonu (blok büyüklüğü = 4) kullanılarak ve cinsiyete göre tanımlanan tabakalar içinde gerçekleştirilmiş</a:t>
            </a:r>
          </a:p>
          <a:p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Katılımcılar çalışma hipotezine karşı körlenmiş</a:t>
            </a:r>
          </a:p>
          <a:p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Katılımcıları kaydeden ve müdahaleyi uygulayan veya uygulanmasını izleyen çalışma personeli körlenememiş</a:t>
            </a:r>
          </a:p>
          <a:p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Laboratuvar personeli randomize atamaya karşı körlenmiş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071089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329FB16-5D07-EF0A-F25A-81CF98DD4E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2B0E538-59C6-5B83-1F4C-20000F7315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Enerji gereksinimleri, dinlenme enerji harcamasının (indirekt kalorimetri ile ölçülmüş)1,5’lik bir aktivite faktörü ile çarpılmasıyla hesaplanmış</a:t>
            </a:r>
          </a:p>
          <a:p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Tüm katılımcılar grup temelli davranışsal destek almış, kalori sayımı konusunda eğitim verilmiş ve diyet makro besin içeriği hedefinin %55 karbonhidrat, %15 protein ve %30 yağ olacak şekilde belirlenmesi yönünde yönlendirilmiş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17223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284</TotalTime>
  <Words>1016</Words>
  <Application>Microsoft Office PowerPoint</Application>
  <PresentationFormat>Geniş ekran</PresentationFormat>
  <Paragraphs>80</Paragraphs>
  <Slides>21</Slides>
  <Notes>4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21</vt:i4>
      </vt:variant>
    </vt:vector>
  </HeadingPairs>
  <TitlesOfParts>
    <vt:vector size="27" baseType="lpstr">
      <vt:lpstr>Aptos</vt:lpstr>
      <vt:lpstr>Aptos Display</vt:lpstr>
      <vt:lpstr>Arial</vt:lpstr>
      <vt:lpstr>Calibri</vt:lpstr>
      <vt:lpstr>Wingdings</vt:lpstr>
      <vt:lpstr>Office Teması</vt:lpstr>
      <vt:lpstr>4:3 İntermitan Beslenmenin 12 Ayda Kilo Kaybı Üzerine Etkisi</vt:lpstr>
      <vt:lpstr>PowerPoint Sunusu</vt:lpstr>
      <vt:lpstr>PowerPoint Sunusu</vt:lpstr>
      <vt:lpstr>PowerPoint Sunusu</vt:lpstr>
      <vt:lpstr>PowerPoint Sunusu</vt:lpstr>
      <vt:lpstr>Yöntemler </vt:lpstr>
      <vt:lpstr>Dışlama Kriterleri</vt:lpstr>
      <vt:lpstr>Randomizasyon </vt:lpstr>
      <vt:lpstr>PowerPoint Sunusu</vt:lpstr>
      <vt:lpstr>PowerPoint Sunusu</vt:lpstr>
      <vt:lpstr>PowerPoint Sunusu</vt:lpstr>
      <vt:lpstr>PowerPoint Sunusu</vt:lpstr>
      <vt:lpstr>Bulgular </vt:lpstr>
      <vt:lpstr>PowerPoint Sunusu</vt:lpstr>
      <vt:lpstr>PowerPoint Sunusu</vt:lpstr>
      <vt:lpstr>PowerPoint Sunusu</vt:lpstr>
      <vt:lpstr>Tartışma </vt:lpstr>
      <vt:lpstr>PowerPoint Sunusu</vt:lpstr>
      <vt:lpstr>PowerPoint Sunusu</vt:lpstr>
      <vt:lpstr>Çalışmanın Sınırlılıkları</vt:lpstr>
      <vt:lpstr>Sonuç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4:3 İntermitan Beslenmenin 12 Ayda Kilo Kaybı Üzerine Etkisi</dc:title>
  <dc:creator>41221</dc:creator>
  <cp:lastModifiedBy>Aile Hekimliği Ktü</cp:lastModifiedBy>
  <cp:revision>39</cp:revision>
  <dcterms:created xsi:type="dcterms:W3CDTF">2026-03-12T13:52:39Z</dcterms:created>
  <dcterms:modified xsi:type="dcterms:W3CDTF">2026-03-17T05:19:12Z</dcterms:modified>
</cp:coreProperties>
</file>