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62" r:id="rId3"/>
    <p:sldId id="257" r:id="rId4"/>
    <p:sldId id="268" r:id="rId5"/>
    <p:sldId id="269" r:id="rId6"/>
    <p:sldId id="258" r:id="rId7"/>
    <p:sldId id="270" r:id="rId8"/>
    <p:sldId id="272" r:id="rId9"/>
    <p:sldId id="273" r:id="rId10"/>
    <p:sldId id="271" r:id="rId11"/>
    <p:sldId id="274" r:id="rId12"/>
    <p:sldId id="275" r:id="rId13"/>
    <p:sldId id="259" r:id="rId14"/>
    <p:sldId id="260" r:id="rId15"/>
    <p:sldId id="261" r:id="rId16"/>
    <p:sldId id="263" r:id="rId17"/>
    <p:sldId id="277" r:id="rId18"/>
    <p:sldId id="264"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F00F7A-16F3-B840-B6D8-38B665C1946D}" type="datetimeFigureOut">
              <a:rPr lang="tr-TR" smtClean="0"/>
              <a:t>24.01.2024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B95343-5382-D740-8B05-F843BFFA1E68}" type="slidenum">
              <a:rPr lang="tr-TR" smtClean="0"/>
              <a:t>‹#›</a:t>
            </a:fld>
            <a:endParaRPr lang="tr-TR"/>
          </a:p>
        </p:txBody>
      </p:sp>
    </p:spTree>
    <p:extLst>
      <p:ext uri="{BB962C8B-B14F-4D97-AF65-F5344CB8AC3E}">
        <p14:creationId xmlns:p14="http://schemas.microsoft.com/office/powerpoint/2010/main" val="1578817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Çoğu çalışmada tr var.</a:t>
            </a:r>
          </a:p>
        </p:txBody>
      </p:sp>
      <p:sp>
        <p:nvSpPr>
          <p:cNvPr id="4" name="Slayt Numarası Yer Tutucusu 3"/>
          <p:cNvSpPr>
            <a:spLocks noGrp="1"/>
          </p:cNvSpPr>
          <p:nvPr>
            <p:ph type="sldNum" sz="quarter" idx="5"/>
          </p:nvPr>
        </p:nvSpPr>
        <p:spPr/>
        <p:txBody>
          <a:bodyPr/>
          <a:lstStyle/>
          <a:p>
            <a:fld id="{74B95343-5382-D740-8B05-F843BFFA1E68}" type="slidenum">
              <a:rPr lang="tr-TR" smtClean="0"/>
              <a:t>3</a:t>
            </a:fld>
            <a:endParaRPr lang="tr-TR"/>
          </a:p>
        </p:txBody>
      </p:sp>
    </p:spTree>
    <p:extLst>
      <p:ext uri="{BB962C8B-B14F-4D97-AF65-F5344CB8AC3E}">
        <p14:creationId xmlns:p14="http://schemas.microsoft.com/office/powerpoint/2010/main" val="3381880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Fizyolojik </a:t>
            </a:r>
            <a:r>
              <a:rPr lang="tr-TR" dirty="0" err="1"/>
              <a:t>dissosiyativite</a:t>
            </a:r>
            <a:r>
              <a:rPr lang="tr-TR" dirty="0"/>
              <a:t> yanıtı bireyden bireye değişiklik gösterebiliyor.</a:t>
            </a:r>
          </a:p>
          <a:p>
            <a:r>
              <a:rPr lang="tr-TR" dirty="0" err="1"/>
              <a:t>Hipokammüs</a:t>
            </a:r>
            <a:r>
              <a:rPr lang="tr-TR" dirty="0"/>
              <a:t> </a:t>
            </a:r>
            <a:r>
              <a:rPr lang="tr-TR" dirty="0" err="1"/>
              <a:t>volüm</a:t>
            </a:r>
            <a:r>
              <a:rPr lang="tr-TR" dirty="0"/>
              <a:t> küçüklüğü sıralaması: Aktif DKB &gt; İyileşmiş DKB &gt; Sağlıklı Kişi</a:t>
            </a:r>
          </a:p>
          <a:p>
            <a:endParaRPr lang="tr-TR" dirty="0"/>
          </a:p>
          <a:p>
            <a:pPr marL="0" marR="0" lvl="0" indent="0" algn="l" defTabSz="914400" rtl="0" eaLnBrk="1" fontAlgn="auto" latinLnBrk="0" hangingPunct="1">
              <a:lnSpc>
                <a:spcPct val="100000"/>
              </a:lnSpc>
              <a:spcBef>
                <a:spcPts val="0"/>
              </a:spcBef>
              <a:spcAft>
                <a:spcPts val="0"/>
              </a:spcAft>
              <a:buClrTx/>
              <a:buSzTx/>
              <a:buFontTx/>
              <a:buNone/>
              <a:tabLst/>
              <a:defRPr/>
            </a:pPr>
            <a:r>
              <a:rPr lang="tr-TR" b="0" i="0" dirty="0">
                <a:solidFill>
                  <a:srgbClr val="E8EAED"/>
                </a:solidFill>
                <a:effectLst/>
                <a:latin typeface=".SFUI-Regular"/>
              </a:rPr>
              <a:t>Belirli beyin alanlarının hacimlerini karşılaştıran başka bir çalışma, psikiyatrik bozukluğu olmayan kişilerle karşılaştırıldığında DKB'li bireylerde </a:t>
            </a:r>
            <a:r>
              <a:rPr lang="tr-TR" b="0" i="0" dirty="0" err="1">
                <a:solidFill>
                  <a:srgbClr val="E8EAED"/>
                </a:solidFill>
                <a:effectLst/>
                <a:latin typeface=".SFUI-Regular"/>
              </a:rPr>
              <a:t>hipokampus</a:t>
            </a:r>
            <a:r>
              <a:rPr lang="tr-TR" b="0" i="0" dirty="0">
                <a:solidFill>
                  <a:srgbClr val="E8EAED"/>
                </a:solidFill>
                <a:effectLst/>
                <a:latin typeface=".SFUI-Regular"/>
              </a:rPr>
              <a:t> ve </a:t>
            </a:r>
            <a:r>
              <a:rPr lang="tr-TR" b="0" i="0" dirty="0" err="1">
                <a:solidFill>
                  <a:srgbClr val="E8EAED"/>
                </a:solidFill>
                <a:effectLst/>
                <a:latin typeface=".SFUI-Regular"/>
              </a:rPr>
              <a:t>amigdalanın</a:t>
            </a:r>
            <a:r>
              <a:rPr lang="tr-TR" b="0" i="0" dirty="0">
                <a:solidFill>
                  <a:srgbClr val="E8EAED"/>
                </a:solidFill>
                <a:effectLst/>
                <a:latin typeface=".SFUI-Regular"/>
              </a:rPr>
              <a:t> hacim olarak daha küçük olduğunu buldu [67]. Bunlar, daha küçük </a:t>
            </a:r>
            <a:r>
              <a:rPr lang="tr-TR" b="0" i="0" dirty="0" err="1">
                <a:solidFill>
                  <a:srgbClr val="E8EAED"/>
                </a:solidFill>
                <a:effectLst/>
                <a:latin typeface=".SFUI-Regular"/>
              </a:rPr>
              <a:t>hipokampal</a:t>
            </a:r>
            <a:r>
              <a:rPr lang="tr-TR" b="0" i="0" dirty="0">
                <a:solidFill>
                  <a:srgbClr val="E8EAED"/>
                </a:solidFill>
                <a:effectLst/>
                <a:latin typeface=".SFUI-Regular"/>
              </a:rPr>
              <a:t> hacmin travmadan önce mevcut olabileceğini ve travmanın bir sonucu olmaktan ziyade TSSB için bir risk faktörü olabileceğini öne süren bir çalışmayla çelişmektedir [68]. Diğer veriler beyin bölgelerinde </a:t>
            </a:r>
            <a:r>
              <a:rPr lang="tr-TR" b="0" i="0" dirty="0" err="1">
                <a:solidFill>
                  <a:srgbClr val="E8EAED"/>
                </a:solidFill>
                <a:effectLst/>
                <a:latin typeface=".SFUI-Regular"/>
              </a:rPr>
              <a:t>kortikal</a:t>
            </a:r>
            <a:r>
              <a:rPr lang="tr-TR" b="0" i="0" dirty="0">
                <a:solidFill>
                  <a:srgbClr val="E8EAED"/>
                </a:solidFill>
                <a:effectLst/>
                <a:latin typeface=".SFUI-Regular"/>
              </a:rPr>
              <a:t> kalınlıkta azalma ve </a:t>
            </a:r>
            <a:r>
              <a:rPr lang="tr-TR" b="0" i="0" dirty="0" err="1">
                <a:solidFill>
                  <a:srgbClr val="E8EAED"/>
                </a:solidFill>
                <a:effectLst/>
                <a:latin typeface=".SFUI-Regular"/>
              </a:rPr>
              <a:t>kortikal</a:t>
            </a:r>
            <a:r>
              <a:rPr lang="tr-TR" b="0" i="0" dirty="0">
                <a:solidFill>
                  <a:srgbClr val="E8EAED"/>
                </a:solidFill>
                <a:effectLst/>
                <a:latin typeface=".SFUI-Regular"/>
              </a:rPr>
              <a:t> yüzey alanında azalma olduğunu gösteriyor</a:t>
            </a:r>
            <a:endParaRPr lang="tr-TR" dirty="0">
              <a:solidFill>
                <a:srgbClr val="E8EAED"/>
              </a:solidFill>
              <a:effectLst/>
              <a:latin typeface=".SF UI"/>
            </a:endParaRPr>
          </a:p>
          <a:p>
            <a:endParaRPr lang="tr-TR" dirty="0"/>
          </a:p>
        </p:txBody>
      </p:sp>
      <p:sp>
        <p:nvSpPr>
          <p:cNvPr id="4" name="Slayt Numarası Yer Tutucusu 3"/>
          <p:cNvSpPr>
            <a:spLocks noGrp="1"/>
          </p:cNvSpPr>
          <p:nvPr>
            <p:ph type="sldNum" sz="quarter" idx="5"/>
          </p:nvPr>
        </p:nvSpPr>
        <p:spPr/>
        <p:txBody>
          <a:bodyPr/>
          <a:lstStyle/>
          <a:p>
            <a:fld id="{74B95343-5382-D740-8B05-F843BFFA1E68}" type="slidenum">
              <a:rPr lang="tr-TR" smtClean="0"/>
              <a:t>8</a:t>
            </a:fld>
            <a:endParaRPr lang="tr-TR"/>
          </a:p>
        </p:txBody>
      </p:sp>
    </p:spTree>
    <p:extLst>
      <p:ext uri="{BB962C8B-B14F-4D97-AF65-F5344CB8AC3E}">
        <p14:creationId xmlns:p14="http://schemas.microsoft.com/office/powerpoint/2010/main" val="2322874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0" i="0" dirty="0">
                <a:solidFill>
                  <a:srgbClr val="E8EAED"/>
                </a:solidFill>
                <a:effectLst/>
                <a:latin typeface=".SFUI-Regular"/>
              </a:rPr>
              <a:t>Erken çocukluk döneminde bakıcılarının çocuk üzerinde günlük ağrılı tıbbi prosedürler uygulaması gereken çocuklar üzerinde yapılan ileriye dönük bir çalışma, tedavi yılı sayısının ve beş yaşından önce hastaneye yatış sayısının ergenlik ve yetişkinlikteki </a:t>
            </a:r>
            <a:r>
              <a:rPr lang="tr-TR" b="0" i="0" dirty="0" err="1">
                <a:solidFill>
                  <a:srgbClr val="E8EAED"/>
                </a:solidFill>
                <a:effectLst/>
                <a:latin typeface=".SFUI-Regular"/>
              </a:rPr>
              <a:t>dissosiyasyonu</a:t>
            </a:r>
            <a:r>
              <a:rPr lang="tr-TR" b="0" i="0" dirty="0">
                <a:solidFill>
                  <a:srgbClr val="E8EAED"/>
                </a:solidFill>
                <a:effectLst/>
                <a:latin typeface=".SFUI-Regular"/>
              </a:rPr>
              <a:t> benzersiz bir şekilde öngördüğünü buldu [82]. Sağlık uzmanları tarafından uygulanan acı verici prosedürlerin uygulandığı kronik hastalığı olan kontrol grubunda yüksek düzeyde ayrışma görülmedi.</a:t>
            </a:r>
            <a:endParaRPr lang="tr-TR" dirty="0">
              <a:solidFill>
                <a:srgbClr val="E8EAED"/>
              </a:solidFill>
              <a:effectLst/>
              <a:latin typeface=".SF 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b="0" i="0" dirty="0">
                <a:solidFill>
                  <a:srgbClr val="E8EAED"/>
                </a:solidFill>
                <a:effectLst/>
                <a:latin typeface=".SFUI-Regular"/>
              </a:rPr>
              <a:t>Erken çocukluk döneminde bakıcılarının çocuk üzerinde günlük ağrılı tıbbi prosedürler uygulaması gereken çocuklar üzerinde yapılan ileriye dönük bir çalışma, tedavi yılı sayısının ve beş yaşından önce hastaneye yatış sayısının ergenlik ve yetişkinlikteki </a:t>
            </a:r>
            <a:r>
              <a:rPr lang="tr-TR" b="0" i="0" dirty="0" err="1">
                <a:solidFill>
                  <a:srgbClr val="E8EAED"/>
                </a:solidFill>
                <a:effectLst/>
                <a:latin typeface=".SFUI-Regular"/>
              </a:rPr>
              <a:t>dissosiyasyonu</a:t>
            </a:r>
            <a:r>
              <a:rPr lang="tr-TR" b="0" i="0" dirty="0">
                <a:solidFill>
                  <a:srgbClr val="E8EAED"/>
                </a:solidFill>
                <a:effectLst/>
                <a:latin typeface=".SFUI-Regular"/>
              </a:rPr>
              <a:t> benzersiz bir şekilde öngördüğünü buldu [82]. Sağlık uzmanları tarafından uygulanan acı verici prosedürlerin uygulandığı kronik hastalığı olan kontrol grubunda yüksek düzeyde ayrışma görülmedi.</a:t>
            </a:r>
            <a:endParaRPr lang="tr-TR" dirty="0">
              <a:solidFill>
                <a:srgbClr val="E8EAED"/>
              </a:solidFill>
              <a:effectLst/>
              <a:latin typeface=".SF UI"/>
            </a:endParaRPr>
          </a:p>
          <a:p>
            <a:endParaRPr lang="tr-TR" dirty="0"/>
          </a:p>
        </p:txBody>
      </p:sp>
      <p:sp>
        <p:nvSpPr>
          <p:cNvPr id="4" name="Slayt Numarası Yer Tutucusu 3"/>
          <p:cNvSpPr>
            <a:spLocks noGrp="1"/>
          </p:cNvSpPr>
          <p:nvPr>
            <p:ph type="sldNum" sz="quarter" idx="5"/>
          </p:nvPr>
        </p:nvSpPr>
        <p:spPr/>
        <p:txBody>
          <a:bodyPr/>
          <a:lstStyle/>
          <a:p>
            <a:fld id="{74B95343-5382-D740-8B05-F843BFFA1E68}" type="slidenum">
              <a:rPr lang="tr-TR" smtClean="0"/>
              <a:t>10</a:t>
            </a:fld>
            <a:endParaRPr lang="tr-TR"/>
          </a:p>
        </p:txBody>
      </p:sp>
    </p:spTree>
    <p:extLst>
      <p:ext uri="{BB962C8B-B14F-4D97-AF65-F5344CB8AC3E}">
        <p14:creationId xmlns:p14="http://schemas.microsoft.com/office/powerpoint/2010/main" val="529517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0" i="0" dirty="0">
                <a:solidFill>
                  <a:srgbClr val="E8EAED"/>
                </a:solidFill>
                <a:effectLst/>
                <a:latin typeface=".SFUI-Regular"/>
              </a:rPr>
              <a:t>Erken çocukluk döneminde bakıcılarının çocuk üzerinde günlük ağrılı tıbbi prosedürler uygulaması gereken çocuklar üzerinde yapılan ileriye dönük bir çalışma, tedavi yılı sayısının ve beş yaşından önce hastaneye yatış sayısının ergenlik ve yetişkinlikteki </a:t>
            </a:r>
            <a:r>
              <a:rPr lang="tr-TR" b="0" i="0" dirty="0" err="1">
                <a:solidFill>
                  <a:srgbClr val="E8EAED"/>
                </a:solidFill>
                <a:effectLst/>
                <a:latin typeface=".SFUI-Regular"/>
              </a:rPr>
              <a:t>dissosiyasyonu</a:t>
            </a:r>
            <a:r>
              <a:rPr lang="tr-TR" b="0" i="0" dirty="0">
                <a:solidFill>
                  <a:srgbClr val="E8EAED"/>
                </a:solidFill>
                <a:effectLst/>
                <a:latin typeface=".SFUI-Regular"/>
              </a:rPr>
              <a:t> benzersiz bir şekilde öngördüğünü buldu [82]. Sağlık uzmanları tarafından uygulanan acı verici prosedürlerin uygulandığı kronik hastalığı olan kontrol grubunda yüksek düzeyde ayrışma görülmedi.</a:t>
            </a:r>
            <a:endParaRPr lang="tr-TR" dirty="0">
              <a:solidFill>
                <a:srgbClr val="E8EAED"/>
              </a:solidFill>
              <a:effectLst/>
              <a:latin typeface=".SF 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b="0" i="0" dirty="0">
                <a:solidFill>
                  <a:srgbClr val="E8EAED"/>
                </a:solidFill>
                <a:effectLst/>
                <a:latin typeface=".SFUI-Regular"/>
              </a:rPr>
              <a:t>Erken çocukluk döneminde bakıcılarının çocuk üzerinde günlük ağrılı tıbbi prosedürler uygulaması gereken çocuklar üzerinde yapılan ileriye dönük bir çalışma, tedavi yılı sayısının ve beş yaşından önce hastaneye yatış sayısının ergenlik ve yetişkinlikteki </a:t>
            </a:r>
            <a:r>
              <a:rPr lang="tr-TR" b="0" i="0" dirty="0" err="1">
                <a:solidFill>
                  <a:srgbClr val="E8EAED"/>
                </a:solidFill>
                <a:effectLst/>
                <a:latin typeface=".SFUI-Regular"/>
              </a:rPr>
              <a:t>dissosiyasyonu</a:t>
            </a:r>
            <a:r>
              <a:rPr lang="tr-TR" b="0" i="0" dirty="0">
                <a:solidFill>
                  <a:srgbClr val="E8EAED"/>
                </a:solidFill>
                <a:effectLst/>
                <a:latin typeface=".SFUI-Regular"/>
              </a:rPr>
              <a:t> benzersiz bir şekilde öngördüğünü buldu [82]. Sağlık uzmanları tarafından uygulanan acı verici prosedürlerin uygulandığı kronik hastalığı olan kontrol grubunda yüksek düzeyde ayrışma görülmedi.</a:t>
            </a:r>
            <a:endParaRPr lang="tr-TR" dirty="0">
              <a:solidFill>
                <a:srgbClr val="E8EAED"/>
              </a:solidFill>
              <a:effectLst/>
              <a:latin typeface=".SF UI"/>
            </a:endParaRPr>
          </a:p>
          <a:p>
            <a:endParaRPr lang="tr-TR" dirty="0"/>
          </a:p>
        </p:txBody>
      </p:sp>
      <p:sp>
        <p:nvSpPr>
          <p:cNvPr id="4" name="Slayt Numarası Yer Tutucusu 3"/>
          <p:cNvSpPr>
            <a:spLocks noGrp="1"/>
          </p:cNvSpPr>
          <p:nvPr>
            <p:ph type="sldNum" sz="quarter" idx="5"/>
          </p:nvPr>
        </p:nvSpPr>
        <p:spPr/>
        <p:txBody>
          <a:bodyPr/>
          <a:lstStyle/>
          <a:p>
            <a:fld id="{74B95343-5382-D740-8B05-F843BFFA1E68}" type="slidenum">
              <a:rPr lang="tr-TR" smtClean="0"/>
              <a:t>11</a:t>
            </a:fld>
            <a:endParaRPr lang="tr-TR"/>
          </a:p>
        </p:txBody>
      </p:sp>
    </p:spTree>
    <p:extLst>
      <p:ext uri="{BB962C8B-B14F-4D97-AF65-F5344CB8AC3E}">
        <p14:creationId xmlns:p14="http://schemas.microsoft.com/office/powerpoint/2010/main" val="529517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0" i="0" dirty="0">
                <a:solidFill>
                  <a:srgbClr val="E8EAED"/>
                </a:solidFill>
                <a:effectLst/>
                <a:latin typeface=".SFUI-Regular"/>
              </a:rPr>
              <a:t>Erken çocukluk döneminde bakıcılarının çocuk üzerinde günlük ağrılı tıbbi prosedürler uygulaması gereken çocuklar üzerinde yapılan ileriye dönük bir çalışma, tedavi yılı sayısının ve beş yaşından önce hastaneye yatış sayısının ergenlik ve yetişkinlikteki </a:t>
            </a:r>
            <a:r>
              <a:rPr lang="tr-TR" b="0" i="0" dirty="0" err="1">
                <a:solidFill>
                  <a:srgbClr val="E8EAED"/>
                </a:solidFill>
                <a:effectLst/>
                <a:latin typeface=".SFUI-Regular"/>
              </a:rPr>
              <a:t>dissosiyasyonu</a:t>
            </a:r>
            <a:r>
              <a:rPr lang="tr-TR" b="0" i="0" dirty="0">
                <a:solidFill>
                  <a:srgbClr val="E8EAED"/>
                </a:solidFill>
                <a:effectLst/>
                <a:latin typeface=".SFUI-Regular"/>
              </a:rPr>
              <a:t> benzersiz bir şekilde öngördüğünü buldu [82]. Sağlık uzmanları tarafından uygulanan acı verici prosedürlerin uygulandığı kronik hastalığı olan kontrol grubunda yüksek düzeyde ayrışma görülmedi.</a:t>
            </a:r>
            <a:endParaRPr lang="tr-TR" dirty="0">
              <a:solidFill>
                <a:srgbClr val="E8EAED"/>
              </a:solidFill>
              <a:effectLst/>
              <a:latin typeface=".SF U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b="0" i="0" dirty="0">
                <a:solidFill>
                  <a:srgbClr val="E8EAED"/>
                </a:solidFill>
                <a:effectLst/>
                <a:latin typeface=".SFUI-Regular"/>
              </a:rPr>
              <a:t>Erken çocukluk döneminde bakıcılarının çocuk üzerinde günlük ağrılı tıbbi prosedürler uygulaması gereken çocuklar üzerinde yapılan ileriye dönük bir çalışma, tedavi yılı sayısının ve beş yaşından önce hastaneye yatış sayısının ergenlik ve yetişkinlikteki </a:t>
            </a:r>
            <a:r>
              <a:rPr lang="tr-TR" b="0" i="0" dirty="0" err="1">
                <a:solidFill>
                  <a:srgbClr val="E8EAED"/>
                </a:solidFill>
                <a:effectLst/>
                <a:latin typeface=".SFUI-Regular"/>
              </a:rPr>
              <a:t>dissosiyasyonu</a:t>
            </a:r>
            <a:r>
              <a:rPr lang="tr-TR" b="0" i="0" dirty="0">
                <a:solidFill>
                  <a:srgbClr val="E8EAED"/>
                </a:solidFill>
                <a:effectLst/>
                <a:latin typeface=".SFUI-Regular"/>
              </a:rPr>
              <a:t> benzersiz bir şekilde öngördüğünü buldu [82]. Sağlık uzmanları tarafından uygulanan acı verici prosedürlerin uygulandığı kronik hastalığı olan kontrol grubunda yüksek düzeyde ayrışma görülmedi.</a:t>
            </a:r>
            <a:endParaRPr lang="tr-TR" dirty="0">
              <a:solidFill>
                <a:srgbClr val="E8EAED"/>
              </a:solidFill>
              <a:effectLst/>
              <a:latin typeface=".SF UI"/>
            </a:endParaRPr>
          </a:p>
          <a:p>
            <a:endParaRPr lang="tr-TR" dirty="0"/>
          </a:p>
        </p:txBody>
      </p:sp>
      <p:sp>
        <p:nvSpPr>
          <p:cNvPr id="4" name="Slayt Numarası Yer Tutucusu 3"/>
          <p:cNvSpPr>
            <a:spLocks noGrp="1"/>
          </p:cNvSpPr>
          <p:nvPr>
            <p:ph type="sldNum" sz="quarter" idx="5"/>
          </p:nvPr>
        </p:nvSpPr>
        <p:spPr/>
        <p:txBody>
          <a:bodyPr/>
          <a:lstStyle/>
          <a:p>
            <a:fld id="{74B95343-5382-D740-8B05-F843BFFA1E68}" type="slidenum">
              <a:rPr lang="tr-TR" smtClean="0"/>
              <a:t>12</a:t>
            </a:fld>
            <a:endParaRPr lang="tr-TR"/>
          </a:p>
        </p:txBody>
      </p:sp>
    </p:spTree>
    <p:extLst>
      <p:ext uri="{BB962C8B-B14F-4D97-AF65-F5344CB8AC3E}">
        <p14:creationId xmlns:p14="http://schemas.microsoft.com/office/powerpoint/2010/main" val="529517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İki veya daha fazla kişilik</a:t>
            </a:r>
          </a:p>
          <a:p>
            <a:r>
              <a:rPr lang="tr-TR" dirty="0"/>
              <a:t>Farklı yaşİki veya daha fazla kişilik</a:t>
            </a:r>
          </a:p>
          <a:p>
            <a:pPr lvl="1"/>
            <a:r>
              <a:rPr lang="tr-TR" dirty="0"/>
              <a:t>Farklı yaş, cinsiyet, cinsel yönelim ve tercihlere sahip karakterler</a:t>
            </a:r>
          </a:p>
          <a:p>
            <a:r>
              <a:rPr lang="tr-TR" dirty="0"/>
              <a:t>Duygulanım, </a:t>
            </a:r>
            <a:r>
              <a:rPr lang="tr-TR" dirty="0" err="1"/>
              <a:t>davranıç</a:t>
            </a:r>
            <a:r>
              <a:rPr lang="tr-TR" dirty="0"/>
              <a:t>, bilinç, algı, biliş, sensör-motor fonksiyonlarda bozulma</a:t>
            </a:r>
          </a:p>
          <a:p>
            <a:r>
              <a:rPr lang="tr-TR" dirty="0"/>
              <a:t>Amnezi</a:t>
            </a:r>
          </a:p>
          <a:p>
            <a:r>
              <a:rPr lang="tr-TR" dirty="0"/>
              <a:t>          Dalıp gitme</a:t>
            </a:r>
          </a:p>
          <a:p>
            <a:pPr lvl="1"/>
            <a:r>
              <a:rPr lang="tr-TR" dirty="0"/>
              <a:t>Atak şeklinde hafızada boşluklar</a:t>
            </a:r>
          </a:p>
          <a:p>
            <a:pPr lvl="1"/>
            <a:r>
              <a:rPr lang="tr-TR" dirty="0"/>
              <a:t>Belli ruh hali ve davranışlarla ilişkili? (Ör: Öfke patlaması)</a:t>
            </a:r>
          </a:p>
          <a:p>
            <a:r>
              <a:rPr lang="tr-TR" dirty="0" err="1"/>
              <a:t>Depersonalizasyon</a:t>
            </a:r>
            <a:endParaRPr lang="tr-TR" dirty="0"/>
          </a:p>
          <a:p>
            <a:pPr lvl="1"/>
            <a:r>
              <a:rPr lang="tr-TR" dirty="0"/>
              <a:t>Kişinin kendine yabancılaşması, kendini dışarıdan seyrediyormuş gibi hissetmesi</a:t>
            </a:r>
          </a:p>
          <a:p>
            <a:r>
              <a:rPr lang="tr-TR" dirty="0" err="1"/>
              <a:t>Derealizasyon</a:t>
            </a:r>
            <a:endParaRPr lang="tr-TR" dirty="0"/>
          </a:p>
          <a:p>
            <a:pPr lvl="1"/>
            <a:r>
              <a:rPr lang="tr-TR" dirty="0"/>
              <a:t>Kişinin dış dünyayı garipsemesi, gerçekdışı görmesi</a:t>
            </a:r>
          </a:p>
          <a:p>
            <a:r>
              <a:rPr lang="tr-TR" dirty="0" err="1"/>
              <a:t>Self-alterasyon</a:t>
            </a:r>
            <a:endParaRPr lang="tr-TR" dirty="0"/>
          </a:p>
          <a:p>
            <a:pPr lvl="1"/>
            <a:r>
              <a:rPr lang="tr-TR" dirty="0"/>
              <a:t>Benliğinin bir kısmının başka bir kısmından belirgin şekilde farklı olduğu duygusu</a:t>
            </a:r>
          </a:p>
          <a:p>
            <a:r>
              <a:rPr lang="tr-TR" dirty="0"/>
              <a:t>Transa geçmek</a:t>
            </a:r>
          </a:p>
          <a:p>
            <a:r>
              <a:rPr lang="tr-TR" dirty="0"/>
              <a:t>İşitsel </a:t>
            </a:r>
            <a:r>
              <a:rPr lang="tr-TR" dirty="0" err="1"/>
              <a:t>hallüsinasyonlar</a:t>
            </a:r>
            <a:endParaRPr lang="tr-TR" dirty="0"/>
          </a:p>
          <a:p>
            <a:r>
              <a:rPr lang="tr-TR" dirty="0"/>
              <a:t>          İç ses</a:t>
            </a:r>
          </a:p>
          <a:p>
            <a:pPr lvl="1"/>
            <a:r>
              <a:rPr lang="tr-TR" dirty="0" err="1"/>
              <a:t>Otohipnotik</a:t>
            </a:r>
            <a:r>
              <a:rPr lang="tr-TR" dirty="0"/>
              <a:t> fenomen</a:t>
            </a:r>
          </a:p>
          <a:p>
            <a:pPr lvl="1"/>
            <a:r>
              <a:rPr lang="tr-TR" dirty="0"/>
              <a:t>İntihar girişimi</a:t>
            </a:r>
          </a:p>
        </p:txBody>
      </p:sp>
      <p:sp>
        <p:nvSpPr>
          <p:cNvPr id="4" name="Slayt Numarası Yer Tutucusu 3"/>
          <p:cNvSpPr>
            <a:spLocks noGrp="1"/>
          </p:cNvSpPr>
          <p:nvPr>
            <p:ph type="sldNum" sz="quarter" idx="5"/>
          </p:nvPr>
        </p:nvSpPr>
        <p:spPr/>
        <p:txBody>
          <a:bodyPr/>
          <a:lstStyle/>
          <a:p>
            <a:fld id="{74B95343-5382-D740-8B05-F843BFFA1E68}" type="slidenum">
              <a:rPr lang="tr-TR" smtClean="0"/>
              <a:t>13</a:t>
            </a:fld>
            <a:endParaRPr lang="tr-TR"/>
          </a:p>
        </p:txBody>
      </p:sp>
    </p:spTree>
    <p:extLst>
      <p:ext uri="{BB962C8B-B14F-4D97-AF65-F5344CB8AC3E}">
        <p14:creationId xmlns:p14="http://schemas.microsoft.com/office/powerpoint/2010/main" val="2866861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a:t>İntoksikasyon</a:t>
            </a:r>
            <a:endParaRPr lang="tr-TR" dirty="0"/>
          </a:p>
          <a:p>
            <a:r>
              <a:rPr lang="tr-TR" dirty="0"/>
              <a:t>     Alkol, </a:t>
            </a:r>
            <a:r>
              <a:rPr lang="tr-TR" dirty="0" err="1"/>
              <a:t>benzodiyazepin</a:t>
            </a:r>
            <a:r>
              <a:rPr lang="tr-TR" dirty="0"/>
              <a:t> — Amnezi</a:t>
            </a:r>
          </a:p>
          <a:p>
            <a:r>
              <a:rPr lang="tr-TR" dirty="0"/>
              <a:t>     </a:t>
            </a:r>
            <a:r>
              <a:rPr lang="tr-TR" dirty="0" err="1"/>
              <a:t>Kanabis</a:t>
            </a:r>
            <a:r>
              <a:rPr lang="tr-TR" dirty="0"/>
              <a:t>, </a:t>
            </a:r>
            <a:r>
              <a:rPr lang="tr-TR" dirty="0" err="1"/>
              <a:t>halüsinojenler</a:t>
            </a:r>
            <a:r>
              <a:rPr lang="tr-TR" dirty="0"/>
              <a:t>, ketamin, </a:t>
            </a:r>
            <a:r>
              <a:rPr lang="tr-TR" dirty="0" err="1"/>
              <a:t>ekstazi</a:t>
            </a:r>
            <a:r>
              <a:rPr lang="tr-TR" dirty="0"/>
              <a:t> — </a:t>
            </a:r>
            <a:r>
              <a:rPr lang="tr-TR" dirty="0" err="1"/>
              <a:t>Depersonalizasyon</a:t>
            </a:r>
            <a:endParaRPr lang="tr-TR" dirty="0"/>
          </a:p>
          <a:p>
            <a:r>
              <a:rPr lang="tr-TR" dirty="0"/>
              <a:t>Genel tıbbi durumlar</a:t>
            </a:r>
          </a:p>
          <a:p>
            <a:r>
              <a:rPr lang="tr-TR" dirty="0"/>
              <a:t>     </a:t>
            </a:r>
            <a:r>
              <a:rPr lang="tr-TR" dirty="0" err="1"/>
              <a:t>Demans</a:t>
            </a:r>
            <a:r>
              <a:rPr lang="tr-TR" dirty="0"/>
              <a:t>, epilepsi nöbeti</a:t>
            </a:r>
          </a:p>
          <a:p>
            <a:r>
              <a:rPr lang="tr-TR" dirty="0" err="1"/>
              <a:t>Posttravmatik</a:t>
            </a:r>
            <a:r>
              <a:rPr lang="tr-TR" dirty="0"/>
              <a:t> Stres Bozukluğu</a:t>
            </a:r>
          </a:p>
          <a:p>
            <a:r>
              <a:rPr lang="tr-TR" dirty="0" err="1"/>
              <a:t>Borderline</a:t>
            </a:r>
            <a:r>
              <a:rPr lang="tr-TR" dirty="0"/>
              <a:t> Kişilik Bozukluğu</a:t>
            </a:r>
          </a:p>
          <a:p>
            <a:r>
              <a:rPr lang="tr-TR" dirty="0"/>
              <a:t>    Çoklu kişilik özelliği göstermez</a:t>
            </a:r>
          </a:p>
          <a:p>
            <a:r>
              <a:rPr lang="tr-TR" dirty="0"/>
              <a:t>Şizofreni</a:t>
            </a:r>
          </a:p>
          <a:p>
            <a:r>
              <a:rPr lang="tr-TR" dirty="0"/>
              <a:t>    İşitsel </a:t>
            </a:r>
            <a:r>
              <a:rPr lang="tr-TR" dirty="0" err="1"/>
              <a:t>hallüsinasyonlar</a:t>
            </a:r>
            <a:r>
              <a:rPr lang="tr-TR" dirty="0"/>
              <a:t>, DKB’de ses içten gelir ve belli bir </a:t>
            </a:r>
            <a:r>
              <a:rPr lang="tr-TR" dirty="0" err="1"/>
              <a:t>personaya</a:t>
            </a:r>
            <a:r>
              <a:rPr lang="tr-TR" dirty="0"/>
              <a:t> özgüdür. </a:t>
            </a:r>
          </a:p>
          <a:p>
            <a:r>
              <a:rPr lang="tr-TR" dirty="0"/>
              <a:t>Bipolar Bozukluk</a:t>
            </a:r>
          </a:p>
          <a:p>
            <a:r>
              <a:rPr lang="tr-TR" dirty="0"/>
              <a:t>    Mood değişiklikleri kişilik değişiklikleriyle karışabilir.</a:t>
            </a:r>
          </a:p>
          <a:p>
            <a:r>
              <a:rPr lang="tr-TR" dirty="0"/>
              <a:t>    Bu mood değişiklikleri birkaç saatten uzun sürmüyorsa, aniden başlayıp bitiyorsa DKB lehine düşünülür.</a:t>
            </a:r>
          </a:p>
          <a:p>
            <a:r>
              <a:rPr lang="tr-TR" dirty="0"/>
              <a:t>Yapay Bozukluk (Münchausen Sendromu)</a:t>
            </a:r>
          </a:p>
          <a:p>
            <a:r>
              <a:rPr lang="tr-TR" dirty="0"/>
              <a:t>    Hasta rolü</a:t>
            </a:r>
          </a:p>
          <a:p>
            <a:r>
              <a:rPr lang="tr-TR" dirty="0"/>
              <a:t>    İkincil avantajlar: Engelli geliri, işten kaçma, adli vakalar</a:t>
            </a:r>
          </a:p>
          <a:p>
            <a:r>
              <a:rPr lang="tr-TR" dirty="0"/>
              <a:t>    Yüksek derecede ilgi arayışı </a:t>
            </a:r>
          </a:p>
          <a:p>
            <a:r>
              <a:rPr lang="tr-TR" dirty="0"/>
              <a:t>    DKB hastaları genellikle semptomlarını göze sokarcasına göstermezler, bunlar üzerinde tartışmaya hevesli olmazlar</a:t>
            </a:r>
          </a:p>
          <a:p>
            <a:r>
              <a:rPr lang="tr-TR" dirty="0"/>
              <a:t>    DKB’nin iyi bilinen semptomları vardır, pek bilinmeyen semptomları yoktur.</a:t>
            </a:r>
          </a:p>
          <a:p>
            <a:r>
              <a:rPr lang="tr-TR" dirty="0"/>
              <a:t>Non-patolojik Davranış</a:t>
            </a:r>
          </a:p>
          <a:p>
            <a:r>
              <a:rPr lang="tr-TR" dirty="0"/>
              <a:t>    </a:t>
            </a:r>
            <a:r>
              <a:rPr lang="tr-TR" dirty="0" err="1"/>
              <a:t>Metaforik</a:t>
            </a:r>
            <a:r>
              <a:rPr lang="tr-TR" dirty="0"/>
              <a:t> tanımlamaların yanlış yorumlanması: “O kadar eğlendim ki resmen bambaşka bir insana dönüştüm!”</a:t>
            </a:r>
          </a:p>
        </p:txBody>
      </p:sp>
      <p:sp>
        <p:nvSpPr>
          <p:cNvPr id="4" name="Slayt Numarası Yer Tutucusu 3"/>
          <p:cNvSpPr>
            <a:spLocks noGrp="1"/>
          </p:cNvSpPr>
          <p:nvPr>
            <p:ph type="sldNum" sz="quarter" idx="5"/>
          </p:nvPr>
        </p:nvSpPr>
        <p:spPr/>
        <p:txBody>
          <a:bodyPr/>
          <a:lstStyle/>
          <a:p>
            <a:fld id="{74B95343-5382-D740-8B05-F843BFFA1E68}" type="slidenum">
              <a:rPr lang="tr-TR" smtClean="0"/>
              <a:t>15</a:t>
            </a:fld>
            <a:endParaRPr lang="tr-TR"/>
          </a:p>
        </p:txBody>
      </p:sp>
    </p:spTree>
    <p:extLst>
      <p:ext uri="{BB962C8B-B14F-4D97-AF65-F5344CB8AC3E}">
        <p14:creationId xmlns:p14="http://schemas.microsoft.com/office/powerpoint/2010/main" val="2766504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5A232F0-892C-A826-65D8-02D1AE732B6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DC20099-6066-35DC-1236-2B558EE873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8711214-0BA0-4E65-8733-49089A81D838}"/>
              </a:ext>
            </a:extLst>
          </p:cNvPr>
          <p:cNvSpPr>
            <a:spLocks noGrp="1"/>
          </p:cNvSpPr>
          <p:nvPr>
            <p:ph type="dt" sz="half" idx="10"/>
          </p:nvPr>
        </p:nvSpPr>
        <p:spPr/>
        <p:txBody>
          <a:bodyPr/>
          <a:lstStyle/>
          <a:p>
            <a:fld id="{09FC8765-2E24-E34F-8200-35B06112A3CB}" type="datetimeFigureOut">
              <a:rPr lang="tr-TR" smtClean="0"/>
              <a:t>24.01.2024</a:t>
            </a:fld>
            <a:endParaRPr lang="tr-TR"/>
          </a:p>
        </p:txBody>
      </p:sp>
      <p:sp>
        <p:nvSpPr>
          <p:cNvPr id="5" name="Alt Bilgi Yer Tutucusu 4">
            <a:extLst>
              <a:ext uri="{FF2B5EF4-FFF2-40B4-BE49-F238E27FC236}">
                <a16:creationId xmlns:a16="http://schemas.microsoft.com/office/drawing/2014/main" id="{ACD591E1-774B-077F-CEA1-14E92A42CDE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9831887-A40B-E2AF-17CE-78E89867416E}"/>
              </a:ext>
            </a:extLst>
          </p:cNvPr>
          <p:cNvSpPr>
            <a:spLocks noGrp="1"/>
          </p:cNvSpPr>
          <p:nvPr>
            <p:ph type="sldNum" sz="quarter" idx="12"/>
          </p:nvPr>
        </p:nvSpPr>
        <p:spPr/>
        <p:txBody>
          <a:bodyPr/>
          <a:lstStyle/>
          <a:p>
            <a:fld id="{57C61934-716E-554C-A30C-002BA6007A2C}" type="slidenum">
              <a:rPr lang="tr-TR" smtClean="0"/>
              <a:t>‹#›</a:t>
            </a:fld>
            <a:endParaRPr lang="tr-TR"/>
          </a:p>
        </p:txBody>
      </p:sp>
    </p:spTree>
    <p:extLst>
      <p:ext uri="{BB962C8B-B14F-4D97-AF65-F5344CB8AC3E}">
        <p14:creationId xmlns:p14="http://schemas.microsoft.com/office/powerpoint/2010/main" val="2828794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CDC977-0DC7-98DC-01E2-79B58FB6B29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2164F29-F348-8078-E0AF-AFEA3DCB863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2383D9-6E21-1EE0-81AB-95CA54D94E6A}"/>
              </a:ext>
            </a:extLst>
          </p:cNvPr>
          <p:cNvSpPr>
            <a:spLocks noGrp="1"/>
          </p:cNvSpPr>
          <p:nvPr>
            <p:ph type="dt" sz="half" idx="10"/>
          </p:nvPr>
        </p:nvSpPr>
        <p:spPr/>
        <p:txBody>
          <a:bodyPr/>
          <a:lstStyle/>
          <a:p>
            <a:fld id="{09FC8765-2E24-E34F-8200-35B06112A3CB}" type="datetimeFigureOut">
              <a:rPr lang="tr-TR" smtClean="0"/>
              <a:t>24.01.2024</a:t>
            </a:fld>
            <a:endParaRPr lang="tr-TR"/>
          </a:p>
        </p:txBody>
      </p:sp>
      <p:sp>
        <p:nvSpPr>
          <p:cNvPr id="5" name="Alt Bilgi Yer Tutucusu 4">
            <a:extLst>
              <a:ext uri="{FF2B5EF4-FFF2-40B4-BE49-F238E27FC236}">
                <a16:creationId xmlns:a16="http://schemas.microsoft.com/office/drawing/2014/main" id="{23A56330-D71F-65BF-A9B0-5EC79C29801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26E6012-CC4D-137F-8567-BFC952D1D09B}"/>
              </a:ext>
            </a:extLst>
          </p:cNvPr>
          <p:cNvSpPr>
            <a:spLocks noGrp="1"/>
          </p:cNvSpPr>
          <p:nvPr>
            <p:ph type="sldNum" sz="quarter" idx="12"/>
          </p:nvPr>
        </p:nvSpPr>
        <p:spPr/>
        <p:txBody>
          <a:bodyPr/>
          <a:lstStyle/>
          <a:p>
            <a:fld id="{57C61934-716E-554C-A30C-002BA6007A2C}" type="slidenum">
              <a:rPr lang="tr-TR" smtClean="0"/>
              <a:t>‹#›</a:t>
            </a:fld>
            <a:endParaRPr lang="tr-TR"/>
          </a:p>
        </p:txBody>
      </p:sp>
    </p:spTree>
    <p:extLst>
      <p:ext uri="{BB962C8B-B14F-4D97-AF65-F5344CB8AC3E}">
        <p14:creationId xmlns:p14="http://schemas.microsoft.com/office/powerpoint/2010/main" val="3890963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9D44332-E4A7-3F6A-9AE0-76817506240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27B18D7-A641-3EC9-290E-A23D8769472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3B5BC6F-D106-3C14-2262-1C3106B201B4}"/>
              </a:ext>
            </a:extLst>
          </p:cNvPr>
          <p:cNvSpPr>
            <a:spLocks noGrp="1"/>
          </p:cNvSpPr>
          <p:nvPr>
            <p:ph type="dt" sz="half" idx="10"/>
          </p:nvPr>
        </p:nvSpPr>
        <p:spPr/>
        <p:txBody>
          <a:bodyPr/>
          <a:lstStyle/>
          <a:p>
            <a:fld id="{09FC8765-2E24-E34F-8200-35B06112A3CB}" type="datetimeFigureOut">
              <a:rPr lang="tr-TR" smtClean="0"/>
              <a:t>24.01.2024</a:t>
            </a:fld>
            <a:endParaRPr lang="tr-TR"/>
          </a:p>
        </p:txBody>
      </p:sp>
      <p:sp>
        <p:nvSpPr>
          <p:cNvPr id="5" name="Alt Bilgi Yer Tutucusu 4">
            <a:extLst>
              <a:ext uri="{FF2B5EF4-FFF2-40B4-BE49-F238E27FC236}">
                <a16:creationId xmlns:a16="http://schemas.microsoft.com/office/drawing/2014/main" id="{BDFACAAA-4A3A-C19A-6A9F-35AE6BAB58D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041EE53-2E05-4ECE-D13C-FC6E37326ADE}"/>
              </a:ext>
            </a:extLst>
          </p:cNvPr>
          <p:cNvSpPr>
            <a:spLocks noGrp="1"/>
          </p:cNvSpPr>
          <p:nvPr>
            <p:ph type="sldNum" sz="quarter" idx="12"/>
          </p:nvPr>
        </p:nvSpPr>
        <p:spPr/>
        <p:txBody>
          <a:bodyPr/>
          <a:lstStyle/>
          <a:p>
            <a:fld id="{57C61934-716E-554C-A30C-002BA6007A2C}" type="slidenum">
              <a:rPr lang="tr-TR" smtClean="0"/>
              <a:t>‹#›</a:t>
            </a:fld>
            <a:endParaRPr lang="tr-TR"/>
          </a:p>
        </p:txBody>
      </p:sp>
    </p:spTree>
    <p:extLst>
      <p:ext uri="{BB962C8B-B14F-4D97-AF65-F5344CB8AC3E}">
        <p14:creationId xmlns:p14="http://schemas.microsoft.com/office/powerpoint/2010/main" val="3153893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6F8516-F1B7-85F2-47A5-C4091847823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42B299A-319D-7794-4B83-025957AB40B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D9E4D71-6A2A-7D39-8C09-B8D3D67E3612}"/>
              </a:ext>
            </a:extLst>
          </p:cNvPr>
          <p:cNvSpPr>
            <a:spLocks noGrp="1"/>
          </p:cNvSpPr>
          <p:nvPr>
            <p:ph type="dt" sz="half" idx="10"/>
          </p:nvPr>
        </p:nvSpPr>
        <p:spPr/>
        <p:txBody>
          <a:bodyPr/>
          <a:lstStyle/>
          <a:p>
            <a:fld id="{09FC8765-2E24-E34F-8200-35B06112A3CB}" type="datetimeFigureOut">
              <a:rPr lang="tr-TR" smtClean="0"/>
              <a:t>24.01.2024</a:t>
            </a:fld>
            <a:endParaRPr lang="tr-TR"/>
          </a:p>
        </p:txBody>
      </p:sp>
      <p:sp>
        <p:nvSpPr>
          <p:cNvPr id="5" name="Alt Bilgi Yer Tutucusu 4">
            <a:extLst>
              <a:ext uri="{FF2B5EF4-FFF2-40B4-BE49-F238E27FC236}">
                <a16:creationId xmlns:a16="http://schemas.microsoft.com/office/drawing/2014/main" id="{53E31C6D-50A6-C394-ADA8-1AFD121652F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E1F1EA5-0CEE-A6FF-9EF3-B4833F0FAA6A}"/>
              </a:ext>
            </a:extLst>
          </p:cNvPr>
          <p:cNvSpPr>
            <a:spLocks noGrp="1"/>
          </p:cNvSpPr>
          <p:nvPr>
            <p:ph type="sldNum" sz="quarter" idx="12"/>
          </p:nvPr>
        </p:nvSpPr>
        <p:spPr/>
        <p:txBody>
          <a:bodyPr/>
          <a:lstStyle/>
          <a:p>
            <a:fld id="{57C61934-716E-554C-A30C-002BA6007A2C}" type="slidenum">
              <a:rPr lang="tr-TR" smtClean="0"/>
              <a:t>‹#›</a:t>
            </a:fld>
            <a:endParaRPr lang="tr-TR"/>
          </a:p>
        </p:txBody>
      </p:sp>
    </p:spTree>
    <p:extLst>
      <p:ext uri="{BB962C8B-B14F-4D97-AF65-F5344CB8AC3E}">
        <p14:creationId xmlns:p14="http://schemas.microsoft.com/office/powerpoint/2010/main" val="2626187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D03EA9-4D02-812B-5695-97D4788DAEA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1D4FEBD3-1496-379A-5E63-9588065E6A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C255774F-17AC-0415-040C-7ACA7B49A82F}"/>
              </a:ext>
            </a:extLst>
          </p:cNvPr>
          <p:cNvSpPr>
            <a:spLocks noGrp="1"/>
          </p:cNvSpPr>
          <p:nvPr>
            <p:ph type="dt" sz="half" idx="10"/>
          </p:nvPr>
        </p:nvSpPr>
        <p:spPr/>
        <p:txBody>
          <a:bodyPr/>
          <a:lstStyle/>
          <a:p>
            <a:fld id="{09FC8765-2E24-E34F-8200-35B06112A3CB}" type="datetimeFigureOut">
              <a:rPr lang="tr-TR" smtClean="0"/>
              <a:t>24.01.2024</a:t>
            </a:fld>
            <a:endParaRPr lang="tr-TR"/>
          </a:p>
        </p:txBody>
      </p:sp>
      <p:sp>
        <p:nvSpPr>
          <p:cNvPr id="5" name="Alt Bilgi Yer Tutucusu 4">
            <a:extLst>
              <a:ext uri="{FF2B5EF4-FFF2-40B4-BE49-F238E27FC236}">
                <a16:creationId xmlns:a16="http://schemas.microsoft.com/office/drawing/2014/main" id="{9D849BBB-3E0C-8C08-AEF2-0A8D558FEFA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09C2580-F81D-33B5-3744-85676C756BC5}"/>
              </a:ext>
            </a:extLst>
          </p:cNvPr>
          <p:cNvSpPr>
            <a:spLocks noGrp="1"/>
          </p:cNvSpPr>
          <p:nvPr>
            <p:ph type="sldNum" sz="quarter" idx="12"/>
          </p:nvPr>
        </p:nvSpPr>
        <p:spPr/>
        <p:txBody>
          <a:bodyPr/>
          <a:lstStyle/>
          <a:p>
            <a:fld id="{57C61934-716E-554C-A30C-002BA6007A2C}" type="slidenum">
              <a:rPr lang="tr-TR" smtClean="0"/>
              <a:t>‹#›</a:t>
            </a:fld>
            <a:endParaRPr lang="tr-TR"/>
          </a:p>
        </p:txBody>
      </p:sp>
    </p:spTree>
    <p:extLst>
      <p:ext uri="{BB962C8B-B14F-4D97-AF65-F5344CB8AC3E}">
        <p14:creationId xmlns:p14="http://schemas.microsoft.com/office/powerpoint/2010/main" val="4270086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6ACBA1-8F8D-4C1B-80E0-CD503E8A8C0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C182C07-4684-2E43-530B-49C266B8B96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FF04B58-D980-B68D-84B7-6B98ADBB2EE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B22E9371-17EC-D494-DA9D-1E4C0CD15A49}"/>
              </a:ext>
            </a:extLst>
          </p:cNvPr>
          <p:cNvSpPr>
            <a:spLocks noGrp="1"/>
          </p:cNvSpPr>
          <p:nvPr>
            <p:ph type="dt" sz="half" idx="10"/>
          </p:nvPr>
        </p:nvSpPr>
        <p:spPr/>
        <p:txBody>
          <a:bodyPr/>
          <a:lstStyle/>
          <a:p>
            <a:fld id="{09FC8765-2E24-E34F-8200-35B06112A3CB}" type="datetimeFigureOut">
              <a:rPr lang="tr-TR" smtClean="0"/>
              <a:t>24.01.2024</a:t>
            </a:fld>
            <a:endParaRPr lang="tr-TR"/>
          </a:p>
        </p:txBody>
      </p:sp>
      <p:sp>
        <p:nvSpPr>
          <p:cNvPr id="6" name="Alt Bilgi Yer Tutucusu 5">
            <a:extLst>
              <a:ext uri="{FF2B5EF4-FFF2-40B4-BE49-F238E27FC236}">
                <a16:creationId xmlns:a16="http://schemas.microsoft.com/office/drawing/2014/main" id="{DFC94BFA-DBF6-8DC8-B0E2-D64A0976557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95AB557-FF8F-CA72-8585-20997FC60C3E}"/>
              </a:ext>
            </a:extLst>
          </p:cNvPr>
          <p:cNvSpPr>
            <a:spLocks noGrp="1"/>
          </p:cNvSpPr>
          <p:nvPr>
            <p:ph type="sldNum" sz="quarter" idx="12"/>
          </p:nvPr>
        </p:nvSpPr>
        <p:spPr/>
        <p:txBody>
          <a:bodyPr/>
          <a:lstStyle/>
          <a:p>
            <a:fld id="{57C61934-716E-554C-A30C-002BA6007A2C}" type="slidenum">
              <a:rPr lang="tr-TR" smtClean="0"/>
              <a:t>‹#›</a:t>
            </a:fld>
            <a:endParaRPr lang="tr-TR"/>
          </a:p>
        </p:txBody>
      </p:sp>
    </p:spTree>
    <p:extLst>
      <p:ext uri="{BB962C8B-B14F-4D97-AF65-F5344CB8AC3E}">
        <p14:creationId xmlns:p14="http://schemas.microsoft.com/office/powerpoint/2010/main" val="1889931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84618F-C078-ED23-B0E2-E8C841EE004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B4E9582-8D26-3AB2-2F58-A18CD39813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234E5F7-090D-264C-3228-BF7BFA9307EB}"/>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92272801-8351-812D-CC82-4C463D24D5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99AF9121-CB48-F915-6147-42DAB8FAEFE7}"/>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3C858FE-C064-26E9-6E90-BACE41D8F55F}"/>
              </a:ext>
            </a:extLst>
          </p:cNvPr>
          <p:cNvSpPr>
            <a:spLocks noGrp="1"/>
          </p:cNvSpPr>
          <p:nvPr>
            <p:ph type="dt" sz="half" idx="10"/>
          </p:nvPr>
        </p:nvSpPr>
        <p:spPr/>
        <p:txBody>
          <a:bodyPr/>
          <a:lstStyle/>
          <a:p>
            <a:fld id="{09FC8765-2E24-E34F-8200-35B06112A3CB}" type="datetimeFigureOut">
              <a:rPr lang="tr-TR" smtClean="0"/>
              <a:t>24.01.2024</a:t>
            </a:fld>
            <a:endParaRPr lang="tr-TR"/>
          </a:p>
        </p:txBody>
      </p:sp>
      <p:sp>
        <p:nvSpPr>
          <p:cNvPr id="8" name="Alt Bilgi Yer Tutucusu 7">
            <a:extLst>
              <a:ext uri="{FF2B5EF4-FFF2-40B4-BE49-F238E27FC236}">
                <a16:creationId xmlns:a16="http://schemas.microsoft.com/office/drawing/2014/main" id="{F49F4477-0105-C730-1E7C-62AA9EC1B001}"/>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353847E-B3FF-147D-52AB-FC08418F2499}"/>
              </a:ext>
            </a:extLst>
          </p:cNvPr>
          <p:cNvSpPr>
            <a:spLocks noGrp="1"/>
          </p:cNvSpPr>
          <p:nvPr>
            <p:ph type="sldNum" sz="quarter" idx="12"/>
          </p:nvPr>
        </p:nvSpPr>
        <p:spPr/>
        <p:txBody>
          <a:bodyPr/>
          <a:lstStyle/>
          <a:p>
            <a:fld id="{57C61934-716E-554C-A30C-002BA6007A2C}" type="slidenum">
              <a:rPr lang="tr-TR" smtClean="0"/>
              <a:t>‹#›</a:t>
            </a:fld>
            <a:endParaRPr lang="tr-TR"/>
          </a:p>
        </p:txBody>
      </p:sp>
    </p:spTree>
    <p:extLst>
      <p:ext uri="{BB962C8B-B14F-4D97-AF65-F5344CB8AC3E}">
        <p14:creationId xmlns:p14="http://schemas.microsoft.com/office/powerpoint/2010/main" val="3703106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8DE012-C50A-2F9D-66C0-6A9D7A5348D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72C0DA5A-A475-2BF6-DD89-5B11EFDF7691}"/>
              </a:ext>
            </a:extLst>
          </p:cNvPr>
          <p:cNvSpPr>
            <a:spLocks noGrp="1"/>
          </p:cNvSpPr>
          <p:nvPr>
            <p:ph type="dt" sz="half" idx="10"/>
          </p:nvPr>
        </p:nvSpPr>
        <p:spPr/>
        <p:txBody>
          <a:bodyPr/>
          <a:lstStyle/>
          <a:p>
            <a:fld id="{09FC8765-2E24-E34F-8200-35B06112A3CB}" type="datetimeFigureOut">
              <a:rPr lang="tr-TR" smtClean="0"/>
              <a:t>24.01.2024</a:t>
            </a:fld>
            <a:endParaRPr lang="tr-TR"/>
          </a:p>
        </p:txBody>
      </p:sp>
      <p:sp>
        <p:nvSpPr>
          <p:cNvPr id="4" name="Alt Bilgi Yer Tutucusu 3">
            <a:extLst>
              <a:ext uri="{FF2B5EF4-FFF2-40B4-BE49-F238E27FC236}">
                <a16:creationId xmlns:a16="http://schemas.microsoft.com/office/drawing/2014/main" id="{FCDA2E8D-2010-5509-D6C2-6DB7B5ACE797}"/>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1DA1069-33EC-D9A6-A624-6F80ED917605}"/>
              </a:ext>
            </a:extLst>
          </p:cNvPr>
          <p:cNvSpPr>
            <a:spLocks noGrp="1"/>
          </p:cNvSpPr>
          <p:nvPr>
            <p:ph type="sldNum" sz="quarter" idx="12"/>
          </p:nvPr>
        </p:nvSpPr>
        <p:spPr/>
        <p:txBody>
          <a:bodyPr/>
          <a:lstStyle/>
          <a:p>
            <a:fld id="{57C61934-716E-554C-A30C-002BA6007A2C}" type="slidenum">
              <a:rPr lang="tr-TR" smtClean="0"/>
              <a:t>‹#›</a:t>
            </a:fld>
            <a:endParaRPr lang="tr-TR"/>
          </a:p>
        </p:txBody>
      </p:sp>
    </p:spTree>
    <p:extLst>
      <p:ext uri="{BB962C8B-B14F-4D97-AF65-F5344CB8AC3E}">
        <p14:creationId xmlns:p14="http://schemas.microsoft.com/office/powerpoint/2010/main" val="2350955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49BCDEA-EAA6-08A6-BE4B-807427BC0DA8}"/>
              </a:ext>
            </a:extLst>
          </p:cNvPr>
          <p:cNvSpPr>
            <a:spLocks noGrp="1"/>
          </p:cNvSpPr>
          <p:nvPr>
            <p:ph type="dt" sz="half" idx="10"/>
          </p:nvPr>
        </p:nvSpPr>
        <p:spPr/>
        <p:txBody>
          <a:bodyPr/>
          <a:lstStyle/>
          <a:p>
            <a:fld id="{09FC8765-2E24-E34F-8200-35B06112A3CB}" type="datetimeFigureOut">
              <a:rPr lang="tr-TR" smtClean="0"/>
              <a:t>24.01.2024</a:t>
            </a:fld>
            <a:endParaRPr lang="tr-TR"/>
          </a:p>
        </p:txBody>
      </p:sp>
      <p:sp>
        <p:nvSpPr>
          <p:cNvPr id="3" name="Alt Bilgi Yer Tutucusu 2">
            <a:extLst>
              <a:ext uri="{FF2B5EF4-FFF2-40B4-BE49-F238E27FC236}">
                <a16:creationId xmlns:a16="http://schemas.microsoft.com/office/drawing/2014/main" id="{BF683A5D-C723-EBB7-CC03-A0C3409CFB4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80B9EE80-1509-05B1-D1E2-D543A2467AF3}"/>
              </a:ext>
            </a:extLst>
          </p:cNvPr>
          <p:cNvSpPr>
            <a:spLocks noGrp="1"/>
          </p:cNvSpPr>
          <p:nvPr>
            <p:ph type="sldNum" sz="quarter" idx="12"/>
          </p:nvPr>
        </p:nvSpPr>
        <p:spPr/>
        <p:txBody>
          <a:bodyPr/>
          <a:lstStyle/>
          <a:p>
            <a:fld id="{57C61934-716E-554C-A30C-002BA6007A2C}" type="slidenum">
              <a:rPr lang="tr-TR" smtClean="0"/>
              <a:t>‹#›</a:t>
            </a:fld>
            <a:endParaRPr lang="tr-TR"/>
          </a:p>
        </p:txBody>
      </p:sp>
    </p:spTree>
    <p:extLst>
      <p:ext uri="{BB962C8B-B14F-4D97-AF65-F5344CB8AC3E}">
        <p14:creationId xmlns:p14="http://schemas.microsoft.com/office/powerpoint/2010/main" val="979564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E4E62F-B94F-DFB7-AE8E-6CF55D6C272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781AAB2-F3AE-72FB-A8B0-5FEE3221C0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1072C529-A949-52A8-EF70-012A107334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2E506B9-3038-5E5B-2467-D56B2A51363C}"/>
              </a:ext>
            </a:extLst>
          </p:cNvPr>
          <p:cNvSpPr>
            <a:spLocks noGrp="1"/>
          </p:cNvSpPr>
          <p:nvPr>
            <p:ph type="dt" sz="half" idx="10"/>
          </p:nvPr>
        </p:nvSpPr>
        <p:spPr/>
        <p:txBody>
          <a:bodyPr/>
          <a:lstStyle/>
          <a:p>
            <a:fld id="{09FC8765-2E24-E34F-8200-35B06112A3CB}" type="datetimeFigureOut">
              <a:rPr lang="tr-TR" smtClean="0"/>
              <a:t>24.01.2024</a:t>
            </a:fld>
            <a:endParaRPr lang="tr-TR"/>
          </a:p>
        </p:txBody>
      </p:sp>
      <p:sp>
        <p:nvSpPr>
          <p:cNvPr id="6" name="Alt Bilgi Yer Tutucusu 5">
            <a:extLst>
              <a:ext uri="{FF2B5EF4-FFF2-40B4-BE49-F238E27FC236}">
                <a16:creationId xmlns:a16="http://schemas.microsoft.com/office/drawing/2014/main" id="{13D1F742-37D8-A201-63CD-AA9CD1AAEC9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7E1E727-83CD-4484-69E4-1E9079B46B80}"/>
              </a:ext>
            </a:extLst>
          </p:cNvPr>
          <p:cNvSpPr>
            <a:spLocks noGrp="1"/>
          </p:cNvSpPr>
          <p:nvPr>
            <p:ph type="sldNum" sz="quarter" idx="12"/>
          </p:nvPr>
        </p:nvSpPr>
        <p:spPr/>
        <p:txBody>
          <a:bodyPr/>
          <a:lstStyle/>
          <a:p>
            <a:fld id="{57C61934-716E-554C-A30C-002BA6007A2C}" type="slidenum">
              <a:rPr lang="tr-TR" smtClean="0"/>
              <a:t>‹#›</a:t>
            </a:fld>
            <a:endParaRPr lang="tr-TR"/>
          </a:p>
        </p:txBody>
      </p:sp>
    </p:spTree>
    <p:extLst>
      <p:ext uri="{BB962C8B-B14F-4D97-AF65-F5344CB8AC3E}">
        <p14:creationId xmlns:p14="http://schemas.microsoft.com/office/powerpoint/2010/main" val="3600671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C9EF16-3381-BA97-3F78-B586855F998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DC1E143D-46A9-2F09-C095-2C1A151CB6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E661C92-B3D9-1499-86F3-FAAA496658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E326073-6970-5F68-CF8B-F9FAEA47E5D7}"/>
              </a:ext>
            </a:extLst>
          </p:cNvPr>
          <p:cNvSpPr>
            <a:spLocks noGrp="1"/>
          </p:cNvSpPr>
          <p:nvPr>
            <p:ph type="dt" sz="half" idx="10"/>
          </p:nvPr>
        </p:nvSpPr>
        <p:spPr/>
        <p:txBody>
          <a:bodyPr/>
          <a:lstStyle/>
          <a:p>
            <a:fld id="{09FC8765-2E24-E34F-8200-35B06112A3CB}" type="datetimeFigureOut">
              <a:rPr lang="tr-TR" smtClean="0"/>
              <a:t>24.01.2024</a:t>
            </a:fld>
            <a:endParaRPr lang="tr-TR"/>
          </a:p>
        </p:txBody>
      </p:sp>
      <p:sp>
        <p:nvSpPr>
          <p:cNvPr id="6" name="Alt Bilgi Yer Tutucusu 5">
            <a:extLst>
              <a:ext uri="{FF2B5EF4-FFF2-40B4-BE49-F238E27FC236}">
                <a16:creationId xmlns:a16="http://schemas.microsoft.com/office/drawing/2014/main" id="{9497029B-2FBA-DE84-23E9-5B79B24C485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ECC5191-2CF0-29B7-13A0-9269489D68A1}"/>
              </a:ext>
            </a:extLst>
          </p:cNvPr>
          <p:cNvSpPr>
            <a:spLocks noGrp="1"/>
          </p:cNvSpPr>
          <p:nvPr>
            <p:ph type="sldNum" sz="quarter" idx="12"/>
          </p:nvPr>
        </p:nvSpPr>
        <p:spPr/>
        <p:txBody>
          <a:bodyPr/>
          <a:lstStyle/>
          <a:p>
            <a:fld id="{57C61934-716E-554C-A30C-002BA6007A2C}" type="slidenum">
              <a:rPr lang="tr-TR" smtClean="0"/>
              <a:t>‹#›</a:t>
            </a:fld>
            <a:endParaRPr lang="tr-TR"/>
          </a:p>
        </p:txBody>
      </p:sp>
    </p:spTree>
    <p:extLst>
      <p:ext uri="{BB962C8B-B14F-4D97-AF65-F5344CB8AC3E}">
        <p14:creationId xmlns:p14="http://schemas.microsoft.com/office/powerpoint/2010/main" val="858595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9307A3F-B32E-4060-3905-7DA8EB9D4D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FA45476-1715-26F3-E1DB-3DD45EF239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C19A5C4-B696-83B6-DEB5-834C7D56C1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FC8765-2E24-E34F-8200-35B06112A3CB}" type="datetimeFigureOut">
              <a:rPr lang="tr-TR" smtClean="0"/>
              <a:t>24.01.2024</a:t>
            </a:fld>
            <a:endParaRPr lang="tr-TR"/>
          </a:p>
        </p:txBody>
      </p:sp>
      <p:sp>
        <p:nvSpPr>
          <p:cNvPr id="5" name="Alt Bilgi Yer Tutucusu 4">
            <a:extLst>
              <a:ext uri="{FF2B5EF4-FFF2-40B4-BE49-F238E27FC236}">
                <a16:creationId xmlns:a16="http://schemas.microsoft.com/office/drawing/2014/main" id="{D6174626-7CC1-A3C9-154F-DDD2DDB893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1F65DFD8-4C0B-640C-C917-FA8BFB1FC8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C61934-716E-554C-A30C-002BA6007A2C}" type="slidenum">
              <a:rPr lang="tr-TR" smtClean="0"/>
              <a:t>‹#›</a:t>
            </a:fld>
            <a:endParaRPr lang="tr-TR"/>
          </a:p>
        </p:txBody>
      </p:sp>
    </p:spTree>
    <p:extLst>
      <p:ext uri="{BB962C8B-B14F-4D97-AF65-F5344CB8AC3E}">
        <p14:creationId xmlns:p14="http://schemas.microsoft.com/office/powerpoint/2010/main" val="2773230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youtu.be/XF2zeOdE5GY?si=s3A0DNu8YEuuHxQW" TargetMode="External"/><Relationship Id="rId2" Type="http://schemas.openxmlformats.org/officeDocument/2006/relationships/hyperlink" Target="https://www.uptodate.com/contents/dissociative-identity-disorder-epidemiology-pathogenesis-clinical-manifestations-course-assessment-and-diagnosi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0C2444-BD9C-4566-5467-DA04CA0E6BC1}"/>
              </a:ext>
            </a:extLst>
          </p:cNvPr>
          <p:cNvSpPr>
            <a:spLocks noGrp="1"/>
          </p:cNvSpPr>
          <p:nvPr>
            <p:ph type="ctrTitle"/>
          </p:nvPr>
        </p:nvSpPr>
        <p:spPr/>
        <p:txBody>
          <a:bodyPr/>
          <a:lstStyle/>
          <a:p>
            <a:r>
              <a:rPr lang="tr-TR" dirty="0" err="1"/>
              <a:t>Dissosiyatif</a:t>
            </a:r>
            <a:r>
              <a:rPr lang="tr-TR" dirty="0"/>
              <a:t> Kimlik Bozukluğu</a:t>
            </a:r>
          </a:p>
        </p:txBody>
      </p:sp>
      <p:sp>
        <p:nvSpPr>
          <p:cNvPr id="3" name="Alt Başlık 2">
            <a:extLst>
              <a:ext uri="{FF2B5EF4-FFF2-40B4-BE49-F238E27FC236}">
                <a16:creationId xmlns:a16="http://schemas.microsoft.com/office/drawing/2014/main" id="{F69A6BC5-8606-8E2F-96F2-8ACBCFF40C1F}"/>
              </a:ext>
            </a:extLst>
          </p:cNvPr>
          <p:cNvSpPr>
            <a:spLocks noGrp="1"/>
          </p:cNvSpPr>
          <p:nvPr>
            <p:ph type="subTitle" idx="1"/>
          </p:nvPr>
        </p:nvSpPr>
        <p:spPr/>
        <p:txBody>
          <a:bodyPr/>
          <a:lstStyle/>
          <a:p>
            <a:r>
              <a:rPr lang="tr-TR" dirty="0"/>
              <a:t>385315 Şerife İrem Şahin</a:t>
            </a:r>
          </a:p>
        </p:txBody>
      </p:sp>
    </p:spTree>
    <p:extLst>
      <p:ext uri="{BB962C8B-B14F-4D97-AF65-F5344CB8AC3E}">
        <p14:creationId xmlns:p14="http://schemas.microsoft.com/office/powerpoint/2010/main" val="1942651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A6BC4D-DD06-87E0-E94F-AB1E54C57BED}"/>
              </a:ext>
            </a:extLst>
          </p:cNvPr>
          <p:cNvSpPr>
            <a:spLocks noGrp="1"/>
          </p:cNvSpPr>
          <p:nvPr>
            <p:ph type="title"/>
          </p:nvPr>
        </p:nvSpPr>
        <p:spPr/>
        <p:txBody>
          <a:bodyPr/>
          <a:lstStyle/>
          <a:p>
            <a:r>
              <a:rPr lang="tr-TR" dirty="0" err="1"/>
              <a:t>Patogenez</a:t>
            </a:r>
            <a:r>
              <a:rPr lang="tr-TR" dirty="0"/>
              <a:t> — Travma Modeli</a:t>
            </a:r>
          </a:p>
        </p:txBody>
      </p:sp>
      <p:sp>
        <p:nvSpPr>
          <p:cNvPr id="3" name="İçerik Yer Tutucusu 2">
            <a:extLst>
              <a:ext uri="{FF2B5EF4-FFF2-40B4-BE49-F238E27FC236}">
                <a16:creationId xmlns:a16="http://schemas.microsoft.com/office/drawing/2014/main" id="{3F4E6F9C-541C-DD89-BD7C-A0C1EA9BB9A4}"/>
              </a:ext>
            </a:extLst>
          </p:cNvPr>
          <p:cNvSpPr>
            <a:spLocks noGrp="1"/>
          </p:cNvSpPr>
          <p:nvPr>
            <p:ph idx="1"/>
          </p:nvPr>
        </p:nvSpPr>
        <p:spPr/>
        <p:txBody>
          <a:bodyPr/>
          <a:lstStyle/>
          <a:p>
            <a:r>
              <a:rPr lang="tr-TR" dirty="0"/>
              <a:t>Zayıf bağlanma</a:t>
            </a:r>
          </a:p>
          <a:p>
            <a:pPr lvl="1"/>
            <a:r>
              <a:rPr lang="tr-TR" dirty="0"/>
              <a:t>Özellikle yaşamın ilk iki yılındaki anne-bebek bağlanma kalitesi</a:t>
            </a:r>
          </a:p>
          <a:p>
            <a:pPr lvl="1"/>
            <a:r>
              <a:rPr lang="tr-TR" dirty="0"/>
              <a:t>Öngörü değeri çocukluk travmasından daha yüksek</a:t>
            </a:r>
          </a:p>
        </p:txBody>
      </p:sp>
    </p:spTree>
    <p:extLst>
      <p:ext uri="{BB962C8B-B14F-4D97-AF65-F5344CB8AC3E}">
        <p14:creationId xmlns:p14="http://schemas.microsoft.com/office/powerpoint/2010/main" val="1619716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A6BC4D-DD06-87E0-E94F-AB1E54C57BED}"/>
              </a:ext>
            </a:extLst>
          </p:cNvPr>
          <p:cNvSpPr>
            <a:spLocks noGrp="1"/>
          </p:cNvSpPr>
          <p:nvPr>
            <p:ph type="title"/>
          </p:nvPr>
        </p:nvSpPr>
        <p:spPr/>
        <p:txBody>
          <a:bodyPr/>
          <a:lstStyle/>
          <a:p>
            <a:r>
              <a:rPr lang="tr-TR" dirty="0" err="1"/>
              <a:t>Patogenez</a:t>
            </a:r>
            <a:r>
              <a:rPr lang="tr-TR" dirty="0"/>
              <a:t> — Travma Modeli</a:t>
            </a:r>
          </a:p>
        </p:txBody>
      </p:sp>
      <p:sp>
        <p:nvSpPr>
          <p:cNvPr id="3" name="İçerik Yer Tutucusu 2">
            <a:extLst>
              <a:ext uri="{FF2B5EF4-FFF2-40B4-BE49-F238E27FC236}">
                <a16:creationId xmlns:a16="http://schemas.microsoft.com/office/drawing/2014/main" id="{3F4E6F9C-541C-DD89-BD7C-A0C1EA9BB9A4}"/>
              </a:ext>
            </a:extLst>
          </p:cNvPr>
          <p:cNvSpPr>
            <a:spLocks noGrp="1"/>
          </p:cNvSpPr>
          <p:nvPr>
            <p:ph idx="1"/>
          </p:nvPr>
        </p:nvSpPr>
        <p:spPr/>
        <p:txBody>
          <a:bodyPr/>
          <a:lstStyle/>
          <a:p>
            <a:r>
              <a:rPr lang="tr-TR" dirty="0"/>
              <a:t>Önerilen Mekanizmalar</a:t>
            </a:r>
          </a:p>
          <a:p>
            <a:pPr lvl="1"/>
            <a:r>
              <a:rPr lang="tr-TR" dirty="0" err="1"/>
              <a:t>Dissosiyasyon</a:t>
            </a:r>
            <a:r>
              <a:rPr lang="tr-TR" dirty="0"/>
              <a:t> ve amnezi: </a:t>
            </a:r>
            <a:r>
              <a:rPr lang="tr-TR" dirty="0" err="1"/>
              <a:t>Adaptif</a:t>
            </a:r>
            <a:r>
              <a:rPr lang="tr-TR" dirty="0"/>
              <a:t> mekanizma, savunma mekanizması</a:t>
            </a:r>
          </a:p>
          <a:p>
            <a:pPr lvl="1"/>
            <a:r>
              <a:rPr lang="tr-TR" dirty="0"/>
              <a:t>Fiziksel acıdan ayrışmayı, duyguların düzenlenmesini sağlıyor olabilir.  </a:t>
            </a:r>
          </a:p>
          <a:p>
            <a:pPr lvl="1"/>
            <a:r>
              <a:rPr lang="tr-TR" dirty="0"/>
              <a:t>İstismarcının istismarın gizli kalması konusundaki uyarısı </a:t>
            </a:r>
          </a:p>
          <a:p>
            <a:pPr lvl="1"/>
            <a:r>
              <a:rPr lang="tr-TR" dirty="0"/>
              <a:t>Kimlik gelişimi dönemindeki travmalar</a:t>
            </a:r>
          </a:p>
          <a:p>
            <a:pPr lvl="1"/>
            <a:r>
              <a:rPr lang="tr-TR" dirty="0"/>
              <a:t>Kronik istismarda </a:t>
            </a:r>
            <a:r>
              <a:rPr lang="tr-TR" dirty="0" err="1"/>
              <a:t>dissosiyasyon</a:t>
            </a:r>
            <a:r>
              <a:rPr lang="tr-TR" dirty="0"/>
              <a:t> tekrarlanan ve güçlenen bir süreç halini alabilir.</a:t>
            </a:r>
          </a:p>
          <a:p>
            <a:pPr lvl="1"/>
            <a:r>
              <a:rPr lang="tr-TR" dirty="0"/>
              <a:t>Çocuk travmatik olaylarla, iç çatışmalarla, yoğun duygulanımlarla, rahatsız edici gerçeklerle başa çıkmak için bunu kullanabilir.</a:t>
            </a:r>
          </a:p>
          <a:p>
            <a:pPr lvl="1"/>
            <a:r>
              <a:rPr lang="tr-TR" dirty="0"/>
              <a:t>Çocuk bütünlüklü bir kişilik geliştiremez.</a:t>
            </a:r>
          </a:p>
        </p:txBody>
      </p:sp>
    </p:spTree>
    <p:extLst>
      <p:ext uri="{BB962C8B-B14F-4D97-AF65-F5344CB8AC3E}">
        <p14:creationId xmlns:p14="http://schemas.microsoft.com/office/powerpoint/2010/main" val="3333844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A6BC4D-DD06-87E0-E94F-AB1E54C57BED}"/>
              </a:ext>
            </a:extLst>
          </p:cNvPr>
          <p:cNvSpPr>
            <a:spLocks noGrp="1"/>
          </p:cNvSpPr>
          <p:nvPr>
            <p:ph type="title"/>
          </p:nvPr>
        </p:nvSpPr>
        <p:spPr/>
        <p:txBody>
          <a:bodyPr/>
          <a:lstStyle/>
          <a:p>
            <a:r>
              <a:rPr lang="tr-TR" dirty="0" err="1"/>
              <a:t>Patogenez</a:t>
            </a:r>
            <a:r>
              <a:rPr lang="tr-TR" dirty="0"/>
              <a:t> — </a:t>
            </a:r>
            <a:r>
              <a:rPr lang="tr-TR" dirty="0" err="1"/>
              <a:t>Sosyokognitif</a:t>
            </a:r>
            <a:r>
              <a:rPr lang="tr-TR" dirty="0"/>
              <a:t> Model</a:t>
            </a:r>
          </a:p>
        </p:txBody>
      </p:sp>
      <p:sp>
        <p:nvSpPr>
          <p:cNvPr id="3" name="İçerik Yer Tutucusu 2">
            <a:extLst>
              <a:ext uri="{FF2B5EF4-FFF2-40B4-BE49-F238E27FC236}">
                <a16:creationId xmlns:a16="http://schemas.microsoft.com/office/drawing/2014/main" id="{3F4E6F9C-541C-DD89-BD7C-A0C1EA9BB9A4}"/>
              </a:ext>
            </a:extLst>
          </p:cNvPr>
          <p:cNvSpPr>
            <a:spLocks noGrp="1"/>
          </p:cNvSpPr>
          <p:nvPr>
            <p:ph idx="1"/>
          </p:nvPr>
        </p:nvSpPr>
        <p:spPr/>
        <p:txBody>
          <a:bodyPr/>
          <a:lstStyle/>
          <a:p>
            <a:r>
              <a:rPr lang="tr-TR" dirty="0"/>
              <a:t>Kültürel ve kişilerarası beklentilerle tutarlı bir rol</a:t>
            </a:r>
          </a:p>
          <a:p>
            <a:r>
              <a:rPr lang="tr-TR" dirty="0"/>
              <a:t>Kişilerin kendi fantezilerine inanması</a:t>
            </a:r>
          </a:p>
          <a:p>
            <a:r>
              <a:rPr lang="tr-TR" dirty="0"/>
              <a:t>Medya temsillerinin hasta tarafından absorbe edilmesi </a:t>
            </a:r>
          </a:p>
          <a:p>
            <a:r>
              <a:rPr lang="tr-TR" dirty="0"/>
              <a:t>Travma geçmişi fantezi kurma eğilimi ile ilgili olabilir</a:t>
            </a:r>
          </a:p>
          <a:p>
            <a:r>
              <a:rPr lang="tr-TR" dirty="0" err="1"/>
              <a:t>İyatronejik</a:t>
            </a:r>
            <a:r>
              <a:rPr lang="tr-TR" dirty="0"/>
              <a:t> olarak belirtiler pekiştiriliyor olabilir </a:t>
            </a:r>
          </a:p>
        </p:txBody>
      </p:sp>
    </p:spTree>
    <p:extLst>
      <p:ext uri="{BB962C8B-B14F-4D97-AF65-F5344CB8AC3E}">
        <p14:creationId xmlns:p14="http://schemas.microsoft.com/office/powerpoint/2010/main" val="914832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3B7562-3D30-D91B-594A-BEA01B2A06B5}"/>
              </a:ext>
            </a:extLst>
          </p:cNvPr>
          <p:cNvSpPr>
            <a:spLocks noGrp="1"/>
          </p:cNvSpPr>
          <p:nvPr>
            <p:ph type="title"/>
          </p:nvPr>
        </p:nvSpPr>
        <p:spPr/>
        <p:txBody>
          <a:bodyPr/>
          <a:lstStyle/>
          <a:p>
            <a:r>
              <a:rPr lang="tr-TR" dirty="0"/>
              <a:t>Klinik</a:t>
            </a:r>
          </a:p>
        </p:txBody>
      </p:sp>
      <p:sp>
        <p:nvSpPr>
          <p:cNvPr id="3" name="İçerik Yer Tutucusu 2">
            <a:extLst>
              <a:ext uri="{FF2B5EF4-FFF2-40B4-BE49-F238E27FC236}">
                <a16:creationId xmlns:a16="http://schemas.microsoft.com/office/drawing/2014/main" id="{22F875D6-EF25-60EE-BD8E-042745AD774D}"/>
              </a:ext>
            </a:extLst>
          </p:cNvPr>
          <p:cNvSpPr>
            <a:spLocks noGrp="1"/>
          </p:cNvSpPr>
          <p:nvPr>
            <p:ph idx="1"/>
          </p:nvPr>
        </p:nvSpPr>
        <p:spPr>
          <a:xfrm>
            <a:off x="509507" y="1690688"/>
            <a:ext cx="11172986" cy="4351338"/>
          </a:xfrm>
        </p:spPr>
        <p:txBody>
          <a:bodyPr numCol="2">
            <a:normAutofit/>
          </a:bodyPr>
          <a:lstStyle/>
          <a:p>
            <a:r>
              <a:rPr lang="tr-TR" dirty="0"/>
              <a:t>İki veya daha fazla kişilik</a:t>
            </a:r>
          </a:p>
          <a:p>
            <a:r>
              <a:rPr lang="tr-TR" dirty="0"/>
              <a:t>Duygulanım, </a:t>
            </a:r>
            <a:r>
              <a:rPr lang="tr-TR" dirty="0" err="1"/>
              <a:t>davranıç</a:t>
            </a:r>
            <a:r>
              <a:rPr lang="tr-TR" dirty="0"/>
              <a:t>, bilinç, algı, biliş, sensör-motor fonksiyonlarda bozulma</a:t>
            </a:r>
          </a:p>
          <a:p>
            <a:r>
              <a:rPr lang="tr-TR" dirty="0"/>
              <a:t>Amnezi</a:t>
            </a:r>
          </a:p>
          <a:p>
            <a:r>
              <a:rPr lang="tr-TR" dirty="0" err="1"/>
              <a:t>Depersonalizasyon</a:t>
            </a:r>
            <a:endParaRPr lang="tr-TR" dirty="0"/>
          </a:p>
          <a:p>
            <a:endParaRPr lang="tr-TR" dirty="0"/>
          </a:p>
          <a:p>
            <a:endParaRPr lang="tr-TR" dirty="0"/>
          </a:p>
          <a:p>
            <a:endParaRPr lang="tr-TR" dirty="0"/>
          </a:p>
          <a:p>
            <a:r>
              <a:rPr lang="tr-TR" dirty="0" err="1"/>
              <a:t>Derealizasyon</a:t>
            </a:r>
            <a:endParaRPr lang="tr-TR" dirty="0"/>
          </a:p>
          <a:p>
            <a:r>
              <a:rPr lang="tr-TR" dirty="0" err="1"/>
              <a:t>Self-alterasyon</a:t>
            </a:r>
            <a:endParaRPr lang="tr-TR" dirty="0"/>
          </a:p>
          <a:p>
            <a:r>
              <a:rPr lang="tr-TR" dirty="0"/>
              <a:t>Transa geçmek</a:t>
            </a:r>
          </a:p>
          <a:p>
            <a:r>
              <a:rPr lang="tr-TR" dirty="0"/>
              <a:t>İşitsel </a:t>
            </a:r>
            <a:r>
              <a:rPr lang="tr-TR" dirty="0" err="1"/>
              <a:t>hallüsinasyonlar</a:t>
            </a:r>
            <a:endParaRPr lang="tr-TR" dirty="0"/>
          </a:p>
          <a:p>
            <a:r>
              <a:rPr lang="tr-TR" dirty="0"/>
              <a:t>İntihar girişimi</a:t>
            </a:r>
          </a:p>
          <a:p>
            <a:endParaRPr lang="tr-TR" dirty="0"/>
          </a:p>
        </p:txBody>
      </p:sp>
    </p:spTree>
    <p:extLst>
      <p:ext uri="{BB962C8B-B14F-4D97-AF65-F5344CB8AC3E}">
        <p14:creationId xmlns:p14="http://schemas.microsoft.com/office/powerpoint/2010/main" val="520517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397A30-D59A-19DD-686B-5312D76BA8BA}"/>
              </a:ext>
            </a:extLst>
          </p:cNvPr>
          <p:cNvSpPr>
            <a:spLocks noGrp="1"/>
          </p:cNvSpPr>
          <p:nvPr>
            <p:ph type="title"/>
          </p:nvPr>
        </p:nvSpPr>
        <p:spPr/>
        <p:txBody>
          <a:bodyPr/>
          <a:lstStyle/>
          <a:p>
            <a:r>
              <a:rPr lang="tr-TR" dirty="0"/>
              <a:t>Tanı</a:t>
            </a:r>
          </a:p>
        </p:txBody>
      </p:sp>
      <p:pic>
        <p:nvPicPr>
          <p:cNvPr id="8" name="Resim 7">
            <a:extLst>
              <a:ext uri="{FF2B5EF4-FFF2-40B4-BE49-F238E27FC236}">
                <a16:creationId xmlns:a16="http://schemas.microsoft.com/office/drawing/2014/main" id="{710B6F3E-F1D8-67D0-134A-5195A3F214E1}"/>
              </a:ext>
            </a:extLst>
          </p:cNvPr>
          <p:cNvPicPr>
            <a:picLocks noChangeAspect="1"/>
          </p:cNvPicPr>
          <p:nvPr/>
        </p:nvPicPr>
        <p:blipFill rotWithShape="1">
          <a:blip r:embed="rId2"/>
          <a:srcRect l="4543" r="5614" b="36285"/>
          <a:stretch/>
        </p:blipFill>
        <p:spPr>
          <a:xfrm>
            <a:off x="2942376" y="805223"/>
            <a:ext cx="6161386" cy="5251634"/>
          </a:xfrm>
          <a:prstGeom prst="rect">
            <a:avLst/>
          </a:prstGeom>
        </p:spPr>
      </p:pic>
      <p:pic>
        <p:nvPicPr>
          <p:cNvPr id="6" name="Resim 5">
            <a:extLst>
              <a:ext uri="{FF2B5EF4-FFF2-40B4-BE49-F238E27FC236}">
                <a16:creationId xmlns:a16="http://schemas.microsoft.com/office/drawing/2014/main" id="{4C3C648F-595C-E634-CE31-3B32CE73AC29}"/>
              </a:ext>
            </a:extLst>
          </p:cNvPr>
          <p:cNvPicPr>
            <a:picLocks noChangeAspect="1"/>
          </p:cNvPicPr>
          <p:nvPr/>
        </p:nvPicPr>
        <p:blipFill rotWithShape="1">
          <a:blip r:embed="rId2"/>
          <a:srcRect l="3648" t="89253" r="4675"/>
          <a:stretch/>
        </p:blipFill>
        <p:spPr>
          <a:xfrm>
            <a:off x="2602870" y="5855667"/>
            <a:ext cx="6287128" cy="885794"/>
          </a:xfrm>
          <a:prstGeom prst="rect">
            <a:avLst/>
          </a:prstGeom>
        </p:spPr>
      </p:pic>
    </p:spTree>
    <p:extLst>
      <p:ext uri="{BB962C8B-B14F-4D97-AF65-F5344CB8AC3E}">
        <p14:creationId xmlns:p14="http://schemas.microsoft.com/office/powerpoint/2010/main" val="2562456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BE3F7C-7585-711B-1AEB-DAE349D87218}"/>
              </a:ext>
            </a:extLst>
          </p:cNvPr>
          <p:cNvSpPr>
            <a:spLocks noGrp="1"/>
          </p:cNvSpPr>
          <p:nvPr>
            <p:ph type="title"/>
          </p:nvPr>
        </p:nvSpPr>
        <p:spPr/>
        <p:txBody>
          <a:bodyPr/>
          <a:lstStyle/>
          <a:p>
            <a:r>
              <a:rPr lang="tr-TR" dirty="0"/>
              <a:t>Ayırıcı Tanı</a:t>
            </a:r>
          </a:p>
        </p:txBody>
      </p:sp>
      <p:sp>
        <p:nvSpPr>
          <p:cNvPr id="3" name="İçerik Yer Tutucusu 2">
            <a:extLst>
              <a:ext uri="{FF2B5EF4-FFF2-40B4-BE49-F238E27FC236}">
                <a16:creationId xmlns:a16="http://schemas.microsoft.com/office/drawing/2014/main" id="{1ED0A131-8359-D0C9-99C9-96E4C2B9BC2D}"/>
              </a:ext>
            </a:extLst>
          </p:cNvPr>
          <p:cNvSpPr>
            <a:spLocks noGrp="1"/>
          </p:cNvSpPr>
          <p:nvPr>
            <p:ph idx="1"/>
          </p:nvPr>
        </p:nvSpPr>
        <p:spPr/>
        <p:txBody>
          <a:bodyPr/>
          <a:lstStyle/>
          <a:p>
            <a:r>
              <a:rPr lang="tr-TR" dirty="0" err="1"/>
              <a:t>İntoksikasyon</a:t>
            </a:r>
            <a:endParaRPr lang="tr-TR" dirty="0"/>
          </a:p>
          <a:p>
            <a:r>
              <a:rPr lang="tr-TR" dirty="0"/>
              <a:t>Genel tıbbi durumlar</a:t>
            </a:r>
          </a:p>
          <a:p>
            <a:r>
              <a:rPr lang="tr-TR" dirty="0" err="1"/>
              <a:t>Posttravmatik</a:t>
            </a:r>
            <a:r>
              <a:rPr lang="tr-TR" dirty="0"/>
              <a:t> Stres Bozukluğu</a:t>
            </a:r>
          </a:p>
          <a:p>
            <a:r>
              <a:rPr lang="tr-TR" dirty="0" err="1"/>
              <a:t>Borderline</a:t>
            </a:r>
            <a:r>
              <a:rPr lang="tr-TR" dirty="0"/>
              <a:t> Kişilik Bozukluğu</a:t>
            </a:r>
          </a:p>
          <a:p>
            <a:r>
              <a:rPr lang="tr-TR" dirty="0"/>
              <a:t>Şizofreni</a:t>
            </a:r>
          </a:p>
          <a:p>
            <a:r>
              <a:rPr lang="tr-TR" dirty="0"/>
              <a:t>Bipolar Bozukluk</a:t>
            </a:r>
          </a:p>
          <a:p>
            <a:r>
              <a:rPr lang="tr-TR" dirty="0"/>
              <a:t>Yapay Bozukluk (Münchausen Sendromu)</a:t>
            </a:r>
          </a:p>
          <a:p>
            <a:r>
              <a:rPr lang="tr-TR" dirty="0"/>
              <a:t>Non-patolojik Davranış</a:t>
            </a:r>
          </a:p>
        </p:txBody>
      </p:sp>
    </p:spTree>
    <p:extLst>
      <p:ext uri="{BB962C8B-B14F-4D97-AF65-F5344CB8AC3E}">
        <p14:creationId xmlns:p14="http://schemas.microsoft.com/office/powerpoint/2010/main" val="910237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4793A5-D31F-06BB-09B2-CFE688AA5875}"/>
              </a:ext>
            </a:extLst>
          </p:cNvPr>
          <p:cNvSpPr>
            <a:spLocks noGrp="1"/>
          </p:cNvSpPr>
          <p:nvPr>
            <p:ph type="title"/>
          </p:nvPr>
        </p:nvSpPr>
        <p:spPr/>
        <p:txBody>
          <a:bodyPr/>
          <a:lstStyle/>
          <a:p>
            <a:r>
              <a:rPr lang="tr-TR" dirty="0"/>
              <a:t>DKB &amp; TSSB İlişkisi</a:t>
            </a:r>
          </a:p>
        </p:txBody>
      </p:sp>
      <p:sp>
        <p:nvSpPr>
          <p:cNvPr id="3" name="İçerik Yer Tutucusu 2">
            <a:extLst>
              <a:ext uri="{FF2B5EF4-FFF2-40B4-BE49-F238E27FC236}">
                <a16:creationId xmlns:a16="http://schemas.microsoft.com/office/drawing/2014/main" id="{86CE9532-56AF-DAE1-DBA5-6A3C993EFFF0}"/>
              </a:ext>
            </a:extLst>
          </p:cNvPr>
          <p:cNvSpPr>
            <a:spLocks noGrp="1"/>
          </p:cNvSpPr>
          <p:nvPr>
            <p:ph idx="1"/>
          </p:nvPr>
        </p:nvSpPr>
        <p:spPr/>
        <p:txBody>
          <a:bodyPr/>
          <a:lstStyle/>
          <a:p>
            <a:r>
              <a:rPr lang="tr-TR" dirty="0"/>
              <a:t>Sıklıkla beraber meydana gelirler</a:t>
            </a:r>
          </a:p>
          <a:p>
            <a:r>
              <a:rPr lang="tr-TR" dirty="0"/>
              <a:t>Çocukluk çağı fiziksel/cinsel istismar öyküsü ortak</a:t>
            </a:r>
          </a:p>
          <a:p>
            <a:r>
              <a:rPr lang="tr-TR" dirty="0"/>
              <a:t>TSSB’de farklı olarak: </a:t>
            </a:r>
          </a:p>
          <a:p>
            <a:pPr lvl="1"/>
            <a:r>
              <a:rPr lang="tr-TR" dirty="0"/>
              <a:t>Yeniden deneyimleme</a:t>
            </a:r>
          </a:p>
          <a:p>
            <a:pPr lvl="1"/>
            <a:r>
              <a:rPr lang="tr-TR" dirty="0"/>
              <a:t>Kaçınma</a:t>
            </a:r>
          </a:p>
          <a:p>
            <a:pPr lvl="1"/>
            <a:r>
              <a:rPr lang="tr-TR" dirty="0"/>
              <a:t>Aşırı uyarılma </a:t>
            </a:r>
          </a:p>
        </p:txBody>
      </p:sp>
    </p:spTree>
    <p:extLst>
      <p:ext uri="{BB962C8B-B14F-4D97-AF65-F5344CB8AC3E}">
        <p14:creationId xmlns:p14="http://schemas.microsoft.com/office/powerpoint/2010/main" val="2373254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598985-5B28-7EEC-30C6-210B60268909}"/>
              </a:ext>
            </a:extLst>
          </p:cNvPr>
          <p:cNvSpPr>
            <a:spLocks noGrp="1"/>
          </p:cNvSpPr>
          <p:nvPr>
            <p:ph type="title"/>
          </p:nvPr>
        </p:nvSpPr>
        <p:spPr/>
        <p:txBody>
          <a:bodyPr/>
          <a:lstStyle/>
          <a:p>
            <a:r>
              <a:rPr lang="tr-TR" dirty="0"/>
              <a:t>Tedavi</a:t>
            </a:r>
          </a:p>
        </p:txBody>
      </p:sp>
      <p:sp>
        <p:nvSpPr>
          <p:cNvPr id="3" name="İçerik Yer Tutucusu 2">
            <a:extLst>
              <a:ext uri="{FF2B5EF4-FFF2-40B4-BE49-F238E27FC236}">
                <a16:creationId xmlns:a16="http://schemas.microsoft.com/office/drawing/2014/main" id="{6CA6B9D0-AEA8-25F9-E5B2-E2FC869C46FC}"/>
              </a:ext>
            </a:extLst>
          </p:cNvPr>
          <p:cNvSpPr>
            <a:spLocks noGrp="1"/>
          </p:cNvSpPr>
          <p:nvPr>
            <p:ph idx="1"/>
          </p:nvPr>
        </p:nvSpPr>
        <p:spPr/>
        <p:txBody>
          <a:bodyPr/>
          <a:lstStyle/>
          <a:p>
            <a:r>
              <a:rPr lang="tr-TR" dirty="0"/>
              <a:t>Psikoterapi</a:t>
            </a:r>
          </a:p>
          <a:p>
            <a:pPr lvl="1"/>
            <a:r>
              <a:rPr lang="tr-TR" dirty="0"/>
              <a:t>BDT</a:t>
            </a:r>
          </a:p>
          <a:p>
            <a:r>
              <a:rPr lang="tr-TR" dirty="0" err="1"/>
              <a:t>Hipnoterapi</a:t>
            </a:r>
            <a:endParaRPr lang="tr-TR" dirty="0"/>
          </a:p>
          <a:p>
            <a:r>
              <a:rPr lang="tr-TR" dirty="0"/>
              <a:t>Semptoma göre medikal tedavi </a:t>
            </a:r>
          </a:p>
        </p:txBody>
      </p:sp>
    </p:spTree>
    <p:extLst>
      <p:ext uri="{BB962C8B-B14F-4D97-AF65-F5344CB8AC3E}">
        <p14:creationId xmlns:p14="http://schemas.microsoft.com/office/powerpoint/2010/main" val="956614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CD38A4-1BB3-F666-16A1-D681350C77FD}"/>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id="{F10DE8D3-0FAE-EFF1-2F8C-2C069BFC879F}"/>
              </a:ext>
            </a:extLst>
          </p:cNvPr>
          <p:cNvSpPr>
            <a:spLocks noGrp="1"/>
          </p:cNvSpPr>
          <p:nvPr>
            <p:ph idx="1"/>
          </p:nvPr>
        </p:nvSpPr>
        <p:spPr/>
        <p:txBody>
          <a:bodyPr/>
          <a:lstStyle/>
          <a:p>
            <a:r>
              <a:rPr lang="tr-TR" dirty="0">
                <a:hlinkClick r:id="rId2"/>
              </a:rPr>
              <a:t>https://</a:t>
            </a:r>
            <a:r>
              <a:rPr lang="tr-TR" dirty="0" err="1">
                <a:hlinkClick r:id="rId2"/>
              </a:rPr>
              <a:t>www.uptodate.com</a:t>
            </a:r>
            <a:r>
              <a:rPr lang="tr-TR" dirty="0">
                <a:hlinkClick r:id="rId2"/>
              </a:rPr>
              <a:t>/</a:t>
            </a:r>
            <a:r>
              <a:rPr lang="tr-TR" dirty="0" err="1">
                <a:hlinkClick r:id="rId2"/>
              </a:rPr>
              <a:t>contents</a:t>
            </a:r>
            <a:r>
              <a:rPr lang="tr-TR" dirty="0">
                <a:hlinkClick r:id="rId2"/>
              </a:rPr>
              <a:t>/</a:t>
            </a:r>
            <a:r>
              <a:rPr lang="tr-TR" dirty="0" err="1">
                <a:hlinkClick r:id="rId2"/>
              </a:rPr>
              <a:t>dissociative-identity</a:t>
            </a:r>
            <a:r>
              <a:rPr lang="tr-TR" dirty="0">
                <a:hlinkClick r:id="rId2"/>
              </a:rPr>
              <a:t>-</a:t>
            </a:r>
            <a:r>
              <a:rPr lang="tr-TR" dirty="0" err="1">
                <a:hlinkClick r:id="rId2"/>
              </a:rPr>
              <a:t>disorder-epidemiology</a:t>
            </a:r>
            <a:r>
              <a:rPr lang="tr-TR" dirty="0">
                <a:hlinkClick r:id="rId2"/>
              </a:rPr>
              <a:t>-</a:t>
            </a:r>
            <a:r>
              <a:rPr lang="tr-TR" dirty="0" err="1">
                <a:hlinkClick r:id="rId2"/>
              </a:rPr>
              <a:t>pathogenesis-clinical</a:t>
            </a:r>
            <a:r>
              <a:rPr lang="tr-TR" dirty="0">
                <a:hlinkClick r:id="rId2"/>
              </a:rPr>
              <a:t>-</a:t>
            </a:r>
            <a:r>
              <a:rPr lang="tr-TR" dirty="0" err="1">
                <a:hlinkClick r:id="rId2"/>
              </a:rPr>
              <a:t>manifestations-course</a:t>
            </a:r>
            <a:r>
              <a:rPr lang="tr-TR" dirty="0">
                <a:hlinkClick r:id="rId2"/>
              </a:rPr>
              <a:t>-</a:t>
            </a:r>
            <a:r>
              <a:rPr lang="tr-TR" dirty="0" err="1">
                <a:hlinkClick r:id="rId2"/>
              </a:rPr>
              <a:t>assessment-and</a:t>
            </a:r>
            <a:r>
              <a:rPr lang="tr-TR" dirty="0">
                <a:hlinkClick r:id="rId2"/>
              </a:rPr>
              <a:t>-</a:t>
            </a:r>
            <a:r>
              <a:rPr lang="tr-TR" dirty="0" err="1">
                <a:hlinkClick r:id="rId2"/>
              </a:rPr>
              <a:t>diagnosis</a:t>
            </a:r>
            <a:endParaRPr lang="tr-TR" dirty="0"/>
          </a:p>
          <a:p>
            <a:r>
              <a:rPr lang="tr-TR" dirty="0"/>
              <a:t>Amerikan Psikiyatri Birliği, Ruhsal Bozuklukların Tanısal ve Sayımsal </a:t>
            </a:r>
            <a:r>
              <a:rPr lang="tr-TR" dirty="0" err="1"/>
              <a:t>Elktabı</a:t>
            </a:r>
            <a:r>
              <a:rPr lang="tr-TR" dirty="0"/>
              <a:t>, Beşinci Baskı (DSM-5), Tanı Ölçütleri Başvuru </a:t>
            </a:r>
            <a:r>
              <a:rPr lang="tr-TR" dirty="0" err="1"/>
              <a:t>Elkitabı’ndan</a:t>
            </a:r>
            <a:r>
              <a:rPr lang="tr-TR" dirty="0"/>
              <a:t>, </a:t>
            </a:r>
            <a:r>
              <a:rPr lang="tr-TR" dirty="0" err="1"/>
              <a:t>çev</a:t>
            </a:r>
            <a:r>
              <a:rPr lang="tr-TR" dirty="0"/>
              <a:t>. Köroğlu E, Hekimler Yayın Birliği, Ankara,, 2014.</a:t>
            </a:r>
          </a:p>
          <a:p>
            <a:r>
              <a:rPr lang="tr-TR" dirty="0">
                <a:hlinkClick r:id="rId3"/>
              </a:rPr>
              <a:t>https://</a:t>
            </a:r>
            <a:r>
              <a:rPr lang="tr-TR" dirty="0" err="1">
                <a:hlinkClick r:id="rId3"/>
              </a:rPr>
              <a:t>youtu.be</a:t>
            </a:r>
            <a:r>
              <a:rPr lang="tr-TR" dirty="0">
                <a:hlinkClick r:id="rId3"/>
              </a:rPr>
              <a:t>/XF2zeOdE5GY?</a:t>
            </a:r>
            <a:r>
              <a:rPr lang="tr-TR" dirty="0" err="1">
                <a:hlinkClick r:id="rId3"/>
              </a:rPr>
              <a:t>si</a:t>
            </a:r>
            <a:r>
              <a:rPr lang="tr-TR" dirty="0">
                <a:hlinkClick r:id="rId3"/>
              </a:rPr>
              <a:t>=s3A0DNu8YEuuHxQW</a:t>
            </a:r>
            <a:endParaRPr lang="tr-TR" dirty="0"/>
          </a:p>
          <a:p>
            <a:pPr marL="0" indent="0">
              <a:buNone/>
            </a:pPr>
            <a:endParaRPr lang="tr-TR" dirty="0"/>
          </a:p>
        </p:txBody>
      </p:sp>
    </p:spTree>
    <p:extLst>
      <p:ext uri="{BB962C8B-B14F-4D97-AF65-F5344CB8AC3E}">
        <p14:creationId xmlns:p14="http://schemas.microsoft.com/office/powerpoint/2010/main" val="4141910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CFEA4C-231C-67CA-EC5F-1865380FA2E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BE3B2AB-59B3-840E-20C5-BCC60832DD2B}"/>
              </a:ext>
            </a:extLst>
          </p:cNvPr>
          <p:cNvSpPr>
            <a:spLocks noGrp="1"/>
          </p:cNvSpPr>
          <p:nvPr>
            <p:ph idx="1"/>
          </p:nvPr>
        </p:nvSpPr>
        <p:spPr/>
        <p:txBody>
          <a:bodyPr/>
          <a:lstStyle/>
          <a:p>
            <a:r>
              <a:rPr lang="tr-TR" dirty="0" err="1"/>
              <a:t>Dissosiyatif</a:t>
            </a:r>
            <a:r>
              <a:rPr lang="tr-TR" dirty="0"/>
              <a:t> bozukluk türlerinden biri</a:t>
            </a:r>
          </a:p>
          <a:p>
            <a:r>
              <a:rPr lang="tr-TR" dirty="0" err="1"/>
              <a:t>Dissosiasyon</a:t>
            </a:r>
            <a:r>
              <a:rPr lang="tr-TR" dirty="0"/>
              <a:t>; bilinç, hafıza, kimlik, duygulanım, algı, beden algısı, motor kontrol ve davranışlarda </a:t>
            </a:r>
            <a:r>
              <a:rPr lang="tr-TR" dirty="0" err="1"/>
              <a:t>integrasyonun</a:t>
            </a:r>
            <a:r>
              <a:rPr lang="tr-TR" dirty="0"/>
              <a:t> kesintiye uğraması şeklinde tanımlanır.</a:t>
            </a:r>
          </a:p>
        </p:txBody>
      </p:sp>
      <p:pic>
        <p:nvPicPr>
          <p:cNvPr id="6" name="Resim 5">
            <a:extLst>
              <a:ext uri="{FF2B5EF4-FFF2-40B4-BE49-F238E27FC236}">
                <a16:creationId xmlns:a16="http://schemas.microsoft.com/office/drawing/2014/main" id="{6E9FFDA7-B7D6-A1EE-BB1A-FF95B99F4ABE}"/>
              </a:ext>
            </a:extLst>
          </p:cNvPr>
          <p:cNvPicPr>
            <a:picLocks noChangeAspect="1"/>
          </p:cNvPicPr>
          <p:nvPr/>
        </p:nvPicPr>
        <p:blipFill>
          <a:blip r:embed="rId2"/>
          <a:stretch>
            <a:fillRect/>
          </a:stretch>
        </p:blipFill>
        <p:spPr>
          <a:xfrm>
            <a:off x="3056692" y="3642761"/>
            <a:ext cx="6078615" cy="3074153"/>
          </a:xfrm>
          <a:prstGeom prst="rect">
            <a:avLst/>
          </a:prstGeom>
        </p:spPr>
      </p:pic>
    </p:spTree>
    <p:extLst>
      <p:ext uri="{BB962C8B-B14F-4D97-AF65-F5344CB8AC3E}">
        <p14:creationId xmlns:p14="http://schemas.microsoft.com/office/powerpoint/2010/main" val="395614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C5EFFC-23A3-285F-99FE-1C23FBA2132F}"/>
              </a:ext>
            </a:extLst>
          </p:cNvPr>
          <p:cNvSpPr>
            <a:spLocks noGrp="1"/>
          </p:cNvSpPr>
          <p:nvPr>
            <p:ph type="title"/>
          </p:nvPr>
        </p:nvSpPr>
        <p:spPr/>
        <p:txBody>
          <a:bodyPr/>
          <a:lstStyle/>
          <a:p>
            <a:r>
              <a:rPr lang="tr-TR" dirty="0" err="1"/>
              <a:t>Epidemiyoloji</a:t>
            </a:r>
            <a:endParaRPr lang="tr-TR" dirty="0"/>
          </a:p>
        </p:txBody>
      </p:sp>
      <p:sp>
        <p:nvSpPr>
          <p:cNvPr id="3" name="İçerik Yer Tutucusu 2">
            <a:extLst>
              <a:ext uri="{FF2B5EF4-FFF2-40B4-BE49-F238E27FC236}">
                <a16:creationId xmlns:a16="http://schemas.microsoft.com/office/drawing/2014/main" id="{F1320DBA-B9FD-BE19-6FA1-F84DFB1AF93B}"/>
              </a:ext>
            </a:extLst>
          </p:cNvPr>
          <p:cNvSpPr>
            <a:spLocks noGrp="1"/>
          </p:cNvSpPr>
          <p:nvPr>
            <p:ph idx="1"/>
          </p:nvPr>
        </p:nvSpPr>
        <p:spPr/>
        <p:txBody>
          <a:bodyPr/>
          <a:lstStyle/>
          <a:p>
            <a:r>
              <a:rPr lang="tr-TR" dirty="0" err="1"/>
              <a:t>Prevalans</a:t>
            </a:r>
            <a:r>
              <a:rPr lang="tr-TR" dirty="0"/>
              <a:t>: 1/100 (</a:t>
            </a:r>
            <a:r>
              <a:rPr lang="tr-TR" dirty="0" err="1"/>
              <a:t>community-based</a:t>
            </a:r>
            <a:r>
              <a:rPr lang="tr-TR" dirty="0"/>
              <a:t> </a:t>
            </a:r>
            <a:r>
              <a:rPr lang="tr-TR" dirty="0" err="1"/>
              <a:t>studies</a:t>
            </a:r>
            <a:r>
              <a:rPr lang="tr-TR" dirty="0"/>
              <a:t>)</a:t>
            </a:r>
          </a:p>
          <a:p>
            <a:r>
              <a:rPr lang="tr-TR" dirty="0"/>
              <a:t>Ruh Sağlığı ile ilgili tedavi alanlarda daha yüksek </a:t>
            </a:r>
            <a:r>
              <a:rPr lang="tr-TR" dirty="0" err="1"/>
              <a:t>prevalans</a:t>
            </a:r>
            <a:endParaRPr lang="tr-TR" dirty="0"/>
          </a:p>
          <a:p>
            <a:r>
              <a:rPr lang="tr-TR" b="0" i="0" dirty="0" err="1">
                <a:effectLst/>
                <a:latin typeface=".SFUI-Regular"/>
              </a:rPr>
              <a:t>Prospektif</a:t>
            </a:r>
            <a:r>
              <a:rPr lang="tr-TR" b="0" i="0" dirty="0">
                <a:effectLst/>
                <a:latin typeface=".SFUI-Regular"/>
              </a:rPr>
              <a:t> bir çalışmada Türkiye'de bir çocuk ve ergen polikliniğine başvuran ergenlerin (11-17 yaş) yüzde 16’sına DKB tanısı konmuştur. </a:t>
            </a:r>
            <a:r>
              <a:rPr lang="tr-TR" b="0" i="0">
                <a:effectLst/>
                <a:latin typeface=".SFUI-Regular"/>
              </a:rPr>
              <a:t>(2014)</a:t>
            </a:r>
            <a:endParaRPr lang="tr-TR" dirty="0">
              <a:effectLst/>
              <a:latin typeface=".SF UI"/>
            </a:endParaRPr>
          </a:p>
          <a:p>
            <a:r>
              <a:rPr lang="tr-TR" dirty="0"/>
              <a:t>Kadınlarda psikiyatri tedavisi alanlarda, erkeklerde madde kullanımı olanlarda daha fazla.</a:t>
            </a:r>
          </a:p>
        </p:txBody>
      </p:sp>
    </p:spTree>
    <p:extLst>
      <p:ext uri="{BB962C8B-B14F-4D97-AF65-F5344CB8AC3E}">
        <p14:creationId xmlns:p14="http://schemas.microsoft.com/office/powerpoint/2010/main" val="3679453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351F1A-5A9A-AD68-4BD8-CD355AAB4C82}"/>
              </a:ext>
            </a:extLst>
          </p:cNvPr>
          <p:cNvSpPr>
            <a:spLocks noGrp="1"/>
          </p:cNvSpPr>
          <p:nvPr>
            <p:ph type="title"/>
          </p:nvPr>
        </p:nvSpPr>
        <p:spPr/>
        <p:txBody>
          <a:bodyPr/>
          <a:lstStyle/>
          <a:p>
            <a:r>
              <a:rPr lang="tr-TR" dirty="0" err="1"/>
              <a:t>Komorbidite</a:t>
            </a:r>
            <a:endParaRPr lang="tr-TR" dirty="0"/>
          </a:p>
        </p:txBody>
      </p:sp>
      <p:sp>
        <p:nvSpPr>
          <p:cNvPr id="3" name="İçerik Yer Tutucusu 2">
            <a:extLst>
              <a:ext uri="{FF2B5EF4-FFF2-40B4-BE49-F238E27FC236}">
                <a16:creationId xmlns:a16="http://schemas.microsoft.com/office/drawing/2014/main" id="{E7151198-FEDE-551F-B6B0-DAD7BE4E8A32}"/>
              </a:ext>
            </a:extLst>
          </p:cNvPr>
          <p:cNvSpPr>
            <a:spLocks noGrp="1"/>
          </p:cNvSpPr>
          <p:nvPr>
            <p:ph idx="1"/>
          </p:nvPr>
        </p:nvSpPr>
        <p:spPr/>
        <p:txBody>
          <a:bodyPr/>
          <a:lstStyle/>
          <a:p>
            <a:r>
              <a:rPr lang="tr-TR" dirty="0"/>
              <a:t>PTSB: 79-100/100</a:t>
            </a:r>
          </a:p>
          <a:p>
            <a:r>
              <a:rPr lang="tr-TR" dirty="0"/>
              <a:t>Depresyon: 83-96/100</a:t>
            </a:r>
          </a:p>
          <a:p>
            <a:r>
              <a:rPr lang="tr-TR" dirty="0"/>
              <a:t>Madde Kullanımı: 83-96/100 (Öykü ve aktif kullanım dahil)</a:t>
            </a:r>
          </a:p>
          <a:p>
            <a:r>
              <a:rPr lang="tr-TR" dirty="0" err="1"/>
              <a:t>Avoidant</a:t>
            </a:r>
            <a:r>
              <a:rPr lang="tr-TR" dirty="0"/>
              <a:t> Kişilik Bozukluğu: 76/100</a:t>
            </a:r>
          </a:p>
          <a:p>
            <a:r>
              <a:rPr lang="tr-TR" dirty="0" err="1"/>
              <a:t>Borderline</a:t>
            </a:r>
            <a:r>
              <a:rPr lang="tr-TR" dirty="0"/>
              <a:t> Kişilik Bozukluğu: 31-83/100</a:t>
            </a:r>
          </a:p>
          <a:p>
            <a:endParaRPr lang="tr-TR" dirty="0"/>
          </a:p>
        </p:txBody>
      </p:sp>
    </p:spTree>
    <p:extLst>
      <p:ext uri="{BB962C8B-B14F-4D97-AF65-F5344CB8AC3E}">
        <p14:creationId xmlns:p14="http://schemas.microsoft.com/office/powerpoint/2010/main" val="2256877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A62FA9-41C9-DD62-47A5-351949C1198D}"/>
              </a:ext>
            </a:extLst>
          </p:cNvPr>
          <p:cNvSpPr>
            <a:spLocks noGrp="1"/>
          </p:cNvSpPr>
          <p:nvPr>
            <p:ph type="title"/>
          </p:nvPr>
        </p:nvSpPr>
        <p:spPr/>
        <p:txBody>
          <a:bodyPr/>
          <a:lstStyle/>
          <a:p>
            <a:r>
              <a:rPr lang="tr-TR" dirty="0"/>
              <a:t>Risk Faktörleri</a:t>
            </a:r>
          </a:p>
        </p:txBody>
      </p:sp>
      <p:sp>
        <p:nvSpPr>
          <p:cNvPr id="3" name="İçerik Yer Tutucusu 2">
            <a:extLst>
              <a:ext uri="{FF2B5EF4-FFF2-40B4-BE49-F238E27FC236}">
                <a16:creationId xmlns:a16="http://schemas.microsoft.com/office/drawing/2014/main" id="{DE97A705-945D-5B8F-F5D1-825EC3A2B212}"/>
              </a:ext>
            </a:extLst>
          </p:cNvPr>
          <p:cNvSpPr>
            <a:spLocks noGrp="1"/>
          </p:cNvSpPr>
          <p:nvPr>
            <p:ph idx="1"/>
          </p:nvPr>
        </p:nvSpPr>
        <p:spPr/>
        <p:txBody>
          <a:bodyPr/>
          <a:lstStyle/>
          <a:p>
            <a:r>
              <a:rPr lang="tr-TR" dirty="0"/>
              <a:t>Çocukluk çağı cinsel istismar: 70-100/100</a:t>
            </a:r>
          </a:p>
          <a:p>
            <a:r>
              <a:rPr lang="tr-TR" dirty="0"/>
              <a:t>Çocukluk çağı fiziksel istismar: 60-95/100</a:t>
            </a:r>
          </a:p>
          <a:p>
            <a:r>
              <a:rPr lang="tr-TR" dirty="0"/>
              <a:t>Çocukluk çağı travması: 77-100/100</a:t>
            </a:r>
          </a:p>
        </p:txBody>
      </p:sp>
    </p:spTree>
    <p:extLst>
      <p:ext uri="{BB962C8B-B14F-4D97-AF65-F5344CB8AC3E}">
        <p14:creationId xmlns:p14="http://schemas.microsoft.com/office/powerpoint/2010/main" val="2975159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12E1E2-4141-6EF5-2152-8844DD83B414}"/>
              </a:ext>
            </a:extLst>
          </p:cNvPr>
          <p:cNvSpPr>
            <a:spLocks noGrp="1"/>
          </p:cNvSpPr>
          <p:nvPr>
            <p:ph type="title"/>
          </p:nvPr>
        </p:nvSpPr>
        <p:spPr/>
        <p:txBody>
          <a:bodyPr/>
          <a:lstStyle/>
          <a:p>
            <a:r>
              <a:rPr lang="tr-TR" dirty="0" err="1"/>
              <a:t>Patogenez</a:t>
            </a:r>
            <a:endParaRPr lang="tr-TR" dirty="0"/>
          </a:p>
        </p:txBody>
      </p:sp>
      <p:sp>
        <p:nvSpPr>
          <p:cNvPr id="3" name="İçerik Yer Tutucusu 2">
            <a:extLst>
              <a:ext uri="{FF2B5EF4-FFF2-40B4-BE49-F238E27FC236}">
                <a16:creationId xmlns:a16="http://schemas.microsoft.com/office/drawing/2014/main" id="{ED0012D9-B9F8-B886-274D-586CD1495539}"/>
              </a:ext>
            </a:extLst>
          </p:cNvPr>
          <p:cNvSpPr>
            <a:spLocks noGrp="1"/>
          </p:cNvSpPr>
          <p:nvPr>
            <p:ph idx="1"/>
          </p:nvPr>
        </p:nvSpPr>
        <p:spPr/>
        <p:txBody>
          <a:bodyPr/>
          <a:lstStyle/>
          <a:p>
            <a:r>
              <a:rPr lang="tr-TR" dirty="0"/>
              <a:t>Tartışmalı bir tanı</a:t>
            </a:r>
          </a:p>
          <a:p>
            <a:r>
              <a:rPr lang="tr-TR" dirty="0" err="1"/>
              <a:t>Patogenezi</a:t>
            </a:r>
            <a:r>
              <a:rPr lang="tr-TR" dirty="0"/>
              <a:t> bilinmiyor</a:t>
            </a:r>
          </a:p>
        </p:txBody>
      </p:sp>
    </p:spTree>
    <p:extLst>
      <p:ext uri="{BB962C8B-B14F-4D97-AF65-F5344CB8AC3E}">
        <p14:creationId xmlns:p14="http://schemas.microsoft.com/office/powerpoint/2010/main" val="3119651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658BC2-C5A6-A5DB-5709-4EB29BB736B6}"/>
              </a:ext>
            </a:extLst>
          </p:cNvPr>
          <p:cNvSpPr>
            <a:spLocks noGrp="1"/>
          </p:cNvSpPr>
          <p:nvPr>
            <p:ph type="title"/>
          </p:nvPr>
        </p:nvSpPr>
        <p:spPr/>
        <p:txBody>
          <a:bodyPr/>
          <a:lstStyle/>
          <a:p>
            <a:r>
              <a:rPr lang="tr-TR" dirty="0" err="1"/>
              <a:t>Patogenez</a:t>
            </a:r>
            <a:r>
              <a:rPr lang="tr-TR" dirty="0"/>
              <a:t> — Travma Modeli</a:t>
            </a:r>
          </a:p>
        </p:txBody>
      </p:sp>
      <p:sp>
        <p:nvSpPr>
          <p:cNvPr id="3" name="İçerik Yer Tutucusu 2">
            <a:extLst>
              <a:ext uri="{FF2B5EF4-FFF2-40B4-BE49-F238E27FC236}">
                <a16:creationId xmlns:a16="http://schemas.microsoft.com/office/drawing/2014/main" id="{0ED7C701-780A-9446-5503-D65C3AEAA9F5}"/>
              </a:ext>
            </a:extLst>
          </p:cNvPr>
          <p:cNvSpPr>
            <a:spLocks noGrp="1"/>
          </p:cNvSpPr>
          <p:nvPr>
            <p:ph idx="1"/>
          </p:nvPr>
        </p:nvSpPr>
        <p:spPr/>
        <p:txBody>
          <a:bodyPr/>
          <a:lstStyle/>
          <a:p>
            <a:r>
              <a:rPr lang="tr-TR" dirty="0"/>
              <a:t>Stres – </a:t>
            </a:r>
            <a:r>
              <a:rPr lang="tr-TR" dirty="0" err="1"/>
              <a:t>Diyatez</a:t>
            </a:r>
            <a:r>
              <a:rPr lang="tr-TR" dirty="0"/>
              <a:t> kavramı</a:t>
            </a:r>
          </a:p>
          <a:p>
            <a:r>
              <a:rPr lang="tr-TR" dirty="0"/>
              <a:t>Hastalığa yatkın bireyler – </a:t>
            </a:r>
            <a:r>
              <a:rPr lang="tr-TR" dirty="0" err="1"/>
              <a:t>dissosiyasyona</a:t>
            </a:r>
            <a:r>
              <a:rPr lang="tr-TR" dirty="0"/>
              <a:t> meyilli bireyler</a:t>
            </a:r>
          </a:p>
          <a:p>
            <a:r>
              <a:rPr lang="tr-TR" dirty="0"/>
              <a:t>Hazırlayıcı stres faktörü</a:t>
            </a:r>
          </a:p>
          <a:p>
            <a:pPr lvl="1"/>
            <a:r>
              <a:rPr lang="tr-TR" dirty="0"/>
              <a:t>Cinsel istismar</a:t>
            </a:r>
          </a:p>
          <a:p>
            <a:pPr lvl="1"/>
            <a:r>
              <a:rPr lang="tr-TR" dirty="0"/>
              <a:t>Fiziksel istismar</a:t>
            </a:r>
          </a:p>
          <a:p>
            <a:pPr lvl="1"/>
            <a:r>
              <a:rPr lang="tr-TR" dirty="0"/>
              <a:t>Ciddi çocukluk çağı travması</a:t>
            </a:r>
          </a:p>
        </p:txBody>
      </p:sp>
    </p:spTree>
    <p:extLst>
      <p:ext uri="{BB962C8B-B14F-4D97-AF65-F5344CB8AC3E}">
        <p14:creationId xmlns:p14="http://schemas.microsoft.com/office/powerpoint/2010/main" val="1723552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658BC2-C5A6-A5DB-5709-4EB29BB736B6}"/>
              </a:ext>
            </a:extLst>
          </p:cNvPr>
          <p:cNvSpPr>
            <a:spLocks noGrp="1"/>
          </p:cNvSpPr>
          <p:nvPr>
            <p:ph type="title"/>
          </p:nvPr>
        </p:nvSpPr>
        <p:spPr/>
        <p:txBody>
          <a:bodyPr/>
          <a:lstStyle/>
          <a:p>
            <a:r>
              <a:rPr lang="tr-TR" dirty="0" err="1"/>
              <a:t>Patogenez</a:t>
            </a:r>
            <a:r>
              <a:rPr lang="tr-TR" dirty="0"/>
              <a:t> — Travma Modeli</a:t>
            </a:r>
          </a:p>
        </p:txBody>
      </p:sp>
      <p:sp>
        <p:nvSpPr>
          <p:cNvPr id="3" name="İçerik Yer Tutucusu 2">
            <a:extLst>
              <a:ext uri="{FF2B5EF4-FFF2-40B4-BE49-F238E27FC236}">
                <a16:creationId xmlns:a16="http://schemas.microsoft.com/office/drawing/2014/main" id="{0ED7C701-780A-9446-5503-D65C3AEAA9F5}"/>
              </a:ext>
            </a:extLst>
          </p:cNvPr>
          <p:cNvSpPr>
            <a:spLocks noGrp="1"/>
          </p:cNvSpPr>
          <p:nvPr>
            <p:ph idx="1"/>
          </p:nvPr>
        </p:nvSpPr>
        <p:spPr/>
        <p:txBody>
          <a:bodyPr/>
          <a:lstStyle/>
          <a:p>
            <a:r>
              <a:rPr lang="tr-TR" dirty="0" err="1"/>
              <a:t>Dissosiyativite</a:t>
            </a:r>
            <a:r>
              <a:rPr lang="tr-TR" dirty="0"/>
              <a:t> </a:t>
            </a:r>
          </a:p>
          <a:p>
            <a:pPr lvl="1"/>
            <a:r>
              <a:rPr lang="tr-TR" dirty="0"/>
              <a:t>Fizyolojik bir yanıt</a:t>
            </a:r>
          </a:p>
          <a:p>
            <a:pPr lvl="1"/>
            <a:r>
              <a:rPr lang="tr-TR" dirty="0"/>
              <a:t>Yoğun odaklanma + dikkat dağıtıcı uyaranlardan ayrışabilme</a:t>
            </a:r>
          </a:p>
          <a:p>
            <a:pPr lvl="1"/>
            <a:r>
              <a:rPr lang="tr-TR" dirty="0"/>
              <a:t>Hayvanlarda bir savunma modeli </a:t>
            </a:r>
          </a:p>
          <a:p>
            <a:pPr lvl="2"/>
            <a:r>
              <a:rPr lang="tr-TR" dirty="0"/>
              <a:t>Donma, tonik hareketsizlik, pasiflik, aşırı uyarılma, analjezi</a:t>
            </a:r>
          </a:p>
          <a:p>
            <a:pPr lvl="1"/>
            <a:r>
              <a:rPr lang="tr-TR" dirty="0"/>
              <a:t>Genetik faktörler</a:t>
            </a:r>
          </a:p>
          <a:p>
            <a:pPr lvl="2"/>
            <a:r>
              <a:rPr lang="tr-TR" dirty="0" err="1"/>
              <a:t>Dopamin</a:t>
            </a:r>
            <a:r>
              <a:rPr lang="tr-TR" dirty="0"/>
              <a:t> metabolizması</a:t>
            </a:r>
          </a:p>
          <a:p>
            <a:pPr lvl="2"/>
            <a:r>
              <a:rPr lang="tr-TR" dirty="0" err="1"/>
              <a:t>Nöronal</a:t>
            </a:r>
            <a:r>
              <a:rPr lang="tr-TR" dirty="0"/>
              <a:t> büyüme ve onarım</a:t>
            </a:r>
          </a:p>
          <a:p>
            <a:pPr lvl="2"/>
            <a:r>
              <a:rPr lang="tr-TR" dirty="0"/>
              <a:t>Travmaya </a:t>
            </a:r>
            <a:r>
              <a:rPr lang="tr-TR" dirty="0" err="1"/>
              <a:t>glukokortikoid</a:t>
            </a:r>
            <a:r>
              <a:rPr lang="tr-TR" dirty="0"/>
              <a:t> yanıtı</a:t>
            </a:r>
          </a:p>
          <a:p>
            <a:pPr lvl="2"/>
            <a:r>
              <a:rPr lang="tr-TR" dirty="0"/>
              <a:t>Serotonin transportu</a:t>
            </a:r>
          </a:p>
          <a:p>
            <a:pPr lvl="1"/>
            <a:r>
              <a:rPr lang="tr-TR" dirty="0"/>
              <a:t>Küçük </a:t>
            </a:r>
            <a:r>
              <a:rPr lang="tr-TR" dirty="0" err="1"/>
              <a:t>hipokampüs</a:t>
            </a:r>
            <a:r>
              <a:rPr lang="tr-TR" dirty="0"/>
              <a:t>, küçük </a:t>
            </a:r>
            <a:r>
              <a:rPr lang="tr-TR" dirty="0" err="1"/>
              <a:t>amigdala</a:t>
            </a:r>
            <a:endParaRPr lang="tr-TR" dirty="0"/>
          </a:p>
        </p:txBody>
      </p:sp>
    </p:spTree>
    <p:extLst>
      <p:ext uri="{BB962C8B-B14F-4D97-AF65-F5344CB8AC3E}">
        <p14:creationId xmlns:p14="http://schemas.microsoft.com/office/powerpoint/2010/main" val="1064764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658BC2-C5A6-A5DB-5709-4EB29BB736B6}"/>
              </a:ext>
            </a:extLst>
          </p:cNvPr>
          <p:cNvSpPr>
            <a:spLocks noGrp="1"/>
          </p:cNvSpPr>
          <p:nvPr>
            <p:ph type="title"/>
          </p:nvPr>
        </p:nvSpPr>
        <p:spPr/>
        <p:txBody>
          <a:bodyPr/>
          <a:lstStyle/>
          <a:p>
            <a:r>
              <a:rPr lang="tr-TR" dirty="0" err="1"/>
              <a:t>Patogenez</a:t>
            </a:r>
            <a:r>
              <a:rPr lang="tr-TR" dirty="0"/>
              <a:t> — Travma Modeli</a:t>
            </a:r>
          </a:p>
        </p:txBody>
      </p:sp>
      <p:sp>
        <p:nvSpPr>
          <p:cNvPr id="3" name="İçerik Yer Tutucusu 2">
            <a:extLst>
              <a:ext uri="{FF2B5EF4-FFF2-40B4-BE49-F238E27FC236}">
                <a16:creationId xmlns:a16="http://schemas.microsoft.com/office/drawing/2014/main" id="{0ED7C701-780A-9446-5503-D65C3AEAA9F5}"/>
              </a:ext>
            </a:extLst>
          </p:cNvPr>
          <p:cNvSpPr>
            <a:spLocks noGrp="1"/>
          </p:cNvSpPr>
          <p:nvPr>
            <p:ph idx="1"/>
          </p:nvPr>
        </p:nvSpPr>
        <p:spPr/>
        <p:txBody>
          <a:bodyPr/>
          <a:lstStyle/>
          <a:p>
            <a:r>
              <a:rPr lang="tr-TR" dirty="0"/>
              <a:t>Çocukluk travması </a:t>
            </a:r>
          </a:p>
          <a:p>
            <a:pPr lvl="1"/>
            <a:r>
              <a:rPr lang="tr-TR" dirty="0"/>
              <a:t>Şiddetli fiziksel/cinsel istismar öyküsü</a:t>
            </a:r>
          </a:p>
          <a:p>
            <a:pPr lvl="1"/>
            <a:r>
              <a:rPr lang="tr-TR" dirty="0"/>
              <a:t>Duygusal istismar</a:t>
            </a:r>
          </a:p>
          <a:p>
            <a:pPr lvl="1"/>
            <a:r>
              <a:rPr lang="tr-TR" dirty="0"/>
              <a:t>Güvenli bağlanma eksikliği</a:t>
            </a:r>
          </a:p>
          <a:p>
            <a:pPr lvl="1"/>
            <a:r>
              <a:rPr lang="tr-TR" dirty="0"/>
              <a:t>Yetişkinlerde TSSB gelişebiliyor, DKB?</a:t>
            </a:r>
          </a:p>
        </p:txBody>
      </p:sp>
    </p:spTree>
    <p:extLst>
      <p:ext uri="{BB962C8B-B14F-4D97-AF65-F5344CB8AC3E}">
        <p14:creationId xmlns:p14="http://schemas.microsoft.com/office/powerpoint/2010/main" val="239268669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1215</Words>
  <Application>Microsoft Office PowerPoint</Application>
  <PresentationFormat>Geniş ekran</PresentationFormat>
  <Paragraphs>163</Paragraphs>
  <Slides>18</Slides>
  <Notes>7</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.SF UI</vt:lpstr>
      <vt:lpstr>.SFUI-Regular</vt:lpstr>
      <vt:lpstr>Arial</vt:lpstr>
      <vt:lpstr>Calibri</vt:lpstr>
      <vt:lpstr>Calibri Light</vt:lpstr>
      <vt:lpstr>Office Teması</vt:lpstr>
      <vt:lpstr>Dissosiyatif Kimlik Bozukluğu</vt:lpstr>
      <vt:lpstr>PowerPoint Sunusu</vt:lpstr>
      <vt:lpstr>Epidemiyoloji</vt:lpstr>
      <vt:lpstr>Komorbidite</vt:lpstr>
      <vt:lpstr>Risk Faktörleri</vt:lpstr>
      <vt:lpstr>Patogenez</vt:lpstr>
      <vt:lpstr>Patogenez — Travma Modeli</vt:lpstr>
      <vt:lpstr>Patogenez — Travma Modeli</vt:lpstr>
      <vt:lpstr>Patogenez — Travma Modeli</vt:lpstr>
      <vt:lpstr>Patogenez — Travma Modeli</vt:lpstr>
      <vt:lpstr>Patogenez — Travma Modeli</vt:lpstr>
      <vt:lpstr>Patogenez — Sosyokognitif Model</vt:lpstr>
      <vt:lpstr>Klinik</vt:lpstr>
      <vt:lpstr>Tanı</vt:lpstr>
      <vt:lpstr>Ayırıcı Tanı</vt:lpstr>
      <vt:lpstr>DKB &amp; TSSB İlişkisi</vt:lpstr>
      <vt:lpstr>Tedavi</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Dissosiyatif Kimlik Bozukluğu</dc:title>
  <dc:creator>serifeirem sahin</dc:creator>
  <cp:lastModifiedBy>FUJİ-W10</cp:lastModifiedBy>
  <cp:revision>7</cp:revision>
  <dcterms:created xsi:type="dcterms:W3CDTF">2024-01-22T06:14:52Z</dcterms:created>
  <dcterms:modified xsi:type="dcterms:W3CDTF">2024-01-24T11:03:44Z</dcterms:modified>
</cp:coreProperties>
</file>