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Lst>
  <p:sldSz cy="5143500" cx="9144000"/>
  <p:notesSz cx="6858000" cy="9144000"/>
  <p:embeddedFontLst>
    <p:embeddedFont>
      <p:font typeface="Libre Franklin"/>
      <p:regular r:id="rId30"/>
      <p:bold r:id="rId31"/>
      <p:italic r:id="rId32"/>
      <p:boldItalic r:id="rId33"/>
    </p:embeddedFont>
    <p:embeddedFont>
      <p:font typeface="Libre Franklin Medium"/>
      <p:regular r:id="rId34"/>
      <p:bold r:id="rId35"/>
      <p:italic r:id="rId36"/>
      <p:boldItalic r:id="rId37"/>
    </p:embeddedFont>
    <p:embeddedFont>
      <p:font typeface="Century Gothic"/>
      <p:regular r:id="rId38"/>
      <p:bold r:id="rId39"/>
      <p:italic r:id="rId40"/>
      <p:boldItalic r:id="rId4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42" roundtripDataSignature="AMtx7mhrWxGSrVzD91ANPowThtLPcBUr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0465B34-D134-4F67-9FDA-611F6AF5A4B0}">
  <a:tblStyle styleId="{D0465B34-D134-4F67-9FDA-611F6AF5A4B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CenturyGothic-italic.fntdata"/><Relationship Id="rId20" Type="http://schemas.openxmlformats.org/officeDocument/2006/relationships/slide" Target="slides/slide14.xml"/><Relationship Id="rId42" Type="http://customschemas.google.com/relationships/presentationmetadata" Target="metadata"/><Relationship Id="rId41" Type="http://schemas.openxmlformats.org/officeDocument/2006/relationships/font" Target="fonts/CenturyGothic-boldItalic.fntdata"/><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LibreFranklin-bold.fntdata"/><Relationship Id="rId30" Type="http://schemas.openxmlformats.org/officeDocument/2006/relationships/font" Target="fonts/LibreFranklin-regular.fntdata"/><Relationship Id="rId11" Type="http://schemas.openxmlformats.org/officeDocument/2006/relationships/slide" Target="slides/slide5.xml"/><Relationship Id="rId33" Type="http://schemas.openxmlformats.org/officeDocument/2006/relationships/font" Target="fonts/LibreFranklin-boldItalic.fntdata"/><Relationship Id="rId10" Type="http://schemas.openxmlformats.org/officeDocument/2006/relationships/slide" Target="slides/slide4.xml"/><Relationship Id="rId32" Type="http://schemas.openxmlformats.org/officeDocument/2006/relationships/font" Target="fonts/LibreFranklin-italic.fntdata"/><Relationship Id="rId13" Type="http://schemas.openxmlformats.org/officeDocument/2006/relationships/slide" Target="slides/slide7.xml"/><Relationship Id="rId35" Type="http://schemas.openxmlformats.org/officeDocument/2006/relationships/font" Target="fonts/LibreFranklinMedium-bold.fntdata"/><Relationship Id="rId12" Type="http://schemas.openxmlformats.org/officeDocument/2006/relationships/slide" Target="slides/slide6.xml"/><Relationship Id="rId34" Type="http://schemas.openxmlformats.org/officeDocument/2006/relationships/font" Target="fonts/LibreFranklinMedium-regular.fntdata"/><Relationship Id="rId15" Type="http://schemas.openxmlformats.org/officeDocument/2006/relationships/slide" Target="slides/slide9.xml"/><Relationship Id="rId37" Type="http://schemas.openxmlformats.org/officeDocument/2006/relationships/font" Target="fonts/LibreFranklinMedium-boldItalic.fntdata"/><Relationship Id="rId14" Type="http://schemas.openxmlformats.org/officeDocument/2006/relationships/slide" Target="slides/slide8.xml"/><Relationship Id="rId36" Type="http://schemas.openxmlformats.org/officeDocument/2006/relationships/font" Target="fonts/LibreFranklinMedium-italic.fntdata"/><Relationship Id="rId17" Type="http://schemas.openxmlformats.org/officeDocument/2006/relationships/slide" Target="slides/slide11.xml"/><Relationship Id="rId39" Type="http://schemas.openxmlformats.org/officeDocument/2006/relationships/font" Target="fonts/CenturyGothic-bold.fntdata"/><Relationship Id="rId16" Type="http://schemas.openxmlformats.org/officeDocument/2006/relationships/slide" Target="slides/slide10.xml"/><Relationship Id="rId38" Type="http://schemas.openxmlformats.org/officeDocument/2006/relationships/font" Target="fonts/CenturyGothic-regular.fnt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0" name="Google Shape;10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718a25ac6450042e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718a25ac6450042e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5d271531515373b9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5d271531515373b9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4" name="Google Shape;184;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5d271531515373b9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5d271531515373b9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7" name="Google Shape;197;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5d271531515373b9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5d271531515373b9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0" name="Google Shape;210;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5d271531515373b9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5d271531515373b9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6" name="Google Shape;226;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2" name="Google Shape;232;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8" name="Google Shape;238;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0" name="Google Shape;250;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718a25ac6450042e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718a25ac6450042e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7" name="Google Shape;137;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5d271531515373b9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5d271531515373b9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Slaydı" showMasterSp="0" type="title">
  <p:cSld name="TITLE">
    <p:spTree>
      <p:nvGrpSpPr>
        <p:cNvPr id="13" name="Shape 13"/>
        <p:cNvGrpSpPr/>
        <p:nvPr/>
      </p:nvGrpSpPr>
      <p:grpSpPr>
        <a:xfrm>
          <a:off x="0" y="0"/>
          <a:ext cx="0" cy="0"/>
          <a:chOff x="0" y="0"/>
          <a:chExt cx="0" cy="0"/>
        </a:xfrm>
      </p:grpSpPr>
      <p:sp>
        <p:nvSpPr>
          <p:cNvPr id="14" name="Google Shape;14;p18"/>
          <p:cNvSpPr/>
          <p:nvPr/>
        </p:nvSpPr>
        <p:spPr>
          <a:xfrm>
            <a:off x="7010400" y="114299"/>
            <a:ext cx="1981200" cy="491718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5" name="Google Shape;15;p18"/>
          <p:cNvSpPr/>
          <p:nvPr/>
        </p:nvSpPr>
        <p:spPr>
          <a:xfrm>
            <a:off x="152400" y="115442"/>
            <a:ext cx="6705600" cy="49149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6" name="Google Shape;16;p18"/>
          <p:cNvSpPr txBox="1"/>
          <p:nvPr>
            <p:ph idx="1" type="subTitle"/>
          </p:nvPr>
        </p:nvSpPr>
        <p:spPr>
          <a:xfrm>
            <a:off x="7010400" y="1539720"/>
            <a:ext cx="1981200" cy="1371600"/>
          </a:xfrm>
          <a:prstGeom prst="rect">
            <a:avLst/>
          </a:prstGeom>
          <a:noFill/>
          <a:ln>
            <a:noFill/>
          </a:ln>
        </p:spPr>
        <p:txBody>
          <a:bodyPr anchorCtr="0" anchor="ctr" bIns="45700" lIns="91425" spcFirstLastPara="1" rIns="91425" wrap="square" tIns="45700">
            <a:normAutofit/>
          </a:bodyPr>
          <a:lstStyle>
            <a:lvl1pPr lvl="0" algn="l">
              <a:spcBef>
                <a:spcPts val="380"/>
              </a:spcBef>
              <a:spcAft>
                <a:spcPts val="0"/>
              </a:spcAft>
              <a:buSzPts val="1900"/>
              <a:buNone/>
              <a:defRPr sz="1900">
                <a:solidFill>
                  <a:srgbClr val="FFFFFF"/>
                </a:solidFill>
              </a:defRPr>
            </a:lvl1pPr>
            <a:lvl2pPr lvl="1" algn="ctr">
              <a:spcBef>
                <a:spcPts val="360"/>
              </a:spcBef>
              <a:spcAft>
                <a:spcPts val="0"/>
              </a:spcAft>
              <a:buSzPts val="1800"/>
              <a:buNone/>
              <a:defRPr>
                <a:solidFill>
                  <a:srgbClr val="888888"/>
                </a:solidFill>
              </a:defRPr>
            </a:lvl2pPr>
            <a:lvl3pPr lvl="2" algn="ctr">
              <a:spcBef>
                <a:spcPts val="320"/>
              </a:spcBef>
              <a:spcAft>
                <a:spcPts val="0"/>
              </a:spcAft>
              <a:buSzPts val="1600"/>
              <a:buNone/>
              <a:defRPr>
                <a:solidFill>
                  <a:srgbClr val="888888"/>
                </a:solidFill>
              </a:defRPr>
            </a:lvl3pPr>
            <a:lvl4pPr lvl="3" algn="ctr">
              <a:spcBef>
                <a:spcPts val="280"/>
              </a:spcBef>
              <a:spcAft>
                <a:spcPts val="0"/>
              </a:spcAft>
              <a:buSzPts val="1400"/>
              <a:buNone/>
              <a:defRPr>
                <a:solidFill>
                  <a:srgbClr val="888888"/>
                </a:solidFill>
              </a:defRPr>
            </a:lvl4pPr>
            <a:lvl5pPr lvl="4" algn="ctr">
              <a:spcBef>
                <a:spcPts val="260"/>
              </a:spcBef>
              <a:spcAft>
                <a:spcPts val="0"/>
              </a:spcAft>
              <a:buSzPts val="1300"/>
              <a:buNone/>
              <a:defRPr>
                <a:solidFill>
                  <a:srgbClr val="888888"/>
                </a:solidFill>
              </a:defRPr>
            </a:lvl5pPr>
            <a:lvl6pPr lvl="5" algn="ctr">
              <a:spcBef>
                <a:spcPts val="240"/>
              </a:spcBef>
              <a:spcAft>
                <a:spcPts val="0"/>
              </a:spcAft>
              <a:buSzPts val="1200"/>
              <a:buNone/>
              <a:defRPr>
                <a:solidFill>
                  <a:srgbClr val="888888"/>
                </a:solidFill>
              </a:defRPr>
            </a:lvl6pPr>
            <a:lvl7pPr lvl="6" algn="ctr">
              <a:spcBef>
                <a:spcPts val="240"/>
              </a:spcBef>
              <a:spcAft>
                <a:spcPts val="0"/>
              </a:spcAft>
              <a:buSzPts val="1200"/>
              <a:buNone/>
              <a:defRPr>
                <a:solidFill>
                  <a:srgbClr val="888888"/>
                </a:solidFill>
              </a:defRPr>
            </a:lvl7pPr>
            <a:lvl8pPr lvl="7" algn="ctr">
              <a:spcBef>
                <a:spcPts val="240"/>
              </a:spcBef>
              <a:spcAft>
                <a:spcPts val="0"/>
              </a:spcAft>
              <a:buSzPts val="1200"/>
              <a:buNone/>
              <a:defRPr>
                <a:solidFill>
                  <a:srgbClr val="888888"/>
                </a:solidFill>
              </a:defRPr>
            </a:lvl8pPr>
            <a:lvl9pPr lvl="8" algn="ctr">
              <a:spcBef>
                <a:spcPts val="240"/>
              </a:spcBef>
              <a:spcAft>
                <a:spcPts val="0"/>
              </a:spcAft>
              <a:buSzPts val="1200"/>
              <a:buNone/>
              <a:defRPr>
                <a:solidFill>
                  <a:srgbClr val="888888"/>
                </a:solidFill>
              </a:defRPr>
            </a:lvl9pPr>
          </a:lstStyle>
          <a:p/>
        </p:txBody>
      </p:sp>
      <p:sp>
        <p:nvSpPr>
          <p:cNvPr id="17" name="Google Shape;17;p18"/>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8"/>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TR"/>
              <a:t>‹#›</a:t>
            </a:fld>
            <a:endParaRPr/>
          </a:p>
        </p:txBody>
      </p:sp>
      <p:sp>
        <p:nvSpPr>
          <p:cNvPr id="19" name="Google Shape;19;p18"/>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8"/>
          <p:cNvSpPr txBox="1"/>
          <p:nvPr>
            <p:ph type="title"/>
          </p:nvPr>
        </p:nvSpPr>
        <p:spPr>
          <a:xfrm>
            <a:off x="457200" y="1539720"/>
            <a:ext cx="6324600" cy="1371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Clr>
                <a:schemeClr val="lt1"/>
              </a:buClr>
              <a:buSzPts val="4200"/>
              <a:buFont typeface="Libre Franklin Medium"/>
              <a:buNone/>
              <a:defRPr sz="4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Resim" showMasterSp="0" type="picTx">
  <p:cSld name="PICTURE_WITH_CAPTION_TEXT">
    <p:bg>
      <p:bgPr>
        <a:solidFill>
          <a:schemeClr val="dk2"/>
        </a:solidFill>
      </p:bgPr>
    </p:bg>
    <p:spTree>
      <p:nvGrpSpPr>
        <p:cNvPr id="75" name="Shape 75"/>
        <p:cNvGrpSpPr/>
        <p:nvPr/>
      </p:nvGrpSpPr>
      <p:grpSpPr>
        <a:xfrm>
          <a:off x="0" y="0"/>
          <a:ext cx="0" cy="0"/>
          <a:chOff x="0" y="0"/>
          <a:chExt cx="0" cy="0"/>
        </a:xfrm>
      </p:grpSpPr>
      <p:sp>
        <p:nvSpPr>
          <p:cNvPr id="76" name="Google Shape;76;p27"/>
          <p:cNvSpPr/>
          <p:nvPr/>
        </p:nvSpPr>
        <p:spPr>
          <a:xfrm>
            <a:off x="0" y="0"/>
            <a:ext cx="9144000" cy="51435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77" name="Google Shape;77;p27"/>
          <p:cNvSpPr/>
          <p:nvPr/>
        </p:nvSpPr>
        <p:spPr>
          <a:xfrm>
            <a:off x="7010400" y="113157"/>
            <a:ext cx="1981200" cy="4917186"/>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78" name="Google Shape;78;p27"/>
          <p:cNvSpPr/>
          <p:nvPr>
            <p:ph idx="2" type="pic"/>
          </p:nvPr>
        </p:nvSpPr>
        <p:spPr>
          <a:xfrm>
            <a:off x="152400" y="114300"/>
            <a:ext cx="6705600" cy="4914900"/>
          </a:xfrm>
          <a:prstGeom prst="rect">
            <a:avLst/>
          </a:prstGeom>
          <a:noFill/>
          <a:ln>
            <a:noFill/>
          </a:ln>
        </p:spPr>
      </p:sp>
      <p:sp>
        <p:nvSpPr>
          <p:cNvPr id="79" name="Google Shape;79;p27"/>
          <p:cNvSpPr txBox="1"/>
          <p:nvPr>
            <p:ph idx="1" type="body"/>
          </p:nvPr>
        </p:nvSpPr>
        <p:spPr>
          <a:xfrm>
            <a:off x="7162800" y="1600200"/>
            <a:ext cx="1676400" cy="2228850"/>
          </a:xfrm>
          <a:prstGeom prst="rect">
            <a:avLst/>
          </a:prstGeom>
          <a:noFill/>
          <a:ln>
            <a:noFill/>
          </a:ln>
        </p:spPr>
        <p:txBody>
          <a:bodyPr anchorCtr="0" anchor="t" bIns="45700" lIns="91425" spcFirstLastPara="1" rIns="91425" wrap="square" tIns="0">
            <a:normAutofit/>
          </a:bodyPr>
          <a:lstStyle>
            <a:lvl1pPr indent="-228600" lvl="0" marL="457200" algn="l">
              <a:spcBef>
                <a:spcPts val="280"/>
              </a:spcBef>
              <a:spcAft>
                <a:spcPts val="0"/>
              </a:spcAft>
              <a:buSzPts val="1400"/>
              <a:buNone/>
              <a:defRPr sz="1400">
                <a:solidFill>
                  <a:schemeClr val="lt1"/>
                </a:solidFill>
              </a:defRPr>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80" name="Google Shape;80;p27"/>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27"/>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7"/>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100"/>
              <a:buNone/>
              <a:defRPr/>
            </a:lvl1pPr>
            <a:lvl2pPr indent="0" lvl="1" marL="0" algn="r">
              <a:lnSpc>
                <a:spcPct val="100000"/>
              </a:lnSpc>
              <a:spcBef>
                <a:spcPts val="0"/>
              </a:spcBef>
              <a:spcAft>
                <a:spcPts val="0"/>
              </a:spcAft>
              <a:buSzPts val="1100"/>
              <a:buNone/>
              <a:defRPr/>
            </a:lvl2pPr>
            <a:lvl3pPr indent="0" lvl="2" marL="0" algn="r">
              <a:lnSpc>
                <a:spcPct val="100000"/>
              </a:lnSpc>
              <a:spcBef>
                <a:spcPts val="0"/>
              </a:spcBef>
              <a:spcAft>
                <a:spcPts val="0"/>
              </a:spcAft>
              <a:buSzPts val="1100"/>
              <a:buNone/>
              <a:defRPr/>
            </a:lvl3pPr>
            <a:lvl4pPr indent="0" lvl="3" marL="0" algn="r">
              <a:lnSpc>
                <a:spcPct val="100000"/>
              </a:lnSpc>
              <a:spcBef>
                <a:spcPts val="0"/>
              </a:spcBef>
              <a:spcAft>
                <a:spcPts val="0"/>
              </a:spcAft>
              <a:buSzPts val="1100"/>
              <a:buNone/>
              <a:defRPr/>
            </a:lvl4pPr>
            <a:lvl5pPr indent="0" lvl="4" marL="0" algn="r">
              <a:lnSpc>
                <a:spcPct val="100000"/>
              </a:lnSpc>
              <a:spcBef>
                <a:spcPts val="0"/>
              </a:spcBef>
              <a:spcAft>
                <a:spcPts val="0"/>
              </a:spcAft>
              <a:buSzPts val="1100"/>
              <a:buNone/>
              <a:defRPr/>
            </a:lvl5pPr>
            <a:lvl6pPr indent="0" lvl="5" marL="0" algn="r">
              <a:lnSpc>
                <a:spcPct val="100000"/>
              </a:lnSpc>
              <a:spcBef>
                <a:spcPts val="0"/>
              </a:spcBef>
              <a:spcAft>
                <a:spcPts val="0"/>
              </a:spcAft>
              <a:buSzPts val="1100"/>
              <a:buNone/>
              <a:defRPr/>
            </a:lvl6pPr>
            <a:lvl7pPr indent="0" lvl="6" marL="0" algn="r">
              <a:lnSpc>
                <a:spcPct val="100000"/>
              </a:lnSpc>
              <a:spcBef>
                <a:spcPts val="0"/>
              </a:spcBef>
              <a:spcAft>
                <a:spcPts val="0"/>
              </a:spcAft>
              <a:buSzPts val="1100"/>
              <a:buNone/>
              <a:defRPr/>
            </a:lvl7pPr>
            <a:lvl8pPr indent="0" lvl="7" marL="0" algn="r">
              <a:lnSpc>
                <a:spcPct val="100000"/>
              </a:lnSpc>
              <a:spcBef>
                <a:spcPts val="0"/>
              </a:spcBef>
              <a:spcAft>
                <a:spcPts val="0"/>
              </a:spcAft>
              <a:buSzPts val="1100"/>
              <a:buNone/>
              <a:defRPr/>
            </a:lvl8pPr>
            <a:lvl9pPr indent="0" lvl="8" marL="0" algn="r">
              <a:lnSpc>
                <a:spcPct val="100000"/>
              </a:lnSpc>
              <a:spcBef>
                <a:spcPts val="0"/>
              </a:spcBef>
              <a:spcAft>
                <a:spcPts val="0"/>
              </a:spcAft>
              <a:buSzPts val="1100"/>
              <a:buNone/>
              <a:defRPr/>
            </a:lvl9pPr>
          </a:lstStyle>
          <a:p>
            <a:pPr indent="0" lvl="0" marL="0" rtl="0" algn="r">
              <a:spcBef>
                <a:spcPts val="0"/>
              </a:spcBef>
              <a:spcAft>
                <a:spcPts val="0"/>
              </a:spcAft>
              <a:buNone/>
            </a:pPr>
            <a:fld id="{00000000-1234-1234-1234-123412341234}" type="slidenum">
              <a:rPr lang="tr-TR"/>
              <a:t>‹#›</a:t>
            </a:fld>
            <a:endParaRPr/>
          </a:p>
        </p:txBody>
      </p:sp>
      <p:sp>
        <p:nvSpPr>
          <p:cNvPr id="83" name="Google Shape;83;p27"/>
          <p:cNvSpPr txBox="1"/>
          <p:nvPr>
            <p:ph type="title"/>
          </p:nvPr>
        </p:nvSpPr>
        <p:spPr>
          <a:xfrm>
            <a:off x="7162800" y="345186"/>
            <a:ext cx="1676400" cy="125501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lt2"/>
              </a:buClr>
              <a:buSzPts val="2000"/>
              <a:buFont typeface="Libre Franklin Medium"/>
              <a:buNone/>
              <a:defRPr sz="20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Dikey Metin" type="vertTx">
  <p:cSld name="VERTICAL_TEXT">
    <p:spTree>
      <p:nvGrpSpPr>
        <p:cNvPr id="84" name="Shape 84"/>
        <p:cNvGrpSpPr/>
        <p:nvPr/>
      </p:nvGrpSpPr>
      <p:grpSpPr>
        <a:xfrm>
          <a:off x="0" y="0"/>
          <a:ext cx="0" cy="0"/>
          <a:chOff x="0" y="0"/>
          <a:chExt cx="0" cy="0"/>
        </a:xfrm>
      </p:grpSpPr>
      <p:sp>
        <p:nvSpPr>
          <p:cNvPr id="85" name="Google Shape;85;p28"/>
          <p:cNvSpPr txBox="1"/>
          <p:nvPr>
            <p:ph type="title"/>
          </p:nvPr>
        </p:nvSpPr>
        <p:spPr>
          <a:xfrm>
            <a:off x="381000" y="266885"/>
            <a:ext cx="8381260" cy="790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28"/>
          <p:cNvSpPr txBox="1"/>
          <p:nvPr>
            <p:ph idx="1" type="body"/>
          </p:nvPr>
        </p:nvSpPr>
        <p:spPr>
          <a:xfrm rot="5400000">
            <a:off x="2932168" y="-1261865"/>
            <a:ext cx="3305556" cy="840789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7" name="Google Shape;87;p28"/>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8"/>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8"/>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100"/>
              <a:buNone/>
              <a:defRPr/>
            </a:lvl1pPr>
            <a:lvl2pPr indent="0" lvl="1" marL="0" algn="r">
              <a:lnSpc>
                <a:spcPct val="100000"/>
              </a:lnSpc>
              <a:spcBef>
                <a:spcPts val="0"/>
              </a:spcBef>
              <a:spcAft>
                <a:spcPts val="0"/>
              </a:spcAft>
              <a:buSzPts val="1100"/>
              <a:buNone/>
              <a:defRPr/>
            </a:lvl2pPr>
            <a:lvl3pPr indent="0" lvl="2" marL="0" algn="r">
              <a:lnSpc>
                <a:spcPct val="100000"/>
              </a:lnSpc>
              <a:spcBef>
                <a:spcPts val="0"/>
              </a:spcBef>
              <a:spcAft>
                <a:spcPts val="0"/>
              </a:spcAft>
              <a:buSzPts val="1100"/>
              <a:buNone/>
              <a:defRPr/>
            </a:lvl3pPr>
            <a:lvl4pPr indent="0" lvl="3" marL="0" algn="r">
              <a:lnSpc>
                <a:spcPct val="100000"/>
              </a:lnSpc>
              <a:spcBef>
                <a:spcPts val="0"/>
              </a:spcBef>
              <a:spcAft>
                <a:spcPts val="0"/>
              </a:spcAft>
              <a:buSzPts val="1100"/>
              <a:buNone/>
              <a:defRPr/>
            </a:lvl4pPr>
            <a:lvl5pPr indent="0" lvl="4" marL="0" algn="r">
              <a:lnSpc>
                <a:spcPct val="100000"/>
              </a:lnSpc>
              <a:spcBef>
                <a:spcPts val="0"/>
              </a:spcBef>
              <a:spcAft>
                <a:spcPts val="0"/>
              </a:spcAft>
              <a:buSzPts val="1100"/>
              <a:buNone/>
              <a:defRPr/>
            </a:lvl5pPr>
            <a:lvl6pPr indent="0" lvl="5" marL="0" algn="r">
              <a:lnSpc>
                <a:spcPct val="100000"/>
              </a:lnSpc>
              <a:spcBef>
                <a:spcPts val="0"/>
              </a:spcBef>
              <a:spcAft>
                <a:spcPts val="0"/>
              </a:spcAft>
              <a:buSzPts val="1100"/>
              <a:buNone/>
              <a:defRPr/>
            </a:lvl6pPr>
            <a:lvl7pPr indent="0" lvl="6" marL="0" algn="r">
              <a:lnSpc>
                <a:spcPct val="100000"/>
              </a:lnSpc>
              <a:spcBef>
                <a:spcPts val="0"/>
              </a:spcBef>
              <a:spcAft>
                <a:spcPts val="0"/>
              </a:spcAft>
              <a:buSzPts val="1100"/>
              <a:buNone/>
              <a:defRPr/>
            </a:lvl7pPr>
            <a:lvl8pPr indent="0" lvl="7" marL="0" algn="r">
              <a:lnSpc>
                <a:spcPct val="100000"/>
              </a:lnSpc>
              <a:spcBef>
                <a:spcPts val="0"/>
              </a:spcBef>
              <a:spcAft>
                <a:spcPts val="0"/>
              </a:spcAft>
              <a:buSzPts val="1100"/>
              <a:buNone/>
              <a:defRPr/>
            </a:lvl8pPr>
            <a:lvl9pPr indent="0" lvl="8" marL="0" algn="r">
              <a:lnSpc>
                <a:spcPct val="100000"/>
              </a:lnSpc>
              <a:spcBef>
                <a:spcPts val="0"/>
              </a:spcBef>
              <a:spcAft>
                <a:spcPts val="0"/>
              </a:spcAft>
              <a:buSzPts val="1100"/>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key Başlık ve Metin" showMasterSp="0" type="vertTitleAndTx">
  <p:cSld name="VERTICAL_TITLE_AND_VERTICAL_TEXT">
    <p:spTree>
      <p:nvGrpSpPr>
        <p:cNvPr id="90" name="Shape 90"/>
        <p:cNvGrpSpPr/>
        <p:nvPr/>
      </p:nvGrpSpPr>
      <p:grpSpPr>
        <a:xfrm>
          <a:off x="0" y="0"/>
          <a:ext cx="0" cy="0"/>
          <a:chOff x="0" y="0"/>
          <a:chExt cx="0" cy="0"/>
        </a:xfrm>
      </p:grpSpPr>
      <p:sp>
        <p:nvSpPr>
          <p:cNvPr id="91" name="Google Shape;91;p29"/>
          <p:cNvSpPr/>
          <p:nvPr/>
        </p:nvSpPr>
        <p:spPr>
          <a:xfrm>
            <a:off x="152400" y="110489"/>
            <a:ext cx="6705600" cy="4917186"/>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92" name="Google Shape;92;p29"/>
          <p:cNvSpPr/>
          <p:nvPr/>
        </p:nvSpPr>
        <p:spPr>
          <a:xfrm>
            <a:off x="7010400" y="110489"/>
            <a:ext cx="1956046" cy="4917186"/>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93" name="Google Shape;93;p29"/>
          <p:cNvSpPr txBox="1"/>
          <p:nvPr>
            <p:ph type="title"/>
          </p:nvPr>
        </p:nvSpPr>
        <p:spPr>
          <a:xfrm rot="5400000">
            <a:off x="5806678" y="1562101"/>
            <a:ext cx="4388644" cy="1676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29"/>
          <p:cNvSpPr txBox="1"/>
          <p:nvPr>
            <p:ph idx="1" type="body"/>
          </p:nvPr>
        </p:nvSpPr>
        <p:spPr>
          <a:xfrm rot="5400000">
            <a:off x="1272778" y="-609599"/>
            <a:ext cx="4388644"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5" name="Google Shape;95;p29"/>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29"/>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29"/>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ctr">
              <a:spcBef>
                <a:spcPts val="0"/>
              </a:spcBef>
              <a:spcAft>
                <a:spcPts val="0"/>
              </a:spcAft>
              <a:buClr>
                <a:schemeClr val="lt1"/>
              </a:buClr>
              <a:buSzPts val="2800"/>
              <a:buFont typeface="Libre Franklin Medium"/>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1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spcBef>
                <a:spcPts val="0"/>
              </a:spcBef>
              <a:spcAft>
                <a:spcPts val="0"/>
              </a:spcAft>
              <a:buSzPts val="1800"/>
              <a:buChar char="●"/>
              <a:defRPr/>
            </a:lvl1pPr>
            <a:lvl2pPr indent="-317500" lvl="1" marL="914400" algn="l">
              <a:spcBef>
                <a:spcPts val="0"/>
              </a:spcBef>
              <a:spcAft>
                <a:spcPts val="0"/>
              </a:spcAft>
              <a:buSzPts val="1400"/>
              <a:buChar char="○"/>
              <a:defRPr/>
            </a:lvl2pPr>
            <a:lvl3pPr indent="-317500" lvl="2" marL="1371600" algn="l">
              <a:spcBef>
                <a:spcPts val="0"/>
              </a:spcBef>
              <a:spcAft>
                <a:spcPts val="0"/>
              </a:spcAft>
              <a:buSzPts val="1400"/>
              <a:buChar char="■"/>
              <a:defRPr/>
            </a:lvl3pPr>
            <a:lvl4pPr indent="-317500" lvl="3" marL="1828800" algn="l">
              <a:spcBef>
                <a:spcPts val="0"/>
              </a:spcBef>
              <a:spcAft>
                <a:spcPts val="0"/>
              </a:spcAft>
              <a:buSzPts val="1400"/>
              <a:buChar char="●"/>
              <a:defRPr/>
            </a:lvl4pPr>
            <a:lvl5pPr indent="-317500" lvl="4" marL="2286000" algn="l">
              <a:spcBef>
                <a:spcPts val="0"/>
              </a:spcBef>
              <a:spcAft>
                <a:spcPts val="0"/>
              </a:spcAft>
              <a:buSzPts val="1400"/>
              <a:buChar char="○"/>
              <a:defRPr/>
            </a:lvl5pPr>
            <a:lvl6pPr indent="-317500" lvl="5" marL="2743200" algn="l">
              <a:spcBef>
                <a:spcPts val="0"/>
              </a:spcBef>
              <a:spcAft>
                <a:spcPts val="0"/>
              </a:spcAft>
              <a:buSzPts val="1400"/>
              <a:buChar char="■"/>
              <a:defRPr/>
            </a:lvl6pPr>
            <a:lvl7pPr indent="-317500" lvl="6" marL="3200400" algn="l">
              <a:spcBef>
                <a:spcPts val="0"/>
              </a:spcBef>
              <a:spcAft>
                <a:spcPts val="0"/>
              </a:spcAft>
              <a:buSzPts val="1400"/>
              <a:buChar char="●"/>
              <a:defRPr/>
            </a:lvl7pPr>
            <a:lvl8pPr indent="-317500" lvl="7" marL="3657600" algn="l">
              <a:spcBef>
                <a:spcPts val="0"/>
              </a:spcBef>
              <a:spcAft>
                <a:spcPts val="0"/>
              </a:spcAft>
              <a:buSzPts val="1400"/>
              <a:buChar char="○"/>
              <a:defRPr/>
            </a:lvl8pPr>
            <a:lvl9pPr indent="-317500" lvl="8" marL="4114800" algn="l">
              <a:spcBef>
                <a:spcPts val="0"/>
              </a:spcBef>
              <a:spcAft>
                <a:spcPts val="0"/>
              </a:spcAft>
              <a:buSzPts val="1400"/>
              <a:buChar char="■"/>
              <a:defRPr/>
            </a:lvl9pPr>
          </a:lstStyle>
          <a:p/>
        </p:txBody>
      </p:sp>
      <p:sp>
        <p:nvSpPr>
          <p:cNvPr id="24" name="Google Shape;24;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İçerik" type="obj">
  <p:cSld name="OBJECT">
    <p:spTree>
      <p:nvGrpSpPr>
        <p:cNvPr id="25" name="Shape 25"/>
        <p:cNvGrpSpPr/>
        <p:nvPr/>
      </p:nvGrpSpPr>
      <p:grpSpPr>
        <a:xfrm>
          <a:off x="0" y="0"/>
          <a:ext cx="0" cy="0"/>
          <a:chOff x="0" y="0"/>
          <a:chExt cx="0" cy="0"/>
        </a:xfrm>
      </p:grpSpPr>
      <p:sp>
        <p:nvSpPr>
          <p:cNvPr id="26" name="Google Shape;26;p20"/>
          <p:cNvSpPr txBox="1"/>
          <p:nvPr>
            <p:ph idx="1" type="body"/>
          </p:nvPr>
        </p:nvSpPr>
        <p:spPr>
          <a:xfrm>
            <a:off x="381000" y="1289303"/>
            <a:ext cx="8407893" cy="3305556"/>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7" name="Google Shape;27;p20"/>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20"/>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0"/>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100"/>
              <a:buNone/>
              <a:defRPr/>
            </a:lvl1pPr>
            <a:lvl2pPr indent="0" lvl="1" marL="0" algn="r">
              <a:lnSpc>
                <a:spcPct val="100000"/>
              </a:lnSpc>
              <a:spcBef>
                <a:spcPts val="0"/>
              </a:spcBef>
              <a:spcAft>
                <a:spcPts val="0"/>
              </a:spcAft>
              <a:buSzPts val="1100"/>
              <a:buNone/>
              <a:defRPr/>
            </a:lvl2pPr>
            <a:lvl3pPr indent="0" lvl="2" marL="0" algn="r">
              <a:lnSpc>
                <a:spcPct val="100000"/>
              </a:lnSpc>
              <a:spcBef>
                <a:spcPts val="0"/>
              </a:spcBef>
              <a:spcAft>
                <a:spcPts val="0"/>
              </a:spcAft>
              <a:buSzPts val="1100"/>
              <a:buNone/>
              <a:defRPr/>
            </a:lvl3pPr>
            <a:lvl4pPr indent="0" lvl="3" marL="0" algn="r">
              <a:lnSpc>
                <a:spcPct val="100000"/>
              </a:lnSpc>
              <a:spcBef>
                <a:spcPts val="0"/>
              </a:spcBef>
              <a:spcAft>
                <a:spcPts val="0"/>
              </a:spcAft>
              <a:buSzPts val="1100"/>
              <a:buNone/>
              <a:defRPr/>
            </a:lvl4pPr>
            <a:lvl5pPr indent="0" lvl="4" marL="0" algn="r">
              <a:lnSpc>
                <a:spcPct val="100000"/>
              </a:lnSpc>
              <a:spcBef>
                <a:spcPts val="0"/>
              </a:spcBef>
              <a:spcAft>
                <a:spcPts val="0"/>
              </a:spcAft>
              <a:buSzPts val="1100"/>
              <a:buNone/>
              <a:defRPr/>
            </a:lvl5pPr>
            <a:lvl6pPr indent="0" lvl="5" marL="0" algn="r">
              <a:lnSpc>
                <a:spcPct val="100000"/>
              </a:lnSpc>
              <a:spcBef>
                <a:spcPts val="0"/>
              </a:spcBef>
              <a:spcAft>
                <a:spcPts val="0"/>
              </a:spcAft>
              <a:buSzPts val="1100"/>
              <a:buNone/>
              <a:defRPr/>
            </a:lvl6pPr>
            <a:lvl7pPr indent="0" lvl="6" marL="0" algn="r">
              <a:lnSpc>
                <a:spcPct val="100000"/>
              </a:lnSpc>
              <a:spcBef>
                <a:spcPts val="0"/>
              </a:spcBef>
              <a:spcAft>
                <a:spcPts val="0"/>
              </a:spcAft>
              <a:buSzPts val="1100"/>
              <a:buNone/>
              <a:defRPr/>
            </a:lvl7pPr>
            <a:lvl8pPr indent="0" lvl="7" marL="0" algn="r">
              <a:lnSpc>
                <a:spcPct val="100000"/>
              </a:lnSpc>
              <a:spcBef>
                <a:spcPts val="0"/>
              </a:spcBef>
              <a:spcAft>
                <a:spcPts val="0"/>
              </a:spcAft>
              <a:buSzPts val="1100"/>
              <a:buNone/>
              <a:defRPr/>
            </a:lvl8pPr>
            <a:lvl9pPr indent="0" lvl="8" marL="0" algn="r">
              <a:lnSpc>
                <a:spcPct val="100000"/>
              </a:lnSpc>
              <a:spcBef>
                <a:spcPts val="0"/>
              </a:spcBef>
              <a:spcAft>
                <a:spcPts val="0"/>
              </a:spcAft>
              <a:buSzPts val="1100"/>
              <a:buNone/>
              <a:defRPr/>
            </a:lvl9pPr>
          </a:lstStyle>
          <a:p>
            <a:pPr indent="0" lvl="0" marL="0" rtl="0" algn="r">
              <a:spcBef>
                <a:spcPts val="0"/>
              </a:spcBef>
              <a:spcAft>
                <a:spcPts val="0"/>
              </a:spcAft>
              <a:buNone/>
            </a:pPr>
            <a:fld id="{00000000-1234-1234-1234-123412341234}" type="slidenum">
              <a:rPr lang="tr-TR"/>
              <a:t>‹#›</a:t>
            </a:fld>
            <a:endParaRPr/>
          </a:p>
        </p:txBody>
      </p:sp>
      <p:sp>
        <p:nvSpPr>
          <p:cNvPr id="30" name="Google Shape;30;p20"/>
          <p:cNvSpPr txBox="1"/>
          <p:nvPr>
            <p:ph type="title"/>
          </p:nvPr>
        </p:nvSpPr>
        <p:spPr>
          <a:xfrm>
            <a:off x="381000" y="266885"/>
            <a:ext cx="8381260" cy="790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ölüm Üstbilgisi" showMasterSp="0" type="secHead">
  <p:cSld name="SECTION_HEADER">
    <p:spTree>
      <p:nvGrpSpPr>
        <p:cNvPr id="31" name="Shape 31"/>
        <p:cNvGrpSpPr/>
        <p:nvPr/>
      </p:nvGrpSpPr>
      <p:grpSpPr>
        <a:xfrm>
          <a:off x="0" y="0"/>
          <a:ext cx="0" cy="0"/>
          <a:chOff x="0" y="0"/>
          <a:chExt cx="0" cy="0"/>
        </a:xfrm>
      </p:grpSpPr>
      <p:sp>
        <p:nvSpPr>
          <p:cNvPr id="32" name="Google Shape;32;p21"/>
          <p:cNvSpPr/>
          <p:nvPr/>
        </p:nvSpPr>
        <p:spPr>
          <a:xfrm>
            <a:off x="7010400" y="114299"/>
            <a:ext cx="1981200" cy="4917186"/>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3" name="Google Shape;33;p21"/>
          <p:cNvSpPr/>
          <p:nvPr/>
        </p:nvSpPr>
        <p:spPr>
          <a:xfrm>
            <a:off x="152400" y="115442"/>
            <a:ext cx="6705600" cy="49149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4" name="Google Shape;34;p21"/>
          <p:cNvSpPr txBox="1"/>
          <p:nvPr>
            <p:ph idx="1" type="body"/>
          </p:nvPr>
        </p:nvSpPr>
        <p:spPr>
          <a:xfrm>
            <a:off x="7162800" y="2169208"/>
            <a:ext cx="1600201" cy="1234440"/>
          </a:xfrm>
          <a:prstGeom prst="rect">
            <a:avLst/>
          </a:prstGeom>
          <a:noFill/>
          <a:ln>
            <a:noFill/>
          </a:ln>
        </p:spPr>
        <p:txBody>
          <a:bodyPr anchorCtr="0" anchor="ctr" bIns="45700" lIns="91425" spcFirstLastPara="1" rIns="91425" wrap="square" tIns="45700">
            <a:normAutofit/>
          </a:bodyPr>
          <a:lstStyle>
            <a:lvl1pPr indent="-228600" lvl="0" marL="457200" algn="l">
              <a:spcBef>
                <a:spcPts val="400"/>
              </a:spcBef>
              <a:spcAft>
                <a:spcPts val="0"/>
              </a:spcAft>
              <a:buSzPts val="2000"/>
              <a:buNone/>
              <a:defRPr sz="2000">
                <a:solidFill>
                  <a:schemeClr val="lt2"/>
                </a:solidFill>
              </a:defRPr>
            </a:lvl1pPr>
            <a:lvl2pPr indent="-228600" lvl="1" marL="914400" algn="l">
              <a:spcBef>
                <a:spcPts val="36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35" name="Google Shape;35;p21"/>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1"/>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TR"/>
              <a:t>‹#›</a:t>
            </a:fld>
            <a:endParaRPr/>
          </a:p>
        </p:txBody>
      </p:sp>
      <p:sp>
        <p:nvSpPr>
          <p:cNvPr id="37" name="Google Shape;37;p21"/>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1"/>
          <p:cNvSpPr txBox="1"/>
          <p:nvPr>
            <p:ph type="title"/>
          </p:nvPr>
        </p:nvSpPr>
        <p:spPr>
          <a:xfrm>
            <a:off x="381000" y="2169208"/>
            <a:ext cx="6324600" cy="123444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Clr>
                <a:schemeClr val="lt1"/>
              </a:buClr>
              <a:buSzPts val="4200"/>
              <a:buFont typeface="Libre Franklin Medium"/>
              <a:buNone/>
              <a:defRPr sz="4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ki İçerik" type="twoObj">
  <p:cSld name="TWO_OBJECTS">
    <p:spTree>
      <p:nvGrpSpPr>
        <p:cNvPr id="39" name="Shape 39"/>
        <p:cNvGrpSpPr/>
        <p:nvPr/>
      </p:nvGrpSpPr>
      <p:grpSpPr>
        <a:xfrm>
          <a:off x="0" y="0"/>
          <a:ext cx="0" cy="0"/>
          <a:chOff x="0" y="0"/>
          <a:chExt cx="0" cy="0"/>
        </a:xfrm>
      </p:grpSpPr>
      <p:sp>
        <p:nvSpPr>
          <p:cNvPr id="40" name="Google Shape;40;p22"/>
          <p:cNvSpPr txBox="1"/>
          <p:nvPr>
            <p:ph idx="1" type="body"/>
          </p:nvPr>
        </p:nvSpPr>
        <p:spPr>
          <a:xfrm>
            <a:off x="457200" y="1289304"/>
            <a:ext cx="4038600" cy="330555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1" name="Google Shape;41;p22"/>
          <p:cNvSpPr txBox="1"/>
          <p:nvPr>
            <p:ph idx="2" type="body"/>
          </p:nvPr>
        </p:nvSpPr>
        <p:spPr>
          <a:xfrm>
            <a:off x="4648200" y="1289304"/>
            <a:ext cx="4038600" cy="330555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2" name="Google Shape;42;p22"/>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2"/>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2"/>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100"/>
              <a:buNone/>
              <a:defRPr/>
            </a:lvl1pPr>
            <a:lvl2pPr indent="0" lvl="1" marL="0" algn="r">
              <a:lnSpc>
                <a:spcPct val="100000"/>
              </a:lnSpc>
              <a:spcBef>
                <a:spcPts val="0"/>
              </a:spcBef>
              <a:spcAft>
                <a:spcPts val="0"/>
              </a:spcAft>
              <a:buSzPts val="1100"/>
              <a:buNone/>
              <a:defRPr/>
            </a:lvl2pPr>
            <a:lvl3pPr indent="0" lvl="2" marL="0" algn="r">
              <a:lnSpc>
                <a:spcPct val="100000"/>
              </a:lnSpc>
              <a:spcBef>
                <a:spcPts val="0"/>
              </a:spcBef>
              <a:spcAft>
                <a:spcPts val="0"/>
              </a:spcAft>
              <a:buSzPts val="1100"/>
              <a:buNone/>
              <a:defRPr/>
            </a:lvl3pPr>
            <a:lvl4pPr indent="0" lvl="3" marL="0" algn="r">
              <a:lnSpc>
                <a:spcPct val="100000"/>
              </a:lnSpc>
              <a:spcBef>
                <a:spcPts val="0"/>
              </a:spcBef>
              <a:spcAft>
                <a:spcPts val="0"/>
              </a:spcAft>
              <a:buSzPts val="1100"/>
              <a:buNone/>
              <a:defRPr/>
            </a:lvl4pPr>
            <a:lvl5pPr indent="0" lvl="4" marL="0" algn="r">
              <a:lnSpc>
                <a:spcPct val="100000"/>
              </a:lnSpc>
              <a:spcBef>
                <a:spcPts val="0"/>
              </a:spcBef>
              <a:spcAft>
                <a:spcPts val="0"/>
              </a:spcAft>
              <a:buSzPts val="1100"/>
              <a:buNone/>
              <a:defRPr/>
            </a:lvl5pPr>
            <a:lvl6pPr indent="0" lvl="5" marL="0" algn="r">
              <a:lnSpc>
                <a:spcPct val="100000"/>
              </a:lnSpc>
              <a:spcBef>
                <a:spcPts val="0"/>
              </a:spcBef>
              <a:spcAft>
                <a:spcPts val="0"/>
              </a:spcAft>
              <a:buSzPts val="1100"/>
              <a:buNone/>
              <a:defRPr/>
            </a:lvl6pPr>
            <a:lvl7pPr indent="0" lvl="6" marL="0" algn="r">
              <a:lnSpc>
                <a:spcPct val="100000"/>
              </a:lnSpc>
              <a:spcBef>
                <a:spcPts val="0"/>
              </a:spcBef>
              <a:spcAft>
                <a:spcPts val="0"/>
              </a:spcAft>
              <a:buSzPts val="1100"/>
              <a:buNone/>
              <a:defRPr/>
            </a:lvl7pPr>
            <a:lvl8pPr indent="0" lvl="7" marL="0" algn="r">
              <a:lnSpc>
                <a:spcPct val="100000"/>
              </a:lnSpc>
              <a:spcBef>
                <a:spcPts val="0"/>
              </a:spcBef>
              <a:spcAft>
                <a:spcPts val="0"/>
              </a:spcAft>
              <a:buSzPts val="1100"/>
              <a:buNone/>
              <a:defRPr/>
            </a:lvl8pPr>
            <a:lvl9pPr indent="0" lvl="8" marL="0" algn="r">
              <a:lnSpc>
                <a:spcPct val="100000"/>
              </a:lnSpc>
              <a:spcBef>
                <a:spcPts val="0"/>
              </a:spcBef>
              <a:spcAft>
                <a:spcPts val="0"/>
              </a:spcAft>
              <a:buSzPts val="1100"/>
              <a:buNone/>
              <a:defRPr/>
            </a:lvl9pPr>
          </a:lstStyle>
          <a:p>
            <a:pPr indent="0" lvl="0" marL="0" rtl="0" algn="r">
              <a:spcBef>
                <a:spcPts val="0"/>
              </a:spcBef>
              <a:spcAft>
                <a:spcPts val="0"/>
              </a:spcAft>
              <a:buNone/>
            </a:pPr>
            <a:fld id="{00000000-1234-1234-1234-123412341234}" type="slidenum">
              <a:rPr lang="tr-TR"/>
              <a:t>‹#›</a:t>
            </a:fld>
            <a:endParaRPr/>
          </a:p>
        </p:txBody>
      </p:sp>
      <p:sp>
        <p:nvSpPr>
          <p:cNvPr id="45" name="Google Shape;45;p22"/>
          <p:cNvSpPr txBox="1"/>
          <p:nvPr>
            <p:ph type="title"/>
          </p:nvPr>
        </p:nvSpPr>
        <p:spPr>
          <a:xfrm>
            <a:off x="381000" y="266885"/>
            <a:ext cx="8381260" cy="790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rşılaştırma" type="twoTxTwoObj">
  <p:cSld name="TWO_OBJECTS_WITH_TEXT">
    <p:spTree>
      <p:nvGrpSpPr>
        <p:cNvPr id="46" name="Shape 46"/>
        <p:cNvGrpSpPr/>
        <p:nvPr/>
      </p:nvGrpSpPr>
      <p:grpSpPr>
        <a:xfrm>
          <a:off x="0" y="0"/>
          <a:ext cx="0" cy="0"/>
          <a:chOff x="0" y="0"/>
          <a:chExt cx="0" cy="0"/>
        </a:xfrm>
      </p:grpSpPr>
      <p:sp>
        <p:nvSpPr>
          <p:cNvPr id="47" name="Google Shape;47;p23"/>
          <p:cNvSpPr txBox="1"/>
          <p:nvPr>
            <p:ph idx="1" type="body"/>
          </p:nvPr>
        </p:nvSpPr>
        <p:spPr>
          <a:xfrm>
            <a:off x="457200" y="1291828"/>
            <a:ext cx="4040188" cy="479822"/>
          </a:xfrm>
          <a:prstGeom prst="rect">
            <a:avLst/>
          </a:prstGeom>
          <a:noFill/>
          <a:ln>
            <a:noFill/>
          </a:ln>
        </p:spPr>
        <p:txBody>
          <a:bodyPr anchorCtr="0" anchor="b" bIns="45700" lIns="91425" spcFirstLastPara="1" rIns="91425" wrap="square" tIns="45700">
            <a:normAutofit/>
          </a:bodyPr>
          <a:lstStyle>
            <a:lvl1pPr indent="-228600" lvl="0" marL="457200" algn="ctr">
              <a:spcBef>
                <a:spcPts val="480"/>
              </a:spcBef>
              <a:spcAft>
                <a:spcPts val="0"/>
              </a:spcAft>
              <a:buSzPts val="2400"/>
              <a:buNone/>
              <a:defRPr b="0" sz="2400">
                <a:solidFill>
                  <a:schemeClr val="dk2"/>
                </a:solidFill>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48" name="Google Shape;48;p23"/>
          <p:cNvSpPr txBox="1"/>
          <p:nvPr>
            <p:ph idx="2" type="body"/>
          </p:nvPr>
        </p:nvSpPr>
        <p:spPr>
          <a:xfrm>
            <a:off x="457200" y="1828800"/>
            <a:ext cx="4040188" cy="2765822"/>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49" name="Google Shape;49;p23"/>
          <p:cNvSpPr txBox="1"/>
          <p:nvPr>
            <p:ph idx="3" type="body"/>
          </p:nvPr>
        </p:nvSpPr>
        <p:spPr>
          <a:xfrm>
            <a:off x="4645026" y="1291828"/>
            <a:ext cx="4041775" cy="479822"/>
          </a:xfrm>
          <a:prstGeom prst="rect">
            <a:avLst/>
          </a:prstGeom>
          <a:noFill/>
          <a:ln>
            <a:noFill/>
          </a:ln>
        </p:spPr>
        <p:txBody>
          <a:bodyPr anchorCtr="0" anchor="b" bIns="45700" lIns="91425" spcFirstLastPara="1" rIns="91425" wrap="square" tIns="45700">
            <a:normAutofit/>
          </a:bodyPr>
          <a:lstStyle>
            <a:lvl1pPr indent="-228600" lvl="0" marL="457200" algn="ctr">
              <a:spcBef>
                <a:spcPts val="480"/>
              </a:spcBef>
              <a:spcAft>
                <a:spcPts val="0"/>
              </a:spcAft>
              <a:buSzPts val="2400"/>
              <a:buNone/>
              <a:defRPr b="0" sz="2400">
                <a:solidFill>
                  <a:schemeClr val="dk2"/>
                </a:solidFill>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0" name="Google Shape;50;p23"/>
          <p:cNvSpPr txBox="1"/>
          <p:nvPr>
            <p:ph idx="4" type="body"/>
          </p:nvPr>
        </p:nvSpPr>
        <p:spPr>
          <a:xfrm>
            <a:off x="4645026" y="1828800"/>
            <a:ext cx="4041775" cy="2765822"/>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1" name="Google Shape;51;p23"/>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3"/>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3"/>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100"/>
              <a:buNone/>
              <a:defRPr/>
            </a:lvl1pPr>
            <a:lvl2pPr indent="0" lvl="1" marL="0" algn="r">
              <a:lnSpc>
                <a:spcPct val="100000"/>
              </a:lnSpc>
              <a:spcBef>
                <a:spcPts val="0"/>
              </a:spcBef>
              <a:spcAft>
                <a:spcPts val="0"/>
              </a:spcAft>
              <a:buSzPts val="1100"/>
              <a:buNone/>
              <a:defRPr/>
            </a:lvl2pPr>
            <a:lvl3pPr indent="0" lvl="2" marL="0" algn="r">
              <a:lnSpc>
                <a:spcPct val="100000"/>
              </a:lnSpc>
              <a:spcBef>
                <a:spcPts val="0"/>
              </a:spcBef>
              <a:spcAft>
                <a:spcPts val="0"/>
              </a:spcAft>
              <a:buSzPts val="1100"/>
              <a:buNone/>
              <a:defRPr/>
            </a:lvl3pPr>
            <a:lvl4pPr indent="0" lvl="3" marL="0" algn="r">
              <a:lnSpc>
                <a:spcPct val="100000"/>
              </a:lnSpc>
              <a:spcBef>
                <a:spcPts val="0"/>
              </a:spcBef>
              <a:spcAft>
                <a:spcPts val="0"/>
              </a:spcAft>
              <a:buSzPts val="1100"/>
              <a:buNone/>
              <a:defRPr/>
            </a:lvl4pPr>
            <a:lvl5pPr indent="0" lvl="4" marL="0" algn="r">
              <a:lnSpc>
                <a:spcPct val="100000"/>
              </a:lnSpc>
              <a:spcBef>
                <a:spcPts val="0"/>
              </a:spcBef>
              <a:spcAft>
                <a:spcPts val="0"/>
              </a:spcAft>
              <a:buSzPts val="1100"/>
              <a:buNone/>
              <a:defRPr/>
            </a:lvl5pPr>
            <a:lvl6pPr indent="0" lvl="5" marL="0" algn="r">
              <a:lnSpc>
                <a:spcPct val="100000"/>
              </a:lnSpc>
              <a:spcBef>
                <a:spcPts val="0"/>
              </a:spcBef>
              <a:spcAft>
                <a:spcPts val="0"/>
              </a:spcAft>
              <a:buSzPts val="1100"/>
              <a:buNone/>
              <a:defRPr/>
            </a:lvl6pPr>
            <a:lvl7pPr indent="0" lvl="6" marL="0" algn="r">
              <a:lnSpc>
                <a:spcPct val="100000"/>
              </a:lnSpc>
              <a:spcBef>
                <a:spcPts val="0"/>
              </a:spcBef>
              <a:spcAft>
                <a:spcPts val="0"/>
              </a:spcAft>
              <a:buSzPts val="1100"/>
              <a:buNone/>
              <a:defRPr/>
            </a:lvl7pPr>
            <a:lvl8pPr indent="0" lvl="7" marL="0" algn="r">
              <a:lnSpc>
                <a:spcPct val="100000"/>
              </a:lnSpc>
              <a:spcBef>
                <a:spcPts val="0"/>
              </a:spcBef>
              <a:spcAft>
                <a:spcPts val="0"/>
              </a:spcAft>
              <a:buSzPts val="1100"/>
              <a:buNone/>
              <a:defRPr/>
            </a:lvl8pPr>
            <a:lvl9pPr indent="0" lvl="8" marL="0" algn="r">
              <a:lnSpc>
                <a:spcPct val="100000"/>
              </a:lnSpc>
              <a:spcBef>
                <a:spcPts val="0"/>
              </a:spcBef>
              <a:spcAft>
                <a:spcPts val="0"/>
              </a:spcAft>
              <a:buSzPts val="1100"/>
              <a:buNone/>
              <a:defRPr/>
            </a:lvl9pPr>
          </a:lstStyle>
          <a:p>
            <a:pPr indent="0" lvl="0" marL="0" rtl="0" algn="r">
              <a:spcBef>
                <a:spcPts val="0"/>
              </a:spcBef>
              <a:spcAft>
                <a:spcPts val="0"/>
              </a:spcAft>
              <a:buNone/>
            </a:pPr>
            <a:fld id="{00000000-1234-1234-1234-123412341234}" type="slidenum">
              <a:rPr lang="tr-TR"/>
              <a:t>‹#›</a:t>
            </a:fld>
            <a:endParaRPr/>
          </a:p>
        </p:txBody>
      </p:sp>
      <p:sp>
        <p:nvSpPr>
          <p:cNvPr id="54" name="Google Shape;54;p23"/>
          <p:cNvSpPr txBox="1"/>
          <p:nvPr>
            <p:ph type="title"/>
          </p:nvPr>
        </p:nvSpPr>
        <p:spPr>
          <a:xfrm>
            <a:off x="381000" y="266885"/>
            <a:ext cx="8381260" cy="790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alnızca Başlık" type="titleOnly">
  <p:cSld name="TITLE_ONLY">
    <p:spTree>
      <p:nvGrpSpPr>
        <p:cNvPr id="55" name="Shape 55"/>
        <p:cNvGrpSpPr/>
        <p:nvPr/>
      </p:nvGrpSpPr>
      <p:grpSpPr>
        <a:xfrm>
          <a:off x="0" y="0"/>
          <a:ext cx="0" cy="0"/>
          <a:chOff x="0" y="0"/>
          <a:chExt cx="0" cy="0"/>
        </a:xfrm>
      </p:grpSpPr>
      <p:sp>
        <p:nvSpPr>
          <p:cNvPr id="56" name="Google Shape;56;p24"/>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4"/>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4"/>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100"/>
              <a:buNone/>
              <a:defRPr/>
            </a:lvl1pPr>
            <a:lvl2pPr indent="0" lvl="1" marL="0" algn="r">
              <a:lnSpc>
                <a:spcPct val="100000"/>
              </a:lnSpc>
              <a:spcBef>
                <a:spcPts val="0"/>
              </a:spcBef>
              <a:spcAft>
                <a:spcPts val="0"/>
              </a:spcAft>
              <a:buSzPts val="1100"/>
              <a:buNone/>
              <a:defRPr/>
            </a:lvl2pPr>
            <a:lvl3pPr indent="0" lvl="2" marL="0" algn="r">
              <a:lnSpc>
                <a:spcPct val="100000"/>
              </a:lnSpc>
              <a:spcBef>
                <a:spcPts val="0"/>
              </a:spcBef>
              <a:spcAft>
                <a:spcPts val="0"/>
              </a:spcAft>
              <a:buSzPts val="1100"/>
              <a:buNone/>
              <a:defRPr/>
            </a:lvl3pPr>
            <a:lvl4pPr indent="0" lvl="3" marL="0" algn="r">
              <a:lnSpc>
                <a:spcPct val="100000"/>
              </a:lnSpc>
              <a:spcBef>
                <a:spcPts val="0"/>
              </a:spcBef>
              <a:spcAft>
                <a:spcPts val="0"/>
              </a:spcAft>
              <a:buSzPts val="1100"/>
              <a:buNone/>
              <a:defRPr/>
            </a:lvl4pPr>
            <a:lvl5pPr indent="0" lvl="4" marL="0" algn="r">
              <a:lnSpc>
                <a:spcPct val="100000"/>
              </a:lnSpc>
              <a:spcBef>
                <a:spcPts val="0"/>
              </a:spcBef>
              <a:spcAft>
                <a:spcPts val="0"/>
              </a:spcAft>
              <a:buSzPts val="1100"/>
              <a:buNone/>
              <a:defRPr/>
            </a:lvl5pPr>
            <a:lvl6pPr indent="0" lvl="5" marL="0" algn="r">
              <a:lnSpc>
                <a:spcPct val="100000"/>
              </a:lnSpc>
              <a:spcBef>
                <a:spcPts val="0"/>
              </a:spcBef>
              <a:spcAft>
                <a:spcPts val="0"/>
              </a:spcAft>
              <a:buSzPts val="1100"/>
              <a:buNone/>
              <a:defRPr/>
            </a:lvl6pPr>
            <a:lvl7pPr indent="0" lvl="6" marL="0" algn="r">
              <a:lnSpc>
                <a:spcPct val="100000"/>
              </a:lnSpc>
              <a:spcBef>
                <a:spcPts val="0"/>
              </a:spcBef>
              <a:spcAft>
                <a:spcPts val="0"/>
              </a:spcAft>
              <a:buSzPts val="1100"/>
              <a:buNone/>
              <a:defRPr/>
            </a:lvl7pPr>
            <a:lvl8pPr indent="0" lvl="7" marL="0" algn="r">
              <a:lnSpc>
                <a:spcPct val="100000"/>
              </a:lnSpc>
              <a:spcBef>
                <a:spcPts val="0"/>
              </a:spcBef>
              <a:spcAft>
                <a:spcPts val="0"/>
              </a:spcAft>
              <a:buSzPts val="1100"/>
              <a:buNone/>
              <a:defRPr/>
            </a:lvl8pPr>
            <a:lvl9pPr indent="0" lvl="8" marL="0" algn="r">
              <a:lnSpc>
                <a:spcPct val="100000"/>
              </a:lnSpc>
              <a:spcBef>
                <a:spcPts val="0"/>
              </a:spcBef>
              <a:spcAft>
                <a:spcPts val="0"/>
              </a:spcAft>
              <a:buSzPts val="1100"/>
              <a:buNone/>
              <a:defRPr/>
            </a:lvl9pPr>
          </a:lstStyle>
          <a:p>
            <a:pPr indent="0" lvl="0" marL="0" rtl="0" algn="r">
              <a:spcBef>
                <a:spcPts val="0"/>
              </a:spcBef>
              <a:spcAft>
                <a:spcPts val="0"/>
              </a:spcAft>
              <a:buNone/>
            </a:pPr>
            <a:fld id="{00000000-1234-1234-1234-123412341234}" type="slidenum">
              <a:rPr lang="tr-TR"/>
              <a:t>‹#›</a:t>
            </a:fld>
            <a:endParaRPr/>
          </a:p>
        </p:txBody>
      </p:sp>
      <p:sp>
        <p:nvSpPr>
          <p:cNvPr id="59" name="Google Shape;59;p24"/>
          <p:cNvSpPr txBox="1"/>
          <p:nvPr>
            <p:ph type="title"/>
          </p:nvPr>
        </p:nvSpPr>
        <p:spPr>
          <a:xfrm>
            <a:off x="381000" y="266885"/>
            <a:ext cx="8381260" cy="790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ş" showMasterSp="0" type="blank">
  <p:cSld name="BLANK">
    <p:spTree>
      <p:nvGrpSpPr>
        <p:cNvPr id="60" name="Shape 60"/>
        <p:cNvGrpSpPr/>
        <p:nvPr/>
      </p:nvGrpSpPr>
      <p:grpSpPr>
        <a:xfrm>
          <a:off x="0" y="0"/>
          <a:ext cx="0" cy="0"/>
          <a:chOff x="0" y="0"/>
          <a:chExt cx="0" cy="0"/>
        </a:xfrm>
      </p:grpSpPr>
      <p:sp>
        <p:nvSpPr>
          <p:cNvPr id="61" name="Google Shape;61;p25"/>
          <p:cNvSpPr/>
          <p:nvPr/>
        </p:nvSpPr>
        <p:spPr>
          <a:xfrm>
            <a:off x="152400" y="113189"/>
            <a:ext cx="8831802" cy="4917186"/>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62" name="Google Shape;62;p25"/>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5"/>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5"/>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1100"/>
              <a:buNone/>
              <a:defRPr/>
            </a:lvl1pPr>
            <a:lvl2pPr indent="0" lvl="1" marL="0" algn="r">
              <a:lnSpc>
                <a:spcPct val="100000"/>
              </a:lnSpc>
              <a:spcBef>
                <a:spcPts val="0"/>
              </a:spcBef>
              <a:spcAft>
                <a:spcPts val="0"/>
              </a:spcAft>
              <a:buSzPts val="1100"/>
              <a:buNone/>
              <a:defRPr/>
            </a:lvl2pPr>
            <a:lvl3pPr indent="0" lvl="2" marL="0" algn="r">
              <a:lnSpc>
                <a:spcPct val="100000"/>
              </a:lnSpc>
              <a:spcBef>
                <a:spcPts val="0"/>
              </a:spcBef>
              <a:spcAft>
                <a:spcPts val="0"/>
              </a:spcAft>
              <a:buSzPts val="1100"/>
              <a:buNone/>
              <a:defRPr/>
            </a:lvl3pPr>
            <a:lvl4pPr indent="0" lvl="3" marL="0" algn="r">
              <a:lnSpc>
                <a:spcPct val="100000"/>
              </a:lnSpc>
              <a:spcBef>
                <a:spcPts val="0"/>
              </a:spcBef>
              <a:spcAft>
                <a:spcPts val="0"/>
              </a:spcAft>
              <a:buSzPts val="1100"/>
              <a:buNone/>
              <a:defRPr/>
            </a:lvl4pPr>
            <a:lvl5pPr indent="0" lvl="4" marL="0" algn="r">
              <a:lnSpc>
                <a:spcPct val="100000"/>
              </a:lnSpc>
              <a:spcBef>
                <a:spcPts val="0"/>
              </a:spcBef>
              <a:spcAft>
                <a:spcPts val="0"/>
              </a:spcAft>
              <a:buSzPts val="1100"/>
              <a:buNone/>
              <a:defRPr/>
            </a:lvl5pPr>
            <a:lvl6pPr indent="0" lvl="5" marL="0" algn="r">
              <a:lnSpc>
                <a:spcPct val="100000"/>
              </a:lnSpc>
              <a:spcBef>
                <a:spcPts val="0"/>
              </a:spcBef>
              <a:spcAft>
                <a:spcPts val="0"/>
              </a:spcAft>
              <a:buSzPts val="1100"/>
              <a:buNone/>
              <a:defRPr/>
            </a:lvl6pPr>
            <a:lvl7pPr indent="0" lvl="6" marL="0" algn="r">
              <a:lnSpc>
                <a:spcPct val="100000"/>
              </a:lnSpc>
              <a:spcBef>
                <a:spcPts val="0"/>
              </a:spcBef>
              <a:spcAft>
                <a:spcPts val="0"/>
              </a:spcAft>
              <a:buSzPts val="1100"/>
              <a:buNone/>
              <a:defRPr/>
            </a:lvl7pPr>
            <a:lvl8pPr indent="0" lvl="7" marL="0" algn="r">
              <a:lnSpc>
                <a:spcPct val="100000"/>
              </a:lnSpc>
              <a:spcBef>
                <a:spcPts val="0"/>
              </a:spcBef>
              <a:spcAft>
                <a:spcPts val="0"/>
              </a:spcAft>
              <a:buSzPts val="1100"/>
              <a:buNone/>
              <a:defRPr/>
            </a:lvl8pPr>
            <a:lvl9pPr indent="0" lvl="8" marL="0" algn="r">
              <a:lnSpc>
                <a:spcPct val="100000"/>
              </a:lnSpc>
              <a:spcBef>
                <a:spcPts val="0"/>
              </a:spcBef>
              <a:spcAft>
                <a:spcPts val="0"/>
              </a:spcAft>
              <a:buSzPts val="1100"/>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İçerik" showMasterSp="0" type="objTx">
  <p:cSld name="OBJECT_WITH_CAPTION_TEXT">
    <p:bg>
      <p:bgPr>
        <a:solidFill>
          <a:schemeClr val="lt2"/>
        </a:solidFill>
      </p:bgPr>
    </p:bg>
    <p:spTree>
      <p:nvGrpSpPr>
        <p:cNvPr id="65" name="Shape 65"/>
        <p:cNvGrpSpPr/>
        <p:nvPr/>
      </p:nvGrpSpPr>
      <p:grpSpPr>
        <a:xfrm>
          <a:off x="0" y="0"/>
          <a:ext cx="0" cy="0"/>
          <a:chOff x="0" y="0"/>
          <a:chExt cx="0" cy="0"/>
        </a:xfrm>
      </p:grpSpPr>
      <p:sp>
        <p:nvSpPr>
          <p:cNvPr id="66" name="Google Shape;66;p26"/>
          <p:cNvSpPr/>
          <p:nvPr/>
        </p:nvSpPr>
        <p:spPr>
          <a:xfrm>
            <a:off x="0" y="0"/>
            <a:ext cx="9144000" cy="51435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67" name="Google Shape;67;p26"/>
          <p:cNvSpPr/>
          <p:nvPr/>
        </p:nvSpPr>
        <p:spPr>
          <a:xfrm>
            <a:off x="7010400" y="113157"/>
            <a:ext cx="1981200" cy="491718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68" name="Google Shape;68;p26"/>
          <p:cNvSpPr/>
          <p:nvPr/>
        </p:nvSpPr>
        <p:spPr>
          <a:xfrm>
            <a:off x="152400" y="114300"/>
            <a:ext cx="6705600" cy="49149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69" name="Google Shape;69;p26"/>
          <p:cNvSpPr txBox="1"/>
          <p:nvPr>
            <p:ph idx="1" type="body"/>
          </p:nvPr>
        </p:nvSpPr>
        <p:spPr>
          <a:xfrm>
            <a:off x="609600" y="228600"/>
            <a:ext cx="5867400" cy="4389835"/>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SzPts val="3200"/>
              <a:buChar char="◼"/>
              <a:defRPr sz="3200"/>
            </a:lvl1pPr>
            <a:lvl2pPr indent="-406400" lvl="1" marL="914400" algn="l">
              <a:spcBef>
                <a:spcPts val="56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70" name="Google Shape;70;p26"/>
          <p:cNvSpPr txBox="1"/>
          <p:nvPr>
            <p:ph idx="2" type="body"/>
          </p:nvPr>
        </p:nvSpPr>
        <p:spPr>
          <a:xfrm>
            <a:off x="7159752" y="1597914"/>
            <a:ext cx="1673352" cy="2112264"/>
          </a:xfrm>
          <a:prstGeom prst="rect">
            <a:avLst/>
          </a:prstGeom>
          <a:noFill/>
          <a:ln>
            <a:noFill/>
          </a:ln>
        </p:spPr>
        <p:txBody>
          <a:bodyPr anchorCtr="0" anchor="t" bIns="45700" lIns="91425" spcFirstLastPara="1" rIns="91425" wrap="square" tIns="0">
            <a:normAutofit/>
          </a:bodyPr>
          <a:lstStyle>
            <a:lvl1pPr indent="-228600" lvl="0" marL="457200" algn="l">
              <a:spcBef>
                <a:spcPts val="280"/>
              </a:spcBef>
              <a:spcAft>
                <a:spcPts val="0"/>
              </a:spcAft>
              <a:buSzPts val="1400"/>
              <a:buNone/>
              <a:defRPr sz="1400">
                <a:solidFill>
                  <a:srgbClr val="FFFFFF"/>
                </a:solidFill>
              </a:defRPr>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1" name="Google Shape;71;p26"/>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6"/>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6"/>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TR"/>
              <a:t>‹#›</a:t>
            </a:fld>
            <a:endParaRPr/>
          </a:p>
        </p:txBody>
      </p:sp>
      <p:sp>
        <p:nvSpPr>
          <p:cNvPr id="74" name="Google Shape;74;p26"/>
          <p:cNvSpPr txBox="1"/>
          <p:nvPr>
            <p:ph type="title"/>
          </p:nvPr>
        </p:nvSpPr>
        <p:spPr>
          <a:xfrm>
            <a:off x="7159752" y="342900"/>
            <a:ext cx="1675660" cy="125501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lt1"/>
              </a:buClr>
              <a:buSzPts val="2000"/>
              <a:buFont typeface="Libre Franklin Medium"/>
              <a:buNone/>
              <a:defRPr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7"/>
          <p:cNvSpPr/>
          <p:nvPr/>
        </p:nvSpPr>
        <p:spPr>
          <a:xfrm>
            <a:off x="152400" y="1226228"/>
            <a:ext cx="8831802" cy="3784107"/>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7" name="Google Shape;7;p17"/>
          <p:cNvSpPr/>
          <p:nvPr/>
        </p:nvSpPr>
        <p:spPr>
          <a:xfrm>
            <a:off x="152400" y="114301"/>
            <a:ext cx="8814047" cy="1009835"/>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8" name="Google Shape;8;p17"/>
          <p:cNvSpPr txBox="1"/>
          <p:nvPr>
            <p:ph type="title"/>
          </p:nvPr>
        </p:nvSpPr>
        <p:spPr>
          <a:xfrm>
            <a:off x="381000" y="266885"/>
            <a:ext cx="8381260" cy="790796"/>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lt1"/>
              </a:buClr>
              <a:buSzPts val="3200"/>
              <a:buFont typeface="Libre Franklin Medium"/>
              <a:buNone/>
              <a:defRPr b="0" i="0" sz="3200" u="none" cap="none" strike="noStrike">
                <a:solidFill>
                  <a:schemeClr val="lt1"/>
                </a:solidFill>
                <a:latin typeface="Libre Franklin Medium"/>
                <a:ea typeface="Libre Franklin Medium"/>
                <a:cs typeface="Libre Franklin Medium"/>
                <a:sym typeface="Libre Franklin Medium"/>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7"/>
          <p:cNvSpPr txBox="1"/>
          <p:nvPr>
            <p:ph idx="1" type="body"/>
          </p:nvPr>
        </p:nvSpPr>
        <p:spPr>
          <a:xfrm>
            <a:off x="381000" y="1289303"/>
            <a:ext cx="8407893" cy="3305556"/>
          </a:xfrm>
          <a:prstGeom prst="rect">
            <a:avLst/>
          </a:prstGeom>
          <a:noFill/>
          <a:ln>
            <a:noFill/>
          </a:ln>
        </p:spPr>
        <p:txBody>
          <a:bodyPr anchorCtr="0" anchor="t" bIns="45700" lIns="91425" spcFirstLastPara="1" rIns="91425" wrap="square" tIns="45700">
            <a:normAutofit/>
          </a:bodyPr>
          <a:lstStyle>
            <a:lvl1pPr indent="-355600" lvl="0" marL="457200" marR="0" rtl="0" algn="l">
              <a:spcBef>
                <a:spcPts val="400"/>
              </a:spcBef>
              <a:spcAft>
                <a:spcPts val="0"/>
              </a:spcAft>
              <a:buClr>
                <a:schemeClr val="accent1"/>
              </a:buClr>
              <a:buSzPts val="2000"/>
              <a:buFont typeface="Noto Sans Symbols"/>
              <a:buChar char="◼"/>
              <a:defRPr b="0" i="0" sz="2000" u="none" cap="none" strike="noStrike">
                <a:solidFill>
                  <a:schemeClr val="dk2"/>
                </a:solidFill>
                <a:latin typeface="Libre Franklin Medium"/>
                <a:ea typeface="Libre Franklin Medium"/>
                <a:cs typeface="Libre Franklin Medium"/>
                <a:sym typeface="Libre Franklin Medium"/>
              </a:defRPr>
            </a:lvl1pPr>
            <a:lvl2pPr indent="-342900" lvl="1" marL="914400" marR="0" rtl="0" algn="l">
              <a:spcBef>
                <a:spcPts val="360"/>
              </a:spcBef>
              <a:spcAft>
                <a:spcPts val="0"/>
              </a:spcAft>
              <a:buClr>
                <a:schemeClr val="accent2"/>
              </a:buClr>
              <a:buSzPts val="1800"/>
              <a:buFont typeface="Noto Sans Symbols"/>
              <a:buChar char="▪"/>
              <a:defRPr b="0" i="0" sz="1800" u="none" cap="none" strike="noStrike">
                <a:solidFill>
                  <a:schemeClr val="dk2"/>
                </a:solidFill>
                <a:latin typeface="Libre Franklin Medium"/>
                <a:ea typeface="Libre Franklin Medium"/>
                <a:cs typeface="Libre Franklin Medium"/>
                <a:sym typeface="Libre Franklin Medium"/>
              </a:defRPr>
            </a:lvl2pPr>
            <a:lvl3pPr indent="-330200" lvl="2" marL="1371600" marR="0" rtl="0" algn="l">
              <a:spcBef>
                <a:spcPts val="320"/>
              </a:spcBef>
              <a:spcAft>
                <a:spcPts val="0"/>
              </a:spcAft>
              <a:buClr>
                <a:schemeClr val="accent3"/>
              </a:buClr>
              <a:buSzPts val="1600"/>
              <a:buFont typeface="Noto Sans Symbols"/>
              <a:buChar char="▪"/>
              <a:defRPr b="0" i="0" sz="1600" u="none" cap="none" strike="noStrike">
                <a:solidFill>
                  <a:schemeClr val="dk2"/>
                </a:solidFill>
                <a:latin typeface="Libre Franklin Medium"/>
                <a:ea typeface="Libre Franklin Medium"/>
                <a:cs typeface="Libre Franklin Medium"/>
                <a:sym typeface="Libre Franklin Medium"/>
              </a:defRPr>
            </a:lvl3pPr>
            <a:lvl4pPr indent="-317500" lvl="3" marL="1828800" marR="0" rtl="0" algn="l">
              <a:spcBef>
                <a:spcPts val="280"/>
              </a:spcBef>
              <a:spcAft>
                <a:spcPts val="0"/>
              </a:spcAft>
              <a:buClr>
                <a:schemeClr val="accent4"/>
              </a:buClr>
              <a:buSzPts val="1400"/>
              <a:buFont typeface="Noto Sans Symbols"/>
              <a:buChar char="▪"/>
              <a:defRPr b="0" i="0" sz="1400" u="none" cap="none" strike="noStrike">
                <a:solidFill>
                  <a:schemeClr val="dk2"/>
                </a:solidFill>
                <a:latin typeface="Libre Franklin Medium"/>
                <a:ea typeface="Libre Franklin Medium"/>
                <a:cs typeface="Libre Franklin Medium"/>
                <a:sym typeface="Libre Franklin Medium"/>
              </a:defRPr>
            </a:lvl4pPr>
            <a:lvl5pPr indent="-311150" lvl="4" marL="2286000" marR="0" rtl="0" algn="l">
              <a:spcBef>
                <a:spcPts val="260"/>
              </a:spcBef>
              <a:spcAft>
                <a:spcPts val="0"/>
              </a:spcAft>
              <a:buClr>
                <a:schemeClr val="accent6"/>
              </a:buClr>
              <a:buSzPts val="1300"/>
              <a:buFont typeface="Noto Sans Symbols"/>
              <a:buChar char="▪"/>
              <a:defRPr b="0" i="0" sz="1300" u="none" cap="none" strike="noStrike">
                <a:solidFill>
                  <a:schemeClr val="dk2"/>
                </a:solidFill>
                <a:latin typeface="Libre Franklin Medium"/>
                <a:ea typeface="Libre Franklin Medium"/>
                <a:cs typeface="Libre Franklin Medium"/>
                <a:sym typeface="Libre Franklin Medium"/>
              </a:defRPr>
            </a:lvl5pPr>
            <a:lvl6pPr indent="-304800" lvl="5" marL="2743200" marR="0" rtl="0" algn="l">
              <a:spcBef>
                <a:spcPts val="240"/>
              </a:spcBef>
              <a:spcAft>
                <a:spcPts val="0"/>
              </a:spcAft>
              <a:buClr>
                <a:schemeClr val="accent1"/>
              </a:buClr>
              <a:buSzPts val="1200"/>
              <a:buFont typeface="Noto Sans Symbols"/>
              <a:buChar char="▪"/>
              <a:defRPr b="0" i="0" sz="1200" u="none" cap="none" strike="noStrike">
                <a:solidFill>
                  <a:schemeClr val="dk2"/>
                </a:solidFill>
                <a:latin typeface="Libre Franklin Medium"/>
                <a:ea typeface="Libre Franklin Medium"/>
                <a:cs typeface="Libre Franklin Medium"/>
                <a:sym typeface="Libre Franklin Medium"/>
              </a:defRPr>
            </a:lvl6pPr>
            <a:lvl7pPr indent="-304800" lvl="6" marL="3200400" marR="0" rtl="0" algn="l">
              <a:spcBef>
                <a:spcPts val="240"/>
              </a:spcBef>
              <a:spcAft>
                <a:spcPts val="0"/>
              </a:spcAft>
              <a:buClr>
                <a:schemeClr val="accent2"/>
              </a:buClr>
              <a:buSzPts val="1200"/>
              <a:buFont typeface="Noto Sans Symbols"/>
              <a:buChar char="▪"/>
              <a:defRPr b="0" i="0" sz="1200" u="none" cap="none" strike="noStrike">
                <a:solidFill>
                  <a:schemeClr val="dk2"/>
                </a:solidFill>
                <a:latin typeface="Libre Franklin Medium"/>
                <a:ea typeface="Libre Franklin Medium"/>
                <a:cs typeface="Libre Franklin Medium"/>
                <a:sym typeface="Libre Franklin Medium"/>
              </a:defRPr>
            </a:lvl7pPr>
            <a:lvl8pPr indent="-304800" lvl="7" marL="3657600" marR="0" rtl="0" algn="l">
              <a:spcBef>
                <a:spcPts val="240"/>
              </a:spcBef>
              <a:spcAft>
                <a:spcPts val="0"/>
              </a:spcAft>
              <a:buClr>
                <a:schemeClr val="accent3"/>
              </a:buClr>
              <a:buSzPts val="1200"/>
              <a:buFont typeface="Noto Sans Symbols"/>
              <a:buChar char="▪"/>
              <a:defRPr b="0" i="0" sz="1200" u="none" cap="none" strike="noStrike">
                <a:solidFill>
                  <a:schemeClr val="dk2"/>
                </a:solidFill>
                <a:latin typeface="Libre Franklin Medium"/>
                <a:ea typeface="Libre Franklin Medium"/>
                <a:cs typeface="Libre Franklin Medium"/>
                <a:sym typeface="Libre Franklin Medium"/>
              </a:defRPr>
            </a:lvl8pPr>
            <a:lvl9pPr indent="-304800" lvl="8" marL="4114800" marR="0" rtl="0" algn="l">
              <a:spcBef>
                <a:spcPts val="240"/>
              </a:spcBef>
              <a:spcAft>
                <a:spcPts val="0"/>
              </a:spcAft>
              <a:buClr>
                <a:schemeClr val="accent5"/>
              </a:buClr>
              <a:buSzPts val="1200"/>
              <a:buFont typeface="Noto Sans Symbols"/>
              <a:buChar char="▪"/>
              <a:defRPr b="0" i="0" sz="1200" u="none" cap="none" strike="noStrike">
                <a:solidFill>
                  <a:schemeClr val="dk2"/>
                </a:solidFill>
                <a:latin typeface="Libre Franklin Medium"/>
                <a:ea typeface="Libre Franklin Medium"/>
                <a:cs typeface="Libre Franklin Medium"/>
                <a:sym typeface="Libre Franklin Medium"/>
              </a:defRPr>
            </a:lvl9pPr>
          </a:lstStyle>
          <a:p/>
        </p:txBody>
      </p:sp>
      <p:sp>
        <p:nvSpPr>
          <p:cNvPr id="10" name="Google Shape;10;p17"/>
          <p:cNvSpPr txBox="1"/>
          <p:nvPr>
            <p:ph idx="10" type="dt"/>
          </p:nvPr>
        </p:nvSpPr>
        <p:spPr>
          <a:xfrm>
            <a:off x="370888" y="4767263"/>
            <a:ext cx="2133600" cy="20574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1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1" name="Google Shape;11;p17"/>
          <p:cNvSpPr txBox="1"/>
          <p:nvPr>
            <p:ph idx="11" type="ftr"/>
          </p:nvPr>
        </p:nvSpPr>
        <p:spPr>
          <a:xfrm>
            <a:off x="3048000" y="4767263"/>
            <a:ext cx="3352800" cy="20574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SzPts val="1400"/>
              <a:buNone/>
              <a:defRPr b="0" i="0" sz="11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2" name="Google Shape;12;p17"/>
          <p:cNvSpPr txBox="1"/>
          <p:nvPr>
            <p:ph idx="12" type="sldNum"/>
          </p:nvPr>
        </p:nvSpPr>
        <p:spPr>
          <a:xfrm>
            <a:off x="8234680" y="4766310"/>
            <a:ext cx="582966" cy="2057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T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
          <p:cNvSpPr txBox="1"/>
          <p:nvPr>
            <p:ph idx="1" type="subTitle"/>
          </p:nvPr>
        </p:nvSpPr>
        <p:spPr>
          <a:xfrm>
            <a:off x="3078000" y="4130125"/>
            <a:ext cx="7812300" cy="736200"/>
          </a:xfrm>
          <a:prstGeom prst="rect">
            <a:avLst/>
          </a:prstGeom>
          <a:noFill/>
          <a:ln>
            <a:noFill/>
          </a:ln>
        </p:spPr>
        <p:txBody>
          <a:bodyPr anchorCtr="0" anchor="t" bIns="91425" lIns="91425" spcFirstLastPara="1" rIns="91425" wrap="square" tIns="91425">
            <a:normAutofit lnSpcReduction="10000"/>
          </a:bodyPr>
          <a:lstStyle/>
          <a:p>
            <a:pPr indent="0" lvl="0" marL="0" rtl="0" algn="ctr">
              <a:spcBef>
                <a:spcPts val="0"/>
              </a:spcBef>
              <a:spcAft>
                <a:spcPts val="0"/>
              </a:spcAft>
              <a:buSzPts val="1900"/>
              <a:buNone/>
            </a:pPr>
            <a:r>
              <a:rPr lang="tr-TR">
                <a:latin typeface="Century Gothic"/>
                <a:ea typeface="Century Gothic"/>
                <a:cs typeface="Century Gothic"/>
                <a:sym typeface="Century Gothic"/>
              </a:rPr>
              <a:t>KTÜ Aile Hekimliği ABD</a:t>
            </a:r>
            <a:endParaRPr>
              <a:latin typeface="Century Gothic"/>
              <a:ea typeface="Century Gothic"/>
              <a:cs typeface="Century Gothic"/>
              <a:sym typeface="Century Gothic"/>
            </a:endParaRPr>
          </a:p>
          <a:p>
            <a:pPr indent="0" lvl="0" marL="0" rtl="0" algn="ctr">
              <a:spcBef>
                <a:spcPts val="0"/>
              </a:spcBef>
              <a:spcAft>
                <a:spcPts val="0"/>
              </a:spcAft>
              <a:buSzPts val="1900"/>
              <a:buNone/>
            </a:pPr>
            <a:r>
              <a:rPr lang="tr-TR">
                <a:latin typeface="Century Gothic"/>
                <a:ea typeface="Century Gothic"/>
                <a:cs typeface="Century Gothic"/>
                <a:sym typeface="Century Gothic"/>
              </a:rPr>
              <a:t>Asistan Dr. Ceren Bekar</a:t>
            </a:r>
            <a:endParaRPr>
              <a:latin typeface="Century Gothic"/>
              <a:ea typeface="Century Gothic"/>
              <a:cs typeface="Century Gothic"/>
              <a:sym typeface="Century Gothic"/>
            </a:endParaRPr>
          </a:p>
        </p:txBody>
      </p:sp>
      <p:pic>
        <p:nvPicPr>
          <p:cNvPr id="103" name="Google Shape;103;p1"/>
          <p:cNvPicPr preferRelativeResize="0"/>
          <p:nvPr/>
        </p:nvPicPr>
        <p:blipFill rotWithShape="1">
          <a:blip r:embed="rId3">
            <a:alphaModFix/>
          </a:blip>
          <a:srcRect b="0" l="0" r="0" t="0"/>
          <a:stretch/>
        </p:blipFill>
        <p:spPr>
          <a:xfrm>
            <a:off x="311700" y="358431"/>
            <a:ext cx="8259375" cy="35316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8"/>
          <p:cNvSpPr txBox="1"/>
          <p:nvPr>
            <p:ph idx="1" type="body"/>
          </p:nvPr>
        </p:nvSpPr>
        <p:spPr>
          <a:xfrm>
            <a:off x="188675" y="897900"/>
            <a:ext cx="8360700" cy="4022700"/>
          </a:xfrm>
          <a:prstGeom prst="rect">
            <a:avLst/>
          </a:prstGeom>
          <a:noFill/>
          <a:ln>
            <a:noFill/>
          </a:ln>
        </p:spPr>
        <p:txBody>
          <a:bodyPr anchorCtr="0" anchor="t" bIns="91425" lIns="91425" spcFirstLastPara="1" rIns="91425" wrap="square" tIns="91425">
            <a:normAutofit lnSpcReduction="10000"/>
          </a:bodyPr>
          <a:lstStyle/>
          <a:p>
            <a:pPr indent="0" lvl="0" marL="114300" rtl="0" algn="l">
              <a:spcBef>
                <a:spcPts val="0"/>
              </a:spcBef>
              <a:spcAft>
                <a:spcPts val="0"/>
              </a:spcAft>
              <a:buSzPts val="1800"/>
              <a:buNone/>
            </a:pPr>
            <a:r>
              <a:rPr lang="tr-TR" sz="1900">
                <a:solidFill>
                  <a:schemeClr val="accent1"/>
                </a:solidFill>
                <a:latin typeface="Century Gothic"/>
                <a:ea typeface="Century Gothic"/>
                <a:cs typeface="Century Gothic"/>
                <a:sym typeface="Century Gothic"/>
              </a:rPr>
              <a:t>LABORATUAR SONUÇLARI</a:t>
            </a:r>
            <a:endParaRPr sz="1900">
              <a:solidFill>
                <a:schemeClr val="accent1"/>
              </a:solidFill>
            </a:endParaRPr>
          </a:p>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200">
                <a:latin typeface="Century Gothic"/>
                <a:ea typeface="Century Gothic"/>
                <a:cs typeface="Century Gothic"/>
                <a:sym typeface="Century Gothic"/>
              </a:rPr>
              <a:t>K:                            6.4 mmol/L</a:t>
            </a:r>
            <a:endParaRPr/>
          </a:p>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200">
                <a:latin typeface="Century Gothic"/>
                <a:ea typeface="Century Gothic"/>
                <a:cs typeface="Century Gothic"/>
                <a:sym typeface="Century Gothic"/>
              </a:rPr>
              <a:t>GLUKOZ:               20 mg/Dl</a:t>
            </a:r>
            <a:endParaRPr/>
          </a:p>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200">
                <a:latin typeface="Century Gothic"/>
                <a:ea typeface="Century Gothic"/>
                <a:cs typeface="Century Gothic"/>
                <a:sym typeface="Century Gothic"/>
              </a:rPr>
              <a:t>BUN:                      98 mg/Dl</a:t>
            </a:r>
            <a:endParaRPr/>
          </a:p>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200">
                <a:latin typeface="Century Gothic"/>
                <a:ea typeface="Century Gothic"/>
                <a:cs typeface="Century Gothic"/>
                <a:sym typeface="Century Gothic"/>
              </a:rPr>
              <a:t>KREATİNİN:           13.3 mg/dL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200">
                <a:latin typeface="Century Gothic"/>
                <a:ea typeface="Century Gothic"/>
                <a:cs typeface="Century Gothic"/>
                <a:sym typeface="Century Gothic"/>
              </a:rPr>
              <a:t>ANYON AÇIĞI:    17</a:t>
            </a:r>
            <a:endParaRPr/>
          </a:p>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200">
                <a:latin typeface="Century Gothic"/>
                <a:ea typeface="Century Gothic"/>
                <a:cs typeface="Century Gothic"/>
                <a:sym typeface="Century Gothic"/>
              </a:rPr>
              <a:t>WBC:                    12.6 x 10³/μL, nötrofil predominansıyla </a:t>
            </a:r>
            <a:endParaRPr/>
          </a:p>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200">
                <a:latin typeface="Century Gothic"/>
                <a:ea typeface="Century Gothic"/>
                <a:cs typeface="Century Gothic"/>
                <a:sym typeface="Century Gothic"/>
              </a:rPr>
              <a:t>İDRAR PROTEİN:   100 mg/dL</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t/>
            </a:r>
            <a:endParaRPr/>
          </a:p>
        </p:txBody>
      </p:sp>
      <p:cxnSp>
        <p:nvCxnSpPr>
          <p:cNvPr id="161" name="Google Shape;161;p8"/>
          <p:cNvCxnSpPr/>
          <p:nvPr/>
        </p:nvCxnSpPr>
        <p:spPr>
          <a:xfrm flipH="1">
            <a:off x="1578398" y="1301892"/>
            <a:ext cx="5400" cy="2481000"/>
          </a:xfrm>
          <a:prstGeom prst="straightConnector1">
            <a:avLst/>
          </a:prstGeom>
          <a:noFill/>
          <a:ln cap="flat" cmpd="sng" w="9525">
            <a:solidFill>
              <a:schemeClr val="dk2"/>
            </a:solidFill>
            <a:prstDash val="solid"/>
            <a:round/>
            <a:headEnd len="med" w="med" type="none"/>
            <a:tailEnd len="med" w="med" type="none"/>
          </a:ln>
        </p:spPr>
      </p:cxnSp>
      <p:graphicFrame>
        <p:nvGraphicFramePr>
          <p:cNvPr id="162" name="Google Shape;162;p8"/>
          <p:cNvGraphicFramePr/>
          <p:nvPr/>
        </p:nvGraphicFramePr>
        <p:xfrm>
          <a:off x="188675" y="1541297"/>
          <a:ext cx="3000000" cy="3000000"/>
        </p:xfrm>
        <a:graphic>
          <a:graphicData uri="http://schemas.openxmlformats.org/drawingml/2006/table">
            <a:tbl>
              <a:tblPr>
                <a:noFill/>
                <a:tableStyleId>{D0465B34-D134-4F67-9FDA-611F6AF5A4B0}</a:tableStyleId>
              </a:tblPr>
              <a:tblGrid>
                <a:gridCol w="7239000"/>
              </a:tblGrid>
              <a:tr h="277850">
                <a:tc>
                  <a:txBody>
                    <a:bodyPr/>
                    <a:lstStyle/>
                    <a:p>
                      <a:pPr indent="0" lvl="0" marL="0" rtl="0" algn="l">
                        <a:spcBef>
                          <a:spcPts val="0"/>
                        </a:spcBef>
                        <a:spcAft>
                          <a:spcPts val="0"/>
                        </a:spcAft>
                        <a:buNone/>
                      </a:pPr>
                      <a:r>
                        <a:t/>
                      </a:r>
                      <a:endParaRPr/>
                    </a:p>
                  </a:txBody>
                  <a:tcPr marT="91425" marB="91425" marR="91425" marL="91425"/>
                </a:tc>
              </a:tr>
            </a:tbl>
          </a:graphicData>
        </a:graphic>
      </p:graphicFrame>
      <p:graphicFrame>
        <p:nvGraphicFramePr>
          <p:cNvPr id="163" name="Google Shape;163;p8"/>
          <p:cNvGraphicFramePr/>
          <p:nvPr/>
        </p:nvGraphicFramePr>
        <p:xfrm>
          <a:off x="188666" y="1819139"/>
          <a:ext cx="3000000" cy="3000000"/>
        </p:xfrm>
        <a:graphic>
          <a:graphicData uri="http://schemas.openxmlformats.org/drawingml/2006/table">
            <a:tbl>
              <a:tblPr>
                <a:noFill/>
                <a:tableStyleId>{D0465B34-D134-4F67-9FDA-611F6AF5A4B0}</a:tableStyleId>
              </a:tblPr>
              <a:tblGrid>
                <a:gridCol w="7239000"/>
              </a:tblGrid>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graphicFrame>
        <p:nvGraphicFramePr>
          <p:cNvPr id="164" name="Google Shape;164;p8"/>
          <p:cNvGraphicFramePr/>
          <p:nvPr/>
        </p:nvGraphicFramePr>
        <p:xfrm>
          <a:off x="188675" y="2104470"/>
          <a:ext cx="3000000" cy="3000000"/>
        </p:xfrm>
        <a:graphic>
          <a:graphicData uri="http://schemas.openxmlformats.org/drawingml/2006/table">
            <a:tbl>
              <a:tblPr>
                <a:noFill/>
                <a:tableStyleId>{D0465B34-D134-4F67-9FDA-611F6AF5A4B0}</a:tableStyleId>
              </a:tblPr>
              <a:tblGrid>
                <a:gridCol w="7239000"/>
              </a:tblGrid>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graphicFrame>
        <p:nvGraphicFramePr>
          <p:cNvPr id="165" name="Google Shape;165;p8"/>
          <p:cNvGraphicFramePr/>
          <p:nvPr/>
        </p:nvGraphicFramePr>
        <p:xfrm>
          <a:off x="188675" y="2425525"/>
          <a:ext cx="3000000" cy="3000000"/>
        </p:xfrm>
        <a:graphic>
          <a:graphicData uri="http://schemas.openxmlformats.org/drawingml/2006/table">
            <a:tbl>
              <a:tblPr>
                <a:noFill/>
                <a:tableStyleId>{D0465B34-D134-4F67-9FDA-611F6AF5A4B0}</a:tableStyleId>
              </a:tblPr>
              <a:tblGrid>
                <a:gridCol w="7239000"/>
              </a:tblGrid>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graphicFrame>
        <p:nvGraphicFramePr>
          <p:cNvPr id="166" name="Google Shape;166;p8"/>
          <p:cNvGraphicFramePr/>
          <p:nvPr/>
        </p:nvGraphicFramePr>
        <p:xfrm>
          <a:off x="188675" y="2718750"/>
          <a:ext cx="3000000" cy="3000000"/>
        </p:xfrm>
        <a:graphic>
          <a:graphicData uri="http://schemas.openxmlformats.org/drawingml/2006/table">
            <a:tbl>
              <a:tblPr>
                <a:noFill/>
                <a:tableStyleId>{D0465B34-D134-4F67-9FDA-611F6AF5A4B0}</a:tableStyleId>
              </a:tblPr>
              <a:tblGrid>
                <a:gridCol w="7239000"/>
              </a:tblGrid>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graphicFrame>
        <p:nvGraphicFramePr>
          <p:cNvPr id="167" name="Google Shape;167;p8"/>
          <p:cNvGraphicFramePr/>
          <p:nvPr/>
        </p:nvGraphicFramePr>
        <p:xfrm>
          <a:off x="188675" y="3031900"/>
          <a:ext cx="3000000" cy="3000000"/>
        </p:xfrm>
        <a:graphic>
          <a:graphicData uri="http://schemas.openxmlformats.org/drawingml/2006/table">
            <a:tbl>
              <a:tblPr>
                <a:noFill/>
                <a:tableStyleId>{D0465B34-D134-4F67-9FDA-611F6AF5A4B0}</a:tableStyleId>
              </a:tblPr>
              <a:tblGrid>
                <a:gridCol w="7239000"/>
              </a:tblGrid>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graphicFrame>
        <p:nvGraphicFramePr>
          <p:cNvPr id="168" name="Google Shape;168;p8"/>
          <p:cNvGraphicFramePr/>
          <p:nvPr/>
        </p:nvGraphicFramePr>
        <p:xfrm>
          <a:off x="188675" y="3333025"/>
          <a:ext cx="3000000" cy="3000000"/>
        </p:xfrm>
        <a:graphic>
          <a:graphicData uri="http://schemas.openxmlformats.org/drawingml/2006/table">
            <a:tbl>
              <a:tblPr>
                <a:noFill/>
                <a:tableStyleId>{D0465B34-D134-4F67-9FDA-611F6AF5A4B0}</a:tableStyleId>
              </a:tblPr>
              <a:tblGrid>
                <a:gridCol w="7239000"/>
              </a:tblGrid>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g718a25ac6450042e_6"/>
          <p:cNvSpPr txBox="1"/>
          <p:nvPr>
            <p:ph idx="1" type="body"/>
          </p:nvPr>
        </p:nvSpPr>
        <p:spPr>
          <a:xfrm>
            <a:off x="548100" y="1445400"/>
            <a:ext cx="5867400" cy="3321300"/>
          </a:xfrm>
          <a:prstGeom prst="rect">
            <a:avLst/>
          </a:prstGeom>
        </p:spPr>
        <p:txBody>
          <a:bodyPr anchorCtr="0" anchor="t" bIns="45700" lIns="91425" spcFirstLastPara="1" rIns="91425" wrap="square" tIns="45700">
            <a:normAutofit/>
          </a:bodyPr>
          <a:lstStyle/>
          <a:p>
            <a:pPr indent="0" lvl="0" marL="114300" rtl="0" algn="l">
              <a:spcBef>
                <a:spcPts val="0"/>
              </a:spcBef>
              <a:spcAft>
                <a:spcPts val="0"/>
              </a:spcAft>
              <a:buClr>
                <a:schemeClr val="dk1"/>
              </a:buClr>
              <a:buSzPts val="1800"/>
              <a:buFont typeface="Arial"/>
              <a:buNone/>
            </a:pPr>
            <a:r>
              <a:rPr lang="tr-TR" sz="1200">
                <a:latin typeface="Century Gothic"/>
                <a:ea typeface="Century Gothic"/>
                <a:cs typeface="Century Gothic"/>
                <a:sym typeface="Century Gothic"/>
              </a:rPr>
              <a:t>Bu aşamada laktik asit seviyeleri ölçülmemişti. Troponinleri İdrar ilaç taraması yalnızca kannabinoidler için pozitifti. Asetaminofen ve salisilat seviyeleri negatifti. </a:t>
            </a:r>
            <a:endParaRPr sz="1200">
              <a:latin typeface="Century Gothic"/>
              <a:ea typeface="Century Gothic"/>
              <a:cs typeface="Century Gothic"/>
              <a:sym typeface="Century Gothic"/>
            </a:endParaRPr>
          </a:p>
          <a:p>
            <a:pPr indent="0" lvl="0" marL="114300" rtl="0" algn="l">
              <a:spcBef>
                <a:spcPts val="0"/>
              </a:spcBef>
              <a:spcAft>
                <a:spcPts val="0"/>
              </a:spcAft>
              <a:buClr>
                <a:schemeClr val="dk1"/>
              </a:buClr>
              <a:buSzPts val="1800"/>
              <a:buFont typeface="Arial"/>
              <a:buNone/>
            </a:pPr>
            <a:r>
              <a:rPr lang="tr-TR" sz="1200">
                <a:latin typeface="Century Gothic"/>
                <a:ea typeface="Century Gothic"/>
                <a:cs typeface="Century Gothic"/>
                <a:sym typeface="Century Gothic"/>
              </a:rPr>
              <a:t>Arteriyel kan gazı testi (ABG): PH: 6.9 , PCO2: 25 mmHg ve HCO3 :5 mmol/L ile metabolik asidozu ve yetersiz solunum kompansasyonu ve bu nedenle solunum alkalozunu gösteriyordu. Oral veya intravenöz kontrast madde olmadan yapılan karın ve pelvis bilgisayarlı tomografisi, herhangi bir akut bulgu içermiyordu.</a:t>
            </a:r>
            <a:endParaRPr sz="2000"/>
          </a:p>
          <a:p>
            <a:pPr indent="0" lvl="0" marL="0" rtl="0" algn="l">
              <a:spcBef>
                <a:spcPts val="640"/>
              </a:spcBef>
              <a:spcAft>
                <a:spcPts val="0"/>
              </a:spcAft>
              <a:buNone/>
            </a:pPr>
            <a:r>
              <a:t/>
            </a:r>
            <a:endParaRPr/>
          </a:p>
        </p:txBody>
      </p:sp>
      <p:sp>
        <p:nvSpPr>
          <p:cNvPr id="174" name="Google Shape;174;g718a25ac6450042e_6"/>
          <p:cNvSpPr txBox="1"/>
          <p:nvPr>
            <p:ph idx="2" type="body"/>
          </p:nvPr>
        </p:nvSpPr>
        <p:spPr>
          <a:xfrm>
            <a:off x="7159752" y="1597914"/>
            <a:ext cx="1673400" cy="2112300"/>
          </a:xfrm>
          <a:prstGeom prst="rect">
            <a:avLst/>
          </a:prstGeom>
        </p:spPr>
        <p:txBody>
          <a:bodyPr anchorCtr="0" anchor="t" bIns="45700" lIns="91425" spcFirstLastPara="1" rIns="91425" wrap="square" tIns="0">
            <a:normAutofit/>
          </a:bodyPr>
          <a:lstStyle/>
          <a:p>
            <a:pPr indent="0" lvl="0" marL="0" rtl="0" algn="l">
              <a:spcBef>
                <a:spcPts val="280"/>
              </a:spcBef>
              <a:spcAft>
                <a:spcPts val="0"/>
              </a:spcAft>
              <a:buNone/>
            </a:pPr>
            <a:r>
              <a:t/>
            </a:r>
            <a:endParaRPr/>
          </a:p>
        </p:txBody>
      </p:sp>
      <p:sp>
        <p:nvSpPr>
          <p:cNvPr id="175" name="Google Shape;175;g718a25ac6450042e_6"/>
          <p:cNvSpPr txBox="1"/>
          <p:nvPr>
            <p:ph type="title"/>
          </p:nvPr>
        </p:nvSpPr>
        <p:spPr>
          <a:xfrm>
            <a:off x="7159752" y="342900"/>
            <a:ext cx="1675800" cy="12549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g5d271531515373b9_26"/>
          <p:cNvSpPr txBox="1"/>
          <p:nvPr>
            <p:ph idx="1" type="body"/>
          </p:nvPr>
        </p:nvSpPr>
        <p:spPr>
          <a:xfrm>
            <a:off x="7052775" y="773950"/>
            <a:ext cx="1635000" cy="3239400"/>
          </a:xfrm>
          <a:prstGeom prst="rect">
            <a:avLst/>
          </a:prstGeom>
        </p:spPr>
        <p:txBody>
          <a:bodyPr anchorCtr="0" anchor="ctr" bIns="45700" lIns="91425" spcFirstLastPara="1" rIns="91425" wrap="square" tIns="45700">
            <a:noAutofit/>
          </a:bodyPr>
          <a:lstStyle/>
          <a:p>
            <a:pPr indent="0" lvl="0" marL="0" rtl="0" algn="l">
              <a:spcBef>
                <a:spcPts val="1200"/>
              </a:spcBef>
              <a:spcAft>
                <a:spcPts val="0"/>
              </a:spcAft>
              <a:buClr>
                <a:schemeClr val="dk1"/>
              </a:buClr>
              <a:buSzPts val="2118"/>
              <a:buFont typeface="Arial"/>
              <a:buNone/>
            </a:pPr>
            <a:r>
              <a:rPr lang="tr-TR" sz="2400">
                <a:solidFill>
                  <a:schemeClr val="lt1"/>
                </a:solidFill>
                <a:latin typeface="Century Gothic"/>
                <a:ea typeface="Century Gothic"/>
                <a:cs typeface="Century Gothic"/>
                <a:sym typeface="Century Gothic"/>
              </a:rPr>
              <a:t>Ek laboratuvar sonuçları</a:t>
            </a:r>
            <a:endParaRPr sz="2400">
              <a:solidFill>
                <a:schemeClr val="lt1"/>
              </a:solidFill>
            </a:endParaRPr>
          </a:p>
        </p:txBody>
      </p:sp>
      <p:sp>
        <p:nvSpPr>
          <p:cNvPr id="181" name="Google Shape;181;g5d271531515373b9_26"/>
          <p:cNvSpPr txBox="1"/>
          <p:nvPr>
            <p:ph type="title"/>
          </p:nvPr>
        </p:nvSpPr>
        <p:spPr>
          <a:xfrm>
            <a:off x="1421493" y="1138554"/>
            <a:ext cx="3806700" cy="3295800"/>
          </a:xfrm>
          <a:prstGeom prst="rect">
            <a:avLst/>
          </a:prstGeom>
          <a:solidFill>
            <a:schemeClr val="lt2"/>
          </a:solidFill>
          <a:ln cap="flat" cmpd="sng" w="47625">
            <a:solidFill>
              <a:srgbClr val="000000"/>
            </a:solidFill>
            <a:prstDash val="dot"/>
            <a:round/>
            <a:headEnd len="sm" w="sm" type="none"/>
            <a:tailEnd len="sm" w="sm" type="none"/>
          </a:ln>
        </p:spPr>
        <p:txBody>
          <a:bodyPr anchorCtr="0" anchor="ctr" bIns="45700" lIns="91425" spcFirstLastPara="1" rIns="91425" wrap="square" tIns="45700">
            <a:noAutofit/>
          </a:bodyPr>
          <a:lstStyle/>
          <a:p>
            <a:pPr indent="-317500" lvl="0" marL="457200" rtl="0" algn="l">
              <a:spcBef>
                <a:spcPts val="1200"/>
              </a:spcBef>
              <a:spcAft>
                <a:spcPts val="0"/>
              </a:spcAft>
              <a:buClr>
                <a:schemeClr val="dk2"/>
              </a:buClr>
              <a:buSzPts val="1400"/>
              <a:buFont typeface="Century Gothic"/>
              <a:buChar char="●"/>
            </a:pPr>
            <a:r>
              <a:rPr lang="tr-TR" sz="1400">
                <a:solidFill>
                  <a:schemeClr val="dk2"/>
                </a:solidFill>
                <a:latin typeface="Century Gothic"/>
                <a:ea typeface="Century Gothic"/>
                <a:cs typeface="Century Gothic"/>
                <a:sym typeface="Century Gothic"/>
              </a:rPr>
              <a:t>c-ANCA, p-ANCA, RF ve ANA negatif</a:t>
            </a:r>
            <a:endParaRPr sz="1400">
              <a:solidFill>
                <a:schemeClr val="dk2"/>
              </a:solidFill>
              <a:latin typeface="Century Gothic"/>
              <a:ea typeface="Century Gothic"/>
              <a:cs typeface="Century Gothic"/>
              <a:sym typeface="Century Gothic"/>
            </a:endParaRPr>
          </a:p>
          <a:p>
            <a:pPr indent="-317500" lvl="0" marL="457200" rtl="0" algn="l">
              <a:spcBef>
                <a:spcPts val="0"/>
              </a:spcBef>
              <a:spcAft>
                <a:spcPts val="0"/>
              </a:spcAft>
              <a:buClr>
                <a:schemeClr val="dk2"/>
              </a:buClr>
              <a:buSzPts val="1400"/>
              <a:buFont typeface="Century Gothic"/>
              <a:buChar char="●"/>
            </a:pPr>
            <a:r>
              <a:rPr lang="tr-TR" sz="1400">
                <a:solidFill>
                  <a:schemeClr val="dk2"/>
                </a:solidFill>
                <a:latin typeface="Century Gothic"/>
                <a:ea typeface="Century Gothic"/>
                <a:cs typeface="Century Gothic"/>
                <a:sym typeface="Century Gothic"/>
              </a:rPr>
              <a:t>TSH:0.53 uIU/mL</a:t>
            </a:r>
            <a:endParaRPr sz="1400">
              <a:solidFill>
                <a:schemeClr val="dk2"/>
              </a:solidFill>
            </a:endParaRPr>
          </a:p>
          <a:p>
            <a:pPr indent="-317500" lvl="0" marL="457200" rtl="0" algn="l">
              <a:spcBef>
                <a:spcPts val="0"/>
              </a:spcBef>
              <a:spcAft>
                <a:spcPts val="0"/>
              </a:spcAft>
              <a:buClr>
                <a:schemeClr val="dk2"/>
              </a:buClr>
              <a:buSzPts val="1400"/>
              <a:buFont typeface="Century Gothic"/>
              <a:buChar char="●"/>
            </a:pPr>
            <a:r>
              <a:rPr lang="tr-TR" sz="1400">
                <a:solidFill>
                  <a:schemeClr val="dk2"/>
                </a:solidFill>
                <a:latin typeface="Century Gothic"/>
                <a:ea typeface="Century Gothic"/>
                <a:cs typeface="Century Gothic"/>
                <a:sym typeface="Century Gothic"/>
              </a:rPr>
              <a:t>Lipaz :negatif, </a:t>
            </a:r>
            <a:endParaRPr sz="1400">
              <a:solidFill>
                <a:schemeClr val="dk2"/>
              </a:solidFill>
              <a:latin typeface="Century Gothic"/>
              <a:ea typeface="Century Gothic"/>
              <a:cs typeface="Century Gothic"/>
              <a:sym typeface="Century Gothic"/>
            </a:endParaRPr>
          </a:p>
          <a:p>
            <a:pPr indent="-317500" lvl="0" marL="457200" rtl="0" algn="l">
              <a:spcBef>
                <a:spcPts val="0"/>
              </a:spcBef>
              <a:spcAft>
                <a:spcPts val="0"/>
              </a:spcAft>
              <a:buClr>
                <a:schemeClr val="dk2"/>
              </a:buClr>
              <a:buSzPts val="1400"/>
              <a:buFont typeface="Century Gothic"/>
              <a:buChar char="●"/>
            </a:pPr>
            <a:r>
              <a:rPr lang="tr-TR" sz="1400">
                <a:solidFill>
                  <a:schemeClr val="dk2"/>
                </a:solidFill>
                <a:latin typeface="Century Gothic"/>
                <a:ea typeface="Century Gothic"/>
                <a:cs typeface="Century Gothic"/>
                <a:sym typeface="Century Gothic"/>
              </a:rPr>
              <a:t>Trigliserit:250 mg/Dl</a:t>
            </a:r>
            <a:endParaRPr sz="1400">
              <a:solidFill>
                <a:schemeClr val="dk2"/>
              </a:solidFill>
              <a:latin typeface="Century Gothic"/>
              <a:ea typeface="Century Gothic"/>
              <a:cs typeface="Century Gothic"/>
              <a:sym typeface="Century Gothic"/>
            </a:endParaRPr>
          </a:p>
          <a:p>
            <a:pPr indent="-317500" lvl="0" marL="457200" rtl="0" algn="l">
              <a:spcBef>
                <a:spcPts val="0"/>
              </a:spcBef>
              <a:spcAft>
                <a:spcPts val="0"/>
              </a:spcAft>
              <a:buClr>
                <a:schemeClr val="dk2"/>
              </a:buClr>
              <a:buSzPts val="1400"/>
              <a:buFont typeface="Century Gothic"/>
              <a:buChar char="●"/>
            </a:pPr>
            <a:r>
              <a:rPr lang="tr-TR" sz="1400">
                <a:solidFill>
                  <a:schemeClr val="dk2"/>
                </a:solidFill>
                <a:latin typeface="Century Gothic"/>
                <a:ea typeface="Century Gothic"/>
                <a:cs typeface="Century Gothic"/>
                <a:sym typeface="Century Gothic"/>
              </a:rPr>
              <a:t>Kreatin kinaz :568 birim/L idi</a:t>
            </a:r>
            <a:endParaRPr sz="1400">
              <a:solidFill>
                <a:schemeClr val="dk2"/>
              </a:solidFill>
            </a:endParaRPr>
          </a:p>
          <a:p>
            <a:pPr indent="-317500" lvl="0" marL="457200" rtl="0" algn="l">
              <a:spcBef>
                <a:spcPts val="0"/>
              </a:spcBef>
              <a:spcAft>
                <a:spcPts val="0"/>
              </a:spcAft>
              <a:buClr>
                <a:schemeClr val="dk2"/>
              </a:buClr>
              <a:buSzPts val="1400"/>
              <a:buFont typeface="Century Gothic"/>
              <a:buChar char="●"/>
            </a:pPr>
            <a:r>
              <a:rPr lang="tr-TR" sz="1400">
                <a:solidFill>
                  <a:schemeClr val="dk2"/>
                </a:solidFill>
                <a:latin typeface="Century Gothic"/>
                <a:ea typeface="Century Gothic"/>
                <a:cs typeface="Century Gothic"/>
                <a:sym typeface="Century Gothic"/>
              </a:rPr>
              <a:t>Magnezyum:N</a:t>
            </a:r>
            <a:endParaRPr sz="1400">
              <a:solidFill>
                <a:schemeClr val="dk2"/>
              </a:solidFill>
            </a:endParaRPr>
          </a:p>
          <a:p>
            <a:pPr indent="-317500" lvl="0" marL="457200" rtl="0" algn="l">
              <a:spcBef>
                <a:spcPts val="0"/>
              </a:spcBef>
              <a:spcAft>
                <a:spcPts val="0"/>
              </a:spcAft>
              <a:buClr>
                <a:schemeClr val="dk2"/>
              </a:buClr>
              <a:buSzPts val="1400"/>
              <a:buFont typeface="Century Gothic"/>
              <a:buChar char="●"/>
            </a:pPr>
            <a:r>
              <a:rPr lang="tr-TR" sz="1400">
                <a:solidFill>
                  <a:schemeClr val="dk2"/>
                </a:solidFill>
                <a:latin typeface="Century Gothic"/>
                <a:ea typeface="Century Gothic"/>
                <a:cs typeface="Century Gothic"/>
                <a:sym typeface="Century Gothic"/>
              </a:rPr>
              <a:t>Fosfat:5.5 mg/Dl</a:t>
            </a:r>
            <a:endParaRPr sz="1400">
              <a:solidFill>
                <a:schemeClr val="dk2"/>
              </a:solidFill>
              <a:latin typeface="Century Gothic"/>
              <a:ea typeface="Century Gothic"/>
              <a:cs typeface="Century Gothic"/>
              <a:sym typeface="Century Gothic"/>
            </a:endParaRPr>
          </a:p>
          <a:p>
            <a:pPr indent="-317500" lvl="0" marL="457200" rtl="0" algn="l">
              <a:spcBef>
                <a:spcPts val="0"/>
              </a:spcBef>
              <a:spcAft>
                <a:spcPts val="0"/>
              </a:spcAft>
              <a:buClr>
                <a:schemeClr val="dk2"/>
              </a:buClr>
              <a:buSzPts val="1400"/>
              <a:buFont typeface="Century Gothic"/>
              <a:buChar char="●"/>
            </a:pPr>
            <a:r>
              <a:rPr lang="tr-TR" sz="1400">
                <a:solidFill>
                  <a:schemeClr val="dk2"/>
                </a:solidFill>
                <a:latin typeface="Century Gothic"/>
                <a:ea typeface="Century Gothic"/>
                <a:cs typeface="Century Gothic"/>
                <a:sym typeface="Century Gothic"/>
              </a:rPr>
              <a:t>Laktik asit:11.7 mmol/L olarak ölçüldü.</a:t>
            </a:r>
            <a:endParaRPr sz="1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spcBef>
                <a:spcPts val="0"/>
              </a:spcBef>
              <a:spcAft>
                <a:spcPts val="0"/>
              </a:spcAft>
              <a:buClr>
                <a:schemeClr val="lt1"/>
              </a:buClr>
              <a:buSzPct val="97222"/>
              <a:buFont typeface="Libre Franklin Medium"/>
              <a:buNone/>
            </a:pPr>
            <a:r>
              <a:t/>
            </a:r>
            <a:endParaRPr/>
          </a:p>
        </p:txBody>
      </p:sp>
      <p:sp>
        <p:nvSpPr>
          <p:cNvPr id="187" name="Google Shape;187;p9"/>
          <p:cNvSpPr txBox="1"/>
          <p:nvPr>
            <p:ph idx="1" type="body"/>
          </p:nvPr>
        </p:nvSpPr>
        <p:spPr>
          <a:xfrm>
            <a:off x="393705" y="2055267"/>
            <a:ext cx="8520600" cy="34164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SzPts val="2118"/>
              <a:buNone/>
            </a:pPr>
            <a:r>
              <a:rPr lang="tr-TR" sz="1200">
                <a:latin typeface="Century Gothic"/>
                <a:ea typeface="Century Gothic"/>
                <a:cs typeface="Century Gothic"/>
                <a:sym typeface="Century Gothic"/>
              </a:rPr>
              <a:t>            </a:t>
            </a:r>
            <a:r>
              <a:rPr lang="tr-TR" sz="1200">
                <a:latin typeface="Century Gothic"/>
                <a:ea typeface="Century Gothic"/>
                <a:cs typeface="Century Gothic"/>
                <a:sym typeface="Century Gothic"/>
              </a:rPr>
              <a:t>Laboratuvar sonuçlarına dayanarak, hastaya hemen;</a:t>
            </a:r>
            <a:endParaRPr sz="1200">
              <a:latin typeface="Century Gothic"/>
              <a:ea typeface="Century Gothic"/>
              <a:cs typeface="Century Gothic"/>
              <a:sym typeface="Century Gothic"/>
            </a:endParaRPr>
          </a:p>
          <a:p>
            <a:pPr indent="0" lvl="0" marL="0" rtl="0" algn="l">
              <a:spcBef>
                <a:spcPts val="0"/>
              </a:spcBef>
              <a:spcAft>
                <a:spcPts val="0"/>
              </a:spcAft>
              <a:buSzPts val="2118"/>
              <a:buNone/>
            </a:pPr>
            <a:r>
              <a:t/>
            </a:r>
            <a:endParaRPr sz="1200">
              <a:latin typeface="Century Gothic"/>
              <a:ea typeface="Century Gothic"/>
              <a:cs typeface="Century Gothic"/>
              <a:sym typeface="Century Gothic"/>
            </a:endParaRPr>
          </a:p>
          <a:p>
            <a:pPr indent="-304800" lvl="0" marL="457200" rtl="0" algn="l">
              <a:spcBef>
                <a:spcPts val="0"/>
              </a:spcBef>
              <a:spcAft>
                <a:spcPts val="0"/>
              </a:spcAft>
              <a:buSzPts val="1200"/>
              <a:buFont typeface="Century Gothic"/>
              <a:buAutoNum type="arabicPeriod"/>
            </a:pPr>
            <a:r>
              <a:rPr lang="tr-TR" sz="1200">
                <a:latin typeface="Century Gothic"/>
                <a:ea typeface="Century Gothic"/>
                <a:cs typeface="Century Gothic"/>
                <a:sym typeface="Century Gothic"/>
              </a:rPr>
              <a:t> 2 ampul %50 dekstroz (25 g dekstroz içeren 50 mL su),</a:t>
            </a:r>
            <a:endParaRPr sz="1200">
              <a:latin typeface="Century Gothic"/>
              <a:ea typeface="Century Gothic"/>
              <a:cs typeface="Century Gothic"/>
              <a:sym typeface="Century Gothic"/>
            </a:endParaRPr>
          </a:p>
          <a:p>
            <a:pPr indent="-304800" lvl="0" marL="457200" rtl="0" algn="l">
              <a:spcBef>
                <a:spcPts val="0"/>
              </a:spcBef>
              <a:spcAft>
                <a:spcPts val="0"/>
              </a:spcAft>
              <a:buSzPts val="1200"/>
              <a:buFont typeface="Century Gothic"/>
              <a:buAutoNum type="arabicPeriod"/>
            </a:pPr>
            <a:r>
              <a:rPr lang="tr-TR" sz="1200">
                <a:latin typeface="Century Gothic"/>
                <a:ea typeface="Century Gothic"/>
                <a:cs typeface="Century Gothic"/>
                <a:sym typeface="Century Gothic"/>
              </a:rPr>
              <a:t> 2 ampul bikarbonat (8.4% sodyum bikarbonat, ampul başına 50 mEq),</a:t>
            </a:r>
            <a:endParaRPr sz="1200">
              <a:latin typeface="Century Gothic"/>
              <a:ea typeface="Century Gothic"/>
              <a:cs typeface="Century Gothic"/>
              <a:sym typeface="Century Gothic"/>
            </a:endParaRPr>
          </a:p>
          <a:p>
            <a:pPr indent="-304800" lvl="0" marL="457200" rtl="0" algn="l">
              <a:spcBef>
                <a:spcPts val="0"/>
              </a:spcBef>
              <a:spcAft>
                <a:spcPts val="0"/>
              </a:spcAft>
              <a:buSzPts val="1200"/>
              <a:buFont typeface="Century Gothic"/>
              <a:buAutoNum type="arabicPeriod"/>
            </a:pPr>
            <a:r>
              <a:rPr lang="tr-TR" sz="1200">
                <a:latin typeface="Century Gothic"/>
                <a:ea typeface="Century Gothic"/>
                <a:cs typeface="Century Gothic"/>
                <a:sym typeface="Century Gothic"/>
              </a:rPr>
              <a:t>1L'de 150 mEq sodyum bikarbonat infüzyonu başlandı (saatte 100 mL). </a:t>
            </a:r>
            <a:endParaRPr sz="1200">
              <a:latin typeface="Century Gothic"/>
              <a:ea typeface="Century Gothic"/>
              <a:cs typeface="Century Gothic"/>
              <a:sym typeface="Century Gothic"/>
            </a:endParaRPr>
          </a:p>
          <a:p>
            <a:pPr indent="-304800" lvl="0" marL="457200" rtl="0" algn="l">
              <a:spcBef>
                <a:spcPts val="0"/>
              </a:spcBef>
              <a:spcAft>
                <a:spcPts val="0"/>
              </a:spcAft>
              <a:buSzPts val="1200"/>
              <a:buFont typeface="Century Gothic"/>
              <a:buAutoNum type="arabicPeriod"/>
            </a:pPr>
            <a:r>
              <a:rPr lang="tr-TR" sz="1200">
                <a:latin typeface="Century Gothic"/>
                <a:ea typeface="Century Gothic"/>
                <a:cs typeface="Century Gothic"/>
                <a:sym typeface="Century Gothic"/>
              </a:rPr>
              <a:t>Ayrıca 1 g kalsiyum glukonat da verildi.</a:t>
            </a:r>
            <a:endParaRPr sz="1200">
              <a:latin typeface="Century Gothic"/>
              <a:ea typeface="Century Gothic"/>
              <a:cs typeface="Century Gothic"/>
              <a:sym typeface="Century Gothic"/>
            </a:endParaRPr>
          </a:p>
          <a:p>
            <a:pPr indent="-304800" lvl="0" marL="457200" rtl="0" algn="l">
              <a:spcBef>
                <a:spcPts val="0"/>
              </a:spcBef>
              <a:spcAft>
                <a:spcPts val="0"/>
              </a:spcAft>
              <a:buSzPts val="1200"/>
              <a:buFont typeface="Century Gothic"/>
              <a:buAutoNum type="arabicPeriod"/>
            </a:pPr>
            <a:r>
              <a:rPr lang="tr-TR" sz="1200">
                <a:latin typeface="Century Gothic"/>
                <a:ea typeface="Century Gothic"/>
                <a:cs typeface="Century Gothic"/>
                <a:sym typeface="Century Gothic"/>
              </a:rPr>
              <a:t> Hastanın daha fazla değerlendirme için yoğun bakım ünitesine yatışı yapıldı. </a:t>
            </a:r>
            <a:endParaRPr sz="1200">
              <a:latin typeface="Century Gothic"/>
              <a:ea typeface="Century Gothic"/>
              <a:cs typeface="Century Gothic"/>
              <a:sym typeface="Century Gothic"/>
            </a:endParaRPr>
          </a:p>
          <a:p>
            <a:pPr indent="0" lvl="0" marL="0" rtl="0" algn="l">
              <a:spcBef>
                <a:spcPts val="1200"/>
              </a:spcBef>
              <a:spcAft>
                <a:spcPts val="0"/>
              </a:spcAft>
              <a:buSzPts val="2118"/>
              <a:buNone/>
            </a:pPr>
            <a:r>
              <a:t/>
            </a:r>
            <a:endParaRPr/>
          </a:p>
          <a:p>
            <a:pPr indent="0" lvl="0" marL="0" rtl="0" algn="l">
              <a:spcBef>
                <a:spcPts val="1200"/>
              </a:spcBef>
              <a:spcAft>
                <a:spcPts val="1200"/>
              </a:spcAft>
              <a:buSzPts val="2118"/>
              <a:buNone/>
            </a:pPr>
            <a:r>
              <a:t/>
            </a:r>
            <a:endParaRPr sz="1200">
              <a:latin typeface="Century Gothic"/>
              <a:ea typeface="Century Gothic"/>
              <a:cs typeface="Century Gothic"/>
              <a:sym typeface="Century Gothic"/>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g5d271531515373b9_37"/>
          <p:cNvSpPr txBox="1"/>
          <p:nvPr>
            <p:ph idx="1" type="body"/>
          </p:nvPr>
        </p:nvSpPr>
        <p:spPr>
          <a:xfrm>
            <a:off x="527591" y="2019477"/>
            <a:ext cx="5867400" cy="1758000"/>
          </a:xfrm>
          <a:prstGeom prst="rect">
            <a:avLst/>
          </a:prstGeom>
        </p:spPr>
        <p:txBody>
          <a:bodyPr anchorCtr="0" anchor="t" bIns="45700" lIns="91425" spcFirstLastPara="1" rIns="91425" wrap="square" tIns="45700">
            <a:normAutofit/>
          </a:bodyPr>
          <a:lstStyle/>
          <a:p>
            <a:pPr indent="0" lvl="0" marL="0" rtl="0" algn="l">
              <a:spcBef>
                <a:spcPts val="0"/>
              </a:spcBef>
              <a:spcAft>
                <a:spcPts val="1200"/>
              </a:spcAft>
              <a:buClr>
                <a:schemeClr val="dk1"/>
              </a:buClr>
              <a:buSzPts val="1800"/>
              <a:buFont typeface="Arial"/>
              <a:buNone/>
            </a:pPr>
            <a:r>
              <a:rPr lang="tr-TR" sz="1200">
                <a:latin typeface="Century Gothic"/>
                <a:ea typeface="Century Gothic"/>
                <a:cs typeface="Century Gothic"/>
                <a:sym typeface="Century Gothic"/>
              </a:rPr>
              <a:t>Hastanın zihinsel durumu ve solunum durumu sürekli olarak kötüleşti ve yoğun bakım ünitesine varışından kısa bir süre sonra entübasyon ve mekanik ventilasyon gerektirdi. Sıvı resüsitasyonuna başlandı ve birkaç kez daha bikarbonat tedavisi uygulandı. Müdahaleye rağmen kan gazı kötüleşti.</a:t>
            </a:r>
            <a:endParaRPr sz="1200"/>
          </a:p>
        </p:txBody>
      </p:sp>
      <p:sp>
        <p:nvSpPr>
          <p:cNvPr id="193" name="Google Shape;193;g5d271531515373b9_37"/>
          <p:cNvSpPr txBox="1"/>
          <p:nvPr>
            <p:ph idx="2" type="body"/>
          </p:nvPr>
        </p:nvSpPr>
        <p:spPr>
          <a:xfrm>
            <a:off x="7159752" y="1597914"/>
            <a:ext cx="1673400" cy="2112300"/>
          </a:xfrm>
          <a:prstGeom prst="rect">
            <a:avLst/>
          </a:prstGeom>
        </p:spPr>
        <p:txBody>
          <a:bodyPr anchorCtr="0" anchor="t" bIns="45700" lIns="91425" spcFirstLastPara="1" rIns="91425" wrap="square" tIns="0">
            <a:normAutofit/>
          </a:bodyPr>
          <a:lstStyle/>
          <a:p>
            <a:pPr indent="0" lvl="0" marL="0" rtl="0" algn="l">
              <a:spcBef>
                <a:spcPts val="280"/>
              </a:spcBef>
              <a:spcAft>
                <a:spcPts val="0"/>
              </a:spcAft>
              <a:buNone/>
            </a:pPr>
            <a:r>
              <a:t/>
            </a:r>
            <a:endParaRPr/>
          </a:p>
        </p:txBody>
      </p:sp>
      <p:sp>
        <p:nvSpPr>
          <p:cNvPr id="194" name="Google Shape;194;g5d271531515373b9_37"/>
          <p:cNvSpPr txBox="1"/>
          <p:nvPr>
            <p:ph type="title"/>
          </p:nvPr>
        </p:nvSpPr>
        <p:spPr>
          <a:xfrm>
            <a:off x="7159752" y="342900"/>
            <a:ext cx="1675800" cy="12549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0"/>
          <p:cNvSpPr/>
          <p:nvPr/>
        </p:nvSpPr>
        <p:spPr>
          <a:xfrm>
            <a:off x="2321883" y="1676053"/>
            <a:ext cx="3716100" cy="2983200"/>
          </a:xfrm>
          <a:prstGeom prst="roundRect">
            <a:avLst>
              <a:gd fmla="val 16667" name="adj"/>
            </a:avLst>
          </a:prstGeom>
          <a:solidFill>
            <a:schemeClr val="accen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1200"/>
              </a:spcAft>
              <a:buClr>
                <a:schemeClr val="dk1"/>
              </a:buClr>
              <a:buSzPts val="1800"/>
              <a:buFont typeface="Arial"/>
              <a:buNone/>
            </a:pPr>
            <a:r>
              <a:rPr lang="tr-TR" sz="2300">
                <a:solidFill>
                  <a:schemeClr val="accent1"/>
                </a:solidFill>
                <a:latin typeface="Century Gothic"/>
                <a:ea typeface="Century Gothic"/>
                <a:cs typeface="Century Gothic"/>
                <a:sym typeface="Century Gothic"/>
              </a:rPr>
              <a:t>KONTROL KAN GAZI</a:t>
            </a:r>
            <a:endParaRPr sz="2300">
              <a:solidFill>
                <a:schemeClr val="accent1"/>
              </a:solidFill>
            </a:endParaRPr>
          </a:p>
        </p:txBody>
      </p:sp>
      <p:sp>
        <p:nvSpPr>
          <p:cNvPr id="201" name="Google Shape;201;p10"/>
          <p:cNvSpPr txBox="1"/>
          <p:nvPr>
            <p:ph idx="1" type="body"/>
          </p:nvPr>
        </p:nvSpPr>
        <p:spPr>
          <a:xfrm>
            <a:off x="2941175" y="1017723"/>
            <a:ext cx="5240100" cy="39930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0" rtl="0" algn="l">
              <a:spcBef>
                <a:spcPts val="1200"/>
              </a:spcBef>
              <a:spcAft>
                <a:spcPts val="0"/>
              </a:spcAft>
              <a:buSzPts val="1800"/>
              <a:buNone/>
            </a:pPr>
            <a:r>
              <a:t/>
            </a:r>
            <a:endParaRPr sz="1900">
              <a:latin typeface="Century Gothic"/>
              <a:ea typeface="Century Gothic"/>
              <a:cs typeface="Century Gothic"/>
              <a:sym typeface="Century Gothic"/>
            </a:endParaRPr>
          </a:p>
          <a:p>
            <a:pPr indent="0" lvl="0" marL="0" rtl="0" algn="l">
              <a:lnSpc>
                <a:spcPct val="100000"/>
              </a:lnSpc>
              <a:spcBef>
                <a:spcPts val="1200"/>
              </a:spcBef>
              <a:spcAft>
                <a:spcPts val="0"/>
              </a:spcAft>
              <a:buSzPts val="1800"/>
              <a:buNone/>
            </a:pPr>
            <a:r>
              <a:rPr lang="tr-TR" sz="1200">
                <a:latin typeface="Century Gothic"/>
                <a:ea typeface="Century Gothic"/>
                <a:cs typeface="Century Gothic"/>
                <a:sym typeface="Century Gothic"/>
              </a:rPr>
              <a:t>PH:6.78</a:t>
            </a:r>
            <a:r>
              <a:rPr lang="tr-TR" sz="1200">
                <a:latin typeface="Century Gothic"/>
                <a:ea typeface="Century Gothic"/>
                <a:cs typeface="Century Gothic"/>
                <a:sym typeface="Century Gothic"/>
              </a:rPr>
              <a:t> </a:t>
            </a:r>
            <a:endParaRPr sz="1200">
              <a:latin typeface="Century Gothic"/>
              <a:ea typeface="Century Gothic"/>
              <a:cs typeface="Century Gothic"/>
              <a:sym typeface="Century Gothic"/>
            </a:endParaRPr>
          </a:p>
          <a:p>
            <a:pPr indent="0" lvl="0" marL="0" rtl="0" algn="l">
              <a:lnSpc>
                <a:spcPct val="100000"/>
              </a:lnSpc>
              <a:spcBef>
                <a:spcPts val="1200"/>
              </a:spcBef>
              <a:spcAft>
                <a:spcPts val="0"/>
              </a:spcAft>
              <a:buSzPts val="1800"/>
              <a:buNone/>
            </a:pPr>
            <a:r>
              <a:rPr lang="tr-TR" sz="1200">
                <a:latin typeface="Century Gothic"/>
                <a:ea typeface="Century Gothic"/>
                <a:cs typeface="Century Gothic"/>
                <a:sym typeface="Century Gothic"/>
              </a:rPr>
              <a:t>PCO2:</a:t>
            </a:r>
            <a:r>
              <a:rPr lang="tr-TR" sz="1200">
                <a:latin typeface="Century Gothic"/>
                <a:ea typeface="Century Gothic"/>
                <a:cs typeface="Century Gothic"/>
                <a:sym typeface="Century Gothic"/>
              </a:rPr>
              <a:t>22 mmHg </a:t>
            </a:r>
            <a:endParaRPr sz="1200">
              <a:latin typeface="Century Gothic"/>
              <a:ea typeface="Century Gothic"/>
              <a:cs typeface="Century Gothic"/>
              <a:sym typeface="Century Gothic"/>
            </a:endParaRPr>
          </a:p>
          <a:p>
            <a:pPr indent="0" lvl="0" marL="0" rtl="0" algn="l">
              <a:lnSpc>
                <a:spcPct val="100000"/>
              </a:lnSpc>
              <a:spcBef>
                <a:spcPts val="1200"/>
              </a:spcBef>
              <a:spcAft>
                <a:spcPts val="0"/>
              </a:spcAft>
              <a:buSzPts val="1800"/>
              <a:buNone/>
            </a:pPr>
            <a:r>
              <a:rPr lang="tr-TR" sz="1200">
                <a:latin typeface="Century Gothic"/>
                <a:ea typeface="Century Gothic"/>
                <a:cs typeface="Century Gothic"/>
                <a:sym typeface="Century Gothic"/>
              </a:rPr>
              <a:t>HCO3:</a:t>
            </a:r>
            <a:r>
              <a:rPr lang="tr-TR" sz="1200">
                <a:latin typeface="Century Gothic"/>
                <a:ea typeface="Century Gothic"/>
                <a:cs typeface="Century Gothic"/>
                <a:sym typeface="Century Gothic"/>
              </a:rPr>
              <a:t>3 mmol/L</a:t>
            </a:r>
            <a:endParaRPr sz="1200">
              <a:latin typeface="Century Gothic"/>
              <a:ea typeface="Century Gothic"/>
              <a:cs typeface="Century Gothic"/>
              <a:sym typeface="Century Gothic"/>
            </a:endParaRPr>
          </a:p>
          <a:p>
            <a:pPr indent="0" lvl="0" marL="0" rtl="0" algn="l">
              <a:lnSpc>
                <a:spcPct val="100000"/>
              </a:lnSpc>
              <a:spcBef>
                <a:spcPts val="1200"/>
              </a:spcBef>
              <a:spcAft>
                <a:spcPts val="0"/>
              </a:spcAft>
              <a:buSzPts val="1800"/>
              <a:buNone/>
            </a:pPr>
            <a:r>
              <a:rPr lang="tr-TR" sz="1200">
                <a:latin typeface="Century Gothic"/>
                <a:ea typeface="Century Gothic"/>
                <a:cs typeface="Century Gothic"/>
                <a:sym typeface="Century Gothic"/>
              </a:rPr>
              <a:t>Anyon açığı:37</a:t>
            </a:r>
            <a:endParaRPr sz="1200">
              <a:latin typeface="Century Gothic"/>
              <a:ea typeface="Century Gothic"/>
              <a:cs typeface="Century Gothic"/>
              <a:sym typeface="Century Gothic"/>
            </a:endParaRPr>
          </a:p>
          <a:p>
            <a:pPr indent="0" lvl="0" marL="0" rtl="0" algn="l">
              <a:lnSpc>
                <a:spcPct val="100000"/>
              </a:lnSpc>
              <a:spcBef>
                <a:spcPts val="1200"/>
              </a:spcBef>
              <a:spcAft>
                <a:spcPts val="0"/>
              </a:spcAft>
              <a:buSzPts val="1800"/>
              <a:buNone/>
            </a:pPr>
            <a:r>
              <a:rPr lang="tr-TR" sz="1200">
                <a:latin typeface="Century Gothic"/>
                <a:ea typeface="Century Gothic"/>
                <a:cs typeface="Century Gothic"/>
                <a:sym typeface="Century Gothic"/>
              </a:rPr>
              <a:t>sodyum:140 mg/dL</a:t>
            </a:r>
            <a:endParaRPr sz="1200">
              <a:latin typeface="Century Gothic"/>
              <a:ea typeface="Century Gothic"/>
              <a:cs typeface="Century Gothic"/>
              <a:sym typeface="Century Gothic"/>
            </a:endParaRPr>
          </a:p>
          <a:p>
            <a:pPr indent="0" lvl="0" marL="0" rtl="0" algn="l">
              <a:lnSpc>
                <a:spcPct val="100000"/>
              </a:lnSpc>
              <a:spcBef>
                <a:spcPts val="1200"/>
              </a:spcBef>
              <a:spcAft>
                <a:spcPts val="0"/>
              </a:spcAft>
              <a:buSzPts val="1800"/>
              <a:buNone/>
            </a:pPr>
            <a:r>
              <a:rPr lang="tr-TR" sz="1200">
                <a:latin typeface="Century Gothic"/>
                <a:ea typeface="Century Gothic"/>
                <a:cs typeface="Century Gothic"/>
                <a:sym typeface="Century Gothic"/>
              </a:rPr>
              <a:t> klor:96 mg/dL</a:t>
            </a:r>
            <a:endParaRPr sz="1200">
              <a:latin typeface="Century Gothic"/>
              <a:ea typeface="Century Gothic"/>
              <a:cs typeface="Century Gothic"/>
              <a:sym typeface="Century Gothic"/>
            </a:endParaRPr>
          </a:p>
          <a:p>
            <a:pPr indent="0" lvl="0" marL="0" rtl="0" algn="l">
              <a:lnSpc>
                <a:spcPct val="100000"/>
              </a:lnSpc>
              <a:spcBef>
                <a:spcPts val="1200"/>
              </a:spcBef>
              <a:spcAft>
                <a:spcPts val="0"/>
              </a:spcAft>
              <a:buSzPts val="1800"/>
              <a:buNone/>
            </a:pPr>
            <a:r>
              <a:rPr lang="tr-TR" sz="1200">
                <a:latin typeface="Century Gothic"/>
                <a:ea typeface="Century Gothic"/>
                <a:cs typeface="Century Gothic"/>
                <a:sym typeface="Century Gothic"/>
              </a:rPr>
              <a:t> bikarbonat: 7 mg/dL </a:t>
            </a:r>
            <a:endParaRPr sz="1200">
              <a:latin typeface="Century Gothic"/>
              <a:ea typeface="Century Gothic"/>
              <a:cs typeface="Century Gothic"/>
              <a:sym typeface="Century Gothic"/>
            </a:endParaRPr>
          </a:p>
          <a:p>
            <a:pPr indent="0" lvl="0" marL="0" rtl="0" algn="l">
              <a:lnSpc>
                <a:spcPct val="100000"/>
              </a:lnSpc>
              <a:spcBef>
                <a:spcPts val="1200"/>
              </a:spcBef>
              <a:spcAft>
                <a:spcPts val="0"/>
              </a:spcAft>
              <a:buSzPts val="1800"/>
              <a:buNone/>
            </a:pPr>
            <a:r>
              <a:rPr lang="tr-TR" sz="1200">
                <a:latin typeface="Century Gothic"/>
                <a:ea typeface="Century Gothic"/>
                <a:cs typeface="Century Gothic"/>
                <a:sym typeface="Century Gothic"/>
              </a:rPr>
              <a:t> Laktik asit :20.7 mmol/L olarak ölçüldü.</a:t>
            </a:r>
            <a:endParaRPr sz="1200">
              <a:latin typeface="Century Gothic"/>
              <a:ea typeface="Century Gothic"/>
              <a:cs typeface="Century Gothic"/>
              <a:sym typeface="Century Gothic"/>
            </a:endParaRPr>
          </a:p>
          <a:p>
            <a:pPr indent="0" lvl="0" marL="0" rtl="0" algn="l">
              <a:spcBef>
                <a:spcPts val="1200"/>
              </a:spcBef>
              <a:spcAft>
                <a:spcPts val="1200"/>
              </a:spcAft>
              <a:buSzPts val="1800"/>
              <a:buNone/>
            </a:pPr>
            <a:r>
              <a:rPr lang="tr-TR" sz="1200">
                <a:latin typeface="Century Gothic"/>
                <a:ea typeface="Century Gothic"/>
                <a:cs typeface="Century Gothic"/>
                <a:sym typeface="Century Gothic"/>
              </a:rPr>
              <a:t> </a:t>
            </a:r>
            <a:endParaRPr sz="1200">
              <a:latin typeface="Century Gothic"/>
              <a:ea typeface="Century Gothic"/>
              <a:cs typeface="Century Gothic"/>
              <a:sym typeface="Century Gothic"/>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g5d271531515373b9_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207" name="Google Shape;207;g5d271531515373b9_31"/>
          <p:cNvSpPr txBox="1"/>
          <p:nvPr>
            <p:ph idx="1" type="body"/>
          </p:nvPr>
        </p:nvSpPr>
        <p:spPr>
          <a:xfrm>
            <a:off x="311700" y="2064825"/>
            <a:ext cx="7914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Clr>
                <a:schemeClr val="dk1"/>
              </a:buClr>
              <a:buSzPts val="1800"/>
              <a:buFont typeface="Arial"/>
              <a:buNone/>
            </a:pPr>
            <a:r>
              <a:rPr lang="tr-TR" sz="1200">
                <a:latin typeface="Century Gothic"/>
                <a:ea typeface="Century Gothic"/>
                <a:cs typeface="Century Gothic"/>
                <a:sym typeface="Century Gothic"/>
              </a:rPr>
              <a:t>Hastaya norepinefrin intravenöz infüzyon başlandı ve daha fazla bikarbonat verildi. Hemodiyaliz kateteri yerleştirildi ve hasta acil diyalize alındı. Hastanın bu müdahaleyi almasının ardından iyileşmesi oldukça hızlı oldu. Ertesi gün uyanık haldeydi ve spontan solunum denemesini geçebiliyordu. Kan kültürleri yatış boyunca negatif kaldı. Ekoda, herhangi bir kapak veya duvar hareketi anormalliği olmaksızın %70-75 ejeksiyon fraksiyonunu gösterdi. İdrar çıkışı taburculuk gününde 2 litreye kadar yükseldi; son BUN değeri 34 mg/dL ve kreatinini 2.9 mg/dL idi. Hastanın yatışının ardından 3 gün sonra hastaneden taburcu edildi. İlaçlar düzenlendi ve metformin taburculuktan sonra kesildi.</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spcBef>
                <a:spcPts val="0"/>
              </a:spcBef>
              <a:spcAft>
                <a:spcPts val="0"/>
              </a:spcAft>
              <a:buClr>
                <a:schemeClr val="lt1"/>
              </a:buClr>
              <a:buSzPct val="97222"/>
              <a:buFont typeface="Century Gothic"/>
              <a:buNone/>
            </a:pPr>
            <a:r>
              <a:rPr lang="tr-TR">
                <a:latin typeface="Century Gothic"/>
                <a:ea typeface="Century Gothic"/>
                <a:cs typeface="Century Gothic"/>
                <a:sym typeface="Century Gothic"/>
              </a:rPr>
              <a:t>TARTIŞMA</a:t>
            </a:r>
            <a:endParaRPr>
              <a:latin typeface="Century Gothic"/>
              <a:ea typeface="Century Gothic"/>
              <a:cs typeface="Century Gothic"/>
              <a:sym typeface="Century Gothic"/>
            </a:endParaRPr>
          </a:p>
        </p:txBody>
      </p:sp>
      <p:sp>
        <p:nvSpPr>
          <p:cNvPr id="213" name="Google Shape;213;p11"/>
          <p:cNvSpPr txBox="1"/>
          <p:nvPr>
            <p:ph idx="1" type="body"/>
          </p:nvPr>
        </p:nvSpPr>
        <p:spPr>
          <a:xfrm>
            <a:off x="311689" y="2070513"/>
            <a:ext cx="8520600" cy="34164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1200"/>
              </a:spcAft>
              <a:buSzPts val="1800"/>
              <a:buNone/>
            </a:pPr>
            <a:r>
              <a:rPr lang="tr-TR" sz="1200">
                <a:latin typeface="Century Gothic"/>
                <a:ea typeface="Century Gothic"/>
                <a:cs typeface="Century Gothic"/>
                <a:sym typeface="Century Gothic"/>
              </a:rPr>
              <a:t>Metformin toksisitesinin hızlı bir şekilde tanınması, bu potansiyel olarak ölümcül hastalığı tedavi etmede başarının anahtarıdır. Detaylı bir anamnez ve fiziksel muayene, MALA ile uyumlu klasik belirtileri gösterecektir. Bu belirtiler, şiddetli karın ağrısı , bulantı, asidoz, ciddi böbrek yetmezliği ve aynı zamanda metformin kullanımına uygun bir öykü içerir. MALA teşhisi koymak, diğer nedenleri dışlamayı da içerir ve bizim durumumuzda hastanın asetaminofen ve salisilat seviyelerinin toksik olmadığı, otoimmün belirteçlerin negatif olduğu ve sistemde bulunan ilaçların oluşan bu durumu desteklemediği belirlendi. Kardiyojenik şok, septik şok, rabdomiyoliz, ciddi elektrolit bozuklukları veya bu düzeyde laktik asidoza neden olabilecek diğer sebepler bulunamadı.</a:t>
            </a:r>
            <a:endParaRPr sz="1200">
              <a:latin typeface="Century Gothic"/>
              <a:ea typeface="Century Gothic"/>
              <a:cs typeface="Century Gothic"/>
              <a:sym typeface="Century Gothic"/>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g5d271531515373b9_43"/>
          <p:cNvSpPr txBox="1"/>
          <p:nvPr>
            <p:ph idx="1" type="body"/>
          </p:nvPr>
        </p:nvSpPr>
        <p:spPr>
          <a:xfrm>
            <a:off x="1638290" y="1399283"/>
            <a:ext cx="5867400" cy="4398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tr-TR" sz="1200">
                <a:latin typeface="Century Gothic"/>
                <a:ea typeface="Century Gothic"/>
                <a:cs typeface="Century Gothic"/>
                <a:sym typeface="Century Gothic"/>
              </a:rPr>
              <a:t>Aynı zamanda, hasta MALA ile uyumlu bilinen kriterlere sahipti .</a:t>
            </a:r>
            <a:endParaRPr sz="1200">
              <a:latin typeface="Century Gothic"/>
              <a:ea typeface="Century Gothic"/>
              <a:cs typeface="Century Gothic"/>
              <a:sym typeface="Century Gothic"/>
            </a:endParaRPr>
          </a:p>
          <a:p>
            <a:pPr indent="0" lvl="0" marL="0" rtl="0" algn="l">
              <a:spcBef>
                <a:spcPts val="1200"/>
              </a:spcBef>
              <a:spcAft>
                <a:spcPts val="0"/>
              </a:spcAft>
              <a:buNone/>
            </a:pPr>
            <a:r>
              <a:rPr lang="tr-TR" sz="1200">
                <a:latin typeface="Century Gothic"/>
                <a:ea typeface="Century Gothic"/>
                <a:cs typeface="Century Gothic"/>
                <a:sym typeface="Century Gothic"/>
              </a:rPr>
              <a:t>KRİTERLER: </a:t>
            </a:r>
            <a:endParaRPr sz="1200">
              <a:latin typeface="Century Gothic"/>
              <a:ea typeface="Century Gothic"/>
              <a:cs typeface="Century Gothic"/>
              <a:sym typeface="Century Gothic"/>
            </a:endParaRPr>
          </a:p>
          <a:p>
            <a:pPr indent="0" lvl="0" marL="0" rtl="0" algn="l">
              <a:spcBef>
                <a:spcPts val="1200"/>
              </a:spcBef>
              <a:spcAft>
                <a:spcPts val="0"/>
              </a:spcAft>
              <a:buNone/>
            </a:pPr>
            <a:r>
              <a:rPr b="1" lang="tr-TR" sz="1200">
                <a:solidFill>
                  <a:schemeClr val="accent1"/>
                </a:solidFill>
                <a:latin typeface="Century Gothic"/>
                <a:ea typeface="Century Gothic"/>
                <a:cs typeface="Century Gothic"/>
                <a:sym typeface="Century Gothic"/>
              </a:rPr>
              <a:t>Böbrek yetmezliği</a:t>
            </a:r>
            <a:endParaRPr b="1" sz="1200">
              <a:solidFill>
                <a:schemeClr val="accent1"/>
              </a:solidFill>
              <a:latin typeface="Century Gothic"/>
              <a:ea typeface="Century Gothic"/>
              <a:cs typeface="Century Gothic"/>
              <a:sym typeface="Century Gothic"/>
            </a:endParaRPr>
          </a:p>
          <a:p>
            <a:pPr indent="0" lvl="0" marL="0" rtl="0" algn="l">
              <a:spcBef>
                <a:spcPts val="1200"/>
              </a:spcBef>
              <a:spcAft>
                <a:spcPts val="0"/>
              </a:spcAft>
              <a:buNone/>
            </a:pPr>
            <a:r>
              <a:rPr b="1" lang="tr-TR" sz="1200">
                <a:solidFill>
                  <a:schemeClr val="accent1"/>
                </a:solidFill>
                <a:latin typeface="Century Gothic"/>
                <a:ea typeface="Century Gothic"/>
                <a:cs typeface="Century Gothic"/>
                <a:sym typeface="Century Gothic"/>
              </a:rPr>
              <a:t>Aşırı yüksek laktat seviyeleri</a:t>
            </a:r>
            <a:endParaRPr b="1" sz="1200">
              <a:solidFill>
                <a:schemeClr val="accent1"/>
              </a:solidFill>
              <a:latin typeface="Century Gothic"/>
              <a:ea typeface="Century Gothic"/>
              <a:cs typeface="Century Gothic"/>
              <a:sym typeface="Century Gothic"/>
            </a:endParaRPr>
          </a:p>
          <a:p>
            <a:pPr indent="0" lvl="0" marL="0" rtl="0" algn="l">
              <a:spcBef>
                <a:spcPts val="1200"/>
              </a:spcBef>
              <a:spcAft>
                <a:spcPts val="1200"/>
              </a:spcAft>
              <a:buClr>
                <a:schemeClr val="dk1"/>
              </a:buClr>
              <a:buSzPts val="1800"/>
              <a:buFont typeface="Arial"/>
              <a:buNone/>
            </a:pPr>
            <a:r>
              <a:rPr b="1" lang="tr-TR" sz="1200">
                <a:solidFill>
                  <a:schemeClr val="accent1"/>
                </a:solidFill>
                <a:latin typeface="Century Gothic"/>
                <a:ea typeface="Century Gothic"/>
                <a:cs typeface="Century Gothic"/>
                <a:sym typeface="Century Gothic"/>
              </a:rPr>
              <a:t>Metformin kullanım öyküsü yer almaktadır.</a:t>
            </a:r>
            <a:endParaRPr b="1">
              <a:solidFill>
                <a:schemeClr val="accent1"/>
              </a:solidFill>
              <a:latin typeface="Libre Franklin"/>
              <a:ea typeface="Libre Franklin"/>
              <a:cs typeface="Libre Franklin"/>
              <a:sym typeface="Libre Franklin"/>
            </a:endParaRPr>
          </a:p>
        </p:txBody>
      </p:sp>
      <p:sp>
        <p:nvSpPr>
          <p:cNvPr id="219" name="Google Shape;219;g5d271531515373b9_43"/>
          <p:cNvSpPr txBox="1"/>
          <p:nvPr>
            <p:ph idx="2" type="body"/>
          </p:nvPr>
        </p:nvSpPr>
        <p:spPr>
          <a:xfrm>
            <a:off x="7159752" y="1597914"/>
            <a:ext cx="1673400" cy="2112300"/>
          </a:xfrm>
          <a:prstGeom prst="rect">
            <a:avLst/>
          </a:prstGeom>
        </p:spPr>
        <p:txBody>
          <a:bodyPr anchorCtr="0" anchor="t" bIns="45700" lIns="91425" spcFirstLastPara="1" rIns="91425" wrap="square" tIns="0">
            <a:normAutofit/>
          </a:bodyPr>
          <a:lstStyle/>
          <a:p>
            <a:pPr indent="0" lvl="0" marL="0" rtl="0" algn="l">
              <a:spcBef>
                <a:spcPts val="280"/>
              </a:spcBef>
              <a:spcAft>
                <a:spcPts val="0"/>
              </a:spcAft>
              <a:buNone/>
            </a:pPr>
            <a:r>
              <a:t/>
            </a:r>
            <a:endParaRPr/>
          </a:p>
        </p:txBody>
      </p:sp>
      <p:sp>
        <p:nvSpPr>
          <p:cNvPr id="220" name="Google Shape;220;g5d271531515373b9_43"/>
          <p:cNvSpPr txBox="1"/>
          <p:nvPr>
            <p:ph type="title"/>
          </p:nvPr>
        </p:nvSpPr>
        <p:spPr>
          <a:xfrm>
            <a:off x="7159752" y="342900"/>
            <a:ext cx="1675800" cy="12549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g5d271531515373b9_43"/>
          <p:cNvSpPr/>
          <p:nvPr/>
        </p:nvSpPr>
        <p:spPr>
          <a:xfrm>
            <a:off x="1031700" y="2013152"/>
            <a:ext cx="606600" cy="300900"/>
          </a:xfrm>
          <a:prstGeom prst="rightArrow">
            <a:avLst>
              <a:gd fmla="val 43885" name="adj1"/>
              <a:gd fmla="val 50000" name="adj2"/>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g5d271531515373b9_43"/>
          <p:cNvSpPr/>
          <p:nvPr/>
        </p:nvSpPr>
        <p:spPr>
          <a:xfrm rot="3400">
            <a:off x="1031700" y="2722025"/>
            <a:ext cx="606600" cy="300300"/>
          </a:xfrm>
          <a:prstGeom prst="rightArrow">
            <a:avLst>
              <a:gd fmla="val 50000" name="adj1"/>
              <a:gd fmla="val 50000" name="adj2"/>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g5d271531515373b9_43"/>
          <p:cNvSpPr/>
          <p:nvPr/>
        </p:nvSpPr>
        <p:spPr>
          <a:xfrm>
            <a:off x="1031700" y="2420825"/>
            <a:ext cx="606600" cy="300900"/>
          </a:xfrm>
          <a:prstGeom prst="rightArrow">
            <a:avLst>
              <a:gd fmla="val 50000" name="adj1"/>
              <a:gd fmla="val 60698" name="adj2"/>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spcBef>
                <a:spcPts val="0"/>
              </a:spcBef>
              <a:spcAft>
                <a:spcPts val="0"/>
              </a:spcAft>
              <a:buClr>
                <a:schemeClr val="lt1"/>
              </a:buClr>
              <a:buSzPct val="97222"/>
              <a:buFont typeface="Libre Franklin Medium"/>
              <a:buNone/>
            </a:pPr>
            <a:r>
              <a:t/>
            </a:r>
            <a:endParaRPr/>
          </a:p>
        </p:txBody>
      </p:sp>
      <p:sp>
        <p:nvSpPr>
          <p:cNvPr id="229" name="Google Shape;229;p12"/>
          <p:cNvSpPr txBox="1"/>
          <p:nvPr>
            <p:ph idx="1" type="body"/>
          </p:nvPr>
        </p:nvSpPr>
        <p:spPr>
          <a:xfrm>
            <a:off x="311688" y="2044885"/>
            <a:ext cx="8520600" cy="34164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1200"/>
              </a:spcAft>
              <a:buSzPts val="1800"/>
              <a:buNone/>
            </a:pPr>
            <a:r>
              <a:rPr lang="tr-TR" sz="1200">
                <a:latin typeface="Century Gothic"/>
                <a:ea typeface="Century Gothic"/>
                <a:cs typeface="Century Gothic"/>
                <a:sym typeface="Century Gothic"/>
              </a:rPr>
              <a:t>Hastaların ne kadar kritik hale gelebileceğini fark etmek, uygun tedavinin ve hızlı bir bakım düzeyinin sağlanmasında önemlidir. Bizim durumumuzda, hastanın yatışı sırasında uygun bakım standartlarına göre hızlı bir tedavi uygulandı. Doğru bakımın temel prensipleri, ABC yi sağlamak ve maddeyi hızlı bir şekilde uzaklaştırmayı içerir. Hastamız yoğun bakımda hızla entübe edildi, ventilasyon desteği sağlandı ve presörlere başlandı. Hastaya hemodiyaliz uygulandı, bu da asidozunu düzeltti ve metformini uzaklaştırdı.</a:t>
            </a:r>
            <a:endParaRPr sz="1200">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spcBef>
                <a:spcPts val="0"/>
              </a:spcBef>
              <a:spcAft>
                <a:spcPts val="0"/>
              </a:spcAft>
              <a:buClr>
                <a:schemeClr val="lt1"/>
              </a:buClr>
              <a:buSzPct val="97222"/>
              <a:buFont typeface="Century Gothic"/>
              <a:buNone/>
            </a:pPr>
            <a:r>
              <a:rPr lang="tr-TR">
                <a:latin typeface="Century Gothic"/>
                <a:ea typeface="Century Gothic"/>
                <a:cs typeface="Century Gothic"/>
                <a:sym typeface="Century Gothic"/>
              </a:rPr>
              <a:t>GİRİŞ</a:t>
            </a:r>
            <a:endParaRPr>
              <a:latin typeface="Century Gothic"/>
              <a:ea typeface="Century Gothic"/>
              <a:cs typeface="Century Gothic"/>
              <a:sym typeface="Century Gothic"/>
            </a:endParaRPr>
          </a:p>
        </p:txBody>
      </p:sp>
      <p:sp>
        <p:nvSpPr>
          <p:cNvPr id="109" name="Google Shape;109;p2"/>
          <p:cNvSpPr txBox="1"/>
          <p:nvPr>
            <p:ph idx="1" type="body"/>
          </p:nvPr>
        </p:nvSpPr>
        <p:spPr>
          <a:xfrm>
            <a:off x="640700" y="1955375"/>
            <a:ext cx="7324500" cy="24015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SzPts val="1800"/>
              <a:buNone/>
            </a:pPr>
            <a:r>
              <a:rPr lang="tr-TR" sz="1200">
                <a:latin typeface="Century Gothic"/>
                <a:ea typeface="Century Gothic"/>
                <a:cs typeface="Century Gothic"/>
                <a:sym typeface="Century Gothic"/>
              </a:rPr>
              <a:t>Metformin ile ilişkili laktik asidoz (MALA), nadir ancak ciddi bir durumdur ve şiddetli organ yetmezliği, aritmilere ve ölüme neden olabilir. Metformin, düşük maliyeti ve minimum yan etki profili nedeniyle diyabet hastaları için birinci basamak tedavi olarak kabul edilmektedir; ancak, böbrek yetmezliği olan hastalarda ilaç birikimi ve laktik asidoz endişesi nedeniyle metforminden kaçınılmaktadır. Metformin için black box uyarısı, laktik asidozu içerir ve bu durumun "ölüme, hipotermiye, hipotansiyona ve dirençli bradiaritmilere" neden olma riskini belirtir. </a:t>
            </a:r>
            <a:endParaRPr sz="1200">
              <a:latin typeface="Century Gothic"/>
              <a:ea typeface="Century Gothic"/>
              <a:cs typeface="Century Gothic"/>
              <a:sym typeface="Century Gothic"/>
            </a:endParaRPr>
          </a:p>
          <a:p>
            <a:pPr indent="0" lvl="0" marL="0" rtl="0" algn="l">
              <a:spcBef>
                <a:spcPts val="1200"/>
              </a:spcBef>
              <a:spcAft>
                <a:spcPts val="0"/>
              </a:spcAft>
              <a:buSzPts val="1800"/>
              <a:buNone/>
            </a:pPr>
            <a:r>
              <a:t/>
            </a:r>
            <a:endParaRPr/>
          </a:p>
          <a:p>
            <a:pPr indent="0" lvl="0" marL="0" rtl="0" algn="l">
              <a:spcBef>
                <a:spcPts val="1200"/>
              </a:spcBef>
              <a:spcAft>
                <a:spcPts val="1200"/>
              </a:spcAft>
              <a:buSzPts val="1800"/>
              <a:buNone/>
            </a:pPr>
            <a:r>
              <a:t/>
            </a:r>
            <a:endParaRPr/>
          </a:p>
        </p:txBody>
      </p:sp>
      <p:pic>
        <p:nvPicPr>
          <p:cNvPr id="110" name="Google Shape;110;p2"/>
          <p:cNvPicPr preferRelativeResize="0"/>
          <p:nvPr/>
        </p:nvPicPr>
        <p:blipFill>
          <a:blip r:embed="rId3">
            <a:alphaModFix/>
          </a:blip>
          <a:stretch>
            <a:fillRect/>
          </a:stretch>
        </p:blipFill>
        <p:spPr>
          <a:xfrm>
            <a:off x="5045922" y="3276162"/>
            <a:ext cx="3160100" cy="15780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spcBef>
                <a:spcPts val="0"/>
              </a:spcBef>
              <a:spcAft>
                <a:spcPts val="0"/>
              </a:spcAft>
              <a:buClr>
                <a:schemeClr val="lt1"/>
              </a:buClr>
              <a:buSzPct val="97222"/>
              <a:buFont typeface="Century Gothic"/>
              <a:buNone/>
            </a:pPr>
            <a:r>
              <a:rPr lang="tr-TR">
                <a:latin typeface="Century Gothic"/>
                <a:ea typeface="Century Gothic"/>
                <a:cs typeface="Century Gothic"/>
                <a:sym typeface="Century Gothic"/>
              </a:rPr>
              <a:t>SONUÇ</a:t>
            </a:r>
            <a:endParaRPr>
              <a:latin typeface="Century Gothic"/>
              <a:ea typeface="Century Gothic"/>
              <a:cs typeface="Century Gothic"/>
              <a:sym typeface="Century Gothic"/>
            </a:endParaRPr>
          </a:p>
        </p:txBody>
      </p:sp>
      <p:sp>
        <p:nvSpPr>
          <p:cNvPr id="235" name="Google Shape;235;p13"/>
          <p:cNvSpPr txBox="1"/>
          <p:nvPr>
            <p:ph idx="1" type="body"/>
          </p:nvPr>
        </p:nvSpPr>
        <p:spPr>
          <a:xfrm>
            <a:off x="311694" y="2142788"/>
            <a:ext cx="8520600" cy="34164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1200"/>
              </a:spcAft>
              <a:buSzPts val="1800"/>
              <a:buNone/>
            </a:pPr>
            <a:r>
              <a:rPr lang="tr-TR" sz="1200">
                <a:latin typeface="Century Gothic"/>
                <a:ea typeface="Century Gothic"/>
                <a:cs typeface="Century Gothic"/>
                <a:sym typeface="Century Gothic"/>
              </a:rPr>
              <a:t>Bu vaka, MALA'nın hızlı ve etkili tedavisinin bir örneğini sunmaktadır. Aynı zamanda, MALA'yı akut hasta tedavisinde ayırıcı tanı düşünce sürecinin bir parçası olarak göz önünde bulundurmanın önemli bir hatırlatıcısıdır.Uygun kararlar alınarak potansiyel olarak bir hayat kurtarılabilir.</a:t>
            </a:r>
            <a:endParaRPr sz="1200">
              <a:latin typeface="Century Gothic"/>
              <a:ea typeface="Century Gothic"/>
              <a:cs typeface="Century Gothic"/>
              <a:sym typeface="Century Gothic"/>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14"/>
          <p:cNvSpPr txBox="1"/>
          <p:nvPr>
            <p:ph type="title"/>
          </p:nvPr>
        </p:nvSpPr>
        <p:spPr>
          <a:xfrm>
            <a:off x="311700" y="50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spcBef>
                <a:spcPts val="0"/>
              </a:spcBef>
              <a:spcAft>
                <a:spcPts val="0"/>
              </a:spcAft>
              <a:buClr>
                <a:schemeClr val="lt1"/>
              </a:buClr>
              <a:buSzPct val="97222"/>
              <a:buFont typeface="Century Gothic"/>
              <a:buNone/>
            </a:pPr>
            <a:r>
              <a:rPr lang="tr-TR">
                <a:latin typeface="Century Gothic"/>
                <a:ea typeface="Century Gothic"/>
                <a:cs typeface="Century Gothic"/>
                <a:sym typeface="Century Gothic"/>
              </a:rPr>
              <a:t>KAYNAKLAR</a:t>
            </a:r>
            <a:endParaRPr>
              <a:latin typeface="Century Gothic"/>
              <a:ea typeface="Century Gothic"/>
              <a:cs typeface="Century Gothic"/>
              <a:sym typeface="Century Gothic"/>
            </a:endParaRPr>
          </a:p>
        </p:txBody>
      </p:sp>
      <p:sp>
        <p:nvSpPr>
          <p:cNvPr id="241" name="Google Shape;241;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SzPts val="1800"/>
              <a:buNone/>
            </a:pPr>
            <a:r>
              <a:rPr lang="tr-TR" sz="1200">
                <a:latin typeface="Century Gothic"/>
                <a:ea typeface="Century Gothic"/>
                <a:cs typeface="Century Gothic"/>
                <a:sym typeface="Century Gothic"/>
              </a:rPr>
              <a:t>References</a:t>
            </a:r>
            <a:endParaRPr sz="1200">
              <a:latin typeface="Century Gothic"/>
              <a:ea typeface="Century Gothic"/>
              <a:cs typeface="Century Gothic"/>
              <a:sym typeface="Century Gothic"/>
            </a:endParaRPr>
          </a:p>
          <a:p>
            <a:pPr indent="0" lvl="0" marL="0" rtl="0" algn="l">
              <a:spcBef>
                <a:spcPts val="1200"/>
              </a:spcBef>
              <a:spcAft>
                <a:spcPts val="0"/>
              </a:spcAft>
              <a:buSzPts val="1800"/>
              <a:buNone/>
            </a:pPr>
            <a:r>
              <a:rPr lang="tr-TR" sz="1200">
                <a:latin typeface="Century Gothic"/>
                <a:ea typeface="Century Gothic"/>
                <a:cs typeface="Century Gothic"/>
                <a:sym typeface="Century Gothic"/>
              </a:rPr>
              <a:t>1. Glyburide and metformin (oral route): precau- tions. Mayo Clinic. January 1, 2023. Accessed January 9, 2023. https://www.mayoclinic.org/ drugs-supplements/glyburide-and-metformin- oral-route/precautions/drg-20061991</a:t>
            </a:r>
            <a:endParaRPr sz="1200">
              <a:latin typeface="Century Gothic"/>
              <a:ea typeface="Century Gothic"/>
              <a:cs typeface="Century Gothic"/>
              <a:sym typeface="Century Gothic"/>
            </a:endParaRPr>
          </a:p>
          <a:p>
            <a:pPr indent="0" lvl="0" marL="0" rtl="0" algn="l">
              <a:spcBef>
                <a:spcPts val="1200"/>
              </a:spcBef>
              <a:spcAft>
                <a:spcPts val="0"/>
              </a:spcAft>
              <a:buSzPts val="1800"/>
              <a:buNone/>
            </a:pPr>
            <a:r>
              <a:rPr lang="tr-TR" sz="1200">
                <a:latin typeface="Century Gothic"/>
                <a:ea typeface="Century Gothic"/>
                <a:cs typeface="Century Gothic"/>
                <a:sym typeface="Century Gothic"/>
              </a:rPr>
              <a:t>2. Introduction: standards of medical care in diabe- tes: 2020. Diabetes Care. 2020;43(suppl 1):S1- S212. doi:10.2337/dc20-SINT</a:t>
            </a:r>
            <a:endParaRPr sz="1200">
              <a:latin typeface="Century Gothic"/>
              <a:ea typeface="Century Gothic"/>
              <a:cs typeface="Century Gothic"/>
              <a:sym typeface="Century Gothic"/>
            </a:endParaRPr>
          </a:p>
          <a:p>
            <a:pPr indent="0" lvl="0" marL="0" rtl="0" algn="l">
              <a:spcBef>
                <a:spcPts val="1200"/>
              </a:spcBef>
              <a:spcAft>
                <a:spcPts val="0"/>
              </a:spcAft>
              <a:buSzPts val="1800"/>
              <a:buNone/>
            </a:pPr>
            <a:r>
              <a:rPr lang="tr-TR" sz="1200">
                <a:latin typeface="Century Gothic"/>
                <a:ea typeface="Century Gothic"/>
                <a:cs typeface="Century Gothic"/>
                <a:sym typeface="Century Gothic"/>
              </a:rPr>
              <a:t>3. Lazarus B, Wu A, Shin JI, et al. Association</a:t>
            </a:r>
            <a:endParaRPr sz="1200">
              <a:latin typeface="Century Gothic"/>
              <a:ea typeface="Century Gothic"/>
              <a:cs typeface="Century Gothic"/>
              <a:sym typeface="Century Gothic"/>
            </a:endParaRPr>
          </a:p>
          <a:p>
            <a:pPr indent="0" lvl="0" marL="0" rtl="0" algn="l">
              <a:spcBef>
                <a:spcPts val="1200"/>
              </a:spcBef>
              <a:spcAft>
                <a:spcPts val="1200"/>
              </a:spcAft>
              <a:buSzPts val="1800"/>
              <a:buNone/>
            </a:pPr>
            <a:r>
              <a:rPr lang="tr-TR" sz="1200">
                <a:latin typeface="Century Gothic"/>
                <a:ea typeface="Century Gothic"/>
                <a:cs typeface="Century Gothic"/>
                <a:sym typeface="Century Gothic"/>
              </a:rPr>
              <a:t>of metformin use with risk of lactic acidosis across the range of kidney function: a com- munity-based cohort study. JAMA Intern Med. 2018;178(7):903-910. doi:10.1001/jamaint- ernmed.2018.0292</a:t>
            </a:r>
            <a:endParaRPr sz="1200">
              <a:latin typeface="Century Gothic"/>
              <a:ea typeface="Century Gothic"/>
              <a:cs typeface="Century Gothic"/>
              <a:sym typeface="Century Gothic"/>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ctr">
              <a:spcBef>
                <a:spcPts val="0"/>
              </a:spcBef>
              <a:spcAft>
                <a:spcPts val="0"/>
              </a:spcAft>
              <a:buClr>
                <a:schemeClr val="lt1"/>
              </a:buClr>
              <a:buSzPts val="2800"/>
              <a:buFont typeface="Century Gothic"/>
              <a:buNone/>
            </a:pPr>
            <a:r>
              <a:rPr lang="tr-TR" sz="2400">
                <a:latin typeface="Century Gothic"/>
                <a:ea typeface="Century Gothic"/>
                <a:cs typeface="Century Gothic"/>
                <a:sym typeface="Century Gothic"/>
              </a:rPr>
              <a:t>METFORMIN KONTRAENDIKASYONLARI</a:t>
            </a:r>
            <a:endParaRPr sz="2400">
              <a:latin typeface="Century Gothic"/>
              <a:ea typeface="Century Gothic"/>
              <a:cs typeface="Century Gothic"/>
              <a:sym typeface="Century Gothic"/>
            </a:endParaRPr>
          </a:p>
        </p:txBody>
      </p:sp>
      <p:sp>
        <p:nvSpPr>
          <p:cNvPr id="247" name="Google Shape;247;p15"/>
          <p:cNvSpPr txBox="1"/>
          <p:nvPr>
            <p:ph idx="1" type="body"/>
          </p:nvPr>
        </p:nvSpPr>
        <p:spPr>
          <a:xfrm>
            <a:off x="311700" y="1257508"/>
            <a:ext cx="8520600" cy="3416400"/>
          </a:xfrm>
          <a:prstGeom prst="rect">
            <a:avLst/>
          </a:prstGeom>
          <a:noFill/>
          <a:ln>
            <a:noFill/>
          </a:ln>
        </p:spPr>
        <p:txBody>
          <a:bodyPr anchorCtr="0" anchor="t" bIns="91425" lIns="91425" spcFirstLastPara="1" rIns="91425" wrap="square" tIns="91425">
            <a:normAutofit/>
          </a:bodyPr>
          <a:lstStyle/>
          <a:p>
            <a:pPr indent="0" lvl="0" marL="114300" rtl="0" algn="l">
              <a:spcBef>
                <a:spcPts val="0"/>
              </a:spcBef>
              <a:spcAft>
                <a:spcPts val="0"/>
              </a:spcAft>
              <a:buSzPts val="1800"/>
              <a:buNone/>
            </a:pPr>
            <a:r>
              <a:rPr lang="tr-TR" sz="1400">
                <a:latin typeface="Century Gothic"/>
                <a:ea typeface="Century Gothic"/>
                <a:cs typeface="Century Gothic"/>
                <a:sym typeface="Century Gothic"/>
              </a:rPr>
              <a:t>• Metformin veya yardımcı maddelerden herhangi birine karşı aşırı duyarlılıkta, </a:t>
            </a:r>
            <a:endParaRPr sz="14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400">
                <a:latin typeface="Century Gothic"/>
                <a:ea typeface="Century Gothic"/>
                <a:cs typeface="Century Gothic"/>
                <a:sym typeface="Century Gothic"/>
              </a:rPr>
              <a:t>• Akut metabolik asidozun herhangi bir tipi (örn; laktik asidoz, diyabetik ketoasidoz)  </a:t>
            </a:r>
            <a:endParaRPr sz="14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400">
                <a:latin typeface="Century Gothic"/>
                <a:ea typeface="Century Gothic"/>
                <a:cs typeface="Century Gothic"/>
                <a:sym typeface="Century Gothic"/>
              </a:rPr>
              <a:t>• Diyabetik prekoma </a:t>
            </a:r>
            <a:endParaRPr sz="14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400">
                <a:latin typeface="Century Gothic"/>
                <a:ea typeface="Century Gothic"/>
                <a:cs typeface="Century Gothic"/>
                <a:sym typeface="Century Gothic"/>
              </a:rPr>
              <a:t>• Şiddetli böbrek yetmezliği  (GFR &lt;30mL/dak),  </a:t>
            </a:r>
            <a:endParaRPr sz="14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400">
                <a:latin typeface="Century Gothic"/>
                <a:ea typeface="Century Gothic"/>
                <a:cs typeface="Century Gothic"/>
                <a:sym typeface="Century Gothic"/>
              </a:rPr>
              <a:t>• Dehidrasyon, şiddetli enfeksiyon, şok gibi böbrek fonksiyonlarını değiştirme potansiyeli olan akut durumlarda</a:t>
            </a:r>
            <a:endParaRPr/>
          </a:p>
          <a:p>
            <a:pPr indent="0" lvl="0" marL="114300" rtl="0" algn="l">
              <a:spcBef>
                <a:spcPts val="0"/>
              </a:spcBef>
              <a:spcAft>
                <a:spcPts val="0"/>
              </a:spcAft>
              <a:buSzPts val="1800"/>
              <a:buNone/>
            </a:pPr>
            <a:r>
              <a:rPr lang="tr-TR" sz="1400">
                <a:latin typeface="Century Gothic"/>
                <a:ea typeface="Century Gothic"/>
                <a:cs typeface="Century Gothic"/>
                <a:sym typeface="Century Gothic"/>
              </a:rPr>
              <a:t>• Doku hipoksisine yol açabilecek akut veya kötüleşen kronik hastalıklarda örn; dekompanse kalp yetmezliği, respiratuvar yetmezlik, yakın geçmişte miyokard infarktüsü, şok, septisemi, </a:t>
            </a:r>
            <a:endParaRPr sz="14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400">
                <a:latin typeface="Century Gothic"/>
                <a:ea typeface="Century Gothic"/>
                <a:cs typeface="Century Gothic"/>
                <a:sym typeface="Century Gothic"/>
              </a:rPr>
              <a:t>• Hepatik yetmezlik, akut alkol intoksikasyonu, alkolizmde, </a:t>
            </a:r>
            <a:endParaRPr sz="14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400">
                <a:latin typeface="Century Gothic"/>
                <a:ea typeface="Century Gothic"/>
                <a:cs typeface="Century Gothic"/>
                <a:sym typeface="Century Gothic"/>
              </a:rPr>
              <a:t>• Laktasyonda kontrendikedir.</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16"/>
          <p:cNvSpPr txBox="1"/>
          <p:nvPr>
            <p:ph type="title"/>
          </p:nvPr>
        </p:nvSpPr>
        <p:spPr>
          <a:xfrm>
            <a:off x="149700" y="2671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spcBef>
                <a:spcPts val="0"/>
              </a:spcBef>
              <a:spcAft>
                <a:spcPts val="0"/>
              </a:spcAft>
              <a:buClr>
                <a:schemeClr val="lt1"/>
              </a:buClr>
              <a:buSzPct val="97222"/>
              <a:buFont typeface="Libre Franklin Medium"/>
              <a:buNone/>
            </a:pPr>
            <a:r>
              <a:rPr lang="tr-TR"/>
              <a:t>       </a:t>
            </a:r>
            <a:r>
              <a:rPr lang="tr-TR">
                <a:latin typeface="Century Gothic"/>
                <a:ea typeface="Century Gothic"/>
                <a:cs typeface="Century Gothic"/>
                <a:sym typeface="Century Gothic"/>
              </a:rPr>
              <a:t>TEŞEKKÜRLER</a:t>
            </a:r>
            <a:endParaRPr>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spcBef>
                <a:spcPts val="0"/>
              </a:spcBef>
              <a:spcAft>
                <a:spcPts val="0"/>
              </a:spcAft>
              <a:buClr>
                <a:schemeClr val="lt1"/>
              </a:buClr>
              <a:buSzPct val="97222"/>
              <a:buFont typeface="Libre Franklin Medium"/>
              <a:buNone/>
            </a:pPr>
            <a:r>
              <a:t/>
            </a:r>
            <a:endParaRPr/>
          </a:p>
        </p:txBody>
      </p:sp>
      <p:sp>
        <p:nvSpPr>
          <p:cNvPr id="116" name="Google Shape;116;p3"/>
          <p:cNvSpPr txBox="1"/>
          <p:nvPr>
            <p:ph idx="1" type="body"/>
          </p:nvPr>
        </p:nvSpPr>
        <p:spPr>
          <a:xfrm>
            <a:off x="652867" y="1509484"/>
            <a:ext cx="7240500" cy="2678100"/>
          </a:xfrm>
          <a:prstGeom prst="rect">
            <a:avLst/>
          </a:prstGeom>
          <a:noFill/>
          <a:ln>
            <a:noFill/>
          </a:ln>
        </p:spPr>
        <p:txBody>
          <a:bodyPr anchorCtr="0" anchor="t" bIns="91425" lIns="91425" spcFirstLastPara="1" rIns="91425" wrap="square" tIns="91425">
            <a:normAutofit/>
          </a:bodyPr>
          <a:lstStyle/>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114300" rtl="0" algn="l">
              <a:spcBef>
                <a:spcPts val="0"/>
              </a:spcBef>
              <a:spcAft>
                <a:spcPts val="0"/>
              </a:spcAft>
              <a:buSzPts val="1800"/>
              <a:buNone/>
            </a:pPr>
            <a:r>
              <a:rPr lang="tr-TR" sz="1200">
                <a:latin typeface="Century Gothic"/>
                <a:ea typeface="Century Gothic"/>
                <a:cs typeface="Century Gothic"/>
                <a:sym typeface="Century Gothic"/>
              </a:rPr>
              <a:t>MALA'nın etiyolojisi belirsizdir. Asidozun nedeninin, karaciğerde laktik asidin aşırı üretimi veya metabolize edilememe durumu olan tip-B laktik asidozdan kaynaklandığı düşünülmektedir. Metformin, özellikle karaciğerde mitokondriyal solunumu inhibe eder. İlaç, orta ila şiddetli böbrek yetmezliği olanlarda kanın laktik asit konsantrasyonunun artma olasılığı nedeniyle kontrendikedir.</a:t>
            </a:r>
            <a:endParaRPr/>
          </a:p>
          <a:p>
            <a:pPr indent="0" lvl="0" marL="114300" rtl="0" algn="l">
              <a:spcBef>
                <a:spcPts val="0"/>
              </a:spcBef>
              <a:spcAft>
                <a:spcPts val="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spcBef>
                <a:spcPts val="0"/>
              </a:spcBef>
              <a:spcAft>
                <a:spcPts val="0"/>
              </a:spcAft>
              <a:buClr>
                <a:schemeClr val="lt1"/>
              </a:buClr>
              <a:buSzPct val="97222"/>
              <a:buFont typeface="Libre Franklin Medium"/>
              <a:buNone/>
            </a:pPr>
            <a:r>
              <a:t/>
            </a:r>
            <a:endParaRPr/>
          </a:p>
        </p:txBody>
      </p:sp>
      <p:sp>
        <p:nvSpPr>
          <p:cNvPr id="122" name="Google Shape;122;p4"/>
          <p:cNvSpPr txBox="1"/>
          <p:nvPr>
            <p:ph idx="1" type="body"/>
          </p:nvPr>
        </p:nvSpPr>
        <p:spPr>
          <a:xfrm>
            <a:off x="608983" y="1288326"/>
            <a:ext cx="7566300" cy="31914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0" rtl="0" algn="l">
              <a:spcBef>
                <a:spcPts val="1200"/>
              </a:spcBef>
              <a:spcAft>
                <a:spcPts val="0"/>
              </a:spcAft>
              <a:buSzPts val="1800"/>
              <a:buNone/>
            </a:pPr>
            <a:r>
              <a:t/>
            </a:r>
            <a:endParaRPr sz="1200">
              <a:latin typeface="Century Gothic"/>
              <a:ea typeface="Century Gothic"/>
              <a:cs typeface="Century Gothic"/>
              <a:sym typeface="Century Gothic"/>
            </a:endParaRPr>
          </a:p>
          <a:p>
            <a:pPr indent="0" lvl="0" marL="0" rtl="0" algn="l">
              <a:spcBef>
                <a:spcPts val="1200"/>
              </a:spcBef>
              <a:spcAft>
                <a:spcPts val="1200"/>
              </a:spcAft>
              <a:buSzPts val="1800"/>
              <a:buNone/>
            </a:pPr>
            <a:r>
              <a:rPr lang="tr-TR" sz="1200">
                <a:latin typeface="Century Gothic"/>
                <a:ea typeface="Century Gothic"/>
                <a:cs typeface="Century Gothic"/>
                <a:sym typeface="Century Gothic"/>
              </a:rPr>
              <a:t>MALA son derece nadirdir, 100.000'de 10'dan az vaka içerir. MALA'nın mortalite oranı %50'ye kadar çıkabilir ve semptomlar belirsiz olduğundan ve seyir hasta akut belirti gösterene kadar sessiz olabileceğinden teşhisi zordur.Normalden yüksek laktik asit seviyelerine sahip hastalar, MALA şüphesini artırabilir, ve bir retrospektif çalışmada, 8.4 mmol/L'den büyük laktat, 2.9 mg/dL'den büyük kreatinin ve metformin kullanım öyküsü kombinasyonunun, şüpheli sepsis kaynaklı laktik asidozda MALA için %99 özgünlüğe sahip olduğu gösterilmiştir.</a:t>
            </a:r>
            <a:endParaRPr sz="1200">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spcBef>
                <a:spcPts val="0"/>
              </a:spcBef>
              <a:spcAft>
                <a:spcPts val="0"/>
              </a:spcAft>
              <a:buClr>
                <a:schemeClr val="lt1"/>
              </a:buClr>
              <a:buSzPct val="97222"/>
              <a:buFont typeface="Libre Franklin Medium"/>
              <a:buNone/>
            </a:pPr>
            <a:r>
              <a:t/>
            </a:r>
            <a:endParaRPr/>
          </a:p>
        </p:txBody>
      </p:sp>
      <p:sp>
        <p:nvSpPr>
          <p:cNvPr id="128" name="Google Shape;128;p5"/>
          <p:cNvSpPr txBox="1"/>
          <p:nvPr>
            <p:ph idx="1" type="body"/>
          </p:nvPr>
        </p:nvSpPr>
        <p:spPr>
          <a:xfrm>
            <a:off x="574924" y="1870800"/>
            <a:ext cx="6852000" cy="32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800"/>
              <a:buNone/>
            </a:pPr>
            <a:r>
              <a:t/>
            </a:r>
            <a:endParaRPr sz="1200">
              <a:latin typeface="Century Gothic"/>
              <a:ea typeface="Century Gothic"/>
              <a:cs typeface="Century Gothic"/>
              <a:sym typeface="Century Gothic"/>
            </a:endParaRPr>
          </a:p>
          <a:p>
            <a:pPr indent="0" lvl="0" marL="0" rtl="0" algn="l">
              <a:spcBef>
                <a:spcPts val="1200"/>
              </a:spcBef>
              <a:spcAft>
                <a:spcPts val="1200"/>
              </a:spcAft>
              <a:buSzPts val="1800"/>
              <a:buNone/>
            </a:pPr>
            <a:r>
              <a:rPr lang="tr-TR" sz="1200">
                <a:latin typeface="Century Gothic"/>
                <a:ea typeface="Century Gothic"/>
                <a:cs typeface="Century Gothic"/>
                <a:sym typeface="Century Gothic"/>
              </a:rPr>
              <a:t>MALA'nın tedavisinde şüphe oluştuğunda kullanılabilecek çeşitli stratejiler bulunsa da, kesin tedavi ekstrakorporeal uzaklaştırma veya hemodiyalizi gerektirir ve önerilen durumlar arasında laktik asit konsantrasyonunun 20 mmol/L'den fazla olması, pH'ın 7.0'nin altında şiddetli asidoz veya bikarbonat tedavisi ile 2-4 saat içinde düzelme olmaması yer alır.</a:t>
            </a:r>
            <a:endParaRPr sz="1200">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g718a25ac6450042e_0"/>
          <p:cNvSpPr txBox="1"/>
          <p:nvPr>
            <p:ph idx="1" type="body"/>
          </p:nvPr>
        </p:nvSpPr>
        <p:spPr>
          <a:xfrm>
            <a:off x="542968" y="1157250"/>
            <a:ext cx="5867400" cy="4389900"/>
          </a:xfrm>
          <a:prstGeom prst="rect">
            <a:avLst/>
          </a:prstGeom>
        </p:spPr>
        <p:txBody>
          <a:bodyPr anchorCtr="0" anchor="t" bIns="45700" lIns="91425" spcFirstLastPara="1" rIns="91425" wrap="square" tIns="45700">
            <a:normAutofit/>
          </a:bodyPr>
          <a:lstStyle/>
          <a:p>
            <a:pPr indent="0" lvl="0" marL="0" rtl="0" algn="l">
              <a:spcBef>
                <a:spcPts val="1200"/>
              </a:spcBef>
              <a:spcAft>
                <a:spcPts val="0"/>
              </a:spcAft>
              <a:buNone/>
            </a:pPr>
            <a:r>
              <a:rPr lang="tr-TR" sz="1200">
                <a:latin typeface="Century Gothic"/>
                <a:ea typeface="Century Gothic"/>
                <a:cs typeface="Century Gothic"/>
                <a:sym typeface="Century Gothic"/>
              </a:rPr>
              <a:t>Laktik</a:t>
            </a:r>
            <a:r>
              <a:rPr lang="tr-TR" sz="1200">
                <a:latin typeface="Century Gothic"/>
                <a:ea typeface="Century Gothic"/>
                <a:cs typeface="Century Gothic"/>
                <a:sym typeface="Century Gothic"/>
              </a:rPr>
              <a:t> asit seviyeleri 15-20 mmol/L arasında</a:t>
            </a:r>
            <a:endParaRPr sz="1200">
              <a:latin typeface="Century Gothic"/>
              <a:ea typeface="Century Gothic"/>
              <a:cs typeface="Century Gothic"/>
              <a:sym typeface="Century Gothic"/>
            </a:endParaRPr>
          </a:p>
          <a:p>
            <a:pPr indent="0" lvl="0" marL="0" rtl="0" algn="l">
              <a:spcBef>
                <a:spcPts val="1200"/>
              </a:spcBef>
              <a:spcAft>
                <a:spcPts val="0"/>
              </a:spcAft>
              <a:buNone/>
            </a:pPr>
            <a:r>
              <a:rPr lang="tr-TR" sz="1200">
                <a:latin typeface="Century Gothic"/>
                <a:ea typeface="Century Gothic"/>
                <a:cs typeface="Century Gothic"/>
                <a:sym typeface="Century Gothic"/>
              </a:rPr>
              <a:t>Ph 7.0-7.1 arasında; vazopresör tedavisi gerektiren şok</a:t>
            </a:r>
            <a:endParaRPr sz="1200">
              <a:latin typeface="Century Gothic"/>
              <a:ea typeface="Century Gothic"/>
              <a:cs typeface="Century Gothic"/>
              <a:sym typeface="Century Gothic"/>
            </a:endParaRPr>
          </a:p>
          <a:p>
            <a:pPr indent="0" lvl="0" marL="0" rtl="0" algn="l">
              <a:spcBef>
                <a:spcPts val="1200"/>
              </a:spcBef>
              <a:spcAft>
                <a:spcPts val="0"/>
              </a:spcAft>
              <a:buNone/>
            </a:pPr>
            <a:r>
              <a:rPr lang="tr-TR" sz="1200">
                <a:latin typeface="Century Gothic"/>
                <a:ea typeface="Century Gothic"/>
                <a:cs typeface="Century Gothic"/>
                <a:sym typeface="Century Gothic"/>
              </a:rPr>
              <a:t>Erişkinlerde kreatinin seviyesi 2 mg/dL'den fazla olan akut böbrek hasarı</a:t>
            </a:r>
            <a:endParaRPr sz="1200">
              <a:latin typeface="Century Gothic"/>
              <a:ea typeface="Century Gothic"/>
              <a:cs typeface="Century Gothic"/>
              <a:sym typeface="Century Gothic"/>
            </a:endParaRPr>
          </a:p>
          <a:p>
            <a:pPr indent="0" lvl="0" marL="0" rtl="0" algn="l">
              <a:spcBef>
                <a:spcPts val="1200"/>
              </a:spcBef>
              <a:spcAft>
                <a:spcPts val="0"/>
              </a:spcAft>
              <a:buNone/>
            </a:pPr>
            <a:r>
              <a:rPr lang="tr-TR" sz="1200">
                <a:latin typeface="Century Gothic"/>
                <a:ea typeface="Century Gothic"/>
                <a:cs typeface="Century Gothic"/>
                <a:sym typeface="Century Gothic"/>
              </a:rPr>
              <a:t>Kronik böbrek hastalığı evre 3b veya daha yüksek</a:t>
            </a:r>
            <a:endParaRPr sz="1200">
              <a:latin typeface="Century Gothic"/>
              <a:ea typeface="Century Gothic"/>
              <a:cs typeface="Century Gothic"/>
              <a:sym typeface="Century Gothic"/>
            </a:endParaRPr>
          </a:p>
          <a:p>
            <a:pPr indent="0" lvl="0" marL="0" rtl="0" algn="l">
              <a:spcBef>
                <a:spcPts val="1200"/>
              </a:spcBef>
              <a:spcAft>
                <a:spcPts val="0"/>
              </a:spcAft>
              <a:buNone/>
            </a:pPr>
            <a:r>
              <a:rPr lang="tr-TR" sz="1200">
                <a:latin typeface="Century Gothic"/>
                <a:ea typeface="Century Gothic"/>
                <a:cs typeface="Century Gothic"/>
                <a:sym typeface="Century Gothic"/>
              </a:rPr>
              <a:t>Başka neden olmaksızın INR'si 1.5'in üzerinde olan karaciğer yetmezliği </a:t>
            </a:r>
            <a:endParaRPr sz="1200">
              <a:latin typeface="Century Gothic"/>
              <a:ea typeface="Century Gothic"/>
              <a:cs typeface="Century Gothic"/>
              <a:sym typeface="Century Gothic"/>
            </a:endParaRPr>
          </a:p>
          <a:p>
            <a:pPr indent="0" lvl="0" marL="0" rtl="0" algn="l">
              <a:spcBef>
                <a:spcPts val="1200"/>
              </a:spcBef>
              <a:spcAft>
                <a:spcPts val="1200"/>
              </a:spcAft>
              <a:buNone/>
            </a:pPr>
            <a:r>
              <a:rPr lang="tr-TR" sz="1200">
                <a:latin typeface="Century Gothic"/>
                <a:ea typeface="Century Gothic"/>
                <a:cs typeface="Century Gothic"/>
                <a:sym typeface="Century Gothic"/>
              </a:rPr>
              <a:t>Ensefalopati durumlarında.</a:t>
            </a:r>
            <a:endParaRPr/>
          </a:p>
        </p:txBody>
      </p:sp>
      <p:sp>
        <p:nvSpPr>
          <p:cNvPr id="134" name="Google Shape;134;g718a25ac6450042e_0"/>
          <p:cNvSpPr txBox="1"/>
          <p:nvPr>
            <p:ph idx="2" type="body"/>
          </p:nvPr>
        </p:nvSpPr>
        <p:spPr>
          <a:xfrm>
            <a:off x="7017438" y="1291649"/>
            <a:ext cx="1673400" cy="4255500"/>
          </a:xfrm>
          <a:prstGeom prst="rect">
            <a:avLst/>
          </a:prstGeom>
        </p:spPr>
        <p:txBody>
          <a:bodyPr anchorCtr="0" anchor="t" bIns="45700" lIns="91425" spcFirstLastPara="1" rIns="91425" wrap="square" tIns="0">
            <a:normAutofit/>
          </a:bodyPr>
          <a:lstStyle/>
          <a:p>
            <a:pPr indent="0" lvl="0" marL="0" rtl="0" algn="l">
              <a:spcBef>
                <a:spcPts val="1200"/>
              </a:spcBef>
              <a:spcAft>
                <a:spcPts val="1200"/>
              </a:spcAft>
              <a:buClr>
                <a:schemeClr val="dk1"/>
              </a:buClr>
              <a:buSzPts val="1800"/>
              <a:buFont typeface="Arial"/>
              <a:buNone/>
            </a:pPr>
            <a:r>
              <a:rPr lang="tr-TR" sz="2200">
                <a:solidFill>
                  <a:schemeClr val="dk2"/>
                </a:solidFill>
                <a:latin typeface="Century Gothic"/>
                <a:ea typeface="Century Gothic"/>
                <a:cs typeface="Century Gothic"/>
                <a:sym typeface="Century Gothic"/>
              </a:rPr>
              <a:t>Ayrıca, diyaliz yandaki durumlarda da önerilir:</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spcBef>
                <a:spcPts val="0"/>
              </a:spcBef>
              <a:spcAft>
                <a:spcPts val="0"/>
              </a:spcAft>
              <a:buClr>
                <a:schemeClr val="lt1"/>
              </a:buClr>
              <a:buSzPct val="97222"/>
              <a:buFont typeface="Century Gothic"/>
              <a:buNone/>
            </a:pPr>
            <a:r>
              <a:rPr lang="tr-TR">
                <a:latin typeface="Century Gothic"/>
                <a:ea typeface="Century Gothic"/>
                <a:cs typeface="Century Gothic"/>
                <a:sym typeface="Century Gothic"/>
              </a:rPr>
              <a:t>VAKA SUNUMU</a:t>
            </a:r>
            <a:endParaRPr>
              <a:latin typeface="Century Gothic"/>
              <a:ea typeface="Century Gothic"/>
              <a:cs typeface="Century Gothic"/>
              <a:sym typeface="Century Gothic"/>
            </a:endParaRPr>
          </a:p>
        </p:txBody>
      </p:sp>
      <p:sp>
        <p:nvSpPr>
          <p:cNvPr id="140" name="Google Shape;140;p6"/>
          <p:cNvSpPr txBox="1"/>
          <p:nvPr>
            <p:ph idx="1" type="body"/>
          </p:nvPr>
        </p:nvSpPr>
        <p:spPr>
          <a:xfrm>
            <a:off x="562852" y="1393374"/>
            <a:ext cx="7776300" cy="34164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t/>
            </a:r>
            <a:endParaRPr/>
          </a:p>
          <a:p>
            <a:pPr indent="0" lvl="0" marL="0" rtl="0" algn="l">
              <a:spcBef>
                <a:spcPts val="1200"/>
              </a:spcBef>
              <a:spcAft>
                <a:spcPts val="0"/>
              </a:spcAft>
              <a:buClr>
                <a:schemeClr val="dk1"/>
              </a:buClr>
              <a:buSzPts val="1100"/>
              <a:buFont typeface="Arial"/>
              <a:buNone/>
            </a:pPr>
            <a:r>
              <a:rPr lang="tr-TR"/>
              <a:t> </a:t>
            </a:r>
            <a:r>
              <a:rPr lang="tr-TR" sz="1200">
                <a:latin typeface="Century Gothic"/>
                <a:ea typeface="Century Gothic"/>
                <a:cs typeface="Century Gothic"/>
                <a:sym typeface="Century Gothic"/>
              </a:rPr>
              <a:t>62 yaşında erkek hasta, tip 2 diyabet, koroner arter hastalığı (2019'da yerleştirilen 6 stent), ve esansiyel hipertansiyon öyküsü mevcut. Üç gündür tekrarlayan bulantı, kusma, karın ağrısı ve azalmış idrar çıkışı şikayetleri vardı. Semptomları, yaz sıcağında bir çatıda çalıştıktan sonra ortaya çıktı. Çalışma sırasında gün boyunca bir şişeden fazla su içmediğini ve dışarıda havanın oldukça sıcak olduğunu fark etti. İşten sonra idrar çıkışının neredeyse hiç olmadığını, en fazla günde bir kere idrar yapma durumu olduğunu belirtti. Hematüri veya dizüri şikayeti yoktu. Böbrek veya karaciğer yetmezliği geçmişi, ilaç veya alkol kullanım öyküsü yoktu.</a:t>
            </a:r>
            <a:endParaRPr sz="1200">
              <a:latin typeface="Century Gothic"/>
              <a:ea typeface="Century Gothic"/>
              <a:cs typeface="Century Gothic"/>
              <a:sym typeface="Century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5d271531515373b9_16"/>
          <p:cNvSpPr txBox="1"/>
          <p:nvPr>
            <p:ph idx="1" type="body"/>
          </p:nvPr>
        </p:nvSpPr>
        <p:spPr>
          <a:xfrm>
            <a:off x="609600" y="228600"/>
            <a:ext cx="5867400" cy="4389900"/>
          </a:xfrm>
          <a:prstGeom prst="rect">
            <a:avLst/>
          </a:prstGeom>
        </p:spPr>
        <p:txBody>
          <a:bodyPr anchorCtr="0" anchor="t" bIns="45700" lIns="91425" spcFirstLastPara="1" rIns="91425" wrap="square" tIns="45700">
            <a:normAutofit/>
          </a:bodyPr>
          <a:lstStyle/>
          <a:p>
            <a:pPr indent="0" lvl="0" marL="0" rtl="0" algn="l">
              <a:spcBef>
                <a:spcPts val="640"/>
              </a:spcBef>
              <a:spcAft>
                <a:spcPts val="0"/>
              </a:spcAft>
              <a:buNone/>
            </a:pPr>
            <a:r>
              <a:t/>
            </a:r>
            <a:endParaRPr/>
          </a:p>
        </p:txBody>
      </p:sp>
      <p:sp>
        <p:nvSpPr>
          <p:cNvPr id="146" name="Google Shape;146;g5d271531515373b9_16"/>
          <p:cNvSpPr txBox="1"/>
          <p:nvPr>
            <p:ph idx="2" type="body"/>
          </p:nvPr>
        </p:nvSpPr>
        <p:spPr>
          <a:xfrm>
            <a:off x="7159752" y="1597914"/>
            <a:ext cx="1673400" cy="2112300"/>
          </a:xfrm>
          <a:prstGeom prst="rect">
            <a:avLst/>
          </a:prstGeom>
        </p:spPr>
        <p:txBody>
          <a:bodyPr anchorCtr="0" anchor="t" bIns="45700" lIns="91425" spcFirstLastPara="1" rIns="91425" wrap="square" tIns="0">
            <a:normAutofit/>
          </a:bodyPr>
          <a:lstStyle/>
          <a:p>
            <a:pPr indent="0" lvl="0" marL="0" rtl="0" algn="l">
              <a:spcBef>
                <a:spcPts val="280"/>
              </a:spcBef>
              <a:spcAft>
                <a:spcPts val="0"/>
              </a:spcAft>
              <a:buNone/>
            </a:pPr>
            <a:r>
              <a:t/>
            </a:r>
            <a:endParaRPr/>
          </a:p>
        </p:txBody>
      </p:sp>
      <p:sp>
        <p:nvSpPr>
          <p:cNvPr id="147" name="Google Shape;147;g5d271531515373b9_16"/>
          <p:cNvSpPr txBox="1"/>
          <p:nvPr>
            <p:ph type="title"/>
          </p:nvPr>
        </p:nvSpPr>
        <p:spPr>
          <a:xfrm>
            <a:off x="7159738" y="1796100"/>
            <a:ext cx="1905900" cy="12549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tr-TR"/>
              <a:t>SÜREKLİ KULLANDIĞI İLAÇLAR</a:t>
            </a:r>
            <a:endParaRPr/>
          </a:p>
        </p:txBody>
      </p:sp>
      <p:graphicFrame>
        <p:nvGraphicFramePr>
          <p:cNvPr id="148" name="Google Shape;148;g5d271531515373b9_16"/>
          <p:cNvGraphicFramePr/>
          <p:nvPr/>
        </p:nvGraphicFramePr>
        <p:xfrm>
          <a:off x="609600" y="1673075"/>
          <a:ext cx="3000000" cy="3000000"/>
        </p:xfrm>
        <a:graphic>
          <a:graphicData uri="http://schemas.openxmlformats.org/drawingml/2006/table">
            <a:tbl>
              <a:tblPr>
                <a:noFill/>
                <a:tableStyleId>{D0465B34-D134-4F67-9FDA-611F6AF5A4B0}</a:tableStyleId>
              </a:tblPr>
              <a:tblGrid>
                <a:gridCol w="2832400"/>
                <a:gridCol w="2832400"/>
              </a:tblGrid>
              <a:tr h="381000">
                <a:tc>
                  <a:txBody>
                    <a:bodyPr/>
                    <a:lstStyle/>
                    <a:p>
                      <a:pPr indent="0" lvl="0" marL="0" rtl="0" algn="l">
                        <a:spcBef>
                          <a:spcPts val="0"/>
                        </a:spcBef>
                        <a:spcAft>
                          <a:spcPts val="0"/>
                        </a:spcAft>
                        <a:buNone/>
                      </a:pPr>
                      <a:r>
                        <a:rPr lang="tr-TR">
                          <a:latin typeface="Century Gothic"/>
                          <a:ea typeface="Century Gothic"/>
                          <a:cs typeface="Century Gothic"/>
                          <a:sym typeface="Century Gothic"/>
                        </a:rPr>
                        <a:t>Amlodipin</a:t>
                      </a:r>
                      <a:endParaRPr>
                        <a:latin typeface="Century Gothic"/>
                        <a:ea typeface="Century Gothic"/>
                        <a:cs typeface="Century Gothic"/>
                        <a:sym typeface="Century Gothic"/>
                      </a:endParaRPr>
                    </a:p>
                  </a:txBody>
                  <a:tcPr marT="91425" marB="91425" marR="91425" marL="91425">
                    <a:lnL cap="flat" cmpd="sng" w="28575">
                      <a:solidFill>
                        <a:schemeClr val="dk2"/>
                      </a:solidFill>
                      <a:prstDash val="solid"/>
                      <a:round/>
                      <a:headEnd len="sm" w="sm" type="none"/>
                      <a:tailEnd len="sm" w="sm" type="none"/>
                    </a:lnL>
                    <a:lnR cap="flat" cmpd="sng" w="28575">
                      <a:solidFill>
                        <a:schemeClr val="dk2"/>
                      </a:solidFill>
                      <a:prstDash val="solid"/>
                      <a:round/>
                      <a:headEnd len="sm" w="sm" type="none"/>
                      <a:tailEnd len="sm" w="sm" type="none"/>
                    </a:lnR>
                    <a:lnT cap="flat" cmpd="sng" w="28575">
                      <a:solidFill>
                        <a:schemeClr val="dk2"/>
                      </a:solidFill>
                      <a:prstDash val="solid"/>
                      <a:round/>
                      <a:headEnd len="sm" w="sm" type="none"/>
                      <a:tailEnd len="sm" w="sm" type="none"/>
                    </a:lnT>
                    <a:lnB cap="flat" cmpd="sng" w="28575">
                      <a:solidFill>
                        <a:schemeClr val="dk2"/>
                      </a:solidFill>
                      <a:prstDash val="solid"/>
                      <a:round/>
                      <a:headEnd len="sm" w="sm" type="none"/>
                      <a:tailEnd len="sm" w="sm" type="none"/>
                    </a:lnB>
                    <a:solidFill>
                      <a:schemeClr val="accent1"/>
                    </a:solidFill>
                  </a:tcPr>
                </a:tc>
                <a:tc>
                  <a:txBody>
                    <a:bodyPr/>
                    <a:lstStyle/>
                    <a:p>
                      <a:pPr indent="0" lvl="0" marL="0" rtl="0" algn="l">
                        <a:spcBef>
                          <a:spcPts val="0"/>
                        </a:spcBef>
                        <a:spcAft>
                          <a:spcPts val="0"/>
                        </a:spcAft>
                        <a:buNone/>
                      </a:pPr>
                      <a:r>
                        <a:rPr lang="tr-TR"/>
                        <a:t>1x5 mg</a:t>
                      </a:r>
                      <a:endParaRPr/>
                    </a:p>
                  </a:txBody>
                  <a:tcPr marT="91425" marB="91425" marR="91425" marL="91425">
                    <a:lnL cap="flat" cmpd="sng" w="28575">
                      <a:solidFill>
                        <a:schemeClr val="dk2"/>
                      </a:solidFill>
                      <a:prstDash val="solid"/>
                      <a:round/>
                      <a:headEnd len="sm" w="sm" type="none"/>
                      <a:tailEnd len="sm" w="sm" type="none"/>
                    </a:lnL>
                    <a:lnR cap="flat" cmpd="sng" w="28575">
                      <a:solidFill>
                        <a:schemeClr val="dk2"/>
                      </a:solidFill>
                      <a:prstDash val="solid"/>
                      <a:round/>
                      <a:headEnd len="sm" w="sm" type="none"/>
                      <a:tailEnd len="sm" w="sm" type="none"/>
                    </a:lnR>
                    <a:lnT cap="flat" cmpd="sng" w="28575">
                      <a:solidFill>
                        <a:schemeClr val="dk2"/>
                      </a:solidFill>
                      <a:prstDash val="solid"/>
                      <a:round/>
                      <a:headEnd len="sm" w="sm" type="none"/>
                      <a:tailEnd len="sm" w="sm" type="none"/>
                    </a:lnT>
                    <a:lnB cap="flat" cmpd="sng" w="28575">
                      <a:solidFill>
                        <a:schemeClr val="dk2"/>
                      </a:solidFill>
                      <a:prstDash val="solid"/>
                      <a:round/>
                      <a:headEnd len="sm" w="sm" type="none"/>
                      <a:tailEnd len="sm" w="sm" type="none"/>
                    </a:lnB>
                    <a:solidFill>
                      <a:schemeClr val="accent1"/>
                    </a:solidFill>
                  </a:tcPr>
                </a:tc>
              </a:tr>
              <a:tr h="381000">
                <a:tc>
                  <a:txBody>
                    <a:bodyPr/>
                    <a:lstStyle/>
                    <a:p>
                      <a:pPr indent="0" lvl="0" marL="0" rtl="0" algn="l">
                        <a:spcBef>
                          <a:spcPts val="0"/>
                        </a:spcBef>
                        <a:spcAft>
                          <a:spcPts val="0"/>
                        </a:spcAft>
                        <a:buNone/>
                      </a:pPr>
                      <a:r>
                        <a:rPr lang="tr-TR">
                          <a:latin typeface="Century Gothic"/>
                          <a:ea typeface="Century Gothic"/>
                          <a:cs typeface="Century Gothic"/>
                          <a:sym typeface="Century Gothic"/>
                        </a:rPr>
                        <a:t>Aspirin</a:t>
                      </a:r>
                      <a:endParaRPr>
                        <a:latin typeface="Century Gothic"/>
                        <a:ea typeface="Century Gothic"/>
                        <a:cs typeface="Century Gothic"/>
                        <a:sym typeface="Century Gothic"/>
                      </a:endParaRPr>
                    </a:p>
                  </a:txBody>
                  <a:tcPr marT="91425" marB="91425" marR="91425" marL="91425">
                    <a:lnL cap="flat" cmpd="sng" w="28575">
                      <a:solidFill>
                        <a:schemeClr val="dk2"/>
                      </a:solidFill>
                      <a:prstDash val="solid"/>
                      <a:round/>
                      <a:headEnd len="sm" w="sm" type="none"/>
                      <a:tailEnd len="sm" w="sm" type="none"/>
                    </a:lnL>
                    <a:lnR cap="flat" cmpd="sng" w="28575">
                      <a:solidFill>
                        <a:schemeClr val="dk2"/>
                      </a:solidFill>
                      <a:prstDash val="solid"/>
                      <a:round/>
                      <a:headEnd len="sm" w="sm" type="none"/>
                      <a:tailEnd len="sm" w="sm" type="none"/>
                    </a:lnR>
                    <a:lnT cap="flat" cmpd="sng" w="28575">
                      <a:solidFill>
                        <a:schemeClr val="dk2"/>
                      </a:solidFill>
                      <a:prstDash val="solid"/>
                      <a:round/>
                      <a:headEnd len="sm" w="sm" type="none"/>
                      <a:tailEnd len="sm" w="sm" type="none"/>
                    </a:lnT>
                    <a:lnB cap="flat" cmpd="sng" w="28575">
                      <a:solidFill>
                        <a:schemeClr val="dk2"/>
                      </a:solidFill>
                      <a:prstDash val="solid"/>
                      <a:round/>
                      <a:headEnd len="sm" w="sm" type="none"/>
                      <a:tailEnd len="sm" w="sm" type="none"/>
                    </a:lnB>
                    <a:solidFill>
                      <a:schemeClr val="accent1"/>
                    </a:solidFill>
                  </a:tcPr>
                </a:tc>
                <a:tc>
                  <a:txBody>
                    <a:bodyPr/>
                    <a:lstStyle/>
                    <a:p>
                      <a:pPr indent="0" lvl="0" marL="0" rtl="0" algn="l">
                        <a:spcBef>
                          <a:spcPts val="0"/>
                        </a:spcBef>
                        <a:spcAft>
                          <a:spcPts val="0"/>
                        </a:spcAft>
                        <a:buNone/>
                      </a:pPr>
                      <a:r>
                        <a:rPr lang="tr-TR"/>
                        <a:t>1x81 mg</a:t>
                      </a:r>
                      <a:endParaRPr/>
                    </a:p>
                  </a:txBody>
                  <a:tcPr marT="91425" marB="91425" marR="91425" marL="91425">
                    <a:lnL cap="flat" cmpd="sng" w="28575">
                      <a:solidFill>
                        <a:schemeClr val="dk2"/>
                      </a:solidFill>
                      <a:prstDash val="solid"/>
                      <a:round/>
                      <a:headEnd len="sm" w="sm" type="none"/>
                      <a:tailEnd len="sm" w="sm" type="none"/>
                    </a:lnL>
                    <a:lnR cap="flat" cmpd="sng" w="28575">
                      <a:solidFill>
                        <a:schemeClr val="dk2"/>
                      </a:solidFill>
                      <a:prstDash val="solid"/>
                      <a:round/>
                      <a:headEnd len="sm" w="sm" type="none"/>
                      <a:tailEnd len="sm" w="sm" type="none"/>
                    </a:lnR>
                    <a:lnT cap="flat" cmpd="sng" w="28575">
                      <a:solidFill>
                        <a:schemeClr val="dk2"/>
                      </a:solidFill>
                      <a:prstDash val="solid"/>
                      <a:round/>
                      <a:headEnd len="sm" w="sm" type="none"/>
                      <a:tailEnd len="sm" w="sm" type="none"/>
                    </a:lnT>
                    <a:lnB cap="flat" cmpd="sng" w="28575">
                      <a:solidFill>
                        <a:schemeClr val="dk2"/>
                      </a:solidFill>
                      <a:prstDash val="solid"/>
                      <a:round/>
                      <a:headEnd len="sm" w="sm" type="none"/>
                      <a:tailEnd len="sm" w="sm" type="none"/>
                    </a:lnB>
                    <a:solidFill>
                      <a:schemeClr val="accent1"/>
                    </a:solidFill>
                  </a:tcPr>
                </a:tc>
              </a:tr>
              <a:tr h="381000">
                <a:tc>
                  <a:txBody>
                    <a:bodyPr/>
                    <a:lstStyle/>
                    <a:p>
                      <a:pPr indent="0" lvl="0" marL="0" rtl="0" algn="l">
                        <a:spcBef>
                          <a:spcPts val="0"/>
                        </a:spcBef>
                        <a:spcAft>
                          <a:spcPts val="0"/>
                        </a:spcAft>
                        <a:buNone/>
                      </a:pPr>
                      <a:r>
                        <a:rPr lang="tr-TR">
                          <a:latin typeface="Century Gothic"/>
                          <a:ea typeface="Century Gothic"/>
                          <a:cs typeface="Century Gothic"/>
                          <a:sym typeface="Century Gothic"/>
                        </a:rPr>
                        <a:t>Atorvastatin</a:t>
                      </a:r>
                      <a:endParaRPr>
                        <a:latin typeface="Century Gothic"/>
                        <a:ea typeface="Century Gothic"/>
                        <a:cs typeface="Century Gothic"/>
                        <a:sym typeface="Century Gothic"/>
                      </a:endParaRPr>
                    </a:p>
                  </a:txBody>
                  <a:tcPr marT="91425" marB="91425" marR="91425" marL="91425">
                    <a:lnL cap="flat" cmpd="sng" w="28575">
                      <a:solidFill>
                        <a:schemeClr val="dk2"/>
                      </a:solidFill>
                      <a:prstDash val="solid"/>
                      <a:round/>
                      <a:headEnd len="sm" w="sm" type="none"/>
                      <a:tailEnd len="sm" w="sm" type="none"/>
                    </a:lnL>
                    <a:lnR cap="flat" cmpd="sng" w="28575">
                      <a:solidFill>
                        <a:schemeClr val="dk2"/>
                      </a:solidFill>
                      <a:prstDash val="solid"/>
                      <a:round/>
                      <a:headEnd len="sm" w="sm" type="none"/>
                      <a:tailEnd len="sm" w="sm" type="none"/>
                    </a:lnR>
                    <a:lnT cap="flat" cmpd="sng" w="28575">
                      <a:solidFill>
                        <a:schemeClr val="dk2"/>
                      </a:solidFill>
                      <a:prstDash val="solid"/>
                      <a:round/>
                      <a:headEnd len="sm" w="sm" type="none"/>
                      <a:tailEnd len="sm" w="sm" type="none"/>
                    </a:lnT>
                    <a:lnB cap="flat" cmpd="sng" w="28575">
                      <a:solidFill>
                        <a:schemeClr val="dk2"/>
                      </a:solidFill>
                      <a:prstDash val="solid"/>
                      <a:round/>
                      <a:headEnd len="sm" w="sm" type="none"/>
                      <a:tailEnd len="sm" w="sm" type="none"/>
                    </a:lnB>
                    <a:solidFill>
                      <a:schemeClr val="accent1"/>
                    </a:solidFill>
                  </a:tcPr>
                </a:tc>
                <a:tc>
                  <a:txBody>
                    <a:bodyPr/>
                    <a:lstStyle/>
                    <a:p>
                      <a:pPr indent="0" lvl="0" marL="0" rtl="0" algn="l">
                        <a:spcBef>
                          <a:spcPts val="0"/>
                        </a:spcBef>
                        <a:spcAft>
                          <a:spcPts val="0"/>
                        </a:spcAft>
                        <a:buNone/>
                      </a:pPr>
                      <a:r>
                        <a:rPr lang="tr-TR"/>
                        <a:t>1x40 mg</a:t>
                      </a:r>
                      <a:endParaRPr/>
                    </a:p>
                  </a:txBody>
                  <a:tcPr marT="91425" marB="91425" marR="91425" marL="91425">
                    <a:lnL cap="flat" cmpd="sng" w="28575">
                      <a:solidFill>
                        <a:schemeClr val="dk2"/>
                      </a:solidFill>
                      <a:prstDash val="solid"/>
                      <a:round/>
                      <a:headEnd len="sm" w="sm" type="none"/>
                      <a:tailEnd len="sm" w="sm" type="none"/>
                    </a:lnL>
                    <a:lnR cap="flat" cmpd="sng" w="28575">
                      <a:solidFill>
                        <a:schemeClr val="dk2"/>
                      </a:solidFill>
                      <a:prstDash val="solid"/>
                      <a:round/>
                      <a:headEnd len="sm" w="sm" type="none"/>
                      <a:tailEnd len="sm" w="sm" type="none"/>
                    </a:lnR>
                    <a:lnT cap="flat" cmpd="sng" w="28575">
                      <a:solidFill>
                        <a:schemeClr val="dk2"/>
                      </a:solidFill>
                      <a:prstDash val="solid"/>
                      <a:round/>
                      <a:headEnd len="sm" w="sm" type="none"/>
                      <a:tailEnd len="sm" w="sm" type="none"/>
                    </a:lnT>
                    <a:lnB cap="flat" cmpd="sng" w="28575">
                      <a:solidFill>
                        <a:schemeClr val="dk2"/>
                      </a:solidFill>
                      <a:prstDash val="solid"/>
                      <a:round/>
                      <a:headEnd len="sm" w="sm" type="none"/>
                      <a:tailEnd len="sm" w="sm" type="none"/>
                    </a:lnB>
                    <a:solidFill>
                      <a:schemeClr val="accent1"/>
                    </a:solidFill>
                  </a:tcPr>
                </a:tc>
              </a:tr>
              <a:tr h="381000">
                <a:tc>
                  <a:txBody>
                    <a:bodyPr/>
                    <a:lstStyle/>
                    <a:p>
                      <a:pPr indent="0" lvl="0" marL="0" rtl="0" algn="l">
                        <a:spcBef>
                          <a:spcPts val="0"/>
                        </a:spcBef>
                        <a:spcAft>
                          <a:spcPts val="0"/>
                        </a:spcAft>
                        <a:buNone/>
                      </a:pPr>
                      <a:r>
                        <a:rPr lang="tr-TR">
                          <a:latin typeface="Century Gothic"/>
                          <a:ea typeface="Century Gothic"/>
                          <a:cs typeface="Century Gothic"/>
                          <a:sym typeface="Century Gothic"/>
                        </a:rPr>
                        <a:t>Klopidogrel</a:t>
                      </a:r>
                      <a:endParaRPr>
                        <a:latin typeface="Century Gothic"/>
                        <a:ea typeface="Century Gothic"/>
                        <a:cs typeface="Century Gothic"/>
                        <a:sym typeface="Century Gothic"/>
                      </a:endParaRPr>
                    </a:p>
                  </a:txBody>
                  <a:tcPr marT="91425" marB="91425" marR="91425" marL="91425">
                    <a:lnL cap="flat" cmpd="sng" w="28575">
                      <a:solidFill>
                        <a:schemeClr val="dk2"/>
                      </a:solidFill>
                      <a:prstDash val="solid"/>
                      <a:round/>
                      <a:headEnd len="sm" w="sm" type="none"/>
                      <a:tailEnd len="sm" w="sm" type="none"/>
                    </a:lnL>
                    <a:lnR cap="flat" cmpd="sng" w="28575">
                      <a:solidFill>
                        <a:schemeClr val="dk2"/>
                      </a:solidFill>
                      <a:prstDash val="solid"/>
                      <a:round/>
                      <a:headEnd len="sm" w="sm" type="none"/>
                      <a:tailEnd len="sm" w="sm" type="none"/>
                    </a:lnR>
                    <a:lnT cap="flat" cmpd="sng" w="28575">
                      <a:solidFill>
                        <a:schemeClr val="dk2"/>
                      </a:solidFill>
                      <a:prstDash val="solid"/>
                      <a:round/>
                      <a:headEnd len="sm" w="sm" type="none"/>
                      <a:tailEnd len="sm" w="sm" type="none"/>
                    </a:lnT>
                    <a:lnB cap="flat" cmpd="sng" w="28575">
                      <a:solidFill>
                        <a:schemeClr val="dk2"/>
                      </a:solidFill>
                      <a:prstDash val="solid"/>
                      <a:round/>
                      <a:headEnd len="sm" w="sm" type="none"/>
                      <a:tailEnd len="sm" w="sm" type="none"/>
                    </a:lnB>
                    <a:solidFill>
                      <a:schemeClr val="accent1"/>
                    </a:solidFill>
                  </a:tcPr>
                </a:tc>
                <a:tc>
                  <a:txBody>
                    <a:bodyPr/>
                    <a:lstStyle/>
                    <a:p>
                      <a:pPr indent="0" lvl="0" marL="0" rtl="0" algn="l">
                        <a:spcBef>
                          <a:spcPts val="0"/>
                        </a:spcBef>
                        <a:spcAft>
                          <a:spcPts val="0"/>
                        </a:spcAft>
                        <a:buNone/>
                      </a:pPr>
                      <a:r>
                        <a:rPr lang="tr-TR"/>
                        <a:t>1x75 mg</a:t>
                      </a:r>
                      <a:endParaRPr/>
                    </a:p>
                  </a:txBody>
                  <a:tcPr marT="91425" marB="91425" marR="91425" marL="91425">
                    <a:lnL cap="flat" cmpd="sng" w="28575">
                      <a:solidFill>
                        <a:schemeClr val="dk2"/>
                      </a:solidFill>
                      <a:prstDash val="solid"/>
                      <a:round/>
                      <a:headEnd len="sm" w="sm" type="none"/>
                      <a:tailEnd len="sm" w="sm" type="none"/>
                    </a:lnL>
                    <a:lnR cap="flat" cmpd="sng" w="28575">
                      <a:solidFill>
                        <a:schemeClr val="dk2"/>
                      </a:solidFill>
                      <a:prstDash val="solid"/>
                      <a:round/>
                      <a:headEnd len="sm" w="sm" type="none"/>
                      <a:tailEnd len="sm" w="sm" type="none"/>
                    </a:lnR>
                    <a:lnT cap="flat" cmpd="sng" w="28575">
                      <a:solidFill>
                        <a:schemeClr val="dk2"/>
                      </a:solidFill>
                      <a:prstDash val="solid"/>
                      <a:round/>
                      <a:headEnd len="sm" w="sm" type="none"/>
                      <a:tailEnd len="sm" w="sm" type="none"/>
                    </a:lnT>
                    <a:lnB cap="flat" cmpd="sng" w="28575">
                      <a:solidFill>
                        <a:schemeClr val="dk2"/>
                      </a:solidFill>
                      <a:prstDash val="solid"/>
                      <a:round/>
                      <a:headEnd len="sm" w="sm" type="none"/>
                      <a:tailEnd len="sm" w="sm" type="none"/>
                    </a:lnB>
                    <a:solidFill>
                      <a:schemeClr val="accent1"/>
                    </a:solidFill>
                  </a:tcPr>
                </a:tc>
              </a:tr>
              <a:tr h="381000">
                <a:tc>
                  <a:txBody>
                    <a:bodyPr/>
                    <a:lstStyle/>
                    <a:p>
                      <a:pPr indent="0" lvl="0" marL="0" rtl="0" algn="l">
                        <a:spcBef>
                          <a:spcPts val="0"/>
                        </a:spcBef>
                        <a:spcAft>
                          <a:spcPts val="0"/>
                        </a:spcAft>
                        <a:buNone/>
                      </a:pPr>
                      <a:r>
                        <a:rPr lang="tr-TR">
                          <a:latin typeface="Century Gothic"/>
                          <a:ea typeface="Century Gothic"/>
                          <a:cs typeface="Century Gothic"/>
                          <a:sym typeface="Century Gothic"/>
                        </a:rPr>
                        <a:t>Metformine</a:t>
                      </a:r>
                      <a:endParaRPr>
                        <a:latin typeface="Century Gothic"/>
                        <a:ea typeface="Century Gothic"/>
                        <a:cs typeface="Century Gothic"/>
                        <a:sym typeface="Century Gothic"/>
                      </a:endParaRPr>
                    </a:p>
                  </a:txBody>
                  <a:tcPr marT="91425" marB="91425" marR="91425" marL="91425">
                    <a:lnL cap="flat" cmpd="sng" w="28575">
                      <a:solidFill>
                        <a:schemeClr val="dk2"/>
                      </a:solidFill>
                      <a:prstDash val="solid"/>
                      <a:round/>
                      <a:headEnd len="sm" w="sm" type="none"/>
                      <a:tailEnd len="sm" w="sm" type="none"/>
                    </a:lnL>
                    <a:lnR cap="flat" cmpd="sng" w="28575">
                      <a:solidFill>
                        <a:schemeClr val="dk2"/>
                      </a:solidFill>
                      <a:prstDash val="solid"/>
                      <a:round/>
                      <a:headEnd len="sm" w="sm" type="none"/>
                      <a:tailEnd len="sm" w="sm" type="none"/>
                    </a:lnR>
                    <a:lnT cap="flat" cmpd="sng" w="28575">
                      <a:solidFill>
                        <a:schemeClr val="dk2"/>
                      </a:solidFill>
                      <a:prstDash val="solid"/>
                      <a:round/>
                      <a:headEnd len="sm" w="sm" type="none"/>
                      <a:tailEnd len="sm" w="sm" type="none"/>
                    </a:lnT>
                    <a:lnB cap="flat" cmpd="sng" w="28575">
                      <a:solidFill>
                        <a:schemeClr val="dk2"/>
                      </a:solidFill>
                      <a:prstDash val="solid"/>
                      <a:round/>
                      <a:headEnd len="sm" w="sm" type="none"/>
                      <a:tailEnd len="sm" w="sm" type="none"/>
                    </a:lnB>
                    <a:solidFill>
                      <a:schemeClr val="accent1"/>
                    </a:solidFill>
                  </a:tcPr>
                </a:tc>
                <a:tc>
                  <a:txBody>
                    <a:bodyPr/>
                    <a:lstStyle/>
                    <a:p>
                      <a:pPr indent="0" lvl="0" marL="0" rtl="0" algn="l">
                        <a:spcBef>
                          <a:spcPts val="0"/>
                        </a:spcBef>
                        <a:spcAft>
                          <a:spcPts val="0"/>
                        </a:spcAft>
                        <a:buNone/>
                      </a:pPr>
                      <a:r>
                        <a:rPr lang="tr-TR"/>
                        <a:t>2x1000 mg</a:t>
                      </a:r>
                      <a:endParaRPr/>
                    </a:p>
                  </a:txBody>
                  <a:tcPr marT="91425" marB="91425" marR="91425" marL="91425">
                    <a:lnL cap="flat" cmpd="sng" w="28575">
                      <a:solidFill>
                        <a:schemeClr val="dk2"/>
                      </a:solidFill>
                      <a:prstDash val="solid"/>
                      <a:round/>
                      <a:headEnd len="sm" w="sm" type="none"/>
                      <a:tailEnd len="sm" w="sm" type="none"/>
                    </a:lnL>
                    <a:lnR cap="flat" cmpd="sng" w="28575">
                      <a:solidFill>
                        <a:schemeClr val="dk2"/>
                      </a:solidFill>
                      <a:prstDash val="solid"/>
                      <a:round/>
                      <a:headEnd len="sm" w="sm" type="none"/>
                      <a:tailEnd len="sm" w="sm" type="none"/>
                    </a:lnR>
                    <a:lnT cap="flat" cmpd="sng" w="28575">
                      <a:solidFill>
                        <a:schemeClr val="dk2"/>
                      </a:solidFill>
                      <a:prstDash val="solid"/>
                      <a:round/>
                      <a:headEnd len="sm" w="sm" type="none"/>
                      <a:tailEnd len="sm" w="sm" type="none"/>
                    </a:lnT>
                    <a:lnB cap="flat" cmpd="sng" w="28575">
                      <a:solidFill>
                        <a:schemeClr val="dk2"/>
                      </a:solidFill>
                      <a:prstDash val="solid"/>
                      <a:round/>
                      <a:headEnd len="sm" w="sm" type="none"/>
                      <a:tailEnd len="sm" w="sm" type="none"/>
                    </a:lnB>
                    <a:solidFill>
                      <a:schemeClr val="accent1"/>
                    </a:solidFill>
                  </a:tcPr>
                </a:tc>
              </a:tr>
            </a:tbl>
          </a:graphicData>
        </a:graphic>
      </p:graphicFrame>
      <p:sp>
        <p:nvSpPr>
          <p:cNvPr id="149" name="Google Shape;149;g5d271531515373b9_16"/>
          <p:cNvSpPr/>
          <p:nvPr/>
        </p:nvSpPr>
        <p:spPr>
          <a:xfrm>
            <a:off x="6206651" y="2233500"/>
            <a:ext cx="953100" cy="676500"/>
          </a:xfrm>
          <a:prstGeom prst="lef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spcBef>
                <a:spcPts val="0"/>
              </a:spcBef>
              <a:spcAft>
                <a:spcPts val="0"/>
              </a:spcAft>
              <a:buClr>
                <a:schemeClr val="lt1"/>
              </a:buClr>
              <a:buSzPct val="97222"/>
              <a:buFont typeface="Libre Franklin Medium"/>
              <a:buNone/>
            </a:pPr>
            <a:r>
              <a:t/>
            </a:r>
            <a:endParaRPr/>
          </a:p>
        </p:txBody>
      </p:sp>
      <p:sp>
        <p:nvSpPr>
          <p:cNvPr id="155" name="Google Shape;155;p7"/>
          <p:cNvSpPr txBox="1"/>
          <p:nvPr>
            <p:ph idx="1" type="body"/>
          </p:nvPr>
        </p:nvSpPr>
        <p:spPr>
          <a:xfrm>
            <a:off x="311704" y="1325193"/>
            <a:ext cx="8520600" cy="3416400"/>
          </a:xfrm>
          <a:prstGeom prst="rect">
            <a:avLst/>
          </a:prstGeom>
          <a:noFill/>
          <a:ln>
            <a:noFill/>
          </a:ln>
        </p:spPr>
        <p:txBody>
          <a:bodyPr anchorCtr="0" anchor="t" bIns="91425" lIns="91425" spcFirstLastPara="1" rIns="91425" wrap="square" tIns="91425">
            <a:normAutofit/>
          </a:bodyPr>
          <a:lstStyle/>
          <a:p>
            <a:pPr indent="0" lvl="0" marL="0" rtl="0" algn="l">
              <a:spcBef>
                <a:spcPts val="0"/>
              </a:spcBef>
              <a:spcAft>
                <a:spcPts val="0"/>
              </a:spcAft>
              <a:buSzPts val="1800"/>
              <a:buNone/>
            </a:pPr>
            <a:r>
              <a:rPr lang="tr-TR" sz="1200">
                <a:latin typeface="Century Gothic"/>
                <a:ea typeface="Century Gothic"/>
                <a:cs typeface="Century Gothic"/>
                <a:sym typeface="Century Gothic"/>
              </a:rPr>
              <a:t>Muayene sırasında, karın ağrısı vardı ve diaforetik, takipneik ve hipertansifti. Ancak bunun dışında geri kalan muayenesinde anormallik bulunmadı. </a:t>
            </a:r>
            <a:endParaRPr sz="1200">
              <a:latin typeface="Century Gothic"/>
              <a:ea typeface="Century Gothic"/>
              <a:cs typeface="Century Gothic"/>
              <a:sym typeface="Century Gothic"/>
            </a:endParaRPr>
          </a:p>
          <a:p>
            <a:pPr indent="0" lvl="0" marL="0" rtl="0" algn="l">
              <a:spcBef>
                <a:spcPts val="1200"/>
              </a:spcBef>
              <a:spcAft>
                <a:spcPts val="0"/>
              </a:spcAft>
              <a:buSzPts val="1800"/>
              <a:buNone/>
            </a:pPr>
            <a:r>
              <a:rPr lang="tr-TR" sz="1800">
                <a:solidFill>
                  <a:schemeClr val="accent1"/>
                </a:solidFill>
                <a:latin typeface="Century Gothic"/>
                <a:ea typeface="Century Gothic"/>
                <a:cs typeface="Century Gothic"/>
                <a:sym typeface="Century Gothic"/>
              </a:rPr>
              <a:t>Vital bulguları</a:t>
            </a:r>
            <a:endParaRPr sz="1800">
              <a:solidFill>
                <a:schemeClr val="accent1"/>
              </a:solidFill>
            </a:endParaRPr>
          </a:p>
          <a:p>
            <a:pPr indent="0" lvl="0" marL="0" rtl="0" algn="l">
              <a:spcBef>
                <a:spcPts val="1200"/>
              </a:spcBef>
              <a:spcAft>
                <a:spcPts val="0"/>
              </a:spcAft>
              <a:buSzPts val="1800"/>
              <a:buNone/>
            </a:pPr>
            <a:r>
              <a:rPr lang="tr-TR" sz="1200">
                <a:latin typeface="Century Gothic"/>
                <a:ea typeface="Century Gothic"/>
                <a:cs typeface="Century Gothic"/>
                <a:sym typeface="Century Gothic"/>
              </a:rPr>
              <a:t>ATEŞ:36.4°C </a:t>
            </a:r>
            <a:endParaRPr/>
          </a:p>
          <a:p>
            <a:pPr indent="0" lvl="0" marL="0" rtl="0" algn="l">
              <a:spcBef>
                <a:spcPts val="1200"/>
              </a:spcBef>
              <a:spcAft>
                <a:spcPts val="0"/>
              </a:spcAft>
              <a:buSzPts val="1800"/>
              <a:buNone/>
            </a:pPr>
            <a:r>
              <a:rPr lang="tr-TR" sz="1200">
                <a:latin typeface="Century Gothic"/>
                <a:ea typeface="Century Gothic"/>
                <a:cs typeface="Century Gothic"/>
                <a:sym typeface="Century Gothic"/>
              </a:rPr>
              <a:t>SP02:(oda havasında) %99, </a:t>
            </a:r>
            <a:endParaRPr/>
          </a:p>
          <a:p>
            <a:pPr indent="0" lvl="0" marL="0" rtl="0" algn="l">
              <a:spcBef>
                <a:spcPts val="1200"/>
              </a:spcBef>
              <a:spcAft>
                <a:spcPts val="0"/>
              </a:spcAft>
              <a:buSzPts val="1800"/>
              <a:buNone/>
            </a:pPr>
            <a:r>
              <a:rPr lang="tr-TR" sz="1200" u="sng">
                <a:latin typeface="Century Gothic"/>
                <a:ea typeface="Century Gothic"/>
                <a:cs typeface="Century Gothic"/>
                <a:sym typeface="Century Gothic"/>
              </a:rPr>
              <a:t>TANSİYON:171/114 mmHg</a:t>
            </a:r>
            <a:endParaRPr u="sng"/>
          </a:p>
          <a:p>
            <a:pPr indent="0" lvl="0" marL="0" rtl="0" algn="l">
              <a:spcBef>
                <a:spcPts val="1200"/>
              </a:spcBef>
              <a:spcAft>
                <a:spcPts val="0"/>
              </a:spcAft>
              <a:buSzPts val="1800"/>
              <a:buNone/>
            </a:pPr>
            <a:r>
              <a:rPr lang="tr-TR" sz="1200">
                <a:latin typeface="Century Gothic"/>
                <a:ea typeface="Century Gothic"/>
                <a:cs typeface="Century Gothic"/>
                <a:sym typeface="Century Gothic"/>
              </a:rPr>
              <a:t>SOLUNUM:20 solunum/dakika</a:t>
            </a:r>
            <a:endParaRPr/>
          </a:p>
          <a:p>
            <a:pPr indent="0" lvl="0" marL="0" rtl="0" algn="l">
              <a:spcBef>
                <a:spcPts val="1200"/>
              </a:spcBef>
              <a:spcAft>
                <a:spcPts val="0"/>
              </a:spcAft>
              <a:buSzPts val="1800"/>
              <a:buNone/>
            </a:pPr>
            <a:r>
              <a:rPr lang="tr-TR" sz="1200">
                <a:latin typeface="Century Gothic"/>
                <a:ea typeface="Century Gothic"/>
                <a:cs typeface="Century Gothic"/>
                <a:sym typeface="Century Gothic"/>
              </a:rPr>
              <a:t>NABIZ: 68 atım/dakika </a:t>
            </a:r>
            <a:endParaRPr/>
          </a:p>
          <a:p>
            <a:pPr indent="0" lvl="0" marL="0" rtl="0" algn="l">
              <a:spcBef>
                <a:spcPts val="1200"/>
              </a:spcBef>
              <a:spcAft>
                <a:spcPts val="1200"/>
              </a:spcAft>
              <a:buSzPts val="1800"/>
              <a:buNone/>
            </a:pPr>
            <a:r>
              <a:rPr lang="tr-TR" sz="1200" u="sng">
                <a:latin typeface="Century Gothic"/>
                <a:ea typeface="Century Gothic"/>
                <a:cs typeface="Century Gothic"/>
                <a:sym typeface="Century Gothic"/>
              </a:rPr>
              <a:t>EKG:sivrileşmiş T dalgalarını gösteriyordu, ancak ST değişikliği yoktu.</a:t>
            </a:r>
            <a:endParaRPr sz="1200" u="sng">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Kılavuz">
  <a:themeElements>
    <a:clrScheme name="Kılavuz">
      <a:dk1>
        <a:srgbClr val="000000"/>
      </a:dk1>
      <a:lt1>
        <a:srgbClr val="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YAŞASIN CUMHURİYET!</dc:creator>
</cp:coreProperties>
</file>