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61" r:id="rId3"/>
    <p:sldId id="262" r:id="rId4"/>
    <p:sldId id="263" r:id="rId5"/>
    <p:sldId id="283" r:id="rId6"/>
    <p:sldId id="258" r:id="rId7"/>
    <p:sldId id="259" r:id="rId8"/>
    <p:sldId id="264" r:id="rId9"/>
    <p:sldId id="265" r:id="rId10"/>
    <p:sldId id="266" r:id="rId11"/>
    <p:sldId id="267" r:id="rId12"/>
    <p:sldId id="268" r:id="rId13"/>
    <p:sldId id="269" r:id="rId14"/>
    <p:sldId id="270" r:id="rId15"/>
    <p:sldId id="271" r:id="rId16"/>
    <p:sldId id="272" r:id="rId17"/>
    <p:sldId id="273" r:id="rId18"/>
    <p:sldId id="278" r:id="rId19"/>
    <p:sldId id="274" r:id="rId20"/>
    <p:sldId id="275" r:id="rId21"/>
    <p:sldId id="277" r:id="rId22"/>
    <p:sldId id="279" r:id="rId23"/>
    <p:sldId id="280" r:id="rId24"/>
    <p:sldId id="281" r:id="rId25"/>
    <p:sldId id="285"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71638D-C1DB-5177-114E-71A3B41BE3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40C6BA3-6707-BCD6-4F95-CFDA6D15B9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B917757-6108-B1B1-E974-05F9BF403953}"/>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5" name="Alt Bilgi Yer Tutucusu 4">
            <a:extLst>
              <a:ext uri="{FF2B5EF4-FFF2-40B4-BE49-F238E27FC236}">
                <a16:creationId xmlns:a16="http://schemas.microsoft.com/office/drawing/2014/main" id="{19C157EF-E037-E031-5198-247B267A67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302B36-121F-D21C-77CE-82088F48A716}"/>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21246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19FC8-A960-FE01-F195-DC54547FD01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C283F4A-CE31-FA3D-0B1F-3C0DF2D62AF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A082143-26B1-1952-917F-AEFE6CD5C4FD}"/>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5" name="Alt Bilgi Yer Tutucusu 4">
            <a:extLst>
              <a:ext uri="{FF2B5EF4-FFF2-40B4-BE49-F238E27FC236}">
                <a16:creationId xmlns:a16="http://schemas.microsoft.com/office/drawing/2014/main" id="{478935A3-46A5-3B1B-ADE7-2AB1D0BDA88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E55201-9197-FCEB-7B31-60E6B5F80322}"/>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185756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37B670E-F0C5-84C9-E541-8B92DB0422A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F51B22C-8CC3-1B1E-8544-FE5F294ED9A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286073-E5D2-9C0C-C30E-F3B94133961A}"/>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5" name="Alt Bilgi Yer Tutucusu 4">
            <a:extLst>
              <a:ext uri="{FF2B5EF4-FFF2-40B4-BE49-F238E27FC236}">
                <a16:creationId xmlns:a16="http://schemas.microsoft.com/office/drawing/2014/main" id="{08B40BD8-34C3-7FB2-D879-B231FCAC324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0318736-56E8-B382-8F94-D97E577ADB93}"/>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278445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7FFFB5-D1CB-5E8C-0001-CB0C2B31A7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EE94176-5A47-C5DD-6961-331A18F9EDD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C5FFD38-CB5D-37D1-AC23-021D5E21E759}"/>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5" name="Alt Bilgi Yer Tutucusu 4">
            <a:extLst>
              <a:ext uri="{FF2B5EF4-FFF2-40B4-BE49-F238E27FC236}">
                <a16:creationId xmlns:a16="http://schemas.microsoft.com/office/drawing/2014/main" id="{B79190DB-6CA8-97CC-551D-885022BDAF8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61D9FC-4544-143D-27AF-C4DDF6DCD575}"/>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90892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84574E-CCFB-E30E-2FB5-2EC90DC183B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C79C390-30E6-4159-12B9-D83C08FC4A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5723858-6BB9-44F5-EBE1-9E67C38C9580}"/>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5" name="Alt Bilgi Yer Tutucusu 4">
            <a:extLst>
              <a:ext uri="{FF2B5EF4-FFF2-40B4-BE49-F238E27FC236}">
                <a16:creationId xmlns:a16="http://schemas.microsoft.com/office/drawing/2014/main" id="{A0CB9385-A2D2-AD55-8C63-DE45FA4612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2593AED-1181-1A71-7B8E-2E4860F2CB3B}"/>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238442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B3DB23-84B7-6215-D8EA-2FD3F0E967C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6B0DAD2-7AC8-AAFD-EB0A-A1FA566E3B5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7485483-2BAB-2934-47D8-5968014D851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1D418BD-6E78-69A4-F48A-C1DAAE8F50B3}"/>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6" name="Alt Bilgi Yer Tutucusu 5">
            <a:extLst>
              <a:ext uri="{FF2B5EF4-FFF2-40B4-BE49-F238E27FC236}">
                <a16:creationId xmlns:a16="http://schemas.microsoft.com/office/drawing/2014/main" id="{269BD88A-0C1F-A494-5BC3-466CB3D01AB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86ECCD8-7793-E7D1-4A1D-9B430454307B}"/>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643290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A7978A-5EF9-F486-CCFA-064BFA67751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5D51F12-8E8C-20C6-03C1-72663CB19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AC90309-311C-BD0B-41D7-7DF23E8D2F19}"/>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7B0B58F-3C0C-DD46-7996-5F72265C2B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1A7B830-6534-CAA1-02EC-F71CA9CDA5C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6AD7EE1-4BB9-2478-C9C6-02919EB4DE71}"/>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8" name="Alt Bilgi Yer Tutucusu 7">
            <a:extLst>
              <a:ext uri="{FF2B5EF4-FFF2-40B4-BE49-F238E27FC236}">
                <a16:creationId xmlns:a16="http://schemas.microsoft.com/office/drawing/2014/main" id="{7CD5E3D3-DC6D-7E68-3ECF-E76753A8393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10FDB25-ABE2-A8C2-6C64-E99290F88226}"/>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217630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0AF6E6-A6F4-604A-0729-2D92390948C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445B5A4-C450-9769-9501-CA6F6D79D665}"/>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4" name="Alt Bilgi Yer Tutucusu 3">
            <a:extLst>
              <a:ext uri="{FF2B5EF4-FFF2-40B4-BE49-F238E27FC236}">
                <a16:creationId xmlns:a16="http://schemas.microsoft.com/office/drawing/2014/main" id="{641C8A98-834E-644F-87CE-FF543BAF4E7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D1AA13B-D18D-A82B-11AE-5815D583094B}"/>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386818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6070F79-4D66-2023-6CF4-E49F370689D1}"/>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3" name="Alt Bilgi Yer Tutucusu 2">
            <a:extLst>
              <a:ext uri="{FF2B5EF4-FFF2-40B4-BE49-F238E27FC236}">
                <a16:creationId xmlns:a16="http://schemas.microsoft.com/office/drawing/2014/main" id="{FB3E3F49-2D74-ED00-0129-257C0FB834E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2F715BA-3DE7-6857-A60F-858E8C60E569}"/>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920304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F8DB06-479D-D793-D76D-0309EA1FE57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160E912-279A-66FE-3968-68C326E66F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2D2F659-05E6-4E7D-71C2-8BE97A9092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7F16005-1CFF-1C08-6FD8-399D90AE7572}"/>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6" name="Alt Bilgi Yer Tutucusu 5">
            <a:extLst>
              <a:ext uri="{FF2B5EF4-FFF2-40B4-BE49-F238E27FC236}">
                <a16:creationId xmlns:a16="http://schemas.microsoft.com/office/drawing/2014/main" id="{5BF062B0-020B-F39F-45F0-3790CA4D941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BBE58E3-4956-0201-676C-662B81DE9F25}"/>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278023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95E562-F029-43E9-D0CC-E1587C69413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AFD4DC2-96E0-AAD7-2E8C-D35ADCAC79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2DBD317-85B9-3C24-3AAE-E731B238C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D2E1536-47A6-6196-B3AE-38BAACC84A94}"/>
              </a:ext>
            </a:extLst>
          </p:cNvPr>
          <p:cNvSpPr>
            <a:spLocks noGrp="1"/>
          </p:cNvSpPr>
          <p:nvPr>
            <p:ph type="dt" sz="half" idx="10"/>
          </p:nvPr>
        </p:nvSpPr>
        <p:spPr/>
        <p:txBody>
          <a:bodyPr/>
          <a:lstStyle/>
          <a:p>
            <a:fld id="{B172F4E6-4FB0-4D58-982F-FC6CDED0FB37}" type="datetimeFigureOut">
              <a:rPr lang="tr-TR" smtClean="0"/>
              <a:t>15.04.2024</a:t>
            </a:fld>
            <a:endParaRPr lang="tr-TR"/>
          </a:p>
        </p:txBody>
      </p:sp>
      <p:sp>
        <p:nvSpPr>
          <p:cNvPr id="6" name="Alt Bilgi Yer Tutucusu 5">
            <a:extLst>
              <a:ext uri="{FF2B5EF4-FFF2-40B4-BE49-F238E27FC236}">
                <a16:creationId xmlns:a16="http://schemas.microsoft.com/office/drawing/2014/main" id="{19927F57-B067-6DE6-226B-A25319B607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AEA90BE-0A59-13B8-866E-FFF46258BA31}"/>
              </a:ext>
            </a:extLst>
          </p:cNvPr>
          <p:cNvSpPr>
            <a:spLocks noGrp="1"/>
          </p:cNvSpPr>
          <p:nvPr>
            <p:ph type="sldNum" sz="quarter" idx="12"/>
          </p:nvPr>
        </p:nvSpPr>
        <p:spPr/>
        <p:txBody>
          <a:bodyPr/>
          <a:lstStyle/>
          <a:p>
            <a:fld id="{F5949254-C170-48D4-9979-AF3358FB63AC}" type="slidenum">
              <a:rPr lang="tr-TR" smtClean="0"/>
              <a:t>‹#›</a:t>
            </a:fld>
            <a:endParaRPr lang="tr-TR"/>
          </a:p>
        </p:txBody>
      </p:sp>
    </p:spTree>
    <p:extLst>
      <p:ext uri="{BB962C8B-B14F-4D97-AF65-F5344CB8AC3E}">
        <p14:creationId xmlns:p14="http://schemas.microsoft.com/office/powerpoint/2010/main" val="989638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63E1B98-9FE8-2309-61CD-9F9F2032E1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DAD9589-072B-2F92-5AF1-807FE43E07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4364A07-CDC5-507E-8572-F0157A2ACA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72F4E6-4FB0-4D58-982F-FC6CDED0FB37}" type="datetimeFigureOut">
              <a:rPr lang="tr-TR" smtClean="0"/>
              <a:t>15.04.2024</a:t>
            </a:fld>
            <a:endParaRPr lang="tr-TR"/>
          </a:p>
        </p:txBody>
      </p:sp>
      <p:sp>
        <p:nvSpPr>
          <p:cNvPr id="5" name="Alt Bilgi Yer Tutucusu 4">
            <a:extLst>
              <a:ext uri="{FF2B5EF4-FFF2-40B4-BE49-F238E27FC236}">
                <a16:creationId xmlns:a16="http://schemas.microsoft.com/office/drawing/2014/main" id="{0B9CFBFB-0440-86AE-5EDA-C7ECAA5CD7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E7FA4CA-A8C3-42AE-CBCB-E96DBA3BE7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949254-C170-48D4-9979-AF3358FB63AC}" type="slidenum">
              <a:rPr lang="tr-TR" smtClean="0"/>
              <a:t>‹#›</a:t>
            </a:fld>
            <a:endParaRPr lang="tr-TR"/>
          </a:p>
        </p:txBody>
      </p:sp>
    </p:spTree>
    <p:extLst>
      <p:ext uri="{BB962C8B-B14F-4D97-AF65-F5344CB8AC3E}">
        <p14:creationId xmlns:p14="http://schemas.microsoft.com/office/powerpoint/2010/main" val="1695564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a:extLst>
              <a:ext uri="{FF2B5EF4-FFF2-40B4-BE49-F238E27FC236}">
                <a16:creationId xmlns:a16="http://schemas.microsoft.com/office/drawing/2014/main" id="{8B2E402B-E32D-3AF0-70DD-646D08774E22}"/>
              </a:ext>
            </a:extLst>
          </p:cNvPr>
          <p:cNvSpPr>
            <a:spLocks noGrp="1"/>
          </p:cNvSpPr>
          <p:nvPr>
            <p:ph type="body" idx="1"/>
          </p:nvPr>
        </p:nvSpPr>
        <p:spPr/>
        <p:txBody>
          <a:bodyPr/>
          <a:lstStyle/>
          <a:p>
            <a:r>
              <a:rPr lang="tr-TR" dirty="0"/>
              <a:t>                                                                                                     ARŞ. GÖR. ZEYNEP UZUN</a:t>
            </a:r>
          </a:p>
        </p:txBody>
      </p:sp>
      <p:pic>
        <p:nvPicPr>
          <p:cNvPr id="6" name="Resim 5">
            <a:extLst>
              <a:ext uri="{FF2B5EF4-FFF2-40B4-BE49-F238E27FC236}">
                <a16:creationId xmlns:a16="http://schemas.microsoft.com/office/drawing/2014/main" id="{FBF665E0-18E8-8168-0617-F2B8AB3B04E7}"/>
              </a:ext>
            </a:extLst>
          </p:cNvPr>
          <p:cNvPicPr>
            <a:picLocks noChangeAspect="1"/>
          </p:cNvPicPr>
          <p:nvPr/>
        </p:nvPicPr>
        <p:blipFill>
          <a:blip r:embed="rId2"/>
          <a:stretch>
            <a:fillRect/>
          </a:stretch>
        </p:blipFill>
        <p:spPr>
          <a:xfrm>
            <a:off x="2209800" y="574246"/>
            <a:ext cx="7772400" cy="3213100"/>
          </a:xfrm>
          <a:prstGeom prst="rect">
            <a:avLst/>
          </a:prstGeom>
        </p:spPr>
      </p:pic>
      <p:pic>
        <p:nvPicPr>
          <p:cNvPr id="7" name="Resim 6">
            <a:extLst>
              <a:ext uri="{FF2B5EF4-FFF2-40B4-BE49-F238E27FC236}">
                <a16:creationId xmlns:a16="http://schemas.microsoft.com/office/drawing/2014/main" id="{2CB3E54E-46E7-0D30-B9FA-C3D687A08FAD}"/>
              </a:ext>
            </a:extLst>
          </p:cNvPr>
          <p:cNvPicPr>
            <a:picLocks noChangeAspect="1"/>
          </p:cNvPicPr>
          <p:nvPr/>
        </p:nvPicPr>
        <p:blipFill>
          <a:blip r:embed="rId3"/>
          <a:stretch>
            <a:fillRect/>
          </a:stretch>
        </p:blipFill>
        <p:spPr>
          <a:xfrm>
            <a:off x="6856626" y="3634945"/>
            <a:ext cx="3125573" cy="467497"/>
          </a:xfrm>
          <a:prstGeom prst="rect">
            <a:avLst/>
          </a:prstGeom>
        </p:spPr>
      </p:pic>
    </p:spTree>
    <p:extLst>
      <p:ext uri="{BB962C8B-B14F-4D97-AF65-F5344CB8AC3E}">
        <p14:creationId xmlns:p14="http://schemas.microsoft.com/office/powerpoint/2010/main" val="57060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82C02B13-DDAE-CB6C-94B5-6FECD12B2785}"/>
              </a:ext>
            </a:extLst>
          </p:cNvPr>
          <p:cNvPicPr>
            <a:picLocks noGrp="1" noChangeAspect="1"/>
          </p:cNvPicPr>
          <p:nvPr>
            <p:ph idx="1"/>
          </p:nvPr>
        </p:nvPicPr>
        <p:blipFill>
          <a:blip r:embed="rId2"/>
          <a:stretch>
            <a:fillRect/>
          </a:stretch>
        </p:blipFill>
        <p:spPr>
          <a:xfrm>
            <a:off x="2150076" y="494978"/>
            <a:ext cx="8266670" cy="5645622"/>
          </a:xfrm>
          <a:prstGeom prst="rect">
            <a:avLst/>
          </a:prstGeom>
        </p:spPr>
      </p:pic>
    </p:spTree>
    <p:extLst>
      <p:ext uri="{BB962C8B-B14F-4D97-AF65-F5344CB8AC3E}">
        <p14:creationId xmlns:p14="http://schemas.microsoft.com/office/powerpoint/2010/main" val="68408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FA9AFC-DD6B-A0EC-042A-899B88A4CDD5}"/>
              </a:ext>
            </a:extLst>
          </p:cNvPr>
          <p:cNvSpPr>
            <a:spLocks noGrp="1"/>
          </p:cNvSpPr>
          <p:nvPr>
            <p:ph type="title"/>
          </p:nvPr>
        </p:nvSpPr>
        <p:spPr/>
        <p:txBody>
          <a:bodyPr/>
          <a:lstStyle/>
          <a:p>
            <a:r>
              <a:rPr lang="tr-TR" dirty="0"/>
              <a:t>MATERYAL ve METOD</a:t>
            </a:r>
          </a:p>
        </p:txBody>
      </p:sp>
      <p:sp>
        <p:nvSpPr>
          <p:cNvPr id="3" name="İçerik Yer Tutucusu 2">
            <a:extLst>
              <a:ext uri="{FF2B5EF4-FFF2-40B4-BE49-F238E27FC236}">
                <a16:creationId xmlns:a16="http://schemas.microsoft.com/office/drawing/2014/main" id="{66FCA9EA-4C52-CFCD-E1A4-67F2DD62BA2F}"/>
              </a:ext>
            </a:extLst>
          </p:cNvPr>
          <p:cNvSpPr>
            <a:spLocks noGrp="1"/>
          </p:cNvSpPr>
          <p:nvPr>
            <p:ph idx="1"/>
          </p:nvPr>
        </p:nvSpPr>
        <p:spPr/>
        <p:txBody>
          <a:bodyPr/>
          <a:lstStyle/>
          <a:p>
            <a:pPr marL="0" indent="0">
              <a:buNone/>
            </a:pPr>
            <a:r>
              <a:rPr lang="tr-TR" dirty="0"/>
              <a:t>Değerlendirme Araçları</a:t>
            </a:r>
          </a:p>
          <a:p>
            <a:r>
              <a:rPr lang="tr-TR" dirty="0"/>
              <a:t>Sosyodemografik Form: Araştırmacılar tarafından bu çalışma için oluşturulmuş ve araştırmaya katılan grupların sosyodemografik özelliklerinin sorgulandığı yarı yapılandırılmış form</a:t>
            </a:r>
          </a:p>
          <a:p>
            <a:r>
              <a:rPr lang="tr-TR" dirty="0"/>
              <a:t>Beck Depresyon Ölçeği (BDÖ)</a:t>
            </a:r>
          </a:p>
          <a:p>
            <a:r>
              <a:rPr lang="tr-TR" dirty="0"/>
              <a:t>Sürekli Öfke-Öfke Tarzı Ölçeği (SÖÖTÖ)</a:t>
            </a:r>
          </a:p>
          <a:p>
            <a:r>
              <a:rPr lang="tr-TR" dirty="0"/>
              <a:t>Toronto Aleksitimi Ölçeği (TAÖ)</a:t>
            </a:r>
          </a:p>
          <a:p>
            <a:r>
              <a:rPr lang="tr-TR" dirty="0"/>
              <a:t>DSM III-R’ye göre kişilik bozukluklar için yapılandırılmış klinik görüşme formu (SCID II)</a:t>
            </a:r>
          </a:p>
        </p:txBody>
      </p:sp>
    </p:spTree>
    <p:extLst>
      <p:ext uri="{BB962C8B-B14F-4D97-AF65-F5344CB8AC3E}">
        <p14:creationId xmlns:p14="http://schemas.microsoft.com/office/powerpoint/2010/main" val="2594930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BF41C1-B786-E8ED-BD6A-9F2FF512C9E7}"/>
              </a:ext>
            </a:extLst>
          </p:cNvPr>
          <p:cNvSpPr>
            <a:spLocks noGrp="1"/>
          </p:cNvSpPr>
          <p:nvPr>
            <p:ph type="title"/>
          </p:nvPr>
        </p:nvSpPr>
        <p:spPr/>
        <p:txBody>
          <a:bodyPr/>
          <a:lstStyle/>
          <a:p>
            <a:r>
              <a:rPr lang="tr-TR" dirty="0"/>
              <a:t>MATERYAL ve METOD</a:t>
            </a:r>
          </a:p>
        </p:txBody>
      </p:sp>
      <p:sp>
        <p:nvSpPr>
          <p:cNvPr id="3" name="İçerik Yer Tutucusu 2">
            <a:extLst>
              <a:ext uri="{FF2B5EF4-FFF2-40B4-BE49-F238E27FC236}">
                <a16:creationId xmlns:a16="http://schemas.microsoft.com/office/drawing/2014/main" id="{E29F3CA8-021E-F4E3-4175-838A7AC1D073}"/>
              </a:ext>
            </a:extLst>
          </p:cNvPr>
          <p:cNvSpPr>
            <a:spLocks noGrp="1"/>
          </p:cNvSpPr>
          <p:nvPr>
            <p:ph idx="1"/>
          </p:nvPr>
        </p:nvSpPr>
        <p:spPr/>
        <p:txBody>
          <a:bodyPr/>
          <a:lstStyle/>
          <a:p>
            <a:r>
              <a:rPr lang="tr-TR" dirty="0"/>
              <a:t>İstatistiksel analiz </a:t>
            </a:r>
          </a:p>
          <a:p>
            <a:r>
              <a:rPr lang="tr-TR" dirty="0"/>
              <a:t>Verilerin analizinde SPSS 10,0 istatistik paket programı kullanılarak yapılmıştır. </a:t>
            </a:r>
          </a:p>
          <a:p>
            <a:r>
              <a:rPr lang="tr-TR" dirty="0"/>
              <a:t>Gruplar arasındaki karşılaştırmalarda sürekli değişkenler için t testi, kategorik değişkenlerin analizinde Ki-kare ve Fisher kesin Ki-kare testleri uygulanmıştır.</a:t>
            </a:r>
          </a:p>
          <a:p>
            <a:r>
              <a:rPr lang="tr-TR" dirty="0"/>
              <a:t>İstatistik anlamlılık değeri olarak p&lt;0,05 kabul edilmiştir. </a:t>
            </a:r>
          </a:p>
        </p:txBody>
      </p:sp>
    </p:spTree>
    <p:extLst>
      <p:ext uri="{BB962C8B-B14F-4D97-AF65-F5344CB8AC3E}">
        <p14:creationId xmlns:p14="http://schemas.microsoft.com/office/powerpoint/2010/main" val="2539594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3A27F1-F796-B6DE-1219-16FCE4D5E129}"/>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7D4F3852-6F99-ECA1-AB30-4136AB218709}"/>
              </a:ext>
            </a:extLst>
          </p:cNvPr>
          <p:cNvSpPr>
            <a:spLocks noGrp="1"/>
          </p:cNvSpPr>
          <p:nvPr>
            <p:ph idx="1"/>
          </p:nvPr>
        </p:nvSpPr>
        <p:spPr/>
        <p:txBody>
          <a:bodyPr/>
          <a:lstStyle/>
          <a:p>
            <a:r>
              <a:rPr lang="tr-TR" dirty="0"/>
              <a:t>SR almak için başvuran 92 katılımcının 79’u erkek (%85,9), 13’ü kadındı (%14,1). </a:t>
            </a:r>
          </a:p>
          <a:p>
            <a:r>
              <a:rPr lang="tr-TR" dirty="0"/>
              <a:t>SR grubunda yaş ortalaması 39,08±9,84, kontrol grubunda ise 38,75± 927 idi (p=0,837).</a:t>
            </a:r>
          </a:p>
          <a:p>
            <a:r>
              <a:rPr lang="tr-TR" dirty="0"/>
              <a:t>İki grubun yaş ve cinsiyet dağılımı karşılaştırıldığında istatistiksel olarak anlamlı bir fark bulunmadı. </a:t>
            </a:r>
          </a:p>
          <a:p>
            <a:r>
              <a:rPr lang="tr-TR" dirty="0"/>
              <a:t>Eğitim düzeyi açısından karşılaştırıldığında kontrol grubunun eğitim düzeyi, SR grubundan daha yüksekti.</a:t>
            </a:r>
          </a:p>
          <a:p>
            <a:endParaRPr lang="tr-TR" dirty="0"/>
          </a:p>
        </p:txBody>
      </p:sp>
    </p:spTree>
    <p:extLst>
      <p:ext uri="{BB962C8B-B14F-4D97-AF65-F5344CB8AC3E}">
        <p14:creationId xmlns:p14="http://schemas.microsoft.com/office/powerpoint/2010/main" val="2136544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8EE7B7-8E6F-01CA-92C9-F02B528218AD}"/>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C07B9D53-2F95-AA0C-B859-2E9907AB843D}"/>
              </a:ext>
            </a:extLst>
          </p:cNvPr>
          <p:cNvSpPr>
            <a:spLocks noGrp="1"/>
          </p:cNvSpPr>
          <p:nvPr>
            <p:ph idx="1"/>
          </p:nvPr>
        </p:nvSpPr>
        <p:spPr/>
        <p:txBody>
          <a:bodyPr/>
          <a:lstStyle/>
          <a:p>
            <a:r>
              <a:rPr lang="tr-TR" dirty="0"/>
              <a:t>Mesleklerine bakıldığında, SR grubunun %28,2’si esnaf-ticaret ile uğraşıyor, %20,6’sı işçi-memur, %15,2’si işsiz olarak önde gelen gruplardı.</a:t>
            </a:r>
          </a:p>
          <a:p>
            <a:r>
              <a:rPr lang="tr-TR" dirty="0"/>
              <a:t>Doğum yerlerine bakıldığında SR grubunun %55,4’ü Karadeniz, %21,7 Doğu-Güneydoğu Anadolu, %9’u Marmara-Ege, %9’u İç Anadolu, %9’u Akdeniz bölgesi kökenli idi.</a:t>
            </a:r>
          </a:p>
          <a:p>
            <a:r>
              <a:rPr lang="tr-TR" dirty="0"/>
              <a:t>Kontrol grubunun ise, %55,0’ı Karadeniz, %16,7’si Doğu Güneydoğu Anadolu , %16,7’si Marmara-Ege, %3,3’ü İç Anadolu, %8,3’ü Akdeniz bölgesi kökenli idi.</a:t>
            </a:r>
          </a:p>
        </p:txBody>
      </p:sp>
    </p:spTree>
    <p:extLst>
      <p:ext uri="{BB962C8B-B14F-4D97-AF65-F5344CB8AC3E}">
        <p14:creationId xmlns:p14="http://schemas.microsoft.com/office/powerpoint/2010/main" val="1734935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F377C4-34F4-2F5F-5B7A-2D9CC7FD37E1}"/>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2E8DEC28-9972-E5F3-E35D-6B6FD92C3725}"/>
              </a:ext>
            </a:extLst>
          </p:cNvPr>
          <p:cNvSpPr>
            <a:spLocks noGrp="1"/>
          </p:cNvSpPr>
          <p:nvPr>
            <p:ph idx="1"/>
          </p:nvPr>
        </p:nvSpPr>
        <p:spPr/>
        <p:txBody>
          <a:bodyPr/>
          <a:lstStyle/>
          <a:p>
            <a:r>
              <a:rPr lang="tr-TR" dirty="0"/>
              <a:t>%58,7’si ilk kez SR için başvuru yaptığını söylerken, %41,3’ü </a:t>
            </a:r>
            <a:r>
              <a:rPr lang="tr-TR" dirty="0" err="1"/>
              <a:t>SR’nin</a:t>
            </a:r>
            <a:r>
              <a:rPr lang="tr-TR" dirty="0"/>
              <a:t> 5 yıllık süresi dolduğu için ruhsat süresini uzatmak amacıyla başvurduğunu belirtmektedir.</a:t>
            </a:r>
          </a:p>
          <a:p>
            <a:r>
              <a:rPr lang="tr-TR" dirty="0"/>
              <a:t>%15,2’si taşıma ruhsatı, %79,3’ü bulundurma ruhsatı ve %5,4’ü ise av tüfeği ruhsatı almak istediğini belirtti.</a:t>
            </a:r>
          </a:p>
          <a:p>
            <a:r>
              <a:rPr lang="tr-TR" dirty="0"/>
              <a:t>SR almayı isteme gerekçelerine bakıldığında ise, %45,7’si güvenlik, %30,4’ü merak-gelenek, %23,9’u ise bir yakınından devir nedeniyle aldığını ifade etti.</a:t>
            </a:r>
          </a:p>
          <a:p>
            <a:r>
              <a:rPr lang="tr-TR" dirty="0"/>
              <a:t>SR almak isteyenlerin %84,8’i hayatları boyunca güvenliklerini tehdit edecek herhangi bir olay yaşamadıklarını belirtti.</a:t>
            </a:r>
          </a:p>
        </p:txBody>
      </p:sp>
    </p:spTree>
    <p:extLst>
      <p:ext uri="{BB962C8B-B14F-4D97-AF65-F5344CB8AC3E}">
        <p14:creationId xmlns:p14="http://schemas.microsoft.com/office/powerpoint/2010/main" val="1995843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B4753D-BA76-93CA-1982-CE9AAFB5E1B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65C86B5E-CA23-60AF-DBFB-6C5A7D743458}"/>
              </a:ext>
            </a:extLst>
          </p:cNvPr>
          <p:cNvSpPr>
            <a:spLocks noGrp="1"/>
          </p:cNvSpPr>
          <p:nvPr>
            <p:ph idx="1"/>
          </p:nvPr>
        </p:nvSpPr>
        <p:spPr/>
        <p:txBody>
          <a:bodyPr/>
          <a:lstStyle/>
          <a:p>
            <a:r>
              <a:rPr lang="tr-TR" dirty="0"/>
              <a:t>Her iki grubun BDÖ(Beck Depresyon Ölçeği) toplam puanları yönünden karşılaştırması yapıldığında SR grubunda 12,92±4,90, kontrol grubunda ise 11,85±4,23 idi ve istatistiksel olarak anlamlı bir fark yoktu (p&gt;0,005)</a:t>
            </a:r>
          </a:p>
          <a:p>
            <a:r>
              <a:rPr lang="tr-TR" dirty="0"/>
              <a:t>Sürekli öfke ve öfke dışa puanları SR grubunda daha yüksek iken, öfke kontrolü puanı kontrol grubunda daha yüksek olarak bulundu.</a:t>
            </a:r>
          </a:p>
        </p:txBody>
      </p:sp>
    </p:spTree>
    <p:extLst>
      <p:ext uri="{BB962C8B-B14F-4D97-AF65-F5344CB8AC3E}">
        <p14:creationId xmlns:p14="http://schemas.microsoft.com/office/powerpoint/2010/main" val="1988461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7D65A7-D182-1E0E-98C8-0545FD7D6144}"/>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B5B0C873-D246-D3F0-A220-B7A0B4529A71}"/>
              </a:ext>
            </a:extLst>
          </p:cNvPr>
          <p:cNvSpPr>
            <a:spLocks noGrp="1"/>
          </p:cNvSpPr>
          <p:nvPr>
            <p:ph idx="1"/>
          </p:nvPr>
        </p:nvSpPr>
        <p:spPr/>
        <p:txBody>
          <a:bodyPr/>
          <a:lstStyle/>
          <a:p>
            <a:r>
              <a:rPr lang="tr-TR" dirty="0"/>
              <a:t>TAÖ(Toronto Aleksitimi Ölçeği) toplam puanları yönünden karşılaştırma yapıldığında SR grubunda 8,40±3,69, kontrol grubunda ise 11,00±2,73 idi ve aralarındaki fark istatistiksel olarak anlamlı idi (p=0,000)</a:t>
            </a:r>
          </a:p>
          <a:p>
            <a:endParaRPr lang="tr-TR" dirty="0"/>
          </a:p>
        </p:txBody>
      </p:sp>
    </p:spTree>
    <p:extLst>
      <p:ext uri="{BB962C8B-B14F-4D97-AF65-F5344CB8AC3E}">
        <p14:creationId xmlns:p14="http://schemas.microsoft.com/office/powerpoint/2010/main" val="198911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D13EA54A-4C6E-E91A-DF9F-F5DD82C134FA}"/>
              </a:ext>
            </a:extLst>
          </p:cNvPr>
          <p:cNvPicPr>
            <a:picLocks noGrp="1" noChangeAspect="1"/>
          </p:cNvPicPr>
          <p:nvPr>
            <p:ph idx="1"/>
          </p:nvPr>
        </p:nvPicPr>
        <p:blipFill>
          <a:blip r:embed="rId2"/>
          <a:stretch>
            <a:fillRect/>
          </a:stretch>
        </p:blipFill>
        <p:spPr>
          <a:xfrm>
            <a:off x="1915297" y="806042"/>
            <a:ext cx="8414951" cy="5038703"/>
          </a:xfrm>
          <a:prstGeom prst="rect">
            <a:avLst/>
          </a:prstGeom>
        </p:spPr>
      </p:pic>
    </p:spTree>
    <p:extLst>
      <p:ext uri="{BB962C8B-B14F-4D97-AF65-F5344CB8AC3E}">
        <p14:creationId xmlns:p14="http://schemas.microsoft.com/office/powerpoint/2010/main" val="3424842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E8C01E-637E-79C3-F99B-7B4C23DFAA8B}"/>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324EDC42-286B-A7FB-B030-8F2E2749210F}"/>
              </a:ext>
            </a:extLst>
          </p:cNvPr>
          <p:cNvSpPr>
            <a:spLocks noGrp="1"/>
          </p:cNvSpPr>
          <p:nvPr>
            <p:ph idx="1"/>
          </p:nvPr>
        </p:nvSpPr>
        <p:spPr/>
        <p:txBody>
          <a:bodyPr/>
          <a:lstStyle/>
          <a:p>
            <a:r>
              <a:rPr lang="tr-TR" dirty="0"/>
              <a:t>Eksen 2 tanıları açısından bakıldığında SR grubunda kişilerin %57,6’sının (n=53), kontrol grubundaki kişilerin ise %25’inin (n=15) SCID-II ile bir veya birden çok eksen 2 tanısı aldığı görüldü (p=0,000).</a:t>
            </a:r>
          </a:p>
          <a:p>
            <a:r>
              <a:rPr lang="tr-TR" dirty="0"/>
              <a:t>Kişilik bozuklukları A kümesi (</a:t>
            </a:r>
            <a:r>
              <a:rPr lang="tr-TR" dirty="0" err="1"/>
              <a:t>paranoid</a:t>
            </a:r>
            <a:r>
              <a:rPr lang="tr-TR" dirty="0"/>
              <a:t>, </a:t>
            </a:r>
            <a:r>
              <a:rPr lang="tr-TR" dirty="0" err="1"/>
              <a:t>şizoid</a:t>
            </a:r>
            <a:r>
              <a:rPr lang="tr-TR" dirty="0"/>
              <a:t>, şizotipal), B kümesi (antisosyal, </a:t>
            </a:r>
            <a:r>
              <a:rPr lang="tr-TR" dirty="0" err="1"/>
              <a:t>narsisistik</a:t>
            </a:r>
            <a:r>
              <a:rPr lang="tr-TR" dirty="0"/>
              <a:t>, </a:t>
            </a:r>
            <a:r>
              <a:rPr lang="tr-TR" dirty="0" err="1"/>
              <a:t>borderline</a:t>
            </a:r>
            <a:r>
              <a:rPr lang="tr-TR" dirty="0"/>
              <a:t>, </a:t>
            </a:r>
            <a:r>
              <a:rPr lang="tr-TR" dirty="0" err="1"/>
              <a:t>histriyonik</a:t>
            </a:r>
            <a:r>
              <a:rPr lang="tr-TR" dirty="0"/>
              <a:t>) ve C kümesi (obsesif kompulsif, kaçıngan, bağımlı) olarak sınıflandırıldığında iki grup arasında A ve C kümesi kişilik bozukluklarının SR grubunda görülme sıklığının daha yüksek oranda görüldüğü (p&lt;0,05), B kümesi kişilik bozukluğunun görülme sıklığında ise anlamlı bir farlılık olmadığı görülmüştür (p&gt;0,05)</a:t>
            </a:r>
          </a:p>
        </p:txBody>
      </p:sp>
    </p:spTree>
    <p:extLst>
      <p:ext uri="{BB962C8B-B14F-4D97-AF65-F5344CB8AC3E}">
        <p14:creationId xmlns:p14="http://schemas.microsoft.com/office/powerpoint/2010/main" val="2743941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B5FD84-1671-4DD4-A981-A7AB094D520D}"/>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BC7E17E8-9794-1FA7-55B1-94A79DEACABF}"/>
              </a:ext>
            </a:extLst>
          </p:cNvPr>
          <p:cNvSpPr>
            <a:spLocks noGrp="1"/>
          </p:cNvSpPr>
          <p:nvPr>
            <p:ph idx="1"/>
          </p:nvPr>
        </p:nvSpPr>
        <p:spPr/>
        <p:txBody>
          <a:bodyPr/>
          <a:lstStyle/>
          <a:p>
            <a:r>
              <a:rPr lang="tr-TR" dirty="0"/>
              <a:t>Ateşli silahlar bir çok ülkede yaralanma ve ölüm nedenleri arasında ilk sıralarda yer almakta, mortalite ve morbidite açısından önemli bir halk sağlığı sorunu oluşturmaktadır</a:t>
            </a:r>
          </a:p>
          <a:p>
            <a:r>
              <a:rPr lang="tr-TR" dirty="0"/>
              <a:t>Türkiye toplumunun genel olarak ateşli silahlara karşı eğilimi olduğu bilinmekte ve özellikle son yıllarda hızlı bir silahlanma artışı dikkati çekmektedir.</a:t>
            </a:r>
          </a:p>
        </p:txBody>
      </p:sp>
    </p:spTree>
    <p:extLst>
      <p:ext uri="{BB962C8B-B14F-4D97-AF65-F5344CB8AC3E}">
        <p14:creationId xmlns:p14="http://schemas.microsoft.com/office/powerpoint/2010/main" val="475242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3F851C-8FA3-1AA7-9A63-C67491D38DCA}"/>
              </a:ext>
            </a:extLst>
          </p:cNvPr>
          <p:cNvSpPr>
            <a:spLocks noGrp="1"/>
          </p:cNvSpPr>
          <p:nvPr>
            <p:ph type="title"/>
          </p:nvPr>
        </p:nvSpPr>
        <p:spPr/>
        <p:txBody>
          <a:bodyPr/>
          <a:lstStyle/>
          <a:p>
            <a:r>
              <a:rPr lang="tr-TR" dirty="0"/>
              <a:t>Tablo-3</a:t>
            </a:r>
          </a:p>
        </p:txBody>
      </p:sp>
      <p:pic>
        <p:nvPicPr>
          <p:cNvPr id="4" name="İçerik Yer Tutucusu 3">
            <a:extLst>
              <a:ext uri="{FF2B5EF4-FFF2-40B4-BE49-F238E27FC236}">
                <a16:creationId xmlns:a16="http://schemas.microsoft.com/office/drawing/2014/main" id="{3E8569A0-2F59-2843-13D1-AC016EAF9A84}"/>
              </a:ext>
            </a:extLst>
          </p:cNvPr>
          <p:cNvPicPr>
            <a:picLocks noGrp="1" noChangeAspect="1"/>
          </p:cNvPicPr>
          <p:nvPr>
            <p:ph idx="1"/>
          </p:nvPr>
        </p:nvPicPr>
        <p:blipFill>
          <a:blip r:embed="rId2"/>
          <a:stretch>
            <a:fillRect/>
          </a:stretch>
        </p:blipFill>
        <p:spPr>
          <a:xfrm>
            <a:off x="3536950" y="1594022"/>
            <a:ext cx="6583234" cy="4287794"/>
          </a:xfrm>
          <a:prstGeom prst="rect">
            <a:avLst/>
          </a:prstGeom>
        </p:spPr>
      </p:pic>
    </p:spTree>
    <p:extLst>
      <p:ext uri="{BB962C8B-B14F-4D97-AF65-F5344CB8AC3E}">
        <p14:creationId xmlns:p14="http://schemas.microsoft.com/office/powerpoint/2010/main" val="1041826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983031-97CA-07E0-37D7-751359E8D70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4424182-F8C2-C0EB-47A0-E21128E4A849}"/>
              </a:ext>
            </a:extLst>
          </p:cNvPr>
          <p:cNvSpPr>
            <a:spLocks noGrp="1"/>
          </p:cNvSpPr>
          <p:nvPr>
            <p:ph idx="1"/>
          </p:nvPr>
        </p:nvSpPr>
        <p:spPr/>
        <p:txBody>
          <a:bodyPr/>
          <a:lstStyle/>
          <a:p>
            <a:r>
              <a:rPr lang="tr-TR" dirty="0"/>
              <a:t>Her iki grubun öfke puanları incelendiğinde sürekli öfke ve öfke dışa puanlarının SR grubunda daha yüksek olduğu, öfke içte puanının her iki grup arasında istatistiksel olarak anlamlı bir farklılık göstermediği, öfke kontrolü puanlarının ise kontrol grubunda SR grubuna göre anlamlı düzeyde daha yüksek olduğu görülmektedir.</a:t>
            </a:r>
          </a:p>
          <a:p>
            <a:r>
              <a:rPr lang="tr-TR" dirty="0"/>
              <a:t>SR alanların sürekli ve dış öfkelerinin fazla olması ve öfke kontrolünün daha düşük seviyede olması oldukça dikkat çekici bir bulgudur ve bu durum toplum için bir risk oluşturmaktadır. </a:t>
            </a:r>
          </a:p>
        </p:txBody>
      </p:sp>
    </p:spTree>
    <p:extLst>
      <p:ext uri="{BB962C8B-B14F-4D97-AF65-F5344CB8AC3E}">
        <p14:creationId xmlns:p14="http://schemas.microsoft.com/office/powerpoint/2010/main" val="3713600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F6413F-0FEF-F732-C2C6-CDB2312229FC}"/>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89A33810-22FE-E55D-BD7F-02956F89862B}"/>
              </a:ext>
            </a:extLst>
          </p:cNvPr>
          <p:cNvSpPr>
            <a:spLocks noGrp="1"/>
          </p:cNvSpPr>
          <p:nvPr>
            <p:ph idx="1"/>
          </p:nvPr>
        </p:nvSpPr>
        <p:spPr/>
        <p:txBody>
          <a:bodyPr/>
          <a:lstStyle/>
          <a:p>
            <a:r>
              <a:rPr lang="tr-TR" dirty="0"/>
              <a:t>Ruhsatlı silah bulunduran veya taşıyan kişilerde öfke düzeyi ile ilgili yapılan bir çalışmada %39,6’sının sürekli öfke içinde olduğu, %45,6’sının öfkesini içe yansıttığı, %31,0’ının öfkesini dışa yansıttığı, %18,6’sının öfkesini kontrol edemediği; sonuçta silah sahibi her üç kişiden birisinin öfke boyutuna bağlı olarak her an cinayet, yaralama veya intihar etme potansiyelini taşıdığı bulunmuştur</a:t>
            </a:r>
          </a:p>
        </p:txBody>
      </p:sp>
    </p:spTree>
    <p:extLst>
      <p:ext uri="{BB962C8B-B14F-4D97-AF65-F5344CB8AC3E}">
        <p14:creationId xmlns:p14="http://schemas.microsoft.com/office/powerpoint/2010/main" val="26580821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01682C-896D-66DE-2B9A-008329E42932}"/>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555713E7-02ED-4577-03D5-99474E490128}"/>
              </a:ext>
            </a:extLst>
          </p:cNvPr>
          <p:cNvSpPr>
            <a:spLocks noGrp="1"/>
          </p:cNvSpPr>
          <p:nvPr>
            <p:ph idx="1"/>
          </p:nvPr>
        </p:nvSpPr>
        <p:spPr/>
        <p:txBody>
          <a:bodyPr/>
          <a:lstStyle/>
          <a:p>
            <a:r>
              <a:rPr lang="tr-TR" dirty="0"/>
              <a:t>TAÖ(Toronto Aleksitimi Ölçeği) puanlarına bakıldığında kontrol grubunun TAÖ puanlarının, SR grubundan daha yüksek olduğu ve bu yüksekliğin istatistiksel olarak anlamlı olduğu görülmektedir. Bu durum SR almak isteyenlerin öfke vb. duygularını daha çok ifade ettiği ve dışa yansıttığı sonucu ile ilişkili olabilir. </a:t>
            </a:r>
          </a:p>
        </p:txBody>
      </p:sp>
    </p:spTree>
    <p:extLst>
      <p:ext uri="{BB962C8B-B14F-4D97-AF65-F5344CB8AC3E}">
        <p14:creationId xmlns:p14="http://schemas.microsoft.com/office/powerpoint/2010/main" val="28321306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7DD30C-DDBF-12BA-3999-065A0F1DB52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52E994F-7C5D-B745-AEB1-33F42EB56CA7}"/>
              </a:ext>
            </a:extLst>
          </p:cNvPr>
          <p:cNvSpPr>
            <a:spLocks noGrp="1"/>
          </p:cNvSpPr>
          <p:nvPr>
            <p:ph idx="1"/>
          </p:nvPr>
        </p:nvSpPr>
        <p:spPr/>
        <p:txBody>
          <a:bodyPr>
            <a:normAutofit/>
          </a:bodyPr>
          <a:lstStyle/>
          <a:p>
            <a:r>
              <a:rPr lang="tr-TR" dirty="0"/>
              <a:t>Her iki çalışmada da SR almak isteyenlerin yarısından çoğunda bir veya birden fazla sayıda kişilik bozukluğu bulunması, SR muayenelerinin ve psikometrik değerlendirmelerin ne kadar titizlikle yapılması gerektiğini göstermektedir. </a:t>
            </a:r>
          </a:p>
          <a:p>
            <a:r>
              <a:rPr lang="tr-TR" dirty="0"/>
              <a:t>Ancak ülkemizde kamuda çalışan psikiyatri hekimlerinin iş yüklerinin fazla olması nedeni ile SR muayenesi yaparken ayrıntılı değerlendirme yapamadıkları görülmektedir.</a:t>
            </a:r>
          </a:p>
          <a:p>
            <a:endParaRPr lang="tr-TR" dirty="0"/>
          </a:p>
        </p:txBody>
      </p:sp>
    </p:spTree>
    <p:extLst>
      <p:ext uri="{BB962C8B-B14F-4D97-AF65-F5344CB8AC3E}">
        <p14:creationId xmlns:p14="http://schemas.microsoft.com/office/powerpoint/2010/main" val="2681391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1355CB-AB18-7921-74C9-A2ECA80AD5C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640D0D83-FE4C-EDE8-9D94-ABF7505447F6}"/>
              </a:ext>
            </a:extLst>
          </p:cNvPr>
          <p:cNvSpPr>
            <a:spLocks noGrp="1"/>
          </p:cNvSpPr>
          <p:nvPr>
            <p:ph idx="1"/>
          </p:nvPr>
        </p:nvSpPr>
        <p:spPr/>
        <p:txBody>
          <a:bodyPr/>
          <a:lstStyle/>
          <a:p>
            <a:r>
              <a:rPr lang="tr-TR" dirty="0"/>
              <a:t>Ayrıntılı değerlendirmeler yapılsa bile, bulunan herhangi bir psikopatolojinin raporlandırılması hekime yönelik bir tehdit veya tehdit algısını beraberinde getirmektedir.</a:t>
            </a:r>
          </a:p>
          <a:p>
            <a:r>
              <a:rPr lang="tr-TR" dirty="0"/>
              <a:t>Bu noktada psikiyatri hekimini koruyucu herhangi bir mekanizma yoktur. Bu mekanizmalar yaratılamadığı takdirde toplum açısından risk oluşturabilecek herhangi bir psikopatolojisi olan kişilerin SR almasının önüne geçilemeyecektir.</a:t>
            </a:r>
          </a:p>
          <a:p>
            <a:endParaRPr lang="tr-TR" dirty="0"/>
          </a:p>
        </p:txBody>
      </p:sp>
    </p:spTree>
    <p:extLst>
      <p:ext uri="{BB962C8B-B14F-4D97-AF65-F5344CB8AC3E}">
        <p14:creationId xmlns:p14="http://schemas.microsoft.com/office/powerpoint/2010/main" val="4117229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6007D1-C437-0045-8F24-56EADE2B241F}"/>
              </a:ext>
            </a:extLst>
          </p:cNvPr>
          <p:cNvSpPr>
            <a:spLocks noGrp="1"/>
          </p:cNvSpPr>
          <p:nvPr>
            <p:ph type="title"/>
          </p:nvPr>
        </p:nvSpPr>
        <p:spPr/>
        <p:txBody>
          <a:bodyPr/>
          <a:lstStyle/>
          <a:p>
            <a:r>
              <a:rPr lang="tr-TR" dirty="0"/>
              <a:t>TEŞEKKÜRLER</a:t>
            </a:r>
          </a:p>
        </p:txBody>
      </p:sp>
      <p:sp>
        <p:nvSpPr>
          <p:cNvPr id="3" name="İçerik Yer Tutucusu 2">
            <a:extLst>
              <a:ext uri="{FF2B5EF4-FFF2-40B4-BE49-F238E27FC236}">
                <a16:creationId xmlns:a16="http://schemas.microsoft.com/office/drawing/2014/main" id="{E3B299C3-1624-F589-C2B8-32581A141404}"/>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3438959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4C6808-0787-8434-1FA9-C84B1994BE00}"/>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807DC47-8BA8-DF4E-AAEE-FA8FE0ED4190}"/>
              </a:ext>
            </a:extLst>
          </p:cNvPr>
          <p:cNvSpPr>
            <a:spLocks noGrp="1"/>
          </p:cNvSpPr>
          <p:nvPr>
            <p:ph idx="1"/>
          </p:nvPr>
        </p:nvSpPr>
        <p:spPr/>
        <p:txBody>
          <a:bodyPr/>
          <a:lstStyle/>
          <a:p>
            <a:r>
              <a:rPr lang="tr-TR" dirty="0"/>
              <a:t>Türkiye’de silah taşımak veya bulundurmak isteyen her vatandaş silah ruhsatı (SR) almak zorundadır.</a:t>
            </a:r>
          </a:p>
          <a:p>
            <a:r>
              <a:rPr lang="tr-TR" dirty="0"/>
              <a:t>Ülkemizde ruhsatsız silah bulundurmanın ruhsatlı silaha göre daha yaygın olduğu bildirilmiştir.</a:t>
            </a:r>
          </a:p>
          <a:p>
            <a:r>
              <a:rPr lang="tr-TR" dirty="0"/>
              <a:t>Emniyet Genel Müdürlüğü verilerine 2005 yılında 668.889, 2006 yılında ise 612.891 adet SR verilmiştir.</a:t>
            </a:r>
          </a:p>
          <a:p>
            <a:r>
              <a:rPr lang="tr-TR" dirty="0"/>
              <a:t>Türkiye’de toplam sekiz milyon civarında silah olduğu bunların üçte birinin ruhsatlı, diğerlerinin ise kaçak veya ruhsatsız olduğu tahmin edilmektedir.</a:t>
            </a:r>
          </a:p>
        </p:txBody>
      </p:sp>
    </p:spTree>
    <p:extLst>
      <p:ext uri="{BB962C8B-B14F-4D97-AF65-F5344CB8AC3E}">
        <p14:creationId xmlns:p14="http://schemas.microsoft.com/office/powerpoint/2010/main" val="1268797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68EA18-CD1F-2EF8-132F-232DEB3F21C2}"/>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B6066C4-D93F-B4D6-F9B3-15FC7C01DAD4}"/>
              </a:ext>
            </a:extLst>
          </p:cNvPr>
          <p:cNvSpPr>
            <a:spLocks noGrp="1"/>
          </p:cNvSpPr>
          <p:nvPr>
            <p:ph idx="1"/>
          </p:nvPr>
        </p:nvSpPr>
        <p:spPr/>
        <p:txBody>
          <a:bodyPr/>
          <a:lstStyle/>
          <a:p>
            <a:r>
              <a:rPr lang="tr-TR" dirty="0"/>
              <a:t>21 yaşını dolduran her yurttaş, silah bulundurma ruhsatı alabilmektedir.</a:t>
            </a:r>
          </a:p>
          <a:p>
            <a:r>
              <a:rPr lang="tr-TR" dirty="0"/>
              <a:t>İçişleri Bakanlığı Emniyet Genel Müdürlüğünün 15.05.1997 tarih ve 1159-109 sayılı genelgesi ile SR alacak her birey sağlık kurulu muayenesinden geçmek zorundadır.</a:t>
            </a:r>
          </a:p>
        </p:txBody>
      </p:sp>
    </p:spTree>
    <p:extLst>
      <p:ext uri="{BB962C8B-B14F-4D97-AF65-F5344CB8AC3E}">
        <p14:creationId xmlns:p14="http://schemas.microsoft.com/office/powerpoint/2010/main" val="3827241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5FDB0E-DFEB-521B-5B8C-65950BFDF77F}"/>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97257048-396C-687A-9454-EC64BF50745F}"/>
              </a:ext>
            </a:extLst>
          </p:cNvPr>
          <p:cNvSpPr>
            <a:spLocks noGrp="1"/>
          </p:cNvSpPr>
          <p:nvPr>
            <p:ph idx="1"/>
          </p:nvPr>
        </p:nvSpPr>
        <p:spPr/>
        <p:txBody>
          <a:bodyPr/>
          <a:lstStyle/>
          <a:p>
            <a:r>
              <a:rPr lang="tr-TR" dirty="0"/>
              <a:t>Türkiye’de psikiyatri branşı ile ilgili olarak SR alınmasında engel oluşturan durumlar şu şekilde belirtilmiştir: “Psikiyatrik hastalığı olanlar, kişilik bozukluğu olanlar, alkol ve uyuşturucu bağımlılığı olanlar, dürtü kontrol bozukluğu olanlar”.</a:t>
            </a:r>
          </a:p>
          <a:p>
            <a:r>
              <a:rPr lang="tr-TR" dirty="0"/>
              <a:t>SR muayenesi için başvuran kişilerin ruhsal muayenesi ile ilgili belirli standartlar bulunmamaktadır ve klinisyenler tarafından yeterli ve gerektiği ölçüde muayene edilip değerlendirilememektedir.</a:t>
            </a:r>
          </a:p>
          <a:p>
            <a:endParaRPr lang="tr-TR" dirty="0"/>
          </a:p>
        </p:txBody>
      </p:sp>
    </p:spTree>
    <p:extLst>
      <p:ext uri="{BB962C8B-B14F-4D97-AF65-F5344CB8AC3E}">
        <p14:creationId xmlns:p14="http://schemas.microsoft.com/office/powerpoint/2010/main" val="585746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FAB516-4CAC-DF11-CC08-ECF6B1C6A764}"/>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8CC79E9D-20DC-F756-7C74-032E9F4F75DF}"/>
              </a:ext>
            </a:extLst>
          </p:cNvPr>
          <p:cNvSpPr>
            <a:spLocks noGrp="1"/>
          </p:cNvSpPr>
          <p:nvPr>
            <p:ph idx="1"/>
          </p:nvPr>
        </p:nvSpPr>
        <p:spPr/>
        <p:txBody>
          <a:bodyPr>
            <a:normAutofit lnSpcReduction="10000"/>
          </a:bodyPr>
          <a:lstStyle/>
          <a:p>
            <a:r>
              <a:rPr lang="tr-TR" dirty="0"/>
              <a:t>Yeterli değerlendirme yapamamanın birçok nedeni bulunmaktadır. Bunlar arasında, </a:t>
            </a:r>
          </a:p>
          <a:p>
            <a:pPr marL="571500" indent="-571500">
              <a:buFont typeface="+mj-lt"/>
              <a:buAutoNum type="romanLcPeriod"/>
            </a:pPr>
            <a:r>
              <a:rPr lang="tr-TR" dirty="0"/>
              <a:t>zaman kısıtlılığı, </a:t>
            </a:r>
          </a:p>
          <a:p>
            <a:pPr marL="571500" indent="-571500">
              <a:buFont typeface="+mj-lt"/>
              <a:buAutoNum type="romanLcPeriod"/>
            </a:pPr>
            <a:r>
              <a:rPr lang="tr-TR" dirty="0"/>
              <a:t>iş yükü fazlalığı,</a:t>
            </a:r>
          </a:p>
          <a:p>
            <a:pPr marL="571500" indent="-571500">
              <a:buFont typeface="+mj-lt"/>
              <a:buAutoNum type="romanLcPeriod"/>
            </a:pPr>
            <a:r>
              <a:rPr lang="tr-TR" dirty="0"/>
              <a:t>kesitsel ve uzun dönemli takip ve gözlem içermeyen ruhsal değerlendirmenin yetersizliği,</a:t>
            </a:r>
          </a:p>
          <a:p>
            <a:pPr marL="571500" indent="-571500">
              <a:buFont typeface="+mj-lt"/>
              <a:buAutoNum type="romanLcPeriod"/>
            </a:pPr>
            <a:r>
              <a:rPr lang="tr-TR" dirty="0"/>
              <a:t>hastanelerdeki psikoloji laboratuvarlarının gerek personel gerekse de donanım açısından eksikliği,</a:t>
            </a:r>
          </a:p>
          <a:p>
            <a:pPr marL="571500" indent="-571500">
              <a:buFont typeface="+mj-lt"/>
              <a:buAutoNum type="romanLcPeriod"/>
            </a:pPr>
            <a:r>
              <a:rPr lang="tr-TR" dirty="0"/>
              <a:t>çıkacak olumsuz bir rapor karşısında kişilerden gelebilecek tehditler başlıca nedenler olarak sıralanabilir. </a:t>
            </a:r>
          </a:p>
        </p:txBody>
      </p:sp>
    </p:spTree>
    <p:extLst>
      <p:ext uri="{BB962C8B-B14F-4D97-AF65-F5344CB8AC3E}">
        <p14:creationId xmlns:p14="http://schemas.microsoft.com/office/powerpoint/2010/main" val="384645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1BCE64-4387-CC8D-2268-576793476B2F}"/>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9975731C-BA55-98CE-A422-13D1D6D5F3BD}"/>
              </a:ext>
            </a:extLst>
          </p:cNvPr>
          <p:cNvSpPr>
            <a:spLocks noGrp="1"/>
          </p:cNvSpPr>
          <p:nvPr>
            <p:ph idx="1"/>
          </p:nvPr>
        </p:nvSpPr>
        <p:spPr/>
        <p:txBody>
          <a:bodyPr>
            <a:normAutofit/>
          </a:bodyPr>
          <a:lstStyle/>
          <a:p>
            <a:r>
              <a:rPr lang="tr-TR" dirty="0"/>
              <a:t>Bir toplumda ateşli silah sahibi olanların sayısı arttıkça ateşli silaha bağlı ölüm oranları da artmaktadır.</a:t>
            </a:r>
          </a:p>
          <a:p>
            <a:r>
              <a:rPr lang="tr-TR" dirty="0"/>
              <a:t>Bu durum ateşli silahlar ile ilgili kısıtlayıcı yasal düzenlemelerin önemini artırmaktadır.</a:t>
            </a:r>
          </a:p>
          <a:p>
            <a:r>
              <a:rPr lang="tr-TR" dirty="0"/>
              <a:t>SR için başvuran kişilerde daha detaylı inceleme yapılması, başvuranlarda klinik ya da </a:t>
            </a:r>
            <a:r>
              <a:rPr lang="tr-TR" dirty="0" err="1"/>
              <a:t>subklinik</a:t>
            </a:r>
            <a:r>
              <a:rPr lang="tr-TR" dirty="0"/>
              <a:t> psikopatolojilerin saptanmasında seçici davranılması ateşli silaha bağlı olası ölüm ve yaralanma olaylarında azalma sağlayabilir. </a:t>
            </a:r>
          </a:p>
        </p:txBody>
      </p:sp>
    </p:spTree>
    <p:extLst>
      <p:ext uri="{BB962C8B-B14F-4D97-AF65-F5344CB8AC3E}">
        <p14:creationId xmlns:p14="http://schemas.microsoft.com/office/powerpoint/2010/main" val="3162089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2C2901-14D9-0D5F-EB99-DE769C492DD1}"/>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8576820B-C35E-D161-8252-EC163B440E35}"/>
              </a:ext>
            </a:extLst>
          </p:cNvPr>
          <p:cNvSpPr>
            <a:spLocks noGrp="1"/>
          </p:cNvSpPr>
          <p:nvPr>
            <p:ph idx="1"/>
          </p:nvPr>
        </p:nvSpPr>
        <p:spPr/>
        <p:txBody>
          <a:bodyPr>
            <a:normAutofit/>
          </a:bodyPr>
          <a:lstStyle/>
          <a:p>
            <a:r>
              <a:rPr lang="tr-TR" dirty="0"/>
              <a:t>Psikiyatrik muayeneler sırasında kısa süreli bir değerlendirmede gözden kaçabilecek diğer taraftan şiddete eğilime neden olabilecek durumlar ile ilgili öngörü oluşabilmesi için SR için başvuranların profilinin bilinmesi faydalı olacaktır. </a:t>
            </a:r>
          </a:p>
          <a:p>
            <a:r>
              <a:rPr lang="tr-TR" dirty="0"/>
              <a:t>Bu çalışmanın amacı, bir eğitim ve araştırma hastanesi sağlık kuruluna SR almak amacı ile başvuran kişilerin, </a:t>
            </a:r>
            <a:r>
              <a:rPr lang="tr-TR" dirty="0" err="1"/>
              <a:t>sosyodemografik</a:t>
            </a:r>
            <a:r>
              <a:rPr lang="tr-TR" dirty="0"/>
              <a:t> özelliklerini, kişilik bozukluğu sıklıklarını, öfke ifade tarzlarını, aleksitimi düzeylerini saptamak ve bilgi sahibi olmaktır.</a:t>
            </a:r>
          </a:p>
        </p:txBody>
      </p:sp>
    </p:spTree>
    <p:extLst>
      <p:ext uri="{BB962C8B-B14F-4D97-AF65-F5344CB8AC3E}">
        <p14:creationId xmlns:p14="http://schemas.microsoft.com/office/powerpoint/2010/main" val="239104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113855-98CF-218D-7F1F-AD7A1B6CAD00}"/>
              </a:ext>
            </a:extLst>
          </p:cNvPr>
          <p:cNvSpPr>
            <a:spLocks noGrp="1"/>
          </p:cNvSpPr>
          <p:nvPr>
            <p:ph type="title"/>
          </p:nvPr>
        </p:nvSpPr>
        <p:spPr/>
        <p:txBody>
          <a:bodyPr/>
          <a:lstStyle/>
          <a:p>
            <a:r>
              <a:rPr lang="tr-TR" dirty="0"/>
              <a:t>MATERYAL ve METOD</a:t>
            </a:r>
          </a:p>
        </p:txBody>
      </p:sp>
      <p:sp>
        <p:nvSpPr>
          <p:cNvPr id="3" name="İçerik Yer Tutucusu 2">
            <a:extLst>
              <a:ext uri="{FF2B5EF4-FFF2-40B4-BE49-F238E27FC236}">
                <a16:creationId xmlns:a16="http://schemas.microsoft.com/office/drawing/2014/main" id="{BE7E4F52-C7A6-B30C-8E63-CD686105662D}"/>
              </a:ext>
            </a:extLst>
          </p:cNvPr>
          <p:cNvSpPr>
            <a:spLocks noGrp="1"/>
          </p:cNvSpPr>
          <p:nvPr>
            <p:ph idx="1"/>
          </p:nvPr>
        </p:nvSpPr>
        <p:spPr/>
        <p:txBody>
          <a:bodyPr>
            <a:normAutofit fontScale="92500"/>
          </a:bodyPr>
          <a:lstStyle/>
          <a:p>
            <a:r>
              <a:rPr lang="tr-TR" dirty="0"/>
              <a:t>Çalışmaya Ümraniye Eğitim ve Araştırma Hastanesi sağlık kuruluna 2008 yılı içerisinde SR almak veya silahlı özel güvenlik görevlisi olmak için muayene amacıyla başvuran tüm kişiler dahil edildi. </a:t>
            </a:r>
          </a:p>
          <a:p>
            <a:r>
              <a:rPr lang="tr-TR" dirty="0"/>
              <a:t>Çalışmaya dahil edilme kriterleri; 18-60 yaş arasında olmak, en az ilkokul mezunu olmak, uygulanan testleri cevaplayabilecek durumda olmaktı. </a:t>
            </a:r>
          </a:p>
          <a:p>
            <a:r>
              <a:rPr lang="tr-TR" dirty="0"/>
              <a:t>Çalışmaya bu kriterleri karşılayan toplam 92 kişi alındı. </a:t>
            </a:r>
          </a:p>
          <a:p>
            <a:r>
              <a:rPr lang="tr-TR" dirty="0"/>
              <a:t>Kontrol grubu, sağlık kuruluna işe giriş için sağlık kurulu raporu almak amacıyla başvuran 60 sağlıklı bireyden oluşturuldu. </a:t>
            </a:r>
          </a:p>
          <a:p>
            <a:r>
              <a:rPr lang="tr-TR" dirty="0"/>
              <a:t>Başvuranlardan araştırmaya katıldıklarına dair yazılı bilgilendirilmiş onay alındı.</a:t>
            </a:r>
          </a:p>
        </p:txBody>
      </p:sp>
    </p:spTree>
    <p:extLst>
      <p:ext uri="{BB962C8B-B14F-4D97-AF65-F5344CB8AC3E}">
        <p14:creationId xmlns:p14="http://schemas.microsoft.com/office/powerpoint/2010/main" val="15141158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TotalTime>
  <Words>1317</Words>
  <Application>Microsoft Macintosh PowerPoint</Application>
  <PresentationFormat>Geniş ekran</PresentationFormat>
  <Paragraphs>84</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Calibri Light</vt:lpstr>
      <vt:lpstr>Office Teması</vt:lpstr>
      <vt:lpstr>PowerPoint Sunusu</vt:lpstr>
      <vt:lpstr>GİRİŞ</vt:lpstr>
      <vt:lpstr>GİRİŞ</vt:lpstr>
      <vt:lpstr>GİRİŞ</vt:lpstr>
      <vt:lpstr>GİRİŞ</vt:lpstr>
      <vt:lpstr>GİRİŞ</vt:lpstr>
      <vt:lpstr>GİRİŞ</vt:lpstr>
      <vt:lpstr>GİRİŞ</vt:lpstr>
      <vt:lpstr>MATERYAL ve METOD</vt:lpstr>
      <vt:lpstr>PowerPoint Sunusu</vt:lpstr>
      <vt:lpstr>MATERYAL ve METOD</vt:lpstr>
      <vt:lpstr>MATERYAL ve METOD</vt:lpstr>
      <vt:lpstr>BULGULAR</vt:lpstr>
      <vt:lpstr>BULGULAR</vt:lpstr>
      <vt:lpstr>BULGULAR</vt:lpstr>
      <vt:lpstr>BULGULAR</vt:lpstr>
      <vt:lpstr>BULGULAR</vt:lpstr>
      <vt:lpstr>PowerPoint Sunusu</vt:lpstr>
      <vt:lpstr>BULGULAR</vt:lpstr>
      <vt:lpstr>Tablo-3</vt:lpstr>
      <vt:lpstr>TARTIŞMA</vt:lpstr>
      <vt:lpstr>TARTIŞMA</vt:lpstr>
      <vt:lpstr>TARTIŞMA</vt:lpstr>
      <vt:lpstr>TARTIŞMA</vt:lpstr>
      <vt:lpstr>TARTIŞMA</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18480</dc:creator>
  <cp:lastModifiedBy>18480</cp:lastModifiedBy>
  <cp:revision>10</cp:revision>
  <dcterms:created xsi:type="dcterms:W3CDTF">2024-04-14T12:28:35Z</dcterms:created>
  <dcterms:modified xsi:type="dcterms:W3CDTF">2024-04-15T18:07:52Z</dcterms:modified>
</cp:coreProperties>
</file>