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6" r:id="rId2"/>
    <p:sldId id="270" r:id="rId3"/>
    <p:sldId id="345" r:id="rId4"/>
    <p:sldId id="346" r:id="rId5"/>
    <p:sldId id="347" r:id="rId6"/>
    <p:sldId id="257" r:id="rId7"/>
    <p:sldId id="258" r:id="rId8"/>
    <p:sldId id="276" r:id="rId9"/>
    <p:sldId id="277" r:id="rId10"/>
    <p:sldId id="261" r:id="rId11"/>
    <p:sldId id="275" r:id="rId12"/>
    <p:sldId id="262" r:id="rId13"/>
    <p:sldId id="263" r:id="rId14"/>
    <p:sldId id="283" r:id="rId15"/>
    <p:sldId id="284" r:id="rId16"/>
    <p:sldId id="286" r:id="rId17"/>
    <p:sldId id="348" r:id="rId18"/>
    <p:sldId id="307" r:id="rId19"/>
    <p:sldId id="264" r:id="rId20"/>
    <p:sldId id="287" r:id="rId21"/>
    <p:sldId id="265" r:id="rId22"/>
    <p:sldId id="266" r:id="rId23"/>
    <p:sldId id="289" r:id="rId24"/>
    <p:sldId id="292" r:id="rId25"/>
    <p:sldId id="291" r:id="rId26"/>
    <p:sldId id="293" r:id="rId27"/>
    <p:sldId id="267" r:id="rId28"/>
    <p:sldId id="268" r:id="rId29"/>
    <p:sldId id="308" r:id="rId30"/>
    <p:sldId id="295" r:id="rId31"/>
    <p:sldId id="297" r:id="rId32"/>
    <p:sldId id="304" r:id="rId33"/>
    <p:sldId id="305" r:id="rId34"/>
    <p:sldId id="337" r:id="rId35"/>
    <p:sldId id="302" r:id="rId36"/>
    <p:sldId id="326" r:id="rId37"/>
    <p:sldId id="325" r:id="rId38"/>
    <p:sldId id="336" r:id="rId39"/>
    <p:sldId id="301" r:id="rId40"/>
    <p:sldId id="311" r:id="rId41"/>
    <p:sldId id="312" r:id="rId42"/>
    <p:sldId id="317" r:id="rId43"/>
    <p:sldId id="318" r:id="rId44"/>
    <p:sldId id="319" r:id="rId45"/>
    <p:sldId id="320" r:id="rId46"/>
    <p:sldId id="321" r:id="rId47"/>
    <p:sldId id="322" r:id="rId48"/>
    <p:sldId id="323" r:id="rId49"/>
    <p:sldId id="313" r:id="rId50"/>
    <p:sldId id="294" r:id="rId51"/>
    <p:sldId id="314" r:id="rId52"/>
    <p:sldId id="315" r:id="rId53"/>
    <p:sldId id="316" r:id="rId54"/>
    <p:sldId id="332" r:id="rId55"/>
    <p:sldId id="327" r:id="rId56"/>
    <p:sldId id="328" r:id="rId57"/>
    <p:sldId id="330" r:id="rId58"/>
    <p:sldId id="333" r:id="rId59"/>
    <p:sldId id="340" r:id="rId60"/>
    <p:sldId id="341" r:id="rId61"/>
    <p:sldId id="342" r:id="rId62"/>
    <p:sldId id="344" r:id="rId63"/>
    <p:sldId id="269"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1362" autoAdjust="0"/>
  </p:normalViewPr>
  <p:slideViewPr>
    <p:cSldViewPr snapToGrid="0">
      <p:cViewPr varScale="1">
        <p:scale>
          <a:sx n="68" d="100"/>
          <a:sy n="68" d="100"/>
        </p:scale>
        <p:origin x="119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CA4CAA-0D03-41B9-9577-F61960C34AE3}"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18EE661F-B2D4-410B-92F7-BCFC68A5D457}">
      <dgm:prSet/>
      <dgm:spPr/>
      <dgm:t>
        <a:bodyPr/>
        <a:lstStyle/>
        <a:p>
          <a:r>
            <a:rPr lang="tr-TR"/>
            <a:t>Osteoartritin ,RA ve Gut artritinin</a:t>
          </a:r>
          <a:endParaRPr lang="en-US"/>
        </a:p>
      </dgm:t>
    </dgm:pt>
    <dgm:pt modelId="{286A064A-59EB-4735-A09E-7561D5C34CD9}" type="parTrans" cxnId="{75BE6034-2FBD-4BB5-8959-B176E9C01933}">
      <dgm:prSet/>
      <dgm:spPr/>
      <dgm:t>
        <a:bodyPr/>
        <a:lstStyle/>
        <a:p>
          <a:endParaRPr lang="en-US"/>
        </a:p>
      </dgm:t>
    </dgm:pt>
    <dgm:pt modelId="{8237801C-97D6-4828-B448-63308CFF7479}" type="sibTrans" cxnId="{75BE6034-2FBD-4BB5-8959-B176E9C01933}">
      <dgm:prSet/>
      <dgm:spPr/>
      <dgm:t>
        <a:bodyPr/>
        <a:lstStyle/>
        <a:p>
          <a:endParaRPr lang="en-US"/>
        </a:p>
      </dgm:t>
    </dgm:pt>
    <dgm:pt modelId="{09AC3D90-E8D0-4FFA-BCC2-B2AC67F0DAF1}">
      <dgm:prSet/>
      <dgm:spPr/>
      <dgm:t>
        <a:bodyPr/>
        <a:lstStyle/>
        <a:p>
          <a:r>
            <a:rPr lang="tr-TR"/>
            <a:t>Tanımı</a:t>
          </a:r>
          <a:endParaRPr lang="en-US"/>
        </a:p>
      </dgm:t>
    </dgm:pt>
    <dgm:pt modelId="{42519483-C472-46F3-9D83-16A7809B28D8}" type="parTrans" cxnId="{C5D85DF1-CC58-472D-BB58-5F1C78AC4E8F}">
      <dgm:prSet/>
      <dgm:spPr/>
      <dgm:t>
        <a:bodyPr/>
        <a:lstStyle/>
        <a:p>
          <a:endParaRPr lang="en-US"/>
        </a:p>
      </dgm:t>
    </dgm:pt>
    <dgm:pt modelId="{FE8B2099-8360-4420-86CE-F142ADE57C5F}" type="sibTrans" cxnId="{C5D85DF1-CC58-472D-BB58-5F1C78AC4E8F}">
      <dgm:prSet/>
      <dgm:spPr/>
      <dgm:t>
        <a:bodyPr/>
        <a:lstStyle/>
        <a:p>
          <a:endParaRPr lang="en-US"/>
        </a:p>
      </dgm:t>
    </dgm:pt>
    <dgm:pt modelId="{06A13242-9E76-415C-AC44-249D5B7A653A}">
      <dgm:prSet/>
      <dgm:spPr/>
      <dgm:t>
        <a:bodyPr/>
        <a:lstStyle/>
        <a:p>
          <a:r>
            <a:rPr lang="tr-TR"/>
            <a:t>Sınıflandırması</a:t>
          </a:r>
          <a:endParaRPr lang="en-US"/>
        </a:p>
      </dgm:t>
    </dgm:pt>
    <dgm:pt modelId="{F0AAC8A9-EAB9-4AEC-9444-05D3A2CF27BD}" type="parTrans" cxnId="{15E7225D-D905-412C-BA1C-3B6BF7304DD1}">
      <dgm:prSet/>
      <dgm:spPr/>
      <dgm:t>
        <a:bodyPr/>
        <a:lstStyle/>
        <a:p>
          <a:endParaRPr lang="en-US"/>
        </a:p>
      </dgm:t>
    </dgm:pt>
    <dgm:pt modelId="{B53CD6F3-6ABC-43C5-A737-09E2410E0BDA}" type="sibTrans" cxnId="{15E7225D-D905-412C-BA1C-3B6BF7304DD1}">
      <dgm:prSet/>
      <dgm:spPr/>
      <dgm:t>
        <a:bodyPr/>
        <a:lstStyle/>
        <a:p>
          <a:endParaRPr lang="en-US"/>
        </a:p>
      </dgm:t>
    </dgm:pt>
    <dgm:pt modelId="{E01FB6E7-8989-4021-8396-96F322BE2613}">
      <dgm:prSet/>
      <dgm:spPr/>
      <dgm:t>
        <a:bodyPr/>
        <a:lstStyle/>
        <a:p>
          <a:r>
            <a:rPr lang="tr-TR"/>
            <a:t>Risk Faktörleri</a:t>
          </a:r>
          <a:endParaRPr lang="en-US"/>
        </a:p>
      </dgm:t>
    </dgm:pt>
    <dgm:pt modelId="{CAC0DF20-3552-4316-B4FA-899DAA865A65}" type="parTrans" cxnId="{7CFE2971-C3D8-4D1B-8AEC-2CA7137747F1}">
      <dgm:prSet/>
      <dgm:spPr/>
      <dgm:t>
        <a:bodyPr/>
        <a:lstStyle/>
        <a:p>
          <a:endParaRPr lang="en-US"/>
        </a:p>
      </dgm:t>
    </dgm:pt>
    <dgm:pt modelId="{696A96B1-D8CF-4FCF-B42A-D42F5DBC974B}" type="sibTrans" cxnId="{7CFE2971-C3D8-4D1B-8AEC-2CA7137747F1}">
      <dgm:prSet/>
      <dgm:spPr/>
      <dgm:t>
        <a:bodyPr/>
        <a:lstStyle/>
        <a:p>
          <a:endParaRPr lang="en-US"/>
        </a:p>
      </dgm:t>
    </dgm:pt>
    <dgm:pt modelId="{FB82A9CC-6F83-4E75-98A5-50BF657F7592}">
      <dgm:prSet/>
      <dgm:spPr/>
      <dgm:t>
        <a:bodyPr/>
        <a:lstStyle/>
        <a:p>
          <a:r>
            <a:rPr lang="tr-TR"/>
            <a:t>Epidemiyolojisi</a:t>
          </a:r>
          <a:endParaRPr lang="en-US"/>
        </a:p>
      </dgm:t>
    </dgm:pt>
    <dgm:pt modelId="{A2F0FDFF-A9A6-4849-BBC5-E9FF0AD93EC8}" type="parTrans" cxnId="{4EBCA6C6-2D94-4248-84CF-2AC85B33B11A}">
      <dgm:prSet/>
      <dgm:spPr/>
      <dgm:t>
        <a:bodyPr/>
        <a:lstStyle/>
        <a:p>
          <a:endParaRPr lang="en-US"/>
        </a:p>
      </dgm:t>
    </dgm:pt>
    <dgm:pt modelId="{A8711420-58B5-4A3D-8992-034F6D0268D6}" type="sibTrans" cxnId="{4EBCA6C6-2D94-4248-84CF-2AC85B33B11A}">
      <dgm:prSet/>
      <dgm:spPr/>
      <dgm:t>
        <a:bodyPr/>
        <a:lstStyle/>
        <a:p>
          <a:endParaRPr lang="en-US"/>
        </a:p>
      </dgm:t>
    </dgm:pt>
    <dgm:pt modelId="{31437258-0D2B-4CB1-A4B3-4355DC9C3BDE}">
      <dgm:prSet/>
      <dgm:spPr/>
      <dgm:t>
        <a:bodyPr/>
        <a:lstStyle/>
        <a:p>
          <a:r>
            <a:rPr lang="tr-TR"/>
            <a:t>Patogenezi</a:t>
          </a:r>
          <a:endParaRPr lang="en-US"/>
        </a:p>
      </dgm:t>
    </dgm:pt>
    <dgm:pt modelId="{DF23DF38-7397-4D7F-82F2-B4F557156748}" type="parTrans" cxnId="{AD5238E3-B84D-4A95-96DD-00079C5849C9}">
      <dgm:prSet/>
      <dgm:spPr/>
      <dgm:t>
        <a:bodyPr/>
        <a:lstStyle/>
        <a:p>
          <a:endParaRPr lang="en-US"/>
        </a:p>
      </dgm:t>
    </dgm:pt>
    <dgm:pt modelId="{8DB23FA0-3614-4CB7-90BA-2B81C91E1690}" type="sibTrans" cxnId="{AD5238E3-B84D-4A95-96DD-00079C5849C9}">
      <dgm:prSet/>
      <dgm:spPr/>
      <dgm:t>
        <a:bodyPr/>
        <a:lstStyle/>
        <a:p>
          <a:endParaRPr lang="en-US"/>
        </a:p>
      </dgm:t>
    </dgm:pt>
    <dgm:pt modelId="{683CF3F2-3CEB-4D2B-A9F3-CAD879DA12E9}">
      <dgm:prSet/>
      <dgm:spPr/>
      <dgm:t>
        <a:bodyPr/>
        <a:lstStyle/>
        <a:p>
          <a:r>
            <a:rPr lang="tr-TR"/>
            <a:t>Kliniği</a:t>
          </a:r>
          <a:endParaRPr lang="en-US"/>
        </a:p>
      </dgm:t>
    </dgm:pt>
    <dgm:pt modelId="{D5C7FE9F-A083-49E2-BB6B-71EE2B27D1E3}" type="parTrans" cxnId="{A9A39964-5186-4807-987C-C132C86E07F4}">
      <dgm:prSet/>
      <dgm:spPr/>
      <dgm:t>
        <a:bodyPr/>
        <a:lstStyle/>
        <a:p>
          <a:endParaRPr lang="en-US"/>
        </a:p>
      </dgm:t>
    </dgm:pt>
    <dgm:pt modelId="{BFE9B70F-7152-4FAD-A7A0-CF63BE8E0115}" type="sibTrans" cxnId="{A9A39964-5186-4807-987C-C132C86E07F4}">
      <dgm:prSet/>
      <dgm:spPr/>
      <dgm:t>
        <a:bodyPr/>
        <a:lstStyle/>
        <a:p>
          <a:endParaRPr lang="en-US"/>
        </a:p>
      </dgm:t>
    </dgm:pt>
    <dgm:pt modelId="{43389798-F2C8-4E83-9C7A-66048CCD5445}">
      <dgm:prSet/>
      <dgm:spPr/>
      <dgm:t>
        <a:bodyPr/>
        <a:lstStyle/>
        <a:p>
          <a:r>
            <a:rPr lang="tr-TR"/>
            <a:t>Fizik Muayenesi</a:t>
          </a:r>
          <a:endParaRPr lang="en-US"/>
        </a:p>
      </dgm:t>
    </dgm:pt>
    <dgm:pt modelId="{E7FED368-6B37-4C39-9FB8-9FBEB507FD73}" type="parTrans" cxnId="{CF331966-245C-4502-867C-1BA9BADC9EAD}">
      <dgm:prSet/>
      <dgm:spPr/>
      <dgm:t>
        <a:bodyPr/>
        <a:lstStyle/>
        <a:p>
          <a:endParaRPr lang="en-US"/>
        </a:p>
      </dgm:t>
    </dgm:pt>
    <dgm:pt modelId="{56A6F9FF-C761-4B11-BCA0-F9D19D102F8C}" type="sibTrans" cxnId="{CF331966-245C-4502-867C-1BA9BADC9EAD}">
      <dgm:prSet/>
      <dgm:spPr/>
      <dgm:t>
        <a:bodyPr/>
        <a:lstStyle/>
        <a:p>
          <a:endParaRPr lang="en-US"/>
        </a:p>
      </dgm:t>
    </dgm:pt>
    <dgm:pt modelId="{8FA1A01D-A17B-40C1-9B69-0C213553B540}">
      <dgm:prSet/>
      <dgm:spPr/>
      <dgm:t>
        <a:bodyPr/>
        <a:lstStyle/>
        <a:p>
          <a:r>
            <a:rPr lang="tr-TR"/>
            <a:t>Laboratuvar ve görüntülemesi</a:t>
          </a:r>
          <a:endParaRPr lang="en-US"/>
        </a:p>
      </dgm:t>
    </dgm:pt>
    <dgm:pt modelId="{0FDF02EC-C72B-49E9-8485-76DC9BD817BC}" type="parTrans" cxnId="{1B204469-AD6C-4046-A739-DFFCF34C5945}">
      <dgm:prSet/>
      <dgm:spPr/>
      <dgm:t>
        <a:bodyPr/>
        <a:lstStyle/>
        <a:p>
          <a:endParaRPr lang="en-US"/>
        </a:p>
      </dgm:t>
    </dgm:pt>
    <dgm:pt modelId="{4BEC40D6-9214-47C0-B6AE-9790D79AC538}" type="sibTrans" cxnId="{1B204469-AD6C-4046-A739-DFFCF34C5945}">
      <dgm:prSet/>
      <dgm:spPr/>
      <dgm:t>
        <a:bodyPr/>
        <a:lstStyle/>
        <a:p>
          <a:endParaRPr lang="en-US"/>
        </a:p>
      </dgm:t>
    </dgm:pt>
    <dgm:pt modelId="{F0111F4B-727A-4135-AB96-09B91DBFEAA7}">
      <dgm:prSet/>
      <dgm:spPr/>
      <dgm:t>
        <a:bodyPr/>
        <a:lstStyle/>
        <a:p>
          <a:r>
            <a:rPr lang="tr-TR"/>
            <a:t>Ayırıcı Tanısı</a:t>
          </a:r>
          <a:endParaRPr lang="en-US"/>
        </a:p>
      </dgm:t>
    </dgm:pt>
    <dgm:pt modelId="{3604ADF2-C61D-4125-ACA2-D461FC05D100}" type="parTrans" cxnId="{EA6A0A4D-C0B7-418C-AF39-9473B293AA51}">
      <dgm:prSet/>
      <dgm:spPr/>
      <dgm:t>
        <a:bodyPr/>
        <a:lstStyle/>
        <a:p>
          <a:endParaRPr lang="en-US"/>
        </a:p>
      </dgm:t>
    </dgm:pt>
    <dgm:pt modelId="{8EDFE650-7EC8-4052-A4F3-CAF45DE852CA}" type="sibTrans" cxnId="{EA6A0A4D-C0B7-418C-AF39-9473B293AA51}">
      <dgm:prSet/>
      <dgm:spPr/>
      <dgm:t>
        <a:bodyPr/>
        <a:lstStyle/>
        <a:p>
          <a:endParaRPr lang="en-US"/>
        </a:p>
      </dgm:t>
    </dgm:pt>
    <dgm:pt modelId="{81478D8B-00E0-4416-B7C1-1CF4B16637F0}">
      <dgm:prSet/>
      <dgm:spPr/>
      <dgm:t>
        <a:bodyPr/>
        <a:lstStyle/>
        <a:p>
          <a:r>
            <a:rPr lang="tr-TR"/>
            <a:t>Tedavisi</a:t>
          </a:r>
          <a:endParaRPr lang="en-US"/>
        </a:p>
      </dgm:t>
    </dgm:pt>
    <dgm:pt modelId="{D25728A5-9A96-44AD-AFB7-64D8481E2E91}" type="parTrans" cxnId="{75BF47EC-B5CF-465D-B2DB-E00AA9C57588}">
      <dgm:prSet/>
      <dgm:spPr/>
      <dgm:t>
        <a:bodyPr/>
        <a:lstStyle/>
        <a:p>
          <a:endParaRPr lang="en-US"/>
        </a:p>
      </dgm:t>
    </dgm:pt>
    <dgm:pt modelId="{98BB5840-9614-4697-AAE7-DB2A1662EBC4}" type="sibTrans" cxnId="{75BF47EC-B5CF-465D-B2DB-E00AA9C57588}">
      <dgm:prSet/>
      <dgm:spPr/>
      <dgm:t>
        <a:bodyPr/>
        <a:lstStyle/>
        <a:p>
          <a:endParaRPr lang="en-US"/>
        </a:p>
      </dgm:t>
    </dgm:pt>
    <dgm:pt modelId="{89D3B3A2-8713-4179-802C-5E9FFF018E73}">
      <dgm:prSet/>
      <dgm:spPr/>
      <dgm:t>
        <a:bodyPr/>
        <a:lstStyle/>
        <a:p>
          <a:r>
            <a:rPr lang="tr-TR"/>
            <a:t>Kaynaklar</a:t>
          </a:r>
          <a:endParaRPr lang="en-US"/>
        </a:p>
      </dgm:t>
    </dgm:pt>
    <dgm:pt modelId="{4FE8DF8A-8BED-4716-AF35-5CB5F45E88E3}" type="parTrans" cxnId="{C25D7434-F104-408B-A8E0-36D2054099C3}">
      <dgm:prSet/>
      <dgm:spPr/>
      <dgm:t>
        <a:bodyPr/>
        <a:lstStyle/>
        <a:p>
          <a:endParaRPr lang="en-US"/>
        </a:p>
      </dgm:t>
    </dgm:pt>
    <dgm:pt modelId="{354B1C98-E81C-4802-92E8-E1730E6D1424}" type="sibTrans" cxnId="{C25D7434-F104-408B-A8E0-36D2054099C3}">
      <dgm:prSet/>
      <dgm:spPr/>
      <dgm:t>
        <a:bodyPr/>
        <a:lstStyle/>
        <a:p>
          <a:endParaRPr lang="en-US"/>
        </a:p>
      </dgm:t>
    </dgm:pt>
    <dgm:pt modelId="{2EA67D79-E865-4D03-AD14-0CD5B2B3ED6B}" type="pres">
      <dgm:prSet presAssocID="{79CA4CAA-0D03-41B9-9577-F61960C34AE3}" presName="Name0" presStyleCnt="0">
        <dgm:presLayoutVars>
          <dgm:dir/>
          <dgm:resizeHandles val="exact"/>
        </dgm:presLayoutVars>
      </dgm:prSet>
      <dgm:spPr/>
    </dgm:pt>
    <dgm:pt modelId="{8FB2F9A6-0D96-441A-B8E1-124A6FCDEEA5}" type="pres">
      <dgm:prSet presAssocID="{18EE661F-B2D4-410B-92F7-BCFC68A5D457}" presName="node" presStyleLbl="node1" presStyleIdx="0" presStyleCnt="12">
        <dgm:presLayoutVars>
          <dgm:bulletEnabled val="1"/>
        </dgm:presLayoutVars>
      </dgm:prSet>
      <dgm:spPr/>
    </dgm:pt>
    <dgm:pt modelId="{B33F42BD-4843-440E-87C3-60D03B250AE1}" type="pres">
      <dgm:prSet presAssocID="{8237801C-97D6-4828-B448-63308CFF7479}" presName="sibTrans" presStyleLbl="sibTrans1D1" presStyleIdx="0" presStyleCnt="11"/>
      <dgm:spPr/>
    </dgm:pt>
    <dgm:pt modelId="{B8658318-A831-462D-8867-D8CA5F7C15E4}" type="pres">
      <dgm:prSet presAssocID="{8237801C-97D6-4828-B448-63308CFF7479}" presName="connectorText" presStyleLbl="sibTrans1D1" presStyleIdx="0" presStyleCnt="11"/>
      <dgm:spPr/>
    </dgm:pt>
    <dgm:pt modelId="{0B5CD8E1-3A1B-40B8-B607-8C62B9870775}" type="pres">
      <dgm:prSet presAssocID="{09AC3D90-E8D0-4FFA-BCC2-B2AC67F0DAF1}" presName="node" presStyleLbl="node1" presStyleIdx="1" presStyleCnt="12">
        <dgm:presLayoutVars>
          <dgm:bulletEnabled val="1"/>
        </dgm:presLayoutVars>
      </dgm:prSet>
      <dgm:spPr/>
    </dgm:pt>
    <dgm:pt modelId="{E38BBD46-549E-4FB2-BBE1-FE11D21F4173}" type="pres">
      <dgm:prSet presAssocID="{FE8B2099-8360-4420-86CE-F142ADE57C5F}" presName="sibTrans" presStyleLbl="sibTrans1D1" presStyleIdx="1" presStyleCnt="11"/>
      <dgm:spPr/>
    </dgm:pt>
    <dgm:pt modelId="{390EC8BE-DDCF-487B-AFE5-293DCE544335}" type="pres">
      <dgm:prSet presAssocID="{FE8B2099-8360-4420-86CE-F142ADE57C5F}" presName="connectorText" presStyleLbl="sibTrans1D1" presStyleIdx="1" presStyleCnt="11"/>
      <dgm:spPr/>
    </dgm:pt>
    <dgm:pt modelId="{F5A74F7E-21B0-4934-95AE-6210C52AFAEF}" type="pres">
      <dgm:prSet presAssocID="{06A13242-9E76-415C-AC44-249D5B7A653A}" presName="node" presStyleLbl="node1" presStyleIdx="2" presStyleCnt="12">
        <dgm:presLayoutVars>
          <dgm:bulletEnabled val="1"/>
        </dgm:presLayoutVars>
      </dgm:prSet>
      <dgm:spPr/>
    </dgm:pt>
    <dgm:pt modelId="{D47C0F15-ACE4-4886-B0C8-4AD0C4285B71}" type="pres">
      <dgm:prSet presAssocID="{B53CD6F3-6ABC-43C5-A737-09E2410E0BDA}" presName="sibTrans" presStyleLbl="sibTrans1D1" presStyleIdx="2" presStyleCnt="11"/>
      <dgm:spPr/>
    </dgm:pt>
    <dgm:pt modelId="{99728852-FC0D-4A2C-9345-54C2F34EBEE1}" type="pres">
      <dgm:prSet presAssocID="{B53CD6F3-6ABC-43C5-A737-09E2410E0BDA}" presName="connectorText" presStyleLbl="sibTrans1D1" presStyleIdx="2" presStyleCnt="11"/>
      <dgm:spPr/>
    </dgm:pt>
    <dgm:pt modelId="{3DC45253-6EED-4107-BAD7-C1F561193AB0}" type="pres">
      <dgm:prSet presAssocID="{E01FB6E7-8989-4021-8396-96F322BE2613}" presName="node" presStyleLbl="node1" presStyleIdx="3" presStyleCnt="12">
        <dgm:presLayoutVars>
          <dgm:bulletEnabled val="1"/>
        </dgm:presLayoutVars>
      </dgm:prSet>
      <dgm:spPr/>
    </dgm:pt>
    <dgm:pt modelId="{4F4A467D-CD94-4F95-AEB9-8278973751F1}" type="pres">
      <dgm:prSet presAssocID="{696A96B1-D8CF-4FCF-B42A-D42F5DBC974B}" presName="sibTrans" presStyleLbl="sibTrans1D1" presStyleIdx="3" presStyleCnt="11"/>
      <dgm:spPr/>
    </dgm:pt>
    <dgm:pt modelId="{B3FE0C34-540E-45AF-96E7-5997C0171522}" type="pres">
      <dgm:prSet presAssocID="{696A96B1-D8CF-4FCF-B42A-D42F5DBC974B}" presName="connectorText" presStyleLbl="sibTrans1D1" presStyleIdx="3" presStyleCnt="11"/>
      <dgm:spPr/>
    </dgm:pt>
    <dgm:pt modelId="{0AEDD37D-ABC6-4AC1-860B-6834E157FCA2}" type="pres">
      <dgm:prSet presAssocID="{FB82A9CC-6F83-4E75-98A5-50BF657F7592}" presName="node" presStyleLbl="node1" presStyleIdx="4" presStyleCnt="12">
        <dgm:presLayoutVars>
          <dgm:bulletEnabled val="1"/>
        </dgm:presLayoutVars>
      </dgm:prSet>
      <dgm:spPr/>
    </dgm:pt>
    <dgm:pt modelId="{693598D8-B0D5-4805-B4AF-C75D44035C11}" type="pres">
      <dgm:prSet presAssocID="{A8711420-58B5-4A3D-8992-034F6D0268D6}" presName="sibTrans" presStyleLbl="sibTrans1D1" presStyleIdx="4" presStyleCnt="11"/>
      <dgm:spPr/>
    </dgm:pt>
    <dgm:pt modelId="{92DB8AB8-2E93-4383-BF58-104F837A9237}" type="pres">
      <dgm:prSet presAssocID="{A8711420-58B5-4A3D-8992-034F6D0268D6}" presName="connectorText" presStyleLbl="sibTrans1D1" presStyleIdx="4" presStyleCnt="11"/>
      <dgm:spPr/>
    </dgm:pt>
    <dgm:pt modelId="{9B198E44-150D-4F24-B914-699B6832F70C}" type="pres">
      <dgm:prSet presAssocID="{31437258-0D2B-4CB1-A4B3-4355DC9C3BDE}" presName="node" presStyleLbl="node1" presStyleIdx="5" presStyleCnt="12">
        <dgm:presLayoutVars>
          <dgm:bulletEnabled val="1"/>
        </dgm:presLayoutVars>
      </dgm:prSet>
      <dgm:spPr/>
    </dgm:pt>
    <dgm:pt modelId="{7B2D715F-31F8-4A37-9BDE-662F9E478479}" type="pres">
      <dgm:prSet presAssocID="{8DB23FA0-3614-4CB7-90BA-2B81C91E1690}" presName="sibTrans" presStyleLbl="sibTrans1D1" presStyleIdx="5" presStyleCnt="11"/>
      <dgm:spPr/>
    </dgm:pt>
    <dgm:pt modelId="{689B7123-42DD-48DE-AC13-9169ED09BCA7}" type="pres">
      <dgm:prSet presAssocID="{8DB23FA0-3614-4CB7-90BA-2B81C91E1690}" presName="connectorText" presStyleLbl="sibTrans1D1" presStyleIdx="5" presStyleCnt="11"/>
      <dgm:spPr/>
    </dgm:pt>
    <dgm:pt modelId="{D4E59469-9955-4BEC-B669-979C1AE9C190}" type="pres">
      <dgm:prSet presAssocID="{683CF3F2-3CEB-4D2B-A9F3-CAD879DA12E9}" presName="node" presStyleLbl="node1" presStyleIdx="6" presStyleCnt="12">
        <dgm:presLayoutVars>
          <dgm:bulletEnabled val="1"/>
        </dgm:presLayoutVars>
      </dgm:prSet>
      <dgm:spPr/>
    </dgm:pt>
    <dgm:pt modelId="{17C7B5AB-B787-419F-9D58-C895E0501593}" type="pres">
      <dgm:prSet presAssocID="{BFE9B70F-7152-4FAD-A7A0-CF63BE8E0115}" presName="sibTrans" presStyleLbl="sibTrans1D1" presStyleIdx="6" presStyleCnt="11"/>
      <dgm:spPr/>
    </dgm:pt>
    <dgm:pt modelId="{DBC41790-13DE-4425-A652-06C30E017FF0}" type="pres">
      <dgm:prSet presAssocID="{BFE9B70F-7152-4FAD-A7A0-CF63BE8E0115}" presName="connectorText" presStyleLbl="sibTrans1D1" presStyleIdx="6" presStyleCnt="11"/>
      <dgm:spPr/>
    </dgm:pt>
    <dgm:pt modelId="{1D753679-AC24-4E61-92C9-540061727E2E}" type="pres">
      <dgm:prSet presAssocID="{43389798-F2C8-4E83-9C7A-66048CCD5445}" presName="node" presStyleLbl="node1" presStyleIdx="7" presStyleCnt="12">
        <dgm:presLayoutVars>
          <dgm:bulletEnabled val="1"/>
        </dgm:presLayoutVars>
      </dgm:prSet>
      <dgm:spPr/>
    </dgm:pt>
    <dgm:pt modelId="{444CA77D-32B6-43D0-828B-7A11CE90C23A}" type="pres">
      <dgm:prSet presAssocID="{56A6F9FF-C761-4B11-BCA0-F9D19D102F8C}" presName="sibTrans" presStyleLbl="sibTrans1D1" presStyleIdx="7" presStyleCnt="11"/>
      <dgm:spPr/>
    </dgm:pt>
    <dgm:pt modelId="{E3F6E1C4-6880-4F97-9820-C2B0B4F42193}" type="pres">
      <dgm:prSet presAssocID="{56A6F9FF-C761-4B11-BCA0-F9D19D102F8C}" presName="connectorText" presStyleLbl="sibTrans1D1" presStyleIdx="7" presStyleCnt="11"/>
      <dgm:spPr/>
    </dgm:pt>
    <dgm:pt modelId="{6893E521-24B4-42E1-AE9A-479142827752}" type="pres">
      <dgm:prSet presAssocID="{8FA1A01D-A17B-40C1-9B69-0C213553B540}" presName="node" presStyleLbl="node1" presStyleIdx="8" presStyleCnt="12">
        <dgm:presLayoutVars>
          <dgm:bulletEnabled val="1"/>
        </dgm:presLayoutVars>
      </dgm:prSet>
      <dgm:spPr/>
    </dgm:pt>
    <dgm:pt modelId="{CC0F3858-AA1C-47E2-8B8F-F03B31730EF9}" type="pres">
      <dgm:prSet presAssocID="{4BEC40D6-9214-47C0-B6AE-9790D79AC538}" presName="sibTrans" presStyleLbl="sibTrans1D1" presStyleIdx="8" presStyleCnt="11"/>
      <dgm:spPr/>
    </dgm:pt>
    <dgm:pt modelId="{BFD90A65-2170-4FF5-B488-99147EFA2C2F}" type="pres">
      <dgm:prSet presAssocID="{4BEC40D6-9214-47C0-B6AE-9790D79AC538}" presName="connectorText" presStyleLbl="sibTrans1D1" presStyleIdx="8" presStyleCnt="11"/>
      <dgm:spPr/>
    </dgm:pt>
    <dgm:pt modelId="{F3E7A50C-5553-4E32-B9B9-1926A34EA1B5}" type="pres">
      <dgm:prSet presAssocID="{F0111F4B-727A-4135-AB96-09B91DBFEAA7}" presName="node" presStyleLbl="node1" presStyleIdx="9" presStyleCnt="12">
        <dgm:presLayoutVars>
          <dgm:bulletEnabled val="1"/>
        </dgm:presLayoutVars>
      </dgm:prSet>
      <dgm:spPr/>
    </dgm:pt>
    <dgm:pt modelId="{76DB91F2-B8FF-43C9-AA3E-E09E56788AC1}" type="pres">
      <dgm:prSet presAssocID="{8EDFE650-7EC8-4052-A4F3-CAF45DE852CA}" presName="sibTrans" presStyleLbl="sibTrans1D1" presStyleIdx="9" presStyleCnt="11"/>
      <dgm:spPr/>
    </dgm:pt>
    <dgm:pt modelId="{633ABD3F-86A1-426D-AA33-2C795710AA69}" type="pres">
      <dgm:prSet presAssocID="{8EDFE650-7EC8-4052-A4F3-CAF45DE852CA}" presName="connectorText" presStyleLbl="sibTrans1D1" presStyleIdx="9" presStyleCnt="11"/>
      <dgm:spPr/>
    </dgm:pt>
    <dgm:pt modelId="{CC0DF812-0999-4F06-AAB9-EE31C3902C82}" type="pres">
      <dgm:prSet presAssocID="{81478D8B-00E0-4416-B7C1-1CF4B16637F0}" presName="node" presStyleLbl="node1" presStyleIdx="10" presStyleCnt="12">
        <dgm:presLayoutVars>
          <dgm:bulletEnabled val="1"/>
        </dgm:presLayoutVars>
      </dgm:prSet>
      <dgm:spPr/>
    </dgm:pt>
    <dgm:pt modelId="{0702394E-0AF2-4C0D-819C-A3EBD51A9C09}" type="pres">
      <dgm:prSet presAssocID="{98BB5840-9614-4697-AAE7-DB2A1662EBC4}" presName="sibTrans" presStyleLbl="sibTrans1D1" presStyleIdx="10" presStyleCnt="11"/>
      <dgm:spPr/>
    </dgm:pt>
    <dgm:pt modelId="{C6E48DDF-54E4-4A07-9D6F-BE3975B4AA9C}" type="pres">
      <dgm:prSet presAssocID="{98BB5840-9614-4697-AAE7-DB2A1662EBC4}" presName="connectorText" presStyleLbl="sibTrans1D1" presStyleIdx="10" presStyleCnt="11"/>
      <dgm:spPr/>
    </dgm:pt>
    <dgm:pt modelId="{EE2A76E8-D7B0-4F8F-B6B7-44CFE000B33E}" type="pres">
      <dgm:prSet presAssocID="{89D3B3A2-8713-4179-802C-5E9FFF018E73}" presName="node" presStyleLbl="node1" presStyleIdx="11" presStyleCnt="12">
        <dgm:presLayoutVars>
          <dgm:bulletEnabled val="1"/>
        </dgm:presLayoutVars>
      </dgm:prSet>
      <dgm:spPr/>
    </dgm:pt>
  </dgm:ptLst>
  <dgm:cxnLst>
    <dgm:cxn modelId="{9488CF01-3848-4113-84C0-02AED6E82B21}" type="presOf" srcId="{F0111F4B-727A-4135-AB96-09B91DBFEAA7}" destId="{F3E7A50C-5553-4E32-B9B9-1926A34EA1B5}" srcOrd="0" destOrd="0" presId="urn:microsoft.com/office/officeart/2016/7/layout/RepeatingBendingProcessNew"/>
    <dgm:cxn modelId="{54479406-7A2F-4247-AE58-88418406A9C9}" type="presOf" srcId="{BFE9B70F-7152-4FAD-A7A0-CF63BE8E0115}" destId="{17C7B5AB-B787-419F-9D58-C895E0501593}" srcOrd="0" destOrd="0" presId="urn:microsoft.com/office/officeart/2016/7/layout/RepeatingBendingProcessNew"/>
    <dgm:cxn modelId="{B2545807-8565-4D0A-82A7-E020C91491C3}" type="presOf" srcId="{98BB5840-9614-4697-AAE7-DB2A1662EBC4}" destId="{C6E48DDF-54E4-4A07-9D6F-BE3975B4AA9C}" srcOrd="1" destOrd="0" presId="urn:microsoft.com/office/officeart/2016/7/layout/RepeatingBendingProcessNew"/>
    <dgm:cxn modelId="{2F98F109-E535-4EA9-B578-085567368751}" type="presOf" srcId="{4BEC40D6-9214-47C0-B6AE-9790D79AC538}" destId="{BFD90A65-2170-4FF5-B488-99147EFA2C2F}" srcOrd="1" destOrd="0" presId="urn:microsoft.com/office/officeart/2016/7/layout/RepeatingBendingProcessNew"/>
    <dgm:cxn modelId="{00422B11-EB23-479C-8B9D-9C7D1ED1DAA9}" type="presOf" srcId="{B53CD6F3-6ABC-43C5-A737-09E2410E0BDA}" destId="{D47C0F15-ACE4-4886-B0C8-4AD0C4285B71}" srcOrd="0" destOrd="0" presId="urn:microsoft.com/office/officeart/2016/7/layout/RepeatingBendingProcessNew"/>
    <dgm:cxn modelId="{B9FBB611-75F4-44D4-BC7F-29CDEF60A1FE}" type="presOf" srcId="{683CF3F2-3CEB-4D2B-A9F3-CAD879DA12E9}" destId="{D4E59469-9955-4BEC-B669-979C1AE9C190}" srcOrd="0" destOrd="0" presId="urn:microsoft.com/office/officeart/2016/7/layout/RepeatingBendingProcessNew"/>
    <dgm:cxn modelId="{1DF59521-EF38-4412-9234-F775654F8DCF}" type="presOf" srcId="{696A96B1-D8CF-4FCF-B42A-D42F5DBC974B}" destId="{4F4A467D-CD94-4F95-AEB9-8278973751F1}" srcOrd="0" destOrd="0" presId="urn:microsoft.com/office/officeart/2016/7/layout/RepeatingBendingProcessNew"/>
    <dgm:cxn modelId="{DE5C8726-A323-4DCA-8A9E-71078BD53AE6}" type="presOf" srcId="{43389798-F2C8-4E83-9C7A-66048CCD5445}" destId="{1D753679-AC24-4E61-92C9-540061727E2E}" srcOrd="0" destOrd="0" presId="urn:microsoft.com/office/officeart/2016/7/layout/RepeatingBendingProcessNew"/>
    <dgm:cxn modelId="{E701612D-2C32-4CE6-8A43-B16D09EA6303}" type="presOf" srcId="{18EE661F-B2D4-410B-92F7-BCFC68A5D457}" destId="{8FB2F9A6-0D96-441A-B8E1-124A6FCDEEA5}" srcOrd="0" destOrd="0" presId="urn:microsoft.com/office/officeart/2016/7/layout/RepeatingBendingProcessNew"/>
    <dgm:cxn modelId="{AE64DA2F-DC44-4FD1-A16E-94A207E1B240}" type="presOf" srcId="{FE8B2099-8360-4420-86CE-F142ADE57C5F}" destId="{390EC8BE-DDCF-487B-AFE5-293DCE544335}" srcOrd="1" destOrd="0" presId="urn:microsoft.com/office/officeart/2016/7/layout/RepeatingBendingProcessNew"/>
    <dgm:cxn modelId="{75BE6034-2FBD-4BB5-8959-B176E9C01933}" srcId="{79CA4CAA-0D03-41B9-9577-F61960C34AE3}" destId="{18EE661F-B2D4-410B-92F7-BCFC68A5D457}" srcOrd="0" destOrd="0" parTransId="{286A064A-59EB-4735-A09E-7561D5C34CD9}" sibTransId="{8237801C-97D6-4828-B448-63308CFF7479}"/>
    <dgm:cxn modelId="{C25D7434-F104-408B-A8E0-36D2054099C3}" srcId="{79CA4CAA-0D03-41B9-9577-F61960C34AE3}" destId="{89D3B3A2-8713-4179-802C-5E9FFF018E73}" srcOrd="11" destOrd="0" parTransId="{4FE8DF8A-8BED-4716-AF35-5CB5F45E88E3}" sibTransId="{354B1C98-E81C-4802-92E8-E1730E6D1424}"/>
    <dgm:cxn modelId="{E32AA138-8125-448F-A89B-96CB2EA45049}" type="presOf" srcId="{8EDFE650-7EC8-4052-A4F3-CAF45DE852CA}" destId="{633ABD3F-86A1-426D-AA33-2C795710AA69}" srcOrd="1" destOrd="0" presId="urn:microsoft.com/office/officeart/2016/7/layout/RepeatingBendingProcessNew"/>
    <dgm:cxn modelId="{9309123A-645F-4659-A629-34D31F248311}" type="presOf" srcId="{BFE9B70F-7152-4FAD-A7A0-CF63BE8E0115}" destId="{DBC41790-13DE-4425-A652-06C30E017FF0}" srcOrd="1" destOrd="0" presId="urn:microsoft.com/office/officeart/2016/7/layout/RepeatingBendingProcessNew"/>
    <dgm:cxn modelId="{2DCF6D5B-E327-49CB-B70F-50F615108448}" type="presOf" srcId="{8DB23FA0-3614-4CB7-90BA-2B81C91E1690}" destId="{7B2D715F-31F8-4A37-9BDE-662F9E478479}" srcOrd="0" destOrd="0" presId="urn:microsoft.com/office/officeart/2016/7/layout/RepeatingBendingProcessNew"/>
    <dgm:cxn modelId="{15E7225D-D905-412C-BA1C-3B6BF7304DD1}" srcId="{79CA4CAA-0D03-41B9-9577-F61960C34AE3}" destId="{06A13242-9E76-415C-AC44-249D5B7A653A}" srcOrd="2" destOrd="0" parTransId="{F0AAC8A9-EAB9-4AEC-9444-05D3A2CF27BD}" sibTransId="{B53CD6F3-6ABC-43C5-A737-09E2410E0BDA}"/>
    <dgm:cxn modelId="{B670E762-FB61-432D-B976-47CB67310BA8}" type="presOf" srcId="{8DB23FA0-3614-4CB7-90BA-2B81C91E1690}" destId="{689B7123-42DD-48DE-AC13-9169ED09BCA7}" srcOrd="1" destOrd="0" presId="urn:microsoft.com/office/officeart/2016/7/layout/RepeatingBendingProcessNew"/>
    <dgm:cxn modelId="{A9A39964-5186-4807-987C-C132C86E07F4}" srcId="{79CA4CAA-0D03-41B9-9577-F61960C34AE3}" destId="{683CF3F2-3CEB-4D2B-A9F3-CAD879DA12E9}" srcOrd="6" destOrd="0" parTransId="{D5C7FE9F-A083-49E2-BB6B-71EE2B27D1E3}" sibTransId="{BFE9B70F-7152-4FAD-A7A0-CF63BE8E0115}"/>
    <dgm:cxn modelId="{CF331966-245C-4502-867C-1BA9BADC9EAD}" srcId="{79CA4CAA-0D03-41B9-9577-F61960C34AE3}" destId="{43389798-F2C8-4E83-9C7A-66048CCD5445}" srcOrd="7" destOrd="0" parTransId="{E7FED368-6B37-4C39-9FB8-9FBEB507FD73}" sibTransId="{56A6F9FF-C761-4B11-BCA0-F9D19D102F8C}"/>
    <dgm:cxn modelId="{66F18748-5FBF-4B08-9358-82DB2A8DF87A}" type="presOf" srcId="{89D3B3A2-8713-4179-802C-5E9FFF018E73}" destId="{EE2A76E8-D7B0-4F8F-B6B7-44CFE000B33E}" srcOrd="0" destOrd="0" presId="urn:microsoft.com/office/officeart/2016/7/layout/RepeatingBendingProcessNew"/>
    <dgm:cxn modelId="{1B204469-AD6C-4046-A739-DFFCF34C5945}" srcId="{79CA4CAA-0D03-41B9-9577-F61960C34AE3}" destId="{8FA1A01D-A17B-40C1-9B69-0C213553B540}" srcOrd="8" destOrd="0" parTransId="{0FDF02EC-C72B-49E9-8485-76DC9BD817BC}" sibTransId="{4BEC40D6-9214-47C0-B6AE-9790D79AC538}"/>
    <dgm:cxn modelId="{EA6A0A4D-C0B7-418C-AF39-9473B293AA51}" srcId="{79CA4CAA-0D03-41B9-9577-F61960C34AE3}" destId="{F0111F4B-727A-4135-AB96-09B91DBFEAA7}" srcOrd="9" destOrd="0" parTransId="{3604ADF2-C61D-4125-ACA2-D461FC05D100}" sibTransId="{8EDFE650-7EC8-4052-A4F3-CAF45DE852CA}"/>
    <dgm:cxn modelId="{733E504F-73D5-4B31-8AF7-6BC93F130B92}" type="presOf" srcId="{81478D8B-00E0-4416-B7C1-1CF4B16637F0}" destId="{CC0DF812-0999-4F06-AAB9-EE31C3902C82}" srcOrd="0" destOrd="0" presId="urn:microsoft.com/office/officeart/2016/7/layout/RepeatingBendingProcessNew"/>
    <dgm:cxn modelId="{6112E26F-48A7-4672-9BE9-25B57CFD3072}" type="presOf" srcId="{98BB5840-9614-4697-AAE7-DB2A1662EBC4}" destId="{0702394E-0AF2-4C0D-819C-A3EBD51A9C09}" srcOrd="0" destOrd="0" presId="urn:microsoft.com/office/officeart/2016/7/layout/RepeatingBendingProcessNew"/>
    <dgm:cxn modelId="{28B14670-D4D8-4647-8DEF-C5706D2537CE}" type="presOf" srcId="{A8711420-58B5-4A3D-8992-034F6D0268D6}" destId="{693598D8-B0D5-4805-B4AF-C75D44035C11}" srcOrd="0" destOrd="0" presId="urn:microsoft.com/office/officeart/2016/7/layout/RepeatingBendingProcessNew"/>
    <dgm:cxn modelId="{7CFE2971-C3D8-4D1B-8AEC-2CA7137747F1}" srcId="{79CA4CAA-0D03-41B9-9577-F61960C34AE3}" destId="{E01FB6E7-8989-4021-8396-96F322BE2613}" srcOrd="3" destOrd="0" parTransId="{CAC0DF20-3552-4316-B4FA-899DAA865A65}" sibTransId="{696A96B1-D8CF-4FCF-B42A-D42F5DBC974B}"/>
    <dgm:cxn modelId="{B4516B74-A6A4-4C73-9B31-2AC00546D0D7}" type="presOf" srcId="{FE8B2099-8360-4420-86CE-F142ADE57C5F}" destId="{E38BBD46-549E-4FB2-BBE1-FE11D21F4173}" srcOrd="0" destOrd="0" presId="urn:microsoft.com/office/officeart/2016/7/layout/RepeatingBendingProcessNew"/>
    <dgm:cxn modelId="{FBEB9774-B727-4F52-914C-8761D999F99A}" type="presOf" srcId="{56A6F9FF-C761-4B11-BCA0-F9D19D102F8C}" destId="{E3F6E1C4-6880-4F97-9820-C2B0B4F42193}" srcOrd="1" destOrd="0" presId="urn:microsoft.com/office/officeart/2016/7/layout/RepeatingBendingProcessNew"/>
    <dgm:cxn modelId="{3680F777-2414-42AF-833C-0AA0FB84E791}" type="presOf" srcId="{E01FB6E7-8989-4021-8396-96F322BE2613}" destId="{3DC45253-6EED-4107-BAD7-C1F561193AB0}" srcOrd="0" destOrd="0" presId="urn:microsoft.com/office/officeart/2016/7/layout/RepeatingBendingProcessNew"/>
    <dgm:cxn modelId="{79858F59-D8EA-40AF-8660-159B652BC9CE}" type="presOf" srcId="{8EDFE650-7EC8-4052-A4F3-CAF45DE852CA}" destId="{76DB91F2-B8FF-43C9-AA3E-E09E56788AC1}" srcOrd="0" destOrd="0" presId="urn:microsoft.com/office/officeart/2016/7/layout/RepeatingBendingProcessNew"/>
    <dgm:cxn modelId="{9381F884-A1B1-42B7-9456-17A8003CEA23}" type="presOf" srcId="{8237801C-97D6-4828-B448-63308CFF7479}" destId="{B8658318-A831-462D-8867-D8CA5F7C15E4}" srcOrd="1" destOrd="0" presId="urn:microsoft.com/office/officeart/2016/7/layout/RepeatingBendingProcessNew"/>
    <dgm:cxn modelId="{F0604C97-2DE6-426E-A6B5-A3FAB703F772}" type="presOf" srcId="{09AC3D90-E8D0-4FFA-BCC2-B2AC67F0DAF1}" destId="{0B5CD8E1-3A1B-40B8-B607-8C62B9870775}" srcOrd="0" destOrd="0" presId="urn:microsoft.com/office/officeart/2016/7/layout/RepeatingBendingProcessNew"/>
    <dgm:cxn modelId="{E2E8DB97-CF89-46C1-9AC5-50BDA578590E}" type="presOf" srcId="{31437258-0D2B-4CB1-A4B3-4355DC9C3BDE}" destId="{9B198E44-150D-4F24-B914-699B6832F70C}" srcOrd="0" destOrd="0" presId="urn:microsoft.com/office/officeart/2016/7/layout/RepeatingBendingProcessNew"/>
    <dgm:cxn modelId="{9323BB9B-3F77-4521-B884-529B74B85A69}" type="presOf" srcId="{696A96B1-D8CF-4FCF-B42A-D42F5DBC974B}" destId="{B3FE0C34-540E-45AF-96E7-5997C0171522}" srcOrd="1" destOrd="0" presId="urn:microsoft.com/office/officeart/2016/7/layout/RepeatingBendingProcessNew"/>
    <dgm:cxn modelId="{4DBDE2AB-01A7-4072-A6E5-530E35EE8225}" type="presOf" srcId="{06A13242-9E76-415C-AC44-249D5B7A653A}" destId="{F5A74F7E-21B0-4934-95AE-6210C52AFAEF}" srcOrd="0" destOrd="0" presId="urn:microsoft.com/office/officeart/2016/7/layout/RepeatingBendingProcessNew"/>
    <dgm:cxn modelId="{CC17F0AC-2D39-4544-B80C-9B13CF335CBD}" type="presOf" srcId="{8237801C-97D6-4828-B448-63308CFF7479}" destId="{B33F42BD-4843-440E-87C3-60D03B250AE1}" srcOrd="0" destOrd="0" presId="urn:microsoft.com/office/officeart/2016/7/layout/RepeatingBendingProcessNew"/>
    <dgm:cxn modelId="{D81026C3-DB2E-46FB-9C64-C921A4687284}" type="presOf" srcId="{4BEC40D6-9214-47C0-B6AE-9790D79AC538}" destId="{CC0F3858-AA1C-47E2-8B8F-F03B31730EF9}" srcOrd="0" destOrd="0" presId="urn:microsoft.com/office/officeart/2016/7/layout/RepeatingBendingProcessNew"/>
    <dgm:cxn modelId="{4EBCA6C6-2D94-4248-84CF-2AC85B33B11A}" srcId="{79CA4CAA-0D03-41B9-9577-F61960C34AE3}" destId="{FB82A9CC-6F83-4E75-98A5-50BF657F7592}" srcOrd="4" destOrd="0" parTransId="{A2F0FDFF-A9A6-4849-BBC5-E9FF0AD93EC8}" sibTransId="{A8711420-58B5-4A3D-8992-034F6D0268D6}"/>
    <dgm:cxn modelId="{60CCDAD7-5ABA-4A7B-8C78-F7E405B79ADC}" type="presOf" srcId="{A8711420-58B5-4A3D-8992-034F6D0268D6}" destId="{92DB8AB8-2E93-4383-BF58-104F837A9237}" srcOrd="1" destOrd="0" presId="urn:microsoft.com/office/officeart/2016/7/layout/RepeatingBendingProcessNew"/>
    <dgm:cxn modelId="{AD5238E3-B84D-4A95-96DD-00079C5849C9}" srcId="{79CA4CAA-0D03-41B9-9577-F61960C34AE3}" destId="{31437258-0D2B-4CB1-A4B3-4355DC9C3BDE}" srcOrd="5" destOrd="0" parTransId="{DF23DF38-7397-4D7F-82F2-B4F557156748}" sibTransId="{8DB23FA0-3614-4CB7-90BA-2B81C91E1690}"/>
    <dgm:cxn modelId="{0EBE7BE5-6921-48D4-AA96-B62111AC8EEC}" type="presOf" srcId="{FB82A9CC-6F83-4E75-98A5-50BF657F7592}" destId="{0AEDD37D-ABC6-4AC1-860B-6834E157FCA2}" srcOrd="0" destOrd="0" presId="urn:microsoft.com/office/officeart/2016/7/layout/RepeatingBendingProcessNew"/>
    <dgm:cxn modelId="{75BF47EC-B5CF-465D-B2DB-E00AA9C57588}" srcId="{79CA4CAA-0D03-41B9-9577-F61960C34AE3}" destId="{81478D8B-00E0-4416-B7C1-1CF4B16637F0}" srcOrd="10" destOrd="0" parTransId="{D25728A5-9A96-44AD-AFB7-64D8481E2E91}" sibTransId="{98BB5840-9614-4697-AAE7-DB2A1662EBC4}"/>
    <dgm:cxn modelId="{D33FF2EE-8787-4E03-B7D4-47C8C063A1EE}" type="presOf" srcId="{B53CD6F3-6ABC-43C5-A737-09E2410E0BDA}" destId="{99728852-FC0D-4A2C-9345-54C2F34EBEE1}" srcOrd="1" destOrd="0" presId="urn:microsoft.com/office/officeart/2016/7/layout/RepeatingBendingProcessNew"/>
    <dgm:cxn modelId="{C5D85DF1-CC58-472D-BB58-5F1C78AC4E8F}" srcId="{79CA4CAA-0D03-41B9-9577-F61960C34AE3}" destId="{09AC3D90-E8D0-4FFA-BCC2-B2AC67F0DAF1}" srcOrd="1" destOrd="0" parTransId="{42519483-C472-46F3-9D83-16A7809B28D8}" sibTransId="{FE8B2099-8360-4420-86CE-F142ADE57C5F}"/>
    <dgm:cxn modelId="{9E475BF5-587C-4F2B-BB32-72DFD4C8A65C}" type="presOf" srcId="{56A6F9FF-C761-4B11-BCA0-F9D19D102F8C}" destId="{444CA77D-32B6-43D0-828B-7A11CE90C23A}" srcOrd="0" destOrd="0" presId="urn:microsoft.com/office/officeart/2016/7/layout/RepeatingBendingProcessNew"/>
    <dgm:cxn modelId="{78DB09F6-CAB2-426A-97E2-B2D66A629F0D}" type="presOf" srcId="{79CA4CAA-0D03-41B9-9577-F61960C34AE3}" destId="{2EA67D79-E865-4D03-AD14-0CD5B2B3ED6B}" srcOrd="0" destOrd="0" presId="urn:microsoft.com/office/officeart/2016/7/layout/RepeatingBendingProcessNew"/>
    <dgm:cxn modelId="{7FBDA0FF-32B8-434D-AF38-0D620DF7F2BF}" type="presOf" srcId="{8FA1A01D-A17B-40C1-9B69-0C213553B540}" destId="{6893E521-24B4-42E1-AE9A-479142827752}" srcOrd="0" destOrd="0" presId="urn:microsoft.com/office/officeart/2016/7/layout/RepeatingBendingProcessNew"/>
    <dgm:cxn modelId="{A7932C34-366E-48A9-9007-4E376631EBD0}" type="presParOf" srcId="{2EA67D79-E865-4D03-AD14-0CD5B2B3ED6B}" destId="{8FB2F9A6-0D96-441A-B8E1-124A6FCDEEA5}" srcOrd="0" destOrd="0" presId="urn:microsoft.com/office/officeart/2016/7/layout/RepeatingBendingProcessNew"/>
    <dgm:cxn modelId="{4C4E5693-0971-400D-865C-1405B011CEC8}" type="presParOf" srcId="{2EA67D79-E865-4D03-AD14-0CD5B2B3ED6B}" destId="{B33F42BD-4843-440E-87C3-60D03B250AE1}" srcOrd="1" destOrd="0" presId="urn:microsoft.com/office/officeart/2016/7/layout/RepeatingBendingProcessNew"/>
    <dgm:cxn modelId="{6C37965C-F8A0-468A-85EB-7860BF480F1D}" type="presParOf" srcId="{B33F42BD-4843-440E-87C3-60D03B250AE1}" destId="{B8658318-A831-462D-8867-D8CA5F7C15E4}" srcOrd="0" destOrd="0" presId="urn:microsoft.com/office/officeart/2016/7/layout/RepeatingBendingProcessNew"/>
    <dgm:cxn modelId="{9E8D79B6-1F96-45D6-8F49-6C9017795B26}" type="presParOf" srcId="{2EA67D79-E865-4D03-AD14-0CD5B2B3ED6B}" destId="{0B5CD8E1-3A1B-40B8-B607-8C62B9870775}" srcOrd="2" destOrd="0" presId="urn:microsoft.com/office/officeart/2016/7/layout/RepeatingBendingProcessNew"/>
    <dgm:cxn modelId="{FB5B882F-8C41-480E-B010-1E81C753BAEC}" type="presParOf" srcId="{2EA67D79-E865-4D03-AD14-0CD5B2B3ED6B}" destId="{E38BBD46-549E-4FB2-BBE1-FE11D21F4173}" srcOrd="3" destOrd="0" presId="urn:microsoft.com/office/officeart/2016/7/layout/RepeatingBendingProcessNew"/>
    <dgm:cxn modelId="{B5B940F2-C3AA-45F9-97AA-7A0ADE69A52A}" type="presParOf" srcId="{E38BBD46-549E-4FB2-BBE1-FE11D21F4173}" destId="{390EC8BE-DDCF-487B-AFE5-293DCE544335}" srcOrd="0" destOrd="0" presId="urn:microsoft.com/office/officeart/2016/7/layout/RepeatingBendingProcessNew"/>
    <dgm:cxn modelId="{F40A52B9-2BBD-4C56-80D4-63579A4A770E}" type="presParOf" srcId="{2EA67D79-E865-4D03-AD14-0CD5B2B3ED6B}" destId="{F5A74F7E-21B0-4934-95AE-6210C52AFAEF}" srcOrd="4" destOrd="0" presId="urn:microsoft.com/office/officeart/2016/7/layout/RepeatingBendingProcessNew"/>
    <dgm:cxn modelId="{812925E6-03C8-4022-BCAE-DBB7092F9228}" type="presParOf" srcId="{2EA67D79-E865-4D03-AD14-0CD5B2B3ED6B}" destId="{D47C0F15-ACE4-4886-B0C8-4AD0C4285B71}" srcOrd="5" destOrd="0" presId="urn:microsoft.com/office/officeart/2016/7/layout/RepeatingBendingProcessNew"/>
    <dgm:cxn modelId="{4DB8366B-22DA-4280-B602-6CF56074B056}" type="presParOf" srcId="{D47C0F15-ACE4-4886-B0C8-4AD0C4285B71}" destId="{99728852-FC0D-4A2C-9345-54C2F34EBEE1}" srcOrd="0" destOrd="0" presId="urn:microsoft.com/office/officeart/2016/7/layout/RepeatingBendingProcessNew"/>
    <dgm:cxn modelId="{CF03BB05-CBAF-4120-8DB0-804AEDA65C3E}" type="presParOf" srcId="{2EA67D79-E865-4D03-AD14-0CD5B2B3ED6B}" destId="{3DC45253-6EED-4107-BAD7-C1F561193AB0}" srcOrd="6" destOrd="0" presId="urn:microsoft.com/office/officeart/2016/7/layout/RepeatingBendingProcessNew"/>
    <dgm:cxn modelId="{9DA60E3A-2DDB-42F8-B487-3FEE9589647A}" type="presParOf" srcId="{2EA67D79-E865-4D03-AD14-0CD5B2B3ED6B}" destId="{4F4A467D-CD94-4F95-AEB9-8278973751F1}" srcOrd="7" destOrd="0" presId="urn:microsoft.com/office/officeart/2016/7/layout/RepeatingBendingProcessNew"/>
    <dgm:cxn modelId="{434036B9-8518-4BE2-B3CD-4CA903BAF2C6}" type="presParOf" srcId="{4F4A467D-CD94-4F95-AEB9-8278973751F1}" destId="{B3FE0C34-540E-45AF-96E7-5997C0171522}" srcOrd="0" destOrd="0" presId="urn:microsoft.com/office/officeart/2016/7/layout/RepeatingBendingProcessNew"/>
    <dgm:cxn modelId="{B7307CF5-7640-49F9-B68B-E431B5D91FFD}" type="presParOf" srcId="{2EA67D79-E865-4D03-AD14-0CD5B2B3ED6B}" destId="{0AEDD37D-ABC6-4AC1-860B-6834E157FCA2}" srcOrd="8" destOrd="0" presId="urn:microsoft.com/office/officeart/2016/7/layout/RepeatingBendingProcessNew"/>
    <dgm:cxn modelId="{792EB8FA-288C-41F4-82E4-D54857520F24}" type="presParOf" srcId="{2EA67D79-E865-4D03-AD14-0CD5B2B3ED6B}" destId="{693598D8-B0D5-4805-B4AF-C75D44035C11}" srcOrd="9" destOrd="0" presId="urn:microsoft.com/office/officeart/2016/7/layout/RepeatingBendingProcessNew"/>
    <dgm:cxn modelId="{3ED169BF-1104-4493-B59E-55635E453EA0}" type="presParOf" srcId="{693598D8-B0D5-4805-B4AF-C75D44035C11}" destId="{92DB8AB8-2E93-4383-BF58-104F837A9237}" srcOrd="0" destOrd="0" presId="urn:microsoft.com/office/officeart/2016/7/layout/RepeatingBendingProcessNew"/>
    <dgm:cxn modelId="{15B1E577-ADCF-469E-9DFF-EE449FB2B9CB}" type="presParOf" srcId="{2EA67D79-E865-4D03-AD14-0CD5B2B3ED6B}" destId="{9B198E44-150D-4F24-B914-699B6832F70C}" srcOrd="10" destOrd="0" presId="urn:microsoft.com/office/officeart/2016/7/layout/RepeatingBendingProcessNew"/>
    <dgm:cxn modelId="{E868B3FF-1FC9-4D50-A704-3C1D424152C6}" type="presParOf" srcId="{2EA67D79-E865-4D03-AD14-0CD5B2B3ED6B}" destId="{7B2D715F-31F8-4A37-9BDE-662F9E478479}" srcOrd="11" destOrd="0" presId="urn:microsoft.com/office/officeart/2016/7/layout/RepeatingBendingProcessNew"/>
    <dgm:cxn modelId="{698071CC-68E0-4569-96F8-DDE4D8E6EC05}" type="presParOf" srcId="{7B2D715F-31F8-4A37-9BDE-662F9E478479}" destId="{689B7123-42DD-48DE-AC13-9169ED09BCA7}" srcOrd="0" destOrd="0" presId="urn:microsoft.com/office/officeart/2016/7/layout/RepeatingBendingProcessNew"/>
    <dgm:cxn modelId="{E0A35FC4-0119-4CED-AF96-AF9594B10DAC}" type="presParOf" srcId="{2EA67D79-E865-4D03-AD14-0CD5B2B3ED6B}" destId="{D4E59469-9955-4BEC-B669-979C1AE9C190}" srcOrd="12" destOrd="0" presId="urn:microsoft.com/office/officeart/2016/7/layout/RepeatingBendingProcessNew"/>
    <dgm:cxn modelId="{51A7F17A-ACB4-463B-AEEC-5CB6B682B342}" type="presParOf" srcId="{2EA67D79-E865-4D03-AD14-0CD5B2B3ED6B}" destId="{17C7B5AB-B787-419F-9D58-C895E0501593}" srcOrd="13" destOrd="0" presId="urn:microsoft.com/office/officeart/2016/7/layout/RepeatingBendingProcessNew"/>
    <dgm:cxn modelId="{B5E21DB5-1AA8-4255-B4BD-E9A91322F168}" type="presParOf" srcId="{17C7B5AB-B787-419F-9D58-C895E0501593}" destId="{DBC41790-13DE-4425-A652-06C30E017FF0}" srcOrd="0" destOrd="0" presId="urn:microsoft.com/office/officeart/2016/7/layout/RepeatingBendingProcessNew"/>
    <dgm:cxn modelId="{F1CC5754-5A26-45F2-9726-A99D851478B2}" type="presParOf" srcId="{2EA67D79-E865-4D03-AD14-0CD5B2B3ED6B}" destId="{1D753679-AC24-4E61-92C9-540061727E2E}" srcOrd="14" destOrd="0" presId="urn:microsoft.com/office/officeart/2016/7/layout/RepeatingBendingProcessNew"/>
    <dgm:cxn modelId="{C8C6DBE9-AEAB-47E8-8B5C-021A6586B991}" type="presParOf" srcId="{2EA67D79-E865-4D03-AD14-0CD5B2B3ED6B}" destId="{444CA77D-32B6-43D0-828B-7A11CE90C23A}" srcOrd="15" destOrd="0" presId="urn:microsoft.com/office/officeart/2016/7/layout/RepeatingBendingProcessNew"/>
    <dgm:cxn modelId="{DFB231D1-44AD-48CF-BC30-988E908D0858}" type="presParOf" srcId="{444CA77D-32B6-43D0-828B-7A11CE90C23A}" destId="{E3F6E1C4-6880-4F97-9820-C2B0B4F42193}" srcOrd="0" destOrd="0" presId="urn:microsoft.com/office/officeart/2016/7/layout/RepeatingBendingProcessNew"/>
    <dgm:cxn modelId="{A2E77F36-8540-4699-9580-28DEE247DA1E}" type="presParOf" srcId="{2EA67D79-E865-4D03-AD14-0CD5B2B3ED6B}" destId="{6893E521-24B4-42E1-AE9A-479142827752}" srcOrd="16" destOrd="0" presId="urn:microsoft.com/office/officeart/2016/7/layout/RepeatingBendingProcessNew"/>
    <dgm:cxn modelId="{0B64BF4F-B616-4D85-BC48-DB6882722D00}" type="presParOf" srcId="{2EA67D79-E865-4D03-AD14-0CD5B2B3ED6B}" destId="{CC0F3858-AA1C-47E2-8B8F-F03B31730EF9}" srcOrd="17" destOrd="0" presId="urn:microsoft.com/office/officeart/2016/7/layout/RepeatingBendingProcessNew"/>
    <dgm:cxn modelId="{5A47EE41-0488-45DE-8FE9-3C03C81FA82B}" type="presParOf" srcId="{CC0F3858-AA1C-47E2-8B8F-F03B31730EF9}" destId="{BFD90A65-2170-4FF5-B488-99147EFA2C2F}" srcOrd="0" destOrd="0" presId="urn:microsoft.com/office/officeart/2016/7/layout/RepeatingBendingProcessNew"/>
    <dgm:cxn modelId="{5361EB46-933D-4062-BC0A-EC7062FFD960}" type="presParOf" srcId="{2EA67D79-E865-4D03-AD14-0CD5B2B3ED6B}" destId="{F3E7A50C-5553-4E32-B9B9-1926A34EA1B5}" srcOrd="18" destOrd="0" presId="urn:microsoft.com/office/officeart/2016/7/layout/RepeatingBendingProcessNew"/>
    <dgm:cxn modelId="{AF4F3689-6FA0-42DC-842F-08A3DBCB76EA}" type="presParOf" srcId="{2EA67D79-E865-4D03-AD14-0CD5B2B3ED6B}" destId="{76DB91F2-B8FF-43C9-AA3E-E09E56788AC1}" srcOrd="19" destOrd="0" presId="urn:microsoft.com/office/officeart/2016/7/layout/RepeatingBendingProcessNew"/>
    <dgm:cxn modelId="{4ECEFD3F-CA23-4851-88BE-D2F9E1E18682}" type="presParOf" srcId="{76DB91F2-B8FF-43C9-AA3E-E09E56788AC1}" destId="{633ABD3F-86A1-426D-AA33-2C795710AA69}" srcOrd="0" destOrd="0" presId="urn:microsoft.com/office/officeart/2016/7/layout/RepeatingBendingProcessNew"/>
    <dgm:cxn modelId="{7D355F03-D950-401D-AB79-DC4FC7A1B24E}" type="presParOf" srcId="{2EA67D79-E865-4D03-AD14-0CD5B2B3ED6B}" destId="{CC0DF812-0999-4F06-AAB9-EE31C3902C82}" srcOrd="20" destOrd="0" presId="urn:microsoft.com/office/officeart/2016/7/layout/RepeatingBendingProcessNew"/>
    <dgm:cxn modelId="{A4169E98-D04C-4993-AEDA-2934E0024592}" type="presParOf" srcId="{2EA67D79-E865-4D03-AD14-0CD5B2B3ED6B}" destId="{0702394E-0AF2-4C0D-819C-A3EBD51A9C09}" srcOrd="21" destOrd="0" presId="urn:microsoft.com/office/officeart/2016/7/layout/RepeatingBendingProcessNew"/>
    <dgm:cxn modelId="{24A3B175-8014-48CC-A33C-5FDB3BB7AB73}" type="presParOf" srcId="{0702394E-0AF2-4C0D-819C-A3EBD51A9C09}" destId="{C6E48DDF-54E4-4A07-9D6F-BE3975B4AA9C}" srcOrd="0" destOrd="0" presId="urn:microsoft.com/office/officeart/2016/7/layout/RepeatingBendingProcessNew"/>
    <dgm:cxn modelId="{6F71B214-22CD-4761-9E12-00DF465C4402}" type="presParOf" srcId="{2EA67D79-E865-4D03-AD14-0CD5B2B3ED6B}" destId="{EE2A76E8-D7B0-4F8F-B6B7-44CFE000B33E}" srcOrd="2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0F144C-E2CA-4D41-8828-A58A8F0D025D}"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US"/>
        </a:p>
      </dgm:t>
    </dgm:pt>
    <dgm:pt modelId="{35553443-64A9-4127-ABC7-A616895091C8}">
      <dgm:prSet/>
      <dgm:spPr/>
      <dgm:t>
        <a:bodyPr/>
        <a:lstStyle/>
        <a:p>
          <a:r>
            <a:rPr lang="tr-TR"/>
            <a:t>Primer Osteoartrit</a:t>
          </a:r>
          <a:endParaRPr lang="en-US"/>
        </a:p>
      </dgm:t>
    </dgm:pt>
    <dgm:pt modelId="{10EB0AF0-DA54-4347-A363-07A1D24B4470}" type="parTrans" cxnId="{AE55D4F9-E7A8-4A99-96B3-4EF277F9E44D}">
      <dgm:prSet/>
      <dgm:spPr/>
      <dgm:t>
        <a:bodyPr/>
        <a:lstStyle/>
        <a:p>
          <a:endParaRPr lang="en-US"/>
        </a:p>
      </dgm:t>
    </dgm:pt>
    <dgm:pt modelId="{BD82B52B-B83A-4795-AAB3-5ADDB2BB3F8E}" type="sibTrans" cxnId="{AE55D4F9-E7A8-4A99-96B3-4EF277F9E44D}">
      <dgm:prSet/>
      <dgm:spPr/>
      <dgm:t>
        <a:bodyPr/>
        <a:lstStyle/>
        <a:p>
          <a:endParaRPr lang="en-US"/>
        </a:p>
      </dgm:t>
    </dgm:pt>
    <dgm:pt modelId="{96D0915A-618B-4C22-B47F-FAF96B5B3799}">
      <dgm:prSet/>
      <dgm:spPr/>
      <dgm:t>
        <a:bodyPr/>
        <a:lstStyle/>
        <a:p>
          <a:r>
            <a:rPr lang="tr-TR"/>
            <a:t>İdiyopatik  </a:t>
          </a:r>
          <a:r>
            <a:rPr lang="tr-TR" b="1"/>
            <a:t>en sık görülen formu                                                          40 yaşından önce nadir</a:t>
          </a:r>
          <a:endParaRPr lang="en-US"/>
        </a:p>
      </dgm:t>
    </dgm:pt>
    <dgm:pt modelId="{6C6319A8-893F-482E-80F7-610B855DC429}" type="parTrans" cxnId="{3E355886-3D0C-4F2A-9471-03B8C271F14C}">
      <dgm:prSet/>
      <dgm:spPr/>
      <dgm:t>
        <a:bodyPr/>
        <a:lstStyle/>
        <a:p>
          <a:endParaRPr lang="en-US"/>
        </a:p>
      </dgm:t>
    </dgm:pt>
    <dgm:pt modelId="{D25A836A-A688-4D38-8E56-7D615F515744}" type="sibTrans" cxnId="{3E355886-3D0C-4F2A-9471-03B8C271F14C}">
      <dgm:prSet/>
      <dgm:spPr/>
      <dgm:t>
        <a:bodyPr/>
        <a:lstStyle/>
        <a:p>
          <a:endParaRPr lang="en-US"/>
        </a:p>
      </dgm:t>
    </dgm:pt>
    <dgm:pt modelId="{405DEFD0-8281-4A58-8137-58E616D70C20}">
      <dgm:prSet/>
      <dgm:spPr/>
      <dgm:t>
        <a:bodyPr/>
        <a:lstStyle/>
        <a:p>
          <a:r>
            <a:rPr lang="tr-TR"/>
            <a:t>Sekonder Osteoartrit</a:t>
          </a:r>
          <a:endParaRPr lang="en-US"/>
        </a:p>
      </dgm:t>
    </dgm:pt>
    <dgm:pt modelId="{9A729ED2-0883-4427-98A4-41EB8E21CA74}" type="parTrans" cxnId="{E89EF093-06F2-4033-87BC-50B5A0781694}">
      <dgm:prSet/>
      <dgm:spPr/>
      <dgm:t>
        <a:bodyPr/>
        <a:lstStyle/>
        <a:p>
          <a:endParaRPr lang="en-US"/>
        </a:p>
      </dgm:t>
    </dgm:pt>
    <dgm:pt modelId="{288711ED-2917-4B69-8FAA-1AAE8C1C46D4}" type="sibTrans" cxnId="{E89EF093-06F2-4033-87BC-50B5A0781694}">
      <dgm:prSet/>
      <dgm:spPr/>
      <dgm:t>
        <a:bodyPr/>
        <a:lstStyle/>
        <a:p>
          <a:endParaRPr lang="en-US"/>
        </a:p>
      </dgm:t>
    </dgm:pt>
    <dgm:pt modelId="{445D7530-2D70-4FF5-9A51-3141BDB1A570}">
      <dgm:prSet/>
      <dgm:spPr/>
      <dgm:t>
        <a:bodyPr/>
        <a:lstStyle/>
        <a:p>
          <a:r>
            <a:rPr lang="tr-TR"/>
            <a:t>Travma</a:t>
          </a:r>
          <a:endParaRPr lang="en-US"/>
        </a:p>
      </dgm:t>
    </dgm:pt>
    <dgm:pt modelId="{20CA05C1-B976-413F-B358-DA71048246E7}" type="parTrans" cxnId="{FB3AD450-CF62-4FB6-B8F4-A6E5BE423BD2}">
      <dgm:prSet/>
      <dgm:spPr/>
      <dgm:t>
        <a:bodyPr/>
        <a:lstStyle/>
        <a:p>
          <a:endParaRPr lang="en-US"/>
        </a:p>
      </dgm:t>
    </dgm:pt>
    <dgm:pt modelId="{0C1B643A-51F7-4201-8386-4031B8615D47}" type="sibTrans" cxnId="{FB3AD450-CF62-4FB6-B8F4-A6E5BE423BD2}">
      <dgm:prSet/>
      <dgm:spPr/>
      <dgm:t>
        <a:bodyPr/>
        <a:lstStyle/>
        <a:p>
          <a:endParaRPr lang="en-US"/>
        </a:p>
      </dgm:t>
    </dgm:pt>
    <dgm:pt modelId="{072F1771-0CF9-4C5F-88B3-51AB6C5E6F15}">
      <dgm:prSet/>
      <dgm:spPr/>
      <dgm:t>
        <a:bodyPr/>
        <a:lstStyle/>
        <a:p>
          <a:r>
            <a:rPr lang="tr-TR"/>
            <a:t>Romatoid artrit</a:t>
          </a:r>
          <a:endParaRPr lang="en-US"/>
        </a:p>
      </dgm:t>
    </dgm:pt>
    <dgm:pt modelId="{18F467E1-89F3-439D-A391-64A3227620BB}" type="parTrans" cxnId="{28D09515-6D53-4CB2-BAE8-7BFAF8A69BB6}">
      <dgm:prSet/>
      <dgm:spPr/>
      <dgm:t>
        <a:bodyPr/>
        <a:lstStyle/>
        <a:p>
          <a:endParaRPr lang="en-US"/>
        </a:p>
      </dgm:t>
    </dgm:pt>
    <dgm:pt modelId="{4765907C-7D75-44E1-9837-32C47A0013AF}" type="sibTrans" cxnId="{28D09515-6D53-4CB2-BAE8-7BFAF8A69BB6}">
      <dgm:prSet/>
      <dgm:spPr/>
      <dgm:t>
        <a:bodyPr/>
        <a:lstStyle/>
        <a:p>
          <a:endParaRPr lang="en-US"/>
        </a:p>
      </dgm:t>
    </dgm:pt>
    <dgm:pt modelId="{70264284-63A5-4CE9-9BB7-25704A488241}">
      <dgm:prSet/>
      <dgm:spPr/>
      <dgm:t>
        <a:bodyPr/>
        <a:lstStyle/>
        <a:p>
          <a:r>
            <a:rPr lang="tr-TR"/>
            <a:t>Endokrin hastalıklar</a:t>
          </a:r>
          <a:endParaRPr lang="en-US"/>
        </a:p>
      </dgm:t>
    </dgm:pt>
    <dgm:pt modelId="{2CDA9A80-0FEA-4561-959E-5B77EA2E226D}" type="parTrans" cxnId="{CFF0A155-1710-43A4-A9AF-9012A188B103}">
      <dgm:prSet/>
      <dgm:spPr/>
      <dgm:t>
        <a:bodyPr/>
        <a:lstStyle/>
        <a:p>
          <a:endParaRPr lang="en-US"/>
        </a:p>
      </dgm:t>
    </dgm:pt>
    <dgm:pt modelId="{CFCABAE3-1BA9-48B9-8E37-AC8F89F53C52}" type="sibTrans" cxnId="{CFF0A155-1710-43A4-A9AF-9012A188B103}">
      <dgm:prSet/>
      <dgm:spPr/>
      <dgm:t>
        <a:bodyPr/>
        <a:lstStyle/>
        <a:p>
          <a:endParaRPr lang="en-US"/>
        </a:p>
      </dgm:t>
    </dgm:pt>
    <dgm:pt modelId="{C50DCAF3-DCC0-4039-A556-EB3C049B4E58}">
      <dgm:prSet/>
      <dgm:spPr/>
      <dgm:t>
        <a:bodyPr/>
        <a:lstStyle/>
        <a:p>
          <a:r>
            <a:rPr lang="tr-TR"/>
            <a:t>Metabolik hastalıklar (hemokromatosis, Wilson hastalığı)                       </a:t>
          </a:r>
          <a:r>
            <a:rPr lang="tr-TR" b="1"/>
            <a:t>daha çok genç erişkinlerde</a:t>
          </a:r>
          <a:endParaRPr lang="en-US"/>
        </a:p>
      </dgm:t>
    </dgm:pt>
    <dgm:pt modelId="{24A3469E-2EB3-44A2-893C-1B4DEE093A57}" type="parTrans" cxnId="{1288E3CD-276E-4FC1-9F66-F8ED0F423E7A}">
      <dgm:prSet/>
      <dgm:spPr/>
      <dgm:t>
        <a:bodyPr/>
        <a:lstStyle/>
        <a:p>
          <a:endParaRPr lang="en-US"/>
        </a:p>
      </dgm:t>
    </dgm:pt>
    <dgm:pt modelId="{1F4110C2-0EDE-47C2-9D22-DAF7018E1D12}" type="sibTrans" cxnId="{1288E3CD-276E-4FC1-9F66-F8ED0F423E7A}">
      <dgm:prSet/>
      <dgm:spPr/>
      <dgm:t>
        <a:bodyPr/>
        <a:lstStyle/>
        <a:p>
          <a:endParaRPr lang="en-US"/>
        </a:p>
      </dgm:t>
    </dgm:pt>
    <dgm:pt modelId="{0CCEC638-3906-465F-BCCD-B731D9070298}">
      <dgm:prSet/>
      <dgm:spPr/>
      <dgm:t>
        <a:bodyPr/>
        <a:lstStyle/>
        <a:p>
          <a:r>
            <a:rPr lang="tr-TR"/>
            <a:t>Avasküler nekroz</a:t>
          </a:r>
          <a:endParaRPr lang="en-US"/>
        </a:p>
      </dgm:t>
    </dgm:pt>
    <dgm:pt modelId="{812EF464-EE47-4F59-AD42-F0B685A2E709}" type="parTrans" cxnId="{F73C7916-CBC1-464C-BB0E-93B67FB201C5}">
      <dgm:prSet/>
      <dgm:spPr/>
      <dgm:t>
        <a:bodyPr/>
        <a:lstStyle/>
        <a:p>
          <a:endParaRPr lang="en-US"/>
        </a:p>
      </dgm:t>
    </dgm:pt>
    <dgm:pt modelId="{9E582FD2-7C68-4280-A793-B69EAFD633EE}" type="sibTrans" cxnId="{F73C7916-CBC1-464C-BB0E-93B67FB201C5}">
      <dgm:prSet/>
      <dgm:spPr/>
      <dgm:t>
        <a:bodyPr/>
        <a:lstStyle/>
        <a:p>
          <a:endParaRPr lang="en-US"/>
        </a:p>
      </dgm:t>
    </dgm:pt>
    <dgm:pt modelId="{9E74E599-7377-476B-ABC3-EAA09310276B}">
      <dgm:prSet/>
      <dgm:spPr/>
      <dgm:t>
        <a:bodyPr/>
        <a:lstStyle/>
        <a:p>
          <a:r>
            <a:rPr lang="tr-TR"/>
            <a:t>Enfeksiyöz artrit </a:t>
          </a:r>
          <a:endParaRPr lang="en-US"/>
        </a:p>
      </dgm:t>
    </dgm:pt>
    <dgm:pt modelId="{10CC466F-7CBD-4DD6-A91D-FD68CEF5891A}" type="parTrans" cxnId="{A0E14707-7D67-4861-BA2A-C764E92B6963}">
      <dgm:prSet/>
      <dgm:spPr/>
      <dgm:t>
        <a:bodyPr/>
        <a:lstStyle/>
        <a:p>
          <a:endParaRPr lang="en-US"/>
        </a:p>
      </dgm:t>
    </dgm:pt>
    <dgm:pt modelId="{FFCF8ED0-0644-409E-80CD-3CC180E3E8F9}" type="sibTrans" cxnId="{A0E14707-7D67-4861-BA2A-C764E92B6963}">
      <dgm:prSet/>
      <dgm:spPr/>
      <dgm:t>
        <a:bodyPr/>
        <a:lstStyle/>
        <a:p>
          <a:endParaRPr lang="en-US"/>
        </a:p>
      </dgm:t>
    </dgm:pt>
    <dgm:pt modelId="{E4A11382-136C-428A-8C5A-10D71DB2E183}">
      <dgm:prSet/>
      <dgm:spPr/>
      <dgm:t>
        <a:bodyPr/>
        <a:lstStyle/>
        <a:p>
          <a:r>
            <a:rPr lang="tr-TR"/>
            <a:t>Paget hastalığı</a:t>
          </a:r>
          <a:endParaRPr lang="en-US"/>
        </a:p>
      </dgm:t>
    </dgm:pt>
    <dgm:pt modelId="{3FB125DB-CC65-4495-AE66-A126BE7BF05F}" type="parTrans" cxnId="{D0D79A70-8AA8-4BB9-A21C-0DD8310E72BE}">
      <dgm:prSet/>
      <dgm:spPr/>
      <dgm:t>
        <a:bodyPr/>
        <a:lstStyle/>
        <a:p>
          <a:endParaRPr lang="en-US"/>
        </a:p>
      </dgm:t>
    </dgm:pt>
    <dgm:pt modelId="{6BF7C49C-4953-4ECD-BE4B-557AE5718269}" type="sibTrans" cxnId="{D0D79A70-8AA8-4BB9-A21C-0DD8310E72BE}">
      <dgm:prSet/>
      <dgm:spPr/>
      <dgm:t>
        <a:bodyPr/>
        <a:lstStyle/>
        <a:p>
          <a:endParaRPr lang="en-US"/>
        </a:p>
      </dgm:t>
    </dgm:pt>
    <dgm:pt modelId="{3C90472F-6528-4752-A789-D2550478C4A4}">
      <dgm:prSet/>
      <dgm:spPr/>
      <dgm:t>
        <a:bodyPr/>
        <a:lstStyle/>
        <a:p>
          <a:r>
            <a:rPr lang="tr-TR"/>
            <a:t>Hemoglobinopati</a:t>
          </a:r>
          <a:endParaRPr lang="en-US"/>
        </a:p>
      </dgm:t>
    </dgm:pt>
    <dgm:pt modelId="{4E233358-FB28-41E6-B5E4-22F4431939EB}" type="parTrans" cxnId="{35ABFD05-45D3-41DF-AD44-D543743A5C05}">
      <dgm:prSet/>
      <dgm:spPr/>
      <dgm:t>
        <a:bodyPr/>
        <a:lstStyle/>
        <a:p>
          <a:endParaRPr lang="en-US"/>
        </a:p>
      </dgm:t>
    </dgm:pt>
    <dgm:pt modelId="{04623F0C-26F8-4FA3-AA48-1B5FDF43A6DA}" type="sibTrans" cxnId="{35ABFD05-45D3-41DF-AD44-D543743A5C05}">
      <dgm:prSet/>
      <dgm:spPr/>
      <dgm:t>
        <a:bodyPr/>
        <a:lstStyle/>
        <a:p>
          <a:endParaRPr lang="en-US"/>
        </a:p>
      </dgm:t>
    </dgm:pt>
    <dgm:pt modelId="{384C57BB-76AC-4859-9954-EBEF3DABFA45}">
      <dgm:prSet/>
      <dgm:spPr/>
      <dgm:t>
        <a:bodyPr/>
        <a:lstStyle/>
        <a:p>
          <a:r>
            <a:rPr lang="tr-TR"/>
            <a:t>Kollajen gen defektleri sonucu</a:t>
          </a:r>
          <a:endParaRPr lang="en-US"/>
        </a:p>
      </dgm:t>
    </dgm:pt>
    <dgm:pt modelId="{E01E0D98-7B22-4B09-8252-7731180CB289}" type="parTrans" cxnId="{556306CE-2443-4239-8F4E-C33259C47C1F}">
      <dgm:prSet/>
      <dgm:spPr/>
      <dgm:t>
        <a:bodyPr/>
        <a:lstStyle/>
        <a:p>
          <a:endParaRPr lang="en-US"/>
        </a:p>
      </dgm:t>
    </dgm:pt>
    <dgm:pt modelId="{40A3A15A-70DA-44F3-9405-A2C604315A78}" type="sibTrans" cxnId="{556306CE-2443-4239-8F4E-C33259C47C1F}">
      <dgm:prSet/>
      <dgm:spPr/>
      <dgm:t>
        <a:bodyPr/>
        <a:lstStyle/>
        <a:p>
          <a:endParaRPr lang="en-US"/>
        </a:p>
      </dgm:t>
    </dgm:pt>
    <dgm:pt modelId="{4BFAEE33-1CEF-4810-803A-0FC981232567}" type="pres">
      <dgm:prSet presAssocID="{8B0F144C-E2CA-4D41-8828-A58A8F0D025D}" presName="linear" presStyleCnt="0">
        <dgm:presLayoutVars>
          <dgm:dir/>
          <dgm:animLvl val="lvl"/>
          <dgm:resizeHandles val="exact"/>
        </dgm:presLayoutVars>
      </dgm:prSet>
      <dgm:spPr/>
    </dgm:pt>
    <dgm:pt modelId="{B6AB5DBF-B081-4916-BF4A-00D66527C1DD}" type="pres">
      <dgm:prSet presAssocID="{35553443-64A9-4127-ABC7-A616895091C8}" presName="parentLin" presStyleCnt="0"/>
      <dgm:spPr/>
    </dgm:pt>
    <dgm:pt modelId="{D94B692C-5C89-46E1-B746-8272DD1002D0}" type="pres">
      <dgm:prSet presAssocID="{35553443-64A9-4127-ABC7-A616895091C8}" presName="parentLeftMargin" presStyleLbl="node1" presStyleIdx="0" presStyleCnt="2"/>
      <dgm:spPr/>
    </dgm:pt>
    <dgm:pt modelId="{4E68B0C9-5F17-47C9-9A41-D4E039464C6A}" type="pres">
      <dgm:prSet presAssocID="{35553443-64A9-4127-ABC7-A616895091C8}" presName="parentText" presStyleLbl="node1" presStyleIdx="0" presStyleCnt="2">
        <dgm:presLayoutVars>
          <dgm:chMax val="0"/>
          <dgm:bulletEnabled val="1"/>
        </dgm:presLayoutVars>
      </dgm:prSet>
      <dgm:spPr/>
    </dgm:pt>
    <dgm:pt modelId="{E898F3CB-C0AA-48B5-900B-60964D253461}" type="pres">
      <dgm:prSet presAssocID="{35553443-64A9-4127-ABC7-A616895091C8}" presName="negativeSpace" presStyleCnt="0"/>
      <dgm:spPr/>
    </dgm:pt>
    <dgm:pt modelId="{B4B6502D-F2F6-4A15-B1C8-7A879C6D72BA}" type="pres">
      <dgm:prSet presAssocID="{35553443-64A9-4127-ABC7-A616895091C8}" presName="childText" presStyleLbl="conFgAcc1" presStyleIdx="0" presStyleCnt="2">
        <dgm:presLayoutVars>
          <dgm:bulletEnabled val="1"/>
        </dgm:presLayoutVars>
      </dgm:prSet>
      <dgm:spPr/>
    </dgm:pt>
    <dgm:pt modelId="{2CB78D7F-FFE5-4E0F-8ABB-99684FAB5D5B}" type="pres">
      <dgm:prSet presAssocID="{BD82B52B-B83A-4795-AAB3-5ADDB2BB3F8E}" presName="spaceBetweenRectangles" presStyleCnt="0"/>
      <dgm:spPr/>
    </dgm:pt>
    <dgm:pt modelId="{0C7475FB-7FAA-4939-869C-1C123D6B5409}" type="pres">
      <dgm:prSet presAssocID="{405DEFD0-8281-4A58-8137-58E616D70C20}" presName="parentLin" presStyleCnt="0"/>
      <dgm:spPr/>
    </dgm:pt>
    <dgm:pt modelId="{68E4A011-912B-4D46-947E-F6E81C427F30}" type="pres">
      <dgm:prSet presAssocID="{405DEFD0-8281-4A58-8137-58E616D70C20}" presName="parentLeftMargin" presStyleLbl="node1" presStyleIdx="0" presStyleCnt="2"/>
      <dgm:spPr/>
    </dgm:pt>
    <dgm:pt modelId="{56162CAE-BF36-4668-8931-F46FAD830D45}" type="pres">
      <dgm:prSet presAssocID="{405DEFD0-8281-4A58-8137-58E616D70C20}" presName="parentText" presStyleLbl="node1" presStyleIdx="1" presStyleCnt="2">
        <dgm:presLayoutVars>
          <dgm:chMax val="0"/>
          <dgm:bulletEnabled val="1"/>
        </dgm:presLayoutVars>
      </dgm:prSet>
      <dgm:spPr/>
    </dgm:pt>
    <dgm:pt modelId="{104A2002-BA4C-4DDF-B502-E1352FE61227}" type="pres">
      <dgm:prSet presAssocID="{405DEFD0-8281-4A58-8137-58E616D70C20}" presName="negativeSpace" presStyleCnt="0"/>
      <dgm:spPr/>
    </dgm:pt>
    <dgm:pt modelId="{A5443E6A-7E10-4535-8DFC-97F8EFEE2E67}" type="pres">
      <dgm:prSet presAssocID="{405DEFD0-8281-4A58-8137-58E616D70C20}" presName="childText" presStyleLbl="conFgAcc1" presStyleIdx="1" presStyleCnt="2">
        <dgm:presLayoutVars>
          <dgm:bulletEnabled val="1"/>
        </dgm:presLayoutVars>
      </dgm:prSet>
      <dgm:spPr/>
    </dgm:pt>
  </dgm:ptLst>
  <dgm:cxnLst>
    <dgm:cxn modelId="{82B80501-9FEF-405C-B4AB-9CAE7E3E464E}" type="presOf" srcId="{445D7530-2D70-4FF5-9A51-3141BDB1A570}" destId="{A5443E6A-7E10-4535-8DFC-97F8EFEE2E67}" srcOrd="0" destOrd="0" presId="urn:microsoft.com/office/officeart/2005/8/layout/list1"/>
    <dgm:cxn modelId="{35ABFD05-45D3-41DF-AD44-D543743A5C05}" srcId="{405DEFD0-8281-4A58-8137-58E616D70C20}" destId="{3C90472F-6528-4752-A789-D2550478C4A4}" srcOrd="7" destOrd="0" parTransId="{4E233358-FB28-41E6-B5E4-22F4431939EB}" sibTransId="{04623F0C-26F8-4FA3-AA48-1B5FDF43A6DA}"/>
    <dgm:cxn modelId="{A0E14707-7D67-4861-BA2A-C764E92B6963}" srcId="{405DEFD0-8281-4A58-8137-58E616D70C20}" destId="{9E74E599-7377-476B-ABC3-EAA09310276B}" srcOrd="5" destOrd="0" parTransId="{10CC466F-7CBD-4DD6-A91D-FD68CEF5891A}" sibTransId="{FFCF8ED0-0644-409E-80CD-3CC180E3E8F9}"/>
    <dgm:cxn modelId="{0E1E9D0C-1309-402C-A224-4C0E25953D68}" type="presOf" srcId="{C50DCAF3-DCC0-4039-A556-EB3C049B4E58}" destId="{A5443E6A-7E10-4535-8DFC-97F8EFEE2E67}" srcOrd="0" destOrd="3" presId="urn:microsoft.com/office/officeart/2005/8/layout/list1"/>
    <dgm:cxn modelId="{28D09515-6D53-4CB2-BAE8-7BFAF8A69BB6}" srcId="{405DEFD0-8281-4A58-8137-58E616D70C20}" destId="{072F1771-0CF9-4C5F-88B3-51AB6C5E6F15}" srcOrd="1" destOrd="0" parTransId="{18F467E1-89F3-439D-A391-64A3227620BB}" sibTransId="{4765907C-7D75-44E1-9837-32C47A0013AF}"/>
    <dgm:cxn modelId="{F73C7916-CBC1-464C-BB0E-93B67FB201C5}" srcId="{405DEFD0-8281-4A58-8137-58E616D70C20}" destId="{0CCEC638-3906-465F-BCCD-B731D9070298}" srcOrd="4" destOrd="0" parTransId="{812EF464-EE47-4F59-AD42-F0B685A2E709}" sibTransId="{9E582FD2-7C68-4280-A793-B69EAFD633EE}"/>
    <dgm:cxn modelId="{B8C3A01F-55FA-44A4-802A-488FDBD0646C}" type="presOf" srcId="{384C57BB-76AC-4859-9954-EBEF3DABFA45}" destId="{A5443E6A-7E10-4535-8DFC-97F8EFEE2E67}" srcOrd="0" destOrd="8" presId="urn:microsoft.com/office/officeart/2005/8/layout/list1"/>
    <dgm:cxn modelId="{3B6FC026-1021-44D0-A4ED-EC5B80E4E8F7}" type="presOf" srcId="{405DEFD0-8281-4A58-8137-58E616D70C20}" destId="{56162CAE-BF36-4668-8931-F46FAD830D45}" srcOrd="1" destOrd="0" presId="urn:microsoft.com/office/officeart/2005/8/layout/list1"/>
    <dgm:cxn modelId="{2C0AA629-2BC1-40F6-A465-428174FB4308}" type="presOf" srcId="{3C90472F-6528-4752-A789-D2550478C4A4}" destId="{A5443E6A-7E10-4535-8DFC-97F8EFEE2E67}" srcOrd="0" destOrd="7" presId="urn:microsoft.com/office/officeart/2005/8/layout/list1"/>
    <dgm:cxn modelId="{9164152F-B727-4371-AC52-8A8F8E3183AC}" type="presOf" srcId="{405DEFD0-8281-4A58-8137-58E616D70C20}" destId="{68E4A011-912B-4D46-947E-F6E81C427F30}" srcOrd="0" destOrd="0" presId="urn:microsoft.com/office/officeart/2005/8/layout/list1"/>
    <dgm:cxn modelId="{21A5AB33-7001-45C4-AA3F-C386E8DAB54B}" type="presOf" srcId="{96D0915A-618B-4C22-B47F-FAF96B5B3799}" destId="{B4B6502D-F2F6-4A15-B1C8-7A879C6D72BA}" srcOrd="0" destOrd="0" presId="urn:microsoft.com/office/officeart/2005/8/layout/list1"/>
    <dgm:cxn modelId="{FB3D3F6D-022B-4EBF-8452-7A22AE45A081}" type="presOf" srcId="{0CCEC638-3906-465F-BCCD-B731D9070298}" destId="{A5443E6A-7E10-4535-8DFC-97F8EFEE2E67}" srcOrd="0" destOrd="4" presId="urn:microsoft.com/office/officeart/2005/8/layout/list1"/>
    <dgm:cxn modelId="{D0D79A70-8AA8-4BB9-A21C-0DD8310E72BE}" srcId="{405DEFD0-8281-4A58-8137-58E616D70C20}" destId="{E4A11382-136C-428A-8C5A-10D71DB2E183}" srcOrd="6" destOrd="0" parTransId="{3FB125DB-CC65-4495-AE66-A126BE7BF05F}" sibTransId="{6BF7C49C-4953-4ECD-BE4B-557AE5718269}"/>
    <dgm:cxn modelId="{FB3AD450-CF62-4FB6-B8F4-A6E5BE423BD2}" srcId="{405DEFD0-8281-4A58-8137-58E616D70C20}" destId="{445D7530-2D70-4FF5-9A51-3141BDB1A570}" srcOrd="0" destOrd="0" parTransId="{20CA05C1-B976-413F-B358-DA71048246E7}" sibTransId="{0C1B643A-51F7-4201-8386-4031B8615D47}"/>
    <dgm:cxn modelId="{CFF0A155-1710-43A4-A9AF-9012A188B103}" srcId="{405DEFD0-8281-4A58-8137-58E616D70C20}" destId="{70264284-63A5-4CE9-9BB7-25704A488241}" srcOrd="2" destOrd="0" parTransId="{2CDA9A80-0FEA-4561-959E-5B77EA2E226D}" sibTransId="{CFCABAE3-1BA9-48B9-8E37-AC8F89F53C52}"/>
    <dgm:cxn modelId="{3E355886-3D0C-4F2A-9471-03B8C271F14C}" srcId="{35553443-64A9-4127-ABC7-A616895091C8}" destId="{96D0915A-618B-4C22-B47F-FAF96B5B3799}" srcOrd="0" destOrd="0" parTransId="{6C6319A8-893F-482E-80F7-610B855DC429}" sibTransId="{D25A836A-A688-4D38-8E56-7D615F515744}"/>
    <dgm:cxn modelId="{6230C086-3DEE-4BBE-A09F-C063A02C58EA}" type="presOf" srcId="{E4A11382-136C-428A-8C5A-10D71DB2E183}" destId="{A5443E6A-7E10-4535-8DFC-97F8EFEE2E67}" srcOrd="0" destOrd="6" presId="urn:microsoft.com/office/officeart/2005/8/layout/list1"/>
    <dgm:cxn modelId="{C047D489-4B35-46CD-9904-BE652E75577F}" type="presOf" srcId="{35553443-64A9-4127-ABC7-A616895091C8}" destId="{4E68B0C9-5F17-47C9-9A41-D4E039464C6A}" srcOrd="1" destOrd="0" presId="urn:microsoft.com/office/officeart/2005/8/layout/list1"/>
    <dgm:cxn modelId="{B6207C8D-742B-4DD5-8592-0D9068D610E1}" type="presOf" srcId="{70264284-63A5-4CE9-9BB7-25704A488241}" destId="{A5443E6A-7E10-4535-8DFC-97F8EFEE2E67}" srcOrd="0" destOrd="2" presId="urn:microsoft.com/office/officeart/2005/8/layout/list1"/>
    <dgm:cxn modelId="{E89EF093-06F2-4033-87BC-50B5A0781694}" srcId="{8B0F144C-E2CA-4D41-8828-A58A8F0D025D}" destId="{405DEFD0-8281-4A58-8137-58E616D70C20}" srcOrd="1" destOrd="0" parTransId="{9A729ED2-0883-4427-98A4-41EB8E21CA74}" sibTransId="{288711ED-2917-4B69-8FAA-1AAE8C1C46D4}"/>
    <dgm:cxn modelId="{E4900A96-B8F9-468E-AEEE-D4C9CB127721}" type="presOf" srcId="{9E74E599-7377-476B-ABC3-EAA09310276B}" destId="{A5443E6A-7E10-4535-8DFC-97F8EFEE2E67}" srcOrd="0" destOrd="5" presId="urn:microsoft.com/office/officeart/2005/8/layout/list1"/>
    <dgm:cxn modelId="{E53CC2A2-6FD3-4F7A-BB36-AF72CABCE2CF}" type="presOf" srcId="{8B0F144C-E2CA-4D41-8828-A58A8F0D025D}" destId="{4BFAEE33-1CEF-4810-803A-0FC981232567}" srcOrd="0" destOrd="0" presId="urn:microsoft.com/office/officeart/2005/8/layout/list1"/>
    <dgm:cxn modelId="{FD5C76B9-99A5-45C2-B054-0CB6B0FF7938}" type="presOf" srcId="{072F1771-0CF9-4C5F-88B3-51AB6C5E6F15}" destId="{A5443E6A-7E10-4535-8DFC-97F8EFEE2E67}" srcOrd="0" destOrd="1" presId="urn:microsoft.com/office/officeart/2005/8/layout/list1"/>
    <dgm:cxn modelId="{1288E3CD-276E-4FC1-9F66-F8ED0F423E7A}" srcId="{405DEFD0-8281-4A58-8137-58E616D70C20}" destId="{C50DCAF3-DCC0-4039-A556-EB3C049B4E58}" srcOrd="3" destOrd="0" parTransId="{24A3469E-2EB3-44A2-893C-1B4DEE093A57}" sibTransId="{1F4110C2-0EDE-47C2-9D22-DAF7018E1D12}"/>
    <dgm:cxn modelId="{556306CE-2443-4239-8F4E-C33259C47C1F}" srcId="{405DEFD0-8281-4A58-8137-58E616D70C20}" destId="{384C57BB-76AC-4859-9954-EBEF3DABFA45}" srcOrd="8" destOrd="0" parTransId="{E01E0D98-7B22-4B09-8252-7731180CB289}" sibTransId="{40A3A15A-70DA-44F3-9405-A2C604315A78}"/>
    <dgm:cxn modelId="{919F74D7-746D-442C-8104-522B77AE5399}" type="presOf" srcId="{35553443-64A9-4127-ABC7-A616895091C8}" destId="{D94B692C-5C89-46E1-B746-8272DD1002D0}" srcOrd="0" destOrd="0" presId="urn:microsoft.com/office/officeart/2005/8/layout/list1"/>
    <dgm:cxn modelId="{AE55D4F9-E7A8-4A99-96B3-4EF277F9E44D}" srcId="{8B0F144C-E2CA-4D41-8828-A58A8F0D025D}" destId="{35553443-64A9-4127-ABC7-A616895091C8}" srcOrd="0" destOrd="0" parTransId="{10EB0AF0-DA54-4347-A363-07A1D24B4470}" sibTransId="{BD82B52B-B83A-4795-AAB3-5ADDB2BB3F8E}"/>
    <dgm:cxn modelId="{2EEB2BD1-4304-449A-98E7-33AB2F38085C}" type="presParOf" srcId="{4BFAEE33-1CEF-4810-803A-0FC981232567}" destId="{B6AB5DBF-B081-4916-BF4A-00D66527C1DD}" srcOrd="0" destOrd="0" presId="urn:microsoft.com/office/officeart/2005/8/layout/list1"/>
    <dgm:cxn modelId="{EEE6ADE6-5840-43F9-A88E-8ACFF4316FBF}" type="presParOf" srcId="{B6AB5DBF-B081-4916-BF4A-00D66527C1DD}" destId="{D94B692C-5C89-46E1-B746-8272DD1002D0}" srcOrd="0" destOrd="0" presId="urn:microsoft.com/office/officeart/2005/8/layout/list1"/>
    <dgm:cxn modelId="{B3F95863-5B38-4013-B627-1A3DE39963C0}" type="presParOf" srcId="{B6AB5DBF-B081-4916-BF4A-00D66527C1DD}" destId="{4E68B0C9-5F17-47C9-9A41-D4E039464C6A}" srcOrd="1" destOrd="0" presId="urn:microsoft.com/office/officeart/2005/8/layout/list1"/>
    <dgm:cxn modelId="{A1FE371C-DF99-4353-B618-33C911385C90}" type="presParOf" srcId="{4BFAEE33-1CEF-4810-803A-0FC981232567}" destId="{E898F3CB-C0AA-48B5-900B-60964D253461}" srcOrd="1" destOrd="0" presId="urn:microsoft.com/office/officeart/2005/8/layout/list1"/>
    <dgm:cxn modelId="{2752EFA7-F3BF-49E5-A3BF-C82B6AD6DC76}" type="presParOf" srcId="{4BFAEE33-1CEF-4810-803A-0FC981232567}" destId="{B4B6502D-F2F6-4A15-B1C8-7A879C6D72BA}" srcOrd="2" destOrd="0" presId="urn:microsoft.com/office/officeart/2005/8/layout/list1"/>
    <dgm:cxn modelId="{BC86CBC2-32A4-4B35-A85F-F6A67142F38A}" type="presParOf" srcId="{4BFAEE33-1CEF-4810-803A-0FC981232567}" destId="{2CB78D7F-FFE5-4E0F-8ABB-99684FAB5D5B}" srcOrd="3" destOrd="0" presId="urn:microsoft.com/office/officeart/2005/8/layout/list1"/>
    <dgm:cxn modelId="{2D68D9AE-4EC9-49A1-88DA-D203B3FF63F9}" type="presParOf" srcId="{4BFAEE33-1CEF-4810-803A-0FC981232567}" destId="{0C7475FB-7FAA-4939-869C-1C123D6B5409}" srcOrd="4" destOrd="0" presId="urn:microsoft.com/office/officeart/2005/8/layout/list1"/>
    <dgm:cxn modelId="{B5C64593-F937-4023-BBBA-3D8C2A103AA3}" type="presParOf" srcId="{0C7475FB-7FAA-4939-869C-1C123D6B5409}" destId="{68E4A011-912B-4D46-947E-F6E81C427F30}" srcOrd="0" destOrd="0" presId="urn:microsoft.com/office/officeart/2005/8/layout/list1"/>
    <dgm:cxn modelId="{052E2664-61E3-421B-976A-439D460CEACB}" type="presParOf" srcId="{0C7475FB-7FAA-4939-869C-1C123D6B5409}" destId="{56162CAE-BF36-4668-8931-F46FAD830D45}" srcOrd="1" destOrd="0" presId="urn:microsoft.com/office/officeart/2005/8/layout/list1"/>
    <dgm:cxn modelId="{ECD8DB2F-BE04-48FE-9AC3-3DC7BF06D98D}" type="presParOf" srcId="{4BFAEE33-1CEF-4810-803A-0FC981232567}" destId="{104A2002-BA4C-4DDF-B502-E1352FE61227}" srcOrd="5" destOrd="0" presId="urn:microsoft.com/office/officeart/2005/8/layout/list1"/>
    <dgm:cxn modelId="{0F2F3651-F096-45AD-A4FD-45A289C4FB4E}" type="presParOf" srcId="{4BFAEE33-1CEF-4810-803A-0FC981232567}" destId="{A5443E6A-7E10-4535-8DFC-97F8EFEE2E6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0DADC6-59B5-4B99-B2E1-A45F3FE511C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CB7651B-1904-40AC-A6C9-F353407C3E90}">
      <dgm:prSet/>
      <dgm:spPr/>
      <dgm:t>
        <a:bodyPr/>
        <a:lstStyle/>
        <a:p>
          <a:r>
            <a:rPr lang="tr-TR" baseline="0"/>
            <a:t>Romatoid artrit </a:t>
          </a:r>
          <a:endParaRPr lang="en-US"/>
        </a:p>
      </dgm:t>
    </dgm:pt>
    <dgm:pt modelId="{FACCFE22-45B6-4C65-94A1-B978061FD01B}" type="parTrans" cxnId="{79017B39-C92C-4EE2-B195-71F3C90DE9D6}">
      <dgm:prSet/>
      <dgm:spPr/>
      <dgm:t>
        <a:bodyPr/>
        <a:lstStyle/>
        <a:p>
          <a:endParaRPr lang="en-US"/>
        </a:p>
      </dgm:t>
    </dgm:pt>
    <dgm:pt modelId="{D48C160E-415C-4BB0-98C6-94CDA0CE81D2}" type="sibTrans" cxnId="{79017B39-C92C-4EE2-B195-71F3C90DE9D6}">
      <dgm:prSet/>
      <dgm:spPr/>
      <dgm:t>
        <a:bodyPr/>
        <a:lstStyle/>
        <a:p>
          <a:endParaRPr lang="en-US"/>
        </a:p>
      </dgm:t>
    </dgm:pt>
    <dgm:pt modelId="{FED16269-4930-4FDE-B107-76C349F4CD78}">
      <dgm:prSet/>
      <dgm:spPr/>
      <dgm:t>
        <a:bodyPr/>
        <a:lstStyle/>
        <a:p>
          <a:r>
            <a:rPr lang="tr-TR" baseline="0"/>
            <a:t>Gut artriti</a:t>
          </a:r>
          <a:endParaRPr lang="en-US"/>
        </a:p>
      </dgm:t>
    </dgm:pt>
    <dgm:pt modelId="{BB1B4DEA-E82C-45BB-96BF-447A34A8DFC7}" type="parTrans" cxnId="{B194A621-D4B9-403A-8EC8-26BC7E4848B7}">
      <dgm:prSet/>
      <dgm:spPr/>
      <dgm:t>
        <a:bodyPr/>
        <a:lstStyle/>
        <a:p>
          <a:endParaRPr lang="en-US"/>
        </a:p>
      </dgm:t>
    </dgm:pt>
    <dgm:pt modelId="{89AF0ED1-C60B-4AD3-8744-FE1926C868DE}" type="sibTrans" cxnId="{B194A621-D4B9-403A-8EC8-26BC7E4848B7}">
      <dgm:prSet/>
      <dgm:spPr/>
      <dgm:t>
        <a:bodyPr/>
        <a:lstStyle/>
        <a:p>
          <a:endParaRPr lang="en-US"/>
        </a:p>
      </dgm:t>
    </dgm:pt>
    <dgm:pt modelId="{99D4AB99-B130-45D1-AD72-D123A82108EC}">
      <dgm:prSet/>
      <dgm:spPr/>
      <dgm:t>
        <a:bodyPr/>
        <a:lstStyle/>
        <a:p>
          <a:r>
            <a:rPr lang="tr-TR" baseline="0"/>
            <a:t>Psoriatik artrit </a:t>
          </a:r>
          <a:endParaRPr lang="en-US"/>
        </a:p>
      </dgm:t>
    </dgm:pt>
    <dgm:pt modelId="{7EC56599-B727-4990-93EE-F25D6BDFF2E8}" type="parTrans" cxnId="{D7D07529-4777-4F47-871F-A53D7AA6BA62}">
      <dgm:prSet/>
      <dgm:spPr/>
      <dgm:t>
        <a:bodyPr/>
        <a:lstStyle/>
        <a:p>
          <a:endParaRPr lang="en-US"/>
        </a:p>
      </dgm:t>
    </dgm:pt>
    <dgm:pt modelId="{06EA9CE1-EB61-4055-9A09-C05B95CD3FDF}" type="sibTrans" cxnId="{D7D07529-4777-4F47-871F-A53D7AA6BA62}">
      <dgm:prSet/>
      <dgm:spPr/>
      <dgm:t>
        <a:bodyPr/>
        <a:lstStyle/>
        <a:p>
          <a:endParaRPr lang="en-US"/>
        </a:p>
      </dgm:t>
    </dgm:pt>
    <dgm:pt modelId="{86267B0A-36A9-4C1B-9307-99005E702699}">
      <dgm:prSet/>
      <dgm:spPr/>
      <dgm:t>
        <a:bodyPr/>
        <a:lstStyle/>
        <a:p>
          <a:r>
            <a:rPr lang="tr-TR" baseline="0"/>
            <a:t>Hemokromatoz</a:t>
          </a:r>
          <a:endParaRPr lang="en-US"/>
        </a:p>
      </dgm:t>
    </dgm:pt>
    <dgm:pt modelId="{7E18EA8F-A772-4528-86C4-99B6CE3234DA}" type="parTrans" cxnId="{616493B1-AF7F-408A-AD22-905FE0DBA2DE}">
      <dgm:prSet/>
      <dgm:spPr/>
      <dgm:t>
        <a:bodyPr/>
        <a:lstStyle/>
        <a:p>
          <a:endParaRPr lang="en-US"/>
        </a:p>
      </dgm:t>
    </dgm:pt>
    <dgm:pt modelId="{D9A7A40F-863D-4989-9031-13A0B249FF13}" type="sibTrans" cxnId="{616493B1-AF7F-408A-AD22-905FE0DBA2DE}">
      <dgm:prSet/>
      <dgm:spPr/>
      <dgm:t>
        <a:bodyPr/>
        <a:lstStyle/>
        <a:p>
          <a:endParaRPr lang="en-US"/>
        </a:p>
      </dgm:t>
    </dgm:pt>
    <dgm:pt modelId="{70910DE8-943D-430F-9171-7611EF10DE18}">
      <dgm:prSet/>
      <dgm:spPr/>
      <dgm:t>
        <a:bodyPr/>
        <a:lstStyle/>
        <a:p>
          <a:r>
            <a:rPr lang="tr-TR" baseline="0"/>
            <a:t>Septik artrit</a:t>
          </a:r>
          <a:endParaRPr lang="en-US"/>
        </a:p>
      </dgm:t>
    </dgm:pt>
    <dgm:pt modelId="{6712DD0D-5119-4DEB-ADC2-76CBECD9272D}" type="parTrans" cxnId="{EE3E542C-5AD4-48C3-98C6-58869C6000CC}">
      <dgm:prSet/>
      <dgm:spPr/>
      <dgm:t>
        <a:bodyPr/>
        <a:lstStyle/>
        <a:p>
          <a:endParaRPr lang="en-US"/>
        </a:p>
      </dgm:t>
    </dgm:pt>
    <dgm:pt modelId="{54DCC625-0CDB-475D-A70C-0E6713B15BD3}" type="sibTrans" cxnId="{EE3E542C-5AD4-48C3-98C6-58869C6000CC}">
      <dgm:prSet/>
      <dgm:spPr/>
      <dgm:t>
        <a:bodyPr/>
        <a:lstStyle/>
        <a:p>
          <a:endParaRPr lang="en-US"/>
        </a:p>
      </dgm:t>
    </dgm:pt>
    <dgm:pt modelId="{C38E5AB2-ADC6-4624-9470-B0AB2619C740}">
      <dgm:prSet/>
      <dgm:spPr/>
      <dgm:t>
        <a:bodyPr/>
        <a:lstStyle/>
        <a:p>
          <a:r>
            <a:rPr lang="tr-TR" baseline="0"/>
            <a:t>Diğer yumuşak doku anormallikleri </a:t>
          </a:r>
          <a:endParaRPr lang="en-US"/>
        </a:p>
      </dgm:t>
    </dgm:pt>
    <dgm:pt modelId="{9356E87C-E502-4F7B-AEB3-4486584E9E88}" type="parTrans" cxnId="{40EEEA15-8254-4D21-B448-C0C94208FFF3}">
      <dgm:prSet/>
      <dgm:spPr/>
      <dgm:t>
        <a:bodyPr/>
        <a:lstStyle/>
        <a:p>
          <a:endParaRPr lang="en-US"/>
        </a:p>
      </dgm:t>
    </dgm:pt>
    <dgm:pt modelId="{9874103F-23FE-41C5-B30E-39723BD19DFF}" type="sibTrans" cxnId="{40EEEA15-8254-4D21-B448-C0C94208FFF3}">
      <dgm:prSet/>
      <dgm:spPr/>
      <dgm:t>
        <a:bodyPr/>
        <a:lstStyle/>
        <a:p>
          <a:endParaRPr lang="en-US"/>
        </a:p>
      </dgm:t>
    </dgm:pt>
    <dgm:pt modelId="{636EA011-8BFC-40CE-A572-398174B1075A}" type="pres">
      <dgm:prSet presAssocID="{BD0DADC6-59B5-4B99-B2E1-A45F3FE511C8}" presName="vert0" presStyleCnt="0">
        <dgm:presLayoutVars>
          <dgm:dir/>
          <dgm:animOne val="branch"/>
          <dgm:animLvl val="lvl"/>
        </dgm:presLayoutVars>
      </dgm:prSet>
      <dgm:spPr/>
    </dgm:pt>
    <dgm:pt modelId="{71E6CAC5-EB43-486E-9F1D-46CA0FA489DC}" type="pres">
      <dgm:prSet presAssocID="{CCB7651B-1904-40AC-A6C9-F353407C3E90}" presName="thickLine" presStyleLbl="alignNode1" presStyleIdx="0" presStyleCnt="6"/>
      <dgm:spPr/>
    </dgm:pt>
    <dgm:pt modelId="{F5DEDEBC-436D-4698-8720-912B78BC59C3}" type="pres">
      <dgm:prSet presAssocID="{CCB7651B-1904-40AC-A6C9-F353407C3E90}" presName="horz1" presStyleCnt="0"/>
      <dgm:spPr/>
    </dgm:pt>
    <dgm:pt modelId="{D6926D2A-976B-4CA7-8503-A2CF12FE73A3}" type="pres">
      <dgm:prSet presAssocID="{CCB7651B-1904-40AC-A6C9-F353407C3E90}" presName="tx1" presStyleLbl="revTx" presStyleIdx="0" presStyleCnt="6"/>
      <dgm:spPr/>
    </dgm:pt>
    <dgm:pt modelId="{F659B8E5-9794-43A3-85AF-060D9C0994B9}" type="pres">
      <dgm:prSet presAssocID="{CCB7651B-1904-40AC-A6C9-F353407C3E90}" presName="vert1" presStyleCnt="0"/>
      <dgm:spPr/>
    </dgm:pt>
    <dgm:pt modelId="{87B57373-CB75-4014-ABC7-2D4F58827150}" type="pres">
      <dgm:prSet presAssocID="{FED16269-4930-4FDE-B107-76C349F4CD78}" presName="thickLine" presStyleLbl="alignNode1" presStyleIdx="1" presStyleCnt="6"/>
      <dgm:spPr/>
    </dgm:pt>
    <dgm:pt modelId="{E1453ABF-9E66-4867-BA2B-2FF53BD07A0B}" type="pres">
      <dgm:prSet presAssocID="{FED16269-4930-4FDE-B107-76C349F4CD78}" presName="horz1" presStyleCnt="0"/>
      <dgm:spPr/>
    </dgm:pt>
    <dgm:pt modelId="{70030A54-6190-4BF5-8887-47B46C5025D2}" type="pres">
      <dgm:prSet presAssocID="{FED16269-4930-4FDE-B107-76C349F4CD78}" presName="tx1" presStyleLbl="revTx" presStyleIdx="1" presStyleCnt="6"/>
      <dgm:spPr/>
    </dgm:pt>
    <dgm:pt modelId="{2D3720BF-9829-4E19-9B53-A0CD5A014169}" type="pres">
      <dgm:prSet presAssocID="{FED16269-4930-4FDE-B107-76C349F4CD78}" presName="vert1" presStyleCnt="0"/>
      <dgm:spPr/>
    </dgm:pt>
    <dgm:pt modelId="{327168CC-2FE8-4F9D-B704-134E68AA9EE5}" type="pres">
      <dgm:prSet presAssocID="{99D4AB99-B130-45D1-AD72-D123A82108EC}" presName="thickLine" presStyleLbl="alignNode1" presStyleIdx="2" presStyleCnt="6"/>
      <dgm:spPr/>
    </dgm:pt>
    <dgm:pt modelId="{4A1C6C29-2E67-4C88-8545-CCC3C961076E}" type="pres">
      <dgm:prSet presAssocID="{99D4AB99-B130-45D1-AD72-D123A82108EC}" presName="horz1" presStyleCnt="0"/>
      <dgm:spPr/>
    </dgm:pt>
    <dgm:pt modelId="{389E5077-BD07-40F8-A964-5434ED6EC04F}" type="pres">
      <dgm:prSet presAssocID="{99D4AB99-B130-45D1-AD72-D123A82108EC}" presName="tx1" presStyleLbl="revTx" presStyleIdx="2" presStyleCnt="6"/>
      <dgm:spPr/>
    </dgm:pt>
    <dgm:pt modelId="{86F53DFB-8D8E-4235-AD8F-8ED878E46DD9}" type="pres">
      <dgm:prSet presAssocID="{99D4AB99-B130-45D1-AD72-D123A82108EC}" presName="vert1" presStyleCnt="0"/>
      <dgm:spPr/>
    </dgm:pt>
    <dgm:pt modelId="{6CA33BED-FDC0-4E15-B9F8-4E9F19BE3DE2}" type="pres">
      <dgm:prSet presAssocID="{86267B0A-36A9-4C1B-9307-99005E702699}" presName="thickLine" presStyleLbl="alignNode1" presStyleIdx="3" presStyleCnt="6"/>
      <dgm:spPr/>
    </dgm:pt>
    <dgm:pt modelId="{ED83850B-F51B-446D-8523-069029E3363E}" type="pres">
      <dgm:prSet presAssocID="{86267B0A-36A9-4C1B-9307-99005E702699}" presName="horz1" presStyleCnt="0"/>
      <dgm:spPr/>
    </dgm:pt>
    <dgm:pt modelId="{A1428A13-6107-45ED-83A5-8F086A72E82F}" type="pres">
      <dgm:prSet presAssocID="{86267B0A-36A9-4C1B-9307-99005E702699}" presName="tx1" presStyleLbl="revTx" presStyleIdx="3" presStyleCnt="6"/>
      <dgm:spPr/>
    </dgm:pt>
    <dgm:pt modelId="{5C4B086B-7C1B-4A07-B13D-7378B6E0F096}" type="pres">
      <dgm:prSet presAssocID="{86267B0A-36A9-4C1B-9307-99005E702699}" presName="vert1" presStyleCnt="0"/>
      <dgm:spPr/>
    </dgm:pt>
    <dgm:pt modelId="{C84470F4-7FE7-4477-A0F0-AB3C28B80D37}" type="pres">
      <dgm:prSet presAssocID="{70910DE8-943D-430F-9171-7611EF10DE18}" presName="thickLine" presStyleLbl="alignNode1" presStyleIdx="4" presStyleCnt="6"/>
      <dgm:spPr/>
    </dgm:pt>
    <dgm:pt modelId="{2ED41575-5DBD-472E-BB1B-EF7E9D0B7F06}" type="pres">
      <dgm:prSet presAssocID="{70910DE8-943D-430F-9171-7611EF10DE18}" presName="horz1" presStyleCnt="0"/>
      <dgm:spPr/>
    </dgm:pt>
    <dgm:pt modelId="{068349DC-E14A-4719-853D-BB45243AD5EB}" type="pres">
      <dgm:prSet presAssocID="{70910DE8-943D-430F-9171-7611EF10DE18}" presName="tx1" presStyleLbl="revTx" presStyleIdx="4" presStyleCnt="6"/>
      <dgm:spPr/>
    </dgm:pt>
    <dgm:pt modelId="{88338BA4-4DF9-440A-96E3-7ED51FDA7F6B}" type="pres">
      <dgm:prSet presAssocID="{70910DE8-943D-430F-9171-7611EF10DE18}" presName="vert1" presStyleCnt="0"/>
      <dgm:spPr/>
    </dgm:pt>
    <dgm:pt modelId="{D9CC6A6D-E187-47BA-B83A-E20FBE1FC7C9}" type="pres">
      <dgm:prSet presAssocID="{C38E5AB2-ADC6-4624-9470-B0AB2619C740}" presName="thickLine" presStyleLbl="alignNode1" presStyleIdx="5" presStyleCnt="6"/>
      <dgm:spPr/>
    </dgm:pt>
    <dgm:pt modelId="{9AAA0FDF-81D3-417F-B718-2DD49C045152}" type="pres">
      <dgm:prSet presAssocID="{C38E5AB2-ADC6-4624-9470-B0AB2619C740}" presName="horz1" presStyleCnt="0"/>
      <dgm:spPr/>
    </dgm:pt>
    <dgm:pt modelId="{5FEE35EB-531C-4758-85BE-457FFC1827FD}" type="pres">
      <dgm:prSet presAssocID="{C38E5AB2-ADC6-4624-9470-B0AB2619C740}" presName="tx1" presStyleLbl="revTx" presStyleIdx="5" presStyleCnt="6"/>
      <dgm:spPr/>
    </dgm:pt>
    <dgm:pt modelId="{1CE9134A-5D9C-4CEA-B34D-0C755A30FBBE}" type="pres">
      <dgm:prSet presAssocID="{C38E5AB2-ADC6-4624-9470-B0AB2619C740}" presName="vert1" presStyleCnt="0"/>
      <dgm:spPr/>
    </dgm:pt>
  </dgm:ptLst>
  <dgm:cxnLst>
    <dgm:cxn modelId="{F513D206-B673-4765-8B1B-F3977BC6746B}" type="presOf" srcId="{BD0DADC6-59B5-4B99-B2E1-A45F3FE511C8}" destId="{636EA011-8BFC-40CE-A572-398174B1075A}" srcOrd="0" destOrd="0" presId="urn:microsoft.com/office/officeart/2008/layout/LinedList"/>
    <dgm:cxn modelId="{40EEEA15-8254-4D21-B448-C0C94208FFF3}" srcId="{BD0DADC6-59B5-4B99-B2E1-A45F3FE511C8}" destId="{C38E5AB2-ADC6-4624-9470-B0AB2619C740}" srcOrd="5" destOrd="0" parTransId="{9356E87C-E502-4F7B-AEB3-4486584E9E88}" sibTransId="{9874103F-23FE-41C5-B30E-39723BD19DFF}"/>
    <dgm:cxn modelId="{DB180B1A-557E-40C3-BA30-EB7613607F70}" type="presOf" srcId="{70910DE8-943D-430F-9171-7611EF10DE18}" destId="{068349DC-E14A-4719-853D-BB45243AD5EB}" srcOrd="0" destOrd="0" presId="urn:microsoft.com/office/officeart/2008/layout/LinedList"/>
    <dgm:cxn modelId="{B194A621-D4B9-403A-8EC8-26BC7E4848B7}" srcId="{BD0DADC6-59B5-4B99-B2E1-A45F3FE511C8}" destId="{FED16269-4930-4FDE-B107-76C349F4CD78}" srcOrd="1" destOrd="0" parTransId="{BB1B4DEA-E82C-45BB-96BF-447A34A8DFC7}" sibTransId="{89AF0ED1-C60B-4AD3-8744-FE1926C868DE}"/>
    <dgm:cxn modelId="{D7D07529-4777-4F47-871F-A53D7AA6BA62}" srcId="{BD0DADC6-59B5-4B99-B2E1-A45F3FE511C8}" destId="{99D4AB99-B130-45D1-AD72-D123A82108EC}" srcOrd="2" destOrd="0" parTransId="{7EC56599-B727-4990-93EE-F25D6BDFF2E8}" sibTransId="{06EA9CE1-EB61-4055-9A09-C05B95CD3FDF}"/>
    <dgm:cxn modelId="{EE3E542C-5AD4-48C3-98C6-58869C6000CC}" srcId="{BD0DADC6-59B5-4B99-B2E1-A45F3FE511C8}" destId="{70910DE8-943D-430F-9171-7611EF10DE18}" srcOrd="4" destOrd="0" parTransId="{6712DD0D-5119-4DEB-ADC2-76CBECD9272D}" sibTransId="{54DCC625-0CDB-475D-A70C-0E6713B15BD3}"/>
    <dgm:cxn modelId="{79017B39-C92C-4EE2-B195-71F3C90DE9D6}" srcId="{BD0DADC6-59B5-4B99-B2E1-A45F3FE511C8}" destId="{CCB7651B-1904-40AC-A6C9-F353407C3E90}" srcOrd="0" destOrd="0" parTransId="{FACCFE22-45B6-4C65-94A1-B978061FD01B}" sibTransId="{D48C160E-415C-4BB0-98C6-94CDA0CE81D2}"/>
    <dgm:cxn modelId="{F5516C47-8ACC-4F1C-BA14-85E876AB8E60}" type="presOf" srcId="{CCB7651B-1904-40AC-A6C9-F353407C3E90}" destId="{D6926D2A-976B-4CA7-8503-A2CF12FE73A3}" srcOrd="0" destOrd="0" presId="urn:microsoft.com/office/officeart/2008/layout/LinedList"/>
    <dgm:cxn modelId="{960E7479-A683-4BD7-85A1-CBAC15F74C56}" type="presOf" srcId="{86267B0A-36A9-4C1B-9307-99005E702699}" destId="{A1428A13-6107-45ED-83A5-8F086A72E82F}" srcOrd="0" destOrd="0" presId="urn:microsoft.com/office/officeart/2008/layout/LinedList"/>
    <dgm:cxn modelId="{616493B1-AF7F-408A-AD22-905FE0DBA2DE}" srcId="{BD0DADC6-59B5-4B99-B2E1-A45F3FE511C8}" destId="{86267B0A-36A9-4C1B-9307-99005E702699}" srcOrd="3" destOrd="0" parTransId="{7E18EA8F-A772-4528-86C4-99B6CE3234DA}" sibTransId="{D9A7A40F-863D-4989-9031-13A0B249FF13}"/>
    <dgm:cxn modelId="{ED7FDEB1-EBA3-4470-B9D2-281B73FECE41}" type="presOf" srcId="{99D4AB99-B130-45D1-AD72-D123A82108EC}" destId="{389E5077-BD07-40F8-A964-5434ED6EC04F}" srcOrd="0" destOrd="0" presId="urn:microsoft.com/office/officeart/2008/layout/LinedList"/>
    <dgm:cxn modelId="{1DF9AEDE-C376-406E-80CE-D45C608FB8BC}" type="presOf" srcId="{FED16269-4930-4FDE-B107-76C349F4CD78}" destId="{70030A54-6190-4BF5-8887-47B46C5025D2}" srcOrd="0" destOrd="0" presId="urn:microsoft.com/office/officeart/2008/layout/LinedList"/>
    <dgm:cxn modelId="{39BD7AF2-8A42-4EF9-B1D7-E7FDDA8466D5}" type="presOf" srcId="{C38E5AB2-ADC6-4624-9470-B0AB2619C740}" destId="{5FEE35EB-531C-4758-85BE-457FFC1827FD}" srcOrd="0" destOrd="0" presId="urn:microsoft.com/office/officeart/2008/layout/LinedList"/>
    <dgm:cxn modelId="{B4D22C8C-C9AA-4A13-AA3E-75BE615D8848}" type="presParOf" srcId="{636EA011-8BFC-40CE-A572-398174B1075A}" destId="{71E6CAC5-EB43-486E-9F1D-46CA0FA489DC}" srcOrd="0" destOrd="0" presId="urn:microsoft.com/office/officeart/2008/layout/LinedList"/>
    <dgm:cxn modelId="{D900ED92-A99F-44FE-9496-8F14C7407BF5}" type="presParOf" srcId="{636EA011-8BFC-40CE-A572-398174B1075A}" destId="{F5DEDEBC-436D-4698-8720-912B78BC59C3}" srcOrd="1" destOrd="0" presId="urn:microsoft.com/office/officeart/2008/layout/LinedList"/>
    <dgm:cxn modelId="{C56DA59D-FB37-440E-BEC9-B58EF7D7C7A6}" type="presParOf" srcId="{F5DEDEBC-436D-4698-8720-912B78BC59C3}" destId="{D6926D2A-976B-4CA7-8503-A2CF12FE73A3}" srcOrd="0" destOrd="0" presId="urn:microsoft.com/office/officeart/2008/layout/LinedList"/>
    <dgm:cxn modelId="{6DD158A3-C7DD-4690-A37E-1C4853823A9C}" type="presParOf" srcId="{F5DEDEBC-436D-4698-8720-912B78BC59C3}" destId="{F659B8E5-9794-43A3-85AF-060D9C0994B9}" srcOrd="1" destOrd="0" presId="urn:microsoft.com/office/officeart/2008/layout/LinedList"/>
    <dgm:cxn modelId="{FCF05BE7-3242-4DAB-9CF5-E58CE29C2023}" type="presParOf" srcId="{636EA011-8BFC-40CE-A572-398174B1075A}" destId="{87B57373-CB75-4014-ABC7-2D4F58827150}" srcOrd="2" destOrd="0" presId="urn:microsoft.com/office/officeart/2008/layout/LinedList"/>
    <dgm:cxn modelId="{95F2DF8F-F584-4C95-A5E1-1627D34B0B86}" type="presParOf" srcId="{636EA011-8BFC-40CE-A572-398174B1075A}" destId="{E1453ABF-9E66-4867-BA2B-2FF53BD07A0B}" srcOrd="3" destOrd="0" presId="urn:microsoft.com/office/officeart/2008/layout/LinedList"/>
    <dgm:cxn modelId="{5231FC93-9EA8-41A0-9934-5E3DA1CD4970}" type="presParOf" srcId="{E1453ABF-9E66-4867-BA2B-2FF53BD07A0B}" destId="{70030A54-6190-4BF5-8887-47B46C5025D2}" srcOrd="0" destOrd="0" presId="urn:microsoft.com/office/officeart/2008/layout/LinedList"/>
    <dgm:cxn modelId="{D2037780-C5BF-4EC8-8059-960E7C1FD5AF}" type="presParOf" srcId="{E1453ABF-9E66-4867-BA2B-2FF53BD07A0B}" destId="{2D3720BF-9829-4E19-9B53-A0CD5A014169}" srcOrd="1" destOrd="0" presId="urn:microsoft.com/office/officeart/2008/layout/LinedList"/>
    <dgm:cxn modelId="{08CBAE9C-FEC3-4A08-89DB-1F9762738206}" type="presParOf" srcId="{636EA011-8BFC-40CE-A572-398174B1075A}" destId="{327168CC-2FE8-4F9D-B704-134E68AA9EE5}" srcOrd="4" destOrd="0" presId="urn:microsoft.com/office/officeart/2008/layout/LinedList"/>
    <dgm:cxn modelId="{A04C1D53-8444-4441-9E26-3F3A2046F265}" type="presParOf" srcId="{636EA011-8BFC-40CE-A572-398174B1075A}" destId="{4A1C6C29-2E67-4C88-8545-CCC3C961076E}" srcOrd="5" destOrd="0" presId="urn:microsoft.com/office/officeart/2008/layout/LinedList"/>
    <dgm:cxn modelId="{94B3C0E1-6374-441B-98F1-0E293C3DDAA0}" type="presParOf" srcId="{4A1C6C29-2E67-4C88-8545-CCC3C961076E}" destId="{389E5077-BD07-40F8-A964-5434ED6EC04F}" srcOrd="0" destOrd="0" presId="urn:microsoft.com/office/officeart/2008/layout/LinedList"/>
    <dgm:cxn modelId="{F7324B59-08C7-45DE-A39D-E00539DD2AA0}" type="presParOf" srcId="{4A1C6C29-2E67-4C88-8545-CCC3C961076E}" destId="{86F53DFB-8D8E-4235-AD8F-8ED878E46DD9}" srcOrd="1" destOrd="0" presId="urn:microsoft.com/office/officeart/2008/layout/LinedList"/>
    <dgm:cxn modelId="{FAA8EBC7-2085-43F9-B479-B52C00D1217B}" type="presParOf" srcId="{636EA011-8BFC-40CE-A572-398174B1075A}" destId="{6CA33BED-FDC0-4E15-B9F8-4E9F19BE3DE2}" srcOrd="6" destOrd="0" presId="urn:microsoft.com/office/officeart/2008/layout/LinedList"/>
    <dgm:cxn modelId="{AA86991C-EEA7-448A-BD2C-E1663495F8CC}" type="presParOf" srcId="{636EA011-8BFC-40CE-A572-398174B1075A}" destId="{ED83850B-F51B-446D-8523-069029E3363E}" srcOrd="7" destOrd="0" presId="urn:microsoft.com/office/officeart/2008/layout/LinedList"/>
    <dgm:cxn modelId="{96CAFD0B-260D-4A4F-854E-8D4DBE71E08F}" type="presParOf" srcId="{ED83850B-F51B-446D-8523-069029E3363E}" destId="{A1428A13-6107-45ED-83A5-8F086A72E82F}" srcOrd="0" destOrd="0" presId="urn:microsoft.com/office/officeart/2008/layout/LinedList"/>
    <dgm:cxn modelId="{997B8995-7131-4895-B68C-7E0EF110DFF3}" type="presParOf" srcId="{ED83850B-F51B-446D-8523-069029E3363E}" destId="{5C4B086B-7C1B-4A07-B13D-7378B6E0F096}" srcOrd="1" destOrd="0" presId="urn:microsoft.com/office/officeart/2008/layout/LinedList"/>
    <dgm:cxn modelId="{C26A6D59-BE4E-43E2-8637-A2CC80E5E979}" type="presParOf" srcId="{636EA011-8BFC-40CE-A572-398174B1075A}" destId="{C84470F4-7FE7-4477-A0F0-AB3C28B80D37}" srcOrd="8" destOrd="0" presId="urn:microsoft.com/office/officeart/2008/layout/LinedList"/>
    <dgm:cxn modelId="{A83E2ED5-2DEF-4EC0-BA37-8E3DFFBAFBF7}" type="presParOf" srcId="{636EA011-8BFC-40CE-A572-398174B1075A}" destId="{2ED41575-5DBD-472E-BB1B-EF7E9D0B7F06}" srcOrd="9" destOrd="0" presId="urn:microsoft.com/office/officeart/2008/layout/LinedList"/>
    <dgm:cxn modelId="{7751FEE3-AFCA-4E97-8EEC-32F7BFDB0641}" type="presParOf" srcId="{2ED41575-5DBD-472E-BB1B-EF7E9D0B7F06}" destId="{068349DC-E14A-4719-853D-BB45243AD5EB}" srcOrd="0" destOrd="0" presId="urn:microsoft.com/office/officeart/2008/layout/LinedList"/>
    <dgm:cxn modelId="{4768A2AA-910A-40C9-9671-5A257E3AD5CA}" type="presParOf" srcId="{2ED41575-5DBD-472E-BB1B-EF7E9D0B7F06}" destId="{88338BA4-4DF9-440A-96E3-7ED51FDA7F6B}" srcOrd="1" destOrd="0" presId="urn:microsoft.com/office/officeart/2008/layout/LinedList"/>
    <dgm:cxn modelId="{B9A24842-B774-4853-BE11-581F36E8918B}" type="presParOf" srcId="{636EA011-8BFC-40CE-A572-398174B1075A}" destId="{D9CC6A6D-E187-47BA-B83A-E20FBE1FC7C9}" srcOrd="10" destOrd="0" presId="urn:microsoft.com/office/officeart/2008/layout/LinedList"/>
    <dgm:cxn modelId="{8A93F205-DCC8-4879-A438-506673A016AE}" type="presParOf" srcId="{636EA011-8BFC-40CE-A572-398174B1075A}" destId="{9AAA0FDF-81D3-417F-B718-2DD49C045152}" srcOrd="11" destOrd="0" presId="urn:microsoft.com/office/officeart/2008/layout/LinedList"/>
    <dgm:cxn modelId="{FB1DF439-FDFA-4A15-9DFD-AFC8EF8672CB}" type="presParOf" srcId="{9AAA0FDF-81D3-417F-B718-2DD49C045152}" destId="{5FEE35EB-531C-4758-85BE-457FFC1827FD}" srcOrd="0" destOrd="0" presId="urn:microsoft.com/office/officeart/2008/layout/LinedList"/>
    <dgm:cxn modelId="{38D4A390-8D4A-4983-9727-59867F027A2B}" type="presParOf" srcId="{9AAA0FDF-81D3-417F-B718-2DD49C045152}" destId="{1CE9134A-5D9C-4CEA-B34D-0C755A30FBB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8A52D1-D256-4601-A4E1-731A22C2B1B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8CF4596-1DBC-4D07-B46F-75CC054D0126}">
      <dgm:prSet/>
      <dgm:spPr/>
      <dgm:t>
        <a:bodyPr/>
        <a:lstStyle/>
        <a:p>
          <a:r>
            <a:rPr lang="tr-TR" baseline="0"/>
            <a:t>Osteoartrit tedavisinin hedefleri </a:t>
          </a:r>
          <a:endParaRPr lang="en-US"/>
        </a:p>
      </dgm:t>
    </dgm:pt>
    <dgm:pt modelId="{88E7D981-80F8-4E69-B310-B5F3FE2EA624}" type="parTrans" cxnId="{31CF4330-4FCB-4C4D-8040-85C7E5D0E5A5}">
      <dgm:prSet/>
      <dgm:spPr/>
      <dgm:t>
        <a:bodyPr/>
        <a:lstStyle/>
        <a:p>
          <a:endParaRPr lang="en-US"/>
        </a:p>
      </dgm:t>
    </dgm:pt>
    <dgm:pt modelId="{A25B8F83-C1C3-4623-9B55-811D9027D02D}" type="sibTrans" cxnId="{31CF4330-4FCB-4C4D-8040-85C7E5D0E5A5}">
      <dgm:prSet/>
      <dgm:spPr/>
      <dgm:t>
        <a:bodyPr/>
        <a:lstStyle/>
        <a:p>
          <a:endParaRPr lang="en-US"/>
        </a:p>
      </dgm:t>
    </dgm:pt>
    <dgm:pt modelId="{696BD5C6-BC10-4296-A3B1-381E0D4E024D}">
      <dgm:prSet/>
      <dgm:spPr/>
      <dgm:t>
        <a:bodyPr/>
        <a:lstStyle/>
        <a:p>
          <a:r>
            <a:rPr lang="tr-TR" baseline="0"/>
            <a:t>Ağrıyı en aza indirmek</a:t>
          </a:r>
          <a:endParaRPr lang="en-US"/>
        </a:p>
      </dgm:t>
    </dgm:pt>
    <dgm:pt modelId="{520B366D-C075-4AFB-8BAA-A69BB1135E38}" type="parTrans" cxnId="{3A88AEEC-8FDB-4455-A5F4-4701FE0F999F}">
      <dgm:prSet/>
      <dgm:spPr/>
      <dgm:t>
        <a:bodyPr/>
        <a:lstStyle/>
        <a:p>
          <a:endParaRPr lang="en-US"/>
        </a:p>
      </dgm:t>
    </dgm:pt>
    <dgm:pt modelId="{9AA6FBB0-23BB-4583-BDC6-7A37695A4F1C}" type="sibTrans" cxnId="{3A88AEEC-8FDB-4455-A5F4-4701FE0F999F}">
      <dgm:prSet/>
      <dgm:spPr/>
      <dgm:t>
        <a:bodyPr/>
        <a:lstStyle/>
        <a:p>
          <a:endParaRPr lang="en-US"/>
        </a:p>
      </dgm:t>
    </dgm:pt>
    <dgm:pt modelId="{B1D1C1C9-C42A-4CCD-8451-6C338122C420}">
      <dgm:prSet/>
      <dgm:spPr/>
      <dgm:t>
        <a:bodyPr/>
        <a:lstStyle/>
        <a:p>
          <a:r>
            <a:rPr lang="tr-TR" baseline="0"/>
            <a:t>Fonksiyonu optimize etmek ve eklem hasarı sürecini faydalı bir şekilde değiştirmektir. </a:t>
          </a:r>
          <a:endParaRPr lang="en-US"/>
        </a:p>
      </dgm:t>
    </dgm:pt>
    <dgm:pt modelId="{AC9AF45E-EC57-4315-9809-A5F1031E0D9C}" type="parTrans" cxnId="{1FD7CFC2-6B7A-4F45-B4C9-E1E0EDA24572}">
      <dgm:prSet/>
      <dgm:spPr/>
      <dgm:t>
        <a:bodyPr/>
        <a:lstStyle/>
        <a:p>
          <a:endParaRPr lang="en-US"/>
        </a:p>
      </dgm:t>
    </dgm:pt>
    <dgm:pt modelId="{41D907D5-E2EC-4157-A66A-77A8F445521A}" type="sibTrans" cxnId="{1FD7CFC2-6B7A-4F45-B4C9-E1E0EDA24572}">
      <dgm:prSet/>
      <dgm:spPr/>
      <dgm:t>
        <a:bodyPr/>
        <a:lstStyle/>
        <a:p>
          <a:endParaRPr lang="en-US"/>
        </a:p>
      </dgm:t>
    </dgm:pt>
    <dgm:pt modelId="{B33D0EBE-93E8-4F8E-B5BE-3035723E1692}">
      <dgm:prSet/>
      <dgm:spPr/>
      <dgm:t>
        <a:bodyPr/>
        <a:lstStyle/>
        <a:p>
          <a:r>
            <a:rPr lang="tr-TR" baseline="0"/>
            <a:t>Öncelikle değiştirilebilir risk faktörleri hedeflenmelidir.</a:t>
          </a:r>
          <a:endParaRPr lang="en-US"/>
        </a:p>
      </dgm:t>
    </dgm:pt>
    <dgm:pt modelId="{854C704A-FA82-4E90-BB35-A120BFC9121F}" type="parTrans" cxnId="{AB9B709D-7E84-421B-8B9A-33806F4FB0E4}">
      <dgm:prSet/>
      <dgm:spPr/>
      <dgm:t>
        <a:bodyPr/>
        <a:lstStyle/>
        <a:p>
          <a:endParaRPr lang="en-US"/>
        </a:p>
      </dgm:t>
    </dgm:pt>
    <dgm:pt modelId="{C2D1FCC9-6C9E-4DF8-84A9-CBDF3F6B6A99}" type="sibTrans" cxnId="{AB9B709D-7E84-421B-8B9A-33806F4FB0E4}">
      <dgm:prSet/>
      <dgm:spPr/>
      <dgm:t>
        <a:bodyPr/>
        <a:lstStyle/>
        <a:p>
          <a:endParaRPr lang="en-US"/>
        </a:p>
      </dgm:t>
    </dgm:pt>
    <dgm:pt modelId="{8C50A1C5-B279-4A21-85EB-D8E8C364BA46}" type="pres">
      <dgm:prSet presAssocID="{268A52D1-D256-4601-A4E1-731A22C2B1B8}" presName="root" presStyleCnt="0">
        <dgm:presLayoutVars>
          <dgm:dir/>
          <dgm:resizeHandles val="exact"/>
        </dgm:presLayoutVars>
      </dgm:prSet>
      <dgm:spPr/>
    </dgm:pt>
    <dgm:pt modelId="{C435406C-F711-414A-A28A-2DD727C07AAE}" type="pres">
      <dgm:prSet presAssocID="{88CF4596-1DBC-4D07-B46F-75CC054D0126}" presName="compNode" presStyleCnt="0"/>
      <dgm:spPr/>
    </dgm:pt>
    <dgm:pt modelId="{7925558C-42F8-4B6A-AFB2-BD0B8B025797}" type="pres">
      <dgm:prSet presAssocID="{88CF4596-1DBC-4D07-B46F-75CC054D0126}" presName="bgRect" presStyleLbl="bgShp" presStyleIdx="0" presStyleCnt="4"/>
      <dgm:spPr/>
    </dgm:pt>
    <dgm:pt modelId="{0D86DAE6-51B8-4D6B-A682-5EDCBDEB6EE4}" type="pres">
      <dgm:prSet presAssocID="{88CF4596-1DBC-4D07-B46F-75CC054D012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def merkezi"/>
        </a:ext>
      </dgm:extLst>
    </dgm:pt>
    <dgm:pt modelId="{050D92D0-241E-4760-8493-8733B3107CDE}" type="pres">
      <dgm:prSet presAssocID="{88CF4596-1DBC-4D07-B46F-75CC054D0126}" presName="spaceRect" presStyleCnt="0"/>
      <dgm:spPr/>
    </dgm:pt>
    <dgm:pt modelId="{8D26E708-0616-497B-B900-8E84006E27B3}" type="pres">
      <dgm:prSet presAssocID="{88CF4596-1DBC-4D07-B46F-75CC054D0126}" presName="parTx" presStyleLbl="revTx" presStyleIdx="0" presStyleCnt="4">
        <dgm:presLayoutVars>
          <dgm:chMax val="0"/>
          <dgm:chPref val="0"/>
        </dgm:presLayoutVars>
      </dgm:prSet>
      <dgm:spPr/>
    </dgm:pt>
    <dgm:pt modelId="{42033B31-9F31-4CF2-A16E-B8FC9EA04AAC}" type="pres">
      <dgm:prSet presAssocID="{A25B8F83-C1C3-4623-9B55-811D9027D02D}" presName="sibTrans" presStyleCnt="0"/>
      <dgm:spPr/>
    </dgm:pt>
    <dgm:pt modelId="{92FFB7D9-092B-4F1E-9E60-21405DB31C30}" type="pres">
      <dgm:prSet presAssocID="{696BD5C6-BC10-4296-A3B1-381E0D4E024D}" presName="compNode" presStyleCnt="0"/>
      <dgm:spPr/>
    </dgm:pt>
    <dgm:pt modelId="{09ADD0BA-391E-454C-AFB3-D718B970F419}" type="pres">
      <dgm:prSet presAssocID="{696BD5C6-BC10-4296-A3B1-381E0D4E024D}" presName="bgRect" presStyleLbl="bgShp" presStyleIdx="1" presStyleCnt="4"/>
      <dgm:spPr/>
    </dgm:pt>
    <dgm:pt modelId="{B13F99FD-CCEA-469C-B337-CE33DD32D441}" type="pres">
      <dgm:prSet presAssocID="{696BD5C6-BC10-4296-A3B1-381E0D4E024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ndirme"/>
        </a:ext>
      </dgm:extLst>
    </dgm:pt>
    <dgm:pt modelId="{3803EEF1-DB13-4CC3-8514-E415EF94AEB3}" type="pres">
      <dgm:prSet presAssocID="{696BD5C6-BC10-4296-A3B1-381E0D4E024D}" presName="spaceRect" presStyleCnt="0"/>
      <dgm:spPr/>
    </dgm:pt>
    <dgm:pt modelId="{BC1CB986-11AC-45E5-BF95-ABFA0ED21C86}" type="pres">
      <dgm:prSet presAssocID="{696BD5C6-BC10-4296-A3B1-381E0D4E024D}" presName="parTx" presStyleLbl="revTx" presStyleIdx="1" presStyleCnt="4">
        <dgm:presLayoutVars>
          <dgm:chMax val="0"/>
          <dgm:chPref val="0"/>
        </dgm:presLayoutVars>
      </dgm:prSet>
      <dgm:spPr/>
    </dgm:pt>
    <dgm:pt modelId="{808F8B83-A017-4DC3-9360-687F189C16C6}" type="pres">
      <dgm:prSet presAssocID="{9AA6FBB0-23BB-4583-BDC6-7A37695A4F1C}" presName="sibTrans" presStyleCnt="0"/>
      <dgm:spPr/>
    </dgm:pt>
    <dgm:pt modelId="{0A6FD5F2-7536-43AD-BAC9-FDC3FAF6106B}" type="pres">
      <dgm:prSet presAssocID="{B1D1C1C9-C42A-4CCD-8451-6C338122C420}" presName="compNode" presStyleCnt="0"/>
      <dgm:spPr/>
    </dgm:pt>
    <dgm:pt modelId="{9C9AB40E-65AA-42A2-98A6-C768E7FC47CA}" type="pres">
      <dgm:prSet presAssocID="{B1D1C1C9-C42A-4CCD-8451-6C338122C420}" presName="bgRect" presStyleLbl="bgShp" presStyleIdx="2" presStyleCnt="4"/>
      <dgm:spPr/>
    </dgm:pt>
    <dgm:pt modelId="{E9031006-277F-4F5D-B28B-EA96ED965172}" type="pres">
      <dgm:prSet presAssocID="{B1D1C1C9-C42A-4CCD-8451-6C338122C42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şliler"/>
        </a:ext>
      </dgm:extLst>
    </dgm:pt>
    <dgm:pt modelId="{3AC627D1-830D-4617-81C5-FEB2C669D9FC}" type="pres">
      <dgm:prSet presAssocID="{B1D1C1C9-C42A-4CCD-8451-6C338122C420}" presName="spaceRect" presStyleCnt="0"/>
      <dgm:spPr/>
    </dgm:pt>
    <dgm:pt modelId="{67735A77-7821-4204-806A-C8C2EEB20116}" type="pres">
      <dgm:prSet presAssocID="{B1D1C1C9-C42A-4CCD-8451-6C338122C420}" presName="parTx" presStyleLbl="revTx" presStyleIdx="2" presStyleCnt="4">
        <dgm:presLayoutVars>
          <dgm:chMax val="0"/>
          <dgm:chPref val="0"/>
        </dgm:presLayoutVars>
      </dgm:prSet>
      <dgm:spPr/>
    </dgm:pt>
    <dgm:pt modelId="{F82BE0C6-8E2B-4723-9821-770A661CE7C2}" type="pres">
      <dgm:prSet presAssocID="{41D907D5-E2EC-4157-A66A-77A8F445521A}" presName="sibTrans" presStyleCnt="0"/>
      <dgm:spPr/>
    </dgm:pt>
    <dgm:pt modelId="{D50A8052-CF12-4A27-A838-D44578BB240F}" type="pres">
      <dgm:prSet presAssocID="{B33D0EBE-93E8-4F8E-B5BE-3035723E1692}" presName="compNode" presStyleCnt="0"/>
      <dgm:spPr/>
    </dgm:pt>
    <dgm:pt modelId="{CF3262CC-10D2-40EB-A85C-9C0ED4D1B45B}" type="pres">
      <dgm:prSet presAssocID="{B33D0EBE-93E8-4F8E-B5BE-3035723E1692}" presName="bgRect" presStyleLbl="bgShp" presStyleIdx="3" presStyleCnt="4"/>
      <dgm:spPr/>
    </dgm:pt>
    <dgm:pt modelId="{B0D76087-4EA6-4BB1-97A0-C66F7E53277D}" type="pres">
      <dgm:prSet presAssocID="{B33D0EBE-93E8-4F8E-B5BE-3035723E169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nay işareti"/>
        </a:ext>
      </dgm:extLst>
    </dgm:pt>
    <dgm:pt modelId="{4DE55F56-A5C3-4C1E-BE88-97A98B7E3C8D}" type="pres">
      <dgm:prSet presAssocID="{B33D0EBE-93E8-4F8E-B5BE-3035723E1692}" presName="spaceRect" presStyleCnt="0"/>
      <dgm:spPr/>
    </dgm:pt>
    <dgm:pt modelId="{FECEE720-8D2C-4271-90DB-3B48CFFFA3A0}" type="pres">
      <dgm:prSet presAssocID="{B33D0EBE-93E8-4F8E-B5BE-3035723E1692}" presName="parTx" presStyleLbl="revTx" presStyleIdx="3" presStyleCnt="4">
        <dgm:presLayoutVars>
          <dgm:chMax val="0"/>
          <dgm:chPref val="0"/>
        </dgm:presLayoutVars>
      </dgm:prSet>
      <dgm:spPr/>
    </dgm:pt>
  </dgm:ptLst>
  <dgm:cxnLst>
    <dgm:cxn modelId="{31CF4330-4FCB-4C4D-8040-85C7E5D0E5A5}" srcId="{268A52D1-D256-4601-A4E1-731A22C2B1B8}" destId="{88CF4596-1DBC-4D07-B46F-75CC054D0126}" srcOrd="0" destOrd="0" parTransId="{88E7D981-80F8-4E69-B310-B5F3FE2EA624}" sibTransId="{A25B8F83-C1C3-4623-9B55-811D9027D02D}"/>
    <dgm:cxn modelId="{9B846277-36F9-4FD3-9890-992FA152BFFC}" type="presOf" srcId="{B33D0EBE-93E8-4F8E-B5BE-3035723E1692}" destId="{FECEE720-8D2C-4271-90DB-3B48CFFFA3A0}" srcOrd="0" destOrd="0" presId="urn:microsoft.com/office/officeart/2018/2/layout/IconVerticalSolidList"/>
    <dgm:cxn modelId="{7ADDB489-4D1A-44ED-8B55-C113948B9CC2}" type="presOf" srcId="{88CF4596-1DBC-4D07-B46F-75CC054D0126}" destId="{8D26E708-0616-497B-B900-8E84006E27B3}" srcOrd="0" destOrd="0" presId="urn:microsoft.com/office/officeart/2018/2/layout/IconVerticalSolidList"/>
    <dgm:cxn modelId="{AB9B709D-7E84-421B-8B9A-33806F4FB0E4}" srcId="{268A52D1-D256-4601-A4E1-731A22C2B1B8}" destId="{B33D0EBE-93E8-4F8E-B5BE-3035723E1692}" srcOrd="3" destOrd="0" parTransId="{854C704A-FA82-4E90-BB35-A120BFC9121F}" sibTransId="{C2D1FCC9-6C9E-4DF8-84A9-CBDF3F6B6A99}"/>
    <dgm:cxn modelId="{2731E6B6-7727-4566-A1A6-8B3429B2DCD1}" type="presOf" srcId="{268A52D1-D256-4601-A4E1-731A22C2B1B8}" destId="{8C50A1C5-B279-4A21-85EB-D8E8C364BA46}" srcOrd="0" destOrd="0" presId="urn:microsoft.com/office/officeart/2018/2/layout/IconVerticalSolidList"/>
    <dgm:cxn modelId="{1FD7CFC2-6B7A-4F45-B4C9-E1E0EDA24572}" srcId="{268A52D1-D256-4601-A4E1-731A22C2B1B8}" destId="{B1D1C1C9-C42A-4CCD-8451-6C338122C420}" srcOrd="2" destOrd="0" parTransId="{AC9AF45E-EC57-4315-9809-A5F1031E0D9C}" sibTransId="{41D907D5-E2EC-4157-A66A-77A8F445521A}"/>
    <dgm:cxn modelId="{3A88AEEC-8FDB-4455-A5F4-4701FE0F999F}" srcId="{268A52D1-D256-4601-A4E1-731A22C2B1B8}" destId="{696BD5C6-BC10-4296-A3B1-381E0D4E024D}" srcOrd="1" destOrd="0" parTransId="{520B366D-C075-4AFB-8BAA-A69BB1135E38}" sibTransId="{9AA6FBB0-23BB-4583-BDC6-7A37695A4F1C}"/>
    <dgm:cxn modelId="{DAED00ED-8078-4EC5-8BFA-F1B93DE9B9F2}" type="presOf" srcId="{696BD5C6-BC10-4296-A3B1-381E0D4E024D}" destId="{BC1CB986-11AC-45E5-BF95-ABFA0ED21C86}" srcOrd="0" destOrd="0" presId="urn:microsoft.com/office/officeart/2018/2/layout/IconVerticalSolidList"/>
    <dgm:cxn modelId="{1874A2FB-FBB3-426D-8E21-E07DB08CF5D1}" type="presOf" srcId="{B1D1C1C9-C42A-4CCD-8451-6C338122C420}" destId="{67735A77-7821-4204-806A-C8C2EEB20116}" srcOrd="0" destOrd="0" presId="urn:microsoft.com/office/officeart/2018/2/layout/IconVerticalSolidList"/>
    <dgm:cxn modelId="{95CC56FE-CE97-4982-A3A6-C87363BF5CF3}" type="presParOf" srcId="{8C50A1C5-B279-4A21-85EB-D8E8C364BA46}" destId="{C435406C-F711-414A-A28A-2DD727C07AAE}" srcOrd="0" destOrd="0" presId="urn:microsoft.com/office/officeart/2018/2/layout/IconVerticalSolidList"/>
    <dgm:cxn modelId="{EE23CFA2-1F09-4F8B-B1F2-3C9D8923B3CE}" type="presParOf" srcId="{C435406C-F711-414A-A28A-2DD727C07AAE}" destId="{7925558C-42F8-4B6A-AFB2-BD0B8B025797}" srcOrd="0" destOrd="0" presId="urn:microsoft.com/office/officeart/2018/2/layout/IconVerticalSolidList"/>
    <dgm:cxn modelId="{B49CBB25-E482-4989-B174-70B943C20F87}" type="presParOf" srcId="{C435406C-F711-414A-A28A-2DD727C07AAE}" destId="{0D86DAE6-51B8-4D6B-A682-5EDCBDEB6EE4}" srcOrd="1" destOrd="0" presId="urn:microsoft.com/office/officeart/2018/2/layout/IconVerticalSolidList"/>
    <dgm:cxn modelId="{FD6FD9FD-2274-4206-9D28-46ADFBD548F9}" type="presParOf" srcId="{C435406C-F711-414A-A28A-2DD727C07AAE}" destId="{050D92D0-241E-4760-8493-8733B3107CDE}" srcOrd="2" destOrd="0" presId="urn:microsoft.com/office/officeart/2018/2/layout/IconVerticalSolidList"/>
    <dgm:cxn modelId="{D2598022-31B5-4CF5-BC68-81B1048440D7}" type="presParOf" srcId="{C435406C-F711-414A-A28A-2DD727C07AAE}" destId="{8D26E708-0616-497B-B900-8E84006E27B3}" srcOrd="3" destOrd="0" presId="urn:microsoft.com/office/officeart/2018/2/layout/IconVerticalSolidList"/>
    <dgm:cxn modelId="{4196E803-D024-4A43-9C90-EBEEF9430622}" type="presParOf" srcId="{8C50A1C5-B279-4A21-85EB-D8E8C364BA46}" destId="{42033B31-9F31-4CF2-A16E-B8FC9EA04AAC}" srcOrd="1" destOrd="0" presId="urn:microsoft.com/office/officeart/2018/2/layout/IconVerticalSolidList"/>
    <dgm:cxn modelId="{49091C32-A192-4D46-BE90-37C64104C678}" type="presParOf" srcId="{8C50A1C5-B279-4A21-85EB-D8E8C364BA46}" destId="{92FFB7D9-092B-4F1E-9E60-21405DB31C30}" srcOrd="2" destOrd="0" presId="urn:microsoft.com/office/officeart/2018/2/layout/IconVerticalSolidList"/>
    <dgm:cxn modelId="{4188C91C-6536-40D0-8AA3-D5035D86A487}" type="presParOf" srcId="{92FFB7D9-092B-4F1E-9E60-21405DB31C30}" destId="{09ADD0BA-391E-454C-AFB3-D718B970F419}" srcOrd="0" destOrd="0" presId="urn:microsoft.com/office/officeart/2018/2/layout/IconVerticalSolidList"/>
    <dgm:cxn modelId="{138910DC-54BF-4811-A012-08F09F893BA2}" type="presParOf" srcId="{92FFB7D9-092B-4F1E-9E60-21405DB31C30}" destId="{B13F99FD-CCEA-469C-B337-CE33DD32D441}" srcOrd="1" destOrd="0" presId="urn:microsoft.com/office/officeart/2018/2/layout/IconVerticalSolidList"/>
    <dgm:cxn modelId="{D5037B15-9333-424C-8BC8-E87213D93A9B}" type="presParOf" srcId="{92FFB7D9-092B-4F1E-9E60-21405DB31C30}" destId="{3803EEF1-DB13-4CC3-8514-E415EF94AEB3}" srcOrd="2" destOrd="0" presId="urn:microsoft.com/office/officeart/2018/2/layout/IconVerticalSolidList"/>
    <dgm:cxn modelId="{28E4EC3D-C673-4A6B-96ED-32D8187B2B93}" type="presParOf" srcId="{92FFB7D9-092B-4F1E-9E60-21405DB31C30}" destId="{BC1CB986-11AC-45E5-BF95-ABFA0ED21C86}" srcOrd="3" destOrd="0" presId="urn:microsoft.com/office/officeart/2018/2/layout/IconVerticalSolidList"/>
    <dgm:cxn modelId="{75C546A1-BE1C-4FDB-8E22-20949E5CD1E4}" type="presParOf" srcId="{8C50A1C5-B279-4A21-85EB-D8E8C364BA46}" destId="{808F8B83-A017-4DC3-9360-687F189C16C6}" srcOrd="3" destOrd="0" presId="urn:microsoft.com/office/officeart/2018/2/layout/IconVerticalSolidList"/>
    <dgm:cxn modelId="{9FDDB689-D5EE-4B27-AB01-F9829DAB5E6C}" type="presParOf" srcId="{8C50A1C5-B279-4A21-85EB-D8E8C364BA46}" destId="{0A6FD5F2-7536-43AD-BAC9-FDC3FAF6106B}" srcOrd="4" destOrd="0" presId="urn:microsoft.com/office/officeart/2018/2/layout/IconVerticalSolidList"/>
    <dgm:cxn modelId="{7F73D1D0-278E-4B49-B39F-953F0D9F0ABD}" type="presParOf" srcId="{0A6FD5F2-7536-43AD-BAC9-FDC3FAF6106B}" destId="{9C9AB40E-65AA-42A2-98A6-C768E7FC47CA}" srcOrd="0" destOrd="0" presId="urn:microsoft.com/office/officeart/2018/2/layout/IconVerticalSolidList"/>
    <dgm:cxn modelId="{951BF202-50C4-4E9F-9BC1-D753F5629C58}" type="presParOf" srcId="{0A6FD5F2-7536-43AD-BAC9-FDC3FAF6106B}" destId="{E9031006-277F-4F5D-B28B-EA96ED965172}" srcOrd="1" destOrd="0" presId="urn:microsoft.com/office/officeart/2018/2/layout/IconVerticalSolidList"/>
    <dgm:cxn modelId="{B0562D3B-586A-4AB4-B42C-59529E677DA5}" type="presParOf" srcId="{0A6FD5F2-7536-43AD-BAC9-FDC3FAF6106B}" destId="{3AC627D1-830D-4617-81C5-FEB2C669D9FC}" srcOrd="2" destOrd="0" presId="urn:microsoft.com/office/officeart/2018/2/layout/IconVerticalSolidList"/>
    <dgm:cxn modelId="{17C11B3F-ECD4-4E00-9454-2A218380AAA5}" type="presParOf" srcId="{0A6FD5F2-7536-43AD-BAC9-FDC3FAF6106B}" destId="{67735A77-7821-4204-806A-C8C2EEB20116}" srcOrd="3" destOrd="0" presId="urn:microsoft.com/office/officeart/2018/2/layout/IconVerticalSolidList"/>
    <dgm:cxn modelId="{134F884D-0B98-40EB-A132-C46769FB3E25}" type="presParOf" srcId="{8C50A1C5-B279-4A21-85EB-D8E8C364BA46}" destId="{F82BE0C6-8E2B-4723-9821-770A661CE7C2}" srcOrd="5" destOrd="0" presId="urn:microsoft.com/office/officeart/2018/2/layout/IconVerticalSolidList"/>
    <dgm:cxn modelId="{B5BC46D1-17BB-4F82-8D29-5726B5F958AA}" type="presParOf" srcId="{8C50A1C5-B279-4A21-85EB-D8E8C364BA46}" destId="{D50A8052-CF12-4A27-A838-D44578BB240F}" srcOrd="6" destOrd="0" presId="urn:microsoft.com/office/officeart/2018/2/layout/IconVerticalSolidList"/>
    <dgm:cxn modelId="{3EB6EA9E-FC5B-49BD-9C03-EFFDB5D949D8}" type="presParOf" srcId="{D50A8052-CF12-4A27-A838-D44578BB240F}" destId="{CF3262CC-10D2-40EB-A85C-9C0ED4D1B45B}" srcOrd="0" destOrd="0" presId="urn:microsoft.com/office/officeart/2018/2/layout/IconVerticalSolidList"/>
    <dgm:cxn modelId="{D9B56394-4E7D-4FF9-A565-1319C01B6606}" type="presParOf" srcId="{D50A8052-CF12-4A27-A838-D44578BB240F}" destId="{B0D76087-4EA6-4BB1-97A0-C66F7E53277D}" srcOrd="1" destOrd="0" presId="urn:microsoft.com/office/officeart/2018/2/layout/IconVerticalSolidList"/>
    <dgm:cxn modelId="{0690F79A-F550-40F2-BAE3-FBA28A2E12EE}" type="presParOf" srcId="{D50A8052-CF12-4A27-A838-D44578BB240F}" destId="{4DE55F56-A5C3-4C1E-BE88-97A98B7E3C8D}" srcOrd="2" destOrd="0" presId="urn:microsoft.com/office/officeart/2018/2/layout/IconVerticalSolidList"/>
    <dgm:cxn modelId="{1FE827B0-1D91-44B0-B412-CC1EE8949CA5}" type="presParOf" srcId="{D50A8052-CF12-4A27-A838-D44578BB240F}" destId="{FECEE720-8D2C-4271-90DB-3B48CFFFA3A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9FE73E-DAE4-4E6C-AB58-034DE831443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9BA43BB-6D69-4FB0-BF58-23D9A84E5669}">
      <dgm:prSet/>
      <dgm:spPr/>
      <dgm:t>
        <a:bodyPr/>
        <a:lstStyle/>
        <a:p>
          <a:pPr>
            <a:lnSpc>
              <a:spcPct val="100000"/>
            </a:lnSpc>
          </a:pPr>
          <a:r>
            <a:rPr lang="tr-TR"/>
            <a:t>RA anemnez ve fizik muayene ile konan klinik bir tanıdır.</a:t>
          </a:r>
          <a:endParaRPr lang="en-US"/>
        </a:p>
      </dgm:t>
    </dgm:pt>
    <dgm:pt modelId="{0D218629-A30D-43B9-86CA-5A4797764D8A}" type="parTrans" cxnId="{19EF45FF-AF6B-4598-9636-03128D0B2704}">
      <dgm:prSet/>
      <dgm:spPr/>
      <dgm:t>
        <a:bodyPr/>
        <a:lstStyle/>
        <a:p>
          <a:endParaRPr lang="en-US"/>
        </a:p>
      </dgm:t>
    </dgm:pt>
    <dgm:pt modelId="{866C7985-AF10-40C5-ABCB-C8AD74BAF195}" type="sibTrans" cxnId="{19EF45FF-AF6B-4598-9636-03128D0B2704}">
      <dgm:prSet/>
      <dgm:spPr/>
      <dgm:t>
        <a:bodyPr/>
        <a:lstStyle/>
        <a:p>
          <a:endParaRPr lang="en-US"/>
        </a:p>
      </dgm:t>
    </dgm:pt>
    <dgm:pt modelId="{00E47676-5D88-4AE5-8A04-3F8BC3ABACB2}">
      <dgm:prSet/>
      <dgm:spPr/>
      <dgm:t>
        <a:bodyPr/>
        <a:lstStyle/>
        <a:p>
          <a:pPr>
            <a:lnSpc>
              <a:spcPct val="100000"/>
            </a:lnSpc>
          </a:pPr>
          <a:r>
            <a:rPr lang="tr-TR"/>
            <a:t>Laboratuvar testleri destekleyici olabilir.</a:t>
          </a:r>
          <a:endParaRPr lang="en-US"/>
        </a:p>
      </dgm:t>
    </dgm:pt>
    <dgm:pt modelId="{82E5D781-0341-41AB-97F9-7B09FDA638EF}" type="parTrans" cxnId="{A4E021C8-3BB7-42C6-953E-29FCAD9B991A}">
      <dgm:prSet/>
      <dgm:spPr/>
      <dgm:t>
        <a:bodyPr/>
        <a:lstStyle/>
        <a:p>
          <a:endParaRPr lang="en-US"/>
        </a:p>
      </dgm:t>
    </dgm:pt>
    <dgm:pt modelId="{3FCCC444-E6F1-4F5A-B6E8-FD435DB5D6DD}" type="sibTrans" cxnId="{A4E021C8-3BB7-42C6-953E-29FCAD9B991A}">
      <dgm:prSet/>
      <dgm:spPr/>
      <dgm:t>
        <a:bodyPr/>
        <a:lstStyle/>
        <a:p>
          <a:endParaRPr lang="en-US"/>
        </a:p>
      </dgm:t>
    </dgm:pt>
    <dgm:pt modelId="{5F160101-09A8-4E7C-963F-CC2BD3E793D0}">
      <dgm:prSet/>
      <dgm:spPr/>
      <dgm:t>
        <a:bodyPr/>
        <a:lstStyle/>
        <a:p>
          <a:pPr>
            <a:lnSpc>
              <a:spcPct val="100000"/>
            </a:lnSpc>
          </a:pPr>
          <a:r>
            <a:rPr lang="tr-TR"/>
            <a:t>Radyolojik bulgular hastalık başladıktan aylar sonra görülür.</a:t>
          </a:r>
          <a:endParaRPr lang="en-US"/>
        </a:p>
      </dgm:t>
    </dgm:pt>
    <dgm:pt modelId="{9E0055FB-174D-49D4-B074-985B0A38766C}" type="parTrans" cxnId="{837A56D4-8BBB-47B7-BB21-DA6B8A66B692}">
      <dgm:prSet/>
      <dgm:spPr/>
      <dgm:t>
        <a:bodyPr/>
        <a:lstStyle/>
        <a:p>
          <a:endParaRPr lang="en-US"/>
        </a:p>
      </dgm:t>
    </dgm:pt>
    <dgm:pt modelId="{DED19605-DBD9-4D06-8581-4B63D93FBA46}" type="sibTrans" cxnId="{837A56D4-8BBB-47B7-BB21-DA6B8A66B692}">
      <dgm:prSet/>
      <dgm:spPr/>
      <dgm:t>
        <a:bodyPr/>
        <a:lstStyle/>
        <a:p>
          <a:endParaRPr lang="en-US"/>
        </a:p>
      </dgm:t>
    </dgm:pt>
    <dgm:pt modelId="{50CEDAAA-8063-4846-80B7-9724B3C62838}" type="pres">
      <dgm:prSet presAssocID="{BC9FE73E-DAE4-4E6C-AB58-034DE8314431}" presName="root" presStyleCnt="0">
        <dgm:presLayoutVars>
          <dgm:dir/>
          <dgm:resizeHandles val="exact"/>
        </dgm:presLayoutVars>
      </dgm:prSet>
      <dgm:spPr/>
    </dgm:pt>
    <dgm:pt modelId="{AB60CD8F-4924-45CA-8742-2E34692E706E}" type="pres">
      <dgm:prSet presAssocID="{19BA43BB-6D69-4FB0-BF58-23D9A84E5669}" presName="compNode" presStyleCnt="0"/>
      <dgm:spPr/>
    </dgm:pt>
    <dgm:pt modelId="{3046731E-4DB3-4CC9-A76D-770CCE6850B6}" type="pres">
      <dgm:prSet presAssocID="{19BA43BB-6D69-4FB0-BF58-23D9A84E566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ikroskop"/>
        </a:ext>
      </dgm:extLst>
    </dgm:pt>
    <dgm:pt modelId="{EE794C61-679C-44B4-B685-E0C6D7BB7999}" type="pres">
      <dgm:prSet presAssocID="{19BA43BB-6D69-4FB0-BF58-23D9A84E5669}" presName="spaceRect" presStyleCnt="0"/>
      <dgm:spPr/>
    </dgm:pt>
    <dgm:pt modelId="{F24F0F76-8343-4D6A-AAD7-91BDDE980C62}" type="pres">
      <dgm:prSet presAssocID="{19BA43BB-6D69-4FB0-BF58-23D9A84E5669}" presName="textRect" presStyleLbl="revTx" presStyleIdx="0" presStyleCnt="3">
        <dgm:presLayoutVars>
          <dgm:chMax val="1"/>
          <dgm:chPref val="1"/>
        </dgm:presLayoutVars>
      </dgm:prSet>
      <dgm:spPr/>
    </dgm:pt>
    <dgm:pt modelId="{E79094D8-7EC0-4F99-9481-998BD8F009B1}" type="pres">
      <dgm:prSet presAssocID="{866C7985-AF10-40C5-ABCB-C8AD74BAF195}" presName="sibTrans" presStyleCnt="0"/>
      <dgm:spPr/>
    </dgm:pt>
    <dgm:pt modelId="{ACD2ABFC-0F1E-4C8B-B845-CDE76B6326C2}" type="pres">
      <dgm:prSet presAssocID="{00E47676-5D88-4AE5-8A04-3F8BC3ABACB2}" presName="compNode" presStyleCnt="0"/>
      <dgm:spPr/>
    </dgm:pt>
    <dgm:pt modelId="{EFCA9A09-DC92-49BA-800A-C95E1EB9D859}" type="pres">
      <dgm:prSet presAssocID="{00E47676-5D88-4AE5-8A04-3F8BC3ABACB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m Kap"/>
        </a:ext>
      </dgm:extLst>
    </dgm:pt>
    <dgm:pt modelId="{F1F7D243-5C1B-44AE-93EF-89EBEBC06C97}" type="pres">
      <dgm:prSet presAssocID="{00E47676-5D88-4AE5-8A04-3F8BC3ABACB2}" presName="spaceRect" presStyleCnt="0"/>
      <dgm:spPr/>
    </dgm:pt>
    <dgm:pt modelId="{9C6BF49A-348C-43D3-8D68-853B8C98DC8B}" type="pres">
      <dgm:prSet presAssocID="{00E47676-5D88-4AE5-8A04-3F8BC3ABACB2}" presName="textRect" presStyleLbl="revTx" presStyleIdx="1" presStyleCnt="3">
        <dgm:presLayoutVars>
          <dgm:chMax val="1"/>
          <dgm:chPref val="1"/>
        </dgm:presLayoutVars>
      </dgm:prSet>
      <dgm:spPr/>
    </dgm:pt>
    <dgm:pt modelId="{FBEC4C7E-026E-4CC6-9968-78C97000F667}" type="pres">
      <dgm:prSet presAssocID="{3FCCC444-E6F1-4F5A-B6E8-FD435DB5D6DD}" presName="sibTrans" presStyleCnt="0"/>
      <dgm:spPr/>
    </dgm:pt>
    <dgm:pt modelId="{CDE18B7A-F461-42D8-B052-A7F11F322C85}" type="pres">
      <dgm:prSet presAssocID="{5F160101-09A8-4E7C-963F-CC2BD3E793D0}" presName="compNode" presStyleCnt="0"/>
      <dgm:spPr/>
    </dgm:pt>
    <dgm:pt modelId="{680B0ECF-9DD0-48FE-BC6D-0BF946C942A1}" type="pres">
      <dgm:prSet presAssocID="{5F160101-09A8-4E7C-963F-CC2BD3E793D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adyoaktif"/>
        </a:ext>
      </dgm:extLst>
    </dgm:pt>
    <dgm:pt modelId="{7AE54920-32BD-4FEE-B94C-4B51022FD1EA}" type="pres">
      <dgm:prSet presAssocID="{5F160101-09A8-4E7C-963F-CC2BD3E793D0}" presName="spaceRect" presStyleCnt="0"/>
      <dgm:spPr/>
    </dgm:pt>
    <dgm:pt modelId="{39CCCE8A-21AD-4EC4-BEEB-D078C5D69495}" type="pres">
      <dgm:prSet presAssocID="{5F160101-09A8-4E7C-963F-CC2BD3E793D0}" presName="textRect" presStyleLbl="revTx" presStyleIdx="2" presStyleCnt="3">
        <dgm:presLayoutVars>
          <dgm:chMax val="1"/>
          <dgm:chPref val="1"/>
        </dgm:presLayoutVars>
      </dgm:prSet>
      <dgm:spPr/>
    </dgm:pt>
  </dgm:ptLst>
  <dgm:cxnLst>
    <dgm:cxn modelId="{6008A719-0D6F-444C-BA33-B1F3F90D9468}" type="presOf" srcId="{5F160101-09A8-4E7C-963F-CC2BD3E793D0}" destId="{39CCCE8A-21AD-4EC4-BEEB-D078C5D69495}" srcOrd="0" destOrd="0" presId="urn:microsoft.com/office/officeart/2018/2/layout/IconLabelList"/>
    <dgm:cxn modelId="{A7B07D36-E96D-44AF-977B-9D00A0B2FAAA}" type="presOf" srcId="{00E47676-5D88-4AE5-8A04-3F8BC3ABACB2}" destId="{9C6BF49A-348C-43D3-8D68-853B8C98DC8B}" srcOrd="0" destOrd="0" presId="urn:microsoft.com/office/officeart/2018/2/layout/IconLabelList"/>
    <dgm:cxn modelId="{353CBF74-3394-4DDD-A473-2B3EE37C2D02}" type="presOf" srcId="{19BA43BB-6D69-4FB0-BF58-23D9A84E5669}" destId="{F24F0F76-8343-4D6A-AAD7-91BDDE980C62}" srcOrd="0" destOrd="0" presId="urn:microsoft.com/office/officeart/2018/2/layout/IconLabelList"/>
    <dgm:cxn modelId="{A4E021C8-3BB7-42C6-953E-29FCAD9B991A}" srcId="{BC9FE73E-DAE4-4E6C-AB58-034DE8314431}" destId="{00E47676-5D88-4AE5-8A04-3F8BC3ABACB2}" srcOrd="1" destOrd="0" parTransId="{82E5D781-0341-41AB-97F9-7B09FDA638EF}" sibTransId="{3FCCC444-E6F1-4F5A-B6E8-FD435DB5D6DD}"/>
    <dgm:cxn modelId="{837A56D4-8BBB-47B7-BB21-DA6B8A66B692}" srcId="{BC9FE73E-DAE4-4E6C-AB58-034DE8314431}" destId="{5F160101-09A8-4E7C-963F-CC2BD3E793D0}" srcOrd="2" destOrd="0" parTransId="{9E0055FB-174D-49D4-B074-985B0A38766C}" sibTransId="{DED19605-DBD9-4D06-8581-4B63D93FBA46}"/>
    <dgm:cxn modelId="{0139D4FA-F73A-46B4-861B-1B348DA513F8}" type="presOf" srcId="{BC9FE73E-DAE4-4E6C-AB58-034DE8314431}" destId="{50CEDAAA-8063-4846-80B7-9724B3C62838}" srcOrd="0" destOrd="0" presId="urn:microsoft.com/office/officeart/2018/2/layout/IconLabelList"/>
    <dgm:cxn modelId="{19EF45FF-AF6B-4598-9636-03128D0B2704}" srcId="{BC9FE73E-DAE4-4E6C-AB58-034DE8314431}" destId="{19BA43BB-6D69-4FB0-BF58-23D9A84E5669}" srcOrd="0" destOrd="0" parTransId="{0D218629-A30D-43B9-86CA-5A4797764D8A}" sibTransId="{866C7985-AF10-40C5-ABCB-C8AD74BAF195}"/>
    <dgm:cxn modelId="{0E8CE4C2-8F35-4ACA-89F9-53CEFB172232}" type="presParOf" srcId="{50CEDAAA-8063-4846-80B7-9724B3C62838}" destId="{AB60CD8F-4924-45CA-8742-2E34692E706E}" srcOrd="0" destOrd="0" presId="urn:microsoft.com/office/officeart/2018/2/layout/IconLabelList"/>
    <dgm:cxn modelId="{5F966633-CAC5-46E4-861F-6EB118134777}" type="presParOf" srcId="{AB60CD8F-4924-45CA-8742-2E34692E706E}" destId="{3046731E-4DB3-4CC9-A76D-770CCE6850B6}" srcOrd="0" destOrd="0" presId="urn:microsoft.com/office/officeart/2018/2/layout/IconLabelList"/>
    <dgm:cxn modelId="{E0AE1754-05E7-4305-BEE6-31A2C6C70F27}" type="presParOf" srcId="{AB60CD8F-4924-45CA-8742-2E34692E706E}" destId="{EE794C61-679C-44B4-B685-E0C6D7BB7999}" srcOrd="1" destOrd="0" presId="urn:microsoft.com/office/officeart/2018/2/layout/IconLabelList"/>
    <dgm:cxn modelId="{E9BC7968-AD24-4056-AE19-5A3CC5CEC871}" type="presParOf" srcId="{AB60CD8F-4924-45CA-8742-2E34692E706E}" destId="{F24F0F76-8343-4D6A-AAD7-91BDDE980C62}" srcOrd="2" destOrd="0" presId="urn:microsoft.com/office/officeart/2018/2/layout/IconLabelList"/>
    <dgm:cxn modelId="{DE5FE6C0-BE4C-4BE6-8A39-A00FD9B2AB51}" type="presParOf" srcId="{50CEDAAA-8063-4846-80B7-9724B3C62838}" destId="{E79094D8-7EC0-4F99-9481-998BD8F009B1}" srcOrd="1" destOrd="0" presId="urn:microsoft.com/office/officeart/2018/2/layout/IconLabelList"/>
    <dgm:cxn modelId="{BB01D5A1-F206-44F6-A3E4-28D1B350420D}" type="presParOf" srcId="{50CEDAAA-8063-4846-80B7-9724B3C62838}" destId="{ACD2ABFC-0F1E-4C8B-B845-CDE76B6326C2}" srcOrd="2" destOrd="0" presId="urn:microsoft.com/office/officeart/2018/2/layout/IconLabelList"/>
    <dgm:cxn modelId="{0BF58398-A9E4-467F-BEA9-86C74C0032C4}" type="presParOf" srcId="{ACD2ABFC-0F1E-4C8B-B845-CDE76B6326C2}" destId="{EFCA9A09-DC92-49BA-800A-C95E1EB9D859}" srcOrd="0" destOrd="0" presId="urn:microsoft.com/office/officeart/2018/2/layout/IconLabelList"/>
    <dgm:cxn modelId="{EFA6ACB5-678E-4134-84A2-CE415AE95DDF}" type="presParOf" srcId="{ACD2ABFC-0F1E-4C8B-B845-CDE76B6326C2}" destId="{F1F7D243-5C1B-44AE-93EF-89EBEBC06C97}" srcOrd="1" destOrd="0" presId="urn:microsoft.com/office/officeart/2018/2/layout/IconLabelList"/>
    <dgm:cxn modelId="{9F446078-DCD4-4F71-9580-A5BBDDA03C3F}" type="presParOf" srcId="{ACD2ABFC-0F1E-4C8B-B845-CDE76B6326C2}" destId="{9C6BF49A-348C-43D3-8D68-853B8C98DC8B}" srcOrd="2" destOrd="0" presId="urn:microsoft.com/office/officeart/2018/2/layout/IconLabelList"/>
    <dgm:cxn modelId="{D640DD66-7BDF-46F7-BA8F-58455712186E}" type="presParOf" srcId="{50CEDAAA-8063-4846-80B7-9724B3C62838}" destId="{FBEC4C7E-026E-4CC6-9968-78C97000F667}" srcOrd="3" destOrd="0" presId="urn:microsoft.com/office/officeart/2018/2/layout/IconLabelList"/>
    <dgm:cxn modelId="{81CA1AE0-9628-4C7D-8532-8BD7BE9CCD60}" type="presParOf" srcId="{50CEDAAA-8063-4846-80B7-9724B3C62838}" destId="{CDE18B7A-F461-42D8-B052-A7F11F322C85}" srcOrd="4" destOrd="0" presId="urn:microsoft.com/office/officeart/2018/2/layout/IconLabelList"/>
    <dgm:cxn modelId="{39083A07-CD1D-40A7-BA6F-B551478DC262}" type="presParOf" srcId="{CDE18B7A-F461-42D8-B052-A7F11F322C85}" destId="{680B0ECF-9DD0-48FE-BC6D-0BF946C942A1}" srcOrd="0" destOrd="0" presId="urn:microsoft.com/office/officeart/2018/2/layout/IconLabelList"/>
    <dgm:cxn modelId="{FD1E9E2F-7868-4177-A89F-03C6BD11BB4F}" type="presParOf" srcId="{CDE18B7A-F461-42D8-B052-A7F11F322C85}" destId="{7AE54920-32BD-4FEE-B94C-4B51022FD1EA}" srcOrd="1" destOrd="0" presId="urn:microsoft.com/office/officeart/2018/2/layout/IconLabelList"/>
    <dgm:cxn modelId="{67D90D1A-7424-46FC-8EB2-74FB63428946}" type="presParOf" srcId="{CDE18B7A-F461-42D8-B052-A7F11F322C85}" destId="{39CCCE8A-21AD-4EC4-BEEB-D078C5D6949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4E5CC1-2783-4531-BB1C-4AD848FDE353}" type="doc">
      <dgm:prSet loTypeId="urn:microsoft.com/office/officeart/2005/8/layout/process2" loCatId="process" qsTypeId="urn:microsoft.com/office/officeart/2005/8/quickstyle/simple1" qsCatId="simple" csTypeId="urn:microsoft.com/office/officeart/2005/8/colors/accent1_2" csCatId="accent1" phldr="1"/>
      <dgm:spPr/>
    </dgm:pt>
    <dgm:pt modelId="{60002087-EA4C-4EAF-BFF9-3244465EE142}">
      <dgm:prSet phldrT="[Metin]"/>
      <dgm:spPr/>
      <dgm:t>
        <a:bodyPr/>
        <a:lstStyle/>
        <a:p>
          <a:r>
            <a:rPr lang="tr-TR" dirty="0">
              <a:solidFill>
                <a:schemeClr val="tx1">
                  <a:lumMod val="85000"/>
                  <a:lumOff val="15000"/>
                </a:schemeClr>
              </a:solidFill>
              <a:latin typeface="Times New Roman" panose="02020603050405020304" pitchFamily="18" charset="0"/>
              <a:cs typeface="Times New Roman" panose="02020603050405020304" pitchFamily="18" charset="0"/>
            </a:rPr>
            <a:t>1- </a:t>
          </a:r>
          <a:r>
            <a:rPr lang="tr-TR" dirty="0" err="1">
              <a:solidFill>
                <a:schemeClr val="tx1">
                  <a:lumMod val="85000"/>
                  <a:lumOff val="15000"/>
                </a:schemeClr>
              </a:solidFill>
              <a:latin typeface="Times New Roman" panose="02020603050405020304" pitchFamily="18" charset="0"/>
              <a:cs typeface="Times New Roman" panose="02020603050405020304" pitchFamily="18" charset="0"/>
            </a:rPr>
            <a:t>Asemptomatik</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 </a:t>
          </a:r>
          <a:r>
            <a:rPr lang="tr-TR" dirty="0" err="1">
              <a:solidFill>
                <a:schemeClr val="tx1">
                  <a:lumMod val="85000"/>
                  <a:lumOff val="15000"/>
                </a:schemeClr>
              </a:solidFill>
              <a:latin typeface="Times New Roman" panose="02020603050405020304" pitchFamily="18" charset="0"/>
              <a:cs typeface="Times New Roman" panose="02020603050405020304" pitchFamily="18" charset="0"/>
            </a:rPr>
            <a:t>hiperürisemi</a:t>
          </a:r>
          <a:endParaRPr lang="tr-TR"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tr-TR" dirty="0">
              <a:solidFill>
                <a:schemeClr val="bg1"/>
              </a:solidFill>
              <a:latin typeface="Times New Roman" panose="02020603050405020304" pitchFamily="18" charset="0"/>
              <a:cs typeface="Times New Roman" panose="02020603050405020304" pitchFamily="18" charset="0"/>
            </a:rPr>
            <a:t>Klinik bulgu yok .</a:t>
          </a:r>
          <a:r>
            <a:rPr lang="tr-TR" dirty="0" err="1">
              <a:solidFill>
                <a:schemeClr val="bg1"/>
              </a:solidFill>
              <a:latin typeface="Times New Roman" panose="02020603050405020304" pitchFamily="18" charset="0"/>
              <a:cs typeface="Times New Roman" panose="02020603050405020304" pitchFamily="18" charset="0"/>
            </a:rPr>
            <a:t>Hiperürisemi</a:t>
          </a:r>
          <a:r>
            <a:rPr lang="tr-TR" dirty="0">
              <a:solidFill>
                <a:schemeClr val="bg1"/>
              </a:solidFill>
              <a:latin typeface="Times New Roman" panose="02020603050405020304" pitchFamily="18" charset="0"/>
              <a:cs typeface="Times New Roman" panose="02020603050405020304" pitchFamily="18" charset="0"/>
            </a:rPr>
            <a:t> tek bulgu</a:t>
          </a:r>
          <a:endParaRPr lang="tr-TR" dirty="0">
            <a:solidFill>
              <a:schemeClr val="bg1"/>
            </a:solidFill>
          </a:endParaRPr>
        </a:p>
      </dgm:t>
    </dgm:pt>
    <dgm:pt modelId="{1F5B3AF5-0727-41FA-A576-341232D0579C}" type="parTrans" cxnId="{E54C2B69-3104-4645-9B70-933CD94B922B}">
      <dgm:prSet/>
      <dgm:spPr/>
      <dgm:t>
        <a:bodyPr/>
        <a:lstStyle/>
        <a:p>
          <a:endParaRPr lang="tr-TR"/>
        </a:p>
      </dgm:t>
    </dgm:pt>
    <dgm:pt modelId="{8549BAAD-0A72-43E0-82CC-8AE73F2C794A}" type="sibTrans" cxnId="{E54C2B69-3104-4645-9B70-933CD94B922B}">
      <dgm:prSet/>
      <dgm:spPr/>
      <dgm:t>
        <a:bodyPr/>
        <a:lstStyle/>
        <a:p>
          <a:endParaRPr lang="tr-TR"/>
        </a:p>
      </dgm:t>
    </dgm:pt>
    <dgm:pt modelId="{3D284AB8-9DD4-489A-A767-B7CF1A708BF7}">
      <dgm:prSet phldrT="[Metin]"/>
      <dgm:spPr/>
      <dgm:t>
        <a:bodyPr/>
        <a:lstStyle/>
        <a:p>
          <a:r>
            <a:rPr lang="tr-TR" dirty="0">
              <a:solidFill>
                <a:schemeClr val="tx1">
                  <a:lumMod val="85000"/>
                  <a:lumOff val="15000"/>
                </a:schemeClr>
              </a:solidFill>
              <a:latin typeface="Times New Roman" panose="02020603050405020304" pitchFamily="18" charset="0"/>
              <a:cs typeface="Times New Roman" panose="02020603050405020304" pitchFamily="18" charset="0"/>
            </a:rPr>
            <a:t>2- Akut gut </a:t>
          </a:r>
          <a:r>
            <a:rPr lang="tr-TR" dirty="0" err="1">
              <a:solidFill>
                <a:schemeClr val="tx1">
                  <a:lumMod val="85000"/>
                  <a:lumOff val="15000"/>
                </a:schemeClr>
              </a:solidFill>
              <a:latin typeface="Times New Roman" panose="02020603050405020304" pitchFamily="18" charset="0"/>
              <a:cs typeface="Times New Roman" panose="02020603050405020304" pitchFamily="18" charset="0"/>
            </a:rPr>
            <a:t>artriti</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 </a:t>
          </a:r>
        </a:p>
        <a:p>
          <a:r>
            <a:rPr lang="tr-TR" dirty="0">
              <a:solidFill>
                <a:schemeClr val="bg1"/>
              </a:solidFill>
              <a:latin typeface="Times New Roman" panose="02020603050405020304" pitchFamily="18" charset="0"/>
              <a:cs typeface="Times New Roman" panose="02020603050405020304" pitchFamily="18" charset="0"/>
            </a:rPr>
            <a:t>Ani başlangıçlıdır Sıklıkla gece başlar 1. MTF eklemi en hassas eklemdir Tutulan eklemler şiş ve aşırı hassastır     </a:t>
          </a:r>
          <a:endParaRPr lang="tr-TR" dirty="0">
            <a:solidFill>
              <a:schemeClr val="bg1"/>
            </a:solidFill>
          </a:endParaRPr>
        </a:p>
      </dgm:t>
    </dgm:pt>
    <dgm:pt modelId="{4A606224-4AFA-4741-B4F7-BB6CF5D1EC4A}" type="parTrans" cxnId="{17B88985-00CF-4CCA-9757-3A9D10C439B9}">
      <dgm:prSet/>
      <dgm:spPr/>
      <dgm:t>
        <a:bodyPr/>
        <a:lstStyle/>
        <a:p>
          <a:endParaRPr lang="tr-TR"/>
        </a:p>
      </dgm:t>
    </dgm:pt>
    <dgm:pt modelId="{C223361A-72D4-4903-93E0-12EAAF263749}" type="sibTrans" cxnId="{17B88985-00CF-4CCA-9757-3A9D10C439B9}">
      <dgm:prSet/>
      <dgm:spPr/>
      <dgm:t>
        <a:bodyPr/>
        <a:lstStyle/>
        <a:p>
          <a:endParaRPr lang="tr-TR"/>
        </a:p>
      </dgm:t>
    </dgm:pt>
    <dgm:pt modelId="{89DFD239-7CA5-4FB6-B8D4-965A14D2ACE0}">
      <dgm:prSet/>
      <dgm:spPr/>
      <dgm:t>
        <a:bodyPr/>
        <a:lstStyle/>
        <a:p>
          <a:r>
            <a:rPr lang="tr-TR" dirty="0">
              <a:solidFill>
                <a:schemeClr val="tx1">
                  <a:lumMod val="85000"/>
                  <a:lumOff val="15000"/>
                </a:schemeClr>
              </a:solidFill>
              <a:latin typeface="Times New Roman" panose="02020603050405020304" pitchFamily="18" charset="0"/>
              <a:cs typeface="Times New Roman" panose="02020603050405020304" pitchFamily="18" charset="0"/>
            </a:rPr>
            <a:t>3- </a:t>
          </a:r>
          <a:r>
            <a:rPr lang="tr-TR" dirty="0" err="1">
              <a:solidFill>
                <a:schemeClr val="tx1">
                  <a:lumMod val="85000"/>
                  <a:lumOff val="15000"/>
                </a:schemeClr>
              </a:solidFill>
              <a:latin typeface="Times New Roman" panose="02020603050405020304" pitchFamily="18" charset="0"/>
              <a:cs typeface="Times New Roman" panose="02020603050405020304" pitchFamily="18" charset="0"/>
            </a:rPr>
            <a:t>İnterkritik</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 gut  (Ara dönem) </a:t>
          </a:r>
        </a:p>
        <a:p>
          <a:r>
            <a:rPr lang="tr-TR" dirty="0">
              <a:solidFill>
                <a:schemeClr val="bg1"/>
              </a:solidFill>
              <a:latin typeface="Times New Roman" panose="02020603050405020304" pitchFamily="18" charset="0"/>
              <a:cs typeface="Times New Roman" panose="02020603050405020304" pitchFamily="18" charset="0"/>
            </a:rPr>
            <a:t>Ara ara oluşan akut gut </a:t>
          </a:r>
          <a:r>
            <a:rPr lang="tr-TR" dirty="0" err="1">
              <a:solidFill>
                <a:schemeClr val="bg1"/>
              </a:solidFill>
              <a:latin typeface="Times New Roman" panose="02020603050405020304" pitchFamily="18" charset="0"/>
              <a:cs typeface="Times New Roman" panose="02020603050405020304" pitchFamily="18" charset="0"/>
            </a:rPr>
            <a:t>artrit</a:t>
          </a:r>
          <a:r>
            <a:rPr lang="tr-TR" dirty="0">
              <a:solidFill>
                <a:schemeClr val="bg1"/>
              </a:solidFill>
              <a:latin typeface="Times New Roman" panose="02020603050405020304" pitchFamily="18" charset="0"/>
              <a:cs typeface="Times New Roman" panose="02020603050405020304" pitchFamily="18" charset="0"/>
            </a:rPr>
            <a:t> atakları ve sonrasında sessiz dönemlerdir</a:t>
          </a:r>
        </a:p>
      </dgm:t>
    </dgm:pt>
    <dgm:pt modelId="{6B8FB768-1689-495F-B7AB-771C526337D5}" type="parTrans" cxnId="{EC436C8F-9DB5-4A0E-85FC-E760AA5746AD}">
      <dgm:prSet/>
      <dgm:spPr/>
      <dgm:t>
        <a:bodyPr/>
        <a:lstStyle/>
        <a:p>
          <a:endParaRPr lang="tr-TR"/>
        </a:p>
      </dgm:t>
    </dgm:pt>
    <dgm:pt modelId="{15CBB2F0-3898-450B-A8E9-6F8AA4C170B3}" type="sibTrans" cxnId="{EC436C8F-9DB5-4A0E-85FC-E760AA5746AD}">
      <dgm:prSet/>
      <dgm:spPr/>
      <dgm:t>
        <a:bodyPr/>
        <a:lstStyle/>
        <a:p>
          <a:endParaRPr lang="tr-TR"/>
        </a:p>
      </dgm:t>
    </dgm:pt>
    <dgm:pt modelId="{63AB01E9-7F5B-4AF9-A8AF-BC1F0FDA4F1D}">
      <dgm:prSet/>
      <dgm:spPr/>
      <dgm:t>
        <a:bodyPr/>
        <a:lstStyle/>
        <a:p>
          <a:r>
            <a:rPr lang="tr-TR" dirty="0">
              <a:solidFill>
                <a:schemeClr val="tx1">
                  <a:lumMod val="85000"/>
                  <a:lumOff val="15000"/>
                </a:schemeClr>
              </a:solidFill>
              <a:latin typeface="Times New Roman" panose="02020603050405020304" pitchFamily="18" charset="0"/>
              <a:cs typeface="Times New Roman" panose="02020603050405020304" pitchFamily="18" charset="0"/>
            </a:rPr>
            <a:t>4- Kronik </a:t>
          </a:r>
          <a:r>
            <a:rPr lang="tr-TR" dirty="0" err="1">
              <a:solidFill>
                <a:schemeClr val="tx1">
                  <a:lumMod val="85000"/>
                  <a:lumOff val="15000"/>
                </a:schemeClr>
              </a:solidFill>
              <a:latin typeface="Times New Roman" panose="02020603050405020304" pitchFamily="18" charset="0"/>
              <a:cs typeface="Times New Roman" panose="02020603050405020304" pitchFamily="18" charset="0"/>
            </a:rPr>
            <a:t>tofüslü</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 gut  (ilerlemiş kronik gut)</a:t>
          </a:r>
        </a:p>
        <a:p>
          <a:r>
            <a:rPr lang="tr-TR" dirty="0">
              <a:solidFill>
                <a:schemeClr val="tx1">
                  <a:lumMod val="85000"/>
                  <a:lumOff val="15000"/>
                </a:schemeClr>
              </a:solidFill>
              <a:latin typeface="Times New Roman" panose="02020603050405020304" pitchFamily="18" charset="0"/>
              <a:cs typeface="Times New Roman" panose="02020603050405020304" pitchFamily="18" charset="0"/>
            </a:rPr>
            <a:t> </a:t>
          </a:r>
          <a:r>
            <a:rPr lang="tr-TR" dirty="0">
              <a:solidFill>
                <a:schemeClr val="bg1"/>
              </a:solidFill>
              <a:latin typeface="Times New Roman" panose="02020603050405020304" pitchFamily="18" charset="0"/>
              <a:cs typeface="Times New Roman" panose="02020603050405020304" pitchFamily="18" charset="0"/>
            </a:rPr>
            <a:t>En önemli bulgusu </a:t>
          </a:r>
          <a:r>
            <a:rPr lang="tr-TR" dirty="0" err="1">
              <a:solidFill>
                <a:schemeClr val="bg1"/>
              </a:solidFill>
              <a:latin typeface="Times New Roman" panose="02020603050405020304" pitchFamily="18" charset="0"/>
              <a:cs typeface="Times New Roman" panose="02020603050405020304" pitchFamily="18" charset="0"/>
            </a:rPr>
            <a:t>tofüs</a:t>
          </a:r>
          <a:r>
            <a:rPr lang="tr-TR" dirty="0">
              <a:solidFill>
                <a:schemeClr val="bg1"/>
              </a:solidFill>
              <a:latin typeface="Times New Roman" panose="02020603050405020304" pitchFamily="18" charset="0"/>
              <a:cs typeface="Times New Roman" panose="02020603050405020304" pitchFamily="18" charset="0"/>
            </a:rPr>
            <a:t> Eklem ağrılarının şiddeti azalır fakat kesintisiz olur. </a:t>
          </a:r>
        </a:p>
      </dgm:t>
    </dgm:pt>
    <dgm:pt modelId="{2273BE53-485B-44EE-8DF1-715293C5D5A7}" type="parTrans" cxnId="{63675FCF-E289-47C7-84EE-EB4222DBF4D9}">
      <dgm:prSet/>
      <dgm:spPr/>
      <dgm:t>
        <a:bodyPr/>
        <a:lstStyle/>
        <a:p>
          <a:endParaRPr lang="tr-TR"/>
        </a:p>
      </dgm:t>
    </dgm:pt>
    <dgm:pt modelId="{4DD5FA4A-3745-43AE-8BA8-E12645DE7935}" type="sibTrans" cxnId="{63675FCF-E289-47C7-84EE-EB4222DBF4D9}">
      <dgm:prSet/>
      <dgm:spPr/>
      <dgm:t>
        <a:bodyPr/>
        <a:lstStyle/>
        <a:p>
          <a:endParaRPr lang="tr-TR"/>
        </a:p>
      </dgm:t>
    </dgm:pt>
    <dgm:pt modelId="{819A3D5F-E9AA-4BFF-9126-A4B6DCAF4C29}" type="pres">
      <dgm:prSet presAssocID="{0A4E5CC1-2783-4531-BB1C-4AD848FDE353}" presName="linearFlow" presStyleCnt="0">
        <dgm:presLayoutVars>
          <dgm:resizeHandles val="exact"/>
        </dgm:presLayoutVars>
      </dgm:prSet>
      <dgm:spPr/>
    </dgm:pt>
    <dgm:pt modelId="{5ECD3537-0C98-469A-8075-569747790222}" type="pres">
      <dgm:prSet presAssocID="{60002087-EA4C-4EAF-BFF9-3244465EE142}" presName="node" presStyleLbl="node1" presStyleIdx="0" presStyleCnt="4">
        <dgm:presLayoutVars>
          <dgm:bulletEnabled val="1"/>
        </dgm:presLayoutVars>
      </dgm:prSet>
      <dgm:spPr/>
    </dgm:pt>
    <dgm:pt modelId="{EB550F6E-4967-443E-877F-D07D2261026E}" type="pres">
      <dgm:prSet presAssocID="{8549BAAD-0A72-43E0-82CC-8AE73F2C794A}" presName="sibTrans" presStyleLbl="sibTrans2D1" presStyleIdx="0" presStyleCnt="3"/>
      <dgm:spPr/>
    </dgm:pt>
    <dgm:pt modelId="{EB6841F0-E751-4BA1-876C-4F0BA51A941C}" type="pres">
      <dgm:prSet presAssocID="{8549BAAD-0A72-43E0-82CC-8AE73F2C794A}" presName="connectorText" presStyleLbl="sibTrans2D1" presStyleIdx="0" presStyleCnt="3"/>
      <dgm:spPr/>
    </dgm:pt>
    <dgm:pt modelId="{00E17EB6-9E49-4AD0-B700-3A89F3E4D782}" type="pres">
      <dgm:prSet presAssocID="{3D284AB8-9DD4-489A-A767-B7CF1A708BF7}" presName="node" presStyleLbl="node1" presStyleIdx="1" presStyleCnt="4">
        <dgm:presLayoutVars>
          <dgm:bulletEnabled val="1"/>
        </dgm:presLayoutVars>
      </dgm:prSet>
      <dgm:spPr/>
    </dgm:pt>
    <dgm:pt modelId="{1FEB8433-6559-4FD5-99CC-E41EC9F6953C}" type="pres">
      <dgm:prSet presAssocID="{C223361A-72D4-4903-93E0-12EAAF263749}" presName="sibTrans" presStyleLbl="sibTrans2D1" presStyleIdx="1" presStyleCnt="3"/>
      <dgm:spPr/>
    </dgm:pt>
    <dgm:pt modelId="{BAF726A2-9D26-49A5-8A30-FE55BF909481}" type="pres">
      <dgm:prSet presAssocID="{C223361A-72D4-4903-93E0-12EAAF263749}" presName="connectorText" presStyleLbl="sibTrans2D1" presStyleIdx="1" presStyleCnt="3"/>
      <dgm:spPr/>
    </dgm:pt>
    <dgm:pt modelId="{00550AC2-E488-4E79-B278-8FA27E964596}" type="pres">
      <dgm:prSet presAssocID="{89DFD239-7CA5-4FB6-B8D4-965A14D2ACE0}" presName="node" presStyleLbl="node1" presStyleIdx="2" presStyleCnt="4">
        <dgm:presLayoutVars>
          <dgm:bulletEnabled val="1"/>
        </dgm:presLayoutVars>
      </dgm:prSet>
      <dgm:spPr/>
    </dgm:pt>
    <dgm:pt modelId="{4E3B446A-A9C7-4E5E-B818-D8A6B0017655}" type="pres">
      <dgm:prSet presAssocID="{15CBB2F0-3898-450B-A8E9-6F8AA4C170B3}" presName="sibTrans" presStyleLbl="sibTrans2D1" presStyleIdx="2" presStyleCnt="3"/>
      <dgm:spPr/>
    </dgm:pt>
    <dgm:pt modelId="{CA1124E1-395F-4FF0-8DF6-18F758AC63F4}" type="pres">
      <dgm:prSet presAssocID="{15CBB2F0-3898-450B-A8E9-6F8AA4C170B3}" presName="connectorText" presStyleLbl="sibTrans2D1" presStyleIdx="2" presStyleCnt="3"/>
      <dgm:spPr/>
    </dgm:pt>
    <dgm:pt modelId="{7AA53E3E-238B-4624-8E00-157CF6B92967}" type="pres">
      <dgm:prSet presAssocID="{63AB01E9-7F5B-4AF9-A8AF-BC1F0FDA4F1D}" presName="node" presStyleLbl="node1" presStyleIdx="3" presStyleCnt="4">
        <dgm:presLayoutVars>
          <dgm:bulletEnabled val="1"/>
        </dgm:presLayoutVars>
      </dgm:prSet>
      <dgm:spPr/>
    </dgm:pt>
  </dgm:ptLst>
  <dgm:cxnLst>
    <dgm:cxn modelId="{D132771F-EDB5-4D08-982E-29F27ECDD0AD}" type="presOf" srcId="{8549BAAD-0A72-43E0-82CC-8AE73F2C794A}" destId="{EB6841F0-E751-4BA1-876C-4F0BA51A941C}" srcOrd="1" destOrd="0" presId="urn:microsoft.com/office/officeart/2005/8/layout/process2"/>
    <dgm:cxn modelId="{A0EA7724-DCE8-419A-873F-04F2F35E906F}" type="presOf" srcId="{60002087-EA4C-4EAF-BFF9-3244465EE142}" destId="{5ECD3537-0C98-469A-8075-569747790222}" srcOrd="0" destOrd="0" presId="urn:microsoft.com/office/officeart/2005/8/layout/process2"/>
    <dgm:cxn modelId="{40AACF3A-3DE7-472B-ABA9-51244A31EEFC}" type="presOf" srcId="{89DFD239-7CA5-4FB6-B8D4-965A14D2ACE0}" destId="{00550AC2-E488-4E79-B278-8FA27E964596}" srcOrd="0" destOrd="0" presId="urn:microsoft.com/office/officeart/2005/8/layout/process2"/>
    <dgm:cxn modelId="{E54C2B69-3104-4645-9B70-933CD94B922B}" srcId="{0A4E5CC1-2783-4531-BB1C-4AD848FDE353}" destId="{60002087-EA4C-4EAF-BFF9-3244465EE142}" srcOrd="0" destOrd="0" parTransId="{1F5B3AF5-0727-41FA-A576-341232D0579C}" sibTransId="{8549BAAD-0A72-43E0-82CC-8AE73F2C794A}"/>
    <dgm:cxn modelId="{F241354F-A8DD-449D-A1B7-4B7B84EDDA2F}" type="presOf" srcId="{63AB01E9-7F5B-4AF9-A8AF-BC1F0FDA4F1D}" destId="{7AA53E3E-238B-4624-8E00-157CF6B92967}" srcOrd="0" destOrd="0" presId="urn:microsoft.com/office/officeart/2005/8/layout/process2"/>
    <dgm:cxn modelId="{8723FB51-1006-4783-9DD4-5F0E664B5946}" type="presOf" srcId="{15CBB2F0-3898-450B-A8E9-6F8AA4C170B3}" destId="{CA1124E1-395F-4FF0-8DF6-18F758AC63F4}" srcOrd="1" destOrd="0" presId="urn:microsoft.com/office/officeart/2005/8/layout/process2"/>
    <dgm:cxn modelId="{FAF2AD72-958B-44D9-BB44-1D31DA0A462B}" type="presOf" srcId="{C223361A-72D4-4903-93E0-12EAAF263749}" destId="{1FEB8433-6559-4FD5-99CC-E41EC9F6953C}" srcOrd="0" destOrd="0" presId="urn:microsoft.com/office/officeart/2005/8/layout/process2"/>
    <dgm:cxn modelId="{17B88985-00CF-4CCA-9757-3A9D10C439B9}" srcId="{0A4E5CC1-2783-4531-BB1C-4AD848FDE353}" destId="{3D284AB8-9DD4-489A-A767-B7CF1A708BF7}" srcOrd="1" destOrd="0" parTransId="{4A606224-4AFA-4741-B4F7-BB6CF5D1EC4A}" sibTransId="{C223361A-72D4-4903-93E0-12EAAF263749}"/>
    <dgm:cxn modelId="{EC436C8F-9DB5-4A0E-85FC-E760AA5746AD}" srcId="{0A4E5CC1-2783-4531-BB1C-4AD848FDE353}" destId="{89DFD239-7CA5-4FB6-B8D4-965A14D2ACE0}" srcOrd="2" destOrd="0" parTransId="{6B8FB768-1689-495F-B7AB-771C526337D5}" sibTransId="{15CBB2F0-3898-450B-A8E9-6F8AA4C170B3}"/>
    <dgm:cxn modelId="{52082B91-4FAA-4621-B06E-560106B73081}" type="presOf" srcId="{0A4E5CC1-2783-4531-BB1C-4AD848FDE353}" destId="{819A3D5F-E9AA-4BFF-9126-A4B6DCAF4C29}" srcOrd="0" destOrd="0" presId="urn:microsoft.com/office/officeart/2005/8/layout/process2"/>
    <dgm:cxn modelId="{C927C9CB-2363-497E-937A-8465348A7448}" type="presOf" srcId="{3D284AB8-9DD4-489A-A767-B7CF1A708BF7}" destId="{00E17EB6-9E49-4AD0-B700-3A89F3E4D782}" srcOrd="0" destOrd="0" presId="urn:microsoft.com/office/officeart/2005/8/layout/process2"/>
    <dgm:cxn modelId="{63675FCF-E289-47C7-84EE-EB4222DBF4D9}" srcId="{0A4E5CC1-2783-4531-BB1C-4AD848FDE353}" destId="{63AB01E9-7F5B-4AF9-A8AF-BC1F0FDA4F1D}" srcOrd="3" destOrd="0" parTransId="{2273BE53-485B-44EE-8DF1-715293C5D5A7}" sibTransId="{4DD5FA4A-3745-43AE-8BA8-E12645DE7935}"/>
    <dgm:cxn modelId="{B254C9E5-BF17-436E-B42A-A0D3F680F2D0}" type="presOf" srcId="{15CBB2F0-3898-450B-A8E9-6F8AA4C170B3}" destId="{4E3B446A-A9C7-4E5E-B818-D8A6B0017655}" srcOrd="0" destOrd="0" presId="urn:microsoft.com/office/officeart/2005/8/layout/process2"/>
    <dgm:cxn modelId="{B3C529FD-4509-43DE-A57E-AE202F0CAB21}" type="presOf" srcId="{C223361A-72D4-4903-93E0-12EAAF263749}" destId="{BAF726A2-9D26-49A5-8A30-FE55BF909481}" srcOrd="1" destOrd="0" presId="urn:microsoft.com/office/officeart/2005/8/layout/process2"/>
    <dgm:cxn modelId="{2D07B7FF-8A7E-4942-9BCE-0268ED1CEE22}" type="presOf" srcId="{8549BAAD-0A72-43E0-82CC-8AE73F2C794A}" destId="{EB550F6E-4967-443E-877F-D07D2261026E}" srcOrd="0" destOrd="0" presId="urn:microsoft.com/office/officeart/2005/8/layout/process2"/>
    <dgm:cxn modelId="{965A6A93-14B7-4174-9926-F32A8EDFB134}" type="presParOf" srcId="{819A3D5F-E9AA-4BFF-9126-A4B6DCAF4C29}" destId="{5ECD3537-0C98-469A-8075-569747790222}" srcOrd="0" destOrd="0" presId="urn:microsoft.com/office/officeart/2005/8/layout/process2"/>
    <dgm:cxn modelId="{B293C3E1-E7A9-4303-AA93-45E7162CA711}" type="presParOf" srcId="{819A3D5F-E9AA-4BFF-9126-A4B6DCAF4C29}" destId="{EB550F6E-4967-443E-877F-D07D2261026E}" srcOrd="1" destOrd="0" presId="urn:microsoft.com/office/officeart/2005/8/layout/process2"/>
    <dgm:cxn modelId="{6787E9C1-A93F-423F-AB25-414448D5E634}" type="presParOf" srcId="{EB550F6E-4967-443E-877F-D07D2261026E}" destId="{EB6841F0-E751-4BA1-876C-4F0BA51A941C}" srcOrd="0" destOrd="0" presId="urn:microsoft.com/office/officeart/2005/8/layout/process2"/>
    <dgm:cxn modelId="{AA20325C-2BDF-4318-8E50-BD62DAB01500}" type="presParOf" srcId="{819A3D5F-E9AA-4BFF-9126-A4B6DCAF4C29}" destId="{00E17EB6-9E49-4AD0-B700-3A89F3E4D782}" srcOrd="2" destOrd="0" presId="urn:microsoft.com/office/officeart/2005/8/layout/process2"/>
    <dgm:cxn modelId="{25E663D3-D732-48A5-821B-20F6443313FF}" type="presParOf" srcId="{819A3D5F-E9AA-4BFF-9126-A4B6DCAF4C29}" destId="{1FEB8433-6559-4FD5-99CC-E41EC9F6953C}" srcOrd="3" destOrd="0" presId="urn:microsoft.com/office/officeart/2005/8/layout/process2"/>
    <dgm:cxn modelId="{5DD6A310-18BB-4075-98B3-ABD777168F20}" type="presParOf" srcId="{1FEB8433-6559-4FD5-99CC-E41EC9F6953C}" destId="{BAF726A2-9D26-49A5-8A30-FE55BF909481}" srcOrd="0" destOrd="0" presId="urn:microsoft.com/office/officeart/2005/8/layout/process2"/>
    <dgm:cxn modelId="{A7E750EA-C8A8-4F79-B44C-E26F17109481}" type="presParOf" srcId="{819A3D5F-E9AA-4BFF-9126-A4B6DCAF4C29}" destId="{00550AC2-E488-4E79-B278-8FA27E964596}" srcOrd="4" destOrd="0" presId="urn:microsoft.com/office/officeart/2005/8/layout/process2"/>
    <dgm:cxn modelId="{90839D8E-6290-44EA-81F9-BCC5D84D4D55}" type="presParOf" srcId="{819A3D5F-E9AA-4BFF-9126-A4B6DCAF4C29}" destId="{4E3B446A-A9C7-4E5E-B818-D8A6B0017655}" srcOrd="5" destOrd="0" presId="urn:microsoft.com/office/officeart/2005/8/layout/process2"/>
    <dgm:cxn modelId="{046BE5E6-7ABE-4DE7-B4B5-20B4EB48D736}" type="presParOf" srcId="{4E3B446A-A9C7-4E5E-B818-D8A6B0017655}" destId="{CA1124E1-395F-4FF0-8DF6-18F758AC63F4}" srcOrd="0" destOrd="0" presId="urn:microsoft.com/office/officeart/2005/8/layout/process2"/>
    <dgm:cxn modelId="{AA38369A-F140-4139-9274-167D5BD9D244}" type="presParOf" srcId="{819A3D5F-E9AA-4BFF-9126-A4B6DCAF4C29}" destId="{7AA53E3E-238B-4624-8E00-157CF6B92967}"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AC4F19-EBDB-4543-837A-6199C83786DD}"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E389A45E-7690-47F2-85E1-A9BCAF49CC18}">
      <dgm:prSet phldrT="[Metin]" custT="1"/>
      <dgm:spPr/>
      <dgm:t>
        <a:bodyPr/>
        <a:lstStyle/>
        <a:p>
          <a:r>
            <a:rPr lang="tr-TR" sz="2000" dirty="0" err="1"/>
            <a:t>Nonfarmakolojik</a:t>
          </a:r>
          <a:r>
            <a:rPr lang="tr-TR" sz="2000" dirty="0"/>
            <a:t> tedavi </a:t>
          </a:r>
        </a:p>
        <a:p>
          <a:r>
            <a:rPr lang="tr-TR" sz="1200" dirty="0" err="1"/>
            <a:t>Nonfarmakolojik</a:t>
          </a:r>
          <a:r>
            <a:rPr lang="tr-TR" sz="1200" dirty="0"/>
            <a:t> tedavi daha çok hasta eğitimi ve  yaşam tarzı değişikliğini içermektedir. </a:t>
          </a:r>
        </a:p>
      </dgm:t>
    </dgm:pt>
    <dgm:pt modelId="{3C7F0FCA-613C-44B3-9C32-8E783BDD0F6A}" type="parTrans" cxnId="{A1945A22-8B4F-444E-B31B-7F8967E53161}">
      <dgm:prSet/>
      <dgm:spPr/>
      <dgm:t>
        <a:bodyPr/>
        <a:lstStyle/>
        <a:p>
          <a:endParaRPr lang="tr-TR"/>
        </a:p>
      </dgm:t>
    </dgm:pt>
    <dgm:pt modelId="{1AD2FBBA-A476-4F65-90C2-C159CF459A4D}" type="sibTrans" cxnId="{A1945A22-8B4F-444E-B31B-7F8967E53161}">
      <dgm:prSet/>
      <dgm:spPr/>
      <dgm:t>
        <a:bodyPr/>
        <a:lstStyle/>
        <a:p>
          <a:endParaRPr lang="tr-TR"/>
        </a:p>
      </dgm:t>
    </dgm:pt>
    <dgm:pt modelId="{5F8FB762-FEC2-4C94-B363-06B928C1A13B}">
      <dgm:prSet phldrT="[Metin]"/>
      <dgm:spPr/>
      <dgm:t>
        <a:bodyPr/>
        <a:lstStyle/>
        <a:p>
          <a:r>
            <a:rPr lang="tr-TR" dirty="0"/>
            <a:t>Farmakolojik tedavi</a:t>
          </a:r>
        </a:p>
      </dgm:t>
    </dgm:pt>
    <dgm:pt modelId="{DE73F624-5DAD-4FFC-BB78-07D6CE8101B7}" type="parTrans" cxnId="{B1B900CD-D710-47EA-A493-BA8775C4B5E5}">
      <dgm:prSet/>
      <dgm:spPr/>
      <dgm:t>
        <a:bodyPr/>
        <a:lstStyle/>
        <a:p>
          <a:endParaRPr lang="tr-TR"/>
        </a:p>
      </dgm:t>
    </dgm:pt>
    <dgm:pt modelId="{09833942-A100-4D17-8E95-3343F5031CCD}" type="sibTrans" cxnId="{B1B900CD-D710-47EA-A493-BA8775C4B5E5}">
      <dgm:prSet/>
      <dgm:spPr/>
      <dgm:t>
        <a:bodyPr/>
        <a:lstStyle/>
        <a:p>
          <a:endParaRPr lang="tr-TR"/>
        </a:p>
      </dgm:t>
    </dgm:pt>
    <dgm:pt modelId="{5E2E5EFD-CD9F-49C1-8D84-CC4EDADE157E}">
      <dgm:prSet phldrT="[Metin]"/>
      <dgm:spPr/>
      <dgm:t>
        <a:bodyPr/>
        <a:lstStyle/>
        <a:p>
          <a:r>
            <a:rPr lang="tr-TR" dirty="0"/>
            <a:t>Oral </a:t>
          </a:r>
          <a:r>
            <a:rPr lang="tr-TR" dirty="0" err="1"/>
            <a:t>kolşisin</a:t>
          </a:r>
          <a:endParaRPr lang="tr-TR" dirty="0"/>
        </a:p>
      </dgm:t>
    </dgm:pt>
    <dgm:pt modelId="{C432054F-F1D4-4C66-8A76-3CDDC5F49D7B}" type="parTrans" cxnId="{2151214C-87BC-4D90-BD8D-4194F461A393}">
      <dgm:prSet/>
      <dgm:spPr/>
      <dgm:t>
        <a:bodyPr/>
        <a:lstStyle/>
        <a:p>
          <a:endParaRPr lang="tr-TR"/>
        </a:p>
      </dgm:t>
    </dgm:pt>
    <dgm:pt modelId="{3BC206C0-46EC-4C9E-B367-33DE37A3045E}" type="sibTrans" cxnId="{2151214C-87BC-4D90-BD8D-4194F461A393}">
      <dgm:prSet/>
      <dgm:spPr/>
      <dgm:t>
        <a:bodyPr/>
        <a:lstStyle/>
        <a:p>
          <a:endParaRPr lang="tr-TR"/>
        </a:p>
      </dgm:t>
    </dgm:pt>
    <dgm:pt modelId="{0FBF6E19-5D21-4E83-B174-A31866D32AF0}">
      <dgm:prSet/>
      <dgm:spPr/>
      <dgm:t>
        <a:bodyPr/>
        <a:lstStyle/>
        <a:p>
          <a:r>
            <a:rPr lang="tr-TR" dirty="0" err="1"/>
            <a:t>Obez</a:t>
          </a:r>
          <a:r>
            <a:rPr lang="tr-TR" dirty="0"/>
            <a:t> hastalar için kilo verme </a:t>
          </a:r>
        </a:p>
      </dgm:t>
    </dgm:pt>
    <dgm:pt modelId="{46326AEB-9BFA-4B3D-9CCC-A186820629C3}" type="parTrans" cxnId="{FBB7C876-1E7A-4A8A-8A30-9C03C1D54D10}">
      <dgm:prSet/>
      <dgm:spPr/>
      <dgm:t>
        <a:bodyPr/>
        <a:lstStyle/>
        <a:p>
          <a:endParaRPr lang="tr-TR"/>
        </a:p>
      </dgm:t>
    </dgm:pt>
    <dgm:pt modelId="{6A145143-8122-4D57-9D2C-0E1995124AE6}" type="sibTrans" cxnId="{FBB7C876-1E7A-4A8A-8A30-9C03C1D54D10}">
      <dgm:prSet/>
      <dgm:spPr/>
      <dgm:t>
        <a:bodyPr/>
        <a:lstStyle/>
        <a:p>
          <a:endParaRPr lang="tr-TR"/>
        </a:p>
      </dgm:t>
    </dgm:pt>
    <dgm:pt modelId="{02577CE3-C731-440B-B230-E52714AC6393}">
      <dgm:prSet/>
      <dgm:spPr/>
      <dgm:t>
        <a:bodyPr/>
        <a:lstStyle/>
        <a:p>
          <a:r>
            <a:rPr lang="tr-TR" dirty="0"/>
            <a:t>Yüksek oranda </a:t>
          </a:r>
          <a:r>
            <a:rPr lang="tr-TR" dirty="0" err="1"/>
            <a:t>fruktozlu</a:t>
          </a:r>
          <a:r>
            <a:rPr lang="tr-TR" dirty="0"/>
            <a:t> içeceklerin azaltılması</a:t>
          </a:r>
        </a:p>
      </dgm:t>
    </dgm:pt>
    <dgm:pt modelId="{99F60A5C-2C54-4A07-B9DA-D5553216C155}" type="parTrans" cxnId="{1AA0D500-33E6-495B-B29F-9C3DE519D26E}">
      <dgm:prSet/>
      <dgm:spPr/>
      <dgm:t>
        <a:bodyPr/>
        <a:lstStyle/>
        <a:p>
          <a:endParaRPr lang="tr-TR"/>
        </a:p>
      </dgm:t>
    </dgm:pt>
    <dgm:pt modelId="{DA65796A-EDF0-463B-9899-11A51169FFEF}" type="sibTrans" cxnId="{1AA0D500-33E6-495B-B29F-9C3DE519D26E}">
      <dgm:prSet/>
      <dgm:spPr/>
      <dgm:t>
        <a:bodyPr/>
        <a:lstStyle/>
        <a:p>
          <a:endParaRPr lang="tr-TR"/>
        </a:p>
      </dgm:t>
    </dgm:pt>
    <dgm:pt modelId="{9526BAEF-1451-4DB8-B64E-896DD88C04D4}">
      <dgm:prSet/>
      <dgm:spPr/>
      <dgm:t>
        <a:bodyPr/>
        <a:lstStyle/>
        <a:p>
          <a:r>
            <a:rPr lang="tr-TR" dirty="0"/>
            <a:t>Alkol tüketiminin (Bira) kısıtlanması</a:t>
          </a:r>
        </a:p>
      </dgm:t>
    </dgm:pt>
    <dgm:pt modelId="{54043705-4B11-49AA-B9F3-5AD340417F8E}" type="parTrans" cxnId="{5CA02023-BA63-47D4-8868-0A471186B031}">
      <dgm:prSet/>
      <dgm:spPr/>
      <dgm:t>
        <a:bodyPr/>
        <a:lstStyle/>
        <a:p>
          <a:endParaRPr lang="tr-TR"/>
        </a:p>
      </dgm:t>
    </dgm:pt>
    <dgm:pt modelId="{5D377FE5-4B80-4F36-A064-638545A7EFBD}" type="sibTrans" cxnId="{5CA02023-BA63-47D4-8868-0A471186B031}">
      <dgm:prSet/>
      <dgm:spPr/>
      <dgm:t>
        <a:bodyPr/>
        <a:lstStyle/>
        <a:p>
          <a:endParaRPr lang="tr-TR"/>
        </a:p>
      </dgm:t>
    </dgm:pt>
    <dgm:pt modelId="{D5A10EBE-19DE-42BB-8670-ECF17077BC08}">
      <dgm:prSet/>
      <dgm:spPr/>
      <dgm:t>
        <a:bodyPr/>
        <a:lstStyle/>
        <a:p>
          <a:r>
            <a:rPr lang="tr-TR"/>
            <a:t>Kırmızı et, beyaz et ve balık ürünlerinin azaltılması</a:t>
          </a:r>
        </a:p>
      </dgm:t>
    </dgm:pt>
    <dgm:pt modelId="{126BD2B5-A0FA-4AC5-994B-790ADF55CDE3}" type="parTrans" cxnId="{CBF2D7C8-39CF-4D84-9348-1391F7DAB1A9}">
      <dgm:prSet/>
      <dgm:spPr/>
      <dgm:t>
        <a:bodyPr/>
        <a:lstStyle/>
        <a:p>
          <a:endParaRPr lang="tr-TR"/>
        </a:p>
      </dgm:t>
    </dgm:pt>
    <dgm:pt modelId="{110CF225-63AD-4B96-AE65-165946351B23}" type="sibTrans" cxnId="{CBF2D7C8-39CF-4D84-9348-1391F7DAB1A9}">
      <dgm:prSet/>
      <dgm:spPr/>
      <dgm:t>
        <a:bodyPr/>
        <a:lstStyle/>
        <a:p>
          <a:endParaRPr lang="tr-TR"/>
        </a:p>
      </dgm:t>
    </dgm:pt>
    <dgm:pt modelId="{77D7865A-72BD-4730-9D37-288302389184}">
      <dgm:prSet/>
      <dgm:spPr/>
      <dgm:t>
        <a:bodyPr/>
        <a:lstStyle/>
        <a:p>
          <a:r>
            <a:rPr lang="tr-TR" dirty="0"/>
            <a:t>NSAİİ</a:t>
          </a:r>
        </a:p>
      </dgm:t>
    </dgm:pt>
    <dgm:pt modelId="{339D7D39-CF08-43D0-B350-00581BCCA285}" type="parTrans" cxnId="{88C8E713-724D-4E7A-BDCB-7A0C64A00203}">
      <dgm:prSet/>
      <dgm:spPr/>
      <dgm:t>
        <a:bodyPr/>
        <a:lstStyle/>
        <a:p>
          <a:endParaRPr lang="tr-TR"/>
        </a:p>
      </dgm:t>
    </dgm:pt>
    <dgm:pt modelId="{B3D8FA64-CA95-424B-A52E-9055010ECFD4}" type="sibTrans" cxnId="{88C8E713-724D-4E7A-BDCB-7A0C64A00203}">
      <dgm:prSet/>
      <dgm:spPr/>
      <dgm:t>
        <a:bodyPr/>
        <a:lstStyle/>
        <a:p>
          <a:endParaRPr lang="tr-TR"/>
        </a:p>
      </dgm:t>
    </dgm:pt>
    <dgm:pt modelId="{885AAA27-12B5-418E-96A9-778056444585}">
      <dgm:prSet/>
      <dgm:spPr/>
      <dgm:t>
        <a:bodyPr/>
        <a:lstStyle/>
        <a:p>
          <a:r>
            <a:rPr lang="tr-TR" dirty="0" err="1"/>
            <a:t>Kortikosteroid</a:t>
          </a:r>
          <a:endParaRPr lang="tr-TR" dirty="0"/>
        </a:p>
      </dgm:t>
    </dgm:pt>
    <dgm:pt modelId="{FAB5DF05-F560-4575-AB70-0D8E5C5CA2D6}" type="parTrans" cxnId="{DBAF0897-528E-4835-9008-4E48A8671341}">
      <dgm:prSet/>
      <dgm:spPr/>
      <dgm:t>
        <a:bodyPr/>
        <a:lstStyle/>
        <a:p>
          <a:endParaRPr lang="tr-TR"/>
        </a:p>
      </dgm:t>
    </dgm:pt>
    <dgm:pt modelId="{89B34050-866D-4C60-8C0A-B296BF1FBC4A}" type="sibTrans" cxnId="{DBAF0897-528E-4835-9008-4E48A8671341}">
      <dgm:prSet/>
      <dgm:spPr/>
      <dgm:t>
        <a:bodyPr/>
        <a:lstStyle/>
        <a:p>
          <a:endParaRPr lang="tr-TR"/>
        </a:p>
      </dgm:t>
    </dgm:pt>
    <dgm:pt modelId="{F0D04623-F958-45C8-9743-D658C3352429}">
      <dgm:prSet/>
      <dgm:spPr/>
      <dgm:t>
        <a:bodyPr/>
        <a:lstStyle/>
        <a:p>
          <a:r>
            <a:rPr lang="tr-TR"/>
            <a:t>Hiperürisemi tedavisinde kullanılan  ilaçlar</a:t>
          </a:r>
        </a:p>
      </dgm:t>
    </dgm:pt>
    <dgm:pt modelId="{1CFC9A25-D11E-43DF-83A4-9AF597248601}" type="parTrans" cxnId="{6AC54B8D-6611-45FE-A331-A84CCDD9F600}">
      <dgm:prSet/>
      <dgm:spPr/>
      <dgm:t>
        <a:bodyPr/>
        <a:lstStyle/>
        <a:p>
          <a:endParaRPr lang="tr-TR"/>
        </a:p>
      </dgm:t>
    </dgm:pt>
    <dgm:pt modelId="{588C61C6-3141-471C-A292-21194A461A95}" type="sibTrans" cxnId="{6AC54B8D-6611-45FE-A331-A84CCDD9F600}">
      <dgm:prSet/>
      <dgm:spPr/>
      <dgm:t>
        <a:bodyPr/>
        <a:lstStyle/>
        <a:p>
          <a:endParaRPr lang="tr-TR"/>
        </a:p>
      </dgm:t>
    </dgm:pt>
    <dgm:pt modelId="{20D5F0BE-E28D-45F7-A573-11E414FD3A52}" type="pres">
      <dgm:prSet presAssocID="{7DAC4F19-EBDB-4543-837A-6199C83786DD}" presName="diagram" presStyleCnt="0">
        <dgm:presLayoutVars>
          <dgm:chPref val="1"/>
          <dgm:dir/>
          <dgm:animOne val="branch"/>
          <dgm:animLvl val="lvl"/>
          <dgm:resizeHandles/>
        </dgm:presLayoutVars>
      </dgm:prSet>
      <dgm:spPr/>
    </dgm:pt>
    <dgm:pt modelId="{F9B13375-E3E8-427F-B774-9E610FD1A431}" type="pres">
      <dgm:prSet presAssocID="{E389A45E-7690-47F2-85E1-A9BCAF49CC18}" presName="root" presStyleCnt="0"/>
      <dgm:spPr/>
    </dgm:pt>
    <dgm:pt modelId="{EA523622-D12C-4D1A-855A-72CA0CC58C77}" type="pres">
      <dgm:prSet presAssocID="{E389A45E-7690-47F2-85E1-A9BCAF49CC18}" presName="rootComposite" presStyleCnt="0"/>
      <dgm:spPr/>
    </dgm:pt>
    <dgm:pt modelId="{AF70534B-AFE6-465E-81EB-DF94EF9FD1D0}" type="pres">
      <dgm:prSet presAssocID="{E389A45E-7690-47F2-85E1-A9BCAF49CC18}" presName="rootText" presStyleLbl="node1" presStyleIdx="0" presStyleCnt="2" custScaleX="213813"/>
      <dgm:spPr/>
    </dgm:pt>
    <dgm:pt modelId="{FF95E521-1F42-4575-9DDA-D8C76A7B573A}" type="pres">
      <dgm:prSet presAssocID="{E389A45E-7690-47F2-85E1-A9BCAF49CC18}" presName="rootConnector" presStyleLbl="node1" presStyleIdx="0" presStyleCnt="2"/>
      <dgm:spPr/>
    </dgm:pt>
    <dgm:pt modelId="{456A83B0-456F-491C-9930-E8756C15713C}" type="pres">
      <dgm:prSet presAssocID="{E389A45E-7690-47F2-85E1-A9BCAF49CC18}" presName="childShape" presStyleCnt="0"/>
      <dgm:spPr/>
    </dgm:pt>
    <dgm:pt modelId="{42C72ABE-948F-4A3F-9CD6-EA5B6DA48AB6}" type="pres">
      <dgm:prSet presAssocID="{126BD2B5-A0FA-4AC5-994B-790ADF55CDE3}" presName="Name13" presStyleLbl="parChTrans1D2" presStyleIdx="0" presStyleCnt="8"/>
      <dgm:spPr/>
    </dgm:pt>
    <dgm:pt modelId="{A746DF61-354B-4DEA-A965-AD1F75725344}" type="pres">
      <dgm:prSet presAssocID="{D5A10EBE-19DE-42BB-8670-ECF17077BC08}" presName="childText" presStyleLbl="bgAcc1" presStyleIdx="0" presStyleCnt="8">
        <dgm:presLayoutVars>
          <dgm:bulletEnabled val="1"/>
        </dgm:presLayoutVars>
      </dgm:prSet>
      <dgm:spPr/>
    </dgm:pt>
    <dgm:pt modelId="{30B8299A-9574-4A25-BF33-0C7A7B73C53A}" type="pres">
      <dgm:prSet presAssocID="{54043705-4B11-49AA-B9F3-5AD340417F8E}" presName="Name13" presStyleLbl="parChTrans1D2" presStyleIdx="1" presStyleCnt="8"/>
      <dgm:spPr/>
    </dgm:pt>
    <dgm:pt modelId="{E46B38B6-8598-405A-85C7-EC17EA749322}" type="pres">
      <dgm:prSet presAssocID="{9526BAEF-1451-4DB8-B64E-896DD88C04D4}" presName="childText" presStyleLbl="bgAcc1" presStyleIdx="1" presStyleCnt="8">
        <dgm:presLayoutVars>
          <dgm:bulletEnabled val="1"/>
        </dgm:presLayoutVars>
      </dgm:prSet>
      <dgm:spPr/>
    </dgm:pt>
    <dgm:pt modelId="{ECCFD8F4-9AEF-4B54-8A49-BC729FB32D28}" type="pres">
      <dgm:prSet presAssocID="{99F60A5C-2C54-4A07-B9DA-D5553216C155}" presName="Name13" presStyleLbl="parChTrans1D2" presStyleIdx="2" presStyleCnt="8"/>
      <dgm:spPr/>
    </dgm:pt>
    <dgm:pt modelId="{4B4C86C3-06A5-4E82-80C6-7DA7309D5E00}" type="pres">
      <dgm:prSet presAssocID="{02577CE3-C731-440B-B230-E52714AC6393}" presName="childText" presStyleLbl="bgAcc1" presStyleIdx="2" presStyleCnt="8">
        <dgm:presLayoutVars>
          <dgm:bulletEnabled val="1"/>
        </dgm:presLayoutVars>
      </dgm:prSet>
      <dgm:spPr/>
    </dgm:pt>
    <dgm:pt modelId="{5F268A47-E8CA-4F3C-ABA3-BCED25625C12}" type="pres">
      <dgm:prSet presAssocID="{46326AEB-9BFA-4B3D-9CCC-A186820629C3}" presName="Name13" presStyleLbl="parChTrans1D2" presStyleIdx="3" presStyleCnt="8"/>
      <dgm:spPr/>
    </dgm:pt>
    <dgm:pt modelId="{ADCF905E-39CB-4625-8EE1-1AD7A8211016}" type="pres">
      <dgm:prSet presAssocID="{0FBF6E19-5D21-4E83-B174-A31866D32AF0}" presName="childText" presStyleLbl="bgAcc1" presStyleIdx="3" presStyleCnt="8">
        <dgm:presLayoutVars>
          <dgm:bulletEnabled val="1"/>
        </dgm:presLayoutVars>
      </dgm:prSet>
      <dgm:spPr/>
    </dgm:pt>
    <dgm:pt modelId="{2F44BA9E-BA46-4B1E-A8AB-490E0CE80BEE}" type="pres">
      <dgm:prSet presAssocID="{5F8FB762-FEC2-4C94-B363-06B928C1A13B}" presName="root" presStyleCnt="0"/>
      <dgm:spPr/>
    </dgm:pt>
    <dgm:pt modelId="{0CACB871-1651-4472-B4E4-5CF80C989FFD}" type="pres">
      <dgm:prSet presAssocID="{5F8FB762-FEC2-4C94-B363-06B928C1A13B}" presName="rootComposite" presStyleCnt="0"/>
      <dgm:spPr/>
    </dgm:pt>
    <dgm:pt modelId="{BEE875D7-5C53-437A-AF11-C297C728A5CA}" type="pres">
      <dgm:prSet presAssocID="{5F8FB762-FEC2-4C94-B363-06B928C1A13B}" presName="rootText" presStyleLbl="node1" presStyleIdx="1" presStyleCnt="2"/>
      <dgm:spPr/>
    </dgm:pt>
    <dgm:pt modelId="{84138E82-FBFD-4AC7-81E6-3B57B53CD67C}" type="pres">
      <dgm:prSet presAssocID="{5F8FB762-FEC2-4C94-B363-06B928C1A13B}" presName="rootConnector" presStyleLbl="node1" presStyleIdx="1" presStyleCnt="2"/>
      <dgm:spPr/>
    </dgm:pt>
    <dgm:pt modelId="{99A825CC-4128-4BE0-BD47-53B0F57EB096}" type="pres">
      <dgm:prSet presAssocID="{5F8FB762-FEC2-4C94-B363-06B928C1A13B}" presName="childShape" presStyleCnt="0"/>
      <dgm:spPr/>
    </dgm:pt>
    <dgm:pt modelId="{6AE5FF69-66C2-4908-8990-AB5856DCF449}" type="pres">
      <dgm:prSet presAssocID="{1CFC9A25-D11E-43DF-83A4-9AF597248601}" presName="Name13" presStyleLbl="parChTrans1D2" presStyleIdx="4" presStyleCnt="8"/>
      <dgm:spPr/>
    </dgm:pt>
    <dgm:pt modelId="{8A22D18E-E887-44EA-BEC7-711250D15D12}" type="pres">
      <dgm:prSet presAssocID="{F0D04623-F958-45C8-9743-D658C3352429}" presName="childText" presStyleLbl="bgAcc1" presStyleIdx="4" presStyleCnt="8">
        <dgm:presLayoutVars>
          <dgm:bulletEnabled val="1"/>
        </dgm:presLayoutVars>
      </dgm:prSet>
      <dgm:spPr/>
    </dgm:pt>
    <dgm:pt modelId="{60335CDF-4F4C-43CE-AEF7-9F05A1906611}" type="pres">
      <dgm:prSet presAssocID="{FAB5DF05-F560-4575-AB70-0D8E5C5CA2D6}" presName="Name13" presStyleLbl="parChTrans1D2" presStyleIdx="5" presStyleCnt="8"/>
      <dgm:spPr/>
    </dgm:pt>
    <dgm:pt modelId="{9AF2B645-CB3C-4D94-9B71-E9EBE79F7665}" type="pres">
      <dgm:prSet presAssocID="{885AAA27-12B5-418E-96A9-778056444585}" presName="childText" presStyleLbl="bgAcc1" presStyleIdx="5" presStyleCnt="8" custLinFactY="100000" custLinFactNeighborX="780" custLinFactNeighborY="149823">
        <dgm:presLayoutVars>
          <dgm:bulletEnabled val="1"/>
        </dgm:presLayoutVars>
      </dgm:prSet>
      <dgm:spPr/>
    </dgm:pt>
    <dgm:pt modelId="{6D67A7EF-4F85-410B-93FE-1CC912BE338C}" type="pres">
      <dgm:prSet presAssocID="{339D7D39-CF08-43D0-B350-00581BCCA285}" presName="Name13" presStyleLbl="parChTrans1D2" presStyleIdx="6" presStyleCnt="8"/>
      <dgm:spPr/>
    </dgm:pt>
    <dgm:pt modelId="{5F590337-9B06-4FE6-8BE8-5108A28BAAA7}" type="pres">
      <dgm:prSet presAssocID="{77D7865A-72BD-4730-9D37-288302389184}" presName="childText" presStyleLbl="bgAcc1" presStyleIdx="6" presStyleCnt="8" custLinFactY="-41975" custLinFactNeighborY="-100000">
        <dgm:presLayoutVars>
          <dgm:bulletEnabled val="1"/>
        </dgm:presLayoutVars>
      </dgm:prSet>
      <dgm:spPr/>
    </dgm:pt>
    <dgm:pt modelId="{2C2502D5-A195-4E57-B60C-A7834835A188}" type="pres">
      <dgm:prSet presAssocID="{C432054F-F1D4-4C66-8A76-3CDDC5F49D7B}" presName="Name13" presStyleLbl="parChTrans1D2" presStyleIdx="7" presStyleCnt="8"/>
      <dgm:spPr/>
    </dgm:pt>
    <dgm:pt modelId="{3EFF9269-7189-46E4-BFFD-17C65804CF47}" type="pres">
      <dgm:prSet presAssocID="{5E2E5EFD-CD9F-49C1-8D84-CC4EDADE157E}" presName="childText" presStyleLbl="bgAcc1" presStyleIdx="7" presStyleCnt="8" custLinFactY="-38652" custLinFactNeighborX="-3903" custLinFactNeighborY="-100000">
        <dgm:presLayoutVars>
          <dgm:bulletEnabled val="1"/>
        </dgm:presLayoutVars>
      </dgm:prSet>
      <dgm:spPr/>
    </dgm:pt>
  </dgm:ptLst>
  <dgm:cxnLst>
    <dgm:cxn modelId="{1AA0D500-33E6-495B-B29F-9C3DE519D26E}" srcId="{E389A45E-7690-47F2-85E1-A9BCAF49CC18}" destId="{02577CE3-C731-440B-B230-E52714AC6393}" srcOrd="2" destOrd="0" parTransId="{99F60A5C-2C54-4A07-B9DA-D5553216C155}" sibTransId="{DA65796A-EDF0-463B-9899-11A51169FFEF}"/>
    <dgm:cxn modelId="{0E8F070B-684E-4CB2-8C23-60EA0EF04BF4}" type="presOf" srcId="{77D7865A-72BD-4730-9D37-288302389184}" destId="{5F590337-9B06-4FE6-8BE8-5108A28BAAA7}" srcOrd="0" destOrd="0" presId="urn:microsoft.com/office/officeart/2005/8/layout/hierarchy3"/>
    <dgm:cxn modelId="{7941ED10-52C1-4865-A18C-781C54189BF2}" type="presOf" srcId="{0FBF6E19-5D21-4E83-B174-A31866D32AF0}" destId="{ADCF905E-39CB-4625-8EE1-1AD7A8211016}" srcOrd="0" destOrd="0" presId="urn:microsoft.com/office/officeart/2005/8/layout/hierarchy3"/>
    <dgm:cxn modelId="{88C8E713-724D-4E7A-BDCB-7A0C64A00203}" srcId="{5F8FB762-FEC2-4C94-B363-06B928C1A13B}" destId="{77D7865A-72BD-4730-9D37-288302389184}" srcOrd="2" destOrd="0" parTransId="{339D7D39-CF08-43D0-B350-00581BCCA285}" sibTransId="{B3D8FA64-CA95-424B-A52E-9055010ECFD4}"/>
    <dgm:cxn modelId="{A1945A22-8B4F-444E-B31B-7F8967E53161}" srcId="{7DAC4F19-EBDB-4543-837A-6199C83786DD}" destId="{E389A45E-7690-47F2-85E1-A9BCAF49CC18}" srcOrd="0" destOrd="0" parTransId="{3C7F0FCA-613C-44B3-9C32-8E783BDD0F6A}" sibTransId="{1AD2FBBA-A476-4F65-90C2-C159CF459A4D}"/>
    <dgm:cxn modelId="{5CA02023-BA63-47D4-8868-0A471186B031}" srcId="{E389A45E-7690-47F2-85E1-A9BCAF49CC18}" destId="{9526BAEF-1451-4DB8-B64E-896DD88C04D4}" srcOrd="1" destOrd="0" parTransId="{54043705-4B11-49AA-B9F3-5AD340417F8E}" sibTransId="{5D377FE5-4B80-4F36-A064-638545A7EFBD}"/>
    <dgm:cxn modelId="{3E9B9323-ABF4-4A8C-B111-246F0006C7D9}" type="presOf" srcId="{1CFC9A25-D11E-43DF-83A4-9AF597248601}" destId="{6AE5FF69-66C2-4908-8990-AB5856DCF449}" srcOrd="0" destOrd="0" presId="urn:microsoft.com/office/officeart/2005/8/layout/hierarchy3"/>
    <dgm:cxn modelId="{838AF225-18F9-47E9-9C6F-0A1A1CD308CC}" type="presOf" srcId="{5F8FB762-FEC2-4C94-B363-06B928C1A13B}" destId="{84138E82-FBFD-4AC7-81E6-3B57B53CD67C}" srcOrd="1" destOrd="0" presId="urn:microsoft.com/office/officeart/2005/8/layout/hierarchy3"/>
    <dgm:cxn modelId="{BE888129-B77B-42CB-9D7C-E1ABE364167E}" type="presOf" srcId="{C432054F-F1D4-4C66-8A76-3CDDC5F49D7B}" destId="{2C2502D5-A195-4E57-B60C-A7834835A188}" srcOrd="0" destOrd="0" presId="urn:microsoft.com/office/officeart/2005/8/layout/hierarchy3"/>
    <dgm:cxn modelId="{D7D79731-1491-42B5-8761-B28B5FE83D7B}" type="presOf" srcId="{02577CE3-C731-440B-B230-E52714AC6393}" destId="{4B4C86C3-06A5-4E82-80C6-7DA7309D5E00}" srcOrd="0" destOrd="0" presId="urn:microsoft.com/office/officeart/2005/8/layout/hierarchy3"/>
    <dgm:cxn modelId="{9315D936-0257-42AD-84C8-0150ADC3E7F7}" type="presOf" srcId="{5E2E5EFD-CD9F-49C1-8D84-CC4EDADE157E}" destId="{3EFF9269-7189-46E4-BFFD-17C65804CF47}" srcOrd="0" destOrd="0" presId="urn:microsoft.com/office/officeart/2005/8/layout/hierarchy3"/>
    <dgm:cxn modelId="{1D2B6539-00EE-4AA0-A7C1-42B8F06909AF}" type="presOf" srcId="{9526BAEF-1451-4DB8-B64E-896DD88C04D4}" destId="{E46B38B6-8598-405A-85C7-EC17EA749322}" srcOrd="0" destOrd="0" presId="urn:microsoft.com/office/officeart/2005/8/layout/hierarchy3"/>
    <dgm:cxn modelId="{BE715A63-AB5B-4F25-B04F-5DE3408CFE21}" type="presOf" srcId="{339D7D39-CF08-43D0-B350-00581BCCA285}" destId="{6D67A7EF-4F85-410B-93FE-1CC912BE338C}" srcOrd="0" destOrd="0" presId="urn:microsoft.com/office/officeart/2005/8/layout/hierarchy3"/>
    <dgm:cxn modelId="{288ECD45-B769-4B6A-AD77-72E9D8282AAE}" type="presOf" srcId="{FAB5DF05-F560-4575-AB70-0D8E5C5CA2D6}" destId="{60335CDF-4F4C-43CE-AEF7-9F05A1906611}" srcOrd="0" destOrd="0" presId="urn:microsoft.com/office/officeart/2005/8/layout/hierarchy3"/>
    <dgm:cxn modelId="{9D0FA448-D626-44BA-B6BC-3B3DF3A2C074}" type="presOf" srcId="{54043705-4B11-49AA-B9F3-5AD340417F8E}" destId="{30B8299A-9574-4A25-BF33-0C7A7B73C53A}" srcOrd="0" destOrd="0" presId="urn:microsoft.com/office/officeart/2005/8/layout/hierarchy3"/>
    <dgm:cxn modelId="{9FB4C049-D1BA-4C8C-92CE-3E27FAABDEDC}" type="presOf" srcId="{126BD2B5-A0FA-4AC5-994B-790ADF55CDE3}" destId="{42C72ABE-948F-4A3F-9CD6-EA5B6DA48AB6}" srcOrd="0" destOrd="0" presId="urn:microsoft.com/office/officeart/2005/8/layout/hierarchy3"/>
    <dgm:cxn modelId="{49E3EA6A-1F26-4A3B-AFF2-9CB2F6F53B90}" type="presOf" srcId="{5F8FB762-FEC2-4C94-B363-06B928C1A13B}" destId="{BEE875D7-5C53-437A-AF11-C297C728A5CA}" srcOrd="0" destOrd="0" presId="urn:microsoft.com/office/officeart/2005/8/layout/hierarchy3"/>
    <dgm:cxn modelId="{2151214C-87BC-4D90-BD8D-4194F461A393}" srcId="{5F8FB762-FEC2-4C94-B363-06B928C1A13B}" destId="{5E2E5EFD-CD9F-49C1-8D84-CC4EDADE157E}" srcOrd="3" destOrd="0" parTransId="{C432054F-F1D4-4C66-8A76-3CDDC5F49D7B}" sibTransId="{3BC206C0-46EC-4C9E-B367-33DE37A3045E}"/>
    <dgm:cxn modelId="{FBB7C876-1E7A-4A8A-8A30-9C03C1D54D10}" srcId="{E389A45E-7690-47F2-85E1-A9BCAF49CC18}" destId="{0FBF6E19-5D21-4E83-B174-A31866D32AF0}" srcOrd="3" destOrd="0" parTransId="{46326AEB-9BFA-4B3D-9CCC-A186820629C3}" sibTransId="{6A145143-8122-4D57-9D2C-0E1995124AE6}"/>
    <dgm:cxn modelId="{51CC6388-BA73-4F4E-B55D-C77D8F6D82FB}" type="presOf" srcId="{7DAC4F19-EBDB-4543-837A-6199C83786DD}" destId="{20D5F0BE-E28D-45F7-A573-11E414FD3A52}" srcOrd="0" destOrd="0" presId="urn:microsoft.com/office/officeart/2005/8/layout/hierarchy3"/>
    <dgm:cxn modelId="{7AC3568C-6639-444D-AF52-FEB5ACBE9F95}" type="presOf" srcId="{885AAA27-12B5-418E-96A9-778056444585}" destId="{9AF2B645-CB3C-4D94-9B71-E9EBE79F7665}" srcOrd="0" destOrd="0" presId="urn:microsoft.com/office/officeart/2005/8/layout/hierarchy3"/>
    <dgm:cxn modelId="{6AC54B8D-6611-45FE-A331-A84CCDD9F600}" srcId="{5F8FB762-FEC2-4C94-B363-06B928C1A13B}" destId="{F0D04623-F958-45C8-9743-D658C3352429}" srcOrd="0" destOrd="0" parTransId="{1CFC9A25-D11E-43DF-83A4-9AF597248601}" sibTransId="{588C61C6-3141-471C-A292-21194A461A95}"/>
    <dgm:cxn modelId="{87EDA58D-C947-4F6F-A15C-15B5884CF0BB}" type="presOf" srcId="{E389A45E-7690-47F2-85E1-A9BCAF49CC18}" destId="{FF95E521-1F42-4575-9DDA-D8C76A7B573A}" srcOrd="1" destOrd="0" presId="urn:microsoft.com/office/officeart/2005/8/layout/hierarchy3"/>
    <dgm:cxn modelId="{548D3495-9371-4C99-99FD-20C6FE646226}" type="presOf" srcId="{D5A10EBE-19DE-42BB-8670-ECF17077BC08}" destId="{A746DF61-354B-4DEA-A965-AD1F75725344}" srcOrd="0" destOrd="0" presId="urn:microsoft.com/office/officeart/2005/8/layout/hierarchy3"/>
    <dgm:cxn modelId="{0D8C9695-E000-4061-A05F-19BB5139B0F5}" type="presOf" srcId="{46326AEB-9BFA-4B3D-9CCC-A186820629C3}" destId="{5F268A47-E8CA-4F3C-ABA3-BCED25625C12}" srcOrd="0" destOrd="0" presId="urn:microsoft.com/office/officeart/2005/8/layout/hierarchy3"/>
    <dgm:cxn modelId="{DBAF0897-528E-4835-9008-4E48A8671341}" srcId="{5F8FB762-FEC2-4C94-B363-06B928C1A13B}" destId="{885AAA27-12B5-418E-96A9-778056444585}" srcOrd="1" destOrd="0" parTransId="{FAB5DF05-F560-4575-AB70-0D8E5C5CA2D6}" sibTransId="{89B34050-866D-4C60-8C0A-B296BF1FBC4A}"/>
    <dgm:cxn modelId="{60E5C29F-1EB5-4213-8896-E89A3FC9D70D}" type="presOf" srcId="{E389A45E-7690-47F2-85E1-A9BCAF49CC18}" destId="{AF70534B-AFE6-465E-81EB-DF94EF9FD1D0}" srcOrd="0" destOrd="0" presId="urn:microsoft.com/office/officeart/2005/8/layout/hierarchy3"/>
    <dgm:cxn modelId="{ED2968BD-1108-4A2E-99B1-0AA6CA6C8D54}" type="presOf" srcId="{99F60A5C-2C54-4A07-B9DA-D5553216C155}" destId="{ECCFD8F4-9AEF-4B54-8A49-BC729FB32D28}" srcOrd="0" destOrd="0" presId="urn:microsoft.com/office/officeart/2005/8/layout/hierarchy3"/>
    <dgm:cxn modelId="{CBF2D7C8-39CF-4D84-9348-1391F7DAB1A9}" srcId="{E389A45E-7690-47F2-85E1-A9BCAF49CC18}" destId="{D5A10EBE-19DE-42BB-8670-ECF17077BC08}" srcOrd="0" destOrd="0" parTransId="{126BD2B5-A0FA-4AC5-994B-790ADF55CDE3}" sibTransId="{110CF225-63AD-4B96-AE65-165946351B23}"/>
    <dgm:cxn modelId="{B1B900CD-D710-47EA-A493-BA8775C4B5E5}" srcId="{7DAC4F19-EBDB-4543-837A-6199C83786DD}" destId="{5F8FB762-FEC2-4C94-B363-06B928C1A13B}" srcOrd="1" destOrd="0" parTransId="{DE73F624-5DAD-4FFC-BB78-07D6CE8101B7}" sibTransId="{09833942-A100-4D17-8E95-3343F5031CCD}"/>
    <dgm:cxn modelId="{E1F25CF6-E8AA-4D1C-944B-8A7E2450825C}" type="presOf" srcId="{F0D04623-F958-45C8-9743-D658C3352429}" destId="{8A22D18E-E887-44EA-BEC7-711250D15D12}" srcOrd="0" destOrd="0" presId="urn:microsoft.com/office/officeart/2005/8/layout/hierarchy3"/>
    <dgm:cxn modelId="{3AD388C6-5C30-415D-8858-D81E2F6132B3}" type="presParOf" srcId="{20D5F0BE-E28D-45F7-A573-11E414FD3A52}" destId="{F9B13375-E3E8-427F-B774-9E610FD1A431}" srcOrd="0" destOrd="0" presId="urn:microsoft.com/office/officeart/2005/8/layout/hierarchy3"/>
    <dgm:cxn modelId="{A27D879B-365B-4681-BF3F-CE288FFDAC95}" type="presParOf" srcId="{F9B13375-E3E8-427F-B774-9E610FD1A431}" destId="{EA523622-D12C-4D1A-855A-72CA0CC58C77}" srcOrd="0" destOrd="0" presId="urn:microsoft.com/office/officeart/2005/8/layout/hierarchy3"/>
    <dgm:cxn modelId="{E503296F-A2D0-4CC6-82D9-D0ED6D607B50}" type="presParOf" srcId="{EA523622-D12C-4D1A-855A-72CA0CC58C77}" destId="{AF70534B-AFE6-465E-81EB-DF94EF9FD1D0}" srcOrd="0" destOrd="0" presId="urn:microsoft.com/office/officeart/2005/8/layout/hierarchy3"/>
    <dgm:cxn modelId="{E26E65E1-09B1-4DB9-A11A-8FD18A50DCD9}" type="presParOf" srcId="{EA523622-D12C-4D1A-855A-72CA0CC58C77}" destId="{FF95E521-1F42-4575-9DDA-D8C76A7B573A}" srcOrd="1" destOrd="0" presId="urn:microsoft.com/office/officeart/2005/8/layout/hierarchy3"/>
    <dgm:cxn modelId="{0AC8DFA4-0350-4A59-895B-FC93632DEB0A}" type="presParOf" srcId="{F9B13375-E3E8-427F-B774-9E610FD1A431}" destId="{456A83B0-456F-491C-9930-E8756C15713C}" srcOrd="1" destOrd="0" presId="urn:microsoft.com/office/officeart/2005/8/layout/hierarchy3"/>
    <dgm:cxn modelId="{D729267B-E569-4ACF-9345-70C22EE9A213}" type="presParOf" srcId="{456A83B0-456F-491C-9930-E8756C15713C}" destId="{42C72ABE-948F-4A3F-9CD6-EA5B6DA48AB6}" srcOrd="0" destOrd="0" presId="urn:microsoft.com/office/officeart/2005/8/layout/hierarchy3"/>
    <dgm:cxn modelId="{D32CBF17-0423-47C4-94D7-D9B7B7C73AE5}" type="presParOf" srcId="{456A83B0-456F-491C-9930-E8756C15713C}" destId="{A746DF61-354B-4DEA-A965-AD1F75725344}" srcOrd="1" destOrd="0" presId="urn:microsoft.com/office/officeart/2005/8/layout/hierarchy3"/>
    <dgm:cxn modelId="{B58FE3A1-5884-489D-8070-3A6F897081FA}" type="presParOf" srcId="{456A83B0-456F-491C-9930-E8756C15713C}" destId="{30B8299A-9574-4A25-BF33-0C7A7B73C53A}" srcOrd="2" destOrd="0" presId="urn:microsoft.com/office/officeart/2005/8/layout/hierarchy3"/>
    <dgm:cxn modelId="{70DB4111-0FE7-42BD-9CDA-18463F411F03}" type="presParOf" srcId="{456A83B0-456F-491C-9930-E8756C15713C}" destId="{E46B38B6-8598-405A-85C7-EC17EA749322}" srcOrd="3" destOrd="0" presId="urn:microsoft.com/office/officeart/2005/8/layout/hierarchy3"/>
    <dgm:cxn modelId="{87A7A679-45BC-4379-9979-D093502A9C92}" type="presParOf" srcId="{456A83B0-456F-491C-9930-E8756C15713C}" destId="{ECCFD8F4-9AEF-4B54-8A49-BC729FB32D28}" srcOrd="4" destOrd="0" presId="urn:microsoft.com/office/officeart/2005/8/layout/hierarchy3"/>
    <dgm:cxn modelId="{00BD45A5-8447-4323-BA33-4A859AD25A27}" type="presParOf" srcId="{456A83B0-456F-491C-9930-E8756C15713C}" destId="{4B4C86C3-06A5-4E82-80C6-7DA7309D5E00}" srcOrd="5" destOrd="0" presId="urn:microsoft.com/office/officeart/2005/8/layout/hierarchy3"/>
    <dgm:cxn modelId="{D515AB44-D772-4C10-9F67-AC8359FC173E}" type="presParOf" srcId="{456A83B0-456F-491C-9930-E8756C15713C}" destId="{5F268A47-E8CA-4F3C-ABA3-BCED25625C12}" srcOrd="6" destOrd="0" presId="urn:microsoft.com/office/officeart/2005/8/layout/hierarchy3"/>
    <dgm:cxn modelId="{95BCF002-A235-4E30-B3DA-CF06BC1A8B99}" type="presParOf" srcId="{456A83B0-456F-491C-9930-E8756C15713C}" destId="{ADCF905E-39CB-4625-8EE1-1AD7A8211016}" srcOrd="7" destOrd="0" presId="urn:microsoft.com/office/officeart/2005/8/layout/hierarchy3"/>
    <dgm:cxn modelId="{F996C369-5083-4FF0-B161-D470BD3ECC7A}" type="presParOf" srcId="{20D5F0BE-E28D-45F7-A573-11E414FD3A52}" destId="{2F44BA9E-BA46-4B1E-A8AB-490E0CE80BEE}" srcOrd="1" destOrd="0" presId="urn:microsoft.com/office/officeart/2005/8/layout/hierarchy3"/>
    <dgm:cxn modelId="{DC457AC8-C37F-481B-A957-5C08B756CE85}" type="presParOf" srcId="{2F44BA9E-BA46-4B1E-A8AB-490E0CE80BEE}" destId="{0CACB871-1651-4472-B4E4-5CF80C989FFD}" srcOrd="0" destOrd="0" presId="urn:microsoft.com/office/officeart/2005/8/layout/hierarchy3"/>
    <dgm:cxn modelId="{40BB30D0-8CAC-4505-BC44-FB5B65BCE18F}" type="presParOf" srcId="{0CACB871-1651-4472-B4E4-5CF80C989FFD}" destId="{BEE875D7-5C53-437A-AF11-C297C728A5CA}" srcOrd="0" destOrd="0" presId="urn:microsoft.com/office/officeart/2005/8/layout/hierarchy3"/>
    <dgm:cxn modelId="{1E156B28-8F7A-4A94-ABD9-016540581A5B}" type="presParOf" srcId="{0CACB871-1651-4472-B4E4-5CF80C989FFD}" destId="{84138E82-FBFD-4AC7-81E6-3B57B53CD67C}" srcOrd="1" destOrd="0" presId="urn:microsoft.com/office/officeart/2005/8/layout/hierarchy3"/>
    <dgm:cxn modelId="{64E2D6D7-BB42-4366-9165-B607E17A564D}" type="presParOf" srcId="{2F44BA9E-BA46-4B1E-A8AB-490E0CE80BEE}" destId="{99A825CC-4128-4BE0-BD47-53B0F57EB096}" srcOrd="1" destOrd="0" presId="urn:microsoft.com/office/officeart/2005/8/layout/hierarchy3"/>
    <dgm:cxn modelId="{3EC171F8-FC18-4EB3-83E0-24F11A1CBC05}" type="presParOf" srcId="{99A825CC-4128-4BE0-BD47-53B0F57EB096}" destId="{6AE5FF69-66C2-4908-8990-AB5856DCF449}" srcOrd="0" destOrd="0" presId="urn:microsoft.com/office/officeart/2005/8/layout/hierarchy3"/>
    <dgm:cxn modelId="{721F085B-3E20-489D-A65C-687A597872D6}" type="presParOf" srcId="{99A825CC-4128-4BE0-BD47-53B0F57EB096}" destId="{8A22D18E-E887-44EA-BEC7-711250D15D12}" srcOrd="1" destOrd="0" presId="urn:microsoft.com/office/officeart/2005/8/layout/hierarchy3"/>
    <dgm:cxn modelId="{9D56EF8F-3CE0-4CC6-AC5C-EB1E12511DFE}" type="presParOf" srcId="{99A825CC-4128-4BE0-BD47-53B0F57EB096}" destId="{60335CDF-4F4C-43CE-AEF7-9F05A1906611}" srcOrd="2" destOrd="0" presId="urn:microsoft.com/office/officeart/2005/8/layout/hierarchy3"/>
    <dgm:cxn modelId="{F14B2174-B9FF-4F30-8554-A9D9974F59EC}" type="presParOf" srcId="{99A825CC-4128-4BE0-BD47-53B0F57EB096}" destId="{9AF2B645-CB3C-4D94-9B71-E9EBE79F7665}" srcOrd="3" destOrd="0" presId="urn:microsoft.com/office/officeart/2005/8/layout/hierarchy3"/>
    <dgm:cxn modelId="{2F01EF5A-F049-4C09-AEC4-48D3D4C1BDAE}" type="presParOf" srcId="{99A825CC-4128-4BE0-BD47-53B0F57EB096}" destId="{6D67A7EF-4F85-410B-93FE-1CC912BE338C}" srcOrd="4" destOrd="0" presId="urn:microsoft.com/office/officeart/2005/8/layout/hierarchy3"/>
    <dgm:cxn modelId="{9E45E5DD-D540-4410-9780-F609613EDDB0}" type="presParOf" srcId="{99A825CC-4128-4BE0-BD47-53B0F57EB096}" destId="{5F590337-9B06-4FE6-8BE8-5108A28BAAA7}" srcOrd="5" destOrd="0" presId="urn:microsoft.com/office/officeart/2005/8/layout/hierarchy3"/>
    <dgm:cxn modelId="{40D159FE-FFDC-4676-98DB-420AC0BAD5EF}" type="presParOf" srcId="{99A825CC-4128-4BE0-BD47-53B0F57EB096}" destId="{2C2502D5-A195-4E57-B60C-A7834835A188}" srcOrd="6" destOrd="0" presId="urn:microsoft.com/office/officeart/2005/8/layout/hierarchy3"/>
    <dgm:cxn modelId="{B13AD2C8-0290-4424-AF2C-0E6ABD307A0E}" type="presParOf" srcId="{99A825CC-4128-4BE0-BD47-53B0F57EB096}" destId="{3EFF9269-7189-46E4-BFFD-17C65804CF47}"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F42BD-4843-440E-87C3-60D03B250AE1}">
      <dsp:nvSpPr>
        <dsp:cNvPr id="0" name=""/>
        <dsp:cNvSpPr/>
      </dsp:nvSpPr>
      <dsp:spPr>
        <a:xfrm>
          <a:off x="1693036" y="429784"/>
          <a:ext cx="333851" cy="91440"/>
        </a:xfrm>
        <a:custGeom>
          <a:avLst/>
          <a:gdLst/>
          <a:ahLst/>
          <a:cxnLst/>
          <a:rect l="0" t="0" r="0" b="0"/>
          <a:pathLst>
            <a:path>
              <a:moveTo>
                <a:pt x="0" y="45720"/>
              </a:moveTo>
              <a:lnTo>
                <a:pt x="333851" y="45720"/>
              </a:lnTo>
            </a:path>
          </a:pathLst>
        </a:custGeom>
        <a:noFill/>
        <a:ln w="6350" cap="flat" cmpd="sng" algn="in">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50851" y="473682"/>
        <a:ext cx="18222" cy="3644"/>
      </dsp:txXfrm>
    </dsp:sp>
    <dsp:sp modelId="{8FB2F9A6-0D96-441A-B8E1-124A6FCDEEA5}">
      <dsp:nvSpPr>
        <dsp:cNvPr id="0" name=""/>
        <dsp:cNvSpPr/>
      </dsp:nvSpPr>
      <dsp:spPr>
        <a:xfrm>
          <a:off x="110263" y="132"/>
          <a:ext cx="1584573" cy="950743"/>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Osteoartritin ,RA ve Gut artritinin</a:t>
          </a:r>
          <a:endParaRPr lang="en-US" sz="1700" kern="1200"/>
        </a:p>
      </dsp:txBody>
      <dsp:txXfrm>
        <a:off x="110263" y="132"/>
        <a:ext cx="1584573" cy="950743"/>
      </dsp:txXfrm>
    </dsp:sp>
    <dsp:sp modelId="{E38BBD46-549E-4FB2-BBE1-FE11D21F4173}">
      <dsp:nvSpPr>
        <dsp:cNvPr id="0" name=""/>
        <dsp:cNvSpPr/>
      </dsp:nvSpPr>
      <dsp:spPr>
        <a:xfrm>
          <a:off x="3642061" y="429784"/>
          <a:ext cx="333851" cy="91440"/>
        </a:xfrm>
        <a:custGeom>
          <a:avLst/>
          <a:gdLst/>
          <a:ahLst/>
          <a:cxnLst/>
          <a:rect l="0" t="0" r="0" b="0"/>
          <a:pathLst>
            <a:path>
              <a:moveTo>
                <a:pt x="0" y="45720"/>
              </a:moveTo>
              <a:lnTo>
                <a:pt x="333851" y="45720"/>
              </a:lnTo>
            </a:path>
          </a:pathLst>
        </a:custGeom>
        <a:noFill/>
        <a:ln w="6350" cap="flat" cmpd="sng" algn="in">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99876" y="473682"/>
        <a:ext cx="18222" cy="3644"/>
      </dsp:txXfrm>
    </dsp:sp>
    <dsp:sp modelId="{0B5CD8E1-3A1B-40B8-B607-8C62B9870775}">
      <dsp:nvSpPr>
        <dsp:cNvPr id="0" name=""/>
        <dsp:cNvSpPr/>
      </dsp:nvSpPr>
      <dsp:spPr>
        <a:xfrm>
          <a:off x="2059288" y="132"/>
          <a:ext cx="1584573" cy="950743"/>
        </a:xfrm>
        <a:prstGeom prst="rect">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Tanımı</a:t>
          </a:r>
          <a:endParaRPr lang="en-US" sz="1700" kern="1200"/>
        </a:p>
      </dsp:txBody>
      <dsp:txXfrm>
        <a:off x="2059288" y="132"/>
        <a:ext cx="1584573" cy="950743"/>
      </dsp:txXfrm>
    </dsp:sp>
    <dsp:sp modelId="{D47C0F15-ACE4-4886-B0C8-4AD0C4285B71}">
      <dsp:nvSpPr>
        <dsp:cNvPr id="0" name=""/>
        <dsp:cNvSpPr/>
      </dsp:nvSpPr>
      <dsp:spPr>
        <a:xfrm>
          <a:off x="5591086" y="429784"/>
          <a:ext cx="333851" cy="91440"/>
        </a:xfrm>
        <a:custGeom>
          <a:avLst/>
          <a:gdLst/>
          <a:ahLst/>
          <a:cxnLst/>
          <a:rect l="0" t="0" r="0" b="0"/>
          <a:pathLst>
            <a:path>
              <a:moveTo>
                <a:pt x="0" y="45720"/>
              </a:moveTo>
              <a:lnTo>
                <a:pt x="333851" y="45720"/>
              </a:lnTo>
            </a:path>
          </a:pathLst>
        </a:custGeom>
        <a:noFill/>
        <a:ln w="6350" cap="flat" cmpd="sng" algn="in">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48901" y="473682"/>
        <a:ext cx="18222" cy="3644"/>
      </dsp:txXfrm>
    </dsp:sp>
    <dsp:sp modelId="{F5A74F7E-21B0-4934-95AE-6210C52AFAEF}">
      <dsp:nvSpPr>
        <dsp:cNvPr id="0" name=""/>
        <dsp:cNvSpPr/>
      </dsp:nvSpPr>
      <dsp:spPr>
        <a:xfrm>
          <a:off x="4008313" y="132"/>
          <a:ext cx="1584573" cy="950743"/>
        </a:xfrm>
        <a:prstGeom prst="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Sınıflandırması</a:t>
          </a:r>
          <a:endParaRPr lang="en-US" sz="1700" kern="1200"/>
        </a:p>
      </dsp:txBody>
      <dsp:txXfrm>
        <a:off x="4008313" y="132"/>
        <a:ext cx="1584573" cy="950743"/>
      </dsp:txXfrm>
    </dsp:sp>
    <dsp:sp modelId="{4F4A467D-CD94-4F95-AEB9-8278973751F1}">
      <dsp:nvSpPr>
        <dsp:cNvPr id="0" name=""/>
        <dsp:cNvSpPr/>
      </dsp:nvSpPr>
      <dsp:spPr>
        <a:xfrm>
          <a:off x="7540111" y="429784"/>
          <a:ext cx="333851" cy="91440"/>
        </a:xfrm>
        <a:custGeom>
          <a:avLst/>
          <a:gdLst/>
          <a:ahLst/>
          <a:cxnLst/>
          <a:rect l="0" t="0" r="0" b="0"/>
          <a:pathLst>
            <a:path>
              <a:moveTo>
                <a:pt x="0" y="45720"/>
              </a:moveTo>
              <a:lnTo>
                <a:pt x="333851" y="45720"/>
              </a:lnTo>
            </a:path>
          </a:pathLst>
        </a:custGeom>
        <a:noFill/>
        <a:ln w="6350" cap="flat" cmpd="sng" algn="in">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97925" y="473682"/>
        <a:ext cx="18222" cy="3644"/>
      </dsp:txXfrm>
    </dsp:sp>
    <dsp:sp modelId="{3DC45253-6EED-4107-BAD7-C1F561193AB0}">
      <dsp:nvSpPr>
        <dsp:cNvPr id="0" name=""/>
        <dsp:cNvSpPr/>
      </dsp:nvSpPr>
      <dsp:spPr>
        <a:xfrm>
          <a:off x="5957338" y="132"/>
          <a:ext cx="1584573" cy="950743"/>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Risk Faktörleri</a:t>
          </a:r>
          <a:endParaRPr lang="en-US" sz="1700" kern="1200"/>
        </a:p>
      </dsp:txBody>
      <dsp:txXfrm>
        <a:off x="5957338" y="132"/>
        <a:ext cx="1584573" cy="950743"/>
      </dsp:txXfrm>
    </dsp:sp>
    <dsp:sp modelId="{693598D8-B0D5-4805-B4AF-C75D44035C11}">
      <dsp:nvSpPr>
        <dsp:cNvPr id="0" name=""/>
        <dsp:cNvSpPr/>
      </dsp:nvSpPr>
      <dsp:spPr>
        <a:xfrm>
          <a:off x="902550" y="949076"/>
          <a:ext cx="7796099" cy="333851"/>
        </a:xfrm>
        <a:custGeom>
          <a:avLst/>
          <a:gdLst/>
          <a:ahLst/>
          <a:cxnLst/>
          <a:rect l="0" t="0" r="0" b="0"/>
          <a:pathLst>
            <a:path>
              <a:moveTo>
                <a:pt x="7796099" y="0"/>
              </a:moveTo>
              <a:lnTo>
                <a:pt x="7796099" y="184025"/>
              </a:lnTo>
              <a:lnTo>
                <a:pt x="0" y="184025"/>
              </a:lnTo>
              <a:lnTo>
                <a:pt x="0" y="333851"/>
              </a:lnTo>
            </a:path>
          </a:pathLst>
        </a:custGeom>
        <a:noFill/>
        <a:ln w="6350" cap="flat" cmpd="sng" algn="in">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05484" y="1114179"/>
        <a:ext cx="390230" cy="3644"/>
      </dsp:txXfrm>
    </dsp:sp>
    <dsp:sp modelId="{0AEDD37D-ABC6-4AC1-860B-6834E157FCA2}">
      <dsp:nvSpPr>
        <dsp:cNvPr id="0" name=""/>
        <dsp:cNvSpPr/>
      </dsp:nvSpPr>
      <dsp:spPr>
        <a:xfrm>
          <a:off x="7906363" y="132"/>
          <a:ext cx="1584573" cy="950743"/>
        </a:xfrm>
        <a:prstGeom prst="rect">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Epidemiyolojisi</a:t>
          </a:r>
          <a:endParaRPr lang="en-US" sz="1700" kern="1200"/>
        </a:p>
      </dsp:txBody>
      <dsp:txXfrm>
        <a:off x="7906363" y="132"/>
        <a:ext cx="1584573" cy="950743"/>
      </dsp:txXfrm>
    </dsp:sp>
    <dsp:sp modelId="{7B2D715F-31F8-4A37-9BDE-662F9E478479}">
      <dsp:nvSpPr>
        <dsp:cNvPr id="0" name=""/>
        <dsp:cNvSpPr/>
      </dsp:nvSpPr>
      <dsp:spPr>
        <a:xfrm>
          <a:off x="1693036" y="1744980"/>
          <a:ext cx="333851" cy="91440"/>
        </a:xfrm>
        <a:custGeom>
          <a:avLst/>
          <a:gdLst/>
          <a:ahLst/>
          <a:cxnLst/>
          <a:rect l="0" t="0" r="0" b="0"/>
          <a:pathLst>
            <a:path>
              <a:moveTo>
                <a:pt x="0" y="45720"/>
              </a:moveTo>
              <a:lnTo>
                <a:pt x="333851" y="45720"/>
              </a:lnTo>
            </a:path>
          </a:pathLst>
        </a:custGeom>
        <a:noFill/>
        <a:ln w="6350" cap="flat" cmpd="sng" algn="in">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50851" y="1788877"/>
        <a:ext cx="18222" cy="3644"/>
      </dsp:txXfrm>
    </dsp:sp>
    <dsp:sp modelId="{9B198E44-150D-4F24-B914-699B6832F70C}">
      <dsp:nvSpPr>
        <dsp:cNvPr id="0" name=""/>
        <dsp:cNvSpPr/>
      </dsp:nvSpPr>
      <dsp:spPr>
        <a:xfrm>
          <a:off x="110263" y="1315328"/>
          <a:ext cx="1584573" cy="950743"/>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Patogenezi</a:t>
          </a:r>
          <a:endParaRPr lang="en-US" sz="1700" kern="1200"/>
        </a:p>
      </dsp:txBody>
      <dsp:txXfrm>
        <a:off x="110263" y="1315328"/>
        <a:ext cx="1584573" cy="950743"/>
      </dsp:txXfrm>
    </dsp:sp>
    <dsp:sp modelId="{17C7B5AB-B787-419F-9D58-C895E0501593}">
      <dsp:nvSpPr>
        <dsp:cNvPr id="0" name=""/>
        <dsp:cNvSpPr/>
      </dsp:nvSpPr>
      <dsp:spPr>
        <a:xfrm>
          <a:off x="3642061" y="1744980"/>
          <a:ext cx="333851" cy="91440"/>
        </a:xfrm>
        <a:custGeom>
          <a:avLst/>
          <a:gdLst/>
          <a:ahLst/>
          <a:cxnLst/>
          <a:rect l="0" t="0" r="0" b="0"/>
          <a:pathLst>
            <a:path>
              <a:moveTo>
                <a:pt x="0" y="45720"/>
              </a:moveTo>
              <a:lnTo>
                <a:pt x="333851" y="45720"/>
              </a:lnTo>
            </a:path>
          </a:pathLst>
        </a:custGeom>
        <a:noFill/>
        <a:ln w="6350" cap="flat" cmpd="sng" algn="in">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99876" y="1788877"/>
        <a:ext cx="18222" cy="3644"/>
      </dsp:txXfrm>
    </dsp:sp>
    <dsp:sp modelId="{D4E59469-9955-4BEC-B669-979C1AE9C190}">
      <dsp:nvSpPr>
        <dsp:cNvPr id="0" name=""/>
        <dsp:cNvSpPr/>
      </dsp:nvSpPr>
      <dsp:spPr>
        <a:xfrm>
          <a:off x="2059288" y="1315328"/>
          <a:ext cx="1584573" cy="950743"/>
        </a:xfrm>
        <a:prstGeom prst="rect">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Kliniği</a:t>
          </a:r>
          <a:endParaRPr lang="en-US" sz="1700" kern="1200"/>
        </a:p>
      </dsp:txBody>
      <dsp:txXfrm>
        <a:off x="2059288" y="1315328"/>
        <a:ext cx="1584573" cy="950743"/>
      </dsp:txXfrm>
    </dsp:sp>
    <dsp:sp modelId="{444CA77D-32B6-43D0-828B-7A11CE90C23A}">
      <dsp:nvSpPr>
        <dsp:cNvPr id="0" name=""/>
        <dsp:cNvSpPr/>
      </dsp:nvSpPr>
      <dsp:spPr>
        <a:xfrm>
          <a:off x="5591086" y="1744980"/>
          <a:ext cx="333851" cy="91440"/>
        </a:xfrm>
        <a:custGeom>
          <a:avLst/>
          <a:gdLst/>
          <a:ahLst/>
          <a:cxnLst/>
          <a:rect l="0" t="0" r="0" b="0"/>
          <a:pathLst>
            <a:path>
              <a:moveTo>
                <a:pt x="0" y="45720"/>
              </a:moveTo>
              <a:lnTo>
                <a:pt x="333851" y="45720"/>
              </a:lnTo>
            </a:path>
          </a:pathLst>
        </a:custGeom>
        <a:noFill/>
        <a:ln w="6350" cap="flat" cmpd="sng" algn="in">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48901" y="1788877"/>
        <a:ext cx="18222" cy="3644"/>
      </dsp:txXfrm>
    </dsp:sp>
    <dsp:sp modelId="{1D753679-AC24-4E61-92C9-540061727E2E}">
      <dsp:nvSpPr>
        <dsp:cNvPr id="0" name=""/>
        <dsp:cNvSpPr/>
      </dsp:nvSpPr>
      <dsp:spPr>
        <a:xfrm>
          <a:off x="4008313" y="1315328"/>
          <a:ext cx="1584573" cy="950743"/>
        </a:xfrm>
        <a:prstGeom prst="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Fizik Muayenesi</a:t>
          </a:r>
          <a:endParaRPr lang="en-US" sz="1700" kern="1200"/>
        </a:p>
      </dsp:txBody>
      <dsp:txXfrm>
        <a:off x="4008313" y="1315328"/>
        <a:ext cx="1584573" cy="950743"/>
      </dsp:txXfrm>
    </dsp:sp>
    <dsp:sp modelId="{CC0F3858-AA1C-47E2-8B8F-F03B31730EF9}">
      <dsp:nvSpPr>
        <dsp:cNvPr id="0" name=""/>
        <dsp:cNvSpPr/>
      </dsp:nvSpPr>
      <dsp:spPr>
        <a:xfrm>
          <a:off x="7540111" y="1744980"/>
          <a:ext cx="333851" cy="91440"/>
        </a:xfrm>
        <a:custGeom>
          <a:avLst/>
          <a:gdLst/>
          <a:ahLst/>
          <a:cxnLst/>
          <a:rect l="0" t="0" r="0" b="0"/>
          <a:pathLst>
            <a:path>
              <a:moveTo>
                <a:pt x="0" y="45720"/>
              </a:moveTo>
              <a:lnTo>
                <a:pt x="333851" y="45720"/>
              </a:lnTo>
            </a:path>
          </a:pathLst>
        </a:custGeom>
        <a:noFill/>
        <a:ln w="6350" cap="flat" cmpd="sng" algn="in">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97925" y="1788877"/>
        <a:ext cx="18222" cy="3644"/>
      </dsp:txXfrm>
    </dsp:sp>
    <dsp:sp modelId="{6893E521-24B4-42E1-AE9A-479142827752}">
      <dsp:nvSpPr>
        <dsp:cNvPr id="0" name=""/>
        <dsp:cNvSpPr/>
      </dsp:nvSpPr>
      <dsp:spPr>
        <a:xfrm>
          <a:off x="5957338" y="1315328"/>
          <a:ext cx="1584573" cy="950743"/>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Laboratuvar ve görüntülemesi</a:t>
          </a:r>
          <a:endParaRPr lang="en-US" sz="1700" kern="1200"/>
        </a:p>
      </dsp:txBody>
      <dsp:txXfrm>
        <a:off x="5957338" y="1315328"/>
        <a:ext cx="1584573" cy="950743"/>
      </dsp:txXfrm>
    </dsp:sp>
    <dsp:sp modelId="{76DB91F2-B8FF-43C9-AA3E-E09E56788AC1}">
      <dsp:nvSpPr>
        <dsp:cNvPr id="0" name=""/>
        <dsp:cNvSpPr/>
      </dsp:nvSpPr>
      <dsp:spPr>
        <a:xfrm>
          <a:off x="902550" y="2264271"/>
          <a:ext cx="7796099" cy="333851"/>
        </a:xfrm>
        <a:custGeom>
          <a:avLst/>
          <a:gdLst/>
          <a:ahLst/>
          <a:cxnLst/>
          <a:rect l="0" t="0" r="0" b="0"/>
          <a:pathLst>
            <a:path>
              <a:moveTo>
                <a:pt x="7796099" y="0"/>
              </a:moveTo>
              <a:lnTo>
                <a:pt x="7796099" y="184025"/>
              </a:lnTo>
              <a:lnTo>
                <a:pt x="0" y="184025"/>
              </a:lnTo>
              <a:lnTo>
                <a:pt x="0" y="333851"/>
              </a:lnTo>
            </a:path>
          </a:pathLst>
        </a:custGeom>
        <a:noFill/>
        <a:ln w="6350" cap="flat" cmpd="sng" algn="in">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05484" y="2429375"/>
        <a:ext cx="390230" cy="3644"/>
      </dsp:txXfrm>
    </dsp:sp>
    <dsp:sp modelId="{F3E7A50C-5553-4E32-B9B9-1926A34EA1B5}">
      <dsp:nvSpPr>
        <dsp:cNvPr id="0" name=""/>
        <dsp:cNvSpPr/>
      </dsp:nvSpPr>
      <dsp:spPr>
        <a:xfrm>
          <a:off x="7906363" y="1315328"/>
          <a:ext cx="1584573" cy="950743"/>
        </a:xfrm>
        <a:prstGeom prst="rect">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Ayırıcı Tanısı</a:t>
          </a:r>
          <a:endParaRPr lang="en-US" sz="1700" kern="1200"/>
        </a:p>
      </dsp:txBody>
      <dsp:txXfrm>
        <a:off x="7906363" y="1315328"/>
        <a:ext cx="1584573" cy="950743"/>
      </dsp:txXfrm>
    </dsp:sp>
    <dsp:sp modelId="{0702394E-0AF2-4C0D-819C-A3EBD51A9C09}">
      <dsp:nvSpPr>
        <dsp:cNvPr id="0" name=""/>
        <dsp:cNvSpPr/>
      </dsp:nvSpPr>
      <dsp:spPr>
        <a:xfrm>
          <a:off x="1693036" y="3060175"/>
          <a:ext cx="333851" cy="91440"/>
        </a:xfrm>
        <a:custGeom>
          <a:avLst/>
          <a:gdLst/>
          <a:ahLst/>
          <a:cxnLst/>
          <a:rect l="0" t="0" r="0" b="0"/>
          <a:pathLst>
            <a:path>
              <a:moveTo>
                <a:pt x="0" y="45720"/>
              </a:moveTo>
              <a:lnTo>
                <a:pt x="333851" y="45720"/>
              </a:lnTo>
            </a:path>
          </a:pathLst>
        </a:custGeom>
        <a:noFill/>
        <a:ln w="6350" cap="flat" cmpd="sng" algn="in">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50851" y="3104073"/>
        <a:ext cx="18222" cy="3644"/>
      </dsp:txXfrm>
    </dsp:sp>
    <dsp:sp modelId="{CC0DF812-0999-4F06-AAB9-EE31C3902C82}">
      <dsp:nvSpPr>
        <dsp:cNvPr id="0" name=""/>
        <dsp:cNvSpPr/>
      </dsp:nvSpPr>
      <dsp:spPr>
        <a:xfrm>
          <a:off x="110263" y="2630523"/>
          <a:ext cx="1584573" cy="950743"/>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Tedavisi</a:t>
          </a:r>
          <a:endParaRPr lang="en-US" sz="1700" kern="1200"/>
        </a:p>
      </dsp:txBody>
      <dsp:txXfrm>
        <a:off x="110263" y="2630523"/>
        <a:ext cx="1584573" cy="950743"/>
      </dsp:txXfrm>
    </dsp:sp>
    <dsp:sp modelId="{EE2A76E8-D7B0-4F8F-B6B7-44CFE000B33E}">
      <dsp:nvSpPr>
        <dsp:cNvPr id="0" name=""/>
        <dsp:cNvSpPr/>
      </dsp:nvSpPr>
      <dsp:spPr>
        <a:xfrm>
          <a:off x="2059288" y="2630523"/>
          <a:ext cx="1584573" cy="950743"/>
        </a:xfrm>
        <a:prstGeom prst="rect">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5" tIns="81503" rIns="77645" bIns="81503" numCol="1" spcCol="1270" anchor="ctr" anchorCtr="0">
          <a:noAutofit/>
        </a:bodyPr>
        <a:lstStyle/>
        <a:p>
          <a:pPr marL="0" lvl="0" indent="0" algn="ctr" defTabSz="755650">
            <a:lnSpc>
              <a:spcPct val="90000"/>
            </a:lnSpc>
            <a:spcBef>
              <a:spcPct val="0"/>
            </a:spcBef>
            <a:spcAft>
              <a:spcPct val="35000"/>
            </a:spcAft>
            <a:buNone/>
          </a:pPr>
          <a:r>
            <a:rPr lang="tr-TR" sz="1700" kern="1200"/>
            <a:t>Kaynaklar</a:t>
          </a:r>
          <a:endParaRPr lang="en-US" sz="1700" kern="1200"/>
        </a:p>
      </dsp:txBody>
      <dsp:txXfrm>
        <a:off x="2059288" y="2630523"/>
        <a:ext cx="1584573" cy="950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6502D-F2F6-4A15-B1C8-7A879C6D72BA}">
      <dsp:nvSpPr>
        <dsp:cNvPr id="0" name=""/>
        <dsp:cNvSpPr/>
      </dsp:nvSpPr>
      <dsp:spPr>
        <a:xfrm>
          <a:off x="0" y="538132"/>
          <a:ext cx="6506304" cy="1047375"/>
        </a:xfrm>
        <a:prstGeom prst="rect">
          <a:avLst/>
        </a:prstGeom>
        <a:solidFill>
          <a:schemeClr val="lt2">
            <a:alpha val="90000"/>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4961" tIns="395732" rIns="504961" bIns="135128" numCol="1" spcCol="1270" anchor="t" anchorCtr="0">
          <a:noAutofit/>
        </a:bodyPr>
        <a:lstStyle/>
        <a:p>
          <a:pPr marL="171450" lvl="1" indent="-171450" algn="l" defTabSz="844550">
            <a:lnSpc>
              <a:spcPct val="90000"/>
            </a:lnSpc>
            <a:spcBef>
              <a:spcPct val="0"/>
            </a:spcBef>
            <a:spcAft>
              <a:spcPct val="15000"/>
            </a:spcAft>
            <a:buChar char="•"/>
          </a:pPr>
          <a:r>
            <a:rPr lang="tr-TR" sz="1900" kern="1200"/>
            <a:t>İdiyopatik  </a:t>
          </a:r>
          <a:r>
            <a:rPr lang="tr-TR" sz="1900" b="1" kern="1200"/>
            <a:t>en sık görülen formu                                                          40 yaşından önce nadir</a:t>
          </a:r>
          <a:endParaRPr lang="en-US" sz="1900" kern="1200"/>
        </a:p>
      </dsp:txBody>
      <dsp:txXfrm>
        <a:off x="0" y="538132"/>
        <a:ext cx="6506304" cy="1047375"/>
      </dsp:txXfrm>
    </dsp:sp>
    <dsp:sp modelId="{4E68B0C9-5F17-47C9-9A41-D4E039464C6A}">
      <dsp:nvSpPr>
        <dsp:cNvPr id="0" name=""/>
        <dsp:cNvSpPr/>
      </dsp:nvSpPr>
      <dsp:spPr>
        <a:xfrm>
          <a:off x="325315" y="257692"/>
          <a:ext cx="4554412" cy="560880"/>
        </a:xfrm>
        <a:prstGeom prst="roundRect">
          <a:avLst/>
        </a:prstGeom>
        <a:solidFill>
          <a:schemeClr val="dk2">
            <a:hueOff val="0"/>
            <a:satOff val="0"/>
            <a:lumOff val="0"/>
            <a:alphaOff val="0"/>
          </a:schemeClr>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146" tIns="0" rIns="172146" bIns="0" numCol="1" spcCol="1270" anchor="ctr" anchorCtr="0">
          <a:noAutofit/>
        </a:bodyPr>
        <a:lstStyle/>
        <a:p>
          <a:pPr marL="0" lvl="0" indent="0" algn="l" defTabSz="844550">
            <a:lnSpc>
              <a:spcPct val="90000"/>
            </a:lnSpc>
            <a:spcBef>
              <a:spcPct val="0"/>
            </a:spcBef>
            <a:spcAft>
              <a:spcPct val="35000"/>
            </a:spcAft>
            <a:buNone/>
          </a:pPr>
          <a:r>
            <a:rPr lang="tr-TR" sz="1900" kern="1200"/>
            <a:t>Primer Osteoartrit</a:t>
          </a:r>
          <a:endParaRPr lang="en-US" sz="1900" kern="1200"/>
        </a:p>
      </dsp:txBody>
      <dsp:txXfrm>
        <a:off x="352695" y="285072"/>
        <a:ext cx="4499652" cy="506120"/>
      </dsp:txXfrm>
    </dsp:sp>
    <dsp:sp modelId="{A5443E6A-7E10-4535-8DFC-97F8EFEE2E67}">
      <dsp:nvSpPr>
        <dsp:cNvPr id="0" name=""/>
        <dsp:cNvSpPr/>
      </dsp:nvSpPr>
      <dsp:spPr>
        <a:xfrm>
          <a:off x="0" y="1968547"/>
          <a:ext cx="6506304" cy="3351600"/>
        </a:xfrm>
        <a:prstGeom prst="rect">
          <a:avLst/>
        </a:prstGeom>
        <a:solidFill>
          <a:schemeClr val="lt2">
            <a:alpha val="90000"/>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4961" tIns="395732" rIns="504961" bIns="135128" numCol="1" spcCol="1270" anchor="t" anchorCtr="0">
          <a:noAutofit/>
        </a:bodyPr>
        <a:lstStyle/>
        <a:p>
          <a:pPr marL="171450" lvl="1" indent="-171450" algn="l" defTabSz="844550">
            <a:lnSpc>
              <a:spcPct val="90000"/>
            </a:lnSpc>
            <a:spcBef>
              <a:spcPct val="0"/>
            </a:spcBef>
            <a:spcAft>
              <a:spcPct val="15000"/>
            </a:spcAft>
            <a:buChar char="•"/>
          </a:pPr>
          <a:r>
            <a:rPr lang="tr-TR" sz="1900" kern="1200"/>
            <a:t>Travma</a:t>
          </a:r>
          <a:endParaRPr lang="en-US" sz="1900" kern="1200"/>
        </a:p>
        <a:p>
          <a:pPr marL="171450" lvl="1" indent="-171450" algn="l" defTabSz="844550">
            <a:lnSpc>
              <a:spcPct val="90000"/>
            </a:lnSpc>
            <a:spcBef>
              <a:spcPct val="0"/>
            </a:spcBef>
            <a:spcAft>
              <a:spcPct val="15000"/>
            </a:spcAft>
            <a:buChar char="•"/>
          </a:pPr>
          <a:r>
            <a:rPr lang="tr-TR" sz="1900" kern="1200"/>
            <a:t>Romatoid artrit</a:t>
          </a:r>
          <a:endParaRPr lang="en-US" sz="1900" kern="1200"/>
        </a:p>
        <a:p>
          <a:pPr marL="171450" lvl="1" indent="-171450" algn="l" defTabSz="844550">
            <a:lnSpc>
              <a:spcPct val="90000"/>
            </a:lnSpc>
            <a:spcBef>
              <a:spcPct val="0"/>
            </a:spcBef>
            <a:spcAft>
              <a:spcPct val="15000"/>
            </a:spcAft>
            <a:buChar char="•"/>
          </a:pPr>
          <a:r>
            <a:rPr lang="tr-TR" sz="1900" kern="1200"/>
            <a:t>Endokrin hastalıklar</a:t>
          </a:r>
          <a:endParaRPr lang="en-US" sz="1900" kern="1200"/>
        </a:p>
        <a:p>
          <a:pPr marL="171450" lvl="1" indent="-171450" algn="l" defTabSz="844550">
            <a:lnSpc>
              <a:spcPct val="90000"/>
            </a:lnSpc>
            <a:spcBef>
              <a:spcPct val="0"/>
            </a:spcBef>
            <a:spcAft>
              <a:spcPct val="15000"/>
            </a:spcAft>
            <a:buChar char="•"/>
          </a:pPr>
          <a:r>
            <a:rPr lang="tr-TR" sz="1900" kern="1200"/>
            <a:t>Metabolik hastalıklar (hemokromatosis, Wilson hastalığı)                       </a:t>
          </a:r>
          <a:r>
            <a:rPr lang="tr-TR" sz="1900" b="1" kern="1200"/>
            <a:t>daha çok genç erişkinlerde</a:t>
          </a:r>
          <a:endParaRPr lang="en-US" sz="1900" kern="1200"/>
        </a:p>
        <a:p>
          <a:pPr marL="171450" lvl="1" indent="-171450" algn="l" defTabSz="844550">
            <a:lnSpc>
              <a:spcPct val="90000"/>
            </a:lnSpc>
            <a:spcBef>
              <a:spcPct val="0"/>
            </a:spcBef>
            <a:spcAft>
              <a:spcPct val="15000"/>
            </a:spcAft>
            <a:buChar char="•"/>
          </a:pPr>
          <a:r>
            <a:rPr lang="tr-TR" sz="1900" kern="1200"/>
            <a:t>Avasküler nekroz</a:t>
          </a:r>
          <a:endParaRPr lang="en-US" sz="1900" kern="1200"/>
        </a:p>
        <a:p>
          <a:pPr marL="171450" lvl="1" indent="-171450" algn="l" defTabSz="844550">
            <a:lnSpc>
              <a:spcPct val="90000"/>
            </a:lnSpc>
            <a:spcBef>
              <a:spcPct val="0"/>
            </a:spcBef>
            <a:spcAft>
              <a:spcPct val="15000"/>
            </a:spcAft>
            <a:buChar char="•"/>
          </a:pPr>
          <a:r>
            <a:rPr lang="tr-TR" sz="1900" kern="1200"/>
            <a:t>Enfeksiyöz artrit </a:t>
          </a:r>
          <a:endParaRPr lang="en-US" sz="1900" kern="1200"/>
        </a:p>
        <a:p>
          <a:pPr marL="171450" lvl="1" indent="-171450" algn="l" defTabSz="844550">
            <a:lnSpc>
              <a:spcPct val="90000"/>
            </a:lnSpc>
            <a:spcBef>
              <a:spcPct val="0"/>
            </a:spcBef>
            <a:spcAft>
              <a:spcPct val="15000"/>
            </a:spcAft>
            <a:buChar char="•"/>
          </a:pPr>
          <a:r>
            <a:rPr lang="tr-TR" sz="1900" kern="1200"/>
            <a:t>Paget hastalığı</a:t>
          </a:r>
          <a:endParaRPr lang="en-US" sz="1900" kern="1200"/>
        </a:p>
        <a:p>
          <a:pPr marL="171450" lvl="1" indent="-171450" algn="l" defTabSz="844550">
            <a:lnSpc>
              <a:spcPct val="90000"/>
            </a:lnSpc>
            <a:spcBef>
              <a:spcPct val="0"/>
            </a:spcBef>
            <a:spcAft>
              <a:spcPct val="15000"/>
            </a:spcAft>
            <a:buChar char="•"/>
          </a:pPr>
          <a:r>
            <a:rPr lang="tr-TR" sz="1900" kern="1200"/>
            <a:t>Hemoglobinopati</a:t>
          </a:r>
          <a:endParaRPr lang="en-US" sz="1900" kern="1200"/>
        </a:p>
        <a:p>
          <a:pPr marL="171450" lvl="1" indent="-171450" algn="l" defTabSz="844550">
            <a:lnSpc>
              <a:spcPct val="90000"/>
            </a:lnSpc>
            <a:spcBef>
              <a:spcPct val="0"/>
            </a:spcBef>
            <a:spcAft>
              <a:spcPct val="15000"/>
            </a:spcAft>
            <a:buChar char="•"/>
          </a:pPr>
          <a:r>
            <a:rPr lang="tr-TR" sz="1900" kern="1200"/>
            <a:t>Kollajen gen defektleri sonucu</a:t>
          </a:r>
          <a:endParaRPr lang="en-US" sz="1900" kern="1200"/>
        </a:p>
      </dsp:txBody>
      <dsp:txXfrm>
        <a:off x="0" y="1968547"/>
        <a:ext cx="6506304" cy="3351600"/>
      </dsp:txXfrm>
    </dsp:sp>
    <dsp:sp modelId="{56162CAE-BF36-4668-8931-F46FAD830D45}">
      <dsp:nvSpPr>
        <dsp:cNvPr id="0" name=""/>
        <dsp:cNvSpPr/>
      </dsp:nvSpPr>
      <dsp:spPr>
        <a:xfrm>
          <a:off x="325315" y="1688107"/>
          <a:ext cx="4554412" cy="560880"/>
        </a:xfrm>
        <a:prstGeom prst="roundRect">
          <a:avLst/>
        </a:prstGeom>
        <a:solidFill>
          <a:schemeClr val="dk2">
            <a:hueOff val="0"/>
            <a:satOff val="0"/>
            <a:lumOff val="0"/>
            <a:alphaOff val="0"/>
          </a:schemeClr>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146" tIns="0" rIns="172146" bIns="0" numCol="1" spcCol="1270" anchor="ctr" anchorCtr="0">
          <a:noAutofit/>
        </a:bodyPr>
        <a:lstStyle/>
        <a:p>
          <a:pPr marL="0" lvl="0" indent="0" algn="l" defTabSz="844550">
            <a:lnSpc>
              <a:spcPct val="90000"/>
            </a:lnSpc>
            <a:spcBef>
              <a:spcPct val="0"/>
            </a:spcBef>
            <a:spcAft>
              <a:spcPct val="35000"/>
            </a:spcAft>
            <a:buNone/>
          </a:pPr>
          <a:r>
            <a:rPr lang="tr-TR" sz="1900" kern="1200"/>
            <a:t>Sekonder Osteoartrit</a:t>
          </a:r>
          <a:endParaRPr lang="en-US" sz="1900" kern="1200"/>
        </a:p>
      </dsp:txBody>
      <dsp:txXfrm>
        <a:off x="352695" y="1715487"/>
        <a:ext cx="4499652"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6CAC5-EB43-486E-9F1D-46CA0FA489DC}">
      <dsp:nvSpPr>
        <dsp:cNvPr id="0" name=""/>
        <dsp:cNvSpPr/>
      </dsp:nvSpPr>
      <dsp:spPr>
        <a:xfrm>
          <a:off x="0" y="2723"/>
          <a:ext cx="6506304"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926D2A-976B-4CA7-8503-A2CF12FE73A3}">
      <dsp:nvSpPr>
        <dsp:cNvPr id="0" name=""/>
        <dsp:cNvSpPr/>
      </dsp:nvSpPr>
      <dsp:spPr>
        <a:xfrm>
          <a:off x="0" y="2723"/>
          <a:ext cx="6506304" cy="92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baseline="0"/>
            <a:t>Romatoid artrit </a:t>
          </a:r>
          <a:endParaRPr lang="en-US" sz="3300" kern="1200"/>
        </a:p>
      </dsp:txBody>
      <dsp:txXfrm>
        <a:off x="0" y="2723"/>
        <a:ext cx="6506304" cy="928732"/>
      </dsp:txXfrm>
    </dsp:sp>
    <dsp:sp modelId="{87B57373-CB75-4014-ABC7-2D4F58827150}">
      <dsp:nvSpPr>
        <dsp:cNvPr id="0" name=""/>
        <dsp:cNvSpPr/>
      </dsp:nvSpPr>
      <dsp:spPr>
        <a:xfrm>
          <a:off x="0" y="931455"/>
          <a:ext cx="6506304" cy="0"/>
        </a:xfrm>
        <a:prstGeom prst="line">
          <a:avLst/>
        </a:prstGeom>
        <a:solidFill>
          <a:schemeClr val="accent2">
            <a:hueOff val="-33131"/>
            <a:satOff val="-10867"/>
            <a:lumOff val="-3961"/>
            <a:alphaOff val="0"/>
          </a:schemeClr>
        </a:solidFill>
        <a:ln w="34925" cap="flat" cmpd="sng" algn="in">
          <a:solidFill>
            <a:schemeClr val="accent2">
              <a:hueOff val="-33131"/>
              <a:satOff val="-10867"/>
              <a:lumOff val="-39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030A54-6190-4BF5-8887-47B46C5025D2}">
      <dsp:nvSpPr>
        <dsp:cNvPr id="0" name=""/>
        <dsp:cNvSpPr/>
      </dsp:nvSpPr>
      <dsp:spPr>
        <a:xfrm>
          <a:off x="0" y="931455"/>
          <a:ext cx="6506304" cy="92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baseline="0"/>
            <a:t>Gut artriti</a:t>
          </a:r>
          <a:endParaRPr lang="en-US" sz="3300" kern="1200"/>
        </a:p>
      </dsp:txBody>
      <dsp:txXfrm>
        <a:off x="0" y="931455"/>
        <a:ext cx="6506304" cy="928732"/>
      </dsp:txXfrm>
    </dsp:sp>
    <dsp:sp modelId="{327168CC-2FE8-4F9D-B704-134E68AA9EE5}">
      <dsp:nvSpPr>
        <dsp:cNvPr id="0" name=""/>
        <dsp:cNvSpPr/>
      </dsp:nvSpPr>
      <dsp:spPr>
        <a:xfrm>
          <a:off x="0" y="1860187"/>
          <a:ext cx="6506304" cy="0"/>
        </a:xfrm>
        <a:prstGeom prst="line">
          <a:avLst/>
        </a:prstGeom>
        <a:solidFill>
          <a:schemeClr val="accent2">
            <a:hueOff val="-66262"/>
            <a:satOff val="-21734"/>
            <a:lumOff val="-7921"/>
            <a:alphaOff val="0"/>
          </a:schemeClr>
        </a:solidFill>
        <a:ln w="34925" cap="flat" cmpd="sng" algn="in">
          <a:solidFill>
            <a:schemeClr val="accent2">
              <a:hueOff val="-66262"/>
              <a:satOff val="-21734"/>
              <a:lumOff val="-792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9E5077-BD07-40F8-A964-5434ED6EC04F}">
      <dsp:nvSpPr>
        <dsp:cNvPr id="0" name=""/>
        <dsp:cNvSpPr/>
      </dsp:nvSpPr>
      <dsp:spPr>
        <a:xfrm>
          <a:off x="0" y="1860187"/>
          <a:ext cx="6506304" cy="92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baseline="0"/>
            <a:t>Psoriatik artrit </a:t>
          </a:r>
          <a:endParaRPr lang="en-US" sz="3300" kern="1200"/>
        </a:p>
      </dsp:txBody>
      <dsp:txXfrm>
        <a:off x="0" y="1860187"/>
        <a:ext cx="6506304" cy="928732"/>
      </dsp:txXfrm>
    </dsp:sp>
    <dsp:sp modelId="{6CA33BED-FDC0-4E15-B9F8-4E9F19BE3DE2}">
      <dsp:nvSpPr>
        <dsp:cNvPr id="0" name=""/>
        <dsp:cNvSpPr/>
      </dsp:nvSpPr>
      <dsp:spPr>
        <a:xfrm>
          <a:off x="0" y="2788919"/>
          <a:ext cx="6506304" cy="0"/>
        </a:xfrm>
        <a:prstGeom prst="line">
          <a:avLst/>
        </a:prstGeom>
        <a:solidFill>
          <a:schemeClr val="accent2">
            <a:hueOff val="-99392"/>
            <a:satOff val="-32601"/>
            <a:lumOff val="-11882"/>
            <a:alphaOff val="0"/>
          </a:schemeClr>
        </a:solidFill>
        <a:ln w="34925" cap="flat" cmpd="sng" algn="in">
          <a:solidFill>
            <a:schemeClr val="accent2">
              <a:hueOff val="-99392"/>
              <a:satOff val="-32601"/>
              <a:lumOff val="-11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428A13-6107-45ED-83A5-8F086A72E82F}">
      <dsp:nvSpPr>
        <dsp:cNvPr id="0" name=""/>
        <dsp:cNvSpPr/>
      </dsp:nvSpPr>
      <dsp:spPr>
        <a:xfrm>
          <a:off x="0" y="2788919"/>
          <a:ext cx="6506304" cy="92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baseline="0"/>
            <a:t>Hemokromatoz</a:t>
          </a:r>
          <a:endParaRPr lang="en-US" sz="3300" kern="1200"/>
        </a:p>
      </dsp:txBody>
      <dsp:txXfrm>
        <a:off x="0" y="2788919"/>
        <a:ext cx="6506304" cy="928732"/>
      </dsp:txXfrm>
    </dsp:sp>
    <dsp:sp modelId="{C84470F4-7FE7-4477-A0F0-AB3C28B80D37}">
      <dsp:nvSpPr>
        <dsp:cNvPr id="0" name=""/>
        <dsp:cNvSpPr/>
      </dsp:nvSpPr>
      <dsp:spPr>
        <a:xfrm>
          <a:off x="0" y="3717652"/>
          <a:ext cx="6506304" cy="0"/>
        </a:xfrm>
        <a:prstGeom prst="line">
          <a:avLst/>
        </a:prstGeom>
        <a:solidFill>
          <a:schemeClr val="accent2">
            <a:hueOff val="-132523"/>
            <a:satOff val="-43468"/>
            <a:lumOff val="-15842"/>
            <a:alphaOff val="0"/>
          </a:schemeClr>
        </a:solidFill>
        <a:ln w="34925" cap="flat" cmpd="sng" algn="in">
          <a:solidFill>
            <a:schemeClr val="accent2">
              <a:hueOff val="-132523"/>
              <a:satOff val="-43468"/>
              <a:lumOff val="-158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8349DC-E14A-4719-853D-BB45243AD5EB}">
      <dsp:nvSpPr>
        <dsp:cNvPr id="0" name=""/>
        <dsp:cNvSpPr/>
      </dsp:nvSpPr>
      <dsp:spPr>
        <a:xfrm>
          <a:off x="0" y="3717652"/>
          <a:ext cx="6506304" cy="92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baseline="0"/>
            <a:t>Septik artrit</a:t>
          </a:r>
          <a:endParaRPr lang="en-US" sz="3300" kern="1200"/>
        </a:p>
      </dsp:txBody>
      <dsp:txXfrm>
        <a:off x="0" y="3717652"/>
        <a:ext cx="6506304" cy="928732"/>
      </dsp:txXfrm>
    </dsp:sp>
    <dsp:sp modelId="{D9CC6A6D-E187-47BA-B83A-E20FBE1FC7C9}">
      <dsp:nvSpPr>
        <dsp:cNvPr id="0" name=""/>
        <dsp:cNvSpPr/>
      </dsp:nvSpPr>
      <dsp:spPr>
        <a:xfrm>
          <a:off x="0" y="4646384"/>
          <a:ext cx="6506304" cy="0"/>
        </a:xfrm>
        <a:prstGeom prst="line">
          <a:avLst/>
        </a:prstGeom>
        <a:solidFill>
          <a:schemeClr val="accent2">
            <a:hueOff val="-165654"/>
            <a:satOff val="-54335"/>
            <a:lumOff val="-19803"/>
            <a:alphaOff val="0"/>
          </a:schemeClr>
        </a:solidFill>
        <a:ln w="34925" cap="flat" cmpd="sng" algn="in">
          <a:solidFill>
            <a:schemeClr val="accent2">
              <a:hueOff val="-165654"/>
              <a:satOff val="-54335"/>
              <a:lumOff val="-198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EE35EB-531C-4758-85BE-457FFC1827FD}">
      <dsp:nvSpPr>
        <dsp:cNvPr id="0" name=""/>
        <dsp:cNvSpPr/>
      </dsp:nvSpPr>
      <dsp:spPr>
        <a:xfrm>
          <a:off x="0" y="4646384"/>
          <a:ext cx="6506304" cy="92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baseline="0"/>
            <a:t>Diğer yumuşak doku anormallikleri </a:t>
          </a:r>
          <a:endParaRPr lang="en-US" sz="3300" kern="1200"/>
        </a:p>
      </dsp:txBody>
      <dsp:txXfrm>
        <a:off x="0" y="4646384"/>
        <a:ext cx="6506304" cy="9287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5558C-42F8-4B6A-AFB2-BD0B8B025797}">
      <dsp:nvSpPr>
        <dsp:cNvPr id="0" name=""/>
        <dsp:cNvSpPr/>
      </dsp:nvSpPr>
      <dsp:spPr>
        <a:xfrm>
          <a:off x="0" y="2314"/>
          <a:ext cx="5959475" cy="117329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86DAE6-51B8-4D6B-A682-5EDCBDEB6EE4}">
      <dsp:nvSpPr>
        <dsp:cNvPr id="0" name=""/>
        <dsp:cNvSpPr/>
      </dsp:nvSpPr>
      <dsp:spPr>
        <a:xfrm>
          <a:off x="354921" y="266306"/>
          <a:ext cx="645312" cy="64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D26E708-0616-497B-B900-8E84006E27B3}">
      <dsp:nvSpPr>
        <dsp:cNvPr id="0" name=""/>
        <dsp:cNvSpPr/>
      </dsp:nvSpPr>
      <dsp:spPr>
        <a:xfrm>
          <a:off x="1355155" y="2314"/>
          <a:ext cx="4604319" cy="117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74" tIns="124174" rIns="124174" bIns="124174" numCol="1" spcCol="1270" anchor="ctr" anchorCtr="0">
          <a:noAutofit/>
        </a:bodyPr>
        <a:lstStyle/>
        <a:p>
          <a:pPr marL="0" lvl="0" indent="0" algn="l" defTabSz="977900">
            <a:lnSpc>
              <a:spcPct val="90000"/>
            </a:lnSpc>
            <a:spcBef>
              <a:spcPct val="0"/>
            </a:spcBef>
            <a:spcAft>
              <a:spcPct val="35000"/>
            </a:spcAft>
            <a:buNone/>
          </a:pPr>
          <a:r>
            <a:rPr lang="tr-TR" sz="2200" kern="1200" baseline="0"/>
            <a:t>Osteoartrit tedavisinin hedefleri </a:t>
          </a:r>
          <a:endParaRPr lang="en-US" sz="2200" kern="1200"/>
        </a:p>
      </dsp:txBody>
      <dsp:txXfrm>
        <a:off x="1355155" y="2314"/>
        <a:ext cx="4604319" cy="1173294"/>
      </dsp:txXfrm>
    </dsp:sp>
    <dsp:sp modelId="{09ADD0BA-391E-454C-AFB3-D718B970F419}">
      <dsp:nvSpPr>
        <dsp:cNvPr id="0" name=""/>
        <dsp:cNvSpPr/>
      </dsp:nvSpPr>
      <dsp:spPr>
        <a:xfrm>
          <a:off x="0" y="1468933"/>
          <a:ext cx="5959475" cy="117329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3F99FD-CCEA-469C-B337-CE33DD32D441}">
      <dsp:nvSpPr>
        <dsp:cNvPr id="0" name=""/>
        <dsp:cNvSpPr/>
      </dsp:nvSpPr>
      <dsp:spPr>
        <a:xfrm>
          <a:off x="354921" y="1732925"/>
          <a:ext cx="645312" cy="64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BC1CB986-11AC-45E5-BF95-ABFA0ED21C86}">
      <dsp:nvSpPr>
        <dsp:cNvPr id="0" name=""/>
        <dsp:cNvSpPr/>
      </dsp:nvSpPr>
      <dsp:spPr>
        <a:xfrm>
          <a:off x="1355155" y="1468933"/>
          <a:ext cx="4604319" cy="117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74" tIns="124174" rIns="124174" bIns="124174" numCol="1" spcCol="1270" anchor="ctr" anchorCtr="0">
          <a:noAutofit/>
        </a:bodyPr>
        <a:lstStyle/>
        <a:p>
          <a:pPr marL="0" lvl="0" indent="0" algn="l" defTabSz="977900">
            <a:lnSpc>
              <a:spcPct val="90000"/>
            </a:lnSpc>
            <a:spcBef>
              <a:spcPct val="0"/>
            </a:spcBef>
            <a:spcAft>
              <a:spcPct val="35000"/>
            </a:spcAft>
            <a:buNone/>
          </a:pPr>
          <a:r>
            <a:rPr lang="tr-TR" sz="2200" kern="1200" baseline="0"/>
            <a:t>Ağrıyı en aza indirmek</a:t>
          </a:r>
          <a:endParaRPr lang="en-US" sz="2200" kern="1200"/>
        </a:p>
      </dsp:txBody>
      <dsp:txXfrm>
        <a:off x="1355155" y="1468933"/>
        <a:ext cx="4604319" cy="1173294"/>
      </dsp:txXfrm>
    </dsp:sp>
    <dsp:sp modelId="{9C9AB40E-65AA-42A2-98A6-C768E7FC47CA}">
      <dsp:nvSpPr>
        <dsp:cNvPr id="0" name=""/>
        <dsp:cNvSpPr/>
      </dsp:nvSpPr>
      <dsp:spPr>
        <a:xfrm>
          <a:off x="0" y="2935552"/>
          <a:ext cx="5959475" cy="117329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031006-277F-4F5D-B28B-EA96ED965172}">
      <dsp:nvSpPr>
        <dsp:cNvPr id="0" name=""/>
        <dsp:cNvSpPr/>
      </dsp:nvSpPr>
      <dsp:spPr>
        <a:xfrm>
          <a:off x="354921" y="3199543"/>
          <a:ext cx="645312" cy="6453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7735A77-7821-4204-806A-C8C2EEB20116}">
      <dsp:nvSpPr>
        <dsp:cNvPr id="0" name=""/>
        <dsp:cNvSpPr/>
      </dsp:nvSpPr>
      <dsp:spPr>
        <a:xfrm>
          <a:off x="1355155" y="2935552"/>
          <a:ext cx="4604319" cy="117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74" tIns="124174" rIns="124174" bIns="124174" numCol="1" spcCol="1270" anchor="ctr" anchorCtr="0">
          <a:noAutofit/>
        </a:bodyPr>
        <a:lstStyle/>
        <a:p>
          <a:pPr marL="0" lvl="0" indent="0" algn="l" defTabSz="977900">
            <a:lnSpc>
              <a:spcPct val="90000"/>
            </a:lnSpc>
            <a:spcBef>
              <a:spcPct val="0"/>
            </a:spcBef>
            <a:spcAft>
              <a:spcPct val="35000"/>
            </a:spcAft>
            <a:buNone/>
          </a:pPr>
          <a:r>
            <a:rPr lang="tr-TR" sz="2200" kern="1200" baseline="0"/>
            <a:t>Fonksiyonu optimize etmek ve eklem hasarı sürecini faydalı bir şekilde değiştirmektir. </a:t>
          </a:r>
          <a:endParaRPr lang="en-US" sz="2200" kern="1200"/>
        </a:p>
      </dsp:txBody>
      <dsp:txXfrm>
        <a:off x="1355155" y="2935552"/>
        <a:ext cx="4604319" cy="1173294"/>
      </dsp:txXfrm>
    </dsp:sp>
    <dsp:sp modelId="{CF3262CC-10D2-40EB-A85C-9C0ED4D1B45B}">
      <dsp:nvSpPr>
        <dsp:cNvPr id="0" name=""/>
        <dsp:cNvSpPr/>
      </dsp:nvSpPr>
      <dsp:spPr>
        <a:xfrm>
          <a:off x="0" y="4402171"/>
          <a:ext cx="5959475" cy="117329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D76087-4EA6-4BB1-97A0-C66F7E53277D}">
      <dsp:nvSpPr>
        <dsp:cNvPr id="0" name=""/>
        <dsp:cNvSpPr/>
      </dsp:nvSpPr>
      <dsp:spPr>
        <a:xfrm>
          <a:off x="354921" y="4666162"/>
          <a:ext cx="645312" cy="6453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FECEE720-8D2C-4271-90DB-3B48CFFFA3A0}">
      <dsp:nvSpPr>
        <dsp:cNvPr id="0" name=""/>
        <dsp:cNvSpPr/>
      </dsp:nvSpPr>
      <dsp:spPr>
        <a:xfrm>
          <a:off x="1355155" y="4402171"/>
          <a:ext cx="4604319" cy="117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74" tIns="124174" rIns="124174" bIns="124174" numCol="1" spcCol="1270" anchor="ctr" anchorCtr="0">
          <a:noAutofit/>
        </a:bodyPr>
        <a:lstStyle/>
        <a:p>
          <a:pPr marL="0" lvl="0" indent="0" algn="l" defTabSz="977900">
            <a:lnSpc>
              <a:spcPct val="90000"/>
            </a:lnSpc>
            <a:spcBef>
              <a:spcPct val="0"/>
            </a:spcBef>
            <a:spcAft>
              <a:spcPct val="35000"/>
            </a:spcAft>
            <a:buNone/>
          </a:pPr>
          <a:r>
            <a:rPr lang="tr-TR" sz="2200" kern="1200" baseline="0"/>
            <a:t>Öncelikle değiştirilebilir risk faktörleri hedeflenmelidir.</a:t>
          </a:r>
          <a:endParaRPr lang="en-US" sz="2200" kern="1200"/>
        </a:p>
      </dsp:txBody>
      <dsp:txXfrm>
        <a:off x="1355155" y="4402171"/>
        <a:ext cx="4604319" cy="11732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6731E-4DB3-4CC9-A76D-770CCE6850B6}">
      <dsp:nvSpPr>
        <dsp:cNvPr id="0" name=""/>
        <dsp:cNvSpPr/>
      </dsp:nvSpPr>
      <dsp:spPr>
        <a:xfrm>
          <a:off x="915389" y="632537"/>
          <a:ext cx="1248817" cy="12488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4F0F76-8343-4D6A-AAD7-91BDDE980C62}">
      <dsp:nvSpPr>
        <dsp:cNvPr id="0" name=""/>
        <dsp:cNvSpPr/>
      </dsp:nvSpPr>
      <dsp:spPr>
        <a:xfrm>
          <a:off x="152223" y="2228862"/>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tr-TR" sz="1600" kern="1200"/>
            <a:t>RA anemnez ve fizik muayene ile konan klinik bir tanıdır.</a:t>
          </a:r>
          <a:endParaRPr lang="en-US" sz="1600" kern="1200"/>
        </a:p>
      </dsp:txBody>
      <dsp:txXfrm>
        <a:off x="152223" y="2228862"/>
        <a:ext cx="2775150" cy="720000"/>
      </dsp:txXfrm>
    </dsp:sp>
    <dsp:sp modelId="{EFCA9A09-DC92-49BA-800A-C95E1EB9D859}">
      <dsp:nvSpPr>
        <dsp:cNvPr id="0" name=""/>
        <dsp:cNvSpPr/>
      </dsp:nvSpPr>
      <dsp:spPr>
        <a:xfrm>
          <a:off x="4176191" y="632537"/>
          <a:ext cx="1248817" cy="12488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6BF49A-348C-43D3-8D68-853B8C98DC8B}">
      <dsp:nvSpPr>
        <dsp:cNvPr id="0" name=""/>
        <dsp:cNvSpPr/>
      </dsp:nvSpPr>
      <dsp:spPr>
        <a:xfrm>
          <a:off x="3413024" y="2228862"/>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tr-TR" sz="1600" kern="1200"/>
            <a:t>Laboratuvar testleri destekleyici olabilir.</a:t>
          </a:r>
          <a:endParaRPr lang="en-US" sz="1600" kern="1200"/>
        </a:p>
      </dsp:txBody>
      <dsp:txXfrm>
        <a:off x="3413024" y="2228862"/>
        <a:ext cx="2775150" cy="720000"/>
      </dsp:txXfrm>
    </dsp:sp>
    <dsp:sp modelId="{680B0ECF-9DD0-48FE-BC6D-0BF946C942A1}">
      <dsp:nvSpPr>
        <dsp:cNvPr id="0" name=""/>
        <dsp:cNvSpPr/>
      </dsp:nvSpPr>
      <dsp:spPr>
        <a:xfrm>
          <a:off x="7436992" y="632537"/>
          <a:ext cx="1248817" cy="12488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CCCE8A-21AD-4EC4-BEEB-D078C5D69495}">
      <dsp:nvSpPr>
        <dsp:cNvPr id="0" name=""/>
        <dsp:cNvSpPr/>
      </dsp:nvSpPr>
      <dsp:spPr>
        <a:xfrm>
          <a:off x="6673826" y="2228862"/>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tr-TR" sz="1600" kern="1200"/>
            <a:t>Radyolojik bulgular hastalık başladıktan aylar sonra görülür.</a:t>
          </a:r>
          <a:endParaRPr lang="en-US" sz="1600" kern="1200"/>
        </a:p>
      </dsp:txBody>
      <dsp:txXfrm>
        <a:off x="6673826" y="2228862"/>
        <a:ext cx="27751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D3537-0C98-469A-8075-569747790222}">
      <dsp:nvSpPr>
        <dsp:cNvPr id="0" name=""/>
        <dsp:cNvSpPr/>
      </dsp:nvSpPr>
      <dsp:spPr>
        <a:xfrm>
          <a:off x="2428549" y="2645"/>
          <a:ext cx="3270901" cy="98425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chemeClr val="tx1">
                  <a:lumMod val="85000"/>
                  <a:lumOff val="15000"/>
                </a:schemeClr>
              </a:solidFill>
              <a:latin typeface="Times New Roman" panose="02020603050405020304" pitchFamily="18" charset="0"/>
              <a:cs typeface="Times New Roman" panose="02020603050405020304" pitchFamily="18" charset="0"/>
            </a:rPr>
            <a:t>1- </a:t>
          </a:r>
          <a:r>
            <a:rPr lang="tr-TR" sz="1400" kern="1200" dirty="0" err="1">
              <a:solidFill>
                <a:schemeClr val="tx1">
                  <a:lumMod val="85000"/>
                  <a:lumOff val="15000"/>
                </a:schemeClr>
              </a:solidFill>
              <a:latin typeface="Times New Roman" panose="02020603050405020304" pitchFamily="18" charset="0"/>
              <a:cs typeface="Times New Roman" panose="02020603050405020304" pitchFamily="18" charset="0"/>
            </a:rPr>
            <a:t>Asemptomatik</a:t>
          </a:r>
          <a:r>
            <a:rPr lang="tr-TR" sz="1400" kern="1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tr-TR" sz="1400" kern="1200" dirty="0" err="1">
              <a:solidFill>
                <a:schemeClr val="tx1">
                  <a:lumMod val="85000"/>
                  <a:lumOff val="15000"/>
                </a:schemeClr>
              </a:solidFill>
              <a:latin typeface="Times New Roman" panose="02020603050405020304" pitchFamily="18" charset="0"/>
              <a:cs typeface="Times New Roman" panose="02020603050405020304" pitchFamily="18" charset="0"/>
            </a:rPr>
            <a:t>hiperürisemi</a:t>
          </a:r>
          <a:endParaRPr lang="tr-TR" sz="1400" kern="12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None/>
          </a:pPr>
          <a:r>
            <a:rPr lang="tr-TR" sz="1400" kern="1200" dirty="0">
              <a:solidFill>
                <a:schemeClr val="bg1"/>
              </a:solidFill>
              <a:latin typeface="Times New Roman" panose="02020603050405020304" pitchFamily="18" charset="0"/>
              <a:cs typeface="Times New Roman" panose="02020603050405020304" pitchFamily="18" charset="0"/>
            </a:rPr>
            <a:t>Klinik bulgu yok .</a:t>
          </a:r>
          <a:r>
            <a:rPr lang="tr-TR" sz="1400" kern="1200" dirty="0" err="1">
              <a:solidFill>
                <a:schemeClr val="bg1"/>
              </a:solidFill>
              <a:latin typeface="Times New Roman" panose="02020603050405020304" pitchFamily="18" charset="0"/>
              <a:cs typeface="Times New Roman" panose="02020603050405020304" pitchFamily="18" charset="0"/>
            </a:rPr>
            <a:t>Hiperürisemi</a:t>
          </a:r>
          <a:r>
            <a:rPr lang="tr-TR" sz="1400" kern="1200" dirty="0">
              <a:solidFill>
                <a:schemeClr val="bg1"/>
              </a:solidFill>
              <a:latin typeface="Times New Roman" panose="02020603050405020304" pitchFamily="18" charset="0"/>
              <a:cs typeface="Times New Roman" panose="02020603050405020304" pitchFamily="18" charset="0"/>
            </a:rPr>
            <a:t> tek bulgu</a:t>
          </a:r>
          <a:endParaRPr lang="tr-TR" sz="1400" kern="1200" dirty="0">
            <a:solidFill>
              <a:schemeClr val="bg1"/>
            </a:solidFill>
          </a:endParaRPr>
        </a:p>
      </dsp:txBody>
      <dsp:txXfrm>
        <a:off x="2457377" y="31473"/>
        <a:ext cx="3213245" cy="926594"/>
      </dsp:txXfrm>
    </dsp:sp>
    <dsp:sp modelId="{EB550F6E-4967-443E-877F-D07D2261026E}">
      <dsp:nvSpPr>
        <dsp:cNvPr id="0" name=""/>
        <dsp:cNvSpPr/>
      </dsp:nvSpPr>
      <dsp:spPr>
        <a:xfrm rot="5400000">
          <a:off x="3879453" y="1011502"/>
          <a:ext cx="369093" cy="442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tr-TR" sz="1100" kern="1200"/>
        </a:p>
      </dsp:txBody>
      <dsp:txXfrm rot="-5400000">
        <a:off x="3931126" y="1048411"/>
        <a:ext cx="265748" cy="258365"/>
      </dsp:txXfrm>
    </dsp:sp>
    <dsp:sp modelId="{00E17EB6-9E49-4AD0-B700-3A89F3E4D782}">
      <dsp:nvSpPr>
        <dsp:cNvPr id="0" name=""/>
        <dsp:cNvSpPr/>
      </dsp:nvSpPr>
      <dsp:spPr>
        <a:xfrm>
          <a:off x="2428549" y="1479020"/>
          <a:ext cx="3270901" cy="98425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chemeClr val="tx1">
                  <a:lumMod val="85000"/>
                  <a:lumOff val="15000"/>
                </a:schemeClr>
              </a:solidFill>
              <a:latin typeface="Times New Roman" panose="02020603050405020304" pitchFamily="18" charset="0"/>
              <a:cs typeface="Times New Roman" panose="02020603050405020304" pitchFamily="18" charset="0"/>
            </a:rPr>
            <a:t>2- Akut gut </a:t>
          </a:r>
          <a:r>
            <a:rPr lang="tr-TR" sz="1400" kern="1200" dirty="0" err="1">
              <a:solidFill>
                <a:schemeClr val="tx1">
                  <a:lumMod val="85000"/>
                  <a:lumOff val="15000"/>
                </a:schemeClr>
              </a:solidFill>
              <a:latin typeface="Times New Roman" panose="02020603050405020304" pitchFamily="18" charset="0"/>
              <a:cs typeface="Times New Roman" panose="02020603050405020304" pitchFamily="18" charset="0"/>
            </a:rPr>
            <a:t>artriti</a:t>
          </a:r>
          <a:r>
            <a:rPr lang="tr-TR" sz="1400" kern="12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lvl="0" indent="0" algn="ctr" defTabSz="622300">
            <a:lnSpc>
              <a:spcPct val="90000"/>
            </a:lnSpc>
            <a:spcBef>
              <a:spcPct val="0"/>
            </a:spcBef>
            <a:spcAft>
              <a:spcPct val="35000"/>
            </a:spcAft>
            <a:buNone/>
          </a:pPr>
          <a:r>
            <a:rPr lang="tr-TR" sz="1400" kern="1200" dirty="0">
              <a:solidFill>
                <a:schemeClr val="bg1"/>
              </a:solidFill>
              <a:latin typeface="Times New Roman" panose="02020603050405020304" pitchFamily="18" charset="0"/>
              <a:cs typeface="Times New Roman" panose="02020603050405020304" pitchFamily="18" charset="0"/>
            </a:rPr>
            <a:t>Ani başlangıçlıdır Sıklıkla gece başlar 1. MTF eklemi en hassas eklemdir Tutulan eklemler şiş ve aşırı hassastır     </a:t>
          </a:r>
          <a:endParaRPr lang="tr-TR" sz="1400" kern="1200" dirty="0">
            <a:solidFill>
              <a:schemeClr val="bg1"/>
            </a:solidFill>
          </a:endParaRPr>
        </a:p>
      </dsp:txBody>
      <dsp:txXfrm>
        <a:off x="2457377" y="1507848"/>
        <a:ext cx="3213245" cy="926594"/>
      </dsp:txXfrm>
    </dsp:sp>
    <dsp:sp modelId="{1FEB8433-6559-4FD5-99CC-E41EC9F6953C}">
      <dsp:nvSpPr>
        <dsp:cNvPr id="0" name=""/>
        <dsp:cNvSpPr/>
      </dsp:nvSpPr>
      <dsp:spPr>
        <a:xfrm rot="5400000">
          <a:off x="3879453" y="2487877"/>
          <a:ext cx="369093" cy="442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tr-TR" sz="1100" kern="1200"/>
        </a:p>
      </dsp:txBody>
      <dsp:txXfrm rot="-5400000">
        <a:off x="3931126" y="2524786"/>
        <a:ext cx="265748" cy="258365"/>
      </dsp:txXfrm>
    </dsp:sp>
    <dsp:sp modelId="{00550AC2-E488-4E79-B278-8FA27E964596}">
      <dsp:nvSpPr>
        <dsp:cNvPr id="0" name=""/>
        <dsp:cNvSpPr/>
      </dsp:nvSpPr>
      <dsp:spPr>
        <a:xfrm>
          <a:off x="2428549" y="2955396"/>
          <a:ext cx="3270901" cy="98425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chemeClr val="tx1">
                  <a:lumMod val="85000"/>
                  <a:lumOff val="15000"/>
                </a:schemeClr>
              </a:solidFill>
              <a:latin typeface="Times New Roman" panose="02020603050405020304" pitchFamily="18" charset="0"/>
              <a:cs typeface="Times New Roman" panose="02020603050405020304" pitchFamily="18" charset="0"/>
            </a:rPr>
            <a:t>3- </a:t>
          </a:r>
          <a:r>
            <a:rPr lang="tr-TR" sz="1400" kern="1200" dirty="0" err="1">
              <a:solidFill>
                <a:schemeClr val="tx1">
                  <a:lumMod val="85000"/>
                  <a:lumOff val="15000"/>
                </a:schemeClr>
              </a:solidFill>
              <a:latin typeface="Times New Roman" panose="02020603050405020304" pitchFamily="18" charset="0"/>
              <a:cs typeface="Times New Roman" panose="02020603050405020304" pitchFamily="18" charset="0"/>
            </a:rPr>
            <a:t>İnterkritik</a:t>
          </a:r>
          <a:r>
            <a:rPr lang="tr-TR" sz="1400" kern="1200" dirty="0">
              <a:solidFill>
                <a:schemeClr val="tx1">
                  <a:lumMod val="85000"/>
                  <a:lumOff val="15000"/>
                </a:schemeClr>
              </a:solidFill>
              <a:latin typeface="Times New Roman" panose="02020603050405020304" pitchFamily="18" charset="0"/>
              <a:cs typeface="Times New Roman" panose="02020603050405020304" pitchFamily="18" charset="0"/>
            </a:rPr>
            <a:t> gut  (Ara dönem) </a:t>
          </a:r>
        </a:p>
        <a:p>
          <a:pPr marL="0" lvl="0" indent="0" algn="ctr" defTabSz="622300">
            <a:lnSpc>
              <a:spcPct val="90000"/>
            </a:lnSpc>
            <a:spcBef>
              <a:spcPct val="0"/>
            </a:spcBef>
            <a:spcAft>
              <a:spcPct val="35000"/>
            </a:spcAft>
            <a:buNone/>
          </a:pPr>
          <a:r>
            <a:rPr lang="tr-TR" sz="1400" kern="1200" dirty="0">
              <a:solidFill>
                <a:schemeClr val="bg1"/>
              </a:solidFill>
              <a:latin typeface="Times New Roman" panose="02020603050405020304" pitchFamily="18" charset="0"/>
              <a:cs typeface="Times New Roman" panose="02020603050405020304" pitchFamily="18" charset="0"/>
            </a:rPr>
            <a:t>Ara ara oluşan akut gut </a:t>
          </a:r>
          <a:r>
            <a:rPr lang="tr-TR" sz="1400" kern="1200" dirty="0" err="1">
              <a:solidFill>
                <a:schemeClr val="bg1"/>
              </a:solidFill>
              <a:latin typeface="Times New Roman" panose="02020603050405020304" pitchFamily="18" charset="0"/>
              <a:cs typeface="Times New Roman" panose="02020603050405020304" pitchFamily="18" charset="0"/>
            </a:rPr>
            <a:t>artrit</a:t>
          </a:r>
          <a:r>
            <a:rPr lang="tr-TR" sz="1400" kern="1200" dirty="0">
              <a:solidFill>
                <a:schemeClr val="bg1"/>
              </a:solidFill>
              <a:latin typeface="Times New Roman" panose="02020603050405020304" pitchFamily="18" charset="0"/>
              <a:cs typeface="Times New Roman" panose="02020603050405020304" pitchFamily="18" charset="0"/>
            </a:rPr>
            <a:t> atakları ve sonrasında sessiz dönemlerdir</a:t>
          </a:r>
        </a:p>
      </dsp:txBody>
      <dsp:txXfrm>
        <a:off x="2457377" y="2984224"/>
        <a:ext cx="3213245" cy="926594"/>
      </dsp:txXfrm>
    </dsp:sp>
    <dsp:sp modelId="{4E3B446A-A9C7-4E5E-B818-D8A6B0017655}">
      <dsp:nvSpPr>
        <dsp:cNvPr id="0" name=""/>
        <dsp:cNvSpPr/>
      </dsp:nvSpPr>
      <dsp:spPr>
        <a:xfrm rot="5400000">
          <a:off x="3879453" y="3964252"/>
          <a:ext cx="369093" cy="442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tr-TR" sz="1100" kern="1200"/>
        </a:p>
      </dsp:txBody>
      <dsp:txXfrm rot="-5400000">
        <a:off x="3931126" y="4001161"/>
        <a:ext cx="265748" cy="258365"/>
      </dsp:txXfrm>
    </dsp:sp>
    <dsp:sp modelId="{7AA53E3E-238B-4624-8E00-157CF6B92967}">
      <dsp:nvSpPr>
        <dsp:cNvPr id="0" name=""/>
        <dsp:cNvSpPr/>
      </dsp:nvSpPr>
      <dsp:spPr>
        <a:xfrm>
          <a:off x="2428549" y="4431771"/>
          <a:ext cx="3270901" cy="98425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chemeClr val="tx1">
                  <a:lumMod val="85000"/>
                  <a:lumOff val="15000"/>
                </a:schemeClr>
              </a:solidFill>
              <a:latin typeface="Times New Roman" panose="02020603050405020304" pitchFamily="18" charset="0"/>
              <a:cs typeface="Times New Roman" panose="02020603050405020304" pitchFamily="18" charset="0"/>
            </a:rPr>
            <a:t>4- Kronik </a:t>
          </a:r>
          <a:r>
            <a:rPr lang="tr-TR" sz="1400" kern="1200" dirty="0" err="1">
              <a:solidFill>
                <a:schemeClr val="tx1">
                  <a:lumMod val="85000"/>
                  <a:lumOff val="15000"/>
                </a:schemeClr>
              </a:solidFill>
              <a:latin typeface="Times New Roman" panose="02020603050405020304" pitchFamily="18" charset="0"/>
              <a:cs typeface="Times New Roman" panose="02020603050405020304" pitchFamily="18" charset="0"/>
            </a:rPr>
            <a:t>tofüslü</a:t>
          </a:r>
          <a:r>
            <a:rPr lang="tr-TR" sz="1400" kern="1200" dirty="0">
              <a:solidFill>
                <a:schemeClr val="tx1">
                  <a:lumMod val="85000"/>
                  <a:lumOff val="15000"/>
                </a:schemeClr>
              </a:solidFill>
              <a:latin typeface="Times New Roman" panose="02020603050405020304" pitchFamily="18" charset="0"/>
              <a:cs typeface="Times New Roman" panose="02020603050405020304" pitchFamily="18" charset="0"/>
            </a:rPr>
            <a:t> gut  (ilerlemiş kronik gut)</a:t>
          </a:r>
        </a:p>
        <a:p>
          <a:pPr marL="0" lvl="0" indent="0" algn="ctr" defTabSz="622300">
            <a:lnSpc>
              <a:spcPct val="90000"/>
            </a:lnSpc>
            <a:spcBef>
              <a:spcPct val="0"/>
            </a:spcBef>
            <a:spcAft>
              <a:spcPct val="35000"/>
            </a:spcAft>
            <a:buNone/>
          </a:pPr>
          <a:r>
            <a:rPr lang="tr-TR" sz="1400" kern="1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tr-TR" sz="1400" kern="1200" dirty="0">
              <a:solidFill>
                <a:schemeClr val="bg1"/>
              </a:solidFill>
              <a:latin typeface="Times New Roman" panose="02020603050405020304" pitchFamily="18" charset="0"/>
              <a:cs typeface="Times New Roman" panose="02020603050405020304" pitchFamily="18" charset="0"/>
            </a:rPr>
            <a:t>En önemli bulgusu </a:t>
          </a:r>
          <a:r>
            <a:rPr lang="tr-TR" sz="1400" kern="1200" dirty="0" err="1">
              <a:solidFill>
                <a:schemeClr val="bg1"/>
              </a:solidFill>
              <a:latin typeface="Times New Roman" panose="02020603050405020304" pitchFamily="18" charset="0"/>
              <a:cs typeface="Times New Roman" panose="02020603050405020304" pitchFamily="18" charset="0"/>
            </a:rPr>
            <a:t>tofüs</a:t>
          </a:r>
          <a:r>
            <a:rPr lang="tr-TR" sz="1400" kern="1200" dirty="0">
              <a:solidFill>
                <a:schemeClr val="bg1"/>
              </a:solidFill>
              <a:latin typeface="Times New Roman" panose="02020603050405020304" pitchFamily="18" charset="0"/>
              <a:cs typeface="Times New Roman" panose="02020603050405020304" pitchFamily="18" charset="0"/>
            </a:rPr>
            <a:t> Eklem ağrılarının şiddeti azalır fakat kesintisiz olur. </a:t>
          </a:r>
        </a:p>
      </dsp:txBody>
      <dsp:txXfrm>
        <a:off x="2457377" y="4460599"/>
        <a:ext cx="3213245" cy="9265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0534B-AFE6-465E-81EB-DF94EF9FD1D0}">
      <dsp:nvSpPr>
        <dsp:cNvPr id="0" name=""/>
        <dsp:cNvSpPr/>
      </dsp:nvSpPr>
      <dsp:spPr>
        <a:xfrm>
          <a:off x="540980" y="4586"/>
          <a:ext cx="4446508" cy="1039812"/>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tr-TR" sz="2000" kern="1200" dirty="0" err="1"/>
            <a:t>Nonfarmakolojik</a:t>
          </a:r>
          <a:r>
            <a:rPr lang="tr-TR" sz="2000" kern="1200" dirty="0"/>
            <a:t> tedavi </a:t>
          </a:r>
        </a:p>
        <a:p>
          <a:pPr marL="0" lvl="0" indent="0" algn="ctr" defTabSz="889000">
            <a:lnSpc>
              <a:spcPct val="90000"/>
            </a:lnSpc>
            <a:spcBef>
              <a:spcPct val="0"/>
            </a:spcBef>
            <a:spcAft>
              <a:spcPct val="35000"/>
            </a:spcAft>
            <a:buNone/>
          </a:pPr>
          <a:r>
            <a:rPr lang="tr-TR" sz="1200" kern="1200" dirty="0" err="1"/>
            <a:t>Nonfarmakolojik</a:t>
          </a:r>
          <a:r>
            <a:rPr lang="tr-TR" sz="1200" kern="1200" dirty="0"/>
            <a:t> tedavi daha çok hasta eğitimi ve  yaşam tarzı değişikliğini içermektedir. </a:t>
          </a:r>
        </a:p>
      </dsp:txBody>
      <dsp:txXfrm>
        <a:off x="571435" y="35041"/>
        <a:ext cx="4385598" cy="978902"/>
      </dsp:txXfrm>
    </dsp:sp>
    <dsp:sp modelId="{42C72ABE-948F-4A3F-9CD6-EA5B6DA48AB6}">
      <dsp:nvSpPr>
        <dsp:cNvPr id="0" name=""/>
        <dsp:cNvSpPr/>
      </dsp:nvSpPr>
      <dsp:spPr>
        <a:xfrm>
          <a:off x="985630" y="1044399"/>
          <a:ext cx="444650" cy="779859"/>
        </a:xfrm>
        <a:custGeom>
          <a:avLst/>
          <a:gdLst/>
          <a:ahLst/>
          <a:cxnLst/>
          <a:rect l="0" t="0" r="0" b="0"/>
          <a:pathLst>
            <a:path>
              <a:moveTo>
                <a:pt x="0" y="0"/>
              </a:moveTo>
              <a:lnTo>
                <a:pt x="0" y="779859"/>
              </a:lnTo>
              <a:lnTo>
                <a:pt x="444650" y="779859"/>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46DF61-354B-4DEA-A965-AD1F75725344}">
      <dsp:nvSpPr>
        <dsp:cNvPr id="0" name=""/>
        <dsp:cNvSpPr/>
      </dsp:nvSpPr>
      <dsp:spPr>
        <a:xfrm>
          <a:off x="1430281" y="1304352"/>
          <a:ext cx="1663699" cy="103981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tr-TR" sz="1700" kern="1200"/>
            <a:t>Kırmızı et, beyaz et ve balık ürünlerinin azaltılması</a:t>
          </a:r>
        </a:p>
      </dsp:txBody>
      <dsp:txXfrm>
        <a:off x="1460736" y="1334807"/>
        <a:ext cx="1602789" cy="978902"/>
      </dsp:txXfrm>
    </dsp:sp>
    <dsp:sp modelId="{30B8299A-9574-4A25-BF33-0C7A7B73C53A}">
      <dsp:nvSpPr>
        <dsp:cNvPr id="0" name=""/>
        <dsp:cNvSpPr/>
      </dsp:nvSpPr>
      <dsp:spPr>
        <a:xfrm>
          <a:off x="985630" y="1044399"/>
          <a:ext cx="444650" cy="2079624"/>
        </a:xfrm>
        <a:custGeom>
          <a:avLst/>
          <a:gdLst/>
          <a:ahLst/>
          <a:cxnLst/>
          <a:rect l="0" t="0" r="0" b="0"/>
          <a:pathLst>
            <a:path>
              <a:moveTo>
                <a:pt x="0" y="0"/>
              </a:moveTo>
              <a:lnTo>
                <a:pt x="0" y="2079624"/>
              </a:lnTo>
              <a:lnTo>
                <a:pt x="444650" y="2079624"/>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6B38B6-8598-405A-85C7-EC17EA749322}">
      <dsp:nvSpPr>
        <dsp:cNvPr id="0" name=""/>
        <dsp:cNvSpPr/>
      </dsp:nvSpPr>
      <dsp:spPr>
        <a:xfrm>
          <a:off x="1430281" y="2604117"/>
          <a:ext cx="1663699" cy="103981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tr-TR" sz="1700" kern="1200" dirty="0"/>
            <a:t>Alkol tüketiminin (Bira) kısıtlanması</a:t>
          </a:r>
        </a:p>
      </dsp:txBody>
      <dsp:txXfrm>
        <a:off x="1460736" y="2634572"/>
        <a:ext cx="1602789" cy="978902"/>
      </dsp:txXfrm>
    </dsp:sp>
    <dsp:sp modelId="{ECCFD8F4-9AEF-4B54-8A49-BC729FB32D28}">
      <dsp:nvSpPr>
        <dsp:cNvPr id="0" name=""/>
        <dsp:cNvSpPr/>
      </dsp:nvSpPr>
      <dsp:spPr>
        <a:xfrm>
          <a:off x="985630" y="1044399"/>
          <a:ext cx="444650" cy="3379390"/>
        </a:xfrm>
        <a:custGeom>
          <a:avLst/>
          <a:gdLst/>
          <a:ahLst/>
          <a:cxnLst/>
          <a:rect l="0" t="0" r="0" b="0"/>
          <a:pathLst>
            <a:path>
              <a:moveTo>
                <a:pt x="0" y="0"/>
              </a:moveTo>
              <a:lnTo>
                <a:pt x="0" y="3379390"/>
              </a:lnTo>
              <a:lnTo>
                <a:pt x="444650" y="3379390"/>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4C86C3-06A5-4E82-80C6-7DA7309D5E00}">
      <dsp:nvSpPr>
        <dsp:cNvPr id="0" name=""/>
        <dsp:cNvSpPr/>
      </dsp:nvSpPr>
      <dsp:spPr>
        <a:xfrm>
          <a:off x="1430281" y="3903883"/>
          <a:ext cx="1663699" cy="103981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tr-TR" sz="1700" kern="1200" dirty="0"/>
            <a:t>Yüksek oranda </a:t>
          </a:r>
          <a:r>
            <a:rPr lang="tr-TR" sz="1700" kern="1200" dirty="0" err="1"/>
            <a:t>fruktozlu</a:t>
          </a:r>
          <a:r>
            <a:rPr lang="tr-TR" sz="1700" kern="1200" dirty="0"/>
            <a:t> içeceklerin azaltılması</a:t>
          </a:r>
        </a:p>
      </dsp:txBody>
      <dsp:txXfrm>
        <a:off x="1460736" y="3934338"/>
        <a:ext cx="1602789" cy="978902"/>
      </dsp:txXfrm>
    </dsp:sp>
    <dsp:sp modelId="{5F268A47-E8CA-4F3C-ABA3-BCED25625C12}">
      <dsp:nvSpPr>
        <dsp:cNvPr id="0" name=""/>
        <dsp:cNvSpPr/>
      </dsp:nvSpPr>
      <dsp:spPr>
        <a:xfrm>
          <a:off x="985630" y="1044399"/>
          <a:ext cx="444650" cy="4679156"/>
        </a:xfrm>
        <a:custGeom>
          <a:avLst/>
          <a:gdLst/>
          <a:ahLst/>
          <a:cxnLst/>
          <a:rect l="0" t="0" r="0" b="0"/>
          <a:pathLst>
            <a:path>
              <a:moveTo>
                <a:pt x="0" y="0"/>
              </a:moveTo>
              <a:lnTo>
                <a:pt x="0" y="4679156"/>
              </a:lnTo>
              <a:lnTo>
                <a:pt x="444650" y="467915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CF905E-39CB-4625-8EE1-1AD7A8211016}">
      <dsp:nvSpPr>
        <dsp:cNvPr id="0" name=""/>
        <dsp:cNvSpPr/>
      </dsp:nvSpPr>
      <dsp:spPr>
        <a:xfrm>
          <a:off x="1430281" y="5203649"/>
          <a:ext cx="1663699" cy="103981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tr-TR" sz="1700" kern="1200" dirty="0" err="1"/>
            <a:t>Obez</a:t>
          </a:r>
          <a:r>
            <a:rPr lang="tr-TR" sz="1700" kern="1200" dirty="0"/>
            <a:t> hastalar için kilo verme </a:t>
          </a:r>
        </a:p>
      </dsp:txBody>
      <dsp:txXfrm>
        <a:off x="1460736" y="5234104"/>
        <a:ext cx="1602789" cy="978902"/>
      </dsp:txXfrm>
    </dsp:sp>
    <dsp:sp modelId="{BEE875D7-5C53-437A-AF11-C297C728A5CA}">
      <dsp:nvSpPr>
        <dsp:cNvPr id="0" name=""/>
        <dsp:cNvSpPr/>
      </dsp:nvSpPr>
      <dsp:spPr>
        <a:xfrm>
          <a:off x="5507394" y="4586"/>
          <a:ext cx="2079624" cy="1039812"/>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tr-TR" sz="2700" kern="1200" dirty="0"/>
            <a:t>Farmakolojik tedavi</a:t>
          </a:r>
        </a:p>
      </dsp:txBody>
      <dsp:txXfrm>
        <a:off x="5537849" y="35041"/>
        <a:ext cx="2018714" cy="978902"/>
      </dsp:txXfrm>
    </dsp:sp>
    <dsp:sp modelId="{6AE5FF69-66C2-4908-8990-AB5856DCF449}">
      <dsp:nvSpPr>
        <dsp:cNvPr id="0" name=""/>
        <dsp:cNvSpPr/>
      </dsp:nvSpPr>
      <dsp:spPr>
        <a:xfrm>
          <a:off x="5715357" y="1044399"/>
          <a:ext cx="207962" cy="779859"/>
        </a:xfrm>
        <a:custGeom>
          <a:avLst/>
          <a:gdLst/>
          <a:ahLst/>
          <a:cxnLst/>
          <a:rect l="0" t="0" r="0" b="0"/>
          <a:pathLst>
            <a:path>
              <a:moveTo>
                <a:pt x="0" y="0"/>
              </a:moveTo>
              <a:lnTo>
                <a:pt x="0" y="779859"/>
              </a:lnTo>
              <a:lnTo>
                <a:pt x="207962" y="779859"/>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2D18E-E887-44EA-BEC7-711250D15D12}">
      <dsp:nvSpPr>
        <dsp:cNvPr id="0" name=""/>
        <dsp:cNvSpPr/>
      </dsp:nvSpPr>
      <dsp:spPr>
        <a:xfrm>
          <a:off x="5923319" y="1304352"/>
          <a:ext cx="1663699" cy="103981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tr-TR" sz="1700" kern="1200"/>
            <a:t>Hiperürisemi tedavisinde kullanılan  ilaçlar</a:t>
          </a:r>
        </a:p>
      </dsp:txBody>
      <dsp:txXfrm>
        <a:off x="5953774" y="1334807"/>
        <a:ext cx="1602789" cy="978902"/>
      </dsp:txXfrm>
    </dsp:sp>
    <dsp:sp modelId="{60335CDF-4F4C-43CE-AEF7-9F05A1906611}">
      <dsp:nvSpPr>
        <dsp:cNvPr id="0" name=""/>
        <dsp:cNvSpPr/>
      </dsp:nvSpPr>
      <dsp:spPr>
        <a:xfrm>
          <a:off x="5715357" y="1044399"/>
          <a:ext cx="220939" cy="4677315"/>
        </a:xfrm>
        <a:custGeom>
          <a:avLst/>
          <a:gdLst/>
          <a:ahLst/>
          <a:cxnLst/>
          <a:rect l="0" t="0" r="0" b="0"/>
          <a:pathLst>
            <a:path>
              <a:moveTo>
                <a:pt x="0" y="0"/>
              </a:moveTo>
              <a:lnTo>
                <a:pt x="0" y="4677315"/>
              </a:lnTo>
              <a:lnTo>
                <a:pt x="220939" y="4677315"/>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F2B645-CB3C-4D94-9B71-E9EBE79F7665}">
      <dsp:nvSpPr>
        <dsp:cNvPr id="0" name=""/>
        <dsp:cNvSpPr/>
      </dsp:nvSpPr>
      <dsp:spPr>
        <a:xfrm>
          <a:off x="5936296" y="5201808"/>
          <a:ext cx="1663699" cy="103981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tr-TR" sz="1700" kern="1200" dirty="0" err="1"/>
            <a:t>Kortikosteroid</a:t>
          </a:r>
          <a:endParaRPr lang="tr-TR" sz="1700" kern="1200" dirty="0"/>
        </a:p>
      </dsp:txBody>
      <dsp:txXfrm>
        <a:off x="5966751" y="5232263"/>
        <a:ext cx="1602789" cy="978902"/>
      </dsp:txXfrm>
    </dsp:sp>
    <dsp:sp modelId="{6D67A7EF-4F85-410B-93FE-1CC912BE338C}">
      <dsp:nvSpPr>
        <dsp:cNvPr id="0" name=""/>
        <dsp:cNvSpPr/>
      </dsp:nvSpPr>
      <dsp:spPr>
        <a:xfrm>
          <a:off x="5715357" y="1044399"/>
          <a:ext cx="207962" cy="1903116"/>
        </a:xfrm>
        <a:custGeom>
          <a:avLst/>
          <a:gdLst/>
          <a:ahLst/>
          <a:cxnLst/>
          <a:rect l="0" t="0" r="0" b="0"/>
          <a:pathLst>
            <a:path>
              <a:moveTo>
                <a:pt x="0" y="0"/>
              </a:moveTo>
              <a:lnTo>
                <a:pt x="0" y="1903116"/>
              </a:lnTo>
              <a:lnTo>
                <a:pt x="207962" y="190311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590337-9B06-4FE6-8BE8-5108A28BAAA7}">
      <dsp:nvSpPr>
        <dsp:cNvPr id="0" name=""/>
        <dsp:cNvSpPr/>
      </dsp:nvSpPr>
      <dsp:spPr>
        <a:xfrm>
          <a:off x="5923319" y="2427609"/>
          <a:ext cx="1663699" cy="103981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tr-TR" sz="1700" kern="1200" dirty="0"/>
            <a:t>NSAİİ</a:t>
          </a:r>
        </a:p>
      </dsp:txBody>
      <dsp:txXfrm>
        <a:off x="5953774" y="2458064"/>
        <a:ext cx="1602789" cy="978902"/>
      </dsp:txXfrm>
    </dsp:sp>
    <dsp:sp modelId="{2C2502D5-A195-4E57-B60C-A7834835A188}">
      <dsp:nvSpPr>
        <dsp:cNvPr id="0" name=""/>
        <dsp:cNvSpPr/>
      </dsp:nvSpPr>
      <dsp:spPr>
        <a:xfrm>
          <a:off x="5715357" y="1044399"/>
          <a:ext cx="143028" cy="3237435"/>
        </a:xfrm>
        <a:custGeom>
          <a:avLst/>
          <a:gdLst/>
          <a:ahLst/>
          <a:cxnLst/>
          <a:rect l="0" t="0" r="0" b="0"/>
          <a:pathLst>
            <a:path>
              <a:moveTo>
                <a:pt x="0" y="0"/>
              </a:moveTo>
              <a:lnTo>
                <a:pt x="0" y="3237435"/>
              </a:lnTo>
              <a:lnTo>
                <a:pt x="143028" y="3237435"/>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FF9269-7189-46E4-BFFD-17C65804CF47}">
      <dsp:nvSpPr>
        <dsp:cNvPr id="0" name=""/>
        <dsp:cNvSpPr/>
      </dsp:nvSpPr>
      <dsp:spPr>
        <a:xfrm>
          <a:off x="5858385" y="3761928"/>
          <a:ext cx="1663699" cy="103981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tr-TR" sz="1700" kern="1200" dirty="0"/>
            <a:t>Oral </a:t>
          </a:r>
          <a:r>
            <a:rPr lang="tr-TR" sz="1700" kern="1200" dirty="0" err="1"/>
            <a:t>kolşisin</a:t>
          </a:r>
          <a:endParaRPr lang="tr-TR" sz="1700" kern="1200" dirty="0"/>
        </a:p>
      </dsp:txBody>
      <dsp:txXfrm>
        <a:off x="5888840" y="3792383"/>
        <a:ext cx="1602789" cy="978902"/>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FBA8C-3207-4A53-89CC-976DE2C509D1}" type="datetimeFigureOut">
              <a:rPr lang="tr-TR" smtClean="0"/>
              <a:t>23.03.2026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85F44-B267-4CFE-BF57-C2178208A8CA}" type="slidenum">
              <a:rPr lang="tr-TR" smtClean="0"/>
              <a:t>‹#›</a:t>
            </a:fld>
            <a:endParaRPr lang="tr-TR"/>
          </a:p>
        </p:txBody>
      </p:sp>
    </p:spTree>
    <p:extLst>
      <p:ext uri="{BB962C8B-B14F-4D97-AF65-F5344CB8AC3E}">
        <p14:creationId xmlns:p14="http://schemas.microsoft.com/office/powerpoint/2010/main" val="2189113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ptodate.com/contents/clinical-manifestations-and-diagnosis-of-osteoarthritis/abstract/6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uptodate.com/contents/clinical-manifestations-and-diagnosis-of-osteoarthritis/abstract/7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ptodate.com/contents/hyaluronate-derivatives-drug-information?search=osteoartrit%20tedavisi&amp;topicRef=106097&amp;source=see_lin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ptodate.com/contents/pathogenesis-of-osteoarthritis/abstract/2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uptodate.com/contents/pathogenesis-of-osteoarthritis/abstract/26"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a:t>
            </a:fld>
            <a:endParaRPr lang="tr-TR"/>
          </a:p>
        </p:txBody>
      </p:sp>
    </p:spTree>
    <p:extLst>
      <p:ext uri="{BB962C8B-B14F-4D97-AF65-F5344CB8AC3E}">
        <p14:creationId xmlns:p14="http://schemas.microsoft.com/office/powerpoint/2010/main" val="1509553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err="1"/>
              <a:t>Dinlenim</a:t>
            </a:r>
            <a:r>
              <a:rPr lang="tr-TR" sz="1200" dirty="0"/>
              <a:t> sonrasında artan tutukluk sık görülen bir bulgu olup diğer </a:t>
            </a:r>
            <a:r>
              <a:rPr lang="tr-TR" sz="1200" dirty="0" err="1"/>
              <a:t>inflamatuar</a:t>
            </a:r>
            <a:r>
              <a:rPr lang="tr-TR" sz="1200" dirty="0"/>
              <a:t> hastalıkların tersine 30 dakikadan daha az sürmektedir. </a:t>
            </a:r>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20</a:t>
            </a:fld>
            <a:endParaRPr lang="tr-TR"/>
          </a:p>
        </p:txBody>
      </p:sp>
    </p:spTree>
    <p:extLst>
      <p:ext uri="{BB962C8B-B14F-4D97-AF65-F5344CB8AC3E}">
        <p14:creationId xmlns:p14="http://schemas.microsoft.com/office/powerpoint/2010/main" val="1485437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incelemeler daha çok ayırıcı tanıda diğer hastalıkları ekarte etmek amacıyla kullanılır.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kalsiyum </a:t>
            </a:r>
            <a:r>
              <a:rPr lang="tr-TR" dirty="0" err="1"/>
              <a:t>pirifosfatdihidrat</a:t>
            </a:r>
            <a:r>
              <a:rPr lang="tr-TR" dirty="0"/>
              <a:t>(CPPD) veya </a:t>
            </a:r>
            <a:r>
              <a:rPr lang="tr-TR" dirty="0" err="1"/>
              <a:t>hidroksiapatit</a:t>
            </a:r>
            <a:r>
              <a:rPr lang="tr-TR" dirty="0"/>
              <a:t> kristalleri saptanabilir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22</a:t>
            </a:fld>
            <a:endParaRPr lang="tr-TR"/>
          </a:p>
        </p:txBody>
      </p:sp>
    </p:spTree>
    <p:extLst>
      <p:ext uri="{BB962C8B-B14F-4D97-AF65-F5344CB8AC3E}">
        <p14:creationId xmlns:p14="http://schemas.microsoft.com/office/powerpoint/2010/main" val="60465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a:solidFill>
                  <a:schemeClr val="tx1"/>
                </a:solidFill>
                <a:effectLst/>
                <a:latin typeface="+mn-lt"/>
                <a:ea typeface="+mn-ea"/>
                <a:cs typeface="+mn-cs"/>
              </a:rPr>
              <a:t>Radyografik muayene OA teşhisini desteklemek için kullanılabilir ancak klinik semptomları açıklamanın bir yolu olarak dikkate alınacak rutin bir test değildir. Klinik açıdan sağlam bir OA tanısı olan hastaların düz radyografileri normal olabilir ve bunun tersi de geçerlidir. Ayrıca, ayın çoğu gününde diz ağrısı, </a:t>
            </a:r>
            <a:r>
              <a:rPr lang="tr-TR" sz="1200" b="0" i="0" kern="1200" dirty="0" err="1">
                <a:solidFill>
                  <a:schemeClr val="tx1"/>
                </a:solidFill>
                <a:effectLst/>
                <a:latin typeface="+mn-lt"/>
                <a:ea typeface="+mn-ea"/>
                <a:cs typeface="+mn-cs"/>
              </a:rPr>
              <a:t>OA'deki</a:t>
            </a:r>
            <a:r>
              <a:rPr lang="tr-TR" sz="1200" b="0" i="0" kern="1200" dirty="0">
                <a:solidFill>
                  <a:schemeClr val="tx1"/>
                </a:solidFill>
                <a:effectLst/>
                <a:latin typeface="+mn-lt"/>
                <a:ea typeface="+mn-ea"/>
                <a:cs typeface="+mn-cs"/>
              </a:rPr>
              <a:t> radyografik değişikliklerden birkaç yıl önce ortaya çıkabilir [ </a:t>
            </a:r>
            <a:r>
              <a:rPr lang="tr-TR" sz="1200" b="0" i="0" u="none" strike="noStrike" kern="1200" dirty="0">
                <a:solidFill>
                  <a:schemeClr val="tx1"/>
                </a:solidFill>
                <a:effectLst/>
                <a:latin typeface="+mn-lt"/>
                <a:ea typeface="+mn-ea"/>
                <a:cs typeface="+mn-cs"/>
                <a:hlinkClick r:id="rId3"/>
              </a:rPr>
              <a:t>69</a:t>
            </a:r>
            <a:r>
              <a:rPr lang="tr-TR" sz="1200" b="0" i="0" kern="1200" dirty="0">
                <a:solidFill>
                  <a:schemeClr val="tx1"/>
                </a:solidFill>
                <a:effectLst/>
                <a:latin typeface="+mn-lt"/>
                <a:ea typeface="+mn-ea"/>
                <a:cs typeface="+mn-cs"/>
              </a:rPr>
              <a:t> ]. Radyografik inceleme, </a:t>
            </a:r>
            <a:r>
              <a:rPr lang="tr-TR" sz="1200" b="0" i="0" kern="1200" dirty="0" err="1">
                <a:solidFill>
                  <a:schemeClr val="tx1"/>
                </a:solidFill>
                <a:effectLst/>
                <a:latin typeface="+mn-lt"/>
                <a:ea typeface="+mn-ea"/>
                <a:cs typeface="+mn-cs"/>
              </a:rPr>
              <a:t>semptomatik</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OA'li</a:t>
            </a:r>
            <a:r>
              <a:rPr lang="tr-TR" sz="1200" b="0" i="0" kern="1200" dirty="0">
                <a:solidFill>
                  <a:schemeClr val="tx1"/>
                </a:solidFill>
                <a:effectLst/>
                <a:latin typeface="+mn-lt"/>
                <a:ea typeface="+mn-ea"/>
                <a:cs typeface="+mn-cs"/>
              </a:rPr>
              <a:t> hastaların </a:t>
            </a:r>
            <a:r>
              <a:rPr lang="tr-TR" sz="1200" b="0" i="0" kern="1200" dirty="0" err="1">
                <a:solidFill>
                  <a:schemeClr val="tx1"/>
                </a:solidFill>
                <a:effectLst/>
                <a:latin typeface="+mn-lt"/>
                <a:ea typeface="+mn-ea"/>
                <a:cs typeface="+mn-cs"/>
              </a:rPr>
              <a:t>prognozunun</a:t>
            </a:r>
            <a:r>
              <a:rPr lang="tr-TR" sz="1200" b="0" i="0" kern="1200" dirty="0">
                <a:solidFill>
                  <a:schemeClr val="tx1"/>
                </a:solidFill>
                <a:effectLst/>
                <a:latin typeface="+mn-lt"/>
                <a:ea typeface="+mn-ea"/>
                <a:cs typeface="+mn-cs"/>
              </a:rPr>
              <a:t> belirlenmesinde rol oynayabilir [ </a:t>
            </a:r>
            <a:r>
              <a:rPr lang="tr-TR" sz="1200" b="0" i="0" u="none" strike="noStrike" kern="1200" dirty="0">
                <a:solidFill>
                  <a:schemeClr val="tx1"/>
                </a:solidFill>
                <a:effectLst/>
                <a:latin typeface="+mn-lt"/>
                <a:ea typeface="+mn-ea"/>
                <a:cs typeface="+mn-cs"/>
                <a:hlinkClick r:id="rId4"/>
              </a:rPr>
              <a:t>70</a:t>
            </a:r>
            <a:r>
              <a:rPr lang="tr-TR" sz="1200" b="0" i="0" kern="1200" dirty="0">
                <a:solidFill>
                  <a:schemeClr val="tx1"/>
                </a:solidFill>
                <a:effectLst/>
                <a:latin typeface="+mn-lt"/>
                <a:ea typeface="+mn-ea"/>
                <a:cs typeface="+mn-cs"/>
              </a:rPr>
              <a:t> ]. Bununla birlikte, </a:t>
            </a:r>
            <a:r>
              <a:rPr lang="tr-TR" sz="1200" b="0" i="0" kern="1200" dirty="0" err="1">
                <a:solidFill>
                  <a:schemeClr val="tx1"/>
                </a:solidFill>
                <a:effectLst/>
                <a:latin typeface="+mn-lt"/>
                <a:ea typeface="+mn-ea"/>
                <a:cs typeface="+mn-cs"/>
              </a:rPr>
              <a:t>periartiküler</a:t>
            </a:r>
            <a:r>
              <a:rPr lang="tr-TR" sz="1200" b="0" i="0" kern="1200" dirty="0">
                <a:solidFill>
                  <a:schemeClr val="tx1"/>
                </a:solidFill>
                <a:effectLst/>
                <a:latin typeface="+mn-lt"/>
                <a:ea typeface="+mn-ea"/>
                <a:cs typeface="+mn-cs"/>
              </a:rPr>
              <a:t> yumuşak doku lezyonları gibi eklem ağrısının diğer nedenlerini dışlamak için hastalar dikkatle muayene edilmelidir</a:t>
            </a:r>
          </a:p>
          <a:p>
            <a:r>
              <a:rPr lang="tr-TR" b="1" dirty="0"/>
              <a:t>Ek testler ne zaman dikkate alınmalı </a:t>
            </a:r>
            <a:r>
              <a:rPr lang="tr-TR" dirty="0"/>
              <a:t> ?</a:t>
            </a:r>
            <a:endParaRPr lang="tr-TR" sz="1200" b="0" i="0" kern="1200" dirty="0">
              <a:solidFill>
                <a:schemeClr val="tx1"/>
              </a:solidFill>
              <a:effectLst/>
              <a:latin typeface="+mn-lt"/>
              <a:ea typeface="+mn-ea"/>
              <a:cs typeface="+mn-cs"/>
            </a:endParaRPr>
          </a:p>
          <a:p>
            <a:r>
              <a:rPr lang="tr-TR" dirty="0"/>
              <a:t> Uygun görüntüleme ve laboratuvar incelemeleri aşağıdaki durumlarda gerçekleştirilmelidir:</a:t>
            </a:r>
          </a:p>
          <a:p>
            <a:pPr marL="457200" lvl="1" indent="0">
              <a:buNone/>
            </a:pPr>
            <a:r>
              <a:rPr lang="tr-TR" dirty="0"/>
              <a:t>-OA eklem semptomları/belirtileri olan genç bireyler</a:t>
            </a:r>
          </a:p>
          <a:p>
            <a:pPr marL="457200" lvl="1" indent="0">
              <a:buNone/>
            </a:pPr>
            <a:r>
              <a:rPr lang="tr-TR" dirty="0"/>
              <a:t>-Alışılmadık bir tutulum bölgesi, eklem iltihabı semptom ve bulguları, </a:t>
            </a:r>
          </a:p>
          <a:p>
            <a:pPr marL="457200" lvl="1" indent="0">
              <a:buNone/>
            </a:pPr>
            <a:r>
              <a:rPr lang="tr-TR" dirty="0"/>
              <a:t>-belirgin dinlenme ve/veya gece ağrısı ve hızla ilerleyen ağrı gibi </a:t>
            </a:r>
            <a:r>
              <a:rPr lang="tr-TR" dirty="0" err="1"/>
              <a:t>atipik</a:t>
            </a:r>
            <a:r>
              <a:rPr lang="tr-TR" dirty="0"/>
              <a:t> semptom ve bulguların varlığı</a:t>
            </a:r>
          </a:p>
          <a:p>
            <a:pPr marL="457200" lvl="1" indent="0">
              <a:buNone/>
            </a:pPr>
            <a:r>
              <a:rPr lang="tr-TR" dirty="0"/>
              <a:t>-Kilo kaybı veya yapısal semptomların varlığı</a:t>
            </a:r>
          </a:p>
          <a:p>
            <a:pPr marL="457200" lvl="1" indent="0">
              <a:buNone/>
            </a:pPr>
            <a:r>
              <a:rPr lang="tr-TR" dirty="0"/>
              <a:t>-"kilitlenme" semptomu varlığı</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23</a:t>
            </a:fld>
            <a:endParaRPr lang="tr-TR"/>
          </a:p>
        </p:txBody>
      </p:sp>
    </p:spTree>
    <p:extLst>
      <p:ext uri="{BB962C8B-B14F-4D97-AF65-F5344CB8AC3E}">
        <p14:creationId xmlns:p14="http://schemas.microsoft.com/office/powerpoint/2010/main" val="34747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t>Diz OA’ </a:t>
            </a:r>
            <a:r>
              <a:rPr lang="tr-TR" sz="1200" dirty="0" err="1"/>
              <a:t>nde</a:t>
            </a:r>
            <a:r>
              <a:rPr lang="tr-TR" sz="1200" dirty="0"/>
              <a:t> yürüme </a:t>
            </a:r>
            <a:r>
              <a:rPr lang="tr-TR" sz="1200" dirty="0" err="1"/>
              <a:t>antaljik</a:t>
            </a:r>
            <a:r>
              <a:rPr lang="tr-TR" sz="1200" dirty="0"/>
              <a:t>(</a:t>
            </a:r>
            <a:r>
              <a:rPr lang="tr-TR" dirty="0"/>
              <a:t>Ağrılı bacak yere basınca ağrı artar </a:t>
            </a:r>
          </a:p>
          <a:p>
            <a:r>
              <a:rPr lang="tr-TR" dirty="0"/>
              <a:t>Bu yüzden kişi: </a:t>
            </a:r>
          </a:p>
          <a:p>
            <a:pPr lvl="1"/>
            <a:r>
              <a:rPr lang="tr-TR" dirty="0"/>
              <a:t>O bacak üzerinde </a:t>
            </a:r>
            <a:r>
              <a:rPr lang="tr-TR" b="1" dirty="0"/>
              <a:t>daha kısa süre durur</a:t>
            </a:r>
            <a:r>
              <a:rPr lang="tr-TR" dirty="0"/>
              <a:t> </a:t>
            </a:r>
          </a:p>
          <a:p>
            <a:pPr lvl="1"/>
            <a:r>
              <a:rPr lang="tr-TR" dirty="0"/>
              <a:t>Hızlıca diğer bacağa geçer </a:t>
            </a:r>
            <a:r>
              <a:rPr lang="tr-TR" b="1" dirty="0"/>
              <a:t>asimetrik ve topallayan yürüyüş</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 şekildedir.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24</a:t>
            </a:fld>
            <a:endParaRPr lang="tr-TR"/>
          </a:p>
        </p:txBody>
      </p:sp>
    </p:spTree>
    <p:extLst>
      <p:ext uri="{BB962C8B-B14F-4D97-AF65-F5344CB8AC3E}">
        <p14:creationId xmlns:p14="http://schemas.microsoft.com/office/powerpoint/2010/main" val="251936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ancak uyluğun </a:t>
            </a:r>
            <a:r>
              <a:rPr lang="tr-TR" dirty="0" err="1"/>
              <a:t>anteromedial</a:t>
            </a:r>
            <a:r>
              <a:rPr lang="tr-TR" dirty="0"/>
              <a:t> veya üst </a:t>
            </a:r>
            <a:r>
              <a:rPr lang="tr-TR" dirty="0" err="1"/>
              <a:t>lateral</a:t>
            </a:r>
            <a:r>
              <a:rPr lang="tr-TR" dirty="0"/>
              <a:t> bölgesini ve bazen de kalçayı kapsayabilir.</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25</a:t>
            </a:fld>
            <a:endParaRPr lang="tr-TR"/>
          </a:p>
        </p:txBody>
      </p:sp>
    </p:spTree>
    <p:extLst>
      <p:ext uri="{BB962C8B-B14F-4D97-AF65-F5344CB8AC3E}">
        <p14:creationId xmlns:p14="http://schemas.microsoft.com/office/powerpoint/2010/main" val="218987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Mekanizma  : </a:t>
            </a:r>
            <a:r>
              <a:rPr lang="tr-TR" dirty="0"/>
              <a:t>Pelvis düşüyorsa → test pozitif → </a:t>
            </a:r>
            <a:r>
              <a:rPr lang="tr-TR" dirty="0" err="1"/>
              <a:t>abdüktör</a:t>
            </a:r>
            <a:r>
              <a:rPr lang="tr-TR" dirty="0"/>
              <a:t> kas zayıf</a:t>
            </a:r>
            <a:endParaRPr lang="tr-TR" b="1" dirty="0"/>
          </a:p>
          <a:p>
            <a:r>
              <a:rPr lang="tr-TR" dirty="0"/>
              <a:t>Normalde: </a:t>
            </a:r>
            <a:r>
              <a:rPr lang="tr-TR" b="1" dirty="0" err="1"/>
              <a:t>Gluteus</a:t>
            </a:r>
            <a:r>
              <a:rPr lang="tr-TR" b="1" dirty="0"/>
              <a:t> </a:t>
            </a:r>
            <a:r>
              <a:rPr lang="tr-TR" b="1" dirty="0" err="1"/>
              <a:t>medius</a:t>
            </a:r>
            <a:r>
              <a:rPr lang="tr-TR" dirty="0"/>
              <a:t>, pelvisi dengede tutar </a:t>
            </a:r>
          </a:p>
          <a:p>
            <a:r>
              <a:rPr lang="tr-TR" dirty="0"/>
              <a:t>Zayıflık varsa: Pelvis karşı tarafa doğru düşer</a:t>
            </a:r>
          </a:p>
          <a:p>
            <a:endParaRPr lang="tr-TR" dirty="0"/>
          </a:p>
        </p:txBody>
      </p:sp>
      <p:sp>
        <p:nvSpPr>
          <p:cNvPr id="4" name="Slayt Numarası Yer Tutucusu 3"/>
          <p:cNvSpPr>
            <a:spLocks noGrp="1"/>
          </p:cNvSpPr>
          <p:nvPr>
            <p:ph type="sldNum" sz="quarter" idx="5"/>
          </p:nvPr>
        </p:nvSpPr>
        <p:spPr/>
        <p:txBody>
          <a:bodyPr/>
          <a:lstStyle/>
          <a:p>
            <a:fld id="{BE885F44-B267-4CFE-BF57-C2178208A8CA}" type="slidenum">
              <a:rPr lang="tr-TR" smtClean="0"/>
              <a:t>26</a:t>
            </a:fld>
            <a:endParaRPr lang="tr-TR"/>
          </a:p>
        </p:txBody>
      </p:sp>
    </p:spTree>
    <p:extLst>
      <p:ext uri="{BB962C8B-B14F-4D97-AF65-F5344CB8AC3E}">
        <p14:creationId xmlns:p14="http://schemas.microsoft.com/office/powerpoint/2010/main" val="2059735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err="1"/>
              <a:t>Hemokromatoz</a:t>
            </a:r>
            <a:r>
              <a:rPr lang="tr-TR" dirty="0"/>
              <a:t>, vücutta </a:t>
            </a:r>
            <a:r>
              <a:rPr lang="tr-TR" b="1" dirty="0"/>
              <a:t>aşırı demir birikimi</a:t>
            </a:r>
            <a:r>
              <a:rPr lang="tr-TR" dirty="0"/>
              <a:t> ile karakterize, zamanla organ hasarına yol açabilen bir hastalıktır.</a:t>
            </a:r>
          </a:p>
        </p:txBody>
      </p:sp>
      <p:sp>
        <p:nvSpPr>
          <p:cNvPr id="4" name="Slayt Numarası Yer Tutucusu 3"/>
          <p:cNvSpPr>
            <a:spLocks noGrp="1"/>
          </p:cNvSpPr>
          <p:nvPr>
            <p:ph type="sldNum" sz="quarter" idx="5"/>
          </p:nvPr>
        </p:nvSpPr>
        <p:spPr/>
        <p:txBody>
          <a:bodyPr/>
          <a:lstStyle/>
          <a:p>
            <a:fld id="{BE885F44-B267-4CFE-BF57-C2178208A8CA}" type="slidenum">
              <a:rPr lang="tr-TR" smtClean="0"/>
              <a:t>27</a:t>
            </a:fld>
            <a:endParaRPr lang="tr-TR"/>
          </a:p>
        </p:txBody>
      </p:sp>
    </p:spTree>
    <p:extLst>
      <p:ext uri="{BB962C8B-B14F-4D97-AF65-F5344CB8AC3E}">
        <p14:creationId xmlns:p14="http://schemas.microsoft.com/office/powerpoint/2010/main" val="15751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Yararlara, yan etki profiline ve hastaya özgü bozukluklar ve tercihlere ek olarak, müdahalelerin maliyetleri ve yerel bulunabilirlik de dikkate alınmalıdır. </a:t>
            </a:r>
          </a:p>
          <a:p>
            <a:r>
              <a:rPr lang="tr-TR" dirty="0"/>
              <a:t>Örnek olarak </a:t>
            </a:r>
            <a:r>
              <a:rPr lang="tr-TR" dirty="0" err="1"/>
              <a:t>intraartiküler</a:t>
            </a:r>
            <a:r>
              <a:rPr lang="tr-TR" dirty="0"/>
              <a:t> </a:t>
            </a:r>
            <a:r>
              <a:rPr lang="tr-TR" dirty="0" err="1">
                <a:hlinkClick r:id="rId3"/>
              </a:rPr>
              <a:t>hyaluronik</a:t>
            </a:r>
            <a:r>
              <a:rPr lang="tr-TR" dirty="0">
                <a:hlinkClick r:id="rId3"/>
              </a:rPr>
              <a:t> asit</a:t>
            </a:r>
            <a:r>
              <a:rPr lang="tr-TR" dirty="0"/>
              <a:t> enjeksiyonları, </a:t>
            </a:r>
            <a:r>
              <a:rPr lang="tr-TR" dirty="0" err="1"/>
              <a:t>intraartiküler</a:t>
            </a:r>
            <a:r>
              <a:rPr lang="tr-TR" dirty="0"/>
              <a:t> </a:t>
            </a:r>
            <a:r>
              <a:rPr lang="tr-TR" dirty="0" err="1"/>
              <a:t>plaseboya</a:t>
            </a:r>
            <a:r>
              <a:rPr lang="tr-TR" dirty="0"/>
              <a:t> göre klinik olarak anlamlı faydalar olmaksızın yüksek maliyetlerle ilişkilidir.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28</a:t>
            </a:fld>
            <a:endParaRPr lang="tr-TR"/>
          </a:p>
        </p:txBody>
      </p:sp>
    </p:spTree>
    <p:extLst>
      <p:ext uri="{BB962C8B-B14F-4D97-AF65-F5344CB8AC3E}">
        <p14:creationId xmlns:p14="http://schemas.microsoft.com/office/powerpoint/2010/main" val="1471234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Artrodez</a:t>
            </a:r>
            <a:r>
              <a:rPr lang="tr-TR" dirty="0"/>
              <a:t>, bir eklemin </a:t>
            </a:r>
            <a:r>
              <a:rPr lang="tr-TR" b="1" dirty="0"/>
              <a:t>cerrahi olarak sabitlenmesi (dondurulması)</a:t>
            </a:r>
            <a:r>
              <a:rPr lang="tr-TR" dirty="0"/>
              <a:t> işlemidir.</a:t>
            </a:r>
          </a:p>
        </p:txBody>
      </p:sp>
      <p:sp>
        <p:nvSpPr>
          <p:cNvPr id="4" name="Slayt Numarası Yer Tutucusu 3"/>
          <p:cNvSpPr>
            <a:spLocks noGrp="1"/>
          </p:cNvSpPr>
          <p:nvPr>
            <p:ph type="sldNum" sz="quarter" idx="10"/>
          </p:nvPr>
        </p:nvSpPr>
        <p:spPr/>
        <p:txBody>
          <a:bodyPr/>
          <a:lstStyle/>
          <a:p>
            <a:fld id="{BE885F44-B267-4CFE-BF57-C2178208A8CA}" type="slidenum">
              <a:rPr lang="tr-TR" smtClean="0"/>
              <a:t>29</a:t>
            </a:fld>
            <a:endParaRPr lang="tr-TR"/>
          </a:p>
        </p:txBody>
      </p:sp>
    </p:spTree>
    <p:extLst>
      <p:ext uri="{BB962C8B-B14F-4D97-AF65-F5344CB8AC3E}">
        <p14:creationId xmlns:p14="http://schemas.microsoft.com/office/powerpoint/2010/main" val="3535059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32</a:t>
            </a:fld>
            <a:endParaRPr lang="tr-TR"/>
          </a:p>
        </p:txBody>
      </p:sp>
    </p:spTree>
    <p:extLst>
      <p:ext uri="{BB962C8B-B14F-4D97-AF65-F5344CB8AC3E}">
        <p14:creationId xmlns:p14="http://schemas.microsoft.com/office/powerpoint/2010/main" val="1487528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Benzer şekilde ayak bileği, el bileği, dirsek ve omuz (</a:t>
            </a:r>
            <a:r>
              <a:rPr lang="tr-TR" dirty="0" err="1"/>
              <a:t>akromiyoklaviküler</a:t>
            </a:r>
            <a:r>
              <a:rPr lang="tr-TR" dirty="0"/>
              <a:t> eklem hariç) eklemlerinde de </a:t>
            </a:r>
            <a:r>
              <a:rPr lang="tr-TR" dirty="0" err="1"/>
              <a:t>primer</a:t>
            </a:r>
            <a:r>
              <a:rPr lang="tr-TR" dirty="0"/>
              <a:t> OA nadirdir. </a:t>
            </a:r>
          </a:p>
          <a:p>
            <a:endParaRPr lang="tr-TR" dirty="0"/>
          </a:p>
          <a:p>
            <a:r>
              <a:rPr lang="tr-TR" dirty="0"/>
              <a:t>Elde daha nadiren </a:t>
            </a:r>
            <a:r>
              <a:rPr lang="tr-TR" dirty="0" err="1"/>
              <a:t>proksimal</a:t>
            </a:r>
            <a:r>
              <a:rPr lang="tr-TR" dirty="0"/>
              <a:t> </a:t>
            </a:r>
            <a:r>
              <a:rPr lang="tr-TR" dirty="0" err="1"/>
              <a:t>interfalangeal</a:t>
            </a:r>
            <a:r>
              <a:rPr lang="tr-TR" dirty="0"/>
              <a:t> eklemlerdir.</a:t>
            </a:r>
          </a:p>
          <a:p>
            <a:r>
              <a:rPr lang="tr-TR" b="1" dirty="0"/>
              <a:t>Elin diğer eklemlerinde </a:t>
            </a:r>
            <a:r>
              <a:rPr lang="tr-TR" b="1" dirty="0" err="1"/>
              <a:t>primer</a:t>
            </a:r>
            <a:r>
              <a:rPr lang="tr-TR" b="1" dirty="0"/>
              <a:t> OA görülmez.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9</a:t>
            </a:fld>
            <a:endParaRPr lang="tr-TR"/>
          </a:p>
        </p:txBody>
      </p:sp>
    </p:spTree>
    <p:extLst>
      <p:ext uri="{BB962C8B-B14F-4D97-AF65-F5344CB8AC3E}">
        <p14:creationId xmlns:p14="http://schemas.microsoft.com/office/powerpoint/2010/main" val="422939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Diz OA olgularında M. </a:t>
            </a:r>
            <a:r>
              <a:rPr lang="tr-TR" dirty="0" err="1"/>
              <a:t>quadriceps</a:t>
            </a:r>
            <a:r>
              <a:rPr lang="tr-TR" dirty="0"/>
              <a:t> kuvvetinde azalma olduğu yapılan çalışmalarda belirtilmiştir.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33</a:t>
            </a:fld>
            <a:endParaRPr lang="tr-TR"/>
          </a:p>
        </p:txBody>
      </p:sp>
    </p:spTree>
    <p:extLst>
      <p:ext uri="{BB962C8B-B14F-4D97-AF65-F5344CB8AC3E}">
        <p14:creationId xmlns:p14="http://schemas.microsoft.com/office/powerpoint/2010/main" val="726506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36</a:t>
            </a:fld>
            <a:endParaRPr lang="tr-TR"/>
          </a:p>
        </p:txBody>
      </p:sp>
    </p:spTree>
    <p:extLst>
      <p:ext uri="{BB962C8B-B14F-4D97-AF65-F5344CB8AC3E}">
        <p14:creationId xmlns:p14="http://schemas.microsoft.com/office/powerpoint/2010/main" val="2671583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American</a:t>
            </a:r>
            <a:r>
              <a:rPr lang="tr-TR" dirty="0"/>
              <a:t> </a:t>
            </a:r>
            <a:r>
              <a:rPr lang="tr-TR" dirty="0" err="1"/>
              <a:t>College</a:t>
            </a:r>
            <a:r>
              <a:rPr lang="tr-TR" dirty="0"/>
              <a:t> of </a:t>
            </a:r>
            <a:r>
              <a:rPr lang="tr-TR" dirty="0" err="1"/>
              <a:t>Rheumatology</a:t>
            </a:r>
            <a:r>
              <a:rPr lang="tr-TR" dirty="0"/>
              <a:t> (ACR) daha önce oral NSAİİ kullanmamış olan ve 75 yaş üstü hastalara  İA-HA önermemektedir. </a:t>
            </a:r>
            <a:r>
              <a:rPr lang="en-US" dirty="0"/>
              <a:t>Osteoarthritis Research Society International (OARSI)</a:t>
            </a:r>
            <a:r>
              <a:rPr lang="tr-TR" dirty="0"/>
              <a:t>’ye göre de İA-HA kullanımının diz OA için faydaları net değildir. </a:t>
            </a:r>
            <a:r>
              <a:rPr lang="tr-TR" dirty="0" err="1"/>
              <a:t>European</a:t>
            </a:r>
            <a:r>
              <a:rPr lang="tr-TR" dirty="0"/>
              <a:t> </a:t>
            </a:r>
            <a:r>
              <a:rPr lang="tr-TR" dirty="0" err="1"/>
              <a:t>Society</a:t>
            </a:r>
            <a:r>
              <a:rPr lang="tr-TR" dirty="0"/>
              <a:t> </a:t>
            </a:r>
            <a:r>
              <a:rPr lang="tr-TR" dirty="0" err="1"/>
              <a:t>for</a:t>
            </a:r>
            <a:r>
              <a:rPr lang="tr-TR" dirty="0"/>
              <a:t> </a:t>
            </a:r>
            <a:r>
              <a:rPr lang="tr-TR" dirty="0" err="1"/>
              <a:t>Clinical</a:t>
            </a:r>
            <a:r>
              <a:rPr lang="tr-TR" dirty="0"/>
              <a:t> </a:t>
            </a:r>
            <a:r>
              <a:rPr lang="tr-TR" dirty="0" err="1"/>
              <a:t>and</a:t>
            </a:r>
            <a:r>
              <a:rPr lang="tr-TR" dirty="0"/>
              <a:t> </a:t>
            </a:r>
            <a:r>
              <a:rPr lang="tr-TR" dirty="0" err="1"/>
              <a:t>Economic</a:t>
            </a:r>
            <a:r>
              <a:rPr lang="tr-TR" dirty="0"/>
              <a:t> </a:t>
            </a:r>
            <a:r>
              <a:rPr lang="tr-TR" dirty="0" err="1"/>
              <a:t>Aspect</a:t>
            </a:r>
            <a:r>
              <a:rPr lang="tr-TR" dirty="0"/>
              <a:t> of </a:t>
            </a:r>
            <a:r>
              <a:rPr lang="tr-TR" dirty="0" err="1"/>
              <a:t>Osteoporosis</a:t>
            </a:r>
            <a:r>
              <a:rPr lang="tr-TR" dirty="0"/>
              <a:t> </a:t>
            </a:r>
            <a:r>
              <a:rPr lang="tr-TR" dirty="0" err="1"/>
              <a:t>and</a:t>
            </a:r>
            <a:r>
              <a:rPr lang="tr-TR" dirty="0"/>
              <a:t> </a:t>
            </a:r>
            <a:r>
              <a:rPr lang="tr-TR" dirty="0" err="1"/>
              <a:t>Osteoarthritis</a:t>
            </a:r>
            <a:r>
              <a:rPr lang="tr-TR" dirty="0"/>
              <a:t> (ESCEO) ise NSAİİ kullanımına uygun olmayan hastalar için İA-HA kullanımı önermektedir.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37</a:t>
            </a:fld>
            <a:endParaRPr lang="tr-TR"/>
          </a:p>
        </p:txBody>
      </p:sp>
    </p:spTree>
    <p:extLst>
      <p:ext uri="{BB962C8B-B14F-4D97-AF65-F5344CB8AC3E}">
        <p14:creationId xmlns:p14="http://schemas.microsoft.com/office/powerpoint/2010/main" val="463075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err="1">
                <a:solidFill>
                  <a:schemeClr val="tx1"/>
                </a:solidFill>
                <a:effectLst/>
                <a:latin typeface="+mn-lt"/>
                <a:ea typeface="+mn-ea"/>
                <a:cs typeface="+mn-cs"/>
              </a:rPr>
              <a:t>Osteoartrit</a:t>
            </a:r>
            <a:r>
              <a:rPr lang="tr-TR" sz="1200" b="0" i="0" kern="1200" dirty="0">
                <a:solidFill>
                  <a:schemeClr val="tx1"/>
                </a:solidFill>
                <a:effectLst/>
                <a:latin typeface="+mn-lt"/>
                <a:ea typeface="+mn-ea"/>
                <a:cs typeface="+mn-cs"/>
              </a:rPr>
              <a:t> İndeksi (WOMAC), ağrı için görsel analog skala (VAS) ve </a:t>
            </a:r>
            <a:r>
              <a:rPr lang="tr-TR" sz="1200" b="0" i="0" kern="1200" dirty="0" err="1">
                <a:solidFill>
                  <a:schemeClr val="tx1"/>
                </a:solidFill>
                <a:effectLst/>
                <a:latin typeface="+mn-lt"/>
                <a:ea typeface="+mn-ea"/>
                <a:cs typeface="+mn-cs"/>
              </a:rPr>
              <a:t>Subjektif</a:t>
            </a:r>
            <a:r>
              <a:rPr lang="tr-TR" sz="1200" b="0" i="0" kern="1200" dirty="0">
                <a:solidFill>
                  <a:schemeClr val="tx1"/>
                </a:solidFill>
                <a:effectLst/>
                <a:latin typeface="+mn-lt"/>
                <a:ea typeface="+mn-ea"/>
                <a:cs typeface="+mn-cs"/>
              </a:rPr>
              <a:t> Uluslararası Diz Dokümantasyon Komitesi (IKDC) skalası ile değerlendirildi. Lökositten fakir ve lökositten zengin PRP alan hastalardan elde edilen sonuçları izole etmek için bir alt analiz de </a:t>
            </a:r>
            <a:r>
              <a:rPr lang="tr-TR" sz="1200" b="0" i="0" kern="1200">
                <a:solidFill>
                  <a:schemeClr val="tx1"/>
                </a:solidFill>
                <a:effectLst/>
                <a:latin typeface="+mn-lt"/>
                <a:ea typeface="+mn-ea"/>
                <a:cs typeface="+mn-cs"/>
              </a:rPr>
              <a:t>yapıldı.</a:t>
            </a:r>
          </a:p>
          <a:p>
            <a:r>
              <a:rPr lang="tr-TR" sz="1200" b="0" i="0" kern="1200">
                <a:solidFill>
                  <a:schemeClr val="tx1"/>
                </a:solidFill>
                <a:effectLst/>
                <a:latin typeface="+mn-lt"/>
                <a:ea typeface="+mn-ea"/>
                <a:cs typeface="+mn-cs"/>
              </a:rPr>
              <a:t>HA </a:t>
            </a:r>
            <a:r>
              <a:rPr lang="tr-TR" sz="1200" b="0" i="0" kern="1200" dirty="0">
                <a:solidFill>
                  <a:schemeClr val="tx1"/>
                </a:solidFill>
                <a:effectLst/>
                <a:latin typeface="+mn-lt"/>
                <a:ea typeface="+mn-ea"/>
                <a:cs typeface="+mn-cs"/>
              </a:rPr>
              <a:t>hastaları ile karşılaştırıldığında PRP hastalarının son takiplerinde anlamlı derecede daha az ağrıya sahip olduğunu bildirdi ( </a:t>
            </a:r>
            <a:r>
              <a:rPr lang="tr-TR" sz="1200" b="0" i="1" kern="1200" dirty="0">
                <a:solidFill>
                  <a:schemeClr val="tx1"/>
                </a:solidFill>
                <a:effectLst/>
                <a:latin typeface="+mn-lt"/>
                <a:ea typeface="+mn-ea"/>
                <a:cs typeface="+mn-cs"/>
              </a:rPr>
              <a:t>P</a:t>
            </a:r>
            <a:r>
              <a:rPr lang="tr-TR" sz="1200" b="0" i="0" kern="1200" dirty="0">
                <a:solidFill>
                  <a:schemeClr val="tx1"/>
                </a:solidFill>
                <a:effectLst/>
                <a:latin typeface="+mn-lt"/>
                <a:ea typeface="+mn-ea"/>
                <a:cs typeface="+mn-cs"/>
              </a:rPr>
              <a:t> &lt; .05). Sübjektif IKDC sonuç skorunu temel alan 6 çalışmadan 3'ü, PRP hastalarının son takipte HA hastalarıyla karşılaştırıldığında anlamlı derecede daha iyi skorlara sahip olduğunu bildirdi ( </a:t>
            </a:r>
            <a:r>
              <a:rPr lang="tr-TR" sz="1200" b="0" i="1" kern="1200" dirty="0">
                <a:solidFill>
                  <a:schemeClr val="tx1"/>
                </a:solidFill>
                <a:effectLst/>
                <a:latin typeface="+mn-lt"/>
                <a:ea typeface="+mn-ea"/>
                <a:cs typeface="+mn-cs"/>
              </a:rPr>
              <a:t>P</a:t>
            </a:r>
            <a:r>
              <a:rPr lang="tr-TR" sz="1200" b="0" i="0" kern="1200" dirty="0">
                <a:solidFill>
                  <a:schemeClr val="tx1"/>
                </a:solidFill>
                <a:effectLst/>
                <a:latin typeface="+mn-lt"/>
                <a:ea typeface="+mn-ea"/>
                <a:cs typeface="+mn-cs"/>
              </a:rPr>
              <a:t> &lt; .05). Son olarak, lökositten fakir PRP, lökositten zengin </a:t>
            </a:r>
            <a:r>
              <a:rPr lang="tr-TR" sz="1200" b="0" i="0" kern="1200" dirty="0" err="1">
                <a:solidFill>
                  <a:schemeClr val="tx1"/>
                </a:solidFill>
                <a:effectLst/>
                <a:latin typeface="+mn-lt"/>
                <a:ea typeface="+mn-ea"/>
                <a:cs typeface="+mn-cs"/>
              </a:rPr>
              <a:t>PRP'ye</a:t>
            </a:r>
            <a:r>
              <a:rPr lang="tr-TR" sz="1200" b="0" i="0" kern="1200" dirty="0">
                <a:solidFill>
                  <a:schemeClr val="tx1"/>
                </a:solidFill>
                <a:effectLst/>
                <a:latin typeface="+mn-lt"/>
                <a:ea typeface="+mn-ea"/>
                <a:cs typeface="+mn-cs"/>
              </a:rPr>
              <a:t> kıyasla anlamlı derecede daha iyi Sübjektif IKDC skorları ile ilişkilendirildi </a:t>
            </a:r>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38</a:t>
            </a:fld>
            <a:endParaRPr lang="tr-TR"/>
          </a:p>
        </p:txBody>
      </p:sp>
    </p:spTree>
    <p:extLst>
      <p:ext uri="{BB962C8B-B14F-4D97-AF65-F5344CB8AC3E}">
        <p14:creationId xmlns:p14="http://schemas.microsoft.com/office/powerpoint/2010/main" val="649156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tx1">
                    <a:lumMod val="85000"/>
                    <a:lumOff val="15000"/>
                  </a:schemeClr>
                </a:solidFill>
                <a:latin typeface="Times New Roman" panose="02020603050405020304" pitchFamily="18" charset="0"/>
                <a:cs typeface="Times New Roman" panose="02020603050405020304" pitchFamily="18" charset="0"/>
              </a:rPr>
              <a:t>RA kendi kendini sınırlayan çok hafif formlardan başlayarak çoklu organ yıkımı ve erken ölüme kadar götüren şekillerde olabilir.</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40</a:t>
            </a:fld>
            <a:endParaRPr lang="tr-TR"/>
          </a:p>
        </p:txBody>
      </p:sp>
    </p:spTree>
    <p:extLst>
      <p:ext uri="{BB962C8B-B14F-4D97-AF65-F5344CB8AC3E}">
        <p14:creationId xmlns:p14="http://schemas.microsoft.com/office/powerpoint/2010/main" val="3382077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latin typeface="Times New Roman" panose="02020603050405020304" pitchFamily="18" charset="0"/>
                <a:cs typeface="Times New Roman" panose="02020603050405020304" pitchFamily="18" charset="0"/>
              </a:rPr>
              <a:t>Monoartiküler</a:t>
            </a:r>
            <a:r>
              <a:rPr lang="tr-TR" sz="1200" dirty="0">
                <a:latin typeface="Times New Roman" panose="02020603050405020304" pitchFamily="18" charset="0"/>
                <a:cs typeface="Times New Roman" panose="02020603050405020304" pitchFamily="18" charset="0"/>
              </a:rPr>
              <a:t> hastalık başlangıçta ara sıra görülür</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42</a:t>
            </a:fld>
            <a:endParaRPr lang="tr-TR"/>
          </a:p>
        </p:txBody>
      </p:sp>
    </p:spTree>
    <p:extLst>
      <p:ext uri="{BB962C8B-B14F-4D97-AF65-F5344CB8AC3E}">
        <p14:creationId xmlns:p14="http://schemas.microsoft.com/office/powerpoint/2010/main" val="145298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r>
              <a:rPr lang="tr-TR" sz="1200" dirty="0"/>
              <a:t>Bazen tırnak yatağında veya parmak </a:t>
            </a:r>
            <a:r>
              <a:rPr lang="tr-TR" sz="1200" dirty="0" err="1"/>
              <a:t>pulpasında</a:t>
            </a:r>
            <a:r>
              <a:rPr lang="tr-TR" sz="1200" dirty="0"/>
              <a:t> küçük </a:t>
            </a:r>
            <a:r>
              <a:rPr lang="tr-TR" sz="1200" dirty="0" err="1"/>
              <a:t>hemorajik</a:t>
            </a:r>
            <a:r>
              <a:rPr lang="tr-TR" sz="1200" dirty="0"/>
              <a:t> </a:t>
            </a:r>
            <a:r>
              <a:rPr lang="tr-TR" sz="1200" dirty="0" err="1"/>
              <a:t>enfarkt</a:t>
            </a:r>
            <a:r>
              <a:rPr lang="tr-TR" sz="1200" dirty="0"/>
              <a:t> alanları şeklinde ortaya çıkan küçük damar </a:t>
            </a:r>
            <a:r>
              <a:rPr lang="tr-TR" sz="1200" dirty="0" err="1"/>
              <a:t>vasküliti</a:t>
            </a:r>
            <a:r>
              <a:rPr lang="tr-TR" sz="1200" dirty="0"/>
              <a:t> gelişir.</a:t>
            </a:r>
          </a:p>
        </p:txBody>
      </p:sp>
      <p:sp>
        <p:nvSpPr>
          <p:cNvPr id="4" name="Slayt Numarası Yer Tutucusu 3"/>
          <p:cNvSpPr>
            <a:spLocks noGrp="1"/>
          </p:cNvSpPr>
          <p:nvPr>
            <p:ph type="sldNum" sz="quarter" idx="10"/>
          </p:nvPr>
        </p:nvSpPr>
        <p:spPr/>
        <p:txBody>
          <a:bodyPr/>
          <a:lstStyle/>
          <a:p>
            <a:fld id="{BE885F44-B267-4CFE-BF57-C2178208A8CA}" type="slidenum">
              <a:rPr lang="tr-TR" smtClean="0"/>
              <a:t>45</a:t>
            </a:fld>
            <a:endParaRPr lang="tr-TR"/>
          </a:p>
        </p:txBody>
      </p:sp>
    </p:spTree>
    <p:extLst>
      <p:ext uri="{BB962C8B-B14F-4D97-AF65-F5344CB8AC3E}">
        <p14:creationId xmlns:p14="http://schemas.microsoft.com/office/powerpoint/2010/main" val="1451667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Wingdings" panose="05000000000000000000" pitchFamily="2" charset="2"/>
              <a:buChar char="ü"/>
            </a:pPr>
            <a:r>
              <a:rPr lang="tr-TR" sz="1200" dirty="0">
                <a:latin typeface="Times New Roman" panose="02020603050405020304" pitchFamily="18" charset="0"/>
                <a:cs typeface="Times New Roman" panose="02020603050405020304" pitchFamily="18" charset="0"/>
              </a:rPr>
              <a:t>Klinik olarak RA  tanısından şüphe duyuluyorsa tedaviye başlamak için </a:t>
            </a:r>
          </a:p>
          <a:p>
            <a:pPr marL="0" indent="0">
              <a:buNone/>
            </a:pPr>
            <a:r>
              <a:rPr lang="tr-TR" sz="1200" dirty="0">
                <a:latin typeface="Times New Roman" panose="02020603050405020304" pitchFamily="18" charset="0"/>
                <a:cs typeface="Times New Roman" panose="02020603050405020304" pitchFamily="18" charset="0"/>
              </a:rPr>
              <a:t>    radyografilerde ilerlemiş yıkımı görmeyi beklenmemelidir.</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47</a:t>
            </a:fld>
            <a:endParaRPr lang="tr-TR"/>
          </a:p>
        </p:txBody>
      </p:sp>
    </p:spTree>
    <p:extLst>
      <p:ext uri="{BB962C8B-B14F-4D97-AF65-F5344CB8AC3E}">
        <p14:creationId xmlns:p14="http://schemas.microsoft.com/office/powerpoint/2010/main" val="3172986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48</a:t>
            </a:fld>
            <a:endParaRPr lang="tr-TR"/>
          </a:p>
        </p:txBody>
      </p:sp>
    </p:spTree>
    <p:extLst>
      <p:ext uri="{BB962C8B-B14F-4D97-AF65-F5344CB8AC3E}">
        <p14:creationId xmlns:p14="http://schemas.microsoft.com/office/powerpoint/2010/main" val="2789486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DMARD (</a:t>
            </a:r>
            <a:r>
              <a:rPr lang="tr-TR" b="1" dirty="0" err="1"/>
              <a:t>Disease-Modifying</a:t>
            </a:r>
            <a:r>
              <a:rPr lang="tr-TR" b="1" dirty="0"/>
              <a:t> Anti-</a:t>
            </a:r>
            <a:r>
              <a:rPr lang="tr-TR" b="1" dirty="0" err="1"/>
              <a:t>Rheumatic</a:t>
            </a:r>
            <a:r>
              <a:rPr lang="tr-TR" b="1" dirty="0"/>
              <a:t> </a:t>
            </a:r>
            <a:r>
              <a:rPr lang="tr-TR" b="1" dirty="0" err="1"/>
              <a:t>Drugs</a:t>
            </a:r>
            <a:r>
              <a:rPr lang="tr-TR" b="1" dirty="0"/>
              <a:t>)</a:t>
            </a:r>
            <a:r>
              <a:rPr lang="tr-TR" dirty="0"/>
              <a:t>, yani </a:t>
            </a:r>
            <a:r>
              <a:rPr lang="tr-TR" b="1" dirty="0"/>
              <a:t>“hastalığın seyrini değiştiren antiromatizmal ilaçlar”</a:t>
            </a:r>
            <a:r>
              <a:rPr lang="tr-TR" dirty="0"/>
              <a:t>, romatizmal hastalıklarda sadece semptomları değil, </a:t>
            </a:r>
            <a:r>
              <a:rPr lang="tr-TR" b="1" dirty="0"/>
              <a:t>hastalığın ilerlemesini durdurmayı veya yavaşlatmayı</a:t>
            </a:r>
            <a:r>
              <a:rPr lang="tr-TR" dirty="0"/>
              <a:t> amaçlayan ilaç grubudur.</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49</a:t>
            </a:fld>
            <a:endParaRPr lang="tr-TR"/>
          </a:p>
        </p:txBody>
      </p:sp>
    </p:spTree>
    <p:extLst>
      <p:ext uri="{BB962C8B-B14F-4D97-AF65-F5344CB8AC3E}">
        <p14:creationId xmlns:p14="http://schemas.microsoft.com/office/powerpoint/2010/main" val="98331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a:solidFill>
                  <a:schemeClr val="tx1"/>
                </a:solidFill>
                <a:effectLst/>
                <a:latin typeface="+mn-lt"/>
                <a:ea typeface="+mn-ea"/>
                <a:cs typeface="+mn-cs"/>
              </a:rPr>
              <a:t>Bir ÖÇB yırtığından sonra OA gelişme riski, bağ onarılsa da onarılmasa da aynıdır [ </a:t>
            </a:r>
            <a:r>
              <a:rPr lang="tr-TR" sz="1200" b="0" i="0" u="none" strike="noStrike" kern="1200" dirty="0">
                <a:solidFill>
                  <a:schemeClr val="tx1"/>
                </a:solidFill>
                <a:effectLst/>
                <a:latin typeface="+mn-lt"/>
                <a:ea typeface="+mn-ea"/>
                <a:cs typeface="+mn-cs"/>
                <a:hlinkClick r:id="rId3"/>
              </a:rPr>
              <a:t>22</a:t>
            </a:r>
            <a:r>
              <a:rPr lang="tr-TR" sz="1200" b="0" i="0" kern="1200" dirty="0">
                <a:solidFill>
                  <a:schemeClr val="tx1"/>
                </a:solidFill>
                <a:effectLst/>
                <a:latin typeface="+mn-lt"/>
                <a:ea typeface="+mn-ea"/>
                <a:cs typeface="+mn-cs"/>
              </a:rPr>
              <a:t> ]. Bu durum, ya ÖÇB rekonstrüksiyonu sonrasında eklem mekaniğinin tam olarak düzelmediğini ya da yırtıkla birlikte oluşan akut </a:t>
            </a:r>
            <a:r>
              <a:rPr lang="tr-TR" sz="1200" b="0" i="0" kern="1200" dirty="0" err="1">
                <a:solidFill>
                  <a:schemeClr val="tx1"/>
                </a:solidFill>
                <a:effectLst/>
                <a:latin typeface="+mn-lt"/>
                <a:ea typeface="+mn-ea"/>
                <a:cs typeface="+mn-cs"/>
              </a:rPr>
              <a:t>enflamasyonun</a:t>
            </a:r>
            <a:r>
              <a:rPr lang="tr-TR" sz="1200" b="0" i="0" kern="1200" dirty="0">
                <a:solidFill>
                  <a:schemeClr val="tx1"/>
                </a:solidFill>
                <a:effectLst/>
                <a:latin typeface="+mn-lt"/>
                <a:ea typeface="+mn-ea"/>
                <a:cs typeface="+mn-cs"/>
              </a:rPr>
              <a:t> OA sürecini harekete geçirdiğini ve bağın yeniden yapılandırılmasıyla durdurulmadığını düşündürmektedir. İkincisi, </a:t>
            </a:r>
            <a:r>
              <a:rPr lang="tr-TR" sz="1200" b="0" i="0" kern="1200" dirty="0" err="1">
                <a:solidFill>
                  <a:schemeClr val="tx1"/>
                </a:solidFill>
                <a:effectLst/>
                <a:latin typeface="+mn-lt"/>
                <a:ea typeface="+mn-ea"/>
                <a:cs typeface="+mn-cs"/>
              </a:rPr>
              <a:t>kollajen</a:t>
            </a:r>
            <a:r>
              <a:rPr lang="tr-TR" sz="1200" b="0" i="0" kern="1200" dirty="0">
                <a:solidFill>
                  <a:schemeClr val="tx1"/>
                </a:solidFill>
                <a:effectLst/>
                <a:latin typeface="+mn-lt"/>
                <a:ea typeface="+mn-ea"/>
                <a:cs typeface="+mn-cs"/>
              </a:rPr>
              <a:t> ve </a:t>
            </a:r>
            <a:r>
              <a:rPr lang="tr-TR" sz="1200" b="0" i="0" kern="1200" dirty="0" err="1">
                <a:solidFill>
                  <a:schemeClr val="tx1"/>
                </a:solidFill>
                <a:effectLst/>
                <a:latin typeface="+mn-lt"/>
                <a:ea typeface="+mn-ea"/>
                <a:cs typeface="+mn-cs"/>
              </a:rPr>
              <a:t>proteoglikan</a:t>
            </a:r>
            <a:r>
              <a:rPr lang="tr-TR" sz="1200" b="0" i="0" kern="1200" dirty="0">
                <a:solidFill>
                  <a:schemeClr val="tx1"/>
                </a:solidFill>
                <a:effectLst/>
                <a:latin typeface="+mn-lt"/>
                <a:ea typeface="+mn-ea"/>
                <a:cs typeface="+mn-cs"/>
              </a:rPr>
              <a:t> yıkımı belirteçlerinin yaralanmadan sonra akut olarak mevcut olduğunu ve zaman içinde devam ettiğini gösteren çalışmalarla desteklenmektedir</a:t>
            </a:r>
          </a:p>
          <a:p>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Adipoz</a:t>
            </a:r>
            <a:r>
              <a:rPr lang="tr-TR" sz="1200" b="0" i="0" kern="1200" dirty="0">
                <a:solidFill>
                  <a:schemeClr val="tx1"/>
                </a:solidFill>
                <a:effectLst/>
                <a:latin typeface="+mn-lt"/>
                <a:ea typeface="+mn-ea"/>
                <a:cs typeface="+mn-cs"/>
              </a:rPr>
              <a:t> dokudaki </a:t>
            </a:r>
            <a:r>
              <a:rPr lang="tr-TR" sz="1200" b="0" i="0" kern="1200" dirty="0" err="1">
                <a:solidFill>
                  <a:schemeClr val="tx1"/>
                </a:solidFill>
                <a:effectLst/>
                <a:latin typeface="+mn-lt"/>
                <a:ea typeface="+mn-ea"/>
                <a:cs typeface="+mn-cs"/>
              </a:rPr>
              <a:t>makrofajlar</a:t>
            </a:r>
            <a:r>
              <a:rPr lang="tr-TR" sz="1200" b="0" i="0" kern="1200" dirty="0">
                <a:solidFill>
                  <a:schemeClr val="tx1"/>
                </a:solidFill>
                <a:effectLst/>
                <a:latin typeface="+mn-lt"/>
                <a:ea typeface="+mn-ea"/>
                <a:cs typeface="+mn-cs"/>
              </a:rPr>
              <a:t>, IL-6 ve TNF-alfa dahil olmak üzere </a:t>
            </a:r>
            <a:r>
              <a:rPr lang="tr-TR" sz="1200" b="0" i="0" kern="1200" dirty="0" err="1">
                <a:solidFill>
                  <a:schemeClr val="tx1"/>
                </a:solidFill>
                <a:effectLst/>
                <a:latin typeface="+mn-lt"/>
                <a:ea typeface="+mn-ea"/>
                <a:cs typeface="+mn-cs"/>
              </a:rPr>
              <a:t>proinflamatuar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sitokinlerin</a:t>
            </a:r>
            <a:r>
              <a:rPr lang="tr-TR" sz="1200" b="0" i="0" kern="1200" dirty="0">
                <a:solidFill>
                  <a:schemeClr val="tx1"/>
                </a:solidFill>
                <a:effectLst/>
                <a:latin typeface="+mn-lt"/>
                <a:ea typeface="+mn-ea"/>
                <a:cs typeface="+mn-cs"/>
              </a:rPr>
              <a:t> kaynağıdır ve </a:t>
            </a:r>
            <a:r>
              <a:rPr lang="tr-TR" sz="1200" b="0" i="0" kern="1200" dirty="0" err="1">
                <a:solidFill>
                  <a:schemeClr val="tx1"/>
                </a:solidFill>
                <a:effectLst/>
                <a:latin typeface="+mn-lt"/>
                <a:ea typeface="+mn-ea"/>
                <a:cs typeface="+mn-cs"/>
              </a:rPr>
              <a:t>adipositler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leptin</a:t>
            </a:r>
            <a:r>
              <a:rPr lang="tr-TR" sz="1200" b="0" i="0" kern="1200" dirty="0">
                <a:solidFill>
                  <a:schemeClr val="tx1"/>
                </a:solidFill>
                <a:effectLst/>
                <a:latin typeface="+mn-lt"/>
                <a:ea typeface="+mn-ea"/>
                <a:cs typeface="+mn-cs"/>
              </a:rPr>
              <a:t> gibi </a:t>
            </a:r>
            <a:r>
              <a:rPr lang="tr-TR" sz="1200" b="0" i="0" kern="1200" dirty="0" err="1">
                <a:solidFill>
                  <a:schemeClr val="tx1"/>
                </a:solidFill>
                <a:effectLst/>
                <a:latin typeface="+mn-lt"/>
                <a:ea typeface="+mn-ea"/>
                <a:cs typeface="+mn-cs"/>
              </a:rPr>
              <a:t>adipokinler</a:t>
            </a:r>
            <a:r>
              <a:rPr lang="tr-TR" sz="1200" b="0" i="0" kern="1200" dirty="0">
                <a:solidFill>
                  <a:schemeClr val="tx1"/>
                </a:solidFill>
                <a:effectLst/>
                <a:latin typeface="+mn-lt"/>
                <a:ea typeface="+mn-ea"/>
                <a:cs typeface="+mn-cs"/>
              </a:rPr>
              <a:t> üretir. </a:t>
            </a:r>
            <a:r>
              <a:rPr lang="tr-TR" sz="1200" b="0" i="0" kern="1200" dirty="0" err="1">
                <a:solidFill>
                  <a:schemeClr val="tx1"/>
                </a:solidFill>
                <a:effectLst/>
                <a:latin typeface="+mn-lt"/>
                <a:ea typeface="+mn-ea"/>
                <a:cs typeface="+mn-cs"/>
              </a:rPr>
              <a:t>Obezite</a:t>
            </a:r>
            <a:r>
              <a:rPr lang="tr-TR" sz="1200" b="0" i="0" kern="1200" dirty="0">
                <a:solidFill>
                  <a:schemeClr val="tx1"/>
                </a:solidFill>
                <a:effectLst/>
                <a:latin typeface="+mn-lt"/>
                <a:ea typeface="+mn-ea"/>
                <a:cs typeface="+mn-cs"/>
              </a:rPr>
              <a:t> ile ilişkili </a:t>
            </a:r>
            <a:r>
              <a:rPr lang="tr-TR" sz="1200" b="0" i="0" kern="1200" dirty="0" err="1">
                <a:solidFill>
                  <a:schemeClr val="tx1"/>
                </a:solidFill>
                <a:effectLst/>
                <a:latin typeface="+mn-lt"/>
                <a:ea typeface="+mn-ea"/>
                <a:cs typeface="+mn-cs"/>
              </a:rPr>
              <a:t>sitokinler</a:t>
            </a:r>
            <a:r>
              <a:rPr lang="tr-TR" sz="1200" b="0" i="0" kern="1200" dirty="0">
                <a:solidFill>
                  <a:schemeClr val="tx1"/>
                </a:solidFill>
                <a:effectLst/>
                <a:latin typeface="+mn-lt"/>
                <a:ea typeface="+mn-ea"/>
                <a:cs typeface="+mn-cs"/>
              </a:rPr>
              <a:t>, OA gelişimine katkıda bulunabilecek düşük dereceli, sistemik, </a:t>
            </a:r>
            <a:r>
              <a:rPr lang="tr-TR" sz="1200" b="0" i="0" kern="1200" dirty="0" err="1">
                <a:solidFill>
                  <a:schemeClr val="tx1"/>
                </a:solidFill>
                <a:effectLst/>
                <a:latin typeface="+mn-lt"/>
                <a:ea typeface="+mn-ea"/>
                <a:cs typeface="+mn-cs"/>
              </a:rPr>
              <a:t>proinflamatuar</a:t>
            </a:r>
            <a:r>
              <a:rPr lang="tr-TR" sz="1200" b="0" i="0" kern="1200" dirty="0">
                <a:solidFill>
                  <a:schemeClr val="tx1"/>
                </a:solidFill>
                <a:effectLst/>
                <a:latin typeface="+mn-lt"/>
                <a:ea typeface="+mn-ea"/>
                <a:cs typeface="+mn-cs"/>
              </a:rPr>
              <a:t> bir durumu teşvik edebilirken, </a:t>
            </a:r>
            <a:r>
              <a:rPr lang="tr-TR" sz="1200" b="0" i="0" kern="1200" dirty="0" err="1">
                <a:solidFill>
                  <a:schemeClr val="tx1"/>
                </a:solidFill>
                <a:effectLst/>
                <a:latin typeface="+mn-lt"/>
                <a:ea typeface="+mn-ea"/>
                <a:cs typeface="+mn-cs"/>
              </a:rPr>
              <a:t>leptinin</a:t>
            </a:r>
            <a:r>
              <a:rPr lang="tr-TR" sz="1200" b="0" i="0" kern="1200" dirty="0">
                <a:solidFill>
                  <a:schemeClr val="tx1"/>
                </a:solidFill>
                <a:effectLst/>
                <a:latin typeface="+mn-lt"/>
                <a:ea typeface="+mn-ea"/>
                <a:cs typeface="+mn-cs"/>
              </a:rPr>
              <a:t> OA gelişimini teşvik eden eklem dokuları üzerinde doğrudan etkilere sahip olduğu öne sürülmüştür [26 </a:t>
            </a:r>
            <a:r>
              <a:rPr lang="tr-TR" sz="1200" b="0" i="0" u="none" strike="noStrike" kern="1200" dirty="0">
                <a:solidFill>
                  <a:schemeClr val="tx1"/>
                </a:solidFill>
                <a:effectLst/>
                <a:latin typeface="+mn-lt"/>
                <a:ea typeface="+mn-ea"/>
                <a:cs typeface="+mn-cs"/>
                <a:hlinkClick r:id="rId4"/>
              </a:rPr>
              <a:t>]</a:t>
            </a:r>
            <a:r>
              <a:rPr lang="tr-TR" sz="1200" b="0" i="0" kern="1200" dirty="0">
                <a:solidFill>
                  <a:schemeClr val="tx1"/>
                </a:solidFill>
                <a:effectLst/>
                <a:latin typeface="+mn-lt"/>
                <a:ea typeface="+mn-ea"/>
                <a:cs typeface="+mn-cs"/>
              </a:rPr>
              <a:t> . </a:t>
            </a:r>
            <a:r>
              <a:rPr lang="tr-TR" sz="1200" b="0" i="0" kern="1200" dirty="0" err="1">
                <a:solidFill>
                  <a:schemeClr val="tx1"/>
                </a:solidFill>
                <a:effectLst/>
                <a:latin typeface="+mn-lt"/>
                <a:ea typeface="+mn-ea"/>
                <a:cs typeface="+mn-cs"/>
              </a:rPr>
              <a:t>Obeziteyle</a:t>
            </a:r>
            <a:r>
              <a:rPr lang="tr-TR" sz="1200" b="0" i="0" kern="1200" dirty="0">
                <a:solidFill>
                  <a:schemeClr val="tx1"/>
                </a:solidFill>
                <a:effectLst/>
                <a:latin typeface="+mn-lt"/>
                <a:ea typeface="+mn-ea"/>
                <a:cs typeface="+mn-cs"/>
              </a:rPr>
              <a:t> ilişkili </a:t>
            </a:r>
            <a:r>
              <a:rPr lang="tr-TR" sz="1200" b="0" i="0" kern="1200" dirty="0" err="1">
                <a:solidFill>
                  <a:schemeClr val="tx1"/>
                </a:solidFill>
                <a:effectLst/>
                <a:latin typeface="+mn-lt"/>
                <a:ea typeface="+mn-ea"/>
                <a:cs typeface="+mn-cs"/>
              </a:rPr>
              <a:t>metabolik</a:t>
            </a:r>
            <a:r>
              <a:rPr lang="tr-TR" sz="1200" b="0" i="0" kern="1200" dirty="0">
                <a:solidFill>
                  <a:schemeClr val="tx1"/>
                </a:solidFill>
                <a:effectLst/>
                <a:latin typeface="+mn-lt"/>
                <a:ea typeface="+mn-ea"/>
                <a:cs typeface="+mn-cs"/>
              </a:rPr>
              <a:t> OA aynı zamanda </a:t>
            </a:r>
            <a:r>
              <a:rPr lang="tr-TR" sz="1200" b="0" i="0" kern="1200" dirty="0" err="1">
                <a:solidFill>
                  <a:schemeClr val="tx1"/>
                </a:solidFill>
                <a:effectLst/>
                <a:latin typeface="+mn-lt"/>
                <a:ea typeface="+mn-ea"/>
                <a:cs typeface="+mn-cs"/>
              </a:rPr>
              <a:t>lipid</a:t>
            </a:r>
            <a:r>
              <a:rPr lang="tr-TR" sz="1200" b="0" i="0" kern="1200" dirty="0">
                <a:solidFill>
                  <a:schemeClr val="tx1"/>
                </a:solidFill>
                <a:effectLst/>
                <a:latin typeface="+mn-lt"/>
                <a:ea typeface="+mn-ea"/>
                <a:cs typeface="+mn-cs"/>
              </a:rPr>
              <a:t> metabolizmasındaki değişiklikleri ve </a:t>
            </a:r>
            <a:r>
              <a:rPr lang="tr-TR" sz="1200" b="0" i="0" kern="1200" dirty="0" err="1">
                <a:solidFill>
                  <a:schemeClr val="tx1"/>
                </a:solidFill>
                <a:effectLst/>
                <a:latin typeface="+mn-lt"/>
                <a:ea typeface="+mn-ea"/>
                <a:cs typeface="+mn-cs"/>
              </a:rPr>
              <a:t>peroksizom</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proliferatörüyle</a:t>
            </a:r>
            <a:r>
              <a:rPr lang="tr-TR" sz="1200" b="0" i="0" kern="1200" dirty="0">
                <a:solidFill>
                  <a:schemeClr val="tx1"/>
                </a:solidFill>
                <a:effectLst/>
                <a:latin typeface="+mn-lt"/>
                <a:ea typeface="+mn-ea"/>
                <a:cs typeface="+mn-cs"/>
              </a:rPr>
              <a:t> aktive olan reseptör (PPAR)-delta aktivitesinin artmasını da içerebilir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Eklem dokularını etkileyen değişiklikler arasında normal kemik yapısının kaybı, bağ ve </a:t>
            </a:r>
            <a:r>
              <a:rPr lang="tr-TR" sz="1200" dirty="0" err="1"/>
              <a:t>tendonların</a:t>
            </a:r>
            <a:r>
              <a:rPr lang="tr-TR" sz="1200" dirty="0"/>
              <a:t> sertliğinin artması ve </a:t>
            </a:r>
            <a:r>
              <a:rPr lang="tr-TR" sz="1200" dirty="0" err="1"/>
              <a:t>menisküs</a:t>
            </a:r>
            <a:r>
              <a:rPr lang="tr-TR" sz="1200" dirty="0"/>
              <a:t> dejenerasyonu yer alır. </a:t>
            </a:r>
            <a:r>
              <a:rPr lang="tr-TR" sz="1200" dirty="0" err="1"/>
              <a:t>Matriks</a:t>
            </a:r>
            <a:r>
              <a:rPr lang="tr-TR" sz="1200" dirty="0"/>
              <a:t> değişiklikleri eklem kıkırdağının yaşla birlikte incelmesini, </a:t>
            </a:r>
            <a:r>
              <a:rPr lang="tr-TR" sz="1200" dirty="0" err="1"/>
              <a:t>hidrasyonun</a:t>
            </a:r>
            <a:r>
              <a:rPr lang="tr-TR" sz="1200" dirty="0"/>
              <a:t> azalmasını ve ileri </a:t>
            </a:r>
            <a:r>
              <a:rPr lang="tr-TR" sz="1200" dirty="0" err="1"/>
              <a:t>glikasyon</a:t>
            </a:r>
            <a:r>
              <a:rPr lang="tr-TR" sz="1200" dirty="0"/>
              <a:t> son ürünlerini (</a:t>
            </a:r>
            <a:r>
              <a:rPr lang="tr-TR" sz="1200" dirty="0" err="1"/>
              <a:t>AGE'ler</a:t>
            </a:r>
            <a:r>
              <a:rPr lang="tr-TR" sz="1200" dirty="0"/>
              <a:t>) içeren proteinlerin birikmesini içerir. </a:t>
            </a:r>
            <a:r>
              <a:rPr lang="tr-TR" sz="1200" dirty="0" err="1"/>
              <a:t>AGE'ler</a:t>
            </a:r>
            <a:r>
              <a:rPr lang="tr-TR" sz="1200" dirty="0"/>
              <a:t> </a:t>
            </a:r>
            <a:r>
              <a:rPr lang="tr-TR" sz="1200" dirty="0" err="1"/>
              <a:t>kolajenin</a:t>
            </a:r>
            <a:r>
              <a:rPr lang="tr-TR" sz="1200" dirty="0"/>
              <a:t> çapraz bağlanmasının artmasına neden olur ve bu da artan "kırılganlık" ile karakterize edilen biyomekanik özelliklerin değişmesine neden olur</a:t>
            </a:r>
            <a:endParaRPr lang="tr-TR" sz="1200" b="1" dirty="0"/>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10</a:t>
            </a:fld>
            <a:endParaRPr lang="tr-TR"/>
          </a:p>
        </p:txBody>
      </p:sp>
    </p:spTree>
    <p:extLst>
      <p:ext uri="{BB962C8B-B14F-4D97-AF65-F5344CB8AC3E}">
        <p14:creationId xmlns:p14="http://schemas.microsoft.com/office/powerpoint/2010/main" val="1029421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tr-TR" dirty="0" err="1"/>
              <a:t>İnflamatuarartrit</a:t>
            </a:r>
            <a:r>
              <a:rPr lang="tr-TR" dirty="0"/>
              <a:t> •Sabah uyku sonrası belirgin •Tipik 30-60 </a:t>
            </a:r>
            <a:r>
              <a:rPr lang="tr-TR" dirty="0" err="1"/>
              <a:t>dkveya</a:t>
            </a:r>
            <a:r>
              <a:rPr lang="tr-TR" dirty="0"/>
              <a:t> daha uzun sürer •</a:t>
            </a:r>
            <a:r>
              <a:rPr lang="tr-TR" dirty="0" err="1"/>
              <a:t>Sinovial</a:t>
            </a:r>
            <a:r>
              <a:rPr lang="tr-TR" dirty="0"/>
              <a:t> </a:t>
            </a:r>
            <a:r>
              <a:rPr lang="tr-TR" dirty="0" err="1"/>
              <a:t>hipertrofi</a:t>
            </a:r>
            <a:r>
              <a:rPr lang="tr-TR" dirty="0"/>
              <a:t> •</a:t>
            </a:r>
            <a:r>
              <a:rPr lang="tr-TR" dirty="0" err="1"/>
              <a:t>Sinovial</a:t>
            </a:r>
            <a:r>
              <a:rPr lang="tr-TR" dirty="0"/>
              <a:t> </a:t>
            </a:r>
            <a:r>
              <a:rPr lang="tr-TR" dirty="0" err="1"/>
              <a:t>effüzyon</a:t>
            </a:r>
            <a:r>
              <a:rPr lang="tr-TR" dirty="0"/>
              <a:t> •Eklem çevresi </a:t>
            </a:r>
            <a:r>
              <a:rPr lang="tr-TR" dirty="0" err="1"/>
              <a:t>inflamasyon</a:t>
            </a:r>
            <a:r>
              <a:rPr lang="tr-TR" dirty="0"/>
              <a:t>  Kızarıklık ve ısı artışı</a:t>
            </a:r>
          </a:p>
          <a:p>
            <a:r>
              <a:rPr lang="tr-TR" dirty="0"/>
              <a:t>•</a:t>
            </a:r>
            <a:r>
              <a:rPr lang="tr-TR" dirty="0" err="1"/>
              <a:t>Noninflamatuarartrit</a:t>
            </a:r>
            <a:r>
              <a:rPr lang="tr-TR" dirty="0"/>
              <a:t> •15 </a:t>
            </a:r>
            <a:r>
              <a:rPr lang="tr-TR" dirty="0" err="1"/>
              <a:t>dkaz</a:t>
            </a:r>
            <a:r>
              <a:rPr lang="tr-TR" dirty="0"/>
              <a:t> • </a:t>
            </a:r>
            <a:r>
              <a:rPr lang="tr-TR" dirty="0" err="1"/>
              <a:t>İnaktikperyodutakip</a:t>
            </a:r>
            <a:r>
              <a:rPr lang="tr-TR" dirty="0"/>
              <a:t> eder •Osteofit •</a:t>
            </a:r>
            <a:r>
              <a:rPr lang="tr-TR" dirty="0" err="1"/>
              <a:t>Sinovial</a:t>
            </a:r>
            <a:r>
              <a:rPr lang="tr-TR" dirty="0"/>
              <a:t> kist •Kalınlaşma •</a:t>
            </a:r>
            <a:r>
              <a:rPr lang="tr-TR" dirty="0" err="1"/>
              <a:t>Effüzyon</a:t>
            </a:r>
            <a:r>
              <a:rPr lang="tr-TR" dirty="0"/>
              <a:t> </a:t>
            </a:r>
          </a:p>
          <a:p>
            <a:endParaRPr lang="tr-TR" dirty="0"/>
          </a:p>
          <a:p>
            <a:r>
              <a:rPr lang="tr-TR" dirty="0"/>
              <a:t>KMK = Küçük </a:t>
            </a:r>
            <a:r>
              <a:rPr lang="tr-TR" dirty="0" err="1"/>
              <a:t>Metakarpofalangeal</a:t>
            </a:r>
            <a:r>
              <a:rPr lang="tr-TR" dirty="0"/>
              <a:t> (MCP) eklemler</a:t>
            </a:r>
          </a:p>
        </p:txBody>
      </p:sp>
      <p:sp>
        <p:nvSpPr>
          <p:cNvPr id="4" name="Slayt Numarası Yer Tutucusu 3"/>
          <p:cNvSpPr>
            <a:spLocks noGrp="1"/>
          </p:cNvSpPr>
          <p:nvPr>
            <p:ph type="sldNum" sz="quarter" idx="10"/>
          </p:nvPr>
        </p:nvSpPr>
        <p:spPr/>
        <p:txBody>
          <a:bodyPr/>
          <a:lstStyle/>
          <a:p>
            <a:fld id="{BE885F44-B267-4CFE-BF57-C2178208A8CA}" type="slidenum">
              <a:rPr lang="tr-TR" smtClean="0"/>
              <a:t>50</a:t>
            </a:fld>
            <a:endParaRPr lang="tr-TR"/>
          </a:p>
        </p:txBody>
      </p:sp>
    </p:spTree>
    <p:extLst>
      <p:ext uri="{BB962C8B-B14F-4D97-AF65-F5344CB8AC3E}">
        <p14:creationId xmlns:p14="http://schemas.microsoft.com/office/powerpoint/2010/main" val="1989608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Ortaçağda aşırı beslenme ve alkol alımı ile </a:t>
            </a:r>
            <a:r>
              <a:rPr lang="tr-TR" dirty="0" err="1"/>
              <a:t>ilğisinin</a:t>
            </a:r>
            <a:r>
              <a:rPr lang="tr-TR" dirty="0"/>
              <a:t> fark edilmesi ile kralların hastalığı olarak ifade edilmiştir.</a:t>
            </a:r>
          </a:p>
        </p:txBody>
      </p:sp>
      <p:sp>
        <p:nvSpPr>
          <p:cNvPr id="4" name="Slayt Numarası Yer Tutucusu 3"/>
          <p:cNvSpPr>
            <a:spLocks noGrp="1"/>
          </p:cNvSpPr>
          <p:nvPr>
            <p:ph type="sldNum" sz="quarter" idx="10"/>
          </p:nvPr>
        </p:nvSpPr>
        <p:spPr/>
        <p:txBody>
          <a:bodyPr/>
          <a:lstStyle/>
          <a:p>
            <a:fld id="{BE885F44-B267-4CFE-BF57-C2178208A8CA}" type="slidenum">
              <a:rPr lang="tr-TR" smtClean="0"/>
              <a:t>51</a:t>
            </a:fld>
            <a:endParaRPr lang="tr-TR"/>
          </a:p>
        </p:txBody>
      </p:sp>
    </p:spTree>
    <p:extLst>
      <p:ext uri="{BB962C8B-B14F-4D97-AF65-F5344CB8AC3E}">
        <p14:creationId xmlns:p14="http://schemas.microsoft.com/office/powerpoint/2010/main" val="2033222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rgbClr val="92D050"/>
                </a:solidFill>
              </a:rPr>
              <a:t>USG</a:t>
            </a:r>
            <a:r>
              <a:rPr lang="tr-TR" dirty="0"/>
              <a:t>: Erken evrede </a:t>
            </a:r>
            <a:r>
              <a:rPr lang="tr-TR" dirty="0" err="1"/>
              <a:t>kartilaj</a:t>
            </a:r>
            <a:r>
              <a:rPr lang="tr-TR" dirty="0"/>
              <a:t> zemininde MSU kristallerinin gösterilmesi</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54</a:t>
            </a:fld>
            <a:endParaRPr lang="tr-TR"/>
          </a:p>
        </p:txBody>
      </p:sp>
    </p:spTree>
    <p:extLst>
      <p:ext uri="{BB962C8B-B14F-4D97-AF65-F5344CB8AC3E}">
        <p14:creationId xmlns:p14="http://schemas.microsoft.com/office/powerpoint/2010/main" val="3958307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Asemptomatik dönemden kronik gutta ilerleme kişiden kişiye farklılık gösterir. En önemli faktör serum ürik asit düzeyidir</a:t>
            </a:r>
          </a:p>
        </p:txBody>
      </p:sp>
      <p:sp>
        <p:nvSpPr>
          <p:cNvPr id="4" name="Slayt Numarası Yer Tutucusu 3"/>
          <p:cNvSpPr>
            <a:spLocks noGrp="1"/>
          </p:cNvSpPr>
          <p:nvPr>
            <p:ph type="sldNum" sz="quarter" idx="10"/>
          </p:nvPr>
        </p:nvSpPr>
        <p:spPr/>
        <p:txBody>
          <a:bodyPr/>
          <a:lstStyle/>
          <a:p>
            <a:fld id="{BE885F44-B267-4CFE-BF57-C2178208A8CA}" type="slidenum">
              <a:rPr lang="tr-TR" smtClean="0"/>
              <a:t>55</a:t>
            </a:fld>
            <a:endParaRPr lang="tr-TR"/>
          </a:p>
        </p:txBody>
      </p:sp>
    </p:spTree>
    <p:extLst>
      <p:ext uri="{BB962C8B-B14F-4D97-AF65-F5344CB8AC3E}">
        <p14:creationId xmlns:p14="http://schemas.microsoft.com/office/powerpoint/2010/main" val="304706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58</a:t>
            </a:fld>
            <a:endParaRPr lang="tr-TR"/>
          </a:p>
        </p:txBody>
      </p:sp>
    </p:spTree>
    <p:extLst>
      <p:ext uri="{BB962C8B-B14F-4D97-AF65-F5344CB8AC3E}">
        <p14:creationId xmlns:p14="http://schemas.microsoft.com/office/powerpoint/2010/main" val="1259679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Ağrılı ROM</a:t>
            </a:r>
            <a:r>
              <a:rPr lang="tr-TR" dirty="0"/>
              <a:t> = eklem hareket ettirildiğinde </a:t>
            </a:r>
            <a:r>
              <a:rPr lang="tr-TR" b="1" dirty="0"/>
              <a:t>ağrı oluşması</a:t>
            </a:r>
          </a:p>
          <a:p>
            <a:r>
              <a:rPr lang="tr-TR" b="1" dirty="0" err="1"/>
              <a:t>Range</a:t>
            </a:r>
            <a:r>
              <a:rPr lang="tr-TR" b="1" dirty="0"/>
              <a:t> of Motion (ROM)</a:t>
            </a:r>
            <a:r>
              <a:rPr lang="tr-TR" dirty="0"/>
              <a:t>, bir eklemin yapabildiği </a:t>
            </a:r>
            <a:r>
              <a:rPr lang="tr-TR" b="1" dirty="0"/>
              <a:t>toplam hareket miktarını</a:t>
            </a:r>
            <a:r>
              <a:rPr lang="tr-TR" dirty="0"/>
              <a:t> ifade eder.</a:t>
            </a:r>
          </a:p>
        </p:txBody>
      </p:sp>
      <p:sp>
        <p:nvSpPr>
          <p:cNvPr id="4" name="Slayt Numarası Yer Tutucusu 3"/>
          <p:cNvSpPr>
            <a:spLocks noGrp="1"/>
          </p:cNvSpPr>
          <p:nvPr>
            <p:ph type="sldNum" sz="quarter" idx="5"/>
          </p:nvPr>
        </p:nvSpPr>
        <p:spPr/>
        <p:txBody>
          <a:bodyPr/>
          <a:lstStyle/>
          <a:p>
            <a:fld id="{BE885F44-B267-4CFE-BF57-C2178208A8CA}" type="slidenum">
              <a:rPr lang="tr-TR" smtClean="0"/>
              <a:t>59</a:t>
            </a:fld>
            <a:endParaRPr lang="tr-TR"/>
          </a:p>
        </p:txBody>
      </p:sp>
    </p:spTree>
    <p:extLst>
      <p:ext uri="{BB962C8B-B14F-4D97-AF65-F5344CB8AC3E}">
        <p14:creationId xmlns:p14="http://schemas.microsoft.com/office/powerpoint/2010/main" val="904609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marR="0" lvl="0" indent="-342900" algn="l" rtl="0">
              <a:lnSpc>
                <a:spcPct val="100000"/>
              </a:lnSpc>
              <a:spcBef>
                <a:spcPts val="600"/>
              </a:spcBef>
              <a:spcAft>
                <a:spcPts val="0"/>
              </a:spcAft>
              <a:buClr>
                <a:srgbClr val="000000"/>
              </a:buClr>
              <a:buFont typeface="Calibri"/>
              <a:buNone/>
            </a:pPr>
            <a:r>
              <a:rPr lang="tr-TR" dirty="0"/>
              <a:t>ROM</a:t>
            </a:r>
            <a:r>
              <a:rPr lang="tr-TR" baseline="0" dirty="0"/>
              <a:t> </a:t>
            </a:r>
            <a:r>
              <a:rPr lang="tr-TR" dirty="0"/>
              <a:t>Eklem hareket açıklığı</a:t>
            </a:r>
            <a:r>
              <a:rPr lang="en-US" sz="1200" b="0" i="0" u="none" strike="noStrike" cap="none" dirty="0">
                <a:solidFill>
                  <a:schemeClr val="dk2"/>
                </a:solidFill>
              </a:rPr>
              <a:t>	</a:t>
            </a:r>
            <a:r>
              <a:rPr lang="tr-TR" sz="1200" b="0" i="0" u="none" strike="noStrike" cap="none" dirty="0">
                <a:solidFill>
                  <a:schemeClr val="dk2"/>
                </a:solidFill>
              </a:rPr>
              <a:t>:   </a:t>
            </a:r>
            <a:r>
              <a:rPr lang="tr-TR" b="1" dirty="0" err="1"/>
              <a:t>Range</a:t>
            </a:r>
            <a:r>
              <a:rPr lang="tr-TR" b="1" dirty="0"/>
              <a:t> of Motion (ROM)</a:t>
            </a:r>
            <a:r>
              <a:rPr lang="tr-TR" dirty="0"/>
              <a:t>, bir eklemin yapabildiği </a:t>
            </a:r>
            <a:r>
              <a:rPr lang="tr-TR" b="1" dirty="0"/>
              <a:t>toplam hareket miktarını</a:t>
            </a:r>
            <a:r>
              <a:rPr lang="tr-TR" dirty="0"/>
              <a:t> ifade eder.</a:t>
            </a:r>
            <a:endParaRPr lang="tr-TR" sz="1200" b="0" i="0" u="none" strike="noStrike" cap="none" dirty="0">
              <a:solidFill>
                <a:schemeClr val="dk2"/>
              </a:solidFill>
            </a:endParaRPr>
          </a:p>
          <a:p>
            <a:pPr marL="342900" marR="0" lvl="0" indent="-342900" algn="l" rtl="0">
              <a:lnSpc>
                <a:spcPct val="100000"/>
              </a:lnSpc>
              <a:spcBef>
                <a:spcPts val="600"/>
              </a:spcBef>
              <a:spcAft>
                <a:spcPts val="0"/>
              </a:spcAft>
              <a:buClr>
                <a:srgbClr val="000000"/>
              </a:buClr>
              <a:buFont typeface="Calibri"/>
              <a:buNone/>
            </a:pPr>
            <a:r>
              <a:rPr lang="tr-TR" sz="1200" b="0" i="0" u="none" strike="noStrike" cap="none" dirty="0">
                <a:solidFill>
                  <a:schemeClr val="dk2"/>
                </a:solidFill>
              </a:rPr>
              <a:t>                        </a:t>
            </a:r>
            <a:r>
              <a:rPr lang="en-US" sz="1200" b="0" i="0" u="none" strike="noStrike" cap="none" dirty="0" err="1">
                <a:solidFill>
                  <a:schemeClr val="dk2"/>
                </a:solidFill>
              </a:rPr>
              <a:t>haftada</a:t>
            </a:r>
            <a:r>
              <a:rPr lang="en-US" sz="1200" b="0" i="0" u="none" strike="noStrike" cap="none" dirty="0">
                <a:solidFill>
                  <a:schemeClr val="dk2"/>
                </a:solidFill>
              </a:rPr>
              <a:t> 2-3 </a:t>
            </a:r>
            <a:r>
              <a:rPr lang="en-US" sz="1200" b="0" i="0" u="none" strike="noStrike" cap="none" dirty="0" err="1">
                <a:solidFill>
                  <a:schemeClr val="dk2"/>
                </a:solidFill>
              </a:rPr>
              <a:t>gün</a:t>
            </a:r>
            <a:r>
              <a:rPr lang="en-US" sz="1200" b="0" i="0" u="none" strike="noStrike" cap="none" dirty="0">
                <a:solidFill>
                  <a:schemeClr val="dk2"/>
                </a:solidFill>
              </a:rPr>
              <a:t> </a:t>
            </a:r>
            <a:r>
              <a:rPr lang="en-US" sz="1200" b="0" i="0" u="none" strike="noStrike" cap="none" dirty="0" err="1">
                <a:solidFill>
                  <a:schemeClr val="dk2"/>
                </a:solidFill>
              </a:rPr>
              <a:t>kuvvetlendirme</a:t>
            </a:r>
            <a:r>
              <a:rPr lang="en-US" sz="1200" b="0" i="0" u="none" strike="noStrike" cap="none" dirty="0">
                <a:solidFill>
                  <a:schemeClr val="dk2"/>
                </a:solidFill>
              </a:rPr>
              <a:t> </a:t>
            </a:r>
            <a:r>
              <a:rPr lang="en-US" sz="1200" b="0" i="0" u="none" strike="noStrike" cap="none" dirty="0" err="1">
                <a:solidFill>
                  <a:schemeClr val="dk2"/>
                </a:solidFill>
              </a:rPr>
              <a:t>egzersizleri</a:t>
            </a:r>
            <a:r>
              <a:rPr lang="en-US" sz="1200" b="0" i="0" u="none" strike="noStrike" cap="none" dirty="0">
                <a:solidFill>
                  <a:schemeClr val="dk2"/>
                </a:solidFill>
              </a:rPr>
              <a:t>, </a:t>
            </a:r>
            <a:endParaRPr lang="en-US" sz="1200" dirty="0">
              <a:solidFill>
                <a:schemeClr val="dk2"/>
              </a:solidFill>
            </a:endParaRPr>
          </a:p>
          <a:p>
            <a:pPr marL="342900" marR="0" lvl="0" indent="-342900" algn="l" rtl="0">
              <a:lnSpc>
                <a:spcPct val="100000"/>
              </a:lnSpc>
              <a:spcBef>
                <a:spcPts val="600"/>
              </a:spcBef>
              <a:spcAft>
                <a:spcPts val="0"/>
              </a:spcAft>
              <a:buClr>
                <a:srgbClr val="000000"/>
              </a:buClr>
              <a:buFont typeface="Calibri"/>
              <a:buNone/>
            </a:pPr>
            <a:r>
              <a:rPr lang="en-US" sz="1200" b="0" i="0" u="none" strike="noStrike" cap="none" dirty="0">
                <a:solidFill>
                  <a:schemeClr val="dk2"/>
                </a:solidFill>
              </a:rPr>
              <a:t>		</a:t>
            </a:r>
            <a:r>
              <a:rPr lang="en-US" sz="1200" b="0" i="0" u="none" strike="noStrike" cap="none" dirty="0" err="1">
                <a:solidFill>
                  <a:schemeClr val="dk2"/>
                </a:solidFill>
              </a:rPr>
              <a:t>haftada</a:t>
            </a:r>
            <a:r>
              <a:rPr lang="en-US" sz="1200" b="0" i="0" u="none" strike="noStrike" cap="none" dirty="0">
                <a:solidFill>
                  <a:schemeClr val="dk2"/>
                </a:solidFill>
              </a:rPr>
              <a:t> 3-5 </a:t>
            </a:r>
            <a:r>
              <a:rPr lang="en-US" sz="1200" b="0" i="0" u="none" strike="noStrike" cap="none" dirty="0" err="1">
                <a:solidFill>
                  <a:schemeClr val="dk2"/>
                </a:solidFill>
              </a:rPr>
              <a:t>gün</a:t>
            </a:r>
            <a:r>
              <a:rPr lang="en-US" sz="1200" b="0" i="0" u="none" strike="noStrike" cap="none" dirty="0">
                <a:solidFill>
                  <a:schemeClr val="dk2"/>
                </a:solidFill>
              </a:rPr>
              <a:t> </a:t>
            </a:r>
            <a:r>
              <a:rPr lang="en-US" sz="1200" b="0" i="0" u="none" strike="noStrike" cap="none" dirty="0" err="1">
                <a:solidFill>
                  <a:schemeClr val="dk2"/>
                </a:solidFill>
              </a:rPr>
              <a:t>aerobik</a:t>
            </a:r>
            <a:r>
              <a:rPr lang="en-US" sz="1200" b="0" i="0" u="none" strike="noStrike" cap="none" dirty="0">
                <a:solidFill>
                  <a:schemeClr val="dk2"/>
                </a:solidFill>
              </a:rPr>
              <a:t> </a:t>
            </a:r>
            <a:r>
              <a:rPr lang="en-US" sz="1200" b="0" i="0" u="none" strike="noStrike" cap="none" dirty="0" err="1">
                <a:solidFill>
                  <a:schemeClr val="dk2"/>
                </a:solidFill>
              </a:rPr>
              <a:t>egzersizler</a:t>
            </a:r>
            <a:r>
              <a:rPr lang="en-US" sz="1200" b="0" i="0" u="none" strike="noStrike" cap="none" dirty="0">
                <a:solidFill>
                  <a:schemeClr val="dk2"/>
                </a:solidFill>
              </a:rPr>
              <a:t> </a:t>
            </a:r>
            <a:endParaRPr lang="en-US" sz="1200" dirty="0">
              <a:solidFill>
                <a:schemeClr val="dk2"/>
              </a:solidFill>
            </a:endParaRPr>
          </a:p>
          <a:p>
            <a:pPr marL="342900" marR="0" lvl="0" indent="-342900" algn="l" rtl="0">
              <a:lnSpc>
                <a:spcPct val="100000"/>
              </a:lnSpc>
              <a:spcBef>
                <a:spcPts val="600"/>
              </a:spcBef>
              <a:spcAft>
                <a:spcPts val="0"/>
              </a:spcAft>
              <a:buClr>
                <a:srgbClr val="000000"/>
              </a:buClr>
              <a:buFont typeface="Calibri"/>
              <a:buNone/>
            </a:pPr>
            <a:r>
              <a:rPr lang="en-US" sz="1200" b="0" i="0" u="none" strike="noStrike" cap="none" dirty="0">
                <a:solidFill>
                  <a:schemeClr val="dk2"/>
                </a:solidFill>
              </a:rPr>
              <a:t>		</a:t>
            </a:r>
            <a:r>
              <a:rPr lang="en-US" sz="1200" b="0" i="0" u="none" strike="noStrike" cap="none" dirty="0" err="1">
                <a:solidFill>
                  <a:schemeClr val="dk2"/>
                </a:solidFill>
              </a:rPr>
              <a:t>haftada</a:t>
            </a:r>
            <a:r>
              <a:rPr lang="en-US" sz="1200" b="0" i="0" u="none" strike="noStrike" cap="none" dirty="0">
                <a:solidFill>
                  <a:schemeClr val="dk2"/>
                </a:solidFill>
              </a:rPr>
              <a:t> 3-5 </a:t>
            </a:r>
            <a:r>
              <a:rPr lang="en-US" sz="1200" b="0" i="0" u="none" strike="noStrike" cap="none" dirty="0" err="1">
                <a:solidFill>
                  <a:schemeClr val="dk2"/>
                </a:solidFill>
              </a:rPr>
              <a:t>gün</a:t>
            </a:r>
            <a:r>
              <a:rPr lang="en-US" sz="1200" b="0" i="0" u="none" strike="noStrike" cap="none" dirty="0">
                <a:solidFill>
                  <a:schemeClr val="dk2"/>
                </a:solidFill>
              </a:rPr>
              <a:t> </a:t>
            </a:r>
            <a:r>
              <a:rPr lang="en-US" sz="1200" b="0" i="0" u="none" strike="noStrike" cap="none" dirty="0" err="1">
                <a:solidFill>
                  <a:schemeClr val="dk2"/>
                </a:solidFill>
              </a:rPr>
              <a:t>germe</a:t>
            </a:r>
            <a:r>
              <a:rPr lang="en-US" sz="1200" b="0" i="0" u="none" strike="noStrike" cap="none" dirty="0">
                <a:solidFill>
                  <a:schemeClr val="dk2"/>
                </a:solidFill>
              </a:rPr>
              <a:t> </a:t>
            </a:r>
            <a:r>
              <a:rPr lang="en-US" sz="1200" b="0" i="0" u="none" strike="noStrike" cap="none" dirty="0" err="1">
                <a:solidFill>
                  <a:schemeClr val="dk2"/>
                </a:solidFill>
              </a:rPr>
              <a:t>ve</a:t>
            </a:r>
            <a:r>
              <a:rPr lang="en-US" sz="1200" b="0" i="0" u="none" strike="noStrike" cap="none" dirty="0">
                <a:solidFill>
                  <a:schemeClr val="dk2"/>
                </a:solidFill>
              </a:rPr>
              <a:t> </a:t>
            </a:r>
            <a:r>
              <a:rPr lang="en-US" sz="1200" b="0" i="0" u="none" strike="noStrike" cap="none" dirty="0" err="1">
                <a:solidFill>
                  <a:schemeClr val="dk2"/>
                </a:solidFill>
              </a:rPr>
              <a:t>esneme</a:t>
            </a:r>
            <a:r>
              <a:rPr lang="en-US" sz="1200" b="0" i="0" u="none" strike="noStrike" cap="none" dirty="0">
                <a:solidFill>
                  <a:schemeClr val="dk2"/>
                </a:solidFill>
              </a:rPr>
              <a:t> </a:t>
            </a:r>
            <a:r>
              <a:rPr lang="en-US" sz="1200" b="0" i="0" u="none" strike="noStrike" cap="none" dirty="0" err="1">
                <a:solidFill>
                  <a:schemeClr val="dk2"/>
                </a:solidFill>
              </a:rPr>
              <a:t>egzersizleri</a:t>
            </a:r>
            <a:endParaRPr lang="en-US" sz="1200" dirty="0">
              <a:solidFill>
                <a:schemeClr val="dk2"/>
              </a:solidFill>
            </a:endParaRPr>
          </a:p>
          <a:p>
            <a:r>
              <a:rPr lang="tr-TR" dirty="0"/>
              <a:t>GÜNDE 3KERE 3ER DEFA TEKRAR</a:t>
            </a:r>
            <a:r>
              <a:rPr lang="tr-TR" baseline="0" dirty="0"/>
              <a:t> İLE BAŞLANIP GÜNDE 3 KERE 20 DEFA TEKRARA ÇIKILABİLİR</a:t>
            </a:r>
            <a:endParaRPr lang="tr-TR" dirty="0"/>
          </a:p>
        </p:txBody>
      </p:sp>
      <p:sp>
        <p:nvSpPr>
          <p:cNvPr id="4" name="Slayt Numarası Yer Tutucusu 3"/>
          <p:cNvSpPr>
            <a:spLocks noGrp="1"/>
          </p:cNvSpPr>
          <p:nvPr>
            <p:ph type="sldNum" sz="quarter" idx="10"/>
          </p:nvPr>
        </p:nvSpPr>
        <p:spPr/>
        <p:txBody>
          <a:bodyPr/>
          <a:lstStyle/>
          <a:p>
            <a:fld id="{4E6B8A38-552E-4E6B-9F31-7FBBEA3864FA}" type="slidenum">
              <a:rPr lang="tr-TR" smtClean="0"/>
              <a:t>60</a:t>
            </a:fld>
            <a:endParaRPr lang="tr-TR"/>
          </a:p>
        </p:txBody>
      </p:sp>
    </p:spTree>
    <p:extLst>
      <p:ext uri="{BB962C8B-B14F-4D97-AF65-F5344CB8AC3E}">
        <p14:creationId xmlns:p14="http://schemas.microsoft.com/office/powerpoint/2010/main" val="2252765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5 ER KEZ TEKRARLAYABİLİR</a:t>
            </a:r>
          </a:p>
        </p:txBody>
      </p:sp>
      <p:sp>
        <p:nvSpPr>
          <p:cNvPr id="4" name="Slayt Numarası Yer Tutucusu 3"/>
          <p:cNvSpPr>
            <a:spLocks noGrp="1"/>
          </p:cNvSpPr>
          <p:nvPr>
            <p:ph type="sldNum" sz="quarter" idx="10"/>
          </p:nvPr>
        </p:nvSpPr>
        <p:spPr/>
        <p:txBody>
          <a:bodyPr/>
          <a:lstStyle/>
          <a:p>
            <a:fld id="{BE885F44-B267-4CFE-BF57-C2178208A8CA}" type="slidenum">
              <a:rPr lang="tr-TR" smtClean="0"/>
              <a:t>61</a:t>
            </a:fld>
            <a:endParaRPr lang="tr-TR"/>
          </a:p>
        </p:txBody>
      </p:sp>
    </p:spTree>
    <p:extLst>
      <p:ext uri="{BB962C8B-B14F-4D97-AF65-F5344CB8AC3E}">
        <p14:creationId xmlns:p14="http://schemas.microsoft.com/office/powerpoint/2010/main" val="3440251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Eklem dokusu hücrelerine aşırı ve anormal yükler getiren değiştirilmiş mekanikler, </a:t>
            </a:r>
            <a:r>
              <a:rPr lang="tr-TR" sz="1200" dirty="0" err="1"/>
              <a:t>inflamatuar</a:t>
            </a:r>
            <a:r>
              <a:rPr lang="tr-TR" sz="1200" dirty="0"/>
              <a:t> </a:t>
            </a:r>
            <a:r>
              <a:rPr lang="tr-TR" sz="1200" dirty="0" err="1"/>
              <a:t>medyatörlerin</a:t>
            </a:r>
            <a:r>
              <a:rPr lang="tr-TR" sz="1200" dirty="0"/>
              <a:t> ve </a:t>
            </a:r>
            <a:r>
              <a:rPr lang="tr-TR" sz="1200" dirty="0" err="1"/>
              <a:t>proteolitik</a:t>
            </a:r>
            <a:r>
              <a:rPr lang="tr-TR" sz="1200" dirty="0"/>
              <a:t> enzimlerin üretiminin artmasına neden olan </a:t>
            </a:r>
            <a:r>
              <a:rPr lang="tr-TR" sz="1200" dirty="0" err="1"/>
              <a:t>mekanotransdüksiyon</a:t>
            </a:r>
            <a:r>
              <a:rPr lang="tr-TR" sz="1200" dirty="0"/>
              <a:t> yollarını aktive eder.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Eklem şekli, OA gelişimini etkileyebilir. </a:t>
            </a:r>
          </a:p>
          <a:p>
            <a:r>
              <a:rPr lang="tr-TR" sz="1200" dirty="0" err="1"/>
              <a:t>OA'nın</a:t>
            </a:r>
            <a:r>
              <a:rPr lang="tr-TR" sz="1200" dirty="0"/>
              <a:t> yaşla güçlü ilişkisi, </a:t>
            </a:r>
            <a:r>
              <a:rPr lang="tr-TR" sz="1200" dirty="0" err="1"/>
              <a:t>OA'nin</a:t>
            </a:r>
            <a:r>
              <a:rPr lang="tr-TR" sz="1200" dirty="0"/>
              <a:t> menopoz sonrası yıllarda neden daha yaygın olduğunu açıklayabilir, ancak östrojen kaybının katkıda bulunan bir faktör olabilir.</a:t>
            </a:r>
          </a:p>
          <a:p>
            <a:endParaRPr lang="tr-TR" dirty="0"/>
          </a:p>
          <a:p>
            <a:r>
              <a:rPr lang="tr-TR" sz="1200" dirty="0" err="1"/>
              <a:t>Konjenital</a:t>
            </a:r>
            <a:r>
              <a:rPr lang="tr-TR" sz="1200" dirty="0"/>
              <a:t> </a:t>
            </a:r>
            <a:r>
              <a:rPr lang="tr-TR" sz="1200" dirty="0" err="1"/>
              <a:t>asetabular</a:t>
            </a:r>
            <a:r>
              <a:rPr lang="tr-TR" sz="1200" dirty="0"/>
              <a:t> </a:t>
            </a:r>
            <a:r>
              <a:rPr lang="tr-TR" sz="1200" dirty="0" err="1"/>
              <a:t>displazi</a:t>
            </a:r>
            <a:r>
              <a:rPr lang="tr-TR" sz="1200" dirty="0"/>
              <a:t>, sıklıkla eklem </a:t>
            </a:r>
            <a:r>
              <a:rPr lang="tr-TR" sz="1200" dirty="0" err="1"/>
              <a:t>replasmanı</a:t>
            </a:r>
            <a:r>
              <a:rPr lang="tr-TR" sz="1200" dirty="0"/>
              <a:t> gerektiren prematüre kalça </a:t>
            </a:r>
            <a:r>
              <a:rPr lang="tr-TR" sz="1200" dirty="0" err="1"/>
              <a:t>OA'sı</a:t>
            </a:r>
            <a:r>
              <a:rPr lang="tr-TR" sz="1200" dirty="0"/>
              <a:t> ile ilişkilidir. </a:t>
            </a:r>
            <a:endParaRPr lang="tr-TR" dirty="0"/>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11</a:t>
            </a:fld>
            <a:endParaRPr lang="tr-TR"/>
          </a:p>
        </p:txBody>
      </p:sp>
    </p:spTree>
    <p:extLst>
      <p:ext uri="{BB962C8B-B14F-4D97-AF65-F5344CB8AC3E}">
        <p14:creationId xmlns:p14="http://schemas.microsoft.com/office/powerpoint/2010/main" val="146252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a:solidFill>
                  <a:schemeClr val="tx1"/>
                </a:solidFill>
                <a:effectLst/>
                <a:latin typeface="+mn-lt"/>
                <a:ea typeface="+mn-ea"/>
                <a:cs typeface="+mn-cs"/>
              </a:rPr>
              <a:t>Radyografik </a:t>
            </a:r>
            <a:r>
              <a:rPr lang="tr-TR" sz="1200" b="0" i="0" kern="1200" dirty="0" err="1">
                <a:solidFill>
                  <a:schemeClr val="tx1"/>
                </a:solidFill>
                <a:effectLst/>
                <a:latin typeface="+mn-lt"/>
                <a:ea typeface="+mn-ea"/>
                <a:cs typeface="+mn-cs"/>
              </a:rPr>
              <a:t>OA'li</a:t>
            </a:r>
            <a:r>
              <a:rPr lang="tr-TR" sz="1200" b="0" i="0" kern="1200" dirty="0">
                <a:solidFill>
                  <a:schemeClr val="tx1"/>
                </a:solidFill>
                <a:effectLst/>
                <a:latin typeface="+mn-lt"/>
                <a:ea typeface="+mn-ea"/>
                <a:cs typeface="+mn-cs"/>
              </a:rPr>
              <a:t> herkesin </a:t>
            </a:r>
            <a:r>
              <a:rPr lang="tr-TR" sz="1200" b="0" i="0" kern="1200" dirty="0" err="1">
                <a:solidFill>
                  <a:schemeClr val="tx1"/>
                </a:solidFill>
                <a:effectLst/>
                <a:latin typeface="+mn-lt"/>
                <a:ea typeface="+mn-ea"/>
                <a:cs typeface="+mn-cs"/>
              </a:rPr>
              <a:t>semptomatik</a:t>
            </a:r>
            <a:r>
              <a:rPr lang="tr-TR" sz="1200" b="0" i="0" kern="1200" dirty="0">
                <a:solidFill>
                  <a:schemeClr val="tx1"/>
                </a:solidFill>
                <a:effectLst/>
                <a:latin typeface="+mn-lt"/>
                <a:ea typeface="+mn-ea"/>
                <a:cs typeface="+mn-cs"/>
              </a:rPr>
              <a:t> olmadığına dikkat edilmelidir. Kullanılan çeşitli OA tanımları nedeniyle bildirilen </a:t>
            </a:r>
            <a:r>
              <a:rPr lang="tr-TR" sz="1200" b="0" i="0" kern="1200" dirty="0" err="1">
                <a:solidFill>
                  <a:schemeClr val="tx1"/>
                </a:solidFill>
                <a:effectLst/>
                <a:latin typeface="+mn-lt"/>
                <a:ea typeface="+mn-ea"/>
                <a:cs typeface="+mn-cs"/>
              </a:rPr>
              <a:t>prevalans</a:t>
            </a:r>
            <a:r>
              <a:rPr lang="tr-TR" sz="1200" b="0" i="0" kern="1200" dirty="0">
                <a:solidFill>
                  <a:schemeClr val="tx1"/>
                </a:solidFill>
                <a:effectLst/>
                <a:latin typeface="+mn-lt"/>
                <a:ea typeface="+mn-ea"/>
                <a:cs typeface="+mn-cs"/>
              </a:rPr>
              <a:t> ve </a:t>
            </a:r>
            <a:r>
              <a:rPr lang="tr-TR" sz="1200" b="0" i="0" kern="1200" dirty="0" err="1">
                <a:solidFill>
                  <a:schemeClr val="tx1"/>
                </a:solidFill>
                <a:effectLst/>
                <a:latin typeface="+mn-lt"/>
                <a:ea typeface="+mn-ea"/>
                <a:cs typeface="+mn-cs"/>
              </a:rPr>
              <a:t>insidans</a:t>
            </a:r>
            <a:r>
              <a:rPr lang="tr-TR" sz="1200" b="0" i="0" kern="1200" dirty="0">
                <a:solidFill>
                  <a:schemeClr val="tx1"/>
                </a:solidFill>
                <a:effectLst/>
                <a:latin typeface="+mn-lt"/>
                <a:ea typeface="+mn-ea"/>
                <a:cs typeface="+mn-cs"/>
              </a:rPr>
              <a:t> oranları çalışmalar arasında farklılık göstermektedir.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Framingham</a:t>
            </a:r>
            <a:r>
              <a:rPr lang="tr-TR" dirty="0"/>
              <a:t> OA çalışması verileri, </a:t>
            </a:r>
            <a:r>
              <a:rPr lang="tr-TR" dirty="0" err="1"/>
              <a:t>Prevalansı</a:t>
            </a:r>
            <a:r>
              <a:rPr lang="tr-TR" dirty="0"/>
              <a:t> kadınlarda %11, erkeklerde %7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12</a:t>
            </a:fld>
            <a:endParaRPr lang="tr-TR"/>
          </a:p>
        </p:txBody>
      </p:sp>
    </p:spTree>
    <p:extLst>
      <p:ext uri="{BB962C8B-B14F-4D97-AF65-F5344CB8AC3E}">
        <p14:creationId xmlns:p14="http://schemas.microsoft.com/office/powerpoint/2010/main" val="3768204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13</a:t>
            </a:fld>
            <a:endParaRPr lang="tr-TR"/>
          </a:p>
        </p:txBody>
      </p:sp>
    </p:spTree>
    <p:extLst>
      <p:ext uri="{BB962C8B-B14F-4D97-AF65-F5344CB8AC3E}">
        <p14:creationId xmlns:p14="http://schemas.microsoft.com/office/powerpoint/2010/main" val="130168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PG konsantrasyonunda % 50 veya daha fazla oranda ve özellikle alt grupların </a:t>
            </a:r>
            <a:r>
              <a:rPr lang="tr-TR" dirty="0" err="1"/>
              <a:t>hiyaluronat</a:t>
            </a:r>
            <a:r>
              <a:rPr lang="tr-TR" dirty="0"/>
              <a:t> bağlama düzeyinde değişiklik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15</a:t>
            </a:fld>
            <a:endParaRPr lang="tr-TR"/>
          </a:p>
        </p:txBody>
      </p:sp>
    </p:spTree>
    <p:extLst>
      <p:ext uri="{BB962C8B-B14F-4D97-AF65-F5344CB8AC3E}">
        <p14:creationId xmlns:p14="http://schemas.microsoft.com/office/powerpoint/2010/main" val="2049661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kern="1200" dirty="0" err="1">
                <a:solidFill>
                  <a:schemeClr val="tx1"/>
                </a:solidFill>
                <a:effectLst/>
                <a:latin typeface="+mn-lt"/>
                <a:ea typeface="+mn-ea"/>
                <a:cs typeface="+mn-cs"/>
              </a:rPr>
              <a:t>Osteoartrit</a:t>
            </a:r>
            <a:r>
              <a:rPr lang="tr-TR" sz="1200" b="0" i="0" kern="1200" dirty="0">
                <a:solidFill>
                  <a:schemeClr val="tx1"/>
                </a:solidFill>
                <a:effectLst/>
                <a:latin typeface="+mn-lt"/>
                <a:ea typeface="+mn-ea"/>
                <a:cs typeface="+mn-cs"/>
              </a:rPr>
              <a:t>, dizdeki </a:t>
            </a:r>
            <a:r>
              <a:rPr lang="tr-TR" sz="1200" b="0" i="0" kern="1200" dirty="0" err="1">
                <a:solidFill>
                  <a:schemeClr val="tx1"/>
                </a:solidFill>
                <a:effectLst/>
                <a:latin typeface="+mn-lt"/>
                <a:ea typeface="+mn-ea"/>
                <a:cs typeface="+mn-cs"/>
              </a:rPr>
              <a:t>menisküsler</a:t>
            </a:r>
            <a:r>
              <a:rPr lang="tr-TR" sz="1200" b="0" i="0" kern="1200" dirty="0">
                <a:solidFill>
                  <a:schemeClr val="tx1"/>
                </a:solidFill>
                <a:effectLst/>
                <a:latin typeface="+mn-lt"/>
                <a:ea typeface="+mn-ea"/>
                <a:cs typeface="+mn-cs"/>
              </a:rPr>
              <a:t>, bağlar, </a:t>
            </a:r>
            <a:r>
              <a:rPr lang="tr-TR" sz="1200" b="0" i="0" kern="1200" dirty="0" err="1">
                <a:solidFill>
                  <a:schemeClr val="tx1"/>
                </a:solidFill>
                <a:effectLst/>
                <a:latin typeface="+mn-lt"/>
                <a:ea typeface="+mn-ea"/>
                <a:cs typeface="+mn-cs"/>
              </a:rPr>
              <a:t>sinovyum</a:t>
            </a:r>
            <a:r>
              <a:rPr lang="tr-TR" sz="1200" b="0" i="0" kern="1200" dirty="0">
                <a:solidFill>
                  <a:schemeClr val="tx1"/>
                </a:solidFill>
                <a:effectLst/>
                <a:latin typeface="+mn-lt"/>
                <a:ea typeface="+mn-ea"/>
                <a:cs typeface="+mn-cs"/>
              </a:rPr>
              <a:t>, eklem kıkırdağı ve kemik dahil olmak üzere tüm eklem dokularını içerir. </a:t>
            </a:r>
            <a:r>
              <a:rPr lang="tr-TR" sz="1200" b="0" i="0" kern="1200" dirty="0" err="1">
                <a:solidFill>
                  <a:schemeClr val="tx1"/>
                </a:solidFill>
                <a:effectLst/>
                <a:latin typeface="+mn-lt"/>
                <a:ea typeface="+mn-ea"/>
                <a:cs typeface="+mn-cs"/>
              </a:rPr>
              <a:t>Menisküslerdeki</a:t>
            </a:r>
            <a:r>
              <a:rPr lang="tr-TR" sz="1200" b="0" i="0" kern="1200" dirty="0">
                <a:solidFill>
                  <a:schemeClr val="tx1"/>
                </a:solidFill>
                <a:effectLst/>
                <a:latin typeface="+mn-lt"/>
                <a:ea typeface="+mn-ea"/>
                <a:cs typeface="+mn-cs"/>
              </a:rPr>
              <a:t> hasar ve bağ yırtıkları sadece eklem mekaniğini değiştirmekle kalmaz, aynı zamanda iltihaplı </a:t>
            </a:r>
            <a:r>
              <a:rPr lang="tr-TR" sz="1200" b="0" i="0" kern="1200" dirty="0" err="1">
                <a:solidFill>
                  <a:schemeClr val="tx1"/>
                </a:solidFill>
                <a:effectLst/>
                <a:latin typeface="+mn-lt"/>
                <a:ea typeface="+mn-ea"/>
                <a:cs typeface="+mn-cs"/>
              </a:rPr>
              <a:t>sinovyum</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sinovit</a:t>
            </a:r>
            <a:r>
              <a:rPr lang="tr-TR" sz="1200" b="0" i="0" kern="1200" dirty="0">
                <a:solidFill>
                  <a:schemeClr val="tx1"/>
                </a:solidFill>
                <a:effectLst/>
                <a:latin typeface="+mn-lt"/>
                <a:ea typeface="+mn-ea"/>
                <a:cs typeface="+mn-cs"/>
              </a:rPr>
              <a:t>) ile birlikte </a:t>
            </a:r>
            <a:r>
              <a:rPr lang="tr-TR" sz="1200" b="0" i="0" kern="1200" dirty="0" err="1">
                <a:solidFill>
                  <a:schemeClr val="tx1"/>
                </a:solidFill>
                <a:effectLst/>
                <a:latin typeface="+mn-lt"/>
                <a:ea typeface="+mn-ea"/>
                <a:cs typeface="+mn-cs"/>
              </a:rPr>
              <a:t>proinflamatuar</a:t>
            </a:r>
            <a:r>
              <a:rPr lang="tr-TR" sz="1200" b="0" i="0" kern="1200" dirty="0">
                <a:solidFill>
                  <a:schemeClr val="tx1"/>
                </a:solidFill>
                <a:effectLst/>
                <a:latin typeface="+mn-lt"/>
                <a:ea typeface="+mn-ea"/>
                <a:cs typeface="+mn-cs"/>
              </a:rPr>
              <a:t> faktörler (</a:t>
            </a:r>
            <a:r>
              <a:rPr lang="tr-TR" sz="1200" b="0" i="0" kern="1200" dirty="0" err="1">
                <a:solidFill>
                  <a:schemeClr val="tx1"/>
                </a:solidFill>
                <a:effectLst/>
                <a:latin typeface="+mn-lt"/>
                <a:ea typeface="+mn-ea"/>
                <a:cs typeface="+mn-cs"/>
              </a:rPr>
              <a:t>sitokinler</a:t>
            </a:r>
            <a:r>
              <a:rPr lang="tr-TR" sz="1200" b="0" i="0" kern="1200" dirty="0">
                <a:solidFill>
                  <a:schemeClr val="tx1"/>
                </a:solidFill>
                <a:effectLst/>
                <a:latin typeface="+mn-lt"/>
                <a:ea typeface="+mn-ea"/>
                <a:cs typeface="+mn-cs"/>
              </a:rPr>
              <a:t> ve </a:t>
            </a:r>
            <a:r>
              <a:rPr lang="tr-TR" sz="1200" b="0" i="0" kern="1200" dirty="0" err="1">
                <a:solidFill>
                  <a:schemeClr val="tx1"/>
                </a:solidFill>
                <a:effectLst/>
                <a:latin typeface="+mn-lt"/>
                <a:ea typeface="+mn-ea"/>
                <a:cs typeface="+mn-cs"/>
              </a:rPr>
              <a:t>kemokinler</a:t>
            </a:r>
            <a:r>
              <a:rPr lang="tr-TR" sz="1200" b="0" i="0" kern="1200" dirty="0">
                <a:solidFill>
                  <a:schemeClr val="tx1"/>
                </a:solidFill>
                <a:effectLst/>
                <a:latin typeface="+mn-lt"/>
                <a:ea typeface="+mn-ea"/>
                <a:cs typeface="+mn-cs"/>
              </a:rPr>
              <a:t>) ve matris parçalayıcı enzimler (örneğin, matris </a:t>
            </a:r>
            <a:r>
              <a:rPr lang="tr-TR" sz="1200" b="0" i="0" kern="1200" dirty="0" err="1">
                <a:solidFill>
                  <a:schemeClr val="tx1"/>
                </a:solidFill>
                <a:effectLst/>
                <a:latin typeface="+mn-lt"/>
                <a:ea typeface="+mn-ea"/>
                <a:cs typeface="+mn-cs"/>
              </a:rPr>
              <a:t>metaloproteinazlar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MMP'ler</a:t>
            </a:r>
            <a:r>
              <a:rPr lang="tr-TR" sz="1200" b="0" i="0" kern="1200" dirty="0">
                <a:solidFill>
                  <a:schemeClr val="tx1"/>
                </a:solidFill>
                <a:effectLst/>
                <a:latin typeface="+mn-lt"/>
                <a:ea typeface="+mn-ea"/>
                <a:cs typeface="+mn-cs"/>
              </a:rPr>
              <a:t>]) üretir. Bu faktörler aynı zamanda </a:t>
            </a:r>
            <a:r>
              <a:rPr lang="tr-TR" sz="1200" b="0" i="0" kern="1200" dirty="0" err="1">
                <a:solidFill>
                  <a:schemeClr val="tx1"/>
                </a:solidFill>
                <a:effectLst/>
                <a:latin typeface="+mn-lt"/>
                <a:ea typeface="+mn-ea"/>
                <a:cs typeface="+mn-cs"/>
              </a:rPr>
              <a:t>kondrositler</a:t>
            </a:r>
            <a:r>
              <a:rPr lang="tr-TR" sz="1200" b="0" i="0" kern="1200" dirty="0">
                <a:solidFill>
                  <a:schemeClr val="tx1"/>
                </a:solidFill>
                <a:effectLst/>
                <a:latin typeface="+mn-lt"/>
                <a:ea typeface="+mn-ea"/>
                <a:cs typeface="+mn-cs"/>
              </a:rPr>
              <a:t> tarafından da üretilir ve eklem dokusu tahribatını teşvik etmeye yarar.</a:t>
            </a:r>
            <a:endParaRPr lang="tr-TR" dirty="0"/>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16</a:t>
            </a:fld>
            <a:endParaRPr lang="tr-TR"/>
          </a:p>
        </p:txBody>
      </p:sp>
    </p:spTree>
    <p:extLst>
      <p:ext uri="{BB962C8B-B14F-4D97-AF65-F5344CB8AC3E}">
        <p14:creationId xmlns:p14="http://schemas.microsoft.com/office/powerpoint/2010/main" val="2559966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lvl="1"/>
            <a:r>
              <a:rPr lang="tr-TR" sz="1700" dirty="0" err="1"/>
              <a:t>Osteofitlerin</a:t>
            </a:r>
            <a:r>
              <a:rPr lang="tr-TR" sz="1700" dirty="0"/>
              <a:t> </a:t>
            </a:r>
            <a:r>
              <a:rPr lang="tr-TR" sz="1700" dirty="0" err="1"/>
              <a:t>periostu</a:t>
            </a:r>
            <a:r>
              <a:rPr lang="tr-TR" sz="1700" dirty="0"/>
              <a:t> irrite etmesi, </a:t>
            </a:r>
            <a:r>
              <a:rPr lang="tr-TR" sz="1700" dirty="0" err="1"/>
              <a:t>trabeküler</a:t>
            </a:r>
            <a:r>
              <a:rPr lang="tr-TR" sz="1700" dirty="0"/>
              <a:t> </a:t>
            </a:r>
            <a:r>
              <a:rPr lang="tr-TR" sz="1700" dirty="0" err="1"/>
              <a:t>mikrofraktürler</a:t>
            </a:r>
            <a:r>
              <a:rPr lang="tr-TR" sz="1700" dirty="0"/>
              <a:t>, </a:t>
            </a:r>
            <a:r>
              <a:rPr lang="tr-TR" sz="1700" dirty="0" err="1"/>
              <a:t>subkondral</a:t>
            </a:r>
            <a:r>
              <a:rPr lang="tr-TR" sz="1700" dirty="0"/>
              <a:t> kemikte kemik içi basınç artışı, kapsülde </a:t>
            </a:r>
            <a:r>
              <a:rPr lang="tr-TR" sz="1700" dirty="0" err="1"/>
              <a:t>distansiyon</a:t>
            </a:r>
            <a:r>
              <a:rPr lang="tr-TR" sz="1700" dirty="0"/>
              <a:t>, </a:t>
            </a:r>
            <a:r>
              <a:rPr lang="tr-TR" sz="1700" dirty="0" err="1"/>
              <a:t>bursit</a:t>
            </a:r>
            <a:r>
              <a:rPr lang="tr-TR" sz="1700" dirty="0"/>
              <a:t>, </a:t>
            </a:r>
            <a:r>
              <a:rPr lang="tr-TR" sz="1700" dirty="0" err="1"/>
              <a:t>tenosinovit</a:t>
            </a:r>
            <a:r>
              <a:rPr lang="tr-TR" sz="1700" dirty="0"/>
              <a:t>, santral </a:t>
            </a:r>
            <a:r>
              <a:rPr lang="tr-TR" sz="1700" dirty="0" err="1"/>
              <a:t>nörojenik</a:t>
            </a:r>
            <a:r>
              <a:rPr lang="tr-TR" sz="1700" dirty="0"/>
              <a:t> değişiklikler ve eklem çevresinde kaslarda spazm ağrıya neden olabilir. </a:t>
            </a:r>
          </a:p>
          <a:p>
            <a:pPr lvl="1"/>
            <a:r>
              <a:rPr lang="tr-TR" sz="1700" dirty="0"/>
              <a:t>Hastalık </a:t>
            </a:r>
            <a:r>
              <a:rPr lang="tr-TR" sz="1700" dirty="0" err="1"/>
              <a:t>progresyon</a:t>
            </a:r>
            <a:r>
              <a:rPr lang="tr-TR" sz="1700" dirty="0"/>
              <a:t> gösterdikçe istirahat ağrısı ve gece ağrısı ilave olur. </a:t>
            </a:r>
          </a:p>
          <a:p>
            <a:pPr lvl="1"/>
            <a:r>
              <a:rPr lang="tr-TR" sz="1800" b="1" dirty="0"/>
              <a:t>Büyük eklem yaralanmaları ve bazı nadir durumlar 40 yaşından önce </a:t>
            </a:r>
            <a:r>
              <a:rPr lang="tr-TR" sz="1800" b="1" dirty="0" err="1"/>
              <a:t>OA'ya</a:t>
            </a:r>
            <a:r>
              <a:rPr lang="tr-TR" sz="1800" b="1" dirty="0"/>
              <a:t> zemin hazırlayabilir.</a:t>
            </a:r>
            <a:endParaRPr lang="tr-TR" sz="1700" dirty="0"/>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19</a:t>
            </a:fld>
            <a:endParaRPr lang="tr-TR"/>
          </a:p>
        </p:txBody>
      </p:sp>
    </p:spTree>
    <p:extLst>
      <p:ext uri="{BB962C8B-B14F-4D97-AF65-F5344CB8AC3E}">
        <p14:creationId xmlns:p14="http://schemas.microsoft.com/office/powerpoint/2010/main" val="16419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D677D006-59FF-44A1-930F-2B85F2F27964}" type="datetimeFigureOut">
              <a:rPr lang="tr-TR" smtClean="0"/>
              <a:t>23.03.2026</a:t>
            </a:fld>
            <a:endParaRPr lang="tr-T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F837711-9ABE-4879-B46B-B6EAED33A542}" type="slidenum">
              <a:rPr lang="tr-TR" smtClean="0"/>
              <a:t>‹#›</a:t>
            </a:fld>
            <a:endParaRPr lang="tr-T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tr-TR"/>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tr-TR"/>
            </a:p>
          </p:txBody>
        </p:sp>
      </p:grpSp>
    </p:spTree>
    <p:extLst>
      <p:ext uri="{BB962C8B-B14F-4D97-AF65-F5344CB8AC3E}">
        <p14:creationId xmlns:p14="http://schemas.microsoft.com/office/powerpoint/2010/main" val="78554015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77D006-59FF-44A1-930F-2B85F2F27964}" type="datetimeFigureOut">
              <a:rPr lang="tr-TR" smtClean="0"/>
              <a:t>23.03.2026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3211867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77D006-59FF-44A1-930F-2B85F2F27964}" type="datetimeFigureOut">
              <a:rPr lang="tr-TR" smtClean="0"/>
              <a:t>23.03.2026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103076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77D006-59FF-44A1-930F-2B85F2F27964}" type="datetimeFigureOut">
              <a:rPr lang="tr-TR" smtClean="0"/>
              <a:t>23.03.2026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3675992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D677D006-59FF-44A1-930F-2B85F2F27964}" type="datetimeFigureOut">
              <a:rPr lang="tr-TR" smtClean="0"/>
              <a:t>23.03.2026</a:t>
            </a:fld>
            <a:endParaRPr lang="tr-T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F837711-9ABE-4879-B46B-B6EAED33A542}" type="slidenum">
              <a:rPr lang="tr-TR" smtClean="0"/>
              <a:t>‹#›</a:t>
            </a:fld>
            <a:endParaRPr lang="tr-T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0947727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77D006-59FF-44A1-930F-2B85F2F27964}" type="datetimeFigureOut">
              <a:rPr lang="tr-TR" smtClean="0"/>
              <a:t>23.03.2026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27021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77D006-59FF-44A1-930F-2B85F2F27964}" type="datetimeFigureOut">
              <a:rPr lang="tr-TR" smtClean="0"/>
              <a:t>23.03.2026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911806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77D006-59FF-44A1-930F-2B85F2F27964}" type="datetimeFigureOut">
              <a:rPr lang="tr-TR" smtClean="0"/>
              <a:t>23.03.2026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298592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7D006-59FF-44A1-930F-2B85F2F27964}" type="datetimeFigureOut">
              <a:rPr lang="tr-TR" smtClean="0"/>
              <a:t>23.03.2026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1979902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677D006-59FF-44A1-930F-2B85F2F27964}" type="datetimeFigureOut">
              <a:rPr lang="tr-TR" smtClean="0"/>
              <a:t>23.03.2026</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F837711-9ABE-4879-B46B-B6EAED33A542}" type="slidenum">
              <a:rPr lang="tr-TR" smtClean="0"/>
              <a:t>‹#›</a:t>
            </a:fld>
            <a:endParaRPr lang="tr-T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6708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677D006-59FF-44A1-930F-2B85F2F27964}" type="datetimeFigureOut">
              <a:rPr lang="tr-TR" smtClean="0"/>
              <a:t>23.03.2026</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F837711-9ABE-4879-B46B-B6EAED33A542}" type="slidenum">
              <a:rPr lang="tr-TR" smtClean="0"/>
              <a:t>‹#›</a:t>
            </a:fld>
            <a:endParaRPr lang="tr-T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4737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D677D006-59FF-44A1-930F-2B85F2F27964}" type="datetimeFigureOut">
              <a:rPr lang="tr-TR" smtClean="0"/>
              <a:t>23.03.2026</a:t>
            </a:fld>
            <a:endParaRPr lang="tr-T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tr-T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F837711-9ABE-4879-B46B-B6EAED33A542}" type="slidenum">
              <a:rPr lang="tr-TR" smtClean="0"/>
              <a:t>‹#›</a:t>
            </a:fld>
            <a:endParaRPr lang="tr-T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Tree>
    <p:extLst>
      <p:ext uri="{BB962C8B-B14F-4D97-AF65-F5344CB8AC3E}">
        <p14:creationId xmlns:p14="http://schemas.microsoft.com/office/powerpoint/2010/main" val="4100302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uptodate.com/contents/overview-of-the-management-of-osteoarthritis/abstract/37"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4.jpeg"/><Relationship Id="rId7" Type="http://schemas.openxmlformats.org/officeDocument/2006/relationships/diagramQuickStyle" Target="../diagrams/quickStyle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5.jpeg"/><Relationship Id="rId9" Type="http://schemas.microsoft.com/office/2007/relationships/diagramDrawing" Target="../diagrams/drawing6.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veriheal.com/conditions/osteoarthritis/" TargetMode="External"/><Relationship Id="rId2" Type="http://schemas.openxmlformats.org/officeDocument/2006/relationships/hyperlink" Target="https://www.nobelkitabevi.com.tr/aile-hekimligi-/15185--rakel-aile-hekimligi-9789752777408.html" TargetMode="External"/><Relationship Id="rId1" Type="http://schemas.openxmlformats.org/officeDocument/2006/relationships/slideLayout" Target="../slideLayouts/slideLayout2.xml"/><Relationship Id="rId4" Type="http://schemas.openxmlformats.org/officeDocument/2006/relationships/hyperlink" Target="https://www.uptodate.com/contents/overview-of-the-management-of-osteoarthritis/abstract/37"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Two people holding hands">
            <a:extLst>
              <a:ext uri="{FF2B5EF4-FFF2-40B4-BE49-F238E27FC236}">
                <a16:creationId xmlns:a16="http://schemas.microsoft.com/office/drawing/2014/main" id="{838636A6-C982-8EAD-3A39-BB8BE51C10CA}"/>
              </a:ext>
            </a:extLst>
          </p:cNvPr>
          <p:cNvPicPr>
            <a:picLocks noChangeAspect="1"/>
          </p:cNvPicPr>
          <p:nvPr/>
        </p:nvPicPr>
        <p:blipFill>
          <a:blip r:embed="rId3">
            <a:grayscl/>
          </a:blip>
          <a:srcRect t="15397"/>
          <a:stretch>
            <a:fillRect/>
          </a:stretch>
        </p:blipFill>
        <p:spPr>
          <a:xfrm>
            <a:off x="20" y="10"/>
            <a:ext cx="12191980" cy="6859300"/>
          </a:xfrm>
          <a:prstGeom prst="rect">
            <a:avLst/>
          </a:prstGeom>
        </p:spPr>
      </p:pic>
      <p:sp>
        <p:nvSpPr>
          <p:cNvPr id="9" name="Rectangle 8">
            <a:extLst>
              <a:ext uri="{FF2B5EF4-FFF2-40B4-BE49-F238E27FC236}">
                <a16:creationId xmlns:a16="http://schemas.microsoft.com/office/drawing/2014/main" id="{334BA972-C640-4E2E-B1AC-162A1ABA4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AB4EBAB6-4362-4DD4-B97E-6707AFA5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tr-TR"/>
          </a:p>
        </p:txBody>
      </p:sp>
      <p:sp>
        <p:nvSpPr>
          <p:cNvPr id="13" name="Freeform 6">
            <a:extLst>
              <a:ext uri="{FF2B5EF4-FFF2-40B4-BE49-F238E27FC236}">
                <a16:creationId xmlns:a16="http://schemas.microsoft.com/office/drawing/2014/main" id="{2FA5E0A6-4D2A-405F-AA56-A8E597834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tr-TR"/>
          </a:p>
        </p:txBody>
      </p:sp>
      <p:sp>
        <p:nvSpPr>
          <p:cNvPr id="2" name="Unvan 1"/>
          <p:cNvSpPr>
            <a:spLocks noGrp="1"/>
          </p:cNvSpPr>
          <p:nvPr>
            <p:ph type="ctrTitle"/>
          </p:nvPr>
        </p:nvSpPr>
        <p:spPr>
          <a:xfrm>
            <a:off x="1915128" y="1788454"/>
            <a:ext cx="8361229" cy="2098226"/>
          </a:xfrm>
        </p:spPr>
        <p:txBody>
          <a:bodyPr>
            <a:normAutofit/>
          </a:bodyPr>
          <a:lstStyle/>
          <a:p>
            <a:r>
              <a:rPr lang="tr-TR" sz="4500"/>
              <a:t>OSTEOARTRİT</a:t>
            </a:r>
            <a:br>
              <a:rPr lang="tr-TR" sz="4500"/>
            </a:br>
            <a:r>
              <a:rPr lang="tr-TR" sz="4500"/>
              <a:t>ROMATOİD ARTRİT</a:t>
            </a:r>
            <a:br>
              <a:rPr lang="tr-TR" sz="4500"/>
            </a:br>
            <a:r>
              <a:rPr lang="tr-TR" sz="4500"/>
              <a:t>GUT ARTRİTİ</a:t>
            </a:r>
          </a:p>
        </p:txBody>
      </p:sp>
      <p:sp>
        <p:nvSpPr>
          <p:cNvPr id="3" name="Alt Başlık 2"/>
          <p:cNvSpPr>
            <a:spLocks noGrp="1"/>
          </p:cNvSpPr>
          <p:nvPr>
            <p:ph type="subTitle" idx="1"/>
          </p:nvPr>
        </p:nvSpPr>
        <p:spPr>
          <a:xfrm>
            <a:off x="2679906" y="3956279"/>
            <a:ext cx="6831673" cy="1086237"/>
          </a:xfrm>
        </p:spPr>
        <p:txBody>
          <a:bodyPr>
            <a:normAutofit/>
          </a:bodyPr>
          <a:lstStyle/>
          <a:p>
            <a:pPr>
              <a:lnSpc>
                <a:spcPct val="102000"/>
              </a:lnSpc>
              <a:spcAft>
                <a:spcPts val="600"/>
              </a:spcAft>
            </a:pPr>
            <a:r>
              <a:rPr lang="tr-TR" sz="1600">
                <a:solidFill>
                  <a:srgbClr val="191B0E"/>
                </a:solidFill>
              </a:rPr>
              <a:t>Araş. Gör. Dr. Ali Arslan</a:t>
            </a:r>
          </a:p>
          <a:p>
            <a:pPr>
              <a:lnSpc>
                <a:spcPct val="102000"/>
              </a:lnSpc>
              <a:spcAft>
                <a:spcPts val="600"/>
              </a:spcAft>
            </a:pPr>
            <a:r>
              <a:rPr lang="tr-TR" altLang="tr-TR" sz="1600">
                <a:solidFill>
                  <a:srgbClr val="191B0E"/>
                </a:solidFill>
              </a:rPr>
              <a:t>KTÜ Tıp Fakültesi Aile Hekimliği AD</a:t>
            </a:r>
          </a:p>
          <a:p>
            <a:pPr>
              <a:lnSpc>
                <a:spcPct val="102000"/>
              </a:lnSpc>
              <a:spcAft>
                <a:spcPts val="600"/>
              </a:spcAft>
            </a:pPr>
            <a:r>
              <a:rPr lang="tr-TR" sz="1600">
                <a:solidFill>
                  <a:srgbClr val="191B0E"/>
                </a:solidFill>
              </a:rPr>
              <a:t>24.03.2026</a:t>
            </a:r>
          </a:p>
          <a:p>
            <a:pPr>
              <a:lnSpc>
                <a:spcPct val="102000"/>
              </a:lnSpc>
              <a:spcAft>
                <a:spcPts val="600"/>
              </a:spcAft>
            </a:pPr>
            <a:endParaRPr lang="tr-TR" sz="1600">
              <a:solidFill>
                <a:srgbClr val="191B0E"/>
              </a:solidFill>
            </a:endParaRPr>
          </a:p>
        </p:txBody>
      </p:sp>
    </p:spTree>
    <p:extLst>
      <p:ext uri="{BB962C8B-B14F-4D97-AF65-F5344CB8AC3E}">
        <p14:creationId xmlns:p14="http://schemas.microsoft.com/office/powerpoint/2010/main" val="31371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lumMod val="85000"/>
                    <a:lumOff val="15000"/>
                  </a:schemeClr>
                </a:solidFill>
                <a:cs typeface="Times New Roman" panose="02020603050405020304" pitchFamily="18" charset="0"/>
              </a:rPr>
              <a:t>OSTEOARTRİT RİSK FAKTÖRLERİ</a:t>
            </a:r>
            <a:endParaRPr lang="tr-TR" dirty="0"/>
          </a:p>
        </p:txBody>
      </p:sp>
      <p:sp>
        <p:nvSpPr>
          <p:cNvPr id="3" name="İçerik Yer Tutucusu 2"/>
          <p:cNvSpPr>
            <a:spLocks noGrp="1"/>
          </p:cNvSpPr>
          <p:nvPr>
            <p:ph idx="1"/>
          </p:nvPr>
        </p:nvSpPr>
        <p:spPr/>
        <p:txBody>
          <a:bodyPr>
            <a:normAutofit fontScale="92500" lnSpcReduction="20000"/>
          </a:bodyPr>
          <a:lstStyle/>
          <a:p>
            <a:r>
              <a:rPr lang="tr-TR" b="1" dirty="0"/>
              <a:t>Yaşlanma </a:t>
            </a:r>
          </a:p>
          <a:p>
            <a:r>
              <a:rPr lang="tr-TR" sz="1400" dirty="0"/>
              <a:t>Yaş, </a:t>
            </a:r>
            <a:r>
              <a:rPr lang="tr-TR" sz="1400" dirty="0" err="1"/>
              <a:t>OA'nın</a:t>
            </a:r>
            <a:r>
              <a:rPr lang="tr-TR" sz="1400" dirty="0"/>
              <a:t> en güçlü belirleyicilerinden biridir. Olası nedenler </a:t>
            </a:r>
            <a:r>
              <a:rPr lang="tr-TR" sz="1400" dirty="0" err="1"/>
              <a:t>sarkopeni</a:t>
            </a:r>
            <a:r>
              <a:rPr lang="tr-TR" sz="1400" dirty="0"/>
              <a:t>, </a:t>
            </a:r>
            <a:r>
              <a:rPr lang="tr-TR" sz="1400" dirty="0" err="1"/>
              <a:t>propriyosepsiyon</a:t>
            </a:r>
            <a:r>
              <a:rPr lang="tr-TR" sz="1400" dirty="0"/>
              <a:t>(eklem pozisyonu ve kasların hareketini anlama duyuş) kaybı ve eklem gevşekliğidir. </a:t>
            </a:r>
          </a:p>
          <a:p>
            <a:r>
              <a:rPr lang="tr-TR" b="1" dirty="0"/>
              <a:t>Eklem yaralanması</a:t>
            </a:r>
            <a:r>
              <a:rPr lang="tr-TR" dirty="0"/>
              <a:t> </a:t>
            </a:r>
          </a:p>
          <a:p>
            <a:r>
              <a:rPr lang="tr-TR" sz="1400" dirty="0"/>
              <a:t>Patolojik değişiklikler genellikle yaralanmadan sonraki 10 yıl içinde belirgindir. </a:t>
            </a:r>
          </a:p>
          <a:p>
            <a:r>
              <a:rPr lang="tr-TR" b="1" dirty="0" err="1"/>
              <a:t>Obezite</a:t>
            </a:r>
            <a:r>
              <a:rPr lang="tr-TR" b="1" dirty="0"/>
              <a:t> </a:t>
            </a:r>
          </a:p>
          <a:p>
            <a:r>
              <a:rPr lang="tr-TR" sz="1400" dirty="0" err="1"/>
              <a:t>Obezitenin</a:t>
            </a:r>
            <a:r>
              <a:rPr lang="tr-TR" sz="1400" dirty="0"/>
              <a:t> OA üzerindeki etkisi eklem üzerindeki yükün artması, kas gücünün azalması ve biyomekaniğin değişmesi nedeniyle çok faktörlü  </a:t>
            </a:r>
          </a:p>
          <a:p>
            <a:r>
              <a:rPr lang="tr-TR" sz="1400" dirty="0"/>
              <a:t>Bu fiziksel faktörlere ek olarak </a:t>
            </a:r>
            <a:r>
              <a:rPr lang="tr-TR" sz="1400" dirty="0" err="1"/>
              <a:t>obezite</a:t>
            </a:r>
            <a:r>
              <a:rPr lang="tr-TR" sz="1400" dirty="0"/>
              <a:t>, kıkırdak, </a:t>
            </a:r>
            <a:r>
              <a:rPr lang="tr-TR" sz="1400" dirty="0" err="1"/>
              <a:t>sinovyum</a:t>
            </a:r>
            <a:r>
              <a:rPr lang="tr-TR" sz="1400" dirty="0"/>
              <a:t> ve eklem dokusu üzerinde düşük dereceli bir </a:t>
            </a:r>
            <a:r>
              <a:rPr lang="tr-TR" sz="1400" dirty="0" err="1"/>
              <a:t>inflamatuvar</a:t>
            </a:r>
            <a:r>
              <a:rPr lang="tr-TR" sz="1400" dirty="0"/>
              <a:t> duruma da neden olur</a:t>
            </a:r>
          </a:p>
          <a:p>
            <a:r>
              <a:rPr lang="tr-TR" b="1" dirty="0"/>
              <a:t>Sigara  </a:t>
            </a:r>
          </a:p>
          <a:p>
            <a:r>
              <a:rPr lang="tr-TR" sz="1400" dirty="0"/>
              <a:t>Sigaranın OA riskini arttırdığını destekleyen görüşler yanında, nikotinin </a:t>
            </a:r>
            <a:r>
              <a:rPr lang="tr-TR" sz="1400" dirty="0" err="1"/>
              <a:t>kollagen</a:t>
            </a:r>
            <a:r>
              <a:rPr lang="tr-TR" sz="1400" dirty="0"/>
              <a:t> sentez aktivitesini fizyolojik düzeyde arttırdığı da düşünülmekte</a:t>
            </a:r>
          </a:p>
        </p:txBody>
      </p:sp>
    </p:spTree>
    <p:extLst>
      <p:ext uri="{BB962C8B-B14F-4D97-AF65-F5344CB8AC3E}">
        <p14:creationId xmlns:p14="http://schemas.microsoft.com/office/powerpoint/2010/main" val="1333179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solidFill>
                  <a:schemeClr val="tx1">
                    <a:lumMod val="85000"/>
                    <a:lumOff val="15000"/>
                  </a:schemeClr>
                </a:solidFill>
                <a:cs typeface="Times New Roman" panose="02020603050405020304" pitchFamily="18" charset="0"/>
              </a:rPr>
              <a:t>OSTEOARTRİT RİSK FAKTÖRLERİ</a:t>
            </a:r>
            <a:endParaRPr lang="tr-TR" dirty="0"/>
          </a:p>
        </p:txBody>
      </p:sp>
      <p:sp>
        <p:nvSpPr>
          <p:cNvPr id="3" name="İçerik Yer Tutucusu 2"/>
          <p:cNvSpPr>
            <a:spLocks noGrp="1"/>
          </p:cNvSpPr>
          <p:nvPr>
            <p:ph idx="1"/>
          </p:nvPr>
        </p:nvSpPr>
        <p:spPr/>
        <p:txBody>
          <a:bodyPr>
            <a:normAutofit fontScale="92500" lnSpcReduction="20000"/>
          </a:bodyPr>
          <a:lstStyle/>
          <a:p>
            <a:r>
              <a:rPr lang="tr-TR" b="1"/>
              <a:t>Genetik </a:t>
            </a:r>
            <a:r>
              <a:rPr lang="tr-TR"/>
              <a:t> </a:t>
            </a:r>
          </a:p>
          <a:p>
            <a:r>
              <a:rPr lang="tr-TR" sz="1400"/>
              <a:t>Eklem kıkırdağında bulunan yapısal kollajenler olan II, IX veya XI kollajen tiplerindeki bazı nadir mutasyonlara bağlı </a:t>
            </a:r>
            <a:r>
              <a:rPr lang="tr-TR" sz="1400">
                <a:solidFill>
                  <a:srgbClr val="FF0000"/>
                </a:solidFill>
              </a:rPr>
              <a:t>ergenlik kadar erken başlayabilen erken OA </a:t>
            </a:r>
            <a:r>
              <a:rPr lang="tr-TR" sz="1400"/>
              <a:t>görülebilir. Ciddi yıkıcı bir artrit formuyla sonuçlanır. Birden fazla eklemi etkileyebilir.</a:t>
            </a:r>
          </a:p>
          <a:p>
            <a:r>
              <a:rPr lang="tr-TR" b="1"/>
              <a:t>Anatomik faktörler </a:t>
            </a:r>
          </a:p>
          <a:p>
            <a:r>
              <a:rPr lang="tr-TR" sz="1500"/>
              <a:t>Diz OA'sı ile ilgili önemli bir anatomik faktör alt ekstremite deformitesidir. Varus deformitesi(O bacak) olan bireylerde medial (tibial-femoral) OA riski artarken, valgus deformitesi (X bacak) olanlar lateral (tibial-femoral) OA riski altındadır.</a:t>
            </a:r>
          </a:p>
          <a:p>
            <a:r>
              <a:rPr lang="tr-TR" b="1"/>
              <a:t>Cinsiyet </a:t>
            </a:r>
          </a:p>
          <a:p>
            <a:r>
              <a:rPr lang="tr-TR" sz="1400"/>
              <a:t>El ve diz OA'sı kadınlarda erkeklerden daha sık görülürken, kalça OA'sı da aynı derecede yaygındır. </a:t>
            </a:r>
          </a:p>
          <a:p>
            <a:r>
              <a:rPr lang="tr-TR" b="1"/>
              <a:t>Diğer hastalıklar</a:t>
            </a:r>
            <a:r>
              <a:rPr lang="tr-TR"/>
              <a:t>  </a:t>
            </a:r>
          </a:p>
          <a:p>
            <a:r>
              <a:rPr lang="tr-TR" sz="1500"/>
              <a:t>Osteoartirit ile hipertansiyon, hiperürisemi ve diyabetes mellitus arasında, obesiteden bağımsız olarak ilişki tespit edilmiştir. </a:t>
            </a:r>
          </a:p>
          <a:p>
            <a:r>
              <a:rPr lang="tr-TR" sz="1500"/>
              <a:t>Diyabetes mellitusda eklem beslenmesinin bozulması ve nöropati sonucu duysal uyaranların azalması sekonder OA gelişimine zemin hazırlamaktadır. </a:t>
            </a:r>
            <a:endParaRPr lang="tr-TR" sz="1500" dirty="0"/>
          </a:p>
        </p:txBody>
      </p:sp>
    </p:spTree>
    <p:extLst>
      <p:ext uri="{BB962C8B-B14F-4D97-AF65-F5344CB8AC3E}">
        <p14:creationId xmlns:p14="http://schemas.microsoft.com/office/powerpoint/2010/main" val="204342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71600" y="685800"/>
            <a:ext cx="9601200" cy="1485900"/>
          </a:xfrm>
        </p:spPr>
        <p:txBody>
          <a:bodyPr/>
          <a:lstStyle/>
          <a:p>
            <a:r>
              <a:rPr lang="tr-TR" dirty="0"/>
              <a:t>OSTEOARTRİT EPİDEMİYOLOJİSİ</a:t>
            </a:r>
          </a:p>
        </p:txBody>
      </p:sp>
      <p:sp>
        <p:nvSpPr>
          <p:cNvPr id="3" name="İçerik Yer Tutucusu 2"/>
          <p:cNvSpPr>
            <a:spLocks noGrp="1"/>
          </p:cNvSpPr>
          <p:nvPr>
            <p:ph idx="1"/>
          </p:nvPr>
        </p:nvSpPr>
        <p:spPr>
          <a:xfrm>
            <a:off x="1371600" y="2286000"/>
            <a:ext cx="9601200" cy="3581400"/>
          </a:xfrm>
        </p:spPr>
        <p:txBody>
          <a:bodyPr>
            <a:normAutofit fontScale="92500" lnSpcReduction="10000"/>
          </a:bodyPr>
          <a:lstStyle/>
          <a:p>
            <a:r>
              <a:rPr lang="tr-TR" dirty="0"/>
              <a:t>Yaklaşık 595 milyon kişi OA</a:t>
            </a:r>
          </a:p>
          <a:p>
            <a:r>
              <a:rPr lang="tr-TR" dirty="0"/>
              <a:t>Prevalansı kadınlarda %11, erkeklerde %7  </a:t>
            </a:r>
            <a:r>
              <a:rPr lang="tr-TR" dirty="0">
                <a:solidFill>
                  <a:srgbClr val="FF0000"/>
                </a:solidFill>
              </a:rPr>
              <a:t>(kadınlarda daha yüksek) </a:t>
            </a:r>
          </a:p>
          <a:p>
            <a:r>
              <a:rPr lang="tr-TR" dirty="0"/>
              <a:t>OA görülme sıklığı yaşla birlikte artar </a:t>
            </a:r>
          </a:p>
          <a:p>
            <a:pPr lvl="1"/>
            <a:r>
              <a:rPr lang="tr-TR" dirty="0"/>
              <a:t>25-49 yaş grubunda %2,9, </a:t>
            </a:r>
          </a:p>
          <a:p>
            <a:pPr lvl="1"/>
            <a:r>
              <a:rPr lang="tr-TR" dirty="0"/>
              <a:t>50-69 yaş grubunda % 23,2 </a:t>
            </a:r>
          </a:p>
          <a:p>
            <a:pPr lvl="1"/>
            <a:r>
              <a:rPr lang="tr-TR" dirty="0"/>
              <a:t>70+ yaş grubunda %38,4 </a:t>
            </a:r>
          </a:p>
          <a:p>
            <a:r>
              <a:rPr lang="tr-TR" dirty="0"/>
              <a:t>Türkiye’de yapılan bir </a:t>
            </a:r>
            <a:r>
              <a:rPr lang="tr-TR" dirty="0" err="1"/>
              <a:t>prevalans</a:t>
            </a:r>
            <a:r>
              <a:rPr lang="tr-TR" dirty="0"/>
              <a:t> çalışmasında ise 50 yaş ve üzeri popülasyonda </a:t>
            </a:r>
            <a:r>
              <a:rPr lang="tr-TR" dirty="0" err="1"/>
              <a:t>semptomatik</a:t>
            </a:r>
            <a:r>
              <a:rPr lang="tr-TR" dirty="0"/>
              <a:t> diz OA </a:t>
            </a:r>
            <a:r>
              <a:rPr lang="tr-TR" dirty="0" err="1"/>
              <a:t>prevalansı</a:t>
            </a:r>
            <a:r>
              <a:rPr lang="tr-TR" dirty="0"/>
              <a:t> %14.8 </a:t>
            </a:r>
          </a:p>
          <a:p>
            <a:pPr lvl="1"/>
            <a:r>
              <a:rPr lang="tr-TR" dirty="0"/>
              <a:t>kadınlarda %22.5</a:t>
            </a:r>
          </a:p>
          <a:p>
            <a:pPr lvl="1"/>
            <a:r>
              <a:rPr lang="tr-TR" dirty="0"/>
              <a:t>erkeklerde %8</a:t>
            </a:r>
          </a:p>
        </p:txBody>
      </p:sp>
      <p:sp>
        <p:nvSpPr>
          <p:cNvPr id="4" name="Dikdörtgen 3"/>
          <p:cNvSpPr/>
          <p:nvPr/>
        </p:nvSpPr>
        <p:spPr>
          <a:xfrm>
            <a:off x="5896305" y="6458635"/>
            <a:ext cx="6096000" cy="276999"/>
          </a:xfrm>
          <a:prstGeom prst="rect">
            <a:avLst/>
          </a:prstGeom>
        </p:spPr>
        <p:txBody>
          <a:bodyPr>
            <a:spAutoFit/>
          </a:bodyPr>
          <a:lstStyle/>
          <a:p>
            <a:r>
              <a:rPr lang="tr-TR" sz="1200" dirty="0" err="1"/>
              <a:t>Guler</a:t>
            </a:r>
            <a:r>
              <a:rPr lang="tr-TR" sz="1200" dirty="0"/>
              <a:t> Uysal F, Başaran S.  </a:t>
            </a:r>
            <a:r>
              <a:rPr lang="tr-TR" sz="1200" dirty="0" err="1"/>
              <a:t>Kneeoteoart</a:t>
            </a:r>
            <a:r>
              <a:rPr lang="tr-TR" sz="1200" dirty="0"/>
              <a:t>- </a:t>
            </a:r>
            <a:r>
              <a:rPr lang="tr-TR" sz="1200" dirty="0" err="1"/>
              <a:t>hritis</a:t>
            </a:r>
            <a:r>
              <a:rPr lang="tr-TR" sz="1200" dirty="0"/>
              <a:t> </a:t>
            </a:r>
            <a:r>
              <a:rPr lang="tr-TR" sz="1200" dirty="0" err="1"/>
              <a:t>Turl</a:t>
            </a:r>
            <a:r>
              <a:rPr lang="tr-TR" sz="1200" dirty="0"/>
              <a:t> J </a:t>
            </a:r>
            <a:r>
              <a:rPr lang="tr-TR" sz="1200" dirty="0" err="1"/>
              <a:t>Phys</a:t>
            </a:r>
            <a:r>
              <a:rPr lang="tr-TR" sz="1200" dirty="0"/>
              <a:t> </a:t>
            </a:r>
            <a:r>
              <a:rPr lang="tr-TR" sz="1200" dirty="0" err="1"/>
              <a:t>Med</a:t>
            </a:r>
            <a:r>
              <a:rPr lang="tr-TR" sz="1200" dirty="0"/>
              <a:t> </a:t>
            </a:r>
            <a:r>
              <a:rPr lang="tr-TR" sz="1200" dirty="0" err="1"/>
              <a:t>Rehab</a:t>
            </a:r>
            <a:r>
              <a:rPr lang="tr-TR" sz="1200" dirty="0"/>
              <a:t>. 2009;55 </a:t>
            </a:r>
            <a:r>
              <a:rPr lang="tr-TR" sz="1200" dirty="0" err="1"/>
              <a:t>Suppl</a:t>
            </a:r>
            <a:r>
              <a:rPr lang="tr-TR" sz="1200" dirty="0"/>
              <a:t> 1;1-7 </a:t>
            </a:r>
          </a:p>
        </p:txBody>
      </p:sp>
    </p:spTree>
    <p:extLst>
      <p:ext uri="{BB962C8B-B14F-4D97-AF65-F5344CB8AC3E}">
        <p14:creationId xmlns:p14="http://schemas.microsoft.com/office/powerpoint/2010/main" val="3399687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lumMod val="85000"/>
                    <a:lumOff val="15000"/>
                  </a:schemeClr>
                </a:solidFill>
                <a:cs typeface="Times New Roman" panose="02020603050405020304" pitchFamily="18" charset="0"/>
              </a:rPr>
              <a:t>OSTEOARTRİT PATOGENEZİ</a:t>
            </a:r>
            <a:endParaRPr lang="tr-TR" dirty="0"/>
          </a:p>
        </p:txBody>
      </p:sp>
      <p:sp>
        <p:nvSpPr>
          <p:cNvPr id="3" name="İçerik Yer Tutucusu 2"/>
          <p:cNvSpPr>
            <a:spLocks noGrp="1"/>
          </p:cNvSpPr>
          <p:nvPr>
            <p:ph idx="1"/>
          </p:nvPr>
        </p:nvSpPr>
        <p:spPr/>
        <p:txBody>
          <a:bodyPr/>
          <a:lstStyle/>
          <a:p>
            <a:r>
              <a:rPr lang="tr-TR" dirty="0" err="1"/>
              <a:t>Osteoartrit</a:t>
            </a:r>
            <a:r>
              <a:rPr lang="tr-TR" dirty="0"/>
              <a:t> çeşitli biyokimyasal ve mekanik etkenlerle tetiklenen, yıkım ve onarımın bir arada olduğu bir prosestir. Sadece eklem </a:t>
            </a:r>
            <a:r>
              <a:rPr lang="tr-TR" dirty="0" err="1"/>
              <a:t>kartilajını</a:t>
            </a:r>
            <a:r>
              <a:rPr lang="tr-TR" dirty="0"/>
              <a:t> değil aynı zamanda </a:t>
            </a:r>
            <a:r>
              <a:rPr lang="tr-TR" dirty="0" err="1"/>
              <a:t>subkondral</a:t>
            </a:r>
            <a:r>
              <a:rPr lang="tr-TR" dirty="0"/>
              <a:t> kemik, </a:t>
            </a:r>
            <a:r>
              <a:rPr lang="tr-TR" dirty="0" err="1"/>
              <a:t>ligametler</a:t>
            </a:r>
            <a:r>
              <a:rPr lang="tr-TR" dirty="0"/>
              <a:t>, kapsül, </a:t>
            </a:r>
            <a:r>
              <a:rPr lang="tr-TR" dirty="0" err="1"/>
              <a:t>sinovyum</a:t>
            </a:r>
            <a:r>
              <a:rPr lang="tr-TR" dirty="0"/>
              <a:t> ve çevre kas dokularını da etkilemektedir. </a:t>
            </a:r>
          </a:p>
          <a:p>
            <a:endParaRPr lang="tr-TR" dirty="0"/>
          </a:p>
          <a:p>
            <a:r>
              <a:rPr lang="tr-TR" dirty="0" err="1"/>
              <a:t>Sitokinler</a:t>
            </a:r>
            <a:r>
              <a:rPr lang="tr-TR" dirty="0"/>
              <a:t>    +    Mekanik travma   +   Genetik  </a:t>
            </a:r>
          </a:p>
        </p:txBody>
      </p:sp>
      <p:sp>
        <p:nvSpPr>
          <p:cNvPr id="4" name="Oval 3"/>
          <p:cNvSpPr/>
          <p:nvPr/>
        </p:nvSpPr>
        <p:spPr>
          <a:xfrm>
            <a:off x="1581462" y="3924839"/>
            <a:ext cx="1579524" cy="63062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p:cNvSpPr/>
          <p:nvPr/>
        </p:nvSpPr>
        <p:spPr>
          <a:xfrm>
            <a:off x="3296867" y="3909849"/>
            <a:ext cx="2319038" cy="6306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p:cNvSpPr/>
          <p:nvPr/>
        </p:nvSpPr>
        <p:spPr>
          <a:xfrm>
            <a:off x="5655319" y="3909849"/>
            <a:ext cx="1337592" cy="54223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3"/>
          <a:stretch>
            <a:fillRect/>
          </a:stretch>
        </p:blipFill>
        <p:spPr>
          <a:xfrm>
            <a:off x="7935520" y="3366872"/>
            <a:ext cx="3828395" cy="3471659"/>
          </a:xfrm>
          <a:prstGeom prst="rect">
            <a:avLst/>
          </a:prstGeom>
        </p:spPr>
      </p:pic>
    </p:spTree>
    <p:extLst>
      <p:ext uri="{BB962C8B-B14F-4D97-AF65-F5344CB8AC3E}">
        <p14:creationId xmlns:p14="http://schemas.microsoft.com/office/powerpoint/2010/main" val="71619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lumMod val="85000"/>
                    <a:lumOff val="15000"/>
                  </a:schemeClr>
                </a:solidFill>
                <a:cs typeface="Times New Roman" panose="02020603050405020304" pitchFamily="18" charset="0"/>
              </a:rPr>
              <a:t>OSTEOARTRİT PATOGENEZİ</a:t>
            </a:r>
            <a:endParaRPr lang="tr-TR" dirty="0"/>
          </a:p>
        </p:txBody>
      </p:sp>
      <p:sp>
        <p:nvSpPr>
          <p:cNvPr id="3" name="İçerik Yer Tutucusu 2"/>
          <p:cNvSpPr>
            <a:spLocks noGrp="1"/>
          </p:cNvSpPr>
          <p:nvPr>
            <p:ph idx="1"/>
          </p:nvPr>
        </p:nvSpPr>
        <p:spPr/>
        <p:txBody>
          <a:bodyPr/>
          <a:lstStyle/>
          <a:p>
            <a:r>
              <a:rPr lang="tr-TR" b="1" dirty="0"/>
              <a:t>Morfolojik değişiklikler </a:t>
            </a:r>
          </a:p>
          <a:p>
            <a:pPr lvl="1"/>
            <a:r>
              <a:rPr lang="tr-TR" dirty="0" err="1"/>
              <a:t>artiküler</a:t>
            </a:r>
            <a:r>
              <a:rPr lang="tr-TR" dirty="0"/>
              <a:t> </a:t>
            </a:r>
            <a:r>
              <a:rPr lang="tr-TR" dirty="0" err="1"/>
              <a:t>kartilaj</a:t>
            </a:r>
            <a:r>
              <a:rPr lang="tr-TR" dirty="0"/>
              <a:t> yüzeyinde düzensizleşme, </a:t>
            </a:r>
          </a:p>
          <a:p>
            <a:pPr lvl="1"/>
            <a:r>
              <a:rPr lang="tr-TR" dirty="0" err="1"/>
              <a:t>yüzeyel</a:t>
            </a:r>
            <a:r>
              <a:rPr lang="tr-TR" dirty="0"/>
              <a:t> çatlaklarda belirginleşme, </a:t>
            </a:r>
          </a:p>
          <a:p>
            <a:r>
              <a:rPr lang="tr-TR" dirty="0"/>
              <a:t>Osteoartrit ilerledikçe eklem kartilajı ülserleşir ve altta yatan kemik açığa çıkar. </a:t>
            </a:r>
          </a:p>
          <a:p>
            <a:r>
              <a:rPr lang="tr-TR" dirty="0"/>
              <a:t>Marjinal </a:t>
            </a:r>
            <a:r>
              <a:rPr lang="tr-TR" dirty="0" err="1"/>
              <a:t>osteofitler</a:t>
            </a:r>
            <a:r>
              <a:rPr lang="tr-TR" dirty="0"/>
              <a:t> oluşur.</a:t>
            </a:r>
          </a:p>
        </p:txBody>
      </p:sp>
      <p:pic>
        <p:nvPicPr>
          <p:cNvPr id="1026" name="Picture 2" descr="https://orthoinfo.aaos.org/link/91c49ea6dd424a59b177fb0e2bf84f18.as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1020" y="3953290"/>
            <a:ext cx="4773776" cy="290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83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784743" y="685800"/>
            <a:ext cx="5793475" cy="1485900"/>
          </a:xfrm>
        </p:spPr>
        <p:txBody>
          <a:bodyPr>
            <a:normAutofit/>
          </a:bodyPr>
          <a:lstStyle/>
          <a:p>
            <a:r>
              <a:rPr lang="tr-TR" dirty="0"/>
              <a:t>OSTEOARTRİT PATOGENEZİ</a:t>
            </a:r>
          </a:p>
        </p:txBody>
      </p:sp>
      <p:sp>
        <p:nvSpPr>
          <p:cNvPr id="3" name="İçerik Yer Tutucusu 2"/>
          <p:cNvSpPr>
            <a:spLocks noGrp="1"/>
          </p:cNvSpPr>
          <p:nvPr>
            <p:ph idx="1"/>
          </p:nvPr>
        </p:nvSpPr>
        <p:spPr>
          <a:xfrm>
            <a:off x="784743" y="2286000"/>
            <a:ext cx="5793475" cy="3581400"/>
          </a:xfrm>
        </p:spPr>
        <p:txBody>
          <a:bodyPr>
            <a:normAutofit/>
          </a:bodyPr>
          <a:lstStyle/>
          <a:p>
            <a:r>
              <a:rPr lang="tr-TR" b="1" dirty="0"/>
              <a:t>Biyokimyasal değişiklikler</a:t>
            </a:r>
          </a:p>
          <a:p>
            <a:r>
              <a:rPr lang="tr-TR" dirty="0" err="1"/>
              <a:t>Osteoartrit</a:t>
            </a:r>
            <a:r>
              <a:rPr lang="tr-TR" dirty="0"/>
              <a:t> </a:t>
            </a:r>
            <a:r>
              <a:rPr lang="tr-TR" dirty="0" err="1"/>
              <a:t>matriksindeki</a:t>
            </a:r>
            <a:r>
              <a:rPr lang="tr-TR" dirty="0"/>
              <a:t> ilk değişiklik su içeriğinin artmasıdır.</a:t>
            </a:r>
          </a:p>
          <a:p>
            <a:r>
              <a:rPr lang="tr-TR" dirty="0" err="1"/>
              <a:t>Osteoartritin</a:t>
            </a:r>
            <a:r>
              <a:rPr lang="tr-TR" dirty="0"/>
              <a:t> erken dönemlerinde </a:t>
            </a:r>
            <a:r>
              <a:rPr lang="tr-TR" dirty="0" err="1"/>
              <a:t>kartilajın</a:t>
            </a:r>
            <a:r>
              <a:rPr lang="tr-TR" dirty="0"/>
              <a:t> </a:t>
            </a:r>
            <a:r>
              <a:rPr lang="tr-TR" dirty="0" err="1"/>
              <a:t>kollagen</a:t>
            </a:r>
            <a:r>
              <a:rPr lang="tr-TR" dirty="0"/>
              <a:t> liflerinin düzenlerinin bozulduğu, liflerin birbirinden ayrıldığı gözlenir. </a:t>
            </a:r>
          </a:p>
          <a:p>
            <a:r>
              <a:rPr lang="tr-TR" dirty="0"/>
              <a:t>Bu değişiklikler </a:t>
            </a:r>
            <a:r>
              <a:rPr lang="tr-TR" dirty="0" err="1"/>
              <a:t>matriks</a:t>
            </a:r>
            <a:r>
              <a:rPr lang="tr-TR" dirty="0"/>
              <a:t> sertliğini ve dayanıklılığını azaltır </a:t>
            </a:r>
          </a:p>
        </p:txBody>
      </p:sp>
      <p:sp>
        <p:nvSpPr>
          <p:cNvPr id="11"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4" name="Resim 3"/>
          <p:cNvPicPr>
            <a:picLocks noChangeAspect="1"/>
          </p:cNvPicPr>
          <p:nvPr/>
        </p:nvPicPr>
        <p:blipFill>
          <a:blip r:embed="rId3"/>
          <a:srcRect l="5537" r="39370" b="1"/>
          <a:stretch>
            <a:fillRect/>
          </a:stretch>
        </p:blipFill>
        <p:spPr>
          <a:xfrm>
            <a:off x="7612260" y="10"/>
            <a:ext cx="4579739" cy="6857990"/>
          </a:xfrm>
          <a:prstGeom prst="rect">
            <a:avLst/>
          </a:prstGeom>
        </p:spPr>
      </p:pic>
    </p:spTree>
    <p:extLst>
      <p:ext uri="{BB962C8B-B14F-4D97-AF65-F5344CB8AC3E}">
        <p14:creationId xmlns:p14="http://schemas.microsoft.com/office/powerpoint/2010/main" val="2077535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6389914" y="685800"/>
            <a:ext cx="5127172" cy="1485900"/>
          </a:xfrm>
        </p:spPr>
        <p:txBody>
          <a:bodyPr>
            <a:normAutofit/>
          </a:bodyPr>
          <a:lstStyle/>
          <a:p>
            <a:r>
              <a:rPr lang="tr-TR" dirty="0">
                <a:cs typeface="Times New Roman" panose="02020603050405020304" pitchFamily="18" charset="0"/>
              </a:rPr>
              <a:t>OSTEOARTRİT PATOGENEZİ</a:t>
            </a:r>
            <a:endParaRPr lang="tr-TR" dirty="0"/>
          </a:p>
        </p:txBody>
      </p:sp>
      <p:sp>
        <p:nvSpPr>
          <p:cNvPr id="13" name="Rectangle 8">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4" name="Picture 2"/>
          <p:cNvPicPr>
            <a:picLocks noChangeAspect="1"/>
          </p:cNvPicPr>
          <p:nvPr/>
        </p:nvPicPr>
        <p:blipFill>
          <a:blip r:embed="rId3"/>
          <a:stretch>
            <a:fillRect/>
          </a:stretch>
        </p:blipFill>
        <p:spPr>
          <a:xfrm>
            <a:off x="1023562" y="790403"/>
            <a:ext cx="5071256" cy="4957152"/>
          </a:xfrm>
          <a:prstGeom prst="rect">
            <a:avLst/>
          </a:prstGeom>
        </p:spPr>
      </p:pic>
      <p:sp>
        <p:nvSpPr>
          <p:cNvPr id="3" name="İçerik Yer Tutucusu 2"/>
          <p:cNvSpPr>
            <a:spLocks noGrp="1"/>
          </p:cNvSpPr>
          <p:nvPr>
            <p:ph idx="1"/>
          </p:nvPr>
        </p:nvSpPr>
        <p:spPr>
          <a:xfrm>
            <a:off x="6389914" y="2286000"/>
            <a:ext cx="5127172" cy="3581400"/>
          </a:xfrm>
        </p:spPr>
        <p:txBody>
          <a:bodyPr>
            <a:normAutofit/>
          </a:bodyPr>
          <a:lstStyle/>
          <a:p>
            <a:r>
              <a:rPr lang="tr-TR" b="1"/>
              <a:t>Metabolik değişiklikler</a:t>
            </a:r>
          </a:p>
          <a:p>
            <a:r>
              <a:rPr lang="tr-TR"/>
              <a:t>OA’ in şiddeti artıkça, kondrositler tarafından sentezlenen matriks </a:t>
            </a:r>
            <a:r>
              <a:rPr lang="tr-TR" err="1"/>
              <a:t>metalloproteazlar</a:t>
            </a:r>
            <a:r>
              <a:rPr lang="tr-TR"/>
              <a:t> (</a:t>
            </a:r>
            <a:r>
              <a:rPr lang="tr-TR" err="1"/>
              <a:t>kollagenaz</a:t>
            </a:r>
            <a:r>
              <a:rPr lang="tr-TR"/>
              <a:t>, </a:t>
            </a:r>
            <a:r>
              <a:rPr lang="tr-TR" err="1"/>
              <a:t>stromelizin,jelatinaz</a:t>
            </a:r>
            <a:r>
              <a:rPr lang="tr-TR"/>
              <a:t>) belirgin ölçüde artar ve matriks yıkımına neden olur. </a:t>
            </a:r>
          </a:p>
          <a:p>
            <a:endParaRPr lang="tr-TR" b="1" dirty="0"/>
          </a:p>
        </p:txBody>
      </p:sp>
    </p:spTree>
    <p:extLst>
      <p:ext uri="{BB962C8B-B14F-4D97-AF65-F5344CB8AC3E}">
        <p14:creationId xmlns:p14="http://schemas.microsoft.com/office/powerpoint/2010/main" val="3897888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13CFD1C7-5418-4F2C-AB59-638C9D3287AE}"/>
              </a:ext>
            </a:extLst>
          </p:cNvPr>
          <p:cNvGraphicFramePr>
            <a:graphicFrameLocks noGrp="1"/>
          </p:cNvGraphicFramePr>
          <p:nvPr>
            <p:extLst>
              <p:ext uri="{D42A27DB-BD31-4B8C-83A1-F6EECF244321}">
                <p14:modId xmlns:p14="http://schemas.microsoft.com/office/powerpoint/2010/main" val="4131238466"/>
              </p:ext>
            </p:extLst>
          </p:nvPr>
        </p:nvGraphicFramePr>
        <p:xfrm>
          <a:off x="2540001" y="1223434"/>
          <a:ext cx="8304792" cy="4411131"/>
        </p:xfrm>
        <a:graphic>
          <a:graphicData uri="http://schemas.openxmlformats.org/drawingml/2006/table">
            <a:tbl>
              <a:tblPr/>
              <a:tblGrid>
                <a:gridCol w="2665082">
                  <a:extLst>
                    <a:ext uri="{9D8B030D-6E8A-4147-A177-3AD203B41FA5}">
                      <a16:colId xmlns:a16="http://schemas.microsoft.com/office/drawing/2014/main" val="1537034791"/>
                    </a:ext>
                  </a:extLst>
                </a:gridCol>
                <a:gridCol w="2871446">
                  <a:extLst>
                    <a:ext uri="{9D8B030D-6E8A-4147-A177-3AD203B41FA5}">
                      <a16:colId xmlns:a16="http://schemas.microsoft.com/office/drawing/2014/main" val="2095056026"/>
                    </a:ext>
                  </a:extLst>
                </a:gridCol>
                <a:gridCol w="2768264">
                  <a:extLst>
                    <a:ext uri="{9D8B030D-6E8A-4147-A177-3AD203B41FA5}">
                      <a16:colId xmlns:a16="http://schemas.microsoft.com/office/drawing/2014/main" val="2569835011"/>
                    </a:ext>
                  </a:extLst>
                </a:gridCol>
              </a:tblGrid>
              <a:tr h="360092">
                <a:tc>
                  <a:txBody>
                    <a:bodyPr/>
                    <a:lstStyle/>
                    <a:p>
                      <a:pPr>
                        <a:buNone/>
                      </a:pPr>
                      <a:r>
                        <a:rPr lang="tr-TR" sz="1400"/>
                        <a:t>Eklem</a:t>
                      </a:r>
                    </a:p>
                  </a:txBody>
                  <a:tcPr marL="73090" marR="73090" marT="36545" marB="36545" anchor="ctr">
                    <a:lnL>
                      <a:noFill/>
                    </a:lnL>
                    <a:lnR>
                      <a:noFill/>
                    </a:lnR>
                    <a:lnT>
                      <a:noFill/>
                    </a:lnT>
                    <a:lnB>
                      <a:noFill/>
                    </a:lnB>
                    <a:noFill/>
                  </a:tcPr>
                </a:tc>
                <a:tc>
                  <a:txBody>
                    <a:bodyPr/>
                    <a:lstStyle/>
                    <a:p>
                      <a:pPr>
                        <a:buNone/>
                      </a:pPr>
                      <a:r>
                        <a:rPr lang="tr-TR" sz="1400"/>
                        <a:t>Temel Kriter</a:t>
                      </a:r>
                    </a:p>
                  </a:txBody>
                  <a:tcPr marL="73090" marR="73090" marT="36545" marB="36545" anchor="ctr">
                    <a:lnL>
                      <a:noFill/>
                    </a:lnL>
                    <a:lnR>
                      <a:noFill/>
                    </a:lnR>
                    <a:lnT>
                      <a:noFill/>
                    </a:lnT>
                    <a:lnB>
                      <a:noFill/>
                    </a:lnB>
                    <a:noFill/>
                  </a:tcPr>
                </a:tc>
                <a:tc>
                  <a:txBody>
                    <a:bodyPr/>
                    <a:lstStyle/>
                    <a:p>
                      <a:pPr>
                        <a:buNone/>
                      </a:pPr>
                      <a:r>
                        <a:rPr lang="tr-TR" sz="1400"/>
                        <a:t>Ek Kriterler</a:t>
                      </a:r>
                    </a:p>
                  </a:txBody>
                  <a:tcPr marL="73090" marR="73090" marT="36545" marB="36545" anchor="ctr">
                    <a:lnL>
                      <a:noFill/>
                    </a:lnL>
                    <a:lnR>
                      <a:noFill/>
                    </a:lnR>
                    <a:lnT>
                      <a:noFill/>
                    </a:lnT>
                    <a:lnB>
                      <a:noFill/>
                    </a:lnB>
                    <a:noFill/>
                  </a:tcPr>
                </a:tc>
                <a:extLst>
                  <a:ext uri="{0D108BD9-81ED-4DB2-BD59-A6C34878D82A}">
                    <a16:rowId xmlns:a16="http://schemas.microsoft.com/office/drawing/2014/main" val="3987627082"/>
                  </a:ext>
                </a:extLst>
              </a:tr>
              <a:tr h="1170300">
                <a:tc>
                  <a:txBody>
                    <a:bodyPr/>
                    <a:lstStyle/>
                    <a:p>
                      <a:pPr>
                        <a:buNone/>
                      </a:pPr>
                      <a:r>
                        <a:rPr lang="tr-TR" sz="1400" b="1" dirty="0"/>
                        <a:t>Diz (</a:t>
                      </a:r>
                      <a:r>
                        <a:rPr lang="tr-TR" sz="1400" b="1" dirty="0" err="1"/>
                        <a:t>Gonartroz</a:t>
                      </a:r>
                      <a:r>
                        <a:rPr lang="tr-TR" sz="1400" b="1" dirty="0"/>
                        <a:t>)</a:t>
                      </a:r>
                      <a:endParaRPr lang="tr-TR" sz="1400" dirty="0"/>
                    </a:p>
                  </a:txBody>
                  <a:tcPr marL="73090" marR="73090" marT="36545" marB="36545" anchor="ctr">
                    <a:lnL>
                      <a:noFill/>
                    </a:lnL>
                    <a:lnR>
                      <a:noFill/>
                    </a:lnR>
                    <a:lnT>
                      <a:noFill/>
                    </a:lnT>
                    <a:lnB>
                      <a:noFill/>
                    </a:lnB>
                    <a:noFill/>
                  </a:tcPr>
                </a:tc>
                <a:tc>
                  <a:txBody>
                    <a:bodyPr/>
                    <a:lstStyle/>
                    <a:p>
                      <a:pPr>
                        <a:buNone/>
                      </a:pPr>
                      <a:r>
                        <a:rPr lang="tr-TR" sz="1400"/>
                        <a:t>Diz ağrısı</a:t>
                      </a:r>
                    </a:p>
                  </a:txBody>
                  <a:tcPr marL="73090" marR="73090" marT="36545" marB="36545" anchor="ctr">
                    <a:lnL>
                      <a:noFill/>
                    </a:lnL>
                    <a:lnR>
                      <a:noFill/>
                    </a:lnR>
                    <a:lnT>
                      <a:noFill/>
                    </a:lnT>
                    <a:lnB>
                      <a:noFill/>
                    </a:lnB>
                    <a:noFill/>
                  </a:tcPr>
                </a:tc>
                <a:tc>
                  <a:txBody>
                    <a:bodyPr/>
                    <a:lstStyle/>
                    <a:p>
                      <a:pPr>
                        <a:buNone/>
                      </a:pPr>
                      <a:r>
                        <a:rPr lang="tr-TR" sz="1400"/>
                        <a:t>≥3: yaş &gt;50, sabah tutukluğu &lt;30 dk, krepitasyon, kemik hassasiyeti, kemik büyümesi, ısı artışı yok</a:t>
                      </a:r>
                    </a:p>
                  </a:txBody>
                  <a:tcPr marL="73090" marR="73090" marT="36545" marB="36545" anchor="ctr">
                    <a:lnL>
                      <a:noFill/>
                    </a:lnL>
                    <a:lnR>
                      <a:noFill/>
                    </a:lnR>
                    <a:lnT>
                      <a:noFill/>
                    </a:lnT>
                    <a:lnB>
                      <a:noFill/>
                    </a:lnB>
                    <a:noFill/>
                  </a:tcPr>
                </a:tc>
                <a:extLst>
                  <a:ext uri="{0D108BD9-81ED-4DB2-BD59-A6C34878D82A}">
                    <a16:rowId xmlns:a16="http://schemas.microsoft.com/office/drawing/2014/main" val="1116050746"/>
                  </a:ext>
                </a:extLst>
              </a:tr>
              <a:tr h="360092">
                <a:tc>
                  <a:txBody>
                    <a:bodyPr/>
                    <a:lstStyle/>
                    <a:p>
                      <a:pPr>
                        <a:buNone/>
                      </a:pPr>
                      <a:endParaRPr lang="tr-TR" sz="1400" dirty="0"/>
                    </a:p>
                  </a:txBody>
                  <a:tcPr marL="73090" marR="73090" marT="36545" marB="36545" anchor="ctr">
                    <a:lnL>
                      <a:noFill/>
                    </a:lnL>
                    <a:lnR>
                      <a:noFill/>
                    </a:lnR>
                    <a:lnT>
                      <a:noFill/>
                    </a:lnT>
                    <a:lnB>
                      <a:noFill/>
                    </a:lnB>
                    <a:noFill/>
                  </a:tcPr>
                </a:tc>
                <a:tc>
                  <a:txBody>
                    <a:bodyPr/>
                    <a:lstStyle/>
                    <a:p>
                      <a:pPr>
                        <a:buNone/>
                      </a:pPr>
                      <a:r>
                        <a:rPr lang="tr-TR" sz="1400"/>
                        <a:t>Diz ağrısı</a:t>
                      </a:r>
                    </a:p>
                  </a:txBody>
                  <a:tcPr marL="73090" marR="73090" marT="36545" marB="36545" anchor="ctr">
                    <a:lnL>
                      <a:noFill/>
                    </a:lnL>
                    <a:lnR>
                      <a:noFill/>
                    </a:lnR>
                    <a:lnT>
                      <a:noFill/>
                    </a:lnT>
                    <a:lnB>
                      <a:noFill/>
                    </a:lnB>
                    <a:noFill/>
                  </a:tcPr>
                </a:tc>
                <a:tc>
                  <a:txBody>
                    <a:bodyPr/>
                    <a:lstStyle/>
                    <a:p>
                      <a:pPr>
                        <a:buNone/>
                      </a:pPr>
                      <a:r>
                        <a:rPr lang="tr-TR" sz="1400"/>
                        <a:t>+ osteofit (radyoloji)</a:t>
                      </a:r>
                    </a:p>
                  </a:txBody>
                  <a:tcPr marL="73090" marR="73090" marT="36545" marB="36545" anchor="ctr">
                    <a:lnL>
                      <a:noFill/>
                    </a:lnL>
                    <a:lnR>
                      <a:noFill/>
                    </a:lnR>
                    <a:lnT>
                      <a:noFill/>
                    </a:lnT>
                    <a:lnB>
                      <a:noFill/>
                    </a:lnB>
                    <a:noFill/>
                  </a:tcPr>
                </a:tc>
                <a:extLst>
                  <a:ext uri="{0D108BD9-81ED-4DB2-BD59-A6C34878D82A}">
                    <a16:rowId xmlns:a16="http://schemas.microsoft.com/office/drawing/2014/main" val="70470109"/>
                  </a:ext>
                </a:extLst>
              </a:tr>
              <a:tr h="630162">
                <a:tc>
                  <a:txBody>
                    <a:bodyPr/>
                    <a:lstStyle/>
                    <a:p>
                      <a:pPr>
                        <a:buNone/>
                      </a:pPr>
                      <a:endParaRPr lang="tr-TR" sz="1400" dirty="0"/>
                    </a:p>
                  </a:txBody>
                  <a:tcPr marL="73090" marR="73090" marT="36545" marB="36545" anchor="ctr">
                    <a:lnL>
                      <a:noFill/>
                    </a:lnL>
                    <a:lnR>
                      <a:noFill/>
                    </a:lnR>
                    <a:lnT>
                      <a:noFill/>
                    </a:lnT>
                    <a:lnB>
                      <a:noFill/>
                    </a:lnB>
                    <a:noFill/>
                  </a:tcPr>
                </a:tc>
                <a:tc>
                  <a:txBody>
                    <a:bodyPr/>
                    <a:lstStyle/>
                    <a:p>
                      <a:pPr>
                        <a:buNone/>
                      </a:pPr>
                      <a:r>
                        <a:rPr lang="tr-TR" sz="1400"/>
                        <a:t>Diz ağrısı</a:t>
                      </a:r>
                    </a:p>
                  </a:txBody>
                  <a:tcPr marL="73090" marR="73090" marT="36545" marB="36545" anchor="ctr">
                    <a:lnL>
                      <a:noFill/>
                    </a:lnL>
                    <a:lnR>
                      <a:noFill/>
                    </a:lnR>
                    <a:lnT>
                      <a:noFill/>
                    </a:lnT>
                    <a:lnB>
                      <a:noFill/>
                    </a:lnB>
                    <a:noFill/>
                  </a:tcPr>
                </a:tc>
                <a:tc>
                  <a:txBody>
                    <a:bodyPr/>
                    <a:lstStyle/>
                    <a:p>
                      <a:pPr>
                        <a:buNone/>
                      </a:pPr>
                      <a:r>
                        <a:rPr lang="tr-TR" sz="1400"/>
                        <a:t>+ ESR normal, RF (-), sinovyal sıvı non-inflamatuvar</a:t>
                      </a:r>
                    </a:p>
                  </a:txBody>
                  <a:tcPr marL="73090" marR="73090" marT="36545" marB="36545" anchor="ctr">
                    <a:lnL>
                      <a:noFill/>
                    </a:lnL>
                    <a:lnR>
                      <a:noFill/>
                    </a:lnR>
                    <a:lnT>
                      <a:noFill/>
                    </a:lnT>
                    <a:lnB>
                      <a:noFill/>
                    </a:lnB>
                    <a:noFill/>
                  </a:tcPr>
                </a:tc>
                <a:extLst>
                  <a:ext uri="{0D108BD9-81ED-4DB2-BD59-A6C34878D82A}">
                    <a16:rowId xmlns:a16="http://schemas.microsoft.com/office/drawing/2014/main" val="821182975"/>
                  </a:ext>
                </a:extLst>
              </a:tr>
              <a:tr h="630162">
                <a:tc>
                  <a:txBody>
                    <a:bodyPr/>
                    <a:lstStyle/>
                    <a:p>
                      <a:pPr>
                        <a:buNone/>
                      </a:pPr>
                      <a:r>
                        <a:rPr lang="tr-TR" sz="1400" b="1"/>
                        <a:t>Kalça</a:t>
                      </a:r>
                      <a:endParaRPr lang="tr-TR" sz="1400"/>
                    </a:p>
                  </a:txBody>
                  <a:tcPr marL="73090" marR="73090" marT="36545" marB="36545" anchor="ctr">
                    <a:lnL>
                      <a:noFill/>
                    </a:lnL>
                    <a:lnR>
                      <a:noFill/>
                    </a:lnR>
                    <a:lnT>
                      <a:noFill/>
                    </a:lnT>
                    <a:lnB>
                      <a:noFill/>
                    </a:lnB>
                    <a:noFill/>
                  </a:tcPr>
                </a:tc>
                <a:tc>
                  <a:txBody>
                    <a:bodyPr/>
                    <a:lstStyle/>
                    <a:p>
                      <a:pPr>
                        <a:buNone/>
                      </a:pPr>
                      <a:r>
                        <a:rPr lang="tr-TR" sz="1400" dirty="0"/>
                        <a:t>Kalça ağrısı</a:t>
                      </a:r>
                    </a:p>
                  </a:txBody>
                  <a:tcPr marL="73090" marR="73090" marT="36545" marB="36545" anchor="ctr">
                    <a:lnL>
                      <a:noFill/>
                    </a:lnL>
                    <a:lnR>
                      <a:noFill/>
                    </a:lnR>
                    <a:lnT>
                      <a:noFill/>
                    </a:lnT>
                    <a:lnB>
                      <a:noFill/>
                    </a:lnB>
                    <a:noFill/>
                  </a:tcPr>
                </a:tc>
                <a:tc>
                  <a:txBody>
                    <a:bodyPr/>
                    <a:lstStyle/>
                    <a:p>
                      <a:pPr>
                        <a:buNone/>
                      </a:pPr>
                      <a:r>
                        <a:rPr lang="tr-TR" sz="1400"/>
                        <a:t>+ osteofit + eklem aralığı daralması</a:t>
                      </a:r>
                    </a:p>
                  </a:txBody>
                  <a:tcPr marL="73090" marR="73090" marT="36545" marB="36545" anchor="ctr">
                    <a:lnL>
                      <a:noFill/>
                    </a:lnL>
                    <a:lnR>
                      <a:noFill/>
                    </a:lnR>
                    <a:lnT>
                      <a:noFill/>
                    </a:lnT>
                    <a:lnB>
                      <a:noFill/>
                    </a:lnB>
                    <a:noFill/>
                  </a:tcPr>
                </a:tc>
                <a:extLst>
                  <a:ext uri="{0D108BD9-81ED-4DB2-BD59-A6C34878D82A}">
                    <a16:rowId xmlns:a16="http://schemas.microsoft.com/office/drawing/2014/main" val="3065908222"/>
                  </a:ext>
                </a:extLst>
              </a:tr>
              <a:tr h="360092">
                <a:tc>
                  <a:txBody>
                    <a:bodyPr/>
                    <a:lstStyle/>
                    <a:p>
                      <a:pPr>
                        <a:buNone/>
                      </a:pPr>
                      <a:endParaRPr lang="tr-TR" sz="1400"/>
                    </a:p>
                  </a:txBody>
                  <a:tcPr marL="73090" marR="73090" marT="36545" marB="36545" anchor="ctr">
                    <a:lnL>
                      <a:noFill/>
                    </a:lnL>
                    <a:lnR>
                      <a:noFill/>
                    </a:lnR>
                    <a:lnT>
                      <a:noFill/>
                    </a:lnT>
                    <a:lnB>
                      <a:noFill/>
                    </a:lnB>
                    <a:noFill/>
                  </a:tcPr>
                </a:tc>
                <a:tc>
                  <a:txBody>
                    <a:bodyPr/>
                    <a:lstStyle/>
                    <a:p>
                      <a:pPr>
                        <a:buNone/>
                      </a:pPr>
                      <a:r>
                        <a:rPr lang="tr-TR" sz="1400" dirty="0"/>
                        <a:t>Kalça ağrısı</a:t>
                      </a:r>
                    </a:p>
                  </a:txBody>
                  <a:tcPr marL="73090" marR="73090" marT="36545" marB="36545" anchor="ctr">
                    <a:lnL>
                      <a:noFill/>
                    </a:lnL>
                    <a:lnR>
                      <a:noFill/>
                    </a:lnR>
                    <a:lnT>
                      <a:noFill/>
                    </a:lnT>
                    <a:lnB>
                      <a:noFill/>
                    </a:lnB>
                    <a:noFill/>
                  </a:tcPr>
                </a:tc>
                <a:tc>
                  <a:txBody>
                    <a:bodyPr/>
                    <a:lstStyle/>
                    <a:p>
                      <a:pPr>
                        <a:buNone/>
                      </a:pPr>
                      <a:r>
                        <a:rPr lang="tr-TR" sz="1400"/>
                        <a:t>+ ESR &lt;20 + osteofit</a:t>
                      </a:r>
                    </a:p>
                  </a:txBody>
                  <a:tcPr marL="73090" marR="73090" marT="36545" marB="36545" anchor="ctr">
                    <a:lnL>
                      <a:noFill/>
                    </a:lnL>
                    <a:lnR>
                      <a:noFill/>
                    </a:lnR>
                    <a:lnT>
                      <a:noFill/>
                    </a:lnT>
                    <a:lnB>
                      <a:noFill/>
                    </a:lnB>
                    <a:noFill/>
                  </a:tcPr>
                </a:tc>
                <a:extLst>
                  <a:ext uri="{0D108BD9-81ED-4DB2-BD59-A6C34878D82A}">
                    <a16:rowId xmlns:a16="http://schemas.microsoft.com/office/drawing/2014/main" val="3252587919"/>
                  </a:ext>
                </a:extLst>
              </a:tr>
              <a:tr h="900231">
                <a:tc>
                  <a:txBody>
                    <a:bodyPr/>
                    <a:lstStyle/>
                    <a:p>
                      <a:pPr>
                        <a:buNone/>
                      </a:pPr>
                      <a:r>
                        <a:rPr lang="tr-TR" sz="1400" b="1"/>
                        <a:t>El</a:t>
                      </a:r>
                      <a:endParaRPr lang="tr-TR" sz="1400"/>
                    </a:p>
                  </a:txBody>
                  <a:tcPr marL="73090" marR="73090" marT="36545" marB="36545" anchor="ctr">
                    <a:lnL>
                      <a:noFill/>
                    </a:lnL>
                    <a:lnR>
                      <a:noFill/>
                    </a:lnR>
                    <a:lnT>
                      <a:noFill/>
                    </a:lnT>
                    <a:lnB>
                      <a:noFill/>
                    </a:lnB>
                    <a:noFill/>
                  </a:tcPr>
                </a:tc>
                <a:tc>
                  <a:txBody>
                    <a:bodyPr/>
                    <a:lstStyle/>
                    <a:p>
                      <a:pPr>
                        <a:buNone/>
                      </a:pPr>
                      <a:r>
                        <a:rPr lang="tr-TR" sz="1400"/>
                        <a:t>El ağrısı/sertliği</a:t>
                      </a:r>
                    </a:p>
                  </a:txBody>
                  <a:tcPr marL="73090" marR="73090" marT="36545" marB="36545" anchor="ctr">
                    <a:lnL>
                      <a:noFill/>
                    </a:lnL>
                    <a:lnR>
                      <a:noFill/>
                    </a:lnR>
                    <a:lnT>
                      <a:noFill/>
                    </a:lnT>
                    <a:lnB>
                      <a:noFill/>
                    </a:lnB>
                    <a:noFill/>
                  </a:tcPr>
                </a:tc>
                <a:tc>
                  <a:txBody>
                    <a:bodyPr/>
                    <a:lstStyle/>
                    <a:p>
                      <a:pPr>
                        <a:buNone/>
                      </a:pPr>
                      <a:r>
                        <a:rPr lang="tr-TR" sz="1400" dirty="0"/>
                        <a:t>≥3: DIP/PIP sert doku büyümesi, MCP tutulumu az, DIP deformitesi</a:t>
                      </a:r>
                    </a:p>
                  </a:txBody>
                  <a:tcPr marL="73090" marR="73090" marT="36545" marB="36545" anchor="ctr">
                    <a:lnL>
                      <a:noFill/>
                    </a:lnL>
                    <a:lnR>
                      <a:noFill/>
                    </a:lnR>
                    <a:lnT>
                      <a:noFill/>
                    </a:lnT>
                    <a:lnB>
                      <a:noFill/>
                    </a:lnB>
                    <a:noFill/>
                  </a:tcPr>
                </a:tc>
                <a:extLst>
                  <a:ext uri="{0D108BD9-81ED-4DB2-BD59-A6C34878D82A}">
                    <a16:rowId xmlns:a16="http://schemas.microsoft.com/office/drawing/2014/main" val="1379876116"/>
                  </a:ext>
                </a:extLst>
              </a:tr>
            </a:tbl>
          </a:graphicData>
        </a:graphic>
      </p:graphicFrame>
      <p:sp>
        <p:nvSpPr>
          <p:cNvPr id="3" name="Metin kutusu 2">
            <a:extLst>
              <a:ext uri="{FF2B5EF4-FFF2-40B4-BE49-F238E27FC236}">
                <a16:creationId xmlns:a16="http://schemas.microsoft.com/office/drawing/2014/main" id="{CF50F3D7-BBBB-3F59-C88F-73789A403794}"/>
              </a:ext>
            </a:extLst>
          </p:cNvPr>
          <p:cNvSpPr txBox="1"/>
          <p:nvPr/>
        </p:nvSpPr>
        <p:spPr>
          <a:xfrm>
            <a:off x="5068711" y="395111"/>
            <a:ext cx="3872089" cy="369332"/>
          </a:xfrm>
          <a:prstGeom prst="rect">
            <a:avLst/>
          </a:prstGeom>
          <a:noFill/>
        </p:spPr>
        <p:txBody>
          <a:bodyPr wrap="square" rtlCol="0">
            <a:spAutoFit/>
          </a:bodyPr>
          <a:lstStyle/>
          <a:p>
            <a:pPr algn="ctr"/>
            <a:r>
              <a:rPr lang="tr-TR" dirty="0"/>
              <a:t>ACR TANI KRİTERLERİ</a:t>
            </a:r>
          </a:p>
        </p:txBody>
      </p:sp>
    </p:spTree>
    <p:extLst>
      <p:ext uri="{BB962C8B-B14F-4D97-AF65-F5344CB8AC3E}">
        <p14:creationId xmlns:p14="http://schemas.microsoft.com/office/powerpoint/2010/main" val="1837320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E8A3474-A3A2-4200-9E98-3433E3D19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useBgFill="1">
        <p:nvSpPr>
          <p:cNvPr id="25" name="Rectangle 24">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p:cNvPicPr>
            <a:picLocks noChangeAspect="1"/>
          </p:cNvPicPr>
          <p:nvPr/>
        </p:nvPicPr>
        <p:blipFill>
          <a:blip r:embed="rId2"/>
          <a:stretch>
            <a:fillRect/>
          </a:stretch>
        </p:blipFill>
        <p:spPr>
          <a:xfrm>
            <a:off x="643467" y="1993636"/>
            <a:ext cx="5291666" cy="2870727"/>
          </a:xfrm>
          <a:prstGeom prst="rect">
            <a:avLst/>
          </a:prstGeom>
        </p:spPr>
      </p:pic>
      <p:pic>
        <p:nvPicPr>
          <p:cNvPr id="4" name="Resim 3"/>
          <p:cNvPicPr>
            <a:picLocks noChangeAspect="1"/>
          </p:cNvPicPr>
          <p:nvPr/>
        </p:nvPicPr>
        <p:blipFill>
          <a:blip r:embed="rId3"/>
          <a:stretch>
            <a:fillRect/>
          </a:stretch>
        </p:blipFill>
        <p:spPr>
          <a:xfrm>
            <a:off x="6256866" y="2694781"/>
            <a:ext cx="5291666" cy="1468437"/>
          </a:xfrm>
          <a:prstGeom prst="rect">
            <a:avLst/>
          </a:prstGeom>
        </p:spPr>
      </p:pic>
    </p:spTree>
    <p:extLst>
      <p:ext uri="{BB962C8B-B14F-4D97-AF65-F5344CB8AC3E}">
        <p14:creationId xmlns:p14="http://schemas.microsoft.com/office/powerpoint/2010/main" val="366841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Knee Pain Treatment in Dubai | Knee Surgery in Dubai | Burjeel Hospital"/>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t="3464" b="17865"/>
          <a:stretch>
            <a:fillRect/>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p:cNvSpPr>
            <a:spLocks noGrp="1"/>
          </p:cNvSpPr>
          <p:nvPr>
            <p:ph type="title"/>
          </p:nvPr>
        </p:nvSpPr>
        <p:spPr>
          <a:xfrm>
            <a:off x="1371600" y="685800"/>
            <a:ext cx="9601200" cy="1485900"/>
          </a:xfrm>
        </p:spPr>
        <p:txBody>
          <a:bodyPr>
            <a:normAutofit/>
          </a:bodyPr>
          <a:lstStyle/>
          <a:p>
            <a:r>
              <a:rPr lang="tr-TR" dirty="0"/>
              <a:t>KLİNİK</a:t>
            </a:r>
          </a:p>
        </p:txBody>
      </p:sp>
      <p:sp>
        <p:nvSpPr>
          <p:cNvPr id="3" name="İçerik Yer Tutucusu 2"/>
          <p:cNvSpPr>
            <a:spLocks noGrp="1"/>
          </p:cNvSpPr>
          <p:nvPr>
            <p:ph idx="1"/>
          </p:nvPr>
        </p:nvSpPr>
        <p:spPr>
          <a:xfrm>
            <a:off x="1371600" y="2286000"/>
            <a:ext cx="9601200" cy="3581400"/>
          </a:xfrm>
        </p:spPr>
        <p:txBody>
          <a:bodyPr>
            <a:normAutofit/>
          </a:bodyPr>
          <a:lstStyle/>
          <a:p>
            <a:r>
              <a:rPr lang="tr-TR" b="1" dirty="0"/>
              <a:t>Hasta özellikleri </a:t>
            </a:r>
          </a:p>
          <a:p>
            <a:pPr lvl="1"/>
            <a:r>
              <a:rPr lang="tr-TR" dirty="0"/>
              <a:t>Başlangıç ​​yaşı   &gt;40 yıl</a:t>
            </a:r>
            <a:endParaRPr lang="tr-TR" b="1" dirty="0"/>
          </a:p>
          <a:p>
            <a:r>
              <a:rPr lang="tr-TR" b="1" dirty="0"/>
              <a:t>Belirtiler</a:t>
            </a:r>
          </a:p>
          <a:p>
            <a:pPr lvl="1"/>
            <a:r>
              <a:rPr lang="tr-TR" dirty="0"/>
              <a:t>Ağrı   (</a:t>
            </a:r>
            <a:r>
              <a:rPr lang="tr-TR" b="1" dirty="0"/>
              <a:t>En sık semptom)</a:t>
            </a:r>
          </a:p>
          <a:p>
            <a:pPr lvl="2"/>
            <a:r>
              <a:rPr lang="tr-TR" dirty="0"/>
              <a:t>Sinsi başlangıç ​​– yıllar içinde yavaş ilerleme</a:t>
            </a:r>
          </a:p>
          <a:p>
            <a:pPr lvl="2"/>
            <a:r>
              <a:rPr lang="tr-TR" dirty="0"/>
              <a:t>Değişken yoğunluk</a:t>
            </a:r>
          </a:p>
          <a:p>
            <a:pPr lvl="2"/>
            <a:r>
              <a:rPr lang="tr-TR" dirty="0"/>
              <a:t>Aralıklı </a:t>
            </a:r>
          </a:p>
          <a:p>
            <a:pPr lvl="2"/>
            <a:r>
              <a:rPr lang="tr-TR" dirty="0"/>
              <a:t>Eklem kullanımıyla artar, dinlenmeyle rahatlar</a:t>
            </a:r>
          </a:p>
          <a:p>
            <a:pPr lvl="2"/>
            <a:r>
              <a:rPr lang="tr-TR" dirty="0"/>
              <a:t>Şiddetli </a:t>
            </a:r>
            <a:r>
              <a:rPr lang="tr-TR" dirty="0" err="1"/>
              <a:t>osteoartritte</a:t>
            </a:r>
            <a:r>
              <a:rPr lang="tr-TR" dirty="0"/>
              <a:t> gece ağrısı</a:t>
            </a:r>
          </a:p>
        </p:txBody>
      </p:sp>
    </p:spTree>
    <p:extLst>
      <p:ext uri="{BB962C8B-B14F-4D97-AF65-F5344CB8AC3E}">
        <p14:creationId xmlns:p14="http://schemas.microsoft.com/office/powerpoint/2010/main" val="165157392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Unvan 1"/>
          <p:cNvSpPr>
            <a:spLocks noGrp="1"/>
          </p:cNvSpPr>
          <p:nvPr>
            <p:ph type="title"/>
          </p:nvPr>
        </p:nvSpPr>
        <p:spPr>
          <a:xfrm>
            <a:off x="640081" y="791570"/>
            <a:ext cx="4018839" cy="5262390"/>
          </a:xfrm>
        </p:spPr>
        <p:txBody>
          <a:bodyPr anchor="ctr">
            <a:normAutofit/>
          </a:bodyPr>
          <a:lstStyle/>
          <a:p>
            <a:pPr algn="r"/>
            <a:r>
              <a:rPr lang="tr-TR" sz="5400">
                <a:solidFill>
                  <a:schemeClr val="bg2"/>
                </a:solidFill>
              </a:rPr>
              <a:t>AMAÇ</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 name="İçerik Yer Tutucusu 2"/>
          <p:cNvSpPr>
            <a:spLocks noGrp="1"/>
          </p:cNvSpPr>
          <p:nvPr>
            <p:ph idx="1"/>
          </p:nvPr>
        </p:nvSpPr>
        <p:spPr>
          <a:xfrm>
            <a:off x="6176720" y="791570"/>
            <a:ext cx="4892308" cy="5262390"/>
          </a:xfrm>
        </p:spPr>
        <p:txBody>
          <a:bodyPr anchor="ctr">
            <a:normAutofit/>
          </a:bodyPr>
          <a:lstStyle/>
          <a:p>
            <a:r>
              <a:rPr lang="tr-TR" sz="1800">
                <a:latin typeface="Times New Roman" panose="02020603050405020304" pitchFamily="18" charset="0"/>
                <a:cs typeface="Times New Roman" panose="02020603050405020304" pitchFamily="18" charset="0"/>
              </a:rPr>
              <a:t> Osteoartrit, romatoid artrit ve gut artriti hakkında bilgi vermek</a:t>
            </a:r>
          </a:p>
          <a:p>
            <a:endParaRPr lang="tr-TR" sz="1800"/>
          </a:p>
        </p:txBody>
      </p:sp>
    </p:spTree>
    <p:extLst>
      <p:ext uri="{BB962C8B-B14F-4D97-AF65-F5344CB8AC3E}">
        <p14:creationId xmlns:p14="http://schemas.microsoft.com/office/powerpoint/2010/main" val="3112329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6389914" y="685800"/>
            <a:ext cx="5127172" cy="1485900"/>
          </a:xfrm>
        </p:spPr>
        <p:txBody>
          <a:bodyPr>
            <a:normAutofit/>
          </a:bodyPr>
          <a:lstStyle/>
          <a:p>
            <a:r>
              <a:rPr lang="tr-TR" dirty="0"/>
              <a:t>KLİNİK</a:t>
            </a:r>
          </a:p>
        </p:txBody>
      </p:sp>
      <p:sp>
        <p:nvSpPr>
          <p:cNvPr id="10" name="Rectangle 9">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5" name="Picture 2"/>
          <p:cNvPicPr>
            <a:picLocks noChangeAspect="1"/>
          </p:cNvPicPr>
          <p:nvPr/>
        </p:nvPicPr>
        <p:blipFill>
          <a:blip r:embed="rId3"/>
          <a:stretch>
            <a:fillRect/>
          </a:stretch>
        </p:blipFill>
        <p:spPr>
          <a:xfrm>
            <a:off x="1256741" y="645106"/>
            <a:ext cx="4604898" cy="5247747"/>
          </a:xfrm>
          <a:prstGeom prst="rect">
            <a:avLst/>
          </a:prstGeom>
        </p:spPr>
      </p:pic>
      <p:sp>
        <p:nvSpPr>
          <p:cNvPr id="3" name="İçerik Yer Tutucusu 2"/>
          <p:cNvSpPr>
            <a:spLocks noGrp="1"/>
          </p:cNvSpPr>
          <p:nvPr>
            <p:ph idx="1"/>
          </p:nvPr>
        </p:nvSpPr>
        <p:spPr>
          <a:xfrm>
            <a:off x="6389914" y="2286000"/>
            <a:ext cx="5127172" cy="3581400"/>
          </a:xfrm>
        </p:spPr>
        <p:txBody>
          <a:bodyPr>
            <a:normAutofit/>
          </a:bodyPr>
          <a:lstStyle/>
          <a:p>
            <a:r>
              <a:rPr lang="tr-TR" b="1" dirty="0"/>
              <a:t>Belirtiler</a:t>
            </a:r>
          </a:p>
          <a:p>
            <a:pPr lvl="1"/>
            <a:r>
              <a:rPr lang="tr-TR" dirty="0"/>
              <a:t>Tutukluluk </a:t>
            </a:r>
          </a:p>
          <a:p>
            <a:pPr lvl="2"/>
            <a:r>
              <a:rPr lang="tr-TR" dirty="0"/>
              <a:t>Kısa ömürlü (&lt;30 dakika) ve sabahın erken saatlerinde veya hareketsizlikle ilişkili</a:t>
            </a:r>
          </a:p>
          <a:p>
            <a:pPr lvl="1"/>
            <a:r>
              <a:rPr lang="tr-TR" dirty="0"/>
              <a:t>Şişlik</a:t>
            </a:r>
          </a:p>
          <a:p>
            <a:pPr lvl="2"/>
            <a:r>
              <a:rPr lang="tr-TR" dirty="0"/>
              <a:t>Bazı hastalar şişlik ve/veya deformite ile başvurur</a:t>
            </a:r>
          </a:p>
          <a:p>
            <a:pPr lvl="1"/>
            <a:r>
              <a:rPr lang="tr-TR" dirty="0" err="1"/>
              <a:t>Konstitusyonel</a:t>
            </a:r>
            <a:r>
              <a:rPr lang="tr-TR" dirty="0"/>
              <a:t> semptomlar(ateş, yorgunluk, istemsiz kilo kaybı, gece terlemesi vb.) beklenmez.</a:t>
            </a:r>
          </a:p>
        </p:txBody>
      </p:sp>
      <p:sp>
        <p:nvSpPr>
          <p:cNvPr id="6" name="Dikdörtgen 5">
            <a:extLst>
              <a:ext uri="{FF2B5EF4-FFF2-40B4-BE49-F238E27FC236}">
                <a16:creationId xmlns:a16="http://schemas.microsoft.com/office/drawing/2014/main" id="{378E82A7-E724-E56A-9713-8327C7758244}"/>
              </a:ext>
            </a:extLst>
          </p:cNvPr>
          <p:cNvSpPr/>
          <p:nvPr/>
        </p:nvSpPr>
        <p:spPr>
          <a:xfrm>
            <a:off x="2099925" y="5892853"/>
            <a:ext cx="2319353" cy="646331"/>
          </a:xfrm>
          <a:prstGeom prst="rect">
            <a:avLst/>
          </a:prstGeom>
        </p:spPr>
        <p:txBody>
          <a:bodyPr wrap="none">
            <a:spAutoFit/>
          </a:bodyPr>
          <a:lstStyle/>
          <a:p>
            <a:r>
              <a:rPr lang="tr-TR" dirty="0"/>
              <a:t>*DİF </a:t>
            </a:r>
            <a:r>
              <a:rPr lang="tr-TR" dirty="0" err="1"/>
              <a:t>Heberden</a:t>
            </a:r>
            <a:r>
              <a:rPr lang="tr-TR" dirty="0"/>
              <a:t> nodül </a:t>
            </a:r>
          </a:p>
          <a:p>
            <a:r>
              <a:rPr lang="tr-TR" dirty="0"/>
              <a:t>*PİF </a:t>
            </a:r>
            <a:r>
              <a:rPr lang="tr-TR" dirty="0" err="1"/>
              <a:t>Bouchard</a:t>
            </a:r>
            <a:r>
              <a:rPr lang="tr-TR" dirty="0"/>
              <a:t> nodül</a:t>
            </a:r>
          </a:p>
        </p:txBody>
      </p:sp>
    </p:spTree>
    <p:extLst>
      <p:ext uri="{BB962C8B-B14F-4D97-AF65-F5344CB8AC3E}">
        <p14:creationId xmlns:p14="http://schemas.microsoft.com/office/powerpoint/2010/main" val="140396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4709327" y="71590"/>
            <a:ext cx="6176776" cy="1485900"/>
          </a:xfrm>
        </p:spPr>
        <p:txBody>
          <a:bodyPr>
            <a:normAutofit/>
          </a:bodyPr>
          <a:lstStyle/>
          <a:p>
            <a:r>
              <a:rPr lang="tr-TR" dirty="0"/>
              <a:t>FİZİK MUAYENE</a:t>
            </a:r>
          </a:p>
        </p:txBody>
      </p:sp>
      <p:sp>
        <p:nvSpPr>
          <p:cNvPr id="11" name="Rectangle 10">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 name="İçerik Yer Tutucusu 2"/>
          <p:cNvSpPr>
            <a:spLocks noGrp="1"/>
          </p:cNvSpPr>
          <p:nvPr>
            <p:ph idx="1"/>
          </p:nvPr>
        </p:nvSpPr>
        <p:spPr>
          <a:xfrm>
            <a:off x="4816509" y="1196622"/>
            <a:ext cx="6176776" cy="4072467"/>
          </a:xfrm>
        </p:spPr>
        <p:txBody>
          <a:bodyPr>
            <a:normAutofit fontScale="70000" lnSpcReduction="20000"/>
          </a:bodyPr>
          <a:lstStyle/>
          <a:p>
            <a:r>
              <a:rPr lang="tr-TR" sz="2600" b="1" dirty="0"/>
              <a:t>Görünüm</a:t>
            </a:r>
          </a:p>
          <a:p>
            <a:pPr lvl="1"/>
            <a:r>
              <a:rPr lang="tr-TR" sz="2600" dirty="0"/>
              <a:t>Şişlik (kemik aşırı büyümesi ± </a:t>
            </a:r>
            <a:r>
              <a:rPr lang="tr-TR" sz="2600" dirty="0" err="1"/>
              <a:t>sinoviyal</a:t>
            </a:r>
            <a:r>
              <a:rPr lang="tr-TR" sz="2600" dirty="0"/>
              <a:t> hipertrofi)</a:t>
            </a:r>
          </a:p>
          <a:p>
            <a:pPr lvl="1"/>
            <a:r>
              <a:rPr lang="tr-TR" sz="2600" dirty="0"/>
              <a:t>Deformite</a:t>
            </a:r>
          </a:p>
          <a:p>
            <a:pPr lvl="1"/>
            <a:r>
              <a:rPr lang="tr-TR" sz="2600" dirty="0"/>
              <a:t>Kas kaybı </a:t>
            </a:r>
          </a:p>
          <a:p>
            <a:r>
              <a:rPr lang="tr-TR" sz="2600" b="1" dirty="0"/>
              <a:t>Palpasyon</a:t>
            </a:r>
          </a:p>
          <a:p>
            <a:pPr lvl="1"/>
            <a:r>
              <a:rPr lang="tr-TR" sz="2600" dirty="0"/>
              <a:t>Isı artışı olmaması</a:t>
            </a:r>
          </a:p>
          <a:p>
            <a:pPr lvl="1"/>
            <a:r>
              <a:rPr lang="tr-TR" sz="2600" dirty="0"/>
              <a:t>Şişlik </a:t>
            </a:r>
          </a:p>
          <a:p>
            <a:pPr lvl="1"/>
            <a:r>
              <a:rPr lang="tr-TR" sz="2600" dirty="0"/>
              <a:t>Eklem hassasiyeti</a:t>
            </a:r>
          </a:p>
          <a:p>
            <a:pPr lvl="1"/>
            <a:r>
              <a:rPr lang="tr-TR" sz="2600" dirty="0" err="1"/>
              <a:t>Periartiküler</a:t>
            </a:r>
            <a:r>
              <a:rPr lang="tr-TR" sz="2600" dirty="0"/>
              <a:t> hassasiyet</a:t>
            </a:r>
          </a:p>
          <a:p>
            <a:r>
              <a:rPr lang="tr-TR" sz="2600" b="1" dirty="0"/>
              <a:t>Hareket açıklığı</a:t>
            </a:r>
          </a:p>
          <a:p>
            <a:pPr lvl="1"/>
            <a:r>
              <a:rPr lang="tr-TR" sz="2600" dirty="0" err="1"/>
              <a:t>Krepitus</a:t>
            </a:r>
            <a:r>
              <a:rPr lang="tr-TR" sz="2600" dirty="0"/>
              <a:t> </a:t>
            </a:r>
          </a:p>
          <a:p>
            <a:pPr lvl="1"/>
            <a:r>
              <a:rPr lang="tr-TR" sz="2600" dirty="0"/>
              <a:t>Azalmış hareket aralığı</a:t>
            </a:r>
          </a:p>
          <a:p>
            <a:pPr lvl="1"/>
            <a:r>
              <a:rPr lang="tr-TR" sz="2600" dirty="0"/>
              <a:t>Zayıf çevre kasları</a:t>
            </a:r>
          </a:p>
          <a:p>
            <a:endParaRPr lang="tr-TR" sz="1100" b="1" dirty="0"/>
          </a:p>
          <a:p>
            <a:endParaRPr lang="tr-TR" sz="1100" b="1" dirty="0"/>
          </a:p>
        </p:txBody>
      </p:sp>
    </p:spTree>
    <p:extLst>
      <p:ext uri="{BB962C8B-B14F-4D97-AF65-F5344CB8AC3E}">
        <p14:creationId xmlns:p14="http://schemas.microsoft.com/office/powerpoint/2010/main" val="206668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LABORATUVAR VE GÖRÜNTÜLEME</a:t>
            </a:r>
          </a:p>
        </p:txBody>
      </p:sp>
      <p:sp>
        <p:nvSpPr>
          <p:cNvPr id="3" name="İçerik Yer Tutucusu 2"/>
          <p:cNvSpPr>
            <a:spLocks noGrp="1"/>
          </p:cNvSpPr>
          <p:nvPr>
            <p:ph idx="1"/>
          </p:nvPr>
        </p:nvSpPr>
        <p:spPr/>
        <p:txBody>
          <a:bodyPr>
            <a:normAutofit/>
          </a:bodyPr>
          <a:lstStyle/>
          <a:p>
            <a:r>
              <a:rPr lang="tr-TR" dirty="0" err="1"/>
              <a:t>Osteoartritde</a:t>
            </a:r>
            <a:r>
              <a:rPr lang="tr-TR" dirty="0"/>
              <a:t> eklem </a:t>
            </a:r>
            <a:r>
              <a:rPr lang="tr-TR" dirty="0" err="1"/>
              <a:t>kartilajında</a:t>
            </a:r>
            <a:r>
              <a:rPr lang="tr-TR" dirty="0"/>
              <a:t> yıkımı tam olarak yansıtan ve rutinde kullanılan bir test yoktur </a:t>
            </a:r>
          </a:p>
          <a:p>
            <a:pPr lvl="1"/>
            <a:r>
              <a:rPr lang="tr-TR" dirty="0"/>
              <a:t>Eritrosit sedimantasyon hızı (ESH), </a:t>
            </a:r>
          </a:p>
          <a:p>
            <a:pPr lvl="1"/>
            <a:r>
              <a:rPr lang="tr-TR" dirty="0"/>
              <a:t>C- reaktif protein (CRP), </a:t>
            </a:r>
          </a:p>
          <a:p>
            <a:pPr lvl="1"/>
            <a:r>
              <a:rPr lang="tr-TR" dirty="0"/>
              <a:t>rutin kan sayımları ve biyokimyasal analizler normaldir. </a:t>
            </a:r>
          </a:p>
          <a:p>
            <a:pPr lvl="1"/>
            <a:r>
              <a:rPr lang="tr-TR" dirty="0" err="1"/>
              <a:t>Romatoid</a:t>
            </a:r>
            <a:r>
              <a:rPr lang="tr-TR" dirty="0"/>
              <a:t> faktör (RF) ve </a:t>
            </a:r>
            <a:r>
              <a:rPr lang="tr-TR" dirty="0" err="1"/>
              <a:t>antinükleer</a:t>
            </a:r>
            <a:r>
              <a:rPr lang="tr-TR" dirty="0"/>
              <a:t> antikor (ANA) negatiftir.</a:t>
            </a:r>
          </a:p>
          <a:p>
            <a:r>
              <a:rPr lang="tr-TR" dirty="0" err="1"/>
              <a:t>Sinovyal</a:t>
            </a:r>
            <a:r>
              <a:rPr lang="tr-TR" dirty="0"/>
              <a:t> sıvı; </a:t>
            </a:r>
          </a:p>
          <a:p>
            <a:pPr lvl="1"/>
            <a:r>
              <a:rPr lang="tr-TR" dirty="0"/>
              <a:t>rengi berrak, </a:t>
            </a:r>
            <a:r>
              <a:rPr lang="tr-TR" dirty="0" err="1"/>
              <a:t>viskositesi</a:t>
            </a:r>
            <a:r>
              <a:rPr lang="tr-TR" dirty="0"/>
              <a:t> yüksek ve hücre sayısı mm3’de 2000’den düşüktür. </a:t>
            </a:r>
          </a:p>
        </p:txBody>
      </p:sp>
    </p:spTree>
    <p:extLst>
      <p:ext uri="{BB962C8B-B14F-4D97-AF65-F5344CB8AC3E}">
        <p14:creationId xmlns:p14="http://schemas.microsoft.com/office/powerpoint/2010/main" val="4117862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LABORATUVAR VE GÖRÜNTÜLEME</a:t>
            </a:r>
          </a:p>
        </p:txBody>
      </p:sp>
      <p:sp>
        <p:nvSpPr>
          <p:cNvPr id="3" name="İçerik Yer Tutucusu 2"/>
          <p:cNvSpPr>
            <a:spLocks noGrp="1"/>
          </p:cNvSpPr>
          <p:nvPr>
            <p:ph idx="1"/>
          </p:nvPr>
        </p:nvSpPr>
        <p:spPr>
          <a:xfrm>
            <a:off x="1371600" y="2286000"/>
            <a:ext cx="5336498" cy="3581400"/>
          </a:xfrm>
        </p:spPr>
        <p:txBody>
          <a:bodyPr/>
          <a:lstStyle/>
          <a:p>
            <a:r>
              <a:rPr lang="tr-TR" sz="2800" b="1" dirty="0"/>
              <a:t>Radyolojik Bulgular </a:t>
            </a:r>
          </a:p>
          <a:p>
            <a:pPr lvl="1"/>
            <a:r>
              <a:rPr lang="tr-TR" dirty="0"/>
              <a:t>Eklem aralığında asimetrik daralma, </a:t>
            </a:r>
          </a:p>
          <a:p>
            <a:pPr lvl="1"/>
            <a:r>
              <a:rPr lang="tr-TR" dirty="0"/>
              <a:t>Subkondral kemikte skleroz (</a:t>
            </a:r>
            <a:r>
              <a:rPr lang="tr-TR" dirty="0" err="1"/>
              <a:t>eburnasyon</a:t>
            </a:r>
            <a:r>
              <a:rPr lang="tr-TR" dirty="0"/>
              <a:t>), </a:t>
            </a:r>
          </a:p>
          <a:p>
            <a:pPr lvl="1"/>
            <a:r>
              <a:rPr lang="tr-TR" dirty="0"/>
              <a:t>Subkondral kistler ve eklem kenarlarındaki osteofitler</a:t>
            </a:r>
          </a:p>
          <a:p>
            <a:pPr lvl="1"/>
            <a:r>
              <a:rPr lang="tr-TR" altLang="tr-TR" dirty="0">
                <a:latin typeface="Times New Roman" panose="02020603050405020304" pitchFamily="18" charset="0"/>
                <a:cs typeface="Times New Roman" panose="02020603050405020304" pitchFamily="18" charset="0"/>
              </a:rPr>
              <a:t>Deformite</a:t>
            </a:r>
          </a:p>
          <a:p>
            <a:pPr lvl="1"/>
            <a:r>
              <a:rPr lang="tr-TR" altLang="tr-TR" dirty="0">
                <a:latin typeface="Times New Roman" panose="02020603050405020304" pitchFamily="18" charset="0"/>
                <a:cs typeface="Times New Roman" panose="02020603050405020304" pitchFamily="18" charset="0"/>
              </a:rPr>
              <a:t>Eklem boşluğunda serbest cisimler</a:t>
            </a:r>
          </a:p>
          <a:p>
            <a:endParaRPr lang="tr-TR" sz="1600" dirty="0"/>
          </a:p>
        </p:txBody>
      </p:sp>
      <p:pic>
        <p:nvPicPr>
          <p:cNvPr id="5" name="Resim 4"/>
          <p:cNvPicPr>
            <a:picLocks noChangeAspect="1"/>
          </p:cNvPicPr>
          <p:nvPr/>
        </p:nvPicPr>
        <p:blipFill>
          <a:blip r:embed="rId3"/>
          <a:stretch>
            <a:fillRect/>
          </a:stretch>
        </p:blipFill>
        <p:spPr>
          <a:xfrm>
            <a:off x="7205158" y="1690688"/>
            <a:ext cx="3925481" cy="4920674"/>
          </a:xfrm>
          <a:prstGeom prst="rect">
            <a:avLst/>
          </a:prstGeom>
        </p:spPr>
      </p:pic>
      <p:sp>
        <p:nvSpPr>
          <p:cNvPr id="4" name="Metin kutusu 3"/>
          <p:cNvSpPr txBox="1"/>
          <p:nvPr/>
        </p:nvSpPr>
        <p:spPr>
          <a:xfrm>
            <a:off x="6316019" y="1259354"/>
            <a:ext cx="5703758" cy="646331"/>
          </a:xfrm>
          <a:prstGeom prst="rect">
            <a:avLst/>
          </a:prstGeom>
          <a:noFill/>
        </p:spPr>
        <p:txBody>
          <a:bodyPr wrap="square" rtlCol="0">
            <a:spAutoFit/>
          </a:bodyPr>
          <a:lstStyle/>
          <a:p>
            <a:r>
              <a:rPr lang="tr-TR" dirty="0">
                <a:solidFill>
                  <a:srgbClr val="FF0000"/>
                </a:solidFill>
              </a:rPr>
              <a:t>TANI İÇİN ŞART DEĞİL!! PROGNOZ İÇİN KULLANILABİLİR!</a:t>
            </a:r>
          </a:p>
          <a:p>
            <a:endParaRPr lang="tr-TR" dirty="0"/>
          </a:p>
        </p:txBody>
      </p:sp>
    </p:spTree>
    <p:extLst>
      <p:ext uri="{BB962C8B-B14F-4D97-AF65-F5344CB8AC3E}">
        <p14:creationId xmlns:p14="http://schemas.microsoft.com/office/powerpoint/2010/main" val="191412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Diz </a:t>
            </a:r>
            <a:r>
              <a:rPr lang="tr-TR" dirty="0" err="1"/>
              <a:t>Osteoartriti</a:t>
            </a:r>
            <a:r>
              <a:rPr lang="tr-TR" dirty="0"/>
              <a:t> </a:t>
            </a:r>
          </a:p>
        </p:txBody>
      </p:sp>
      <p:sp>
        <p:nvSpPr>
          <p:cNvPr id="3" name="İçerik Yer Tutucusu 2"/>
          <p:cNvSpPr>
            <a:spLocks noGrp="1"/>
          </p:cNvSpPr>
          <p:nvPr>
            <p:ph idx="1"/>
          </p:nvPr>
        </p:nvSpPr>
        <p:spPr>
          <a:xfrm>
            <a:off x="838200" y="1461163"/>
            <a:ext cx="10515600" cy="4351338"/>
          </a:xfrm>
        </p:spPr>
        <p:txBody>
          <a:bodyPr>
            <a:normAutofit/>
          </a:bodyPr>
          <a:lstStyle/>
          <a:p>
            <a:r>
              <a:rPr lang="tr-TR" sz="2400" dirty="0" err="1"/>
              <a:t>Periferik</a:t>
            </a:r>
            <a:r>
              <a:rPr lang="tr-TR" sz="2400" dirty="0"/>
              <a:t> eklemler arasında </a:t>
            </a:r>
            <a:r>
              <a:rPr lang="tr-TR" sz="2400" dirty="0" err="1"/>
              <a:t>osteoartritin</a:t>
            </a:r>
            <a:r>
              <a:rPr lang="tr-TR" sz="2400" dirty="0"/>
              <a:t> </a:t>
            </a:r>
            <a:r>
              <a:rPr lang="tr-TR" sz="2400" dirty="0">
                <a:solidFill>
                  <a:srgbClr val="FF0000"/>
                </a:solidFill>
              </a:rPr>
              <a:t>en sık görüldüğü eklem diz </a:t>
            </a:r>
            <a:r>
              <a:rPr lang="tr-TR" sz="2400" dirty="0"/>
              <a:t>eklemidir.</a:t>
            </a:r>
          </a:p>
          <a:p>
            <a:r>
              <a:rPr lang="tr-TR" sz="2400" dirty="0"/>
              <a:t>P</a:t>
            </a:r>
            <a:r>
              <a:rPr lang="en-US" sz="2400" dirty="0" err="1"/>
              <a:t>atellofemoral</a:t>
            </a:r>
            <a:r>
              <a:rPr lang="en-US" sz="2400" dirty="0"/>
              <a:t> </a:t>
            </a:r>
            <a:r>
              <a:rPr lang="tr-TR" sz="2400" dirty="0"/>
              <a:t>eklem ve </a:t>
            </a:r>
            <a:r>
              <a:rPr lang="en-US" sz="2400" dirty="0"/>
              <a:t>medial tibiofemoral </a:t>
            </a:r>
            <a:r>
              <a:rPr lang="tr-TR" sz="2400" dirty="0"/>
              <a:t>eklem en sık etkilenir</a:t>
            </a:r>
          </a:p>
          <a:p>
            <a:r>
              <a:rPr lang="tr-TR" sz="2400" dirty="0"/>
              <a:t>Ağrı özellikle yürüme, merdiven inip, çıkma ve çömelme sırasında artar. </a:t>
            </a:r>
          </a:p>
        </p:txBody>
      </p:sp>
      <p:pic>
        <p:nvPicPr>
          <p:cNvPr id="4" name="Picture 2"/>
          <p:cNvPicPr>
            <a:picLocks noChangeAspect="1"/>
          </p:cNvPicPr>
          <p:nvPr/>
        </p:nvPicPr>
        <p:blipFill>
          <a:blip r:embed="rId3"/>
          <a:stretch>
            <a:fillRect/>
          </a:stretch>
        </p:blipFill>
        <p:spPr>
          <a:xfrm>
            <a:off x="8786648" y="3045879"/>
            <a:ext cx="2984938" cy="3812121"/>
          </a:xfrm>
          <a:prstGeom prst="rect">
            <a:avLst/>
          </a:prstGeom>
        </p:spPr>
      </p:pic>
      <p:pic>
        <p:nvPicPr>
          <p:cNvPr id="5" name="Picture 2"/>
          <p:cNvPicPr>
            <a:picLocks noChangeAspect="1"/>
          </p:cNvPicPr>
          <p:nvPr/>
        </p:nvPicPr>
        <p:blipFill>
          <a:blip r:embed="rId4"/>
          <a:stretch>
            <a:fillRect/>
          </a:stretch>
        </p:blipFill>
        <p:spPr>
          <a:xfrm>
            <a:off x="5644054" y="3275944"/>
            <a:ext cx="2627587" cy="3582056"/>
          </a:xfrm>
          <a:prstGeom prst="rect">
            <a:avLst/>
          </a:prstGeom>
        </p:spPr>
      </p:pic>
      <p:pic>
        <p:nvPicPr>
          <p:cNvPr id="6" name="Picture 2"/>
          <p:cNvPicPr>
            <a:picLocks noChangeAspect="1"/>
          </p:cNvPicPr>
          <p:nvPr/>
        </p:nvPicPr>
        <p:blipFill>
          <a:blip r:embed="rId5"/>
          <a:stretch>
            <a:fillRect/>
          </a:stretch>
        </p:blipFill>
        <p:spPr>
          <a:xfrm>
            <a:off x="1269124" y="3275944"/>
            <a:ext cx="3859924" cy="3582056"/>
          </a:xfrm>
          <a:prstGeom prst="rect">
            <a:avLst/>
          </a:prstGeom>
        </p:spPr>
      </p:pic>
    </p:spTree>
    <p:extLst>
      <p:ext uri="{BB962C8B-B14F-4D97-AF65-F5344CB8AC3E}">
        <p14:creationId xmlns:p14="http://schemas.microsoft.com/office/powerpoint/2010/main" val="506162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784743" y="685800"/>
            <a:ext cx="5793475" cy="1485900"/>
          </a:xfrm>
        </p:spPr>
        <p:txBody>
          <a:bodyPr>
            <a:normAutofit/>
          </a:bodyPr>
          <a:lstStyle/>
          <a:p>
            <a:r>
              <a:rPr lang="tr-TR" dirty="0"/>
              <a:t>Kalça </a:t>
            </a:r>
            <a:r>
              <a:rPr lang="tr-TR" dirty="0" err="1"/>
              <a:t>Osteoartriti</a:t>
            </a:r>
            <a:endParaRPr lang="tr-TR" dirty="0"/>
          </a:p>
        </p:txBody>
      </p:sp>
      <p:sp>
        <p:nvSpPr>
          <p:cNvPr id="3" name="İçerik Yer Tutucusu 2"/>
          <p:cNvSpPr>
            <a:spLocks noGrp="1"/>
          </p:cNvSpPr>
          <p:nvPr>
            <p:ph idx="1"/>
          </p:nvPr>
        </p:nvSpPr>
        <p:spPr>
          <a:xfrm>
            <a:off x="784743" y="2286000"/>
            <a:ext cx="5793475" cy="3581400"/>
          </a:xfrm>
        </p:spPr>
        <p:txBody>
          <a:bodyPr>
            <a:normAutofit/>
          </a:bodyPr>
          <a:lstStyle/>
          <a:p>
            <a:r>
              <a:rPr lang="tr-TR" dirty="0"/>
              <a:t>Ağrı, sertlik ve hareket kısıtlılığıyla kendini gösterir</a:t>
            </a:r>
          </a:p>
          <a:p>
            <a:r>
              <a:rPr lang="tr-TR" dirty="0"/>
              <a:t>Kalça </a:t>
            </a:r>
            <a:r>
              <a:rPr lang="tr-TR" dirty="0" err="1"/>
              <a:t>OA'sinde</a:t>
            </a:r>
            <a:r>
              <a:rPr lang="tr-TR" dirty="0"/>
              <a:t> ağrı genellikle kasık ön bölgesinde derinde hissedilir </a:t>
            </a:r>
          </a:p>
          <a:p>
            <a:r>
              <a:rPr lang="tr-TR" dirty="0"/>
              <a:t>Ağrı, özellikle oturma pozisyonundan kalkarken ve yürürken artar.</a:t>
            </a:r>
          </a:p>
          <a:p>
            <a:r>
              <a:rPr lang="tr-TR" dirty="0">
                <a:solidFill>
                  <a:srgbClr val="FF0000"/>
                </a:solidFill>
              </a:rPr>
              <a:t>Sıklıkla tek taraflıdır. </a:t>
            </a:r>
          </a:p>
          <a:p>
            <a:r>
              <a:rPr lang="tr-TR" dirty="0"/>
              <a:t>Hem aktif hem de pasif kalça hareketleri eşit derecede ağrılıdır </a:t>
            </a:r>
          </a:p>
        </p:txBody>
      </p:sp>
      <p:sp>
        <p:nvSpPr>
          <p:cNvPr id="11"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4" name="Picture 2"/>
          <p:cNvPicPr>
            <a:picLocks noChangeAspect="1"/>
          </p:cNvPicPr>
          <p:nvPr/>
        </p:nvPicPr>
        <p:blipFill>
          <a:blip r:embed="rId3"/>
          <a:srcRect r="2" b="4164"/>
          <a:stretch>
            <a:fillRect/>
          </a:stretch>
        </p:blipFill>
        <p:spPr>
          <a:xfrm>
            <a:off x="7612260" y="10"/>
            <a:ext cx="4579739" cy="6857990"/>
          </a:xfrm>
          <a:prstGeom prst="rect">
            <a:avLst/>
          </a:prstGeom>
        </p:spPr>
      </p:pic>
    </p:spTree>
    <p:extLst>
      <p:ext uri="{BB962C8B-B14F-4D97-AF65-F5344CB8AC3E}">
        <p14:creationId xmlns:p14="http://schemas.microsoft.com/office/powerpoint/2010/main" val="608194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Kalça </a:t>
            </a:r>
            <a:r>
              <a:rPr lang="tr-TR" dirty="0" err="1"/>
              <a:t>Osteoartriti</a:t>
            </a:r>
            <a:endParaRPr lang="tr-TR" dirty="0"/>
          </a:p>
        </p:txBody>
      </p:sp>
      <p:sp>
        <p:nvSpPr>
          <p:cNvPr id="3" name="İçerik Yer Tutucusu 2"/>
          <p:cNvSpPr>
            <a:spLocks noGrp="1"/>
          </p:cNvSpPr>
          <p:nvPr>
            <p:ph idx="1"/>
          </p:nvPr>
        </p:nvSpPr>
        <p:spPr>
          <a:xfrm>
            <a:off x="1371600" y="2286000"/>
            <a:ext cx="6745574" cy="3581400"/>
          </a:xfrm>
        </p:spPr>
        <p:txBody>
          <a:bodyPr/>
          <a:lstStyle/>
          <a:p>
            <a:r>
              <a:rPr lang="tr-TR" sz="2400" dirty="0"/>
              <a:t>Kalçanın fleksiyonda olduğu </a:t>
            </a:r>
            <a:r>
              <a:rPr lang="tr-TR" sz="2400" dirty="0">
                <a:solidFill>
                  <a:srgbClr val="FF0000"/>
                </a:solidFill>
              </a:rPr>
              <a:t>iç rotasyon </a:t>
            </a:r>
            <a:r>
              <a:rPr lang="tr-TR" sz="2400" dirty="0"/>
              <a:t>sıklıkla en erken ve en çok etkilenen harekettir  </a:t>
            </a:r>
          </a:p>
          <a:p>
            <a:r>
              <a:rPr lang="tr-TR" sz="2400" dirty="0"/>
              <a:t>Kalça </a:t>
            </a:r>
            <a:r>
              <a:rPr lang="tr-TR" sz="2400" dirty="0" err="1"/>
              <a:t>OA'nın</a:t>
            </a:r>
            <a:r>
              <a:rPr lang="tr-TR" sz="2400" dirty="0"/>
              <a:t> tipik son dönem </a:t>
            </a:r>
            <a:r>
              <a:rPr lang="tr-TR" sz="2400" dirty="0" err="1"/>
              <a:t>deformitesi</a:t>
            </a:r>
            <a:r>
              <a:rPr lang="tr-TR" sz="2400" dirty="0"/>
              <a:t> </a:t>
            </a:r>
          </a:p>
          <a:p>
            <a:pPr marL="0" indent="0">
              <a:buNone/>
            </a:pPr>
            <a:r>
              <a:rPr lang="tr-TR" sz="2400" dirty="0"/>
              <a:t>dış rotasyon, </a:t>
            </a:r>
            <a:r>
              <a:rPr lang="tr-TR" sz="2400" dirty="0" err="1"/>
              <a:t>adduksiyon</a:t>
            </a:r>
            <a:r>
              <a:rPr lang="tr-TR" sz="2400" dirty="0"/>
              <a:t> ve sabit </a:t>
            </a:r>
            <a:r>
              <a:rPr lang="tr-TR" sz="2400" dirty="0" err="1"/>
              <a:t>fleksiyondur</a:t>
            </a:r>
            <a:r>
              <a:rPr lang="tr-TR" sz="2400" dirty="0"/>
              <a:t> .</a:t>
            </a:r>
          </a:p>
          <a:p>
            <a:r>
              <a:rPr lang="tr-TR" sz="2400" dirty="0"/>
              <a:t>Uyluk kaslarında </a:t>
            </a:r>
            <a:r>
              <a:rPr lang="tr-TR" sz="2400" dirty="0" err="1"/>
              <a:t>atrofi</a:t>
            </a:r>
            <a:r>
              <a:rPr lang="tr-TR" sz="2400" dirty="0"/>
              <a:t>, </a:t>
            </a:r>
            <a:r>
              <a:rPr lang="tr-TR" sz="2400" dirty="0" err="1"/>
              <a:t>Trendelenburg</a:t>
            </a:r>
            <a:r>
              <a:rPr lang="tr-TR" sz="2400" dirty="0"/>
              <a:t> testi + </a:t>
            </a:r>
          </a:p>
          <a:p>
            <a:pPr marL="0" indent="0">
              <a:buNone/>
            </a:pPr>
            <a:r>
              <a:rPr lang="tr-TR" sz="2400" dirty="0"/>
              <a:t>ve etkilenen </a:t>
            </a:r>
            <a:r>
              <a:rPr lang="tr-TR" sz="2400" dirty="0" err="1"/>
              <a:t>ekstremitede</a:t>
            </a:r>
            <a:r>
              <a:rPr lang="tr-TR" sz="2400" dirty="0"/>
              <a:t> kısalma olabilir.</a:t>
            </a:r>
          </a:p>
          <a:p>
            <a:endParaRPr lang="tr-TR" dirty="0"/>
          </a:p>
        </p:txBody>
      </p:sp>
      <p:pic>
        <p:nvPicPr>
          <p:cNvPr id="4" name="Picture 2"/>
          <p:cNvPicPr>
            <a:picLocks noChangeAspect="1"/>
          </p:cNvPicPr>
          <p:nvPr/>
        </p:nvPicPr>
        <p:blipFill>
          <a:blip r:embed="rId3"/>
          <a:stretch>
            <a:fillRect/>
          </a:stretch>
        </p:blipFill>
        <p:spPr>
          <a:xfrm>
            <a:off x="8250621" y="-14807"/>
            <a:ext cx="3611475" cy="3545928"/>
          </a:xfrm>
          <a:prstGeom prst="rect">
            <a:avLst/>
          </a:prstGeom>
        </p:spPr>
      </p:pic>
      <p:pic>
        <p:nvPicPr>
          <p:cNvPr id="5" name="Picture 2"/>
          <p:cNvPicPr>
            <a:picLocks noChangeAspect="1"/>
          </p:cNvPicPr>
          <p:nvPr/>
        </p:nvPicPr>
        <p:blipFill>
          <a:blip r:embed="rId4"/>
          <a:stretch>
            <a:fillRect/>
          </a:stretch>
        </p:blipFill>
        <p:spPr>
          <a:xfrm>
            <a:off x="8250621" y="3110707"/>
            <a:ext cx="3611475" cy="3747293"/>
          </a:xfrm>
          <a:prstGeom prst="rect">
            <a:avLst/>
          </a:prstGeom>
        </p:spPr>
      </p:pic>
    </p:spTree>
    <p:extLst>
      <p:ext uri="{BB962C8B-B14F-4D97-AF65-F5344CB8AC3E}">
        <p14:creationId xmlns:p14="http://schemas.microsoft.com/office/powerpoint/2010/main" val="2856581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640080" y="639704"/>
            <a:ext cx="3299579" cy="5577840"/>
          </a:xfrm>
        </p:spPr>
        <p:txBody>
          <a:bodyPr anchor="ctr">
            <a:normAutofit/>
          </a:bodyPr>
          <a:lstStyle/>
          <a:p>
            <a:pPr algn="ctr"/>
            <a:r>
              <a:rPr lang="tr-TR" b="1" dirty="0"/>
              <a:t>AYIRICI TANI</a:t>
            </a:r>
            <a:endParaRPr lang="tr-TR" b="1"/>
          </a:p>
        </p:txBody>
      </p:sp>
      <p:graphicFrame>
        <p:nvGraphicFramePr>
          <p:cNvPr id="5" name="İçerik Yer Tutucusu 2">
            <a:extLst>
              <a:ext uri="{FF2B5EF4-FFF2-40B4-BE49-F238E27FC236}">
                <a16:creationId xmlns:a16="http://schemas.microsoft.com/office/drawing/2014/main" id="{F5B23DC3-60D4-095E-F71D-74906F34D33A}"/>
              </a:ext>
            </a:extLst>
          </p:cNvPr>
          <p:cNvGraphicFramePr>
            <a:graphicFrameLocks noGrp="1"/>
          </p:cNvGraphicFramePr>
          <p:nvPr>
            <p:ph idx="1"/>
            <p:extLst>
              <p:ext uri="{D42A27DB-BD31-4B8C-83A1-F6EECF244321}">
                <p14:modId xmlns:p14="http://schemas.microsoft.com/office/powerpoint/2010/main" val="3615950816"/>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3475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62DAC179-C790-4427-B1A0-AF7E55B8E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8252340" y="639704"/>
            <a:ext cx="3299579" cy="5577840"/>
          </a:xfrm>
        </p:spPr>
        <p:txBody>
          <a:bodyPr anchor="ctr">
            <a:normAutofit/>
          </a:bodyPr>
          <a:lstStyle/>
          <a:p>
            <a:r>
              <a:rPr lang="tr-TR"/>
              <a:t>TEDAVİ</a:t>
            </a:r>
            <a:endParaRPr lang="tr-TR" dirty="0"/>
          </a:p>
        </p:txBody>
      </p:sp>
      <p:sp useBgFill="1">
        <p:nvSpPr>
          <p:cNvPr id="11" name="Rectangle 10">
            <a:extLst>
              <a:ext uri="{FF2B5EF4-FFF2-40B4-BE49-F238E27FC236}">
                <a16:creationId xmlns:a16="http://schemas.microsoft.com/office/drawing/2014/main" id="{EA392D87-3787-45D6-976E-B85674C0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8366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FE8E04-DEE3-49FD-89A2-285FAD1CB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graphicFrame>
        <p:nvGraphicFramePr>
          <p:cNvPr id="5" name="İçerik Yer Tutucusu 2">
            <a:extLst>
              <a:ext uri="{FF2B5EF4-FFF2-40B4-BE49-F238E27FC236}">
                <a16:creationId xmlns:a16="http://schemas.microsoft.com/office/drawing/2014/main" id="{F78291F8-7545-AF84-7F9F-EF8ADC2DBCA1}"/>
              </a:ext>
            </a:extLst>
          </p:cNvPr>
          <p:cNvGraphicFramePr>
            <a:graphicFrameLocks noGrp="1"/>
          </p:cNvGraphicFramePr>
          <p:nvPr>
            <p:ph idx="1"/>
            <p:extLst>
              <p:ext uri="{D42A27DB-BD31-4B8C-83A1-F6EECF244321}">
                <p14:modId xmlns:p14="http://schemas.microsoft.com/office/powerpoint/2010/main" val="3653526187"/>
              </p:ext>
            </p:extLst>
          </p:nvPr>
        </p:nvGraphicFramePr>
        <p:xfrm>
          <a:off x="784225" y="639763"/>
          <a:ext cx="5959475" cy="5577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3967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p:cNvPicPr>
            <a:picLocks noGrp="1" noChangeAspect="1"/>
          </p:cNvPicPr>
          <p:nvPr>
            <p:ph idx="1"/>
          </p:nvPr>
        </p:nvPicPr>
        <p:blipFill>
          <a:blip r:embed="rId3"/>
          <a:stretch>
            <a:fillRect/>
          </a:stretch>
        </p:blipFill>
        <p:spPr>
          <a:xfrm>
            <a:off x="1023923" y="481556"/>
            <a:ext cx="5833377" cy="5892302"/>
          </a:xfrm>
          <a:prstGeom prst="rect">
            <a:avLst/>
          </a:prstGeom>
        </p:spPr>
      </p:pic>
      <p:pic>
        <p:nvPicPr>
          <p:cNvPr id="3" name="Resim 2">
            <a:extLst>
              <a:ext uri="{FF2B5EF4-FFF2-40B4-BE49-F238E27FC236}">
                <a16:creationId xmlns:a16="http://schemas.microsoft.com/office/drawing/2014/main" id="{4362868D-3722-6A27-1CAE-C5D56C0C3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937" y="3800884"/>
            <a:ext cx="3851140" cy="2562890"/>
          </a:xfrm>
          <a:prstGeom prst="rect">
            <a:avLst/>
          </a:prstGeom>
        </p:spPr>
      </p:pic>
      <p:pic>
        <p:nvPicPr>
          <p:cNvPr id="6" name="Resim 5">
            <a:extLst>
              <a:ext uri="{FF2B5EF4-FFF2-40B4-BE49-F238E27FC236}">
                <a16:creationId xmlns:a16="http://schemas.microsoft.com/office/drawing/2014/main" id="{02E0D13B-7F08-8059-8AFD-9882A026B7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6937" y="1016283"/>
            <a:ext cx="3851140" cy="2567940"/>
          </a:xfrm>
          <a:prstGeom prst="rect">
            <a:avLst/>
          </a:prstGeom>
        </p:spPr>
      </p:pic>
    </p:spTree>
    <p:extLst>
      <p:ext uri="{BB962C8B-B14F-4D97-AF65-F5344CB8AC3E}">
        <p14:creationId xmlns:p14="http://schemas.microsoft.com/office/powerpoint/2010/main" val="4236928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9D279F-7400-CB2C-7BB3-ED4CA78A044B}"/>
              </a:ext>
            </a:extLst>
          </p:cNvPr>
          <p:cNvSpPr>
            <a:spLocks noGrp="1"/>
          </p:cNvSpPr>
          <p:nvPr>
            <p:ph type="title"/>
          </p:nvPr>
        </p:nvSpPr>
        <p:spPr/>
        <p:txBody>
          <a:bodyPr/>
          <a:lstStyle/>
          <a:p>
            <a:r>
              <a:rPr lang="tr-TR" b="1" dirty="0"/>
              <a:t>🎯 Öğrenim Hedefleri</a:t>
            </a:r>
            <a:br>
              <a:rPr lang="tr-TR" b="1" dirty="0"/>
            </a:br>
            <a:endParaRPr lang="tr-TR" dirty="0"/>
          </a:p>
        </p:txBody>
      </p:sp>
      <p:sp>
        <p:nvSpPr>
          <p:cNvPr id="3" name="İçerik Yer Tutucusu 2">
            <a:extLst>
              <a:ext uri="{FF2B5EF4-FFF2-40B4-BE49-F238E27FC236}">
                <a16:creationId xmlns:a16="http://schemas.microsoft.com/office/drawing/2014/main" id="{9956C33D-4B51-261B-C0EF-75C5647CFFDC}"/>
              </a:ext>
            </a:extLst>
          </p:cNvPr>
          <p:cNvSpPr>
            <a:spLocks noGrp="1"/>
          </p:cNvSpPr>
          <p:nvPr>
            <p:ph idx="1"/>
          </p:nvPr>
        </p:nvSpPr>
        <p:spPr>
          <a:xfrm>
            <a:off x="1371600" y="1422399"/>
            <a:ext cx="9601200" cy="5147733"/>
          </a:xfrm>
        </p:spPr>
        <p:txBody>
          <a:bodyPr>
            <a:normAutofit/>
          </a:bodyPr>
          <a:lstStyle/>
          <a:p>
            <a:r>
              <a:rPr lang="tr-TR" dirty="0"/>
              <a:t>Osteoartrit, Romatoid Artrit ve Gut hastalıklarının</a:t>
            </a:r>
            <a:br>
              <a:rPr lang="tr-TR" dirty="0"/>
            </a:br>
            <a:r>
              <a:rPr lang="tr-TR" dirty="0"/>
              <a:t>temel özelliklerini tanımlamak.</a:t>
            </a:r>
          </a:p>
          <a:p>
            <a:r>
              <a:rPr lang="tr-TR" dirty="0"/>
              <a:t>Bu üç hastalığın </a:t>
            </a:r>
            <a:r>
              <a:rPr lang="tr-TR" b="1" dirty="0"/>
              <a:t>etiyoloji ve patofizyolojisini</a:t>
            </a:r>
            <a:r>
              <a:rPr lang="tr-TR" dirty="0"/>
              <a:t> karşılaştırabilmek.</a:t>
            </a:r>
          </a:p>
          <a:p>
            <a:r>
              <a:rPr lang="tr-TR" dirty="0"/>
              <a:t>Klinik bulgular (ağrı tipi, tutukluk, eklem tutulumu) açısından</a:t>
            </a:r>
            <a:br>
              <a:rPr lang="tr-TR" dirty="0"/>
            </a:br>
            <a:r>
              <a:rPr lang="tr-TR" b="1" dirty="0"/>
              <a:t>ayırt edici özellikleri sıralayabilmek.</a:t>
            </a:r>
            <a:endParaRPr lang="tr-TR" dirty="0"/>
          </a:p>
          <a:p>
            <a:r>
              <a:rPr lang="tr-TR" dirty="0"/>
              <a:t>Tanı yöntemlerini (laboratuvar, görüntüleme)</a:t>
            </a:r>
            <a:br>
              <a:rPr lang="tr-TR" dirty="0"/>
            </a:br>
            <a:r>
              <a:rPr lang="tr-TR" b="1" dirty="0"/>
              <a:t>temel düzeyde açıklayabilmek.</a:t>
            </a:r>
          </a:p>
          <a:p>
            <a:r>
              <a:rPr lang="tr-TR" dirty="0"/>
              <a:t>Tedavi yaklaşımlarını (ilaç, yaşam tarzı değişiklikleri)</a:t>
            </a:r>
            <a:br>
              <a:rPr lang="tr-TR" dirty="0"/>
            </a:br>
            <a:r>
              <a:rPr lang="tr-TR" b="1" dirty="0"/>
              <a:t>genel hatlarıyla özetleyebilmek.</a:t>
            </a:r>
            <a:endParaRPr lang="tr-TR" dirty="0"/>
          </a:p>
          <a:p>
            <a:endParaRPr lang="tr-TR" dirty="0"/>
          </a:p>
        </p:txBody>
      </p:sp>
    </p:spTree>
    <p:extLst>
      <p:ext uri="{BB962C8B-B14F-4D97-AF65-F5344CB8AC3E}">
        <p14:creationId xmlns:p14="http://schemas.microsoft.com/office/powerpoint/2010/main" val="974093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Farmakolojik olmayan tedavi </a:t>
            </a:r>
            <a:br>
              <a:rPr lang="tr-TR" b="1" dirty="0"/>
            </a:br>
            <a:endParaRPr lang="tr-TR" dirty="0"/>
          </a:p>
        </p:txBody>
      </p:sp>
      <p:sp>
        <p:nvSpPr>
          <p:cNvPr id="3" name="İçerik Yer Tutucusu 2"/>
          <p:cNvSpPr>
            <a:spLocks noGrp="1"/>
          </p:cNvSpPr>
          <p:nvPr>
            <p:ph idx="1"/>
          </p:nvPr>
        </p:nvSpPr>
        <p:spPr/>
        <p:txBody>
          <a:bodyPr/>
          <a:lstStyle/>
          <a:p>
            <a:r>
              <a:rPr lang="tr-TR" dirty="0"/>
              <a:t>Tedavinin temelini oluşturur ve ilk önce denenmeli, ardından gerektiğinde ağrıyı hafifletmek için ilaçlarla birlikte kullanılmalıdır.</a:t>
            </a:r>
          </a:p>
          <a:p>
            <a:r>
              <a:rPr lang="tr-TR" dirty="0"/>
              <a:t>Kilo yönetimi ve egzersizler, </a:t>
            </a:r>
          </a:p>
          <a:p>
            <a:r>
              <a:rPr lang="tr-TR" dirty="0"/>
              <a:t>uygun hastalara yönelik korseler ve </a:t>
            </a:r>
            <a:r>
              <a:rPr lang="tr-TR" dirty="0" err="1"/>
              <a:t>ortezler</a:t>
            </a:r>
            <a:r>
              <a:rPr lang="tr-TR" dirty="0"/>
              <a:t>,</a:t>
            </a:r>
          </a:p>
          <a:p>
            <a:r>
              <a:rPr lang="tr-TR" dirty="0"/>
              <a:t>eğitim ve gerektiğinde yardımcı cihazların kullanımı</a:t>
            </a:r>
          </a:p>
        </p:txBody>
      </p:sp>
    </p:spTree>
    <p:extLst>
      <p:ext uri="{BB962C8B-B14F-4D97-AF65-F5344CB8AC3E}">
        <p14:creationId xmlns:p14="http://schemas.microsoft.com/office/powerpoint/2010/main" val="375407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Kilo yönetimi</a:t>
            </a:r>
          </a:p>
        </p:txBody>
      </p:sp>
      <p:sp>
        <p:nvSpPr>
          <p:cNvPr id="3" name="İçerik Yer Tutucusu 2"/>
          <p:cNvSpPr>
            <a:spLocks noGrp="1"/>
          </p:cNvSpPr>
          <p:nvPr>
            <p:ph idx="1"/>
          </p:nvPr>
        </p:nvSpPr>
        <p:spPr/>
        <p:txBody>
          <a:bodyPr>
            <a:normAutofit/>
          </a:bodyPr>
          <a:lstStyle/>
          <a:p>
            <a:r>
              <a:rPr lang="tr-TR" sz="2400" dirty="0"/>
              <a:t>Diyet ve egzersiz kombinasyonu yoluyla vücut ağırlığının en az %10'unun kaybı, diz </a:t>
            </a:r>
            <a:r>
              <a:rPr lang="tr-TR" sz="2400" dirty="0" err="1"/>
              <a:t>osteoartritli</a:t>
            </a:r>
            <a:r>
              <a:rPr lang="tr-TR" sz="2400" dirty="0"/>
              <a:t> </a:t>
            </a:r>
            <a:r>
              <a:rPr lang="tr-TR" sz="2400" dirty="0" err="1"/>
              <a:t>obezitesi</a:t>
            </a:r>
            <a:r>
              <a:rPr lang="tr-TR" sz="2400" dirty="0"/>
              <a:t> olan hastalarda 18 ay sonra ağrı skorlarında % 50'lik bir azalma</a:t>
            </a:r>
          </a:p>
        </p:txBody>
      </p:sp>
      <p:sp>
        <p:nvSpPr>
          <p:cNvPr id="4" name="Dikdörtgen 3"/>
          <p:cNvSpPr/>
          <p:nvPr/>
        </p:nvSpPr>
        <p:spPr>
          <a:xfrm>
            <a:off x="2448910" y="6176963"/>
            <a:ext cx="9743090" cy="430887"/>
          </a:xfrm>
          <a:prstGeom prst="rect">
            <a:avLst/>
          </a:prstGeom>
        </p:spPr>
        <p:txBody>
          <a:bodyPr wrap="square">
            <a:spAutoFit/>
          </a:bodyPr>
          <a:lstStyle/>
          <a:p>
            <a:pPr>
              <a:buFont typeface="+mj-lt"/>
              <a:buAutoNum type="arabicPeriod"/>
            </a:pPr>
            <a:r>
              <a:rPr lang="tr-TR" sz="1100" dirty="0" err="1">
                <a:solidFill>
                  <a:srgbClr val="005B92"/>
                </a:solidFill>
                <a:latin typeface="Noto Sans"/>
                <a:hlinkClick r:id="rId2"/>
              </a:rPr>
              <a:t>Messier</a:t>
            </a:r>
            <a:r>
              <a:rPr lang="tr-TR" sz="1100" dirty="0">
                <a:solidFill>
                  <a:srgbClr val="005B92"/>
                </a:solidFill>
                <a:latin typeface="Noto Sans"/>
                <a:hlinkClick r:id="rId2"/>
              </a:rPr>
              <a:t> SP, </a:t>
            </a:r>
            <a:r>
              <a:rPr lang="tr-TR" sz="1100" dirty="0" err="1">
                <a:solidFill>
                  <a:srgbClr val="005B92"/>
                </a:solidFill>
                <a:latin typeface="Noto Sans"/>
                <a:hlinkClick r:id="rId2"/>
              </a:rPr>
              <a:t>Mihalko</a:t>
            </a:r>
            <a:r>
              <a:rPr lang="tr-TR" sz="1100" dirty="0">
                <a:solidFill>
                  <a:srgbClr val="005B92"/>
                </a:solidFill>
                <a:latin typeface="Noto Sans"/>
                <a:hlinkClick r:id="rId2"/>
              </a:rPr>
              <a:t> SL, </a:t>
            </a:r>
            <a:r>
              <a:rPr lang="tr-TR" sz="1100" dirty="0" err="1">
                <a:solidFill>
                  <a:srgbClr val="005B92"/>
                </a:solidFill>
                <a:latin typeface="Noto Sans"/>
                <a:hlinkClick r:id="rId2"/>
              </a:rPr>
              <a:t>Legault</a:t>
            </a:r>
            <a:r>
              <a:rPr lang="tr-TR" sz="1100" dirty="0">
                <a:solidFill>
                  <a:srgbClr val="005B92"/>
                </a:solidFill>
                <a:latin typeface="Noto Sans"/>
                <a:hlinkClick r:id="rId2"/>
              </a:rPr>
              <a:t> C, et al. </a:t>
            </a:r>
            <a:r>
              <a:rPr lang="tr-TR" sz="1100" dirty="0" err="1">
                <a:solidFill>
                  <a:srgbClr val="005B92"/>
                </a:solidFill>
                <a:latin typeface="Noto Sans"/>
                <a:hlinkClick r:id="rId2"/>
              </a:rPr>
              <a:t>Effects</a:t>
            </a:r>
            <a:r>
              <a:rPr lang="tr-TR" sz="1100" dirty="0">
                <a:solidFill>
                  <a:srgbClr val="005B92"/>
                </a:solidFill>
                <a:latin typeface="Noto Sans"/>
                <a:hlinkClick r:id="rId2"/>
              </a:rPr>
              <a:t> of </a:t>
            </a:r>
            <a:r>
              <a:rPr lang="tr-TR" sz="1100" dirty="0" err="1">
                <a:solidFill>
                  <a:srgbClr val="005B92"/>
                </a:solidFill>
                <a:latin typeface="Noto Sans"/>
                <a:hlinkClick r:id="rId2"/>
              </a:rPr>
              <a:t>intensive</a:t>
            </a:r>
            <a:r>
              <a:rPr lang="tr-TR" sz="1100" dirty="0">
                <a:solidFill>
                  <a:srgbClr val="005B92"/>
                </a:solidFill>
                <a:latin typeface="Noto Sans"/>
                <a:hlinkClick r:id="rId2"/>
              </a:rPr>
              <a:t> </a:t>
            </a:r>
            <a:r>
              <a:rPr lang="tr-TR" sz="1100" dirty="0" err="1">
                <a:solidFill>
                  <a:srgbClr val="005B92"/>
                </a:solidFill>
                <a:latin typeface="Noto Sans"/>
                <a:hlinkClick r:id="rId2"/>
              </a:rPr>
              <a:t>diet</a:t>
            </a:r>
            <a:r>
              <a:rPr lang="tr-TR" sz="1100" dirty="0">
                <a:solidFill>
                  <a:srgbClr val="005B92"/>
                </a:solidFill>
                <a:latin typeface="Noto Sans"/>
                <a:hlinkClick r:id="rId2"/>
              </a:rPr>
              <a:t> </a:t>
            </a:r>
            <a:r>
              <a:rPr lang="tr-TR" sz="1100" dirty="0" err="1">
                <a:solidFill>
                  <a:srgbClr val="005B92"/>
                </a:solidFill>
                <a:latin typeface="Noto Sans"/>
                <a:hlinkClick r:id="rId2"/>
              </a:rPr>
              <a:t>and</a:t>
            </a:r>
            <a:r>
              <a:rPr lang="tr-TR" sz="1100" dirty="0">
                <a:solidFill>
                  <a:srgbClr val="005B92"/>
                </a:solidFill>
                <a:latin typeface="Noto Sans"/>
                <a:hlinkClick r:id="rId2"/>
              </a:rPr>
              <a:t> </a:t>
            </a:r>
            <a:r>
              <a:rPr lang="tr-TR" sz="1100" dirty="0" err="1">
                <a:solidFill>
                  <a:srgbClr val="005B92"/>
                </a:solidFill>
                <a:latin typeface="Noto Sans"/>
                <a:hlinkClick r:id="rId2"/>
              </a:rPr>
              <a:t>exercise</a:t>
            </a:r>
            <a:r>
              <a:rPr lang="tr-TR" sz="1100" dirty="0">
                <a:solidFill>
                  <a:srgbClr val="005B92"/>
                </a:solidFill>
                <a:latin typeface="Noto Sans"/>
                <a:hlinkClick r:id="rId2"/>
              </a:rPr>
              <a:t> on </a:t>
            </a:r>
            <a:r>
              <a:rPr lang="tr-TR" sz="1100" dirty="0" err="1">
                <a:solidFill>
                  <a:srgbClr val="005B92"/>
                </a:solidFill>
                <a:latin typeface="Noto Sans"/>
                <a:hlinkClick r:id="rId2"/>
              </a:rPr>
              <a:t>knee</a:t>
            </a:r>
            <a:r>
              <a:rPr lang="tr-TR" sz="1100" dirty="0">
                <a:solidFill>
                  <a:srgbClr val="005B92"/>
                </a:solidFill>
                <a:latin typeface="Noto Sans"/>
                <a:hlinkClick r:id="rId2"/>
              </a:rPr>
              <a:t> </a:t>
            </a:r>
            <a:r>
              <a:rPr lang="tr-TR" sz="1100" dirty="0" err="1">
                <a:solidFill>
                  <a:srgbClr val="005B92"/>
                </a:solidFill>
                <a:latin typeface="Noto Sans"/>
                <a:hlinkClick r:id="rId2"/>
              </a:rPr>
              <a:t>joint</a:t>
            </a:r>
            <a:r>
              <a:rPr lang="tr-TR" sz="1100" dirty="0">
                <a:solidFill>
                  <a:srgbClr val="005B92"/>
                </a:solidFill>
                <a:latin typeface="Noto Sans"/>
                <a:hlinkClick r:id="rId2"/>
              </a:rPr>
              <a:t> </a:t>
            </a:r>
            <a:r>
              <a:rPr lang="tr-TR" sz="1100" dirty="0" err="1">
                <a:solidFill>
                  <a:srgbClr val="005B92"/>
                </a:solidFill>
                <a:latin typeface="Noto Sans"/>
                <a:hlinkClick r:id="rId2"/>
              </a:rPr>
              <a:t>loads</a:t>
            </a:r>
            <a:r>
              <a:rPr lang="tr-TR" sz="1100" dirty="0">
                <a:solidFill>
                  <a:srgbClr val="005B92"/>
                </a:solidFill>
                <a:latin typeface="Noto Sans"/>
                <a:hlinkClick r:id="rId2"/>
              </a:rPr>
              <a:t>, </a:t>
            </a:r>
            <a:r>
              <a:rPr lang="tr-TR" sz="1100" dirty="0" err="1">
                <a:solidFill>
                  <a:srgbClr val="005B92"/>
                </a:solidFill>
                <a:latin typeface="Noto Sans"/>
                <a:hlinkClick r:id="rId2"/>
              </a:rPr>
              <a:t>inflammation</a:t>
            </a:r>
            <a:r>
              <a:rPr lang="tr-TR" sz="1100" dirty="0">
                <a:solidFill>
                  <a:srgbClr val="005B92"/>
                </a:solidFill>
                <a:latin typeface="Noto Sans"/>
                <a:hlinkClick r:id="rId2"/>
              </a:rPr>
              <a:t>, </a:t>
            </a:r>
            <a:r>
              <a:rPr lang="tr-TR" sz="1100" dirty="0" err="1">
                <a:solidFill>
                  <a:srgbClr val="005B92"/>
                </a:solidFill>
                <a:latin typeface="Noto Sans"/>
                <a:hlinkClick r:id="rId2"/>
              </a:rPr>
              <a:t>and</a:t>
            </a:r>
            <a:r>
              <a:rPr lang="tr-TR" sz="1100" dirty="0">
                <a:solidFill>
                  <a:srgbClr val="005B92"/>
                </a:solidFill>
                <a:latin typeface="Noto Sans"/>
                <a:hlinkClick r:id="rId2"/>
              </a:rPr>
              <a:t> </a:t>
            </a:r>
            <a:r>
              <a:rPr lang="tr-TR" sz="1100" dirty="0" err="1">
                <a:solidFill>
                  <a:srgbClr val="005B92"/>
                </a:solidFill>
                <a:latin typeface="Noto Sans"/>
                <a:hlinkClick r:id="rId2"/>
              </a:rPr>
              <a:t>clinical</a:t>
            </a:r>
            <a:r>
              <a:rPr lang="tr-TR" sz="1100" dirty="0">
                <a:solidFill>
                  <a:srgbClr val="005B92"/>
                </a:solidFill>
                <a:latin typeface="Noto Sans"/>
                <a:hlinkClick r:id="rId2"/>
              </a:rPr>
              <a:t> </a:t>
            </a:r>
            <a:r>
              <a:rPr lang="tr-TR" sz="1100" dirty="0" err="1">
                <a:solidFill>
                  <a:srgbClr val="005B92"/>
                </a:solidFill>
                <a:latin typeface="Noto Sans"/>
                <a:hlinkClick r:id="rId2"/>
              </a:rPr>
              <a:t>outcomes</a:t>
            </a:r>
            <a:r>
              <a:rPr lang="tr-TR" sz="1100" dirty="0">
                <a:solidFill>
                  <a:srgbClr val="005B92"/>
                </a:solidFill>
                <a:latin typeface="Noto Sans"/>
                <a:hlinkClick r:id="rId2"/>
              </a:rPr>
              <a:t> </a:t>
            </a:r>
            <a:r>
              <a:rPr lang="tr-TR" sz="1100" dirty="0" err="1">
                <a:solidFill>
                  <a:srgbClr val="005B92"/>
                </a:solidFill>
                <a:latin typeface="Noto Sans"/>
                <a:hlinkClick r:id="rId2"/>
              </a:rPr>
              <a:t>among</a:t>
            </a:r>
            <a:r>
              <a:rPr lang="tr-TR" sz="1100" dirty="0">
                <a:solidFill>
                  <a:srgbClr val="005B92"/>
                </a:solidFill>
                <a:latin typeface="Noto Sans"/>
                <a:hlinkClick r:id="rId2"/>
              </a:rPr>
              <a:t> </a:t>
            </a:r>
            <a:r>
              <a:rPr lang="tr-TR" sz="1100" dirty="0" err="1">
                <a:solidFill>
                  <a:srgbClr val="005B92"/>
                </a:solidFill>
                <a:latin typeface="Noto Sans"/>
                <a:hlinkClick r:id="rId2"/>
              </a:rPr>
              <a:t>overweight</a:t>
            </a:r>
            <a:r>
              <a:rPr lang="tr-TR" sz="1100" dirty="0">
                <a:solidFill>
                  <a:srgbClr val="005B92"/>
                </a:solidFill>
                <a:latin typeface="Noto Sans"/>
                <a:hlinkClick r:id="rId2"/>
              </a:rPr>
              <a:t> </a:t>
            </a:r>
            <a:r>
              <a:rPr lang="tr-TR" sz="1100" dirty="0" err="1">
                <a:solidFill>
                  <a:srgbClr val="005B92"/>
                </a:solidFill>
                <a:latin typeface="Noto Sans"/>
                <a:hlinkClick r:id="rId2"/>
              </a:rPr>
              <a:t>and</a:t>
            </a:r>
            <a:r>
              <a:rPr lang="tr-TR" sz="1100" dirty="0">
                <a:solidFill>
                  <a:srgbClr val="005B92"/>
                </a:solidFill>
                <a:latin typeface="Noto Sans"/>
                <a:hlinkClick r:id="rId2"/>
              </a:rPr>
              <a:t> </a:t>
            </a:r>
            <a:r>
              <a:rPr lang="tr-TR" sz="1100" dirty="0" err="1">
                <a:solidFill>
                  <a:srgbClr val="005B92"/>
                </a:solidFill>
                <a:latin typeface="Noto Sans"/>
                <a:hlinkClick r:id="rId2"/>
              </a:rPr>
              <a:t>obese</a:t>
            </a:r>
            <a:r>
              <a:rPr lang="tr-TR" sz="1100" dirty="0">
                <a:solidFill>
                  <a:srgbClr val="005B92"/>
                </a:solidFill>
                <a:latin typeface="Noto Sans"/>
                <a:hlinkClick r:id="rId2"/>
              </a:rPr>
              <a:t> </a:t>
            </a:r>
            <a:r>
              <a:rPr lang="tr-TR" sz="1100" dirty="0" err="1">
                <a:solidFill>
                  <a:srgbClr val="005B92"/>
                </a:solidFill>
                <a:latin typeface="Noto Sans"/>
                <a:hlinkClick r:id="rId2"/>
              </a:rPr>
              <a:t>adults</a:t>
            </a:r>
            <a:r>
              <a:rPr lang="tr-TR" sz="1100" dirty="0">
                <a:solidFill>
                  <a:srgbClr val="005B92"/>
                </a:solidFill>
                <a:latin typeface="Noto Sans"/>
                <a:hlinkClick r:id="rId2"/>
              </a:rPr>
              <a:t> </a:t>
            </a:r>
            <a:r>
              <a:rPr lang="tr-TR" sz="1100" dirty="0" err="1">
                <a:solidFill>
                  <a:srgbClr val="005B92"/>
                </a:solidFill>
                <a:latin typeface="Noto Sans"/>
                <a:hlinkClick r:id="rId2"/>
              </a:rPr>
              <a:t>with</a:t>
            </a:r>
            <a:r>
              <a:rPr lang="tr-TR" sz="1100" dirty="0">
                <a:solidFill>
                  <a:srgbClr val="005B92"/>
                </a:solidFill>
                <a:latin typeface="Noto Sans"/>
                <a:hlinkClick r:id="rId2"/>
              </a:rPr>
              <a:t> </a:t>
            </a:r>
            <a:r>
              <a:rPr lang="tr-TR" sz="1100" dirty="0" err="1">
                <a:solidFill>
                  <a:srgbClr val="005B92"/>
                </a:solidFill>
                <a:latin typeface="Noto Sans"/>
                <a:hlinkClick r:id="rId2"/>
              </a:rPr>
              <a:t>knee</a:t>
            </a:r>
            <a:r>
              <a:rPr lang="tr-TR" sz="1100" dirty="0">
                <a:solidFill>
                  <a:srgbClr val="005B92"/>
                </a:solidFill>
                <a:latin typeface="Noto Sans"/>
                <a:hlinkClick r:id="rId2"/>
              </a:rPr>
              <a:t> </a:t>
            </a:r>
            <a:r>
              <a:rPr lang="tr-TR" sz="1100" dirty="0" err="1">
                <a:solidFill>
                  <a:srgbClr val="005B92"/>
                </a:solidFill>
                <a:latin typeface="Noto Sans"/>
                <a:hlinkClick r:id="rId2"/>
              </a:rPr>
              <a:t>osteoarthritis</a:t>
            </a:r>
            <a:r>
              <a:rPr lang="tr-TR" sz="1100" dirty="0">
                <a:solidFill>
                  <a:srgbClr val="005B92"/>
                </a:solidFill>
                <a:latin typeface="Noto Sans"/>
                <a:hlinkClick r:id="rId2"/>
              </a:rPr>
              <a:t>: </a:t>
            </a:r>
            <a:r>
              <a:rPr lang="tr-TR" sz="1100" dirty="0" err="1">
                <a:solidFill>
                  <a:srgbClr val="005B92"/>
                </a:solidFill>
                <a:latin typeface="Noto Sans"/>
                <a:hlinkClick r:id="rId2"/>
              </a:rPr>
              <a:t>the</a:t>
            </a:r>
            <a:r>
              <a:rPr lang="tr-TR" sz="1100" dirty="0">
                <a:solidFill>
                  <a:srgbClr val="005B92"/>
                </a:solidFill>
                <a:latin typeface="Noto Sans"/>
                <a:hlinkClick r:id="rId2"/>
              </a:rPr>
              <a:t> IDEA </a:t>
            </a:r>
            <a:r>
              <a:rPr lang="tr-TR" sz="1100" dirty="0" err="1">
                <a:solidFill>
                  <a:srgbClr val="005B92"/>
                </a:solidFill>
                <a:latin typeface="Noto Sans"/>
                <a:hlinkClick r:id="rId2"/>
              </a:rPr>
              <a:t>randomized</a:t>
            </a:r>
            <a:r>
              <a:rPr lang="tr-TR" sz="1100" dirty="0">
                <a:solidFill>
                  <a:srgbClr val="005B92"/>
                </a:solidFill>
                <a:latin typeface="Noto Sans"/>
                <a:hlinkClick r:id="rId2"/>
              </a:rPr>
              <a:t> </a:t>
            </a:r>
            <a:r>
              <a:rPr lang="tr-TR" sz="1100" dirty="0" err="1">
                <a:solidFill>
                  <a:srgbClr val="005B92"/>
                </a:solidFill>
                <a:latin typeface="Noto Sans"/>
                <a:hlinkClick r:id="rId2"/>
              </a:rPr>
              <a:t>clinical</a:t>
            </a:r>
            <a:r>
              <a:rPr lang="tr-TR" sz="1100" dirty="0">
                <a:solidFill>
                  <a:srgbClr val="005B92"/>
                </a:solidFill>
                <a:latin typeface="Noto Sans"/>
                <a:hlinkClick r:id="rId2"/>
              </a:rPr>
              <a:t> </a:t>
            </a:r>
            <a:r>
              <a:rPr lang="tr-TR" sz="1100" dirty="0" err="1">
                <a:solidFill>
                  <a:srgbClr val="005B92"/>
                </a:solidFill>
                <a:latin typeface="Noto Sans"/>
                <a:hlinkClick r:id="rId2"/>
              </a:rPr>
              <a:t>trial</a:t>
            </a:r>
            <a:r>
              <a:rPr lang="tr-TR" sz="1100" dirty="0">
                <a:solidFill>
                  <a:srgbClr val="005B92"/>
                </a:solidFill>
                <a:latin typeface="Noto Sans"/>
                <a:hlinkClick r:id="rId2"/>
              </a:rPr>
              <a:t>. JAMA 2013; 310:1263.</a:t>
            </a:r>
            <a:endParaRPr lang="tr-TR" sz="1100" b="0" i="0" dirty="0">
              <a:solidFill>
                <a:srgbClr val="232323"/>
              </a:solidFill>
              <a:effectLst/>
              <a:latin typeface="Noto Sans"/>
            </a:endParaRPr>
          </a:p>
        </p:txBody>
      </p:sp>
    </p:spTree>
    <p:extLst>
      <p:ext uri="{BB962C8B-B14F-4D97-AF65-F5344CB8AC3E}">
        <p14:creationId xmlns:p14="http://schemas.microsoft.com/office/powerpoint/2010/main" val="1774117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Diz </a:t>
            </a:r>
            <a:r>
              <a:rPr lang="tr-TR" dirty="0" err="1"/>
              <a:t>osteoartriti</a:t>
            </a:r>
            <a:r>
              <a:rPr lang="tr-TR" dirty="0"/>
              <a:t> egzersizleri</a:t>
            </a:r>
          </a:p>
        </p:txBody>
      </p:sp>
      <p:sp>
        <p:nvSpPr>
          <p:cNvPr id="3" name="İçerik Yer Tutucusu 2"/>
          <p:cNvSpPr>
            <a:spLocks noGrp="1"/>
          </p:cNvSpPr>
          <p:nvPr>
            <p:ph idx="1"/>
          </p:nvPr>
        </p:nvSpPr>
        <p:spPr>
          <a:xfrm>
            <a:off x="8086814" y="1496138"/>
            <a:ext cx="3502572" cy="4351338"/>
          </a:xfrm>
        </p:spPr>
        <p:txBody>
          <a:bodyPr>
            <a:normAutofit/>
          </a:bodyPr>
          <a:lstStyle/>
          <a:p>
            <a:r>
              <a:rPr lang="tr-TR" sz="1800" dirty="0"/>
              <a:t>Fiziksel fonksiyonu artırmak ve ağrıyı azaltmak açısından faydalı etkileri vardır. </a:t>
            </a:r>
          </a:p>
          <a:p>
            <a:r>
              <a:rPr lang="tr-TR" sz="1800" dirty="0"/>
              <a:t>Kas gücünü artırmak amacıyla </a:t>
            </a:r>
            <a:r>
              <a:rPr lang="tr-TR" sz="1800" dirty="0" err="1"/>
              <a:t>izometrik</a:t>
            </a:r>
            <a:r>
              <a:rPr lang="tr-TR" sz="1800" dirty="0"/>
              <a:t>, </a:t>
            </a:r>
            <a:r>
              <a:rPr lang="tr-TR" sz="1800" dirty="0" err="1"/>
              <a:t>izotonik</a:t>
            </a:r>
            <a:r>
              <a:rPr lang="tr-TR" sz="1800" dirty="0"/>
              <a:t> ve </a:t>
            </a:r>
            <a:r>
              <a:rPr lang="tr-TR" sz="1800" dirty="0" err="1"/>
              <a:t>izokinetik</a:t>
            </a:r>
            <a:r>
              <a:rPr lang="tr-TR" sz="1800" dirty="0"/>
              <a:t> egzersizler verilebilir. </a:t>
            </a:r>
          </a:p>
          <a:p>
            <a:endParaRPr lang="tr-TR" sz="1800" dirty="0"/>
          </a:p>
        </p:txBody>
      </p:sp>
      <p:pic>
        <p:nvPicPr>
          <p:cNvPr id="6" name="Resim 5"/>
          <p:cNvPicPr>
            <a:picLocks noChangeAspect="1"/>
          </p:cNvPicPr>
          <p:nvPr/>
        </p:nvPicPr>
        <p:blipFill>
          <a:blip r:embed="rId3"/>
          <a:stretch>
            <a:fillRect/>
          </a:stretch>
        </p:blipFill>
        <p:spPr>
          <a:xfrm>
            <a:off x="883138" y="1690688"/>
            <a:ext cx="6968090" cy="3245878"/>
          </a:xfrm>
          <a:prstGeom prst="rect">
            <a:avLst/>
          </a:prstGeom>
        </p:spPr>
      </p:pic>
      <p:sp>
        <p:nvSpPr>
          <p:cNvPr id="7" name="Dikdörtgen 6"/>
          <p:cNvSpPr/>
          <p:nvPr/>
        </p:nvSpPr>
        <p:spPr>
          <a:xfrm>
            <a:off x="536028" y="5631830"/>
            <a:ext cx="11225047" cy="646331"/>
          </a:xfrm>
          <a:prstGeom prst="rect">
            <a:avLst/>
          </a:prstGeom>
        </p:spPr>
        <p:txBody>
          <a:bodyPr wrap="square">
            <a:spAutoFit/>
          </a:bodyPr>
          <a:lstStyle/>
          <a:p>
            <a:pPr algn="ctr"/>
            <a:r>
              <a:rPr lang="tr-TR" dirty="0"/>
              <a:t>Kuvvetlendirme egzersiz çeşitleri (</a:t>
            </a:r>
            <a:r>
              <a:rPr lang="tr-TR" dirty="0" err="1"/>
              <a:t>izometrik</a:t>
            </a:r>
            <a:r>
              <a:rPr lang="tr-TR" dirty="0"/>
              <a:t>, </a:t>
            </a:r>
            <a:r>
              <a:rPr lang="tr-TR" dirty="0" err="1"/>
              <a:t>izotonik</a:t>
            </a:r>
            <a:r>
              <a:rPr lang="tr-TR" dirty="0"/>
              <a:t>, </a:t>
            </a:r>
            <a:r>
              <a:rPr lang="tr-TR" dirty="0" err="1"/>
              <a:t>izokinetik</a:t>
            </a:r>
            <a:r>
              <a:rPr lang="tr-TR" dirty="0"/>
              <a:t>) = aerobik egzersizler (yürüme, koşma) </a:t>
            </a:r>
          </a:p>
          <a:p>
            <a:pPr algn="ctr"/>
            <a:r>
              <a:rPr lang="tr-TR" dirty="0"/>
              <a:t>aralarında herhangi bir fark olmadığı belirlenmiştir.</a:t>
            </a:r>
          </a:p>
        </p:txBody>
      </p:sp>
      <p:sp>
        <p:nvSpPr>
          <p:cNvPr id="4" name="Metin kutusu 3"/>
          <p:cNvSpPr txBox="1"/>
          <p:nvPr/>
        </p:nvSpPr>
        <p:spPr>
          <a:xfrm>
            <a:off x="1114367" y="3585838"/>
            <a:ext cx="894416" cy="938719"/>
          </a:xfrm>
          <a:prstGeom prst="rect">
            <a:avLst/>
          </a:prstGeom>
          <a:noFill/>
        </p:spPr>
        <p:txBody>
          <a:bodyPr wrap="square" rtlCol="0">
            <a:spAutoFit/>
          </a:bodyPr>
          <a:lstStyle/>
          <a:p>
            <a:r>
              <a:rPr lang="tr-TR" sz="1100" dirty="0">
                <a:solidFill>
                  <a:srgbClr val="FF0000"/>
                </a:solidFill>
              </a:rPr>
              <a:t>EKLEME YÜKLENEN AĞIRLIĞIN AZALMASINI SAĞLAR</a:t>
            </a:r>
          </a:p>
        </p:txBody>
      </p:sp>
    </p:spTree>
    <p:extLst>
      <p:ext uri="{BB962C8B-B14F-4D97-AF65-F5344CB8AC3E}">
        <p14:creationId xmlns:p14="http://schemas.microsoft.com/office/powerpoint/2010/main" val="2365942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stretch>
            <a:fillRect/>
          </a:stretch>
        </p:blipFill>
        <p:spPr>
          <a:xfrm>
            <a:off x="833565" y="657819"/>
            <a:ext cx="7049194" cy="5266244"/>
          </a:xfrm>
          <a:prstGeom prst="rect">
            <a:avLst/>
          </a:prstGeom>
        </p:spPr>
      </p:pic>
      <p:sp>
        <p:nvSpPr>
          <p:cNvPr id="8" name="İçerik Yer Tutucusu 2"/>
          <p:cNvSpPr txBox="1">
            <a:spLocks/>
          </p:cNvSpPr>
          <p:nvPr/>
        </p:nvSpPr>
        <p:spPr>
          <a:xfrm>
            <a:off x="8372803" y="1027906"/>
            <a:ext cx="2490953" cy="47433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dirty="0" err="1"/>
              <a:t>OA’lı</a:t>
            </a:r>
            <a:r>
              <a:rPr lang="tr-TR" sz="2000" dirty="0"/>
              <a:t> eklemlerde eklem hareket açıklığında (EHA) azalma, kas spazmları ve </a:t>
            </a:r>
            <a:r>
              <a:rPr lang="tr-TR" sz="2000" dirty="0" err="1"/>
              <a:t>deformiteler</a:t>
            </a:r>
            <a:r>
              <a:rPr lang="tr-TR" sz="2000" dirty="0"/>
              <a:t> nedeniyle kas kısalıkları oluşabilir. </a:t>
            </a:r>
          </a:p>
          <a:p>
            <a:r>
              <a:rPr lang="tr-TR" sz="2000" dirty="0"/>
              <a:t>Germe egzersizlerinin amacı, </a:t>
            </a:r>
            <a:r>
              <a:rPr lang="tr-TR" sz="2000" dirty="0" err="1"/>
              <a:t>OA’li</a:t>
            </a:r>
            <a:r>
              <a:rPr lang="tr-TR" sz="2000" dirty="0"/>
              <a:t> eklemin etrafındaki kısalmış kasların uzunluğunu arttırmaktır.</a:t>
            </a:r>
          </a:p>
        </p:txBody>
      </p:sp>
    </p:spTree>
    <p:extLst>
      <p:ext uri="{BB962C8B-B14F-4D97-AF65-F5344CB8AC3E}">
        <p14:creationId xmlns:p14="http://schemas.microsoft.com/office/powerpoint/2010/main" val="3350587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Aquagym and How to Do it Proper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179" y="716782"/>
            <a:ext cx="5244662" cy="5244663"/>
          </a:xfrm>
          <a:prstGeom prst="rect">
            <a:avLst/>
          </a:prstGeom>
          <a:noFill/>
          <a:extLst>
            <a:ext uri="{909E8E84-426E-40DD-AFC4-6F175D3DCCD1}">
              <a14:hiddenFill xmlns:a14="http://schemas.microsoft.com/office/drawing/2010/main">
                <a:solidFill>
                  <a:srgbClr val="FFFFFF"/>
                </a:solidFill>
              </a14:hiddenFill>
            </a:ext>
          </a:extLst>
        </p:spPr>
      </p:pic>
      <p:sp>
        <p:nvSpPr>
          <p:cNvPr id="5" name="İçerik Yer Tutucusu 2"/>
          <p:cNvSpPr txBox="1">
            <a:spLocks/>
          </p:cNvSpPr>
          <p:nvPr/>
        </p:nvSpPr>
        <p:spPr>
          <a:xfrm>
            <a:off x="7178566" y="1289568"/>
            <a:ext cx="35761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dirty="0" err="1"/>
              <a:t>Aquatik</a:t>
            </a:r>
            <a:r>
              <a:rPr lang="tr-TR" sz="2400" dirty="0"/>
              <a:t> egzersizlerin güç, </a:t>
            </a:r>
            <a:r>
              <a:rPr lang="tr-TR" sz="2400" dirty="0" err="1"/>
              <a:t>fleksibilite</a:t>
            </a:r>
            <a:r>
              <a:rPr lang="tr-TR" sz="2400" dirty="0"/>
              <a:t> ve aerobik </a:t>
            </a:r>
            <a:r>
              <a:rPr lang="tr-TR" sz="2400" dirty="0" err="1"/>
              <a:t>fitnes</a:t>
            </a:r>
            <a:r>
              <a:rPr lang="tr-TR" sz="2400" dirty="0"/>
              <a:t> geliştirdiği için ağrı ve fonksiyon açısından faydalı olabileceği belirtilmiştir. </a:t>
            </a:r>
          </a:p>
          <a:p>
            <a:r>
              <a:rPr lang="tr-TR" sz="2400" dirty="0"/>
              <a:t>Kara tabanlı ve su tabanlı egzersizler karşılaştırıldığında ikisinin de ağrıyı azaltıp, fiziksel fonksiyonu geliştirdiği belirtilmiştir. </a:t>
            </a:r>
          </a:p>
        </p:txBody>
      </p:sp>
    </p:spTree>
    <p:extLst>
      <p:ext uri="{BB962C8B-B14F-4D97-AF65-F5344CB8AC3E}">
        <p14:creationId xmlns:p14="http://schemas.microsoft.com/office/powerpoint/2010/main" val="2211786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Shape 109"/>
          <p:cNvPicPr preferRelativeResize="0"/>
          <p:nvPr/>
        </p:nvPicPr>
        <p:blipFill rotWithShape="1">
          <a:blip r:embed="rId2">
            <a:alphaModFix/>
          </a:blip>
          <a:srcRect/>
          <a:stretch/>
        </p:blipFill>
        <p:spPr>
          <a:xfrm>
            <a:off x="2011417" y="646030"/>
            <a:ext cx="8001000" cy="5818187"/>
          </a:xfrm>
          <a:prstGeom prst="rect">
            <a:avLst/>
          </a:prstGeom>
          <a:noFill/>
          <a:ln>
            <a:noFill/>
          </a:ln>
        </p:spPr>
      </p:pic>
    </p:spTree>
    <p:extLst>
      <p:ext uri="{BB962C8B-B14F-4D97-AF65-F5344CB8AC3E}">
        <p14:creationId xmlns:p14="http://schemas.microsoft.com/office/powerpoint/2010/main" val="3539571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CD5322C4-F75C-437F-A239-D2E23FD4E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6694712" y="685800"/>
            <a:ext cx="4760685" cy="1485900"/>
          </a:xfrm>
        </p:spPr>
        <p:txBody>
          <a:bodyPr>
            <a:normAutofit/>
          </a:bodyPr>
          <a:lstStyle/>
          <a:p>
            <a:r>
              <a:rPr lang="tr-TR" b="1" dirty="0"/>
              <a:t>Farmakolojik tedavi </a:t>
            </a:r>
            <a:endParaRPr lang="tr-TR" dirty="0"/>
          </a:p>
        </p:txBody>
      </p:sp>
      <p:sp>
        <p:nvSpPr>
          <p:cNvPr id="2063" name="Freeform: Shape 2062">
            <a:extLst>
              <a:ext uri="{FF2B5EF4-FFF2-40B4-BE49-F238E27FC236}">
                <a16:creationId xmlns:a16="http://schemas.microsoft.com/office/drawing/2014/main" id="{9BEEA9C9-EE31-4A53-B812-CDFE913A4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67832" cy="6858000"/>
          </a:xfrm>
          <a:custGeom>
            <a:avLst/>
            <a:gdLst>
              <a:gd name="connsiteX0" fmla="*/ 2222074 w 6167832"/>
              <a:gd name="connsiteY0" fmla="*/ 0 h 6858000"/>
              <a:gd name="connsiteX1" fmla="*/ 2313514 w 6167832"/>
              <a:gd name="connsiteY1" fmla="*/ 0 h 6858000"/>
              <a:gd name="connsiteX2" fmla="*/ 2313514 w 6167832"/>
              <a:gd name="connsiteY2" fmla="*/ 1289050 h 6858000"/>
              <a:gd name="connsiteX3" fmla="*/ 2315124 w 6167832"/>
              <a:gd name="connsiteY3" fmla="*/ 1289050 h 6858000"/>
              <a:gd name="connsiteX4" fmla="*/ 2315124 w 6167832"/>
              <a:gd name="connsiteY4" fmla="*/ 3064146 h 6858000"/>
              <a:gd name="connsiteX5" fmla="*/ 4113801 w 6167832"/>
              <a:gd name="connsiteY5" fmla="*/ 3064146 h 6858000"/>
              <a:gd name="connsiteX6" fmla="*/ 4113801 w 6167832"/>
              <a:gd name="connsiteY6" fmla="*/ 3991970 h 6858000"/>
              <a:gd name="connsiteX7" fmla="*/ 6097611 w 6167832"/>
              <a:gd name="connsiteY7" fmla="*/ 3991970 h 6858000"/>
              <a:gd name="connsiteX8" fmla="*/ 6097611 w 6167832"/>
              <a:gd name="connsiteY8" fmla="*/ 401294 h 6858000"/>
              <a:gd name="connsiteX9" fmla="*/ 6096001 w 6167832"/>
              <a:gd name="connsiteY9" fmla="*/ 401294 h 6858000"/>
              <a:gd name="connsiteX10" fmla="*/ 6096001 w 6167832"/>
              <a:gd name="connsiteY10" fmla="*/ 0 h 6858000"/>
              <a:gd name="connsiteX11" fmla="*/ 6167832 w 6167832"/>
              <a:gd name="connsiteY11" fmla="*/ 0 h 6858000"/>
              <a:gd name="connsiteX12" fmla="*/ 6167832 w 6167832"/>
              <a:gd name="connsiteY12" fmla="*/ 6858000 h 6858000"/>
              <a:gd name="connsiteX13" fmla="*/ 6096000 w 6167832"/>
              <a:gd name="connsiteY13" fmla="*/ 6858000 h 6858000"/>
              <a:gd name="connsiteX14" fmla="*/ 6096000 w 6167832"/>
              <a:gd name="connsiteY14" fmla="*/ 4070350 h 6858000"/>
              <a:gd name="connsiteX15" fmla="*/ 4099283 w 6167832"/>
              <a:gd name="connsiteY15" fmla="*/ 4070350 h 6858000"/>
              <a:gd name="connsiteX16" fmla="*/ 4099283 w 6167832"/>
              <a:gd name="connsiteY16" fmla="*/ 6858000 h 6858000"/>
              <a:gd name="connsiteX17" fmla="*/ 4023084 w 6167832"/>
              <a:gd name="connsiteY17" fmla="*/ 6858000 h 6858000"/>
              <a:gd name="connsiteX18" fmla="*/ 4023084 w 6167832"/>
              <a:gd name="connsiteY18" fmla="*/ 3142771 h 6858000"/>
              <a:gd name="connsiteX19" fmla="*/ 0 w 6167832"/>
              <a:gd name="connsiteY19" fmla="*/ 3142771 h 6858000"/>
              <a:gd name="connsiteX20" fmla="*/ 0 w 6167832"/>
              <a:gd name="connsiteY20" fmla="*/ 3051330 h 6858000"/>
              <a:gd name="connsiteX21" fmla="*/ 2222074 w 6167832"/>
              <a:gd name="connsiteY21" fmla="*/ 305133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7832" h="6858000">
                <a:moveTo>
                  <a:pt x="2222074" y="0"/>
                </a:moveTo>
                <a:lnTo>
                  <a:pt x="2313514" y="0"/>
                </a:lnTo>
                <a:lnTo>
                  <a:pt x="2313514" y="1289050"/>
                </a:lnTo>
                <a:lnTo>
                  <a:pt x="2315124" y="1289050"/>
                </a:lnTo>
                <a:lnTo>
                  <a:pt x="2315124" y="3064146"/>
                </a:lnTo>
                <a:lnTo>
                  <a:pt x="4113801" y="3064146"/>
                </a:lnTo>
                <a:lnTo>
                  <a:pt x="4113801" y="3991970"/>
                </a:lnTo>
                <a:lnTo>
                  <a:pt x="6097611" y="3991970"/>
                </a:lnTo>
                <a:lnTo>
                  <a:pt x="6097611" y="401294"/>
                </a:lnTo>
                <a:lnTo>
                  <a:pt x="6096001" y="401294"/>
                </a:lnTo>
                <a:lnTo>
                  <a:pt x="6096001" y="0"/>
                </a:lnTo>
                <a:lnTo>
                  <a:pt x="6167832" y="0"/>
                </a:lnTo>
                <a:lnTo>
                  <a:pt x="6167832" y="6858000"/>
                </a:lnTo>
                <a:lnTo>
                  <a:pt x="6096000" y="6858000"/>
                </a:lnTo>
                <a:lnTo>
                  <a:pt x="6096000" y="4070350"/>
                </a:lnTo>
                <a:lnTo>
                  <a:pt x="4099283" y="4070350"/>
                </a:lnTo>
                <a:lnTo>
                  <a:pt x="4099283" y="6858000"/>
                </a:lnTo>
                <a:lnTo>
                  <a:pt x="4023084" y="6858000"/>
                </a:lnTo>
                <a:lnTo>
                  <a:pt x="4023084" y="3142771"/>
                </a:lnTo>
                <a:lnTo>
                  <a:pt x="0" y="3142771"/>
                </a:lnTo>
                <a:lnTo>
                  <a:pt x="0" y="3051330"/>
                </a:lnTo>
                <a:lnTo>
                  <a:pt x="2222074" y="305133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6" name="Picture 8" descr="Dolgit krem nedir? Dolgit krem ne işe yarar? Dolgit krem nasıl kullanılır?  - Güzellik Haberleri"/>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9453" y="967680"/>
            <a:ext cx="1648250" cy="12361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astjel Krem Ne Işe Yarar? Fastjel Krem Nasıl Kullanılır? Fastjel Krem  Fiyatı 2020 | Gundemtube.com"/>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70415" y="956631"/>
            <a:ext cx="3311275" cy="12582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aprosyn Jel nedir? Ne için ve nasıl kullanılır? Yan etkileri"/>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8742" y="4090129"/>
            <a:ext cx="3311276" cy="1647359"/>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6694714" y="2285999"/>
            <a:ext cx="4760685" cy="3749831"/>
          </a:xfrm>
        </p:spPr>
        <p:txBody>
          <a:bodyPr>
            <a:normAutofit/>
          </a:bodyPr>
          <a:lstStyle/>
          <a:p>
            <a:r>
              <a:rPr lang="tr-TR" dirty="0" err="1"/>
              <a:t>Non</a:t>
            </a:r>
            <a:r>
              <a:rPr lang="tr-TR" dirty="0"/>
              <a:t> </a:t>
            </a:r>
            <a:r>
              <a:rPr lang="tr-TR" dirty="0" err="1"/>
              <a:t>steroid</a:t>
            </a:r>
            <a:r>
              <a:rPr lang="tr-TR" dirty="0"/>
              <a:t> </a:t>
            </a:r>
            <a:r>
              <a:rPr lang="tr-TR" dirty="0" err="1"/>
              <a:t>antiinflamatuar</a:t>
            </a:r>
            <a:r>
              <a:rPr lang="tr-TR" dirty="0"/>
              <a:t> ilaçlar (NSAİİ) </a:t>
            </a:r>
          </a:p>
          <a:p>
            <a:r>
              <a:rPr lang="tr-TR" dirty="0"/>
              <a:t>OA için sıklıkla kullanılandır. </a:t>
            </a:r>
            <a:r>
              <a:rPr lang="tr-TR" dirty="0" err="1"/>
              <a:t>Topikal</a:t>
            </a:r>
            <a:r>
              <a:rPr lang="tr-TR" dirty="0"/>
              <a:t> NSAİİ minimal sistemik emilim sayesinde lokal </a:t>
            </a:r>
            <a:r>
              <a:rPr lang="tr-TR" dirty="0" err="1"/>
              <a:t>antiinflamatuar</a:t>
            </a:r>
            <a:r>
              <a:rPr lang="tr-TR" dirty="0"/>
              <a:t> etki sağlar. </a:t>
            </a:r>
          </a:p>
          <a:p>
            <a:r>
              <a:rPr lang="tr-TR" dirty="0" err="1"/>
              <a:t>Topikal</a:t>
            </a:r>
            <a:r>
              <a:rPr lang="tr-TR" dirty="0"/>
              <a:t> ve oral </a:t>
            </a:r>
            <a:r>
              <a:rPr lang="tr-TR" dirty="0" err="1"/>
              <a:t>NSAİİ’nin</a:t>
            </a:r>
            <a:r>
              <a:rPr lang="tr-TR" dirty="0"/>
              <a:t> etkisi benzer </a:t>
            </a:r>
          </a:p>
          <a:p>
            <a:r>
              <a:rPr lang="tr-TR"/>
              <a:t>Yaşlı populasyonda topikal NSAİİ oral kullanıma göre daha çok tercih edilmektedir.    UZUN SÜRELİ KULLANIM</a:t>
            </a:r>
          </a:p>
          <a:p>
            <a:endParaRPr lang="tr-TR" dirty="0"/>
          </a:p>
        </p:txBody>
      </p:sp>
      <p:pic>
        <p:nvPicPr>
          <p:cNvPr id="2054" name="Picture 6" descr="Muscoflex nedir? Ne için ve nasıl kullanılır? Dozu ve yan etkileri"/>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13791" y="5046894"/>
            <a:ext cx="1608667" cy="80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63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Farmakolojik tedavi </a:t>
            </a:r>
            <a:endParaRPr lang="tr-TR" dirty="0"/>
          </a:p>
        </p:txBody>
      </p:sp>
      <p:sp>
        <p:nvSpPr>
          <p:cNvPr id="3" name="İçerik Yer Tutucusu 2"/>
          <p:cNvSpPr>
            <a:spLocks noGrp="1"/>
          </p:cNvSpPr>
          <p:nvPr>
            <p:ph idx="1"/>
          </p:nvPr>
        </p:nvSpPr>
        <p:spPr>
          <a:xfrm>
            <a:off x="1371600" y="2286000"/>
            <a:ext cx="6288374" cy="3581400"/>
          </a:xfrm>
        </p:spPr>
        <p:txBody>
          <a:bodyPr>
            <a:normAutofit fontScale="92500"/>
          </a:bodyPr>
          <a:lstStyle/>
          <a:p>
            <a:r>
              <a:rPr lang="tr-TR" sz="2400" dirty="0" err="1"/>
              <a:t>İntraartiküler</a:t>
            </a:r>
            <a:r>
              <a:rPr lang="tr-TR" sz="2400" dirty="0"/>
              <a:t> </a:t>
            </a:r>
            <a:r>
              <a:rPr lang="tr-TR" sz="2400" dirty="0" err="1"/>
              <a:t>kortikosteroid</a:t>
            </a:r>
            <a:r>
              <a:rPr lang="tr-TR" sz="2400" dirty="0"/>
              <a:t> enjeksiyonu</a:t>
            </a:r>
          </a:p>
          <a:p>
            <a:r>
              <a:rPr lang="tr-TR" sz="2400" dirty="0"/>
              <a:t>Diz OA için sıkça kullanılan yöntemlerden biridir. </a:t>
            </a:r>
          </a:p>
          <a:p>
            <a:r>
              <a:rPr lang="tr-TR" sz="2400" dirty="0"/>
              <a:t>Kullanım açısından güvenli ve yan etkileri az </a:t>
            </a:r>
          </a:p>
          <a:p>
            <a:r>
              <a:rPr lang="tr-TR" sz="2400" dirty="0"/>
              <a:t>Ancak ağrının azalması çabuk olmaz ve kişiden kişiye değişkenlik gösterir. </a:t>
            </a:r>
          </a:p>
          <a:p>
            <a:r>
              <a:rPr lang="tr-TR" sz="2400" dirty="0" err="1"/>
              <a:t>İntraartiküler</a:t>
            </a:r>
            <a:r>
              <a:rPr lang="tr-TR" sz="2400" dirty="0"/>
              <a:t> </a:t>
            </a:r>
            <a:r>
              <a:rPr lang="tr-TR" sz="2400" dirty="0" err="1"/>
              <a:t>hyaluronik</a:t>
            </a:r>
            <a:r>
              <a:rPr lang="tr-TR" sz="2400" dirty="0"/>
              <a:t> asit enjeksiyonun (İA-HA) diz OA tedavisinde kullanılmaktadır.</a:t>
            </a:r>
          </a:p>
          <a:p>
            <a:r>
              <a:rPr lang="tr-TR" sz="2400" dirty="0" err="1"/>
              <a:t>İntraartiküler</a:t>
            </a:r>
            <a:r>
              <a:rPr lang="tr-TR" sz="2400" dirty="0"/>
              <a:t> PRP enjeksiyonu </a:t>
            </a:r>
          </a:p>
        </p:txBody>
      </p:sp>
      <p:pic>
        <p:nvPicPr>
          <p:cNvPr id="3074" name="Picture 2" descr="Knee Pain Doctors in Kansas City | Knee Joint Inje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883" y="2729959"/>
            <a:ext cx="4032345" cy="2693481"/>
          </a:xfrm>
          <a:prstGeom prst="rect">
            <a:avLst/>
          </a:prstGeom>
          <a:noFill/>
          <a:extLst>
            <a:ext uri="{909E8E84-426E-40DD-AFC4-6F175D3DCCD1}">
              <a14:hiddenFill xmlns:a14="http://schemas.microsoft.com/office/drawing/2010/main">
                <a:solidFill>
                  <a:srgbClr val="FFFFFF"/>
                </a:solidFill>
              </a14:hiddenFill>
            </a:ext>
          </a:extLst>
        </p:spPr>
      </p:pic>
      <p:sp>
        <p:nvSpPr>
          <p:cNvPr id="4" name="5-Nokta Yıldız 3"/>
          <p:cNvSpPr/>
          <p:nvPr/>
        </p:nvSpPr>
        <p:spPr>
          <a:xfrm>
            <a:off x="1304144" y="5225791"/>
            <a:ext cx="457200" cy="39529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13056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3"/>
          <a:stretch>
            <a:fillRect/>
          </a:stretch>
        </p:blipFill>
        <p:spPr>
          <a:xfrm>
            <a:off x="838200" y="14287"/>
            <a:ext cx="9819290" cy="6829425"/>
          </a:xfrm>
          <a:prstGeom prst="rect">
            <a:avLst/>
          </a:prstGeom>
        </p:spPr>
      </p:pic>
    </p:spTree>
    <p:extLst>
      <p:ext uri="{BB962C8B-B14F-4D97-AF65-F5344CB8AC3E}">
        <p14:creationId xmlns:p14="http://schemas.microsoft.com/office/powerpoint/2010/main" val="519492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Cerrahi </a:t>
            </a:r>
            <a:endParaRPr lang="tr-TR" dirty="0"/>
          </a:p>
        </p:txBody>
      </p:sp>
      <p:sp>
        <p:nvSpPr>
          <p:cNvPr id="3" name="İçerik Yer Tutucusu 2"/>
          <p:cNvSpPr>
            <a:spLocks noGrp="1"/>
          </p:cNvSpPr>
          <p:nvPr>
            <p:ph idx="1"/>
          </p:nvPr>
        </p:nvSpPr>
        <p:spPr/>
        <p:txBody>
          <a:bodyPr/>
          <a:lstStyle/>
          <a:p>
            <a:r>
              <a:rPr lang="tr-TR" dirty="0"/>
              <a:t>Cerrahi tedaviye total eklem </a:t>
            </a:r>
            <a:r>
              <a:rPr lang="tr-TR" dirty="0" err="1"/>
              <a:t>replasmanı</a:t>
            </a:r>
            <a:r>
              <a:rPr lang="tr-TR" dirty="0"/>
              <a:t> hakimdir.</a:t>
            </a:r>
          </a:p>
          <a:p>
            <a:r>
              <a:rPr lang="tr-TR" dirty="0"/>
              <a:t>Konservatif tedavilerin yeterli ağrı giderme sağlayamadığı ileri diz ve kalça OA hastalarında oldukça etkili</a:t>
            </a:r>
          </a:p>
        </p:txBody>
      </p:sp>
    </p:spTree>
    <p:extLst>
      <p:ext uri="{BB962C8B-B14F-4D97-AF65-F5344CB8AC3E}">
        <p14:creationId xmlns:p14="http://schemas.microsoft.com/office/powerpoint/2010/main" val="3108875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761F5333-547F-9909-23D7-FAFDAD648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036" y="800100"/>
            <a:ext cx="3995928" cy="5257801"/>
          </a:xfrm>
          <a:prstGeom prst="rect">
            <a:avLst/>
          </a:prstGeom>
        </p:spPr>
      </p:pic>
    </p:spTree>
    <p:extLst>
      <p:ext uri="{BB962C8B-B14F-4D97-AF65-F5344CB8AC3E}">
        <p14:creationId xmlns:p14="http://schemas.microsoft.com/office/powerpoint/2010/main" val="2399074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371600" y="685800"/>
            <a:ext cx="3282695" cy="1485900"/>
          </a:xfrm>
        </p:spPr>
        <p:txBody>
          <a:bodyPr>
            <a:normAutofit/>
          </a:bodyPr>
          <a:lstStyle/>
          <a:p>
            <a:r>
              <a:rPr lang="tr-TR" err="1">
                <a:latin typeface="Arial" panose="020B0604020202020204" pitchFamily="34" charset="0"/>
                <a:cs typeface="Arial" panose="020B0604020202020204" pitchFamily="34" charset="0"/>
              </a:rPr>
              <a:t>Romatoid</a:t>
            </a:r>
            <a:r>
              <a:rPr lang="tr-TR">
                <a:latin typeface="Arial" panose="020B0604020202020204" pitchFamily="34" charset="0"/>
                <a:cs typeface="Arial" panose="020B0604020202020204" pitchFamily="34" charset="0"/>
              </a:rPr>
              <a:t> </a:t>
            </a:r>
            <a:r>
              <a:rPr lang="tr-TR" err="1">
                <a:latin typeface="Arial" panose="020B0604020202020204" pitchFamily="34" charset="0"/>
                <a:cs typeface="Arial" panose="020B0604020202020204" pitchFamily="34" charset="0"/>
              </a:rPr>
              <a:t>Artrit</a:t>
            </a:r>
            <a:r>
              <a:rPr lang="tr-TR">
                <a:latin typeface="Arial" panose="020B0604020202020204" pitchFamily="34" charset="0"/>
                <a:cs typeface="Arial" panose="020B0604020202020204" pitchFamily="34" charset="0"/>
              </a:rPr>
              <a:t> nedir ?</a:t>
            </a:r>
            <a:endParaRPr lang="tr-TR" dirty="0"/>
          </a:p>
        </p:txBody>
      </p:sp>
      <p:sp>
        <p:nvSpPr>
          <p:cNvPr id="3" name="İçerik Yer Tutucusu 2"/>
          <p:cNvSpPr>
            <a:spLocks noGrp="1"/>
          </p:cNvSpPr>
          <p:nvPr>
            <p:ph idx="1"/>
          </p:nvPr>
        </p:nvSpPr>
        <p:spPr>
          <a:xfrm>
            <a:off x="1371600" y="2286000"/>
            <a:ext cx="3282694" cy="3581400"/>
          </a:xfrm>
        </p:spPr>
        <p:txBody>
          <a:bodyPr>
            <a:normAutofit lnSpcReduction="10000"/>
          </a:bodyPr>
          <a:lstStyle/>
          <a:p>
            <a:r>
              <a:rPr lang="tr-TR" dirty="0">
                <a:latin typeface="Times New Roman" panose="02020603050405020304" pitchFamily="18" charset="0"/>
                <a:cs typeface="Times New Roman" panose="02020603050405020304" pitchFamily="18" charset="0"/>
              </a:rPr>
              <a:t>Kronik seyirli, özellikle küçük eklemleri simetrik olarak tutan ve eklemlerde kalıcı bozukluklar yaratan </a:t>
            </a:r>
            <a:r>
              <a:rPr lang="tr-TR" b="1" dirty="0" err="1">
                <a:latin typeface="Times New Roman" panose="02020603050405020304" pitchFamily="18" charset="0"/>
                <a:cs typeface="Times New Roman" panose="02020603050405020304" pitchFamily="18" charset="0"/>
              </a:rPr>
              <a:t>inflamatuvar</a:t>
            </a:r>
            <a:r>
              <a:rPr lang="tr-TR" dirty="0">
                <a:latin typeface="Times New Roman" panose="02020603050405020304" pitchFamily="18" charset="0"/>
                <a:cs typeface="Times New Roman" panose="02020603050405020304" pitchFamily="18" charset="0"/>
              </a:rPr>
              <a:t> bir hastalık olup eklem dışında da organlarda tutulumla ilerler.</a:t>
            </a:r>
          </a:p>
          <a:p>
            <a:r>
              <a:rPr lang="tr-TR" dirty="0">
                <a:latin typeface="Times New Roman" panose="02020603050405020304" pitchFamily="18" charset="0"/>
                <a:cs typeface="Times New Roman" panose="02020603050405020304" pitchFamily="18" charset="0"/>
              </a:rPr>
              <a:t>Dalgalanmalar ile giden hastalık tedavi edilmez ise ilerleyen eklem harabiyeti ile sonuçlanabilir.</a:t>
            </a:r>
          </a:p>
          <a:p>
            <a:pPr marL="0" indent="0">
              <a:buNone/>
            </a:pPr>
            <a:endParaRPr lang="tr-TR" dirty="0">
              <a:latin typeface="Times New Roman" panose="02020603050405020304" pitchFamily="18" charset="0"/>
              <a:cs typeface="Times New Roman" panose="02020603050405020304" pitchFamily="18" charset="0"/>
            </a:endParaRPr>
          </a:p>
          <a:p>
            <a:endParaRPr lang="tr-TR" dirty="0"/>
          </a:p>
        </p:txBody>
      </p:sp>
      <p:pic>
        <p:nvPicPr>
          <p:cNvPr id="3074" name="Picture 2" descr="ROMATOİD ARTRİ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31467" y="1080768"/>
            <a:ext cx="6517065" cy="4376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045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EPİDEMİYOLOJİ</a:t>
            </a:r>
          </a:p>
        </p:txBody>
      </p:sp>
      <p:sp>
        <p:nvSpPr>
          <p:cNvPr id="3" name="İçerik Yer Tutucusu 2"/>
          <p:cNvSpPr>
            <a:spLocks noGrp="1"/>
          </p:cNvSpPr>
          <p:nvPr>
            <p:ph idx="1"/>
          </p:nvPr>
        </p:nvSpPr>
        <p:spPr/>
        <p:txBody>
          <a:bodyPr/>
          <a:lstStyle/>
          <a:p>
            <a:r>
              <a:rPr lang="tr-TR" dirty="0" err="1"/>
              <a:t>Prevalansı</a:t>
            </a:r>
            <a:r>
              <a:rPr lang="tr-TR" dirty="0"/>
              <a:t> değişim göstermekle beraber % 0,5-1,1 </a:t>
            </a:r>
          </a:p>
          <a:p>
            <a:r>
              <a:rPr lang="tr-TR" dirty="0"/>
              <a:t>Yıllık </a:t>
            </a:r>
            <a:r>
              <a:rPr lang="tr-TR" dirty="0" err="1"/>
              <a:t>insidansı</a:t>
            </a:r>
            <a:r>
              <a:rPr lang="tr-TR" dirty="0"/>
              <a:t> 20-50/100.000 </a:t>
            </a:r>
          </a:p>
          <a:p>
            <a:r>
              <a:rPr lang="tr-TR" dirty="0"/>
              <a:t>Kadınlarda, erkeklere oranla 2-3 kat fazla görülür.</a:t>
            </a:r>
          </a:p>
        </p:txBody>
      </p:sp>
    </p:spTree>
    <p:extLst>
      <p:ext uri="{BB962C8B-B14F-4D97-AF65-F5344CB8AC3E}">
        <p14:creationId xmlns:p14="http://schemas.microsoft.com/office/powerpoint/2010/main" val="2237523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71600" y="685800"/>
            <a:ext cx="9601200" cy="1485900"/>
          </a:xfrm>
        </p:spPr>
        <p:txBody>
          <a:bodyPr/>
          <a:lstStyle/>
          <a:p>
            <a:r>
              <a:rPr lang="tr-TR" dirty="0"/>
              <a:t>Klinik Bulgular</a:t>
            </a:r>
          </a:p>
        </p:txBody>
      </p:sp>
      <p:sp>
        <p:nvSpPr>
          <p:cNvPr id="3" name="İçerik Yer Tutucusu 2"/>
          <p:cNvSpPr>
            <a:spLocks noGrp="1"/>
          </p:cNvSpPr>
          <p:nvPr>
            <p:ph idx="1"/>
          </p:nvPr>
        </p:nvSpPr>
        <p:spPr>
          <a:xfrm>
            <a:off x="1371600" y="2286000"/>
            <a:ext cx="9601200" cy="3581400"/>
          </a:xfrm>
        </p:spPr>
        <p:txBody>
          <a:bodyPr>
            <a:normAutofit/>
          </a:bodyPr>
          <a:lstStyle/>
          <a:p>
            <a:r>
              <a:rPr lang="tr-TR" sz="2400" dirty="0"/>
              <a:t>Eklem semptomları </a:t>
            </a:r>
          </a:p>
          <a:p>
            <a:pPr lvl="1"/>
            <a:r>
              <a:rPr lang="tr-TR" sz="2400" dirty="0"/>
              <a:t>Çok eklemin hassasiyet ve ağrısıyla beraber </a:t>
            </a:r>
            <a:r>
              <a:rPr lang="tr-TR" sz="2400" dirty="0">
                <a:solidFill>
                  <a:srgbClr val="FF0000"/>
                </a:solidFill>
              </a:rPr>
              <a:t>simetrik</a:t>
            </a:r>
            <a:r>
              <a:rPr lang="tr-TR" sz="2400" dirty="0"/>
              <a:t> şişliği karakteristiktir</a:t>
            </a:r>
          </a:p>
          <a:p>
            <a:pPr lvl="1"/>
            <a:r>
              <a:rPr lang="tr-TR" sz="2400" dirty="0"/>
              <a:t>Otuz dakikadan fazla süren tutukluk sabahları belirgindir</a:t>
            </a:r>
          </a:p>
          <a:p>
            <a:pPr lvl="1"/>
            <a:r>
              <a:rPr lang="tr-TR" sz="2400" dirty="0"/>
              <a:t>Katılık gün içindeki </a:t>
            </a:r>
            <a:r>
              <a:rPr lang="tr-TR" sz="2400" dirty="0" err="1"/>
              <a:t>inaktiviteden</a:t>
            </a:r>
            <a:r>
              <a:rPr lang="tr-TR" sz="2400" dirty="0"/>
              <a:t> sonra tekrarlayabilir</a:t>
            </a:r>
          </a:p>
          <a:p>
            <a:endParaRPr lang="tr-TR" dirty="0"/>
          </a:p>
        </p:txBody>
      </p:sp>
    </p:spTree>
    <p:extLst>
      <p:ext uri="{BB962C8B-B14F-4D97-AF65-F5344CB8AC3E}">
        <p14:creationId xmlns:p14="http://schemas.microsoft.com/office/powerpoint/2010/main" val="3597298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371600" y="685800"/>
            <a:ext cx="3699164" cy="1485900"/>
          </a:xfrm>
        </p:spPr>
        <p:txBody>
          <a:bodyPr>
            <a:normAutofit/>
          </a:bodyPr>
          <a:lstStyle/>
          <a:p>
            <a:r>
              <a:rPr lang="tr-TR" dirty="0"/>
              <a:t>Klinik Bulgular</a:t>
            </a:r>
          </a:p>
        </p:txBody>
      </p:sp>
      <p:sp>
        <p:nvSpPr>
          <p:cNvPr id="3" name="İçerik Yer Tutucusu 2"/>
          <p:cNvSpPr>
            <a:spLocks noGrp="1"/>
          </p:cNvSpPr>
          <p:nvPr>
            <p:ph idx="1"/>
          </p:nvPr>
        </p:nvSpPr>
        <p:spPr>
          <a:xfrm>
            <a:off x="1371600" y="2286000"/>
            <a:ext cx="3282694" cy="3581400"/>
          </a:xfrm>
        </p:spPr>
        <p:txBody>
          <a:bodyPr>
            <a:normAutofit/>
          </a:bodyPr>
          <a:lstStyle/>
          <a:p>
            <a:r>
              <a:rPr lang="tr-TR" sz="1600" err="1"/>
              <a:t>Romatoid</a:t>
            </a:r>
            <a:r>
              <a:rPr lang="tr-TR" sz="1600"/>
              <a:t> nodüller</a:t>
            </a:r>
          </a:p>
          <a:p>
            <a:pPr lvl="1"/>
            <a:r>
              <a:rPr lang="tr-TR" sz="1600"/>
              <a:t>Hastaların % 20'sinde </a:t>
            </a:r>
            <a:r>
              <a:rPr lang="tr-TR" sz="1600" err="1"/>
              <a:t>subkutan</a:t>
            </a:r>
            <a:r>
              <a:rPr lang="tr-TR" sz="1600"/>
              <a:t> romatoid nodül görülür.</a:t>
            </a:r>
          </a:p>
          <a:p>
            <a:pPr lvl="1"/>
            <a:r>
              <a:rPr lang="tr-TR" sz="1600"/>
              <a:t>Daha çok kemik çıkıntılar üzerine yerleşirler ancak tendon kılıflarında da gözlenebilirler.</a:t>
            </a:r>
          </a:p>
          <a:p>
            <a:pPr lvl="1"/>
            <a:r>
              <a:rPr lang="tr-TR" sz="1600"/>
              <a:t>Nodüller diğer eklem dışı bulgularda olduğu gibi serumda romatoid faktör varlığı ("</a:t>
            </a:r>
            <a:r>
              <a:rPr lang="tr-TR" sz="1600" err="1"/>
              <a:t>seropozitif</a:t>
            </a:r>
            <a:r>
              <a:rPr lang="tr-TR" sz="1600"/>
              <a:t>") ile  </a:t>
            </a:r>
            <a:r>
              <a:rPr lang="tr-TR" sz="1600" err="1"/>
              <a:t>koreledir</a:t>
            </a:r>
            <a:r>
              <a:rPr lang="tr-TR" sz="1600"/>
              <a:t>.</a:t>
            </a:r>
          </a:p>
          <a:p>
            <a:endParaRPr lang="tr-TR" sz="1600"/>
          </a:p>
        </p:txBody>
      </p:sp>
      <p:pic>
        <p:nvPicPr>
          <p:cNvPr id="4" name="Picture 2"/>
          <p:cNvPicPr>
            <a:picLocks noChangeAspect="1"/>
          </p:cNvPicPr>
          <p:nvPr/>
        </p:nvPicPr>
        <p:blipFill>
          <a:blip r:embed="rId2"/>
          <a:stretch>
            <a:fillRect/>
          </a:stretch>
        </p:blipFill>
        <p:spPr>
          <a:xfrm>
            <a:off x="6223699" y="645106"/>
            <a:ext cx="4132600" cy="5247747"/>
          </a:xfrm>
          <a:prstGeom prst="rect">
            <a:avLst/>
          </a:prstGeom>
        </p:spPr>
      </p:pic>
    </p:spTree>
    <p:extLst>
      <p:ext uri="{BB962C8B-B14F-4D97-AF65-F5344CB8AC3E}">
        <p14:creationId xmlns:p14="http://schemas.microsoft.com/office/powerpoint/2010/main" val="3011139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371600" y="685800"/>
            <a:ext cx="3282695" cy="1485900"/>
          </a:xfrm>
        </p:spPr>
        <p:txBody>
          <a:bodyPr>
            <a:normAutofit/>
          </a:bodyPr>
          <a:lstStyle/>
          <a:p>
            <a:r>
              <a:rPr lang="tr-TR" dirty="0"/>
              <a:t>Klinik Bulgular</a:t>
            </a:r>
          </a:p>
        </p:txBody>
      </p:sp>
      <p:sp>
        <p:nvSpPr>
          <p:cNvPr id="3" name="İçerik Yer Tutucusu 2"/>
          <p:cNvSpPr>
            <a:spLocks noGrp="1"/>
          </p:cNvSpPr>
          <p:nvPr>
            <p:ph idx="1"/>
          </p:nvPr>
        </p:nvSpPr>
        <p:spPr>
          <a:xfrm>
            <a:off x="1371600" y="2286000"/>
            <a:ext cx="3282694" cy="3581400"/>
          </a:xfrm>
        </p:spPr>
        <p:txBody>
          <a:bodyPr>
            <a:normAutofit/>
          </a:bodyPr>
          <a:lstStyle/>
          <a:p>
            <a:r>
              <a:rPr lang="tr-TR" dirty="0"/>
              <a:t>Oküler semptomlar</a:t>
            </a:r>
          </a:p>
          <a:p>
            <a:pPr lvl="1"/>
            <a:r>
              <a:rPr lang="tr-TR" dirty="0"/>
              <a:t>Göz, ağız ve diğer </a:t>
            </a:r>
            <a:r>
              <a:rPr lang="tr-TR" dirty="0" err="1"/>
              <a:t>müköz</a:t>
            </a:r>
            <a:r>
              <a:rPr lang="tr-TR" dirty="0"/>
              <a:t> membranlardaki   </a:t>
            </a:r>
          </a:p>
          <a:p>
            <a:pPr lvl="1"/>
            <a:r>
              <a:rPr lang="tr-TR" dirty="0"/>
              <a:t>kuruluk özellikle ilerlemiş hastalıkta görülür.</a:t>
            </a:r>
          </a:p>
          <a:p>
            <a:endParaRPr lang="tr-TR" dirty="0"/>
          </a:p>
        </p:txBody>
      </p:sp>
      <p:pic>
        <p:nvPicPr>
          <p:cNvPr id="4" name="Picture 2"/>
          <p:cNvPicPr>
            <a:picLocks noChangeAspect="1"/>
          </p:cNvPicPr>
          <p:nvPr/>
        </p:nvPicPr>
        <p:blipFill>
          <a:blip r:embed="rId2"/>
          <a:stretch>
            <a:fillRect/>
          </a:stretch>
        </p:blipFill>
        <p:spPr>
          <a:xfrm>
            <a:off x="5908834" y="645106"/>
            <a:ext cx="4762330" cy="5247747"/>
          </a:xfrm>
          <a:prstGeom prst="rect">
            <a:avLst/>
          </a:prstGeom>
        </p:spPr>
      </p:pic>
    </p:spTree>
    <p:extLst>
      <p:ext uri="{BB962C8B-B14F-4D97-AF65-F5344CB8AC3E}">
        <p14:creationId xmlns:p14="http://schemas.microsoft.com/office/powerpoint/2010/main" val="4145909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71600" y="685800"/>
            <a:ext cx="9601200" cy="1485900"/>
          </a:xfrm>
        </p:spPr>
        <p:txBody>
          <a:bodyPr/>
          <a:lstStyle/>
          <a:p>
            <a:r>
              <a:rPr lang="tr-TR"/>
              <a:t>Klinik Bulgular</a:t>
            </a:r>
            <a:endParaRPr lang="tr-TR" dirty="0"/>
          </a:p>
        </p:txBody>
      </p:sp>
      <p:sp>
        <p:nvSpPr>
          <p:cNvPr id="3" name="İçerik Yer Tutucusu 2"/>
          <p:cNvSpPr>
            <a:spLocks noGrp="1"/>
          </p:cNvSpPr>
          <p:nvPr>
            <p:ph idx="1"/>
          </p:nvPr>
        </p:nvSpPr>
        <p:spPr>
          <a:xfrm>
            <a:off x="1371600" y="2286000"/>
            <a:ext cx="9601200" cy="3581400"/>
          </a:xfrm>
        </p:spPr>
        <p:txBody>
          <a:bodyPr>
            <a:normAutofit/>
          </a:bodyPr>
          <a:lstStyle/>
          <a:p>
            <a:r>
              <a:rPr lang="tr-TR" dirty="0"/>
              <a:t>Diğer semptomlar:</a:t>
            </a:r>
          </a:p>
          <a:p>
            <a:pPr lvl="1"/>
            <a:r>
              <a:rPr lang="tr-TR" dirty="0" err="1"/>
              <a:t>İnterstisyal</a:t>
            </a:r>
            <a:r>
              <a:rPr lang="tr-TR" dirty="0"/>
              <a:t> akciğer hastalığı &gt;&gt; progresif </a:t>
            </a:r>
            <a:r>
              <a:rPr lang="tr-TR" dirty="0" err="1"/>
              <a:t>dispne</a:t>
            </a:r>
            <a:r>
              <a:rPr lang="tr-TR" dirty="0"/>
              <a:t> ve öksürük ile görülür.</a:t>
            </a:r>
          </a:p>
          <a:p>
            <a:pPr lvl="1"/>
            <a:r>
              <a:rPr lang="tr-TR" dirty="0" err="1"/>
              <a:t>Perikardit</a:t>
            </a:r>
            <a:r>
              <a:rPr lang="tr-TR" dirty="0"/>
              <a:t> ve plevral tutulum &gt;&gt; genellikle klinik olarak sessizdir.</a:t>
            </a:r>
          </a:p>
          <a:p>
            <a:pPr lvl="1"/>
            <a:endParaRPr lang="tr-TR" dirty="0"/>
          </a:p>
          <a:p>
            <a:pPr marL="530352" lvl="1" indent="0">
              <a:buNone/>
            </a:pPr>
            <a:endParaRPr lang="tr-TR" dirty="0"/>
          </a:p>
          <a:p>
            <a:r>
              <a:rPr lang="tr-TR" dirty="0"/>
              <a:t>Bazen tırnak yatağında veya parmak pulpasında küçük hemorajik </a:t>
            </a:r>
            <a:r>
              <a:rPr lang="tr-TR" dirty="0" err="1"/>
              <a:t>enfarkt</a:t>
            </a:r>
            <a:r>
              <a:rPr lang="tr-TR" dirty="0"/>
              <a:t> alanları şeklinde ortaya çıkan küçük damar </a:t>
            </a:r>
            <a:r>
              <a:rPr lang="tr-TR" dirty="0" err="1"/>
              <a:t>vasküliti</a:t>
            </a:r>
            <a:r>
              <a:rPr lang="tr-TR" dirty="0"/>
              <a:t> gelişir.</a:t>
            </a:r>
          </a:p>
          <a:p>
            <a:endParaRPr lang="tr-TR" dirty="0"/>
          </a:p>
        </p:txBody>
      </p:sp>
    </p:spTree>
    <p:extLst>
      <p:ext uri="{BB962C8B-B14F-4D97-AF65-F5344CB8AC3E}">
        <p14:creationId xmlns:p14="http://schemas.microsoft.com/office/powerpoint/2010/main" val="1469366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967902" y="1194180"/>
            <a:ext cx="3523938" cy="5020353"/>
          </a:xfrm>
        </p:spPr>
        <p:txBody>
          <a:bodyPr>
            <a:normAutofit/>
          </a:bodyPr>
          <a:lstStyle/>
          <a:p>
            <a:r>
              <a:rPr lang="tr-TR" dirty="0"/>
              <a:t>Laboratuvar Bulguları</a:t>
            </a:r>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İçerik Yer Tutucusu 2"/>
          <p:cNvSpPr>
            <a:spLocks noGrp="1"/>
          </p:cNvSpPr>
          <p:nvPr>
            <p:ph idx="1"/>
          </p:nvPr>
        </p:nvSpPr>
        <p:spPr>
          <a:xfrm>
            <a:off x="5056541" y="1194179"/>
            <a:ext cx="6114847" cy="5020353"/>
          </a:xfrm>
        </p:spPr>
        <p:txBody>
          <a:bodyPr>
            <a:normAutofit/>
          </a:bodyPr>
          <a:lstStyle/>
          <a:p>
            <a:r>
              <a:rPr lang="tr-TR" dirty="0"/>
              <a:t>Anti-CCP(Anti–</a:t>
            </a:r>
            <a:r>
              <a:rPr lang="tr-TR" dirty="0" err="1"/>
              <a:t>Cyclic</a:t>
            </a:r>
            <a:r>
              <a:rPr lang="tr-TR" dirty="0"/>
              <a:t> </a:t>
            </a:r>
            <a:r>
              <a:rPr lang="tr-TR" dirty="0" err="1"/>
              <a:t>Citrullinated</a:t>
            </a:r>
            <a:r>
              <a:rPr lang="tr-TR" dirty="0"/>
              <a:t> </a:t>
            </a:r>
            <a:r>
              <a:rPr lang="tr-TR" dirty="0" err="1"/>
              <a:t>Peptide</a:t>
            </a:r>
            <a:r>
              <a:rPr lang="tr-TR" dirty="0"/>
              <a:t>) antikorları romatoid artrit için en spesifik (%95)</a:t>
            </a:r>
          </a:p>
          <a:p>
            <a:r>
              <a:rPr lang="tr-TR" dirty="0"/>
              <a:t>Romatoid faktör diğer otoimmün hastalıklar ve hepatit-C, </a:t>
            </a:r>
            <a:r>
              <a:rPr lang="tr-TR" dirty="0" err="1"/>
              <a:t>sifiliz</a:t>
            </a:r>
            <a:r>
              <a:rPr lang="tr-TR" dirty="0"/>
              <a:t>, </a:t>
            </a:r>
            <a:r>
              <a:rPr lang="tr-TR" dirty="0" err="1"/>
              <a:t>subakut</a:t>
            </a:r>
            <a:r>
              <a:rPr lang="tr-TR" dirty="0"/>
              <a:t> bakteriyel endokardit ve tüberküloz gibi kronik enfeksiyonlarda oluşabilir.</a:t>
            </a:r>
          </a:p>
          <a:p>
            <a:r>
              <a:rPr lang="tr-TR" dirty="0"/>
              <a:t>Romatoid faktör pozitiflik prevalansı sağlıklı kişilerde yaşla da artmaktadır. </a:t>
            </a:r>
          </a:p>
          <a:p>
            <a:r>
              <a:rPr lang="tr-TR" dirty="0"/>
              <a:t>ESH ve CRP seviyeleri, tipik olarak hastalık aktivitesi ile orantılı bir şekilde yüksektir. </a:t>
            </a:r>
          </a:p>
          <a:p>
            <a:r>
              <a:rPr lang="tr-TR" dirty="0"/>
              <a:t>Beyaz küre sayısı normal veya hafif yüksek.</a:t>
            </a:r>
          </a:p>
          <a:p>
            <a:endParaRPr lang="tr-TR" dirty="0"/>
          </a:p>
        </p:txBody>
      </p:sp>
    </p:spTree>
    <p:extLst>
      <p:ext uri="{BB962C8B-B14F-4D97-AF65-F5344CB8AC3E}">
        <p14:creationId xmlns:p14="http://schemas.microsoft.com/office/powerpoint/2010/main" val="3241037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71600" y="685800"/>
            <a:ext cx="9601200" cy="1485900"/>
          </a:xfrm>
        </p:spPr>
        <p:txBody>
          <a:bodyPr/>
          <a:lstStyle/>
          <a:p>
            <a:r>
              <a:rPr lang="tr-TR" dirty="0"/>
              <a:t>TANI</a:t>
            </a:r>
          </a:p>
        </p:txBody>
      </p:sp>
      <p:graphicFrame>
        <p:nvGraphicFramePr>
          <p:cNvPr id="15" name="İçerik Yer Tutucusu 2">
            <a:extLst>
              <a:ext uri="{FF2B5EF4-FFF2-40B4-BE49-F238E27FC236}">
                <a16:creationId xmlns:a16="http://schemas.microsoft.com/office/drawing/2014/main" id="{9CA29B15-DB4A-1D65-7D1B-D51E8F6A817B}"/>
              </a:ext>
            </a:extLst>
          </p:cNvPr>
          <p:cNvGraphicFramePr>
            <a:graphicFrameLocks noGrp="1"/>
          </p:cNvGraphicFramePr>
          <p:nvPr>
            <p:ph idx="1"/>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5071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2" name="Rectangle 11">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p:cNvPicPr>
            <a:picLocks noGrp="1" noChangeAspect="1"/>
          </p:cNvPicPr>
          <p:nvPr>
            <p:ph idx="1"/>
          </p:nvPr>
        </p:nvPicPr>
        <p:blipFill>
          <a:blip r:embed="rId3"/>
          <a:stretch>
            <a:fillRect/>
          </a:stretch>
        </p:blipFill>
        <p:spPr>
          <a:xfrm>
            <a:off x="2079299" y="480515"/>
            <a:ext cx="8033400" cy="5892302"/>
          </a:xfrm>
          <a:prstGeom prst="rect">
            <a:avLst/>
          </a:prstGeom>
        </p:spPr>
      </p:pic>
      <p:sp>
        <p:nvSpPr>
          <p:cNvPr id="5" name="Metin kutusu 4">
            <a:extLst>
              <a:ext uri="{FF2B5EF4-FFF2-40B4-BE49-F238E27FC236}">
                <a16:creationId xmlns:a16="http://schemas.microsoft.com/office/drawing/2014/main" id="{1089E2C2-0850-4E3C-96E5-56B9EAD131B0}"/>
              </a:ext>
            </a:extLst>
          </p:cNvPr>
          <p:cNvSpPr txBox="1"/>
          <p:nvPr/>
        </p:nvSpPr>
        <p:spPr>
          <a:xfrm>
            <a:off x="2607323" y="6457890"/>
            <a:ext cx="6622789" cy="400110"/>
          </a:xfrm>
          <a:prstGeom prst="rect">
            <a:avLst/>
          </a:prstGeom>
          <a:noFill/>
        </p:spPr>
        <p:txBody>
          <a:bodyPr wrap="square" rtlCol="0">
            <a:spAutoFit/>
          </a:bodyPr>
          <a:lstStyle/>
          <a:p>
            <a:pPr>
              <a:spcAft>
                <a:spcPts val="600"/>
              </a:spcAft>
            </a:pPr>
            <a:r>
              <a:rPr lang="tr-TR" altLang="tr-TR" sz="2000" b="1" dirty="0">
                <a:solidFill>
                  <a:schemeClr val="accent5">
                    <a:lumMod val="60000"/>
                    <a:lumOff val="40000"/>
                  </a:schemeClr>
                </a:solidFill>
                <a:latin typeface="Times New Roman" panose="02020603050405020304" pitchFamily="18" charset="0"/>
                <a:cs typeface="Times New Roman" panose="02020603050405020304" pitchFamily="18" charset="0"/>
              </a:rPr>
              <a:t>Toplam skor 6 ve üzerinde ise RA tanısı konulur.</a:t>
            </a:r>
            <a:endParaRPr lang="tr-TR" sz="2000" b="1">
              <a:solidFill>
                <a:schemeClr val="accent5">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505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71600" y="685800"/>
            <a:ext cx="9601200" cy="1485900"/>
          </a:xfrm>
        </p:spPr>
        <p:txBody>
          <a:bodyPr/>
          <a:lstStyle/>
          <a:p>
            <a:r>
              <a:rPr lang="tr-TR" dirty="0"/>
              <a:t>Tedavi </a:t>
            </a:r>
          </a:p>
        </p:txBody>
      </p:sp>
      <p:sp>
        <p:nvSpPr>
          <p:cNvPr id="3" name="İçerik Yer Tutucusu 2"/>
          <p:cNvSpPr>
            <a:spLocks noGrp="1"/>
          </p:cNvSpPr>
          <p:nvPr>
            <p:ph idx="1"/>
          </p:nvPr>
        </p:nvSpPr>
        <p:spPr>
          <a:xfrm>
            <a:off x="1371600" y="2286000"/>
            <a:ext cx="9601200" cy="3581400"/>
          </a:xfrm>
        </p:spPr>
        <p:txBody>
          <a:bodyPr>
            <a:normAutofit fontScale="92500" lnSpcReduction="20000"/>
          </a:bodyPr>
          <a:lstStyle/>
          <a:p>
            <a:r>
              <a:rPr lang="tr-TR" dirty="0"/>
              <a:t>Tedavide amaç ağrı ve enflamasyonun </a:t>
            </a:r>
            <a:r>
              <a:rPr lang="tr-TR" dirty="0" err="1"/>
              <a:t>azaltma,fonksiyonun</a:t>
            </a:r>
            <a:r>
              <a:rPr lang="tr-TR" dirty="0"/>
              <a:t> korunması deformite oluşumunu engellemektir.</a:t>
            </a:r>
          </a:p>
          <a:p>
            <a:endParaRPr lang="tr-TR" dirty="0"/>
          </a:p>
          <a:p>
            <a:r>
              <a:rPr lang="tr-TR" dirty="0"/>
              <a:t>NSAİİ: İnflamasyona ve ağrıya iyi gelir ancak hastalık ilerlemesine etki etmezler</a:t>
            </a:r>
          </a:p>
          <a:p>
            <a:r>
              <a:rPr lang="tr-TR" dirty="0"/>
              <a:t>Steroidler: Eklem erozyonunu yavaşlatırlar.</a:t>
            </a:r>
          </a:p>
          <a:p>
            <a:r>
              <a:rPr lang="tr-TR" dirty="0" err="1"/>
              <a:t>DMARD’lar</a:t>
            </a:r>
            <a:r>
              <a:rPr lang="tr-TR" dirty="0"/>
              <a:t> ve Biyolojik Ajanlar: </a:t>
            </a:r>
            <a:r>
              <a:rPr lang="tr-TR" altLang="tr-TR" dirty="0"/>
              <a:t>Erozyonu önler veya yavaşlatabilirler</a:t>
            </a:r>
          </a:p>
          <a:p>
            <a:r>
              <a:rPr lang="tr-TR" dirty="0"/>
              <a:t>Sentetik </a:t>
            </a:r>
            <a:r>
              <a:rPr lang="tr-TR" dirty="0" err="1"/>
              <a:t>DMARD’lar</a:t>
            </a:r>
            <a:r>
              <a:rPr lang="tr-TR" dirty="0"/>
              <a:t>: </a:t>
            </a:r>
            <a:r>
              <a:rPr lang="tr-TR" dirty="0" err="1"/>
              <a:t>metotreksat</a:t>
            </a:r>
            <a:r>
              <a:rPr lang="tr-TR" dirty="0"/>
              <a:t> </a:t>
            </a:r>
            <a:r>
              <a:rPr lang="tr-TR" dirty="0" err="1"/>
              <a:t>sülfasalazin</a:t>
            </a:r>
            <a:r>
              <a:rPr lang="tr-TR" dirty="0"/>
              <a:t> </a:t>
            </a:r>
            <a:r>
              <a:rPr lang="tr-TR" dirty="0" err="1"/>
              <a:t>leflunamid</a:t>
            </a:r>
            <a:r>
              <a:rPr lang="tr-TR" dirty="0"/>
              <a:t> hidroksiklorokin</a:t>
            </a:r>
          </a:p>
          <a:p>
            <a:r>
              <a:rPr lang="tr-TR" dirty="0"/>
              <a:t>İntraartiküler Steroid: </a:t>
            </a:r>
            <a:r>
              <a:rPr lang="tr-TR" altLang="tr-TR" dirty="0"/>
              <a:t>Semptomatik rahatlama için yapılır.</a:t>
            </a:r>
          </a:p>
          <a:p>
            <a:endParaRPr lang="tr-TR" dirty="0"/>
          </a:p>
          <a:p>
            <a:r>
              <a:rPr lang="tr-TR" altLang="tr-TR" b="1" dirty="0"/>
              <a:t>Hiçbiri gelişmiş erozyonları geri döndüremez.</a:t>
            </a:r>
          </a:p>
          <a:p>
            <a:endParaRPr lang="tr-TR" dirty="0"/>
          </a:p>
        </p:txBody>
      </p:sp>
    </p:spTree>
    <p:extLst>
      <p:ext uri="{BB962C8B-B14F-4D97-AF65-F5344CB8AC3E}">
        <p14:creationId xmlns:p14="http://schemas.microsoft.com/office/powerpoint/2010/main" val="2076474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070BB9A-1941-5E27-86E2-8CE46A3C4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8978" y="-225778"/>
            <a:ext cx="7168444" cy="8562624"/>
          </a:xfrm>
          <a:prstGeom prst="rect">
            <a:avLst/>
          </a:prstGeom>
        </p:spPr>
      </p:pic>
    </p:spTree>
    <p:extLst>
      <p:ext uri="{BB962C8B-B14F-4D97-AF65-F5344CB8AC3E}">
        <p14:creationId xmlns:p14="http://schemas.microsoft.com/office/powerpoint/2010/main" val="1626822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 name="Picture 2"/>
          <p:cNvPicPr>
            <a:picLocks noChangeAspect="1" noChangeArrowheads="1"/>
          </p:cNvPicPr>
          <p:nvPr/>
        </p:nvPicPr>
        <p:blipFill>
          <a:blip r:embed="rId3" cstate="print"/>
          <a:srcRect/>
          <a:stretch>
            <a:fillRect/>
          </a:stretch>
        </p:blipFill>
        <p:spPr bwMode="auto">
          <a:xfrm>
            <a:off x="1531882" y="913833"/>
            <a:ext cx="8547538" cy="5483327"/>
          </a:xfrm>
          <a:prstGeom prst="rect">
            <a:avLst/>
          </a:prstGeom>
          <a:noFill/>
          <a:ln w="9525">
            <a:noFill/>
            <a:miter lim="800000"/>
            <a:headEnd/>
            <a:tailEnd/>
          </a:ln>
        </p:spPr>
      </p:pic>
    </p:spTree>
    <p:extLst>
      <p:ext uri="{BB962C8B-B14F-4D97-AF65-F5344CB8AC3E}">
        <p14:creationId xmlns:p14="http://schemas.microsoft.com/office/powerpoint/2010/main" val="2255965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967902" y="1194180"/>
            <a:ext cx="3523938" cy="5020353"/>
          </a:xfrm>
        </p:spPr>
        <p:txBody>
          <a:bodyPr>
            <a:normAutofit/>
          </a:bodyPr>
          <a:lstStyle/>
          <a:p>
            <a:r>
              <a:rPr lang="tr-TR" dirty="0"/>
              <a:t>Gut </a:t>
            </a:r>
            <a:r>
              <a:rPr lang="tr-TR" dirty="0" err="1"/>
              <a:t>artriti</a:t>
            </a:r>
            <a:endParaRPr lang="tr-TR" dirty="0"/>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 name="İçerik Yer Tutucusu 2"/>
          <p:cNvSpPr>
            <a:spLocks noGrp="1"/>
          </p:cNvSpPr>
          <p:nvPr>
            <p:ph idx="1"/>
          </p:nvPr>
        </p:nvSpPr>
        <p:spPr>
          <a:xfrm>
            <a:off x="5056541" y="1194179"/>
            <a:ext cx="6114847" cy="5020353"/>
          </a:xfrm>
        </p:spPr>
        <p:txBody>
          <a:bodyPr>
            <a:normAutofit/>
          </a:bodyPr>
          <a:lstStyle/>
          <a:p>
            <a:r>
              <a:rPr lang="tr-TR" sz="2400" dirty="0"/>
              <a:t>Gut, mono sodyum ürat </a:t>
            </a:r>
            <a:r>
              <a:rPr lang="tr-TR" sz="2400" dirty="0" err="1"/>
              <a:t>monohidrat</a:t>
            </a:r>
            <a:r>
              <a:rPr lang="tr-TR" sz="2400" dirty="0"/>
              <a:t> (MSU) kristallerinin eklemlerde ve diğer dokularda birikimi ile karakterize </a:t>
            </a:r>
            <a:r>
              <a:rPr lang="tr-TR" sz="2400" dirty="0" err="1"/>
              <a:t>inflamatuvar</a:t>
            </a:r>
            <a:r>
              <a:rPr lang="tr-TR" sz="2400" dirty="0"/>
              <a:t> bir  hastalıktır.</a:t>
            </a:r>
          </a:p>
          <a:p>
            <a:endParaRPr lang="tr-TR" sz="2400" dirty="0"/>
          </a:p>
          <a:p>
            <a:r>
              <a:rPr lang="tr-TR" sz="2400" dirty="0" err="1"/>
              <a:t>İntrasinoviyal</a:t>
            </a:r>
            <a:r>
              <a:rPr lang="tr-TR" sz="2400" dirty="0"/>
              <a:t> kristal birikimi </a:t>
            </a:r>
          </a:p>
          <a:p>
            <a:r>
              <a:rPr lang="tr-TR" sz="2400" dirty="0" err="1"/>
              <a:t>İnflamasyon</a:t>
            </a:r>
            <a:r>
              <a:rPr lang="tr-TR" sz="2400" dirty="0"/>
              <a:t> </a:t>
            </a:r>
          </a:p>
          <a:p>
            <a:r>
              <a:rPr lang="tr-TR" sz="2400" dirty="0" err="1"/>
              <a:t>Dektrüksiyon</a:t>
            </a:r>
            <a:endParaRPr lang="tr-TR" sz="2400" dirty="0"/>
          </a:p>
        </p:txBody>
      </p:sp>
    </p:spTree>
    <p:extLst>
      <p:ext uri="{BB962C8B-B14F-4D97-AF65-F5344CB8AC3E}">
        <p14:creationId xmlns:p14="http://schemas.microsoft.com/office/powerpoint/2010/main" val="998320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3363864" y="685800"/>
            <a:ext cx="7705164" cy="1485900"/>
          </a:xfrm>
        </p:spPr>
        <p:txBody>
          <a:bodyPr>
            <a:normAutofit/>
          </a:bodyPr>
          <a:lstStyle/>
          <a:p>
            <a:r>
              <a:rPr lang="tr-TR"/>
              <a:t>Epidemiyoloji</a:t>
            </a:r>
            <a:endParaRPr lang="tr-TR" dirty="0"/>
          </a:p>
        </p:txBody>
      </p:sp>
      <p:sp>
        <p:nvSpPr>
          <p:cNvPr id="14"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 name="İçerik Yer Tutucusu 2"/>
          <p:cNvSpPr>
            <a:spLocks noGrp="1"/>
          </p:cNvSpPr>
          <p:nvPr>
            <p:ph idx="1"/>
          </p:nvPr>
        </p:nvSpPr>
        <p:spPr>
          <a:xfrm>
            <a:off x="3363864" y="2286000"/>
            <a:ext cx="7705164" cy="3581400"/>
          </a:xfrm>
        </p:spPr>
        <p:txBody>
          <a:bodyPr>
            <a:normAutofit/>
          </a:bodyPr>
          <a:lstStyle/>
          <a:p>
            <a:r>
              <a:rPr lang="tr-TR"/>
              <a:t>40-60 yaş erkeklerde sık</a:t>
            </a:r>
          </a:p>
          <a:p>
            <a:r>
              <a:rPr lang="tr-TR"/>
              <a:t>Erkek; kadın oranı 9:1 </a:t>
            </a:r>
          </a:p>
          <a:p>
            <a:r>
              <a:rPr lang="tr-TR"/>
              <a:t>Genellikle kalıtsaldır , bazı ailelerde erkeklerin %25’ini etkilemektedir.</a:t>
            </a:r>
          </a:p>
          <a:p>
            <a:endParaRPr lang="tr-TR" dirty="0"/>
          </a:p>
        </p:txBody>
      </p:sp>
    </p:spTree>
    <p:extLst>
      <p:ext uri="{BB962C8B-B14F-4D97-AF65-F5344CB8AC3E}">
        <p14:creationId xmlns:p14="http://schemas.microsoft.com/office/powerpoint/2010/main" val="4053142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371600" y="685800"/>
            <a:ext cx="3282695" cy="1485900"/>
          </a:xfrm>
        </p:spPr>
        <p:txBody>
          <a:bodyPr>
            <a:normAutofit/>
          </a:bodyPr>
          <a:lstStyle/>
          <a:p>
            <a:r>
              <a:rPr lang="tr-TR" dirty="0"/>
              <a:t>Risk faktörleri</a:t>
            </a:r>
          </a:p>
        </p:txBody>
      </p:sp>
      <p:sp>
        <p:nvSpPr>
          <p:cNvPr id="3" name="İçerik Yer Tutucusu 2"/>
          <p:cNvSpPr>
            <a:spLocks noGrp="1"/>
          </p:cNvSpPr>
          <p:nvPr>
            <p:ph idx="1"/>
          </p:nvPr>
        </p:nvSpPr>
        <p:spPr>
          <a:xfrm>
            <a:off x="1371600" y="2286000"/>
            <a:ext cx="3282694" cy="3581400"/>
          </a:xfrm>
        </p:spPr>
        <p:txBody>
          <a:bodyPr>
            <a:normAutofit/>
          </a:bodyPr>
          <a:lstStyle/>
          <a:p>
            <a:r>
              <a:rPr lang="tr-TR" sz="1700" err="1"/>
              <a:t>Hiperürisemi</a:t>
            </a:r>
            <a:r>
              <a:rPr lang="tr-TR" sz="1700"/>
              <a:t>                 </a:t>
            </a:r>
          </a:p>
          <a:p>
            <a:r>
              <a:rPr lang="tr-TR" sz="1700" err="1"/>
              <a:t>Obezite</a:t>
            </a:r>
            <a:endParaRPr lang="tr-TR" sz="1700"/>
          </a:p>
          <a:p>
            <a:r>
              <a:rPr lang="tr-TR" sz="1700"/>
              <a:t>Alkol kullanımı</a:t>
            </a:r>
          </a:p>
          <a:p>
            <a:r>
              <a:rPr lang="tr-TR" sz="1700"/>
              <a:t>Tip 2 diyabet</a:t>
            </a:r>
          </a:p>
          <a:p>
            <a:r>
              <a:rPr lang="tr-TR" sz="1700"/>
              <a:t>Hipertansiyon</a:t>
            </a:r>
          </a:p>
          <a:p>
            <a:r>
              <a:rPr lang="tr-TR" sz="1700" err="1"/>
              <a:t>Metabolik</a:t>
            </a:r>
            <a:r>
              <a:rPr lang="tr-TR" sz="1700"/>
              <a:t> sendrom</a:t>
            </a:r>
          </a:p>
          <a:p>
            <a:r>
              <a:rPr lang="tr-TR" sz="1700"/>
              <a:t>Kronik böbrek hastalığı</a:t>
            </a:r>
          </a:p>
          <a:p>
            <a:r>
              <a:rPr lang="tr-TR" sz="1700"/>
              <a:t>Genetik (ailesel </a:t>
            </a:r>
            <a:r>
              <a:rPr lang="tr-TR" sz="1700" err="1"/>
              <a:t>insidans</a:t>
            </a:r>
            <a:r>
              <a:rPr lang="tr-TR" sz="1700"/>
              <a:t> %11-%80 )</a:t>
            </a:r>
          </a:p>
          <a:p>
            <a:endParaRPr lang="tr-TR" sz="1700"/>
          </a:p>
          <a:p>
            <a:endParaRPr lang="tr-TR" sz="1700"/>
          </a:p>
        </p:txBody>
      </p:sp>
      <p:pic>
        <p:nvPicPr>
          <p:cNvPr id="4" name="Resim 3"/>
          <p:cNvPicPr>
            <a:picLocks noChangeAspect="1"/>
          </p:cNvPicPr>
          <p:nvPr/>
        </p:nvPicPr>
        <p:blipFill>
          <a:blip r:embed="rId2"/>
          <a:stretch>
            <a:fillRect/>
          </a:stretch>
        </p:blipFill>
        <p:spPr>
          <a:xfrm>
            <a:off x="5031467" y="1028738"/>
            <a:ext cx="6517065" cy="4480482"/>
          </a:xfrm>
          <a:prstGeom prst="rect">
            <a:avLst/>
          </a:prstGeom>
        </p:spPr>
      </p:pic>
    </p:spTree>
    <p:extLst>
      <p:ext uri="{BB962C8B-B14F-4D97-AF65-F5344CB8AC3E}">
        <p14:creationId xmlns:p14="http://schemas.microsoft.com/office/powerpoint/2010/main" val="2649972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5100824" y="685800"/>
            <a:ext cx="6176776" cy="1485900"/>
          </a:xfrm>
        </p:spPr>
        <p:txBody>
          <a:bodyPr>
            <a:normAutofit/>
          </a:bodyPr>
          <a:lstStyle/>
          <a:p>
            <a:r>
              <a:rPr lang="tr-TR" dirty="0"/>
              <a:t>TANI</a:t>
            </a:r>
          </a:p>
        </p:txBody>
      </p:sp>
      <p:pic>
        <p:nvPicPr>
          <p:cNvPr id="1026" name="Picture 2" descr="mor aarkaplana karşı çok renkli iğne şeklinde sayısız kristal"/>
          <p:cNvPicPr>
            <a:picLocks noChangeAspect="1" noChangeArrowheads="1"/>
          </p:cNvPicPr>
          <p:nvPr/>
        </p:nvPicPr>
        <p:blipFill>
          <a:blip r:embed="rId3" cstate="print">
            <a:extLst>
              <a:ext uri="{28A0092B-C50C-407E-A947-70E740481C1C}">
                <a14:useLocalDpi xmlns:a14="http://schemas.microsoft.com/office/drawing/2010/main" val="0"/>
              </a:ext>
            </a:extLst>
          </a:blip>
          <a:srcRect l="27448" r="24723"/>
          <a:stretch>
            <a:fillRect/>
          </a:stretch>
        </p:blipFill>
        <p:spPr bwMode="auto">
          <a:xfrm>
            <a:off x="-1" y="10"/>
            <a:ext cx="4373546"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 name="İçerik Yer Tutucusu 2"/>
          <p:cNvSpPr>
            <a:spLocks noGrp="1"/>
          </p:cNvSpPr>
          <p:nvPr>
            <p:ph idx="1"/>
          </p:nvPr>
        </p:nvSpPr>
        <p:spPr>
          <a:xfrm>
            <a:off x="5100824" y="2286000"/>
            <a:ext cx="6176776" cy="3581400"/>
          </a:xfrm>
        </p:spPr>
        <p:txBody>
          <a:bodyPr>
            <a:normAutofit/>
          </a:bodyPr>
          <a:lstStyle/>
          <a:p>
            <a:r>
              <a:rPr lang="tr-TR" dirty="0">
                <a:solidFill>
                  <a:srgbClr val="C00000"/>
                </a:solidFill>
              </a:rPr>
              <a:t>Kesin tanı: </a:t>
            </a:r>
            <a:r>
              <a:rPr lang="tr-TR" dirty="0"/>
              <a:t>Eklemden yada </a:t>
            </a:r>
            <a:r>
              <a:rPr lang="tr-TR" dirty="0" err="1"/>
              <a:t>tofüsden</a:t>
            </a:r>
            <a:r>
              <a:rPr lang="tr-TR" dirty="0"/>
              <a:t> alınan sıvının polarize ışık </a:t>
            </a:r>
            <a:r>
              <a:rPr lang="tr-TR" dirty="0" err="1"/>
              <a:t>mikroskobisinde</a:t>
            </a:r>
            <a:r>
              <a:rPr lang="tr-TR" dirty="0"/>
              <a:t> </a:t>
            </a:r>
            <a:r>
              <a:rPr lang="tr-TR" dirty="0" err="1"/>
              <a:t>intrasellüler</a:t>
            </a:r>
            <a:r>
              <a:rPr lang="tr-TR" dirty="0"/>
              <a:t> iğne şeklindeki kristallerin güçlü negatif çift kırılmalarının gösterilmesi gut için diagnostiktir. </a:t>
            </a:r>
          </a:p>
          <a:p>
            <a:r>
              <a:rPr lang="tr-TR" dirty="0">
                <a:solidFill>
                  <a:srgbClr val="FFC000"/>
                </a:solidFill>
              </a:rPr>
              <a:t>Olası tanı: </a:t>
            </a:r>
            <a:r>
              <a:rPr lang="tr-TR" dirty="0" err="1"/>
              <a:t>Hiperürisemi</a:t>
            </a:r>
            <a:r>
              <a:rPr lang="tr-TR" dirty="0"/>
              <a:t> + tekrarlayan akut gut atakları  </a:t>
            </a:r>
          </a:p>
        </p:txBody>
      </p:sp>
    </p:spTree>
    <p:extLst>
      <p:ext uri="{BB962C8B-B14F-4D97-AF65-F5344CB8AC3E}">
        <p14:creationId xmlns:p14="http://schemas.microsoft.com/office/powerpoint/2010/main" val="895021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lumMod val="85000"/>
                    <a:lumOff val="15000"/>
                  </a:schemeClr>
                </a:solidFill>
                <a:latin typeface="Times New Roman" panose="02020603050405020304" pitchFamily="18" charset="0"/>
                <a:cs typeface="Times New Roman" panose="02020603050405020304" pitchFamily="18" charset="0"/>
              </a:rPr>
              <a:t>Klinik</a:t>
            </a:r>
            <a:endParaRPr lang="tr-TR" dirty="0"/>
          </a:p>
        </p:txBody>
      </p:sp>
      <p:sp>
        <p:nvSpPr>
          <p:cNvPr id="3" name="İçerik Yer Tutucusu 2"/>
          <p:cNvSpPr>
            <a:spLocks noGrp="1"/>
          </p:cNvSpPr>
          <p:nvPr>
            <p:ph idx="1"/>
          </p:nvPr>
        </p:nvSpPr>
        <p:spPr/>
        <p:txBody>
          <a:bodyPr>
            <a:normAutofit/>
          </a:bodyPr>
          <a:lstStyle/>
          <a:p>
            <a:pPr marL="0" indent="0">
              <a:buNone/>
            </a:pPr>
            <a:endParaRPr lang="tr-TR" dirty="0"/>
          </a:p>
        </p:txBody>
      </p:sp>
      <p:pic>
        <p:nvPicPr>
          <p:cNvPr id="1026" name="Picture 2" descr="Akut Gut Artriti - Acilci.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272" y="1690688"/>
            <a:ext cx="3145221" cy="2099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UT HASTALIĞI VE OZON TEDAVİSİ | Ozon Tedavi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272" y="4619584"/>
            <a:ext cx="3512536" cy="20002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yagram 4"/>
          <p:cNvGraphicFramePr/>
          <p:nvPr>
            <p:extLst>
              <p:ext uri="{D42A27DB-BD31-4B8C-83A1-F6EECF244321}">
                <p14:modId xmlns:p14="http://schemas.microsoft.com/office/powerpoint/2010/main" val="1854357767"/>
              </p:ext>
            </p:extLst>
          </p:nvPr>
        </p:nvGraphicFramePr>
        <p:xfrm>
          <a:off x="776709" y="99060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06031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lumMod val="85000"/>
                    <a:lumOff val="15000"/>
                  </a:schemeClr>
                </a:solidFill>
                <a:cs typeface="Times New Roman" panose="02020603050405020304" pitchFamily="18" charset="0"/>
              </a:rPr>
              <a:t>Laboratuvar Bulguları</a:t>
            </a:r>
            <a:endParaRPr lang="tr-TR" dirty="0"/>
          </a:p>
        </p:txBody>
      </p:sp>
      <p:sp>
        <p:nvSpPr>
          <p:cNvPr id="3" name="İçerik Yer Tutucusu 2"/>
          <p:cNvSpPr>
            <a:spLocks noGrp="1"/>
          </p:cNvSpPr>
          <p:nvPr>
            <p:ph idx="1"/>
          </p:nvPr>
        </p:nvSpPr>
        <p:spPr>
          <a:xfrm>
            <a:off x="922282" y="1481959"/>
            <a:ext cx="7612117" cy="3213046"/>
          </a:xfrm>
        </p:spPr>
        <p:txBody>
          <a:bodyPr>
            <a:normAutofit/>
          </a:bodyPr>
          <a:lstStyle/>
          <a:p>
            <a:pPr>
              <a:lnSpc>
                <a:spcPct val="150000"/>
              </a:lnSpc>
            </a:pPr>
            <a:r>
              <a:rPr lang="tr-TR" sz="1800" dirty="0">
                <a:solidFill>
                  <a:schemeClr val="tx1">
                    <a:lumMod val="85000"/>
                    <a:lumOff val="15000"/>
                  </a:schemeClr>
                </a:solidFill>
                <a:latin typeface="Times New Roman" panose="02020603050405020304" pitchFamily="18" charset="0"/>
                <a:cs typeface="Times New Roman" panose="02020603050405020304" pitchFamily="18" charset="0"/>
              </a:rPr>
              <a:t>Temel bulgu artan serum ürik asit düzeyidir.</a:t>
            </a:r>
          </a:p>
          <a:p>
            <a:pPr>
              <a:lnSpc>
                <a:spcPct val="150000"/>
              </a:lnSpc>
            </a:pPr>
            <a:r>
              <a:rPr lang="tr-TR" altLang="tr-TR" sz="1800" dirty="0">
                <a:latin typeface="Times New Roman" panose="02020603050405020304" pitchFamily="18" charset="0"/>
                <a:cs typeface="Times New Roman" panose="02020603050405020304" pitchFamily="18" charset="0"/>
              </a:rPr>
              <a:t>Akut gut atağında vakaların serum ürik asit seviyeleri normal olabilir.</a:t>
            </a:r>
            <a:endParaRPr lang="tr-TR" sz="1800" dirty="0">
              <a:solidFill>
                <a:schemeClr val="tx1">
                  <a:lumMod val="85000"/>
                  <a:lumOff val="15000"/>
                </a:schemeClr>
              </a:solidFill>
              <a:latin typeface="Times New Roman" panose="02020603050405020304" pitchFamily="18" charset="0"/>
              <a:cs typeface="Times New Roman" panose="02020603050405020304" pitchFamily="18" charset="0"/>
            </a:endParaRPr>
          </a:p>
          <a:p>
            <a:pPr>
              <a:lnSpc>
                <a:spcPct val="150000"/>
              </a:lnSpc>
            </a:pPr>
            <a:r>
              <a:rPr lang="tr-TR" sz="1800" dirty="0">
                <a:solidFill>
                  <a:schemeClr val="tx1">
                    <a:lumMod val="85000"/>
                    <a:lumOff val="15000"/>
                  </a:schemeClr>
                </a:solidFill>
                <a:latin typeface="Times New Roman" panose="02020603050405020304" pitchFamily="18" charset="0"/>
                <a:cs typeface="Times New Roman" panose="02020603050405020304" pitchFamily="18" charset="0"/>
              </a:rPr>
              <a:t>Akut atak boyunca beyaz küre yükselir.</a:t>
            </a:r>
          </a:p>
          <a:p>
            <a:pPr>
              <a:lnSpc>
                <a:spcPct val="150000"/>
              </a:lnSpc>
            </a:pPr>
            <a:r>
              <a:rPr lang="tr-TR" sz="1800" dirty="0">
                <a:solidFill>
                  <a:schemeClr val="tx1">
                    <a:lumMod val="85000"/>
                    <a:lumOff val="15000"/>
                  </a:schemeClr>
                </a:solidFill>
                <a:latin typeface="Times New Roman" panose="02020603050405020304" pitchFamily="18" charset="0"/>
                <a:cs typeface="Times New Roman" panose="02020603050405020304" pitchFamily="18" charset="0"/>
              </a:rPr>
              <a:t>ESR artabilir.</a:t>
            </a:r>
          </a:p>
          <a:p>
            <a:endParaRPr lang="tr-TR" sz="1800" dirty="0"/>
          </a:p>
        </p:txBody>
      </p:sp>
      <p:sp>
        <p:nvSpPr>
          <p:cNvPr id="4" name="Unvan 1"/>
          <p:cNvSpPr txBox="1">
            <a:spLocks/>
          </p:cNvSpPr>
          <p:nvPr/>
        </p:nvSpPr>
        <p:spPr>
          <a:xfrm>
            <a:off x="1371600" y="36303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Görüntüleme</a:t>
            </a:r>
          </a:p>
        </p:txBody>
      </p:sp>
      <p:sp>
        <p:nvSpPr>
          <p:cNvPr id="5" name="İçerik Yer Tutucusu 2"/>
          <p:cNvSpPr txBox="1">
            <a:spLocks/>
          </p:cNvSpPr>
          <p:nvPr/>
        </p:nvSpPr>
        <p:spPr>
          <a:xfrm>
            <a:off x="972158" y="4682331"/>
            <a:ext cx="6855372" cy="2067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tr-TR" sz="2000" dirty="0">
                <a:latin typeface="Times New Roman" panose="02020603050405020304" pitchFamily="18" charset="0"/>
                <a:cs typeface="Times New Roman" panose="02020603050405020304" pitchFamily="18" charset="0"/>
              </a:rPr>
              <a:t>İlerlemiş gutta </a:t>
            </a:r>
            <a:r>
              <a:rPr lang="tr-TR" sz="2000" dirty="0" err="1">
                <a:latin typeface="Times New Roman" panose="02020603050405020304" pitchFamily="18" charset="0"/>
                <a:cs typeface="Times New Roman" panose="02020603050405020304" pitchFamily="18" charset="0"/>
              </a:rPr>
              <a:t>periartiküler</a:t>
            </a:r>
            <a:r>
              <a:rPr lang="tr-TR" sz="2000" dirty="0">
                <a:latin typeface="Times New Roman" panose="02020603050405020304" pitchFamily="18" charset="0"/>
                <a:cs typeface="Times New Roman" panose="02020603050405020304" pitchFamily="18" charset="0"/>
              </a:rPr>
              <a:t> zımba deliği şeklinde erozyonların göstermesi ve </a:t>
            </a:r>
            <a:r>
              <a:rPr lang="tr-TR" sz="2000" dirty="0" err="1">
                <a:latin typeface="Times New Roman" panose="02020603050405020304" pitchFamily="18" charset="0"/>
                <a:cs typeface="Times New Roman" panose="02020603050405020304" pitchFamily="18" charset="0"/>
              </a:rPr>
              <a:t>ekzantirik</a:t>
            </a:r>
            <a:r>
              <a:rPr lang="tr-TR" sz="2000" dirty="0">
                <a:latin typeface="Times New Roman" panose="02020603050405020304" pitchFamily="18" charset="0"/>
                <a:cs typeface="Times New Roman" panose="02020603050405020304" pitchFamily="18" charset="0"/>
              </a:rPr>
              <a:t> yumuşak doku varlığı</a:t>
            </a:r>
          </a:p>
        </p:txBody>
      </p:sp>
      <p:pic>
        <p:nvPicPr>
          <p:cNvPr id="6" name="Resim 5"/>
          <p:cNvPicPr>
            <a:picLocks noChangeAspect="1"/>
          </p:cNvPicPr>
          <p:nvPr/>
        </p:nvPicPr>
        <p:blipFill>
          <a:blip r:embed="rId2"/>
          <a:stretch>
            <a:fillRect/>
          </a:stretch>
        </p:blipFill>
        <p:spPr>
          <a:xfrm>
            <a:off x="8274309" y="2234528"/>
            <a:ext cx="3339582" cy="4117293"/>
          </a:xfrm>
          <a:prstGeom prst="rect">
            <a:avLst/>
          </a:prstGeom>
        </p:spPr>
      </p:pic>
    </p:spTree>
    <p:extLst>
      <p:ext uri="{BB962C8B-B14F-4D97-AF65-F5344CB8AC3E}">
        <p14:creationId xmlns:p14="http://schemas.microsoft.com/office/powerpoint/2010/main" val="2417081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939338" y="644237"/>
            <a:ext cx="9601200" cy="1485900"/>
          </a:xfrm>
        </p:spPr>
        <p:txBody>
          <a:bodyPr/>
          <a:lstStyle/>
          <a:p>
            <a:r>
              <a:rPr lang="tr-TR" dirty="0"/>
              <a:t>TEDAVİ</a:t>
            </a:r>
          </a:p>
        </p:txBody>
      </p:sp>
      <p:graphicFrame>
        <p:nvGraphicFramePr>
          <p:cNvPr id="4" name="Diyagram 3"/>
          <p:cNvGraphicFramePr/>
          <p:nvPr>
            <p:extLst>
              <p:ext uri="{D42A27DB-BD31-4B8C-83A1-F6EECF244321}">
                <p14:modId xmlns:p14="http://schemas.microsoft.com/office/powerpoint/2010/main" val="1702097774"/>
              </p:ext>
            </p:extLst>
          </p:nvPr>
        </p:nvGraphicFramePr>
        <p:xfrm>
          <a:off x="2296366" y="462580"/>
          <a:ext cx="8128000" cy="6248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8432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TEDAVİ</a:t>
            </a:r>
          </a:p>
        </p:txBody>
      </p:sp>
      <p:sp>
        <p:nvSpPr>
          <p:cNvPr id="3" name="İçerik Yer Tutucusu 2"/>
          <p:cNvSpPr>
            <a:spLocks noGrp="1"/>
          </p:cNvSpPr>
          <p:nvPr>
            <p:ph sz="half" idx="1"/>
          </p:nvPr>
        </p:nvSpPr>
        <p:spPr/>
        <p:txBody>
          <a:bodyPr>
            <a:normAutofit/>
          </a:bodyPr>
          <a:lstStyle/>
          <a:p>
            <a:r>
              <a:rPr lang="tr-TR" sz="1600" dirty="0" err="1"/>
              <a:t>Asemptomatik</a:t>
            </a:r>
            <a:r>
              <a:rPr lang="tr-TR" sz="1600" dirty="0"/>
              <a:t> </a:t>
            </a:r>
            <a:r>
              <a:rPr lang="tr-TR" sz="1600" dirty="0" err="1"/>
              <a:t>hiperürisemi</a:t>
            </a:r>
            <a:r>
              <a:rPr lang="tr-TR" sz="1600" dirty="0"/>
              <a:t> tedavisi</a:t>
            </a:r>
          </a:p>
          <a:p>
            <a:pPr lvl="1"/>
            <a:r>
              <a:rPr lang="tr-TR" sz="1600" dirty="0"/>
              <a:t>İlaç tedavisi ihtiyaç yok </a:t>
            </a:r>
          </a:p>
          <a:p>
            <a:pPr lvl="1"/>
            <a:r>
              <a:rPr lang="tr-TR" sz="1600" dirty="0" err="1"/>
              <a:t>Nonfarmakolojik</a:t>
            </a:r>
            <a:r>
              <a:rPr lang="tr-TR" sz="1600" dirty="0"/>
              <a:t> tedavi</a:t>
            </a:r>
          </a:p>
          <a:p>
            <a:pPr lvl="1"/>
            <a:r>
              <a:rPr lang="tr-TR" sz="1600" dirty="0">
                <a:solidFill>
                  <a:srgbClr val="FF0000"/>
                </a:solidFill>
              </a:rPr>
              <a:t>10 mg/dl üzerindeki </a:t>
            </a:r>
            <a:r>
              <a:rPr lang="tr-TR" sz="1600" dirty="0" err="1">
                <a:solidFill>
                  <a:srgbClr val="FF0000"/>
                </a:solidFill>
              </a:rPr>
              <a:t>hiperürisemi</a:t>
            </a:r>
            <a:r>
              <a:rPr lang="tr-TR" sz="1600" dirty="0">
                <a:solidFill>
                  <a:srgbClr val="FF0000"/>
                </a:solidFill>
              </a:rPr>
              <a:t> İLAÇ!!</a:t>
            </a:r>
          </a:p>
          <a:p>
            <a:r>
              <a:rPr lang="tr-TR" sz="1600" dirty="0"/>
              <a:t>Akut gut atak tedavisi</a:t>
            </a:r>
          </a:p>
          <a:p>
            <a:pPr lvl="1"/>
            <a:r>
              <a:rPr lang="tr-TR" sz="1600" dirty="0"/>
              <a:t>Amaç ağrıdan kurtulmak ve en kısa zamanda atağı sonlandırmak </a:t>
            </a:r>
          </a:p>
          <a:p>
            <a:pPr lvl="1"/>
            <a:r>
              <a:rPr lang="tr-TR" sz="1600" dirty="0"/>
              <a:t>NSAİİ (</a:t>
            </a:r>
            <a:r>
              <a:rPr lang="tr-TR" sz="1600" dirty="0" err="1"/>
              <a:t>İndometazinen</a:t>
            </a:r>
            <a:r>
              <a:rPr lang="tr-TR" sz="1600" dirty="0"/>
              <a:t> çok) </a:t>
            </a:r>
          </a:p>
          <a:p>
            <a:pPr lvl="1"/>
            <a:r>
              <a:rPr lang="tr-TR" sz="1600" dirty="0"/>
              <a:t>Oral </a:t>
            </a:r>
            <a:r>
              <a:rPr lang="tr-TR" sz="1600" dirty="0" err="1"/>
              <a:t>kolşisin</a:t>
            </a:r>
            <a:r>
              <a:rPr lang="tr-TR" sz="1600" dirty="0"/>
              <a:t> </a:t>
            </a:r>
          </a:p>
          <a:p>
            <a:pPr lvl="1"/>
            <a:r>
              <a:rPr lang="tr-TR" sz="1600" dirty="0"/>
              <a:t>Kortikosteroid</a:t>
            </a:r>
          </a:p>
        </p:txBody>
      </p:sp>
      <p:sp>
        <p:nvSpPr>
          <p:cNvPr id="6" name="İçerik Yer Tutucusu 5">
            <a:extLst>
              <a:ext uri="{FF2B5EF4-FFF2-40B4-BE49-F238E27FC236}">
                <a16:creationId xmlns:a16="http://schemas.microsoft.com/office/drawing/2014/main" id="{5A72319E-9F92-4474-901B-2E732E186A20}"/>
              </a:ext>
            </a:extLst>
          </p:cNvPr>
          <p:cNvSpPr>
            <a:spLocks noGrp="1"/>
          </p:cNvSpPr>
          <p:nvPr>
            <p:ph sz="half" idx="2"/>
          </p:nvPr>
        </p:nvSpPr>
        <p:spPr/>
        <p:txBody>
          <a:bodyPr/>
          <a:lstStyle/>
          <a:p>
            <a:r>
              <a:rPr lang="tr-TR" sz="1600" dirty="0"/>
              <a:t>Kronik Gut Tedavisi</a:t>
            </a:r>
          </a:p>
          <a:p>
            <a:pPr lvl="1"/>
            <a:r>
              <a:rPr lang="tr-TR" sz="1800" dirty="0"/>
              <a:t>Temel prensip serum ürat seviyesini düşürmektir.</a:t>
            </a:r>
          </a:p>
          <a:p>
            <a:pPr lvl="1"/>
            <a:r>
              <a:rPr lang="tr-TR" sz="1800" dirty="0"/>
              <a:t>Ürik asit yapımını azaltan ilaçlar </a:t>
            </a:r>
          </a:p>
          <a:p>
            <a:pPr lvl="2"/>
            <a:r>
              <a:rPr lang="tr-TR" sz="1200" dirty="0" err="1"/>
              <a:t>Allopürinol</a:t>
            </a:r>
            <a:r>
              <a:rPr lang="tr-TR" sz="1200" dirty="0"/>
              <a:t> </a:t>
            </a:r>
            <a:r>
              <a:rPr lang="tr-TR" sz="1200" dirty="0" err="1"/>
              <a:t>Oksipürinol</a:t>
            </a:r>
            <a:r>
              <a:rPr lang="tr-TR" sz="1200" dirty="0"/>
              <a:t> </a:t>
            </a:r>
            <a:r>
              <a:rPr lang="tr-TR" sz="1200" dirty="0" err="1"/>
              <a:t>Febuxostat</a:t>
            </a:r>
            <a:r>
              <a:rPr lang="tr-TR" sz="1200" dirty="0"/>
              <a:t> </a:t>
            </a:r>
          </a:p>
          <a:p>
            <a:pPr lvl="1"/>
            <a:r>
              <a:rPr lang="tr-TR" sz="1600" dirty="0" err="1"/>
              <a:t>Ürikolitik</a:t>
            </a:r>
            <a:r>
              <a:rPr lang="tr-TR" sz="1600" dirty="0"/>
              <a:t> ilaçlar </a:t>
            </a:r>
          </a:p>
          <a:p>
            <a:pPr lvl="2"/>
            <a:r>
              <a:rPr lang="tr-TR" sz="1200" dirty="0" err="1"/>
              <a:t>Pegloticase</a:t>
            </a:r>
            <a:r>
              <a:rPr lang="tr-TR" sz="1200" dirty="0"/>
              <a:t> </a:t>
            </a:r>
            <a:r>
              <a:rPr lang="tr-TR" sz="1200" dirty="0" err="1"/>
              <a:t>Rasburicase</a:t>
            </a:r>
            <a:r>
              <a:rPr lang="tr-TR" sz="1200" dirty="0"/>
              <a:t> </a:t>
            </a:r>
          </a:p>
          <a:p>
            <a:pPr lvl="1"/>
            <a:r>
              <a:rPr lang="tr-TR" sz="1600" dirty="0" err="1"/>
              <a:t>Ürikozürik</a:t>
            </a:r>
            <a:r>
              <a:rPr lang="tr-TR" sz="1600" dirty="0"/>
              <a:t> ilaçlar </a:t>
            </a:r>
          </a:p>
          <a:p>
            <a:pPr lvl="2"/>
            <a:r>
              <a:rPr lang="tr-TR" sz="1400" dirty="0" err="1"/>
              <a:t>Probenesid</a:t>
            </a:r>
            <a:r>
              <a:rPr lang="tr-TR" sz="1400" dirty="0"/>
              <a:t> </a:t>
            </a:r>
            <a:r>
              <a:rPr lang="tr-TR" sz="1400" dirty="0" err="1"/>
              <a:t>Sülfinpirazon</a:t>
            </a:r>
            <a:r>
              <a:rPr lang="tr-TR" sz="1400" dirty="0"/>
              <a:t> </a:t>
            </a:r>
            <a:r>
              <a:rPr lang="tr-TR" sz="1400" dirty="0" err="1"/>
              <a:t>Benzbromaron</a:t>
            </a:r>
            <a:r>
              <a:rPr lang="tr-TR" sz="1400" dirty="0"/>
              <a:t> </a:t>
            </a:r>
          </a:p>
          <a:p>
            <a:pPr lvl="1"/>
            <a:r>
              <a:rPr lang="tr-TR" sz="1600" dirty="0"/>
              <a:t>Yardımcı ilaçlar </a:t>
            </a:r>
          </a:p>
          <a:p>
            <a:pPr lvl="2"/>
            <a:r>
              <a:rPr lang="tr-TR" sz="1400" dirty="0" err="1"/>
              <a:t>Losartan</a:t>
            </a:r>
            <a:r>
              <a:rPr lang="tr-TR" sz="1400" dirty="0"/>
              <a:t> </a:t>
            </a:r>
            <a:r>
              <a:rPr lang="tr-TR" sz="1400" dirty="0" err="1"/>
              <a:t>Fenofibrat</a:t>
            </a:r>
            <a:r>
              <a:rPr lang="tr-TR" sz="1400" dirty="0"/>
              <a:t> </a:t>
            </a:r>
            <a:r>
              <a:rPr lang="tr-TR" sz="1400" dirty="0" err="1"/>
              <a:t>Askorbikasit</a:t>
            </a:r>
            <a:endParaRPr lang="tr-TR" sz="1400" dirty="0"/>
          </a:p>
          <a:p>
            <a:endParaRPr lang="tr-TR" dirty="0"/>
          </a:p>
        </p:txBody>
      </p:sp>
      <p:sp>
        <p:nvSpPr>
          <p:cNvPr id="4" name="Dikdörtgen 3"/>
          <p:cNvSpPr/>
          <p:nvPr/>
        </p:nvSpPr>
        <p:spPr>
          <a:xfrm>
            <a:off x="1595694" y="5981699"/>
            <a:ext cx="4289717" cy="584775"/>
          </a:xfrm>
          <a:prstGeom prst="rect">
            <a:avLst/>
          </a:prstGeom>
        </p:spPr>
        <p:txBody>
          <a:bodyPr wrap="square">
            <a:spAutoFit/>
          </a:bodyPr>
          <a:lstStyle/>
          <a:p>
            <a:r>
              <a:rPr lang="tr-TR" sz="1600" b="1" dirty="0">
                <a:solidFill>
                  <a:srgbClr val="FF0000"/>
                </a:solidFill>
              </a:rPr>
              <a:t>Atak esnasında </a:t>
            </a:r>
            <a:r>
              <a:rPr lang="tr-TR" sz="1600" b="1" dirty="0" err="1">
                <a:solidFill>
                  <a:srgbClr val="FF0000"/>
                </a:solidFill>
              </a:rPr>
              <a:t>antihiperürisemik</a:t>
            </a:r>
            <a:r>
              <a:rPr lang="tr-TR" sz="1600" b="1" dirty="0">
                <a:solidFill>
                  <a:srgbClr val="FF0000"/>
                </a:solidFill>
              </a:rPr>
              <a:t> tedavi alıyorsa devam edilir. Almıyorsa başlanmaz</a:t>
            </a:r>
          </a:p>
        </p:txBody>
      </p:sp>
      <p:sp>
        <p:nvSpPr>
          <p:cNvPr id="5" name="Dikdörtgen 4"/>
          <p:cNvSpPr/>
          <p:nvPr/>
        </p:nvSpPr>
        <p:spPr>
          <a:xfrm>
            <a:off x="6991003" y="5981699"/>
            <a:ext cx="4183723" cy="615553"/>
          </a:xfrm>
          <a:prstGeom prst="rect">
            <a:avLst/>
          </a:prstGeom>
        </p:spPr>
        <p:txBody>
          <a:bodyPr wrap="square">
            <a:spAutoFit/>
          </a:bodyPr>
          <a:lstStyle/>
          <a:p>
            <a:r>
              <a:rPr lang="tr-TR" dirty="0"/>
              <a:t> </a:t>
            </a:r>
            <a:r>
              <a:rPr lang="tr-TR" sz="1600" b="1" dirty="0"/>
              <a:t>Hedef serum ürik asit düzeyi 6 mg/dl altında, ilerlemiş gutta ise  5 mg/dl altında</a:t>
            </a:r>
          </a:p>
        </p:txBody>
      </p:sp>
    </p:spTree>
    <p:extLst>
      <p:ext uri="{BB962C8B-B14F-4D97-AF65-F5344CB8AC3E}">
        <p14:creationId xmlns:p14="http://schemas.microsoft.com/office/powerpoint/2010/main" val="974378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66E9F7-FA34-4611-9318-205554882AB5}"/>
              </a:ext>
            </a:extLst>
          </p:cNvPr>
          <p:cNvSpPr>
            <a:spLocks noGrp="1"/>
          </p:cNvSpPr>
          <p:nvPr>
            <p:ph type="title"/>
          </p:nvPr>
        </p:nvSpPr>
        <p:spPr>
          <a:xfrm>
            <a:off x="1764779" y="306705"/>
            <a:ext cx="8229600" cy="1143000"/>
          </a:xfrm>
        </p:spPr>
        <p:txBody>
          <a:bodyPr>
            <a:normAutofit/>
          </a:bodyPr>
          <a:lstStyle/>
          <a:p>
            <a:pPr algn="ctr"/>
            <a:r>
              <a:rPr lang="tr-TR" dirty="0"/>
              <a:t>70y, Ayşe Teyze</a:t>
            </a:r>
          </a:p>
        </p:txBody>
      </p:sp>
      <p:sp>
        <p:nvSpPr>
          <p:cNvPr id="3" name="İçerik Yer Tutucusu 2">
            <a:extLst>
              <a:ext uri="{FF2B5EF4-FFF2-40B4-BE49-F238E27FC236}">
                <a16:creationId xmlns:a16="http://schemas.microsoft.com/office/drawing/2014/main" id="{49AEA7FC-BC8B-4FEB-92C3-A74633968268}"/>
              </a:ext>
            </a:extLst>
          </p:cNvPr>
          <p:cNvSpPr>
            <a:spLocks noGrp="1"/>
          </p:cNvSpPr>
          <p:nvPr>
            <p:ph idx="1"/>
          </p:nvPr>
        </p:nvSpPr>
        <p:spPr/>
        <p:txBody>
          <a:bodyPr/>
          <a:lstStyle/>
          <a:p>
            <a:r>
              <a:rPr lang="tr-TR" dirty="0"/>
              <a:t>Obezitesi var </a:t>
            </a:r>
          </a:p>
          <a:p>
            <a:r>
              <a:rPr lang="tr-TR" dirty="0"/>
              <a:t>Baston desteğiyle yürüyor</a:t>
            </a:r>
          </a:p>
          <a:p>
            <a:r>
              <a:rPr lang="tr-TR" dirty="0"/>
              <a:t>Kronik diz ağrısı</a:t>
            </a:r>
          </a:p>
          <a:p>
            <a:pPr marL="0" indent="0">
              <a:buNone/>
            </a:pPr>
            <a:endParaRPr lang="tr-TR" dirty="0"/>
          </a:p>
          <a:p>
            <a:r>
              <a:rPr lang="tr-TR" dirty="0"/>
              <a:t>Dizinde şişlik/ısı artışı yok</a:t>
            </a:r>
          </a:p>
          <a:p>
            <a:r>
              <a:rPr lang="tr-TR" dirty="0"/>
              <a:t>Travma yok</a:t>
            </a:r>
          </a:p>
          <a:p>
            <a:r>
              <a:rPr lang="tr-TR" dirty="0" err="1"/>
              <a:t>Krepitasyon</a:t>
            </a:r>
            <a:endParaRPr lang="tr-TR" dirty="0"/>
          </a:p>
          <a:p>
            <a:r>
              <a:rPr lang="tr-TR" dirty="0"/>
              <a:t>Açık, ağrılı ROM</a:t>
            </a:r>
          </a:p>
        </p:txBody>
      </p:sp>
      <p:graphicFrame>
        <p:nvGraphicFramePr>
          <p:cNvPr id="5" name="Tablo 4">
            <a:extLst>
              <a:ext uri="{FF2B5EF4-FFF2-40B4-BE49-F238E27FC236}">
                <a16:creationId xmlns:a16="http://schemas.microsoft.com/office/drawing/2014/main" id="{149F0C7A-71F3-4239-B145-DEFEB10D964B}"/>
              </a:ext>
            </a:extLst>
          </p:cNvPr>
          <p:cNvGraphicFramePr>
            <a:graphicFrameLocks noGrp="1"/>
          </p:cNvGraphicFramePr>
          <p:nvPr/>
        </p:nvGraphicFramePr>
        <p:xfrm>
          <a:off x="5540462" y="5362575"/>
          <a:ext cx="4488160" cy="1188720"/>
        </p:xfrm>
        <a:graphic>
          <a:graphicData uri="http://schemas.openxmlformats.org/drawingml/2006/table">
            <a:tbl>
              <a:tblPr firstRow="1" bandRow="1">
                <a:tableStyleId>{FABFCF23-3B69-468F-B69F-88F6DE6A72F2}</a:tableStyleId>
              </a:tblPr>
              <a:tblGrid>
                <a:gridCol w="4488160">
                  <a:extLst>
                    <a:ext uri="{9D8B030D-6E8A-4147-A177-3AD203B41FA5}">
                      <a16:colId xmlns:a16="http://schemas.microsoft.com/office/drawing/2014/main" val="585057252"/>
                    </a:ext>
                  </a:extLst>
                </a:gridCol>
              </a:tblGrid>
              <a:tr h="370840">
                <a:tc>
                  <a:txBody>
                    <a:bodyPr/>
                    <a:lstStyle/>
                    <a:p>
                      <a:endParaRPr lang="tr-TR" dirty="0"/>
                    </a:p>
                    <a:p>
                      <a:r>
                        <a:rPr lang="tr-TR" dirty="0"/>
                        <a:t>Diz ROM</a:t>
                      </a:r>
                    </a:p>
                    <a:p>
                      <a:r>
                        <a:rPr lang="tr-TR" dirty="0" err="1"/>
                        <a:t>Quadriceps</a:t>
                      </a:r>
                      <a:r>
                        <a:rPr lang="tr-TR" dirty="0"/>
                        <a:t> </a:t>
                      </a:r>
                      <a:r>
                        <a:rPr lang="tr-TR" dirty="0" err="1"/>
                        <a:t>izometrik</a:t>
                      </a:r>
                      <a:r>
                        <a:rPr lang="tr-TR" dirty="0"/>
                        <a:t> güçlendirme</a:t>
                      </a:r>
                    </a:p>
                    <a:p>
                      <a:endParaRPr lang="tr-TR" dirty="0"/>
                    </a:p>
                  </a:txBody>
                  <a:tcPr/>
                </a:tc>
                <a:extLst>
                  <a:ext uri="{0D108BD9-81ED-4DB2-BD59-A6C34878D82A}">
                    <a16:rowId xmlns:a16="http://schemas.microsoft.com/office/drawing/2014/main" val="1792700841"/>
                  </a:ext>
                </a:extLst>
              </a:tr>
            </a:tbl>
          </a:graphicData>
        </a:graphic>
      </p:graphicFrame>
      <p:pic>
        <p:nvPicPr>
          <p:cNvPr id="11268" name="Picture 4" descr="Diz Kireçlenmesi - Fizik Tedavi Rehabilitasyon">
            <a:extLst>
              <a:ext uri="{FF2B5EF4-FFF2-40B4-BE49-F238E27FC236}">
                <a16:creationId xmlns:a16="http://schemas.microsoft.com/office/drawing/2014/main" id="{7E9A4DCD-CFD1-44F7-90DC-810FE8B0B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5" y="2162175"/>
            <a:ext cx="2962275"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52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371600" y="685800"/>
            <a:ext cx="9601200" cy="1485900"/>
          </a:xfrm>
        </p:spPr>
        <p:txBody>
          <a:bodyPr>
            <a:normAutofit/>
          </a:bodyPr>
          <a:lstStyle/>
          <a:p>
            <a:r>
              <a:rPr lang="tr-TR" dirty="0"/>
              <a:t>SUNUM PLANI</a:t>
            </a:r>
          </a:p>
        </p:txBody>
      </p:sp>
      <p:graphicFrame>
        <p:nvGraphicFramePr>
          <p:cNvPr id="7" name="İçerik Yer Tutucusu 2">
            <a:extLst>
              <a:ext uri="{FF2B5EF4-FFF2-40B4-BE49-F238E27FC236}">
                <a16:creationId xmlns:a16="http://schemas.microsoft.com/office/drawing/2014/main" id="{D6F65BF8-0D3D-12A9-E509-41E34B6E8F88}"/>
              </a:ext>
            </a:extLst>
          </p:cNvPr>
          <p:cNvGraphicFramePr>
            <a:graphicFrameLocks noGrp="1"/>
          </p:cNvGraphicFramePr>
          <p:nvPr>
            <p:ph idx="1"/>
            <p:extLst>
              <p:ext uri="{D42A27DB-BD31-4B8C-83A1-F6EECF244321}">
                <p14:modId xmlns:p14="http://schemas.microsoft.com/office/powerpoint/2010/main" val="2079690460"/>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9107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CFDB57-6713-4CAF-8309-31D809161636}"/>
              </a:ext>
            </a:extLst>
          </p:cNvPr>
          <p:cNvSpPr>
            <a:spLocks noGrp="1"/>
          </p:cNvSpPr>
          <p:nvPr>
            <p:ph type="title"/>
          </p:nvPr>
        </p:nvSpPr>
        <p:spPr/>
        <p:txBody>
          <a:bodyPr/>
          <a:lstStyle/>
          <a:p>
            <a:pPr algn="ctr"/>
            <a:r>
              <a:rPr lang="tr-TR" dirty="0"/>
              <a:t>Diz ROM egzersizleri</a:t>
            </a:r>
          </a:p>
        </p:txBody>
      </p:sp>
      <p:pic>
        <p:nvPicPr>
          <p:cNvPr id="18434" name="Picture 2" descr="Diz Egzersizleri - Op. Dr. Haldun Seyhan">
            <a:extLst>
              <a:ext uri="{FF2B5EF4-FFF2-40B4-BE49-F238E27FC236}">
                <a16:creationId xmlns:a16="http://schemas.microsoft.com/office/drawing/2014/main" id="{A6C5222F-E3E7-472B-9AC2-85E3F1F094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47528" y="2276873"/>
            <a:ext cx="8156198" cy="321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54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DDC2C5-F25B-4FC1-907C-FD9DA582EFF5}"/>
              </a:ext>
            </a:extLst>
          </p:cNvPr>
          <p:cNvSpPr>
            <a:spLocks noGrp="1"/>
          </p:cNvSpPr>
          <p:nvPr>
            <p:ph type="title"/>
          </p:nvPr>
        </p:nvSpPr>
        <p:spPr>
          <a:xfrm>
            <a:off x="1981200" y="365761"/>
            <a:ext cx="8229600" cy="1143000"/>
          </a:xfrm>
        </p:spPr>
        <p:txBody>
          <a:bodyPr>
            <a:normAutofit/>
          </a:bodyPr>
          <a:lstStyle/>
          <a:p>
            <a:r>
              <a:rPr lang="tr-TR" dirty="0" err="1"/>
              <a:t>Quadriceps</a:t>
            </a:r>
            <a:r>
              <a:rPr lang="tr-TR" dirty="0"/>
              <a:t> </a:t>
            </a:r>
            <a:r>
              <a:rPr lang="tr-TR" dirty="0" err="1"/>
              <a:t>izometrik</a:t>
            </a:r>
            <a:r>
              <a:rPr lang="tr-TR" dirty="0"/>
              <a:t> güçlendirme</a:t>
            </a:r>
          </a:p>
        </p:txBody>
      </p:sp>
      <p:pic>
        <p:nvPicPr>
          <p:cNvPr id="17416" name="Picture 8" descr="Diz Egzersiz Programı - Doktor Fizik">
            <a:extLst>
              <a:ext uri="{FF2B5EF4-FFF2-40B4-BE49-F238E27FC236}">
                <a16:creationId xmlns:a16="http://schemas.microsoft.com/office/drawing/2014/main" id="{DBC1E4E8-74B1-4DE9-BCC1-E65FB24AE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94776"/>
            <a:ext cx="7844438" cy="4322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iz Egzersizleri-Kuantum Fizik Tedavi Merkezi - YouTube">
            <a:extLst>
              <a:ext uri="{FF2B5EF4-FFF2-40B4-BE49-F238E27FC236}">
                <a16:creationId xmlns:a16="http://schemas.microsoft.com/office/drawing/2014/main" id="{D9F64393-A39B-440A-AF93-D3E0B028BB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1784" y="2066804"/>
            <a:ext cx="3384376" cy="1362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2338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924122-203B-4CAD-AF39-48EA4F226109}"/>
              </a:ext>
            </a:extLst>
          </p:cNvPr>
          <p:cNvSpPr>
            <a:spLocks noGrp="1"/>
          </p:cNvSpPr>
          <p:nvPr>
            <p:ph type="title"/>
          </p:nvPr>
        </p:nvSpPr>
        <p:spPr>
          <a:xfrm>
            <a:off x="1371600" y="685800"/>
            <a:ext cx="3282695" cy="1485900"/>
          </a:xfrm>
        </p:spPr>
        <p:txBody>
          <a:bodyPr>
            <a:normAutofit/>
          </a:bodyPr>
          <a:lstStyle/>
          <a:p>
            <a:r>
              <a:rPr lang="tr-TR" dirty="0"/>
              <a:t>Öneriler</a:t>
            </a:r>
          </a:p>
        </p:txBody>
      </p:sp>
      <p:sp>
        <p:nvSpPr>
          <p:cNvPr id="4" name="Rectangle 3">
            <a:extLst>
              <a:ext uri="{FF2B5EF4-FFF2-40B4-BE49-F238E27FC236}">
                <a16:creationId xmlns:a16="http://schemas.microsoft.com/office/drawing/2014/main" id="{AADB4811-8509-41C4-AD1D-240B65F7F07F}"/>
              </a:ext>
            </a:extLst>
          </p:cNvPr>
          <p:cNvSpPr>
            <a:spLocks noGrp="1" noChangeArrowheads="1"/>
          </p:cNvSpPr>
          <p:nvPr>
            <p:ph idx="1"/>
          </p:nvPr>
        </p:nvSpPr>
        <p:spPr>
          <a:xfrm>
            <a:off x="1371600" y="2286000"/>
            <a:ext cx="3282694" cy="3581400"/>
          </a:xfrm>
        </p:spPr>
        <p:txBody>
          <a:bodyPr>
            <a:normAutofit/>
          </a:bodyPr>
          <a:lstStyle/>
          <a:p>
            <a:r>
              <a:rPr lang="tr-TR" altLang="tr-TR" dirty="0">
                <a:cs typeface="Times New Roman" panose="02020603050405020304" pitchFamily="18" charset="0"/>
              </a:rPr>
              <a:t>Kilo verme</a:t>
            </a:r>
          </a:p>
          <a:p>
            <a:r>
              <a:rPr lang="tr-TR" altLang="tr-TR" dirty="0">
                <a:cs typeface="Times New Roman" panose="02020603050405020304" pitchFamily="18" charset="0"/>
              </a:rPr>
              <a:t>Diz eklemini bükme</a:t>
            </a:r>
          </a:p>
          <a:p>
            <a:pPr marL="0" indent="0">
              <a:buNone/>
            </a:pPr>
            <a:r>
              <a:rPr lang="tr-TR" altLang="tr-TR" dirty="0">
                <a:cs typeface="Times New Roman" panose="02020603050405020304" pitchFamily="18" charset="0"/>
              </a:rPr>
              <a:t>hareketinden kaçınma</a:t>
            </a:r>
          </a:p>
          <a:p>
            <a:r>
              <a:rPr lang="tr-TR" altLang="tr-TR" dirty="0">
                <a:cs typeface="Times New Roman" panose="02020603050405020304" pitchFamily="18" charset="0"/>
              </a:rPr>
              <a:t>Düzenli yürüyüş,</a:t>
            </a:r>
          </a:p>
          <a:p>
            <a:r>
              <a:rPr lang="tr-TR" altLang="tr-TR" dirty="0">
                <a:cs typeface="Times New Roman" panose="02020603050405020304" pitchFamily="18" charset="0"/>
              </a:rPr>
              <a:t>yüzme </a:t>
            </a:r>
          </a:p>
          <a:p>
            <a:pPr marL="0" indent="0">
              <a:buNone/>
            </a:pPr>
            <a:r>
              <a:rPr lang="tr-TR" altLang="tr-TR" dirty="0">
                <a:cs typeface="Times New Roman" panose="02020603050405020304" pitchFamily="18" charset="0"/>
              </a:rPr>
              <a:t>gibi düşük/orta </a:t>
            </a:r>
            <a:r>
              <a:rPr lang="tr-TR" altLang="tr-TR" dirty="0" err="1">
                <a:cs typeface="Times New Roman" panose="02020603050405020304" pitchFamily="18" charset="0"/>
              </a:rPr>
              <a:t>dereceliyüklenme</a:t>
            </a:r>
            <a:r>
              <a:rPr lang="tr-TR" altLang="tr-TR" dirty="0">
                <a:cs typeface="Times New Roman" panose="02020603050405020304" pitchFamily="18" charset="0"/>
              </a:rPr>
              <a:t> oluşturan spor aktiviteleri ve egzersizler önerilmeli</a:t>
            </a:r>
          </a:p>
          <a:p>
            <a:pPr eaLnBrk="1" hangingPunct="1"/>
            <a:endParaRPr lang="tr-TR" altLang="tr-TR" dirty="0"/>
          </a:p>
        </p:txBody>
      </p:sp>
      <p:pic>
        <p:nvPicPr>
          <p:cNvPr id="12290" name="Picture 2" descr="Study Shows Tai Chi and Physical Therapy Were Equally Helpful for Knee  Osteoarthritis | NCCIH">
            <a:extLst>
              <a:ext uri="{FF2B5EF4-FFF2-40B4-BE49-F238E27FC236}">
                <a16:creationId xmlns:a16="http://schemas.microsoft.com/office/drawing/2014/main" id="{962CDE39-8270-47E0-B0D1-EEB053F3F6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66126" y="645106"/>
            <a:ext cx="5247747" cy="524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474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Unvan 1"/>
          <p:cNvSpPr>
            <a:spLocks noGrp="1"/>
          </p:cNvSpPr>
          <p:nvPr>
            <p:ph type="title"/>
          </p:nvPr>
        </p:nvSpPr>
        <p:spPr>
          <a:xfrm>
            <a:off x="640081" y="791570"/>
            <a:ext cx="4018839" cy="5262390"/>
          </a:xfrm>
        </p:spPr>
        <p:txBody>
          <a:bodyPr anchor="ctr">
            <a:normAutofit/>
          </a:bodyPr>
          <a:lstStyle/>
          <a:p>
            <a:pPr algn="r"/>
            <a:r>
              <a:rPr lang="tr-TR" sz="5400">
                <a:solidFill>
                  <a:schemeClr val="bg2"/>
                </a:solidFill>
              </a:rPr>
              <a:t>KAYNAKLAR</a:t>
            </a:r>
          </a:p>
        </p:txBody>
      </p:sp>
      <p:sp>
        <p:nvSpPr>
          <p:cNvPr id="15"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 name="İçerik Yer Tutucusu 2"/>
          <p:cNvSpPr>
            <a:spLocks noGrp="1"/>
          </p:cNvSpPr>
          <p:nvPr>
            <p:ph idx="1"/>
          </p:nvPr>
        </p:nvSpPr>
        <p:spPr>
          <a:xfrm>
            <a:off x="6176720" y="791570"/>
            <a:ext cx="4892308" cy="5262390"/>
          </a:xfrm>
        </p:spPr>
        <p:txBody>
          <a:bodyPr anchor="ctr">
            <a:normAutofit/>
          </a:bodyPr>
          <a:lstStyle/>
          <a:p>
            <a:r>
              <a:rPr lang="tr-TR" sz="1000"/>
              <a:t>UpToDate</a:t>
            </a:r>
          </a:p>
          <a:p>
            <a:r>
              <a:rPr lang="tr-TR" sz="1000">
                <a:hlinkClick r:id="rId2"/>
              </a:rPr>
              <a:t>Rakel Aile Hekimliği</a:t>
            </a:r>
          </a:p>
          <a:p>
            <a:r>
              <a:rPr lang="tr-TR" sz="1000">
                <a:hlinkClick r:id="rId2"/>
              </a:rPr>
              <a:t>PUBMED</a:t>
            </a:r>
          </a:p>
          <a:p>
            <a:r>
              <a:rPr lang="tr-TR" sz="1000"/>
              <a:t>Ali Bilge1, Ragıp Gökhan Ulusoy1, Sefer Üstebay2, Ömür Öztürk3 1Kafkas Üniversitesi Tıp Fakültesi, Ortopedi ve Travmatoloji Anabilim Dalı, 2Pediatri Anabilim Dalı, 3Anesteziyoloji ve Reanimasyon Anabilim Dalı, Kars, Türkiye </a:t>
            </a:r>
          </a:p>
          <a:p>
            <a:r>
              <a:rPr lang="tr-TR" sz="1000">
                <a:hlinkClick r:id="rId3"/>
              </a:rPr>
              <a:t>https://www.veriheal.com/conditions/osteoarthritis/</a:t>
            </a:r>
            <a:endParaRPr lang="tr-TR" sz="1000"/>
          </a:p>
          <a:p>
            <a:r>
              <a:rPr lang="tr-TR" sz="1000"/>
              <a:t>Guler Uysal F, Başaran S.  Kneeoteoart- hritis Turl J Phys Med Rehab. 2009;55 Suppl 1;1-7 </a:t>
            </a:r>
          </a:p>
          <a:p>
            <a:r>
              <a:rPr lang="tr-TR" sz="1000">
                <a:latin typeface="Noto Sans"/>
                <a:hlinkClick r:id="rId4"/>
              </a:rPr>
              <a:t>Messier SP, Mihalko SL, Legault C, et al. Effects of intensive diet and exercise on knee joint loads, inflammation, and clinical outcomes among overweight and obese adults with knee osteoarthritis: the IDEA randomized clinical trial. JAMA 2013; 310:1263.</a:t>
            </a:r>
            <a:endParaRPr lang="tr-TR" sz="1000"/>
          </a:p>
          <a:p>
            <a:r>
              <a:rPr lang="tr-TR" sz="1000"/>
              <a:t>Sezer S, Turgay TM. Romatoid Artrit epidemiyolojisi, klinik özellikleri ve tanısı. Ateş A, editör. Romatoid Artrit. 1. Baskı. Ankara: Türkiye Klinikleri; 2020. p.8-13</a:t>
            </a:r>
            <a:r>
              <a:rPr lang="tr-TR" sz="1000" b="1"/>
              <a:t>.</a:t>
            </a:r>
            <a:endParaRPr lang="tr-TR" sz="1000"/>
          </a:p>
          <a:p>
            <a:r>
              <a:rPr lang="tr-TR" sz="1000"/>
              <a:t>Fizyoterapi ve Rehabilitasyon Perspektifinden Diz Osteoartritine Güncel Bir Bakış</a:t>
            </a:r>
          </a:p>
          <a:p>
            <a:r>
              <a:rPr lang="tr-TR" sz="1000"/>
              <a:t>2012 American College of Rheumatology Guidelines for Management of Gout. Part 1, andPart2,Systematic Nonpharmacologic and Pharmacologic Therapeutic Approaches to Hyperuricemia </a:t>
            </a:r>
          </a:p>
          <a:p>
            <a:r>
              <a:rPr lang="tr-TR" sz="1000"/>
              <a:t>Van DurmeCM, WechalerMD, BuchbinderR, et al. Non-steroidal anti-inflamtorydrugsforacutegout. CochronedatabaseSytRev. 2014;9:CD010120. </a:t>
            </a:r>
          </a:p>
          <a:p>
            <a:r>
              <a:rPr lang="tr-TR" sz="1000"/>
              <a:t>Goldman-CecilMedicine, 25th edition, Lee Golman, Andrew I. Schafer, Volume 2, Section22, chapter275. Crystaldeposition diseases. Page1811.</a:t>
            </a:r>
            <a:endParaRPr lang="tr-TR" sz="1000" dirty="0"/>
          </a:p>
        </p:txBody>
      </p:sp>
    </p:spTree>
    <p:extLst>
      <p:ext uri="{BB962C8B-B14F-4D97-AF65-F5344CB8AC3E}">
        <p14:creationId xmlns:p14="http://schemas.microsoft.com/office/powerpoint/2010/main" val="3939839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71600" y="685800"/>
            <a:ext cx="9601200" cy="1485900"/>
          </a:xfrm>
        </p:spPr>
        <p:txBody>
          <a:bodyPr/>
          <a:lstStyle/>
          <a:p>
            <a:r>
              <a:rPr lang="tr-TR" dirty="0"/>
              <a:t>OSTEOARTRİT NEDİR?</a:t>
            </a:r>
          </a:p>
        </p:txBody>
      </p:sp>
      <p:sp>
        <p:nvSpPr>
          <p:cNvPr id="3" name="İçerik Yer Tutucusu 2"/>
          <p:cNvSpPr>
            <a:spLocks noGrp="1"/>
          </p:cNvSpPr>
          <p:nvPr>
            <p:ph idx="1"/>
          </p:nvPr>
        </p:nvSpPr>
        <p:spPr>
          <a:xfrm>
            <a:off x="1371600" y="2286000"/>
            <a:ext cx="9601200" cy="3581400"/>
          </a:xfrm>
        </p:spPr>
        <p:txBody>
          <a:bodyPr>
            <a:normAutofit/>
          </a:bodyPr>
          <a:lstStyle/>
          <a:p>
            <a:r>
              <a:rPr lang="tr-TR" dirty="0"/>
              <a:t>Osteoartrit genetik, mekanik ve biyokimyasal faktörlerin etkisi ile özellikle yük taşıyan eklemlerde ; </a:t>
            </a:r>
          </a:p>
          <a:p>
            <a:pPr lvl="1"/>
            <a:r>
              <a:rPr lang="tr-TR" dirty="0"/>
              <a:t>progresif kıkırdak yıkımı, </a:t>
            </a:r>
          </a:p>
          <a:p>
            <a:pPr lvl="1"/>
            <a:r>
              <a:rPr lang="tr-TR" dirty="0"/>
              <a:t>osteofit oluşumu, </a:t>
            </a:r>
          </a:p>
          <a:p>
            <a:pPr lvl="1"/>
            <a:r>
              <a:rPr lang="tr-TR" dirty="0"/>
              <a:t>subkondral skleroz,</a:t>
            </a:r>
          </a:p>
          <a:p>
            <a:pPr lvl="1"/>
            <a:r>
              <a:rPr lang="tr-TR" dirty="0" err="1"/>
              <a:t>sinovyal</a:t>
            </a:r>
            <a:r>
              <a:rPr lang="tr-TR" dirty="0"/>
              <a:t> membran ve eklem kapsülünde bir dizi biyokimyasal ve morfolojik değişiklikle karakterize</a:t>
            </a:r>
          </a:p>
          <a:p>
            <a:pPr lvl="1"/>
            <a:r>
              <a:rPr lang="tr-TR" dirty="0"/>
              <a:t>dejeneratif bir hastalıktır.</a:t>
            </a:r>
          </a:p>
          <a:p>
            <a:r>
              <a:rPr lang="tr-TR" dirty="0"/>
              <a:t>Dünyada en yaygın görülen </a:t>
            </a:r>
            <a:r>
              <a:rPr lang="tr-TR" dirty="0" err="1"/>
              <a:t>artrit</a:t>
            </a:r>
            <a:r>
              <a:rPr lang="tr-TR" dirty="0"/>
              <a:t> formudur.</a:t>
            </a:r>
          </a:p>
        </p:txBody>
      </p:sp>
    </p:spTree>
    <p:extLst>
      <p:ext uri="{BB962C8B-B14F-4D97-AF65-F5344CB8AC3E}">
        <p14:creationId xmlns:p14="http://schemas.microsoft.com/office/powerpoint/2010/main" val="4220244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640080" y="639704"/>
            <a:ext cx="3299579" cy="5577840"/>
          </a:xfrm>
        </p:spPr>
        <p:txBody>
          <a:bodyPr anchor="ctr">
            <a:normAutofit/>
          </a:bodyPr>
          <a:lstStyle/>
          <a:p>
            <a:pPr algn="ctr"/>
            <a:r>
              <a:rPr lang="tr-TR" sz="3700" err="1"/>
              <a:t>Osteoartrit</a:t>
            </a:r>
            <a:r>
              <a:rPr lang="tr-TR" sz="3700"/>
              <a:t> Sınıflandırması </a:t>
            </a:r>
          </a:p>
        </p:txBody>
      </p:sp>
      <p:sp>
        <p:nvSpPr>
          <p:cNvPr id="4" name="Dikdörtgen 3"/>
          <p:cNvSpPr/>
          <p:nvPr/>
        </p:nvSpPr>
        <p:spPr>
          <a:xfrm>
            <a:off x="6510592" y="292608"/>
            <a:ext cx="4149591" cy="584775"/>
          </a:xfrm>
          <a:prstGeom prst="rect">
            <a:avLst/>
          </a:prstGeom>
        </p:spPr>
        <p:txBody>
          <a:bodyPr wrap="square">
            <a:spAutoFit/>
          </a:bodyPr>
          <a:lstStyle/>
          <a:p>
            <a:pPr>
              <a:spcAft>
                <a:spcPts val="600"/>
              </a:spcAft>
            </a:pPr>
            <a:r>
              <a:rPr lang="tr-TR" sz="3200" dirty="0"/>
              <a:t>Etyolojik sınıflandırma </a:t>
            </a:r>
          </a:p>
        </p:txBody>
      </p:sp>
      <p:graphicFrame>
        <p:nvGraphicFramePr>
          <p:cNvPr id="6" name="İçerik Yer Tutucusu 2">
            <a:extLst>
              <a:ext uri="{FF2B5EF4-FFF2-40B4-BE49-F238E27FC236}">
                <a16:creationId xmlns:a16="http://schemas.microsoft.com/office/drawing/2014/main" id="{89D23E18-3448-5FA7-6170-330589BD2B7E}"/>
              </a:ext>
            </a:extLst>
          </p:cNvPr>
          <p:cNvGraphicFramePr>
            <a:graphicFrameLocks noGrp="1"/>
          </p:cNvGraphicFramePr>
          <p:nvPr>
            <p:ph idx="1"/>
            <p:extLst>
              <p:ext uri="{D42A27DB-BD31-4B8C-83A1-F6EECF244321}">
                <p14:modId xmlns:p14="http://schemas.microsoft.com/office/powerpoint/2010/main" val="222798120"/>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2396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5100824" y="685800"/>
            <a:ext cx="6176776" cy="1485900"/>
          </a:xfrm>
        </p:spPr>
        <p:txBody>
          <a:bodyPr>
            <a:normAutofit/>
          </a:bodyPr>
          <a:lstStyle/>
          <a:p>
            <a:r>
              <a:rPr lang="tr-TR" dirty="0"/>
              <a:t>Tutulan ekleme göre sınıflandırma </a:t>
            </a:r>
          </a:p>
        </p:txBody>
      </p:sp>
      <p:pic>
        <p:nvPicPr>
          <p:cNvPr id="4" name="Picture 2"/>
          <p:cNvPicPr>
            <a:picLocks noChangeAspect="1"/>
          </p:cNvPicPr>
          <p:nvPr/>
        </p:nvPicPr>
        <p:blipFill>
          <a:blip r:embed="rId3"/>
          <a:srcRect r="-3" b="3175"/>
          <a:stretch>
            <a:fillRect/>
          </a:stretch>
        </p:blipFill>
        <p:spPr>
          <a:xfrm>
            <a:off x="-1" y="10"/>
            <a:ext cx="4373546" cy="6857990"/>
          </a:xfrm>
          <a:prstGeom prst="rect">
            <a:avLst/>
          </a:prstGeom>
        </p:spPr>
      </p:pic>
      <p:sp>
        <p:nvSpPr>
          <p:cNvPr id="11" name="Rectangle 10">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 name="İçerik Yer Tutucusu 2"/>
          <p:cNvSpPr>
            <a:spLocks noGrp="1"/>
          </p:cNvSpPr>
          <p:nvPr>
            <p:ph idx="1"/>
          </p:nvPr>
        </p:nvSpPr>
        <p:spPr>
          <a:xfrm>
            <a:off x="5100824" y="2286000"/>
            <a:ext cx="6176776" cy="3581400"/>
          </a:xfrm>
        </p:spPr>
        <p:txBody>
          <a:bodyPr>
            <a:normAutofit/>
          </a:bodyPr>
          <a:lstStyle/>
          <a:p>
            <a:r>
              <a:rPr lang="sv-SE" sz="1400" b="1" dirty="0"/>
              <a:t>A. Tutulan eklem sayısına göre </a:t>
            </a:r>
            <a:endParaRPr lang="tr-TR" sz="1400" b="1" dirty="0"/>
          </a:p>
          <a:p>
            <a:pPr lvl="1"/>
            <a:r>
              <a:rPr lang="tr-TR" sz="1400" dirty="0" err="1"/>
              <a:t>Monoartikuler</a:t>
            </a:r>
            <a:r>
              <a:rPr lang="tr-TR" sz="1400" dirty="0"/>
              <a:t>, </a:t>
            </a:r>
            <a:r>
              <a:rPr lang="tr-TR" sz="1400" dirty="0" err="1"/>
              <a:t>oligoartikuler</a:t>
            </a:r>
            <a:r>
              <a:rPr lang="tr-TR" sz="1400" dirty="0"/>
              <a:t>, </a:t>
            </a:r>
            <a:r>
              <a:rPr lang="tr-TR" sz="1400" dirty="0" err="1"/>
              <a:t>poliartikuler</a:t>
            </a:r>
            <a:r>
              <a:rPr lang="tr-TR" sz="1400" dirty="0"/>
              <a:t> </a:t>
            </a:r>
          </a:p>
          <a:p>
            <a:r>
              <a:rPr lang="tr-TR" sz="1400" b="1" dirty="0"/>
              <a:t>B. Tutulan eklem lokalizasyonuna göre </a:t>
            </a:r>
          </a:p>
          <a:p>
            <a:pPr lvl="1"/>
            <a:r>
              <a:rPr lang="pt-BR" sz="1400" dirty="0"/>
              <a:t>Kalça </a:t>
            </a:r>
            <a:r>
              <a:rPr lang="tr-TR" sz="1400" dirty="0"/>
              <a:t> </a:t>
            </a:r>
            <a:r>
              <a:rPr lang="pt-BR" sz="1400" dirty="0"/>
              <a:t>  </a:t>
            </a:r>
            <a:endParaRPr lang="tr-TR" sz="1400" dirty="0"/>
          </a:p>
          <a:p>
            <a:pPr lvl="1"/>
            <a:r>
              <a:rPr lang="pt-BR" sz="1400" dirty="0"/>
              <a:t>Diz  </a:t>
            </a:r>
            <a:endParaRPr lang="tr-TR" sz="1400" dirty="0"/>
          </a:p>
          <a:p>
            <a:pPr lvl="1"/>
            <a:r>
              <a:rPr lang="pt-BR" sz="1400" dirty="0"/>
              <a:t>El </a:t>
            </a:r>
            <a:r>
              <a:rPr lang="tr-TR" sz="1400" dirty="0"/>
              <a:t> </a:t>
            </a:r>
          </a:p>
          <a:p>
            <a:pPr lvl="1"/>
            <a:r>
              <a:rPr lang="pt-BR" sz="1400" dirty="0"/>
              <a:t>Vertebra </a:t>
            </a:r>
            <a:endParaRPr lang="tr-TR" sz="1400" dirty="0"/>
          </a:p>
          <a:p>
            <a:pPr lvl="1"/>
            <a:r>
              <a:rPr lang="tr-TR" sz="1400" dirty="0"/>
              <a:t>Diğer</a:t>
            </a:r>
          </a:p>
          <a:p>
            <a:r>
              <a:rPr lang="tr-TR" sz="1400" dirty="0"/>
              <a:t>Diz, kalça, birinci </a:t>
            </a:r>
            <a:r>
              <a:rPr lang="tr-TR" sz="1400" dirty="0" err="1"/>
              <a:t>metatarsofalangeal</a:t>
            </a:r>
            <a:r>
              <a:rPr lang="tr-TR" sz="1400" dirty="0"/>
              <a:t> eklem, servikal ve lomber omurga eklemlerinde oldukça sıktır.</a:t>
            </a:r>
          </a:p>
          <a:p>
            <a:r>
              <a:rPr lang="tr-TR" sz="1400" dirty="0"/>
              <a:t>Elde tutulan eklemler sıklıkla distal </a:t>
            </a:r>
            <a:r>
              <a:rPr lang="tr-TR" sz="1400" dirty="0" err="1"/>
              <a:t>interfalangeal</a:t>
            </a:r>
            <a:r>
              <a:rPr lang="tr-TR" sz="1400" dirty="0"/>
              <a:t>  eklemdir. </a:t>
            </a:r>
          </a:p>
          <a:p>
            <a:endParaRPr lang="tr-TR" sz="1400" dirty="0"/>
          </a:p>
        </p:txBody>
      </p:sp>
    </p:spTree>
    <p:extLst>
      <p:ext uri="{BB962C8B-B14F-4D97-AF65-F5344CB8AC3E}">
        <p14:creationId xmlns:p14="http://schemas.microsoft.com/office/powerpoint/2010/main" val="3331957190"/>
      </p:ext>
    </p:extLst>
  </p:cSld>
  <p:clrMapOvr>
    <a:masterClrMapping/>
  </p:clrMapOvr>
</p:sld>
</file>

<file path=ppt/theme/theme1.xml><?xml version="1.0" encoding="utf-8"?>
<a:theme xmlns:a="http://schemas.openxmlformats.org/drawingml/2006/main" name="Kırpma">
  <a:themeElements>
    <a:clrScheme name="Kırpma">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Kırpma">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ırpma">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TM10001105[[fn=kırpılmış]]</Template>
  <TotalTime>1487</TotalTime>
  <Words>3951</Words>
  <Application>Microsoft Office PowerPoint</Application>
  <PresentationFormat>Geniş ekran</PresentationFormat>
  <Paragraphs>497</Paragraphs>
  <Slides>63</Slides>
  <Notes>37</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63</vt:i4>
      </vt:variant>
    </vt:vector>
  </HeadingPairs>
  <TitlesOfParts>
    <vt:vector size="70" baseType="lpstr">
      <vt:lpstr>Arial</vt:lpstr>
      <vt:lpstr>Calibri</vt:lpstr>
      <vt:lpstr>Franklin Gothic Book</vt:lpstr>
      <vt:lpstr>Noto Sans</vt:lpstr>
      <vt:lpstr>Times New Roman</vt:lpstr>
      <vt:lpstr>Wingdings</vt:lpstr>
      <vt:lpstr>Kırpma</vt:lpstr>
      <vt:lpstr>OSTEOARTRİT ROMATOİD ARTRİT GUT ARTRİTİ</vt:lpstr>
      <vt:lpstr>AMAÇ</vt:lpstr>
      <vt:lpstr>🎯 Öğrenim Hedefleri </vt:lpstr>
      <vt:lpstr>PowerPoint Sunusu</vt:lpstr>
      <vt:lpstr>PowerPoint Sunusu</vt:lpstr>
      <vt:lpstr>SUNUM PLANI</vt:lpstr>
      <vt:lpstr>OSTEOARTRİT NEDİR?</vt:lpstr>
      <vt:lpstr>Osteoartrit Sınıflandırması </vt:lpstr>
      <vt:lpstr>Tutulan ekleme göre sınıflandırma </vt:lpstr>
      <vt:lpstr>OSTEOARTRİT RİSK FAKTÖRLERİ</vt:lpstr>
      <vt:lpstr>OSTEOARTRİT RİSK FAKTÖRLERİ</vt:lpstr>
      <vt:lpstr>OSTEOARTRİT EPİDEMİYOLOJİSİ</vt:lpstr>
      <vt:lpstr>OSTEOARTRİT PATOGENEZİ</vt:lpstr>
      <vt:lpstr>OSTEOARTRİT PATOGENEZİ</vt:lpstr>
      <vt:lpstr>OSTEOARTRİT PATOGENEZİ</vt:lpstr>
      <vt:lpstr>OSTEOARTRİT PATOGENEZİ</vt:lpstr>
      <vt:lpstr>PowerPoint Sunusu</vt:lpstr>
      <vt:lpstr>PowerPoint Sunusu</vt:lpstr>
      <vt:lpstr>KLİNİK</vt:lpstr>
      <vt:lpstr>KLİNİK</vt:lpstr>
      <vt:lpstr>FİZİK MUAYENE</vt:lpstr>
      <vt:lpstr>LABORATUVAR VE GÖRÜNTÜLEME</vt:lpstr>
      <vt:lpstr>LABORATUVAR VE GÖRÜNTÜLEME</vt:lpstr>
      <vt:lpstr>Diz Osteoartriti </vt:lpstr>
      <vt:lpstr>Kalça Osteoartriti</vt:lpstr>
      <vt:lpstr>Kalça Osteoartriti</vt:lpstr>
      <vt:lpstr>AYIRICI TANI</vt:lpstr>
      <vt:lpstr>TEDAVİ</vt:lpstr>
      <vt:lpstr>PowerPoint Sunusu</vt:lpstr>
      <vt:lpstr>Farmakolojik olmayan tedavi  </vt:lpstr>
      <vt:lpstr>Kilo yönetimi</vt:lpstr>
      <vt:lpstr>Diz osteoartriti egzersizleri</vt:lpstr>
      <vt:lpstr>PowerPoint Sunusu</vt:lpstr>
      <vt:lpstr>PowerPoint Sunusu</vt:lpstr>
      <vt:lpstr>PowerPoint Sunusu</vt:lpstr>
      <vt:lpstr>Farmakolojik tedavi </vt:lpstr>
      <vt:lpstr>Farmakolojik tedavi </vt:lpstr>
      <vt:lpstr>PowerPoint Sunusu</vt:lpstr>
      <vt:lpstr>Cerrahi </vt:lpstr>
      <vt:lpstr>Romatoid Artrit nedir ?</vt:lpstr>
      <vt:lpstr>EPİDEMİYOLOJİ</vt:lpstr>
      <vt:lpstr>Klinik Bulgular</vt:lpstr>
      <vt:lpstr>Klinik Bulgular</vt:lpstr>
      <vt:lpstr>Klinik Bulgular</vt:lpstr>
      <vt:lpstr>Klinik Bulgular</vt:lpstr>
      <vt:lpstr>Laboratuvar Bulguları</vt:lpstr>
      <vt:lpstr>TANI</vt:lpstr>
      <vt:lpstr>PowerPoint Sunusu</vt:lpstr>
      <vt:lpstr>Tedavi </vt:lpstr>
      <vt:lpstr>PowerPoint Sunusu</vt:lpstr>
      <vt:lpstr>Gut artriti</vt:lpstr>
      <vt:lpstr>Epidemiyoloji</vt:lpstr>
      <vt:lpstr>Risk faktörleri</vt:lpstr>
      <vt:lpstr>TANI</vt:lpstr>
      <vt:lpstr>Klinik</vt:lpstr>
      <vt:lpstr>Laboratuvar Bulguları</vt:lpstr>
      <vt:lpstr>TEDAVİ</vt:lpstr>
      <vt:lpstr>TEDAVİ</vt:lpstr>
      <vt:lpstr>70y, Ayşe Teyze</vt:lpstr>
      <vt:lpstr>Diz ROM egzersizleri</vt:lpstr>
      <vt:lpstr>Quadriceps izometrik güçlendirme</vt:lpstr>
      <vt:lpstr>Öneriler</vt:lpstr>
      <vt:lpstr>KAYNAKLAR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OSTEOARTRİT ROMATOİD ARTRİT GUT ARTRİTİ</dc:title>
  <dc:creator>Microsoft hesabı</dc:creator>
  <cp:lastModifiedBy>HP</cp:lastModifiedBy>
  <cp:revision>136</cp:revision>
  <dcterms:created xsi:type="dcterms:W3CDTF">2023-11-13T15:19:57Z</dcterms:created>
  <dcterms:modified xsi:type="dcterms:W3CDTF">2026-03-23T13:53:39Z</dcterms:modified>
</cp:coreProperties>
</file>